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firstSlideNum="0" saveSubsetFonts="1">
  <p:sldMasterIdLst>
    <p:sldMasterId id="2147483663" r:id="rId1"/>
  </p:sldMasterIdLst>
  <p:notesMasterIdLst>
    <p:notesMasterId r:id="rId29"/>
  </p:notesMasterIdLst>
  <p:handoutMasterIdLst>
    <p:handoutMasterId r:id="rId30"/>
  </p:handoutMasterIdLst>
  <p:sldIdLst>
    <p:sldId id="719" r:id="rId2"/>
    <p:sldId id="781" r:id="rId3"/>
    <p:sldId id="780" r:id="rId4"/>
    <p:sldId id="720" r:id="rId5"/>
    <p:sldId id="729" r:id="rId6"/>
    <p:sldId id="732" r:id="rId7"/>
    <p:sldId id="721" r:id="rId8"/>
    <p:sldId id="759" r:id="rId9"/>
    <p:sldId id="760" r:id="rId10"/>
    <p:sldId id="761" r:id="rId11"/>
    <p:sldId id="762" r:id="rId12"/>
    <p:sldId id="763" r:id="rId13"/>
    <p:sldId id="764" r:id="rId14"/>
    <p:sldId id="765" r:id="rId15"/>
    <p:sldId id="766" r:id="rId16"/>
    <p:sldId id="767" r:id="rId17"/>
    <p:sldId id="768" r:id="rId18"/>
    <p:sldId id="769" r:id="rId19"/>
    <p:sldId id="770" r:id="rId20"/>
    <p:sldId id="772" r:id="rId21"/>
    <p:sldId id="771" r:id="rId22"/>
    <p:sldId id="773" r:id="rId23"/>
    <p:sldId id="774" r:id="rId24"/>
    <p:sldId id="775" r:id="rId25"/>
    <p:sldId id="776" r:id="rId26"/>
    <p:sldId id="777" r:id="rId27"/>
    <p:sldId id="778" r:id="rId28"/>
  </p:sldIdLst>
  <p:sldSz cx="9144000" cy="6858000" type="screen4x3"/>
  <p:notesSz cx="6699250" cy="9836150"/>
  <p:custDataLst>
    <p:tags r:id="rId31"/>
  </p:custDataLst>
  <p:defaultTextStyle>
    <a:defPPr>
      <a:defRPr lang="de-DE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loop="1"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FF9966"/>
    <a:srgbClr val="0000CC"/>
    <a:srgbClr val="0000FF"/>
    <a:srgbClr val="FFFFCC"/>
    <a:srgbClr val="FFCC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間スタイル 2 - アクセント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vertBarState="maximized" horzBarState="maximized">
    <p:restoredLeft sz="13422" autoAdjust="0"/>
    <p:restoredTop sz="94600" autoAdjust="0"/>
  </p:normalViewPr>
  <p:slideViewPr>
    <p:cSldViewPr snapToGrid="0">
      <p:cViewPr varScale="1">
        <p:scale>
          <a:sx n="110" d="100"/>
          <a:sy n="110" d="100"/>
        </p:scale>
        <p:origin x="-1224" y="-100"/>
      </p:cViewPr>
      <p:guideLst>
        <p:guide orient="horz" pos="3705"/>
        <p:guide orient="horz" pos="1185"/>
        <p:guide pos="254"/>
        <p:guide pos="2892"/>
        <p:guide pos="5547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ags" Target="tags/tag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handoutMaster" Target="handoutMasters/handoutMaster1.xml"/><Relationship Id="rId35" Type="http://schemas.openxmlformats.org/officeDocument/2006/relationships/tableStyles" Target="tableStyle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9106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878138" cy="522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89101" tIns="44550" rIns="89101" bIns="44550" numCol="1" anchor="t" anchorCtr="0" compatLnSpc="1">
            <a:prstTxWarp prst="textNoShape">
              <a:avLst/>
            </a:prstTxWarp>
          </a:bodyPr>
          <a:lstStyle>
            <a:lvl1pPr defTabSz="889000" eaLnBrk="1" hangingPunct="1">
              <a:defRPr sz="1200"/>
            </a:lvl1pPr>
          </a:lstStyle>
          <a:p>
            <a:pPr>
              <a:defRPr/>
            </a:pPr>
            <a:endParaRPr lang="en-GB" altLang="ja-JP"/>
          </a:p>
        </p:txBody>
      </p:sp>
      <p:sp>
        <p:nvSpPr>
          <p:cNvPr id="559107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762375" y="0"/>
            <a:ext cx="2952750" cy="522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89101" tIns="44550" rIns="89101" bIns="44550" numCol="1" anchor="t" anchorCtr="0" compatLnSpc="1">
            <a:prstTxWarp prst="textNoShape">
              <a:avLst/>
            </a:prstTxWarp>
          </a:bodyPr>
          <a:lstStyle>
            <a:lvl1pPr algn="r" defTabSz="889000" eaLnBrk="1" hangingPunct="1">
              <a:defRPr sz="1200"/>
            </a:lvl1pPr>
          </a:lstStyle>
          <a:p>
            <a:pPr>
              <a:defRPr/>
            </a:pPr>
            <a:endParaRPr lang="en-GB" altLang="ja-JP"/>
          </a:p>
        </p:txBody>
      </p:sp>
      <p:sp>
        <p:nvSpPr>
          <p:cNvPr id="559108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9323388"/>
            <a:ext cx="2878138" cy="522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89101" tIns="44550" rIns="89101" bIns="44550" numCol="1" anchor="b" anchorCtr="0" compatLnSpc="1">
            <a:prstTxWarp prst="textNoShape">
              <a:avLst/>
            </a:prstTxWarp>
          </a:bodyPr>
          <a:lstStyle>
            <a:lvl1pPr defTabSz="889000" eaLnBrk="1" hangingPunct="1">
              <a:defRPr sz="1200"/>
            </a:lvl1pPr>
          </a:lstStyle>
          <a:p>
            <a:pPr>
              <a:defRPr/>
            </a:pPr>
            <a:endParaRPr lang="en-GB" altLang="ja-JP"/>
          </a:p>
        </p:txBody>
      </p:sp>
      <p:sp>
        <p:nvSpPr>
          <p:cNvPr id="559109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762375" y="9323388"/>
            <a:ext cx="2952750" cy="5222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89101" tIns="44550" rIns="89101" bIns="44550" numCol="1" anchor="b" anchorCtr="0" compatLnSpc="1">
            <a:prstTxWarp prst="textNoShape">
              <a:avLst/>
            </a:prstTxWarp>
          </a:bodyPr>
          <a:lstStyle>
            <a:lvl1pPr algn="r" defTabSz="889000" eaLnBrk="1" hangingPunct="1">
              <a:defRPr sz="1200"/>
            </a:lvl1pPr>
          </a:lstStyle>
          <a:p>
            <a:pPr>
              <a:defRPr/>
            </a:pPr>
            <a:fld id="{BDAA7F24-79FA-4A1A-A9D8-F381F80980B2}" type="slidenum">
              <a:rPr lang="en-GB" altLang="ja-JP"/>
              <a:pPr>
                <a:defRPr/>
              </a:pPr>
              <a:t>‹#›</a:t>
            </a:fld>
            <a:endParaRPr lang="en-GB" altLang="ja-JP"/>
          </a:p>
        </p:txBody>
      </p:sp>
    </p:spTree>
    <p:extLst>
      <p:ext uri="{BB962C8B-B14F-4D97-AF65-F5344CB8AC3E}">
        <p14:creationId xmlns:p14="http://schemas.microsoft.com/office/powerpoint/2010/main" val="2966961148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01950" cy="492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4475" tIns="47239" rIns="94475" bIns="47239" numCol="1" anchor="t" anchorCtr="0" compatLnSpc="1">
            <a:prstTxWarp prst="textNoShape">
              <a:avLst/>
            </a:prstTxWarp>
          </a:bodyPr>
          <a:lstStyle>
            <a:lvl1pPr defTabSz="942975" eaLnBrk="1" hangingPunct="1">
              <a:defRPr sz="1300"/>
            </a:lvl1pPr>
          </a:lstStyle>
          <a:p>
            <a:pPr>
              <a:defRPr/>
            </a:pPr>
            <a:endParaRPr lang="en-GB" altLang="ja-JP"/>
          </a:p>
        </p:txBody>
      </p:sp>
      <p:sp>
        <p:nvSpPr>
          <p:cNvPr id="6147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797300" y="0"/>
            <a:ext cx="2901950" cy="492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4475" tIns="47239" rIns="94475" bIns="47239" numCol="1" anchor="t" anchorCtr="0" compatLnSpc="1">
            <a:prstTxWarp prst="textNoShape">
              <a:avLst/>
            </a:prstTxWarp>
          </a:bodyPr>
          <a:lstStyle>
            <a:lvl1pPr algn="r" defTabSz="942975" eaLnBrk="1" hangingPunct="1">
              <a:defRPr sz="1300"/>
            </a:lvl1pPr>
          </a:lstStyle>
          <a:p>
            <a:pPr>
              <a:defRPr/>
            </a:pPr>
            <a:endParaRPr lang="en-GB" altLang="ja-JP"/>
          </a:p>
        </p:txBody>
      </p:sp>
      <p:sp>
        <p:nvSpPr>
          <p:cNvPr id="24580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890588" y="738188"/>
            <a:ext cx="4919662" cy="368935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6149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893763" y="4672013"/>
            <a:ext cx="4911725" cy="4425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4475" tIns="47239" rIns="94475" bIns="47239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ja-JP" noProof="0" smtClean="0"/>
              <a:t>Klicken Sie, um die Formate des Vorlagentextes zu bearbeiten</a:t>
            </a:r>
          </a:p>
          <a:p>
            <a:pPr lvl="1"/>
            <a:r>
              <a:rPr lang="en-GB" altLang="ja-JP" noProof="0" smtClean="0"/>
              <a:t>Zweite Ebene</a:t>
            </a:r>
          </a:p>
          <a:p>
            <a:pPr lvl="2"/>
            <a:r>
              <a:rPr lang="en-GB" altLang="ja-JP" noProof="0" smtClean="0"/>
              <a:t>Dritte Ebene</a:t>
            </a:r>
          </a:p>
          <a:p>
            <a:pPr lvl="3"/>
            <a:r>
              <a:rPr lang="en-GB" altLang="ja-JP" noProof="0" smtClean="0"/>
              <a:t>Vierte Ebene</a:t>
            </a:r>
          </a:p>
          <a:p>
            <a:pPr lvl="4"/>
            <a:r>
              <a:rPr lang="en-GB" altLang="ja-JP" noProof="0" smtClean="0"/>
              <a:t>Fünfte Ebene</a:t>
            </a:r>
          </a:p>
        </p:txBody>
      </p:sp>
      <p:sp>
        <p:nvSpPr>
          <p:cNvPr id="6150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345613"/>
            <a:ext cx="2901950" cy="490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4475" tIns="47239" rIns="94475" bIns="47239" numCol="1" anchor="b" anchorCtr="0" compatLnSpc="1">
            <a:prstTxWarp prst="textNoShape">
              <a:avLst/>
            </a:prstTxWarp>
          </a:bodyPr>
          <a:lstStyle>
            <a:lvl1pPr defTabSz="942975" eaLnBrk="1" hangingPunct="1">
              <a:defRPr sz="1300"/>
            </a:lvl1pPr>
          </a:lstStyle>
          <a:p>
            <a:pPr>
              <a:defRPr/>
            </a:pPr>
            <a:endParaRPr lang="en-GB" altLang="ja-JP"/>
          </a:p>
        </p:txBody>
      </p:sp>
      <p:sp>
        <p:nvSpPr>
          <p:cNvPr id="6151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797300" y="9345613"/>
            <a:ext cx="2901950" cy="4905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4475" tIns="47239" rIns="94475" bIns="47239" numCol="1" anchor="b" anchorCtr="0" compatLnSpc="1">
            <a:prstTxWarp prst="textNoShape">
              <a:avLst/>
            </a:prstTxWarp>
          </a:bodyPr>
          <a:lstStyle>
            <a:lvl1pPr algn="r" defTabSz="942975" eaLnBrk="1" hangingPunct="1">
              <a:defRPr sz="1300"/>
            </a:lvl1pPr>
          </a:lstStyle>
          <a:p>
            <a:pPr>
              <a:defRPr/>
            </a:pPr>
            <a:fld id="{D4EE3C52-B299-4082-AB9F-E4CDB873ED3A}" type="slidenum">
              <a:rPr lang="en-GB" altLang="ja-JP"/>
              <a:pPr>
                <a:defRPr/>
              </a:pPr>
              <a:t>‹#›</a:t>
            </a:fld>
            <a:endParaRPr lang="en-GB" altLang="ja-JP"/>
          </a:p>
        </p:txBody>
      </p:sp>
    </p:spTree>
    <p:extLst>
      <p:ext uri="{BB962C8B-B14F-4D97-AF65-F5344CB8AC3E}">
        <p14:creationId xmlns:p14="http://schemas.microsoft.com/office/powerpoint/2010/main" val="777017561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42732">
              <a:defRPr>
                <a:solidFill>
                  <a:schemeClr val="tx1"/>
                </a:solidFill>
                <a:latin typeface="Arial" charset="0"/>
              </a:defRPr>
            </a:lvl1pPr>
            <a:lvl2pPr marL="742758" indent="-285676" defTabSz="942732">
              <a:defRPr>
                <a:solidFill>
                  <a:schemeClr val="tx1"/>
                </a:solidFill>
                <a:latin typeface="Arial" charset="0"/>
              </a:defRPr>
            </a:lvl2pPr>
            <a:lvl3pPr marL="1142706" indent="-228541" defTabSz="942732">
              <a:defRPr>
                <a:solidFill>
                  <a:schemeClr val="tx1"/>
                </a:solidFill>
                <a:latin typeface="Arial" charset="0"/>
              </a:defRPr>
            </a:lvl3pPr>
            <a:lvl4pPr marL="1599789" indent="-228541" defTabSz="942732">
              <a:defRPr>
                <a:solidFill>
                  <a:schemeClr val="tx1"/>
                </a:solidFill>
                <a:latin typeface="Arial" charset="0"/>
              </a:defRPr>
            </a:lvl4pPr>
            <a:lvl5pPr marL="2056871" indent="-228541" defTabSz="942732">
              <a:defRPr>
                <a:solidFill>
                  <a:schemeClr val="tx1"/>
                </a:solidFill>
                <a:latin typeface="Arial" charset="0"/>
              </a:defRPr>
            </a:lvl5pPr>
            <a:lvl6pPr marL="2513953" indent="-228541" defTabSz="942732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036" indent="-228541" defTabSz="942732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8118" indent="-228541" defTabSz="942732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5201" indent="-228541" defTabSz="942732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fld id="{C5BBBE0C-03B0-44BC-835E-431F20905B5B}" type="slidenum">
              <a:rPr lang="en-GB" altLang="ja-JP" smtClean="0">
                <a:solidFill>
                  <a:prstClr val="black"/>
                </a:solidFill>
              </a:rPr>
              <a:pPr/>
              <a:t>1</a:t>
            </a:fld>
            <a:endParaRPr lang="en-GB" altLang="ja-JP" dirty="0" smtClean="0">
              <a:solidFill>
                <a:prstClr val="black"/>
              </a:solidFill>
            </a:endParaRPr>
          </a:p>
        </p:txBody>
      </p:sp>
      <p:sp>
        <p:nvSpPr>
          <p:cNvPr id="26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890588" y="738188"/>
            <a:ext cx="4918075" cy="3687762"/>
          </a:xfrm>
          <a:ln/>
        </p:spPr>
      </p:sp>
      <p:sp>
        <p:nvSpPr>
          <p:cNvPr id="2662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ja-JP" dirty="0" smtClean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42975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defTabSz="942975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defTabSz="942975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defTabSz="942975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defTabSz="942975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fld id="{C5BBBE0C-03B0-44BC-835E-431F20905B5B}" type="slidenum">
              <a:rPr lang="en-GB" altLang="ja-JP" smtClean="0"/>
              <a:pPr/>
              <a:t>10</a:t>
            </a:fld>
            <a:endParaRPr lang="en-GB" altLang="ja-JP" smtClean="0"/>
          </a:p>
        </p:txBody>
      </p:sp>
      <p:sp>
        <p:nvSpPr>
          <p:cNvPr id="26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62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ja-JP" smtClean="0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42975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defTabSz="942975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defTabSz="942975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defTabSz="942975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defTabSz="942975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fld id="{C5BBBE0C-03B0-44BC-835E-431F20905B5B}" type="slidenum">
              <a:rPr lang="en-GB" altLang="ja-JP" smtClean="0"/>
              <a:pPr/>
              <a:t>11</a:t>
            </a:fld>
            <a:endParaRPr lang="en-GB" altLang="ja-JP" smtClean="0"/>
          </a:p>
        </p:txBody>
      </p:sp>
      <p:sp>
        <p:nvSpPr>
          <p:cNvPr id="26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62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ja-JP" smtClean="0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42975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defTabSz="942975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defTabSz="942975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defTabSz="942975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defTabSz="942975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fld id="{C5BBBE0C-03B0-44BC-835E-431F20905B5B}" type="slidenum">
              <a:rPr lang="en-GB" altLang="ja-JP" smtClean="0"/>
              <a:pPr/>
              <a:t>12</a:t>
            </a:fld>
            <a:endParaRPr lang="en-GB" altLang="ja-JP" smtClean="0"/>
          </a:p>
        </p:txBody>
      </p:sp>
      <p:sp>
        <p:nvSpPr>
          <p:cNvPr id="26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62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ja-JP" smtClean="0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42975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defTabSz="942975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defTabSz="942975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defTabSz="942975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defTabSz="942975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fld id="{C5BBBE0C-03B0-44BC-835E-431F20905B5B}" type="slidenum">
              <a:rPr lang="en-GB" altLang="ja-JP" smtClean="0"/>
              <a:pPr/>
              <a:t>13</a:t>
            </a:fld>
            <a:endParaRPr lang="en-GB" altLang="ja-JP" smtClean="0"/>
          </a:p>
        </p:txBody>
      </p:sp>
      <p:sp>
        <p:nvSpPr>
          <p:cNvPr id="26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62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ja-JP" smtClean="0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42975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defTabSz="942975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defTabSz="942975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defTabSz="942975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defTabSz="942975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fld id="{C5BBBE0C-03B0-44BC-835E-431F20905B5B}" type="slidenum">
              <a:rPr lang="en-GB" altLang="ja-JP" smtClean="0"/>
              <a:pPr/>
              <a:t>14</a:t>
            </a:fld>
            <a:endParaRPr lang="en-GB" altLang="ja-JP" smtClean="0"/>
          </a:p>
        </p:txBody>
      </p:sp>
      <p:sp>
        <p:nvSpPr>
          <p:cNvPr id="26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62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ja-JP" smtClean="0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42975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defTabSz="942975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defTabSz="942975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defTabSz="942975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defTabSz="942975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fld id="{C5BBBE0C-03B0-44BC-835E-431F20905B5B}" type="slidenum">
              <a:rPr lang="en-GB" altLang="ja-JP" smtClean="0"/>
              <a:pPr/>
              <a:t>15</a:t>
            </a:fld>
            <a:endParaRPr lang="en-GB" altLang="ja-JP" smtClean="0"/>
          </a:p>
        </p:txBody>
      </p:sp>
      <p:sp>
        <p:nvSpPr>
          <p:cNvPr id="26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62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ja-JP" smtClean="0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42975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defTabSz="942975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defTabSz="942975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defTabSz="942975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defTabSz="942975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fld id="{C5BBBE0C-03B0-44BC-835E-431F20905B5B}" type="slidenum">
              <a:rPr lang="en-GB" altLang="ja-JP" smtClean="0"/>
              <a:pPr/>
              <a:t>16</a:t>
            </a:fld>
            <a:endParaRPr lang="en-GB" altLang="ja-JP" smtClean="0"/>
          </a:p>
        </p:txBody>
      </p:sp>
      <p:sp>
        <p:nvSpPr>
          <p:cNvPr id="26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62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ja-JP" smtClean="0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42975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defTabSz="942975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defTabSz="942975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defTabSz="942975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defTabSz="942975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fld id="{C5BBBE0C-03B0-44BC-835E-431F20905B5B}" type="slidenum">
              <a:rPr lang="en-GB" altLang="ja-JP" smtClean="0"/>
              <a:pPr/>
              <a:t>17</a:t>
            </a:fld>
            <a:endParaRPr lang="en-GB" altLang="ja-JP" smtClean="0"/>
          </a:p>
        </p:txBody>
      </p:sp>
      <p:sp>
        <p:nvSpPr>
          <p:cNvPr id="26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62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ja-JP" smtClean="0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42975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defTabSz="942975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defTabSz="942975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defTabSz="942975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defTabSz="942975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fld id="{C5BBBE0C-03B0-44BC-835E-431F20905B5B}" type="slidenum">
              <a:rPr lang="en-GB" altLang="ja-JP" smtClean="0"/>
              <a:pPr/>
              <a:t>18</a:t>
            </a:fld>
            <a:endParaRPr lang="en-GB" altLang="ja-JP" smtClean="0"/>
          </a:p>
        </p:txBody>
      </p:sp>
      <p:sp>
        <p:nvSpPr>
          <p:cNvPr id="26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62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ja-JP" smtClean="0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42975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defTabSz="942975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defTabSz="942975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defTabSz="942975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defTabSz="942975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fld id="{C5BBBE0C-03B0-44BC-835E-431F20905B5B}" type="slidenum">
              <a:rPr lang="en-GB" altLang="ja-JP" smtClean="0"/>
              <a:pPr/>
              <a:t>19</a:t>
            </a:fld>
            <a:endParaRPr lang="en-GB" altLang="ja-JP" smtClean="0"/>
          </a:p>
        </p:txBody>
      </p:sp>
      <p:sp>
        <p:nvSpPr>
          <p:cNvPr id="26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62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ja-JP" smtClean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42975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defTabSz="942975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defTabSz="942975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defTabSz="942975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defTabSz="942975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fld id="{C5BBBE0C-03B0-44BC-835E-431F20905B5B}" type="slidenum">
              <a:rPr lang="en-GB" altLang="ja-JP" smtClean="0"/>
              <a:pPr/>
              <a:t>2</a:t>
            </a:fld>
            <a:endParaRPr lang="en-GB" altLang="ja-JP" dirty="0" smtClean="0"/>
          </a:p>
        </p:txBody>
      </p:sp>
      <p:sp>
        <p:nvSpPr>
          <p:cNvPr id="26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62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ja-JP" dirty="0" smtClean="0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42975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defTabSz="942975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defTabSz="942975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defTabSz="942975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defTabSz="942975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fld id="{C5BBBE0C-03B0-44BC-835E-431F20905B5B}" type="slidenum">
              <a:rPr lang="en-GB" altLang="ja-JP" smtClean="0"/>
              <a:pPr/>
              <a:t>20</a:t>
            </a:fld>
            <a:endParaRPr lang="en-GB" altLang="ja-JP" smtClean="0"/>
          </a:p>
        </p:txBody>
      </p:sp>
      <p:sp>
        <p:nvSpPr>
          <p:cNvPr id="26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62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ja-JP" smtClean="0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42975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defTabSz="942975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defTabSz="942975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defTabSz="942975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defTabSz="942975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fld id="{C5BBBE0C-03B0-44BC-835E-431F20905B5B}" type="slidenum">
              <a:rPr lang="en-GB" altLang="ja-JP" smtClean="0"/>
              <a:pPr/>
              <a:t>21</a:t>
            </a:fld>
            <a:endParaRPr lang="en-GB" altLang="ja-JP" smtClean="0"/>
          </a:p>
        </p:txBody>
      </p:sp>
      <p:sp>
        <p:nvSpPr>
          <p:cNvPr id="26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62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ja-JP" smtClean="0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42975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defTabSz="942975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defTabSz="942975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defTabSz="942975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defTabSz="942975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fld id="{C5BBBE0C-03B0-44BC-835E-431F20905B5B}" type="slidenum">
              <a:rPr lang="en-GB" altLang="ja-JP" smtClean="0"/>
              <a:pPr/>
              <a:t>22</a:t>
            </a:fld>
            <a:endParaRPr lang="en-GB" altLang="ja-JP" smtClean="0"/>
          </a:p>
        </p:txBody>
      </p:sp>
      <p:sp>
        <p:nvSpPr>
          <p:cNvPr id="26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62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ja-JP" smtClean="0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42975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defTabSz="942975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defTabSz="942975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defTabSz="942975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defTabSz="942975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fld id="{C5BBBE0C-03B0-44BC-835E-431F20905B5B}" type="slidenum">
              <a:rPr lang="en-GB" altLang="ja-JP" smtClean="0"/>
              <a:pPr/>
              <a:t>23</a:t>
            </a:fld>
            <a:endParaRPr lang="en-GB" altLang="ja-JP" smtClean="0"/>
          </a:p>
        </p:txBody>
      </p:sp>
      <p:sp>
        <p:nvSpPr>
          <p:cNvPr id="26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62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ja-JP" smtClean="0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42975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defTabSz="942975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defTabSz="942975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defTabSz="942975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defTabSz="942975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fld id="{C5BBBE0C-03B0-44BC-835E-431F20905B5B}" type="slidenum">
              <a:rPr lang="en-GB" altLang="ja-JP" smtClean="0"/>
              <a:pPr/>
              <a:t>24</a:t>
            </a:fld>
            <a:endParaRPr lang="en-GB" altLang="ja-JP" smtClean="0"/>
          </a:p>
        </p:txBody>
      </p:sp>
      <p:sp>
        <p:nvSpPr>
          <p:cNvPr id="26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62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ja-JP" smtClean="0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42975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defTabSz="942975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defTabSz="942975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defTabSz="942975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defTabSz="942975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fld id="{C5BBBE0C-03B0-44BC-835E-431F20905B5B}" type="slidenum">
              <a:rPr lang="en-GB" altLang="ja-JP" smtClean="0"/>
              <a:pPr/>
              <a:t>25</a:t>
            </a:fld>
            <a:endParaRPr lang="en-GB" altLang="ja-JP" smtClean="0"/>
          </a:p>
        </p:txBody>
      </p:sp>
      <p:sp>
        <p:nvSpPr>
          <p:cNvPr id="26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62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ja-JP" smtClean="0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42975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defTabSz="942975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defTabSz="942975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defTabSz="942975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defTabSz="942975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fld id="{C5BBBE0C-03B0-44BC-835E-431F20905B5B}" type="slidenum">
              <a:rPr lang="en-GB" altLang="ja-JP" smtClean="0"/>
              <a:pPr/>
              <a:t>26</a:t>
            </a:fld>
            <a:endParaRPr lang="en-GB" altLang="ja-JP" smtClean="0"/>
          </a:p>
        </p:txBody>
      </p:sp>
      <p:sp>
        <p:nvSpPr>
          <p:cNvPr id="26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62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ja-JP" smtClean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42975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defTabSz="942975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defTabSz="942975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defTabSz="942975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defTabSz="942975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fld id="{C5BBBE0C-03B0-44BC-835E-431F20905B5B}" type="slidenum">
              <a:rPr lang="en-GB" altLang="ja-JP" smtClean="0"/>
              <a:pPr/>
              <a:t>3</a:t>
            </a:fld>
            <a:endParaRPr lang="en-GB" altLang="ja-JP" dirty="0" smtClean="0"/>
          </a:p>
        </p:txBody>
      </p:sp>
      <p:sp>
        <p:nvSpPr>
          <p:cNvPr id="26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62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ja-JP" dirty="0" smtClean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42975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defTabSz="942975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defTabSz="942975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defTabSz="942975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defTabSz="942975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fld id="{C5BBBE0C-03B0-44BC-835E-431F20905B5B}" type="slidenum">
              <a:rPr lang="en-GB" altLang="ja-JP" smtClean="0"/>
              <a:pPr/>
              <a:t>4</a:t>
            </a:fld>
            <a:endParaRPr lang="en-GB" altLang="ja-JP" dirty="0" smtClean="0"/>
          </a:p>
        </p:txBody>
      </p:sp>
      <p:sp>
        <p:nvSpPr>
          <p:cNvPr id="26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62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ja-JP" dirty="0" smtClean="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42975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defTabSz="942975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defTabSz="942975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defTabSz="942975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defTabSz="942975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fld id="{C5BBBE0C-03B0-44BC-835E-431F20905B5B}" type="slidenum">
              <a:rPr lang="en-GB" altLang="ja-JP" smtClean="0"/>
              <a:pPr/>
              <a:t>5</a:t>
            </a:fld>
            <a:endParaRPr lang="en-GB" altLang="ja-JP" smtClean="0"/>
          </a:p>
        </p:txBody>
      </p:sp>
      <p:sp>
        <p:nvSpPr>
          <p:cNvPr id="26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62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ja-JP" smtClean="0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42975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defTabSz="942975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defTabSz="942975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defTabSz="942975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defTabSz="942975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fld id="{C5BBBE0C-03B0-44BC-835E-431F20905B5B}" type="slidenum">
              <a:rPr lang="en-GB" altLang="ja-JP" smtClean="0"/>
              <a:pPr/>
              <a:t>6</a:t>
            </a:fld>
            <a:endParaRPr lang="en-GB" altLang="ja-JP" smtClean="0"/>
          </a:p>
        </p:txBody>
      </p:sp>
      <p:sp>
        <p:nvSpPr>
          <p:cNvPr id="26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62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ja-JP" smtClean="0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42975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defTabSz="942975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defTabSz="942975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defTabSz="942975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defTabSz="942975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fld id="{C5BBBE0C-03B0-44BC-835E-431F20905B5B}" type="slidenum">
              <a:rPr lang="en-GB" altLang="ja-JP" smtClean="0"/>
              <a:pPr/>
              <a:t>7</a:t>
            </a:fld>
            <a:endParaRPr lang="en-GB" altLang="ja-JP" smtClean="0"/>
          </a:p>
        </p:txBody>
      </p:sp>
      <p:sp>
        <p:nvSpPr>
          <p:cNvPr id="26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62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ja-JP" smtClean="0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42975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defTabSz="942975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defTabSz="942975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defTabSz="942975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defTabSz="942975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fld id="{C5BBBE0C-03B0-44BC-835E-431F20905B5B}" type="slidenum">
              <a:rPr lang="en-GB" altLang="ja-JP" smtClean="0"/>
              <a:pPr/>
              <a:t>8</a:t>
            </a:fld>
            <a:endParaRPr lang="en-GB" altLang="ja-JP" smtClean="0"/>
          </a:p>
        </p:txBody>
      </p:sp>
      <p:sp>
        <p:nvSpPr>
          <p:cNvPr id="26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62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ja-JP" smtClean="0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42975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defTabSz="942975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defTabSz="942975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defTabSz="942975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defTabSz="942975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defTabSz="94297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fld id="{C5BBBE0C-03B0-44BC-835E-431F20905B5B}" type="slidenum">
              <a:rPr lang="en-GB" altLang="ja-JP" smtClean="0"/>
              <a:pPr/>
              <a:t>9</a:t>
            </a:fld>
            <a:endParaRPr lang="en-GB" altLang="ja-JP" smtClean="0"/>
          </a:p>
        </p:txBody>
      </p:sp>
      <p:sp>
        <p:nvSpPr>
          <p:cNvPr id="26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628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US" altLang="ja-JP" smtClean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png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Hintergrund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Picture 13" descr="Himmel2"/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765550"/>
            <a:ext cx="9144000" cy="2114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11" descr="schatten"/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765550"/>
            <a:ext cx="9144000" cy="12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75204" name="Rectangle 4"/>
          <p:cNvSpPr>
            <a:spLocks noGrp="1" noChangeArrowheads="1"/>
          </p:cNvSpPr>
          <p:nvPr>
            <p:ph type="ctrTitle" sz="quarter"/>
          </p:nvPr>
        </p:nvSpPr>
        <p:spPr>
          <a:xfrm>
            <a:off x="727075" y="1260475"/>
            <a:ext cx="6757988" cy="1143000"/>
          </a:xfrm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1440" rIns="91440" anchor="b"/>
          <a:lstStyle>
            <a:lvl1pPr>
              <a:defRPr sz="2800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defRPr>
            </a:lvl1pPr>
          </a:lstStyle>
          <a:p>
            <a:pPr lvl="0"/>
            <a:r>
              <a:rPr lang="en-US" altLang="ja-JP" noProof="0" smtClean="0"/>
              <a:t>Click to edit Master title style</a:t>
            </a:r>
            <a:endParaRPr lang="de-DE" altLang="ja-JP" noProof="0" smtClean="0"/>
          </a:p>
        </p:txBody>
      </p:sp>
      <p:sp>
        <p:nvSpPr>
          <p:cNvPr id="1075205" name="Rectangle 5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727075" y="2571752"/>
            <a:ext cx="6764338" cy="773113"/>
          </a:xfrm>
        </p:spPr>
        <p:txBody>
          <a:bodyPr lIns="91440" rIns="91440"/>
          <a:lstStyle>
            <a:lvl1pPr marL="0" indent="0">
              <a:buFont typeface="Wingdings" pitchFamily="2" charset="2"/>
              <a:buNone/>
              <a:defRPr sz="2200" b="1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defRPr>
            </a:lvl1pPr>
          </a:lstStyle>
          <a:p>
            <a:pPr lvl="0"/>
            <a:r>
              <a:rPr lang="en-US" altLang="ja-JP" noProof="0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415907734"/>
      </p:ext>
    </p:extLst>
  </p:cSld>
  <p:clrMapOvr>
    <a:masterClrMapping/>
  </p:clrMapOvr>
  <p:transition spd="med">
    <p:wipe dir="r"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正方形/長方形 2"/>
          <p:cNvSpPr/>
          <p:nvPr userDrawn="1"/>
        </p:nvSpPr>
        <p:spPr bwMode="auto">
          <a:xfrm>
            <a:off x="0" y="648677"/>
            <a:ext cx="9144000" cy="473541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 w="12700" cap="flat" cmpd="sng" algn="ctr">
            <a:solidFill>
              <a:schemeClr val="accent6">
                <a:lumMod val="20000"/>
                <a:lumOff val="8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" y="43150"/>
            <a:ext cx="9143999" cy="600075"/>
          </a:xfrm>
        </p:spPr>
        <p:txBody>
          <a:bodyPr/>
          <a:lstStyle>
            <a:lvl1pPr algn="ctr">
              <a:defRPr sz="3600" b="0">
                <a:latin typeface="HGP創英角ｺﾞｼｯｸUB" panose="020B0900000000000000" pitchFamily="50" charset="-128"/>
                <a:ea typeface="HGP創英角ｺﾞｼｯｸUB" panose="020B0900000000000000" pitchFamily="50" charset="-128"/>
                <a:cs typeface="Meiryo UI" panose="020B0604030504040204" pitchFamily="50" charset="-128"/>
              </a:defRPr>
            </a:lvl1pPr>
          </a:lstStyle>
          <a:p>
            <a:r>
              <a:rPr lang="ja-JP" altLang="en-US" dirty="0" smtClean="0"/>
              <a:t>マスター タイトルの書式設定</a:t>
            </a:r>
            <a:endParaRPr lang="ja-JP" altLang="en-US" dirty="0"/>
          </a:p>
        </p:txBody>
      </p:sp>
      <p:cxnSp>
        <p:nvCxnSpPr>
          <p:cNvPr id="4" name="直線コネクタ 3"/>
          <p:cNvCxnSpPr/>
          <p:nvPr userDrawn="1"/>
        </p:nvCxnSpPr>
        <p:spPr bwMode="auto">
          <a:xfrm>
            <a:off x="0" y="648677"/>
            <a:ext cx="9144000" cy="0"/>
          </a:xfrm>
          <a:prstGeom prst="line">
            <a:avLst/>
          </a:prstGeom>
          <a:solidFill>
            <a:schemeClr val="accent1"/>
          </a:solidFill>
          <a:ln w="76200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  <a:extLst/>
        </p:spPr>
      </p:cxnSp>
    </p:spTree>
    <p:extLst>
      <p:ext uri="{BB962C8B-B14F-4D97-AF65-F5344CB8AC3E}">
        <p14:creationId xmlns:p14="http://schemas.microsoft.com/office/powerpoint/2010/main" val="1653564380"/>
      </p:ext>
    </p:extLst>
  </p:cSld>
  <p:clrMapOvr>
    <a:masterClrMapping/>
  </p:clrMapOvr>
  <p:transition spd="med">
    <p:wipe dir="r"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22313" y="4406901"/>
            <a:ext cx="7772400" cy="1362075"/>
          </a:xfrm>
        </p:spPr>
        <p:txBody>
          <a:bodyPr anchor="t"/>
          <a:lstStyle>
            <a:lvl1pPr algn="l">
              <a:defRPr sz="4000" b="1" cap="all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defRPr>
            </a:lvl1pPr>
          </a:lstStyle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sp>
        <p:nvSpPr>
          <p:cNvPr id="3" name="テキスト プレースホルダー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ja-JP" altLang="en-US" smtClean="0"/>
              <a:t>マスター テキストの書式設定</a:t>
            </a:r>
          </a:p>
        </p:txBody>
      </p:sp>
      <p:cxnSp>
        <p:nvCxnSpPr>
          <p:cNvPr id="4" name="直線コネクタ 3"/>
          <p:cNvCxnSpPr/>
          <p:nvPr userDrawn="1"/>
        </p:nvCxnSpPr>
        <p:spPr bwMode="auto">
          <a:xfrm>
            <a:off x="16493" y="944694"/>
            <a:ext cx="9144000" cy="0"/>
          </a:xfrm>
          <a:prstGeom prst="line">
            <a:avLst/>
          </a:prstGeom>
          <a:solidFill>
            <a:schemeClr val="accent1"/>
          </a:solidFill>
          <a:ln w="76200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  <a:extLst/>
        </p:spPr>
      </p:cxnSp>
    </p:spTree>
    <p:extLst>
      <p:ext uri="{BB962C8B-B14F-4D97-AF65-F5344CB8AC3E}">
        <p14:creationId xmlns:p14="http://schemas.microsoft.com/office/powerpoint/2010/main" val="1192956553"/>
      </p:ext>
    </p:extLst>
  </p:cSld>
  <p:clrMapOvr>
    <a:masterClrMapping/>
  </p:clrMapOvr>
  <p:transition spd="med">
    <p:wipe dir="r"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defRPr>
            </a:lvl1pPr>
          </a:lstStyle>
          <a:p>
            <a:r>
              <a:rPr lang="ja-JP" altLang="en-US" smtClean="0"/>
              <a:t>マスター タイトルの書式設定</a:t>
            </a:r>
            <a:endParaRPr lang="ja-JP" altLang="en-US"/>
          </a:p>
        </p:txBody>
      </p:sp>
      <p:cxnSp>
        <p:nvCxnSpPr>
          <p:cNvPr id="3" name="直線コネクタ 2"/>
          <p:cNvCxnSpPr/>
          <p:nvPr userDrawn="1"/>
        </p:nvCxnSpPr>
        <p:spPr bwMode="auto">
          <a:xfrm>
            <a:off x="91" y="957053"/>
            <a:ext cx="9144000" cy="0"/>
          </a:xfrm>
          <a:prstGeom prst="line">
            <a:avLst/>
          </a:prstGeom>
          <a:solidFill>
            <a:schemeClr val="accent1"/>
          </a:solidFill>
          <a:ln w="76200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  <a:extLst/>
        </p:spPr>
      </p:cxnSp>
    </p:spTree>
    <p:extLst>
      <p:ext uri="{BB962C8B-B14F-4D97-AF65-F5344CB8AC3E}">
        <p14:creationId xmlns:p14="http://schemas.microsoft.com/office/powerpoint/2010/main" val="2163170297"/>
      </p:ext>
    </p:extLst>
  </p:cSld>
  <p:clrMapOvr>
    <a:masterClrMapping/>
  </p:clrMapOvr>
  <p:transition spd="med">
    <p:wipe dir="r"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直線コネクタ 1"/>
          <p:cNvCxnSpPr/>
          <p:nvPr userDrawn="1"/>
        </p:nvCxnSpPr>
        <p:spPr bwMode="auto">
          <a:xfrm>
            <a:off x="0" y="942514"/>
            <a:ext cx="9144000" cy="0"/>
          </a:xfrm>
          <a:prstGeom prst="line">
            <a:avLst/>
          </a:prstGeom>
          <a:solidFill>
            <a:schemeClr val="accent1"/>
          </a:solidFill>
          <a:ln w="76200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  <a:extLst/>
        </p:spPr>
      </p:cxnSp>
    </p:spTree>
    <p:extLst>
      <p:ext uri="{BB962C8B-B14F-4D97-AF65-F5344CB8AC3E}">
        <p14:creationId xmlns:p14="http://schemas.microsoft.com/office/powerpoint/2010/main" val="3219092973"/>
      </p:ext>
    </p:extLst>
  </p:cSld>
  <p:clrMapOvr>
    <a:masterClrMapping/>
  </p:clrMapOvr>
  <p:transition spd="med">
    <p:wipe dir="r"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3" Type="http://schemas.openxmlformats.org/officeDocument/2006/relationships/slideLayout" Target="../slideLayouts/slideLayout3.xml"/><Relationship Id="rId7" Type="http://schemas.openxmlformats.org/officeDocument/2006/relationships/image" Target="../media/image1.jpeg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13"/>
          <p:cNvSpPr>
            <a:spLocks noChangeArrowheads="1"/>
          </p:cNvSpPr>
          <p:nvPr userDrawn="1"/>
        </p:nvSpPr>
        <p:spPr bwMode="auto">
          <a:xfrm>
            <a:off x="0" y="1003299"/>
            <a:ext cx="9144000" cy="5433523"/>
          </a:xfrm>
          <a:prstGeom prst="rect">
            <a:avLst/>
          </a:prstGeom>
          <a:solidFill>
            <a:schemeClr val="folHlink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defRPr/>
            </a:pPr>
            <a:endParaRPr lang="ja-JP" altLang="en-US" b="1" smtClean="0"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pic>
        <p:nvPicPr>
          <p:cNvPr id="1027" name="Picture 5" descr="Hintergrund"/>
          <p:cNvPicPr>
            <a:picLocks noChangeAspect="1" noChangeArrowheads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92570"/>
          <a:stretch>
            <a:fillRect/>
          </a:stretch>
        </p:blipFill>
        <p:spPr bwMode="auto">
          <a:xfrm>
            <a:off x="0" y="6557658"/>
            <a:ext cx="9144000" cy="3146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03224" y="230188"/>
            <a:ext cx="8423783" cy="600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accent1"/>
                  </a:outerShdw>
                </a:effectLst>
              </a14:hiddenEffects>
            </a:ext>
          </a:extLst>
        </p:spPr>
        <p:txBody>
          <a:bodyPr vert="horz" wrap="square" lIns="0" tIns="45720" rIns="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ja-JP" dirty="0" smtClean="0"/>
              <a:t>Click to edit Master title style</a:t>
            </a:r>
            <a:endParaRPr lang="de-DE" altLang="ja-JP" dirty="0" smtClean="0"/>
          </a:p>
        </p:txBody>
      </p:sp>
      <p:sp>
        <p:nvSpPr>
          <p:cNvPr id="102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07988" y="1090613"/>
            <a:ext cx="8397875" cy="47990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45720" rIns="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ja-JP" dirty="0" smtClean="0"/>
              <a:t>Click to edit Master text styles</a:t>
            </a:r>
          </a:p>
          <a:p>
            <a:pPr lvl="1"/>
            <a:r>
              <a:rPr lang="en-US" altLang="ja-JP" dirty="0" smtClean="0"/>
              <a:t>Second level</a:t>
            </a:r>
          </a:p>
          <a:p>
            <a:pPr lvl="2"/>
            <a:r>
              <a:rPr lang="en-US" altLang="ja-JP" dirty="0" smtClean="0"/>
              <a:t>Third level</a:t>
            </a:r>
          </a:p>
          <a:p>
            <a:pPr lvl="3"/>
            <a:r>
              <a:rPr lang="en-US" altLang="ja-JP" dirty="0" smtClean="0"/>
              <a:t>Fourth level</a:t>
            </a:r>
          </a:p>
          <a:p>
            <a:pPr lvl="4"/>
            <a:r>
              <a:rPr lang="en-US" altLang="ja-JP" dirty="0" smtClean="0"/>
              <a:t>Fifth level</a:t>
            </a:r>
          </a:p>
        </p:txBody>
      </p:sp>
      <p:pic>
        <p:nvPicPr>
          <p:cNvPr id="1031" name="Picture 6" descr="schatten"/>
          <p:cNvPicPr>
            <a:picLocks noChangeAspect="1" noChangeArrowheads="1"/>
          </p:cNvPicPr>
          <p:nvPr userDrawn="1"/>
        </p:nvPicPr>
        <p:blipFill>
          <a:blip r:embed="rId8">
            <a:lum bright="36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436823"/>
            <a:ext cx="9144000" cy="12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テキスト ボックス 1"/>
          <p:cNvSpPr txBox="1"/>
          <p:nvPr userDrawn="1"/>
        </p:nvSpPr>
        <p:spPr>
          <a:xfrm>
            <a:off x="23344" y="6581103"/>
            <a:ext cx="441855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1100" b="1" dirty="0" smtClean="0">
                <a:latin typeface="Arial Black" panose="020B0A040201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HD Visual </a:t>
            </a:r>
            <a:r>
              <a:rPr kumimoji="1" lang="en-US" altLang="ja-JP" sz="1100" b="1" dirty="0" smtClean="0">
                <a:solidFill>
                  <a:schemeClr val="tx1"/>
                </a:solidFill>
                <a:latin typeface="Arial Black" panose="020B0A040201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Communication </a:t>
            </a:r>
            <a:r>
              <a:rPr kumimoji="1" lang="en-US" altLang="ja-JP" sz="1100" b="1" dirty="0" smtClean="0">
                <a:solidFill>
                  <a:schemeClr val="accent5">
                    <a:lumMod val="75000"/>
                  </a:schemeClr>
                </a:solidFill>
                <a:latin typeface="Arial Black" panose="020B0A040201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System</a:t>
            </a:r>
            <a:endParaRPr kumimoji="1" lang="ja-JP" altLang="en-US" sz="1100" b="1" dirty="0">
              <a:solidFill>
                <a:schemeClr val="accent5">
                  <a:lumMod val="75000"/>
                </a:schemeClr>
              </a:solidFill>
              <a:latin typeface="Arial Black" panose="020B0A040201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cxnSp>
        <p:nvCxnSpPr>
          <p:cNvPr id="8" name="直線コネクタ 7"/>
          <p:cNvCxnSpPr/>
          <p:nvPr userDrawn="1"/>
        </p:nvCxnSpPr>
        <p:spPr bwMode="auto">
          <a:xfrm>
            <a:off x="-1227" y="960052"/>
            <a:ext cx="9144000" cy="0"/>
          </a:xfrm>
          <a:prstGeom prst="line">
            <a:avLst/>
          </a:prstGeom>
          <a:solidFill>
            <a:schemeClr val="accent1"/>
          </a:solidFill>
          <a:ln w="76200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6200000" rotWithShape="0">
              <a:prstClr val="black">
                <a:alpha val="40000"/>
              </a:prstClr>
            </a:outerShdw>
          </a:effectLst>
          <a:extLst/>
        </p:spPr>
      </p:cxn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22" r:id="rId1"/>
    <p:sldLayoutId id="2147483723" r:id="rId2"/>
    <p:sldLayoutId id="2147483724" r:id="rId3"/>
    <p:sldLayoutId id="2147483727" r:id="rId4"/>
    <p:sldLayoutId id="2147483728" r:id="rId5"/>
  </p:sldLayoutIdLst>
  <p:transition spd="med">
    <p:wipe dir="r"/>
  </p:transition>
  <p:timing>
    <p:tnLst>
      <p:par>
        <p:cTn id="1" dur="indefinite" restart="never" nodeType="tmRoot"/>
      </p:par>
    </p:tnLst>
  </p:timing>
  <p:hf sldNum="0" hd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2200" b="1">
          <a:solidFill>
            <a:schemeClr val="tx1"/>
          </a:solidFill>
          <a:latin typeface="Arial Black" panose="020B0A04020102020204" pitchFamily="34" charset="0"/>
          <a:ea typeface="Meiryo UI" panose="020B0604030504040204" pitchFamily="50" charset="-128"/>
          <a:cs typeface="Meiryo UI" panose="020B0604030504040204" pitchFamily="50" charset="-128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2200" b="1">
          <a:solidFill>
            <a:schemeClr val="tx1"/>
          </a:solidFill>
          <a:latin typeface="Arial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2200" b="1">
          <a:solidFill>
            <a:schemeClr val="tx1"/>
          </a:solidFill>
          <a:latin typeface="Arial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2200" b="1">
          <a:solidFill>
            <a:schemeClr val="tx1"/>
          </a:solidFill>
          <a:latin typeface="Arial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2200" b="1">
          <a:solidFill>
            <a:schemeClr val="tx1"/>
          </a:solidFill>
          <a:latin typeface="Arial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2200" b="1">
          <a:solidFill>
            <a:schemeClr val="tx1"/>
          </a:solidFill>
          <a:latin typeface="Arial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2200" b="1">
          <a:solidFill>
            <a:schemeClr val="tx1"/>
          </a:solidFill>
          <a:latin typeface="Arial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2200" b="1">
          <a:solidFill>
            <a:schemeClr val="tx1"/>
          </a:solidFill>
          <a:latin typeface="Arial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2200" b="1">
          <a:solidFill>
            <a:schemeClr val="tx1"/>
          </a:solidFill>
          <a:latin typeface="Arial" charset="0"/>
        </a:defRPr>
      </a:lvl9pPr>
    </p:titleStyle>
    <p:bodyStyle>
      <a:lvl1pPr marL="190500" indent="-1905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sz="2000" b="1">
          <a:solidFill>
            <a:schemeClr val="tx1"/>
          </a:solidFill>
          <a:latin typeface="Arial" panose="020B0604020202020204" pitchFamily="34" charset="0"/>
          <a:ea typeface="Meiryo UI" panose="020B0604030504040204" pitchFamily="50" charset="-128"/>
          <a:cs typeface="Arial" panose="020B0604020202020204" pitchFamily="34" charset="0"/>
        </a:defRPr>
      </a:lvl1pPr>
      <a:lvl2pPr marL="381000" indent="-188913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Char char="-"/>
        <a:defRPr b="1">
          <a:solidFill>
            <a:schemeClr val="tx1"/>
          </a:solidFill>
          <a:latin typeface="Arial" panose="020B0604020202020204" pitchFamily="34" charset="0"/>
          <a:ea typeface="Meiryo UI" panose="020B0604030504040204" pitchFamily="50" charset="-128"/>
          <a:cs typeface="Arial" panose="020B0604020202020204" pitchFamily="34" charset="0"/>
        </a:defRPr>
      </a:lvl2pPr>
      <a:lvl3pPr marL="561975" indent="-179388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Char char="-"/>
        <a:defRPr b="1">
          <a:solidFill>
            <a:schemeClr val="tx1"/>
          </a:solidFill>
          <a:latin typeface="Arial" panose="020B0604020202020204" pitchFamily="34" charset="0"/>
          <a:ea typeface="Meiryo UI" panose="020B0604030504040204" pitchFamily="50" charset="-128"/>
          <a:cs typeface="Arial" panose="020B0604020202020204" pitchFamily="34" charset="0"/>
        </a:defRPr>
      </a:lvl3pPr>
      <a:lvl4pPr marL="752475" indent="-188913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Char char="-"/>
        <a:defRPr b="1">
          <a:solidFill>
            <a:schemeClr val="tx1"/>
          </a:solidFill>
          <a:latin typeface="Arial" panose="020B0604020202020204" pitchFamily="34" charset="0"/>
          <a:ea typeface="Meiryo UI" panose="020B0604030504040204" pitchFamily="50" charset="-128"/>
          <a:cs typeface="Arial" panose="020B0604020202020204" pitchFamily="34" charset="0"/>
        </a:defRPr>
      </a:lvl4pPr>
      <a:lvl5pPr marL="962025" indent="-207963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 b="1">
          <a:solidFill>
            <a:schemeClr val="tx1"/>
          </a:solidFill>
          <a:latin typeface="Arial" panose="020B0604020202020204" pitchFamily="34" charset="0"/>
          <a:ea typeface="Meiryo UI" panose="020B0604030504040204" pitchFamily="50" charset="-128"/>
          <a:cs typeface="Arial" panose="020B0604020202020204" pitchFamily="34" charset="0"/>
        </a:defRPr>
      </a:lvl5pPr>
      <a:lvl6pPr marL="1419225" indent="-207963" algn="l" rtl="0" fontAlgn="base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>
          <a:solidFill>
            <a:schemeClr val="tx1"/>
          </a:solidFill>
          <a:latin typeface="+mn-lt"/>
        </a:defRPr>
      </a:lvl6pPr>
      <a:lvl7pPr marL="1876425" indent="-207963" algn="l" rtl="0" fontAlgn="base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>
          <a:solidFill>
            <a:schemeClr val="tx1"/>
          </a:solidFill>
          <a:latin typeface="+mn-lt"/>
        </a:defRPr>
      </a:lvl7pPr>
      <a:lvl8pPr marL="2333625" indent="-207963" algn="l" rtl="0" fontAlgn="base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>
          <a:solidFill>
            <a:schemeClr val="tx1"/>
          </a:solidFill>
          <a:latin typeface="+mn-lt"/>
        </a:defRPr>
      </a:lvl8pPr>
      <a:lvl9pPr marL="2790825" indent="-207963" algn="l" rtl="0" fontAlgn="base">
        <a:spcBef>
          <a:spcPct val="20000"/>
        </a:spcBef>
        <a:spcAft>
          <a:spcPct val="0"/>
        </a:spcAft>
        <a:buClr>
          <a:schemeClr val="accent1"/>
        </a:buClr>
        <a:buFont typeface="Wingdings" pitchFamily="2" charset="2"/>
        <a:buChar char="§"/>
        <a:defRPr>
          <a:solidFill>
            <a:schemeClr val="tx1"/>
          </a:solidFill>
          <a:latin typeface="+mn-lt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png"/><Relationship Id="rId13" Type="http://schemas.openxmlformats.org/officeDocument/2006/relationships/image" Target="../media/image94.emf"/><Relationship Id="rId18" Type="http://schemas.openxmlformats.org/officeDocument/2006/relationships/image" Target="../media/image83.jpeg"/><Relationship Id="rId26" Type="http://schemas.openxmlformats.org/officeDocument/2006/relationships/image" Target="../media/image38.emf"/><Relationship Id="rId3" Type="http://schemas.openxmlformats.org/officeDocument/2006/relationships/image" Target="../media/image7.png"/><Relationship Id="rId21" Type="http://schemas.openxmlformats.org/officeDocument/2006/relationships/image" Target="../media/image101.emf"/><Relationship Id="rId34" Type="http://schemas.openxmlformats.org/officeDocument/2006/relationships/image" Target="../media/image93.png"/><Relationship Id="rId7" Type="http://schemas.openxmlformats.org/officeDocument/2006/relationships/image" Target="../media/image65.emf"/><Relationship Id="rId12" Type="http://schemas.openxmlformats.org/officeDocument/2006/relationships/image" Target="../media/image13.emf"/><Relationship Id="rId17" Type="http://schemas.openxmlformats.org/officeDocument/2006/relationships/image" Target="../media/image98.emf"/><Relationship Id="rId25" Type="http://schemas.openxmlformats.org/officeDocument/2006/relationships/image" Target="../media/image86.png"/><Relationship Id="rId33" Type="http://schemas.openxmlformats.org/officeDocument/2006/relationships/image" Target="../media/image92.png"/><Relationship Id="rId2" Type="http://schemas.openxmlformats.org/officeDocument/2006/relationships/notesSlide" Target="../notesSlides/notesSlide9.xml"/><Relationship Id="rId16" Type="http://schemas.openxmlformats.org/officeDocument/2006/relationships/image" Target="../media/image97.emf"/><Relationship Id="rId20" Type="http://schemas.openxmlformats.org/officeDocument/2006/relationships/image" Target="../media/image100.emf"/><Relationship Id="rId29" Type="http://schemas.openxmlformats.org/officeDocument/2006/relationships/image" Target="../media/image41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.emf"/><Relationship Id="rId11" Type="http://schemas.openxmlformats.org/officeDocument/2006/relationships/image" Target="../media/image12.emf"/><Relationship Id="rId24" Type="http://schemas.openxmlformats.org/officeDocument/2006/relationships/image" Target="../media/image104.emf"/><Relationship Id="rId32" Type="http://schemas.openxmlformats.org/officeDocument/2006/relationships/image" Target="../media/image70.png"/><Relationship Id="rId5" Type="http://schemas.openxmlformats.org/officeDocument/2006/relationships/image" Target="../media/image63.jpeg"/><Relationship Id="rId15" Type="http://schemas.openxmlformats.org/officeDocument/2006/relationships/image" Target="../media/image96.jpeg"/><Relationship Id="rId23" Type="http://schemas.openxmlformats.org/officeDocument/2006/relationships/image" Target="../media/image103.emf"/><Relationship Id="rId28" Type="http://schemas.openxmlformats.org/officeDocument/2006/relationships/image" Target="../media/image40.emf"/><Relationship Id="rId10" Type="http://schemas.openxmlformats.org/officeDocument/2006/relationships/image" Target="../media/image62.emf"/><Relationship Id="rId19" Type="http://schemas.openxmlformats.org/officeDocument/2006/relationships/image" Target="../media/image99.emf"/><Relationship Id="rId31" Type="http://schemas.openxmlformats.org/officeDocument/2006/relationships/image" Target="../media/image69.png"/><Relationship Id="rId4" Type="http://schemas.openxmlformats.org/officeDocument/2006/relationships/image" Target="../media/image8.png"/><Relationship Id="rId9" Type="http://schemas.openxmlformats.org/officeDocument/2006/relationships/image" Target="../media/image61.emf"/><Relationship Id="rId14" Type="http://schemas.openxmlformats.org/officeDocument/2006/relationships/image" Target="../media/image95.emf"/><Relationship Id="rId22" Type="http://schemas.openxmlformats.org/officeDocument/2006/relationships/image" Target="../media/image102.emf"/><Relationship Id="rId27" Type="http://schemas.openxmlformats.org/officeDocument/2006/relationships/image" Target="../media/image39.emf"/><Relationship Id="rId30" Type="http://schemas.openxmlformats.org/officeDocument/2006/relationships/image" Target="../media/image68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4.emf"/><Relationship Id="rId13" Type="http://schemas.openxmlformats.org/officeDocument/2006/relationships/image" Target="../media/image68.png"/><Relationship Id="rId18" Type="http://schemas.openxmlformats.org/officeDocument/2006/relationships/image" Target="../media/image105.jpeg"/><Relationship Id="rId26" Type="http://schemas.openxmlformats.org/officeDocument/2006/relationships/image" Target="../media/image113.emf"/><Relationship Id="rId3" Type="http://schemas.openxmlformats.org/officeDocument/2006/relationships/image" Target="../media/image7.png"/><Relationship Id="rId21" Type="http://schemas.openxmlformats.org/officeDocument/2006/relationships/image" Target="../media/image108.emf"/><Relationship Id="rId34" Type="http://schemas.openxmlformats.org/officeDocument/2006/relationships/image" Target="../media/image41.emf"/><Relationship Id="rId7" Type="http://schemas.openxmlformats.org/officeDocument/2006/relationships/image" Target="../media/image73.png"/><Relationship Id="rId12" Type="http://schemas.openxmlformats.org/officeDocument/2006/relationships/image" Target="../media/image78.emf"/><Relationship Id="rId17" Type="http://schemas.openxmlformats.org/officeDocument/2006/relationships/image" Target="../media/image93.png"/><Relationship Id="rId25" Type="http://schemas.openxmlformats.org/officeDocument/2006/relationships/image" Target="../media/image112.emf"/><Relationship Id="rId33" Type="http://schemas.openxmlformats.org/officeDocument/2006/relationships/image" Target="../media/image40.emf"/><Relationship Id="rId2" Type="http://schemas.openxmlformats.org/officeDocument/2006/relationships/notesSlide" Target="../notesSlides/notesSlide10.xml"/><Relationship Id="rId16" Type="http://schemas.openxmlformats.org/officeDocument/2006/relationships/image" Target="../media/image92.png"/><Relationship Id="rId20" Type="http://schemas.openxmlformats.org/officeDocument/2006/relationships/image" Target="../media/image107.emf"/><Relationship Id="rId29" Type="http://schemas.openxmlformats.org/officeDocument/2006/relationships/image" Target="../media/image116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.emf"/><Relationship Id="rId11" Type="http://schemas.openxmlformats.org/officeDocument/2006/relationships/image" Target="../media/image77.emf"/><Relationship Id="rId24" Type="http://schemas.openxmlformats.org/officeDocument/2006/relationships/image" Target="../media/image111.emf"/><Relationship Id="rId32" Type="http://schemas.openxmlformats.org/officeDocument/2006/relationships/image" Target="../media/image39.emf"/><Relationship Id="rId37" Type="http://schemas.openxmlformats.org/officeDocument/2006/relationships/image" Target="../media/image96.jpeg"/><Relationship Id="rId5" Type="http://schemas.openxmlformats.org/officeDocument/2006/relationships/image" Target="../media/image10.emf"/><Relationship Id="rId15" Type="http://schemas.openxmlformats.org/officeDocument/2006/relationships/image" Target="../media/image70.png"/><Relationship Id="rId23" Type="http://schemas.openxmlformats.org/officeDocument/2006/relationships/image" Target="../media/image110.jpeg"/><Relationship Id="rId28" Type="http://schemas.openxmlformats.org/officeDocument/2006/relationships/image" Target="../media/image115.jpeg"/><Relationship Id="rId36" Type="http://schemas.openxmlformats.org/officeDocument/2006/relationships/image" Target="../media/image95.emf"/><Relationship Id="rId10" Type="http://schemas.openxmlformats.org/officeDocument/2006/relationships/image" Target="../media/image76.png"/><Relationship Id="rId19" Type="http://schemas.openxmlformats.org/officeDocument/2006/relationships/image" Target="../media/image106.emf"/><Relationship Id="rId31" Type="http://schemas.openxmlformats.org/officeDocument/2006/relationships/image" Target="../media/image38.emf"/><Relationship Id="rId4" Type="http://schemas.openxmlformats.org/officeDocument/2006/relationships/image" Target="../media/image8.png"/><Relationship Id="rId9" Type="http://schemas.openxmlformats.org/officeDocument/2006/relationships/image" Target="../media/image75.emf"/><Relationship Id="rId14" Type="http://schemas.openxmlformats.org/officeDocument/2006/relationships/image" Target="../media/image69.png"/><Relationship Id="rId22" Type="http://schemas.openxmlformats.org/officeDocument/2006/relationships/image" Target="../media/image109.emf"/><Relationship Id="rId27" Type="http://schemas.openxmlformats.org/officeDocument/2006/relationships/image" Target="../media/image114.emf"/><Relationship Id="rId30" Type="http://schemas.openxmlformats.org/officeDocument/2006/relationships/image" Target="../media/image117.emf"/><Relationship Id="rId35" Type="http://schemas.openxmlformats.org/officeDocument/2006/relationships/image" Target="../media/image94.emf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emf"/><Relationship Id="rId13" Type="http://schemas.openxmlformats.org/officeDocument/2006/relationships/image" Target="../media/image12.emf"/><Relationship Id="rId18" Type="http://schemas.openxmlformats.org/officeDocument/2006/relationships/image" Target="../media/image125.jpeg"/><Relationship Id="rId26" Type="http://schemas.openxmlformats.org/officeDocument/2006/relationships/image" Target="../media/image69.png"/><Relationship Id="rId3" Type="http://schemas.openxmlformats.org/officeDocument/2006/relationships/image" Target="../media/image7.png"/><Relationship Id="rId21" Type="http://schemas.openxmlformats.org/officeDocument/2006/relationships/image" Target="../media/image127.emf"/><Relationship Id="rId7" Type="http://schemas.openxmlformats.org/officeDocument/2006/relationships/image" Target="../media/image40.emf"/><Relationship Id="rId12" Type="http://schemas.openxmlformats.org/officeDocument/2006/relationships/image" Target="../media/image121.jpeg"/><Relationship Id="rId17" Type="http://schemas.openxmlformats.org/officeDocument/2006/relationships/image" Target="../media/image124.emf"/><Relationship Id="rId25" Type="http://schemas.openxmlformats.org/officeDocument/2006/relationships/image" Target="../media/image68.png"/><Relationship Id="rId2" Type="http://schemas.openxmlformats.org/officeDocument/2006/relationships/notesSlide" Target="../notesSlides/notesSlide11.xml"/><Relationship Id="rId16" Type="http://schemas.openxmlformats.org/officeDocument/2006/relationships/image" Target="../media/image123.emf"/><Relationship Id="rId20" Type="http://schemas.openxmlformats.org/officeDocument/2006/relationships/image" Target="../media/image126.emf"/><Relationship Id="rId29" Type="http://schemas.openxmlformats.org/officeDocument/2006/relationships/image" Target="../media/image9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9.emf"/><Relationship Id="rId11" Type="http://schemas.openxmlformats.org/officeDocument/2006/relationships/image" Target="../media/image120.png"/><Relationship Id="rId24" Type="http://schemas.openxmlformats.org/officeDocument/2006/relationships/image" Target="../media/image107.emf"/><Relationship Id="rId5" Type="http://schemas.openxmlformats.org/officeDocument/2006/relationships/image" Target="../media/image38.emf"/><Relationship Id="rId15" Type="http://schemas.openxmlformats.org/officeDocument/2006/relationships/image" Target="../media/image122.png"/><Relationship Id="rId23" Type="http://schemas.openxmlformats.org/officeDocument/2006/relationships/image" Target="../media/image106.emf"/><Relationship Id="rId28" Type="http://schemas.openxmlformats.org/officeDocument/2006/relationships/image" Target="../media/image92.png"/><Relationship Id="rId10" Type="http://schemas.openxmlformats.org/officeDocument/2006/relationships/image" Target="../media/image119.jpeg"/><Relationship Id="rId19" Type="http://schemas.openxmlformats.org/officeDocument/2006/relationships/image" Target="../media/image86.png"/><Relationship Id="rId4" Type="http://schemas.openxmlformats.org/officeDocument/2006/relationships/image" Target="../media/image8.png"/><Relationship Id="rId9" Type="http://schemas.openxmlformats.org/officeDocument/2006/relationships/image" Target="../media/image118.png"/><Relationship Id="rId14" Type="http://schemas.openxmlformats.org/officeDocument/2006/relationships/image" Target="../media/image13.emf"/><Relationship Id="rId22" Type="http://schemas.openxmlformats.org/officeDocument/2006/relationships/image" Target="../media/image105.jpeg"/><Relationship Id="rId27" Type="http://schemas.openxmlformats.org/officeDocument/2006/relationships/image" Target="../media/image70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emf"/><Relationship Id="rId13" Type="http://schemas.openxmlformats.org/officeDocument/2006/relationships/image" Target="../media/image68.png"/><Relationship Id="rId18" Type="http://schemas.openxmlformats.org/officeDocument/2006/relationships/image" Target="../media/image73.png"/><Relationship Id="rId26" Type="http://schemas.openxmlformats.org/officeDocument/2006/relationships/image" Target="../media/image128.png"/><Relationship Id="rId3" Type="http://schemas.openxmlformats.org/officeDocument/2006/relationships/image" Target="../media/image7.png"/><Relationship Id="rId21" Type="http://schemas.openxmlformats.org/officeDocument/2006/relationships/image" Target="../media/image76.png"/><Relationship Id="rId7" Type="http://schemas.openxmlformats.org/officeDocument/2006/relationships/image" Target="../media/image60.png"/><Relationship Id="rId12" Type="http://schemas.openxmlformats.org/officeDocument/2006/relationships/image" Target="../media/image65.emf"/><Relationship Id="rId17" Type="http://schemas.openxmlformats.org/officeDocument/2006/relationships/image" Target="../media/image72.jpeg"/><Relationship Id="rId25" Type="http://schemas.openxmlformats.org/officeDocument/2006/relationships/image" Target="../media/image67.emf"/><Relationship Id="rId2" Type="http://schemas.openxmlformats.org/officeDocument/2006/relationships/notesSlide" Target="../notesSlides/notesSlide12.xml"/><Relationship Id="rId16" Type="http://schemas.openxmlformats.org/officeDocument/2006/relationships/image" Target="../media/image71.png"/><Relationship Id="rId20" Type="http://schemas.openxmlformats.org/officeDocument/2006/relationships/image" Target="../media/image75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emf"/><Relationship Id="rId11" Type="http://schemas.openxmlformats.org/officeDocument/2006/relationships/image" Target="../media/image64.emf"/><Relationship Id="rId24" Type="http://schemas.openxmlformats.org/officeDocument/2006/relationships/image" Target="../media/image66.emf"/><Relationship Id="rId5" Type="http://schemas.openxmlformats.org/officeDocument/2006/relationships/image" Target="../media/image12.emf"/><Relationship Id="rId15" Type="http://schemas.openxmlformats.org/officeDocument/2006/relationships/image" Target="../media/image70.png"/><Relationship Id="rId23" Type="http://schemas.openxmlformats.org/officeDocument/2006/relationships/image" Target="../media/image78.emf"/><Relationship Id="rId28" Type="http://schemas.openxmlformats.org/officeDocument/2006/relationships/image" Target="../media/image11.emf"/><Relationship Id="rId10" Type="http://schemas.openxmlformats.org/officeDocument/2006/relationships/image" Target="../media/image63.jpeg"/><Relationship Id="rId19" Type="http://schemas.openxmlformats.org/officeDocument/2006/relationships/image" Target="../media/image74.emf"/><Relationship Id="rId4" Type="http://schemas.openxmlformats.org/officeDocument/2006/relationships/image" Target="../media/image8.png"/><Relationship Id="rId9" Type="http://schemas.openxmlformats.org/officeDocument/2006/relationships/image" Target="../media/image62.emf"/><Relationship Id="rId14" Type="http://schemas.openxmlformats.org/officeDocument/2006/relationships/image" Target="../media/image69.png"/><Relationship Id="rId22" Type="http://schemas.openxmlformats.org/officeDocument/2006/relationships/image" Target="../media/image77.emf"/><Relationship Id="rId27" Type="http://schemas.openxmlformats.org/officeDocument/2006/relationships/image" Target="../media/image10.emf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6.png"/><Relationship Id="rId13" Type="http://schemas.openxmlformats.org/officeDocument/2006/relationships/image" Target="../media/image38.emf"/><Relationship Id="rId18" Type="http://schemas.openxmlformats.org/officeDocument/2006/relationships/image" Target="../media/image130.emf"/><Relationship Id="rId26" Type="http://schemas.openxmlformats.org/officeDocument/2006/relationships/image" Target="../media/image92.png"/><Relationship Id="rId3" Type="http://schemas.openxmlformats.org/officeDocument/2006/relationships/image" Target="../media/image7.png"/><Relationship Id="rId21" Type="http://schemas.openxmlformats.org/officeDocument/2006/relationships/image" Target="../media/image133.jpeg"/><Relationship Id="rId7" Type="http://schemas.openxmlformats.org/officeDocument/2006/relationships/image" Target="../media/image75.emf"/><Relationship Id="rId12" Type="http://schemas.openxmlformats.org/officeDocument/2006/relationships/image" Target="../media/image11.emf"/><Relationship Id="rId17" Type="http://schemas.openxmlformats.org/officeDocument/2006/relationships/image" Target="../media/image129.emf"/><Relationship Id="rId25" Type="http://schemas.openxmlformats.org/officeDocument/2006/relationships/image" Target="../media/image70.png"/><Relationship Id="rId2" Type="http://schemas.openxmlformats.org/officeDocument/2006/relationships/notesSlide" Target="../notesSlides/notesSlide13.xml"/><Relationship Id="rId16" Type="http://schemas.openxmlformats.org/officeDocument/2006/relationships/image" Target="../media/image41.emf"/><Relationship Id="rId20" Type="http://schemas.openxmlformats.org/officeDocument/2006/relationships/image" Target="../media/image132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4.emf"/><Relationship Id="rId11" Type="http://schemas.openxmlformats.org/officeDocument/2006/relationships/image" Target="../media/image10.emf"/><Relationship Id="rId24" Type="http://schemas.openxmlformats.org/officeDocument/2006/relationships/image" Target="../media/image69.png"/><Relationship Id="rId5" Type="http://schemas.openxmlformats.org/officeDocument/2006/relationships/image" Target="../media/image73.png"/><Relationship Id="rId15" Type="http://schemas.openxmlformats.org/officeDocument/2006/relationships/image" Target="../media/image40.emf"/><Relationship Id="rId23" Type="http://schemas.openxmlformats.org/officeDocument/2006/relationships/image" Target="../media/image68.png"/><Relationship Id="rId10" Type="http://schemas.openxmlformats.org/officeDocument/2006/relationships/image" Target="../media/image78.emf"/><Relationship Id="rId19" Type="http://schemas.openxmlformats.org/officeDocument/2006/relationships/image" Target="../media/image131.emf"/><Relationship Id="rId4" Type="http://schemas.openxmlformats.org/officeDocument/2006/relationships/image" Target="../media/image8.png"/><Relationship Id="rId9" Type="http://schemas.openxmlformats.org/officeDocument/2006/relationships/image" Target="../media/image77.emf"/><Relationship Id="rId14" Type="http://schemas.openxmlformats.org/officeDocument/2006/relationships/image" Target="../media/image39.emf"/><Relationship Id="rId22" Type="http://schemas.openxmlformats.org/officeDocument/2006/relationships/image" Target="../media/image134.png"/><Relationship Id="rId27" Type="http://schemas.openxmlformats.org/officeDocument/2006/relationships/image" Target="../media/image93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7" Type="http://schemas.openxmlformats.org/officeDocument/2006/relationships/image" Target="../media/image13.emf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emf"/><Relationship Id="rId5" Type="http://schemas.openxmlformats.org/officeDocument/2006/relationships/image" Target="../media/image11.emf"/><Relationship Id="rId4" Type="http://schemas.openxmlformats.org/officeDocument/2006/relationships/image" Target="../media/image10.emf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emf"/><Relationship Id="rId3" Type="http://schemas.openxmlformats.org/officeDocument/2006/relationships/image" Target="../media/image7.png"/><Relationship Id="rId7" Type="http://schemas.openxmlformats.org/officeDocument/2006/relationships/image" Target="../media/image39.emf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.emf"/><Relationship Id="rId5" Type="http://schemas.openxmlformats.org/officeDocument/2006/relationships/image" Target="../media/image11.emf"/><Relationship Id="rId4" Type="http://schemas.openxmlformats.org/officeDocument/2006/relationships/image" Target="../media/image10.emf"/><Relationship Id="rId9" Type="http://schemas.openxmlformats.org/officeDocument/2006/relationships/image" Target="../media/image41.emf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emf"/><Relationship Id="rId13" Type="http://schemas.openxmlformats.org/officeDocument/2006/relationships/image" Target="../media/image72.jpeg"/><Relationship Id="rId3" Type="http://schemas.openxmlformats.org/officeDocument/2006/relationships/image" Target="../media/image7.png"/><Relationship Id="rId7" Type="http://schemas.openxmlformats.org/officeDocument/2006/relationships/image" Target="../media/image10.emf"/><Relationship Id="rId12" Type="http://schemas.openxmlformats.org/officeDocument/2006/relationships/image" Target="../media/image71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emf"/><Relationship Id="rId11" Type="http://schemas.openxmlformats.org/officeDocument/2006/relationships/image" Target="../media/image70.png"/><Relationship Id="rId5" Type="http://schemas.openxmlformats.org/officeDocument/2006/relationships/image" Target="../media/image12.emf"/><Relationship Id="rId10" Type="http://schemas.openxmlformats.org/officeDocument/2006/relationships/image" Target="../media/image69.png"/><Relationship Id="rId4" Type="http://schemas.openxmlformats.org/officeDocument/2006/relationships/image" Target="../media/image8.png"/><Relationship Id="rId9" Type="http://schemas.openxmlformats.org/officeDocument/2006/relationships/image" Target="../media/image68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1.png"/><Relationship Id="rId13" Type="http://schemas.openxmlformats.org/officeDocument/2006/relationships/image" Target="../media/image11.emf"/><Relationship Id="rId3" Type="http://schemas.openxmlformats.org/officeDocument/2006/relationships/image" Target="../media/image7.png"/><Relationship Id="rId7" Type="http://schemas.openxmlformats.org/officeDocument/2006/relationships/image" Target="../media/image70.png"/><Relationship Id="rId12" Type="http://schemas.openxmlformats.org/officeDocument/2006/relationships/image" Target="../media/image10.emf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9.png"/><Relationship Id="rId11" Type="http://schemas.openxmlformats.org/officeDocument/2006/relationships/image" Target="../media/image13.emf"/><Relationship Id="rId5" Type="http://schemas.openxmlformats.org/officeDocument/2006/relationships/image" Target="../media/image68.png"/><Relationship Id="rId10" Type="http://schemas.openxmlformats.org/officeDocument/2006/relationships/image" Target="../media/image12.emf"/><Relationship Id="rId4" Type="http://schemas.openxmlformats.org/officeDocument/2006/relationships/image" Target="../media/image8.png"/><Relationship Id="rId9" Type="http://schemas.openxmlformats.org/officeDocument/2006/relationships/image" Target="../media/image72.jpe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emf"/><Relationship Id="rId13" Type="http://schemas.openxmlformats.org/officeDocument/2006/relationships/image" Target="../media/image135.jpeg"/><Relationship Id="rId18" Type="http://schemas.openxmlformats.org/officeDocument/2006/relationships/image" Target="../media/image93.png"/><Relationship Id="rId3" Type="http://schemas.openxmlformats.org/officeDocument/2006/relationships/image" Target="../media/image7.png"/><Relationship Id="rId7" Type="http://schemas.openxmlformats.org/officeDocument/2006/relationships/image" Target="../media/image38.emf"/><Relationship Id="rId12" Type="http://schemas.openxmlformats.org/officeDocument/2006/relationships/image" Target="../media/image95.emf"/><Relationship Id="rId17" Type="http://schemas.openxmlformats.org/officeDocument/2006/relationships/image" Target="../media/image92.png"/><Relationship Id="rId2" Type="http://schemas.openxmlformats.org/officeDocument/2006/relationships/notesSlide" Target="../notesSlides/notesSlide18.xml"/><Relationship Id="rId16" Type="http://schemas.openxmlformats.org/officeDocument/2006/relationships/image" Target="../media/image7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.emf"/><Relationship Id="rId11" Type="http://schemas.openxmlformats.org/officeDocument/2006/relationships/image" Target="../media/image94.emf"/><Relationship Id="rId5" Type="http://schemas.openxmlformats.org/officeDocument/2006/relationships/image" Target="../media/image10.emf"/><Relationship Id="rId15" Type="http://schemas.openxmlformats.org/officeDocument/2006/relationships/image" Target="../media/image69.png"/><Relationship Id="rId10" Type="http://schemas.openxmlformats.org/officeDocument/2006/relationships/image" Target="../media/image41.emf"/><Relationship Id="rId4" Type="http://schemas.openxmlformats.org/officeDocument/2006/relationships/image" Target="../media/image8.png"/><Relationship Id="rId9" Type="http://schemas.openxmlformats.org/officeDocument/2006/relationships/image" Target="../media/image40.emf"/><Relationship Id="rId14" Type="http://schemas.openxmlformats.org/officeDocument/2006/relationships/image" Target="../media/image68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94.emf"/><Relationship Id="rId13" Type="http://schemas.openxmlformats.org/officeDocument/2006/relationships/image" Target="../media/image13.emf"/><Relationship Id="rId18" Type="http://schemas.openxmlformats.org/officeDocument/2006/relationships/image" Target="../media/image93.png"/><Relationship Id="rId3" Type="http://schemas.openxmlformats.org/officeDocument/2006/relationships/image" Target="../media/image7.png"/><Relationship Id="rId7" Type="http://schemas.openxmlformats.org/officeDocument/2006/relationships/image" Target="../media/image41.emf"/><Relationship Id="rId12" Type="http://schemas.openxmlformats.org/officeDocument/2006/relationships/image" Target="../media/image12.emf"/><Relationship Id="rId17" Type="http://schemas.openxmlformats.org/officeDocument/2006/relationships/image" Target="../media/image92.png"/><Relationship Id="rId2" Type="http://schemas.openxmlformats.org/officeDocument/2006/relationships/notesSlide" Target="../notesSlides/notesSlide19.xml"/><Relationship Id="rId16" Type="http://schemas.openxmlformats.org/officeDocument/2006/relationships/image" Target="../media/image7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0.emf"/><Relationship Id="rId11" Type="http://schemas.openxmlformats.org/officeDocument/2006/relationships/image" Target="../media/image8.png"/><Relationship Id="rId5" Type="http://schemas.openxmlformats.org/officeDocument/2006/relationships/image" Target="../media/image39.emf"/><Relationship Id="rId15" Type="http://schemas.openxmlformats.org/officeDocument/2006/relationships/image" Target="../media/image69.png"/><Relationship Id="rId10" Type="http://schemas.openxmlformats.org/officeDocument/2006/relationships/image" Target="../media/image135.jpeg"/><Relationship Id="rId4" Type="http://schemas.openxmlformats.org/officeDocument/2006/relationships/image" Target="../media/image38.emf"/><Relationship Id="rId9" Type="http://schemas.openxmlformats.org/officeDocument/2006/relationships/image" Target="../media/image95.emf"/><Relationship Id="rId14" Type="http://schemas.openxmlformats.org/officeDocument/2006/relationships/image" Target="../media/image68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emf"/><Relationship Id="rId13" Type="http://schemas.openxmlformats.org/officeDocument/2006/relationships/image" Target="../media/image92.png"/><Relationship Id="rId18" Type="http://schemas.openxmlformats.org/officeDocument/2006/relationships/image" Target="../media/image107.emf"/><Relationship Id="rId3" Type="http://schemas.openxmlformats.org/officeDocument/2006/relationships/image" Target="../media/image7.png"/><Relationship Id="rId7" Type="http://schemas.openxmlformats.org/officeDocument/2006/relationships/image" Target="../media/image39.emf"/><Relationship Id="rId12" Type="http://schemas.openxmlformats.org/officeDocument/2006/relationships/image" Target="../media/image70.png"/><Relationship Id="rId17" Type="http://schemas.openxmlformats.org/officeDocument/2006/relationships/image" Target="../media/image106.emf"/><Relationship Id="rId2" Type="http://schemas.openxmlformats.org/officeDocument/2006/relationships/notesSlide" Target="../notesSlides/notesSlide20.xml"/><Relationship Id="rId16" Type="http://schemas.openxmlformats.org/officeDocument/2006/relationships/image" Target="../media/image13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.emf"/><Relationship Id="rId11" Type="http://schemas.openxmlformats.org/officeDocument/2006/relationships/image" Target="../media/image69.png"/><Relationship Id="rId5" Type="http://schemas.openxmlformats.org/officeDocument/2006/relationships/image" Target="../media/image11.emf"/><Relationship Id="rId15" Type="http://schemas.openxmlformats.org/officeDocument/2006/relationships/image" Target="../media/image8.png"/><Relationship Id="rId10" Type="http://schemas.openxmlformats.org/officeDocument/2006/relationships/image" Target="../media/image68.png"/><Relationship Id="rId4" Type="http://schemas.openxmlformats.org/officeDocument/2006/relationships/image" Target="../media/image10.emf"/><Relationship Id="rId9" Type="http://schemas.openxmlformats.org/officeDocument/2006/relationships/image" Target="../media/image41.emf"/><Relationship Id="rId14" Type="http://schemas.openxmlformats.org/officeDocument/2006/relationships/image" Target="../media/image93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8.png"/><Relationship Id="rId13" Type="http://schemas.openxmlformats.org/officeDocument/2006/relationships/image" Target="../media/image12.emf"/><Relationship Id="rId18" Type="http://schemas.openxmlformats.org/officeDocument/2006/relationships/image" Target="../media/image107.emf"/><Relationship Id="rId3" Type="http://schemas.openxmlformats.org/officeDocument/2006/relationships/image" Target="../media/image7.png"/><Relationship Id="rId7" Type="http://schemas.openxmlformats.org/officeDocument/2006/relationships/image" Target="../media/image41.emf"/><Relationship Id="rId12" Type="http://schemas.openxmlformats.org/officeDocument/2006/relationships/image" Target="../media/image93.png"/><Relationship Id="rId17" Type="http://schemas.openxmlformats.org/officeDocument/2006/relationships/image" Target="../media/image106.emf"/><Relationship Id="rId2" Type="http://schemas.openxmlformats.org/officeDocument/2006/relationships/notesSlide" Target="../notesSlides/notesSlide21.xml"/><Relationship Id="rId16" Type="http://schemas.openxmlformats.org/officeDocument/2006/relationships/image" Target="../media/image136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0.emf"/><Relationship Id="rId11" Type="http://schemas.openxmlformats.org/officeDocument/2006/relationships/image" Target="../media/image92.png"/><Relationship Id="rId5" Type="http://schemas.openxmlformats.org/officeDocument/2006/relationships/image" Target="../media/image39.emf"/><Relationship Id="rId15" Type="http://schemas.openxmlformats.org/officeDocument/2006/relationships/image" Target="../media/image8.png"/><Relationship Id="rId10" Type="http://schemas.openxmlformats.org/officeDocument/2006/relationships/image" Target="../media/image70.png"/><Relationship Id="rId4" Type="http://schemas.openxmlformats.org/officeDocument/2006/relationships/image" Target="../media/image38.emf"/><Relationship Id="rId9" Type="http://schemas.openxmlformats.org/officeDocument/2006/relationships/image" Target="../media/image69.png"/><Relationship Id="rId14" Type="http://schemas.openxmlformats.org/officeDocument/2006/relationships/image" Target="../media/image13.emf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emf"/><Relationship Id="rId13" Type="http://schemas.openxmlformats.org/officeDocument/2006/relationships/image" Target="../media/image72.jpeg"/><Relationship Id="rId3" Type="http://schemas.openxmlformats.org/officeDocument/2006/relationships/image" Target="../media/image7.png"/><Relationship Id="rId7" Type="http://schemas.openxmlformats.org/officeDocument/2006/relationships/image" Target="../media/image10.emf"/><Relationship Id="rId12" Type="http://schemas.openxmlformats.org/officeDocument/2006/relationships/image" Target="../media/image71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emf"/><Relationship Id="rId11" Type="http://schemas.openxmlformats.org/officeDocument/2006/relationships/image" Target="../media/image70.png"/><Relationship Id="rId5" Type="http://schemas.openxmlformats.org/officeDocument/2006/relationships/image" Target="../media/image12.emf"/><Relationship Id="rId10" Type="http://schemas.openxmlformats.org/officeDocument/2006/relationships/image" Target="../media/image69.png"/><Relationship Id="rId4" Type="http://schemas.openxmlformats.org/officeDocument/2006/relationships/image" Target="../media/image8.png"/><Relationship Id="rId9" Type="http://schemas.openxmlformats.org/officeDocument/2006/relationships/image" Target="../media/image68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1.png"/><Relationship Id="rId13" Type="http://schemas.openxmlformats.org/officeDocument/2006/relationships/image" Target="../media/image11.emf"/><Relationship Id="rId3" Type="http://schemas.openxmlformats.org/officeDocument/2006/relationships/image" Target="../media/image7.png"/><Relationship Id="rId7" Type="http://schemas.openxmlformats.org/officeDocument/2006/relationships/image" Target="../media/image70.png"/><Relationship Id="rId12" Type="http://schemas.openxmlformats.org/officeDocument/2006/relationships/image" Target="../media/image10.emf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9.png"/><Relationship Id="rId11" Type="http://schemas.openxmlformats.org/officeDocument/2006/relationships/image" Target="../media/image13.emf"/><Relationship Id="rId5" Type="http://schemas.openxmlformats.org/officeDocument/2006/relationships/image" Target="../media/image68.png"/><Relationship Id="rId10" Type="http://schemas.openxmlformats.org/officeDocument/2006/relationships/image" Target="../media/image12.emf"/><Relationship Id="rId4" Type="http://schemas.openxmlformats.org/officeDocument/2006/relationships/image" Target="../media/image8.png"/><Relationship Id="rId9" Type="http://schemas.openxmlformats.org/officeDocument/2006/relationships/image" Target="../media/image72.jpe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9.png"/><Relationship Id="rId13" Type="http://schemas.openxmlformats.org/officeDocument/2006/relationships/image" Target="../media/image39.emf"/><Relationship Id="rId3" Type="http://schemas.openxmlformats.org/officeDocument/2006/relationships/image" Target="../media/image7.png"/><Relationship Id="rId7" Type="http://schemas.openxmlformats.org/officeDocument/2006/relationships/image" Target="../media/image68.png"/><Relationship Id="rId12" Type="http://schemas.openxmlformats.org/officeDocument/2006/relationships/image" Target="../media/image38.emf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.emf"/><Relationship Id="rId11" Type="http://schemas.openxmlformats.org/officeDocument/2006/relationships/image" Target="../media/image93.png"/><Relationship Id="rId5" Type="http://schemas.openxmlformats.org/officeDocument/2006/relationships/image" Target="../media/image10.emf"/><Relationship Id="rId15" Type="http://schemas.openxmlformats.org/officeDocument/2006/relationships/image" Target="../media/image41.emf"/><Relationship Id="rId10" Type="http://schemas.openxmlformats.org/officeDocument/2006/relationships/image" Target="../media/image92.png"/><Relationship Id="rId4" Type="http://schemas.openxmlformats.org/officeDocument/2006/relationships/image" Target="../media/image8.png"/><Relationship Id="rId9" Type="http://schemas.openxmlformats.org/officeDocument/2006/relationships/image" Target="../media/image70.png"/><Relationship Id="rId14" Type="http://schemas.openxmlformats.org/officeDocument/2006/relationships/image" Target="../media/image40.emf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69.png"/><Relationship Id="rId13" Type="http://schemas.openxmlformats.org/officeDocument/2006/relationships/image" Target="../media/image39.emf"/><Relationship Id="rId3" Type="http://schemas.openxmlformats.org/officeDocument/2006/relationships/image" Target="../media/image7.png"/><Relationship Id="rId7" Type="http://schemas.openxmlformats.org/officeDocument/2006/relationships/image" Target="../media/image68.png"/><Relationship Id="rId12" Type="http://schemas.openxmlformats.org/officeDocument/2006/relationships/image" Target="../media/image38.emf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emf"/><Relationship Id="rId11" Type="http://schemas.openxmlformats.org/officeDocument/2006/relationships/image" Target="../media/image93.png"/><Relationship Id="rId5" Type="http://schemas.openxmlformats.org/officeDocument/2006/relationships/image" Target="../media/image12.emf"/><Relationship Id="rId15" Type="http://schemas.openxmlformats.org/officeDocument/2006/relationships/image" Target="../media/image41.emf"/><Relationship Id="rId10" Type="http://schemas.openxmlformats.org/officeDocument/2006/relationships/image" Target="../media/image92.png"/><Relationship Id="rId4" Type="http://schemas.openxmlformats.org/officeDocument/2006/relationships/image" Target="../media/image8.png"/><Relationship Id="rId9" Type="http://schemas.openxmlformats.org/officeDocument/2006/relationships/image" Target="../media/image70.png"/><Relationship Id="rId14" Type="http://schemas.openxmlformats.org/officeDocument/2006/relationships/image" Target="../media/image40.emf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7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7" Type="http://schemas.openxmlformats.org/officeDocument/2006/relationships/image" Target="../media/image11.em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emf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emf"/><Relationship Id="rId13" Type="http://schemas.openxmlformats.org/officeDocument/2006/relationships/image" Target="../media/image19.emf"/><Relationship Id="rId18" Type="http://schemas.openxmlformats.org/officeDocument/2006/relationships/image" Target="../media/image24.emf"/><Relationship Id="rId26" Type="http://schemas.openxmlformats.org/officeDocument/2006/relationships/image" Target="../media/image32.emf"/><Relationship Id="rId3" Type="http://schemas.openxmlformats.org/officeDocument/2006/relationships/image" Target="../media/image7.png"/><Relationship Id="rId21" Type="http://schemas.openxmlformats.org/officeDocument/2006/relationships/image" Target="../media/image27.emf"/><Relationship Id="rId7" Type="http://schemas.openxmlformats.org/officeDocument/2006/relationships/image" Target="../media/image13.emf"/><Relationship Id="rId12" Type="http://schemas.openxmlformats.org/officeDocument/2006/relationships/image" Target="../media/image18.emf"/><Relationship Id="rId17" Type="http://schemas.openxmlformats.org/officeDocument/2006/relationships/image" Target="../media/image23.emf"/><Relationship Id="rId25" Type="http://schemas.openxmlformats.org/officeDocument/2006/relationships/image" Target="../media/image31.emf"/><Relationship Id="rId2" Type="http://schemas.openxmlformats.org/officeDocument/2006/relationships/notesSlide" Target="../notesSlides/notesSlide4.xml"/><Relationship Id="rId16" Type="http://schemas.openxmlformats.org/officeDocument/2006/relationships/image" Target="../media/image22.emf"/><Relationship Id="rId20" Type="http://schemas.openxmlformats.org/officeDocument/2006/relationships/image" Target="../media/image26.emf"/><Relationship Id="rId29" Type="http://schemas.openxmlformats.org/officeDocument/2006/relationships/image" Target="../media/image35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emf"/><Relationship Id="rId11" Type="http://schemas.openxmlformats.org/officeDocument/2006/relationships/image" Target="../media/image17.emf"/><Relationship Id="rId24" Type="http://schemas.openxmlformats.org/officeDocument/2006/relationships/image" Target="../media/image30.emf"/><Relationship Id="rId5" Type="http://schemas.openxmlformats.org/officeDocument/2006/relationships/image" Target="../media/image11.emf"/><Relationship Id="rId15" Type="http://schemas.openxmlformats.org/officeDocument/2006/relationships/image" Target="../media/image21.emf"/><Relationship Id="rId23" Type="http://schemas.openxmlformats.org/officeDocument/2006/relationships/image" Target="../media/image29.emf"/><Relationship Id="rId28" Type="http://schemas.openxmlformats.org/officeDocument/2006/relationships/image" Target="../media/image34.emf"/><Relationship Id="rId10" Type="http://schemas.openxmlformats.org/officeDocument/2006/relationships/image" Target="../media/image16.emf"/><Relationship Id="rId19" Type="http://schemas.openxmlformats.org/officeDocument/2006/relationships/image" Target="../media/image25.emf"/><Relationship Id="rId31" Type="http://schemas.openxmlformats.org/officeDocument/2006/relationships/image" Target="../media/image37.emf"/><Relationship Id="rId4" Type="http://schemas.openxmlformats.org/officeDocument/2006/relationships/image" Target="../media/image10.emf"/><Relationship Id="rId9" Type="http://schemas.openxmlformats.org/officeDocument/2006/relationships/image" Target="../media/image15.emf"/><Relationship Id="rId14" Type="http://schemas.openxmlformats.org/officeDocument/2006/relationships/image" Target="../media/image20.emf"/><Relationship Id="rId22" Type="http://schemas.openxmlformats.org/officeDocument/2006/relationships/image" Target="../media/image28.emf"/><Relationship Id="rId27" Type="http://schemas.openxmlformats.org/officeDocument/2006/relationships/image" Target="../media/image33.emf"/><Relationship Id="rId30" Type="http://schemas.openxmlformats.org/officeDocument/2006/relationships/image" Target="../media/image36.emf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emf"/><Relationship Id="rId13" Type="http://schemas.openxmlformats.org/officeDocument/2006/relationships/image" Target="../media/image45.emf"/><Relationship Id="rId18" Type="http://schemas.openxmlformats.org/officeDocument/2006/relationships/image" Target="../media/image50.emf"/><Relationship Id="rId26" Type="http://schemas.openxmlformats.org/officeDocument/2006/relationships/image" Target="../media/image58.emf"/><Relationship Id="rId3" Type="http://schemas.openxmlformats.org/officeDocument/2006/relationships/image" Target="../media/image7.png"/><Relationship Id="rId21" Type="http://schemas.openxmlformats.org/officeDocument/2006/relationships/image" Target="../media/image53.emf"/><Relationship Id="rId7" Type="http://schemas.openxmlformats.org/officeDocument/2006/relationships/image" Target="../media/image39.emf"/><Relationship Id="rId12" Type="http://schemas.openxmlformats.org/officeDocument/2006/relationships/image" Target="../media/image44.emf"/><Relationship Id="rId17" Type="http://schemas.openxmlformats.org/officeDocument/2006/relationships/image" Target="../media/image49.emf"/><Relationship Id="rId25" Type="http://schemas.openxmlformats.org/officeDocument/2006/relationships/image" Target="../media/image57.emf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48.emf"/><Relationship Id="rId20" Type="http://schemas.openxmlformats.org/officeDocument/2006/relationships/image" Target="../media/image52.emf"/><Relationship Id="rId29" Type="http://schemas.openxmlformats.org/officeDocument/2006/relationships/image" Target="../media/image37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.emf"/><Relationship Id="rId11" Type="http://schemas.openxmlformats.org/officeDocument/2006/relationships/image" Target="../media/image43.emf"/><Relationship Id="rId24" Type="http://schemas.openxmlformats.org/officeDocument/2006/relationships/image" Target="../media/image56.emf"/><Relationship Id="rId5" Type="http://schemas.openxmlformats.org/officeDocument/2006/relationships/image" Target="../media/image11.emf"/><Relationship Id="rId15" Type="http://schemas.openxmlformats.org/officeDocument/2006/relationships/image" Target="../media/image47.emf"/><Relationship Id="rId23" Type="http://schemas.openxmlformats.org/officeDocument/2006/relationships/image" Target="../media/image55.emf"/><Relationship Id="rId28" Type="http://schemas.openxmlformats.org/officeDocument/2006/relationships/image" Target="../media/image36.emf"/><Relationship Id="rId10" Type="http://schemas.openxmlformats.org/officeDocument/2006/relationships/image" Target="../media/image42.emf"/><Relationship Id="rId19" Type="http://schemas.openxmlformats.org/officeDocument/2006/relationships/image" Target="../media/image51.emf"/><Relationship Id="rId4" Type="http://schemas.openxmlformats.org/officeDocument/2006/relationships/image" Target="../media/image10.emf"/><Relationship Id="rId9" Type="http://schemas.openxmlformats.org/officeDocument/2006/relationships/image" Target="../media/image41.emf"/><Relationship Id="rId14" Type="http://schemas.openxmlformats.org/officeDocument/2006/relationships/image" Target="../media/image46.emf"/><Relationship Id="rId22" Type="http://schemas.openxmlformats.org/officeDocument/2006/relationships/image" Target="../media/image54.emf"/><Relationship Id="rId27" Type="http://schemas.openxmlformats.org/officeDocument/2006/relationships/image" Target="../media/image59.emf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emf"/><Relationship Id="rId13" Type="http://schemas.openxmlformats.org/officeDocument/2006/relationships/image" Target="../media/image66.emf"/><Relationship Id="rId18" Type="http://schemas.openxmlformats.org/officeDocument/2006/relationships/image" Target="../media/image69.png"/><Relationship Id="rId3" Type="http://schemas.openxmlformats.org/officeDocument/2006/relationships/image" Target="../media/image7.png"/><Relationship Id="rId21" Type="http://schemas.openxmlformats.org/officeDocument/2006/relationships/image" Target="../media/image72.jpeg"/><Relationship Id="rId7" Type="http://schemas.openxmlformats.org/officeDocument/2006/relationships/image" Target="../media/image60.png"/><Relationship Id="rId12" Type="http://schemas.openxmlformats.org/officeDocument/2006/relationships/image" Target="../media/image65.emf"/><Relationship Id="rId17" Type="http://schemas.openxmlformats.org/officeDocument/2006/relationships/image" Target="../media/image68.png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11.emf"/><Relationship Id="rId20" Type="http://schemas.openxmlformats.org/officeDocument/2006/relationships/image" Target="../media/image7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emf"/><Relationship Id="rId11" Type="http://schemas.openxmlformats.org/officeDocument/2006/relationships/image" Target="../media/image64.emf"/><Relationship Id="rId5" Type="http://schemas.openxmlformats.org/officeDocument/2006/relationships/image" Target="../media/image12.emf"/><Relationship Id="rId15" Type="http://schemas.openxmlformats.org/officeDocument/2006/relationships/image" Target="../media/image10.emf"/><Relationship Id="rId10" Type="http://schemas.openxmlformats.org/officeDocument/2006/relationships/image" Target="../media/image63.jpeg"/><Relationship Id="rId19" Type="http://schemas.openxmlformats.org/officeDocument/2006/relationships/image" Target="../media/image70.png"/><Relationship Id="rId4" Type="http://schemas.openxmlformats.org/officeDocument/2006/relationships/image" Target="../media/image8.png"/><Relationship Id="rId9" Type="http://schemas.openxmlformats.org/officeDocument/2006/relationships/image" Target="../media/image62.emf"/><Relationship Id="rId14" Type="http://schemas.openxmlformats.org/officeDocument/2006/relationships/image" Target="../media/image67.emf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png"/><Relationship Id="rId13" Type="http://schemas.openxmlformats.org/officeDocument/2006/relationships/image" Target="../media/image68.png"/><Relationship Id="rId18" Type="http://schemas.openxmlformats.org/officeDocument/2006/relationships/image" Target="../media/image10.emf"/><Relationship Id="rId3" Type="http://schemas.openxmlformats.org/officeDocument/2006/relationships/image" Target="../media/image7.png"/><Relationship Id="rId7" Type="http://schemas.openxmlformats.org/officeDocument/2006/relationships/image" Target="../media/image65.emf"/><Relationship Id="rId12" Type="http://schemas.openxmlformats.org/officeDocument/2006/relationships/image" Target="../media/image13.emf"/><Relationship Id="rId17" Type="http://schemas.openxmlformats.org/officeDocument/2006/relationships/image" Target="../media/image72.jpeg"/><Relationship Id="rId2" Type="http://schemas.openxmlformats.org/officeDocument/2006/relationships/notesSlide" Target="../notesSlides/notesSlide7.xml"/><Relationship Id="rId16" Type="http://schemas.openxmlformats.org/officeDocument/2006/relationships/image" Target="../media/image7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.emf"/><Relationship Id="rId11" Type="http://schemas.openxmlformats.org/officeDocument/2006/relationships/image" Target="../media/image12.emf"/><Relationship Id="rId5" Type="http://schemas.openxmlformats.org/officeDocument/2006/relationships/image" Target="../media/image63.jpeg"/><Relationship Id="rId15" Type="http://schemas.openxmlformats.org/officeDocument/2006/relationships/image" Target="../media/image70.png"/><Relationship Id="rId10" Type="http://schemas.openxmlformats.org/officeDocument/2006/relationships/image" Target="../media/image62.emf"/><Relationship Id="rId19" Type="http://schemas.openxmlformats.org/officeDocument/2006/relationships/image" Target="../media/image11.emf"/><Relationship Id="rId4" Type="http://schemas.openxmlformats.org/officeDocument/2006/relationships/image" Target="../media/image8.png"/><Relationship Id="rId9" Type="http://schemas.openxmlformats.org/officeDocument/2006/relationships/image" Target="../media/image61.emf"/><Relationship Id="rId14" Type="http://schemas.openxmlformats.org/officeDocument/2006/relationships/image" Target="../media/image69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emf"/><Relationship Id="rId13" Type="http://schemas.openxmlformats.org/officeDocument/2006/relationships/image" Target="../media/image75.emf"/><Relationship Id="rId18" Type="http://schemas.openxmlformats.org/officeDocument/2006/relationships/image" Target="../media/image80.emf"/><Relationship Id="rId26" Type="http://schemas.openxmlformats.org/officeDocument/2006/relationships/image" Target="../media/image88.emf"/><Relationship Id="rId3" Type="http://schemas.openxmlformats.org/officeDocument/2006/relationships/image" Target="../media/image7.png"/><Relationship Id="rId21" Type="http://schemas.openxmlformats.org/officeDocument/2006/relationships/image" Target="../media/image83.jpeg"/><Relationship Id="rId34" Type="http://schemas.openxmlformats.org/officeDocument/2006/relationships/image" Target="../media/image93.png"/><Relationship Id="rId7" Type="http://schemas.openxmlformats.org/officeDocument/2006/relationships/image" Target="../media/image38.emf"/><Relationship Id="rId12" Type="http://schemas.openxmlformats.org/officeDocument/2006/relationships/image" Target="../media/image74.emf"/><Relationship Id="rId17" Type="http://schemas.openxmlformats.org/officeDocument/2006/relationships/image" Target="../media/image79.emf"/><Relationship Id="rId25" Type="http://schemas.openxmlformats.org/officeDocument/2006/relationships/image" Target="../media/image87.emf"/><Relationship Id="rId33" Type="http://schemas.openxmlformats.org/officeDocument/2006/relationships/image" Target="../media/image92.png"/><Relationship Id="rId2" Type="http://schemas.openxmlformats.org/officeDocument/2006/relationships/notesSlide" Target="../notesSlides/notesSlide8.xml"/><Relationship Id="rId16" Type="http://schemas.openxmlformats.org/officeDocument/2006/relationships/image" Target="../media/image78.emf"/><Relationship Id="rId20" Type="http://schemas.openxmlformats.org/officeDocument/2006/relationships/image" Target="../media/image82.emf"/><Relationship Id="rId29" Type="http://schemas.openxmlformats.org/officeDocument/2006/relationships/image" Target="../media/image9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.emf"/><Relationship Id="rId11" Type="http://schemas.openxmlformats.org/officeDocument/2006/relationships/image" Target="../media/image73.png"/><Relationship Id="rId24" Type="http://schemas.openxmlformats.org/officeDocument/2006/relationships/image" Target="../media/image86.png"/><Relationship Id="rId32" Type="http://schemas.openxmlformats.org/officeDocument/2006/relationships/image" Target="../media/image70.png"/><Relationship Id="rId5" Type="http://schemas.openxmlformats.org/officeDocument/2006/relationships/image" Target="../media/image10.emf"/><Relationship Id="rId15" Type="http://schemas.openxmlformats.org/officeDocument/2006/relationships/image" Target="../media/image77.emf"/><Relationship Id="rId23" Type="http://schemas.openxmlformats.org/officeDocument/2006/relationships/image" Target="../media/image85.emf"/><Relationship Id="rId28" Type="http://schemas.openxmlformats.org/officeDocument/2006/relationships/image" Target="../media/image90.emf"/><Relationship Id="rId10" Type="http://schemas.openxmlformats.org/officeDocument/2006/relationships/image" Target="../media/image41.emf"/><Relationship Id="rId19" Type="http://schemas.openxmlformats.org/officeDocument/2006/relationships/image" Target="../media/image81.emf"/><Relationship Id="rId31" Type="http://schemas.openxmlformats.org/officeDocument/2006/relationships/image" Target="../media/image69.png"/><Relationship Id="rId4" Type="http://schemas.openxmlformats.org/officeDocument/2006/relationships/image" Target="../media/image8.png"/><Relationship Id="rId9" Type="http://schemas.openxmlformats.org/officeDocument/2006/relationships/image" Target="../media/image40.emf"/><Relationship Id="rId14" Type="http://schemas.openxmlformats.org/officeDocument/2006/relationships/image" Target="../media/image76.png"/><Relationship Id="rId22" Type="http://schemas.openxmlformats.org/officeDocument/2006/relationships/image" Target="../media/image84.emf"/><Relationship Id="rId27" Type="http://schemas.openxmlformats.org/officeDocument/2006/relationships/image" Target="../media/image89.emf"/><Relationship Id="rId30" Type="http://schemas.openxmlformats.org/officeDocument/2006/relationships/image" Target="../media/image6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サブタイトル 2"/>
          <p:cNvSpPr>
            <a:spLocks noGrp="1"/>
          </p:cNvSpPr>
          <p:nvPr>
            <p:ph type="subTitle" sz="quarter" idx="1"/>
          </p:nvPr>
        </p:nvSpPr>
        <p:spPr>
          <a:xfrm>
            <a:off x="594220" y="1969486"/>
            <a:ext cx="7920000" cy="1800000"/>
          </a:xfrm>
        </p:spPr>
        <p:txBody>
          <a:bodyPr/>
          <a:lstStyle/>
          <a:p>
            <a:pPr algn="ctr"/>
            <a:r>
              <a:rPr lang="en-US" altLang="ja-JP" sz="3600" dirty="0">
                <a:latin typeface="Arial Black" panose="020B0A04020102020204" pitchFamily="34" charset="0"/>
              </a:rPr>
              <a:t>Screen</a:t>
            </a:r>
            <a:r>
              <a:rPr lang="en-US" altLang="ja-JP" sz="3600" dirty="0" smtClean="0">
                <a:latin typeface="Arial Black" panose="020B0A04020102020204" pitchFamily="34" charset="0"/>
              </a:rPr>
              <a:t> Layout</a:t>
            </a:r>
            <a:endParaRPr lang="de-DE" altLang="ja-JP" sz="2400" dirty="0">
              <a:latin typeface="Arial Black" panose="020B0A04020102020204" pitchFamily="34" charset="0"/>
            </a:endParaRPr>
          </a:p>
        </p:txBody>
      </p:sp>
      <p:pic>
        <p:nvPicPr>
          <p:cNvPr id="12" name="Picture 4" descr="KX_VC1600黒"/>
          <p:cNvPicPr>
            <a:picLocks noChangeAspect="1" noChangeArrowheads="1"/>
          </p:cNvPicPr>
          <p:nvPr/>
        </p:nvPicPr>
        <p:blipFill>
          <a:blip r:embed="rId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71654" y="4713546"/>
            <a:ext cx="2308566" cy="6371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Text Box 37"/>
          <p:cNvSpPr txBox="1">
            <a:spLocks noChangeArrowheads="1"/>
          </p:cNvSpPr>
          <p:nvPr/>
        </p:nvSpPr>
        <p:spPr bwMode="auto">
          <a:xfrm>
            <a:off x="328230" y="226635"/>
            <a:ext cx="6426200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ja-JP" sz="1200" dirty="0" smtClean="0">
                <a:latin typeface="Arial" panose="020B0604020202020204" pitchFamily="34" charset="0"/>
                <a:ea typeface="HGS創英角ｺﾞｼｯｸUB" panose="020B0900000000000000" pitchFamily="50" charset="-128"/>
                <a:cs typeface="Arial" panose="020B0604020202020204" pitchFamily="34" charset="0"/>
              </a:rPr>
              <a:t>1. This document can be disclosed to Panasonic Sales Partners</a:t>
            </a:r>
            <a:r>
              <a:rPr lang="ja-JP" altLang="en-US" sz="1200" dirty="0" smtClean="0">
                <a:latin typeface="Arial" panose="020B0604020202020204" pitchFamily="34" charset="0"/>
                <a:ea typeface="HGS創英角ｺﾞｼｯｸUB" panose="020B0900000000000000" pitchFamily="50" charset="-128"/>
                <a:cs typeface="Arial" panose="020B0604020202020204" pitchFamily="34" charset="0"/>
              </a:rPr>
              <a:t> </a:t>
            </a:r>
            <a:r>
              <a:rPr lang="ja-JP" altLang="en-US" sz="1200" dirty="0">
                <a:latin typeface="Arial" panose="020B0604020202020204" pitchFamily="34" charset="0"/>
                <a:ea typeface="HGS創英角ｺﾞｼｯｸUB" panose="020B0900000000000000" pitchFamily="50" charset="-128"/>
                <a:cs typeface="Arial" panose="020B0604020202020204" pitchFamily="34" charset="0"/>
              </a:rPr>
              <a:t/>
            </a:r>
            <a:br>
              <a:rPr lang="ja-JP" altLang="en-US" sz="1200" dirty="0">
                <a:latin typeface="Arial" panose="020B0604020202020204" pitchFamily="34" charset="0"/>
                <a:ea typeface="HGS創英角ｺﾞｼｯｸUB" panose="020B0900000000000000" pitchFamily="50" charset="-128"/>
                <a:cs typeface="Arial" panose="020B0604020202020204" pitchFamily="34" charset="0"/>
              </a:rPr>
            </a:br>
            <a:r>
              <a:rPr lang="en-US" altLang="ja-JP" sz="1200" dirty="0" smtClean="0">
                <a:latin typeface="Arial" panose="020B0604020202020204" pitchFamily="34" charset="0"/>
                <a:ea typeface="HGS創英角ｺﾞｼｯｸUB" panose="020B0900000000000000" pitchFamily="50" charset="-128"/>
                <a:cs typeface="Arial" panose="020B0604020202020204" pitchFamily="34" charset="0"/>
              </a:rPr>
              <a:t>2. The specs might be changed without notice since it’s still under development.</a:t>
            </a:r>
            <a:endParaRPr lang="ja-JP" altLang="en-US" sz="1200" dirty="0">
              <a:latin typeface="Arial" panose="020B0604020202020204" pitchFamily="34" charset="0"/>
              <a:ea typeface="HGS創英角ｺﾞｼｯｸUB" panose="020B09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14" name="テキスト ボックス 1"/>
          <p:cNvSpPr txBox="1">
            <a:spLocks noChangeArrowheads="1"/>
          </p:cNvSpPr>
          <p:nvPr/>
        </p:nvSpPr>
        <p:spPr bwMode="auto">
          <a:xfrm>
            <a:off x="430585" y="6084638"/>
            <a:ext cx="6008461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kumimoji="1" lang="en-US" altLang="ja-JP" sz="2000" b="1" dirty="0" smtClean="0">
                <a:solidFill>
                  <a:srgbClr val="0000CC"/>
                </a:solidFill>
                <a:latin typeface="Arial" panose="020B0604020202020204" pitchFamily="34" charset="0"/>
                <a:ea typeface="HGS創英角ｺﾞｼｯｸUB" panose="020B0900000000000000" pitchFamily="50" charset="-128"/>
                <a:cs typeface="Arial" panose="020B0604020202020204" pitchFamily="34" charset="0"/>
              </a:rPr>
              <a:t>Panasonic System Networks Co., Ltd.</a:t>
            </a:r>
          </a:p>
          <a:p>
            <a:r>
              <a:rPr kumimoji="1" lang="en-US" altLang="ja-JP" sz="1400" dirty="0" smtClean="0">
                <a:latin typeface="Arial" panose="020B0604020202020204" pitchFamily="34" charset="0"/>
                <a:ea typeface="HGS創英角ｺﾞｼｯｸUB" panose="020B0900000000000000" pitchFamily="50" charset="-128"/>
                <a:cs typeface="Arial" panose="020B0604020202020204" pitchFamily="34" charset="0"/>
              </a:rPr>
              <a:t>Security System Business Division</a:t>
            </a:r>
            <a:endParaRPr kumimoji="1" lang="ja-JP" altLang="en-US" sz="1400" dirty="0">
              <a:latin typeface="Arial" panose="020B0604020202020204" pitchFamily="34" charset="0"/>
              <a:ea typeface="HGS創英角ｺﾞｼｯｸUB" panose="020B0900000000000000" pitchFamily="50" charset="-128"/>
              <a:cs typeface="Arial" panose="020B0604020202020204" pitchFamily="34" charset="0"/>
            </a:endParaRPr>
          </a:p>
        </p:txBody>
      </p:sp>
      <p:sp>
        <p:nvSpPr>
          <p:cNvPr id="6" name="Text Box 13"/>
          <p:cNvSpPr txBox="1">
            <a:spLocks noChangeArrowheads="1"/>
          </p:cNvSpPr>
          <p:nvPr/>
        </p:nvSpPr>
        <p:spPr bwMode="auto">
          <a:xfrm>
            <a:off x="6017846" y="188641"/>
            <a:ext cx="2993216" cy="523220"/>
          </a:xfrm>
          <a:prstGeom prst="rect">
            <a:avLst/>
          </a:prstGeom>
          <a:noFill/>
          <a:ln w="28575">
            <a:solidFill>
              <a:srgbClr val="FF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ja-JP" sz="1400" b="1" dirty="0" smtClean="0">
                <a:solidFill>
                  <a:srgbClr val="FF0000"/>
                </a:solidFill>
                <a:ea typeface="HGP創英角ｺﾞｼｯｸUB" pitchFamily="50" charset="-128"/>
              </a:rPr>
              <a:t>For Panasonic Sales Company and Business Partner only</a:t>
            </a:r>
            <a:endParaRPr lang="ja-JP" altLang="en-US" sz="1400" b="1" dirty="0">
              <a:solidFill>
                <a:srgbClr val="FF0000"/>
              </a:solidFill>
              <a:ea typeface="HGP創英角ｺﾞｼｯｸUB" pitchFamily="50" charset="-128"/>
            </a:endParaRPr>
          </a:p>
        </p:txBody>
      </p:sp>
      <p:sp>
        <p:nvSpPr>
          <p:cNvPr id="7" name="Rectangle 3"/>
          <p:cNvSpPr txBox="1">
            <a:spLocks noChangeArrowheads="1"/>
          </p:cNvSpPr>
          <p:nvPr/>
        </p:nvSpPr>
        <p:spPr bwMode="auto">
          <a:xfrm>
            <a:off x="7547797" y="3210475"/>
            <a:ext cx="1573909" cy="540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0" indent="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None/>
              <a:defRPr sz="2200" b="1">
                <a:solidFill>
                  <a:schemeClr val="tx1"/>
                </a:solidFill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defRPr>
            </a:lvl1pPr>
            <a:lvl2pPr marL="381000" indent="-188913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Char char="-"/>
              <a:defRPr b="1">
                <a:solidFill>
                  <a:schemeClr val="tx1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defRPr>
            </a:lvl2pPr>
            <a:lvl3pPr marL="561975" indent="-179388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Char char="-"/>
              <a:defRPr b="1">
                <a:solidFill>
                  <a:schemeClr val="tx1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defRPr>
            </a:lvl3pPr>
            <a:lvl4pPr marL="752475" indent="-188913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Char char="-"/>
              <a:defRPr b="1">
                <a:solidFill>
                  <a:schemeClr val="tx1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defRPr>
            </a:lvl4pPr>
            <a:lvl5pPr marL="962025" indent="-207963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§"/>
              <a:defRPr b="1">
                <a:solidFill>
                  <a:schemeClr val="tx1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defRPr>
            </a:lvl5pPr>
            <a:lvl6pPr marL="1419225" indent="-207963" algn="l" rtl="0" fontAlgn="base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§"/>
              <a:defRPr>
                <a:solidFill>
                  <a:schemeClr val="tx1"/>
                </a:solidFill>
                <a:latin typeface="+mn-lt"/>
              </a:defRPr>
            </a:lvl6pPr>
            <a:lvl7pPr marL="1876425" indent="-207963" algn="l" rtl="0" fontAlgn="base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§"/>
              <a:defRPr>
                <a:solidFill>
                  <a:schemeClr val="tx1"/>
                </a:solidFill>
                <a:latin typeface="+mn-lt"/>
              </a:defRPr>
            </a:lvl7pPr>
            <a:lvl8pPr marL="2333625" indent="-207963" algn="l" rtl="0" fontAlgn="base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§"/>
              <a:defRPr>
                <a:solidFill>
                  <a:schemeClr val="tx1"/>
                </a:solidFill>
                <a:latin typeface="+mn-lt"/>
              </a:defRPr>
            </a:lvl8pPr>
            <a:lvl9pPr marL="2790825" indent="-207963" algn="l" rtl="0" fontAlgn="base">
              <a:spcBef>
                <a:spcPct val="20000"/>
              </a:spcBef>
              <a:spcAft>
                <a:spcPct val="0"/>
              </a:spcAft>
              <a:buClr>
                <a:schemeClr val="accent1"/>
              </a:buClr>
              <a:buFont typeface="Wingdings" pitchFamily="2" charset="2"/>
              <a:buChar char="§"/>
              <a:defRPr>
                <a:solidFill>
                  <a:schemeClr val="tx1"/>
                </a:solidFill>
                <a:latin typeface="+mn-lt"/>
              </a:defRPr>
            </a:lvl9pPr>
          </a:lstStyle>
          <a:p>
            <a:pPr eaLnBrk="1" hangingPunct="1"/>
            <a:r>
              <a:rPr lang="en-US" altLang="ja-JP" sz="2800" kern="0" dirty="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Ver.4.20</a:t>
            </a:r>
            <a:endParaRPr lang="de-DE" altLang="ja-JP" sz="2800" kern="0" dirty="0" smtClean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15631879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フッター プレースホルダー 3"/>
          <p:cNvSpPr txBox="1">
            <a:spLocks/>
          </p:cNvSpPr>
          <p:nvPr/>
        </p:nvSpPr>
        <p:spPr>
          <a:xfrm>
            <a:off x="8061203" y="6605691"/>
            <a:ext cx="1066800" cy="247650"/>
          </a:xfrm>
          <a:prstGeom prst="rect">
            <a:avLst/>
          </a:prstGeom>
          <a:noFill/>
        </p:spPr>
        <p:txBody>
          <a:bodyPr/>
          <a:lstStyle>
            <a:defPPr>
              <a:defRPr lang="de-DE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5146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9718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4290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8862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algn="r"/>
            <a:r>
              <a:rPr lang="de-DE" altLang="ja-JP" sz="800" dirty="0" smtClean="0">
                <a:solidFill>
                  <a:schemeClr val="bg1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Page </a:t>
            </a:r>
            <a:fld id="{11D062A2-B506-4044-A2EC-4FDCB15F0732}" type="slidenum">
              <a:rPr lang="de-DE" altLang="ja-JP" sz="800" b="1" smtClean="0">
                <a:solidFill>
                  <a:schemeClr val="bg1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pPr algn="r"/>
              <a:t>9</a:t>
            </a:fld>
            <a:endParaRPr lang="de-DE" altLang="ja-JP" sz="800" b="1" dirty="0" smtClean="0">
              <a:solidFill>
                <a:schemeClr val="bg1"/>
              </a:solidFill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4" name="Rectangle 8"/>
          <p:cNvSpPr txBox="1">
            <a:spLocks noChangeArrowheads="1"/>
          </p:cNvSpPr>
          <p:nvPr/>
        </p:nvSpPr>
        <p:spPr bwMode="auto">
          <a:xfrm>
            <a:off x="1" y="50965"/>
            <a:ext cx="9143999" cy="600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accent1"/>
                  </a:outerShdw>
                </a:effectLst>
              </a14:hiddenEffects>
            </a:ext>
          </a:extLst>
        </p:spPr>
        <p:txBody>
          <a:bodyPr vert="horz" wrap="square" lIns="0" tIns="45720" rIns="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0">
                <a:solidFill>
                  <a:schemeClr val="tx1"/>
                </a:solidFill>
                <a:latin typeface="HGP創英角ｺﾞｼｯｸUB" panose="020B0900000000000000" pitchFamily="50" charset="-128"/>
                <a:ea typeface="HGP創英角ｺﾞｼｯｸUB" panose="020B0900000000000000" pitchFamily="50" charset="-128"/>
                <a:cs typeface="Meiryo UI" panose="020B0604030504040204" pitchFamily="50" charset="-128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altLang="ja-JP" sz="2800" kern="0" dirty="0" smtClean="0">
                <a:latin typeface="Arial Black" panose="020B0A04020102020204" pitchFamily="34" charset="0"/>
              </a:rPr>
              <a:t>Screen Layout (Single Monitor) 7</a:t>
            </a:r>
            <a:endParaRPr lang="de-DE" altLang="ja-JP" sz="2800" kern="0" dirty="0" smtClean="0">
              <a:latin typeface="Arial Black" panose="020B0A04020102020204" pitchFamily="34" charset="0"/>
            </a:endParaRPr>
          </a:p>
        </p:txBody>
      </p:sp>
      <p:graphicFrame>
        <p:nvGraphicFramePr>
          <p:cNvPr id="5" name="表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60987128"/>
              </p:ext>
            </p:extLst>
          </p:nvPr>
        </p:nvGraphicFramePr>
        <p:xfrm>
          <a:off x="375373" y="3942834"/>
          <a:ext cx="8417718" cy="2244722"/>
        </p:xfrm>
        <a:graphic>
          <a:graphicData uri="http://schemas.openxmlformats.org/drawingml/2006/table">
            <a:tbl>
              <a:tblPr/>
              <a:tblGrid>
                <a:gridCol w="1106357"/>
                <a:gridCol w="208280"/>
                <a:gridCol w="7103081"/>
              </a:tblGrid>
              <a:tr h="25442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Button</a:t>
                      </a: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ja-JP" sz="1000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baseline="0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Layout (Layout change) / Main (End of sharing)</a:t>
                      </a: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853031"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5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Single Monitor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(Multiple connection)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800" b="1" kern="1200" dirty="0" smtClean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Embedded MCU site : Sender of PC Contents</a:t>
                      </a:r>
                      <a:endParaRPr kumimoji="1" lang="ja-JP" altLang="ja-JP" sz="800" b="1" kern="1200" dirty="0" smtClean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CP1</a:t>
                      </a:r>
                      <a:endParaRPr kumimoji="1" lang="ja-JP" altLang="ja-JP" sz="800" b="1" kern="1200" dirty="0" smtClean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0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137265">
                <a:tc v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kern="1200" dirty="0" err="1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CPn</a:t>
                      </a:r>
                      <a:endParaRPr kumimoji="1" lang="ja-JP" altLang="ja-JP" sz="800" b="1" kern="1200" dirty="0" smtClean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0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6" name="右矢印 5"/>
          <p:cNvSpPr/>
          <p:nvPr/>
        </p:nvSpPr>
        <p:spPr bwMode="auto">
          <a:xfrm>
            <a:off x="2715095" y="4551997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7" name="右矢印 6"/>
          <p:cNvSpPr/>
          <p:nvPr/>
        </p:nvSpPr>
        <p:spPr bwMode="auto">
          <a:xfrm>
            <a:off x="3884912" y="4551997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8" name="右矢印 7"/>
          <p:cNvSpPr/>
          <p:nvPr/>
        </p:nvSpPr>
        <p:spPr bwMode="auto">
          <a:xfrm>
            <a:off x="5044479" y="4551997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9" name="Text Box 43"/>
          <p:cNvSpPr txBox="1">
            <a:spLocks noChangeArrowheads="1"/>
          </p:cNvSpPr>
          <p:nvPr/>
        </p:nvSpPr>
        <p:spPr bwMode="auto">
          <a:xfrm>
            <a:off x="1671100" y="5838026"/>
            <a:ext cx="1116413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dirty="0" smtClean="0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rPr>
              <a:t>PC Contents</a:t>
            </a:r>
            <a:endParaRPr lang="ja-JP" altLang="en-US" sz="800" dirty="0"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grpSp>
        <p:nvGrpSpPr>
          <p:cNvPr id="10" name="グループ化 9"/>
          <p:cNvGrpSpPr/>
          <p:nvPr/>
        </p:nvGrpSpPr>
        <p:grpSpPr>
          <a:xfrm>
            <a:off x="1779345" y="4257699"/>
            <a:ext cx="874789" cy="709682"/>
            <a:chOff x="3208338" y="3263901"/>
            <a:chExt cx="990600" cy="792163"/>
          </a:xfrm>
        </p:grpSpPr>
        <p:pic>
          <p:nvPicPr>
            <p:cNvPr id="11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3" name="グループ化 12"/>
          <p:cNvGrpSpPr/>
          <p:nvPr/>
        </p:nvGrpSpPr>
        <p:grpSpPr>
          <a:xfrm>
            <a:off x="2950285" y="4271825"/>
            <a:ext cx="874789" cy="709681"/>
            <a:chOff x="6883400" y="4503738"/>
            <a:chExt cx="990600" cy="792162"/>
          </a:xfrm>
        </p:grpSpPr>
        <p:pic>
          <p:nvPicPr>
            <p:cNvPr id="14" name="Picture 1126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83400" y="4503738"/>
              <a:ext cx="990600" cy="7921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7" name="Group 1129"/>
            <p:cNvGrpSpPr>
              <a:grpSpLocks/>
            </p:cNvGrpSpPr>
            <p:nvPr/>
          </p:nvGrpSpPr>
          <p:grpSpPr bwMode="auto">
            <a:xfrm>
              <a:off x="6924675" y="4611688"/>
              <a:ext cx="911225" cy="561975"/>
              <a:chOff x="4362" y="2905"/>
              <a:chExt cx="574" cy="354"/>
            </a:xfrm>
          </p:grpSpPr>
          <p:sp>
            <p:nvSpPr>
              <p:cNvPr id="26" name="Rectangle 1127"/>
              <p:cNvSpPr>
                <a:spLocks noChangeArrowheads="1"/>
              </p:cNvSpPr>
              <p:nvPr/>
            </p:nvSpPr>
            <p:spPr bwMode="auto">
              <a:xfrm>
                <a:off x="4362" y="2905"/>
                <a:ext cx="574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7" name="Rectangle 1128"/>
              <p:cNvSpPr>
                <a:spLocks noChangeArrowheads="1"/>
              </p:cNvSpPr>
              <p:nvPr/>
            </p:nvSpPr>
            <p:spPr bwMode="auto">
              <a:xfrm>
                <a:off x="4362" y="2905"/>
                <a:ext cx="574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pic>
          <p:nvPicPr>
            <p:cNvPr id="18" name="Picture 1131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26263" y="4686300"/>
              <a:ext cx="685800" cy="425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9" name="Group 1138"/>
            <p:cNvGrpSpPr>
              <a:grpSpLocks/>
            </p:cNvGrpSpPr>
            <p:nvPr/>
          </p:nvGrpSpPr>
          <p:grpSpPr bwMode="auto">
            <a:xfrm>
              <a:off x="7604125" y="4648200"/>
              <a:ext cx="220662" cy="141287"/>
              <a:chOff x="4790" y="2928"/>
              <a:chExt cx="139" cy="89"/>
            </a:xfrm>
          </p:grpSpPr>
          <p:grpSp>
            <p:nvGrpSpPr>
              <p:cNvPr id="20" name="Group 1134"/>
              <p:cNvGrpSpPr>
                <a:grpSpLocks/>
              </p:cNvGrpSpPr>
              <p:nvPr/>
            </p:nvGrpSpPr>
            <p:grpSpPr bwMode="auto">
              <a:xfrm>
                <a:off x="4790" y="2930"/>
                <a:ext cx="139" cy="87"/>
                <a:chOff x="4790" y="2930"/>
                <a:chExt cx="139" cy="87"/>
              </a:xfrm>
            </p:grpSpPr>
            <p:sp>
              <p:nvSpPr>
                <p:cNvPr id="24" name="Rectangle 1132"/>
                <p:cNvSpPr>
                  <a:spLocks noChangeArrowheads="1"/>
                </p:cNvSpPr>
                <p:nvPr/>
              </p:nvSpPr>
              <p:spPr bwMode="auto">
                <a:xfrm>
                  <a:off x="4790" y="2930"/>
                  <a:ext cx="139" cy="87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/>
                </a:p>
              </p:txBody>
            </p:sp>
            <p:sp>
              <p:nvSpPr>
                <p:cNvPr id="25" name="Rectangle 1133"/>
                <p:cNvSpPr>
                  <a:spLocks noChangeArrowheads="1"/>
                </p:cNvSpPr>
                <p:nvPr/>
              </p:nvSpPr>
              <p:spPr bwMode="auto">
                <a:xfrm>
                  <a:off x="4790" y="2930"/>
                  <a:ext cx="139" cy="87"/>
                </a:xfrm>
                <a:prstGeom prst="rect">
                  <a:avLst/>
                </a:prstGeom>
                <a:noFill/>
                <a:ln w="9525" cap="rnd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21" name="Group 1137"/>
              <p:cNvGrpSpPr>
                <a:grpSpLocks/>
              </p:cNvGrpSpPr>
              <p:nvPr/>
            </p:nvGrpSpPr>
            <p:grpSpPr bwMode="auto">
              <a:xfrm>
                <a:off x="4819" y="2928"/>
                <a:ext cx="70" cy="88"/>
                <a:chOff x="4819" y="2928"/>
                <a:chExt cx="70" cy="88"/>
              </a:xfrm>
            </p:grpSpPr>
            <p:pic>
              <p:nvPicPr>
                <p:cNvPr id="22" name="Picture 1135"/>
                <p:cNvPicPr>
                  <a:picLocks noChangeAspect="1" noChangeArrowheads="1"/>
                </p:cNvPicPr>
                <p:nvPr/>
              </p:nvPicPr>
              <p:blipFill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819" y="2928"/>
                  <a:ext cx="70" cy="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3" name="Picture 1136"/>
                <p:cNvPicPr>
                  <a:picLocks noChangeAspect="1" noChangeArrowheads="1"/>
                </p:cNvPicPr>
                <p:nvPr/>
              </p:nvPicPr>
              <p:blipFill>
                <a:blip r:embed="rId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819" y="2928"/>
                  <a:ext cx="70" cy="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</p:grpSp>
      <p:grpSp>
        <p:nvGrpSpPr>
          <p:cNvPr id="28" name="グループ化 27"/>
          <p:cNvGrpSpPr/>
          <p:nvPr/>
        </p:nvGrpSpPr>
        <p:grpSpPr>
          <a:xfrm>
            <a:off x="4119646" y="4276803"/>
            <a:ext cx="874789" cy="709681"/>
            <a:chOff x="6875463" y="5275263"/>
            <a:chExt cx="990600" cy="792162"/>
          </a:xfrm>
        </p:grpSpPr>
        <p:pic>
          <p:nvPicPr>
            <p:cNvPr id="29" name="Picture 111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75463" y="5275263"/>
              <a:ext cx="990600" cy="7921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0" name="Group 1116"/>
            <p:cNvGrpSpPr>
              <a:grpSpLocks/>
            </p:cNvGrpSpPr>
            <p:nvPr/>
          </p:nvGrpSpPr>
          <p:grpSpPr bwMode="auto">
            <a:xfrm>
              <a:off x="6916738" y="5384800"/>
              <a:ext cx="909637" cy="560387"/>
              <a:chOff x="4357" y="3392"/>
              <a:chExt cx="573" cy="353"/>
            </a:xfrm>
          </p:grpSpPr>
          <p:sp>
            <p:nvSpPr>
              <p:cNvPr id="39" name="Rectangle 1114"/>
              <p:cNvSpPr>
                <a:spLocks noChangeArrowheads="1"/>
              </p:cNvSpPr>
              <p:nvPr/>
            </p:nvSpPr>
            <p:spPr bwMode="auto">
              <a:xfrm>
                <a:off x="4357" y="3392"/>
                <a:ext cx="573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0" name="Rectangle 1115"/>
              <p:cNvSpPr>
                <a:spLocks noChangeArrowheads="1"/>
              </p:cNvSpPr>
              <p:nvPr/>
            </p:nvSpPr>
            <p:spPr bwMode="auto">
              <a:xfrm>
                <a:off x="4357" y="3392"/>
                <a:ext cx="573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pic>
          <p:nvPicPr>
            <p:cNvPr id="31" name="Picture 1118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16738" y="5527675"/>
              <a:ext cx="466725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2" name="Group 1125"/>
            <p:cNvGrpSpPr>
              <a:grpSpLocks/>
            </p:cNvGrpSpPr>
            <p:nvPr/>
          </p:nvGrpSpPr>
          <p:grpSpPr bwMode="auto">
            <a:xfrm>
              <a:off x="7383463" y="5516563"/>
              <a:ext cx="439737" cy="287337"/>
              <a:chOff x="4651" y="3475"/>
              <a:chExt cx="277" cy="181"/>
            </a:xfrm>
          </p:grpSpPr>
          <p:grpSp>
            <p:nvGrpSpPr>
              <p:cNvPr id="33" name="Group 1121"/>
              <p:cNvGrpSpPr>
                <a:grpSpLocks/>
              </p:cNvGrpSpPr>
              <p:nvPr/>
            </p:nvGrpSpPr>
            <p:grpSpPr bwMode="auto">
              <a:xfrm>
                <a:off x="4651" y="3481"/>
                <a:ext cx="277" cy="175"/>
                <a:chOff x="4651" y="3481"/>
                <a:chExt cx="277" cy="175"/>
              </a:xfrm>
            </p:grpSpPr>
            <p:sp>
              <p:nvSpPr>
                <p:cNvPr id="37" name="Rectangle 1119"/>
                <p:cNvSpPr>
                  <a:spLocks noChangeArrowheads="1"/>
                </p:cNvSpPr>
                <p:nvPr/>
              </p:nvSpPr>
              <p:spPr bwMode="auto">
                <a:xfrm>
                  <a:off x="4651" y="3481"/>
                  <a:ext cx="277" cy="175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/>
                </a:p>
              </p:txBody>
            </p:sp>
            <p:sp>
              <p:nvSpPr>
                <p:cNvPr id="38" name="Rectangle 1120"/>
                <p:cNvSpPr>
                  <a:spLocks noChangeArrowheads="1"/>
                </p:cNvSpPr>
                <p:nvPr/>
              </p:nvSpPr>
              <p:spPr bwMode="auto">
                <a:xfrm>
                  <a:off x="4651" y="3481"/>
                  <a:ext cx="277" cy="175"/>
                </a:xfrm>
                <a:prstGeom prst="rect">
                  <a:avLst/>
                </a:prstGeom>
                <a:noFill/>
                <a:ln w="9525" cap="rnd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34" name="Group 1124"/>
              <p:cNvGrpSpPr>
                <a:grpSpLocks/>
              </p:cNvGrpSpPr>
              <p:nvPr/>
            </p:nvGrpSpPr>
            <p:grpSpPr bwMode="auto">
              <a:xfrm>
                <a:off x="4709" y="3475"/>
                <a:ext cx="138" cy="179"/>
                <a:chOff x="4709" y="3475"/>
                <a:chExt cx="138" cy="179"/>
              </a:xfrm>
            </p:grpSpPr>
            <p:pic>
              <p:nvPicPr>
                <p:cNvPr id="35" name="Picture 1122"/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709" y="3475"/>
                  <a:ext cx="138" cy="1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6" name="Picture 1123"/>
                <p:cNvPicPr>
                  <a:picLocks noChangeAspect="1" noChangeArrowheads="1"/>
                </p:cNvPicPr>
                <p:nvPr/>
              </p:nvPicPr>
              <p:blipFill>
                <a:blip r:embed="rId10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709" y="3475"/>
                  <a:ext cx="138" cy="1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</p:grpSp>
      <p:grpSp>
        <p:nvGrpSpPr>
          <p:cNvPr id="41" name="グループ化 40"/>
          <p:cNvGrpSpPr/>
          <p:nvPr/>
        </p:nvGrpSpPr>
        <p:grpSpPr>
          <a:xfrm>
            <a:off x="5298604" y="4296002"/>
            <a:ext cx="874789" cy="709682"/>
            <a:chOff x="1449388" y="3081338"/>
            <a:chExt cx="990600" cy="792163"/>
          </a:xfrm>
        </p:grpSpPr>
        <p:pic>
          <p:nvPicPr>
            <p:cNvPr id="42" name="Picture 8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9388" y="3081338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3" name="Group 85"/>
            <p:cNvGrpSpPr>
              <a:grpSpLocks/>
            </p:cNvGrpSpPr>
            <p:nvPr/>
          </p:nvGrpSpPr>
          <p:grpSpPr bwMode="auto">
            <a:xfrm>
              <a:off x="1492251" y="3189288"/>
              <a:ext cx="909638" cy="561975"/>
              <a:chOff x="940" y="2009"/>
              <a:chExt cx="573" cy="354"/>
            </a:xfrm>
          </p:grpSpPr>
          <p:sp>
            <p:nvSpPr>
              <p:cNvPr id="47" name="Rectangle 83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8" name="Rectangle 84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44" name="Group 89"/>
            <p:cNvGrpSpPr>
              <a:grpSpLocks/>
            </p:cNvGrpSpPr>
            <p:nvPr/>
          </p:nvGrpSpPr>
          <p:grpSpPr bwMode="auto">
            <a:xfrm>
              <a:off x="1757363" y="3244851"/>
              <a:ext cx="401638" cy="519113"/>
              <a:chOff x="1107" y="2044"/>
              <a:chExt cx="253" cy="327"/>
            </a:xfrm>
          </p:grpSpPr>
          <p:pic>
            <p:nvPicPr>
              <p:cNvPr id="45" name="Picture 87"/>
              <p:cNvPicPr>
                <a:picLocks noChangeAspect="1" noChangeArrowheads="1"/>
              </p:cNvPicPr>
              <p:nvPr/>
            </p:nvPicPr>
            <p:blipFill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" name="Picture 88"/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49" name="Text Box 43"/>
          <p:cNvSpPr txBox="1">
            <a:spLocks noChangeArrowheads="1"/>
          </p:cNvSpPr>
          <p:nvPr/>
        </p:nvSpPr>
        <p:spPr bwMode="auto">
          <a:xfrm>
            <a:off x="5320861" y="5059345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dirty="0" smtClean="0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rPr>
              <a:t>Local site</a:t>
            </a:r>
            <a:endParaRPr lang="ja-JP" altLang="en-US" sz="800" dirty="0"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50" name="Text Box 43"/>
          <p:cNvSpPr txBox="1">
            <a:spLocks noChangeArrowheads="1"/>
          </p:cNvSpPr>
          <p:nvPr/>
        </p:nvSpPr>
        <p:spPr bwMode="auto">
          <a:xfrm>
            <a:off x="2670182" y="5836024"/>
            <a:ext cx="1429241" cy="3231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dirty="0" err="1" smtClean="0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rPr>
              <a:t>PwithP</a:t>
            </a:r>
            <a:endParaRPr lang="en-US" altLang="ja-JP" sz="800" dirty="0" smtClean="0"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  <a:p>
            <a:pPr algn="ctr"/>
            <a:r>
              <a:rPr lang="en-US" altLang="ja-JP" sz="700" dirty="0" smtClean="0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rPr>
              <a:t>(PC Co tents + Local site)</a:t>
            </a:r>
            <a:endParaRPr lang="ja-JP" altLang="en-US" sz="800" dirty="0"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51" name="Text Box 43"/>
          <p:cNvSpPr txBox="1">
            <a:spLocks noChangeArrowheads="1"/>
          </p:cNvSpPr>
          <p:nvPr/>
        </p:nvSpPr>
        <p:spPr bwMode="auto">
          <a:xfrm>
            <a:off x="3804868" y="5840144"/>
            <a:ext cx="1576740" cy="3231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dirty="0" err="1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rPr>
              <a:t>SideBySide</a:t>
            </a:r>
            <a:endParaRPr lang="en-US" altLang="ja-JP" sz="800" dirty="0" smtClean="0"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  <a:p>
            <a:pPr algn="ctr"/>
            <a:r>
              <a:rPr lang="en-US" altLang="ja-JP" sz="700" dirty="0" smtClean="0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rPr>
              <a:t>(PC Contents + Local site)</a:t>
            </a:r>
            <a:endParaRPr lang="ja-JP" altLang="en-US" sz="700" dirty="0"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grpSp>
        <p:nvGrpSpPr>
          <p:cNvPr id="53" name="グループ化 52"/>
          <p:cNvGrpSpPr/>
          <p:nvPr/>
        </p:nvGrpSpPr>
        <p:grpSpPr>
          <a:xfrm>
            <a:off x="1788575" y="5146194"/>
            <a:ext cx="874789" cy="708259"/>
            <a:chOff x="7978775" y="3702050"/>
            <a:chExt cx="990600" cy="790575"/>
          </a:xfrm>
        </p:grpSpPr>
        <p:pic>
          <p:nvPicPr>
            <p:cNvPr id="54" name="Picture 1389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78775" y="3702050"/>
              <a:ext cx="990600" cy="790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55" name="Group 1392"/>
            <p:cNvGrpSpPr>
              <a:grpSpLocks/>
            </p:cNvGrpSpPr>
            <p:nvPr/>
          </p:nvGrpSpPr>
          <p:grpSpPr bwMode="auto">
            <a:xfrm>
              <a:off x="8020050" y="3810000"/>
              <a:ext cx="911225" cy="560387"/>
              <a:chOff x="5052" y="2400"/>
              <a:chExt cx="574" cy="353"/>
            </a:xfrm>
          </p:grpSpPr>
          <p:sp>
            <p:nvSpPr>
              <p:cNvPr id="165" name="Rectangle 1390"/>
              <p:cNvSpPr>
                <a:spLocks noChangeArrowheads="1"/>
              </p:cNvSpPr>
              <p:nvPr/>
            </p:nvSpPr>
            <p:spPr bwMode="auto">
              <a:xfrm>
                <a:off x="5052" y="2400"/>
                <a:ext cx="574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66" name="Rectangle 1391"/>
              <p:cNvSpPr>
                <a:spLocks noChangeArrowheads="1"/>
              </p:cNvSpPr>
              <p:nvPr/>
            </p:nvSpPr>
            <p:spPr bwMode="auto">
              <a:xfrm>
                <a:off x="5052" y="2400"/>
                <a:ext cx="574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</p:grpSp>
        <p:grpSp>
          <p:nvGrpSpPr>
            <p:cNvPr id="56" name="Group 1441"/>
            <p:cNvGrpSpPr>
              <a:grpSpLocks/>
            </p:cNvGrpSpPr>
            <p:nvPr/>
          </p:nvGrpSpPr>
          <p:grpSpPr bwMode="auto">
            <a:xfrm>
              <a:off x="8072438" y="4127500"/>
              <a:ext cx="366712" cy="215900"/>
              <a:chOff x="5085" y="2600"/>
              <a:chExt cx="231" cy="136"/>
            </a:xfrm>
          </p:grpSpPr>
          <p:sp>
            <p:nvSpPr>
              <p:cNvPr id="118" name="Freeform 1394"/>
              <p:cNvSpPr>
                <a:spLocks/>
              </p:cNvSpPr>
              <p:nvPr/>
            </p:nvSpPr>
            <p:spPr bwMode="auto">
              <a:xfrm>
                <a:off x="5262" y="2650"/>
                <a:ext cx="43" cy="53"/>
              </a:xfrm>
              <a:custGeom>
                <a:avLst/>
                <a:gdLst>
                  <a:gd name="T0" fmla="*/ 0 w 43"/>
                  <a:gd name="T1" fmla="*/ 3 h 53"/>
                  <a:gd name="T2" fmla="*/ 1 w 43"/>
                  <a:gd name="T3" fmla="*/ 2 h 53"/>
                  <a:gd name="T4" fmla="*/ 3 w 43"/>
                  <a:gd name="T5" fmla="*/ 1 h 53"/>
                  <a:gd name="T6" fmla="*/ 5 w 43"/>
                  <a:gd name="T7" fmla="*/ 0 h 53"/>
                  <a:gd name="T8" fmla="*/ 7 w 43"/>
                  <a:gd name="T9" fmla="*/ 0 h 53"/>
                  <a:gd name="T10" fmla="*/ 10 w 43"/>
                  <a:gd name="T11" fmla="*/ 0 h 53"/>
                  <a:gd name="T12" fmla="*/ 13 w 43"/>
                  <a:gd name="T13" fmla="*/ 0 h 53"/>
                  <a:gd name="T14" fmla="*/ 16 w 43"/>
                  <a:gd name="T15" fmla="*/ 1 h 53"/>
                  <a:gd name="T16" fmla="*/ 19 w 43"/>
                  <a:gd name="T17" fmla="*/ 1 h 53"/>
                  <a:gd name="T18" fmla="*/ 22 w 43"/>
                  <a:gd name="T19" fmla="*/ 2 h 53"/>
                  <a:gd name="T20" fmla="*/ 25 w 43"/>
                  <a:gd name="T21" fmla="*/ 2 h 53"/>
                  <a:gd name="T22" fmla="*/ 28 w 43"/>
                  <a:gd name="T23" fmla="*/ 3 h 53"/>
                  <a:gd name="T24" fmla="*/ 30 w 43"/>
                  <a:gd name="T25" fmla="*/ 4 h 53"/>
                  <a:gd name="T26" fmla="*/ 32 w 43"/>
                  <a:gd name="T27" fmla="*/ 4 h 53"/>
                  <a:gd name="T28" fmla="*/ 34 w 43"/>
                  <a:gd name="T29" fmla="*/ 5 h 53"/>
                  <a:gd name="T30" fmla="*/ 35 w 43"/>
                  <a:gd name="T31" fmla="*/ 5 h 53"/>
                  <a:gd name="T32" fmla="*/ 35 w 43"/>
                  <a:gd name="T33" fmla="*/ 5 h 53"/>
                  <a:gd name="T34" fmla="*/ 35 w 43"/>
                  <a:gd name="T35" fmla="*/ 5 h 53"/>
                  <a:gd name="T36" fmla="*/ 36 w 43"/>
                  <a:gd name="T37" fmla="*/ 5 h 53"/>
                  <a:gd name="T38" fmla="*/ 36 w 43"/>
                  <a:gd name="T39" fmla="*/ 4 h 53"/>
                  <a:gd name="T40" fmla="*/ 36 w 43"/>
                  <a:gd name="T41" fmla="*/ 4 h 53"/>
                  <a:gd name="T42" fmla="*/ 37 w 43"/>
                  <a:gd name="T43" fmla="*/ 3 h 53"/>
                  <a:gd name="T44" fmla="*/ 37 w 43"/>
                  <a:gd name="T45" fmla="*/ 3 h 53"/>
                  <a:gd name="T46" fmla="*/ 38 w 43"/>
                  <a:gd name="T47" fmla="*/ 3 h 53"/>
                  <a:gd name="T48" fmla="*/ 39 w 43"/>
                  <a:gd name="T49" fmla="*/ 3 h 53"/>
                  <a:gd name="T50" fmla="*/ 41 w 43"/>
                  <a:gd name="T51" fmla="*/ 3 h 53"/>
                  <a:gd name="T52" fmla="*/ 41 w 43"/>
                  <a:gd name="T53" fmla="*/ 3 h 53"/>
                  <a:gd name="T54" fmla="*/ 42 w 43"/>
                  <a:gd name="T55" fmla="*/ 3 h 53"/>
                  <a:gd name="T56" fmla="*/ 42 w 43"/>
                  <a:gd name="T57" fmla="*/ 3 h 53"/>
                  <a:gd name="T58" fmla="*/ 43 w 43"/>
                  <a:gd name="T59" fmla="*/ 4 h 53"/>
                  <a:gd name="T60" fmla="*/ 43 w 43"/>
                  <a:gd name="T61" fmla="*/ 4 h 53"/>
                  <a:gd name="T62" fmla="*/ 43 w 43"/>
                  <a:gd name="T63" fmla="*/ 4 h 53"/>
                  <a:gd name="T64" fmla="*/ 43 w 43"/>
                  <a:gd name="T65" fmla="*/ 4 h 53"/>
                  <a:gd name="T66" fmla="*/ 43 w 43"/>
                  <a:gd name="T67" fmla="*/ 53 h 53"/>
                  <a:gd name="T68" fmla="*/ 35 w 43"/>
                  <a:gd name="T69" fmla="*/ 53 h 53"/>
                  <a:gd name="T70" fmla="*/ 35 w 43"/>
                  <a:gd name="T71" fmla="*/ 49 h 53"/>
                  <a:gd name="T72" fmla="*/ 35 w 43"/>
                  <a:gd name="T73" fmla="*/ 42 h 53"/>
                  <a:gd name="T74" fmla="*/ 35 w 43"/>
                  <a:gd name="T75" fmla="*/ 35 h 53"/>
                  <a:gd name="T76" fmla="*/ 35 w 43"/>
                  <a:gd name="T77" fmla="*/ 31 h 53"/>
                  <a:gd name="T78" fmla="*/ 34 w 43"/>
                  <a:gd name="T79" fmla="*/ 31 h 53"/>
                  <a:gd name="T80" fmla="*/ 33 w 43"/>
                  <a:gd name="T81" fmla="*/ 30 h 53"/>
                  <a:gd name="T82" fmla="*/ 31 w 43"/>
                  <a:gd name="T83" fmla="*/ 30 h 53"/>
                  <a:gd name="T84" fmla="*/ 29 w 43"/>
                  <a:gd name="T85" fmla="*/ 29 h 53"/>
                  <a:gd name="T86" fmla="*/ 27 w 43"/>
                  <a:gd name="T87" fmla="*/ 29 h 53"/>
                  <a:gd name="T88" fmla="*/ 24 w 43"/>
                  <a:gd name="T89" fmla="*/ 28 h 53"/>
                  <a:gd name="T90" fmla="*/ 22 w 43"/>
                  <a:gd name="T91" fmla="*/ 27 h 53"/>
                  <a:gd name="T92" fmla="*/ 19 w 43"/>
                  <a:gd name="T93" fmla="*/ 26 h 53"/>
                  <a:gd name="T94" fmla="*/ 16 w 43"/>
                  <a:gd name="T95" fmla="*/ 26 h 53"/>
                  <a:gd name="T96" fmla="*/ 14 w 43"/>
                  <a:gd name="T97" fmla="*/ 25 h 53"/>
                  <a:gd name="T98" fmla="*/ 11 w 43"/>
                  <a:gd name="T99" fmla="*/ 24 h 53"/>
                  <a:gd name="T100" fmla="*/ 9 w 43"/>
                  <a:gd name="T101" fmla="*/ 24 h 53"/>
                  <a:gd name="T102" fmla="*/ 6 w 43"/>
                  <a:gd name="T103" fmla="*/ 23 h 53"/>
                  <a:gd name="T104" fmla="*/ 4 w 43"/>
                  <a:gd name="T105" fmla="*/ 23 h 53"/>
                  <a:gd name="T106" fmla="*/ 2 w 43"/>
                  <a:gd name="T107" fmla="*/ 22 h 53"/>
                  <a:gd name="T108" fmla="*/ 0 w 43"/>
                  <a:gd name="T109" fmla="*/ 22 h 53"/>
                  <a:gd name="T110" fmla="*/ 0 w 43"/>
                  <a:gd name="T111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3">
                    <a:moveTo>
                      <a:pt x="0" y="3"/>
                    </a:moveTo>
                    <a:lnTo>
                      <a:pt x="1" y="2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9" y="1"/>
                    </a:lnTo>
                    <a:lnTo>
                      <a:pt x="22" y="2"/>
                    </a:lnTo>
                    <a:lnTo>
                      <a:pt x="25" y="2"/>
                    </a:lnTo>
                    <a:lnTo>
                      <a:pt x="28" y="3"/>
                    </a:lnTo>
                    <a:lnTo>
                      <a:pt x="30" y="4"/>
                    </a:lnTo>
                    <a:lnTo>
                      <a:pt x="32" y="4"/>
                    </a:lnTo>
                    <a:lnTo>
                      <a:pt x="34" y="5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9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53"/>
                    </a:lnTo>
                    <a:lnTo>
                      <a:pt x="35" y="53"/>
                    </a:lnTo>
                    <a:lnTo>
                      <a:pt x="35" y="49"/>
                    </a:lnTo>
                    <a:lnTo>
                      <a:pt x="35" y="42"/>
                    </a:lnTo>
                    <a:lnTo>
                      <a:pt x="35" y="35"/>
                    </a:lnTo>
                    <a:lnTo>
                      <a:pt x="35" y="31"/>
                    </a:lnTo>
                    <a:lnTo>
                      <a:pt x="34" y="31"/>
                    </a:lnTo>
                    <a:lnTo>
                      <a:pt x="33" y="30"/>
                    </a:lnTo>
                    <a:lnTo>
                      <a:pt x="31" y="30"/>
                    </a:lnTo>
                    <a:lnTo>
                      <a:pt x="29" y="29"/>
                    </a:lnTo>
                    <a:lnTo>
                      <a:pt x="27" y="29"/>
                    </a:lnTo>
                    <a:lnTo>
                      <a:pt x="24" y="28"/>
                    </a:lnTo>
                    <a:lnTo>
                      <a:pt x="22" y="27"/>
                    </a:lnTo>
                    <a:lnTo>
                      <a:pt x="19" y="26"/>
                    </a:lnTo>
                    <a:lnTo>
                      <a:pt x="16" y="26"/>
                    </a:lnTo>
                    <a:lnTo>
                      <a:pt x="14" y="25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19" name="Freeform 1395"/>
              <p:cNvSpPr>
                <a:spLocks/>
              </p:cNvSpPr>
              <p:nvPr/>
            </p:nvSpPr>
            <p:spPr bwMode="auto">
              <a:xfrm>
                <a:off x="5251" y="2640"/>
                <a:ext cx="24" cy="21"/>
              </a:xfrm>
              <a:custGeom>
                <a:avLst/>
                <a:gdLst>
                  <a:gd name="T0" fmla="*/ 24 w 24"/>
                  <a:gd name="T1" fmla="*/ 21 h 21"/>
                  <a:gd name="T2" fmla="*/ 24 w 24"/>
                  <a:gd name="T3" fmla="*/ 0 h 21"/>
                  <a:gd name="T4" fmla="*/ 0 w 24"/>
                  <a:gd name="T5" fmla="*/ 5 h 21"/>
                  <a:gd name="T6" fmla="*/ 0 w 24"/>
                  <a:gd name="T7" fmla="*/ 21 h 21"/>
                  <a:gd name="T8" fmla="*/ 24 w 24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1">
                    <a:moveTo>
                      <a:pt x="24" y="21"/>
                    </a:moveTo>
                    <a:lnTo>
                      <a:pt x="24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4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20" name="Freeform 1396"/>
              <p:cNvSpPr>
                <a:spLocks/>
              </p:cNvSpPr>
              <p:nvPr/>
            </p:nvSpPr>
            <p:spPr bwMode="auto">
              <a:xfrm>
                <a:off x="5254" y="2645"/>
                <a:ext cx="18" cy="26"/>
              </a:xfrm>
              <a:custGeom>
                <a:avLst/>
                <a:gdLst>
                  <a:gd name="T0" fmla="*/ 18 w 18"/>
                  <a:gd name="T1" fmla="*/ 0 h 26"/>
                  <a:gd name="T2" fmla="*/ 0 w 18"/>
                  <a:gd name="T3" fmla="*/ 0 h 26"/>
                  <a:gd name="T4" fmla="*/ 0 w 18"/>
                  <a:gd name="T5" fmla="*/ 26 h 26"/>
                  <a:gd name="T6" fmla="*/ 7 w 18"/>
                  <a:gd name="T7" fmla="*/ 26 h 26"/>
                  <a:gd name="T8" fmla="*/ 18 w 18"/>
                  <a:gd name="T9" fmla="*/ 26 h 26"/>
                  <a:gd name="T10" fmla="*/ 18 w 18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6">
                    <a:moveTo>
                      <a:pt x="18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7" y="26"/>
                    </a:lnTo>
                    <a:lnTo>
                      <a:pt x="18" y="26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21" name="Freeform 1397"/>
              <p:cNvSpPr>
                <a:spLocks/>
              </p:cNvSpPr>
              <p:nvPr/>
            </p:nvSpPr>
            <p:spPr bwMode="auto">
              <a:xfrm>
                <a:off x="5235" y="2652"/>
                <a:ext cx="60" cy="48"/>
              </a:xfrm>
              <a:custGeom>
                <a:avLst/>
                <a:gdLst>
                  <a:gd name="T0" fmla="*/ 14 w 60"/>
                  <a:gd name="T1" fmla="*/ 0 h 48"/>
                  <a:gd name="T2" fmla="*/ 13 w 60"/>
                  <a:gd name="T3" fmla="*/ 0 h 48"/>
                  <a:gd name="T4" fmla="*/ 12 w 60"/>
                  <a:gd name="T5" fmla="*/ 0 h 48"/>
                  <a:gd name="T6" fmla="*/ 12 w 60"/>
                  <a:gd name="T7" fmla="*/ 0 h 48"/>
                  <a:gd name="T8" fmla="*/ 10 w 60"/>
                  <a:gd name="T9" fmla="*/ 1 h 48"/>
                  <a:gd name="T10" fmla="*/ 9 w 60"/>
                  <a:gd name="T11" fmla="*/ 1 h 48"/>
                  <a:gd name="T12" fmla="*/ 8 w 60"/>
                  <a:gd name="T13" fmla="*/ 2 h 48"/>
                  <a:gd name="T14" fmla="*/ 7 w 60"/>
                  <a:gd name="T15" fmla="*/ 3 h 48"/>
                  <a:gd name="T16" fmla="*/ 5 w 60"/>
                  <a:gd name="T17" fmla="*/ 4 h 48"/>
                  <a:gd name="T18" fmla="*/ 3 w 60"/>
                  <a:gd name="T19" fmla="*/ 7 h 48"/>
                  <a:gd name="T20" fmla="*/ 2 w 60"/>
                  <a:gd name="T21" fmla="*/ 12 h 48"/>
                  <a:gd name="T22" fmla="*/ 1 w 60"/>
                  <a:gd name="T23" fmla="*/ 18 h 48"/>
                  <a:gd name="T24" fmla="*/ 0 w 60"/>
                  <a:gd name="T25" fmla="*/ 25 h 48"/>
                  <a:gd name="T26" fmla="*/ 0 w 60"/>
                  <a:gd name="T27" fmla="*/ 32 h 48"/>
                  <a:gd name="T28" fmla="*/ 0 w 60"/>
                  <a:gd name="T29" fmla="*/ 38 h 48"/>
                  <a:gd name="T30" fmla="*/ 0 w 60"/>
                  <a:gd name="T31" fmla="*/ 41 h 48"/>
                  <a:gd name="T32" fmla="*/ 0 w 60"/>
                  <a:gd name="T33" fmla="*/ 43 h 48"/>
                  <a:gd name="T34" fmla="*/ 53 w 60"/>
                  <a:gd name="T35" fmla="*/ 48 h 48"/>
                  <a:gd name="T36" fmla="*/ 52 w 60"/>
                  <a:gd name="T37" fmla="*/ 35 h 48"/>
                  <a:gd name="T38" fmla="*/ 52 w 60"/>
                  <a:gd name="T39" fmla="*/ 34 h 48"/>
                  <a:gd name="T40" fmla="*/ 53 w 60"/>
                  <a:gd name="T41" fmla="*/ 34 h 48"/>
                  <a:gd name="T42" fmla="*/ 53 w 60"/>
                  <a:gd name="T43" fmla="*/ 34 h 48"/>
                  <a:gd name="T44" fmla="*/ 54 w 60"/>
                  <a:gd name="T45" fmla="*/ 33 h 48"/>
                  <a:gd name="T46" fmla="*/ 54 w 60"/>
                  <a:gd name="T47" fmla="*/ 33 h 48"/>
                  <a:gd name="T48" fmla="*/ 55 w 60"/>
                  <a:gd name="T49" fmla="*/ 32 h 48"/>
                  <a:gd name="T50" fmla="*/ 55 w 60"/>
                  <a:gd name="T51" fmla="*/ 32 h 48"/>
                  <a:gd name="T52" fmla="*/ 56 w 60"/>
                  <a:gd name="T53" fmla="*/ 32 h 48"/>
                  <a:gd name="T54" fmla="*/ 57 w 60"/>
                  <a:gd name="T55" fmla="*/ 31 h 48"/>
                  <a:gd name="T56" fmla="*/ 58 w 60"/>
                  <a:gd name="T57" fmla="*/ 30 h 48"/>
                  <a:gd name="T58" fmla="*/ 59 w 60"/>
                  <a:gd name="T59" fmla="*/ 28 h 48"/>
                  <a:gd name="T60" fmla="*/ 60 w 60"/>
                  <a:gd name="T61" fmla="*/ 27 h 48"/>
                  <a:gd name="T62" fmla="*/ 60 w 60"/>
                  <a:gd name="T63" fmla="*/ 26 h 48"/>
                  <a:gd name="T64" fmla="*/ 60 w 60"/>
                  <a:gd name="T65" fmla="*/ 24 h 48"/>
                  <a:gd name="T66" fmla="*/ 60 w 60"/>
                  <a:gd name="T67" fmla="*/ 22 h 48"/>
                  <a:gd name="T68" fmla="*/ 60 w 60"/>
                  <a:gd name="T69" fmla="*/ 20 h 48"/>
                  <a:gd name="T70" fmla="*/ 60 w 60"/>
                  <a:gd name="T71" fmla="*/ 20 h 48"/>
                  <a:gd name="T72" fmla="*/ 59 w 60"/>
                  <a:gd name="T73" fmla="*/ 18 h 48"/>
                  <a:gd name="T74" fmla="*/ 58 w 60"/>
                  <a:gd name="T75" fmla="*/ 15 h 48"/>
                  <a:gd name="T76" fmla="*/ 56 w 60"/>
                  <a:gd name="T77" fmla="*/ 12 h 48"/>
                  <a:gd name="T78" fmla="*/ 54 w 60"/>
                  <a:gd name="T79" fmla="*/ 9 h 48"/>
                  <a:gd name="T80" fmla="*/ 51 w 60"/>
                  <a:gd name="T81" fmla="*/ 6 h 48"/>
                  <a:gd name="T82" fmla="*/ 48 w 60"/>
                  <a:gd name="T83" fmla="*/ 3 h 48"/>
                  <a:gd name="T84" fmla="*/ 45 w 60"/>
                  <a:gd name="T85" fmla="*/ 1 h 48"/>
                  <a:gd name="T86" fmla="*/ 44 w 60"/>
                  <a:gd name="T87" fmla="*/ 1 h 48"/>
                  <a:gd name="T88" fmla="*/ 43 w 60"/>
                  <a:gd name="T89" fmla="*/ 1 h 48"/>
                  <a:gd name="T90" fmla="*/ 42 w 60"/>
                  <a:gd name="T91" fmla="*/ 1 h 48"/>
                  <a:gd name="T92" fmla="*/ 41 w 60"/>
                  <a:gd name="T93" fmla="*/ 0 h 48"/>
                  <a:gd name="T94" fmla="*/ 40 w 60"/>
                  <a:gd name="T95" fmla="*/ 0 h 48"/>
                  <a:gd name="T96" fmla="*/ 39 w 60"/>
                  <a:gd name="T97" fmla="*/ 0 h 48"/>
                  <a:gd name="T98" fmla="*/ 38 w 60"/>
                  <a:gd name="T99" fmla="*/ 0 h 48"/>
                  <a:gd name="T100" fmla="*/ 37 w 60"/>
                  <a:gd name="T101" fmla="*/ 0 h 48"/>
                  <a:gd name="T102" fmla="*/ 27 w 60"/>
                  <a:gd name="T103" fmla="*/ 13 h 48"/>
                  <a:gd name="T104" fmla="*/ 19 w 60"/>
                  <a:gd name="T105" fmla="*/ 0 h 48"/>
                  <a:gd name="T106" fmla="*/ 14 w 60"/>
                  <a:gd name="T10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0" h="48">
                    <a:moveTo>
                      <a:pt x="14" y="0"/>
                    </a:moveTo>
                    <a:lnTo>
                      <a:pt x="13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1" y="18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53" y="48"/>
                    </a:lnTo>
                    <a:lnTo>
                      <a:pt x="52" y="35"/>
                    </a:lnTo>
                    <a:lnTo>
                      <a:pt x="52" y="34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5" y="32"/>
                    </a:lnTo>
                    <a:lnTo>
                      <a:pt x="55" y="32"/>
                    </a:lnTo>
                    <a:lnTo>
                      <a:pt x="56" y="32"/>
                    </a:lnTo>
                    <a:lnTo>
                      <a:pt x="57" y="31"/>
                    </a:lnTo>
                    <a:lnTo>
                      <a:pt x="58" y="30"/>
                    </a:lnTo>
                    <a:lnTo>
                      <a:pt x="59" y="28"/>
                    </a:lnTo>
                    <a:lnTo>
                      <a:pt x="60" y="27"/>
                    </a:lnTo>
                    <a:lnTo>
                      <a:pt x="60" y="26"/>
                    </a:lnTo>
                    <a:lnTo>
                      <a:pt x="60" y="24"/>
                    </a:lnTo>
                    <a:lnTo>
                      <a:pt x="60" y="22"/>
                    </a:lnTo>
                    <a:lnTo>
                      <a:pt x="60" y="20"/>
                    </a:lnTo>
                    <a:lnTo>
                      <a:pt x="60" y="20"/>
                    </a:lnTo>
                    <a:lnTo>
                      <a:pt x="59" y="18"/>
                    </a:lnTo>
                    <a:lnTo>
                      <a:pt x="58" y="15"/>
                    </a:lnTo>
                    <a:lnTo>
                      <a:pt x="56" y="12"/>
                    </a:lnTo>
                    <a:lnTo>
                      <a:pt x="54" y="9"/>
                    </a:lnTo>
                    <a:lnTo>
                      <a:pt x="51" y="6"/>
                    </a:lnTo>
                    <a:lnTo>
                      <a:pt x="48" y="3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3" y="1"/>
                    </a:lnTo>
                    <a:lnTo>
                      <a:pt x="42" y="1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27" y="13"/>
                    </a:lnTo>
                    <a:lnTo>
                      <a:pt x="19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22" name="Freeform 1398"/>
              <p:cNvSpPr>
                <a:spLocks/>
              </p:cNvSpPr>
              <p:nvPr/>
            </p:nvSpPr>
            <p:spPr bwMode="auto">
              <a:xfrm>
                <a:off x="5238" y="2654"/>
                <a:ext cx="54" cy="46"/>
              </a:xfrm>
              <a:custGeom>
                <a:avLst/>
                <a:gdLst>
                  <a:gd name="T0" fmla="*/ 0 w 54"/>
                  <a:gd name="T1" fmla="*/ 40 h 46"/>
                  <a:gd name="T2" fmla="*/ 0 w 54"/>
                  <a:gd name="T3" fmla="*/ 29 h 46"/>
                  <a:gd name="T4" fmla="*/ 0 w 54"/>
                  <a:gd name="T5" fmla="*/ 20 h 46"/>
                  <a:gd name="T6" fmla="*/ 0 w 54"/>
                  <a:gd name="T7" fmla="*/ 14 h 46"/>
                  <a:gd name="T8" fmla="*/ 1 w 54"/>
                  <a:gd name="T9" fmla="*/ 10 h 46"/>
                  <a:gd name="T10" fmla="*/ 2 w 54"/>
                  <a:gd name="T11" fmla="*/ 7 h 46"/>
                  <a:gd name="T12" fmla="*/ 2 w 54"/>
                  <a:gd name="T13" fmla="*/ 5 h 46"/>
                  <a:gd name="T14" fmla="*/ 3 w 54"/>
                  <a:gd name="T15" fmla="*/ 5 h 46"/>
                  <a:gd name="T16" fmla="*/ 3 w 54"/>
                  <a:gd name="T17" fmla="*/ 5 h 46"/>
                  <a:gd name="T18" fmla="*/ 3 w 54"/>
                  <a:gd name="T19" fmla="*/ 4 h 46"/>
                  <a:gd name="T20" fmla="*/ 4 w 54"/>
                  <a:gd name="T21" fmla="*/ 3 h 46"/>
                  <a:gd name="T22" fmla="*/ 5 w 54"/>
                  <a:gd name="T23" fmla="*/ 3 h 46"/>
                  <a:gd name="T24" fmla="*/ 6 w 54"/>
                  <a:gd name="T25" fmla="*/ 2 h 46"/>
                  <a:gd name="T26" fmla="*/ 7 w 54"/>
                  <a:gd name="T27" fmla="*/ 2 h 46"/>
                  <a:gd name="T28" fmla="*/ 7 w 54"/>
                  <a:gd name="T29" fmla="*/ 1 h 46"/>
                  <a:gd name="T30" fmla="*/ 8 w 54"/>
                  <a:gd name="T31" fmla="*/ 1 h 46"/>
                  <a:gd name="T32" fmla="*/ 9 w 54"/>
                  <a:gd name="T33" fmla="*/ 0 h 46"/>
                  <a:gd name="T34" fmla="*/ 15 w 54"/>
                  <a:gd name="T35" fmla="*/ 0 h 46"/>
                  <a:gd name="T36" fmla="*/ 23 w 54"/>
                  <a:gd name="T37" fmla="*/ 14 h 46"/>
                  <a:gd name="T38" fmla="*/ 35 w 54"/>
                  <a:gd name="T39" fmla="*/ 0 h 46"/>
                  <a:gd name="T40" fmla="*/ 39 w 54"/>
                  <a:gd name="T41" fmla="*/ 0 h 46"/>
                  <a:gd name="T42" fmla="*/ 41 w 54"/>
                  <a:gd name="T43" fmla="*/ 1 h 46"/>
                  <a:gd name="T44" fmla="*/ 43 w 54"/>
                  <a:gd name="T45" fmla="*/ 3 h 46"/>
                  <a:gd name="T46" fmla="*/ 46 w 54"/>
                  <a:gd name="T47" fmla="*/ 5 h 46"/>
                  <a:gd name="T48" fmla="*/ 48 w 54"/>
                  <a:gd name="T49" fmla="*/ 8 h 46"/>
                  <a:gd name="T50" fmla="*/ 50 w 54"/>
                  <a:gd name="T51" fmla="*/ 11 h 46"/>
                  <a:gd name="T52" fmla="*/ 52 w 54"/>
                  <a:gd name="T53" fmla="*/ 13 h 46"/>
                  <a:gd name="T54" fmla="*/ 53 w 54"/>
                  <a:gd name="T55" fmla="*/ 15 h 46"/>
                  <a:gd name="T56" fmla="*/ 53 w 54"/>
                  <a:gd name="T57" fmla="*/ 15 h 46"/>
                  <a:gd name="T58" fmla="*/ 53 w 54"/>
                  <a:gd name="T59" fmla="*/ 16 h 46"/>
                  <a:gd name="T60" fmla="*/ 54 w 54"/>
                  <a:gd name="T61" fmla="*/ 18 h 46"/>
                  <a:gd name="T62" fmla="*/ 54 w 54"/>
                  <a:gd name="T63" fmla="*/ 20 h 46"/>
                  <a:gd name="T64" fmla="*/ 54 w 54"/>
                  <a:gd name="T65" fmla="*/ 23 h 46"/>
                  <a:gd name="T66" fmla="*/ 53 w 54"/>
                  <a:gd name="T67" fmla="*/ 25 h 46"/>
                  <a:gd name="T68" fmla="*/ 51 w 54"/>
                  <a:gd name="T69" fmla="*/ 26 h 46"/>
                  <a:gd name="T70" fmla="*/ 50 w 54"/>
                  <a:gd name="T71" fmla="*/ 28 h 46"/>
                  <a:gd name="T72" fmla="*/ 49 w 54"/>
                  <a:gd name="T73" fmla="*/ 29 h 46"/>
                  <a:gd name="T74" fmla="*/ 48 w 54"/>
                  <a:gd name="T75" fmla="*/ 30 h 46"/>
                  <a:gd name="T76" fmla="*/ 47 w 54"/>
                  <a:gd name="T77" fmla="*/ 31 h 46"/>
                  <a:gd name="T78" fmla="*/ 46 w 54"/>
                  <a:gd name="T79" fmla="*/ 31 h 46"/>
                  <a:gd name="T80" fmla="*/ 46 w 54"/>
                  <a:gd name="T81" fmla="*/ 31 h 46"/>
                  <a:gd name="T82" fmla="*/ 48 w 54"/>
                  <a:gd name="T83" fmla="*/ 46 h 46"/>
                  <a:gd name="T84" fmla="*/ 0 w 54"/>
                  <a:gd name="T85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4" h="46">
                    <a:moveTo>
                      <a:pt x="0" y="40"/>
                    </a:moveTo>
                    <a:lnTo>
                      <a:pt x="0" y="29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15" y="0"/>
                    </a:lnTo>
                    <a:lnTo>
                      <a:pt x="23" y="14"/>
                    </a:lnTo>
                    <a:lnTo>
                      <a:pt x="35" y="0"/>
                    </a:lnTo>
                    <a:lnTo>
                      <a:pt x="39" y="0"/>
                    </a:lnTo>
                    <a:lnTo>
                      <a:pt x="41" y="1"/>
                    </a:lnTo>
                    <a:lnTo>
                      <a:pt x="43" y="3"/>
                    </a:lnTo>
                    <a:lnTo>
                      <a:pt x="46" y="5"/>
                    </a:lnTo>
                    <a:lnTo>
                      <a:pt x="48" y="8"/>
                    </a:lnTo>
                    <a:lnTo>
                      <a:pt x="50" y="11"/>
                    </a:lnTo>
                    <a:lnTo>
                      <a:pt x="52" y="13"/>
                    </a:lnTo>
                    <a:lnTo>
                      <a:pt x="53" y="15"/>
                    </a:lnTo>
                    <a:lnTo>
                      <a:pt x="53" y="15"/>
                    </a:lnTo>
                    <a:lnTo>
                      <a:pt x="53" y="16"/>
                    </a:lnTo>
                    <a:lnTo>
                      <a:pt x="54" y="18"/>
                    </a:lnTo>
                    <a:lnTo>
                      <a:pt x="54" y="20"/>
                    </a:lnTo>
                    <a:lnTo>
                      <a:pt x="54" y="23"/>
                    </a:lnTo>
                    <a:lnTo>
                      <a:pt x="53" y="25"/>
                    </a:lnTo>
                    <a:lnTo>
                      <a:pt x="51" y="26"/>
                    </a:lnTo>
                    <a:lnTo>
                      <a:pt x="50" y="28"/>
                    </a:lnTo>
                    <a:lnTo>
                      <a:pt x="49" y="29"/>
                    </a:lnTo>
                    <a:lnTo>
                      <a:pt x="48" y="30"/>
                    </a:lnTo>
                    <a:lnTo>
                      <a:pt x="47" y="31"/>
                    </a:lnTo>
                    <a:lnTo>
                      <a:pt x="46" y="31"/>
                    </a:lnTo>
                    <a:lnTo>
                      <a:pt x="46" y="31"/>
                    </a:lnTo>
                    <a:lnTo>
                      <a:pt x="48" y="46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23" name="Freeform 1399"/>
              <p:cNvSpPr>
                <a:spLocks/>
              </p:cNvSpPr>
              <p:nvPr/>
            </p:nvSpPr>
            <p:spPr bwMode="auto">
              <a:xfrm>
                <a:off x="5250" y="2675"/>
                <a:ext cx="40" cy="17"/>
              </a:xfrm>
              <a:custGeom>
                <a:avLst/>
                <a:gdLst>
                  <a:gd name="T0" fmla="*/ 15 w 40"/>
                  <a:gd name="T1" fmla="*/ 17 h 17"/>
                  <a:gd name="T2" fmla="*/ 16 w 40"/>
                  <a:gd name="T3" fmla="*/ 17 h 17"/>
                  <a:gd name="T4" fmla="*/ 17 w 40"/>
                  <a:gd name="T5" fmla="*/ 17 h 17"/>
                  <a:gd name="T6" fmla="*/ 19 w 40"/>
                  <a:gd name="T7" fmla="*/ 17 h 17"/>
                  <a:gd name="T8" fmla="*/ 20 w 40"/>
                  <a:gd name="T9" fmla="*/ 17 h 17"/>
                  <a:gd name="T10" fmla="*/ 22 w 40"/>
                  <a:gd name="T11" fmla="*/ 16 h 17"/>
                  <a:gd name="T12" fmla="*/ 24 w 40"/>
                  <a:gd name="T13" fmla="*/ 16 h 17"/>
                  <a:gd name="T14" fmla="*/ 26 w 40"/>
                  <a:gd name="T15" fmla="*/ 15 h 17"/>
                  <a:gd name="T16" fmla="*/ 28 w 40"/>
                  <a:gd name="T17" fmla="*/ 15 h 17"/>
                  <a:gd name="T18" fmla="*/ 30 w 40"/>
                  <a:gd name="T19" fmla="*/ 14 h 17"/>
                  <a:gd name="T20" fmla="*/ 32 w 40"/>
                  <a:gd name="T21" fmla="*/ 13 h 17"/>
                  <a:gd name="T22" fmla="*/ 34 w 40"/>
                  <a:gd name="T23" fmla="*/ 12 h 17"/>
                  <a:gd name="T24" fmla="*/ 35 w 40"/>
                  <a:gd name="T25" fmla="*/ 12 h 17"/>
                  <a:gd name="T26" fmla="*/ 37 w 40"/>
                  <a:gd name="T27" fmla="*/ 11 h 17"/>
                  <a:gd name="T28" fmla="*/ 38 w 40"/>
                  <a:gd name="T29" fmla="*/ 10 h 17"/>
                  <a:gd name="T30" fmla="*/ 39 w 40"/>
                  <a:gd name="T31" fmla="*/ 9 h 17"/>
                  <a:gd name="T32" fmla="*/ 40 w 40"/>
                  <a:gd name="T33" fmla="*/ 8 h 17"/>
                  <a:gd name="T34" fmla="*/ 32 w 40"/>
                  <a:gd name="T35" fmla="*/ 0 h 17"/>
                  <a:gd name="T36" fmla="*/ 32 w 40"/>
                  <a:gd name="T37" fmla="*/ 0 h 17"/>
                  <a:gd name="T38" fmla="*/ 32 w 40"/>
                  <a:gd name="T39" fmla="*/ 1 h 17"/>
                  <a:gd name="T40" fmla="*/ 31 w 40"/>
                  <a:gd name="T41" fmla="*/ 2 h 17"/>
                  <a:gd name="T42" fmla="*/ 31 w 40"/>
                  <a:gd name="T43" fmla="*/ 2 h 17"/>
                  <a:gd name="T44" fmla="*/ 30 w 40"/>
                  <a:gd name="T45" fmla="*/ 2 h 17"/>
                  <a:gd name="T46" fmla="*/ 30 w 40"/>
                  <a:gd name="T47" fmla="*/ 3 h 17"/>
                  <a:gd name="T48" fmla="*/ 29 w 40"/>
                  <a:gd name="T49" fmla="*/ 3 h 17"/>
                  <a:gd name="T50" fmla="*/ 28 w 40"/>
                  <a:gd name="T51" fmla="*/ 3 h 17"/>
                  <a:gd name="T52" fmla="*/ 27 w 40"/>
                  <a:gd name="T53" fmla="*/ 4 h 17"/>
                  <a:gd name="T54" fmla="*/ 25 w 40"/>
                  <a:gd name="T55" fmla="*/ 5 h 17"/>
                  <a:gd name="T56" fmla="*/ 23 w 40"/>
                  <a:gd name="T57" fmla="*/ 6 h 17"/>
                  <a:gd name="T58" fmla="*/ 21 w 40"/>
                  <a:gd name="T59" fmla="*/ 6 h 17"/>
                  <a:gd name="T60" fmla="*/ 19 w 40"/>
                  <a:gd name="T61" fmla="*/ 7 h 17"/>
                  <a:gd name="T62" fmla="*/ 17 w 40"/>
                  <a:gd name="T63" fmla="*/ 7 h 17"/>
                  <a:gd name="T64" fmla="*/ 15 w 40"/>
                  <a:gd name="T65" fmla="*/ 7 h 17"/>
                  <a:gd name="T66" fmla="*/ 13 w 40"/>
                  <a:gd name="T67" fmla="*/ 7 h 17"/>
                  <a:gd name="T68" fmla="*/ 12 w 40"/>
                  <a:gd name="T69" fmla="*/ 6 h 17"/>
                  <a:gd name="T70" fmla="*/ 11 w 40"/>
                  <a:gd name="T71" fmla="*/ 5 h 17"/>
                  <a:gd name="T72" fmla="*/ 11 w 40"/>
                  <a:gd name="T73" fmla="*/ 3 h 17"/>
                  <a:gd name="T74" fmla="*/ 10 w 40"/>
                  <a:gd name="T75" fmla="*/ 2 h 17"/>
                  <a:gd name="T76" fmla="*/ 9 w 40"/>
                  <a:gd name="T77" fmla="*/ 2 h 17"/>
                  <a:gd name="T78" fmla="*/ 8 w 40"/>
                  <a:gd name="T79" fmla="*/ 1 h 17"/>
                  <a:gd name="T80" fmla="*/ 8 w 40"/>
                  <a:gd name="T81" fmla="*/ 1 h 17"/>
                  <a:gd name="T82" fmla="*/ 7 w 40"/>
                  <a:gd name="T83" fmla="*/ 2 h 17"/>
                  <a:gd name="T84" fmla="*/ 6 w 40"/>
                  <a:gd name="T85" fmla="*/ 3 h 17"/>
                  <a:gd name="T86" fmla="*/ 6 w 40"/>
                  <a:gd name="T87" fmla="*/ 4 h 17"/>
                  <a:gd name="T88" fmla="*/ 6 w 40"/>
                  <a:gd name="T89" fmla="*/ 6 h 17"/>
                  <a:gd name="T90" fmla="*/ 6 w 40"/>
                  <a:gd name="T91" fmla="*/ 7 h 17"/>
                  <a:gd name="T92" fmla="*/ 0 w 40"/>
                  <a:gd name="T93" fmla="*/ 6 h 17"/>
                  <a:gd name="T94" fmla="*/ 2 w 40"/>
                  <a:gd name="T95" fmla="*/ 17 h 17"/>
                  <a:gd name="T96" fmla="*/ 3 w 40"/>
                  <a:gd name="T97" fmla="*/ 17 h 17"/>
                  <a:gd name="T98" fmla="*/ 5 w 40"/>
                  <a:gd name="T99" fmla="*/ 17 h 17"/>
                  <a:gd name="T100" fmla="*/ 7 w 40"/>
                  <a:gd name="T101" fmla="*/ 17 h 17"/>
                  <a:gd name="T102" fmla="*/ 10 w 40"/>
                  <a:gd name="T103" fmla="*/ 17 h 17"/>
                  <a:gd name="T104" fmla="*/ 12 w 40"/>
                  <a:gd name="T105" fmla="*/ 17 h 17"/>
                  <a:gd name="T106" fmla="*/ 13 w 40"/>
                  <a:gd name="T107" fmla="*/ 17 h 17"/>
                  <a:gd name="T108" fmla="*/ 15 w 40"/>
                  <a:gd name="T109" fmla="*/ 17 h 17"/>
                  <a:gd name="T110" fmla="*/ 15 w 40"/>
                  <a:gd name="T1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" h="17">
                    <a:moveTo>
                      <a:pt x="15" y="17"/>
                    </a:moveTo>
                    <a:lnTo>
                      <a:pt x="16" y="17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20" y="17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6" y="15"/>
                    </a:lnTo>
                    <a:lnTo>
                      <a:pt x="28" y="15"/>
                    </a:lnTo>
                    <a:lnTo>
                      <a:pt x="30" y="14"/>
                    </a:lnTo>
                    <a:lnTo>
                      <a:pt x="32" y="13"/>
                    </a:lnTo>
                    <a:lnTo>
                      <a:pt x="34" y="12"/>
                    </a:lnTo>
                    <a:lnTo>
                      <a:pt x="35" y="12"/>
                    </a:lnTo>
                    <a:lnTo>
                      <a:pt x="37" y="11"/>
                    </a:lnTo>
                    <a:lnTo>
                      <a:pt x="38" y="10"/>
                    </a:lnTo>
                    <a:lnTo>
                      <a:pt x="39" y="9"/>
                    </a:lnTo>
                    <a:lnTo>
                      <a:pt x="40" y="8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1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29" y="3"/>
                    </a:lnTo>
                    <a:lnTo>
                      <a:pt x="28" y="3"/>
                    </a:lnTo>
                    <a:lnTo>
                      <a:pt x="27" y="4"/>
                    </a:lnTo>
                    <a:lnTo>
                      <a:pt x="25" y="5"/>
                    </a:lnTo>
                    <a:lnTo>
                      <a:pt x="23" y="6"/>
                    </a:lnTo>
                    <a:lnTo>
                      <a:pt x="21" y="6"/>
                    </a:lnTo>
                    <a:lnTo>
                      <a:pt x="19" y="7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3" y="7"/>
                    </a:lnTo>
                    <a:lnTo>
                      <a:pt x="12" y="6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0" y="6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5" y="17"/>
                    </a:lnTo>
                    <a:lnTo>
                      <a:pt x="15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24" name="Freeform 1400"/>
              <p:cNvSpPr>
                <a:spLocks/>
              </p:cNvSpPr>
              <p:nvPr/>
            </p:nvSpPr>
            <p:spPr bwMode="auto">
              <a:xfrm>
                <a:off x="5264" y="2671"/>
                <a:ext cx="29" cy="19"/>
              </a:xfrm>
              <a:custGeom>
                <a:avLst/>
                <a:gdLst>
                  <a:gd name="T0" fmla="*/ 3 w 29"/>
                  <a:gd name="T1" fmla="*/ 19 h 19"/>
                  <a:gd name="T2" fmla="*/ 4 w 29"/>
                  <a:gd name="T3" fmla="*/ 19 h 19"/>
                  <a:gd name="T4" fmla="*/ 5 w 29"/>
                  <a:gd name="T5" fmla="*/ 19 h 19"/>
                  <a:gd name="T6" fmla="*/ 6 w 29"/>
                  <a:gd name="T7" fmla="*/ 19 h 19"/>
                  <a:gd name="T8" fmla="*/ 8 w 29"/>
                  <a:gd name="T9" fmla="*/ 18 h 19"/>
                  <a:gd name="T10" fmla="*/ 9 w 29"/>
                  <a:gd name="T11" fmla="*/ 18 h 19"/>
                  <a:gd name="T12" fmla="*/ 11 w 29"/>
                  <a:gd name="T13" fmla="*/ 17 h 19"/>
                  <a:gd name="T14" fmla="*/ 13 w 29"/>
                  <a:gd name="T15" fmla="*/ 17 h 19"/>
                  <a:gd name="T16" fmla="*/ 14 w 29"/>
                  <a:gd name="T17" fmla="*/ 16 h 19"/>
                  <a:gd name="T18" fmla="*/ 16 w 29"/>
                  <a:gd name="T19" fmla="*/ 15 h 19"/>
                  <a:gd name="T20" fmla="*/ 18 w 29"/>
                  <a:gd name="T21" fmla="*/ 15 h 19"/>
                  <a:gd name="T22" fmla="*/ 19 w 29"/>
                  <a:gd name="T23" fmla="*/ 14 h 19"/>
                  <a:gd name="T24" fmla="*/ 21 w 29"/>
                  <a:gd name="T25" fmla="*/ 13 h 19"/>
                  <a:gd name="T26" fmla="*/ 22 w 29"/>
                  <a:gd name="T27" fmla="*/ 13 h 19"/>
                  <a:gd name="T28" fmla="*/ 23 w 29"/>
                  <a:gd name="T29" fmla="*/ 12 h 19"/>
                  <a:gd name="T30" fmla="*/ 24 w 29"/>
                  <a:gd name="T31" fmla="*/ 11 h 19"/>
                  <a:gd name="T32" fmla="*/ 25 w 29"/>
                  <a:gd name="T33" fmla="*/ 11 h 19"/>
                  <a:gd name="T34" fmla="*/ 26 w 29"/>
                  <a:gd name="T35" fmla="*/ 10 h 19"/>
                  <a:gd name="T36" fmla="*/ 27 w 29"/>
                  <a:gd name="T37" fmla="*/ 9 h 19"/>
                  <a:gd name="T38" fmla="*/ 28 w 29"/>
                  <a:gd name="T39" fmla="*/ 7 h 19"/>
                  <a:gd name="T40" fmla="*/ 29 w 29"/>
                  <a:gd name="T41" fmla="*/ 6 h 19"/>
                  <a:gd name="T42" fmla="*/ 29 w 29"/>
                  <a:gd name="T43" fmla="*/ 5 h 19"/>
                  <a:gd name="T44" fmla="*/ 29 w 29"/>
                  <a:gd name="T45" fmla="*/ 3 h 19"/>
                  <a:gd name="T46" fmla="*/ 28 w 29"/>
                  <a:gd name="T47" fmla="*/ 2 h 19"/>
                  <a:gd name="T48" fmla="*/ 28 w 29"/>
                  <a:gd name="T49" fmla="*/ 0 h 19"/>
                  <a:gd name="T50" fmla="*/ 20 w 29"/>
                  <a:gd name="T51" fmla="*/ 3 h 19"/>
                  <a:gd name="T52" fmla="*/ 20 w 29"/>
                  <a:gd name="T53" fmla="*/ 5 h 19"/>
                  <a:gd name="T54" fmla="*/ 20 w 29"/>
                  <a:gd name="T55" fmla="*/ 6 h 19"/>
                  <a:gd name="T56" fmla="*/ 19 w 29"/>
                  <a:gd name="T57" fmla="*/ 7 h 19"/>
                  <a:gd name="T58" fmla="*/ 18 w 29"/>
                  <a:gd name="T59" fmla="*/ 8 h 19"/>
                  <a:gd name="T60" fmla="*/ 15 w 29"/>
                  <a:gd name="T61" fmla="*/ 9 h 19"/>
                  <a:gd name="T62" fmla="*/ 12 w 29"/>
                  <a:gd name="T63" fmla="*/ 10 h 19"/>
                  <a:gd name="T64" fmla="*/ 10 w 29"/>
                  <a:gd name="T65" fmla="*/ 11 h 19"/>
                  <a:gd name="T66" fmla="*/ 8 w 29"/>
                  <a:gd name="T67" fmla="*/ 12 h 19"/>
                  <a:gd name="T68" fmla="*/ 5 w 29"/>
                  <a:gd name="T69" fmla="*/ 12 h 19"/>
                  <a:gd name="T70" fmla="*/ 3 w 29"/>
                  <a:gd name="T71" fmla="*/ 13 h 19"/>
                  <a:gd name="T72" fmla="*/ 2 w 29"/>
                  <a:gd name="T73" fmla="*/ 13 h 19"/>
                  <a:gd name="T74" fmla="*/ 0 w 29"/>
                  <a:gd name="T75" fmla="*/ 13 h 19"/>
                  <a:gd name="T76" fmla="*/ 3 w 29"/>
                  <a:gd name="T7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9" h="19">
                    <a:moveTo>
                      <a:pt x="3" y="19"/>
                    </a:moveTo>
                    <a:lnTo>
                      <a:pt x="4" y="19"/>
                    </a:lnTo>
                    <a:lnTo>
                      <a:pt x="5" y="19"/>
                    </a:lnTo>
                    <a:lnTo>
                      <a:pt x="6" y="19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11" y="17"/>
                    </a:lnTo>
                    <a:lnTo>
                      <a:pt x="13" y="17"/>
                    </a:lnTo>
                    <a:lnTo>
                      <a:pt x="14" y="16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19" y="14"/>
                    </a:lnTo>
                    <a:lnTo>
                      <a:pt x="21" y="13"/>
                    </a:lnTo>
                    <a:lnTo>
                      <a:pt x="22" y="13"/>
                    </a:lnTo>
                    <a:lnTo>
                      <a:pt x="23" y="12"/>
                    </a:lnTo>
                    <a:lnTo>
                      <a:pt x="24" y="11"/>
                    </a:lnTo>
                    <a:lnTo>
                      <a:pt x="25" y="11"/>
                    </a:lnTo>
                    <a:lnTo>
                      <a:pt x="26" y="10"/>
                    </a:lnTo>
                    <a:lnTo>
                      <a:pt x="27" y="9"/>
                    </a:lnTo>
                    <a:lnTo>
                      <a:pt x="28" y="7"/>
                    </a:lnTo>
                    <a:lnTo>
                      <a:pt x="29" y="6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8" y="0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8" y="8"/>
                    </a:lnTo>
                    <a:lnTo>
                      <a:pt x="15" y="9"/>
                    </a:lnTo>
                    <a:lnTo>
                      <a:pt x="12" y="10"/>
                    </a:lnTo>
                    <a:lnTo>
                      <a:pt x="10" y="11"/>
                    </a:lnTo>
                    <a:lnTo>
                      <a:pt x="8" y="12"/>
                    </a:lnTo>
                    <a:lnTo>
                      <a:pt x="5" y="12"/>
                    </a:lnTo>
                    <a:lnTo>
                      <a:pt x="3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25" name="Freeform 1401"/>
              <p:cNvSpPr>
                <a:spLocks/>
              </p:cNvSpPr>
              <p:nvPr/>
            </p:nvSpPr>
            <p:spPr bwMode="auto">
              <a:xfrm>
                <a:off x="5252" y="2679"/>
                <a:ext cx="11" cy="11"/>
              </a:xfrm>
              <a:custGeom>
                <a:avLst/>
                <a:gdLst>
                  <a:gd name="T0" fmla="*/ 10 w 11"/>
                  <a:gd name="T1" fmla="*/ 5 h 11"/>
                  <a:gd name="T2" fmla="*/ 9 w 11"/>
                  <a:gd name="T3" fmla="*/ 4 h 11"/>
                  <a:gd name="T4" fmla="*/ 9 w 11"/>
                  <a:gd name="T5" fmla="*/ 3 h 11"/>
                  <a:gd name="T6" fmla="*/ 8 w 11"/>
                  <a:gd name="T7" fmla="*/ 2 h 11"/>
                  <a:gd name="T8" fmla="*/ 8 w 11"/>
                  <a:gd name="T9" fmla="*/ 1 h 11"/>
                  <a:gd name="T10" fmla="*/ 7 w 11"/>
                  <a:gd name="T11" fmla="*/ 1 h 11"/>
                  <a:gd name="T12" fmla="*/ 7 w 11"/>
                  <a:gd name="T13" fmla="*/ 0 h 11"/>
                  <a:gd name="T14" fmla="*/ 6 w 11"/>
                  <a:gd name="T15" fmla="*/ 0 h 11"/>
                  <a:gd name="T16" fmla="*/ 6 w 11"/>
                  <a:gd name="T17" fmla="*/ 0 h 11"/>
                  <a:gd name="T18" fmla="*/ 6 w 11"/>
                  <a:gd name="T19" fmla="*/ 1 h 11"/>
                  <a:gd name="T20" fmla="*/ 6 w 11"/>
                  <a:gd name="T21" fmla="*/ 2 h 11"/>
                  <a:gd name="T22" fmla="*/ 6 w 11"/>
                  <a:gd name="T23" fmla="*/ 4 h 11"/>
                  <a:gd name="T24" fmla="*/ 7 w 11"/>
                  <a:gd name="T25" fmla="*/ 5 h 11"/>
                  <a:gd name="T26" fmla="*/ 0 w 11"/>
                  <a:gd name="T27" fmla="*/ 5 h 11"/>
                  <a:gd name="T28" fmla="*/ 1 w 11"/>
                  <a:gd name="T29" fmla="*/ 11 h 11"/>
                  <a:gd name="T30" fmla="*/ 2 w 11"/>
                  <a:gd name="T31" fmla="*/ 11 h 11"/>
                  <a:gd name="T32" fmla="*/ 3 w 11"/>
                  <a:gd name="T33" fmla="*/ 11 h 11"/>
                  <a:gd name="T34" fmla="*/ 4 w 11"/>
                  <a:gd name="T35" fmla="*/ 11 h 11"/>
                  <a:gd name="T36" fmla="*/ 5 w 11"/>
                  <a:gd name="T37" fmla="*/ 11 h 11"/>
                  <a:gd name="T38" fmla="*/ 6 w 11"/>
                  <a:gd name="T39" fmla="*/ 11 h 11"/>
                  <a:gd name="T40" fmla="*/ 6 w 11"/>
                  <a:gd name="T41" fmla="*/ 11 h 11"/>
                  <a:gd name="T42" fmla="*/ 7 w 11"/>
                  <a:gd name="T43" fmla="*/ 11 h 11"/>
                  <a:gd name="T44" fmla="*/ 7 w 11"/>
                  <a:gd name="T45" fmla="*/ 11 h 11"/>
                  <a:gd name="T46" fmla="*/ 8 w 11"/>
                  <a:gd name="T47" fmla="*/ 11 h 11"/>
                  <a:gd name="T48" fmla="*/ 8 w 11"/>
                  <a:gd name="T49" fmla="*/ 11 h 11"/>
                  <a:gd name="T50" fmla="*/ 9 w 11"/>
                  <a:gd name="T51" fmla="*/ 11 h 11"/>
                  <a:gd name="T52" fmla="*/ 9 w 11"/>
                  <a:gd name="T53" fmla="*/ 11 h 11"/>
                  <a:gd name="T54" fmla="*/ 10 w 11"/>
                  <a:gd name="T55" fmla="*/ 10 h 11"/>
                  <a:gd name="T56" fmla="*/ 10 w 11"/>
                  <a:gd name="T57" fmla="*/ 10 h 11"/>
                  <a:gd name="T58" fmla="*/ 11 w 11"/>
                  <a:gd name="T59" fmla="*/ 10 h 11"/>
                  <a:gd name="T60" fmla="*/ 11 w 11"/>
                  <a:gd name="T61" fmla="*/ 10 h 11"/>
                  <a:gd name="T62" fmla="*/ 10 w 11"/>
                  <a:gd name="T6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" h="11">
                    <a:moveTo>
                      <a:pt x="10" y="5"/>
                    </a:moveTo>
                    <a:lnTo>
                      <a:pt x="9" y="4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26" name="Freeform 1402"/>
              <p:cNvSpPr>
                <a:spLocks/>
              </p:cNvSpPr>
              <p:nvPr/>
            </p:nvSpPr>
            <p:spPr bwMode="auto">
              <a:xfrm>
                <a:off x="5242" y="2600"/>
                <a:ext cx="45" cy="47"/>
              </a:xfrm>
              <a:custGeom>
                <a:avLst/>
                <a:gdLst>
                  <a:gd name="T0" fmla="*/ 35 w 45"/>
                  <a:gd name="T1" fmla="*/ 6 h 47"/>
                  <a:gd name="T2" fmla="*/ 30 w 45"/>
                  <a:gd name="T3" fmla="*/ 3 h 47"/>
                  <a:gd name="T4" fmla="*/ 26 w 45"/>
                  <a:gd name="T5" fmla="*/ 1 h 47"/>
                  <a:gd name="T6" fmla="*/ 22 w 45"/>
                  <a:gd name="T7" fmla="*/ 1 h 47"/>
                  <a:gd name="T8" fmla="*/ 18 w 45"/>
                  <a:gd name="T9" fmla="*/ 0 h 47"/>
                  <a:gd name="T10" fmla="*/ 14 w 45"/>
                  <a:gd name="T11" fmla="*/ 1 h 47"/>
                  <a:gd name="T12" fmla="*/ 11 w 45"/>
                  <a:gd name="T13" fmla="*/ 1 h 47"/>
                  <a:gd name="T14" fmla="*/ 8 w 45"/>
                  <a:gd name="T15" fmla="*/ 2 h 47"/>
                  <a:gd name="T16" fmla="*/ 5 w 45"/>
                  <a:gd name="T17" fmla="*/ 4 h 47"/>
                  <a:gd name="T18" fmla="*/ 2 w 45"/>
                  <a:gd name="T19" fmla="*/ 7 h 47"/>
                  <a:gd name="T20" fmla="*/ 0 w 45"/>
                  <a:gd name="T21" fmla="*/ 11 h 47"/>
                  <a:gd name="T22" fmla="*/ 0 w 45"/>
                  <a:gd name="T23" fmla="*/ 15 h 47"/>
                  <a:gd name="T24" fmla="*/ 0 w 45"/>
                  <a:gd name="T25" fmla="*/ 19 h 47"/>
                  <a:gd name="T26" fmla="*/ 0 w 45"/>
                  <a:gd name="T27" fmla="*/ 22 h 47"/>
                  <a:gd name="T28" fmla="*/ 2 w 45"/>
                  <a:gd name="T29" fmla="*/ 25 h 47"/>
                  <a:gd name="T30" fmla="*/ 4 w 45"/>
                  <a:gd name="T31" fmla="*/ 28 h 47"/>
                  <a:gd name="T32" fmla="*/ 6 w 45"/>
                  <a:gd name="T33" fmla="*/ 30 h 47"/>
                  <a:gd name="T34" fmla="*/ 10 w 45"/>
                  <a:gd name="T35" fmla="*/ 32 h 47"/>
                  <a:gd name="T36" fmla="*/ 13 w 45"/>
                  <a:gd name="T37" fmla="*/ 33 h 47"/>
                  <a:gd name="T38" fmla="*/ 18 w 45"/>
                  <a:gd name="T39" fmla="*/ 34 h 47"/>
                  <a:gd name="T40" fmla="*/ 21 w 45"/>
                  <a:gd name="T41" fmla="*/ 34 h 47"/>
                  <a:gd name="T42" fmla="*/ 23 w 45"/>
                  <a:gd name="T43" fmla="*/ 34 h 47"/>
                  <a:gd name="T44" fmla="*/ 26 w 45"/>
                  <a:gd name="T45" fmla="*/ 34 h 47"/>
                  <a:gd name="T46" fmla="*/ 28 w 45"/>
                  <a:gd name="T47" fmla="*/ 33 h 47"/>
                  <a:gd name="T48" fmla="*/ 28 w 45"/>
                  <a:gd name="T49" fmla="*/ 39 h 47"/>
                  <a:gd name="T50" fmla="*/ 29 w 45"/>
                  <a:gd name="T51" fmla="*/ 46 h 47"/>
                  <a:gd name="T52" fmla="*/ 31 w 45"/>
                  <a:gd name="T53" fmla="*/ 47 h 47"/>
                  <a:gd name="T54" fmla="*/ 36 w 45"/>
                  <a:gd name="T55" fmla="*/ 46 h 47"/>
                  <a:gd name="T56" fmla="*/ 41 w 45"/>
                  <a:gd name="T57" fmla="*/ 45 h 47"/>
                  <a:gd name="T58" fmla="*/ 44 w 45"/>
                  <a:gd name="T59" fmla="*/ 43 h 47"/>
                  <a:gd name="T60" fmla="*/ 45 w 45"/>
                  <a:gd name="T61" fmla="*/ 39 h 47"/>
                  <a:gd name="T62" fmla="*/ 45 w 45"/>
                  <a:gd name="T63" fmla="*/ 30 h 47"/>
                  <a:gd name="T64" fmla="*/ 43 w 45"/>
                  <a:gd name="T65" fmla="*/ 19 h 47"/>
                  <a:gd name="T66" fmla="*/ 40 w 45"/>
                  <a:gd name="T67" fmla="*/ 1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5" h="47">
                    <a:moveTo>
                      <a:pt x="37" y="7"/>
                    </a:moveTo>
                    <a:lnTo>
                      <a:pt x="35" y="6"/>
                    </a:lnTo>
                    <a:lnTo>
                      <a:pt x="33" y="4"/>
                    </a:lnTo>
                    <a:lnTo>
                      <a:pt x="30" y="3"/>
                    </a:lnTo>
                    <a:lnTo>
                      <a:pt x="28" y="2"/>
                    </a:lnTo>
                    <a:lnTo>
                      <a:pt x="26" y="1"/>
                    </a:lnTo>
                    <a:lnTo>
                      <a:pt x="24" y="1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5" y="4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2"/>
                    </a:lnTo>
                    <a:lnTo>
                      <a:pt x="1" y="24"/>
                    </a:lnTo>
                    <a:lnTo>
                      <a:pt x="2" y="25"/>
                    </a:lnTo>
                    <a:lnTo>
                      <a:pt x="3" y="27"/>
                    </a:lnTo>
                    <a:lnTo>
                      <a:pt x="4" y="28"/>
                    </a:lnTo>
                    <a:lnTo>
                      <a:pt x="5" y="29"/>
                    </a:lnTo>
                    <a:lnTo>
                      <a:pt x="6" y="30"/>
                    </a:lnTo>
                    <a:lnTo>
                      <a:pt x="8" y="31"/>
                    </a:lnTo>
                    <a:lnTo>
                      <a:pt x="10" y="32"/>
                    </a:lnTo>
                    <a:lnTo>
                      <a:pt x="11" y="33"/>
                    </a:lnTo>
                    <a:lnTo>
                      <a:pt x="13" y="33"/>
                    </a:lnTo>
                    <a:lnTo>
                      <a:pt x="15" y="34"/>
                    </a:lnTo>
                    <a:lnTo>
                      <a:pt x="18" y="34"/>
                    </a:lnTo>
                    <a:lnTo>
                      <a:pt x="20" y="34"/>
                    </a:lnTo>
                    <a:lnTo>
                      <a:pt x="21" y="34"/>
                    </a:lnTo>
                    <a:lnTo>
                      <a:pt x="22" y="34"/>
                    </a:lnTo>
                    <a:lnTo>
                      <a:pt x="23" y="34"/>
                    </a:lnTo>
                    <a:lnTo>
                      <a:pt x="24" y="34"/>
                    </a:lnTo>
                    <a:lnTo>
                      <a:pt x="26" y="34"/>
                    </a:lnTo>
                    <a:lnTo>
                      <a:pt x="27" y="34"/>
                    </a:lnTo>
                    <a:lnTo>
                      <a:pt x="28" y="33"/>
                    </a:lnTo>
                    <a:lnTo>
                      <a:pt x="29" y="33"/>
                    </a:lnTo>
                    <a:lnTo>
                      <a:pt x="28" y="39"/>
                    </a:lnTo>
                    <a:lnTo>
                      <a:pt x="28" y="43"/>
                    </a:lnTo>
                    <a:lnTo>
                      <a:pt x="29" y="46"/>
                    </a:lnTo>
                    <a:lnTo>
                      <a:pt x="29" y="47"/>
                    </a:lnTo>
                    <a:lnTo>
                      <a:pt x="31" y="47"/>
                    </a:lnTo>
                    <a:lnTo>
                      <a:pt x="33" y="47"/>
                    </a:lnTo>
                    <a:lnTo>
                      <a:pt x="36" y="46"/>
                    </a:lnTo>
                    <a:lnTo>
                      <a:pt x="38" y="46"/>
                    </a:lnTo>
                    <a:lnTo>
                      <a:pt x="41" y="45"/>
                    </a:lnTo>
                    <a:lnTo>
                      <a:pt x="43" y="44"/>
                    </a:lnTo>
                    <a:lnTo>
                      <a:pt x="44" y="43"/>
                    </a:lnTo>
                    <a:lnTo>
                      <a:pt x="45" y="41"/>
                    </a:lnTo>
                    <a:lnTo>
                      <a:pt x="45" y="39"/>
                    </a:lnTo>
                    <a:lnTo>
                      <a:pt x="45" y="35"/>
                    </a:lnTo>
                    <a:lnTo>
                      <a:pt x="45" y="30"/>
                    </a:lnTo>
                    <a:lnTo>
                      <a:pt x="44" y="25"/>
                    </a:lnTo>
                    <a:lnTo>
                      <a:pt x="43" y="19"/>
                    </a:lnTo>
                    <a:lnTo>
                      <a:pt x="41" y="14"/>
                    </a:lnTo>
                    <a:lnTo>
                      <a:pt x="40" y="10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27" name="Freeform 1403"/>
              <p:cNvSpPr>
                <a:spLocks/>
              </p:cNvSpPr>
              <p:nvPr/>
            </p:nvSpPr>
            <p:spPr bwMode="auto">
              <a:xfrm>
                <a:off x="5236" y="2607"/>
                <a:ext cx="49" cy="43"/>
              </a:xfrm>
              <a:custGeom>
                <a:avLst/>
                <a:gdLst>
                  <a:gd name="T0" fmla="*/ 49 w 49"/>
                  <a:gd name="T1" fmla="*/ 19 h 43"/>
                  <a:gd name="T2" fmla="*/ 49 w 49"/>
                  <a:gd name="T3" fmla="*/ 21 h 43"/>
                  <a:gd name="T4" fmla="*/ 49 w 49"/>
                  <a:gd name="T5" fmla="*/ 24 h 43"/>
                  <a:gd name="T6" fmla="*/ 48 w 49"/>
                  <a:gd name="T7" fmla="*/ 27 h 43"/>
                  <a:gd name="T8" fmla="*/ 46 w 49"/>
                  <a:gd name="T9" fmla="*/ 30 h 43"/>
                  <a:gd name="T10" fmla="*/ 43 w 49"/>
                  <a:gd name="T11" fmla="*/ 31 h 43"/>
                  <a:gd name="T12" fmla="*/ 42 w 49"/>
                  <a:gd name="T13" fmla="*/ 31 h 43"/>
                  <a:gd name="T14" fmla="*/ 42 w 49"/>
                  <a:gd name="T15" fmla="*/ 31 h 43"/>
                  <a:gd name="T16" fmla="*/ 41 w 49"/>
                  <a:gd name="T17" fmla="*/ 33 h 43"/>
                  <a:gd name="T18" fmla="*/ 39 w 49"/>
                  <a:gd name="T19" fmla="*/ 35 h 43"/>
                  <a:gd name="T20" fmla="*/ 37 w 49"/>
                  <a:gd name="T21" fmla="*/ 37 h 43"/>
                  <a:gd name="T22" fmla="*/ 35 w 49"/>
                  <a:gd name="T23" fmla="*/ 39 h 43"/>
                  <a:gd name="T24" fmla="*/ 32 w 49"/>
                  <a:gd name="T25" fmla="*/ 41 h 43"/>
                  <a:gd name="T26" fmla="*/ 30 w 49"/>
                  <a:gd name="T27" fmla="*/ 42 h 43"/>
                  <a:gd name="T28" fmla="*/ 27 w 49"/>
                  <a:gd name="T29" fmla="*/ 43 h 43"/>
                  <a:gd name="T30" fmla="*/ 24 w 49"/>
                  <a:gd name="T31" fmla="*/ 43 h 43"/>
                  <a:gd name="T32" fmla="*/ 20 w 49"/>
                  <a:gd name="T33" fmla="*/ 43 h 43"/>
                  <a:gd name="T34" fmla="*/ 15 w 49"/>
                  <a:gd name="T35" fmla="*/ 43 h 43"/>
                  <a:gd name="T36" fmla="*/ 11 w 49"/>
                  <a:gd name="T37" fmla="*/ 41 h 43"/>
                  <a:gd name="T38" fmla="*/ 8 w 49"/>
                  <a:gd name="T39" fmla="*/ 38 h 43"/>
                  <a:gd name="T40" fmla="*/ 5 w 49"/>
                  <a:gd name="T41" fmla="*/ 36 h 43"/>
                  <a:gd name="T42" fmla="*/ 3 w 49"/>
                  <a:gd name="T43" fmla="*/ 32 h 43"/>
                  <a:gd name="T44" fmla="*/ 1 w 49"/>
                  <a:gd name="T45" fmla="*/ 28 h 43"/>
                  <a:gd name="T46" fmla="*/ 0 w 49"/>
                  <a:gd name="T47" fmla="*/ 24 h 43"/>
                  <a:gd name="T48" fmla="*/ 0 w 49"/>
                  <a:gd name="T49" fmla="*/ 20 h 43"/>
                  <a:gd name="T50" fmla="*/ 1 w 49"/>
                  <a:gd name="T51" fmla="*/ 15 h 43"/>
                  <a:gd name="T52" fmla="*/ 3 w 49"/>
                  <a:gd name="T53" fmla="*/ 11 h 43"/>
                  <a:gd name="T54" fmla="*/ 5 w 49"/>
                  <a:gd name="T55" fmla="*/ 8 h 43"/>
                  <a:gd name="T56" fmla="*/ 5 w 49"/>
                  <a:gd name="T57" fmla="*/ 7 h 43"/>
                  <a:gd name="T58" fmla="*/ 6 w 49"/>
                  <a:gd name="T59" fmla="*/ 6 h 43"/>
                  <a:gd name="T60" fmla="*/ 7 w 49"/>
                  <a:gd name="T61" fmla="*/ 5 h 43"/>
                  <a:gd name="T62" fmla="*/ 8 w 49"/>
                  <a:gd name="T63" fmla="*/ 4 h 43"/>
                  <a:gd name="T64" fmla="*/ 10 w 49"/>
                  <a:gd name="T65" fmla="*/ 3 h 43"/>
                  <a:gd name="T66" fmla="*/ 13 w 49"/>
                  <a:gd name="T67" fmla="*/ 2 h 43"/>
                  <a:gd name="T68" fmla="*/ 17 w 49"/>
                  <a:gd name="T69" fmla="*/ 0 h 43"/>
                  <a:gd name="T70" fmla="*/ 23 w 49"/>
                  <a:gd name="T71" fmla="*/ 0 h 43"/>
                  <a:gd name="T72" fmla="*/ 28 w 49"/>
                  <a:gd name="T73" fmla="*/ 0 h 43"/>
                  <a:gd name="T74" fmla="*/ 31 w 49"/>
                  <a:gd name="T75" fmla="*/ 1 h 43"/>
                  <a:gd name="T76" fmla="*/ 34 w 49"/>
                  <a:gd name="T77" fmla="*/ 3 h 43"/>
                  <a:gd name="T78" fmla="*/ 36 w 49"/>
                  <a:gd name="T79" fmla="*/ 5 h 43"/>
                  <a:gd name="T80" fmla="*/ 39 w 49"/>
                  <a:gd name="T81" fmla="*/ 7 h 43"/>
                  <a:gd name="T82" fmla="*/ 41 w 49"/>
                  <a:gd name="T83" fmla="*/ 9 h 43"/>
                  <a:gd name="T84" fmla="*/ 44 w 49"/>
                  <a:gd name="T85" fmla="*/ 13 h 43"/>
                  <a:gd name="T86" fmla="*/ 47 w 49"/>
                  <a:gd name="T87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3">
                    <a:moveTo>
                      <a:pt x="48" y="18"/>
                    </a:moveTo>
                    <a:lnTo>
                      <a:pt x="49" y="19"/>
                    </a:lnTo>
                    <a:lnTo>
                      <a:pt x="49" y="20"/>
                    </a:lnTo>
                    <a:lnTo>
                      <a:pt x="49" y="21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6"/>
                    </a:lnTo>
                    <a:lnTo>
                      <a:pt x="48" y="27"/>
                    </a:lnTo>
                    <a:lnTo>
                      <a:pt x="47" y="29"/>
                    </a:lnTo>
                    <a:lnTo>
                      <a:pt x="46" y="30"/>
                    </a:lnTo>
                    <a:lnTo>
                      <a:pt x="45" y="31"/>
                    </a:lnTo>
                    <a:lnTo>
                      <a:pt x="43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1" y="33"/>
                    </a:lnTo>
                    <a:lnTo>
                      <a:pt x="40" y="34"/>
                    </a:lnTo>
                    <a:lnTo>
                      <a:pt x="39" y="35"/>
                    </a:lnTo>
                    <a:lnTo>
                      <a:pt x="38" y="36"/>
                    </a:lnTo>
                    <a:lnTo>
                      <a:pt x="37" y="37"/>
                    </a:lnTo>
                    <a:lnTo>
                      <a:pt x="36" y="38"/>
                    </a:lnTo>
                    <a:lnTo>
                      <a:pt x="35" y="39"/>
                    </a:lnTo>
                    <a:lnTo>
                      <a:pt x="34" y="40"/>
                    </a:lnTo>
                    <a:lnTo>
                      <a:pt x="32" y="41"/>
                    </a:lnTo>
                    <a:lnTo>
                      <a:pt x="31" y="42"/>
                    </a:lnTo>
                    <a:lnTo>
                      <a:pt x="30" y="42"/>
                    </a:lnTo>
                    <a:lnTo>
                      <a:pt x="28" y="43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4" y="43"/>
                    </a:lnTo>
                    <a:lnTo>
                      <a:pt x="22" y="43"/>
                    </a:lnTo>
                    <a:lnTo>
                      <a:pt x="20" y="43"/>
                    </a:lnTo>
                    <a:lnTo>
                      <a:pt x="17" y="43"/>
                    </a:lnTo>
                    <a:lnTo>
                      <a:pt x="15" y="43"/>
                    </a:lnTo>
                    <a:lnTo>
                      <a:pt x="13" y="42"/>
                    </a:lnTo>
                    <a:lnTo>
                      <a:pt x="11" y="41"/>
                    </a:lnTo>
                    <a:lnTo>
                      <a:pt x="10" y="40"/>
                    </a:lnTo>
                    <a:lnTo>
                      <a:pt x="8" y="38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4" y="34"/>
                    </a:lnTo>
                    <a:lnTo>
                      <a:pt x="3" y="32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5" y="1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1"/>
                    </a:lnTo>
                    <a:lnTo>
                      <a:pt x="31" y="1"/>
                    </a:lnTo>
                    <a:lnTo>
                      <a:pt x="32" y="2"/>
                    </a:lnTo>
                    <a:lnTo>
                      <a:pt x="34" y="3"/>
                    </a:lnTo>
                    <a:lnTo>
                      <a:pt x="35" y="4"/>
                    </a:lnTo>
                    <a:lnTo>
                      <a:pt x="36" y="5"/>
                    </a:lnTo>
                    <a:lnTo>
                      <a:pt x="38" y="6"/>
                    </a:lnTo>
                    <a:lnTo>
                      <a:pt x="39" y="7"/>
                    </a:lnTo>
                    <a:lnTo>
                      <a:pt x="40" y="8"/>
                    </a:lnTo>
                    <a:lnTo>
                      <a:pt x="41" y="9"/>
                    </a:lnTo>
                    <a:lnTo>
                      <a:pt x="42" y="11"/>
                    </a:lnTo>
                    <a:lnTo>
                      <a:pt x="44" y="13"/>
                    </a:lnTo>
                    <a:lnTo>
                      <a:pt x="45" y="14"/>
                    </a:lnTo>
                    <a:lnTo>
                      <a:pt x="47" y="16"/>
                    </a:lnTo>
                    <a:lnTo>
                      <a:pt x="48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28" name="Freeform 1404"/>
              <p:cNvSpPr>
                <a:spLocks/>
              </p:cNvSpPr>
              <p:nvPr/>
            </p:nvSpPr>
            <p:spPr bwMode="auto">
              <a:xfrm>
                <a:off x="5239" y="2610"/>
                <a:ext cx="44" cy="37"/>
              </a:xfrm>
              <a:custGeom>
                <a:avLst/>
                <a:gdLst>
                  <a:gd name="T0" fmla="*/ 39 w 44"/>
                  <a:gd name="T1" fmla="*/ 14 h 37"/>
                  <a:gd name="T2" fmla="*/ 39 w 44"/>
                  <a:gd name="T3" fmla="*/ 14 h 37"/>
                  <a:gd name="T4" fmla="*/ 38 w 44"/>
                  <a:gd name="T5" fmla="*/ 14 h 37"/>
                  <a:gd name="T6" fmla="*/ 37 w 44"/>
                  <a:gd name="T7" fmla="*/ 15 h 37"/>
                  <a:gd name="T8" fmla="*/ 37 w 44"/>
                  <a:gd name="T9" fmla="*/ 15 h 37"/>
                  <a:gd name="T10" fmla="*/ 36 w 44"/>
                  <a:gd name="T11" fmla="*/ 12 h 37"/>
                  <a:gd name="T12" fmla="*/ 35 w 44"/>
                  <a:gd name="T13" fmla="*/ 9 h 37"/>
                  <a:gd name="T14" fmla="*/ 33 w 44"/>
                  <a:gd name="T15" fmla="*/ 7 h 37"/>
                  <a:gd name="T16" fmla="*/ 31 w 44"/>
                  <a:gd name="T17" fmla="*/ 4 h 37"/>
                  <a:gd name="T18" fmla="*/ 28 w 44"/>
                  <a:gd name="T19" fmla="*/ 3 h 37"/>
                  <a:gd name="T20" fmla="*/ 25 w 44"/>
                  <a:gd name="T21" fmla="*/ 1 h 37"/>
                  <a:gd name="T22" fmla="*/ 22 w 44"/>
                  <a:gd name="T23" fmla="*/ 0 h 37"/>
                  <a:gd name="T24" fmla="*/ 19 w 44"/>
                  <a:gd name="T25" fmla="*/ 0 h 37"/>
                  <a:gd name="T26" fmla="*/ 15 w 44"/>
                  <a:gd name="T27" fmla="*/ 0 h 37"/>
                  <a:gd name="T28" fmla="*/ 12 w 44"/>
                  <a:gd name="T29" fmla="*/ 1 h 37"/>
                  <a:gd name="T30" fmla="*/ 9 w 44"/>
                  <a:gd name="T31" fmla="*/ 3 h 37"/>
                  <a:gd name="T32" fmla="*/ 6 w 44"/>
                  <a:gd name="T33" fmla="*/ 5 h 37"/>
                  <a:gd name="T34" fmla="*/ 4 w 44"/>
                  <a:gd name="T35" fmla="*/ 8 h 37"/>
                  <a:gd name="T36" fmla="*/ 2 w 44"/>
                  <a:gd name="T37" fmla="*/ 11 h 37"/>
                  <a:gd name="T38" fmla="*/ 1 w 44"/>
                  <a:gd name="T39" fmla="*/ 15 h 37"/>
                  <a:gd name="T40" fmla="*/ 0 w 44"/>
                  <a:gd name="T41" fmla="*/ 19 h 37"/>
                  <a:gd name="T42" fmla="*/ 1 w 44"/>
                  <a:gd name="T43" fmla="*/ 22 h 37"/>
                  <a:gd name="T44" fmla="*/ 2 w 44"/>
                  <a:gd name="T45" fmla="*/ 26 h 37"/>
                  <a:gd name="T46" fmla="*/ 4 w 44"/>
                  <a:gd name="T47" fmla="*/ 29 h 37"/>
                  <a:gd name="T48" fmla="*/ 6 w 44"/>
                  <a:gd name="T49" fmla="*/ 32 h 37"/>
                  <a:gd name="T50" fmla="*/ 9 w 44"/>
                  <a:gd name="T51" fmla="*/ 34 h 37"/>
                  <a:gd name="T52" fmla="*/ 12 w 44"/>
                  <a:gd name="T53" fmla="*/ 36 h 37"/>
                  <a:gd name="T54" fmla="*/ 15 w 44"/>
                  <a:gd name="T55" fmla="*/ 37 h 37"/>
                  <a:gd name="T56" fmla="*/ 19 w 44"/>
                  <a:gd name="T57" fmla="*/ 37 h 37"/>
                  <a:gd name="T58" fmla="*/ 22 w 44"/>
                  <a:gd name="T59" fmla="*/ 37 h 37"/>
                  <a:gd name="T60" fmla="*/ 25 w 44"/>
                  <a:gd name="T61" fmla="*/ 36 h 37"/>
                  <a:gd name="T62" fmla="*/ 28 w 44"/>
                  <a:gd name="T63" fmla="*/ 35 h 37"/>
                  <a:gd name="T64" fmla="*/ 30 w 44"/>
                  <a:gd name="T65" fmla="*/ 33 h 37"/>
                  <a:gd name="T66" fmla="*/ 32 w 44"/>
                  <a:gd name="T67" fmla="*/ 31 h 37"/>
                  <a:gd name="T68" fmla="*/ 34 w 44"/>
                  <a:gd name="T69" fmla="*/ 29 h 37"/>
                  <a:gd name="T70" fmla="*/ 36 w 44"/>
                  <a:gd name="T71" fmla="*/ 26 h 37"/>
                  <a:gd name="T72" fmla="*/ 37 w 44"/>
                  <a:gd name="T73" fmla="*/ 23 h 37"/>
                  <a:gd name="T74" fmla="*/ 37 w 44"/>
                  <a:gd name="T75" fmla="*/ 24 h 37"/>
                  <a:gd name="T76" fmla="*/ 38 w 44"/>
                  <a:gd name="T77" fmla="*/ 24 h 37"/>
                  <a:gd name="T78" fmla="*/ 39 w 44"/>
                  <a:gd name="T79" fmla="*/ 25 h 37"/>
                  <a:gd name="T80" fmla="*/ 39 w 44"/>
                  <a:gd name="T81" fmla="*/ 25 h 37"/>
                  <a:gd name="T82" fmla="*/ 40 w 44"/>
                  <a:gd name="T83" fmla="*/ 25 h 37"/>
                  <a:gd name="T84" fmla="*/ 41 w 44"/>
                  <a:gd name="T85" fmla="*/ 24 h 37"/>
                  <a:gd name="T86" fmla="*/ 42 w 44"/>
                  <a:gd name="T87" fmla="*/ 24 h 37"/>
                  <a:gd name="T88" fmla="*/ 42 w 44"/>
                  <a:gd name="T89" fmla="*/ 23 h 37"/>
                  <a:gd name="T90" fmla="*/ 43 w 44"/>
                  <a:gd name="T91" fmla="*/ 23 h 37"/>
                  <a:gd name="T92" fmla="*/ 43 w 44"/>
                  <a:gd name="T93" fmla="*/ 22 h 37"/>
                  <a:gd name="T94" fmla="*/ 44 w 44"/>
                  <a:gd name="T95" fmla="*/ 21 h 37"/>
                  <a:gd name="T96" fmla="*/ 44 w 44"/>
                  <a:gd name="T97" fmla="*/ 20 h 37"/>
                  <a:gd name="T98" fmla="*/ 44 w 44"/>
                  <a:gd name="T99" fmla="*/ 19 h 37"/>
                  <a:gd name="T100" fmla="*/ 43 w 44"/>
                  <a:gd name="T101" fmla="*/ 17 h 37"/>
                  <a:gd name="T102" fmla="*/ 43 w 44"/>
                  <a:gd name="T103" fmla="*/ 17 h 37"/>
                  <a:gd name="T104" fmla="*/ 42 w 44"/>
                  <a:gd name="T105" fmla="*/ 16 h 37"/>
                  <a:gd name="T106" fmla="*/ 42 w 44"/>
                  <a:gd name="T107" fmla="*/ 15 h 37"/>
                  <a:gd name="T108" fmla="*/ 41 w 44"/>
                  <a:gd name="T109" fmla="*/ 15 h 37"/>
                  <a:gd name="T110" fmla="*/ 40 w 44"/>
                  <a:gd name="T111" fmla="*/ 14 h 37"/>
                  <a:gd name="T112" fmla="*/ 39 w 44"/>
                  <a:gd name="T113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4" h="37">
                    <a:moveTo>
                      <a:pt x="39" y="14"/>
                    </a:moveTo>
                    <a:lnTo>
                      <a:pt x="39" y="14"/>
                    </a:lnTo>
                    <a:lnTo>
                      <a:pt x="38" y="14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6" y="12"/>
                    </a:lnTo>
                    <a:lnTo>
                      <a:pt x="35" y="9"/>
                    </a:lnTo>
                    <a:lnTo>
                      <a:pt x="33" y="7"/>
                    </a:lnTo>
                    <a:lnTo>
                      <a:pt x="31" y="4"/>
                    </a:lnTo>
                    <a:lnTo>
                      <a:pt x="28" y="3"/>
                    </a:lnTo>
                    <a:lnTo>
                      <a:pt x="25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2" y="1"/>
                    </a:lnTo>
                    <a:lnTo>
                      <a:pt x="9" y="3"/>
                    </a:lnTo>
                    <a:lnTo>
                      <a:pt x="6" y="5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1" y="15"/>
                    </a:lnTo>
                    <a:lnTo>
                      <a:pt x="0" y="19"/>
                    </a:lnTo>
                    <a:lnTo>
                      <a:pt x="1" y="22"/>
                    </a:lnTo>
                    <a:lnTo>
                      <a:pt x="2" y="26"/>
                    </a:lnTo>
                    <a:lnTo>
                      <a:pt x="4" y="29"/>
                    </a:lnTo>
                    <a:lnTo>
                      <a:pt x="6" y="32"/>
                    </a:lnTo>
                    <a:lnTo>
                      <a:pt x="9" y="34"/>
                    </a:lnTo>
                    <a:lnTo>
                      <a:pt x="12" y="36"/>
                    </a:lnTo>
                    <a:lnTo>
                      <a:pt x="15" y="37"/>
                    </a:lnTo>
                    <a:lnTo>
                      <a:pt x="19" y="37"/>
                    </a:lnTo>
                    <a:lnTo>
                      <a:pt x="22" y="37"/>
                    </a:lnTo>
                    <a:lnTo>
                      <a:pt x="25" y="36"/>
                    </a:lnTo>
                    <a:lnTo>
                      <a:pt x="28" y="35"/>
                    </a:lnTo>
                    <a:lnTo>
                      <a:pt x="30" y="33"/>
                    </a:lnTo>
                    <a:lnTo>
                      <a:pt x="32" y="31"/>
                    </a:lnTo>
                    <a:lnTo>
                      <a:pt x="34" y="29"/>
                    </a:lnTo>
                    <a:lnTo>
                      <a:pt x="36" y="26"/>
                    </a:lnTo>
                    <a:lnTo>
                      <a:pt x="37" y="23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9" y="25"/>
                    </a:lnTo>
                    <a:lnTo>
                      <a:pt x="39" y="25"/>
                    </a:lnTo>
                    <a:lnTo>
                      <a:pt x="40" y="25"/>
                    </a:lnTo>
                    <a:lnTo>
                      <a:pt x="41" y="24"/>
                    </a:lnTo>
                    <a:lnTo>
                      <a:pt x="42" y="24"/>
                    </a:lnTo>
                    <a:lnTo>
                      <a:pt x="42" y="23"/>
                    </a:lnTo>
                    <a:lnTo>
                      <a:pt x="43" y="23"/>
                    </a:lnTo>
                    <a:lnTo>
                      <a:pt x="43" y="22"/>
                    </a:lnTo>
                    <a:lnTo>
                      <a:pt x="44" y="21"/>
                    </a:lnTo>
                    <a:lnTo>
                      <a:pt x="44" y="20"/>
                    </a:lnTo>
                    <a:lnTo>
                      <a:pt x="44" y="19"/>
                    </a:lnTo>
                    <a:lnTo>
                      <a:pt x="43" y="17"/>
                    </a:lnTo>
                    <a:lnTo>
                      <a:pt x="43" y="17"/>
                    </a:lnTo>
                    <a:lnTo>
                      <a:pt x="42" y="16"/>
                    </a:lnTo>
                    <a:lnTo>
                      <a:pt x="42" y="15"/>
                    </a:lnTo>
                    <a:lnTo>
                      <a:pt x="41" y="15"/>
                    </a:lnTo>
                    <a:lnTo>
                      <a:pt x="40" y="14"/>
                    </a:lnTo>
                    <a:lnTo>
                      <a:pt x="39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29" name="Freeform 1405"/>
              <p:cNvSpPr>
                <a:spLocks/>
              </p:cNvSpPr>
              <p:nvPr/>
            </p:nvSpPr>
            <p:spPr bwMode="auto">
              <a:xfrm>
                <a:off x="5249" y="2636"/>
                <a:ext cx="17" cy="6"/>
              </a:xfrm>
              <a:custGeom>
                <a:avLst/>
                <a:gdLst>
                  <a:gd name="T0" fmla="*/ 0 w 17"/>
                  <a:gd name="T1" fmla="*/ 0 h 6"/>
                  <a:gd name="T2" fmla="*/ 0 w 17"/>
                  <a:gd name="T3" fmla="*/ 1 h 6"/>
                  <a:gd name="T4" fmla="*/ 0 w 17"/>
                  <a:gd name="T5" fmla="*/ 2 h 6"/>
                  <a:gd name="T6" fmla="*/ 1 w 17"/>
                  <a:gd name="T7" fmla="*/ 4 h 6"/>
                  <a:gd name="T8" fmla="*/ 3 w 17"/>
                  <a:gd name="T9" fmla="*/ 5 h 6"/>
                  <a:gd name="T10" fmla="*/ 4 w 17"/>
                  <a:gd name="T11" fmla="*/ 5 h 6"/>
                  <a:gd name="T12" fmla="*/ 5 w 17"/>
                  <a:gd name="T13" fmla="*/ 6 h 6"/>
                  <a:gd name="T14" fmla="*/ 6 w 17"/>
                  <a:gd name="T15" fmla="*/ 6 h 6"/>
                  <a:gd name="T16" fmla="*/ 7 w 17"/>
                  <a:gd name="T17" fmla="*/ 6 h 6"/>
                  <a:gd name="T18" fmla="*/ 8 w 17"/>
                  <a:gd name="T19" fmla="*/ 6 h 6"/>
                  <a:gd name="T20" fmla="*/ 9 w 17"/>
                  <a:gd name="T21" fmla="*/ 6 h 6"/>
                  <a:gd name="T22" fmla="*/ 9 w 17"/>
                  <a:gd name="T23" fmla="*/ 6 h 6"/>
                  <a:gd name="T24" fmla="*/ 10 w 17"/>
                  <a:gd name="T25" fmla="*/ 6 h 6"/>
                  <a:gd name="T26" fmla="*/ 17 w 17"/>
                  <a:gd name="T27" fmla="*/ 0 h 6"/>
                  <a:gd name="T28" fmla="*/ 0 w 17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6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30" name="Freeform 1406"/>
              <p:cNvSpPr>
                <a:spLocks/>
              </p:cNvSpPr>
              <p:nvPr/>
            </p:nvSpPr>
            <p:spPr bwMode="auto">
              <a:xfrm>
                <a:off x="5251" y="2637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 w 10"/>
                  <a:gd name="T3" fmla="*/ 2 h 2"/>
                  <a:gd name="T4" fmla="*/ 8 w 10"/>
                  <a:gd name="T5" fmla="*/ 2 h 2"/>
                  <a:gd name="T6" fmla="*/ 10 w 10"/>
                  <a:gd name="T7" fmla="*/ 0 h 2"/>
                  <a:gd name="T8" fmla="*/ 0 w 10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31" name="Freeform 1407"/>
              <p:cNvSpPr>
                <a:spLocks/>
              </p:cNvSpPr>
              <p:nvPr/>
            </p:nvSpPr>
            <p:spPr bwMode="auto">
              <a:xfrm>
                <a:off x="5239" y="2603"/>
                <a:ext cx="35" cy="12"/>
              </a:xfrm>
              <a:custGeom>
                <a:avLst/>
                <a:gdLst>
                  <a:gd name="T0" fmla="*/ 28 w 35"/>
                  <a:gd name="T1" fmla="*/ 2 h 12"/>
                  <a:gd name="T2" fmla="*/ 28 w 35"/>
                  <a:gd name="T3" fmla="*/ 2 h 12"/>
                  <a:gd name="T4" fmla="*/ 27 w 35"/>
                  <a:gd name="T5" fmla="*/ 2 h 12"/>
                  <a:gd name="T6" fmla="*/ 26 w 35"/>
                  <a:gd name="T7" fmla="*/ 2 h 12"/>
                  <a:gd name="T8" fmla="*/ 25 w 35"/>
                  <a:gd name="T9" fmla="*/ 2 h 12"/>
                  <a:gd name="T10" fmla="*/ 24 w 35"/>
                  <a:gd name="T11" fmla="*/ 1 h 12"/>
                  <a:gd name="T12" fmla="*/ 22 w 35"/>
                  <a:gd name="T13" fmla="*/ 1 h 12"/>
                  <a:gd name="T14" fmla="*/ 21 w 35"/>
                  <a:gd name="T15" fmla="*/ 1 h 12"/>
                  <a:gd name="T16" fmla="*/ 19 w 35"/>
                  <a:gd name="T17" fmla="*/ 1 h 12"/>
                  <a:gd name="T18" fmla="*/ 17 w 35"/>
                  <a:gd name="T19" fmla="*/ 1 h 12"/>
                  <a:gd name="T20" fmla="*/ 16 w 35"/>
                  <a:gd name="T21" fmla="*/ 1 h 12"/>
                  <a:gd name="T22" fmla="*/ 14 w 35"/>
                  <a:gd name="T23" fmla="*/ 0 h 12"/>
                  <a:gd name="T24" fmla="*/ 13 w 35"/>
                  <a:gd name="T25" fmla="*/ 0 h 12"/>
                  <a:gd name="T26" fmla="*/ 12 w 35"/>
                  <a:gd name="T27" fmla="*/ 0 h 12"/>
                  <a:gd name="T28" fmla="*/ 11 w 35"/>
                  <a:gd name="T29" fmla="*/ 0 h 12"/>
                  <a:gd name="T30" fmla="*/ 10 w 35"/>
                  <a:gd name="T31" fmla="*/ 0 h 12"/>
                  <a:gd name="T32" fmla="*/ 9 w 35"/>
                  <a:gd name="T33" fmla="*/ 0 h 12"/>
                  <a:gd name="T34" fmla="*/ 8 w 35"/>
                  <a:gd name="T35" fmla="*/ 0 h 12"/>
                  <a:gd name="T36" fmla="*/ 6 w 35"/>
                  <a:gd name="T37" fmla="*/ 1 h 12"/>
                  <a:gd name="T38" fmla="*/ 4 w 35"/>
                  <a:gd name="T39" fmla="*/ 2 h 12"/>
                  <a:gd name="T40" fmla="*/ 3 w 35"/>
                  <a:gd name="T41" fmla="*/ 4 h 12"/>
                  <a:gd name="T42" fmla="*/ 2 w 35"/>
                  <a:gd name="T43" fmla="*/ 6 h 12"/>
                  <a:gd name="T44" fmla="*/ 1 w 35"/>
                  <a:gd name="T45" fmla="*/ 7 h 12"/>
                  <a:gd name="T46" fmla="*/ 0 w 35"/>
                  <a:gd name="T47" fmla="*/ 9 h 12"/>
                  <a:gd name="T48" fmla="*/ 0 w 35"/>
                  <a:gd name="T49" fmla="*/ 10 h 12"/>
                  <a:gd name="T50" fmla="*/ 0 w 35"/>
                  <a:gd name="T51" fmla="*/ 10 h 12"/>
                  <a:gd name="T52" fmla="*/ 1 w 35"/>
                  <a:gd name="T53" fmla="*/ 11 h 12"/>
                  <a:gd name="T54" fmla="*/ 3 w 35"/>
                  <a:gd name="T55" fmla="*/ 11 h 12"/>
                  <a:gd name="T56" fmla="*/ 5 w 35"/>
                  <a:gd name="T57" fmla="*/ 11 h 12"/>
                  <a:gd name="T58" fmla="*/ 7 w 35"/>
                  <a:gd name="T59" fmla="*/ 11 h 12"/>
                  <a:gd name="T60" fmla="*/ 10 w 35"/>
                  <a:gd name="T61" fmla="*/ 12 h 12"/>
                  <a:gd name="T62" fmla="*/ 13 w 35"/>
                  <a:gd name="T63" fmla="*/ 12 h 12"/>
                  <a:gd name="T64" fmla="*/ 16 w 35"/>
                  <a:gd name="T65" fmla="*/ 12 h 12"/>
                  <a:gd name="T66" fmla="*/ 19 w 35"/>
                  <a:gd name="T67" fmla="*/ 12 h 12"/>
                  <a:gd name="T68" fmla="*/ 22 w 35"/>
                  <a:gd name="T69" fmla="*/ 12 h 12"/>
                  <a:gd name="T70" fmla="*/ 25 w 35"/>
                  <a:gd name="T71" fmla="*/ 12 h 12"/>
                  <a:gd name="T72" fmla="*/ 27 w 35"/>
                  <a:gd name="T73" fmla="*/ 12 h 12"/>
                  <a:gd name="T74" fmla="*/ 30 w 35"/>
                  <a:gd name="T75" fmla="*/ 12 h 12"/>
                  <a:gd name="T76" fmla="*/ 32 w 35"/>
                  <a:gd name="T77" fmla="*/ 12 h 12"/>
                  <a:gd name="T78" fmla="*/ 33 w 35"/>
                  <a:gd name="T79" fmla="*/ 12 h 12"/>
                  <a:gd name="T80" fmla="*/ 33 w 35"/>
                  <a:gd name="T81" fmla="*/ 12 h 12"/>
                  <a:gd name="T82" fmla="*/ 35 w 35"/>
                  <a:gd name="T83" fmla="*/ 11 h 12"/>
                  <a:gd name="T84" fmla="*/ 35 w 35"/>
                  <a:gd name="T85" fmla="*/ 10 h 12"/>
                  <a:gd name="T86" fmla="*/ 35 w 35"/>
                  <a:gd name="T87" fmla="*/ 8 h 12"/>
                  <a:gd name="T88" fmla="*/ 34 w 35"/>
                  <a:gd name="T89" fmla="*/ 7 h 12"/>
                  <a:gd name="T90" fmla="*/ 33 w 35"/>
                  <a:gd name="T91" fmla="*/ 5 h 12"/>
                  <a:gd name="T92" fmla="*/ 32 w 35"/>
                  <a:gd name="T93" fmla="*/ 3 h 12"/>
                  <a:gd name="T94" fmla="*/ 30 w 35"/>
                  <a:gd name="T95" fmla="*/ 2 h 12"/>
                  <a:gd name="T96" fmla="*/ 28 w 35"/>
                  <a:gd name="T9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5" h="12">
                    <a:moveTo>
                      <a:pt x="28" y="2"/>
                    </a:moveTo>
                    <a:lnTo>
                      <a:pt x="28" y="2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5" y="2"/>
                    </a:lnTo>
                    <a:lnTo>
                      <a:pt x="24" y="1"/>
                    </a:lnTo>
                    <a:lnTo>
                      <a:pt x="22" y="1"/>
                    </a:lnTo>
                    <a:lnTo>
                      <a:pt x="21" y="1"/>
                    </a:lnTo>
                    <a:lnTo>
                      <a:pt x="19" y="1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10" y="12"/>
                    </a:lnTo>
                    <a:lnTo>
                      <a:pt x="13" y="12"/>
                    </a:lnTo>
                    <a:lnTo>
                      <a:pt x="16" y="12"/>
                    </a:lnTo>
                    <a:lnTo>
                      <a:pt x="19" y="12"/>
                    </a:lnTo>
                    <a:lnTo>
                      <a:pt x="22" y="12"/>
                    </a:lnTo>
                    <a:lnTo>
                      <a:pt x="25" y="12"/>
                    </a:lnTo>
                    <a:lnTo>
                      <a:pt x="27" y="12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3" y="12"/>
                    </a:lnTo>
                    <a:lnTo>
                      <a:pt x="35" y="11"/>
                    </a:lnTo>
                    <a:lnTo>
                      <a:pt x="35" y="10"/>
                    </a:lnTo>
                    <a:lnTo>
                      <a:pt x="35" y="8"/>
                    </a:lnTo>
                    <a:lnTo>
                      <a:pt x="34" y="7"/>
                    </a:lnTo>
                    <a:lnTo>
                      <a:pt x="33" y="5"/>
                    </a:lnTo>
                    <a:lnTo>
                      <a:pt x="32" y="3"/>
                    </a:lnTo>
                    <a:lnTo>
                      <a:pt x="30" y="2"/>
                    </a:lnTo>
                    <a:lnTo>
                      <a:pt x="2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32" name="Freeform 1408"/>
              <p:cNvSpPr>
                <a:spLocks/>
              </p:cNvSpPr>
              <p:nvPr/>
            </p:nvSpPr>
            <p:spPr bwMode="auto">
              <a:xfrm>
                <a:off x="5277" y="2631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2 h 2"/>
                  <a:gd name="T4" fmla="*/ 2 w 3"/>
                  <a:gd name="T5" fmla="*/ 2 h 2"/>
                  <a:gd name="T6" fmla="*/ 3 w 3"/>
                  <a:gd name="T7" fmla="*/ 2 h 2"/>
                  <a:gd name="T8" fmla="*/ 3 w 3"/>
                  <a:gd name="T9" fmla="*/ 1 h 2"/>
                  <a:gd name="T10" fmla="*/ 3 w 3"/>
                  <a:gd name="T11" fmla="*/ 1 h 2"/>
                  <a:gd name="T12" fmla="*/ 2 w 3"/>
                  <a:gd name="T13" fmla="*/ 0 h 2"/>
                  <a:gd name="T14" fmla="*/ 2 w 3"/>
                  <a:gd name="T15" fmla="*/ 0 h 2"/>
                  <a:gd name="T16" fmla="*/ 1 w 3"/>
                  <a:gd name="T17" fmla="*/ 0 h 2"/>
                  <a:gd name="T18" fmla="*/ 1 w 3"/>
                  <a:gd name="T19" fmla="*/ 0 h 2"/>
                  <a:gd name="T20" fmla="*/ 0 w 3"/>
                  <a:gd name="T21" fmla="*/ 0 h 2"/>
                  <a:gd name="T22" fmla="*/ 0 w 3"/>
                  <a:gd name="T23" fmla="*/ 1 h 2"/>
                  <a:gd name="T24" fmla="*/ 0 w 3"/>
                  <a:gd name="T25" fmla="*/ 1 h 2"/>
                  <a:gd name="T26" fmla="*/ 0 w 3"/>
                  <a:gd name="T27" fmla="*/ 2 h 2"/>
                  <a:gd name="T28" fmla="*/ 0 w 3"/>
                  <a:gd name="T29" fmla="*/ 2 h 2"/>
                  <a:gd name="T30" fmla="*/ 1 w 3"/>
                  <a:gd name="T31" fmla="*/ 2 h 2"/>
                  <a:gd name="T32" fmla="*/ 1 w 3"/>
                  <a:gd name="T3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33" name="Freeform 1409"/>
              <p:cNvSpPr>
                <a:spLocks/>
              </p:cNvSpPr>
              <p:nvPr/>
            </p:nvSpPr>
            <p:spPr bwMode="auto">
              <a:xfrm>
                <a:off x="5248" y="2652"/>
                <a:ext cx="30" cy="19"/>
              </a:xfrm>
              <a:custGeom>
                <a:avLst/>
                <a:gdLst>
                  <a:gd name="T0" fmla="*/ 29 w 30"/>
                  <a:gd name="T1" fmla="*/ 11 h 19"/>
                  <a:gd name="T2" fmla="*/ 26 w 30"/>
                  <a:gd name="T3" fmla="*/ 7 h 19"/>
                  <a:gd name="T4" fmla="*/ 30 w 30"/>
                  <a:gd name="T5" fmla="*/ 5 h 19"/>
                  <a:gd name="T6" fmla="*/ 27 w 30"/>
                  <a:gd name="T7" fmla="*/ 1 h 19"/>
                  <a:gd name="T8" fmla="*/ 25 w 30"/>
                  <a:gd name="T9" fmla="*/ 1 h 19"/>
                  <a:gd name="T10" fmla="*/ 28 w 30"/>
                  <a:gd name="T11" fmla="*/ 4 h 19"/>
                  <a:gd name="T12" fmla="*/ 24 w 30"/>
                  <a:gd name="T13" fmla="*/ 7 h 19"/>
                  <a:gd name="T14" fmla="*/ 24 w 30"/>
                  <a:gd name="T15" fmla="*/ 7 h 19"/>
                  <a:gd name="T16" fmla="*/ 25 w 30"/>
                  <a:gd name="T17" fmla="*/ 9 h 19"/>
                  <a:gd name="T18" fmla="*/ 26 w 30"/>
                  <a:gd name="T19" fmla="*/ 10 h 19"/>
                  <a:gd name="T20" fmla="*/ 26 w 30"/>
                  <a:gd name="T21" fmla="*/ 10 h 19"/>
                  <a:gd name="T22" fmla="*/ 13 w 30"/>
                  <a:gd name="T23" fmla="*/ 17 h 19"/>
                  <a:gd name="T24" fmla="*/ 3 w 30"/>
                  <a:gd name="T25" fmla="*/ 10 h 19"/>
                  <a:gd name="T26" fmla="*/ 6 w 30"/>
                  <a:gd name="T27" fmla="*/ 7 h 19"/>
                  <a:gd name="T28" fmla="*/ 2 w 30"/>
                  <a:gd name="T29" fmla="*/ 4 h 19"/>
                  <a:gd name="T30" fmla="*/ 4 w 30"/>
                  <a:gd name="T31" fmla="*/ 0 h 19"/>
                  <a:gd name="T32" fmla="*/ 2 w 30"/>
                  <a:gd name="T33" fmla="*/ 0 h 19"/>
                  <a:gd name="T34" fmla="*/ 0 w 30"/>
                  <a:gd name="T35" fmla="*/ 5 h 19"/>
                  <a:gd name="T36" fmla="*/ 3 w 30"/>
                  <a:gd name="T37" fmla="*/ 7 h 19"/>
                  <a:gd name="T38" fmla="*/ 1 w 30"/>
                  <a:gd name="T39" fmla="*/ 10 h 19"/>
                  <a:gd name="T40" fmla="*/ 12 w 30"/>
                  <a:gd name="T41" fmla="*/ 19 h 19"/>
                  <a:gd name="T42" fmla="*/ 29 w 30"/>
                  <a:gd name="T43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" h="19">
                    <a:moveTo>
                      <a:pt x="29" y="11"/>
                    </a:moveTo>
                    <a:lnTo>
                      <a:pt x="26" y="7"/>
                    </a:lnTo>
                    <a:lnTo>
                      <a:pt x="30" y="5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4" y="7"/>
                    </a:lnTo>
                    <a:lnTo>
                      <a:pt x="25" y="9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13" y="17"/>
                    </a:lnTo>
                    <a:lnTo>
                      <a:pt x="3" y="10"/>
                    </a:lnTo>
                    <a:lnTo>
                      <a:pt x="6" y="7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1" y="10"/>
                    </a:lnTo>
                    <a:lnTo>
                      <a:pt x="12" y="19"/>
                    </a:lnTo>
                    <a:lnTo>
                      <a:pt x="29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34" name="Freeform 1410"/>
              <p:cNvSpPr>
                <a:spLocks/>
              </p:cNvSpPr>
              <p:nvPr/>
            </p:nvSpPr>
            <p:spPr bwMode="auto">
              <a:xfrm>
                <a:off x="5242" y="2668"/>
                <a:ext cx="1" cy="24"/>
              </a:xfrm>
              <a:custGeom>
                <a:avLst/>
                <a:gdLst>
                  <a:gd name="T0" fmla="*/ 0 w 1"/>
                  <a:gd name="T1" fmla="*/ 24 h 24"/>
                  <a:gd name="T2" fmla="*/ 0 w 1"/>
                  <a:gd name="T3" fmla="*/ 4 h 24"/>
                  <a:gd name="T4" fmla="*/ 1 w 1"/>
                  <a:gd name="T5" fmla="*/ 0 h 24"/>
                  <a:gd name="T6" fmla="*/ 1 w 1"/>
                  <a:gd name="T7" fmla="*/ 24 h 24"/>
                  <a:gd name="T8" fmla="*/ 0 w 1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4">
                    <a:moveTo>
                      <a:pt x="0" y="24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35" name="Freeform 1411"/>
              <p:cNvSpPr>
                <a:spLocks/>
              </p:cNvSpPr>
              <p:nvPr/>
            </p:nvSpPr>
            <p:spPr bwMode="auto">
              <a:xfrm>
                <a:off x="5093" y="2651"/>
                <a:ext cx="43" cy="52"/>
              </a:xfrm>
              <a:custGeom>
                <a:avLst/>
                <a:gdLst>
                  <a:gd name="T0" fmla="*/ 42 w 43"/>
                  <a:gd name="T1" fmla="*/ 2 h 52"/>
                  <a:gd name="T2" fmla="*/ 41 w 43"/>
                  <a:gd name="T3" fmla="*/ 1 h 52"/>
                  <a:gd name="T4" fmla="*/ 40 w 43"/>
                  <a:gd name="T5" fmla="*/ 0 h 52"/>
                  <a:gd name="T6" fmla="*/ 38 w 43"/>
                  <a:gd name="T7" fmla="*/ 0 h 52"/>
                  <a:gd name="T8" fmla="*/ 35 w 43"/>
                  <a:gd name="T9" fmla="*/ 0 h 52"/>
                  <a:gd name="T10" fmla="*/ 33 w 43"/>
                  <a:gd name="T11" fmla="*/ 0 h 52"/>
                  <a:gd name="T12" fmla="*/ 30 w 43"/>
                  <a:gd name="T13" fmla="*/ 0 h 52"/>
                  <a:gd name="T14" fmla="*/ 26 w 43"/>
                  <a:gd name="T15" fmla="*/ 0 h 52"/>
                  <a:gd name="T16" fmla="*/ 23 w 43"/>
                  <a:gd name="T17" fmla="*/ 1 h 52"/>
                  <a:gd name="T18" fmla="*/ 20 w 43"/>
                  <a:gd name="T19" fmla="*/ 2 h 52"/>
                  <a:gd name="T20" fmla="*/ 17 w 43"/>
                  <a:gd name="T21" fmla="*/ 2 h 52"/>
                  <a:gd name="T22" fmla="*/ 14 w 43"/>
                  <a:gd name="T23" fmla="*/ 3 h 52"/>
                  <a:gd name="T24" fmla="*/ 12 w 43"/>
                  <a:gd name="T25" fmla="*/ 3 h 52"/>
                  <a:gd name="T26" fmla="*/ 10 w 43"/>
                  <a:gd name="T27" fmla="*/ 4 h 52"/>
                  <a:gd name="T28" fmla="*/ 8 w 43"/>
                  <a:gd name="T29" fmla="*/ 4 h 52"/>
                  <a:gd name="T30" fmla="*/ 7 w 43"/>
                  <a:gd name="T31" fmla="*/ 5 h 52"/>
                  <a:gd name="T32" fmla="*/ 7 w 43"/>
                  <a:gd name="T33" fmla="*/ 5 h 52"/>
                  <a:gd name="T34" fmla="*/ 7 w 43"/>
                  <a:gd name="T35" fmla="*/ 5 h 52"/>
                  <a:gd name="T36" fmla="*/ 7 w 43"/>
                  <a:gd name="T37" fmla="*/ 4 h 52"/>
                  <a:gd name="T38" fmla="*/ 7 w 43"/>
                  <a:gd name="T39" fmla="*/ 4 h 52"/>
                  <a:gd name="T40" fmla="*/ 6 w 43"/>
                  <a:gd name="T41" fmla="*/ 3 h 52"/>
                  <a:gd name="T42" fmla="*/ 6 w 43"/>
                  <a:gd name="T43" fmla="*/ 3 h 52"/>
                  <a:gd name="T44" fmla="*/ 5 w 43"/>
                  <a:gd name="T45" fmla="*/ 3 h 52"/>
                  <a:gd name="T46" fmla="*/ 4 w 43"/>
                  <a:gd name="T47" fmla="*/ 2 h 52"/>
                  <a:gd name="T48" fmla="*/ 3 w 43"/>
                  <a:gd name="T49" fmla="*/ 2 h 52"/>
                  <a:gd name="T50" fmla="*/ 2 w 43"/>
                  <a:gd name="T51" fmla="*/ 2 h 52"/>
                  <a:gd name="T52" fmla="*/ 1 w 43"/>
                  <a:gd name="T53" fmla="*/ 3 h 52"/>
                  <a:gd name="T54" fmla="*/ 1 w 43"/>
                  <a:gd name="T55" fmla="*/ 3 h 52"/>
                  <a:gd name="T56" fmla="*/ 0 w 43"/>
                  <a:gd name="T57" fmla="*/ 3 h 52"/>
                  <a:gd name="T58" fmla="*/ 0 w 43"/>
                  <a:gd name="T59" fmla="*/ 3 h 52"/>
                  <a:gd name="T60" fmla="*/ 0 w 43"/>
                  <a:gd name="T61" fmla="*/ 3 h 52"/>
                  <a:gd name="T62" fmla="*/ 0 w 43"/>
                  <a:gd name="T63" fmla="*/ 4 h 52"/>
                  <a:gd name="T64" fmla="*/ 0 w 43"/>
                  <a:gd name="T65" fmla="*/ 4 h 52"/>
                  <a:gd name="T66" fmla="*/ 0 w 43"/>
                  <a:gd name="T67" fmla="*/ 52 h 52"/>
                  <a:gd name="T68" fmla="*/ 7 w 43"/>
                  <a:gd name="T69" fmla="*/ 52 h 52"/>
                  <a:gd name="T70" fmla="*/ 7 w 43"/>
                  <a:gd name="T71" fmla="*/ 49 h 52"/>
                  <a:gd name="T72" fmla="*/ 7 w 43"/>
                  <a:gd name="T73" fmla="*/ 41 h 52"/>
                  <a:gd name="T74" fmla="*/ 7 w 43"/>
                  <a:gd name="T75" fmla="*/ 34 h 52"/>
                  <a:gd name="T76" fmla="*/ 7 w 43"/>
                  <a:gd name="T77" fmla="*/ 30 h 52"/>
                  <a:gd name="T78" fmla="*/ 8 w 43"/>
                  <a:gd name="T79" fmla="*/ 30 h 52"/>
                  <a:gd name="T80" fmla="*/ 10 w 43"/>
                  <a:gd name="T81" fmla="*/ 29 h 52"/>
                  <a:gd name="T82" fmla="*/ 11 w 43"/>
                  <a:gd name="T83" fmla="*/ 29 h 52"/>
                  <a:gd name="T84" fmla="*/ 14 w 43"/>
                  <a:gd name="T85" fmla="*/ 28 h 52"/>
                  <a:gd name="T86" fmla="*/ 16 w 43"/>
                  <a:gd name="T87" fmla="*/ 28 h 52"/>
                  <a:gd name="T88" fmla="*/ 18 w 43"/>
                  <a:gd name="T89" fmla="*/ 27 h 52"/>
                  <a:gd name="T90" fmla="*/ 21 w 43"/>
                  <a:gd name="T91" fmla="*/ 26 h 52"/>
                  <a:gd name="T92" fmla="*/ 23 w 43"/>
                  <a:gd name="T93" fmla="*/ 26 h 52"/>
                  <a:gd name="T94" fmla="*/ 26 w 43"/>
                  <a:gd name="T95" fmla="*/ 25 h 52"/>
                  <a:gd name="T96" fmla="*/ 29 w 43"/>
                  <a:gd name="T97" fmla="*/ 24 h 52"/>
                  <a:gd name="T98" fmla="*/ 31 w 43"/>
                  <a:gd name="T99" fmla="*/ 24 h 52"/>
                  <a:gd name="T100" fmla="*/ 34 w 43"/>
                  <a:gd name="T101" fmla="*/ 23 h 52"/>
                  <a:gd name="T102" fmla="*/ 36 w 43"/>
                  <a:gd name="T103" fmla="*/ 22 h 52"/>
                  <a:gd name="T104" fmla="*/ 39 w 43"/>
                  <a:gd name="T105" fmla="*/ 22 h 52"/>
                  <a:gd name="T106" fmla="*/ 41 w 43"/>
                  <a:gd name="T107" fmla="*/ 21 h 52"/>
                  <a:gd name="T108" fmla="*/ 43 w 43"/>
                  <a:gd name="T109" fmla="*/ 21 h 52"/>
                  <a:gd name="T110" fmla="*/ 42 w 43"/>
                  <a:gd name="T111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2">
                    <a:moveTo>
                      <a:pt x="42" y="2"/>
                    </a:moveTo>
                    <a:lnTo>
                      <a:pt x="41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0" y="2"/>
                    </a:lnTo>
                    <a:lnTo>
                      <a:pt x="17" y="2"/>
                    </a:lnTo>
                    <a:lnTo>
                      <a:pt x="14" y="3"/>
                    </a:lnTo>
                    <a:lnTo>
                      <a:pt x="12" y="3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2"/>
                    </a:lnTo>
                    <a:lnTo>
                      <a:pt x="7" y="52"/>
                    </a:lnTo>
                    <a:lnTo>
                      <a:pt x="7" y="49"/>
                    </a:lnTo>
                    <a:lnTo>
                      <a:pt x="7" y="41"/>
                    </a:lnTo>
                    <a:lnTo>
                      <a:pt x="7" y="34"/>
                    </a:lnTo>
                    <a:lnTo>
                      <a:pt x="7" y="30"/>
                    </a:lnTo>
                    <a:lnTo>
                      <a:pt x="8" y="30"/>
                    </a:lnTo>
                    <a:lnTo>
                      <a:pt x="10" y="29"/>
                    </a:lnTo>
                    <a:lnTo>
                      <a:pt x="11" y="29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8" y="27"/>
                    </a:lnTo>
                    <a:lnTo>
                      <a:pt x="21" y="26"/>
                    </a:lnTo>
                    <a:lnTo>
                      <a:pt x="23" y="26"/>
                    </a:lnTo>
                    <a:lnTo>
                      <a:pt x="26" y="25"/>
                    </a:lnTo>
                    <a:lnTo>
                      <a:pt x="29" y="24"/>
                    </a:lnTo>
                    <a:lnTo>
                      <a:pt x="31" y="24"/>
                    </a:lnTo>
                    <a:lnTo>
                      <a:pt x="34" y="23"/>
                    </a:lnTo>
                    <a:lnTo>
                      <a:pt x="36" y="22"/>
                    </a:lnTo>
                    <a:lnTo>
                      <a:pt x="39" y="22"/>
                    </a:lnTo>
                    <a:lnTo>
                      <a:pt x="41" y="21"/>
                    </a:lnTo>
                    <a:lnTo>
                      <a:pt x="43" y="21"/>
                    </a:lnTo>
                    <a:lnTo>
                      <a:pt x="4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36" name="Freeform 1412"/>
              <p:cNvSpPr>
                <a:spLocks/>
              </p:cNvSpPr>
              <p:nvPr/>
            </p:nvSpPr>
            <p:spPr bwMode="auto">
              <a:xfrm>
                <a:off x="5085" y="2689"/>
                <a:ext cx="231" cy="47"/>
              </a:xfrm>
              <a:custGeom>
                <a:avLst/>
                <a:gdLst>
                  <a:gd name="T0" fmla="*/ 18 w 231"/>
                  <a:gd name="T1" fmla="*/ 7 h 47"/>
                  <a:gd name="T2" fmla="*/ 25 w 231"/>
                  <a:gd name="T3" fmla="*/ 6 h 47"/>
                  <a:gd name="T4" fmla="*/ 32 w 231"/>
                  <a:gd name="T5" fmla="*/ 5 h 47"/>
                  <a:gd name="T6" fmla="*/ 41 w 231"/>
                  <a:gd name="T7" fmla="*/ 4 h 47"/>
                  <a:gd name="T8" fmla="*/ 50 w 231"/>
                  <a:gd name="T9" fmla="*/ 3 h 47"/>
                  <a:gd name="T10" fmla="*/ 59 w 231"/>
                  <a:gd name="T11" fmla="*/ 2 h 47"/>
                  <a:gd name="T12" fmla="*/ 69 w 231"/>
                  <a:gd name="T13" fmla="*/ 1 h 47"/>
                  <a:gd name="T14" fmla="*/ 80 w 231"/>
                  <a:gd name="T15" fmla="*/ 1 h 47"/>
                  <a:gd name="T16" fmla="*/ 91 w 231"/>
                  <a:gd name="T17" fmla="*/ 0 h 47"/>
                  <a:gd name="T18" fmla="*/ 103 w 231"/>
                  <a:gd name="T19" fmla="*/ 0 h 47"/>
                  <a:gd name="T20" fmla="*/ 115 w 231"/>
                  <a:gd name="T21" fmla="*/ 0 h 47"/>
                  <a:gd name="T22" fmla="*/ 130 w 231"/>
                  <a:gd name="T23" fmla="*/ 0 h 47"/>
                  <a:gd name="T24" fmla="*/ 145 w 231"/>
                  <a:gd name="T25" fmla="*/ 0 h 47"/>
                  <a:gd name="T26" fmla="*/ 159 w 231"/>
                  <a:gd name="T27" fmla="*/ 1 h 47"/>
                  <a:gd name="T28" fmla="*/ 172 w 231"/>
                  <a:gd name="T29" fmla="*/ 2 h 47"/>
                  <a:gd name="T30" fmla="*/ 184 w 231"/>
                  <a:gd name="T31" fmla="*/ 3 h 47"/>
                  <a:gd name="T32" fmla="*/ 194 w 231"/>
                  <a:gd name="T33" fmla="*/ 4 h 47"/>
                  <a:gd name="T34" fmla="*/ 201 w 231"/>
                  <a:gd name="T35" fmla="*/ 5 h 47"/>
                  <a:gd name="T36" fmla="*/ 208 w 231"/>
                  <a:gd name="T37" fmla="*/ 6 h 47"/>
                  <a:gd name="T38" fmla="*/ 214 w 231"/>
                  <a:gd name="T39" fmla="*/ 7 h 47"/>
                  <a:gd name="T40" fmla="*/ 220 w 231"/>
                  <a:gd name="T41" fmla="*/ 9 h 47"/>
                  <a:gd name="T42" fmla="*/ 224 w 231"/>
                  <a:gd name="T43" fmla="*/ 10 h 47"/>
                  <a:gd name="T44" fmla="*/ 228 w 231"/>
                  <a:gd name="T45" fmla="*/ 12 h 47"/>
                  <a:gd name="T46" fmla="*/ 230 w 231"/>
                  <a:gd name="T47" fmla="*/ 15 h 47"/>
                  <a:gd name="T48" fmla="*/ 230 w 231"/>
                  <a:gd name="T49" fmla="*/ 31 h 47"/>
                  <a:gd name="T50" fmla="*/ 224 w 231"/>
                  <a:gd name="T51" fmla="*/ 35 h 47"/>
                  <a:gd name="T52" fmla="*/ 217 w 231"/>
                  <a:gd name="T53" fmla="*/ 38 h 47"/>
                  <a:gd name="T54" fmla="*/ 213 w 231"/>
                  <a:gd name="T55" fmla="*/ 39 h 47"/>
                  <a:gd name="T56" fmla="*/ 209 w 231"/>
                  <a:gd name="T57" fmla="*/ 40 h 47"/>
                  <a:gd name="T58" fmla="*/ 205 w 231"/>
                  <a:gd name="T59" fmla="*/ 41 h 47"/>
                  <a:gd name="T60" fmla="*/ 201 w 231"/>
                  <a:gd name="T61" fmla="*/ 42 h 47"/>
                  <a:gd name="T62" fmla="*/ 196 w 231"/>
                  <a:gd name="T63" fmla="*/ 42 h 47"/>
                  <a:gd name="T64" fmla="*/ 190 w 231"/>
                  <a:gd name="T65" fmla="*/ 43 h 47"/>
                  <a:gd name="T66" fmla="*/ 183 w 231"/>
                  <a:gd name="T67" fmla="*/ 44 h 47"/>
                  <a:gd name="T68" fmla="*/ 175 w 231"/>
                  <a:gd name="T69" fmla="*/ 45 h 47"/>
                  <a:gd name="T70" fmla="*/ 166 w 231"/>
                  <a:gd name="T71" fmla="*/ 45 h 47"/>
                  <a:gd name="T72" fmla="*/ 158 w 231"/>
                  <a:gd name="T73" fmla="*/ 46 h 47"/>
                  <a:gd name="T74" fmla="*/ 148 w 231"/>
                  <a:gd name="T75" fmla="*/ 46 h 47"/>
                  <a:gd name="T76" fmla="*/ 142 w 231"/>
                  <a:gd name="T77" fmla="*/ 46 h 47"/>
                  <a:gd name="T78" fmla="*/ 136 w 231"/>
                  <a:gd name="T79" fmla="*/ 47 h 47"/>
                  <a:gd name="T80" fmla="*/ 130 w 231"/>
                  <a:gd name="T81" fmla="*/ 47 h 47"/>
                  <a:gd name="T82" fmla="*/ 124 w 231"/>
                  <a:gd name="T83" fmla="*/ 47 h 47"/>
                  <a:gd name="T84" fmla="*/ 117 w 231"/>
                  <a:gd name="T85" fmla="*/ 47 h 47"/>
                  <a:gd name="T86" fmla="*/ 111 w 231"/>
                  <a:gd name="T87" fmla="*/ 47 h 47"/>
                  <a:gd name="T88" fmla="*/ 105 w 231"/>
                  <a:gd name="T89" fmla="*/ 47 h 47"/>
                  <a:gd name="T90" fmla="*/ 98 w 231"/>
                  <a:gd name="T91" fmla="*/ 47 h 47"/>
                  <a:gd name="T92" fmla="*/ 92 w 231"/>
                  <a:gd name="T93" fmla="*/ 47 h 47"/>
                  <a:gd name="T94" fmla="*/ 86 w 231"/>
                  <a:gd name="T95" fmla="*/ 46 h 47"/>
                  <a:gd name="T96" fmla="*/ 77 w 231"/>
                  <a:gd name="T97" fmla="*/ 46 h 47"/>
                  <a:gd name="T98" fmla="*/ 63 w 231"/>
                  <a:gd name="T99" fmla="*/ 45 h 47"/>
                  <a:gd name="T100" fmla="*/ 51 w 231"/>
                  <a:gd name="T101" fmla="*/ 44 h 47"/>
                  <a:gd name="T102" fmla="*/ 39 w 231"/>
                  <a:gd name="T103" fmla="*/ 43 h 47"/>
                  <a:gd name="T104" fmla="*/ 29 w 231"/>
                  <a:gd name="T105" fmla="*/ 42 h 47"/>
                  <a:gd name="T106" fmla="*/ 20 w 231"/>
                  <a:gd name="T107" fmla="*/ 40 h 47"/>
                  <a:gd name="T108" fmla="*/ 14 w 231"/>
                  <a:gd name="T109" fmla="*/ 38 h 47"/>
                  <a:gd name="T110" fmla="*/ 9 w 231"/>
                  <a:gd name="T111" fmla="*/ 36 h 47"/>
                  <a:gd name="T112" fmla="*/ 5 w 231"/>
                  <a:gd name="T113" fmla="*/ 34 h 47"/>
                  <a:gd name="T114" fmla="*/ 3 w 231"/>
                  <a:gd name="T115" fmla="*/ 33 h 47"/>
                  <a:gd name="T116" fmla="*/ 1 w 231"/>
                  <a:gd name="T117" fmla="*/ 31 h 47"/>
                  <a:gd name="T118" fmla="*/ 1 w 231"/>
                  <a:gd name="T119" fmla="*/ 14 h 47"/>
                  <a:gd name="T120" fmla="*/ 4 w 231"/>
                  <a:gd name="T121" fmla="*/ 11 h 47"/>
                  <a:gd name="T122" fmla="*/ 11 w 231"/>
                  <a:gd name="T123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1" h="47">
                    <a:moveTo>
                      <a:pt x="14" y="8"/>
                    </a:moveTo>
                    <a:lnTo>
                      <a:pt x="16" y="7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23" y="6"/>
                    </a:lnTo>
                    <a:lnTo>
                      <a:pt x="25" y="6"/>
                    </a:lnTo>
                    <a:lnTo>
                      <a:pt x="27" y="5"/>
                    </a:lnTo>
                    <a:lnTo>
                      <a:pt x="30" y="5"/>
                    </a:lnTo>
                    <a:lnTo>
                      <a:pt x="32" y="5"/>
                    </a:lnTo>
                    <a:lnTo>
                      <a:pt x="35" y="4"/>
                    </a:lnTo>
                    <a:lnTo>
                      <a:pt x="38" y="4"/>
                    </a:lnTo>
                    <a:lnTo>
                      <a:pt x="41" y="4"/>
                    </a:lnTo>
                    <a:lnTo>
                      <a:pt x="44" y="3"/>
                    </a:lnTo>
                    <a:lnTo>
                      <a:pt x="47" y="3"/>
                    </a:lnTo>
                    <a:lnTo>
                      <a:pt x="50" y="3"/>
                    </a:lnTo>
                    <a:lnTo>
                      <a:pt x="53" y="2"/>
                    </a:lnTo>
                    <a:lnTo>
                      <a:pt x="56" y="2"/>
                    </a:lnTo>
                    <a:lnTo>
                      <a:pt x="59" y="2"/>
                    </a:lnTo>
                    <a:lnTo>
                      <a:pt x="63" y="2"/>
                    </a:lnTo>
                    <a:lnTo>
                      <a:pt x="66" y="1"/>
                    </a:lnTo>
                    <a:lnTo>
                      <a:pt x="69" y="1"/>
                    </a:lnTo>
                    <a:lnTo>
                      <a:pt x="73" y="1"/>
                    </a:lnTo>
                    <a:lnTo>
                      <a:pt x="77" y="1"/>
                    </a:lnTo>
                    <a:lnTo>
                      <a:pt x="80" y="1"/>
                    </a:lnTo>
                    <a:lnTo>
                      <a:pt x="84" y="1"/>
                    </a:lnTo>
                    <a:lnTo>
                      <a:pt x="88" y="0"/>
                    </a:lnTo>
                    <a:lnTo>
                      <a:pt x="91" y="0"/>
                    </a:lnTo>
                    <a:lnTo>
                      <a:pt x="95" y="0"/>
                    </a:lnTo>
                    <a:lnTo>
                      <a:pt x="99" y="0"/>
                    </a:lnTo>
                    <a:lnTo>
                      <a:pt x="103" y="0"/>
                    </a:lnTo>
                    <a:lnTo>
                      <a:pt x="107" y="0"/>
                    </a:lnTo>
                    <a:lnTo>
                      <a:pt x="111" y="0"/>
                    </a:lnTo>
                    <a:lnTo>
                      <a:pt x="115" y="0"/>
                    </a:lnTo>
                    <a:lnTo>
                      <a:pt x="120" y="0"/>
                    </a:lnTo>
                    <a:lnTo>
                      <a:pt x="125" y="0"/>
                    </a:lnTo>
                    <a:lnTo>
                      <a:pt x="130" y="0"/>
                    </a:lnTo>
                    <a:lnTo>
                      <a:pt x="135" y="0"/>
                    </a:lnTo>
                    <a:lnTo>
                      <a:pt x="140" y="0"/>
                    </a:lnTo>
                    <a:lnTo>
                      <a:pt x="145" y="0"/>
                    </a:lnTo>
                    <a:lnTo>
                      <a:pt x="150" y="1"/>
                    </a:lnTo>
                    <a:lnTo>
                      <a:pt x="154" y="1"/>
                    </a:lnTo>
                    <a:lnTo>
                      <a:pt x="159" y="1"/>
                    </a:lnTo>
                    <a:lnTo>
                      <a:pt x="163" y="1"/>
                    </a:lnTo>
                    <a:lnTo>
                      <a:pt x="168" y="2"/>
                    </a:lnTo>
                    <a:lnTo>
                      <a:pt x="172" y="2"/>
                    </a:lnTo>
                    <a:lnTo>
                      <a:pt x="176" y="2"/>
                    </a:lnTo>
                    <a:lnTo>
                      <a:pt x="180" y="3"/>
                    </a:lnTo>
                    <a:lnTo>
                      <a:pt x="184" y="3"/>
                    </a:lnTo>
                    <a:lnTo>
                      <a:pt x="188" y="3"/>
                    </a:lnTo>
                    <a:lnTo>
                      <a:pt x="191" y="4"/>
                    </a:lnTo>
                    <a:lnTo>
                      <a:pt x="194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4" y="5"/>
                    </a:lnTo>
                    <a:lnTo>
                      <a:pt x="206" y="6"/>
                    </a:lnTo>
                    <a:lnTo>
                      <a:pt x="208" y="6"/>
                    </a:lnTo>
                    <a:lnTo>
                      <a:pt x="210" y="7"/>
                    </a:lnTo>
                    <a:lnTo>
                      <a:pt x="212" y="7"/>
                    </a:lnTo>
                    <a:lnTo>
                      <a:pt x="214" y="7"/>
                    </a:lnTo>
                    <a:lnTo>
                      <a:pt x="216" y="8"/>
                    </a:lnTo>
                    <a:lnTo>
                      <a:pt x="218" y="8"/>
                    </a:lnTo>
                    <a:lnTo>
                      <a:pt x="220" y="9"/>
                    </a:lnTo>
                    <a:lnTo>
                      <a:pt x="221" y="9"/>
                    </a:lnTo>
                    <a:lnTo>
                      <a:pt x="223" y="10"/>
                    </a:lnTo>
                    <a:lnTo>
                      <a:pt x="224" y="10"/>
                    </a:lnTo>
                    <a:lnTo>
                      <a:pt x="225" y="11"/>
                    </a:lnTo>
                    <a:lnTo>
                      <a:pt x="227" y="11"/>
                    </a:lnTo>
                    <a:lnTo>
                      <a:pt x="228" y="12"/>
                    </a:lnTo>
                    <a:lnTo>
                      <a:pt x="228" y="13"/>
                    </a:lnTo>
                    <a:lnTo>
                      <a:pt x="229" y="14"/>
                    </a:lnTo>
                    <a:lnTo>
                      <a:pt x="230" y="15"/>
                    </a:lnTo>
                    <a:lnTo>
                      <a:pt x="231" y="16"/>
                    </a:lnTo>
                    <a:lnTo>
                      <a:pt x="231" y="30"/>
                    </a:lnTo>
                    <a:lnTo>
                      <a:pt x="230" y="31"/>
                    </a:lnTo>
                    <a:lnTo>
                      <a:pt x="229" y="32"/>
                    </a:lnTo>
                    <a:lnTo>
                      <a:pt x="227" y="33"/>
                    </a:lnTo>
                    <a:lnTo>
                      <a:pt x="224" y="35"/>
                    </a:lnTo>
                    <a:lnTo>
                      <a:pt x="222" y="36"/>
                    </a:lnTo>
                    <a:lnTo>
                      <a:pt x="220" y="37"/>
                    </a:lnTo>
                    <a:lnTo>
                      <a:pt x="217" y="38"/>
                    </a:lnTo>
                    <a:lnTo>
                      <a:pt x="215" y="38"/>
                    </a:lnTo>
                    <a:lnTo>
                      <a:pt x="214" y="39"/>
                    </a:lnTo>
                    <a:lnTo>
                      <a:pt x="213" y="39"/>
                    </a:lnTo>
                    <a:lnTo>
                      <a:pt x="212" y="39"/>
                    </a:lnTo>
                    <a:lnTo>
                      <a:pt x="210" y="40"/>
                    </a:lnTo>
                    <a:lnTo>
                      <a:pt x="209" y="40"/>
                    </a:lnTo>
                    <a:lnTo>
                      <a:pt x="208" y="40"/>
                    </a:lnTo>
                    <a:lnTo>
                      <a:pt x="206" y="41"/>
                    </a:lnTo>
                    <a:lnTo>
                      <a:pt x="205" y="41"/>
                    </a:lnTo>
                    <a:lnTo>
                      <a:pt x="204" y="41"/>
                    </a:lnTo>
                    <a:lnTo>
                      <a:pt x="202" y="41"/>
                    </a:lnTo>
                    <a:lnTo>
                      <a:pt x="201" y="42"/>
                    </a:lnTo>
                    <a:lnTo>
                      <a:pt x="199" y="42"/>
                    </a:lnTo>
                    <a:lnTo>
                      <a:pt x="198" y="42"/>
                    </a:lnTo>
                    <a:lnTo>
                      <a:pt x="196" y="42"/>
                    </a:lnTo>
                    <a:lnTo>
                      <a:pt x="195" y="43"/>
                    </a:lnTo>
                    <a:lnTo>
                      <a:pt x="193" y="43"/>
                    </a:lnTo>
                    <a:lnTo>
                      <a:pt x="190" y="43"/>
                    </a:lnTo>
                    <a:lnTo>
                      <a:pt x="188" y="43"/>
                    </a:lnTo>
                    <a:lnTo>
                      <a:pt x="185" y="44"/>
                    </a:lnTo>
                    <a:lnTo>
                      <a:pt x="183" y="44"/>
                    </a:lnTo>
                    <a:lnTo>
                      <a:pt x="180" y="44"/>
                    </a:lnTo>
                    <a:lnTo>
                      <a:pt x="178" y="44"/>
                    </a:lnTo>
                    <a:lnTo>
                      <a:pt x="175" y="45"/>
                    </a:lnTo>
                    <a:lnTo>
                      <a:pt x="172" y="45"/>
                    </a:lnTo>
                    <a:lnTo>
                      <a:pt x="169" y="45"/>
                    </a:lnTo>
                    <a:lnTo>
                      <a:pt x="166" y="45"/>
                    </a:lnTo>
                    <a:lnTo>
                      <a:pt x="163" y="45"/>
                    </a:lnTo>
                    <a:lnTo>
                      <a:pt x="160" y="46"/>
                    </a:lnTo>
                    <a:lnTo>
                      <a:pt x="158" y="46"/>
                    </a:lnTo>
                    <a:lnTo>
                      <a:pt x="154" y="46"/>
                    </a:lnTo>
                    <a:lnTo>
                      <a:pt x="151" y="46"/>
                    </a:lnTo>
                    <a:lnTo>
                      <a:pt x="148" y="46"/>
                    </a:lnTo>
                    <a:lnTo>
                      <a:pt x="146" y="46"/>
                    </a:lnTo>
                    <a:lnTo>
                      <a:pt x="144" y="46"/>
                    </a:lnTo>
                    <a:lnTo>
                      <a:pt x="142" y="46"/>
                    </a:lnTo>
                    <a:lnTo>
                      <a:pt x="140" y="47"/>
                    </a:lnTo>
                    <a:lnTo>
                      <a:pt x="138" y="47"/>
                    </a:lnTo>
                    <a:lnTo>
                      <a:pt x="136" y="47"/>
                    </a:lnTo>
                    <a:lnTo>
                      <a:pt x="134" y="47"/>
                    </a:lnTo>
                    <a:lnTo>
                      <a:pt x="132" y="47"/>
                    </a:lnTo>
                    <a:lnTo>
                      <a:pt x="130" y="47"/>
                    </a:lnTo>
                    <a:lnTo>
                      <a:pt x="128" y="47"/>
                    </a:lnTo>
                    <a:lnTo>
                      <a:pt x="126" y="47"/>
                    </a:lnTo>
                    <a:lnTo>
                      <a:pt x="124" y="47"/>
                    </a:lnTo>
                    <a:lnTo>
                      <a:pt x="121" y="47"/>
                    </a:lnTo>
                    <a:lnTo>
                      <a:pt x="119" y="47"/>
                    </a:lnTo>
                    <a:lnTo>
                      <a:pt x="117" y="47"/>
                    </a:lnTo>
                    <a:lnTo>
                      <a:pt x="115" y="47"/>
                    </a:lnTo>
                    <a:lnTo>
                      <a:pt x="113" y="47"/>
                    </a:lnTo>
                    <a:lnTo>
                      <a:pt x="111" y="47"/>
                    </a:lnTo>
                    <a:lnTo>
                      <a:pt x="109" y="47"/>
                    </a:lnTo>
                    <a:lnTo>
                      <a:pt x="107" y="47"/>
                    </a:lnTo>
                    <a:lnTo>
                      <a:pt x="105" y="47"/>
                    </a:lnTo>
                    <a:lnTo>
                      <a:pt x="102" y="47"/>
                    </a:lnTo>
                    <a:lnTo>
                      <a:pt x="100" y="47"/>
                    </a:lnTo>
                    <a:lnTo>
                      <a:pt x="98" y="47"/>
                    </a:lnTo>
                    <a:lnTo>
                      <a:pt x="96" y="47"/>
                    </a:lnTo>
                    <a:lnTo>
                      <a:pt x="94" y="47"/>
                    </a:lnTo>
                    <a:lnTo>
                      <a:pt x="92" y="47"/>
                    </a:lnTo>
                    <a:lnTo>
                      <a:pt x="90" y="47"/>
                    </a:lnTo>
                    <a:lnTo>
                      <a:pt x="88" y="46"/>
                    </a:lnTo>
                    <a:lnTo>
                      <a:pt x="86" y="46"/>
                    </a:lnTo>
                    <a:lnTo>
                      <a:pt x="84" y="46"/>
                    </a:lnTo>
                    <a:lnTo>
                      <a:pt x="82" y="46"/>
                    </a:lnTo>
                    <a:lnTo>
                      <a:pt x="77" y="46"/>
                    </a:lnTo>
                    <a:lnTo>
                      <a:pt x="73" y="46"/>
                    </a:lnTo>
                    <a:lnTo>
                      <a:pt x="68" y="45"/>
                    </a:lnTo>
                    <a:lnTo>
                      <a:pt x="63" y="45"/>
                    </a:lnTo>
                    <a:lnTo>
                      <a:pt x="59" y="45"/>
                    </a:lnTo>
                    <a:lnTo>
                      <a:pt x="55" y="45"/>
                    </a:lnTo>
                    <a:lnTo>
                      <a:pt x="51" y="44"/>
                    </a:lnTo>
                    <a:lnTo>
                      <a:pt x="47" y="44"/>
                    </a:lnTo>
                    <a:lnTo>
                      <a:pt x="43" y="43"/>
                    </a:lnTo>
                    <a:lnTo>
                      <a:pt x="39" y="43"/>
                    </a:lnTo>
                    <a:lnTo>
                      <a:pt x="36" y="43"/>
                    </a:lnTo>
                    <a:lnTo>
                      <a:pt x="33" y="42"/>
                    </a:lnTo>
                    <a:lnTo>
                      <a:pt x="29" y="42"/>
                    </a:lnTo>
                    <a:lnTo>
                      <a:pt x="26" y="41"/>
                    </a:lnTo>
                    <a:lnTo>
                      <a:pt x="23" y="40"/>
                    </a:lnTo>
                    <a:lnTo>
                      <a:pt x="20" y="40"/>
                    </a:lnTo>
                    <a:lnTo>
                      <a:pt x="18" y="39"/>
                    </a:lnTo>
                    <a:lnTo>
                      <a:pt x="16" y="39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1" y="37"/>
                    </a:lnTo>
                    <a:lnTo>
                      <a:pt x="9" y="36"/>
                    </a:lnTo>
                    <a:lnTo>
                      <a:pt x="8" y="36"/>
                    </a:lnTo>
                    <a:lnTo>
                      <a:pt x="7" y="35"/>
                    </a:lnTo>
                    <a:lnTo>
                      <a:pt x="5" y="34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3" y="33"/>
                    </a:lnTo>
                    <a:lnTo>
                      <a:pt x="2" y="32"/>
                    </a:lnTo>
                    <a:lnTo>
                      <a:pt x="1" y="31"/>
                    </a:lnTo>
                    <a:lnTo>
                      <a:pt x="1" y="31"/>
                    </a:lnTo>
                    <a:lnTo>
                      <a:pt x="0" y="30"/>
                    </a:lnTo>
                    <a:lnTo>
                      <a:pt x="0" y="16"/>
                    </a:lnTo>
                    <a:lnTo>
                      <a:pt x="1" y="14"/>
                    </a:lnTo>
                    <a:lnTo>
                      <a:pt x="2" y="13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6" y="10"/>
                    </a:lnTo>
                    <a:lnTo>
                      <a:pt x="8" y="9"/>
                    </a:lnTo>
                    <a:lnTo>
                      <a:pt x="11" y="9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37" name="Freeform 1413"/>
              <p:cNvSpPr>
                <a:spLocks/>
              </p:cNvSpPr>
              <p:nvPr/>
            </p:nvSpPr>
            <p:spPr bwMode="auto">
              <a:xfrm>
                <a:off x="5089" y="2692"/>
                <a:ext cx="222" cy="27"/>
              </a:xfrm>
              <a:custGeom>
                <a:avLst/>
                <a:gdLst>
                  <a:gd name="T0" fmla="*/ 211 w 222"/>
                  <a:gd name="T1" fmla="*/ 19 h 27"/>
                  <a:gd name="T2" fmla="*/ 200 w 222"/>
                  <a:gd name="T3" fmla="*/ 21 h 27"/>
                  <a:gd name="T4" fmla="*/ 187 w 222"/>
                  <a:gd name="T5" fmla="*/ 23 h 27"/>
                  <a:gd name="T6" fmla="*/ 172 w 222"/>
                  <a:gd name="T7" fmla="*/ 25 h 27"/>
                  <a:gd name="T8" fmla="*/ 154 w 222"/>
                  <a:gd name="T9" fmla="*/ 26 h 27"/>
                  <a:gd name="T10" fmla="*/ 140 w 222"/>
                  <a:gd name="T11" fmla="*/ 26 h 27"/>
                  <a:gd name="T12" fmla="*/ 134 w 222"/>
                  <a:gd name="T13" fmla="*/ 27 h 27"/>
                  <a:gd name="T14" fmla="*/ 129 w 222"/>
                  <a:gd name="T15" fmla="*/ 27 h 27"/>
                  <a:gd name="T16" fmla="*/ 123 w 222"/>
                  <a:gd name="T17" fmla="*/ 27 h 27"/>
                  <a:gd name="T18" fmla="*/ 117 w 222"/>
                  <a:gd name="T19" fmla="*/ 27 h 27"/>
                  <a:gd name="T20" fmla="*/ 111 w 222"/>
                  <a:gd name="T21" fmla="*/ 27 h 27"/>
                  <a:gd name="T22" fmla="*/ 103 w 222"/>
                  <a:gd name="T23" fmla="*/ 27 h 27"/>
                  <a:gd name="T24" fmla="*/ 95 w 222"/>
                  <a:gd name="T25" fmla="*/ 27 h 27"/>
                  <a:gd name="T26" fmla="*/ 86 w 222"/>
                  <a:gd name="T27" fmla="*/ 26 h 27"/>
                  <a:gd name="T28" fmla="*/ 79 w 222"/>
                  <a:gd name="T29" fmla="*/ 26 h 27"/>
                  <a:gd name="T30" fmla="*/ 71 w 222"/>
                  <a:gd name="T31" fmla="*/ 26 h 27"/>
                  <a:gd name="T32" fmla="*/ 62 w 222"/>
                  <a:gd name="T33" fmla="*/ 25 h 27"/>
                  <a:gd name="T34" fmla="*/ 52 w 222"/>
                  <a:gd name="T35" fmla="*/ 25 h 27"/>
                  <a:gd name="T36" fmla="*/ 43 w 222"/>
                  <a:gd name="T37" fmla="*/ 24 h 27"/>
                  <a:gd name="T38" fmla="*/ 35 w 222"/>
                  <a:gd name="T39" fmla="*/ 23 h 27"/>
                  <a:gd name="T40" fmla="*/ 28 w 222"/>
                  <a:gd name="T41" fmla="*/ 22 h 27"/>
                  <a:gd name="T42" fmla="*/ 22 w 222"/>
                  <a:gd name="T43" fmla="*/ 21 h 27"/>
                  <a:gd name="T44" fmla="*/ 18 w 222"/>
                  <a:gd name="T45" fmla="*/ 21 h 27"/>
                  <a:gd name="T46" fmla="*/ 14 w 222"/>
                  <a:gd name="T47" fmla="*/ 20 h 27"/>
                  <a:gd name="T48" fmla="*/ 8 w 222"/>
                  <a:gd name="T49" fmla="*/ 18 h 27"/>
                  <a:gd name="T50" fmla="*/ 2 w 222"/>
                  <a:gd name="T51" fmla="*/ 16 h 27"/>
                  <a:gd name="T52" fmla="*/ 0 w 222"/>
                  <a:gd name="T53" fmla="*/ 13 h 27"/>
                  <a:gd name="T54" fmla="*/ 2 w 222"/>
                  <a:gd name="T55" fmla="*/ 11 h 27"/>
                  <a:gd name="T56" fmla="*/ 6 w 222"/>
                  <a:gd name="T57" fmla="*/ 9 h 27"/>
                  <a:gd name="T58" fmla="*/ 12 w 222"/>
                  <a:gd name="T59" fmla="*/ 7 h 27"/>
                  <a:gd name="T60" fmla="*/ 21 w 222"/>
                  <a:gd name="T61" fmla="*/ 5 h 27"/>
                  <a:gd name="T62" fmla="*/ 32 w 222"/>
                  <a:gd name="T63" fmla="*/ 4 h 27"/>
                  <a:gd name="T64" fmla="*/ 44 w 222"/>
                  <a:gd name="T65" fmla="*/ 2 h 27"/>
                  <a:gd name="T66" fmla="*/ 56 w 222"/>
                  <a:gd name="T67" fmla="*/ 1 h 27"/>
                  <a:gd name="T68" fmla="*/ 70 w 222"/>
                  <a:gd name="T69" fmla="*/ 1 h 27"/>
                  <a:gd name="T70" fmla="*/ 85 w 222"/>
                  <a:gd name="T71" fmla="*/ 0 h 27"/>
                  <a:gd name="T72" fmla="*/ 100 w 222"/>
                  <a:gd name="T73" fmla="*/ 0 h 27"/>
                  <a:gd name="T74" fmla="*/ 116 w 222"/>
                  <a:gd name="T75" fmla="*/ 0 h 27"/>
                  <a:gd name="T76" fmla="*/ 129 w 222"/>
                  <a:gd name="T77" fmla="*/ 0 h 27"/>
                  <a:gd name="T78" fmla="*/ 141 w 222"/>
                  <a:gd name="T79" fmla="*/ 0 h 27"/>
                  <a:gd name="T80" fmla="*/ 153 w 222"/>
                  <a:gd name="T81" fmla="*/ 1 h 27"/>
                  <a:gd name="T82" fmla="*/ 164 w 222"/>
                  <a:gd name="T83" fmla="*/ 1 h 27"/>
                  <a:gd name="T84" fmla="*/ 175 w 222"/>
                  <a:gd name="T85" fmla="*/ 2 h 27"/>
                  <a:gd name="T86" fmla="*/ 184 w 222"/>
                  <a:gd name="T87" fmla="*/ 3 h 27"/>
                  <a:gd name="T88" fmla="*/ 193 w 222"/>
                  <a:gd name="T89" fmla="*/ 4 h 27"/>
                  <a:gd name="T90" fmla="*/ 201 w 222"/>
                  <a:gd name="T91" fmla="*/ 5 h 27"/>
                  <a:gd name="T92" fmla="*/ 208 w 222"/>
                  <a:gd name="T93" fmla="*/ 6 h 27"/>
                  <a:gd name="T94" fmla="*/ 213 w 222"/>
                  <a:gd name="T95" fmla="*/ 8 h 27"/>
                  <a:gd name="T96" fmla="*/ 218 w 222"/>
                  <a:gd name="T97" fmla="*/ 10 h 27"/>
                  <a:gd name="T98" fmla="*/ 221 w 222"/>
                  <a:gd name="T99" fmla="*/ 11 h 27"/>
                  <a:gd name="T100" fmla="*/ 222 w 222"/>
                  <a:gd name="T101" fmla="*/ 13 h 27"/>
                  <a:gd name="T102" fmla="*/ 221 w 222"/>
                  <a:gd name="T103" fmla="*/ 15 h 27"/>
                  <a:gd name="T104" fmla="*/ 219 w 222"/>
                  <a:gd name="T10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2" h="27">
                    <a:moveTo>
                      <a:pt x="216" y="18"/>
                    </a:moveTo>
                    <a:lnTo>
                      <a:pt x="213" y="19"/>
                    </a:lnTo>
                    <a:lnTo>
                      <a:pt x="211" y="19"/>
                    </a:lnTo>
                    <a:lnTo>
                      <a:pt x="207" y="20"/>
                    </a:lnTo>
                    <a:lnTo>
                      <a:pt x="204" y="21"/>
                    </a:lnTo>
                    <a:lnTo>
                      <a:pt x="200" y="21"/>
                    </a:lnTo>
                    <a:lnTo>
                      <a:pt x="196" y="22"/>
                    </a:lnTo>
                    <a:lnTo>
                      <a:pt x="192" y="23"/>
                    </a:lnTo>
                    <a:lnTo>
                      <a:pt x="187" y="23"/>
                    </a:lnTo>
                    <a:lnTo>
                      <a:pt x="182" y="24"/>
                    </a:lnTo>
                    <a:lnTo>
                      <a:pt x="177" y="24"/>
                    </a:lnTo>
                    <a:lnTo>
                      <a:pt x="172" y="25"/>
                    </a:lnTo>
                    <a:lnTo>
                      <a:pt x="166" y="25"/>
                    </a:lnTo>
                    <a:lnTo>
                      <a:pt x="160" y="25"/>
                    </a:lnTo>
                    <a:lnTo>
                      <a:pt x="154" y="26"/>
                    </a:lnTo>
                    <a:lnTo>
                      <a:pt x="148" y="26"/>
                    </a:lnTo>
                    <a:lnTo>
                      <a:pt x="142" y="26"/>
                    </a:lnTo>
                    <a:lnTo>
                      <a:pt x="140" y="26"/>
                    </a:lnTo>
                    <a:lnTo>
                      <a:pt x="138" y="26"/>
                    </a:lnTo>
                    <a:lnTo>
                      <a:pt x="136" y="26"/>
                    </a:lnTo>
                    <a:lnTo>
                      <a:pt x="134" y="27"/>
                    </a:lnTo>
                    <a:lnTo>
                      <a:pt x="133" y="27"/>
                    </a:lnTo>
                    <a:lnTo>
                      <a:pt x="131" y="27"/>
                    </a:lnTo>
                    <a:lnTo>
                      <a:pt x="129" y="27"/>
                    </a:lnTo>
                    <a:lnTo>
                      <a:pt x="127" y="27"/>
                    </a:lnTo>
                    <a:lnTo>
                      <a:pt x="125" y="27"/>
                    </a:lnTo>
                    <a:lnTo>
                      <a:pt x="123" y="27"/>
                    </a:lnTo>
                    <a:lnTo>
                      <a:pt x="121" y="27"/>
                    </a:lnTo>
                    <a:lnTo>
                      <a:pt x="119" y="27"/>
                    </a:lnTo>
                    <a:lnTo>
                      <a:pt x="117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11" y="27"/>
                    </a:lnTo>
                    <a:lnTo>
                      <a:pt x="108" y="27"/>
                    </a:lnTo>
                    <a:lnTo>
                      <a:pt x="106" y="27"/>
                    </a:lnTo>
                    <a:lnTo>
                      <a:pt x="103" y="27"/>
                    </a:lnTo>
                    <a:lnTo>
                      <a:pt x="100" y="27"/>
                    </a:lnTo>
                    <a:lnTo>
                      <a:pt x="97" y="27"/>
                    </a:lnTo>
                    <a:lnTo>
                      <a:pt x="95" y="27"/>
                    </a:lnTo>
                    <a:lnTo>
                      <a:pt x="92" y="27"/>
                    </a:lnTo>
                    <a:lnTo>
                      <a:pt x="89" y="27"/>
                    </a:lnTo>
                    <a:lnTo>
                      <a:pt x="86" y="26"/>
                    </a:lnTo>
                    <a:lnTo>
                      <a:pt x="84" y="26"/>
                    </a:lnTo>
                    <a:lnTo>
                      <a:pt x="81" y="26"/>
                    </a:lnTo>
                    <a:lnTo>
                      <a:pt x="79" y="26"/>
                    </a:lnTo>
                    <a:lnTo>
                      <a:pt x="76" y="26"/>
                    </a:lnTo>
                    <a:lnTo>
                      <a:pt x="74" y="26"/>
                    </a:lnTo>
                    <a:lnTo>
                      <a:pt x="71" y="26"/>
                    </a:lnTo>
                    <a:lnTo>
                      <a:pt x="69" y="26"/>
                    </a:lnTo>
                    <a:lnTo>
                      <a:pt x="65" y="26"/>
                    </a:lnTo>
                    <a:lnTo>
                      <a:pt x="62" y="25"/>
                    </a:lnTo>
                    <a:lnTo>
                      <a:pt x="59" y="25"/>
                    </a:lnTo>
                    <a:lnTo>
                      <a:pt x="56" y="25"/>
                    </a:lnTo>
                    <a:lnTo>
                      <a:pt x="52" y="25"/>
                    </a:lnTo>
                    <a:lnTo>
                      <a:pt x="49" y="24"/>
                    </a:lnTo>
                    <a:lnTo>
                      <a:pt x="46" y="24"/>
                    </a:lnTo>
                    <a:lnTo>
                      <a:pt x="43" y="24"/>
                    </a:lnTo>
                    <a:lnTo>
                      <a:pt x="41" y="24"/>
                    </a:lnTo>
                    <a:lnTo>
                      <a:pt x="38" y="23"/>
                    </a:lnTo>
                    <a:lnTo>
                      <a:pt x="35" y="23"/>
                    </a:lnTo>
                    <a:lnTo>
                      <a:pt x="33" y="23"/>
                    </a:lnTo>
                    <a:lnTo>
                      <a:pt x="30" y="23"/>
                    </a:lnTo>
                    <a:lnTo>
                      <a:pt x="28" y="22"/>
                    </a:lnTo>
                    <a:lnTo>
                      <a:pt x="25" y="22"/>
                    </a:lnTo>
                    <a:lnTo>
                      <a:pt x="23" y="22"/>
                    </a:lnTo>
                    <a:lnTo>
                      <a:pt x="22" y="21"/>
                    </a:lnTo>
                    <a:lnTo>
                      <a:pt x="20" y="21"/>
                    </a:lnTo>
                    <a:lnTo>
                      <a:pt x="19" y="21"/>
                    </a:lnTo>
                    <a:lnTo>
                      <a:pt x="18" y="21"/>
                    </a:lnTo>
                    <a:lnTo>
                      <a:pt x="17" y="20"/>
                    </a:lnTo>
                    <a:lnTo>
                      <a:pt x="16" y="20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0" y="19"/>
                    </a:lnTo>
                    <a:lnTo>
                      <a:pt x="8" y="18"/>
                    </a:lnTo>
                    <a:lnTo>
                      <a:pt x="6" y="17"/>
                    </a:lnTo>
                    <a:lnTo>
                      <a:pt x="4" y="17"/>
                    </a:lnTo>
                    <a:lnTo>
                      <a:pt x="2" y="16"/>
                    </a:lnTo>
                    <a:lnTo>
                      <a:pt x="1" y="15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" y="12"/>
                    </a:lnTo>
                    <a:lnTo>
                      <a:pt x="2" y="11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6" y="9"/>
                    </a:lnTo>
                    <a:lnTo>
                      <a:pt x="8" y="8"/>
                    </a:lnTo>
                    <a:lnTo>
                      <a:pt x="10" y="8"/>
                    </a:lnTo>
                    <a:lnTo>
                      <a:pt x="12" y="7"/>
                    </a:lnTo>
                    <a:lnTo>
                      <a:pt x="15" y="6"/>
                    </a:lnTo>
                    <a:lnTo>
                      <a:pt x="18" y="6"/>
                    </a:lnTo>
                    <a:lnTo>
                      <a:pt x="21" y="5"/>
                    </a:lnTo>
                    <a:lnTo>
                      <a:pt x="25" y="5"/>
                    </a:lnTo>
                    <a:lnTo>
                      <a:pt x="28" y="4"/>
                    </a:lnTo>
                    <a:lnTo>
                      <a:pt x="32" y="4"/>
                    </a:lnTo>
                    <a:lnTo>
                      <a:pt x="36" y="3"/>
                    </a:lnTo>
                    <a:lnTo>
                      <a:pt x="40" y="3"/>
                    </a:lnTo>
                    <a:lnTo>
                      <a:pt x="44" y="2"/>
                    </a:lnTo>
                    <a:lnTo>
                      <a:pt x="48" y="2"/>
                    </a:lnTo>
                    <a:lnTo>
                      <a:pt x="52" y="2"/>
                    </a:lnTo>
                    <a:lnTo>
                      <a:pt x="56" y="1"/>
                    </a:lnTo>
                    <a:lnTo>
                      <a:pt x="61" y="1"/>
                    </a:lnTo>
                    <a:lnTo>
                      <a:pt x="65" y="1"/>
                    </a:lnTo>
                    <a:lnTo>
                      <a:pt x="70" y="1"/>
                    </a:lnTo>
                    <a:lnTo>
                      <a:pt x="75" y="0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90" y="0"/>
                    </a:lnTo>
                    <a:lnTo>
                      <a:pt x="95" y="0"/>
                    </a:lnTo>
                    <a:lnTo>
                      <a:pt x="100" y="0"/>
                    </a:lnTo>
                    <a:lnTo>
                      <a:pt x="106" y="0"/>
                    </a:lnTo>
                    <a:lnTo>
                      <a:pt x="111" y="0"/>
                    </a:lnTo>
                    <a:lnTo>
                      <a:pt x="116" y="0"/>
                    </a:lnTo>
                    <a:lnTo>
                      <a:pt x="120" y="0"/>
                    </a:lnTo>
                    <a:lnTo>
                      <a:pt x="124" y="0"/>
                    </a:lnTo>
                    <a:lnTo>
                      <a:pt x="129" y="0"/>
                    </a:lnTo>
                    <a:lnTo>
                      <a:pt x="133" y="0"/>
                    </a:lnTo>
                    <a:lnTo>
                      <a:pt x="137" y="0"/>
                    </a:lnTo>
                    <a:lnTo>
                      <a:pt x="141" y="0"/>
                    </a:lnTo>
                    <a:lnTo>
                      <a:pt x="145" y="0"/>
                    </a:lnTo>
                    <a:lnTo>
                      <a:pt x="149" y="0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4" y="1"/>
                    </a:lnTo>
                    <a:lnTo>
                      <a:pt x="168" y="1"/>
                    </a:lnTo>
                    <a:lnTo>
                      <a:pt x="171" y="2"/>
                    </a:lnTo>
                    <a:lnTo>
                      <a:pt x="175" y="2"/>
                    </a:lnTo>
                    <a:lnTo>
                      <a:pt x="178" y="2"/>
                    </a:lnTo>
                    <a:lnTo>
                      <a:pt x="181" y="3"/>
                    </a:lnTo>
                    <a:lnTo>
                      <a:pt x="184" y="3"/>
                    </a:lnTo>
                    <a:lnTo>
                      <a:pt x="187" y="3"/>
                    </a:lnTo>
                    <a:lnTo>
                      <a:pt x="190" y="4"/>
                    </a:lnTo>
                    <a:lnTo>
                      <a:pt x="193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3" y="6"/>
                    </a:lnTo>
                    <a:lnTo>
                      <a:pt x="206" y="6"/>
                    </a:lnTo>
                    <a:lnTo>
                      <a:pt x="208" y="6"/>
                    </a:lnTo>
                    <a:lnTo>
                      <a:pt x="210" y="7"/>
                    </a:lnTo>
                    <a:lnTo>
                      <a:pt x="212" y="7"/>
                    </a:lnTo>
                    <a:lnTo>
                      <a:pt x="213" y="8"/>
                    </a:lnTo>
                    <a:lnTo>
                      <a:pt x="215" y="8"/>
                    </a:lnTo>
                    <a:lnTo>
                      <a:pt x="217" y="9"/>
                    </a:lnTo>
                    <a:lnTo>
                      <a:pt x="218" y="10"/>
                    </a:lnTo>
                    <a:lnTo>
                      <a:pt x="219" y="10"/>
                    </a:lnTo>
                    <a:lnTo>
                      <a:pt x="220" y="11"/>
                    </a:lnTo>
                    <a:lnTo>
                      <a:pt x="221" y="11"/>
                    </a:lnTo>
                    <a:lnTo>
                      <a:pt x="222" y="12"/>
                    </a:lnTo>
                    <a:lnTo>
                      <a:pt x="222" y="13"/>
                    </a:lnTo>
                    <a:lnTo>
                      <a:pt x="222" y="13"/>
                    </a:lnTo>
                    <a:lnTo>
                      <a:pt x="222" y="14"/>
                    </a:lnTo>
                    <a:lnTo>
                      <a:pt x="222" y="14"/>
                    </a:lnTo>
                    <a:lnTo>
                      <a:pt x="221" y="15"/>
                    </a:lnTo>
                    <a:lnTo>
                      <a:pt x="221" y="16"/>
                    </a:lnTo>
                    <a:lnTo>
                      <a:pt x="220" y="16"/>
                    </a:lnTo>
                    <a:lnTo>
                      <a:pt x="219" y="17"/>
                    </a:lnTo>
                    <a:lnTo>
                      <a:pt x="217" y="17"/>
                    </a:lnTo>
                    <a:lnTo>
                      <a:pt x="216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38" name="Freeform 1414"/>
              <p:cNvSpPr>
                <a:spLocks/>
              </p:cNvSpPr>
              <p:nvPr/>
            </p:nvSpPr>
            <p:spPr bwMode="auto">
              <a:xfrm>
                <a:off x="5088" y="2709"/>
                <a:ext cx="225" cy="23"/>
              </a:xfrm>
              <a:custGeom>
                <a:avLst/>
                <a:gdLst>
                  <a:gd name="T0" fmla="*/ 222 w 225"/>
                  <a:gd name="T1" fmla="*/ 10 h 23"/>
                  <a:gd name="T2" fmla="*/ 215 w 225"/>
                  <a:gd name="T3" fmla="*/ 14 h 23"/>
                  <a:gd name="T4" fmla="*/ 208 w 225"/>
                  <a:gd name="T5" fmla="*/ 16 h 23"/>
                  <a:gd name="T6" fmla="*/ 199 w 225"/>
                  <a:gd name="T7" fmla="*/ 18 h 23"/>
                  <a:gd name="T8" fmla="*/ 188 w 225"/>
                  <a:gd name="T9" fmla="*/ 19 h 23"/>
                  <a:gd name="T10" fmla="*/ 176 w 225"/>
                  <a:gd name="T11" fmla="*/ 20 h 23"/>
                  <a:gd name="T12" fmla="*/ 163 w 225"/>
                  <a:gd name="T13" fmla="*/ 21 h 23"/>
                  <a:gd name="T14" fmla="*/ 149 w 225"/>
                  <a:gd name="T15" fmla="*/ 22 h 23"/>
                  <a:gd name="T16" fmla="*/ 140 w 225"/>
                  <a:gd name="T17" fmla="*/ 23 h 23"/>
                  <a:gd name="T18" fmla="*/ 134 w 225"/>
                  <a:gd name="T19" fmla="*/ 23 h 23"/>
                  <a:gd name="T20" fmla="*/ 129 w 225"/>
                  <a:gd name="T21" fmla="*/ 23 h 23"/>
                  <a:gd name="T22" fmla="*/ 123 w 225"/>
                  <a:gd name="T23" fmla="*/ 23 h 23"/>
                  <a:gd name="T24" fmla="*/ 117 w 225"/>
                  <a:gd name="T25" fmla="*/ 23 h 23"/>
                  <a:gd name="T26" fmla="*/ 110 w 225"/>
                  <a:gd name="T27" fmla="*/ 23 h 23"/>
                  <a:gd name="T28" fmla="*/ 102 w 225"/>
                  <a:gd name="T29" fmla="*/ 23 h 23"/>
                  <a:gd name="T30" fmla="*/ 93 w 225"/>
                  <a:gd name="T31" fmla="*/ 23 h 23"/>
                  <a:gd name="T32" fmla="*/ 85 w 225"/>
                  <a:gd name="T33" fmla="*/ 23 h 23"/>
                  <a:gd name="T34" fmla="*/ 77 w 225"/>
                  <a:gd name="T35" fmla="*/ 22 h 23"/>
                  <a:gd name="T36" fmla="*/ 70 w 225"/>
                  <a:gd name="T37" fmla="*/ 22 h 23"/>
                  <a:gd name="T38" fmla="*/ 60 w 225"/>
                  <a:gd name="T39" fmla="*/ 21 h 23"/>
                  <a:gd name="T40" fmla="*/ 50 w 225"/>
                  <a:gd name="T41" fmla="*/ 20 h 23"/>
                  <a:gd name="T42" fmla="*/ 42 w 225"/>
                  <a:gd name="T43" fmla="*/ 20 h 23"/>
                  <a:gd name="T44" fmla="*/ 34 w 225"/>
                  <a:gd name="T45" fmla="*/ 18 h 23"/>
                  <a:gd name="T46" fmla="*/ 26 w 225"/>
                  <a:gd name="T47" fmla="*/ 17 h 23"/>
                  <a:gd name="T48" fmla="*/ 21 w 225"/>
                  <a:gd name="T49" fmla="*/ 16 h 23"/>
                  <a:gd name="T50" fmla="*/ 18 w 225"/>
                  <a:gd name="T51" fmla="*/ 16 h 23"/>
                  <a:gd name="T52" fmla="*/ 14 w 225"/>
                  <a:gd name="T53" fmla="*/ 15 h 23"/>
                  <a:gd name="T54" fmla="*/ 6 w 225"/>
                  <a:gd name="T55" fmla="*/ 12 h 23"/>
                  <a:gd name="T56" fmla="*/ 1 w 225"/>
                  <a:gd name="T57" fmla="*/ 9 h 23"/>
                  <a:gd name="T58" fmla="*/ 0 w 225"/>
                  <a:gd name="T59" fmla="*/ 6 h 23"/>
                  <a:gd name="T60" fmla="*/ 0 w 225"/>
                  <a:gd name="T61" fmla="*/ 0 h 23"/>
                  <a:gd name="T62" fmla="*/ 3 w 225"/>
                  <a:gd name="T63" fmla="*/ 2 h 23"/>
                  <a:gd name="T64" fmla="*/ 9 w 225"/>
                  <a:gd name="T65" fmla="*/ 5 h 23"/>
                  <a:gd name="T66" fmla="*/ 14 w 225"/>
                  <a:gd name="T67" fmla="*/ 6 h 23"/>
                  <a:gd name="T68" fmla="*/ 18 w 225"/>
                  <a:gd name="T69" fmla="*/ 7 h 23"/>
                  <a:gd name="T70" fmla="*/ 22 w 225"/>
                  <a:gd name="T71" fmla="*/ 8 h 23"/>
                  <a:gd name="T72" fmla="*/ 28 w 225"/>
                  <a:gd name="T73" fmla="*/ 9 h 23"/>
                  <a:gd name="T74" fmla="*/ 35 w 225"/>
                  <a:gd name="T75" fmla="*/ 10 h 23"/>
                  <a:gd name="T76" fmla="*/ 44 w 225"/>
                  <a:gd name="T77" fmla="*/ 11 h 23"/>
                  <a:gd name="T78" fmla="*/ 53 w 225"/>
                  <a:gd name="T79" fmla="*/ 12 h 23"/>
                  <a:gd name="T80" fmla="*/ 63 w 225"/>
                  <a:gd name="T81" fmla="*/ 13 h 23"/>
                  <a:gd name="T82" fmla="*/ 72 w 225"/>
                  <a:gd name="T83" fmla="*/ 13 h 23"/>
                  <a:gd name="T84" fmla="*/ 80 w 225"/>
                  <a:gd name="T85" fmla="*/ 14 h 23"/>
                  <a:gd name="T86" fmla="*/ 88 w 225"/>
                  <a:gd name="T87" fmla="*/ 14 h 23"/>
                  <a:gd name="T88" fmla="*/ 96 w 225"/>
                  <a:gd name="T89" fmla="*/ 14 h 23"/>
                  <a:gd name="T90" fmla="*/ 104 w 225"/>
                  <a:gd name="T91" fmla="*/ 14 h 23"/>
                  <a:gd name="T92" fmla="*/ 113 w 225"/>
                  <a:gd name="T93" fmla="*/ 14 h 23"/>
                  <a:gd name="T94" fmla="*/ 119 w 225"/>
                  <a:gd name="T95" fmla="*/ 14 h 23"/>
                  <a:gd name="T96" fmla="*/ 125 w 225"/>
                  <a:gd name="T97" fmla="*/ 14 h 23"/>
                  <a:gd name="T98" fmla="*/ 131 w 225"/>
                  <a:gd name="T99" fmla="*/ 14 h 23"/>
                  <a:gd name="T100" fmla="*/ 137 w 225"/>
                  <a:gd name="T101" fmla="*/ 14 h 23"/>
                  <a:gd name="T102" fmla="*/ 142 w 225"/>
                  <a:gd name="T103" fmla="*/ 14 h 23"/>
                  <a:gd name="T104" fmla="*/ 157 w 225"/>
                  <a:gd name="T105" fmla="*/ 13 h 23"/>
                  <a:gd name="T106" fmla="*/ 174 w 225"/>
                  <a:gd name="T107" fmla="*/ 12 h 23"/>
                  <a:gd name="T108" fmla="*/ 190 w 225"/>
                  <a:gd name="T109" fmla="*/ 10 h 23"/>
                  <a:gd name="T110" fmla="*/ 203 w 225"/>
                  <a:gd name="T111" fmla="*/ 8 h 23"/>
                  <a:gd name="T112" fmla="*/ 213 w 225"/>
                  <a:gd name="T113" fmla="*/ 6 h 23"/>
                  <a:gd name="T114" fmla="*/ 219 w 225"/>
                  <a:gd name="T115" fmla="*/ 3 h 23"/>
                  <a:gd name="T116" fmla="*/ 222 w 225"/>
                  <a:gd name="T117" fmla="*/ 2 h 23"/>
                  <a:gd name="T118" fmla="*/ 224 w 225"/>
                  <a:gd name="T1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5" h="23">
                    <a:moveTo>
                      <a:pt x="225" y="8"/>
                    </a:moveTo>
                    <a:lnTo>
                      <a:pt x="224" y="9"/>
                    </a:lnTo>
                    <a:lnTo>
                      <a:pt x="222" y="10"/>
                    </a:lnTo>
                    <a:lnTo>
                      <a:pt x="220" y="11"/>
                    </a:lnTo>
                    <a:lnTo>
                      <a:pt x="218" y="13"/>
                    </a:lnTo>
                    <a:lnTo>
                      <a:pt x="215" y="14"/>
                    </a:lnTo>
                    <a:lnTo>
                      <a:pt x="213" y="14"/>
                    </a:lnTo>
                    <a:lnTo>
                      <a:pt x="210" y="15"/>
                    </a:lnTo>
                    <a:lnTo>
                      <a:pt x="208" y="16"/>
                    </a:lnTo>
                    <a:lnTo>
                      <a:pt x="205" y="16"/>
                    </a:lnTo>
                    <a:lnTo>
                      <a:pt x="202" y="17"/>
                    </a:lnTo>
                    <a:lnTo>
                      <a:pt x="199" y="18"/>
                    </a:lnTo>
                    <a:lnTo>
                      <a:pt x="195" y="18"/>
                    </a:lnTo>
                    <a:lnTo>
                      <a:pt x="192" y="19"/>
                    </a:lnTo>
                    <a:lnTo>
                      <a:pt x="188" y="19"/>
                    </a:lnTo>
                    <a:lnTo>
                      <a:pt x="184" y="20"/>
                    </a:lnTo>
                    <a:lnTo>
                      <a:pt x="180" y="20"/>
                    </a:lnTo>
                    <a:lnTo>
                      <a:pt x="176" y="20"/>
                    </a:lnTo>
                    <a:lnTo>
                      <a:pt x="172" y="21"/>
                    </a:lnTo>
                    <a:lnTo>
                      <a:pt x="168" y="21"/>
                    </a:lnTo>
                    <a:lnTo>
                      <a:pt x="163" y="21"/>
                    </a:lnTo>
                    <a:lnTo>
                      <a:pt x="159" y="22"/>
                    </a:lnTo>
                    <a:lnTo>
                      <a:pt x="154" y="22"/>
                    </a:lnTo>
                    <a:lnTo>
                      <a:pt x="149" y="22"/>
                    </a:lnTo>
                    <a:lnTo>
                      <a:pt x="144" y="22"/>
                    </a:lnTo>
                    <a:lnTo>
                      <a:pt x="142" y="23"/>
                    </a:lnTo>
                    <a:lnTo>
                      <a:pt x="140" y="23"/>
                    </a:lnTo>
                    <a:lnTo>
                      <a:pt x="138" y="23"/>
                    </a:lnTo>
                    <a:lnTo>
                      <a:pt x="136" y="23"/>
                    </a:lnTo>
                    <a:lnTo>
                      <a:pt x="134" y="23"/>
                    </a:lnTo>
                    <a:lnTo>
                      <a:pt x="132" y="23"/>
                    </a:lnTo>
                    <a:lnTo>
                      <a:pt x="131" y="23"/>
                    </a:lnTo>
                    <a:lnTo>
                      <a:pt x="129" y="23"/>
                    </a:lnTo>
                    <a:lnTo>
                      <a:pt x="127" y="23"/>
                    </a:lnTo>
                    <a:lnTo>
                      <a:pt x="125" y="23"/>
                    </a:lnTo>
                    <a:lnTo>
                      <a:pt x="123" y="23"/>
                    </a:lnTo>
                    <a:lnTo>
                      <a:pt x="121" y="23"/>
                    </a:lnTo>
                    <a:lnTo>
                      <a:pt x="119" y="23"/>
                    </a:lnTo>
                    <a:lnTo>
                      <a:pt x="117" y="23"/>
                    </a:lnTo>
                    <a:lnTo>
                      <a:pt x="115" y="23"/>
                    </a:lnTo>
                    <a:lnTo>
                      <a:pt x="113" y="23"/>
                    </a:lnTo>
                    <a:lnTo>
                      <a:pt x="110" y="23"/>
                    </a:lnTo>
                    <a:lnTo>
                      <a:pt x="107" y="23"/>
                    </a:lnTo>
                    <a:lnTo>
                      <a:pt x="104" y="23"/>
                    </a:lnTo>
                    <a:lnTo>
                      <a:pt x="102" y="23"/>
                    </a:lnTo>
                    <a:lnTo>
                      <a:pt x="99" y="23"/>
                    </a:lnTo>
                    <a:lnTo>
                      <a:pt x="96" y="23"/>
                    </a:lnTo>
                    <a:lnTo>
                      <a:pt x="93" y="23"/>
                    </a:lnTo>
                    <a:lnTo>
                      <a:pt x="91" y="23"/>
                    </a:lnTo>
                    <a:lnTo>
                      <a:pt x="88" y="23"/>
                    </a:lnTo>
                    <a:lnTo>
                      <a:pt x="85" y="23"/>
                    </a:lnTo>
                    <a:lnTo>
                      <a:pt x="83" y="22"/>
                    </a:lnTo>
                    <a:lnTo>
                      <a:pt x="80" y="22"/>
                    </a:lnTo>
                    <a:lnTo>
                      <a:pt x="77" y="22"/>
                    </a:lnTo>
                    <a:lnTo>
                      <a:pt x="75" y="22"/>
                    </a:lnTo>
                    <a:lnTo>
                      <a:pt x="72" y="22"/>
                    </a:lnTo>
                    <a:lnTo>
                      <a:pt x="70" y="22"/>
                    </a:lnTo>
                    <a:lnTo>
                      <a:pt x="66" y="22"/>
                    </a:lnTo>
                    <a:lnTo>
                      <a:pt x="63" y="21"/>
                    </a:lnTo>
                    <a:lnTo>
                      <a:pt x="60" y="21"/>
                    </a:lnTo>
                    <a:lnTo>
                      <a:pt x="57" y="21"/>
                    </a:lnTo>
                    <a:lnTo>
                      <a:pt x="53" y="21"/>
                    </a:lnTo>
                    <a:lnTo>
                      <a:pt x="50" y="20"/>
                    </a:lnTo>
                    <a:lnTo>
                      <a:pt x="47" y="20"/>
                    </a:lnTo>
                    <a:lnTo>
                      <a:pt x="45" y="20"/>
                    </a:lnTo>
                    <a:lnTo>
                      <a:pt x="42" y="20"/>
                    </a:lnTo>
                    <a:lnTo>
                      <a:pt x="39" y="19"/>
                    </a:lnTo>
                    <a:lnTo>
                      <a:pt x="36" y="19"/>
                    </a:lnTo>
                    <a:lnTo>
                      <a:pt x="34" y="18"/>
                    </a:lnTo>
                    <a:lnTo>
                      <a:pt x="31" y="18"/>
                    </a:lnTo>
                    <a:lnTo>
                      <a:pt x="29" y="18"/>
                    </a:lnTo>
                    <a:lnTo>
                      <a:pt x="26" y="17"/>
                    </a:lnTo>
                    <a:lnTo>
                      <a:pt x="24" y="17"/>
                    </a:lnTo>
                    <a:lnTo>
                      <a:pt x="23" y="17"/>
                    </a:lnTo>
                    <a:lnTo>
                      <a:pt x="21" y="16"/>
                    </a:lnTo>
                    <a:lnTo>
                      <a:pt x="20" y="16"/>
                    </a:lnTo>
                    <a:lnTo>
                      <a:pt x="19" y="16"/>
                    </a:lnTo>
                    <a:lnTo>
                      <a:pt x="18" y="16"/>
                    </a:lnTo>
                    <a:lnTo>
                      <a:pt x="16" y="15"/>
                    </a:lnTo>
                    <a:lnTo>
                      <a:pt x="15" y="15"/>
                    </a:lnTo>
                    <a:lnTo>
                      <a:pt x="14" y="15"/>
                    </a:lnTo>
                    <a:lnTo>
                      <a:pt x="11" y="14"/>
                    </a:lnTo>
                    <a:lnTo>
                      <a:pt x="8" y="13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2" y="10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3" y="6"/>
                    </a:lnTo>
                    <a:lnTo>
                      <a:pt x="14" y="6"/>
                    </a:lnTo>
                    <a:lnTo>
                      <a:pt x="15" y="7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0" y="8"/>
                    </a:lnTo>
                    <a:lnTo>
                      <a:pt x="22" y="8"/>
                    </a:lnTo>
                    <a:lnTo>
                      <a:pt x="23" y="8"/>
                    </a:lnTo>
                    <a:lnTo>
                      <a:pt x="25" y="9"/>
                    </a:lnTo>
                    <a:lnTo>
                      <a:pt x="28" y="9"/>
                    </a:lnTo>
                    <a:lnTo>
                      <a:pt x="30" y="9"/>
                    </a:lnTo>
                    <a:lnTo>
                      <a:pt x="33" y="10"/>
                    </a:lnTo>
                    <a:lnTo>
                      <a:pt x="35" y="10"/>
                    </a:lnTo>
                    <a:lnTo>
                      <a:pt x="38" y="10"/>
                    </a:lnTo>
                    <a:lnTo>
                      <a:pt x="41" y="11"/>
                    </a:lnTo>
                    <a:lnTo>
                      <a:pt x="44" y="11"/>
                    </a:lnTo>
                    <a:lnTo>
                      <a:pt x="47" y="11"/>
                    </a:lnTo>
                    <a:lnTo>
                      <a:pt x="50" y="12"/>
                    </a:lnTo>
                    <a:lnTo>
                      <a:pt x="53" y="12"/>
                    </a:lnTo>
                    <a:lnTo>
                      <a:pt x="56" y="12"/>
                    </a:lnTo>
                    <a:lnTo>
                      <a:pt x="59" y="12"/>
                    </a:lnTo>
                    <a:lnTo>
                      <a:pt x="63" y="13"/>
                    </a:lnTo>
                    <a:lnTo>
                      <a:pt x="66" y="13"/>
                    </a:lnTo>
                    <a:lnTo>
                      <a:pt x="69" y="13"/>
                    </a:lnTo>
                    <a:lnTo>
                      <a:pt x="72" y="13"/>
                    </a:lnTo>
                    <a:lnTo>
                      <a:pt x="74" y="13"/>
                    </a:lnTo>
                    <a:lnTo>
                      <a:pt x="77" y="13"/>
                    </a:lnTo>
                    <a:lnTo>
                      <a:pt x="80" y="14"/>
                    </a:lnTo>
                    <a:lnTo>
                      <a:pt x="82" y="14"/>
                    </a:lnTo>
                    <a:lnTo>
                      <a:pt x="85" y="14"/>
                    </a:lnTo>
                    <a:lnTo>
                      <a:pt x="88" y="14"/>
                    </a:lnTo>
                    <a:lnTo>
                      <a:pt x="90" y="14"/>
                    </a:lnTo>
                    <a:lnTo>
                      <a:pt x="93" y="14"/>
                    </a:lnTo>
                    <a:lnTo>
                      <a:pt x="96" y="14"/>
                    </a:lnTo>
                    <a:lnTo>
                      <a:pt x="99" y="14"/>
                    </a:lnTo>
                    <a:lnTo>
                      <a:pt x="101" y="14"/>
                    </a:lnTo>
                    <a:lnTo>
                      <a:pt x="104" y="14"/>
                    </a:lnTo>
                    <a:lnTo>
                      <a:pt x="107" y="14"/>
                    </a:lnTo>
                    <a:lnTo>
                      <a:pt x="110" y="14"/>
                    </a:lnTo>
                    <a:lnTo>
                      <a:pt x="113" y="14"/>
                    </a:lnTo>
                    <a:lnTo>
                      <a:pt x="115" y="14"/>
                    </a:lnTo>
                    <a:lnTo>
                      <a:pt x="117" y="14"/>
                    </a:lnTo>
                    <a:lnTo>
                      <a:pt x="119" y="14"/>
                    </a:lnTo>
                    <a:lnTo>
                      <a:pt x="121" y="14"/>
                    </a:lnTo>
                    <a:lnTo>
                      <a:pt x="123" y="14"/>
                    </a:lnTo>
                    <a:lnTo>
                      <a:pt x="125" y="14"/>
                    </a:lnTo>
                    <a:lnTo>
                      <a:pt x="127" y="14"/>
                    </a:lnTo>
                    <a:lnTo>
                      <a:pt x="129" y="14"/>
                    </a:lnTo>
                    <a:lnTo>
                      <a:pt x="131" y="14"/>
                    </a:lnTo>
                    <a:lnTo>
                      <a:pt x="133" y="14"/>
                    </a:lnTo>
                    <a:lnTo>
                      <a:pt x="135" y="14"/>
                    </a:lnTo>
                    <a:lnTo>
                      <a:pt x="137" y="14"/>
                    </a:lnTo>
                    <a:lnTo>
                      <a:pt x="138" y="14"/>
                    </a:lnTo>
                    <a:lnTo>
                      <a:pt x="140" y="14"/>
                    </a:lnTo>
                    <a:lnTo>
                      <a:pt x="142" y="14"/>
                    </a:lnTo>
                    <a:lnTo>
                      <a:pt x="144" y="14"/>
                    </a:lnTo>
                    <a:lnTo>
                      <a:pt x="151" y="13"/>
                    </a:lnTo>
                    <a:lnTo>
                      <a:pt x="157" y="13"/>
                    </a:lnTo>
                    <a:lnTo>
                      <a:pt x="163" y="13"/>
                    </a:lnTo>
                    <a:lnTo>
                      <a:pt x="169" y="12"/>
                    </a:lnTo>
                    <a:lnTo>
                      <a:pt x="174" y="12"/>
                    </a:lnTo>
                    <a:lnTo>
                      <a:pt x="180" y="11"/>
                    </a:lnTo>
                    <a:lnTo>
                      <a:pt x="185" y="11"/>
                    </a:lnTo>
                    <a:lnTo>
                      <a:pt x="190" y="10"/>
                    </a:lnTo>
                    <a:lnTo>
                      <a:pt x="194" y="9"/>
                    </a:lnTo>
                    <a:lnTo>
                      <a:pt x="199" y="9"/>
                    </a:lnTo>
                    <a:lnTo>
                      <a:pt x="203" y="8"/>
                    </a:lnTo>
                    <a:lnTo>
                      <a:pt x="206" y="7"/>
                    </a:lnTo>
                    <a:lnTo>
                      <a:pt x="210" y="6"/>
                    </a:lnTo>
                    <a:lnTo>
                      <a:pt x="213" y="6"/>
                    </a:lnTo>
                    <a:lnTo>
                      <a:pt x="215" y="5"/>
                    </a:lnTo>
                    <a:lnTo>
                      <a:pt x="218" y="4"/>
                    </a:lnTo>
                    <a:lnTo>
                      <a:pt x="219" y="3"/>
                    </a:lnTo>
                    <a:lnTo>
                      <a:pt x="220" y="3"/>
                    </a:lnTo>
                    <a:lnTo>
                      <a:pt x="221" y="2"/>
                    </a:lnTo>
                    <a:lnTo>
                      <a:pt x="222" y="2"/>
                    </a:lnTo>
                    <a:lnTo>
                      <a:pt x="223" y="1"/>
                    </a:lnTo>
                    <a:lnTo>
                      <a:pt x="224" y="1"/>
                    </a:lnTo>
                    <a:lnTo>
                      <a:pt x="224" y="0"/>
                    </a:lnTo>
                    <a:lnTo>
                      <a:pt x="225" y="0"/>
                    </a:lnTo>
                    <a:lnTo>
                      <a:pt x="225" y="8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39" name="Freeform 1415"/>
              <p:cNvSpPr>
                <a:spLocks/>
              </p:cNvSpPr>
              <p:nvPr/>
            </p:nvSpPr>
            <p:spPr bwMode="auto">
              <a:xfrm>
                <a:off x="5139" y="2695"/>
                <a:ext cx="47" cy="15"/>
              </a:xfrm>
              <a:custGeom>
                <a:avLst/>
                <a:gdLst>
                  <a:gd name="T0" fmla="*/ 24 w 47"/>
                  <a:gd name="T1" fmla="*/ 0 h 15"/>
                  <a:gd name="T2" fmla="*/ 47 w 47"/>
                  <a:gd name="T3" fmla="*/ 11 h 15"/>
                  <a:gd name="T4" fmla="*/ 11 w 47"/>
                  <a:gd name="T5" fmla="*/ 15 h 15"/>
                  <a:gd name="T6" fmla="*/ 0 w 47"/>
                  <a:gd name="T7" fmla="*/ 1 h 15"/>
                  <a:gd name="T8" fmla="*/ 24 w 47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5">
                    <a:moveTo>
                      <a:pt x="24" y="0"/>
                    </a:moveTo>
                    <a:lnTo>
                      <a:pt x="47" y="11"/>
                    </a:lnTo>
                    <a:lnTo>
                      <a:pt x="11" y="15"/>
                    </a:lnTo>
                    <a:lnTo>
                      <a:pt x="0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40" name="Freeform 1416"/>
              <p:cNvSpPr>
                <a:spLocks/>
              </p:cNvSpPr>
              <p:nvPr/>
            </p:nvSpPr>
            <p:spPr bwMode="auto">
              <a:xfrm>
                <a:off x="5142" y="2696"/>
                <a:ext cx="38" cy="12"/>
              </a:xfrm>
              <a:custGeom>
                <a:avLst/>
                <a:gdLst>
                  <a:gd name="T0" fmla="*/ 21 w 38"/>
                  <a:gd name="T1" fmla="*/ 0 h 12"/>
                  <a:gd name="T2" fmla="*/ 38 w 38"/>
                  <a:gd name="T3" fmla="*/ 9 h 12"/>
                  <a:gd name="T4" fmla="*/ 10 w 38"/>
                  <a:gd name="T5" fmla="*/ 12 h 12"/>
                  <a:gd name="T6" fmla="*/ 0 w 38"/>
                  <a:gd name="T7" fmla="*/ 1 h 12"/>
                  <a:gd name="T8" fmla="*/ 21 w 38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2">
                    <a:moveTo>
                      <a:pt x="21" y="0"/>
                    </a:moveTo>
                    <a:lnTo>
                      <a:pt x="38" y="9"/>
                    </a:lnTo>
                    <a:lnTo>
                      <a:pt x="10" y="12"/>
                    </a:lnTo>
                    <a:lnTo>
                      <a:pt x="0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41" name="Freeform 1417"/>
              <p:cNvSpPr>
                <a:spLocks/>
              </p:cNvSpPr>
              <p:nvPr/>
            </p:nvSpPr>
            <p:spPr bwMode="auto">
              <a:xfrm>
                <a:off x="5121" y="2610"/>
                <a:ext cx="9" cy="14"/>
              </a:xfrm>
              <a:custGeom>
                <a:avLst/>
                <a:gdLst>
                  <a:gd name="T0" fmla="*/ 2 w 9"/>
                  <a:gd name="T1" fmla="*/ 14 h 14"/>
                  <a:gd name="T2" fmla="*/ 1 w 9"/>
                  <a:gd name="T3" fmla="*/ 12 h 14"/>
                  <a:gd name="T4" fmla="*/ 0 w 9"/>
                  <a:gd name="T5" fmla="*/ 11 h 14"/>
                  <a:gd name="T6" fmla="*/ 1 w 9"/>
                  <a:gd name="T7" fmla="*/ 8 h 14"/>
                  <a:gd name="T8" fmla="*/ 1 w 9"/>
                  <a:gd name="T9" fmla="*/ 6 h 14"/>
                  <a:gd name="T10" fmla="*/ 2 w 9"/>
                  <a:gd name="T11" fmla="*/ 4 h 14"/>
                  <a:gd name="T12" fmla="*/ 3 w 9"/>
                  <a:gd name="T13" fmla="*/ 3 h 14"/>
                  <a:gd name="T14" fmla="*/ 3 w 9"/>
                  <a:gd name="T15" fmla="*/ 2 h 14"/>
                  <a:gd name="T16" fmla="*/ 4 w 9"/>
                  <a:gd name="T17" fmla="*/ 1 h 14"/>
                  <a:gd name="T18" fmla="*/ 5 w 9"/>
                  <a:gd name="T19" fmla="*/ 1 h 14"/>
                  <a:gd name="T20" fmla="*/ 6 w 9"/>
                  <a:gd name="T21" fmla="*/ 0 h 14"/>
                  <a:gd name="T22" fmla="*/ 6 w 9"/>
                  <a:gd name="T23" fmla="*/ 0 h 14"/>
                  <a:gd name="T24" fmla="*/ 7 w 9"/>
                  <a:gd name="T25" fmla="*/ 0 h 14"/>
                  <a:gd name="T26" fmla="*/ 8 w 9"/>
                  <a:gd name="T27" fmla="*/ 1 h 14"/>
                  <a:gd name="T28" fmla="*/ 9 w 9"/>
                  <a:gd name="T29" fmla="*/ 3 h 14"/>
                  <a:gd name="T30" fmla="*/ 8 w 9"/>
                  <a:gd name="T31" fmla="*/ 5 h 14"/>
                  <a:gd name="T32" fmla="*/ 8 w 9"/>
                  <a:gd name="T33" fmla="*/ 8 h 14"/>
                  <a:gd name="T34" fmla="*/ 7 w 9"/>
                  <a:gd name="T35" fmla="*/ 9 h 14"/>
                  <a:gd name="T36" fmla="*/ 6 w 9"/>
                  <a:gd name="T37" fmla="*/ 11 h 14"/>
                  <a:gd name="T38" fmla="*/ 6 w 9"/>
                  <a:gd name="T39" fmla="*/ 12 h 14"/>
                  <a:gd name="T40" fmla="*/ 5 w 9"/>
                  <a:gd name="T41" fmla="*/ 12 h 14"/>
                  <a:gd name="T42" fmla="*/ 4 w 9"/>
                  <a:gd name="T43" fmla="*/ 13 h 14"/>
                  <a:gd name="T44" fmla="*/ 3 w 9"/>
                  <a:gd name="T45" fmla="*/ 14 h 14"/>
                  <a:gd name="T46" fmla="*/ 3 w 9"/>
                  <a:gd name="T47" fmla="*/ 14 h 14"/>
                  <a:gd name="T48" fmla="*/ 2 w 9"/>
                  <a:gd name="T4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4">
                    <a:moveTo>
                      <a:pt x="2" y="14"/>
                    </a:moveTo>
                    <a:lnTo>
                      <a:pt x="1" y="12"/>
                    </a:lnTo>
                    <a:lnTo>
                      <a:pt x="0" y="11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9" y="3"/>
                    </a:lnTo>
                    <a:lnTo>
                      <a:pt x="8" y="5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42" name="Freeform 1418"/>
              <p:cNvSpPr>
                <a:spLocks/>
              </p:cNvSpPr>
              <p:nvPr/>
            </p:nvSpPr>
            <p:spPr bwMode="auto">
              <a:xfrm>
                <a:off x="5127" y="2640"/>
                <a:ext cx="25" cy="22"/>
              </a:xfrm>
              <a:custGeom>
                <a:avLst/>
                <a:gdLst>
                  <a:gd name="T0" fmla="*/ 0 w 25"/>
                  <a:gd name="T1" fmla="*/ 21 h 22"/>
                  <a:gd name="T2" fmla="*/ 0 w 25"/>
                  <a:gd name="T3" fmla="*/ 0 h 22"/>
                  <a:gd name="T4" fmla="*/ 25 w 25"/>
                  <a:gd name="T5" fmla="*/ 5 h 22"/>
                  <a:gd name="T6" fmla="*/ 25 w 25"/>
                  <a:gd name="T7" fmla="*/ 22 h 22"/>
                  <a:gd name="T8" fmla="*/ 0 w 25"/>
                  <a:gd name="T9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2">
                    <a:moveTo>
                      <a:pt x="0" y="21"/>
                    </a:moveTo>
                    <a:lnTo>
                      <a:pt x="0" y="0"/>
                    </a:lnTo>
                    <a:lnTo>
                      <a:pt x="25" y="5"/>
                    </a:lnTo>
                    <a:lnTo>
                      <a:pt x="25" y="2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43" name="Rectangle 1419"/>
              <p:cNvSpPr>
                <a:spLocks noChangeArrowheads="1"/>
              </p:cNvSpPr>
              <p:nvPr/>
            </p:nvSpPr>
            <p:spPr bwMode="auto">
              <a:xfrm>
                <a:off x="5131" y="2644"/>
                <a:ext cx="18" cy="1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44" name="Freeform 1420"/>
              <p:cNvSpPr>
                <a:spLocks/>
              </p:cNvSpPr>
              <p:nvPr/>
            </p:nvSpPr>
            <p:spPr bwMode="auto">
              <a:xfrm>
                <a:off x="5117" y="2607"/>
                <a:ext cx="50" cy="45"/>
              </a:xfrm>
              <a:custGeom>
                <a:avLst/>
                <a:gdLst>
                  <a:gd name="T0" fmla="*/ 8 w 50"/>
                  <a:gd name="T1" fmla="*/ 12 h 45"/>
                  <a:gd name="T2" fmla="*/ 8 w 50"/>
                  <a:gd name="T3" fmla="*/ 12 h 45"/>
                  <a:gd name="T4" fmla="*/ 9 w 50"/>
                  <a:gd name="T5" fmla="*/ 11 h 45"/>
                  <a:gd name="T6" fmla="*/ 11 w 50"/>
                  <a:gd name="T7" fmla="*/ 8 h 45"/>
                  <a:gd name="T8" fmla="*/ 13 w 50"/>
                  <a:gd name="T9" fmla="*/ 6 h 45"/>
                  <a:gd name="T10" fmla="*/ 16 w 50"/>
                  <a:gd name="T11" fmla="*/ 4 h 45"/>
                  <a:gd name="T12" fmla="*/ 19 w 50"/>
                  <a:gd name="T13" fmla="*/ 2 h 45"/>
                  <a:gd name="T14" fmla="*/ 22 w 50"/>
                  <a:gd name="T15" fmla="*/ 1 h 45"/>
                  <a:gd name="T16" fmla="*/ 25 w 50"/>
                  <a:gd name="T17" fmla="*/ 0 h 45"/>
                  <a:gd name="T18" fmla="*/ 28 w 50"/>
                  <a:gd name="T19" fmla="*/ 0 h 45"/>
                  <a:gd name="T20" fmla="*/ 32 w 50"/>
                  <a:gd name="T21" fmla="*/ 1 h 45"/>
                  <a:gd name="T22" fmla="*/ 36 w 50"/>
                  <a:gd name="T23" fmla="*/ 2 h 45"/>
                  <a:gd name="T24" fmla="*/ 40 w 50"/>
                  <a:gd name="T25" fmla="*/ 4 h 45"/>
                  <a:gd name="T26" fmla="*/ 43 w 50"/>
                  <a:gd name="T27" fmla="*/ 7 h 45"/>
                  <a:gd name="T28" fmla="*/ 46 w 50"/>
                  <a:gd name="T29" fmla="*/ 10 h 45"/>
                  <a:gd name="T30" fmla="*/ 48 w 50"/>
                  <a:gd name="T31" fmla="*/ 13 h 45"/>
                  <a:gd name="T32" fmla="*/ 49 w 50"/>
                  <a:gd name="T33" fmla="*/ 18 h 45"/>
                  <a:gd name="T34" fmla="*/ 50 w 50"/>
                  <a:gd name="T35" fmla="*/ 22 h 45"/>
                  <a:gd name="T36" fmla="*/ 49 w 50"/>
                  <a:gd name="T37" fmla="*/ 26 h 45"/>
                  <a:gd name="T38" fmla="*/ 48 w 50"/>
                  <a:gd name="T39" fmla="*/ 31 h 45"/>
                  <a:gd name="T40" fmla="*/ 46 w 50"/>
                  <a:gd name="T41" fmla="*/ 34 h 45"/>
                  <a:gd name="T42" fmla="*/ 44 w 50"/>
                  <a:gd name="T43" fmla="*/ 38 h 45"/>
                  <a:gd name="T44" fmla="*/ 40 w 50"/>
                  <a:gd name="T45" fmla="*/ 41 h 45"/>
                  <a:gd name="T46" fmla="*/ 37 w 50"/>
                  <a:gd name="T47" fmla="*/ 43 h 45"/>
                  <a:gd name="T48" fmla="*/ 33 w 50"/>
                  <a:gd name="T49" fmla="*/ 44 h 45"/>
                  <a:gd name="T50" fmla="*/ 28 w 50"/>
                  <a:gd name="T51" fmla="*/ 45 h 45"/>
                  <a:gd name="T52" fmla="*/ 24 w 50"/>
                  <a:gd name="T53" fmla="*/ 44 h 45"/>
                  <a:gd name="T54" fmla="*/ 21 w 50"/>
                  <a:gd name="T55" fmla="*/ 43 h 45"/>
                  <a:gd name="T56" fmla="*/ 18 w 50"/>
                  <a:gd name="T57" fmla="*/ 42 h 45"/>
                  <a:gd name="T58" fmla="*/ 16 w 50"/>
                  <a:gd name="T59" fmla="*/ 41 h 45"/>
                  <a:gd name="T60" fmla="*/ 13 w 50"/>
                  <a:gd name="T61" fmla="*/ 39 h 45"/>
                  <a:gd name="T62" fmla="*/ 11 w 50"/>
                  <a:gd name="T63" fmla="*/ 37 h 45"/>
                  <a:gd name="T64" fmla="*/ 9 w 50"/>
                  <a:gd name="T65" fmla="*/ 34 h 45"/>
                  <a:gd name="T66" fmla="*/ 8 w 50"/>
                  <a:gd name="T67" fmla="*/ 32 h 45"/>
                  <a:gd name="T68" fmla="*/ 7 w 50"/>
                  <a:gd name="T69" fmla="*/ 31 h 45"/>
                  <a:gd name="T70" fmla="*/ 7 w 50"/>
                  <a:gd name="T71" fmla="*/ 31 h 45"/>
                  <a:gd name="T72" fmla="*/ 5 w 50"/>
                  <a:gd name="T73" fmla="*/ 30 h 45"/>
                  <a:gd name="T74" fmla="*/ 3 w 50"/>
                  <a:gd name="T75" fmla="*/ 29 h 45"/>
                  <a:gd name="T76" fmla="*/ 1 w 50"/>
                  <a:gd name="T77" fmla="*/ 26 h 45"/>
                  <a:gd name="T78" fmla="*/ 0 w 50"/>
                  <a:gd name="T79" fmla="*/ 22 h 45"/>
                  <a:gd name="T80" fmla="*/ 1 w 50"/>
                  <a:gd name="T81" fmla="*/ 19 h 45"/>
                  <a:gd name="T82" fmla="*/ 2 w 50"/>
                  <a:gd name="T83" fmla="*/ 15 h 45"/>
                  <a:gd name="T84" fmla="*/ 4 w 50"/>
                  <a:gd name="T85" fmla="*/ 13 h 45"/>
                  <a:gd name="T86" fmla="*/ 7 w 50"/>
                  <a:gd name="T87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" h="45">
                    <a:moveTo>
                      <a:pt x="8" y="12"/>
                    </a:move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6" y="4"/>
                    </a:lnTo>
                    <a:lnTo>
                      <a:pt x="17" y="3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1"/>
                    </a:lnTo>
                    <a:lnTo>
                      <a:pt x="34" y="1"/>
                    </a:lnTo>
                    <a:lnTo>
                      <a:pt x="36" y="2"/>
                    </a:lnTo>
                    <a:lnTo>
                      <a:pt x="38" y="3"/>
                    </a:lnTo>
                    <a:lnTo>
                      <a:pt x="40" y="4"/>
                    </a:lnTo>
                    <a:lnTo>
                      <a:pt x="42" y="5"/>
                    </a:lnTo>
                    <a:lnTo>
                      <a:pt x="43" y="7"/>
                    </a:lnTo>
                    <a:lnTo>
                      <a:pt x="45" y="8"/>
                    </a:lnTo>
                    <a:lnTo>
                      <a:pt x="46" y="10"/>
                    </a:lnTo>
                    <a:lnTo>
                      <a:pt x="47" y="12"/>
                    </a:lnTo>
                    <a:lnTo>
                      <a:pt x="48" y="13"/>
                    </a:lnTo>
                    <a:lnTo>
                      <a:pt x="49" y="15"/>
                    </a:lnTo>
                    <a:lnTo>
                      <a:pt x="49" y="18"/>
                    </a:lnTo>
                    <a:lnTo>
                      <a:pt x="50" y="20"/>
                    </a:lnTo>
                    <a:lnTo>
                      <a:pt x="50" y="22"/>
                    </a:lnTo>
                    <a:lnTo>
                      <a:pt x="50" y="24"/>
                    </a:lnTo>
                    <a:lnTo>
                      <a:pt x="49" y="26"/>
                    </a:lnTo>
                    <a:lnTo>
                      <a:pt x="49" y="29"/>
                    </a:lnTo>
                    <a:lnTo>
                      <a:pt x="48" y="31"/>
                    </a:lnTo>
                    <a:lnTo>
                      <a:pt x="47" y="33"/>
                    </a:lnTo>
                    <a:lnTo>
                      <a:pt x="46" y="34"/>
                    </a:lnTo>
                    <a:lnTo>
                      <a:pt x="45" y="36"/>
                    </a:lnTo>
                    <a:lnTo>
                      <a:pt x="44" y="38"/>
                    </a:lnTo>
                    <a:lnTo>
                      <a:pt x="42" y="39"/>
                    </a:lnTo>
                    <a:lnTo>
                      <a:pt x="40" y="41"/>
                    </a:lnTo>
                    <a:lnTo>
                      <a:pt x="39" y="42"/>
                    </a:lnTo>
                    <a:lnTo>
                      <a:pt x="37" y="43"/>
                    </a:lnTo>
                    <a:lnTo>
                      <a:pt x="35" y="43"/>
                    </a:lnTo>
                    <a:lnTo>
                      <a:pt x="33" y="44"/>
                    </a:lnTo>
                    <a:lnTo>
                      <a:pt x="30" y="44"/>
                    </a:lnTo>
                    <a:lnTo>
                      <a:pt x="28" y="45"/>
                    </a:lnTo>
                    <a:lnTo>
                      <a:pt x="26" y="44"/>
                    </a:lnTo>
                    <a:lnTo>
                      <a:pt x="24" y="44"/>
                    </a:lnTo>
                    <a:lnTo>
                      <a:pt x="23" y="44"/>
                    </a:lnTo>
                    <a:lnTo>
                      <a:pt x="21" y="43"/>
                    </a:lnTo>
                    <a:lnTo>
                      <a:pt x="20" y="43"/>
                    </a:lnTo>
                    <a:lnTo>
                      <a:pt x="18" y="42"/>
                    </a:lnTo>
                    <a:lnTo>
                      <a:pt x="17" y="42"/>
                    </a:lnTo>
                    <a:lnTo>
                      <a:pt x="16" y="41"/>
                    </a:lnTo>
                    <a:lnTo>
                      <a:pt x="14" y="40"/>
                    </a:lnTo>
                    <a:lnTo>
                      <a:pt x="13" y="39"/>
                    </a:lnTo>
                    <a:lnTo>
                      <a:pt x="12" y="38"/>
                    </a:lnTo>
                    <a:lnTo>
                      <a:pt x="11" y="37"/>
                    </a:lnTo>
                    <a:lnTo>
                      <a:pt x="10" y="36"/>
                    </a:lnTo>
                    <a:lnTo>
                      <a:pt x="9" y="34"/>
                    </a:lnTo>
                    <a:lnTo>
                      <a:pt x="9" y="33"/>
                    </a:lnTo>
                    <a:lnTo>
                      <a:pt x="8" y="32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5" y="30"/>
                    </a:lnTo>
                    <a:lnTo>
                      <a:pt x="4" y="30"/>
                    </a:lnTo>
                    <a:lnTo>
                      <a:pt x="3" y="29"/>
                    </a:lnTo>
                    <a:lnTo>
                      <a:pt x="2" y="27"/>
                    </a:lnTo>
                    <a:lnTo>
                      <a:pt x="1" y="26"/>
                    </a:lnTo>
                    <a:lnTo>
                      <a:pt x="1" y="24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2" y="15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45" name="Freeform 1421"/>
              <p:cNvSpPr>
                <a:spLocks/>
              </p:cNvSpPr>
              <p:nvPr/>
            </p:nvSpPr>
            <p:spPr bwMode="auto">
              <a:xfrm>
                <a:off x="5120" y="2611"/>
                <a:ext cx="43" cy="37"/>
              </a:xfrm>
              <a:custGeom>
                <a:avLst/>
                <a:gdLst>
                  <a:gd name="T0" fmla="*/ 5 w 43"/>
                  <a:gd name="T1" fmla="*/ 12 h 37"/>
                  <a:gd name="T2" fmla="*/ 6 w 43"/>
                  <a:gd name="T3" fmla="*/ 13 h 37"/>
                  <a:gd name="T4" fmla="*/ 7 w 43"/>
                  <a:gd name="T5" fmla="*/ 12 h 37"/>
                  <a:gd name="T6" fmla="*/ 9 w 43"/>
                  <a:gd name="T7" fmla="*/ 9 h 37"/>
                  <a:gd name="T8" fmla="*/ 11 w 43"/>
                  <a:gd name="T9" fmla="*/ 6 h 37"/>
                  <a:gd name="T10" fmla="*/ 13 w 43"/>
                  <a:gd name="T11" fmla="*/ 4 h 37"/>
                  <a:gd name="T12" fmla="*/ 16 w 43"/>
                  <a:gd name="T13" fmla="*/ 2 h 37"/>
                  <a:gd name="T14" fmla="*/ 18 w 43"/>
                  <a:gd name="T15" fmla="*/ 1 h 37"/>
                  <a:gd name="T16" fmla="*/ 21 w 43"/>
                  <a:gd name="T17" fmla="*/ 0 h 37"/>
                  <a:gd name="T18" fmla="*/ 25 w 43"/>
                  <a:gd name="T19" fmla="*/ 0 h 37"/>
                  <a:gd name="T20" fmla="*/ 30 w 43"/>
                  <a:gd name="T21" fmla="*/ 0 h 37"/>
                  <a:gd name="T22" fmla="*/ 37 w 43"/>
                  <a:gd name="T23" fmla="*/ 4 h 37"/>
                  <a:gd name="T24" fmla="*/ 41 w 43"/>
                  <a:gd name="T25" fmla="*/ 9 h 37"/>
                  <a:gd name="T26" fmla="*/ 43 w 43"/>
                  <a:gd name="T27" fmla="*/ 16 h 37"/>
                  <a:gd name="T28" fmla="*/ 43 w 43"/>
                  <a:gd name="T29" fmla="*/ 22 h 37"/>
                  <a:gd name="T30" fmla="*/ 42 w 43"/>
                  <a:gd name="T31" fmla="*/ 25 h 37"/>
                  <a:gd name="T32" fmla="*/ 40 w 43"/>
                  <a:gd name="T33" fmla="*/ 29 h 37"/>
                  <a:gd name="T34" fmla="*/ 38 w 43"/>
                  <a:gd name="T35" fmla="*/ 31 h 37"/>
                  <a:gd name="T36" fmla="*/ 35 w 43"/>
                  <a:gd name="T37" fmla="*/ 34 h 37"/>
                  <a:gd name="T38" fmla="*/ 32 w 43"/>
                  <a:gd name="T39" fmla="*/ 36 h 37"/>
                  <a:gd name="T40" fmla="*/ 29 w 43"/>
                  <a:gd name="T41" fmla="*/ 37 h 37"/>
                  <a:gd name="T42" fmla="*/ 25 w 43"/>
                  <a:gd name="T43" fmla="*/ 37 h 37"/>
                  <a:gd name="T44" fmla="*/ 20 w 43"/>
                  <a:gd name="T45" fmla="*/ 36 h 37"/>
                  <a:gd name="T46" fmla="*/ 15 w 43"/>
                  <a:gd name="T47" fmla="*/ 34 h 37"/>
                  <a:gd name="T48" fmla="*/ 10 w 43"/>
                  <a:gd name="T49" fmla="*/ 30 h 37"/>
                  <a:gd name="T50" fmla="*/ 7 w 43"/>
                  <a:gd name="T51" fmla="*/ 25 h 37"/>
                  <a:gd name="T52" fmla="*/ 6 w 43"/>
                  <a:gd name="T53" fmla="*/ 22 h 37"/>
                  <a:gd name="T54" fmla="*/ 4 w 43"/>
                  <a:gd name="T55" fmla="*/ 23 h 37"/>
                  <a:gd name="T56" fmla="*/ 3 w 43"/>
                  <a:gd name="T57" fmla="*/ 23 h 37"/>
                  <a:gd name="T58" fmla="*/ 1 w 43"/>
                  <a:gd name="T59" fmla="*/ 22 h 37"/>
                  <a:gd name="T60" fmla="*/ 0 w 43"/>
                  <a:gd name="T61" fmla="*/ 20 h 37"/>
                  <a:gd name="T62" fmla="*/ 0 w 43"/>
                  <a:gd name="T63" fmla="*/ 18 h 37"/>
                  <a:gd name="T64" fmla="*/ 0 w 43"/>
                  <a:gd name="T65" fmla="*/ 16 h 37"/>
                  <a:gd name="T66" fmla="*/ 1 w 43"/>
                  <a:gd name="T67" fmla="*/ 14 h 37"/>
                  <a:gd name="T68" fmla="*/ 2 w 43"/>
                  <a:gd name="T69" fmla="*/ 13 h 37"/>
                  <a:gd name="T70" fmla="*/ 4 w 43"/>
                  <a:gd name="T71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3" h="37">
                    <a:moveTo>
                      <a:pt x="5" y="12"/>
                    </a:moveTo>
                    <a:lnTo>
                      <a:pt x="5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7" y="14"/>
                    </a:lnTo>
                    <a:lnTo>
                      <a:pt x="7" y="12"/>
                    </a:lnTo>
                    <a:lnTo>
                      <a:pt x="8" y="11"/>
                    </a:lnTo>
                    <a:lnTo>
                      <a:pt x="9" y="9"/>
                    </a:lnTo>
                    <a:lnTo>
                      <a:pt x="10" y="8"/>
                    </a:lnTo>
                    <a:lnTo>
                      <a:pt x="11" y="6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4" y="3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8" y="1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34" y="2"/>
                    </a:lnTo>
                    <a:lnTo>
                      <a:pt x="37" y="4"/>
                    </a:lnTo>
                    <a:lnTo>
                      <a:pt x="39" y="6"/>
                    </a:lnTo>
                    <a:lnTo>
                      <a:pt x="41" y="9"/>
                    </a:lnTo>
                    <a:lnTo>
                      <a:pt x="43" y="13"/>
                    </a:lnTo>
                    <a:lnTo>
                      <a:pt x="43" y="16"/>
                    </a:lnTo>
                    <a:lnTo>
                      <a:pt x="43" y="20"/>
                    </a:lnTo>
                    <a:lnTo>
                      <a:pt x="43" y="22"/>
                    </a:lnTo>
                    <a:lnTo>
                      <a:pt x="43" y="24"/>
                    </a:lnTo>
                    <a:lnTo>
                      <a:pt x="42" y="25"/>
                    </a:lnTo>
                    <a:lnTo>
                      <a:pt x="41" y="27"/>
                    </a:lnTo>
                    <a:lnTo>
                      <a:pt x="40" y="29"/>
                    </a:lnTo>
                    <a:lnTo>
                      <a:pt x="39" y="30"/>
                    </a:lnTo>
                    <a:lnTo>
                      <a:pt x="38" y="31"/>
                    </a:lnTo>
                    <a:lnTo>
                      <a:pt x="37" y="33"/>
                    </a:lnTo>
                    <a:lnTo>
                      <a:pt x="35" y="34"/>
                    </a:lnTo>
                    <a:lnTo>
                      <a:pt x="34" y="35"/>
                    </a:lnTo>
                    <a:lnTo>
                      <a:pt x="32" y="36"/>
                    </a:lnTo>
                    <a:lnTo>
                      <a:pt x="31" y="36"/>
                    </a:lnTo>
                    <a:lnTo>
                      <a:pt x="29" y="37"/>
                    </a:lnTo>
                    <a:lnTo>
                      <a:pt x="27" y="37"/>
                    </a:lnTo>
                    <a:lnTo>
                      <a:pt x="25" y="37"/>
                    </a:lnTo>
                    <a:lnTo>
                      <a:pt x="23" y="37"/>
                    </a:lnTo>
                    <a:lnTo>
                      <a:pt x="20" y="36"/>
                    </a:lnTo>
                    <a:lnTo>
                      <a:pt x="17" y="35"/>
                    </a:lnTo>
                    <a:lnTo>
                      <a:pt x="15" y="34"/>
                    </a:lnTo>
                    <a:lnTo>
                      <a:pt x="12" y="32"/>
                    </a:lnTo>
                    <a:lnTo>
                      <a:pt x="10" y="30"/>
                    </a:lnTo>
                    <a:lnTo>
                      <a:pt x="9" y="27"/>
                    </a:lnTo>
                    <a:lnTo>
                      <a:pt x="7" y="25"/>
                    </a:lnTo>
                    <a:lnTo>
                      <a:pt x="7" y="22"/>
                    </a:lnTo>
                    <a:lnTo>
                      <a:pt x="6" y="22"/>
                    </a:lnTo>
                    <a:lnTo>
                      <a:pt x="5" y="23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2" y="22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0" y="20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46" name="Freeform 1422"/>
              <p:cNvSpPr>
                <a:spLocks/>
              </p:cNvSpPr>
              <p:nvPr/>
            </p:nvSpPr>
            <p:spPr bwMode="auto">
              <a:xfrm>
                <a:off x="5135" y="2636"/>
                <a:ext cx="18" cy="7"/>
              </a:xfrm>
              <a:custGeom>
                <a:avLst/>
                <a:gdLst>
                  <a:gd name="T0" fmla="*/ 18 w 18"/>
                  <a:gd name="T1" fmla="*/ 2 h 7"/>
                  <a:gd name="T2" fmla="*/ 18 w 18"/>
                  <a:gd name="T3" fmla="*/ 2 h 7"/>
                  <a:gd name="T4" fmla="*/ 17 w 18"/>
                  <a:gd name="T5" fmla="*/ 3 h 7"/>
                  <a:gd name="T6" fmla="*/ 17 w 18"/>
                  <a:gd name="T7" fmla="*/ 3 h 7"/>
                  <a:gd name="T8" fmla="*/ 17 w 18"/>
                  <a:gd name="T9" fmla="*/ 4 h 7"/>
                  <a:gd name="T10" fmla="*/ 16 w 18"/>
                  <a:gd name="T11" fmla="*/ 4 h 7"/>
                  <a:gd name="T12" fmla="*/ 16 w 18"/>
                  <a:gd name="T13" fmla="*/ 5 h 7"/>
                  <a:gd name="T14" fmla="*/ 15 w 18"/>
                  <a:gd name="T15" fmla="*/ 6 h 7"/>
                  <a:gd name="T16" fmla="*/ 14 w 18"/>
                  <a:gd name="T17" fmla="*/ 6 h 7"/>
                  <a:gd name="T18" fmla="*/ 13 w 18"/>
                  <a:gd name="T19" fmla="*/ 7 h 7"/>
                  <a:gd name="T20" fmla="*/ 12 w 18"/>
                  <a:gd name="T21" fmla="*/ 7 h 7"/>
                  <a:gd name="T22" fmla="*/ 11 w 18"/>
                  <a:gd name="T23" fmla="*/ 7 h 7"/>
                  <a:gd name="T24" fmla="*/ 10 w 18"/>
                  <a:gd name="T25" fmla="*/ 7 h 7"/>
                  <a:gd name="T26" fmla="*/ 9 w 18"/>
                  <a:gd name="T27" fmla="*/ 7 h 7"/>
                  <a:gd name="T28" fmla="*/ 8 w 18"/>
                  <a:gd name="T29" fmla="*/ 7 h 7"/>
                  <a:gd name="T30" fmla="*/ 7 w 18"/>
                  <a:gd name="T31" fmla="*/ 7 h 7"/>
                  <a:gd name="T32" fmla="*/ 7 w 18"/>
                  <a:gd name="T33" fmla="*/ 7 h 7"/>
                  <a:gd name="T34" fmla="*/ 0 w 18"/>
                  <a:gd name="T35" fmla="*/ 0 h 7"/>
                  <a:gd name="T36" fmla="*/ 18 w 18"/>
                  <a:gd name="T3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7">
                    <a:moveTo>
                      <a:pt x="18" y="2"/>
                    </a:moveTo>
                    <a:lnTo>
                      <a:pt x="18" y="2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4"/>
                    </a:lnTo>
                    <a:lnTo>
                      <a:pt x="16" y="4"/>
                    </a:lnTo>
                    <a:lnTo>
                      <a:pt x="16" y="5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3" y="7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0" y="0"/>
                    </a:lnTo>
                    <a:lnTo>
                      <a:pt x="1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47" name="Freeform 1423"/>
              <p:cNvSpPr>
                <a:spLocks/>
              </p:cNvSpPr>
              <p:nvPr/>
            </p:nvSpPr>
            <p:spPr bwMode="auto">
              <a:xfrm>
                <a:off x="5140" y="2638"/>
                <a:ext cx="10" cy="2"/>
              </a:xfrm>
              <a:custGeom>
                <a:avLst/>
                <a:gdLst>
                  <a:gd name="T0" fmla="*/ 10 w 10"/>
                  <a:gd name="T1" fmla="*/ 1 h 2"/>
                  <a:gd name="T2" fmla="*/ 9 w 10"/>
                  <a:gd name="T3" fmla="*/ 2 h 2"/>
                  <a:gd name="T4" fmla="*/ 2 w 10"/>
                  <a:gd name="T5" fmla="*/ 2 h 2"/>
                  <a:gd name="T6" fmla="*/ 0 w 10"/>
                  <a:gd name="T7" fmla="*/ 0 h 2"/>
                  <a:gd name="T8" fmla="*/ 10 w 10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10" y="1"/>
                    </a:moveTo>
                    <a:lnTo>
                      <a:pt x="9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48" name="Freeform 1424"/>
              <p:cNvSpPr>
                <a:spLocks/>
              </p:cNvSpPr>
              <p:nvPr/>
            </p:nvSpPr>
            <p:spPr bwMode="auto">
              <a:xfrm>
                <a:off x="5125" y="2601"/>
                <a:ext cx="40" cy="13"/>
              </a:xfrm>
              <a:custGeom>
                <a:avLst/>
                <a:gdLst>
                  <a:gd name="T0" fmla="*/ 5 w 40"/>
                  <a:gd name="T1" fmla="*/ 4 h 13"/>
                  <a:gd name="T2" fmla="*/ 6 w 40"/>
                  <a:gd name="T3" fmla="*/ 3 h 13"/>
                  <a:gd name="T4" fmla="*/ 7 w 40"/>
                  <a:gd name="T5" fmla="*/ 3 h 13"/>
                  <a:gd name="T6" fmla="*/ 8 w 40"/>
                  <a:gd name="T7" fmla="*/ 3 h 13"/>
                  <a:gd name="T8" fmla="*/ 9 w 40"/>
                  <a:gd name="T9" fmla="*/ 3 h 13"/>
                  <a:gd name="T10" fmla="*/ 10 w 40"/>
                  <a:gd name="T11" fmla="*/ 2 h 13"/>
                  <a:gd name="T12" fmla="*/ 12 w 40"/>
                  <a:gd name="T13" fmla="*/ 1 h 13"/>
                  <a:gd name="T14" fmla="*/ 14 w 40"/>
                  <a:gd name="T15" fmla="*/ 1 h 13"/>
                  <a:gd name="T16" fmla="*/ 15 w 40"/>
                  <a:gd name="T17" fmla="*/ 1 h 13"/>
                  <a:gd name="T18" fmla="*/ 16 w 40"/>
                  <a:gd name="T19" fmla="*/ 1 h 13"/>
                  <a:gd name="T20" fmla="*/ 17 w 40"/>
                  <a:gd name="T21" fmla="*/ 1 h 13"/>
                  <a:gd name="T22" fmla="*/ 18 w 40"/>
                  <a:gd name="T23" fmla="*/ 1 h 13"/>
                  <a:gd name="T24" fmla="*/ 20 w 40"/>
                  <a:gd name="T25" fmla="*/ 0 h 13"/>
                  <a:gd name="T26" fmla="*/ 21 w 40"/>
                  <a:gd name="T27" fmla="*/ 0 h 13"/>
                  <a:gd name="T28" fmla="*/ 23 w 40"/>
                  <a:gd name="T29" fmla="*/ 1 h 13"/>
                  <a:gd name="T30" fmla="*/ 25 w 40"/>
                  <a:gd name="T31" fmla="*/ 1 h 13"/>
                  <a:gd name="T32" fmla="*/ 27 w 40"/>
                  <a:gd name="T33" fmla="*/ 2 h 13"/>
                  <a:gd name="T34" fmla="*/ 28 w 40"/>
                  <a:gd name="T35" fmla="*/ 3 h 13"/>
                  <a:gd name="T36" fmla="*/ 30 w 40"/>
                  <a:gd name="T37" fmla="*/ 4 h 13"/>
                  <a:gd name="T38" fmla="*/ 31 w 40"/>
                  <a:gd name="T39" fmla="*/ 4 h 13"/>
                  <a:gd name="T40" fmla="*/ 34 w 40"/>
                  <a:gd name="T41" fmla="*/ 4 h 13"/>
                  <a:gd name="T42" fmla="*/ 37 w 40"/>
                  <a:gd name="T43" fmla="*/ 5 h 13"/>
                  <a:gd name="T44" fmla="*/ 39 w 40"/>
                  <a:gd name="T45" fmla="*/ 7 h 13"/>
                  <a:gd name="T46" fmla="*/ 40 w 40"/>
                  <a:gd name="T47" fmla="*/ 8 h 13"/>
                  <a:gd name="T48" fmla="*/ 40 w 40"/>
                  <a:gd name="T49" fmla="*/ 10 h 13"/>
                  <a:gd name="T50" fmla="*/ 38 w 40"/>
                  <a:gd name="T51" fmla="*/ 12 h 13"/>
                  <a:gd name="T52" fmla="*/ 36 w 40"/>
                  <a:gd name="T53" fmla="*/ 13 h 13"/>
                  <a:gd name="T54" fmla="*/ 33 w 40"/>
                  <a:gd name="T55" fmla="*/ 13 h 13"/>
                  <a:gd name="T56" fmla="*/ 31 w 40"/>
                  <a:gd name="T57" fmla="*/ 13 h 13"/>
                  <a:gd name="T58" fmla="*/ 29 w 40"/>
                  <a:gd name="T59" fmla="*/ 13 h 13"/>
                  <a:gd name="T60" fmla="*/ 28 w 40"/>
                  <a:gd name="T61" fmla="*/ 12 h 13"/>
                  <a:gd name="T62" fmla="*/ 26 w 40"/>
                  <a:gd name="T63" fmla="*/ 12 h 13"/>
                  <a:gd name="T64" fmla="*/ 25 w 40"/>
                  <a:gd name="T65" fmla="*/ 12 h 13"/>
                  <a:gd name="T66" fmla="*/ 24 w 40"/>
                  <a:gd name="T67" fmla="*/ 12 h 13"/>
                  <a:gd name="T68" fmla="*/ 23 w 40"/>
                  <a:gd name="T69" fmla="*/ 12 h 13"/>
                  <a:gd name="T70" fmla="*/ 22 w 40"/>
                  <a:gd name="T71" fmla="*/ 12 h 13"/>
                  <a:gd name="T72" fmla="*/ 20 w 40"/>
                  <a:gd name="T73" fmla="*/ 12 h 13"/>
                  <a:gd name="T74" fmla="*/ 18 w 40"/>
                  <a:gd name="T75" fmla="*/ 12 h 13"/>
                  <a:gd name="T76" fmla="*/ 17 w 40"/>
                  <a:gd name="T77" fmla="*/ 11 h 13"/>
                  <a:gd name="T78" fmla="*/ 16 w 40"/>
                  <a:gd name="T79" fmla="*/ 11 h 13"/>
                  <a:gd name="T80" fmla="*/ 15 w 40"/>
                  <a:gd name="T81" fmla="*/ 10 h 13"/>
                  <a:gd name="T82" fmla="*/ 14 w 40"/>
                  <a:gd name="T83" fmla="*/ 10 h 13"/>
                  <a:gd name="T84" fmla="*/ 13 w 40"/>
                  <a:gd name="T85" fmla="*/ 10 h 13"/>
                  <a:gd name="T86" fmla="*/ 11 w 40"/>
                  <a:gd name="T87" fmla="*/ 10 h 13"/>
                  <a:gd name="T88" fmla="*/ 10 w 40"/>
                  <a:gd name="T89" fmla="*/ 10 h 13"/>
                  <a:gd name="T90" fmla="*/ 9 w 40"/>
                  <a:gd name="T91" fmla="*/ 11 h 13"/>
                  <a:gd name="T92" fmla="*/ 7 w 40"/>
                  <a:gd name="T93" fmla="*/ 12 h 13"/>
                  <a:gd name="T94" fmla="*/ 4 w 40"/>
                  <a:gd name="T95" fmla="*/ 12 h 13"/>
                  <a:gd name="T96" fmla="*/ 2 w 40"/>
                  <a:gd name="T97" fmla="*/ 12 h 13"/>
                  <a:gd name="T98" fmla="*/ 1 w 40"/>
                  <a:gd name="T99" fmla="*/ 11 h 13"/>
                  <a:gd name="T100" fmla="*/ 0 w 40"/>
                  <a:gd name="T101" fmla="*/ 9 h 13"/>
                  <a:gd name="T102" fmla="*/ 0 w 40"/>
                  <a:gd name="T103" fmla="*/ 8 h 13"/>
                  <a:gd name="T104" fmla="*/ 2 w 40"/>
                  <a:gd name="T105" fmla="*/ 6 h 13"/>
                  <a:gd name="T106" fmla="*/ 3 w 40"/>
                  <a:gd name="T107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0" h="13">
                    <a:moveTo>
                      <a:pt x="5" y="4"/>
                    </a:moveTo>
                    <a:lnTo>
                      <a:pt x="5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6" y="2"/>
                    </a:lnTo>
                    <a:lnTo>
                      <a:pt x="27" y="2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9" y="4"/>
                    </a:lnTo>
                    <a:lnTo>
                      <a:pt x="30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5" y="4"/>
                    </a:lnTo>
                    <a:lnTo>
                      <a:pt x="37" y="5"/>
                    </a:lnTo>
                    <a:lnTo>
                      <a:pt x="38" y="6"/>
                    </a:lnTo>
                    <a:lnTo>
                      <a:pt x="39" y="7"/>
                    </a:lnTo>
                    <a:lnTo>
                      <a:pt x="40" y="7"/>
                    </a:lnTo>
                    <a:lnTo>
                      <a:pt x="40" y="8"/>
                    </a:lnTo>
                    <a:lnTo>
                      <a:pt x="40" y="9"/>
                    </a:lnTo>
                    <a:lnTo>
                      <a:pt x="40" y="10"/>
                    </a:lnTo>
                    <a:lnTo>
                      <a:pt x="39" y="11"/>
                    </a:lnTo>
                    <a:lnTo>
                      <a:pt x="38" y="12"/>
                    </a:lnTo>
                    <a:lnTo>
                      <a:pt x="37" y="12"/>
                    </a:lnTo>
                    <a:lnTo>
                      <a:pt x="36" y="13"/>
                    </a:lnTo>
                    <a:lnTo>
                      <a:pt x="35" y="13"/>
                    </a:lnTo>
                    <a:lnTo>
                      <a:pt x="33" y="13"/>
                    </a:lnTo>
                    <a:lnTo>
                      <a:pt x="31" y="13"/>
                    </a:lnTo>
                    <a:lnTo>
                      <a:pt x="31" y="13"/>
                    </a:lnTo>
                    <a:lnTo>
                      <a:pt x="30" y="13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8" y="12"/>
                    </a:lnTo>
                    <a:lnTo>
                      <a:pt x="27" y="12"/>
                    </a:lnTo>
                    <a:lnTo>
                      <a:pt x="26" y="12"/>
                    </a:lnTo>
                    <a:lnTo>
                      <a:pt x="26" y="12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4" y="12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20" y="12"/>
                    </a:lnTo>
                    <a:lnTo>
                      <a:pt x="19" y="12"/>
                    </a:lnTo>
                    <a:lnTo>
                      <a:pt x="18" y="12"/>
                    </a:lnTo>
                    <a:lnTo>
                      <a:pt x="18" y="11"/>
                    </a:lnTo>
                    <a:lnTo>
                      <a:pt x="17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1" y="9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9" y="11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49" name="Freeform 1425"/>
              <p:cNvSpPr>
                <a:spLocks/>
              </p:cNvSpPr>
              <p:nvPr/>
            </p:nvSpPr>
            <p:spPr bwMode="auto">
              <a:xfrm>
                <a:off x="5162" y="2695"/>
                <a:ext cx="52" cy="16"/>
              </a:xfrm>
              <a:custGeom>
                <a:avLst/>
                <a:gdLst>
                  <a:gd name="T0" fmla="*/ 23 w 52"/>
                  <a:gd name="T1" fmla="*/ 0 h 16"/>
                  <a:gd name="T2" fmla="*/ 52 w 52"/>
                  <a:gd name="T3" fmla="*/ 10 h 16"/>
                  <a:gd name="T4" fmla="*/ 16 w 52"/>
                  <a:gd name="T5" fmla="*/ 16 h 16"/>
                  <a:gd name="T6" fmla="*/ 0 w 52"/>
                  <a:gd name="T7" fmla="*/ 3 h 16"/>
                  <a:gd name="T8" fmla="*/ 23 w 52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16">
                    <a:moveTo>
                      <a:pt x="23" y="0"/>
                    </a:moveTo>
                    <a:lnTo>
                      <a:pt x="52" y="10"/>
                    </a:lnTo>
                    <a:lnTo>
                      <a:pt x="16" y="16"/>
                    </a:lnTo>
                    <a:lnTo>
                      <a:pt x="0" y="3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50" name="Freeform 1426"/>
              <p:cNvSpPr>
                <a:spLocks/>
              </p:cNvSpPr>
              <p:nvPr/>
            </p:nvSpPr>
            <p:spPr bwMode="auto">
              <a:xfrm>
                <a:off x="5166" y="2697"/>
                <a:ext cx="41" cy="12"/>
              </a:xfrm>
              <a:custGeom>
                <a:avLst/>
                <a:gdLst>
                  <a:gd name="T0" fmla="*/ 19 w 41"/>
                  <a:gd name="T1" fmla="*/ 0 h 12"/>
                  <a:gd name="T2" fmla="*/ 41 w 41"/>
                  <a:gd name="T3" fmla="*/ 7 h 12"/>
                  <a:gd name="T4" fmla="*/ 13 w 41"/>
                  <a:gd name="T5" fmla="*/ 12 h 12"/>
                  <a:gd name="T6" fmla="*/ 0 w 41"/>
                  <a:gd name="T7" fmla="*/ 3 h 12"/>
                  <a:gd name="T8" fmla="*/ 19 w 4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2">
                    <a:moveTo>
                      <a:pt x="19" y="0"/>
                    </a:moveTo>
                    <a:lnTo>
                      <a:pt x="41" y="7"/>
                    </a:lnTo>
                    <a:lnTo>
                      <a:pt x="13" y="12"/>
                    </a:lnTo>
                    <a:lnTo>
                      <a:pt x="0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51" name="Freeform 1427"/>
              <p:cNvSpPr>
                <a:spLocks/>
              </p:cNvSpPr>
              <p:nvPr/>
            </p:nvSpPr>
            <p:spPr bwMode="auto">
              <a:xfrm>
                <a:off x="5104" y="2652"/>
                <a:ext cx="85" cy="52"/>
              </a:xfrm>
              <a:custGeom>
                <a:avLst/>
                <a:gdLst>
                  <a:gd name="T0" fmla="*/ 6 w 85"/>
                  <a:gd name="T1" fmla="*/ 8 h 52"/>
                  <a:gd name="T2" fmla="*/ 9 w 85"/>
                  <a:gd name="T3" fmla="*/ 6 h 52"/>
                  <a:gd name="T4" fmla="*/ 11 w 85"/>
                  <a:gd name="T5" fmla="*/ 4 h 52"/>
                  <a:gd name="T6" fmla="*/ 14 w 85"/>
                  <a:gd name="T7" fmla="*/ 2 h 52"/>
                  <a:gd name="T8" fmla="*/ 16 w 85"/>
                  <a:gd name="T9" fmla="*/ 2 h 52"/>
                  <a:gd name="T10" fmla="*/ 17 w 85"/>
                  <a:gd name="T11" fmla="*/ 1 h 52"/>
                  <a:gd name="T12" fmla="*/ 20 w 85"/>
                  <a:gd name="T13" fmla="*/ 1 h 52"/>
                  <a:gd name="T14" fmla="*/ 22 w 85"/>
                  <a:gd name="T15" fmla="*/ 0 h 52"/>
                  <a:gd name="T16" fmla="*/ 23 w 85"/>
                  <a:gd name="T17" fmla="*/ 0 h 52"/>
                  <a:gd name="T18" fmla="*/ 25 w 85"/>
                  <a:gd name="T19" fmla="*/ 0 h 52"/>
                  <a:gd name="T20" fmla="*/ 28 w 85"/>
                  <a:gd name="T21" fmla="*/ 0 h 52"/>
                  <a:gd name="T22" fmla="*/ 32 w 85"/>
                  <a:gd name="T23" fmla="*/ 0 h 52"/>
                  <a:gd name="T24" fmla="*/ 37 w 85"/>
                  <a:gd name="T25" fmla="*/ 0 h 52"/>
                  <a:gd name="T26" fmla="*/ 41 w 85"/>
                  <a:gd name="T27" fmla="*/ 0 h 52"/>
                  <a:gd name="T28" fmla="*/ 45 w 85"/>
                  <a:gd name="T29" fmla="*/ 0 h 52"/>
                  <a:gd name="T30" fmla="*/ 47 w 85"/>
                  <a:gd name="T31" fmla="*/ 0 h 52"/>
                  <a:gd name="T32" fmla="*/ 47 w 85"/>
                  <a:gd name="T33" fmla="*/ 0 h 52"/>
                  <a:gd name="T34" fmla="*/ 49 w 85"/>
                  <a:gd name="T35" fmla="*/ 1 h 52"/>
                  <a:gd name="T36" fmla="*/ 52 w 85"/>
                  <a:gd name="T37" fmla="*/ 1 h 52"/>
                  <a:gd name="T38" fmla="*/ 55 w 85"/>
                  <a:gd name="T39" fmla="*/ 2 h 52"/>
                  <a:gd name="T40" fmla="*/ 57 w 85"/>
                  <a:gd name="T41" fmla="*/ 3 h 52"/>
                  <a:gd name="T42" fmla="*/ 59 w 85"/>
                  <a:gd name="T43" fmla="*/ 5 h 52"/>
                  <a:gd name="T44" fmla="*/ 61 w 85"/>
                  <a:gd name="T45" fmla="*/ 6 h 52"/>
                  <a:gd name="T46" fmla="*/ 62 w 85"/>
                  <a:gd name="T47" fmla="*/ 7 h 52"/>
                  <a:gd name="T48" fmla="*/ 64 w 85"/>
                  <a:gd name="T49" fmla="*/ 9 h 52"/>
                  <a:gd name="T50" fmla="*/ 68 w 85"/>
                  <a:gd name="T51" fmla="*/ 16 h 52"/>
                  <a:gd name="T52" fmla="*/ 72 w 85"/>
                  <a:gd name="T53" fmla="*/ 24 h 52"/>
                  <a:gd name="T54" fmla="*/ 76 w 85"/>
                  <a:gd name="T55" fmla="*/ 32 h 52"/>
                  <a:gd name="T56" fmla="*/ 85 w 85"/>
                  <a:gd name="T57" fmla="*/ 46 h 52"/>
                  <a:gd name="T58" fmla="*/ 74 w 85"/>
                  <a:gd name="T59" fmla="*/ 47 h 52"/>
                  <a:gd name="T60" fmla="*/ 74 w 85"/>
                  <a:gd name="T61" fmla="*/ 49 h 52"/>
                  <a:gd name="T62" fmla="*/ 72 w 85"/>
                  <a:gd name="T63" fmla="*/ 52 h 52"/>
                  <a:gd name="T64" fmla="*/ 71 w 85"/>
                  <a:gd name="T65" fmla="*/ 51 h 52"/>
                  <a:gd name="T66" fmla="*/ 70 w 85"/>
                  <a:gd name="T67" fmla="*/ 51 h 52"/>
                  <a:gd name="T68" fmla="*/ 69 w 85"/>
                  <a:gd name="T69" fmla="*/ 47 h 52"/>
                  <a:gd name="T70" fmla="*/ 68 w 85"/>
                  <a:gd name="T71" fmla="*/ 39 h 52"/>
                  <a:gd name="T72" fmla="*/ 66 w 85"/>
                  <a:gd name="T73" fmla="*/ 39 h 52"/>
                  <a:gd name="T74" fmla="*/ 65 w 85"/>
                  <a:gd name="T75" fmla="*/ 36 h 52"/>
                  <a:gd name="T76" fmla="*/ 62 w 85"/>
                  <a:gd name="T77" fmla="*/ 30 h 52"/>
                  <a:gd name="T78" fmla="*/ 56 w 85"/>
                  <a:gd name="T79" fmla="*/ 24 h 52"/>
                  <a:gd name="T80" fmla="*/ 55 w 85"/>
                  <a:gd name="T81" fmla="*/ 39 h 52"/>
                  <a:gd name="T82" fmla="*/ 14 w 85"/>
                  <a:gd name="T83" fmla="*/ 23 h 52"/>
                  <a:gd name="T84" fmla="*/ 13 w 85"/>
                  <a:gd name="T85" fmla="*/ 29 h 52"/>
                  <a:gd name="T86" fmla="*/ 12 w 85"/>
                  <a:gd name="T87" fmla="*/ 43 h 52"/>
                  <a:gd name="T88" fmla="*/ 1 w 85"/>
                  <a:gd name="T89" fmla="*/ 43 h 52"/>
                  <a:gd name="T90" fmla="*/ 0 w 85"/>
                  <a:gd name="T91" fmla="*/ 37 h 52"/>
                  <a:gd name="T92" fmla="*/ 0 w 85"/>
                  <a:gd name="T93" fmla="*/ 27 h 52"/>
                  <a:gd name="T94" fmla="*/ 3 w 85"/>
                  <a:gd name="T95" fmla="*/ 1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5" h="52">
                    <a:moveTo>
                      <a:pt x="6" y="9"/>
                    </a:moveTo>
                    <a:lnTo>
                      <a:pt x="6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11" y="4"/>
                    </a:lnTo>
                    <a:lnTo>
                      <a:pt x="13" y="3"/>
                    </a:lnTo>
                    <a:lnTo>
                      <a:pt x="14" y="2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7" y="1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4" y="2"/>
                    </a:lnTo>
                    <a:lnTo>
                      <a:pt x="55" y="2"/>
                    </a:lnTo>
                    <a:lnTo>
                      <a:pt x="56" y="3"/>
                    </a:lnTo>
                    <a:lnTo>
                      <a:pt x="57" y="3"/>
                    </a:lnTo>
                    <a:lnTo>
                      <a:pt x="58" y="4"/>
                    </a:lnTo>
                    <a:lnTo>
                      <a:pt x="59" y="5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4" y="9"/>
                    </a:lnTo>
                    <a:lnTo>
                      <a:pt x="65" y="12"/>
                    </a:lnTo>
                    <a:lnTo>
                      <a:pt x="68" y="16"/>
                    </a:lnTo>
                    <a:lnTo>
                      <a:pt x="70" y="20"/>
                    </a:lnTo>
                    <a:lnTo>
                      <a:pt x="72" y="24"/>
                    </a:lnTo>
                    <a:lnTo>
                      <a:pt x="74" y="28"/>
                    </a:lnTo>
                    <a:lnTo>
                      <a:pt x="76" y="32"/>
                    </a:lnTo>
                    <a:lnTo>
                      <a:pt x="77" y="36"/>
                    </a:lnTo>
                    <a:lnTo>
                      <a:pt x="85" y="46"/>
                    </a:lnTo>
                    <a:lnTo>
                      <a:pt x="78" y="51"/>
                    </a:lnTo>
                    <a:lnTo>
                      <a:pt x="74" y="47"/>
                    </a:lnTo>
                    <a:lnTo>
                      <a:pt x="74" y="48"/>
                    </a:lnTo>
                    <a:lnTo>
                      <a:pt x="74" y="49"/>
                    </a:lnTo>
                    <a:lnTo>
                      <a:pt x="73" y="51"/>
                    </a:lnTo>
                    <a:lnTo>
                      <a:pt x="72" y="52"/>
                    </a:lnTo>
                    <a:lnTo>
                      <a:pt x="72" y="52"/>
                    </a:lnTo>
                    <a:lnTo>
                      <a:pt x="71" y="51"/>
                    </a:lnTo>
                    <a:lnTo>
                      <a:pt x="70" y="51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69" y="47"/>
                    </a:lnTo>
                    <a:lnTo>
                      <a:pt x="69" y="44"/>
                    </a:lnTo>
                    <a:lnTo>
                      <a:pt x="68" y="39"/>
                    </a:lnTo>
                    <a:lnTo>
                      <a:pt x="67" y="40"/>
                    </a:lnTo>
                    <a:lnTo>
                      <a:pt x="66" y="39"/>
                    </a:lnTo>
                    <a:lnTo>
                      <a:pt x="66" y="38"/>
                    </a:lnTo>
                    <a:lnTo>
                      <a:pt x="65" y="36"/>
                    </a:lnTo>
                    <a:lnTo>
                      <a:pt x="63" y="33"/>
                    </a:lnTo>
                    <a:lnTo>
                      <a:pt x="62" y="30"/>
                    </a:lnTo>
                    <a:lnTo>
                      <a:pt x="59" y="27"/>
                    </a:lnTo>
                    <a:lnTo>
                      <a:pt x="56" y="24"/>
                    </a:lnTo>
                    <a:lnTo>
                      <a:pt x="53" y="22"/>
                    </a:lnTo>
                    <a:lnTo>
                      <a:pt x="55" y="39"/>
                    </a:lnTo>
                    <a:lnTo>
                      <a:pt x="14" y="43"/>
                    </a:lnTo>
                    <a:lnTo>
                      <a:pt x="14" y="23"/>
                    </a:lnTo>
                    <a:lnTo>
                      <a:pt x="13" y="25"/>
                    </a:lnTo>
                    <a:lnTo>
                      <a:pt x="13" y="29"/>
                    </a:lnTo>
                    <a:lnTo>
                      <a:pt x="12" y="35"/>
                    </a:lnTo>
                    <a:lnTo>
                      <a:pt x="12" y="43"/>
                    </a:lnTo>
                    <a:lnTo>
                      <a:pt x="1" y="44"/>
                    </a:lnTo>
                    <a:lnTo>
                      <a:pt x="1" y="43"/>
                    </a:lnTo>
                    <a:lnTo>
                      <a:pt x="0" y="41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0" y="27"/>
                    </a:lnTo>
                    <a:lnTo>
                      <a:pt x="1" y="21"/>
                    </a:lnTo>
                    <a:lnTo>
                      <a:pt x="3" y="15"/>
                    </a:lnTo>
                    <a:lnTo>
                      <a:pt x="6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52" name="Freeform 1428"/>
              <p:cNvSpPr>
                <a:spLocks/>
              </p:cNvSpPr>
              <p:nvPr/>
            </p:nvSpPr>
            <p:spPr bwMode="auto">
              <a:xfrm>
                <a:off x="5174" y="2690"/>
                <a:ext cx="12" cy="11"/>
              </a:xfrm>
              <a:custGeom>
                <a:avLst/>
                <a:gdLst>
                  <a:gd name="T0" fmla="*/ 0 w 12"/>
                  <a:gd name="T1" fmla="*/ 1 h 11"/>
                  <a:gd name="T2" fmla="*/ 0 w 12"/>
                  <a:gd name="T3" fmla="*/ 4 h 11"/>
                  <a:gd name="T4" fmla="*/ 1 w 12"/>
                  <a:gd name="T5" fmla="*/ 7 h 11"/>
                  <a:gd name="T6" fmla="*/ 1 w 12"/>
                  <a:gd name="T7" fmla="*/ 10 h 11"/>
                  <a:gd name="T8" fmla="*/ 2 w 12"/>
                  <a:gd name="T9" fmla="*/ 11 h 11"/>
                  <a:gd name="T10" fmla="*/ 2 w 12"/>
                  <a:gd name="T11" fmla="*/ 10 h 11"/>
                  <a:gd name="T12" fmla="*/ 3 w 12"/>
                  <a:gd name="T13" fmla="*/ 9 h 11"/>
                  <a:gd name="T14" fmla="*/ 3 w 12"/>
                  <a:gd name="T15" fmla="*/ 7 h 11"/>
                  <a:gd name="T16" fmla="*/ 3 w 12"/>
                  <a:gd name="T17" fmla="*/ 6 h 11"/>
                  <a:gd name="T18" fmla="*/ 8 w 12"/>
                  <a:gd name="T19" fmla="*/ 10 h 11"/>
                  <a:gd name="T20" fmla="*/ 12 w 12"/>
                  <a:gd name="T21" fmla="*/ 7 h 11"/>
                  <a:gd name="T22" fmla="*/ 6 w 12"/>
                  <a:gd name="T23" fmla="*/ 0 h 11"/>
                  <a:gd name="T24" fmla="*/ 0 w 12"/>
                  <a:gd name="T2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1">
                    <a:moveTo>
                      <a:pt x="0" y="1"/>
                    </a:moveTo>
                    <a:lnTo>
                      <a:pt x="0" y="4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8" y="10"/>
                    </a:lnTo>
                    <a:lnTo>
                      <a:pt x="12" y="7"/>
                    </a:lnTo>
                    <a:lnTo>
                      <a:pt x="6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53" name="Freeform 1429"/>
              <p:cNvSpPr>
                <a:spLocks/>
              </p:cNvSpPr>
              <p:nvPr/>
            </p:nvSpPr>
            <p:spPr bwMode="auto">
              <a:xfrm>
                <a:off x="5106" y="2655"/>
                <a:ext cx="73" cy="40"/>
              </a:xfrm>
              <a:custGeom>
                <a:avLst/>
                <a:gdLst>
                  <a:gd name="T0" fmla="*/ 54 w 73"/>
                  <a:gd name="T1" fmla="*/ 2 h 40"/>
                  <a:gd name="T2" fmla="*/ 52 w 73"/>
                  <a:gd name="T3" fmla="*/ 1 h 40"/>
                  <a:gd name="T4" fmla="*/ 50 w 73"/>
                  <a:gd name="T5" fmla="*/ 1 h 40"/>
                  <a:gd name="T6" fmla="*/ 48 w 73"/>
                  <a:gd name="T7" fmla="*/ 0 h 40"/>
                  <a:gd name="T8" fmla="*/ 41 w 73"/>
                  <a:gd name="T9" fmla="*/ 0 h 40"/>
                  <a:gd name="T10" fmla="*/ 24 w 73"/>
                  <a:gd name="T11" fmla="*/ 0 h 40"/>
                  <a:gd name="T12" fmla="*/ 17 w 73"/>
                  <a:gd name="T13" fmla="*/ 0 h 40"/>
                  <a:gd name="T14" fmla="*/ 13 w 73"/>
                  <a:gd name="T15" fmla="*/ 1 h 40"/>
                  <a:gd name="T16" fmla="*/ 10 w 73"/>
                  <a:gd name="T17" fmla="*/ 3 h 40"/>
                  <a:gd name="T18" fmla="*/ 7 w 73"/>
                  <a:gd name="T19" fmla="*/ 5 h 40"/>
                  <a:gd name="T20" fmla="*/ 3 w 73"/>
                  <a:gd name="T21" fmla="*/ 12 h 40"/>
                  <a:gd name="T22" fmla="*/ 1 w 73"/>
                  <a:gd name="T23" fmla="*/ 23 h 40"/>
                  <a:gd name="T24" fmla="*/ 1 w 73"/>
                  <a:gd name="T25" fmla="*/ 33 h 40"/>
                  <a:gd name="T26" fmla="*/ 1 w 73"/>
                  <a:gd name="T27" fmla="*/ 39 h 40"/>
                  <a:gd name="T28" fmla="*/ 8 w 73"/>
                  <a:gd name="T29" fmla="*/ 39 h 40"/>
                  <a:gd name="T30" fmla="*/ 9 w 73"/>
                  <a:gd name="T31" fmla="*/ 26 h 40"/>
                  <a:gd name="T32" fmla="*/ 11 w 73"/>
                  <a:gd name="T33" fmla="*/ 19 h 40"/>
                  <a:gd name="T34" fmla="*/ 13 w 73"/>
                  <a:gd name="T35" fmla="*/ 17 h 40"/>
                  <a:gd name="T36" fmla="*/ 14 w 73"/>
                  <a:gd name="T37" fmla="*/ 16 h 40"/>
                  <a:gd name="T38" fmla="*/ 15 w 73"/>
                  <a:gd name="T39" fmla="*/ 38 h 40"/>
                  <a:gd name="T40" fmla="*/ 18 w 73"/>
                  <a:gd name="T41" fmla="*/ 38 h 40"/>
                  <a:gd name="T42" fmla="*/ 24 w 73"/>
                  <a:gd name="T43" fmla="*/ 37 h 40"/>
                  <a:gd name="T44" fmla="*/ 30 w 73"/>
                  <a:gd name="T45" fmla="*/ 37 h 40"/>
                  <a:gd name="T46" fmla="*/ 36 w 73"/>
                  <a:gd name="T47" fmla="*/ 36 h 40"/>
                  <a:gd name="T48" fmla="*/ 42 w 73"/>
                  <a:gd name="T49" fmla="*/ 36 h 40"/>
                  <a:gd name="T50" fmla="*/ 47 w 73"/>
                  <a:gd name="T51" fmla="*/ 35 h 40"/>
                  <a:gd name="T52" fmla="*/ 50 w 73"/>
                  <a:gd name="T53" fmla="*/ 35 h 40"/>
                  <a:gd name="T54" fmla="*/ 49 w 73"/>
                  <a:gd name="T55" fmla="*/ 15 h 40"/>
                  <a:gd name="T56" fmla="*/ 51 w 73"/>
                  <a:gd name="T57" fmla="*/ 16 h 40"/>
                  <a:gd name="T58" fmla="*/ 55 w 73"/>
                  <a:gd name="T59" fmla="*/ 19 h 40"/>
                  <a:gd name="T60" fmla="*/ 61 w 73"/>
                  <a:gd name="T61" fmla="*/ 24 h 40"/>
                  <a:gd name="T62" fmla="*/ 65 w 73"/>
                  <a:gd name="T63" fmla="*/ 34 h 40"/>
                  <a:gd name="T64" fmla="*/ 70 w 73"/>
                  <a:gd name="T65" fmla="*/ 25 h 40"/>
                  <a:gd name="T66" fmla="*/ 63 w 73"/>
                  <a:gd name="T67" fmla="*/ 13 h 40"/>
                  <a:gd name="T68" fmla="*/ 58 w 73"/>
                  <a:gd name="T69" fmla="*/ 6 h 40"/>
                  <a:gd name="T70" fmla="*/ 55 w 73"/>
                  <a:gd name="T71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3" h="40">
                    <a:moveTo>
                      <a:pt x="55" y="2"/>
                    </a:moveTo>
                    <a:lnTo>
                      <a:pt x="54" y="2"/>
                    </a:lnTo>
                    <a:lnTo>
                      <a:pt x="53" y="2"/>
                    </a:lnTo>
                    <a:lnTo>
                      <a:pt x="52" y="1"/>
                    </a:lnTo>
                    <a:lnTo>
                      <a:pt x="51" y="1"/>
                    </a:lnTo>
                    <a:lnTo>
                      <a:pt x="50" y="1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1" y="0"/>
                    </a:lnTo>
                    <a:lnTo>
                      <a:pt x="34" y="19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2" y="2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3" y="12"/>
                    </a:lnTo>
                    <a:lnTo>
                      <a:pt x="2" y="17"/>
                    </a:lnTo>
                    <a:lnTo>
                      <a:pt x="1" y="23"/>
                    </a:lnTo>
                    <a:lnTo>
                      <a:pt x="0" y="28"/>
                    </a:lnTo>
                    <a:lnTo>
                      <a:pt x="1" y="33"/>
                    </a:lnTo>
                    <a:lnTo>
                      <a:pt x="1" y="37"/>
                    </a:lnTo>
                    <a:lnTo>
                      <a:pt x="1" y="39"/>
                    </a:lnTo>
                    <a:lnTo>
                      <a:pt x="1" y="40"/>
                    </a:lnTo>
                    <a:lnTo>
                      <a:pt x="8" y="39"/>
                    </a:lnTo>
                    <a:lnTo>
                      <a:pt x="8" y="32"/>
                    </a:lnTo>
                    <a:lnTo>
                      <a:pt x="9" y="26"/>
                    </a:lnTo>
                    <a:lnTo>
                      <a:pt x="9" y="22"/>
                    </a:lnTo>
                    <a:lnTo>
                      <a:pt x="11" y="19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5" y="38"/>
                    </a:lnTo>
                    <a:lnTo>
                      <a:pt x="15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1" y="38"/>
                    </a:lnTo>
                    <a:lnTo>
                      <a:pt x="24" y="37"/>
                    </a:lnTo>
                    <a:lnTo>
                      <a:pt x="27" y="37"/>
                    </a:lnTo>
                    <a:lnTo>
                      <a:pt x="30" y="37"/>
                    </a:lnTo>
                    <a:lnTo>
                      <a:pt x="33" y="36"/>
                    </a:lnTo>
                    <a:lnTo>
                      <a:pt x="36" y="36"/>
                    </a:lnTo>
                    <a:lnTo>
                      <a:pt x="39" y="36"/>
                    </a:lnTo>
                    <a:lnTo>
                      <a:pt x="42" y="36"/>
                    </a:lnTo>
                    <a:lnTo>
                      <a:pt x="45" y="36"/>
                    </a:lnTo>
                    <a:lnTo>
                      <a:pt x="47" y="35"/>
                    </a:lnTo>
                    <a:lnTo>
                      <a:pt x="49" y="35"/>
                    </a:lnTo>
                    <a:lnTo>
                      <a:pt x="50" y="35"/>
                    </a:lnTo>
                    <a:lnTo>
                      <a:pt x="51" y="35"/>
                    </a:lnTo>
                    <a:lnTo>
                      <a:pt x="49" y="15"/>
                    </a:lnTo>
                    <a:lnTo>
                      <a:pt x="49" y="15"/>
                    </a:lnTo>
                    <a:lnTo>
                      <a:pt x="51" y="16"/>
                    </a:lnTo>
                    <a:lnTo>
                      <a:pt x="53" y="17"/>
                    </a:lnTo>
                    <a:lnTo>
                      <a:pt x="55" y="19"/>
                    </a:lnTo>
                    <a:lnTo>
                      <a:pt x="58" y="21"/>
                    </a:lnTo>
                    <a:lnTo>
                      <a:pt x="61" y="24"/>
                    </a:lnTo>
                    <a:lnTo>
                      <a:pt x="63" y="29"/>
                    </a:lnTo>
                    <a:lnTo>
                      <a:pt x="65" y="34"/>
                    </a:lnTo>
                    <a:lnTo>
                      <a:pt x="73" y="33"/>
                    </a:lnTo>
                    <a:lnTo>
                      <a:pt x="70" y="25"/>
                    </a:lnTo>
                    <a:lnTo>
                      <a:pt x="66" y="18"/>
                    </a:lnTo>
                    <a:lnTo>
                      <a:pt x="63" y="13"/>
                    </a:lnTo>
                    <a:lnTo>
                      <a:pt x="61" y="9"/>
                    </a:lnTo>
                    <a:lnTo>
                      <a:pt x="58" y="6"/>
                    </a:lnTo>
                    <a:lnTo>
                      <a:pt x="56" y="4"/>
                    </a:lnTo>
                    <a:lnTo>
                      <a:pt x="55" y="3"/>
                    </a:lnTo>
                    <a:lnTo>
                      <a:pt x="55" y="2"/>
                    </a:lnTo>
                    <a:close/>
                  </a:path>
                </a:pathLst>
              </a:custGeom>
              <a:solidFill>
                <a:srgbClr val="59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54" name="Freeform 1430"/>
              <p:cNvSpPr>
                <a:spLocks/>
              </p:cNvSpPr>
              <p:nvPr/>
            </p:nvSpPr>
            <p:spPr bwMode="auto">
              <a:xfrm>
                <a:off x="5124" y="2654"/>
                <a:ext cx="29" cy="20"/>
              </a:xfrm>
              <a:custGeom>
                <a:avLst/>
                <a:gdLst>
                  <a:gd name="T0" fmla="*/ 4 w 29"/>
                  <a:gd name="T1" fmla="*/ 6 h 20"/>
                  <a:gd name="T2" fmla="*/ 0 w 29"/>
                  <a:gd name="T3" fmla="*/ 3 h 20"/>
                  <a:gd name="T4" fmla="*/ 3 w 29"/>
                  <a:gd name="T5" fmla="*/ 0 h 20"/>
                  <a:gd name="T6" fmla="*/ 5 w 29"/>
                  <a:gd name="T7" fmla="*/ 0 h 20"/>
                  <a:gd name="T8" fmla="*/ 2 w 29"/>
                  <a:gd name="T9" fmla="*/ 3 h 20"/>
                  <a:gd name="T10" fmla="*/ 6 w 29"/>
                  <a:gd name="T11" fmla="*/ 6 h 20"/>
                  <a:gd name="T12" fmla="*/ 6 w 29"/>
                  <a:gd name="T13" fmla="*/ 6 h 20"/>
                  <a:gd name="T14" fmla="*/ 5 w 29"/>
                  <a:gd name="T15" fmla="*/ 7 h 20"/>
                  <a:gd name="T16" fmla="*/ 4 w 29"/>
                  <a:gd name="T17" fmla="*/ 8 h 20"/>
                  <a:gd name="T18" fmla="*/ 4 w 29"/>
                  <a:gd name="T19" fmla="*/ 9 h 20"/>
                  <a:gd name="T20" fmla="*/ 16 w 29"/>
                  <a:gd name="T21" fmla="*/ 17 h 20"/>
                  <a:gd name="T22" fmla="*/ 25 w 29"/>
                  <a:gd name="T23" fmla="*/ 8 h 20"/>
                  <a:gd name="T24" fmla="*/ 23 w 29"/>
                  <a:gd name="T25" fmla="*/ 6 h 20"/>
                  <a:gd name="T26" fmla="*/ 26 w 29"/>
                  <a:gd name="T27" fmla="*/ 3 h 20"/>
                  <a:gd name="T28" fmla="*/ 24 w 29"/>
                  <a:gd name="T29" fmla="*/ 0 h 20"/>
                  <a:gd name="T30" fmla="*/ 26 w 29"/>
                  <a:gd name="T31" fmla="*/ 0 h 20"/>
                  <a:gd name="T32" fmla="*/ 29 w 29"/>
                  <a:gd name="T33" fmla="*/ 4 h 20"/>
                  <a:gd name="T34" fmla="*/ 25 w 29"/>
                  <a:gd name="T35" fmla="*/ 6 h 20"/>
                  <a:gd name="T36" fmla="*/ 28 w 29"/>
                  <a:gd name="T37" fmla="*/ 9 h 20"/>
                  <a:gd name="T38" fmla="*/ 16 w 29"/>
                  <a:gd name="T39" fmla="*/ 20 h 20"/>
                  <a:gd name="T40" fmla="*/ 1 w 29"/>
                  <a:gd name="T41" fmla="*/ 9 h 20"/>
                  <a:gd name="T42" fmla="*/ 4 w 29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" h="20">
                    <a:moveTo>
                      <a:pt x="4" y="6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16" y="17"/>
                    </a:lnTo>
                    <a:lnTo>
                      <a:pt x="25" y="8"/>
                    </a:lnTo>
                    <a:lnTo>
                      <a:pt x="23" y="6"/>
                    </a:lnTo>
                    <a:lnTo>
                      <a:pt x="26" y="3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9" y="4"/>
                    </a:lnTo>
                    <a:lnTo>
                      <a:pt x="25" y="6"/>
                    </a:lnTo>
                    <a:lnTo>
                      <a:pt x="28" y="9"/>
                    </a:lnTo>
                    <a:lnTo>
                      <a:pt x="16" y="20"/>
                    </a:lnTo>
                    <a:lnTo>
                      <a:pt x="1" y="9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55" name="Freeform 1431"/>
              <p:cNvSpPr>
                <a:spLocks/>
              </p:cNvSpPr>
              <p:nvPr/>
            </p:nvSpPr>
            <p:spPr bwMode="auto">
              <a:xfrm>
                <a:off x="5132" y="2655"/>
                <a:ext cx="13" cy="15"/>
              </a:xfrm>
              <a:custGeom>
                <a:avLst/>
                <a:gdLst>
                  <a:gd name="T0" fmla="*/ 13 w 13"/>
                  <a:gd name="T1" fmla="*/ 0 h 15"/>
                  <a:gd name="T2" fmla="*/ 0 w 13"/>
                  <a:gd name="T3" fmla="*/ 0 h 15"/>
                  <a:gd name="T4" fmla="*/ 8 w 13"/>
                  <a:gd name="T5" fmla="*/ 15 h 15"/>
                  <a:gd name="T6" fmla="*/ 13 w 13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5">
                    <a:moveTo>
                      <a:pt x="13" y="0"/>
                    </a:moveTo>
                    <a:lnTo>
                      <a:pt x="0" y="0"/>
                    </a:lnTo>
                    <a:lnTo>
                      <a:pt x="8" y="1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56" name="Freeform 1432"/>
              <p:cNvSpPr>
                <a:spLocks/>
              </p:cNvSpPr>
              <p:nvPr/>
            </p:nvSpPr>
            <p:spPr bwMode="auto">
              <a:xfrm>
                <a:off x="5136" y="2653"/>
                <a:ext cx="6" cy="18"/>
              </a:xfrm>
              <a:custGeom>
                <a:avLst/>
                <a:gdLst>
                  <a:gd name="T0" fmla="*/ 3 w 6"/>
                  <a:gd name="T1" fmla="*/ 18 h 18"/>
                  <a:gd name="T2" fmla="*/ 0 w 6"/>
                  <a:gd name="T3" fmla="*/ 11 h 18"/>
                  <a:gd name="T4" fmla="*/ 2 w 6"/>
                  <a:gd name="T5" fmla="*/ 4 h 18"/>
                  <a:gd name="T6" fmla="*/ 1 w 6"/>
                  <a:gd name="T7" fmla="*/ 4 h 18"/>
                  <a:gd name="T8" fmla="*/ 1 w 6"/>
                  <a:gd name="T9" fmla="*/ 3 h 18"/>
                  <a:gd name="T10" fmla="*/ 1 w 6"/>
                  <a:gd name="T11" fmla="*/ 3 h 18"/>
                  <a:gd name="T12" fmla="*/ 1 w 6"/>
                  <a:gd name="T13" fmla="*/ 2 h 18"/>
                  <a:gd name="T14" fmla="*/ 1 w 6"/>
                  <a:gd name="T15" fmla="*/ 2 h 18"/>
                  <a:gd name="T16" fmla="*/ 1 w 6"/>
                  <a:gd name="T17" fmla="*/ 1 h 18"/>
                  <a:gd name="T18" fmla="*/ 2 w 6"/>
                  <a:gd name="T19" fmla="*/ 0 h 18"/>
                  <a:gd name="T20" fmla="*/ 3 w 6"/>
                  <a:gd name="T21" fmla="*/ 0 h 18"/>
                  <a:gd name="T22" fmla="*/ 4 w 6"/>
                  <a:gd name="T23" fmla="*/ 0 h 18"/>
                  <a:gd name="T24" fmla="*/ 4 w 6"/>
                  <a:gd name="T25" fmla="*/ 1 h 18"/>
                  <a:gd name="T26" fmla="*/ 5 w 6"/>
                  <a:gd name="T27" fmla="*/ 2 h 18"/>
                  <a:gd name="T28" fmla="*/ 5 w 6"/>
                  <a:gd name="T29" fmla="*/ 2 h 18"/>
                  <a:gd name="T30" fmla="*/ 5 w 6"/>
                  <a:gd name="T31" fmla="*/ 3 h 18"/>
                  <a:gd name="T32" fmla="*/ 5 w 6"/>
                  <a:gd name="T33" fmla="*/ 3 h 18"/>
                  <a:gd name="T34" fmla="*/ 4 w 6"/>
                  <a:gd name="T35" fmla="*/ 4 h 18"/>
                  <a:gd name="T36" fmla="*/ 4 w 6"/>
                  <a:gd name="T37" fmla="*/ 4 h 18"/>
                  <a:gd name="T38" fmla="*/ 6 w 6"/>
                  <a:gd name="T39" fmla="*/ 11 h 18"/>
                  <a:gd name="T40" fmla="*/ 3 w 6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18">
                    <a:moveTo>
                      <a:pt x="3" y="18"/>
                    </a:moveTo>
                    <a:lnTo>
                      <a:pt x="0" y="11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11"/>
                    </a:ln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57" name="Freeform 1433"/>
              <p:cNvSpPr>
                <a:spLocks/>
              </p:cNvSpPr>
              <p:nvPr/>
            </p:nvSpPr>
            <p:spPr bwMode="auto">
              <a:xfrm>
                <a:off x="5138" y="2677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4 h 4"/>
                  <a:gd name="T4" fmla="*/ 3 w 4"/>
                  <a:gd name="T5" fmla="*/ 3 h 4"/>
                  <a:gd name="T6" fmla="*/ 4 w 4"/>
                  <a:gd name="T7" fmla="*/ 2 h 4"/>
                  <a:gd name="T8" fmla="*/ 4 w 4"/>
                  <a:gd name="T9" fmla="*/ 2 h 4"/>
                  <a:gd name="T10" fmla="*/ 4 w 4"/>
                  <a:gd name="T11" fmla="*/ 1 h 4"/>
                  <a:gd name="T12" fmla="*/ 3 w 4"/>
                  <a:gd name="T13" fmla="*/ 0 h 4"/>
                  <a:gd name="T14" fmla="*/ 3 w 4"/>
                  <a:gd name="T15" fmla="*/ 0 h 4"/>
                  <a:gd name="T16" fmla="*/ 2 w 4"/>
                  <a:gd name="T17" fmla="*/ 0 h 4"/>
                  <a:gd name="T18" fmla="*/ 2 w 4"/>
                  <a:gd name="T19" fmla="*/ 0 h 4"/>
                  <a:gd name="T20" fmla="*/ 1 w 4"/>
                  <a:gd name="T21" fmla="*/ 0 h 4"/>
                  <a:gd name="T22" fmla="*/ 1 w 4"/>
                  <a:gd name="T23" fmla="*/ 1 h 4"/>
                  <a:gd name="T24" fmla="*/ 0 w 4"/>
                  <a:gd name="T25" fmla="*/ 2 h 4"/>
                  <a:gd name="T26" fmla="*/ 1 w 4"/>
                  <a:gd name="T27" fmla="*/ 2 h 4"/>
                  <a:gd name="T28" fmla="*/ 1 w 4"/>
                  <a:gd name="T29" fmla="*/ 3 h 4"/>
                  <a:gd name="T30" fmla="*/ 2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3" y="4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58" name="Freeform 1434"/>
              <p:cNvSpPr>
                <a:spLocks/>
              </p:cNvSpPr>
              <p:nvPr/>
            </p:nvSpPr>
            <p:spPr bwMode="auto">
              <a:xfrm>
                <a:off x="5138" y="2684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4 h 4"/>
                  <a:gd name="T4" fmla="*/ 3 w 4"/>
                  <a:gd name="T5" fmla="*/ 3 h 4"/>
                  <a:gd name="T6" fmla="*/ 4 w 4"/>
                  <a:gd name="T7" fmla="*/ 2 h 4"/>
                  <a:gd name="T8" fmla="*/ 4 w 4"/>
                  <a:gd name="T9" fmla="*/ 2 h 4"/>
                  <a:gd name="T10" fmla="*/ 4 w 4"/>
                  <a:gd name="T11" fmla="*/ 1 h 4"/>
                  <a:gd name="T12" fmla="*/ 3 w 4"/>
                  <a:gd name="T13" fmla="*/ 0 h 4"/>
                  <a:gd name="T14" fmla="*/ 3 w 4"/>
                  <a:gd name="T15" fmla="*/ 0 h 4"/>
                  <a:gd name="T16" fmla="*/ 2 w 4"/>
                  <a:gd name="T17" fmla="*/ 0 h 4"/>
                  <a:gd name="T18" fmla="*/ 2 w 4"/>
                  <a:gd name="T19" fmla="*/ 0 h 4"/>
                  <a:gd name="T20" fmla="*/ 1 w 4"/>
                  <a:gd name="T21" fmla="*/ 0 h 4"/>
                  <a:gd name="T22" fmla="*/ 1 w 4"/>
                  <a:gd name="T23" fmla="*/ 1 h 4"/>
                  <a:gd name="T24" fmla="*/ 0 w 4"/>
                  <a:gd name="T25" fmla="*/ 2 h 4"/>
                  <a:gd name="T26" fmla="*/ 1 w 4"/>
                  <a:gd name="T27" fmla="*/ 2 h 4"/>
                  <a:gd name="T28" fmla="*/ 1 w 4"/>
                  <a:gd name="T29" fmla="*/ 3 h 4"/>
                  <a:gd name="T30" fmla="*/ 2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3" y="4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59" name="Freeform 1435"/>
              <p:cNvSpPr>
                <a:spLocks/>
              </p:cNvSpPr>
              <p:nvPr/>
            </p:nvSpPr>
            <p:spPr bwMode="auto">
              <a:xfrm>
                <a:off x="5142" y="2618"/>
                <a:ext cx="11" cy="14"/>
              </a:xfrm>
              <a:custGeom>
                <a:avLst/>
                <a:gdLst>
                  <a:gd name="T0" fmla="*/ 8 w 11"/>
                  <a:gd name="T1" fmla="*/ 12 h 14"/>
                  <a:gd name="T2" fmla="*/ 4 w 11"/>
                  <a:gd name="T3" fmla="*/ 4 h 14"/>
                  <a:gd name="T4" fmla="*/ 5 w 11"/>
                  <a:gd name="T5" fmla="*/ 0 h 14"/>
                  <a:gd name="T6" fmla="*/ 11 w 11"/>
                  <a:gd name="T7" fmla="*/ 14 h 14"/>
                  <a:gd name="T8" fmla="*/ 0 w 11"/>
                  <a:gd name="T9" fmla="*/ 13 h 14"/>
                  <a:gd name="T10" fmla="*/ 1 w 11"/>
                  <a:gd name="T11" fmla="*/ 11 h 14"/>
                  <a:gd name="T12" fmla="*/ 8 w 11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4">
                    <a:moveTo>
                      <a:pt x="8" y="12"/>
                    </a:moveTo>
                    <a:lnTo>
                      <a:pt x="4" y="4"/>
                    </a:lnTo>
                    <a:lnTo>
                      <a:pt x="5" y="0"/>
                    </a:lnTo>
                    <a:lnTo>
                      <a:pt x="11" y="14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60" name="Freeform 1436"/>
              <p:cNvSpPr>
                <a:spLocks/>
              </p:cNvSpPr>
              <p:nvPr/>
            </p:nvSpPr>
            <p:spPr bwMode="auto">
              <a:xfrm>
                <a:off x="5151" y="2619"/>
                <a:ext cx="4" cy="5"/>
              </a:xfrm>
              <a:custGeom>
                <a:avLst/>
                <a:gdLst>
                  <a:gd name="T0" fmla="*/ 1 w 4"/>
                  <a:gd name="T1" fmla="*/ 5 h 5"/>
                  <a:gd name="T2" fmla="*/ 0 w 4"/>
                  <a:gd name="T3" fmla="*/ 5 h 5"/>
                  <a:gd name="T4" fmla="*/ 0 w 4"/>
                  <a:gd name="T5" fmla="*/ 4 h 5"/>
                  <a:gd name="T6" fmla="*/ 0 w 4"/>
                  <a:gd name="T7" fmla="*/ 3 h 5"/>
                  <a:gd name="T8" fmla="*/ 0 w 4"/>
                  <a:gd name="T9" fmla="*/ 2 h 5"/>
                  <a:gd name="T10" fmla="*/ 1 w 4"/>
                  <a:gd name="T11" fmla="*/ 1 h 5"/>
                  <a:gd name="T12" fmla="*/ 1 w 4"/>
                  <a:gd name="T13" fmla="*/ 0 h 5"/>
                  <a:gd name="T14" fmla="*/ 2 w 4"/>
                  <a:gd name="T15" fmla="*/ 0 h 5"/>
                  <a:gd name="T16" fmla="*/ 3 w 4"/>
                  <a:gd name="T17" fmla="*/ 0 h 5"/>
                  <a:gd name="T18" fmla="*/ 3 w 4"/>
                  <a:gd name="T19" fmla="*/ 0 h 5"/>
                  <a:gd name="T20" fmla="*/ 4 w 4"/>
                  <a:gd name="T21" fmla="*/ 1 h 5"/>
                  <a:gd name="T22" fmla="*/ 4 w 4"/>
                  <a:gd name="T23" fmla="*/ 2 h 5"/>
                  <a:gd name="T24" fmla="*/ 3 w 4"/>
                  <a:gd name="T25" fmla="*/ 3 h 5"/>
                  <a:gd name="T26" fmla="*/ 3 w 4"/>
                  <a:gd name="T27" fmla="*/ 4 h 5"/>
                  <a:gd name="T28" fmla="*/ 2 w 4"/>
                  <a:gd name="T29" fmla="*/ 5 h 5"/>
                  <a:gd name="T30" fmla="*/ 1 w 4"/>
                  <a:gd name="T31" fmla="*/ 5 h 5"/>
                  <a:gd name="T32" fmla="*/ 1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61" name="Freeform 1437"/>
              <p:cNvSpPr>
                <a:spLocks/>
              </p:cNvSpPr>
              <p:nvPr/>
            </p:nvSpPr>
            <p:spPr bwMode="auto">
              <a:xfrm>
                <a:off x="5140" y="2617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0 w 4"/>
                  <a:gd name="T3" fmla="*/ 5 h 6"/>
                  <a:gd name="T4" fmla="*/ 0 w 4"/>
                  <a:gd name="T5" fmla="*/ 4 h 6"/>
                  <a:gd name="T6" fmla="*/ 0 w 4"/>
                  <a:gd name="T7" fmla="*/ 3 h 6"/>
                  <a:gd name="T8" fmla="*/ 0 w 4"/>
                  <a:gd name="T9" fmla="*/ 2 h 6"/>
                  <a:gd name="T10" fmla="*/ 1 w 4"/>
                  <a:gd name="T11" fmla="*/ 1 h 6"/>
                  <a:gd name="T12" fmla="*/ 1 w 4"/>
                  <a:gd name="T13" fmla="*/ 0 h 6"/>
                  <a:gd name="T14" fmla="*/ 2 w 4"/>
                  <a:gd name="T15" fmla="*/ 0 h 6"/>
                  <a:gd name="T16" fmla="*/ 3 w 4"/>
                  <a:gd name="T17" fmla="*/ 0 h 6"/>
                  <a:gd name="T18" fmla="*/ 3 w 4"/>
                  <a:gd name="T19" fmla="*/ 0 h 6"/>
                  <a:gd name="T20" fmla="*/ 4 w 4"/>
                  <a:gd name="T21" fmla="*/ 1 h 6"/>
                  <a:gd name="T22" fmla="*/ 4 w 4"/>
                  <a:gd name="T23" fmla="*/ 2 h 6"/>
                  <a:gd name="T24" fmla="*/ 3 w 4"/>
                  <a:gd name="T25" fmla="*/ 3 h 6"/>
                  <a:gd name="T26" fmla="*/ 3 w 4"/>
                  <a:gd name="T27" fmla="*/ 4 h 6"/>
                  <a:gd name="T28" fmla="*/ 2 w 4"/>
                  <a:gd name="T29" fmla="*/ 5 h 6"/>
                  <a:gd name="T30" fmla="*/ 1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62" name="Freeform 1438"/>
              <p:cNvSpPr>
                <a:spLocks/>
              </p:cNvSpPr>
              <p:nvPr/>
            </p:nvSpPr>
            <p:spPr bwMode="auto">
              <a:xfrm>
                <a:off x="5249" y="2618"/>
                <a:ext cx="10" cy="13"/>
              </a:xfrm>
              <a:custGeom>
                <a:avLst/>
                <a:gdLst>
                  <a:gd name="T0" fmla="*/ 2 w 10"/>
                  <a:gd name="T1" fmla="*/ 12 h 13"/>
                  <a:gd name="T2" fmla="*/ 7 w 10"/>
                  <a:gd name="T3" fmla="*/ 3 h 13"/>
                  <a:gd name="T4" fmla="*/ 7 w 10"/>
                  <a:gd name="T5" fmla="*/ 0 h 13"/>
                  <a:gd name="T6" fmla="*/ 0 w 10"/>
                  <a:gd name="T7" fmla="*/ 13 h 13"/>
                  <a:gd name="T8" fmla="*/ 10 w 10"/>
                  <a:gd name="T9" fmla="*/ 13 h 13"/>
                  <a:gd name="T10" fmla="*/ 10 w 10"/>
                  <a:gd name="T11" fmla="*/ 12 h 13"/>
                  <a:gd name="T12" fmla="*/ 2 w 10"/>
                  <a:gd name="T1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3">
                    <a:moveTo>
                      <a:pt x="2" y="12"/>
                    </a:moveTo>
                    <a:lnTo>
                      <a:pt x="7" y="3"/>
                    </a:lnTo>
                    <a:lnTo>
                      <a:pt x="7" y="0"/>
                    </a:lnTo>
                    <a:lnTo>
                      <a:pt x="0" y="13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63" name="Freeform 1439"/>
              <p:cNvSpPr>
                <a:spLocks/>
              </p:cNvSpPr>
              <p:nvPr/>
            </p:nvSpPr>
            <p:spPr bwMode="auto">
              <a:xfrm>
                <a:off x="5247" y="2617"/>
                <a:ext cx="4" cy="6"/>
              </a:xfrm>
              <a:custGeom>
                <a:avLst/>
                <a:gdLst>
                  <a:gd name="T0" fmla="*/ 2 w 4"/>
                  <a:gd name="T1" fmla="*/ 6 h 6"/>
                  <a:gd name="T2" fmla="*/ 2 w 4"/>
                  <a:gd name="T3" fmla="*/ 6 h 6"/>
                  <a:gd name="T4" fmla="*/ 3 w 4"/>
                  <a:gd name="T5" fmla="*/ 6 h 6"/>
                  <a:gd name="T6" fmla="*/ 3 w 4"/>
                  <a:gd name="T7" fmla="*/ 5 h 6"/>
                  <a:gd name="T8" fmla="*/ 4 w 4"/>
                  <a:gd name="T9" fmla="*/ 4 h 6"/>
                  <a:gd name="T10" fmla="*/ 4 w 4"/>
                  <a:gd name="T11" fmla="*/ 2 h 6"/>
                  <a:gd name="T12" fmla="*/ 3 w 4"/>
                  <a:gd name="T13" fmla="*/ 1 h 6"/>
                  <a:gd name="T14" fmla="*/ 3 w 4"/>
                  <a:gd name="T15" fmla="*/ 1 h 6"/>
                  <a:gd name="T16" fmla="*/ 2 w 4"/>
                  <a:gd name="T17" fmla="*/ 0 h 6"/>
                  <a:gd name="T18" fmla="*/ 2 w 4"/>
                  <a:gd name="T19" fmla="*/ 1 h 6"/>
                  <a:gd name="T20" fmla="*/ 1 w 4"/>
                  <a:gd name="T21" fmla="*/ 1 h 6"/>
                  <a:gd name="T22" fmla="*/ 1 w 4"/>
                  <a:gd name="T23" fmla="*/ 2 h 6"/>
                  <a:gd name="T24" fmla="*/ 0 w 4"/>
                  <a:gd name="T25" fmla="*/ 3 h 6"/>
                  <a:gd name="T26" fmla="*/ 0 w 4"/>
                  <a:gd name="T27" fmla="*/ 4 h 6"/>
                  <a:gd name="T28" fmla="*/ 1 w 4"/>
                  <a:gd name="T29" fmla="*/ 5 h 6"/>
                  <a:gd name="T30" fmla="*/ 1 w 4"/>
                  <a:gd name="T31" fmla="*/ 6 h 6"/>
                  <a:gd name="T32" fmla="*/ 2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64" name="Freeform 1440"/>
              <p:cNvSpPr>
                <a:spLocks/>
              </p:cNvSpPr>
              <p:nvPr/>
            </p:nvSpPr>
            <p:spPr bwMode="auto">
              <a:xfrm>
                <a:off x="5260" y="2618"/>
                <a:ext cx="3" cy="6"/>
              </a:xfrm>
              <a:custGeom>
                <a:avLst/>
                <a:gdLst>
                  <a:gd name="T0" fmla="*/ 1 w 3"/>
                  <a:gd name="T1" fmla="*/ 6 h 6"/>
                  <a:gd name="T2" fmla="*/ 2 w 3"/>
                  <a:gd name="T3" fmla="*/ 6 h 6"/>
                  <a:gd name="T4" fmla="*/ 3 w 3"/>
                  <a:gd name="T5" fmla="*/ 5 h 6"/>
                  <a:gd name="T6" fmla="*/ 3 w 3"/>
                  <a:gd name="T7" fmla="*/ 4 h 6"/>
                  <a:gd name="T8" fmla="*/ 3 w 3"/>
                  <a:gd name="T9" fmla="*/ 3 h 6"/>
                  <a:gd name="T10" fmla="*/ 3 w 3"/>
                  <a:gd name="T11" fmla="*/ 2 h 6"/>
                  <a:gd name="T12" fmla="*/ 3 w 3"/>
                  <a:gd name="T13" fmla="*/ 1 h 6"/>
                  <a:gd name="T14" fmla="*/ 3 w 3"/>
                  <a:gd name="T15" fmla="*/ 0 h 6"/>
                  <a:gd name="T16" fmla="*/ 2 w 3"/>
                  <a:gd name="T17" fmla="*/ 0 h 6"/>
                  <a:gd name="T18" fmla="*/ 1 w 3"/>
                  <a:gd name="T19" fmla="*/ 0 h 6"/>
                  <a:gd name="T20" fmla="*/ 1 w 3"/>
                  <a:gd name="T21" fmla="*/ 0 h 6"/>
                  <a:gd name="T22" fmla="*/ 0 w 3"/>
                  <a:gd name="T23" fmla="*/ 1 h 6"/>
                  <a:gd name="T24" fmla="*/ 0 w 3"/>
                  <a:gd name="T25" fmla="*/ 3 h 6"/>
                  <a:gd name="T26" fmla="*/ 0 w 3"/>
                  <a:gd name="T27" fmla="*/ 4 h 6"/>
                  <a:gd name="T28" fmla="*/ 0 w 3"/>
                  <a:gd name="T29" fmla="*/ 5 h 6"/>
                  <a:gd name="T30" fmla="*/ 1 w 3"/>
                  <a:gd name="T31" fmla="*/ 6 h 6"/>
                  <a:gd name="T32" fmla="*/ 1 w 3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lnTo>
                      <a:pt x="2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</p:grpSp>
        <p:grpSp>
          <p:nvGrpSpPr>
            <p:cNvPr id="57" name="Group 1495"/>
            <p:cNvGrpSpPr>
              <a:grpSpLocks/>
            </p:cNvGrpSpPr>
            <p:nvPr/>
          </p:nvGrpSpPr>
          <p:grpSpPr bwMode="auto">
            <a:xfrm>
              <a:off x="8550275" y="4103688"/>
              <a:ext cx="301625" cy="269875"/>
              <a:chOff x="5386" y="2585"/>
              <a:chExt cx="190" cy="170"/>
            </a:xfrm>
          </p:grpSpPr>
          <p:sp>
            <p:nvSpPr>
              <p:cNvPr id="65" name="Freeform 1442"/>
              <p:cNvSpPr>
                <a:spLocks/>
              </p:cNvSpPr>
              <p:nvPr/>
            </p:nvSpPr>
            <p:spPr bwMode="auto">
              <a:xfrm>
                <a:off x="5548" y="2626"/>
                <a:ext cx="15" cy="17"/>
              </a:xfrm>
              <a:custGeom>
                <a:avLst/>
                <a:gdLst>
                  <a:gd name="T0" fmla="*/ 7 w 15"/>
                  <a:gd name="T1" fmla="*/ 17 h 17"/>
                  <a:gd name="T2" fmla="*/ 9 w 15"/>
                  <a:gd name="T3" fmla="*/ 16 h 17"/>
                  <a:gd name="T4" fmla="*/ 10 w 15"/>
                  <a:gd name="T5" fmla="*/ 16 h 17"/>
                  <a:gd name="T6" fmla="*/ 12 w 15"/>
                  <a:gd name="T7" fmla="*/ 15 h 17"/>
                  <a:gd name="T8" fmla="*/ 13 w 15"/>
                  <a:gd name="T9" fmla="*/ 14 h 17"/>
                  <a:gd name="T10" fmla="*/ 14 w 15"/>
                  <a:gd name="T11" fmla="*/ 13 h 17"/>
                  <a:gd name="T12" fmla="*/ 15 w 15"/>
                  <a:gd name="T13" fmla="*/ 11 h 17"/>
                  <a:gd name="T14" fmla="*/ 15 w 15"/>
                  <a:gd name="T15" fmla="*/ 10 h 17"/>
                  <a:gd name="T16" fmla="*/ 15 w 15"/>
                  <a:gd name="T17" fmla="*/ 8 h 17"/>
                  <a:gd name="T18" fmla="*/ 15 w 15"/>
                  <a:gd name="T19" fmla="*/ 6 h 17"/>
                  <a:gd name="T20" fmla="*/ 15 w 15"/>
                  <a:gd name="T21" fmla="*/ 5 h 17"/>
                  <a:gd name="T22" fmla="*/ 14 w 15"/>
                  <a:gd name="T23" fmla="*/ 3 h 17"/>
                  <a:gd name="T24" fmla="*/ 13 w 15"/>
                  <a:gd name="T25" fmla="*/ 2 h 17"/>
                  <a:gd name="T26" fmla="*/ 12 w 15"/>
                  <a:gd name="T27" fmla="*/ 1 h 17"/>
                  <a:gd name="T28" fmla="*/ 10 w 15"/>
                  <a:gd name="T29" fmla="*/ 0 h 17"/>
                  <a:gd name="T30" fmla="*/ 9 w 15"/>
                  <a:gd name="T31" fmla="*/ 0 h 17"/>
                  <a:gd name="T32" fmla="*/ 7 w 15"/>
                  <a:gd name="T33" fmla="*/ 0 h 17"/>
                  <a:gd name="T34" fmla="*/ 6 w 15"/>
                  <a:gd name="T35" fmla="*/ 0 h 17"/>
                  <a:gd name="T36" fmla="*/ 4 w 15"/>
                  <a:gd name="T37" fmla="*/ 0 h 17"/>
                  <a:gd name="T38" fmla="*/ 3 w 15"/>
                  <a:gd name="T39" fmla="*/ 1 h 17"/>
                  <a:gd name="T40" fmla="*/ 2 w 15"/>
                  <a:gd name="T41" fmla="*/ 2 h 17"/>
                  <a:gd name="T42" fmla="*/ 1 w 15"/>
                  <a:gd name="T43" fmla="*/ 3 h 17"/>
                  <a:gd name="T44" fmla="*/ 0 w 15"/>
                  <a:gd name="T45" fmla="*/ 5 h 17"/>
                  <a:gd name="T46" fmla="*/ 0 w 15"/>
                  <a:gd name="T47" fmla="*/ 6 h 17"/>
                  <a:gd name="T48" fmla="*/ 0 w 15"/>
                  <a:gd name="T49" fmla="*/ 8 h 17"/>
                  <a:gd name="T50" fmla="*/ 0 w 15"/>
                  <a:gd name="T51" fmla="*/ 10 h 17"/>
                  <a:gd name="T52" fmla="*/ 0 w 15"/>
                  <a:gd name="T53" fmla="*/ 11 h 17"/>
                  <a:gd name="T54" fmla="*/ 1 w 15"/>
                  <a:gd name="T55" fmla="*/ 13 h 17"/>
                  <a:gd name="T56" fmla="*/ 2 w 15"/>
                  <a:gd name="T57" fmla="*/ 14 h 17"/>
                  <a:gd name="T58" fmla="*/ 3 w 15"/>
                  <a:gd name="T59" fmla="*/ 15 h 17"/>
                  <a:gd name="T60" fmla="*/ 4 w 15"/>
                  <a:gd name="T61" fmla="*/ 16 h 17"/>
                  <a:gd name="T62" fmla="*/ 6 w 15"/>
                  <a:gd name="T63" fmla="*/ 16 h 17"/>
                  <a:gd name="T64" fmla="*/ 7 w 15"/>
                  <a:gd name="T6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7">
                    <a:moveTo>
                      <a:pt x="7" y="17"/>
                    </a:moveTo>
                    <a:lnTo>
                      <a:pt x="9" y="16"/>
                    </a:lnTo>
                    <a:lnTo>
                      <a:pt x="10" y="16"/>
                    </a:lnTo>
                    <a:lnTo>
                      <a:pt x="12" y="15"/>
                    </a:lnTo>
                    <a:lnTo>
                      <a:pt x="13" y="14"/>
                    </a:lnTo>
                    <a:lnTo>
                      <a:pt x="14" y="13"/>
                    </a:lnTo>
                    <a:lnTo>
                      <a:pt x="15" y="11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5" y="6"/>
                    </a:lnTo>
                    <a:lnTo>
                      <a:pt x="15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3" y="15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7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66" name="Freeform 1443"/>
              <p:cNvSpPr>
                <a:spLocks/>
              </p:cNvSpPr>
              <p:nvPr/>
            </p:nvSpPr>
            <p:spPr bwMode="auto">
              <a:xfrm>
                <a:off x="5395" y="2587"/>
                <a:ext cx="86" cy="12"/>
              </a:xfrm>
              <a:custGeom>
                <a:avLst/>
                <a:gdLst>
                  <a:gd name="T0" fmla="*/ 86 w 86"/>
                  <a:gd name="T1" fmla="*/ 10 h 12"/>
                  <a:gd name="T2" fmla="*/ 43 w 86"/>
                  <a:gd name="T3" fmla="*/ 0 h 12"/>
                  <a:gd name="T4" fmla="*/ 0 w 86"/>
                  <a:gd name="T5" fmla="*/ 10 h 12"/>
                  <a:gd name="T6" fmla="*/ 1 w 86"/>
                  <a:gd name="T7" fmla="*/ 12 h 12"/>
                  <a:gd name="T8" fmla="*/ 43 w 86"/>
                  <a:gd name="T9" fmla="*/ 2 h 12"/>
                  <a:gd name="T10" fmla="*/ 86 w 86"/>
                  <a:gd name="T11" fmla="*/ 12 h 12"/>
                  <a:gd name="T12" fmla="*/ 86 w 86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12">
                    <a:moveTo>
                      <a:pt x="86" y="10"/>
                    </a:moveTo>
                    <a:lnTo>
                      <a:pt x="43" y="0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43" y="2"/>
                    </a:lnTo>
                    <a:lnTo>
                      <a:pt x="86" y="12"/>
                    </a:lnTo>
                    <a:lnTo>
                      <a:pt x="8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67" name="Rectangle 1444"/>
              <p:cNvSpPr>
                <a:spLocks noChangeArrowheads="1"/>
              </p:cNvSpPr>
              <p:nvPr/>
            </p:nvSpPr>
            <p:spPr bwMode="auto">
              <a:xfrm>
                <a:off x="5390" y="2603"/>
                <a:ext cx="101" cy="10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68" name="Rectangle 1445"/>
              <p:cNvSpPr>
                <a:spLocks noChangeArrowheads="1"/>
              </p:cNvSpPr>
              <p:nvPr/>
            </p:nvSpPr>
            <p:spPr bwMode="auto">
              <a:xfrm>
                <a:off x="5392" y="2605"/>
                <a:ext cx="96" cy="10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69" name="Rectangle 1446"/>
              <p:cNvSpPr>
                <a:spLocks noChangeArrowheads="1"/>
              </p:cNvSpPr>
              <p:nvPr/>
            </p:nvSpPr>
            <p:spPr bwMode="auto">
              <a:xfrm>
                <a:off x="5401" y="2702"/>
                <a:ext cx="14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70" name="Rectangle 1447"/>
              <p:cNvSpPr>
                <a:spLocks noChangeArrowheads="1"/>
              </p:cNvSpPr>
              <p:nvPr/>
            </p:nvSpPr>
            <p:spPr bwMode="auto">
              <a:xfrm>
                <a:off x="5425" y="2702"/>
                <a:ext cx="13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71" name="Rectangle 1448"/>
              <p:cNvSpPr>
                <a:spLocks noChangeArrowheads="1"/>
              </p:cNvSpPr>
              <p:nvPr/>
            </p:nvSpPr>
            <p:spPr bwMode="auto">
              <a:xfrm>
                <a:off x="5448" y="2702"/>
                <a:ext cx="14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72" name="Rectangle 1449"/>
              <p:cNvSpPr>
                <a:spLocks noChangeArrowheads="1"/>
              </p:cNvSpPr>
              <p:nvPr/>
            </p:nvSpPr>
            <p:spPr bwMode="auto">
              <a:xfrm>
                <a:off x="5472" y="2702"/>
                <a:ext cx="14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73" name="Rectangle 1450"/>
              <p:cNvSpPr>
                <a:spLocks noChangeArrowheads="1"/>
              </p:cNvSpPr>
              <p:nvPr/>
            </p:nvSpPr>
            <p:spPr bwMode="auto">
              <a:xfrm>
                <a:off x="5401" y="2696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74" name="Rectangle 1451"/>
              <p:cNvSpPr>
                <a:spLocks noChangeArrowheads="1"/>
              </p:cNvSpPr>
              <p:nvPr/>
            </p:nvSpPr>
            <p:spPr bwMode="auto">
              <a:xfrm>
                <a:off x="5394" y="2694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75" name="Rectangle 1452"/>
              <p:cNvSpPr>
                <a:spLocks noChangeArrowheads="1"/>
              </p:cNvSpPr>
              <p:nvPr/>
            </p:nvSpPr>
            <p:spPr bwMode="auto">
              <a:xfrm>
                <a:off x="5401" y="2671"/>
                <a:ext cx="84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76" name="Rectangle 1453"/>
              <p:cNvSpPr>
                <a:spLocks noChangeArrowheads="1"/>
              </p:cNvSpPr>
              <p:nvPr/>
            </p:nvSpPr>
            <p:spPr bwMode="auto">
              <a:xfrm>
                <a:off x="5394" y="2669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77" name="Rectangle 1454"/>
              <p:cNvSpPr>
                <a:spLocks noChangeArrowheads="1"/>
              </p:cNvSpPr>
              <p:nvPr/>
            </p:nvSpPr>
            <p:spPr bwMode="auto">
              <a:xfrm>
                <a:off x="5401" y="2647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78" name="Rectangle 1455"/>
              <p:cNvSpPr>
                <a:spLocks noChangeArrowheads="1"/>
              </p:cNvSpPr>
              <p:nvPr/>
            </p:nvSpPr>
            <p:spPr bwMode="auto">
              <a:xfrm>
                <a:off x="5394" y="2645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79" name="Rectangle 1456"/>
              <p:cNvSpPr>
                <a:spLocks noChangeArrowheads="1"/>
              </p:cNvSpPr>
              <p:nvPr/>
            </p:nvSpPr>
            <p:spPr bwMode="auto">
              <a:xfrm>
                <a:off x="5401" y="2622"/>
                <a:ext cx="84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80" name="Rectangle 1457"/>
              <p:cNvSpPr>
                <a:spLocks noChangeArrowheads="1"/>
              </p:cNvSpPr>
              <p:nvPr/>
            </p:nvSpPr>
            <p:spPr bwMode="auto">
              <a:xfrm>
                <a:off x="5394" y="2620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81" name="Rectangle 1458"/>
              <p:cNvSpPr>
                <a:spLocks noChangeArrowheads="1"/>
              </p:cNvSpPr>
              <p:nvPr/>
            </p:nvSpPr>
            <p:spPr bwMode="auto">
              <a:xfrm>
                <a:off x="5404" y="2635"/>
                <a:ext cx="9" cy="6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82" name="Rectangle 1459"/>
              <p:cNvSpPr>
                <a:spLocks noChangeArrowheads="1"/>
              </p:cNvSpPr>
              <p:nvPr/>
            </p:nvSpPr>
            <p:spPr bwMode="auto">
              <a:xfrm>
                <a:off x="5406" y="2637"/>
                <a:ext cx="5" cy="59"/>
              </a:xfrm>
              <a:prstGeom prst="rect">
                <a:avLst/>
              </a:prstGeom>
              <a:solidFill>
                <a:srgbClr val="FF2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83" name="Rectangle 1460"/>
              <p:cNvSpPr>
                <a:spLocks noChangeArrowheads="1"/>
              </p:cNvSpPr>
              <p:nvPr/>
            </p:nvSpPr>
            <p:spPr bwMode="auto">
              <a:xfrm>
                <a:off x="5428" y="2655"/>
                <a:ext cx="8" cy="4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84" name="Rectangle 1461"/>
              <p:cNvSpPr>
                <a:spLocks noChangeArrowheads="1"/>
              </p:cNvSpPr>
              <p:nvPr/>
            </p:nvSpPr>
            <p:spPr bwMode="auto">
              <a:xfrm>
                <a:off x="5429" y="2657"/>
                <a:ext cx="5" cy="39"/>
              </a:xfrm>
              <a:prstGeom prst="rect">
                <a:avLst/>
              </a:prstGeom>
              <a:solidFill>
                <a:srgbClr val="B2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85" name="Rectangle 1462"/>
              <p:cNvSpPr>
                <a:spLocks noChangeArrowheads="1"/>
              </p:cNvSpPr>
              <p:nvPr/>
            </p:nvSpPr>
            <p:spPr bwMode="auto">
              <a:xfrm>
                <a:off x="5451" y="2666"/>
                <a:ext cx="8" cy="3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86" name="Rectangle 1463"/>
              <p:cNvSpPr>
                <a:spLocks noChangeArrowheads="1"/>
              </p:cNvSpPr>
              <p:nvPr/>
            </p:nvSpPr>
            <p:spPr bwMode="auto">
              <a:xfrm>
                <a:off x="5452" y="2668"/>
                <a:ext cx="5" cy="28"/>
              </a:xfrm>
              <a:prstGeom prst="rect">
                <a:avLst/>
              </a:prstGeom>
              <a:solidFill>
                <a:srgbClr val="FFAF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87" name="Rectangle 1464"/>
              <p:cNvSpPr>
                <a:spLocks noChangeArrowheads="1"/>
              </p:cNvSpPr>
              <p:nvPr/>
            </p:nvSpPr>
            <p:spPr bwMode="auto">
              <a:xfrm>
                <a:off x="5475" y="2627"/>
                <a:ext cx="8" cy="7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88" name="Rectangle 1465"/>
              <p:cNvSpPr>
                <a:spLocks noChangeArrowheads="1"/>
              </p:cNvSpPr>
              <p:nvPr/>
            </p:nvSpPr>
            <p:spPr bwMode="auto">
              <a:xfrm>
                <a:off x="5476" y="2628"/>
                <a:ext cx="5" cy="68"/>
              </a:xfrm>
              <a:prstGeom prst="rect">
                <a:avLst/>
              </a:prstGeom>
              <a:solidFill>
                <a:srgbClr val="FF6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89" name="Rectangle 1466"/>
              <p:cNvSpPr>
                <a:spLocks noChangeArrowheads="1"/>
              </p:cNvSpPr>
              <p:nvPr/>
            </p:nvSpPr>
            <p:spPr bwMode="auto">
              <a:xfrm>
                <a:off x="5386" y="2709"/>
                <a:ext cx="108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90" name="Rectangle 1467"/>
              <p:cNvSpPr>
                <a:spLocks noChangeArrowheads="1"/>
              </p:cNvSpPr>
              <p:nvPr/>
            </p:nvSpPr>
            <p:spPr bwMode="auto">
              <a:xfrm>
                <a:off x="5388" y="2711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91" name="Rectangle 1468"/>
              <p:cNvSpPr>
                <a:spLocks noChangeArrowheads="1"/>
              </p:cNvSpPr>
              <p:nvPr/>
            </p:nvSpPr>
            <p:spPr bwMode="auto">
              <a:xfrm>
                <a:off x="5386" y="2596"/>
                <a:ext cx="108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92" name="Rectangle 1469"/>
              <p:cNvSpPr>
                <a:spLocks noChangeArrowheads="1"/>
              </p:cNvSpPr>
              <p:nvPr/>
            </p:nvSpPr>
            <p:spPr bwMode="auto">
              <a:xfrm>
                <a:off x="5388" y="2599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93" name="Freeform 1470"/>
              <p:cNvSpPr>
                <a:spLocks/>
              </p:cNvSpPr>
              <p:nvPr/>
            </p:nvSpPr>
            <p:spPr bwMode="auto">
              <a:xfrm>
                <a:off x="5435" y="2585"/>
                <a:ext cx="7" cy="7"/>
              </a:xfrm>
              <a:custGeom>
                <a:avLst/>
                <a:gdLst>
                  <a:gd name="T0" fmla="*/ 3 w 7"/>
                  <a:gd name="T1" fmla="*/ 7 h 7"/>
                  <a:gd name="T2" fmla="*/ 4 w 7"/>
                  <a:gd name="T3" fmla="*/ 7 h 7"/>
                  <a:gd name="T4" fmla="*/ 5 w 7"/>
                  <a:gd name="T5" fmla="*/ 7 h 7"/>
                  <a:gd name="T6" fmla="*/ 5 w 7"/>
                  <a:gd name="T7" fmla="*/ 7 h 7"/>
                  <a:gd name="T8" fmla="*/ 6 w 7"/>
                  <a:gd name="T9" fmla="*/ 6 h 7"/>
                  <a:gd name="T10" fmla="*/ 6 w 7"/>
                  <a:gd name="T11" fmla="*/ 6 h 7"/>
                  <a:gd name="T12" fmla="*/ 6 w 7"/>
                  <a:gd name="T13" fmla="*/ 5 h 7"/>
                  <a:gd name="T14" fmla="*/ 7 w 7"/>
                  <a:gd name="T15" fmla="*/ 4 h 7"/>
                  <a:gd name="T16" fmla="*/ 7 w 7"/>
                  <a:gd name="T17" fmla="*/ 4 h 7"/>
                  <a:gd name="T18" fmla="*/ 7 w 7"/>
                  <a:gd name="T19" fmla="*/ 3 h 7"/>
                  <a:gd name="T20" fmla="*/ 6 w 7"/>
                  <a:gd name="T21" fmla="*/ 2 h 7"/>
                  <a:gd name="T22" fmla="*/ 6 w 7"/>
                  <a:gd name="T23" fmla="*/ 2 h 7"/>
                  <a:gd name="T24" fmla="*/ 6 w 7"/>
                  <a:gd name="T25" fmla="*/ 1 h 7"/>
                  <a:gd name="T26" fmla="*/ 5 w 7"/>
                  <a:gd name="T27" fmla="*/ 1 h 7"/>
                  <a:gd name="T28" fmla="*/ 5 w 7"/>
                  <a:gd name="T29" fmla="*/ 0 h 7"/>
                  <a:gd name="T30" fmla="*/ 4 w 7"/>
                  <a:gd name="T31" fmla="*/ 0 h 7"/>
                  <a:gd name="T32" fmla="*/ 3 w 7"/>
                  <a:gd name="T33" fmla="*/ 0 h 7"/>
                  <a:gd name="T34" fmla="*/ 3 w 7"/>
                  <a:gd name="T35" fmla="*/ 0 h 7"/>
                  <a:gd name="T36" fmla="*/ 2 w 7"/>
                  <a:gd name="T37" fmla="*/ 0 h 7"/>
                  <a:gd name="T38" fmla="*/ 1 w 7"/>
                  <a:gd name="T39" fmla="*/ 1 h 7"/>
                  <a:gd name="T40" fmla="*/ 1 w 7"/>
                  <a:gd name="T41" fmla="*/ 1 h 7"/>
                  <a:gd name="T42" fmla="*/ 0 w 7"/>
                  <a:gd name="T43" fmla="*/ 2 h 7"/>
                  <a:gd name="T44" fmla="*/ 0 w 7"/>
                  <a:gd name="T45" fmla="*/ 2 h 7"/>
                  <a:gd name="T46" fmla="*/ 0 w 7"/>
                  <a:gd name="T47" fmla="*/ 3 h 7"/>
                  <a:gd name="T48" fmla="*/ 0 w 7"/>
                  <a:gd name="T49" fmla="*/ 4 h 7"/>
                  <a:gd name="T50" fmla="*/ 0 w 7"/>
                  <a:gd name="T51" fmla="*/ 4 h 7"/>
                  <a:gd name="T52" fmla="*/ 0 w 7"/>
                  <a:gd name="T53" fmla="*/ 5 h 7"/>
                  <a:gd name="T54" fmla="*/ 0 w 7"/>
                  <a:gd name="T55" fmla="*/ 6 h 7"/>
                  <a:gd name="T56" fmla="*/ 1 w 7"/>
                  <a:gd name="T57" fmla="*/ 6 h 7"/>
                  <a:gd name="T58" fmla="*/ 1 w 7"/>
                  <a:gd name="T59" fmla="*/ 7 h 7"/>
                  <a:gd name="T60" fmla="*/ 2 w 7"/>
                  <a:gd name="T61" fmla="*/ 7 h 7"/>
                  <a:gd name="T62" fmla="*/ 3 w 7"/>
                  <a:gd name="T63" fmla="*/ 7 h 7"/>
                  <a:gd name="T64" fmla="*/ 3 w 7"/>
                  <a:gd name="T6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" h="7">
                    <a:moveTo>
                      <a:pt x="3" y="7"/>
                    </a:move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94" name="Freeform 1471"/>
              <p:cNvSpPr>
                <a:spLocks/>
              </p:cNvSpPr>
              <p:nvPr/>
            </p:nvSpPr>
            <p:spPr bwMode="auto">
              <a:xfrm>
                <a:off x="5436" y="2586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3 w 4"/>
                  <a:gd name="T3" fmla="*/ 5 h 5"/>
                  <a:gd name="T4" fmla="*/ 4 w 4"/>
                  <a:gd name="T5" fmla="*/ 4 h 5"/>
                  <a:gd name="T6" fmla="*/ 4 w 4"/>
                  <a:gd name="T7" fmla="*/ 3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1 h 5"/>
                  <a:gd name="T14" fmla="*/ 3 w 4"/>
                  <a:gd name="T15" fmla="*/ 0 h 5"/>
                  <a:gd name="T16" fmla="*/ 2 w 4"/>
                  <a:gd name="T17" fmla="*/ 0 h 5"/>
                  <a:gd name="T18" fmla="*/ 1 w 4"/>
                  <a:gd name="T19" fmla="*/ 0 h 5"/>
                  <a:gd name="T20" fmla="*/ 1 w 4"/>
                  <a:gd name="T21" fmla="*/ 1 h 5"/>
                  <a:gd name="T22" fmla="*/ 0 w 4"/>
                  <a:gd name="T23" fmla="*/ 2 h 5"/>
                  <a:gd name="T24" fmla="*/ 0 w 4"/>
                  <a:gd name="T25" fmla="*/ 3 h 5"/>
                  <a:gd name="T26" fmla="*/ 0 w 4"/>
                  <a:gd name="T27" fmla="*/ 3 h 5"/>
                  <a:gd name="T28" fmla="*/ 1 w 4"/>
                  <a:gd name="T29" fmla="*/ 4 h 5"/>
                  <a:gd name="T30" fmla="*/ 1 w 4"/>
                  <a:gd name="T31" fmla="*/ 5 h 5"/>
                  <a:gd name="T32" fmla="*/ 2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3" y="5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95" name="Freeform 1472"/>
              <p:cNvSpPr>
                <a:spLocks/>
              </p:cNvSpPr>
              <p:nvPr/>
            </p:nvSpPr>
            <p:spPr bwMode="auto">
              <a:xfrm>
                <a:off x="5486" y="2649"/>
                <a:ext cx="90" cy="106"/>
              </a:xfrm>
              <a:custGeom>
                <a:avLst/>
                <a:gdLst>
                  <a:gd name="T0" fmla="*/ 75 w 90"/>
                  <a:gd name="T1" fmla="*/ 34 h 106"/>
                  <a:gd name="T2" fmla="*/ 77 w 90"/>
                  <a:gd name="T3" fmla="*/ 33 h 106"/>
                  <a:gd name="T4" fmla="*/ 83 w 90"/>
                  <a:gd name="T5" fmla="*/ 31 h 106"/>
                  <a:gd name="T6" fmla="*/ 84 w 90"/>
                  <a:gd name="T7" fmla="*/ 29 h 106"/>
                  <a:gd name="T8" fmla="*/ 86 w 90"/>
                  <a:gd name="T9" fmla="*/ 27 h 106"/>
                  <a:gd name="T10" fmla="*/ 87 w 90"/>
                  <a:gd name="T11" fmla="*/ 19 h 106"/>
                  <a:gd name="T12" fmla="*/ 86 w 90"/>
                  <a:gd name="T13" fmla="*/ 16 h 106"/>
                  <a:gd name="T14" fmla="*/ 84 w 90"/>
                  <a:gd name="T15" fmla="*/ 11 h 106"/>
                  <a:gd name="T16" fmla="*/ 79 w 90"/>
                  <a:gd name="T17" fmla="*/ 6 h 106"/>
                  <a:gd name="T18" fmla="*/ 74 w 90"/>
                  <a:gd name="T19" fmla="*/ 1 h 106"/>
                  <a:gd name="T20" fmla="*/ 71 w 90"/>
                  <a:gd name="T21" fmla="*/ 1 h 106"/>
                  <a:gd name="T22" fmla="*/ 68 w 90"/>
                  <a:gd name="T23" fmla="*/ 0 h 106"/>
                  <a:gd name="T24" fmla="*/ 64 w 90"/>
                  <a:gd name="T25" fmla="*/ 0 h 106"/>
                  <a:gd name="T26" fmla="*/ 55 w 90"/>
                  <a:gd name="T27" fmla="*/ 0 h 106"/>
                  <a:gd name="T28" fmla="*/ 47 w 90"/>
                  <a:gd name="T29" fmla="*/ 0 h 106"/>
                  <a:gd name="T30" fmla="*/ 43 w 90"/>
                  <a:gd name="T31" fmla="*/ 0 h 106"/>
                  <a:gd name="T32" fmla="*/ 40 w 90"/>
                  <a:gd name="T33" fmla="*/ 0 h 106"/>
                  <a:gd name="T34" fmla="*/ 37 w 90"/>
                  <a:gd name="T35" fmla="*/ 1 h 106"/>
                  <a:gd name="T36" fmla="*/ 32 w 90"/>
                  <a:gd name="T37" fmla="*/ 4 h 106"/>
                  <a:gd name="T38" fmla="*/ 30 w 90"/>
                  <a:gd name="T39" fmla="*/ 7 h 106"/>
                  <a:gd name="T40" fmla="*/ 25 w 90"/>
                  <a:gd name="T41" fmla="*/ 15 h 106"/>
                  <a:gd name="T42" fmla="*/ 23 w 90"/>
                  <a:gd name="T43" fmla="*/ 19 h 106"/>
                  <a:gd name="T44" fmla="*/ 5 w 90"/>
                  <a:gd name="T45" fmla="*/ 14 h 106"/>
                  <a:gd name="T46" fmla="*/ 3 w 90"/>
                  <a:gd name="T47" fmla="*/ 11 h 106"/>
                  <a:gd name="T48" fmla="*/ 2 w 90"/>
                  <a:gd name="T49" fmla="*/ 10 h 106"/>
                  <a:gd name="T50" fmla="*/ 0 w 90"/>
                  <a:gd name="T51" fmla="*/ 15 h 106"/>
                  <a:gd name="T52" fmla="*/ 3 w 90"/>
                  <a:gd name="T53" fmla="*/ 24 h 106"/>
                  <a:gd name="T54" fmla="*/ 6 w 90"/>
                  <a:gd name="T55" fmla="*/ 26 h 106"/>
                  <a:gd name="T56" fmla="*/ 9 w 90"/>
                  <a:gd name="T57" fmla="*/ 27 h 106"/>
                  <a:gd name="T58" fmla="*/ 14 w 90"/>
                  <a:gd name="T59" fmla="*/ 29 h 106"/>
                  <a:gd name="T60" fmla="*/ 18 w 90"/>
                  <a:gd name="T61" fmla="*/ 31 h 106"/>
                  <a:gd name="T62" fmla="*/ 23 w 90"/>
                  <a:gd name="T63" fmla="*/ 32 h 106"/>
                  <a:gd name="T64" fmla="*/ 27 w 90"/>
                  <a:gd name="T65" fmla="*/ 31 h 106"/>
                  <a:gd name="T66" fmla="*/ 32 w 90"/>
                  <a:gd name="T67" fmla="*/ 28 h 106"/>
                  <a:gd name="T68" fmla="*/ 19 w 90"/>
                  <a:gd name="T69" fmla="*/ 79 h 106"/>
                  <a:gd name="T70" fmla="*/ 33 w 90"/>
                  <a:gd name="T71" fmla="*/ 93 h 106"/>
                  <a:gd name="T72" fmla="*/ 41 w 90"/>
                  <a:gd name="T73" fmla="*/ 100 h 106"/>
                  <a:gd name="T74" fmla="*/ 36 w 90"/>
                  <a:gd name="T75" fmla="*/ 101 h 106"/>
                  <a:gd name="T76" fmla="*/ 32 w 90"/>
                  <a:gd name="T77" fmla="*/ 105 h 106"/>
                  <a:gd name="T78" fmla="*/ 49 w 90"/>
                  <a:gd name="T79" fmla="*/ 106 h 106"/>
                  <a:gd name="T80" fmla="*/ 53 w 90"/>
                  <a:gd name="T81" fmla="*/ 100 h 106"/>
                  <a:gd name="T82" fmla="*/ 50 w 90"/>
                  <a:gd name="T83" fmla="*/ 95 h 106"/>
                  <a:gd name="T84" fmla="*/ 50 w 90"/>
                  <a:gd name="T85" fmla="*/ 83 h 106"/>
                  <a:gd name="T86" fmla="*/ 59 w 90"/>
                  <a:gd name="T87" fmla="*/ 86 h 106"/>
                  <a:gd name="T88" fmla="*/ 60 w 90"/>
                  <a:gd name="T89" fmla="*/ 96 h 106"/>
                  <a:gd name="T90" fmla="*/ 58 w 90"/>
                  <a:gd name="T91" fmla="*/ 101 h 106"/>
                  <a:gd name="T92" fmla="*/ 57 w 90"/>
                  <a:gd name="T93" fmla="*/ 104 h 106"/>
                  <a:gd name="T94" fmla="*/ 62 w 90"/>
                  <a:gd name="T95" fmla="*/ 103 h 106"/>
                  <a:gd name="T96" fmla="*/ 80 w 90"/>
                  <a:gd name="T97" fmla="*/ 103 h 106"/>
                  <a:gd name="T98" fmla="*/ 75 w 90"/>
                  <a:gd name="T99" fmla="*/ 100 h 106"/>
                  <a:gd name="T100" fmla="*/ 72 w 90"/>
                  <a:gd name="T101" fmla="*/ 99 h 106"/>
                  <a:gd name="T102" fmla="*/ 80 w 90"/>
                  <a:gd name="T103" fmla="*/ 8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106">
                    <a:moveTo>
                      <a:pt x="81" y="79"/>
                    </a:moveTo>
                    <a:lnTo>
                      <a:pt x="90" y="79"/>
                    </a:lnTo>
                    <a:lnTo>
                      <a:pt x="75" y="42"/>
                    </a:lnTo>
                    <a:lnTo>
                      <a:pt x="75" y="34"/>
                    </a:lnTo>
                    <a:lnTo>
                      <a:pt x="75" y="34"/>
                    </a:lnTo>
                    <a:lnTo>
                      <a:pt x="76" y="34"/>
                    </a:lnTo>
                    <a:lnTo>
                      <a:pt x="76" y="34"/>
                    </a:lnTo>
                    <a:lnTo>
                      <a:pt x="77" y="33"/>
                    </a:lnTo>
                    <a:lnTo>
                      <a:pt x="79" y="33"/>
                    </a:lnTo>
                    <a:lnTo>
                      <a:pt x="80" y="32"/>
                    </a:lnTo>
                    <a:lnTo>
                      <a:pt x="81" y="32"/>
                    </a:lnTo>
                    <a:lnTo>
                      <a:pt x="83" y="31"/>
                    </a:lnTo>
                    <a:lnTo>
                      <a:pt x="83" y="30"/>
                    </a:lnTo>
                    <a:lnTo>
                      <a:pt x="84" y="30"/>
                    </a:lnTo>
                    <a:lnTo>
                      <a:pt x="84" y="29"/>
                    </a:lnTo>
                    <a:lnTo>
                      <a:pt x="84" y="29"/>
                    </a:lnTo>
                    <a:lnTo>
                      <a:pt x="85" y="28"/>
                    </a:lnTo>
                    <a:lnTo>
                      <a:pt x="85" y="28"/>
                    </a:lnTo>
                    <a:lnTo>
                      <a:pt x="85" y="27"/>
                    </a:lnTo>
                    <a:lnTo>
                      <a:pt x="86" y="27"/>
                    </a:lnTo>
                    <a:lnTo>
                      <a:pt x="86" y="25"/>
                    </a:lnTo>
                    <a:lnTo>
                      <a:pt x="87" y="23"/>
                    </a:lnTo>
                    <a:lnTo>
                      <a:pt x="87" y="21"/>
                    </a:lnTo>
                    <a:lnTo>
                      <a:pt x="87" y="19"/>
                    </a:lnTo>
                    <a:lnTo>
                      <a:pt x="87" y="18"/>
                    </a:lnTo>
                    <a:lnTo>
                      <a:pt x="87" y="18"/>
                    </a:lnTo>
                    <a:lnTo>
                      <a:pt x="86" y="17"/>
                    </a:lnTo>
                    <a:lnTo>
                      <a:pt x="86" y="16"/>
                    </a:lnTo>
                    <a:lnTo>
                      <a:pt x="86" y="15"/>
                    </a:lnTo>
                    <a:lnTo>
                      <a:pt x="85" y="14"/>
                    </a:lnTo>
                    <a:lnTo>
                      <a:pt x="84" y="13"/>
                    </a:lnTo>
                    <a:lnTo>
                      <a:pt x="84" y="11"/>
                    </a:lnTo>
                    <a:lnTo>
                      <a:pt x="83" y="10"/>
                    </a:lnTo>
                    <a:lnTo>
                      <a:pt x="82" y="8"/>
                    </a:lnTo>
                    <a:lnTo>
                      <a:pt x="81" y="7"/>
                    </a:lnTo>
                    <a:lnTo>
                      <a:pt x="79" y="6"/>
                    </a:lnTo>
                    <a:lnTo>
                      <a:pt x="78" y="4"/>
                    </a:lnTo>
                    <a:lnTo>
                      <a:pt x="77" y="3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3" y="1"/>
                    </a:lnTo>
                    <a:lnTo>
                      <a:pt x="72" y="1"/>
                    </a:lnTo>
                    <a:lnTo>
                      <a:pt x="72" y="1"/>
                    </a:lnTo>
                    <a:lnTo>
                      <a:pt x="71" y="1"/>
                    </a:lnTo>
                    <a:lnTo>
                      <a:pt x="70" y="0"/>
                    </a:lnTo>
                    <a:lnTo>
                      <a:pt x="69" y="0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8" y="0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9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7" y="1"/>
                    </a:lnTo>
                    <a:lnTo>
                      <a:pt x="36" y="2"/>
                    </a:lnTo>
                    <a:lnTo>
                      <a:pt x="35" y="3"/>
                    </a:lnTo>
                    <a:lnTo>
                      <a:pt x="34" y="3"/>
                    </a:lnTo>
                    <a:lnTo>
                      <a:pt x="32" y="4"/>
                    </a:lnTo>
                    <a:lnTo>
                      <a:pt x="32" y="5"/>
                    </a:lnTo>
                    <a:lnTo>
                      <a:pt x="31" y="6"/>
                    </a:lnTo>
                    <a:lnTo>
                      <a:pt x="30" y="6"/>
                    </a:lnTo>
                    <a:lnTo>
                      <a:pt x="30" y="7"/>
                    </a:lnTo>
                    <a:lnTo>
                      <a:pt x="29" y="9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25" y="15"/>
                    </a:lnTo>
                    <a:lnTo>
                      <a:pt x="24" y="16"/>
                    </a:lnTo>
                    <a:lnTo>
                      <a:pt x="23" y="18"/>
                    </a:lnTo>
                    <a:lnTo>
                      <a:pt x="23" y="19"/>
                    </a:lnTo>
                    <a:lnTo>
                      <a:pt x="23" y="19"/>
                    </a:lnTo>
                    <a:lnTo>
                      <a:pt x="7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4" y="25"/>
                    </a:lnTo>
                    <a:lnTo>
                      <a:pt x="5" y="25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7" y="26"/>
                    </a:lnTo>
                    <a:lnTo>
                      <a:pt x="7" y="27"/>
                    </a:lnTo>
                    <a:lnTo>
                      <a:pt x="8" y="27"/>
                    </a:lnTo>
                    <a:lnTo>
                      <a:pt x="9" y="27"/>
                    </a:lnTo>
                    <a:lnTo>
                      <a:pt x="10" y="28"/>
                    </a:lnTo>
                    <a:lnTo>
                      <a:pt x="11" y="28"/>
                    </a:lnTo>
                    <a:lnTo>
                      <a:pt x="12" y="29"/>
                    </a:lnTo>
                    <a:lnTo>
                      <a:pt x="14" y="29"/>
                    </a:lnTo>
                    <a:lnTo>
                      <a:pt x="15" y="30"/>
                    </a:lnTo>
                    <a:lnTo>
                      <a:pt x="16" y="30"/>
                    </a:lnTo>
                    <a:lnTo>
                      <a:pt x="17" y="31"/>
                    </a:lnTo>
                    <a:lnTo>
                      <a:pt x="18" y="31"/>
                    </a:lnTo>
                    <a:lnTo>
                      <a:pt x="20" y="31"/>
                    </a:lnTo>
                    <a:lnTo>
                      <a:pt x="21" y="31"/>
                    </a:lnTo>
                    <a:lnTo>
                      <a:pt x="22" y="32"/>
                    </a:lnTo>
                    <a:lnTo>
                      <a:pt x="23" y="32"/>
                    </a:lnTo>
                    <a:lnTo>
                      <a:pt x="24" y="32"/>
                    </a:lnTo>
                    <a:lnTo>
                      <a:pt x="25" y="31"/>
                    </a:lnTo>
                    <a:lnTo>
                      <a:pt x="26" y="31"/>
                    </a:lnTo>
                    <a:lnTo>
                      <a:pt x="27" y="31"/>
                    </a:lnTo>
                    <a:lnTo>
                      <a:pt x="28" y="30"/>
                    </a:lnTo>
                    <a:lnTo>
                      <a:pt x="29" y="30"/>
                    </a:lnTo>
                    <a:lnTo>
                      <a:pt x="31" y="29"/>
                    </a:lnTo>
                    <a:lnTo>
                      <a:pt x="32" y="28"/>
                    </a:lnTo>
                    <a:lnTo>
                      <a:pt x="33" y="27"/>
                    </a:lnTo>
                    <a:lnTo>
                      <a:pt x="35" y="26"/>
                    </a:lnTo>
                    <a:lnTo>
                      <a:pt x="35" y="40"/>
                    </a:lnTo>
                    <a:lnTo>
                      <a:pt x="19" y="79"/>
                    </a:lnTo>
                    <a:lnTo>
                      <a:pt x="28" y="79"/>
                    </a:lnTo>
                    <a:lnTo>
                      <a:pt x="29" y="85"/>
                    </a:lnTo>
                    <a:lnTo>
                      <a:pt x="31" y="90"/>
                    </a:lnTo>
                    <a:lnTo>
                      <a:pt x="33" y="93"/>
                    </a:lnTo>
                    <a:lnTo>
                      <a:pt x="36" y="96"/>
                    </a:lnTo>
                    <a:lnTo>
                      <a:pt x="38" y="98"/>
                    </a:lnTo>
                    <a:lnTo>
                      <a:pt x="40" y="99"/>
                    </a:lnTo>
                    <a:lnTo>
                      <a:pt x="41" y="100"/>
                    </a:lnTo>
                    <a:lnTo>
                      <a:pt x="41" y="100"/>
                    </a:lnTo>
                    <a:lnTo>
                      <a:pt x="39" y="100"/>
                    </a:lnTo>
                    <a:lnTo>
                      <a:pt x="38" y="100"/>
                    </a:lnTo>
                    <a:lnTo>
                      <a:pt x="36" y="101"/>
                    </a:lnTo>
                    <a:lnTo>
                      <a:pt x="34" y="102"/>
                    </a:lnTo>
                    <a:lnTo>
                      <a:pt x="33" y="102"/>
                    </a:lnTo>
                    <a:lnTo>
                      <a:pt x="32" y="103"/>
                    </a:lnTo>
                    <a:lnTo>
                      <a:pt x="32" y="105"/>
                    </a:lnTo>
                    <a:lnTo>
                      <a:pt x="31" y="106"/>
                    </a:lnTo>
                    <a:lnTo>
                      <a:pt x="45" y="106"/>
                    </a:lnTo>
                    <a:lnTo>
                      <a:pt x="49" y="103"/>
                    </a:lnTo>
                    <a:lnTo>
                      <a:pt x="49" y="106"/>
                    </a:lnTo>
                    <a:lnTo>
                      <a:pt x="52" y="106"/>
                    </a:lnTo>
                    <a:lnTo>
                      <a:pt x="53" y="104"/>
                    </a:lnTo>
                    <a:lnTo>
                      <a:pt x="53" y="102"/>
                    </a:lnTo>
                    <a:lnTo>
                      <a:pt x="53" y="100"/>
                    </a:lnTo>
                    <a:lnTo>
                      <a:pt x="52" y="99"/>
                    </a:lnTo>
                    <a:lnTo>
                      <a:pt x="51" y="98"/>
                    </a:lnTo>
                    <a:lnTo>
                      <a:pt x="51" y="97"/>
                    </a:lnTo>
                    <a:lnTo>
                      <a:pt x="50" y="95"/>
                    </a:lnTo>
                    <a:lnTo>
                      <a:pt x="50" y="93"/>
                    </a:lnTo>
                    <a:lnTo>
                      <a:pt x="50" y="90"/>
                    </a:lnTo>
                    <a:lnTo>
                      <a:pt x="50" y="87"/>
                    </a:lnTo>
                    <a:lnTo>
                      <a:pt x="50" y="83"/>
                    </a:lnTo>
                    <a:lnTo>
                      <a:pt x="51" y="79"/>
                    </a:lnTo>
                    <a:lnTo>
                      <a:pt x="58" y="79"/>
                    </a:lnTo>
                    <a:lnTo>
                      <a:pt x="59" y="83"/>
                    </a:lnTo>
                    <a:lnTo>
                      <a:pt x="59" y="86"/>
                    </a:lnTo>
                    <a:lnTo>
                      <a:pt x="60" y="89"/>
                    </a:lnTo>
                    <a:lnTo>
                      <a:pt x="60" y="91"/>
                    </a:lnTo>
                    <a:lnTo>
                      <a:pt x="60" y="94"/>
                    </a:lnTo>
                    <a:lnTo>
                      <a:pt x="60" y="96"/>
                    </a:lnTo>
                    <a:lnTo>
                      <a:pt x="60" y="97"/>
                    </a:lnTo>
                    <a:lnTo>
                      <a:pt x="60" y="99"/>
                    </a:lnTo>
                    <a:lnTo>
                      <a:pt x="59" y="100"/>
                    </a:lnTo>
                    <a:lnTo>
                      <a:pt x="58" y="101"/>
                    </a:lnTo>
                    <a:lnTo>
                      <a:pt x="58" y="102"/>
                    </a:lnTo>
                    <a:lnTo>
                      <a:pt x="57" y="102"/>
                    </a:lnTo>
                    <a:lnTo>
                      <a:pt x="57" y="103"/>
                    </a:lnTo>
                    <a:lnTo>
                      <a:pt x="57" y="104"/>
                    </a:lnTo>
                    <a:lnTo>
                      <a:pt x="58" y="105"/>
                    </a:lnTo>
                    <a:lnTo>
                      <a:pt x="58" y="106"/>
                    </a:lnTo>
                    <a:lnTo>
                      <a:pt x="62" y="106"/>
                    </a:lnTo>
                    <a:lnTo>
                      <a:pt x="62" y="103"/>
                    </a:lnTo>
                    <a:lnTo>
                      <a:pt x="67" y="106"/>
                    </a:lnTo>
                    <a:lnTo>
                      <a:pt x="81" y="106"/>
                    </a:lnTo>
                    <a:lnTo>
                      <a:pt x="80" y="105"/>
                    </a:lnTo>
                    <a:lnTo>
                      <a:pt x="80" y="103"/>
                    </a:lnTo>
                    <a:lnTo>
                      <a:pt x="79" y="103"/>
                    </a:lnTo>
                    <a:lnTo>
                      <a:pt x="78" y="102"/>
                    </a:lnTo>
                    <a:lnTo>
                      <a:pt x="76" y="101"/>
                    </a:lnTo>
                    <a:lnTo>
                      <a:pt x="75" y="100"/>
                    </a:lnTo>
                    <a:lnTo>
                      <a:pt x="73" y="100"/>
                    </a:lnTo>
                    <a:lnTo>
                      <a:pt x="70" y="100"/>
                    </a:lnTo>
                    <a:lnTo>
                      <a:pt x="71" y="100"/>
                    </a:lnTo>
                    <a:lnTo>
                      <a:pt x="72" y="99"/>
                    </a:lnTo>
                    <a:lnTo>
                      <a:pt x="74" y="98"/>
                    </a:lnTo>
                    <a:lnTo>
                      <a:pt x="76" y="96"/>
                    </a:lnTo>
                    <a:lnTo>
                      <a:pt x="78" y="93"/>
                    </a:lnTo>
                    <a:lnTo>
                      <a:pt x="80" y="89"/>
                    </a:lnTo>
                    <a:lnTo>
                      <a:pt x="81" y="85"/>
                    </a:lnTo>
                    <a:lnTo>
                      <a:pt x="81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96" name="Freeform 1473"/>
              <p:cNvSpPr>
                <a:spLocks/>
              </p:cNvSpPr>
              <p:nvPr/>
            </p:nvSpPr>
            <p:spPr bwMode="auto">
              <a:xfrm>
                <a:off x="5529" y="2635"/>
                <a:ext cx="26" cy="23"/>
              </a:xfrm>
              <a:custGeom>
                <a:avLst/>
                <a:gdLst>
                  <a:gd name="T0" fmla="*/ 26 w 26"/>
                  <a:gd name="T1" fmla="*/ 22 h 23"/>
                  <a:gd name="T2" fmla="*/ 26 w 26"/>
                  <a:gd name="T3" fmla="*/ 0 h 23"/>
                  <a:gd name="T4" fmla="*/ 0 w 26"/>
                  <a:gd name="T5" fmla="*/ 5 h 23"/>
                  <a:gd name="T6" fmla="*/ 0 w 26"/>
                  <a:gd name="T7" fmla="*/ 23 h 23"/>
                  <a:gd name="T8" fmla="*/ 26 w 26"/>
                  <a:gd name="T9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6" y="22"/>
                    </a:moveTo>
                    <a:lnTo>
                      <a:pt x="26" y="0"/>
                    </a:lnTo>
                    <a:lnTo>
                      <a:pt x="0" y="5"/>
                    </a:lnTo>
                    <a:lnTo>
                      <a:pt x="0" y="23"/>
                    </a:lnTo>
                    <a:lnTo>
                      <a:pt x="26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97" name="Freeform 1474"/>
              <p:cNvSpPr>
                <a:spLocks/>
              </p:cNvSpPr>
              <p:nvPr/>
            </p:nvSpPr>
            <p:spPr bwMode="auto">
              <a:xfrm>
                <a:off x="5496" y="2651"/>
                <a:ext cx="76" cy="75"/>
              </a:xfrm>
              <a:custGeom>
                <a:avLst/>
                <a:gdLst>
                  <a:gd name="T0" fmla="*/ 34 w 76"/>
                  <a:gd name="T1" fmla="*/ 0 h 75"/>
                  <a:gd name="T2" fmla="*/ 33 w 76"/>
                  <a:gd name="T3" fmla="*/ 0 h 75"/>
                  <a:gd name="T4" fmla="*/ 30 w 76"/>
                  <a:gd name="T5" fmla="*/ 0 h 75"/>
                  <a:gd name="T6" fmla="*/ 27 w 76"/>
                  <a:gd name="T7" fmla="*/ 1 h 75"/>
                  <a:gd name="T8" fmla="*/ 24 w 76"/>
                  <a:gd name="T9" fmla="*/ 3 h 75"/>
                  <a:gd name="T10" fmla="*/ 21 w 76"/>
                  <a:gd name="T11" fmla="*/ 7 h 75"/>
                  <a:gd name="T12" fmla="*/ 18 w 76"/>
                  <a:gd name="T13" fmla="*/ 12 h 75"/>
                  <a:gd name="T14" fmla="*/ 15 w 76"/>
                  <a:gd name="T15" fmla="*/ 17 h 75"/>
                  <a:gd name="T16" fmla="*/ 11 w 76"/>
                  <a:gd name="T17" fmla="*/ 19 h 75"/>
                  <a:gd name="T18" fmla="*/ 8 w 76"/>
                  <a:gd name="T19" fmla="*/ 19 h 75"/>
                  <a:gd name="T20" fmla="*/ 4 w 76"/>
                  <a:gd name="T21" fmla="*/ 18 h 75"/>
                  <a:gd name="T22" fmla="*/ 1 w 76"/>
                  <a:gd name="T23" fmla="*/ 18 h 75"/>
                  <a:gd name="T24" fmla="*/ 0 w 76"/>
                  <a:gd name="T25" fmla="*/ 23 h 75"/>
                  <a:gd name="T26" fmla="*/ 0 w 76"/>
                  <a:gd name="T27" fmla="*/ 24 h 75"/>
                  <a:gd name="T28" fmla="*/ 1 w 76"/>
                  <a:gd name="T29" fmla="*/ 24 h 75"/>
                  <a:gd name="T30" fmla="*/ 2 w 76"/>
                  <a:gd name="T31" fmla="*/ 24 h 75"/>
                  <a:gd name="T32" fmla="*/ 3 w 76"/>
                  <a:gd name="T33" fmla="*/ 25 h 75"/>
                  <a:gd name="T34" fmla="*/ 7 w 76"/>
                  <a:gd name="T35" fmla="*/ 26 h 75"/>
                  <a:gd name="T36" fmla="*/ 10 w 76"/>
                  <a:gd name="T37" fmla="*/ 27 h 75"/>
                  <a:gd name="T38" fmla="*/ 13 w 76"/>
                  <a:gd name="T39" fmla="*/ 27 h 75"/>
                  <a:gd name="T40" fmla="*/ 17 w 76"/>
                  <a:gd name="T41" fmla="*/ 26 h 75"/>
                  <a:gd name="T42" fmla="*/ 19 w 76"/>
                  <a:gd name="T43" fmla="*/ 25 h 75"/>
                  <a:gd name="T44" fmla="*/ 22 w 76"/>
                  <a:gd name="T45" fmla="*/ 23 h 75"/>
                  <a:gd name="T46" fmla="*/ 26 w 76"/>
                  <a:gd name="T47" fmla="*/ 21 h 75"/>
                  <a:gd name="T48" fmla="*/ 27 w 76"/>
                  <a:gd name="T49" fmla="*/ 20 h 75"/>
                  <a:gd name="T50" fmla="*/ 12 w 76"/>
                  <a:gd name="T51" fmla="*/ 75 h 75"/>
                  <a:gd name="T52" fmla="*/ 62 w 76"/>
                  <a:gd name="T53" fmla="*/ 41 h 75"/>
                  <a:gd name="T54" fmla="*/ 70 w 76"/>
                  <a:gd name="T55" fmla="*/ 30 h 75"/>
                  <a:gd name="T56" fmla="*/ 74 w 76"/>
                  <a:gd name="T57" fmla="*/ 24 h 75"/>
                  <a:gd name="T58" fmla="*/ 75 w 76"/>
                  <a:gd name="T59" fmla="*/ 23 h 75"/>
                  <a:gd name="T60" fmla="*/ 75 w 76"/>
                  <a:gd name="T61" fmla="*/ 20 h 75"/>
                  <a:gd name="T62" fmla="*/ 75 w 76"/>
                  <a:gd name="T63" fmla="*/ 17 h 75"/>
                  <a:gd name="T64" fmla="*/ 73 w 76"/>
                  <a:gd name="T65" fmla="*/ 14 h 75"/>
                  <a:gd name="T66" fmla="*/ 71 w 76"/>
                  <a:gd name="T67" fmla="*/ 9 h 75"/>
                  <a:gd name="T68" fmla="*/ 69 w 76"/>
                  <a:gd name="T69" fmla="*/ 6 h 75"/>
                  <a:gd name="T70" fmla="*/ 66 w 76"/>
                  <a:gd name="T71" fmla="*/ 3 h 75"/>
                  <a:gd name="T72" fmla="*/ 64 w 76"/>
                  <a:gd name="T73" fmla="*/ 2 h 75"/>
                  <a:gd name="T74" fmla="*/ 61 w 76"/>
                  <a:gd name="T75" fmla="*/ 1 h 75"/>
                  <a:gd name="T76" fmla="*/ 59 w 76"/>
                  <a:gd name="T77" fmla="*/ 0 h 75"/>
                  <a:gd name="T78" fmla="*/ 58 w 76"/>
                  <a:gd name="T79" fmla="*/ 0 h 75"/>
                  <a:gd name="T80" fmla="*/ 44 w 76"/>
                  <a:gd name="T81" fmla="*/ 1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6" h="75">
                    <a:moveTo>
                      <a:pt x="34" y="0"/>
                    </a:moveTo>
                    <a:lnTo>
                      <a:pt x="34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28" y="1"/>
                    </a:lnTo>
                    <a:lnTo>
                      <a:pt x="27" y="1"/>
                    </a:lnTo>
                    <a:lnTo>
                      <a:pt x="25" y="2"/>
                    </a:lnTo>
                    <a:lnTo>
                      <a:pt x="24" y="3"/>
                    </a:lnTo>
                    <a:lnTo>
                      <a:pt x="22" y="5"/>
                    </a:lnTo>
                    <a:lnTo>
                      <a:pt x="21" y="7"/>
                    </a:lnTo>
                    <a:lnTo>
                      <a:pt x="19" y="10"/>
                    </a:lnTo>
                    <a:lnTo>
                      <a:pt x="18" y="12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20"/>
                    </a:lnTo>
                    <a:lnTo>
                      <a:pt x="11" y="19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6" y="19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5" y="25"/>
                    </a:lnTo>
                    <a:lnTo>
                      <a:pt x="7" y="26"/>
                    </a:lnTo>
                    <a:lnTo>
                      <a:pt x="8" y="27"/>
                    </a:lnTo>
                    <a:lnTo>
                      <a:pt x="10" y="27"/>
                    </a:lnTo>
                    <a:lnTo>
                      <a:pt x="12" y="28"/>
                    </a:lnTo>
                    <a:lnTo>
                      <a:pt x="13" y="27"/>
                    </a:lnTo>
                    <a:lnTo>
                      <a:pt x="15" y="27"/>
                    </a:lnTo>
                    <a:lnTo>
                      <a:pt x="17" y="26"/>
                    </a:lnTo>
                    <a:lnTo>
                      <a:pt x="18" y="26"/>
                    </a:lnTo>
                    <a:lnTo>
                      <a:pt x="19" y="25"/>
                    </a:lnTo>
                    <a:lnTo>
                      <a:pt x="21" y="24"/>
                    </a:lnTo>
                    <a:lnTo>
                      <a:pt x="22" y="23"/>
                    </a:lnTo>
                    <a:lnTo>
                      <a:pt x="24" y="22"/>
                    </a:lnTo>
                    <a:lnTo>
                      <a:pt x="26" y="21"/>
                    </a:lnTo>
                    <a:lnTo>
                      <a:pt x="27" y="20"/>
                    </a:lnTo>
                    <a:lnTo>
                      <a:pt x="27" y="20"/>
                    </a:lnTo>
                    <a:lnTo>
                      <a:pt x="27" y="39"/>
                    </a:lnTo>
                    <a:lnTo>
                      <a:pt x="12" y="75"/>
                    </a:lnTo>
                    <a:lnTo>
                      <a:pt x="76" y="75"/>
                    </a:lnTo>
                    <a:lnTo>
                      <a:pt x="62" y="41"/>
                    </a:lnTo>
                    <a:lnTo>
                      <a:pt x="62" y="32"/>
                    </a:lnTo>
                    <a:lnTo>
                      <a:pt x="70" y="30"/>
                    </a:lnTo>
                    <a:lnTo>
                      <a:pt x="74" y="24"/>
                    </a:lnTo>
                    <a:lnTo>
                      <a:pt x="74" y="24"/>
                    </a:lnTo>
                    <a:lnTo>
                      <a:pt x="75" y="24"/>
                    </a:lnTo>
                    <a:lnTo>
                      <a:pt x="75" y="23"/>
                    </a:lnTo>
                    <a:lnTo>
                      <a:pt x="75" y="21"/>
                    </a:lnTo>
                    <a:lnTo>
                      <a:pt x="75" y="20"/>
                    </a:lnTo>
                    <a:lnTo>
                      <a:pt x="75" y="18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4"/>
                    </a:lnTo>
                    <a:lnTo>
                      <a:pt x="73" y="11"/>
                    </a:lnTo>
                    <a:lnTo>
                      <a:pt x="71" y="9"/>
                    </a:lnTo>
                    <a:lnTo>
                      <a:pt x="70" y="8"/>
                    </a:lnTo>
                    <a:lnTo>
                      <a:pt x="69" y="6"/>
                    </a:lnTo>
                    <a:lnTo>
                      <a:pt x="67" y="4"/>
                    </a:lnTo>
                    <a:lnTo>
                      <a:pt x="66" y="3"/>
                    </a:lnTo>
                    <a:lnTo>
                      <a:pt x="65" y="2"/>
                    </a:lnTo>
                    <a:lnTo>
                      <a:pt x="64" y="2"/>
                    </a:lnTo>
                    <a:lnTo>
                      <a:pt x="63" y="1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44" y="1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77ED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98" name="Freeform 1475"/>
              <p:cNvSpPr>
                <a:spLocks/>
              </p:cNvSpPr>
              <p:nvPr/>
            </p:nvSpPr>
            <p:spPr bwMode="auto">
              <a:xfrm>
                <a:off x="5517" y="2728"/>
                <a:ext cx="18" cy="20"/>
              </a:xfrm>
              <a:custGeom>
                <a:avLst/>
                <a:gdLst>
                  <a:gd name="T0" fmla="*/ 0 w 18"/>
                  <a:gd name="T1" fmla="*/ 0 h 20"/>
                  <a:gd name="T2" fmla="*/ 0 w 18"/>
                  <a:gd name="T3" fmla="*/ 1 h 20"/>
                  <a:gd name="T4" fmla="*/ 0 w 18"/>
                  <a:gd name="T5" fmla="*/ 2 h 20"/>
                  <a:gd name="T6" fmla="*/ 0 w 18"/>
                  <a:gd name="T7" fmla="*/ 3 h 20"/>
                  <a:gd name="T8" fmla="*/ 0 w 18"/>
                  <a:gd name="T9" fmla="*/ 3 h 20"/>
                  <a:gd name="T10" fmla="*/ 1 w 18"/>
                  <a:gd name="T11" fmla="*/ 7 h 20"/>
                  <a:gd name="T12" fmla="*/ 3 w 18"/>
                  <a:gd name="T13" fmla="*/ 11 h 20"/>
                  <a:gd name="T14" fmla="*/ 5 w 18"/>
                  <a:gd name="T15" fmla="*/ 14 h 20"/>
                  <a:gd name="T16" fmla="*/ 7 w 18"/>
                  <a:gd name="T17" fmla="*/ 16 h 20"/>
                  <a:gd name="T18" fmla="*/ 9 w 18"/>
                  <a:gd name="T19" fmla="*/ 18 h 20"/>
                  <a:gd name="T20" fmla="*/ 11 w 18"/>
                  <a:gd name="T21" fmla="*/ 19 h 20"/>
                  <a:gd name="T22" fmla="*/ 13 w 18"/>
                  <a:gd name="T23" fmla="*/ 20 h 20"/>
                  <a:gd name="T24" fmla="*/ 13 w 18"/>
                  <a:gd name="T25" fmla="*/ 20 h 20"/>
                  <a:gd name="T26" fmla="*/ 18 w 18"/>
                  <a:gd name="T27" fmla="*/ 20 h 20"/>
                  <a:gd name="T28" fmla="*/ 18 w 18"/>
                  <a:gd name="T29" fmla="*/ 20 h 20"/>
                  <a:gd name="T30" fmla="*/ 18 w 18"/>
                  <a:gd name="T31" fmla="*/ 19 h 20"/>
                  <a:gd name="T32" fmla="*/ 17 w 18"/>
                  <a:gd name="T33" fmla="*/ 17 h 20"/>
                  <a:gd name="T34" fmla="*/ 16 w 18"/>
                  <a:gd name="T35" fmla="*/ 14 h 20"/>
                  <a:gd name="T36" fmla="*/ 16 w 18"/>
                  <a:gd name="T37" fmla="*/ 11 h 20"/>
                  <a:gd name="T38" fmla="*/ 16 w 18"/>
                  <a:gd name="T39" fmla="*/ 8 h 20"/>
                  <a:gd name="T40" fmla="*/ 16 w 18"/>
                  <a:gd name="T41" fmla="*/ 4 h 20"/>
                  <a:gd name="T42" fmla="*/ 17 w 18"/>
                  <a:gd name="T43" fmla="*/ 0 h 20"/>
                  <a:gd name="T44" fmla="*/ 0 w 18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7" y="16"/>
                    </a:lnTo>
                    <a:lnTo>
                      <a:pt x="9" y="18"/>
                    </a:lnTo>
                    <a:lnTo>
                      <a:pt x="11" y="19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19"/>
                    </a:lnTo>
                    <a:lnTo>
                      <a:pt x="17" y="17"/>
                    </a:lnTo>
                    <a:lnTo>
                      <a:pt x="16" y="14"/>
                    </a:lnTo>
                    <a:lnTo>
                      <a:pt x="16" y="11"/>
                    </a:lnTo>
                    <a:lnTo>
                      <a:pt x="16" y="8"/>
                    </a:lnTo>
                    <a:lnTo>
                      <a:pt x="16" y="4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99" name="Freeform 1476"/>
              <p:cNvSpPr>
                <a:spLocks/>
              </p:cNvSpPr>
              <p:nvPr/>
            </p:nvSpPr>
            <p:spPr bwMode="auto">
              <a:xfrm>
                <a:off x="5546" y="2728"/>
                <a:ext cx="18" cy="20"/>
              </a:xfrm>
              <a:custGeom>
                <a:avLst/>
                <a:gdLst>
                  <a:gd name="T0" fmla="*/ 0 w 18"/>
                  <a:gd name="T1" fmla="*/ 0 h 20"/>
                  <a:gd name="T2" fmla="*/ 2 w 18"/>
                  <a:gd name="T3" fmla="*/ 4 h 20"/>
                  <a:gd name="T4" fmla="*/ 3 w 18"/>
                  <a:gd name="T5" fmla="*/ 7 h 20"/>
                  <a:gd name="T6" fmla="*/ 3 w 18"/>
                  <a:gd name="T7" fmla="*/ 11 h 20"/>
                  <a:gd name="T8" fmla="*/ 3 w 18"/>
                  <a:gd name="T9" fmla="*/ 14 h 20"/>
                  <a:gd name="T10" fmla="*/ 3 w 18"/>
                  <a:gd name="T11" fmla="*/ 16 h 20"/>
                  <a:gd name="T12" fmla="*/ 3 w 18"/>
                  <a:gd name="T13" fmla="*/ 18 h 20"/>
                  <a:gd name="T14" fmla="*/ 2 w 18"/>
                  <a:gd name="T15" fmla="*/ 19 h 20"/>
                  <a:gd name="T16" fmla="*/ 2 w 18"/>
                  <a:gd name="T17" fmla="*/ 20 h 20"/>
                  <a:gd name="T18" fmla="*/ 8 w 18"/>
                  <a:gd name="T19" fmla="*/ 20 h 20"/>
                  <a:gd name="T20" fmla="*/ 9 w 18"/>
                  <a:gd name="T21" fmla="*/ 19 h 20"/>
                  <a:gd name="T22" fmla="*/ 10 w 18"/>
                  <a:gd name="T23" fmla="*/ 19 h 20"/>
                  <a:gd name="T24" fmla="*/ 11 w 18"/>
                  <a:gd name="T25" fmla="*/ 18 h 20"/>
                  <a:gd name="T26" fmla="*/ 13 w 18"/>
                  <a:gd name="T27" fmla="*/ 17 h 20"/>
                  <a:gd name="T28" fmla="*/ 14 w 18"/>
                  <a:gd name="T29" fmla="*/ 15 h 20"/>
                  <a:gd name="T30" fmla="*/ 16 w 18"/>
                  <a:gd name="T31" fmla="*/ 13 h 20"/>
                  <a:gd name="T32" fmla="*/ 17 w 18"/>
                  <a:gd name="T33" fmla="*/ 11 h 20"/>
                  <a:gd name="T34" fmla="*/ 18 w 18"/>
                  <a:gd name="T35" fmla="*/ 8 h 20"/>
                  <a:gd name="T36" fmla="*/ 18 w 18"/>
                  <a:gd name="T37" fmla="*/ 6 h 20"/>
                  <a:gd name="T38" fmla="*/ 18 w 18"/>
                  <a:gd name="T39" fmla="*/ 4 h 20"/>
                  <a:gd name="T40" fmla="*/ 18 w 18"/>
                  <a:gd name="T41" fmla="*/ 2 h 20"/>
                  <a:gd name="T42" fmla="*/ 18 w 18"/>
                  <a:gd name="T43" fmla="*/ 0 h 20"/>
                  <a:gd name="T44" fmla="*/ 0 w 18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lnTo>
                      <a:pt x="2" y="4"/>
                    </a:lnTo>
                    <a:lnTo>
                      <a:pt x="3" y="7"/>
                    </a:lnTo>
                    <a:lnTo>
                      <a:pt x="3" y="11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8" y="20"/>
                    </a:lnTo>
                    <a:lnTo>
                      <a:pt x="9" y="19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3" y="17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7" y="11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00" name="Freeform 1477"/>
              <p:cNvSpPr>
                <a:spLocks/>
              </p:cNvSpPr>
              <p:nvPr/>
            </p:nvSpPr>
            <p:spPr bwMode="auto">
              <a:xfrm>
                <a:off x="5477" y="2613"/>
                <a:ext cx="73" cy="80"/>
              </a:xfrm>
              <a:custGeom>
                <a:avLst/>
                <a:gdLst>
                  <a:gd name="T0" fmla="*/ 73 w 73"/>
                  <a:gd name="T1" fmla="*/ 76 h 80"/>
                  <a:gd name="T2" fmla="*/ 5 w 73"/>
                  <a:gd name="T3" fmla="*/ 0 h 80"/>
                  <a:gd name="T4" fmla="*/ 0 w 73"/>
                  <a:gd name="T5" fmla="*/ 5 h 80"/>
                  <a:gd name="T6" fmla="*/ 68 w 73"/>
                  <a:gd name="T7" fmla="*/ 80 h 80"/>
                  <a:gd name="T8" fmla="*/ 73 w 73"/>
                  <a:gd name="T9" fmla="*/ 7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80">
                    <a:moveTo>
                      <a:pt x="73" y="76"/>
                    </a:moveTo>
                    <a:lnTo>
                      <a:pt x="5" y="0"/>
                    </a:lnTo>
                    <a:lnTo>
                      <a:pt x="0" y="5"/>
                    </a:lnTo>
                    <a:lnTo>
                      <a:pt x="68" y="80"/>
                    </a:lnTo>
                    <a:lnTo>
                      <a:pt x="73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01" name="Freeform 1478"/>
              <p:cNvSpPr>
                <a:spLocks/>
              </p:cNvSpPr>
              <p:nvPr/>
            </p:nvSpPr>
            <p:spPr bwMode="auto">
              <a:xfrm>
                <a:off x="5482" y="2618"/>
                <a:ext cx="64" cy="72"/>
              </a:xfrm>
              <a:custGeom>
                <a:avLst/>
                <a:gdLst>
                  <a:gd name="T0" fmla="*/ 64 w 64"/>
                  <a:gd name="T1" fmla="*/ 70 h 72"/>
                  <a:gd name="T2" fmla="*/ 1 w 64"/>
                  <a:gd name="T3" fmla="*/ 0 h 72"/>
                  <a:gd name="T4" fmla="*/ 0 w 64"/>
                  <a:gd name="T5" fmla="*/ 2 h 72"/>
                  <a:gd name="T6" fmla="*/ 62 w 64"/>
                  <a:gd name="T7" fmla="*/ 72 h 72"/>
                  <a:gd name="T8" fmla="*/ 64 w 64"/>
                  <a:gd name="T9" fmla="*/ 7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72">
                    <a:moveTo>
                      <a:pt x="64" y="7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62" y="72"/>
                    </a:lnTo>
                    <a:lnTo>
                      <a:pt x="64" y="70"/>
                    </a:lnTo>
                    <a:close/>
                  </a:path>
                </a:pathLst>
              </a:custGeom>
              <a:solidFill>
                <a:srgbClr val="CEB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02" name="Freeform 1479"/>
              <p:cNvSpPr>
                <a:spLocks/>
              </p:cNvSpPr>
              <p:nvPr/>
            </p:nvSpPr>
            <p:spPr bwMode="auto">
              <a:xfrm>
                <a:off x="5531" y="2672"/>
                <a:ext cx="41" cy="15"/>
              </a:xfrm>
              <a:custGeom>
                <a:avLst/>
                <a:gdLst>
                  <a:gd name="T0" fmla="*/ 22 w 41"/>
                  <a:gd name="T1" fmla="*/ 14 h 15"/>
                  <a:gd name="T2" fmla="*/ 25 w 41"/>
                  <a:gd name="T3" fmla="*/ 13 h 15"/>
                  <a:gd name="T4" fmla="*/ 29 w 41"/>
                  <a:gd name="T5" fmla="*/ 13 h 15"/>
                  <a:gd name="T6" fmla="*/ 32 w 41"/>
                  <a:gd name="T7" fmla="*/ 11 h 15"/>
                  <a:gd name="T8" fmla="*/ 35 w 41"/>
                  <a:gd name="T9" fmla="*/ 10 h 15"/>
                  <a:gd name="T10" fmla="*/ 37 w 41"/>
                  <a:gd name="T11" fmla="*/ 9 h 15"/>
                  <a:gd name="T12" fmla="*/ 39 w 41"/>
                  <a:gd name="T13" fmla="*/ 7 h 15"/>
                  <a:gd name="T14" fmla="*/ 40 w 41"/>
                  <a:gd name="T15" fmla="*/ 5 h 15"/>
                  <a:gd name="T16" fmla="*/ 41 w 41"/>
                  <a:gd name="T17" fmla="*/ 3 h 15"/>
                  <a:gd name="T18" fmla="*/ 40 w 41"/>
                  <a:gd name="T19" fmla="*/ 1 h 15"/>
                  <a:gd name="T20" fmla="*/ 39 w 41"/>
                  <a:gd name="T21" fmla="*/ 3 h 15"/>
                  <a:gd name="T22" fmla="*/ 37 w 41"/>
                  <a:gd name="T23" fmla="*/ 6 h 15"/>
                  <a:gd name="T24" fmla="*/ 33 w 41"/>
                  <a:gd name="T25" fmla="*/ 9 h 15"/>
                  <a:gd name="T26" fmla="*/ 29 w 41"/>
                  <a:gd name="T27" fmla="*/ 11 h 15"/>
                  <a:gd name="T28" fmla="*/ 27 w 41"/>
                  <a:gd name="T29" fmla="*/ 12 h 15"/>
                  <a:gd name="T30" fmla="*/ 25 w 41"/>
                  <a:gd name="T31" fmla="*/ 12 h 15"/>
                  <a:gd name="T32" fmla="*/ 23 w 41"/>
                  <a:gd name="T33" fmla="*/ 12 h 15"/>
                  <a:gd name="T34" fmla="*/ 21 w 41"/>
                  <a:gd name="T35" fmla="*/ 12 h 15"/>
                  <a:gd name="T36" fmla="*/ 17 w 41"/>
                  <a:gd name="T37" fmla="*/ 8 h 15"/>
                  <a:gd name="T38" fmla="*/ 21 w 41"/>
                  <a:gd name="T39" fmla="*/ 7 h 15"/>
                  <a:gd name="T40" fmla="*/ 26 w 41"/>
                  <a:gd name="T41" fmla="*/ 5 h 15"/>
                  <a:gd name="T42" fmla="*/ 30 w 41"/>
                  <a:gd name="T43" fmla="*/ 3 h 15"/>
                  <a:gd name="T44" fmla="*/ 31 w 41"/>
                  <a:gd name="T45" fmla="*/ 0 h 15"/>
                  <a:gd name="T46" fmla="*/ 30 w 41"/>
                  <a:gd name="T47" fmla="*/ 0 h 15"/>
                  <a:gd name="T48" fmla="*/ 30 w 41"/>
                  <a:gd name="T49" fmla="*/ 0 h 15"/>
                  <a:gd name="T50" fmla="*/ 29 w 41"/>
                  <a:gd name="T51" fmla="*/ 1 h 15"/>
                  <a:gd name="T52" fmla="*/ 28 w 41"/>
                  <a:gd name="T53" fmla="*/ 3 h 15"/>
                  <a:gd name="T54" fmla="*/ 25 w 41"/>
                  <a:gd name="T55" fmla="*/ 4 h 15"/>
                  <a:gd name="T56" fmla="*/ 21 w 41"/>
                  <a:gd name="T57" fmla="*/ 5 h 15"/>
                  <a:gd name="T58" fmla="*/ 17 w 41"/>
                  <a:gd name="T59" fmla="*/ 6 h 15"/>
                  <a:gd name="T60" fmla="*/ 14 w 41"/>
                  <a:gd name="T61" fmla="*/ 6 h 15"/>
                  <a:gd name="T62" fmla="*/ 12 w 41"/>
                  <a:gd name="T63" fmla="*/ 4 h 15"/>
                  <a:gd name="T64" fmla="*/ 10 w 41"/>
                  <a:gd name="T65" fmla="*/ 3 h 15"/>
                  <a:gd name="T66" fmla="*/ 8 w 41"/>
                  <a:gd name="T67" fmla="*/ 2 h 15"/>
                  <a:gd name="T68" fmla="*/ 6 w 41"/>
                  <a:gd name="T69" fmla="*/ 2 h 15"/>
                  <a:gd name="T70" fmla="*/ 6 w 41"/>
                  <a:gd name="T71" fmla="*/ 4 h 15"/>
                  <a:gd name="T72" fmla="*/ 7 w 41"/>
                  <a:gd name="T73" fmla="*/ 6 h 15"/>
                  <a:gd name="T74" fmla="*/ 6 w 41"/>
                  <a:gd name="T75" fmla="*/ 15 h 15"/>
                  <a:gd name="T76" fmla="*/ 9 w 41"/>
                  <a:gd name="T77" fmla="*/ 15 h 15"/>
                  <a:gd name="T78" fmla="*/ 13 w 41"/>
                  <a:gd name="T79" fmla="*/ 15 h 15"/>
                  <a:gd name="T80" fmla="*/ 17 w 41"/>
                  <a:gd name="T81" fmla="*/ 14 h 15"/>
                  <a:gd name="T82" fmla="*/ 19 w 41"/>
                  <a:gd name="T83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1" h="15">
                    <a:moveTo>
                      <a:pt x="20" y="14"/>
                    </a:moveTo>
                    <a:lnTo>
                      <a:pt x="22" y="14"/>
                    </a:lnTo>
                    <a:lnTo>
                      <a:pt x="23" y="14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9" y="13"/>
                    </a:lnTo>
                    <a:lnTo>
                      <a:pt x="30" y="12"/>
                    </a:lnTo>
                    <a:lnTo>
                      <a:pt x="32" y="11"/>
                    </a:lnTo>
                    <a:lnTo>
                      <a:pt x="33" y="11"/>
                    </a:lnTo>
                    <a:lnTo>
                      <a:pt x="35" y="10"/>
                    </a:lnTo>
                    <a:lnTo>
                      <a:pt x="36" y="9"/>
                    </a:lnTo>
                    <a:lnTo>
                      <a:pt x="37" y="9"/>
                    </a:lnTo>
                    <a:lnTo>
                      <a:pt x="38" y="8"/>
                    </a:lnTo>
                    <a:lnTo>
                      <a:pt x="39" y="7"/>
                    </a:lnTo>
                    <a:lnTo>
                      <a:pt x="40" y="6"/>
                    </a:lnTo>
                    <a:lnTo>
                      <a:pt x="40" y="5"/>
                    </a:lnTo>
                    <a:lnTo>
                      <a:pt x="41" y="4"/>
                    </a:lnTo>
                    <a:lnTo>
                      <a:pt x="41" y="3"/>
                    </a:lnTo>
                    <a:lnTo>
                      <a:pt x="40" y="2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39" y="3"/>
                    </a:lnTo>
                    <a:lnTo>
                      <a:pt x="38" y="5"/>
                    </a:lnTo>
                    <a:lnTo>
                      <a:pt x="37" y="6"/>
                    </a:lnTo>
                    <a:lnTo>
                      <a:pt x="35" y="8"/>
                    </a:lnTo>
                    <a:lnTo>
                      <a:pt x="33" y="9"/>
                    </a:lnTo>
                    <a:lnTo>
                      <a:pt x="31" y="10"/>
                    </a:lnTo>
                    <a:lnTo>
                      <a:pt x="29" y="11"/>
                    </a:lnTo>
                    <a:lnTo>
                      <a:pt x="27" y="11"/>
                    </a:lnTo>
                    <a:lnTo>
                      <a:pt x="27" y="12"/>
                    </a:lnTo>
                    <a:lnTo>
                      <a:pt x="26" y="12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17" y="8"/>
                    </a:lnTo>
                    <a:lnTo>
                      <a:pt x="19" y="8"/>
                    </a:lnTo>
                    <a:lnTo>
                      <a:pt x="21" y="7"/>
                    </a:lnTo>
                    <a:lnTo>
                      <a:pt x="23" y="6"/>
                    </a:lnTo>
                    <a:lnTo>
                      <a:pt x="26" y="5"/>
                    </a:lnTo>
                    <a:lnTo>
                      <a:pt x="28" y="4"/>
                    </a:lnTo>
                    <a:lnTo>
                      <a:pt x="30" y="3"/>
                    </a:lnTo>
                    <a:lnTo>
                      <a:pt x="31" y="2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29" y="1"/>
                    </a:lnTo>
                    <a:lnTo>
                      <a:pt x="29" y="2"/>
                    </a:lnTo>
                    <a:lnTo>
                      <a:pt x="28" y="3"/>
                    </a:lnTo>
                    <a:lnTo>
                      <a:pt x="26" y="3"/>
                    </a:lnTo>
                    <a:lnTo>
                      <a:pt x="25" y="4"/>
                    </a:lnTo>
                    <a:lnTo>
                      <a:pt x="23" y="5"/>
                    </a:lnTo>
                    <a:lnTo>
                      <a:pt x="21" y="5"/>
                    </a:lnTo>
                    <a:lnTo>
                      <a:pt x="19" y="6"/>
                    </a:lnTo>
                    <a:lnTo>
                      <a:pt x="17" y="6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3" y="15"/>
                    </a:lnTo>
                    <a:lnTo>
                      <a:pt x="15" y="14"/>
                    </a:lnTo>
                    <a:lnTo>
                      <a:pt x="17" y="14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03" name="Freeform 1480"/>
              <p:cNvSpPr>
                <a:spLocks/>
              </p:cNvSpPr>
              <p:nvPr/>
            </p:nvSpPr>
            <p:spPr bwMode="auto">
              <a:xfrm>
                <a:off x="5534" y="2676"/>
                <a:ext cx="14" cy="9"/>
              </a:xfrm>
              <a:custGeom>
                <a:avLst/>
                <a:gdLst>
                  <a:gd name="T0" fmla="*/ 12 w 14"/>
                  <a:gd name="T1" fmla="*/ 4 h 9"/>
                  <a:gd name="T2" fmla="*/ 11 w 14"/>
                  <a:gd name="T3" fmla="*/ 4 h 9"/>
                  <a:gd name="T4" fmla="*/ 10 w 14"/>
                  <a:gd name="T5" fmla="*/ 4 h 9"/>
                  <a:gd name="T6" fmla="*/ 10 w 14"/>
                  <a:gd name="T7" fmla="*/ 4 h 9"/>
                  <a:gd name="T8" fmla="*/ 9 w 14"/>
                  <a:gd name="T9" fmla="*/ 4 h 9"/>
                  <a:gd name="T10" fmla="*/ 9 w 14"/>
                  <a:gd name="T11" fmla="*/ 3 h 9"/>
                  <a:gd name="T12" fmla="*/ 8 w 14"/>
                  <a:gd name="T13" fmla="*/ 2 h 9"/>
                  <a:gd name="T14" fmla="*/ 8 w 14"/>
                  <a:gd name="T15" fmla="*/ 2 h 9"/>
                  <a:gd name="T16" fmla="*/ 7 w 14"/>
                  <a:gd name="T17" fmla="*/ 1 h 9"/>
                  <a:gd name="T18" fmla="*/ 6 w 14"/>
                  <a:gd name="T19" fmla="*/ 1 h 9"/>
                  <a:gd name="T20" fmla="*/ 6 w 14"/>
                  <a:gd name="T21" fmla="*/ 0 h 9"/>
                  <a:gd name="T22" fmla="*/ 5 w 14"/>
                  <a:gd name="T23" fmla="*/ 0 h 9"/>
                  <a:gd name="T24" fmla="*/ 5 w 14"/>
                  <a:gd name="T25" fmla="*/ 0 h 9"/>
                  <a:gd name="T26" fmla="*/ 5 w 14"/>
                  <a:gd name="T27" fmla="*/ 0 h 9"/>
                  <a:gd name="T28" fmla="*/ 5 w 14"/>
                  <a:gd name="T29" fmla="*/ 2 h 9"/>
                  <a:gd name="T30" fmla="*/ 6 w 14"/>
                  <a:gd name="T31" fmla="*/ 3 h 9"/>
                  <a:gd name="T32" fmla="*/ 7 w 14"/>
                  <a:gd name="T33" fmla="*/ 4 h 9"/>
                  <a:gd name="T34" fmla="*/ 0 w 14"/>
                  <a:gd name="T35" fmla="*/ 4 h 9"/>
                  <a:gd name="T36" fmla="*/ 4 w 14"/>
                  <a:gd name="T37" fmla="*/ 9 h 9"/>
                  <a:gd name="T38" fmla="*/ 5 w 14"/>
                  <a:gd name="T39" fmla="*/ 9 h 9"/>
                  <a:gd name="T40" fmla="*/ 6 w 14"/>
                  <a:gd name="T41" fmla="*/ 9 h 9"/>
                  <a:gd name="T42" fmla="*/ 7 w 14"/>
                  <a:gd name="T43" fmla="*/ 9 h 9"/>
                  <a:gd name="T44" fmla="*/ 7 w 14"/>
                  <a:gd name="T45" fmla="*/ 9 h 9"/>
                  <a:gd name="T46" fmla="*/ 8 w 14"/>
                  <a:gd name="T47" fmla="*/ 9 h 9"/>
                  <a:gd name="T48" fmla="*/ 9 w 14"/>
                  <a:gd name="T49" fmla="*/ 9 h 9"/>
                  <a:gd name="T50" fmla="*/ 10 w 14"/>
                  <a:gd name="T51" fmla="*/ 9 h 9"/>
                  <a:gd name="T52" fmla="*/ 10 w 14"/>
                  <a:gd name="T53" fmla="*/ 9 h 9"/>
                  <a:gd name="T54" fmla="*/ 11 w 14"/>
                  <a:gd name="T55" fmla="*/ 9 h 9"/>
                  <a:gd name="T56" fmla="*/ 12 w 14"/>
                  <a:gd name="T57" fmla="*/ 8 h 9"/>
                  <a:gd name="T58" fmla="*/ 12 w 14"/>
                  <a:gd name="T59" fmla="*/ 8 h 9"/>
                  <a:gd name="T60" fmla="*/ 13 w 14"/>
                  <a:gd name="T61" fmla="*/ 8 h 9"/>
                  <a:gd name="T62" fmla="*/ 13 w 14"/>
                  <a:gd name="T63" fmla="*/ 8 h 9"/>
                  <a:gd name="T64" fmla="*/ 13 w 14"/>
                  <a:gd name="T65" fmla="*/ 8 h 9"/>
                  <a:gd name="T66" fmla="*/ 14 w 14"/>
                  <a:gd name="T67" fmla="*/ 8 h 9"/>
                  <a:gd name="T68" fmla="*/ 14 w 14"/>
                  <a:gd name="T69" fmla="*/ 7 h 9"/>
                  <a:gd name="T70" fmla="*/ 12 w 14"/>
                  <a:gd name="T7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" h="9">
                    <a:moveTo>
                      <a:pt x="12" y="4"/>
                    </a:moveTo>
                    <a:lnTo>
                      <a:pt x="11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6" y="3"/>
                    </a:lnTo>
                    <a:lnTo>
                      <a:pt x="7" y="4"/>
                    </a:lnTo>
                    <a:lnTo>
                      <a:pt x="0" y="4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04" name="Freeform 1481"/>
              <p:cNvSpPr>
                <a:spLocks/>
              </p:cNvSpPr>
              <p:nvPr/>
            </p:nvSpPr>
            <p:spPr bwMode="auto">
              <a:xfrm>
                <a:off x="5559" y="2665"/>
                <a:ext cx="4" cy="7"/>
              </a:xfrm>
              <a:custGeom>
                <a:avLst/>
                <a:gdLst>
                  <a:gd name="T0" fmla="*/ 3 w 4"/>
                  <a:gd name="T1" fmla="*/ 3 h 7"/>
                  <a:gd name="T2" fmla="*/ 3 w 4"/>
                  <a:gd name="T3" fmla="*/ 2 h 7"/>
                  <a:gd name="T4" fmla="*/ 2 w 4"/>
                  <a:gd name="T5" fmla="*/ 2 h 7"/>
                  <a:gd name="T6" fmla="*/ 2 w 4"/>
                  <a:gd name="T7" fmla="*/ 1 h 7"/>
                  <a:gd name="T8" fmla="*/ 1 w 4"/>
                  <a:gd name="T9" fmla="*/ 0 h 7"/>
                  <a:gd name="T10" fmla="*/ 0 w 4"/>
                  <a:gd name="T11" fmla="*/ 0 h 7"/>
                  <a:gd name="T12" fmla="*/ 0 w 4"/>
                  <a:gd name="T13" fmla="*/ 1 h 7"/>
                  <a:gd name="T14" fmla="*/ 0 w 4"/>
                  <a:gd name="T15" fmla="*/ 1 h 7"/>
                  <a:gd name="T16" fmla="*/ 0 w 4"/>
                  <a:gd name="T17" fmla="*/ 1 h 7"/>
                  <a:gd name="T18" fmla="*/ 0 w 4"/>
                  <a:gd name="T19" fmla="*/ 2 h 7"/>
                  <a:gd name="T20" fmla="*/ 1 w 4"/>
                  <a:gd name="T21" fmla="*/ 2 h 7"/>
                  <a:gd name="T22" fmla="*/ 1 w 4"/>
                  <a:gd name="T23" fmla="*/ 3 h 7"/>
                  <a:gd name="T24" fmla="*/ 2 w 4"/>
                  <a:gd name="T25" fmla="*/ 3 h 7"/>
                  <a:gd name="T26" fmla="*/ 2 w 4"/>
                  <a:gd name="T27" fmla="*/ 4 h 7"/>
                  <a:gd name="T28" fmla="*/ 2 w 4"/>
                  <a:gd name="T29" fmla="*/ 5 h 7"/>
                  <a:gd name="T30" fmla="*/ 2 w 4"/>
                  <a:gd name="T31" fmla="*/ 6 h 7"/>
                  <a:gd name="T32" fmla="*/ 2 w 4"/>
                  <a:gd name="T33" fmla="*/ 7 h 7"/>
                  <a:gd name="T34" fmla="*/ 2 w 4"/>
                  <a:gd name="T35" fmla="*/ 7 h 7"/>
                  <a:gd name="T36" fmla="*/ 2 w 4"/>
                  <a:gd name="T37" fmla="*/ 7 h 7"/>
                  <a:gd name="T38" fmla="*/ 3 w 4"/>
                  <a:gd name="T39" fmla="*/ 7 h 7"/>
                  <a:gd name="T40" fmla="*/ 3 w 4"/>
                  <a:gd name="T41" fmla="*/ 7 h 7"/>
                  <a:gd name="T42" fmla="*/ 4 w 4"/>
                  <a:gd name="T43" fmla="*/ 7 h 7"/>
                  <a:gd name="T44" fmla="*/ 4 w 4"/>
                  <a:gd name="T45" fmla="*/ 6 h 7"/>
                  <a:gd name="T46" fmla="*/ 4 w 4"/>
                  <a:gd name="T47" fmla="*/ 4 h 7"/>
                  <a:gd name="T48" fmla="*/ 3 w 4"/>
                  <a:gd name="T4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" h="7">
                    <a:moveTo>
                      <a:pt x="3" y="3"/>
                    </a:moveTo>
                    <a:lnTo>
                      <a:pt x="3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05" name="Freeform 1482"/>
              <p:cNvSpPr>
                <a:spLocks/>
              </p:cNvSpPr>
              <p:nvPr/>
            </p:nvSpPr>
            <p:spPr bwMode="auto">
              <a:xfrm>
                <a:off x="5525" y="2650"/>
                <a:ext cx="32" cy="19"/>
              </a:xfrm>
              <a:custGeom>
                <a:avLst/>
                <a:gdLst>
                  <a:gd name="T0" fmla="*/ 31 w 32"/>
                  <a:gd name="T1" fmla="*/ 10 h 19"/>
                  <a:gd name="T2" fmla="*/ 28 w 32"/>
                  <a:gd name="T3" fmla="*/ 7 h 19"/>
                  <a:gd name="T4" fmla="*/ 32 w 32"/>
                  <a:gd name="T5" fmla="*/ 4 h 19"/>
                  <a:gd name="T6" fmla="*/ 29 w 32"/>
                  <a:gd name="T7" fmla="*/ 0 h 19"/>
                  <a:gd name="T8" fmla="*/ 27 w 32"/>
                  <a:gd name="T9" fmla="*/ 0 h 19"/>
                  <a:gd name="T10" fmla="*/ 30 w 32"/>
                  <a:gd name="T11" fmla="*/ 4 h 19"/>
                  <a:gd name="T12" fmla="*/ 26 w 32"/>
                  <a:gd name="T13" fmla="*/ 7 h 19"/>
                  <a:gd name="T14" fmla="*/ 26 w 32"/>
                  <a:gd name="T15" fmla="*/ 7 h 19"/>
                  <a:gd name="T16" fmla="*/ 27 w 32"/>
                  <a:gd name="T17" fmla="*/ 8 h 19"/>
                  <a:gd name="T18" fmla="*/ 28 w 32"/>
                  <a:gd name="T19" fmla="*/ 9 h 19"/>
                  <a:gd name="T20" fmla="*/ 28 w 32"/>
                  <a:gd name="T21" fmla="*/ 9 h 19"/>
                  <a:gd name="T22" fmla="*/ 15 w 32"/>
                  <a:gd name="T23" fmla="*/ 17 h 19"/>
                  <a:gd name="T24" fmla="*/ 4 w 32"/>
                  <a:gd name="T25" fmla="*/ 10 h 19"/>
                  <a:gd name="T26" fmla="*/ 6 w 32"/>
                  <a:gd name="T27" fmla="*/ 7 h 19"/>
                  <a:gd name="T28" fmla="*/ 3 w 32"/>
                  <a:gd name="T29" fmla="*/ 4 h 19"/>
                  <a:gd name="T30" fmla="*/ 5 w 32"/>
                  <a:gd name="T31" fmla="*/ 0 h 19"/>
                  <a:gd name="T32" fmla="*/ 3 w 32"/>
                  <a:gd name="T33" fmla="*/ 0 h 19"/>
                  <a:gd name="T34" fmla="*/ 0 w 32"/>
                  <a:gd name="T35" fmla="*/ 4 h 19"/>
                  <a:gd name="T36" fmla="*/ 4 w 32"/>
                  <a:gd name="T37" fmla="*/ 7 h 19"/>
                  <a:gd name="T38" fmla="*/ 1 w 32"/>
                  <a:gd name="T39" fmla="*/ 10 h 19"/>
                  <a:gd name="T40" fmla="*/ 15 w 32"/>
                  <a:gd name="T41" fmla="*/ 19 h 19"/>
                  <a:gd name="T42" fmla="*/ 31 w 32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2" h="19">
                    <a:moveTo>
                      <a:pt x="31" y="10"/>
                    </a:moveTo>
                    <a:lnTo>
                      <a:pt x="28" y="7"/>
                    </a:lnTo>
                    <a:lnTo>
                      <a:pt x="32" y="4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30" y="4"/>
                    </a:lnTo>
                    <a:lnTo>
                      <a:pt x="26" y="7"/>
                    </a:lnTo>
                    <a:lnTo>
                      <a:pt x="26" y="7"/>
                    </a:lnTo>
                    <a:lnTo>
                      <a:pt x="27" y="8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15" y="17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4" y="7"/>
                    </a:lnTo>
                    <a:lnTo>
                      <a:pt x="1" y="10"/>
                    </a:lnTo>
                    <a:lnTo>
                      <a:pt x="15" y="19"/>
                    </a:lnTo>
                    <a:lnTo>
                      <a:pt x="31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06" name="Freeform 1483"/>
              <p:cNvSpPr>
                <a:spLocks/>
              </p:cNvSpPr>
              <p:nvPr/>
            </p:nvSpPr>
            <p:spPr bwMode="auto">
              <a:xfrm>
                <a:off x="5516" y="2690"/>
                <a:ext cx="49" cy="14"/>
              </a:xfrm>
              <a:custGeom>
                <a:avLst/>
                <a:gdLst>
                  <a:gd name="T0" fmla="*/ 24 w 49"/>
                  <a:gd name="T1" fmla="*/ 0 h 14"/>
                  <a:gd name="T2" fmla="*/ 23 w 49"/>
                  <a:gd name="T3" fmla="*/ 1 h 14"/>
                  <a:gd name="T4" fmla="*/ 21 w 49"/>
                  <a:gd name="T5" fmla="*/ 4 h 14"/>
                  <a:gd name="T6" fmla="*/ 19 w 49"/>
                  <a:gd name="T7" fmla="*/ 6 h 14"/>
                  <a:gd name="T8" fmla="*/ 16 w 49"/>
                  <a:gd name="T9" fmla="*/ 8 h 14"/>
                  <a:gd name="T10" fmla="*/ 14 w 49"/>
                  <a:gd name="T11" fmla="*/ 9 h 14"/>
                  <a:gd name="T12" fmla="*/ 12 w 49"/>
                  <a:gd name="T13" fmla="*/ 10 h 14"/>
                  <a:gd name="T14" fmla="*/ 10 w 49"/>
                  <a:gd name="T15" fmla="*/ 10 h 14"/>
                  <a:gd name="T16" fmla="*/ 8 w 49"/>
                  <a:gd name="T17" fmla="*/ 11 h 14"/>
                  <a:gd name="T18" fmla="*/ 6 w 49"/>
                  <a:gd name="T19" fmla="*/ 11 h 14"/>
                  <a:gd name="T20" fmla="*/ 4 w 49"/>
                  <a:gd name="T21" fmla="*/ 11 h 14"/>
                  <a:gd name="T22" fmla="*/ 2 w 49"/>
                  <a:gd name="T23" fmla="*/ 11 h 14"/>
                  <a:gd name="T24" fmla="*/ 0 w 49"/>
                  <a:gd name="T25" fmla="*/ 13 h 14"/>
                  <a:gd name="T26" fmla="*/ 3 w 49"/>
                  <a:gd name="T27" fmla="*/ 13 h 14"/>
                  <a:gd name="T28" fmla="*/ 6 w 49"/>
                  <a:gd name="T29" fmla="*/ 13 h 14"/>
                  <a:gd name="T30" fmla="*/ 8 w 49"/>
                  <a:gd name="T31" fmla="*/ 13 h 14"/>
                  <a:gd name="T32" fmla="*/ 11 w 49"/>
                  <a:gd name="T33" fmla="*/ 12 h 14"/>
                  <a:gd name="T34" fmla="*/ 14 w 49"/>
                  <a:gd name="T35" fmla="*/ 11 h 14"/>
                  <a:gd name="T36" fmla="*/ 16 w 49"/>
                  <a:gd name="T37" fmla="*/ 10 h 14"/>
                  <a:gd name="T38" fmla="*/ 18 w 49"/>
                  <a:gd name="T39" fmla="*/ 9 h 14"/>
                  <a:gd name="T40" fmla="*/ 20 w 49"/>
                  <a:gd name="T41" fmla="*/ 8 h 14"/>
                  <a:gd name="T42" fmla="*/ 21 w 49"/>
                  <a:gd name="T43" fmla="*/ 7 h 14"/>
                  <a:gd name="T44" fmla="*/ 22 w 49"/>
                  <a:gd name="T45" fmla="*/ 6 h 14"/>
                  <a:gd name="T46" fmla="*/ 23 w 49"/>
                  <a:gd name="T47" fmla="*/ 4 h 14"/>
                  <a:gd name="T48" fmla="*/ 24 w 49"/>
                  <a:gd name="T49" fmla="*/ 3 h 14"/>
                  <a:gd name="T50" fmla="*/ 25 w 49"/>
                  <a:gd name="T51" fmla="*/ 5 h 14"/>
                  <a:gd name="T52" fmla="*/ 26 w 49"/>
                  <a:gd name="T53" fmla="*/ 6 h 14"/>
                  <a:gd name="T54" fmla="*/ 27 w 49"/>
                  <a:gd name="T55" fmla="*/ 8 h 14"/>
                  <a:gd name="T56" fmla="*/ 28 w 49"/>
                  <a:gd name="T57" fmla="*/ 9 h 14"/>
                  <a:gd name="T58" fmla="*/ 30 w 49"/>
                  <a:gd name="T59" fmla="*/ 11 h 14"/>
                  <a:gd name="T60" fmla="*/ 33 w 49"/>
                  <a:gd name="T61" fmla="*/ 12 h 14"/>
                  <a:gd name="T62" fmla="*/ 36 w 49"/>
                  <a:gd name="T63" fmla="*/ 13 h 14"/>
                  <a:gd name="T64" fmla="*/ 38 w 49"/>
                  <a:gd name="T65" fmla="*/ 14 h 14"/>
                  <a:gd name="T66" fmla="*/ 41 w 49"/>
                  <a:gd name="T67" fmla="*/ 14 h 14"/>
                  <a:gd name="T68" fmla="*/ 44 w 49"/>
                  <a:gd name="T69" fmla="*/ 14 h 14"/>
                  <a:gd name="T70" fmla="*/ 46 w 49"/>
                  <a:gd name="T71" fmla="*/ 14 h 14"/>
                  <a:gd name="T72" fmla="*/ 49 w 49"/>
                  <a:gd name="T73" fmla="*/ 14 h 14"/>
                  <a:gd name="T74" fmla="*/ 47 w 49"/>
                  <a:gd name="T75" fmla="*/ 12 h 14"/>
                  <a:gd name="T76" fmla="*/ 45 w 49"/>
                  <a:gd name="T77" fmla="*/ 12 h 14"/>
                  <a:gd name="T78" fmla="*/ 43 w 49"/>
                  <a:gd name="T79" fmla="*/ 12 h 14"/>
                  <a:gd name="T80" fmla="*/ 41 w 49"/>
                  <a:gd name="T81" fmla="*/ 12 h 14"/>
                  <a:gd name="T82" fmla="*/ 39 w 49"/>
                  <a:gd name="T83" fmla="*/ 12 h 14"/>
                  <a:gd name="T84" fmla="*/ 37 w 49"/>
                  <a:gd name="T85" fmla="*/ 11 h 14"/>
                  <a:gd name="T86" fmla="*/ 34 w 49"/>
                  <a:gd name="T87" fmla="*/ 11 h 14"/>
                  <a:gd name="T88" fmla="*/ 32 w 49"/>
                  <a:gd name="T89" fmla="*/ 9 h 14"/>
                  <a:gd name="T90" fmla="*/ 29 w 49"/>
                  <a:gd name="T91" fmla="*/ 8 h 14"/>
                  <a:gd name="T92" fmla="*/ 27 w 49"/>
                  <a:gd name="T93" fmla="*/ 5 h 14"/>
                  <a:gd name="T94" fmla="*/ 25 w 49"/>
                  <a:gd name="T95" fmla="*/ 2 h 14"/>
                  <a:gd name="T96" fmla="*/ 24 w 49"/>
                  <a:gd name="T9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9" h="14">
                    <a:moveTo>
                      <a:pt x="24" y="0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2"/>
                    </a:lnTo>
                    <a:lnTo>
                      <a:pt x="21" y="4"/>
                    </a:lnTo>
                    <a:lnTo>
                      <a:pt x="20" y="5"/>
                    </a:lnTo>
                    <a:lnTo>
                      <a:pt x="19" y="6"/>
                    </a:lnTo>
                    <a:lnTo>
                      <a:pt x="17" y="8"/>
                    </a:lnTo>
                    <a:lnTo>
                      <a:pt x="16" y="8"/>
                    </a:lnTo>
                    <a:lnTo>
                      <a:pt x="15" y="9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0" y="10"/>
                    </a:lnTo>
                    <a:lnTo>
                      <a:pt x="9" y="11"/>
                    </a:lnTo>
                    <a:lnTo>
                      <a:pt x="8" y="11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0" y="13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4" y="11"/>
                    </a:lnTo>
                    <a:lnTo>
                      <a:pt x="15" y="11"/>
                    </a:lnTo>
                    <a:lnTo>
                      <a:pt x="16" y="10"/>
                    </a:lnTo>
                    <a:lnTo>
                      <a:pt x="17" y="10"/>
                    </a:lnTo>
                    <a:lnTo>
                      <a:pt x="18" y="9"/>
                    </a:lnTo>
                    <a:lnTo>
                      <a:pt x="19" y="9"/>
                    </a:lnTo>
                    <a:lnTo>
                      <a:pt x="20" y="8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3" y="5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4" y="3"/>
                    </a:lnTo>
                    <a:lnTo>
                      <a:pt x="24" y="4"/>
                    </a:lnTo>
                    <a:lnTo>
                      <a:pt x="25" y="5"/>
                    </a:lnTo>
                    <a:lnTo>
                      <a:pt x="25" y="6"/>
                    </a:lnTo>
                    <a:lnTo>
                      <a:pt x="26" y="6"/>
                    </a:lnTo>
                    <a:lnTo>
                      <a:pt x="26" y="7"/>
                    </a:lnTo>
                    <a:lnTo>
                      <a:pt x="27" y="8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29" y="10"/>
                    </a:lnTo>
                    <a:lnTo>
                      <a:pt x="30" y="11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4" y="13"/>
                    </a:lnTo>
                    <a:lnTo>
                      <a:pt x="36" y="13"/>
                    </a:lnTo>
                    <a:lnTo>
                      <a:pt x="37" y="13"/>
                    </a:lnTo>
                    <a:lnTo>
                      <a:pt x="38" y="14"/>
                    </a:lnTo>
                    <a:lnTo>
                      <a:pt x="40" y="14"/>
                    </a:lnTo>
                    <a:lnTo>
                      <a:pt x="41" y="14"/>
                    </a:lnTo>
                    <a:lnTo>
                      <a:pt x="43" y="14"/>
                    </a:lnTo>
                    <a:lnTo>
                      <a:pt x="44" y="14"/>
                    </a:lnTo>
                    <a:lnTo>
                      <a:pt x="45" y="14"/>
                    </a:lnTo>
                    <a:lnTo>
                      <a:pt x="46" y="14"/>
                    </a:lnTo>
                    <a:lnTo>
                      <a:pt x="47" y="14"/>
                    </a:lnTo>
                    <a:lnTo>
                      <a:pt x="49" y="14"/>
                    </a:lnTo>
                    <a:lnTo>
                      <a:pt x="48" y="11"/>
                    </a:lnTo>
                    <a:lnTo>
                      <a:pt x="47" y="12"/>
                    </a:lnTo>
                    <a:lnTo>
                      <a:pt x="46" y="12"/>
                    </a:lnTo>
                    <a:lnTo>
                      <a:pt x="45" y="12"/>
                    </a:lnTo>
                    <a:lnTo>
                      <a:pt x="44" y="12"/>
                    </a:lnTo>
                    <a:lnTo>
                      <a:pt x="43" y="12"/>
                    </a:lnTo>
                    <a:lnTo>
                      <a:pt x="42" y="12"/>
                    </a:lnTo>
                    <a:lnTo>
                      <a:pt x="41" y="12"/>
                    </a:lnTo>
                    <a:lnTo>
                      <a:pt x="40" y="12"/>
                    </a:lnTo>
                    <a:lnTo>
                      <a:pt x="39" y="12"/>
                    </a:lnTo>
                    <a:lnTo>
                      <a:pt x="38" y="11"/>
                    </a:lnTo>
                    <a:lnTo>
                      <a:pt x="37" y="11"/>
                    </a:lnTo>
                    <a:lnTo>
                      <a:pt x="35" y="11"/>
                    </a:lnTo>
                    <a:lnTo>
                      <a:pt x="34" y="11"/>
                    </a:lnTo>
                    <a:lnTo>
                      <a:pt x="33" y="10"/>
                    </a:lnTo>
                    <a:lnTo>
                      <a:pt x="32" y="9"/>
                    </a:lnTo>
                    <a:lnTo>
                      <a:pt x="31" y="9"/>
                    </a:lnTo>
                    <a:lnTo>
                      <a:pt x="29" y="8"/>
                    </a:lnTo>
                    <a:lnTo>
                      <a:pt x="28" y="6"/>
                    </a:lnTo>
                    <a:lnTo>
                      <a:pt x="27" y="5"/>
                    </a:lnTo>
                    <a:lnTo>
                      <a:pt x="26" y="3"/>
                    </a:lnTo>
                    <a:lnTo>
                      <a:pt x="25" y="2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07" name="Freeform 1484"/>
              <p:cNvSpPr>
                <a:spLocks/>
              </p:cNvSpPr>
              <p:nvPr/>
            </p:nvSpPr>
            <p:spPr bwMode="auto">
              <a:xfrm>
                <a:off x="5488" y="2662"/>
                <a:ext cx="6" cy="12"/>
              </a:xfrm>
              <a:custGeom>
                <a:avLst/>
                <a:gdLst>
                  <a:gd name="T0" fmla="*/ 6 w 6"/>
                  <a:gd name="T1" fmla="*/ 6 h 12"/>
                  <a:gd name="T2" fmla="*/ 5 w 6"/>
                  <a:gd name="T3" fmla="*/ 6 h 12"/>
                  <a:gd name="T4" fmla="*/ 5 w 6"/>
                  <a:gd name="T5" fmla="*/ 6 h 12"/>
                  <a:gd name="T6" fmla="*/ 4 w 6"/>
                  <a:gd name="T7" fmla="*/ 6 h 12"/>
                  <a:gd name="T8" fmla="*/ 4 w 6"/>
                  <a:gd name="T9" fmla="*/ 6 h 12"/>
                  <a:gd name="T10" fmla="*/ 4 w 6"/>
                  <a:gd name="T11" fmla="*/ 5 h 12"/>
                  <a:gd name="T12" fmla="*/ 3 w 6"/>
                  <a:gd name="T13" fmla="*/ 4 h 12"/>
                  <a:gd name="T14" fmla="*/ 3 w 6"/>
                  <a:gd name="T15" fmla="*/ 3 h 12"/>
                  <a:gd name="T16" fmla="*/ 2 w 6"/>
                  <a:gd name="T17" fmla="*/ 2 h 12"/>
                  <a:gd name="T18" fmla="*/ 2 w 6"/>
                  <a:gd name="T19" fmla="*/ 1 h 12"/>
                  <a:gd name="T20" fmla="*/ 1 w 6"/>
                  <a:gd name="T21" fmla="*/ 0 h 12"/>
                  <a:gd name="T22" fmla="*/ 1 w 6"/>
                  <a:gd name="T23" fmla="*/ 0 h 12"/>
                  <a:gd name="T24" fmla="*/ 0 w 6"/>
                  <a:gd name="T25" fmla="*/ 0 h 12"/>
                  <a:gd name="T26" fmla="*/ 0 w 6"/>
                  <a:gd name="T27" fmla="*/ 1 h 12"/>
                  <a:gd name="T28" fmla="*/ 0 w 6"/>
                  <a:gd name="T29" fmla="*/ 2 h 12"/>
                  <a:gd name="T30" fmla="*/ 0 w 6"/>
                  <a:gd name="T31" fmla="*/ 4 h 12"/>
                  <a:gd name="T32" fmla="*/ 1 w 6"/>
                  <a:gd name="T33" fmla="*/ 5 h 12"/>
                  <a:gd name="T34" fmla="*/ 2 w 6"/>
                  <a:gd name="T35" fmla="*/ 7 h 12"/>
                  <a:gd name="T36" fmla="*/ 2 w 6"/>
                  <a:gd name="T37" fmla="*/ 9 h 12"/>
                  <a:gd name="T38" fmla="*/ 3 w 6"/>
                  <a:gd name="T39" fmla="*/ 10 h 12"/>
                  <a:gd name="T40" fmla="*/ 3 w 6"/>
                  <a:gd name="T41" fmla="*/ 10 h 12"/>
                  <a:gd name="T42" fmla="*/ 3 w 6"/>
                  <a:gd name="T43" fmla="*/ 11 h 12"/>
                  <a:gd name="T44" fmla="*/ 4 w 6"/>
                  <a:gd name="T45" fmla="*/ 11 h 12"/>
                  <a:gd name="T46" fmla="*/ 5 w 6"/>
                  <a:gd name="T47" fmla="*/ 11 h 12"/>
                  <a:gd name="T48" fmla="*/ 5 w 6"/>
                  <a:gd name="T49" fmla="*/ 12 h 12"/>
                  <a:gd name="T50" fmla="*/ 6 w 6"/>
                  <a:gd name="T51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" h="12">
                    <a:moveTo>
                      <a:pt x="6" y="6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08" name="Freeform 1485"/>
              <p:cNvSpPr>
                <a:spLocks/>
              </p:cNvSpPr>
              <p:nvPr/>
            </p:nvSpPr>
            <p:spPr bwMode="auto">
              <a:xfrm>
                <a:off x="5532" y="2641"/>
                <a:ext cx="18" cy="21"/>
              </a:xfrm>
              <a:custGeom>
                <a:avLst/>
                <a:gdLst>
                  <a:gd name="T0" fmla="*/ 18 w 18"/>
                  <a:gd name="T1" fmla="*/ 9 h 21"/>
                  <a:gd name="T2" fmla="*/ 18 w 18"/>
                  <a:gd name="T3" fmla="*/ 0 h 21"/>
                  <a:gd name="T4" fmla="*/ 0 w 18"/>
                  <a:gd name="T5" fmla="*/ 0 h 21"/>
                  <a:gd name="T6" fmla="*/ 0 w 18"/>
                  <a:gd name="T7" fmla="*/ 8 h 21"/>
                  <a:gd name="T8" fmla="*/ 8 w 18"/>
                  <a:gd name="T9" fmla="*/ 21 h 21"/>
                  <a:gd name="T10" fmla="*/ 18 w 18"/>
                  <a:gd name="T11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1">
                    <a:moveTo>
                      <a:pt x="18" y="9"/>
                    </a:moveTo>
                    <a:lnTo>
                      <a:pt x="18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21"/>
                    </a:lnTo>
                    <a:lnTo>
                      <a:pt x="18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09" name="Freeform 1486"/>
              <p:cNvSpPr>
                <a:spLocks/>
              </p:cNvSpPr>
              <p:nvPr/>
            </p:nvSpPr>
            <p:spPr bwMode="auto">
              <a:xfrm>
                <a:off x="5518" y="2592"/>
                <a:ext cx="45" cy="27"/>
              </a:xfrm>
              <a:custGeom>
                <a:avLst/>
                <a:gdLst>
                  <a:gd name="T0" fmla="*/ 36 w 45"/>
                  <a:gd name="T1" fmla="*/ 10 h 27"/>
                  <a:gd name="T2" fmla="*/ 36 w 45"/>
                  <a:gd name="T3" fmla="*/ 9 h 27"/>
                  <a:gd name="T4" fmla="*/ 35 w 45"/>
                  <a:gd name="T5" fmla="*/ 8 h 27"/>
                  <a:gd name="T6" fmla="*/ 34 w 45"/>
                  <a:gd name="T7" fmla="*/ 7 h 27"/>
                  <a:gd name="T8" fmla="*/ 33 w 45"/>
                  <a:gd name="T9" fmla="*/ 6 h 27"/>
                  <a:gd name="T10" fmla="*/ 31 w 45"/>
                  <a:gd name="T11" fmla="*/ 5 h 27"/>
                  <a:gd name="T12" fmla="*/ 29 w 45"/>
                  <a:gd name="T13" fmla="*/ 4 h 27"/>
                  <a:gd name="T14" fmla="*/ 27 w 45"/>
                  <a:gd name="T15" fmla="*/ 3 h 27"/>
                  <a:gd name="T16" fmla="*/ 25 w 45"/>
                  <a:gd name="T17" fmla="*/ 2 h 27"/>
                  <a:gd name="T18" fmla="*/ 23 w 45"/>
                  <a:gd name="T19" fmla="*/ 1 h 27"/>
                  <a:gd name="T20" fmla="*/ 20 w 45"/>
                  <a:gd name="T21" fmla="*/ 1 h 27"/>
                  <a:gd name="T22" fmla="*/ 18 w 45"/>
                  <a:gd name="T23" fmla="*/ 0 h 27"/>
                  <a:gd name="T24" fmla="*/ 15 w 45"/>
                  <a:gd name="T25" fmla="*/ 0 h 27"/>
                  <a:gd name="T26" fmla="*/ 13 w 45"/>
                  <a:gd name="T27" fmla="*/ 0 h 27"/>
                  <a:gd name="T28" fmla="*/ 11 w 45"/>
                  <a:gd name="T29" fmla="*/ 0 h 27"/>
                  <a:gd name="T30" fmla="*/ 8 w 45"/>
                  <a:gd name="T31" fmla="*/ 0 h 27"/>
                  <a:gd name="T32" fmla="*/ 6 w 45"/>
                  <a:gd name="T33" fmla="*/ 1 h 27"/>
                  <a:gd name="T34" fmla="*/ 4 w 45"/>
                  <a:gd name="T35" fmla="*/ 3 h 27"/>
                  <a:gd name="T36" fmla="*/ 2 w 45"/>
                  <a:gd name="T37" fmla="*/ 5 h 27"/>
                  <a:gd name="T38" fmla="*/ 1 w 45"/>
                  <a:gd name="T39" fmla="*/ 7 h 27"/>
                  <a:gd name="T40" fmla="*/ 0 w 45"/>
                  <a:gd name="T41" fmla="*/ 10 h 27"/>
                  <a:gd name="T42" fmla="*/ 1 w 45"/>
                  <a:gd name="T43" fmla="*/ 12 h 27"/>
                  <a:gd name="T44" fmla="*/ 1 w 45"/>
                  <a:gd name="T45" fmla="*/ 14 h 27"/>
                  <a:gd name="T46" fmla="*/ 2 w 45"/>
                  <a:gd name="T47" fmla="*/ 15 h 27"/>
                  <a:gd name="T48" fmla="*/ 3 w 45"/>
                  <a:gd name="T49" fmla="*/ 15 h 27"/>
                  <a:gd name="T50" fmla="*/ 4 w 45"/>
                  <a:gd name="T51" fmla="*/ 15 h 27"/>
                  <a:gd name="T52" fmla="*/ 5 w 45"/>
                  <a:gd name="T53" fmla="*/ 16 h 27"/>
                  <a:gd name="T54" fmla="*/ 6 w 45"/>
                  <a:gd name="T55" fmla="*/ 16 h 27"/>
                  <a:gd name="T56" fmla="*/ 8 w 45"/>
                  <a:gd name="T57" fmla="*/ 17 h 27"/>
                  <a:gd name="T58" fmla="*/ 11 w 45"/>
                  <a:gd name="T59" fmla="*/ 18 h 27"/>
                  <a:gd name="T60" fmla="*/ 14 w 45"/>
                  <a:gd name="T61" fmla="*/ 19 h 27"/>
                  <a:gd name="T62" fmla="*/ 16 w 45"/>
                  <a:gd name="T63" fmla="*/ 20 h 27"/>
                  <a:gd name="T64" fmla="*/ 19 w 45"/>
                  <a:gd name="T65" fmla="*/ 21 h 27"/>
                  <a:gd name="T66" fmla="*/ 22 w 45"/>
                  <a:gd name="T67" fmla="*/ 22 h 27"/>
                  <a:gd name="T68" fmla="*/ 25 w 45"/>
                  <a:gd name="T69" fmla="*/ 23 h 27"/>
                  <a:gd name="T70" fmla="*/ 28 w 45"/>
                  <a:gd name="T71" fmla="*/ 24 h 27"/>
                  <a:gd name="T72" fmla="*/ 30 w 45"/>
                  <a:gd name="T73" fmla="*/ 25 h 27"/>
                  <a:gd name="T74" fmla="*/ 33 w 45"/>
                  <a:gd name="T75" fmla="*/ 26 h 27"/>
                  <a:gd name="T76" fmla="*/ 34 w 45"/>
                  <a:gd name="T77" fmla="*/ 27 h 27"/>
                  <a:gd name="T78" fmla="*/ 36 w 45"/>
                  <a:gd name="T79" fmla="*/ 27 h 27"/>
                  <a:gd name="T80" fmla="*/ 37 w 45"/>
                  <a:gd name="T81" fmla="*/ 27 h 27"/>
                  <a:gd name="T82" fmla="*/ 38 w 45"/>
                  <a:gd name="T83" fmla="*/ 27 h 27"/>
                  <a:gd name="T84" fmla="*/ 40 w 45"/>
                  <a:gd name="T85" fmla="*/ 27 h 27"/>
                  <a:gd name="T86" fmla="*/ 41 w 45"/>
                  <a:gd name="T87" fmla="*/ 27 h 27"/>
                  <a:gd name="T88" fmla="*/ 42 w 45"/>
                  <a:gd name="T89" fmla="*/ 27 h 27"/>
                  <a:gd name="T90" fmla="*/ 43 w 45"/>
                  <a:gd name="T91" fmla="*/ 26 h 27"/>
                  <a:gd name="T92" fmla="*/ 44 w 45"/>
                  <a:gd name="T93" fmla="*/ 25 h 27"/>
                  <a:gd name="T94" fmla="*/ 44 w 45"/>
                  <a:gd name="T95" fmla="*/ 24 h 27"/>
                  <a:gd name="T96" fmla="*/ 45 w 45"/>
                  <a:gd name="T97" fmla="*/ 22 h 27"/>
                  <a:gd name="T98" fmla="*/ 45 w 45"/>
                  <a:gd name="T99" fmla="*/ 20 h 27"/>
                  <a:gd name="T100" fmla="*/ 44 w 45"/>
                  <a:gd name="T101" fmla="*/ 18 h 27"/>
                  <a:gd name="T102" fmla="*/ 44 w 45"/>
                  <a:gd name="T103" fmla="*/ 16 h 27"/>
                  <a:gd name="T104" fmla="*/ 42 w 45"/>
                  <a:gd name="T105" fmla="*/ 14 h 27"/>
                  <a:gd name="T106" fmla="*/ 41 w 45"/>
                  <a:gd name="T107" fmla="*/ 12 h 27"/>
                  <a:gd name="T108" fmla="*/ 39 w 45"/>
                  <a:gd name="T109" fmla="*/ 11 h 27"/>
                  <a:gd name="T110" fmla="*/ 38 w 45"/>
                  <a:gd name="T111" fmla="*/ 10 h 27"/>
                  <a:gd name="T112" fmla="*/ 36 w 45"/>
                  <a:gd name="T11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5" h="27">
                    <a:moveTo>
                      <a:pt x="36" y="10"/>
                    </a:moveTo>
                    <a:lnTo>
                      <a:pt x="36" y="9"/>
                    </a:lnTo>
                    <a:lnTo>
                      <a:pt x="35" y="8"/>
                    </a:lnTo>
                    <a:lnTo>
                      <a:pt x="34" y="7"/>
                    </a:lnTo>
                    <a:lnTo>
                      <a:pt x="33" y="6"/>
                    </a:lnTo>
                    <a:lnTo>
                      <a:pt x="31" y="5"/>
                    </a:lnTo>
                    <a:lnTo>
                      <a:pt x="29" y="4"/>
                    </a:lnTo>
                    <a:lnTo>
                      <a:pt x="27" y="3"/>
                    </a:lnTo>
                    <a:lnTo>
                      <a:pt x="25" y="2"/>
                    </a:lnTo>
                    <a:lnTo>
                      <a:pt x="23" y="1"/>
                    </a:lnTo>
                    <a:lnTo>
                      <a:pt x="20" y="1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8" y="17"/>
                    </a:lnTo>
                    <a:lnTo>
                      <a:pt x="11" y="18"/>
                    </a:lnTo>
                    <a:lnTo>
                      <a:pt x="14" y="19"/>
                    </a:lnTo>
                    <a:lnTo>
                      <a:pt x="16" y="20"/>
                    </a:lnTo>
                    <a:lnTo>
                      <a:pt x="19" y="21"/>
                    </a:lnTo>
                    <a:lnTo>
                      <a:pt x="22" y="22"/>
                    </a:lnTo>
                    <a:lnTo>
                      <a:pt x="25" y="23"/>
                    </a:lnTo>
                    <a:lnTo>
                      <a:pt x="28" y="24"/>
                    </a:lnTo>
                    <a:lnTo>
                      <a:pt x="30" y="25"/>
                    </a:lnTo>
                    <a:lnTo>
                      <a:pt x="33" y="26"/>
                    </a:lnTo>
                    <a:lnTo>
                      <a:pt x="34" y="27"/>
                    </a:lnTo>
                    <a:lnTo>
                      <a:pt x="36" y="27"/>
                    </a:lnTo>
                    <a:lnTo>
                      <a:pt x="37" y="27"/>
                    </a:lnTo>
                    <a:lnTo>
                      <a:pt x="38" y="27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6"/>
                    </a:lnTo>
                    <a:lnTo>
                      <a:pt x="44" y="25"/>
                    </a:lnTo>
                    <a:lnTo>
                      <a:pt x="44" y="24"/>
                    </a:lnTo>
                    <a:lnTo>
                      <a:pt x="45" y="22"/>
                    </a:lnTo>
                    <a:lnTo>
                      <a:pt x="45" y="20"/>
                    </a:lnTo>
                    <a:lnTo>
                      <a:pt x="44" y="18"/>
                    </a:lnTo>
                    <a:lnTo>
                      <a:pt x="44" y="16"/>
                    </a:lnTo>
                    <a:lnTo>
                      <a:pt x="42" y="14"/>
                    </a:lnTo>
                    <a:lnTo>
                      <a:pt x="41" y="12"/>
                    </a:lnTo>
                    <a:lnTo>
                      <a:pt x="39" y="11"/>
                    </a:lnTo>
                    <a:lnTo>
                      <a:pt x="38" y="10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10" name="Freeform 1487"/>
              <p:cNvSpPr>
                <a:spLocks/>
              </p:cNvSpPr>
              <p:nvPr/>
            </p:nvSpPr>
            <p:spPr bwMode="auto">
              <a:xfrm>
                <a:off x="5512" y="2600"/>
                <a:ext cx="53" cy="46"/>
              </a:xfrm>
              <a:custGeom>
                <a:avLst/>
                <a:gdLst>
                  <a:gd name="T0" fmla="*/ 45 w 53"/>
                  <a:gd name="T1" fmla="*/ 14 h 46"/>
                  <a:gd name="T2" fmla="*/ 45 w 53"/>
                  <a:gd name="T3" fmla="*/ 14 h 46"/>
                  <a:gd name="T4" fmla="*/ 45 w 53"/>
                  <a:gd name="T5" fmla="*/ 12 h 46"/>
                  <a:gd name="T6" fmla="*/ 43 w 53"/>
                  <a:gd name="T7" fmla="*/ 9 h 46"/>
                  <a:gd name="T8" fmla="*/ 41 w 53"/>
                  <a:gd name="T9" fmla="*/ 7 h 46"/>
                  <a:gd name="T10" fmla="*/ 38 w 53"/>
                  <a:gd name="T11" fmla="*/ 5 h 46"/>
                  <a:gd name="T12" fmla="*/ 35 w 53"/>
                  <a:gd name="T13" fmla="*/ 3 h 46"/>
                  <a:gd name="T14" fmla="*/ 32 w 53"/>
                  <a:gd name="T15" fmla="*/ 1 h 46"/>
                  <a:gd name="T16" fmla="*/ 29 w 53"/>
                  <a:gd name="T17" fmla="*/ 0 h 46"/>
                  <a:gd name="T18" fmla="*/ 26 w 53"/>
                  <a:gd name="T19" fmla="*/ 0 h 46"/>
                  <a:gd name="T20" fmla="*/ 21 w 53"/>
                  <a:gd name="T21" fmla="*/ 0 h 46"/>
                  <a:gd name="T22" fmla="*/ 17 w 53"/>
                  <a:gd name="T23" fmla="*/ 1 h 46"/>
                  <a:gd name="T24" fmla="*/ 13 w 53"/>
                  <a:gd name="T25" fmla="*/ 2 h 46"/>
                  <a:gd name="T26" fmla="*/ 9 w 53"/>
                  <a:gd name="T27" fmla="*/ 5 h 46"/>
                  <a:gd name="T28" fmla="*/ 6 w 53"/>
                  <a:gd name="T29" fmla="*/ 8 h 46"/>
                  <a:gd name="T30" fmla="*/ 3 w 53"/>
                  <a:gd name="T31" fmla="*/ 12 h 46"/>
                  <a:gd name="T32" fmla="*/ 1 w 53"/>
                  <a:gd name="T33" fmla="*/ 16 h 46"/>
                  <a:gd name="T34" fmla="*/ 0 w 53"/>
                  <a:gd name="T35" fmla="*/ 21 h 46"/>
                  <a:gd name="T36" fmla="*/ 0 w 53"/>
                  <a:gd name="T37" fmla="*/ 25 h 46"/>
                  <a:gd name="T38" fmla="*/ 1 w 53"/>
                  <a:gd name="T39" fmla="*/ 30 h 46"/>
                  <a:gd name="T40" fmla="*/ 3 w 53"/>
                  <a:gd name="T41" fmla="*/ 34 h 46"/>
                  <a:gd name="T42" fmla="*/ 6 w 53"/>
                  <a:gd name="T43" fmla="*/ 38 h 46"/>
                  <a:gd name="T44" fmla="*/ 9 w 53"/>
                  <a:gd name="T45" fmla="*/ 41 h 46"/>
                  <a:gd name="T46" fmla="*/ 13 w 53"/>
                  <a:gd name="T47" fmla="*/ 43 h 46"/>
                  <a:gd name="T48" fmla="*/ 17 w 53"/>
                  <a:gd name="T49" fmla="*/ 45 h 46"/>
                  <a:gd name="T50" fmla="*/ 21 w 53"/>
                  <a:gd name="T51" fmla="*/ 46 h 46"/>
                  <a:gd name="T52" fmla="*/ 25 w 53"/>
                  <a:gd name="T53" fmla="*/ 46 h 46"/>
                  <a:gd name="T54" fmla="*/ 29 w 53"/>
                  <a:gd name="T55" fmla="*/ 46 h 46"/>
                  <a:gd name="T56" fmla="*/ 32 w 53"/>
                  <a:gd name="T57" fmla="*/ 45 h 46"/>
                  <a:gd name="T58" fmla="*/ 35 w 53"/>
                  <a:gd name="T59" fmla="*/ 43 h 46"/>
                  <a:gd name="T60" fmla="*/ 38 w 53"/>
                  <a:gd name="T61" fmla="*/ 42 h 46"/>
                  <a:gd name="T62" fmla="*/ 40 w 53"/>
                  <a:gd name="T63" fmla="*/ 40 h 46"/>
                  <a:gd name="T64" fmla="*/ 42 w 53"/>
                  <a:gd name="T65" fmla="*/ 37 h 46"/>
                  <a:gd name="T66" fmla="*/ 44 w 53"/>
                  <a:gd name="T67" fmla="*/ 35 h 46"/>
                  <a:gd name="T68" fmla="*/ 45 w 53"/>
                  <a:gd name="T69" fmla="*/ 33 h 46"/>
                  <a:gd name="T70" fmla="*/ 45 w 53"/>
                  <a:gd name="T71" fmla="*/ 33 h 46"/>
                  <a:gd name="T72" fmla="*/ 47 w 53"/>
                  <a:gd name="T73" fmla="*/ 33 h 46"/>
                  <a:gd name="T74" fmla="*/ 50 w 53"/>
                  <a:gd name="T75" fmla="*/ 32 h 46"/>
                  <a:gd name="T76" fmla="*/ 52 w 53"/>
                  <a:gd name="T77" fmla="*/ 29 h 46"/>
                  <a:gd name="T78" fmla="*/ 53 w 53"/>
                  <a:gd name="T79" fmla="*/ 26 h 46"/>
                  <a:gd name="T80" fmla="*/ 53 w 53"/>
                  <a:gd name="T81" fmla="*/ 22 h 46"/>
                  <a:gd name="T82" fmla="*/ 52 w 53"/>
                  <a:gd name="T83" fmla="*/ 18 h 46"/>
                  <a:gd name="T84" fmla="*/ 50 w 53"/>
                  <a:gd name="T85" fmla="*/ 15 h 46"/>
                  <a:gd name="T86" fmla="*/ 47 w 53"/>
                  <a:gd name="T87" fmla="*/ 1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3" h="46">
                    <a:moveTo>
                      <a:pt x="45" y="14"/>
                    </a:moveTo>
                    <a:lnTo>
                      <a:pt x="45" y="14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5" y="12"/>
                    </a:lnTo>
                    <a:lnTo>
                      <a:pt x="44" y="11"/>
                    </a:lnTo>
                    <a:lnTo>
                      <a:pt x="43" y="9"/>
                    </a:lnTo>
                    <a:lnTo>
                      <a:pt x="42" y="8"/>
                    </a:lnTo>
                    <a:lnTo>
                      <a:pt x="41" y="7"/>
                    </a:lnTo>
                    <a:lnTo>
                      <a:pt x="39" y="6"/>
                    </a:lnTo>
                    <a:lnTo>
                      <a:pt x="38" y="5"/>
                    </a:lnTo>
                    <a:lnTo>
                      <a:pt x="37" y="3"/>
                    </a:lnTo>
                    <a:lnTo>
                      <a:pt x="35" y="3"/>
                    </a:lnTo>
                    <a:lnTo>
                      <a:pt x="34" y="2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5" y="1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9" y="5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1" y="16"/>
                    </a:lnTo>
                    <a:lnTo>
                      <a:pt x="1" y="18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1" y="28"/>
                    </a:lnTo>
                    <a:lnTo>
                      <a:pt x="1" y="30"/>
                    </a:lnTo>
                    <a:lnTo>
                      <a:pt x="2" y="32"/>
                    </a:lnTo>
                    <a:lnTo>
                      <a:pt x="3" y="34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7" y="39"/>
                    </a:lnTo>
                    <a:lnTo>
                      <a:pt x="9" y="41"/>
                    </a:lnTo>
                    <a:lnTo>
                      <a:pt x="11" y="42"/>
                    </a:lnTo>
                    <a:lnTo>
                      <a:pt x="13" y="43"/>
                    </a:lnTo>
                    <a:lnTo>
                      <a:pt x="15" y="44"/>
                    </a:lnTo>
                    <a:lnTo>
                      <a:pt x="17" y="45"/>
                    </a:lnTo>
                    <a:lnTo>
                      <a:pt x="19" y="46"/>
                    </a:lnTo>
                    <a:lnTo>
                      <a:pt x="21" y="46"/>
                    </a:lnTo>
                    <a:lnTo>
                      <a:pt x="24" y="46"/>
                    </a:lnTo>
                    <a:lnTo>
                      <a:pt x="25" y="46"/>
                    </a:lnTo>
                    <a:lnTo>
                      <a:pt x="27" y="46"/>
                    </a:lnTo>
                    <a:lnTo>
                      <a:pt x="29" y="46"/>
                    </a:lnTo>
                    <a:lnTo>
                      <a:pt x="30" y="45"/>
                    </a:lnTo>
                    <a:lnTo>
                      <a:pt x="32" y="45"/>
                    </a:lnTo>
                    <a:lnTo>
                      <a:pt x="33" y="44"/>
                    </a:lnTo>
                    <a:lnTo>
                      <a:pt x="35" y="43"/>
                    </a:lnTo>
                    <a:lnTo>
                      <a:pt x="36" y="43"/>
                    </a:lnTo>
                    <a:lnTo>
                      <a:pt x="38" y="42"/>
                    </a:lnTo>
                    <a:lnTo>
                      <a:pt x="39" y="41"/>
                    </a:lnTo>
                    <a:lnTo>
                      <a:pt x="40" y="40"/>
                    </a:lnTo>
                    <a:lnTo>
                      <a:pt x="41" y="39"/>
                    </a:lnTo>
                    <a:lnTo>
                      <a:pt x="42" y="37"/>
                    </a:lnTo>
                    <a:lnTo>
                      <a:pt x="43" y="36"/>
                    </a:lnTo>
                    <a:lnTo>
                      <a:pt x="44" y="35"/>
                    </a:lnTo>
                    <a:lnTo>
                      <a:pt x="45" y="33"/>
                    </a:lnTo>
                    <a:lnTo>
                      <a:pt x="45" y="33"/>
                    </a:lnTo>
                    <a:lnTo>
                      <a:pt x="45" y="33"/>
                    </a:lnTo>
                    <a:lnTo>
                      <a:pt x="45" y="33"/>
                    </a:lnTo>
                    <a:lnTo>
                      <a:pt x="45" y="33"/>
                    </a:lnTo>
                    <a:lnTo>
                      <a:pt x="47" y="33"/>
                    </a:lnTo>
                    <a:lnTo>
                      <a:pt x="48" y="33"/>
                    </a:lnTo>
                    <a:lnTo>
                      <a:pt x="50" y="32"/>
                    </a:lnTo>
                    <a:lnTo>
                      <a:pt x="51" y="30"/>
                    </a:lnTo>
                    <a:lnTo>
                      <a:pt x="52" y="29"/>
                    </a:lnTo>
                    <a:lnTo>
                      <a:pt x="52" y="27"/>
                    </a:lnTo>
                    <a:lnTo>
                      <a:pt x="53" y="26"/>
                    </a:lnTo>
                    <a:lnTo>
                      <a:pt x="53" y="24"/>
                    </a:lnTo>
                    <a:lnTo>
                      <a:pt x="53" y="22"/>
                    </a:lnTo>
                    <a:lnTo>
                      <a:pt x="52" y="20"/>
                    </a:lnTo>
                    <a:lnTo>
                      <a:pt x="52" y="18"/>
                    </a:lnTo>
                    <a:lnTo>
                      <a:pt x="51" y="17"/>
                    </a:lnTo>
                    <a:lnTo>
                      <a:pt x="50" y="15"/>
                    </a:lnTo>
                    <a:lnTo>
                      <a:pt x="48" y="14"/>
                    </a:lnTo>
                    <a:lnTo>
                      <a:pt x="47" y="14"/>
                    </a:lnTo>
                    <a:lnTo>
                      <a:pt x="45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11" name="Freeform 1488"/>
              <p:cNvSpPr>
                <a:spLocks/>
              </p:cNvSpPr>
              <p:nvPr/>
            </p:nvSpPr>
            <p:spPr bwMode="auto">
              <a:xfrm>
                <a:off x="5516" y="2603"/>
                <a:ext cx="46" cy="40"/>
              </a:xfrm>
              <a:custGeom>
                <a:avLst/>
                <a:gdLst>
                  <a:gd name="T0" fmla="*/ 41 w 46"/>
                  <a:gd name="T1" fmla="*/ 15 h 40"/>
                  <a:gd name="T2" fmla="*/ 40 w 46"/>
                  <a:gd name="T3" fmla="*/ 16 h 40"/>
                  <a:gd name="T4" fmla="*/ 39 w 46"/>
                  <a:gd name="T5" fmla="*/ 15 h 40"/>
                  <a:gd name="T6" fmla="*/ 37 w 46"/>
                  <a:gd name="T7" fmla="*/ 12 h 40"/>
                  <a:gd name="T8" fmla="*/ 36 w 46"/>
                  <a:gd name="T9" fmla="*/ 9 h 40"/>
                  <a:gd name="T10" fmla="*/ 34 w 46"/>
                  <a:gd name="T11" fmla="*/ 6 h 40"/>
                  <a:gd name="T12" fmla="*/ 31 w 46"/>
                  <a:gd name="T13" fmla="*/ 4 h 40"/>
                  <a:gd name="T14" fmla="*/ 28 w 46"/>
                  <a:gd name="T15" fmla="*/ 2 h 40"/>
                  <a:gd name="T16" fmla="*/ 25 w 46"/>
                  <a:gd name="T17" fmla="*/ 1 h 40"/>
                  <a:gd name="T18" fmla="*/ 21 w 46"/>
                  <a:gd name="T19" fmla="*/ 0 h 40"/>
                  <a:gd name="T20" fmla="*/ 18 w 46"/>
                  <a:gd name="T21" fmla="*/ 0 h 40"/>
                  <a:gd name="T22" fmla="*/ 14 w 46"/>
                  <a:gd name="T23" fmla="*/ 1 h 40"/>
                  <a:gd name="T24" fmla="*/ 10 w 46"/>
                  <a:gd name="T25" fmla="*/ 3 h 40"/>
                  <a:gd name="T26" fmla="*/ 7 w 46"/>
                  <a:gd name="T27" fmla="*/ 5 h 40"/>
                  <a:gd name="T28" fmla="*/ 4 w 46"/>
                  <a:gd name="T29" fmla="*/ 7 h 40"/>
                  <a:gd name="T30" fmla="*/ 2 w 46"/>
                  <a:gd name="T31" fmla="*/ 11 h 40"/>
                  <a:gd name="T32" fmla="*/ 1 w 46"/>
                  <a:gd name="T33" fmla="*/ 14 h 40"/>
                  <a:gd name="T34" fmla="*/ 0 w 46"/>
                  <a:gd name="T35" fmla="*/ 18 h 40"/>
                  <a:gd name="T36" fmla="*/ 0 w 46"/>
                  <a:gd name="T37" fmla="*/ 22 h 40"/>
                  <a:gd name="T38" fmla="*/ 1 w 46"/>
                  <a:gd name="T39" fmla="*/ 26 h 40"/>
                  <a:gd name="T40" fmla="*/ 2 w 46"/>
                  <a:gd name="T41" fmla="*/ 29 h 40"/>
                  <a:gd name="T42" fmla="*/ 4 w 46"/>
                  <a:gd name="T43" fmla="*/ 32 h 40"/>
                  <a:gd name="T44" fmla="*/ 7 w 46"/>
                  <a:gd name="T45" fmla="*/ 35 h 40"/>
                  <a:gd name="T46" fmla="*/ 10 w 46"/>
                  <a:gd name="T47" fmla="*/ 37 h 40"/>
                  <a:gd name="T48" fmla="*/ 14 w 46"/>
                  <a:gd name="T49" fmla="*/ 39 h 40"/>
                  <a:gd name="T50" fmla="*/ 18 w 46"/>
                  <a:gd name="T51" fmla="*/ 40 h 40"/>
                  <a:gd name="T52" fmla="*/ 21 w 46"/>
                  <a:gd name="T53" fmla="*/ 40 h 40"/>
                  <a:gd name="T54" fmla="*/ 25 w 46"/>
                  <a:gd name="T55" fmla="*/ 39 h 40"/>
                  <a:gd name="T56" fmla="*/ 28 w 46"/>
                  <a:gd name="T57" fmla="*/ 38 h 40"/>
                  <a:gd name="T58" fmla="*/ 30 w 46"/>
                  <a:gd name="T59" fmla="*/ 36 h 40"/>
                  <a:gd name="T60" fmla="*/ 33 w 46"/>
                  <a:gd name="T61" fmla="*/ 34 h 40"/>
                  <a:gd name="T62" fmla="*/ 35 w 46"/>
                  <a:gd name="T63" fmla="*/ 32 h 40"/>
                  <a:gd name="T64" fmla="*/ 37 w 46"/>
                  <a:gd name="T65" fmla="*/ 30 h 40"/>
                  <a:gd name="T66" fmla="*/ 38 w 46"/>
                  <a:gd name="T67" fmla="*/ 27 h 40"/>
                  <a:gd name="T68" fmla="*/ 39 w 46"/>
                  <a:gd name="T69" fmla="*/ 25 h 40"/>
                  <a:gd name="T70" fmla="*/ 40 w 46"/>
                  <a:gd name="T71" fmla="*/ 26 h 40"/>
                  <a:gd name="T72" fmla="*/ 40 w 46"/>
                  <a:gd name="T73" fmla="*/ 26 h 40"/>
                  <a:gd name="T74" fmla="*/ 41 w 46"/>
                  <a:gd name="T75" fmla="*/ 27 h 40"/>
                  <a:gd name="T76" fmla="*/ 43 w 46"/>
                  <a:gd name="T77" fmla="*/ 27 h 40"/>
                  <a:gd name="T78" fmla="*/ 44 w 46"/>
                  <a:gd name="T79" fmla="*/ 26 h 40"/>
                  <a:gd name="T80" fmla="*/ 45 w 46"/>
                  <a:gd name="T81" fmla="*/ 24 h 40"/>
                  <a:gd name="T82" fmla="*/ 46 w 46"/>
                  <a:gd name="T83" fmla="*/ 22 h 40"/>
                  <a:gd name="T84" fmla="*/ 46 w 46"/>
                  <a:gd name="T85" fmla="*/ 20 h 40"/>
                  <a:gd name="T86" fmla="*/ 45 w 46"/>
                  <a:gd name="T87" fmla="*/ 18 h 40"/>
                  <a:gd name="T88" fmla="*/ 44 w 46"/>
                  <a:gd name="T89" fmla="*/ 16 h 40"/>
                  <a:gd name="T90" fmla="*/ 43 w 46"/>
                  <a:gd name="T91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40">
                    <a:moveTo>
                      <a:pt x="42" y="15"/>
                    </a:moveTo>
                    <a:lnTo>
                      <a:pt x="41" y="15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39" y="17"/>
                    </a:lnTo>
                    <a:lnTo>
                      <a:pt x="39" y="15"/>
                    </a:lnTo>
                    <a:lnTo>
                      <a:pt x="38" y="13"/>
                    </a:lnTo>
                    <a:lnTo>
                      <a:pt x="37" y="12"/>
                    </a:lnTo>
                    <a:lnTo>
                      <a:pt x="37" y="10"/>
                    </a:lnTo>
                    <a:lnTo>
                      <a:pt x="36" y="9"/>
                    </a:lnTo>
                    <a:lnTo>
                      <a:pt x="35" y="7"/>
                    </a:lnTo>
                    <a:lnTo>
                      <a:pt x="34" y="6"/>
                    </a:lnTo>
                    <a:lnTo>
                      <a:pt x="32" y="5"/>
                    </a:lnTo>
                    <a:lnTo>
                      <a:pt x="31" y="4"/>
                    </a:lnTo>
                    <a:lnTo>
                      <a:pt x="30" y="3"/>
                    </a:lnTo>
                    <a:lnTo>
                      <a:pt x="28" y="2"/>
                    </a:lnTo>
                    <a:lnTo>
                      <a:pt x="27" y="2"/>
                    </a:lnTo>
                    <a:lnTo>
                      <a:pt x="25" y="1"/>
                    </a:lnTo>
                    <a:lnTo>
                      <a:pt x="23" y="1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2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1" y="26"/>
                    </a:lnTo>
                    <a:lnTo>
                      <a:pt x="2" y="28"/>
                    </a:lnTo>
                    <a:lnTo>
                      <a:pt x="2" y="29"/>
                    </a:lnTo>
                    <a:lnTo>
                      <a:pt x="3" y="31"/>
                    </a:lnTo>
                    <a:lnTo>
                      <a:pt x="4" y="32"/>
                    </a:lnTo>
                    <a:lnTo>
                      <a:pt x="6" y="34"/>
                    </a:lnTo>
                    <a:lnTo>
                      <a:pt x="7" y="35"/>
                    </a:lnTo>
                    <a:lnTo>
                      <a:pt x="9" y="36"/>
                    </a:lnTo>
                    <a:lnTo>
                      <a:pt x="10" y="37"/>
                    </a:lnTo>
                    <a:lnTo>
                      <a:pt x="12" y="38"/>
                    </a:lnTo>
                    <a:lnTo>
                      <a:pt x="14" y="39"/>
                    </a:lnTo>
                    <a:lnTo>
                      <a:pt x="16" y="39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1" y="40"/>
                    </a:lnTo>
                    <a:lnTo>
                      <a:pt x="23" y="39"/>
                    </a:lnTo>
                    <a:lnTo>
                      <a:pt x="25" y="39"/>
                    </a:lnTo>
                    <a:lnTo>
                      <a:pt x="26" y="39"/>
                    </a:lnTo>
                    <a:lnTo>
                      <a:pt x="28" y="38"/>
                    </a:lnTo>
                    <a:lnTo>
                      <a:pt x="29" y="37"/>
                    </a:lnTo>
                    <a:lnTo>
                      <a:pt x="30" y="36"/>
                    </a:lnTo>
                    <a:lnTo>
                      <a:pt x="32" y="36"/>
                    </a:lnTo>
                    <a:lnTo>
                      <a:pt x="33" y="34"/>
                    </a:lnTo>
                    <a:lnTo>
                      <a:pt x="34" y="33"/>
                    </a:lnTo>
                    <a:lnTo>
                      <a:pt x="35" y="32"/>
                    </a:lnTo>
                    <a:lnTo>
                      <a:pt x="36" y="31"/>
                    </a:lnTo>
                    <a:lnTo>
                      <a:pt x="37" y="30"/>
                    </a:lnTo>
                    <a:lnTo>
                      <a:pt x="38" y="28"/>
                    </a:lnTo>
                    <a:lnTo>
                      <a:pt x="38" y="27"/>
                    </a:lnTo>
                    <a:lnTo>
                      <a:pt x="39" y="25"/>
                    </a:lnTo>
                    <a:lnTo>
                      <a:pt x="39" y="25"/>
                    </a:lnTo>
                    <a:lnTo>
                      <a:pt x="39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7"/>
                    </a:lnTo>
                    <a:lnTo>
                      <a:pt x="43" y="26"/>
                    </a:lnTo>
                    <a:lnTo>
                      <a:pt x="44" y="26"/>
                    </a:lnTo>
                    <a:lnTo>
                      <a:pt x="45" y="25"/>
                    </a:lnTo>
                    <a:lnTo>
                      <a:pt x="45" y="24"/>
                    </a:lnTo>
                    <a:lnTo>
                      <a:pt x="46" y="23"/>
                    </a:lnTo>
                    <a:lnTo>
                      <a:pt x="46" y="22"/>
                    </a:lnTo>
                    <a:lnTo>
                      <a:pt x="46" y="21"/>
                    </a:lnTo>
                    <a:lnTo>
                      <a:pt x="46" y="20"/>
                    </a:lnTo>
                    <a:lnTo>
                      <a:pt x="46" y="19"/>
                    </a:lnTo>
                    <a:lnTo>
                      <a:pt x="45" y="18"/>
                    </a:lnTo>
                    <a:lnTo>
                      <a:pt x="45" y="17"/>
                    </a:lnTo>
                    <a:lnTo>
                      <a:pt x="44" y="16"/>
                    </a:lnTo>
                    <a:lnTo>
                      <a:pt x="43" y="16"/>
                    </a:lnTo>
                    <a:lnTo>
                      <a:pt x="43" y="15"/>
                    </a:lnTo>
                    <a:lnTo>
                      <a:pt x="42" y="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12" name="Freeform 1489"/>
              <p:cNvSpPr>
                <a:spLocks/>
              </p:cNvSpPr>
              <p:nvPr/>
            </p:nvSpPr>
            <p:spPr bwMode="auto">
              <a:xfrm>
                <a:off x="5556" y="2626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3 h 3"/>
                  <a:gd name="T4" fmla="*/ 3 w 3"/>
                  <a:gd name="T5" fmla="*/ 2 h 3"/>
                  <a:gd name="T6" fmla="*/ 3 w 3"/>
                  <a:gd name="T7" fmla="*/ 2 h 3"/>
                  <a:gd name="T8" fmla="*/ 3 w 3"/>
                  <a:gd name="T9" fmla="*/ 1 h 3"/>
                  <a:gd name="T10" fmla="*/ 3 w 3"/>
                  <a:gd name="T11" fmla="*/ 1 h 3"/>
                  <a:gd name="T12" fmla="*/ 3 w 3"/>
                  <a:gd name="T13" fmla="*/ 0 h 3"/>
                  <a:gd name="T14" fmla="*/ 3 w 3"/>
                  <a:gd name="T15" fmla="*/ 0 h 3"/>
                  <a:gd name="T16" fmla="*/ 2 w 3"/>
                  <a:gd name="T17" fmla="*/ 0 h 3"/>
                  <a:gd name="T18" fmla="*/ 1 w 3"/>
                  <a:gd name="T19" fmla="*/ 0 h 3"/>
                  <a:gd name="T20" fmla="*/ 1 w 3"/>
                  <a:gd name="T21" fmla="*/ 0 h 3"/>
                  <a:gd name="T22" fmla="*/ 1 w 3"/>
                  <a:gd name="T23" fmla="*/ 1 h 3"/>
                  <a:gd name="T24" fmla="*/ 0 w 3"/>
                  <a:gd name="T25" fmla="*/ 1 h 3"/>
                  <a:gd name="T26" fmla="*/ 1 w 3"/>
                  <a:gd name="T27" fmla="*/ 2 h 3"/>
                  <a:gd name="T28" fmla="*/ 1 w 3"/>
                  <a:gd name="T29" fmla="*/ 2 h 3"/>
                  <a:gd name="T30" fmla="*/ 1 w 3"/>
                  <a:gd name="T31" fmla="*/ 3 h 3"/>
                  <a:gd name="T32" fmla="*/ 2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13" name="Freeform 1490"/>
              <p:cNvSpPr>
                <a:spLocks/>
              </p:cNvSpPr>
              <p:nvPr/>
            </p:nvSpPr>
            <p:spPr bwMode="auto">
              <a:xfrm>
                <a:off x="5527" y="2631"/>
                <a:ext cx="18" cy="6"/>
              </a:xfrm>
              <a:custGeom>
                <a:avLst/>
                <a:gdLst>
                  <a:gd name="T0" fmla="*/ 0 w 18"/>
                  <a:gd name="T1" fmla="*/ 0 h 6"/>
                  <a:gd name="T2" fmla="*/ 0 w 18"/>
                  <a:gd name="T3" fmla="*/ 1 h 6"/>
                  <a:gd name="T4" fmla="*/ 0 w 18"/>
                  <a:gd name="T5" fmla="*/ 1 h 6"/>
                  <a:gd name="T6" fmla="*/ 0 w 18"/>
                  <a:gd name="T7" fmla="*/ 2 h 6"/>
                  <a:gd name="T8" fmla="*/ 0 w 18"/>
                  <a:gd name="T9" fmla="*/ 2 h 6"/>
                  <a:gd name="T10" fmla="*/ 1 w 18"/>
                  <a:gd name="T11" fmla="*/ 3 h 6"/>
                  <a:gd name="T12" fmla="*/ 1 w 18"/>
                  <a:gd name="T13" fmla="*/ 4 h 6"/>
                  <a:gd name="T14" fmla="*/ 2 w 18"/>
                  <a:gd name="T15" fmla="*/ 4 h 6"/>
                  <a:gd name="T16" fmla="*/ 3 w 18"/>
                  <a:gd name="T17" fmla="*/ 5 h 6"/>
                  <a:gd name="T18" fmla="*/ 4 w 18"/>
                  <a:gd name="T19" fmla="*/ 6 h 6"/>
                  <a:gd name="T20" fmla="*/ 5 w 18"/>
                  <a:gd name="T21" fmla="*/ 6 h 6"/>
                  <a:gd name="T22" fmla="*/ 7 w 18"/>
                  <a:gd name="T23" fmla="*/ 6 h 6"/>
                  <a:gd name="T24" fmla="*/ 8 w 18"/>
                  <a:gd name="T25" fmla="*/ 6 h 6"/>
                  <a:gd name="T26" fmla="*/ 9 w 18"/>
                  <a:gd name="T27" fmla="*/ 6 h 6"/>
                  <a:gd name="T28" fmla="*/ 10 w 18"/>
                  <a:gd name="T29" fmla="*/ 6 h 6"/>
                  <a:gd name="T30" fmla="*/ 10 w 18"/>
                  <a:gd name="T31" fmla="*/ 6 h 6"/>
                  <a:gd name="T32" fmla="*/ 10 w 18"/>
                  <a:gd name="T33" fmla="*/ 6 h 6"/>
                  <a:gd name="T34" fmla="*/ 18 w 18"/>
                  <a:gd name="T35" fmla="*/ 0 h 6"/>
                  <a:gd name="T36" fmla="*/ 0 w 18"/>
                  <a:gd name="T3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6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14" name="Freeform 1491"/>
              <p:cNvSpPr>
                <a:spLocks/>
              </p:cNvSpPr>
              <p:nvPr/>
            </p:nvSpPr>
            <p:spPr bwMode="auto">
              <a:xfrm>
                <a:off x="5529" y="2632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 w 11"/>
                  <a:gd name="T3" fmla="*/ 2 h 2"/>
                  <a:gd name="T4" fmla="*/ 8 w 11"/>
                  <a:gd name="T5" fmla="*/ 2 h 2"/>
                  <a:gd name="T6" fmla="*/ 11 w 11"/>
                  <a:gd name="T7" fmla="*/ 0 h 2"/>
                  <a:gd name="T8" fmla="*/ 0 w 1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15" name="Freeform 1492"/>
              <p:cNvSpPr>
                <a:spLocks/>
              </p:cNvSpPr>
              <p:nvPr/>
            </p:nvSpPr>
            <p:spPr bwMode="auto">
              <a:xfrm>
                <a:off x="5524" y="2611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3 w 4"/>
                  <a:gd name="T3" fmla="*/ 5 h 5"/>
                  <a:gd name="T4" fmla="*/ 4 w 4"/>
                  <a:gd name="T5" fmla="*/ 4 h 5"/>
                  <a:gd name="T6" fmla="*/ 4 w 4"/>
                  <a:gd name="T7" fmla="*/ 4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1 h 5"/>
                  <a:gd name="T14" fmla="*/ 3 w 4"/>
                  <a:gd name="T15" fmla="*/ 1 h 5"/>
                  <a:gd name="T16" fmla="*/ 2 w 4"/>
                  <a:gd name="T17" fmla="*/ 0 h 5"/>
                  <a:gd name="T18" fmla="*/ 1 w 4"/>
                  <a:gd name="T19" fmla="*/ 1 h 5"/>
                  <a:gd name="T20" fmla="*/ 0 w 4"/>
                  <a:gd name="T21" fmla="*/ 1 h 5"/>
                  <a:gd name="T22" fmla="*/ 0 w 4"/>
                  <a:gd name="T23" fmla="*/ 2 h 5"/>
                  <a:gd name="T24" fmla="*/ 0 w 4"/>
                  <a:gd name="T25" fmla="*/ 3 h 5"/>
                  <a:gd name="T26" fmla="*/ 0 w 4"/>
                  <a:gd name="T27" fmla="*/ 4 h 5"/>
                  <a:gd name="T28" fmla="*/ 0 w 4"/>
                  <a:gd name="T29" fmla="*/ 4 h 5"/>
                  <a:gd name="T30" fmla="*/ 1 w 4"/>
                  <a:gd name="T31" fmla="*/ 5 h 5"/>
                  <a:gd name="T32" fmla="*/ 2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3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16" name="Freeform 1493"/>
              <p:cNvSpPr>
                <a:spLocks/>
              </p:cNvSpPr>
              <p:nvPr/>
            </p:nvSpPr>
            <p:spPr bwMode="auto">
              <a:xfrm>
                <a:off x="5539" y="2611"/>
                <a:ext cx="6" cy="6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5 w 6"/>
                  <a:gd name="T5" fmla="*/ 5 h 6"/>
                  <a:gd name="T6" fmla="*/ 5 w 6"/>
                  <a:gd name="T7" fmla="*/ 4 h 6"/>
                  <a:gd name="T8" fmla="*/ 6 w 6"/>
                  <a:gd name="T9" fmla="*/ 3 h 6"/>
                  <a:gd name="T10" fmla="*/ 5 w 6"/>
                  <a:gd name="T11" fmla="*/ 2 h 6"/>
                  <a:gd name="T12" fmla="*/ 5 w 6"/>
                  <a:gd name="T13" fmla="*/ 1 h 6"/>
                  <a:gd name="T14" fmla="*/ 4 w 6"/>
                  <a:gd name="T15" fmla="*/ 1 h 6"/>
                  <a:gd name="T16" fmla="*/ 3 w 6"/>
                  <a:gd name="T17" fmla="*/ 0 h 6"/>
                  <a:gd name="T18" fmla="*/ 2 w 6"/>
                  <a:gd name="T19" fmla="*/ 1 h 6"/>
                  <a:gd name="T20" fmla="*/ 2 w 6"/>
                  <a:gd name="T21" fmla="*/ 1 h 6"/>
                  <a:gd name="T22" fmla="*/ 1 w 6"/>
                  <a:gd name="T23" fmla="*/ 1 h 6"/>
                  <a:gd name="T24" fmla="*/ 1 w 6"/>
                  <a:gd name="T25" fmla="*/ 1 h 6"/>
                  <a:gd name="T26" fmla="*/ 0 w 6"/>
                  <a:gd name="T27" fmla="*/ 2 h 6"/>
                  <a:gd name="T28" fmla="*/ 0 w 6"/>
                  <a:gd name="T29" fmla="*/ 2 h 6"/>
                  <a:gd name="T30" fmla="*/ 0 w 6"/>
                  <a:gd name="T31" fmla="*/ 3 h 6"/>
                  <a:gd name="T32" fmla="*/ 0 w 6"/>
                  <a:gd name="T33" fmla="*/ 3 h 6"/>
                  <a:gd name="T34" fmla="*/ 0 w 6"/>
                  <a:gd name="T35" fmla="*/ 4 h 6"/>
                  <a:gd name="T36" fmla="*/ 0 w 6"/>
                  <a:gd name="T37" fmla="*/ 4 h 6"/>
                  <a:gd name="T38" fmla="*/ 0 w 6"/>
                  <a:gd name="T39" fmla="*/ 5 h 6"/>
                  <a:gd name="T40" fmla="*/ 1 w 6"/>
                  <a:gd name="T41" fmla="*/ 5 h 6"/>
                  <a:gd name="T42" fmla="*/ 1 w 6"/>
                  <a:gd name="T43" fmla="*/ 6 h 6"/>
                  <a:gd name="T44" fmla="*/ 2 w 6"/>
                  <a:gd name="T45" fmla="*/ 6 h 6"/>
                  <a:gd name="T46" fmla="*/ 2 w 6"/>
                  <a:gd name="T47" fmla="*/ 6 h 6"/>
                  <a:gd name="T48" fmla="*/ 3 w 6"/>
                  <a:gd name="T4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lnTo>
                      <a:pt x="4" y="6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17" name="Freeform 1494"/>
              <p:cNvSpPr>
                <a:spLocks/>
              </p:cNvSpPr>
              <p:nvPr/>
            </p:nvSpPr>
            <p:spPr bwMode="auto">
              <a:xfrm>
                <a:off x="5525" y="2612"/>
                <a:ext cx="12" cy="14"/>
              </a:xfrm>
              <a:custGeom>
                <a:avLst/>
                <a:gdLst>
                  <a:gd name="T0" fmla="*/ 3 w 12"/>
                  <a:gd name="T1" fmla="*/ 12 h 14"/>
                  <a:gd name="T2" fmla="*/ 8 w 12"/>
                  <a:gd name="T3" fmla="*/ 3 h 14"/>
                  <a:gd name="T4" fmla="*/ 8 w 12"/>
                  <a:gd name="T5" fmla="*/ 0 h 14"/>
                  <a:gd name="T6" fmla="*/ 0 w 12"/>
                  <a:gd name="T7" fmla="*/ 14 h 14"/>
                  <a:gd name="T8" fmla="*/ 12 w 12"/>
                  <a:gd name="T9" fmla="*/ 14 h 14"/>
                  <a:gd name="T10" fmla="*/ 12 w 12"/>
                  <a:gd name="T11" fmla="*/ 12 h 14"/>
                  <a:gd name="T12" fmla="*/ 3 w 12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3" y="12"/>
                    </a:moveTo>
                    <a:lnTo>
                      <a:pt x="8" y="3"/>
                    </a:lnTo>
                    <a:lnTo>
                      <a:pt x="8" y="0"/>
                    </a:lnTo>
                    <a:lnTo>
                      <a:pt x="0" y="14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</p:grpSp>
        <p:grpSp>
          <p:nvGrpSpPr>
            <p:cNvPr id="58" name="Group 1498"/>
            <p:cNvGrpSpPr>
              <a:grpSpLocks/>
            </p:cNvGrpSpPr>
            <p:nvPr/>
          </p:nvGrpSpPr>
          <p:grpSpPr bwMode="auto">
            <a:xfrm>
              <a:off x="8597900" y="3821113"/>
              <a:ext cx="212725" cy="273050"/>
              <a:chOff x="5416" y="2407"/>
              <a:chExt cx="134" cy="172"/>
            </a:xfrm>
          </p:grpSpPr>
          <p:pic>
            <p:nvPicPr>
              <p:cNvPr id="63" name="Picture 1496"/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16" y="2407"/>
                <a:ext cx="134" cy="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4" name="Picture 1497"/>
              <p:cNvPicPr>
                <a:picLocks noChangeAspect="1" noChangeArrowheads="1"/>
              </p:cNvPicPr>
              <p:nvPr/>
            </p:nvPicPr>
            <p:blipFill>
              <a:blip r:embed="rId1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16" y="2407"/>
                <a:ext cx="134" cy="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59" name="Rectangle 1499"/>
            <p:cNvSpPr>
              <a:spLocks noChangeArrowheads="1"/>
            </p:cNvSpPr>
            <p:nvPr/>
          </p:nvSpPr>
          <p:spPr bwMode="auto">
            <a:xfrm>
              <a:off x="8472488" y="3814763"/>
              <a:ext cx="455612" cy="277812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/>
            </a:p>
          </p:txBody>
        </p:sp>
        <p:sp>
          <p:nvSpPr>
            <p:cNvPr id="60" name="Rectangle 1500"/>
            <p:cNvSpPr>
              <a:spLocks noChangeArrowheads="1"/>
            </p:cNvSpPr>
            <p:nvPr/>
          </p:nvSpPr>
          <p:spPr bwMode="auto">
            <a:xfrm>
              <a:off x="8020050" y="4095750"/>
              <a:ext cx="455612" cy="279400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/>
            </a:p>
          </p:txBody>
        </p:sp>
        <p:sp>
          <p:nvSpPr>
            <p:cNvPr id="61" name="Rectangle 1501"/>
            <p:cNvSpPr>
              <a:spLocks noChangeArrowheads="1"/>
            </p:cNvSpPr>
            <p:nvPr/>
          </p:nvSpPr>
          <p:spPr bwMode="auto">
            <a:xfrm>
              <a:off x="8475663" y="4097338"/>
              <a:ext cx="454025" cy="279400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/>
            </a:p>
          </p:txBody>
        </p:sp>
        <p:pic>
          <p:nvPicPr>
            <p:cNvPr id="62" name="Picture 1502"/>
            <p:cNvPicPr>
              <a:picLocks noChangeAspect="1" noChangeArrowheads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04175" y="3816350"/>
              <a:ext cx="461962" cy="285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67" name="グループ化 166"/>
          <p:cNvGrpSpPr/>
          <p:nvPr/>
        </p:nvGrpSpPr>
        <p:grpSpPr>
          <a:xfrm>
            <a:off x="2955146" y="5150460"/>
            <a:ext cx="874789" cy="708259"/>
            <a:chOff x="7978775" y="4506913"/>
            <a:chExt cx="990600" cy="790575"/>
          </a:xfrm>
        </p:grpSpPr>
        <p:pic>
          <p:nvPicPr>
            <p:cNvPr id="168" name="Picture 126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78775" y="4506913"/>
              <a:ext cx="990600" cy="790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69" name="Group 1267"/>
            <p:cNvGrpSpPr>
              <a:grpSpLocks/>
            </p:cNvGrpSpPr>
            <p:nvPr/>
          </p:nvGrpSpPr>
          <p:grpSpPr bwMode="auto">
            <a:xfrm>
              <a:off x="8020050" y="4614863"/>
              <a:ext cx="911225" cy="560387"/>
              <a:chOff x="5052" y="2907"/>
              <a:chExt cx="574" cy="353"/>
            </a:xfrm>
          </p:grpSpPr>
          <p:sp>
            <p:nvSpPr>
              <p:cNvPr id="289" name="Rectangle 1265"/>
              <p:cNvSpPr>
                <a:spLocks noChangeArrowheads="1"/>
              </p:cNvSpPr>
              <p:nvPr/>
            </p:nvSpPr>
            <p:spPr bwMode="auto">
              <a:xfrm>
                <a:off x="5052" y="2907"/>
                <a:ext cx="574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90" name="Rectangle 1266"/>
              <p:cNvSpPr>
                <a:spLocks noChangeArrowheads="1"/>
              </p:cNvSpPr>
              <p:nvPr/>
            </p:nvSpPr>
            <p:spPr bwMode="auto">
              <a:xfrm>
                <a:off x="5052" y="2907"/>
                <a:ext cx="574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</p:grpSp>
        <p:grpSp>
          <p:nvGrpSpPr>
            <p:cNvPr id="170" name="Group 1271"/>
            <p:cNvGrpSpPr>
              <a:grpSpLocks/>
            </p:cNvGrpSpPr>
            <p:nvPr/>
          </p:nvGrpSpPr>
          <p:grpSpPr bwMode="auto">
            <a:xfrm>
              <a:off x="8021638" y="4699000"/>
              <a:ext cx="684212" cy="422275"/>
              <a:chOff x="5053" y="2960"/>
              <a:chExt cx="431" cy="266"/>
            </a:xfrm>
          </p:grpSpPr>
          <p:sp>
            <p:nvSpPr>
              <p:cNvPr id="287" name="Rectangle 1269"/>
              <p:cNvSpPr>
                <a:spLocks noChangeArrowheads="1"/>
              </p:cNvSpPr>
              <p:nvPr/>
            </p:nvSpPr>
            <p:spPr bwMode="auto">
              <a:xfrm>
                <a:off x="5053" y="2960"/>
                <a:ext cx="431" cy="26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88" name="Rectangle 1270"/>
              <p:cNvSpPr>
                <a:spLocks noChangeArrowheads="1"/>
              </p:cNvSpPr>
              <p:nvPr/>
            </p:nvSpPr>
            <p:spPr bwMode="auto">
              <a:xfrm>
                <a:off x="5053" y="2960"/>
                <a:ext cx="431" cy="266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</p:grpSp>
        <p:grpSp>
          <p:nvGrpSpPr>
            <p:cNvPr id="171" name="Group 1320"/>
            <p:cNvGrpSpPr>
              <a:grpSpLocks/>
            </p:cNvGrpSpPr>
            <p:nvPr/>
          </p:nvGrpSpPr>
          <p:grpSpPr bwMode="auto">
            <a:xfrm>
              <a:off x="8062913" y="4938713"/>
              <a:ext cx="273050" cy="160337"/>
              <a:chOff x="5079" y="3111"/>
              <a:chExt cx="172" cy="101"/>
            </a:xfrm>
          </p:grpSpPr>
          <p:sp>
            <p:nvSpPr>
              <p:cNvPr id="240" name="Freeform 1273"/>
              <p:cNvSpPr>
                <a:spLocks/>
              </p:cNvSpPr>
              <p:nvPr/>
            </p:nvSpPr>
            <p:spPr bwMode="auto">
              <a:xfrm>
                <a:off x="5211" y="3148"/>
                <a:ext cx="32" cy="39"/>
              </a:xfrm>
              <a:custGeom>
                <a:avLst/>
                <a:gdLst>
                  <a:gd name="T0" fmla="*/ 0 w 32"/>
                  <a:gd name="T1" fmla="*/ 2 h 39"/>
                  <a:gd name="T2" fmla="*/ 1 w 32"/>
                  <a:gd name="T3" fmla="*/ 1 h 39"/>
                  <a:gd name="T4" fmla="*/ 2 w 32"/>
                  <a:gd name="T5" fmla="*/ 1 h 39"/>
                  <a:gd name="T6" fmla="*/ 4 w 32"/>
                  <a:gd name="T7" fmla="*/ 1 h 39"/>
                  <a:gd name="T8" fmla="*/ 5 w 32"/>
                  <a:gd name="T9" fmla="*/ 0 h 39"/>
                  <a:gd name="T10" fmla="*/ 8 w 32"/>
                  <a:gd name="T11" fmla="*/ 0 h 39"/>
                  <a:gd name="T12" fmla="*/ 10 w 32"/>
                  <a:gd name="T13" fmla="*/ 1 h 39"/>
                  <a:gd name="T14" fmla="*/ 12 w 32"/>
                  <a:gd name="T15" fmla="*/ 1 h 39"/>
                  <a:gd name="T16" fmla="*/ 14 w 32"/>
                  <a:gd name="T17" fmla="*/ 1 h 39"/>
                  <a:gd name="T18" fmla="*/ 17 w 32"/>
                  <a:gd name="T19" fmla="*/ 2 h 39"/>
                  <a:gd name="T20" fmla="*/ 19 w 32"/>
                  <a:gd name="T21" fmla="*/ 2 h 39"/>
                  <a:gd name="T22" fmla="*/ 21 w 32"/>
                  <a:gd name="T23" fmla="*/ 2 h 39"/>
                  <a:gd name="T24" fmla="*/ 23 w 32"/>
                  <a:gd name="T25" fmla="*/ 3 h 39"/>
                  <a:gd name="T26" fmla="*/ 24 w 32"/>
                  <a:gd name="T27" fmla="*/ 3 h 39"/>
                  <a:gd name="T28" fmla="*/ 26 w 32"/>
                  <a:gd name="T29" fmla="*/ 4 h 39"/>
                  <a:gd name="T30" fmla="*/ 26 w 32"/>
                  <a:gd name="T31" fmla="*/ 4 h 39"/>
                  <a:gd name="T32" fmla="*/ 27 w 32"/>
                  <a:gd name="T33" fmla="*/ 4 h 39"/>
                  <a:gd name="T34" fmla="*/ 27 w 32"/>
                  <a:gd name="T35" fmla="*/ 4 h 39"/>
                  <a:gd name="T36" fmla="*/ 27 w 32"/>
                  <a:gd name="T37" fmla="*/ 4 h 39"/>
                  <a:gd name="T38" fmla="*/ 27 w 32"/>
                  <a:gd name="T39" fmla="*/ 3 h 39"/>
                  <a:gd name="T40" fmla="*/ 27 w 32"/>
                  <a:gd name="T41" fmla="*/ 3 h 39"/>
                  <a:gd name="T42" fmla="*/ 28 w 32"/>
                  <a:gd name="T43" fmla="*/ 3 h 39"/>
                  <a:gd name="T44" fmla="*/ 28 w 32"/>
                  <a:gd name="T45" fmla="*/ 2 h 39"/>
                  <a:gd name="T46" fmla="*/ 29 w 32"/>
                  <a:gd name="T47" fmla="*/ 2 h 39"/>
                  <a:gd name="T48" fmla="*/ 30 w 32"/>
                  <a:gd name="T49" fmla="*/ 2 h 39"/>
                  <a:gd name="T50" fmla="*/ 30 w 32"/>
                  <a:gd name="T51" fmla="*/ 2 h 39"/>
                  <a:gd name="T52" fmla="*/ 31 w 32"/>
                  <a:gd name="T53" fmla="*/ 2 h 39"/>
                  <a:gd name="T54" fmla="*/ 32 w 32"/>
                  <a:gd name="T55" fmla="*/ 3 h 39"/>
                  <a:gd name="T56" fmla="*/ 32 w 32"/>
                  <a:gd name="T57" fmla="*/ 3 h 39"/>
                  <a:gd name="T58" fmla="*/ 32 w 32"/>
                  <a:gd name="T59" fmla="*/ 3 h 39"/>
                  <a:gd name="T60" fmla="*/ 32 w 32"/>
                  <a:gd name="T61" fmla="*/ 3 h 39"/>
                  <a:gd name="T62" fmla="*/ 32 w 32"/>
                  <a:gd name="T63" fmla="*/ 3 h 39"/>
                  <a:gd name="T64" fmla="*/ 32 w 32"/>
                  <a:gd name="T65" fmla="*/ 3 h 39"/>
                  <a:gd name="T66" fmla="*/ 32 w 32"/>
                  <a:gd name="T67" fmla="*/ 39 h 39"/>
                  <a:gd name="T68" fmla="*/ 27 w 32"/>
                  <a:gd name="T69" fmla="*/ 39 h 39"/>
                  <a:gd name="T70" fmla="*/ 27 w 32"/>
                  <a:gd name="T71" fmla="*/ 37 h 39"/>
                  <a:gd name="T72" fmla="*/ 27 w 32"/>
                  <a:gd name="T73" fmla="*/ 31 h 39"/>
                  <a:gd name="T74" fmla="*/ 27 w 32"/>
                  <a:gd name="T75" fmla="*/ 26 h 39"/>
                  <a:gd name="T76" fmla="*/ 27 w 32"/>
                  <a:gd name="T77" fmla="*/ 23 h 39"/>
                  <a:gd name="T78" fmla="*/ 26 w 32"/>
                  <a:gd name="T79" fmla="*/ 23 h 39"/>
                  <a:gd name="T80" fmla="*/ 25 w 32"/>
                  <a:gd name="T81" fmla="*/ 23 h 39"/>
                  <a:gd name="T82" fmla="*/ 23 w 32"/>
                  <a:gd name="T83" fmla="*/ 22 h 39"/>
                  <a:gd name="T84" fmla="*/ 22 w 32"/>
                  <a:gd name="T85" fmla="*/ 22 h 39"/>
                  <a:gd name="T86" fmla="*/ 20 w 32"/>
                  <a:gd name="T87" fmla="*/ 21 h 39"/>
                  <a:gd name="T88" fmla="*/ 18 w 32"/>
                  <a:gd name="T89" fmla="*/ 21 h 39"/>
                  <a:gd name="T90" fmla="*/ 16 w 32"/>
                  <a:gd name="T91" fmla="*/ 20 h 39"/>
                  <a:gd name="T92" fmla="*/ 14 w 32"/>
                  <a:gd name="T93" fmla="*/ 20 h 39"/>
                  <a:gd name="T94" fmla="*/ 12 w 32"/>
                  <a:gd name="T95" fmla="*/ 19 h 39"/>
                  <a:gd name="T96" fmla="*/ 10 w 32"/>
                  <a:gd name="T97" fmla="*/ 19 h 39"/>
                  <a:gd name="T98" fmla="*/ 9 w 32"/>
                  <a:gd name="T99" fmla="*/ 18 h 39"/>
                  <a:gd name="T100" fmla="*/ 7 w 32"/>
                  <a:gd name="T101" fmla="*/ 18 h 39"/>
                  <a:gd name="T102" fmla="*/ 5 w 32"/>
                  <a:gd name="T103" fmla="*/ 17 h 39"/>
                  <a:gd name="T104" fmla="*/ 3 w 32"/>
                  <a:gd name="T105" fmla="*/ 17 h 39"/>
                  <a:gd name="T106" fmla="*/ 1 w 32"/>
                  <a:gd name="T107" fmla="*/ 17 h 39"/>
                  <a:gd name="T108" fmla="*/ 0 w 32"/>
                  <a:gd name="T109" fmla="*/ 16 h 39"/>
                  <a:gd name="T110" fmla="*/ 0 w 32"/>
                  <a:gd name="T111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2" h="39">
                    <a:moveTo>
                      <a:pt x="0" y="2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10" y="1"/>
                    </a:lnTo>
                    <a:lnTo>
                      <a:pt x="12" y="1"/>
                    </a:lnTo>
                    <a:lnTo>
                      <a:pt x="14" y="1"/>
                    </a:lnTo>
                    <a:lnTo>
                      <a:pt x="17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3" y="3"/>
                    </a:lnTo>
                    <a:lnTo>
                      <a:pt x="24" y="3"/>
                    </a:lnTo>
                    <a:lnTo>
                      <a:pt x="26" y="4"/>
                    </a:lnTo>
                    <a:lnTo>
                      <a:pt x="26" y="4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7" y="3"/>
                    </a:lnTo>
                    <a:lnTo>
                      <a:pt x="27" y="3"/>
                    </a:lnTo>
                    <a:lnTo>
                      <a:pt x="28" y="3"/>
                    </a:lnTo>
                    <a:lnTo>
                      <a:pt x="28" y="2"/>
                    </a:lnTo>
                    <a:lnTo>
                      <a:pt x="29" y="2"/>
                    </a:lnTo>
                    <a:lnTo>
                      <a:pt x="30" y="2"/>
                    </a:lnTo>
                    <a:lnTo>
                      <a:pt x="30" y="2"/>
                    </a:lnTo>
                    <a:lnTo>
                      <a:pt x="31" y="2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3"/>
                    </a:lnTo>
                    <a:lnTo>
                      <a:pt x="32" y="39"/>
                    </a:lnTo>
                    <a:lnTo>
                      <a:pt x="27" y="39"/>
                    </a:lnTo>
                    <a:lnTo>
                      <a:pt x="27" y="37"/>
                    </a:lnTo>
                    <a:lnTo>
                      <a:pt x="27" y="31"/>
                    </a:lnTo>
                    <a:lnTo>
                      <a:pt x="27" y="26"/>
                    </a:lnTo>
                    <a:lnTo>
                      <a:pt x="27" y="23"/>
                    </a:lnTo>
                    <a:lnTo>
                      <a:pt x="26" y="23"/>
                    </a:lnTo>
                    <a:lnTo>
                      <a:pt x="25" y="23"/>
                    </a:lnTo>
                    <a:lnTo>
                      <a:pt x="23" y="22"/>
                    </a:lnTo>
                    <a:lnTo>
                      <a:pt x="22" y="22"/>
                    </a:lnTo>
                    <a:lnTo>
                      <a:pt x="20" y="21"/>
                    </a:lnTo>
                    <a:lnTo>
                      <a:pt x="18" y="21"/>
                    </a:lnTo>
                    <a:lnTo>
                      <a:pt x="16" y="20"/>
                    </a:lnTo>
                    <a:lnTo>
                      <a:pt x="14" y="20"/>
                    </a:lnTo>
                    <a:lnTo>
                      <a:pt x="12" y="19"/>
                    </a:lnTo>
                    <a:lnTo>
                      <a:pt x="10" y="19"/>
                    </a:lnTo>
                    <a:lnTo>
                      <a:pt x="9" y="18"/>
                    </a:lnTo>
                    <a:lnTo>
                      <a:pt x="7" y="18"/>
                    </a:lnTo>
                    <a:lnTo>
                      <a:pt x="5" y="17"/>
                    </a:lnTo>
                    <a:lnTo>
                      <a:pt x="3" y="17"/>
                    </a:lnTo>
                    <a:lnTo>
                      <a:pt x="1" y="17"/>
                    </a:lnTo>
                    <a:lnTo>
                      <a:pt x="0" y="16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41" name="Freeform 1274"/>
              <p:cNvSpPr>
                <a:spLocks/>
              </p:cNvSpPr>
              <p:nvPr/>
            </p:nvSpPr>
            <p:spPr bwMode="auto">
              <a:xfrm>
                <a:off x="5203" y="3140"/>
                <a:ext cx="18" cy="17"/>
              </a:xfrm>
              <a:custGeom>
                <a:avLst/>
                <a:gdLst>
                  <a:gd name="T0" fmla="*/ 18 w 18"/>
                  <a:gd name="T1" fmla="*/ 17 h 17"/>
                  <a:gd name="T2" fmla="*/ 18 w 18"/>
                  <a:gd name="T3" fmla="*/ 0 h 17"/>
                  <a:gd name="T4" fmla="*/ 0 w 18"/>
                  <a:gd name="T5" fmla="*/ 4 h 17"/>
                  <a:gd name="T6" fmla="*/ 0 w 18"/>
                  <a:gd name="T7" fmla="*/ 17 h 17"/>
                  <a:gd name="T8" fmla="*/ 18 w 18"/>
                  <a:gd name="T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7">
                    <a:moveTo>
                      <a:pt x="18" y="17"/>
                    </a:moveTo>
                    <a:lnTo>
                      <a:pt x="18" y="0"/>
                    </a:lnTo>
                    <a:lnTo>
                      <a:pt x="0" y="4"/>
                    </a:lnTo>
                    <a:lnTo>
                      <a:pt x="0" y="17"/>
                    </a:lnTo>
                    <a:lnTo>
                      <a:pt x="18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42" name="Freeform 1275"/>
              <p:cNvSpPr>
                <a:spLocks/>
              </p:cNvSpPr>
              <p:nvPr/>
            </p:nvSpPr>
            <p:spPr bwMode="auto">
              <a:xfrm>
                <a:off x="5205" y="3145"/>
                <a:ext cx="13" cy="19"/>
              </a:xfrm>
              <a:custGeom>
                <a:avLst/>
                <a:gdLst>
                  <a:gd name="T0" fmla="*/ 13 w 13"/>
                  <a:gd name="T1" fmla="*/ 0 h 19"/>
                  <a:gd name="T2" fmla="*/ 0 w 13"/>
                  <a:gd name="T3" fmla="*/ 0 h 19"/>
                  <a:gd name="T4" fmla="*/ 0 w 13"/>
                  <a:gd name="T5" fmla="*/ 19 h 19"/>
                  <a:gd name="T6" fmla="*/ 5 w 13"/>
                  <a:gd name="T7" fmla="*/ 19 h 19"/>
                  <a:gd name="T8" fmla="*/ 13 w 13"/>
                  <a:gd name="T9" fmla="*/ 19 h 19"/>
                  <a:gd name="T10" fmla="*/ 13 w 13"/>
                  <a:gd name="T1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9">
                    <a:moveTo>
                      <a:pt x="13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5" y="19"/>
                    </a:lnTo>
                    <a:lnTo>
                      <a:pt x="13" y="19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43" name="Freeform 1276"/>
              <p:cNvSpPr>
                <a:spLocks/>
              </p:cNvSpPr>
              <p:nvPr/>
            </p:nvSpPr>
            <p:spPr bwMode="auto">
              <a:xfrm>
                <a:off x="5191" y="3150"/>
                <a:ext cx="45" cy="35"/>
              </a:xfrm>
              <a:custGeom>
                <a:avLst/>
                <a:gdLst>
                  <a:gd name="T0" fmla="*/ 10 w 45"/>
                  <a:gd name="T1" fmla="*/ 0 h 35"/>
                  <a:gd name="T2" fmla="*/ 10 w 45"/>
                  <a:gd name="T3" fmla="*/ 0 h 35"/>
                  <a:gd name="T4" fmla="*/ 9 w 45"/>
                  <a:gd name="T5" fmla="*/ 0 h 35"/>
                  <a:gd name="T6" fmla="*/ 8 w 45"/>
                  <a:gd name="T7" fmla="*/ 0 h 35"/>
                  <a:gd name="T8" fmla="*/ 8 w 45"/>
                  <a:gd name="T9" fmla="*/ 0 h 35"/>
                  <a:gd name="T10" fmla="*/ 7 w 45"/>
                  <a:gd name="T11" fmla="*/ 1 h 35"/>
                  <a:gd name="T12" fmla="*/ 6 w 45"/>
                  <a:gd name="T13" fmla="*/ 1 h 35"/>
                  <a:gd name="T14" fmla="*/ 5 w 45"/>
                  <a:gd name="T15" fmla="*/ 2 h 35"/>
                  <a:gd name="T16" fmla="*/ 4 w 45"/>
                  <a:gd name="T17" fmla="*/ 3 h 35"/>
                  <a:gd name="T18" fmla="*/ 2 w 45"/>
                  <a:gd name="T19" fmla="*/ 5 h 35"/>
                  <a:gd name="T20" fmla="*/ 1 w 45"/>
                  <a:gd name="T21" fmla="*/ 9 h 35"/>
                  <a:gd name="T22" fmla="*/ 1 w 45"/>
                  <a:gd name="T23" fmla="*/ 13 h 35"/>
                  <a:gd name="T24" fmla="*/ 0 w 45"/>
                  <a:gd name="T25" fmla="*/ 18 h 35"/>
                  <a:gd name="T26" fmla="*/ 0 w 45"/>
                  <a:gd name="T27" fmla="*/ 23 h 35"/>
                  <a:gd name="T28" fmla="*/ 0 w 45"/>
                  <a:gd name="T29" fmla="*/ 28 h 35"/>
                  <a:gd name="T30" fmla="*/ 0 w 45"/>
                  <a:gd name="T31" fmla="*/ 30 h 35"/>
                  <a:gd name="T32" fmla="*/ 0 w 45"/>
                  <a:gd name="T33" fmla="*/ 32 h 35"/>
                  <a:gd name="T34" fmla="*/ 40 w 45"/>
                  <a:gd name="T35" fmla="*/ 35 h 35"/>
                  <a:gd name="T36" fmla="*/ 39 w 45"/>
                  <a:gd name="T37" fmla="*/ 25 h 35"/>
                  <a:gd name="T38" fmla="*/ 39 w 45"/>
                  <a:gd name="T39" fmla="*/ 25 h 35"/>
                  <a:gd name="T40" fmla="*/ 39 w 45"/>
                  <a:gd name="T41" fmla="*/ 25 h 35"/>
                  <a:gd name="T42" fmla="*/ 40 w 45"/>
                  <a:gd name="T43" fmla="*/ 25 h 35"/>
                  <a:gd name="T44" fmla="*/ 40 w 45"/>
                  <a:gd name="T45" fmla="*/ 24 h 35"/>
                  <a:gd name="T46" fmla="*/ 41 w 45"/>
                  <a:gd name="T47" fmla="*/ 24 h 35"/>
                  <a:gd name="T48" fmla="*/ 41 w 45"/>
                  <a:gd name="T49" fmla="*/ 24 h 35"/>
                  <a:gd name="T50" fmla="*/ 41 w 45"/>
                  <a:gd name="T51" fmla="*/ 24 h 35"/>
                  <a:gd name="T52" fmla="*/ 42 w 45"/>
                  <a:gd name="T53" fmla="*/ 23 h 35"/>
                  <a:gd name="T54" fmla="*/ 43 w 45"/>
                  <a:gd name="T55" fmla="*/ 22 h 35"/>
                  <a:gd name="T56" fmla="*/ 44 w 45"/>
                  <a:gd name="T57" fmla="*/ 22 h 35"/>
                  <a:gd name="T58" fmla="*/ 44 w 45"/>
                  <a:gd name="T59" fmla="*/ 21 h 35"/>
                  <a:gd name="T60" fmla="*/ 45 w 45"/>
                  <a:gd name="T61" fmla="*/ 20 h 35"/>
                  <a:gd name="T62" fmla="*/ 45 w 45"/>
                  <a:gd name="T63" fmla="*/ 19 h 35"/>
                  <a:gd name="T64" fmla="*/ 45 w 45"/>
                  <a:gd name="T65" fmla="*/ 18 h 35"/>
                  <a:gd name="T66" fmla="*/ 45 w 45"/>
                  <a:gd name="T67" fmla="*/ 16 h 35"/>
                  <a:gd name="T68" fmla="*/ 45 w 45"/>
                  <a:gd name="T69" fmla="*/ 15 h 35"/>
                  <a:gd name="T70" fmla="*/ 45 w 45"/>
                  <a:gd name="T71" fmla="*/ 14 h 35"/>
                  <a:gd name="T72" fmla="*/ 44 w 45"/>
                  <a:gd name="T73" fmla="*/ 13 h 35"/>
                  <a:gd name="T74" fmla="*/ 43 w 45"/>
                  <a:gd name="T75" fmla="*/ 11 h 35"/>
                  <a:gd name="T76" fmla="*/ 42 w 45"/>
                  <a:gd name="T77" fmla="*/ 9 h 35"/>
                  <a:gd name="T78" fmla="*/ 40 w 45"/>
                  <a:gd name="T79" fmla="*/ 7 h 35"/>
                  <a:gd name="T80" fmla="*/ 38 w 45"/>
                  <a:gd name="T81" fmla="*/ 4 h 35"/>
                  <a:gd name="T82" fmla="*/ 36 w 45"/>
                  <a:gd name="T83" fmla="*/ 2 h 35"/>
                  <a:gd name="T84" fmla="*/ 33 w 45"/>
                  <a:gd name="T85" fmla="*/ 1 h 35"/>
                  <a:gd name="T86" fmla="*/ 33 w 45"/>
                  <a:gd name="T87" fmla="*/ 1 h 35"/>
                  <a:gd name="T88" fmla="*/ 32 w 45"/>
                  <a:gd name="T89" fmla="*/ 0 h 35"/>
                  <a:gd name="T90" fmla="*/ 32 w 45"/>
                  <a:gd name="T91" fmla="*/ 0 h 35"/>
                  <a:gd name="T92" fmla="*/ 31 w 45"/>
                  <a:gd name="T93" fmla="*/ 0 h 35"/>
                  <a:gd name="T94" fmla="*/ 30 w 45"/>
                  <a:gd name="T95" fmla="*/ 0 h 35"/>
                  <a:gd name="T96" fmla="*/ 29 w 45"/>
                  <a:gd name="T97" fmla="*/ 0 h 35"/>
                  <a:gd name="T98" fmla="*/ 28 w 45"/>
                  <a:gd name="T99" fmla="*/ 0 h 35"/>
                  <a:gd name="T100" fmla="*/ 27 w 45"/>
                  <a:gd name="T101" fmla="*/ 0 h 35"/>
                  <a:gd name="T102" fmla="*/ 20 w 45"/>
                  <a:gd name="T103" fmla="*/ 9 h 35"/>
                  <a:gd name="T104" fmla="*/ 14 w 45"/>
                  <a:gd name="T105" fmla="*/ 0 h 35"/>
                  <a:gd name="T106" fmla="*/ 10 w 45"/>
                  <a:gd name="T10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5" h="35">
                    <a:moveTo>
                      <a:pt x="10" y="0"/>
                    </a:move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9"/>
                    </a:lnTo>
                    <a:lnTo>
                      <a:pt x="1" y="13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40" y="35"/>
                    </a:lnTo>
                    <a:lnTo>
                      <a:pt x="39" y="25"/>
                    </a:lnTo>
                    <a:lnTo>
                      <a:pt x="39" y="25"/>
                    </a:lnTo>
                    <a:lnTo>
                      <a:pt x="39" y="25"/>
                    </a:lnTo>
                    <a:lnTo>
                      <a:pt x="40" y="25"/>
                    </a:lnTo>
                    <a:lnTo>
                      <a:pt x="40" y="24"/>
                    </a:lnTo>
                    <a:lnTo>
                      <a:pt x="41" y="24"/>
                    </a:lnTo>
                    <a:lnTo>
                      <a:pt x="41" y="24"/>
                    </a:lnTo>
                    <a:lnTo>
                      <a:pt x="41" y="24"/>
                    </a:lnTo>
                    <a:lnTo>
                      <a:pt x="42" y="23"/>
                    </a:lnTo>
                    <a:lnTo>
                      <a:pt x="43" y="22"/>
                    </a:lnTo>
                    <a:lnTo>
                      <a:pt x="44" y="22"/>
                    </a:lnTo>
                    <a:lnTo>
                      <a:pt x="44" y="21"/>
                    </a:lnTo>
                    <a:lnTo>
                      <a:pt x="45" y="20"/>
                    </a:lnTo>
                    <a:lnTo>
                      <a:pt x="45" y="19"/>
                    </a:lnTo>
                    <a:lnTo>
                      <a:pt x="45" y="18"/>
                    </a:lnTo>
                    <a:lnTo>
                      <a:pt x="45" y="16"/>
                    </a:lnTo>
                    <a:lnTo>
                      <a:pt x="45" y="15"/>
                    </a:lnTo>
                    <a:lnTo>
                      <a:pt x="45" y="14"/>
                    </a:lnTo>
                    <a:lnTo>
                      <a:pt x="44" y="13"/>
                    </a:lnTo>
                    <a:lnTo>
                      <a:pt x="43" y="11"/>
                    </a:lnTo>
                    <a:lnTo>
                      <a:pt x="42" y="9"/>
                    </a:lnTo>
                    <a:lnTo>
                      <a:pt x="40" y="7"/>
                    </a:lnTo>
                    <a:lnTo>
                      <a:pt x="38" y="4"/>
                    </a:lnTo>
                    <a:lnTo>
                      <a:pt x="36" y="2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29" y="0"/>
                    </a:lnTo>
                    <a:lnTo>
                      <a:pt x="28" y="0"/>
                    </a:lnTo>
                    <a:lnTo>
                      <a:pt x="27" y="0"/>
                    </a:lnTo>
                    <a:lnTo>
                      <a:pt x="20" y="9"/>
                    </a:lnTo>
                    <a:lnTo>
                      <a:pt x="14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44" name="Freeform 1277"/>
              <p:cNvSpPr>
                <a:spLocks/>
              </p:cNvSpPr>
              <p:nvPr/>
            </p:nvSpPr>
            <p:spPr bwMode="auto">
              <a:xfrm>
                <a:off x="5193" y="3151"/>
                <a:ext cx="41" cy="34"/>
              </a:xfrm>
              <a:custGeom>
                <a:avLst/>
                <a:gdLst>
                  <a:gd name="T0" fmla="*/ 0 w 41"/>
                  <a:gd name="T1" fmla="*/ 30 h 34"/>
                  <a:gd name="T2" fmla="*/ 0 w 41"/>
                  <a:gd name="T3" fmla="*/ 21 h 34"/>
                  <a:gd name="T4" fmla="*/ 0 w 41"/>
                  <a:gd name="T5" fmla="*/ 15 h 34"/>
                  <a:gd name="T6" fmla="*/ 0 w 41"/>
                  <a:gd name="T7" fmla="*/ 10 h 34"/>
                  <a:gd name="T8" fmla="*/ 1 w 41"/>
                  <a:gd name="T9" fmla="*/ 7 h 34"/>
                  <a:gd name="T10" fmla="*/ 1 w 41"/>
                  <a:gd name="T11" fmla="*/ 5 h 34"/>
                  <a:gd name="T12" fmla="*/ 2 w 41"/>
                  <a:gd name="T13" fmla="*/ 4 h 34"/>
                  <a:gd name="T14" fmla="*/ 2 w 41"/>
                  <a:gd name="T15" fmla="*/ 4 h 34"/>
                  <a:gd name="T16" fmla="*/ 2 w 41"/>
                  <a:gd name="T17" fmla="*/ 4 h 34"/>
                  <a:gd name="T18" fmla="*/ 3 w 41"/>
                  <a:gd name="T19" fmla="*/ 3 h 34"/>
                  <a:gd name="T20" fmla="*/ 3 w 41"/>
                  <a:gd name="T21" fmla="*/ 3 h 34"/>
                  <a:gd name="T22" fmla="*/ 4 w 41"/>
                  <a:gd name="T23" fmla="*/ 2 h 34"/>
                  <a:gd name="T24" fmla="*/ 4 w 41"/>
                  <a:gd name="T25" fmla="*/ 2 h 34"/>
                  <a:gd name="T26" fmla="*/ 5 w 41"/>
                  <a:gd name="T27" fmla="*/ 1 h 34"/>
                  <a:gd name="T28" fmla="*/ 6 w 41"/>
                  <a:gd name="T29" fmla="*/ 1 h 34"/>
                  <a:gd name="T30" fmla="*/ 6 w 41"/>
                  <a:gd name="T31" fmla="*/ 1 h 34"/>
                  <a:gd name="T32" fmla="*/ 7 w 41"/>
                  <a:gd name="T33" fmla="*/ 0 h 34"/>
                  <a:gd name="T34" fmla="*/ 11 w 41"/>
                  <a:gd name="T35" fmla="*/ 0 h 34"/>
                  <a:gd name="T36" fmla="*/ 18 w 41"/>
                  <a:gd name="T37" fmla="*/ 10 h 34"/>
                  <a:gd name="T38" fmla="*/ 26 w 41"/>
                  <a:gd name="T39" fmla="*/ 0 h 34"/>
                  <a:gd name="T40" fmla="*/ 29 w 41"/>
                  <a:gd name="T41" fmla="*/ 0 h 34"/>
                  <a:gd name="T42" fmla="*/ 31 w 41"/>
                  <a:gd name="T43" fmla="*/ 1 h 34"/>
                  <a:gd name="T44" fmla="*/ 33 w 41"/>
                  <a:gd name="T45" fmla="*/ 2 h 34"/>
                  <a:gd name="T46" fmla="*/ 35 w 41"/>
                  <a:gd name="T47" fmla="*/ 4 h 34"/>
                  <a:gd name="T48" fmla="*/ 36 w 41"/>
                  <a:gd name="T49" fmla="*/ 6 h 34"/>
                  <a:gd name="T50" fmla="*/ 38 w 41"/>
                  <a:gd name="T51" fmla="*/ 8 h 34"/>
                  <a:gd name="T52" fmla="*/ 39 w 41"/>
                  <a:gd name="T53" fmla="*/ 10 h 34"/>
                  <a:gd name="T54" fmla="*/ 40 w 41"/>
                  <a:gd name="T55" fmla="*/ 11 h 34"/>
                  <a:gd name="T56" fmla="*/ 40 w 41"/>
                  <a:gd name="T57" fmla="*/ 12 h 34"/>
                  <a:gd name="T58" fmla="*/ 40 w 41"/>
                  <a:gd name="T59" fmla="*/ 12 h 34"/>
                  <a:gd name="T60" fmla="*/ 41 w 41"/>
                  <a:gd name="T61" fmla="*/ 13 h 34"/>
                  <a:gd name="T62" fmla="*/ 41 w 41"/>
                  <a:gd name="T63" fmla="*/ 15 h 34"/>
                  <a:gd name="T64" fmla="*/ 40 w 41"/>
                  <a:gd name="T65" fmla="*/ 17 h 34"/>
                  <a:gd name="T66" fmla="*/ 40 w 41"/>
                  <a:gd name="T67" fmla="*/ 18 h 34"/>
                  <a:gd name="T68" fmla="*/ 39 w 41"/>
                  <a:gd name="T69" fmla="*/ 20 h 34"/>
                  <a:gd name="T70" fmla="*/ 38 w 41"/>
                  <a:gd name="T71" fmla="*/ 21 h 34"/>
                  <a:gd name="T72" fmla="*/ 37 w 41"/>
                  <a:gd name="T73" fmla="*/ 22 h 34"/>
                  <a:gd name="T74" fmla="*/ 36 w 41"/>
                  <a:gd name="T75" fmla="*/ 22 h 34"/>
                  <a:gd name="T76" fmla="*/ 35 w 41"/>
                  <a:gd name="T77" fmla="*/ 23 h 34"/>
                  <a:gd name="T78" fmla="*/ 35 w 41"/>
                  <a:gd name="T79" fmla="*/ 23 h 34"/>
                  <a:gd name="T80" fmla="*/ 35 w 41"/>
                  <a:gd name="T81" fmla="*/ 23 h 34"/>
                  <a:gd name="T82" fmla="*/ 36 w 41"/>
                  <a:gd name="T83" fmla="*/ 34 h 34"/>
                  <a:gd name="T84" fmla="*/ 0 w 41"/>
                  <a:gd name="T85" fmla="*/ 3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" h="34">
                    <a:moveTo>
                      <a:pt x="0" y="30"/>
                    </a:moveTo>
                    <a:lnTo>
                      <a:pt x="0" y="21"/>
                    </a:lnTo>
                    <a:lnTo>
                      <a:pt x="0" y="15"/>
                    </a:lnTo>
                    <a:lnTo>
                      <a:pt x="0" y="10"/>
                    </a:lnTo>
                    <a:lnTo>
                      <a:pt x="1" y="7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8" y="10"/>
                    </a:lnTo>
                    <a:lnTo>
                      <a:pt x="26" y="0"/>
                    </a:lnTo>
                    <a:lnTo>
                      <a:pt x="29" y="0"/>
                    </a:lnTo>
                    <a:lnTo>
                      <a:pt x="31" y="1"/>
                    </a:lnTo>
                    <a:lnTo>
                      <a:pt x="33" y="2"/>
                    </a:lnTo>
                    <a:lnTo>
                      <a:pt x="35" y="4"/>
                    </a:lnTo>
                    <a:lnTo>
                      <a:pt x="36" y="6"/>
                    </a:lnTo>
                    <a:lnTo>
                      <a:pt x="38" y="8"/>
                    </a:lnTo>
                    <a:lnTo>
                      <a:pt x="39" y="10"/>
                    </a:lnTo>
                    <a:lnTo>
                      <a:pt x="40" y="11"/>
                    </a:lnTo>
                    <a:lnTo>
                      <a:pt x="40" y="12"/>
                    </a:lnTo>
                    <a:lnTo>
                      <a:pt x="40" y="12"/>
                    </a:lnTo>
                    <a:lnTo>
                      <a:pt x="41" y="13"/>
                    </a:lnTo>
                    <a:lnTo>
                      <a:pt x="41" y="15"/>
                    </a:lnTo>
                    <a:lnTo>
                      <a:pt x="40" y="17"/>
                    </a:lnTo>
                    <a:lnTo>
                      <a:pt x="40" y="18"/>
                    </a:lnTo>
                    <a:lnTo>
                      <a:pt x="39" y="20"/>
                    </a:lnTo>
                    <a:lnTo>
                      <a:pt x="38" y="21"/>
                    </a:lnTo>
                    <a:lnTo>
                      <a:pt x="37" y="22"/>
                    </a:lnTo>
                    <a:lnTo>
                      <a:pt x="36" y="22"/>
                    </a:lnTo>
                    <a:lnTo>
                      <a:pt x="35" y="23"/>
                    </a:lnTo>
                    <a:lnTo>
                      <a:pt x="35" y="23"/>
                    </a:lnTo>
                    <a:lnTo>
                      <a:pt x="35" y="23"/>
                    </a:lnTo>
                    <a:lnTo>
                      <a:pt x="36" y="34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45" name="Freeform 1278"/>
              <p:cNvSpPr>
                <a:spLocks/>
              </p:cNvSpPr>
              <p:nvPr/>
            </p:nvSpPr>
            <p:spPr bwMode="auto">
              <a:xfrm>
                <a:off x="5202" y="3166"/>
                <a:ext cx="30" cy="14"/>
              </a:xfrm>
              <a:custGeom>
                <a:avLst/>
                <a:gdLst>
                  <a:gd name="T0" fmla="*/ 11 w 30"/>
                  <a:gd name="T1" fmla="*/ 14 h 14"/>
                  <a:gd name="T2" fmla="*/ 12 w 30"/>
                  <a:gd name="T3" fmla="*/ 14 h 14"/>
                  <a:gd name="T4" fmla="*/ 13 w 30"/>
                  <a:gd name="T5" fmla="*/ 14 h 14"/>
                  <a:gd name="T6" fmla="*/ 14 w 30"/>
                  <a:gd name="T7" fmla="*/ 13 h 14"/>
                  <a:gd name="T8" fmla="*/ 15 w 30"/>
                  <a:gd name="T9" fmla="*/ 13 h 14"/>
                  <a:gd name="T10" fmla="*/ 17 w 30"/>
                  <a:gd name="T11" fmla="*/ 13 h 14"/>
                  <a:gd name="T12" fmla="*/ 18 w 30"/>
                  <a:gd name="T13" fmla="*/ 13 h 14"/>
                  <a:gd name="T14" fmla="*/ 20 w 30"/>
                  <a:gd name="T15" fmla="*/ 12 h 14"/>
                  <a:gd name="T16" fmla="*/ 21 w 30"/>
                  <a:gd name="T17" fmla="*/ 12 h 14"/>
                  <a:gd name="T18" fmla="*/ 22 w 30"/>
                  <a:gd name="T19" fmla="*/ 11 h 14"/>
                  <a:gd name="T20" fmla="*/ 24 w 30"/>
                  <a:gd name="T21" fmla="*/ 11 h 14"/>
                  <a:gd name="T22" fmla="*/ 25 w 30"/>
                  <a:gd name="T23" fmla="*/ 10 h 14"/>
                  <a:gd name="T24" fmla="*/ 27 w 30"/>
                  <a:gd name="T25" fmla="*/ 9 h 14"/>
                  <a:gd name="T26" fmla="*/ 28 w 30"/>
                  <a:gd name="T27" fmla="*/ 9 h 14"/>
                  <a:gd name="T28" fmla="*/ 29 w 30"/>
                  <a:gd name="T29" fmla="*/ 8 h 14"/>
                  <a:gd name="T30" fmla="*/ 29 w 30"/>
                  <a:gd name="T31" fmla="*/ 8 h 14"/>
                  <a:gd name="T32" fmla="*/ 30 w 30"/>
                  <a:gd name="T33" fmla="*/ 7 h 14"/>
                  <a:gd name="T34" fmla="*/ 24 w 30"/>
                  <a:gd name="T35" fmla="*/ 0 h 14"/>
                  <a:gd name="T36" fmla="*/ 24 w 30"/>
                  <a:gd name="T37" fmla="*/ 1 h 14"/>
                  <a:gd name="T38" fmla="*/ 24 w 30"/>
                  <a:gd name="T39" fmla="*/ 1 h 14"/>
                  <a:gd name="T40" fmla="*/ 24 w 30"/>
                  <a:gd name="T41" fmla="*/ 2 h 14"/>
                  <a:gd name="T42" fmla="*/ 23 w 30"/>
                  <a:gd name="T43" fmla="*/ 2 h 14"/>
                  <a:gd name="T44" fmla="*/ 23 w 30"/>
                  <a:gd name="T45" fmla="*/ 3 h 14"/>
                  <a:gd name="T46" fmla="*/ 22 w 30"/>
                  <a:gd name="T47" fmla="*/ 3 h 14"/>
                  <a:gd name="T48" fmla="*/ 22 w 30"/>
                  <a:gd name="T49" fmla="*/ 3 h 14"/>
                  <a:gd name="T50" fmla="*/ 21 w 30"/>
                  <a:gd name="T51" fmla="*/ 3 h 14"/>
                  <a:gd name="T52" fmla="*/ 20 w 30"/>
                  <a:gd name="T53" fmla="*/ 4 h 14"/>
                  <a:gd name="T54" fmla="*/ 19 w 30"/>
                  <a:gd name="T55" fmla="*/ 4 h 14"/>
                  <a:gd name="T56" fmla="*/ 18 w 30"/>
                  <a:gd name="T57" fmla="*/ 5 h 14"/>
                  <a:gd name="T58" fmla="*/ 16 w 30"/>
                  <a:gd name="T59" fmla="*/ 5 h 14"/>
                  <a:gd name="T60" fmla="*/ 15 w 30"/>
                  <a:gd name="T61" fmla="*/ 6 h 14"/>
                  <a:gd name="T62" fmla="*/ 13 w 30"/>
                  <a:gd name="T63" fmla="*/ 6 h 14"/>
                  <a:gd name="T64" fmla="*/ 11 w 30"/>
                  <a:gd name="T65" fmla="*/ 6 h 14"/>
                  <a:gd name="T66" fmla="*/ 10 w 30"/>
                  <a:gd name="T67" fmla="*/ 6 h 14"/>
                  <a:gd name="T68" fmla="*/ 9 w 30"/>
                  <a:gd name="T69" fmla="*/ 5 h 14"/>
                  <a:gd name="T70" fmla="*/ 9 w 30"/>
                  <a:gd name="T71" fmla="*/ 4 h 14"/>
                  <a:gd name="T72" fmla="*/ 8 w 30"/>
                  <a:gd name="T73" fmla="*/ 3 h 14"/>
                  <a:gd name="T74" fmla="*/ 8 w 30"/>
                  <a:gd name="T75" fmla="*/ 3 h 14"/>
                  <a:gd name="T76" fmla="*/ 7 w 30"/>
                  <a:gd name="T77" fmla="*/ 2 h 14"/>
                  <a:gd name="T78" fmla="*/ 6 w 30"/>
                  <a:gd name="T79" fmla="*/ 2 h 14"/>
                  <a:gd name="T80" fmla="*/ 6 w 30"/>
                  <a:gd name="T81" fmla="*/ 2 h 14"/>
                  <a:gd name="T82" fmla="*/ 5 w 30"/>
                  <a:gd name="T83" fmla="*/ 2 h 14"/>
                  <a:gd name="T84" fmla="*/ 5 w 30"/>
                  <a:gd name="T85" fmla="*/ 3 h 14"/>
                  <a:gd name="T86" fmla="*/ 5 w 30"/>
                  <a:gd name="T87" fmla="*/ 4 h 14"/>
                  <a:gd name="T88" fmla="*/ 5 w 30"/>
                  <a:gd name="T89" fmla="*/ 5 h 14"/>
                  <a:gd name="T90" fmla="*/ 5 w 30"/>
                  <a:gd name="T91" fmla="*/ 6 h 14"/>
                  <a:gd name="T92" fmla="*/ 0 w 30"/>
                  <a:gd name="T93" fmla="*/ 5 h 14"/>
                  <a:gd name="T94" fmla="*/ 1 w 30"/>
                  <a:gd name="T95" fmla="*/ 13 h 14"/>
                  <a:gd name="T96" fmla="*/ 2 w 30"/>
                  <a:gd name="T97" fmla="*/ 13 h 14"/>
                  <a:gd name="T98" fmla="*/ 4 w 30"/>
                  <a:gd name="T99" fmla="*/ 14 h 14"/>
                  <a:gd name="T100" fmla="*/ 5 w 30"/>
                  <a:gd name="T101" fmla="*/ 14 h 14"/>
                  <a:gd name="T102" fmla="*/ 7 w 30"/>
                  <a:gd name="T103" fmla="*/ 14 h 14"/>
                  <a:gd name="T104" fmla="*/ 9 w 30"/>
                  <a:gd name="T105" fmla="*/ 14 h 14"/>
                  <a:gd name="T106" fmla="*/ 10 w 30"/>
                  <a:gd name="T107" fmla="*/ 14 h 14"/>
                  <a:gd name="T108" fmla="*/ 11 w 30"/>
                  <a:gd name="T109" fmla="*/ 14 h 14"/>
                  <a:gd name="T110" fmla="*/ 11 w 30"/>
                  <a:gd name="T1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0" h="14">
                    <a:moveTo>
                      <a:pt x="11" y="14"/>
                    </a:moveTo>
                    <a:lnTo>
                      <a:pt x="12" y="14"/>
                    </a:lnTo>
                    <a:lnTo>
                      <a:pt x="13" y="14"/>
                    </a:lnTo>
                    <a:lnTo>
                      <a:pt x="14" y="13"/>
                    </a:lnTo>
                    <a:lnTo>
                      <a:pt x="15" y="13"/>
                    </a:lnTo>
                    <a:lnTo>
                      <a:pt x="17" y="13"/>
                    </a:lnTo>
                    <a:lnTo>
                      <a:pt x="18" y="13"/>
                    </a:lnTo>
                    <a:lnTo>
                      <a:pt x="20" y="12"/>
                    </a:lnTo>
                    <a:lnTo>
                      <a:pt x="21" y="12"/>
                    </a:lnTo>
                    <a:lnTo>
                      <a:pt x="22" y="11"/>
                    </a:lnTo>
                    <a:lnTo>
                      <a:pt x="24" y="11"/>
                    </a:lnTo>
                    <a:lnTo>
                      <a:pt x="25" y="10"/>
                    </a:lnTo>
                    <a:lnTo>
                      <a:pt x="27" y="9"/>
                    </a:lnTo>
                    <a:lnTo>
                      <a:pt x="28" y="9"/>
                    </a:lnTo>
                    <a:lnTo>
                      <a:pt x="29" y="8"/>
                    </a:lnTo>
                    <a:lnTo>
                      <a:pt x="29" y="8"/>
                    </a:lnTo>
                    <a:lnTo>
                      <a:pt x="30" y="7"/>
                    </a:lnTo>
                    <a:lnTo>
                      <a:pt x="24" y="0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2"/>
                    </a:lnTo>
                    <a:lnTo>
                      <a:pt x="23" y="2"/>
                    </a:lnTo>
                    <a:lnTo>
                      <a:pt x="23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1" y="3"/>
                    </a:lnTo>
                    <a:lnTo>
                      <a:pt x="20" y="4"/>
                    </a:lnTo>
                    <a:lnTo>
                      <a:pt x="19" y="4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5" y="6"/>
                    </a:lnTo>
                    <a:lnTo>
                      <a:pt x="13" y="6"/>
                    </a:lnTo>
                    <a:lnTo>
                      <a:pt x="11" y="6"/>
                    </a:lnTo>
                    <a:lnTo>
                      <a:pt x="10" y="6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0" y="5"/>
                    </a:lnTo>
                    <a:lnTo>
                      <a:pt x="1" y="13"/>
                    </a:lnTo>
                    <a:lnTo>
                      <a:pt x="2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4"/>
                    </a:lnTo>
                    <a:lnTo>
                      <a:pt x="11" y="14"/>
                    </a:lnTo>
                    <a:lnTo>
                      <a:pt x="11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46" name="Freeform 1279"/>
              <p:cNvSpPr>
                <a:spLocks/>
              </p:cNvSpPr>
              <p:nvPr/>
            </p:nvSpPr>
            <p:spPr bwMode="auto">
              <a:xfrm>
                <a:off x="5213" y="3164"/>
                <a:ext cx="21" cy="14"/>
              </a:xfrm>
              <a:custGeom>
                <a:avLst/>
                <a:gdLst>
                  <a:gd name="T0" fmla="*/ 2 w 21"/>
                  <a:gd name="T1" fmla="*/ 14 h 14"/>
                  <a:gd name="T2" fmla="*/ 2 w 21"/>
                  <a:gd name="T3" fmla="*/ 14 h 14"/>
                  <a:gd name="T4" fmla="*/ 3 w 21"/>
                  <a:gd name="T5" fmla="*/ 14 h 14"/>
                  <a:gd name="T6" fmla="*/ 4 w 21"/>
                  <a:gd name="T7" fmla="*/ 14 h 14"/>
                  <a:gd name="T8" fmla="*/ 5 w 21"/>
                  <a:gd name="T9" fmla="*/ 13 h 14"/>
                  <a:gd name="T10" fmla="*/ 7 w 21"/>
                  <a:gd name="T11" fmla="*/ 13 h 14"/>
                  <a:gd name="T12" fmla="*/ 8 w 21"/>
                  <a:gd name="T13" fmla="*/ 13 h 14"/>
                  <a:gd name="T14" fmla="*/ 9 w 21"/>
                  <a:gd name="T15" fmla="*/ 12 h 14"/>
                  <a:gd name="T16" fmla="*/ 10 w 21"/>
                  <a:gd name="T17" fmla="*/ 12 h 14"/>
                  <a:gd name="T18" fmla="*/ 12 w 21"/>
                  <a:gd name="T19" fmla="*/ 11 h 14"/>
                  <a:gd name="T20" fmla="*/ 13 w 21"/>
                  <a:gd name="T21" fmla="*/ 11 h 14"/>
                  <a:gd name="T22" fmla="*/ 14 w 21"/>
                  <a:gd name="T23" fmla="*/ 10 h 14"/>
                  <a:gd name="T24" fmla="*/ 15 w 21"/>
                  <a:gd name="T25" fmla="*/ 10 h 14"/>
                  <a:gd name="T26" fmla="*/ 16 w 21"/>
                  <a:gd name="T27" fmla="*/ 9 h 14"/>
                  <a:gd name="T28" fmla="*/ 17 w 21"/>
                  <a:gd name="T29" fmla="*/ 9 h 14"/>
                  <a:gd name="T30" fmla="*/ 18 w 21"/>
                  <a:gd name="T31" fmla="*/ 8 h 14"/>
                  <a:gd name="T32" fmla="*/ 18 w 21"/>
                  <a:gd name="T33" fmla="*/ 8 h 14"/>
                  <a:gd name="T34" fmla="*/ 19 w 21"/>
                  <a:gd name="T35" fmla="*/ 7 h 14"/>
                  <a:gd name="T36" fmla="*/ 20 w 21"/>
                  <a:gd name="T37" fmla="*/ 6 h 14"/>
                  <a:gd name="T38" fmla="*/ 21 w 21"/>
                  <a:gd name="T39" fmla="*/ 5 h 14"/>
                  <a:gd name="T40" fmla="*/ 21 w 21"/>
                  <a:gd name="T41" fmla="*/ 4 h 14"/>
                  <a:gd name="T42" fmla="*/ 21 w 21"/>
                  <a:gd name="T43" fmla="*/ 3 h 14"/>
                  <a:gd name="T44" fmla="*/ 21 w 21"/>
                  <a:gd name="T45" fmla="*/ 2 h 14"/>
                  <a:gd name="T46" fmla="*/ 21 w 21"/>
                  <a:gd name="T47" fmla="*/ 1 h 14"/>
                  <a:gd name="T48" fmla="*/ 20 w 21"/>
                  <a:gd name="T49" fmla="*/ 0 h 14"/>
                  <a:gd name="T50" fmla="*/ 15 w 21"/>
                  <a:gd name="T51" fmla="*/ 2 h 14"/>
                  <a:gd name="T52" fmla="*/ 15 w 21"/>
                  <a:gd name="T53" fmla="*/ 3 h 14"/>
                  <a:gd name="T54" fmla="*/ 14 w 21"/>
                  <a:gd name="T55" fmla="*/ 4 h 14"/>
                  <a:gd name="T56" fmla="*/ 14 w 21"/>
                  <a:gd name="T57" fmla="*/ 5 h 14"/>
                  <a:gd name="T58" fmla="*/ 13 w 21"/>
                  <a:gd name="T59" fmla="*/ 6 h 14"/>
                  <a:gd name="T60" fmla="*/ 11 w 21"/>
                  <a:gd name="T61" fmla="*/ 7 h 14"/>
                  <a:gd name="T62" fmla="*/ 9 w 21"/>
                  <a:gd name="T63" fmla="*/ 7 h 14"/>
                  <a:gd name="T64" fmla="*/ 7 w 21"/>
                  <a:gd name="T65" fmla="*/ 8 h 14"/>
                  <a:gd name="T66" fmla="*/ 5 w 21"/>
                  <a:gd name="T67" fmla="*/ 9 h 14"/>
                  <a:gd name="T68" fmla="*/ 4 w 21"/>
                  <a:gd name="T69" fmla="*/ 9 h 14"/>
                  <a:gd name="T70" fmla="*/ 2 w 21"/>
                  <a:gd name="T71" fmla="*/ 9 h 14"/>
                  <a:gd name="T72" fmla="*/ 1 w 21"/>
                  <a:gd name="T73" fmla="*/ 9 h 14"/>
                  <a:gd name="T74" fmla="*/ 0 w 21"/>
                  <a:gd name="T75" fmla="*/ 9 h 14"/>
                  <a:gd name="T76" fmla="*/ 2 w 21"/>
                  <a:gd name="T7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1" h="14">
                    <a:moveTo>
                      <a:pt x="2" y="14"/>
                    </a:moveTo>
                    <a:lnTo>
                      <a:pt x="2" y="14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9" y="12"/>
                    </a:lnTo>
                    <a:lnTo>
                      <a:pt x="10" y="12"/>
                    </a:lnTo>
                    <a:lnTo>
                      <a:pt x="12" y="11"/>
                    </a:lnTo>
                    <a:lnTo>
                      <a:pt x="13" y="11"/>
                    </a:lnTo>
                    <a:lnTo>
                      <a:pt x="14" y="10"/>
                    </a:lnTo>
                    <a:lnTo>
                      <a:pt x="15" y="10"/>
                    </a:lnTo>
                    <a:lnTo>
                      <a:pt x="16" y="9"/>
                    </a:lnTo>
                    <a:lnTo>
                      <a:pt x="17" y="9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9" y="7"/>
                    </a:lnTo>
                    <a:lnTo>
                      <a:pt x="20" y="6"/>
                    </a:lnTo>
                    <a:lnTo>
                      <a:pt x="21" y="5"/>
                    </a:lnTo>
                    <a:lnTo>
                      <a:pt x="21" y="4"/>
                    </a:lnTo>
                    <a:lnTo>
                      <a:pt x="21" y="3"/>
                    </a:lnTo>
                    <a:lnTo>
                      <a:pt x="21" y="2"/>
                    </a:lnTo>
                    <a:lnTo>
                      <a:pt x="21" y="1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15" y="3"/>
                    </a:lnTo>
                    <a:lnTo>
                      <a:pt x="14" y="4"/>
                    </a:lnTo>
                    <a:lnTo>
                      <a:pt x="14" y="5"/>
                    </a:lnTo>
                    <a:lnTo>
                      <a:pt x="13" y="6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8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2" y="14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47" name="Freeform 1280"/>
              <p:cNvSpPr>
                <a:spLocks/>
              </p:cNvSpPr>
              <p:nvPr/>
            </p:nvSpPr>
            <p:spPr bwMode="auto">
              <a:xfrm>
                <a:off x="5204" y="3170"/>
                <a:ext cx="8" cy="8"/>
              </a:xfrm>
              <a:custGeom>
                <a:avLst/>
                <a:gdLst>
                  <a:gd name="T0" fmla="*/ 7 w 8"/>
                  <a:gd name="T1" fmla="*/ 3 h 8"/>
                  <a:gd name="T2" fmla="*/ 7 w 8"/>
                  <a:gd name="T3" fmla="*/ 3 h 8"/>
                  <a:gd name="T4" fmla="*/ 6 w 8"/>
                  <a:gd name="T5" fmla="*/ 2 h 8"/>
                  <a:gd name="T6" fmla="*/ 6 w 8"/>
                  <a:gd name="T7" fmla="*/ 1 h 8"/>
                  <a:gd name="T8" fmla="*/ 5 w 8"/>
                  <a:gd name="T9" fmla="*/ 1 h 8"/>
                  <a:gd name="T10" fmla="*/ 5 w 8"/>
                  <a:gd name="T11" fmla="*/ 0 h 8"/>
                  <a:gd name="T12" fmla="*/ 5 w 8"/>
                  <a:gd name="T13" fmla="*/ 0 h 8"/>
                  <a:gd name="T14" fmla="*/ 4 w 8"/>
                  <a:gd name="T15" fmla="*/ 0 h 8"/>
                  <a:gd name="T16" fmla="*/ 4 w 8"/>
                  <a:gd name="T17" fmla="*/ 0 h 8"/>
                  <a:gd name="T18" fmla="*/ 4 w 8"/>
                  <a:gd name="T19" fmla="*/ 0 h 8"/>
                  <a:gd name="T20" fmla="*/ 4 w 8"/>
                  <a:gd name="T21" fmla="*/ 1 h 8"/>
                  <a:gd name="T22" fmla="*/ 4 w 8"/>
                  <a:gd name="T23" fmla="*/ 3 h 8"/>
                  <a:gd name="T24" fmla="*/ 5 w 8"/>
                  <a:gd name="T25" fmla="*/ 3 h 8"/>
                  <a:gd name="T26" fmla="*/ 0 w 8"/>
                  <a:gd name="T27" fmla="*/ 3 h 8"/>
                  <a:gd name="T28" fmla="*/ 1 w 8"/>
                  <a:gd name="T29" fmla="*/ 8 h 8"/>
                  <a:gd name="T30" fmla="*/ 1 w 8"/>
                  <a:gd name="T31" fmla="*/ 8 h 8"/>
                  <a:gd name="T32" fmla="*/ 2 w 8"/>
                  <a:gd name="T33" fmla="*/ 8 h 8"/>
                  <a:gd name="T34" fmla="*/ 3 w 8"/>
                  <a:gd name="T35" fmla="*/ 8 h 8"/>
                  <a:gd name="T36" fmla="*/ 3 w 8"/>
                  <a:gd name="T37" fmla="*/ 8 h 8"/>
                  <a:gd name="T38" fmla="*/ 4 w 8"/>
                  <a:gd name="T39" fmla="*/ 8 h 8"/>
                  <a:gd name="T40" fmla="*/ 4 w 8"/>
                  <a:gd name="T41" fmla="*/ 8 h 8"/>
                  <a:gd name="T42" fmla="*/ 5 w 8"/>
                  <a:gd name="T43" fmla="*/ 8 h 8"/>
                  <a:gd name="T44" fmla="*/ 5 w 8"/>
                  <a:gd name="T45" fmla="*/ 8 h 8"/>
                  <a:gd name="T46" fmla="*/ 6 w 8"/>
                  <a:gd name="T47" fmla="*/ 8 h 8"/>
                  <a:gd name="T48" fmla="*/ 6 w 8"/>
                  <a:gd name="T49" fmla="*/ 8 h 8"/>
                  <a:gd name="T50" fmla="*/ 6 w 8"/>
                  <a:gd name="T51" fmla="*/ 8 h 8"/>
                  <a:gd name="T52" fmla="*/ 7 w 8"/>
                  <a:gd name="T53" fmla="*/ 8 h 8"/>
                  <a:gd name="T54" fmla="*/ 7 w 8"/>
                  <a:gd name="T55" fmla="*/ 7 h 8"/>
                  <a:gd name="T56" fmla="*/ 7 w 8"/>
                  <a:gd name="T57" fmla="*/ 7 h 8"/>
                  <a:gd name="T58" fmla="*/ 8 w 8"/>
                  <a:gd name="T59" fmla="*/ 7 h 8"/>
                  <a:gd name="T60" fmla="*/ 8 w 8"/>
                  <a:gd name="T61" fmla="*/ 7 h 8"/>
                  <a:gd name="T62" fmla="*/ 7 w 8"/>
                  <a:gd name="T6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" h="8">
                    <a:moveTo>
                      <a:pt x="7" y="3"/>
                    </a:moveTo>
                    <a:lnTo>
                      <a:pt x="7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0" y="3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48" name="Freeform 1281"/>
              <p:cNvSpPr>
                <a:spLocks/>
              </p:cNvSpPr>
              <p:nvPr/>
            </p:nvSpPr>
            <p:spPr bwMode="auto">
              <a:xfrm>
                <a:off x="5196" y="3111"/>
                <a:ext cx="34" cy="35"/>
              </a:xfrm>
              <a:custGeom>
                <a:avLst/>
                <a:gdLst>
                  <a:gd name="T0" fmla="*/ 26 w 34"/>
                  <a:gd name="T1" fmla="*/ 4 h 35"/>
                  <a:gd name="T2" fmla="*/ 23 w 34"/>
                  <a:gd name="T3" fmla="*/ 2 h 35"/>
                  <a:gd name="T4" fmla="*/ 20 w 34"/>
                  <a:gd name="T5" fmla="*/ 1 h 35"/>
                  <a:gd name="T6" fmla="*/ 17 w 34"/>
                  <a:gd name="T7" fmla="*/ 0 h 35"/>
                  <a:gd name="T8" fmla="*/ 14 w 34"/>
                  <a:gd name="T9" fmla="*/ 0 h 35"/>
                  <a:gd name="T10" fmla="*/ 11 w 34"/>
                  <a:gd name="T11" fmla="*/ 1 h 35"/>
                  <a:gd name="T12" fmla="*/ 8 w 34"/>
                  <a:gd name="T13" fmla="*/ 1 h 35"/>
                  <a:gd name="T14" fmla="*/ 6 w 34"/>
                  <a:gd name="T15" fmla="*/ 2 h 35"/>
                  <a:gd name="T16" fmla="*/ 4 w 34"/>
                  <a:gd name="T17" fmla="*/ 3 h 35"/>
                  <a:gd name="T18" fmla="*/ 2 w 34"/>
                  <a:gd name="T19" fmla="*/ 5 h 35"/>
                  <a:gd name="T20" fmla="*/ 0 w 34"/>
                  <a:gd name="T21" fmla="*/ 8 h 35"/>
                  <a:gd name="T22" fmla="*/ 0 w 34"/>
                  <a:gd name="T23" fmla="*/ 11 h 35"/>
                  <a:gd name="T24" fmla="*/ 0 w 34"/>
                  <a:gd name="T25" fmla="*/ 14 h 35"/>
                  <a:gd name="T26" fmla="*/ 0 w 34"/>
                  <a:gd name="T27" fmla="*/ 16 h 35"/>
                  <a:gd name="T28" fmla="*/ 1 w 34"/>
                  <a:gd name="T29" fmla="*/ 19 h 35"/>
                  <a:gd name="T30" fmla="*/ 3 w 34"/>
                  <a:gd name="T31" fmla="*/ 21 h 35"/>
                  <a:gd name="T32" fmla="*/ 5 w 34"/>
                  <a:gd name="T33" fmla="*/ 22 h 35"/>
                  <a:gd name="T34" fmla="*/ 7 w 34"/>
                  <a:gd name="T35" fmla="*/ 24 h 35"/>
                  <a:gd name="T36" fmla="*/ 10 w 34"/>
                  <a:gd name="T37" fmla="*/ 25 h 35"/>
                  <a:gd name="T38" fmla="*/ 13 w 34"/>
                  <a:gd name="T39" fmla="*/ 25 h 35"/>
                  <a:gd name="T40" fmla="*/ 16 w 34"/>
                  <a:gd name="T41" fmla="*/ 25 h 35"/>
                  <a:gd name="T42" fmla="*/ 18 w 34"/>
                  <a:gd name="T43" fmla="*/ 25 h 35"/>
                  <a:gd name="T44" fmla="*/ 19 w 34"/>
                  <a:gd name="T45" fmla="*/ 25 h 35"/>
                  <a:gd name="T46" fmla="*/ 21 w 34"/>
                  <a:gd name="T47" fmla="*/ 25 h 35"/>
                  <a:gd name="T48" fmla="*/ 21 w 34"/>
                  <a:gd name="T49" fmla="*/ 29 h 35"/>
                  <a:gd name="T50" fmla="*/ 22 w 34"/>
                  <a:gd name="T51" fmla="*/ 34 h 35"/>
                  <a:gd name="T52" fmla="*/ 23 w 34"/>
                  <a:gd name="T53" fmla="*/ 35 h 35"/>
                  <a:gd name="T54" fmla="*/ 27 w 34"/>
                  <a:gd name="T55" fmla="*/ 34 h 35"/>
                  <a:gd name="T56" fmla="*/ 31 w 34"/>
                  <a:gd name="T57" fmla="*/ 34 h 35"/>
                  <a:gd name="T58" fmla="*/ 33 w 34"/>
                  <a:gd name="T59" fmla="*/ 32 h 35"/>
                  <a:gd name="T60" fmla="*/ 34 w 34"/>
                  <a:gd name="T61" fmla="*/ 29 h 35"/>
                  <a:gd name="T62" fmla="*/ 34 w 34"/>
                  <a:gd name="T63" fmla="*/ 22 h 35"/>
                  <a:gd name="T64" fmla="*/ 32 w 34"/>
                  <a:gd name="T65" fmla="*/ 14 h 35"/>
                  <a:gd name="T66" fmla="*/ 30 w 34"/>
                  <a:gd name="T67" fmla="*/ 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4" h="35">
                    <a:moveTo>
                      <a:pt x="28" y="5"/>
                    </a:moveTo>
                    <a:lnTo>
                      <a:pt x="26" y="4"/>
                    </a:lnTo>
                    <a:lnTo>
                      <a:pt x="25" y="3"/>
                    </a:lnTo>
                    <a:lnTo>
                      <a:pt x="23" y="2"/>
                    </a:lnTo>
                    <a:lnTo>
                      <a:pt x="21" y="2"/>
                    </a:lnTo>
                    <a:lnTo>
                      <a:pt x="20" y="1"/>
                    </a:lnTo>
                    <a:lnTo>
                      <a:pt x="18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2" y="20"/>
                    </a:lnTo>
                    <a:lnTo>
                      <a:pt x="3" y="21"/>
                    </a:lnTo>
                    <a:lnTo>
                      <a:pt x="4" y="22"/>
                    </a:lnTo>
                    <a:lnTo>
                      <a:pt x="5" y="22"/>
                    </a:lnTo>
                    <a:lnTo>
                      <a:pt x="6" y="23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10" y="25"/>
                    </a:lnTo>
                    <a:lnTo>
                      <a:pt x="12" y="25"/>
                    </a:lnTo>
                    <a:lnTo>
                      <a:pt x="13" y="25"/>
                    </a:lnTo>
                    <a:lnTo>
                      <a:pt x="15" y="25"/>
                    </a:lnTo>
                    <a:lnTo>
                      <a:pt x="16" y="25"/>
                    </a:lnTo>
                    <a:lnTo>
                      <a:pt x="17" y="25"/>
                    </a:lnTo>
                    <a:lnTo>
                      <a:pt x="18" y="25"/>
                    </a:lnTo>
                    <a:lnTo>
                      <a:pt x="18" y="25"/>
                    </a:lnTo>
                    <a:lnTo>
                      <a:pt x="19" y="25"/>
                    </a:lnTo>
                    <a:lnTo>
                      <a:pt x="20" y="25"/>
                    </a:lnTo>
                    <a:lnTo>
                      <a:pt x="21" y="25"/>
                    </a:lnTo>
                    <a:lnTo>
                      <a:pt x="22" y="25"/>
                    </a:lnTo>
                    <a:lnTo>
                      <a:pt x="21" y="29"/>
                    </a:lnTo>
                    <a:lnTo>
                      <a:pt x="21" y="32"/>
                    </a:lnTo>
                    <a:lnTo>
                      <a:pt x="22" y="34"/>
                    </a:lnTo>
                    <a:lnTo>
                      <a:pt x="22" y="35"/>
                    </a:lnTo>
                    <a:lnTo>
                      <a:pt x="23" y="35"/>
                    </a:lnTo>
                    <a:lnTo>
                      <a:pt x="25" y="35"/>
                    </a:lnTo>
                    <a:lnTo>
                      <a:pt x="27" y="34"/>
                    </a:lnTo>
                    <a:lnTo>
                      <a:pt x="29" y="34"/>
                    </a:lnTo>
                    <a:lnTo>
                      <a:pt x="31" y="34"/>
                    </a:lnTo>
                    <a:lnTo>
                      <a:pt x="32" y="33"/>
                    </a:lnTo>
                    <a:lnTo>
                      <a:pt x="33" y="32"/>
                    </a:lnTo>
                    <a:lnTo>
                      <a:pt x="34" y="31"/>
                    </a:lnTo>
                    <a:lnTo>
                      <a:pt x="34" y="29"/>
                    </a:lnTo>
                    <a:lnTo>
                      <a:pt x="34" y="26"/>
                    </a:lnTo>
                    <a:lnTo>
                      <a:pt x="34" y="22"/>
                    </a:lnTo>
                    <a:lnTo>
                      <a:pt x="33" y="18"/>
                    </a:lnTo>
                    <a:lnTo>
                      <a:pt x="32" y="14"/>
                    </a:lnTo>
                    <a:lnTo>
                      <a:pt x="31" y="10"/>
                    </a:lnTo>
                    <a:lnTo>
                      <a:pt x="30" y="7"/>
                    </a:lnTo>
                    <a:lnTo>
                      <a:pt x="28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49" name="Freeform 1282"/>
              <p:cNvSpPr>
                <a:spLocks/>
              </p:cNvSpPr>
              <p:nvPr/>
            </p:nvSpPr>
            <p:spPr bwMode="auto">
              <a:xfrm>
                <a:off x="5192" y="3116"/>
                <a:ext cx="37" cy="33"/>
              </a:xfrm>
              <a:custGeom>
                <a:avLst/>
                <a:gdLst>
                  <a:gd name="T0" fmla="*/ 36 w 37"/>
                  <a:gd name="T1" fmla="*/ 14 h 33"/>
                  <a:gd name="T2" fmla="*/ 36 w 37"/>
                  <a:gd name="T3" fmla="*/ 16 h 33"/>
                  <a:gd name="T4" fmla="*/ 36 w 37"/>
                  <a:gd name="T5" fmla="*/ 18 h 33"/>
                  <a:gd name="T6" fmla="*/ 36 w 37"/>
                  <a:gd name="T7" fmla="*/ 20 h 33"/>
                  <a:gd name="T8" fmla="*/ 34 w 37"/>
                  <a:gd name="T9" fmla="*/ 22 h 33"/>
                  <a:gd name="T10" fmla="*/ 32 w 37"/>
                  <a:gd name="T11" fmla="*/ 23 h 33"/>
                  <a:gd name="T12" fmla="*/ 31 w 37"/>
                  <a:gd name="T13" fmla="*/ 23 h 33"/>
                  <a:gd name="T14" fmla="*/ 31 w 37"/>
                  <a:gd name="T15" fmla="*/ 23 h 33"/>
                  <a:gd name="T16" fmla="*/ 30 w 37"/>
                  <a:gd name="T17" fmla="*/ 24 h 33"/>
                  <a:gd name="T18" fmla="*/ 29 w 37"/>
                  <a:gd name="T19" fmla="*/ 26 h 33"/>
                  <a:gd name="T20" fmla="*/ 27 w 37"/>
                  <a:gd name="T21" fmla="*/ 28 h 33"/>
                  <a:gd name="T22" fmla="*/ 26 w 37"/>
                  <a:gd name="T23" fmla="*/ 29 h 33"/>
                  <a:gd name="T24" fmla="*/ 24 w 37"/>
                  <a:gd name="T25" fmla="*/ 31 h 33"/>
                  <a:gd name="T26" fmla="*/ 22 w 37"/>
                  <a:gd name="T27" fmla="*/ 31 h 33"/>
                  <a:gd name="T28" fmla="*/ 19 w 37"/>
                  <a:gd name="T29" fmla="*/ 32 h 33"/>
                  <a:gd name="T30" fmla="*/ 17 w 37"/>
                  <a:gd name="T31" fmla="*/ 33 h 33"/>
                  <a:gd name="T32" fmla="*/ 14 w 37"/>
                  <a:gd name="T33" fmla="*/ 32 h 33"/>
                  <a:gd name="T34" fmla="*/ 11 w 37"/>
                  <a:gd name="T35" fmla="*/ 32 h 33"/>
                  <a:gd name="T36" fmla="*/ 8 w 37"/>
                  <a:gd name="T37" fmla="*/ 31 h 33"/>
                  <a:gd name="T38" fmla="*/ 6 w 37"/>
                  <a:gd name="T39" fmla="*/ 29 h 33"/>
                  <a:gd name="T40" fmla="*/ 3 w 37"/>
                  <a:gd name="T41" fmla="*/ 27 h 33"/>
                  <a:gd name="T42" fmla="*/ 2 w 37"/>
                  <a:gd name="T43" fmla="*/ 24 h 33"/>
                  <a:gd name="T44" fmla="*/ 0 w 37"/>
                  <a:gd name="T45" fmla="*/ 21 h 33"/>
                  <a:gd name="T46" fmla="*/ 0 w 37"/>
                  <a:gd name="T47" fmla="*/ 18 h 33"/>
                  <a:gd name="T48" fmla="*/ 0 w 37"/>
                  <a:gd name="T49" fmla="*/ 15 h 33"/>
                  <a:gd name="T50" fmla="*/ 0 w 37"/>
                  <a:gd name="T51" fmla="*/ 11 h 33"/>
                  <a:gd name="T52" fmla="*/ 2 w 37"/>
                  <a:gd name="T53" fmla="*/ 8 h 33"/>
                  <a:gd name="T54" fmla="*/ 3 w 37"/>
                  <a:gd name="T55" fmla="*/ 6 h 33"/>
                  <a:gd name="T56" fmla="*/ 4 w 37"/>
                  <a:gd name="T57" fmla="*/ 5 h 33"/>
                  <a:gd name="T58" fmla="*/ 4 w 37"/>
                  <a:gd name="T59" fmla="*/ 5 h 33"/>
                  <a:gd name="T60" fmla="*/ 5 w 37"/>
                  <a:gd name="T61" fmla="*/ 4 h 33"/>
                  <a:gd name="T62" fmla="*/ 6 w 37"/>
                  <a:gd name="T63" fmla="*/ 3 h 33"/>
                  <a:gd name="T64" fmla="*/ 7 w 37"/>
                  <a:gd name="T65" fmla="*/ 3 h 33"/>
                  <a:gd name="T66" fmla="*/ 9 w 37"/>
                  <a:gd name="T67" fmla="*/ 1 h 33"/>
                  <a:gd name="T68" fmla="*/ 13 w 37"/>
                  <a:gd name="T69" fmla="*/ 0 h 33"/>
                  <a:gd name="T70" fmla="*/ 17 w 37"/>
                  <a:gd name="T71" fmla="*/ 0 h 33"/>
                  <a:gd name="T72" fmla="*/ 20 w 37"/>
                  <a:gd name="T73" fmla="*/ 0 h 33"/>
                  <a:gd name="T74" fmla="*/ 23 w 37"/>
                  <a:gd name="T75" fmla="*/ 1 h 33"/>
                  <a:gd name="T76" fmla="*/ 25 w 37"/>
                  <a:gd name="T77" fmla="*/ 2 h 33"/>
                  <a:gd name="T78" fmla="*/ 27 w 37"/>
                  <a:gd name="T79" fmla="*/ 4 h 33"/>
                  <a:gd name="T80" fmla="*/ 29 w 37"/>
                  <a:gd name="T81" fmla="*/ 5 h 33"/>
                  <a:gd name="T82" fmla="*/ 30 w 37"/>
                  <a:gd name="T83" fmla="*/ 7 h 33"/>
                  <a:gd name="T84" fmla="*/ 32 w 37"/>
                  <a:gd name="T85" fmla="*/ 9 h 33"/>
                  <a:gd name="T86" fmla="*/ 35 w 37"/>
                  <a:gd name="T87" fmla="*/ 1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7" h="33">
                    <a:moveTo>
                      <a:pt x="36" y="13"/>
                    </a:moveTo>
                    <a:lnTo>
                      <a:pt x="36" y="14"/>
                    </a:lnTo>
                    <a:lnTo>
                      <a:pt x="36" y="15"/>
                    </a:lnTo>
                    <a:lnTo>
                      <a:pt x="36" y="16"/>
                    </a:lnTo>
                    <a:lnTo>
                      <a:pt x="37" y="17"/>
                    </a:lnTo>
                    <a:lnTo>
                      <a:pt x="36" y="18"/>
                    </a:lnTo>
                    <a:lnTo>
                      <a:pt x="36" y="19"/>
                    </a:lnTo>
                    <a:lnTo>
                      <a:pt x="36" y="20"/>
                    </a:lnTo>
                    <a:lnTo>
                      <a:pt x="35" y="21"/>
                    </a:lnTo>
                    <a:lnTo>
                      <a:pt x="34" y="22"/>
                    </a:lnTo>
                    <a:lnTo>
                      <a:pt x="33" y="23"/>
                    </a:lnTo>
                    <a:lnTo>
                      <a:pt x="32" y="23"/>
                    </a:lnTo>
                    <a:lnTo>
                      <a:pt x="31" y="23"/>
                    </a:lnTo>
                    <a:lnTo>
                      <a:pt x="31" y="23"/>
                    </a:lnTo>
                    <a:lnTo>
                      <a:pt x="31" y="23"/>
                    </a:lnTo>
                    <a:lnTo>
                      <a:pt x="31" y="23"/>
                    </a:lnTo>
                    <a:lnTo>
                      <a:pt x="31" y="23"/>
                    </a:lnTo>
                    <a:lnTo>
                      <a:pt x="30" y="24"/>
                    </a:lnTo>
                    <a:lnTo>
                      <a:pt x="30" y="25"/>
                    </a:lnTo>
                    <a:lnTo>
                      <a:pt x="29" y="26"/>
                    </a:lnTo>
                    <a:lnTo>
                      <a:pt x="28" y="27"/>
                    </a:lnTo>
                    <a:lnTo>
                      <a:pt x="27" y="28"/>
                    </a:lnTo>
                    <a:lnTo>
                      <a:pt x="27" y="29"/>
                    </a:lnTo>
                    <a:lnTo>
                      <a:pt x="26" y="29"/>
                    </a:lnTo>
                    <a:lnTo>
                      <a:pt x="25" y="30"/>
                    </a:lnTo>
                    <a:lnTo>
                      <a:pt x="24" y="31"/>
                    </a:lnTo>
                    <a:lnTo>
                      <a:pt x="23" y="31"/>
                    </a:lnTo>
                    <a:lnTo>
                      <a:pt x="22" y="31"/>
                    </a:lnTo>
                    <a:lnTo>
                      <a:pt x="21" y="32"/>
                    </a:lnTo>
                    <a:lnTo>
                      <a:pt x="19" y="32"/>
                    </a:lnTo>
                    <a:lnTo>
                      <a:pt x="18" y="32"/>
                    </a:lnTo>
                    <a:lnTo>
                      <a:pt x="17" y="33"/>
                    </a:lnTo>
                    <a:lnTo>
                      <a:pt x="16" y="33"/>
                    </a:lnTo>
                    <a:lnTo>
                      <a:pt x="14" y="32"/>
                    </a:lnTo>
                    <a:lnTo>
                      <a:pt x="13" y="32"/>
                    </a:lnTo>
                    <a:lnTo>
                      <a:pt x="11" y="32"/>
                    </a:lnTo>
                    <a:lnTo>
                      <a:pt x="10" y="31"/>
                    </a:lnTo>
                    <a:lnTo>
                      <a:pt x="8" y="31"/>
                    </a:lnTo>
                    <a:lnTo>
                      <a:pt x="7" y="30"/>
                    </a:lnTo>
                    <a:lnTo>
                      <a:pt x="6" y="29"/>
                    </a:lnTo>
                    <a:lnTo>
                      <a:pt x="4" y="28"/>
                    </a:lnTo>
                    <a:lnTo>
                      <a:pt x="3" y="27"/>
                    </a:lnTo>
                    <a:lnTo>
                      <a:pt x="2" y="25"/>
                    </a:lnTo>
                    <a:lnTo>
                      <a:pt x="2" y="24"/>
                    </a:lnTo>
                    <a:lnTo>
                      <a:pt x="1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2" y="8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11" y="1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4" y="2"/>
                    </a:lnTo>
                    <a:lnTo>
                      <a:pt x="25" y="2"/>
                    </a:lnTo>
                    <a:lnTo>
                      <a:pt x="26" y="3"/>
                    </a:lnTo>
                    <a:lnTo>
                      <a:pt x="27" y="4"/>
                    </a:lnTo>
                    <a:lnTo>
                      <a:pt x="28" y="5"/>
                    </a:lnTo>
                    <a:lnTo>
                      <a:pt x="29" y="5"/>
                    </a:lnTo>
                    <a:lnTo>
                      <a:pt x="29" y="6"/>
                    </a:lnTo>
                    <a:lnTo>
                      <a:pt x="30" y="7"/>
                    </a:lnTo>
                    <a:lnTo>
                      <a:pt x="31" y="8"/>
                    </a:lnTo>
                    <a:lnTo>
                      <a:pt x="32" y="9"/>
                    </a:lnTo>
                    <a:lnTo>
                      <a:pt x="34" y="11"/>
                    </a:lnTo>
                    <a:lnTo>
                      <a:pt x="35" y="12"/>
                    </a:lnTo>
                    <a:lnTo>
                      <a:pt x="3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50" name="Freeform 1283"/>
              <p:cNvSpPr>
                <a:spLocks/>
              </p:cNvSpPr>
              <p:nvPr/>
            </p:nvSpPr>
            <p:spPr bwMode="auto">
              <a:xfrm>
                <a:off x="5194" y="3118"/>
                <a:ext cx="33" cy="28"/>
              </a:xfrm>
              <a:custGeom>
                <a:avLst/>
                <a:gdLst>
                  <a:gd name="T0" fmla="*/ 29 w 33"/>
                  <a:gd name="T1" fmla="*/ 11 h 28"/>
                  <a:gd name="T2" fmla="*/ 29 w 33"/>
                  <a:gd name="T3" fmla="*/ 11 h 28"/>
                  <a:gd name="T4" fmla="*/ 28 w 33"/>
                  <a:gd name="T5" fmla="*/ 11 h 28"/>
                  <a:gd name="T6" fmla="*/ 28 w 33"/>
                  <a:gd name="T7" fmla="*/ 11 h 28"/>
                  <a:gd name="T8" fmla="*/ 28 w 33"/>
                  <a:gd name="T9" fmla="*/ 12 h 28"/>
                  <a:gd name="T10" fmla="*/ 27 w 33"/>
                  <a:gd name="T11" fmla="*/ 9 h 28"/>
                  <a:gd name="T12" fmla="*/ 26 w 33"/>
                  <a:gd name="T13" fmla="*/ 7 h 28"/>
                  <a:gd name="T14" fmla="*/ 24 w 33"/>
                  <a:gd name="T15" fmla="*/ 5 h 28"/>
                  <a:gd name="T16" fmla="*/ 23 w 33"/>
                  <a:gd name="T17" fmla="*/ 4 h 28"/>
                  <a:gd name="T18" fmla="*/ 21 w 33"/>
                  <a:gd name="T19" fmla="*/ 2 h 28"/>
                  <a:gd name="T20" fmla="*/ 19 w 33"/>
                  <a:gd name="T21" fmla="*/ 1 h 28"/>
                  <a:gd name="T22" fmla="*/ 16 w 33"/>
                  <a:gd name="T23" fmla="*/ 1 h 28"/>
                  <a:gd name="T24" fmla="*/ 14 w 33"/>
                  <a:gd name="T25" fmla="*/ 0 h 28"/>
                  <a:gd name="T26" fmla="*/ 11 w 33"/>
                  <a:gd name="T27" fmla="*/ 1 h 28"/>
                  <a:gd name="T28" fmla="*/ 9 w 33"/>
                  <a:gd name="T29" fmla="*/ 1 h 28"/>
                  <a:gd name="T30" fmla="*/ 6 w 33"/>
                  <a:gd name="T31" fmla="*/ 3 h 28"/>
                  <a:gd name="T32" fmla="*/ 4 w 33"/>
                  <a:gd name="T33" fmla="*/ 4 h 28"/>
                  <a:gd name="T34" fmla="*/ 3 w 33"/>
                  <a:gd name="T35" fmla="*/ 7 h 28"/>
                  <a:gd name="T36" fmla="*/ 1 w 33"/>
                  <a:gd name="T37" fmla="*/ 9 h 28"/>
                  <a:gd name="T38" fmla="*/ 0 w 33"/>
                  <a:gd name="T39" fmla="*/ 11 h 28"/>
                  <a:gd name="T40" fmla="*/ 0 w 33"/>
                  <a:gd name="T41" fmla="*/ 14 h 28"/>
                  <a:gd name="T42" fmla="*/ 0 w 33"/>
                  <a:gd name="T43" fmla="*/ 17 h 28"/>
                  <a:gd name="T44" fmla="*/ 1 w 33"/>
                  <a:gd name="T45" fmla="*/ 20 h 28"/>
                  <a:gd name="T46" fmla="*/ 3 w 33"/>
                  <a:gd name="T47" fmla="*/ 22 h 28"/>
                  <a:gd name="T48" fmla="*/ 4 w 33"/>
                  <a:gd name="T49" fmla="*/ 24 h 28"/>
                  <a:gd name="T50" fmla="*/ 6 w 33"/>
                  <a:gd name="T51" fmla="*/ 26 h 28"/>
                  <a:gd name="T52" fmla="*/ 9 w 33"/>
                  <a:gd name="T53" fmla="*/ 27 h 28"/>
                  <a:gd name="T54" fmla="*/ 11 w 33"/>
                  <a:gd name="T55" fmla="*/ 28 h 28"/>
                  <a:gd name="T56" fmla="*/ 14 w 33"/>
                  <a:gd name="T57" fmla="*/ 28 h 28"/>
                  <a:gd name="T58" fmla="*/ 16 w 33"/>
                  <a:gd name="T59" fmla="*/ 28 h 28"/>
                  <a:gd name="T60" fmla="*/ 18 w 33"/>
                  <a:gd name="T61" fmla="*/ 27 h 28"/>
                  <a:gd name="T62" fmla="*/ 21 w 33"/>
                  <a:gd name="T63" fmla="*/ 26 h 28"/>
                  <a:gd name="T64" fmla="*/ 22 w 33"/>
                  <a:gd name="T65" fmla="*/ 25 h 28"/>
                  <a:gd name="T66" fmla="*/ 24 w 33"/>
                  <a:gd name="T67" fmla="*/ 24 h 28"/>
                  <a:gd name="T68" fmla="*/ 25 w 33"/>
                  <a:gd name="T69" fmla="*/ 22 h 28"/>
                  <a:gd name="T70" fmla="*/ 26 w 33"/>
                  <a:gd name="T71" fmla="*/ 20 h 28"/>
                  <a:gd name="T72" fmla="*/ 27 w 33"/>
                  <a:gd name="T73" fmla="*/ 18 h 28"/>
                  <a:gd name="T74" fmla="*/ 28 w 33"/>
                  <a:gd name="T75" fmla="*/ 18 h 28"/>
                  <a:gd name="T76" fmla="*/ 28 w 33"/>
                  <a:gd name="T77" fmla="*/ 19 h 28"/>
                  <a:gd name="T78" fmla="*/ 29 w 33"/>
                  <a:gd name="T79" fmla="*/ 19 h 28"/>
                  <a:gd name="T80" fmla="*/ 29 w 33"/>
                  <a:gd name="T81" fmla="*/ 19 h 28"/>
                  <a:gd name="T82" fmla="*/ 30 w 33"/>
                  <a:gd name="T83" fmla="*/ 19 h 28"/>
                  <a:gd name="T84" fmla="*/ 31 w 33"/>
                  <a:gd name="T85" fmla="*/ 19 h 28"/>
                  <a:gd name="T86" fmla="*/ 31 w 33"/>
                  <a:gd name="T87" fmla="*/ 18 h 28"/>
                  <a:gd name="T88" fmla="*/ 32 w 33"/>
                  <a:gd name="T89" fmla="*/ 18 h 28"/>
                  <a:gd name="T90" fmla="*/ 32 w 33"/>
                  <a:gd name="T91" fmla="*/ 17 h 28"/>
                  <a:gd name="T92" fmla="*/ 32 w 33"/>
                  <a:gd name="T93" fmla="*/ 17 h 28"/>
                  <a:gd name="T94" fmla="*/ 32 w 33"/>
                  <a:gd name="T95" fmla="*/ 16 h 28"/>
                  <a:gd name="T96" fmla="*/ 33 w 33"/>
                  <a:gd name="T97" fmla="*/ 15 h 28"/>
                  <a:gd name="T98" fmla="*/ 32 w 33"/>
                  <a:gd name="T99" fmla="*/ 14 h 28"/>
                  <a:gd name="T100" fmla="*/ 32 w 33"/>
                  <a:gd name="T101" fmla="*/ 13 h 28"/>
                  <a:gd name="T102" fmla="*/ 32 w 33"/>
                  <a:gd name="T103" fmla="*/ 13 h 28"/>
                  <a:gd name="T104" fmla="*/ 32 w 33"/>
                  <a:gd name="T105" fmla="*/ 12 h 28"/>
                  <a:gd name="T106" fmla="*/ 31 w 33"/>
                  <a:gd name="T107" fmla="*/ 12 h 28"/>
                  <a:gd name="T108" fmla="*/ 31 w 33"/>
                  <a:gd name="T109" fmla="*/ 11 h 28"/>
                  <a:gd name="T110" fmla="*/ 30 w 33"/>
                  <a:gd name="T111" fmla="*/ 11 h 28"/>
                  <a:gd name="T112" fmla="*/ 29 w 33"/>
                  <a:gd name="T11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3" h="28">
                    <a:moveTo>
                      <a:pt x="29" y="11"/>
                    </a:moveTo>
                    <a:lnTo>
                      <a:pt x="29" y="11"/>
                    </a:lnTo>
                    <a:lnTo>
                      <a:pt x="28" y="11"/>
                    </a:lnTo>
                    <a:lnTo>
                      <a:pt x="28" y="11"/>
                    </a:lnTo>
                    <a:lnTo>
                      <a:pt x="28" y="12"/>
                    </a:lnTo>
                    <a:lnTo>
                      <a:pt x="27" y="9"/>
                    </a:lnTo>
                    <a:lnTo>
                      <a:pt x="26" y="7"/>
                    </a:lnTo>
                    <a:lnTo>
                      <a:pt x="24" y="5"/>
                    </a:lnTo>
                    <a:lnTo>
                      <a:pt x="23" y="4"/>
                    </a:lnTo>
                    <a:lnTo>
                      <a:pt x="21" y="2"/>
                    </a:lnTo>
                    <a:lnTo>
                      <a:pt x="19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6" y="3"/>
                    </a:lnTo>
                    <a:lnTo>
                      <a:pt x="4" y="4"/>
                    </a:lnTo>
                    <a:lnTo>
                      <a:pt x="3" y="7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0" y="14"/>
                    </a:lnTo>
                    <a:lnTo>
                      <a:pt x="0" y="17"/>
                    </a:lnTo>
                    <a:lnTo>
                      <a:pt x="1" y="20"/>
                    </a:lnTo>
                    <a:lnTo>
                      <a:pt x="3" y="22"/>
                    </a:lnTo>
                    <a:lnTo>
                      <a:pt x="4" y="24"/>
                    </a:lnTo>
                    <a:lnTo>
                      <a:pt x="6" y="26"/>
                    </a:lnTo>
                    <a:lnTo>
                      <a:pt x="9" y="27"/>
                    </a:lnTo>
                    <a:lnTo>
                      <a:pt x="11" y="28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8" y="27"/>
                    </a:lnTo>
                    <a:lnTo>
                      <a:pt x="21" y="26"/>
                    </a:lnTo>
                    <a:lnTo>
                      <a:pt x="22" y="25"/>
                    </a:lnTo>
                    <a:lnTo>
                      <a:pt x="24" y="24"/>
                    </a:lnTo>
                    <a:lnTo>
                      <a:pt x="25" y="22"/>
                    </a:lnTo>
                    <a:lnTo>
                      <a:pt x="26" y="20"/>
                    </a:lnTo>
                    <a:lnTo>
                      <a:pt x="27" y="18"/>
                    </a:lnTo>
                    <a:lnTo>
                      <a:pt x="28" y="18"/>
                    </a:lnTo>
                    <a:lnTo>
                      <a:pt x="28" y="19"/>
                    </a:lnTo>
                    <a:lnTo>
                      <a:pt x="29" y="19"/>
                    </a:lnTo>
                    <a:lnTo>
                      <a:pt x="29" y="19"/>
                    </a:lnTo>
                    <a:lnTo>
                      <a:pt x="30" y="19"/>
                    </a:lnTo>
                    <a:lnTo>
                      <a:pt x="31" y="19"/>
                    </a:lnTo>
                    <a:lnTo>
                      <a:pt x="31" y="18"/>
                    </a:lnTo>
                    <a:lnTo>
                      <a:pt x="32" y="18"/>
                    </a:lnTo>
                    <a:lnTo>
                      <a:pt x="32" y="17"/>
                    </a:lnTo>
                    <a:lnTo>
                      <a:pt x="32" y="17"/>
                    </a:lnTo>
                    <a:lnTo>
                      <a:pt x="32" y="16"/>
                    </a:lnTo>
                    <a:lnTo>
                      <a:pt x="33" y="15"/>
                    </a:lnTo>
                    <a:lnTo>
                      <a:pt x="32" y="14"/>
                    </a:lnTo>
                    <a:lnTo>
                      <a:pt x="32" y="13"/>
                    </a:lnTo>
                    <a:lnTo>
                      <a:pt x="32" y="13"/>
                    </a:lnTo>
                    <a:lnTo>
                      <a:pt x="32" y="12"/>
                    </a:lnTo>
                    <a:lnTo>
                      <a:pt x="31" y="12"/>
                    </a:lnTo>
                    <a:lnTo>
                      <a:pt x="31" y="11"/>
                    </a:lnTo>
                    <a:lnTo>
                      <a:pt x="30" y="11"/>
                    </a:lnTo>
                    <a:lnTo>
                      <a:pt x="29" y="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51" name="Freeform 1284"/>
              <p:cNvSpPr>
                <a:spLocks/>
              </p:cNvSpPr>
              <p:nvPr/>
            </p:nvSpPr>
            <p:spPr bwMode="auto">
              <a:xfrm>
                <a:off x="5201" y="3138"/>
                <a:ext cx="13" cy="4"/>
              </a:xfrm>
              <a:custGeom>
                <a:avLst/>
                <a:gdLst>
                  <a:gd name="T0" fmla="*/ 0 w 13"/>
                  <a:gd name="T1" fmla="*/ 0 h 4"/>
                  <a:gd name="T2" fmla="*/ 0 w 13"/>
                  <a:gd name="T3" fmla="*/ 1 h 4"/>
                  <a:gd name="T4" fmla="*/ 1 w 13"/>
                  <a:gd name="T5" fmla="*/ 1 h 4"/>
                  <a:gd name="T6" fmla="*/ 1 w 13"/>
                  <a:gd name="T7" fmla="*/ 2 h 4"/>
                  <a:gd name="T8" fmla="*/ 2 w 13"/>
                  <a:gd name="T9" fmla="*/ 3 h 4"/>
                  <a:gd name="T10" fmla="*/ 3 w 13"/>
                  <a:gd name="T11" fmla="*/ 4 h 4"/>
                  <a:gd name="T12" fmla="*/ 4 w 13"/>
                  <a:gd name="T13" fmla="*/ 4 h 4"/>
                  <a:gd name="T14" fmla="*/ 5 w 13"/>
                  <a:gd name="T15" fmla="*/ 4 h 4"/>
                  <a:gd name="T16" fmla="*/ 6 w 13"/>
                  <a:gd name="T17" fmla="*/ 4 h 4"/>
                  <a:gd name="T18" fmla="*/ 6 w 13"/>
                  <a:gd name="T19" fmla="*/ 4 h 4"/>
                  <a:gd name="T20" fmla="*/ 7 w 13"/>
                  <a:gd name="T21" fmla="*/ 4 h 4"/>
                  <a:gd name="T22" fmla="*/ 7 w 13"/>
                  <a:gd name="T23" fmla="*/ 4 h 4"/>
                  <a:gd name="T24" fmla="*/ 8 w 13"/>
                  <a:gd name="T25" fmla="*/ 4 h 4"/>
                  <a:gd name="T26" fmla="*/ 13 w 13"/>
                  <a:gd name="T27" fmla="*/ 0 h 4"/>
                  <a:gd name="T28" fmla="*/ 0 w 13"/>
                  <a:gd name="T2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" h="4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8" y="4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52" name="Freeform 1285"/>
              <p:cNvSpPr>
                <a:spLocks/>
              </p:cNvSpPr>
              <p:nvPr/>
            </p:nvSpPr>
            <p:spPr bwMode="auto">
              <a:xfrm>
                <a:off x="5203" y="3139"/>
                <a:ext cx="8" cy="1"/>
              </a:xfrm>
              <a:custGeom>
                <a:avLst/>
                <a:gdLst>
                  <a:gd name="T0" fmla="*/ 0 w 8"/>
                  <a:gd name="T1" fmla="*/ 0 h 1"/>
                  <a:gd name="T2" fmla="*/ 0 w 8"/>
                  <a:gd name="T3" fmla="*/ 1 h 1"/>
                  <a:gd name="T4" fmla="*/ 6 w 8"/>
                  <a:gd name="T5" fmla="*/ 1 h 1"/>
                  <a:gd name="T6" fmla="*/ 8 w 8"/>
                  <a:gd name="T7" fmla="*/ 0 h 1"/>
                  <a:gd name="T8" fmla="*/ 0 w 8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lnTo>
                      <a:pt x="0" y="1"/>
                    </a:lnTo>
                    <a:lnTo>
                      <a:pt x="6" y="1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53" name="Freeform 1286"/>
              <p:cNvSpPr>
                <a:spLocks/>
              </p:cNvSpPr>
              <p:nvPr/>
            </p:nvSpPr>
            <p:spPr bwMode="auto">
              <a:xfrm>
                <a:off x="5194" y="3113"/>
                <a:ext cx="26" cy="9"/>
              </a:xfrm>
              <a:custGeom>
                <a:avLst/>
                <a:gdLst>
                  <a:gd name="T0" fmla="*/ 21 w 26"/>
                  <a:gd name="T1" fmla="*/ 2 h 9"/>
                  <a:gd name="T2" fmla="*/ 21 w 26"/>
                  <a:gd name="T3" fmla="*/ 2 h 9"/>
                  <a:gd name="T4" fmla="*/ 20 w 26"/>
                  <a:gd name="T5" fmla="*/ 2 h 9"/>
                  <a:gd name="T6" fmla="*/ 19 w 26"/>
                  <a:gd name="T7" fmla="*/ 1 h 9"/>
                  <a:gd name="T8" fmla="*/ 19 w 26"/>
                  <a:gd name="T9" fmla="*/ 1 h 9"/>
                  <a:gd name="T10" fmla="*/ 17 w 26"/>
                  <a:gd name="T11" fmla="*/ 1 h 9"/>
                  <a:gd name="T12" fmla="*/ 16 w 26"/>
                  <a:gd name="T13" fmla="*/ 1 h 9"/>
                  <a:gd name="T14" fmla="*/ 15 w 26"/>
                  <a:gd name="T15" fmla="*/ 1 h 9"/>
                  <a:gd name="T16" fmla="*/ 14 w 26"/>
                  <a:gd name="T17" fmla="*/ 1 h 9"/>
                  <a:gd name="T18" fmla="*/ 13 w 26"/>
                  <a:gd name="T19" fmla="*/ 1 h 9"/>
                  <a:gd name="T20" fmla="*/ 12 w 26"/>
                  <a:gd name="T21" fmla="*/ 1 h 9"/>
                  <a:gd name="T22" fmla="*/ 11 w 26"/>
                  <a:gd name="T23" fmla="*/ 0 h 9"/>
                  <a:gd name="T24" fmla="*/ 10 w 26"/>
                  <a:gd name="T25" fmla="*/ 0 h 9"/>
                  <a:gd name="T26" fmla="*/ 9 w 26"/>
                  <a:gd name="T27" fmla="*/ 0 h 9"/>
                  <a:gd name="T28" fmla="*/ 8 w 26"/>
                  <a:gd name="T29" fmla="*/ 0 h 9"/>
                  <a:gd name="T30" fmla="*/ 7 w 26"/>
                  <a:gd name="T31" fmla="*/ 0 h 9"/>
                  <a:gd name="T32" fmla="*/ 7 w 26"/>
                  <a:gd name="T33" fmla="*/ 0 h 9"/>
                  <a:gd name="T34" fmla="*/ 6 w 26"/>
                  <a:gd name="T35" fmla="*/ 0 h 9"/>
                  <a:gd name="T36" fmla="*/ 4 w 26"/>
                  <a:gd name="T37" fmla="*/ 1 h 9"/>
                  <a:gd name="T38" fmla="*/ 3 w 26"/>
                  <a:gd name="T39" fmla="*/ 2 h 9"/>
                  <a:gd name="T40" fmla="*/ 2 w 26"/>
                  <a:gd name="T41" fmla="*/ 3 h 9"/>
                  <a:gd name="T42" fmla="*/ 1 w 26"/>
                  <a:gd name="T43" fmla="*/ 4 h 9"/>
                  <a:gd name="T44" fmla="*/ 0 w 26"/>
                  <a:gd name="T45" fmla="*/ 6 h 9"/>
                  <a:gd name="T46" fmla="*/ 0 w 26"/>
                  <a:gd name="T47" fmla="*/ 7 h 9"/>
                  <a:gd name="T48" fmla="*/ 0 w 26"/>
                  <a:gd name="T49" fmla="*/ 8 h 9"/>
                  <a:gd name="T50" fmla="*/ 0 w 26"/>
                  <a:gd name="T51" fmla="*/ 8 h 9"/>
                  <a:gd name="T52" fmla="*/ 1 w 26"/>
                  <a:gd name="T53" fmla="*/ 8 h 9"/>
                  <a:gd name="T54" fmla="*/ 2 w 26"/>
                  <a:gd name="T55" fmla="*/ 8 h 9"/>
                  <a:gd name="T56" fmla="*/ 3 w 26"/>
                  <a:gd name="T57" fmla="*/ 8 h 9"/>
                  <a:gd name="T58" fmla="*/ 5 w 26"/>
                  <a:gd name="T59" fmla="*/ 9 h 9"/>
                  <a:gd name="T60" fmla="*/ 7 w 26"/>
                  <a:gd name="T61" fmla="*/ 9 h 9"/>
                  <a:gd name="T62" fmla="*/ 10 w 26"/>
                  <a:gd name="T63" fmla="*/ 9 h 9"/>
                  <a:gd name="T64" fmla="*/ 12 w 26"/>
                  <a:gd name="T65" fmla="*/ 9 h 9"/>
                  <a:gd name="T66" fmla="*/ 14 w 26"/>
                  <a:gd name="T67" fmla="*/ 9 h 9"/>
                  <a:gd name="T68" fmla="*/ 16 w 26"/>
                  <a:gd name="T69" fmla="*/ 9 h 9"/>
                  <a:gd name="T70" fmla="*/ 19 w 26"/>
                  <a:gd name="T71" fmla="*/ 9 h 9"/>
                  <a:gd name="T72" fmla="*/ 20 w 26"/>
                  <a:gd name="T73" fmla="*/ 9 h 9"/>
                  <a:gd name="T74" fmla="*/ 22 w 26"/>
                  <a:gd name="T75" fmla="*/ 9 h 9"/>
                  <a:gd name="T76" fmla="*/ 24 w 26"/>
                  <a:gd name="T77" fmla="*/ 9 h 9"/>
                  <a:gd name="T78" fmla="*/ 24 w 26"/>
                  <a:gd name="T79" fmla="*/ 9 h 9"/>
                  <a:gd name="T80" fmla="*/ 25 w 26"/>
                  <a:gd name="T81" fmla="*/ 9 h 9"/>
                  <a:gd name="T82" fmla="*/ 26 w 26"/>
                  <a:gd name="T83" fmla="*/ 8 h 9"/>
                  <a:gd name="T84" fmla="*/ 26 w 26"/>
                  <a:gd name="T85" fmla="*/ 8 h 9"/>
                  <a:gd name="T86" fmla="*/ 26 w 26"/>
                  <a:gd name="T87" fmla="*/ 6 h 9"/>
                  <a:gd name="T88" fmla="*/ 26 w 26"/>
                  <a:gd name="T89" fmla="*/ 5 h 9"/>
                  <a:gd name="T90" fmla="*/ 25 w 26"/>
                  <a:gd name="T91" fmla="*/ 4 h 9"/>
                  <a:gd name="T92" fmla="*/ 24 w 26"/>
                  <a:gd name="T93" fmla="*/ 3 h 9"/>
                  <a:gd name="T94" fmla="*/ 22 w 26"/>
                  <a:gd name="T95" fmla="*/ 2 h 9"/>
                  <a:gd name="T96" fmla="*/ 21 w 26"/>
                  <a:gd name="T97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6" h="9">
                    <a:moveTo>
                      <a:pt x="21" y="2"/>
                    </a:moveTo>
                    <a:lnTo>
                      <a:pt x="21" y="2"/>
                    </a:lnTo>
                    <a:lnTo>
                      <a:pt x="20" y="2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6" y="9"/>
                    </a:lnTo>
                    <a:lnTo>
                      <a:pt x="19" y="9"/>
                    </a:lnTo>
                    <a:lnTo>
                      <a:pt x="20" y="9"/>
                    </a:lnTo>
                    <a:lnTo>
                      <a:pt x="22" y="9"/>
                    </a:lnTo>
                    <a:lnTo>
                      <a:pt x="24" y="9"/>
                    </a:lnTo>
                    <a:lnTo>
                      <a:pt x="24" y="9"/>
                    </a:lnTo>
                    <a:lnTo>
                      <a:pt x="25" y="9"/>
                    </a:lnTo>
                    <a:lnTo>
                      <a:pt x="26" y="8"/>
                    </a:lnTo>
                    <a:lnTo>
                      <a:pt x="26" y="8"/>
                    </a:lnTo>
                    <a:lnTo>
                      <a:pt x="26" y="6"/>
                    </a:lnTo>
                    <a:lnTo>
                      <a:pt x="26" y="5"/>
                    </a:lnTo>
                    <a:lnTo>
                      <a:pt x="25" y="4"/>
                    </a:lnTo>
                    <a:lnTo>
                      <a:pt x="24" y="3"/>
                    </a:lnTo>
                    <a:lnTo>
                      <a:pt x="22" y="2"/>
                    </a:lnTo>
                    <a:lnTo>
                      <a:pt x="2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54" name="Freeform 1287"/>
              <p:cNvSpPr>
                <a:spLocks/>
              </p:cNvSpPr>
              <p:nvPr/>
            </p:nvSpPr>
            <p:spPr bwMode="auto">
              <a:xfrm>
                <a:off x="5222" y="3134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2 w 2"/>
                  <a:gd name="T5" fmla="*/ 2 h 2"/>
                  <a:gd name="T6" fmla="*/ 2 w 2"/>
                  <a:gd name="T7" fmla="*/ 1 h 2"/>
                  <a:gd name="T8" fmla="*/ 2 w 2"/>
                  <a:gd name="T9" fmla="*/ 1 h 2"/>
                  <a:gd name="T10" fmla="*/ 2 w 2"/>
                  <a:gd name="T11" fmla="*/ 1 h 2"/>
                  <a:gd name="T12" fmla="*/ 2 w 2"/>
                  <a:gd name="T13" fmla="*/ 0 h 2"/>
                  <a:gd name="T14" fmla="*/ 2 w 2"/>
                  <a:gd name="T15" fmla="*/ 0 h 2"/>
                  <a:gd name="T16" fmla="*/ 1 w 2"/>
                  <a:gd name="T17" fmla="*/ 0 h 2"/>
                  <a:gd name="T18" fmla="*/ 1 w 2"/>
                  <a:gd name="T19" fmla="*/ 0 h 2"/>
                  <a:gd name="T20" fmla="*/ 1 w 2"/>
                  <a:gd name="T21" fmla="*/ 0 h 2"/>
                  <a:gd name="T22" fmla="*/ 0 w 2"/>
                  <a:gd name="T23" fmla="*/ 1 h 2"/>
                  <a:gd name="T24" fmla="*/ 0 w 2"/>
                  <a:gd name="T25" fmla="*/ 1 h 2"/>
                  <a:gd name="T26" fmla="*/ 0 w 2"/>
                  <a:gd name="T27" fmla="*/ 1 h 2"/>
                  <a:gd name="T28" fmla="*/ 1 w 2"/>
                  <a:gd name="T29" fmla="*/ 2 h 2"/>
                  <a:gd name="T30" fmla="*/ 1 w 2"/>
                  <a:gd name="T31" fmla="*/ 2 h 2"/>
                  <a:gd name="T32" fmla="*/ 1 w 2"/>
                  <a:gd name="T3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55" name="Freeform 1288"/>
              <p:cNvSpPr>
                <a:spLocks/>
              </p:cNvSpPr>
              <p:nvPr/>
            </p:nvSpPr>
            <p:spPr bwMode="auto">
              <a:xfrm>
                <a:off x="5200" y="3150"/>
                <a:ext cx="23" cy="14"/>
              </a:xfrm>
              <a:custGeom>
                <a:avLst/>
                <a:gdLst>
                  <a:gd name="T0" fmla="*/ 22 w 23"/>
                  <a:gd name="T1" fmla="*/ 8 h 14"/>
                  <a:gd name="T2" fmla="*/ 20 w 23"/>
                  <a:gd name="T3" fmla="*/ 5 h 14"/>
                  <a:gd name="T4" fmla="*/ 23 w 23"/>
                  <a:gd name="T5" fmla="*/ 3 h 14"/>
                  <a:gd name="T6" fmla="*/ 21 w 23"/>
                  <a:gd name="T7" fmla="*/ 0 h 14"/>
                  <a:gd name="T8" fmla="*/ 19 w 23"/>
                  <a:gd name="T9" fmla="*/ 0 h 14"/>
                  <a:gd name="T10" fmla="*/ 21 w 23"/>
                  <a:gd name="T11" fmla="*/ 3 h 14"/>
                  <a:gd name="T12" fmla="*/ 18 w 23"/>
                  <a:gd name="T13" fmla="*/ 5 h 14"/>
                  <a:gd name="T14" fmla="*/ 19 w 23"/>
                  <a:gd name="T15" fmla="*/ 5 h 14"/>
                  <a:gd name="T16" fmla="*/ 19 w 23"/>
                  <a:gd name="T17" fmla="*/ 6 h 14"/>
                  <a:gd name="T18" fmla="*/ 20 w 23"/>
                  <a:gd name="T19" fmla="*/ 7 h 14"/>
                  <a:gd name="T20" fmla="*/ 20 w 23"/>
                  <a:gd name="T21" fmla="*/ 7 h 14"/>
                  <a:gd name="T22" fmla="*/ 10 w 23"/>
                  <a:gd name="T23" fmla="*/ 12 h 14"/>
                  <a:gd name="T24" fmla="*/ 3 w 23"/>
                  <a:gd name="T25" fmla="*/ 7 h 14"/>
                  <a:gd name="T26" fmla="*/ 5 w 23"/>
                  <a:gd name="T27" fmla="*/ 5 h 14"/>
                  <a:gd name="T28" fmla="*/ 2 w 23"/>
                  <a:gd name="T29" fmla="*/ 3 h 14"/>
                  <a:gd name="T30" fmla="*/ 4 w 23"/>
                  <a:gd name="T31" fmla="*/ 0 h 14"/>
                  <a:gd name="T32" fmla="*/ 2 w 23"/>
                  <a:gd name="T33" fmla="*/ 0 h 14"/>
                  <a:gd name="T34" fmla="*/ 0 w 23"/>
                  <a:gd name="T35" fmla="*/ 3 h 14"/>
                  <a:gd name="T36" fmla="*/ 3 w 23"/>
                  <a:gd name="T37" fmla="*/ 5 h 14"/>
                  <a:gd name="T38" fmla="*/ 1 w 23"/>
                  <a:gd name="T39" fmla="*/ 7 h 14"/>
                  <a:gd name="T40" fmla="*/ 10 w 23"/>
                  <a:gd name="T41" fmla="*/ 14 h 14"/>
                  <a:gd name="T42" fmla="*/ 22 w 23"/>
                  <a:gd name="T43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4">
                    <a:moveTo>
                      <a:pt x="22" y="8"/>
                    </a:moveTo>
                    <a:lnTo>
                      <a:pt x="20" y="5"/>
                    </a:lnTo>
                    <a:lnTo>
                      <a:pt x="23" y="3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21" y="3"/>
                    </a:lnTo>
                    <a:lnTo>
                      <a:pt x="18" y="5"/>
                    </a:lnTo>
                    <a:lnTo>
                      <a:pt x="19" y="5"/>
                    </a:lnTo>
                    <a:lnTo>
                      <a:pt x="19" y="6"/>
                    </a:lnTo>
                    <a:lnTo>
                      <a:pt x="20" y="7"/>
                    </a:lnTo>
                    <a:lnTo>
                      <a:pt x="20" y="7"/>
                    </a:lnTo>
                    <a:lnTo>
                      <a:pt x="10" y="12"/>
                    </a:lnTo>
                    <a:lnTo>
                      <a:pt x="3" y="7"/>
                    </a:lnTo>
                    <a:lnTo>
                      <a:pt x="5" y="5"/>
                    </a:lnTo>
                    <a:lnTo>
                      <a:pt x="2" y="3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1" y="7"/>
                    </a:lnTo>
                    <a:lnTo>
                      <a:pt x="10" y="14"/>
                    </a:lnTo>
                    <a:lnTo>
                      <a:pt x="22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56" name="Freeform 1289"/>
              <p:cNvSpPr>
                <a:spLocks/>
              </p:cNvSpPr>
              <p:nvPr/>
            </p:nvSpPr>
            <p:spPr bwMode="auto">
              <a:xfrm>
                <a:off x="5196" y="3162"/>
                <a:ext cx="1" cy="17"/>
              </a:xfrm>
              <a:custGeom>
                <a:avLst/>
                <a:gdLst>
                  <a:gd name="T0" fmla="*/ 0 w 1"/>
                  <a:gd name="T1" fmla="*/ 17 h 17"/>
                  <a:gd name="T2" fmla="*/ 0 w 1"/>
                  <a:gd name="T3" fmla="*/ 2 h 17"/>
                  <a:gd name="T4" fmla="*/ 1 w 1"/>
                  <a:gd name="T5" fmla="*/ 0 h 17"/>
                  <a:gd name="T6" fmla="*/ 1 w 1"/>
                  <a:gd name="T7" fmla="*/ 17 h 17"/>
                  <a:gd name="T8" fmla="*/ 0 w 1"/>
                  <a:gd name="T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7">
                    <a:moveTo>
                      <a:pt x="0" y="17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57" name="Freeform 1290"/>
              <p:cNvSpPr>
                <a:spLocks/>
              </p:cNvSpPr>
              <p:nvPr/>
            </p:nvSpPr>
            <p:spPr bwMode="auto">
              <a:xfrm>
                <a:off x="5084" y="3149"/>
                <a:ext cx="32" cy="39"/>
              </a:xfrm>
              <a:custGeom>
                <a:avLst/>
                <a:gdLst>
                  <a:gd name="T0" fmla="*/ 32 w 32"/>
                  <a:gd name="T1" fmla="*/ 2 h 39"/>
                  <a:gd name="T2" fmla="*/ 31 w 32"/>
                  <a:gd name="T3" fmla="*/ 1 h 39"/>
                  <a:gd name="T4" fmla="*/ 30 w 32"/>
                  <a:gd name="T5" fmla="*/ 0 h 39"/>
                  <a:gd name="T6" fmla="*/ 29 w 32"/>
                  <a:gd name="T7" fmla="*/ 0 h 39"/>
                  <a:gd name="T8" fmla="*/ 27 w 32"/>
                  <a:gd name="T9" fmla="*/ 0 h 39"/>
                  <a:gd name="T10" fmla="*/ 25 w 32"/>
                  <a:gd name="T11" fmla="*/ 0 h 39"/>
                  <a:gd name="T12" fmla="*/ 23 w 32"/>
                  <a:gd name="T13" fmla="*/ 0 h 39"/>
                  <a:gd name="T14" fmla="*/ 20 w 32"/>
                  <a:gd name="T15" fmla="*/ 0 h 39"/>
                  <a:gd name="T16" fmla="*/ 18 w 32"/>
                  <a:gd name="T17" fmla="*/ 1 h 39"/>
                  <a:gd name="T18" fmla="*/ 15 w 32"/>
                  <a:gd name="T19" fmla="*/ 1 h 39"/>
                  <a:gd name="T20" fmla="*/ 13 w 32"/>
                  <a:gd name="T21" fmla="*/ 2 h 39"/>
                  <a:gd name="T22" fmla="*/ 11 w 32"/>
                  <a:gd name="T23" fmla="*/ 2 h 39"/>
                  <a:gd name="T24" fmla="*/ 9 w 32"/>
                  <a:gd name="T25" fmla="*/ 2 h 39"/>
                  <a:gd name="T26" fmla="*/ 8 w 32"/>
                  <a:gd name="T27" fmla="*/ 3 h 39"/>
                  <a:gd name="T28" fmla="*/ 7 w 32"/>
                  <a:gd name="T29" fmla="*/ 3 h 39"/>
                  <a:gd name="T30" fmla="*/ 6 w 32"/>
                  <a:gd name="T31" fmla="*/ 3 h 39"/>
                  <a:gd name="T32" fmla="*/ 6 w 32"/>
                  <a:gd name="T33" fmla="*/ 3 h 39"/>
                  <a:gd name="T34" fmla="*/ 6 w 32"/>
                  <a:gd name="T35" fmla="*/ 3 h 39"/>
                  <a:gd name="T36" fmla="*/ 5 w 32"/>
                  <a:gd name="T37" fmla="*/ 3 h 39"/>
                  <a:gd name="T38" fmla="*/ 5 w 32"/>
                  <a:gd name="T39" fmla="*/ 3 h 39"/>
                  <a:gd name="T40" fmla="*/ 5 w 32"/>
                  <a:gd name="T41" fmla="*/ 2 h 39"/>
                  <a:gd name="T42" fmla="*/ 5 w 32"/>
                  <a:gd name="T43" fmla="*/ 2 h 39"/>
                  <a:gd name="T44" fmla="*/ 4 w 32"/>
                  <a:gd name="T45" fmla="*/ 2 h 39"/>
                  <a:gd name="T46" fmla="*/ 4 w 32"/>
                  <a:gd name="T47" fmla="*/ 2 h 39"/>
                  <a:gd name="T48" fmla="*/ 3 w 32"/>
                  <a:gd name="T49" fmla="*/ 2 h 39"/>
                  <a:gd name="T50" fmla="*/ 2 w 32"/>
                  <a:gd name="T51" fmla="*/ 2 h 39"/>
                  <a:gd name="T52" fmla="*/ 1 w 32"/>
                  <a:gd name="T53" fmla="*/ 2 h 39"/>
                  <a:gd name="T54" fmla="*/ 1 w 32"/>
                  <a:gd name="T55" fmla="*/ 2 h 39"/>
                  <a:gd name="T56" fmla="*/ 0 w 32"/>
                  <a:gd name="T57" fmla="*/ 2 h 39"/>
                  <a:gd name="T58" fmla="*/ 0 w 32"/>
                  <a:gd name="T59" fmla="*/ 2 h 39"/>
                  <a:gd name="T60" fmla="*/ 0 w 32"/>
                  <a:gd name="T61" fmla="*/ 2 h 39"/>
                  <a:gd name="T62" fmla="*/ 0 w 32"/>
                  <a:gd name="T63" fmla="*/ 3 h 39"/>
                  <a:gd name="T64" fmla="*/ 0 w 32"/>
                  <a:gd name="T65" fmla="*/ 3 h 39"/>
                  <a:gd name="T66" fmla="*/ 0 w 32"/>
                  <a:gd name="T67" fmla="*/ 39 h 39"/>
                  <a:gd name="T68" fmla="*/ 6 w 32"/>
                  <a:gd name="T69" fmla="*/ 39 h 39"/>
                  <a:gd name="T70" fmla="*/ 6 w 32"/>
                  <a:gd name="T71" fmla="*/ 36 h 39"/>
                  <a:gd name="T72" fmla="*/ 6 w 32"/>
                  <a:gd name="T73" fmla="*/ 30 h 39"/>
                  <a:gd name="T74" fmla="*/ 6 w 32"/>
                  <a:gd name="T75" fmla="*/ 25 h 39"/>
                  <a:gd name="T76" fmla="*/ 6 w 32"/>
                  <a:gd name="T77" fmla="*/ 22 h 39"/>
                  <a:gd name="T78" fmla="*/ 6 w 32"/>
                  <a:gd name="T79" fmla="*/ 22 h 39"/>
                  <a:gd name="T80" fmla="*/ 8 w 32"/>
                  <a:gd name="T81" fmla="*/ 22 h 39"/>
                  <a:gd name="T82" fmla="*/ 9 w 32"/>
                  <a:gd name="T83" fmla="*/ 21 h 39"/>
                  <a:gd name="T84" fmla="*/ 10 w 32"/>
                  <a:gd name="T85" fmla="*/ 21 h 39"/>
                  <a:gd name="T86" fmla="*/ 12 w 32"/>
                  <a:gd name="T87" fmla="*/ 20 h 39"/>
                  <a:gd name="T88" fmla="*/ 14 w 32"/>
                  <a:gd name="T89" fmla="*/ 20 h 39"/>
                  <a:gd name="T90" fmla="*/ 16 w 32"/>
                  <a:gd name="T91" fmla="*/ 20 h 39"/>
                  <a:gd name="T92" fmla="*/ 18 w 32"/>
                  <a:gd name="T93" fmla="*/ 19 h 39"/>
                  <a:gd name="T94" fmla="*/ 20 w 32"/>
                  <a:gd name="T95" fmla="*/ 18 h 39"/>
                  <a:gd name="T96" fmla="*/ 22 w 32"/>
                  <a:gd name="T97" fmla="*/ 18 h 39"/>
                  <a:gd name="T98" fmla="*/ 24 w 32"/>
                  <a:gd name="T99" fmla="*/ 18 h 39"/>
                  <a:gd name="T100" fmla="*/ 26 w 32"/>
                  <a:gd name="T101" fmla="*/ 17 h 39"/>
                  <a:gd name="T102" fmla="*/ 28 w 32"/>
                  <a:gd name="T103" fmla="*/ 17 h 39"/>
                  <a:gd name="T104" fmla="*/ 29 w 32"/>
                  <a:gd name="T105" fmla="*/ 16 h 39"/>
                  <a:gd name="T106" fmla="*/ 31 w 32"/>
                  <a:gd name="T107" fmla="*/ 16 h 39"/>
                  <a:gd name="T108" fmla="*/ 32 w 32"/>
                  <a:gd name="T109" fmla="*/ 16 h 39"/>
                  <a:gd name="T110" fmla="*/ 32 w 32"/>
                  <a:gd name="T111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2" h="39">
                    <a:moveTo>
                      <a:pt x="32" y="2"/>
                    </a:moveTo>
                    <a:lnTo>
                      <a:pt x="31" y="1"/>
                    </a:lnTo>
                    <a:lnTo>
                      <a:pt x="30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0" y="0"/>
                    </a:lnTo>
                    <a:lnTo>
                      <a:pt x="18" y="1"/>
                    </a:lnTo>
                    <a:lnTo>
                      <a:pt x="15" y="1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9"/>
                    </a:lnTo>
                    <a:lnTo>
                      <a:pt x="6" y="39"/>
                    </a:lnTo>
                    <a:lnTo>
                      <a:pt x="6" y="36"/>
                    </a:lnTo>
                    <a:lnTo>
                      <a:pt x="6" y="30"/>
                    </a:lnTo>
                    <a:lnTo>
                      <a:pt x="6" y="25"/>
                    </a:lnTo>
                    <a:lnTo>
                      <a:pt x="6" y="22"/>
                    </a:lnTo>
                    <a:lnTo>
                      <a:pt x="6" y="22"/>
                    </a:lnTo>
                    <a:lnTo>
                      <a:pt x="8" y="22"/>
                    </a:lnTo>
                    <a:lnTo>
                      <a:pt x="9" y="21"/>
                    </a:lnTo>
                    <a:lnTo>
                      <a:pt x="10" y="21"/>
                    </a:lnTo>
                    <a:lnTo>
                      <a:pt x="12" y="20"/>
                    </a:lnTo>
                    <a:lnTo>
                      <a:pt x="14" y="20"/>
                    </a:lnTo>
                    <a:lnTo>
                      <a:pt x="16" y="20"/>
                    </a:lnTo>
                    <a:lnTo>
                      <a:pt x="18" y="19"/>
                    </a:lnTo>
                    <a:lnTo>
                      <a:pt x="20" y="18"/>
                    </a:lnTo>
                    <a:lnTo>
                      <a:pt x="22" y="18"/>
                    </a:lnTo>
                    <a:lnTo>
                      <a:pt x="24" y="18"/>
                    </a:lnTo>
                    <a:lnTo>
                      <a:pt x="26" y="17"/>
                    </a:lnTo>
                    <a:lnTo>
                      <a:pt x="28" y="17"/>
                    </a:lnTo>
                    <a:lnTo>
                      <a:pt x="29" y="16"/>
                    </a:lnTo>
                    <a:lnTo>
                      <a:pt x="31" y="16"/>
                    </a:lnTo>
                    <a:lnTo>
                      <a:pt x="32" y="16"/>
                    </a:lnTo>
                    <a:lnTo>
                      <a:pt x="3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58" name="Freeform 1291"/>
              <p:cNvSpPr>
                <a:spLocks/>
              </p:cNvSpPr>
              <p:nvPr/>
            </p:nvSpPr>
            <p:spPr bwMode="auto">
              <a:xfrm>
                <a:off x="5079" y="3177"/>
                <a:ext cx="172" cy="35"/>
              </a:xfrm>
              <a:custGeom>
                <a:avLst/>
                <a:gdLst>
                  <a:gd name="T0" fmla="*/ 13 w 172"/>
                  <a:gd name="T1" fmla="*/ 5 h 35"/>
                  <a:gd name="T2" fmla="*/ 18 w 172"/>
                  <a:gd name="T3" fmla="*/ 4 h 35"/>
                  <a:gd name="T4" fmla="*/ 24 w 172"/>
                  <a:gd name="T5" fmla="*/ 4 h 35"/>
                  <a:gd name="T6" fmla="*/ 30 w 172"/>
                  <a:gd name="T7" fmla="*/ 3 h 35"/>
                  <a:gd name="T8" fmla="*/ 37 w 172"/>
                  <a:gd name="T9" fmla="*/ 2 h 35"/>
                  <a:gd name="T10" fmla="*/ 44 w 172"/>
                  <a:gd name="T11" fmla="*/ 2 h 35"/>
                  <a:gd name="T12" fmla="*/ 51 w 172"/>
                  <a:gd name="T13" fmla="*/ 1 h 35"/>
                  <a:gd name="T14" fmla="*/ 59 w 172"/>
                  <a:gd name="T15" fmla="*/ 1 h 35"/>
                  <a:gd name="T16" fmla="*/ 68 w 172"/>
                  <a:gd name="T17" fmla="*/ 0 h 35"/>
                  <a:gd name="T18" fmla="*/ 77 w 172"/>
                  <a:gd name="T19" fmla="*/ 0 h 35"/>
                  <a:gd name="T20" fmla="*/ 86 w 172"/>
                  <a:gd name="T21" fmla="*/ 0 h 35"/>
                  <a:gd name="T22" fmla="*/ 97 w 172"/>
                  <a:gd name="T23" fmla="*/ 0 h 35"/>
                  <a:gd name="T24" fmla="*/ 108 w 172"/>
                  <a:gd name="T25" fmla="*/ 0 h 35"/>
                  <a:gd name="T26" fmla="*/ 119 w 172"/>
                  <a:gd name="T27" fmla="*/ 1 h 35"/>
                  <a:gd name="T28" fmla="*/ 128 w 172"/>
                  <a:gd name="T29" fmla="*/ 2 h 35"/>
                  <a:gd name="T30" fmla="*/ 137 w 172"/>
                  <a:gd name="T31" fmla="*/ 2 h 35"/>
                  <a:gd name="T32" fmla="*/ 145 w 172"/>
                  <a:gd name="T33" fmla="*/ 3 h 35"/>
                  <a:gd name="T34" fmla="*/ 150 w 172"/>
                  <a:gd name="T35" fmla="*/ 4 h 35"/>
                  <a:gd name="T36" fmla="*/ 155 w 172"/>
                  <a:gd name="T37" fmla="*/ 5 h 35"/>
                  <a:gd name="T38" fmla="*/ 160 w 172"/>
                  <a:gd name="T39" fmla="*/ 6 h 35"/>
                  <a:gd name="T40" fmla="*/ 164 w 172"/>
                  <a:gd name="T41" fmla="*/ 7 h 35"/>
                  <a:gd name="T42" fmla="*/ 167 w 172"/>
                  <a:gd name="T43" fmla="*/ 8 h 35"/>
                  <a:gd name="T44" fmla="*/ 170 w 172"/>
                  <a:gd name="T45" fmla="*/ 9 h 35"/>
                  <a:gd name="T46" fmla="*/ 172 w 172"/>
                  <a:gd name="T47" fmla="*/ 11 h 35"/>
                  <a:gd name="T48" fmla="*/ 172 w 172"/>
                  <a:gd name="T49" fmla="*/ 23 h 35"/>
                  <a:gd name="T50" fmla="*/ 168 w 172"/>
                  <a:gd name="T51" fmla="*/ 26 h 35"/>
                  <a:gd name="T52" fmla="*/ 162 w 172"/>
                  <a:gd name="T53" fmla="*/ 28 h 35"/>
                  <a:gd name="T54" fmla="*/ 159 w 172"/>
                  <a:gd name="T55" fmla="*/ 29 h 35"/>
                  <a:gd name="T56" fmla="*/ 156 w 172"/>
                  <a:gd name="T57" fmla="*/ 30 h 35"/>
                  <a:gd name="T58" fmla="*/ 153 w 172"/>
                  <a:gd name="T59" fmla="*/ 31 h 35"/>
                  <a:gd name="T60" fmla="*/ 150 w 172"/>
                  <a:gd name="T61" fmla="*/ 31 h 35"/>
                  <a:gd name="T62" fmla="*/ 147 w 172"/>
                  <a:gd name="T63" fmla="*/ 32 h 35"/>
                  <a:gd name="T64" fmla="*/ 142 w 172"/>
                  <a:gd name="T65" fmla="*/ 32 h 35"/>
                  <a:gd name="T66" fmla="*/ 137 w 172"/>
                  <a:gd name="T67" fmla="*/ 33 h 35"/>
                  <a:gd name="T68" fmla="*/ 130 w 172"/>
                  <a:gd name="T69" fmla="*/ 33 h 35"/>
                  <a:gd name="T70" fmla="*/ 124 w 172"/>
                  <a:gd name="T71" fmla="*/ 34 h 35"/>
                  <a:gd name="T72" fmla="*/ 118 w 172"/>
                  <a:gd name="T73" fmla="*/ 34 h 35"/>
                  <a:gd name="T74" fmla="*/ 111 w 172"/>
                  <a:gd name="T75" fmla="*/ 35 h 35"/>
                  <a:gd name="T76" fmla="*/ 106 w 172"/>
                  <a:gd name="T77" fmla="*/ 35 h 35"/>
                  <a:gd name="T78" fmla="*/ 101 w 172"/>
                  <a:gd name="T79" fmla="*/ 35 h 35"/>
                  <a:gd name="T80" fmla="*/ 97 w 172"/>
                  <a:gd name="T81" fmla="*/ 35 h 35"/>
                  <a:gd name="T82" fmla="*/ 92 w 172"/>
                  <a:gd name="T83" fmla="*/ 35 h 35"/>
                  <a:gd name="T84" fmla="*/ 87 w 172"/>
                  <a:gd name="T85" fmla="*/ 35 h 35"/>
                  <a:gd name="T86" fmla="*/ 82 w 172"/>
                  <a:gd name="T87" fmla="*/ 35 h 35"/>
                  <a:gd name="T88" fmla="*/ 78 w 172"/>
                  <a:gd name="T89" fmla="*/ 35 h 35"/>
                  <a:gd name="T90" fmla="*/ 73 w 172"/>
                  <a:gd name="T91" fmla="*/ 35 h 35"/>
                  <a:gd name="T92" fmla="*/ 69 w 172"/>
                  <a:gd name="T93" fmla="*/ 35 h 35"/>
                  <a:gd name="T94" fmla="*/ 64 w 172"/>
                  <a:gd name="T95" fmla="*/ 35 h 35"/>
                  <a:gd name="T96" fmla="*/ 57 w 172"/>
                  <a:gd name="T97" fmla="*/ 34 h 35"/>
                  <a:gd name="T98" fmla="*/ 47 w 172"/>
                  <a:gd name="T99" fmla="*/ 34 h 35"/>
                  <a:gd name="T100" fmla="*/ 37 w 172"/>
                  <a:gd name="T101" fmla="*/ 33 h 35"/>
                  <a:gd name="T102" fmla="*/ 29 w 172"/>
                  <a:gd name="T103" fmla="*/ 32 h 35"/>
                  <a:gd name="T104" fmla="*/ 21 w 172"/>
                  <a:gd name="T105" fmla="*/ 31 h 35"/>
                  <a:gd name="T106" fmla="*/ 15 w 172"/>
                  <a:gd name="T107" fmla="*/ 30 h 35"/>
                  <a:gd name="T108" fmla="*/ 10 w 172"/>
                  <a:gd name="T109" fmla="*/ 29 h 35"/>
                  <a:gd name="T110" fmla="*/ 6 w 172"/>
                  <a:gd name="T111" fmla="*/ 27 h 35"/>
                  <a:gd name="T112" fmla="*/ 3 w 172"/>
                  <a:gd name="T113" fmla="*/ 26 h 35"/>
                  <a:gd name="T114" fmla="*/ 1 w 172"/>
                  <a:gd name="T115" fmla="*/ 24 h 35"/>
                  <a:gd name="T116" fmla="*/ 0 w 172"/>
                  <a:gd name="T117" fmla="*/ 23 h 35"/>
                  <a:gd name="T118" fmla="*/ 0 w 172"/>
                  <a:gd name="T119" fmla="*/ 11 h 35"/>
                  <a:gd name="T120" fmla="*/ 3 w 172"/>
                  <a:gd name="T121" fmla="*/ 8 h 35"/>
                  <a:gd name="T122" fmla="*/ 7 w 172"/>
                  <a:gd name="T123" fmla="*/ 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2" h="35">
                    <a:moveTo>
                      <a:pt x="10" y="6"/>
                    </a:moveTo>
                    <a:lnTo>
                      <a:pt x="11" y="6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6" y="5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2" y="4"/>
                    </a:lnTo>
                    <a:lnTo>
                      <a:pt x="24" y="4"/>
                    </a:lnTo>
                    <a:lnTo>
                      <a:pt x="26" y="3"/>
                    </a:lnTo>
                    <a:lnTo>
                      <a:pt x="28" y="3"/>
                    </a:lnTo>
                    <a:lnTo>
                      <a:pt x="30" y="3"/>
                    </a:lnTo>
                    <a:lnTo>
                      <a:pt x="32" y="3"/>
                    </a:lnTo>
                    <a:lnTo>
                      <a:pt x="34" y="2"/>
                    </a:lnTo>
                    <a:lnTo>
                      <a:pt x="37" y="2"/>
                    </a:lnTo>
                    <a:lnTo>
                      <a:pt x="39" y="2"/>
                    </a:lnTo>
                    <a:lnTo>
                      <a:pt x="41" y="2"/>
                    </a:lnTo>
                    <a:lnTo>
                      <a:pt x="44" y="2"/>
                    </a:lnTo>
                    <a:lnTo>
                      <a:pt x="46" y="1"/>
                    </a:lnTo>
                    <a:lnTo>
                      <a:pt x="49" y="1"/>
                    </a:lnTo>
                    <a:lnTo>
                      <a:pt x="51" y="1"/>
                    </a:lnTo>
                    <a:lnTo>
                      <a:pt x="54" y="1"/>
                    </a:lnTo>
                    <a:lnTo>
                      <a:pt x="57" y="1"/>
                    </a:lnTo>
                    <a:lnTo>
                      <a:pt x="59" y="1"/>
                    </a:lnTo>
                    <a:lnTo>
                      <a:pt x="62" y="1"/>
                    </a:lnTo>
                    <a:lnTo>
                      <a:pt x="65" y="0"/>
                    </a:lnTo>
                    <a:lnTo>
                      <a:pt x="68" y="0"/>
                    </a:lnTo>
                    <a:lnTo>
                      <a:pt x="71" y="0"/>
                    </a:lnTo>
                    <a:lnTo>
                      <a:pt x="74" y="0"/>
                    </a:lnTo>
                    <a:lnTo>
                      <a:pt x="77" y="0"/>
                    </a:lnTo>
                    <a:lnTo>
                      <a:pt x="80" y="0"/>
                    </a:lnTo>
                    <a:lnTo>
                      <a:pt x="83" y="0"/>
                    </a:lnTo>
                    <a:lnTo>
                      <a:pt x="86" y="0"/>
                    </a:lnTo>
                    <a:lnTo>
                      <a:pt x="89" y="0"/>
                    </a:lnTo>
                    <a:lnTo>
                      <a:pt x="93" y="0"/>
                    </a:lnTo>
                    <a:lnTo>
                      <a:pt x="97" y="0"/>
                    </a:lnTo>
                    <a:lnTo>
                      <a:pt x="101" y="0"/>
                    </a:lnTo>
                    <a:lnTo>
                      <a:pt x="104" y="0"/>
                    </a:lnTo>
                    <a:lnTo>
                      <a:pt x="108" y="0"/>
                    </a:lnTo>
                    <a:lnTo>
                      <a:pt x="112" y="1"/>
                    </a:lnTo>
                    <a:lnTo>
                      <a:pt x="115" y="1"/>
                    </a:lnTo>
                    <a:lnTo>
                      <a:pt x="119" y="1"/>
                    </a:lnTo>
                    <a:lnTo>
                      <a:pt x="122" y="1"/>
                    </a:lnTo>
                    <a:lnTo>
                      <a:pt x="125" y="1"/>
                    </a:lnTo>
                    <a:lnTo>
                      <a:pt x="128" y="2"/>
                    </a:lnTo>
                    <a:lnTo>
                      <a:pt x="131" y="2"/>
                    </a:lnTo>
                    <a:lnTo>
                      <a:pt x="135" y="2"/>
                    </a:lnTo>
                    <a:lnTo>
                      <a:pt x="137" y="2"/>
                    </a:lnTo>
                    <a:lnTo>
                      <a:pt x="140" y="3"/>
                    </a:lnTo>
                    <a:lnTo>
                      <a:pt x="142" y="3"/>
                    </a:lnTo>
                    <a:lnTo>
                      <a:pt x="145" y="3"/>
                    </a:lnTo>
                    <a:lnTo>
                      <a:pt x="146" y="3"/>
                    </a:lnTo>
                    <a:lnTo>
                      <a:pt x="148" y="4"/>
                    </a:lnTo>
                    <a:lnTo>
                      <a:pt x="150" y="4"/>
                    </a:lnTo>
                    <a:lnTo>
                      <a:pt x="152" y="4"/>
                    </a:lnTo>
                    <a:lnTo>
                      <a:pt x="154" y="4"/>
                    </a:lnTo>
                    <a:lnTo>
                      <a:pt x="155" y="5"/>
                    </a:lnTo>
                    <a:lnTo>
                      <a:pt x="157" y="5"/>
                    </a:lnTo>
                    <a:lnTo>
                      <a:pt x="159" y="5"/>
                    </a:lnTo>
                    <a:lnTo>
                      <a:pt x="160" y="6"/>
                    </a:lnTo>
                    <a:lnTo>
                      <a:pt x="162" y="6"/>
                    </a:lnTo>
                    <a:lnTo>
                      <a:pt x="163" y="6"/>
                    </a:lnTo>
                    <a:lnTo>
                      <a:pt x="164" y="7"/>
                    </a:lnTo>
                    <a:lnTo>
                      <a:pt x="165" y="7"/>
                    </a:lnTo>
                    <a:lnTo>
                      <a:pt x="166" y="7"/>
                    </a:lnTo>
                    <a:lnTo>
                      <a:pt x="167" y="8"/>
                    </a:lnTo>
                    <a:lnTo>
                      <a:pt x="168" y="8"/>
                    </a:lnTo>
                    <a:lnTo>
                      <a:pt x="169" y="9"/>
                    </a:lnTo>
                    <a:lnTo>
                      <a:pt x="170" y="9"/>
                    </a:lnTo>
                    <a:lnTo>
                      <a:pt x="171" y="10"/>
                    </a:lnTo>
                    <a:lnTo>
                      <a:pt x="171" y="10"/>
                    </a:lnTo>
                    <a:lnTo>
                      <a:pt x="172" y="11"/>
                    </a:lnTo>
                    <a:lnTo>
                      <a:pt x="172" y="12"/>
                    </a:lnTo>
                    <a:lnTo>
                      <a:pt x="172" y="23"/>
                    </a:lnTo>
                    <a:lnTo>
                      <a:pt x="172" y="23"/>
                    </a:lnTo>
                    <a:lnTo>
                      <a:pt x="171" y="24"/>
                    </a:lnTo>
                    <a:lnTo>
                      <a:pt x="169" y="25"/>
                    </a:lnTo>
                    <a:lnTo>
                      <a:pt x="168" y="26"/>
                    </a:lnTo>
                    <a:lnTo>
                      <a:pt x="166" y="27"/>
                    </a:lnTo>
                    <a:lnTo>
                      <a:pt x="164" y="28"/>
                    </a:lnTo>
                    <a:lnTo>
                      <a:pt x="162" y="28"/>
                    </a:lnTo>
                    <a:lnTo>
                      <a:pt x="161" y="29"/>
                    </a:lnTo>
                    <a:lnTo>
                      <a:pt x="160" y="29"/>
                    </a:lnTo>
                    <a:lnTo>
                      <a:pt x="159" y="29"/>
                    </a:lnTo>
                    <a:lnTo>
                      <a:pt x="158" y="30"/>
                    </a:lnTo>
                    <a:lnTo>
                      <a:pt x="157" y="30"/>
                    </a:lnTo>
                    <a:lnTo>
                      <a:pt x="156" y="30"/>
                    </a:lnTo>
                    <a:lnTo>
                      <a:pt x="155" y="30"/>
                    </a:lnTo>
                    <a:lnTo>
                      <a:pt x="154" y="30"/>
                    </a:lnTo>
                    <a:lnTo>
                      <a:pt x="153" y="31"/>
                    </a:lnTo>
                    <a:lnTo>
                      <a:pt x="152" y="31"/>
                    </a:lnTo>
                    <a:lnTo>
                      <a:pt x="151" y="31"/>
                    </a:lnTo>
                    <a:lnTo>
                      <a:pt x="150" y="31"/>
                    </a:lnTo>
                    <a:lnTo>
                      <a:pt x="149" y="31"/>
                    </a:lnTo>
                    <a:lnTo>
                      <a:pt x="148" y="32"/>
                    </a:lnTo>
                    <a:lnTo>
                      <a:pt x="147" y="32"/>
                    </a:lnTo>
                    <a:lnTo>
                      <a:pt x="145" y="32"/>
                    </a:lnTo>
                    <a:lnTo>
                      <a:pt x="144" y="32"/>
                    </a:lnTo>
                    <a:lnTo>
                      <a:pt x="142" y="32"/>
                    </a:lnTo>
                    <a:lnTo>
                      <a:pt x="140" y="32"/>
                    </a:lnTo>
                    <a:lnTo>
                      <a:pt x="138" y="33"/>
                    </a:lnTo>
                    <a:lnTo>
                      <a:pt x="137" y="33"/>
                    </a:lnTo>
                    <a:lnTo>
                      <a:pt x="135" y="33"/>
                    </a:lnTo>
                    <a:lnTo>
                      <a:pt x="133" y="33"/>
                    </a:lnTo>
                    <a:lnTo>
                      <a:pt x="130" y="33"/>
                    </a:lnTo>
                    <a:lnTo>
                      <a:pt x="128" y="34"/>
                    </a:lnTo>
                    <a:lnTo>
                      <a:pt x="126" y="34"/>
                    </a:lnTo>
                    <a:lnTo>
                      <a:pt x="124" y="34"/>
                    </a:lnTo>
                    <a:lnTo>
                      <a:pt x="122" y="34"/>
                    </a:lnTo>
                    <a:lnTo>
                      <a:pt x="120" y="34"/>
                    </a:lnTo>
                    <a:lnTo>
                      <a:pt x="118" y="34"/>
                    </a:lnTo>
                    <a:lnTo>
                      <a:pt x="115" y="34"/>
                    </a:lnTo>
                    <a:lnTo>
                      <a:pt x="113" y="34"/>
                    </a:lnTo>
                    <a:lnTo>
                      <a:pt x="111" y="35"/>
                    </a:lnTo>
                    <a:lnTo>
                      <a:pt x="109" y="35"/>
                    </a:lnTo>
                    <a:lnTo>
                      <a:pt x="108" y="35"/>
                    </a:lnTo>
                    <a:lnTo>
                      <a:pt x="106" y="35"/>
                    </a:lnTo>
                    <a:lnTo>
                      <a:pt x="105" y="35"/>
                    </a:lnTo>
                    <a:lnTo>
                      <a:pt x="103" y="35"/>
                    </a:lnTo>
                    <a:lnTo>
                      <a:pt x="101" y="35"/>
                    </a:lnTo>
                    <a:lnTo>
                      <a:pt x="100" y="35"/>
                    </a:lnTo>
                    <a:lnTo>
                      <a:pt x="98" y="35"/>
                    </a:lnTo>
                    <a:lnTo>
                      <a:pt x="97" y="35"/>
                    </a:lnTo>
                    <a:lnTo>
                      <a:pt x="95" y="35"/>
                    </a:lnTo>
                    <a:lnTo>
                      <a:pt x="94" y="35"/>
                    </a:lnTo>
                    <a:lnTo>
                      <a:pt x="92" y="35"/>
                    </a:lnTo>
                    <a:lnTo>
                      <a:pt x="90" y="35"/>
                    </a:lnTo>
                    <a:lnTo>
                      <a:pt x="89" y="35"/>
                    </a:lnTo>
                    <a:lnTo>
                      <a:pt x="87" y="35"/>
                    </a:lnTo>
                    <a:lnTo>
                      <a:pt x="86" y="35"/>
                    </a:lnTo>
                    <a:lnTo>
                      <a:pt x="84" y="35"/>
                    </a:lnTo>
                    <a:lnTo>
                      <a:pt x="82" y="35"/>
                    </a:lnTo>
                    <a:lnTo>
                      <a:pt x="81" y="35"/>
                    </a:lnTo>
                    <a:lnTo>
                      <a:pt x="79" y="35"/>
                    </a:lnTo>
                    <a:lnTo>
                      <a:pt x="78" y="35"/>
                    </a:lnTo>
                    <a:lnTo>
                      <a:pt x="76" y="35"/>
                    </a:lnTo>
                    <a:lnTo>
                      <a:pt x="75" y="35"/>
                    </a:lnTo>
                    <a:lnTo>
                      <a:pt x="73" y="35"/>
                    </a:lnTo>
                    <a:lnTo>
                      <a:pt x="72" y="35"/>
                    </a:lnTo>
                    <a:lnTo>
                      <a:pt x="70" y="35"/>
                    </a:lnTo>
                    <a:lnTo>
                      <a:pt x="69" y="35"/>
                    </a:lnTo>
                    <a:lnTo>
                      <a:pt x="67" y="35"/>
                    </a:lnTo>
                    <a:lnTo>
                      <a:pt x="66" y="35"/>
                    </a:lnTo>
                    <a:lnTo>
                      <a:pt x="64" y="35"/>
                    </a:lnTo>
                    <a:lnTo>
                      <a:pt x="63" y="35"/>
                    </a:lnTo>
                    <a:lnTo>
                      <a:pt x="61" y="35"/>
                    </a:lnTo>
                    <a:lnTo>
                      <a:pt x="57" y="34"/>
                    </a:lnTo>
                    <a:lnTo>
                      <a:pt x="54" y="34"/>
                    </a:lnTo>
                    <a:lnTo>
                      <a:pt x="50" y="34"/>
                    </a:lnTo>
                    <a:lnTo>
                      <a:pt x="47" y="34"/>
                    </a:lnTo>
                    <a:lnTo>
                      <a:pt x="44" y="34"/>
                    </a:lnTo>
                    <a:lnTo>
                      <a:pt x="40" y="33"/>
                    </a:lnTo>
                    <a:lnTo>
                      <a:pt x="37" y="33"/>
                    </a:lnTo>
                    <a:lnTo>
                      <a:pt x="34" y="33"/>
                    </a:lnTo>
                    <a:lnTo>
                      <a:pt x="32" y="33"/>
                    </a:lnTo>
                    <a:lnTo>
                      <a:pt x="29" y="32"/>
                    </a:lnTo>
                    <a:lnTo>
                      <a:pt x="26" y="32"/>
                    </a:lnTo>
                    <a:lnTo>
                      <a:pt x="24" y="32"/>
                    </a:lnTo>
                    <a:lnTo>
                      <a:pt x="21" y="31"/>
                    </a:lnTo>
                    <a:lnTo>
                      <a:pt x="19" y="31"/>
                    </a:lnTo>
                    <a:lnTo>
                      <a:pt x="17" y="30"/>
                    </a:lnTo>
                    <a:lnTo>
                      <a:pt x="15" y="30"/>
                    </a:lnTo>
                    <a:lnTo>
                      <a:pt x="13" y="30"/>
                    </a:lnTo>
                    <a:lnTo>
                      <a:pt x="11" y="29"/>
                    </a:lnTo>
                    <a:lnTo>
                      <a:pt x="10" y="29"/>
                    </a:lnTo>
                    <a:lnTo>
                      <a:pt x="9" y="28"/>
                    </a:lnTo>
                    <a:lnTo>
                      <a:pt x="7" y="28"/>
                    </a:lnTo>
                    <a:lnTo>
                      <a:pt x="6" y="27"/>
                    </a:lnTo>
                    <a:lnTo>
                      <a:pt x="5" y="27"/>
                    </a:lnTo>
                    <a:lnTo>
                      <a:pt x="4" y="26"/>
                    </a:lnTo>
                    <a:lnTo>
                      <a:pt x="3" y="26"/>
                    </a:lnTo>
                    <a:lnTo>
                      <a:pt x="3" y="25"/>
                    </a:lnTo>
                    <a:lnTo>
                      <a:pt x="2" y="25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1" y="10"/>
                    </a:lnTo>
                    <a:lnTo>
                      <a:pt x="2" y="9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1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59" name="Freeform 1292"/>
              <p:cNvSpPr>
                <a:spLocks/>
              </p:cNvSpPr>
              <p:nvPr/>
            </p:nvSpPr>
            <p:spPr bwMode="auto">
              <a:xfrm>
                <a:off x="5081" y="3179"/>
                <a:ext cx="167" cy="20"/>
              </a:xfrm>
              <a:custGeom>
                <a:avLst/>
                <a:gdLst>
                  <a:gd name="T0" fmla="*/ 158 w 167"/>
                  <a:gd name="T1" fmla="*/ 15 h 20"/>
                  <a:gd name="T2" fmla="*/ 151 w 167"/>
                  <a:gd name="T3" fmla="*/ 16 h 20"/>
                  <a:gd name="T4" fmla="*/ 141 w 167"/>
                  <a:gd name="T5" fmla="*/ 18 h 20"/>
                  <a:gd name="T6" fmla="*/ 129 w 167"/>
                  <a:gd name="T7" fmla="*/ 19 h 20"/>
                  <a:gd name="T8" fmla="*/ 116 w 167"/>
                  <a:gd name="T9" fmla="*/ 20 h 20"/>
                  <a:gd name="T10" fmla="*/ 105 w 167"/>
                  <a:gd name="T11" fmla="*/ 20 h 20"/>
                  <a:gd name="T12" fmla="*/ 101 w 167"/>
                  <a:gd name="T13" fmla="*/ 20 h 20"/>
                  <a:gd name="T14" fmla="*/ 97 w 167"/>
                  <a:gd name="T15" fmla="*/ 20 h 20"/>
                  <a:gd name="T16" fmla="*/ 93 w 167"/>
                  <a:gd name="T17" fmla="*/ 20 h 20"/>
                  <a:gd name="T18" fmla="*/ 88 w 167"/>
                  <a:gd name="T19" fmla="*/ 20 h 20"/>
                  <a:gd name="T20" fmla="*/ 84 w 167"/>
                  <a:gd name="T21" fmla="*/ 20 h 20"/>
                  <a:gd name="T22" fmla="*/ 77 w 167"/>
                  <a:gd name="T23" fmla="*/ 20 h 20"/>
                  <a:gd name="T24" fmla="*/ 71 w 167"/>
                  <a:gd name="T25" fmla="*/ 20 h 20"/>
                  <a:gd name="T26" fmla="*/ 65 w 167"/>
                  <a:gd name="T27" fmla="*/ 20 h 20"/>
                  <a:gd name="T28" fmla="*/ 59 w 167"/>
                  <a:gd name="T29" fmla="*/ 20 h 20"/>
                  <a:gd name="T30" fmla="*/ 54 w 167"/>
                  <a:gd name="T31" fmla="*/ 20 h 20"/>
                  <a:gd name="T32" fmla="*/ 47 w 167"/>
                  <a:gd name="T33" fmla="*/ 19 h 20"/>
                  <a:gd name="T34" fmla="*/ 40 w 167"/>
                  <a:gd name="T35" fmla="*/ 19 h 20"/>
                  <a:gd name="T36" fmla="*/ 33 w 167"/>
                  <a:gd name="T37" fmla="*/ 18 h 20"/>
                  <a:gd name="T38" fmla="*/ 27 w 167"/>
                  <a:gd name="T39" fmla="*/ 18 h 20"/>
                  <a:gd name="T40" fmla="*/ 21 w 167"/>
                  <a:gd name="T41" fmla="*/ 17 h 20"/>
                  <a:gd name="T42" fmla="*/ 17 w 167"/>
                  <a:gd name="T43" fmla="*/ 16 h 20"/>
                  <a:gd name="T44" fmla="*/ 14 w 167"/>
                  <a:gd name="T45" fmla="*/ 16 h 20"/>
                  <a:gd name="T46" fmla="*/ 11 w 167"/>
                  <a:gd name="T47" fmla="*/ 15 h 20"/>
                  <a:gd name="T48" fmla="*/ 6 w 167"/>
                  <a:gd name="T49" fmla="*/ 14 h 20"/>
                  <a:gd name="T50" fmla="*/ 2 w 167"/>
                  <a:gd name="T51" fmla="*/ 12 h 20"/>
                  <a:gd name="T52" fmla="*/ 0 w 167"/>
                  <a:gd name="T53" fmla="*/ 10 h 20"/>
                  <a:gd name="T54" fmla="*/ 2 w 167"/>
                  <a:gd name="T55" fmla="*/ 9 h 20"/>
                  <a:gd name="T56" fmla="*/ 5 w 167"/>
                  <a:gd name="T57" fmla="*/ 7 h 20"/>
                  <a:gd name="T58" fmla="*/ 10 w 167"/>
                  <a:gd name="T59" fmla="*/ 6 h 20"/>
                  <a:gd name="T60" fmla="*/ 16 w 167"/>
                  <a:gd name="T61" fmla="*/ 4 h 20"/>
                  <a:gd name="T62" fmla="*/ 24 w 167"/>
                  <a:gd name="T63" fmla="*/ 3 h 20"/>
                  <a:gd name="T64" fmla="*/ 33 w 167"/>
                  <a:gd name="T65" fmla="*/ 2 h 20"/>
                  <a:gd name="T66" fmla="*/ 43 w 167"/>
                  <a:gd name="T67" fmla="*/ 1 h 20"/>
                  <a:gd name="T68" fmla="*/ 53 w 167"/>
                  <a:gd name="T69" fmla="*/ 1 h 20"/>
                  <a:gd name="T70" fmla="*/ 64 w 167"/>
                  <a:gd name="T71" fmla="*/ 0 h 20"/>
                  <a:gd name="T72" fmla="*/ 76 w 167"/>
                  <a:gd name="T73" fmla="*/ 0 h 20"/>
                  <a:gd name="T74" fmla="*/ 87 w 167"/>
                  <a:gd name="T75" fmla="*/ 0 h 20"/>
                  <a:gd name="T76" fmla="*/ 97 w 167"/>
                  <a:gd name="T77" fmla="*/ 0 h 20"/>
                  <a:gd name="T78" fmla="*/ 106 w 167"/>
                  <a:gd name="T79" fmla="*/ 0 h 20"/>
                  <a:gd name="T80" fmla="*/ 115 w 167"/>
                  <a:gd name="T81" fmla="*/ 1 h 20"/>
                  <a:gd name="T82" fmla="*/ 124 w 167"/>
                  <a:gd name="T83" fmla="*/ 1 h 20"/>
                  <a:gd name="T84" fmla="*/ 131 w 167"/>
                  <a:gd name="T85" fmla="*/ 2 h 20"/>
                  <a:gd name="T86" fmla="*/ 139 w 167"/>
                  <a:gd name="T87" fmla="*/ 3 h 20"/>
                  <a:gd name="T88" fmla="*/ 145 w 167"/>
                  <a:gd name="T89" fmla="*/ 3 h 20"/>
                  <a:gd name="T90" fmla="*/ 151 w 167"/>
                  <a:gd name="T91" fmla="*/ 4 h 20"/>
                  <a:gd name="T92" fmla="*/ 156 w 167"/>
                  <a:gd name="T93" fmla="*/ 5 h 20"/>
                  <a:gd name="T94" fmla="*/ 160 w 167"/>
                  <a:gd name="T95" fmla="*/ 6 h 20"/>
                  <a:gd name="T96" fmla="*/ 164 w 167"/>
                  <a:gd name="T97" fmla="*/ 8 h 20"/>
                  <a:gd name="T98" fmla="*/ 166 w 167"/>
                  <a:gd name="T99" fmla="*/ 9 h 20"/>
                  <a:gd name="T100" fmla="*/ 167 w 167"/>
                  <a:gd name="T101" fmla="*/ 10 h 20"/>
                  <a:gd name="T102" fmla="*/ 166 w 167"/>
                  <a:gd name="T103" fmla="*/ 12 h 20"/>
                  <a:gd name="T104" fmla="*/ 164 w 167"/>
                  <a:gd name="T105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7" h="20">
                    <a:moveTo>
                      <a:pt x="162" y="14"/>
                    </a:moveTo>
                    <a:lnTo>
                      <a:pt x="160" y="14"/>
                    </a:lnTo>
                    <a:lnTo>
                      <a:pt x="158" y="15"/>
                    </a:lnTo>
                    <a:lnTo>
                      <a:pt x="156" y="15"/>
                    </a:lnTo>
                    <a:lnTo>
                      <a:pt x="153" y="16"/>
                    </a:lnTo>
                    <a:lnTo>
                      <a:pt x="151" y="16"/>
                    </a:lnTo>
                    <a:lnTo>
                      <a:pt x="147" y="17"/>
                    </a:lnTo>
                    <a:lnTo>
                      <a:pt x="144" y="17"/>
                    </a:lnTo>
                    <a:lnTo>
                      <a:pt x="141" y="18"/>
                    </a:lnTo>
                    <a:lnTo>
                      <a:pt x="137" y="18"/>
                    </a:lnTo>
                    <a:lnTo>
                      <a:pt x="133" y="18"/>
                    </a:lnTo>
                    <a:lnTo>
                      <a:pt x="129" y="19"/>
                    </a:lnTo>
                    <a:lnTo>
                      <a:pt x="125" y="19"/>
                    </a:lnTo>
                    <a:lnTo>
                      <a:pt x="121" y="19"/>
                    </a:lnTo>
                    <a:lnTo>
                      <a:pt x="116" y="20"/>
                    </a:lnTo>
                    <a:lnTo>
                      <a:pt x="112" y="20"/>
                    </a:lnTo>
                    <a:lnTo>
                      <a:pt x="107" y="20"/>
                    </a:lnTo>
                    <a:lnTo>
                      <a:pt x="105" y="20"/>
                    </a:lnTo>
                    <a:lnTo>
                      <a:pt x="104" y="20"/>
                    </a:lnTo>
                    <a:lnTo>
                      <a:pt x="103" y="20"/>
                    </a:lnTo>
                    <a:lnTo>
                      <a:pt x="101" y="20"/>
                    </a:lnTo>
                    <a:lnTo>
                      <a:pt x="100" y="20"/>
                    </a:lnTo>
                    <a:lnTo>
                      <a:pt x="98" y="20"/>
                    </a:lnTo>
                    <a:lnTo>
                      <a:pt x="97" y="20"/>
                    </a:lnTo>
                    <a:lnTo>
                      <a:pt x="95" y="20"/>
                    </a:lnTo>
                    <a:lnTo>
                      <a:pt x="94" y="20"/>
                    </a:lnTo>
                    <a:lnTo>
                      <a:pt x="93" y="20"/>
                    </a:lnTo>
                    <a:lnTo>
                      <a:pt x="91" y="20"/>
                    </a:lnTo>
                    <a:lnTo>
                      <a:pt x="90" y="20"/>
                    </a:lnTo>
                    <a:lnTo>
                      <a:pt x="88" y="20"/>
                    </a:lnTo>
                    <a:lnTo>
                      <a:pt x="87" y="20"/>
                    </a:lnTo>
                    <a:lnTo>
                      <a:pt x="85" y="20"/>
                    </a:lnTo>
                    <a:lnTo>
                      <a:pt x="84" y="20"/>
                    </a:lnTo>
                    <a:lnTo>
                      <a:pt x="82" y="20"/>
                    </a:lnTo>
                    <a:lnTo>
                      <a:pt x="80" y="20"/>
                    </a:lnTo>
                    <a:lnTo>
                      <a:pt x="77" y="20"/>
                    </a:lnTo>
                    <a:lnTo>
                      <a:pt x="75" y="20"/>
                    </a:lnTo>
                    <a:lnTo>
                      <a:pt x="73" y="20"/>
                    </a:lnTo>
                    <a:lnTo>
                      <a:pt x="71" y="20"/>
                    </a:lnTo>
                    <a:lnTo>
                      <a:pt x="69" y="20"/>
                    </a:lnTo>
                    <a:lnTo>
                      <a:pt x="67" y="20"/>
                    </a:lnTo>
                    <a:lnTo>
                      <a:pt x="65" y="20"/>
                    </a:lnTo>
                    <a:lnTo>
                      <a:pt x="63" y="20"/>
                    </a:lnTo>
                    <a:lnTo>
                      <a:pt x="61" y="20"/>
                    </a:lnTo>
                    <a:lnTo>
                      <a:pt x="59" y="20"/>
                    </a:lnTo>
                    <a:lnTo>
                      <a:pt x="57" y="20"/>
                    </a:lnTo>
                    <a:lnTo>
                      <a:pt x="55" y="20"/>
                    </a:lnTo>
                    <a:lnTo>
                      <a:pt x="54" y="20"/>
                    </a:lnTo>
                    <a:lnTo>
                      <a:pt x="52" y="20"/>
                    </a:lnTo>
                    <a:lnTo>
                      <a:pt x="49" y="19"/>
                    </a:lnTo>
                    <a:lnTo>
                      <a:pt x="47" y="19"/>
                    </a:lnTo>
                    <a:lnTo>
                      <a:pt x="44" y="19"/>
                    </a:lnTo>
                    <a:lnTo>
                      <a:pt x="42" y="19"/>
                    </a:lnTo>
                    <a:lnTo>
                      <a:pt x="40" y="19"/>
                    </a:lnTo>
                    <a:lnTo>
                      <a:pt x="37" y="19"/>
                    </a:lnTo>
                    <a:lnTo>
                      <a:pt x="35" y="18"/>
                    </a:lnTo>
                    <a:lnTo>
                      <a:pt x="33" y="18"/>
                    </a:lnTo>
                    <a:lnTo>
                      <a:pt x="31" y="18"/>
                    </a:lnTo>
                    <a:lnTo>
                      <a:pt x="29" y="18"/>
                    </a:lnTo>
                    <a:lnTo>
                      <a:pt x="27" y="18"/>
                    </a:lnTo>
                    <a:lnTo>
                      <a:pt x="25" y="17"/>
                    </a:lnTo>
                    <a:lnTo>
                      <a:pt x="23" y="17"/>
                    </a:lnTo>
                    <a:lnTo>
                      <a:pt x="21" y="17"/>
                    </a:lnTo>
                    <a:lnTo>
                      <a:pt x="19" y="17"/>
                    </a:lnTo>
                    <a:lnTo>
                      <a:pt x="18" y="16"/>
                    </a:lnTo>
                    <a:lnTo>
                      <a:pt x="17" y="16"/>
                    </a:lnTo>
                    <a:lnTo>
                      <a:pt x="16" y="16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6"/>
                    </a:lnTo>
                    <a:lnTo>
                      <a:pt x="12" y="15"/>
                    </a:lnTo>
                    <a:lnTo>
                      <a:pt x="11" y="15"/>
                    </a:lnTo>
                    <a:lnTo>
                      <a:pt x="10" y="15"/>
                    </a:lnTo>
                    <a:lnTo>
                      <a:pt x="8" y="15"/>
                    </a:lnTo>
                    <a:lnTo>
                      <a:pt x="6" y="14"/>
                    </a:lnTo>
                    <a:lnTo>
                      <a:pt x="5" y="13"/>
                    </a:lnTo>
                    <a:lnTo>
                      <a:pt x="3" y="13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2" y="5"/>
                    </a:lnTo>
                    <a:lnTo>
                      <a:pt x="14" y="5"/>
                    </a:lnTo>
                    <a:lnTo>
                      <a:pt x="16" y="4"/>
                    </a:lnTo>
                    <a:lnTo>
                      <a:pt x="19" y="4"/>
                    </a:lnTo>
                    <a:lnTo>
                      <a:pt x="21" y="4"/>
                    </a:lnTo>
                    <a:lnTo>
                      <a:pt x="24" y="3"/>
                    </a:lnTo>
                    <a:lnTo>
                      <a:pt x="27" y="3"/>
                    </a:lnTo>
                    <a:lnTo>
                      <a:pt x="30" y="3"/>
                    </a:lnTo>
                    <a:lnTo>
                      <a:pt x="33" y="2"/>
                    </a:lnTo>
                    <a:lnTo>
                      <a:pt x="36" y="2"/>
                    </a:lnTo>
                    <a:lnTo>
                      <a:pt x="39" y="2"/>
                    </a:lnTo>
                    <a:lnTo>
                      <a:pt x="43" y="1"/>
                    </a:lnTo>
                    <a:lnTo>
                      <a:pt x="46" y="1"/>
                    </a:lnTo>
                    <a:lnTo>
                      <a:pt x="49" y="1"/>
                    </a:lnTo>
                    <a:lnTo>
                      <a:pt x="53" y="1"/>
                    </a:lnTo>
                    <a:lnTo>
                      <a:pt x="57" y="1"/>
                    </a:lnTo>
                    <a:lnTo>
                      <a:pt x="60" y="1"/>
                    </a:lnTo>
                    <a:lnTo>
                      <a:pt x="64" y="0"/>
                    </a:lnTo>
                    <a:lnTo>
                      <a:pt x="68" y="0"/>
                    </a:lnTo>
                    <a:lnTo>
                      <a:pt x="72" y="0"/>
                    </a:lnTo>
                    <a:lnTo>
                      <a:pt x="76" y="0"/>
                    </a:lnTo>
                    <a:lnTo>
                      <a:pt x="80" y="0"/>
                    </a:lnTo>
                    <a:lnTo>
                      <a:pt x="84" y="0"/>
                    </a:lnTo>
                    <a:lnTo>
                      <a:pt x="87" y="0"/>
                    </a:lnTo>
                    <a:lnTo>
                      <a:pt x="90" y="0"/>
                    </a:lnTo>
                    <a:lnTo>
                      <a:pt x="94" y="0"/>
                    </a:lnTo>
                    <a:lnTo>
                      <a:pt x="97" y="0"/>
                    </a:lnTo>
                    <a:lnTo>
                      <a:pt x="100" y="0"/>
                    </a:lnTo>
                    <a:lnTo>
                      <a:pt x="103" y="0"/>
                    </a:lnTo>
                    <a:lnTo>
                      <a:pt x="106" y="0"/>
                    </a:lnTo>
                    <a:lnTo>
                      <a:pt x="109" y="1"/>
                    </a:lnTo>
                    <a:lnTo>
                      <a:pt x="112" y="1"/>
                    </a:lnTo>
                    <a:lnTo>
                      <a:pt x="115" y="1"/>
                    </a:lnTo>
                    <a:lnTo>
                      <a:pt x="118" y="1"/>
                    </a:lnTo>
                    <a:lnTo>
                      <a:pt x="121" y="1"/>
                    </a:lnTo>
                    <a:lnTo>
                      <a:pt x="124" y="1"/>
                    </a:lnTo>
                    <a:lnTo>
                      <a:pt x="126" y="2"/>
                    </a:lnTo>
                    <a:lnTo>
                      <a:pt x="129" y="2"/>
                    </a:lnTo>
                    <a:lnTo>
                      <a:pt x="131" y="2"/>
                    </a:lnTo>
                    <a:lnTo>
                      <a:pt x="134" y="2"/>
                    </a:lnTo>
                    <a:lnTo>
                      <a:pt x="136" y="2"/>
                    </a:lnTo>
                    <a:lnTo>
                      <a:pt x="139" y="3"/>
                    </a:lnTo>
                    <a:lnTo>
                      <a:pt x="141" y="3"/>
                    </a:lnTo>
                    <a:lnTo>
                      <a:pt x="143" y="3"/>
                    </a:lnTo>
                    <a:lnTo>
                      <a:pt x="145" y="3"/>
                    </a:lnTo>
                    <a:lnTo>
                      <a:pt x="147" y="4"/>
                    </a:lnTo>
                    <a:lnTo>
                      <a:pt x="149" y="4"/>
                    </a:lnTo>
                    <a:lnTo>
                      <a:pt x="151" y="4"/>
                    </a:lnTo>
                    <a:lnTo>
                      <a:pt x="153" y="5"/>
                    </a:lnTo>
                    <a:lnTo>
                      <a:pt x="155" y="5"/>
                    </a:lnTo>
                    <a:lnTo>
                      <a:pt x="156" y="5"/>
                    </a:lnTo>
                    <a:lnTo>
                      <a:pt x="158" y="6"/>
                    </a:lnTo>
                    <a:lnTo>
                      <a:pt x="159" y="6"/>
                    </a:lnTo>
                    <a:lnTo>
                      <a:pt x="160" y="6"/>
                    </a:lnTo>
                    <a:lnTo>
                      <a:pt x="162" y="7"/>
                    </a:lnTo>
                    <a:lnTo>
                      <a:pt x="163" y="7"/>
                    </a:lnTo>
                    <a:lnTo>
                      <a:pt x="164" y="8"/>
                    </a:lnTo>
                    <a:lnTo>
                      <a:pt x="165" y="8"/>
                    </a:lnTo>
                    <a:lnTo>
                      <a:pt x="166" y="8"/>
                    </a:lnTo>
                    <a:lnTo>
                      <a:pt x="166" y="9"/>
                    </a:lnTo>
                    <a:lnTo>
                      <a:pt x="167" y="9"/>
                    </a:lnTo>
                    <a:lnTo>
                      <a:pt x="167" y="10"/>
                    </a:lnTo>
                    <a:lnTo>
                      <a:pt x="167" y="10"/>
                    </a:lnTo>
                    <a:lnTo>
                      <a:pt x="167" y="11"/>
                    </a:lnTo>
                    <a:lnTo>
                      <a:pt x="167" y="11"/>
                    </a:lnTo>
                    <a:lnTo>
                      <a:pt x="166" y="12"/>
                    </a:lnTo>
                    <a:lnTo>
                      <a:pt x="166" y="12"/>
                    </a:lnTo>
                    <a:lnTo>
                      <a:pt x="165" y="12"/>
                    </a:lnTo>
                    <a:lnTo>
                      <a:pt x="164" y="13"/>
                    </a:lnTo>
                    <a:lnTo>
                      <a:pt x="163" y="13"/>
                    </a:lnTo>
                    <a:lnTo>
                      <a:pt x="162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60" name="Freeform 1293"/>
              <p:cNvSpPr>
                <a:spLocks/>
              </p:cNvSpPr>
              <p:nvPr/>
            </p:nvSpPr>
            <p:spPr bwMode="auto">
              <a:xfrm>
                <a:off x="5081" y="3192"/>
                <a:ext cx="168" cy="17"/>
              </a:xfrm>
              <a:custGeom>
                <a:avLst/>
                <a:gdLst>
                  <a:gd name="T0" fmla="*/ 166 w 168"/>
                  <a:gd name="T1" fmla="*/ 8 h 17"/>
                  <a:gd name="T2" fmla="*/ 161 w 168"/>
                  <a:gd name="T3" fmla="*/ 10 h 17"/>
                  <a:gd name="T4" fmla="*/ 155 w 168"/>
                  <a:gd name="T5" fmla="*/ 12 h 17"/>
                  <a:gd name="T6" fmla="*/ 149 w 168"/>
                  <a:gd name="T7" fmla="*/ 13 h 17"/>
                  <a:gd name="T8" fmla="*/ 141 w 168"/>
                  <a:gd name="T9" fmla="*/ 14 h 17"/>
                  <a:gd name="T10" fmla="*/ 132 w 168"/>
                  <a:gd name="T11" fmla="*/ 15 h 17"/>
                  <a:gd name="T12" fmla="*/ 122 w 168"/>
                  <a:gd name="T13" fmla="*/ 16 h 17"/>
                  <a:gd name="T14" fmla="*/ 111 w 168"/>
                  <a:gd name="T15" fmla="*/ 17 h 17"/>
                  <a:gd name="T16" fmla="*/ 105 w 168"/>
                  <a:gd name="T17" fmla="*/ 17 h 17"/>
                  <a:gd name="T18" fmla="*/ 100 w 168"/>
                  <a:gd name="T19" fmla="*/ 17 h 17"/>
                  <a:gd name="T20" fmla="*/ 96 w 168"/>
                  <a:gd name="T21" fmla="*/ 17 h 17"/>
                  <a:gd name="T22" fmla="*/ 92 w 168"/>
                  <a:gd name="T23" fmla="*/ 17 h 17"/>
                  <a:gd name="T24" fmla="*/ 87 w 168"/>
                  <a:gd name="T25" fmla="*/ 17 h 17"/>
                  <a:gd name="T26" fmla="*/ 82 w 168"/>
                  <a:gd name="T27" fmla="*/ 17 h 17"/>
                  <a:gd name="T28" fmla="*/ 76 w 168"/>
                  <a:gd name="T29" fmla="*/ 17 h 17"/>
                  <a:gd name="T30" fmla="*/ 70 w 168"/>
                  <a:gd name="T31" fmla="*/ 17 h 17"/>
                  <a:gd name="T32" fmla="*/ 63 w 168"/>
                  <a:gd name="T33" fmla="*/ 17 h 17"/>
                  <a:gd name="T34" fmla="*/ 58 w 168"/>
                  <a:gd name="T35" fmla="*/ 17 h 17"/>
                  <a:gd name="T36" fmla="*/ 52 w 168"/>
                  <a:gd name="T37" fmla="*/ 16 h 17"/>
                  <a:gd name="T38" fmla="*/ 44 w 168"/>
                  <a:gd name="T39" fmla="*/ 16 h 17"/>
                  <a:gd name="T40" fmla="*/ 37 w 168"/>
                  <a:gd name="T41" fmla="*/ 15 h 17"/>
                  <a:gd name="T42" fmla="*/ 31 w 168"/>
                  <a:gd name="T43" fmla="*/ 15 h 17"/>
                  <a:gd name="T44" fmla="*/ 25 w 168"/>
                  <a:gd name="T45" fmla="*/ 14 h 17"/>
                  <a:gd name="T46" fmla="*/ 19 w 168"/>
                  <a:gd name="T47" fmla="*/ 13 h 17"/>
                  <a:gd name="T48" fmla="*/ 16 w 168"/>
                  <a:gd name="T49" fmla="*/ 12 h 17"/>
                  <a:gd name="T50" fmla="*/ 13 w 168"/>
                  <a:gd name="T51" fmla="*/ 12 h 17"/>
                  <a:gd name="T52" fmla="*/ 10 w 168"/>
                  <a:gd name="T53" fmla="*/ 11 h 17"/>
                  <a:gd name="T54" fmla="*/ 4 w 168"/>
                  <a:gd name="T55" fmla="*/ 9 h 17"/>
                  <a:gd name="T56" fmla="*/ 0 w 168"/>
                  <a:gd name="T57" fmla="*/ 7 h 17"/>
                  <a:gd name="T58" fmla="*/ 0 w 168"/>
                  <a:gd name="T59" fmla="*/ 4 h 17"/>
                  <a:gd name="T60" fmla="*/ 0 w 168"/>
                  <a:gd name="T61" fmla="*/ 0 h 17"/>
                  <a:gd name="T62" fmla="*/ 2 w 168"/>
                  <a:gd name="T63" fmla="*/ 2 h 17"/>
                  <a:gd name="T64" fmla="*/ 6 w 168"/>
                  <a:gd name="T65" fmla="*/ 4 h 17"/>
                  <a:gd name="T66" fmla="*/ 10 w 168"/>
                  <a:gd name="T67" fmla="*/ 5 h 17"/>
                  <a:gd name="T68" fmla="*/ 13 w 168"/>
                  <a:gd name="T69" fmla="*/ 5 h 17"/>
                  <a:gd name="T70" fmla="*/ 16 w 168"/>
                  <a:gd name="T71" fmla="*/ 6 h 17"/>
                  <a:gd name="T72" fmla="*/ 20 w 168"/>
                  <a:gd name="T73" fmla="*/ 7 h 17"/>
                  <a:gd name="T74" fmla="*/ 26 w 168"/>
                  <a:gd name="T75" fmla="*/ 8 h 17"/>
                  <a:gd name="T76" fmla="*/ 32 w 168"/>
                  <a:gd name="T77" fmla="*/ 8 h 17"/>
                  <a:gd name="T78" fmla="*/ 39 w 168"/>
                  <a:gd name="T79" fmla="*/ 9 h 17"/>
                  <a:gd name="T80" fmla="*/ 47 w 168"/>
                  <a:gd name="T81" fmla="*/ 9 h 17"/>
                  <a:gd name="T82" fmla="*/ 53 w 168"/>
                  <a:gd name="T83" fmla="*/ 10 h 17"/>
                  <a:gd name="T84" fmla="*/ 59 w 168"/>
                  <a:gd name="T85" fmla="*/ 10 h 17"/>
                  <a:gd name="T86" fmla="*/ 65 w 168"/>
                  <a:gd name="T87" fmla="*/ 10 h 17"/>
                  <a:gd name="T88" fmla="*/ 72 w 168"/>
                  <a:gd name="T89" fmla="*/ 11 h 17"/>
                  <a:gd name="T90" fmla="*/ 78 w 168"/>
                  <a:gd name="T91" fmla="*/ 11 h 17"/>
                  <a:gd name="T92" fmla="*/ 84 w 168"/>
                  <a:gd name="T93" fmla="*/ 11 h 17"/>
                  <a:gd name="T94" fmla="*/ 89 w 168"/>
                  <a:gd name="T95" fmla="*/ 11 h 17"/>
                  <a:gd name="T96" fmla="*/ 93 w 168"/>
                  <a:gd name="T97" fmla="*/ 11 h 17"/>
                  <a:gd name="T98" fmla="*/ 98 w 168"/>
                  <a:gd name="T99" fmla="*/ 11 h 17"/>
                  <a:gd name="T100" fmla="*/ 102 w 168"/>
                  <a:gd name="T101" fmla="*/ 10 h 17"/>
                  <a:gd name="T102" fmla="*/ 106 w 168"/>
                  <a:gd name="T103" fmla="*/ 10 h 17"/>
                  <a:gd name="T104" fmla="*/ 117 w 168"/>
                  <a:gd name="T105" fmla="*/ 10 h 17"/>
                  <a:gd name="T106" fmla="*/ 130 w 168"/>
                  <a:gd name="T107" fmla="*/ 9 h 17"/>
                  <a:gd name="T108" fmla="*/ 142 w 168"/>
                  <a:gd name="T109" fmla="*/ 8 h 17"/>
                  <a:gd name="T110" fmla="*/ 151 w 168"/>
                  <a:gd name="T111" fmla="*/ 6 h 17"/>
                  <a:gd name="T112" fmla="*/ 159 w 168"/>
                  <a:gd name="T113" fmla="*/ 4 h 17"/>
                  <a:gd name="T114" fmla="*/ 164 w 168"/>
                  <a:gd name="T115" fmla="*/ 3 h 17"/>
                  <a:gd name="T116" fmla="*/ 166 w 168"/>
                  <a:gd name="T117" fmla="*/ 1 h 17"/>
                  <a:gd name="T118" fmla="*/ 168 w 168"/>
                  <a:gd name="T11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8" h="17">
                    <a:moveTo>
                      <a:pt x="168" y="6"/>
                    </a:moveTo>
                    <a:lnTo>
                      <a:pt x="167" y="7"/>
                    </a:lnTo>
                    <a:lnTo>
                      <a:pt x="166" y="8"/>
                    </a:lnTo>
                    <a:lnTo>
                      <a:pt x="165" y="9"/>
                    </a:lnTo>
                    <a:lnTo>
                      <a:pt x="163" y="9"/>
                    </a:lnTo>
                    <a:lnTo>
                      <a:pt x="161" y="10"/>
                    </a:lnTo>
                    <a:lnTo>
                      <a:pt x="159" y="11"/>
                    </a:lnTo>
                    <a:lnTo>
                      <a:pt x="157" y="11"/>
                    </a:lnTo>
                    <a:lnTo>
                      <a:pt x="155" y="12"/>
                    </a:lnTo>
                    <a:lnTo>
                      <a:pt x="153" y="12"/>
                    </a:lnTo>
                    <a:lnTo>
                      <a:pt x="151" y="13"/>
                    </a:lnTo>
                    <a:lnTo>
                      <a:pt x="149" y="13"/>
                    </a:lnTo>
                    <a:lnTo>
                      <a:pt x="146" y="14"/>
                    </a:lnTo>
                    <a:lnTo>
                      <a:pt x="143" y="14"/>
                    </a:lnTo>
                    <a:lnTo>
                      <a:pt x="141" y="14"/>
                    </a:lnTo>
                    <a:lnTo>
                      <a:pt x="138" y="15"/>
                    </a:lnTo>
                    <a:lnTo>
                      <a:pt x="135" y="15"/>
                    </a:lnTo>
                    <a:lnTo>
                      <a:pt x="132" y="15"/>
                    </a:lnTo>
                    <a:lnTo>
                      <a:pt x="129" y="16"/>
                    </a:lnTo>
                    <a:lnTo>
                      <a:pt x="125" y="16"/>
                    </a:lnTo>
                    <a:lnTo>
                      <a:pt x="122" y="16"/>
                    </a:lnTo>
                    <a:lnTo>
                      <a:pt x="118" y="16"/>
                    </a:lnTo>
                    <a:lnTo>
                      <a:pt x="115" y="16"/>
                    </a:lnTo>
                    <a:lnTo>
                      <a:pt x="111" y="17"/>
                    </a:lnTo>
                    <a:lnTo>
                      <a:pt x="107" y="17"/>
                    </a:lnTo>
                    <a:lnTo>
                      <a:pt x="106" y="17"/>
                    </a:lnTo>
                    <a:lnTo>
                      <a:pt x="105" y="17"/>
                    </a:lnTo>
                    <a:lnTo>
                      <a:pt x="103" y="17"/>
                    </a:lnTo>
                    <a:lnTo>
                      <a:pt x="102" y="17"/>
                    </a:lnTo>
                    <a:lnTo>
                      <a:pt x="100" y="17"/>
                    </a:lnTo>
                    <a:lnTo>
                      <a:pt x="99" y="17"/>
                    </a:lnTo>
                    <a:lnTo>
                      <a:pt x="97" y="17"/>
                    </a:lnTo>
                    <a:lnTo>
                      <a:pt x="96" y="17"/>
                    </a:lnTo>
                    <a:lnTo>
                      <a:pt x="95" y="17"/>
                    </a:lnTo>
                    <a:lnTo>
                      <a:pt x="93" y="17"/>
                    </a:lnTo>
                    <a:lnTo>
                      <a:pt x="92" y="17"/>
                    </a:lnTo>
                    <a:lnTo>
                      <a:pt x="90" y="17"/>
                    </a:lnTo>
                    <a:lnTo>
                      <a:pt x="89" y="17"/>
                    </a:lnTo>
                    <a:lnTo>
                      <a:pt x="87" y="17"/>
                    </a:lnTo>
                    <a:lnTo>
                      <a:pt x="86" y="17"/>
                    </a:lnTo>
                    <a:lnTo>
                      <a:pt x="84" y="17"/>
                    </a:lnTo>
                    <a:lnTo>
                      <a:pt x="82" y="17"/>
                    </a:lnTo>
                    <a:lnTo>
                      <a:pt x="80" y="17"/>
                    </a:lnTo>
                    <a:lnTo>
                      <a:pt x="78" y="17"/>
                    </a:lnTo>
                    <a:lnTo>
                      <a:pt x="76" y="17"/>
                    </a:lnTo>
                    <a:lnTo>
                      <a:pt x="74" y="17"/>
                    </a:lnTo>
                    <a:lnTo>
                      <a:pt x="72" y="17"/>
                    </a:lnTo>
                    <a:lnTo>
                      <a:pt x="70" y="17"/>
                    </a:lnTo>
                    <a:lnTo>
                      <a:pt x="68" y="17"/>
                    </a:lnTo>
                    <a:lnTo>
                      <a:pt x="65" y="17"/>
                    </a:lnTo>
                    <a:lnTo>
                      <a:pt x="63" y="17"/>
                    </a:lnTo>
                    <a:lnTo>
                      <a:pt x="62" y="17"/>
                    </a:lnTo>
                    <a:lnTo>
                      <a:pt x="60" y="17"/>
                    </a:lnTo>
                    <a:lnTo>
                      <a:pt x="58" y="17"/>
                    </a:lnTo>
                    <a:lnTo>
                      <a:pt x="56" y="16"/>
                    </a:lnTo>
                    <a:lnTo>
                      <a:pt x="54" y="16"/>
                    </a:lnTo>
                    <a:lnTo>
                      <a:pt x="52" y="16"/>
                    </a:lnTo>
                    <a:lnTo>
                      <a:pt x="49" y="16"/>
                    </a:lnTo>
                    <a:lnTo>
                      <a:pt x="47" y="16"/>
                    </a:lnTo>
                    <a:lnTo>
                      <a:pt x="44" y="16"/>
                    </a:lnTo>
                    <a:lnTo>
                      <a:pt x="42" y="16"/>
                    </a:lnTo>
                    <a:lnTo>
                      <a:pt x="40" y="15"/>
                    </a:lnTo>
                    <a:lnTo>
                      <a:pt x="37" y="15"/>
                    </a:lnTo>
                    <a:lnTo>
                      <a:pt x="35" y="15"/>
                    </a:lnTo>
                    <a:lnTo>
                      <a:pt x="33" y="15"/>
                    </a:lnTo>
                    <a:lnTo>
                      <a:pt x="31" y="15"/>
                    </a:lnTo>
                    <a:lnTo>
                      <a:pt x="29" y="14"/>
                    </a:lnTo>
                    <a:lnTo>
                      <a:pt x="27" y="14"/>
                    </a:lnTo>
                    <a:lnTo>
                      <a:pt x="25" y="14"/>
                    </a:lnTo>
                    <a:lnTo>
                      <a:pt x="23" y="14"/>
                    </a:lnTo>
                    <a:lnTo>
                      <a:pt x="21" y="13"/>
                    </a:lnTo>
                    <a:lnTo>
                      <a:pt x="19" y="13"/>
                    </a:lnTo>
                    <a:lnTo>
                      <a:pt x="18" y="13"/>
                    </a:lnTo>
                    <a:lnTo>
                      <a:pt x="17" y="13"/>
                    </a:lnTo>
                    <a:lnTo>
                      <a:pt x="16" y="12"/>
                    </a:lnTo>
                    <a:lnTo>
                      <a:pt x="15" y="12"/>
                    </a:lnTo>
                    <a:lnTo>
                      <a:pt x="14" y="12"/>
                    </a:lnTo>
                    <a:lnTo>
                      <a:pt x="13" y="12"/>
                    </a:lnTo>
                    <a:lnTo>
                      <a:pt x="12" y="12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8" y="11"/>
                    </a:lnTo>
                    <a:lnTo>
                      <a:pt x="6" y="10"/>
                    </a:lnTo>
                    <a:lnTo>
                      <a:pt x="4" y="9"/>
                    </a:lnTo>
                    <a:lnTo>
                      <a:pt x="2" y="8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7" y="6"/>
                    </a:lnTo>
                    <a:lnTo>
                      <a:pt x="19" y="6"/>
                    </a:lnTo>
                    <a:lnTo>
                      <a:pt x="20" y="7"/>
                    </a:lnTo>
                    <a:lnTo>
                      <a:pt x="22" y="7"/>
                    </a:lnTo>
                    <a:lnTo>
                      <a:pt x="24" y="7"/>
                    </a:lnTo>
                    <a:lnTo>
                      <a:pt x="26" y="8"/>
                    </a:lnTo>
                    <a:lnTo>
                      <a:pt x="28" y="8"/>
                    </a:lnTo>
                    <a:lnTo>
                      <a:pt x="30" y="8"/>
                    </a:lnTo>
                    <a:lnTo>
                      <a:pt x="32" y="8"/>
                    </a:lnTo>
                    <a:lnTo>
                      <a:pt x="35" y="8"/>
                    </a:lnTo>
                    <a:lnTo>
                      <a:pt x="37" y="9"/>
                    </a:lnTo>
                    <a:lnTo>
                      <a:pt x="39" y="9"/>
                    </a:lnTo>
                    <a:lnTo>
                      <a:pt x="42" y="9"/>
                    </a:lnTo>
                    <a:lnTo>
                      <a:pt x="44" y="9"/>
                    </a:lnTo>
                    <a:lnTo>
                      <a:pt x="47" y="9"/>
                    </a:lnTo>
                    <a:lnTo>
                      <a:pt x="49" y="10"/>
                    </a:lnTo>
                    <a:lnTo>
                      <a:pt x="52" y="10"/>
                    </a:lnTo>
                    <a:lnTo>
                      <a:pt x="53" y="10"/>
                    </a:lnTo>
                    <a:lnTo>
                      <a:pt x="55" y="10"/>
                    </a:lnTo>
                    <a:lnTo>
                      <a:pt x="57" y="10"/>
                    </a:lnTo>
                    <a:lnTo>
                      <a:pt x="59" y="10"/>
                    </a:lnTo>
                    <a:lnTo>
                      <a:pt x="61" y="10"/>
                    </a:lnTo>
                    <a:lnTo>
                      <a:pt x="63" y="10"/>
                    </a:lnTo>
                    <a:lnTo>
                      <a:pt x="65" y="10"/>
                    </a:lnTo>
                    <a:lnTo>
                      <a:pt x="67" y="10"/>
                    </a:lnTo>
                    <a:lnTo>
                      <a:pt x="69" y="11"/>
                    </a:lnTo>
                    <a:lnTo>
                      <a:pt x="72" y="11"/>
                    </a:lnTo>
                    <a:lnTo>
                      <a:pt x="74" y="11"/>
                    </a:lnTo>
                    <a:lnTo>
                      <a:pt x="76" y="11"/>
                    </a:lnTo>
                    <a:lnTo>
                      <a:pt x="78" y="11"/>
                    </a:lnTo>
                    <a:lnTo>
                      <a:pt x="80" y="11"/>
                    </a:lnTo>
                    <a:lnTo>
                      <a:pt x="82" y="11"/>
                    </a:lnTo>
                    <a:lnTo>
                      <a:pt x="84" y="11"/>
                    </a:lnTo>
                    <a:lnTo>
                      <a:pt x="86" y="11"/>
                    </a:lnTo>
                    <a:lnTo>
                      <a:pt x="87" y="11"/>
                    </a:lnTo>
                    <a:lnTo>
                      <a:pt x="89" y="11"/>
                    </a:lnTo>
                    <a:lnTo>
                      <a:pt x="90" y="11"/>
                    </a:lnTo>
                    <a:lnTo>
                      <a:pt x="92" y="11"/>
                    </a:lnTo>
                    <a:lnTo>
                      <a:pt x="93" y="11"/>
                    </a:lnTo>
                    <a:lnTo>
                      <a:pt x="95" y="11"/>
                    </a:lnTo>
                    <a:lnTo>
                      <a:pt x="96" y="11"/>
                    </a:lnTo>
                    <a:lnTo>
                      <a:pt x="98" y="11"/>
                    </a:lnTo>
                    <a:lnTo>
                      <a:pt x="99" y="11"/>
                    </a:lnTo>
                    <a:lnTo>
                      <a:pt x="101" y="10"/>
                    </a:lnTo>
                    <a:lnTo>
                      <a:pt x="102" y="10"/>
                    </a:lnTo>
                    <a:lnTo>
                      <a:pt x="103" y="10"/>
                    </a:lnTo>
                    <a:lnTo>
                      <a:pt x="105" y="10"/>
                    </a:lnTo>
                    <a:lnTo>
                      <a:pt x="106" y="10"/>
                    </a:lnTo>
                    <a:lnTo>
                      <a:pt x="108" y="10"/>
                    </a:lnTo>
                    <a:lnTo>
                      <a:pt x="113" y="10"/>
                    </a:lnTo>
                    <a:lnTo>
                      <a:pt x="117" y="10"/>
                    </a:lnTo>
                    <a:lnTo>
                      <a:pt x="122" y="9"/>
                    </a:lnTo>
                    <a:lnTo>
                      <a:pt x="126" y="9"/>
                    </a:lnTo>
                    <a:lnTo>
                      <a:pt x="130" y="9"/>
                    </a:lnTo>
                    <a:lnTo>
                      <a:pt x="134" y="8"/>
                    </a:lnTo>
                    <a:lnTo>
                      <a:pt x="138" y="8"/>
                    </a:lnTo>
                    <a:lnTo>
                      <a:pt x="142" y="8"/>
                    </a:lnTo>
                    <a:lnTo>
                      <a:pt x="145" y="7"/>
                    </a:lnTo>
                    <a:lnTo>
                      <a:pt x="149" y="7"/>
                    </a:lnTo>
                    <a:lnTo>
                      <a:pt x="151" y="6"/>
                    </a:lnTo>
                    <a:lnTo>
                      <a:pt x="154" y="5"/>
                    </a:lnTo>
                    <a:lnTo>
                      <a:pt x="157" y="5"/>
                    </a:lnTo>
                    <a:lnTo>
                      <a:pt x="159" y="4"/>
                    </a:lnTo>
                    <a:lnTo>
                      <a:pt x="161" y="3"/>
                    </a:lnTo>
                    <a:lnTo>
                      <a:pt x="163" y="3"/>
                    </a:lnTo>
                    <a:lnTo>
                      <a:pt x="164" y="3"/>
                    </a:lnTo>
                    <a:lnTo>
                      <a:pt x="164" y="2"/>
                    </a:lnTo>
                    <a:lnTo>
                      <a:pt x="165" y="2"/>
                    </a:lnTo>
                    <a:lnTo>
                      <a:pt x="166" y="1"/>
                    </a:lnTo>
                    <a:lnTo>
                      <a:pt x="167" y="1"/>
                    </a:lnTo>
                    <a:lnTo>
                      <a:pt x="167" y="1"/>
                    </a:lnTo>
                    <a:lnTo>
                      <a:pt x="168" y="0"/>
                    </a:lnTo>
                    <a:lnTo>
                      <a:pt x="168" y="0"/>
                    </a:lnTo>
                    <a:lnTo>
                      <a:pt x="168" y="6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61" name="Freeform 1294"/>
              <p:cNvSpPr>
                <a:spLocks/>
              </p:cNvSpPr>
              <p:nvPr/>
            </p:nvSpPr>
            <p:spPr bwMode="auto">
              <a:xfrm>
                <a:off x="5119" y="3181"/>
                <a:ext cx="35" cy="12"/>
              </a:xfrm>
              <a:custGeom>
                <a:avLst/>
                <a:gdLst>
                  <a:gd name="T0" fmla="*/ 18 w 35"/>
                  <a:gd name="T1" fmla="*/ 0 h 12"/>
                  <a:gd name="T2" fmla="*/ 35 w 35"/>
                  <a:gd name="T3" fmla="*/ 9 h 12"/>
                  <a:gd name="T4" fmla="*/ 8 w 35"/>
                  <a:gd name="T5" fmla="*/ 12 h 12"/>
                  <a:gd name="T6" fmla="*/ 0 w 35"/>
                  <a:gd name="T7" fmla="*/ 2 h 12"/>
                  <a:gd name="T8" fmla="*/ 18 w 35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2">
                    <a:moveTo>
                      <a:pt x="18" y="0"/>
                    </a:moveTo>
                    <a:lnTo>
                      <a:pt x="35" y="9"/>
                    </a:lnTo>
                    <a:lnTo>
                      <a:pt x="8" y="12"/>
                    </a:lnTo>
                    <a:lnTo>
                      <a:pt x="0" y="2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62" name="Freeform 1295"/>
              <p:cNvSpPr>
                <a:spLocks/>
              </p:cNvSpPr>
              <p:nvPr/>
            </p:nvSpPr>
            <p:spPr bwMode="auto">
              <a:xfrm>
                <a:off x="5121" y="3182"/>
                <a:ext cx="29" cy="9"/>
              </a:xfrm>
              <a:custGeom>
                <a:avLst/>
                <a:gdLst>
                  <a:gd name="T0" fmla="*/ 16 w 29"/>
                  <a:gd name="T1" fmla="*/ 0 h 9"/>
                  <a:gd name="T2" fmla="*/ 29 w 29"/>
                  <a:gd name="T3" fmla="*/ 7 h 9"/>
                  <a:gd name="T4" fmla="*/ 8 w 29"/>
                  <a:gd name="T5" fmla="*/ 9 h 9"/>
                  <a:gd name="T6" fmla="*/ 0 w 29"/>
                  <a:gd name="T7" fmla="*/ 1 h 9"/>
                  <a:gd name="T8" fmla="*/ 16 w 29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9">
                    <a:moveTo>
                      <a:pt x="16" y="0"/>
                    </a:moveTo>
                    <a:lnTo>
                      <a:pt x="29" y="7"/>
                    </a:lnTo>
                    <a:lnTo>
                      <a:pt x="8" y="9"/>
                    </a:lnTo>
                    <a:lnTo>
                      <a:pt x="0" y="1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63" name="Freeform 1296"/>
              <p:cNvSpPr>
                <a:spLocks/>
              </p:cNvSpPr>
              <p:nvPr/>
            </p:nvSpPr>
            <p:spPr bwMode="auto">
              <a:xfrm>
                <a:off x="5106" y="3119"/>
                <a:ext cx="6" cy="10"/>
              </a:xfrm>
              <a:custGeom>
                <a:avLst/>
                <a:gdLst>
                  <a:gd name="T0" fmla="*/ 1 w 6"/>
                  <a:gd name="T1" fmla="*/ 9 h 10"/>
                  <a:gd name="T2" fmla="*/ 0 w 6"/>
                  <a:gd name="T3" fmla="*/ 9 h 10"/>
                  <a:gd name="T4" fmla="*/ 0 w 6"/>
                  <a:gd name="T5" fmla="*/ 7 h 10"/>
                  <a:gd name="T6" fmla="*/ 0 w 6"/>
                  <a:gd name="T7" fmla="*/ 6 h 10"/>
                  <a:gd name="T8" fmla="*/ 0 w 6"/>
                  <a:gd name="T9" fmla="*/ 4 h 10"/>
                  <a:gd name="T10" fmla="*/ 1 w 6"/>
                  <a:gd name="T11" fmla="*/ 3 h 10"/>
                  <a:gd name="T12" fmla="*/ 1 w 6"/>
                  <a:gd name="T13" fmla="*/ 2 h 10"/>
                  <a:gd name="T14" fmla="*/ 2 w 6"/>
                  <a:gd name="T15" fmla="*/ 1 h 10"/>
                  <a:gd name="T16" fmla="*/ 2 w 6"/>
                  <a:gd name="T17" fmla="*/ 0 h 10"/>
                  <a:gd name="T18" fmla="*/ 3 w 6"/>
                  <a:gd name="T19" fmla="*/ 0 h 10"/>
                  <a:gd name="T20" fmla="*/ 4 w 6"/>
                  <a:gd name="T21" fmla="*/ 0 h 10"/>
                  <a:gd name="T22" fmla="*/ 4 w 6"/>
                  <a:gd name="T23" fmla="*/ 0 h 10"/>
                  <a:gd name="T24" fmla="*/ 5 w 6"/>
                  <a:gd name="T25" fmla="*/ 0 h 10"/>
                  <a:gd name="T26" fmla="*/ 5 w 6"/>
                  <a:gd name="T27" fmla="*/ 0 h 10"/>
                  <a:gd name="T28" fmla="*/ 6 w 6"/>
                  <a:gd name="T29" fmla="*/ 2 h 10"/>
                  <a:gd name="T30" fmla="*/ 6 w 6"/>
                  <a:gd name="T31" fmla="*/ 3 h 10"/>
                  <a:gd name="T32" fmla="*/ 5 w 6"/>
                  <a:gd name="T33" fmla="*/ 5 h 10"/>
                  <a:gd name="T34" fmla="*/ 5 w 6"/>
                  <a:gd name="T35" fmla="*/ 6 h 10"/>
                  <a:gd name="T36" fmla="*/ 4 w 6"/>
                  <a:gd name="T37" fmla="*/ 7 h 10"/>
                  <a:gd name="T38" fmla="*/ 4 w 6"/>
                  <a:gd name="T39" fmla="*/ 8 h 10"/>
                  <a:gd name="T40" fmla="*/ 3 w 6"/>
                  <a:gd name="T41" fmla="*/ 9 h 10"/>
                  <a:gd name="T42" fmla="*/ 2 w 6"/>
                  <a:gd name="T43" fmla="*/ 9 h 10"/>
                  <a:gd name="T44" fmla="*/ 2 w 6"/>
                  <a:gd name="T45" fmla="*/ 9 h 10"/>
                  <a:gd name="T46" fmla="*/ 1 w 6"/>
                  <a:gd name="T47" fmla="*/ 10 h 10"/>
                  <a:gd name="T48" fmla="*/ 1 w 6"/>
                  <a:gd name="T4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10">
                    <a:moveTo>
                      <a:pt x="1" y="9"/>
                    </a:move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5" y="5"/>
                    </a:lnTo>
                    <a:lnTo>
                      <a:pt x="5" y="6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1" y="10"/>
                    </a:lnTo>
                    <a:lnTo>
                      <a:pt x="1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64" name="Freeform 1297"/>
              <p:cNvSpPr>
                <a:spLocks/>
              </p:cNvSpPr>
              <p:nvPr/>
            </p:nvSpPr>
            <p:spPr bwMode="auto">
              <a:xfrm>
                <a:off x="5110" y="3141"/>
                <a:ext cx="18" cy="16"/>
              </a:xfrm>
              <a:custGeom>
                <a:avLst/>
                <a:gdLst>
                  <a:gd name="T0" fmla="*/ 0 w 18"/>
                  <a:gd name="T1" fmla="*/ 16 h 16"/>
                  <a:gd name="T2" fmla="*/ 0 w 18"/>
                  <a:gd name="T3" fmla="*/ 0 h 16"/>
                  <a:gd name="T4" fmla="*/ 18 w 18"/>
                  <a:gd name="T5" fmla="*/ 4 h 16"/>
                  <a:gd name="T6" fmla="*/ 18 w 18"/>
                  <a:gd name="T7" fmla="*/ 16 h 16"/>
                  <a:gd name="T8" fmla="*/ 0 w 18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6">
                    <a:moveTo>
                      <a:pt x="0" y="16"/>
                    </a:moveTo>
                    <a:lnTo>
                      <a:pt x="0" y="0"/>
                    </a:lnTo>
                    <a:lnTo>
                      <a:pt x="18" y="4"/>
                    </a:lnTo>
                    <a:lnTo>
                      <a:pt x="18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65" name="Rectangle 1298"/>
              <p:cNvSpPr>
                <a:spLocks noChangeArrowheads="1"/>
              </p:cNvSpPr>
              <p:nvPr/>
            </p:nvSpPr>
            <p:spPr bwMode="auto">
              <a:xfrm>
                <a:off x="5113" y="3144"/>
                <a:ext cx="14" cy="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66" name="Freeform 1299"/>
              <p:cNvSpPr>
                <a:spLocks/>
              </p:cNvSpPr>
              <p:nvPr/>
            </p:nvSpPr>
            <p:spPr bwMode="auto">
              <a:xfrm>
                <a:off x="5103" y="3116"/>
                <a:ext cx="37" cy="33"/>
              </a:xfrm>
              <a:custGeom>
                <a:avLst/>
                <a:gdLst>
                  <a:gd name="T0" fmla="*/ 6 w 37"/>
                  <a:gd name="T1" fmla="*/ 9 h 33"/>
                  <a:gd name="T2" fmla="*/ 6 w 37"/>
                  <a:gd name="T3" fmla="*/ 9 h 33"/>
                  <a:gd name="T4" fmla="*/ 6 w 37"/>
                  <a:gd name="T5" fmla="*/ 8 h 33"/>
                  <a:gd name="T6" fmla="*/ 8 w 37"/>
                  <a:gd name="T7" fmla="*/ 6 h 33"/>
                  <a:gd name="T8" fmla="*/ 9 w 37"/>
                  <a:gd name="T9" fmla="*/ 4 h 33"/>
                  <a:gd name="T10" fmla="*/ 11 w 37"/>
                  <a:gd name="T11" fmla="*/ 3 h 33"/>
                  <a:gd name="T12" fmla="*/ 13 w 37"/>
                  <a:gd name="T13" fmla="*/ 2 h 33"/>
                  <a:gd name="T14" fmla="*/ 16 w 37"/>
                  <a:gd name="T15" fmla="*/ 1 h 33"/>
                  <a:gd name="T16" fmla="*/ 18 w 37"/>
                  <a:gd name="T17" fmla="*/ 0 h 33"/>
                  <a:gd name="T18" fmla="*/ 20 w 37"/>
                  <a:gd name="T19" fmla="*/ 0 h 33"/>
                  <a:gd name="T20" fmla="*/ 23 w 37"/>
                  <a:gd name="T21" fmla="*/ 1 h 33"/>
                  <a:gd name="T22" fmla="*/ 26 w 37"/>
                  <a:gd name="T23" fmla="*/ 1 h 33"/>
                  <a:gd name="T24" fmla="*/ 29 w 37"/>
                  <a:gd name="T25" fmla="*/ 3 h 33"/>
                  <a:gd name="T26" fmla="*/ 32 w 37"/>
                  <a:gd name="T27" fmla="*/ 5 h 33"/>
                  <a:gd name="T28" fmla="*/ 34 w 37"/>
                  <a:gd name="T29" fmla="*/ 7 h 33"/>
                  <a:gd name="T30" fmla="*/ 35 w 37"/>
                  <a:gd name="T31" fmla="*/ 10 h 33"/>
                  <a:gd name="T32" fmla="*/ 36 w 37"/>
                  <a:gd name="T33" fmla="*/ 13 h 33"/>
                  <a:gd name="T34" fmla="*/ 37 w 37"/>
                  <a:gd name="T35" fmla="*/ 17 h 33"/>
                  <a:gd name="T36" fmla="*/ 36 w 37"/>
                  <a:gd name="T37" fmla="*/ 20 h 33"/>
                  <a:gd name="T38" fmla="*/ 35 w 37"/>
                  <a:gd name="T39" fmla="*/ 23 h 33"/>
                  <a:gd name="T40" fmla="*/ 34 w 37"/>
                  <a:gd name="T41" fmla="*/ 26 h 33"/>
                  <a:gd name="T42" fmla="*/ 32 w 37"/>
                  <a:gd name="T43" fmla="*/ 28 h 33"/>
                  <a:gd name="T44" fmla="*/ 30 w 37"/>
                  <a:gd name="T45" fmla="*/ 30 h 33"/>
                  <a:gd name="T46" fmla="*/ 27 w 37"/>
                  <a:gd name="T47" fmla="*/ 32 h 33"/>
                  <a:gd name="T48" fmla="*/ 24 w 37"/>
                  <a:gd name="T49" fmla="*/ 33 h 33"/>
                  <a:gd name="T50" fmla="*/ 20 w 37"/>
                  <a:gd name="T51" fmla="*/ 33 h 33"/>
                  <a:gd name="T52" fmla="*/ 18 w 37"/>
                  <a:gd name="T53" fmla="*/ 33 h 33"/>
                  <a:gd name="T54" fmla="*/ 15 w 37"/>
                  <a:gd name="T55" fmla="*/ 33 h 33"/>
                  <a:gd name="T56" fmla="*/ 13 w 37"/>
                  <a:gd name="T57" fmla="*/ 32 h 33"/>
                  <a:gd name="T58" fmla="*/ 11 w 37"/>
                  <a:gd name="T59" fmla="*/ 31 h 33"/>
                  <a:gd name="T60" fmla="*/ 9 w 37"/>
                  <a:gd name="T61" fmla="*/ 29 h 33"/>
                  <a:gd name="T62" fmla="*/ 8 w 37"/>
                  <a:gd name="T63" fmla="*/ 28 h 33"/>
                  <a:gd name="T64" fmla="*/ 6 w 37"/>
                  <a:gd name="T65" fmla="*/ 26 h 33"/>
                  <a:gd name="T66" fmla="*/ 5 w 37"/>
                  <a:gd name="T67" fmla="*/ 24 h 33"/>
                  <a:gd name="T68" fmla="*/ 5 w 37"/>
                  <a:gd name="T69" fmla="*/ 23 h 33"/>
                  <a:gd name="T70" fmla="*/ 4 w 37"/>
                  <a:gd name="T71" fmla="*/ 23 h 33"/>
                  <a:gd name="T72" fmla="*/ 3 w 37"/>
                  <a:gd name="T73" fmla="*/ 23 h 33"/>
                  <a:gd name="T74" fmla="*/ 1 w 37"/>
                  <a:gd name="T75" fmla="*/ 21 h 33"/>
                  <a:gd name="T76" fmla="*/ 0 w 37"/>
                  <a:gd name="T77" fmla="*/ 19 h 33"/>
                  <a:gd name="T78" fmla="*/ 0 w 37"/>
                  <a:gd name="T79" fmla="*/ 17 h 33"/>
                  <a:gd name="T80" fmla="*/ 0 w 37"/>
                  <a:gd name="T81" fmla="*/ 14 h 33"/>
                  <a:gd name="T82" fmla="*/ 1 w 37"/>
                  <a:gd name="T83" fmla="*/ 12 h 33"/>
                  <a:gd name="T84" fmla="*/ 2 w 37"/>
                  <a:gd name="T85" fmla="*/ 10 h 33"/>
                  <a:gd name="T86" fmla="*/ 4 w 37"/>
                  <a:gd name="T87" fmla="*/ 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7" h="33">
                    <a:moveTo>
                      <a:pt x="6" y="9"/>
                    </a:move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8"/>
                    </a:lnTo>
                    <a:lnTo>
                      <a:pt x="7" y="7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1" y="3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14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2" y="0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8" y="2"/>
                    </a:lnTo>
                    <a:lnTo>
                      <a:pt x="29" y="3"/>
                    </a:lnTo>
                    <a:lnTo>
                      <a:pt x="31" y="4"/>
                    </a:lnTo>
                    <a:lnTo>
                      <a:pt x="32" y="5"/>
                    </a:lnTo>
                    <a:lnTo>
                      <a:pt x="33" y="6"/>
                    </a:lnTo>
                    <a:lnTo>
                      <a:pt x="34" y="7"/>
                    </a:lnTo>
                    <a:lnTo>
                      <a:pt x="35" y="9"/>
                    </a:lnTo>
                    <a:lnTo>
                      <a:pt x="35" y="10"/>
                    </a:lnTo>
                    <a:lnTo>
                      <a:pt x="36" y="12"/>
                    </a:lnTo>
                    <a:lnTo>
                      <a:pt x="36" y="13"/>
                    </a:lnTo>
                    <a:lnTo>
                      <a:pt x="37" y="15"/>
                    </a:lnTo>
                    <a:lnTo>
                      <a:pt x="37" y="17"/>
                    </a:lnTo>
                    <a:lnTo>
                      <a:pt x="37" y="18"/>
                    </a:lnTo>
                    <a:lnTo>
                      <a:pt x="36" y="20"/>
                    </a:lnTo>
                    <a:lnTo>
                      <a:pt x="36" y="21"/>
                    </a:lnTo>
                    <a:lnTo>
                      <a:pt x="35" y="23"/>
                    </a:lnTo>
                    <a:lnTo>
                      <a:pt x="35" y="24"/>
                    </a:lnTo>
                    <a:lnTo>
                      <a:pt x="34" y="26"/>
                    </a:lnTo>
                    <a:lnTo>
                      <a:pt x="33" y="27"/>
                    </a:lnTo>
                    <a:lnTo>
                      <a:pt x="32" y="28"/>
                    </a:lnTo>
                    <a:lnTo>
                      <a:pt x="31" y="29"/>
                    </a:lnTo>
                    <a:lnTo>
                      <a:pt x="30" y="30"/>
                    </a:lnTo>
                    <a:lnTo>
                      <a:pt x="28" y="31"/>
                    </a:lnTo>
                    <a:lnTo>
                      <a:pt x="27" y="32"/>
                    </a:lnTo>
                    <a:lnTo>
                      <a:pt x="25" y="32"/>
                    </a:lnTo>
                    <a:lnTo>
                      <a:pt x="24" y="33"/>
                    </a:lnTo>
                    <a:lnTo>
                      <a:pt x="22" y="33"/>
                    </a:lnTo>
                    <a:lnTo>
                      <a:pt x="20" y="33"/>
                    </a:lnTo>
                    <a:lnTo>
                      <a:pt x="19" y="33"/>
                    </a:lnTo>
                    <a:lnTo>
                      <a:pt x="18" y="33"/>
                    </a:lnTo>
                    <a:lnTo>
                      <a:pt x="16" y="33"/>
                    </a:lnTo>
                    <a:lnTo>
                      <a:pt x="15" y="33"/>
                    </a:lnTo>
                    <a:lnTo>
                      <a:pt x="14" y="32"/>
                    </a:lnTo>
                    <a:lnTo>
                      <a:pt x="13" y="32"/>
                    </a:lnTo>
                    <a:lnTo>
                      <a:pt x="12" y="31"/>
                    </a:lnTo>
                    <a:lnTo>
                      <a:pt x="11" y="31"/>
                    </a:lnTo>
                    <a:lnTo>
                      <a:pt x="10" y="30"/>
                    </a:lnTo>
                    <a:lnTo>
                      <a:pt x="9" y="29"/>
                    </a:lnTo>
                    <a:lnTo>
                      <a:pt x="9" y="28"/>
                    </a:lnTo>
                    <a:lnTo>
                      <a:pt x="8" y="28"/>
                    </a:lnTo>
                    <a:lnTo>
                      <a:pt x="7" y="27"/>
                    </a:lnTo>
                    <a:lnTo>
                      <a:pt x="6" y="26"/>
                    </a:lnTo>
                    <a:lnTo>
                      <a:pt x="6" y="25"/>
                    </a:lnTo>
                    <a:lnTo>
                      <a:pt x="5" y="24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5" y="23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2" y="22"/>
                    </a:lnTo>
                    <a:lnTo>
                      <a:pt x="1" y="21"/>
                    </a:lnTo>
                    <a:lnTo>
                      <a:pt x="1" y="21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1" y="12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6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67" name="Freeform 1300"/>
              <p:cNvSpPr>
                <a:spLocks/>
              </p:cNvSpPr>
              <p:nvPr/>
            </p:nvSpPr>
            <p:spPr bwMode="auto">
              <a:xfrm>
                <a:off x="5105" y="3119"/>
                <a:ext cx="32" cy="28"/>
              </a:xfrm>
              <a:custGeom>
                <a:avLst/>
                <a:gdLst>
                  <a:gd name="T0" fmla="*/ 4 w 32"/>
                  <a:gd name="T1" fmla="*/ 9 h 28"/>
                  <a:gd name="T2" fmla="*/ 4 w 32"/>
                  <a:gd name="T3" fmla="*/ 10 h 28"/>
                  <a:gd name="T4" fmla="*/ 5 w 32"/>
                  <a:gd name="T5" fmla="*/ 9 h 28"/>
                  <a:gd name="T6" fmla="*/ 6 w 32"/>
                  <a:gd name="T7" fmla="*/ 7 h 28"/>
                  <a:gd name="T8" fmla="*/ 8 w 32"/>
                  <a:gd name="T9" fmla="*/ 5 h 28"/>
                  <a:gd name="T10" fmla="*/ 9 w 32"/>
                  <a:gd name="T11" fmla="*/ 3 h 28"/>
                  <a:gd name="T12" fmla="*/ 11 w 32"/>
                  <a:gd name="T13" fmla="*/ 2 h 28"/>
                  <a:gd name="T14" fmla="*/ 13 w 32"/>
                  <a:gd name="T15" fmla="*/ 1 h 28"/>
                  <a:gd name="T16" fmla="*/ 16 w 32"/>
                  <a:gd name="T17" fmla="*/ 0 h 28"/>
                  <a:gd name="T18" fmla="*/ 18 w 32"/>
                  <a:gd name="T19" fmla="*/ 0 h 28"/>
                  <a:gd name="T20" fmla="*/ 22 w 32"/>
                  <a:gd name="T21" fmla="*/ 0 h 28"/>
                  <a:gd name="T22" fmla="*/ 27 w 32"/>
                  <a:gd name="T23" fmla="*/ 3 h 28"/>
                  <a:gd name="T24" fmla="*/ 30 w 32"/>
                  <a:gd name="T25" fmla="*/ 7 h 28"/>
                  <a:gd name="T26" fmla="*/ 32 w 32"/>
                  <a:gd name="T27" fmla="*/ 12 h 28"/>
                  <a:gd name="T28" fmla="*/ 32 w 32"/>
                  <a:gd name="T29" fmla="*/ 16 h 28"/>
                  <a:gd name="T30" fmla="*/ 31 w 32"/>
                  <a:gd name="T31" fmla="*/ 19 h 28"/>
                  <a:gd name="T32" fmla="*/ 30 w 32"/>
                  <a:gd name="T33" fmla="*/ 21 h 28"/>
                  <a:gd name="T34" fmla="*/ 28 w 32"/>
                  <a:gd name="T35" fmla="*/ 24 h 28"/>
                  <a:gd name="T36" fmla="*/ 26 w 32"/>
                  <a:gd name="T37" fmla="*/ 25 h 28"/>
                  <a:gd name="T38" fmla="*/ 24 w 32"/>
                  <a:gd name="T39" fmla="*/ 27 h 28"/>
                  <a:gd name="T40" fmla="*/ 21 w 32"/>
                  <a:gd name="T41" fmla="*/ 27 h 28"/>
                  <a:gd name="T42" fmla="*/ 18 w 32"/>
                  <a:gd name="T43" fmla="*/ 28 h 28"/>
                  <a:gd name="T44" fmla="*/ 15 w 32"/>
                  <a:gd name="T45" fmla="*/ 27 h 28"/>
                  <a:gd name="T46" fmla="*/ 11 w 32"/>
                  <a:gd name="T47" fmla="*/ 25 h 28"/>
                  <a:gd name="T48" fmla="*/ 7 w 32"/>
                  <a:gd name="T49" fmla="*/ 22 h 28"/>
                  <a:gd name="T50" fmla="*/ 5 w 32"/>
                  <a:gd name="T51" fmla="*/ 18 h 28"/>
                  <a:gd name="T52" fmla="*/ 4 w 32"/>
                  <a:gd name="T53" fmla="*/ 17 h 28"/>
                  <a:gd name="T54" fmla="*/ 3 w 32"/>
                  <a:gd name="T55" fmla="*/ 17 h 28"/>
                  <a:gd name="T56" fmla="*/ 2 w 32"/>
                  <a:gd name="T57" fmla="*/ 17 h 28"/>
                  <a:gd name="T58" fmla="*/ 1 w 32"/>
                  <a:gd name="T59" fmla="*/ 16 h 28"/>
                  <a:gd name="T60" fmla="*/ 0 w 32"/>
                  <a:gd name="T61" fmla="*/ 15 h 28"/>
                  <a:gd name="T62" fmla="*/ 0 w 32"/>
                  <a:gd name="T63" fmla="*/ 14 h 28"/>
                  <a:gd name="T64" fmla="*/ 0 w 32"/>
                  <a:gd name="T65" fmla="*/ 12 h 28"/>
                  <a:gd name="T66" fmla="*/ 0 w 32"/>
                  <a:gd name="T67" fmla="*/ 11 h 28"/>
                  <a:gd name="T68" fmla="*/ 1 w 32"/>
                  <a:gd name="T69" fmla="*/ 10 h 28"/>
                  <a:gd name="T70" fmla="*/ 2 w 32"/>
                  <a:gd name="T71" fmla="*/ 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" h="28">
                    <a:moveTo>
                      <a:pt x="3" y="9"/>
                    </a:moveTo>
                    <a:lnTo>
                      <a:pt x="4" y="9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9" y="3"/>
                    </a:lnTo>
                    <a:lnTo>
                      <a:pt x="10" y="2"/>
                    </a:lnTo>
                    <a:lnTo>
                      <a:pt x="11" y="2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22" y="0"/>
                    </a:lnTo>
                    <a:lnTo>
                      <a:pt x="25" y="2"/>
                    </a:lnTo>
                    <a:lnTo>
                      <a:pt x="27" y="3"/>
                    </a:lnTo>
                    <a:lnTo>
                      <a:pt x="29" y="5"/>
                    </a:lnTo>
                    <a:lnTo>
                      <a:pt x="30" y="7"/>
                    </a:lnTo>
                    <a:lnTo>
                      <a:pt x="31" y="10"/>
                    </a:lnTo>
                    <a:lnTo>
                      <a:pt x="32" y="12"/>
                    </a:lnTo>
                    <a:lnTo>
                      <a:pt x="32" y="15"/>
                    </a:lnTo>
                    <a:lnTo>
                      <a:pt x="32" y="16"/>
                    </a:lnTo>
                    <a:lnTo>
                      <a:pt x="32" y="18"/>
                    </a:lnTo>
                    <a:lnTo>
                      <a:pt x="31" y="19"/>
                    </a:lnTo>
                    <a:lnTo>
                      <a:pt x="31" y="20"/>
                    </a:lnTo>
                    <a:lnTo>
                      <a:pt x="30" y="21"/>
                    </a:lnTo>
                    <a:lnTo>
                      <a:pt x="29" y="23"/>
                    </a:lnTo>
                    <a:lnTo>
                      <a:pt x="28" y="24"/>
                    </a:lnTo>
                    <a:lnTo>
                      <a:pt x="27" y="24"/>
                    </a:lnTo>
                    <a:lnTo>
                      <a:pt x="26" y="25"/>
                    </a:lnTo>
                    <a:lnTo>
                      <a:pt x="25" y="26"/>
                    </a:lnTo>
                    <a:lnTo>
                      <a:pt x="24" y="27"/>
                    </a:lnTo>
                    <a:lnTo>
                      <a:pt x="23" y="27"/>
                    </a:lnTo>
                    <a:lnTo>
                      <a:pt x="21" y="27"/>
                    </a:lnTo>
                    <a:lnTo>
                      <a:pt x="20" y="28"/>
                    </a:lnTo>
                    <a:lnTo>
                      <a:pt x="18" y="28"/>
                    </a:lnTo>
                    <a:lnTo>
                      <a:pt x="17" y="28"/>
                    </a:lnTo>
                    <a:lnTo>
                      <a:pt x="15" y="27"/>
                    </a:lnTo>
                    <a:lnTo>
                      <a:pt x="13" y="26"/>
                    </a:lnTo>
                    <a:lnTo>
                      <a:pt x="11" y="25"/>
                    </a:lnTo>
                    <a:lnTo>
                      <a:pt x="9" y="24"/>
                    </a:lnTo>
                    <a:lnTo>
                      <a:pt x="7" y="22"/>
                    </a:lnTo>
                    <a:lnTo>
                      <a:pt x="6" y="21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4" y="17"/>
                    </a:lnTo>
                    <a:lnTo>
                      <a:pt x="4" y="17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68" name="Freeform 1301"/>
              <p:cNvSpPr>
                <a:spLocks/>
              </p:cNvSpPr>
              <p:nvPr/>
            </p:nvSpPr>
            <p:spPr bwMode="auto">
              <a:xfrm>
                <a:off x="5116" y="3138"/>
                <a:ext cx="13" cy="5"/>
              </a:xfrm>
              <a:custGeom>
                <a:avLst/>
                <a:gdLst>
                  <a:gd name="T0" fmla="*/ 13 w 13"/>
                  <a:gd name="T1" fmla="*/ 1 h 5"/>
                  <a:gd name="T2" fmla="*/ 13 w 13"/>
                  <a:gd name="T3" fmla="*/ 1 h 5"/>
                  <a:gd name="T4" fmla="*/ 13 w 13"/>
                  <a:gd name="T5" fmla="*/ 2 h 5"/>
                  <a:gd name="T6" fmla="*/ 13 w 13"/>
                  <a:gd name="T7" fmla="*/ 2 h 5"/>
                  <a:gd name="T8" fmla="*/ 12 w 13"/>
                  <a:gd name="T9" fmla="*/ 3 h 5"/>
                  <a:gd name="T10" fmla="*/ 12 w 13"/>
                  <a:gd name="T11" fmla="*/ 3 h 5"/>
                  <a:gd name="T12" fmla="*/ 12 w 13"/>
                  <a:gd name="T13" fmla="*/ 4 h 5"/>
                  <a:gd name="T14" fmla="*/ 11 w 13"/>
                  <a:gd name="T15" fmla="*/ 4 h 5"/>
                  <a:gd name="T16" fmla="*/ 10 w 13"/>
                  <a:gd name="T17" fmla="*/ 4 h 5"/>
                  <a:gd name="T18" fmla="*/ 10 w 13"/>
                  <a:gd name="T19" fmla="*/ 5 h 5"/>
                  <a:gd name="T20" fmla="*/ 9 w 13"/>
                  <a:gd name="T21" fmla="*/ 5 h 5"/>
                  <a:gd name="T22" fmla="*/ 8 w 13"/>
                  <a:gd name="T23" fmla="*/ 5 h 5"/>
                  <a:gd name="T24" fmla="*/ 7 w 13"/>
                  <a:gd name="T25" fmla="*/ 5 h 5"/>
                  <a:gd name="T26" fmla="*/ 6 w 13"/>
                  <a:gd name="T27" fmla="*/ 5 h 5"/>
                  <a:gd name="T28" fmla="*/ 6 w 13"/>
                  <a:gd name="T29" fmla="*/ 5 h 5"/>
                  <a:gd name="T30" fmla="*/ 5 w 13"/>
                  <a:gd name="T31" fmla="*/ 5 h 5"/>
                  <a:gd name="T32" fmla="*/ 5 w 13"/>
                  <a:gd name="T33" fmla="*/ 5 h 5"/>
                  <a:gd name="T34" fmla="*/ 0 w 13"/>
                  <a:gd name="T35" fmla="*/ 0 h 5"/>
                  <a:gd name="T36" fmla="*/ 13 w 13"/>
                  <a:gd name="T3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5">
                    <a:moveTo>
                      <a:pt x="13" y="1"/>
                    </a:moveTo>
                    <a:lnTo>
                      <a:pt x="13" y="1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4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0" y="0"/>
                    </a:lnTo>
                    <a:lnTo>
                      <a:pt x="1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69" name="Freeform 1302"/>
              <p:cNvSpPr>
                <a:spLocks/>
              </p:cNvSpPr>
              <p:nvPr/>
            </p:nvSpPr>
            <p:spPr bwMode="auto">
              <a:xfrm>
                <a:off x="5119" y="3139"/>
                <a:ext cx="8" cy="2"/>
              </a:xfrm>
              <a:custGeom>
                <a:avLst/>
                <a:gdLst>
                  <a:gd name="T0" fmla="*/ 8 w 8"/>
                  <a:gd name="T1" fmla="*/ 1 h 2"/>
                  <a:gd name="T2" fmla="*/ 8 w 8"/>
                  <a:gd name="T3" fmla="*/ 2 h 2"/>
                  <a:gd name="T4" fmla="*/ 2 w 8"/>
                  <a:gd name="T5" fmla="*/ 2 h 2"/>
                  <a:gd name="T6" fmla="*/ 0 w 8"/>
                  <a:gd name="T7" fmla="*/ 0 h 2"/>
                  <a:gd name="T8" fmla="*/ 8 w 8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8" y="1"/>
                    </a:moveTo>
                    <a:lnTo>
                      <a:pt x="8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8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70" name="Freeform 1303"/>
              <p:cNvSpPr>
                <a:spLocks/>
              </p:cNvSpPr>
              <p:nvPr/>
            </p:nvSpPr>
            <p:spPr bwMode="auto">
              <a:xfrm>
                <a:off x="5109" y="3112"/>
                <a:ext cx="29" cy="10"/>
              </a:xfrm>
              <a:custGeom>
                <a:avLst/>
                <a:gdLst>
                  <a:gd name="T0" fmla="*/ 3 w 29"/>
                  <a:gd name="T1" fmla="*/ 2 h 10"/>
                  <a:gd name="T2" fmla="*/ 4 w 29"/>
                  <a:gd name="T3" fmla="*/ 2 h 10"/>
                  <a:gd name="T4" fmla="*/ 5 w 29"/>
                  <a:gd name="T5" fmla="*/ 2 h 10"/>
                  <a:gd name="T6" fmla="*/ 5 w 29"/>
                  <a:gd name="T7" fmla="*/ 2 h 10"/>
                  <a:gd name="T8" fmla="*/ 6 w 29"/>
                  <a:gd name="T9" fmla="*/ 2 h 10"/>
                  <a:gd name="T10" fmla="*/ 7 w 29"/>
                  <a:gd name="T11" fmla="*/ 1 h 10"/>
                  <a:gd name="T12" fmla="*/ 8 w 29"/>
                  <a:gd name="T13" fmla="*/ 1 h 10"/>
                  <a:gd name="T14" fmla="*/ 10 w 29"/>
                  <a:gd name="T15" fmla="*/ 1 h 10"/>
                  <a:gd name="T16" fmla="*/ 11 w 29"/>
                  <a:gd name="T17" fmla="*/ 1 h 10"/>
                  <a:gd name="T18" fmla="*/ 11 w 29"/>
                  <a:gd name="T19" fmla="*/ 1 h 10"/>
                  <a:gd name="T20" fmla="*/ 12 w 29"/>
                  <a:gd name="T21" fmla="*/ 1 h 10"/>
                  <a:gd name="T22" fmla="*/ 13 w 29"/>
                  <a:gd name="T23" fmla="*/ 0 h 10"/>
                  <a:gd name="T24" fmla="*/ 14 w 29"/>
                  <a:gd name="T25" fmla="*/ 0 h 10"/>
                  <a:gd name="T26" fmla="*/ 15 w 29"/>
                  <a:gd name="T27" fmla="*/ 0 h 10"/>
                  <a:gd name="T28" fmla="*/ 17 w 29"/>
                  <a:gd name="T29" fmla="*/ 0 h 10"/>
                  <a:gd name="T30" fmla="*/ 18 w 29"/>
                  <a:gd name="T31" fmla="*/ 1 h 10"/>
                  <a:gd name="T32" fmla="*/ 20 w 29"/>
                  <a:gd name="T33" fmla="*/ 1 h 10"/>
                  <a:gd name="T34" fmla="*/ 21 w 29"/>
                  <a:gd name="T35" fmla="*/ 2 h 10"/>
                  <a:gd name="T36" fmla="*/ 22 w 29"/>
                  <a:gd name="T37" fmla="*/ 2 h 10"/>
                  <a:gd name="T38" fmla="*/ 23 w 29"/>
                  <a:gd name="T39" fmla="*/ 2 h 10"/>
                  <a:gd name="T40" fmla="*/ 25 w 29"/>
                  <a:gd name="T41" fmla="*/ 3 h 10"/>
                  <a:gd name="T42" fmla="*/ 27 w 29"/>
                  <a:gd name="T43" fmla="*/ 3 h 10"/>
                  <a:gd name="T44" fmla="*/ 29 w 29"/>
                  <a:gd name="T45" fmla="*/ 5 h 10"/>
                  <a:gd name="T46" fmla="*/ 29 w 29"/>
                  <a:gd name="T47" fmla="*/ 6 h 10"/>
                  <a:gd name="T48" fmla="*/ 29 w 29"/>
                  <a:gd name="T49" fmla="*/ 7 h 10"/>
                  <a:gd name="T50" fmla="*/ 28 w 29"/>
                  <a:gd name="T51" fmla="*/ 8 h 10"/>
                  <a:gd name="T52" fmla="*/ 26 w 29"/>
                  <a:gd name="T53" fmla="*/ 9 h 10"/>
                  <a:gd name="T54" fmla="*/ 24 w 29"/>
                  <a:gd name="T55" fmla="*/ 10 h 10"/>
                  <a:gd name="T56" fmla="*/ 22 w 29"/>
                  <a:gd name="T57" fmla="*/ 9 h 10"/>
                  <a:gd name="T58" fmla="*/ 21 w 29"/>
                  <a:gd name="T59" fmla="*/ 9 h 10"/>
                  <a:gd name="T60" fmla="*/ 20 w 29"/>
                  <a:gd name="T61" fmla="*/ 9 h 10"/>
                  <a:gd name="T62" fmla="*/ 19 w 29"/>
                  <a:gd name="T63" fmla="*/ 9 h 10"/>
                  <a:gd name="T64" fmla="*/ 18 w 29"/>
                  <a:gd name="T65" fmla="*/ 8 h 10"/>
                  <a:gd name="T66" fmla="*/ 18 w 29"/>
                  <a:gd name="T67" fmla="*/ 9 h 10"/>
                  <a:gd name="T68" fmla="*/ 17 w 29"/>
                  <a:gd name="T69" fmla="*/ 9 h 10"/>
                  <a:gd name="T70" fmla="*/ 16 w 29"/>
                  <a:gd name="T71" fmla="*/ 9 h 10"/>
                  <a:gd name="T72" fmla="*/ 14 w 29"/>
                  <a:gd name="T73" fmla="*/ 9 h 10"/>
                  <a:gd name="T74" fmla="*/ 13 w 29"/>
                  <a:gd name="T75" fmla="*/ 8 h 10"/>
                  <a:gd name="T76" fmla="*/ 12 w 29"/>
                  <a:gd name="T77" fmla="*/ 8 h 10"/>
                  <a:gd name="T78" fmla="*/ 11 w 29"/>
                  <a:gd name="T79" fmla="*/ 8 h 10"/>
                  <a:gd name="T80" fmla="*/ 11 w 29"/>
                  <a:gd name="T81" fmla="*/ 7 h 10"/>
                  <a:gd name="T82" fmla="*/ 10 w 29"/>
                  <a:gd name="T83" fmla="*/ 7 h 10"/>
                  <a:gd name="T84" fmla="*/ 9 w 29"/>
                  <a:gd name="T85" fmla="*/ 7 h 10"/>
                  <a:gd name="T86" fmla="*/ 8 w 29"/>
                  <a:gd name="T87" fmla="*/ 7 h 10"/>
                  <a:gd name="T88" fmla="*/ 7 w 29"/>
                  <a:gd name="T89" fmla="*/ 7 h 10"/>
                  <a:gd name="T90" fmla="*/ 6 w 29"/>
                  <a:gd name="T91" fmla="*/ 8 h 10"/>
                  <a:gd name="T92" fmla="*/ 4 w 29"/>
                  <a:gd name="T93" fmla="*/ 9 h 10"/>
                  <a:gd name="T94" fmla="*/ 3 w 29"/>
                  <a:gd name="T95" fmla="*/ 9 h 10"/>
                  <a:gd name="T96" fmla="*/ 1 w 29"/>
                  <a:gd name="T97" fmla="*/ 9 h 10"/>
                  <a:gd name="T98" fmla="*/ 0 w 29"/>
                  <a:gd name="T99" fmla="*/ 8 h 10"/>
                  <a:gd name="T100" fmla="*/ 0 w 29"/>
                  <a:gd name="T101" fmla="*/ 7 h 10"/>
                  <a:gd name="T102" fmla="*/ 0 w 29"/>
                  <a:gd name="T103" fmla="*/ 5 h 10"/>
                  <a:gd name="T104" fmla="*/ 1 w 29"/>
                  <a:gd name="T105" fmla="*/ 4 h 10"/>
                  <a:gd name="T106" fmla="*/ 2 w 29"/>
                  <a:gd name="T107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0">
                    <a:moveTo>
                      <a:pt x="3" y="3"/>
                    </a:move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0" y="2"/>
                    </a:lnTo>
                    <a:lnTo>
                      <a:pt x="21" y="2"/>
                    </a:lnTo>
                    <a:lnTo>
                      <a:pt x="21" y="3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5" y="3"/>
                    </a:lnTo>
                    <a:lnTo>
                      <a:pt x="26" y="3"/>
                    </a:lnTo>
                    <a:lnTo>
                      <a:pt x="27" y="3"/>
                    </a:lnTo>
                    <a:lnTo>
                      <a:pt x="28" y="4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9" y="6"/>
                    </a:lnTo>
                    <a:lnTo>
                      <a:pt x="29" y="7"/>
                    </a:lnTo>
                    <a:lnTo>
                      <a:pt x="29" y="7"/>
                    </a:lnTo>
                    <a:lnTo>
                      <a:pt x="29" y="8"/>
                    </a:lnTo>
                    <a:lnTo>
                      <a:pt x="28" y="8"/>
                    </a:lnTo>
                    <a:lnTo>
                      <a:pt x="27" y="9"/>
                    </a:lnTo>
                    <a:lnTo>
                      <a:pt x="26" y="9"/>
                    </a:lnTo>
                    <a:lnTo>
                      <a:pt x="25" y="9"/>
                    </a:lnTo>
                    <a:lnTo>
                      <a:pt x="24" y="10"/>
                    </a:lnTo>
                    <a:lnTo>
                      <a:pt x="23" y="10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21" y="9"/>
                    </a:lnTo>
                    <a:lnTo>
                      <a:pt x="21" y="9"/>
                    </a:lnTo>
                    <a:lnTo>
                      <a:pt x="20" y="9"/>
                    </a:lnTo>
                    <a:lnTo>
                      <a:pt x="20" y="9"/>
                    </a:lnTo>
                    <a:lnTo>
                      <a:pt x="19" y="9"/>
                    </a:lnTo>
                    <a:lnTo>
                      <a:pt x="19" y="8"/>
                    </a:lnTo>
                    <a:lnTo>
                      <a:pt x="18" y="8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5" y="9"/>
                    </a:lnTo>
                    <a:lnTo>
                      <a:pt x="14" y="9"/>
                    </a:lnTo>
                    <a:lnTo>
                      <a:pt x="14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71" name="Freeform 1304"/>
              <p:cNvSpPr>
                <a:spLocks/>
              </p:cNvSpPr>
              <p:nvPr/>
            </p:nvSpPr>
            <p:spPr bwMode="auto">
              <a:xfrm>
                <a:off x="5136" y="3182"/>
                <a:ext cx="39" cy="11"/>
              </a:xfrm>
              <a:custGeom>
                <a:avLst/>
                <a:gdLst>
                  <a:gd name="T0" fmla="*/ 17 w 39"/>
                  <a:gd name="T1" fmla="*/ 0 h 11"/>
                  <a:gd name="T2" fmla="*/ 39 w 39"/>
                  <a:gd name="T3" fmla="*/ 7 h 11"/>
                  <a:gd name="T4" fmla="*/ 12 w 39"/>
                  <a:gd name="T5" fmla="*/ 11 h 11"/>
                  <a:gd name="T6" fmla="*/ 0 w 39"/>
                  <a:gd name="T7" fmla="*/ 2 h 11"/>
                  <a:gd name="T8" fmla="*/ 17 w 39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1">
                    <a:moveTo>
                      <a:pt x="17" y="0"/>
                    </a:moveTo>
                    <a:lnTo>
                      <a:pt x="39" y="7"/>
                    </a:lnTo>
                    <a:lnTo>
                      <a:pt x="12" y="11"/>
                    </a:lnTo>
                    <a:lnTo>
                      <a:pt x="0" y="2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72" name="Freeform 1305"/>
              <p:cNvSpPr>
                <a:spLocks/>
              </p:cNvSpPr>
              <p:nvPr/>
            </p:nvSpPr>
            <p:spPr bwMode="auto">
              <a:xfrm>
                <a:off x="5139" y="3183"/>
                <a:ext cx="31" cy="9"/>
              </a:xfrm>
              <a:custGeom>
                <a:avLst/>
                <a:gdLst>
                  <a:gd name="T0" fmla="*/ 14 w 31"/>
                  <a:gd name="T1" fmla="*/ 0 h 9"/>
                  <a:gd name="T2" fmla="*/ 31 w 31"/>
                  <a:gd name="T3" fmla="*/ 6 h 9"/>
                  <a:gd name="T4" fmla="*/ 10 w 31"/>
                  <a:gd name="T5" fmla="*/ 9 h 9"/>
                  <a:gd name="T6" fmla="*/ 0 w 31"/>
                  <a:gd name="T7" fmla="*/ 2 h 9"/>
                  <a:gd name="T8" fmla="*/ 14 w 3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9">
                    <a:moveTo>
                      <a:pt x="14" y="0"/>
                    </a:moveTo>
                    <a:lnTo>
                      <a:pt x="31" y="6"/>
                    </a:lnTo>
                    <a:lnTo>
                      <a:pt x="10" y="9"/>
                    </a:lnTo>
                    <a:lnTo>
                      <a:pt x="0" y="2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73" name="Freeform 1306"/>
              <p:cNvSpPr>
                <a:spLocks/>
              </p:cNvSpPr>
              <p:nvPr/>
            </p:nvSpPr>
            <p:spPr bwMode="auto">
              <a:xfrm>
                <a:off x="5093" y="3150"/>
                <a:ext cx="63" cy="38"/>
              </a:xfrm>
              <a:custGeom>
                <a:avLst/>
                <a:gdLst>
                  <a:gd name="T0" fmla="*/ 4 w 63"/>
                  <a:gd name="T1" fmla="*/ 6 h 38"/>
                  <a:gd name="T2" fmla="*/ 6 w 63"/>
                  <a:gd name="T3" fmla="*/ 4 h 38"/>
                  <a:gd name="T4" fmla="*/ 8 w 63"/>
                  <a:gd name="T5" fmla="*/ 2 h 38"/>
                  <a:gd name="T6" fmla="*/ 10 w 63"/>
                  <a:gd name="T7" fmla="*/ 1 h 38"/>
                  <a:gd name="T8" fmla="*/ 11 w 63"/>
                  <a:gd name="T9" fmla="*/ 1 h 38"/>
                  <a:gd name="T10" fmla="*/ 13 w 63"/>
                  <a:gd name="T11" fmla="*/ 1 h 38"/>
                  <a:gd name="T12" fmla="*/ 15 w 63"/>
                  <a:gd name="T13" fmla="*/ 0 h 38"/>
                  <a:gd name="T14" fmla="*/ 16 w 63"/>
                  <a:gd name="T15" fmla="*/ 0 h 38"/>
                  <a:gd name="T16" fmla="*/ 17 w 63"/>
                  <a:gd name="T17" fmla="*/ 0 h 38"/>
                  <a:gd name="T18" fmla="*/ 18 w 63"/>
                  <a:gd name="T19" fmla="*/ 0 h 38"/>
                  <a:gd name="T20" fmla="*/ 21 w 63"/>
                  <a:gd name="T21" fmla="*/ 0 h 38"/>
                  <a:gd name="T22" fmla="*/ 24 w 63"/>
                  <a:gd name="T23" fmla="*/ 0 h 38"/>
                  <a:gd name="T24" fmla="*/ 27 w 63"/>
                  <a:gd name="T25" fmla="*/ 0 h 38"/>
                  <a:gd name="T26" fmla="*/ 30 w 63"/>
                  <a:gd name="T27" fmla="*/ 0 h 38"/>
                  <a:gd name="T28" fmla="*/ 33 w 63"/>
                  <a:gd name="T29" fmla="*/ 0 h 38"/>
                  <a:gd name="T30" fmla="*/ 35 w 63"/>
                  <a:gd name="T31" fmla="*/ 0 h 38"/>
                  <a:gd name="T32" fmla="*/ 35 w 63"/>
                  <a:gd name="T33" fmla="*/ 0 h 38"/>
                  <a:gd name="T34" fmla="*/ 37 w 63"/>
                  <a:gd name="T35" fmla="*/ 0 h 38"/>
                  <a:gd name="T36" fmla="*/ 39 w 63"/>
                  <a:gd name="T37" fmla="*/ 1 h 38"/>
                  <a:gd name="T38" fmla="*/ 41 w 63"/>
                  <a:gd name="T39" fmla="*/ 1 h 38"/>
                  <a:gd name="T40" fmla="*/ 43 w 63"/>
                  <a:gd name="T41" fmla="*/ 2 h 38"/>
                  <a:gd name="T42" fmla="*/ 44 w 63"/>
                  <a:gd name="T43" fmla="*/ 3 h 38"/>
                  <a:gd name="T44" fmla="*/ 45 w 63"/>
                  <a:gd name="T45" fmla="*/ 4 h 38"/>
                  <a:gd name="T46" fmla="*/ 46 w 63"/>
                  <a:gd name="T47" fmla="*/ 5 h 38"/>
                  <a:gd name="T48" fmla="*/ 47 w 63"/>
                  <a:gd name="T49" fmla="*/ 7 h 38"/>
                  <a:gd name="T50" fmla="*/ 50 w 63"/>
                  <a:gd name="T51" fmla="*/ 11 h 38"/>
                  <a:gd name="T52" fmla="*/ 54 w 63"/>
                  <a:gd name="T53" fmla="*/ 18 h 38"/>
                  <a:gd name="T54" fmla="*/ 56 w 63"/>
                  <a:gd name="T55" fmla="*/ 24 h 38"/>
                  <a:gd name="T56" fmla="*/ 63 w 63"/>
                  <a:gd name="T57" fmla="*/ 34 h 38"/>
                  <a:gd name="T58" fmla="*/ 55 w 63"/>
                  <a:gd name="T59" fmla="*/ 35 h 38"/>
                  <a:gd name="T60" fmla="*/ 55 w 63"/>
                  <a:gd name="T61" fmla="*/ 36 h 38"/>
                  <a:gd name="T62" fmla="*/ 54 w 63"/>
                  <a:gd name="T63" fmla="*/ 38 h 38"/>
                  <a:gd name="T64" fmla="*/ 53 w 63"/>
                  <a:gd name="T65" fmla="*/ 38 h 38"/>
                  <a:gd name="T66" fmla="*/ 52 w 63"/>
                  <a:gd name="T67" fmla="*/ 37 h 38"/>
                  <a:gd name="T68" fmla="*/ 52 w 63"/>
                  <a:gd name="T69" fmla="*/ 35 h 38"/>
                  <a:gd name="T70" fmla="*/ 51 w 63"/>
                  <a:gd name="T71" fmla="*/ 29 h 38"/>
                  <a:gd name="T72" fmla="*/ 49 w 63"/>
                  <a:gd name="T73" fmla="*/ 29 h 38"/>
                  <a:gd name="T74" fmla="*/ 48 w 63"/>
                  <a:gd name="T75" fmla="*/ 26 h 38"/>
                  <a:gd name="T76" fmla="*/ 46 w 63"/>
                  <a:gd name="T77" fmla="*/ 22 h 38"/>
                  <a:gd name="T78" fmla="*/ 42 w 63"/>
                  <a:gd name="T79" fmla="*/ 18 h 38"/>
                  <a:gd name="T80" fmla="*/ 41 w 63"/>
                  <a:gd name="T81" fmla="*/ 29 h 38"/>
                  <a:gd name="T82" fmla="*/ 10 w 63"/>
                  <a:gd name="T83" fmla="*/ 17 h 38"/>
                  <a:gd name="T84" fmla="*/ 9 w 63"/>
                  <a:gd name="T85" fmla="*/ 21 h 38"/>
                  <a:gd name="T86" fmla="*/ 9 w 63"/>
                  <a:gd name="T87" fmla="*/ 31 h 38"/>
                  <a:gd name="T88" fmla="*/ 0 w 63"/>
                  <a:gd name="T89" fmla="*/ 32 h 38"/>
                  <a:gd name="T90" fmla="*/ 0 w 63"/>
                  <a:gd name="T91" fmla="*/ 27 h 38"/>
                  <a:gd name="T92" fmla="*/ 0 w 63"/>
                  <a:gd name="T93" fmla="*/ 20 h 38"/>
                  <a:gd name="T94" fmla="*/ 2 w 63"/>
                  <a:gd name="T95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3" h="38">
                    <a:moveTo>
                      <a:pt x="4" y="7"/>
                    </a:moveTo>
                    <a:lnTo>
                      <a:pt x="4" y="6"/>
                    </a:lnTo>
                    <a:lnTo>
                      <a:pt x="5" y="5"/>
                    </a:lnTo>
                    <a:lnTo>
                      <a:pt x="6" y="4"/>
                    </a:lnTo>
                    <a:lnTo>
                      <a:pt x="7" y="3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3" y="0"/>
                    </a:lnTo>
                    <a:lnTo>
                      <a:pt x="34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6" y="0"/>
                    </a:lnTo>
                    <a:lnTo>
                      <a:pt x="37" y="0"/>
                    </a:lnTo>
                    <a:lnTo>
                      <a:pt x="38" y="0"/>
                    </a:lnTo>
                    <a:lnTo>
                      <a:pt x="39" y="1"/>
                    </a:lnTo>
                    <a:lnTo>
                      <a:pt x="40" y="1"/>
                    </a:lnTo>
                    <a:lnTo>
                      <a:pt x="41" y="1"/>
                    </a:lnTo>
                    <a:lnTo>
                      <a:pt x="42" y="2"/>
                    </a:lnTo>
                    <a:lnTo>
                      <a:pt x="43" y="2"/>
                    </a:lnTo>
                    <a:lnTo>
                      <a:pt x="43" y="3"/>
                    </a:lnTo>
                    <a:lnTo>
                      <a:pt x="44" y="3"/>
                    </a:lnTo>
                    <a:lnTo>
                      <a:pt x="45" y="4"/>
                    </a:lnTo>
                    <a:lnTo>
                      <a:pt x="45" y="4"/>
                    </a:lnTo>
                    <a:lnTo>
                      <a:pt x="46" y="5"/>
                    </a:lnTo>
                    <a:lnTo>
                      <a:pt x="46" y="5"/>
                    </a:lnTo>
                    <a:lnTo>
                      <a:pt x="46" y="5"/>
                    </a:lnTo>
                    <a:lnTo>
                      <a:pt x="47" y="7"/>
                    </a:lnTo>
                    <a:lnTo>
                      <a:pt x="49" y="9"/>
                    </a:lnTo>
                    <a:lnTo>
                      <a:pt x="50" y="11"/>
                    </a:lnTo>
                    <a:lnTo>
                      <a:pt x="52" y="14"/>
                    </a:lnTo>
                    <a:lnTo>
                      <a:pt x="54" y="18"/>
                    </a:lnTo>
                    <a:lnTo>
                      <a:pt x="55" y="21"/>
                    </a:lnTo>
                    <a:lnTo>
                      <a:pt x="56" y="24"/>
                    </a:lnTo>
                    <a:lnTo>
                      <a:pt x="57" y="27"/>
                    </a:lnTo>
                    <a:lnTo>
                      <a:pt x="63" y="34"/>
                    </a:lnTo>
                    <a:lnTo>
                      <a:pt x="58" y="38"/>
                    </a:lnTo>
                    <a:lnTo>
                      <a:pt x="55" y="35"/>
                    </a:lnTo>
                    <a:lnTo>
                      <a:pt x="55" y="35"/>
                    </a:lnTo>
                    <a:lnTo>
                      <a:pt x="55" y="36"/>
                    </a:lnTo>
                    <a:lnTo>
                      <a:pt x="54" y="37"/>
                    </a:lnTo>
                    <a:lnTo>
                      <a:pt x="54" y="38"/>
                    </a:lnTo>
                    <a:lnTo>
                      <a:pt x="53" y="38"/>
                    </a:lnTo>
                    <a:lnTo>
                      <a:pt x="53" y="38"/>
                    </a:lnTo>
                    <a:lnTo>
                      <a:pt x="52" y="38"/>
                    </a:lnTo>
                    <a:lnTo>
                      <a:pt x="52" y="37"/>
                    </a:lnTo>
                    <a:lnTo>
                      <a:pt x="52" y="37"/>
                    </a:lnTo>
                    <a:lnTo>
                      <a:pt x="52" y="35"/>
                    </a:lnTo>
                    <a:lnTo>
                      <a:pt x="51" y="32"/>
                    </a:lnTo>
                    <a:lnTo>
                      <a:pt x="51" y="29"/>
                    </a:lnTo>
                    <a:lnTo>
                      <a:pt x="49" y="29"/>
                    </a:lnTo>
                    <a:lnTo>
                      <a:pt x="49" y="29"/>
                    </a:lnTo>
                    <a:lnTo>
                      <a:pt x="49" y="28"/>
                    </a:lnTo>
                    <a:lnTo>
                      <a:pt x="48" y="26"/>
                    </a:lnTo>
                    <a:lnTo>
                      <a:pt x="47" y="24"/>
                    </a:lnTo>
                    <a:lnTo>
                      <a:pt x="46" y="22"/>
                    </a:lnTo>
                    <a:lnTo>
                      <a:pt x="44" y="20"/>
                    </a:lnTo>
                    <a:lnTo>
                      <a:pt x="42" y="18"/>
                    </a:lnTo>
                    <a:lnTo>
                      <a:pt x="39" y="16"/>
                    </a:lnTo>
                    <a:lnTo>
                      <a:pt x="41" y="29"/>
                    </a:lnTo>
                    <a:lnTo>
                      <a:pt x="10" y="31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9" y="21"/>
                    </a:lnTo>
                    <a:lnTo>
                      <a:pt x="9" y="25"/>
                    </a:lnTo>
                    <a:lnTo>
                      <a:pt x="9" y="31"/>
                    </a:lnTo>
                    <a:lnTo>
                      <a:pt x="0" y="33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7"/>
                    </a:lnTo>
                    <a:lnTo>
                      <a:pt x="0" y="24"/>
                    </a:lnTo>
                    <a:lnTo>
                      <a:pt x="0" y="20"/>
                    </a:lnTo>
                    <a:lnTo>
                      <a:pt x="1" y="15"/>
                    </a:lnTo>
                    <a:lnTo>
                      <a:pt x="2" y="11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74" name="Freeform 1307"/>
              <p:cNvSpPr>
                <a:spLocks/>
              </p:cNvSpPr>
              <p:nvPr/>
            </p:nvSpPr>
            <p:spPr bwMode="auto">
              <a:xfrm>
                <a:off x="5145" y="3178"/>
                <a:ext cx="9" cy="8"/>
              </a:xfrm>
              <a:custGeom>
                <a:avLst/>
                <a:gdLst>
                  <a:gd name="T0" fmla="*/ 0 w 9"/>
                  <a:gd name="T1" fmla="*/ 1 h 8"/>
                  <a:gd name="T2" fmla="*/ 0 w 9"/>
                  <a:gd name="T3" fmla="*/ 3 h 8"/>
                  <a:gd name="T4" fmla="*/ 1 w 9"/>
                  <a:gd name="T5" fmla="*/ 5 h 8"/>
                  <a:gd name="T6" fmla="*/ 1 w 9"/>
                  <a:gd name="T7" fmla="*/ 7 h 8"/>
                  <a:gd name="T8" fmla="*/ 1 w 9"/>
                  <a:gd name="T9" fmla="*/ 8 h 8"/>
                  <a:gd name="T10" fmla="*/ 2 w 9"/>
                  <a:gd name="T11" fmla="*/ 8 h 8"/>
                  <a:gd name="T12" fmla="*/ 2 w 9"/>
                  <a:gd name="T13" fmla="*/ 6 h 8"/>
                  <a:gd name="T14" fmla="*/ 2 w 9"/>
                  <a:gd name="T15" fmla="*/ 5 h 8"/>
                  <a:gd name="T16" fmla="*/ 2 w 9"/>
                  <a:gd name="T17" fmla="*/ 4 h 8"/>
                  <a:gd name="T18" fmla="*/ 6 w 9"/>
                  <a:gd name="T19" fmla="*/ 8 h 8"/>
                  <a:gd name="T20" fmla="*/ 9 w 9"/>
                  <a:gd name="T21" fmla="*/ 5 h 8"/>
                  <a:gd name="T22" fmla="*/ 4 w 9"/>
                  <a:gd name="T23" fmla="*/ 0 h 8"/>
                  <a:gd name="T24" fmla="*/ 0 w 9"/>
                  <a:gd name="T25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8">
                    <a:moveTo>
                      <a:pt x="0" y="1"/>
                    </a:moveTo>
                    <a:lnTo>
                      <a:pt x="0" y="3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6" y="8"/>
                    </a:lnTo>
                    <a:lnTo>
                      <a:pt x="9" y="5"/>
                    </a:lnTo>
                    <a:lnTo>
                      <a:pt x="4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75" name="Freeform 1308"/>
              <p:cNvSpPr>
                <a:spLocks/>
              </p:cNvSpPr>
              <p:nvPr/>
            </p:nvSpPr>
            <p:spPr bwMode="auto">
              <a:xfrm>
                <a:off x="5094" y="3152"/>
                <a:ext cx="55" cy="30"/>
              </a:xfrm>
              <a:custGeom>
                <a:avLst/>
                <a:gdLst>
                  <a:gd name="T0" fmla="*/ 41 w 55"/>
                  <a:gd name="T1" fmla="*/ 1 h 30"/>
                  <a:gd name="T2" fmla="*/ 39 w 55"/>
                  <a:gd name="T3" fmla="*/ 1 h 30"/>
                  <a:gd name="T4" fmla="*/ 38 w 55"/>
                  <a:gd name="T5" fmla="*/ 0 h 30"/>
                  <a:gd name="T6" fmla="*/ 36 w 55"/>
                  <a:gd name="T7" fmla="*/ 0 h 30"/>
                  <a:gd name="T8" fmla="*/ 31 w 55"/>
                  <a:gd name="T9" fmla="*/ 0 h 30"/>
                  <a:gd name="T10" fmla="*/ 18 w 55"/>
                  <a:gd name="T11" fmla="*/ 0 h 30"/>
                  <a:gd name="T12" fmla="*/ 13 w 55"/>
                  <a:gd name="T13" fmla="*/ 0 h 30"/>
                  <a:gd name="T14" fmla="*/ 10 w 55"/>
                  <a:gd name="T15" fmla="*/ 1 h 30"/>
                  <a:gd name="T16" fmla="*/ 8 w 55"/>
                  <a:gd name="T17" fmla="*/ 2 h 30"/>
                  <a:gd name="T18" fmla="*/ 6 w 55"/>
                  <a:gd name="T19" fmla="*/ 4 h 30"/>
                  <a:gd name="T20" fmla="*/ 3 w 55"/>
                  <a:gd name="T21" fmla="*/ 9 h 30"/>
                  <a:gd name="T22" fmla="*/ 1 w 55"/>
                  <a:gd name="T23" fmla="*/ 17 h 30"/>
                  <a:gd name="T24" fmla="*/ 0 w 55"/>
                  <a:gd name="T25" fmla="*/ 24 h 30"/>
                  <a:gd name="T26" fmla="*/ 1 w 55"/>
                  <a:gd name="T27" fmla="*/ 29 h 30"/>
                  <a:gd name="T28" fmla="*/ 6 w 55"/>
                  <a:gd name="T29" fmla="*/ 29 h 30"/>
                  <a:gd name="T30" fmla="*/ 6 w 55"/>
                  <a:gd name="T31" fmla="*/ 19 h 30"/>
                  <a:gd name="T32" fmla="*/ 8 w 55"/>
                  <a:gd name="T33" fmla="*/ 14 h 30"/>
                  <a:gd name="T34" fmla="*/ 10 w 55"/>
                  <a:gd name="T35" fmla="*/ 12 h 30"/>
                  <a:gd name="T36" fmla="*/ 10 w 55"/>
                  <a:gd name="T37" fmla="*/ 12 h 30"/>
                  <a:gd name="T38" fmla="*/ 11 w 55"/>
                  <a:gd name="T39" fmla="*/ 28 h 30"/>
                  <a:gd name="T40" fmla="*/ 14 w 55"/>
                  <a:gd name="T41" fmla="*/ 28 h 30"/>
                  <a:gd name="T42" fmla="*/ 18 w 55"/>
                  <a:gd name="T43" fmla="*/ 28 h 30"/>
                  <a:gd name="T44" fmla="*/ 23 w 55"/>
                  <a:gd name="T45" fmla="*/ 27 h 30"/>
                  <a:gd name="T46" fmla="*/ 27 w 55"/>
                  <a:gd name="T47" fmla="*/ 27 h 30"/>
                  <a:gd name="T48" fmla="*/ 32 w 55"/>
                  <a:gd name="T49" fmla="*/ 27 h 30"/>
                  <a:gd name="T50" fmla="*/ 35 w 55"/>
                  <a:gd name="T51" fmla="*/ 26 h 30"/>
                  <a:gd name="T52" fmla="*/ 38 w 55"/>
                  <a:gd name="T53" fmla="*/ 26 h 30"/>
                  <a:gd name="T54" fmla="*/ 37 w 55"/>
                  <a:gd name="T55" fmla="*/ 11 h 30"/>
                  <a:gd name="T56" fmla="*/ 38 w 55"/>
                  <a:gd name="T57" fmla="*/ 12 h 30"/>
                  <a:gd name="T58" fmla="*/ 42 w 55"/>
                  <a:gd name="T59" fmla="*/ 14 h 30"/>
                  <a:gd name="T60" fmla="*/ 46 w 55"/>
                  <a:gd name="T61" fmla="*/ 18 h 30"/>
                  <a:gd name="T62" fmla="*/ 49 w 55"/>
                  <a:gd name="T63" fmla="*/ 25 h 30"/>
                  <a:gd name="T64" fmla="*/ 52 w 55"/>
                  <a:gd name="T65" fmla="*/ 18 h 30"/>
                  <a:gd name="T66" fmla="*/ 48 w 55"/>
                  <a:gd name="T67" fmla="*/ 9 h 30"/>
                  <a:gd name="T68" fmla="*/ 44 w 55"/>
                  <a:gd name="T69" fmla="*/ 4 h 30"/>
                  <a:gd name="T70" fmla="*/ 41 w 55"/>
                  <a:gd name="T71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5" h="30">
                    <a:moveTo>
                      <a:pt x="41" y="2"/>
                    </a:moveTo>
                    <a:lnTo>
                      <a:pt x="41" y="1"/>
                    </a:lnTo>
                    <a:lnTo>
                      <a:pt x="40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36" y="0"/>
                    </a:lnTo>
                    <a:lnTo>
                      <a:pt x="35" y="0"/>
                    </a:lnTo>
                    <a:lnTo>
                      <a:pt x="31" y="0"/>
                    </a:lnTo>
                    <a:lnTo>
                      <a:pt x="26" y="14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6" y="4"/>
                    </a:lnTo>
                    <a:lnTo>
                      <a:pt x="5" y="5"/>
                    </a:lnTo>
                    <a:lnTo>
                      <a:pt x="3" y="9"/>
                    </a:lnTo>
                    <a:lnTo>
                      <a:pt x="1" y="13"/>
                    </a:lnTo>
                    <a:lnTo>
                      <a:pt x="1" y="17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1" y="27"/>
                    </a:lnTo>
                    <a:lnTo>
                      <a:pt x="1" y="29"/>
                    </a:lnTo>
                    <a:lnTo>
                      <a:pt x="1" y="30"/>
                    </a:lnTo>
                    <a:lnTo>
                      <a:pt x="6" y="29"/>
                    </a:lnTo>
                    <a:lnTo>
                      <a:pt x="6" y="23"/>
                    </a:lnTo>
                    <a:lnTo>
                      <a:pt x="6" y="19"/>
                    </a:lnTo>
                    <a:lnTo>
                      <a:pt x="7" y="16"/>
                    </a:lnTo>
                    <a:lnTo>
                      <a:pt x="8" y="14"/>
                    </a:lnTo>
                    <a:lnTo>
                      <a:pt x="9" y="13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0" y="12"/>
                    </a:lnTo>
                    <a:lnTo>
                      <a:pt x="11" y="28"/>
                    </a:lnTo>
                    <a:lnTo>
                      <a:pt x="11" y="28"/>
                    </a:lnTo>
                    <a:lnTo>
                      <a:pt x="12" y="28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8" y="28"/>
                    </a:lnTo>
                    <a:lnTo>
                      <a:pt x="20" y="27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27" y="27"/>
                    </a:lnTo>
                    <a:lnTo>
                      <a:pt x="29" y="27"/>
                    </a:lnTo>
                    <a:lnTo>
                      <a:pt x="32" y="27"/>
                    </a:lnTo>
                    <a:lnTo>
                      <a:pt x="34" y="26"/>
                    </a:lnTo>
                    <a:lnTo>
                      <a:pt x="35" y="26"/>
                    </a:lnTo>
                    <a:lnTo>
                      <a:pt x="37" y="26"/>
                    </a:lnTo>
                    <a:lnTo>
                      <a:pt x="38" y="26"/>
                    </a:lnTo>
                    <a:lnTo>
                      <a:pt x="38" y="26"/>
                    </a:lnTo>
                    <a:lnTo>
                      <a:pt x="37" y="11"/>
                    </a:lnTo>
                    <a:lnTo>
                      <a:pt x="37" y="11"/>
                    </a:lnTo>
                    <a:lnTo>
                      <a:pt x="38" y="12"/>
                    </a:lnTo>
                    <a:lnTo>
                      <a:pt x="40" y="13"/>
                    </a:lnTo>
                    <a:lnTo>
                      <a:pt x="42" y="14"/>
                    </a:lnTo>
                    <a:lnTo>
                      <a:pt x="44" y="16"/>
                    </a:lnTo>
                    <a:lnTo>
                      <a:pt x="46" y="18"/>
                    </a:lnTo>
                    <a:lnTo>
                      <a:pt x="48" y="21"/>
                    </a:lnTo>
                    <a:lnTo>
                      <a:pt x="49" y="25"/>
                    </a:lnTo>
                    <a:lnTo>
                      <a:pt x="55" y="24"/>
                    </a:lnTo>
                    <a:lnTo>
                      <a:pt x="52" y="18"/>
                    </a:lnTo>
                    <a:lnTo>
                      <a:pt x="50" y="13"/>
                    </a:lnTo>
                    <a:lnTo>
                      <a:pt x="48" y="9"/>
                    </a:lnTo>
                    <a:lnTo>
                      <a:pt x="46" y="7"/>
                    </a:lnTo>
                    <a:lnTo>
                      <a:pt x="44" y="4"/>
                    </a:lnTo>
                    <a:lnTo>
                      <a:pt x="42" y="3"/>
                    </a:lnTo>
                    <a:lnTo>
                      <a:pt x="41" y="2"/>
                    </a:lnTo>
                    <a:lnTo>
                      <a:pt x="41" y="2"/>
                    </a:lnTo>
                    <a:close/>
                  </a:path>
                </a:pathLst>
              </a:custGeom>
              <a:solidFill>
                <a:srgbClr val="59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76" name="Freeform 1309"/>
              <p:cNvSpPr>
                <a:spLocks/>
              </p:cNvSpPr>
              <p:nvPr/>
            </p:nvSpPr>
            <p:spPr bwMode="auto">
              <a:xfrm>
                <a:off x="5108" y="3151"/>
                <a:ext cx="21" cy="15"/>
              </a:xfrm>
              <a:custGeom>
                <a:avLst/>
                <a:gdLst>
                  <a:gd name="T0" fmla="*/ 2 w 21"/>
                  <a:gd name="T1" fmla="*/ 5 h 15"/>
                  <a:gd name="T2" fmla="*/ 0 w 21"/>
                  <a:gd name="T3" fmla="*/ 3 h 15"/>
                  <a:gd name="T4" fmla="*/ 2 w 21"/>
                  <a:gd name="T5" fmla="*/ 0 h 15"/>
                  <a:gd name="T6" fmla="*/ 3 w 21"/>
                  <a:gd name="T7" fmla="*/ 0 h 15"/>
                  <a:gd name="T8" fmla="*/ 1 w 21"/>
                  <a:gd name="T9" fmla="*/ 2 h 15"/>
                  <a:gd name="T10" fmla="*/ 4 w 21"/>
                  <a:gd name="T11" fmla="*/ 4 h 15"/>
                  <a:gd name="T12" fmla="*/ 4 w 21"/>
                  <a:gd name="T13" fmla="*/ 5 h 15"/>
                  <a:gd name="T14" fmla="*/ 3 w 21"/>
                  <a:gd name="T15" fmla="*/ 6 h 15"/>
                  <a:gd name="T16" fmla="*/ 3 w 21"/>
                  <a:gd name="T17" fmla="*/ 6 h 15"/>
                  <a:gd name="T18" fmla="*/ 2 w 21"/>
                  <a:gd name="T19" fmla="*/ 7 h 15"/>
                  <a:gd name="T20" fmla="*/ 11 w 21"/>
                  <a:gd name="T21" fmla="*/ 13 h 15"/>
                  <a:gd name="T22" fmla="*/ 18 w 21"/>
                  <a:gd name="T23" fmla="*/ 6 h 15"/>
                  <a:gd name="T24" fmla="*/ 17 w 21"/>
                  <a:gd name="T25" fmla="*/ 4 h 15"/>
                  <a:gd name="T26" fmla="*/ 19 w 21"/>
                  <a:gd name="T27" fmla="*/ 3 h 15"/>
                  <a:gd name="T28" fmla="*/ 18 w 21"/>
                  <a:gd name="T29" fmla="*/ 0 h 15"/>
                  <a:gd name="T30" fmla="*/ 19 w 21"/>
                  <a:gd name="T31" fmla="*/ 0 h 15"/>
                  <a:gd name="T32" fmla="*/ 21 w 21"/>
                  <a:gd name="T33" fmla="*/ 3 h 15"/>
                  <a:gd name="T34" fmla="*/ 18 w 21"/>
                  <a:gd name="T35" fmla="*/ 5 h 15"/>
                  <a:gd name="T36" fmla="*/ 20 w 21"/>
                  <a:gd name="T37" fmla="*/ 7 h 15"/>
                  <a:gd name="T38" fmla="*/ 12 w 21"/>
                  <a:gd name="T39" fmla="*/ 15 h 15"/>
                  <a:gd name="T40" fmla="*/ 0 w 21"/>
                  <a:gd name="T41" fmla="*/ 7 h 15"/>
                  <a:gd name="T42" fmla="*/ 2 w 21"/>
                  <a:gd name="T4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1" h="15">
                    <a:moveTo>
                      <a:pt x="2" y="5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4" y="4"/>
                    </a:lnTo>
                    <a:lnTo>
                      <a:pt x="4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7"/>
                    </a:lnTo>
                    <a:lnTo>
                      <a:pt x="11" y="13"/>
                    </a:lnTo>
                    <a:lnTo>
                      <a:pt x="18" y="6"/>
                    </a:lnTo>
                    <a:lnTo>
                      <a:pt x="17" y="4"/>
                    </a:lnTo>
                    <a:lnTo>
                      <a:pt x="19" y="3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21" y="3"/>
                    </a:lnTo>
                    <a:lnTo>
                      <a:pt x="18" y="5"/>
                    </a:lnTo>
                    <a:lnTo>
                      <a:pt x="20" y="7"/>
                    </a:lnTo>
                    <a:lnTo>
                      <a:pt x="12" y="15"/>
                    </a:lnTo>
                    <a:lnTo>
                      <a:pt x="0" y="7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77" name="Freeform 1310"/>
              <p:cNvSpPr>
                <a:spLocks/>
              </p:cNvSpPr>
              <p:nvPr/>
            </p:nvSpPr>
            <p:spPr bwMode="auto">
              <a:xfrm>
                <a:off x="5113" y="3152"/>
                <a:ext cx="10" cy="11"/>
              </a:xfrm>
              <a:custGeom>
                <a:avLst/>
                <a:gdLst>
                  <a:gd name="T0" fmla="*/ 10 w 10"/>
                  <a:gd name="T1" fmla="*/ 0 h 11"/>
                  <a:gd name="T2" fmla="*/ 0 w 10"/>
                  <a:gd name="T3" fmla="*/ 0 h 11"/>
                  <a:gd name="T4" fmla="*/ 6 w 10"/>
                  <a:gd name="T5" fmla="*/ 11 h 11"/>
                  <a:gd name="T6" fmla="*/ 10 w 10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10" y="0"/>
                    </a:moveTo>
                    <a:lnTo>
                      <a:pt x="0" y="0"/>
                    </a:lnTo>
                    <a:lnTo>
                      <a:pt x="6" y="1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78" name="Freeform 1311"/>
              <p:cNvSpPr>
                <a:spLocks/>
              </p:cNvSpPr>
              <p:nvPr/>
            </p:nvSpPr>
            <p:spPr bwMode="auto">
              <a:xfrm>
                <a:off x="5116" y="3151"/>
                <a:ext cx="5" cy="13"/>
              </a:xfrm>
              <a:custGeom>
                <a:avLst/>
                <a:gdLst>
                  <a:gd name="T0" fmla="*/ 3 w 5"/>
                  <a:gd name="T1" fmla="*/ 13 h 13"/>
                  <a:gd name="T2" fmla="*/ 0 w 5"/>
                  <a:gd name="T3" fmla="*/ 7 h 13"/>
                  <a:gd name="T4" fmla="*/ 2 w 5"/>
                  <a:gd name="T5" fmla="*/ 2 h 13"/>
                  <a:gd name="T6" fmla="*/ 2 w 5"/>
                  <a:gd name="T7" fmla="*/ 2 h 13"/>
                  <a:gd name="T8" fmla="*/ 1 w 5"/>
                  <a:gd name="T9" fmla="*/ 2 h 13"/>
                  <a:gd name="T10" fmla="*/ 1 w 5"/>
                  <a:gd name="T11" fmla="*/ 2 h 13"/>
                  <a:gd name="T12" fmla="*/ 1 w 5"/>
                  <a:gd name="T13" fmla="*/ 1 h 13"/>
                  <a:gd name="T14" fmla="*/ 1 w 5"/>
                  <a:gd name="T15" fmla="*/ 1 h 13"/>
                  <a:gd name="T16" fmla="*/ 2 w 5"/>
                  <a:gd name="T17" fmla="*/ 0 h 13"/>
                  <a:gd name="T18" fmla="*/ 2 w 5"/>
                  <a:gd name="T19" fmla="*/ 0 h 13"/>
                  <a:gd name="T20" fmla="*/ 3 w 5"/>
                  <a:gd name="T21" fmla="*/ 0 h 13"/>
                  <a:gd name="T22" fmla="*/ 3 w 5"/>
                  <a:gd name="T23" fmla="*/ 0 h 13"/>
                  <a:gd name="T24" fmla="*/ 4 w 5"/>
                  <a:gd name="T25" fmla="*/ 0 h 13"/>
                  <a:gd name="T26" fmla="*/ 4 w 5"/>
                  <a:gd name="T27" fmla="*/ 1 h 13"/>
                  <a:gd name="T28" fmla="*/ 4 w 5"/>
                  <a:gd name="T29" fmla="*/ 1 h 13"/>
                  <a:gd name="T30" fmla="*/ 4 w 5"/>
                  <a:gd name="T31" fmla="*/ 2 h 13"/>
                  <a:gd name="T32" fmla="*/ 4 w 5"/>
                  <a:gd name="T33" fmla="*/ 2 h 13"/>
                  <a:gd name="T34" fmla="*/ 4 w 5"/>
                  <a:gd name="T35" fmla="*/ 2 h 13"/>
                  <a:gd name="T36" fmla="*/ 4 w 5"/>
                  <a:gd name="T37" fmla="*/ 3 h 13"/>
                  <a:gd name="T38" fmla="*/ 5 w 5"/>
                  <a:gd name="T39" fmla="*/ 7 h 13"/>
                  <a:gd name="T40" fmla="*/ 3 w 5"/>
                  <a:gd name="T4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13">
                    <a:moveTo>
                      <a:pt x="3" y="13"/>
                    </a:moveTo>
                    <a:lnTo>
                      <a:pt x="0" y="7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5" y="7"/>
                    </a:lnTo>
                    <a:lnTo>
                      <a:pt x="3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79" name="Freeform 1312"/>
              <p:cNvSpPr>
                <a:spLocks/>
              </p:cNvSpPr>
              <p:nvPr/>
            </p:nvSpPr>
            <p:spPr bwMode="auto">
              <a:xfrm>
                <a:off x="5118" y="3168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3 h 3"/>
                  <a:gd name="T6" fmla="*/ 3 w 3"/>
                  <a:gd name="T7" fmla="*/ 2 h 3"/>
                  <a:gd name="T8" fmla="*/ 3 w 3"/>
                  <a:gd name="T9" fmla="*/ 2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1 w 3"/>
                  <a:gd name="T19" fmla="*/ 0 h 3"/>
                  <a:gd name="T20" fmla="*/ 1 w 3"/>
                  <a:gd name="T21" fmla="*/ 1 h 3"/>
                  <a:gd name="T22" fmla="*/ 1 w 3"/>
                  <a:gd name="T23" fmla="*/ 1 h 3"/>
                  <a:gd name="T24" fmla="*/ 0 w 3"/>
                  <a:gd name="T25" fmla="*/ 2 h 3"/>
                  <a:gd name="T26" fmla="*/ 1 w 3"/>
                  <a:gd name="T27" fmla="*/ 2 h 3"/>
                  <a:gd name="T28" fmla="*/ 1 w 3"/>
                  <a:gd name="T29" fmla="*/ 3 h 3"/>
                  <a:gd name="T30" fmla="*/ 1 w 3"/>
                  <a:gd name="T31" fmla="*/ 3 h 3"/>
                  <a:gd name="T32" fmla="*/ 2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80" name="Freeform 1313"/>
              <p:cNvSpPr>
                <a:spLocks/>
              </p:cNvSpPr>
              <p:nvPr/>
            </p:nvSpPr>
            <p:spPr bwMode="auto">
              <a:xfrm>
                <a:off x="5118" y="3173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3 h 3"/>
                  <a:gd name="T6" fmla="*/ 3 w 3"/>
                  <a:gd name="T7" fmla="*/ 2 h 3"/>
                  <a:gd name="T8" fmla="*/ 3 w 3"/>
                  <a:gd name="T9" fmla="*/ 2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1 h 3"/>
                  <a:gd name="T16" fmla="*/ 2 w 3"/>
                  <a:gd name="T17" fmla="*/ 0 h 3"/>
                  <a:gd name="T18" fmla="*/ 1 w 3"/>
                  <a:gd name="T19" fmla="*/ 1 h 3"/>
                  <a:gd name="T20" fmla="*/ 1 w 3"/>
                  <a:gd name="T21" fmla="*/ 1 h 3"/>
                  <a:gd name="T22" fmla="*/ 1 w 3"/>
                  <a:gd name="T23" fmla="*/ 1 h 3"/>
                  <a:gd name="T24" fmla="*/ 0 w 3"/>
                  <a:gd name="T25" fmla="*/ 2 h 3"/>
                  <a:gd name="T26" fmla="*/ 1 w 3"/>
                  <a:gd name="T27" fmla="*/ 2 h 3"/>
                  <a:gd name="T28" fmla="*/ 1 w 3"/>
                  <a:gd name="T29" fmla="*/ 3 h 3"/>
                  <a:gd name="T30" fmla="*/ 1 w 3"/>
                  <a:gd name="T31" fmla="*/ 3 h 3"/>
                  <a:gd name="T32" fmla="*/ 2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81" name="Freeform 1314"/>
              <p:cNvSpPr>
                <a:spLocks/>
              </p:cNvSpPr>
              <p:nvPr/>
            </p:nvSpPr>
            <p:spPr bwMode="auto">
              <a:xfrm>
                <a:off x="5121" y="3125"/>
                <a:ext cx="8" cy="10"/>
              </a:xfrm>
              <a:custGeom>
                <a:avLst/>
                <a:gdLst>
                  <a:gd name="T0" fmla="*/ 6 w 8"/>
                  <a:gd name="T1" fmla="*/ 8 h 10"/>
                  <a:gd name="T2" fmla="*/ 3 w 8"/>
                  <a:gd name="T3" fmla="*/ 2 h 10"/>
                  <a:gd name="T4" fmla="*/ 4 w 8"/>
                  <a:gd name="T5" fmla="*/ 0 h 10"/>
                  <a:gd name="T6" fmla="*/ 8 w 8"/>
                  <a:gd name="T7" fmla="*/ 10 h 10"/>
                  <a:gd name="T8" fmla="*/ 0 w 8"/>
                  <a:gd name="T9" fmla="*/ 9 h 10"/>
                  <a:gd name="T10" fmla="*/ 1 w 8"/>
                  <a:gd name="T11" fmla="*/ 8 h 10"/>
                  <a:gd name="T12" fmla="*/ 6 w 8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6" y="8"/>
                    </a:moveTo>
                    <a:lnTo>
                      <a:pt x="3" y="2"/>
                    </a:lnTo>
                    <a:lnTo>
                      <a:pt x="4" y="0"/>
                    </a:lnTo>
                    <a:lnTo>
                      <a:pt x="8" y="10"/>
                    </a:lnTo>
                    <a:lnTo>
                      <a:pt x="0" y="9"/>
                    </a:lnTo>
                    <a:lnTo>
                      <a:pt x="1" y="8"/>
                    </a:lnTo>
                    <a:lnTo>
                      <a:pt x="6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82" name="Freeform 1315"/>
              <p:cNvSpPr>
                <a:spLocks/>
              </p:cNvSpPr>
              <p:nvPr/>
            </p:nvSpPr>
            <p:spPr bwMode="auto">
              <a:xfrm>
                <a:off x="5128" y="3125"/>
                <a:ext cx="3" cy="4"/>
              </a:xfrm>
              <a:custGeom>
                <a:avLst/>
                <a:gdLst>
                  <a:gd name="T0" fmla="*/ 0 w 3"/>
                  <a:gd name="T1" fmla="*/ 4 h 4"/>
                  <a:gd name="T2" fmla="*/ 0 w 3"/>
                  <a:gd name="T3" fmla="*/ 4 h 4"/>
                  <a:gd name="T4" fmla="*/ 0 w 3"/>
                  <a:gd name="T5" fmla="*/ 3 h 4"/>
                  <a:gd name="T6" fmla="*/ 0 w 3"/>
                  <a:gd name="T7" fmla="*/ 2 h 4"/>
                  <a:gd name="T8" fmla="*/ 0 w 3"/>
                  <a:gd name="T9" fmla="*/ 2 h 4"/>
                  <a:gd name="T10" fmla="*/ 0 w 3"/>
                  <a:gd name="T11" fmla="*/ 1 h 4"/>
                  <a:gd name="T12" fmla="*/ 1 w 3"/>
                  <a:gd name="T13" fmla="*/ 0 h 4"/>
                  <a:gd name="T14" fmla="*/ 2 w 3"/>
                  <a:gd name="T15" fmla="*/ 0 h 4"/>
                  <a:gd name="T16" fmla="*/ 2 w 3"/>
                  <a:gd name="T17" fmla="*/ 0 h 4"/>
                  <a:gd name="T18" fmla="*/ 2 w 3"/>
                  <a:gd name="T19" fmla="*/ 0 h 4"/>
                  <a:gd name="T20" fmla="*/ 3 w 3"/>
                  <a:gd name="T21" fmla="*/ 1 h 4"/>
                  <a:gd name="T22" fmla="*/ 3 w 3"/>
                  <a:gd name="T23" fmla="*/ 2 h 4"/>
                  <a:gd name="T24" fmla="*/ 2 w 3"/>
                  <a:gd name="T25" fmla="*/ 2 h 4"/>
                  <a:gd name="T26" fmla="*/ 2 w 3"/>
                  <a:gd name="T27" fmla="*/ 3 h 4"/>
                  <a:gd name="T28" fmla="*/ 2 w 3"/>
                  <a:gd name="T29" fmla="*/ 4 h 4"/>
                  <a:gd name="T30" fmla="*/ 1 w 3"/>
                  <a:gd name="T31" fmla="*/ 4 h 4"/>
                  <a:gd name="T32" fmla="*/ 0 w 3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83" name="Freeform 1316"/>
              <p:cNvSpPr>
                <a:spLocks/>
              </p:cNvSpPr>
              <p:nvPr/>
            </p:nvSpPr>
            <p:spPr bwMode="auto">
              <a:xfrm>
                <a:off x="5119" y="3123"/>
                <a:ext cx="3" cy="5"/>
              </a:xfrm>
              <a:custGeom>
                <a:avLst/>
                <a:gdLst>
                  <a:gd name="T0" fmla="*/ 1 w 3"/>
                  <a:gd name="T1" fmla="*/ 5 h 5"/>
                  <a:gd name="T2" fmla="*/ 1 w 3"/>
                  <a:gd name="T3" fmla="*/ 4 h 5"/>
                  <a:gd name="T4" fmla="*/ 0 w 3"/>
                  <a:gd name="T5" fmla="*/ 4 h 5"/>
                  <a:gd name="T6" fmla="*/ 0 w 3"/>
                  <a:gd name="T7" fmla="*/ 3 h 5"/>
                  <a:gd name="T8" fmla="*/ 1 w 3"/>
                  <a:gd name="T9" fmla="*/ 2 h 5"/>
                  <a:gd name="T10" fmla="*/ 1 w 3"/>
                  <a:gd name="T11" fmla="*/ 1 h 5"/>
                  <a:gd name="T12" fmla="*/ 2 w 3"/>
                  <a:gd name="T13" fmla="*/ 1 h 5"/>
                  <a:gd name="T14" fmla="*/ 2 w 3"/>
                  <a:gd name="T15" fmla="*/ 0 h 5"/>
                  <a:gd name="T16" fmla="*/ 3 w 3"/>
                  <a:gd name="T17" fmla="*/ 0 h 5"/>
                  <a:gd name="T18" fmla="*/ 3 w 3"/>
                  <a:gd name="T19" fmla="*/ 1 h 5"/>
                  <a:gd name="T20" fmla="*/ 3 w 3"/>
                  <a:gd name="T21" fmla="*/ 1 h 5"/>
                  <a:gd name="T22" fmla="*/ 3 w 3"/>
                  <a:gd name="T23" fmla="*/ 2 h 5"/>
                  <a:gd name="T24" fmla="*/ 3 w 3"/>
                  <a:gd name="T25" fmla="*/ 3 h 5"/>
                  <a:gd name="T26" fmla="*/ 3 w 3"/>
                  <a:gd name="T27" fmla="*/ 4 h 5"/>
                  <a:gd name="T28" fmla="*/ 2 w 3"/>
                  <a:gd name="T29" fmla="*/ 4 h 5"/>
                  <a:gd name="T30" fmla="*/ 2 w 3"/>
                  <a:gd name="T31" fmla="*/ 5 h 5"/>
                  <a:gd name="T32" fmla="*/ 1 w 3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84" name="Freeform 1317"/>
              <p:cNvSpPr>
                <a:spLocks/>
              </p:cNvSpPr>
              <p:nvPr/>
            </p:nvSpPr>
            <p:spPr bwMode="auto">
              <a:xfrm>
                <a:off x="5201" y="3125"/>
                <a:ext cx="8" cy="9"/>
              </a:xfrm>
              <a:custGeom>
                <a:avLst/>
                <a:gdLst>
                  <a:gd name="T0" fmla="*/ 2 w 8"/>
                  <a:gd name="T1" fmla="*/ 8 h 9"/>
                  <a:gd name="T2" fmla="*/ 6 w 8"/>
                  <a:gd name="T3" fmla="*/ 2 h 9"/>
                  <a:gd name="T4" fmla="*/ 6 w 8"/>
                  <a:gd name="T5" fmla="*/ 0 h 9"/>
                  <a:gd name="T6" fmla="*/ 0 w 8"/>
                  <a:gd name="T7" fmla="*/ 9 h 9"/>
                  <a:gd name="T8" fmla="*/ 8 w 8"/>
                  <a:gd name="T9" fmla="*/ 9 h 9"/>
                  <a:gd name="T10" fmla="*/ 8 w 8"/>
                  <a:gd name="T11" fmla="*/ 8 h 9"/>
                  <a:gd name="T12" fmla="*/ 2 w 8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9">
                    <a:moveTo>
                      <a:pt x="2" y="8"/>
                    </a:moveTo>
                    <a:lnTo>
                      <a:pt x="6" y="2"/>
                    </a:lnTo>
                    <a:lnTo>
                      <a:pt x="6" y="0"/>
                    </a:lnTo>
                    <a:lnTo>
                      <a:pt x="0" y="9"/>
                    </a:lnTo>
                    <a:lnTo>
                      <a:pt x="8" y="9"/>
                    </a:lnTo>
                    <a:lnTo>
                      <a:pt x="8" y="8"/>
                    </a:ln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85" name="Freeform 1318"/>
              <p:cNvSpPr>
                <a:spLocks/>
              </p:cNvSpPr>
              <p:nvPr/>
            </p:nvSpPr>
            <p:spPr bwMode="auto">
              <a:xfrm>
                <a:off x="5200" y="3124"/>
                <a:ext cx="3" cy="4"/>
              </a:xfrm>
              <a:custGeom>
                <a:avLst/>
                <a:gdLst>
                  <a:gd name="T0" fmla="*/ 1 w 3"/>
                  <a:gd name="T1" fmla="*/ 4 h 4"/>
                  <a:gd name="T2" fmla="*/ 2 w 3"/>
                  <a:gd name="T3" fmla="*/ 4 h 4"/>
                  <a:gd name="T4" fmla="*/ 2 w 3"/>
                  <a:gd name="T5" fmla="*/ 4 h 4"/>
                  <a:gd name="T6" fmla="*/ 2 w 3"/>
                  <a:gd name="T7" fmla="*/ 3 h 4"/>
                  <a:gd name="T8" fmla="*/ 3 w 3"/>
                  <a:gd name="T9" fmla="*/ 2 h 4"/>
                  <a:gd name="T10" fmla="*/ 3 w 3"/>
                  <a:gd name="T11" fmla="*/ 1 h 4"/>
                  <a:gd name="T12" fmla="*/ 2 w 3"/>
                  <a:gd name="T13" fmla="*/ 1 h 4"/>
                  <a:gd name="T14" fmla="*/ 2 w 3"/>
                  <a:gd name="T15" fmla="*/ 0 h 4"/>
                  <a:gd name="T16" fmla="*/ 2 w 3"/>
                  <a:gd name="T17" fmla="*/ 0 h 4"/>
                  <a:gd name="T18" fmla="*/ 1 w 3"/>
                  <a:gd name="T19" fmla="*/ 0 h 4"/>
                  <a:gd name="T20" fmla="*/ 1 w 3"/>
                  <a:gd name="T21" fmla="*/ 0 h 4"/>
                  <a:gd name="T22" fmla="*/ 0 w 3"/>
                  <a:gd name="T23" fmla="*/ 1 h 4"/>
                  <a:gd name="T24" fmla="*/ 0 w 3"/>
                  <a:gd name="T25" fmla="*/ 2 h 4"/>
                  <a:gd name="T26" fmla="*/ 0 w 3"/>
                  <a:gd name="T27" fmla="*/ 3 h 4"/>
                  <a:gd name="T28" fmla="*/ 0 w 3"/>
                  <a:gd name="T29" fmla="*/ 4 h 4"/>
                  <a:gd name="T30" fmla="*/ 1 w 3"/>
                  <a:gd name="T31" fmla="*/ 4 h 4"/>
                  <a:gd name="T32" fmla="*/ 1 w 3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86" name="Freeform 1319"/>
              <p:cNvSpPr>
                <a:spLocks/>
              </p:cNvSpPr>
              <p:nvPr/>
            </p:nvSpPr>
            <p:spPr bwMode="auto">
              <a:xfrm>
                <a:off x="5209" y="3124"/>
                <a:ext cx="3" cy="5"/>
              </a:xfrm>
              <a:custGeom>
                <a:avLst/>
                <a:gdLst>
                  <a:gd name="T0" fmla="*/ 1 w 3"/>
                  <a:gd name="T1" fmla="*/ 5 h 5"/>
                  <a:gd name="T2" fmla="*/ 2 w 3"/>
                  <a:gd name="T3" fmla="*/ 5 h 5"/>
                  <a:gd name="T4" fmla="*/ 2 w 3"/>
                  <a:gd name="T5" fmla="*/ 4 h 5"/>
                  <a:gd name="T6" fmla="*/ 3 w 3"/>
                  <a:gd name="T7" fmla="*/ 4 h 5"/>
                  <a:gd name="T8" fmla="*/ 3 w 3"/>
                  <a:gd name="T9" fmla="*/ 3 h 5"/>
                  <a:gd name="T10" fmla="*/ 3 w 3"/>
                  <a:gd name="T11" fmla="*/ 2 h 5"/>
                  <a:gd name="T12" fmla="*/ 3 w 3"/>
                  <a:gd name="T13" fmla="*/ 1 h 5"/>
                  <a:gd name="T14" fmla="*/ 3 w 3"/>
                  <a:gd name="T15" fmla="*/ 0 h 5"/>
                  <a:gd name="T16" fmla="*/ 2 w 3"/>
                  <a:gd name="T17" fmla="*/ 0 h 5"/>
                  <a:gd name="T18" fmla="*/ 2 w 3"/>
                  <a:gd name="T19" fmla="*/ 0 h 5"/>
                  <a:gd name="T20" fmla="*/ 1 w 3"/>
                  <a:gd name="T21" fmla="*/ 1 h 5"/>
                  <a:gd name="T22" fmla="*/ 1 w 3"/>
                  <a:gd name="T23" fmla="*/ 1 h 5"/>
                  <a:gd name="T24" fmla="*/ 0 w 3"/>
                  <a:gd name="T25" fmla="*/ 2 h 5"/>
                  <a:gd name="T26" fmla="*/ 0 w 3"/>
                  <a:gd name="T27" fmla="*/ 3 h 5"/>
                  <a:gd name="T28" fmla="*/ 1 w 3"/>
                  <a:gd name="T29" fmla="*/ 4 h 5"/>
                  <a:gd name="T30" fmla="*/ 1 w 3"/>
                  <a:gd name="T31" fmla="*/ 5 h 5"/>
                  <a:gd name="T32" fmla="*/ 1 w 3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lnTo>
                      <a:pt x="2" y="5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</p:grpSp>
        <p:grpSp>
          <p:nvGrpSpPr>
            <p:cNvPr id="172" name="Group 1374"/>
            <p:cNvGrpSpPr>
              <a:grpSpLocks/>
            </p:cNvGrpSpPr>
            <p:nvPr/>
          </p:nvGrpSpPr>
          <p:grpSpPr bwMode="auto">
            <a:xfrm>
              <a:off x="8420100" y="4919663"/>
              <a:ext cx="225425" cy="203200"/>
              <a:chOff x="5304" y="3099"/>
              <a:chExt cx="142" cy="128"/>
            </a:xfrm>
          </p:grpSpPr>
          <p:sp>
            <p:nvSpPr>
              <p:cNvPr id="187" name="Freeform 1321"/>
              <p:cNvSpPr>
                <a:spLocks/>
              </p:cNvSpPr>
              <p:nvPr/>
            </p:nvSpPr>
            <p:spPr bwMode="auto">
              <a:xfrm>
                <a:off x="5425" y="3130"/>
                <a:ext cx="12" cy="12"/>
              </a:xfrm>
              <a:custGeom>
                <a:avLst/>
                <a:gdLst>
                  <a:gd name="T0" fmla="*/ 6 w 12"/>
                  <a:gd name="T1" fmla="*/ 12 h 12"/>
                  <a:gd name="T2" fmla="*/ 7 w 12"/>
                  <a:gd name="T3" fmla="*/ 12 h 12"/>
                  <a:gd name="T4" fmla="*/ 8 w 12"/>
                  <a:gd name="T5" fmla="*/ 12 h 12"/>
                  <a:gd name="T6" fmla="*/ 9 w 12"/>
                  <a:gd name="T7" fmla="*/ 11 h 12"/>
                  <a:gd name="T8" fmla="*/ 10 w 12"/>
                  <a:gd name="T9" fmla="*/ 10 h 12"/>
                  <a:gd name="T10" fmla="*/ 11 w 12"/>
                  <a:gd name="T11" fmla="*/ 9 h 12"/>
                  <a:gd name="T12" fmla="*/ 11 w 12"/>
                  <a:gd name="T13" fmla="*/ 8 h 12"/>
                  <a:gd name="T14" fmla="*/ 12 w 12"/>
                  <a:gd name="T15" fmla="*/ 7 h 12"/>
                  <a:gd name="T16" fmla="*/ 12 w 12"/>
                  <a:gd name="T17" fmla="*/ 6 h 12"/>
                  <a:gd name="T18" fmla="*/ 12 w 12"/>
                  <a:gd name="T19" fmla="*/ 5 h 12"/>
                  <a:gd name="T20" fmla="*/ 11 w 12"/>
                  <a:gd name="T21" fmla="*/ 3 h 12"/>
                  <a:gd name="T22" fmla="*/ 11 w 12"/>
                  <a:gd name="T23" fmla="*/ 2 h 12"/>
                  <a:gd name="T24" fmla="*/ 10 w 12"/>
                  <a:gd name="T25" fmla="*/ 1 h 12"/>
                  <a:gd name="T26" fmla="*/ 9 w 12"/>
                  <a:gd name="T27" fmla="*/ 1 h 12"/>
                  <a:gd name="T28" fmla="*/ 8 w 12"/>
                  <a:gd name="T29" fmla="*/ 0 h 12"/>
                  <a:gd name="T30" fmla="*/ 7 w 12"/>
                  <a:gd name="T31" fmla="*/ 0 h 12"/>
                  <a:gd name="T32" fmla="*/ 6 w 12"/>
                  <a:gd name="T33" fmla="*/ 0 h 12"/>
                  <a:gd name="T34" fmla="*/ 5 w 12"/>
                  <a:gd name="T35" fmla="*/ 0 h 12"/>
                  <a:gd name="T36" fmla="*/ 4 w 12"/>
                  <a:gd name="T37" fmla="*/ 0 h 12"/>
                  <a:gd name="T38" fmla="*/ 3 w 12"/>
                  <a:gd name="T39" fmla="*/ 1 h 12"/>
                  <a:gd name="T40" fmla="*/ 2 w 12"/>
                  <a:gd name="T41" fmla="*/ 1 h 12"/>
                  <a:gd name="T42" fmla="*/ 1 w 12"/>
                  <a:gd name="T43" fmla="*/ 2 h 12"/>
                  <a:gd name="T44" fmla="*/ 1 w 12"/>
                  <a:gd name="T45" fmla="*/ 3 h 12"/>
                  <a:gd name="T46" fmla="*/ 0 w 12"/>
                  <a:gd name="T47" fmla="*/ 5 h 12"/>
                  <a:gd name="T48" fmla="*/ 0 w 12"/>
                  <a:gd name="T49" fmla="*/ 6 h 12"/>
                  <a:gd name="T50" fmla="*/ 0 w 12"/>
                  <a:gd name="T51" fmla="*/ 7 h 12"/>
                  <a:gd name="T52" fmla="*/ 1 w 12"/>
                  <a:gd name="T53" fmla="*/ 8 h 12"/>
                  <a:gd name="T54" fmla="*/ 1 w 12"/>
                  <a:gd name="T55" fmla="*/ 9 h 12"/>
                  <a:gd name="T56" fmla="*/ 2 w 12"/>
                  <a:gd name="T57" fmla="*/ 10 h 12"/>
                  <a:gd name="T58" fmla="*/ 3 w 12"/>
                  <a:gd name="T59" fmla="*/ 11 h 12"/>
                  <a:gd name="T60" fmla="*/ 4 w 12"/>
                  <a:gd name="T61" fmla="*/ 12 h 12"/>
                  <a:gd name="T62" fmla="*/ 5 w 12"/>
                  <a:gd name="T63" fmla="*/ 12 h 12"/>
                  <a:gd name="T64" fmla="*/ 6 w 12"/>
                  <a:gd name="T6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" h="12">
                    <a:moveTo>
                      <a:pt x="6" y="12"/>
                    </a:moveTo>
                    <a:lnTo>
                      <a:pt x="7" y="12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2" y="6"/>
                    </a:lnTo>
                    <a:lnTo>
                      <a:pt x="12" y="5"/>
                    </a:lnTo>
                    <a:lnTo>
                      <a:pt x="11" y="3"/>
                    </a:lnTo>
                    <a:lnTo>
                      <a:pt x="11" y="2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4" y="12"/>
                    </a:lnTo>
                    <a:lnTo>
                      <a:pt x="5" y="12"/>
                    </a:lnTo>
                    <a:lnTo>
                      <a:pt x="6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88" name="Freeform 1322"/>
              <p:cNvSpPr>
                <a:spLocks/>
              </p:cNvSpPr>
              <p:nvPr/>
            </p:nvSpPr>
            <p:spPr bwMode="auto">
              <a:xfrm>
                <a:off x="5311" y="3101"/>
                <a:ext cx="65" cy="8"/>
              </a:xfrm>
              <a:custGeom>
                <a:avLst/>
                <a:gdLst>
                  <a:gd name="T0" fmla="*/ 65 w 65"/>
                  <a:gd name="T1" fmla="*/ 7 h 8"/>
                  <a:gd name="T2" fmla="*/ 32 w 65"/>
                  <a:gd name="T3" fmla="*/ 0 h 8"/>
                  <a:gd name="T4" fmla="*/ 0 w 65"/>
                  <a:gd name="T5" fmla="*/ 7 h 8"/>
                  <a:gd name="T6" fmla="*/ 1 w 65"/>
                  <a:gd name="T7" fmla="*/ 8 h 8"/>
                  <a:gd name="T8" fmla="*/ 32 w 65"/>
                  <a:gd name="T9" fmla="*/ 1 h 8"/>
                  <a:gd name="T10" fmla="*/ 64 w 65"/>
                  <a:gd name="T11" fmla="*/ 8 h 8"/>
                  <a:gd name="T12" fmla="*/ 65 w 65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8">
                    <a:moveTo>
                      <a:pt x="65" y="7"/>
                    </a:moveTo>
                    <a:lnTo>
                      <a:pt x="32" y="0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32" y="1"/>
                    </a:lnTo>
                    <a:lnTo>
                      <a:pt x="64" y="8"/>
                    </a:lnTo>
                    <a:lnTo>
                      <a:pt x="65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89" name="Rectangle 1323"/>
              <p:cNvSpPr>
                <a:spLocks noChangeArrowheads="1"/>
              </p:cNvSpPr>
              <p:nvPr/>
            </p:nvSpPr>
            <p:spPr bwMode="auto">
              <a:xfrm>
                <a:off x="5307" y="3112"/>
                <a:ext cx="76" cy="8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90" name="Rectangle 1324"/>
              <p:cNvSpPr>
                <a:spLocks noChangeArrowheads="1"/>
              </p:cNvSpPr>
              <p:nvPr/>
            </p:nvSpPr>
            <p:spPr bwMode="auto">
              <a:xfrm>
                <a:off x="5309" y="3114"/>
                <a:ext cx="72" cy="7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91" name="Rectangle 1325"/>
              <p:cNvSpPr>
                <a:spLocks noChangeArrowheads="1"/>
              </p:cNvSpPr>
              <p:nvPr/>
            </p:nvSpPr>
            <p:spPr bwMode="auto">
              <a:xfrm>
                <a:off x="5316" y="3187"/>
                <a:ext cx="10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92" name="Rectangle 1326"/>
              <p:cNvSpPr>
                <a:spLocks noChangeArrowheads="1"/>
              </p:cNvSpPr>
              <p:nvPr/>
            </p:nvSpPr>
            <p:spPr bwMode="auto">
              <a:xfrm>
                <a:off x="5333" y="3187"/>
                <a:ext cx="11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93" name="Rectangle 1327"/>
              <p:cNvSpPr>
                <a:spLocks noChangeArrowheads="1"/>
              </p:cNvSpPr>
              <p:nvPr/>
            </p:nvSpPr>
            <p:spPr bwMode="auto">
              <a:xfrm>
                <a:off x="5351" y="3187"/>
                <a:ext cx="10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94" name="Rectangle 1328"/>
              <p:cNvSpPr>
                <a:spLocks noChangeArrowheads="1"/>
              </p:cNvSpPr>
              <p:nvPr/>
            </p:nvSpPr>
            <p:spPr bwMode="auto">
              <a:xfrm>
                <a:off x="5369" y="3187"/>
                <a:ext cx="10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95" name="Rectangle 1329"/>
              <p:cNvSpPr>
                <a:spLocks noChangeArrowheads="1"/>
              </p:cNvSpPr>
              <p:nvPr/>
            </p:nvSpPr>
            <p:spPr bwMode="auto">
              <a:xfrm>
                <a:off x="5316" y="3183"/>
                <a:ext cx="63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96" name="Rectangle 1330"/>
              <p:cNvSpPr>
                <a:spLocks noChangeArrowheads="1"/>
              </p:cNvSpPr>
              <p:nvPr/>
            </p:nvSpPr>
            <p:spPr bwMode="auto">
              <a:xfrm>
                <a:off x="5311" y="3181"/>
                <a:ext cx="3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97" name="Rectangle 1331"/>
              <p:cNvSpPr>
                <a:spLocks noChangeArrowheads="1"/>
              </p:cNvSpPr>
              <p:nvPr/>
            </p:nvSpPr>
            <p:spPr bwMode="auto">
              <a:xfrm>
                <a:off x="5316" y="3164"/>
                <a:ext cx="63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98" name="Rectangle 1332"/>
              <p:cNvSpPr>
                <a:spLocks noChangeArrowheads="1"/>
              </p:cNvSpPr>
              <p:nvPr/>
            </p:nvSpPr>
            <p:spPr bwMode="auto">
              <a:xfrm>
                <a:off x="5311" y="3163"/>
                <a:ext cx="3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199" name="Rectangle 1333"/>
              <p:cNvSpPr>
                <a:spLocks noChangeArrowheads="1"/>
              </p:cNvSpPr>
              <p:nvPr/>
            </p:nvSpPr>
            <p:spPr bwMode="auto">
              <a:xfrm>
                <a:off x="5316" y="3146"/>
                <a:ext cx="63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00" name="Rectangle 1334"/>
              <p:cNvSpPr>
                <a:spLocks noChangeArrowheads="1"/>
              </p:cNvSpPr>
              <p:nvPr/>
            </p:nvSpPr>
            <p:spPr bwMode="auto">
              <a:xfrm>
                <a:off x="5311" y="3144"/>
                <a:ext cx="3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01" name="Rectangle 1335"/>
              <p:cNvSpPr>
                <a:spLocks noChangeArrowheads="1"/>
              </p:cNvSpPr>
              <p:nvPr/>
            </p:nvSpPr>
            <p:spPr bwMode="auto">
              <a:xfrm>
                <a:off x="5316" y="3127"/>
                <a:ext cx="63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02" name="Rectangle 1336"/>
              <p:cNvSpPr>
                <a:spLocks noChangeArrowheads="1"/>
              </p:cNvSpPr>
              <p:nvPr/>
            </p:nvSpPr>
            <p:spPr bwMode="auto">
              <a:xfrm>
                <a:off x="5311" y="3125"/>
                <a:ext cx="3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03" name="Rectangle 1337"/>
              <p:cNvSpPr>
                <a:spLocks noChangeArrowheads="1"/>
              </p:cNvSpPr>
              <p:nvPr/>
            </p:nvSpPr>
            <p:spPr bwMode="auto">
              <a:xfrm>
                <a:off x="5318" y="3136"/>
                <a:ext cx="6" cy="4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04" name="Rectangle 1338"/>
              <p:cNvSpPr>
                <a:spLocks noChangeArrowheads="1"/>
              </p:cNvSpPr>
              <p:nvPr/>
            </p:nvSpPr>
            <p:spPr bwMode="auto">
              <a:xfrm>
                <a:off x="5319" y="3138"/>
                <a:ext cx="4" cy="45"/>
              </a:xfrm>
              <a:prstGeom prst="rect">
                <a:avLst/>
              </a:prstGeom>
              <a:solidFill>
                <a:srgbClr val="FF2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05" name="Rectangle 1339"/>
              <p:cNvSpPr>
                <a:spLocks noChangeArrowheads="1"/>
              </p:cNvSpPr>
              <p:nvPr/>
            </p:nvSpPr>
            <p:spPr bwMode="auto">
              <a:xfrm>
                <a:off x="5336" y="3152"/>
                <a:ext cx="6" cy="3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06" name="Rectangle 1340"/>
              <p:cNvSpPr>
                <a:spLocks noChangeArrowheads="1"/>
              </p:cNvSpPr>
              <p:nvPr/>
            </p:nvSpPr>
            <p:spPr bwMode="auto">
              <a:xfrm>
                <a:off x="5337" y="3153"/>
                <a:ext cx="3" cy="30"/>
              </a:xfrm>
              <a:prstGeom prst="rect">
                <a:avLst/>
              </a:prstGeom>
              <a:solidFill>
                <a:srgbClr val="B2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07" name="Rectangle 1341"/>
              <p:cNvSpPr>
                <a:spLocks noChangeArrowheads="1"/>
              </p:cNvSpPr>
              <p:nvPr/>
            </p:nvSpPr>
            <p:spPr bwMode="auto">
              <a:xfrm>
                <a:off x="5353" y="3160"/>
                <a:ext cx="6" cy="2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08" name="Rectangle 1342"/>
              <p:cNvSpPr>
                <a:spLocks noChangeArrowheads="1"/>
              </p:cNvSpPr>
              <p:nvPr/>
            </p:nvSpPr>
            <p:spPr bwMode="auto">
              <a:xfrm>
                <a:off x="5354" y="3162"/>
                <a:ext cx="3" cy="21"/>
              </a:xfrm>
              <a:prstGeom prst="rect">
                <a:avLst/>
              </a:prstGeom>
              <a:solidFill>
                <a:srgbClr val="FFAF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09" name="Rectangle 1343"/>
              <p:cNvSpPr>
                <a:spLocks noChangeArrowheads="1"/>
              </p:cNvSpPr>
              <p:nvPr/>
            </p:nvSpPr>
            <p:spPr bwMode="auto">
              <a:xfrm>
                <a:off x="5371" y="3130"/>
                <a:ext cx="6" cy="5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10" name="Rectangle 1344"/>
              <p:cNvSpPr>
                <a:spLocks noChangeArrowheads="1"/>
              </p:cNvSpPr>
              <p:nvPr/>
            </p:nvSpPr>
            <p:spPr bwMode="auto">
              <a:xfrm>
                <a:off x="5372" y="3132"/>
                <a:ext cx="3" cy="51"/>
              </a:xfrm>
              <a:prstGeom prst="rect">
                <a:avLst/>
              </a:prstGeom>
              <a:solidFill>
                <a:srgbClr val="FF6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11" name="Rectangle 1345"/>
              <p:cNvSpPr>
                <a:spLocks noChangeArrowheads="1"/>
              </p:cNvSpPr>
              <p:nvPr/>
            </p:nvSpPr>
            <p:spPr bwMode="auto">
              <a:xfrm>
                <a:off x="5305" y="3193"/>
                <a:ext cx="80" cy="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12" name="Rectangle 1346"/>
              <p:cNvSpPr>
                <a:spLocks noChangeArrowheads="1"/>
              </p:cNvSpPr>
              <p:nvPr/>
            </p:nvSpPr>
            <p:spPr bwMode="auto">
              <a:xfrm>
                <a:off x="5306" y="3194"/>
                <a:ext cx="78" cy="3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13" name="Rectangle 1347"/>
              <p:cNvSpPr>
                <a:spLocks noChangeArrowheads="1"/>
              </p:cNvSpPr>
              <p:nvPr/>
            </p:nvSpPr>
            <p:spPr bwMode="auto">
              <a:xfrm>
                <a:off x="5304" y="3107"/>
                <a:ext cx="81" cy="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14" name="Rectangle 1348"/>
              <p:cNvSpPr>
                <a:spLocks noChangeArrowheads="1"/>
              </p:cNvSpPr>
              <p:nvPr/>
            </p:nvSpPr>
            <p:spPr bwMode="auto">
              <a:xfrm>
                <a:off x="5306" y="3109"/>
                <a:ext cx="77" cy="3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15" name="Freeform 1349"/>
              <p:cNvSpPr>
                <a:spLocks/>
              </p:cNvSpPr>
              <p:nvPr/>
            </p:nvSpPr>
            <p:spPr bwMode="auto">
              <a:xfrm>
                <a:off x="5341" y="3099"/>
                <a:ext cx="5" cy="5"/>
              </a:xfrm>
              <a:custGeom>
                <a:avLst/>
                <a:gdLst>
                  <a:gd name="T0" fmla="*/ 2 w 5"/>
                  <a:gd name="T1" fmla="*/ 5 h 5"/>
                  <a:gd name="T2" fmla="*/ 3 w 5"/>
                  <a:gd name="T3" fmla="*/ 5 h 5"/>
                  <a:gd name="T4" fmla="*/ 3 w 5"/>
                  <a:gd name="T5" fmla="*/ 5 h 5"/>
                  <a:gd name="T6" fmla="*/ 4 w 5"/>
                  <a:gd name="T7" fmla="*/ 5 h 5"/>
                  <a:gd name="T8" fmla="*/ 4 w 5"/>
                  <a:gd name="T9" fmla="*/ 4 h 5"/>
                  <a:gd name="T10" fmla="*/ 5 w 5"/>
                  <a:gd name="T11" fmla="*/ 4 h 5"/>
                  <a:gd name="T12" fmla="*/ 5 w 5"/>
                  <a:gd name="T13" fmla="*/ 4 h 5"/>
                  <a:gd name="T14" fmla="*/ 5 w 5"/>
                  <a:gd name="T15" fmla="*/ 3 h 5"/>
                  <a:gd name="T16" fmla="*/ 5 w 5"/>
                  <a:gd name="T17" fmla="*/ 2 h 5"/>
                  <a:gd name="T18" fmla="*/ 5 w 5"/>
                  <a:gd name="T19" fmla="*/ 2 h 5"/>
                  <a:gd name="T20" fmla="*/ 5 w 5"/>
                  <a:gd name="T21" fmla="*/ 1 h 5"/>
                  <a:gd name="T22" fmla="*/ 5 w 5"/>
                  <a:gd name="T23" fmla="*/ 1 h 5"/>
                  <a:gd name="T24" fmla="*/ 4 w 5"/>
                  <a:gd name="T25" fmla="*/ 1 h 5"/>
                  <a:gd name="T26" fmla="*/ 4 w 5"/>
                  <a:gd name="T27" fmla="*/ 0 h 5"/>
                  <a:gd name="T28" fmla="*/ 3 w 5"/>
                  <a:gd name="T29" fmla="*/ 0 h 5"/>
                  <a:gd name="T30" fmla="*/ 3 w 5"/>
                  <a:gd name="T31" fmla="*/ 0 h 5"/>
                  <a:gd name="T32" fmla="*/ 2 w 5"/>
                  <a:gd name="T33" fmla="*/ 0 h 5"/>
                  <a:gd name="T34" fmla="*/ 2 w 5"/>
                  <a:gd name="T35" fmla="*/ 0 h 5"/>
                  <a:gd name="T36" fmla="*/ 1 w 5"/>
                  <a:gd name="T37" fmla="*/ 0 h 5"/>
                  <a:gd name="T38" fmla="*/ 1 w 5"/>
                  <a:gd name="T39" fmla="*/ 0 h 5"/>
                  <a:gd name="T40" fmla="*/ 1 w 5"/>
                  <a:gd name="T41" fmla="*/ 1 h 5"/>
                  <a:gd name="T42" fmla="*/ 0 w 5"/>
                  <a:gd name="T43" fmla="*/ 1 h 5"/>
                  <a:gd name="T44" fmla="*/ 0 w 5"/>
                  <a:gd name="T45" fmla="*/ 1 h 5"/>
                  <a:gd name="T46" fmla="*/ 0 w 5"/>
                  <a:gd name="T47" fmla="*/ 2 h 5"/>
                  <a:gd name="T48" fmla="*/ 0 w 5"/>
                  <a:gd name="T49" fmla="*/ 2 h 5"/>
                  <a:gd name="T50" fmla="*/ 0 w 5"/>
                  <a:gd name="T51" fmla="*/ 3 h 5"/>
                  <a:gd name="T52" fmla="*/ 0 w 5"/>
                  <a:gd name="T53" fmla="*/ 4 h 5"/>
                  <a:gd name="T54" fmla="*/ 0 w 5"/>
                  <a:gd name="T55" fmla="*/ 4 h 5"/>
                  <a:gd name="T56" fmla="*/ 1 w 5"/>
                  <a:gd name="T57" fmla="*/ 4 h 5"/>
                  <a:gd name="T58" fmla="*/ 1 w 5"/>
                  <a:gd name="T59" fmla="*/ 5 h 5"/>
                  <a:gd name="T60" fmla="*/ 1 w 5"/>
                  <a:gd name="T61" fmla="*/ 5 h 5"/>
                  <a:gd name="T62" fmla="*/ 2 w 5"/>
                  <a:gd name="T63" fmla="*/ 5 h 5"/>
                  <a:gd name="T64" fmla="*/ 2 w 5"/>
                  <a:gd name="T6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lnTo>
                      <a:pt x="3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16" name="Freeform 1350"/>
              <p:cNvSpPr>
                <a:spLocks/>
              </p:cNvSpPr>
              <p:nvPr/>
            </p:nvSpPr>
            <p:spPr bwMode="auto">
              <a:xfrm>
                <a:off x="5342" y="3100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3 h 3"/>
                  <a:gd name="T4" fmla="*/ 3 w 3"/>
                  <a:gd name="T5" fmla="*/ 3 h 3"/>
                  <a:gd name="T6" fmla="*/ 3 w 3"/>
                  <a:gd name="T7" fmla="*/ 2 h 3"/>
                  <a:gd name="T8" fmla="*/ 3 w 3"/>
                  <a:gd name="T9" fmla="*/ 1 h 3"/>
                  <a:gd name="T10" fmla="*/ 3 w 3"/>
                  <a:gd name="T11" fmla="*/ 1 h 3"/>
                  <a:gd name="T12" fmla="*/ 3 w 3"/>
                  <a:gd name="T13" fmla="*/ 0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0 w 3"/>
                  <a:gd name="T21" fmla="*/ 0 h 3"/>
                  <a:gd name="T22" fmla="*/ 0 w 3"/>
                  <a:gd name="T23" fmla="*/ 1 h 3"/>
                  <a:gd name="T24" fmla="*/ 0 w 3"/>
                  <a:gd name="T25" fmla="*/ 1 h 3"/>
                  <a:gd name="T26" fmla="*/ 0 w 3"/>
                  <a:gd name="T27" fmla="*/ 2 h 3"/>
                  <a:gd name="T28" fmla="*/ 0 w 3"/>
                  <a:gd name="T29" fmla="*/ 3 h 3"/>
                  <a:gd name="T30" fmla="*/ 1 w 3"/>
                  <a:gd name="T31" fmla="*/ 3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17" name="Freeform 1351"/>
              <p:cNvSpPr>
                <a:spLocks/>
              </p:cNvSpPr>
              <p:nvPr/>
            </p:nvSpPr>
            <p:spPr bwMode="auto">
              <a:xfrm>
                <a:off x="5379" y="3147"/>
                <a:ext cx="67" cy="80"/>
              </a:xfrm>
              <a:custGeom>
                <a:avLst/>
                <a:gdLst>
                  <a:gd name="T0" fmla="*/ 56 w 67"/>
                  <a:gd name="T1" fmla="*/ 26 h 80"/>
                  <a:gd name="T2" fmla="*/ 58 w 67"/>
                  <a:gd name="T3" fmla="*/ 26 h 80"/>
                  <a:gd name="T4" fmla="*/ 62 w 67"/>
                  <a:gd name="T5" fmla="*/ 23 h 80"/>
                  <a:gd name="T6" fmla="*/ 63 w 67"/>
                  <a:gd name="T7" fmla="*/ 22 h 80"/>
                  <a:gd name="T8" fmla="*/ 64 w 67"/>
                  <a:gd name="T9" fmla="*/ 21 h 80"/>
                  <a:gd name="T10" fmla="*/ 65 w 67"/>
                  <a:gd name="T11" fmla="*/ 14 h 80"/>
                  <a:gd name="T12" fmla="*/ 64 w 67"/>
                  <a:gd name="T13" fmla="*/ 13 h 80"/>
                  <a:gd name="T14" fmla="*/ 63 w 67"/>
                  <a:gd name="T15" fmla="*/ 9 h 80"/>
                  <a:gd name="T16" fmla="*/ 60 w 67"/>
                  <a:gd name="T17" fmla="*/ 4 h 80"/>
                  <a:gd name="T18" fmla="*/ 55 w 67"/>
                  <a:gd name="T19" fmla="*/ 1 h 80"/>
                  <a:gd name="T20" fmla="*/ 53 w 67"/>
                  <a:gd name="T21" fmla="*/ 1 h 80"/>
                  <a:gd name="T22" fmla="*/ 51 w 67"/>
                  <a:gd name="T23" fmla="*/ 0 h 80"/>
                  <a:gd name="T24" fmla="*/ 48 w 67"/>
                  <a:gd name="T25" fmla="*/ 0 h 80"/>
                  <a:gd name="T26" fmla="*/ 42 w 67"/>
                  <a:gd name="T27" fmla="*/ 0 h 80"/>
                  <a:gd name="T28" fmla="*/ 35 w 67"/>
                  <a:gd name="T29" fmla="*/ 0 h 80"/>
                  <a:gd name="T30" fmla="*/ 32 w 67"/>
                  <a:gd name="T31" fmla="*/ 0 h 80"/>
                  <a:gd name="T32" fmla="*/ 30 w 67"/>
                  <a:gd name="T33" fmla="*/ 0 h 80"/>
                  <a:gd name="T34" fmla="*/ 28 w 67"/>
                  <a:gd name="T35" fmla="*/ 1 h 80"/>
                  <a:gd name="T36" fmla="*/ 24 w 67"/>
                  <a:gd name="T37" fmla="*/ 3 h 80"/>
                  <a:gd name="T38" fmla="*/ 23 w 67"/>
                  <a:gd name="T39" fmla="*/ 5 h 80"/>
                  <a:gd name="T40" fmla="*/ 19 w 67"/>
                  <a:gd name="T41" fmla="*/ 11 h 80"/>
                  <a:gd name="T42" fmla="*/ 17 w 67"/>
                  <a:gd name="T43" fmla="*/ 15 h 80"/>
                  <a:gd name="T44" fmla="*/ 4 w 67"/>
                  <a:gd name="T45" fmla="*/ 11 h 80"/>
                  <a:gd name="T46" fmla="*/ 3 w 67"/>
                  <a:gd name="T47" fmla="*/ 9 h 80"/>
                  <a:gd name="T48" fmla="*/ 1 w 67"/>
                  <a:gd name="T49" fmla="*/ 8 h 80"/>
                  <a:gd name="T50" fmla="*/ 0 w 67"/>
                  <a:gd name="T51" fmla="*/ 12 h 80"/>
                  <a:gd name="T52" fmla="*/ 3 w 67"/>
                  <a:gd name="T53" fmla="*/ 19 h 80"/>
                  <a:gd name="T54" fmla="*/ 5 w 67"/>
                  <a:gd name="T55" fmla="*/ 20 h 80"/>
                  <a:gd name="T56" fmla="*/ 7 w 67"/>
                  <a:gd name="T57" fmla="*/ 21 h 80"/>
                  <a:gd name="T58" fmla="*/ 10 w 67"/>
                  <a:gd name="T59" fmla="*/ 22 h 80"/>
                  <a:gd name="T60" fmla="*/ 14 w 67"/>
                  <a:gd name="T61" fmla="*/ 24 h 80"/>
                  <a:gd name="T62" fmla="*/ 17 w 67"/>
                  <a:gd name="T63" fmla="*/ 24 h 80"/>
                  <a:gd name="T64" fmla="*/ 20 w 67"/>
                  <a:gd name="T65" fmla="*/ 23 h 80"/>
                  <a:gd name="T66" fmla="*/ 24 w 67"/>
                  <a:gd name="T67" fmla="*/ 21 h 80"/>
                  <a:gd name="T68" fmla="*/ 14 w 67"/>
                  <a:gd name="T69" fmla="*/ 60 h 80"/>
                  <a:gd name="T70" fmla="*/ 25 w 67"/>
                  <a:gd name="T71" fmla="*/ 71 h 80"/>
                  <a:gd name="T72" fmla="*/ 31 w 67"/>
                  <a:gd name="T73" fmla="*/ 76 h 80"/>
                  <a:gd name="T74" fmla="*/ 27 w 67"/>
                  <a:gd name="T75" fmla="*/ 77 h 80"/>
                  <a:gd name="T76" fmla="*/ 24 w 67"/>
                  <a:gd name="T77" fmla="*/ 79 h 80"/>
                  <a:gd name="T78" fmla="*/ 37 w 67"/>
                  <a:gd name="T79" fmla="*/ 80 h 80"/>
                  <a:gd name="T80" fmla="*/ 39 w 67"/>
                  <a:gd name="T81" fmla="*/ 76 h 80"/>
                  <a:gd name="T82" fmla="*/ 38 w 67"/>
                  <a:gd name="T83" fmla="*/ 72 h 80"/>
                  <a:gd name="T84" fmla="*/ 37 w 67"/>
                  <a:gd name="T85" fmla="*/ 63 h 80"/>
                  <a:gd name="T86" fmla="*/ 45 w 67"/>
                  <a:gd name="T87" fmla="*/ 65 h 80"/>
                  <a:gd name="T88" fmla="*/ 45 w 67"/>
                  <a:gd name="T89" fmla="*/ 73 h 80"/>
                  <a:gd name="T90" fmla="*/ 44 w 67"/>
                  <a:gd name="T91" fmla="*/ 76 h 80"/>
                  <a:gd name="T92" fmla="*/ 43 w 67"/>
                  <a:gd name="T93" fmla="*/ 79 h 80"/>
                  <a:gd name="T94" fmla="*/ 46 w 67"/>
                  <a:gd name="T95" fmla="*/ 78 h 80"/>
                  <a:gd name="T96" fmla="*/ 60 w 67"/>
                  <a:gd name="T97" fmla="*/ 79 h 80"/>
                  <a:gd name="T98" fmla="*/ 56 w 67"/>
                  <a:gd name="T99" fmla="*/ 76 h 80"/>
                  <a:gd name="T100" fmla="*/ 54 w 67"/>
                  <a:gd name="T101" fmla="*/ 75 h 80"/>
                  <a:gd name="T102" fmla="*/ 60 w 67"/>
                  <a:gd name="T103" fmla="*/ 68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7" h="80">
                    <a:moveTo>
                      <a:pt x="61" y="60"/>
                    </a:moveTo>
                    <a:lnTo>
                      <a:pt x="67" y="60"/>
                    </a:lnTo>
                    <a:lnTo>
                      <a:pt x="56" y="32"/>
                    </a:lnTo>
                    <a:lnTo>
                      <a:pt x="56" y="26"/>
                    </a:lnTo>
                    <a:lnTo>
                      <a:pt x="56" y="26"/>
                    </a:lnTo>
                    <a:lnTo>
                      <a:pt x="57" y="26"/>
                    </a:lnTo>
                    <a:lnTo>
                      <a:pt x="57" y="26"/>
                    </a:lnTo>
                    <a:lnTo>
                      <a:pt x="58" y="26"/>
                    </a:lnTo>
                    <a:lnTo>
                      <a:pt x="59" y="25"/>
                    </a:lnTo>
                    <a:lnTo>
                      <a:pt x="60" y="25"/>
                    </a:lnTo>
                    <a:lnTo>
                      <a:pt x="61" y="24"/>
                    </a:lnTo>
                    <a:lnTo>
                      <a:pt x="62" y="23"/>
                    </a:lnTo>
                    <a:lnTo>
                      <a:pt x="62" y="23"/>
                    </a:lnTo>
                    <a:lnTo>
                      <a:pt x="63" y="23"/>
                    </a:lnTo>
                    <a:lnTo>
                      <a:pt x="63" y="22"/>
                    </a:lnTo>
                    <a:lnTo>
                      <a:pt x="63" y="22"/>
                    </a:lnTo>
                    <a:lnTo>
                      <a:pt x="63" y="22"/>
                    </a:lnTo>
                    <a:lnTo>
                      <a:pt x="64" y="21"/>
                    </a:lnTo>
                    <a:lnTo>
                      <a:pt x="64" y="21"/>
                    </a:lnTo>
                    <a:lnTo>
                      <a:pt x="64" y="21"/>
                    </a:lnTo>
                    <a:lnTo>
                      <a:pt x="65" y="19"/>
                    </a:lnTo>
                    <a:lnTo>
                      <a:pt x="65" y="18"/>
                    </a:lnTo>
                    <a:lnTo>
                      <a:pt x="65" y="16"/>
                    </a:lnTo>
                    <a:lnTo>
                      <a:pt x="65" y="14"/>
                    </a:lnTo>
                    <a:lnTo>
                      <a:pt x="65" y="14"/>
                    </a:lnTo>
                    <a:lnTo>
                      <a:pt x="65" y="14"/>
                    </a:lnTo>
                    <a:lnTo>
                      <a:pt x="65" y="13"/>
                    </a:lnTo>
                    <a:lnTo>
                      <a:pt x="64" y="13"/>
                    </a:lnTo>
                    <a:lnTo>
                      <a:pt x="64" y="12"/>
                    </a:lnTo>
                    <a:lnTo>
                      <a:pt x="64" y="11"/>
                    </a:lnTo>
                    <a:lnTo>
                      <a:pt x="63" y="10"/>
                    </a:lnTo>
                    <a:lnTo>
                      <a:pt x="63" y="9"/>
                    </a:lnTo>
                    <a:lnTo>
                      <a:pt x="62" y="8"/>
                    </a:lnTo>
                    <a:lnTo>
                      <a:pt x="61" y="6"/>
                    </a:lnTo>
                    <a:lnTo>
                      <a:pt x="60" y="5"/>
                    </a:lnTo>
                    <a:lnTo>
                      <a:pt x="60" y="4"/>
                    </a:lnTo>
                    <a:lnTo>
                      <a:pt x="59" y="3"/>
                    </a:lnTo>
                    <a:lnTo>
                      <a:pt x="58" y="3"/>
                    </a:lnTo>
                    <a:lnTo>
                      <a:pt x="56" y="2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3" y="1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1" y="0"/>
                    </a:lnTo>
                    <a:lnTo>
                      <a:pt x="50" y="0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5" y="0"/>
                    </a:lnTo>
                    <a:lnTo>
                      <a:pt x="34" y="0"/>
                    </a:lnTo>
                    <a:lnTo>
                      <a:pt x="33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5" y="3"/>
                    </a:lnTo>
                    <a:lnTo>
                      <a:pt x="24" y="3"/>
                    </a:lnTo>
                    <a:lnTo>
                      <a:pt x="24" y="4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2" y="7"/>
                    </a:lnTo>
                    <a:lnTo>
                      <a:pt x="21" y="8"/>
                    </a:lnTo>
                    <a:lnTo>
                      <a:pt x="20" y="10"/>
                    </a:lnTo>
                    <a:lnTo>
                      <a:pt x="19" y="11"/>
                    </a:lnTo>
                    <a:lnTo>
                      <a:pt x="18" y="12"/>
                    </a:lnTo>
                    <a:lnTo>
                      <a:pt x="18" y="14"/>
                    </a:lnTo>
                    <a:lnTo>
                      <a:pt x="17" y="14"/>
                    </a:lnTo>
                    <a:lnTo>
                      <a:pt x="17" y="15"/>
                    </a:lnTo>
                    <a:lnTo>
                      <a:pt x="6" y="13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4" y="11"/>
                    </a:lnTo>
                    <a:lnTo>
                      <a:pt x="4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18"/>
                    </a:lnTo>
                    <a:lnTo>
                      <a:pt x="2" y="18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4" y="19"/>
                    </a:lnTo>
                    <a:lnTo>
                      <a:pt x="4" y="20"/>
                    </a:lnTo>
                    <a:lnTo>
                      <a:pt x="5" y="20"/>
                    </a:lnTo>
                    <a:lnTo>
                      <a:pt x="5" y="20"/>
                    </a:lnTo>
                    <a:lnTo>
                      <a:pt x="6" y="20"/>
                    </a:lnTo>
                    <a:lnTo>
                      <a:pt x="6" y="21"/>
                    </a:lnTo>
                    <a:lnTo>
                      <a:pt x="7" y="21"/>
                    </a:lnTo>
                    <a:lnTo>
                      <a:pt x="8" y="21"/>
                    </a:lnTo>
                    <a:lnTo>
                      <a:pt x="9" y="22"/>
                    </a:lnTo>
                    <a:lnTo>
                      <a:pt x="9" y="22"/>
                    </a:lnTo>
                    <a:lnTo>
                      <a:pt x="10" y="22"/>
                    </a:lnTo>
                    <a:lnTo>
                      <a:pt x="11" y="23"/>
                    </a:lnTo>
                    <a:lnTo>
                      <a:pt x="12" y="23"/>
                    </a:lnTo>
                    <a:lnTo>
                      <a:pt x="13" y="23"/>
                    </a:lnTo>
                    <a:lnTo>
                      <a:pt x="14" y="24"/>
                    </a:lnTo>
                    <a:lnTo>
                      <a:pt x="15" y="24"/>
                    </a:lnTo>
                    <a:lnTo>
                      <a:pt x="16" y="24"/>
                    </a:lnTo>
                    <a:lnTo>
                      <a:pt x="16" y="24"/>
                    </a:lnTo>
                    <a:lnTo>
                      <a:pt x="17" y="24"/>
                    </a:lnTo>
                    <a:lnTo>
                      <a:pt x="18" y="24"/>
                    </a:lnTo>
                    <a:lnTo>
                      <a:pt x="18" y="24"/>
                    </a:lnTo>
                    <a:lnTo>
                      <a:pt x="19" y="24"/>
                    </a:lnTo>
                    <a:lnTo>
                      <a:pt x="20" y="23"/>
                    </a:lnTo>
                    <a:lnTo>
                      <a:pt x="21" y="23"/>
                    </a:lnTo>
                    <a:lnTo>
                      <a:pt x="22" y="23"/>
                    </a:lnTo>
                    <a:lnTo>
                      <a:pt x="23" y="22"/>
                    </a:lnTo>
                    <a:lnTo>
                      <a:pt x="24" y="21"/>
                    </a:lnTo>
                    <a:lnTo>
                      <a:pt x="25" y="21"/>
                    </a:lnTo>
                    <a:lnTo>
                      <a:pt x="26" y="20"/>
                    </a:lnTo>
                    <a:lnTo>
                      <a:pt x="26" y="30"/>
                    </a:lnTo>
                    <a:lnTo>
                      <a:pt x="14" y="60"/>
                    </a:lnTo>
                    <a:lnTo>
                      <a:pt x="21" y="60"/>
                    </a:lnTo>
                    <a:lnTo>
                      <a:pt x="22" y="65"/>
                    </a:lnTo>
                    <a:lnTo>
                      <a:pt x="23" y="68"/>
                    </a:lnTo>
                    <a:lnTo>
                      <a:pt x="25" y="71"/>
                    </a:lnTo>
                    <a:lnTo>
                      <a:pt x="27" y="73"/>
                    </a:lnTo>
                    <a:lnTo>
                      <a:pt x="28" y="74"/>
                    </a:lnTo>
                    <a:lnTo>
                      <a:pt x="30" y="75"/>
                    </a:lnTo>
                    <a:lnTo>
                      <a:pt x="31" y="76"/>
                    </a:lnTo>
                    <a:lnTo>
                      <a:pt x="31" y="76"/>
                    </a:lnTo>
                    <a:lnTo>
                      <a:pt x="30" y="76"/>
                    </a:lnTo>
                    <a:lnTo>
                      <a:pt x="28" y="76"/>
                    </a:lnTo>
                    <a:lnTo>
                      <a:pt x="27" y="77"/>
                    </a:lnTo>
                    <a:lnTo>
                      <a:pt x="26" y="77"/>
                    </a:lnTo>
                    <a:lnTo>
                      <a:pt x="25" y="78"/>
                    </a:lnTo>
                    <a:lnTo>
                      <a:pt x="24" y="79"/>
                    </a:lnTo>
                    <a:lnTo>
                      <a:pt x="24" y="79"/>
                    </a:lnTo>
                    <a:lnTo>
                      <a:pt x="24" y="80"/>
                    </a:lnTo>
                    <a:lnTo>
                      <a:pt x="33" y="80"/>
                    </a:lnTo>
                    <a:lnTo>
                      <a:pt x="37" y="78"/>
                    </a:lnTo>
                    <a:lnTo>
                      <a:pt x="37" y="80"/>
                    </a:lnTo>
                    <a:lnTo>
                      <a:pt x="39" y="80"/>
                    </a:lnTo>
                    <a:lnTo>
                      <a:pt x="40" y="79"/>
                    </a:lnTo>
                    <a:lnTo>
                      <a:pt x="40" y="78"/>
                    </a:lnTo>
                    <a:lnTo>
                      <a:pt x="39" y="76"/>
                    </a:lnTo>
                    <a:lnTo>
                      <a:pt x="39" y="75"/>
                    </a:lnTo>
                    <a:lnTo>
                      <a:pt x="38" y="74"/>
                    </a:lnTo>
                    <a:lnTo>
                      <a:pt x="38" y="74"/>
                    </a:lnTo>
                    <a:lnTo>
                      <a:pt x="38" y="72"/>
                    </a:lnTo>
                    <a:lnTo>
                      <a:pt x="37" y="71"/>
                    </a:lnTo>
                    <a:lnTo>
                      <a:pt x="37" y="68"/>
                    </a:lnTo>
                    <a:lnTo>
                      <a:pt x="37" y="66"/>
                    </a:lnTo>
                    <a:lnTo>
                      <a:pt x="37" y="63"/>
                    </a:lnTo>
                    <a:lnTo>
                      <a:pt x="38" y="60"/>
                    </a:lnTo>
                    <a:lnTo>
                      <a:pt x="43" y="60"/>
                    </a:lnTo>
                    <a:lnTo>
                      <a:pt x="44" y="63"/>
                    </a:lnTo>
                    <a:lnTo>
                      <a:pt x="45" y="65"/>
                    </a:lnTo>
                    <a:lnTo>
                      <a:pt x="45" y="68"/>
                    </a:lnTo>
                    <a:lnTo>
                      <a:pt x="45" y="69"/>
                    </a:lnTo>
                    <a:lnTo>
                      <a:pt x="45" y="71"/>
                    </a:lnTo>
                    <a:lnTo>
                      <a:pt x="45" y="73"/>
                    </a:lnTo>
                    <a:lnTo>
                      <a:pt x="45" y="74"/>
                    </a:lnTo>
                    <a:lnTo>
                      <a:pt x="45" y="75"/>
                    </a:lnTo>
                    <a:lnTo>
                      <a:pt x="44" y="76"/>
                    </a:lnTo>
                    <a:lnTo>
                      <a:pt x="44" y="76"/>
                    </a:lnTo>
                    <a:lnTo>
                      <a:pt x="43" y="77"/>
                    </a:lnTo>
                    <a:lnTo>
                      <a:pt x="43" y="78"/>
                    </a:lnTo>
                    <a:lnTo>
                      <a:pt x="43" y="78"/>
                    </a:lnTo>
                    <a:lnTo>
                      <a:pt x="43" y="79"/>
                    </a:lnTo>
                    <a:lnTo>
                      <a:pt x="43" y="80"/>
                    </a:lnTo>
                    <a:lnTo>
                      <a:pt x="43" y="80"/>
                    </a:lnTo>
                    <a:lnTo>
                      <a:pt x="46" y="80"/>
                    </a:lnTo>
                    <a:lnTo>
                      <a:pt x="46" y="78"/>
                    </a:lnTo>
                    <a:lnTo>
                      <a:pt x="50" y="80"/>
                    </a:lnTo>
                    <a:lnTo>
                      <a:pt x="60" y="80"/>
                    </a:lnTo>
                    <a:lnTo>
                      <a:pt x="60" y="79"/>
                    </a:lnTo>
                    <a:lnTo>
                      <a:pt x="60" y="79"/>
                    </a:lnTo>
                    <a:lnTo>
                      <a:pt x="59" y="78"/>
                    </a:lnTo>
                    <a:lnTo>
                      <a:pt x="58" y="77"/>
                    </a:lnTo>
                    <a:lnTo>
                      <a:pt x="57" y="77"/>
                    </a:lnTo>
                    <a:lnTo>
                      <a:pt x="56" y="76"/>
                    </a:lnTo>
                    <a:lnTo>
                      <a:pt x="54" y="76"/>
                    </a:lnTo>
                    <a:lnTo>
                      <a:pt x="53" y="76"/>
                    </a:lnTo>
                    <a:lnTo>
                      <a:pt x="53" y="76"/>
                    </a:lnTo>
                    <a:lnTo>
                      <a:pt x="54" y="75"/>
                    </a:lnTo>
                    <a:lnTo>
                      <a:pt x="55" y="74"/>
                    </a:lnTo>
                    <a:lnTo>
                      <a:pt x="57" y="73"/>
                    </a:lnTo>
                    <a:lnTo>
                      <a:pt x="59" y="70"/>
                    </a:lnTo>
                    <a:lnTo>
                      <a:pt x="60" y="68"/>
                    </a:lnTo>
                    <a:lnTo>
                      <a:pt x="61" y="64"/>
                    </a:lnTo>
                    <a:lnTo>
                      <a:pt x="61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18" name="Freeform 1352"/>
              <p:cNvSpPr>
                <a:spLocks/>
              </p:cNvSpPr>
              <p:nvPr/>
            </p:nvSpPr>
            <p:spPr bwMode="auto">
              <a:xfrm>
                <a:off x="5411" y="3136"/>
                <a:ext cx="19" cy="18"/>
              </a:xfrm>
              <a:custGeom>
                <a:avLst/>
                <a:gdLst>
                  <a:gd name="T0" fmla="*/ 19 w 19"/>
                  <a:gd name="T1" fmla="*/ 17 h 18"/>
                  <a:gd name="T2" fmla="*/ 19 w 19"/>
                  <a:gd name="T3" fmla="*/ 0 h 18"/>
                  <a:gd name="T4" fmla="*/ 0 w 19"/>
                  <a:gd name="T5" fmla="*/ 4 h 18"/>
                  <a:gd name="T6" fmla="*/ 0 w 19"/>
                  <a:gd name="T7" fmla="*/ 18 h 18"/>
                  <a:gd name="T8" fmla="*/ 19 w 19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8">
                    <a:moveTo>
                      <a:pt x="19" y="17"/>
                    </a:moveTo>
                    <a:lnTo>
                      <a:pt x="19" y="0"/>
                    </a:lnTo>
                    <a:lnTo>
                      <a:pt x="0" y="4"/>
                    </a:lnTo>
                    <a:lnTo>
                      <a:pt x="0" y="18"/>
                    </a:lnTo>
                    <a:lnTo>
                      <a:pt x="19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19" name="Freeform 1353"/>
              <p:cNvSpPr>
                <a:spLocks/>
              </p:cNvSpPr>
              <p:nvPr/>
            </p:nvSpPr>
            <p:spPr bwMode="auto">
              <a:xfrm>
                <a:off x="5386" y="3148"/>
                <a:ext cx="58" cy="57"/>
              </a:xfrm>
              <a:custGeom>
                <a:avLst/>
                <a:gdLst>
                  <a:gd name="T0" fmla="*/ 26 w 58"/>
                  <a:gd name="T1" fmla="*/ 0 h 57"/>
                  <a:gd name="T2" fmla="*/ 25 w 58"/>
                  <a:gd name="T3" fmla="*/ 1 h 57"/>
                  <a:gd name="T4" fmla="*/ 23 w 58"/>
                  <a:gd name="T5" fmla="*/ 1 h 57"/>
                  <a:gd name="T6" fmla="*/ 21 w 58"/>
                  <a:gd name="T7" fmla="*/ 2 h 57"/>
                  <a:gd name="T8" fmla="*/ 18 w 58"/>
                  <a:gd name="T9" fmla="*/ 3 h 57"/>
                  <a:gd name="T10" fmla="*/ 16 w 58"/>
                  <a:gd name="T11" fmla="*/ 6 h 57"/>
                  <a:gd name="T12" fmla="*/ 14 w 58"/>
                  <a:gd name="T13" fmla="*/ 10 h 57"/>
                  <a:gd name="T14" fmla="*/ 11 w 58"/>
                  <a:gd name="T15" fmla="*/ 14 h 57"/>
                  <a:gd name="T16" fmla="*/ 9 w 58"/>
                  <a:gd name="T17" fmla="*/ 15 h 57"/>
                  <a:gd name="T18" fmla="*/ 6 w 58"/>
                  <a:gd name="T19" fmla="*/ 15 h 57"/>
                  <a:gd name="T20" fmla="*/ 4 w 58"/>
                  <a:gd name="T21" fmla="*/ 15 h 57"/>
                  <a:gd name="T22" fmla="*/ 1 w 58"/>
                  <a:gd name="T23" fmla="*/ 14 h 57"/>
                  <a:gd name="T24" fmla="*/ 0 w 58"/>
                  <a:gd name="T25" fmla="*/ 18 h 57"/>
                  <a:gd name="T26" fmla="*/ 1 w 58"/>
                  <a:gd name="T27" fmla="*/ 19 h 57"/>
                  <a:gd name="T28" fmla="*/ 2 w 58"/>
                  <a:gd name="T29" fmla="*/ 19 h 57"/>
                  <a:gd name="T30" fmla="*/ 2 w 58"/>
                  <a:gd name="T31" fmla="*/ 19 h 57"/>
                  <a:gd name="T32" fmla="*/ 3 w 58"/>
                  <a:gd name="T33" fmla="*/ 19 h 57"/>
                  <a:gd name="T34" fmla="*/ 6 w 58"/>
                  <a:gd name="T35" fmla="*/ 21 h 57"/>
                  <a:gd name="T36" fmla="*/ 8 w 58"/>
                  <a:gd name="T37" fmla="*/ 21 h 57"/>
                  <a:gd name="T38" fmla="*/ 11 w 58"/>
                  <a:gd name="T39" fmla="*/ 21 h 57"/>
                  <a:gd name="T40" fmla="*/ 14 w 58"/>
                  <a:gd name="T41" fmla="*/ 20 h 57"/>
                  <a:gd name="T42" fmla="*/ 15 w 58"/>
                  <a:gd name="T43" fmla="*/ 20 h 57"/>
                  <a:gd name="T44" fmla="*/ 17 w 58"/>
                  <a:gd name="T45" fmla="*/ 18 h 57"/>
                  <a:gd name="T46" fmla="*/ 20 w 58"/>
                  <a:gd name="T47" fmla="*/ 16 h 57"/>
                  <a:gd name="T48" fmla="*/ 21 w 58"/>
                  <a:gd name="T49" fmla="*/ 16 h 57"/>
                  <a:gd name="T50" fmla="*/ 10 w 58"/>
                  <a:gd name="T51" fmla="*/ 57 h 57"/>
                  <a:gd name="T52" fmla="*/ 47 w 58"/>
                  <a:gd name="T53" fmla="*/ 32 h 57"/>
                  <a:gd name="T54" fmla="*/ 53 w 58"/>
                  <a:gd name="T55" fmla="*/ 23 h 57"/>
                  <a:gd name="T56" fmla="*/ 56 w 58"/>
                  <a:gd name="T57" fmla="*/ 19 h 57"/>
                  <a:gd name="T58" fmla="*/ 56 w 58"/>
                  <a:gd name="T59" fmla="*/ 18 h 57"/>
                  <a:gd name="T60" fmla="*/ 56 w 58"/>
                  <a:gd name="T61" fmla="*/ 16 h 57"/>
                  <a:gd name="T62" fmla="*/ 56 w 58"/>
                  <a:gd name="T63" fmla="*/ 14 h 57"/>
                  <a:gd name="T64" fmla="*/ 56 w 58"/>
                  <a:gd name="T65" fmla="*/ 11 h 57"/>
                  <a:gd name="T66" fmla="*/ 54 w 58"/>
                  <a:gd name="T67" fmla="*/ 8 h 57"/>
                  <a:gd name="T68" fmla="*/ 52 w 58"/>
                  <a:gd name="T69" fmla="*/ 5 h 57"/>
                  <a:gd name="T70" fmla="*/ 50 w 58"/>
                  <a:gd name="T71" fmla="*/ 3 h 57"/>
                  <a:gd name="T72" fmla="*/ 48 w 58"/>
                  <a:gd name="T73" fmla="*/ 2 h 57"/>
                  <a:gd name="T74" fmla="*/ 47 w 58"/>
                  <a:gd name="T75" fmla="*/ 1 h 57"/>
                  <a:gd name="T76" fmla="*/ 45 w 58"/>
                  <a:gd name="T77" fmla="*/ 1 h 57"/>
                  <a:gd name="T78" fmla="*/ 44 w 58"/>
                  <a:gd name="T79" fmla="*/ 1 h 57"/>
                  <a:gd name="T80" fmla="*/ 33 w 58"/>
                  <a:gd name="T81" fmla="*/ 1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8" h="57">
                    <a:moveTo>
                      <a:pt x="26" y="0"/>
                    </a:moveTo>
                    <a:lnTo>
                      <a:pt x="26" y="0"/>
                    </a:lnTo>
                    <a:lnTo>
                      <a:pt x="26" y="0"/>
                    </a:lnTo>
                    <a:lnTo>
                      <a:pt x="25" y="1"/>
                    </a:lnTo>
                    <a:lnTo>
                      <a:pt x="24" y="1"/>
                    </a:lnTo>
                    <a:lnTo>
                      <a:pt x="23" y="1"/>
                    </a:lnTo>
                    <a:lnTo>
                      <a:pt x="22" y="1"/>
                    </a:lnTo>
                    <a:lnTo>
                      <a:pt x="21" y="2"/>
                    </a:lnTo>
                    <a:lnTo>
                      <a:pt x="19" y="2"/>
                    </a:lnTo>
                    <a:lnTo>
                      <a:pt x="18" y="3"/>
                    </a:lnTo>
                    <a:lnTo>
                      <a:pt x="17" y="5"/>
                    </a:lnTo>
                    <a:lnTo>
                      <a:pt x="16" y="6"/>
                    </a:lnTo>
                    <a:lnTo>
                      <a:pt x="15" y="8"/>
                    </a:lnTo>
                    <a:lnTo>
                      <a:pt x="14" y="10"/>
                    </a:lnTo>
                    <a:lnTo>
                      <a:pt x="13" y="12"/>
                    </a:lnTo>
                    <a:lnTo>
                      <a:pt x="11" y="14"/>
                    </a:lnTo>
                    <a:lnTo>
                      <a:pt x="11" y="15"/>
                    </a:lnTo>
                    <a:lnTo>
                      <a:pt x="9" y="15"/>
                    </a:lnTo>
                    <a:lnTo>
                      <a:pt x="8" y="15"/>
                    </a:lnTo>
                    <a:lnTo>
                      <a:pt x="6" y="15"/>
                    </a:lnTo>
                    <a:lnTo>
                      <a:pt x="5" y="15"/>
                    </a:lnTo>
                    <a:lnTo>
                      <a:pt x="4" y="15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0" y="14"/>
                    </a:lnTo>
                    <a:lnTo>
                      <a:pt x="0" y="18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1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2" y="19"/>
                    </a:lnTo>
                    <a:lnTo>
                      <a:pt x="3" y="19"/>
                    </a:lnTo>
                    <a:lnTo>
                      <a:pt x="3" y="19"/>
                    </a:lnTo>
                    <a:lnTo>
                      <a:pt x="4" y="20"/>
                    </a:lnTo>
                    <a:lnTo>
                      <a:pt x="6" y="21"/>
                    </a:lnTo>
                    <a:lnTo>
                      <a:pt x="7" y="21"/>
                    </a:lnTo>
                    <a:lnTo>
                      <a:pt x="8" y="21"/>
                    </a:lnTo>
                    <a:lnTo>
                      <a:pt x="9" y="22"/>
                    </a:lnTo>
                    <a:lnTo>
                      <a:pt x="11" y="21"/>
                    </a:lnTo>
                    <a:lnTo>
                      <a:pt x="12" y="21"/>
                    </a:lnTo>
                    <a:lnTo>
                      <a:pt x="14" y="20"/>
                    </a:lnTo>
                    <a:lnTo>
                      <a:pt x="14" y="20"/>
                    </a:lnTo>
                    <a:lnTo>
                      <a:pt x="15" y="20"/>
                    </a:lnTo>
                    <a:lnTo>
                      <a:pt x="16" y="19"/>
                    </a:lnTo>
                    <a:lnTo>
                      <a:pt x="17" y="18"/>
                    </a:lnTo>
                    <a:lnTo>
                      <a:pt x="19" y="17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1" y="16"/>
                    </a:lnTo>
                    <a:lnTo>
                      <a:pt x="21" y="30"/>
                    </a:lnTo>
                    <a:lnTo>
                      <a:pt x="10" y="57"/>
                    </a:lnTo>
                    <a:lnTo>
                      <a:pt x="58" y="57"/>
                    </a:lnTo>
                    <a:lnTo>
                      <a:pt x="47" y="32"/>
                    </a:lnTo>
                    <a:lnTo>
                      <a:pt x="47" y="25"/>
                    </a:lnTo>
                    <a:lnTo>
                      <a:pt x="53" y="23"/>
                    </a:lnTo>
                    <a:lnTo>
                      <a:pt x="56" y="19"/>
                    </a:lnTo>
                    <a:lnTo>
                      <a:pt x="56" y="19"/>
                    </a:lnTo>
                    <a:lnTo>
                      <a:pt x="56" y="19"/>
                    </a:lnTo>
                    <a:lnTo>
                      <a:pt x="56" y="18"/>
                    </a:lnTo>
                    <a:lnTo>
                      <a:pt x="56" y="17"/>
                    </a:lnTo>
                    <a:lnTo>
                      <a:pt x="56" y="16"/>
                    </a:lnTo>
                    <a:lnTo>
                      <a:pt x="56" y="15"/>
                    </a:lnTo>
                    <a:lnTo>
                      <a:pt x="56" y="14"/>
                    </a:lnTo>
                    <a:lnTo>
                      <a:pt x="56" y="13"/>
                    </a:lnTo>
                    <a:lnTo>
                      <a:pt x="56" y="11"/>
                    </a:lnTo>
                    <a:lnTo>
                      <a:pt x="55" y="9"/>
                    </a:lnTo>
                    <a:lnTo>
                      <a:pt x="54" y="8"/>
                    </a:lnTo>
                    <a:lnTo>
                      <a:pt x="53" y="6"/>
                    </a:lnTo>
                    <a:lnTo>
                      <a:pt x="52" y="5"/>
                    </a:lnTo>
                    <a:lnTo>
                      <a:pt x="51" y="4"/>
                    </a:lnTo>
                    <a:lnTo>
                      <a:pt x="50" y="3"/>
                    </a:lnTo>
                    <a:lnTo>
                      <a:pt x="49" y="2"/>
                    </a:lnTo>
                    <a:lnTo>
                      <a:pt x="48" y="2"/>
                    </a:lnTo>
                    <a:lnTo>
                      <a:pt x="47" y="2"/>
                    </a:lnTo>
                    <a:lnTo>
                      <a:pt x="47" y="1"/>
                    </a:lnTo>
                    <a:lnTo>
                      <a:pt x="46" y="1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4" y="1"/>
                    </a:lnTo>
                    <a:lnTo>
                      <a:pt x="44" y="0"/>
                    </a:lnTo>
                    <a:lnTo>
                      <a:pt x="33" y="11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77ED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20" name="Freeform 1354"/>
              <p:cNvSpPr>
                <a:spLocks/>
              </p:cNvSpPr>
              <p:nvPr/>
            </p:nvSpPr>
            <p:spPr bwMode="auto">
              <a:xfrm>
                <a:off x="5402" y="3207"/>
                <a:ext cx="14" cy="15"/>
              </a:xfrm>
              <a:custGeom>
                <a:avLst/>
                <a:gdLst>
                  <a:gd name="T0" fmla="*/ 0 w 14"/>
                  <a:gd name="T1" fmla="*/ 0 h 15"/>
                  <a:gd name="T2" fmla="*/ 0 w 14"/>
                  <a:gd name="T3" fmla="*/ 1 h 15"/>
                  <a:gd name="T4" fmla="*/ 1 w 14"/>
                  <a:gd name="T5" fmla="*/ 1 h 15"/>
                  <a:gd name="T6" fmla="*/ 1 w 14"/>
                  <a:gd name="T7" fmla="*/ 2 h 15"/>
                  <a:gd name="T8" fmla="*/ 1 w 14"/>
                  <a:gd name="T9" fmla="*/ 2 h 15"/>
                  <a:gd name="T10" fmla="*/ 1 w 14"/>
                  <a:gd name="T11" fmla="*/ 6 h 15"/>
                  <a:gd name="T12" fmla="*/ 3 w 14"/>
                  <a:gd name="T13" fmla="*/ 8 h 15"/>
                  <a:gd name="T14" fmla="*/ 4 w 14"/>
                  <a:gd name="T15" fmla="*/ 10 h 15"/>
                  <a:gd name="T16" fmla="*/ 6 w 14"/>
                  <a:gd name="T17" fmla="*/ 12 h 15"/>
                  <a:gd name="T18" fmla="*/ 7 w 14"/>
                  <a:gd name="T19" fmla="*/ 14 h 15"/>
                  <a:gd name="T20" fmla="*/ 9 w 14"/>
                  <a:gd name="T21" fmla="*/ 15 h 15"/>
                  <a:gd name="T22" fmla="*/ 10 w 14"/>
                  <a:gd name="T23" fmla="*/ 15 h 15"/>
                  <a:gd name="T24" fmla="*/ 10 w 14"/>
                  <a:gd name="T25" fmla="*/ 15 h 15"/>
                  <a:gd name="T26" fmla="*/ 14 w 14"/>
                  <a:gd name="T27" fmla="*/ 15 h 15"/>
                  <a:gd name="T28" fmla="*/ 14 w 14"/>
                  <a:gd name="T29" fmla="*/ 15 h 15"/>
                  <a:gd name="T30" fmla="*/ 13 w 14"/>
                  <a:gd name="T31" fmla="*/ 14 h 15"/>
                  <a:gd name="T32" fmla="*/ 13 w 14"/>
                  <a:gd name="T33" fmla="*/ 13 h 15"/>
                  <a:gd name="T34" fmla="*/ 12 w 14"/>
                  <a:gd name="T35" fmla="*/ 11 h 15"/>
                  <a:gd name="T36" fmla="*/ 12 w 14"/>
                  <a:gd name="T37" fmla="*/ 9 h 15"/>
                  <a:gd name="T38" fmla="*/ 12 w 14"/>
                  <a:gd name="T39" fmla="*/ 6 h 15"/>
                  <a:gd name="T40" fmla="*/ 12 w 14"/>
                  <a:gd name="T41" fmla="*/ 3 h 15"/>
                  <a:gd name="T42" fmla="*/ 13 w 14"/>
                  <a:gd name="T43" fmla="*/ 0 h 15"/>
                  <a:gd name="T44" fmla="*/ 0 w 14"/>
                  <a:gd name="T4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5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6"/>
                    </a:lnTo>
                    <a:lnTo>
                      <a:pt x="3" y="8"/>
                    </a:lnTo>
                    <a:lnTo>
                      <a:pt x="4" y="10"/>
                    </a:lnTo>
                    <a:lnTo>
                      <a:pt x="6" y="12"/>
                    </a:lnTo>
                    <a:lnTo>
                      <a:pt x="7" y="14"/>
                    </a:lnTo>
                    <a:lnTo>
                      <a:pt x="9" y="15"/>
                    </a:lnTo>
                    <a:lnTo>
                      <a:pt x="10" y="15"/>
                    </a:lnTo>
                    <a:lnTo>
                      <a:pt x="10" y="15"/>
                    </a:lnTo>
                    <a:lnTo>
                      <a:pt x="14" y="15"/>
                    </a:lnTo>
                    <a:lnTo>
                      <a:pt x="14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1"/>
                    </a:lnTo>
                    <a:lnTo>
                      <a:pt x="12" y="9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1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21" name="Freeform 1355"/>
              <p:cNvSpPr>
                <a:spLocks/>
              </p:cNvSpPr>
              <p:nvPr/>
            </p:nvSpPr>
            <p:spPr bwMode="auto">
              <a:xfrm>
                <a:off x="5424" y="3207"/>
                <a:ext cx="14" cy="15"/>
              </a:xfrm>
              <a:custGeom>
                <a:avLst/>
                <a:gdLst>
                  <a:gd name="T0" fmla="*/ 0 w 14"/>
                  <a:gd name="T1" fmla="*/ 0 h 15"/>
                  <a:gd name="T2" fmla="*/ 1 w 14"/>
                  <a:gd name="T3" fmla="*/ 3 h 15"/>
                  <a:gd name="T4" fmla="*/ 2 w 14"/>
                  <a:gd name="T5" fmla="*/ 6 h 15"/>
                  <a:gd name="T6" fmla="*/ 2 w 14"/>
                  <a:gd name="T7" fmla="*/ 8 h 15"/>
                  <a:gd name="T8" fmla="*/ 2 w 14"/>
                  <a:gd name="T9" fmla="*/ 10 h 15"/>
                  <a:gd name="T10" fmla="*/ 2 w 14"/>
                  <a:gd name="T11" fmla="*/ 12 h 15"/>
                  <a:gd name="T12" fmla="*/ 2 w 14"/>
                  <a:gd name="T13" fmla="*/ 14 h 15"/>
                  <a:gd name="T14" fmla="*/ 2 w 14"/>
                  <a:gd name="T15" fmla="*/ 15 h 15"/>
                  <a:gd name="T16" fmla="*/ 2 w 14"/>
                  <a:gd name="T17" fmla="*/ 15 h 15"/>
                  <a:gd name="T18" fmla="*/ 6 w 14"/>
                  <a:gd name="T19" fmla="*/ 15 h 15"/>
                  <a:gd name="T20" fmla="*/ 7 w 14"/>
                  <a:gd name="T21" fmla="*/ 15 h 15"/>
                  <a:gd name="T22" fmla="*/ 7 w 14"/>
                  <a:gd name="T23" fmla="*/ 14 h 15"/>
                  <a:gd name="T24" fmla="*/ 8 w 14"/>
                  <a:gd name="T25" fmla="*/ 14 h 15"/>
                  <a:gd name="T26" fmla="*/ 9 w 14"/>
                  <a:gd name="T27" fmla="*/ 13 h 15"/>
                  <a:gd name="T28" fmla="*/ 10 w 14"/>
                  <a:gd name="T29" fmla="*/ 12 h 15"/>
                  <a:gd name="T30" fmla="*/ 12 w 14"/>
                  <a:gd name="T31" fmla="*/ 10 h 15"/>
                  <a:gd name="T32" fmla="*/ 13 w 14"/>
                  <a:gd name="T33" fmla="*/ 8 h 15"/>
                  <a:gd name="T34" fmla="*/ 13 w 14"/>
                  <a:gd name="T35" fmla="*/ 6 h 15"/>
                  <a:gd name="T36" fmla="*/ 14 w 14"/>
                  <a:gd name="T37" fmla="*/ 5 h 15"/>
                  <a:gd name="T38" fmla="*/ 14 w 14"/>
                  <a:gd name="T39" fmla="*/ 3 h 15"/>
                  <a:gd name="T40" fmla="*/ 14 w 14"/>
                  <a:gd name="T41" fmla="*/ 2 h 15"/>
                  <a:gd name="T42" fmla="*/ 14 w 14"/>
                  <a:gd name="T43" fmla="*/ 0 h 15"/>
                  <a:gd name="T44" fmla="*/ 0 w 14"/>
                  <a:gd name="T4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15">
                    <a:moveTo>
                      <a:pt x="0" y="0"/>
                    </a:moveTo>
                    <a:lnTo>
                      <a:pt x="1" y="3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2" y="15"/>
                    </a:lnTo>
                    <a:lnTo>
                      <a:pt x="2" y="15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3"/>
                    </a:lnTo>
                    <a:lnTo>
                      <a:pt x="10" y="12"/>
                    </a:lnTo>
                    <a:lnTo>
                      <a:pt x="12" y="10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22" name="Freeform 1356"/>
              <p:cNvSpPr>
                <a:spLocks/>
              </p:cNvSpPr>
              <p:nvPr/>
            </p:nvSpPr>
            <p:spPr bwMode="auto">
              <a:xfrm>
                <a:off x="5373" y="3120"/>
                <a:ext cx="54" cy="61"/>
              </a:xfrm>
              <a:custGeom>
                <a:avLst/>
                <a:gdLst>
                  <a:gd name="T0" fmla="*/ 54 w 54"/>
                  <a:gd name="T1" fmla="*/ 57 h 61"/>
                  <a:gd name="T2" fmla="*/ 3 w 54"/>
                  <a:gd name="T3" fmla="*/ 0 h 61"/>
                  <a:gd name="T4" fmla="*/ 0 w 54"/>
                  <a:gd name="T5" fmla="*/ 4 h 61"/>
                  <a:gd name="T6" fmla="*/ 50 w 54"/>
                  <a:gd name="T7" fmla="*/ 61 h 61"/>
                  <a:gd name="T8" fmla="*/ 54 w 54"/>
                  <a:gd name="T9" fmla="*/ 5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61">
                    <a:moveTo>
                      <a:pt x="54" y="57"/>
                    </a:moveTo>
                    <a:lnTo>
                      <a:pt x="3" y="0"/>
                    </a:lnTo>
                    <a:lnTo>
                      <a:pt x="0" y="4"/>
                    </a:lnTo>
                    <a:lnTo>
                      <a:pt x="50" y="61"/>
                    </a:lnTo>
                    <a:lnTo>
                      <a:pt x="54" y="5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23" name="Freeform 1357"/>
              <p:cNvSpPr>
                <a:spLocks/>
              </p:cNvSpPr>
              <p:nvPr/>
            </p:nvSpPr>
            <p:spPr bwMode="auto">
              <a:xfrm>
                <a:off x="5376" y="3124"/>
                <a:ext cx="48" cy="54"/>
              </a:xfrm>
              <a:custGeom>
                <a:avLst/>
                <a:gdLst>
                  <a:gd name="T0" fmla="*/ 48 w 48"/>
                  <a:gd name="T1" fmla="*/ 53 h 54"/>
                  <a:gd name="T2" fmla="*/ 1 w 48"/>
                  <a:gd name="T3" fmla="*/ 0 h 54"/>
                  <a:gd name="T4" fmla="*/ 0 w 48"/>
                  <a:gd name="T5" fmla="*/ 1 h 54"/>
                  <a:gd name="T6" fmla="*/ 47 w 48"/>
                  <a:gd name="T7" fmla="*/ 54 h 54"/>
                  <a:gd name="T8" fmla="*/ 48 w 48"/>
                  <a:gd name="T9" fmla="*/ 5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54">
                    <a:moveTo>
                      <a:pt x="48" y="53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47" y="54"/>
                    </a:lnTo>
                    <a:lnTo>
                      <a:pt x="48" y="53"/>
                    </a:lnTo>
                    <a:close/>
                  </a:path>
                </a:pathLst>
              </a:custGeom>
              <a:solidFill>
                <a:srgbClr val="CEB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24" name="Freeform 1358"/>
              <p:cNvSpPr>
                <a:spLocks/>
              </p:cNvSpPr>
              <p:nvPr/>
            </p:nvSpPr>
            <p:spPr bwMode="auto">
              <a:xfrm>
                <a:off x="5412" y="3165"/>
                <a:ext cx="31" cy="11"/>
              </a:xfrm>
              <a:custGeom>
                <a:avLst/>
                <a:gdLst>
                  <a:gd name="T0" fmla="*/ 17 w 31"/>
                  <a:gd name="T1" fmla="*/ 10 h 11"/>
                  <a:gd name="T2" fmla="*/ 20 w 31"/>
                  <a:gd name="T3" fmla="*/ 10 h 11"/>
                  <a:gd name="T4" fmla="*/ 22 w 31"/>
                  <a:gd name="T5" fmla="*/ 9 h 11"/>
                  <a:gd name="T6" fmla="*/ 25 w 31"/>
                  <a:gd name="T7" fmla="*/ 8 h 11"/>
                  <a:gd name="T8" fmla="*/ 27 w 31"/>
                  <a:gd name="T9" fmla="*/ 7 h 11"/>
                  <a:gd name="T10" fmla="*/ 28 w 31"/>
                  <a:gd name="T11" fmla="*/ 6 h 11"/>
                  <a:gd name="T12" fmla="*/ 30 w 31"/>
                  <a:gd name="T13" fmla="*/ 5 h 11"/>
                  <a:gd name="T14" fmla="*/ 31 w 31"/>
                  <a:gd name="T15" fmla="*/ 3 h 11"/>
                  <a:gd name="T16" fmla="*/ 31 w 31"/>
                  <a:gd name="T17" fmla="*/ 2 h 11"/>
                  <a:gd name="T18" fmla="*/ 31 w 31"/>
                  <a:gd name="T19" fmla="*/ 0 h 11"/>
                  <a:gd name="T20" fmla="*/ 30 w 31"/>
                  <a:gd name="T21" fmla="*/ 2 h 11"/>
                  <a:gd name="T22" fmla="*/ 28 w 31"/>
                  <a:gd name="T23" fmla="*/ 4 h 11"/>
                  <a:gd name="T24" fmla="*/ 26 w 31"/>
                  <a:gd name="T25" fmla="*/ 6 h 11"/>
                  <a:gd name="T26" fmla="*/ 23 w 31"/>
                  <a:gd name="T27" fmla="*/ 8 h 11"/>
                  <a:gd name="T28" fmla="*/ 21 w 31"/>
                  <a:gd name="T29" fmla="*/ 8 h 11"/>
                  <a:gd name="T30" fmla="*/ 19 w 31"/>
                  <a:gd name="T31" fmla="*/ 9 h 11"/>
                  <a:gd name="T32" fmla="*/ 18 w 31"/>
                  <a:gd name="T33" fmla="*/ 9 h 11"/>
                  <a:gd name="T34" fmla="*/ 17 w 31"/>
                  <a:gd name="T35" fmla="*/ 9 h 11"/>
                  <a:gd name="T36" fmla="*/ 14 w 31"/>
                  <a:gd name="T37" fmla="*/ 6 h 11"/>
                  <a:gd name="T38" fmla="*/ 16 w 31"/>
                  <a:gd name="T39" fmla="*/ 5 h 11"/>
                  <a:gd name="T40" fmla="*/ 20 w 31"/>
                  <a:gd name="T41" fmla="*/ 4 h 11"/>
                  <a:gd name="T42" fmla="*/ 23 w 31"/>
                  <a:gd name="T43" fmla="*/ 2 h 11"/>
                  <a:gd name="T44" fmla="*/ 24 w 31"/>
                  <a:gd name="T45" fmla="*/ 0 h 11"/>
                  <a:gd name="T46" fmla="*/ 23 w 31"/>
                  <a:gd name="T47" fmla="*/ 0 h 11"/>
                  <a:gd name="T48" fmla="*/ 23 w 31"/>
                  <a:gd name="T49" fmla="*/ 0 h 11"/>
                  <a:gd name="T50" fmla="*/ 23 w 31"/>
                  <a:gd name="T51" fmla="*/ 0 h 11"/>
                  <a:gd name="T52" fmla="*/ 21 w 31"/>
                  <a:gd name="T53" fmla="*/ 2 h 11"/>
                  <a:gd name="T54" fmla="*/ 19 w 31"/>
                  <a:gd name="T55" fmla="*/ 2 h 11"/>
                  <a:gd name="T56" fmla="*/ 17 w 31"/>
                  <a:gd name="T57" fmla="*/ 3 h 11"/>
                  <a:gd name="T58" fmla="*/ 14 w 31"/>
                  <a:gd name="T59" fmla="*/ 4 h 11"/>
                  <a:gd name="T60" fmla="*/ 11 w 31"/>
                  <a:gd name="T61" fmla="*/ 4 h 11"/>
                  <a:gd name="T62" fmla="*/ 10 w 31"/>
                  <a:gd name="T63" fmla="*/ 3 h 11"/>
                  <a:gd name="T64" fmla="*/ 8 w 31"/>
                  <a:gd name="T65" fmla="*/ 2 h 11"/>
                  <a:gd name="T66" fmla="*/ 7 w 31"/>
                  <a:gd name="T67" fmla="*/ 1 h 11"/>
                  <a:gd name="T68" fmla="*/ 6 w 31"/>
                  <a:gd name="T69" fmla="*/ 1 h 11"/>
                  <a:gd name="T70" fmla="*/ 5 w 31"/>
                  <a:gd name="T71" fmla="*/ 3 h 11"/>
                  <a:gd name="T72" fmla="*/ 6 w 31"/>
                  <a:gd name="T73" fmla="*/ 4 h 11"/>
                  <a:gd name="T74" fmla="*/ 5 w 31"/>
                  <a:gd name="T75" fmla="*/ 11 h 11"/>
                  <a:gd name="T76" fmla="*/ 8 w 31"/>
                  <a:gd name="T77" fmla="*/ 11 h 11"/>
                  <a:gd name="T78" fmla="*/ 11 w 31"/>
                  <a:gd name="T79" fmla="*/ 11 h 11"/>
                  <a:gd name="T80" fmla="*/ 13 w 31"/>
                  <a:gd name="T81" fmla="*/ 10 h 11"/>
                  <a:gd name="T82" fmla="*/ 15 w 31"/>
                  <a:gd name="T8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" h="11">
                    <a:moveTo>
                      <a:pt x="16" y="10"/>
                    </a:moveTo>
                    <a:lnTo>
                      <a:pt x="17" y="10"/>
                    </a:lnTo>
                    <a:lnTo>
                      <a:pt x="18" y="10"/>
                    </a:lnTo>
                    <a:lnTo>
                      <a:pt x="20" y="10"/>
                    </a:lnTo>
                    <a:lnTo>
                      <a:pt x="21" y="9"/>
                    </a:lnTo>
                    <a:lnTo>
                      <a:pt x="22" y="9"/>
                    </a:lnTo>
                    <a:lnTo>
                      <a:pt x="23" y="9"/>
                    </a:lnTo>
                    <a:lnTo>
                      <a:pt x="25" y="8"/>
                    </a:lnTo>
                    <a:lnTo>
                      <a:pt x="26" y="8"/>
                    </a:lnTo>
                    <a:lnTo>
                      <a:pt x="27" y="7"/>
                    </a:lnTo>
                    <a:lnTo>
                      <a:pt x="28" y="7"/>
                    </a:lnTo>
                    <a:lnTo>
                      <a:pt x="28" y="6"/>
                    </a:lnTo>
                    <a:lnTo>
                      <a:pt x="29" y="5"/>
                    </a:lnTo>
                    <a:lnTo>
                      <a:pt x="30" y="5"/>
                    </a:lnTo>
                    <a:lnTo>
                      <a:pt x="30" y="4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2"/>
                    </a:lnTo>
                    <a:lnTo>
                      <a:pt x="31" y="1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30" y="2"/>
                    </a:lnTo>
                    <a:lnTo>
                      <a:pt x="29" y="3"/>
                    </a:lnTo>
                    <a:lnTo>
                      <a:pt x="28" y="4"/>
                    </a:lnTo>
                    <a:lnTo>
                      <a:pt x="27" y="5"/>
                    </a:lnTo>
                    <a:lnTo>
                      <a:pt x="26" y="6"/>
                    </a:lnTo>
                    <a:lnTo>
                      <a:pt x="24" y="7"/>
                    </a:lnTo>
                    <a:lnTo>
                      <a:pt x="23" y="8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0" y="8"/>
                    </a:lnTo>
                    <a:lnTo>
                      <a:pt x="19" y="9"/>
                    </a:lnTo>
                    <a:lnTo>
                      <a:pt x="19" y="9"/>
                    </a:lnTo>
                    <a:lnTo>
                      <a:pt x="18" y="9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6" y="9"/>
                    </a:lnTo>
                    <a:lnTo>
                      <a:pt x="14" y="6"/>
                    </a:lnTo>
                    <a:lnTo>
                      <a:pt x="15" y="5"/>
                    </a:lnTo>
                    <a:lnTo>
                      <a:pt x="16" y="5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1" y="3"/>
                    </a:lnTo>
                    <a:lnTo>
                      <a:pt x="23" y="2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2" y="1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19" y="2"/>
                    </a:lnTo>
                    <a:lnTo>
                      <a:pt x="18" y="3"/>
                    </a:lnTo>
                    <a:lnTo>
                      <a:pt x="17" y="3"/>
                    </a:lnTo>
                    <a:lnTo>
                      <a:pt x="15" y="4"/>
                    </a:lnTo>
                    <a:lnTo>
                      <a:pt x="14" y="4"/>
                    </a:lnTo>
                    <a:lnTo>
                      <a:pt x="12" y="4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0" y="4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11" y="11"/>
                    </a:lnTo>
                    <a:lnTo>
                      <a:pt x="12" y="10"/>
                    </a:lnTo>
                    <a:lnTo>
                      <a:pt x="13" y="10"/>
                    </a:lnTo>
                    <a:lnTo>
                      <a:pt x="14" y="10"/>
                    </a:lnTo>
                    <a:lnTo>
                      <a:pt x="15" y="9"/>
                    </a:lnTo>
                    <a:lnTo>
                      <a:pt x="1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25" name="Freeform 1359"/>
              <p:cNvSpPr>
                <a:spLocks/>
              </p:cNvSpPr>
              <p:nvPr/>
            </p:nvSpPr>
            <p:spPr bwMode="auto">
              <a:xfrm>
                <a:off x="5415" y="3167"/>
                <a:ext cx="11" cy="8"/>
              </a:xfrm>
              <a:custGeom>
                <a:avLst/>
                <a:gdLst>
                  <a:gd name="T0" fmla="*/ 9 w 11"/>
                  <a:gd name="T1" fmla="*/ 4 h 8"/>
                  <a:gd name="T2" fmla="*/ 8 w 11"/>
                  <a:gd name="T3" fmla="*/ 4 h 8"/>
                  <a:gd name="T4" fmla="*/ 8 w 11"/>
                  <a:gd name="T5" fmla="*/ 4 h 8"/>
                  <a:gd name="T6" fmla="*/ 7 w 11"/>
                  <a:gd name="T7" fmla="*/ 4 h 8"/>
                  <a:gd name="T8" fmla="*/ 7 w 11"/>
                  <a:gd name="T9" fmla="*/ 4 h 8"/>
                  <a:gd name="T10" fmla="*/ 7 w 11"/>
                  <a:gd name="T11" fmla="*/ 3 h 8"/>
                  <a:gd name="T12" fmla="*/ 6 w 11"/>
                  <a:gd name="T13" fmla="*/ 2 h 8"/>
                  <a:gd name="T14" fmla="*/ 6 w 11"/>
                  <a:gd name="T15" fmla="*/ 2 h 8"/>
                  <a:gd name="T16" fmla="*/ 5 w 11"/>
                  <a:gd name="T17" fmla="*/ 1 h 8"/>
                  <a:gd name="T18" fmla="*/ 5 w 11"/>
                  <a:gd name="T19" fmla="*/ 1 h 8"/>
                  <a:gd name="T20" fmla="*/ 4 w 11"/>
                  <a:gd name="T21" fmla="*/ 1 h 8"/>
                  <a:gd name="T22" fmla="*/ 4 w 11"/>
                  <a:gd name="T23" fmla="*/ 1 h 8"/>
                  <a:gd name="T24" fmla="*/ 4 w 11"/>
                  <a:gd name="T25" fmla="*/ 0 h 8"/>
                  <a:gd name="T26" fmla="*/ 4 w 11"/>
                  <a:gd name="T27" fmla="*/ 1 h 8"/>
                  <a:gd name="T28" fmla="*/ 4 w 11"/>
                  <a:gd name="T29" fmla="*/ 2 h 8"/>
                  <a:gd name="T30" fmla="*/ 5 w 11"/>
                  <a:gd name="T31" fmla="*/ 3 h 8"/>
                  <a:gd name="T32" fmla="*/ 5 w 11"/>
                  <a:gd name="T33" fmla="*/ 3 h 8"/>
                  <a:gd name="T34" fmla="*/ 0 w 11"/>
                  <a:gd name="T35" fmla="*/ 3 h 8"/>
                  <a:gd name="T36" fmla="*/ 3 w 11"/>
                  <a:gd name="T37" fmla="*/ 8 h 8"/>
                  <a:gd name="T38" fmla="*/ 4 w 11"/>
                  <a:gd name="T39" fmla="*/ 8 h 8"/>
                  <a:gd name="T40" fmla="*/ 4 w 11"/>
                  <a:gd name="T41" fmla="*/ 8 h 8"/>
                  <a:gd name="T42" fmla="*/ 5 w 11"/>
                  <a:gd name="T43" fmla="*/ 8 h 8"/>
                  <a:gd name="T44" fmla="*/ 5 w 11"/>
                  <a:gd name="T45" fmla="*/ 8 h 8"/>
                  <a:gd name="T46" fmla="*/ 6 w 11"/>
                  <a:gd name="T47" fmla="*/ 8 h 8"/>
                  <a:gd name="T48" fmla="*/ 7 w 11"/>
                  <a:gd name="T49" fmla="*/ 8 h 8"/>
                  <a:gd name="T50" fmla="*/ 7 w 11"/>
                  <a:gd name="T51" fmla="*/ 7 h 8"/>
                  <a:gd name="T52" fmla="*/ 8 w 11"/>
                  <a:gd name="T53" fmla="*/ 7 h 8"/>
                  <a:gd name="T54" fmla="*/ 8 w 11"/>
                  <a:gd name="T55" fmla="*/ 7 h 8"/>
                  <a:gd name="T56" fmla="*/ 9 w 11"/>
                  <a:gd name="T57" fmla="*/ 7 h 8"/>
                  <a:gd name="T58" fmla="*/ 9 w 11"/>
                  <a:gd name="T59" fmla="*/ 7 h 8"/>
                  <a:gd name="T60" fmla="*/ 10 w 11"/>
                  <a:gd name="T61" fmla="*/ 7 h 8"/>
                  <a:gd name="T62" fmla="*/ 10 w 11"/>
                  <a:gd name="T63" fmla="*/ 7 h 8"/>
                  <a:gd name="T64" fmla="*/ 10 w 11"/>
                  <a:gd name="T65" fmla="*/ 7 h 8"/>
                  <a:gd name="T66" fmla="*/ 10 w 11"/>
                  <a:gd name="T67" fmla="*/ 6 h 8"/>
                  <a:gd name="T68" fmla="*/ 11 w 11"/>
                  <a:gd name="T69" fmla="*/ 6 h 8"/>
                  <a:gd name="T70" fmla="*/ 9 w 11"/>
                  <a:gd name="T7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" h="8">
                    <a:moveTo>
                      <a:pt x="9" y="4"/>
                    </a:moveTo>
                    <a:lnTo>
                      <a:pt x="8" y="4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0" y="3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26" name="Freeform 1360"/>
              <p:cNvSpPr>
                <a:spLocks/>
              </p:cNvSpPr>
              <p:nvPr/>
            </p:nvSpPr>
            <p:spPr bwMode="auto">
              <a:xfrm>
                <a:off x="5433" y="3159"/>
                <a:ext cx="3" cy="6"/>
              </a:xfrm>
              <a:custGeom>
                <a:avLst/>
                <a:gdLst>
                  <a:gd name="T0" fmla="*/ 3 w 3"/>
                  <a:gd name="T1" fmla="*/ 3 h 6"/>
                  <a:gd name="T2" fmla="*/ 3 w 3"/>
                  <a:gd name="T3" fmla="*/ 2 h 6"/>
                  <a:gd name="T4" fmla="*/ 2 w 3"/>
                  <a:gd name="T5" fmla="*/ 1 h 6"/>
                  <a:gd name="T6" fmla="*/ 2 w 3"/>
                  <a:gd name="T7" fmla="*/ 1 h 6"/>
                  <a:gd name="T8" fmla="*/ 1 w 3"/>
                  <a:gd name="T9" fmla="*/ 0 h 6"/>
                  <a:gd name="T10" fmla="*/ 1 w 3"/>
                  <a:gd name="T11" fmla="*/ 0 h 6"/>
                  <a:gd name="T12" fmla="*/ 1 w 3"/>
                  <a:gd name="T13" fmla="*/ 1 h 6"/>
                  <a:gd name="T14" fmla="*/ 0 w 3"/>
                  <a:gd name="T15" fmla="*/ 1 h 6"/>
                  <a:gd name="T16" fmla="*/ 0 w 3"/>
                  <a:gd name="T17" fmla="*/ 1 h 6"/>
                  <a:gd name="T18" fmla="*/ 1 w 3"/>
                  <a:gd name="T19" fmla="*/ 2 h 6"/>
                  <a:gd name="T20" fmla="*/ 1 w 3"/>
                  <a:gd name="T21" fmla="*/ 2 h 6"/>
                  <a:gd name="T22" fmla="*/ 2 w 3"/>
                  <a:gd name="T23" fmla="*/ 2 h 6"/>
                  <a:gd name="T24" fmla="*/ 2 w 3"/>
                  <a:gd name="T25" fmla="*/ 3 h 6"/>
                  <a:gd name="T26" fmla="*/ 2 w 3"/>
                  <a:gd name="T27" fmla="*/ 3 h 6"/>
                  <a:gd name="T28" fmla="*/ 2 w 3"/>
                  <a:gd name="T29" fmla="*/ 4 h 6"/>
                  <a:gd name="T30" fmla="*/ 2 w 3"/>
                  <a:gd name="T31" fmla="*/ 5 h 6"/>
                  <a:gd name="T32" fmla="*/ 2 w 3"/>
                  <a:gd name="T33" fmla="*/ 6 h 6"/>
                  <a:gd name="T34" fmla="*/ 2 w 3"/>
                  <a:gd name="T35" fmla="*/ 6 h 6"/>
                  <a:gd name="T36" fmla="*/ 2 w 3"/>
                  <a:gd name="T37" fmla="*/ 6 h 6"/>
                  <a:gd name="T38" fmla="*/ 3 w 3"/>
                  <a:gd name="T39" fmla="*/ 6 h 6"/>
                  <a:gd name="T40" fmla="*/ 3 w 3"/>
                  <a:gd name="T41" fmla="*/ 6 h 6"/>
                  <a:gd name="T42" fmla="*/ 3 w 3"/>
                  <a:gd name="T43" fmla="*/ 5 h 6"/>
                  <a:gd name="T44" fmla="*/ 3 w 3"/>
                  <a:gd name="T45" fmla="*/ 4 h 6"/>
                  <a:gd name="T46" fmla="*/ 3 w 3"/>
                  <a:gd name="T47" fmla="*/ 3 h 6"/>
                  <a:gd name="T48" fmla="*/ 3 w 3"/>
                  <a:gd name="T4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lnTo>
                      <a:pt x="3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27" name="Freeform 1361"/>
              <p:cNvSpPr>
                <a:spLocks/>
              </p:cNvSpPr>
              <p:nvPr/>
            </p:nvSpPr>
            <p:spPr bwMode="auto">
              <a:xfrm>
                <a:off x="5408" y="3148"/>
                <a:ext cx="24" cy="15"/>
              </a:xfrm>
              <a:custGeom>
                <a:avLst/>
                <a:gdLst>
                  <a:gd name="T0" fmla="*/ 23 w 24"/>
                  <a:gd name="T1" fmla="*/ 8 h 15"/>
                  <a:gd name="T2" fmla="*/ 21 w 24"/>
                  <a:gd name="T3" fmla="*/ 5 h 15"/>
                  <a:gd name="T4" fmla="*/ 24 w 24"/>
                  <a:gd name="T5" fmla="*/ 3 h 15"/>
                  <a:gd name="T6" fmla="*/ 22 w 24"/>
                  <a:gd name="T7" fmla="*/ 0 h 15"/>
                  <a:gd name="T8" fmla="*/ 20 w 24"/>
                  <a:gd name="T9" fmla="*/ 0 h 15"/>
                  <a:gd name="T10" fmla="*/ 22 w 24"/>
                  <a:gd name="T11" fmla="*/ 3 h 15"/>
                  <a:gd name="T12" fmla="*/ 19 w 24"/>
                  <a:gd name="T13" fmla="*/ 5 h 15"/>
                  <a:gd name="T14" fmla="*/ 20 w 24"/>
                  <a:gd name="T15" fmla="*/ 5 h 15"/>
                  <a:gd name="T16" fmla="*/ 20 w 24"/>
                  <a:gd name="T17" fmla="*/ 6 h 15"/>
                  <a:gd name="T18" fmla="*/ 21 w 24"/>
                  <a:gd name="T19" fmla="*/ 7 h 15"/>
                  <a:gd name="T20" fmla="*/ 21 w 24"/>
                  <a:gd name="T21" fmla="*/ 7 h 15"/>
                  <a:gd name="T22" fmla="*/ 11 w 24"/>
                  <a:gd name="T23" fmla="*/ 13 h 15"/>
                  <a:gd name="T24" fmla="*/ 3 w 24"/>
                  <a:gd name="T25" fmla="*/ 7 h 15"/>
                  <a:gd name="T26" fmla="*/ 5 w 24"/>
                  <a:gd name="T27" fmla="*/ 5 h 15"/>
                  <a:gd name="T28" fmla="*/ 2 w 24"/>
                  <a:gd name="T29" fmla="*/ 3 h 15"/>
                  <a:gd name="T30" fmla="*/ 4 w 24"/>
                  <a:gd name="T31" fmla="*/ 0 h 15"/>
                  <a:gd name="T32" fmla="*/ 2 w 24"/>
                  <a:gd name="T33" fmla="*/ 0 h 15"/>
                  <a:gd name="T34" fmla="*/ 0 w 24"/>
                  <a:gd name="T35" fmla="*/ 3 h 15"/>
                  <a:gd name="T36" fmla="*/ 3 w 24"/>
                  <a:gd name="T37" fmla="*/ 5 h 15"/>
                  <a:gd name="T38" fmla="*/ 1 w 24"/>
                  <a:gd name="T39" fmla="*/ 8 h 15"/>
                  <a:gd name="T40" fmla="*/ 11 w 24"/>
                  <a:gd name="T41" fmla="*/ 15 h 15"/>
                  <a:gd name="T42" fmla="*/ 23 w 24"/>
                  <a:gd name="T43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15">
                    <a:moveTo>
                      <a:pt x="23" y="8"/>
                    </a:moveTo>
                    <a:lnTo>
                      <a:pt x="21" y="5"/>
                    </a:lnTo>
                    <a:lnTo>
                      <a:pt x="24" y="3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22" y="3"/>
                    </a:lnTo>
                    <a:lnTo>
                      <a:pt x="19" y="5"/>
                    </a:lnTo>
                    <a:lnTo>
                      <a:pt x="20" y="5"/>
                    </a:lnTo>
                    <a:lnTo>
                      <a:pt x="20" y="6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11" y="13"/>
                    </a:lnTo>
                    <a:lnTo>
                      <a:pt x="3" y="7"/>
                    </a:lnTo>
                    <a:lnTo>
                      <a:pt x="5" y="5"/>
                    </a:lnTo>
                    <a:lnTo>
                      <a:pt x="2" y="3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3" y="5"/>
                    </a:lnTo>
                    <a:lnTo>
                      <a:pt x="1" y="8"/>
                    </a:lnTo>
                    <a:lnTo>
                      <a:pt x="11" y="15"/>
                    </a:lnTo>
                    <a:lnTo>
                      <a:pt x="23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28" name="Freeform 1362"/>
              <p:cNvSpPr>
                <a:spLocks/>
              </p:cNvSpPr>
              <p:nvPr/>
            </p:nvSpPr>
            <p:spPr bwMode="auto">
              <a:xfrm>
                <a:off x="5402" y="3178"/>
                <a:ext cx="36" cy="11"/>
              </a:xfrm>
              <a:custGeom>
                <a:avLst/>
                <a:gdLst>
                  <a:gd name="T0" fmla="*/ 17 w 36"/>
                  <a:gd name="T1" fmla="*/ 0 h 11"/>
                  <a:gd name="T2" fmla="*/ 17 w 36"/>
                  <a:gd name="T3" fmla="*/ 1 h 11"/>
                  <a:gd name="T4" fmla="*/ 15 w 36"/>
                  <a:gd name="T5" fmla="*/ 3 h 11"/>
                  <a:gd name="T6" fmla="*/ 13 w 36"/>
                  <a:gd name="T7" fmla="*/ 5 h 11"/>
                  <a:gd name="T8" fmla="*/ 11 w 36"/>
                  <a:gd name="T9" fmla="*/ 6 h 11"/>
                  <a:gd name="T10" fmla="*/ 10 w 36"/>
                  <a:gd name="T11" fmla="*/ 7 h 11"/>
                  <a:gd name="T12" fmla="*/ 9 w 36"/>
                  <a:gd name="T13" fmla="*/ 8 h 11"/>
                  <a:gd name="T14" fmla="*/ 7 w 36"/>
                  <a:gd name="T15" fmla="*/ 8 h 11"/>
                  <a:gd name="T16" fmla="*/ 5 w 36"/>
                  <a:gd name="T17" fmla="*/ 8 h 11"/>
                  <a:gd name="T18" fmla="*/ 4 w 36"/>
                  <a:gd name="T19" fmla="*/ 9 h 11"/>
                  <a:gd name="T20" fmla="*/ 2 w 36"/>
                  <a:gd name="T21" fmla="*/ 9 h 11"/>
                  <a:gd name="T22" fmla="*/ 1 w 36"/>
                  <a:gd name="T23" fmla="*/ 9 h 11"/>
                  <a:gd name="T24" fmla="*/ 0 w 36"/>
                  <a:gd name="T25" fmla="*/ 10 h 11"/>
                  <a:gd name="T26" fmla="*/ 2 w 36"/>
                  <a:gd name="T27" fmla="*/ 10 h 11"/>
                  <a:gd name="T28" fmla="*/ 4 w 36"/>
                  <a:gd name="T29" fmla="*/ 10 h 11"/>
                  <a:gd name="T30" fmla="*/ 6 w 36"/>
                  <a:gd name="T31" fmla="*/ 10 h 11"/>
                  <a:gd name="T32" fmla="*/ 8 w 36"/>
                  <a:gd name="T33" fmla="*/ 9 h 11"/>
                  <a:gd name="T34" fmla="*/ 10 w 36"/>
                  <a:gd name="T35" fmla="*/ 9 h 11"/>
                  <a:gd name="T36" fmla="*/ 12 w 36"/>
                  <a:gd name="T37" fmla="*/ 8 h 11"/>
                  <a:gd name="T38" fmla="*/ 13 w 36"/>
                  <a:gd name="T39" fmla="*/ 7 h 11"/>
                  <a:gd name="T40" fmla="*/ 15 w 36"/>
                  <a:gd name="T41" fmla="*/ 6 h 11"/>
                  <a:gd name="T42" fmla="*/ 15 w 36"/>
                  <a:gd name="T43" fmla="*/ 5 h 11"/>
                  <a:gd name="T44" fmla="*/ 16 w 36"/>
                  <a:gd name="T45" fmla="*/ 4 h 11"/>
                  <a:gd name="T46" fmla="*/ 17 w 36"/>
                  <a:gd name="T47" fmla="*/ 4 h 11"/>
                  <a:gd name="T48" fmla="*/ 17 w 36"/>
                  <a:gd name="T49" fmla="*/ 3 h 11"/>
                  <a:gd name="T50" fmla="*/ 18 w 36"/>
                  <a:gd name="T51" fmla="*/ 4 h 11"/>
                  <a:gd name="T52" fmla="*/ 19 w 36"/>
                  <a:gd name="T53" fmla="*/ 5 h 11"/>
                  <a:gd name="T54" fmla="*/ 20 w 36"/>
                  <a:gd name="T55" fmla="*/ 6 h 11"/>
                  <a:gd name="T56" fmla="*/ 21 w 36"/>
                  <a:gd name="T57" fmla="*/ 7 h 11"/>
                  <a:gd name="T58" fmla="*/ 22 w 36"/>
                  <a:gd name="T59" fmla="*/ 9 h 11"/>
                  <a:gd name="T60" fmla="*/ 24 w 36"/>
                  <a:gd name="T61" fmla="*/ 10 h 11"/>
                  <a:gd name="T62" fmla="*/ 26 w 36"/>
                  <a:gd name="T63" fmla="*/ 10 h 11"/>
                  <a:gd name="T64" fmla="*/ 28 w 36"/>
                  <a:gd name="T65" fmla="*/ 11 h 11"/>
                  <a:gd name="T66" fmla="*/ 30 w 36"/>
                  <a:gd name="T67" fmla="*/ 11 h 11"/>
                  <a:gd name="T68" fmla="*/ 32 w 36"/>
                  <a:gd name="T69" fmla="*/ 11 h 11"/>
                  <a:gd name="T70" fmla="*/ 34 w 36"/>
                  <a:gd name="T71" fmla="*/ 11 h 11"/>
                  <a:gd name="T72" fmla="*/ 36 w 36"/>
                  <a:gd name="T73" fmla="*/ 10 h 11"/>
                  <a:gd name="T74" fmla="*/ 35 w 36"/>
                  <a:gd name="T75" fmla="*/ 9 h 11"/>
                  <a:gd name="T76" fmla="*/ 33 w 36"/>
                  <a:gd name="T77" fmla="*/ 9 h 11"/>
                  <a:gd name="T78" fmla="*/ 32 w 36"/>
                  <a:gd name="T79" fmla="*/ 9 h 11"/>
                  <a:gd name="T80" fmla="*/ 30 w 36"/>
                  <a:gd name="T81" fmla="*/ 9 h 11"/>
                  <a:gd name="T82" fmla="*/ 29 w 36"/>
                  <a:gd name="T83" fmla="*/ 9 h 11"/>
                  <a:gd name="T84" fmla="*/ 27 w 36"/>
                  <a:gd name="T85" fmla="*/ 9 h 11"/>
                  <a:gd name="T86" fmla="*/ 25 w 36"/>
                  <a:gd name="T87" fmla="*/ 8 h 11"/>
                  <a:gd name="T88" fmla="*/ 23 w 36"/>
                  <a:gd name="T89" fmla="*/ 7 h 11"/>
                  <a:gd name="T90" fmla="*/ 21 w 36"/>
                  <a:gd name="T91" fmla="*/ 6 h 11"/>
                  <a:gd name="T92" fmla="*/ 20 w 36"/>
                  <a:gd name="T93" fmla="*/ 4 h 11"/>
                  <a:gd name="T94" fmla="*/ 18 w 36"/>
                  <a:gd name="T95" fmla="*/ 2 h 11"/>
                  <a:gd name="T96" fmla="*/ 18 w 36"/>
                  <a:gd name="T9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6" h="11">
                    <a:moveTo>
                      <a:pt x="17" y="0"/>
                    </a:moveTo>
                    <a:lnTo>
                      <a:pt x="17" y="0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6" y="2"/>
                    </a:lnTo>
                    <a:lnTo>
                      <a:pt x="15" y="3"/>
                    </a:lnTo>
                    <a:lnTo>
                      <a:pt x="15" y="4"/>
                    </a:lnTo>
                    <a:lnTo>
                      <a:pt x="13" y="5"/>
                    </a:lnTo>
                    <a:lnTo>
                      <a:pt x="12" y="6"/>
                    </a:lnTo>
                    <a:lnTo>
                      <a:pt x="11" y="6"/>
                    </a:lnTo>
                    <a:lnTo>
                      <a:pt x="11" y="7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9" y="8"/>
                    </a:lnTo>
                    <a:lnTo>
                      <a:pt x="8" y="8"/>
                    </a:lnTo>
                    <a:lnTo>
                      <a:pt x="7" y="8"/>
                    </a:lnTo>
                    <a:lnTo>
                      <a:pt x="6" y="8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3" y="7"/>
                    </a:lnTo>
                    <a:lnTo>
                      <a:pt x="14" y="7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5"/>
                    </a:lnTo>
                    <a:lnTo>
                      <a:pt x="16" y="5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7" y="4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8" y="3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19" y="5"/>
                    </a:lnTo>
                    <a:lnTo>
                      <a:pt x="19" y="6"/>
                    </a:lnTo>
                    <a:lnTo>
                      <a:pt x="20" y="6"/>
                    </a:lnTo>
                    <a:lnTo>
                      <a:pt x="20" y="7"/>
                    </a:lnTo>
                    <a:lnTo>
                      <a:pt x="21" y="7"/>
                    </a:lnTo>
                    <a:lnTo>
                      <a:pt x="21" y="8"/>
                    </a:lnTo>
                    <a:lnTo>
                      <a:pt x="22" y="9"/>
                    </a:lnTo>
                    <a:lnTo>
                      <a:pt x="23" y="9"/>
                    </a:lnTo>
                    <a:lnTo>
                      <a:pt x="24" y="10"/>
                    </a:lnTo>
                    <a:lnTo>
                      <a:pt x="25" y="10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1"/>
                    </a:lnTo>
                    <a:lnTo>
                      <a:pt x="29" y="11"/>
                    </a:lnTo>
                    <a:lnTo>
                      <a:pt x="30" y="11"/>
                    </a:lnTo>
                    <a:lnTo>
                      <a:pt x="31" y="11"/>
                    </a:lnTo>
                    <a:lnTo>
                      <a:pt x="32" y="11"/>
                    </a:lnTo>
                    <a:lnTo>
                      <a:pt x="33" y="11"/>
                    </a:lnTo>
                    <a:lnTo>
                      <a:pt x="34" y="11"/>
                    </a:lnTo>
                    <a:lnTo>
                      <a:pt x="35" y="11"/>
                    </a:lnTo>
                    <a:lnTo>
                      <a:pt x="36" y="10"/>
                    </a:lnTo>
                    <a:lnTo>
                      <a:pt x="35" y="9"/>
                    </a:lnTo>
                    <a:lnTo>
                      <a:pt x="35" y="9"/>
                    </a:lnTo>
                    <a:lnTo>
                      <a:pt x="34" y="9"/>
                    </a:lnTo>
                    <a:lnTo>
                      <a:pt x="33" y="9"/>
                    </a:lnTo>
                    <a:lnTo>
                      <a:pt x="33" y="9"/>
                    </a:lnTo>
                    <a:lnTo>
                      <a:pt x="32" y="9"/>
                    </a:lnTo>
                    <a:lnTo>
                      <a:pt x="31" y="9"/>
                    </a:lnTo>
                    <a:lnTo>
                      <a:pt x="30" y="9"/>
                    </a:lnTo>
                    <a:lnTo>
                      <a:pt x="29" y="9"/>
                    </a:lnTo>
                    <a:lnTo>
                      <a:pt x="29" y="9"/>
                    </a:lnTo>
                    <a:lnTo>
                      <a:pt x="28" y="9"/>
                    </a:lnTo>
                    <a:lnTo>
                      <a:pt x="27" y="9"/>
                    </a:lnTo>
                    <a:lnTo>
                      <a:pt x="26" y="8"/>
                    </a:lnTo>
                    <a:lnTo>
                      <a:pt x="25" y="8"/>
                    </a:lnTo>
                    <a:lnTo>
                      <a:pt x="24" y="8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1" y="6"/>
                    </a:lnTo>
                    <a:lnTo>
                      <a:pt x="21" y="5"/>
                    </a:lnTo>
                    <a:lnTo>
                      <a:pt x="20" y="4"/>
                    </a:lnTo>
                    <a:lnTo>
                      <a:pt x="19" y="3"/>
                    </a:lnTo>
                    <a:lnTo>
                      <a:pt x="18" y="2"/>
                    </a:lnTo>
                    <a:lnTo>
                      <a:pt x="18" y="1"/>
                    </a:lnTo>
                    <a:lnTo>
                      <a:pt x="18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29" name="Freeform 1363"/>
              <p:cNvSpPr>
                <a:spLocks/>
              </p:cNvSpPr>
              <p:nvPr/>
            </p:nvSpPr>
            <p:spPr bwMode="auto">
              <a:xfrm>
                <a:off x="5381" y="3157"/>
                <a:ext cx="4" cy="9"/>
              </a:xfrm>
              <a:custGeom>
                <a:avLst/>
                <a:gdLst>
                  <a:gd name="T0" fmla="*/ 4 w 4"/>
                  <a:gd name="T1" fmla="*/ 5 h 9"/>
                  <a:gd name="T2" fmla="*/ 3 w 4"/>
                  <a:gd name="T3" fmla="*/ 5 h 9"/>
                  <a:gd name="T4" fmla="*/ 3 w 4"/>
                  <a:gd name="T5" fmla="*/ 5 h 9"/>
                  <a:gd name="T6" fmla="*/ 3 w 4"/>
                  <a:gd name="T7" fmla="*/ 5 h 9"/>
                  <a:gd name="T8" fmla="*/ 3 w 4"/>
                  <a:gd name="T9" fmla="*/ 4 h 9"/>
                  <a:gd name="T10" fmla="*/ 2 w 4"/>
                  <a:gd name="T11" fmla="*/ 4 h 9"/>
                  <a:gd name="T12" fmla="*/ 2 w 4"/>
                  <a:gd name="T13" fmla="*/ 3 h 9"/>
                  <a:gd name="T14" fmla="*/ 2 w 4"/>
                  <a:gd name="T15" fmla="*/ 2 h 9"/>
                  <a:gd name="T16" fmla="*/ 1 w 4"/>
                  <a:gd name="T17" fmla="*/ 1 h 9"/>
                  <a:gd name="T18" fmla="*/ 1 w 4"/>
                  <a:gd name="T19" fmla="*/ 1 h 9"/>
                  <a:gd name="T20" fmla="*/ 0 w 4"/>
                  <a:gd name="T21" fmla="*/ 0 h 9"/>
                  <a:gd name="T22" fmla="*/ 0 w 4"/>
                  <a:gd name="T23" fmla="*/ 0 h 9"/>
                  <a:gd name="T24" fmla="*/ 0 w 4"/>
                  <a:gd name="T25" fmla="*/ 0 h 9"/>
                  <a:gd name="T26" fmla="*/ 0 w 4"/>
                  <a:gd name="T27" fmla="*/ 0 h 9"/>
                  <a:gd name="T28" fmla="*/ 0 w 4"/>
                  <a:gd name="T29" fmla="*/ 1 h 9"/>
                  <a:gd name="T30" fmla="*/ 0 w 4"/>
                  <a:gd name="T31" fmla="*/ 3 h 9"/>
                  <a:gd name="T32" fmla="*/ 0 w 4"/>
                  <a:gd name="T33" fmla="*/ 4 h 9"/>
                  <a:gd name="T34" fmla="*/ 1 w 4"/>
                  <a:gd name="T35" fmla="*/ 6 h 9"/>
                  <a:gd name="T36" fmla="*/ 1 w 4"/>
                  <a:gd name="T37" fmla="*/ 7 h 9"/>
                  <a:gd name="T38" fmla="*/ 2 w 4"/>
                  <a:gd name="T39" fmla="*/ 8 h 9"/>
                  <a:gd name="T40" fmla="*/ 2 w 4"/>
                  <a:gd name="T41" fmla="*/ 8 h 9"/>
                  <a:gd name="T42" fmla="*/ 2 w 4"/>
                  <a:gd name="T43" fmla="*/ 8 h 9"/>
                  <a:gd name="T44" fmla="*/ 3 w 4"/>
                  <a:gd name="T45" fmla="*/ 8 h 9"/>
                  <a:gd name="T46" fmla="*/ 3 w 4"/>
                  <a:gd name="T47" fmla="*/ 9 h 9"/>
                  <a:gd name="T48" fmla="*/ 4 w 4"/>
                  <a:gd name="T49" fmla="*/ 9 h 9"/>
                  <a:gd name="T50" fmla="*/ 4 w 4"/>
                  <a:gd name="T5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" h="9">
                    <a:moveTo>
                      <a:pt x="4" y="5"/>
                    </a:move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30" name="Freeform 1364"/>
              <p:cNvSpPr>
                <a:spLocks/>
              </p:cNvSpPr>
              <p:nvPr/>
            </p:nvSpPr>
            <p:spPr bwMode="auto">
              <a:xfrm>
                <a:off x="5413" y="3141"/>
                <a:ext cx="14" cy="16"/>
              </a:xfrm>
              <a:custGeom>
                <a:avLst/>
                <a:gdLst>
                  <a:gd name="T0" fmla="*/ 14 w 14"/>
                  <a:gd name="T1" fmla="*/ 7 h 16"/>
                  <a:gd name="T2" fmla="*/ 14 w 14"/>
                  <a:gd name="T3" fmla="*/ 0 h 16"/>
                  <a:gd name="T4" fmla="*/ 0 w 14"/>
                  <a:gd name="T5" fmla="*/ 0 h 16"/>
                  <a:gd name="T6" fmla="*/ 0 w 14"/>
                  <a:gd name="T7" fmla="*/ 6 h 16"/>
                  <a:gd name="T8" fmla="*/ 6 w 14"/>
                  <a:gd name="T9" fmla="*/ 16 h 16"/>
                  <a:gd name="T10" fmla="*/ 14 w 14"/>
                  <a:gd name="T11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lnTo>
                      <a:pt x="14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6" y="16"/>
                    </a:lnTo>
                    <a:lnTo>
                      <a:pt x="14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31" name="Freeform 1365"/>
              <p:cNvSpPr>
                <a:spLocks/>
              </p:cNvSpPr>
              <p:nvPr/>
            </p:nvSpPr>
            <p:spPr bwMode="auto">
              <a:xfrm>
                <a:off x="5403" y="3104"/>
                <a:ext cx="33" cy="20"/>
              </a:xfrm>
              <a:custGeom>
                <a:avLst/>
                <a:gdLst>
                  <a:gd name="T0" fmla="*/ 27 w 33"/>
                  <a:gd name="T1" fmla="*/ 7 h 20"/>
                  <a:gd name="T2" fmla="*/ 27 w 33"/>
                  <a:gd name="T3" fmla="*/ 7 h 20"/>
                  <a:gd name="T4" fmla="*/ 26 w 33"/>
                  <a:gd name="T5" fmla="*/ 6 h 20"/>
                  <a:gd name="T6" fmla="*/ 25 w 33"/>
                  <a:gd name="T7" fmla="*/ 5 h 20"/>
                  <a:gd name="T8" fmla="*/ 24 w 33"/>
                  <a:gd name="T9" fmla="*/ 5 h 20"/>
                  <a:gd name="T10" fmla="*/ 23 w 33"/>
                  <a:gd name="T11" fmla="*/ 4 h 20"/>
                  <a:gd name="T12" fmla="*/ 22 w 33"/>
                  <a:gd name="T13" fmla="*/ 3 h 20"/>
                  <a:gd name="T14" fmla="*/ 20 w 33"/>
                  <a:gd name="T15" fmla="*/ 2 h 20"/>
                  <a:gd name="T16" fmla="*/ 19 w 33"/>
                  <a:gd name="T17" fmla="*/ 2 h 20"/>
                  <a:gd name="T18" fmla="*/ 17 w 33"/>
                  <a:gd name="T19" fmla="*/ 1 h 20"/>
                  <a:gd name="T20" fmla="*/ 15 w 33"/>
                  <a:gd name="T21" fmla="*/ 1 h 20"/>
                  <a:gd name="T22" fmla="*/ 13 w 33"/>
                  <a:gd name="T23" fmla="*/ 0 h 20"/>
                  <a:gd name="T24" fmla="*/ 12 w 33"/>
                  <a:gd name="T25" fmla="*/ 0 h 20"/>
                  <a:gd name="T26" fmla="*/ 10 w 33"/>
                  <a:gd name="T27" fmla="*/ 0 h 20"/>
                  <a:gd name="T28" fmla="*/ 8 w 33"/>
                  <a:gd name="T29" fmla="*/ 0 h 20"/>
                  <a:gd name="T30" fmla="*/ 6 w 33"/>
                  <a:gd name="T31" fmla="*/ 0 h 20"/>
                  <a:gd name="T32" fmla="*/ 5 w 33"/>
                  <a:gd name="T33" fmla="*/ 1 h 20"/>
                  <a:gd name="T34" fmla="*/ 3 w 33"/>
                  <a:gd name="T35" fmla="*/ 2 h 20"/>
                  <a:gd name="T36" fmla="*/ 1 w 33"/>
                  <a:gd name="T37" fmla="*/ 4 h 20"/>
                  <a:gd name="T38" fmla="*/ 1 w 33"/>
                  <a:gd name="T39" fmla="*/ 6 h 20"/>
                  <a:gd name="T40" fmla="*/ 0 w 33"/>
                  <a:gd name="T41" fmla="*/ 7 h 20"/>
                  <a:gd name="T42" fmla="*/ 0 w 33"/>
                  <a:gd name="T43" fmla="*/ 9 h 20"/>
                  <a:gd name="T44" fmla="*/ 1 w 33"/>
                  <a:gd name="T45" fmla="*/ 10 h 20"/>
                  <a:gd name="T46" fmla="*/ 2 w 33"/>
                  <a:gd name="T47" fmla="*/ 11 h 20"/>
                  <a:gd name="T48" fmla="*/ 2 w 33"/>
                  <a:gd name="T49" fmla="*/ 12 h 20"/>
                  <a:gd name="T50" fmla="*/ 3 w 33"/>
                  <a:gd name="T51" fmla="*/ 12 h 20"/>
                  <a:gd name="T52" fmla="*/ 4 w 33"/>
                  <a:gd name="T53" fmla="*/ 12 h 20"/>
                  <a:gd name="T54" fmla="*/ 5 w 33"/>
                  <a:gd name="T55" fmla="*/ 12 h 20"/>
                  <a:gd name="T56" fmla="*/ 6 w 33"/>
                  <a:gd name="T57" fmla="*/ 13 h 20"/>
                  <a:gd name="T58" fmla="*/ 8 w 33"/>
                  <a:gd name="T59" fmla="*/ 14 h 20"/>
                  <a:gd name="T60" fmla="*/ 10 w 33"/>
                  <a:gd name="T61" fmla="*/ 14 h 20"/>
                  <a:gd name="T62" fmla="*/ 12 w 33"/>
                  <a:gd name="T63" fmla="*/ 15 h 20"/>
                  <a:gd name="T64" fmla="*/ 14 w 33"/>
                  <a:gd name="T65" fmla="*/ 16 h 20"/>
                  <a:gd name="T66" fmla="*/ 17 w 33"/>
                  <a:gd name="T67" fmla="*/ 17 h 20"/>
                  <a:gd name="T68" fmla="*/ 19 w 33"/>
                  <a:gd name="T69" fmla="*/ 18 h 20"/>
                  <a:gd name="T70" fmla="*/ 21 w 33"/>
                  <a:gd name="T71" fmla="*/ 18 h 20"/>
                  <a:gd name="T72" fmla="*/ 23 w 33"/>
                  <a:gd name="T73" fmla="*/ 19 h 20"/>
                  <a:gd name="T74" fmla="*/ 24 w 33"/>
                  <a:gd name="T75" fmla="*/ 20 h 20"/>
                  <a:gd name="T76" fmla="*/ 26 w 33"/>
                  <a:gd name="T77" fmla="*/ 20 h 20"/>
                  <a:gd name="T78" fmla="*/ 27 w 33"/>
                  <a:gd name="T79" fmla="*/ 20 h 20"/>
                  <a:gd name="T80" fmla="*/ 28 w 33"/>
                  <a:gd name="T81" fmla="*/ 20 h 20"/>
                  <a:gd name="T82" fmla="*/ 29 w 33"/>
                  <a:gd name="T83" fmla="*/ 20 h 20"/>
                  <a:gd name="T84" fmla="*/ 30 w 33"/>
                  <a:gd name="T85" fmla="*/ 20 h 20"/>
                  <a:gd name="T86" fmla="*/ 31 w 33"/>
                  <a:gd name="T87" fmla="*/ 20 h 20"/>
                  <a:gd name="T88" fmla="*/ 31 w 33"/>
                  <a:gd name="T89" fmla="*/ 20 h 20"/>
                  <a:gd name="T90" fmla="*/ 32 w 33"/>
                  <a:gd name="T91" fmla="*/ 20 h 20"/>
                  <a:gd name="T92" fmla="*/ 33 w 33"/>
                  <a:gd name="T93" fmla="*/ 19 h 20"/>
                  <a:gd name="T94" fmla="*/ 33 w 33"/>
                  <a:gd name="T95" fmla="*/ 18 h 20"/>
                  <a:gd name="T96" fmla="*/ 33 w 33"/>
                  <a:gd name="T97" fmla="*/ 17 h 20"/>
                  <a:gd name="T98" fmla="*/ 33 w 33"/>
                  <a:gd name="T99" fmla="*/ 15 h 20"/>
                  <a:gd name="T100" fmla="*/ 33 w 33"/>
                  <a:gd name="T101" fmla="*/ 14 h 20"/>
                  <a:gd name="T102" fmla="*/ 33 w 33"/>
                  <a:gd name="T103" fmla="*/ 12 h 20"/>
                  <a:gd name="T104" fmla="*/ 32 w 33"/>
                  <a:gd name="T105" fmla="*/ 11 h 20"/>
                  <a:gd name="T106" fmla="*/ 31 w 33"/>
                  <a:gd name="T107" fmla="*/ 9 h 20"/>
                  <a:gd name="T108" fmla="*/ 29 w 33"/>
                  <a:gd name="T109" fmla="*/ 8 h 20"/>
                  <a:gd name="T110" fmla="*/ 28 w 33"/>
                  <a:gd name="T111" fmla="*/ 8 h 20"/>
                  <a:gd name="T112" fmla="*/ 27 w 33"/>
                  <a:gd name="T11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3" h="20">
                    <a:moveTo>
                      <a:pt x="27" y="7"/>
                    </a:moveTo>
                    <a:lnTo>
                      <a:pt x="27" y="7"/>
                    </a:lnTo>
                    <a:lnTo>
                      <a:pt x="26" y="6"/>
                    </a:lnTo>
                    <a:lnTo>
                      <a:pt x="25" y="5"/>
                    </a:lnTo>
                    <a:lnTo>
                      <a:pt x="24" y="5"/>
                    </a:lnTo>
                    <a:lnTo>
                      <a:pt x="23" y="4"/>
                    </a:lnTo>
                    <a:lnTo>
                      <a:pt x="22" y="3"/>
                    </a:lnTo>
                    <a:lnTo>
                      <a:pt x="20" y="2"/>
                    </a:lnTo>
                    <a:lnTo>
                      <a:pt x="19" y="2"/>
                    </a:lnTo>
                    <a:lnTo>
                      <a:pt x="17" y="1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3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5" y="12"/>
                    </a:lnTo>
                    <a:lnTo>
                      <a:pt x="6" y="13"/>
                    </a:lnTo>
                    <a:lnTo>
                      <a:pt x="8" y="14"/>
                    </a:lnTo>
                    <a:lnTo>
                      <a:pt x="10" y="14"/>
                    </a:lnTo>
                    <a:lnTo>
                      <a:pt x="12" y="15"/>
                    </a:lnTo>
                    <a:lnTo>
                      <a:pt x="14" y="16"/>
                    </a:lnTo>
                    <a:lnTo>
                      <a:pt x="17" y="17"/>
                    </a:lnTo>
                    <a:lnTo>
                      <a:pt x="19" y="18"/>
                    </a:lnTo>
                    <a:lnTo>
                      <a:pt x="21" y="18"/>
                    </a:lnTo>
                    <a:lnTo>
                      <a:pt x="23" y="19"/>
                    </a:lnTo>
                    <a:lnTo>
                      <a:pt x="24" y="20"/>
                    </a:lnTo>
                    <a:lnTo>
                      <a:pt x="26" y="20"/>
                    </a:lnTo>
                    <a:lnTo>
                      <a:pt x="27" y="20"/>
                    </a:lnTo>
                    <a:lnTo>
                      <a:pt x="28" y="20"/>
                    </a:lnTo>
                    <a:lnTo>
                      <a:pt x="29" y="20"/>
                    </a:lnTo>
                    <a:lnTo>
                      <a:pt x="30" y="20"/>
                    </a:lnTo>
                    <a:lnTo>
                      <a:pt x="31" y="20"/>
                    </a:lnTo>
                    <a:lnTo>
                      <a:pt x="31" y="20"/>
                    </a:lnTo>
                    <a:lnTo>
                      <a:pt x="32" y="20"/>
                    </a:lnTo>
                    <a:lnTo>
                      <a:pt x="33" y="19"/>
                    </a:lnTo>
                    <a:lnTo>
                      <a:pt x="33" y="18"/>
                    </a:lnTo>
                    <a:lnTo>
                      <a:pt x="33" y="17"/>
                    </a:lnTo>
                    <a:lnTo>
                      <a:pt x="33" y="15"/>
                    </a:lnTo>
                    <a:lnTo>
                      <a:pt x="33" y="14"/>
                    </a:lnTo>
                    <a:lnTo>
                      <a:pt x="33" y="12"/>
                    </a:lnTo>
                    <a:lnTo>
                      <a:pt x="32" y="11"/>
                    </a:lnTo>
                    <a:lnTo>
                      <a:pt x="31" y="9"/>
                    </a:lnTo>
                    <a:lnTo>
                      <a:pt x="29" y="8"/>
                    </a:lnTo>
                    <a:lnTo>
                      <a:pt x="28" y="8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32" name="Freeform 1366"/>
              <p:cNvSpPr>
                <a:spLocks/>
              </p:cNvSpPr>
              <p:nvPr/>
            </p:nvSpPr>
            <p:spPr bwMode="auto">
              <a:xfrm>
                <a:off x="5399" y="3110"/>
                <a:ext cx="39" cy="35"/>
              </a:xfrm>
              <a:custGeom>
                <a:avLst/>
                <a:gdLst>
                  <a:gd name="T0" fmla="*/ 33 w 39"/>
                  <a:gd name="T1" fmla="*/ 10 h 35"/>
                  <a:gd name="T2" fmla="*/ 33 w 39"/>
                  <a:gd name="T3" fmla="*/ 10 h 35"/>
                  <a:gd name="T4" fmla="*/ 33 w 39"/>
                  <a:gd name="T5" fmla="*/ 9 h 35"/>
                  <a:gd name="T6" fmla="*/ 32 w 39"/>
                  <a:gd name="T7" fmla="*/ 7 h 35"/>
                  <a:gd name="T8" fmla="*/ 30 w 39"/>
                  <a:gd name="T9" fmla="*/ 5 h 35"/>
                  <a:gd name="T10" fmla="*/ 28 w 39"/>
                  <a:gd name="T11" fmla="*/ 3 h 35"/>
                  <a:gd name="T12" fmla="*/ 26 w 39"/>
                  <a:gd name="T13" fmla="*/ 2 h 35"/>
                  <a:gd name="T14" fmla="*/ 24 w 39"/>
                  <a:gd name="T15" fmla="*/ 1 h 35"/>
                  <a:gd name="T16" fmla="*/ 21 w 39"/>
                  <a:gd name="T17" fmla="*/ 0 h 35"/>
                  <a:gd name="T18" fmla="*/ 19 w 39"/>
                  <a:gd name="T19" fmla="*/ 0 h 35"/>
                  <a:gd name="T20" fmla="*/ 16 w 39"/>
                  <a:gd name="T21" fmla="*/ 0 h 35"/>
                  <a:gd name="T22" fmla="*/ 12 w 39"/>
                  <a:gd name="T23" fmla="*/ 1 h 35"/>
                  <a:gd name="T24" fmla="*/ 9 w 39"/>
                  <a:gd name="T25" fmla="*/ 2 h 35"/>
                  <a:gd name="T26" fmla="*/ 6 w 39"/>
                  <a:gd name="T27" fmla="*/ 4 h 35"/>
                  <a:gd name="T28" fmla="*/ 4 w 39"/>
                  <a:gd name="T29" fmla="*/ 6 h 35"/>
                  <a:gd name="T30" fmla="*/ 2 w 39"/>
                  <a:gd name="T31" fmla="*/ 9 h 35"/>
                  <a:gd name="T32" fmla="*/ 1 w 39"/>
                  <a:gd name="T33" fmla="*/ 12 h 35"/>
                  <a:gd name="T34" fmla="*/ 0 w 39"/>
                  <a:gd name="T35" fmla="*/ 16 h 35"/>
                  <a:gd name="T36" fmla="*/ 0 w 39"/>
                  <a:gd name="T37" fmla="*/ 19 h 35"/>
                  <a:gd name="T38" fmla="*/ 1 w 39"/>
                  <a:gd name="T39" fmla="*/ 23 h 35"/>
                  <a:gd name="T40" fmla="*/ 2 w 39"/>
                  <a:gd name="T41" fmla="*/ 26 h 35"/>
                  <a:gd name="T42" fmla="*/ 4 w 39"/>
                  <a:gd name="T43" fmla="*/ 29 h 35"/>
                  <a:gd name="T44" fmla="*/ 6 w 39"/>
                  <a:gd name="T45" fmla="*/ 31 h 35"/>
                  <a:gd name="T46" fmla="*/ 9 w 39"/>
                  <a:gd name="T47" fmla="*/ 33 h 35"/>
                  <a:gd name="T48" fmla="*/ 12 w 39"/>
                  <a:gd name="T49" fmla="*/ 34 h 35"/>
                  <a:gd name="T50" fmla="*/ 16 w 39"/>
                  <a:gd name="T51" fmla="*/ 35 h 35"/>
                  <a:gd name="T52" fmla="*/ 19 w 39"/>
                  <a:gd name="T53" fmla="*/ 35 h 35"/>
                  <a:gd name="T54" fmla="*/ 21 w 39"/>
                  <a:gd name="T55" fmla="*/ 35 h 35"/>
                  <a:gd name="T56" fmla="*/ 23 w 39"/>
                  <a:gd name="T57" fmla="*/ 34 h 35"/>
                  <a:gd name="T58" fmla="*/ 26 w 39"/>
                  <a:gd name="T59" fmla="*/ 33 h 35"/>
                  <a:gd name="T60" fmla="*/ 28 w 39"/>
                  <a:gd name="T61" fmla="*/ 32 h 35"/>
                  <a:gd name="T62" fmla="*/ 29 w 39"/>
                  <a:gd name="T63" fmla="*/ 30 h 35"/>
                  <a:gd name="T64" fmla="*/ 31 w 39"/>
                  <a:gd name="T65" fmla="*/ 28 h 35"/>
                  <a:gd name="T66" fmla="*/ 32 w 39"/>
                  <a:gd name="T67" fmla="*/ 26 h 35"/>
                  <a:gd name="T68" fmla="*/ 33 w 39"/>
                  <a:gd name="T69" fmla="*/ 25 h 35"/>
                  <a:gd name="T70" fmla="*/ 33 w 39"/>
                  <a:gd name="T71" fmla="*/ 25 h 35"/>
                  <a:gd name="T72" fmla="*/ 35 w 39"/>
                  <a:gd name="T73" fmla="*/ 25 h 35"/>
                  <a:gd name="T74" fmla="*/ 37 w 39"/>
                  <a:gd name="T75" fmla="*/ 24 h 35"/>
                  <a:gd name="T76" fmla="*/ 38 w 39"/>
                  <a:gd name="T77" fmla="*/ 22 h 35"/>
                  <a:gd name="T78" fmla="*/ 39 w 39"/>
                  <a:gd name="T79" fmla="*/ 19 h 35"/>
                  <a:gd name="T80" fmla="*/ 39 w 39"/>
                  <a:gd name="T81" fmla="*/ 16 h 35"/>
                  <a:gd name="T82" fmla="*/ 38 w 39"/>
                  <a:gd name="T83" fmla="*/ 14 h 35"/>
                  <a:gd name="T84" fmla="*/ 37 w 39"/>
                  <a:gd name="T85" fmla="*/ 12 h 35"/>
                  <a:gd name="T86" fmla="*/ 35 w 39"/>
                  <a:gd name="T87" fmla="*/ 1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9" h="35">
                    <a:moveTo>
                      <a:pt x="33" y="10"/>
                    </a:moveTo>
                    <a:lnTo>
                      <a:pt x="33" y="10"/>
                    </a:lnTo>
                    <a:lnTo>
                      <a:pt x="33" y="10"/>
                    </a:lnTo>
                    <a:lnTo>
                      <a:pt x="33" y="10"/>
                    </a:lnTo>
                    <a:lnTo>
                      <a:pt x="33" y="10"/>
                    </a:lnTo>
                    <a:lnTo>
                      <a:pt x="33" y="9"/>
                    </a:lnTo>
                    <a:lnTo>
                      <a:pt x="32" y="8"/>
                    </a:lnTo>
                    <a:lnTo>
                      <a:pt x="32" y="7"/>
                    </a:lnTo>
                    <a:lnTo>
                      <a:pt x="31" y="6"/>
                    </a:lnTo>
                    <a:lnTo>
                      <a:pt x="30" y="5"/>
                    </a:lnTo>
                    <a:lnTo>
                      <a:pt x="29" y="4"/>
                    </a:lnTo>
                    <a:lnTo>
                      <a:pt x="28" y="3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5" y="1"/>
                    </a:lnTo>
                    <a:lnTo>
                      <a:pt x="24" y="1"/>
                    </a:lnTo>
                    <a:lnTo>
                      <a:pt x="22" y="1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2"/>
                    </a:lnTo>
                    <a:lnTo>
                      <a:pt x="8" y="3"/>
                    </a:lnTo>
                    <a:lnTo>
                      <a:pt x="6" y="4"/>
                    </a:lnTo>
                    <a:lnTo>
                      <a:pt x="5" y="5"/>
                    </a:lnTo>
                    <a:lnTo>
                      <a:pt x="4" y="6"/>
                    </a:lnTo>
                    <a:lnTo>
                      <a:pt x="3" y="8"/>
                    </a:lnTo>
                    <a:lnTo>
                      <a:pt x="2" y="9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1" y="23"/>
                    </a:lnTo>
                    <a:lnTo>
                      <a:pt x="1" y="24"/>
                    </a:lnTo>
                    <a:lnTo>
                      <a:pt x="2" y="26"/>
                    </a:lnTo>
                    <a:lnTo>
                      <a:pt x="3" y="27"/>
                    </a:lnTo>
                    <a:lnTo>
                      <a:pt x="4" y="29"/>
                    </a:lnTo>
                    <a:lnTo>
                      <a:pt x="5" y="30"/>
                    </a:lnTo>
                    <a:lnTo>
                      <a:pt x="6" y="31"/>
                    </a:lnTo>
                    <a:lnTo>
                      <a:pt x="8" y="32"/>
                    </a:lnTo>
                    <a:lnTo>
                      <a:pt x="9" y="33"/>
                    </a:lnTo>
                    <a:lnTo>
                      <a:pt x="11" y="34"/>
                    </a:lnTo>
                    <a:lnTo>
                      <a:pt x="12" y="34"/>
                    </a:lnTo>
                    <a:lnTo>
                      <a:pt x="14" y="35"/>
                    </a:lnTo>
                    <a:lnTo>
                      <a:pt x="16" y="35"/>
                    </a:lnTo>
                    <a:lnTo>
                      <a:pt x="17" y="35"/>
                    </a:lnTo>
                    <a:lnTo>
                      <a:pt x="19" y="35"/>
                    </a:lnTo>
                    <a:lnTo>
                      <a:pt x="20" y="35"/>
                    </a:lnTo>
                    <a:lnTo>
                      <a:pt x="21" y="35"/>
                    </a:lnTo>
                    <a:lnTo>
                      <a:pt x="22" y="34"/>
                    </a:lnTo>
                    <a:lnTo>
                      <a:pt x="23" y="34"/>
                    </a:lnTo>
                    <a:lnTo>
                      <a:pt x="25" y="34"/>
                    </a:lnTo>
                    <a:lnTo>
                      <a:pt x="26" y="33"/>
                    </a:lnTo>
                    <a:lnTo>
                      <a:pt x="27" y="32"/>
                    </a:lnTo>
                    <a:lnTo>
                      <a:pt x="28" y="32"/>
                    </a:lnTo>
                    <a:lnTo>
                      <a:pt x="29" y="31"/>
                    </a:lnTo>
                    <a:lnTo>
                      <a:pt x="29" y="30"/>
                    </a:lnTo>
                    <a:lnTo>
                      <a:pt x="30" y="29"/>
                    </a:lnTo>
                    <a:lnTo>
                      <a:pt x="31" y="28"/>
                    </a:lnTo>
                    <a:lnTo>
                      <a:pt x="32" y="27"/>
                    </a:lnTo>
                    <a:lnTo>
                      <a:pt x="32" y="26"/>
                    </a:lnTo>
                    <a:lnTo>
                      <a:pt x="33" y="25"/>
                    </a:lnTo>
                    <a:lnTo>
                      <a:pt x="33" y="25"/>
                    </a:lnTo>
                    <a:lnTo>
                      <a:pt x="33" y="25"/>
                    </a:lnTo>
                    <a:lnTo>
                      <a:pt x="33" y="25"/>
                    </a:lnTo>
                    <a:lnTo>
                      <a:pt x="33" y="25"/>
                    </a:lnTo>
                    <a:lnTo>
                      <a:pt x="35" y="25"/>
                    </a:lnTo>
                    <a:lnTo>
                      <a:pt x="36" y="25"/>
                    </a:lnTo>
                    <a:lnTo>
                      <a:pt x="37" y="24"/>
                    </a:lnTo>
                    <a:lnTo>
                      <a:pt x="38" y="23"/>
                    </a:lnTo>
                    <a:lnTo>
                      <a:pt x="38" y="22"/>
                    </a:lnTo>
                    <a:lnTo>
                      <a:pt x="39" y="21"/>
                    </a:lnTo>
                    <a:lnTo>
                      <a:pt x="39" y="19"/>
                    </a:lnTo>
                    <a:lnTo>
                      <a:pt x="39" y="18"/>
                    </a:lnTo>
                    <a:lnTo>
                      <a:pt x="39" y="16"/>
                    </a:lnTo>
                    <a:lnTo>
                      <a:pt x="39" y="15"/>
                    </a:lnTo>
                    <a:lnTo>
                      <a:pt x="38" y="14"/>
                    </a:lnTo>
                    <a:lnTo>
                      <a:pt x="38" y="13"/>
                    </a:lnTo>
                    <a:lnTo>
                      <a:pt x="37" y="12"/>
                    </a:lnTo>
                    <a:lnTo>
                      <a:pt x="36" y="11"/>
                    </a:lnTo>
                    <a:lnTo>
                      <a:pt x="35" y="11"/>
                    </a:lnTo>
                    <a:lnTo>
                      <a:pt x="33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33" name="Freeform 1367"/>
              <p:cNvSpPr>
                <a:spLocks/>
              </p:cNvSpPr>
              <p:nvPr/>
            </p:nvSpPr>
            <p:spPr bwMode="auto">
              <a:xfrm>
                <a:off x="5402" y="3113"/>
                <a:ext cx="34" cy="29"/>
              </a:xfrm>
              <a:custGeom>
                <a:avLst/>
                <a:gdLst>
                  <a:gd name="T0" fmla="*/ 30 w 34"/>
                  <a:gd name="T1" fmla="*/ 11 h 29"/>
                  <a:gd name="T2" fmla="*/ 29 w 34"/>
                  <a:gd name="T3" fmla="*/ 11 h 29"/>
                  <a:gd name="T4" fmla="*/ 28 w 34"/>
                  <a:gd name="T5" fmla="*/ 11 h 29"/>
                  <a:gd name="T6" fmla="*/ 28 w 34"/>
                  <a:gd name="T7" fmla="*/ 8 h 29"/>
                  <a:gd name="T8" fmla="*/ 26 w 34"/>
                  <a:gd name="T9" fmla="*/ 6 h 29"/>
                  <a:gd name="T10" fmla="*/ 25 w 34"/>
                  <a:gd name="T11" fmla="*/ 4 h 29"/>
                  <a:gd name="T12" fmla="*/ 23 w 34"/>
                  <a:gd name="T13" fmla="*/ 2 h 29"/>
                  <a:gd name="T14" fmla="*/ 21 w 34"/>
                  <a:gd name="T15" fmla="*/ 1 h 29"/>
                  <a:gd name="T16" fmla="*/ 18 w 34"/>
                  <a:gd name="T17" fmla="*/ 0 h 29"/>
                  <a:gd name="T18" fmla="*/ 16 w 34"/>
                  <a:gd name="T19" fmla="*/ 0 h 29"/>
                  <a:gd name="T20" fmla="*/ 13 w 34"/>
                  <a:gd name="T21" fmla="*/ 0 h 29"/>
                  <a:gd name="T22" fmla="*/ 10 w 34"/>
                  <a:gd name="T23" fmla="*/ 0 h 29"/>
                  <a:gd name="T24" fmla="*/ 7 w 34"/>
                  <a:gd name="T25" fmla="*/ 1 h 29"/>
                  <a:gd name="T26" fmla="*/ 5 w 34"/>
                  <a:gd name="T27" fmla="*/ 3 h 29"/>
                  <a:gd name="T28" fmla="*/ 3 w 34"/>
                  <a:gd name="T29" fmla="*/ 5 h 29"/>
                  <a:gd name="T30" fmla="*/ 1 w 34"/>
                  <a:gd name="T31" fmla="*/ 7 h 29"/>
                  <a:gd name="T32" fmla="*/ 0 w 34"/>
                  <a:gd name="T33" fmla="*/ 10 h 29"/>
                  <a:gd name="T34" fmla="*/ 0 w 34"/>
                  <a:gd name="T35" fmla="*/ 13 h 29"/>
                  <a:gd name="T36" fmla="*/ 0 w 34"/>
                  <a:gd name="T37" fmla="*/ 16 h 29"/>
                  <a:gd name="T38" fmla="*/ 0 w 34"/>
                  <a:gd name="T39" fmla="*/ 19 h 29"/>
                  <a:gd name="T40" fmla="*/ 1 w 34"/>
                  <a:gd name="T41" fmla="*/ 22 h 29"/>
                  <a:gd name="T42" fmla="*/ 3 w 34"/>
                  <a:gd name="T43" fmla="*/ 24 h 29"/>
                  <a:gd name="T44" fmla="*/ 5 w 34"/>
                  <a:gd name="T45" fmla="*/ 26 h 29"/>
                  <a:gd name="T46" fmla="*/ 7 w 34"/>
                  <a:gd name="T47" fmla="*/ 28 h 29"/>
                  <a:gd name="T48" fmla="*/ 10 w 34"/>
                  <a:gd name="T49" fmla="*/ 29 h 29"/>
                  <a:gd name="T50" fmla="*/ 13 w 34"/>
                  <a:gd name="T51" fmla="*/ 29 h 29"/>
                  <a:gd name="T52" fmla="*/ 16 w 34"/>
                  <a:gd name="T53" fmla="*/ 29 h 29"/>
                  <a:gd name="T54" fmla="*/ 18 w 34"/>
                  <a:gd name="T55" fmla="*/ 29 h 29"/>
                  <a:gd name="T56" fmla="*/ 20 w 34"/>
                  <a:gd name="T57" fmla="*/ 28 h 29"/>
                  <a:gd name="T58" fmla="*/ 22 w 34"/>
                  <a:gd name="T59" fmla="*/ 27 h 29"/>
                  <a:gd name="T60" fmla="*/ 24 w 34"/>
                  <a:gd name="T61" fmla="*/ 25 h 29"/>
                  <a:gd name="T62" fmla="*/ 26 w 34"/>
                  <a:gd name="T63" fmla="*/ 24 h 29"/>
                  <a:gd name="T64" fmla="*/ 27 w 34"/>
                  <a:gd name="T65" fmla="*/ 22 h 29"/>
                  <a:gd name="T66" fmla="*/ 28 w 34"/>
                  <a:gd name="T67" fmla="*/ 20 h 29"/>
                  <a:gd name="T68" fmla="*/ 29 w 34"/>
                  <a:gd name="T69" fmla="*/ 19 h 29"/>
                  <a:gd name="T70" fmla="*/ 29 w 34"/>
                  <a:gd name="T71" fmla="*/ 19 h 29"/>
                  <a:gd name="T72" fmla="*/ 30 w 34"/>
                  <a:gd name="T73" fmla="*/ 19 h 29"/>
                  <a:gd name="T74" fmla="*/ 30 w 34"/>
                  <a:gd name="T75" fmla="*/ 20 h 29"/>
                  <a:gd name="T76" fmla="*/ 31 w 34"/>
                  <a:gd name="T77" fmla="*/ 20 h 29"/>
                  <a:gd name="T78" fmla="*/ 33 w 34"/>
                  <a:gd name="T79" fmla="*/ 19 h 29"/>
                  <a:gd name="T80" fmla="*/ 33 w 34"/>
                  <a:gd name="T81" fmla="*/ 18 h 29"/>
                  <a:gd name="T82" fmla="*/ 34 w 34"/>
                  <a:gd name="T83" fmla="*/ 16 h 29"/>
                  <a:gd name="T84" fmla="*/ 34 w 34"/>
                  <a:gd name="T85" fmla="*/ 14 h 29"/>
                  <a:gd name="T86" fmla="*/ 33 w 34"/>
                  <a:gd name="T87" fmla="*/ 13 h 29"/>
                  <a:gd name="T88" fmla="*/ 33 w 34"/>
                  <a:gd name="T89" fmla="*/ 12 h 29"/>
                  <a:gd name="T90" fmla="*/ 31 w 34"/>
                  <a:gd name="T91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4" h="29">
                    <a:moveTo>
                      <a:pt x="31" y="11"/>
                    </a:moveTo>
                    <a:lnTo>
                      <a:pt x="30" y="11"/>
                    </a:lnTo>
                    <a:lnTo>
                      <a:pt x="30" y="11"/>
                    </a:lnTo>
                    <a:lnTo>
                      <a:pt x="29" y="11"/>
                    </a:lnTo>
                    <a:lnTo>
                      <a:pt x="29" y="12"/>
                    </a:lnTo>
                    <a:lnTo>
                      <a:pt x="28" y="11"/>
                    </a:lnTo>
                    <a:lnTo>
                      <a:pt x="28" y="9"/>
                    </a:lnTo>
                    <a:lnTo>
                      <a:pt x="28" y="8"/>
                    </a:lnTo>
                    <a:lnTo>
                      <a:pt x="27" y="7"/>
                    </a:lnTo>
                    <a:lnTo>
                      <a:pt x="26" y="6"/>
                    </a:lnTo>
                    <a:lnTo>
                      <a:pt x="25" y="5"/>
                    </a:lnTo>
                    <a:lnTo>
                      <a:pt x="25" y="4"/>
                    </a:lnTo>
                    <a:lnTo>
                      <a:pt x="24" y="3"/>
                    </a:lnTo>
                    <a:lnTo>
                      <a:pt x="23" y="2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1"/>
                    </a:lnTo>
                    <a:lnTo>
                      <a:pt x="7" y="1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4" y="4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1" y="9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1" y="20"/>
                    </a:lnTo>
                    <a:lnTo>
                      <a:pt x="1" y="22"/>
                    </a:lnTo>
                    <a:lnTo>
                      <a:pt x="2" y="23"/>
                    </a:lnTo>
                    <a:lnTo>
                      <a:pt x="3" y="24"/>
                    </a:lnTo>
                    <a:lnTo>
                      <a:pt x="4" y="25"/>
                    </a:lnTo>
                    <a:lnTo>
                      <a:pt x="5" y="26"/>
                    </a:lnTo>
                    <a:lnTo>
                      <a:pt x="6" y="27"/>
                    </a:lnTo>
                    <a:lnTo>
                      <a:pt x="7" y="28"/>
                    </a:lnTo>
                    <a:lnTo>
                      <a:pt x="9" y="28"/>
                    </a:lnTo>
                    <a:lnTo>
                      <a:pt x="10" y="29"/>
                    </a:lnTo>
                    <a:lnTo>
                      <a:pt x="11" y="29"/>
                    </a:lnTo>
                    <a:lnTo>
                      <a:pt x="13" y="29"/>
                    </a:lnTo>
                    <a:lnTo>
                      <a:pt x="14" y="29"/>
                    </a:lnTo>
                    <a:lnTo>
                      <a:pt x="16" y="29"/>
                    </a:lnTo>
                    <a:lnTo>
                      <a:pt x="17" y="29"/>
                    </a:lnTo>
                    <a:lnTo>
                      <a:pt x="18" y="29"/>
                    </a:lnTo>
                    <a:lnTo>
                      <a:pt x="19" y="29"/>
                    </a:lnTo>
                    <a:lnTo>
                      <a:pt x="20" y="28"/>
                    </a:lnTo>
                    <a:lnTo>
                      <a:pt x="21" y="28"/>
                    </a:lnTo>
                    <a:lnTo>
                      <a:pt x="22" y="27"/>
                    </a:lnTo>
                    <a:lnTo>
                      <a:pt x="23" y="26"/>
                    </a:lnTo>
                    <a:lnTo>
                      <a:pt x="24" y="25"/>
                    </a:lnTo>
                    <a:lnTo>
                      <a:pt x="25" y="25"/>
                    </a:lnTo>
                    <a:lnTo>
                      <a:pt x="26" y="24"/>
                    </a:lnTo>
                    <a:lnTo>
                      <a:pt x="26" y="23"/>
                    </a:lnTo>
                    <a:lnTo>
                      <a:pt x="27" y="22"/>
                    </a:lnTo>
                    <a:lnTo>
                      <a:pt x="28" y="21"/>
                    </a:lnTo>
                    <a:lnTo>
                      <a:pt x="28" y="20"/>
                    </a:lnTo>
                    <a:lnTo>
                      <a:pt x="28" y="18"/>
                    </a:lnTo>
                    <a:lnTo>
                      <a:pt x="29" y="19"/>
                    </a:lnTo>
                    <a:lnTo>
                      <a:pt x="29" y="19"/>
                    </a:lnTo>
                    <a:lnTo>
                      <a:pt x="29" y="19"/>
                    </a:lnTo>
                    <a:lnTo>
                      <a:pt x="29" y="19"/>
                    </a:lnTo>
                    <a:lnTo>
                      <a:pt x="30" y="19"/>
                    </a:lnTo>
                    <a:lnTo>
                      <a:pt x="30" y="20"/>
                    </a:lnTo>
                    <a:lnTo>
                      <a:pt x="30" y="20"/>
                    </a:lnTo>
                    <a:lnTo>
                      <a:pt x="31" y="20"/>
                    </a:lnTo>
                    <a:lnTo>
                      <a:pt x="31" y="20"/>
                    </a:lnTo>
                    <a:lnTo>
                      <a:pt x="32" y="19"/>
                    </a:lnTo>
                    <a:lnTo>
                      <a:pt x="33" y="19"/>
                    </a:lnTo>
                    <a:lnTo>
                      <a:pt x="33" y="18"/>
                    </a:lnTo>
                    <a:lnTo>
                      <a:pt x="33" y="18"/>
                    </a:lnTo>
                    <a:lnTo>
                      <a:pt x="34" y="17"/>
                    </a:lnTo>
                    <a:lnTo>
                      <a:pt x="34" y="16"/>
                    </a:lnTo>
                    <a:lnTo>
                      <a:pt x="34" y="15"/>
                    </a:lnTo>
                    <a:lnTo>
                      <a:pt x="34" y="14"/>
                    </a:lnTo>
                    <a:lnTo>
                      <a:pt x="34" y="14"/>
                    </a:lnTo>
                    <a:lnTo>
                      <a:pt x="33" y="13"/>
                    </a:lnTo>
                    <a:lnTo>
                      <a:pt x="33" y="12"/>
                    </a:lnTo>
                    <a:lnTo>
                      <a:pt x="33" y="12"/>
                    </a:lnTo>
                    <a:lnTo>
                      <a:pt x="32" y="11"/>
                    </a:lnTo>
                    <a:lnTo>
                      <a:pt x="31" y="11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34" name="Freeform 1368"/>
              <p:cNvSpPr>
                <a:spLocks/>
              </p:cNvSpPr>
              <p:nvPr/>
            </p:nvSpPr>
            <p:spPr bwMode="auto">
              <a:xfrm>
                <a:off x="5432" y="3129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3 h 3"/>
                  <a:gd name="T4" fmla="*/ 2 w 2"/>
                  <a:gd name="T5" fmla="*/ 3 h 3"/>
                  <a:gd name="T6" fmla="*/ 2 w 2"/>
                  <a:gd name="T7" fmla="*/ 2 h 3"/>
                  <a:gd name="T8" fmla="*/ 2 w 2"/>
                  <a:gd name="T9" fmla="*/ 2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1 h 3"/>
                  <a:gd name="T16" fmla="*/ 1 w 2"/>
                  <a:gd name="T17" fmla="*/ 0 h 3"/>
                  <a:gd name="T18" fmla="*/ 0 w 2"/>
                  <a:gd name="T19" fmla="*/ 1 h 3"/>
                  <a:gd name="T20" fmla="*/ 0 w 2"/>
                  <a:gd name="T21" fmla="*/ 1 h 3"/>
                  <a:gd name="T22" fmla="*/ 0 w 2"/>
                  <a:gd name="T23" fmla="*/ 1 h 3"/>
                  <a:gd name="T24" fmla="*/ 0 w 2"/>
                  <a:gd name="T25" fmla="*/ 2 h 3"/>
                  <a:gd name="T26" fmla="*/ 0 w 2"/>
                  <a:gd name="T27" fmla="*/ 2 h 3"/>
                  <a:gd name="T28" fmla="*/ 0 w 2"/>
                  <a:gd name="T29" fmla="*/ 3 h 3"/>
                  <a:gd name="T30" fmla="*/ 0 w 2"/>
                  <a:gd name="T31" fmla="*/ 3 h 3"/>
                  <a:gd name="T32" fmla="*/ 1 w 2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35" name="Freeform 1369"/>
              <p:cNvSpPr>
                <a:spLocks/>
              </p:cNvSpPr>
              <p:nvPr/>
            </p:nvSpPr>
            <p:spPr bwMode="auto">
              <a:xfrm>
                <a:off x="5409" y="3133"/>
                <a:ext cx="15" cy="5"/>
              </a:xfrm>
              <a:custGeom>
                <a:avLst/>
                <a:gdLst>
                  <a:gd name="T0" fmla="*/ 0 w 15"/>
                  <a:gd name="T1" fmla="*/ 0 h 5"/>
                  <a:gd name="T2" fmla="*/ 1 w 15"/>
                  <a:gd name="T3" fmla="*/ 1 h 5"/>
                  <a:gd name="T4" fmla="*/ 1 w 15"/>
                  <a:gd name="T5" fmla="*/ 1 h 5"/>
                  <a:gd name="T6" fmla="*/ 1 w 15"/>
                  <a:gd name="T7" fmla="*/ 2 h 5"/>
                  <a:gd name="T8" fmla="*/ 1 w 15"/>
                  <a:gd name="T9" fmla="*/ 2 h 5"/>
                  <a:gd name="T10" fmla="*/ 1 w 15"/>
                  <a:gd name="T11" fmla="*/ 3 h 5"/>
                  <a:gd name="T12" fmla="*/ 2 w 15"/>
                  <a:gd name="T13" fmla="*/ 3 h 5"/>
                  <a:gd name="T14" fmla="*/ 2 w 15"/>
                  <a:gd name="T15" fmla="*/ 4 h 5"/>
                  <a:gd name="T16" fmla="*/ 3 w 15"/>
                  <a:gd name="T17" fmla="*/ 4 h 5"/>
                  <a:gd name="T18" fmla="*/ 4 w 15"/>
                  <a:gd name="T19" fmla="*/ 5 h 5"/>
                  <a:gd name="T20" fmla="*/ 5 w 15"/>
                  <a:gd name="T21" fmla="*/ 5 h 5"/>
                  <a:gd name="T22" fmla="*/ 6 w 15"/>
                  <a:gd name="T23" fmla="*/ 5 h 5"/>
                  <a:gd name="T24" fmla="*/ 7 w 15"/>
                  <a:gd name="T25" fmla="*/ 5 h 5"/>
                  <a:gd name="T26" fmla="*/ 7 w 15"/>
                  <a:gd name="T27" fmla="*/ 5 h 5"/>
                  <a:gd name="T28" fmla="*/ 8 w 15"/>
                  <a:gd name="T29" fmla="*/ 5 h 5"/>
                  <a:gd name="T30" fmla="*/ 8 w 15"/>
                  <a:gd name="T31" fmla="*/ 5 h 5"/>
                  <a:gd name="T32" fmla="*/ 8 w 15"/>
                  <a:gd name="T33" fmla="*/ 5 h 5"/>
                  <a:gd name="T34" fmla="*/ 15 w 15"/>
                  <a:gd name="T35" fmla="*/ 0 h 5"/>
                  <a:gd name="T36" fmla="*/ 0 w 15"/>
                  <a:gd name="T3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5">
                    <a:moveTo>
                      <a:pt x="0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36" name="Freeform 1370"/>
              <p:cNvSpPr>
                <a:spLocks/>
              </p:cNvSpPr>
              <p:nvPr/>
            </p:nvSpPr>
            <p:spPr bwMode="auto">
              <a:xfrm>
                <a:off x="5411" y="3135"/>
                <a:ext cx="9" cy="1"/>
              </a:xfrm>
              <a:custGeom>
                <a:avLst/>
                <a:gdLst>
                  <a:gd name="T0" fmla="*/ 0 w 9"/>
                  <a:gd name="T1" fmla="*/ 0 h 1"/>
                  <a:gd name="T2" fmla="*/ 1 w 9"/>
                  <a:gd name="T3" fmla="*/ 1 h 1"/>
                  <a:gd name="T4" fmla="*/ 7 w 9"/>
                  <a:gd name="T5" fmla="*/ 1 h 1"/>
                  <a:gd name="T6" fmla="*/ 9 w 9"/>
                  <a:gd name="T7" fmla="*/ 0 h 1"/>
                  <a:gd name="T8" fmla="*/ 0 w 9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lnTo>
                      <a:pt x="1" y="1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37" name="Freeform 1371"/>
              <p:cNvSpPr>
                <a:spLocks/>
              </p:cNvSpPr>
              <p:nvPr/>
            </p:nvSpPr>
            <p:spPr bwMode="auto">
              <a:xfrm>
                <a:off x="5407" y="3119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3 w 4"/>
                  <a:gd name="T3" fmla="*/ 3 h 3"/>
                  <a:gd name="T4" fmla="*/ 3 w 4"/>
                  <a:gd name="T5" fmla="*/ 3 h 3"/>
                  <a:gd name="T6" fmla="*/ 4 w 4"/>
                  <a:gd name="T7" fmla="*/ 2 h 3"/>
                  <a:gd name="T8" fmla="*/ 4 w 4"/>
                  <a:gd name="T9" fmla="*/ 2 h 3"/>
                  <a:gd name="T10" fmla="*/ 4 w 4"/>
                  <a:gd name="T11" fmla="*/ 1 h 3"/>
                  <a:gd name="T12" fmla="*/ 3 w 4"/>
                  <a:gd name="T13" fmla="*/ 0 h 3"/>
                  <a:gd name="T14" fmla="*/ 3 w 4"/>
                  <a:gd name="T15" fmla="*/ 0 h 3"/>
                  <a:gd name="T16" fmla="*/ 2 w 4"/>
                  <a:gd name="T17" fmla="*/ 0 h 3"/>
                  <a:gd name="T18" fmla="*/ 1 w 4"/>
                  <a:gd name="T19" fmla="*/ 0 h 3"/>
                  <a:gd name="T20" fmla="*/ 1 w 4"/>
                  <a:gd name="T21" fmla="*/ 0 h 3"/>
                  <a:gd name="T22" fmla="*/ 0 w 4"/>
                  <a:gd name="T23" fmla="*/ 1 h 3"/>
                  <a:gd name="T24" fmla="*/ 0 w 4"/>
                  <a:gd name="T25" fmla="*/ 2 h 3"/>
                  <a:gd name="T26" fmla="*/ 0 w 4"/>
                  <a:gd name="T27" fmla="*/ 2 h 3"/>
                  <a:gd name="T28" fmla="*/ 1 w 4"/>
                  <a:gd name="T29" fmla="*/ 3 h 3"/>
                  <a:gd name="T30" fmla="*/ 1 w 4"/>
                  <a:gd name="T31" fmla="*/ 3 h 3"/>
                  <a:gd name="T32" fmla="*/ 2 w 4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38" name="Freeform 1372"/>
              <p:cNvSpPr>
                <a:spLocks/>
              </p:cNvSpPr>
              <p:nvPr/>
            </p:nvSpPr>
            <p:spPr bwMode="auto">
              <a:xfrm>
                <a:off x="5419" y="3119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4 h 4"/>
                  <a:gd name="T4" fmla="*/ 3 w 4"/>
                  <a:gd name="T5" fmla="*/ 3 h 4"/>
                  <a:gd name="T6" fmla="*/ 4 w 4"/>
                  <a:gd name="T7" fmla="*/ 3 h 4"/>
                  <a:gd name="T8" fmla="*/ 4 w 4"/>
                  <a:gd name="T9" fmla="*/ 2 h 4"/>
                  <a:gd name="T10" fmla="*/ 4 w 4"/>
                  <a:gd name="T11" fmla="*/ 1 h 4"/>
                  <a:gd name="T12" fmla="*/ 3 w 4"/>
                  <a:gd name="T13" fmla="*/ 0 h 4"/>
                  <a:gd name="T14" fmla="*/ 3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1 w 4"/>
                  <a:gd name="T21" fmla="*/ 0 h 4"/>
                  <a:gd name="T22" fmla="*/ 1 w 4"/>
                  <a:gd name="T23" fmla="*/ 0 h 4"/>
                  <a:gd name="T24" fmla="*/ 0 w 4"/>
                  <a:gd name="T25" fmla="*/ 0 h 4"/>
                  <a:gd name="T26" fmla="*/ 0 w 4"/>
                  <a:gd name="T27" fmla="*/ 1 h 4"/>
                  <a:gd name="T28" fmla="*/ 0 w 4"/>
                  <a:gd name="T29" fmla="*/ 1 h 4"/>
                  <a:gd name="T30" fmla="*/ 0 w 4"/>
                  <a:gd name="T31" fmla="*/ 2 h 4"/>
                  <a:gd name="T32" fmla="*/ 0 w 4"/>
                  <a:gd name="T33" fmla="*/ 2 h 4"/>
                  <a:gd name="T34" fmla="*/ 0 w 4"/>
                  <a:gd name="T35" fmla="*/ 2 h 4"/>
                  <a:gd name="T36" fmla="*/ 0 w 4"/>
                  <a:gd name="T37" fmla="*/ 3 h 4"/>
                  <a:gd name="T38" fmla="*/ 0 w 4"/>
                  <a:gd name="T39" fmla="*/ 3 h 4"/>
                  <a:gd name="T40" fmla="*/ 0 w 4"/>
                  <a:gd name="T41" fmla="*/ 3 h 4"/>
                  <a:gd name="T42" fmla="*/ 1 w 4"/>
                  <a:gd name="T43" fmla="*/ 4 h 4"/>
                  <a:gd name="T44" fmla="*/ 1 w 4"/>
                  <a:gd name="T45" fmla="*/ 4 h 4"/>
                  <a:gd name="T46" fmla="*/ 1 w 4"/>
                  <a:gd name="T47" fmla="*/ 4 h 4"/>
                  <a:gd name="T48" fmla="*/ 2 w 4"/>
                  <a:gd name="T4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3" y="4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239" name="Freeform 1373"/>
              <p:cNvSpPr>
                <a:spLocks/>
              </p:cNvSpPr>
              <p:nvPr/>
            </p:nvSpPr>
            <p:spPr bwMode="auto">
              <a:xfrm>
                <a:off x="5409" y="3119"/>
                <a:ext cx="8" cy="11"/>
              </a:xfrm>
              <a:custGeom>
                <a:avLst/>
                <a:gdLst>
                  <a:gd name="T0" fmla="*/ 2 w 8"/>
                  <a:gd name="T1" fmla="*/ 9 h 11"/>
                  <a:gd name="T2" fmla="*/ 5 w 8"/>
                  <a:gd name="T3" fmla="*/ 3 h 11"/>
                  <a:gd name="T4" fmla="*/ 5 w 8"/>
                  <a:gd name="T5" fmla="*/ 0 h 11"/>
                  <a:gd name="T6" fmla="*/ 0 w 8"/>
                  <a:gd name="T7" fmla="*/ 11 h 11"/>
                  <a:gd name="T8" fmla="*/ 8 w 8"/>
                  <a:gd name="T9" fmla="*/ 11 h 11"/>
                  <a:gd name="T10" fmla="*/ 8 w 8"/>
                  <a:gd name="T11" fmla="*/ 9 h 11"/>
                  <a:gd name="T12" fmla="*/ 2 w 8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1">
                    <a:moveTo>
                      <a:pt x="2" y="9"/>
                    </a:moveTo>
                    <a:lnTo>
                      <a:pt x="5" y="3"/>
                    </a:lnTo>
                    <a:lnTo>
                      <a:pt x="5" y="0"/>
                    </a:lnTo>
                    <a:lnTo>
                      <a:pt x="0" y="11"/>
                    </a:lnTo>
                    <a:lnTo>
                      <a:pt x="8" y="11"/>
                    </a:lnTo>
                    <a:lnTo>
                      <a:pt x="8" y="9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</p:grpSp>
        <p:grpSp>
          <p:nvGrpSpPr>
            <p:cNvPr id="173" name="Group 1377"/>
            <p:cNvGrpSpPr>
              <a:grpSpLocks/>
            </p:cNvGrpSpPr>
            <p:nvPr/>
          </p:nvGrpSpPr>
          <p:grpSpPr bwMode="auto">
            <a:xfrm>
              <a:off x="8455025" y="4706938"/>
              <a:ext cx="160337" cy="206375"/>
              <a:chOff x="5326" y="2965"/>
              <a:chExt cx="101" cy="130"/>
            </a:xfrm>
          </p:grpSpPr>
          <p:pic>
            <p:nvPicPr>
              <p:cNvPr id="185" name="Picture 1375"/>
              <p:cNvPicPr>
                <a:picLocks noChangeAspect="1" noChangeArrowheads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326" y="2965"/>
                <a:ext cx="101" cy="1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86" name="Picture 1376"/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326" y="2965"/>
                <a:ext cx="101" cy="1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74" name="Rectangle 1378"/>
            <p:cNvSpPr>
              <a:spLocks noChangeArrowheads="1"/>
            </p:cNvSpPr>
            <p:nvPr/>
          </p:nvSpPr>
          <p:spPr bwMode="auto">
            <a:xfrm>
              <a:off x="8361363" y="4702175"/>
              <a:ext cx="341312" cy="209550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/>
            </a:p>
          </p:txBody>
        </p:sp>
        <p:sp>
          <p:nvSpPr>
            <p:cNvPr id="175" name="Rectangle 1379"/>
            <p:cNvSpPr>
              <a:spLocks noChangeArrowheads="1"/>
            </p:cNvSpPr>
            <p:nvPr/>
          </p:nvSpPr>
          <p:spPr bwMode="auto">
            <a:xfrm>
              <a:off x="8021638" y="4913313"/>
              <a:ext cx="342900" cy="209550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/>
            </a:p>
          </p:txBody>
        </p:sp>
        <p:sp>
          <p:nvSpPr>
            <p:cNvPr id="176" name="Rectangle 1380"/>
            <p:cNvSpPr>
              <a:spLocks noChangeArrowheads="1"/>
            </p:cNvSpPr>
            <p:nvPr/>
          </p:nvSpPr>
          <p:spPr bwMode="auto">
            <a:xfrm>
              <a:off x="8362950" y="4914900"/>
              <a:ext cx="341312" cy="209550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/>
            </a:p>
          </p:txBody>
        </p:sp>
        <p:pic>
          <p:nvPicPr>
            <p:cNvPr id="177" name="Picture 1381"/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10525" y="4703763"/>
              <a:ext cx="346075" cy="215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78" name="Group 1388"/>
            <p:cNvGrpSpPr>
              <a:grpSpLocks/>
            </p:cNvGrpSpPr>
            <p:nvPr/>
          </p:nvGrpSpPr>
          <p:grpSpPr bwMode="auto">
            <a:xfrm>
              <a:off x="8709025" y="4648200"/>
              <a:ext cx="220662" cy="142875"/>
              <a:chOff x="5486" y="2928"/>
              <a:chExt cx="139" cy="90"/>
            </a:xfrm>
          </p:grpSpPr>
          <p:grpSp>
            <p:nvGrpSpPr>
              <p:cNvPr id="179" name="Group 1384"/>
              <p:cNvGrpSpPr>
                <a:grpSpLocks/>
              </p:cNvGrpSpPr>
              <p:nvPr/>
            </p:nvGrpSpPr>
            <p:grpSpPr bwMode="auto">
              <a:xfrm>
                <a:off x="5486" y="2931"/>
                <a:ext cx="139" cy="87"/>
                <a:chOff x="5486" y="2931"/>
                <a:chExt cx="139" cy="87"/>
              </a:xfrm>
            </p:grpSpPr>
            <p:sp>
              <p:nvSpPr>
                <p:cNvPr id="183" name="Rectangle 1382"/>
                <p:cNvSpPr>
                  <a:spLocks noChangeArrowheads="1"/>
                </p:cNvSpPr>
                <p:nvPr/>
              </p:nvSpPr>
              <p:spPr bwMode="auto">
                <a:xfrm>
                  <a:off x="5486" y="2931"/>
                  <a:ext cx="139" cy="87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  <p:sp>
              <p:nvSpPr>
                <p:cNvPr id="184" name="Rectangle 1383"/>
                <p:cNvSpPr>
                  <a:spLocks noChangeArrowheads="1"/>
                </p:cNvSpPr>
                <p:nvPr/>
              </p:nvSpPr>
              <p:spPr bwMode="auto">
                <a:xfrm>
                  <a:off x="5486" y="2931"/>
                  <a:ext cx="139" cy="87"/>
                </a:xfrm>
                <a:prstGeom prst="rect">
                  <a:avLst/>
                </a:prstGeom>
                <a:noFill/>
                <a:ln w="9525" cap="rnd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</p:grpSp>
          <p:grpSp>
            <p:nvGrpSpPr>
              <p:cNvPr id="180" name="Group 1387"/>
              <p:cNvGrpSpPr>
                <a:grpSpLocks/>
              </p:cNvGrpSpPr>
              <p:nvPr/>
            </p:nvGrpSpPr>
            <p:grpSpPr bwMode="auto">
              <a:xfrm>
                <a:off x="5515" y="2928"/>
                <a:ext cx="70" cy="89"/>
                <a:chOff x="5515" y="2928"/>
                <a:chExt cx="70" cy="89"/>
              </a:xfrm>
            </p:grpSpPr>
            <p:pic>
              <p:nvPicPr>
                <p:cNvPr id="181" name="Picture 1385"/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515" y="2928"/>
                  <a:ext cx="70" cy="8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82" name="Picture 1386"/>
                <p:cNvPicPr>
                  <a:picLocks noChangeAspect="1" noChangeArrowheads="1"/>
                </p:cNvPicPr>
                <p:nvPr/>
              </p:nvPicPr>
              <p:blipFill>
                <a:blip r:embed="rId20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515" y="2928"/>
                  <a:ext cx="70" cy="8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</p:grpSp>
      <p:grpSp>
        <p:nvGrpSpPr>
          <p:cNvPr id="291" name="グループ化 290"/>
          <p:cNvGrpSpPr/>
          <p:nvPr/>
        </p:nvGrpSpPr>
        <p:grpSpPr>
          <a:xfrm>
            <a:off x="4119645" y="5147339"/>
            <a:ext cx="874789" cy="711104"/>
            <a:chOff x="7978775" y="5283200"/>
            <a:chExt cx="990600" cy="793750"/>
          </a:xfrm>
        </p:grpSpPr>
        <p:pic>
          <p:nvPicPr>
            <p:cNvPr id="292" name="Picture 1139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78775" y="5283200"/>
              <a:ext cx="990600" cy="793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93" name="Group 1142"/>
            <p:cNvGrpSpPr>
              <a:grpSpLocks/>
            </p:cNvGrpSpPr>
            <p:nvPr/>
          </p:nvGrpSpPr>
          <p:grpSpPr bwMode="auto">
            <a:xfrm>
              <a:off x="8020050" y="5394325"/>
              <a:ext cx="911225" cy="560387"/>
              <a:chOff x="5052" y="3398"/>
              <a:chExt cx="574" cy="353"/>
            </a:xfrm>
          </p:grpSpPr>
          <p:sp>
            <p:nvSpPr>
              <p:cNvPr id="415" name="Rectangle 1140"/>
              <p:cNvSpPr>
                <a:spLocks noChangeArrowheads="1"/>
              </p:cNvSpPr>
              <p:nvPr/>
            </p:nvSpPr>
            <p:spPr bwMode="auto">
              <a:xfrm>
                <a:off x="5052" y="3398"/>
                <a:ext cx="574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416" name="Rectangle 1141"/>
              <p:cNvSpPr>
                <a:spLocks noChangeArrowheads="1"/>
              </p:cNvSpPr>
              <p:nvPr/>
            </p:nvSpPr>
            <p:spPr bwMode="auto">
              <a:xfrm>
                <a:off x="5052" y="3398"/>
                <a:ext cx="574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</p:grpSp>
        <p:sp>
          <p:nvSpPr>
            <p:cNvPr id="294" name="Rectangle 1143"/>
            <p:cNvSpPr>
              <a:spLocks noChangeArrowheads="1"/>
            </p:cNvSpPr>
            <p:nvPr/>
          </p:nvSpPr>
          <p:spPr bwMode="auto">
            <a:xfrm>
              <a:off x="8116888" y="5594350"/>
              <a:ext cx="41751" cy="180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1pPr>
              <a:lvl2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2pPr>
              <a:lvl3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3pPr>
              <a:lvl4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4pPr>
              <a:lvl5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05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entury" pitchFamily="18" charset="0"/>
                  <a:ea typeface="ＭＳ Ｐゴシック" pitchFamily="50" charset="-128"/>
                  <a:cs typeface="ＭＳ Ｐゴシック" pitchFamily="50" charset="-128"/>
                </a:rPr>
                <a:t> </a:t>
              </a:r>
              <a:endParaRPr kumimoji="1" lang="ja-JP" altLang="ja-JP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grpSp>
          <p:nvGrpSpPr>
            <p:cNvPr id="295" name="Group 1150"/>
            <p:cNvGrpSpPr>
              <a:grpSpLocks/>
            </p:cNvGrpSpPr>
            <p:nvPr/>
          </p:nvGrpSpPr>
          <p:grpSpPr bwMode="auto">
            <a:xfrm>
              <a:off x="8488363" y="5527675"/>
              <a:ext cx="438150" cy="285750"/>
              <a:chOff x="5347" y="3482"/>
              <a:chExt cx="276" cy="180"/>
            </a:xfrm>
          </p:grpSpPr>
          <p:grpSp>
            <p:nvGrpSpPr>
              <p:cNvPr id="409" name="Group 1146"/>
              <p:cNvGrpSpPr>
                <a:grpSpLocks/>
              </p:cNvGrpSpPr>
              <p:nvPr/>
            </p:nvGrpSpPr>
            <p:grpSpPr bwMode="auto">
              <a:xfrm>
                <a:off x="5347" y="3487"/>
                <a:ext cx="276" cy="175"/>
                <a:chOff x="5347" y="3487"/>
                <a:chExt cx="276" cy="175"/>
              </a:xfrm>
            </p:grpSpPr>
            <p:sp>
              <p:nvSpPr>
                <p:cNvPr id="413" name="Rectangle 1144"/>
                <p:cNvSpPr>
                  <a:spLocks noChangeArrowheads="1"/>
                </p:cNvSpPr>
                <p:nvPr/>
              </p:nvSpPr>
              <p:spPr bwMode="auto">
                <a:xfrm>
                  <a:off x="5347" y="3487"/>
                  <a:ext cx="276" cy="175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  <p:sp>
              <p:nvSpPr>
                <p:cNvPr id="414" name="Rectangle 1145"/>
                <p:cNvSpPr>
                  <a:spLocks noChangeArrowheads="1"/>
                </p:cNvSpPr>
                <p:nvPr/>
              </p:nvSpPr>
              <p:spPr bwMode="auto">
                <a:xfrm>
                  <a:off x="5347" y="3487"/>
                  <a:ext cx="276" cy="175"/>
                </a:xfrm>
                <a:prstGeom prst="rect">
                  <a:avLst/>
                </a:prstGeom>
                <a:noFill/>
                <a:ln w="9525" cap="rnd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1600"/>
                </a:p>
              </p:txBody>
            </p:sp>
          </p:grpSp>
          <p:grpSp>
            <p:nvGrpSpPr>
              <p:cNvPr id="410" name="Group 1149"/>
              <p:cNvGrpSpPr>
                <a:grpSpLocks/>
              </p:cNvGrpSpPr>
              <p:nvPr/>
            </p:nvGrpSpPr>
            <p:grpSpPr bwMode="auto">
              <a:xfrm>
                <a:off x="5405" y="3482"/>
                <a:ext cx="138" cy="178"/>
                <a:chOff x="5405" y="3482"/>
                <a:chExt cx="138" cy="178"/>
              </a:xfrm>
            </p:grpSpPr>
            <p:pic>
              <p:nvPicPr>
                <p:cNvPr id="411" name="Picture 1147"/>
                <p:cNvPicPr>
                  <a:picLocks noChangeAspect="1" noChangeArrowheads="1"/>
                </p:cNvPicPr>
                <p:nvPr/>
              </p:nvPicPr>
              <p:blipFill>
                <a:blip r:embed="rId21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405" y="3482"/>
                  <a:ext cx="138" cy="17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12" name="Picture 1148"/>
                <p:cNvPicPr>
                  <a:picLocks noChangeAspect="1" noChangeArrowheads="1"/>
                </p:cNvPicPr>
                <p:nvPr/>
              </p:nvPicPr>
              <p:blipFill>
                <a:blip r:embed="rId2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405" y="3482"/>
                  <a:ext cx="138" cy="17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296" name="Group 1153"/>
            <p:cNvGrpSpPr>
              <a:grpSpLocks/>
            </p:cNvGrpSpPr>
            <p:nvPr/>
          </p:nvGrpSpPr>
          <p:grpSpPr bwMode="auto">
            <a:xfrm>
              <a:off x="8023225" y="5534025"/>
              <a:ext cx="465137" cy="285750"/>
              <a:chOff x="5054" y="3486"/>
              <a:chExt cx="293" cy="180"/>
            </a:xfrm>
          </p:grpSpPr>
          <p:sp>
            <p:nvSpPr>
              <p:cNvPr id="407" name="Rectangle 1151"/>
              <p:cNvSpPr>
                <a:spLocks noChangeArrowheads="1"/>
              </p:cNvSpPr>
              <p:nvPr/>
            </p:nvSpPr>
            <p:spPr bwMode="auto">
              <a:xfrm>
                <a:off x="5054" y="3486"/>
                <a:ext cx="293" cy="18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408" name="Rectangle 1152"/>
              <p:cNvSpPr>
                <a:spLocks noChangeArrowheads="1"/>
              </p:cNvSpPr>
              <p:nvPr/>
            </p:nvSpPr>
            <p:spPr bwMode="auto">
              <a:xfrm>
                <a:off x="5054" y="3486"/>
                <a:ext cx="293" cy="180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</p:grpSp>
        <p:sp>
          <p:nvSpPr>
            <p:cNvPr id="297" name="Rectangle 1154"/>
            <p:cNvSpPr>
              <a:spLocks noChangeArrowheads="1"/>
            </p:cNvSpPr>
            <p:nvPr/>
          </p:nvSpPr>
          <p:spPr bwMode="auto">
            <a:xfrm>
              <a:off x="8121649" y="5597525"/>
              <a:ext cx="41751" cy="180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1pPr>
              <a:lvl2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2pPr>
              <a:lvl3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3pPr>
              <a:lvl4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4pPr>
              <a:lvl5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05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entury" pitchFamily="18" charset="0"/>
                  <a:ea typeface="ＭＳ Ｐゴシック" pitchFamily="50" charset="-128"/>
                  <a:cs typeface="ＭＳ Ｐゴシック" pitchFamily="50" charset="-128"/>
                </a:rPr>
                <a:t> </a:t>
              </a:r>
              <a:endParaRPr kumimoji="1" lang="ja-JP" altLang="ja-JP" sz="16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grpSp>
          <p:nvGrpSpPr>
            <p:cNvPr id="298" name="Group 1202"/>
            <p:cNvGrpSpPr>
              <a:grpSpLocks/>
            </p:cNvGrpSpPr>
            <p:nvPr/>
          </p:nvGrpSpPr>
          <p:grpSpPr bwMode="auto">
            <a:xfrm>
              <a:off x="8050213" y="5697538"/>
              <a:ext cx="187325" cy="109537"/>
              <a:chOff x="5071" y="3589"/>
              <a:chExt cx="118" cy="69"/>
            </a:xfrm>
          </p:grpSpPr>
          <p:sp>
            <p:nvSpPr>
              <p:cNvPr id="360" name="Freeform 1155"/>
              <p:cNvSpPr>
                <a:spLocks/>
              </p:cNvSpPr>
              <p:nvPr/>
            </p:nvSpPr>
            <p:spPr bwMode="auto">
              <a:xfrm>
                <a:off x="5161" y="3614"/>
                <a:ext cx="23" cy="27"/>
              </a:xfrm>
              <a:custGeom>
                <a:avLst/>
                <a:gdLst>
                  <a:gd name="T0" fmla="*/ 1 w 23"/>
                  <a:gd name="T1" fmla="*/ 1 h 27"/>
                  <a:gd name="T2" fmla="*/ 1 w 23"/>
                  <a:gd name="T3" fmla="*/ 1 h 27"/>
                  <a:gd name="T4" fmla="*/ 2 w 23"/>
                  <a:gd name="T5" fmla="*/ 0 h 27"/>
                  <a:gd name="T6" fmla="*/ 3 w 23"/>
                  <a:gd name="T7" fmla="*/ 0 h 27"/>
                  <a:gd name="T8" fmla="*/ 4 w 23"/>
                  <a:gd name="T9" fmla="*/ 0 h 27"/>
                  <a:gd name="T10" fmla="*/ 6 w 23"/>
                  <a:gd name="T11" fmla="*/ 0 h 27"/>
                  <a:gd name="T12" fmla="*/ 7 w 23"/>
                  <a:gd name="T13" fmla="*/ 0 h 27"/>
                  <a:gd name="T14" fmla="*/ 9 w 23"/>
                  <a:gd name="T15" fmla="*/ 0 h 27"/>
                  <a:gd name="T16" fmla="*/ 10 w 23"/>
                  <a:gd name="T17" fmla="*/ 0 h 27"/>
                  <a:gd name="T18" fmla="*/ 12 w 23"/>
                  <a:gd name="T19" fmla="*/ 1 h 27"/>
                  <a:gd name="T20" fmla="*/ 13 w 23"/>
                  <a:gd name="T21" fmla="*/ 1 h 27"/>
                  <a:gd name="T22" fmla="*/ 15 w 23"/>
                  <a:gd name="T23" fmla="*/ 1 h 27"/>
                  <a:gd name="T24" fmla="*/ 16 w 23"/>
                  <a:gd name="T25" fmla="*/ 2 h 27"/>
                  <a:gd name="T26" fmla="*/ 17 w 23"/>
                  <a:gd name="T27" fmla="*/ 2 h 27"/>
                  <a:gd name="T28" fmla="*/ 18 w 23"/>
                  <a:gd name="T29" fmla="*/ 2 h 27"/>
                  <a:gd name="T30" fmla="*/ 18 w 23"/>
                  <a:gd name="T31" fmla="*/ 2 h 27"/>
                  <a:gd name="T32" fmla="*/ 19 w 23"/>
                  <a:gd name="T33" fmla="*/ 2 h 27"/>
                  <a:gd name="T34" fmla="*/ 19 w 23"/>
                  <a:gd name="T35" fmla="*/ 2 h 27"/>
                  <a:gd name="T36" fmla="*/ 19 w 23"/>
                  <a:gd name="T37" fmla="*/ 2 h 27"/>
                  <a:gd name="T38" fmla="*/ 19 w 23"/>
                  <a:gd name="T39" fmla="*/ 2 h 27"/>
                  <a:gd name="T40" fmla="*/ 19 w 23"/>
                  <a:gd name="T41" fmla="*/ 2 h 27"/>
                  <a:gd name="T42" fmla="*/ 19 w 23"/>
                  <a:gd name="T43" fmla="*/ 1 h 27"/>
                  <a:gd name="T44" fmla="*/ 20 w 23"/>
                  <a:gd name="T45" fmla="*/ 1 h 27"/>
                  <a:gd name="T46" fmla="*/ 20 w 23"/>
                  <a:gd name="T47" fmla="*/ 1 h 27"/>
                  <a:gd name="T48" fmla="*/ 21 w 23"/>
                  <a:gd name="T49" fmla="*/ 1 h 27"/>
                  <a:gd name="T50" fmla="*/ 21 w 23"/>
                  <a:gd name="T51" fmla="*/ 1 h 27"/>
                  <a:gd name="T52" fmla="*/ 22 w 23"/>
                  <a:gd name="T53" fmla="*/ 1 h 27"/>
                  <a:gd name="T54" fmla="*/ 22 w 23"/>
                  <a:gd name="T55" fmla="*/ 1 h 27"/>
                  <a:gd name="T56" fmla="*/ 22 w 23"/>
                  <a:gd name="T57" fmla="*/ 2 h 27"/>
                  <a:gd name="T58" fmla="*/ 22 w 23"/>
                  <a:gd name="T59" fmla="*/ 2 h 27"/>
                  <a:gd name="T60" fmla="*/ 22 w 23"/>
                  <a:gd name="T61" fmla="*/ 2 h 27"/>
                  <a:gd name="T62" fmla="*/ 23 w 23"/>
                  <a:gd name="T63" fmla="*/ 2 h 27"/>
                  <a:gd name="T64" fmla="*/ 23 w 23"/>
                  <a:gd name="T65" fmla="*/ 2 h 27"/>
                  <a:gd name="T66" fmla="*/ 23 w 23"/>
                  <a:gd name="T67" fmla="*/ 27 h 27"/>
                  <a:gd name="T68" fmla="*/ 19 w 23"/>
                  <a:gd name="T69" fmla="*/ 27 h 27"/>
                  <a:gd name="T70" fmla="*/ 19 w 23"/>
                  <a:gd name="T71" fmla="*/ 25 h 27"/>
                  <a:gd name="T72" fmla="*/ 19 w 23"/>
                  <a:gd name="T73" fmla="*/ 21 h 27"/>
                  <a:gd name="T74" fmla="*/ 19 w 23"/>
                  <a:gd name="T75" fmla="*/ 17 h 27"/>
                  <a:gd name="T76" fmla="*/ 19 w 23"/>
                  <a:gd name="T77" fmla="*/ 16 h 27"/>
                  <a:gd name="T78" fmla="*/ 18 w 23"/>
                  <a:gd name="T79" fmla="*/ 16 h 27"/>
                  <a:gd name="T80" fmla="*/ 17 w 23"/>
                  <a:gd name="T81" fmla="*/ 15 h 27"/>
                  <a:gd name="T82" fmla="*/ 16 w 23"/>
                  <a:gd name="T83" fmla="*/ 15 h 27"/>
                  <a:gd name="T84" fmla="*/ 15 w 23"/>
                  <a:gd name="T85" fmla="*/ 15 h 27"/>
                  <a:gd name="T86" fmla="*/ 14 w 23"/>
                  <a:gd name="T87" fmla="*/ 14 h 27"/>
                  <a:gd name="T88" fmla="*/ 13 w 23"/>
                  <a:gd name="T89" fmla="*/ 14 h 27"/>
                  <a:gd name="T90" fmla="*/ 12 w 23"/>
                  <a:gd name="T91" fmla="*/ 14 h 27"/>
                  <a:gd name="T92" fmla="*/ 10 w 23"/>
                  <a:gd name="T93" fmla="*/ 13 h 27"/>
                  <a:gd name="T94" fmla="*/ 9 w 23"/>
                  <a:gd name="T95" fmla="*/ 13 h 27"/>
                  <a:gd name="T96" fmla="*/ 8 w 23"/>
                  <a:gd name="T97" fmla="*/ 13 h 27"/>
                  <a:gd name="T98" fmla="*/ 6 w 23"/>
                  <a:gd name="T99" fmla="*/ 12 h 27"/>
                  <a:gd name="T100" fmla="*/ 5 w 23"/>
                  <a:gd name="T101" fmla="*/ 12 h 27"/>
                  <a:gd name="T102" fmla="*/ 4 w 23"/>
                  <a:gd name="T103" fmla="*/ 12 h 27"/>
                  <a:gd name="T104" fmla="*/ 3 w 23"/>
                  <a:gd name="T105" fmla="*/ 11 h 27"/>
                  <a:gd name="T106" fmla="*/ 1 w 23"/>
                  <a:gd name="T107" fmla="*/ 11 h 27"/>
                  <a:gd name="T108" fmla="*/ 0 w 23"/>
                  <a:gd name="T109" fmla="*/ 11 h 27"/>
                  <a:gd name="T110" fmla="*/ 1 w 23"/>
                  <a:gd name="T111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3" h="27">
                    <a:moveTo>
                      <a:pt x="1" y="1"/>
                    </a:moveTo>
                    <a:lnTo>
                      <a:pt x="1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5" y="1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3" y="27"/>
                    </a:lnTo>
                    <a:lnTo>
                      <a:pt x="19" y="27"/>
                    </a:lnTo>
                    <a:lnTo>
                      <a:pt x="19" y="25"/>
                    </a:lnTo>
                    <a:lnTo>
                      <a:pt x="19" y="21"/>
                    </a:lnTo>
                    <a:lnTo>
                      <a:pt x="19" y="17"/>
                    </a:lnTo>
                    <a:lnTo>
                      <a:pt x="19" y="16"/>
                    </a:lnTo>
                    <a:lnTo>
                      <a:pt x="18" y="16"/>
                    </a:lnTo>
                    <a:lnTo>
                      <a:pt x="17" y="15"/>
                    </a:lnTo>
                    <a:lnTo>
                      <a:pt x="16" y="15"/>
                    </a:lnTo>
                    <a:lnTo>
                      <a:pt x="15" y="15"/>
                    </a:lnTo>
                    <a:lnTo>
                      <a:pt x="14" y="14"/>
                    </a:lnTo>
                    <a:lnTo>
                      <a:pt x="13" y="14"/>
                    </a:lnTo>
                    <a:lnTo>
                      <a:pt x="12" y="14"/>
                    </a:lnTo>
                    <a:lnTo>
                      <a:pt x="10" y="13"/>
                    </a:lnTo>
                    <a:lnTo>
                      <a:pt x="9" y="13"/>
                    </a:lnTo>
                    <a:lnTo>
                      <a:pt x="8" y="13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1"/>
                    </a:lnTo>
                    <a:lnTo>
                      <a:pt x="1" y="11"/>
                    </a:lnTo>
                    <a:lnTo>
                      <a:pt x="0" y="1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61" name="Freeform 1156"/>
              <p:cNvSpPr>
                <a:spLocks/>
              </p:cNvSpPr>
              <p:nvPr/>
            </p:nvSpPr>
            <p:spPr bwMode="auto">
              <a:xfrm>
                <a:off x="5156" y="3608"/>
                <a:ext cx="12" cy="12"/>
              </a:xfrm>
              <a:custGeom>
                <a:avLst/>
                <a:gdLst>
                  <a:gd name="T0" fmla="*/ 12 w 12"/>
                  <a:gd name="T1" fmla="*/ 12 h 12"/>
                  <a:gd name="T2" fmla="*/ 12 w 12"/>
                  <a:gd name="T3" fmla="*/ 0 h 12"/>
                  <a:gd name="T4" fmla="*/ 0 w 12"/>
                  <a:gd name="T5" fmla="*/ 3 h 12"/>
                  <a:gd name="T6" fmla="*/ 0 w 12"/>
                  <a:gd name="T7" fmla="*/ 12 h 12"/>
                  <a:gd name="T8" fmla="*/ 12 w 1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12"/>
                    </a:moveTo>
                    <a:lnTo>
                      <a:pt x="12" y="0"/>
                    </a:lnTo>
                    <a:lnTo>
                      <a:pt x="0" y="3"/>
                    </a:lnTo>
                    <a:lnTo>
                      <a:pt x="0" y="12"/>
                    </a:ln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62" name="Freeform 1157"/>
              <p:cNvSpPr>
                <a:spLocks/>
              </p:cNvSpPr>
              <p:nvPr/>
            </p:nvSpPr>
            <p:spPr bwMode="auto">
              <a:xfrm>
                <a:off x="5157" y="3611"/>
                <a:ext cx="10" cy="14"/>
              </a:xfrm>
              <a:custGeom>
                <a:avLst/>
                <a:gdLst>
                  <a:gd name="T0" fmla="*/ 10 w 10"/>
                  <a:gd name="T1" fmla="*/ 0 h 14"/>
                  <a:gd name="T2" fmla="*/ 0 w 10"/>
                  <a:gd name="T3" fmla="*/ 0 h 14"/>
                  <a:gd name="T4" fmla="*/ 0 w 10"/>
                  <a:gd name="T5" fmla="*/ 13 h 14"/>
                  <a:gd name="T6" fmla="*/ 4 w 10"/>
                  <a:gd name="T7" fmla="*/ 14 h 14"/>
                  <a:gd name="T8" fmla="*/ 10 w 10"/>
                  <a:gd name="T9" fmla="*/ 13 h 14"/>
                  <a:gd name="T10" fmla="*/ 10 w 10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lnTo>
                      <a:pt x="0" y="0"/>
                    </a:lnTo>
                    <a:lnTo>
                      <a:pt x="0" y="13"/>
                    </a:lnTo>
                    <a:lnTo>
                      <a:pt x="4" y="14"/>
                    </a:lnTo>
                    <a:lnTo>
                      <a:pt x="10" y="13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63" name="Freeform 1158"/>
              <p:cNvSpPr>
                <a:spLocks/>
              </p:cNvSpPr>
              <p:nvPr/>
            </p:nvSpPr>
            <p:spPr bwMode="auto">
              <a:xfrm>
                <a:off x="5148" y="3615"/>
                <a:ext cx="31" cy="24"/>
              </a:xfrm>
              <a:custGeom>
                <a:avLst/>
                <a:gdLst>
                  <a:gd name="T0" fmla="*/ 7 w 31"/>
                  <a:gd name="T1" fmla="*/ 0 h 24"/>
                  <a:gd name="T2" fmla="*/ 6 w 31"/>
                  <a:gd name="T3" fmla="*/ 0 h 24"/>
                  <a:gd name="T4" fmla="*/ 6 w 31"/>
                  <a:gd name="T5" fmla="*/ 0 h 24"/>
                  <a:gd name="T6" fmla="*/ 6 w 31"/>
                  <a:gd name="T7" fmla="*/ 0 h 24"/>
                  <a:gd name="T8" fmla="*/ 5 w 31"/>
                  <a:gd name="T9" fmla="*/ 0 h 24"/>
                  <a:gd name="T10" fmla="*/ 4 w 31"/>
                  <a:gd name="T11" fmla="*/ 1 h 24"/>
                  <a:gd name="T12" fmla="*/ 4 w 31"/>
                  <a:gd name="T13" fmla="*/ 1 h 24"/>
                  <a:gd name="T14" fmla="*/ 3 w 31"/>
                  <a:gd name="T15" fmla="*/ 1 h 24"/>
                  <a:gd name="T16" fmla="*/ 2 w 31"/>
                  <a:gd name="T17" fmla="*/ 2 h 24"/>
                  <a:gd name="T18" fmla="*/ 1 w 31"/>
                  <a:gd name="T19" fmla="*/ 3 h 24"/>
                  <a:gd name="T20" fmla="*/ 1 w 31"/>
                  <a:gd name="T21" fmla="*/ 6 h 24"/>
                  <a:gd name="T22" fmla="*/ 0 w 31"/>
                  <a:gd name="T23" fmla="*/ 9 h 24"/>
                  <a:gd name="T24" fmla="*/ 0 w 31"/>
                  <a:gd name="T25" fmla="*/ 13 h 24"/>
                  <a:gd name="T26" fmla="*/ 0 w 31"/>
                  <a:gd name="T27" fmla="*/ 16 h 24"/>
                  <a:gd name="T28" fmla="*/ 0 w 31"/>
                  <a:gd name="T29" fmla="*/ 19 h 24"/>
                  <a:gd name="T30" fmla="*/ 0 w 31"/>
                  <a:gd name="T31" fmla="*/ 21 h 24"/>
                  <a:gd name="T32" fmla="*/ 0 w 31"/>
                  <a:gd name="T33" fmla="*/ 22 h 24"/>
                  <a:gd name="T34" fmla="*/ 27 w 31"/>
                  <a:gd name="T35" fmla="*/ 24 h 24"/>
                  <a:gd name="T36" fmla="*/ 26 w 31"/>
                  <a:gd name="T37" fmla="*/ 17 h 24"/>
                  <a:gd name="T38" fmla="*/ 26 w 31"/>
                  <a:gd name="T39" fmla="*/ 17 h 24"/>
                  <a:gd name="T40" fmla="*/ 27 w 31"/>
                  <a:gd name="T41" fmla="*/ 17 h 24"/>
                  <a:gd name="T42" fmla="*/ 27 w 31"/>
                  <a:gd name="T43" fmla="*/ 17 h 24"/>
                  <a:gd name="T44" fmla="*/ 27 w 31"/>
                  <a:gd name="T45" fmla="*/ 17 h 24"/>
                  <a:gd name="T46" fmla="*/ 27 w 31"/>
                  <a:gd name="T47" fmla="*/ 17 h 24"/>
                  <a:gd name="T48" fmla="*/ 28 w 31"/>
                  <a:gd name="T49" fmla="*/ 16 h 24"/>
                  <a:gd name="T50" fmla="*/ 28 w 31"/>
                  <a:gd name="T51" fmla="*/ 16 h 24"/>
                  <a:gd name="T52" fmla="*/ 28 w 31"/>
                  <a:gd name="T53" fmla="*/ 16 h 24"/>
                  <a:gd name="T54" fmla="*/ 29 w 31"/>
                  <a:gd name="T55" fmla="*/ 15 h 24"/>
                  <a:gd name="T56" fmla="*/ 30 w 31"/>
                  <a:gd name="T57" fmla="*/ 15 h 24"/>
                  <a:gd name="T58" fmla="*/ 30 w 31"/>
                  <a:gd name="T59" fmla="*/ 14 h 24"/>
                  <a:gd name="T60" fmla="*/ 30 w 31"/>
                  <a:gd name="T61" fmla="*/ 14 h 24"/>
                  <a:gd name="T62" fmla="*/ 31 w 31"/>
                  <a:gd name="T63" fmla="*/ 13 h 24"/>
                  <a:gd name="T64" fmla="*/ 31 w 31"/>
                  <a:gd name="T65" fmla="*/ 12 h 24"/>
                  <a:gd name="T66" fmla="*/ 31 w 31"/>
                  <a:gd name="T67" fmla="*/ 11 h 24"/>
                  <a:gd name="T68" fmla="*/ 30 w 31"/>
                  <a:gd name="T69" fmla="*/ 10 h 24"/>
                  <a:gd name="T70" fmla="*/ 30 w 31"/>
                  <a:gd name="T71" fmla="*/ 10 h 24"/>
                  <a:gd name="T72" fmla="*/ 30 w 31"/>
                  <a:gd name="T73" fmla="*/ 9 h 24"/>
                  <a:gd name="T74" fmla="*/ 29 w 31"/>
                  <a:gd name="T75" fmla="*/ 8 h 24"/>
                  <a:gd name="T76" fmla="*/ 28 w 31"/>
                  <a:gd name="T77" fmla="*/ 6 h 24"/>
                  <a:gd name="T78" fmla="*/ 27 w 31"/>
                  <a:gd name="T79" fmla="*/ 5 h 24"/>
                  <a:gd name="T80" fmla="*/ 26 w 31"/>
                  <a:gd name="T81" fmla="*/ 3 h 24"/>
                  <a:gd name="T82" fmla="*/ 24 w 31"/>
                  <a:gd name="T83" fmla="*/ 2 h 24"/>
                  <a:gd name="T84" fmla="*/ 23 w 31"/>
                  <a:gd name="T85" fmla="*/ 1 h 24"/>
                  <a:gd name="T86" fmla="*/ 22 w 31"/>
                  <a:gd name="T87" fmla="*/ 0 h 24"/>
                  <a:gd name="T88" fmla="*/ 22 w 31"/>
                  <a:gd name="T89" fmla="*/ 0 h 24"/>
                  <a:gd name="T90" fmla="*/ 21 w 31"/>
                  <a:gd name="T91" fmla="*/ 0 h 24"/>
                  <a:gd name="T92" fmla="*/ 21 w 31"/>
                  <a:gd name="T93" fmla="*/ 0 h 24"/>
                  <a:gd name="T94" fmla="*/ 20 w 31"/>
                  <a:gd name="T95" fmla="*/ 0 h 24"/>
                  <a:gd name="T96" fmla="*/ 20 w 31"/>
                  <a:gd name="T97" fmla="*/ 0 h 24"/>
                  <a:gd name="T98" fmla="*/ 19 w 31"/>
                  <a:gd name="T99" fmla="*/ 0 h 24"/>
                  <a:gd name="T100" fmla="*/ 19 w 31"/>
                  <a:gd name="T101" fmla="*/ 0 h 24"/>
                  <a:gd name="T102" fmla="*/ 13 w 31"/>
                  <a:gd name="T103" fmla="*/ 6 h 24"/>
                  <a:gd name="T104" fmla="*/ 9 w 31"/>
                  <a:gd name="T105" fmla="*/ 0 h 24"/>
                  <a:gd name="T106" fmla="*/ 7 w 31"/>
                  <a:gd name="T10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1" h="24">
                    <a:moveTo>
                      <a:pt x="7" y="0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0" y="16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2"/>
                    </a:lnTo>
                    <a:lnTo>
                      <a:pt x="27" y="24"/>
                    </a:lnTo>
                    <a:lnTo>
                      <a:pt x="26" y="17"/>
                    </a:lnTo>
                    <a:lnTo>
                      <a:pt x="26" y="17"/>
                    </a:lnTo>
                    <a:lnTo>
                      <a:pt x="27" y="17"/>
                    </a:lnTo>
                    <a:lnTo>
                      <a:pt x="27" y="17"/>
                    </a:lnTo>
                    <a:lnTo>
                      <a:pt x="27" y="17"/>
                    </a:lnTo>
                    <a:lnTo>
                      <a:pt x="27" y="17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8" y="16"/>
                    </a:lnTo>
                    <a:lnTo>
                      <a:pt x="29" y="15"/>
                    </a:lnTo>
                    <a:lnTo>
                      <a:pt x="30" y="15"/>
                    </a:lnTo>
                    <a:lnTo>
                      <a:pt x="30" y="14"/>
                    </a:lnTo>
                    <a:lnTo>
                      <a:pt x="30" y="14"/>
                    </a:lnTo>
                    <a:lnTo>
                      <a:pt x="31" y="13"/>
                    </a:lnTo>
                    <a:lnTo>
                      <a:pt x="31" y="12"/>
                    </a:lnTo>
                    <a:lnTo>
                      <a:pt x="31" y="11"/>
                    </a:lnTo>
                    <a:lnTo>
                      <a:pt x="30" y="10"/>
                    </a:lnTo>
                    <a:lnTo>
                      <a:pt x="30" y="10"/>
                    </a:lnTo>
                    <a:lnTo>
                      <a:pt x="30" y="9"/>
                    </a:lnTo>
                    <a:lnTo>
                      <a:pt x="29" y="8"/>
                    </a:lnTo>
                    <a:lnTo>
                      <a:pt x="28" y="6"/>
                    </a:lnTo>
                    <a:lnTo>
                      <a:pt x="27" y="5"/>
                    </a:lnTo>
                    <a:lnTo>
                      <a:pt x="26" y="3"/>
                    </a:lnTo>
                    <a:lnTo>
                      <a:pt x="24" y="2"/>
                    </a:lnTo>
                    <a:lnTo>
                      <a:pt x="23" y="1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3" y="6"/>
                    </a:lnTo>
                    <a:lnTo>
                      <a:pt x="9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64" name="Freeform 1159"/>
              <p:cNvSpPr>
                <a:spLocks/>
              </p:cNvSpPr>
              <p:nvPr/>
            </p:nvSpPr>
            <p:spPr bwMode="auto">
              <a:xfrm>
                <a:off x="5149" y="3616"/>
                <a:ext cx="28" cy="23"/>
              </a:xfrm>
              <a:custGeom>
                <a:avLst/>
                <a:gdLst>
                  <a:gd name="T0" fmla="*/ 0 w 28"/>
                  <a:gd name="T1" fmla="*/ 20 h 23"/>
                  <a:gd name="T2" fmla="*/ 0 w 28"/>
                  <a:gd name="T3" fmla="*/ 14 h 23"/>
                  <a:gd name="T4" fmla="*/ 0 w 28"/>
                  <a:gd name="T5" fmla="*/ 10 h 23"/>
                  <a:gd name="T6" fmla="*/ 0 w 28"/>
                  <a:gd name="T7" fmla="*/ 7 h 23"/>
                  <a:gd name="T8" fmla="*/ 1 w 28"/>
                  <a:gd name="T9" fmla="*/ 5 h 23"/>
                  <a:gd name="T10" fmla="*/ 1 w 28"/>
                  <a:gd name="T11" fmla="*/ 3 h 23"/>
                  <a:gd name="T12" fmla="*/ 1 w 28"/>
                  <a:gd name="T13" fmla="*/ 3 h 23"/>
                  <a:gd name="T14" fmla="*/ 2 w 28"/>
                  <a:gd name="T15" fmla="*/ 2 h 23"/>
                  <a:gd name="T16" fmla="*/ 2 w 28"/>
                  <a:gd name="T17" fmla="*/ 2 h 23"/>
                  <a:gd name="T18" fmla="*/ 2 w 28"/>
                  <a:gd name="T19" fmla="*/ 2 h 23"/>
                  <a:gd name="T20" fmla="*/ 2 w 28"/>
                  <a:gd name="T21" fmla="*/ 2 h 23"/>
                  <a:gd name="T22" fmla="*/ 3 w 28"/>
                  <a:gd name="T23" fmla="*/ 1 h 23"/>
                  <a:gd name="T24" fmla="*/ 3 w 28"/>
                  <a:gd name="T25" fmla="*/ 1 h 23"/>
                  <a:gd name="T26" fmla="*/ 4 w 28"/>
                  <a:gd name="T27" fmla="*/ 1 h 23"/>
                  <a:gd name="T28" fmla="*/ 4 w 28"/>
                  <a:gd name="T29" fmla="*/ 0 h 23"/>
                  <a:gd name="T30" fmla="*/ 4 w 28"/>
                  <a:gd name="T31" fmla="*/ 0 h 23"/>
                  <a:gd name="T32" fmla="*/ 5 w 28"/>
                  <a:gd name="T33" fmla="*/ 0 h 23"/>
                  <a:gd name="T34" fmla="*/ 8 w 28"/>
                  <a:gd name="T35" fmla="*/ 0 h 23"/>
                  <a:gd name="T36" fmla="*/ 12 w 28"/>
                  <a:gd name="T37" fmla="*/ 7 h 23"/>
                  <a:gd name="T38" fmla="*/ 18 w 28"/>
                  <a:gd name="T39" fmla="*/ 0 h 23"/>
                  <a:gd name="T40" fmla="*/ 20 w 28"/>
                  <a:gd name="T41" fmla="*/ 0 h 23"/>
                  <a:gd name="T42" fmla="*/ 21 w 28"/>
                  <a:gd name="T43" fmla="*/ 0 h 23"/>
                  <a:gd name="T44" fmla="*/ 22 w 28"/>
                  <a:gd name="T45" fmla="*/ 1 h 23"/>
                  <a:gd name="T46" fmla="*/ 24 w 28"/>
                  <a:gd name="T47" fmla="*/ 2 h 23"/>
                  <a:gd name="T48" fmla="*/ 25 w 28"/>
                  <a:gd name="T49" fmla="*/ 4 h 23"/>
                  <a:gd name="T50" fmla="*/ 26 w 28"/>
                  <a:gd name="T51" fmla="*/ 5 h 23"/>
                  <a:gd name="T52" fmla="*/ 27 w 28"/>
                  <a:gd name="T53" fmla="*/ 6 h 23"/>
                  <a:gd name="T54" fmla="*/ 27 w 28"/>
                  <a:gd name="T55" fmla="*/ 7 h 23"/>
                  <a:gd name="T56" fmla="*/ 27 w 28"/>
                  <a:gd name="T57" fmla="*/ 8 h 23"/>
                  <a:gd name="T58" fmla="*/ 28 w 28"/>
                  <a:gd name="T59" fmla="*/ 8 h 23"/>
                  <a:gd name="T60" fmla="*/ 28 w 28"/>
                  <a:gd name="T61" fmla="*/ 9 h 23"/>
                  <a:gd name="T62" fmla="*/ 28 w 28"/>
                  <a:gd name="T63" fmla="*/ 10 h 23"/>
                  <a:gd name="T64" fmla="*/ 28 w 28"/>
                  <a:gd name="T65" fmla="*/ 12 h 23"/>
                  <a:gd name="T66" fmla="*/ 27 w 28"/>
                  <a:gd name="T67" fmla="*/ 12 h 23"/>
                  <a:gd name="T68" fmla="*/ 27 w 28"/>
                  <a:gd name="T69" fmla="*/ 13 h 23"/>
                  <a:gd name="T70" fmla="*/ 26 w 28"/>
                  <a:gd name="T71" fmla="*/ 14 h 23"/>
                  <a:gd name="T72" fmla="*/ 25 w 28"/>
                  <a:gd name="T73" fmla="*/ 15 h 23"/>
                  <a:gd name="T74" fmla="*/ 25 w 28"/>
                  <a:gd name="T75" fmla="*/ 15 h 23"/>
                  <a:gd name="T76" fmla="*/ 24 w 28"/>
                  <a:gd name="T77" fmla="*/ 15 h 23"/>
                  <a:gd name="T78" fmla="*/ 24 w 28"/>
                  <a:gd name="T79" fmla="*/ 16 h 23"/>
                  <a:gd name="T80" fmla="*/ 24 w 28"/>
                  <a:gd name="T81" fmla="*/ 16 h 23"/>
                  <a:gd name="T82" fmla="*/ 25 w 28"/>
                  <a:gd name="T83" fmla="*/ 23 h 23"/>
                  <a:gd name="T84" fmla="*/ 0 w 28"/>
                  <a:gd name="T85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8" h="23">
                    <a:moveTo>
                      <a:pt x="0" y="20"/>
                    </a:moveTo>
                    <a:lnTo>
                      <a:pt x="0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12" y="7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2" y="1"/>
                    </a:lnTo>
                    <a:lnTo>
                      <a:pt x="24" y="2"/>
                    </a:lnTo>
                    <a:lnTo>
                      <a:pt x="25" y="4"/>
                    </a:lnTo>
                    <a:lnTo>
                      <a:pt x="26" y="5"/>
                    </a:lnTo>
                    <a:lnTo>
                      <a:pt x="27" y="6"/>
                    </a:lnTo>
                    <a:lnTo>
                      <a:pt x="27" y="7"/>
                    </a:lnTo>
                    <a:lnTo>
                      <a:pt x="27" y="8"/>
                    </a:lnTo>
                    <a:lnTo>
                      <a:pt x="28" y="8"/>
                    </a:lnTo>
                    <a:lnTo>
                      <a:pt x="28" y="9"/>
                    </a:lnTo>
                    <a:lnTo>
                      <a:pt x="28" y="10"/>
                    </a:lnTo>
                    <a:lnTo>
                      <a:pt x="28" y="12"/>
                    </a:lnTo>
                    <a:lnTo>
                      <a:pt x="27" y="12"/>
                    </a:lnTo>
                    <a:lnTo>
                      <a:pt x="27" y="13"/>
                    </a:lnTo>
                    <a:lnTo>
                      <a:pt x="26" y="14"/>
                    </a:lnTo>
                    <a:lnTo>
                      <a:pt x="25" y="15"/>
                    </a:lnTo>
                    <a:lnTo>
                      <a:pt x="25" y="15"/>
                    </a:lnTo>
                    <a:lnTo>
                      <a:pt x="24" y="15"/>
                    </a:lnTo>
                    <a:lnTo>
                      <a:pt x="24" y="16"/>
                    </a:lnTo>
                    <a:lnTo>
                      <a:pt x="24" y="16"/>
                    </a:lnTo>
                    <a:lnTo>
                      <a:pt x="25" y="23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65" name="Freeform 1160"/>
              <p:cNvSpPr>
                <a:spLocks/>
              </p:cNvSpPr>
              <p:nvPr/>
            </p:nvSpPr>
            <p:spPr bwMode="auto">
              <a:xfrm>
                <a:off x="5155" y="3626"/>
                <a:ext cx="21" cy="9"/>
              </a:xfrm>
              <a:custGeom>
                <a:avLst/>
                <a:gdLst>
                  <a:gd name="T0" fmla="*/ 8 w 21"/>
                  <a:gd name="T1" fmla="*/ 9 h 9"/>
                  <a:gd name="T2" fmla="*/ 9 w 21"/>
                  <a:gd name="T3" fmla="*/ 9 h 9"/>
                  <a:gd name="T4" fmla="*/ 9 w 21"/>
                  <a:gd name="T5" fmla="*/ 9 h 9"/>
                  <a:gd name="T6" fmla="*/ 10 w 21"/>
                  <a:gd name="T7" fmla="*/ 9 h 9"/>
                  <a:gd name="T8" fmla="*/ 11 w 21"/>
                  <a:gd name="T9" fmla="*/ 9 h 9"/>
                  <a:gd name="T10" fmla="*/ 12 w 21"/>
                  <a:gd name="T11" fmla="*/ 9 h 9"/>
                  <a:gd name="T12" fmla="*/ 13 w 21"/>
                  <a:gd name="T13" fmla="*/ 9 h 9"/>
                  <a:gd name="T14" fmla="*/ 14 w 21"/>
                  <a:gd name="T15" fmla="*/ 8 h 9"/>
                  <a:gd name="T16" fmla="*/ 15 w 21"/>
                  <a:gd name="T17" fmla="*/ 8 h 9"/>
                  <a:gd name="T18" fmla="*/ 16 w 21"/>
                  <a:gd name="T19" fmla="*/ 8 h 9"/>
                  <a:gd name="T20" fmla="*/ 17 w 21"/>
                  <a:gd name="T21" fmla="*/ 7 h 9"/>
                  <a:gd name="T22" fmla="*/ 18 w 21"/>
                  <a:gd name="T23" fmla="*/ 7 h 9"/>
                  <a:gd name="T24" fmla="*/ 18 w 21"/>
                  <a:gd name="T25" fmla="*/ 6 h 9"/>
                  <a:gd name="T26" fmla="*/ 19 w 21"/>
                  <a:gd name="T27" fmla="*/ 6 h 9"/>
                  <a:gd name="T28" fmla="*/ 20 w 21"/>
                  <a:gd name="T29" fmla="*/ 6 h 9"/>
                  <a:gd name="T30" fmla="*/ 20 w 21"/>
                  <a:gd name="T31" fmla="*/ 5 h 9"/>
                  <a:gd name="T32" fmla="*/ 21 w 21"/>
                  <a:gd name="T33" fmla="*/ 5 h 9"/>
                  <a:gd name="T34" fmla="*/ 17 w 21"/>
                  <a:gd name="T35" fmla="*/ 0 h 9"/>
                  <a:gd name="T36" fmla="*/ 17 w 21"/>
                  <a:gd name="T37" fmla="*/ 1 h 9"/>
                  <a:gd name="T38" fmla="*/ 17 w 21"/>
                  <a:gd name="T39" fmla="*/ 1 h 9"/>
                  <a:gd name="T40" fmla="*/ 16 w 21"/>
                  <a:gd name="T41" fmla="*/ 1 h 9"/>
                  <a:gd name="T42" fmla="*/ 16 w 21"/>
                  <a:gd name="T43" fmla="*/ 2 h 9"/>
                  <a:gd name="T44" fmla="*/ 16 w 21"/>
                  <a:gd name="T45" fmla="*/ 2 h 9"/>
                  <a:gd name="T46" fmla="*/ 16 w 21"/>
                  <a:gd name="T47" fmla="*/ 2 h 9"/>
                  <a:gd name="T48" fmla="*/ 15 w 21"/>
                  <a:gd name="T49" fmla="*/ 2 h 9"/>
                  <a:gd name="T50" fmla="*/ 15 w 21"/>
                  <a:gd name="T51" fmla="*/ 2 h 9"/>
                  <a:gd name="T52" fmla="*/ 14 w 21"/>
                  <a:gd name="T53" fmla="*/ 3 h 9"/>
                  <a:gd name="T54" fmla="*/ 13 w 21"/>
                  <a:gd name="T55" fmla="*/ 3 h 9"/>
                  <a:gd name="T56" fmla="*/ 12 w 21"/>
                  <a:gd name="T57" fmla="*/ 3 h 9"/>
                  <a:gd name="T58" fmla="*/ 11 w 21"/>
                  <a:gd name="T59" fmla="*/ 4 h 9"/>
                  <a:gd name="T60" fmla="*/ 10 w 21"/>
                  <a:gd name="T61" fmla="*/ 4 h 9"/>
                  <a:gd name="T62" fmla="*/ 9 w 21"/>
                  <a:gd name="T63" fmla="*/ 4 h 9"/>
                  <a:gd name="T64" fmla="*/ 8 w 21"/>
                  <a:gd name="T65" fmla="*/ 4 h 9"/>
                  <a:gd name="T66" fmla="*/ 7 w 21"/>
                  <a:gd name="T67" fmla="*/ 4 h 9"/>
                  <a:gd name="T68" fmla="*/ 7 w 21"/>
                  <a:gd name="T69" fmla="*/ 4 h 9"/>
                  <a:gd name="T70" fmla="*/ 6 w 21"/>
                  <a:gd name="T71" fmla="*/ 3 h 9"/>
                  <a:gd name="T72" fmla="*/ 6 w 21"/>
                  <a:gd name="T73" fmla="*/ 2 h 9"/>
                  <a:gd name="T74" fmla="*/ 5 w 21"/>
                  <a:gd name="T75" fmla="*/ 2 h 9"/>
                  <a:gd name="T76" fmla="*/ 5 w 21"/>
                  <a:gd name="T77" fmla="*/ 2 h 9"/>
                  <a:gd name="T78" fmla="*/ 5 w 21"/>
                  <a:gd name="T79" fmla="*/ 1 h 9"/>
                  <a:gd name="T80" fmla="*/ 4 w 21"/>
                  <a:gd name="T81" fmla="*/ 1 h 9"/>
                  <a:gd name="T82" fmla="*/ 4 w 21"/>
                  <a:gd name="T83" fmla="*/ 1 h 9"/>
                  <a:gd name="T84" fmla="*/ 3 w 21"/>
                  <a:gd name="T85" fmla="*/ 2 h 9"/>
                  <a:gd name="T86" fmla="*/ 3 w 21"/>
                  <a:gd name="T87" fmla="*/ 3 h 9"/>
                  <a:gd name="T88" fmla="*/ 4 w 21"/>
                  <a:gd name="T89" fmla="*/ 4 h 9"/>
                  <a:gd name="T90" fmla="*/ 4 w 21"/>
                  <a:gd name="T91" fmla="*/ 4 h 9"/>
                  <a:gd name="T92" fmla="*/ 0 w 21"/>
                  <a:gd name="T93" fmla="*/ 4 h 9"/>
                  <a:gd name="T94" fmla="*/ 1 w 21"/>
                  <a:gd name="T95" fmla="*/ 9 h 9"/>
                  <a:gd name="T96" fmla="*/ 2 w 21"/>
                  <a:gd name="T97" fmla="*/ 9 h 9"/>
                  <a:gd name="T98" fmla="*/ 3 w 21"/>
                  <a:gd name="T99" fmla="*/ 9 h 9"/>
                  <a:gd name="T100" fmla="*/ 4 w 21"/>
                  <a:gd name="T101" fmla="*/ 9 h 9"/>
                  <a:gd name="T102" fmla="*/ 5 w 21"/>
                  <a:gd name="T103" fmla="*/ 9 h 9"/>
                  <a:gd name="T104" fmla="*/ 6 w 21"/>
                  <a:gd name="T105" fmla="*/ 9 h 9"/>
                  <a:gd name="T106" fmla="*/ 7 w 21"/>
                  <a:gd name="T107" fmla="*/ 9 h 9"/>
                  <a:gd name="T108" fmla="*/ 8 w 21"/>
                  <a:gd name="T109" fmla="*/ 9 h 9"/>
                  <a:gd name="T110" fmla="*/ 8 w 21"/>
                  <a:gd name="T1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1" h="9">
                    <a:moveTo>
                      <a:pt x="8" y="9"/>
                    </a:moveTo>
                    <a:lnTo>
                      <a:pt x="9" y="9"/>
                    </a:lnTo>
                    <a:lnTo>
                      <a:pt x="9" y="9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4" y="8"/>
                    </a:lnTo>
                    <a:lnTo>
                      <a:pt x="15" y="8"/>
                    </a:lnTo>
                    <a:lnTo>
                      <a:pt x="16" y="8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8" y="6"/>
                    </a:lnTo>
                    <a:lnTo>
                      <a:pt x="19" y="6"/>
                    </a:lnTo>
                    <a:lnTo>
                      <a:pt x="20" y="6"/>
                    </a:lnTo>
                    <a:lnTo>
                      <a:pt x="20" y="5"/>
                    </a:lnTo>
                    <a:lnTo>
                      <a:pt x="21" y="5"/>
                    </a:lnTo>
                    <a:lnTo>
                      <a:pt x="17" y="0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4" y="3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1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8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66" name="Freeform 1161"/>
              <p:cNvSpPr>
                <a:spLocks/>
              </p:cNvSpPr>
              <p:nvPr/>
            </p:nvSpPr>
            <p:spPr bwMode="auto">
              <a:xfrm>
                <a:off x="5163" y="3625"/>
                <a:ext cx="14" cy="9"/>
              </a:xfrm>
              <a:custGeom>
                <a:avLst/>
                <a:gdLst>
                  <a:gd name="T0" fmla="*/ 1 w 14"/>
                  <a:gd name="T1" fmla="*/ 9 h 9"/>
                  <a:gd name="T2" fmla="*/ 1 w 14"/>
                  <a:gd name="T3" fmla="*/ 9 h 9"/>
                  <a:gd name="T4" fmla="*/ 2 w 14"/>
                  <a:gd name="T5" fmla="*/ 9 h 9"/>
                  <a:gd name="T6" fmla="*/ 3 w 14"/>
                  <a:gd name="T7" fmla="*/ 9 h 9"/>
                  <a:gd name="T8" fmla="*/ 3 w 14"/>
                  <a:gd name="T9" fmla="*/ 9 h 9"/>
                  <a:gd name="T10" fmla="*/ 4 w 14"/>
                  <a:gd name="T11" fmla="*/ 9 h 9"/>
                  <a:gd name="T12" fmla="*/ 5 w 14"/>
                  <a:gd name="T13" fmla="*/ 8 h 9"/>
                  <a:gd name="T14" fmla="*/ 6 w 14"/>
                  <a:gd name="T15" fmla="*/ 8 h 9"/>
                  <a:gd name="T16" fmla="*/ 7 w 14"/>
                  <a:gd name="T17" fmla="*/ 8 h 9"/>
                  <a:gd name="T18" fmla="*/ 8 w 14"/>
                  <a:gd name="T19" fmla="*/ 7 h 9"/>
                  <a:gd name="T20" fmla="*/ 9 w 14"/>
                  <a:gd name="T21" fmla="*/ 7 h 9"/>
                  <a:gd name="T22" fmla="*/ 9 w 14"/>
                  <a:gd name="T23" fmla="*/ 7 h 9"/>
                  <a:gd name="T24" fmla="*/ 10 w 14"/>
                  <a:gd name="T25" fmla="*/ 6 h 9"/>
                  <a:gd name="T26" fmla="*/ 11 w 14"/>
                  <a:gd name="T27" fmla="*/ 6 h 9"/>
                  <a:gd name="T28" fmla="*/ 11 w 14"/>
                  <a:gd name="T29" fmla="*/ 6 h 9"/>
                  <a:gd name="T30" fmla="*/ 12 w 14"/>
                  <a:gd name="T31" fmla="*/ 5 h 9"/>
                  <a:gd name="T32" fmla="*/ 12 w 14"/>
                  <a:gd name="T33" fmla="*/ 5 h 9"/>
                  <a:gd name="T34" fmla="*/ 13 w 14"/>
                  <a:gd name="T35" fmla="*/ 5 h 9"/>
                  <a:gd name="T36" fmla="*/ 14 w 14"/>
                  <a:gd name="T37" fmla="*/ 4 h 9"/>
                  <a:gd name="T38" fmla="*/ 14 w 14"/>
                  <a:gd name="T39" fmla="*/ 3 h 9"/>
                  <a:gd name="T40" fmla="*/ 14 w 14"/>
                  <a:gd name="T41" fmla="*/ 3 h 9"/>
                  <a:gd name="T42" fmla="*/ 14 w 14"/>
                  <a:gd name="T43" fmla="*/ 2 h 9"/>
                  <a:gd name="T44" fmla="*/ 14 w 14"/>
                  <a:gd name="T45" fmla="*/ 1 h 9"/>
                  <a:gd name="T46" fmla="*/ 14 w 14"/>
                  <a:gd name="T47" fmla="*/ 0 h 9"/>
                  <a:gd name="T48" fmla="*/ 14 w 14"/>
                  <a:gd name="T49" fmla="*/ 0 h 9"/>
                  <a:gd name="T50" fmla="*/ 10 w 14"/>
                  <a:gd name="T51" fmla="*/ 1 h 9"/>
                  <a:gd name="T52" fmla="*/ 10 w 14"/>
                  <a:gd name="T53" fmla="*/ 2 h 9"/>
                  <a:gd name="T54" fmla="*/ 10 w 14"/>
                  <a:gd name="T55" fmla="*/ 3 h 9"/>
                  <a:gd name="T56" fmla="*/ 9 w 14"/>
                  <a:gd name="T57" fmla="*/ 3 h 9"/>
                  <a:gd name="T58" fmla="*/ 9 w 14"/>
                  <a:gd name="T59" fmla="*/ 4 h 9"/>
                  <a:gd name="T60" fmla="*/ 7 w 14"/>
                  <a:gd name="T61" fmla="*/ 4 h 9"/>
                  <a:gd name="T62" fmla="*/ 6 w 14"/>
                  <a:gd name="T63" fmla="*/ 5 h 9"/>
                  <a:gd name="T64" fmla="*/ 5 w 14"/>
                  <a:gd name="T65" fmla="*/ 5 h 9"/>
                  <a:gd name="T66" fmla="*/ 3 w 14"/>
                  <a:gd name="T67" fmla="*/ 6 h 9"/>
                  <a:gd name="T68" fmla="*/ 2 w 14"/>
                  <a:gd name="T69" fmla="*/ 6 h 9"/>
                  <a:gd name="T70" fmla="*/ 1 w 14"/>
                  <a:gd name="T71" fmla="*/ 6 h 9"/>
                  <a:gd name="T72" fmla="*/ 0 w 14"/>
                  <a:gd name="T73" fmla="*/ 6 h 9"/>
                  <a:gd name="T74" fmla="*/ 0 w 14"/>
                  <a:gd name="T75" fmla="*/ 6 h 9"/>
                  <a:gd name="T76" fmla="*/ 1 w 14"/>
                  <a:gd name="T7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4" h="9">
                    <a:moveTo>
                      <a:pt x="1" y="9"/>
                    </a:moveTo>
                    <a:lnTo>
                      <a:pt x="1" y="9"/>
                    </a:lnTo>
                    <a:lnTo>
                      <a:pt x="2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4" y="3"/>
                    </a:lnTo>
                    <a:lnTo>
                      <a:pt x="14" y="3"/>
                    </a:lnTo>
                    <a:lnTo>
                      <a:pt x="14" y="2"/>
                    </a:lnTo>
                    <a:lnTo>
                      <a:pt x="14" y="1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9" y="3"/>
                    </a:lnTo>
                    <a:lnTo>
                      <a:pt x="9" y="4"/>
                    </a:lnTo>
                    <a:lnTo>
                      <a:pt x="7" y="4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9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67" name="Freeform 1162"/>
              <p:cNvSpPr>
                <a:spLocks/>
              </p:cNvSpPr>
              <p:nvPr/>
            </p:nvSpPr>
            <p:spPr bwMode="auto">
              <a:xfrm>
                <a:off x="5157" y="3628"/>
                <a:ext cx="5" cy="6"/>
              </a:xfrm>
              <a:custGeom>
                <a:avLst/>
                <a:gdLst>
                  <a:gd name="T0" fmla="*/ 4 w 5"/>
                  <a:gd name="T1" fmla="*/ 3 h 6"/>
                  <a:gd name="T2" fmla="*/ 4 w 5"/>
                  <a:gd name="T3" fmla="*/ 3 h 6"/>
                  <a:gd name="T4" fmla="*/ 4 w 5"/>
                  <a:gd name="T5" fmla="*/ 2 h 6"/>
                  <a:gd name="T6" fmla="*/ 4 w 5"/>
                  <a:gd name="T7" fmla="*/ 2 h 6"/>
                  <a:gd name="T8" fmla="*/ 3 w 5"/>
                  <a:gd name="T9" fmla="*/ 1 h 6"/>
                  <a:gd name="T10" fmla="*/ 3 w 5"/>
                  <a:gd name="T11" fmla="*/ 1 h 6"/>
                  <a:gd name="T12" fmla="*/ 3 w 5"/>
                  <a:gd name="T13" fmla="*/ 1 h 6"/>
                  <a:gd name="T14" fmla="*/ 3 w 5"/>
                  <a:gd name="T15" fmla="*/ 1 h 6"/>
                  <a:gd name="T16" fmla="*/ 2 w 5"/>
                  <a:gd name="T17" fmla="*/ 0 h 6"/>
                  <a:gd name="T18" fmla="*/ 2 w 5"/>
                  <a:gd name="T19" fmla="*/ 1 h 6"/>
                  <a:gd name="T20" fmla="*/ 2 w 5"/>
                  <a:gd name="T21" fmla="*/ 2 h 6"/>
                  <a:gd name="T22" fmla="*/ 3 w 5"/>
                  <a:gd name="T23" fmla="*/ 3 h 6"/>
                  <a:gd name="T24" fmla="*/ 3 w 5"/>
                  <a:gd name="T25" fmla="*/ 3 h 6"/>
                  <a:gd name="T26" fmla="*/ 0 w 5"/>
                  <a:gd name="T27" fmla="*/ 3 h 6"/>
                  <a:gd name="T28" fmla="*/ 0 w 5"/>
                  <a:gd name="T29" fmla="*/ 6 h 6"/>
                  <a:gd name="T30" fmla="*/ 0 w 5"/>
                  <a:gd name="T31" fmla="*/ 6 h 6"/>
                  <a:gd name="T32" fmla="*/ 1 w 5"/>
                  <a:gd name="T33" fmla="*/ 6 h 6"/>
                  <a:gd name="T34" fmla="*/ 1 w 5"/>
                  <a:gd name="T35" fmla="*/ 6 h 6"/>
                  <a:gd name="T36" fmla="*/ 2 w 5"/>
                  <a:gd name="T37" fmla="*/ 6 h 6"/>
                  <a:gd name="T38" fmla="*/ 2 w 5"/>
                  <a:gd name="T39" fmla="*/ 6 h 6"/>
                  <a:gd name="T40" fmla="*/ 3 w 5"/>
                  <a:gd name="T41" fmla="*/ 6 h 6"/>
                  <a:gd name="T42" fmla="*/ 3 w 5"/>
                  <a:gd name="T43" fmla="*/ 6 h 6"/>
                  <a:gd name="T44" fmla="*/ 3 w 5"/>
                  <a:gd name="T45" fmla="*/ 6 h 6"/>
                  <a:gd name="T46" fmla="*/ 3 w 5"/>
                  <a:gd name="T47" fmla="*/ 6 h 6"/>
                  <a:gd name="T48" fmla="*/ 4 w 5"/>
                  <a:gd name="T49" fmla="*/ 6 h 6"/>
                  <a:gd name="T50" fmla="*/ 4 w 5"/>
                  <a:gd name="T51" fmla="*/ 6 h 6"/>
                  <a:gd name="T52" fmla="*/ 4 w 5"/>
                  <a:gd name="T53" fmla="*/ 6 h 6"/>
                  <a:gd name="T54" fmla="*/ 4 w 5"/>
                  <a:gd name="T55" fmla="*/ 6 h 6"/>
                  <a:gd name="T56" fmla="*/ 5 w 5"/>
                  <a:gd name="T57" fmla="*/ 6 h 6"/>
                  <a:gd name="T58" fmla="*/ 5 w 5"/>
                  <a:gd name="T59" fmla="*/ 6 h 6"/>
                  <a:gd name="T60" fmla="*/ 5 w 5"/>
                  <a:gd name="T61" fmla="*/ 6 h 6"/>
                  <a:gd name="T62" fmla="*/ 4 w 5"/>
                  <a:gd name="T6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" h="6">
                    <a:moveTo>
                      <a:pt x="4" y="3"/>
                    </a:move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68" name="Freeform 1163"/>
              <p:cNvSpPr>
                <a:spLocks/>
              </p:cNvSpPr>
              <p:nvPr/>
            </p:nvSpPr>
            <p:spPr bwMode="auto">
              <a:xfrm>
                <a:off x="5151" y="3589"/>
                <a:ext cx="23" cy="23"/>
              </a:xfrm>
              <a:custGeom>
                <a:avLst/>
                <a:gdLst>
                  <a:gd name="T0" fmla="*/ 18 w 23"/>
                  <a:gd name="T1" fmla="*/ 2 h 23"/>
                  <a:gd name="T2" fmla="*/ 16 w 23"/>
                  <a:gd name="T3" fmla="*/ 1 h 23"/>
                  <a:gd name="T4" fmla="*/ 14 w 23"/>
                  <a:gd name="T5" fmla="*/ 0 h 23"/>
                  <a:gd name="T6" fmla="*/ 11 w 23"/>
                  <a:gd name="T7" fmla="*/ 0 h 23"/>
                  <a:gd name="T8" fmla="*/ 9 w 23"/>
                  <a:gd name="T9" fmla="*/ 0 h 23"/>
                  <a:gd name="T10" fmla="*/ 8 w 23"/>
                  <a:gd name="T11" fmla="*/ 0 h 23"/>
                  <a:gd name="T12" fmla="*/ 6 w 23"/>
                  <a:gd name="T13" fmla="*/ 0 h 23"/>
                  <a:gd name="T14" fmla="*/ 5 w 23"/>
                  <a:gd name="T15" fmla="*/ 0 h 23"/>
                  <a:gd name="T16" fmla="*/ 3 w 23"/>
                  <a:gd name="T17" fmla="*/ 1 h 23"/>
                  <a:gd name="T18" fmla="*/ 1 w 23"/>
                  <a:gd name="T19" fmla="*/ 3 h 23"/>
                  <a:gd name="T20" fmla="*/ 0 w 23"/>
                  <a:gd name="T21" fmla="*/ 5 h 23"/>
                  <a:gd name="T22" fmla="*/ 0 w 23"/>
                  <a:gd name="T23" fmla="*/ 7 h 23"/>
                  <a:gd name="T24" fmla="*/ 0 w 23"/>
                  <a:gd name="T25" fmla="*/ 9 h 23"/>
                  <a:gd name="T26" fmla="*/ 0 w 23"/>
                  <a:gd name="T27" fmla="*/ 11 h 23"/>
                  <a:gd name="T28" fmla="*/ 1 w 23"/>
                  <a:gd name="T29" fmla="*/ 12 h 23"/>
                  <a:gd name="T30" fmla="*/ 2 w 23"/>
                  <a:gd name="T31" fmla="*/ 13 h 23"/>
                  <a:gd name="T32" fmla="*/ 4 w 23"/>
                  <a:gd name="T33" fmla="*/ 15 h 23"/>
                  <a:gd name="T34" fmla="*/ 5 w 23"/>
                  <a:gd name="T35" fmla="*/ 16 h 23"/>
                  <a:gd name="T36" fmla="*/ 7 w 23"/>
                  <a:gd name="T37" fmla="*/ 16 h 23"/>
                  <a:gd name="T38" fmla="*/ 9 w 23"/>
                  <a:gd name="T39" fmla="*/ 17 h 23"/>
                  <a:gd name="T40" fmla="*/ 11 w 23"/>
                  <a:gd name="T41" fmla="*/ 17 h 23"/>
                  <a:gd name="T42" fmla="*/ 12 w 23"/>
                  <a:gd name="T43" fmla="*/ 17 h 23"/>
                  <a:gd name="T44" fmla="*/ 13 w 23"/>
                  <a:gd name="T45" fmla="*/ 16 h 23"/>
                  <a:gd name="T46" fmla="*/ 14 w 23"/>
                  <a:gd name="T47" fmla="*/ 16 h 23"/>
                  <a:gd name="T48" fmla="*/ 15 w 23"/>
                  <a:gd name="T49" fmla="*/ 19 h 23"/>
                  <a:gd name="T50" fmla="*/ 15 w 23"/>
                  <a:gd name="T51" fmla="*/ 23 h 23"/>
                  <a:gd name="T52" fmla="*/ 16 w 23"/>
                  <a:gd name="T53" fmla="*/ 23 h 23"/>
                  <a:gd name="T54" fmla="*/ 19 w 23"/>
                  <a:gd name="T55" fmla="*/ 23 h 23"/>
                  <a:gd name="T56" fmla="*/ 21 w 23"/>
                  <a:gd name="T57" fmla="*/ 22 h 23"/>
                  <a:gd name="T58" fmla="*/ 23 w 23"/>
                  <a:gd name="T59" fmla="*/ 21 h 23"/>
                  <a:gd name="T60" fmla="*/ 23 w 23"/>
                  <a:gd name="T61" fmla="*/ 19 h 23"/>
                  <a:gd name="T62" fmla="*/ 23 w 23"/>
                  <a:gd name="T63" fmla="*/ 15 h 23"/>
                  <a:gd name="T64" fmla="*/ 22 w 23"/>
                  <a:gd name="T65" fmla="*/ 9 h 23"/>
                  <a:gd name="T66" fmla="*/ 21 w 23"/>
                  <a:gd name="T67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3" h="23">
                    <a:moveTo>
                      <a:pt x="19" y="3"/>
                    </a:move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1"/>
                    </a:lnTo>
                    <a:lnTo>
                      <a:pt x="1" y="12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3" y="14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7" y="16"/>
                    </a:lnTo>
                    <a:lnTo>
                      <a:pt x="8" y="16"/>
                    </a:lnTo>
                    <a:lnTo>
                      <a:pt x="9" y="17"/>
                    </a:lnTo>
                    <a:lnTo>
                      <a:pt x="10" y="17"/>
                    </a:lnTo>
                    <a:lnTo>
                      <a:pt x="11" y="17"/>
                    </a:lnTo>
                    <a:lnTo>
                      <a:pt x="12" y="17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3" y="16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5" y="16"/>
                    </a:lnTo>
                    <a:lnTo>
                      <a:pt x="15" y="19"/>
                    </a:lnTo>
                    <a:lnTo>
                      <a:pt x="15" y="21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9" y="23"/>
                    </a:lnTo>
                    <a:lnTo>
                      <a:pt x="20" y="23"/>
                    </a:lnTo>
                    <a:lnTo>
                      <a:pt x="21" y="22"/>
                    </a:lnTo>
                    <a:lnTo>
                      <a:pt x="22" y="22"/>
                    </a:lnTo>
                    <a:lnTo>
                      <a:pt x="23" y="21"/>
                    </a:lnTo>
                    <a:lnTo>
                      <a:pt x="23" y="20"/>
                    </a:lnTo>
                    <a:lnTo>
                      <a:pt x="23" y="19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23" y="12"/>
                    </a:lnTo>
                    <a:lnTo>
                      <a:pt x="22" y="9"/>
                    </a:lnTo>
                    <a:lnTo>
                      <a:pt x="21" y="6"/>
                    </a:lnTo>
                    <a:lnTo>
                      <a:pt x="21" y="4"/>
                    </a:lnTo>
                    <a:lnTo>
                      <a:pt x="19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69" name="Freeform 1164"/>
              <p:cNvSpPr>
                <a:spLocks/>
              </p:cNvSpPr>
              <p:nvPr/>
            </p:nvSpPr>
            <p:spPr bwMode="auto">
              <a:xfrm>
                <a:off x="5148" y="3592"/>
                <a:ext cx="25" cy="22"/>
              </a:xfrm>
              <a:custGeom>
                <a:avLst/>
                <a:gdLst>
                  <a:gd name="T0" fmla="*/ 25 w 25"/>
                  <a:gd name="T1" fmla="*/ 9 h 22"/>
                  <a:gd name="T2" fmla="*/ 25 w 25"/>
                  <a:gd name="T3" fmla="*/ 11 h 22"/>
                  <a:gd name="T4" fmla="*/ 25 w 25"/>
                  <a:gd name="T5" fmla="*/ 12 h 22"/>
                  <a:gd name="T6" fmla="*/ 25 w 25"/>
                  <a:gd name="T7" fmla="*/ 14 h 22"/>
                  <a:gd name="T8" fmla="*/ 24 w 25"/>
                  <a:gd name="T9" fmla="*/ 15 h 22"/>
                  <a:gd name="T10" fmla="*/ 22 w 25"/>
                  <a:gd name="T11" fmla="*/ 16 h 22"/>
                  <a:gd name="T12" fmla="*/ 22 w 25"/>
                  <a:gd name="T13" fmla="*/ 16 h 22"/>
                  <a:gd name="T14" fmla="*/ 22 w 25"/>
                  <a:gd name="T15" fmla="*/ 16 h 22"/>
                  <a:gd name="T16" fmla="*/ 21 w 25"/>
                  <a:gd name="T17" fmla="*/ 17 h 22"/>
                  <a:gd name="T18" fmla="*/ 20 w 25"/>
                  <a:gd name="T19" fmla="*/ 18 h 22"/>
                  <a:gd name="T20" fmla="*/ 19 w 25"/>
                  <a:gd name="T21" fmla="*/ 19 h 22"/>
                  <a:gd name="T22" fmla="*/ 18 w 25"/>
                  <a:gd name="T23" fmla="*/ 20 h 22"/>
                  <a:gd name="T24" fmla="*/ 17 w 25"/>
                  <a:gd name="T25" fmla="*/ 21 h 22"/>
                  <a:gd name="T26" fmla="*/ 15 w 25"/>
                  <a:gd name="T27" fmla="*/ 21 h 22"/>
                  <a:gd name="T28" fmla="*/ 14 w 25"/>
                  <a:gd name="T29" fmla="*/ 22 h 22"/>
                  <a:gd name="T30" fmla="*/ 12 w 25"/>
                  <a:gd name="T31" fmla="*/ 22 h 22"/>
                  <a:gd name="T32" fmla="*/ 10 w 25"/>
                  <a:gd name="T33" fmla="*/ 22 h 22"/>
                  <a:gd name="T34" fmla="*/ 8 w 25"/>
                  <a:gd name="T35" fmla="*/ 22 h 22"/>
                  <a:gd name="T36" fmla="*/ 6 w 25"/>
                  <a:gd name="T37" fmla="*/ 21 h 22"/>
                  <a:gd name="T38" fmla="*/ 4 w 25"/>
                  <a:gd name="T39" fmla="*/ 19 h 22"/>
                  <a:gd name="T40" fmla="*/ 3 w 25"/>
                  <a:gd name="T41" fmla="*/ 18 h 22"/>
                  <a:gd name="T42" fmla="*/ 2 w 25"/>
                  <a:gd name="T43" fmla="*/ 16 h 22"/>
                  <a:gd name="T44" fmla="*/ 1 w 25"/>
                  <a:gd name="T45" fmla="*/ 14 h 22"/>
                  <a:gd name="T46" fmla="*/ 0 w 25"/>
                  <a:gd name="T47" fmla="*/ 12 h 22"/>
                  <a:gd name="T48" fmla="*/ 0 w 25"/>
                  <a:gd name="T49" fmla="*/ 10 h 22"/>
                  <a:gd name="T50" fmla="*/ 1 w 25"/>
                  <a:gd name="T51" fmla="*/ 7 h 22"/>
                  <a:gd name="T52" fmla="*/ 2 w 25"/>
                  <a:gd name="T53" fmla="*/ 5 h 22"/>
                  <a:gd name="T54" fmla="*/ 3 w 25"/>
                  <a:gd name="T55" fmla="*/ 4 h 22"/>
                  <a:gd name="T56" fmla="*/ 3 w 25"/>
                  <a:gd name="T57" fmla="*/ 4 h 22"/>
                  <a:gd name="T58" fmla="*/ 3 w 25"/>
                  <a:gd name="T59" fmla="*/ 3 h 22"/>
                  <a:gd name="T60" fmla="*/ 4 w 25"/>
                  <a:gd name="T61" fmla="*/ 3 h 22"/>
                  <a:gd name="T62" fmla="*/ 4 w 25"/>
                  <a:gd name="T63" fmla="*/ 2 h 22"/>
                  <a:gd name="T64" fmla="*/ 5 w 25"/>
                  <a:gd name="T65" fmla="*/ 2 h 22"/>
                  <a:gd name="T66" fmla="*/ 7 w 25"/>
                  <a:gd name="T67" fmla="*/ 1 h 22"/>
                  <a:gd name="T68" fmla="*/ 9 w 25"/>
                  <a:gd name="T69" fmla="*/ 0 h 22"/>
                  <a:gd name="T70" fmla="*/ 12 w 25"/>
                  <a:gd name="T71" fmla="*/ 0 h 22"/>
                  <a:gd name="T72" fmla="*/ 14 w 25"/>
                  <a:gd name="T73" fmla="*/ 0 h 22"/>
                  <a:gd name="T74" fmla="*/ 16 w 25"/>
                  <a:gd name="T75" fmla="*/ 1 h 22"/>
                  <a:gd name="T76" fmla="*/ 17 w 25"/>
                  <a:gd name="T77" fmla="*/ 1 h 22"/>
                  <a:gd name="T78" fmla="*/ 19 w 25"/>
                  <a:gd name="T79" fmla="*/ 2 h 22"/>
                  <a:gd name="T80" fmla="*/ 20 w 25"/>
                  <a:gd name="T81" fmla="*/ 3 h 22"/>
                  <a:gd name="T82" fmla="*/ 21 w 25"/>
                  <a:gd name="T83" fmla="*/ 5 h 22"/>
                  <a:gd name="T84" fmla="*/ 23 w 25"/>
                  <a:gd name="T85" fmla="*/ 6 h 22"/>
                  <a:gd name="T86" fmla="*/ 24 w 25"/>
                  <a:gd name="T87" fmla="*/ 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5" h="22">
                    <a:moveTo>
                      <a:pt x="25" y="9"/>
                    </a:moveTo>
                    <a:lnTo>
                      <a:pt x="25" y="9"/>
                    </a:lnTo>
                    <a:lnTo>
                      <a:pt x="25" y="10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5" y="12"/>
                    </a:lnTo>
                    <a:lnTo>
                      <a:pt x="25" y="13"/>
                    </a:lnTo>
                    <a:lnTo>
                      <a:pt x="25" y="14"/>
                    </a:lnTo>
                    <a:lnTo>
                      <a:pt x="24" y="14"/>
                    </a:lnTo>
                    <a:lnTo>
                      <a:pt x="24" y="15"/>
                    </a:lnTo>
                    <a:lnTo>
                      <a:pt x="23" y="16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1" y="16"/>
                    </a:lnTo>
                    <a:lnTo>
                      <a:pt x="21" y="17"/>
                    </a:lnTo>
                    <a:lnTo>
                      <a:pt x="21" y="17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19" y="19"/>
                    </a:lnTo>
                    <a:lnTo>
                      <a:pt x="19" y="19"/>
                    </a:lnTo>
                    <a:lnTo>
                      <a:pt x="18" y="20"/>
                    </a:lnTo>
                    <a:lnTo>
                      <a:pt x="17" y="20"/>
                    </a:lnTo>
                    <a:lnTo>
                      <a:pt x="17" y="21"/>
                    </a:lnTo>
                    <a:lnTo>
                      <a:pt x="16" y="21"/>
                    </a:lnTo>
                    <a:lnTo>
                      <a:pt x="15" y="21"/>
                    </a:lnTo>
                    <a:lnTo>
                      <a:pt x="15" y="22"/>
                    </a:lnTo>
                    <a:lnTo>
                      <a:pt x="14" y="22"/>
                    </a:lnTo>
                    <a:lnTo>
                      <a:pt x="13" y="22"/>
                    </a:lnTo>
                    <a:lnTo>
                      <a:pt x="12" y="22"/>
                    </a:lnTo>
                    <a:lnTo>
                      <a:pt x="11" y="22"/>
                    </a:lnTo>
                    <a:lnTo>
                      <a:pt x="10" y="22"/>
                    </a:lnTo>
                    <a:lnTo>
                      <a:pt x="9" y="22"/>
                    </a:lnTo>
                    <a:lnTo>
                      <a:pt x="8" y="22"/>
                    </a:lnTo>
                    <a:lnTo>
                      <a:pt x="7" y="21"/>
                    </a:lnTo>
                    <a:lnTo>
                      <a:pt x="6" y="21"/>
                    </a:lnTo>
                    <a:lnTo>
                      <a:pt x="5" y="20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2" y="17"/>
                    </a:lnTo>
                    <a:lnTo>
                      <a:pt x="2" y="16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7" y="1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1" y="4"/>
                    </a:lnTo>
                    <a:lnTo>
                      <a:pt x="21" y="5"/>
                    </a:lnTo>
                    <a:lnTo>
                      <a:pt x="22" y="5"/>
                    </a:lnTo>
                    <a:lnTo>
                      <a:pt x="23" y="6"/>
                    </a:lnTo>
                    <a:lnTo>
                      <a:pt x="23" y="7"/>
                    </a:lnTo>
                    <a:lnTo>
                      <a:pt x="24" y="8"/>
                    </a:lnTo>
                    <a:lnTo>
                      <a:pt x="25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70" name="Freeform 1165"/>
              <p:cNvSpPr>
                <a:spLocks/>
              </p:cNvSpPr>
              <p:nvPr/>
            </p:nvSpPr>
            <p:spPr bwMode="auto">
              <a:xfrm>
                <a:off x="5150" y="3593"/>
                <a:ext cx="22" cy="19"/>
              </a:xfrm>
              <a:custGeom>
                <a:avLst/>
                <a:gdLst>
                  <a:gd name="T0" fmla="*/ 20 w 22"/>
                  <a:gd name="T1" fmla="*/ 8 h 19"/>
                  <a:gd name="T2" fmla="*/ 20 w 22"/>
                  <a:gd name="T3" fmla="*/ 8 h 19"/>
                  <a:gd name="T4" fmla="*/ 19 w 22"/>
                  <a:gd name="T5" fmla="*/ 8 h 19"/>
                  <a:gd name="T6" fmla="*/ 19 w 22"/>
                  <a:gd name="T7" fmla="*/ 8 h 19"/>
                  <a:gd name="T8" fmla="*/ 19 w 22"/>
                  <a:gd name="T9" fmla="*/ 8 h 19"/>
                  <a:gd name="T10" fmla="*/ 18 w 22"/>
                  <a:gd name="T11" fmla="*/ 7 h 19"/>
                  <a:gd name="T12" fmla="*/ 17 w 22"/>
                  <a:gd name="T13" fmla="*/ 5 h 19"/>
                  <a:gd name="T14" fmla="*/ 17 w 22"/>
                  <a:gd name="T15" fmla="*/ 4 h 19"/>
                  <a:gd name="T16" fmla="*/ 15 w 22"/>
                  <a:gd name="T17" fmla="*/ 3 h 19"/>
                  <a:gd name="T18" fmla="*/ 14 w 22"/>
                  <a:gd name="T19" fmla="*/ 2 h 19"/>
                  <a:gd name="T20" fmla="*/ 13 w 22"/>
                  <a:gd name="T21" fmla="*/ 1 h 19"/>
                  <a:gd name="T22" fmla="*/ 11 w 22"/>
                  <a:gd name="T23" fmla="*/ 1 h 19"/>
                  <a:gd name="T24" fmla="*/ 9 w 22"/>
                  <a:gd name="T25" fmla="*/ 0 h 19"/>
                  <a:gd name="T26" fmla="*/ 7 w 22"/>
                  <a:gd name="T27" fmla="*/ 1 h 19"/>
                  <a:gd name="T28" fmla="*/ 6 w 22"/>
                  <a:gd name="T29" fmla="*/ 1 h 19"/>
                  <a:gd name="T30" fmla="*/ 4 w 22"/>
                  <a:gd name="T31" fmla="*/ 2 h 19"/>
                  <a:gd name="T32" fmla="*/ 3 w 22"/>
                  <a:gd name="T33" fmla="*/ 3 h 19"/>
                  <a:gd name="T34" fmla="*/ 2 w 22"/>
                  <a:gd name="T35" fmla="*/ 5 h 19"/>
                  <a:gd name="T36" fmla="*/ 1 w 22"/>
                  <a:gd name="T37" fmla="*/ 6 h 19"/>
                  <a:gd name="T38" fmla="*/ 0 w 22"/>
                  <a:gd name="T39" fmla="*/ 8 h 19"/>
                  <a:gd name="T40" fmla="*/ 0 w 22"/>
                  <a:gd name="T41" fmla="*/ 10 h 19"/>
                  <a:gd name="T42" fmla="*/ 0 w 22"/>
                  <a:gd name="T43" fmla="*/ 12 h 19"/>
                  <a:gd name="T44" fmla="*/ 1 w 22"/>
                  <a:gd name="T45" fmla="*/ 14 h 19"/>
                  <a:gd name="T46" fmla="*/ 2 w 22"/>
                  <a:gd name="T47" fmla="*/ 15 h 19"/>
                  <a:gd name="T48" fmla="*/ 3 w 22"/>
                  <a:gd name="T49" fmla="*/ 17 h 19"/>
                  <a:gd name="T50" fmla="*/ 4 w 22"/>
                  <a:gd name="T51" fmla="*/ 18 h 19"/>
                  <a:gd name="T52" fmla="*/ 6 w 22"/>
                  <a:gd name="T53" fmla="*/ 19 h 19"/>
                  <a:gd name="T54" fmla="*/ 7 w 22"/>
                  <a:gd name="T55" fmla="*/ 19 h 19"/>
                  <a:gd name="T56" fmla="*/ 9 w 22"/>
                  <a:gd name="T57" fmla="*/ 19 h 19"/>
                  <a:gd name="T58" fmla="*/ 11 w 22"/>
                  <a:gd name="T59" fmla="*/ 19 h 19"/>
                  <a:gd name="T60" fmla="*/ 12 w 22"/>
                  <a:gd name="T61" fmla="*/ 19 h 19"/>
                  <a:gd name="T62" fmla="*/ 14 w 22"/>
                  <a:gd name="T63" fmla="*/ 18 h 19"/>
                  <a:gd name="T64" fmla="*/ 15 w 22"/>
                  <a:gd name="T65" fmla="*/ 17 h 19"/>
                  <a:gd name="T66" fmla="*/ 16 w 22"/>
                  <a:gd name="T67" fmla="*/ 16 h 19"/>
                  <a:gd name="T68" fmla="*/ 17 w 22"/>
                  <a:gd name="T69" fmla="*/ 15 h 19"/>
                  <a:gd name="T70" fmla="*/ 18 w 22"/>
                  <a:gd name="T71" fmla="*/ 14 h 19"/>
                  <a:gd name="T72" fmla="*/ 18 w 22"/>
                  <a:gd name="T73" fmla="*/ 12 h 19"/>
                  <a:gd name="T74" fmla="*/ 19 w 22"/>
                  <a:gd name="T75" fmla="*/ 13 h 19"/>
                  <a:gd name="T76" fmla="*/ 19 w 22"/>
                  <a:gd name="T77" fmla="*/ 13 h 19"/>
                  <a:gd name="T78" fmla="*/ 20 w 22"/>
                  <a:gd name="T79" fmla="*/ 13 h 19"/>
                  <a:gd name="T80" fmla="*/ 20 w 22"/>
                  <a:gd name="T81" fmla="*/ 13 h 19"/>
                  <a:gd name="T82" fmla="*/ 20 w 22"/>
                  <a:gd name="T83" fmla="*/ 13 h 19"/>
                  <a:gd name="T84" fmla="*/ 21 w 22"/>
                  <a:gd name="T85" fmla="*/ 13 h 19"/>
                  <a:gd name="T86" fmla="*/ 21 w 22"/>
                  <a:gd name="T87" fmla="*/ 13 h 19"/>
                  <a:gd name="T88" fmla="*/ 21 w 22"/>
                  <a:gd name="T89" fmla="*/ 12 h 19"/>
                  <a:gd name="T90" fmla="*/ 22 w 22"/>
                  <a:gd name="T91" fmla="*/ 12 h 19"/>
                  <a:gd name="T92" fmla="*/ 22 w 22"/>
                  <a:gd name="T93" fmla="*/ 11 h 19"/>
                  <a:gd name="T94" fmla="*/ 22 w 22"/>
                  <a:gd name="T95" fmla="*/ 11 h 19"/>
                  <a:gd name="T96" fmla="*/ 22 w 22"/>
                  <a:gd name="T97" fmla="*/ 10 h 19"/>
                  <a:gd name="T98" fmla="*/ 22 w 22"/>
                  <a:gd name="T99" fmla="*/ 10 h 19"/>
                  <a:gd name="T100" fmla="*/ 22 w 22"/>
                  <a:gd name="T101" fmla="*/ 9 h 19"/>
                  <a:gd name="T102" fmla="*/ 22 w 22"/>
                  <a:gd name="T103" fmla="*/ 9 h 19"/>
                  <a:gd name="T104" fmla="*/ 21 w 22"/>
                  <a:gd name="T105" fmla="*/ 8 h 19"/>
                  <a:gd name="T106" fmla="*/ 21 w 22"/>
                  <a:gd name="T107" fmla="*/ 8 h 19"/>
                  <a:gd name="T108" fmla="*/ 21 w 22"/>
                  <a:gd name="T109" fmla="*/ 8 h 19"/>
                  <a:gd name="T110" fmla="*/ 20 w 22"/>
                  <a:gd name="T111" fmla="*/ 8 h 19"/>
                  <a:gd name="T112" fmla="*/ 20 w 22"/>
                  <a:gd name="T113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" h="19">
                    <a:moveTo>
                      <a:pt x="20" y="8"/>
                    </a:moveTo>
                    <a:lnTo>
                      <a:pt x="20" y="8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8" y="7"/>
                    </a:lnTo>
                    <a:lnTo>
                      <a:pt x="17" y="5"/>
                    </a:lnTo>
                    <a:lnTo>
                      <a:pt x="17" y="4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1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3" y="17"/>
                    </a:lnTo>
                    <a:lnTo>
                      <a:pt x="4" y="18"/>
                    </a:lnTo>
                    <a:lnTo>
                      <a:pt x="6" y="19"/>
                    </a:lnTo>
                    <a:lnTo>
                      <a:pt x="7" y="19"/>
                    </a:lnTo>
                    <a:lnTo>
                      <a:pt x="9" y="19"/>
                    </a:lnTo>
                    <a:lnTo>
                      <a:pt x="11" y="19"/>
                    </a:lnTo>
                    <a:lnTo>
                      <a:pt x="12" y="19"/>
                    </a:lnTo>
                    <a:lnTo>
                      <a:pt x="14" y="18"/>
                    </a:lnTo>
                    <a:lnTo>
                      <a:pt x="15" y="17"/>
                    </a:lnTo>
                    <a:lnTo>
                      <a:pt x="16" y="16"/>
                    </a:lnTo>
                    <a:lnTo>
                      <a:pt x="17" y="15"/>
                    </a:lnTo>
                    <a:lnTo>
                      <a:pt x="18" y="14"/>
                    </a:lnTo>
                    <a:lnTo>
                      <a:pt x="18" y="12"/>
                    </a:lnTo>
                    <a:lnTo>
                      <a:pt x="19" y="13"/>
                    </a:lnTo>
                    <a:lnTo>
                      <a:pt x="19" y="13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21" y="13"/>
                    </a:lnTo>
                    <a:lnTo>
                      <a:pt x="21" y="13"/>
                    </a:lnTo>
                    <a:lnTo>
                      <a:pt x="21" y="12"/>
                    </a:lnTo>
                    <a:lnTo>
                      <a:pt x="22" y="12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22" y="10"/>
                    </a:lnTo>
                    <a:lnTo>
                      <a:pt x="22" y="10"/>
                    </a:lnTo>
                    <a:lnTo>
                      <a:pt x="22" y="9"/>
                    </a:lnTo>
                    <a:lnTo>
                      <a:pt x="22" y="9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1" y="8"/>
                    </a:lnTo>
                    <a:lnTo>
                      <a:pt x="20" y="8"/>
                    </a:lnTo>
                    <a:lnTo>
                      <a:pt x="20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71" name="Freeform 1166"/>
              <p:cNvSpPr>
                <a:spLocks/>
              </p:cNvSpPr>
              <p:nvPr/>
            </p:nvSpPr>
            <p:spPr bwMode="auto">
              <a:xfrm>
                <a:off x="5155" y="3607"/>
                <a:ext cx="9" cy="3"/>
              </a:xfrm>
              <a:custGeom>
                <a:avLst/>
                <a:gdLst>
                  <a:gd name="T0" fmla="*/ 0 w 9"/>
                  <a:gd name="T1" fmla="*/ 0 h 3"/>
                  <a:gd name="T2" fmla="*/ 0 w 9"/>
                  <a:gd name="T3" fmla="*/ 0 h 3"/>
                  <a:gd name="T4" fmla="*/ 0 w 9"/>
                  <a:gd name="T5" fmla="*/ 1 h 3"/>
                  <a:gd name="T6" fmla="*/ 0 w 9"/>
                  <a:gd name="T7" fmla="*/ 1 h 3"/>
                  <a:gd name="T8" fmla="*/ 1 w 9"/>
                  <a:gd name="T9" fmla="*/ 2 h 3"/>
                  <a:gd name="T10" fmla="*/ 2 w 9"/>
                  <a:gd name="T11" fmla="*/ 2 h 3"/>
                  <a:gd name="T12" fmla="*/ 2 w 9"/>
                  <a:gd name="T13" fmla="*/ 3 h 3"/>
                  <a:gd name="T14" fmla="*/ 3 w 9"/>
                  <a:gd name="T15" fmla="*/ 3 h 3"/>
                  <a:gd name="T16" fmla="*/ 4 w 9"/>
                  <a:gd name="T17" fmla="*/ 3 h 3"/>
                  <a:gd name="T18" fmla="*/ 4 w 9"/>
                  <a:gd name="T19" fmla="*/ 3 h 3"/>
                  <a:gd name="T20" fmla="*/ 4 w 9"/>
                  <a:gd name="T21" fmla="*/ 3 h 3"/>
                  <a:gd name="T22" fmla="*/ 5 w 9"/>
                  <a:gd name="T23" fmla="*/ 3 h 3"/>
                  <a:gd name="T24" fmla="*/ 5 w 9"/>
                  <a:gd name="T25" fmla="*/ 3 h 3"/>
                  <a:gd name="T26" fmla="*/ 9 w 9"/>
                  <a:gd name="T27" fmla="*/ 0 h 3"/>
                  <a:gd name="T28" fmla="*/ 0 w 9"/>
                  <a:gd name="T2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72" name="Freeform 1167"/>
              <p:cNvSpPr>
                <a:spLocks/>
              </p:cNvSpPr>
              <p:nvPr/>
            </p:nvSpPr>
            <p:spPr bwMode="auto">
              <a:xfrm>
                <a:off x="5156" y="3607"/>
                <a:ext cx="5" cy="1"/>
              </a:xfrm>
              <a:custGeom>
                <a:avLst/>
                <a:gdLst>
                  <a:gd name="T0" fmla="*/ 0 w 5"/>
                  <a:gd name="T1" fmla="*/ 0 h 1"/>
                  <a:gd name="T2" fmla="*/ 0 w 5"/>
                  <a:gd name="T3" fmla="*/ 1 h 1"/>
                  <a:gd name="T4" fmla="*/ 4 w 5"/>
                  <a:gd name="T5" fmla="*/ 1 h 1"/>
                  <a:gd name="T6" fmla="*/ 5 w 5"/>
                  <a:gd name="T7" fmla="*/ 0 h 1"/>
                  <a:gd name="T8" fmla="*/ 0 w 5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lnTo>
                      <a:pt x="0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73" name="Freeform 1168"/>
              <p:cNvSpPr>
                <a:spLocks/>
              </p:cNvSpPr>
              <p:nvPr/>
            </p:nvSpPr>
            <p:spPr bwMode="auto">
              <a:xfrm>
                <a:off x="5150" y="3590"/>
                <a:ext cx="18" cy="6"/>
              </a:xfrm>
              <a:custGeom>
                <a:avLst/>
                <a:gdLst>
                  <a:gd name="T0" fmla="*/ 14 w 18"/>
                  <a:gd name="T1" fmla="*/ 1 h 6"/>
                  <a:gd name="T2" fmla="*/ 14 w 18"/>
                  <a:gd name="T3" fmla="*/ 1 h 6"/>
                  <a:gd name="T4" fmla="*/ 14 w 18"/>
                  <a:gd name="T5" fmla="*/ 1 h 6"/>
                  <a:gd name="T6" fmla="*/ 13 w 18"/>
                  <a:gd name="T7" fmla="*/ 1 h 6"/>
                  <a:gd name="T8" fmla="*/ 12 w 18"/>
                  <a:gd name="T9" fmla="*/ 1 h 6"/>
                  <a:gd name="T10" fmla="*/ 12 w 18"/>
                  <a:gd name="T11" fmla="*/ 1 h 6"/>
                  <a:gd name="T12" fmla="*/ 11 w 18"/>
                  <a:gd name="T13" fmla="*/ 1 h 6"/>
                  <a:gd name="T14" fmla="*/ 10 w 18"/>
                  <a:gd name="T15" fmla="*/ 0 h 6"/>
                  <a:gd name="T16" fmla="*/ 9 w 18"/>
                  <a:gd name="T17" fmla="*/ 0 h 6"/>
                  <a:gd name="T18" fmla="*/ 9 w 18"/>
                  <a:gd name="T19" fmla="*/ 0 h 6"/>
                  <a:gd name="T20" fmla="*/ 8 w 18"/>
                  <a:gd name="T21" fmla="*/ 0 h 6"/>
                  <a:gd name="T22" fmla="*/ 7 w 18"/>
                  <a:gd name="T23" fmla="*/ 0 h 6"/>
                  <a:gd name="T24" fmla="*/ 6 w 18"/>
                  <a:gd name="T25" fmla="*/ 0 h 6"/>
                  <a:gd name="T26" fmla="*/ 6 w 18"/>
                  <a:gd name="T27" fmla="*/ 0 h 6"/>
                  <a:gd name="T28" fmla="*/ 5 w 18"/>
                  <a:gd name="T29" fmla="*/ 0 h 6"/>
                  <a:gd name="T30" fmla="*/ 5 w 18"/>
                  <a:gd name="T31" fmla="*/ 0 h 6"/>
                  <a:gd name="T32" fmla="*/ 5 w 18"/>
                  <a:gd name="T33" fmla="*/ 0 h 6"/>
                  <a:gd name="T34" fmla="*/ 4 w 18"/>
                  <a:gd name="T35" fmla="*/ 0 h 6"/>
                  <a:gd name="T36" fmla="*/ 3 w 18"/>
                  <a:gd name="T37" fmla="*/ 0 h 6"/>
                  <a:gd name="T38" fmla="*/ 2 w 18"/>
                  <a:gd name="T39" fmla="*/ 1 h 6"/>
                  <a:gd name="T40" fmla="*/ 1 w 18"/>
                  <a:gd name="T41" fmla="*/ 2 h 6"/>
                  <a:gd name="T42" fmla="*/ 1 w 18"/>
                  <a:gd name="T43" fmla="*/ 3 h 6"/>
                  <a:gd name="T44" fmla="*/ 0 w 18"/>
                  <a:gd name="T45" fmla="*/ 3 h 6"/>
                  <a:gd name="T46" fmla="*/ 0 w 18"/>
                  <a:gd name="T47" fmla="*/ 4 h 6"/>
                  <a:gd name="T48" fmla="*/ 0 w 18"/>
                  <a:gd name="T49" fmla="*/ 5 h 6"/>
                  <a:gd name="T50" fmla="*/ 0 w 18"/>
                  <a:gd name="T51" fmla="*/ 5 h 6"/>
                  <a:gd name="T52" fmla="*/ 0 w 18"/>
                  <a:gd name="T53" fmla="*/ 5 h 6"/>
                  <a:gd name="T54" fmla="*/ 1 w 18"/>
                  <a:gd name="T55" fmla="*/ 5 h 6"/>
                  <a:gd name="T56" fmla="*/ 2 w 18"/>
                  <a:gd name="T57" fmla="*/ 6 h 6"/>
                  <a:gd name="T58" fmla="*/ 3 w 18"/>
                  <a:gd name="T59" fmla="*/ 6 h 6"/>
                  <a:gd name="T60" fmla="*/ 5 w 18"/>
                  <a:gd name="T61" fmla="*/ 6 h 6"/>
                  <a:gd name="T62" fmla="*/ 6 w 18"/>
                  <a:gd name="T63" fmla="*/ 6 h 6"/>
                  <a:gd name="T64" fmla="*/ 8 w 18"/>
                  <a:gd name="T65" fmla="*/ 6 h 6"/>
                  <a:gd name="T66" fmla="*/ 10 w 18"/>
                  <a:gd name="T67" fmla="*/ 6 h 6"/>
                  <a:gd name="T68" fmla="*/ 11 w 18"/>
                  <a:gd name="T69" fmla="*/ 6 h 6"/>
                  <a:gd name="T70" fmla="*/ 12 w 18"/>
                  <a:gd name="T71" fmla="*/ 6 h 6"/>
                  <a:gd name="T72" fmla="*/ 14 w 18"/>
                  <a:gd name="T73" fmla="*/ 6 h 6"/>
                  <a:gd name="T74" fmla="*/ 15 w 18"/>
                  <a:gd name="T75" fmla="*/ 6 h 6"/>
                  <a:gd name="T76" fmla="*/ 16 w 18"/>
                  <a:gd name="T77" fmla="*/ 6 h 6"/>
                  <a:gd name="T78" fmla="*/ 17 w 18"/>
                  <a:gd name="T79" fmla="*/ 6 h 6"/>
                  <a:gd name="T80" fmla="*/ 17 w 18"/>
                  <a:gd name="T81" fmla="*/ 6 h 6"/>
                  <a:gd name="T82" fmla="*/ 17 w 18"/>
                  <a:gd name="T83" fmla="*/ 5 h 6"/>
                  <a:gd name="T84" fmla="*/ 18 w 18"/>
                  <a:gd name="T85" fmla="*/ 5 h 6"/>
                  <a:gd name="T86" fmla="*/ 18 w 18"/>
                  <a:gd name="T87" fmla="*/ 4 h 6"/>
                  <a:gd name="T88" fmla="*/ 17 w 18"/>
                  <a:gd name="T89" fmla="*/ 3 h 6"/>
                  <a:gd name="T90" fmla="*/ 17 w 18"/>
                  <a:gd name="T91" fmla="*/ 2 h 6"/>
                  <a:gd name="T92" fmla="*/ 16 w 18"/>
                  <a:gd name="T93" fmla="*/ 2 h 6"/>
                  <a:gd name="T94" fmla="*/ 15 w 18"/>
                  <a:gd name="T95" fmla="*/ 1 h 6"/>
                  <a:gd name="T96" fmla="*/ 14 w 18"/>
                  <a:gd name="T9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8" h="6">
                    <a:moveTo>
                      <a:pt x="14" y="1"/>
                    </a:moveTo>
                    <a:lnTo>
                      <a:pt x="14" y="1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7" y="6"/>
                    </a:lnTo>
                    <a:lnTo>
                      <a:pt x="17" y="6"/>
                    </a:lnTo>
                    <a:lnTo>
                      <a:pt x="17" y="5"/>
                    </a:lnTo>
                    <a:lnTo>
                      <a:pt x="18" y="5"/>
                    </a:lnTo>
                    <a:lnTo>
                      <a:pt x="18" y="4"/>
                    </a:lnTo>
                    <a:lnTo>
                      <a:pt x="17" y="3"/>
                    </a:lnTo>
                    <a:lnTo>
                      <a:pt x="17" y="2"/>
                    </a:lnTo>
                    <a:lnTo>
                      <a:pt x="16" y="2"/>
                    </a:lnTo>
                    <a:lnTo>
                      <a:pt x="15" y="1"/>
                    </a:ln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74" name="Freeform 1169"/>
              <p:cNvSpPr>
                <a:spLocks/>
              </p:cNvSpPr>
              <p:nvPr/>
            </p:nvSpPr>
            <p:spPr bwMode="auto">
              <a:xfrm>
                <a:off x="5169" y="3604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  <a:gd name="T6" fmla="*/ 2 w 2"/>
                  <a:gd name="T7" fmla="*/ 1 h 1"/>
                  <a:gd name="T8" fmla="*/ 2 w 2"/>
                  <a:gd name="T9" fmla="*/ 1 h 1"/>
                  <a:gd name="T10" fmla="*/ 2 w 2"/>
                  <a:gd name="T11" fmla="*/ 0 h 1"/>
                  <a:gd name="T12" fmla="*/ 1 w 2"/>
                  <a:gd name="T13" fmla="*/ 0 h 1"/>
                  <a:gd name="T14" fmla="*/ 1 w 2"/>
                  <a:gd name="T15" fmla="*/ 0 h 1"/>
                  <a:gd name="T16" fmla="*/ 1 w 2"/>
                  <a:gd name="T17" fmla="*/ 0 h 1"/>
                  <a:gd name="T18" fmla="*/ 1 w 2"/>
                  <a:gd name="T19" fmla="*/ 0 h 1"/>
                  <a:gd name="T20" fmla="*/ 0 w 2"/>
                  <a:gd name="T21" fmla="*/ 0 h 1"/>
                  <a:gd name="T22" fmla="*/ 0 w 2"/>
                  <a:gd name="T23" fmla="*/ 0 h 1"/>
                  <a:gd name="T24" fmla="*/ 0 w 2"/>
                  <a:gd name="T25" fmla="*/ 1 h 1"/>
                  <a:gd name="T26" fmla="*/ 0 w 2"/>
                  <a:gd name="T27" fmla="*/ 1 h 1"/>
                  <a:gd name="T28" fmla="*/ 0 w 2"/>
                  <a:gd name="T29" fmla="*/ 1 h 1"/>
                  <a:gd name="T30" fmla="*/ 1 w 2"/>
                  <a:gd name="T31" fmla="*/ 1 h 1"/>
                  <a:gd name="T32" fmla="*/ 1 w 2"/>
                  <a:gd name="T3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75" name="Freeform 1170"/>
              <p:cNvSpPr>
                <a:spLocks/>
              </p:cNvSpPr>
              <p:nvPr/>
            </p:nvSpPr>
            <p:spPr bwMode="auto">
              <a:xfrm>
                <a:off x="5154" y="3615"/>
                <a:ext cx="16" cy="10"/>
              </a:xfrm>
              <a:custGeom>
                <a:avLst/>
                <a:gdLst>
                  <a:gd name="T0" fmla="*/ 15 w 16"/>
                  <a:gd name="T1" fmla="*/ 5 h 10"/>
                  <a:gd name="T2" fmla="*/ 14 w 16"/>
                  <a:gd name="T3" fmla="*/ 4 h 10"/>
                  <a:gd name="T4" fmla="*/ 16 w 16"/>
                  <a:gd name="T5" fmla="*/ 2 h 10"/>
                  <a:gd name="T6" fmla="*/ 14 w 16"/>
                  <a:gd name="T7" fmla="*/ 0 h 10"/>
                  <a:gd name="T8" fmla="*/ 13 w 16"/>
                  <a:gd name="T9" fmla="*/ 0 h 10"/>
                  <a:gd name="T10" fmla="*/ 14 w 16"/>
                  <a:gd name="T11" fmla="*/ 2 h 10"/>
                  <a:gd name="T12" fmla="*/ 12 w 16"/>
                  <a:gd name="T13" fmla="*/ 3 h 10"/>
                  <a:gd name="T14" fmla="*/ 13 w 16"/>
                  <a:gd name="T15" fmla="*/ 4 h 10"/>
                  <a:gd name="T16" fmla="*/ 13 w 16"/>
                  <a:gd name="T17" fmla="*/ 4 h 10"/>
                  <a:gd name="T18" fmla="*/ 14 w 16"/>
                  <a:gd name="T19" fmla="*/ 5 h 10"/>
                  <a:gd name="T20" fmla="*/ 14 w 16"/>
                  <a:gd name="T21" fmla="*/ 5 h 10"/>
                  <a:gd name="T22" fmla="*/ 7 w 16"/>
                  <a:gd name="T23" fmla="*/ 9 h 10"/>
                  <a:gd name="T24" fmla="*/ 2 w 16"/>
                  <a:gd name="T25" fmla="*/ 5 h 10"/>
                  <a:gd name="T26" fmla="*/ 3 w 16"/>
                  <a:gd name="T27" fmla="*/ 3 h 10"/>
                  <a:gd name="T28" fmla="*/ 1 w 16"/>
                  <a:gd name="T29" fmla="*/ 2 h 10"/>
                  <a:gd name="T30" fmla="*/ 2 w 16"/>
                  <a:gd name="T31" fmla="*/ 0 h 10"/>
                  <a:gd name="T32" fmla="*/ 2 w 16"/>
                  <a:gd name="T33" fmla="*/ 0 h 10"/>
                  <a:gd name="T34" fmla="*/ 0 w 16"/>
                  <a:gd name="T35" fmla="*/ 2 h 10"/>
                  <a:gd name="T36" fmla="*/ 2 w 16"/>
                  <a:gd name="T37" fmla="*/ 4 h 10"/>
                  <a:gd name="T38" fmla="*/ 1 w 16"/>
                  <a:gd name="T39" fmla="*/ 5 h 10"/>
                  <a:gd name="T40" fmla="*/ 7 w 16"/>
                  <a:gd name="T41" fmla="*/ 10 h 10"/>
                  <a:gd name="T42" fmla="*/ 15 w 16"/>
                  <a:gd name="T4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" h="10">
                    <a:moveTo>
                      <a:pt x="15" y="5"/>
                    </a:moveTo>
                    <a:lnTo>
                      <a:pt x="14" y="4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4" y="2"/>
                    </a:lnTo>
                    <a:lnTo>
                      <a:pt x="12" y="3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7" y="9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1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7" y="10"/>
                    </a:lnTo>
                    <a:lnTo>
                      <a:pt x="15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76" name="Freeform 1171"/>
              <p:cNvSpPr>
                <a:spLocks/>
              </p:cNvSpPr>
              <p:nvPr/>
            </p:nvSpPr>
            <p:spPr bwMode="auto">
              <a:xfrm>
                <a:off x="5151" y="3623"/>
                <a:ext cx="1" cy="12"/>
              </a:xfrm>
              <a:custGeom>
                <a:avLst/>
                <a:gdLst>
                  <a:gd name="T0" fmla="*/ 0 w 1"/>
                  <a:gd name="T1" fmla="*/ 12 h 12"/>
                  <a:gd name="T2" fmla="*/ 0 w 1"/>
                  <a:gd name="T3" fmla="*/ 2 h 12"/>
                  <a:gd name="T4" fmla="*/ 1 w 1"/>
                  <a:gd name="T5" fmla="*/ 0 h 12"/>
                  <a:gd name="T6" fmla="*/ 1 w 1"/>
                  <a:gd name="T7" fmla="*/ 12 h 12"/>
                  <a:gd name="T8" fmla="*/ 0 w 1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2">
                    <a:moveTo>
                      <a:pt x="0" y="1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1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77" name="Freeform 1172"/>
              <p:cNvSpPr>
                <a:spLocks/>
              </p:cNvSpPr>
              <p:nvPr/>
            </p:nvSpPr>
            <p:spPr bwMode="auto">
              <a:xfrm>
                <a:off x="5075" y="3614"/>
                <a:ext cx="22" cy="27"/>
              </a:xfrm>
              <a:custGeom>
                <a:avLst/>
                <a:gdLst>
                  <a:gd name="T0" fmla="*/ 22 w 22"/>
                  <a:gd name="T1" fmla="*/ 1 h 27"/>
                  <a:gd name="T2" fmla="*/ 21 w 22"/>
                  <a:gd name="T3" fmla="*/ 1 h 27"/>
                  <a:gd name="T4" fmla="*/ 20 w 22"/>
                  <a:gd name="T5" fmla="*/ 1 h 27"/>
                  <a:gd name="T6" fmla="*/ 19 w 22"/>
                  <a:gd name="T7" fmla="*/ 0 h 27"/>
                  <a:gd name="T8" fmla="*/ 18 w 22"/>
                  <a:gd name="T9" fmla="*/ 0 h 27"/>
                  <a:gd name="T10" fmla="*/ 17 w 22"/>
                  <a:gd name="T11" fmla="*/ 0 h 27"/>
                  <a:gd name="T12" fmla="*/ 15 w 22"/>
                  <a:gd name="T13" fmla="*/ 0 h 27"/>
                  <a:gd name="T14" fmla="*/ 13 w 22"/>
                  <a:gd name="T15" fmla="*/ 1 h 27"/>
                  <a:gd name="T16" fmla="*/ 12 w 22"/>
                  <a:gd name="T17" fmla="*/ 1 h 27"/>
                  <a:gd name="T18" fmla="*/ 10 w 22"/>
                  <a:gd name="T19" fmla="*/ 1 h 27"/>
                  <a:gd name="T20" fmla="*/ 9 w 22"/>
                  <a:gd name="T21" fmla="*/ 1 h 27"/>
                  <a:gd name="T22" fmla="*/ 7 w 22"/>
                  <a:gd name="T23" fmla="*/ 2 h 27"/>
                  <a:gd name="T24" fmla="*/ 6 w 22"/>
                  <a:gd name="T25" fmla="*/ 2 h 27"/>
                  <a:gd name="T26" fmla="*/ 5 w 22"/>
                  <a:gd name="T27" fmla="*/ 2 h 27"/>
                  <a:gd name="T28" fmla="*/ 4 w 22"/>
                  <a:gd name="T29" fmla="*/ 3 h 27"/>
                  <a:gd name="T30" fmla="*/ 4 w 22"/>
                  <a:gd name="T31" fmla="*/ 3 h 27"/>
                  <a:gd name="T32" fmla="*/ 3 w 22"/>
                  <a:gd name="T33" fmla="*/ 3 h 27"/>
                  <a:gd name="T34" fmla="*/ 3 w 22"/>
                  <a:gd name="T35" fmla="*/ 3 h 27"/>
                  <a:gd name="T36" fmla="*/ 3 w 22"/>
                  <a:gd name="T37" fmla="*/ 3 h 27"/>
                  <a:gd name="T38" fmla="*/ 3 w 22"/>
                  <a:gd name="T39" fmla="*/ 2 h 27"/>
                  <a:gd name="T40" fmla="*/ 3 w 22"/>
                  <a:gd name="T41" fmla="*/ 2 h 27"/>
                  <a:gd name="T42" fmla="*/ 3 w 22"/>
                  <a:gd name="T43" fmla="*/ 2 h 27"/>
                  <a:gd name="T44" fmla="*/ 3 w 22"/>
                  <a:gd name="T45" fmla="*/ 2 h 27"/>
                  <a:gd name="T46" fmla="*/ 2 w 22"/>
                  <a:gd name="T47" fmla="*/ 2 h 27"/>
                  <a:gd name="T48" fmla="*/ 1 w 22"/>
                  <a:gd name="T49" fmla="*/ 1 h 27"/>
                  <a:gd name="T50" fmla="*/ 1 w 22"/>
                  <a:gd name="T51" fmla="*/ 2 h 27"/>
                  <a:gd name="T52" fmla="*/ 0 w 22"/>
                  <a:gd name="T53" fmla="*/ 2 h 27"/>
                  <a:gd name="T54" fmla="*/ 0 w 22"/>
                  <a:gd name="T55" fmla="*/ 2 h 27"/>
                  <a:gd name="T56" fmla="*/ 0 w 22"/>
                  <a:gd name="T57" fmla="*/ 2 h 27"/>
                  <a:gd name="T58" fmla="*/ 0 w 22"/>
                  <a:gd name="T59" fmla="*/ 2 h 27"/>
                  <a:gd name="T60" fmla="*/ 0 w 22"/>
                  <a:gd name="T61" fmla="*/ 2 h 27"/>
                  <a:gd name="T62" fmla="*/ 0 w 22"/>
                  <a:gd name="T63" fmla="*/ 2 h 27"/>
                  <a:gd name="T64" fmla="*/ 0 w 22"/>
                  <a:gd name="T65" fmla="*/ 2 h 27"/>
                  <a:gd name="T66" fmla="*/ 0 w 22"/>
                  <a:gd name="T67" fmla="*/ 27 h 27"/>
                  <a:gd name="T68" fmla="*/ 3 w 22"/>
                  <a:gd name="T69" fmla="*/ 27 h 27"/>
                  <a:gd name="T70" fmla="*/ 3 w 22"/>
                  <a:gd name="T71" fmla="*/ 25 h 27"/>
                  <a:gd name="T72" fmla="*/ 3 w 22"/>
                  <a:gd name="T73" fmla="*/ 21 h 27"/>
                  <a:gd name="T74" fmla="*/ 3 w 22"/>
                  <a:gd name="T75" fmla="*/ 18 h 27"/>
                  <a:gd name="T76" fmla="*/ 3 w 22"/>
                  <a:gd name="T77" fmla="*/ 16 h 27"/>
                  <a:gd name="T78" fmla="*/ 4 w 22"/>
                  <a:gd name="T79" fmla="*/ 16 h 27"/>
                  <a:gd name="T80" fmla="*/ 5 w 22"/>
                  <a:gd name="T81" fmla="*/ 15 h 27"/>
                  <a:gd name="T82" fmla="*/ 6 w 22"/>
                  <a:gd name="T83" fmla="*/ 15 h 27"/>
                  <a:gd name="T84" fmla="*/ 7 w 22"/>
                  <a:gd name="T85" fmla="*/ 15 h 27"/>
                  <a:gd name="T86" fmla="*/ 8 w 22"/>
                  <a:gd name="T87" fmla="*/ 14 h 27"/>
                  <a:gd name="T88" fmla="*/ 9 w 22"/>
                  <a:gd name="T89" fmla="*/ 14 h 27"/>
                  <a:gd name="T90" fmla="*/ 11 w 22"/>
                  <a:gd name="T91" fmla="*/ 14 h 27"/>
                  <a:gd name="T92" fmla="*/ 12 w 22"/>
                  <a:gd name="T93" fmla="*/ 13 h 27"/>
                  <a:gd name="T94" fmla="*/ 13 w 22"/>
                  <a:gd name="T95" fmla="*/ 13 h 27"/>
                  <a:gd name="T96" fmla="*/ 15 w 22"/>
                  <a:gd name="T97" fmla="*/ 13 h 27"/>
                  <a:gd name="T98" fmla="*/ 16 w 22"/>
                  <a:gd name="T99" fmla="*/ 12 h 27"/>
                  <a:gd name="T100" fmla="*/ 17 w 22"/>
                  <a:gd name="T101" fmla="*/ 12 h 27"/>
                  <a:gd name="T102" fmla="*/ 18 w 22"/>
                  <a:gd name="T103" fmla="*/ 12 h 27"/>
                  <a:gd name="T104" fmla="*/ 20 w 22"/>
                  <a:gd name="T105" fmla="*/ 12 h 27"/>
                  <a:gd name="T106" fmla="*/ 21 w 22"/>
                  <a:gd name="T107" fmla="*/ 11 h 27"/>
                  <a:gd name="T108" fmla="*/ 22 w 22"/>
                  <a:gd name="T109" fmla="*/ 11 h 27"/>
                  <a:gd name="T110" fmla="*/ 22 w 22"/>
                  <a:gd name="T111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2" h="27">
                    <a:moveTo>
                      <a:pt x="22" y="1"/>
                    </a:moveTo>
                    <a:lnTo>
                      <a:pt x="21" y="1"/>
                    </a:lnTo>
                    <a:lnTo>
                      <a:pt x="20" y="1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7"/>
                    </a:lnTo>
                    <a:lnTo>
                      <a:pt x="3" y="27"/>
                    </a:lnTo>
                    <a:lnTo>
                      <a:pt x="3" y="25"/>
                    </a:lnTo>
                    <a:lnTo>
                      <a:pt x="3" y="21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4" y="16"/>
                    </a:lnTo>
                    <a:lnTo>
                      <a:pt x="5" y="15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1" y="14"/>
                    </a:lnTo>
                    <a:lnTo>
                      <a:pt x="12" y="13"/>
                    </a:lnTo>
                    <a:lnTo>
                      <a:pt x="13" y="13"/>
                    </a:lnTo>
                    <a:lnTo>
                      <a:pt x="15" y="13"/>
                    </a:lnTo>
                    <a:lnTo>
                      <a:pt x="16" y="12"/>
                    </a:lnTo>
                    <a:lnTo>
                      <a:pt x="17" y="12"/>
                    </a:lnTo>
                    <a:lnTo>
                      <a:pt x="18" y="12"/>
                    </a:lnTo>
                    <a:lnTo>
                      <a:pt x="20" y="12"/>
                    </a:lnTo>
                    <a:lnTo>
                      <a:pt x="21" y="11"/>
                    </a:lnTo>
                    <a:lnTo>
                      <a:pt x="22" y="11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78" name="Freeform 1173"/>
              <p:cNvSpPr>
                <a:spLocks/>
              </p:cNvSpPr>
              <p:nvPr/>
            </p:nvSpPr>
            <p:spPr bwMode="auto">
              <a:xfrm>
                <a:off x="5071" y="3634"/>
                <a:ext cx="118" cy="24"/>
              </a:xfrm>
              <a:custGeom>
                <a:avLst/>
                <a:gdLst>
                  <a:gd name="T0" fmla="*/ 9 w 118"/>
                  <a:gd name="T1" fmla="*/ 3 h 24"/>
                  <a:gd name="T2" fmla="*/ 13 w 118"/>
                  <a:gd name="T3" fmla="*/ 3 h 24"/>
                  <a:gd name="T4" fmla="*/ 16 w 118"/>
                  <a:gd name="T5" fmla="*/ 2 h 24"/>
                  <a:gd name="T6" fmla="*/ 21 w 118"/>
                  <a:gd name="T7" fmla="*/ 2 h 24"/>
                  <a:gd name="T8" fmla="*/ 25 w 118"/>
                  <a:gd name="T9" fmla="*/ 1 h 24"/>
                  <a:gd name="T10" fmla="*/ 30 w 118"/>
                  <a:gd name="T11" fmla="*/ 1 h 24"/>
                  <a:gd name="T12" fmla="*/ 35 w 118"/>
                  <a:gd name="T13" fmla="*/ 0 h 24"/>
                  <a:gd name="T14" fmla="*/ 41 w 118"/>
                  <a:gd name="T15" fmla="*/ 0 h 24"/>
                  <a:gd name="T16" fmla="*/ 47 w 118"/>
                  <a:gd name="T17" fmla="*/ 0 h 24"/>
                  <a:gd name="T18" fmla="*/ 53 w 118"/>
                  <a:gd name="T19" fmla="*/ 0 h 24"/>
                  <a:gd name="T20" fmla="*/ 59 w 118"/>
                  <a:gd name="T21" fmla="*/ 0 h 24"/>
                  <a:gd name="T22" fmla="*/ 67 w 118"/>
                  <a:gd name="T23" fmla="*/ 0 h 24"/>
                  <a:gd name="T24" fmla="*/ 74 w 118"/>
                  <a:gd name="T25" fmla="*/ 0 h 24"/>
                  <a:gd name="T26" fmla="*/ 81 w 118"/>
                  <a:gd name="T27" fmla="*/ 0 h 24"/>
                  <a:gd name="T28" fmla="*/ 88 w 118"/>
                  <a:gd name="T29" fmla="*/ 1 h 24"/>
                  <a:gd name="T30" fmla="*/ 94 w 118"/>
                  <a:gd name="T31" fmla="*/ 1 h 24"/>
                  <a:gd name="T32" fmla="*/ 99 w 118"/>
                  <a:gd name="T33" fmla="*/ 2 h 24"/>
                  <a:gd name="T34" fmla="*/ 103 w 118"/>
                  <a:gd name="T35" fmla="*/ 2 h 24"/>
                  <a:gd name="T36" fmla="*/ 106 w 118"/>
                  <a:gd name="T37" fmla="*/ 3 h 24"/>
                  <a:gd name="T38" fmla="*/ 110 w 118"/>
                  <a:gd name="T39" fmla="*/ 4 h 24"/>
                  <a:gd name="T40" fmla="*/ 112 w 118"/>
                  <a:gd name="T41" fmla="*/ 4 h 24"/>
                  <a:gd name="T42" fmla="*/ 115 w 118"/>
                  <a:gd name="T43" fmla="*/ 5 h 24"/>
                  <a:gd name="T44" fmla="*/ 116 w 118"/>
                  <a:gd name="T45" fmla="*/ 6 h 24"/>
                  <a:gd name="T46" fmla="*/ 118 w 118"/>
                  <a:gd name="T47" fmla="*/ 7 h 24"/>
                  <a:gd name="T48" fmla="*/ 118 w 118"/>
                  <a:gd name="T49" fmla="*/ 16 h 24"/>
                  <a:gd name="T50" fmla="*/ 115 w 118"/>
                  <a:gd name="T51" fmla="*/ 17 h 24"/>
                  <a:gd name="T52" fmla="*/ 111 w 118"/>
                  <a:gd name="T53" fmla="*/ 19 h 24"/>
                  <a:gd name="T54" fmla="*/ 109 w 118"/>
                  <a:gd name="T55" fmla="*/ 20 h 24"/>
                  <a:gd name="T56" fmla="*/ 107 w 118"/>
                  <a:gd name="T57" fmla="*/ 20 h 24"/>
                  <a:gd name="T58" fmla="*/ 105 w 118"/>
                  <a:gd name="T59" fmla="*/ 21 h 24"/>
                  <a:gd name="T60" fmla="*/ 103 w 118"/>
                  <a:gd name="T61" fmla="*/ 21 h 24"/>
                  <a:gd name="T62" fmla="*/ 100 w 118"/>
                  <a:gd name="T63" fmla="*/ 21 h 24"/>
                  <a:gd name="T64" fmla="*/ 97 w 118"/>
                  <a:gd name="T65" fmla="*/ 22 h 24"/>
                  <a:gd name="T66" fmla="*/ 94 w 118"/>
                  <a:gd name="T67" fmla="*/ 22 h 24"/>
                  <a:gd name="T68" fmla="*/ 89 w 118"/>
                  <a:gd name="T69" fmla="*/ 22 h 24"/>
                  <a:gd name="T70" fmla="*/ 85 w 118"/>
                  <a:gd name="T71" fmla="*/ 23 h 24"/>
                  <a:gd name="T72" fmla="*/ 81 w 118"/>
                  <a:gd name="T73" fmla="*/ 23 h 24"/>
                  <a:gd name="T74" fmla="*/ 76 w 118"/>
                  <a:gd name="T75" fmla="*/ 23 h 24"/>
                  <a:gd name="T76" fmla="*/ 73 w 118"/>
                  <a:gd name="T77" fmla="*/ 23 h 24"/>
                  <a:gd name="T78" fmla="*/ 70 w 118"/>
                  <a:gd name="T79" fmla="*/ 24 h 24"/>
                  <a:gd name="T80" fmla="*/ 66 w 118"/>
                  <a:gd name="T81" fmla="*/ 24 h 24"/>
                  <a:gd name="T82" fmla="*/ 63 w 118"/>
                  <a:gd name="T83" fmla="*/ 24 h 24"/>
                  <a:gd name="T84" fmla="*/ 60 w 118"/>
                  <a:gd name="T85" fmla="*/ 24 h 24"/>
                  <a:gd name="T86" fmla="*/ 57 w 118"/>
                  <a:gd name="T87" fmla="*/ 24 h 24"/>
                  <a:gd name="T88" fmla="*/ 53 w 118"/>
                  <a:gd name="T89" fmla="*/ 24 h 24"/>
                  <a:gd name="T90" fmla="*/ 50 w 118"/>
                  <a:gd name="T91" fmla="*/ 24 h 24"/>
                  <a:gd name="T92" fmla="*/ 47 w 118"/>
                  <a:gd name="T93" fmla="*/ 23 h 24"/>
                  <a:gd name="T94" fmla="*/ 44 w 118"/>
                  <a:gd name="T95" fmla="*/ 23 h 24"/>
                  <a:gd name="T96" fmla="*/ 39 w 118"/>
                  <a:gd name="T97" fmla="*/ 23 h 24"/>
                  <a:gd name="T98" fmla="*/ 32 w 118"/>
                  <a:gd name="T99" fmla="*/ 23 h 24"/>
                  <a:gd name="T100" fmla="*/ 26 w 118"/>
                  <a:gd name="T101" fmla="*/ 22 h 24"/>
                  <a:gd name="T102" fmla="*/ 20 w 118"/>
                  <a:gd name="T103" fmla="*/ 22 h 24"/>
                  <a:gd name="T104" fmla="*/ 15 w 118"/>
                  <a:gd name="T105" fmla="*/ 21 h 24"/>
                  <a:gd name="T106" fmla="*/ 10 w 118"/>
                  <a:gd name="T107" fmla="*/ 20 h 24"/>
                  <a:gd name="T108" fmla="*/ 7 w 118"/>
                  <a:gd name="T109" fmla="*/ 19 h 24"/>
                  <a:gd name="T110" fmla="*/ 4 w 118"/>
                  <a:gd name="T111" fmla="*/ 18 h 24"/>
                  <a:gd name="T112" fmla="*/ 3 w 118"/>
                  <a:gd name="T113" fmla="*/ 17 h 24"/>
                  <a:gd name="T114" fmla="*/ 1 w 118"/>
                  <a:gd name="T115" fmla="*/ 16 h 24"/>
                  <a:gd name="T116" fmla="*/ 0 w 118"/>
                  <a:gd name="T117" fmla="*/ 15 h 24"/>
                  <a:gd name="T118" fmla="*/ 0 w 118"/>
                  <a:gd name="T119" fmla="*/ 7 h 24"/>
                  <a:gd name="T120" fmla="*/ 2 w 118"/>
                  <a:gd name="T121" fmla="*/ 5 h 24"/>
                  <a:gd name="T122" fmla="*/ 5 w 118"/>
                  <a:gd name="T123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8" h="24">
                    <a:moveTo>
                      <a:pt x="7" y="4"/>
                    </a:moveTo>
                    <a:lnTo>
                      <a:pt x="8" y="4"/>
                    </a:lnTo>
                    <a:lnTo>
                      <a:pt x="9" y="3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4" y="2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2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30" y="1"/>
                    </a:lnTo>
                    <a:lnTo>
                      <a:pt x="32" y="1"/>
                    </a:lnTo>
                    <a:lnTo>
                      <a:pt x="34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5" y="0"/>
                    </a:lnTo>
                    <a:lnTo>
                      <a:pt x="47" y="0"/>
                    </a:lnTo>
                    <a:lnTo>
                      <a:pt x="49" y="0"/>
                    </a:lnTo>
                    <a:lnTo>
                      <a:pt x="51" y="0"/>
                    </a:lnTo>
                    <a:lnTo>
                      <a:pt x="53" y="0"/>
                    </a:lnTo>
                    <a:lnTo>
                      <a:pt x="55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61" y="0"/>
                    </a:lnTo>
                    <a:lnTo>
                      <a:pt x="64" y="0"/>
                    </a:lnTo>
                    <a:lnTo>
                      <a:pt x="67" y="0"/>
                    </a:lnTo>
                    <a:lnTo>
                      <a:pt x="69" y="0"/>
                    </a:lnTo>
                    <a:lnTo>
                      <a:pt x="72" y="0"/>
                    </a:lnTo>
                    <a:lnTo>
                      <a:pt x="74" y="0"/>
                    </a:lnTo>
                    <a:lnTo>
                      <a:pt x="76" y="0"/>
                    </a:lnTo>
                    <a:lnTo>
                      <a:pt x="79" y="0"/>
                    </a:lnTo>
                    <a:lnTo>
                      <a:pt x="81" y="0"/>
                    </a:lnTo>
                    <a:lnTo>
                      <a:pt x="84" y="0"/>
                    </a:lnTo>
                    <a:lnTo>
                      <a:pt x="86" y="1"/>
                    </a:lnTo>
                    <a:lnTo>
                      <a:pt x="88" y="1"/>
                    </a:lnTo>
                    <a:lnTo>
                      <a:pt x="90" y="1"/>
                    </a:lnTo>
                    <a:lnTo>
                      <a:pt x="92" y="1"/>
                    </a:lnTo>
                    <a:lnTo>
                      <a:pt x="94" y="1"/>
                    </a:lnTo>
                    <a:lnTo>
                      <a:pt x="96" y="1"/>
                    </a:lnTo>
                    <a:lnTo>
                      <a:pt x="98" y="2"/>
                    </a:lnTo>
                    <a:lnTo>
                      <a:pt x="99" y="2"/>
                    </a:lnTo>
                    <a:lnTo>
                      <a:pt x="100" y="2"/>
                    </a:lnTo>
                    <a:lnTo>
                      <a:pt x="102" y="2"/>
                    </a:lnTo>
                    <a:lnTo>
                      <a:pt x="103" y="2"/>
                    </a:lnTo>
                    <a:lnTo>
                      <a:pt x="104" y="2"/>
                    </a:lnTo>
                    <a:lnTo>
                      <a:pt x="105" y="3"/>
                    </a:lnTo>
                    <a:lnTo>
                      <a:pt x="106" y="3"/>
                    </a:lnTo>
                    <a:lnTo>
                      <a:pt x="108" y="3"/>
                    </a:lnTo>
                    <a:lnTo>
                      <a:pt x="109" y="3"/>
                    </a:lnTo>
                    <a:lnTo>
                      <a:pt x="110" y="4"/>
                    </a:lnTo>
                    <a:lnTo>
                      <a:pt x="111" y="4"/>
                    </a:lnTo>
                    <a:lnTo>
                      <a:pt x="111" y="4"/>
                    </a:lnTo>
                    <a:lnTo>
                      <a:pt x="112" y="4"/>
                    </a:lnTo>
                    <a:lnTo>
                      <a:pt x="113" y="4"/>
                    </a:lnTo>
                    <a:lnTo>
                      <a:pt x="114" y="5"/>
                    </a:lnTo>
                    <a:lnTo>
                      <a:pt x="115" y="5"/>
                    </a:lnTo>
                    <a:lnTo>
                      <a:pt x="115" y="5"/>
                    </a:lnTo>
                    <a:lnTo>
                      <a:pt x="116" y="6"/>
                    </a:lnTo>
                    <a:lnTo>
                      <a:pt x="116" y="6"/>
                    </a:lnTo>
                    <a:lnTo>
                      <a:pt x="117" y="6"/>
                    </a:lnTo>
                    <a:lnTo>
                      <a:pt x="117" y="7"/>
                    </a:lnTo>
                    <a:lnTo>
                      <a:pt x="118" y="7"/>
                    </a:lnTo>
                    <a:lnTo>
                      <a:pt x="118" y="8"/>
                    </a:lnTo>
                    <a:lnTo>
                      <a:pt x="118" y="15"/>
                    </a:lnTo>
                    <a:lnTo>
                      <a:pt x="118" y="16"/>
                    </a:lnTo>
                    <a:lnTo>
                      <a:pt x="117" y="16"/>
                    </a:lnTo>
                    <a:lnTo>
                      <a:pt x="116" y="17"/>
                    </a:lnTo>
                    <a:lnTo>
                      <a:pt x="115" y="17"/>
                    </a:lnTo>
                    <a:lnTo>
                      <a:pt x="114" y="18"/>
                    </a:lnTo>
                    <a:lnTo>
                      <a:pt x="112" y="19"/>
                    </a:lnTo>
                    <a:lnTo>
                      <a:pt x="111" y="19"/>
                    </a:lnTo>
                    <a:lnTo>
                      <a:pt x="110" y="19"/>
                    </a:lnTo>
                    <a:lnTo>
                      <a:pt x="110" y="20"/>
                    </a:lnTo>
                    <a:lnTo>
                      <a:pt x="109" y="20"/>
                    </a:lnTo>
                    <a:lnTo>
                      <a:pt x="108" y="20"/>
                    </a:lnTo>
                    <a:lnTo>
                      <a:pt x="108" y="20"/>
                    </a:lnTo>
                    <a:lnTo>
                      <a:pt x="107" y="20"/>
                    </a:lnTo>
                    <a:lnTo>
                      <a:pt x="106" y="20"/>
                    </a:lnTo>
                    <a:lnTo>
                      <a:pt x="106" y="20"/>
                    </a:lnTo>
                    <a:lnTo>
                      <a:pt x="105" y="21"/>
                    </a:lnTo>
                    <a:lnTo>
                      <a:pt x="104" y="21"/>
                    </a:lnTo>
                    <a:lnTo>
                      <a:pt x="103" y="21"/>
                    </a:lnTo>
                    <a:lnTo>
                      <a:pt x="103" y="21"/>
                    </a:lnTo>
                    <a:lnTo>
                      <a:pt x="102" y="21"/>
                    </a:lnTo>
                    <a:lnTo>
                      <a:pt x="101" y="21"/>
                    </a:lnTo>
                    <a:lnTo>
                      <a:pt x="100" y="21"/>
                    </a:lnTo>
                    <a:lnTo>
                      <a:pt x="100" y="21"/>
                    </a:lnTo>
                    <a:lnTo>
                      <a:pt x="99" y="22"/>
                    </a:lnTo>
                    <a:lnTo>
                      <a:pt x="97" y="22"/>
                    </a:lnTo>
                    <a:lnTo>
                      <a:pt x="96" y="22"/>
                    </a:lnTo>
                    <a:lnTo>
                      <a:pt x="95" y="22"/>
                    </a:lnTo>
                    <a:lnTo>
                      <a:pt x="94" y="22"/>
                    </a:lnTo>
                    <a:lnTo>
                      <a:pt x="92" y="22"/>
                    </a:lnTo>
                    <a:lnTo>
                      <a:pt x="91" y="22"/>
                    </a:lnTo>
                    <a:lnTo>
                      <a:pt x="89" y="22"/>
                    </a:lnTo>
                    <a:lnTo>
                      <a:pt x="88" y="23"/>
                    </a:lnTo>
                    <a:lnTo>
                      <a:pt x="87" y="23"/>
                    </a:lnTo>
                    <a:lnTo>
                      <a:pt x="85" y="23"/>
                    </a:lnTo>
                    <a:lnTo>
                      <a:pt x="84" y="23"/>
                    </a:lnTo>
                    <a:lnTo>
                      <a:pt x="82" y="23"/>
                    </a:lnTo>
                    <a:lnTo>
                      <a:pt x="81" y="23"/>
                    </a:lnTo>
                    <a:lnTo>
                      <a:pt x="79" y="23"/>
                    </a:lnTo>
                    <a:lnTo>
                      <a:pt x="77" y="23"/>
                    </a:lnTo>
                    <a:lnTo>
                      <a:pt x="76" y="23"/>
                    </a:lnTo>
                    <a:lnTo>
                      <a:pt x="75" y="23"/>
                    </a:lnTo>
                    <a:lnTo>
                      <a:pt x="74" y="23"/>
                    </a:lnTo>
                    <a:lnTo>
                      <a:pt x="73" y="23"/>
                    </a:lnTo>
                    <a:lnTo>
                      <a:pt x="72" y="23"/>
                    </a:lnTo>
                    <a:lnTo>
                      <a:pt x="71" y="23"/>
                    </a:lnTo>
                    <a:lnTo>
                      <a:pt x="70" y="24"/>
                    </a:lnTo>
                    <a:lnTo>
                      <a:pt x="69" y="24"/>
                    </a:lnTo>
                    <a:lnTo>
                      <a:pt x="67" y="24"/>
                    </a:lnTo>
                    <a:lnTo>
                      <a:pt x="66" y="24"/>
                    </a:lnTo>
                    <a:lnTo>
                      <a:pt x="65" y="24"/>
                    </a:lnTo>
                    <a:lnTo>
                      <a:pt x="64" y="24"/>
                    </a:lnTo>
                    <a:lnTo>
                      <a:pt x="63" y="24"/>
                    </a:lnTo>
                    <a:lnTo>
                      <a:pt x="62" y="24"/>
                    </a:lnTo>
                    <a:lnTo>
                      <a:pt x="61" y="24"/>
                    </a:lnTo>
                    <a:lnTo>
                      <a:pt x="60" y="24"/>
                    </a:lnTo>
                    <a:lnTo>
                      <a:pt x="59" y="24"/>
                    </a:lnTo>
                    <a:lnTo>
                      <a:pt x="58" y="24"/>
                    </a:lnTo>
                    <a:lnTo>
                      <a:pt x="57" y="24"/>
                    </a:lnTo>
                    <a:lnTo>
                      <a:pt x="56" y="24"/>
                    </a:lnTo>
                    <a:lnTo>
                      <a:pt x="54" y="24"/>
                    </a:lnTo>
                    <a:lnTo>
                      <a:pt x="53" y="24"/>
                    </a:lnTo>
                    <a:lnTo>
                      <a:pt x="52" y="24"/>
                    </a:lnTo>
                    <a:lnTo>
                      <a:pt x="51" y="24"/>
                    </a:lnTo>
                    <a:lnTo>
                      <a:pt x="50" y="24"/>
                    </a:lnTo>
                    <a:lnTo>
                      <a:pt x="49" y="24"/>
                    </a:lnTo>
                    <a:lnTo>
                      <a:pt x="48" y="24"/>
                    </a:lnTo>
                    <a:lnTo>
                      <a:pt x="47" y="23"/>
                    </a:lnTo>
                    <a:lnTo>
                      <a:pt x="46" y="23"/>
                    </a:lnTo>
                    <a:lnTo>
                      <a:pt x="45" y="23"/>
                    </a:lnTo>
                    <a:lnTo>
                      <a:pt x="44" y="23"/>
                    </a:lnTo>
                    <a:lnTo>
                      <a:pt x="43" y="23"/>
                    </a:lnTo>
                    <a:lnTo>
                      <a:pt x="42" y="23"/>
                    </a:lnTo>
                    <a:lnTo>
                      <a:pt x="39" y="23"/>
                    </a:lnTo>
                    <a:lnTo>
                      <a:pt x="37" y="23"/>
                    </a:lnTo>
                    <a:lnTo>
                      <a:pt x="35" y="23"/>
                    </a:lnTo>
                    <a:lnTo>
                      <a:pt x="32" y="23"/>
                    </a:lnTo>
                    <a:lnTo>
                      <a:pt x="30" y="23"/>
                    </a:lnTo>
                    <a:lnTo>
                      <a:pt x="28" y="22"/>
                    </a:lnTo>
                    <a:lnTo>
                      <a:pt x="26" y="22"/>
                    </a:lnTo>
                    <a:lnTo>
                      <a:pt x="24" y="22"/>
                    </a:lnTo>
                    <a:lnTo>
                      <a:pt x="22" y="22"/>
                    </a:lnTo>
                    <a:lnTo>
                      <a:pt x="20" y="22"/>
                    </a:lnTo>
                    <a:lnTo>
                      <a:pt x="18" y="21"/>
                    </a:lnTo>
                    <a:lnTo>
                      <a:pt x="16" y="21"/>
                    </a:lnTo>
                    <a:lnTo>
                      <a:pt x="15" y="21"/>
                    </a:lnTo>
                    <a:lnTo>
                      <a:pt x="13" y="21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8" y="20"/>
                    </a:lnTo>
                    <a:lnTo>
                      <a:pt x="7" y="19"/>
                    </a:lnTo>
                    <a:lnTo>
                      <a:pt x="6" y="19"/>
                    </a:lnTo>
                    <a:lnTo>
                      <a:pt x="5" y="19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2" y="17"/>
                    </a:lnTo>
                    <a:lnTo>
                      <a:pt x="1" y="16"/>
                    </a:lnTo>
                    <a:lnTo>
                      <a:pt x="1" y="16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5" y="4"/>
                    </a:lnTo>
                    <a:lnTo>
                      <a:pt x="7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79" name="Freeform 1174"/>
              <p:cNvSpPr>
                <a:spLocks/>
              </p:cNvSpPr>
              <p:nvPr/>
            </p:nvSpPr>
            <p:spPr bwMode="auto">
              <a:xfrm>
                <a:off x="5073" y="3635"/>
                <a:ext cx="114" cy="14"/>
              </a:xfrm>
              <a:custGeom>
                <a:avLst/>
                <a:gdLst>
                  <a:gd name="T0" fmla="*/ 108 w 114"/>
                  <a:gd name="T1" fmla="*/ 10 h 14"/>
                  <a:gd name="T2" fmla="*/ 102 w 114"/>
                  <a:gd name="T3" fmla="*/ 11 h 14"/>
                  <a:gd name="T4" fmla="*/ 96 w 114"/>
                  <a:gd name="T5" fmla="*/ 12 h 14"/>
                  <a:gd name="T6" fmla="*/ 88 w 114"/>
                  <a:gd name="T7" fmla="*/ 13 h 14"/>
                  <a:gd name="T8" fmla="*/ 79 w 114"/>
                  <a:gd name="T9" fmla="*/ 13 h 14"/>
                  <a:gd name="T10" fmla="*/ 72 w 114"/>
                  <a:gd name="T11" fmla="*/ 14 h 14"/>
                  <a:gd name="T12" fmla="*/ 69 w 114"/>
                  <a:gd name="T13" fmla="*/ 14 h 14"/>
                  <a:gd name="T14" fmla="*/ 66 w 114"/>
                  <a:gd name="T15" fmla="*/ 14 h 14"/>
                  <a:gd name="T16" fmla="*/ 63 w 114"/>
                  <a:gd name="T17" fmla="*/ 14 h 14"/>
                  <a:gd name="T18" fmla="*/ 60 w 114"/>
                  <a:gd name="T19" fmla="*/ 14 h 14"/>
                  <a:gd name="T20" fmla="*/ 57 w 114"/>
                  <a:gd name="T21" fmla="*/ 14 h 14"/>
                  <a:gd name="T22" fmla="*/ 53 w 114"/>
                  <a:gd name="T23" fmla="*/ 14 h 14"/>
                  <a:gd name="T24" fmla="*/ 48 w 114"/>
                  <a:gd name="T25" fmla="*/ 14 h 14"/>
                  <a:gd name="T26" fmla="*/ 44 w 114"/>
                  <a:gd name="T27" fmla="*/ 14 h 14"/>
                  <a:gd name="T28" fmla="*/ 40 w 114"/>
                  <a:gd name="T29" fmla="*/ 14 h 14"/>
                  <a:gd name="T30" fmla="*/ 36 w 114"/>
                  <a:gd name="T31" fmla="*/ 13 h 14"/>
                  <a:gd name="T32" fmla="*/ 32 w 114"/>
                  <a:gd name="T33" fmla="*/ 13 h 14"/>
                  <a:gd name="T34" fmla="*/ 27 w 114"/>
                  <a:gd name="T35" fmla="*/ 13 h 14"/>
                  <a:gd name="T36" fmla="*/ 22 w 114"/>
                  <a:gd name="T37" fmla="*/ 13 h 14"/>
                  <a:gd name="T38" fmla="*/ 18 w 114"/>
                  <a:gd name="T39" fmla="*/ 12 h 14"/>
                  <a:gd name="T40" fmla="*/ 14 w 114"/>
                  <a:gd name="T41" fmla="*/ 12 h 14"/>
                  <a:gd name="T42" fmla="*/ 11 w 114"/>
                  <a:gd name="T43" fmla="*/ 11 h 14"/>
                  <a:gd name="T44" fmla="*/ 9 w 114"/>
                  <a:gd name="T45" fmla="*/ 11 h 14"/>
                  <a:gd name="T46" fmla="*/ 7 w 114"/>
                  <a:gd name="T47" fmla="*/ 10 h 14"/>
                  <a:gd name="T48" fmla="*/ 4 w 114"/>
                  <a:gd name="T49" fmla="*/ 10 h 14"/>
                  <a:gd name="T50" fmla="*/ 1 w 114"/>
                  <a:gd name="T51" fmla="*/ 8 h 14"/>
                  <a:gd name="T52" fmla="*/ 0 w 114"/>
                  <a:gd name="T53" fmla="*/ 7 h 14"/>
                  <a:gd name="T54" fmla="*/ 1 w 114"/>
                  <a:gd name="T55" fmla="*/ 6 h 14"/>
                  <a:gd name="T56" fmla="*/ 3 w 114"/>
                  <a:gd name="T57" fmla="*/ 5 h 14"/>
                  <a:gd name="T58" fmla="*/ 6 w 114"/>
                  <a:gd name="T59" fmla="*/ 4 h 14"/>
                  <a:gd name="T60" fmla="*/ 11 w 114"/>
                  <a:gd name="T61" fmla="*/ 3 h 14"/>
                  <a:gd name="T62" fmla="*/ 16 w 114"/>
                  <a:gd name="T63" fmla="*/ 2 h 14"/>
                  <a:gd name="T64" fmla="*/ 22 w 114"/>
                  <a:gd name="T65" fmla="*/ 1 h 14"/>
                  <a:gd name="T66" fmla="*/ 29 w 114"/>
                  <a:gd name="T67" fmla="*/ 1 h 14"/>
                  <a:gd name="T68" fmla="*/ 36 w 114"/>
                  <a:gd name="T69" fmla="*/ 1 h 14"/>
                  <a:gd name="T70" fmla="*/ 43 w 114"/>
                  <a:gd name="T71" fmla="*/ 0 h 14"/>
                  <a:gd name="T72" fmla="*/ 51 w 114"/>
                  <a:gd name="T73" fmla="*/ 0 h 14"/>
                  <a:gd name="T74" fmla="*/ 59 w 114"/>
                  <a:gd name="T75" fmla="*/ 0 h 14"/>
                  <a:gd name="T76" fmla="*/ 66 w 114"/>
                  <a:gd name="T77" fmla="*/ 0 h 14"/>
                  <a:gd name="T78" fmla="*/ 72 w 114"/>
                  <a:gd name="T79" fmla="*/ 0 h 14"/>
                  <a:gd name="T80" fmla="*/ 78 w 114"/>
                  <a:gd name="T81" fmla="*/ 1 h 14"/>
                  <a:gd name="T82" fmla="*/ 84 w 114"/>
                  <a:gd name="T83" fmla="*/ 1 h 14"/>
                  <a:gd name="T84" fmla="*/ 89 w 114"/>
                  <a:gd name="T85" fmla="*/ 1 h 14"/>
                  <a:gd name="T86" fmla="*/ 94 w 114"/>
                  <a:gd name="T87" fmla="*/ 2 h 14"/>
                  <a:gd name="T88" fmla="*/ 99 w 114"/>
                  <a:gd name="T89" fmla="*/ 2 h 14"/>
                  <a:gd name="T90" fmla="*/ 103 w 114"/>
                  <a:gd name="T91" fmla="*/ 3 h 14"/>
                  <a:gd name="T92" fmla="*/ 106 w 114"/>
                  <a:gd name="T93" fmla="*/ 4 h 14"/>
                  <a:gd name="T94" fmla="*/ 109 w 114"/>
                  <a:gd name="T95" fmla="*/ 4 h 14"/>
                  <a:gd name="T96" fmla="*/ 112 w 114"/>
                  <a:gd name="T97" fmla="*/ 5 h 14"/>
                  <a:gd name="T98" fmla="*/ 113 w 114"/>
                  <a:gd name="T99" fmla="*/ 6 h 14"/>
                  <a:gd name="T100" fmla="*/ 114 w 114"/>
                  <a:gd name="T101" fmla="*/ 7 h 14"/>
                  <a:gd name="T102" fmla="*/ 113 w 114"/>
                  <a:gd name="T103" fmla="*/ 8 h 14"/>
                  <a:gd name="T104" fmla="*/ 112 w 114"/>
                  <a:gd name="T10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4" h="14">
                    <a:moveTo>
                      <a:pt x="110" y="9"/>
                    </a:moveTo>
                    <a:lnTo>
                      <a:pt x="109" y="10"/>
                    </a:lnTo>
                    <a:lnTo>
                      <a:pt x="108" y="10"/>
                    </a:lnTo>
                    <a:lnTo>
                      <a:pt x="106" y="10"/>
                    </a:lnTo>
                    <a:lnTo>
                      <a:pt x="104" y="11"/>
                    </a:lnTo>
                    <a:lnTo>
                      <a:pt x="102" y="11"/>
                    </a:lnTo>
                    <a:lnTo>
                      <a:pt x="100" y="12"/>
                    </a:lnTo>
                    <a:lnTo>
                      <a:pt x="98" y="12"/>
                    </a:lnTo>
                    <a:lnTo>
                      <a:pt x="96" y="12"/>
                    </a:lnTo>
                    <a:lnTo>
                      <a:pt x="93" y="12"/>
                    </a:lnTo>
                    <a:lnTo>
                      <a:pt x="91" y="13"/>
                    </a:lnTo>
                    <a:lnTo>
                      <a:pt x="88" y="13"/>
                    </a:lnTo>
                    <a:lnTo>
                      <a:pt x="85" y="13"/>
                    </a:lnTo>
                    <a:lnTo>
                      <a:pt x="82" y="13"/>
                    </a:lnTo>
                    <a:lnTo>
                      <a:pt x="79" y="13"/>
                    </a:lnTo>
                    <a:lnTo>
                      <a:pt x="76" y="14"/>
                    </a:lnTo>
                    <a:lnTo>
                      <a:pt x="73" y="14"/>
                    </a:lnTo>
                    <a:lnTo>
                      <a:pt x="72" y="14"/>
                    </a:lnTo>
                    <a:lnTo>
                      <a:pt x="71" y="14"/>
                    </a:lnTo>
                    <a:lnTo>
                      <a:pt x="70" y="14"/>
                    </a:lnTo>
                    <a:lnTo>
                      <a:pt x="69" y="14"/>
                    </a:lnTo>
                    <a:lnTo>
                      <a:pt x="68" y="14"/>
                    </a:lnTo>
                    <a:lnTo>
                      <a:pt x="67" y="14"/>
                    </a:lnTo>
                    <a:lnTo>
                      <a:pt x="66" y="14"/>
                    </a:lnTo>
                    <a:lnTo>
                      <a:pt x="65" y="14"/>
                    </a:lnTo>
                    <a:lnTo>
                      <a:pt x="64" y="14"/>
                    </a:lnTo>
                    <a:lnTo>
                      <a:pt x="63" y="14"/>
                    </a:lnTo>
                    <a:lnTo>
                      <a:pt x="62" y="14"/>
                    </a:lnTo>
                    <a:lnTo>
                      <a:pt x="61" y="14"/>
                    </a:lnTo>
                    <a:lnTo>
                      <a:pt x="60" y="14"/>
                    </a:lnTo>
                    <a:lnTo>
                      <a:pt x="59" y="14"/>
                    </a:lnTo>
                    <a:lnTo>
                      <a:pt x="58" y="14"/>
                    </a:lnTo>
                    <a:lnTo>
                      <a:pt x="57" y="14"/>
                    </a:lnTo>
                    <a:lnTo>
                      <a:pt x="55" y="14"/>
                    </a:lnTo>
                    <a:lnTo>
                      <a:pt x="54" y="14"/>
                    </a:lnTo>
                    <a:lnTo>
                      <a:pt x="53" y="14"/>
                    </a:lnTo>
                    <a:lnTo>
                      <a:pt x="51" y="14"/>
                    </a:lnTo>
                    <a:lnTo>
                      <a:pt x="50" y="14"/>
                    </a:lnTo>
                    <a:lnTo>
                      <a:pt x="48" y="14"/>
                    </a:lnTo>
                    <a:lnTo>
                      <a:pt x="47" y="14"/>
                    </a:lnTo>
                    <a:lnTo>
                      <a:pt x="45" y="14"/>
                    </a:lnTo>
                    <a:lnTo>
                      <a:pt x="44" y="14"/>
                    </a:lnTo>
                    <a:lnTo>
                      <a:pt x="43" y="14"/>
                    </a:lnTo>
                    <a:lnTo>
                      <a:pt x="41" y="14"/>
                    </a:lnTo>
                    <a:lnTo>
                      <a:pt x="40" y="14"/>
                    </a:lnTo>
                    <a:lnTo>
                      <a:pt x="39" y="14"/>
                    </a:lnTo>
                    <a:lnTo>
                      <a:pt x="38" y="14"/>
                    </a:lnTo>
                    <a:lnTo>
                      <a:pt x="36" y="13"/>
                    </a:lnTo>
                    <a:lnTo>
                      <a:pt x="35" y="13"/>
                    </a:lnTo>
                    <a:lnTo>
                      <a:pt x="33" y="13"/>
                    </a:lnTo>
                    <a:lnTo>
                      <a:pt x="32" y="13"/>
                    </a:lnTo>
                    <a:lnTo>
                      <a:pt x="30" y="13"/>
                    </a:lnTo>
                    <a:lnTo>
                      <a:pt x="28" y="13"/>
                    </a:lnTo>
                    <a:lnTo>
                      <a:pt x="27" y="13"/>
                    </a:lnTo>
                    <a:lnTo>
                      <a:pt x="25" y="13"/>
                    </a:lnTo>
                    <a:lnTo>
                      <a:pt x="24" y="13"/>
                    </a:lnTo>
                    <a:lnTo>
                      <a:pt x="22" y="13"/>
                    </a:lnTo>
                    <a:lnTo>
                      <a:pt x="21" y="12"/>
                    </a:lnTo>
                    <a:lnTo>
                      <a:pt x="19" y="12"/>
                    </a:lnTo>
                    <a:lnTo>
                      <a:pt x="18" y="12"/>
                    </a:lnTo>
                    <a:lnTo>
                      <a:pt x="17" y="12"/>
                    </a:lnTo>
                    <a:lnTo>
                      <a:pt x="15" y="12"/>
                    </a:lnTo>
                    <a:lnTo>
                      <a:pt x="14" y="12"/>
                    </a:lnTo>
                    <a:lnTo>
                      <a:pt x="13" y="11"/>
                    </a:lnTo>
                    <a:lnTo>
                      <a:pt x="12" y="11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9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5" y="10"/>
                    </a:lnTo>
                    <a:lnTo>
                      <a:pt x="4" y="10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2" y="1"/>
                    </a:lnTo>
                    <a:lnTo>
                      <a:pt x="24" y="1"/>
                    </a:lnTo>
                    <a:lnTo>
                      <a:pt x="27" y="1"/>
                    </a:lnTo>
                    <a:lnTo>
                      <a:pt x="29" y="1"/>
                    </a:lnTo>
                    <a:lnTo>
                      <a:pt x="31" y="1"/>
                    </a:lnTo>
                    <a:lnTo>
                      <a:pt x="33" y="1"/>
                    </a:lnTo>
                    <a:lnTo>
                      <a:pt x="36" y="1"/>
                    </a:lnTo>
                    <a:lnTo>
                      <a:pt x="38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6" y="0"/>
                    </a:lnTo>
                    <a:lnTo>
                      <a:pt x="49" y="0"/>
                    </a:lnTo>
                    <a:lnTo>
                      <a:pt x="51" y="0"/>
                    </a:lnTo>
                    <a:lnTo>
                      <a:pt x="54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61" y="0"/>
                    </a:lnTo>
                    <a:lnTo>
                      <a:pt x="64" y="0"/>
                    </a:lnTo>
                    <a:lnTo>
                      <a:pt x="66" y="0"/>
                    </a:lnTo>
                    <a:lnTo>
                      <a:pt x="68" y="0"/>
                    </a:lnTo>
                    <a:lnTo>
                      <a:pt x="70" y="0"/>
                    </a:lnTo>
                    <a:lnTo>
                      <a:pt x="72" y="0"/>
                    </a:lnTo>
                    <a:lnTo>
                      <a:pt x="74" y="0"/>
                    </a:lnTo>
                    <a:lnTo>
                      <a:pt x="76" y="0"/>
                    </a:lnTo>
                    <a:lnTo>
                      <a:pt x="78" y="1"/>
                    </a:lnTo>
                    <a:lnTo>
                      <a:pt x="80" y="1"/>
                    </a:lnTo>
                    <a:lnTo>
                      <a:pt x="82" y="1"/>
                    </a:lnTo>
                    <a:lnTo>
                      <a:pt x="84" y="1"/>
                    </a:lnTo>
                    <a:lnTo>
                      <a:pt x="86" y="1"/>
                    </a:lnTo>
                    <a:lnTo>
                      <a:pt x="88" y="1"/>
                    </a:lnTo>
                    <a:lnTo>
                      <a:pt x="89" y="1"/>
                    </a:lnTo>
                    <a:lnTo>
                      <a:pt x="91" y="1"/>
                    </a:lnTo>
                    <a:lnTo>
                      <a:pt x="93" y="2"/>
                    </a:lnTo>
                    <a:lnTo>
                      <a:pt x="94" y="2"/>
                    </a:lnTo>
                    <a:lnTo>
                      <a:pt x="96" y="2"/>
                    </a:lnTo>
                    <a:lnTo>
                      <a:pt x="97" y="2"/>
                    </a:lnTo>
                    <a:lnTo>
                      <a:pt x="99" y="2"/>
                    </a:lnTo>
                    <a:lnTo>
                      <a:pt x="100" y="3"/>
                    </a:lnTo>
                    <a:lnTo>
                      <a:pt x="102" y="3"/>
                    </a:lnTo>
                    <a:lnTo>
                      <a:pt x="103" y="3"/>
                    </a:lnTo>
                    <a:lnTo>
                      <a:pt x="104" y="3"/>
                    </a:lnTo>
                    <a:lnTo>
                      <a:pt x="105" y="3"/>
                    </a:lnTo>
                    <a:lnTo>
                      <a:pt x="106" y="4"/>
                    </a:lnTo>
                    <a:lnTo>
                      <a:pt x="107" y="4"/>
                    </a:lnTo>
                    <a:lnTo>
                      <a:pt x="108" y="4"/>
                    </a:lnTo>
                    <a:lnTo>
                      <a:pt x="109" y="4"/>
                    </a:lnTo>
                    <a:lnTo>
                      <a:pt x="110" y="5"/>
                    </a:lnTo>
                    <a:lnTo>
                      <a:pt x="111" y="5"/>
                    </a:lnTo>
                    <a:lnTo>
                      <a:pt x="112" y="5"/>
                    </a:lnTo>
                    <a:lnTo>
                      <a:pt x="112" y="5"/>
                    </a:lnTo>
                    <a:lnTo>
                      <a:pt x="113" y="6"/>
                    </a:lnTo>
                    <a:lnTo>
                      <a:pt x="113" y="6"/>
                    </a:lnTo>
                    <a:lnTo>
                      <a:pt x="113" y="6"/>
                    </a:lnTo>
                    <a:lnTo>
                      <a:pt x="114" y="7"/>
                    </a:lnTo>
                    <a:lnTo>
                      <a:pt x="114" y="7"/>
                    </a:lnTo>
                    <a:lnTo>
                      <a:pt x="114" y="7"/>
                    </a:lnTo>
                    <a:lnTo>
                      <a:pt x="113" y="8"/>
                    </a:lnTo>
                    <a:lnTo>
                      <a:pt x="113" y="8"/>
                    </a:lnTo>
                    <a:lnTo>
                      <a:pt x="113" y="8"/>
                    </a:lnTo>
                    <a:lnTo>
                      <a:pt x="112" y="9"/>
                    </a:lnTo>
                    <a:lnTo>
                      <a:pt x="112" y="9"/>
                    </a:lnTo>
                    <a:lnTo>
                      <a:pt x="111" y="9"/>
                    </a:lnTo>
                    <a:lnTo>
                      <a:pt x="110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80" name="Freeform 1175"/>
              <p:cNvSpPr>
                <a:spLocks/>
              </p:cNvSpPr>
              <p:nvPr/>
            </p:nvSpPr>
            <p:spPr bwMode="auto">
              <a:xfrm>
                <a:off x="5072" y="3644"/>
                <a:ext cx="116" cy="12"/>
              </a:xfrm>
              <a:custGeom>
                <a:avLst/>
                <a:gdLst>
                  <a:gd name="T0" fmla="*/ 114 w 116"/>
                  <a:gd name="T1" fmla="*/ 5 h 12"/>
                  <a:gd name="T2" fmla="*/ 111 w 116"/>
                  <a:gd name="T3" fmla="*/ 7 h 12"/>
                  <a:gd name="T4" fmla="*/ 107 w 116"/>
                  <a:gd name="T5" fmla="*/ 8 h 12"/>
                  <a:gd name="T6" fmla="*/ 102 w 116"/>
                  <a:gd name="T7" fmla="*/ 9 h 12"/>
                  <a:gd name="T8" fmla="*/ 97 w 116"/>
                  <a:gd name="T9" fmla="*/ 10 h 12"/>
                  <a:gd name="T10" fmla="*/ 91 w 116"/>
                  <a:gd name="T11" fmla="*/ 10 h 12"/>
                  <a:gd name="T12" fmla="*/ 84 w 116"/>
                  <a:gd name="T13" fmla="*/ 11 h 12"/>
                  <a:gd name="T14" fmla="*/ 77 w 116"/>
                  <a:gd name="T15" fmla="*/ 11 h 12"/>
                  <a:gd name="T16" fmla="*/ 72 w 116"/>
                  <a:gd name="T17" fmla="*/ 11 h 12"/>
                  <a:gd name="T18" fmla="*/ 69 w 116"/>
                  <a:gd name="T19" fmla="*/ 12 h 12"/>
                  <a:gd name="T20" fmla="*/ 66 w 116"/>
                  <a:gd name="T21" fmla="*/ 12 h 12"/>
                  <a:gd name="T22" fmla="*/ 63 w 116"/>
                  <a:gd name="T23" fmla="*/ 12 h 12"/>
                  <a:gd name="T24" fmla="*/ 60 w 116"/>
                  <a:gd name="T25" fmla="*/ 12 h 12"/>
                  <a:gd name="T26" fmla="*/ 57 w 116"/>
                  <a:gd name="T27" fmla="*/ 12 h 12"/>
                  <a:gd name="T28" fmla="*/ 52 w 116"/>
                  <a:gd name="T29" fmla="*/ 12 h 12"/>
                  <a:gd name="T30" fmla="*/ 48 w 116"/>
                  <a:gd name="T31" fmla="*/ 12 h 12"/>
                  <a:gd name="T32" fmla="*/ 44 w 116"/>
                  <a:gd name="T33" fmla="*/ 11 h 12"/>
                  <a:gd name="T34" fmla="*/ 40 w 116"/>
                  <a:gd name="T35" fmla="*/ 11 h 12"/>
                  <a:gd name="T36" fmla="*/ 36 w 116"/>
                  <a:gd name="T37" fmla="*/ 11 h 12"/>
                  <a:gd name="T38" fmla="*/ 31 w 116"/>
                  <a:gd name="T39" fmla="*/ 11 h 12"/>
                  <a:gd name="T40" fmla="*/ 26 w 116"/>
                  <a:gd name="T41" fmla="*/ 10 h 12"/>
                  <a:gd name="T42" fmla="*/ 22 w 116"/>
                  <a:gd name="T43" fmla="*/ 10 h 12"/>
                  <a:gd name="T44" fmla="*/ 18 w 116"/>
                  <a:gd name="T45" fmla="*/ 9 h 12"/>
                  <a:gd name="T46" fmla="*/ 14 w 116"/>
                  <a:gd name="T47" fmla="*/ 9 h 12"/>
                  <a:gd name="T48" fmla="*/ 11 w 116"/>
                  <a:gd name="T49" fmla="*/ 8 h 12"/>
                  <a:gd name="T50" fmla="*/ 9 w 116"/>
                  <a:gd name="T51" fmla="*/ 8 h 12"/>
                  <a:gd name="T52" fmla="*/ 8 w 116"/>
                  <a:gd name="T53" fmla="*/ 8 h 12"/>
                  <a:gd name="T54" fmla="*/ 3 w 116"/>
                  <a:gd name="T55" fmla="*/ 6 h 12"/>
                  <a:gd name="T56" fmla="*/ 1 w 116"/>
                  <a:gd name="T57" fmla="*/ 4 h 12"/>
                  <a:gd name="T58" fmla="*/ 0 w 116"/>
                  <a:gd name="T59" fmla="*/ 3 h 12"/>
                  <a:gd name="T60" fmla="*/ 0 w 116"/>
                  <a:gd name="T61" fmla="*/ 0 h 12"/>
                  <a:gd name="T62" fmla="*/ 2 w 116"/>
                  <a:gd name="T63" fmla="*/ 1 h 12"/>
                  <a:gd name="T64" fmla="*/ 5 w 116"/>
                  <a:gd name="T65" fmla="*/ 2 h 12"/>
                  <a:gd name="T66" fmla="*/ 8 w 116"/>
                  <a:gd name="T67" fmla="*/ 3 h 12"/>
                  <a:gd name="T68" fmla="*/ 10 w 116"/>
                  <a:gd name="T69" fmla="*/ 4 h 12"/>
                  <a:gd name="T70" fmla="*/ 11 w 116"/>
                  <a:gd name="T71" fmla="*/ 4 h 12"/>
                  <a:gd name="T72" fmla="*/ 15 w 116"/>
                  <a:gd name="T73" fmla="*/ 5 h 12"/>
                  <a:gd name="T74" fmla="*/ 18 w 116"/>
                  <a:gd name="T75" fmla="*/ 5 h 12"/>
                  <a:gd name="T76" fmla="*/ 23 w 116"/>
                  <a:gd name="T77" fmla="*/ 6 h 12"/>
                  <a:gd name="T78" fmla="*/ 27 w 116"/>
                  <a:gd name="T79" fmla="*/ 6 h 12"/>
                  <a:gd name="T80" fmla="*/ 32 w 116"/>
                  <a:gd name="T81" fmla="*/ 6 h 12"/>
                  <a:gd name="T82" fmla="*/ 37 w 116"/>
                  <a:gd name="T83" fmla="*/ 7 h 12"/>
                  <a:gd name="T84" fmla="*/ 41 w 116"/>
                  <a:gd name="T85" fmla="*/ 7 h 12"/>
                  <a:gd name="T86" fmla="*/ 45 w 116"/>
                  <a:gd name="T87" fmla="*/ 7 h 12"/>
                  <a:gd name="T88" fmla="*/ 49 w 116"/>
                  <a:gd name="T89" fmla="*/ 7 h 12"/>
                  <a:gd name="T90" fmla="*/ 54 w 116"/>
                  <a:gd name="T91" fmla="*/ 7 h 12"/>
                  <a:gd name="T92" fmla="*/ 58 w 116"/>
                  <a:gd name="T93" fmla="*/ 7 h 12"/>
                  <a:gd name="T94" fmla="*/ 61 w 116"/>
                  <a:gd name="T95" fmla="*/ 7 h 12"/>
                  <a:gd name="T96" fmla="*/ 64 w 116"/>
                  <a:gd name="T97" fmla="*/ 7 h 12"/>
                  <a:gd name="T98" fmla="*/ 67 w 116"/>
                  <a:gd name="T99" fmla="*/ 7 h 12"/>
                  <a:gd name="T100" fmla="*/ 70 w 116"/>
                  <a:gd name="T101" fmla="*/ 7 h 12"/>
                  <a:gd name="T102" fmla="*/ 73 w 116"/>
                  <a:gd name="T103" fmla="*/ 7 h 12"/>
                  <a:gd name="T104" fmla="*/ 81 w 116"/>
                  <a:gd name="T105" fmla="*/ 7 h 12"/>
                  <a:gd name="T106" fmla="*/ 90 w 116"/>
                  <a:gd name="T107" fmla="*/ 6 h 12"/>
                  <a:gd name="T108" fmla="*/ 98 w 116"/>
                  <a:gd name="T109" fmla="*/ 5 h 12"/>
                  <a:gd name="T110" fmla="*/ 104 w 116"/>
                  <a:gd name="T111" fmla="*/ 4 h 12"/>
                  <a:gd name="T112" fmla="*/ 109 w 116"/>
                  <a:gd name="T113" fmla="*/ 3 h 12"/>
                  <a:gd name="T114" fmla="*/ 112 w 116"/>
                  <a:gd name="T115" fmla="*/ 2 h 12"/>
                  <a:gd name="T116" fmla="*/ 114 w 116"/>
                  <a:gd name="T117" fmla="*/ 1 h 12"/>
                  <a:gd name="T118" fmla="*/ 115 w 116"/>
                  <a:gd name="T1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6" h="12">
                    <a:moveTo>
                      <a:pt x="116" y="4"/>
                    </a:moveTo>
                    <a:lnTo>
                      <a:pt x="115" y="4"/>
                    </a:lnTo>
                    <a:lnTo>
                      <a:pt x="114" y="5"/>
                    </a:lnTo>
                    <a:lnTo>
                      <a:pt x="113" y="6"/>
                    </a:lnTo>
                    <a:lnTo>
                      <a:pt x="112" y="6"/>
                    </a:lnTo>
                    <a:lnTo>
                      <a:pt x="111" y="7"/>
                    </a:lnTo>
                    <a:lnTo>
                      <a:pt x="109" y="7"/>
                    </a:lnTo>
                    <a:lnTo>
                      <a:pt x="108" y="8"/>
                    </a:lnTo>
                    <a:lnTo>
                      <a:pt x="107" y="8"/>
                    </a:lnTo>
                    <a:lnTo>
                      <a:pt x="105" y="8"/>
                    </a:lnTo>
                    <a:lnTo>
                      <a:pt x="104" y="9"/>
                    </a:lnTo>
                    <a:lnTo>
                      <a:pt x="102" y="9"/>
                    </a:lnTo>
                    <a:lnTo>
                      <a:pt x="100" y="9"/>
                    </a:lnTo>
                    <a:lnTo>
                      <a:pt x="99" y="9"/>
                    </a:lnTo>
                    <a:lnTo>
                      <a:pt x="97" y="10"/>
                    </a:lnTo>
                    <a:lnTo>
                      <a:pt x="95" y="10"/>
                    </a:lnTo>
                    <a:lnTo>
                      <a:pt x="93" y="10"/>
                    </a:lnTo>
                    <a:lnTo>
                      <a:pt x="91" y="10"/>
                    </a:lnTo>
                    <a:lnTo>
                      <a:pt x="88" y="11"/>
                    </a:lnTo>
                    <a:lnTo>
                      <a:pt x="86" y="11"/>
                    </a:lnTo>
                    <a:lnTo>
                      <a:pt x="84" y="11"/>
                    </a:lnTo>
                    <a:lnTo>
                      <a:pt x="82" y="11"/>
                    </a:lnTo>
                    <a:lnTo>
                      <a:pt x="79" y="11"/>
                    </a:lnTo>
                    <a:lnTo>
                      <a:pt x="77" y="11"/>
                    </a:lnTo>
                    <a:lnTo>
                      <a:pt x="74" y="11"/>
                    </a:lnTo>
                    <a:lnTo>
                      <a:pt x="73" y="11"/>
                    </a:lnTo>
                    <a:lnTo>
                      <a:pt x="72" y="11"/>
                    </a:lnTo>
                    <a:lnTo>
                      <a:pt x="71" y="12"/>
                    </a:lnTo>
                    <a:lnTo>
                      <a:pt x="70" y="12"/>
                    </a:lnTo>
                    <a:lnTo>
                      <a:pt x="69" y="12"/>
                    </a:lnTo>
                    <a:lnTo>
                      <a:pt x="68" y="12"/>
                    </a:lnTo>
                    <a:lnTo>
                      <a:pt x="67" y="12"/>
                    </a:lnTo>
                    <a:lnTo>
                      <a:pt x="66" y="12"/>
                    </a:lnTo>
                    <a:lnTo>
                      <a:pt x="65" y="12"/>
                    </a:lnTo>
                    <a:lnTo>
                      <a:pt x="64" y="12"/>
                    </a:lnTo>
                    <a:lnTo>
                      <a:pt x="63" y="12"/>
                    </a:lnTo>
                    <a:lnTo>
                      <a:pt x="62" y="12"/>
                    </a:lnTo>
                    <a:lnTo>
                      <a:pt x="61" y="12"/>
                    </a:lnTo>
                    <a:lnTo>
                      <a:pt x="60" y="12"/>
                    </a:lnTo>
                    <a:lnTo>
                      <a:pt x="59" y="12"/>
                    </a:lnTo>
                    <a:lnTo>
                      <a:pt x="58" y="12"/>
                    </a:lnTo>
                    <a:lnTo>
                      <a:pt x="57" y="12"/>
                    </a:lnTo>
                    <a:lnTo>
                      <a:pt x="55" y="12"/>
                    </a:lnTo>
                    <a:lnTo>
                      <a:pt x="54" y="12"/>
                    </a:lnTo>
                    <a:lnTo>
                      <a:pt x="52" y="12"/>
                    </a:lnTo>
                    <a:lnTo>
                      <a:pt x="51" y="12"/>
                    </a:lnTo>
                    <a:lnTo>
                      <a:pt x="50" y="12"/>
                    </a:lnTo>
                    <a:lnTo>
                      <a:pt x="48" y="12"/>
                    </a:lnTo>
                    <a:lnTo>
                      <a:pt x="47" y="12"/>
                    </a:lnTo>
                    <a:lnTo>
                      <a:pt x="45" y="11"/>
                    </a:lnTo>
                    <a:lnTo>
                      <a:pt x="44" y="11"/>
                    </a:lnTo>
                    <a:lnTo>
                      <a:pt x="43" y="11"/>
                    </a:lnTo>
                    <a:lnTo>
                      <a:pt x="41" y="11"/>
                    </a:lnTo>
                    <a:lnTo>
                      <a:pt x="40" y="11"/>
                    </a:lnTo>
                    <a:lnTo>
                      <a:pt x="39" y="11"/>
                    </a:lnTo>
                    <a:lnTo>
                      <a:pt x="37" y="11"/>
                    </a:lnTo>
                    <a:lnTo>
                      <a:pt x="36" y="11"/>
                    </a:lnTo>
                    <a:lnTo>
                      <a:pt x="34" y="11"/>
                    </a:lnTo>
                    <a:lnTo>
                      <a:pt x="33" y="11"/>
                    </a:lnTo>
                    <a:lnTo>
                      <a:pt x="31" y="11"/>
                    </a:lnTo>
                    <a:lnTo>
                      <a:pt x="29" y="11"/>
                    </a:lnTo>
                    <a:lnTo>
                      <a:pt x="28" y="11"/>
                    </a:lnTo>
                    <a:lnTo>
                      <a:pt x="26" y="10"/>
                    </a:lnTo>
                    <a:lnTo>
                      <a:pt x="25" y="10"/>
                    </a:lnTo>
                    <a:lnTo>
                      <a:pt x="23" y="10"/>
                    </a:lnTo>
                    <a:lnTo>
                      <a:pt x="22" y="10"/>
                    </a:lnTo>
                    <a:lnTo>
                      <a:pt x="20" y="10"/>
                    </a:lnTo>
                    <a:lnTo>
                      <a:pt x="19" y="10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5" y="9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2" y="8"/>
                    </a:lnTo>
                    <a:lnTo>
                      <a:pt x="11" y="8"/>
                    </a:lnTo>
                    <a:lnTo>
                      <a:pt x="11" y="8"/>
                    </a:lnTo>
                    <a:lnTo>
                      <a:pt x="10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6" y="7"/>
                    </a:lnTo>
                    <a:lnTo>
                      <a:pt x="5" y="7"/>
                    </a:lnTo>
                    <a:lnTo>
                      <a:pt x="3" y="6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2" y="4"/>
                    </a:lnTo>
                    <a:lnTo>
                      <a:pt x="13" y="4"/>
                    </a:lnTo>
                    <a:lnTo>
                      <a:pt x="15" y="5"/>
                    </a:lnTo>
                    <a:lnTo>
                      <a:pt x="16" y="5"/>
                    </a:lnTo>
                    <a:lnTo>
                      <a:pt x="17" y="5"/>
                    </a:lnTo>
                    <a:lnTo>
                      <a:pt x="18" y="5"/>
                    </a:lnTo>
                    <a:lnTo>
                      <a:pt x="20" y="5"/>
                    </a:lnTo>
                    <a:lnTo>
                      <a:pt x="21" y="5"/>
                    </a:lnTo>
                    <a:lnTo>
                      <a:pt x="23" y="6"/>
                    </a:lnTo>
                    <a:lnTo>
                      <a:pt x="24" y="6"/>
                    </a:lnTo>
                    <a:lnTo>
                      <a:pt x="26" y="6"/>
                    </a:lnTo>
                    <a:lnTo>
                      <a:pt x="27" y="6"/>
                    </a:lnTo>
                    <a:lnTo>
                      <a:pt x="29" y="6"/>
                    </a:lnTo>
                    <a:lnTo>
                      <a:pt x="31" y="6"/>
                    </a:lnTo>
                    <a:lnTo>
                      <a:pt x="32" y="6"/>
                    </a:lnTo>
                    <a:lnTo>
                      <a:pt x="34" y="6"/>
                    </a:lnTo>
                    <a:lnTo>
                      <a:pt x="36" y="7"/>
                    </a:lnTo>
                    <a:lnTo>
                      <a:pt x="37" y="7"/>
                    </a:lnTo>
                    <a:lnTo>
                      <a:pt x="38" y="7"/>
                    </a:lnTo>
                    <a:lnTo>
                      <a:pt x="40" y="7"/>
                    </a:lnTo>
                    <a:lnTo>
                      <a:pt x="41" y="7"/>
                    </a:lnTo>
                    <a:lnTo>
                      <a:pt x="42" y="7"/>
                    </a:lnTo>
                    <a:lnTo>
                      <a:pt x="44" y="7"/>
                    </a:lnTo>
                    <a:lnTo>
                      <a:pt x="45" y="7"/>
                    </a:lnTo>
                    <a:lnTo>
                      <a:pt x="47" y="7"/>
                    </a:lnTo>
                    <a:lnTo>
                      <a:pt x="48" y="7"/>
                    </a:lnTo>
                    <a:lnTo>
                      <a:pt x="49" y="7"/>
                    </a:lnTo>
                    <a:lnTo>
                      <a:pt x="51" y="7"/>
                    </a:lnTo>
                    <a:lnTo>
                      <a:pt x="52" y="7"/>
                    </a:lnTo>
                    <a:lnTo>
                      <a:pt x="54" y="7"/>
                    </a:lnTo>
                    <a:lnTo>
                      <a:pt x="55" y="7"/>
                    </a:lnTo>
                    <a:lnTo>
                      <a:pt x="57" y="7"/>
                    </a:lnTo>
                    <a:lnTo>
                      <a:pt x="58" y="7"/>
                    </a:lnTo>
                    <a:lnTo>
                      <a:pt x="59" y="7"/>
                    </a:lnTo>
                    <a:lnTo>
                      <a:pt x="60" y="7"/>
                    </a:lnTo>
                    <a:lnTo>
                      <a:pt x="61" y="7"/>
                    </a:lnTo>
                    <a:lnTo>
                      <a:pt x="62" y="7"/>
                    </a:lnTo>
                    <a:lnTo>
                      <a:pt x="63" y="7"/>
                    </a:lnTo>
                    <a:lnTo>
                      <a:pt x="64" y="7"/>
                    </a:lnTo>
                    <a:lnTo>
                      <a:pt x="65" y="7"/>
                    </a:lnTo>
                    <a:lnTo>
                      <a:pt x="66" y="7"/>
                    </a:lnTo>
                    <a:lnTo>
                      <a:pt x="67" y="7"/>
                    </a:lnTo>
                    <a:lnTo>
                      <a:pt x="68" y="7"/>
                    </a:lnTo>
                    <a:lnTo>
                      <a:pt x="69" y="7"/>
                    </a:lnTo>
                    <a:lnTo>
                      <a:pt x="70" y="7"/>
                    </a:lnTo>
                    <a:lnTo>
                      <a:pt x="71" y="7"/>
                    </a:lnTo>
                    <a:lnTo>
                      <a:pt x="72" y="7"/>
                    </a:lnTo>
                    <a:lnTo>
                      <a:pt x="73" y="7"/>
                    </a:lnTo>
                    <a:lnTo>
                      <a:pt x="74" y="7"/>
                    </a:lnTo>
                    <a:lnTo>
                      <a:pt x="78" y="7"/>
                    </a:lnTo>
                    <a:lnTo>
                      <a:pt x="81" y="7"/>
                    </a:lnTo>
                    <a:lnTo>
                      <a:pt x="84" y="6"/>
                    </a:lnTo>
                    <a:lnTo>
                      <a:pt x="87" y="6"/>
                    </a:lnTo>
                    <a:lnTo>
                      <a:pt x="90" y="6"/>
                    </a:lnTo>
                    <a:lnTo>
                      <a:pt x="92" y="6"/>
                    </a:lnTo>
                    <a:lnTo>
                      <a:pt x="95" y="5"/>
                    </a:lnTo>
                    <a:lnTo>
                      <a:pt x="98" y="5"/>
                    </a:lnTo>
                    <a:lnTo>
                      <a:pt x="100" y="5"/>
                    </a:lnTo>
                    <a:lnTo>
                      <a:pt x="102" y="4"/>
                    </a:lnTo>
                    <a:lnTo>
                      <a:pt x="104" y="4"/>
                    </a:lnTo>
                    <a:lnTo>
                      <a:pt x="106" y="4"/>
                    </a:lnTo>
                    <a:lnTo>
                      <a:pt x="108" y="3"/>
                    </a:lnTo>
                    <a:lnTo>
                      <a:pt x="109" y="3"/>
                    </a:lnTo>
                    <a:lnTo>
                      <a:pt x="111" y="2"/>
                    </a:lnTo>
                    <a:lnTo>
                      <a:pt x="112" y="2"/>
                    </a:lnTo>
                    <a:lnTo>
                      <a:pt x="112" y="2"/>
                    </a:lnTo>
                    <a:lnTo>
                      <a:pt x="113" y="1"/>
                    </a:lnTo>
                    <a:lnTo>
                      <a:pt x="113" y="1"/>
                    </a:lnTo>
                    <a:lnTo>
                      <a:pt x="114" y="1"/>
                    </a:lnTo>
                    <a:lnTo>
                      <a:pt x="114" y="1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6" y="0"/>
                    </a:lnTo>
                    <a:lnTo>
                      <a:pt x="116" y="4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81" name="Freeform 1176"/>
              <p:cNvSpPr>
                <a:spLocks/>
              </p:cNvSpPr>
              <p:nvPr/>
            </p:nvSpPr>
            <p:spPr bwMode="auto">
              <a:xfrm>
                <a:off x="5098" y="3637"/>
                <a:ext cx="25" cy="7"/>
              </a:xfrm>
              <a:custGeom>
                <a:avLst/>
                <a:gdLst>
                  <a:gd name="T0" fmla="*/ 13 w 25"/>
                  <a:gd name="T1" fmla="*/ 0 h 7"/>
                  <a:gd name="T2" fmla="*/ 25 w 25"/>
                  <a:gd name="T3" fmla="*/ 5 h 7"/>
                  <a:gd name="T4" fmla="*/ 6 w 25"/>
                  <a:gd name="T5" fmla="*/ 7 h 7"/>
                  <a:gd name="T6" fmla="*/ 0 w 25"/>
                  <a:gd name="T7" fmla="*/ 0 h 7"/>
                  <a:gd name="T8" fmla="*/ 13 w 25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7">
                    <a:moveTo>
                      <a:pt x="13" y="0"/>
                    </a:moveTo>
                    <a:lnTo>
                      <a:pt x="25" y="5"/>
                    </a:lnTo>
                    <a:lnTo>
                      <a:pt x="6" y="7"/>
                    </a:lnTo>
                    <a:lnTo>
                      <a:pt x="0" y="0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82" name="Freeform 1177"/>
              <p:cNvSpPr>
                <a:spLocks/>
              </p:cNvSpPr>
              <p:nvPr/>
            </p:nvSpPr>
            <p:spPr bwMode="auto">
              <a:xfrm>
                <a:off x="5100" y="3637"/>
                <a:ext cx="20" cy="6"/>
              </a:xfrm>
              <a:custGeom>
                <a:avLst/>
                <a:gdLst>
                  <a:gd name="T0" fmla="*/ 11 w 20"/>
                  <a:gd name="T1" fmla="*/ 0 h 6"/>
                  <a:gd name="T2" fmla="*/ 20 w 20"/>
                  <a:gd name="T3" fmla="*/ 5 h 6"/>
                  <a:gd name="T4" fmla="*/ 5 w 20"/>
                  <a:gd name="T5" fmla="*/ 6 h 6"/>
                  <a:gd name="T6" fmla="*/ 0 w 20"/>
                  <a:gd name="T7" fmla="*/ 1 h 6"/>
                  <a:gd name="T8" fmla="*/ 11 w 20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6">
                    <a:moveTo>
                      <a:pt x="11" y="0"/>
                    </a:moveTo>
                    <a:lnTo>
                      <a:pt x="20" y="5"/>
                    </a:lnTo>
                    <a:lnTo>
                      <a:pt x="5" y="6"/>
                    </a:lnTo>
                    <a:lnTo>
                      <a:pt x="0" y="1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83" name="Freeform 1178"/>
              <p:cNvSpPr>
                <a:spLocks/>
              </p:cNvSpPr>
              <p:nvPr/>
            </p:nvSpPr>
            <p:spPr bwMode="auto">
              <a:xfrm>
                <a:off x="5089" y="3593"/>
                <a:ext cx="5" cy="7"/>
              </a:xfrm>
              <a:custGeom>
                <a:avLst/>
                <a:gdLst>
                  <a:gd name="T0" fmla="*/ 1 w 5"/>
                  <a:gd name="T1" fmla="*/ 7 h 7"/>
                  <a:gd name="T2" fmla="*/ 1 w 5"/>
                  <a:gd name="T3" fmla="*/ 7 h 7"/>
                  <a:gd name="T4" fmla="*/ 0 w 5"/>
                  <a:gd name="T5" fmla="*/ 6 h 7"/>
                  <a:gd name="T6" fmla="*/ 1 w 5"/>
                  <a:gd name="T7" fmla="*/ 5 h 7"/>
                  <a:gd name="T8" fmla="*/ 1 w 5"/>
                  <a:gd name="T9" fmla="*/ 3 h 7"/>
                  <a:gd name="T10" fmla="*/ 1 w 5"/>
                  <a:gd name="T11" fmla="*/ 3 h 7"/>
                  <a:gd name="T12" fmla="*/ 2 w 5"/>
                  <a:gd name="T13" fmla="*/ 2 h 7"/>
                  <a:gd name="T14" fmla="*/ 2 w 5"/>
                  <a:gd name="T15" fmla="*/ 1 h 7"/>
                  <a:gd name="T16" fmla="*/ 2 w 5"/>
                  <a:gd name="T17" fmla="*/ 1 h 7"/>
                  <a:gd name="T18" fmla="*/ 3 w 5"/>
                  <a:gd name="T19" fmla="*/ 1 h 7"/>
                  <a:gd name="T20" fmla="*/ 3 w 5"/>
                  <a:gd name="T21" fmla="*/ 1 h 7"/>
                  <a:gd name="T22" fmla="*/ 4 w 5"/>
                  <a:gd name="T23" fmla="*/ 0 h 7"/>
                  <a:gd name="T24" fmla="*/ 4 w 5"/>
                  <a:gd name="T25" fmla="*/ 1 h 7"/>
                  <a:gd name="T26" fmla="*/ 4 w 5"/>
                  <a:gd name="T27" fmla="*/ 1 h 7"/>
                  <a:gd name="T28" fmla="*/ 5 w 5"/>
                  <a:gd name="T29" fmla="*/ 2 h 7"/>
                  <a:gd name="T30" fmla="*/ 5 w 5"/>
                  <a:gd name="T31" fmla="*/ 3 h 7"/>
                  <a:gd name="T32" fmla="*/ 4 w 5"/>
                  <a:gd name="T33" fmla="*/ 5 h 7"/>
                  <a:gd name="T34" fmla="*/ 4 w 5"/>
                  <a:gd name="T35" fmla="*/ 5 h 7"/>
                  <a:gd name="T36" fmla="*/ 4 w 5"/>
                  <a:gd name="T37" fmla="*/ 6 h 7"/>
                  <a:gd name="T38" fmla="*/ 3 w 5"/>
                  <a:gd name="T39" fmla="*/ 6 h 7"/>
                  <a:gd name="T40" fmla="*/ 3 w 5"/>
                  <a:gd name="T41" fmla="*/ 7 h 7"/>
                  <a:gd name="T42" fmla="*/ 2 w 5"/>
                  <a:gd name="T43" fmla="*/ 7 h 7"/>
                  <a:gd name="T44" fmla="*/ 2 w 5"/>
                  <a:gd name="T45" fmla="*/ 7 h 7"/>
                  <a:gd name="T46" fmla="*/ 2 w 5"/>
                  <a:gd name="T47" fmla="*/ 7 h 7"/>
                  <a:gd name="T48" fmla="*/ 1 w 5"/>
                  <a:gd name="T4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" h="7">
                    <a:moveTo>
                      <a:pt x="1" y="7"/>
                    </a:moveTo>
                    <a:lnTo>
                      <a:pt x="1" y="7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84" name="Freeform 1179"/>
              <p:cNvSpPr>
                <a:spLocks/>
              </p:cNvSpPr>
              <p:nvPr/>
            </p:nvSpPr>
            <p:spPr bwMode="auto">
              <a:xfrm>
                <a:off x="5092" y="3609"/>
                <a:ext cx="13" cy="11"/>
              </a:xfrm>
              <a:custGeom>
                <a:avLst/>
                <a:gdLst>
                  <a:gd name="T0" fmla="*/ 0 w 13"/>
                  <a:gd name="T1" fmla="*/ 11 h 11"/>
                  <a:gd name="T2" fmla="*/ 0 w 13"/>
                  <a:gd name="T3" fmla="*/ 0 h 11"/>
                  <a:gd name="T4" fmla="*/ 13 w 13"/>
                  <a:gd name="T5" fmla="*/ 2 h 11"/>
                  <a:gd name="T6" fmla="*/ 13 w 13"/>
                  <a:gd name="T7" fmla="*/ 11 h 11"/>
                  <a:gd name="T8" fmla="*/ 0 w 13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1">
                    <a:moveTo>
                      <a:pt x="0" y="11"/>
                    </a:moveTo>
                    <a:lnTo>
                      <a:pt x="0" y="0"/>
                    </a:lnTo>
                    <a:lnTo>
                      <a:pt x="13" y="2"/>
                    </a:lnTo>
                    <a:lnTo>
                      <a:pt x="13" y="11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85" name="Rectangle 1180"/>
              <p:cNvSpPr>
                <a:spLocks noChangeArrowheads="1"/>
              </p:cNvSpPr>
              <p:nvPr/>
            </p:nvSpPr>
            <p:spPr bwMode="auto">
              <a:xfrm>
                <a:off x="5094" y="3611"/>
                <a:ext cx="10" cy="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86" name="Freeform 1181"/>
              <p:cNvSpPr>
                <a:spLocks/>
              </p:cNvSpPr>
              <p:nvPr/>
            </p:nvSpPr>
            <p:spPr bwMode="auto">
              <a:xfrm>
                <a:off x="5087" y="3592"/>
                <a:ext cx="26" cy="23"/>
              </a:xfrm>
              <a:custGeom>
                <a:avLst/>
                <a:gdLst>
                  <a:gd name="T0" fmla="*/ 4 w 26"/>
                  <a:gd name="T1" fmla="*/ 6 h 23"/>
                  <a:gd name="T2" fmla="*/ 4 w 26"/>
                  <a:gd name="T3" fmla="*/ 6 h 23"/>
                  <a:gd name="T4" fmla="*/ 5 w 26"/>
                  <a:gd name="T5" fmla="*/ 5 h 23"/>
                  <a:gd name="T6" fmla="*/ 6 w 26"/>
                  <a:gd name="T7" fmla="*/ 4 h 23"/>
                  <a:gd name="T8" fmla="*/ 7 w 26"/>
                  <a:gd name="T9" fmla="*/ 3 h 23"/>
                  <a:gd name="T10" fmla="*/ 8 w 26"/>
                  <a:gd name="T11" fmla="*/ 2 h 23"/>
                  <a:gd name="T12" fmla="*/ 10 w 26"/>
                  <a:gd name="T13" fmla="*/ 1 h 23"/>
                  <a:gd name="T14" fmla="*/ 11 w 26"/>
                  <a:gd name="T15" fmla="*/ 0 h 23"/>
                  <a:gd name="T16" fmla="*/ 13 w 26"/>
                  <a:gd name="T17" fmla="*/ 0 h 23"/>
                  <a:gd name="T18" fmla="*/ 15 w 26"/>
                  <a:gd name="T19" fmla="*/ 0 h 23"/>
                  <a:gd name="T20" fmla="*/ 16 w 26"/>
                  <a:gd name="T21" fmla="*/ 0 h 23"/>
                  <a:gd name="T22" fmla="*/ 19 w 26"/>
                  <a:gd name="T23" fmla="*/ 1 h 23"/>
                  <a:gd name="T24" fmla="*/ 21 w 26"/>
                  <a:gd name="T25" fmla="*/ 2 h 23"/>
                  <a:gd name="T26" fmla="*/ 22 w 26"/>
                  <a:gd name="T27" fmla="*/ 3 h 23"/>
                  <a:gd name="T28" fmla="*/ 24 w 26"/>
                  <a:gd name="T29" fmla="*/ 5 h 23"/>
                  <a:gd name="T30" fmla="*/ 25 w 26"/>
                  <a:gd name="T31" fmla="*/ 7 h 23"/>
                  <a:gd name="T32" fmla="*/ 25 w 26"/>
                  <a:gd name="T33" fmla="*/ 9 h 23"/>
                  <a:gd name="T34" fmla="*/ 26 w 26"/>
                  <a:gd name="T35" fmla="*/ 11 h 23"/>
                  <a:gd name="T36" fmla="*/ 25 w 26"/>
                  <a:gd name="T37" fmla="*/ 13 h 23"/>
                  <a:gd name="T38" fmla="*/ 25 w 26"/>
                  <a:gd name="T39" fmla="*/ 16 h 23"/>
                  <a:gd name="T40" fmla="*/ 24 w 26"/>
                  <a:gd name="T41" fmla="*/ 17 h 23"/>
                  <a:gd name="T42" fmla="*/ 22 w 26"/>
                  <a:gd name="T43" fmla="*/ 19 h 23"/>
                  <a:gd name="T44" fmla="*/ 21 w 26"/>
                  <a:gd name="T45" fmla="*/ 21 h 23"/>
                  <a:gd name="T46" fmla="*/ 19 w 26"/>
                  <a:gd name="T47" fmla="*/ 22 h 23"/>
                  <a:gd name="T48" fmla="*/ 17 w 26"/>
                  <a:gd name="T49" fmla="*/ 22 h 23"/>
                  <a:gd name="T50" fmla="*/ 15 w 26"/>
                  <a:gd name="T51" fmla="*/ 23 h 23"/>
                  <a:gd name="T52" fmla="*/ 13 w 26"/>
                  <a:gd name="T53" fmla="*/ 22 h 23"/>
                  <a:gd name="T54" fmla="*/ 11 w 26"/>
                  <a:gd name="T55" fmla="*/ 22 h 23"/>
                  <a:gd name="T56" fmla="*/ 10 w 26"/>
                  <a:gd name="T57" fmla="*/ 22 h 23"/>
                  <a:gd name="T58" fmla="*/ 8 w 26"/>
                  <a:gd name="T59" fmla="*/ 21 h 23"/>
                  <a:gd name="T60" fmla="*/ 7 w 26"/>
                  <a:gd name="T61" fmla="*/ 20 h 23"/>
                  <a:gd name="T62" fmla="*/ 6 w 26"/>
                  <a:gd name="T63" fmla="*/ 19 h 23"/>
                  <a:gd name="T64" fmla="*/ 5 w 26"/>
                  <a:gd name="T65" fmla="*/ 17 h 23"/>
                  <a:gd name="T66" fmla="*/ 4 w 26"/>
                  <a:gd name="T67" fmla="*/ 16 h 23"/>
                  <a:gd name="T68" fmla="*/ 4 w 26"/>
                  <a:gd name="T69" fmla="*/ 15 h 23"/>
                  <a:gd name="T70" fmla="*/ 4 w 26"/>
                  <a:gd name="T71" fmla="*/ 15 h 23"/>
                  <a:gd name="T72" fmla="*/ 3 w 26"/>
                  <a:gd name="T73" fmla="*/ 15 h 23"/>
                  <a:gd name="T74" fmla="*/ 2 w 26"/>
                  <a:gd name="T75" fmla="*/ 14 h 23"/>
                  <a:gd name="T76" fmla="*/ 1 w 26"/>
                  <a:gd name="T77" fmla="*/ 13 h 23"/>
                  <a:gd name="T78" fmla="*/ 0 w 26"/>
                  <a:gd name="T79" fmla="*/ 11 h 23"/>
                  <a:gd name="T80" fmla="*/ 1 w 26"/>
                  <a:gd name="T81" fmla="*/ 9 h 23"/>
                  <a:gd name="T82" fmla="*/ 1 w 26"/>
                  <a:gd name="T83" fmla="*/ 8 h 23"/>
                  <a:gd name="T84" fmla="*/ 2 w 26"/>
                  <a:gd name="T85" fmla="*/ 7 h 23"/>
                  <a:gd name="T86" fmla="*/ 4 w 26"/>
                  <a:gd name="T87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6" h="23">
                    <a:moveTo>
                      <a:pt x="4" y="6"/>
                    </a:move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2" y="3"/>
                    </a:lnTo>
                    <a:lnTo>
                      <a:pt x="23" y="4"/>
                    </a:lnTo>
                    <a:lnTo>
                      <a:pt x="24" y="5"/>
                    </a:lnTo>
                    <a:lnTo>
                      <a:pt x="24" y="6"/>
                    </a:lnTo>
                    <a:lnTo>
                      <a:pt x="25" y="7"/>
                    </a:lnTo>
                    <a:lnTo>
                      <a:pt x="25" y="8"/>
                    </a:lnTo>
                    <a:lnTo>
                      <a:pt x="25" y="9"/>
                    </a:lnTo>
                    <a:lnTo>
                      <a:pt x="26" y="10"/>
                    </a:lnTo>
                    <a:lnTo>
                      <a:pt x="26" y="11"/>
                    </a:lnTo>
                    <a:lnTo>
                      <a:pt x="26" y="12"/>
                    </a:lnTo>
                    <a:lnTo>
                      <a:pt x="25" y="13"/>
                    </a:lnTo>
                    <a:lnTo>
                      <a:pt x="25" y="14"/>
                    </a:lnTo>
                    <a:lnTo>
                      <a:pt x="25" y="16"/>
                    </a:lnTo>
                    <a:lnTo>
                      <a:pt x="24" y="17"/>
                    </a:lnTo>
                    <a:lnTo>
                      <a:pt x="24" y="17"/>
                    </a:lnTo>
                    <a:lnTo>
                      <a:pt x="23" y="18"/>
                    </a:lnTo>
                    <a:lnTo>
                      <a:pt x="22" y="19"/>
                    </a:lnTo>
                    <a:lnTo>
                      <a:pt x="22" y="20"/>
                    </a:lnTo>
                    <a:lnTo>
                      <a:pt x="21" y="21"/>
                    </a:lnTo>
                    <a:lnTo>
                      <a:pt x="20" y="21"/>
                    </a:lnTo>
                    <a:lnTo>
                      <a:pt x="19" y="22"/>
                    </a:lnTo>
                    <a:lnTo>
                      <a:pt x="18" y="22"/>
                    </a:lnTo>
                    <a:lnTo>
                      <a:pt x="17" y="22"/>
                    </a:lnTo>
                    <a:lnTo>
                      <a:pt x="16" y="22"/>
                    </a:lnTo>
                    <a:lnTo>
                      <a:pt x="15" y="23"/>
                    </a:lnTo>
                    <a:lnTo>
                      <a:pt x="14" y="23"/>
                    </a:lnTo>
                    <a:lnTo>
                      <a:pt x="13" y="22"/>
                    </a:lnTo>
                    <a:lnTo>
                      <a:pt x="12" y="22"/>
                    </a:lnTo>
                    <a:lnTo>
                      <a:pt x="11" y="22"/>
                    </a:lnTo>
                    <a:lnTo>
                      <a:pt x="10" y="22"/>
                    </a:lnTo>
                    <a:lnTo>
                      <a:pt x="10" y="22"/>
                    </a:lnTo>
                    <a:lnTo>
                      <a:pt x="9" y="21"/>
                    </a:lnTo>
                    <a:lnTo>
                      <a:pt x="8" y="21"/>
                    </a:lnTo>
                    <a:lnTo>
                      <a:pt x="8" y="20"/>
                    </a:lnTo>
                    <a:lnTo>
                      <a:pt x="7" y="20"/>
                    </a:lnTo>
                    <a:lnTo>
                      <a:pt x="6" y="19"/>
                    </a:lnTo>
                    <a:lnTo>
                      <a:pt x="6" y="19"/>
                    </a:lnTo>
                    <a:lnTo>
                      <a:pt x="5" y="18"/>
                    </a:lnTo>
                    <a:lnTo>
                      <a:pt x="5" y="17"/>
                    </a:lnTo>
                    <a:lnTo>
                      <a:pt x="5" y="17"/>
                    </a:lnTo>
                    <a:lnTo>
                      <a:pt x="4" y="16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3" y="15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1" y="13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87" name="Freeform 1182"/>
              <p:cNvSpPr>
                <a:spLocks/>
              </p:cNvSpPr>
              <p:nvPr/>
            </p:nvSpPr>
            <p:spPr bwMode="auto">
              <a:xfrm>
                <a:off x="5089" y="3594"/>
                <a:ext cx="22" cy="19"/>
              </a:xfrm>
              <a:custGeom>
                <a:avLst/>
                <a:gdLst>
                  <a:gd name="T0" fmla="*/ 2 w 22"/>
                  <a:gd name="T1" fmla="*/ 6 h 19"/>
                  <a:gd name="T2" fmla="*/ 3 w 22"/>
                  <a:gd name="T3" fmla="*/ 7 h 19"/>
                  <a:gd name="T4" fmla="*/ 4 w 22"/>
                  <a:gd name="T5" fmla="*/ 6 h 19"/>
                  <a:gd name="T6" fmla="*/ 4 w 22"/>
                  <a:gd name="T7" fmla="*/ 4 h 19"/>
                  <a:gd name="T8" fmla="*/ 5 w 22"/>
                  <a:gd name="T9" fmla="*/ 3 h 19"/>
                  <a:gd name="T10" fmla="*/ 6 w 22"/>
                  <a:gd name="T11" fmla="*/ 2 h 19"/>
                  <a:gd name="T12" fmla="*/ 8 w 22"/>
                  <a:gd name="T13" fmla="*/ 1 h 19"/>
                  <a:gd name="T14" fmla="*/ 9 w 22"/>
                  <a:gd name="T15" fmla="*/ 0 h 19"/>
                  <a:gd name="T16" fmla="*/ 11 w 22"/>
                  <a:gd name="T17" fmla="*/ 0 h 19"/>
                  <a:gd name="T18" fmla="*/ 12 w 22"/>
                  <a:gd name="T19" fmla="*/ 0 h 19"/>
                  <a:gd name="T20" fmla="*/ 15 w 22"/>
                  <a:gd name="T21" fmla="*/ 0 h 19"/>
                  <a:gd name="T22" fmla="*/ 18 w 22"/>
                  <a:gd name="T23" fmla="*/ 2 h 19"/>
                  <a:gd name="T24" fmla="*/ 21 w 22"/>
                  <a:gd name="T25" fmla="*/ 5 h 19"/>
                  <a:gd name="T26" fmla="*/ 22 w 22"/>
                  <a:gd name="T27" fmla="*/ 8 h 19"/>
                  <a:gd name="T28" fmla="*/ 22 w 22"/>
                  <a:gd name="T29" fmla="*/ 11 h 19"/>
                  <a:gd name="T30" fmla="*/ 21 w 22"/>
                  <a:gd name="T31" fmla="*/ 13 h 19"/>
                  <a:gd name="T32" fmla="*/ 20 w 22"/>
                  <a:gd name="T33" fmla="*/ 15 h 19"/>
                  <a:gd name="T34" fmla="*/ 19 w 22"/>
                  <a:gd name="T35" fmla="*/ 16 h 19"/>
                  <a:gd name="T36" fmla="*/ 18 w 22"/>
                  <a:gd name="T37" fmla="*/ 17 h 19"/>
                  <a:gd name="T38" fmla="*/ 16 w 22"/>
                  <a:gd name="T39" fmla="*/ 18 h 19"/>
                  <a:gd name="T40" fmla="*/ 15 w 22"/>
                  <a:gd name="T41" fmla="*/ 19 h 19"/>
                  <a:gd name="T42" fmla="*/ 13 w 22"/>
                  <a:gd name="T43" fmla="*/ 19 h 19"/>
                  <a:gd name="T44" fmla="*/ 10 w 22"/>
                  <a:gd name="T45" fmla="*/ 19 h 19"/>
                  <a:gd name="T46" fmla="*/ 7 w 22"/>
                  <a:gd name="T47" fmla="*/ 17 h 19"/>
                  <a:gd name="T48" fmla="*/ 5 w 22"/>
                  <a:gd name="T49" fmla="*/ 15 h 19"/>
                  <a:gd name="T50" fmla="*/ 4 w 22"/>
                  <a:gd name="T51" fmla="*/ 12 h 19"/>
                  <a:gd name="T52" fmla="*/ 3 w 22"/>
                  <a:gd name="T53" fmla="*/ 11 h 19"/>
                  <a:gd name="T54" fmla="*/ 2 w 22"/>
                  <a:gd name="T55" fmla="*/ 12 h 19"/>
                  <a:gd name="T56" fmla="*/ 1 w 22"/>
                  <a:gd name="T57" fmla="*/ 12 h 19"/>
                  <a:gd name="T58" fmla="*/ 0 w 22"/>
                  <a:gd name="T59" fmla="*/ 11 h 19"/>
                  <a:gd name="T60" fmla="*/ 0 w 22"/>
                  <a:gd name="T61" fmla="*/ 10 h 19"/>
                  <a:gd name="T62" fmla="*/ 0 w 22"/>
                  <a:gd name="T63" fmla="*/ 9 h 19"/>
                  <a:gd name="T64" fmla="*/ 0 w 22"/>
                  <a:gd name="T65" fmla="*/ 8 h 19"/>
                  <a:gd name="T66" fmla="*/ 0 w 22"/>
                  <a:gd name="T67" fmla="*/ 7 h 19"/>
                  <a:gd name="T68" fmla="*/ 1 w 22"/>
                  <a:gd name="T69" fmla="*/ 7 h 19"/>
                  <a:gd name="T70" fmla="*/ 2 w 22"/>
                  <a:gd name="T71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2" h="19">
                    <a:moveTo>
                      <a:pt x="2" y="6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7" y="1"/>
                    </a:lnTo>
                    <a:lnTo>
                      <a:pt x="18" y="2"/>
                    </a:lnTo>
                    <a:lnTo>
                      <a:pt x="20" y="3"/>
                    </a:lnTo>
                    <a:lnTo>
                      <a:pt x="21" y="5"/>
                    </a:lnTo>
                    <a:lnTo>
                      <a:pt x="22" y="6"/>
                    </a:lnTo>
                    <a:lnTo>
                      <a:pt x="22" y="8"/>
                    </a:lnTo>
                    <a:lnTo>
                      <a:pt x="22" y="10"/>
                    </a:lnTo>
                    <a:lnTo>
                      <a:pt x="22" y="11"/>
                    </a:lnTo>
                    <a:lnTo>
                      <a:pt x="22" y="12"/>
                    </a:lnTo>
                    <a:lnTo>
                      <a:pt x="21" y="13"/>
                    </a:lnTo>
                    <a:lnTo>
                      <a:pt x="21" y="14"/>
                    </a:lnTo>
                    <a:lnTo>
                      <a:pt x="20" y="15"/>
                    </a:lnTo>
                    <a:lnTo>
                      <a:pt x="20" y="15"/>
                    </a:lnTo>
                    <a:lnTo>
                      <a:pt x="19" y="16"/>
                    </a:lnTo>
                    <a:lnTo>
                      <a:pt x="19" y="17"/>
                    </a:lnTo>
                    <a:lnTo>
                      <a:pt x="18" y="17"/>
                    </a:lnTo>
                    <a:lnTo>
                      <a:pt x="17" y="18"/>
                    </a:lnTo>
                    <a:lnTo>
                      <a:pt x="16" y="18"/>
                    </a:lnTo>
                    <a:lnTo>
                      <a:pt x="15" y="18"/>
                    </a:lnTo>
                    <a:lnTo>
                      <a:pt x="15" y="19"/>
                    </a:lnTo>
                    <a:lnTo>
                      <a:pt x="14" y="19"/>
                    </a:lnTo>
                    <a:lnTo>
                      <a:pt x="13" y="19"/>
                    </a:lnTo>
                    <a:lnTo>
                      <a:pt x="12" y="19"/>
                    </a:lnTo>
                    <a:lnTo>
                      <a:pt x="10" y="19"/>
                    </a:lnTo>
                    <a:lnTo>
                      <a:pt x="9" y="18"/>
                    </a:lnTo>
                    <a:lnTo>
                      <a:pt x="7" y="17"/>
                    </a:lnTo>
                    <a:lnTo>
                      <a:pt x="6" y="16"/>
                    </a:lnTo>
                    <a:lnTo>
                      <a:pt x="5" y="15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88" name="Freeform 1183"/>
              <p:cNvSpPr>
                <a:spLocks/>
              </p:cNvSpPr>
              <p:nvPr/>
            </p:nvSpPr>
            <p:spPr bwMode="auto">
              <a:xfrm>
                <a:off x="5096" y="3607"/>
                <a:ext cx="10" cy="3"/>
              </a:xfrm>
              <a:custGeom>
                <a:avLst/>
                <a:gdLst>
                  <a:gd name="T0" fmla="*/ 10 w 10"/>
                  <a:gd name="T1" fmla="*/ 0 h 3"/>
                  <a:gd name="T2" fmla="*/ 9 w 10"/>
                  <a:gd name="T3" fmla="*/ 1 h 3"/>
                  <a:gd name="T4" fmla="*/ 9 w 10"/>
                  <a:gd name="T5" fmla="*/ 1 h 3"/>
                  <a:gd name="T6" fmla="*/ 9 w 10"/>
                  <a:gd name="T7" fmla="*/ 1 h 3"/>
                  <a:gd name="T8" fmla="*/ 9 w 10"/>
                  <a:gd name="T9" fmla="*/ 2 h 3"/>
                  <a:gd name="T10" fmla="*/ 9 w 10"/>
                  <a:gd name="T11" fmla="*/ 2 h 3"/>
                  <a:gd name="T12" fmla="*/ 8 w 10"/>
                  <a:gd name="T13" fmla="*/ 2 h 3"/>
                  <a:gd name="T14" fmla="*/ 8 w 10"/>
                  <a:gd name="T15" fmla="*/ 3 h 3"/>
                  <a:gd name="T16" fmla="*/ 8 w 10"/>
                  <a:gd name="T17" fmla="*/ 3 h 3"/>
                  <a:gd name="T18" fmla="*/ 7 w 10"/>
                  <a:gd name="T19" fmla="*/ 3 h 3"/>
                  <a:gd name="T20" fmla="*/ 6 w 10"/>
                  <a:gd name="T21" fmla="*/ 3 h 3"/>
                  <a:gd name="T22" fmla="*/ 6 w 10"/>
                  <a:gd name="T23" fmla="*/ 3 h 3"/>
                  <a:gd name="T24" fmla="*/ 5 w 10"/>
                  <a:gd name="T25" fmla="*/ 3 h 3"/>
                  <a:gd name="T26" fmla="*/ 5 w 10"/>
                  <a:gd name="T27" fmla="*/ 3 h 3"/>
                  <a:gd name="T28" fmla="*/ 4 w 10"/>
                  <a:gd name="T29" fmla="*/ 3 h 3"/>
                  <a:gd name="T30" fmla="*/ 4 w 10"/>
                  <a:gd name="T31" fmla="*/ 3 h 3"/>
                  <a:gd name="T32" fmla="*/ 4 w 10"/>
                  <a:gd name="T33" fmla="*/ 3 h 3"/>
                  <a:gd name="T34" fmla="*/ 0 w 10"/>
                  <a:gd name="T35" fmla="*/ 0 h 3"/>
                  <a:gd name="T36" fmla="*/ 10 w 10"/>
                  <a:gd name="T3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3">
                    <a:moveTo>
                      <a:pt x="10" y="0"/>
                    </a:move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89" name="Freeform 1184"/>
              <p:cNvSpPr>
                <a:spLocks/>
              </p:cNvSpPr>
              <p:nvPr/>
            </p:nvSpPr>
            <p:spPr bwMode="auto">
              <a:xfrm>
                <a:off x="5099" y="3608"/>
                <a:ext cx="5" cy="1"/>
              </a:xfrm>
              <a:custGeom>
                <a:avLst/>
                <a:gdLst>
                  <a:gd name="T0" fmla="*/ 5 w 5"/>
                  <a:gd name="T1" fmla="*/ 0 h 1"/>
                  <a:gd name="T2" fmla="*/ 5 w 5"/>
                  <a:gd name="T3" fmla="*/ 1 h 1"/>
                  <a:gd name="T4" fmla="*/ 1 w 5"/>
                  <a:gd name="T5" fmla="*/ 1 h 1"/>
                  <a:gd name="T6" fmla="*/ 0 w 5"/>
                  <a:gd name="T7" fmla="*/ 0 h 1"/>
                  <a:gd name="T8" fmla="*/ 5 w 5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lnTo>
                      <a:pt x="5" y="1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90" name="Freeform 1185"/>
              <p:cNvSpPr>
                <a:spLocks/>
              </p:cNvSpPr>
              <p:nvPr/>
            </p:nvSpPr>
            <p:spPr bwMode="auto">
              <a:xfrm>
                <a:off x="5091" y="3589"/>
                <a:ext cx="21" cy="7"/>
              </a:xfrm>
              <a:custGeom>
                <a:avLst/>
                <a:gdLst>
                  <a:gd name="T0" fmla="*/ 3 w 21"/>
                  <a:gd name="T1" fmla="*/ 2 h 7"/>
                  <a:gd name="T2" fmla="*/ 3 w 21"/>
                  <a:gd name="T3" fmla="*/ 2 h 7"/>
                  <a:gd name="T4" fmla="*/ 4 w 21"/>
                  <a:gd name="T5" fmla="*/ 1 h 7"/>
                  <a:gd name="T6" fmla="*/ 4 w 21"/>
                  <a:gd name="T7" fmla="*/ 1 h 7"/>
                  <a:gd name="T8" fmla="*/ 5 w 21"/>
                  <a:gd name="T9" fmla="*/ 1 h 7"/>
                  <a:gd name="T10" fmla="*/ 6 w 21"/>
                  <a:gd name="T11" fmla="*/ 1 h 7"/>
                  <a:gd name="T12" fmla="*/ 6 w 21"/>
                  <a:gd name="T13" fmla="*/ 0 h 7"/>
                  <a:gd name="T14" fmla="*/ 7 w 21"/>
                  <a:gd name="T15" fmla="*/ 0 h 7"/>
                  <a:gd name="T16" fmla="*/ 8 w 21"/>
                  <a:gd name="T17" fmla="*/ 0 h 7"/>
                  <a:gd name="T18" fmla="*/ 8 w 21"/>
                  <a:gd name="T19" fmla="*/ 0 h 7"/>
                  <a:gd name="T20" fmla="*/ 9 w 21"/>
                  <a:gd name="T21" fmla="*/ 0 h 7"/>
                  <a:gd name="T22" fmla="*/ 10 w 21"/>
                  <a:gd name="T23" fmla="*/ 0 h 7"/>
                  <a:gd name="T24" fmla="*/ 10 w 21"/>
                  <a:gd name="T25" fmla="*/ 0 h 7"/>
                  <a:gd name="T26" fmla="*/ 11 w 21"/>
                  <a:gd name="T27" fmla="*/ 0 h 7"/>
                  <a:gd name="T28" fmla="*/ 12 w 21"/>
                  <a:gd name="T29" fmla="*/ 0 h 7"/>
                  <a:gd name="T30" fmla="*/ 13 w 21"/>
                  <a:gd name="T31" fmla="*/ 0 h 7"/>
                  <a:gd name="T32" fmla="*/ 14 w 21"/>
                  <a:gd name="T33" fmla="*/ 1 h 7"/>
                  <a:gd name="T34" fmla="*/ 15 w 21"/>
                  <a:gd name="T35" fmla="*/ 1 h 7"/>
                  <a:gd name="T36" fmla="*/ 16 w 21"/>
                  <a:gd name="T37" fmla="*/ 2 h 7"/>
                  <a:gd name="T38" fmla="*/ 16 w 21"/>
                  <a:gd name="T39" fmla="*/ 2 h 7"/>
                  <a:gd name="T40" fmla="*/ 18 w 21"/>
                  <a:gd name="T41" fmla="*/ 2 h 7"/>
                  <a:gd name="T42" fmla="*/ 19 w 21"/>
                  <a:gd name="T43" fmla="*/ 2 h 7"/>
                  <a:gd name="T44" fmla="*/ 20 w 21"/>
                  <a:gd name="T45" fmla="*/ 3 h 7"/>
                  <a:gd name="T46" fmla="*/ 21 w 21"/>
                  <a:gd name="T47" fmla="*/ 4 h 7"/>
                  <a:gd name="T48" fmla="*/ 21 w 21"/>
                  <a:gd name="T49" fmla="*/ 5 h 7"/>
                  <a:gd name="T50" fmla="*/ 20 w 21"/>
                  <a:gd name="T51" fmla="*/ 6 h 7"/>
                  <a:gd name="T52" fmla="*/ 19 w 21"/>
                  <a:gd name="T53" fmla="*/ 6 h 7"/>
                  <a:gd name="T54" fmla="*/ 17 w 21"/>
                  <a:gd name="T55" fmla="*/ 7 h 7"/>
                  <a:gd name="T56" fmla="*/ 16 w 21"/>
                  <a:gd name="T57" fmla="*/ 7 h 7"/>
                  <a:gd name="T58" fmla="*/ 15 w 21"/>
                  <a:gd name="T59" fmla="*/ 6 h 7"/>
                  <a:gd name="T60" fmla="*/ 14 w 21"/>
                  <a:gd name="T61" fmla="*/ 6 h 7"/>
                  <a:gd name="T62" fmla="*/ 14 w 21"/>
                  <a:gd name="T63" fmla="*/ 6 h 7"/>
                  <a:gd name="T64" fmla="*/ 13 w 21"/>
                  <a:gd name="T65" fmla="*/ 6 h 7"/>
                  <a:gd name="T66" fmla="*/ 13 w 21"/>
                  <a:gd name="T67" fmla="*/ 6 h 7"/>
                  <a:gd name="T68" fmla="*/ 12 w 21"/>
                  <a:gd name="T69" fmla="*/ 6 h 7"/>
                  <a:gd name="T70" fmla="*/ 11 w 21"/>
                  <a:gd name="T71" fmla="*/ 6 h 7"/>
                  <a:gd name="T72" fmla="*/ 11 w 21"/>
                  <a:gd name="T73" fmla="*/ 6 h 7"/>
                  <a:gd name="T74" fmla="*/ 10 w 21"/>
                  <a:gd name="T75" fmla="*/ 6 h 7"/>
                  <a:gd name="T76" fmla="*/ 9 w 21"/>
                  <a:gd name="T77" fmla="*/ 5 h 7"/>
                  <a:gd name="T78" fmla="*/ 8 w 21"/>
                  <a:gd name="T79" fmla="*/ 5 h 7"/>
                  <a:gd name="T80" fmla="*/ 8 w 21"/>
                  <a:gd name="T81" fmla="*/ 5 h 7"/>
                  <a:gd name="T82" fmla="*/ 8 w 21"/>
                  <a:gd name="T83" fmla="*/ 5 h 7"/>
                  <a:gd name="T84" fmla="*/ 7 w 21"/>
                  <a:gd name="T85" fmla="*/ 5 h 7"/>
                  <a:gd name="T86" fmla="*/ 6 w 21"/>
                  <a:gd name="T87" fmla="*/ 5 h 7"/>
                  <a:gd name="T88" fmla="*/ 6 w 21"/>
                  <a:gd name="T89" fmla="*/ 5 h 7"/>
                  <a:gd name="T90" fmla="*/ 5 w 21"/>
                  <a:gd name="T91" fmla="*/ 5 h 7"/>
                  <a:gd name="T92" fmla="*/ 4 w 21"/>
                  <a:gd name="T93" fmla="*/ 6 h 7"/>
                  <a:gd name="T94" fmla="*/ 2 w 21"/>
                  <a:gd name="T95" fmla="*/ 6 h 7"/>
                  <a:gd name="T96" fmla="*/ 1 w 21"/>
                  <a:gd name="T97" fmla="*/ 6 h 7"/>
                  <a:gd name="T98" fmla="*/ 1 w 21"/>
                  <a:gd name="T99" fmla="*/ 5 h 7"/>
                  <a:gd name="T100" fmla="*/ 0 w 21"/>
                  <a:gd name="T101" fmla="*/ 5 h 7"/>
                  <a:gd name="T102" fmla="*/ 1 w 21"/>
                  <a:gd name="T103" fmla="*/ 4 h 7"/>
                  <a:gd name="T104" fmla="*/ 1 w 21"/>
                  <a:gd name="T105" fmla="*/ 3 h 7"/>
                  <a:gd name="T106" fmla="*/ 2 w 21"/>
                  <a:gd name="T10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1" h="7">
                    <a:moveTo>
                      <a:pt x="3" y="2"/>
                    </a:move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3"/>
                    </a:lnTo>
                    <a:lnTo>
                      <a:pt x="20" y="3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1" y="4"/>
                    </a:lnTo>
                    <a:lnTo>
                      <a:pt x="21" y="5"/>
                    </a:lnTo>
                    <a:lnTo>
                      <a:pt x="20" y="5"/>
                    </a:lnTo>
                    <a:lnTo>
                      <a:pt x="20" y="6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8" y="7"/>
                    </a:lnTo>
                    <a:lnTo>
                      <a:pt x="17" y="7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9" y="6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91" name="Freeform 1186"/>
              <p:cNvSpPr>
                <a:spLocks/>
              </p:cNvSpPr>
              <p:nvPr/>
            </p:nvSpPr>
            <p:spPr bwMode="auto">
              <a:xfrm>
                <a:off x="5110" y="3637"/>
                <a:ext cx="27" cy="8"/>
              </a:xfrm>
              <a:custGeom>
                <a:avLst/>
                <a:gdLst>
                  <a:gd name="T0" fmla="*/ 12 w 27"/>
                  <a:gd name="T1" fmla="*/ 0 h 8"/>
                  <a:gd name="T2" fmla="*/ 27 w 27"/>
                  <a:gd name="T3" fmla="*/ 5 h 8"/>
                  <a:gd name="T4" fmla="*/ 9 w 27"/>
                  <a:gd name="T5" fmla="*/ 8 h 8"/>
                  <a:gd name="T6" fmla="*/ 0 w 27"/>
                  <a:gd name="T7" fmla="*/ 1 h 8"/>
                  <a:gd name="T8" fmla="*/ 12 w 27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8">
                    <a:moveTo>
                      <a:pt x="12" y="0"/>
                    </a:moveTo>
                    <a:lnTo>
                      <a:pt x="27" y="5"/>
                    </a:lnTo>
                    <a:lnTo>
                      <a:pt x="9" y="8"/>
                    </a:lnTo>
                    <a:lnTo>
                      <a:pt x="0" y="1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92" name="Freeform 1187"/>
              <p:cNvSpPr>
                <a:spLocks/>
              </p:cNvSpPr>
              <p:nvPr/>
            </p:nvSpPr>
            <p:spPr bwMode="auto">
              <a:xfrm>
                <a:off x="5112" y="3638"/>
                <a:ext cx="21" cy="6"/>
              </a:xfrm>
              <a:custGeom>
                <a:avLst/>
                <a:gdLst>
                  <a:gd name="T0" fmla="*/ 10 w 21"/>
                  <a:gd name="T1" fmla="*/ 0 h 6"/>
                  <a:gd name="T2" fmla="*/ 21 w 21"/>
                  <a:gd name="T3" fmla="*/ 4 h 6"/>
                  <a:gd name="T4" fmla="*/ 7 w 21"/>
                  <a:gd name="T5" fmla="*/ 6 h 6"/>
                  <a:gd name="T6" fmla="*/ 0 w 21"/>
                  <a:gd name="T7" fmla="*/ 1 h 6"/>
                  <a:gd name="T8" fmla="*/ 10 w 21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6">
                    <a:moveTo>
                      <a:pt x="10" y="0"/>
                    </a:moveTo>
                    <a:lnTo>
                      <a:pt x="21" y="4"/>
                    </a:lnTo>
                    <a:lnTo>
                      <a:pt x="7" y="6"/>
                    </a:lnTo>
                    <a:lnTo>
                      <a:pt x="0" y="1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93" name="Freeform 1188"/>
              <p:cNvSpPr>
                <a:spLocks/>
              </p:cNvSpPr>
              <p:nvPr/>
            </p:nvSpPr>
            <p:spPr bwMode="auto">
              <a:xfrm>
                <a:off x="5081" y="3615"/>
                <a:ext cx="43" cy="26"/>
              </a:xfrm>
              <a:custGeom>
                <a:avLst/>
                <a:gdLst>
                  <a:gd name="T0" fmla="*/ 3 w 43"/>
                  <a:gd name="T1" fmla="*/ 4 h 26"/>
                  <a:gd name="T2" fmla="*/ 4 w 43"/>
                  <a:gd name="T3" fmla="*/ 3 h 26"/>
                  <a:gd name="T4" fmla="*/ 5 w 43"/>
                  <a:gd name="T5" fmla="*/ 2 h 26"/>
                  <a:gd name="T6" fmla="*/ 7 w 43"/>
                  <a:gd name="T7" fmla="*/ 1 h 26"/>
                  <a:gd name="T8" fmla="*/ 8 w 43"/>
                  <a:gd name="T9" fmla="*/ 1 h 26"/>
                  <a:gd name="T10" fmla="*/ 8 w 43"/>
                  <a:gd name="T11" fmla="*/ 1 h 26"/>
                  <a:gd name="T12" fmla="*/ 10 w 43"/>
                  <a:gd name="T13" fmla="*/ 0 h 26"/>
                  <a:gd name="T14" fmla="*/ 11 w 43"/>
                  <a:gd name="T15" fmla="*/ 0 h 26"/>
                  <a:gd name="T16" fmla="*/ 11 w 43"/>
                  <a:gd name="T17" fmla="*/ 0 h 26"/>
                  <a:gd name="T18" fmla="*/ 12 w 43"/>
                  <a:gd name="T19" fmla="*/ 0 h 26"/>
                  <a:gd name="T20" fmla="*/ 14 w 43"/>
                  <a:gd name="T21" fmla="*/ 0 h 26"/>
                  <a:gd name="T22" fmla="*/ 16 w 43"/>
                  <a:gd name="T23" fmla="*/ 0 h 26"/>
                  <a:gd name="T24" fmla="*/ 18 w 43"/>
                  <a:gd name="T25" fmla="*/ 0 h 26"/>
                  <a:gd name="T26" fmla="*/ 21 w 43"/>
                  <a:gd name="T27" fmla="*/ 0 h 26"/>
                  <a:gd name="T28" fmla="*/ 22 w 43"/>
                  <a:gd name="T29" fmla="*/ 0 h 26"/>
                  <a:gd name="T30" fmla="*/ 23 w 43"/>
                  <a:gd name="T31" fmla="*/ 0 h 26"/>
                  <a:gd name="T32" fmla="*/ 24 w 43"/>
                  <a:gd name="T33" fmla="*/ 0 h 26"/>
                  <a:gd name="T34" fmla="*/ 25 w 43"/>
                  <a:gd name="T35" fmla="*/ 0 h 26"/>
                  <a:gd name="T36" fmla="*/ 26 w 43"/>
                  <a:gd name="T37" fmla="*/ 0 h 26"/>
                  <a:gd name="T38" fmla="*/ 28 w 43"/>
                  <a:gd name="T39" fmla="*/ 1 h 26"/>
                  <a:gd name="T40" fmla="*/ 29 w 43"/>
                  <a:gd name="T41" fmla="*/ 2 h 26"/>
                  <a:gd name="T42" fmla="*/ 30 w 43"/>
                  <a:gd name="T43" fmla="*/ 2 h 26"/>
                  <a:gd name="T44" fmla="*/ 31 w 43"/>
                  <a:gd name="T45" fmla="*/ 3 h 26"/>
                  <a:gd name="T46" fmla="*/ 31 w 43"/>
                  <a:gd name="T47" fmla="*/ 3 h 26"/>
                  <a:gd name="T48" fmla="*/ 32 w 43"/>
                  <a:gd name="T49" fmla="*/ 5 h 26"/>
                  <a:gd name="T50" fmla="*/ 34 w 43"/>
                  <a:gd name="T51" fmla="*/ 8 h 26"/>
                  <a:gd name="T52" fmla="*/ 36 w 43"/>
                  <a:gd name="T53" fmla="*/ 12 h 26"/>
                  <a:gd name="T54" fmla="*/ 38 w 43"/>
                  <a:gd name="T55" fmla="*/ 16 h 26"/>
                  <a:gd name="T56" fmla="*/ 43 w 43"/>
                  <a:gd name="T57" fmla="*/ 23 h 26"/>
                  <a:gd name="T58" fmla="*/ 37 w 43"/>
                  <a:gd name="T59" fmla="*/ 24 h 26"/>
                  <a:gd name="T60" fmla="*/ 37 w 43"/>
                  <a:gd name="T61" fmla="*/ 25 h 26"/>
                  <a:gd name="T62" fmla="*/ 36 w 43"/>
                  <a:gd name="T63" fmla="*/ 26 h 26"/>
                  <a:gd name="T64" fmla="*/ 36 w 43"/>
                  <a:gd name="T65" fmla="*/ 26 h 26"/>
                  <a:gd name="T66" fmla="*/ 35 w 43"/>
                  <a:gd name="T67" fmla="*/ 26 h 26"/>
                  <a:gd name="T68" fmla="*/ 35 w 43"/>
                  <a:gd name="T69" fmla="*/ 24 h 26"/>
                  <a:gd name="T70" fmla="*/ 34 w 43"/>
                  <a:gd name="T71" fmla="*/ 20 h 26"/>
                  <a:gd name="T72" fmla="*/ 33 w 43"/>
                  <a:gd name="T73" fmla="*/ 20 h 26"/>
                  <a:gd name="T74" fmla="*/ 33 w 43"/>
                  <a:gd name="T75" fmla="*/ 18 h 26"/>
                  <a:gd name="T76" fmla="*/ 31 w 43"/>
                  <a:gd name="T77" fmla="*/ 15 h 26"/>
                  <a:gd name="T78" fmla="*/ 28 w 43"/>
                  <a:gd name="T79" fmla="*/ 12 h 26"/>
                  <a:gd name="T80" fmla="*/ 28 w 43"/>
                  <a:gd name="T81" fmla="*/ 20 h 26"/>
                  <a:gd name="T82" fmla="*/ 7 w 43"/>
                  <a:gd name="T83" fmla="*/ 12 h 26"/>
                  <a:gd name="T84" fmla="*/ 6 w 43"/>
                  <a:gd name="T85" fmla="*/ 14 h 26"/>
                  <a:gd name="T86" fmla="*/ 6 w 43"/>
                  <a:gd name="T87" fmla="*/ 22 h 26"/>
                  <a:gd name="T88" fmla="*/ 0 w 43"/>
                  <a:gd name="T89" fmla="*/ 22 h 26"/>
                  <a:gd name="T90" fmla="*/ 0 w 43"/>
                  <a:gd name="T91" fmla="*/ 19 h 26"/>
                  <a:gd name="T92" fmla="*/ 0 w 43"/>
                  <a:gd name="T93" fmla="*/ 14 h 26"/>
                  <a:gd name="T94" fmla="*/ 1 w 43"/>
                  <a:gd name="T95" fmla="*/ 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3" h="26">
                    <a:moveTo>
                      <a:pt x="2" y="5"/>
                    </a:moveTo>
                    <a:lnTo>
                      <a:pt x="3" y="4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28" y="1"/>
                    </a:lnTo>
                    <a:lnTo>
                      <a:pt x="29" y="2"/>
                    </a:lnTo>
                    <a:lnTo>
                      <a:pt x="29" y="2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1" y="4"/>
                    </a:lnTo>
                    <a:lnTo>
                      <a:pt x="32" y="5"/>
                    </a:lnTo>
                    <a:lnTo>
                      <a:pt x="33" y="6"/>
                    </a:lnTo>
                    <a:lnTo>
                      <a:pt x="34" y="8"/>
                    </a:lnTo>
                    <a:lnTo>
                      <a:pt x="35" y="10"/>
                    </a:lnTo>
                    <a:lnTo>
                      <a:pt x="36" y="12"/>
                    </a:lnTo>
                    <a:lnTo>
                      <a:pt x="37" y="14"/>
                    </a:lnTo>
                    <a:lnTo>
                      <a:pt x="38" y="16"/>
                    </a:lnTo>
                    <a:lnTo>
                      <a:pt x="39" y="18"/>
                    </a:lnTo>
                    <a:lnTo>
                      <a:pt x="43" y="23"/>
                    </a:lnTo>
                    <a:lnTo>
                      <a:pt x="40" y="26"/>
                    </a:lnTo>
                    <a:lnTo>
                      <a:pt x="37" y="24"/>
                    </a:lnTo>
                    <a:lnTo>
                      <a:pt x="37" y="24"/>
                    </a:lnTo>
                    <a:lnTo>
                      <a:pt x="37" y="25"/>
                    </a:lnTo>
                    <a:lnTo>
                      <a:pt x="37" y="26"/>
                    </a:lnTo>
                    <a:lnTo>
                      <a:pt x="36" y="26"/>
                    </a:lnTo>
                    <a:lnTo>
                      <a:pt x="36" y="26"/>
                    </a:lnTo>
                    <a:lnTo>
                      <a:pt x="36" y="26"/>
                    </a:lnTo>
                    <a:lnTo>
                      <a:pt x="36" y="26"/>
                    </a:lnTo>
                    <a:lnTo>
                      <a:pt x="35" y="26"/>
                    </a:lnTo>
                    <a:lnTo>
                      <a:pt x="35" y="25"/>
                    </a:lnTo>
                    <a:lnTo>
                      <a:pt x="35" y="24"/>
                    </a:lnTo>
                    <a:lnTo>
                      <a:pt x="35" y="22"/>
                    </a:lnTo>
                    <a:lnTo>
                      <a:pt x="34" y="20"/>
                    </a:lnTo>
                    <a:lnTo>
                      <a:pt x="34" y="20"/>
                    </a:lnTo>
                    <a:lnTo>
                      <a:pt x="33" y="20"/>
                    </a:lnTo>
                    <a:lnTo>
                      <a:pt x="33" y="19"/>
                    </a:lnTo>
                    <a:lnTo>
                      <a:pt x="33" y="18"/>
                    </a:lnTo>
                    <a:lnTo>
                      <a:pt x="32" y="17"/>
                    </a:lnTo>
                    <a:lnTo>
                      <a:pt x="31" y="15"/>
                    </a:lnTo>
                    <a:lnTo>
                      <a:pt x="30" y="14"/>
                    </a:lnTo>
                    <a:lnTo>
                      <a:pt x="28" y="12"/>
                    </a:lnTo>
                    <a:lnTo>
                      <a:pt x="27" y="11"/>
                    </a:lnTo>
                    <a:lnTo>
                      <a:pt x="28" y="20"/>
                    </a:lnTo>
                    <a:lnTo>
                      <a:pt x="7" y="22"/>
                    </a:lnTo>
                    <a:lnTo>
                      <a:pt x="7" y="12"/>
                    </a:lnTo>
                    <a:lnTo>
                      <a:pt x="6" y="12"/>
                    </a:lnTo>
                    <a:lnTo>
                      <a:pt x="6" y="14"/>
                    </a:lnTo>
                    <a:lnTo>
                      <a:pt x="6" y="18"/>
                    </a:lnTo>
                    <a:lnTo>
                      <a:pt x="6" y="22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1" y="8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94" name="Freeform 1189"/>
              <p:cNvSpPr>
                <a:spLocks/>
              </p:cNvSpPr>
              <p:nvPr/>
            </p:nvSpPr>
            <p:spPr bwMode="auto">
              <a:xfrm>
                <a:off x="5116" y="3634"/>
                <a:ext cx="7" cy="6"/>
              </a:xfrm>
              <a:custGeom>
                <a:avLst/>
                <a:gdLst>
                  <a:gd name="T0" fmla="*/ 0 w 7"/>
                  <a:gd name="T1" fmla="*/ 1 h 6"/>
                  <a:gd name="T2" fmla="*/ 0 w 7"/>
                  <a:gd name="T3" fmla="*/ 2 h 6"/>
                  <a:gd name="T4" fmla="*/ 1 w 7"/>
                  <a:gd name="T5" fmla="*/ 4 h 6"/>
                  <a:gd name="T6" fmla="*/ 1 w 7"/>
                  <a:gd name="T7" fmla="*/ 5 h 6"/>
                  <a:gd name="T8" fmla="*/ 1 w 7"/>
                  <a:gd name="T9" fmla="*/ 6 h 6"/>
                  <a:gd name="T10" fmla="*/ 2 w 7"/>
                  <a:gd name="T11" fmla="*/ 6 h 6"/>
                  <a:gd name="T12" fmla="*/ 2 w 7"/>
                  <a:gd name="T13" fmla="*/ 5 h 6"/>
                  <a:gd name="T14" fmla="*/ 2 w 7"/>
                  <a:gd name="T15" fmla="*/ 4 h 6"/>
                  <a:gd name="T16" fmla="*/ 2 w 7"/>
                  <a:gd name="T17" fmla="*/ 3 h 6"/>
                  <a:gd name="T18" fmla="*/ 5 w 7"/>
                  <a:gd name="T19" fmla="*/ 5 h 6"/>
                  <a:gd name="T20" fmla="*/ 7 w 7"/>
                  <a:gd name="T21" fmla="*/ 4 h 6"/>
                  <a:gd name="T22" fmla="*/ 3 w 7"/>
                  <a:gd name="T23" fmla="*/ 0 h 6"/>
                  <a:gd name="T24" fmla="*/ 0 w 7"/>
                  <a:gd name="T25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lnTo>
                      <a:pt x="0" y="2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5" y="5"/>
                    </a:lnTo>
                    <a:lnTo>
                      <a:pt x="7" y="4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95" name="Freeform 1190"/>
              <p:cNvSpPr>
                <a:spLocks/>
              </p:cNvSpPr>
              <p:nvPr/>
            </p:nvSpPr>
            <p:spPr bwMode="auto">
              <a:xfrm>
                <a:off x="5082" y="3616"/>
                <a:ext cx="37" cy="21"/>
              </a:xfrm>
              <a:custGeom>
                <a:avLst/>
                <a:gdLst>
                  <a:gd name="T0" fmla="*/ 27 w 37"/>
                  <a:gd name="T1" fmla="*/ 1 h 21"/>
                  <a:gd name="T2" fmla="*/ 26 w 37"/>
                  <a:gd name="T3" fmla="*/ 1 h 21"/>
                  <a:gd name="T4" fmla="*/ 25 w 37"/>
                  <a:gd name="T5" fmla="*/ 1 h 21"/>
                  <a:gd name="T6" fmla="*/ 24 w 37"/>
                  <a:gd name="T7" fmla="*/ 0 h 21"/>
                  <a:gd name="T8" fmla="*/ 21 w 37"/>
                  <a:gd name="T9" fmla="*/ 0 h 21"/>
                  <a:gd name="T10" fmla="*/ 12 w 37"/>
                  <a:gd name="T11" fmla="*/ 0 h 21"/>
                  <a:gd name="T12" fmla="*/ 8 w 37"/>
                  <a:gd name="T13" fmla="*/ 0 h 21"/>
                  <a:gd name="T14" fmla="*/ 6 w 37"/>
                  <a:gd name="T15" fmla="*/ 1 h 21"/>
                  <a:gd name="T16" fmla="*/ 5 w 37"/>
                  <a:gd name="T17" fmla="*/ 2 h 21"/>
                  <a:gd name="T18" fmla="*/ 3 w 37"/>
                  <a:gd name="T19" fmla="*/ 3 h 21"/>
                  <a:gd name="T20" fmla="*/ 1 w 37"/>
                  <a:gd name="T21" fmla="*/ 6 h 21"/>
                  <a:gd name="T22" fmla="*/ 0 w 37"/>
                  <a:gd name="T23" fmla="*/ 12 h 21"/>
                  <a:gd name="T24" fmla="*/ 0 w 37"/>
                  <a:gd name="T25" fmla="*/ 17 h 21"/>
                  <a:gd name="T26" fmla="*/ 0 w 37"/>
                  <a:gd name="T27" fmla="*/ 20 h 21"/>
                  <a:gd name="T28" fmla="*/ 4 w 37"/>
                  <a:gd name="T29" fmla="*/ 20 h 21"/>
                  <a:gd name="T30" fmla="*/ 4 w 37"/>
                  <a:gd name="T31" fmla="*/ 14 h 21"/>
                  <a:gd name="T32" fmla="*/ 5 w 37"/>
                  <a:gd name="T33" fmla="*/ 10 h 21"/>
                  <a:gd name="T34" fmla="*/ 6 w 37"/>
                  <a:gd name="T35" fmla="*/ 9 h 21"/>
                  <a:gd name="T36" fmla="*/ 7 w 37"/>
                  <a:gd name="T37" fmla="*/ 9 h 21"/>
                  <a:gd name="T38" fmla="*/ 7 w 37"/>
                  <a:gd name="T39" fmla="*/ 20 h 21"/>
                  <a:gd name="T40" fmla="*/ 9 w 37"/>
                  <a:gd name="T41" fmla="*/ 20 h 21"/>
                  <a:gd name="T42" fmla="*/ 12 w 37"/>
                  <a:gd name="T43" fmla="*/ 19 h 21"/>
                  <a:gd name="T44" fmla="*/ 15 w 37"/>
                  <a:gd name="T45" fmla="*/ 19 h 21"/>
                  <a:gd name="T46" fmla="*/ 18 w 37"/>
                  <a:gd name="T47" fmla="*/ 19 h 21"/>
                  <a:gd name="T48" fmla="*/ 21 w 37"/>
                  <a:gd name="T49" fmla="*/ 19 h 21"/>
                  <a:gd name="T50" fmla="*/ 24 w 37"/>
                  <a:gd name="T51" fmla="*/ 18 h 21"/>
                  <a:gd name="T52" fmla="*/ 25 w 37"/>
                  <a:gd name="T53" fmla="*/ 18 h 21"/>
                  <a:gd name="T54" fmla="*/ 25 w 37"/>
                  <a:gd name="T55" fmla="*/ 8 h 21"/>
                  <a:gd name="T56" fmla="*/ 26 w 37"/>
                  <a:gd name="T57" fmla="*/ 9 h 21"/>
                  <a:gd name="T58" fmla="*/ 28 w 37"/>
                  <a:gd name="T59" fmla="*/ 10 h 21"/>
                  <a:gd name="T60" fmla="*/ 31 w 37"/>
                  <a:gd name="T61" fmla="*/ 13 h 21"/>
                  <a:gd name="T62" fmla="*/ 33 w 37"/>
                  <a:gd name="T63" fmla="*/ 18 h 21"/>
                  <a:gd name="T64" fmla="*/ 35 w 37"/>
                  <a:gd name="T65" fmla="*/ 13 h 21"/>
                  <a:gd name="T66" fmla="*/ 32 w 37"/>
                  <a:gd name="T67" fmla="*/ 7 h 21"/>
                  <a:gd name="T68" fmla="*/ 29 w 37"/>
                  <a:gd name="T69" fmla="*/ 3 h 21"/>
                  <a:gd name="T70" fmla="*/ 28 w 37"/>
                  <a:gd name="T71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7" h="21">
                    <a:moveTo>
                      <a:pt x="28" y="2"/>
                    </a:moveTo>
                    <a:lnTo>
                      <a:pt x="27" y="1"/>
                    </a:lnTo>
                    <a:lnTo>
                      <a:pt x="27" y="1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7" y="10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0" y="21"/>
                    </a:lnTo>
                    <a:lnTo>
                      <a:pt x="4" y="20"/>
                    </a:lnTo>
                    <a:lnTo>
                      <a:pt x="4" y="16"/>
                    </a:lnTo>
                    <a:lnTo>
                      <a:pt x="4" y="14"/>
                    </a:lnTo>
                    <a:lnTo>
                      <a:pt x="4" y="12"/>
                    </a:lnTo>
                    <a:lnTo>
                      <a:pt x="5" y="10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7" y="20"/>
                    </a:lnTo>
                    <a:lnTo>
                      <a:pt x="7" y="20"/>
                    </a:lnTo>
                    <a:lnTo>
                      <a:pt x="8" y="20"/>
                    </a:lnTo>
                    <a:lnTo>
                      <a:pt x="9" y="20"/>
                    </a:lnTo>
                    <a:lnTo>
                      <a:pt x="10" y="20"/>
                    </a:lnTo>
                    <a:lnTo>
                      <a:pt x="12" y="19"/>
                    </a:lnTo>
                    <a:lnTo>
                      <a:pt x="13" y="19"/>
                    </a:lnTo>
                    <a:lnTo>
                      <a:pt x="15" y="19"/>
                    </a:lnTo>
                    <a:lnTo>
                      <a:pt x="16" y="19"/>
                    </a:lnTo>
                    <a:lnTo>
                      <a:pt x="18" y="19"/>
                    </a:lnTo>
                    <a:lnTo>
                      <a:pt x="20" y="19"/>
                    </a:lnTo>
                    <a:lnTo>
                      <a:pt x="21" y="19"/>
                    </a:lnTo>
                    <a:lnTo>
                      <a:pt x="22" y="19"/>
                    </a:lnTo>
                    <a:lnTo>
                      <a:pt x="24" y="18"/>
                    </a:lnTo>
                    <a:lnTo>
                      <a:pt x="25" y="18"/>
                    </a:lnTo>
                    <a:lnTo>
                      <a:pt x="25" y="18"/>
                    </a:lnTo>
                    <a:lnTo>
                      <a:pt x="26" y="18"/>
                    </a:lnTo>
                    <a:lnTo>
                      <a:pt x="25" y="8"/>
                    </a:lnTo>
                    <a:lnTo>
                      <a:pt x="25" y="8"/>
                    </a:lnTo>
                    <a:lnTo>
                      <a:pt x="26" y="9"/>
                    </a:lnTo>
                    <a:lnTo>
                      <a:pt x="27" y="9"/>
                    </a:lnTo>
                    <a:lnTo>
                      <a:pt x="28" y="10"/>
                    </a:lnTo>
                    <a:lnTo>
                      <a:pt x="29" y="11"/>
                    </a:lnTo>
                    <a:lnTo>
                      <a:pt x="31" y="13"/>
                    </a:lnTo>
                    <a:lnTo>
                      <a:pt x="32" y="15"/>
                    </a:lnTo>
                    <a:lnTo>
                      <a:pt x="33" y="18"/>
                    </a:lnTo>
                    <a:lnTo>
                      <a:pt x="37" y="17"/>
                    </a:lnTo>
                    <a:lnTo>
                      <a:pt x="35" y="13"/>
                    </a:lnTo>
                    <a:lnTo>
                      <a:pt x="34" y="10"/>
                    </a:lnTo>
                    <a:lnTo>
                      <a:pt x="32" y="7"/>
                    </a:lnTo>
                    <a:lnTo>
                      <a:pt x="31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8" y="2"/>
                    </a:lnTo>
                    <a:lnTo>
                      <a:pt x="28" y="2"/>
                    </a:lnTo>
                    <a:close/>
                  </a:path>
                </a:pathLst>
              </a:custGeom>
              <a:solidFill>
                <a:srgbClr val="59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96" name="Freeform 1191"/>
              <p:cNvSpPr>
                <a:spLocks/>
              </p:cNvSpPr>
              <p:nvPr/>
            </p:nvSpPr>
            <p:spPr bwMode="auto">
              <a:xfrm>
                <a:off x="5091" y="3616"/>
                <a:ext cx="14" cy="10"/>
              </a:xfrm>
              <a:custGeom>
                <a:avLst/>
                <a:gdLst>
                  <a:gd name="T0" fmla="*/ 2 w 14"/>
                  <a:gd name="T1" fmla="*/ 3 h 10"/>
                  <a:gd name="T2" fmla="*/ 0 w 14"/>
                  <a:gd name="T3" fmla="*/ 2 h 10"/>
                  <a:gd name="T4" fmla="*/ 1 w 14"/>
                  <a:gd name="T5" fmla="*/ 0 h 10"/>
                  <a:gd name="T6" fmla="*/ 2 w 14"/>
                  <a:gd name="T7" fmla="*/ 0 h 10"/>
                  <a:gd name="T8" fmla="*/ 1 w 14"/>
                  <a:gd name="T9" fmla="*/ 1 h 10"/>
                  <a:gd name="T10" fmla="*/ 3 w 14"/>
                  <a:gd name="T11" fmla="*/ 3 h 10"/>
                  <a:gd name="T12" fmla="*/ 3 w 14"/>
                  <a:gd name="T13" fmla="*/ 3 h 10"/>
                  <a:gd name="T14" fmla="*/ 2 w 14"/>
                  <a:gd name="T15" fmla="*/ 4 h 10"/>
                  <a:gd name="T16" fmla="*/ 2 w 14"/>
                  <a:gd name="T17" fmla="*/ 4 h 10"/>
                  <a:gd name="T18" fmla="*/ 2 w 14"/>
                  <a:gd name="T19" fmla="*/ 4 h 10"/>
                  <a:gd name="T20" fmla="*/ 8 w 14"/>
                  <a:gd name="T21" fmla="*/ 9 h 10"/>
                  <a:gd name="T22" fmla="*/ 13 w 14"/>
                  <a:gd name="T23" fmla="*/ 4 h 10"/>
                  <a:gd name="T24" fmla="*/ 12 w 14"/>
                  <a:gd name="T25" fmla="*/ 3 h 10"/>
                  <a:gd name="T26" fmla="*/ 13 w 14"/>
                  <a:gd name="T27" fmla="*/ 2 h 10"/>
                  <a:gd name="T28" fmla="*/ 12 w 14"/>
                  <a:gd name="T29" fmla="*/ 0 h 10"/>
                  <a:gd name="T30" fmla="*/ 13 w 14"/>
                  <a:gd name="T31" fmla="*/ 0 h 10"/>
                  <a:gd name="T32" fmla="*/ 14 w 14"/>
                  <a:gd name="T33" fmla="*/ 2 h 10"/>
                  <a:gd name="T34" fmla="*/ 13 w 14"/>
                  <a:gd name="T35" fmla="*/ 3 h 10"/>
                  <a:gd name="T36" fmla="*/ 14 w 14"/>
                  <a:gd name="T37" fmla="*/ 4 h 10"/>
                  <a:gd name="T38" fmla="*/ 8 w 14"/>
                  <a:gd name="T39" fmla="*/ 10 h 10"/>
                  <a:gd name="T40" fmla="*/ 0 w 14"/>
                  <a:gd name="T41" fmla="*/ 5 h 10"/>
                  <a:gd name="T42" fmla="*/ 2 w 14"/>
                  <a:gd name="T4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0">
                    <a:moveTo>
                      <a:pt x="2" y="3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8" y="9"/>
                    </a:lnTo>
                    <a:lnTo>
                      <a:pt x="13" y="4"/>
                    </a:lnTo>
                    <a:lnTo>
                      <a:pt x="12" y="3"/>
                    </a:lnTo>
                    <a:lnTo>
                      <a:pt x="13" y="2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4" y="2"/>
                    </a:lnTo>
                    <a:lnTo>
                      <a:pt x="13" y="3"/>
                    </a:lnTo>
                    <a:lnTo>
                      <a:pt x="14" y="4"/>
                    </a:lnTo>
                    <a:lnTo>
                      <a:pt x="8" y="10"/>
                    </a:lnTo>
                    <a:lnTo>
                      <a:pt x="0" y="5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97" name="Freeform 1192"/>
              <p:cNvSpPr>
                <a:spLocks/>
              </p:cNvSpPr>
              <p:nvPr/>
            </p:nvSpPr>
            <p:spPr bwMode="auto">
              <a:xfrm>
                <a:off x="5095" y="3616"/>
                <a:ext cx="7" cy="8"/>
              </a:xfrm>
              <a:custGeom>
                <a:avLst/>
                <a:gdLst>
                  <a:gd name="T0" fmla="*/ 7 w 7"/>
                  <a:gd name="T1" fmla="*/ 0 h 8"/>
                  <a:gd name="T2" fmla="*/ 0 w 7"/>
                  <a:gd name="T3" fmla="*/ 0 h 8"/>
                  <a:gd name="T4" fmla="*/ 4 w 7"/>
                  <a:gd name="T5" fmla="*/ 8 h 8"/>
                  <a:gd name="T6" fmla="*/ 7 w 7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lnTo>
                      <a:pt x="0" y="0"/>
                    </a:lnTo>
                    <a:lnTo>
                      <a:pt x="4" y="8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98" name="Freeform 1193"/>
              <p:cNvSpPr>
                <a:spLocks/>
              </p:cNvSpPr>
              <p:nvPr/>
            </p:nvSpPr>
            <p:spPr bwMode="auto">
              <a:xfrm>
                <a:off x="5097" y="3615"/>
                <a:ext cx="3" cy="10"/>
              </a:xfrm>
              <a:custGeom>
                <a:avLst/>
                <a:gdLst>
                  <a:gd name="T0" fmla="*/ 2 w 3"/>
                  <a:gd name="T1" fmla="*/ 10 h 10"/>
                  <a:gd name="T2" fmla="*/ 0 w 3"/>
                  <a:gd name="T3" fmla="*/ 6 h 10"/>
                  <a:gd name="T4" fmla="*/ 1 w 3"/>
                  <a:gd name="T5" fmla="*/ 2 h 10"/>
                  <a:gd name="T6" fmla="*/ 1 w 3"/>
                  <a:gd name="T7" fmla="*/ 2 h 10"/>
                  <a:gd name="T8" fmla="*/ 0 w 3"/>
                  <a:gd name="T9" fmla="*/ 2 h 10"/>
                  <a:gd name="T10" fmla="*/ 0 w 3"/>
                  <a:gd name="T11" fmla="*/ 2 h 10"/>
                  <a:gd name="T12" fmla="*/ 0 w 3"/>
                  <a:gd name="T13" fmla="*/ 2 h 10"/>
                  <a:gd name="T14" fmla="*/ 0 w 3"/>
                  <a:gd name="T15" fmla="*/ 1 h 10"/>
                  <a:gd name="T16" fmla="*/ 1 w 3"/>
                  <a:gd name="T17" fmla="*/ 1 h 10"/>
                  <a:gd name="T18" fmla="*/ 1 w 3"/>
                  <a:gd name="T19" fmla="*/ 1 h 10"/>
                  <a:gd name="T20" fmla="*/ 1 w 3"/>
                  <a:gd name="T21" fmla="*/ 0 h 10"/>
                  <a:gd name="T22" fmla="*/ 2 w 3"/>
                  <a:gd name="T23" fmla="*/ 1 h 10"/>
                  <a:gd name="T24" fmla="*/ 2 w 3"/>
                  <a:gd name="T25" fmla="*/ 1 h 10"/>
                  <a:gd name="T26" fmla="*/ 2 w 3"/>
                  <a:gd name="T27" fmla="*/ 1 h 10"/>
                  <a:gd name="T28" fmla="*/ 2 w 3"/>
                  <a:gd name="T29" fmla="*/ 2 h 10"/>
                  <a:gd name="T30" fmla="*/ 2 w 3"/>
                  <a:gd name="T31" fmla="*/ 2 h 10"/>
                  <a:gd name="T32" fmla="*/ 2 w 3"/>
                  <a:gd name="T33" fmla="*/ 2 h 10"/>
                  <a:gd name="T34" fmla="*/ 2 w 3"/>
                  <a:gd name="T35" fmla="*/ 2 h 10"/>
                  <a:gd name="T36" fmla="*/ 2 w 3"/>
                  <a:gd name="T37" fmla="*/ 3 h 10"/>
                  <a:gd name="T38" fmla="*/ 3 w 3"/>
                  <a:gd name="T39" fmla="*/ 6 h 10"/>
                  <a:gd name="T40" fmla="*/ 2 w 3"/>
                  <a:gd name="T4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" h="10">
                    <a:moveTo>
                      <a:pt x="2" y="10"/>
                    </a:moveTo>
                    <a:lnTo>
                      <a:pt x="0" y="6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6"/>
                    </a:lnTo>
                    <a:lnTo>
                      <a:pt x="2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99" name="Freeform 1194"/>
              <p:cNvSpPr>
                <a:spLocks/>
              </p:cNvSpPr>
              <p:nvPr/>
            </p:nvSpPr>
            <p:spPr bwMode="auto">
              <a:xfrm>
                <a:off x="5098" y="3628"/>
                <a:ext cx="2" cy="1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  <a:gd name="T6" fmla="*/ 2 w 2"/>
                  <a:gd name="T7" fmla="*/ 1 h 1"/>
                  <a:gd name="T8" fmla="*/ 2 w 2"/>
                  <a:gd name="T9" fmla="*/ 0 h 1"/>
                  <a:gd name="T10" fmla="*/ 2 w 2"/>
                  <a:gd name="T11" fmla="*/ 0 h 1"/>
                  <a:gd name="T12" fmla="*/ 2 w 2"/>
                  <a:gd name="T13" fmla="*/ 0 h 1"/>
                  <a:gd name="T14" fmla="*/ 1 w 2"/>
                  <a:gd name="T15" fmla="*/ 0 h 1"/>
                  <a:gd name="T16" fmla="*/ 1 w 2"/>
                  <a:gd name="T17" fmla="*/ 0 h 1"/>
                  <a:gd name="T18" fmla="*/ 1 w 2"/>
                  <a:gd name="T19" fmla="*/ 0 h 1"/>
                  <a:gd name="T20" fmla="*/ 0 w 2"/>
                  <a:gd name="T21" fmla="*/ 0 h 1"/>
                  <a:gd name="T22" fmla="*/ 0 w 2"/>
                  <a:gd name="T23" fmla="*/ 0 h 1"/>
                  <a:gd name="T24" fmla="*/ 0 w 2"/>
                  <a:gd name="T25" fmla="*/ 0 h 1"/>
                  <a:gd name="T26" fmla="*/ 0 w 2"/>
                  <a:gd name="T27" fmla="*/ 1 h 1"/>
                  <a:gd name="T28" fmla="*/ 0 w 2"/>
                  <a:gd name="T29" fmla="*/ 1 h 1"/>
                  <a:gd name="T30" fmla="*/ 1 w 2"/>
                  <a:gd name="T31" fmla="*/ 1 h 1"/>
                  <a:gd name="T32" fmla="*/ 1 w 2"/>
                  <a:gd name="T3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400" name="Freeform 1195"/>
              <p:cNvSpPr>
                <a:spLocks/>
              </p:cNvSpPr>
              <p:nvPr/>
            </p:nvSpPr>
            <p:spPr bwMode="auto">
              <a:xfrm>
                <a:off x="5098" y="3631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2 h 2"/>
                  <a:gd name="T6" fmla="*/ 2 w 2"/>
                  <a:gd name="T7" fmla="*/ 1 h 2"/>
                  <a:gd name="T8" fmla="*/ 2 w 2"/>
                  <a:gd name="T9" fmla="*/ 1 h 2"/>
                  <a:gd name="T10" fmla="*/ 2 w 2"/>
                  <a:gd name="T11" fmla="*/ 1 h 2"/>
                  <a:gd name="T12" fmla="*/ 2 w 2"/>
                  <a:gd name="T13" fmla="*/ 0 h 2"/>
                  <a:gd name="T14" fmla="*/ 1 w 2"/>
                  <a:gd name="T15" fmla="*/ 0 h 2"/>
                  <a:gd name="T16" fmla="*/ 1 w 2"/>
                  <a:gd name="T17" fmla="*/ 0 h 2"/>
                  <a:gd name="T18" fmla="*/ 1 w 2"/>
                  <a:gd name="T19" fmla="*/ 0 h 2"/>
                  <a:gd name="T20" fmla="*/ 0 w 2"/>
                  <a:gd name="T21" fmla="*/ 0 h 2"/>
                  <a:gd name="T22" fmla="*/ 0 w 2"/>
                  <a:gd name="T23" fmla="*/ 1 h 2"/>
                  <a:gd name="T24" fmla="*/ 0 w 2"/>
                  <a:gd name="T25" fmla="*/ 1 h 2"/>
                  <a:gd name="T26" fmla="*/ 0 w 2"/>
                  <a:gd name="T27" fmla="*/ 1 h 2"/>
                  <a:gd name="T28" fmla="*/ 0 w 2"/>
                  <a:gd name="T29" fmla="*/ 2 h 2"/>
                  <a:gd name="T30" fmla="*/ 1 w 2"/>
                  <a:gd name="T31" fmla="*/ 2 h 2"/>
                  <a:gd name="T32" fmla="*/ 1 w 2"/>
                  <a:gd name="T3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401" name="Freeform 1196"/>
              <p:cNvSpPr>
                <a:spLocks/>
              </p:cNvSpPr>
              <p:nvPr/>
            </p:nvSpPr>
            <p:spPr bwMode="auto">
              <a:xfrm>
                <a:off x="5100" y="3598"/>
                <a:ext cx="6" cy="7"/>
              </a:xfrm>
              <a:custGeom>
                <a:avLst/>
                <a:gdLst>
                  <a:gd name="T0" fmla="*/ 4 w 6"/>
                  <a:gd name="T1" fmla="*/ 6 h 7"/>
                  <a:gd name="T2" fmla="*/ 2 w 6"/>
                  <a:gd name="T3" fmla="*/ 1 h 7"/>
                  <a:gd name="T4" fmla="*/ 2 w 6"/>
                  <a:gd name="T5" fmla="*/ 0 h 7"/>
                  <a:gd name="T6" fmla="*/ 6 w 6"/>
                  <a:gd name="T7" fmla="*/ 7 h 7"/>
                  <a:gd name="T8" fmla="*/ 0 w 6"/>
                  <a:gd name="T9" fmla="*/ 6 h 7"/>
                  <a:gd name="T10" fmla="*/ 0 w 6"/>
                  <a:gd name="T11" fmla="*/ 5 h 7"/>
                  <a:gd name="T12" fmla="*/ 4 w 6"/>
                  <a:gd name="T1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4" y="6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6" y="7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402" name="Freeform 1197"/>
              <p:cNvSpPr>
                <a:spLocks/>
              </p:cNvSpPr>
              <p:nvPr/>
            </p:nvSpPr>
            <p:spPr bwMode="auto">
              <a:xfrm>
                <a:off x="5105" y="3598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2 h 3"/>
                  <a:gd name="T4" fmla="*/ 0 w 2"/>
                  <a:gd name="T5" fmla="*/ 2 h 3"/>
                  <a:gd name="T6" fmla="*/ 0 w 2"/>
                  <a:gd name="T7" fmla="*/ 2 h 3"/>
                  <a:gd name="T8" fmla="*/ 0 w 2"/>
                  <a:gd name="T9" fmla="*/ 1 h 3"/>
                  <a:gd name="T10" fmla="*/ 0 w 2"/>
                  <a:gd name="T11" fmla="*/ 0 h 3"/>
                  <a:gd name="T12" fmla="*/ 0 w 2"/>
                  <a:gd name="T13" fmla="*/ 0 h 3"/>
                  <a:gd name="T14" fmla="*/ 1 w 2"/>
                  <a:gd name="T15" fmla="*/ 0 h 3"/>
                  <a:gd name="T16" fmla="*/ 1 w 2"/>
                  <a:gd name="T17" fmla="*/ 0 h 3"/>
                  <a:gd name="T18" fmla="*/ 1 w 2"/>
                  <a:gd name="T19" fmla="*/ 0 h 3"/>
                  <a:gd name="T20" fmla="*/ 2 w 2"/>
                  <a:gd name="T21" fmla="*/ 0 h 3"/>
                  <a:gd name="T22" fmla="*/ 1 w 2"/>
                  <a:gd name="T23" fmla="*/ 1 h 3"/>
                  <a:gd name="T24" fmla="*/ 1 w 2"/>
                  <a:gd name="T25" fmla="*/ 2 h 3"/>
                  <a:gd name="T26" fmla="*/ 1 w 2"/>
                  <a:gd name="T27" fmla="*/ 2 h 3"/>
                  <a:gd name="T28" fmla="*/ 1 w 2"/>
                  <a:gd name="T29" fmla="*/ 2 h 3"/>
                  <a:gd name="T30" fmla="*/ 0 w 2"/>
                  <a:gd name="T31" fmla="*/ 3 h 3"/>
                  <a:gd name="T32" fmla="*/ 0 w 2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403" name="Freeform 1198"/>
              <p:cNvSpPr>
                <a:spLocks/>
              </p:cNvSpPr>
              <p:nvPr/>
            </p:nvSpPr>
            <p:spPr bwMode="auto">
              <a:xfrm>
                <a:off x="5099" y="3597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0 w 2"/>
                  <a:gd name="T5" fmla="*/ 2 h 3"/>
                  <a:gd name="T6" fmla="*/ 0 w 2"/>
                  <a:gd name="T7" fmla="*/ 2 h 3"/>
                  <a:gd name="T8" fmla="*/ 0 w 2"/>
                  <a:gd name="T9" fmla="*/ 1 h 3"/>
                  <a:gd name="T10" fmla="*/ 0 w 2"/>
                  <a:gd name="T11" fmla="*/ 0 h 3"/>
                  <a:gd name="T12" fmla="*/ 1 w 2"/>
                  <a:gd name="T13" fmla="*/ 0 h 3"/>
                  <a:gd name="T14" fmla="*/ 1 w 2"/>
                  <a:gd name="T15" fmla="*/ 0 h 3"/>
                  <a:gd name="T16" fmla="*/ 1 w 2"/>
                  <a:gd name="T17" fmla="*/ 0 h 3"/>
                  <a:gd name="T18" fmla="*/ 2 w 2"/>
                  <a:gd name="T19" fmla="*/ 0 h 3"/>
                  <a:gd name="T20" fmla="*/ 2 w 2"/>
                  <a:gd name="T21" fmla="*/ 0 h 3"/>
                  <a:gd name="T22" fmla="*/ 2 w 2"/>
                  <a:gd name="T23" fmla="*/ 1 h 3"/>
                  <a:gd name="T24" fmla="*/ 2 w 2"/>
                  <a:gd name="T25" fmla="*/ 2 h 3"/>
                  <a:gd name="T26" fmla="*/ 1 w 2"/>
                  <a:gd name="T27" fmla="*/ 2 h 3"/>
                  <a:gd name="T28" fmla="*/ 1 w 2"/>
                  <a:gd name="T29" fmla="*/ 3 h 3"/>
                  <a:gd name="T30" fmla="*/ 1 w 2"/>
                  <a:gd name="T31" fmla="*/ 3 h 3"/>
                  <a:gd name="T32" fmla="*/ 0 w 2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404" name="Freeform 1199"/>
              <p:cNvSpPr>
                <a:spLocks/>
              </p:cNvSpPr>
              <p:nvPr/>
            </p:nvSpPr>
            <p:spPr bwMode="auto">
              <a:xfrm>
                <a:off x="5155" y="3598"/>
                <a:ext cx="5" cy="6"/>
              </a:xfrm>
              <a:custGeom>
                <a:avLst/>
                <a:gdLst>
                  <a:gd name="T0" fmla="*/ 1 w 5"/>
                  <a:gd name="T1" fmla="*/ 5 h 6"/>
                  <a:gd name="T2" fmla="*/ 3 w 5"/>
                  <a:gd name="T3" fmla="*/ 1 h 6"/>
                  <a:gd name="T4" fmla="*/ 3 w 5"/>
                  <a:gd name="T5" fmla="*/ 0 h 6"/>
                  <a:gd name="T6" fmla="*/ 0 w 5"/>
                  <a:gd name="T7" fmla="*/ 6 h 6"/>
                  <a:gd name="T8" fmla="*/ 5 w 5"/>
                  <a:gd name="T9" fmla="*/ 6 h 6"/>
                  <a:gd name="T10" fmla="*/ 5 w 5"/>
                  <a:gd name="T11" fmla="*/ 5 h 6"/>
                  <a:gd name="T12" fmla="*/ 1 w 5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1" y="5"/>
                    </a:moveTo>
                    <a:lnTo>
                      <a:pt x="3" y="1"/>
                    </a:lnTo>
                    <a:lnTo>
                      <a:pt x="3" y="0"/>
                    </a:lnTo>
                    <a:lnTo>
                      <a:pt x="0" y="6"/>
                    </a:lnTo>
                    <a:lnTo>
                      <a:pt x="5" y="6"/>
                    </a:lnTo>
                    <a:lnTo>
                      <a:pt x="5" y="5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405" name="Freeform 1200"/>
              <p:cNvSpPr>
                <a:spLocks/>
              </p:cNvSpPr>
              <p:nvPr/>
            </p:nvSpPr>
            <p:spPr bwMode="auto">
              <a:xfrm>
                <a:off x="5154" y="3597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3 h 3"/>
                  <a:gd name="T4" fmla="*/ 1 w 2"/>
                  <a:gd name="T5" fmla="*/ 3 h 3"/>
                  <a:gd name="T6" fmla="*/ 2 w 2"/>
                  <a:gd name="T7" fmla="*/ 2 h 3"/>
                  <a:gd name="T8" fmla="*/ 2 w 2"/>
                  <a:gd name="T9" fmla="*/ 2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1 w 2"/>
                  <a:gd name="T19" fmla="*/ 0 h 3"/>
                  <a:gd name="T20" fmla="*/ 0 w 2"/>
                  <a:gd name="T21" fmla="*/ 1 h 3"/>
                  <a:gd name="T22" fmla="*/ 0 w 2"/>
                  <a:gd name="T23" fmla="*/ 1 h 3"/>
                  <a:gd name="T24" fmla="*/ 0 w 2"/>
                  <a:gd name="T25" fmla="*/ 2 h 3"/>
                  <a:gd name="T26" fmla="*/ 0 w 2"/>
                  <a:gd name="T27" fmla="*/ 2 h 3"/>
                  <a:gd name="T28" fmla="*/ 0 w 2"/>
                  <a:gd name="T29" fmla="*/ 3 h 3"/>
                  <a:gd name="T30" fmla="*/ 0 w 2"/>
                  <a:gd name="T31" fmla="*/ 3 h 3"/>
                  <a:gd name="T32" fmla="*/ 1 w 2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406" name="Freeform 1201"/>
              <p:cNvSpPr>
                <a:spLocks/>
              </p:cNvSpPr>
              <p:nvPr/>
            </p:nvSpPr>
            <p:spPr bwMode="auto">
              <a:xfrm>
                <a:off x="5160" y="3597"/>
                <a:ext cx="2" cy="4"/>
              </a:xfrm>
              <a:custGeom>
                <a:avLst/>
                <a:gdLst>
                  <a:gd name="T0" fmla="*/ 1 w 2"/>
                  <a:gd name="T1" fmla="*/ 4 h 4"/>
                  <a:gd name="T2" fmla="*/ 1 w 2"/>
                  <a:gd name="T3" fmla="*/ 3 h 4"/>
                  <a:gd name="T4" fmla="*/ 2 w 2"/>
                  <a:gd name="T5" fmla="*/ 3 h 4"/>
                  <a:gd name="T6" fmla="*/ 2 w 2"/>
                  <a:gd name="T7" fmla="*/ 3 h 4"/>
                  <a:gd name="T8" fmla="*/ 2 w 2"/>
                  <a:gd name="T9" fmla="*/ 2 h 4"/>
                  <a:gd name="T10" fmla="*/ 2 w 2"/>
                  <a:gd name="T11" fmla="*/ 1 h 4"/>
                  <a:gd name="T12" fmla="*/ 2 w 2"/>
                  <a:gd name="T13" fmla="*/ 1 h 4"/>
                  <a:gd name="T14" fmla="*/ 2 w 2"/>
                  <a:gd name="T15" fmla="*/ 0 h 4"/>
                  <a:gd name="T16" fmla="*/ 2 w 2"/>
                  <a:gd name="T17" fmla="*/ 0 h 4"/>
                  <a:gd name="T18" fmla="*/ 1 w 2"/>
                  <a:gd name="T19" fmla="*/ 0 h 4"/>
                  <a:gd name="T20" fmla="*/ 1 w 2"/>
                  <a:gd name="T21" fmla="*/ 1 h 4"/>
                  <a:gd name="T22" fmla="*/ 1 w 2"/>
                  <a:gd name="T23" fmla="*/ 1 h 4"/>
                  <a:gd name="T24" fmla="*/ 0 w 2"/>
                  <a:gd name="T25" fmla="*/ 2 h 4"/>
                  <a:gd name="T26" fmla="*/ 0 w 2"/>
                  <a:gd name="T27" fmla="*/ 2 h 4"/>
                  <a:gd name="T28" fmla="*/ 1 w 2"/>
                  <a:gd name="T29" fmla="*/ 3 h 4"/>
                  <a:gd name="T30" fmla="*/ 1 w 2"/>
                  <a:gd name="T31" fmla="*/ 3 h 4"/>
                  <a:gd name="T32" fmla="*/ 1 w 2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</p:grpSp>
        <p:grpSp>
          <p:nvGrpSpPr>
            <p:cNvPr id="299" name="Group 1256"/>
            <p:cNvGrpSpPr>
              <a:grpSpLocks/>
            </p:cNvGrpSpPr>
            <p:nvPr/>
          </p:nvGrpSpPr>
          <p:grpSpPr bwMode="auto">
            <a:xfrm>
              <a:off x="8294688" y="5684838"/>
              <a:ext cx="153987" cy="136525"/>
              <a:chOff x="5225" y="3581"/>
              <a:chExt cx="97" cy="86"/>
            </a:xfrm>
          </p:grpSpPr>
          <p:sp>
            <p:nvSpPr>
              <p:cNvPr id="307" name="Freeform 1203"/>
              <p:cNvSpPr>
                <a:spLocks/>
              </p:cNvSpPr>
              <p:nvPr/>
            </p:nvSpPr>
            <p:spPr bwMode="auto">
              <a:xfrm>
                <a:off x="5308" y="3602"/>
                <a:ext cx="8" cy="8"/>
              </a:xfrm>
              <a:custGeom>
                <a:avLst/>
                <a:gdLst>
                  <a:gd name="T0" fmla="*/ 4 w 8"/>
                  <a:gd name="T1" fmla="*/ 8 h 8"/>
                  <a:gd name="T2" fmla="*/ 5 w 8"/>
                  <a:gd name="T3" fmla="*/ 8 h 8"/>
                  <a:gd name="T4" fmla="*/ 5 w 8"/>
                  <a:gd name="T5" fmla="*/ 8 h 8"/>
                  <a:gd name="T6" fmla="*/ 6 w 8"/>
                  <a:gd name="T7" fmla="*/ 7 h 8"/>
                  <a:gd name="T8" fmla="*/ 7 w 8"/>
                  <a:gd name="T9" fmla="*/ 7 h 8"/>
                  <a:gd name="T10" fmla="*/ 7 w 8"/>
                  <a:gd name="T11" fmla="*/ 6 h 8"/>
                  <a:gd name="T12" fmla="*/ 8 w 8"/>
                  <a:gd name="T13" fmla="*/ 5 h 8"/>
                  <a:gd name="T14" fmla="*/ 8 w 8"/>
                  <a:gd name="T15" fmla="*/ 5 h 8"/>
                  <a:gd name="T16" fmla="*/ 8 w 8"/>
                  <a:gd name="T17" fmla="*/ 4 h 8"/>
                  <a:gd name="T18" fmla="*/ 8 w 8"/>
                  <a:gd name="T19" fmla="*/ 3 h 8"/>
                  <a:gd name="T20" fmla="*/ 8 w 8"/>
                  <a:gd name="T21" fmla="*/ 2 h 8"/>
                  <a:gd name="T22" fmla="*/ 7 w 8"/>
                  <a:gd name="T23" fmla="*/ 1 h 8"/>
                  <a:gd name="T24" fmla="*/ 7 w 8"/>
                  <a:gd name="T25" fmla="*/ 1 h 8"/>
                  <a:gd name="T26" fmla="*/ 6 w 8"/>
                  <a:gd name="T27" fmla="*/ 0 h 8"/>
                  <a:gd name="T28" fmla="*/ 5 w 8"/>
                  <a:gd name="T29" fmla="*/ 0 h 8"/>
                  <a:gd name="T30" fmla="*/ 5 w 8"/>
                  <a:gd name="T31" fmla="*/ 0 h 8"/>
                  <a:gd name="T32" fmla="*/ 4 w 8"/>
                  <a:gd name="T33" fmla="*/ 0 h 8"/>
                  <a:gd name="T34" fmla="*/ 3 w 8"/>
                  <a:gd name="T35" fmla="*/ 0 h 8"/>
                  <a:gd name="T36" fmla="*/ 2 w 8"/>
                  <a:gd name="T37" fmla="*/ 0 h 8"/>
                  <a:gd name="T38" fmla="*/ 2 w 8"/>
                  <a:gd name="T39" fmla="*/ 0 h 8"/>
                  <a:gd name="T40" fmla="*/ 1 w 8"/>
                  <a:gd name="T41" fmla="*/ 1 h 8"/>
                  <a:gd name="T42" fmla="*/ 1 w 8"/>
                  <a:gd name="T43" fmla="*/ 1 h 8"/>
                  <a:gd name="T44" fmla="*/ 0 w 8"/>
                  <a:gd name="T45" fmla="*/ 2 h 8"/>
                  <a:gd name="T46" fmla="*/ 0 w 8"/>
                  <a:gd name="T47" fmla="*/ 3 h 8"/>
                  <a:gd name="T48" fmla="*/ 0 w 8"/>
                  <a:gd name="T49" fmla="*/ 4 h 8"/>
                  <a:gd name="T50" fmla="*/ 0 w 8"/>
                  <a:gd name="T51" fmla="*/ 5 h 8"/>
                  <a:gd name="T52" fmla="*/ 0 w 8"/>
                  <a:gd name="T53" fmla="*/ 5 h 8"/>
                  <a:gd name="T54" fmla="*/ 1 w 8"/>
                  <a:gd name="T55" fmla="*/ 6 h 8"/>
                  <a:gd name="T56" fmla="*/ 1 w 8"/>
                  <a:gd name="T57" fmla="*/ 7 h 8"/>
                  <a:gd name="T58" fmla="*/ 2 w 8"/>
                  <a:gd name="T59" fmla="*/ 7 h 8"/>
                  <a:gd name="T60" fmla="*/ 2 w 8"/>
                  <a:gd name="T61" fmla="*/ 8 h 8"/>
                  <a:gd name="T62" fmla="*/ 3 w 8"/>
                  <a:gd name="T63" fmla="*/ 8 h 8"/>
                  <a:gd name="T64" fmla="*/ 4 w 8"/>
                  <a:gd name="T6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" h="8">
                    <a:moveTo>
                      <a:pt x="4" y="8"/>
                    </a:moveTo>
                    <a:lnTo>
                      <a:pt x="5" y="8"/>
                    </a:lnTo>
                    <a:lnTo>
                      <a:pt x="5" y="8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08" name="Freeform 1204"/>
              <p:cNvSpPr>
                <a:spLocks/>
              </p:cNvSpPr>
              <p:nvPr/>
            </p:nvSpPr>
            <p:spPr bwMode="auto">
              <a:xfrm>
                <a:off x="5229" y="3582"/>
                <a:ext cx="45" cy="6"/>
              </a:xfrm>
              <a:custGeom>
                <a:avLst/>
                <a:gdLst>
                  <a:gd name="T0" fmla="*/ 45 w 45"/>
                  <a:gd name="T1" fmla="*/ 5 h 6"/>
                  <a:gd name="T2" fmla="*/ 22 w 45"/>
                  <a:gd name="T3" fmla="*/ 0 h 6"/>
                  <a:gd name="T4" fmla="*/ 0 w 45"/>
                  <a:gd name="T5" fmla="*/ 5 h 6"/>
                  <a:gd name="T6" fmla="*/ 1 w 45"/>
                  <a:gd name="T7" fmla="*/ 6 h 6"/>
                  <a:gd name="T8" fmla="*/ 23 w 45"/>
                  <a:gd name="T9" fmla="*/ 1 h 6"/>
                  <a:gd name="T10" fmla="*/ 45 w 45"/>
                  <a:gd name="T11" fmla="*/ 6 h 6"/>
                  <a:gd name="T12" fmla="*/ 45 w 45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6">
                    <a:moveTo>
                      <a:pt x="45" y="5"/>
                    </a:moveTo>
                    <a:lnTo>
                      <a:pt x="22" y="0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3" y="1"/>
                    </a:lnTo>
                    <a:lnTo>
                      <a:pt x="45" y="6"/>
                    </a:lnTo>
                    <a:lnTo>
                      <a:pt x="45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09" name="Rectangle 1205"/>
              <p:cNvSpPr>
                <a:spLocks noChangeArrowheads="1"/>
              </p:cNvSpPr>
              <p:nvPr/>
            </p:nvSpPr>
            <p:spPr bwMode="auto">
              <a:xfrm>
                <a:off x="5226" y="3590"/>
                <a:ext cx="52" cy="55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10" name="Rectangle 1206"/>
              <p:cNvSpPr>
                <a:spLocks noChangeArrowheads="1"/>
              </p:cNvSpPr>
              <p:nvPr/>
            </p:nvSpPr>
            <p:spPr bwMode="auto">
              <a:xfrm>
                <a:off x="5228" y="3591"/>
                <a:ext cx="49" cy="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11" name="Rectangle 1207"/>
              <p:cNvSpPr>
                <a:spLocks noChangeArrowheads="1"/>
              </p:cNvSpPr>
              <p:nvPr/>
            </p:nvSpPr>
            <p:spPr bwMode="auto">
              <a:xfrm>
                <a:off x="5233" y="3640"/>
                <a:ext cx="7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12" name="Rectangle 1208"/>
              <p:cNvSpPr>
                <a:spLocks noChangeArrowheads="1"/>
              </p:cNvSpPr>
              <p:nvPr/>
            </p:nvSpPr>
            <p:spPr bwMode="auto">
              <a:xfrm>
                <a:off x="5245" y="3640"/>
                <a:ext cx="7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13" name="Rectangle 1209"/>
              <p:cNvSpPr>
                <a:spLocks noChangeArrowheads="1"/>
              </p:cNvSpPr>
              <p:nvPr/>
            </p:nvSpPr>
            <p:spPr bwMode="auto">
              <a:xfrm>
                <a:off x="5257" y="3640"/>
                <a:ext cx="7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14" name="Rectangle 1210"/>
              <p:cNvSpPr>
                <a:spLocks noChangeArrowheads="1"/>
              </p:cNvSpPr>
              <p:nvPr/>
            </p:nvSpPr>
            <p:spPr bwMode="auto">
              <a:xfrm>
                <a:off x="5269" y="3640"/>
                <a:ext cx="7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15" name="Rectangle 1211"/>
              <p:cNvSpPr>
                <a:spLocks noChangeArrowheads="1"/>
              </p:cNvSpPr>
              <p:nvPr/>
            </p:nvSpPr>
            <p:spPr bwMode="auto">
              <a:xfrm>
                <a:off x="5233" y="3637"/>
                <a:ext cx="43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16" name="Rectangle 1212"/>
              <p:cNvSpPr>
                <a:spLocks noChangeArrowheads="1"/>
              </p:cNvSpPr>
              <p:nvPr/>
            </p:nvSpPr>
            <p:spPr bwMode="auto">
              <a:xfrm>
                <a:off x="5229" y="3636"/>
                <a:ext cx="2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17" name="Rectangle 1213"/>
              <p:cNvSpPr>
                <a:spLocks noChangeArrowheads="1"/>
              </p:cNvSpPr>
              <p:nvPr/>
            </p:nvSpPr>
            <p:spPr bwMode="auto">
              <a:xfrm>
                <a:off x="5233" y="3625"/>
                <a:ext cx="43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18" name="Rectangle 1214"/>
              <p:cNvSpPr>
                <a:spLocks noChangeArrowheads="1"/>
              </p:cNvSpPr>
              <p:nvPr/>
            </p:nvSpPr>
            <p:spPr bwMode="auto">
              <a:xfrm>
                <a:off x="5229" y="3624"/>
                <a:ext cx="2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19" name="Rectangle 1215"/>
              <p:cNvSpPr>
                <a:spLocks noChangeArrowheads="1"/>
              </p:cNvSpPr>
              <p:nvPr/>
            </p:nvSpPr>
            <p:spPr bwMode="auto">
              <a:xfrm>
                <a:off x="5233" y="3612"/>
                <a:ext cx="43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20" name="Rectangle 1216"/>
              <p:cNvSpPr>
                <a:spLocks noChangeArrowheads="1"/>
              </p:cNvSpPr>
              <p:nvPr/>
            </p:nvSpPr>
            <p:spPr bwMode="auto">
              <a:xfrm>
                <a:off x="5229" y="3611"/>
                <a:ext cx="2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21" name="Rectangle 1217"/>
              <p:cNvSpPr>
                <a:spLocks noChangeArrowheads="1"/>
              </p:cNvSpPr>
              <p:nvPr/>
            </p:nvSpPr>
            <p:spPr bwMode="auto">
              <a:xfrm>
                <a:off x="5233" y="3600"/>
                <a:ext cx="43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22" name="Rectangle 1218"/>
              <p:cNvSpPr>
                <a:spLocks noChangeArrowheads="1"/>
              </p:cNvSpPr>
              <p:nvPr/>
            </p:nvSpPr>
            <p:spPr bwMode="auto">
              <a:xfrm>
                <a:off x="5229" y="3599"/>
                <a:ext cx="2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23" name="Rectangle 1219"/>
              <p:cNvSpPr>
                <a:spLocks noChangeArrowheads="1"/>
              </p:cNvSpPr>
              <p:nvPr/>
            </p:nvSpPr>
            <p:spPr bwMode="auto">
              <a:xfrm>
                <a:off x="5234" y="3606"/>
                <a:ext cx="4" cy="3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24" name="Rectangle 1220"/>
              <p:cNvSpPr>
                <a:spLocks noChangeArrowheads="1"/>
              </p:cNvSpPr>
              <p:nvPr/>
            </p:nvSpPr>
            <p:spPr bwMode="auto">
              <a:xfrm>
                <a:off x="5235" y="3607"/>
                <a:ext cx="2" cy="30"/>
              </a:xfrm>
              <a:prstGeom prst="rect">
                <a:avLst/>
              </a:prstGeom>
              <a:solidFill>
                <a:srgbClr val="FF2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25" name="Rectangle 1221"/>
              <p:cNvSpPr>
                <a:spLocks noChangeArrowheads="1"/>
              </p:cNvSpPr>
              <p:nvPr/>
            </p:nvSpPr>
            <p:spPr bwMode="auto">
              <a:xfrm>
                <a:off x="5246" y="3616"/>
                <a:ext cx="4" cy="2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26" name="Rectangle 1222"/>
              <p:cNvSpPr>
                <a:spLocks noChangeArrowheads="1"/>
              </p:cNvSpPr>
              <p:nvPr/>
            </p:nvSpPr>
            <p:spPr bwMode="auto">
              <a:xfrm>
                <a:off x="5247" y="3617"/>
                <a:ext cx="2" cy="20"/>
              </a:xfrm>
              <a:prstGeom prst="rect">
                <a:avLst/>
              </a:prstGeom>
              <a:solidFill>
                <a:srgbClr val="B2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27" name="Rectangle 1223"/>
              <p:cNvSpPr>
                <a:spLocks noChangeArrowheads="1"/>
              </p:cNvSpPr>
              <p:nvPr/>
            </p:nvSpPr>
            <p:spPr bwMode="auto">
              <a:xfrm>
                <a:off x="5258" y="3622"/>
                <a:ext cx="4" cy="1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28" name="Rectangle 1224"/>
              <p:cNvSpPr>
                <a:spLocks noChangeArrowheads="1"/>
              </p:cNvSpPr>
              <p:nvPr/>
            </p:nvSpPr>
            <p:spPr bwMode="auto">
              <a:xfrm>
                <a:off x="5259" y="3623"/>
                <a:ext cx="2" cy="14"/>
              </a:xfrm>
              <a:prstGeom prst="rect">
                <a:avLst/>
              </a:prstGeom>
              <a:solidFill>
                <a:srgbClr val="FFAF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29" name="Rectangle 1225"/>
              <p:cNvSpPr>
                <a:spLocks noChangeArrowheads="1"/>
              </p:cNvSpPr>
              <p:nvPr/>
            </p:nvSpPr>
            <p:spPr bwMode="auto">
              <a:xfrm>
                <a:off x="5270" y="3602"/>
                <a:ext cx="5" cy="3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30" name="Rectangle 1226"/>
              <p:cNvSpPr>
                <a:spLocks noChangeArrowheads="1"/>
              </p:cNvSpPr>
              <p:nvPr/>
            </p:nvSpPr>
            <p:spPr bwMode="auto">
              <a:xfrm>
                <a:off x="5271" y="3603"/>
                <a:ext cx="3" cy="34"/>
              </a:xfrm>
              <a:prstGeom prst="rect">
                <a:avLst/>
              </a:prstGeom>
              <a:solidFill>
                <a:srgbClr val="FF6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31" name="Rectangle 1227"/>
              <p:cNvSpPr>
                <a:spLocks noChangeArrowheads="1"/>
              </p:cNvSpPr>
              <p:nvPr/>
            </p:nvSpPr>
            <p:spPr bwMode="auto">
              <a:xfrm>
                <a:off x="5225" y="3644"/>
                <a:ext cx="5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32" name="Rectangle 1228"/>
              <p:cNvSpPr>
                <a:spLocks noChangeArrowheads="1"/>
              </p:cNvSpPr>
              <p:nvPr/>
            </p:nvSpPr>
            <p:spPr bwMode="auto">
              <a:xfrm>
                <a:off x="5226" y="3645"/>
                <a:ext cx="53" cy="2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33" name="Rectangle 1229"/>
              <p:cNvSpPr>
                <a:spLocks noChangeArrowheads="1"/>
              </p:cNvSpPr>
              <p:nvPr/>
            </p:nvSpPr>
            <p:spPr bwMode="auto">
              <a:xfrm>
                <a:off x="5225" y="3587"/>
                <a:ext cx="5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34" name="Rectangle 1230"/>
              <p:cNvSpPr>
                <a:spLocks noChangeArrowheads="1"/>
              </p:cNvSpPr>
              <p:nvPr/>
            </p:nvSpPr>
            <p:spPr bwMode="auto">
              <a:xfrm>
                <a:off x="5226" y="3588"/>
                <a:ext cx="53" cy="2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35" name="Freeform 1231"/>
              <p:cNvSpPr>
                <a:spLocks/>
              </p:cNvSpPr>
              <p:nvPr/>
            </p:nvSpPr>
            <p:spPr bwMode="auto">
              <a:xfrm>
                <a:off x="5250" y="3581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2 w 3"/>
                  <a:gd name="T5" fmla="*/ 3 h 3"/>
                  <a:gd name="T6" fmla="*/ 3 w 3"/>
                  <a:gd name="T7" fmla="*/ 3 h 3"/>
                  <a:gd name="T8" fmla="*/ 3 w 3"/>
                  <a:gd name="T9" fmla="*/ 3 h 3"/>
                  <a:gd name="T10" fmla="*/ 3 w 3"/>
                  <a:gd name="T11" fmla="*/ 3 h 3"/>
                  <a:gd name="T12" fmla="*/ 3 w 3"/>
                  <a:gd name="T13" fmla="*/ 2 h 3"/>
                  <a:gd name="T14" fmla="*/ 3 w 3"/>
                  <a:gd name="T15" fmla="*/ 2 h 3"/>
                  <a:gd name="T16" fmla="*/ 3 w 3"/>
                  <a:gd name="T17" fmla="*/ 2 h 3"/>
                  <a:gd name="T18" fmla="*/ 3 w 3"/>
                  <a:gd name="T19" fmla="*/ 1 h 3"/>
                  <a:gd name="T20" fmla="*/ 3 w 3"/>
                  <a:gd name="T21" fmla="*/ 1 h 3"/>
                  <a:gd name="T22" fmla="*/ 3 w 3"/>
                  <a:gd name="T23" fmla="*/ 1 h 3"/>
                  <a:gd name="T24" fmla="*/ 3 w 3"/>
                  <a:gd name="T25" fmla="*/ 0 h 3"/>
                  <a:gd name="T26" fmla="*/ 3 w 3"/>
                  <a:gd name="T27" fmla="*/ 0 h 3"/>
                  <a:gd name="T28" fmla="*/ 2 w 3"/>
                  <a:gd name="T29" fmla="*/ 0 h 3"/>
                  <a:gd name="T30" fmla="*/ 2 w 3"/>
                  <a:gd name="T31" fmla="*/ 0 h 3"/>
                  <a:gd name="T32" fmla="*/ 2 w 3"/>
                  <a:gd name="T33" fmla="*/ 0 h 3"/>
                  <a:gd name="T34" fmla="*/ 1 w 3"/>
                  <a:gd name="T35" fmla="*/ 0 h 3"/>
                  <a:gd name="T36" fmla="*/ 1 w 3"/>
                  <a:gd name="T37" fmla="*/ 0 h 3"/>
                  <a:gd name="T38" fmla="*/ 1 w 3"/>
                  <a:gd name="T39" fmla="*/ 0 h 3"/>
                  <a:gd name="T40" fmla="*/ 0 w 3"/>
                  <a:gd name="T41" fmla="*/ 0 h 3"/>
                  <a:gd name="T42" fmla="*/ 0 w 3"/>
                  <a:gd name="T43" fmla="*/ 1 h 3"/>
                  <a:gd name="T44" fmla="*/ 0 w 3"/>
                  <a:gd name="T45" fmla="*/ 1 h 3"/>
                  <a:gd name="T46" fmla="*/ 0 w 3"/>
                  <a:gd name="T47" fmla="*/ 1 h 3"/>
                  <a:gd name="T48" fmla="*/ 0 w 3"/>
                  <a:gd name="T49" fmla="*/ 2 h 3"/>
                  <a:gd name="T50" fmla="*/ 0 w 3"/>
                  <a:gd name="T51" fmla="*/ 2 h 3"/>
                  <a:gd name="T52" fmla="*/ 0 w 3"/>
                  <a:gd name="T53" fmla="*/ 2 h 3"/>
                  <a:gd name="T54" fmla="*/ 0 w 3"/>
                  <a:gd name="T55" fmla="*/ 3 h 3"/>
                  <a:gd name="T56" fmla="*/ 0 w 3"/>
                  <a:gd name="T57" fmla="*/ 3 h 3"/>
                  <a:gd name="T58" fmla="*/ 1 w 3"/>
                  <a:gd name="T59" fmla="*/ 3 h 3"/>
                  <a:gd name="T60" fmla="*/ 1 w 3"/>
                  <a:gd name="T61" fmla="*/ 3 h 3"/>
                  <a:gd name="T62" fmla="*/ 1 w 3"/>
                  <a:gd name="T63" fmla="*/ 3 h 3"/>
                  <a:gd name="T64" fmla="*/ 2 w 3"/>
                  <a:gd name="T6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36" name="Freeform 1232"/>
              <p:cNvSpPr>
                <a:spLocks/>
              </p:cNvSpPr>
              <p:nvPr/>
            </p:nvSpPr>
            <p:spPr bwMode="auto">
              <a:xfrm>
                <a:off x="5250" y="3581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2 w 3"/>
                  <a:gd name="T5" fmla="*/ 2 h 3"/>
                  <a:gd name="T6" fmla="*/ 3 w 3"/>
                  <a:gd name="T7" fmla="*/ 2 h 3"/>
                  <a:gd name="T8" fmla="*/ 3 w 3"/>
                  <a:gd name="T9" fmla="*/ 2 h 3"/>
                  <a:gd name="T10" fmla="*/ 3 w 3"/>
                  <a:gd name="T11" fmla="*/ 1 h 3"/>
                  <a:gd name="T12" fmla="*/ 2 w 3"/>
                  <a:gd name="T13" fmla="*/ 1 h 3"/>
                  <a:gd name="T14" fmla="*/ 2 w 3"/>
                  <a:gd name="T15" fmla="*/ 1 h 3"/>
                  <a:gd name="T16" fmla="*/ 2 w 3"/>
                  <a:gd name="T17" fmla="*/ 0 h 3"/>
                  <a:gd name="T18" fmla="*/ 1 w 3"/>
                  <a:gd name="T19" fmla="*/ 1 h 3"/>
                  <a:gd name="T20" fmla="*/ 1 w 3"/>
                  <a:gd name="T21" fmla="*/ 1 h 3"/>
                  <a:gd name="T22" fmla="*/ 0 w 3"/>
                  <a:gd name="T23" fmla="*/ 1 h 3"/>
                  <a:gd name="T24" fmla="*/ 0 w 3"/>
                  <a:gd name="T25" fmla="*/ 2 h 3"/>
                  <a:gd name="T26" fmla="*/ 0 w 3"/>
                  <a:gd name="T27" fmla="*/ 2 h 3"/>
                  <a:gd name="T28" fmla="*/ 1 w 3"/>
                  <a:gd name="T29" fmla="*/ 2 h 3"/>
                  <a:gd name="T30" fmla="*/ 1 w 3"/>
                  <a:gd name="T31" fmla="*/ 3 h 3"/>
                  <a:gd name="T32" fmla="*/ 2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37" name="Freeform 1233"/>
              <p:cNvSpPr>
                <a:spLocks/>
              </p:cNvSpPr>
              <p:nvPr/>
            </p:nvSpPr>
            <p:spPr bwMode="auto">
              <a:xfrm>
                <a:off x="5276" y="3613"/>
                <a:ext cx="46" cy="54"/>
              </a:xfrm>
              <a:custGeom>
                <a:avLst/>
                <a:gdLst>
                  <a:gd name="T0" fmla="*/ 39 w 46"/>
                  <a:gd name="T1" fmla="*/ 18 h 54"/>
                  <a:gd name="T2" fmla="*/ 40 w 46"/>
                  <a:gd name="T3" fmla="*/ 17 h 54"/>
                  <a:gd name="T4" fmla="*/ 43 w 46"/>
                  <a:gd name="T5" fmla="*/ 16 h 54"/>
                  <a:gd name="T6" fmla="*/ 44 w 46"/>
                  <a:gd name="T7" fmla="*/ 15 h 54"/>
                  <a:gd name="T8" fmla="*/ 44 w 46"/>
                  <a:gd name="T9" fmla="*/ 14 h 54"/>
                  <a:gd name="T10" fmla="*/ 45 w 46"/>
                  <a:gd name="T11" fmla="*/ 10 h 54"/>
                  <a:gd name="T12" fmla="*/ 44 w 46"/>
                  <a:gd name="T13" fmla="*/ 9 h 54"/>
                  <a:gd name="T14" fmla="*/ 43 w 46"/>
                  <a:gd name="T15" fmla="*/ 6 h 54"/>
                  <a:gd name="T16" fmla="*/ 41 w 46"/>
                  <a:gd name="T17" fmla="*/ 3 h 54"/>
                  <a:gd name="T18" fmla="*/ 38 w 46"/>
                  <a:gd name="T19" fmla="*/ 1 h 54"/>
                  <a:gd name="T20" fmla="*/ 37 w 46"/>
                  <a:gd name="T21" fmla="*/ 1 h 54"/>
                  <a:gd name="T22" fmla="*/ 35 w 46"/>
                  <a:gd name="T23" fmla="*/ 0 h 54"/>
                  <a:gd name="T24" fmla="*/ 33 w 46"/>
                  <a:gd name="T25" fmla="*/ 0 h 54"/>
                  <a:gd name="T26" fmla="*/ 29 w 46"/>
                  <a:gd name="T27" fmla="*/ 0 h 54"/>
                  <a:gd name="T28" fmla="*/ 24 w 46"/>
                  <a:gd name="T29" fmla="*/ 0 h 54"/>
                  <a:gd name="T30" fmla="*/ 22 w 46"/>
                  <a:gd name="T31" fmla="*/ 0 h 54"/>
                  <a:gd name="T32" fmla="*/ 21 w 46"/>
                  <a:gd name="T33" fmla="*/ 1 h 54"/>
                  <a:gd name="T34" fmla="*/ 19 w 46"/>
                  <a:gd name="T35" fmla="*/ 1 h 54"/>
                  <a:gd name="T36" fmla="*/ 17 w 46"/>
                  <a:gd name="T37" fmla="*/ 3 h 54"/>
                  <a:gd name="T38" fmla="*/ 16 w 46"/>
                  <a:gd name="T39" fmla="*/ 4 h 54"/>
                  <a:gd name="T40" fmla="*/ 13 w 46"/>
                  <a:gd name="T41" fmla="*/ 8 h 54"/>
                  <a:gd name="T42" fmla="*/ 12 w 46"/>
                  <a:gd name="T43" fmla="*/ 10 h 54"/>
                  <a:gd name="T44" fmla="*/ 3 w 46"/>
                  <a:gd name="T45" fmla="*/ 7 h 54"/>
                  <a:gd name="T46" fmla="*/ 2 w 46"/>
                  <a:gd name="T47" fmla="*/ 6 h 54"/>
                  <a:gd name="T48" fmla="*/ 1 w 46"/>
                  <a:gd name="T49" fmla="*/ 6 h 54"/>
                  <a:gd name="T50" fmla="*/ 0 w 46"/>
                  <a:gd name="T51" fmla="*/ 8 h 54"/>
                  <a:gd name="T52" fmla="*/ 2 w 46"/>
                  <a:gd name="T53" fmla="*/ 13 h 54"/>
                  <a:gd name="T54" fmla="*/ 3 w 46"/>
                  <a:gd name="T55" fmla="*/ 14 h 54"/>
                  <a:gd name="T56" fmla="*/ 5 w 46"/>
                  <a:gd name="T57" fmla="*/ 14 h 54"/>
                  <a:gd name="T58" fmla="*/ 7 w 46"/>
                  <a:gd name="T59" fmla="*/ 15 h 54"/>
                  <a:gd name="T60" fmla="*/ 10 w 46"/>
                  <a:gd name="T61" fmla="*/ 16 h 54"/>
                  <a:gd name="T62" fmla="*/ 12 w 46"/>
                  <a:gd name="T63" fmla="*/ 16 h 54"/>
                  <a:gd name="T64" fmla="*/ 14 w 46"/>
                  <a:gd name="T65" fmla="*/ 16 h 54"/>
                  <a:gd name="T66" fmla="*/ 17 w 46"/>
                  <a:gd name="T67" fmla="*/ 15 h 54"/>
                  <a:gd name="T68" fmla="*/ 10 w 46"/>
                  <a:gd name="T69" fmla="*/ 40 h 54"/>
                  <a:gd name="T70" fmla="*/ 17 w 46"/>
                  <a:gd name="T71" fmla="*/ 48 h 54"/>
                  <a:gd name="T72" fmla="*/ 21 w 46"/>
                  <a:gd name="T73" fmla="*/ 51 h 54"/>
                  <a:gd name="T74" fmla="*/ 19 w 46"/>
                  <a:gd name="T75" fmla="*/ 52 h 54"/>
                  <a:gd name="T76" fmla="*/ 16 w 46"/>
                  <a:gd name="T77" fmla="*/ 54 h 54"/>
                  <a:gd name="T78" fmla="*/ 26 w 46"/>
                  <a:gd name="T79" fmla="*/ 54 h 54"/>
                  <a:gd name="T80" fmla="*/ 27 w 46"/>
                  <a:gd name="T81" fmla="*/ 51 h 54"/>
                  <a:gd name="T82" fmla="*/ 26 w 46"/>
                  <a:gd name="T83" fmla="*/ 49 h 54"/>
                  <a:gd name="T84" fmla="*/ 26 w 46"/>
                  <a:gd name="T85" fmla="*/ 43 h 54"/>
                  <a:gd name="T86" fmla="*/ 31 w 46"/>
                  <a:gd name="T87" fmla="*/ 44 h 54"/>
                  <a:gd name="T88" fmla="*/ 31 w 46"/>
                  <a:gd name="T89" fmla="*/ 49 h 54"/>
                  <a:gd name="T90" fmla="*/ 30 w 46"/>
                  <a:gd name="T91" fmla="*/ 51 h 54"/>
                  <a:gd name="T92" fmla="*/ 30 w 46"/>
                  <a:gd name="T93" fmla="*/ 53 h 54"/>
                  <a:gd name="T94" fmla="*/ 32 w 46"/>
                  <a:gd name="T95" fmla="*/ 53 h 54"/>
                  <a:gd name="T96" fmla="*/ 41 w 46"/>
                  <a:gd name="T97" fmla="*/ 53 h 54"/>
                  <a:gd name="T98" fmla="*/ 39 w 46"/>
                  <a:gd name="T99" fmla="*/ 51 h 54"/>
                  <a:gd name="T100" fmla="*/ 37 w 46"/>
                  <a:gd name="T101" fmla="*/ 51 h 54"/>
                  <a:gd name="T102" fmla="*/ 41 w 46"/>
                  <a:gd name="T103" fmla="*/ 4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6" h="54">
                    <a:moveTo>
                      <a:pt x="42" y="40"/>
                    </a:moveTo>
                    <a:lnTo>
                      <a:pt x="46" y="41"/>
                    </a:lnTo>
                    <a:lnTo>
                      <a:pt x="39" y="22"/>
                    </a:lnTo>
                    <a:lnTo>
                      <a:pt x="39" y="18"/>
                    </a:lnTo>
                    <a:lnTo>
                      <a:pt x="39" y="18"/>
                    </a:lnTo>
                    <a:lnTo>
                      <a:pt x="39" y="18"/>
                    </a:lnTo>
                    <a:lnTo>
                      <a:pt x="39" y="18"/>
                    </a:lnTo>
                    <a:lnTo>
                      <a:pt x="40" y="17"/>
                    </a:lnTo>
                    <a:lnTo>
                      <a:pt x="41" y="17"/>
                    </a:lnTo>
                    <a:lnTo>
                      <a:pt x="41" y="17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3" y="16"/>
                    </a:lnTo>
                    <a:lnTo>
                      <a:pt x="43" y="15"/>
                    </a:lnTo>
                    <a:lnTo>
                      <a:pt x="43" y="15"/>
                    </a:lnTo>
                    <a:lnTo>
                      <a:pt x="44" y="15"/>
                    </a:lnTo>
                    <a:lnTo>
                      <a:pt x="44" y="15"/>
                    </a:lnTo>
                    <a:lnTo>
                      <a:pt x="44" y="15"/>
                    </a:lnTo>
                    <a:lnTo>
                      <a:pt x="44" y="14"/>
                    </a:lnTo>
                    <a:lnTo>
                      <a:pt x="44" y="14"/>
                    </a:lnTo>
                    <a:lnTo>
                      <a:pt x="45" y="13"/>
                    </a:lnTo>
                    <a:lnTo>
                      <a:pt x="45" y="12"/>
                    </a:lnTo>
                    <a:lnTo>
                      <a:pt x="45" y="11"/>
                    </a:lnTo>
                    <a:lnTo>
                      <a:pt x="45" y="10"/>
                    </a:lnTo>
                    <a:lnTo>
                      <a:pt x="45" y="10"/>
                    </a:lnTo>
                    <a:lnTo>
                      <a:pt x="45" y="9"/>
                    </a:lnTo>
                    <a:lnTo>
                      <a:pt x="45" y="9"/>
                    </a:lnTo>
                    <a:lnTo>
                      <a:pt x="44" y="9"/>
                    </a:lnTo>
                    <a:lnTo>
                      <a:pt x="44" y="8"/>
                    </a:lnTo>
                    <a:lnTo>
                      <a:pt x="44" y="8"/>
                    </a:lnTo>
                    <a:lnTo>
                      <a:pt x="44" y="7"/>
                    </a:lnTo>
                    <a:lnTo>
                      <a:pt x="43" y="6"/>
                    </a:lnTo>
                    <a:lnTo>
                      <a:pt x="43" y="5"/>
                    </a:lnTo>
                    <a:lnTo>
                      <a:pt x="42" y="5"/>
                    </a:lnTo>
                    <a:lnTo>
                      <a:pt x="42" y="4"/>
                    </a:lnTo>
                    <a:lnTo>
                      <a:pt x="41" y="3"/>
                    </a:lnTo>
                    <a:lnTo>
                      <a:pt x="40" y="3"/>
                    </a:lnTo>
                    <a:lnTo>
                      <a:pt x="40" y="2"/>
                    </a:lnTo>
                    <a:lnTo>
                      <a:pt x="39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6" y="1"/>
                    </a:lnTo>
                    <a:lnTo>
                      <a:pt x="36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4" y="0"/>
                    </a:lnTo>
                    <a:lnTo>
                      <a:pt x="33" y="0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1" y="0"/>
                    </a:lnTo>
                    <a:lnTo>
                      <a:pt x="21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8" y="2"/>
                    </a:lnTo>
                    <a:lnTo>
                      <a:pt x="17" y="2"/>
                    </a:lnTo>
                    <a:lnTo>
                      <a:pt x="17" y="3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4"/>
                    </a:lnTo>
                    <a:lnTo>
                      <a:pt x="16" y="4"/>
                    </a:lnTo>
                    <a:lnTo>
                      <a:pt x="15" y="5"/>
                    </a:lnTo>
                    <a:lnTo>
                      <a:pt x="14" y="6"/>
                    </a:lnTo>
                    <a:lnTo>
                      <a:pt x="14" y="7"/>
                    </a:lnTo>
                    <a:lnTo>
                      <a:pt x="13" y="8"/>
                    </a:lnTo>
                    <a:lnTo>
                      <a:pt x="13" y="9"/>
                    </a:lnTo>
                    <a:lnTo>
                      <a:pt x="12" y="9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5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9" y="16"/>
                    </a:lnTo>
                    <a:lnTo>
                      <a:pt x="10" y="16"/>
                    </a:lnTo>
                    <a:lnTo>
                      <a:pt x="10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4" y="16"/>
                    </a:lnTo>
                    <a:lnTo>
                      <a:pt x="15" y="16"/>
                    </a:lnTo>
                    <a:lnTo>
                      <a:pt x="15" y="15"/>
                    </a:lnTo>
                    <a:lnTo>
                      <a:pt x="16" y="15"/>
                    </a:lnTo>
                    <a:lnTo>
                      <a:pt x="17" y="15"/>
                    </a:lnTo>
                    <a:lnTo>
                      <a:pt x="17" y="14"/>
                    </a:lnTo>
                    <a:lnTo>
                      <a:pt x="18" y="13"/>
                    </a:lnTo>
                    <a:lnTo>
                      <a:pt x="18" y="21"/>
                    </a:lnTo>
                    <a:lnTo>
                      <a:pt x="10" y="40"/>
                    </a:lnTo>
                    <a:lnTo>
                      <a:pt x="14" y="41"/>
                    </a:lnTo>
                    <a:lnTo>
                      <a:pt x="15" y="44"/>
                    </a:lnTo>
                    <a:lnTo>
                      <a:pt x="16" y="46"/>
                    </a:lnTo>
                    <a:lnTo>
                      <a:pt x="17" y="48"/>
                    </a:lnTo>
                    <a:lnTo>
                      <a:pt x="18" y="49"/>
                    </a:lnTo>
                    <a:lnTo>
                      <a:pt x="20" y="50"/>
                    </a:lnTo>
                    <a:lnTo>
                      <a:pt x="20" y="51"/>
                    </a:lnTo>
                    <a:lnTo>
                      <a:pt x="21" y="51"/>
                    </a:lnTo>
                    <a:lnTo>
                      <a:pt x="21" y="51"/>
                    </a:lnTo>
                    <a:lnTo>
                      <a:pt x="20" y="51"/>
                    </a:lnTo>
                    <a:lnTo>
                      <a:pt x="19" y="51"/>
                    </a:lnTo>
                    <a:lnTo>
                      <a:pt x="19" y="52"/>
                    </a:lnTo>
                    <a:lnTo>
                      <a:pt x="18" y="52"/>
                    </a:lnTo>
                    <a:lnTo>
                      <a:pt x="17" y="52"/>
                    </a:lnTo>
                    <a:lnTo>
                      <a:pt x="17" y="53"/>
                    </a:lnTo>
                    <a:lnTo>
                      <a:pt x="16" y="54"/>
                    </a:lnTo>
                    <a:lnTo>
                      <a:pt x="16" y="54"/>
                    </a:lnTo>
                    <a:lnTo>
                      <a:pt x="23" y="54"/>
                    </a:lnTo>
                    <a:lnTo>
                      <a:pt x="26" y="53"/>
                    </a:lnTo>
                    <a:lnTo>
                      <a:pt x="26" y="54"/>
                    </a:lnTo>
                    <a:lnTo>
                      <a:pt x="27" y="54"/>
                    </a:lnTo>
                    <a:lnTo>
                      <a:pt x="27" y="53"/>
                    </a:lnTo>
                    <a:lnTo>
                      <a:pt x="28" y="52"/>
                    </a:lnTo>
                    <a:lnTo>
                      <a:pt x="27" y="51"/>
                    </a:lnTo>
                    <a:lnTo>
                      <a:pt x="27" y="51"/>
                    </a:lnTo>
                    <a:lnTo>
                      <a:pt x="27" y="50"/>
                    </a:lnTo>
                    <a:lnTo>
                      <a:pt x="26" y="50"/>
                    </a:lnTo>
                    <a:lnTo>
                      <a:pt x="26" y="49"/>
                    </a:lnTo>
                    <a:lnTo>
                      <a:pt x="26" y="48"/>
                    </a:lnTo>
                    <a:lnTo>
                      <a:pt x="26" y="46"/>
                    </a:lnTo>
                    <a:lnTo>
                      <a:pt x="26" y="45"/>
                    </a:lnTo>
                    <a:lnTo>
                      <a:pt x="26" y="43"/>
                    </a:lnTo>
                    <a:lnTo>
                      <a:pt x="26" y="40"/>
                    </a:lnTo>
                    <a:lnTo>
                      <a:pt x="30" y="40"/>
                    </a:lnTo>
                    <a:lnTo>
                      <a:pt x="30" y="42"/>
                    </a:lnTo>
                    <a:lnTo>
                      <a:pt x="31" y="44"/>
                    </a:lnTo>
                    <a:lnTo>
                      <a:pt x="31" y="46"/>
                    </a:lnTo>
                    <a:lnTo>
                      <a:pt x="31" y="47"/>
                    </a:lnTo>
                    <a:lnTo>
                      <a:pt x="31" y="48"/>
                    </a:lnTo>
                    <a:lnTo>
                      <a:pt x="31" y="49"/>
                    </a:lnTo>
                    <a:lnTo>
                      <a:pt x="31" y="50"/>
                    </a:lnTo>
                    <a:lnTo>
                      <a:pt x="31" y="50"/>
                    </a:lnTo>
                    <a:lnTo>
                      <a:pt x="30" y="51"/>
                    </a:lnTo>
                    <a:lnTo>
                      <a:pt x="30" y="51"/>
                    </a:lnTo>
                    <a:lnTo>
                      <a:pt x="30" y="52"/>
                    </a:lnTo>
                    <a:lnTo>
                      <a:pt x="30" y="52"/>
                    </a:lnTo>
                    <a:lnTo>
                      <a:pt x="30" y="53"/>
                    </a:lnTo>
                    <a:lnTo>
                      <a:pt x="30" y="53"/>
                    </a:lnTo>
                    <a:lnTo>
                      <a:pt x="30" y="54"/>
                    </a:lnTo>
                    <a:lnTo>
                      <a:pt x="30" y="54"/>
                    </a:lnTo>
                    <a:lnTo>
                      <a:pt x="32" y="54"/>
                    </a:lnTo>
                    <a:lnTo>
                      <a:pt x="32" y="53"/>
                    </a:lnTo>
                    <a:lnTo>
                      <a:pt x="35" y="54"/>
                    </a:lnTo>
                    <a:lnTo>
                      <a:pt x="42" y="54"/>
                    </a:lnTo>
                    <a:lnTo>
                      <a:pt x="42" y="54"/>
                    </a:lnTo>
                    <a:lnTo>
                      <a:pt x="41" y="53"/>
                    </a:lnTo>
                    <a:lnTo>
                      <a:pt x="41" y="52"/>
                    </a:lnTo>
                    <a:lnTo>
                      <a:pt x="40" y="52"/>
                    </a:lnTo>
                    <a:lnTo>
                      <a:pt x="39" y="52"/>
                    </a:lnTo>
                    <a:lnTo>
                      <a:pt x="39" y="51"/>
                    </a:lnTo>
                    <a:lnTo>
                      <a:pt x="37" y="51"/>
                    </a:lnTo>
                    <a:lnTo>
                      <a:pt x="36" y="51"/>
                    </a:lnTo>
                    <a:lnTo>
                      <a:pt x="37" y="51"/>
                    </a:lnTo>
                    <a:lnTo>
                      <a:pt x="37" y="51"/>
                    </a:lnTo>
                    <a:lnTo>
                      <a:pt x="38" y="50"/>
                    </a:lnTo>
                    <a:lnTo>
                      <a:pt x="39" y="49"/>
                    </a:lnTo>
                    <a:lnTo>
                      <a:pt x="40" y="48"/>
                    </a:lnTo>
                    <a:lnTo>
                      <a:pt x="41" y="46"/>
                    </a:lnTo>
                    <a:lnTo>
                      <a:pt x="42" y="43"/>
                    </a:lnTo>
                    <a:lnTo>
                      <a:pt x="42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38" name="Freeform 1234"/>
              <p:cNvSpPr>
                <a:spLocks/>
              </p:cNvSpPr>
              <p:nvPr/>
            </p:nvSpPr>
            <p:spPr bwMode="auto">
              <a:xfrm>
                <a:off x="5298" y="3606"/>
                <a:ext cx="13" cy="12"/>
              </a:xfrm>
              <a:custGeom>
                <a:avLst/>
                <a:gdLst>
                  <a:gd name="T0" fmla="*/ 13 w 13"/>
                  <a:gd name="T1" fmla="*/ 11 h 12"/>
                  <a:gd name="T2" fmla="*/ 13 w 13"/>
                  <a:gd name="T3" fmla="*/ 0 h 12"/>
                  <a:gd name="T4" fmla="*/ 0 w 13"/>
                  <a:gd name="T5" fmla="*/ 3 h 12"/>
                  <a:gd name="T6" fmla="*/ 0 w 13"/>
                  <a:gd name="T7" fmla="*/ 12 h 12"/>
                  <a:gd name="T8" fmla="*/ 13 w 13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3" y="11"/>
                    </a:moveTo>
                    <a:lnTo>
                      <a:pt x="13" y="0"/>
                    </a:lnTo>
                    <a:lnTo>
                      <a:pt x="0" y="3"/>
                    </a:lnTo>
                    <a:lnTo>
                      <a:pt x="0" y="12"/>
                    </a:lnTo>
                    <a:lnTo>
                      <a:pt x="13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39" name="Freeform 1235"/>
              <p:cNvSpPr>
                <a:spLocks/>
              </p:cNvSpPr>
              <p:nvPr/>
            </p:nvSpPr>
            <p:spPr bwMode="auto">
              <a:xfrm>
                <a:off x="5281" y="3614"/>
                <a:ext cx="40" cy="38"/>
              </a:xfrm>
              <a:custGeom>
                <a:avLst/>
                <a:gdLst>
                  <a:gd name="T0" fmla="*/ 18 w 40"/>
                  <a:gd name="T1" fmla="*/ 0 h 38"/>
                  <a:gd name="T2" fmla="*/ 17 w 40"/>
                  <a:gd name="T3" fmla="*/ 0 h 38"/>
                  <a:gd name="T4" fmla="*/ 16 w 40"/>
                  <a:gd name="T5" fmla="*/ 0 h 38"/>
                  <a:gd name="T6" fmla="*/ 14 w 40"/>
                  <a:gd name="T7" fmla="*/ 1 h 38"/>
                  <a:gd name="T8" fmla="*/ 13 w 40"/>
                  <a:gd name="T9" fmla="*/ 2 h 38"/>
                  <a:gd name="T10" fmla="*/ 11 w 40"/>
                  <a:gd name="T11" fmla="*/ 4 h 38"/>
                  <a:gd name="T12" fmla="*/ 9 w 40"/>
                  <a:gd name="T13" fmla="*/ 7 h 38"/>
                  <a:gd name="T14" fmla="*/ 8 w 40"/>
                  <a:gd name="T15" fmla="*/ 9 h 38"/>
                  <a:gd name="T16" fmla="*/ 6 w 40"/>
                  <a:gd name="T17" fmla="*/ 10 h 38"/>
                  <a:gd name="T18" fmla="*/ 4 w 40"/>
                  <a:gd name="T19" fmla="*/ 10 h 38"/>
                  <a:gd name="T20" fmla="*/ 2 w 40"/>
                  <a:gd name="T21" fmla="*/ 10 h 38"/>
                  <a:gd name="T22" fmla="*/ 1 w 40"/>
                  <a:gd name="T23" fmla="*/ 9 h 38"/>
                  <a:gd name="T24" fmla="*/ 0 w 40"/>
                  <a:gd name="T25" fmla="*/ 12 h 38"/>
                  <a:gd name="T26" fmla="*/ 1 w 40"/>
                  <a:gd name="T27" fmla="*/ 12 h 38"/>
                  <a:gd name="T28" fmla="*/ 1 w 40"/>
                  <a:gd name="T29" fmla="*/ 13 h 38"/>
                  <a:gd name="T30" fmla="*/ 2 w 40"/>
                  <a:gd name="T31" fmla="*/ 13 h 38"/>
                  <a:gd name="T32" fmla="*/ 2 w 40"/>
                  <a:gd name="T33" fmla="*/ 13 h 38"/>
                  <a:gd name="T34" fmla="*/ 4 w 40"/>
                  <a:gd name="T35" fmla="*/ 14 h 38"/>
                  <a:gd name="T36" fmla="*/ 5 w 40"/>
                  <a:gd name="T37" fmla="*/ 14 h 38"/>
                  <a:gd name="T38" fmla="*/ 7 w 40"/>
                  <a:gd name="T39" fmla="*/ 14 h 38"/>
                  <a:gd name="T40" fmla="*/ 9 w 40"/>
                  <a:gd name="T41" fmla="*/ 14 h 38"/>
                  <a:gd name="T42" fmla="*/ 10 w 40"/>
                  <a:gd name="T43" fmla="*/ 13 h 38"/>
                  <a:gd name="T44" fmla="*/ 12 w 40"/>
                  <a:gd name="T45" fmla="*/ 12 h 38"/>
                  <a:gd name="T46" fmla="*/ 13 w 40"/>
                  <a:gd name="T47" fmla="*/ 11 h 38"/>
                  <a:gd name="T48" fmla="*/ 14 w 40"/>
                  <a:gd name="T49" fmla="*/ 10 h 38"/>
                  <a:gd name="T50" fmla="*/ 6 w 40"/>
                  <a:gd name="T51" fmla="*/ 38 h 38"/>
                  <a:gd name="T52" fmla="*/ 32 w 40"/>
                  <a:gd name="T53" fmla="*/ 21 h 38"/>
                  <a:gd name="T54" fmla="*/ 37 w 40"/>
                  <a:gd name="T55" fmla="*/ 15 h 38"/>
                  <a:gd name="T56" fmla="*/ 39 w 40"/>
                  <a:gd name="T57" fmla="*/ 13 h 38"/>
                  <a:gd name="T58" fmla="*/ 39 w 40"/>
                  <a:gd name="T59" fmla="*/ 12 h 38"/>
                  <a:gd name="T60" fmla="*/ 39 w 40"/>
                  <a:gd name="T61" fmla="*/ 10 h 38"/>
                  <a:gd name="T62" fmla="*/ 39 w 40"/>
                  <a:gd name="T63" fmla="*/ 9 h 38"/>
                  <a:gd name="T64" fmla="*/ 38 w 40"/>
                  <a:gd name="T65" fmla="*/ 7 h 38"/>
                  <a:gd name="T66" fmla="*/ 37 w 40"/>
                  <a:gd name="T67" fmla="*/ 5 h 38"/>
                  <a:gd name="T68" fmla="*/ 36 w 40"/>
                  <a:gd name="T69" fmla="*/ 3 h 38"/>
                  <a:gd name="T70" fmla="*/ 34 w 40"/>
                  <a:gd name="T71" fmla="*/ 2 h 38"/>
                  <a:gd name="T72" fmla="*/ 33 w 40"/>
                  <a:gd name="T73" fmla="*/ 1 h 38"/>
                  <a:gd name="T74" fmla="*/ 32 w 40"/>
                  <a:gd name="T75" fmla="*/ 1 h 38"/>
                  <a:gd name="T76" fmla="*/ 31 w 40"/>
                  <a:gd name="T77" fmla="*/ 0 h 38"/>
                  <a:gd name="T78" fmla="*/ 30 w 40"/>
                  <a:gd name="T79" fmla="*/ 0 h 38"/>
                  <a:gd name="T80" fmla="*/ 23 w 40"/>
                  <a:gd name="T81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0" h="38">
                    <a:moveTo>
                      <a:pt x="18" y="0"/>
                    </a:moveTo>
                    <a:lnTo>
                      <a:pt x="18" y="0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4" y="1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2" y="3"/>
                    </a:lnTo>
                    <a:lnTo>
                      <a:pt x="11" y="4"/>
                    </a:lnTo>
                    <a:lnTo>
                      <a:pt x="10" y="5"/>
                    </a:lnTo>
                    <a:lnTo>
                      <a:pt x="9" y="7"/>
                    </a:lnTo>
                    <a:lnTo>
                      <a:pt x="9" y="8"/>
                    </a:lnTo>
                    <a:lnTo>
                      <a:pt x="8" y="9"/>
                    </a:lnTo>
                    <a:lnTo>
                      <a:pt x="7" y="10"/>
                    </a:lnTo>
                    <a:lnTo>
                      <a:pt x="6" y="10"/>
                    </a:lnTo>
                    <a:lnTo>
                      <a:pt x="5" y="10"/>
                    </a:lnTo>
                    <a:lnTo>
                      <a:pt x="4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1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5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1"/>
                    </a:lnTo>
                    <a:lnTo>
                      <a:pt x="13" y="11"/>
                    </a:lnTo>
                    <a:lnTo>
                      <a:pt x="14" y="11"/>
                    </a:lnTo>
                    <a:lnTo>
                      <a:pt x="14" y="10"/>
                    </a:lnTo>
                    <a:lnTo>
                      <a:pt x="14" y="20"/>
                    </a:lnTo>
                    <a:lnTo>
                      <a:pt x="6" y="38"/>
                    </a:lnTo>
                    <a:lnTo>
                      <a:pt x="40" y="38"/>
                    </a:lnTo>
                    <a:lnTo>
                      <a:pt x="32" y="21"/>
                    </a:lnTo>
                    <a:lnTo>
                      <a:pt x="32" y="17"/>
                    </a:lnTo>
                    <a:lnTo>
                      <a:pt x="37" y="15"/>
                    </a:lnTo>
                    <a:lnTo>
                      <a:pt x="39" y="13"/>
                    </a:lnTo>
                    <a:lnTo>
                      <a:pt x="39" y="13"/>
                    </a:lnTo>
                    <a:lnTo>
                      <a:pt x="39" y="12"/>
                    </a:lnTo>
                    <a:lnTo>
                      <a:pt x="39" y="12"/>
                    </a:lnTo>
                    <a:lnTo>
                      <a:pt x="39" y="11"/>
                    </a:lnTo>
                    <a:lnTo>
                      <a:pt x="39" y="10"/>
                    </a:lnTo>
                    <a:lnTo>
                      <a:pt x="39" y="10"/>
                    </a:lnTo>
                    <a:lnTo>
                      <a:pt x="39" y="9"/>
                    </a:lnTo>
                    <a:lnTo>
                      <a:pt x="39" y="8"/>
                    </a:lnTo>
                    <a:lnTo>
                      <a:pt x="38" y="7"/>
                    </a:lnTo>
                    <a:lnTo>
                      <a:pt x="38" y="6"/>
                    </a:lnTo>
                    <a:lnTo>
                      <a:pt x="37" y="5"/>
                    </a:lnTo>
                    <a:lnTo>
                      <a:pt x="36" y="4"/>
                    </a:lnTo>
                    <a:lnTo>
                      <a:pt x="36" y="3"/>
                    </a:lnTo>
                    <a:lnTo>
                      <a:pt x="35" y="3"/>
                    </a:lnTo>
                    <a:lnTo>
                      <a:pt x="34" y="2"/>
                    </a:lnTo>
                    <a:lnTo>
                      <a:pt x="34" y="1"/>
                    </a:lnTo>
                    <a:lnTo>
                      <a:pt x="33" y="1"/>
                    </a:lnTo>
                    <a:lnTo>
                      <a:pt x="33" y="1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23" y="7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77ED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40" name="Freeform 1236"/>
              <p:cNvSpPr>
                <a:spLocks/>
              </p:cNvSpPr>
              <p:nvPr/>
            </p:nvSpPr>
            <p:spPr bwMode="auto">
              <a:xfrm>
                <a:off x="5292" y="3653"/>
                <a:ext cx="9" cy="11"/>
              </a:xfrm>
              <a:custGeom>
                <a:avLst/>
                <a:gdLst>
                  <a:gd name="T0" fmla="*/ 0 w 9"/>
                  <a:gd name="T1" fmla="*/ 0 h 11"/>
                  <a:gd name="T2" fmla="*/ 0 w 9"/>
                  <a:gd name="T3" fmla="*/ 1 h 11"/>
                  <a:gd name="T4" fmla="*/ 0 w 9"/>
                  <a:gd name="T5" fmla="*/ 1 h 11"/>
                  <a:gd name="T6" fmla="*/ 0 w 9"/>
                  <a:gd name="T7" fmla="*/ 2 h 11"/>
                  <a:gd name="T8" fmla="*/ 0 w 9"/>
                  <a:gd name="T9" fmla="*/ 2 h 11"/>
                  <a:gd name="T10" fmla="*/ 1 w 9"/>
                  <a:gd name="T11" fmla="*/ 4 h 11"/>
                  <a:gd name="T12" fmla="*/ 2 w 9"/>
                  <a:gd name="T13" fmla="*/ 6 h 11"/>
                  <a:gd name="T14" fmla="*/ 3 w 9"/>
                  <a:gd name="T15" fmla="*/ 8 h 11"/>
                  <a:gd name="T16" fmla="*/ 4 w 9"/>
                  <a:gd name="T17" fmla="*/ 9 h 11"/>
                  <a:gd name="T18" fmla="*/ 5 w 9"/>
                  <a:gd name="T19" fmla="*/ 10 h 11"/>
                  <a:gd name="T20" fmla="*/ 6 w 9"/>
                  <a:gd name="T21" fmla="*/ 10 h 11"/>
                  <a:gd name="T22" fmla="*/ 7 w 9"/>
                  <a:gd name="T23" fmla="*/ 11 h 11"/>
                  <a:gd name="T24" fmla="*/ 7 w 9"/>
                  <a:gd name="T25" fmla="*/ 11 h 11"/>
                  <a:gd name="T26" fmla="*/ 9 w 9"/>
                  <a:gd name="T27" fmla="*/ 11 h 11"/>
                  <a:gd name="T28" fmla="*/ 9 w 9"/>
                  <a:gd name="T29" fmla="*/ 11 h 11"/>
                  <a:gd name="T30" fmla="*/ 9 w 9"/>
                  <a:gd name="T31" fmla="*/ 10 h 11"/>
                  <a:gd name="T32" fmla="*/ 9 w 9"/>
                  <a:gd name="T33" fmla="*/ 9 h 11"/>
                  <a:gd name="T34" fmla="*/ 8 w 9"/>
                  <a:gd name="T35" fmla="*/ 8 h 11"/>
                  <a:gd name="T36" fmla="*/ 8 w 9"/>
                  <a:gd name="T37" fmla="*/ 6 h 11"/>
                  <a:gd name="T38" fmla="*/ 8 w 9"/>
                  <a:gd name="T39" fmla="*/ 4 h 11"/>
                  <a:gd name="T40" fmla="*/ 8 w 9"/>
                  <a:gd name="T41" fmla="*/ 3 h 11"/>
                  <a:gd name="T42" fmla="*/ 9 w 9"/>
                  <a:gd name="T43" fmla="*/ 0 h 11"/>
                  <a:gd name="T44" fmla="*/ 0 w 9"/>
                  <a:gd name="T4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1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2" y="6"/>
                    </a:lnTo>
                    <a:lnTo>
                      <a:pt x="3" y="8"/>
                    </a:lnTo>
                    <a:lnTo>
                      <a:pt x="4" y="9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0"/>
                    </a:lnTo>
                    <a:lnTo>
                      <a:pt x="9" y="9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41" name="Freeform 1237"/>
              <p:cNvSpPr>
                <a:spLocks/>
              </p:cNvSpPr>
              <p:nvPr/>
            </p:nvSpPr>
            <p:spPr bwMode="auto">
              <a:xfrm>
                <a:off x="5307" y="3653"/>
                <a:ext cx="10" cy="11"/>
              </a:xfrm>
              <a:custGeom>
                <a:avLst/>
                <a:gdLst>
                  <a:gd name="T0" fmla="*/ 0 w 10"/>
                  <a:gd name="T1" fmla="*/ 0 h 11"/>
                  <a:gd name="T2" fmla="*/ 1 w 10"/>
                  <a:gd name="T3" fmla="*/ 2 h 11"/>
                  <a:gd name="T4" fmla="*/ 1 w 10"/>
                  <a:gd name="T5" fmla="*/ 4 h 11"/>
                  <a:gd name="T6" fmla="*/ 2 w 10"/>
                  <a:gd name="T7" fmla="*/ 6 h 11"/>
                  <a:gd name="T8" fmla="*/ 2 w 10"/>
                  <a:gd name="T9" fmla="*/ 7 h 11"/>
                  <a:gd name="T10" fmla="*/ 2 w 10"/>
                  <a:gd name="T11" fmla="*/ 9 h 11"/>
                  <a:gd name="T12" fmla="*/ 1 w 10"/>
                  <a:gd name="T13" fmla="*/ 10 h 11"/>
                  <a:gd name="T14" fmla="*/ 1 w 10"/>
                  <a:gd name="T15" fmla="*/ 10 h 11"/>
                  <a:gd name="T16" fmla="*/ 1 w 10"/>
                  <a:gd name="T17" fmla="*/ 11 h 11"/>
                  <a:gd name="T18" fmla="*/ 4 w 10"/>
                  <a:gd name="T19" fmla="*/ 10 h 11"/>
                  <a:gd name="T20" fmla="*/ 5 w 10"/>
                  <a:gd name="T21" fmla="*/ 10 h 11"/>
                  <a:gd name="T22" fmla="*/ 5 w 10"/>
                  <a:gd name="T23" fmla="*/ 10 h 11"/>
                  <a:gd name="T24" fmla="*/ 6 w 10"/>
                  <a:gd name="T25" fmla="*/ 10 h 11"/>
                  <a:gd name="T26" fmla="*/ 6 w 10"/>
                  <a:gd name="T27" fmla="*/ 9 h 11"/>
                  <a:gd name="T28" fmla="*/ 7 w 10"/>
                  <a:gd name="T29" fmla="*/ 8 h 11"/>
                  <a:gd name="T30" fmla="*/ 8 w 10"/>
                  <a:gd name="T31" fmla="*/ 7 h 11"/>
                  <a:gd name="T32" fmla="*/ 9 w 10"/>
                  <a:gd name="T33" fmla="*/ 6 h 11"/>
                  <a:gd name="T34" fmla="*/ 9 w 10"/>
                  <a:gd name="T35" fmla="*/ 5 h 11"/>
                  <a:gd name="T36" fmla="*/ 9 w 10"/>
                  <a:gd name="T37" fmla="*/ 4 h 11"/>
                  <a:gd name="T38" fmla="*/ 10 w 10"/>
                  <a:gd name="T39" fmla="*/ 3 h 11"/>
                  <a:gd name="T40" fmla="*/ 10 w 10"/>
                  <a:gd name="T41" fmla="*/ 2 h 11"/>
                  <a:gd name="T42" fmla="*/ 9 w 10"/>
                  <a:gd name="T43" fmla="*/ 1 h 11"/>
                  <a:gd name="T44" fmla="*/ 0 w 10"/>
                  <a:gd name="T4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11">
                    <a:moveTo>
                      <a:pt x="0" y="0"/>
                    </a:moveTo>
                    <a:lnTo>
                      <a:pt x="1" y="2"/>
                    </a:lnTo>
                    <a:lnTo>
                      <a:pt x="1" y="4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1" y="11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10" y="3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42" name="Freeform 1238"/>
              <p:cNvSpPr>
                <a:spLocks/>
              </p:cNvSpPr>
              <p:nvPr/>
            </p:nvSpPr>
            <p:spPr bwMode="auto">
              <a:xfrm>
                <a:off x="5272" y="3595"/>
                <a:ext cx="37" cy="41"/>
              </a:xfrm>
              <a:custGeom>
                <a:avLst/>
                <a:gdLst>
                  <a:gd name="T0" fmla="*/ 37 w 37"/>
                  <a:gd name="T1" fmla="*/ 39 h 41"/>
                  <a:gd name="T2" fmla="*/ 2 w 37"/>
                  <a:gd name="T3" fmla="*/ 0 h 41"/>
                  <a:gd name="T4" fmla="*/ 0 w 37"/>
                  <a:gd name="T5" fmla="*/ 3 h 41"/>
                  <a:gd name="T6" fmla="*/ 34 w 37"/>
                  <a:gd name="T7" fmla="*/ 41 h 41"/>
                  <a:gd name="T8" fmla="*/ 37 w 37"/>
                  <a:gd name="T9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41">
                    <a:moveTo>
                      <a:pt x="37" y="39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34" y="41"/>
                    </a:lnTo>
                    <a:lnTo>
                      <a:pt x="37" y="3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43" name="Freeform 1239"/>
              <p:cNvSpPr>
                <a:spLocks/>
              </p:cNvSpPr>
              <p:nvPr/>
            </p:nvSpPr>
            <p:spPr bwMode="auto">
              <a:xfrm>
                <a:off x="5274" y="3597"/>
                <a:ext cx="33" cy="37"/>
              </a:xfrm>
              <a:custGeom>
                <a:avLst/>
                <a:gdLst>
                  <a:gd name="T0" fmla="*/ 33 w 33"/>
                  <a:gd name="T1" fmla="*/ 36 h 37"/>
                  <a:gd name="T2" fmla="*/ 1 w 33"/>
                  <a:gd name="T3" fmla="*/ 0 h 37"/>
                  <a:gd name="T4" fmla="*/ 0 w 33"/>
                  <a:gd name="T5" fmla="*/ 1 h 37"/>
                  <a:gd name="T6" fmla="*/ 32 w 33"/>
                  <a:gd name="T7" fmla="*/ 37 h 37"/>
                  <a:gd name="T8" fmla="*/ 33 w 33"/>
                  <a:gd name="T9" fmla="*/ 3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37">
                    <a:moveTo>
                      <a:pt x="33" y="36"/>
                    </a:moveTo>
                    <a:lnTo>
                      <a:pt x="1" y="0"/>
                    </a:lnTo>
                    <a:lnTo>
                      <a:pt x="0" y="1"/>
                    </a:lnTo>
                    <a:lnTo>
                      <a:pt x="32" y="37"/>
                    </a:lnTo>
                    <a:lnTo>
                      <a:pt x="33" y="36"/>
                    </a:lnTo>
                    <a:close/>
                  </a:path>
                </a:pathLst>
              </a:custGeom>
              <a:solidFill>
                <a:srgbClr val="CEB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44" name="Freeform 1240"/>
              <p:cNvSpPr>
                <a:spLocks/>
              </p:cNvSpPr>
              <p:nvPr/>
            </p:nvSpPr>
            <p:spPr bwMode="auto">
              <a:xfrm>
                <a:off x="5299" y="3625"/>
                <a:ext cx="21" cy="8"/>
              </a:xfrm>
              <a:custGeom>
                <a:avLst/>
                <a:gdLst>
                  <a:gd name="T0" fmla="*/ 11 w 21"/>
                  <a:gd name="T1" fmla="*/ 7 h 8"/>
                  <a:gd name="T2" fmla="*/ 13 w 21"/>
                  <a:gd name="T3" fmla="*/ 7 h 8"/>
                  <a:gd name="T4" fmla="*/ 15 w 21"/>
                  <a:gd name="T5" fmla="*/ 6 h 8"/>
                  <a:gd name="T6" fmla="*/ 17 w 21"/>
                  <a:gd name="T7" fmla="*/ 6 h 8"/>
                  <a:gd name="T8" fmla="*/ 18 w 21"/>
                  <a:gd name="T9" fmla="*/ 5 h 8"/>
                  <a:gd name="T10" fmla="*/ 19 w 21"/>
                  <a:gd name="T11" fmla="*/ 4 h 8"/>
                  <a:gd name="T12" fmla="*/ 20 w 21"/>
                  <a:gd name="T13" fmla="*/ 3 h 8"/>
                  <a:gd name="T14" fmla="*/ 21 w 21"/>
                  <a:gd name="T15" fmla="*/ 3 h 8"/>
                  <a:gd name="T16" fmla="*/ 21 w 21"/>
                  <a:gd name="T17" fmla="*/ 2 h 8"/>
                  <a:gd name="T18" fmla="*/ 21 w 21"/>
                  <a:gd name="T19" fmla="*/ 0 h 8"/>
                  <a:gd name="T20" fmla="*/ 20 w 21"/>
                  <a:gd name="T21" fmla="*/ 2 h 8"/>
                  <a:gd name="T22" fmla="*/ 19 w 21"/>
                  <a:gd name="T23" fmla="*/ 3 h 8"/>
                  <a:gd name="T24" fmla="*/ 18 w 21"/>
                  <a:gd name="T25" fmla="*/ 5 h 8"/>
                  <a:gd name="T26" fmla="*/ 15 w 21"/>
                  <a:gd name="T27" fmla="*/ 5 h 8"/>
                  <a:gd name="T28" fmla="*/ 14 w 21"/>
                  <a:gd name="T29" fmla="*/ 6 h 8"/>
                  <a:gd name="T30" fmla="*/ 13 w 21"/>
                  <a:gd name="T31" fmla="*/ 6 h 8"/>
                  <a:gd name="T32" fmla="*/ 12 w 21"/>
                  <a:gd name="T33" fmla="*/ 6 h 8"/>
                  <a:gd name="T34" fmla="*/ 11 w 21"/>
                  <a:gd name="T35" fmla="*/ 6 h 8"/>
                  <a:gd name="T36" fmla="*/ 9 w 21"/>
                  <a:gd name="T37" fmla="*/ 4 h 8"/>
                  <a:gd name="T38" fmla="*/ 11 w 21"/>
                  <a:gd name="T39" fmla="*/ 4 h 8"/>
                  <a:gd name="T40" fmla="*/ 13 w 21"/>
                  <a:gd name="T41" fmla="*/ 3 h 8"/>
                  <a:gd name="T42" fmla="*/ 16 w 21"/>
                  <a:gd name="T43" fmla="*/ 2 h 8"/>
                  <a:gd name="T44" fmla="*/ 16 w 21"/>
                  <a:gd name="T45" fmla="*/ 0 h 8"/>
                  <a:gd name="T46" fmla="*/ 16 w 21"/>
                  <a:gd name="T47" fmla="*/ 0 h 8"/>
                  <a:gd name="T48" fmla="*/ 16 w 21"/>
                  <a:gd name="T49" fmla="*/ 0 h 8"/>
                  <a:gd name="T50" fmla="*/ 15 w 21"/>
                  <a:gd name="T51" fmla="*/ 1 h 8"/>
                  <a:gd name="T52" fmla="*/ 15 w 21"/>
                  <a:gd name="T53" fmla="*/ 1 h 8"/>
                  <a:gd name="T54" fmla="*/ 13 w 21"/>
                  <a:gd name="T55" fmla="*/ 2 h 8"/>
                  <a:gd name="T56" fmla="*/ 11 w 21"/>
                  <a:gd name="T57" fmla="*/ 3 h 8"/>
                  <a:gd name="T58" fmla="*/ 9 w 21"/>
                  <a:gd name="T59" fmla="*/ 3 h 8"/>
                  <a:gd name="T60" fmla="*/ 7 w 21"/>
                  <a:gd name="T61" fmla="*/ 3 h 8"/>
                  <a:gd name="T62" fmla="*/ 7 w 21"/>
                  <a:gd name="T63" fmla="*/ 2 h 8"/>
                  <a:gd name="T64" fmla="*/ 6 w 21"/>
                  <a:gd name="T65" fmla="*/ 1 h 8"/>
                  <a:gd name="T66" fmla="*/ 5 w 21"/>
                  <a:gd name="T67" fmla="*/ 1 h 8"/>
                  <a:gd name="T68" fmla="*/ 4 w 21"/>
                  <a:gd name="T69" fmla="*/ 1 h 8"/>
                  <a:gd name="T70" fmla="*/ 4 w 21"/>
                  <a:gd name="T71" fmla="*/ 2 h 8"/>
                  <a:gd name="T72" fmla="*/ 4 w 21"/>
                  <a:gd name="T73" fmla="*/ 3 h 8"/>
                  <a:gd name="T74" fmla="*/ 3 w 21"/>
                  <a:gd name="T75" fmla="*/ 8 h 8"/>
                  <a:gd name="T76" fmla="*/ 5 w 21"/>
                  <a:gd name="T77" fmla="*/ 8 h 8"/>
                  <a:gd name="T78" fmla="*/ 7 w 21"/>
                  <a:gd name="T79" fmla="*/ 7 h 8"/>
                  <a:gd name="T80" fmla="*/ 9 w 21"/>
                  <a:gd name="T81" fmla="*/ 7 h 8"/>
                  <a:gd name="T82" fmla="*/ 10 w 21"/>
                  <a:gd name="T8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" h="8">
                    <a:moveTo>
                      <a:pt x="11" y="7"/>
                    </a:moveTo>
                    <a:lnTo>
                      <a:pt x="11" y="7"/>
                    </a:lnTo>
                    <a:lnTo>
                      <a:pt x="12" y="7"/>
                    </a:lnTo>
                    <a:lnTo>
                      <a:pt x="13" y="7"/>
                    </a:lnTo>
                    <a:lnTo>
                      <a:pt x="14" y="7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7" y="6"/>
                    </a:lnTo>
                    <a:lnTo>
                      <a:pt x="17" y="5"/>
                    </a:lnTo>
                    <a:lnTo>
                      <a:pt x="18" y="5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20" y="4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1" y="3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1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9" y="3"/>
                    </a:lnTo>
                    <a:lnTo>
                      <a:pt x="18" y="4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1" y="4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4" y="2"/>
                    </a:lnTo>
                    <a:lnTo>
                      <a:pt x="13" y="2"/>
                    </a:lnTo>
                    <a:lnTo>
                      <a:pt x="12" y="2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0" y="3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1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45" name="Freeform 1241"/>
              <p:cNvSpPr>
                <a:spLocks/>
              </p:cNvSpPr>
              <p:nvPr/>
            </p:nvSpPr>
            <p:spPr bwMode="auto">
              <a:xfrm>
                <a:off x="5301" y="3627"/>
                <a:ext cx="7" cy="5"/>
              </a:xfrm>
              <a:custGeom>
                <a:avLst/>
                <a:gdLst>
                  <a:gd name="T0" fmla="*/ 6 w 7"/>
                  <a:gd name="T1" fmla="*/ 2 h 5"/>
                  <a:gd name="T2" fmla="*/ 6 w 7"/>
                  <a:gd name="T3" fmla="*/ 2 h 5"/>
                  <a:gd name="T4" fmla="*/ 5 w 7"/>
                  <a:gd name="T5" fmla="*/ 2 h 5"/>
                  <a:gd name="T6" fmla="*/ 5 w 7"/>
                  <a:gd name="T7" fmla="*/ 2 h 5"/>
                  <a:gd name="T8" fmla="*/ 5 w 7"/>
                  <a:gd name="T9" fmla="*/ 2 h 5"/>
                  <a:gd name="T10" fmla="*/ 4 w 7"/>
                  <a:gd name="T11" fmla="*/ 2 h 5"/>
                  <a:gd name="T12" fmla="*/ 4 w 7"/>
                  <a:gd name="T13" fmla="*/ 1 h 5"/>
                  <a:gd name="T14" fmla="*/ 4 w 7"/>
                  <a:gd name="T15" fmla="*/ 1 h 5"/>
                  <a:gd name="T16" fmla="*/ 3 w 7"/>
                  <a:gd name="T17" fmla="*/ 1 h 5"/>
                  <a:gd name="T18" fmla="*/ 3 w 7"/>
                  <a:gd name="T19" fmla="*/ 0 h 5"/>
                  <a:gd name="T20" fmla="*/ 3 w 7"/>
                  <a:gd name="T21" fmla="*/ 0 h 5"/>
                  <a:gd name="T22" fmla="*/ 3 w 7"/>
                  <a:gd name="T23" fmla="*/ 0 h 5"/>
                  <a:gd name="T24" fmla="*/ 2 w 7"/>
                  <a:gd name="T25" fmla="*/ 0 h 5"/>
                  <a:gd name="T26" fmla="*/ 2 w 7"/>
                  <a:gd name="T27" fmla="*/ 0 h 5"/>
                  <a:gd name="T28" fmla="*/ 3 w 7"/>
                  <a:gd name="T29" fmla="*/ 1 h 5"/>
                  <a:gd name="T30" fmla="*/ 3 w 7"/>
                  <a:gd name="T31" fmla="*/ 2 h 5"/>
                  <a:gd name="T32" fmla="*/ 3 w 7"/>
                  <a:gd name="T33" fmla="*/ 2 h 5"/>
                  <a:gd name="T34" fmla="*/ 0 w 7"/>
                  <a:gd name="T35" fmla="*/ 2 h 5"/>
                  <a:gd name="T36" fmla="*/ 2 w 7"/>
                  <a:gd name="T37" fmla="*/ 5 h 5"/>
                  <a:gd name="T38" fmla="*/ 2 w 7"/>
                  <a:gd name="T39" fmla="*/ 5 h 5"/>
                  <a:gd name="T40" fmla="*/ 3 w 7"/>
                  <a:gd name="T41" fmla="*/ 5 h 5"/>
                  <a:gd name="T42" fmla="*/ 3 w 7"/>
                  <a:gd name="T43" fmla="*/ 5 h 5"/>
                  <a:gd name="T44" fmla="*/ 4 w 7"/>
                  <a:gd name="T45" fmla="*/ 5 h 5"/>
                  <a:gd name="T46" fmla="*/ 4 w 7"/>
                  <a:gd name="T47" fmla="*/ 5 h 5"/>
                  <a:gd name="T48" fmla="*/ 4 w 7"/>
                  <a:gd name="T49" fmla="*/ 5 h 5"/>
                  <a:gd name="T50" fmla="*/ 5 w 7"/>
                  <a:gd name="T51" fmla="*/ 5 h 5"/>
                  <a:gd name="T52" fmla="*/ 5 w 7"/>
                  <a:gd name="T53" fmla="*/ 5 h 5"/>
                  <a:gd name="T54" fmla="*/ 6 w 7"/>
                  <a:gd name="T55" fmla="*/ 4 h 5"/>
                  <a:gd name="T56" fmla="*/ 6 w 7"/>
                  <a:gd name="T57" fmla="*/ 4 h 5"/>
                  <a:gd name="T58" fmla="*/ 6 w 7"/>
                  <a:gd name="T59" fmla="*/ 4 h 5"/>
                  <a:gd name="T60" fmla="*/ 6 w 7"/>
                  <a:gd name="T61" fmla="*/ 4 h 5"/>
                  <a:gd name="T62" fmla="*/ 7 w 7"/>
                  <a:gd name="T63" fmla="*/ 4 h 5"/>
                  <a:gd name="T64" fmla="*/ 7 w 7"/>
                  <a:gd name="T65" fmla="*/ 4 h 5"/>
                  <a:gd name="T66" fmla="*/ 7 w 7"/>
                  <a:gd name="T67" fmla="*/ 4 h 5"/>
                  <a:gd name="T68" fmla="*/ 7 w 7"/>
                  <a:gd name="T69" fmla="*/ 4 h 5"/>
                  <a:gd name="T70" fmla="*/ 6 w 7"/>
                  <a:gd name="T7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" h="5">
                    <a:moveTo>
                      <a:pt x="6" y="2"/>
                    </a:moveTo>
                    <a:lnTo>
                      <a:pt x="6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46" name="Freeform 1242"/>
              <p:cNvSpPr>
                <a:spLocks/>
              </p:cNvSpPr>
              <p:nvPr/>
            </p:nvSpPr>
            <p:spPr bwMode="auto">
              <a:xfrm>
                <a:off x="5314" y="3622"/>
                <a:ext cx="2" cy="3"/>
              </a:xfrm>
              <a:custGeom>
                <a:avLst/>
                <a:gdLst>
                  <a:gd name="T0" fmla="*/ 1 w 2"/>
                  <a:gd name="T1" fmla="*/ 1 h 3"/>
                  <a:gd name="T2" fmla="*/ 1 w 2"/>
                  <a:gd name="T3" fmla="*/ 1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0 h 3"/>
                  <a:gd name="T10" fmla="*/ 0 w 2"/>
                  <a:gd name="T11" fmla="*/ 0 h 3"/>
                  <a:gd name="T12" fmla="*/ 0 w 2"/>
                  <a:gd name="T13" fmla="*/ 0 h 3"/>
                  <a:gd name="T14" fmla="*/ 0 w 2"/>
                  <a:gd name="T15" fmla="*/ 0 h 3"/>
                  <a:gd name="T16" fmla="*/ 0 w 2"/>
                  <a:gd name="T17" fmla="*/ 0 h 3"/>
                  <a:gd name="T18" fmla="*/ 0 w 2"/>
                  <a:gd name="T19" fmla="*/ 0 h 3"/>
                  <a:gd name="T20" fmla="*/ 0 w 2"/>
                  <a:gd name="T21" fmla="*/ 1 h 3"/>
                  <a:gd name="T22" fmla="*/ 0 w 2"/>
                  <a:gd name="T23" fmla="*/ 1 h 3"/>
                  <a:gd name="T24" fmla="*/ 1 w 2"/>
                  <a:gd name="T25" fmla="*/ 1 h 3"/>
                  <a:gd name="T26" fmla="*/ 1 w 2"/>
                  <a:gd name="T27" fmla="*/ 2 h 3"/>
                  <a:gd name="T28" fmla="*/ 1 w 2"/>
                  <a:gd name="T29" fmla="*/ 2 h 3"/>
                  <a:gd name="T30" fmla="*/ 1 w 2"/>
                  <a:gd name="T31" fmla="*/ 3 h 3"/>
                  <a:gd name="T32" fmla="*/ 1 w 2"/>
                  <a:gd name="T33" fmla="*/ 3 h 3"/>
                  <a:gd name="T34" fmla="*/ 1 w 2"/>
                  <a:gd name="T35" fmla="*/ 3 h 3"/>
                  <a:gd name="T36" fmla="*/ 1 w 2"/>
                  <a:gd name="T37" fmla="*/ 3 h 3"/>
                  <a:gd name="T38" fmla="*/ 1 w 2"/>
                  <a:gd name="T39" fmla="*/ 3 h 3"/>
                  <a:gd name="T40" fmla="*/ 1 w 2"/>
                  <a:gd name="T41" fmla="*/ 3 h 3"/>
                  <a:gd name="T42" fmla="*/ 2 w 2"/>
                  <a:gd name="T43" fmla="*/ 3 h 3"/>
                  <a:gd name="T44" fmla="*/ 2 w 2"/>
                  <a:gd name="T45" fmla="*/ 2 h 3"/>
                  <a:gd name="T46" fmla="*/ 2 w 2"/>
                  <a:gd name="T47" fmla="*/ 2 h 3"/>
                  <a:gd name="T48" fmla="*/ 1 w 2"/>
                  <a:gd name="T4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47" name="Freeform 1243"/>
              <p:cNvSpPr>
                <a:spLocks/>
              </p:cNvSpPr>
              <p:nvPr/>
            </p:nvSpPr>
            <p:spPr bwMode="auto">
              <a:xfrm>
                <a:off x="5296" y="3614"/>
                <a:ext cx="17" cy="10"/>
              </a:xfrm>
              <a:custGeom>
                <a:avLst/>
                <a:gdLst>
                  <a:gd name="T0" fmla="*/ 16 w 17"/>
                  <a:gd name="T1" fmla="*/ 5 h 10"/>
                  <a:gd name="T2" fmla="*/ 15 w 17"/>
                  <a:gd name="T3" fmla="*/ 3 h 10"/>
                  <a:gd name="T4" fmla="*/ 17 w 17"/>
                  <a:gd name="T5" fmla="*/ 2 h 10"/>
                  <a:gd name="T6" fmla="*/ 15 w 17"/>
                  <a:gd name="T7" fmla="*/ 0 h 10"/>
                  <a:gd name="T8" fmla="*/ 14 w 17"/>
                  <a:gd name="T9" fmla="*/ 0 h 10"/>
                  <a:gd name="T10" fmla="*/ 16 w 17"/>
                  <a:gd name="T11" fmla="*/ 2 h 10"/>
                  <a:gd name="T12" fmla="*/ 13 w 17"/>
                  <a:gd name="T13" fmla="*/ 3 h 10"/>
                  <a:gd name="T14" fmla="*/ 14 w 17"/>
                  <a:gd name="T15" fmla="*/ 3 h 10"/>
                  <a:gd name="T16" fmla="*/ 14 w 17"/>
                  <a:gd name="T17" fmla="*/ 4 h 10"/>
                  <a:gd name="T18" fmla="*/ 14 w 17"/>
                  <a:gd name="T19" fmla="*/ 4 h 10"/>
                  <a:gd name="T20" fmla="*/ 15 w 17"/>
                  <a:gd name="T21" fmla="*/ 5 h 10"/>
                  <a:gd name="T22" fmla="*/ 8 w 17"/>
                  <a:gd name="T23" fmla="*/ 9 h 10"/>
                  <a:gd name="T24" fmla="*/ 2 w 17"/>
                  <a:gd name="T25" fmla="*/ 5 h 10"/>
                  <a:gd name="T26" fmla="*/ 4 w 17"/>
                  <a:gd name="T27" fmla="*/ 3 h 10"/>
                  <a:gd name="T28" fmla="*/ 2 w 17"/>
                  <a:gd name="T29" fmla="*/ 2 h 10"/>
                  <a:gd name="T30" fmla="*/ 3 w 17"/>
                  <a:gd name="T31" fmla="*/ 0 h 10"/>
                  <a:gd name="T32" fmla="*/ 2 w 17"/>
                  <a:gd name="T33" fmla="*/ 0 h 10"/>
                  <a:gd name="T34" fmla="*/ 0 w 17"/>
                  <a:gd name="T35" fmla="*/ 2 h 10"/>
                  <a:gd name="T36" fmla="*/ 2 w 17"/>
                  <a:gd name="T37" fmla="*/ 3 h 10"/>
                  <a:gd name="T38" fmla="*/ 1 w 17"/>
                  <a:gd name="T39" fmla="*/ 5 h 10"/>
                  <a:gd name="T40" fmla="*/ 8 w 17"/>
                  <a:gd name="T41" fmla="*/ 10 h 10"/>
                  <a:gd name="T42" fmla="*/ 16 w 17"/>
                  <a:gd name="T4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0">
                    <a:moveTo>
                      <a:pt x="16" y="5"/>
                    </a:moveTo>
                    <a:lnTo>
                      <a:pt x="15" y="3"/>
                    </a:lnTo>
                    <a:lnTo>
                      <a:pt x="17" y="2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5" y="5"/>
                    </a:lnTo>
                    <a:lnTo>
                      <a:pt x="8" y="9"/>
                    </a:lnTo>
                    <a:lnTo>
                      <a:pt x="2" y="5"/>
                    </a:lnTo>
                    <a:lnTo>
                      <a:pt x="4" y="3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1" y="5"/>
                    </a:lnTo>
                    <a:lnTo>
                      <a:pt x="8" y="10"/>
                    </a:lnTo>
                    <a:lnTo>
                      <a:pt x="1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48" name="Freeform 1244"/>
              <p:cNvSpPr>
                <a:spLocks/>
              </p:cNvSpPr>
              <p:nvPr/>
            </p:nvSpPr>
            <p:spPr bwMode="auto">
              <a:xfrm>
                <a:off x="5292" y="3634"/>
                <a:ext cx="25" cy="7"/>
              </a:xfrm>
              <a:custGeom>
                <a:avLst/>
                <a:gdLst>
                  <a:gd name="T0" fmla="*/ 12 w 25"/>
                  <a:gd name="T1" fmla="*/ 0 h 7"/>
                  <a:gd name="T2" fmla="*/ 11 w 25"/>
                  <a:gd name="T3" fmla="*/ 1 h 7"/>
                  <a:gd name="T4" fmla="*/ 11 w 25"/>
                  <a:gd name="T5" fmla="*/ 2 h 7"/>
                  <a:gd name="T6" fmla="*/ 9 w 25"/>
                  <a:gd name="T7" fmla="*/ 3 h 7"/>
                  <a:gd name="T8" fmla="*/ 8 w 25"/>
                  <a:gd name="T9" fmla="*/ 4 h 7"/>
                  <a:gd name="T10" fmla="*/ 7 w 25"/>
                  <a:gd name="T11" fmla="*/ 5 h 7"/>
                  <a:gd name="T12" fmla="*/ 6 w 25"/>
                  <a:gd name="T13" fmla="*/ 5 h 7"/>
                  <a:gd name="T14" fmla="*/ 5 w 25"/>
                  <a:gd name="T15" fmla="*/ 5 h 7"/>
                  <a:gd name="T16" fmla="*/ 4 w 25"/>
                  <a:gd name="T17" fmla="*/ 6 h 7"/>
                  <a:gd name="T18" fmla="*/ 3 w 25"/>
                  <a:gd name="T19" fmla="*/ 6 h 7"/>
                  <a:gd name="T20" fmla="*/ 2 w 25"/>
                  <a:gd name="T21" fmla="*/ 6 h 7"/>
                  <a:gd name="T22" fmla="*/ 1 w 25"/>
                  <a:gd name="T23" fmla="*/ 6 h 7"/>
                  <a:gd name="T24" fmla="*/ 0 w 25"/>
                  <a:gd name="T25" fmla="*/ 7 h 7"/>
                  <a:gd name="T26" fmla="*/ 1 w 25"/>
                  <a:gd name="T27" fmla="*/ 7 h 7"/>
                  <a:gd name="T28" fmla="*/ 3 w 25"/>
                  <a:gd name="T29" fmla="*/ 7 h 7"/>
                  <a:gd name="T30" fmla="*/ 4 w 25"/>
                  <a:gd name="T31" fmla="*/ 7 h 7"/>
                  <a:gd name="T32" fmla="*/ 5 w 25"/>
                  <a:gd name="T33" fmla="*/ 6 h 7"/>
                  <a:gd name="T34" fmla="*/ 7 w 25"/>
                  <a:gd name="T35" fmla="*/ 6 h 7"/>
                  <a:gd name="T36" fmla="*/ 8 w 25"/>
                  <a:gd name="T37" fmla="*/ 5 h 7"/>
                  <a:gd name="T38" fmla="*/ 9 w 25"/>
                  <a:gd name="T39" fmla="*/ 5 h 7"/>
                  <a:gd name="T40" fmla="*/ 10 w 25"/>
                  <a:gd name="T41" fmla="*/ 4 h 7"/>
                  <a:gd name="T42" fmla="*/ 11 w 25"/>
                  <a:gd name="T43" fmla="*/ 4 h 7"/>
                  <a:gd name="T44" fmla="*/ 11 w 25"/>
                  <a:gd name="T45" fmla="*/ 3 h 7"/>
                  <a:gd name="T46" fmla="*/ 11 w 25"/>
                  <a:gd name="T47" fmla="*/ 2 h 7"/>
                  <a:gd name="T48" fmla="*/ 12 w 25"/>
                  <a:gd name="T49" fmla="*/ 2 h 7"/>
                  <a:gd name="T50" fmla="*/ 12 w 25"/>
                  <a:gd name="T51" fmla="*/ 3 h 7"/>
                  <a:gd name="T52" fmla="*/ 13 w 25"/>
                  <a:gd name="T53" fmla="*/ 3 h 7"/>
                  <a:gd name="T54" fmla="*/ 13 w 25"/>
                  <a:gd name="T55" fmla="*/ 4 h 7"/>
                  <a:gd name="T56" fmla="*/ 14 w 25"/>
                  <a:gd name="T57" fmla="*/ 5 h 7"/>
                  <a:gd name="T58" fmla="*/ 15 w 25"/>
                  <a:gd name="T59" fmla="*/ 6 h 7"/>
                  <a:gd name="T60" fmla="*/ 17 w 25"/>
                  <a:gd name="T61" fmla="*/ 6 h 7"/>
                  <a:gd name="T62" fmla="*/ 18 w 25"/>
                  <a:gd name="T63" fmla="*/ 7 h 7"/>
                  <a:gd name="T64" fmla="*/ 19 w 25"/>
                  <a:gd name="T65" fmla="*/ 7 h 7"/>
                  <a:gd name="T66" fmla="*/ 21 w 25"/>
                  <a:gd name="T67" fmla="*/ 7 h 7"/>
                  <a:gd name="T68" fmla="*/ 22 w 25"/>
                  <a:gd name="T69" fmla="*/ 7 h 7"/>
                  <a:gd name="T70" fmla="*/ 23 w 25"/>
                  <a:gd name="T71" fmla="*/ 7 h 7"/>
                  <a:gd name="T72" fmla="*/ 25 w 25"/>
                  <a:gd name="T73" fmla="*/ 7 h 7"/>
                  <a:gd name="T74" fmla="*/ 24 w 25"/>
                  <a:gd name="T75" fmla="*/ 6 h 7"/>
                  <a:gd name="T76" fmla="*/ 23 w 25"/>
                  <a:gd name="T77" fmla="*/ 6 h 7"/>
                  <a:gd name="T78" fmla="*/ 22 w 25"/>
                  <a:gd name="T79" fmla="*/ 6 h 7"/>
                  <a:gd name="T80" fmla="*/ 21 w 25"/>
                  <a:gd name="T81" fmla="*/ 6 h 7"/>
                  <a:gd name="T82" fmla="*/ 20 w 25"/>
                  <a:gd name="T83" fmla="*/ 6 h 7"/>
                  <a:gd name="T84" fmla="*/ 18 w 25"/>
                  <a:gd name="T85" fmla="*/ 6 h 7"/>
                  <a:gd name="T86" fmla="*/ 17 w 25"/>
                  <a:gd name="T87" fmla="*/ 6 h 7"/>
                  <a:gd name="T88" fmla="*/ 16 w 25"/>
                  <a:gd name="T89" fmla="*/ 5 h 7"/>
                  <a:gd name="T90" fmla="*/ 15 w 25"/>
                  <a:gd name="T91" fmla="*/ 4 h 7"/>
                  <a:gd name="T92" fmla="*/ 13 w 25"/>
                  <a:gd name="T93" fmla="*/ 3 h 7"/>
                  <a:gd name="T94" fmla="*/ 13 w 25"/>
                  <a:gd name="T95" fmla="*/ 1 h 7"/>
                  <a:gd name="T96" fmla="*/ 12 w 25"/>
                  <a:gd name="T9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5" h="7">
                    <a:moveTo>
                      <a:pt x="12" y="0"/>
                    </a:moveTo>
                    <a:lnTo>
                      <a:pt x="12" y="0"/>
                    </a:lnTo>
                    <a:lnTo>
                      <a:pt x="12" y="0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9" y="3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1" y="4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3" y="3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7" y="6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20" y="7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2" y="7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4" y="7"/>
                    </a:lnTo>
                    <a:lnTo>
                      <a:pt x="25" y="7"/>
                    </a:lnTo>
                    <a:lnTo>
                      <a:pt x="24" y="6"/>
                    </a:lnTo>
                    <a:lnTo>
                      <a:pt x="24" y="6"/>
                    </a:lnTo>
                    <a:lnTo>
                      <a:pt x="23" y="6"/>
                    </a:lnTo>
                    <a:lnTo>
                      <a:pt x="23" y="6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19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7" y="6"/>
                    </a:lnTo>
                    <a:lnTo>
                      <a:pt x="17" y="5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4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49" name="Freeform 1245"/>
              <p:cNvSpPr>
                <a:spLocks/>
              </p:cNvSpPr>
              <p:nvPr/>
            </p:nvSpPr>
            <p:spPr bwMode="auto">
              <a:xfrm>
                <a:off x="5277" y="3620"/>
                <a:ext cx="3" cy="6"/>
              </a:xfrm>
              <a:custGeom>
                <a:avLst/>
                <a:gdLst>
                  <a:gd name="T0" fmla="*/ 3 w 3"/>
                  <a:gd name="T1" fmla="*/ 3 h 6"/>
                  <a:gd name="T2" fmla="*/ 3 w 3"/>
                  <a:gd name="T3" fmla="*/ 3 h 6"/>
                  <a:gd name="T4" fmla="*/ 3 w 3"/>
                  <a:gd name="T5" fmla="*/ 3 h 6"/>
                  <a:gd name="T6" fmla="*/ 2 w 3"/>
                  <a:gd name="T7" fmla="*/ 3 h 6"/>
                  <a:gd name="T8" fmla="*/ 2 w 3"/>
                  <a:gd name="T9" fmla="*/ 3 h 6"/>
                  <a:gd name="T10" fmla="*/ 2 w 3"/>
                  <a:gd name="T11" fmla="*/ 2 h 6"/>
                  <a:gd name="T12" fmla="*/ 2 w 3"/>
                  <a:gd name="T13" fmla="*/ 2 h 6"/>
                  <a:gd name="T14" fmla="*/ 1 w 3"/>
                  <a:gd name="T15" fmla="*/ 1 h 6"/>
                  <a:gd name="T16" fmla="*/ 1 w 3"/>
                  <a:gd name="T17" fmla="*/ 1 h 6"/>
                  <a:gd name="T18" fmla="*/ 1 w 3"/>
                  <a:gd name="T19" fmla="*/ 0 h 6"/>
                  <a:gd name="T20" fmla="*/ 1 w 3"/>
                  <a:gd name="T21" fmla="*/ 0 h 6"/>
                  <a:gd name="T22" fmla="*/ 0 w 3"/>
                  <a:gd name="T23" fmla="*/ 0 h 6"/>
                  <a:gd name="T24" fmla="*/ 0 w 3"/>
                  <a:gd name="T25" fmla="*/ 0 h 6"/>
                  <a:gd name="T26" fmla="*/ 0 w 3"/>
                  <a:gd name="T27" fmla="*/ 0 h 6"/>
                  <a:gd name="T28" fmla="*/ 0 w 3"/>
                  <a:gd name="T29" fmla="*/ 1 h 6"/>
                  <a:gd name="T30" fmla="*/ 0 w 3"/>
                  <a:gd name="T31" fmla="*/ 2 h 6"/>
                  <a:gd name="T32" fmla="*/ 1 w 3"/>
                  <a:gd name="T33" fmla="*/ 3 h 6"/>
                  <a:gd name="T34" fmla="*/ 1 w 3"/>
                  <a:gd name="T35" fmla="*/ 4 h 6"/>
                  <a:gd name="T36" fmla="*/ 1 w 3"/>
                  <a:gd name="T37" fmla="*/ 4 h 6"/>
                  <a:gd name="T38" fmla="*/ 2 w 3"/>
                  <a:gd name="T39" fmla="*/ 5 h 6"/>
                  <a:gd name="T40" fmla="*/ 2 w 3"/>
                  <a:gd name="T41" fmla="*/ 5 h 6"/>
                  <a:gd name="T42" fmla="*/ 2 w 3"/>
                  <a:gd name="T43" fmla="*/ 5 h 6"/>
                  <a:gd name="T44" fmla="*/ 2 w 3"/>
                  <a:gd name="T45" fmla="*/ 5 h 6"/>
                  <a:gd name="T46" fmla="*/ 3 w 3"/>
                  <a:gd name="T47" fmla="*/ 6 h 6"/>
                  <a:gd name="T48" fmla="*/ 3 w 3"/>
                  <a:gd name="T49" fmla="*/ 6 h 6"/>
                  <a:gd name="T50" fmla="*/ 3 w 3"/>
                  <a:gd name="T5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" h="6">
                    <a:moveTo>
                      <a:pt x="3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50" name="Freeform 1246"/>
              <p:cNvSpPr>
                <a:spLocks/>
              </p:cNvSpPr>
              <p:nvPr/>
            </p:nvSpPr>
            <p:spPr bwMode="auto">
              <a:xfrm>
                <a:off x="5300" y="3609"/>
                <a:ext cx="9" cy="11"/>
              </a:xfrm>
              <a:custGeom>
                <a:avLst/>
                <a:gdLst>
                  <a:gd name="T0" fmla="*/ 9 w 9"/>
                  <a:gd name="T1" fmla="*/ 5 h 11"/>
                  <a:gd name="T2" fmla="*/ 9 w 9"/>
                  <a:gd name="T3" fmla="*/ 0 h 11"/>
                  <a:gd name="T4" fmla="*/ 0 w 9"/>
                  <a:gd name="T5" fmla="*/ 0 h 11"/>
                  <a:gd name="T6" fmla="*/ 0 w 9"/>
                  <a:gd name="T7" fmla="*/ 4 h 11"/>
                  <a:gd name="T8" fmla="*/ 4 w 9"/>
                  <a:gd name="T9" fmla="*/ 11 h 11"/>
                  <a:gd name="T10" fmla="*/ 9 w 9"/>
                  <a:gd name="T11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1">
                    <a:moveTo>
                      <a:pt x="9" y="5"/>
                    </a:moveTo>
                    <a:lnTo>
                      <a:pt x="9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11"/>
                    </a:lnTo>
                    <a:lnTo>
                      <a:pt x="9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51" name="Freeform 1247"/>
              <p:cNvSpPr>
                <a:spLocks/>
              </p:cNvSpPr>
              <p:nvPr/>
            </p:nvSpPr>
            <p:spPr bwMode="auto">
              <a:xfrm>
                <a:off x="5293" y="3584"/>
                <a:ext cx="23" cy="14"/>
              </a:xfrm>
              <a:custGeom>
                <a:avLst/>
                <a:gdLst>
                  <a:gd name="T0" fmla="*/ 18 w 23"/>
                  <a:gd name="T1" fmla="*/ 5 h 14"/>
                  <a:gd name="T2" fmla="*/ 18 w 23"/>
                  <a:gd name="T3" fmla="*/ 5 h 14"/>
                  <a:gd name="T4" fmla="*/ 18 w 23"/>
                  <a:gd name="T5" fmla="*/ 4 h 14"/>
                  <a:gd name="T6" fmla="*/ 17 w 23"/>
                  <a:gd name="T7" fmla="*/ 4 h 14"/>
                  <a:gd name="T8" fmla="*/ 16 w 23"/>
                  <a:gd name="T9" fmla="*/ 3 h 14"/>
                  <a:gd name="T10" fmla="*/ 16 w 23"/>
                  <a:gd name="T11" fmla="*/ 3 h 14"/>
                  <a:gd name="T12" fmla="*/ 15 w 23"/>
                  <a:gd name="T13" fmla="*/ 2 h 14"/>
                  <a:gd name="T14" fmla="*/ 14 w 23"/>
                  <a:gd name="T15" fmla="*/ 2 h 14"/>
                  <a:gd name="T16" fmla="*/ 12 w 23"/>
                  <a:gd name="T17" fmla="*/ 1 h 14"/>
                  <a:gd name="T18" fmla="*/ 11 w 23"/>
                  <a:gd name="T19" fmla="*/ 1 h 14"/>
                  <a:gd name="T20" fmla="*/ 10 w 23"/>
                  <a:gd name="T21" fmla="*/ 1 h 14"/>
                  <a:gd name="T22" fmla="*/ 9 w 23"/>
                  <a:gd name="T23" fmla="*/ 0 h 14"/>
                  <a:gd name="T24" fmla="*/ 8 w 23"/>
                  <a:gd name="T25" fmla="*/ 0 h 14"/>
                  <a:gd name="T26" fmla="*/ 6 w 23"/>
                  <a:gd name="T27" fmla="*/ 0 h 14"/>
                  <a:gd name="T28" fmla="*/ 5 w 23"/>
                  <a:gd name="T29" fmla="*/ 0 h 14"/>
                  <a:gd name="T30" fmla="*/ 4 w 23"/>
                  <a:gd name="T31" fmla="*/ 1 h 14"/>
                  <a:gd name="T32" fmla="*/ 3 w 23"/>
                  <a:gd name="T33" fmla="*/ 1 h 14"/>
                  <a:gd name="T34" fmla="*/ 1 w 23"/>
                  <a:gd name="T35" fmla="*/ 2 h 14"/>
                  <a:gd name="T36" fmla="*/ 0 w 23"/>
                  <a:gd name="T37" fmla="*/ 3 h 14"/>
                  <a:gd name="T38" fmla="*/ 0 w 23"/>
                  <a:gd name="T39" fmla="*/ 4 h 14"/>
                  <a:gd name="T40" fmla="*/ 0 w 23"/>
                  <a:gd name="T41" fmla="*/ 5 h 14"/>
                  <a:gd name="T42" fmla="*/ 0 w 23"/>
                  <a:gd name="T43" fmla="*/ 6 h 14"/>
                  <a:gd name="T44" fmla="*/ 0 w 23"/>
                  <a:gd name="T45" fmla="*/ 7 h 14"/>
                  <a:gd name="T46" fmla="*/ 1 w 23"/>
                  <a:gd name="T47" fmla="*/ 8 h 14"/>
                  <a:gd name="T48" fmla="*/ 1 w 23"/>
                  <a:gd name="T49" fmla="*/ 8 h 14"/>
                  <a:gd name="T50" fmla="*/ 1 w 23"/>
                  <a:gd name="T51" fmla="*/ 8 h 14"/>
                  <a:gd name="T52" fmla="*/ 2 w 23"/>
                  <a:gd name="T53" fmla="*/ 8 h 14"/>
                  <a:gd name="T54" fmla="*/ 3 w 23"/>
                  <a:gd name="T55" fmla="*/ 9 h 14"/>
                  <a:gd name="T56" fmla="*/ 4 w 23"/>
                  <a:gd name="T57" fmla="*/ 9 h 14"/>
                  <a:gd name="T58" fmla="*/ 5 w 23"/>
                  <a:gd name="T59" fmla="*/ 9 h 14"/>
                  <a:gd name="T60" fmla="*/ 7 w 23"/>
                  <a:gd name="T61" fmla="*/ 10 h 14"/>
                  <a:gd name="T62" fmla="*/ 8 w 23"/>
                  <a:gd name="T63" fmla="*/ 10 h 14"/>
                  <a:gd name="T64" fmla="*/ 10 w 23"/>
                  <a:gd name="T65" fmla="*/ 11 h 14"/>
                  <a:gd name="T66" fmla="*/ 11 w 23"/>
                  <a:gd name="T67" fmla="*/ 12 h 14"/>
                  <a:gd name="T68" fmla="*/ 13 w 23"/>
                  <a:gd name="T69" fmla="*/ 12 h 14"/>
                  <a:gd name="T70" fmla="*/ 14 w 23"/>
                  <a:gd name="T71" fmla="*/ 13 h 14"/>
                  <a:gd name="T72" fmla="*/ 15 w 23"/>
                  <a:gd name="T73" fmla="*/ 13 h 14"/>
                  <a:gd name="T74" fmla="*/ 16 w 23"/>
                  <a:gd name="T75" fmla="*/ 14 h 14"/>
                  <a:gd name="T76" fmla="*/ 17 w 23"/>
                  <a:gd name="T77" fmla="*/ 14 h 14"/>
                  <a:gd name="T78" fmla="*/ 18 w 23"/>
                  <a:gd name="T79" fmla="*/ 14 h 14"/>
                  <a:gd name="T80" fmla="*/ 19 w 23"/>
                  <a:gd name="T81" fmla="*/ 14 h 14"/>
                  <a:gd name="T82" fmla="*/ 19 w 23"/>
                  <a:gd name="T83" fmla="*/ 14 h 14"/>
                  <a:gd name="T84" fmla="*/ 20 w 23"/>
                  <a:gd name="T85" fmla="*/ 14 h 14"/>
                  <a:gd name="T86" fmla="*/ 21 w 23"/>
                  <a:gd name="T87" fmla="*/ 14 h 14"/>
                  <a:gd name="T88" fmla="*/ 21 w 23"/>
                  <a:gd name="T89" fmla="*/ 14 h 14"/>
                  <a:gd name="T90" fmla="*/ 22 w 23"/>
                  <a:gd name="T91" fmla="*/ 14 h 14"/>
                  <a:gd name="T92" fmla="*/ 22 w 23"/>
                  <a:gd name="T93" fmla="*/ 13 h 14"/>
                  <a:gd name="T94" fmla="*/ 22 w 23"/>
                  <a:gd name="T95" fmla="*/ 13 h 14"/>
                  <a:gd name="T96" fmla="*/ 23 w 23"/>
                  <a:gd name="T97" fmla="*/ 12 h 14"/>
                  <a:gd name="T98" fmla="*/ 23 w 23"/>
                  <a:gd name="T99" fmla="*/ 11 h 14"/>
                  <a:gd name="T100" fmla="*/ 22 w 23"/>
                  <a:gd name="T101" fmla="*/ 9 h 14"/>
                  <a:gd name="T102" fmla="*/ 22 w 23"/>
                  <a:gd name="T103" fmla="*/ 8 h 14"/>
                  <a:gd name="T104" fmla="*/ 21 w 23"/>
                  <a:gd name="T105" fmla="*/ 7 h 14"/>
                  <a:gd name="T106" fmla="*/ 21 w 23"/>
                  <a:gd name="T107" fmla="*/ 7 h 14"/>
                  <a:gd name="T108" fmla="*/ 20 w 23"/>
                  <a:gd name="T109" fmla="*/ 6 h 14"/>
                  <a:gd name="T110" fmla="*/ 19 w 23"/>
                  <a:gd name="T111" fmla="*/ 5 h 14"/>
                  <a:gd name="T112" fmla="*/ 18 w 23"/>
                  <a:gd name="T113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3" h="14">
                    <a:moveTo>
                      <a:pt x="18" y="5"/>
                    </a:moveTo>
                    <a:lnTo>
                      <a:pt x="18" y="5"/>
                    </a:lnTo>
                    <a:lnTo>
                      <a:pt x="18" y="4"/>
                    </a:lnTo>
                    <a:lnTo>
                      <a:pt x="17" y="4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5" y="2"/>
                    </a:lnTo>
                    <a:lnTo>
                      <a:pt x="14" y="2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10" y="11"/>
                    </a:lnTo>
                    <a:lnTo>
                      <a:pt x="11" y="12"/>
                    </a:lnTo>
                    <a:lnTo>
                      <a:pt x="13" y="12"/>
                    </a:lnTo>
                    <a:lnTo>
                      <a:pt x="14" y="13"/>
                    </a:lnTo>
                    <a:lnTo>
                      <a:pt x="15" y="13"/>
                    </a:lnTo>
                    <a:lnTo>
                      <a:pt x="16" y="14"/>
                    </a:lnTo>
                    <a:lnTo>
                      <a:pt x="17" y="14"/>
                    </a:lnTo>
                    <a:lnTo>
                      <a:pt x="18" y="14"/>
                    </a:lnTo>
                    <a:lnTo>
                      <a:pt x="19" y="14"/>
                    </a:lnTo>
                    <a:lnTo>
                      <a:pt x="19" y="14"/>
                    </a:lnTo>
                    <a:lnTo>
                      <a:pt x="20" y="14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2" y="14"/>
                    </a:lnTo>
                    <a:lnTo>
                      <a:pt x="22" y="13"/>
                    </a:lnTo>
                    <a:lnTo>
                      <a:pt x="22" y="13"/>
                    </a:lnTo>
                    <a:lnTo>
                      <a:pt x="23" y="12"/>
                    </a:lnTo>
                    <a:lnTo>
                      <a:pt x="23" y="11"/>
                    </a:lnTo>
                    <a:lnTo>
                      <a:pt x="22" y="9"/>
                    </a:lnTo>
                    <a:lnTo>
                      <a:pt x="22" y="8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0" y="6"/>
                    </a:lnTo>
                    <a:lnTo>
                      <a:pt x="19" y="5"/>
                    </a:lnTo>
                    <a:lnTo>
                      <a:pt x="18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52" name="Freeform 1248"/>
              <p:cNvSpPr>
                <a:spLocks/>
              </p:cNvSpPr>
              <p:nvPr/>
            </p:nvSpPr>
            <p:spPr bwMode="auto">
              <a:xfrm>
                <a:off x="5290" y="3588"/>
                <a:ext cx="27" cy="24"/>
              </a:xfrm>
              <a:custGeom>
                <a:avLst/>
                <a:gdLst>
                  <a:gd name="T0" fmla="*/ 23 w 27"/>
                  <a:gd name="T1" fmla="*/ 7 h 24"/>
                  <a:gd name="T2" fmla="*/ 23 w 27"/>
                  <a:gd name="T3" fmla="*/ 7 h 24"/>
                  <a:gd name="T4" fmla="*/ 22 w 27"/>
                  <a:gd name="T5" fmla="*/ 7 h 24"/>
                  <a:gd name="T6" fmla="*/ 22 w 27"/>
                  <a:gd name="T7" fmla="*/ 5 h 24"/>
                  <a:gd name="T8" fmla="*/ 20 w 27"/>
                  <a:gd name="T9" fmla="*/ 4 h 24"/>
                  <a:gd name="T10" fmla="*/ 19 w 27"/>
                  <a:gd name="T11" fmla="*/ 3 h 24"/>
                  <a:gd name="T12" fmla="*/ 18 w 27"/>
                  <a:gd name="T13" fmla="*/ 2 h 24"/>
                  <a:gd name="T14" fmla="*/ 16 w 27"/>
                  <a:gd name="T15" fmla="*/ 1 h 24"/>
                  <a:gd name="T16" fmla="*/ 14 w 27"/>
                  <a:gd name="T17" fmla="*/ 0 h 24"/>
                  <a:gd name="T18" fmla="*/ 13 w 27"/>
                  <a:gd name="T19" fmla="*/ 0 h 24"/>
                  <a:gd name="T20" fmla="*/ 11 w 27"/>
                  <a:gd name="T21" fmla="*/ 0 h 24"/>
                  <a:gd name="T22" fmla="*/ 8 w 27"/>
                  <a:gd name="T23" fmla="*/ 1 h 24"/>
                  <a:gd name="T24" fmla="*/ 6 w 27"/>
                  <a:gd name="T25" fmla="*/ 2 h 24"/>
                  <a:gd name="T26" fmla="*/ 4 w 27"/>
                  <a:gd name="T27" fmla="*/ 3 h 24"/>
                  <a:gd name="T28" fmla="*/ 2 w 27"/>
                  <a:gd name="T29" fmla="*/ 5 h 24"/>
                  <a:gd name="T30" fmla="*/ 1 w 27"/>
                  <a:gd name="T31" fmla="*/ 6 h 24"/>
                  <a:gd name="T32" fmla="*/ 0 w 27"/>
                  <a:gd name="T33" fmla="*/ 9 h 24"/>
                  <a:gd name="T34" fmla="*/ 0 w 27"/>
                  <a:gd name="T35" fmla="*/ 11 h 24"/>
                  <a:gd name="T36" fmla="*/ 0 w 27"/>
                  <a:gd name="T37" fmla="*/ 13 h 24"/>
                  <a:gd name="T38" fmla="*/ 0 w 27"/>
                  <a:gd name="T39" fmla="*/ 16 h 24"/>
                  <a:gd name="T40" fmla="*/ 1 w 27"/>
                  <a:gd name="T41" fmla="*/ 18 h 24"/>
                  <a:gd name="T42" fmla="*/ 2 w 27"/>
                  <a:gd name="T43" fmla="*/ 20 h 24"/>
                  <a:gd name="T44" fmla="*/ 4 w 27"/>
                  <a:gd name="T45" fmla="*/ 21 h 24"/>
                  <a:gd name="T46" fmla="*/ 6 w 27"/>
                  <a:gd name="T47" fmla="*/ 23 h 24"/>
                  <a:gd name="T48" fmla="*/ 8 w 27"/>
                  <a:gd name="T49" fmla="*/ 23 h 24"/>
                  <a:gd name="T50" fmla="*/ 11 w 27"/>
                  <a:gd name="T51" fmla="*/ 24 h 24"/>
                  <a:gd name="T52" fmla="*/ 13 w 27"/>
                  <a:gd name="T53" fmla="*/ 24 h 24"/>
                  <a:gd name="T54" fmla="*/ 14 w 27"/>
                  <a:gd name="T55" fmla="*/ 24 h 24"/>
                  <a:gd name="T56" fmla="*/ 16 w 27"/>
                  <a:gd name="T57" fmla="*/ 23 h 24"/>
                  <a:gd name="T58" fmla="*/ 17 w 27"/>
                  <a:gd name="T59" fmla="*/ 23 h 24"/>
                  <a:gd name="T60" fmla="*/ 19 w 27"/>
                  <a:gd name="T61" fmla="*/ 22 h 24"/>
                  <a:gd name="T62" fmla="*/ 20 w 27"/>
                  <a:gd name="T63" fmla="*/ 21 h 24"/>
                  <a:gd name="T64" fmla="*/ 21 w 27"/>
                  <a:gd name="T65" fmla="*/ 19 h 24"/>
                  <a:gd name="T66" fmla="*/ 22 w 27"/>
                  <a:gd name="T67" fmla="*/ 18 h 24"/>
                  <a:gd name="T68" fmla="*/ 23 w 27"/>
                  <a:gd name="T69" fmla="*/ 17 h 24"/>
                  <a:gd name="T70" fmla="*/ 23 w 27"/>
                  <a:gd name="T71" fmla="*/ 17 h 24"/>
                  <a:gd name="T72" fmla="*/ 24 w 27"/>
                  <a:gd name="T73" fmla="*/ 17 h 24"/>
                  <a:gd name="T74" fmla="*/ 25 w 27"/>
                  <a:gd name="T75" fmla="*/ 17 h 24"/>
                  <a:gd name="T76" fmla="*/ 26 w 27"/>
                  <a:gd name="T77" fmla="*/ 15 h 24"/>
                  <a:gd name="T78" fmla="*/ 27 w 27"/>
                  <a:gd name="T79" fmla="*/ 13 h 24"/>
                  <a:gd name="T80" fmla="*/ 27 w 27"/>
                  <a:gd name="T81" fmla="*/ 11 h 24"/>
                  <a:gd name="T82" fmla="*/ 26 w 27"/>
                  <a:gd name="T83" fmla="*/ 10 h 24"/>
                  <a:gd name="T84" fmla="*/ 25 w 27"/>
                  <a:gd name="T85" fmla="*/ 8 h 24"/>
                  <a:gd name="T86" fmla="*/ 24 w 27"/>
                  <a:gd name="T87" fmla="*/ 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7" h="24">
                    <a:moveTo>
                      <a:pt x="23" y="7"/>
                    </a:moveTo>
                    <a:lnTo>
                      <a:pt x="23" y="7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3" y="7"/>
                    </a:lnTo>
                    <a:lnTo>
                      <a:pt x="22" y="7"/>
                    </a:lnTo>
                    <a:lnTo>
                      <a:pt x="22" y="6"/>
                    </a:lnTo>
                    <a:lnTo>
                      <a:pt x="22" y="5"/>
                    </a:lnTo>
                    <a:lnTo>
                      <a:pt x="21" y="4"/>
                    </a:lnTo>
                    <a:lnTo>
                      <a:pt x="20" y="4"/>
                    </a:lnTo>
                    <a:lnTo>
                      <a:pt x="20" y="3"/>
                    </a:lnTo>
                    <a:lnTo>
                      <a:pt x="19" y="3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6" y="2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1" y="17"/>
                    </a:lnTo>
                    <a:lnTo>
                      <a:pt x="1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4" y="21"/>
                    </a:lnTo>
                    <a:lnTo>
                      <a:pt x="5" y="22"/>
                    </a:lnTo>
                    <a:lnTo>
                      <a:pt x="6" y="23"/>
                    </a:lnTo>
                    <a:lnTo>
                      <a:pt x="7" y="23"/>
                    </a:lnTo>
                    <a:lnTo>
                      <a:pt x="8" y="23"/>
                    </a:lnTo>
                    <a:lnTo>
                      <a:pt x="9" y="24"/>
                    </a:lnTo>
                    <a:lnTo>
                      <a:pt x="11" y="24"/>
                    </a:lnTo>
                    <a:lnTo>
                      <a:pt x="12" y="24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4" y="24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7" y="23"/>
                    </a:lnTo>
                    <a:lnTo>
                      <a:pt x="18" y="22"/>
                    </a:lnTo>
                    <a:lnTo>
                      <a:pt x="19" y="22"/>
                    </a:lnTo>
                    <a:lnTo>
                      <a:pt x="19" y="21"/>
                    </a:lnTo>
                    <a:lnTo>
                      <a:pt x="20" y="21"/>
                    </a:lnTo>
                    <a:lnTo>
                      <a:pt x="21" y="20"/>
                    </a:lnTo>
                    <a:lnTo>
                      <a:pt x="21" y="19"/>
                    </a:lnTo>
                    <a:lnTo>
                      <a:pt x="22" y="19"/>
                    </a:lnTo>
                    <a:lnTo>
                      <a:pt x="22" y="18"/>
                    </a:lnTo>
                    <a:lnTo>
                      <a:pt x="23" y="17"/>
                    </a:lnTo>
                    <a:lnTo>
                      <a:pt x="23" y="17"/>
                    </a:lnTo>
                    <a:lnTo>
                      <a:pt x="23" y="17"/>
                    </a:lnTo>
                    <a:lnTo>
                      <a:pt x="23" y="17"/>
                    </a:lnTo>
                    <a:lnTo>
                      <a:pt x="23" y="17"/>
                    </a:lnTo>
                    <a:lnTo>
                      <a:pt x="24" y="17"/>
                    </a:lnTo>
                    <a:lnTo>
                      <a:pt x="24" y="17"/>
                    </a:lnTo>
                    <a:lnTo>
                      <a:pt x="25" y="17"/>
                    </a:lnTo>
                    <a:lnTo>
                      <a:pt x="26" y="16"/>
                    </a:lnTo>
                    <a:lnTo>
                      <a:pt x="26" y="15"/>
                    </a:lnTo>
                    <a:lnTo>
                      <a:pt x="27" y="14"/>
                    </a:lnTo>
                    <a:lnTo>
                      <a:pt x="27" y="13"/>
                    </a:lnTo>
                    <a:lnTo>
                      <a:pt x="27" y="12"/>
                    </a:lnTo>
                    <a:lnTo>
                      <a:pt x="27" y="11"/>
                    </a:lnTo>
                    <a:lnTo>
                      <a:pt x="27" y="10"/>
                    </a:lnTo>
                    <a:lnTo>
                      <a:pt x="26" y="10"/>
                    </a:lnTo>
                    <a:lnTo>
                      <a:pt x="26" y="9"/>
                    </a:lnTo>
                    <a:lnTo>
                      <a:pt x="25" y="8"/>
                    </a:lnTo>
                    <a:lnTo>
                      <a:pt x="24" y="8"/>
                    </a:lnTo>
                    <a:lnTo>
                      <a:pt x="24" y="7"/>
                    </a:lnTo>
                    <a:lnTo>
                      <a:pt x="2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53" name="Freeform 1249"/>
              <p:cNvSpPr>
                <a:spLocks/>
              </p:cNvSpPr>
              <p:nvPr/>
            </p:nvSpPr>
            <p:spPr bwMode="auto">
              <a:xfrm>
                <a:off x="5292" y="3590"/>
                <a:ext cx="23" cy="20"/>
              </a:xfrm>
              <a:custGeom>
                <a:avLst/>
                <a:gdLst>
                  <a:gd name="T0" fmla="*/ 21 w 23"/>
                  <a:gd name="T1" fmla="*/ 8 h 20"/>
                  <a:gd name="T2" fmla="*/ 20 w 23"/>
                  <a:gd name="T3" fmla="*/ 8 h 20"/>
                  <a:gd name="T4" fmla="*/ 19 w 23"/>
                  <a:gd name="T5" fmla="*/ 7 h 20"/>
                  <a:gd name="T6" fmla="*/ 19 w 23"/>
                  <a:gd name="T7" fmla="*/ 6 h 20"/>
                  <a:gd name="T8" fmla="*/ 18 w 23"/>
                  <a:gd name="T9" fmla="*/ 4 h 20"/>
                  <a:gd name="T10" fmla="*/ 17 w 23"/>
                  <a:gd name="T11" fmla="*/ 3 h 20"/>
                  <a:gd name="T12" fmla="*/ 16 w 23"/>
                  <a:gd name="T13" fmla="*/ 2 h 20"/>
                  <a:gd name="T14" fmla="*/ 14 w 23"/>
                  <a:gd name="T15" fmla="*/ 1 h 20"/>
                  <a:gd name="T16" fmla="*/ 12 w 23"/>
                  <a:gd name="T17" fmla="*/ 0 h 20"/>
                  <a:gd name="T18" fmla="*/ 11 w 23"/>
                  <a:gd name="T19" fmla="*/ 0 h 20"/>
                  <a:gd name="T20" fmla="*/ 9 w 23"/>
                  <a:gd name="T21" fmla="*/ 0 h 20"/>
                  <a:gd name="T22" fmla="*/ 7 w 23"/>
                  <a:gd name="T23" fmla="*/ 1 h 20"/>
                  <a:gd name="T24" fmla="*/ 5 w 23"/>
                  <a:gd name="T25" fmla="*/ 1 h 20"/>
                  <a:gd name="T26" fmla="*/ 3 w 23"/>
                  <a:gd name="T27" fmla="*/ 2 h 20"/>
                  <a:gd name="T28" fmla="*/ 2 w 23"/>
                  <a:gd name="T29" fmla="*/ 4 h 20"/>
                  <a:gd name="T30" fmla="*/ 1 w 23"/>
                  <a:gd name="T31" fmla="*/ 5 h 20"/>
                  <a:gd name="T32" fmla="*/ 0 w 23"/>
                  <a:gd name="T33" fmla="*/ 7 h 20"/>
                  <a:gd name="T34" fmla="*/ 0 w 23"/>
                  <a:gd name="T35" fmla="*/ 9 h 20"/>
                  <a:gd name="T36" fmla="*/ 0 w 23"/>
                  <a:gd name="T37" fmla="*/ 11 h 20"/>
                  <a:gd name="T38" fmla="*/ 0 w 23"/>
                  <a:gd name="T39" fmla="*/ 13 h 20"/>
                  <a:gd name="T40" fmla="*/ 1 w 23"/>
                  <a:gd name="T41" fmla="*/ 15 h 20"/>
                  <a:gd name="T42" fmla="*/ 2 w 23"/>
                  <a:gd name="T43" fmla="*/ 16 h 20"/>
                  <a:gd name="T44" fmla="*/ 3 w 23"/>
                  <a:gd name="T45" fmla="*/ 18 h 20"/>
                  <a:gd name="T46" fmla="*/ 5 w 23"/>
                  <a:gd name="T47" fmla="*/ 19 h 20"/>
                  <a:gd name="T48" fmla="*/ 7 w 23"/>
                  <a:gd name="T49" fmla="*/ 20 h 20"/>
                  <a:gd name="T50" fmla="*/ 9 w 23"/>
                  <a:gd name="T51" fmla="*/ 20 h 20"/>
                  <a:gd name="T52" fmla="*/ 11 w 23"/>
                  <a:gd name="T53" fmla="*/ 20 h 20"/>
                  <a:gd name="T54" fmla="*/ 12 w 23"/>
                  <a:gd name="T55" fmla="*/ 20 h 20"/>
                  <a:gd name="T56" fmla="*/ 14 w 23"/>
                  <a:gd name="T57" fmla="*/ 19 h 20"/>
                  <a:gd name="T58" fmla="*/ 15 w 23"/>
                  <a:gd name="T59" fmla="*/ 18 h 20"/>
                  <a:gd name="T60" fmla="*/ 17 w 23"/>
                  <a:gd name="T61" fmla="*/ 17 h 20"/>
                  <a:gd name="T62" fmla="*/ 18 w 23"/>
                  <a:gd name="T63" fmla="*/ 16 h 20"/>
                  <a:gd name="T64" fmla="*/ 19 w 23"/>
                  <a:gd name="T65" fmla="*/ 15 h 20"/>
                  <a:gd name="T66" fmla="*/ 19 w 23"/>
                  <a:gd name="T67" fmla="*/ 13 h 20"/>
                  <a:gd name="T68" fmla="*/ 20 w 23"/>
                  <a:gd name="T69" fmla="*/ 13 h 20"/>
                  <a:gd name="T70" fmla="*/ 20 w 23"/>
                  <a:gd name="T71" fmla="*/ 13 h 20"/>
                  <a:gd name="T72" fmla="*/ 20 w 23"/>
                  <a:gd name="T73" fmla="*/ 13 h 20"/>
                  <a:gd name="T74" fmla="*/ 21 w 23"/>
                  <a:gd name="T75" fmla="*/ 14 h 20"/>
                  <a:gd name="T76" fmla="*/ 22 w 23"/>
                  <a:gd name="T77" fmla="*/ 13 h 20"/>
                  <a:gd name="T78" fmla="*/ 22 w 23"/>
                  <a:gd name="T79" fmla="*/ 13 h 20"/>
                  <a:gd name="T80" fmla="*/ 23 w 23"/>
                  <a:gd name="T81" fmla="*/ 12 h 20"/>
                  <a:gd name="T82" fmla="*/ 23 w 23"/>
                  <a:gd name="T83" fmla="*/ 11 h 20"/>
                  <a:gd name="T84" fmla="*/ 23 w 23"/>
                  <a:gd name="T85" fmla="*/ 10 h 20"/>
                  <a:gd name="T86" fmla="*/ 23 w 23"/>
                  <a:gd name="T87" fmla="*/ 9 h 20"/>
                  <a:gd name="T88" fmla="*/ 22 w 23"/>
                  <a:gd name="T89" fmla="*/ 8 h 20"/>
                  <a:gd name="T90" fmla="*/ 22 w 23"/>
                  <a:gd name="T91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3" h="20">
                    <a:moveTo>
                      <a:pt x="21" y="8"/>
                    </a:moveTo>
                    <a:lnTo>
                      <a:pt x="21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19" y="7"/>
                    </a:lnTo>
                    <a:lnTo>
                      <a:pt x="19" y="7"/>
                    </a:lnTo>
                    <a:lnTo>
                      <a:pt x="19" y="6"/>
                    </a:lnTo>
                    <a:lnTo>
                      <a:pt x="18" y="5"/>
                    </a:lnTo>
                    <a:lnTo>
                      <a:pt x="18" y="4"/>
                    </a:lnTo>
                    <a:lnTo>
                      <a:pt x="17" y="4"/>
                    </a:lnTo>
                    <a:lnTo>
                      <a:pt x="17" y="3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5" y="1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1" y="15"/>
                    </a:lnTo>
                    <a:lnTo>
                      <a:pt x="1" y="16"/>
                    </a:lnTo>
                    <a:lnTo>
                      <a:pt x="2" y="16"/>
                    </a:lnTo>
                    <a:lnTo>
                      <a:pt x="3" y="17"/>
                    </a:lnTo>
                    <a:lnTo>
                      <a:pt x="3" y="18"/>
                    </a:lnTo>
                    <a:lnTo>
                      <a:pt x="4" y="18"/>
                    </a:lnTo>
                    <a:lnTo>
                      <a:pt x="5" y="19"/>
                    </a:lnTo>
                    <a:lnTo>
                      <a:pt x="6" y="19"/>
                    </a:lnTo>
                    <a:lnTo>
                      <a:pt x="7" y="20"/>
                    </a:lnTo>
                    <a:lnTo>
                      <a:pt x="8" y="20"/>
                    </a:lnTo>
                    <a:lnTo>
                      <a:pt x="9" y="20"/>
                    </a:lnTo>
                    <a:lnTo>
                      <a:pt x="10" y="20"/>
                    </a:lnTo>
                    <a:lnTo>
                      <a:pt x="11" y="20"/>
                    </a:lnTo>
                    <a:lnTo>
                      <a:pt x="11" y="20"/>
                    </a:lnTo>
                    <a:lnTo>
                      <a:pt x="12" y="20"/>
                    </a:lnTo>
                    <a:lnTo>
                      <a:pt x="13" y="20"/>
                    </a:lnTo>
                    <a:lnTo>
                      <a:pt x="14" y="19"/>
                    </a:lnTo>
                    <a:lnTo>
                      <a:pt x="15" y="19"/>
                    </a:lnTo>
                    <a:lnTo>
                      <a:pt x="15" y="18"/>
                    </a:lnTo>
                    <a:lnTo>
                      <a:pt x="16" y="18"/>
                    </a:lnTo>
                    <a:lnTo>
                      <a:pt x="17" y="17"/>
                    </a:lnTo>
                    <a:lnTo>
                      <a:pt x="17" y="17"/>
                    </a:lnTo>
                    <a:lnTo>
                      <a:pt x="18" y="16"/>
                    </a:lnTo>
                    <a:lnTo>
                      <a:pt x="18" y="16"/>
                    </a:lnTo>
                    <a:lnTo>
                      <a:pt x="19" y="15"/>
                    </a:lnTo>
                    <a:lnTo>
                      <a:pt x="19" y="14"/>
                    </a:lnTo>
                    <a:lnTo>
                      <a:pt x="19" y="13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20" y="13"/>
                    </a:lnTo>
                    <a:lnTo>
                      <a:pt x="21" y="13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2" y="13"/>
                    </a:lnTo>
                    <a:lnTo>
                      <a:pt x="22" y="13"/>
                    </a:lnTo>
                    <a:lnTo>
                      <a:pt x="22" y="13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3" y="10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3" y="9"/>
                    </a:lnTo>
                    <a:lnTo>
                      <a:pt x="22" y="8"/>
                    </a:lnTo>
                    <a:lnTo>
                      <a:pt x="22" y="8"/>
                    </a:lnTo>
                    <a:lnTo>
                      <a:pt x="22" y="8"/>
                    </a:lnTo>
                    <a:lnTo>
                      <a:pt x="21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54" name="Freeform 1250"/>
              <p:cNvSpPr>
                <a:spLocks/>
              </p:cNvSpPr>
              <p:nvPr/>
            </p:nvSpPr>
            <p:spPr bwMode="auto">
              <a:xfrm>
                <a:off x="5312" y="3601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2 h 2"/>
                  <a:gd name="T6" fmla="*/ 2 w 2"/>
                  <a:gd name="T7" fmla="*/ 2 h 2"/>
                  <a:gd name="T8" fmla="*/ 2 w 2"/>
                  <a:gd name="T9" fmla="*/ 1 h 2"/>
                  <a:gd name="T10" fmla="*/ 2 w 2"/>
                  <a:gd name="T11" fmla="*/ 1 h 2"/>
                  <a:gd name="T12" fmla="*/ 2 w 2"/>
                  <a:gd name="T13" fmla="*/ 1 h 2"/>
                  <a:gd name="T14" fmla="*/ 1 w 2"/>
                  <a:gd name="T15" fmla="*/ 0 h 2"/>
                  <a:gd name="T16" fmla="*/ 1 w 2"/>
                  <a:gd name="T17" fmla="*/ 0 h 2"/>
                  <a:gd name="T18" fmla="*/ 1 w 2"/>
                  <a:gd name="T19" fmla="*/ 0 h 2"/>
                  <a:gd name="T20" fmla="*/ 1 w 2"/>
                  <a:gd name="T21" fmla="*/ 1 h 2"/>
                  <a:gd name="T22" fmla="*/ 0 w 2"/>
                  <a:gd name="T23" fmla="*/ 1 h 2"/>
                  <a:gd name="T24" fmla="*/ 0 w 2"/>
                  <a:gd name="T25" fmla="*/ 1 h 2"/>
                  <a:gd name="T26" fmla="*/ 0 w 2"/>
                  <a:gd name="T27" fmla="*/ 2 h 2"/>
                  <a:gd name="T28" fmla="*/ 1 w 2"/>
                  <a:gd name="T29" fmla="*/ 2 h 2"/>
                  <a:gd name="T30" fmla="*/ 1 w 2"/>
                  <a:gd name="T31" fmla="*/ 2 h 2"/>
                  <a:gd name="T32" fmla="*/ 1 w 2"/>
                  <a:gd name="T3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55" name="Freeform 1251"/>
              <p:cNvSpPr>
                <a:spLocks/>
              </p:cNvSpPr>
              <p:nvPr/>
            </p:nvSpPr>
            <p:spPr bwMode="auto">
              <a:xfrm>
                <a:off x="5297" y="3604"/>
                <a:ext cx="10" cy="3"/>
              </a:xfrm>
              <a:custGeom>
                <a:avLst/>
                <a:gdLst>
                  <a:gd name="T0" fmla="*/ 0 w 10"/>
                  <a:gd name="T1" fmla="*/ 0 h 3"/>
                  <a:gd name="T2" fmla="*/ 0 w 10"/>
                  <a:gd name="T3" fmla="*/ 0 h 3"/>
                  <a:gd name="T4" fmla="*/ 0 w 10"/>
                  <a:gd name="T5" fmla="*/ 1 h 3"/>
                  <a:gd name="T6" fmla="*/ 0 w 10"/>
                  <a:gd name="T7" fmla="*/ 1 h 3"/>
                  <a:gd name="T8" fmla="*/ 0 w 10"/>
                  <a:gd name="T9" fmla="*/ 1 h 3"/>
                  <a:gd name="T10" fmla="*/ 1 w 10"/>
                  <a:gd name="T11" fmla="*/ 2 h 3"/>
                  <a:gd name="T12" fmla="*/ 1 w 10"/>
                  <a:gd name="T13" fmla="*/ 2 h 3"/>
                  <a:gd name="T14" fmla="*/ 1 w 10"/>
                  <a:gd name="T15" fmla="*/ 2 h 3"/>
                  <a:gd name="T16" fmla="*/ 2 w 10"/>
                  <a:gd name="T17" fmla="*/ 3 h 3"/>
                  <a:gd name="T18" fmla="*/ 2 w 10"/>
                  <a:gd name="T19" fmla="*/ 3 h 3"/>
                  <a:gd name="T20" fmla="*/ 3 w 10"/>
                  <a:gd name="T21" fmla="*/ 3 h 3"/>
                  <a:gd name="T22" fmla="*/ 4 w 10"/>
                  <a:gd name="T23" fmla="*/ 3 h 3"/>
                  <a:gd name="T24" fmla="*/ 4 w 10"/>
                  <a:gd name="T25" fmla="*/ 3 h 3"/>
                  <a:gd name="T26" fmla="*/ 5 w 10"/>
                  <a:gd name="T27" fmla="*/ 3 h 3"/>
                  <a:gd name="T28" fmla="*/ 5 w 10"/>
                  <a:gd name="T29" fmla="*/ 3 h 3"/>
                  <a:gd name="T30" fmla="*/ 5 w 10"/>
                  <a:gd name="T31" fmla="*/ 3 h 3"/>
                  <a:gd name="T32" fmla="*/ 6 w 10"/>
                  <a:gd name="T33" fmla="*/ 3 h 3"/>
                  <a:gd name="T34" fmla="*/ 10 w 10"/>
                  <a:gd name="T35" fmla="*/ 0 h 3"/>
                  <a:gd name="T36" fmla="*/ 0 w 10"/>
                  <a:gd name="T3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56" name="Freeform 1252"/>
              <p:cNvSpPr>
                <a:spLocks/>
              </p:cNvSpPr>
              <p:nvPr/>
            </p:nvSpPr>
            <p:spPr bwMode="auto">
              <a:xfrm>
                <a:off x="5298" y="3605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1 w 6"/>
                  <a:gd name="T3" fmla="*/ 1 h 1"/>
                  <a:gd name="T4" fmla="*/ 5 w 6"/>
                  <a:gd name="T5" fmla="*/ 1 h 1"/>
                  <a:gd name="T6" fmla="*/ 6 w 6"/>
                  <a:gd name="T7" fmla="*/ 0 h 1"/>
                  <a:gd name="T8" fmla="*/ 0 w 6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">
                    <a:moveTo>
                      <a:pt x="0" y="0"/>
                    </a:moveTo>
                    <a:lnTo>
                      <a:pt x="1" y="1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57" name="Freeform 1253"/>
              <p:cNvSpPr>
                <a:spLocks/>
              </p:cNvSpPr>
              <p:nvPr/>
            </p:nvSpPr>
            <p:spPr bwMode="auto">
              <a:xfrm>
                <a:off x="5296" y="3594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1 w 2"/>
                  <a:gd name="T3" fmla="*/ 3 h 3"/>
                  <a:gd name="T4" fmla="*/ 2 w 2"/>
                  <a:gd name="T5" fmla="*/ 2 h 3"/>
                  <a:gd name="T6" fmla="*/ 2 w 2"/>
                  <a:gd name="T7" fmla="*/ 2 h 3"/>
                  <a:gd name="T8" fmla="*/ 2 w 2"/>
                  <a:gd name="T9" fmla="*/ 1 h 3"/>
                  <a:gd name="T10" fmla="*/ 2 w 2"/>
                  <a:gd name="T11" fmla="*/ 1 h 3"/>
                  <a:gd name="T12" fmla="*/ 2 w 2"/>
                  <a:gd name="T13" fmla="*/ 1 h 3"/>
                  <a:gd name="T14" fmla="*/ 1 w 2"/>
                  <a:gd name="T15" fmla="*/ 0 h 3"/>
                  <a:gd name="T16" fmla="*/ 1 w 2"/>
                  <a:gd name="T17" fmla="*/ 0 h 3"/>
                  <a:gd name="T18" fmla="*/ 0 w 2"/>
                  <a:gd name="T19" fmla="*/ 0 h 3"/>
                  <a:gd name="T20" fmla="*/ 0 w 2"/>
                  <a:gd name="T21" fmla="*/ 1 h 3"/>
                  <a:gd name="T22" fmla="*/ 0 w 2"/>
                  <a:gd name="T23" fmla="*/ 1 h 3"/>
                  <a:gd name="T24" fmla="*/ 0 w 2"/>
                  <a:gd name="T25" fmla="*/ 1 h 3"/>
                  <a:gd name="T26" fmla="*/ 0 w 2"/>
                  <a:gd name="T27" fmla="*/ 2 h 3"/>
                  <a:gd name="T28" fmla="*/ 0 w 2"/>
                  <a:gd name="T29" fmla="*/ 2 h 3"/>
                  <a:gd name="T30" fmla="*/ 0 w 2"/>
                  <a:gd name="T31" fmla="*/ 3 h 3"/>
                  <a:gd name="T32" fmla="*/ 1 w 2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lnTo>
                      <a:pt x="1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58" name="Freeform 1254"/>
              <p:cNvSpPr>
                <a:spLocks/>
              </p:cNvSpPr>
              <p:nvPr/>
            </p:nvSpPr>
            <p:spPr bwMode="auto">
              <a:xfrm>
                <a:off x="5303" y="3594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3 h 3"/>
                  <a:gd name="T6" fmla="*/ 3 w 3"/>
                  <a:gd name="T7" fmla="*/ 2 h 3"/>
                  <a:gd name="T8" fmla="*/ 3 w 3"/>
                  <a:gd name="T9" fmla="*/ 2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0 h 3"/>
                  <a:gd name="T16" fmla="*/ 2 w 3"/>
                  <a:gd name="T17" fmla="*/ 0 h 3"/>
                  <a:gd name="T18" fmla="*/ 2 w 3"/>
                  <a:gd name="T19" fmla="*/ 0 h 3"/>
                  <a:gd name="T20" fmla="*/ 1 w 3"/>
                  <a:gd name="T21" fmla="*/ 0 h 3"/>
                  <a:gd name="T22" fmla="*/ 1 w 3"/>
                  <a:gd name="T23" fmla="*/ 0 h 3"/>
                  <a:gd name="T24" fmla="*/ 1 w 3"/>
                  <a:gd name="T25" fmla="*/ 1 h 3"/>
                  <a:gd name="T26" fmla="*/ 1 w 3"/>
                  <a:gd name="T27" fmla="*/ 1 h 3"/>
                  <a:gd name="T28" fmla="*/ 0 w 3"/>
                  <a:gd name="T29" fmla="*/ 1 h 3"/>
                  <a:gd name="T30" fmla="*/ 0 w 3"/>
                  <a:gd name="T31" fmla="*/ 1 h 3"/>
                  <a:gd name="T32" fmla="*/ 0 w 3"/>
                  <a:gd name="T33" fmla="*/ 2 h 3"/>
                  <a:gd name="T34" fmla="*/ 0 w 3"/>
                  <a:gd name="T35" fmla="*/ 2 h 3"/>
                  <a:gd name="T36" fmla="*/ 0 w 3"/>
                  <a:gd name="T37" fmla="*/ 2 h 3"/>
                  <a:gd name="T38" fmla="*/ 1 w 3"/>
                  <a:gd name="T39" fmla="*/ 2 h 3"/>
                  <a:gd name="T40" fmla="*/ 1 w 3"/>
                  <a:gd name="T41" fmla="*/ 3 h 3"/>
                  <a:gd name="T42" fmla="*/ 1 w 3"/>
                  <a:gd name="T43" fmla="*/ 3 h 3"/>
                  <a:gd name="T44" fmla="*/ 1 w 3"/>
                  <a:gd name="T45" fmla="*/ 3 h 3"/>
                  <a:gd name="T46" fmla="*/ 2 w 3"/>
                  <a:gd name="T47" fmla="*/ 3 h 3"/>
                  <a:gd name="T48" fmla="*/ 2 w 3"/>
                  <a:gd name="T4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  <p:sp>
            <p:nvSpPr>
              <p:cNvPr id="359" name="Freeform 1255"/>
              <p:cNvSpPr>
                <a:spLocks/>
              </p:cNvSpPr>
              <p:nvPr/>
            </p:nvSpPr>
            <p:spPr bwMode="auto">
              <a:xfrm>
                <a:off x="5296" y="3594"/>
                <a:ext cx="6" cy="8"/>
              </a:xfrm>
              <a:custGeom>
                <a:avLst/>
                <a:gdLst>
                  <a:gd name="T0" fmla="*/ 2 w 6"/>
                  <a:gd name="T1" fmla="*/ 7 h 8"/>
                  <a:gd name="T2" fmla="*/ 4 w 6"/>
                  <a:gd name="T3" fmla="*/ 2 h 8"/>
                  <a:gd name="T4" fmla="*/ 4 w 6"/>
                  <a:gd name="T5" fmla="*/ 0 h 8"/>
                  <a:gd name="T6" fmla="*/ 0 w 6"/>
                  <a:gd name="T7" fmla="*/ 8 h 8"/>
                  <a:gd name="T8" fmla="*/ 6 w 6"/>
                  <a:gd name="T9" fmla="*/ 8 h 8"/>
                  <a:gd name="T10" fmla="*/ 6 w 6"/>
                  <a:gd name="T11" fmla="*/ 7 h 8"/>
                  <a:gd name="T12" fmla="*/ 2 w 6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2" y="7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0" y="8"/>
                    </a:lnTo>
                    <a:lnTo>
                      <a:pt x="6" y="8"/>
                    </a:lnTo>
                    <a:lnTo>
                      <a:pt x="6" y="7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1600"/>
              </a:p>
            </p:txBody>
          </p:sp>
        </p:grpSp>
        <p:grpSp>
          <p:nvGrpSpPr>
            <p:cNvPr id="300" name="Group 1259"/>
            <p:cNvGrpSpPr>
              <a:grpSpLocks/>
            </p:cNvGrpSpPr>
            <p:nvPr/>
          </p:nvGrpSpPr>
          <p:grpSpPr bwMode="auto">
            <a:xfrm>
              <a:off x="8318500" y="5540375"/>
              <a:ext cx="107950" cy="139700"/>
              <a:chOff x="5240" y="3490"/>
              <a:chExt cx="68" cy="88"/>
            </a:xfrm>
          </p:grpSpPr>
          <p:pic>
            <p:nvPicPr>
              <p:cNvPr id="305" name="Picture 1257"/>
              <p:cNvPicPr>
                <a:picLocks noChangeAspect="1" noChangeArrowheads="1"/>
              </p:cNvPicPr>
              <p:nvPr/>
            </p:nvPicPr>
            <p:blipFill>
              <a:blip r:embed="rId2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240" y="3490"/>
                <a:ext cx="68" cy="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06" name="Picture 1258"/>
              <p:cNvPicPr>
                <a:picLocks noChangeAspect="1" noChangeArrowheads="1"/>
              </p:cNvPicPr>
              <p:nvPr/>
            </p:nvPicPr>
            <p:blipFill>
              <a:blip r:embed="rId2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240" y="3490"/>
                <a:ext cx="68" cy="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301" name="Rectangle 1260"/>
            <p:cNvSpPr>
              <a:spLocks noChangeArrowheads="1"/>
            </p:cNvSpPr>
            <p:nvPr/>
          </p:nvSpPr>
          <p:spPr bwMode="auto">
            <a:xfrm>
              <a:off x="8253413" y="5535613"/>
              <a:ext cx="233362" cy="142875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/>
            </a:p>
          </p:txBody>
        </p:sp>
        <p:sp>
          <p:nvSpPr>
            <p:cNvPr id="302" name="Rectangle 1261"/>
            <p:cNvSpPr>
              <a:spLocks noChangeArrowheads="1"/>
            </p:cNvSpPr>
            <p:nvPr/>
          </p:nvSpPr>
          <p:spPr bwMode="auto">
            <a:xfrm>
              <a:off x="8023225" y="5680075"/>
              <a:ext cx="233362" cy="142875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/>
            </a:p>
          </p:txBody>
        </p:sp>
        <p:sp>
          <p:nvSpPr>
            <p:cNvPr id="303" name="Rectangle 1262"/>
            <p:cNvSpPr>
              <a:spLocks noChangeArrowheads="1"/>
            </p:cNvSpPr>
            <p:nvPr/>
          </p:nvSpPr>
          <p:spPr bwMode="auto">
            <a:xfrm>
              <a:off x="8255000" y="5680075"/>
              <a:ext cx="233362" cy="142875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/>
            </a:p>
          </p:txBody>
        </p:sp>
        <p:pic>
          <p:nvPicPr>
            <p:cNvPr id="304" name="Picture 1263"/>
            <p:cNvPicPr>
              <a:picLocks noChangeAspect="1" noChangeArrowheads="1"/>
            </p:cNvPicPr>
            <p:nvPr/>
          </p:nvPicPr>
          <p:blipFill>
            <a:blip r:embed="rId2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21638" y="5537200"/>
              <a:ext cx="236537" cy="146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aphicFrame>
        <p:nvGraphicFramePr>
          <p:cNvPr id="417" name="表 4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2018965"/>
              </p:ext>
            </p:extLst>
          </p:nvPr>
        </p:nvGraphicFramePr>
        <p:xfrm>
          <a:off x="3901724" y="1576165"/>
          <a:ext cx="4898398" cy="1947448"/>
        </p:xfrm>
        <a:graphic>
          <a:graphicData uri="http://schemas.openxmlformats.org/drawingml/2006/table">
            <a:tbl>
              <a:tblPr/>
              <a:tblGrid>
                <a:gridCol w="1202055"/>
                <a:gridCol w="224171"/>
                <a:gridCol w="1171972"/>
                <a:gridCol w="1350366"/>
                <a:gridCol w="949834"/>
              </a:tblGrid>
              <a:tr h="254104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Button</a:t>
                      </a: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900" b="1" baseline="0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Conference start</a:t>
                      </a:r>
                      <a:endParaRPr kumimoji="1" lang="en-US" altLang="ja-JP" sz="9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PC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813494"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Single Monitor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(Multiple connection)</a:t>
                      </a:r>
                      <a:endParaRPr kumimoji="1" lang="ja-JP" altLang="ja-JP" sz="800" b="1" kern="1200" dirty="0" smtClean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CP1</a:t>
                      </a:r>
                      <a:endParaRPr kumimoji="1" lang="ja-JP" altLang="ja-JP" sz="800" b="1" kern="1200" dirty="0" smtClean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879850">
                <a:tc v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kern="1200" dirty="0" err="1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CPn</a:t>
                      </a:r>
                      <a:endParaRPr kumimoji="1" lang="ja-JP" altLang="ja-JP" sz="800" b="1" kern="1200" dirty="0" smtClean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418" name="右矢印 417"/>
          <p:cNvSpPr/>
          <p:nvPr/>
        </p:nvSpPr>
        <p:spPr bwMode="auto">
          <a:xfrm>
            <a:off x="6421193" y="2112155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419" name="Text Box 43"/>
          <p:cNvSpPr txBox="1">
            <a:spLocks noChangeArrowheads="1"/>
          </p:cNvSpPr>
          <p:nvPr/>
        </p:nvSpPr>
        <p:spPr bwMode="auto">
          <a:xfrm>
            <a:off x="5490538" y="3318187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Remote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420" name="Text Box 43"/>
          <p:cNvSpPr txBox="1">
            <a:spLocks noChangeArrowheads="1"/>
          </p:cNvSpPr>
          <p:nvPr/>
        </p:nvSpPr>
        <p:spPr bwMode="auto">
          <a:xfrm>
            <a:off x="3904680" y="3523612"/>
            <a:ext cx="493451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900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* Screen Layout will be CP1 or </a:t>
            </a:r>
            <a:r>
              <a:rPr lang="en-US" altLang="ja-JP" sz="900" dirty="0" err="1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CPn</a:t>
            </a:r>
            <a:r>
              <a:rPr lang="en-US" altLang="ja-JP" sz="900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 depends on settings of embedded MCU</a:t>
            </a:r>
          </a:p>
        </p:txBody>
      </p:sp>
      <p:grpSp>
        <p:nvGrpSpPr>
          <p:cNvPr id="421" name="グループ化 420"/>
          <p:cNvGrpSpPr/>
          <p:nvPr/>
        </p:nvGrpSpPr>
        <p:grpSpPr>
          <a:xfrm>
            <a:off x="6777934" y="1844159"/>
            <a:ext cx="874789" cy="709682"/>
            <a:chOff x="3208338" y="3263901"/>
            <a:chExt cx="990600" cy="792163"/>
          </a:xfrm>
        </p:grpSpPr>
        <p:pic>
          <p:nvPicPr>
            <p:cNvPr id="422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3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24" name="グループ化 423"/>
          <p:cNvGrpSpPr/>
          <p:nvPr/>
        </p:nvGrpSpPr>
        <p:grpSpPr>
          <a:xfrm>
            <a:off x="5458934" y="1839147"/>
            <a:ext cx="874789" cy="709682"/>
            <a:chOff x="525092" y="3017354"/>
            <a:chExt cx="874789" cy="709682"/>
          </a:xfrm>
        </p:grpSpPr>
        <p:pic>
          <p:nvPicPr>
            <p:cNvPr id="425" name="Picture 23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5092" y="3017354"/>
              <a:ext cx="874789" cy="7096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26" name="Group 235"/>
            <p:cNvGrpSpPr>
              <a:grpSpLocks/>
            </p:cNvGrpSpPr>
            <p:nvPr/>
          </p:nvGrpSpPr>
          <p:grpSpPr bwMode="auto">
            <a:xfrm>
              <a:off x="561542" y="3125442"/>
              <a:ext cx="804693" cy="503461"/>
              <a:chOff x="888" y="2463"/>
              <a:chExt cx="574" cy="354"/>
            </a:xfrm>
          </p:grpSpPr>
          <p:sp>
            <p:nvSpPr>
              <p:cNvPr id="539" name="Rectangle 233"/>
              <p:cNvSpPr>
                <a:spLocks noChangeArrowheads="1"/>
              </p:cNvSpPr>
              <p:nvPr/>
            </p:nvSpPr>
            <p:spPr bwMode="auto">
              <a:xfrm>
                <a:off x="888" y="2463"/>
                <a:ext cx="574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40" name="Rectangle 234"/>
              <p:cNvSpPr>
                <a:spLocks noChangeArrowheads="1"/>
              </p:cNvSpPr>
              <p:nvPr/>
            </p:nvSpPr>
            <p:spPr bwMode="auto">
              <a:xfrm>
                <a:off x="888" y="2463"/>
                <a:ext cx="574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427" name="Group 239"/>
            <p:cNvGrpSpPr>
              <a:grpSpLocks/>
            </p:cNvGrpSpPr>
            <p:nvPr/>
          </p:nvGrpSpPr>
          <p:grpSpPr bwMode="auto">
            <a:xfrm>
              <a:off x="683508" y="3129708"/>
              <a:ext cx="166826" cy="250309"/>
              <a:chOff x="975" y="2466"/>
              <a:chExt cx="119" cy="176"/>
            </a:xfrm>
          </p:grpSpPr>
          <p:pic>
            <p:nvPicPr>
              <p:cNvPr id="537" name="Picture 237"/>
              <p:cNvPicPr>
                <a:picLocks noChangeAspect="1" noChangeArrowheads="1"/>
              </p:cNvPicPr>
              <p:nvPr/>
            </p:nvPicPr>
            <p:blipFill>
              <a:blip r:embed="rId2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75" y="2466"/>
                <a:ext cx="119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38" name="Picture 238"/>
              <p:cNvPicPr>
                <a:picLocks noChangeAspect="1" noChangeArrowheads="1"/>
              </p:cNvPicPr>
              <p:nvPr/>
            </p:nvPicPr>
            <p:blipFill>
              <a:blip r:embed="rId2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75" y="2466"/>
                <a:ext cx="119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28" name="Group 287"/>
            <p:cNvGrpSpPr>
              <a:grpSpLocks/>
            </p:cNvGrpSpPr>
            <p:nvPr/>
          </p:nvGrpSpPr>
          <p:grpSpPr bwMode="auto">
            <a:xfrm>
              <a:off x="607836" y="3411395"/>
              <a:ext cx="323848" cy="192003"/>
              <a:chOff x="921" y="2664"/>
              <a:chExt cx="231" cy="135"/>
            </a:xfrm>
          </p:grpSpPr>
          <p:sp>
            <p:nvSpPr>
              <p:cNvPr id="490" name="Freeform 240"/>
              <p:cNvSpPr>
                <a:spLocks/>
              </p:cNvSpPr>
              <p:nvPr/>
            </p:nvSpPr>
            <p:spPr bwMode="auto">
              <a:xfrm>
                <a:off x="1098" y="2713"/>
                <a:ext cx="43" cy="53"/>
              </a:xfrm>
              <a:custGeom>
                <a:avLst/>
                <a:gdLst>
                  <a:gd name="T0" fmla="*/ 0 w 43"/>
                  <a:gd name="T1" fmla="*/ 3 h 53"/>
                  <a:gd name="T2" fmla="*/ 1 w 43"/>
                  <a:gd name="T3" fmla="*/ 2 h 53"/>
                  <a:gd name="T4" fmla="*/ 3 w 43"/>
                  <a:gd name="T5" fmla="*/ 1 h 53"/>
                  <a:gd name="T6" fmla="*/ 5 w 43"/>
                  <a:gd name="T7" fmla="*/ 1 h 53"/>
                  <a:gd name="T8" fmla="*/ 7 w 43"/>
                  <a:gd name="T9" fmla="*/ 0 h 53"/>
                  <a:gd name="T10" fmla="*/ 10 w 43"/>
                  <a:gd name="T11" fmla="*/ 0 h 53"/>
                  <a:gd name="T12" fmla="*/ 13 w 43"/>
                  <a:gd name="T13" fmla="*/ 1 h 53"/>
                  <a:gd name="T14" fmla="*/ 16 w 43"/>
                  <a:gd name="T15" fmla="*/ 1 h 53"/>
                  <a:gd name="T16" fmla="*/ 19 w 43"/>
                  <a:gd name="T17" fmla="*/ 1 h 53"/>
                  <a:gd name="T18" fmla="*/ 22 w 43"/>
                  <a:gd name="T19" fmla="*/ 2 h 53"/>
                  <a:gd name="T20" fmla="*/ 25 w 43"/>
                  <a:gd name="T21" fmla="*/ 3 h 53"/>
                  <a:gd name="T22" fmla="*/ 28 w 43"/>
                  <a:gd name="T23" fmla="*/ 3 h 53"/>
                  <a:gd name="T24" fmla="*/ 31 w 43"/>
                  <a:gd name="T25" fmla="*/ 4 h 53"/>
                  <a:gd name="T26" fmla="*/ 33 w 43"/>
                  <a:gd name="T27" fmla="*/ 4 h 53"/>
                  <a:gd name="T28" fmla="*/ 34 w 43"/>
                  <a:gd name="T29" fmla="*/ 5 h 53"/>
                  <a:gd name="T30" fmla="*/ 35 w 43"/>
                  <a:gd name="T31" fmla="*/ 5 h 53"/>
                  <a:gd name="T32" fmla="*/ 36 w 43"/>
                  <a:gd name="T33" fmla="*/ 5 h 53"/>
                  <a:gd name="T34" fmla="*/ 36 w 43"/>
                  <a:gd name="T35" fmla="*/ 5 h 53"/>
                  <a:gd name="T36" fmla="*/ 36 w 43"/>
                  <a:gd name="T37" fmla="*/ 5 h 53"/>
                  <a:gd name="T38" fmla="*/ 36 w 43"/>
                  <a:gd name="T39" fmla="*/ 4 h 53"/>
                  <a:gd name="T40" fmla="*/ 36 w 43"/>
                  <a:gd name="T41" fmla="*/ 4 h 53"/>
                  <a:gd name="T42" fmla="*/ 37 w 43"/>
                  <a:gd name="T43" fmla="*/ 3 h 53"/>
                  <a:gd name="T44" fmla="*/ 38 w 43"/>
                  <a:gd name="T45" fmla="*/ 3 h 53"/>
                  <a:gd name="T46" fmla="*/ 39 w 43"/>
                  <a:gd name="T47" fmla="*/ 3 h 53"/>
                  <a:gd name="T48" fmla="*/ 40 w 43"/>
                  <a:gd name="T49" fmla="*/ 3 h 53"/>
                  <a:gd name="T50" fmla="*/ 41 w 43"/>
                  <a:gd name="T51" fmla="*/ 3 h 53"/>
                  <a:gd name="T52" fmla="*/ 42 w 43"/>
                  <a:gd name="T53" fmla="*/ 3 h 53"/>
                  <a:gd name="T54" fmla="*/ 42 w 43"/>
                  <a:gd name="T55" fmla="*/ 3 h 53"/>
                  <a:gd name="T56" fmla="*/ 43 w 43"/>
                  <a:gd name="T57" fmla="*/ 3 h 53"/>
                  <a:gd name="T58" fmla="*/ 43 w 43"/>
                  <a:gd name="T59" fmla="*/ 4 h 53"/>
                  <a:gd name="T60" fmla="*/ 43 w 43"/>
                  <a:gd name="T61" fmla="*/ 4 h 53"/>
                  <a:gd name="T62" fmla="*/ 43 w 43"/>
                  <a:gd name="T63" fmla="*/ 4 h 53"/>
                  <a:gd name="T64" fmla="*/ 43 w 43"/>
                  <a:gd name="T65" fmla="*/ 4 h 53"/>
                  <a:gd name="T66" fmla="*/ 43 w 43"/>
                  <a:gd name="T67" fmla="*/ 53 h 53"/>
                  <a:gd name="T68" fmla="*/ 36 w 43"/>
                  <a:gd name="T69" fmla="*/ 53 h 53"/>
                  <a:gd name="T70" fmla="*/ 36 w 43"/>
                  <a:gd name="T71" fmla="*/ 49 h 53"/>
                  <a:gd name="T72" fmla="*/ 36 w 43"/>
                  <a:gd name="T73" fmla="*/ 42 h 53"/>
                  <a:gd name="T74" fmla="*/ 36 w 43"/>
                  <a:gd name="T75" fmla="*/ 35 h 53"/>
                  <a:gd name="T76" fmla="*/ 36 w 43"/>
                  <a:gd name="T77" fmla="*/ 31 h 53"/>
                  <a:gd name="T78" fmla="*/ 34 w 43"/>
                  <a:gd name="T79" fmla="*/ 31 h 53"/>
                  <a:gd name="T80" fmla="*/ 33 w 43"/>
                  <a:gd name="T81" fmla="*/ 30 h 53"/>
                  <a:gd name="T82" fmla="*/ 31 w 43"/>
                  <a:gd name="T83" fmla="*/ 30 h 53"/>
                  <a:gd name="T84" fmla="*/ 29 w 43"/>
                  <a:gd name="T85" fmla="*/ 29 h 53"/>
                  <a:gd name="T86" fmla="*/ 27 w 43"/>
                  <a:gd name="T87" fmla="*/ 29 h 53"/>
                  <a:gd name="T88" fmla="*/ 24 w 43"/>
                  <a:gd name="T89" fmla="*/ 28 h 53"/>
                  <a:gd name="T90" fmla="*/ 22 w 43"/>
                  <a:gd name="T91" fmla="*/ 27 h 53"/>
                  <a:gd name="T92" fmla="*/ 19 w 43"/>
                  <a:gd name="T93" fmla="*/ 26 h 53"/>
                  <a:gd name="T94" fmla="*/ 17 w 43"/>
                  <a:gd name="T95" fmla="*/ 26 h 53"/>
                  <a:gd name="T96" fmla="*/ 14 w 43"/>
                  <a:gd name="T97" fmla="*/ 25 h 53"/>
                  <a:gd name="T98" fmla="*/ 11 w 43"/>
                  <a:gd name="T99" fmla="*/ 24 h 53"/>
                  <a:gd name="T100" fmla="*/ 9 w 43"/>
                  <a:gd name="T101" fmla="*/ 24 h 53"/>
                  <a:gd name="T102" fmla="*/ 6 w 43"/>
                  <a:gd name="T103" fmla="*/ 23 h 53"/>
                  <a:gd name="T104" fmla="*/ 4 w 43"/>
                  <a:gd name="T105" fmla="*/ 23 h 53"/>
                  <a:gd name="T106" fmla="*/ 2 w 43"/>
                  <a:gd name="T107" fmla="*/ 22 h 53"/>
                  <a:gd name="T108" fmla="*/ 0 w 43"/>
                  <a:gd name="T109" fmla="*/ 22 h 53"/>
                  <a:gd name="T110" fmla="*/ 0 w 43"/>
                  <a:gd name="T111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3">
                    <a:moveTo>
                      <a:pt x="0" y="3"/>
                    </a:moveTo>
                    <a:lnTo>
                      <a:pt x="1" y="2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3" y="1"/>
                    </a:lnTo>
                    <a:lnTo>
                      <a:pt x="16" y="1"/>
                    </a:lnTo>
                    <a:lnTo>
                      <a:pt x="19" y="1"/>
                    </a:lnTo>
                    <a:lnTo>
                      <a:pt x="22" y="2"/>
                    </a:lnTo>
                    <a:lnTo>
                      <a:pt x="25" y="3"/>
                    </a:lnTo>
                    <a:lnTo>
                      <a:pt x="28" y="3"/>
                    </a:lnTo>
                    <a:lnTo>
                      <a:pt x="31" y="4"/>
                    </a:lnTo>
                    <a:lnTo>
                      <a:pt x="33" y="4"/>
                    </a:lnTo>
                    <a:lnTo>
                      <a:pt x="34" y="5"/>
                    </a:lnTo>
                    <a:lnTo>
                      <a:pt x="35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9" y="3"/>
                    </a:lnTo>
                    <a:lnTo>
                      <a:pt x="40" y="3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53"/>
                    </a:lnTo>
                    <a:lnTo>
                      <a:pt x="36" y="53"/>
                    </a:lnTo>
                    <a:lnTo>
                      <a:pt x="36" y="49"/>
                    </a:lnTo>
                    <a:lnTo>
                      <a:pt x="36" y="42"/>
                    </a:lnTo>
                    <a:lnTo>
                      <a:pt x="36" y="35"/>
                    </a:lnTo>
                    <a:lnTo>
                      <a:pt x="36" y="31"/>
                    </a:lnTo>
                    <a:lnTo>
                      <a:pt x="34" y="31"/>
                    </a:lnTo>
                    <a:lnTo>
                      <a:pt x="33" y="30"/>
                    </a:lnTo>
                    <a:lnTo>
                      <a:pt x="31" y="30"/>
                    </a:lnTo>
                    <a:lnTo>
                      <a:pt x="29" y="29"/>
                    </a:lnTo>
                    <a:lnTo>
                      <a:pt x="27" y="29"/>
                    </a:lnTo>
                    <a:lnTo>
                      <a:pt x="24" y="28"/>
                    </a:lnTo>
                    <a:lnTo>
                      <a:pt x="22" y="27"/>
                    </a:lnTo>
                    <a:lnTo>
                      <a:pt x="19" y="26"/>
                    </a:lnTo>
                    <a:lnTo>
                      <a:pt x="17" y="26"/>
                    </a:lnTo>
                    <a:lnTo>
                      <a:pt x="14" y="25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91" name="Freeform 241"/>
              <p:cNvSpPr>
                <a:spLocks/>
              </p:cNvSpPr>
              <p:nvPr/>
            </p:nvSpPr>
            <p:spPr bwMode="auto">
              <a:xfrm>
                <a:off x="1087" y="2703"/>
                <a:ext cx="25" cy="21"/>
              </a:xfrm>
              <a:custGeom>
                <a:avLst/>
                <a:gdLst>
                  <a:gd name="T0" fmla="*/ 25 w 25"/>
                  <a:gd name="T1" fmla="*/ 21 h 21"/>
                  <a:gd name="T2" fmla="*/ 25 w 25"/>
                  <a:gd name="T3" fmla="*/ 0 h 21"/>
                  <a:gd name="T4" fmla="*/ 0 w 25"/>
                  <a:gd name="T5" fmla="*/ 5 h 21"/>
                  <a:gd name="T6" fmla="*/ 0 w 25"/>
                  <a:gd name="T7" fmla="*/ 21 h 21"/>
                  <a:gd name="T8" fmla="*/ 25 w 25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1">
                    <a:moveTo>
                      <a:pt x="25" y="21"/>
                    </a:moveTo>
                    <a:lnTo>
                      <a:pt x="25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5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92" name="Freeform 242"/>
              <p:cNvSpPr>
                <a:spLocks/>
              </p:cNvSpPr>
              <p:nvPr/>
            </p:nvSpPr>
            <p:spPr bwMode="auto">
              <a:xfrm>
                <a:off x="1090" y="2708"/>
                <a:ext cx="18" cy="26"/>
              </a:xfrm>
              <a:custGeom>
                <a:avLst/>
                <a:gdLst>
                  <a:gd name="T0" fmla="*/ 18 w 18"/>
                  <a:gd name="T1" fmla="*/ 0 h 26"/>
                  <a:gd name="T2" fmla="*/ 0 w 18"/>
                  <a:gd name="T3" fmla="*/ 1 h 26"/>
                  <a:gd name="T4" fmla="*/ 0 w 18"/>
                  <a:gd name="T5" fmla="*/ 26 h 26"/>
                  <a:gd name="T6" fmla="*/ 7 w 18"/>
                  <a:gd name="T7" fmla="*/ 26 h 26"/>
                  <a:gd name="T8" fmla="*/ 18 w 18"/>
                  <a:gd name="T9" fmla="*/ 26 h 26"/>
                  <a:gd name="T10" fmla="*/ 18 w 18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6">
                    <a:moveTo>
                      <a:pt x="18" y="0"/>
                    </a:moveTo>
                    <a:lnTo>
                      <a:pt x="0" y="1"/>
                    </a:lnTo>
                    <a:lnTo>
                      <a:pt x="0" y="26"/>
                    </a:lnTo>
                    <a:lnTo>
                      <a:pt x="7" y="26"/>
                    </a:lnTo>
                    <a:lnTo>
                      <a:pt x="18" y="26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93" name="Freeform 243"/>
              <p:cNvSpPr>
                <a:spLocks/>
              </p:cNvSpPr>
              <p:nvPr/>
            </p:nvSpPr>
            <p:spPr bwMode="auto">
              <a:xfrm>
                <a:off x="1071" y="2715"/>
                <a:ext cx="61" cy="48"/>
              </a:xfrm>
              <a:custGeom>
                <a:avLst/>
                <a:gdLst>
                  <a:gd name="T0" fmla="*/ 14 w 61"/>
                  <a:gd name="T1" fmla="*/ 0 h 48"/>
                  <a:gd name="T2" fmla="*/ 13 w 61"/>
                  <a:gd name="T3" fmla="*/ 0 h 48"/>
                  <a:gd name="T4" fmla="*/ 12 w 61"/>
                  <a:gd name="T5" fmla="*/ 0 h 48"/>
                  <a:gd name="T6" fmla="*/ 12 w 61"/>
                  <a:gd name="T7" fmla="*/ 1 h 48"/>
                  <a:gd name="T8" fmla="*/ 10 w 61"/>
                  <a:gd name="T9" fmla="*/ 1 h 48"/>
                  <a:gd name="T10" fmla="*/ 9 w 61"/>
                  <a:gd name="T11" fmla="*/ 1 h 48"/>
                  <a:gd name="T12" fmla="*/ 8 w 61"/>
                  <a:gd name="T13" fmla="*/ 2 h 48"/>
                  <a:gd name="T14" fmla="*/ 6 w 61"/>
                  <a:gd name="T15" fmla="*/ 3 h 48"/>
                  <a:gd name="T16" fmla="*/ 5 w 61"/>
                  <a:gd name="T17" fmla="*/ 4 h 48"/>
                  <a:gd name="T18" fmla="*/ 3 w 61"/>
                  <a:gd name="T19" fmla="*/ 7 h 48"/>
                  <a:gd name="T20" fmla="*/ 2 w 61"/>
                  <a:gd name="T21" fmla="*/ 12 h 48"/>
                  <a:gd name="T22" fmla="*/ 1 w 61"/>
                  <a:gd name="T23" fmla="*/ 18 h 48"/>
                  <a:gd name="T24" fmla="*/ 0 w 61"/>
                  <a:gd name="T25" fmla="*/ 25 h 48"/>
                  <a:gd name="T26" fmla="*/ 0 w 61"/>
                  <a:gd name="T27" fmla="*/ 32 h 48"/>
                  <a:gd name="T28" fmla="*/ 0 w 61"/>
                  <a:gd name="T29" fmla="*/ 38 h 48"/>
                  <a:gd name="T30" fmla="*/ 0 w 61"/>
                  <a:gd name="T31" fmla="*/ 41 h 48"/>
                  <a:gd name="T32" fmla="*/ 0 w 61"/>
                  <a:gd name="T33" fmla="*/ 43 h 48"/>
                  <a:gd name="T34" fmla="*/ 54 w 61"/>
                  <a:gd name="T35" fmla="*/ 48 h 48"/>
                  <a:gd name="T36" fmla="*/ 52 w 61"/>
                  <a:gd name="T37" fmla="*/ 35 h 48"/>
                  <a:gd name="T38" fmla="*/ 52 w 61"/>
                  <a:gd name="T39" fmla="*/ 34 h 48"/>
                  <a:gd name="T40" fmla="*/ 53 w 61"/>
                  <a:gd name="T41" fmla="*/ 34 h 48"/>
                  <a:gd name="T42" fmla="*/ 53 w 61"/>
                  <a:gd name="T43" fmla="*/ 34 h 48"/>
                  <a:gd name="T44" fmla="*/ 54 w 61"/>
                  <a:gd name="T45" fmla="*/ 33 h 48"/>
                  <a:gd name="T46" fmla="*/ 54 w 61"/>
                  <a:gd name="T47" fmla="*/ 33 h 48"/>
                  <a:gd name="T48" fmla="*/ 55 w 61"/>
                  <a:gd name="T49" fmla="*/ 33 h 48"/>
                  <a:gd name="T50" fmla="*/ 56 w 61"/>
                  <a:gd name="T51" fmla="*/ 32 h 48"/>
                  <a:gd name="T52" fmla="*/ 56 w 61"/>
                  <a:gd name="T53" fmla="*/ 32 h 48"/>
                  <a:gd name="T54" fmla="*/ 57 w 61"/>
                  <a:gd name="T55" fmla="*/ 31 h 48"/>
                  <a:gd name="T56" fmla="*/ 59 w 61"/>
                  <a:gd name="T57" fmla="*/ 30 h 48"/>
                  <a:gd name="T58" fmla="*/ 59 w 61"/>
                  <a:gd name="T59" fmla="*/ 28 h 48"/>
                  <a:gd name="T60" fmla="*/ 60 w 61"/>
                  <a:gd name="T61" fmla="*/ 27 h 48"/>
                  <a:gd name="T62" fmla="*/ 61 w 61"/>
                  <a:gd name="T63" fmla="*/ 26 h 48"/>
                  <a:gd name="T64" fmla="*/ 61 w 61"/>
                  <a:gd name="T65" fmla="*/ 24 h 48"/>
                  <a:gd name="T66" fmla="*/ 61 w 61"/>
                  <a:gd name="T67" fmla="*/ 22 h 48"/>
                  <a:gd name="T68" fmla="*/ 60 w 61"/>
                  <a:gd name="T69" fmla="*/ 20 h 48"/>
                  <a:gd name="T70" fmla="*/ 60 w 61"/>
                  <a:gd name="T71" fmla="*/ 20 h 48"/>
                  <a:gd name="T72" fmla="*/ 59 w 61"/>
                  <a:gd name="T73" fmla="*/ 18 h 48"/>
                  <a:gd name="T74" fmla="*/ 58 w 61"/>
                  <a:gd name="T75" fmla="*/ 15 h 48"/>
                  <a:gd name="T76" fmla="*/ 56 w 61"/>
                  <a:gd name="T77" fmla="*/ 12 h 48"/>
                  <a:gd name="T78" fmla="*/ 54 w 61"/>
                  <a:gd name="T79" fmla="*/ 9 h 48"/>
                  <a:gd name="T80" fmla="*/ 51 w 61"/>
                  <a:gd name="T81" fmla="*/ 6 h 48"/>
                  <a:gd name="T82" fmla="*/ 48 w 61"/>
                  <a:gd name="T83" fmla="*/ 3 h 48"/>
                  <a:gd name="T84" fmla="*/ 45 w 61"/>
                  <a:gd name="T85" fmla="*/ 1 h 48"/>
                  <a:gd name="T86" fmla="*/ 44 w 61"/>
                  <a:gd name="T87" fmla="*/ 1 h 48"/>
                  <a:gd name="T88" fmla="*/ 43 w 61"/>
                  <a:gd name="T89" fmla="*/ 1 h 48"/>
                  <a:gd name="T90" fmla="*/ 43 w 61"/>
                  <a:gd name="T91" fmla="*/ 1 h 48"/>
                  <a:gd name="T92" fmla="*/ 41 w 61"/>
                  <a:gd name="T93" fmla="*/ 1 h 48"/>
                  <a:gd name="T94" fmla="*/ 40 w 61"/>
                  <a:gd name="T95" fmla="*/ 0 h 48"/>
                  <a:gd name="T96" fmla="*/ 39 w 61"/>
                  <a:gd name="T97" fmla="*/ 0 h 48"/>
                  <a:gd name="T98" fmla="*/ 38 w 61"/>
                  <a:gd name="T99" fmla="*/ 0 h 48"/>
                  <a:gd name="T100" fmla="*/ 37 w 61"/>
                  <a:gd name="T101" fmla="*/ 0 h 48"/>
                  <a:gd name="T102" fmla="*/ 27 w 61"/>
                  <a:gd name="T103" fmla="*/ 13 h 48"/>
                  <a:gd name="T104" fmla="*/ 19 w 61"/>
                  <a:gd name="T105" fmla="*/ 0 h 48"/>
                  <a:gd name="T106" fmla="*/ 14 w 61"/>
                  <a:gd name="T10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1" h="48">
                    <a:moveTo>
                      <a:pt x="14" y="0"/>
                    </a:moveTo>
                    <a:lnTo>
                      <a:pt x="13" y="0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1" y="18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54" y="48"/>
                    </a:lnTo>
                    <a:lnTo>
                      <a:pt x="52" y="35"/>
                    </a:lnTo>
                    <a:lnTo>
                      <a:pt x="52" y="34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5" y="33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7" y="31"/>
                    </a:lnTo>
                    <a:lnTo>
                      <a:pt x="59" y="30"/>
                    </a:lnTo>
                    <a:lnTo>
                      <a:pt x="59" y="28"/>
                    </a:lnTo>
                    <a:lnTo>
                      <a:pt x="60" y="27"/>
                    </a:lnTo>
                    <a:lnTo>
                      <a:pt x="61" y="26"/>
                    </a:lnTo>
                    <a:lnTo>
                      <a:pt x="61" y="24"/>
                    </a:lnTo>
                    <a:lnTo>
                      <a:pt x="61" y="22"/>
                    </a:lnTo>
                    <a:lnTo>
                      <a:pt x="60" y="20"/>
                    </a:lnTo>
                    <a:lnTo>
                      <a:pt x="60" y="20"/>
                    </a:lnTo>
                    <a:lnTo>
                      <a:pt x="59" y="18"/>
                    </a:lnTo>
                    <a:lnTo>
                      <a:pt x="58" y="15"/>
                    </a:lnTo>
                    <a:lnTo>
                      <a:pt x="56" y="12"/>
                    </a:lnTo>
                    <a:lnTo>
                      <a:pt x="54" y="9"/>
                    </a:lnTo>
                    <a:lnTo>
                      <a:pt x="51" y="6"/>
                    </a:lnTo>
                    <a:lnTo>
                      <a:pt x="48" y="3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1" y="1"/>
                    </a:lnTo>
                    <a:lnTo>
                      <a:pt x="40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27" y="13"/>
                    </a:lnTo>
                    <a:lnTo>
                      <a:pt x="19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94" name="Freeform 244"/>
              <p:cNvSpPr>
                <a:spLocks/>
              </p:cNvSpPr>
              <p:nvPr/>
            </p:nvSpPr>
            <p:spPr bwMode="auto">
              <a:xfrm>
                <a:off x="1074" y="2717"/>
                <a:ext cx="55" cy="46"/>
              </a:xfrm>
              <a:custGeom>
                <a:avLst/>
                <a:gdLst>
                  <a:gd name="T0" fmla="*/ 0 w 55"/>
                  <a:gd name="T1" fmla="*/ 40 h 46"/>
                  <a:gd name="T2" fmla="*/ 0 w 55"/>
                  <a:gd name="T3" fmla="*/ 29 h 46"/>
                  <a:gd name="T4" fmla="*/ 0 w 55"/>
                  <a:gd name="T5" fmla="*/ 20 h 46"/>
                  <a:gd name="T6" fmla="*/ 0 w 55"/>
                  <a:gd name="T7" fmla="*/ 14 h 46"/>
                  <a:gd name="T8" fmla="*/ 1 w 55"/>
                  <a:gd name="T9" fmla="*/ 10 h 46"/>
                  <a:gd name="T10" fmla="*/ 2 w 55"/>
                  <a:gd name="T11" fmla="*/ 7 h 46"/>
                  <a:gd name="T12" fmla="*/ 2 w 55"/>
                  <a:gd name="T13" fmla="*/ 5 h 46"/>
                  <a:gd name="T14" fmla="*/ 3 w 55"/>
                  <a:gd name="T15" fmla="*/ 5 h 46"/>
                  <a:gd name="T16" fmla="*/ 3 w 55"/>
                  <a:gd name="T17" fmla="*/ 5 h 46"/>
                  <a:gd name="T18" fmla="*/ 3 w 55"/>
                  <a:gd name="T19" fmla="*/ 4 h 46"/>
                  <a:gd name="T20" fmla="*/ 4 w 55"/>
                  <a:gd name="T21" fmla="*/ 3 h 46"/>
                  <a:gd name="T22" fmla="*/ 5 w 55"/>
                  <a:gd name="T23" fmla="*/ 3 h 46"/>
                  <a:gd name="T24" fmla="*/ 6 w 55"/>
                  <a:gd name="T25" fmla="*/ 2 h 46"/>
                  <a:gd name="T26" fmla="*/ 7 w 55"/>
                  <a:gd name="T27" fmla="*/ 2 h 46"/>
                  <a:gd name="T28" fmla="*/ 7 w 55"/>
                  <a:gd name="T29" fmla="*/ 1 h 46"/>
                  <a:gd name="T30" fmla="*/ 8 w 55"/>
                  <a:gd name="T31" fmla="*/ 1 h 46"/>
                  <a:gd name="T32" fmla="*/ 9 w 55"/>
                  <a:gd name="T33" fmla="*/ 1 h 46"/>
                  <a:gd name="T34" fmla="*/ 15 w 55"/>
                  <a:gd name="T35" fmla="*/ 0 h 46"/>
                  <a:gd name="T36" fmla="*/ 23 w 55"/>
                  <a:gd name="T37" fmla="*/ 14 h 46"/>
                  <a:gd name="T38" fmla="*/ 35 w 55"/>
                  <a:gd name="T39" fmla="*/ 0 h 46"/>
                  <a:gd name="T40" fmla="*/ 39 w 55"/>
                  <a:gd name="T41" fmla="*/ 0 h 46"/>
                  <a:gd name="T42" fmla="*/ 41 w 55"/>
                  <a:gd name="T43" fmla="*/ 1 h 46"/>
                  <a:gd name="T44" fmla="*/ 44 w 55"/>
                  <a:gd name="T45" fmla="*/ 3 h 46"/>
                  <a:gd name="T46" fmla="*/ 46 w 55"/>
                  <a:gd name="T47" fmla="*/ 5 h 46"/>
                  <a:gd name="T48" fmla="*/ 48 w 55"/>
                  <a:gd name="T49" fmla="*/ 8 h 46"/>
                  <a:gd name="T50" fmla="*/ 50 w 55"/>
                  <a:gd name="T51" fmla="*/ 11 h 46"/>
                  <a:gd name="T52" fmla="*/ 52 w 55"/>
                  <a:gd name="T53" fmla="*/ 13 h 46"/>
                  <a:gd name="T54" fmla="*/ 53 w 55"/>
                  <a:gd name="T55" fmla="*/ 15 h 46"/>
                  <a:gd name="T56" fmla="*/ 53 w 55"/>
                  <a:gd name="T57" fmla="*/ 15 h 46"/>
                  <a:gd name="T58" fmla="*/ 54 w 55"/>
                  <a:gd name="T59" fmla="*/ 16 h 46"/>
                  <a:gd name="T60" fmla="*/ 54 w 55"/>
                  <a:gd name="T61" fmla="*/ 18 h 46"/>
                  <a:gd name="T62" fmla="*/ 55 w 55"/>
                  <a:gd name="T63" fmla="*/ 20 h 46"/>
                  <a:gd name="T64" fmla="*/ 54 w 55"/>
                  <a:gd name="T65" fmla="*/ 23 h 46"/>
                  <a:gd name="T66" fmla="*/ 53 w 55"/>
                  <a:gd name="T67" fmla="*/ 25 h 46"/>
                  <a:gd name="T68" fmla="*/ 52 w 55"/>
                  <a:gd name="T69" fmla="*/ 26 h 46"/>
                  <a:gd name="T70" fmla="*/ 50 w 55"/>
                  <a:gd name="T71" fmla="*/ 28 h 46"/>
                  <a:gd name="T72" fmla="*/ 49 w 55"/>
                  <a:gd name="T73" fmla="*/ 29 h 46"/>
                  <a:gd name="T74" fmla="*/ 48 w 55"/>
                  <a:gd name="T75" fmla="*/ 30 h 46"/>
                  <a:gd name="T76" fmla="*/ 47 w 55"/>
                  <a:gd name="T77" fmla="*/ 31 h 46"/>
                  <a:gd name="T78" fmla="*/ 46 w 55"/>
                  <a:gd name="T79" fmla="*/ 31 h 46"/>
                  <a:gd name="T80" fmla="*/ 46 w 55"/>
                  <a:gd name="T81" fmla="*/ 31 h 46"/>
                  <a:gd name="T82" fmla="*/ 48 w 55"/>
                  <a:gd name="T83" fmla="*/ 46 h 46"/>
                  <a:gd name="T84" fmla="*/ 0 w 55"/>
                  <a:gd name="T85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5" h="46">
                    <a:moveTo>
                      <a:pt x="0" y="40"/>
                    </a:moveTo>
                    <a:lnTo>
                      <a:pt x="0" y="29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5" y="0"/>
                    </a:lnTo>
                    <a:lnTo>
                      <a:pt x="23" y="14"/>
                    </a:lnTo>
                    <a:lnTo>
                      <a:pt x="35" y="0"/>
                    </a:lnTo>
                    <a:lnTo>
                      <a:pt x="39" y="0"/>
                    </a:lnTo>
                    <a:lnTo>
                      <a:pt x="41" y="1"/>
                    </a:lnTo>
                    <a:lnTo>
                      <a:pt x="44" y="3"/>
                    </a:lnTo>
                    <a:lnTo>
                      <a:pt x="46" y="5"/>
                    </a:lnTo>
                    <a:lnTo>
                      <a:pt x="48" y="8"/>
                    </a:lnTo>
                    <a:lnTo>
                      <a:pt x="50" y="11"/>
                    </a:lnTo>
                    <a:lnTo>
                      <a:pt x="52" y="13"/>
                    </a:lnTo>
                    <a:lnTo>
                      <a:pt x="53" y="15"/>
                    </a:lnTo>
                    <a:lnTo>
                      <a:pt x="53" y="15"/>
                    </a:lnTo>
                    <a:lnTo>
                      <a:pt x="54" y="16"/>
                    </a:lnTo>
                    <a:lnTo>
                      <a:pt x="54" y="18"/>
                    </a:lnTo>
                    <a:lnTo>
                      <a:pt x="55" y="20"/>
                    </a:lnTo>
                    <a:lnTo>
                      <a:pt x="54" y="23"/>
                    </a:lnTo>
                    <a:lnTo>
                      <a:pt x="53" y="25"/>
                    </a:lnTo>
                    <a:lnTo>
                      <a:pt x="52" y="26"/>
                    </a:lnTo>
                    <a:lnTo>
                      <a:pt x="50" y="28"/>
                    </a:lnTo>
                    <a:lnTo>
                      <a:pt x="49" y="29"/>
                    </a:lnTo>
                    <a:lnTo>
                      <a:pt x="48" y="30"/>
                    </a:lnTo>
                    <a:lnTo>
                      <a:pt x="47" y="31"/>
                    </a:lnTo>
                    <a:lnTo>
                      <a:pt x="46" y="31"/>
                    </a:lnTo>
                    <a:lnTo>
                      <a:pt x="46" y="31"/>
                    </a:lnTo>
                    <a:lnTo>
                      <a:pt x="48" y="46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95" name="Freeform 245"/>
              <p:cNvSpPr>
                <a:spLocks/>
              </p:cNvSpPr>
              <p:nvPr/>
            </p:nvSpPr>
            <p:spPr bwMode="auto">
              <a:xfrm>
                <a:off x="1086" y="2738"/>
                <a:ext cx="40" cy="17"/>
              </a:xfrm>
              <a:custGeom>
                <a:avLst/>
                <a:gdLst>
                  <a:gd name="T0" fmla="*/ 15 w 40"/>
                  <a:gd name="T1" fmla="*/ 17 h 17"/>
                  <a:gd name="T2" fmla="*/ 16 w 40"/>
                  <a:gd name="T3" fmla="*/ 17 h 17"/>
                  <a:gd name="T4" fmla="*/ 17 w 40"/>
                  <a:gd name="T5" fmla="*/ 17 h 17"/>
                  <a:gd name="T6" fmla="*/ 19 w 40"/>
                  <a:gd name="T7" fmla="*/ 17 h 17"/>
                  <a:gd name="T8" fmla="*/ 20 w 40"/>
                  <a:gd name="T9" fmla="*/ 17 h 17"/>
                  <a:gd name="T10" fmla="*/ 22 w 40"/>
                  <a:gd name="T11" fmla="*/ 16 h 17"/>
                  <a:gd name="T12" fmla="*/ 24 w 40"/>
                  <a:gd name="T13" fmla="*/ 16 h 17"/>
                  <a:gd name="T14" fmla="*/ 26 w 40"/>
                  <a:gd name="T15" fmla="*/ 15 h 17"/>
                  <a:gd name="T16" fmla="*/ 28 w 40"/>
                  <a:gd name="T17" fmla="*/ 15 h 17"/>
                  <a:gd name="T18" fmla="*/ 30 w 40"/>
                  <a:gd name="T19" fmla="*/ 14 h 17"/>
                  <a:gd name="T20" fmla="*/ 32 w 40"/>
                  <a:gd name="T21" fmla="*/ 13 h 17"/>
                  <a:gd name="T22" fmla="*/ 34 w 40"/>
                  <a:gd name="T23" fmla="*/ 12 h 17"/>
                  <a:gd name="T24" fmla="*/ 35 w 40"/>
                  <a:gd name="T25" fmla="*/ 12 h 17"/>
                  <a:gd name="T26" fmla="*/ 37 w 40"/>
                  <a:gd name="T27" fmla="*/ 11 h 17"/>
                  <a:gd name="T28" fmla="*/ 38 w 40"/>
                  <a:gd name="T29" fmla="*/ 10 h 17"/>
                  <a:gd name="T30" fmla="*/ 39 w 40"/>
                  <a:gd name="T31" fmla="*/ 9 h 17"/>
                  <a:gd name="T32" fmla="*/ 40 w 40"/>
                  <a:gd name="T33" fmla="*/ 8 h 17"/>
                  <a:gd name="T34" fmla="*/ 33 w 40"/>
                  <a:gd name="T35" fmla="*/ 0 h 17"/>
                  <a:gd name="T36" fmla="*/ 32 w 40"/>
                  <a:gd name="T37" fmla="*/ 0 h 17"/>
                  <a:gd name="T38" fmla="*/ 32 w 40"/>
                  <a:gd name="T39" fmla="*/ 1 h 17"/>
                  <a:gd name="T40" fmla="*/ 31 w 40"/>
                  <a:gd name="T41" fmla="*/ 2 h 17"/>
                  <a:gd name="T42" fmla="*/ 31 w 40"/>
                  <a:gd name="T43" fmla="*/ 2 h 17"/>
                  <a:gd name="T44" fmla="*/ 30 w 40"/>
                  <a:gd name="T45" fmla="*/ 2 h 17"/>
                  <a:gd name="T46" fmla="*/ 30 w 40"/>
                  <a:gd name="T47" fmla="*/ 3 h 17"/>
                  <a:gd name="T48" fmla="*/ 29 w 40"/>
                  <a:gd name="T49" fmla="*/ 3 h 17"/>
                  <a:gd name="T50" fmla="*/ 28 w 40"/>
                  <a:gd name="T51" fmla="*/ 3 h 17"/>
                  <a:gd name="T52" fmla="*/ 27 w 40"/>
                  <a:gd name="T53" fmla="*/ 4 h 17"/>
                  <a:gd name="T54" fmla="*/ 26 w 40"/>
                  <a:gd name="T55" fmla="*/ 5 h 17"/>
                  <a:gd name="T56" fmla="*/ 24 w 40"/>
                  <a:gd name="T57" fmla="*/ 6 h 17"/>
                  <a:gd name="T58" fmla="*/ 22 w 40"/>
                  <a:gd name="T59" fmla="*/ 6 h 17"/>
                  <a:gd name="T60" fmla="*/ 19 w 40"/>
                  <a:gd name="T61" fmla="*/ 7 h 17"/>
                  <a:gd name="T62" fmla="*/ 17 w 40"/>
                  <a:gd name="T63" fmla="*/ 7 h 17"/>
                  <a:gd name="T64" fmla="*/ 15 w 40"/>
                  <a:gd name="T65" fmla="*/ 7 h 17"/>
                  <a:gd name="T66" fmla="*/ 13 w 40"/>
                  <a:gd name="T67" fmla="*/ 7 h 17"/>
                  <a:gd name="T68" fmla="*/ 12 w 40"/>
                  <a:gd name="T69" fmla="*/ 6 h 17"/>
                  <a:gd name="T70" fmla="*/ 11 w 40"/>
                  <a:gd name="T71" fmla="*/ 5 h 17"/>
                  <a:gd name="T72" fmla="*/ 11 w 40"/>
                  <a:gd name="T73" fmla="*/ 3 h 17"/>
                  <a:gd name="T74" fmla="*/ 10 w 40"/>
                  <a:gd name="T75" fmla="*/ 3 h 17"/>
                  <a:gd name="T76" fmla="*/ 9 w 40"/>
                  <a:gd name="T77" fmla="*/ 2 h 17"/>
                  <a:gd name="T78" fmla="*/ 9 w 40"/>
                  <a:gd name="T79" fmla="*/ 1 h 17"/>
                  <a:gd name="T80" fmla="*/ 8 w 40"/>
                  <a:gd name="T81" fmla="*/ 1 h 17"/>
                  <a:gd name="T82" fmla="*/ 7 w 40"/>
                  <a:gd name="T83" fmla="*/ 2 h 17"/>
                  <a:gd name="T84" fmla="*/ 6 w 40"/>
                  <a:gd name="T85" fmla="*/ 3 h 17"/>
                  <a:gd name="T86" fmla="*/ 6 w 40"/>
                  <a:gd name="T87" fmla="*/ 5 h 17"/>
                  <a:gd name="T88" fmla="*/ 6 w 40"/>
                  <a:gd name="T89" fmla="*/ 6 h 17"/>
                  <a:gd name="T90" fmla="*/ 7 w 40"/>
                  <a:gd name="T91" fmla="*/ 7 h 17"/>
                  <a:gd name="T92" fmla="*/ 0 w 40"/>
                  <a:gd name="T93" fmla="*/ 6 h 17"/>
                  <a:gd name="T94" fmla="*/ 2 w 40"/>
                  <a:gd name="T95" fmla="*/ 17 h 17"/>
                  <a:gd name="T96" fmla="*/ 3 w 40"/>
                  <a:gd name="T97" fmla="*/ 17 h 17"/>
                  <a:gd name="T98" fmla="*/ 5 w 40"/>
                  <a:gd name="T99" fmla="*/ 17 h 17"/>
                  <a:gd name="T100" fmla="*/ 7 w 40"/>
                  <a:gd name="T101" fmla="*/ 17 h 17"/>
                  <a:gd name="T102" fmla="*/ 10 w 40"/>
                  <a:gd name="T103" fmla="*/ 17 h 17"/>
                  <a:gd name="T104" fmla="*/ 12 w 40"/>
                  <a:gd name="T105" fmla="*/ 17 h 17"/>
                  <a:gd name="T106" fmla="*/ 13 w 40"/>
                  <a:gd name="T107" fmla="*/ 17 h 17"/>
                  <a:gd name="T108" fmla="*/ 15 w 40"/>
                  <a:gd name="T109" fmla="*/ 17 h 17"/>
                  <a:gd name="T110" fmla="*/ 15 w 40"/>
                  <a:gd name="T1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" h="17">
                    <a:moveTo>
                      <a:pt x="15" y="17"/>
                    </a:moveTo>
                    <a:lnTo>
                      <a:pt x="16" y="17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20" y="17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6" y="15"/>
                    </a:lnTo>
                    <a:lnTo>
                      <a:pt x="28" y="15"/>
                    </a:lnTo>
                    <a:lnTo>
                      <a:pt x="30" y="14"/>
                    </a:lnTo>
                    <a:lnTo>
                      <a:pt x="32" y="13"/>
                    </a:lnTo>
                    <a:lnTo>
                      <a:pt x="34" y="12"/>
                    </a:lnTo>
                    <a:lnTo>
                      <a:pt x="35" y="12"/>
                    </a:lnTo>
                    <a:lnTo>
                      <a:pt x="37" y="11"/>
                    </a:lnTo>
                    <a:lnTo>
                      <a:pt x="38" y="10"/>
                    </a:lnTo>
                    <a:lnTo>
                      <a:pt x="39" y="9"/>
                    </a:lnTo>
                    <a:lnTo>
                      <a:pt x="40" y="8"/>
                    </a:lnTo>
                    <a:lnTo>
                      <a:pt x="33" y="0"/>
                    </a:lnTo>
                    <a:lnTo>
                      <a:pt x="32" y="0"/>
                    </a:lnTo>
                    <a:lnTo>
                      <a:pt x="32" y="1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29" y="3"/>
                    </a:lnTo>
                    <a:lnTo>
                      <a:pt x="28" y="3"/>
                    </a:lnTo>
                    <a:lnTo>
                      <a:pt x="27" y="4"/>
                    </a:lnTo>
                    <a:lnTo>
                      <a:pt x="26" y="5"/>
                    </a:lnTo>
                    <a:lnTo>
                      <a:pt x="24" y="6"/>
                    </a:lnTo>
                    <a:lnTo>
                      <a:pt x="22" y="6"/>
                    </a:lnTo>
                    <a:lnTo>
                      <a:pt x="19" y="7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3" y="7"/>
                    </a:lnTo>
                    <a:lnTo>
                      <a:pt x="12" y="6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7" y="7"/>
                    </a:lnTo>
                    <a:lnTo>
                      <a:pt x="0" y="6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5" y="17"/>
                    </a:lnTo>
                    <a:lnTo>
                      <a:pt x="15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96" name="Freeform 246"/>
              <p:cNvSpPr>
                <a:spLocks/>
              </p:cNvSpPr>
              <p:nvPr/>
            </p:nvSpPr>
            <p:spPr bwMode="auto">
              <a:xfrm>
                <a:off x="1100" y="2734"/>
                <a:ext cx="29" cy="19"/>
              </a:xfrm>
              <a:custGeom>
                <a:avLst/>
                <a:gdLst>
                  <a:gd name="T0" fmla="*/ 3 w 29"/>
                  <a:gd name="T1" fmla="*/ 19 h 19"/>
                  <a:gd name="T2" fmla="*/ 4 w 29"/>
                  <a:gd name="T3" fmla="*/ 19 h 19"/>
                  <a:gd name="T4" fmla="*/ 5 w 29"/>
                  <a:gd name="T5" fmla="*/ 19 h 19"/>
                  <a:gd name="T6" fmla="*/ 6 w 29"/>
                  <a:gd name="T7" fmla="*/ 19 h 19"/>
                  <a:gd name="T8" fmla="*/ 8 w 29"/>
                  <a:gd name="T9" fmla="*/ 18 h 19"/>
                  <a:gd name="T10" fmla="*/ 9 w 29"/>
                  <a:gd name="T11" fmla="*/ 18 h 19"/>
                  <a:gd name="T12" fmla="*/ 11 w 29"/>
                  <a:gd name="T13" fmla="*/ 17 h 19"/>
                  <a:gd name="T14" fmla="*/ 13 w 29"/>
                  <a:gd name="T15" fmla="*/ 17 h 19"/>
                  <a:gd name="T16" fmla="*/ 14 w 29"/>
                  <a:gd name="T17" fmla="*/ 16 h 19"/>
                  <a:gd name="T18" fmla="*/ 16 w 29"/>
                  <a:gd name="T19" fmla="*/ 15 h 19"/>
                  <a:gd name="T20" fmla="*/ 18 w 29"/>
                  <a:gd name="T21" fmla="*/ 15 h 19"/>
                  <a:gd name="T22" fmla="*/ 19 w 29"/>
                  <a:gd name="T23" fmla="*/ 14 h 19"/>
                  <a:gd name="T24" fmla="*/ 21 w 29"/>
                  <a:gd name="T25" fmla="*/ 13 h 19"/>
                  <a:gd name="T26" fmla="*/ 22 w 29"/>
                  <a:gd name="T27" fmla="*/ 13 h 19"/>
                  <a:gd name="T28" fmla="*/ 23 w 29"/>
                  <a:gd name="T29" fmla="*/ 12 h 19"/>
                  <a:gd name="T30" fmla="*/ 24 w 29"/>
                  <a:gd name="T31" fmla="*/ 12 h 19"/>
                  <a:gd name="T32" fmla="*/ 25 w 29"/>
                  <a:gd name="T33" fmla="*/ 11 h 19"/>
                  <a:gd name="T34" fmla="*/ 26 w 29"/>
                  <a:gd name="T35" fmla="*/ 10 h 19"/>
                  <a:gd name="T36" fmla="*/ 28 w 29"/>
                  <a:gd name="T37" fmla="*/ 9 h 19"/>
                  <a:gd name="T38" fmla="*/ 28 w 29"/>
                  <a:gd name="T39" fmla="*/ 7 h 19"/>
                  <a:gd name="T40" fmla="*/ 29 w 29"/>
                  <a:gd name="T41" fmla="*/ 6 h 19"/>
                  <a:gd name="T42" fmla="*/ 29 w 29"/>
                  <a:gd name="T43" fmla="*/ 5 h 19"/>
                  <a:gd name="T44" fmla="*/ 29 w 29"/>
                  <a:gd name="T45" fmla="*/ 3 h 19"/>
                  <a:gd name="T46" fmla="*/ 29 w 29"/>
                  <a:gd name="T47" fmla="*/ 2 h 19"/>
                  <a:gd name="T48" fmla="*/ 28 w 29"/>
                  <a:gd name="T49" fmla="*/ 0 h 19"/>
                  <a:gd name="T50" fmla="*/ 20 w 29"/>
                  <a:gd name="T51" fmla="*/ 3 h 19"/>
                  <a:gd name="T52" fmla="*/ 20 w 29"/>
                  <a:gd name="T53" fmla="*/ 5 h 19"/>
                  <a:gd name="T54" fmla="*/ 20 w 29"/>
                  <a:gd name="T55" fmla="*/ 6 h 19"/>
                  <a:gd name="T56" fmla="*/ 19 w 29"/>
                  <a:gd name="T57" fmla="*/ 7 h 19"/>
                  <a:gd name="T58" fmla="*/ 18 w 29"/>
                  <a:gd name="T59" fmla="*/ 8 h 19"/>
                  <a:gd name="T60" fmla="*/ 15 w 29"/>
                  <a:gd name="T61" fmla="*/ 9 h 19"/>
                  <a:gd name="T62" fmla="*/ 13 w 29"/>
                  <a:gd name="T63" fmla="*/ 10 h 19"/>
                  <a:gd name="T64" fmla="*/ 10 w 29"/>
                  <a:gd name="T65" fmla="*/ 11 h 19"/>
                  <a:gd name="T66" fmla="*/ 8 w 29"/>
                  <a:gd name="T67" fmla="*/ 12 h 19"/>
                  <a:gd name="T68" fmla="*/ 5 w 29"/>
                  <a:gd name="T69" fmla="*/ 12 h 19"/>
                  <a:gd name="T70" fmla="*/ 4 w 29"/>
                  <a:gd name="T71" fmla="*/ 13 h 19"/>
                  <a:gd name="T72" fmla="*/ 2 w 29"/>
                  <a:gd name="T73" fmla="*/ 13 h 19"/>
                  <a:gd name="T74" fmla="*/ 0 w 29"/>
                  <a:gd name="T75" fmla="*/ 13 h 19"/>
                  <a:gd name="T76" fmla="*/ 3 w 29"/>
                  <a:gd name="T7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9" h="19">
                    <a:moveTo>
                      <a:pt x="3" y="19"/>
                    </a:moveTo>
                    <a:lnTo>
                      <a:pt x="4" y="19"/>
                    </a:lnTo>
                    <a:lnTo>
                      <a:pt x="5" y="19"/>
                    </a:lnTo>
                    <a:lnTo>
                      <a:pt x="6" y="19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11" y="17"/>
                    </a:lnTo>
                    <a:lnTo>
                      <a:pt x="13" y="17"/>
                    </a:lnTo>
                    <a:lnTo>
                      <a:pt x="14" y="16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19" y="14"/>
                    </a:lnTo>
                    <a:lnTo>
                      <a:pt x="21" y="13"/>
                    </a:lnTo>
                    <a:lnTo>
                      <a:pt x="22" y="13"/>
                    </a:lnTo>
                    <a:lnTo>
                      <a:pt x="23" y="12"/>
                    </a:lnTo>
                    <a:lnTo>
                      <a:pt x="24" y="12"/>
                    </a:lnTo>
                    <a:lnTo>
                      <a:pt x="25" y="11"/>
                    </a:lnTo>
                    <a:lnTo>
                      <a:pt x="26" y="10"/>
                    </a:lnTo>
                    <a:lnTo>
                      <a:pt x="28" y="9"/>
                    </a:lnTo>
                    <a:lnTo>
                      <a:pt x="28" y="7"/>
                    </a:lnTo>
                    <a:lnTo>
                      <a:pt x="29" y="6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9" y="2"/>
                    </a:lnTo>
                    <a:lnTo>
                      <a:pt x="28" y="0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8" y="8"/>
                    </a:lnTo>
                    <a:lnTo>
                      <a:pt x="15" y="9"/>
                    </a:lnTo>
                    <a:lnTo>
                      <a:pt x="13" y="10"/>
                    </a:lnTo>
                    <a:lnTo>
                      <a:pt x="10" y="11"/>
                    </a:lnTo>
                    <a:lnTo>
                      <a:pt x="8" y="12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97" name="Freeform 247"/>
              <p:cNvSpPr>
                <a:spLocks/>
              </p:cNvSpPr>
              <p:nvPr/>
            </p:nvSpPr>
            <p:spPr bwMode="auto">
              <a:xfrm>
                <a:off x="1088" y="2742"/>
                <a:ext cx="12" cy="11"/>
              </a:xfrm>
              <a:custGeom>
                <a:avLst/>
                <a:gdLst>
                  <a:gd name="T0" fmla="*/ 10 w 12"/>
                  <a:gd name="T1" fmla="*/ 5 h 11"/>
                  <a:gd name="T2" fmla="*/ 9 w 12"/>
                  <a:gd name="T3" fmla="*/ 4 h 11"/>
                  <a:gd name="T4" fmla="*/ 9 w 12"/>
                  <a:gd name="T5" fmla="*/ 3 h 11"/>
                  <a:gd name="T6" fmla="*/ 8 w 12"/>
                  <a:gd name="T7" fmla="*/ 2 h 11"/>
                  <a:gd name="T8" fmla="*/ 8 w 12"/>
                  <a:gd name="T9" fmla="*/ 1 h 11"/>
                  <a:gd name="T10" fmla="*/ 7 w 12"/>
                  <a:gd name="T11" fmla="*/ 1 h 11"/>
                  <a:gd name="T12" fmla="*/ 7 w 12"/>
                  <a:gd name="T13" fmla="*/ 0 h 11"/>
                  <a:gd name="T14" fmla="*/ 6 w 12"/>
                  <a:gd name="T15" fmla="*/ 0 h 11"/>
                  <a:gd name="T16" fmla="*/ 6 w 12"/>
                  <a:gd name="T17" fmla="*/ 0 h 11"/>
                  <a:gd name="T18" fmla="*/ 6 w 12"/>
                  <a:gd name="T19" fmla="*/ 1 h 11"/>
                  <a:gd name="T20" fmla="*/ 6 w 12"/>
                  <a:gd name="T21" fmla="*/ 2 h 11"/>
                  <a:gd name="T22" fmla="*/ 7 w 12"/>
                  <a:gd name="T23" fmla="*/ 4 h 11"/>
                  <a:gd name="T24" fmla="*/ 7 w 12"/>
                  <a:gd name="T25" fmla="*/ 5 h 11"/>
                  <a:gd name="T26" fmla="*/ 0 w 12"/>
                  <a:gd name="T27" fmla="*/ 5 h 11"/>
                  <a:gd name="T28" fmla="*/ 1 w 12"/>
                  <a:gd name="T29" fmla="*/ 11 h 11"/>
                  <a:gd name="T30" fmla="*/ 2 w 12"/>
                  <a:gd name="T31" fmla="*/ 11 h 11"/>
                  <a:gd name="T32" fmla="*/ 3 w 12"/>
                  <a:gd name="T33" fmla="*/ 11 h 11"/>
                  <a:gd name="T34" fmla="*/ 4 w 12"/>
                  <a:gd name="T35" fmla="*/ 11 h 11"/>
                  <a:gd name="T36" fmla="*/ 5 w 12"/>
                  <a:gd name="T37" fmla="*/ 11 h 11"/>
                  <a:gd name="T38" fmla="*/ 6 w 12"/>
                  <a:gd name="T39" fmla="*/ 11 h 11"/>
                  <a:gd name="T40" fmla="*/ 7 w 12"/>
                  <a:gd name="T41" fmla="*/ 11 h 11"/>
                  <a:gd name="T42" fmla="*/ 7 w 12"/>
                  <a:gd name="T43" fmla="*/ 11 h 11"/>
                  <a:gd name="T44" fmla="*/ 7 w 12"/>
                  <a:gd name="T45" fmla="*/ 11 h 11"/>
                  <a:gd name="T46" fmla="*/ 8 w 12"/>
                  <a:gd name="T47" fmla="*/ 11 h 11"/>
                  <a:gd name="T48" fmla="*/ 9 w 12"/>
                  <a:gd name="T49" fmla="*/ 11 h 11"/>
                  <a:gd name="T50" fmla="*/ 9 w 12"/>
                  <a:gd name="T51" fmla="*/ 11 h 11"/>
                  <a:gd name="T52" fmla="*/ 10 w 12"/>
                  <a:gd name="T53" fmla="*/ 11 h 11"/>
                  <a:gd name="T54" fmla="*/ 10 w 12"/>
                  <a:gd name="T55" fmla="*/ 10 h 11"/>
                  <a:gd name="T56" fmla="*/ 10 w 12"/>
                  <a:gd name="T57" fmla="*/ 10 h 11"/>
                  <a:gd name="T58" fmla="*/ 11 w 12"/>
                  <a:gd name="T59" fmla="*/ 10 h 11"/>
                  <a:gd name="T60" fmla="*/ 12 w 12"/>
                  <a:gd name="T61" fmla="*/ 10 h 11"/>
                  <a:gd name="T62" fmla="*/ 10 w 12"/>
                  <a:gd name="T6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" h="11">
                    <a:moveTo>
                      <a:pt x="10" y="5"/>
                    </a:moveTo>
                    <a:lnTo>
                      <a:pt x="9" y="4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98" name="Freeform 248"/>
              <p:cNvSpPr>
                <a:spLocks/>
              </p:cNvSpPr>
              <p:nvPr/>
            </p:nvSpPr>
            <p:spPr bwMode="auto">
              <a:xfrm>
                <a:off x="1077" y="2664"/>
                <a:ext cx="46" cy="46"/>
              </a:xfrm>
              <a:custGeom>
                <a:avLst/>
                <a:gdLst>
                  <a:gd name="T0" fmla="*/ 36 w 46"/>
                  <a:gd name="T1" fmla="*/ 5 h 46"/>
                  <a:gd name="T2" fmla="*/ 32 w 46"/>
                  <a:gd name="T3" fmla="*/ 2 h 46"/>
                  <a:gd name="T4" fmla="*/ 27 w 46"/>
                  <a:gd name="T5" fmla="*/ 1 h 46"/>
                  <a:gd name="T6" fmla="*/ 23 w 46"/>
                  <a:gd name="T7" fmla="*/ 0 h 46"/>
                  <a:gd name="T8" fmla="*/ 19 w 46"/>
                  <a:gd name="T9" fmla="*/ 0 h 46"/>
                  <a:gd name="T10" fmla="*/ 15 w 46"/>
                  <a:gd name="T11" fmla="*/ 0 h 46"/>
                  <a:gd name="T12" fmla="*/ 12 w 46"/>
                  <a:gd name="T13" fmla="*/ 1 h 46"/>
                  <a:gd name="T14" fmla="*/ 9 w 46"/>
                  <a:gd name="T15" fmla="*/ 1 h 46"/>
                  <a:gd name="T16" fmla="*/ 6 w 46"/>
                  <a:gd name="T17" fmla="*/ 3 h 46"/>
                  <a:gd name="T18" fmla="*/ 3 w 46"/>
                  <a:gd name="T19" fmla="*/ 6 h 46"/>
                  <a:gd name="T20" fmla="*/ 1 w 46"/>
                  <a:gd name="T21" fmla="*/ 10 h 46"/>
                  <a:gd name="T22" fmla="*/ 1 w 46"/>
                  <a:gd name="T23" fmla="*/ 14 h 46"/>
                  <a:gd name="T24" fmla="*/ 1 w 46"/>
                  <a:gd name="T25" fmla="*/ 18 h 46"/>
                  <a:gd name="T26" fmla="*/ 1 w 46"/>
                  <a:gd name="T27" fmla="*/ 21 h 46"/>
                  <a:gd name="T28" fmla="*/ 3 w 46"/>
                  <a:gd name="T29" fmla="*/ 24 h 46"/>
                  <a:gd name="T30" fmla="*/ 5 w 46"/>
                  <a:gd name="T31" fmla="*/ 27 h 46"/>
                  <a:gd name="T32" fmla="*/ 7 w 46"/>
                  <a:gd name="T33" fmla="*/ 29 h 46"/>
                  <a:gd name="T34" fmla="*/ 11 w 46"/>
                  <a:gd name="T35" fmla="*/ 31 h 46"/>
                  <a:gd name="T36" fmla="*/ 14 w 46"/>
                  <a:gd name="T37" fmla="*/ 32 h 46"/>
                  <a:gd name="T38" fmla="*/ 19 w 46"/>
                  <a:gd name="T39" fmla="*/ 33 h 46"/>
                  <a:gd name="T40" fmla="*/ 22 w 46"/>
                  <a:gd name="T41" fmla="*/ 33 h 46"/>
                  <a:gd name="T42" fmla="*/ 24 w 46"/>
                  <a:gd name="T43" fmla="*/ 33 h 46"/>
                  <a:gd name="T44" fmla="*/ 27 w 46"/>
                  <a:gd name="T45" fmla="*/ 33 h 46"/>
                  <a:gd name="T46" fmla="*/ 29 w 46"/>
                  <a:gd name="T47" fmla="*/ 33 h 46"/>
                  <a:gd name="T48" fmla="*/ 29 w 46"/>
                  <a:gd name="T49" fmla="*/ 38 h 46"/>
                  <a:gd name="T50" fmla="*/ 30 w 46"/>
                  <a:gd name="T51" fmla="*/ 45 h 46"/>
                  <a:gd name="T52" fmla="*/ 32 w 46"/>
                  <a:gd name="T53" fmla="*/ 46 h 46"/>
                  <a:gd name="T54" fmla="*/ 37 w 46"/>
                  <a:gd name="T55" fmla="*/ 45 h 46"/>
                  <a:gd name="T56" fmla="*/ 42 w 46"/>
                  <a:gd name="T57" fmla="*/ 44 h 46"/>
                  <a:gd name="T58" fmla="*/ 45 w 46"/>
                  <a:gd name="T59" fmla="*/ 42 h 46"/>
                  <a:gd name="T60" fmla="*/ 46 w 46"/>
                  <a:gd name="T61" fmla="*/ 38 h 46"/>
                  <a:gd name="T62" fmla="*/ 46 w 46"/>
                  <a:gd name="T63" fmla="*/ 29 h 46"/>
                  <a:gd name="T64" fmla="*/ 44 w 46"/>
                  <a:gd name="T65" fmla="*/ 18 h 46"/>
                  <a:gd name="T66" fmla="*/ 41 w 46"/>
                  <a:gd name="T67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6" h="46">
                    <a:moveTo>
                      <a:pt x="38" y="6"/>
                    </a:moveTo>
                    <a:lnTo>
                      <a:pt x="36" y="5"/>
                    </a:lnTo>
                    <a:lnTo>
                      <a:pt x="34" y="3"/>
                    </a:lnTo>
                    <a:lnTo>
                      <a:pt x="32" y="2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2" y="23"/>
                    </a:lnTo>
                    <a:lnTo>
                      <a:pt x="3" y="24"/>
                    </a:lnTo>
                    <a:lnTo>
                      <a:pt x="4" y="26"/>
                    </a:lnTo>
                    <a:lnTo>
                      <a:pt x="5" y="27"/>
                    </a:lnTo>
                    <a:lnTo>
                      <a:pt x="6" y="28"/>
                    </a:lnTo>
                    <a:lnTo>
                      <a:pt x="7" y="29"/>
                    </a:lnTo>
                    <a:lnTo>
                      <a:pt x="9" y="30"/>
                    </a:lnTo>
                    <a:lnTo>
                      <a:pt x="11" y="31"/>
                    </a:lnTo>
                    <a:lnTo>
                      <a:pt x="13" y="32"/>
                    </a:lnTo>
                    <a:lnTo>
                      <a:pt x="14" y="32"/>
                    </a:lnTo>
                    <a:lnTo>
                      <a:pt x="16" y="33"/>
                    </a:lnTo>
                    <a:lnTo>
                      <a:pt x="19" y="33"/>
                    </a:lnTo>
                    <a:lnTo>
                      <a:pt x="21" y="33"/>
                    </a:lnTo>
                    <a:lnTo>
                      <a:pt x="22" y="33"/>
                    </a:lnTo>
                    <a:lnTo>
                      <a:pt x="23" y="33"/>
                    </a:lnTo>
                    <a:lnTo>
                      <a:pt x="24" y="33"/>
                    </a:lnTo>
                    <a:lnTo>
                      <a:pt x="25" y="33"/>
                    </a:lnTo>
                    <a:lnTo>
                      <a:pt x="27" y="33"/>
                    </a:lnTo>
                    <a:lnTo>
                      <a:pt x="28" y="33"/>
                    </a:lnTo>
                    <a:lnTo>
                      <a:pt x="29" y="33"/>
                    </a:lnTo>
                    <a:lnTo>
                      <a:pt x="30" y="32"/>
                    </a:lnTo>
                    <a:lnTo>
                      <a:pt x="29" y="38"/>
                    </a:lnTo>
                    <a:lnTo>
                      <a:pt x="29" y="42"/>
                    </a:lnTo>
                    <a:lnTo>
                      <a:pt x="30" y="45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7" y="45"/>
                    </a:lnTo>
                    <a:lnTo>
                      <a:pt x="39" y="45"/>
                    </a:lnTo>
                    <a:lnTo>
                      <a:pt x="42" y="44"/>
                    </a:lnTo>
                    <a:lnTo>
                      <a:pt x="44" y="43"/>
                    </a:lnTo>
                    <a:lnTo>
                      <a:pt x="45" y="42"/>
                    </a:lnTo>
                    <a:lnTo>
                      <a:pt x="46" y="40"/>
                    </a:lnTo>
                    <a:lnTo>
                      <a:pt x="46" y="38"/>
                    </a:lnTo>
                    <a:lnTo>
                      <a:pt x="46" y="34"/>
                    </a:lnTo>
                    <a:lnTo>
                      <a:pt x="46" y="29"/>
                    </a:lnTo>
                    <a:lnTo>
                      <a:pt x="45" y="24"/>
                    </a:lnTo>
                    <a:lnTo>
                      <a:pt x="44" y="18"/>
                    </a:lnTo>
                    <a:lnTo>
                      <a:pt x="43" y="13"/>
                    </a:lnTo>
                    <a:lnTo>
                      <a:pt x="41" y="9"/>
                    </a:lnTo>
                    <a:lnTo>
                      <a:pt x="38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99" name="Freeform 249"/>
              <p:cNvSpPr>
                <a:spLocks/>
              </p:cNvSpPr>
              <p:nvPr/>
            </p:nvSpPr>
            <p:spPr bwMode="auto">
              <a:xfrm>
                <a:off x="1072" y="2670"/>
                <a:ext cx="49" cy="44"/>
              </a:xfrm>
              <a:custGeom>
                <a:avLst/>
                <a:gdLst>
                  <a:gd name="T0" fmla="*/ 49 w 49"/>
                  <a:gd name="T1" fmla="*/ 19 h 44"/>
                  <a:gd name="T2" fmla="*/ 49 w 49"/>
                  <a:gd name="T3" fmla="*/ 21 h 44"/>
                  <a:gd name="T4" fmla="*/ 49 w 49"/>
                  <a:gd name="T5" fmla="*/ 24 h 44"/>
                  <a:gd name="T6" fmla="*/ 48 w 49"/>
                  <a:gd name="T7" fmla="*/ 27 h 44"/>
                  <a:gd name="T8" fmla="*/ 46 w 49"/>
                  <a:gd name="T9" fmla="*/ 30 h 44"/>
                  <a:gd name="T10" fmla="*/ 44 w 49"/>
                  <a:gd name="T11" fmla="*/ 31 h 44"/>
                  <a:gd name="T12" fmla="*/ 42 w 49"/>
                  <a:gd name="T13" fmla="*/ 31 h 44"/>
                  <a:gd name="T14" fmla="*/ 42 w 49"/>
                  <a:gd name="T15" fmla="*/ 31 h 44"/>
                  <a:gd name="T16" fmla="*/ 41 w 49"/>
                  <a:gd name="T17" fmla="*/ 33 h 44"/>
                  <a:gd name="T18" fmla="*/ 39 w 49"/>
                  <a:gd name="T19" fmla="*/ 35 h 44"/>
                  <a:gd name="T20" fmla="*/ 37 w 49"/>
                  <a:gd name="T21" fmla="*/ 37 h 44"/>
                  <a:gd name="T22" fmla="*/ 35 w 49"/>
                  <a:gd name="T23" fmla="*/ 39 h 44"/>
                  <a:gd name="T24" fmla="*/ 32 w 49"/>
                  <a:gd name="T25" fmla="*/ 41 h 44"/>
                  <a:gd name="T26" fmla="*/ 30 w 49"/>
                  <a:gd name="T27" fmla="*/ 42 h 44"/>
                  <a:gd name="T28" fmla="*/ 27 w 49"/>
                  <a:gd name="T29" fmla="*/ 43 h 44"/>
                  <a:gd name="T30" fmla="*/ 24 w 49"/>
                  <a:gd name="T31" fmla="*/ 44 h 44"/>
                  <a:gd name="T32" fmla="*/ 20 w 49"/>
                  <a:gd name="T33" fmla="*/ 43 h 44"/>
                  <a:gd name="T34" fmla="*/ 15 w 49"/>
                  <a:gd name="T35" fmla="*/ 43 h 44"/>
                  <a:gd name="T36" fmla="*/ 11 w 49"/>
                  <a:gd name="T37" fmla="*/ 41 h 44"/>
                  <a:gd name="T38" fmla="*/ 8 w 49"/>
                  <a:gd name="T39" fmla="*/ 39 h 44"/>
                  <a:gd name="T40" fmla="*/ 5 w 49"/>
                  <a:gd name="T41" fmla="*/ 36 h 44"/>
                  <a:gd name="T42" fmla="*/ 3 w 49"/>
                  <a:gd name="T43" fmla="*/ 32 h 44"/>
                  <a:gd name="T44" fmla="*/ 1 w 49"/>
                  <a:gd name="T45" fmla="*/ 28 h 44"/>
                  <a:gd name="T46" fmla="*/ 0 w 49"/>
                  <a:gd name="T47" fmla="*/ 24 h 44"/>
                  <a:gd name="T48" fmla="*/ 0 w 49"/>
                  <a:gd name="T49" fmla="*/ 20 h 44"/>
                  <a:gd name="T50" fmla="*/ 1 w 49"/>
                  <a:gd name="T51" fmla="*/ 15 h 44"/>
                  <a:gd name="T52" fmla="*/ 3 w 49"/>
                  <a:gd name="T53" fmla="*/ 11 h 44"/>
                  <a:gd name="T54" fmla="*/ 5 w 49"/>
                  <a:gd name="T55" fmla="*/ 8 h 44"/>
                  <a:gd name="T56" fmla="*/ 5 w 49"/>
                  <a:gd name="T57" fmla="*/ 7 h 44"/>
                  <a:gd name="T58" fmla="*/ 6 w 49"/>
                  <a:gd name="T59" fmla="*/ 6 h 44"/>
                  <a:gd name="T60" fmla="*/ 7 w 49"/>
                  <a:gd name="T61" fmla="*/ 6 h 44"/>
                  <a:gd name="T62" fmla="*/ 8 w 49"/>
                  <a:gd name="T63" fmla="*/ 5 h 44"/>
                  <a:gd name="T64" fmla="*/ 10 w 49"/>
                  <a:gd name="T65" fmla="*/ 4 h 44"/>
                  <a:gd name="T66" fmla="*/ 13 w 49"/>
                  <a:gd name="T67" fmla="*/ 2 h 44"/>
                  <a:gd name="T68" fmla="*/ 17 w 49"/>
                  <a:gd name="T69" fmla="*/ 0 h 44"/>
                  <a:gd name="T70" fmla="*/ 23 w 49"/>
                  <a:gd name="T71" fmla="*/ 0 h 44"/>
                  <a:gd name="T72" fmla="*/ 28 w 49"/>
                  <a:gd name="T73" fmla="*/ 0 h 44"/>
                  <a:gd name="T74" fmla="*/ 31 w 49"/>
                  <a:gd name="T75" fmla="*/ 2 h 44"/>
                  <a:gd name="T76" fmla="*/ 34 w 49"/>
                  <a:gd name="T77" fmla="*/ 3 h 44"/>
                  <a:gd name="T78" fmla="*/ 37 w 49"/>
                  <a:gd name="T79" fmla="*/ 5 h 44"/>
                  <a:gd name="T80" fmla="*/ 39 w 49"/>
                  <a:gd name="T81" fmla="*/ 7 h 44"/>
                  <a:gd name="T82" fmla="*/ 41 w 49"/>
                  <a:gd name="T83" fmla="*/ 9 h 44"/>
                  <a:gd name="T84" fmla="*/ 44 w 49"/>
                  <a:gd name="T85" fmla="*/ 13 h 44"/>
                  <a:gd name="T86" fmla="*/ 47 w 49"/>
                  <a:gd name="T87" fmla="*/ 1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4">
                    <a:moveTo>
                      <a:pt x="49" y="18"/>
                    </a:moveTo>
                    <a:lnTo>
                      <a:pt x="49" y="19"/>
                    </a:lnTo>
                    <a:lnTo>
                      <a:pt x="49" y="20"/>
                    </a:lnTo>
                    <a:lnTo>
                      <a:pt x="49" y="21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6"/>
                    </a:lnTo>
                    <a:lnTo>
                      <a:pt x="48" y="27"/>
                    </a:lnTo>
                    <a:lnTo>
                      <a:pt x="47" y="29"/>
                    </a:lnTo>
                    <a:lnTo>
                      <a:pt x="46" y="30"/>
                    </a:lnTo>
                    <a:lnTo>
                      <a:pt x="45" y="31"/>
                    </a:lnTo>
                    <a:lnTo>
                      <a:pt x="44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1" y="33"/>
                    </a:lnTo>
                    <a:lnTo>
                      <a:pt x="40" y="34"/>
                    </a:lnTo>
                    <a:lnTo>
                      <a:pt x="39" y="35"/>
                    </a:lnTo>
                    <a:lnTo>
                      <a:pt x="38" y="36"/>
                    </a:lnTo>
                    <a:lnTo>
                      <a:pt x="37" y="37"/>
                    </a:lnTo>
                    <a:lnTo>
                      <a:pt x="36" y="38"/>
                    </a:lnTo>
                    <a:lnTo>
                      <a:pt x="35" y="39"/>
                    </a:lnTo>
                    <a:lnTo>
                      <a:pt x="34" y="40"/>
                    </a:lnTo>
                    <a:lnTo>
                      <a:pt x="32" y="41"/>
                    </a:lnTo>
                    <a:lnTo>
                      <a:pt x="31" y="42"/>
                    </a:lnTo>
                    <a:lnTo>
                      <a:pt x="30" y="42"/>
                    </a:lnTo>
                    <a:lnTo>
                      <a:pt x="28" y="43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0" y="43"/>
                    </a:lnTo>
                    <a:lnTo>
                      <a:pt x="18" y="43"/>
                    </a:lnTo>
                    <a:lnTo>
                      <a:pt x="15" y="43"/>
                    </a:lnTo>
                    <a:lnTo>
                      <a:pt x="13" y="42"/>
                    </a:lnTo>
                    <a:lnTo>
                      <a:pt x="11" y="41"/>
                    </a:lnTo>
                    <a:lnTo>
                      <a:pt x="10" y="40"/>
                    </a:lnTo>
                    <a:lnTo>
                      <a:pt x="8" y="39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4" y="34"/>
                    </a:lnTo>
                    <a:lnTo>
                      <a:pt x="3" y="32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2" y="13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5" y="1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1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4" y="3"/>
                    </a:lnTo>
                    <a:lnTo>
                      <a:pt x="35" y="4"/>
                    </a:lnTo>
                    <a:lnTo>
                      <a:pt x="37" y="5"/>
                    </a:lnTo>
                    <a:lnTo>
                      <a:pt x="38" y="7"/>
                    </a:lnTo>
                    <a:lnTo>
                      <a:pt x="39" y="7"/>
                    </a:lnTo>
                    <a:lnTo>
                      <a:pt x="40" y="8"/>
                    </a:lnTo>
                    <a:lnTo>
                      <a:pt x="41" y="9"/>
                    </a:lnTo>
                    <a:lnTo>
                      <a:pt x="43" y="11"/>
                    </a:lnTo>
                    <a:lnTo>
                      <a:pt x="44" y="13"/>
                    </a:lnTo>
                    <a:lnTo>
                      <a:pt x="46" y="14"/>
                    </a:lnTo>
                    <a:lnTo>
                      <a:pt x="47" y="16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00" name="Freeform 250"/>
              <p:cNvSpPr>
                <a:spLocks/>
              </p:cNvSpPr>
              <p:nvPr/>
            </p:nvSpPr>
            <p:spPr bwMode="auto">
              <a:xfrm>
                <a:off x="1075" y="2673"/>
                <a:ext cx="44" cy="37"/>
              </a:xfrm>
              <a:custGeom>
                <a:avLst/>
                <a:gdLst>
                  <a:gd name="T0" fmla="*/ 40 w 44"/>
                  <a:gd name="T1" fmla="*/ 14 h 37"/>
                  <a:gd name="T2" fmla="*/ 39 w 44"/>
                  <a:gd name="T3" fmla="*/ 14 h 37"/>
                  <a:gd name="T4" fmla="*/ 38 w 44"/>
                  <a:gd name="T5" fmla="*/ 15 h 37"/>
                  <a:gd name="T6" fmla="*/ 38 w 44"/>
                  <a:gd name="T7" fmla="*/ 15 h 37"/>
                  <a:gd name="T8" fmla="*/ 37 w 44"/>
                  <a:gd name="T9" fmla="*/ 15 h 37"/>
                  <a:gd name="T10" fmla="*/ 36 w 44"/>
                  <a:gd name="T11" fmla="*/ 12 h 37"/>
                  <a:gd name="T12" fmla="*/ 35 w 44"/>
                  <a:gd name="T13" fmla="*/ 9 h 37"/>
                  <a:gd name="T14" fmla="*/ 33 w 44"/>
                  <a:gd name="T15" fmla="*/ 7 h 37"/>
                  <a:gd name="T16" fmla="*/ 31 w 44"/>
                  <a:gd name="T17" fmla="*/ 4 h 37"/>
                  <a:gd name="T18" fmla="*/ 28 w 44"/>
                  <a:gd name="T19" fmla="*/ 3 h 37"/>
                  <a:gd name="T20" fmla="*/ 25 w 44"/>
                  <a:gd name="T21" fmla="*/ 1 h 37"/>
                  <a:gd name="T22" fmla="*/ 22 w 44"/>
                  <a:gd name="T23" fmla="*/ 1 h 37"/>
                  <a:gd name="T24" fmla="*/ 19 w 44"/>
                  <a:gd name="T25" fmla="*/ 0 h 37"/>
                  <a:gd name="T26" fmla="*/ 15 w 44"/>
                  <a:gd name="T27" fmla="*/ 1 h 37"/>
                  <a:gd name="T28" fmla="*/ 12 w 44"/>
                  <a:gd name="T29" fmla="*/ 2 h 37"/>
                  <a:gd name="T30" fmla="*/ 9 w 44"/>
                  <a:gd name="T31" fmla="*/ 3 h 37"/>
                  <a:gd name="T32" fmla="*/ 6 w 44"/>
                  <a:gd name="T33" fmla="*/ 6 h 37"/>
                  <a:gd name="T34" fmla="*/ 4 w 44"/>
                  <a:gd name="T35" fmla="*/ 8 h 37"/>
                  <a:gd name="T36" fmla="*/ 2 w 44"/>
                  <a:gd name="T37" fmla="*/ 11 h 37"/>
                  <a:gd name="T38" fmla="*/ 1 w 44"/>
                  <a:gd name="T39" fmla="*/ 15 h 37"/>
                  <a:gd name="T40" fmla="*/ 0 w 44"/>
                  <a:gd name="T41" fmla="*/ 19 h 37"/>
                  <a:gd name="T42" fmla="*/ 1 w 44"/>
                  <a:gd name="T43" fmla="*/ 22 h 37"/>
                  <a:gd name="T44" fmla="*/ 2 w 44"/>
                  <a:gd name="T45" fmla="*/ 26 h 37"/>
                  <a:gd name="T46" fmla="*/ 4 w 44"/>
                  <a:gd name="T47" fmla="*/ 29 h 37"/>
                  <a:gd name="T48" fmla="*/ 6 w 44"/>
                  <a:gd name="T49" fmla="*/ 32 h 37"/>
                  <a:gd name="T50" fmla="*/ 9 w 44"/>
                  <a:gd name="T51" fmla="*/ 34 h 37"/>
                  <a:gd name="T52" fmla="*/ 12 w 44"/>
                  <a:gd name="T53" fmla="*/ 36 h 37"/>
                  <a:gd name="T54" fmla="*/ 15 w 44"/>
                  <a:gd name="T55" fmla="*/ 37 h 37"/>
                  <a:gd name="T56" fmla="*/ 19 w 44"/>
                  <a:gd name="T57" fmla="*/ 37 h 37"/>
                  <a:gd name="T58" fmla="*/ 22 w 44"/>
                  <a:gd name="T59" fmla="*/ 37 h 37"/>
                  <a:gd name="T60" fmla="*/ 25 w 44"/>
                  <a:gd name="T61" fmla="*/ 36 h 37"/>
                  <a:gd name="T62" fmla="*/ 28 w 44"/>
                  <a:gd name="T63" fmla="*/ 35 h 37"/>
                  <a:gd name="T64" fmla="*/ 30 w 44"/>
                  <a:gd name="T65" fmla="*/ 33 h 37"/>
                  <a:gd name="T66" fmla="*/ 32 w 44"/>
                  <a:gd name="T67" fmla="*/ 31 h 37"/>
                  <a:gd name="T68" fmla="*/ 34 w 44"/>
                  <a:gd name="T69" fmla="*/ 29 h 37"/>
                  <a:gd name="T70" fmla="*/ 36 w 44"/>
                  <a:gd name="T71" fmla="*/ 26 h 37"/>
                  <a:gd name="T72" fmla="*/ 37 w 44"/>
                  <a:gd name="T73" fmla="*/ 24 h 37"/>
                  <a:gd name="T74" fmla="*/ 37 w 44"/>
                  <a:gd name="T75" fmla="*/ 24 h 37"/>
                  <a:gd name="T76" fmla="*/ 38 w 44"/>
                  <a:gd name="T77" fmla="*/ 25 h 37"/>
                  <a:gd name="T78" fmla="*/ 39 w 44"/>
                  <a:gd name="T79" fmla="*/ 25 h 37"/>
                  <a:gd name="T80" fmla="*/ 40 w 44"/>
                  <a:gd name="T81" fmla="*/ 25 h 37"/>
                  <a:gd name="T82" fmla="*/ 40 w 44"/>
                  <a:gd name="T83" fmla="*/ 25 h 37"/>
                  <a:gd name="T84" fmla="*/ 41 w 44"/>
                  <a:gd name="T85" fmla="*/ 25 h 37"/>
                  <a:gd name="T86" fmla="*/ 42 w 44"/>
                  <a:gd name="T87" fmla="*/ 24 h 37"/>
                  <a:gd name="T88" fmla="*/ 43 w 44"/>
                  <a:gd name="T89" fmla="*/ 23 h 37"/>
                  <a:gd name="T90" fmla="*/ 43 w 44"/>
                  <a:gd name="T91" fmla="*/ 23 h 37"/>
                  <a:gd name="T92" fmla="*/ 43 w 44"/>
                  <a:gd name="T93" fmla="*/ 22 h 37"/>
                  <a:gd name="T94" fmla="*/ 44 w 44"/>
                  <a:gd name="T95" fmla="*/ 21 h 37"/>
                  <a:gd name="T96" fmla="*/ 44 w 44"/>
                  <a:gd name="T97" fmla="*/ 20 h 37"/>
                  <a:gd name="T98" fmla="*/ 44 w 44"/>
                  <a:gd name="T99" fmla="*/ 19 h 37"/>
                  <a:gd name="T100" fmla="*/ 43 w 44"/>
                  <a:gd name="T101" fmla="*/ 18 h 37"/>
                  <a:gd name="T102" fmla="*/ 43 w 44"/>
                  <a:gd name="T103" fmla="*/ 17 h 37"/>
                  <a:gd name="T104" fmla="*/ 43 w 44"/>
                  <a:gd name="T105" fmla="*/ 16 h 37"/>
                  <a:gd name="T106" fmla="*/ 42 w 44"/>
                  <a:gd name="T107" fmla="*/ 15 h 37"/>
                  <a:gd name="T108" fmla="*/ 41 w 44"/>
                  <a:gd name="T109" fmla="*/ 15 h 37"/>
                  <a:gd name="T110" fmla="*/ 40 w 44"/>
                  <a:gd name="T111" fmla="*/ 14 h 37"/>
                  <a:gd name="T112" fmla="*/ 40 w 44"/>
                  <a:gd name="T113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4" h="37">
                    <a:moveTo>
                      <a:pt x="40" y="14"/>
                    </a:moveTo>
                    <a:lnTo>
                      <a:pt x="39" y="14"/>
                    </a:lnTo>
                    <a:lnTo>
                      <a:pt x="38" y="15"/>
                    </a:lnTo>
                    <a:lnTo>
                      <a:pt x="38" y="15"/>
                    </a:lnTo>
                    <a:lnTo>
                      <a:pt x="37" y="15"/>
                    </a:lnTo>
                    <a:lnTo>
                      <a:pt x="36" y="12"/>
                    </a:lnTo>
                    <a:lnTo>
                      <a:pt x="35" y="9"/>
                    </a:lnTo>
                    <a:lnTo>
                      <a:pt x="33" y="7"/>
                    </a:lnTo>
                    <a:lnTo>
                      <a:pt x="31" y="4"/>
                    </a:lnTo>
                    <a:lnTo>
                      <a:pt x="28" y="3"/>
                    </a:lnTo>
                    <a:lnTo>
                      <a:pt x="25" y="1"/>
                    </a:lnTo>
                    <a:lnTo>
                      <a:pt x="22" y="1"/>
                    </a:lnTo>
                    <a:lnTo>
                      <a:pt x="19" y="0"/>
                    </a:lnTo>
                    <a:lnTo>
                      <a:pt x="15" y="1"/>
                    </a:lnTo>
                    <a:lnTo>
                      <a:pt x="12" y="2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1" y="15"/>
                    </a:lnTo>
                    <a:lnTo>
                      <a:pt x="0" y="19"/>
                    </a:lnTo>
                    <a:lnTo>
                      <a:pt x="1" y="22"/>
                    </a:lnTo>
                    <a:lnTo>
                      <a:pt x="2" y="26"/>
                    </a:lnTo>
                    <a:lnTo>
                      <a:pt x="4" y="29"/>
                    </a:lnTo>
                    <a:lnTo>
                      <a:pt x="6" y="32"/>
                    </a:lnTo>
                    <a:lnTo>
                      <a:pt x="9" y="34"/>
                    </a:lnTo>
                    <a:lnTo>
                      <a:pt x="12" y="36"/>
                    </a:lnTo>
                    <a:lnTo>
                      <a:pt x="15" y="37"/>
                    </a:lnTo>
                    <a:lnTo>
                      <a:pt x="19" y="37"/>
                    </a:lnTo>
                    <a:lnTo>
                      <a:pt x="22" y="37"/>
                    </a:lnTo>
                    <a:lnTo>
                      <a:pt x="25" y="36"/>
                    </a:lnTo>
                    <a:lnTo>
                      <a:pt x="28" y="35"/>
                    </a:lnTo>
                    <a:lnTo>
                      <a:pt x="30" y="33"/>
                    </a:lnTo>
                    <a:lnTo>
                      <a:pt x="32" y="31"/>
                    </a:lnTo>
                    <a:lnTo>
                      <a:pt x="34" y="29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7" y="24"/>
                    </a:lnTo>
                    <a:lnTo>
                      <a:pt x="38" y="25"/>
                    </a:lnTo>
                    <a:lnTo>
                      <a:pt x="39" y="25"/>
                    </a:lnTo>
                    <a:lnTo>
                      <a:pt x="40" y="25"/>
                    </a:lnTo>
                    <a:lnTo>
                      <a:pt x="40" y="25"/>
                    </a:lnTo>
                    <a:lnTo>
                      <a:pt x="41" y="25"/>
                    </a:lnTo>
                    <a:lnTo>
                      <a:pt x="42" y="24"/>
                    </a:lnTo>
                    <a:lnTo>
                      <a:pt x="43" y="23"/>
                    </a:lnTo>
                    <a:lnTo>
                      <a:pt x="43" y="23"/>
                    </a:lnTo>
                    <a:lnTo>
                      <a:pt x="43" y="22"/>
                    </a:lnTo>
                    <a:lnTo>
                      <a:pt x="44" y="21"/>
                    </a:lnTo>
                    <a:lnTo>
                      <a:pt x="44" y="20"/>
                    </a:lnTo>
                    <a:lnTo>
                      <a:pt x="44" y="19"/>
                    </a:lnTo>
                    <a:lnTo>
                      <a:pt x="43" y="18"/>
                    </a:lnTo>
                    <a:lnTo>
                      <a:pt x="43" y="17"/>
                    </a:lnTo>
                    <a:lnTo>
                      <a:pt x="43" y="16"/>
                    </a:lnTo>
                    <a:lnTo>
                      <a:pt x="42" y="15"/>
                    </a:lnTo>
                    <a:lnTo>
                      <a:pt x="41" y="15"/>
                    </a:lnTo>
                    <a:lnTo>
                      <a:pt x="40" y="14"/>
                    </a:lnTo>
                    <a:lnTo>
                      <a:pt x="4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01" name="Freeform 251"/>
              <p:cNvSpPr>
                <a:spLocks/>
              </p:cNvSpPr>
              <p:nvPr/>
            </p:nvSpPr>
            <p:spPr bwMode="auto">
              <a:xfrm>
                <a:off x="1085" y="2699"/>
                <a:ext cx="17" cy="6"/>
              </a:xfrm>
              <a:custGeom>
                <a:avLst/>
                <a:gdLst>
                  <a:gd name="T0" fmla="*/ 0 w 17"/>
                  <a:gd name="T1" fmla="*/ 0 h 6"/>
                  <a:gd name="T2" fmla="*/ 0 w 17"/>
                  <a:gd name="T3" fmla="*/ 1 h 6"/>
                  <a:gd name="T4" fmla="*/ 0 w 17"/>
                  <a:gd name="T5" fmla="*/ 2 h 6"/>
                  <a:gd name="T6" fmla="*/ 1 w 17"/>
                  <a:gd name="T7" fmla="*/ 4 h 6"/>
                  <a:gd name="T8" fmla="*/ 3 w 17"/>
                  <a:gd name="T9" fmla="*/ 5 h 6"/>
                  <a:gd name="T10" fmla="*/ 4 w 17"/>
                  <a:gd name="T11" fmla="*/ 5 h 6"/>
                  <a:gd name="T12" fmla="*/ 5 w 17"/>
                  <a:gd name="T13" fmla="*/ 6 h 6"/>
                  <a:gd name="T14" fmla="*/ 6 w 17"/>
                  <a:gd name="T15" fmla="*/ 6 h 6"/>
                  <a:gd name="T16" fmla="*/ 7 w 17"/>
                  <a:gd name="T17" fmla="*/ 6 h 6"/>
                  <a:gd name="T18" fmla="*/ 8 w 17"/>
                  <a:gd name="T19" fmla="*/ 6 h 6"/>
                  <a:gd name="T20" fmla="*/ 9 w 17"/>
                  <a:gd name="T21" fmla="*/ 6 h 6"/>
                  <a:gd name="T22" fmla="*/ 9 w 17"/>
                  <a:gd name="T23" fmla="*/ 6 h 6"/>
                  <a:gd name="T24" fmla="*/ 10 w 17"/>
                  <a:gd name="T25" fmla="*/ 6 h 6"/>
                  <a:gd name="T26" fmla="*/ 17 w 17"/>
                  <a:gd name="T27" fmla="*/ 0 h 6"/>
                  <a:gd name="T28" fmla="*/ 0 w 17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6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02" name="Freeform 252"/>
              <p:cNvSpPr>
                <a:spLocks/>
              </p:cNvSpPr>
              <p:nvPr/>
            </p:nvSpPr>
            <p:spPr bwMode="auto">
              <a:xfrm>
                <a:off x="1087" y="2700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 w 10"/>
                  <a:gd name="T3" fmla="*/ 2 h 2"/>
                  <a:gd name="T4" fmla="*/ 8 w 10"/>
                  <a:gd name="T5" fmla="*/ 2 h 2"/>
                  <a:gd name="T6" fmla="*/ 10 w 10"/>
                  <a:gd name="T7" fmla="*/ 0 h 2"/>
                  <a:gd name="T8" fmla="*/ 0 w 10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03" name="Freeform 253"/>
              <p:cNvSpPr>
                <a:spLocks/>
              </p:cNvSpPr>
              <p:nvPr/>
            </p:nvSpPr>
            <p:spPr bwMode="auto">
              <a:xfrm>
                <a:off x="1075" y="2666"/>
                <a:ext cx="35" cy="12"/>
              </a:xfrm>
              <a:custGeom>
                <a:avLst/>
                <a:gdLst>
                  <a:gd name="T0" fmla="*/ 29 w 35"/>
                  <a:gd name="T1" fmla="*/ 2 h 12"/>
                  <a:gd name="T2" fmla="*/ 28 w 35"/>
                  <a:gd name="T3" fmla="*/ 2 h 12"/>
                  <a:gd name="T4" fmla="*/ 27 w 35"/>
                  <a:gd name="T5" fmla="*/ 2 h 12"/>
                  <a:gd name="T6" fmla="*/ 26 w 35"/>
                  <a:gd name="T7" fmla="*/ 2 h 12"/>
                  <a:gd name="T8" fmla="*/ 25 w 35"/>
                  <a:gd name="T9" fmla="*/ 2 h 12"/>
                  <a:gd name="T10" fmla="*/ 24 w 35"/>
                  <a:gd name="T11" fmla="*/ 2 h 12"/>
                  <a:gd name="T12" fmla="*/ 22 w 35"/>
                  <a:gd name="T13" fmla="*/ 1 h 12"/>
                  <a:gd name="T14" fmla="*/ 21 w 35"/>
                  <a:gd name="T15" fmla="*/ 1 h 12"/>
                  <a:gd name="T16" fmla="*/ 19 w 35"/>
                  <a:gd name="T17" fmla="*/ 1 h 12"/>
                  <a:gd name="T18" fmla="*/ 17 w 35"/>
                  <a:gd name="T19" fmla="*/ 1 h 12"/>
                  <a:gd name="T20" fmla="*/ 16 w 35"/>
                  <a:gd name="T21" fmla="*/ 1 h 12"/>
                  <a:gd name="T22" fmla="*/ 14 w 35"/>
                  <a:gd name="T23" fmla="*/ 1 h 12"/>
                  <a:gd name="T24" fmla="*/ 13 w 35"/>
                  <a:gd name="T25" fmla="*/ 0 h 12"/>
                  <a:gd name="T26" fmla="*/ 12 w 35"/>
                  <a:gd name="T27" fmla="*/ 0 h 12"/>
                  <a:gd name="T28" fmla="*/ 11 w 35"/>
                  <a:gd name="T29" fmla="*/ 0 h 12"/>
                  <a:gd name="T30" fmla="*/ 10 w 35"/>
                  <a:gd name="T31" fmla="*/ 0 h 12"/>
                  <a:gd name="T32" fmla="*/ 9 w 35"/>
                  <a:gd name="T33" fmla="*/ 0 h 12"/>
                  <a:gd name="T34" fmla="*/ 8 w 35"/>
                  <a:gd name="T35" fmla="*/ 0 h 12"/>
                  <a:gd name="T36" fmla="*/ 6 w 35"/>
                  <a:gd name="T37" fmla="*/ 1 h 12"/>
                  <a:gd name="T38" fmla="*/ 4 w 35"/>
                  <a:gd name="T39" fmla="*/ 2 h 12"/>
                  <a:gd name="T40" fmla="*/ 3 w 35"/>
                  <a:gd name="T41" fmla="*/ 4 h 12"/>
                  <a:gd name="T42" fmla="*/ 2 w 35"/>
                  <a:gd name="T43" fmla="*/ 6 h 12"/>
                  <a:gd name="T44" fmla="*/ 1 w 35"/>
                  <a:gd name="T45" fmla="*/ 7 h 12"/>
                  <a:gd name="T46" fmla="*/ 0 w 35"/>
                  <a:gd name="T47" fmla="*/ 9 h 12"/>
                  <a:gd name="T48" fmla="*/ 0 w 35"/>
                  <a:gd name="T49" fmla="*/ 10 h 12"/>
                  <a:gd name="T50" fmla="*/ 0 w 35"/>
                  <a:gd name="T51" fmla="*/ 10 h 12"/>
                  <a:gd name="T52" fmla="*/ 1 w 35"/>
                  <a:gd name="T53" fmla="*/ 11 h 12"/>
                  <a:gd name="T54" fmla="*/ 3 w 35"/>
                  <a:gd name="T55" fmla="*/ 11 h 12"/>
                  <a:gd name="T56" fmla="*/ 5 w 35"/>
                  <a:gd name="T57" fmla="*/ 11 h 12"/>
                  <a:gd name="T58" fmla="*/ 7 w 35"/>
                  <a:gd name="T59" fmla="*/ 11 h 12"/>
                  <a:gd name="T60" fmla="*/ 10 w 35"/>
                  <a:gd name="T61" fmla="*/ 12 h 12"/>
                  <a:gd name="T62" fmla="*/ 13 w 35"/>
                  <a:gd name="T63" fmla="*/ 12 h 12"/>
                  <a:gd name="T64" fmla="*/ 16 w 35"/>
                  <a:gd name="T65" fmla="*/ 12 h 12"/>
                  <a:gd name="T66" fmla="*/ 19 w 35"/>
                  <a:gd name="T67" fmla="*/ 12 h 12"/>
                  <a:gd name="T68" fmla="*/ 22 w 35"/>
                  <a:gd name="T69" fmla="*/ 12 h 12"/>
                  <a:gd name="T70" fmla="*/ 25 w 35"/>
                  <a:gd name="T71" fmla="*/ 12 h 12"/>
                  <a:gd name="T72" fmla="*/ 28 w 35"/>
                  <a:gd name="T73" fmla="*/ 12 h 12"/>
                  <a:gd name="T74" fmla="*/ 30 w 35"/>
                  <a:gd name="T75" fmla="*/ 12 h 12"/>
                  <a:gd name="T76" fmla="*/ 32 w 35"/>
                  <a:gd name="T77" fmla="*/ 12 h 12"/>
                  <a:gd name="T78" fmla="*/ 33 w 35"/>
                  <a:gd name="T79" fmla="*/ 12 h 12"/>
                  <a:gd name="T80" fmla="*/ 34 w 35"/>
                  <a:gd name="T81" fmla="*/ 12 h 12"/>
                  <a:gd name="T82" fmla="*/ 35 w 35"/>
                  <a:gd name="T83" fmla="*/ 11 h 12"/>
                  <a:gd name="T84" fmla="*/ 35 w 35"/>
                  <a:gd name="T85" fmla="*/ 10 h 12"/>
                  <a:gd name="T86" fmla="*/ 35 w 35"/>
                  <a:gd name="T87" fmla="*/ 9 h 12"/>
                  <a:gd name="T88" fmla="*/ 35 w 35"/>
                  <a:gd name="T89" fmla="*/ 7 h 12"/>
                  <a:gd name="T90" fmla="*/ 33 w 35"/>
                  <a:gd name="T91" fmla="*/ 5 h 12"/>
                  <a:gd name="T92" fmla="*/ 32 w 35"/>
                  <a:gd name="T93" fmla="*/ 4 h 12"/>
                  <a:gd name="T94" fmla="*/ 30 w 35"/>
                  <a:gd name="T95" fmla="*/ 2 h 12"/>
                  <a:gd name="T96" fmla="*/ 29 w 35"/>
                  <a:gd name="T9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5" h="12">
                    <a:moveTo>
                      <a:pt x="29" y="2"/>
                    </a:moveTo>
                    <a:lnTo>
                      <a:pt x="28" y="2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5" y="2"/>
                    </a:lnTo>
                    <a:lnTo>
                      <a:pt x="24" y="2"/>
                    </a:lnTo>
                    <a:lnTo>
                      <a:pt x="22" y="1"/>
                    </a:lnTo>
                    <a:lnTo>
                      <a:pt x="21" y="1"/>
                    </a:lnTo>
                    <a:lnTo>
                      <a:pt x="19" y="1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10" y="12"/>
                    </a:lnTo>
                    <a:lnTo>
                      <a:pt x="13" y="12"/>
                    </a:lnTo>
                    <a:lnTo>
                      <a:pt x="16" y="12"/>
                    </a:lnTo>
                    <a:lnTo>
                      <a:pt x="19" y="12"/>
                    </a:lnTo>
                    <a:lnTo>
                      <a:pt x="22" y="12"/>
                    </a:lnTo>
                    <a:lnTo>
                      <a:pt x="25" y="12"/>
                    </a:lnTo>
                    <a:lnTo>
                      <a:pt x="28" y="12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4" y="12"/>
                    </a:lnTo>
                    <a:lnTo>
                      <a:pt x="35" y="11"/>
                    </a:lnTo>
                    <a:lnTo>
                      <a:pt x="35" y="10"/>
                    </a:lnTo>
                    <a:lnTo>
                      <a:pt x="35" y="9"/>
                    </a:lnTo>
                    <a:lnTo>
                      <a:pt x="35" y="7"/>
                    </a:lnTo>
                    <a:lnTo>
                      <a:pt x="33" y="5"/>
                    </a:lnTo>
                    <a:lnTo>
                      <a:pt x="32" y="4"/>
                    </a:lnTo>
                    <a:lnTo>
                      <a:pt x="30" y="2"/>
                    </a:ln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04" name="Freeform 254"/>
              <p:cNvSpPr>
                <a:spLocks/>
              </p:cNvSpPr>
              <p:nvPr/>
            </p:nvSpPr>
            <p:spPr bwMode="auto">
              <a:xfrm>
                <a:off x="1113" y="2694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2 h 3"/>
                  <a:gd name="T6" fmla="*/ 3 w 3"/>
                  <a:gd name="T7" fmla="*/ 2 h 3"/>
                  <a:gd name="T8" fmla="*/ 3 w 3"/>
                  <a:gd name="T9" fmla="*/ 1 h 3"/>
                  <a:gd name="T10" fmla="*/ 3 w 3"/>
                  <a:gd name="T11" fmla="*/ 1 h 3"/>
                  <a:gd name="T12" fmla="*/ 3 w 3"/>
                  <a:gd name="T13" fmla="*/ 0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1 w 3"/>
                  <a:gd name="T21" fmla="*/ 0 h 3"/>
                  <a:gd name="T22" fmla="*/ 0 w 3"/>
                  <a:gd name="T23" fmla="*/ 1 h 3"/>
                  <a:gd name="T24" fmla="*/ 0 w 3"/>
                  <a:gd name="T25" fmla="*/ 1 h 3"/>
                  <a:gd name="T26" fmla="*/ 0 w 3"/>
                  <a:gd name="T27" fmla="*/ 2 h 3"/>
                  <a:gd name="T28" fmla="*/ 1 w 3"/>
                  <a:gd name="T29" fmla="*/ 2 h 3"/>
                  <a:gd name="T30" fmla="*/ 1 w 3"/>
                  <a:gd name="T31" fmla="*/ 2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05" name="Freeform 255"/>
              <p:cNvSpPr>
                <a:spLocks/>
              </p:cNvSpPr>
              <p:nvPr/>
            </p:nvSpPr>
            <p:spPr bwMode="auto">
              <a:xfrm>
                <a:off x="1084" y="2715"/>
                <a:ext cx="30" cy="19"/>
              </a:xfrm>
              <a:custGeom>
                <a:avLst/>
                <a:gdLst>
                  <a:gd name="T0" fmla="*/ 29 w 30"/>
                  <a:gd name="T1" fmla="*/ 11 h 19"/>
                  <a:gd name="T2" fmla="*/ 26 w 30"/>
                  <a:gd name="T3" fmla="*/ 7 h 19"/>
                  <a:gd name="T4" fmla="*/ 30 w 30"/>
                  <a:gd name="T5" fmla="*/ 5 h 19"/>
                  <a:gd name="T6" fmla="*/ 27 w 30"/>
                  <a:gd name="T7" fmla="*/ 1 h 19"/>
                  <a:gd name="T8" fmla="*/ 25 w 30"/>
                  <a:gd name="T9" fmla="*/ 1 h 19"/>
                  <a:gd name="T10" fmla="*/ 28 w 30"/>
                  <a:gd name="T11" fmla="*/ 4 h 19"/>
                  <a:gd name="T12" fmla="*/ 24 w 30"/>
                  <a:gd name="T13" fmla="*/ 7 h 19"/>
                  <a:gd name="T14" fmla="*/ 24 w 30"/>
                  <a:gd name="T15" fmla="*/ 8 h 19"/>
                  <a:gd name="T16" fmla="*/ 25 w 30"/>
                  <a:gd name="T17" fmla="*/ 9 h 19"/>
                  <a:gd name="T18" fmla="*/ 26 w 30"/>
                  <a:gd name="T19" fmla="*/ 10 h 19"/>
                  <a:gd name="T20" fmla="*/ 26 w 30"/>
                  <a:gd name="T21" fmla="*/ 10 h 19"/>
                  <a:gd name="T22" fmla="*/ 13 w 30"/>
                  <a:gd name="T23" fmla="*/ 17 h 19"/>
                  <a:gd name="T24" fmla="*/ 3 w 30"/>
                  <a:gd name="T25" fmla="*/ 10 h 19"/>
                  <a:gd name="T26" fmla="*/ 6 w 30"/>
                  <a:gd name="T27" fmla="*/ 7 h 19"/>
                  <a:gd name="T28" fmla="*/ 2 w 30"/>
                  <a:gd name="T29" fmla="*/ 4 h 19"/>
                  <a:gd name="T30" fmla="*/ 4 w 30"/>
                  <a:gd name="T31" fmla="*/ 0 h 19"/>
                  <a:gd name="T32" fmla="*/ 2 w 30"/>
                  <a:gd name="T33" fmla="*/ 1 h 19"/>
                  <a:gd name="T34" fmla="*/ 0 w 30"/>
                  <a:gd name="T35" fmla="*/ 5 h 19"/>
                  <a:gd name="T36" fmla="*/ 3 w 30"/>
                  <a:gd name="T37" fmla="*/ 7 h 19"/>
                  <a:gd name="T38" fmla="*/ 1 w 30"/>
                  <a:gd name="T39" fmla="*/ 10 h 19"/>
                  <a:gd name="T40" fmla="*/ 12 w 30"/>
                  <a:gd name="T41" fmla="*/ 19 h 19"/>
                  <a:gd name="T42" fmla="*/ 29 w 30"/>
                  <a:gd name="T43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" h="19">
                    <a:moveTo>
                      <a:pt x="29" y="11"/>
                    </a:moveTo>
                    <a:lnTo>
                      <a:pt x="26" y="7"/>
                    </a:lnTo>
                    <a:lnTo>
                      <a:pt x="30" y="5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4" y="8"/>
                    </a:lnTo>
                    <a:lnTo>
                      <a:pt x="25" y="9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13" y="17"/>
                    </a:lnTo>
                    <a:lnTo>
                      <a:pt x="3" y="10"/>
                    </a:lnTo>
                    <a:lnTo>
                      <a:pt x="6" y="7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1" y="10"/>
                    </a:lnTo>
                    <a:lnTo>
                      <a:pt x="12" y="19"/>
                    </a:lnTo>
                    <a:lnTo>
                      <a:pt x="29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06" name="Freeform 256"/>
              <p:cNvSpPr>
                <a:spLocks/>
              </p:cNvSpPr>
              <p:nvPr/>
            </p:nvSpPr>
            <p:spPr bwMode="auto">
              <a:xfrm>
                <a:off x="1077" y="2731"/>
                <a:ext cx="2" cy="24"/>
              </a:xfrm>
              <a:custGeom>
                <a:avLst/>
                <a:gdLst>
                  <a:gd name="T0" fmla="*/ 0 w 2"/>
                  <a:gd name="T1" fmla="*/ 24 h 24"/>
                  <a:gd name="T2" fmla="*/ 0 w 2"/>
                  <a:gd name="T3" fmla="*/ 4 h 24"/>
                  <a:gd name="T4" fmla="*/ 2 w 2"/>
                  <a:gd name="T5" fmla="*/ 0 h 24"/>
                  <a:gd name="T6" fmla="*/ 2 w 2"/>
                  <a:gd name="T7" fmla="*/ 24 h 24"/>
                  <a:gd name="T8" fmla="*/ 0 w 2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4">
                    <a:moveTo>
                      <a:pt x="0" y="24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2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07" name="Freeform 257"/>
              <p:cNvSpPr>
                <a:spLocks/>
              </p:cNvSpPr>
              <p:nvPr/>
            </p:nvSpPr>
            <p:spPr bwMode="auto">
              <a:xfrm>
                <a:off x="928" y="2714"/>
                <a:ext cx="43" cy="52"/>
              </a:xfrm>
              <a:custGeom>
                <a:avLst/>
                <a:gdLst>
                  <a:gd name="T0" fmla="*/ 43 w 43"/>
                  <a:gd name="T1" fmla="*/ 2 h 52"/>
                  <a:gd name="T2" fmla="*/ 42 w 43"/>
                  <a:gd name="T3" fmla="*/ 1 h 52"/>
                  <a:gd name="T4" fmla="*/ 40 w 43"/>
                  <a:gd name="T5" fmla="*/ 0 h 52"/>
                  <a:gd name="T6" fmla="*/ 38 w 43"/>
                  <a:gd name="T7" fmla="*/ 0 h 52"/>
                  <a:gd name="T8" fmla="*/ 36 w 43"/>
                  <a:gd name="T9" fmla="*/ 0 h 52"/>
                  <a:gd name="T10" fmla="*/ 33 w 43"/>
                  <a:gd name="T11" fmla="*/ 0 h 52"/>
                  <a:gd name="T12" fmla="*/ 30 w 43"/>
                  <a:gd name="T13" fmla="*/ 0 h 52"/>
                  <a:gd name="T14" fmla="*/ 27 w 43"/>
                  <a:gd name="T15" fmla="*/ 0 h 52"/>
                  <a:gd name="T16" fmla="*/ 24 w 43"/>
                  <a:gd name="T17" fmla="*/ 1 h 52"/>
                  <a:gd name="T18" fmla="*/ 21 w 43"/>
                  <a:gd name="T19" fmla="*/ 2 h 52"/>
                  <a:gd name="T20" fmla="*/ 18 w 43"/>
                  <a:gd name="T21" fmla="*/ 2 h 52"/>
                  <a:gd name="T22" fmla="*/ 15 w 43"/>
                  <a:gd name="T23" fmla="*/ 3 h 52"/>
                  <a:gd name="T24" fmla="*/ 12 w 43"/>
                  <a:gd name="T25" fmla="*/ 4 h 52"/>
                  <a:gd name="T26" fmla="*/ 10 w 43"/>
                  <a:gd name="T27" fmla="*/ 4 h 52"/>
                  <a:gd name="T28" fmla="*/ 9 w 43"/>
                  <a:gd name="T29" fmla="*/ 4 h 52"/>
                  <a:gd name="T30" fmla="*/ 8 w 43"/>
                  <a:gd name="T31" fmla="*/ 5 h 52"/>
                  <a:gd name="T32" fmla="*/ 7 w 43"/>
                  <a:gd name="T33" fmla="*/ 5 h 52"/>
                  <a:gd name="T34" fmla="*/ 7 w 43"/>
                  <a:gd name="T35" fmla="*/ 5 h 52"/>
                  <a:gd name="T36" fmla="*/ 7 w 43"/>
                  <a:gd name="T37" fmla="*/ 4 h 52"/>
                  <a:gd name="T38" fmla="*/ 7 w 43"/>
                  <a:gd name="T39" fmla="*/ 4 h 52"/>
                  <a:gd name="T40" fmla="*/ 7 w 43"/>
                  <a:gd name="T41" fmla="*/ 4 h 52"/>
                  <a:gd name="T42" fmla="*/ 6 w 43"/>
                  <a:gd name="T43" fmla="*/ 3 h 52"/>
                  <a:gd name="T44" fmla="*/ 6 w 43"/>
                  <a:gd name="T45" fmla="*/ 3 h 52"/>
                  <a:gd name="T46" fmla="*/ 5 w 43"/>
                  <a:gd name="T47" fmla="*/ 2 h 52"/>
                  <a:gd name="T48" fmla="*/ 3 w 43"/>
                  <a:gd name="T49" fmla="*/ 2 h 52"/>
                  <a:gd name="T50" fmla="*/ 2 w 43"/>
                  <a:gd name="T51" fmla="*/ 2 h 52"/>
                  <a:gd name="T52" fmla="*/ 2 w 43"/>
                  <a:gd name="T53" fmla="*/ 3 h 52"/>
                  <a:gd name="T54" fmla="*/ 1 w 43"/>
                  <a:gd name="T55" fmla="*/ 3 h 52"/>
                  <a:gd name="T56" fmla="*/ 0 w 43"/>
                  <a:gd name="T57" fmla="*/ 3 h 52"/>
                  <a:gd name="T58" fmla="*/ 0 w 43"/>
                  <a:gd name="T59" fmla="*/ 3 h 52"/>
                  <a:gd name="T60" fmla="*/ 0 w 43"/>
                  <a:gd name="T61" fmla="*/ 4 h 52"/>
                  <a:gd name="T62" fmla="*/ 0 w 43"/>
                  <a:gd name="T63" fmla="*/ 4 h 52"/>
                  <a:gd name="T64" fmla="*/ 0 w 43"/>
                  <a:gd name="T65" fmla="*/ 4 h 52"/>
                  <a:gd name="T66" fmla="*/ 0 w 43"/>
                  <a:gd name="T67" fmla="*/ 52 h 52"/>
                  <a:gd name="T68" fmla="*/ 7 w 43"/>
                  <a:gd name="T69" fmla="*/ 52 h 52"/>
                  <a:gd name="T70" fmla="*/ 7 w 43"/>
                  <a:gd name="T71" fmla="*/ 49 h 52"/>
                  <a:gd name="T72" fmla="*/ 7 w 43"/>
                  <a:gd name="T73" fmla="*/ 41 h 52"/>
                  <a:gd name="T74" fmla="*/ 7 w 43"/>
                  <a:gd name="T75" fmla="*/ 34 h 52"/>
                  <a:gd name="T76" fmla="*/ 7 w 43"/>
                  <a:gd name="T77" fmla="*/ 30 h 52"/>
                  <a:gd name="T78" fmla="*/ 8 w 43"/>
                  <a:gd name="T79" fmla="*/ 30 h 52"/>
                  <a:gd name="T80" fmla="*/ 10 w 43"/>
                  <a:gd name="T81" fmla="*/ 29 h 52"/>
                  <a:gd name="T82" fmla="*/ 12 w 43"/>
                  <a:gd name="T83" fmla="*/ 29 h 52"/>
                  <a:gd name="T84" fmla="*/ 14 w 43"/>
                  <a:gd name="T85" fmla="*/ 28 h 52"/>
                  <a:gd name="T86" fmla="*/ 16 w 43"/>
                  <a:gd name="T87" fmla="*/ 28 h 52"/>
                  <a:gd name="T88" fmla="*/ 19 w 43"/>
                  <a:gd name="T89" fmla="*/ 27 h 52"/>
                  <a:gd name="T90" fmla="*/ 21 w 43"/>
                  <a:gd name="T91" fmla="*/ 26 h 52"/>
                  <a:gd name="T92" fmla="*/ 24 w 43"/>
                  <a:gd name="T93" fmla="*/ 26 h 52"/>
                  <a:gd name="T94" fmla="*/ 26 w 43"/>
                  <a:gd name="T95" fmla="*/ 25 h 52"/>
                  <a:gd name="T96" fmla="*/ 29 w 43"/>
                  <a:gd name="T97" fmla="*/ 24 h 52"/>
                  <a:gd name="T98" fmla="*/ 32 w 43"/>
                  <a:gd name="T99" fmla="*/ 24 h 52"/>
                  <a:gd name="T100" fmla="*/ 34 w 43"/>
                  <a:gd name="T101" fmla="*/ 23 h 52"/>
                  <a:gd name="T102" fmla="*/ 37 w 43"/>
                  <a:gd name="T103" fmla="*/ 22 h 52"/>
                  <a:gd name="T104" fmla="*/ 39 w 43"/>
                  <a:gd name="T105" fmla="*/ 22 h 52"/>
                  <a:gd name="T106" fmla="*/ 41 w 43"/>
                  <a:gd name="T107" fmla="*/ 22 h 52"/>
                  <a:gd name="T108" fmla="*/ 43 w 43"/>
                  <a:gd name="T109" fmla="*/ 21 h 52"/>
                  <a:gd name="T110" fmla="*/ 43 w 43"/>
                  <a:gd name="T111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2">
                    <a:moveTo>
                      <a:pt x="43" y="2"/>
                    </a:moveTo>
                    <a:lnTo>
                      <a:pt x="42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27" y="0"/>
                    </a:lnTo>
                    <a:lnTo>
                      <a:pt x="24" y="1"/>
                    </a:lnTo>
                    <a:lnTo>
                      <a:pt x="21" y="2"/>
                    </a:lnTo>
                    <a:lnTo>
                      <a:pt x="18" y="2"/>
                    </a:lnTo>
                    <a:lnTo>
                      <a:pt x="15" y="3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2"/>
                    </a:lnTo>
                    <a:lnTo>
                      <a:pt x="7" y="52"/>
                    </a:lnTo>
                    <a:lnTo>
                      <a:pt x="7" y="49"/>
                    </a:lnTo>
                    <a:lnTo>
                      <a:pt x="7" y="41"/>
                    </a:lnTo>
                    <a:lnTo>
                      <a:pt x="7" y="34"/>
                    </a:lnTo>
                    <a:lnTo>
                      <a:pt x="7" y="30"/>
                    </a:lnTo>
                    <a:lnTo>
                      <a:pt x="8" y="30"/>
                    </a:lnTo>
                    <a:lnTo>
                      <a:pt x="10" y="29"/>
                    </a:lnTo>
                    <a:lnTo>
                      <a:pt x="12" y="29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9" y="27"/>
                    </a:lnTo>
                    <a:lnTo>
                      <a:pt x="21" y="26"/>
                    </a:lnTo>
                    <a:lnTo>
                      <a:pt x="24" y="26"/>
                    </a:lnTo>
                    <a:lnTo>
                      <a:pt x="26" y="25"/>
                    </a:lnTo>
                    <a:lnTo>
                      <a:pt x="29" y="24"/>
                    </a:lnTo>
                    <a:lnTo>
                      <a:pt x="32" y="24"/>
                    </a:lnTo>
                    <a:lnTo>
                      <a:pt x="34" y="23"/>
                    </a:lnTo>
                    <a:lnTo>
                      <a:pt x="37" y="22"/>
                    </a:lnTo>
                    <a:lnTo>
                      <a:pt x="39" y="22"/>
                    </a:lnTo>
                    <a:lnTo>
                      <a:pt x="41" y="22"/>
                    </a:lnTo>
                    <a:lnTo>
                      <a:pt x="43" y="21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08" name="Freeform 258"/>
              <p:cNvSpPr>
                <a:spLocks/>
              </p:cNvSpPr>
              <p:nvPr/>
            </p:nvSpPr>
            <p:spPr bwMode="auto">
              <a:xfrm>
                <a:off x="921" y="2752"/>
                <a:ext cx="231" cy="47"/>
              </a:xfrm>
              <a:custGeom>
                <a:avLst/>
                <a:gdLst>
                  <a:gd name="T0" fmla="*/ 18 w 231"/>
                  <a:gd name="T1" fmla="*/ 7 h 47"/>
                  <a:gd name="T2" fmla="*/ 24 w 231"/>
                  <a:gd name="T3" fmla="*/ 6 h 47"/>
                  <a:gd name="T4" fmla="*/ 32 w 231"/>
                  <a:gd name="T5" fmla="*/ 5 h 47"/>
                  <a:gd name="T6" fmla="*/ 40 w 231"/>
                  <a:gd name="T7" fmla="*/ 4 h 47"/>
                  <a:gd name="T8" fmla="*/ 49 w 231"/>
                  <a:gd name="T9" fmla="*/ 3 h 47"/>
                  <a:gd name="T10" fmla="*/ 59 w 231"/>
                  <a:gd name="T11" fmla="*/ 2 h 47"/>
                  <a:gd name="T12" fmla="*/ 69 w 231"/>
                  <a:gd name="T13" fmla="*/ 1 h 47"/>
                  <a:gd name="T14" fmla="*/ 80 w 231"/>
                  <a:gd name="T15" fmla="*/ 1 h 47"/>
                  <a:gd name="T16" fmla="*/ 91 w 231"/>
                  <a:gd name="T17" fmla="*/ 0 h 47"/>
                  <a:gd name="T18" fmla="*/ 103 w 231"/>
                  <a:gd name="T19" fmla="*/ 0 h 47"/>
                  <a:gd name="T20" fmla="*/ 115 w 231"/>
                  <a:gd name="T21" fmla="*/ 0 h 47"/>
                  <a:gd name="T22" fmla="*/ 130 w 231"/>
                  <a:gd name="T23" fmla="*/ 0 h 47"/>
                  <a:gd name="T24" fmla="*/ 145 w 231"/>
                  <a:gd name="T25" fmla="*/ 0 h 47"/>
                  <a:gd name="T26" fmla="*/ 159 w 231"/>
                  <a:gd name="T27" fmla="*/ 1 h 47"/>
                  <a:gd name="T28" fmla="*/ 172 w 231"/>
                  <a:gd name="T29" fmla="*/ 2 h 47"/>
                  <a:gd name="T30" fmla="*/ 184 w 231"/>
                  <a:gd name="T31" fmla="*/ 3 h 47"/>
                  <a:gd name="T32" fmla="*/ 194 w 231"/>
                  <a:gd name="T33" fmla="*/ 4 h 47"/>
                  <a:gd name="T34" fmla="*/ 201 w 231"/>
                  <a:gd name="T35" fmla="*/ 5 h 47"/>
                  <a:gd name="T36" fmla="*/ 208 w 231"/>
                  <a:gd name="T37" fmla="*/ 6 h 47"/>
                  <a:gd name="T38" fmla="*/ 215 w 231"/>
                  <a:gd name="T39" fmla="*/ 7 h 47"/>
                  <a:gd name="T40" fmla="*/ 220 w 231"/>
                  <a:gd name="T41" fmla="*/ 9 h 47"/>
                  <a:gd name="T42" fmla="*/ 224 w 231"/>
                  <a:gd name="T43" fmla="*/ 10 h 47"/>
                  <a:gd name="T44" fmla="*/ 228 w 231"/>
                  <a:gd name="T45" fmla="*/ 12 h 47"/>
                  <a:gd name="T46" fmla="*/ 230 w 231"/>
                  <a:gd name="T47" fmla="*/ 15 h 47"/>
                  <a:gd name="T48" fmla="*/ 230 w 231"/>
                  <a:gd name="T49" fmla="*/ 31 h 47"/>
                  <a:gd name="T50" fmla="*/ 225 w 231"/>
                  <a:gd name="T51" fmla="*/ 35 h 47"/>
                  <a:gd name="T52" fmla="*/ 218 w 231"/>
                  <a:gd name="T53" fmla="*/ 38 h 47"/>
                  <a:gd name="T54" fmla="*/ 213 w 231"/>
                  <a:gd name="T55" fmla="*/ 39 h 47"/>
                  <a:gd name="T56" fmla="*/ 209 w 231"/>
                  <a:gd name="T57" fmla="*/ 40 h 47"/>
                  <a:gd name="T58" fmla="*/ 205 w 231"/>
                  <a:gd name="T59" fmla="*/ 41 h 47"/>
                  <a:gd name="T60" fmla="*/ 201 w 231"/>
                  <a:gd name="T61" fmla="*/ 42 h 47"/>
                  <a:gd name="T62" fmla="*/ 196 w 231"/>
                  <a:gd name="T63" fmla="*/ 42 h 47"/>
                  <a:gd name="T64" fmla="*/ 191 w 231"/>
                  <a:gd name="T65" fmla="*/ 43 h 47"/>
                  <a:gd name="T66" fmla="*/ 183 w 231"/>
                  <a:gd name="T67" fmla="*/ 44 h 47"/>
                  <a:gd name="T68" fmla="*/ 175 w 231"/>
                  <a:gd name="T69" fmla="*/ 45 h 47"/>
                  <a:gd name="T70" fmla="*/ 166 w 231"/>
                  <a:gd name="T71" fmla="*/ 45 h 47"/>
                  <a:gd name="T72" fmla="*/ 158 w 231"/>
                  <a:gd name="T73" fmla="*/ 46 h 47"/>
                  <a:gd name="T74" fmla="*/ 148 w 231"/>
                  <a:gd name="T75" fmla="*/ 46 h 47"/>
                  <a:gd name="T76" fmla="*/ 142 w 231"/>
                  <a:gd name="T77" fmla="*/ 46 h 47"/>
                  <a:gd name="T78" fmla="*/ 136 w 231"/>
                  <a:gd name="T79" fmla="*/ 47 h 47"/>
                  <a:gd name="T80" fmla="*/ 130 w 231"/>
                  <a:gd name="T81" fmla="*/ 47 h 47"/>
                  <a:gd name="T82" fmla="*/ 123 w 231"/>
                  <a:gd name="T83" fmla="*/ 47 h 47"/>
                  <a:gd name="T84" fmla="*/ 117 w 231"/>
                  <a:gd name="T85" fmla="*/ 47 h 47"/>
                  <a:gd name="T86" fmla="*/ 111 w 231"/>
                  <a:gd name="T87" fmla="*/ 47 h 47"/>
                  <a:gd name="T88" fmla="*/ 104 w 231"/>
                  <a:gd name="T89" fmla="*/ 47 h 47"/>
                  <a:gd name="T90" fmla="*/ 98 w 231"/>
                  <a:gd name="T91" fmla="*/ 47 h 47"/>
                  <a:gd name="T92" fmla="*/ 92 w 231"/>
                  <a:gd name="T93" fmla="*/ 47 h 47"/>
                  <a:gd name="T94" fmla="*/ 86 w 231"/>
                  <a:gd name="T95" fmla="*/ 46 h 47"/>
                  <a:gd name="T96" fmla="*/ 77 w 231"/>
                  <a:gd name="T97" fmla="*/ 46 h 47"/>
                  <a:gd name="T98" fmla="*/ 63 w 231"/>
                  <a:gd name="T99" fmla="*/ 45 h 47"/>
                  <a:gd name="T100" fmla="*/ 50 w 231"/>
                  <a:gd name="T101" fmla="*/ 44 h 47"/>
                  <a:gd name="T102" fmla="*/ 39 w 231"/>
                  <a:gd name="T103" fmla="*/ 43 h 47"/>
                  <a:gd name="T104" fmla="*/ 29 w 231"/>
                  <a:gd name="T105" fmla="*/ 42 h 47"/>
                  <a:gd name="T106" fmla="*/ 20 w 231"/>
                  <a:gd name="T107" fmla="*/ 40 h 47"/>
                  <a:gd name="T108" fmla="*/ 14 w 231"/>
                  <a:gd name="T109" fmla="*/ 38 h 47"/>
                  <a:gd name="T110" fmla="*/ 9 w 231"/>
                  <a:gd name="T111" fmla="*/ 37 h 47"/>
                  <a:gd name="T112" fmla="*/ 5 w 231"/>
                  <a:gd name="T113" fmla="*/ 35 h 47"/>
                  <a:gd name="T114" fmla="*/ 2 w 231"/>
                  <a:gd name="T115" fmla="*/ 33 h 47"/>
                  <a:gd name="T116" fmla="*/ 0 w 231"/>
                  <a:gd name="T117" fmla="*/ 31 h 47"/>
                  <a:gd name="T118" fmla="*/ 0 w 231"/>
                  <a:gd name="T119" fmla="*/ 14 h 47"/>
                  <a:gd name="T120" fmla="*/ 4 w 231"/>
                  <a:gd name="T121" fmla="*/ 11 h 47"/>
                  <a:gd name="T122" fmla="*/ 10 w 231"/>
                  <a:gd name="T123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1" h="47">
                    <a:moveTo>
                      <a:pt x="14" y="8"/>
                    </a:moveTo>
                    <a:lnTo>
                      <a:pt x="16" y="7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22" y="6"/>
                    </a:lnTo>
                    <a:lnTo>
                      <a:pt x="24" y="6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32" y="5"/>
                    </a:lnTo>
                    <a:lnTo>
                      <a:pt x="34" y="4"/>
                    </a:lnTo>
                    <a:lnTo>
                      <a:pt x="37" y="4"/>
                    </a:lnTo>
                    <a:lnTo>
                      <a:pt x="40" y="4"/>
                    </a:lnTo>
                    <a:lnTo>
                      <a:pt x="43" y="3"/>
                    </a:lnTo>
                    <a:lnTo>
                      <a:pt x="46" y="3"/>
                    </a:lnTo>
                    <a:lnTo>
                      <a:pt x="49" y="3"/>
                    </a:lnTo>
                    <a:lnTo>
                      <a:pt x="52" y="2"/>
                    </a:lnTo>
                    <a:lnTo>
                      <a:pt x="56" y="2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1"/>
                    </a:lnTo>
                    <a:lnTo>
                      <a:pt x="69" y="1"/>
                    </a:lnTo>
                    <a:lnTo>
                      <a:pt x="73" y="1"/>
                    </a:lnTo>
                    <a:lnTo>
                      <a:pt x="76" y="1"/>
                    </a:lnTo>
                    <a:lnTo>
                      <a:pt x="80" y="1"/>
                    </a:lnTo>
                    <a:lnTo>
                      <a:pt x="84" y="1"/>
                    </a:lnTo>
                    <a:lnTo>
                      <a:pt x="87" y="0"/>
                    </a:lnTo>
                    <a:lnTo>
                      <a:pt x="91" y="0"/>
                    </a:lnTo>
                    <a:lnTo>
                      <a:pt x="95" y="0"/>
                    </a:lnTo>
                    <a:lnTo>
                      <a:pt x="99" y="0"/>
                    </a:lnTo>
                    <a:lnTo>
                      <a:pt x="103" y="0"/>
                    </a:lnTo>
                    <a:lnTo>
                      <a:pt x="107" y="0"/>
                    </a:lnTo>
                    <a:lnTo>
                      <a:pt x="111" y="0"/>
                    </a:lnTo>
                    <a:lnTo>
                      <a:pt x="115" y="0"/>
                    </a:lnTo>
                    <a:lnTo>
                      <a:pt x="120" y="0"/>
                    </a:lnTo>
                    <a:lnTo>
                      <a:pt x="125" y="0"/>
                    </a:lnTo>
                    <a:lnTo>
                      <a:pt x="130" y="0"/>
                    </a:lnTo>
                    <a:lnTo>
                      <a:pt x="135" y="0"/>
                    </a:lnTo>
                    <a:lnTo>
                      <a:pt x="140" y="0"/>
                    </a:lnTo>
                    <a:lnTo>
                      <a:pt x="145" y="0"/>
                    </a:lnTo>
                    <a:lnTo>
                      <a:pt x="150" y="1"/>
                    </a:lnTo>
                    <a:lnTo>
                      <a:pt x="154" y="1"/>
                    </a:lnTo>
                    <a:lnTo>
                      <a:pt x="159" y="1"/>
                    </a:lnTo>
                    <a:lnTo>
                      <a:pt x="163" y="1"/>
                    </a:lnTo>
                    <a:lnTo>
                      <a:pt x="168" y="2"/>
                    </a:lnTo>
                    <a:lnTo>
                      <a:pt x="172" y="2"/>
                    </a:lnTo>
                    <a:lnTo>
                      <a:pt x="176" y="2"/>
                    </a:lnTo>
                    <a:lnTo>
                      <a:pt x="180" y="3"/>
                    </a:lnTo>
                    <a:lnTo>
                      <a:pt x="184" y="3"/>
                    </a:lnTo>
                    <a:lnTo>
                      <a:pt x="188" y="3"/>
                    </a:lnTo>
                    <a:lnTo>
                      <a:pt x="191" y="4"/>
                    </a:lnTo>
                    <a:lnTo>
                      <a:pt x="194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4" y="5"/>
                    </a:lnTo>
                    <a:lnTo>
                      <a:pt x="206" y="6"/>
                    </a:lnTo>
                    <a:lnTo>
                      <a:pt x="208" y="6"/>
                    </a:lnTo>
                    <a:lnTo>
                      <a:pt x="211" y="7"/>
                    </a:lnTo>
                    <a:lnTo>
                      <a:pt x="213" y="7"/>
                    </a:lnTo>
                    <a:lnTo>
                      <a:pt x="215" y="7"/>
                    </a:lnTo>
                    <a:lnTo>
                      <a:pt x="216" y="8"/>
                    </a:lnTo>
                    <a:lnTo>
                      <a:pt x="218" y="8"/>
                    </a:lnTo>
                    <a:lnTo>
                      <a:pt x="220" y="9"/>
                    </a:lnTo>
                    <a:lnTo>
                      <a:pt x="221" y="9"/>
                    </a:lnTo>
                    <a:lnTo>
                      <a:pt x="223" y="10"/>
                    </a:lnTo>
                    <a:lnTo>
                      <a:pt x="224" y="10"/>
                    </a:lnTo>
                    <a:lnTo>
                      <a:pt x="226" y="11"/>
                    </a:lnTo>
                    <a:lnTo>
                      <a:pt x="227" y="12"/>
                    </a:lnTo>
                    <a:lnTo>
                      <a:pt x="228" y="12"/>
                    </a:lnTo>
                    <a:lnTo>
                      <a:pt x="229" y="13"/>
                    </a:lnTo>
                    <a:lnTo>
                      <a:pt x="230" y="14"/>
                    </a:lnTo>
                    <a:lnTo>
                      <a:pt x="230" y="15"/>
                    </a:lnTo>
                    <a:lnTo>
                      <a:pt x="231" y="16"/>
                    </a:lnTo>
                    <a:lnTo>
                      <a:pt x="231" y="30"/>
                    </a:lnTo>
                    <a:lnTo>
                      <a:pt x="230" y="31"/>
                    </a:lnTo>
                    <a:lnTo>
                      <a:pt x="229" y="32"/>
                    </a:lnTo>
                    <a:lnTo>
                      <a:pt x="227" y="33"/>
                    </a:lnTo>
                    <a:lnTo>
                      <a:pt x="225" y="35"/>
                    </a:lnTo>
                    <a:lnTo>
                      <a:pt x="222" y="36"/>
                    </a:lnTo>
                    <a:lnTo>
                      <a:pt x="220" y="37"/>
                    </a:lnTo>
                    <a:lnTo>
                      <a:pt x="218" y="38"/>
                    </a:lnTo>
                    <a:lnTo>
                      <a:pt x="216" y="39"/>
                    </a:lnTo>
                    <a:lnTo>
                      <a:pt x="214" y="39"/>
                    </a:lnTo>
                    <a:lnTo>
                      <a:pt x="213" y="39"/>
                    </a:lnTo>
                    <a:lnTo>
                      <a:pt x="212" y="39"/>
                    </a:lnTo>
                    <a:lnTo>
                      <a:pt x="211" y="40"/>
                    </a:lnTo>
                    <a:lnTo>
                      <a:pt x="209" y="40"/>
                    </a:lnTo>
                    <a:lnTo>
                      <a:pt x="208" y="40"/>
                    </a:lnTo>
                    <a:lnTo>
                      <a:pt x="207" y="41"/>
                    </a:lnTo>
                    <a:lnTo>
                      <a:pt x="205" y="41"/>
                    </a:lnTo>
                    <a:lnTo>
                      <a:pt x="204" y="41"/>
                    </a:lnTo>
                    <a:lnTo>
                      <a:pt x="202" y="41"/>
                    </a:lnTo>
                    <a:lnTo>
                      <a:pt x="201" y="42"/>
                    </a:lnTo>
                    <a:lnTo>
                      <a:pt x="200" y="42"/>
                    </a:lnTo>
                    <a:lnTo>
                      <a:pt x="198" y="42"/>
                    </a:lnTo>
                    <a:lnTo>
                      <a:pt x="196" y="42"/>
                    </a:lnTo>
                    <a:lnTo>
                      <a:pt x="195" y="43"/>
                    </a:lnTo>
                    <a:lnTo>
                      <a:pt x="193" y="43"/>
                    </a:lnTo>
                    <a:lnTo>
                      <a:pt x="191" y="43"/>
                    </a:lnTo>
                    <a:lnTo>
                      <a:pt x="188" y="43"/>
                    </a:lnTo>
                    <a:lnTo>
                      <a:pt x="186" y="44"/>
                    </a:lnTo>
                    <a:lnTo>
                      <a:pt x="183" y="44"/>
                    </a:lnTo>
                    <a:lnTo>
                      <a:pt x="180" y="44"/>
                    </a:lnTo>
                    <a:lnTo>
                      <a:pt x="178" y="44"/>
                    </a:lnTo>
                    <a:lnTo>
                      <a:pt x="175" y="45"/>
                    </a:lnTo>
                    <a:lnTo>
                      <a:pt x="172" y="45"/>
                    </a:lnTo>
                    <a:lnTo>
                      <a:pt x="169" y="45"/>
                    </a:lnTo>
                    <a:lnTo>
                      <a:pt x="166" y="45"/>
                    </a:lnTo>
                    <a:lnTo>
                      <a:pt x="163" y="45"/>
                    </a:lnTo>
                    <a:lnTo>
                      <a:pt x="160" y="46"/>
                    </a:lnTo>
                    <a:lnTo>
                      <a:pt x="158" y="46"/>
                    </a:lnTo>
                    <a:lnTo>
                      <a:pt x="154" y="46"/>
                    </a:lnTo>
                    <a:lnTo>
                      <a:pt x="151" y="46"/>
                    </a:lnTo>
                    <a:lnTo>
                      <a:pt x="148" y="46"/>
                    </a:lnTo>
                    <a:lnTo>
                      <a:pt x="146" y="46"/>
                    </a:lnTo>
                    <a:lnTo>
                      <a:pt x="144" y="46"/>
                    </a:lnTo>
                    <a:lnTo>
                      <a:pt x="142" y="46"/>
                    </a:lnTo>
                    <a:lnTo>
                      <a:pt x="140" y="47"/>
                    </a:lnTo>
                    <a:lnTo>
                      <a:pt x="138" y="47"/>
                    </a:lnTo>
                    <a:lnTo>
                      <a:pt x="136" y="47"/>
                    </a:lnTo>
                    <a:lnTo>
                      <a:pt x="134" y="47"/>
                    </a:lnTo>
                    <a:lnTo>
                      <a:pt x="132" y="47"/>
                    </a:lnTo>
                    <a:lnTo>
                      <a:pt x="130" y="47"/>
                    </a:lnTo>
                    <a:lnTo>
                      <a:pt x="128" y="47"/>
                    </a:lnTo>
                    <a:lnTo>
                      <a:pt x="126" y="47"/>
                    </a:lnTo>
                    <a:lnTo>
                      <a:pt x="123" y="47"/>
                    </a:lnTo>
                    <a:lnTo>
                      <a:pt x="121" y="47"/>
                    </a:lnTo>
                    <a:lnTo>
                      <a:pt x="119" y="47"/>
                    </a:lnTo>
                    <a:lnTo>
                      <a:pt x="117" y="47"/>
                    </a:lnTo>
                    <a:lnTo>
                      <a:pt x="115" y="47"/>
                    </a:lnTo>
                    <a:lnTo>
                      <a:pt x="113" y="47"/>
                    </a:lnTo>
                    <a:lnTo>
                      <a:pt x="111" y="47"/>
                    </a:lnTo>
                    <a:lnTo>
                      <a:pt x="109" y="47"/>
                    </a:lnTo>
                    <a:lnTo>
                      <a:pt x="106" y="47"/>
                    </a:lnTo>
                    <a:lnTo>
                      <a:pt x="104" y="47"/>
                    </a:lnTo>
                    <a:lnTo>
                      <a:pt x="102" y="47"/>
                    </a:lnTo>
                    <a:lnTo>
                      <a:pt x="100" y="47"/>
                    </a:lnTo>
                    <a:lnTo>
                      <a:pt x="98" y="47"/>
                    </a:lnTo>
                    <a:lnTo>
                      <a:pt x="96" y="47"/>
                    </a:lnTo>
                    <a:lnTo>
                      <a:pt x="94" y="47"/>
                    </a:lnTo>
                    <a:lnTo>
                      <a:pt x="92" y="47"/>
                    </a:lnTo>
                    <a:lnTo>
                      <a:pt x="90" y="47"/>
                    </a:lnTo>
                    <a:lnTo>
                      <a:pt x="88" y="46"/>
                    </a:lnTo>
                    <a:lnTo>
                      <a:pt x="86" y="46"/>
                    </a:lnTo>
                    <a:lnTo>
                      <a:pt x="84" y="46"/>
                    </a:lnTo>
                    <a:lnTo>
                      <a:pt x="82" y="46"/>
                    </a:lnTo>
                    <a:lnTo>
                      <a:pt x="77" y="46"/>
                    </a:lnTo>
                    <a:lnTo>
                      <a:pt x="72" y="46"/>
                    </a:lnTo>
                    <a:lnTo>
                      <a:pt x="67" y="46"/>
                    </a:lnTo>
                    <a:lnTo>
                      <a:pt x="63" y="45"/>
                    </a:lnTo>
                    <a:lnTo>
                      <a:pt x="58" y="45"/>
                    </a:lnTo>
                    <a:lnTo>
                      <a:pt x="54" y="45"/>
                    </a:lnTo>
                    <a:lnTo>
                      <a:pt x="50" y="44"/>
                    </a:lnTo>
                    <a:lnTo>
                      <a:pt x="46" y="44"/>
                    </a:lnTo>
                    <a:lnTo>
                      <a:pt x="43" y="44"/>
                    </a:lnTo>
                    <a:lnTo>
                      <a:pt x="39" y="43"/>
                    </a:lnTo>
                    <a:lnTo>
                      <a:pt x="35" y="43"/>
                    </a:lnTo>
                    <a:lnTo>
                      <a:pt x="32" y="42"/>
                    </a:lnTo>
                    <a:lnTo>
                      <a:pt x="29" y="42"/>
                    </a:lnTo>
                    <a:lnTo>
                      <a:pt x="26" y="41"/>
                    </a:lnTo>
                    <a:lnTo>
                      <a:pt x="23" y="40"/>
                    </a:lnTo>
                    <a:lnTo>
                      <a:pt x="20" y="40"/>
                    </a:lnTo>
                    <a:lnTo>
                      <a:pt x="18" y="39"/>
                    </a:lnTo>
                    <a:lnTo>
                      <a:pt x="16" y="39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0" y="37"/>
                    </a:lnTo>
                    <a:lnTo>
                      <a:pt x="9" y="37"/>
                    </a:lnTo>
                    <a:lnTo>
                      <a:pt x="7" y="36"/>
                    </a:lnTo>
                    <a:lnTo>
                      <a:pt x="6" y="35"/>
                    </a:lnTo>
                    <a:lnTo>
                      <a:pt x="5" y="35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2" y="33"/>
                    </a:lnTo>
                    <a:lnTo>
                      <a:pt x="1" y="32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0" y="30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1" y="13"/>
                    </a:lnTo>
                    <a:lnTo>
                      <a:pt x="2" y="12"/>
                    </a:lnTo>
                    <a:lnTo>
                      <a:pt x="4" y="11"/>
                    </a:lnTo>
                    <a:lnTo>
                      <a:pt x="5" y="10"/>
                    </a:lnTo>
                    <a:lnTo>
                      <a:pt x="7" y="9"/>
                    </a:lnTo>
                    <a:lnTo>
                      <a:pt x="10" y="9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09" name="Freeform 259"/>
              <p:cNvSpPr>
                <a:spLocks/>
              </p:cNvSpPr>
              <p:nvPr/>
            </p:nvSpPr>
            <p:spPr bwMode="auto">
              <a:xfrm>
                <a:off x="925" y="2755"/>
                <a:ext cx="222" cy="27"/>
              </a:xfrm>
              <a:custGeom>
                <a:avLst/>
                <a:gdLst>
                  <a:gd name="T0" fmla="*/ 211 w 222"/>
                  <a:gd name="T1" fmla="*/ 19 h 27"/>
                  <a:gd name="T2" fmla="*/ 200 w 222"/>
                  <a:gd name="T3" fmla="*/ 21 h 27"/>
                  <a:gd name="T4" fmla="*/ 187 w 222"/>
                  <a:gd name="T5" fmla="*/ 23 h 27"/>
                  <a:gd name="T6" fmla="*/ 172 w 222"/>
                  <a:gd name="T7" fmla="*/ 25 h 27"/>
                  <a:gd name="T8" fmla="*/ 154 w 222"/>
                  <a:gd name="T9" fmla="*/ 26 h 27"/>
                  <a:gd name="T10" fmla="*/ 140 w 222"/>
                  <a:gd name="T11" fmla="*/ 27 h 27"/>
                  <a:gd name="T12" fmla="*/ 134 w 222"/>
                  <a:gd name="T13" fmla="*/ 27 h 27"/>
                  <a:gd name="T14" fmla="*/ 129 w 222"/>
                  <a:gd name="T15" fmla="*/ 27 h 27"/>
                  <a:gd name="T16" fmla="*/ 123 w 222"/>
                  <a:gd name="T17" fmla="*/ 27 h 27"/>
                  <a:gd name="T18" fmla="*/ 117 w 222"/>
                  <a:gd name="T19" fmla="*/ 27 h 27"/>
                  <a:gd name="T20" fmla="*/ 111 w 222"/>
                  <a:gd name="T21" fmla="*/ 27 h 27"/>
                  <a:gd name="T22" fmla="*/ 103 w 222"/>
                  <a:gd name="T23" fmla="*/ 27 h 27"/>
                  <a:gd name="T24" fmla="*/ 94 w 222"/>
                  <a:gd name="T25" fmla="*/ 27 h 27"/>
                  <a:gd name="T26" fmla="*/ 86 w 222"/>
                  <a:gd name="T27" fmla="*/ 27 h 27"/>
                  <a:gd name="T28" fmla="*/ 78 w 222"/>
                  <a:gd name="T29" fmla="*/ 26 h 27"/>
                  <a:gd name="T30" fmla="*/ 71 w 222"/>
                  <a:gd name="T31" fmla="*/ 26 h 27"/>
                  <a:gd name="T32" fmla="*/ 61 w 222"/>
                  <a:gd name="T33" fmla="*/ 25 h 27"/>
                  <a:gd name="T34" fmla="*/ 52 w 222"/>
                  <a:gd name="T35" fmla="*/ 25 h 27"/>
                  <a:gd name="T36" fmla="*/ 43 w 222"/>
                  <a:gd name="T37" fmla="*/ 24 h 27"/>
                  <a:gd name="T38" fmla="*/ 35 w 222"/>
                  <a:gd name="T39" fmla="*/ 23 h 27"/>
                  <a:gd name="T40" fmla="*/ 27 w 222"/>
                  <a:gd name="T41" fmla="*/ 22 h 27"/>
                  <a:gd name="T42" fmla="*/ 21 w 222"/>
                  <a:gd name="T43" fmla="*/ 21 h 27"/>
                  <a:gd name="T44" fmla="*/ 17 w 222"/>
                  <a:gd name="T45" fmla="*/ 21 h 27"/>
                  <a:gd name="T46" fmla="*/ 14 w 222"/>
                  <a:gd name="T47" fmla="*/ 20 h 27"/>
                  <a:gd name="T48" fmla="*/ 7 w 222"/>
                  <a:gd name="T49" fmla="*/ 18 h 27"/>
                  <a:gd name="T50" fmla="*/ 2 w 222"/>
                  <a:gd name="T51" fmla="*/ 16 h 27"/>
                  <a:gd name="T52" fmla="*/ 0 w 222"/>
                  <a:gd name="T53" fmla="*/ 13 h 27"/>
                  <a:gd name="T54" fmla="*/ 1 w 222"/>
                  <a:gd name="T55" fmla="*/ 11 h 27"/>
                  <a:gd name="T56" fmla="*/ 5 w 222"/>
                  <a:gd name="T57" fmla="*/ 9 h 27"/>
                  <a:gd name="T58" fmla="*/ 12 w 222"/>
                  <a:gd name="T59" fmla="*/ 7 h 27"/>
                  <a:gd name="T60" fmla="*/ 21 w 222"/>
                  <a:gd name="T61" fmla="*/ 5 h 27"/>
                  <a:gd name="T62" fmla="*/ 32 w 222"/>
                  <a:gd name="T63" fmla="*/ 4 h 27"/>
                  <a:gd name="T64" fmla="*/ 43 w 222"/>
                  <a:gd name="T65" fmla="*/ 2 h 27"/>
                  <a:gd name="T66" fmla="*/ 56 w 222"/>
                  <a:gd name="T67" fmla="*/ 1 h 27"/>
                  <a:gd name="T68" fmla="*/ 70 w 222"/>
                  <a:gd name="T69" fmla="*/ 1 h 27"/>
                  <a:gd name="T70" fmla="*/ 85 w 222"/>
                  <a:gd name="T71" fmla="*/ 0 h 27"/>
                  <a:gd name="T72" fmla="*/ 100 w 222"/>
                  <a:gd name="T73" fmla="*/ 0 h 27"/>
                  <a:gd name="T74" fmla="*/ 116 w 222"/>
                  <a:gd name="T75" fmla="*/ 0 h 27"/>
                  <a:gd name="T76" fmla="*/ 128 w 222"/>
                  <a:gd name="T77" fmla="*/ 0 h 27"/>
                  <a:gd name="T78" fmla="*/ 141 w 222"/>
                  <a:gd name="T79" fmla="*/ 0 h 27"/>
                  <a:gd name="T80" fmla="*/ 153 w 222"/>
                  <a:gd name="T81" fmla="*/ 1 h 27"/>
                  <a:gd name="T82" fmla="*/ 164 w 222"/>
                  <a:gd name="T83" fmla="*/ 1 h 27"/>
                  <a:gd name="T84" fmla="*/ 175 w 222"/>
                  <a:gd name="T85" fmla="*/ 2 h 27"/>
                  <a:gd name="T86" fmla="*/ 185 w 222"/>
                  <a:gd name="T87" fmla="*/ 3 h 27"/>
                  <a:gd name="T88" fmla="*/ 193 w 222"/>
                  <a:gd name="T89" fmla="*/ 4 h 27"/>
                  <a:gd name="T90" fmla="*/ 201 w 222"/>
                  <a:gd name="T91" fmla="*/ 5 h 27"/>
                  <a:gd name="T92" fmla="*/ 208 w 222"/>
                  <a:gd name="T93" fmla="*/ 7 h 27"/>
                  <a:gd name="T94" fmla="*/ 214 w 222"/>
                  <a:gd name="T95" fmla="*/ 8 h 27"/>
                  <a:gd name="T96" fmla="*/ 218 w 222"/>
                  <a:gd name="T97" fmla="*/ 10 h 27"/>
                  <a:gd name="T98" fmla="*/ 221 w 222"/>
                  <a:gd name="T99" fmla="*/ 11 h 27"/>
                  <a:gd name="T100" fmla="*/ 222 w 222"/>
                  <a:gd name="T101" fmla="*/ 13 h 27"/>
                  <a:gd name="T102" fmla="*/ 222 w 222"/>
                  <a:gd name="T103" fmla="*/ 15 h 27"/>
                  <a:gd name="T104" fmla="*/ 219 w 222"/>
                  <a:gd name="T10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2" h="27">
                    <a:moveTo>
                      <a:pt x="216" y="18"/>
                    </a:moveTo>
                    <a:lnTo>
                      <a:pt x="214" y="19"/>
                    </a:lnTo>
                    <a:lnTo>
                      <a:pt x="211" y="19"/>
                    </a:lnTo>
                    <a:lnTo>
                      <a:pt x="208" y="20"/>
                    </a:lnTo>
                    <a:lnTo>
                      <a:pt x="204" y="21"/>
                    </a:lnTo>
                    <a:lnTo>
                      <a:pt x="200" y="21"/>
                    </a:lnTo>
                    <a:lnTo>
                      <a:pt x="196" y="22"/>
                    </a:lnTo>
                    <a:lnTo>
                      <a:pt x="192" y="23"/>
                    </a:lnTo>
                    <a:lnTo>
                      <a:pt x="187" y="23"/>
                    </a:lnTo>
                    <a:lnTo>
                      <a:pt x="182" y="24"/>
                    </a:lnTo>
                    <a:lnTo>
                      <a:pt x="177" y="24"/>
                    </a:lnTo>
                    <a:lnTo>
                      <a:pt x="172" y="25"/>
                    </a:lnTo>
                    <a:lnTo>
                      <a:pt x="166" y="25"/>
                    </a:lnTo>
                    <a:lnTo>
                      <a:pt x="160" y="25"/>
                    </a:lnTo>
                    <a:lnTo>
                      <a:pt x="154" y="26"/>
                    </a:lnTo>
                    <a:lnTo>
                      <a:pt x="148" y="26"/>
                    </a:lnTo>
                    <a:lnTo>
                      <a:pt x="142" y="26"/>
                    </a:lnTo>
                    <a:lnTo>
                      <a:pt x="140" y="27"/>
                    </a:lnTo>
                    <a:lnTo>
                      <a:pt x="138" y="27"/>
                    </a:lnTo>
                    <a:lnTo>
                      <a:pt x="136" y="27"/>
                    </a:lnTo>
                    <a:lnTo>
                      <a:pt x="134" y="27"/>
                    </a:lnTo>
                    <a:lnTo>
                      <a:pt x="132" y="27"/>
                    </a:lnTo>
                    <a:lnTo>
                      <a:pt x="131" y="27"/>
                    </a:lnTo>
                    <a:lnTo>
                      <a:pt x="129" y="27"/>
                    </a:lnTo>
                    <a:lnTo>
                      <a:pt x="127" y="27"/>
                    </a:lnTo>
                    <a:lnTo>
                      <a:pt x="125" y="27"/>
                    </a:lnTo>
                    <a:lnTo>
                      <a:pt x="123" y="27"/>
                    </a:lnTo>
                    <a:lnTo>
                      <a:pt x="121" y="27"/>
                    </a:lnTo>
                    <a:lnTo>
                      <a:pt x="119" y="27"/>
                    </a:lnTo>
                    <a:lnTo>
                      <a:pt x="117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11" y="27"/>
                    </a:lnTo>
                    <a:lnTo>
                      <a:pt x="108" y="27"/>
                    </a:lnTo>
                    <a:lnTo>
                      <a:pt x="105" y="27"/>
                    </a:lnTo>
                    <a:lnTo>
                      <a:pt x="103" y="27"/>
                    </a:lnTo>
                    <a:lnTo>
                      <a:pt x="100" y="27"/>
                    </a:lnTo>
                    <a:lnTo>
                      <a:pt x="97" y="27"/>
                    </a:lnTo>
                    <a:lnTo>
                      <a:pt x="94" y="27"/>
                    </a:lnTo>
                    <a:lnTo>
                      <a:pt x="91" y="27"/>
                    </a:lnTo>
                    <a:lnTo>
                      <a:pt x="89" y="27"/>
                    </a:lnTo>
                    <a:lnTo>
                      <a:pt x="86" y="27"/>
                    </a:lnTo>
                    <a:lnTo>
                      <a:pt x="84" y="26"/>
                    </a:lnTo>
                    <a:lnTo>
                      <a:pt x="81" y="26"/>
                    </a:lnTo>
                    <a:lnTo>
                      <a:pt x="78" y="26"/>
                    </a:lnTo>
                    <a:lnTo>
                      <a:pt x="76" y="26"/>
                    </a:lnTo>
                    <a:lnTo>
                      <a:pt x="73" y="26"/>
                    </a:lnTo>
                    <a:lnTo>
                      <a:pt x="71" y="26"/>
                    </a:lnTo>
                    <a:lnTo>
                      <a:pt x="68" y="26"/>
                    </a:lnTo>
                    <a:lnTo>
                      <a:pt x="65" y="26"/>
                    </a:lnTo>
                    <a:lnTo>
                      <a:pt x="61" y="25"/>
                    </a:lnTo>
                    <a:lnTo>
                      <a:pt x="58" y="25"/>
                    </a:lnTo>
                    <a:lnTo>
                      <a:pt x="55" y="25"/>
                    </a:lnTo>
                    <a:lnTo>
                      <a:pt x="52" y="25"/>
                    </a:lnTo>
                    <a:lnTo>
                      <a:pt x="49" y="25"/>
                    </a:lnTo>
                    <a:lnTo>
                      <a:pt x="46" y="24"/>
                    </a:lnTo>
                    <a:lnTo>
                      <a:pt x="43" y="24"/>
                    </a:lnTo>
                    <a:lnTo>
                      <a:pt x="40" y="24"/>
                    </a:lnTo>
                    <a:lnTo>
                      <a:pt x="37" y="23"/>
                    </a:lnTo>
                    <a:lnTo>
                      <a:pt x="35" y="23"/>
                    </a:lnTo>
                    <a:lnTo>
                      <a:pt x="32" y="23"/>
                    </a:lnTo>
                    <a:lnTo>
                      <a:pt x="30" y="23"/>
                    </a:lnTo>
                    <a:lnTo>
                      <a:pt x="27" y="22"/>
                    </a:lnTo>
                    <a:lnTo>
                      <a:pt x="25" y="22"/>
                    </a:lnTo>
                    <a:lnTo>
                      <a:pt x="23" y="22"/>
                    </a:lnTo>
                    <a:lnTo>
                      <a:pt x="21" y="21"/>
                    </a:lnTo>
                    <a:lnTo>
                      <a:pt x="20" y="21"/>
                    </a:lnTo>
                    <a:lnTo>
                      <a:pt x="19" y="21"/>
                    </a:lnTo>
                    <a:lnTo>
                      <a:pt x="17" y="21"/>
                    </a:lnTo>
                    <a:lnTo>
                      <a:pt x="16" y="20"/>
                    </a:lnTo>
                    <a:lnTo>
                      <a:pt x="15" y="20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0" y="19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3" y="17"/>
                    </a:lnTo>
                    <a:lnTo>
                      <a:pt x="2" y="16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1" y="11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12" y="7"/>
                    </a:lnTo>
                    <a:lnTo>
                      <a:pt x="14" y="6"/>
                    </a:lnTo>
                    <a:lnTo>
                      <a:pt x="17" y="6"/>
                    </a:lnTo>
                    <a:lnTo>
                      <a:pt x="21" y="5"/>
                    </a:lnTo>
                    <a:lnTo>
                      <a:pt x="24" y="5"/>
                    </a:lnTo>
                    <a:lnTo>
                      <a:pt x="28" y="4"/>
                    </a:lnTo>
                    <a:lnTo>
                      <a:pt x="32" y="4"/>
                    </a:lnTo>
                    <a:lnTo>
                      <a:pt x="36" y="3"/>
                    </a:lnTo>
                    <a:lnTo>
                      <a:pt x="39" y="3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2" y="2"/>
                    </a:lnTo>
                    <a:lnTo>
                      <a:pt x="56" y="1"/>
                    </a:lnTo>
                    <a:lnTo>
                      <a:pt x="61" y="1"/>
                    </a:lnTo>
                    <a:lnTo>
                      <a:pt x="65" y="1"/>
                    </a:lnTo>
                    <a:lnTo>
                      <a:pt x="70" y="1"/>
                    </a:lnTo>
                    <a:lnTo>
                      <a:pt x="75" y="0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90" y="0"/>
                    </a:lnTo>
                    <a:lnTo>
                      <a:pt x="95" y="0"/>
                    </a:lnTo>
                    <a:lnTo>
                      <a:pt x="100" y="0"/>
                    </a:lnTo>
                    <a:lnTo>
                      <a:pt x="106" y="0"/>
                    </a:lnTo>
                    <a:lnTo>
                      <a:pt x="111" y="0"/>
                    </a:lnTo>
                    <a:lnTo>
                      <a:pt x="116" y="0"/>
                    </a:lnTo>
                    <a:lnTo>
                      <a:pt x="120" y="0"/>
                    </a:lnTo>
                    <a:lnTo>
                      <a:pt x="124" y="0"/>
                    </a:lnTo>
                    <a:lnTo>
                      <a:pt x="128" y="0"/>
                    </a:lnTo>
                    <a:lnTo>
                      <a:pt x="133" y="0"/>
                    </a:lnTo>
                    <a:lnTo>
                      <a:pt x="137" y="0"/>
                    </a:lnTo>
                    <a:lnTo>
                      <a:pt x="141" y="0"/>
                    </a:lnTo>
                    <a:lnTo>
                      <a:pt x="145" y="0"/>
                    </a:lnTo>
                    <a:lnTo>
                      <a:pt x="149" y="0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4" y="1"/>
                    </a:lnTo>
                    <a:lnTo>
                      <a:pt x="168" y="2"/>
                    </a:lnTo>
                    <a:lnTo>
                      <a:pt x="171" y="2"/>
                    </a:lnTo>
                    <a:lnTo>
                      <a:pt x="175" y="2"/>
                    </a:lnTo>
                    <a:lnTo>
                      <a:pt x="178" y="2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8" y="3"/>
                    </a:lnTo>
                    <a:lnTo>
                      <a:pt x="191" y="4"/>
                    </a:lnTo>
                    <a:lnTo>
                      <a:pt x="193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4" y="6"/>
                    </a:lnTo>
                    <a:lnTo>
                      <a:pt x="206" y="6"/>
                    </a:lnTo>
                    <a:lnTo>
                      <a:pt x="208" y="7"/>
                    </a:lnTo>
                    <a:lnTo>
                      <a:pt x="210" y="7"/>
                    </a:lnTo>
                    <a:lnTo>
                      <a:pt x="212" y="7"/>
                    </a:lnTo>
                    <a:lnTo>
                      <a:pt x="214" y="8"/>
                    </a:lnTo>
                    <a:lnTo>
                      <a:pt x="215" y="8"/>
                    </a:lnTo>
                    <a:lnTo>
                      <a:pt x="217" y="9"/>
                    </a:lnTo>
                    <a:lnTo>
                      <a:pt x="218" y="10"/>
                    </a:lnTo>
                    <a:lnTo>
                      <a:pt x="220" y="10"/>
                    </a:lnTo>
                    <a:lnTo>
                      <a:pt x="221" y="11"/>
                    </a:lnTo>
                    <a:lnTo>
                      <a:pt x="221" y="11"/>
                    </a:lnTo>
                    <a:lnTo>
                      <a:pt x="222" y="12"/>
                    </a:lnTo>
                    <a:lnTo>
                      <a:pt x="222" y="13"/>
                    </a:lnTo>
                    <a:lnTo>
                      <a:pt x="222" y="13"/>
                    </a:lnTo>
                    <a:lnTo>
                      <a:pt x="222" y="14"/>
                    </a:lnTo>
                    <a:lnTo>
                      <a:pt x="222" y="14"/>
                    </a:lnTo>
                    <a:lnTo>
                      <a:pt x="222" y="15"/>
                    </a:lnTo>
                    <a:lnTo>
                      <a:pt x="221" y="16"/>
                    </a:lnTo>
                    <a:lnTo>
                      <a:pt x="220" y="16"/>
                    </a:lnTo>
                    <a:lnTo>
                      <a:pt x="219" y="17"/>
                    </a:lnTo>
                    <a:lnTo>
                      <a:pt x="218" y="17"/>
                    </a:lnTo>
                    <a:lnTo>
                      <a:pt x="216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10" name="Freeform 260"/>
              <p:cNvSpPr>
                <a:spLocks/>
              </p:cNvSpPr>
              <p:nvPr/>
            </p:nvSpPr>
            <p:spPr bwMode="auto">
              <a:xfrm>
                <a:off x="923" y="2772"/>
                <a:ext cx="226" cy="23"/>
              </a:xfrm>
              <a:custGeom>
                <a:avLst/>
                <a:gdLst>
                  <a:gd name="T0" fmla="*/ 223 w 226"/>
                  <a:gd name="T1" fmla="*/ 10 h 23"/>
                  <a:gd name="T2" fmla="*/ 217 w 226"/>
                  <a:gd name="T3" fmla="*/ 14 h 23"/>
                  <a:gd name="T4" fmla="*/ 209 w 226"/>
                  <a:gd name="T5" fmla="*/ 16 h 23"/>
                  <a:gd name="T6" fmla="*/ 200 w 226"/>
                  <a:gd name="T7" fmla="*/ 18 h 23"/>
                  <a:gd name="T8" fmla="*/ 189 w 226"/>
                  <a:gd name="T9" fmla="*/ 19 h 23"/>
                  <a:gd name="T10" fmla="*/ 177 w 226"/>
                  <a:gd name="T11" fmla="*/ 20 h 23"/>
                  <a:gd name="T12" fmla="*/ 164 w 226"/>
                  <a:gd name="T13" fmla="*/ 21 h 23"/>
                  <a:gd name="T14" fmla="*/ 150 w 226"/>
                  <a:gd name="T15" fmla="*/ 22 h 23"/>
                  <a:gd name="T16" fmla="*/ 141 w 226"/>
                  <a:gd name="T17" fmla="*/ 23 h 23"/>
                  <a:gd name="T18" fmla="*/ 135 w 226"/>
                  <a:gd name="T19" fmla="*/ 23 h 23"/>
                  <a:gd name="T20" fmla="*/ 130 w 226"/>
                  <a:gd name="T21" fmla="*/ 23 h 23"/>
                  <a:gd name="T22" fmla="*/ 124 w 226"/>
                  <a:gd name="T23" fmla="*/ 23 h 23"/>
                  <a:gd name="T24" fmla="*/ 118 w 226"/>
                  <a:gd name="T25" fmla="*/ 23 h 23"/>
                  <a:gd name="T26" fmla="*/ 111 w 226"/>
                  <a:gd name="T27" fmla="*/ 23 h 23"/>
                  <a:gd name="T28" fmla="*/ 102 w 226"/>
                  <a:gd name="T29" fmla="*/ 23 h 23"/>
                  <a:gd name="T30" fmla="*/ 94 w 226"/>
                  <a:gd name="T31" fmla="*/ 23 h 23"/>
                  <a:gd name="T32" fmla="*/ 86 w 226"/>
                  <a:gd name="T33" fmla="*/ 23 h 23"/>
                  <a:gd name="T34" fmla="*/ 78 w 226"/>
                  <a:gd name="T35" fmla="*/ 22 h 23"/>
                  <a:gd name="T36" fmla="*/ 70 w 226"/>
                  <a:gd name="T37" fmla="*/ 22 h 23"/>
                  <a:gd name="T38" fmla="*/ 60 w 226"/>
                  <a:gd name="T39" fmla="*/ 21 h 23"/>
                  <a:gd name="T40" fmla="*/ 51 w 226"/>
                  <a:gd name="T41" fmla="*/ 20 h 23"/>
                  <a:gd name="T42" fmla="*/ 42 w 226"/>
                  <a:gd name="T43" fmla="*/ 20 h 23"/>
                  <a:gd name="T44" fmla="*/ 34 w 226"/>
                  <a:gd name="T45" fmla="*/ 19 h 23"/>
                  <a:gd name="T46" fmla="*/ 27 w 226"/>
                  <a:gd name="T47" fmla="*/ 17 h 23"/>
                  <a:gd name="T48" fmla="*/ 22 w 226"/>
                  <a:gd name="T49" fmla="*/ 17 h 23"/>
                  <a:gd name="T50" fmla="*/ 18 w 226"/>
                  <a:gd name="T51" fmla="*/ 16 h 23"/>
                  <a:gd name="T52" fmla="*/ 15 w 226"/>
                  <a:gd name="T53" fmla="*/ 15 h 23"/>
                  <a:gd name="T54" fmla="*/ 6 w 226"/>
                  <a:gd name="T55" fmla="*/ 12 h 23"/>
                  <a:gd name="T56" fmla="*/ 1 w 226"/>
                  <a:gd name="T57" fmla="*/ 9 h 23"/>
                  <a:gd name="T58" fmla="*/ 0 w 226"/>
                  <a:gd name="T59" fmla="*/ 6 h 23"/>
                  <a:gd name="T60" fmla="*/ 0 w 226"/>
                  <a:gd name="T61" fmla="*/ 0 h 23"/>
                  <a:gd name="T62" fmla="*/ 3 w 226"/>
                  <a:gd name="T63" fmla="*/ 3 h 23"/>
                  <a:gd name="T64" fmla="*/ 9 w 226"/>
                  <a:gd name="T65" fmla="*/ 5 h 23"/>
                  <a:gd name="T66" fmla="*/ 15 w 226"/>
                  <a:gd name="T67" fmla="*/ 6 h 23"/>
                  <a:gd name="T68" fmla="*/ 18 w 226"/>
                  <a:gd name="T69" fmla="*/ 7 h 23"/>
                  <a:gd name="T70" fmla="*/ 22 w 226"/>
                  <a:gd name="T71" fmla="*/ 8 h 23"/>
                  <a:gd name="T72" fmla="*/ 28 w 226"/>
                  <a:gd name="T73" fmla="*/ 9 h 23"/>
                  <a:gd name="T74" fmla="*/ 36 w 226"/>
                  <a:gd name="T75" fmla="*/ 10 h 23"/>
                  <a:gd name="T76" fmla="*/ 44 w 226"/>
                  <a:gd name="T77" fmla="*/ 11 h 23"/>
                  <a:gd name="T78" fmla="*/ 53 w 226"/>
                  <a:gd name="T79" fmla="*/ 12 h 23"/>
                  <a:gd name="T80" fmla="*/ 63 w 226"/>
                  <a:gd name="T81" fmla="*/ 13 h 23"/>
                  <a:gd name="T82" fmla="*/ 72 w 226"/>
                  <a:gd name="T83" fmla="*/ 13 h 23"/>
                  <a:gd name="T84" fmla="*/ 80 w 226"/>
                  <a:gd name="T85" fmla="*/ 14 h 23"/>
                  <a:gd name="T86" fmla="*/ 88 w 226"/>
                  <a:gd name="T87" fmla="*/ 14 h 23"/>
                  <a:gd name="T88" fmla="*/ 97 w 226"/>
                  <a:gd name="T89" fmla="*/ 14 h 23"/>
                  <a:gd name="T90" fmla="*/ 105 w 226"/>
                  <a:gd name="T91" fmla="*/ 14 h 23"/>
                  <a:gd name="T92" fmla="*/ 114 w 226"/>
                  <a:gd name="T93" fmla="*/ 14 h 23"/>
                  <a:gd name="T94" fmla="*/ 120 w 226"/>
                  <a:gd name="T95" fmla="*/ 14 h 23"/>
                  <a:gd name="T96" fmla="*/ 126 w 226"/>
                  <a:gd name="T97" fmla="*/ 14 h 23"/>
                  <a:gd name="T98" fmla="*/ 132 w 226"/>
                  <a:gd name="T99" fmla="*/ 14 h 23"/>
                  <a:gd name="T100" fmla="*/ 137 w 226"/>
                  <a:gd name="T101" fmla="*/ 14 h 23"/>
                  <a:gd name="T102" fmla="*/ 143 w 226"/>
                  <a:gd name="T103" fmla="*/ 14 h 23"/>
                  <a:gd name="T104" fmla="*/ 158 w 226"/>
                  <a:gd name="T105" fmla="*/ 13 h 23"/>
                  <a:gd name="T106" fmla="*/ 175 w 226"/>
                  <a:gd name="T107" fmla="*/ 12 h 23"/>
                  <a:gd name="T108" fmla="*/ 191 w 226"/>
                  <a:gd name="T109" fmla="*/ 10 h 23"/>
                  <a:gd name="T110" fmla="*/ 204 w 226"/>
                  <a:gd name="T111" fmla="*/ 8 h 23"/>
                  <a:gd name="T112" fmla="*/ 214 w 226"/>
                  <a:gd name="T113" fmla="*/ 6 h 23"/>
                  <a:gd name="T114" fmla="*/ 220 w 226"/>
                  <a:gd name="T115" fmla="*/ 3 h 23"/>
                  <a:gd name="T116" fmla="*/ 223 w 226"/>
                  <a:gd name="T117" fmla="*/ 2 h 23"/>
                  <a:gd name="T118" fmla="*/ 226 w 226"/>
                  <a:gd name="T119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6" h="23">
                    <a:moveTo>
                      <a:pt x="226" y="8"/>
                    </a:moveTo>
                    <a:lnTo>
                      <a:pt x="225" y="9"/>
                    </a:lnTo>
                    <a:lnTo>
                      <a:pt x="223" y="10"/>
                    </a:lnTo>
                    <a:lnTo>
                      <a:pt x="221" y="12"/>
                    </a:lnTo>
                    <a:lnTo>
                      <a:pt x="219" y="13"/>
                    </a:lnTo>
                    <a:lnTo>
                      <a:pt x="217" y="14"/>
                    </a:lnTo>
                    <a:lnTo>
                      <a:pt x="214" y="15"/>
                    </a:lnTo>
                    <a:lnTo>
                      <a:pt x="211" y="15"/>
                    </a:lnTo>
                    <a:lnTo>
                      <a:pt x="209" y="16"/>
                    </a:lnTo>
                    <a:lnTo>
                      <a:pt x="206" y="17"/>
                    </a:lnTo>
                    <a:lnTo>
                      <a:pt x="203" y="17"/>
                    </a:lnTo>
                    <a:lnTo>
                      <a:pt x="200" y="18"/>
                    </a:lnTo>
                    <a:lnTo>
                      <a:pt x="196" y="18"/>
                    </a:lnTo>
                    <a:lnTo>
                      <a:pt x="193" y="19"/>
                    </a:lnTo>
                    <a:lnTo>
                      <a:pt x="189" y="19"/>
                    </a:lnTo>
                    <a:lnTo>
                      <a:pt x="185" y="20"/>
                    </a:lnTo>
                    <a:lnTo>
                      <a:pt x="181" y="20"/>
                    </a:lnTo>
                    <a:lnTo>
                      <a:pt x="177" y="20"/>
                    </a:lnTo>
                    <a:lnTo>
                      <a:pt x="173" y="21"/>
                    </a:lnTo>
                    <a:lnTo>
                      <a:pt x="169" y="21"/>
                    </a:lnTo>
                    <a:lnTo>
                      <a:pt x="164" y="21"/>
                    </a:lnTo>
                    <a:lnTo>
                      <a:pt x="160" y="22"/>
                    </a:lnTo>
                    <a:lnTo>
                      <a:pt x="155" y="22"/>
                    </a:lnTo>
                    <a:lnTo>
                      <a:pt x="150" y="22"/>
                    </a:lnTo>
                    <a:lnTo>
                      <a:pt x="145" y="22"/>
                    </a:lnTo>
                    <a:lnTo>
                      <a:pt x="143" y="23"/>
                    </a:lnTo>
                    <a:lnTo>
                      <a:pt x="141" y="23"/>
                    </a:lnTo>
                    <a:lnTo>
                      <a:pt x="139" y="23"/>
                    </a:lnTo>
                    <a:lnTo>
                      <a:pt x="137" y="23"/>
                    </a:lnTo>
                    <a:lnTo>
                      <a:pt x="135" y="23"/>
                    </a:lnTo>
                    <a:lnTo>
                      <a:pt x="133" y="23"/>
                    </a:lnTo>
                    <a:lnTo>
                      <a:pt x="131" y="23"/>
                    </a:lnTo>
                    <a:lnTo>
                      <a:pt x="130" y="23"/>
                    </a:lnTo>
                    <a:lnTo>
                      <a:pt x="128" y="23"/>
                    </a:lnTo>
                    <a:lnTo>
                      <a:pt x="126" y="23"/>
                    </a:lnTo>
                    <a:lnTo>
                      <a:pt x="124" y="23"/>
                    </a:lnTo>
                    <a:lnTo>
                      <a:pt x="122" y="23"/>
                    </a:lnTo>
                    <a:lnTo>
                      <a:pt x="120" y="23"/>
                    </a:lnTo>
                    <a:lnTo>
                      <a:pt x="118" y="23"/>
                    </a:lnTo>
                    <a:lnTo>
                      <a:pt x="116" y="23"/>
                    </a:lnTo>
                    <a:lnTo>
                      <a:pt x="114" y="23"/>
                    </a:lnTo>
                    <a:lnTo>
                      <a:pt x="111" y="23"/>
                    </a:lnTo>
                    <a:lnTo>
                      <a:pt x="108" y="23"/>
                    </a:lnTo>
                    <a:lnTo>
                      <a:pt x="105" y="23"/>
                    </a:lnTo>
                    <a:lnTo>
                      <a:pt x="102" y="23"/>
                    </a:lnTo>
                    <a:lnTo>
                      <a:pt x="100" y="23"/>
                    </a:lnTo>
                    <a:lnTo>
                      <a:pt x="97" y="23"/>
                    </a:lnTo>
                    <a:lnTo>
                      <a:pt x="94" y="23"/>
                    </a:lnTo>
                    <a:lnTo>
                      <a:pt x="91" y="23"/>
                    </a:lnTo>
                    <a:lnTo>
                      <a:pt x="89" y="23"/>
                    </a:lnTo>
                    <a:lnTo>
                      <a:pt x="86" y="23"/>
                    </a:lnTo>
                    <a:lnTo>
                      <a:pt x="83" y="22"/>
                    </a:lnTo>
                    <a:lnTo>
                      <a:pt x="81" y="22"/>
                    </a:lnTo>
                    <a:lnTo>
                      <a:pt x="78" y="22"/>
                    </a:lnTo>
                    <a:lnTo>
                      <a:pt x="76" y="22"/>
                    </a:lnTo>
                    <a:lnTo>
                      <a:pt x="73" y="22"/>
                    </a:lnTo>
                    <a:lnTo>
                      <a:pt x="70" y="22"/>
                    </a:lnTo>
                    <a:lnTo>
                      <a:pt x="67" y="22"/>
                    </a:lnTo>
                    <a:lnTo>
                      <a:pt x="64" y="21"/>
                    </a:lnTo>
                    <a:lnTo>
                      <a:pt x="60" y="21"/>
                    </a:lnTo>
                    <a:lnTo>
                      <a:pt x="57" y="21"/>
                    </a:lnTo>
                    <a:lnTo>
                      <a:pt x="54" y="21"/>
                    </a:lnTo>
                    <a:lnTo>
                      <a:pt x="51" y="20"/>
                    </a:lnTo>
                    <a:lnTo>
                      <a:pt x="48" y="20"/>
                    </a:lnTo>
                    <a:lnTo>
                      <a:pt x="45" y="20"/>
                    </a:lnTo>
                    <a:lnTo>
                      <a:pt x="42" y="20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4" y="19"/>
                    </a:lnTo>
                    <a:lnTo>
                      <a:pt x="32" y="18"/>
                    </a:lnTo>
                    <a:lnTo>
                      <a:pt x="29" y="18"/>
                    </a:lnTo>
                    <a:lnTo>
                      <a:pt x="27" y="17"/>
                    </a:lnTo>
                    <a:lnTo>
                      <a:pt x="24" y="17"/>
                    </a:lnTo>
                    <a:lnTo>
                      <a:pt x="23" y="17"/>
                    </a:lnTo>
                    <a:lnTo>
                      <a:pt x="22" y="17"/>
                    </a:lnTo>
                    <a:lnTo>
                      <a:pt x="20" y="16"/>
                    </a:lnTo>
                    <a:lnTo>
                      <a:pt x="19" y="16"/>
                    </a:lnTo>
                    <a:lnTo>
                      <a:pt x="18" y="16"/>
                    </a:lnTo>
                    <a:lnTo>
                      <a:pt x="17" y="15"/>
                    </a:lnTo>
                    <a:lnTo>
                      <a:pt x="16" y="15"/>
                    </a:lnTo>
                    <a:lnTo>
                      <a:pt x="15" y="15"/>
                    </a:lnTo>
                    <a:lnTo>
                      <a:pt x="11" y="14"/>
                    </a:lnTo>
                    <a:lnTo>
                      <a:pt x="9" y="13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3" y="10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7" y="4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16" y="7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1" y="8"/>
                    </a:lnTo>
                    <a:lnTo>
                      <a:pt x="22" y="8"/>
                    </a:lnTo>
                    <a:lnTo>
                      <a:pt x="23" y="8"/>
                    </a:lnTo>
                    <a:lnTo>
                      <a:pt x="26" y="9"/>
                    </a:lnTo>
                    <a:lnTo>
                      <a:pt x="28" y="9"/>
                    </a:lnTo>
                    <a:lnTo>
                      <a:pt x="31" y="9"/>
                    </a:lnTo>
                    <a:lnTo>
                      <a:pt x="33" y="10"/>
                    </a:lnTo>
                    <a:lnTo>
                      <a:pt x="36" y="10"/>
                    </a:lnTo>
                    <a:lnTo>
                      <a:pt x="39" y="10"/>
                    </a:lnTo>
                    <a:lnTo>
                      <a:pt x="41" y="11"/>
                    </a:lnTo>
                    <a:lnTo>
                      <a:pt x="44" y="11"/>
                    </a:lnTo>
                    <a:lnTo>
                      <a:pt x="47" y="11"/>
                    </a:lnTo>
                    <a:lnTo>
                      <a:pt x="50" y="12"/>
                    </a:lnTo>
                    <a:lnTo>
                      <a:pt x="53" y="12"/>
                    </a:lnTo>
                    <a:lnTo>
                      <a:pt x="57" y="12"/>
                    </a:lnTo>
                    <a:lnTo>
                      <a:pt x="60" y="12"/>
                    </a:lnTo>
                    <a:lnTo>
                      <a:pt x="63" y="13"/>
                    </a:lnTo>
                    <a:lnTo>
                      <a:pt x="67" y="13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80" y="14"/>
                    </a:lnTo>
                    <a:lnTo>
                      <a:pt x="83" y="14"/>
                    </a:lnTo>
                    <a:lnTo>
                      <a:pt x="86" y="14"/>
                    </a:lnTo>
                    <a:lnTo>
                      <a:pt x="88" y="14"/>
                    </a:lnTo>
                    <a:lnTo>
                      <a:pt x="91" y="14"/>
                    </a:lnTo>
                    <a:lnTo>
                      <a:pt x="94" y="14"/>
                    </a:lnTo>
                    <a:lnTo>
                      <a:pt x="97" y="14"/>
                    </a:lnTo>
                    <a:lnTo>
                      <a:pt x="99" y="14"/>
                    </a:lnTo>
                    <a:lnTo>
                      <a:pt x="102" y="14"/>
                    </a:lnTo>
                    <a:lnTo>
                      <a:pt x="105" y="14"/>
                    </a:lnTo>
                    <a:lnTo>
                      <a:pt x="108" y="14"/>
                    </a:lnTo>
                    <a:lnTo>
                      <a:pt x="111" y="14"/>
                    </a:lnTo>
                    <a:lnTo>
                      <a:pt x="114" y="14"/>
                    </a:lnTo>
                    <a:lnTo>
                      <a:pt x="116" y="14"/>
                    </a:lnTo>
                    <a:lnTo>
                      <a:pt x="118" y="14"/>
                    </a:lnTo>
                    <a:lnTo>
                      <a:pt x="120" y="14"/>
                    </a:lnTo>
                    <a:lnTo>
                      <a:pt x="122" y="14"/>
                    </a:lnTo>
                    <a:lnTo>
                      <a:pt x="124" y="14"/>
                    </a:lnTo>
                    <a:lnTo>
                      <a:pt x="126" y="14"/>
                    </a:lnTo>
                    <a:lnTo>
                      <a:pt x="128" y="14"/>
                    </a:lnTo>
                    <a:lnTo>
                      <a:pt x="130" y="14"/>
                    </a:lnTo>
                    <a:lnTo>
                      <a:pt x="132" y="14"/>
                    </a:lnTo>
                    <a:lnTo>
                      <a:pt x="134" y="14"/>
                    </a:lnTo>
                    <a:lnTo>
                      <a:pt x="135" y="14"/>
                    </a:lnTo>
                    <a:lnTo>
                      <a:pt x="137" y="14"/>
                    </a:lnTo>
                    <a:lnTo>
                      <a:pt x="139" y="14"/>
                    </a:lnTo>
                    <a:lnTo>
                      <a:pt x="141" y="14"/>
                    </a:lnTo>
                    <a:lnTo>
                      <a:pt x="143" y="14"/>
                    </a:lnTo>
                    <a:lnTo>
                      <a:pt x="145" y="14"/>
                    </a:lnTo>
                    <a:lnTo>
                      <a:pt x="152" y="13"/>
                    </a:lnTo>
                    <a:lnTo>
                      <a:pt x="158" y="13"/>
                    </a:lnTo>
                    <a:lnTo>
                      <a:pt x="164" y="13"/>
                    </a:lnTo>
                    <a:lnTo>
                      <a:pt x="170" y="12"/>
                    </a:lnTo>
                    <a:lnTo>
                      <a:pt x="175" y="12"/>
                    </a:lnTo>
                    <a:lnTo>
                      <a:pt x="181" y="11"/>
                    </a:lnTo>
                    <a:lnTo>
                      <a:pt x="186" y="11"/>
                    </a:lnTo>
                    <a:lnTo>
                      <a:pt x="191" y="10"/>
                    </a:lnTo>
                    <a:lnTo>
                      <a:pt x="195" y="9"/>
                    </a:lnTo>
                    <a:lnTo>
                      <a:pt x="200" y="9"/>
                    </a:lnTo>
                    <a:lnTo>
                      <a:pt x="204" y="8"/>
                    </a:lnTo>
                    <a:lnTo>
                      <a:pt x="207" y="7"/>
                    </a:lnTo>
                    <a:lnTo>
                      <a:pt x="211" y="6"/>
                    </a:lnTo>
                    <a:lnTo>
                      <a:pt x="214" y="6"/>
                    </a:lnTo>
                    <a:lnTo>
                      <a:pt x="217" y="5"/>
                    </a:lnTo>
                    <a:lnTo>
                      <a:pt x="219" y="4"/>
                    </a:lnTo>
                    <a:lnTo>
                      <a:pt x="220" y="3"/>
                    </a:lnTo>
                    <a:lnTo>
                      <a:pt x="221" y="3"/>
                    </a:lnTo>
                    <a:lnTo>
                      <a:pt x="222" y="2"/>
                    </a:lnTo>
                    <a:lnTo>
                      <a:pt x="223" y="2"/>
                    </a:lnTo>
                    <a:lnTo>
                      <a:pt x="224" y="1"/>
                    </a:lnTo>
                    <a:lnTo>
                      <a:pt x="225" y="1"/>
                    </a:lnTo>
                    <a:lnTo>
                      <a:pt x="226" y="1"/>
                    </a:lnTo>
                    <a:lnTo>
                      <a:pt x="226" y="0"/>
                    </a:lnTo>
                    <a:lnTo>
                      <a:pt x="226" y="8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11" name="Freeform 261"/>
              <p:cNvSpPr>
                <a:spLocks/>
              </p:cNvSpPr>
              <p:nvPr/>
            </p:nvSpPr>
            <p:spPr bwMode="auto">
              <a:xfrm>
                <a:off x="974" y="2758"/>
                <a:ext cx="48" cy="15"/>
              </a:xfrm>
              <a:custGeom>
                <a:avLst/>
                <a:gdLst>
                  <a:gd name="T0" fmla="*/ 25 w 48"/>
                  <a:gd name="T1" fmla="*/ 0 h 15"/>
                  <a:gd name="T2" fmla="*/ 48 w 48"/>
                  <a:gd name="T3" fmla="*/ 11 h 15"/>
                  <a:gd name="T4" fmla="*/ 12 w 48"/>
                  <a:gd name="T5" fmla="*/ 15 h 15"/>
                  <a:gd name="T6" fmla="*/ 0 w 48"/>
                  <a:gd name="T7" fmla="*/ 1 h 15"/>
                  <a:gd name="T8" fmla="*/ 25 w 4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25" y="0"/>
                    </a:moveTo>
                    <a:lnTo>
                      <a:pt x="48" y="11"/>
                    </a:lnTo>
                    <a:lnTo>
                      <a:pt x="12" y="15"/>
                    </a:lnTo>
                    <a:lnTo>
                      <a:pt x="0" y="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12" name="Freeform 262"/>
              <p:cNvSpPr>
                <a:spLocks/>
              </p:cNvSpPr>
              <p:nvPr/>
            </p:nvSpPr>
            <p:spPr bwMode="auto">
              <a:xfrm>
                <a:off x="978" y="2759"/>
                <a:ext cx="38" cy="12"/>
              </a:xfrm>
              <a:custGeom>
                <a:avLst/>
                <a:gdLst>
                  <a:gd name="T0" fmla="*/ 21 w 38"/>
                  <a:gd name="T1" fmla="*/ 0 h 12"/>
                  <a:gd name="T2" fmla="*/ 38 w 38"/>
                  <a:gd name="T3" fmla="*/ 9 h 12"/>
                  <a:gd name="T4" fmla="*/ 10 w 38"/>
                  <a:gd name="T5" fmla="*/ 12 h 12"/>
                  <a:gd name="T6" fmla="*/ 0 w 38"/>
                  <a:gd name="T7" fmla="*/ 2 h 12"/>
                  <a:gd name="T8" fmla="*/ 21 w 38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2">
                    <a:moveTo>
                      <a:pt x="21" y="0"/>
                    </a:moveTo>
                    <a:lnTo>
                      <a:pt x="38" y="9"/>
                    </a:lnTo>
                    <a:lnTo>
                      <a:pt x="10" y="12"/>
                    </a:lnTo>
                    <a:lnTo>
                      <a:pt x="0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13" name="Freeform 263"/>
              <p:cNvSpPr>
                <a:spLocks/>
              </p:cNvSpPr>
              <p:nvPr/>
            </p:nvSpPr>
            <p:spPr bwMode="auto">
              <a:xfrm>
                <a:off x="957" y="2673"/>
                <a:ext cx="8" cy="14"/>
              </a:xfrm>
              <a:custGeom>
                <a:avLst/>
                <a:gdLst>
                  <a:gd name="T0" fmla="*/ 1 w 8"/>
                  <a:gd name="T1" fmla="*/ 14 h 14"/>
                  <a:gd name="T2" fmla="*/ 0 w 8"/>
                  <a:gd name="T3" fmla="*/ 13 h 14"/>
                  <a:gd name="T4" fmla="*/ 0 w 8"/>
                  <a:gd name="T5" fmla="*/ 11 h 14"/>
                  <a:gd name="T6" fmla="*/ 0 w 8"/>
                  <a:gd name="T7" fmla="*/ 8 h 14"/>
                  <a:gd name="T8" fmla="*/ 1 w 8"/>
                  <a:gd name="T9" fmla="*/ 6 h 14"/>
                  <a:gd name="T10" fmla="*/ 1 w 8"/>
                  <a:gd name="T11" fmla="*/ 4 h 14"/>
                  <a:gd name="T12" fmla="*/ 2 w 8"/>
                  <a:gd name="T13" fmla="*/ 3 h 14"/>
                  <a:gd name="T14" fmla="*/ 3 w 8"/>
                  <a:gd name="T15" fmla="*/ 2 h 14"/>
                  <a:gd name="T16" fmla="*/ 4 w 8"/>
                  <a:gd name="T17" fmla="*/ 1 h 14"/>
                  <a:gd name="T18" fmla="*/ 4 w 8"/>
                  <a:gd name="T19" fmla="*/ 1 h 14"/>
                  <a:gd name="T20" fmla="*/ 5 w 8"/>
                  <a:gd name="T21" fmla="*/ 0 h 14"/>
                  <a:gd name="T22" fmla="*/ 6 w 8"/>
                  <a:gd name="T23" fmla="*/ 0 h 14"/>
                  <a:gd name="T24" fmla="*/ 7 w 8"/>
                  <a:gd name="T25" fmla="*/ 0 h 14"/>
                  <a:gd name="T26" fmla="*/ 8 w 8"/>
                  <a:gd name="T27" fmla="*/ 1 h 14"/>
                  <a:gd name="T28" fmla="*/ 8 w 8"/>
                  <a:gd name="T29" fmla="*/ 3 h 14"/>
                  <a:gd name="T30" fmla="*/ 8 w 8"/>
                  <a:gd name="T31" fmla="*/ 6 h 14"/>
                  <a:gd name="T32" fmla="*/ 7 w 8"/>
                  <a:gd name="T33" fmla="*/ 8 h 14"/>
                  <a:gd name="T34" fmla="*/ 7 w 8"/>
                  <a:gd name="T35" fmla="*/ 10 h 14"/>
                  <a:gd name="T36" fmla="*/ 6 w 8"/>
                  <a:gd name="T37" fmla="*/ 11 h 14"/>
                  <a:gd name="T38" fmla="*/ 5 w 8"/>
                  <a:gd name="T39" fmla="*/ 12 h 14"/>
                  <a:gd name="T40" fmla="*/ 4 w 8"/>
                  <a:gd name="T41" fmla="*/ 13 h 14"/>
                  <a:gd name="T42" fmla="*/ 4 w 8"/>
                  <a:gd name="T43" fmla="*/ 13 h 14"/>
                  <a:gd name="T44" fmla="*/ 3 w 8"/>
                  <a:gd name="T45" fmla="*/ 14 h 14"/>
                  <a:gd name="T46" fmla="*/ 2 w 8"/>
                  <a:gd name="T47" fmla="*/ 14 h 14"/>
                  <a:gd name="T48" fmla="*/ 1 w 8"/>
                  <a:gd name="T4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4">
                    <a:moveTo>
                      <a:pt x="1" y="14"/>
                    </a:moveTo>
                    <a:lnTo>
                      <a:pt x="0" y="13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7" y="10"/>
                    </a:lnTo>
                    <a:lnTo>
                      <a:pt x="6" y="11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14" name="Freeform 264"/>
              <p:cNvSpPr>
                <a:spLocks/>
              </p:cNvSpPr>
              <p:nvPr/>
            </p:nvSpPr>
            <p:spPr bwMode="auto">
              <a:xfrm>
                <a:off x="963" y="2703"/>
                <a:ext cx="24" cy="22"/>
              </a:xfrm>
              <a:custGeom>
                <a:avLst/>
                <a:gdLst>
                  <a:gd name="T0" fmla="*/ 0 w 24"/>
                  <a:gd name="T1" fmla="*/ 22 h 22"/>
                  <a:gd name="T2" fmla="*/ 0 w 24"/>
                  <a:gd name="T3" fmla="*/ 0 h 22"/>
                  <a:gd name="T4" fmla="*/ 24 w 24"/>
                  <a:gd name="T5" fmla="*/ 6 h 22"/>
                  <a:gd name="T6" fmla="*/ 24 w 24"/>
                  <a:gd name="T7" fmla="*/ 22 h 22"/>
                  <a:gd name="T8" fmla="*/ 0 w 24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2">
                    <a:moveTo>
                      <a:pt x="0" y="22"/>
                    </a:moveTo>
                    <a:lnTo>
                      <a:pt x="0" y="0"/>
                    </a:lnTo>
                    <a:lnTo>
                      <a:pt x="24" y="6"/>
                    </a:lnTo>
                    <a:lnTo>
                      <a:pt x="24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15" name="Rectangle 265"/>
              <p:cNvSpPr>
                <a:spLocks noChangeArrowheads="1"/>
              </p:cNvSpPr>
              <p:nvPr/>
            </p:nvSpPr>
            <p:spPr bwMode="auto">
              <a:xfrm>
                <a:off x="966" y="2707"/>
                <a:ext cx="19" cy="1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16" name="Freeform 266"/>
              <p:cNvSpPr>
                <a:spLocks/>
              </p:cNvSpPr>
              <p:nvPr/>
            </p:nvSpPr>
            <p:spPr bwMode="auto">
              <a:xfrm>
                <a:off x="953" y="2670"/>
                <a:ext cx="49" cy="45"/>
              </a:xfrm>
              <a:custGeom>
                <a:avLst/>
                <a:gdLst>
                  <a:gd name="T0" fmla="*/ 8 w 49"/>
                  <a:gd name="T1" fmla="*/ 12 h 45"/>
                  <a:gd name="T2" fmla="*/ 8 w 49"/>
                  <a:gd name="T3" fmla="*/ 12 h 45"/>
                  <a:gd name="T4" fmla="*/ 9 w 49"/>
                  <a:gd name="T5" fmla="*/ 11 h 45"/>
                  <a:gd name="T6" fmla="*/ 11 w 49"/>
                  <a:gd name="T7" fmla="*/ 8 h 45"/>
                  <a:gd name="T8" fmla="*/ 13 w 49"/>
                  <a:gd name="T9" fmla="*/ 6 h 45"/>
                  <a:gd name="T10" fmla="*/ 15 w 49"/>
                  <a:gd name="T11" fmla="*/ 4 h 45"/>
                  <a:gd name="T12" fmla="*/ 18 w 49"/>
                  <a:gd name="T13" fmla="*/ 2 h 45"/>
                  <a:gd name="T14" fmla="*/ 21 w 49"/>
                  <a:gd name="T15" fmla="*/ 1 h 45"/>
                  <a:gd name="T16" fmla="*/ 24 w 49"/>
                  <a:gd name="T17" fmla="*/ 0 h 45"/>
                  <a:gd name="T18" fmla="*/ 28 w 49"/>
                  <a:gd name="T19" fmla="*/ 0 h 45"/>
                  <a:gd name="T20" fmla="*/ 31 w 49"/>
                  <a:gd name="T21" fmla="*/ 1 h 45"/>
                  <a:gd name="T22" fmla="*/ 36 w 49"/>
                  <a:gd name="T23" fmla="*/ 2 h 45"/>
                  <a:gd name="T24" fmla="*/ 39 w 49"/>
                  <a:gd name="T25" fmla="*/ 4 h 45"/>
                  <a:gd name="T26" fmla="*/ 43 w 49"/>
                  <a:gd name="T27" fmla="*/ 7 h 45"/>
                  <a:gd name="T28" fmla="*/ 46 w 49"/>
                  <a:gd name="T29" fmla="*/ 10 h 45"/>
                  <a:gd name="T30" fmla="*/ 48 w 49"/>
                  <a:gd name="T31" fmla="*/ 14 h 45"/>
                  <a:gd name="T32" fmla="*/ 49 w 49"/>
                  <a:gd name="T33" fmla="*/ 18 h 45"/>
                  <a:gd name="T34" fmla="*/ 49 w 49"/>
                  <a:gd name="T35" fmla="*/ 22 h 45"/>
                  <a:gd name="T36" fmla="*/ 49 w 49"/>
                  <a:gd name="T37" fmla="*/ 27 h 45"/>
                  <a:gd name="T38" fmla="*/ 48 w 49"/>
                  <a:gd name="T39" fmla="*/ 31 h 45"/>
                  <a:gd name="T40" fmla="*/ 46 w 49"/>
                  <a:gd name="T41" fmla="*/ 35 h 45"/>
                  <a:gd name="T42" fmla="*/ 43 w 49"/>
                  <a:gd name="T43" fmla="*/ 38 h 45"/>
                  <a:gd name="T44" fmla="*/ 40 w 49"/>
                  <a:gd name="T45" fmla="*/ 41 h 45"/>
                  <a:gd name="T46" fmla="*/ 36 w 49"/>
                  <a:gd name="T47" fmla="*/ 43 h 45"/>
                  <a:gd name="T48" fmla="*/ 32 w 49"/>
                  <a:gd name="T49" fmla="*/ 44 h 45"/>
                  <a:gd name="T50" fmla="*/ 28 w 49"/>
                  <a:gd name="T51" fmla="*/ 45 h 45"/>
                  <a:gd name="T52" fmla="*/ 24 w 49"/>
                  <a:gd name="T53" fmla="*/ 44 h 45"/>
                  <a:gd name="T54" fmla="*/ 21 w 49"/>
                  <a:gd name="T55" fmla="*/ 44 h 45"/>
                  <a:gd name="T56" fmla="*/ 18 w 49"/>
                  <a:gd name="T57" fmla="*/ 43 h 45"/>
                  <a:gd name="T58" fmla="*/ 15 w 49"/>
                  <a:gd name="T59" fmla="*/ 41 h 45"/>
                  <a:gd name="T60" fmla="*/ 13 w 49"/>
                  <a:gd name="T61" fmla="*/ 39 h 45"/>
                  <a:gd name="T62" fmla="*/ 11 w 49"/>
                  <a:gd name="T63" fmla="*/ 37 h 45"/>
                  <a:gd name="T64" fmla="*/ 9 w 49"/>
                  <a:gd name="T65" fmla="*/ 35 h 45"/>
                  <a:gd name="T66" fmla="*/ 7 w 49"/>
                  <a:gd name="T67" fmla="*/ 32 h 45"/>
                  <a:gd name="T68" fmla="*/ 7 w 49"/>
                  <a:gd name="T69" fmla="*/ 31 h 45"/>
                  <a:gd name="T70" fmla="*/ 6 w 49"/>
                  <a:gd name="T71" fmla="*/ 31 h 45"/>
                  <a:gd name="T72" fmla="*/ 5 w 49"/>
                  <a:gd name="T73" fmla="*/ 30 h 45"/>
                  <a:gd name="T74" fmla="*/ 2 w 49"/>
                  <a:gd name="T75" fmla="*/ 29 h 45"/>
                  <a:gd name="T76" fmla="*/ 1 w 49"/>
                  <a:gd name="T77" fmla="*/ 26 h 45"/>
                  <a:gd name="T78" fmla="*/ 0 w 49"/>
                  <a:gd name="T79" fmla="*/ 23 h 45"/>
                  <a:gd name="T80" fmla="*/ 0 w 49"/>
                  <a:gd name="T81" fmla="*/ 19 h 45"/>
                  <a:gd name="T82" fmla="*/ 1 w 49"/>
                  <a:gd name="T83" fmla="*/ 16 h 45"/>
                  <a:gd name="T84" fmla="*/ 4 w 49"/>
                  <a:gd name="T85" fmla="*/ 13 h 45"/>
                  <a:gd name="T86" fmla="*/ 6 w 49"/>
                  <a:gd name="T87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5">
                    <a:moveTo>
                      <a:pt x="8" y="12"/>
                    </a:move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5" y="4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31" y="1"/>
                    </a:lnTo>
                    <a:lnTo>
                      <a:pt x="34" y="1"/>
                    </a:lnTo>
                    <a:lnTo>
                      <a:pt x="36" y="2"/>
                    </a:lnTo>
                    <a:lnTo>
                      <a:pt x="38" y="3"/>
                    </a:lnTo>
                    <a:lnTo>
                      <a:pt x="39" y="4"/>
                    </a:lnTo>
                    <a:lnTo>
                      <a:pt x="41" y="5"/>
                    </a:lnTo>
                    <a:lnTo>
                      <a:pt x="43" y="7"/>
                    </a:lnTo>
                    <a:lnTo>
                      <a:pt x="44" y="8"/>
                    </a:lnTo>
                    <a:lnTo>
                      <a:pt x="46" y="10"/>
                    </a:lnTo>
                    <a:lnTo>
                      <a:pt x="47" y="12"/>
                    </a:lnTo>
                    <a:lnTo>
                      <a:pt x="48" y="14"/>
                    </a:lnTo>
                    <a:lnTo>
                      <a:pt x="48" y="16"/>
                    </a:lnTo>
                    <a:lnTo>
                      <a:pt x="49" y="18"/>
                    </a:lnTo>
                    <a:lnTo>
                      <a:pt x="49" y="20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7"/>
                    </a:lnTo>
                    <a:lnTo>
                      <a:pt x="49" y="29"/>
                    </a:lnTo>
                    <a:lnTo>
                      <a:pt x="48" y="31"/>
                    </a:lnTo>
                    <a:lnTo>
                      <a:pt x="47" y="33"/>
                    </a:lnTo>
                    <a:lnTo>
                      <a:pt x="46" y="35"/>
                    </a:lnTo>
                    <a:lnTo>
                      <a:pt x="45" y="36"/>
                    </a:lnTo>
                    <a:lnTo>
                      <a:pt x="43" y="38"/>
                    </a:lnTo>
                    <a:lnTo>
                      <a:pt x="42" y="39"/>
                    </a:lnTo>
                    <a:lnTo>
                      <a:pt x="40" y="41"/>
                    </a:lnTo>
                    <a:lnTo>
                      <a:pt x="38" y="42"/>
                    </a:lnTo>
                    <a:lnTo>
                      <a:pt x="36" y="43"/>
                    </a:lnTo>
                    <a:lnTo>
                      <a:pt x="34" y="43"/>
                    </a:lnTo>
                    <a:lnTo>
                      <a:pt x="32" y="44"/>
                    </a:lnTo>
                    <a:lnTo>
                      <a:pt x="30" y="44"/>
                    </a:lnTo>
                    <a:lnTo>
                      <a:pt x="28" y="45"/>
                    </a:lnTo>
                    <a:lnTo>
                      <a:pt x="26" y="44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1" y="44"/>
                    </a:lnTo>
                    <a:lnTo>
                      <a:pt x="19" y="43"/>
                    </a:lnTo>
                    <a:lnTo>
                      <a:pt x="18" y="43"/>
                    </a:lnTo>
                    <a:lnTo>
                      <a:pt x="17" y="42"/>
                    </a:lnTo>
                    <a:lnTo>
                      <a:pt x="15" y="41"/>
                    </a:lnTo>
                    <a:lnTo>
                      <a:pt x="14" y="40"/>
                    </a:lnTo>
                    <a:lnTo>
                      <a:pt x="13" y="39"/>
                    </a:lnTo>
                    <a:lnTo>
                      <a:pt x="12" y="38"/>
                    </a:lnTo>
                    <a:lnTo>
                      <a:pt x="11" y="37"/>
                    </a:lnTo>
                    <a:lnTo>
                      <a:pt x="10" y="36"/>
                    </a:lnTo>
                    <a:lnTo>
                      <a:pt x="9" y="35"/>
                    </a:lnTo>
                    <a:lnTo>
                      <a:pt x="8" y="33"/>
                    </a:lnTo>
                    <a:lnTo>
                      <a:pt x="7" y="32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5" y="30"/>
                    </a:lnTo>
                    <a:lnTo>
                      <a:pt x="4" y="30"/>
                    </a:lnTo>
                    <a:lnTo>
                      <a:pt x="2" y="29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2" y="14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17" name="Freeform 267"/>
              <p:cNvSpPr>
                <a:spLocks/>
              </p:cNvSpPr>
              <p:nvPr/>
            </p:nvSpPr>
            <p:spPr bwMode="auto">
              <a:xfrm>
                <a:off x="955" y="2674"/>
                <a:ext cx="44" cy="37"/>
              </a:xfrm>
              <a:custGeom>
                <a:avLst/>
                <a:gdLst>
                  <a:gd name="T0" fmla="*/ 6 w 44"/>
                  <a:gd name="T1" fmla="*/ 12 h 37"/>
                  <a:gd name="T2" fmla="*/ 7 w 44"/>
                  <a:gd name="T3" fmla="*/ 13 h 37"/>
                  <a:gd name="T4" fmla="*/ 8 w 44"/>
                  <a:gd name="T5" fmla="*/ 12 h 37"/>
                  <a:gd name="T6" fmla="*/ 9 w 44"/>
                  <a:gd name="T7" fmla="*/ 9 h 37"/>
                  <a:gd name="T8" fmla="*/ 11 w 44"/>
                  <a:gd name="T9" fmla="*/ 7 h 37"/>
                  <a:gd name="T10" fmla="*/ 13 w 44"/>
                  <a:gd name="T11" fmla="*/ 4 h 37"/>
                  <a:gd name="T12" fmla="*/ 16 w 44"/>
                  <a:gd name="T13" fmla="*/ 2 h 37"/>
                  <a:gd name="T14" fmla="*/ 19 w 44"/>
                  <a:gd name="T15" fmla="*/ 1 h 37"/>
                  <a:gd name="T16" fmla="*/ 22 w 44"/>
                  <a:gd name="T17" fmla="*/ 0 h 37"/>
                  <a:gd name="T18" fmla="*/ 25 w 44"/>
                  <a:gd name="T19" fmla="*/ 0 h 37"/>
                  <a:gd name="T20" fmla="*/ 31 w 44"/>
                  <a:gd name="T21" fmla="*/ 1 h 37"/>
                  <a:gd name="T22" fmla="*/ 37 w 44"/>
                  <a:gd name="T23" fmla="*/ 4 h 37"/>
                  <a:gd name="T24" fmla="*/ 42 w 44"/>
                  <a:gd name="T25" fmla="*/ 9 h 37"/>
                  <a:gd name="T26" fmla="*/ 44 w 44"/>
                  <a:gd name="T27" fmla="*/ 16 h 37"/>
                  <a:gd name="T28" fmla="*/ 44 w 44"/>
                  <a:gd name="T29" fmla="*/ 22 h 37"/>
                  <a:gd name="T30" fmla="*/ 43 w 44"/>
                  <a:gd name="T31" fmla="*/ 26 h 37"/>
                  <a:gd name="T32" fmla="*/ 41 w 44"/>
                  <a:gd name="T33" fmla="*/ 29 h 37"/>
                  <a:gd name="T34" fmla="*/ 39 w 44"/>
                  <a:gd name="T35" fmla="*/ 32 h 37"/>
                  <a:gd name="T36" fmla="*/ 36 w 44"/>
                  <a:gd name="T37" fmla="*/ 34 h 37"/>
                  <a:gd name="T38" fmla="*/ 33 w 44"/>
                  <a:gd name="T39" fmla="*/ 36 h 37"/>
                  <a:gd name="T40" fmla="*/ 30 w 44"/>
                  <a:gd name="T41" fmla="*/ 37 h 37"/>
                  <a:gd name="T42" fmla="*/ 26 w 44"/>
                  <a:gd name="T43" fmla="*/ 37 h 37"/>
                  <a:gd name="T44" fmla="*/ 21 w 44"/>
                  <a:gd name="T45" fmla="*/ 37 h 37"/>
                  <a:gd name="T46" fmla="*/ 15 w 44"/>
                  <a:gd name="T47" fmla="*/ 34 h 37"/>
                  <a:gd name="T48" fmla="*/ 11 w 44"/>
                  <a:gd name="T49" fmla="*/ 30 h 37"/>
                  <a:gd name="T50" fmla="*/ 8 w 44"/>
                  <a:gd name="T51" fmla="*/ 25 h 37"/>
                  <a:gd name="T52" fmla="*/ 6 w 44"/>
                  <a:gd name="T53" fmla="*/ 22 h 37"/>
                  <a:gd name="T54" fmla="*/ 5 w 44"/>
                  <a:gd name="T55" fmla="*/ 23 h 37"/>
                  <a:gd name="T56" fmla="*/ 3 w 44"/>
                  <a:gd name="T57" fmla="*/ 23 h 37"/>
                  <a:gd name="T58" fmla="*/ 2 w 44"/>
                  <a:gd name="T59" fmla="*/ 22 h 37"/>
                  <a:gd name="T60" fmla="*/ 1 w 44"/>
                  <a:gd name="T61" fmla="*/ 20 h 37"/>
                  <a:gd name="T62" fmla="*/ 0 w 44"/>
                  <a:gd name="T63" fmla="*/ 18 h 37"/>
                  <a:gd name="T64" fmla="*/ 1 w 44"/>
                  <a:gd name="T65" fmla="*/ 16 h 37"/>
                  <a:gd name="T66" fmla="*/ 1 w 44"/>
                  <a:gd name="T67" fmla="*/ 14 h 37"/>
                  <a:gd name="T68" fmla="*/ 3 w 44"/>
                  <a:gd name="T69" fmla="*/ 13 h 37"/>
                  <a:gd name="T70" fmla="*/ 4 w 44"/>
                  <a:gd name="T71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4" h="37">
                    <a:moveTo>
                      <a:pt x="5" y="12"/>
                    </a:moveTo>
                    <a:lnTo>
                      <a:pt x="6" y="12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5" y="3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31" y="1"/>
                    </a:lnTo>
                    <a:lnTo>
                      <a:pt x="34" y="2"/>
                    </a:lnTo>
                    <a:lnTo>
                      <a:pt x="37" y="4"/>
                    </a:lnTo>
                    <a:lnTo>
                      <a:pt x="40" y="6"/>
                    </a:lnTo>
                    <a:lnTo>
                      <a:pt x="42" y="9"/>
                    </a:lnTo>
                    <a:lnTo>
                      <a:pt x="43" y="13"/>
                    </a:lnTo>
                    <a:lnTo>
                      <a:pt x="44" y="16"/>
                    </a:lnTo>
                    <a:lnTo>
                      <a:pt x="44" y="20"/>
                    </a:lnTo>
                    <a:lnTo>
                      <a:pt x="44" y="22"/>
                    </a:lnTo>
                    <a:lnTo>
                      <a:pt x="43" y="24"/>
                    </a:lnTo>
                    <a:lnTo>
                      <a:pt x="43" y="26"/>
                    </a:lnTo>
                    <a:lnTo>
                      <a:pt x="42" y="27"/>
                    </a:lnTo>
                    <a:lnTo>
                      <a:pt x="41" y="29"/>
                    </a:lnTo>
                    <a:lnTo>
                      <a:pt x="40" y="30"/>
                    </a:lnTo>
                    <a:lnTo>
                      <a:pt x="39" y="32"/>
                    </a:lnTo>
                    <a:lnTo>
                      <a:pt x="37" y="33"/>
                    </a:lnTo>
                    <a:lnTo>
                      <a:pt x="36" y="34"/>
                    </a:lnTo>
                    <a:lnTo>
                      <a:pt x="35" y="35"/>
                    </a:lnTo>
                    <a:lnTo>
                      <a:pt x="33" y="36"/>
                    </a:lnTo>
                    <a:lnTo>
                      <a:pt x="31" y="36"/>
                    </a:lnTo>
                    <a:lnTo>
                      <a:pt x="30" y="37"/>
                    </a:lnTo>
                    <a:lnTo>
                      <a:pt x="28" y="37"/>
                    </a:lnTo>
                    <a:lnTo>
                      <a:pt x="26" y="37"/>
                    </a:lnTo>
                    <a:lnTo>
                      <a:pt x="24" y="37"/>
                    </a:lnTo>
                    <a:lnTo>
                      <a:pt x="21" y="37"/>
                    </a:lnTo>
                    <a:lnTo>
                      <a:pt x="18" y="35"/>
                    </a:lnTo>
                    <a:lnTo>
                      <a:pt x="15" y="34"/>
                    </a:lnTo>
                    <a:lnTo>
                      <a:pt x="13" y="32"/>
                    </a:lnTo>
                    <a:lnTo>
                      <a:pt x="11" y="30"/>
                    </a:lnTo>
                    <a:lnTo>
                      <a:pt x="9" y="28"/>
                    </a:lnTo>
                    <a:lnTo>
                      <a:pt x="8" y="25"/>
                    </a:lnTo>
                    <a:lnTo>
                      <a:pt x="7" y="22"/>
                    </a:lnTo>
                    <a:lnTo>
                      <a:pt x="6" y="22"/>
                    </a:lnTo>
                    <a:lnTo>
                      <a:pt x="6" y="23"/>
                    </a:lnTo>
                    <a:lnTo>
                      <a:pt x="5" y="23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2" y="22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18" name="Freeform 268"/>
              <p:cNvSpPr>
                <a:spLocks/>
              </p:cNvSpPr>
              <p:nvPr/>
            </p:nvSpPr>
            <p:spPr bwMode="auto">
              <a:xfrm>
                <a:off x="971" y="2699"/>
                <a:ext cx="17" cy="7"/>
              </a:xfrm>
              <a:custGeom>
                <a:avLst/>
                <a:gdLst>
                  <a:gd name="T0" fmla="*/ 17 w 17"/>
                  <a:gd name="T1" fmla="*/ 2 h 7"/>
                  <a:gd name="T2" fmla="*/ 17 w 17"/>
                  <a:gd name="T3" fmla="*/ 2 h 7"/>
                  <a:gd name="T4" fmla="*/ 17 w 17"/>
                  <a:gd name="T5" fmla="*/ 3 h 7"/>
                  <a:gd name="T6" fmla="*/ 17 w 17"/>
                  <a:gd name="T7" fmla="*/ 3 h 7"/>
                  <a:gd name="T8" fmla="*/ 16 w 17"/>
                  <a:gd name="T9" fmla="*/ 4 h 7"/>
                  <a:gd name="T10" fmla="*/ 16 w 17"/>
                  <a:gd name="T11" fmla="*/ 5 h 7"/>
                  <a:gd name="T12" fmla="*/ 15 w 17"/>
                  <a:gd name="T13" fmla="*/ 5 h 7"/>
                  <a:gd name="T14" fmla="*/ 15 w 17"/>
                  <a:gd name="T15" fmla="*/ 6 h 7"/>
                  <a:gd name="T16" fmla="*/ 14 w 17"/>
                  <a:gd name="T17" fmla="*/ 6 h 7"/>
                  <a:gd name="T18" fmla="*/ 13 w 17"/>
                  <a:gd name="T19" fmla="*/ 7 h 7"/>
                  <a:gd name="T20" fmla="*/ 11 w 17"/>
                  <a:gd name="T21" fmla="*/ 7 h 7"/>
                  <a:gd name="T22" fmla="*/ 10 w 17"/>
                  <a:gd name="T23" fmla="*/ 7 h 7"/>
                  <a:gd name="T24" fmla="*/ 9 w 17"/>
                  <a:gd name="T25" fmla="*/ 7 h 7"/>
                  <a:gd name="T26" fmla="*/ 8 w 17"/>
                  <a:gd name="T27" fmla="*/ 7 h 7"/>
                  <a:gd name="T28" fmla="*/ 7 w 17"/>
                  <a:gd name="T29" fmla="*/ 7 h 7"/>
                  <a:gd name="T30" fmla="*/ 7 w 17"/>
                  <a:gd name="T31" fmla="*/ 7 h 7"/>
                  <a:gd name="T32" fmla="*/ 7 w 17"/>
                  <a:gd name="T33" fmla="*/ 7 h 7"/>
                  <a:gd name="T34" fmla="*/ 0 w 17"/>
                  <a:gd name="T35" fmla="*/ 0 h 7"/>
                  <a:gd name="T36" fmla="*/ 17 w 17"/>
                  <a:gd name="T3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lnTo>
                      <a:pt x="17" y="2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6" y="4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0" y="0"/>
                    </a:ln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19" name="Freeform 269"/>
              <p:cNvSpPr>
                <a:spLocks/>
              </p:cNvSpPr>
              <p:nvPr/>
            </p:nvSpPr>
            <p:spPr bwMode="auto">
              <a:xfrm>
                <a:off x="975" y="2701"/>
                <a:ext cx="11" cy="3"/>
              </a:xfrm>
              <a:custGeom>
                <a:avLst/>
                <a:gdLst>
                  <a:gd name="T0" fmla="*/ 11 w 11"/>
                  <a:gd name="T1" fmla="*/ 1 h 3"/>
                  <a:gd name="T2" fmla="*/ 10 w 11"/>
                  <a:gd name="T3" fmla="*/ 3 h 3"/>
                  <a:gd name="T4" fmla="*/ 3 w 11"/>
                  <a:gd name="T5" fmla="*/ 2 h 3"/>
                  <a:gd name="T6" fmla="*/ 0 w 11"/>
                  <a:gd name="T7" fmla="*/ 0 h 3"/>
                  <a:gd name="T8" fmla="*/ 11 w 1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">
                    <a:moveTo>
                      <a:pt x="11" y="1"/>
                    </a:moveTo>
                    <a:lnTo>
                      <a:pt x="10" y="3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20" name="Freeform 270"/>
              <p:cNvSpPr>
                <a:spLocks/>
              </p:cNvSpPr>
              <p:nvPr/>
            </p:nvSpPr>
            <p:spPr bwMode="auto">
              <a:xfrm>
                <a:off x="961" y="2665"/>
                <a:ext cx="40" cy="12"/>
              </a:xfrm>
              <a:custGeom>
                <a:avLst/>
                <a:gdLst>
                  <a:gd name="T0" fmla="*/ 4 w 40"/>
                  <a:gd name="T1" fmla="*/ 3 h 12"/>
                  <a:gd name="T2" fmla="*/ 6 w 40"/>
                  <a:gd name="T3" fmla="*/ 2 h 12"/>
                  <a:gd name="T4" fmla="*/ 7 w 40"/>
                  <a:gd name="T5" fmla="*/ 2 h 12"/>
                  <a:gd name="T6" fmla="*/ 8 w 40"/>
                  <a:gd name="T7" fmla="*/ 2 h 12"/>
                  <a:gd name="T8" fmla="*/ 9 w 40"/>
                  <a:gd name="T9" fmla="*/ 2 h 12"/>
                  <a:gd name="T10" fmla="*/ 10 w 40"/>
                  <a:gd name="T11" fmla="*/ 1 h 12"/>
                  <a:gd name="T12" fmla="*/ 11 w 40"/>
                  <a:gd name="T13" fmla="*/ 0 h 12"/>
                  <a:gd name="T14" fmla="*/ 13 w 40"/>
                  <a:gd name="T15" fmla="*/ 0 h 12"/>
                  <a:gd name="T16" fmla="*/ 15 w 40"/>
                  <a:gd name="T17" fmla="*/ 0 h 12"/>
                  <a:gd name="T18" fmla="*/ 16 w 40"/>
                  <a:gd name="T19" fmla="*/ 0 h 12"/>
                  <a:gd name="T20" fmla="*/ 17 w 40"/>
                  <a:gd name="T21" fmla="*/ 0 h 12"/>
                  <a:gd name="T22" fmla="*/ 18 w 40"/>
                  <a:gd name="T23" fmla="*/ 0 h 12"/>
                  <a:gd name="T24" fmla="*/ 19 w 40"/>
                  <a:gd name="T25" fmla="*/ 0 h 12"/>
                  <a:gd name="T26" fmla="*/ 21 w 40"/>
                  <a:gd name="T27" fmla="*/ 0 h 12"/>
                  <a:gd name="T28" fmla="*/ 23 w 40"/>
                  <a:gd name="T29" fmla="*/ 0 h 12"/>
                  <a:gd name="T30" fmla="*/ 25 w 40"/>
                  <a:gd name="T31" fmla="*/ 0 h 12"/>
                  <a:gd name="T32" fmla="*/ 27 w 40"/>
                  <a:gd name="T33" fmla="*/ 1 h 12"/>
                  <a:gd name="T34" fmla="*/ 28 w 40"/>
                  <a:gd name="T35" fmla="*/ 2 h 12"/>
                  <a:gd name="T36" fmla="*/ 29 w 40"/>
                  <a:gd name="T37" fmla="*/ 3 h 12"/>
                  <a:gd name="T38" fmla="*/ 31 w 40"/>
                  <a:gd name="T39" fmla="*/ 3 h 12"/>
                  <a:gd name="T40" fmla="*/ 33 w 40"/>
                  <a:gd name="T41" fmla="*/ 3 h 12"/>
                  <a:gd name="T42" fmla="*/ 36 w 40"/>
                  <a:gd name="T43" fmla="*/ 4 h 12"/>
                  <a:gd name="T44" fmla="*/ 39 w 40"/>
                  <a:gd name="T45" fmla="*/ 6 h 12"/>
                  <a:gd name="T46" fmla="*/ 40 w 40"/>
                  <a:gd name="T47" fmla="*/ 7 h 12"/>
                  <a:gd name="T48" fmla="*/ 39 w 40"/>
                  <a:gd name="T49" fmla="*/ 9 h 12"/>
                  <a:gd name="T50" fmla="*/ 38 w 40"/>
                  <a:gd name="T51" fmla="*/ 11 h 12"/>
                  <a:gd name="T52" fmla="*/ 36 w 40"/>
                  <a:gd name="T53" fmla="*/ 12 h 12"/>
                  <a:gd name="T54" fmla="*/ 33 w 40"/>
                  <a:gd name="T55" fmla="*/ 12 h 12"/>
                  <a:gd name="T56" fmla="*/ 30 w 40"/>
                  <a:gd name="T57" fmla="*/ 12 h 12"/>
                  <a:gd name="T58" fmla="*/ 29 w 40"/>
                  <a:gd name="T59" fmla="*/ 12 h 12"/>
                  <a:gd name="T60" fmla="*/ 27 w 40"/>
                  <a:gd name="T61" fmla="*/ 12 h 12"/>
                  <a:gd name="T62" fmla="*/ 26 w 40"/>
                  <a:gd name="T63" fmla="*/ 11 h 12"/>
                  <a:gd name="T64" fmla="*/ 25 w 40"/>
                  <a:gd name="T65" fmla="*/ 11 h 12"/>
                  <a:gd name="T66" fmla="*/ 24 w 40"/>
                  <a:gd name="T67" fmla="*/ 11 h 12"/>
                  <a:gd name="T68" fmla="*/ 23 w 40"/>
                  <a:gd name="T69" fmla="*/ 11 h 12"/>
                  <a:gd name="T70" fmla="*/ 21 w 40"/>
                  <a:gd name="T71" fmla="*/ 11 h 12"/>
                  <a:gd name="T72" fmla="*/ 20 w 40"/>
                  <a:gd name="T73" fmla="*/ 11 h 12"/>
                  <a:gd name="T74" fmla="*/ 18 w 40"/>
                  <a:gd name="T75" fmla="*/ 11 h 12"/>
                  <a:gd name="T76" fmla="*/ 17 w 40"/>
                  <a:gd name="T77" fmla="*/ 10 h 12"/>
                  <a:gd name="T78" fmla="*/ 15 w 40"/>
                  <a:gd name="T79" fmla="*/ 10 h 12"/>
                  <a:gd name="T80" fmla="*/ 15 w 40"/>
                  <a:gd name="T81" fmla="*/ 9 h 12"/>
                  <a:gd name="T82" fmla="*/ 14 w 40"/>
                  <a:gd name="T83" fmla="*/ 9 h 12"/>
                  <a:gd name="T84" fmla="*/ 13 w 40"/>
                  <a:gd name="T85" fmla="*/ 9 h 12"/>
                  <a:gd name="T86" fmla="*/ 11 w 40"/>
                  <a:gd name="T87" fmla="*/ 9 h 12"/>
                  <a:gd name="T88" fmla="*/ 10 w 40"/>
                  <a:gd name="T89" fmla="*/ 9 h 12"/>
                  <a:gd name="T90" fmla="*/ 8 w 40"/>
                  <a:gd name="T91" fmla="*/ 10 h 12"/>
                  <a:gd name="T92" fmla="*/ 6 w 40"/>
                  <a:gd name="T93" fmla="*/ 11 h 12"/>
                  <a:gd name="T94" fmla="*/ 4 w 40"/>
                  <a:gd name="T95" fmla="*/ 11 h 12"/>
                  <a:gd name="T96" fmla="*/ 2 w 40"/>
                  <a:gd name="T97" fmla="*/ 11 h 12"/>
                  <a:gd name="T98" fmla="*/ 0 w 40"/>
                  <a:gd name="T99" fmla="*/ 10 h 12"/>
                  <a:gd name="T100" fmla="*/ 0 w 40"/>
                  <a:gd name="T101" fmla="*/ 8 h 12"/>
                  <a:gd name="T102" fmla="*/ 0 w 40"/>
                  <a:gd name="T103" fmla="*/ 7 h 12"/>
                  <a:gd name="T104" fmla="*/ 1 w 40"/>
                  <a:gd name="T105" fmla="*/ 5 h 12"/>
                  <a:gd name="T106" fmla="*/ 3 w 40"/>
                  <a:gd name="T10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0" h="12">
                    <a:moveTo>
                      <a:pt x="4" y="3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3" y="3"/>
                    </a:lnTo>
                    <a:lnTo>
                      <a:pt x="35" y="3"/>
                    </a:lnTo>
                    <a:lnTo>
                      <a:pt x="36" y="4"/>
                    </a:lnTo>
                    <a:lnTo>
                      <a:pt x="38" y="5"/>
                    </a:lnTo>
                    <a:lnTo>
                      <a:pt x="39" y="6"/>
                    </a:lnTo>
                    <a:lnTo>
                      <a:pt x="39" y="6"/>
                    </a:lnTo>
                    <a:lnTo>
                      <a:pt x="40" y="7"/>
                    </a:lnTo>
                    <a:lnTo>
                      <a:pt x="40" y="8"/>
                    </a:lnTo>
                    <a:lnTo>
                      <a:pt x="39" y="9"/>
                    </a:lnTo>
                    <a:lnTo>
                      <a:pt x="39" y="10"/>
                    </a:lnTo>
                    <a:lnTo>
                      <a:pt x="38" y="11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4" y="12"/>
                    </a:lnTo>
                    <a:lnTo>
                      <a:pt x="33" y="12"/>
                    </a:lnTo>
                    <a:lnTo>
                      <a:pt x="31" y="12"/>
                    </a:lnTo>
                    <a:lnTo>
                      <a:pt x="30" y="12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7" y="12"/>
                    </a:lnTo>
                    <a:lnTo>
                      <a:pt x="27" y="11"/>
                    </a:lnTo>
                    <a:lnTo>
                      <a:pt x="26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4" y="11"/>
                    </a:lnTo>
                    <a:lnTo>
                      <a:pt x="24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2" y="11"/>
                    </a:lnTo>
                    <a:lnTo>
                      <a:pt x="21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7" y="11"/>
                    </a:lnTo>
                    <a:lnTo>
                      <a:pt x="17" y="10"/>
                    </a:lnTo>
                    <a:lnTo>
                      <a:pt x="16" y="10"/>
                    </a:lnTo>
                    <a:lnTo>
                      <a:pt x="15" y="10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2" y="9"/>
                    </a:lnTo>
                    <a:lnTo>
                      <a:pt x="11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9" y="10"/>
                    </a:lnTo>
                    <a:lnTo>
                      <a:pt x="8" y="10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21" name="Freeform 271"/>
              <p:cNvSpPr>
                <a:spLocks/>
              </p:cNvSpPr>
              <p:nvPr/>
            </p:nvSpPr>
            <p:spPr bwMode="auto">
              <a:xfrm>
                <a:off x="997" y="2758"/>
                <a:ext cx="53" cy="16"/>
              </a:xfrm>
              <a:custGeom>
                <a:avLst/>
                <a:gdLst>
                  <a:gd name="T0" fmla="*/ 24 w 53"/>
                  <a:gd name="T1" fmla="*/ 0 h 16"/>
                  <a:gd name="T2" fmla="*/ 53 w 53"/>
                  <a:gd name="T3" fmla="*/ 10 h 16"/>
                  <a:gd name="T4" fmla="*/ 17 w 53"/>
                  <a:gd name="T5" fmla="*/ 16 h 16"/>
                  <a:gd name="T6" fmla="*/ 0 w 53"/>
                  <a:gd name="T7" fmla="*/ 3 h 16"/>
                  <a:gd name="T8" fmla="*/ 24 w 53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16">
                    <a:moveTo>
                      <a:pt x="24" y="0"/>
                    </a:moveTo>
                    <a:lnTo>
                      <a:pt x="53" y="10"/>
                    </a:lnTo>
                    <a:lnTo>
                      <a:pt x="17" y="16"/>
                    </a:lnTo>
                    <a:lnTo>
                      <a:pt x="0" y="3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22" name="Freeform 272"/>
              <p:cNvSpPr>
                <a:spLocks/>
              </p:cNvSpPr>
              <p:nvPr/>
            </p:nvSpPr>
            <p:spPr bwMode="auto">
              <a:xfrm>
                <a:off x="1002" y="2760"/>
                <a:ext cx="41" cy="12"/>
              </a:xfrm>
              <a:custGeom>
                <a:avLst/>
                <a:gdLst>
                  <a:gd name="T0" fmla="*/ 19 w 41"/>
                  <a:gd name="T1" fmla="*/ 0 h 12"/>
                  <a:gd name="T2" fmla="*/ 41 w 41"/>
                  <a:gd name="T3" fmla="*/ 8 h 12"/>
                  <a:gd name="T4" fmla="*/ 12 w 41"/>
                  <a:gd name="T5" fmla="*/ 12 h 12"/>
                  <a:gd name="T6" fmla="*/ 0 w 41"/>
                  <a:gd name="T7" fmla="*/ 3 h 12"/>
                  <a:gd name="T8" fmla="*/ 19 w 4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2">
                    <a:moveTo>
                      <a:pt x="19" y="0"/>
                    </a:moveTo>
                    <a:lnTo>
                      <a:pt x="41" y="8"/>
                    </a:lnTo>
                    <a:lnTo>
                      <a:pt x="12" y="12"/>
                    </a:lnTo>
                    <a:lnTo>
                      <a:pt x="0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23" name="Freeform 273"/>
              <p:cNvSpPr>
                <a:spLocks/>
              </p:cNvSpPr>
              <p:nvPr/>
            </p:nvSpPr>
            <p:spPr bwMode="auto">
              <a:xfrm>
                <a:off x="939" y="2715"/>
                <a:ext cx="86" cy="52"/>
              </a:xfrm>
              <a:custGeom>
                <a:avLst/>
                <a:gdLst>
                  <a:gd name="T0" fmla="*/ 7 w 86"/>
                  <a:gd name="T1" fmla="*/ 8 h 52"/>
                  <a:gd name="T2" fmla="*/ 9 w 86"/>
                  <a:gd name="T3" fmla="*/ 6 h 52"/>
                  <a:gd name="T4" fmla="*/ 12 w 86"/>
                  <a:gd name="T5" fmla="*/ 4 h 52"/>
                  <a:gd name="T6" fmla="*/ 15 w 86"/>
                  <a:gd name="T7" fmla="*/ 2 h 52"/>
                  <a:gd name="T8" fmla="*/ 16 w 86"/>
                  <a:gd name="T9" fmla="*/ 2 h 52"/>
                  <a:gd name="T10" fmla="*/ 18 w 86"/>
                  <a:gd name="T11" fmla="*/ 1 h 52"/>
                  <a:gd name="T12" fmla="*/ 21 w 86"/>
                  <a:gd name="T13" fmla="*/ 1 h 52"/>
                  <a:gd name="T14" fmla="*/ 23 w 86"/>
                  <a:gd name="T15" fmla="*/ 0 h 52"/>
                  <a:gd name="T16" fmla="*/ 23 w 86"/>
                  <a:gd name="T17" fmla="*/ 0 h 52"/>
                  <a:gd name="T18" fmla="*/ 25 w 86"/>
                  <a:gd name="T19" fmla="*/ 0 h 52"/>
                  <a:gd name="T20" fmla="*/ 29 w 86"/>
                  <a:gd name="T21" fmla="*/ 0 h 52"/>
                  <a:gd name="T22" fmla="*/ 33 w 86"/>
                  <a:gd name="T23" fmla="*/ 0 h 52"/>
                  <a:gd name="T24" fmla="*/ 37 w 86"/>
                  <a:gd name="T25" fmla="*/ 0 h 52"/>
                  <a:gd name="T26" fmla="*/ 42 w 86"/>
                  <a:gd name="T27" fmla="*/ 0 h 52"/>
                  <a:gd name="T28" fmla="*/ 45 w 86"/>
                  <a:gd name="T29" fmla="*/ 0 h 52"/>
                  <a:gd name="T30" fmla="*/ 47 w 86"/>
                  <a:gd name="T31" fmla="*/ 0 h 52"/>
                  <a:gd name="T32" fmla="*/ 48 w 86"/>
                  <a:gd name="T33" fmla="*/ 0 h 52"/>
                  <a:gd name="T34" fmla="*/ 50 w 86"/>
                  <a:gd name="T35" fmla="*/ 1 h 52"/>
                  <a:gd name="T36" fmla="*/ 53 w 86"/>
                  <a:gd name="T37" fmla="*/ 1 h 52"/>
                  <a:gd name="T38" fmla="*/ 56 w 86"/>
                  <a:gd name="T39" fmla="*/ 2 h 52"/>
                  <a:gd name="T40" fmla="*/ 58 w 86"/>
                  <a:gd name="T41" fmla="*/ 3 h 52"/>
                  <a:gd name="T42" fmla="*/ 60 w 86"/>
                  <a:gd name="T43" fmla="*/ 5 h 52"/>
                  <a:gd name="T44" fmla="*/ 62 w 86"/>
                  <a:gd name="T45" fmla="*/ 6 h 52"/>
                  <a:gd name="T46" fmla="*/ 63 w 86"/>
                  <a:gd name="T47" fmla="*/ 7 h 52"/>
                  <a:gd name="T48" fmla="*/ 64 w 86"/>
                  <a:gd name="T49" fmla="*/ 9 h 52"/>
                  <a:gd name="T50" fmla="*/ 68 w 86"/>
                  <a:gd name="T51" fmla="*/ 16 h 52"/>
                  <a:gd name="T52" fmla="*/ 73 w 86"/>
                  <a:gd name="T53" fmla="*/ 24 h 52"/>
                  <a:gd name="T54" fmla="*/ 76 w 86"/>
                  <a:gd name="T55" fmla="*/ 33 h 52"/>
                  <a:gd name="T56" fmla="*/ 86 w 86"/>
                  <a:gd name="T57" fmla="*/ 46 h 52"/>
                  <a:gd name="T58" fmla="*/ 75 w 86"/>
                  <a:gd name="T59" fmla="*/ 47 h 52"/>
                  <a:gd name="T60" fmla="*/ 75 w 86"/>
                  <a:gd name="T61" fmla="*/ 49 h 52"/>
                  <a:gd name="T62" fmla="*/ 73 w 86"/>
                  <a:gd name="T63" fmla="*/ 52 h 52"/>
                  <a:gd name="T64" fmla="*/ 72 w 86"/>
                  <a:gd name="T65" fmla="*/ 51 h 52"/>
                  <a:gd name="T66" fmla="*/ 71 w 86"/>
                  <a:gd name="T67" fmla="*/ 51 h 52"/>
                  <a:gd name="T68" fmla="*/ 70 w 86"/>
                  <a:gd name="T69" fmla="*/ 47 h 52"/>
                  <a:gd name="T70" fmla="*/ 69 w 86"/>
                  <a:gd name="T71" fmla="*/ 40 h 52"/>
                  <a:gd name="T72" fmla="*/ 67 w 86"/>
                  <a:gd name="T73" fmla="*/ 39 h 52"/>
                  <a:gd name="T74" fmla="*/ 65 w 86"/>
                  <a:gd name="T75" fmla="*/ 36 h 52"/>
                  <a:gd name="T76" fmla="*/ 62 w 86"/>
                  <a:gd name="T77" fmla="*/ 30 h 52"/>
                  <a:gd name="T78" fmla="*/ 57 w 86"/>
                  <a:gd name="T79" fmla="*/ 24 h 52"/>
                  <a:gd name="T80" fmla="*/ 56 w 86"/>
                  <a:gd name="T81" fmla="*/ 39 h 52"/>
                  <a:gd name="T82" fmla="*/ 14 w 86"/>
                  <a:gd name="T83" fmla="*/ 24 h 52"/>
                  <a:gd name="T84" fmla="*/ 13 w 86"/>
                  <a:gd name="T85" fmla="*/ 29 h 52"/>
                  <a:gd name="T86" fmla="*/ 13 w 86"/>
                  <a:gd name="T87" fmla="*/ 43 h 52"/>
                  <a:gd name="T88" fmla="*/ 1 w 86"/>
                  <a:gd name="T89" fmla="*/ 44 h 52"/>
                  <a:gd name="T90" fmla="*/ 0 w 86"/>
                  <a:gd name="T91" fmla="*/ 37 h 52"/>
                  <a:gd name="T92" fmla="*/ 1 w 86"/>
                  <a:gd name="T93" fmla="*/ 27 h 52"/>
                  <a:gd name="T94" fmla="*/ 3 w 86"/>
                  <a:gd name="T95" fmla="*/ 1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6" h="52">
                    <a:moveTo>
                      <a:pt x="6" y="10"/>
                    </a:moveTo>
                    <a:lnTo>
                      <a:pt x="7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12" y="4"/>
                    </a:lnTo>
                    <a:lnTo>
                      <a:pt x="13" y="3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7" y="3"/>
                    </a:lnTo>
                    <a:lnTo>
                      <a:pt x="58" y="3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6"/>
                    </a:lnTo>
                    <a:lnTo>
                      <a:pt x="62" y="7"/>
                    </a:lnTo>
                    <a:lnTo>
                      <a:pt x="63" y="7"/>
                    </a:lnTo>
                    <a:lnTo>
                      <a:pt x="63" y="7"/>
                    </a:lnTo>
                    <a:lnTo>
                      <a:pt x="64" y="9"/>
                    </a:lnTo>
                    <a:lnTo>
                      <a:pt x="66" y="12"/>
                    </a:lnTo>
                    <a:lnTo>
                      <a:pt x="68" y="16"/>
                    </a:lnTo>
                    <a:lnTo>
                      <a:pt x="70" y="20"/>
                    </a:lnTo>
                    <a:lnTo>
                      <a:pt x="73" y="24"/>
                    </a:lnTo>
                    <a:lnTo>
                      <a:pt x="75" y="28"/>
                    </a:lnTo>
                    <a:lnTo>
                      <a:pt x="76" y="33"/>
                    </a:lnTo>
                    <a:lnTo>
                      <a:pt x="78" y="36"/>
                    </a:lnTo>
                    <a:lnTo>
                      <a:pt x="86" y="46"/>
                    </a:lnTo>
                    <a:lnTo>
                      <a:pt x="79" y="51"/>
                    </a:lnTo>
                    <a:lnTo>
                      <a:pt x="75" y="47"/>
                    </a:lnTo>
                    <a:lnTo>
                      <a:pt x="75" y="48"/>
                    </a:lnTo>
                    <a:lnTo>
                      <a:pt x="75" y="49"/>
                    </a:lnTo>
                    <a:lnTo>
                      <a:pt x="74" y="51"/>
                    </a:lnTo>
                    <a:lnTo>
                      <a:pt x="73" y="52"/>
                    </a:lnTo>
                    <a:lnTo>
                      <a:pt x="72" y="52"/>
                    </a:lnTo>
                    <a:lnTo>
                      <a:pt x="72" y="51"/>
                    </a:lnTo>
                    <a:lnTo>
                      <a:pt x="71" y="51"/>
                    </a:lnTo>
                    <a:lnTo>
                      <a:pt x="71" y="51"/>
                    </a:lnTo>
                    <a:lnTo>
                      <a:pt x="71" y="50"/>
                    </a:lnTo>
                    <a:lnTo>
                      <a:pt x="70" y="47"/>
                    </a:lnTo>
                    <a:lnTo>
                      <a:pt x="70" y="44"/>
                    </a:lnTo>
                    <a:lnTo>
                      <a:pt x="69" y="40"/>
                    </a:lnTo>
                    <a:lnTo>
                      <a:pt x="67" y="40"/>
                    </a:lnTo>
                    <a:lnTo>
                      <a:pt x="67" y="39"/>
                    </a:lnTo>
                    <a:lnTo>
                      <a:pt x="67" y="38"/>
                    </a:lnTo>
                    <a:lnTo>
                      <a:pt x="65" y="36"/>
                    </a:lnTo>
                    <a:lnTo>
                      <a:pt x="64" y="33"/>
                    </a:lnTo>
                    <a:lnTo>
                      <a:pt x="62" y="30"/>
                    </a:lnTo>
                    <a:lnTo>
                      <a:pt x="60" y="27"/>
                    </a:lnTo>
                    <a:lnTo>
                      <a:pt x="57" y="24"/>
                    </a:lnTo>
                    <a:lnTo>
                      <a:pt x="54" y="22"/>
                    </a:lnTo>
                    <a:lnTo>
                      <a:pt x="56" y="39"/>
                    </a:lnTo>
                    <a:lnTo>
                      <a:pt x="15" y="43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3" y="29"/>
                    </a:lnTo>
                    <a:lnTo>
                      <a:pt x="12" y="35"/>
                    </a:lnTo>
                    <a:lnTo>
                      <a:pt x="13" y="43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1" y="41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1" y="27"/>
                    </a:lnTo>
                    <a:lnTo>
                      <a:pt x="2" y="21"/>
                    </a:lnTo>
                    <a:lnTo>
                      <a:pt x="3" y="15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24" name="Freeform 274"/>
              <p:cNvSpPr>
                <a:spLocks/>
              </p:cNvSpPr>
              <p:nvPr/>
            </p:nvSpPr>
            <p:spPr bwMode="auto">
              <a:xfrm>
                <a:off x="1009" y="2753"/>
                <a:ext cx="13" cy="11"/>
              </a:xfrm>
              <a:custGeom>
                <a:avLst/>
                <a:gdLst>
                  <a:gd name="T0" fmla="*/ 0 w 13"/>
                  <a:gd name="T1" fmla="*/ 1 h 11"/>
                  <a:gd name="T2" fmla="*/ 1 w 13"/>
                  <a:gd name="T3" fmla="*/ 4 h 11"/>
                  <a:gd name="T4" fmla="*/ 1 w 13"/>
                  <a:gd name="T5" fmla="*/ 7 h 11"/>
                  <a:gd name="T6" fmla="*/ 2 w 13"/>
                  <a:gd name="T7" fmla="*/ 10 h 11"/>
                  <a:gd name="T8" fmla="*/ 3 w 13"/>
                  <a:gd name="T9" fmla="*/ 11 h 11"/>
                  <a:gd name="T10" fmla="*/ 3 w 13"/>
                  <a:gd name="T11" fmla="*/ 10 h 11"/>
                  <a:gd name="T12" fmla="*/ 4 w 13"/>
                  <a:gd name="T13" fmla="*/ 9 h 11"/>
                  <a:gd name="T14" fmla="*/ 4 w 13"/>
                  <a:gd name="T15" fmla="*/ 7 h 11"/>
                  <a:gd name="T16" fmla="*/ 4 w 13"/>
                  <a:gd name="T17" fmla="*/ 6 h 11"/>
                  <a:gd name="T18" fmla="*/ 9 w 13"/>
                  <a:gd name="T19" fmla="*/ 10 h 11"/>
                  <a:gd name="T20" fmla="*/ 13 w 13"/>
                  <a:gd name="T21" fmla="*/ 8 h 11"/>
                  <a:gd name="T22" fmla="*/ 7 w 13"/>
                  <a:gd name="T23" fmla="*/ 0 h 11"/>
                  <a:gd name="T24" fmla="*/ 0 w 13"/>
                  <a:gd name="T2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1">
                    <a:moveTo>
                      <a:pt x="0" y="1"/>
                    </a:moveTo>
                    <a:lnTo>
                      <a:pt x="1" y="4"/>
                    </a:lnTo>
                    <a:lnTo>
                      <a:pt x="1" y="7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9" y="10"/>
                    </a:lnTo>
                    <a:lnTo>
                      <a:pt x="13" y="8"/>
                    </a:lnTo>
                    <a:lnTo>
                      <a:pt x="7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25" name="Freeform 275"/>
              <p:cNvSpPr>
                <a:spLocks/>
              </p:cNvSpPr>
              <p:nvPr/>
            </p:nvSpPr>
            <p:spPr bwMode="auto">
              <a:xfrm>
                <a:off x="942" y="2718"/>
                <a:ext cx="72" cy="40"/>
              </a:xfrm>
              <a:custGeom>
                <a:avLst/>
                <a:gdLst>
                  <a:gd name="T0" fmla="*/ 54 w 72"/>
                  <a:gd name="T1" fmla="*/ 2 h 40"/>
                  <a:gd name="T2" fmla="*/ 52 w 72"/>
                  <a:gd name="T3" fmla="*/ 1 h 40"/>
                  <a:gd name="T4" fmla="*/ 50 w 72"/>
                  <a:gd name="T5" fmla="*/ 1 h 40"/>
                  <a:gd name="T6" fmla="*/ 48 w 72"/>
                  <a:gd name="T7" fmla="*/ 0 h 40"/>
                  <a:gd name="T8" fmla="*/ 41 w 72"/>
                  <a:gd name="T9" fmla="*/ 0 h 40"/>
                  <a:gd name="T10" fmla="*/ 23 w 72"/>
                  <a:gd name="T11" fmla="*/ 0 h 40"/>
                  <a:gd name="T12" fmla="*/ 16 w 72"/>
                  <a:gd name="T13" fmla="*/ 0 h 40"/>
                  <a:gd name="T14" fmla="*/ 13 w 72"/>
                  <a:gd name="T15" fmla="*/ 1 h 40"/>
                  <a:gd name="T16" fmla="*/ 10 w 72"/>
                  <a:gd name="T17" fmla="*/ 3 h 40"/>
                  <a:gd name="T18" fmla="*/ 7 w 72"/>
                  <a:gd name="T19" fmla="*/ 5 h 40"/>
                  <a:gd name="T20" fmla="*/ 3 w 72"/>
                  <a:gd name="T21" fmla="*/ 12 h 40"/>
                  <a:gd name="T22" fmla="*/ 0 w 72"/>
                  <a:gd name="T23" fmla="*/ 23 h 40"/>
                  <a:gd name="T24" fmla="*/ 0 w 72"/>
                  <a:gd name="T25" fmla="*/ 33 h 40"/>
                  <a:gd name="T26" fmla="*/ 1 w 72"/>
                  <a:gd name="T27" fmla="*/ 39 h 40"/>
                  <a:gd name="T28" fmla="*/ 7 w 72"/>
                  <a:gd name="T29" fmla="*/ 39 h 40"/>
                  <a:gd name="T30" fmla="*/ 8 w 72"/>
                  <a:gd name="T31" fmla="*/ 26 h 40"/>
                  <a:gd name="T32" fmla="*/ 10 w 72"/>
                  <a:gd name="T33" fmla="*/ 19 h 40"/>
                  <a:gd name="T34" fmla="*/ 12 w 72"/>
                  <a:gd name="T35" fmla="*/ 17 h 40"/>
                  <a:gd name="T36" fmla="*/ 13 w 72"/>
                  <a:gd name="T37" fmla="*/ 16 h 40"/>
                  <a:gd name="T38" fmla="*/ 15 w 72"/>
                  <a:gd name="T39" fmla="*/ 38 h 40"/>
                  <a:gd name="T40" fmla="*/ 18 w 72"/>
                  <a:gd name="T41" fmla="*/ 38 h 40"/>
                  <a:gd name="T42" fmla="*/ 23 w 72"/>
                  <a:gd name="T43" fmla="*/ 37 h 40"/>
                  <a:gd name="T44" fmla="*/ 30 w 72"/>
                  <a:gd name="T45" fmla="*/ 37 h 40"/>
                  <a:gd name="T46" fmla="*/ 36 w 72"/>
                  <a:gd name="T47" fmla="*/ 36 h 40"/>
                  <a:gd name="T48" fmla="*/ 42 w 72"/>
                  <a:gd name="T49" fmla="*/ 36 h 40"/>
                  <a:gd name="T50" fmla="*/ 47 w 72"/>
                  <a:gd name="T51" fmla="*/ 35 h 40"/>
                  <a:gd name="T52" fmla="*/ 50 w 72"/>
                  <a:gd name="T53" fmla="*/ 35 h 40"/>
                  <a:gd name="T54" fmla="*/ 48 w 72"/>
                  <a:gd name="T55" fmla="*/ 15 h 40"/>
                  <a:gd name="T56" fmla="*/ 50 w 72"/>
                  <a:gd name="T57" fmla="*/ 16 h 40"/>
                  <a:gd name="T58" fmla="*/ 55 w 72"/>
                  <a:gd name="T59" fmla="*/ 19 h 40"/>
                  <a:gd name="T60" fmla="*/ 60 w 72"/>
                  <a:gd name="T61" fmla="*/ 25 h 40"/>
                  <a:gd name="T62" fmla="*/ 65 w 72"/>
                  <a:gd name="T63" fmla="*/ 34 h 40"/>
                  <a:gd name="T64" fmla="*/ 69 w 72"/>
                  <a:gd name="T65" fmla="*/ 25 h 40"/>
                  <a:gd name="T66" fmla="*/ 63 w 72"/>
                  <a:gd name="T67" fmla="*/ 13 h 40"/>
                  <a:gd name="T68" fmla="*/ 58 w 72"/>
                  <a:gd name="T69" fmla="*/ 6 h 40"/>
                  <a:gd name="T70" fmla="*/ 55 w 72"/>
                  <a:gd name="T71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2" h="40">
                    <a:moveTo>
                      <a:pt x="54" y="2"/>
                    </a:moveTo>
                    <a:lnTo>
                      <a:pt x="54" y="2"/>
                    </a:lnTo>
                    <a:lnTo>
                      <a:pt x="53" y="2"/>
                    </a:lnTo>
                    <a:lnTo>
                      <a:pt x="52" y="1"/>
                    </a:lnTo>
                    <a:lnTo>
                      <a:pt x="51" y="1"/>
                    </a:lnTo>
                    <a:lnTo>
                      <a:pt x="50" y="1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1" y="0"/>
                    </a:lnTo>
                    <a:lnTo>
                      <a:pt x="34" y="19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3" y="12"/>
                    </a:lnTo>
                    <a:lnTo>
                      <a:pt x="1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37"/>
                    </a:lnTo>
                    <a:lnTo>
                      <a:pt x="1" y="39"/>
                    </a:lnTo>
                    <a:lnTo>
                      <a:pt x="1" y="40"/>
                    </a:lnTo>
                    <a:lnTo>
                      <a:pt x="7" y="39"/>
                    </a:lnTo>
                    <a:lnTo>
                      <a:pt x="7" y="32"/>
                    </a:lnTo>
                    <a:lnTo>
                      <a:pt x="8" y="26"/>
                    </a:lnTo>
                    <a:lnTo>
                      <a:pt x="9" y="22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2" y="17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4" y="38"/>
                    </a:lnTo>
                    <a:lnTo>
                      <a:pt x="15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3" y="37"/>
                    </a:lnTo>
                    <a:lnTo>
                      <a:pt x="27" y="37"/>
                    </a:lnTo>
                    <a:lnTo>
                      <a:pt x="30" y="37"/>
                    </a:lnTo>
                    <a:lnTo>
                      <a:pt x="33" y="37"/>
                    </a:lnTo>
                    <a:lnTo>
                      <a:pt x="36" y="36"/>
                    </a:lnTo>
                    <a:lnTo>
                      <a:pt x="39" y="36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7" y="35"/>
                    </a:lnTo>
                    <a:lnTo>
                      <a:pt x="49" y="35"/>
                    </a:lnTo>
                    <a:lnTo>
                      <a:pt x="50" y="35"/>
                    </a:lnTo>
                    <a:lnTo>
                      <a:pt x="50" y="35"/>
                    </a:lnTo>
                    <a:lnTo>
                      <a:pt x="48" y="15"/>
                    </a:lnTo>
                    <a:lnTo>
                      <a:pt x="49" y="16"/>
                    </a:lnTo>
                    <a:lnTo>
                      <a:pt x="50" y="16"/>
                    </a:lnTo>
                    <a:lnTo>
                      <a:pt x="52" y="17"/>
                    </a:lnTo>
                    <a:lnTo>
                      <a:pt x="55" y="19"/>
                    </a:lnTo>
                    <a:lnTo>
                      <a:pt x="58" y="21"/>
                    </a:lnTo>
                    <a:lnTo>
                      <a:pt x="60" y="25"/>
                    </a:lnTo>
                    <a:lnTo>
                      <a:pt x="63" y="29"/>
                    </a:lnTo>
                    <a:lnTo>
                      <a:pt x="65" y="34"/>
                    </a:lnTo>
                    <a:lnTo>
                      <a:pt x="72" y="33"/>
                    </a:lnTo>
                    <a:lnTo>
                      <a:pt x="69" y="25"/>
                    </a:lnTo>
                    <a:lnTo>
                      <a:pt x="66" y="18"/>
                    </a:lnTo>
                    <a:lnTo>
                      <a:pt x="63" y="13"/>
                    </a:lnTo>
                    <a:lnTo>
                      <a:pt x="60" y="9"/>
                    </a:lnTo>
                    <a:lnTo>
                      <a:pt x="58" y="6"/>
                    </a:lnTo>
                    <a:lnTo>
                      <a:pt x="56" y="4"/>
                    </a:lnTo>
                    <a:lnTo>
                      <a:pt x="55" y="3"/>
                    </a:lnTo>
                    <a:lnTo>
                      <a:pt x="54" y="2"/>
                    </a:lnTo>
                    <a:close/>
                  </a:path>
                </a:pathLst>
              </a:custGeom>
              <a:solidFill>
                <a:srgbClr val="59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26" name="Freeform 276"/>
              <p:cNvSpPr>
                <a:spLocks/>
              </p:cNvSpPr>
              <p:nvPr/>
            </p:nvSpPr>
            <p:spPr bwMode="auto">
              <a:xfrm>
                <a:off x="959" y="2717"/>
                <a:ext cx="29" cy="20"/>
              </a:xfrm>
              <a:custGeom>
                <a:avLst/>
                <a:gdLst>
                  <a:gd name="T0" fmla="*/ 4 w 29"/>
                  <a:gd name="T1" fmla="*/ 6 h 20"/>
                  <a:gd name="T2" fmla="*/ 0 w 29"/>
                  <a:gd name="T3" fmla="*/ 4 h 20"/>
                  <a:gd name="T4" fmla="*/ 3 w 29"/>
                  <a:gd name="T5" fmla="*/ 0 h 20"/>
                  <a:gd name="T6" fmla="*/ 5 w 29"/>
                  <a:gd name="T7" fmla="*/ 0 h 20"/>
                  <a:gd name="T8" fmla="*/ 3 w 29"/>
                  <a:gd name="T9" fmla="*/ 3 h 20"/>
                  <a:gd name="T10" fmla="*/ 6 w 29"/>
                  <a:gd name="T11" fmla="*/ 6 h 20"/>
                  <a:gd name="T12" fmla="*/ 6 w 29"/>
                  <a:gd name="T13" fmla="*/ 6 h 20"/>
                  <a:gd name="T14" fmla="*/ 5 w 29"/>
                  <a:gd name="T15" fmla="*/ 7 h 20"/>
                  <a:gd name="T16" fmla="*/ 4 w 29"/>
                  <a:gd name="T17" fmla="*/ 8 h 20"/>
                  <a:gd name="T18" fmla="*/ 4 w 29"/>
                  <a:gd name="T19" fmla="*/ 9 h 20"/>
                  <a:gd name="T20" fmla="*/ 16 w 29"/>
                  <a:gd name="T21" fmla="*/ 17 h 20"/>
                  <a:gd name="T22" fmla="*/ 26 w 29"/>
                  <a:gd name="T23" fmla="*/ 8 h 20"/>
                  <a:gd name="T24" fmla="*/ 24 w 29"/>
                  <a:gd name="T25" fmla="*/ 6 h 20"/>
                  <a:gd name="T26" fmla="*/ 27 w 29"/>
                  <a:gd name="T27" fmla="*/ 3 h 20"/>
                  <a:gd name="T28" fmla="*/ 25 w 29"/>
                  <a:gd name="T29" fmla="*/ 0 h 20"/>
                  <a:gd name="T30" fmla="*/ 27 w 29"/>
                  <a:gd name="T31" fmla="*/ 0 h 20"/>
                  <a:gd name="T32" fmla="*/ 29 w 29"/>
                  <a:gd name="T33" fmla="*/ 4 h 20"/>
                  <a:gd name="T34" fmla="*/ 26 w 29"/>
                  <a:gd name="T35" fmla="*/ 6 h 20"/>
                  <a:gd name="T36" fmla="*/ 28 w 29"/>
                  <a:gd name="T37" fmla="*/ 9 h 20"/>
                  <a:gd name="T38" fmla="*/ 17 w 29"/>
                  <a:gd name="T39" fmla="*/ 20 h 20"/>
                  <a:gd name="T40" fmla="*/ 1 w 29"/>
                  <a:gd name="T41" fmla="*/ 9 h 20"/>
                  <a:gd name="T42" fmla="*/ 4 w 29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" h="20">
                    <a:moveTo>
                      <a:pt x="4" y="6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16" y="17"/>
                    </a:lnTo>
                    <a:lnTo>
                      <a:pt x="26" y="8"/>
                    </a:lnTo>
                    <a:lnTo>
                      <a:pt x="24" y="6"/>
                    </a:lnTo>
                    <a:lnTo>
                      <a:pt x="27" y="3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4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17" y="20"/>
                    </a:lnTo>
                    <a:lnTo>
                      <a:pt x="1" y="9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27" name="Freeform 277"/>
              <p:cNvSpPr>
                <a:spLocks/>
              </p:cNvSpPr>
              <p:nvPr/>
            </p:nvSpPr>
            <p:spPr bwMode="auto">
              <a:xfrm>
                <a:off x="967" y="2718"/>
                <a:ext cx="14" cy="15"/>
              </a:xfrm>
              <a:custGeom>
                <a:avLst/>
                <a:gdLst>
                  <a:gd name="T0" fmla="*/ 14 w 14"/>
                  <a:gd name="T1" fmla="*/ 0 h 15"/>
                  <a:gd name="T2" fmla="*/ 0 w 14"/>
                  <a:gd name="T3" fmla="*/ 0 h 15"/>
                  <a:gd name="T4" fmla="*/ 8 w 14"/>
                  <a:gd name="T5" fmla="*/ 15 h 15"/>
                  <a:gd name="T6" fmla="*/ 14 w 14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5">
                    <a:moveTo>
                      <a:pt x="14" y="0"/>
                    </a:moveTo>
                    <a:lnTo>
                      <a:pt x="0" y="0"/>
                    </a:lnTo>
                    <a:lnTo>
                      <a:pt x="8" y="1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28" name="Freeform 278"/>
              <p:cNvSpPr>
                <a:spLocks/>
              </p:cNvSpPr>
              <p:nvPr/>
            </p:nvSpPr>
            <p:spPr bwMode="auto">
              <a:xfrm>
                <a:off x="971" y="2716"/>
                <a:ext cx="7" cy="18"/>
              </a:xfrm>
              <a:custGeom>
                <a:avLst/>
                <a:gdLst>
                  <a:gd name="T0" fmla="*/ 4 w 7"/>
                  <a:gd name="T1" fmla="*/ 18 h 18"/>
                  <a:gd name="T2" fmla="*/ 0 w 7"/>
                  <a:gd name="T3" fmla="*/ 11 h 18"/>
                  <a:gd name="T4" fmla="*/ 2 w 7"/>
                  <a:gd name="T5" fmla="*/ 4 h 18"/>
                  <a:gd name="T6" fmla="*/ 2 w 7"/>
                  <a:gd name="T7" fmla="*/ 4 h 18"/>
                  <a:gd name="T8" fmla="*/ 2 w 7"/>
                  <a:gd name="T9" fmla="*/ 4 h 18"/>
                  <a:gd name="T10" fmla="*/ 1 w 7"/>
                  <a:gd name="T11" fmla="*/ 3 h 18"/>
                  <a:gd name="T12" fmla="*/ 1 w 7"/>
                  <a:gd name="T13" fmla="*/ 2 h 18"/>
                  <a:gd name="T14" fmla="*/ 1 w 7"/>
                  <a:gd name="T15" fmla="*/ 2 h 18"/>
                  <a:gd name="T16" fmla="*/ 2 w 7"/>
                  <a:gd name="T17" fmla="*/ 1 h 18"/>
                  <a:gd name="T18" fmla="*/ 3 w 7"/>
                  <a:gd name="T19" fmla="*/ 0 h 18"/>
                  <a:gd name="T20" fmla="*/ 3 w 7"/>
                  <a:gd name="T21" fmla="*/ 0 h 18"/>
                  <a:gd name="T22" fmla="*/ 4 w 7"/>
                  <a:gd name="T23" fmla="*/ 0 h 18"/>
                  <a:gd name="T24" fmla="*/ 5 w 7"/>
                  <a:gd name="T25" fmla="*/ 1 h 18"/>
                  <a:gd name="T26" fmla="*/ 5 w 7"/>
                  <a:gd name="T27" fmla="*/ 2 h 18"/>
                  <a:gd name="T28" fmla="*/ 6 w 7"/>
                  <a:gd name="T29" fmla="*/ 2 h 18"/>
                  <a:gd name="T30" fmla="*/ 5 w 7"/>
                  <a:gd name="T31" fmla="*/ 3 h 18"/>
                  <a:gd name="T32" fmla="*/ 5 w 7"/>
                  <a:gd name="T33" fmla="*/ 4 h 18"/>
                  <a:gd name="T34" fmla="*/ 5 w 7"/>
                  <a:gd name="T35" fmla="*/ 4 h 18"/>
                  <a:gd name="T36" fmla="*/ 5 w 7"/>
                  <a:gd name="T37" fmla="*/ 4 h 18"/>
                  <a:gd name="T38" fmla="*/ 7 w 7"/>
                  <a:gd name="T39" fmla="*/ 11 h 18"/>
                  <a:gd name="T40" fmla="*/ 4 w 7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8">
                    <a:moveTo>
                      <a:pt x="4" y="18"/>
                    </a:moveTo>
                    <a:lnTo>
                      <a:pt x="0" y="11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11"/>
                    </a:lnTo>
                    <a:lnTo>
                      <a:pt x="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29" name="Freeform 279"/>
              <p:cNvSpPr>
                <a:spLocks/>
              </p:cNvSpPr>
              <p:nvPr/>
            </p:nvSpPr>
            <p:spPr bwMode="auto">
              <a:xfrm>
                <a:off x="974" y="2740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3 w 4"/>
                  <a:gd name="T5" fmla="*/ 3 h 4"/>
                  <a:gd name="T6" fmla="*/ 3 w 4"/>
                  <a:gd name="T7" fmla="*/ 3 h 4"/>
                  <a:gd name="T8" fmla="*/ 4 w 4"/>
                  <a:gd name="T9" fmla="*/ 2 h 4"/>
                  <a:gd name="T10" fmla="*/ 3 w 4"/>
                  <a:gd name="T11" fmla="*/ 1 h 4"/>
                  <a:gd name="T12" fmla="*/ 3 w 4"/>
                  <a:gd name="T13" fmla="*/ 1 h 4"/>
                  <a:gd name="T14" fmla="*/ 2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1 w 4"/>
                  <a:gd name="T21" fmla="*/ 1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1 w 4"/>
                  <a:gd name="T29" fmla="*/ 3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30" name="Freeform 280"/>
              <p:cNvSpPr>
                <a:spLocks/>
              </p:cNvSpPr>
              <p:nvPr/>
            </p:nvSpPr>
            <p:spPr bwMode="auto">
              <a:xfrm>
                <a:off x="974" y="2747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3 w 4"/>
                  <a:gd name="T5" fmla="*/ 3 h 4"/>
                  <a:gd name="T6" fmla="*/ 3 w 4"/>
                  <a:gd name="T7" fmla="*/ 3 h 4"/>
                  <a:gd name="T8" fmla="*/ 4 w 4"/>
                  <a:gd name="T9" fmla="*/ 2 h 4"/>
                  <a:gd name="T10" fmla="*/ 3 w 4"/>
                  <a:gd name="T11" fmla="*/ 1 h 4"/>
                  <a:gd name="T12" fmla="*/ 3 w 4"/>
                  <a:gd name="T13" fmla="*/ 1 h 4"/>
                  <a:gd name="T14" fmla="*/ 2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1 w 4"/>
                  <a:gd name="T21" fmla="*/ 1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1 w 4"/>
                  <a:gd name="T29" fmla="*/ 3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31" name="Freeform 281"/>
              <p:cNvSpPr>
                <a:spLocks/>
              </p:cNvSpPr>
              <p:nvPr/>
            </p:nvSpPr>
            <p:spPr bwMode="auto">
              <a:xfrm>
                <a:off x="978" y="2681"/>
                <a:ext cx="10" cy="14"/>
              </a:xfrm>
              <a:custGeom>
                <a:avLst/>
                <a:gdLst>
                  <a:gd name="T0" fmla="*/ 8 w 10"/>
                  <a:gd name="T1" fmla="*/ 12 h 14"/>
                  <a:gd name="T2" fmla="*/ 4 w 10"/>
                  <a:gd name="T3" fmla="*/ 4 h 14"/>
                  <a:gd name="T4" fmla="*/ 4 w 10"/>
                  <a:gd name="T5" fmla="*/ 0 h 14"/>
                  <a:gd name="T6" fmla="*/ 10 w 10"/>
                  <a:gd name="T7" fmla="*/ 14 h 14"/>
                  <a:gd name="T8" fmla="*/ 0 w 10"/>
                  <a:gd name="T9" fmla="*/ 13 h 14"/>
                  <a:gd name="T10" fmla="*/ 0 w 10"/>
                  <a:gd name="T11" fmla="*/ 12 h 14"/>
                  <a:gd name="T12" fmla="*/ 8 w 10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8" y="12"/>
                    </a:moveTo>
                    <a:lnTo>
                      <a:pt x="4" y="4"/>
                    </a:lnTo>
                    <a:lnTo>
                      <a:pt x="4" y="0"/>
                    </a:lnTo>
                    <a:lnTo>
                      <a:pt x="10" y="14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32" name="Freeform 282"/>
              <p:cNvSpPr>
                <a:spLocks/>
              </p:cNvSpPr>
              <p:nvPr/>
            </p:nvSpPr>
            <p:spPr bwMode="auto">
              <a:xfrm>
                <a:off x="987" y="2682"/>
                <a:ext cx="3" cy="5"/>
              </a:xfrm>
              <a:custGeom>
                <a:avLst/>
                <a:gdLst>
                  <a:gd name="T0" fmla="*/ 0 w 3"/>
                  <a:gd name="T1" fmla="*/ 5 h 5"/>
                  <a:gd name="T2" fmla="*/ 0 w 3"/>
                  <a:gd name="T3" fmla="*/ 5 h 5"/>
                  <a:gd name="T4" fmla="*/ 0 w 3"/>
                  <a:gd name="T5" fmla="*/ 4 h 5"/>
                  <a:gd name="T6" fmla="*/ 0 w 3"/>
                  <a:gd name="T7" fmla="*/ 3 h 5"/>
                  <a:gd name="T8" fmla="*/ 0 w 3"/>
                  <a:gd name="T9" fmla="*/ 2 h 5"/>
                  <a:gd name="T10" fmla="*/ 0 w 3"/>
                  <a:gd name="T11" fmla="*/ 1 h 5"/>
                  <a:gd name="T12" fmla="*/ 1 w 3"/>
                  <a:gd name="T13" fmla="*/ 0 h 5"/>
                  <a:gd name="T14" fmla="*/ 2 w 3"/>
                  <a:gd name="T15" fmla="*/ 0 h 5"/>
                  <a:gd name="T16" fmla="*/ 3 w 3"/>
                  <a:gd name="T17" fmla="*/ 0 h 5"/>
                  <a:gd name="T18" fmla="*/ 3 w 3"/>
                  <a:gd name="T19" fmla="*/ 0 h 5"/>
                  <a:gd name="T20" fmla="*/ 3 w 3"/>
                  <a:gd name="T21" fmla="*/ 1 h 5"/>
                  <a:gd name="T22" fmla="*/ 3 w 3"/>
                  <a:gd name="T23" fmla="*/ 2 h 5"/>
                  <a:gd name="T24" fmla="*/ 3 w 3"/>
                  <a:gd name="T25" fmla="*/ 3 h 5"/>
                  <a:gd name="T26" fmla="*/ 2 w 3"/>
                  <a:gd name="T27" fmla="*/ 4 h 5"/>
                  <a:gd name="T28" fmla="*/ 2 w 3"/>
                  <a:gd name="T29" fmla="*/ 5 h 5"/>
                  <a:gd name="T30" fmla="*/ 1 w 3"/>
                  <a:gd name="T31" fmla="*/ 5 h 5"/>
                  <a:gd name="T32" fmla="*/ 0 w 3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33" name="Freeform 283"/>
              <p:cNvSpPr>
                <a:spLocks/>
              </p:cNvSpPr>
              <p:nvPr/>
            </p:nvSpPr>
            <p:spPr bwMode="auto">
              <a:xfrm>
                <a:off x="975" y="2680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1 w 4"/>
                  <a:gd name="T3" fmla="*/ 5 h 6"/>
                  <a:gd name="T4" fmla="*/ 0 w 4"/>
                  <a:gd name="T5" fmla="*/ 4 h 6"/>
                  <a:gd name="T6" fmla="*/ 0 w 4"/>
                  <a:gd name="T7" fmla="*/ 3 h 6"/>
                  <a:gd name="T8" fmla="*/ 1 w 4"/>
                  <a:gd name="T9" fmla="*/ 2 h 6"/>
                  <a:gd name="T10" fmla="*/ 1 w 4"/>
                  <a:gd name="T11" fmla="*/ 1 h 6"/>
                  <a:gd name="T12" fmla="*/ 2 w 4"/>
                  <a:gd name="T13" fmla="*/ 0 h 6"/>
                  <a:gd name="T14" fmla="*/ 3 w 4"/>
                  <a:gd name="T15" fmla="*/ 0 h 6"/>
                  <a:gd name="T16" fmla="*/ 3 w 4"/>
                  <a:gd name="T17" fmla="*/ 0 h 6"/>
                  <a:gd name="T18" fmla="*/ 4 w 4"/>
                  <a:gd name="T19" fmla="*/ 0 h 6"/>
                  <a:gd name="T20" fmla="*/ 4 w 4"/>
                  <a:gd name="T21" fmla="*/ 1 h 6"/>
                  <a:gd name="T22" fmla="*/ 4 w 4"/>
                  <a:gd name="T23" fmla="*/ 2 h 6"/>
                  <a:gd name="T24" fmla="*/ 4 w 4"/>
                  <a:gd name="T25" fmla="*/ 3 h 6"/>
                  <a:gd name="T26" fmla="*/ 3 w 4"/>
                  <a:gd name="T27" fmla="*/ 4 h 6"/>
                  <a:gd name="T28" fmla="*/ 3 w 4"/>
                  <a:gd name="T29" fmla="*/ 5 h 6"/>
                  <a:gd name="T30" fmla="*/ 2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1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34" name="Freeform 284"/>
              <p:cNvSpPr>
                <a:spLocks/>
              </p:cNvSpPr>
              <p:nvPr/>
            </p:nvSpPr>
            <p:spPr bwMode="auto">
              <a:xfrm>
                <a:off x="1085" y="2681"/>
                <a:ext cx="10" cy="14"/>
              </a:xfrm>
              <a:custGeom>
                <a:avLst/>
                <a:gdLst>
                  <a:gd name="T0" fmla="*/ 2 w 10"/>
                  <a:gd name="T1" fmla="*/ 12 h 14"/>
                  <a:gd name="T2" fmla="*/ 7 w 10"/>
                  <a:gd name="T3" fmla="*/ 3 h 14"/>
                  <a:gd name="T4" fmla="*/ 7 w 10"/>
                  <a:gd name="T5" fmla="*/ 0 h 14"/>
                  <a:gd name="T6" fmla="*/ 0 w 10"/>
                  <a:gd name="T7" fmla="*/ 14 h 14"/>
                  <a:gd name="T8" fmla="*/ 10 w 10"/>
                  <a:gd name="T9" fmla="*/ 14 h 14"/>
                  <a:gd name="T10" fmla="*/ 10 w 10"/>
                  <a:gd name="T11" fmla="*/ 12 h 14"/>
                  <a:gd name="T12" fmla="*/ 2 w 10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2" y="12"/>
                    </a:moveTo>
                    <a:lnTo>
                      <a:pt x="7" y="3"/>
                    </a:lnTo>
                    <a:lnTo>
                      <a:pt x="7" y="0"/>
                    </a:lnTo>
                    <a:lnTo>
                      <a:pt x="0" y="14"/>
                    </a:lnTo>
                    <a:lnTo>
                      <a:pt x="10" y="14"/>
                    </a:lnTo>
                    <a:lnTo>
                      <a:pt x="10" y="12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35" name="Freeform 285"/>
              <p:cNvSpPr>
                <a:spLocks/>
              </p:cNvSpPr>
              <p:nvPr/>
            </p:nvSpPr>
            <p:spPr bwMode="auto">
              <a:xfrm>
                <a:off x="1083" y="2681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2 w 4"/>
                  <a:gd name="T3" fmla="*/ 5 h 5"/>
                  <a:gd name="T4" fmla="*/ 3 w 4"/>
                  <a:gd name="T5" fmla="*/ 5 h 5"/>
                  <a:gd name="T6" fmla="*/ 3 w 4"/>
                  <a:gd name="T7" fmla="*/ 4 h 5"/>
                  <a:gd name="T8" fmla="*/ 4 w 4"/>
                  <a:gd name="T9" fmla="*/ 3 h 5"/>
                  <a:gd name="T10" fmla="*/ 4 w 4"/>
                  <a:gd name="T11" fmla="*/ 2 h 5"/>
                  <a:gd name="T12" fmla="*/ 3 w 4"/>
                  <a:gd name="T13" fmla="*/ 1 h 5"/>
                  <a:gd name="T14" fmla="*/ 3 w 4"/>
                  <a:gd name="T15" fmla="*/ 0 h 5"/>
                  <a:gd name="T16" fmla="*/ 2 w 4"/>
                  <a:gd name="T17" fmla="*/ 0 h 5"/>
                  <a:gd name="T18" fmla="*/ 2 w 4"/>
                  <a:gd name="T19" fmla="*/ 0 h 5"/>
                  <a:gd name="T20" fmla="*/ 1 w 4"/>
                  <a:gd name="T21" fmla="*/ 0 h 5"/>
                  <a:gd name="T22" fmla="*/ 1 w 4"/>
                  <a:gd name="T23" fmla="*/ 1 h 5"/>
                  <a:gd name="T24" fmla="*/ 0 w 4"/>
                  <a:gd name="T25" fmla="*/ 2 h 5"/>
                  <a:gd name="T26" fmla="*/ 0 w 4"/>
                  <a:gd name="T27" fmla="*/ 3 h 5"/>
                  <a:gd name="T28" fmla="*/ 1 w 4"/>
                  <a:gd name="T29" fmla="*/ 4 h 5"/>
                  <a:gd name="T30" fmla="*/ 1 w 4"/>
                  <a:gd name="T31" fmla="*/ 5 h 5"/>
                  <a:gd name="T32" fmla="*/ 2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36" name="Freeform 286"/>
              <p:cNvSpPr>
                <a:spLocks/>
              </p:cNvSpPr>
              <p:nvPr/>
            </p:nvSpPr>
            <p:spPr bwMode="auto">
              <a:xfrm>
                <a:off x="1096" y="2681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2 w 4"/>
                  <a:gd name="T3" fmla="*/ 6 h 6"/>
                  <a:gd name="T4" fmla="*/ 3 w 4"/>
                  <a:gd name="T5" fmla="*/ 5 h 6"/>
                  <a:gd name="T6" fmla="*/ 3 w 4"/>
                  <a:gd name="T7" fmla="*/ 4 h 6"/>
                  <a:gd name="T8" fmla="*/ 4 w 4"/>
                  <a:gd name="T9" fmla="*/ 3 h 6"/>
                  <a:gd name="T10" fmla="*/ 4 w 4"/>
                  <a:gd name="T11" fmla="*/ 2 h 6"/>
                  <a:gd name="T12" fmla="*/ 3 w 4"/>
                  <a:gd name="T13" fmla="*/ 1 h 6"/>
                  <a:gd name="T14" fmla="*/ 3 w 4"/>
                  <a:gd name="T15" fmla="*/ 0 h 6"/>
                  <a:gd name="T16" fmla="*/ 2 w 4"/>
                  <a:gd name="T17" fmla="*/ 0 h 6"/>
                  <a:gd name="T18" fmla="*/ 1 w 4"/>
                  <a:gd name="T19" fmla="*/ 0 h 6"/>
                  <a:gd name="T20" fmla="*/ 1 w 4"/>
                  <a:gd name="T21" fmla="*/ 0 h 6"/>
                  <a:gd name="T22" fmla="*/ 0 w 4"/>
                  <a:gd name="T23" fmla="*/ 1 h 6"/>
                  <a:gd name="T24" fmla="*/ 0 w 4"/>
                  <a:gd name="T25" fmla="*/ 3 h 6"/>
                  <a:gd name="T26" fmla="*/ 0 w 4"/>
                  <a:gd name="T27" fmla="*/ 4 h 6"/>
                  <a:gd name="T28" fmla="*/ 0 w 4"/>
                  <a:gd name="T29" fmla="*/ 5 h 6"/>
                  <a:gd name="T30" fmla="*/ 1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2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429" name="Group 341"/>
            <p:cNvGrpSpPr>
              <a:grpSpLocks/>
            </p:cNvGrpSpPr>
            <p:nvPr/>
          </p:nvGrpSpPr>
          <p:grpSpPr bwMode="auto">
            <a:xfrm>
              <a:off x="1028462" y="3388662"/>
              <a:ext cx="267777" cy="243205"/>
              <a:chOff x="1221" y="2648"/>
              <a:chExt cx="191" cy="171"/>
            </a:xfrm>
          </p:grpSpPr>
          <p:sp>
            <p:nvSpPr>
              <p:cNvPr id="437" name="Freeform 288"/>
              <p:cNvSpPr>
                <a:spLocks/>
              </p:cNvSpPr>
              <p:nvPr/>
            </p:nvSpPr>
            <p:spPr bwMode="auto">
              <a:xfrm>
                <a:off x="1384" y="2689"/>
                <a:ext cx="15" cy="17"/>
              </a:xfrm>
              <a:custGeom>
                <a:avLst/>
                <a:gdLst>
                  <a:gd name="T0" fmla="*/ 8 w 15"/>
                  <a:gd name="T1" fmla="*/ 17 h 17"/>
                  <a:gd name="T2" fmla="*/ 9 w 15"/>
                  <a:gd name="T3" fmla="*/ 17 h 17"/>
                  <a:gd name="T4" fmla="*/ 11 w 15"/>
                  <a:gd name="T5" fmla="*/ 16 h 17"/>
                  <a:gd name="T6" fmla="*/ 12 w 15"/>
                  <a:gd name="T7" fmla="*/ 16 h 17"/>
                  <a:gd name="T8" fmla="*/ 13 w 15"/>
                  <a:gd name="T9" fmla="*/ 14 h 17"/>
                  <a:gd name="T10" fmla="*/ 14 w 15"/>
                  <a:gd name="T11" fmla="*/ 13 h 17"/>
                  <a:gd name="T12" fmla="*/ 15 w 15"/>
                  <a:gd name="T13" fmla="*/ 12 h 17"/>
                  <a:gd name="T14" fmla="*/ 15 w 15"/>
                  <a:gd name="T15" fmla="*/ 10 h 17"/>
                  <a:gd name="T16" fmla="*/ 15 w 15"/>
                  <a:gd name="T17" fmla="*/ 8 h 17"/>
                  <a:gd name="T18" fmla="*/ 15 w 15"/>
                  <a:gd name="T19" fmla="*/ 7 h 17"/>
                  <a:gd name="T20" fmla="*/ 15 w 15"/>
                  <a:gd name="T21" fmla="*/ 5 h 17"/>
                  <a:gd name="T22" fmla="*/ 14 w 15"/>
                  <a:gd name="T23" fmla="*/ 4 h 17"/>
                  <a:gd name="T24" fmla="*/ 13 w 15"/>
                  <a:gd name="T25" fmla="*/ 3 h 17"/>
                  <a:gd name="T26" fmla="*/ 12 w 15"/>
                  <a:gd name="T27" fmla="*/ 2 h 17"/>
                  <a:gd name="T28" fmla="*/ 11 w 15"/>
                  <a:gd name="T29" fmla="*/ 1 h 17"/>
                  <a:gd name="T30" fmla="*/ 9 w 15"/>
                  <a:gd name="T31" fmla="*/ 0 h 17"/>
                  <a:gd name="T32" fmla="*/ 8 w 15"/>
                  <a:gd name="T33" fmla="*/ 0 h 17"/>
                  <a:gd name="T34" fmla="*/ 6 w 15"/>
                  <a:gd name="T35" fmla="*/ 0 h 17"/>
                  <a:gd name="T36" fmla="*/ 4 w 15"/>
                  <a:gd name="T37" fmla="*/ 1 h 17"/>
                  <a:gd name="T38" fmla="*/ 3 w 15"/>
                  <a:gd name="T39" fmla="*/ 2 h 17"/>
                  <a:gd name="T40" fmla="*/ 2 w 15"/>
                  <a:gd name="T41" fmla="*/ 3 h 17"/>
                  <a:gd name="T42" fmla="*/ 1 w 15"/>
                  <a:gd name="T43" fmla="*/ 4 h 17"/>
                  <a:gd name="T44" fmla="*/ 0 w 15"/>
                  <a:gd name="T45" fmla="*/ 5 h 17"/>
                  <a:gd name="T46" fmla="*/ 0 w 15"/>
                  <a:gd name="T47" fmla="*/ 7 h 17"/>
                  <a:gd name="T48" fmla="*/ 0 w 15"/>
                  <a:gd name="T49" fmla="*/ 8 h 17"/>
                  <a:gd name="T50" fmla="*/ 0 w 15"/>
                  <a:gd name="T51" fmla="*/ 10 h 17"/>
                  <a:gd name="T52" fmla="*/ 0 w 15"/>
                  <a:gd name="T53" fmla="*/ 12 h 17"/>
                  <a:gd name="T54" fmla="*/ 1 w 15"/>
                  <a:gd name="T55" fmla="*/ 13 h 17"/>
                  <a:gd name="T56" fmla="*/ 2 w 15"/>
                  <a:gd name="T57" fmla="*/ 14 h 17"/>
                  <a:gd name="T58" fmla="*/ 3 w 15"/>
                  <a:gd name="T59" fmla="*/ 16 h 17"/>
                  <a:gd name="T60" fmla="*/ 4 w 15"/>
                  <a:gd name="T61" fmla="*/ 16 h 17"/>
                  <a:gd name="T62" fmla="*/ 6 w 15"/>
                  <a:gd name="T63" fmla="*/ 17 h 17"/>
                  <a:gd name="T64" fmla="*/ 8 w 15"/>
                  <a:gd name="T6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7">
                    <a:moveTo>
                      <a:pt x="8" y="17"/>
                    </a:moveTo>
                    <a:lnTo>
                      <a:pt x="9" y="17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13" y="14"/>
                    </a:lnTo>
                    <a:lnTo>
                      <a:pt x="14" y="13"/>
                    </a:lnTo>
                    <a:lnTo>
                      <a:pt x="15" y="12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5" y="7"/>
                    </a:lnTo>
                    <a:lnTo>
                      <a:pt x="15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3" y="16"/>
                    </a:lnTo>
                    <a:lnTo>
                      <a:pt x="4" y="16"/>
                    </a:lnTo>
                    <a:lnTo>
                      <a:pt x="6" y="17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38" name="Freeform 289"/>
              <p:cNvSpPr>
                <a:spLocks/>
              </p:cNvSpPr>
              <p:nvPr/>
            </p:nvSpPr>
            <p:spPr bwMode="auto">
              <a:xfrm>
                <a:off x="1231" y="2651"/>
                <a:ext cx="86" cy="11"/>
              </a:xfrm>
              <a:custGeom>
                <a:avLst/>
                <a:gdLst>
                  <a:gd name="T0" fmla="*/ 86 w 86"/>
                  <a:gd name="T1" fmla="*/ 9 h 11"/>
                  <a:gd name="T2" fmla="*/ 43 w 86"/>
                  <a:gd name="T3" fmla="*/ 0 h 11"/>
                  <a:gd name="T4" fmla="*/ 0 w 86"/>
                  <a:gd name="T5" fmla="*/ 9 h 11"/>
                  <a:gd name="T6" fmla="*/ 0 w 86"/>
                  <a:gd name="T7" fmla="*/ 11 h 11"/>
                  <a:gd name="T8" fmla="*/ 43 w 86"/>
                  <a:gd name="T9" fmla="*/ 1 h 11"/>
                  <a:gd name="T10" fmla="*/ 86 w 86"/>
                  <a:gd name="T11" fmla="*/ 11 h 11"/>
                  <a:gd name="T12" fmla="*/ 86 w 86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11">
                    <a:moveTo>
                      <a:pt x="86" y="9"/>
                    </a:moveTo>
                    <a:lnTo>
                      <a:pt x="43" y="0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43" y="1"/>
                    </a:lnTo>
                    <a:lnTo>
                      <a:pt x="86" y="11"/>
                    </a:lnTo>
                    <a:lnTo>
                      <a:pt x="86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39" name="Rectangle 290"/>
              <p:cNvSpPr>
                <a:spLocks noChangeArrowheads="1"/>
              </p:cNvSpPr>
              <p:nvPr/>
            </p:nvSpPr>
            <p:spPr bwMode="auto">
              <a:xfrm>
                <a:off x="1225" y="2666"/>
                <a:ext cx="101" cy="10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40" name="Rectangle 291"/>
              <p:cNvSpPr>
                <a:spLocks noChangeArrowheads="1"/>
              </p:cNvSpPr>
              <p:nvPr/>
            </p:nvSpPr>
            <p:spPr bwMode="auto">
              <a:xfrm>
                <a:off x="1227" y="2669"/>
                <a:ext cx="97" cy="10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41" name="Rectangle 292"/>
              <p:cNvSpPr>
                <a:spLocks noChangeArrowheads="1"/>
              </p:cNvSpPr>
              <p:nvPr/>
            </p:nvSpPr>
            <p:spPr bwMode="auto">
              <a:xfrm>
                <a:off x="1237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42" name="Rectangle 293"/>
              <p:cNvSpPr>
                <a:spLocks noChangeArrowheads="1"/>
              </p:cNvSpPr>
              <p:nvPr/>
            </p:nvSpPr>
            <p:spPr bwMode="auto">
              <a:xfrm>
                <a:off x="1260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43" name="Rectangle 294"/>
              <p:cNvSpPr>
                <a:spLocks noChangeArrowheads="1"/>
              </p:cNvSpPr>
              <p:nvPr/>
            </p:nvSpPr>
            <p:spPr bwMode="auto">
              <a:xfrm>
                <a:off x="1284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44" name="Rectangle 295"/>
              <p:cNvSpPr>
                <a:spLocks noChangeArrowheads="1"/>
              </p:cNvSpPr>
              <p:nvPr/>
            </p:nvSpPr>
            <p:spPr bwMode="auto">
              <a:xfrm>
                <a:off x="1308" y="2765"/>
                <a:ext cx="13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45" name="Rectangle 296"/>
              <p:cNvSpPr>
                <a:spLocks noChangeArrowheads="1"/>
              </p:cNvSpPr>
              <p:nvPr/>
            </p:nvSpPr>
            <p:spPr bwMode="auto">
              <a:xfrm>
                <a:off x="1237" y="2760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46" name="Rectangle 297"/>
              <p:cNvSpPr>
                <a:spLocks noChangeArrowheads="1"/>
              </p:cNvSpPr>
              <p:nvPr/>
            </p:nvSpPr>
            <p:spPr bwMode="auto">
              <a:xfrm>
                <a:off x="1230" y="2758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47" name="Rectangle 298"/>
              <p:cNvSpPr>
                <a:spLocks noChangeArrowheads="1"/>
              </p:cNvSpPr>
              <p:nvPr/>
            </p:nvSpPr>
            <p:spPr bwMode="auto">
              <a:xfrm>
                <a:off x="1237" y="2735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48" name="Rectangle 299"/>
              <p:cNvSpPr>
                <a:spLocks noChangeArrowheads="1"/>
              </p:cNvSpPr>
              <p:nvPr/>
            </p:nvSpPr>
            <p:spPr bwMode="auto">
              <a:xfrm>
                <a:off x="1230" y="2733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49" name="Rectangle 300"/>
              <p:cNvSpPr>
                <a:spLocks noChangeArrowheads="1"/>
              </p:cNvSpPr>
              <p:nvPr/>
            </p:nvSpPr>
            <p:spPr bwMode="auto">
              <a:xfrm>
                <a:off x="1237" y="2710"/>
                <a:ext cx="84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50" name="Rectangle 301"/>
              <p:cNvSpPr>
                <a:spLocks noChangeArrowheads="1"/>
              </p:cNvSpPr>
              <p:nvPr/>
            </p:nvSpPr>
            <p:spPr bwMode="auto">
              <a:xfrm>
                <a:off x="1230" y="2708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51" name="Rectangle 302"/>
              <p:cNvSpPr>
                <a:spLocks noChangeArrowheads="1"/>
              </p:cNvSpPr>
              <p:nvPr/>
            </p:nvSpPr>
            <p:spPr bwMode="auto">
              <a:xfrm>
                <a:off x="1237" y="2686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52" name="Rectangle 303"/>
              <p:cNvSpPr>
                <a:spLocks noChangeArrowheads="1"/>
              </p:cNvSpPr>
              <p:nvPr/>
            </p:nvSpPr>
            <p:spPr bwMode="auto">
              <a:xfrm>
                <a:off x="1230" y="2684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53" name="Rectangle 304"/>
              <p:cNvSpPr>
                <a:spLocks noChangeArrowheads="1"/>
              </p:cNvSpPr>
              <p:nvPr/>
            </p:nvSpPr>
            <p:spPr bwMode="auto">
              <a:xfrm>
                <a:off x="1240" y="2698"/>
                <a:ext cx="8" cy="6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54" name="Rectangle 305"/>
              <p:cNvSpPr>
                <a:spLocks noChangeArrowheads="1"/>
              </p:cNvSpPr>
              <p:nvPr/>
            </p:nvSpPr>
            <p:spPr bwMode="auto">
              <a:xfrm>
                <a:off x="1241" y="2700"/>
                <a:ext cx="5" cy="59"/>
              </a:xfrm>
              <a:prstGeom prst="rect">
                <a:avLst/>
              </a:prstGeom>
              <a:solidFill>
                <a:srgbClr val="FF2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55" name="Rectangle 306"/>
              <p:cNvSpPr>
                <a:spLocks noChangeArrowheads="1"/>
              </p:cNvSpPr>
              <p:nvPr/>
            </p:nvSpPr>
            <p:spPr bwMode="auto">
              <a:xfrm>
                <a:off x="1263" y="2718"/>
                <a:ext cx="9" cy="4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56" name="Rectangle 307"/>
              <p:cNvSpPr>
                <a:spLocks noChangeArrowheads="1"/>
              </p:cNvSpPr>
              <p:nvPr/>
            </p:nvSpPr>
            <p:spPr bwMode="auto">
              <a:xfrm>
                <a:off x="1265" y="2721"/>
                <a:ext cx="5" cy="38"/>
              </a:xfrm>
              <a:prstGeom prst="rect">
                <a:avLst/>
              </a:prstGeom>
              <a:solidFill>
                <a:srgbClr val="B2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57" name="Rectangle 308"/>
              <p:cNvSpPr>
                <a:spLocks noChangeArrowheads="1"/>
              </p:cNvSpPr>
              <p:nvPr/>
            </p:nvSpPr>
            <p:spPr bwMode="auto">
              <a:xfrm>
                <a:off x="1286" y="2729"/>
                <a:ext cx="9" cy="3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58" name="Rectangle 309"/>
              <p:cNvSpPr>
                <a:spLocks noChangeArrowheads="1"/>
              </p:cNvSpPr>
              <p:nvPr/>
            </p:nvSpPr>
            <p:spPr bwMode="auto">
              <a:xfrm>
                <a:off x="1288" y="2732"/>
                <a:ext cx="5" cy="27"/>
              </a:xfrm>
              <a:prstGeom prst="rect">
                <a:avLst/>
              </a:prstGeom>
              <a:solidFill>
                <a:srgbClr val="FFAF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59" name="Rectangle 310"/>
              <p:cNvSpPr>
                <a:spLocks noChangeArrowheads="1"/>
              </p:cNvSpPr>
              <p:nvPr/>
            </p:nvSpPr>
            <p:spPr bwMode="auto">
              <a:xfrm>
                <a:off x="1310" y="2690"/>
                <a:ext cx="9" cy="7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60" name="Rectangle 311"/>
              <p:cNvSpPr>
                <a:spLocks noChangeArrowheads="1"/>
              </p:cNvSpPr>
              <p:nvPr/>
            </p:nvSpPr>
            <p:spPr bwMode="auto">
              <a:xfrm>
                <a:off x="1312" y="2692"/>
                <a:ext cx="5" cy="67"/>
              </a:xfrm>
              <a:prstGeom prst="rect">
                <a:avLst/>
              </a:prstGeom>
              <a:solidFill>
                <a:srgbClr val="FF6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61" name="Rectangle 312"/>
              <p:cNvSpPr>
                <a:spLocks noChangeArrowheads="1"/>
              </p:cNvSpPr>
              <p:nvPr/>
            </p:nvSpPr>
            <p:spPr bwMode="auto">
              <a:xfrm>
                <a:off x="1222" y="2773"/>
                <a:ext cx="108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62" name="Rectangle 313"/>
              <p:cNvSpPr>
                <a:spLocks noChangeArrowheads="1"/>
              </p:cNvSpPr>
              <p:nvPr/>
            </p:nvSpPr>
            <p:spPr bwMode="auto">
              <a:xfrm>
                <a:off x="1224" y="2775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63" name="Rectangle 314"/>
              <p:cNvSpPr>
                <a:spLocks noChangeArrowheads="1"/>
              </p:cNvSpPr>
              <p:nvPr/>
            </p:nvSpPr>
            <p:spPr bwMode="auto">
              <a:xfrm>
                <a:off x="1221" y="2660"/>
                <a:ext cx="109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64" name="Rectangle 315"/>
              <p:cNvSpPr>
                <a:spLocks noChangeArrowheads="1"/>
              </p:cNvSpPr>
              <p:nvPr/>
            </p:nvSpPr>
            <p:spPr bwMode="auto">
              <a:xfrm>
                <a:off x="1223" y="2662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65" name="Freeform 316"/>
              <p:cNvSpPr>
                <a:spLocks/>
              </p:cNvSpPr>
              <p:nvPr/>
            </p:nvSpPr>
            <p:spPr bwMode="auto">
              <a:xfrm>
                <a:off x="1270" y="2648"/>
                <a:ext cx="7" cy="7"/>
              </a:xfrm>
              <a:custGeom>
                <a:avLst/>
                <a:gdLst>
                  <a:gd name="T0" fmla="*/ 4 w 7"/>
                  <a:gd name="T1" fmla="*/ 7 h 7"/>
                  <a:gd name="T2" fmla="*/ 5 w 7"/>
                  <a:gd name="T3" fmla="*/ 7 h 7"/>
                  <a:gd name="T4" fmla="*/ 5 w 7"/>
                  <a:gd name="T5" fmla="*/ 7 h 7"/>
                  <a:gd name="T6" fmla="*/ 6 w 7"/>
                  <a:gd name="T7" fmla="*/ 7 h 7"/>
                  <a:gd name="T8" fmla="*/ 6 w 7"/>
                  <a:gd name="T9" fmla="*/ 6 h 7"/>
                  <a:gd name="T10" fmla="*/ 7 w 7"/>
                  <a:gd name="T11" fmla="*/ 6 h 7"/>
                  <a:gd name="T12" fmla="*/ 7 w 7"/>
                  <a:gd name="T13" fmla="*/ 5 h 7"/>
                  <a:gd name="T14" fmla="*/ 7 w 7"/>
                  <a:gd name="T15" fmla="*/ 4 h 7"/>
                  <a:gd name="T16" fmla="*/ 7 w 7"/>
                  <a:gd name="T17" fmla="*/ 4 h 7"/>
                  <a:gd name="T18" fmla="*/ 7 w 7"/>
                  <a:gd name="T19" fmla="*/ 3 h 7"/>
                  <a:gd name="T20" fmla="*/ 7 w 7"/>
                  <a:gd name="T21" fmla="*/ 2 h 7"/>
                  <a:gd name="T22" fmla="*/ 7 w 7"/>
                  <a:gd name="T23" fmla="*/ 2 h 7"/>
                  <a:gd name="T24" fmla="*/ 6 w 7"/>
                  <a:gd name="T25" fmla="*/ 1 h 7"/>
                  <a:gd name="T26" fmla="*/ 6 w 7"/>
                  <a:gd name="T27" fmla="*/ 1 h 7"/>
                  <a:gd name="T28" fmla="*/ 5 w 7"/>
                  <a:gd name="T29" fmla="*/ 1 h 7"/>
                  <a:gd name="T30" fmla="*/ 5 w 7"/>
                  <a:gd name="T31" fmla="*/ 0 h 7"/>
                  <a:gd name="T32" fmla="*/ 4 w 7"/>
                  <a:gd name="T33" fmla="*/ 0 h 7"/>
                  <a:gd name="T34" fmla="*/ 3 w 7"/>
                  <a:gd name="T35" fmla="*/ 0 h 7"/>
                  <a:gd name="T36" fmla="*/ 2 w 7"/>
                  <a:gd name="T37" fmla="*/ 1 h 7"/>
                  <a:gd name="T38" fmla="*/ 2 w 7"/>
                  <a:gd name="T39" fmla="*/ 1 h 7"/>
                  <a:gd name="T40" fmla="*/ 1 w 7"/>
                  <a:gd name="T41" fmla="*/ 1 h 7"/>
                  <a:gd name="T42" fmla="*/ 1 w 7"/>
                  <a:gd name="T43" fmla="*/ 2 h 7"/>
                  <a:gd name="T44" fmla="*/ 1 w 7"/>
                  <a:gd name="T45" fmla="*/ 2 h 7"/>
                  <a:gd name="T46" fmla="*/ 0 w 7"/>
                  <a:gd name="T47" fmla="*/ 3 h 7"/>
                  <a:gd name="T48" fmla="*/ 0 w 7"/>
                  <a:gd name="T49" fmla="*/ 4 h 7"/>
                  <a:gd name="T50" fmla="*/ 0 w 7"/>
                  <a:gd name="T51" fmla="*/ 4 h 7"/>
                  <a:gd name="T52" fmla="*/ 1 w 7"/>
                  <a:gd name="T53" fmla="*/ 5 h 7"/>
                  <a:gd name="T54" fmla="*/ 1 w 7"/>
                  <a:gd name="T55" fmla="*/ 6 h 7"/>
                  <a:gd name="T56" fmla="*/ 1 w 7"/>
                  <a:gd name="T57" fmla="*/ 6 h 7"/>
                  <a:gd name="T58" fmla="*/ 2 w 7"/>
                  <a:gd name="T59" fmla="*/ 7 h 7"/>
                  <a:gd name="T60" fmla="*/ 2 w 7"/>
                  <a:gd name="T61" fmla="*/ 7 h 7"/>
                  <a:gd name="T62" fmla="*/ 3 w 7"/>
                  <a:gd name="T63" fmla="*/ 7 h 7"/>
                  <a:gd name="T64" fmla="*/ 4 w 7"/>
                  <a:gd name="T6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66" name="Freeform 317"/>
              <p:cNvSpPr>
                <a:spLocks/>
              </p:cNvSpPr>
              <p:nvPr/>
            </p:nvSpPr>
            <p:spPr bwMode="auto">
              <a:xfrm>
                <a:off x="1271" y="2649"/>
                <a:ext cx="5" cy="5"/>
              </a:xfrm>
              <a:custGeom>
                <a:avLst/>
                <a:gdLst>
                  <a:gd name="T0" fmla="*/ 3 w 5"/>
                  <a:gd name="T1" fmla="*/ 5 h 5"/>
                  <a:gd name="T2" fmla="*/ 4 w 5"/>
                  <a:gd name="T3" fmla="*/ 5 h 5"/>
                  <a:gd name="T4" fmla="*/ 4 w 5"/>
                  <a:gd name="T5" fmla="*/ 4 h 5"/>
                  <a:gd name="T6" fmla="*/ 5 w 5"/>
                  <a:gd name="T7" fmla="*/ 4 h 5"/>
                  <a:gd name="T8" fmla="*/ 5 w 5"/>
                  <a:gd name="T9" fmla="*/ 3 h 5"/>
                  <a:gd name="T10" fmla="*/ 5 w 5"/>
                  <a:gd name="T11" fmla="*/ 2 h 5"/>
                  <a:gd name="T12" fmla="*/ 4 w 5"/>
                  <a:gd name="T13" fmla="*/ 1 h 5"/>
                  <a:gd name="T14" fmla="*/ 4 w 5"/>
                  <a:gd name="T15" fmla="*/ 1 h 5"/>
                  <a:gd name="T16" fmla="*/ 3 w 5"/>
                  <a:gd name="T17" fmla="*/ 0 h 5"/>
                  <a:gd name="T18" fmla="*/ 2 w 5"/>
                  <a:gd name="T19" fmla="*/ 1 h 5"/>
                  <a:gd name="T20" fmla="*/ 1 w 5"/>
                  <a:gd name="T21" fmla="*/ 1 h 5"/>
                  <a:gd name="T22" fmla="*/ 1 w 5"/>
                  <a:gd name="T23" fmla="*/ 2 h 5"/>
                  <a:gd name="T24" fmla="*/ 0 w 5"/>
                  <a:gd name="T25" fmla="*/ 3 h 5"/>
                  <a:gd name="T26" fmla="*/ 1 w 5"/>
                  <a:gd name="T27" fmla="*/ 4 h 5"/>
                  <a:gd name="T28" fmla="*/ 1 w 5"/>
                  <a:gd name="T29" fmla="*/ 4 h 5"/>
                  <a:gd name="T30" fmla="*/ 2 w 5"/>
                  <a:gd name="T31" fmla="*/ 5 h 5"/>
                  <a:gd name="T32" fmla="*/ 3 w 5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lnTo>
                      <a:pt x="4" y="5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67" name="Freeform 318"/>
              <p:cNvSpPr>
                <a:spLocks/>
              </p:cNvSpPr>
              <p:nvPr/>
            </p:nvSpPr>
            <p:spPr bwMode="auto">
              <a:xfrm>
                <a:off x="1322" y="2712"/>
                <a:ext cx="90" cy="107"/>
              </a:xfrm>
              <a:custGeom>
                <a:avLst/>
                <a:gdLst>
                  <a:gd name="T0" fmla="*/ 75 w 90"/>
                  <a:gd name="T1" fmla="*/ 35 h 107"/>
                  <a:gd name="T2" fmla="*/ 78 w 90"/>
                  <a:gd name="T3" fmla="*/ 34 h 107"/>
                  <a:gd name="T4" fmla="*/ 83 w 90"/>
                  <a:gd name="T5" fmla="*/ 31 h 107"/>
                  <a:gd name="T6" fmla="*/ 85 w 90"/>
                  <a:gd name="T7" fmla="*/ 29 h 107"/>
                  <a:gd name="T8" fmla="*/ 86 w 90"/>
                  <a:gd name="T9" fmla="*/ 27 h 107"/>
                  <a:gd name="T10" fmla="*/ 87 w 90"/>
                  <a:gd name="T11" fmla="*/ 19 h 107"/>
                  <a:gd name="T12" fmla="*/ 86 w 90"/>
                  <a:gd name="T13" fmla="*/ 17 h 107"/>
                  <a:gd name="T14" fmla="*/ 84 w 90"/>
                  <a:gd name="T15" fmla="*/ 12 h 107"/>
                  <a:gd name="T16" fmla="*/ 80 w 90"/>
                  <a:gd name="T17" fmla="*/ 6 h 107"/>
                  <a:gd name="T18" fmla="*/ 74 w 90"/>
                  <a:gd name="T19" fmla="*/ 2 h 107"/>
                  <a:gd name="T20" fmla="*/ 71 w 90"/>
                  <a:gd name="T21" fmla="*/ 1 h 107"/>
                  <a:gd name="T22" fmla="*/ 68 w 90"/>
                  <a:gd name="T23" fmla="*/ 1 h 107"/>
                  <a:gd name="T24" fmla="*/ 64 w 90"/>
                  <a:gd name="T25" fmla="*/ 1 h 107"/>
                  <a:gd name="T26" fmla="*/ 56 w 90"/>
                  <a:gd name="T27" fmla="*/ 0 h 107"/>
                  <a:gd name="T28" fmla="*/ 47 w 90"/>
                  <a:gd name="T29" fmla="*/ 0 h 107"/>
                  <a:gd name="T30" fmla="*/ 43 w 90"/>
                  <a:gd name="T31" fmla="*/ 0 h 107"/>
                  <a:gd name="T32" fmla="*/ 40 w 90"/>
                  <a:gd name="T33" fmla="*/ 1 h 107"/>
                  <a:gd name="T34" fmla="*/ 37 w 90"/>
                  <a:gd name="T35" fmla="*/ 2 h 107"/>
                  <a:gd name="T36" fmla="*/ 32 w 90"/>
                  <a:gd name="T37" fmla="*/ 5 h 107"/>
                  <a:gd name="T38" fmla="*/ 30 w 90"/>
                  <a:gd name="T39" fmla="*/ 7 h 107"/>
                  <a:gd name="T40" fmla="*/ 25 w 90"/>
                  <a:gd name="T41" fmla="*/ 15 h 107"/>
                  <a:gd name="T42" fmla="*/ 22 w 90"/>
                  <a:gd name="T43" fmla="*/ 20 h 107"/>
                  <a:gd name="T44" fmla="*/ 5 w 90"/>
                  <a:gd name="T45" fmla="*/ 15 h 107"/>
                  <a:gd name="T46" fmla="*/ 3 w 90"/>
                  <a:gd name="T47" fmla="*/ 12 h 107"/>
                  <a:gd name="T48" fmla="*/ 1 w 90"/>
                  <a:gd name="T49" fmla="*/ 11 h 107"/>
                  <a:gd name="T50" fmla="*/ 0 w 90"/>
                  <a:gd name="T51" fmla="*/ 16 h 107"/>
                  <a:gd name="T52" fmla="*/ 3 w 90"/>
                  <a:gd name="T53" fmla="*/ 25 h 107"/>
                  <a:gd name="T54" fmla="*/ 6 w 90"/>
                  <a:gd name="T55" fmla="*/ 27 h 107"/>
                  <a:gd name="T56" fmla="*/ 9 w 90"/>
                  <a:gd name="T57" fmla="*/ 28 h 107"/>
                  <a:gd name="T58" fmla="*/ 13 w 90"/>
                  <a:gd name="T59" fmla="*/ 30 h 107"/>
                  <a:gd name="T60" fmla="*/ 18 w 90"/>
                  <a:gd name="T61" fmla="*/ 31 h 107"/>
                  <a:gd name="T62" fmla="*/ 23 w 90"/>
                  <a:gd name="T63" fmla="*/ 32 h 107"/>
                  <a:gd name="T64" fmla="*/ 27 w 90"/>
                  <a:gd name="T65" fmla="*/ 31 h 107"/>
                  <a:gd name="T66" fmla="*/ 32 w 90"/>
                  <a:gd name="T67" fmla="*/ 29 h 107"/>
                  <a:gd name="T68" fmla="*/ 19 w 90"/>
                  <a:gd name="T69" fmla="*/ 80 h 107"/>
                  <a:gd name="T70" fmla="*/ 33 w 90"/>
                  <a:gd name="T71" fmla="*/ 94 h 107"/>
                  <a:gd name="T72" fmla="*/ 41 w 90"/>
                  <a:gd name="T73" fmla="*/ 101 h 107"/>
                  <a:gd name="T74" fmla="*/ 36 w 90"/>
                  <a:gd name="T75" fmla="*/ 102 h 107"/>
                  <a:gd name="T76" fmla="*/ 32 w 90"/>
                  <a:gd name="T77" fmla="*/ 106 h 107"/>
                  <a:gd name="T78" fmla="*/ 49 w 90"/>
                  <a:gd name="T79" fmla="*/ 107 h 107"/>
                  <a:gd name="T80" fmla="*/ 53 w 90"/>
                  <a:gd name="T81" fmla="*/ 101 h 107"/>
                  <a:gd name="T82" fmla="*/ 50 w 90"/>
                  <a:gd name="T83" fmla="*/ 96 h 107"/>
                  <a:gd name="T84" fmla="*/ 50 w 90"/>
                  <a:gd name="T85" fmla="*/ 84 h 107"/>
                  <a:gd name="T86" fmla="*/ 60 w 90"/>
                  <a:gd name="T87" fmla="*/ 87 h 107"/>
                  <a:gd name="T88" fmla="*/ 60 w 90"/>
                  <a:gd name="T89" fmla="*/ 97 h 107"/>
                  <a:gd name="T90" fmla="*/ 58 w 90"/>
                  <a:gd name="T91" fmla="*/ 102 h 107"/>
                  <a:gd name="T92" fmla="*/ 57 w 90"/>
                  <a:gd name="T93" fmla="*/ 105 h 107"/>
                  <a:gd name="T94" fmla="*/ 62 w 90"/>
                  <a:gd name="T95" fmla="*/ 104 h 107"/>
                  <a:gd name="T96" fmla="*/ 80 w 90"/>
                  <a:gd name="T97" fmla="*/ 104 h 107"/>
                  <a:gd name="T98" fmla="*/ 75 w 90"/>
                  <a:gd name="T99" fmla="*/ 101 h 107"/>
                  <a:gd name="T100" fmla="*/ 72 w 90"/>
                  <a:gd name="T101" fmla="*/ 100 h 107"/>
                  <a:gd name="T102" fmla="*/ 80 w 90"/>
                  <a:gd name="T103" fmla="*/ 9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107">
                    <a:moveTo>
                      <a:pt x="82" y="80"/>
                    </a:moveTo>
                    <a:lnTo>
                      <a:pt x="90" y="80"/>
                    </a:lnTo>
                    <a:lnTo>
                      <a:pt x="75" y="43"/>
                    </a:lnTo>
                    <a:lnTo>
                      <a:pt x="75" y="35"/>
                    </a:lnTo>
                    <a:lnTo>
                      <a:pt x="75" y="35"/>
                    </a:lnTo>
                    <a:lnTo>
                      <a:pt x="76" y="35"/>
                    </a:lnTo>
                    <a:lnTo>
                      <a:pt x="77" y="34"/>
                    </a:lnTo>
                    <a:lnTo>
                      <a:pt x="78" y="34"/>
                    </a:lnTo>
                    <a:lnTo>
                      <a:pt x="79" y="34"/>
                    </a:lnTo>
                    <a:lnTo>
                      <a:pt x="80" y="33"/>
                    </a:lnTo>
                    <a:lnTo>
                      <a:pt x="82" y="32"/>
                    </a:lnTo>
                    <a:lnTo>
                      <a:pt x="83" y="31"/>
                    </a:lnTo>
                    <a:lnTo>
                      <a:pt x="83" y="31"/>
                    </a:lnTo>
                    <a:lnTo>
                      <a:pt x="84" y="30"/>
                    </a:lnTo>
                    <a:lnTo>
                      <a:pt x="84" y="30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6" y="28"/>
                    </a:lnTo>
                    <a:lnTo>
                      <a:pt x="86" y="27"/>
                    </a:lnTo>
                    <a:lnTo>
                      <a:pt x="87" y="26"/>
                    </a:lnTo>
                    <a:lnTo>
                      <a:pt x="87" y="24"/>
                    </a:lnTo>
                    <a:lnTo>
                      <a:pt x="87" y="21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7" y="18"/>
                    </a:lnTo>
                    <a:lnTo>
                      <a:pt x="86" y="17"/>
                    </a:lnTo>
                    <a:lnTo>
                      <a:pt x="86" y="16"/>
                    </a:lnTo>
                    <a:lnTo>
                      <a:pt x="85" y="15"/>
                    </a:lnTo>
                    <a:lnTo>
                      <a:pt x="85" y="13"/>
                    </a:lnTo>
                    <a:lnTo>
                      <a:pt x="84" y="12"/>
                    </a:lnTo>
                    <a:lnTo>
                      <a:pt x="83" y="10"/>
                    </a:lnTo>
                    <a:lnTo>
                      <a:pt x="82" y="9"/>
                    </a:lnTo>
                    <a:lnTo>
                      <a:pt x="81" y="7"/>
                    </a:lnTo>
                    <a:lnTo>
                      <a:pt x="80" y="6"/>
                    </a:lnTo>
                    <a:lnTo>
                      <a:pt x="78" y="5"/>
                    </a:lnTo>
                    <a:lnTo>
                      <a:pt x="77" y="4"/>
                    </a:lnTo>
                    <a:lnTo>
                      <a:pt x="75" y="3"/>
                    </a:lnTo>
                    <a:lnTo>
                      <a:pt x="74" y="2"/>
                    </a:lnTo>
                    <a:lnTo>
                      <a:pt x="73" y="2"/>
                    </a:lnTo>
                    <a:lnTo>
                      <a:pt x="73" y="1"/>
                    </a:lnTo>
                    <a:lnTo>
                      <a:pt x="72" y="1"/>
                    </a:lnTo>
                    <a:lnTo>
                      <a:pt x="71" y="1"/>
                    </a:lnTo>
                    <a:lnTo>
                      <a:pt x="70" y="1"/>
                    </a:lnTo>
                    <a:lnTo>
                      <a:pt x="69" y="1"/>
                    </a:lnTo>
                    <a:lnTo>
                      <a:pt x="69" y="1"/>
                    </a:lnTo>
                    <a:lnTo>
                      <a:pt x="68" y="1"/>
                    </a:lnTo>
                    <a:lnTo>
                      <a:pt x="68" y="1"/>
                    </a:lnTo>
                    <a:lnTo>
                      <a:pt x="67" y="1"/>
                    </a:lnTo>
                    <a:lnTo>
                      <a:pt x="66" y="1"/>
                    </a:lnTo>
                    <a:lnTo>
                      <a:pt x="64" y="1"/>
                    </a:lnTo>
                    <a:lnTo>
                      <a:pt x="62" y="1"/>
                    </a:lnTo>
                    <a:lnTo>
                      <a:pt x="60" y="1"/>
                    </a:lnTo>
                    <a:lnTo>
                      <a:pt x="58" y="1"/>
                    </a:lnTo>
                    <a:lnTo>
                      <a:pt x="56" y="0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2" y="1"/>
                    </a:lnTo>
                    <a:lnTo>
                      <a:pt x="41" y="1"/>
                    </a:lnTo>
                    <a:lnTo>
                      <a:pt x="40" y="1"/>
                    </a:lnTo>
                    <a:lnTo>
                      <a:pt x="39" y="1"/>
                    </a:lnTo>
                    <a:lnTo>
                      <a:pt x="38" y="1"/>
                    </a:lnTo>
                    <a:lnTo>
                      <a:pt x="38" y="2"/>
                    </a:lnTo>
                    <a:lnTo>
                      <a:pt x="37" y="2"/>
                    </a:lnTo>
                    <a:lnTo>
                      <a:pt x="36" y="2"/>
                    </a:lnTo>
                    <a:lnTo>
                      <a:pt x="35" y="3"/>
                    </a:lnTo>
                    <a:lnTo>
                      <a:pt x="34" y="4"/>
                    </a:lnTo>
                    <a:lnTo>
                      <a:pt x="32" y="5"/>
                    </a:lnTo>
                    <a:lnTo>
                      <a:pt x="32" y="6"/>
                    </a:lnTo>
                    <a:lnTo>
                      <a:pt x="31" y="6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29" y="9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25" y="15"/>
                    </a:lnTo>
                    <a:lnTo>
                      <a:pt x="24" y="17"/>
                    </a:lnTo>
                    <a:lnTo>
                      <a:pt x="23" y="18"/>
                    </a:lnTo>
                    <a:lnTo>
                      <a:pt x="23" y="19"/>
                    </a:lnTo>
                    <a:lnTo>
                      <a:pt x="22" y="20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6"/>
                    </a:lnTo>
                    <a:lnTo>
                      <a:pt x="5" y="15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4" y="25"/>
                    </a:lnTo>
                    <a:lnTo>
                      <a:pt x="5" y="26"/>
                    </a:lnTo>
                    <a:lnTo>
                      <a:pt x="6" y="26"/>
                    </a:lnTo>
                    <a:lnTo>
                      <a:pt x="6" y="27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8" y="28"/>
                    </a:lnTo>
                    <a:lnTo>
                      <a:pt x="9" y="28"/>
                    </a:lnTo>
                    <a:lnTo>
                      <a:pt x="10" y="28"/>
                    </a:lnTo>
                    <a:lnTo>
                      <a:pt x="11" y="29"/>
                    </a:lnTo>
                    <a:lnTo>
                      <a:pt x="12" y="29"/>
                    </a:lnTo>
                    <a:lnTo>
                      <a:pt x="13" y="30"/>
                    </a:lnTo>
                    <a:lnTo>
                      <a:pt x="15" y="30"/>
                    </a:lnTo>
                    <a:lnTo>
                      <a:pt x="16" y="31"/>
                    </a:lnTo>
                    <a:lnTo>
                      <a:pt x="17" y="31"/>
                    </a:lnTo>
                    <a:lnTo>
                      <a:pt x="18" y="31"/>
                    </a:lnTo>
                    <a:lnTo>
                      <a:pt x="19" y="32"/>
                    </a:lnTo>
                    <a:lnTo>
                      <a:pt x="21" y="32"/>
                    </a:lnTo>
                    <a:lnTo>
                      <a:pt x="22" y="32"/>
                    </a:lnTo>
                    <a:lnTo>
                      <a:pt x="23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6" y="32"/>
                    </a:lnTo>
                    <a:lnTo>
                      <a:pt x="27" y="31"/>
                    </a:lnTo>
                    <a:lnTo>
                      <a:pt x="28" y="31"/>
                    </a:lnTo>
                    <a:lnTo>
                      <a:pt x="29" y="30"/>
                    </a:lnTo>
                    <a:lnTo>
                      <a:pt x="31" y="30"/>
                    </a:lnTo>
                    <a:lnTo>
                      <a:pt x="32" y="29"/>
                    </a:lnTo>
                    <a:lnTo>
                      <a:pt x="33" y="28"/>
                    </a:lnTo>
                    <a:lnTo>
                      <a:pt x="35" y="26"/>
                    </a:lnTo>
                    <a:lnTo>
                      <a:pt x="35" y="41"/>
                    </a:lnTo>
                    <a:lnTo>
                      <a:pt x="19" y="80"/>
                    </a:lnTo>
                    <a:lnTo>
                      <a:pt x="28" y="80"/>
                    </a:lnTo>
                    <a:lnTo>
                      <a:pt x="29" y="86"/>
                    </a:lnTo>
                    <a:lnTo>
                      <a:pt x="31" y="91"/>
                    </a:lnTo>
                    <a:lnTo>
                      <a:pt x="33" y="94"/>
                    </a:lnTo>
                    <a:lnTo>
                      <a:pt x="36" y="97"/>
                    </a:lnTo>
                    <a:lnTo>
                      <a:pt x="38" y="99"/>
                    </a:lnTo>
                    <a:lnTo>
                      <a:pt x="40" y="100"/>
                    </a:lnTo>
                    <a:lnTo>
                      <a:pt x="41" y="101"/>
                    </a:lnTo>
                    <a:lnTo>
                      <a:pt x="41" y="101"/>
                    </a:lnTo>
                    <a:lnTo>
                      <a:pt x="39" y="101"/>
                    </a:lnTo>
                    <a:lnTo>
                      <a:pt x="38" y="101"/>
                    </a:lnTo>
                    <a:lnTo>
                      <a:pt x="36" y="102"/>
                    </a:lnTo>
                    <a:lnTo>
                      <a:pt x="34" y="103"/>
                    </a:lnTo>
                    <a:lnTo>
                      <a:pt x="33" y="103"/>
                    </a:lnTo>
                    <a:lnTo>
                      <a:pt x="32" y="104"/>
                    </a:lnTo>
                    <a:lnTo>
                      <a:pt x="32" y="106"/>
                    </a:lnTo>
                    <a:lnTo>
                      <a:pt x="31" y="107"/>
                    </a:lnTo>
                    <a:lnTo>
                      <a:pt x="45" y="107"/>
                    </a:lnTo>
                    <a:lnTo>
                      <a:pt x="49" y="104"/>
                    </a:lnTo>
                    <a:lnTo>
                      <a:pt x="49" y="107"/>
                    </a:lnTo>
                    <a:lnTo>
                      <a:pt x="52" y="107"/>
                    </a:lnTo>
                    <a:lnTo>
                      <a:pt x="53" y="105"/>
                    </a:lnTo>
                    <a:lnTo>
                      <a:pt x="53" y="103"/>
                    </a:lnTo>
                    <a:lnTo>
                      <a:pt x="53" y="101"/>
                    </a:lnTo>
                    <a:lnTo>
                      <a:pt x="52" y="100"/>
                    </a:lnTo>
                    <a:lnTo>
                      <a:pt x="51" y="99"/>
                    </a:lnTo>
                    <a:lnTo>
                      <a:pt x="51" y="98"/>
                    </a:lnTo>
                    <a:lnTo>
                      <a:pt x="50" y="96"/>
                    </a:lnTo>
                    <a:lnTo>
                      <a:pt x="50" y="94"/>
                    </a:lnTo>
                    <a:lnTo>
                      <a:pt x="50" y="91"/>
                    </a:lnTo>
                    <a:lnTo>
                      <a:pt x="50" y="88"/>
                    </a:lnTo>
                    <a:lnTo>
                      <a:pt x="50" y="84"/>
                    </a:lnTo>
                    <a:lnTo>
                      <a:pt x="51" y="80"/>
                    </a:lnTo>
                    <a:lnTo>
                      <a:pt x="58" y="80"/>
                    </a:lnTo>
                    <a:lnTo>
                      <a:pt x="59" y="84"/>
                    </a:lnTo>
                    <a:lnTo>
                      <a:pt x="60" y="87"/>
                    </a:lnTo>
                    <a:lnTo>
                      <a:pt x="60" y="90"/>
                    </a:lnTo>
                    <a:lnTo>
                      <a:pt x="60" y="92"/>
                    </a:lnTo>
                    <a:lnTo>
                      <a:pt x="60" y="95"/>
                    </a:lnTo>
                    <a:lnTo>
                      <a:pt x="60" y="97"/>
                    </a:lnTo>
                    <a:lnTo>
                      <a:pt x="60" y="98"/>
                    </a:lnTo>
                    <a:lnTo>
                      <a:pt x="60" y="100"/>
                    </a:lnTo>
                    <a:lnTo>
                      <a:pt x="59" y="101"/>
                    </a:lnTo>
                    <a:lnTo>
                      <a:pt x="58" y="102"/>
                    </a:lnTo>
                    <a:lnTo>
                      <a:pt x="58" y="103"/>
                    </a:lnTo>
                    <a:lnTo>
                      <a:pt x="58" y="103"/>
                    </a:lnTo>
                    <a:lnTo>
                      <a:pt x="57" y="104"/>
                    </a:lnTo>
                    <a:lnTo>
                      <a:pt x="57" y="105"/>
                    </a:lnTo>
                    <a:lnTo>
                      <a:pt x="58" y="106"/>
                    </a:lnTo>
                    <a:lnTo>
                      <a:pt x="58" y="107"/>
                    </a:lnTo>
                    <a:lnTo>
                      <a:pt x="62" y="107"/>
                    </a:lnTo>
                    <a:lnTo>
                      <a:pt x="62" y="104"/>
                    </a:lnTo>
                    <a:lnTo>
                      <a:pt x="67" y="107"/>
                    </a:lnTo>
                    <a:lnTo>
                      <a:pt x="81" y="107"/>
                    </a:lnTo>
                    <a:lnTo>
                      <a:pt x="81" y="106"/>
                    </a:lnTo>
                    <a:lnTo>
                      <a:pt x="80" y="104"/>
                    </a:lnTo>
                    <a:lnTo>
                      <a:pt x="79" y="104"/>
                    </a:lnTo>
                    <a:lnTo>
                      <a:pt x="78" y="103"/>
                    </a:lnTo>
                    <a:lnTo>
                      <a:pt x="76" y="102"/>
                    </a:lnTo>
                    <a:lnTo>
                      <a:pt x="75" y="101"/>
                    </a:lnTo>
                    <a:lnTo>
                      <a:pt x="73" y="101"/>
                    </a:lnTo>
                    <a:lnTo>
                      <a:pt x="70" y="101"/>
                    </a:lnTo>
                    <a:lnTo>
                      <a:pt x="71" y="101"/>
                    </a:lnTo>
                    <a:lnTo>
                      <a:pt x="72" y="100"/>
                    </a:lnTo>
                    <a:lnTo>
                      <a:pt x="74" y="99"/>
                    </a:lnTo>
                    <a:lnTo>
                      <a:pt x="76" y="97"/>
                    </a:lnTo>
                    <a:lnTo>
                      <a:pt x="78" y="94"/>
                    </a:lnTo>
                    <a:lnTo>
                      <a:pt x="80" y="90"/>
                    </a:lnTo>
                    <a:lnTo>
                      <a:pt x="81" y="85"/>
                    </a:lnTo>
                    <a:lnTo>
                      <a:pt x="82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68" name="Freeform 319"/>
              <p:cNvSpPr>
                <a:spLocks/>
              </p:cNvSpPr>
              <p:nvPr/>
            </p:nvSpPr>
            <p:spPr bwMode="auto">
              <a:xfrm>
                <a:off x="1365" y="2698"/>
                <a:ext cx="26" cy="23"/>
              </a:xfrm>
              <a:custGeom>
                <a:avLst/>
                <a:gdLst>
                  <a:gd name="T0" fmla="*/ 26 w 26"/>
                  <a:gd name="T1" fmla="*/ 23 h 23"/>
                  <a:gd name="T2" fmla="*/ 26 w 26"/>
                  <a:gd name="T3" fmla="*/ 0 h 23"/>
                  <a:gd name="T4" fmla="*/ 0 w 26"/>
                  <a:gd name="T5" fmla="*/ 5 h 23"/>
                  <a:gd name="T6" fmla="*/ 0 w 26"/>
                  <a:gd name="T7" fmla="*/ 23 h 23"/>
                  <a:gd name="T8" fmla="*/ 26 w 26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6" y="23"/>
                    </a:moveTo>
                    <a:lnTo>
                      <a:pt x="26" y="0"/>
                    </a:lnTo>
                    <a:lnTo>
                      <a:pt x="0" y="5"/>
                    </a:lnTo>
                    <a:lnTo>
                      <a:pt x="0" y="23"/>
                    </a:lnTo>
                    <a:lnTo>
                      <a:pt x="26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69" name="Freeform 320"/>
              <p:cNvSpPr>
                <a:spLocks/>
              </p:cNvSpPr>
              <p:nvPr/>
            </p:nvSpPr>
            <p:spPr bwMode="auto">
              <a:xfrm>
                <a:off x="1332" y="2714"/>
                <a:ext cx="77" cy="75"/>
              </a:xfrm>
              <a:custGeom>
                <a:avLst/>
                <a:gdLst>
                  <a:gd name="T0" fmla="*/ 34 w 77"/>
                  <a:gd name="T1" fmla="*/ 0 h 75"/>
                  <a:gd name="T2" fmla="*/ 33 w 77"/>
                  <a:gd name="T3" fmla="*/ 0 h 75"/>
                  <a:gd name="T4" fmla="*/ 30 w 77"/>
                  <a:gd name="T5" fmla="*/ 1 h 75"/>
                  <a:gd name="T6" fmla="*/ 27 w 77"/>
                  <a:gd name="T7" fmla="*/ 2 h 75"/>
                  <a:gd name="T8" fmla="*/ 24 w 77"/>
                  <a:gd name="T9" fmla="*/ 4 h 75"/>
                  <a:gd name="T10" fmla="*/ 21 w 77"/>
                  <a:gd name="T11" fmla="*/ 8 h 75"/>
                  <a:gd name="T12" fmla="*/ 18 w 77"/>
                  <a:gd name="T13" fmla="*/ 13 h 75"/>
                  <a:gd name="T14" fmla="*/ 14 w 77"/>
                  <a:gd name="T15" fmla="*/ 18 h 75"/>
                  <a:gd name="T16" fmla="*/ 11 w 77"/>
                  <a:gd name="T17" fmla="*/ 20 h 75"/>
                  <a:gd name="T18" fmla="*/ 8 w 77"/>
                  <a:gd name="T19" fmla="*/ 20 h 75"/>
                  <a:gd name="T20" fmla="*/ 4 w 77"/>
                  <a:gd name="T21" fmla="*/ 19 h 75"/>
                  <a:gd name="T22" fmla="*/ 1 w 77"/>
                  <a:gd name="T23" fmla="*/ 18 h 75"/>
                  <a:gd name="T24" fmla="*/ 0 w 77"/>
                  <a:gd name="T25" fmla="*/ 24 h 75"/>
                  <a:gd name="T26" fmla="*/ 0 w 77"/>
                  <a:gd name="T27" fmla="*/ 24 h 75"/>
                  <a:gd name="T28" fmla="*/ 1 w 77"/>
                  <a:gd name="T29" fmla="*/ 25 h 75"/>
                  <a:gd name="T30" fmla="*/ 2 w 77"/>
                  <a:gd name="T31" fmla="*/ 25 h 75"/>
                  <a:gd name="T32" fmla="*/ 3 w 77"/>
                  <a:gd name="T33" fmla="*/ 25 h 75"/>
                  <a:gd name="T34" fmla="*/ 7 w 77"/>
                  <a:gd name="T35" fmla="*/ 27 h 75"/>
                  <a:gd name="T36" fmla="*/ 10 w 77"/>
                  <a:gd name="T37" fmla="*/ 28 h 75"/>
                  <a:gd name="T38" fmla="*/ 13 w 77"/>
                  <a:gd name="T39" fmla="*/ 28 h 75"/>
                  <a:gd name="T40" fmla="*/ 17 w 77"/>
                  <a:gd name="T41" fmla="*/ 27 h 75"/>
                  <a:gd name="T42" fmla="*/ 19 w 77"/>
                  <a:gd name="T43" fmla="*/ 26 h 75"/>
                  <a:gd name="T44" fmla="*/ 22 w 77"/>
                  <a:gd name="T45" fmla="*/ 23 h 75"/>
                  <a:gd name="T46" fmla="*/ 26 w 77"/>
                  <a:gd name="T47" fmla="*/ 21 h 75"/>
                  <a:gd name="T48" fmla="*/ 27 w 77"/>
                  <a:gd name="T49" fmla="*/ 20 h 75"/>
                  <a:gd name="T50" fmla="*/ 12 w 77"/>
                  <a:gd name="T51" fmla="*/ 75 h 75"/>
                  <a:gd name="T52" fmla="*/ 63 w 77"/>
                  <a:gd name="T53" fmla="*/ 41 h 75"/>
                  <a:gd name="T54" fmla="*/ 71 w 77"/>
                  <a:gd name="T55" fmla="*/ 30 h 75"/>
                  <a:gd name="T56" fmla="*/ 75 w 77"/>
                  <a:gd name="T57" fmla="*/ 25 h 75"/>
                  <a:gd name="T58" fmla="*/ 75 w 77"/>
                  <a:gd name="T59" fmla="*/ 23 h 75"/>
                  <a:gd name="T60" fmla="*/ 75 w 77"/>
                  <a:gd name="T61" fmla="*/ 20 h 75"/>
                  <a:gd name="T62" fmla="*/ 75 w 77"/>
                  <a:gd name="T63" fmla="*/ 17 h 75"/>
                  <a:gd name="T64" fmla="*/ 74 w 77"/>
                  <a:gd name="T65" fmla="*/ 14 h 75"/>
                  <a:gd name="T66" fmla="*/ 72 w 77"/>
                  <a:gd name="T67" fmla="*/ 10 h 75"/>
                  <a:gd name="T68" fmla="*/ 69 w 77"/>
                  <a:gd name="T69" fmla="*/ 6 h 75"/>
                  <a:gd name="T70" fmla="*/ 66 w 77"/>
                  <a:gd name="T71" fmla="*/ 4 h 75"/>
                  <a:gd name="T72" fmla="*/ 64 w 77"/>
                  <a:gd name="T73" fmla="*/ 2 h 75"/>
                  <a:gd name="T74" fmla="*/ 62 w 77"/>
                  <a:gd name="T75" fmla="*/ 1 h 75"/>
                  <a:gd name="T76" fmla="*/ 59 w 77"/>
                  <a:gd name="T77" fmla="*/ 0 h 75"/>
                  <a:gd name="T78" fmla="*/ 58 w 77"/>
                  <a:gd name="T79" fmla="*/ 0 h 75"/>
                  <a:gd name="T80" fmla="*/ 44 w 77"/>
                  <a:gd name="T81" fmla="*/ 1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7" h="75">
                    <a:moveTo>
                      <a:pt x="34" y="0"/>
                    </a:moveTo>
                    <a:lnTo>
                      <a:pt x="34" y="0"/>
                    </a:lnTo>
                    <a:lnTo>
                      <a:pt x="34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1"/>
                    </a:lnTo>
                    <a:lnTo>
                      <a:pt x="28" y="1"/>
                    </a:lnTo>
                    <a:lnTo>
                      <a:pt x="27" y="2"/>
                    </a:lnTo>
                    <a:lnTo>
                      <a:pt x="25" y="3"/>
                    </a:lnTo>
                    <a:lnTo>
                      <a:pt x="24" y="4"/>
                    </a:lnTo>
                    <a:lnTo>
                      <a:pt x="22" y="6"/>
                    </a:lnTo>
                    <a:lnTo>
                      <a:pt x="21" y="8"/>
                    </a:lnTo>
                    <a:lnTo>
                      <a:pt x="19" y="10"/>
                    </a:lnTo>
                    <a:lnTo>
                      <a:pt x="18" y="13"/>
                    </a:lnTo>
                    <a:lnTo>
                      <a:pt x="16" y="15"/>
                    </a:lnTo>
                    <a:lnTo>
                      <a:pt x="14" y="18"/>
                    </a:lnTo>
                    <a:lnTo>
                      <a:pt x="13" y="20"/>
                    </a:lnTo>
                    <a:lnTo>
                      <a:pt x="11" y="20"/>
                    </a:lnTo>
                    <a:lnTo>
                      <a:pt x="9" y="20"/>
                    </a:lnTo>
                    <a:lnTo>
                      <a:pt x="8" y="20"/>
                    </a:lnTo>
                    <a:lnTo>
                      <a:pt x="6" y="19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1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5" y="26"/>
                    </a:lnTo>
                    <a:lnTo>
                      <a:pt x="7" y="27"/>
                    </a:lnTo>
                    <a:lnTo>
                      <a:pt x="8" y="27"/>
                    </a:lnTo>
                    <a:lnTo>
                      <a:pt x="10" y="28"/>
                    </a:lnTo>
                    <a:lnTo>
                      <a:pt x="12" y="28"/>
                    </a:lnTo>
                    <a:lnTo>
                      <a:pt x="13" y="28"/>
                    </a:lnTo>
                    <a:lnTo>
                      <a:pt x="15" y="28"/>
                    </a:lnTo>
                    <a:lnTo>
                      <a:pt x="17" y="27"/>
                    </a:lnTo>
                    <a:lnTo>
                      <a:pt x="18" y="26"/>
                    </a:lnTo>
                    <a:lnTo>
                      <a:pt x="19" y="26"/>
                    </a:lnTo>
                    <a:lnTo>
                      <a:pt x="21" y="25"/>
                    </a:lnTo>
                    <a:lnTo>
                      <a:pt x="22" y="23"/>
                    </a:lnTo>
                    <a:lnTo>
                      <a:pt x="24" y="22"/>
                    </a:lnTo>
                    <a:lnTo>
                      <a:pt x="26" y="21"/>
                    </a:lnTo>
                    <a:lnTo>
                      <a:pt x="27" y="21"/>
                    </a:lnTo>
                    <a:lnTo>
                      <a:pt x="27" y="20"/>
                    </a:lnTo>
                    <a:lnTo>
                      <a:pt x="27" y="39"/>
                    </a:lnTo>
                    <a:lnTo>
                      <a:pt x="12" y="75"/>
                    </a:lnTo>
                    <a:lnTo>
                      <a:pt x="77" y="75"/>
                    </a:lnTo>
                    <a:lnTo>
                      <a:pt x="63" y="41"/>
                    </a:lnTo>
                    <a:lnTo>
                      <a:pt x="63" y="33"/>
                    </a:lnTo>
                    <a:lnTo>
                      <a:pt x="71" y="30"/>
                    </a:lnTo>
                    <a:lnTo>
                      <a:pt x="75" y="25"/>
                    </a:lnTo>
                    <a:lnTo>
                      <a:pt x="75" y="25"/>
                    </a:lnTo>
                    <a:lnTo>
                      <a:pt x="75" y="24"/>
                    </a:lnTo>
                    <a:lnTo>
                      <a:pt x="75" y="23"/>
                    </a:lnTo>
                    <a:lnTo>
                      <a:pt x="75" y="22"/>
                    </a:lnTo>
                    <a:lnTo>
                      <a:pt x="75" y="20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6"/>
                    </a:lnTo>
                    <a:lnTo>
                      <a:pt x="74" y="14"/>
                    </a:lnTo>
                    <a:lnTo>
                      <a:pt x="73" y="12"/>
                    </a:lnTo>
                    <a:lnTo>
                      <a:pt x="72" y="10"/>
                    </a:lnTo>
                    <a:lnTo>
                      <a:pt x="70" y="8"/>
                    </a:lnTo>
                    <a:lnTo>
                      <a:pt x="69" y="6"/>
                    </a:lnTo>
                    <a:lnTo>
                      <a:pt x="68" y="5"/>
                    </a:lnTo>
                    <a:lnTo>
                      <a:pt x="66" y="4"/>
                    </a:lnTo>
                    <a:lnTo>
                      <a:pt x="65" y="3"/>
                    </a:lnTo>
                    <a:lnTo>
                      <a:pt x="64" y="2"/>
                    </a:lnTo>
                    <a:lnTo>
                      <a:pt x="63" y="2"/>
                    </a:lnTo>
                    <a:lnTo>
                      <a:pt x="62" y="1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44" y="1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77ED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70" name="Freeform 321"/>
              <p:cNvSpPr>
                <a:spLocks/>
              </p:cNvSpPr>
              <p:nvPr/>
            </p:nvSpPr>
            <p:spPr bwMode="auto">
              <a:xfrm>
                <a:off x="1353" y="2792"/>
                <a:ext cx="18" cy="20"/>
              </a:xfrm>
              <a:custGeom>
                <a:avLst/>
                <a:gdLst>
                  <a:gd name="T0" fmla="*/ 0 w 18"/>
                  <a:gd name="T1" fmla="*/ 0 h 20"/>
                  <a:gd name="T2" fmla="*/ 0 w 18"/>
                  <a:gd name="T3" fmla="*/ 1 h 20"/>
                  <a:gd name="T4" fmla="*/ 0 w 18"/>
                  <a:gd name="T5" fmla="*/ 2 h 20"/>
                  <a:gd name="T6" fmla="*/ 0 w 18"/>
                  <a:gd name="T7" fmla="*/ 2 h 20"/>
                  <a:gd name="T8" fmla="*/ 0 w 18"/>
                  <a:gd name="T9" fmla="*/ 3 h 20"/>
                  <a:gd name="T10" fmla="*/ 1 w 18"/>
                  <a:gd name="T11" fmla="*/ 7 h 20"/>
                  <a:gd name="T12" fmla="*/ 3 w 18"/>
                  <a:gd name="T13" fmla="*/ 11 h 20"/>
                  <a:gd name="T14" fmla="*/ 5 w 18"/>
                  <a:gd name="T15" fmla="*/ 14 h 20"/>
                  <a:gd name="T16" fmla="*/ 7 w 18"/>
                  <a:gd name="T17" fmla="*/ 16 h 20"/>
                  <a:gd name="T18" fmla="*/ 10 w 18"/>
                  <a:gd name="T19" fmla="*/ 18 h 20"/>
                  <a:gd name="T20" fmla="*/ 11 w 18"/>
                  <a:gd name="T21" fmla="*/ 19 h 20"/>
                  <a:gd name="T22" fmla="*/ 13 w 18"/>
                  <a:gd name="T23" fmla="*/ 20 h 20"/>
                  <a:gd name="T24" fmla="*/ 13 w 18"/>
                  <a:gd name="T25" fmla="*/ 20 h 20"/>
                  <a:gd name="T26" fmla="*/ 18 w 18"/>
                  <a:gd name="T27" fmla="*/ 20 h 20"/>
                  <a:gd name="T28" fmla="*/ 18 w 18"/>
                  <a:gd name="T29" fmla="*/ 20 h 20"/>
                  <a:gd name="T30" fmla="*/ 18 w 18"/>
                  <a:gd name="T31" fmla="*/ 19 h 20"/>
                  <a:gd name="T32" fmla="*/ 17 w 18"/>
                  <a:gd name="T33" fmla="*/ 17 h 20"/>
                  <a:gd name="T34" fmla="*/ 16 w 18"/>
                  <a:gd name="T35" fmla="*/ 14 h 20"/>
                  <a:gd name="T36" fmla="*/ 16 w 18"/>
                  <a:gd name="T37" fmla="*/ 11 h 20"/>
                  <a:gd name="T38" fmla="*/ 16 w 18"/>
                  <a:gd name="T39" fmla="*/ 8 h 20"/>
                  <a:gd name="T40" fmla="*/ 16 w 18"/>
                  <a:gd name="T41" fmla="*/ 4 h 20"/>
                  <a:gd name="T42" fmla="*/ 18 w 18"/>
                  <a:gd name="T43" fmla="*/ 0 h 20"/>
                  <a:gd name="T44" fmla="*/ 0 w 18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7" y="16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19"/>
                    </a:lnTo>
                    <a:lnTo>
                      <a:pt x="17" y="17"/>
                    </a:lnTo>
                    <a:lnTo>
                      <a:pt x="16" y="14"/>
                    </a:lnTo>
                    <a:lnTo>
                      <a:pt x="16" y="11"/>
                    </a:lnTo>
                    <a:lnTo>
                      <a:pt x="16" y="8"/>
                    </a:lnTo>
                    <a:lnTo>
                      <a:pt x="16" y="4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71" name="Freeform 322"/>
              <p:cNvSpPr>
                <a:spLocks/>
              </p:cNvSpPr>
              <p:nvPr/>
            </p:nvSpPr>
            <p:spPr bwMode="auto">
              <a:xfrm>
                <a:off x="1382" y="2792"/>
                <a:ext cx="19" cy="20"/>
              </a:xfrm>
              <a:custGeom>
                <a:avLst/>
                <a:gdLst>
                  <a:gd name="T0" fmla="*/ 0 w 19"/>
                  <a:gd name="T1" fmla="*/ 0 h 20"/>
                  <a:gd name="T2" fmla="*/ 2 w 19"/>
                  <a:gd name="T3" fmla="*/ 4 h 20"/>
                  <a:gd name="T4" fmla="*/ 3 w 19"/>
                  <a:gd name="T5" fmla="*/ 7 h 20"/>
                  <a:gd name="T6" fmla="*/ 3 w 19"/>
                  <a:gd name="T7" fmla="*/ 11 h 20"/>
                  <a:gd name="T8" fmla="*/ 3 w 19"/>
                  <a:gd name="T9" fmla="*/ 14 h 20"/>
                  <a:gd name="T10" fmla="*/ 3 w 19"/>
                  <a:gd name="T11" fmla="*/ 16 h 20"/>
                  <a:gd name="T12" fmla="*/ 3 w 19"/>
                  <a:gd name="T13" fmla="*/ 18 h 20"/>
                  <a:gd name="T14" fmla="*/ 2 w 19"/>
                  <a:gd name="T15" fmla="*/ 19 h 20"/>
                  <a:gd name="T16" fmla="*/ 2 w 19"/>
                  <a:gd name="T17" fmla="*/ 20 h 20"/>
                  <a:gd name="T18" fmla="*/ 9 w 19"/>
                  <a:gd name="T19" fmla="*/ 20 h 20"/>
                  <a:gd name="T20" fmla="*/ 9 w 19"/>
                  <a:gd name="T21" fmla="*/ 19 h 20"/>
                  <a:gd name="T22" fmla="*/ 10 w 19"/>
                  <a:gd name="T23" fmla="*/ 19 h 20"/>
                  <a:gd name="T24" fmla="*/ 11 w 19"/>
                  <a:gd name="T25" fmla="*/ 18 h 20"/>
                  <a:gd name="T26" fmla="*/ 13 w 19"/>
                  <a:gd name="T27" fmla="*/ 17 h 20"/>
                  <a:gd name="T28" fmla="*/ 14 w 19"/>
                  <a:gd name="T29" fmla="*/ 15 h 20"/>
                  <a:gd name="T30" fmla="*/ 16 w 19"/>
                  <a:gd name="T31" fmla="*/ 13 h 20"/>
                  <a:gd name="T32" fmla="*/ 17 w 19"/>
                  <a:gd name="T33" fmla="*/ 11 h 20"/>
                  <a:gd name="T34" fmla="*/ 18 w 19"/>
                  <a:gd name="T35" fmla="*/ 8 h 20"/>
                  <a:gd name="T36" fmla="*/ 18 w 19"/>
                  <a:gd name="T37" fmla="*/ 6 h 20"/>
                  <a:gd name="T38" fmla="*/ 19 w 19"/>
                  <a:gd name="T39" fmla="*/ 4 h 20"/>
                  <a:gd name="T40" fmla="*/ 19 w 19"/>
                  <a:gd name="T41" fmla="*/ 2 h 20"/>
                  <a:gd name="T42" fmla="*/ 18 w 19"/>
                  <a:gd name="T43" fmla="*/ 0 h 20"/>
                  <a:gd name="T44" fmla="*/ 0 w 19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20">
                    <a:moveTo>
                      <a:pt x="0" y="0"/>
                    </a:moveTo>
                    <a:lnTo>
                      <a:pt x="2" y="4"/>
                    </a:lnTo>
                    <a:lnTo>
                      <a:pt x="3" y="7"/>
                    </a:lnTo>
                    <a:lnTo>
                      <a:pt x="3" y="11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9" y="20"/>
                    </a:lnTo>
                    <a:lnTo>
                      <a:pt x="9" y="19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3" y="17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7" y="11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9" y="4"/>
                    </a:lnTo>
                    <a:lnTo>
                      <a:pt x="19" y="2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72" name="Freeform 323"/>
              <p:cNvSpPr>
                <a:spLocks/>
              </p:cNvSpPr>
              <p:nvPr/>
            </p:nvSpPr>
            <p:spPr bwMode="auto">
              <a:xfrm>
                <a:off x="1313" y="2676"/>
                <a:ext cx="73" cy="81"/>
              </a:xfrm>
              <a:custGeom>
                <a:avLst/>
                <a:gdLst>
                  <a:gd name="T0" fmla="*/ 73 w 73"/>
                  <a:gd name="T1" fmla="*/ 77 h 81"/>
                  <a:gd name="T2" fmla="*/ 4 w 73"/>
                  <a:gd name="T3" fmla="*/ 0 h 81"/>
                  <a:gd name="T4" fmla="*/ 0 w 73"/>
                  <a:gd name="T5" fmla="*/ 5 h 81"/>
                  <a:gd name="T6" fmla="*/ 68 w 73"/>
                  <a:gd name="T7" fmla="*/ 81 h 81"/>
                  <a:gd name="T8" fmla="*/ 73 w 73"/>
                  <a:gd name="T9" fmla="*/ 7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81">
                    <a:moveTo>
                      <a:pt x="73" y="77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68" y="81"/>
                    </a:lnTo>
                    <a:lnTo>
                      <a:pt x="73" y="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73" name="Freeform 324"/>
              <p:cNvSpPr>
                <a:spLocks/>
              </p:cNvSpPr>
              <p:nvPr/>
            </p:nvSpPr>
            <p:spPr bwMode="auto">
              <a:xfrm>
                <a:off x="1317" y="2681"/>
                <a:ext cx="65" cy="72"/>
              </a:xfrm>
              <a:custGeom>
                <a:avLst/>
                <a:gdLst>
                  <a:gd name="T0" fmla="*/ 65 w 65"/>
                  <a:gd name="T1" fmla="*/ 71 h 72"/>
                  <a:gd name="T2" fmla="*/ 2 w 65"/>
                  <a:gd name="T3" fmla="*/ 0 h 72"/>
                  <a:gd name="T4" fmla="*/ 0 w 65"/>
                  <a:gd name="T5" fmla="*/ 2 h 72"/>
                  <a:gd name="T6" fmla="*/ 63 w 65"/>
                  <a:gd name="T7" fmla="*/ 72 h 72"/>
                  <a:gd name="T8" fmla="*/ 65 w 65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72">
                    <a:moveTo>
                      <a:pt x="65" y="7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63" y="72"/>
                    </a:lnTo>
                    <a:lnTo>
                      <a:pt x="65" y="71"/>
                    </a:lnTo>
                    <a:close/>
                  </a:path>
                </a:pathLst>
              </a:custGeom>
              <a:solidFill>
                <a:srgbClr val="CEB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74" name="Freeform 325"/>
              <p:cNvSpPr>
                <a:spLocks/>
              </p:cNvSpPr>
              <p:nvPr/>
            </p:nvSpPr>
            <p:spPr bwMode="auto">
              <a:xfrm>
                <a:off x="1367" y="2736"/>
                <a:ext cx="41" cy="15"/>
              </a:xfrm>
              <a:custGeom>
                <a:avLst/>
                <a:gdLst>
                  <a:gd name="T0" fmla="*/ 22 w 41"/>
                  <a:gd name="T1" fmla="*/ 14 h 15"/>
                  <a:gd name="T2" fmla="*/ 25 w 41"/>
                  <a:gd name="T3" fmla="*/ 13 h 15"/>
                  <a:gd name="T4" fmla="*/ 29 w 41"/>
                  <a:gd name="T5" fmla="*/ 12 h 15"/>
                  <a:gd name="T6" fmla="*/ 32 w 41"/>
                  <a:gd name="T7" fmla="*/ 11 h 15"/>
                  <a:gd name="T8" fmla="*/ 35 w 41"/>
                  <a:gd name="T9" fmla="*/ 10 h 15"/>
                  <a:gd name="T10" fmla="*/ 37 w 41"/>
                  <a:gd name="T11" fmla="*/ 8 h 15"/>
                  <a:gd name="T12" fmla="*/ 39 w 41"/>
                  <a:gd name="T13" fmla="*/ 6 h 15"/>
                  <a:gd name="T14" fmla="*/ 40 w 41"/>
                  <a:gd name="T15" fmla="*/ 5 h 15"/>
                  <a:gd name="T16" fmla="*/ 41 w 41"/>
                  <a:gd name="T17" fmla="*/ 3 h 15"/>
                  <a:gd name="T18" fmla="*/ 40 w 41"/>
                  <a:gd name="T19" fmla="*/ 0 h 15"/>
                  <a:gd name="T20" fmla="*/ 39 w 41"/>
                  <a:gd name="T21" fmla="*/ 3 h 15"/>
                  <a:gd name="T22" fmla="*/ 37 w 41"/>
                  <a:gd name="T23" fmla="*/ 6 h 15"/>
                  <a:gd name="T24" fmla="*/ 34 w 41"/>
                  <a:gd name="T25" fmla="*/ 9 h 15"/>
                  <a:gd name="T26" fmla="*/ 30 w 41"/>
                  <a:gd name="T27" fmla="*/ 10 h 15"/>
                  <a:gd name="T28" fmla="*/ 27 w 41"/>
                  <a:gd name="T29" fmla="*/ 11 h 15"/>
                  <a:gd name="T30" fmla="*/ 25 w 41"/>
                  <a:gd name="T31" fmla="*/ 12 h 15"/>
                  <a:gd name="T32" fmla="*/ 23 w 41"/>
                  <a:gd name="T33" fmla="*/ 12 h 15"/>
                  <a:gd name="T34" fmla="*/ 22 w 41"/>
                  <a:gd name="T35" fmla="*/ 12 h 15"/>
                  <a:gd name="T36" fmla="*/ 18 w 41"/>
                  <a:gd name="T37" fmla="*/ 7 h 15"/>
                  <a:gd name="T38" fmla="*/ 21 w 41"/>
                  <a:gd name="T39" fmla="*/ 7 h 15"/>
                  <a:gd name="T40" fmla="*/ 26 w 41"/>
                  <a:gd name="T41" fmla="*/ 5 h 15"/>
                  <a:gd name="T42" fmla="*/ 30 w 41"/>
                  <a:gd name="T43" fmla="*/ 3 h 15"/>
                  <a:gd name="T44" fmla="*/ 32 w 41"/>
                  <a:gd name="T45" fmla="*/ 0 h 15"/>
                  <a:gd name="T46" fmla="*/ 30 w 41"/>
                  <a:gd name="T47" fmla="*/ 0 h 15"/>
                  <a:gd name="T48" fmla="*/ 30 w 41"/>
                  <a:gd name="T49" fmla="*/ 0 h 15"/>
                  <a:gd name="T50" fmla="*/ 30 w 41"/>
                  <a:gd name="T51" fmla="*/ 1 h 15"/>
                  <a:gd name="T52" fmla="*/ 28 w 41"/>
                  <a:gd name="T53" fmla="*/ 2 h 15"/>
                  <a:gd name="T54" fmla="*/ 25 w 41"/>
                  <a:gd name="T55" fmla="*/ 3 h 15"/>
                  <a:gd name="T56" fmla="*/ 21 w 41"/>
                  <a:gd name="T57" fmla="*/ 5 h 15"/>
                  <a:gd name="T58" fmla="*/ 17 w 41"/>
                  <a:gd name="T59" fmla="*/ 6 h 15"/>
                  <a:gd name="T60" fmla="*/ 14 w 41"/>
                  <a:gd name="T61" fmla="*/ 6 h 15"/>
                  <a:gd name="T62" fmla="*/ 12 w 41"/>
                  <a:gd name="T63" fmla="*/ 4 h 15"/>
                  <a:gd name="T64" fmla="*/ 10 w 41"/>
                  <a:gd name="T65" fmla="*/ 2 h 15"/>
                  <a:gd name="T66" fmla="*/ 8 w 41"/>
                  <a:gd name="T67" fmla="*/ 2 h 15"/>
                  <a:gd name="T68" fmla="*/ 7 w 41"/>
                  <a:gd name="T69" fmla="*/ 2 h 15"/>
                  <a:gd name="T70" fmla="*/ 6 w 41"/>
                  <a:gd name="T71" fmla="*/ 4 h 15"/>
                  <a:gd name="T72" fmla="*/ 7 w 41"/>
                  <a:gd name="T73" fmla="*/ 6 h 15"/>
                  <a:gd name="T74" fmla="*/ 6 w 41"/>
                  <a:gd name="T75" fmla="*/ 15 h 15"/>
                  <a:gd name="T76" fmla="*/ 9 w 41"/>
                  <a:gd name="T77" fmla="*/ 15 h 15"/>
                  <a:gd name="T78" fmla="*/ 13 w 41"/>
                  <a:gd name="T79" fmla="*/ 14 h 15"/>
                  <a:gd name="T80" fmla="*/ 17 w 41"/>
                  <a:gd name="T81" fmla="*/ 13 h 15"/>
                  <a:gd name="T82" fmla="*/ 19 w 41"/>
                  <a:gd name="T83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1" h="15">
                    <a:moveTo>
                      <a:pt x="20" y="14"/>
                    </a:moveTo>
                    <a:lnTo>
                      <a:pt x="22" y="14"/>
                    </a:lnTo>
                    <a:lnTo>
                      <a:pt x="24" y="13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9" y="12"/>
                    </a:lnTo>
                    <a:lnTo>
                      <a:pt x="30" y="12"/>
                    </a:lnTo>
                    <a:lnTo>
                      <a:pt x="32" y="11"/>
                    </a:lnTo>
                    <a:lnTo>
                      <a:pt x="33" y="10"/>
                    </a:lnTo>
                    <a:lnTo>
                      <a:pt x="35" y="10"/>
                    </a:lnTo>
                    <a:lnTo>
                      <a:pt x="36" y="9"/>
                    </a:lnTo>
                    <a:lnTo>
                      <a:pt x="37" y="8"/>
                    </a:lnTo>
                    <a:lnTo>
                      <a:pt x="38" y="7"/>
                    </a:lnTo>
                    <a:lnTo>
                      <a:pt x="39" y="6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0" y="2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9" y="3"/>
                    </a:lnTo>
                    <a:lnTo>
                      <a:pt x="38" y="4"/>
                    </a:lnTo>
                    <a:lnTo>
                      <a:pt x="37" y="6"/>
                    </a:lnTo>
                    <a:lnTo>
                      <a:pt x="35" y="7"/>
                    </a:lnTo>
                    <a:lnTo>
                      <a:pt x="34" y="9"/>
                    </a:lnTo>
                    <a:lnTo>
                      <a:pt x="32" y="10"/>
                    </a:lnTo>
                    <a:lnTo>
                      <a:pt x="30" y="10"/>
                    </a:lnTo>
                    <a:lnTo>
                      <a:pt x="28" y="11"/>
                    </a:lnTo>
                    <a:lnTo>
                      <a:pt x="27" y="11"/>
                    </a:lnTo>
                    <a:lnTo>
                      <a:pt x="26" y="11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1" y="7"/>
                    </a:lnTo>
                    <a:lnTo>
                      <a:pt x="23" y="6"/>
                    </a:lnTo>
                    <a:lnTo>
                      <a:pt x="26" y="5"/>
                    </a:lnTo>
                    <a:lnTo>
                      <a:pt x="28" y="4"/>
                    </a:lnTo>
                    <a:lnTo>
                      <a:pt x="30" y="3"/>
                    </a:lnTo>
                    <a:lnTo>
                      <a:pt x="31" y="1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1"/>
                    </a:lnTo>
                    <a:lnTo>
                      <a:pt x="29" y="1"/>
                    </a:lnTo>
                    <a:lnTo>
                      <a:pt x="28" y="2"/>
                    </a:lnTo>
                    <a:lnTo>
                      <a:pt x="27" y="3"/>
                    </a:lnTo>
                    <a:lnTo>
                      <a:pt x="25" y="3"/>
                    </a:lnTo>
                    <a:lnTo>
                      <a:pt x="23" y="4"/>
                    </a:lnTo>
                    <a:lnTo>
                      <a:pt x="21" y="5"/>
                    </a:lnTo>
                    <a:lnTo>
                      <a:pt x="19" y="5"/>
                    </a:lnTo>
                    <a:lnTo>
                      <a:pt x="17" y="6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7" y="13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75" name="Freeform 326"/>
              <p:cNvSpPr>
                <a:spLocks/>
              </p:cNvSpPr>
              <p:nvPr/>
            </p:nvSpPr>
            <p:spPr bwMode="auto">
              <a:xfrm>
                <a:off x="1370" y="2739"/>
                <a:ext cx="14" cy="10"/>
              </a:xfrm>
              <a:custGeom>
                <a:avLst/>
                <a:gdLst>
                  <a:gd name="T0" fmla="*/ 12 w 14"/>
                  <a:gd name="T1" fmla="*/ 5 h 10"/>
                  <a:gd name="T2" fmla="*/ 11 w 14"/>
                  <a:gd name="T3" fmla="*/ 5 h 10"/>
                  <a:gd name="T4" fmla="*/ 10 w 14"/>
                  <a:gd name="T5" fmla="*/ 5 h 10"/>
                  <a:gd name="T6" fmla="*/ 10 w 14"/>
                  <a:gd name="T7" fmla="*/ 5 h 10"/>
                  <a:gd name="T8" fmla="*/ 10 w 14"/>
                  <a:gd name="T9" fmla="*/ 4 h 10"/>
                  <a:gd name="T10" fmla="*/ 9 w 14"/>
                  <a:gd name="T11" fmla="*/ 4 h 10"/>
                  <a:gd name="T12" fmla="*/ 8 w 14"/>
                  <a:gd name="T13" fmla="*/ 3 h 10"/>
                  <a:gd name="T14" fmla="*/ 8 w 14"/>
                  <a:gd name="T15" fmla="*/ 2 h 10"/>
                  <a:gd name="T16" fmla="*/ 7 w 14"/>
                  <a:gd name="T17" fmla="*/ 2 h 10"/>
                  <a:gd name="T18" fmla="*/ 6 w 14"/>
                  <a:gd name="T19" fmla="*/ 1 h 10"/>
                  <a:gd name="T20" fmla="*/ 6 w 14"/>
                  <a:gd name="T21" fmla="*/ 1 h 10"/>
                  <a:gd name="T22" fmla="*/ 5 w 14"/>
                  <a:gd name="T23" fmla="*/ 0 h 10"/>
                  <a:gd name="T24" fmla="*/ 5 w 14"/>
                  <a:gd name="T25" fmla="*/ 0 h 10"/>
                  <a:gd name="T26" fmla="*/ 5 w 14"/>
                  <a:gd name="T27" fmla="*/ 1 h 10"/>
                  <a:gd name="T28" fmla="*/ 6 w 14"/>
                  <a:gd name="T29" fmla="*/ 2 h 10"/>
                  <a:gd name="T30" fmla="*/ 6 w 14"/>
                  <a:gd name="T31" fmla="*/ 4 h 10"/>
                  <a:gd name="T32" fmla="*/ 7 w 14"/>
                  <a:gd name="T33" fmla="*/ 4 h 10"/>
                  <a:gd name="T34" fmla="*/ 0 w 14"/>
                  <a:gd name="T35" fmla="*/ 4 h 10"/>
                  <a:gd name="T36" fmla="*/ 4 w 14"/>
                  <a:gd name="T37" fmla="*/ 10 h 10"/>
                  <a:gd name="T38" fmla="*/ 5 w 14"/>
                  <a:gd name="T39" fmla="*/ 10 h 10"/>
                  <a:gd name="T40" fmla="*/ 6 w 14"/>
                  <a:gd name="T41" fmla="*/ 10 h 10"/>
                  <a:gd name="T42" fmla="*/ 7 w 14"/>
                  <a:gd name="T43" fmla="*/ 10 h 10"/>
                  <a:gd name="T44" fmla="*/ 7 w 14"/>
                  <a:gd name="T45" fmla="*/ 10 h 10"/>
                  <a:gd name="T46" fmla="*/ 8 w 14"/>
                  <a:gd name="T47" fmla="*/ 10 h 10"/>
                  <a:gd name="T48" fmla="*/ 9 w 14"/>
                  <a:gd name="T49" fmla="*/ 10 h 10"/>
                  <a:gd name="T50" fmla="*/ 10 w 14"/>
                  <a:gd name="T51" fmla="*/ 10 h 10"/>
                  <a:gd name="T52" fmla="*/ 10 w 14"/>
                  <a:gd name="T53" fmla="*/ 9 h 10"/>
                  <a:gd name="T54" fmla="*/ 11 w 14"/>
                  <a:gd name="T55" fmla="*/ 9 h 10"/>
                  <a:gd name="T56" fmla="*/ 12 w 14"/>
                  <a:gd name="T57" fmla="*/ 9 h 10"/>
                  <a:gd name="T58" fmla="*/ 13 w 14"/>
                  <a:gd name="T59" fmla="*/ 9 h 10"/>
                  <a:gd name="T60" fmla="*/ 13 w 14"/>
                  <a:gd name="T61" fmla="*/ 9 h 10"/>
                  <a:gd name="T62" fmla="*/ 13 w 14"/>
                  <a:gd name="T63" fmla="*/ 9 h 10"/>
                  <a:gd name="T64" fmla="*/ 14 w 14"/>
                  <a:gd name="T65" fmla="*/ 8 h 10"/>
                  <a:gd name="T66" fmla="*/ 14 w 14"/>
                  <a:gd name="T67" fmla="*/ 8 h 10"/>
                  <a:gd name="T68" fmla="*/ 14 w 14"/>
                  <a:gd name="T69" fmla="*/ 8 h 10"/>
                  <a:gd name="T70" fmla="*/ 12 w 14"/>
                  <a:gd name="T71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" h="10">
                    <a:moveTo>
                      <a:pt x="12" y="5"/>
                    </a:moveTo>
                    <a:lnTo>
                      <a:pt x="11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0" y="4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2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76" name="Freeform 327"/>
              <p:cNvSpPr>
                <a:spLocks/>
              </p:cNvSpPr>
              <p:nvPr/>
            </p:nvSpPr>
            <p:spPr bwMode="auto">
              <a:xfrm>
                <a:off x="1395" y="2729"/>
                <a:ext cx="4" cy="7"/>
              </a:xfrm>
              <a:custGeom>
                <a:avLst/>
                <a:gdLst>
                  <a:gd name="T0" fmla="*/ 3 w 4"/>
                  <a:gd name="T1" fmla="*/ 3 h 7"/>
                  <a:gd name="T2" fmla="*/ 3 w 4"/>
                  <a:gd name="T3" fmla="*/ 2 h 7"/>
                  <a:gd name="T4" fmla="*/ 2 w 4"/>
                  <a:gd name="T5" fmla="*/ 1 h 7"/>
                  <a:gd name="T6" fmla="*/ 2 w 4"/>
                  <a:gd name="T7" fmla="*/ 0 h 7"/>
                  <a:gd name="T8" fmla="*/ 1 w 4"/>
                  <a:gd name="T9" fmla="*/ 0 h 7"/>
                  <a:gd name="T10" fmla="*/ 0 w 4"/>
                  <a:gd name="T11" fmla="*/ 0 h 7"/>
                  <a:gd name="T12" fmla="*/ 0 w 4"/>
                  <a:gd name="T13" fmla="*/ 0 h 7"/>
                  <a:gd name="T14" fmla="*/ 0 w 4"/>
                  <a:gd name="T15" fmla="*/ 1 h 7"/>
                  <a:gd name="T16" fmla="*/ 0 w 4"/>
                  <a:gd name="T17" fmla="*/ 1 h 7"/>
                  <a:gd name="T18" fmla="*/ 0 w 4"/>
                  <a:gd name="T19" fmla="*/ 1 h 7"/>
                  <a:gd name="T20" fmla="*/ 1 w 4"/>
                  <a:gd name="T21" fmla="*/ 2 h 7"/>
                  <a:gd name="T22" fmla="*/ 1 w 4"/>
                  <a:gd name="T23" fmla="*/ 2 h 7"/>
                  <a:gd name="T24" fmla="*/ 2 w 4"/>
                  <a:gd name="T25" fmla="*/ 3 h 7"/>
                  <a:gd name="T26" fmla="*/ 2 w 4"/>
                  <a:gd name="T27" fmla="*/ 4 h 7"/>
                  <a:gd name="T28" fmla="*/ 2 w 4"/>
                  <a:gd name="T29" fmla="*/ 5 h 7"/>
                  <a:gd name="T30" fmla="*/ 2 w 4"/>
                  <a:gd name="T31" fmla="*/ 6 h 7"/>
                  <a:gd name="T32" fmla="*/ 2 w 4"/>
                  <a:gd name="T33" fmla="*/ 7 h 7"/>
                  <a:gd name="T34" fmla="*/ 2 w 4"/>
                  <a:gd name="T35" fmla="*/ 7 h 7"/>
                  <a:gd name="T36" fmla="*/ 3 w 4"/>
                  <a:gd name="T37" fmla="*/ 7 h 7"/>
                  <a:gd name="T38" fmla="*/ 3 w 4"/>
                  <a:gd name="T39" fmla="*/ 7 h 7"/>
                  <a:gd name="T40" fmla="*/ 4 w 4"/>
                  <a:gd name="T41" fmla="*/ 7 h 7"/>
                  <a:gd name="T42" fmla="*/ 4 w 4"/>
                  <a:gd name="T43" fmla="*/ 6 h 7"/>
                  <a:gd name="T44" fmla="*/ 4 w 4"/>
                  <a:gd name="T45" fmla="*/ 5 h 7"/>
                  <a:gd name="T46" fmla="*/ 4 w 4"/>
                  <a:gd name="T47" fmla="*/ 4 h 7"/>
                  <a:gd name="T48" fmla="*/ 3 w 4"/>
                  <a:gd name="T4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" h="7">
                    <a:moveTo>
                      <a:pt x="3" y="3"/>
                    </a:moveTo>
                    <a:lnTo>
                      <a:pt x="3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77" name="Freeform 328"/>
              <p:cNvSpPr>
                <a:spLocks/>
              </p:cNvSpPr>
              <p:nvPr/>
            </p:nvSpPr>
            <p:spPr bwMode="auto">
              <a:xfrm>
                <a:off x="1361" y="2713"/>
                <a:ext cx="33" cy="20"/>
              </a:xfrm>
              <a:custGeom>
                <a:avLst/>
                <a:gdLst>
                  <a:gd name="T0" fmla="*/ 31 w 33"/>
                  <a:gd name="T1" fmla="*/ 11 h 20"/>
                  <a:gd name="T2" fmla="*/ 28 w 33"/>
                  <a:gd name="T3" fmla="*/ 8 h 20"/>
                  <a:gd name="T4" fmla="*/ 33 w 33"/>
                  <a:gd name="T5" fmla="*/ 5 h 20"/>
                  <a:gd name="T6" fmla="*/ 29 w 33"/>
                  <a:gd name="T7" fmla="*/ 1 h 20"/>
                  <a:gd name="T8" fmla="*/ 27 w 33"/>
                  <a:gd name="T9" fmla="*/ 1 h 20"/>
                  <a:gd name="T10" fmla="*/ 30 w 33"/>
                  <a:gd name="T11" fmla="*/ 4 h 20"/>
                  <a:gd name="T12" fmla="*/ 26 w 33"/>
                  <a:gd name="T13" fmla="*/ 7 h 20"/>
                  <a:gd name="T14" fmla="*/ 26 w 33"/>
                  <a:gd name="T15" fmla="*/ 8 h 20"/>
                  <a:gd name="T16" fmla="*/ 27 w 33"/>
                  <a:gd name="T17" fmla="*/ 9 h 20"/>
                  <a:gd name="T18" fmla="*/ 28 w 33"/>
                  <a:gd name="T19" fmla="*/ 10 h 20"/>
                  <a:gd name="T20" fmla="*/ 28 w 33"/>
                  <a:gd name="T21" fmla="*/ 10 h 20"/>
                  <a:gd name="T22" fmla="*/ 15 w 33"/>
                  <a:gd name="T23" fmla="*/ 18 h 20"/>
                  <a:gd name="T24" fmla="*/ 4 w 33"/>
                  <a:gd name="T25" fmla="*/ 10 h 20"/>
                  <a:gd name="T26" fmla="*/ 6 w 33"/>
                  <a:gd name="T27" fmla="*/ 7 h 20"/>
                  <a:gd name="T28" fmla="*/ 3 w 33"/>
                  <a:gd name="T29" fmla="*/ 4 h 20"/>
                  <a:gd name="T30" fmla="*/ 5 w 33"/>
                  <a:gd name="T31" fmla="*/ 0 h 20"/>
                  <a:gd name="T32" fmla="*/ 3 w 33"/>
                  <a:gd name="T33" fmla="*/ 0 h 20"/>
                  <a:gd name="T34" fmla="*/ 0 w 33"/>
                  <a:gd name="T35" fmla="*/ 5 h 20"/>
                  <a:gd name="T36" fmla="*/ 4 w 33"/>
                  <a:gd name="T37" fmla="*/ 7 h 20"/>
                  <a:gd name="T38" fmla="*/ 1 w 33"/>
                  <a:gd name="T39" fmla="*/ 11 h 20"/>
                  <a:gd name="T40" fmla="*/ 15 w 33"/>
                  <a:gd name="T41" fmla="*/ 20 h 20"/>
                  <a:gd name="T42" fmla="*/ 31 w 33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3" h="20">
                    <a:moveTo>
                      <a:pt x="31" y="11"/>
                    </a:moveTo>
                    <a:lnTo>
                      <a:pt x="28" y="8"/>
                    </a:lnTo>
                    <a:lnTo>
                      <a:pt x="33" y="5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30" y="4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9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15" y="18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4" y="7"/>
                    </a:lnTo>
                    <a:lnTo>
                      <a:pt x="1" y="11"/>
                    </a:lnTo>
                    <a:lnTo>
                      <a:pt x="15" y="20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78" name="Freeform 329"/>
              <p:cNvSpPr>
                <a:spLocks/>
              </p:cNvSpPr>
              <p:nvPr/>
            </p:nvSpPr>
            <p:spPr bwMode="auto">
              <a:xfrm>
                <a:off x="1352" y="2753"/>
                <a:ext cx="49" cy="15"/>
              </a:xfrm>
              <a:custGeom>
                <a:avLst/>
                <a:gdLst>
                  <a:gd name="T0" fmla="*/ 24 w 49"/>
                  <a:gd name="T1" fmla="*/ 0 h 15"/>
                  <a:gd name="T2" fmla="*/ 23 w 49"/>
                  <a:gd name="T3" fmla="*/ 2 h 15"/>
                  <a:gd name="T4" fmla="*/ 21 w 49"/>
                  <a:gd name="T5" fmla="*/ 4 h 15"/>
                  <a:gd name="T6" fmla="*/ 19 w 49"/>
                  <a:gd name="T7" fmla="*/ 7 h 15"/>
                  <a:gd name="T8" fmla="*/ 16 w 49"/>
                  <a:gd name="T9" fmla="*/ 9 h 15"/>
                  <a:gd name="T10" fmla="*/ 14 w 49"/>
                  <a:gd name="T11" fmla="*/ 10 h 15"/>
                  <a:gd name="T12" fmla="*/ 12 w 49"/>
                  <a:gd name="T13" fmla="*/ 11 h 15"/>
                  <a:gd name="T14" fmla="*/ 10 w 49"/>
                  <a:gd name="T15" fmla="*/ 11 h 15"/>
                  <a:gd name="T16" fmla="*/ 8 w 49"/>
                  <a:gd name="T17" fmla="*/ 12 h 15"/>
                  <a:gd name="T18" fmla="*/ 6 w 49"/>
                  <a:gd name="T19" fmla="*/ 12 h 15"/>
                  <a:gd name="T20" fmla="*/ 4 w 49"/>
                  <a:gd name="T21" fmla="*/ 12 h 15"/>
                  <a:gd name="T22" fmla="*/ 2 w 49"/>
                  <a:gd name="T23" fmla="*/ 12 h 15"/>
                  <a:gd name="T24" fmla="*/ 0 w 49"/>
                  <a:gd name="T25" fmla="*/ 14 h 15"/>
                  <a:gd name="T26" fmla="*/ 3 w 49"/>
                  <a:gd name="T27" fmla="*/ 14 h 15"/>
                  <a:gd name="T28" fmla="*/ 6 w 49"/>
                  <a:gd name="T29" fmla="*/ 14 h 15"/>
                  <a:gd name="T30" fmla="*/ 9 w 49"/>
                  <a:gd name="T31" fmla="*/ 14 h 15"/>
                  <a:gd name="T32" fmla="*/ 11 w 49"/>
                  <a:gd name="T33" fmla="*/ 13 h 15"/>
                  <a:gd name="T34" fmla="*/ 14 w 49"/>
                  <a:gd name="T35" fmla="*/ 12 h 15"/>
                  <a:gd name="T36" fmla="*/ 16 w 49"/>
                  <a:gd name="T37" fmla="*/ 11 h 15"/>
                  <a:gd name="T38" fmla="*/ 18 w 49"/>
                  <a:gd name="T39" fmla="*/ 10 h 15"/>
                  <a:gd name="T40" fmla="*/ 20 w 49"/>
                  <a:gd name="T41" fmla="*/ 8 h 15"/>
                  <a:gd name="T42" fmla="*/ 21 w 49"/>
                  <a:gd name="T43" fmla="*/ 7 h 15"/>
                  <a:gd name="T44" fmla="*/ 22 w 49"/>
                  <a:gd name="T45" fmla="*/ 6 h 15"/>
                  <a:gd name="T46" fmla="*/ 23 w 49"/>
                  <a:gd name="T47" fmla="*/ 5 h 15"/>
                  <a:gd name="T48" fmla="*/ 24 w 49"/>
                  <a:gd name="T49" fmla="*/ 4 h 15"/>
                  <a:gd name="T50" fmla="*/ 25 w 49"/>
                  <a:gd name="T51" fmla="*/ 5 h 15"/>
                  <a:gd name="T52" fmla="*/ 26 w 49"/>
                  <a:gd name="T53" fmla="*/ 7 h 15"/>
                  <a:gd name="T54" fmla="*/ 27 w 49"/>
                  <a:gd name="T55" fmla="*/ 8 h 15"/>
                  <a:gd name="T56" fmla="*/ 28 w 49"/>
                  <a:gd name="T57" fmla="*/ 10 h 15"/>
                  <a:gd name="T58" fmla="*/ 31 w 49"/>
                  <a:gd name="T59" fmla="*/ 12 h 15"/>
                  <a:gd name="T60" fmla="*/ 33 w 49"/>
                  <a:gd name="T61" fmla="*/ 13 h 15"/>
                  <a:gd name="T62" fmla="*/ 36 w 49"/>
                  <a:gd name="T63" fmla="*/ 14 h 15"/>
                  <a:gd name="T64" fmla="*/ 39 w 49"/>
                  <a:gd name="T65" fmla="*/ 14 h 15"/>
                  <a:gd name="T66" fmla="*/ 41 w 49"/>
                  <a:gd name="T67" fmla="*/ 15 h 15"/>
                  <a:gd name="T68" fmla="*/ 44 w 49"/>
                  <a:gd name="T69" fmla="*/ 15 h 15"/>
                  <a:gd name="T70" fmla="*/ 47 w 49"/>
                  <a:gd name="T71" fmla="*/ 15 h 15"/>
                  <a:gd name="T72" fmla="*/ 49 w 49"/>
                  <a:gd name="T73" fmla="*/ 14 h 15"/>
                  <a:gd name="T74" fmla="*/ 47 w 49"/>
                  <a:gd name="T75" fmla="*/ 12 h 15"/>
                  <a:gd name="T76" fmla="*/ 45 w 49"/>
                  <a:gd name="T77" fmla="*/ 12 h 15"/>
                  <a:gd name="T78" fmla="*/ 43 w 49"/>
                  <a:gd name="T79" fmla="*/ 13 h 15"/>
                  <a:gd name="T80" fmla="*/ 41 w 49"/>
                  <a:gd name="T81" fmla="*/ 13 h 15"/>
                  <a:gd name="T82" fmla="*/ 39 w 49"/>
                  <a:gd name="T83" fmla="*/ 12 h 15"/>
                  <a:gd name="T84" fmla="*/ 37 w 49"/>
                  <a:gd name="T85" fmla="*/ 12 h 15"/>
                  <a:gd name="T86" fmla="*/ 34 w 49"/>
                  <a:gd name="T87" fmla="*/ 11 h 15"/>
                  <a:gd name="T88" fmla="*/ 32 w 49"/>
                  <a:gd name="T89" fmla="*/ 10 h 15"/>
                  <a:gd name="T90" fmla="*/ 29 w 49"/>
                  <a:gd name="T91" fmla="*/ 8 h 15"/>
                  <a:gd name="T92" fmla="*/ 27 w 49"/>
                  <a:gd name="T93" fmla="*/ 5 h 15"/>
                  <a:gd name="T94" fmla="*/ 25 w 49"/>
                  <a:gd name="T95" fmla="*/ 2 h 15"/>
                  <a:gd name="T96" fmla="*/ 24 w 49"/>
                  <a:gd name="T9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9" h="15">
                    <a:moveTo>
                      <a:pt x="24" y="0"/>
                    </a:moveTo>
                    <a:lnTo>
                      <a:pt x="24" y="0"/>
                    </a:lnTo>
                    <a:lnTo>
                      <a:pt x="24" y="1"/>
                    </a:lnTo>
                    <a:lnTo>
                      <a:pt x="23" y="2"/>
                    </a:lnTo>
                    <a:lnTo>
                      <a:pt x="22" y="3"/>
                    </a:lnTo>
                    <a:lnTo>
                      <a:pt x="21" y="4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7" y="8"/>
                    </a:lnTo>
                    <a:lnTo>
                      <a:pt x="16" y="9"/>
                    </a:lnTo>
                    <a:lnTo>
                      <a:pt x="15" y="9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9" y="11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4" y="12"/>
                    </a:lnTo>
                    <a:lnTo>
                      <a:pt x="15" y="12"/>
                    </a:lnTo>
                    <a:lnTo>
                      <a:pt x="16" y="11"/>
                    </a:lnTo>
                    <a:lnTo>
                      <a:pt x="17" y="11"/>
                    </a:lnTo>
                    <a:lnTo>
                      <a:pt x="18" y="10"/>
                    </a:lnTo>
                    <a:lnTo>
                      <a:pt x="19" y="9"/>
                    </a:lnTo>
                    <a:lnTo>
                      <a:pt x="20" y="8"/>
                    </a:lnTo>
                    <a:lnTo>
                      <a:pt x="21" y="8"/>
                    </a:lnTo>
                    <a:lnTo>
                      <a:pt x="21" y="7"/>
                    </a:lnTo>
                    <a:lnTo>
                      <a:pt x="22" y="7"/>
                    </a:lnTo>
                    <a:lnTo>
                      <a:pt x="22" y="6"/>
                    </a:lnTo>
                    <a:lnTo>
                      <a:pt x="23" y="6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4" y="4"/>
                    </a:lnTo>
                    <a:lnTo>
                      <a:pt x="24" y="5"/>
                    </a:lnTo>
                    <a:lnTo>
                      <a:pt x="25" y="5"/>
                    </a:lnTo>
                    <a:lnTo>
                      <a:pt x="25" y="6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8"/>
                    </a:lnTo>
                    <a:lnTo>
                      <a:pt x="28" y="9"/>
                    </a:lnTo>
                    <a:lnTo>
                      <a:pt x="28" y="10"/>
                    </a:lnTo>
                    <a:lnTo>
                      <a:pt x="29" y="11"/>
                    </a:lnTo>
                    <a:lnTo>
                      <a:pt x="31" y="12"/>
                    </a:lnTo>
                    <a:lnTo>
                      <a:pt x="32" y="12"/>
                    </a:lnTo>
                    <a:lnTo>
                      <a:pt x="33" y="13"/>
                    </a:lnTo>
                    <a:lnTo>
                      <a:pt x="34" y="14"/>
                    </a:lnTo>
                    <a:lnTo>
                      <a:pt x="36" y="14"/>
                    </a:lnTo>
                    <a:lnTo>
                      <a:pt x="37" y="14"/>
                    </a:lnTo>
                    <a:lnTo>
                      <a:pt x="39" y="14"/>
                    </a:lnTo>
                    <a:lnTo>
                      <a:pt x="40" y="15"/>
                    </a:lnTo>
                    <a:lnTo>
                      <a:pt x="41" y="15"/>
                    </a:lnTo>
                    <a:lnTo>
                      <a:pt x="43" y="15"/>
                    </a:lnTo>
                    <a:lnTo>
                      <a:pt x="44" y="15"/>
                    </a:lnTo>
                    <a:lnTo>
                      <a:pt x="45" y="15"/>
                    </a:lnTo>
                    <a:lnTo>
                      <a:pt x="47" y="15"/>
                    </a:lnTo>
                    <a:lnTo>
                      <a:pt x="48" y="14"/>
                    </a:lnTo>
                    <a:lnTo>
                      <a:pt x="49" y="14"/>
                    </a:lnTo>
                    <a:lnTo>
                      <a:pt x="48" y="12"/>
                    </a:lnTo>
                    <a:lnTo>
                      <a:pt x="47" y="12"/>
                    </a:lnTo>
                    <a:lnTo>
                      <a:pt x="46" y="12"/>
                    </a:lnTo>
                    <a:lnTo>
                      <a:pt x="45" y="12"/>
                    </a:lnTo>
                    <a:lnTo>
                      <a:pt x="44" y="13"/>
                    </a:lnTo>
                    <a:lnTo>
                      <a:pt x="43" y="13"/>
                    </a:lnTo>
                    <a:lnTo>
                      <a:pt x="42" y="13"/>
                    </a:lnTo>
                    <a:lnTo>
                      <a:pt x="41" y="13"/>
                    </a:lnTo>
                    <a:lnTo>
                      <a:pt x="40" y="12"/>
                    </a:lnTo>
                    <a:lnTo>
                      <a:pt x="39" y="12"/>
                    </a:lnTo>
                    <a:lnTo>
                      <a:pt x="38" y="12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4" y="11"/>
                    </a:lnTo>
                    <a:lnTo>
                      <a:pt x="33" y="11"/>
                    </a:lnTo>
                    <a:lnTo>
                      <a:pt x="32" y="10"/>
                    </a:lnTo>
                    <a:lnTo>
                      <a:pt x="31" y="9"/>
                    </a:lnTo>
                    <a:lnTo>
                      <a:pt x="29" y="8"/>
                    </a:lnTo>
                    <a:lnTo>
                      <a:pt x="28" y="7"/>
                    </a:lnTo>
                    <a:lnTo>
                      <a:pt x="27" y="5"/>
                    </a:lnTo>
                    <a:lnTo>
                      <a:pt x="26" y="4"/>
                    </a:lnTo>
                    <a:lnTo>
                      <a:pt x="25" y="2"/>
                    </a:lnTo>
                    <a:lnTo>
                      <a:pt x="25" y="1"/>
                    </a:lnTo>
                    <a:lnTo>
                      <a:pt x="2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79" name="Freeform 330"/>
              <p:cNvSpPr>
                <a:spLocks/>
              </p:cNvSpPr>
              <p:nvPr/>
            </p:nvSpPr>
            <p:spPr bwMode="auto">
              <a:xfrm>
                <a:off x="1324" y="2725"/>
                <a:ext cx="5" cy="12"/>
              </a:xfrm>
              <a:custGeom>
                <a:avLst/>
                <a:gdLst>
                  <a:gd name="T0" fmla="*/ 5 w 5"/>
                  <a:gd name="T1" fmla="*/ 7 h 12"/>
                  <a:gd name="T2" fmla="*/ 5 w 5"/>
                  <a:gd name="T3" fmla="*/ 7 h 12"/>
                  <a:gd name="T4" fmla="*/ 4 w 5"/>
                  <a:gd name="T5" fmla="*/ 6 h 12"/>
                  <a:gd name="T6" fmla="*/ 4 w 5"/>
                  <a:gd name="T7" fmla="*/ 6 h 12"/>
                  <a:gd name="T8" fmla="*/ 4 w 5"/>
                  <a:gd name="T9" fmla="*/ 6 h 12"/>
                  <a:gd name="T10" fmla="*/ 3 w 5"/>
                  <a:gd name="T11" fmla="*/ 6 h 12"/>
                  <a:gd name="T12" fmla="*/ 3 w 5"/>
                  <a:gd name="T13" fmla="*/ 4 h 12"/>
                  <a:gd name="T14" fmla="*/ 2 w 5"/>
                  <a:gd name="T15" fmla="*/ 3 h 12"/>
                  <a:gd name="T16" fmla="*/ 2 w 5"/>
                  <a:gd name="T17" fmla="*/ 2 h 12"/>
                  <a:gd name="T18" fmla="*/ 1 w 5"/>
                  <a:gd name="T19" fmla="*/ 2 h 12"/>
                  <a:gd name="T20" fmla="*/ 1 w 5"/>
                  <a:gd name="T21" fmla="*/ 1 h 12"/>
                  <a:gd name="T22" fmla="*/ 0 w 5"/>
                  <a:gd name="T23" fmla="*/ 0 h 12"/>
                  <a:gd name="T24" fmla="*/ 0 w 5"/>
                  <a:gd name="T25" fmla="*/ 0 h 12"/>
                  <a:gd name="T26" fmla="*/ 0 w 5"/>
                  <a:gd name="T27" fmla="*/ 1 h 12"/>
                  <a:gd name="T28" fmla="*/ 0 w 5"/>
                  <a:gd name="T29" fmla="*/ 2 h 12"/>
                  <a:gd name="T30" fmla="*/ 0 w 5"/>
                  <a:gd name="T31" fmla="*/ 4 h 12"/>
                  <a:gd name="T32" fmla="*/ 1 w 5"/>
                  <a:gd name="T33" fmla="*/ 6 h 12"/>
                  <a:gd name="T34" fmla="*/ 1 w 5"/>
                  <a:gd name="T35" fmla="*/ 8 h 12"/>
                  <a:gd name="T36" fmla="*/ 2 w 5"/>
                  <a:gd name="T37" fmla="*/ 9 h 12"/>
                  <a:gd name="T38" fmla="*/ 3 w 5"/>
                  <a:gd name="T39" fmla="*/ 11 h 12"/>
                  <a:gd name="T40" fmla="*/ 3 w 5"/>
                  <a:gd name="T41" fmla="*/ 11 h 12"/>
                  <a:gd name="T42" fmla="*/ 3 w 5"/>
                  <a:gd name="T43" fmla="*/ 11 h 12"/>
                  <a:gd name="T44" fmla="*/ 4 w 5"/>
                  <a:gd name="T45" fmla="*/ 11 h 12"/>
                  <a:gd name="T46" fmla="*/ 5 w 5"/>
                  <a:gd name="T47" fmla="*/ 12 h 12"/>
                  <a:gd name="T48" fmla="*/ 5 w 5"/>
                  <a:gd name="T49" fmla="*/ 12 h 12"/>
                  <a:gd name="T50" fmla="*/ 5 w 5"/>
                  <a:gd name="T5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" h="12">
                    <a:moveTo>
                      <a:pt x="5" y="7"/>
                    </a:moveTo>
                    <a:lnTo>
                      <a:pt x="5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2" y="9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80" name="Freeform 331"/>
              <p:cNvSpPr>
                <a:spLocks/>
              </p:cNvSpPr>
              <p:nvPr/>
            </p:nvSpPr>
            <p:spPr bwMode="auto">
              <a:xfrm>
                <a:off x="1368" y="2704"/>
                <a:ext cx="19" cy="21"/>
              </a:xfrm>
              <a:custGeom>
                <a:avLst/>
                <a:gdLst>
                  <a:gd name="T0" fmla="*/ 19 w 19"/>
                  <a:gd name="T1" fmla="*/ 10 h 21"/>
                  <a:gd name="T2" fmla="*/ 19 w 19"/>
                  <a:gd name="T3" fmla="*/ 0 h 21"/>
                  <a:gd name="T4" fmla="*/ 0 w 19"/>
                  <a:gd name="T5" fmla="*/ 0 h 21"/>
                  <a:gd name="T6" fmla="*/ 0 w 19"/>
                  <a:gd name="T7" fmla="*/ 8 h 21"/>
                  <a:gd name="T8" fmla="*/ 8 w 19"/>
                  <a:gd name="T9" fmla="*/ 21 h 21"/>
                  <a:gd name="T10" fmla="*/ 19 w 19"/>
                  <a:gd name="T11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1">
                    <a:moveTo>
                      <a:pt x="19" y="10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21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81" name="Freeform 332"/>
              <p:cNvSpPr>
                <a:spLocks/>
              </p:cNvSpPr>
              <p:nvPr/>
            </p:nvSpPr>
            <p:spPr bwMode="auto">
              <a:xfrm>
                <a:off x="1354" y="2655"/>
                <a:ext cx="45" cy="27"/>
              </a:xfrm>
              <a:custGeom>
                <a:avLst/>
                <a:gdLst>
                  <a:gd name="T0" fmla="*/ 36 w 45"/>
                  <a:gd name="T1" fmla="*/ 10 h 27"/>
                  <a:gd name="T2" fmla="*/ 36 w 45"/>
                  <a:gd name="T3" fmla="*/ 9 h 27"/>
                  <a:gd name="T4" fmla="*/ 35 w 45"/>
                  <a:gd name="T5" fmla="*/ 8 h 27"/>
                  <a:gd name="T6" fmla="*/ 34 w 45"/>
                  <a:gd name="T7" fmla="*/ 7 h 27"/>
                  <a:gd name="T8" fmla="*/ 33 w 45"/>
                  <a:gd name="T9" fmla="*/ 6 h 27"/>
                  <a:gd name="T10" fmla="*/ 31 w 45"/>
                  <a:gd name="T11" fmla="*/ 5 h 27"/>
                  <a:gd name="T12" fmla="*/ 29 w 45"/>
                  <a:gd name="T13" fmla="*/ 4 h 27"/>
                  <a:gd name="T14" fmla="*/ 27 w 45"/>
                  <a:gd name="T15" fmla="*/ 3 h 27"/>
                  <a:gd name="T16" fmla="*/ 25 w 45"/>
                  <a:gd name="T17" fmla="*/ 2 h 27"/>
                  <a:gd name="T18" fmla="*/ 23 w 45"/>
                  <a:gd name="T19" fmla="*/ 1 h 27"/>
                  <a:gd name="T20" fmla="*/ 20 w 45"/>
                  <a:gd name="T21" fmla="*/ 1 h 27"/>
                  <a:gd name="T22" fmla="*/ 18 w 45"/>
                  <a:gd name="T23" fmla="*/ 0 h 27"/>
                  <a:gd name="T24" fmla="*/ 15 w 45"/>
                  <a:gd name="T25" fmla="*/ 0 h 27"/>
                  <a:gd name="T26" fmla="*/ 13 w 45"/>
                  <a:gd name="T27" fmla="*/ 0 h 27"/>
                  <a:gd name="T28" fmla="*/ 11 w 45"/>
                  <a:gd name="T29" fmla="*/ 0 h 27"/>
                  <a:gd name="T30" fmla="*/ 9 w 45"/>
                  <a:gd name="T31" fmla="*/ 1 h 27"/>
                  <a:gd name="T32" fmla="*/ 6 w 45"/>
                  <a:gd name="T33" fmla="*/ 1 h 27"/>
                  <a:gd name="T34" fmla="*/ 4 w 45"/>
                  <a:gd name="T35" fmla="*/ 3 h 27"/>
                  <a:gd name="T36" fmla="*/ 2 w 45"/>
                  <a:gd name="T37" fmla="*/ 5 h 27"/>
                  <a:gd name="T38" fmla="*/ 1 w 45"/>
                  <a:gd name="T39" fmla="*/ 8 h 27"/>
                  <a:gd name="T40" fmla="*/ 0 w 45"/>
                  <a:gd name="T41" fmla="*/ 10 h 27"/>
                  <a:gd name="T42" fmla="*/ 1 w 45"/>
                  <a:gd name="T43" fmla="*/ 12 h 27"/>
                  <a:gd name="T44" fmla="*/ 1 w 45"/>
                  <a:gd name="T45" fmla="*/ 14 h 27"/>
                  <a:gd name="T46" fmla="*/ 2 w 45"/>
                  <a:gd name="T47" fmla="*/ 15 h 27"/>
                  <a:gd name="T48" fmla="*/ 3 w 45"/>
                  <a:gd name="T49" fmla="*/ 15 h 27"/>
                  <a:gd name="T50" fmla="*/ 4 w 45"/>
                  <a:gd name="T51" fmla="*/ 16 h 27"/>
                  <a:gd name="T52" fmla="*/ 5 w 45"/>
                  <a:gd name="T53" fmla="*/ 16 h 27"/>
                  <a:gd name="T54" fmla="*/ 6 w 45"/>
                  <a:gd name="T55" fmla="*/ 16 h 27"/>
                  <a:gd name="T56" fmla="*/ 9 w 45"/>
                  <a:gd name="T57" fmla="*/ 17 h 27"/>
                  <a:gd name="T58" fmla="*/ 11 w 45"/>
                  <a:gd name="T59" fmla="*/ 18 h 27"/>
                  <a:gd name="T60" fmla="*/ 14 w 45"/>
                  <a:gd name="T61" fmla="*/ 19 h 27"/>
                  <a:gd name="T62" fmla="*/ 16 w 45"/>
                  <a:gd name="T63" fmla="*/ 20 h 27"/>
                  <a:gd name="T64" fmla="*/ 19 w 45"/>
                  <a:gd name="T65" fmla="*/ 21 h 27"/>
                  <a:gd name="T66" fmla="*/ 22 w 45"/>
                  <a:gd name="T67" fmla="*/ 23 h 27"/>
                  <a:gd name="T68" fmla="*/ 25 w 45"/>
                  <a:gd name="T69" fmla="*/ 24 h 27"/>
                  <a:gd name="T70" fmla="*/ 28 w 45"/>
                  <a:gd name="T71" fmla="*/ 25 h 27"/>
                  <a:gd name="T72" fmla="*/ 30 w 45"/>
                  <a:gd name="T73" fmla="*/ 25 h 27"/>
                  <a:gd name="T74" fmla="*/ 33 w 45"/>
                  <a:gd name="T75" fmla="*/ 26 h 27"/>
                  <a:gd name="T76" fmla="*/ 35 w 45"/>
                  <a:gd name="T77" fmla="*/ 27 h 27"/>
                  <a:gd name="T78" fmla="*/ 36 w 45"/>
                  <a:gd name="T79" fmla="*/ 27 h 27"/>
                  <a:gd name="T80" fmla="*/ 37 w 45"/>
                  <a:gd name="T81" fmla="*/ 27 h 27"/>
                  <a:gd name="T82" fmla="*/ 38 w 45"/>
                  <a:gd name="T83" fmla="*/ 27 h 27"/>
                  <a:gd name="T84" fmla="*/ 40 w 45"/>
                  <a:gd name="T85" fmla="*/ 27 h 27"/>
                  <a:gd name="T86" fmla="*/ 41 w 45"/>
                  <a:gd name="T87" fmla="*/ 27 h 27"/>
                  <a:gd name="T88" fmla="*/ 42 w 45"/>
                  <a:gd name="T89" fmla="*/ 27 h 27"/>
                  <a:gd name="T90" fmla="*/ 43 w 45"/>
                  <a:gd name="T91" fmla="*/ 26 h 27"/>
                  <a:gd name="T92" fmla="*/ 44 w 45"/>
                  <a:gd name="T93" fmla="*/ 26 h 27"/>
                  <a:gd name="T94" fmla="*/ 44 w 45"/>
                  <a:gd name="T95" fmla="*/ 24 h 27"/>
                  <a:gd name="T96" fmla="*/ 45 w 45"/>
                  <a:gd name="T97" fmla="*/ 23 h 27"/>
                  <a:gd name="T98" fmla="*/ 45 w 45"/>
                  <a:gd name="T99" fmla="*/ 20 h 27"/>
                  <a:gd name="T100" fmla="*/ 45 w 45"/>
                  <a:gd name="T101" fmla="*/ 18 h 27"/>
                  <a:gd name="T102" fmla="*/ 44 w 45"/>
                  <a:gd name="T103" fmla="*/ 16 h 27"/>
                  <a:gd name="T104" fmla="*/ 43 w 45"/>
                  <a:gd name="T105" fmla="*/ 14 h 27"/>
                  <a:gd name="T106" fmla="*/ 41 w 45"/>
                  <a:gd name="T107" fmla="*/ 12 h 27"/>
                  <a:gd name="T108" fmla="*/ 40 w 45"/>
                  <a:gd name="T109" fmla="*/ 11 h 27"/>
                  <a:gd name="T110" fmla="*/ 38 w 45"/>
                  <a:gd name="T111" fmla="*/ 10 h 27"/>
                  <a:gd name="T112" fmla="*/ 36 w 45"/>
                  <a:gd name="T11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5" h="27">
                    <a:moveTo>
                      <a:pt x="36" y="10"/>
                    </a:moveTo>
                    <a:lnTo>
                      <a:pt x="36" y="9"/>
                    </a:lnTo>
                    <a:lnTo>
                      <a:pt x="35" y="8"/>
                    </a:lnTo>
                    <a:lnTo>
                      <a:pt x="34" y="7"/>
                    </a:lnTo>
                    <a:lnTo>
                      <a:pt x="33" y="6"/>
                    </a:lnTo>
                    <a:lnTo>
                      <a:pt x="31" y="5"/>
                    </a:lnTo>
                    <a:lnTo>
                      <a:pt x="29" y="4"/>
                    </a:lnTo>
                    <a:lnTo>
                      <a:pt x="27" y="3"/>
                    </a:lnTo>
                    <a:lnTo>
                      <a:pt x="25" y="2"/>
                    </a:lnTo>
                    <a:lnTo>
                      <a:pt x="23" y="1"/>
                    </a:lnTo>
                    <a:lnTo>
                      <a:pt x="20" y="1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9" y="17"/>
                    </a:lnTo>
                    <a:lnTo>
                      <a:pt x="11" y="18"/>
                    </a:lnTo>
                    <a:lnTo>
                      <a:pt x="14" y="19"/>
                    </a:lnTo>
                    <a:lnTo>
                      <a:pt x="16" y="20"/>
                    </a:lnTo>
                    <a:lnTo>
                      <a:pt x="19" y="21"/>
                    </a:lnTo>
                    <a:lnTo>
                      <a:pt x="22" y="23"/>
                    </a:lnTo>
                    <a:lnTo>
                      <a:pt x="25" y="24"/>
                    </a:lnTo>
                    <a:lnTo>
                      <a:pt x="28" y="25"/>
                    </a:lnTo>
                    <a:lnTo>
                      <a:pt x="30" y="25"/>
                    </a:lnTo>
                    <a:lnTo>
                      <a:pt x="33" y="26"/>
                    </a:lnTo>
                    <a:lnTo>
                      <a:pt x="35" y="27"/>
                    </a:lnTo>
                    <a:lnTo>
                      <a:pt x="36" y="27"/>
                    </a:lnTo>
                    <a:lnTo>
                      <a:pt x="37" y="27"/>
                    </a:lnTo>
                    <a:lnTo>
                      <a:pt x="38" y="27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6"/>
                    </a:lnTo>
                    <a:lnTo>
                      <a:pt x="44" y="26"/>
                    </a:lnTo>
                    <a:lnTo>
                      <a:pt x="44" y="24"/>
                    </a:lnTo>
                    <a:lnTo>
                      <a:pt x="45" y="23"/>
                    </a:lnTo>
                    <a:lnTo>
                      <a:pt x="45" y="20"/>
                    </a:lnTo>
                    <a:lnTo>
                      <a:pt x="45" y="18"/>
                    </a:lnTo>
                    <a:lnTo>
                      <a:pt x="44" y="16"/>
                    </a:lnTo>
                    <a:lnTo>
                      <a:pt x="43" y="14"/>
                    </a:lnTo>
                    <a:lnTo>
                      <a:pt x="41" y="12"/>
                    </a:lnTo>
                    <a:lnTo>
                      <a:pt x="40" y="11"/>
                    </a:lnTo>
                    <a:lnTo>
                      <a:pt x="38" y="10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82" name="Freeform 333"/>
              <p:cNvSpPr>
                <a:spLocks/>
              </p:cNvSpPr>
              <p:nvPr/>
            </p:nvSpPr>
            <p:spPr bwMode="auto">
              <a:xfrm>
                <a:off x="1348" y="2663"/>
                <a:ext cx="53" cy="47"/>
              </a:xfrm>
              <a:custGeom>
                <a:avLst/>
                <a:gdLst>
                  <a:gd name="T0" fmla="*/ 46 w 53"/>
                  <a:gd name="T1" fmla="*/ 14 h 47"/>
                  <a:gd name="T2" fmla="*/ 45 w 53"/>
                  <a:gd name="T3" fmla="*/ 14 h 47"/>
                  <a:gd name="T4" fmla="*/ 45 w 53"/>
                  <a:gd name="T5" fmla="*/ 12 h 47"/>
                  <a:gd name="T6" fmla="*/ 43 w 53"/>
                  <a:gd name="T7" fmla="*/ 10 h 47"/>
                  <a:gd name="T8" fmla="*/ 41 w 53"/>
                  <a:gd name="T9" fmla="*/ 7 h 47"/>
                  <a:gd name="T10" fmla="*/ 38 w 53"/>
                  <a:gd name="T11" fmla="*/ 5 h 47"/>
                  <a:gd name="T12" fmla="*/ 35 w 53"/>
                  <a:gd name="T13" fmla="*/ 3 h 47"/>
                  <a:gd name="T14" fmla="*/ 32 w 53"/>
                  <a:gd name="T15" fmla="*/ 1 h 47"/>
                  <a:gd name="T16" fmla="*/ 29 w 53"/>
                  <a:gd name="T17" fmla="*/ 0 h 47"/>
                  <a:gd name="T18" fmla="*/ 26 w 53"/>
                  <a:gd name="T19" fmla="*/ 0 h 47"/>
                  <a:gd name="T20" fmla="*/ 21 w 53"/>
                  <a:gd name="T21" fmla="*/ 0 h 47"/>
                  <a:gd name="T22" fmla="*/ 17 w 53"/>
                  <a:gd name="T23" fmla="*/ 1 h 47"/>
                  <a:gd name="T24" fmla="*/ 13 w 53"/>
                  <a:gd name="T25" fmla="*/ 3 h 47"/>
                  <a:gd name="T26" fmla="*/ 9 w 53"/>
                  <a:gd name="T27" fmla="*/ 5 h 47"/>
                  <a:gd name="T28" fmla="*/ 6 w 53"/>
                  <a:gd name="T29" fmla="*/ 8 h 47"/>
                  <a:gd name="T30" fmla="*/ 3 w 53"/>
                  <a:gd name="T31" fmla="*/ 12 h 47"/>
                  <a:gd name="T32" fmla="*/ 1 w 53"/>
                  <a:gd name="T33" fmla="*/ 16 h 47"/>
                  <a:gd name="T34" fmla="*/ 0 w 53"/>
                  <a:gd name="T35" fmla="*/ 21 h 47"/>
                  <a:gd name="T36" fmla="*/ 0 w 53"/>
                  <a:gd name="T37" fmla="*/ 26 h 47"/>
                  <a:gd name="T38" fmla="*/ 1 w 53"/>
                  <a:gd name="T39" fmla="*/ 30 h 47"/>
                  <a:gd name="T40" fmla="*/ 3 w 53"/>
                  <a:gd name="T41" fmla="*/ 34 h 47"/>
                  <a:gd name="T42" fmla="*/ 6 w 53"/>
                  <a:gd name="T43" fmla="*/ 38 h 47"/>
                  <a:gd name="T44" fmla="*/ 9 w 53"/>
                  <a:gd name="T45" fmla="*/ 41 h 47"/>
                  <a:gd name="T46" fmla="*/ 13 w 53"/>
                  <a:gd name="T47" fmla="*/ 44 h 47"/>
                  <a:gd name="T48" fmla="*/ 17 w 53"/>
                  <a:gd name="T49" fmla="*/ 46 h 47"/>
                  <a:gd name="T50" fmla="*/ 21 w 53"/>
                  <a:gd name="T51" fmla="*/ 47 h 47"/>
                  <a:gd name="T52" fmla="*/ 26 w 53"/>
                  <a:gd name="T53" fmla="*/ 47 h 47"/>
                  <a:gd name="T54" fmla="*/ 29 w 53"/>
                  <a:gd name="T55" fmla="*/ 46 h 47"/>
                  <a:gd name="T56" fmla="*/ 32 w 53"/>
                  <a:gd name="T57" fmla="*/ 45 h 47"/>
                  <a:gd name="T58" fmla="*/ 35 w 53"/>
                  <a:gd name="T59" fmla="*/ 44 h 47"/>
                  <a:gd name="T60" fmla="*/ 38 w 53"/>
                  <a:gd name="T61" fmla="*/ 42 h 47"/>
                  <a:gd name="T62" fmla="*/ 40 w 53"/>
                  <a:gd name="T63" fmla="*/ 40 h 47"/>
                  <a:gd name="T64" fmla="*/ 42 w 53"/>
                  <a:gd name="T65" fmla="*/ 38 h 47"/>
                  <a:gd name="T66" fmla="*/ 44 w 53"/>
                  <a:gd name="T67" fmla="*/ 35 h 47"/>
                  <a:gd name="T68" fmla="*/ 45 w 53"/>
                  <a:gd name="T69" fmla="*/ 34 h 47"/>
                  <a:gd name="T70" fmla="*/ 45 w 53"/>
                  <a:gd name="T71" fmla="*/ 34 h 47"/>
                  <a:gd name="T72" fmla="*/ 47 w 53"/>
                  <a:gd name="T73" fmla="*/ 34 h 47"/>
                  <a:gd name="T74" fmla="*/ 50 w 53"/>
                  <a:gd name="T75" fmla="*/ 32 h 47"/>
                  <a:gd name="T76" fmla="*/ 52 w 53"/>
                  <a:gd name="T77" fmla="*/ 29 h 47"/>
                  <a:gd name="T78" fmla="*/ 53 w 53"/>
                  <a:gd name="T79" fmla="*/ 26 h 47"/>
                  <a:gd name="T80" fmla="*/ 53 w 53"/>
                  <a:gd name="T81" fmla="*/ 22 h 47"/>
                  <a:gd name="T82" fmla="*/ 52 w 53"/>
                  <a:gd name="T83" fmla="*/ 18 h 47"/>
                  <a:gd name="T84" fmla="*/ 50 w 53"/>
                  <a:gd name="T85" fmla="*/ 16 h 47"/>
                  <a:gd name="T86" fmla="*/ 47 w 53"/>
                  <a:gd name="T87" fmla="*/ 1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3" h="47">
                    <a:moveTo>
                      <a:pt x="46" y="14"/>
                    </a:moveTo>
                    <a:lnTo>
                      <a:pt x="46" y="14"/>
                    </a:lnTo>
                    <a:lnTo>
                      <a:pt x="46" y="14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5" y="12"/>
                    </a:lnTo>
                    <a:lnTo>
                      <a:pt x="44" y="11"/>
                    </a:lnTo>
                    <a:lnTo>
                      <a:pt x="43" y="10"/>
                    </a:lnTo>
                    <a:lnTo>
                      <a:pt x="42" y="8"/>
                    </a:lnTo>
                    <a:lnTo>
                      <a:pt x="41" y="7"/>
                    </a:lnTo>
                    <a:lnTo>
                      <a:pt x="40" y="6"/>
                    </a:lnTo>
                    <a:lnTo>
                      <a:pt x="38" y="5"/>
                    </a:lnTo>
                    <a:lnTo>
                      <a:pt x="37" y="4"/>
                    </a:lnTo>
                    <a:lnTo>
                      <a:pt x="35" y="3"/>
                    </a:lnTo>
                    <a:lnTo>
                      <a:pt x="34" y="2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5" y="2"/>
                    </a:lnTo>
                    <a:lnTo>
                      <a:pt x="13" y="3"/>
                    </a:lnTo>
                    <a:lnTo>
                      <a:pt x="11" y="4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1" y="16"/>
                    </a:lnTo>
                    <a:lnTo>
                      <a:pt x="1" y="19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1" y="28"/>
                    </a:lnTo>
                    <a:lnTo>
                      <a:pt x="1" y="30"/>
                    </a:lnTo>
                    <a:lnTo>
                      <a:pt x="2" y="32"/>
                    </a:lnTo>
                    <a:lnTo>
                      <a:pt x="3" y="34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7" y="40"/>
                    </a:lnTo>
                    <a:lnTo>
                      <a:pt x="9" y="41"/>
                    </a:lnTo>
                    <a:lnTo>
                      <a:pt x="11" y="43"/>
                    </a:lnTo>
                    <a:lnTo>
                      <a:pt x="13" y="44"/>
                    </a:lnTo>
                    <a:lnTo>
                      <a:pt x="15" y="45"/>
                    </a:lnTo>
                    <a:lnTo>
                      <a:pt x="17" y="46"/>
                    </a:lnTo>
                    <a:lnTo>
                      <a:pt x="19" y="46"/>
                    </a:lnTo>
                    <a:lnTo>
                      <a:pt x="21" y="47"/>
                    </a:lnTo>
                    <a:lnTo>
                      <a:pt x="24" y="47"/>
                    </a:lnTo>
                    <a:lnTo>
                      <a:pt x="26" y="47"/>
                    </a:lnTo>
                    <a:lnTo>
                      <a:pt x="27" y="46"/>
                    </a:lnTo>
                    <a:lnTo>
                      <a:pt x="29" y="46"/>
                    </a:lnTo>
                    <a:lnTo>
                      <a:pt x="30" y="46"/>
                    </a:lnTo>
                    <a:lnTo>
                      <a:pt x="32" y="45"/>
                    </a:lnTo>
                    <a:lnTo>
                      <a:pt x="34" y="45"/>
                    </a:lnTo>
                    <a:lnTo>
                      <a:pt x="35" y="44"/>
                    </a:lnTo>
                    <a:lnTo>
                      <a:pt x="36" y="43"/>
                    </a:lnTo>
                    <a:lnTo>
                      <a:pt x="38" y="42"/>
                    </a:lnTo>
                    <a:lnTo>
                      <a:pt x="39" y="41"/>
                    </a:lnTo>
                    <a:lnTo>
                      <a:pt x="40" y="40"/>
                    </a:lnTo>
                    <a:lnTo>
                      <a:pt x="41" y="39"/>
                    </a:lnTo>
                    <a:lnTo>
                      <a:pt x="42" y="38"/>
                    </a:lnTo>
                    <a:lnTo>
                      <a:pt x="43" y="37"/>
                    </a:lnTo>
                    <a:lnTo>
                      <a:pt x="44" y="35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6" y="34"/>
                    </a:lnTo>
                    <a:lnTo>
                      <a:pt x="47" y="34"/>
                    </a:lnTo>
                    <a:lnTo>
                      <a:pt x="49" y="33"/>
                    </a:lnTo>
                    <a:lnTo>
                      <a:pt x="50" y="32"/>
                    </a:lnTo>
                    <a:lnTo>
                      <a:pt x="51" y="31"/>
                    </a:lnTo>
                    <a:lnTo>
                      <a:pt x="52" y="29"/>
                    </a:lnTo>
                    <a:lnTo>
                      <a:pt x="53" y="28"/>
                    </a:lnTo>
                    <a:lnTo>
                      <a:pt x="53" y="26"/>
                    </a:lnTo>
                    <a:lnTo>
                      <a:pt x="53" y="24"/>
                    </a:lnTo>
                    <a:lnTo>
                      <a:pt x="53" y="22"/>
                    </a:lnTo>
                    <a:lnTo>
                      <a:pt x="53" y="20"/>
                    </a:lnTo>
                    <a:lnTo>
                      <a:pt x="52" y="18"/>
                    </a:lnTo>
                    <a:lnTo>
                      <a:pt x="51" y="17"/>
                    </a:lnTo>
                    <a:lnTo>
                      <a:pt x="50" y="16"/>
                    </a:lnTo>
                    <a:lnTo>
                      <a:pt x="49" y="15"/>
                    </a:lnTo>
                    <a:lnTo>
                      <a:pt x="47" y="14"/>
                    </a:lnTo>
                    <a:lnTo>
                      <a:pt x="46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83" name="Freeform 334"/>
              <p:cNvSpPr>
                <a:spLocks/>
              </p:cNvSpPr>
              <p:nvPr/>
            </p:nvSpPr>
            <p:spPr bwMode="auto">
              <a:xfrm>
                <a:off x="1352" y="2666"/>
                <a:ext cx="46" cy="40"/>
              </a:xfrm>
              <a:custGeom>
                <a:avLst/>
                <a:gdLst>
                  <a:gd name="T0" fmla="*/ 41 w 46"/>
                  <a:gd name="T1" fmla="*/ 16 h 40"/>
                  <a:gd name="T2" fmla="*/ 40 w 46"/>
                  <a:gd name="T3" fmla="*/ 16 h 40"/>
                  <a:gd name="T4" fmla="*/ 39 w 46"/>
                  <a:gd name="T5" fmla="*/ 15 h 40"/>
                  <a:gd name="T6" fmla="*/ 38 w 46"/>
                  <a:gd name="T7" fmla="*/ 12 h 40"/>
                  <a:gd name="T8" fmla="*/ 36 w 46"/>
                  <a:gd name="T9" fmla="*/ 9 h 40"/>
                  <a:gd name="T10" fmla="*/ 34 w 46"/>
                  <a:gd name="T11" fmla="*/ 6 h 40"/>
                  <a:gd name="T12" fmla="*/ 31 w 46"/>
                  <a:gd name="T13" fmla="*/ 4 h 40"/>
                  <a:gd name="T14" fmla="*/ 28 w 46"/>
                  <a:gd name="T15" fmla="*/ 2 h 40"/>
                  <a:gd name="T16" fmla="*/ 25 w 46"/>
                  <a:gd name="T17" fmla="*/ 1 h 40"/>
                  <a:gd name="T18" fmla="*/ 22 w 46"/>
                  <a:gd name="T19" fmla="*/ 1 h 40"/>
                  <a:gd name="T20" fmla="*/ 18 w 46"/>
                  <a:gd name="T21" fmla="*/ 1 h 40"/>
                  <a:gd name="T22" fmla="*/ 14 w 46"/>
                  <a:gd name="T23" fmla="*/ 1 h 40"/>
                  <a:gd name="T24" fmla="*/ 10 w 46"/>
                  <a:gd name="T25" fmla="*/ 3 h 40"/>
                  <a:gd name="T26" fmla="*/ 7 w 46"/>
                  <a:gd name="T27" fmla="*/ 5 h 40"/>
                  <a:gd name="T28" fmla="*/ 4 w 46"/>
                  <a:gd name="T29" fmla="*/ 8 h 40"/>
                  <a:gd name="T30" fmla="*/ 2 w 46"/>
                  <a:gd name="T31" fmla="*/ 11 h 40"/>
                  <a:gd name="T32" fmla="*/ 1 w 46"/>
                  <a:gd name="T33" fmla="*/ 14 h 40"/>
                  <a:gd name="T34" fmla="*/ 0 w 46"/>
                  <a:gd name="T35" fmla="*/ 18 h 40"/>
                  <a:gd name="T36" fmla="*/ 0 w 46"/>
                  <a:gd name="T37" fmla="*/ 22 h 40"/>
                  <a:gd name="T38" fmla="*/ 1 w 46"/>
                  <a:gd name="T39" fmla="*/ 26 h 40"/>
                  <a:gd name="T40" fmla="*/ 2 w 46"/>
                  <a:gd name="T41" fmla="*/ 30 h 40"/>
                  <a:gd name="T42" fmla="*/ 4 w 46"/>
                  <a:gd name="T43" fmla="*/ 33 h 40"/>
                  <a:gd name="T44" fmla="*/ 7 w 46"/>
                  <a:gd name="T45" fmla="*/ 36 h 40"/>
                  <a:gd name="T46" fmla="*/ 10 w 46"/>
                  <a:gd name="T47" fmla="*/ 38 h 40"/>
                  <a:gd name="T48" fmla="*/ 14 w 46"/>
                  <a:gd name="T49" fmla="*/ 39 h 40"/>
                  <a:gd name="T50" fmla="*/ 18 w 46"/>
                  <a:gd name="T51" fmla="*/ 40 h 40"/>
                  <a:gd name="T52" fmla="*/ 21 w 46"/>
                  <a:gd name="T53" fmla="*/ 40 h 40"/>
                  <a:gd name="T54" fmla="*/ 25 w 46"/>
                  <a:gd name="T55" fmla="*/ 39 h 40"/>
                  <a:gd name="T56" fmla="*/ 28 w 46"/>
                  <a:gd name="T57" fmla="*/ 38 h 40"/>
                  <a:gd name="T58" fmla="*/ 31 w 46"/>
                  <a:gd name="T59" fmla="*/ 37 h 40"/>
                  <a:gd name="T60" fmla="*/ 33 w 46"/>
                  <a:gd name="T61" fmla="*/ 35 h 40"/>
                  <a:gd name="T62" fmla="*/ 35 w 46"/>
                  <a:gd name="T63" fmla="*/ 33 h 40"/>
                  <a:gd name="T64" fmla="*/ 37 w 46"/>
                  <a:gd name="T65" fmla="*/ 30 h 40"/>
                  <a:gd name="T66" fmla="*/ 38 w 46"/>
                  <a:gd name="T67" fmla="*/ 27 h 40"/>
                  <a:gd name="T68" fmla="*/ 39 w 46"/>
                  <a:gd name="T69" fmla="*/ 26 h 40"/>
                  <a:gd name="T70" fmla="*/ 40 w 46"/>
                  <a:gd name="T71" fmla="*/ 26 h 40"/>
                  <a:gd name="T72" fmla="*/ 41 w 46"/>
                  <a:gd name="T73" fmla="*/ 27 h 40"/>
                  <a:gd name="T74" fmla="*/ 41 w 46"/>
                  <a:gd name="T75" fmla="*/ 27 h 40"/>
                  <a:gd name="T76" fmla="*/ 43 w 46"/>
                  <a:gd name="T77" fmla="*/ 27 h 40"/>
                  <a:gd name="T78" fmla="*/ 44 w 46"/>
                  <a:gd name="T79" fmla="*/ 26 h 40"/>
                  <a:gd name="T80" fmla="*/ 46 w 46"/>
                  <a:gd name="T81" fmla="*/ 24 h 40"/>
                  <a:gd name="T82" fmla="*/ 46 w 46"/>
                  <a:gd name="T83" fmla="*/ 22 h 40"/>
                  <a:gd name="T84" fmla="*/ 46 w 46"/>
                  <a:gd name="T85" fmla="*/ 20 h 40"/>
                  <a:gd name="T86" fmla="*/ 46 w 46"/>
                  <a:gd name="T87" fmla="*/ 18 h 40"/>
                  <a:gd name="T88" fmla="*/ 44 w 46"/>
                  <a:gd name="T89" fmla="*/ 17 h 40"/>
                  <a:gd name="T90" fmla="*/ 43 w 46"/>
                  <a:gd name="T91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40">
                    <a:moveTo>
                      <a:pt x="42" y="16"/>
                    </a:moveTo>
                    <a:lnTo>
                      <a:pt x="41" y="16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39" y="17"/>
                    </a:lnTo>
                    <a:lnTo>
                      <a:pt x="39" y="15"/>
                    </a:lnTo>
                    <a:lnTo>
                      <a:pt x="38" y="13"/>
                    </a:lnTo>
                    <a:lnTo>
                      <a:pt x="38" y="12"/>
                    </a:lnTo>
                    <a:lnTo>
                      <a:pt x="37" y="10"/>
                    </a:lnTo>
                    <a:lnTo>
                      <a:pt x="36" y="9"/>
                    </a:lnTo>
                    <a:lnTo>
                      <a:pt x="35" y="8"/>
                    </a:lnTo>
                    <a:lnTo>
                      <a:pt x="34" y="6"/>
                    </a:lnTo>
                    <a:lnTo>
                      <a:pt x="33" y="5"/>
                    </a:lnTo>
                    <a:lnTo>
                      <a:pt x="31" y="4"/>
                    </a:lnTo>
                    <a:lnTo>
                      <a:pt x="30" y="3"/>
                    </a:lnTo>
                    <a:lnTo>
                      <a:pt x="28" y="2"/>
                    </a:lnTo>
                    <a:lnTo>
                      <a:pt x="27" y="2"/>
                    </a:lnTo>
                    <a:lnTo>
                      <a:pt x="25" y="1"/>
                    </a:lnTo>
                    <a:lnTo>
                      <a:pt x="23" y="1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8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2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1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3" y="31"/>
                    </a:lnTo>
                    <a:lnTo>
                      <a:pt x="4" y="33"/>
                    </a:lnTo>
                    <a:lnTo>
                      <a:pt x="6" y="34"/>
                    </a:lnTo>
                    <a:lnTo>
                      <a:pt x="7" y="36"/>
                    </a:lnTo>
                    <a:lnTo>
                      <a:pt x="9" y="37"/>
                    </a:lnTo>
                    <a:lnTo>
                      <a:pt x="10" y="38"/>
                    </a:lnTo>
                    <a:lnTo>
                      <a:pt x="12" y="39"/>
                    </a:lnTo>
                    <a:lnTo>
                      <a:pt x="14" y="39"/>
                    </a:lnTo>
                    <a:lnTo>
                      <a:pt x="16" y="40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1" y="40"/>
                    </a:lnTo>
                    <a:lnTo>
                      <a:pt x="23" y="40"/>
                    </a:lnTo>
                    <a:lnTo>
                      <a:pt x="25" y="39"/>
                    </a:lnTo>
                    <a:lnTo>
                      <a:pt x="26" y="39"/>
                    </a:lnTo>
                    <a:lnTo>
                      <a:pt x="28" y="38"/>
                    </a:lnTo>
                    <a:lnTo>
                      <a:pt x="29" y="38"/>
                    </a:lnTo>
                    <a:lnTo>
                      <a:pt x="31" y="37"/>
                    </a:lnTo>
                    <a:lnTo>
                      <a:pt x="32" y="36"/>
                    </a:lnTo>
                    <a:lnTo>
                      <a:pt x="33" y="35"/>
                    </a:lnTo>
                    <a:lnTo>
                      <a:pt x="34" y="34"/>
                    </a:lnTo>
                    <a:lnTo>
                      <a:pt x="35" y="33"/>
                    </a:lnTo>
                    <a:lnTo>
                      <a:pt x="36" y="31"/>
                    </a:lnTo>
                    <a:lnTo>
                      <a:pt x="37" y="30"/>
                    </a:lnTo>
                    <a:lnTo>
                      <a:pt x="38" y="29"/>
                    </a:lnTo>
                    <a:lnTo>
                      <a:pt x="38" y="27"/>
                    </a:lnTo>
                    <a:lnTo>
                      <a:pt x="39" y="25"/>
                    </a:lnTo>
                    <a:lnTo>
                      <a:pt x="39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7"/>
                    </a:lnTo>
                    <a:lnTo>
                      <a:pt x="44" y="27"/>
                    </a:lnTo>
                    <a:lnTo>
                      <a:pt x="44" y="26"/>
                    </a:lnTo>
                    <a:lnTo>
                      <a:pt x="45" y="25"/>
                    </a:lnTo>
                    <a:lnTo>
                      <a:pt x="46" y="24"/>
                    </a:lnTo>
                    <a:lnTo>
                      <a:pt x="46" y="24"/>
                    </a:lnTo>
                    <a:lnTo>
                      <a:pt x="46" y="22"/>
                    </a:lnTo>
                    <a:lnTo>
                      <a:pt x="46" y="21"/>
                    </a:lnTo>
                    <a:lnTo>
                      <a:pt x="46" y="20"/>
                    </a:lnTo>
                    <a:lnTo>
                      <a:pt x="46" y="19"/>
                    </a:lnTo>
                    <a:lnTo>
                      <a:pt x="46" y="18"/>
                    </a:lnTo>
                    <a:lnTo>
                      <a:pt x="45" y="17"/>
                    </a:lnTo>
                    <a:lnTo>
                      <a:pt x="44" y="17"/>
                    </a:lnTo>
                    <a:lnTo>
                      <a:pt x="44" y="16"/>
                    </a:lnTo>
                    <a:lnTo>
                      <a:pt x="43" y="16"/>
                    </a:lnTo>
                    <a:lnTo>
                      <a:pt x="42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84" name="Freeform 335"/>
              <p:cNvSpPr>
                <a:spLocks/>
              </p:cNvSpPr>
              <p:nvPr/>
            </p:nvSpPr>
            <p:spPr bwMode="auto">
              <a:xfrm>
                <a:off x="1393" y="2689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3 h 3"/>
                  <a:gd name="T4" fmla="*/ 2 w 3"/>
                  <a:gd name="T5" fmla="*/ 3 h 3"/>
                  <a:gd name="T6" fmla="*/ 3 w 3"/>
                  <a:gd name="T7" fmla="*/ 2 h 3"/>
                  <a:gd name="T8" fmla="*/ 3 w 3"/>
                  <a:gd name="T9" fmla="*/ 2 h 3"/>
                  <a:gd name="T10" fmla="*/ 3 w 3"/>
                  <a:gd name="T11" fmla="*/ 1 h 3"/>
                  <a:gd name="T12" fmla="*/ 2 w 3"/>
                  <a:gd name="T13" fmla="*/ 0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0 w 3"/>
                  <a:gd name="T21" fmla="*/ 0 h 3"/>
                  <a:gd name="T22" fmla="*/ 0 w 3"/>
                  <a:gd name="T23" fmla="*/ 1 h 3"/>
                  <a:gd name="T24" fmla="*/ 0 w 3"/>
                  <a:gd name="T25" fmla="*/ 2 h 3"/>
                  <a:gd name="T26" fmla="*/ 0 w 3"/>
                  <a:gd name="T27" fmla="*/ 2 h 3"/>
                  <a:gd name="T28" fmla="*/ 0 w 3"/>
                  <a:gd name="T29" fmla="*/ 3 h 3"/>
                  <a:gd name="T30" fmla="*/ 1 w 3"/>
                  <a:gd name="T31" fmla="*/ 3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85" name="Freeform 336"/>
              <p:cNvSpPr>
                <a:spLocks/>
              </p:cNvSpPr>
              <p:nvPr/>
            </p:nvSpPr>
            <p:spPr bwMode="auto">
              <a:xfrm>
                <a:off x="1363" y="2694"/>
                <a:ext cx="19" cy="7"/>
              </a:xfrm>
              <a:custGeom>
                <a:avLst/>
                <a:gdLst>
                  <a:gd name="T0" fmla="*/ 0 w 19"/>
                  <a:gd name="T1" fmla="*/ 0 h 7"/>
                  <a:gd name="T2" fmla="*/ 0 w 19"/>
                  <a:gd name="T3" fmla="*/ 1 h 7"/>
                  <a:gd name="T4" fmla="*/ 0 w 19"/>
                  <a:gd name="T5" fmla="*/ 1 h 7"/>
                  <a:gd name="T6" fmla="*/ 0 w 19"/>
                  <a:gd name="T7" fmla="*/ 2 h 7"/>
                  <a:gd name="T8" fmla="*/ 0 w 19"/>
                  <a:gd name="T9" fmla="*/ 3 h 7"/>
                  <a:gd name="T10" fmla="*/ 1 w 19"/>
                  <a:gd name="T11" fmla="*/ 3 h 7"/>
                  <a:gd name="T12" fmla="*/ 1 w 19"/>
                  <a:gd name="T13" fmla="*/ 4 h 7"/>
                  <a:gd name="T14" fmla="*/ 2 w 19"/>
                  <a:gd name="T15" fmla="*/ 5 h 7"/>
                  <a:gd name="T16" fmla="*/ 3 w 19"/>
                  <a:gd name="T17" fmla="*/ 5 h 7"/>
                  <a:gd name="T18" fmla="*/ 4 w 19"/>
                  <a:gd name="T19" fmla="*/ 6 h 7"/>
                  <a:gd name="T20" fmla="*/ 5 w 19"/>
                  <a:gd name="T21" fmla="*/ 6 h 7"/>
                  <a:gd name="T22" fmla="*/ 7 w 19"/>
                  <a:gd name="T23" fmla="*/ 7 h 7"/>
                  <a:gd name="T24" fmla="*/ 8 w 19"/>
                  <a:gd name="T25" fmla="*/ 7 h 7"/>
                  <a:gd name="T26" fmla="*/ 9 w 19"/>
                  <a:gd name="T27" fmla="*/ 7 h 7"/>
                  <a:gd name="T28" fmla="*/ 10 w 19"/>
                  <a:gd name="T29" fmla="*/ 7 h 7"/>
                  <a:gd name="T30" fmla="*/ 10 w 19"/>
                  <a:gd name="T31" fmla="*/ 7 h 7"/>
                  <a:gd name="T32" fmla="*/ 10 w 19"/>
                  <a:gd name="T33" fmla="*/ 7 h 7"/>
                  <a:gd name="T34" fmla="*/ 19 w 19"/>
                  <a:gd name="T35" fmla="*/ 0 h 7"/>
                  <a:gd name="T36" fmla="*/ 0 w 19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7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86" name="Freeform 337"/>
              <p:cNvSpPr>
                <a:spLocks/>
              </p:cNvSpPr>
              <p:nvPr/>
            </p:nvSpPr>
            <p:spPr bwMode="auto">
              <a:xfrm>
                <a:off x="1365" y="2696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 w 11"/>
                  <a:gd name="T3" fmla="*/ 2 h 2"/>
                  <a:gd name="T4" fmla="*/ 9 w 11"/>
                  <a:gd name="T5" fmla="*/ 2 h 2"/>
                  <a:gd name="T6" fmla="*/ 11 w 11"/>
                  <a:gd name="T7" fmla="*/ 0 h 2"/>
                  <a:gd name="T8" fmla="*/ 0 w 1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">
                    <a:moveTo>
                      <a:pt x="0" y="0"/>
                    </a:moveTo>
                    <a:lnTo>
                      <a:pt x="1" y="2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87" name="Freeform 338"/>
              <p:cNvSpPr>
                <a:spLocks/>
              </p:cNvSpPr>
              <p:nvPr/>
            </p:nvSpPr>
            <p:spPr bwMode="auto">
              <a:xfrm>
                <a:off x="1360" y="2675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4 h 4"/>
                  <a:gd name="T4" fmla="*/ 4 w 4"/>
                  <a:gd name="T5" fmla="*/ 4 h 4"/>
                  <a:gd name="T6" fmla="*/ 4 w 4"/>
                  <a:gd name="T7" fmla="*/ 3 h 4"/>
                  <a:gd name="T8" fmla="*/ 4 w 4"/>
                  <a:gd name="T9" fmla="*/ 2 h 4"/>
                  <a:gd name="T10" fmla="*/ 4 w 4"/>
                  <a:gd name="T11" fmla="*/ 1 h 4"/>
                  <a:gd name="T12" fmla="*/ 4 w 4"/>
                  <a:gd name="T13" fmla="*/ 0 h 4"/>
                  <a:gd name="T14" fmla="*/ 3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0 w 4"/>
                  <a:gd name="T21" fmla="*/ 0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0 w 4"/>
                  <a:gd name="T29" fmla="*/ 4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88" name="Freeform 339"/>
              <p:cNvSpPr>
                <a:spLocks/>
              </p:cNvSpPr>
              <p:nvPr/>
            </p:nvSpPr>
            <p:spPr bwMode="auto">
              <a:xfrm>
                <a:off x="1375" y="2675"/>
                <a:ext cx="6" cy="5"/>
              </a:xfrm>
              <a:custGeom>
                <a:avLst/>
                <a:gdLst>
                  <a:gd name="T0" fmla="*/ 3 w 6"/>
                  <a:gd name="T1" fmla="*/ 5 h 5"/>
                  <a:gd name="T2" fmla="*/ 4 w 6"/>
                  <a:gd name="T3" fmla="*/ 5 h 5"/>
                  <a:gd name="T4" fmla="*/ 5 w 6"/>
                  <a:gd name="T5" fmla="*/ 5 h 5"/>
                  <a:gd name="T6" fmla="*/ 5 w 6"/>
                  <a:gd name="T7" fmla="*/ 4 h 5"/>
                  <a:gd name="T8" fmla="*/ 6 w 6"/>
                  <a:gd name="T9" fmla="*/ 3 h 5"/>
                  <a:gd name="T10" fmla="*/ 5 w 6"/>
                  <a:gd name="T11" fmla="*/ 1 h 5"/>
                  <a:gd name="T12" fmla="*/ 5 w 6"/>
                  <a:gd name="T13" fmla="*/ 1 h 5"/>
                  <a:gd name="T14" fmla="*/ 4 w 6"/>
                  <a:gd name="T15" fmla="*/ 0 h 5"/>
                  <a:gd name="T16" fmla="*/ 3 w 6"/>
                  <a:gd name="T17" fmla="*/ 0 h 5"/>
                  <a:gd name="T18" fmla="*/ 2 w 6"/>
                  <a:gd name="T19" fmla="*/ 0 h 5"/>
                  <a:gd name="T20" fmla="*/ 2 w 6"/>
                  <a:gd name="T21" fmla="*/ 0 h 5"/>
                  <a:gd name="T22" fmla="*/ 1 w 6"/>
                  <a:gd name="T23" fmla="*/ 0 h 5"/>
                  <a:gd name="T24" fmla="*/ 1 w 6"/>
                  <a:gd name="T25" fmla="*/ 1 h 5"/>
                  <a:gd name="T26" fmla="*/ 0 w 6"/>
                  <a:gd name="T27" fmla="*/ 1 h 5"/>
                  <a:gd name="T28" fmla="*/ 0 w 6"/>
                  <a:gd name="T29" fmla="*/ 1 h 5"/>
                  <a:gd name="T30" fmla="*/ 0 w 6"/>
                  <a:gd name="T31" fmla="*/ 2 h 5"/>
                  <a:gd name="T32" fmla="*/ 0 w 6"/>
                  <a:gd name="T33" fmla="*/ 3 h 5"/>
                  <a:gd name="T34" fmla="*/ 0 w 6"/>
                  <a:gd name="T35" fmla="*/ 3 h 5"/>
                  <a:gd name="T36" fmla="*/ 0 w 6"/>
                  <a:gd name="T37" fmla="*/ 4 h 5"/>
                  <a:gd name="T38" fmla="*/ 0 w 6"/>
                  <a:gd name="T39" fmla="*/ 4 h 5"/>
                  <a:gd name="T40" fmla="*/ 1 w 6"/>
                  <a:gd name="T41" fmla="*/ 5 h 5"/>
                  <a:gd name="T42" fmla="*/ 1 w 6"/>
                  <a:gd name="T43" fmla="*/ 5 h 5"/>
                  <a:gd name="T44" fmla="*/ 2 w 6"/>
                  <a:gd name="T45" fmla="*/ 5 h 5"/>
                  <a:gd name="T46" fmla="*/ 2 w 6"/>
                  <a:gd name="T47" fmla="*/ 5 h 5"/>
                  <a:gd name="T48" fmla="*/ 3 w 6"/>
                  <a:gd name="T4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lnTo>
                      <a:pt x="4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89" name="Freeform 340"/>
              <p:cNvSpPr>
                <a:spLocks/>
              </p:cNvSpPr>
              <p:nvPr/>
            </p:nvSpPr>
            <p:spPr bwMode="auto">
              <a:xfrm>
                <a:off x="1361" y="2675"/>
                <a:ext cx="12" cy="14"/>
              </a:xfrm>
              <a:custGeom>
                <a:avLst/>
                <a:gdLst>
                  <a:gd name="T0" fmla="*/ 3 w 12"/>
                  <a:gd name="T1" fmla="*/ 12 h 14"/>
                  <a:gd name="T2" fmla="*/ 8 w 12"/>
                  <a:gd name="T3" fmla="*/ 3 h 14"/>
                  <a:gd name="T4" fmla="*/ 8 w 12"/>
                  <a:gd name="T5" fmla="*/ 0 h 14"/>
                  <a:gd name="T6" fmla="*/ 0 w 12"/>
                  <a:gd name="T7" fmla="*/ 14 h 14"/>
                  <a:gd name="T8" fmla="*/ 12 w 12"/>
                  <a:gd name="T9" fmla="*/ 14 h 14"/>
                  <a:gd name="T10" fmla="*/ 12 w 12"/>
                  <a:gd name="T11" fmla="*/ 12 h 14"/>
                  <a:gd name="T12" fmla="*/ 3 w 12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3" y="12"/>
                    </a:moveTo>
                    <a:lnTo>
                      <a:pt x="8" y="3"/>
                    </a:lnTo>
                    <a:lnTo>
                      <a:pt x="8" y="0"/>
                    </a:lnTo>
                    <a:lnTo>
                      <a:pt x="0" y="14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430" name="Group 344"/>
            <p:cNvGrpSpPr>
              <a:grpSpLocks/>
            </p:cNvGrpSpPr>
            <p:nvPr/>
          </p:nvGrpSpPr>
          <p:grpSpPr bwMode="auto">
            <a:xfrm>
              <a:off x="1077443" y="3125442"/>
              <a:ext cx="186453" cy="247464"/>
              <a:chOff x="1256" y="2463"/>
              <a:chExt cx="133" cy="174"/>
            </a:xfrm>
          </p:grpSpPr>
          <p:pic>
            <p:nvPicPr>
              <p:cNvPr id="435" name="Picture 342"/>
              <p:cNvPicPr>
                <a:picLocks noChangeAspect="1" noChangeArrowheads="1"/>
              </p:cNvPicPr>
              <p:nvPr/>
            </p:nvPicPr>
            <p:blipFill>
              <a:blip r:embed="rId2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56" y="2463"/>
                <a:ext cx="133" cy="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36" name="Picture 343"/>
              <p:cNvPicPr>
                <a:picLocks noChangeAspect="1" noChangeArrowheads="1"/>
              </p:cNvPicPr>
              <p:nvPr/>
            </p:nvPicPr>
            <p:blipFill>
              <a:blip r:embed="rId2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56" y="2463"/>
                <a:ext cx="133" cy="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431" name="Rectangle 345"/>
            <p:cNvSpPr>
              <a:spLocks noChangeArrowheads="1"/>
            </p:cNvSpPr>
            <p:nvPr/>
          </p:nvSpPr>
          <p:spPr bwMode="auto">
            <a:xfrm>
              <a:off x="560140" y="3129708"/>
              <a:ext cx="402346" cy="248887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32" name="Rectangle 346"/>
            <p:cNvSpPr>
              <a:spLocks noChangeArrowheads="1"/>
            </p:cNvSpPr>
            <p:nvPr/>
          </p:nvSpPr>
          <p:spPr bwMode="auto">
            <a:xfrm>
              <a:off x="962487" y="3131131"/>
              <a:ext cx="402346" cy="248887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33" name="Rectangle 347"/>
            <p:cNvSpPr>
              <a:spLocks noChangeArrowheads="1"/>
            </p:cNvSpPr>
            <p:nvPr/>
          </p:nvSpPr>
          <p:spPr bwMode="auto">
            <a:xfrm>
              <a:off x="561542" y="3381439"/>
              <a:ext cx="402346" cy="250309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34" name="Rectangle 348"/>
            <p:cNvSpPr>
              <a:spLocks noChangeArrowheads="1"/>
            </p:cNvSpPr>
            <p:nvPr/>
          </p:nvSpPr>
          <p:spPr bwMode="auto">
            <a:xfrm>
              <a:off x="963889" y="3382861"/>
              <a:ext cx="400945" cy="250309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</p:grpSp>
      <p:grpSp>
        <p:nvGrpSpPr>
          <p:cNvPr id="541" name="グループ化 540"/>
          <p:cNvGrpSpPr/>
          <p:nvPr/>
        </p:nvGrpSpPr>
        <p:grpSpPr>
          <a:xfrm>
            <a:off x="6783868" y="2655640"/>
            <a:ext cx="874789" cy="708259"/>
            <a:chOff x="7978775" y="3702050"/>
            <a:chExt cx="990600" cy="790575"/>
          </a:xfrm>
        </p:grpSpPr>
        <p:pic>
          <p:nvPicPr>
            <p:cNvPr id="542" name="Picture 1389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78775" y="3702050"/>
              <a:ext cx="990600" cy="790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543" name="Group 1392"/>
            <p:cNvGrpSpPr>
              <a:grpSpLocks/>
            </p:cNvGrpSpPr>
            <p:nvPr/>
          </p:nvGrpSpPr>
          <p:grpSpPr bwMode="auto">
            <a:xfrm>
              <a:off x="8020050" y="3810000"/>
              <a:ext cx="911225" cy="560387"/>
              <a:chOff x="5052" y="2400"/>
              <a:chExt cx="574" cy="353"/>
            </a:xfrm>
          </p:grpSpPr>
          <p:sp>
            <p:nvSpPr>
              <p:cNvPr id="653" name="Rectangle 1390"/>
              <p:cNvSpPr>
                <a:spLocks noChangeArrowheads="1"/>
              </p:cNvSpPr>
              <p:nvPr/>
            </p:nvSpPr>
            <p:spPr bwMode="auto">
              <a:xfrm>
                <a:off x="5052" y="2400"/>
                <a:ext cx="574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54" name="Rectangle 1391"/>
              <p:cNvSpPr>
                <a:spLocks noChangeArrowheads="1"/>
              </p:cNvSpPr>
              <p:nvPr/>
            </p:nvSpPr>
            <p:spPr bwMode="auto">
              <a:xfrm>
                <a:off x="5052" y="2400"/>
                <a:ext cx="574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544" name="Group 1441"/>
            <p:cNvGrpSpPr>
              <a:grpSpLocks/>
            </p:cNvGrpSpPr>
            <p:nvPr/>
          </p:nvGrpSpPr>
          <p:grpSpPr bwMode="auto">
            <a:xfrm>
              <a:off x="8072438" y="4127500"/>
              <a:ext cx="366712" cy="215900"/>
              <a:chOff x="5085" y="2600"/>
              <a:chExt cx="231" cy="136"/>
            </a:xfrm>
          </p:grpSpPr>
          <p:sp>
            <p:nvSpPr>
              <p:cNvPr id="606" name="Freeform 1394"/>
              <p:cNvSpPr>
                <a:spLocks/>
              </p:cNvSpPr>
              <p:nvPr/>
            </p:nvSpPr>
            <p:spPr bwMode="auto">
              <a:xfrm>
                <a:off x="5262" y="2650"/>
                <a:ext cx="43" cy="53"/>
              </a:xfrm>
              <a:custGeom>
                <a:avLst/>
                <a:gdLst>
                  <a:gd name="T0" fmla="*/ 0 w 43"/>
                  <a:gd name="T1" fmla="*/ 3 h 53"/>
                  <a:gd name="T2" fmla="*/ 1 w 43"/>
                  <a:gd name="T3" fmla="*/ 2 h 53"/>
                  <a:gd name="T4" fmla="*/ 3 w 43"/>
                  <a:gd name="T5" fmla="*/ 1 h 53"/>
                  <a:gd name="T6" fmla="*/ 5 w 43"/>
                  <a:gd name="T7" fmla="*/ 0 h 53"/>
                  <a:gd name="T8" fmla="*/ 7 w 43"/>
                  <a:gd name="T9" fmla="*/ 0 h 53"/>
                  <a:gd name="T10" fmla="*/ 10 w 43"/>
                  <a:gd name="T11" fmla="*/ 0 h 53"/>
                  <a:gd name="T12" fmla="*/ 13 w 43"/>
                  <a:gd name="T13" fmla="*/ 0 h 53"/>
                  <a:gd name="T14" fmla="*/ 16 w 43"/>
                  <a:gd name="T15" fmla="*/ 1 h 53"/>
                  <a:gd name="T16" fmla="*/ 19 w 43"/>
                  <a:gd name="T17" fmla="*/ 1 h 53"/>
                  <a:gd name="T18" fmla="*/ 22 w 43"/>
                  <a:gd name="T19" fmla="*/ 2 h 53"/>
                  <a:gd name="T20" fmla="*/ 25 w 43"/>
                  <a:gd name="T21" fmla="*/ 2 h 53"/>
                  <a:gd name="T22" fmla="*/ 28 w 43"/>
                  <a:gd name="T23" fmla="*/ 3 h 53"/>
                  <a:gd name="T24" fmla="*/ 30 w 43"/>
                  <a:gd name="T25" fmla="*/ 4 h 53"/>
                  <a:gd name="T26" fmla="*/ 32 w 43"/>
                  <a:gd name="T27" fmla="*/ 4 h 53"/>
                  <a:gd name="T28" fmla="*/ 34 w 43"/>
                  <a:gd name="T29" fmla="*/ 5 h 53"/>
                  <a:gd name="T30" fmla="*/ 35 w 43"/>
                  <a:gd name="T31" fmla="*/ 5 h 53"/>
                  <a:gd name="T32" fmla="*/ 35 w 43"/>
                  <a:gd name="T33" fmla="*/ 5 h 53"/>
                  <a:gd name="T34" fmla="*/ 35 w 43"/>
                  <a:gd name="T35" fmla="*/ 5 h 53"/>
                  <a:gd name="T36" fmla="*/ 36 w 43"/>
                  <a:gd name="T37" fmla="*/ 5 h 53"/>
                  <a:gd name="T38" fmla="*/ 36 w 43"/>
                  <a:gd name="T39" fmla="*/ 4 h 53"/>
                  <a:gd name="T40" fmla="*/ 36 w 43"/>
                  <a:gd name="T41" fmla="*/ 4 h 53"/>
                  <a:gd name="T42" fmla="*/ 37 w 43"/>
                  <a:gd name="T43" fmla="*/ 3 h 53"/>
                  <a:gd name="T44" fmla="*/ 37 w 43"/>
                  <a:gd name="T45" fmla="*/ 3 h 53"/>
                  <a:gd name="T46" fmla="*/ 38 w 43"/>
                  <a:gd name="T47" fmla="*/ 3 h 53"/>
                  <a:gd name="T48" fmla="*/ 39 w 43"/>
                  <a:gd name="T49" fmla="*/ 3 h 53"/>
                  <a:gd name="T50" fmla="*/ 41 w 43"/>
                  <a:gd name="T51" fmla="*/ 3 h 53"/>
                  <a:gd name="T52" fmla="*/ 41 w 43"/>
                  <a:gd name="T53" fmla="*/ 3 h 53"/>
                  <a:gd name="T54" fmla="*/ 42 w 43"/>
                  <a:gd name="T55" fmla="*/ 3 h 53"/>
                  <a:gd name="T56" fmla="*/ 42 w 43"/>
                  <a:gd name="T57" fmla="*/ 3 h 53"/>
                  <a:gd name="T58" fmla="*/ 43 w 43"/>
                  <a:gd name="T59" fmla="*/ 4 h 53"/>
                  <a:gd name="T60" fmla="*/ 43 w 43"/>
                  <a:gd name="T61" fmla="*/ 4 h 53"/>
                  <a:gd name="T62" fmla="*/ 43 w 43"/>
                  <a:gd name="T63" fmla="*/ 4 h 53"/>
                  <a:gd name="T64" fmla="*/ 43 w 43"/>
                  <a:gd name="T65" fmla="*/ 4 h 53"/>
                  <a:gd name="T66" fmla="*/ 43 w 43"/>
                  <a:gd name="T67" fmla="*/ 53 h 53"/>
                  <a:gd name="T68" fmla="*/ 35 w 43"/>
                  <a:gd name="T69" fmla="*/ 53 h 53"/>
                  <a:gd name="T70" fmla="*/ 35 w 43"/>
                  <a:gd name="T71" fmla="*/ 49 h 53"/>
                  <a:gd name="T72" fmla="*/ 35 w 43"/>
                  <a:gd name="T73" fmla="*/ 42 h 53"/>
                  <a:gd name="T74" fmla="*/ 35 w 43"/>
                  <a:gd name="T75" fmla="*/ 35 h 53"/>
                  <a:gd name="T76" fmla="*/ 35 w 43"/>
                  <a:gd name="T77" fmla="*/ 31 h 53"/>
                  <a:gd name="T78" fmla="*/ 34 w 43"/>
                  <a:gd name="T79" fmla="*/ 31 h 53"/>
                  <a:gd name="T80" fmla="*/ 33 w 43"/>
                  <a:gd name="T81" fmla="*/ 30 h 53"/>
                  <a:gd name="T82" fmla="*/ 31 w 43"/>
                  <a:gd name="T83" fmla="*/ 30 h 53"/>
                  <a:gd name="T84" fmla="*/ 29 w 43"/>
                  <a:gd name="T85" fmla="*/ 29 h 53"/>
                  <a:gd name="T86" fmla="*/ 27 w 43"/>
                  <a:gd name="T87" fmla="*/ 29 h 53"/>
                  <a:gd name="T88" fmla="*/ 24 w 43"/>
                  <a:gd name="T89" fmla="*/ 28 h 53"/>
                  <a:gd name="T90" fmla="*/ 22 w 43"/>
                  <a:gd name="T91" fmla="*/ 27 h 53"/>
                  <a:gd name="T92" fmla="*/ 19 w 43"/>
                  <a:gd name="T93" fmla="*/ 26 h 53"/>
                  <a:gd name="T94" fmla="*/ 16 w 43"/>
                  <a:gd name="T95" fmla="*/ 26 h 53"/>
                  <a:gd name="T96" fmla="*/ 14 w 43"/>
                  <a:gd name="T97" fmla="*/ 25 h 53"/>
                  <a:gd name="T98" fmla="*/ 11 w 43"/>
                  <a:gd name="T99" fmla="*/ 24 h 53"/>
                  <a:gd name="T100" fmla="*/ 9 w 43"/>
                  <a:gd name="T101" fmla="*/ 24 h 53"/>
                  <a:gd name="T102" fmla="*/ 6 w 43"/>
                  <a:gd name="T103" fmla="*/ 23 h 53"/>
                  <a:gd name="T104" fmla="*/ 4 w 43"/>
                  <a:gd name="T105" fmla="*/ 23 h 53"/>
                  <a:gd name="T106" fmla="*/ 2 w 43"/>
                  <a:gd name="T107" fmla="*/ 22 h 53"/>
                  <a:gd name="T108" fmla="*/ 0 w 43"/>
                  <a:gd name="T109" fmla="*/ 22 h 53"/>
                  <a:gd name="T110" fmla="*/ 0 w 43"/>
                  <a:gd name="T111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3">
                    <a:moveTo>
                      <a:pt x="0" y="3"/>
                    </a:moveTo>
                    <a:lnTo>
                      <a:pt x="1" y="2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9" y="1"/>
                    </a:lnTo>
                    <a:lnTo>
                      <a:pt x="22" y="2"/>
                    </a:lnTo>
                    <a:lnTo>
                      <a:pt x="25" y="2"/>
                    </a:lnTo>
                    <a:lnTo>
                      <a:pt x="28" y="3"/>
                    </a:lnTo>
                    <a:lnTo>
                      <a:pt x="30" y="4"/>
                    </a:lnTo>
                    <a:lnTo>
                      <a:pt x="32" y="4"/>
                    </a:lnTo>
                    <a:lnTo>
                      <a:pt x="34" y="5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9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53"/>
                    </a:lnTo>
                    <a:lnTo>
                      <a:pt x="35" y="53"/>
                    </a:lnTo>
                    <a:lnTo>
                      <a:pt x="35" y="49"/>
                    </a:lnTo>
                    <a:lnTo>
                      <a:pt x="35" y="42"/>
                    </a:lnTo>
                    <a:lnTo>
                      <a:pt x="35" y="35"/>
                    </a:lnTo>
                    <a:lnTo>
                      <a:pt x="35" y="31"/>
                    </a:lnTo>
                    <a:lnTo>
                      <a:pt x="34" y="31"/>
                    </a:lnTo>
                    <a:lnTo>
                      <a:pt x="33" y="30"/>
                    </a:lnTo>
                    <a:lnTo>
                      <a:pt x="31" y="30"/>
                    </a:lnTo>
                    <a:lnTo>
                      <a:pt x="29" y="29"/>
                    </a:lnTo>
                    <a:lnTo>
                      <a:pt x="27" y="29"/>
                    </a:lnTo>
                    <a:lnTo>
                      <a:pt x="24" y="28"/>
                    </a:lnTo>
                    <a:lnTo>
                      <a:pt x="22" y="27"/>
                    </a:lnTo>
                    <a:lnTo>
                      <a:pt x="19" y="26"/>
                    </a:lnTo>
                    <a:lnTo>
                      <a:pt x="16" y="26"/>
                    </a:lnTo>
                    <a:lnTo>
                      <a:pt x="14" y="25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07" name="Freeform 1395"/>
              <p:cNvSpPr>
                <a:spLocks/>
              </p:cNvSpPr>
              <p:nvPr/>
            </p:nvSpPr>
            <p:spPr bwMode="auto">
              <a:xfrm>
                <a:off x="5251" y="2640"/>
                <a:ext cx="24" cy="21"/>
              </a:xfrm>
              <a:custGeom>
                <a:avLst/>
                <a:gdLst>
                  <a:gd name="T0" fmla="*/ 24 w 24"/>
                  <a:gd name="T1" fmla="*/ 21 h 21"/>
                  <a:gd name="T2" fmla="*/ 24 w 24"/>
                  <a:gd name="T3" fmla="*/ 0 h 21"/>
                  <a:gd name="T4" fmla="*/ 0 w 24"/>
                  <a:gd name="T5" fmla="*/ 5 h 21"/>
                  <a:gd name="T6" fmla="*/ 0 w 24"/>
                  <a:gd name="T7" fmla="*/ 21 h 21"/>
                  <a:gd name="T8" fmla="*/ 24 w 24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1">
                    <a:moveTo>
                      <a:pt x="24" y="21"/>
                    </a:moveTo>
                    <a:lnTo>
                      <a:pt x="24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4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08" name="Freeform 1396"/>
              <p:cNvSpPr>
                <a:spLocks/>
              </p:cNvSpPr>
              <p:nvPr/>
            </p:nvSpPr>
            <p:spPr bwMode="auto">
              <a:xfrm>
                <a:off x="5254" y="2645"/>
                <a:ext cx="18" cy="26"/>
              </a:xfrm>
              <a:custGeom>
                <a:avLst/>
                <a:gdLst>
                  <a:gd name="T0" fmla="*/ 18 w 18"/>
                  <a:gd name="T1" fmla="*/ 0 h 26"/>
                  <a:gd name="T2" fmla="*/ 0 w 18"/>
                  <a:gd name="T3" fmla="*/ 0 h 26"/>
                  <a:gd name="T4" fmla="*/ 0 w 18"/>
                  <a:gd name="T5" fmla="*/ 26 h 26"/>
                  <a:gd name="T6" fmla="*/ 7 w 18"/>
                  <a:gd name="T7" fmla="*/ 26 h 26"/>
                  <a:gd name="T8" fmla="*/ 18 w 18"/>
                  <a:gd name="T9" fmla="*/ 26 h 26"/>
                  <a:gd name="T10" fmla="*/ 18 w 18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6">
                    <a:moveTo>
                      <a:pt x="18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7" y="26"/>
                    </a:lnTo>
                    <a:lnTo>
                      <a:pt x="18" y="26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09" name="Freeform 1397"/>
              <p:cNvSpPr>
                <a:spLocks/>
              </p:cNvSpPr>
              <p:nvPr/>
            </p:nvSpPr>
            <p:spPr bwMode="auto">
              <a:xfrm>
                <a:off x="5235" y="2652"/>
                <a:ext cx="60" cy="48"/>
              </a:xfrm>
              <a:custGeom>
                <a:avLst/>
                <a:gdLst>
                  <a:gd name="T0" fmla="*/ 14 w 60"/>
                  <a:gd name="T1" fmla="*/ 0 h 48"/>
                  <a:gd name="T2" fmla="*/ 13 w 60"/>
                  <a:gd name="T3" fmla="*/ 0 h 48"/>
                  <a:gd name="T4" fmla="*/ 12 w 60"/>
                  <a:gd name="T5" fmla="*/ 0 h 48"/>
                  <a:gd name="T6" fmla="*/ 12 w 60"/>
                  <a:gd name="T7" fmla="*/ 0 h 48"/>
                  <a:gd name="T8" fmla="*/ 10 w 60"/>
                  <a:gd name="T9" fmla="*/ 1 h 48"/>
                  <a:gd name="T10" fmla="*/ 9 w 60"/>
                  <a:gd name="T11" fmla="*/ 1 h 48"/>
                  <a:gd name="T12" fmla="*/ 8 w 60"/>
                  <a:gd name="T13" fmla="*/ 2 h 48"/>
                  <a:gd name="T14" fmla="*/ 7 w 60"/>
                  <a:gd name="T15" fmla="*/ 3 h 48"/>
                  <a:gd name="T16" fmla="*/ 5 w 60"/>
                  <a:gd name="T17" fmla="*/ 4 h 48"/>
                  <a:gd name="T18" fmla="*/ 3 w 60"/>
                  <a:gd name="T19" fmla="*/ 7 h 48"/>
                  <a:gd name="T20" fmla="*/ 2 w 60"/>
                  <a:gd name="T21" fmla="*/ 12 h 48"/>
                  <a:gd name="T22" fmla="*/ 1 w 60"/>
                  <a:gd name="T23" fmla="*/ 18 h 48"/>
                  <a:gd name="T24" fmla="*/ 0 w 60"/>
                  <a:gd name="T25" fmla="*/ 25 h 48"/>
                  <a:gd name="T26" fmla="*/ 0 w 60"/>
                  <a:gd name="T27" fmla="*/ 32 h 48"/>
                  <a:gd name="T28" fmla="*/ 0 w 60"/>
                  <a:gd name="T29" fmla="*/ 38 h 48"/>
                  <a:gd name="T30" fmla="*/ 0 w 60"/>
                  <a:gd name="T31" fmla="*/ 41 h 48"/>
                  <a:gd name="T32" fmla="*/ 0 w 60"/>
                  <a:gd name="T33" fmla="*/ 43 h 48"/>
                  <a:gd name="T34" fmla="*/ 53 w 60"/>
                  <a:gd name="T35" fmla="*/ 48 h 48"/>
                  <a:gd name="T36" fmla="*/ 52 w 60"/>
                  <a:gd name="T37" fmla="*/ 35 h 48"/>
                  <a:gd name="T38" fmla="*/ 52 w 60"/>
                  <a:gd name="T39" fmla="*/ 34 h 48"/>
                  <a:gd name="T40" fmla="*/ 53 w 60"/>
                  <a:gd name="T41" fmla="*/ 34 h 48"/>
                  <a:gd name="T42" fmla="*/ 53 w 60"/>
                  <a:gd name="T43" fmla="*/ 34 h 48"/>
                  <a:gd name="T44" fmla="*/ 54 w 60"/>
                  <a:gd name="T45" fmla="*/ 33 h 48"/>
                  <a:gd name="T46" fmla="*/ 54 w 60"/>
                  <a:gd name="T47" fmla="*/ 33 h 48"/>
                  <a:gd name="T48" fmla="*/ 55 w 60"/>
                  <a:gd name="T49" fmla="*/ 32 h 48"/>
                  <a:gd name="T50" fmla="*/ 55 w 60"/>
                  <a:gd name="T51" fmla="*/ 32 h 48"/>
                  <a:gd name="T52" fmla="*/ 56 w 60"/>
                  <a:gd name="T53" fmla="*/ 32 h 48"/>
                  <a:gd name="T54" fmla="*/ 57 w 60"/>
                  <a:gd name="T55" fmla="*/ 31 h 48"/>
                  <a:gd name="T56" fmla="*/ 58 w 60"/>
                  <a:gd name="T57" fmla="*/ 30 h 48"/>
                  <a:gd name="T58" fmla="*/ 59 w 60"/>
                  <a:gd name="T59" fmla="*/ 28 h 48"/>
                  <a:gd name="T60" fmla="*/ 60 w 60"/>
                  <a:gd name="T61" fmla="*/ 27 h 48"/>
                  <a:gd name="T62" fmla="*/ 60 w 60"/>
                  <a:gd name="T63" fmla="*/ 26 h 48"/>
                  <a:gd name="T64" fmla="*/ 60 w 60"/>
                  <a:gd name="T65" fmla="*/ 24 h 48"/>
                  <a:gd name="T66" fmla="*/ 60 w 60"/>
                  <a:gd name="T67" fmla="*/ 22 h 48"/>
                  <a:gd name="T68" fmla="*/ 60 w 60"/>
                  <a:gd name="T69" fmla="*/ 20 h 48"/>
                  <a:gd name="T70" fmla="*/ 60 w 60"/>
                  <a:gd name="T71" fmla="*/ 20 h 48"/>
                  <a:gd name="T72" fmla="*/ 59 w 60"/>
                  <a:gd name="T73" fmla="*/ 18 h 48"/>
                  <a:gd name="T74" fmla="*/ 58 w 60"/>
                  <a:gd name="T75" fmla="*/ 15 h 48"/>
                  <a:gd name="T76" fmla="*/ 56 w 60"/>
                  <a:gd name="T77" fmla="*/ 12 h 48"/>
                  <a:gd name="T78" fmla="*/ 54 w 60"/>
                  <a:gd name="T79" fmla="*/ 9 h 48"/>
                  <a:gd name="T80" fmla="*/ 51 w 60"/>
                  <a:gd name="T81" fmla="*/ 6 h 48"/>
                  <a:gd name="T82" fmla="*/ 48 w 60"/>
                  <a:gd name="T83" fmla="*/ 3 h 48"/>
                  <a:gd name="T84" fmla="*/ 45 w 60"/>
                  <a:gd name="T85" fmla="*/ 1 h 48"/>
                  <a:gd name="T86" fmla="*/ 44 w 60"/>
                  <a:gd name="T87" fmla="*/ 1 h 48"/>
                  <a:gd name="T88" fmla="*/ 43 w 60"/>
                  <a:gd name="T89" fmla="*/ 1 h 48"/>
                  <a:gd name="T90" fmla="*/ 42 w 60"/>
                  <a:gd name="T91" fmla="*/ 1 h 48"/>
                  <a:gd name="T92" fmla="*/ 41 w 60"/>
                  <a:gd name="T93" fmla="*/ 0 h 48"/>
                  <a:gd name="T94" fmla="*/ 40 w 60"/>
                  <a:gd name="T95" fmla="*/ 0 h 48"/>
                  <a:gd name="T96" fmla="*/ 39 w 60"/>
                  <a:gd name="T97" fmla="*/ 0 h 48"/>
                  <a:gd name="T98" fmla="*/ 38 w 60"/>
                  <a:gd name="T99" fmla="*/ 0 h 48"/>
                  <a:gd name="T100" fmla="*/ 37 w 60"/>
                  <a:gd name="T101" fmla="*/ 0 h 48"/>
                  <a:gd name="T102" fmla="*/ 27 w 60"/>
                  <a:gd name="T103" fmla="*/ 13 h 48"/>
                  <a:gd name="T104" fmla="*/ 19 w 60"/>
                  <a:gd name="T105" fmla="*/ 0 h 48"/>
                  <a:gd name="T106" fmla="*/ 14 w 60"/>
                  <a:gd name="T10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0" h="48">
                    <a:moveTo>
                      <a:pt x="14" y="0"/>
                    </a:moveTo>
                    <a:lnTo>
                      <a:pt x="13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1" y="18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53" y="48"/>
                    </a:lnTo>
                    <a:lnTo>
                      <a:pt x="52" y="35"/>
                    </a:lnTo>
                    <a:lnTo>
                      <a:pt x="52" y="34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5" y="32"/>
                    </a:lnTo>
                    <a:lnTo>
                      <a:pt x="55" y="32"/>
                    </a:lnTo>
                    <a:lnTo>
                      <a:pt x="56" y="32"/>
                    </a:lnTo>
                    <a:lnTo>
                      <a:pt x="57" y="31"/>
                    </a:lnTo>
                    <a:lnTo>
                      <a:pt x="58" y="30"/>
                    </a:lnTo>
                    <a:lnTo>
                      <a:pt x="59" y="28"/>
                    </a:lnTo>
                    <a:lnTo>
                      <a:pt x="60" y="27"/>
                    </a:lnTo>
                    <a:lnTo>
                      <a:pt x="60" y="26"/>
                    </a:lnTo>
                    <a:lnTo>
                      <a:pt x="60" y="24"/>
                    </a:lnTo>
                    <a:lnTo>
                      <a:pt x="60" y="22"/>
                    </a:lnTo>
                    <a:lnTo>
                      <a:pt x="60" y="20"/>
                    </a:lnTo>
                    <a:lnTo>
                      <a:pt x="60" y="20"/>
                    </a:lnTo>
                    <a:lnTo>
                      <a:pt x="59" y="18"/>
                    </a:lnTo>
                    <a:lnTo>
                      <a:pt x="58" y="15"/>
                    </a:lnTo>
                    <a:lnTo>
                      <a:pt x="56" y="12"/>
                    </a:lnTo>
                    <a:lnTo>
                      <a:pt x="54" y="9"/>
                    </a:lnTo>
                    <a:lnTo>
                      <a:pt x="51" y="6"/>
                    </a:lnTo>
                    <a:lnTo>
                      <a:pt x="48" y="3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3" y="1"/>
                    </a:lnTo>
                    <a:lnTo>
                      <a:pt x="42" y="1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27" y="13"/>
                    </a:lnTo>
                    <a:lnTo>
                      <a:pt x="19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10" name="Freeform 1398"/>
              <p:cNvSpPr>
                <a:spLocks/>
              </p:cNvSpPr>
              <p:nvPr/>
            </p:nvSpPr>
            <p:spPr bwMode="auto">
              <a:xfrm>
                <a:off x="5238" y="2654"/>
                <a:ext cx="54" cy="46"/>
              </a:xfrm>
              <a:custGeom>
                <a:avLst/>
                <a:gdLst>
                  <a:gd name="T0" fmla="*/ 0 w 54"/>
                  <a:gd name="T1" fmla="*/ 40 h 46"/>
                  <a:gd name="T2" fmla="*/ 0 w 54"/>
                  <a:gd name="T3" fmla="*/ 29 h 46"/>
                  <a:gd name="T4" fmla="*/ 0 w 54"/>
                  <a:gd name="T5" fmla="*/ 20 h 46"/>
                  <a:gd name="T6" fmla="*/ 0 w 54"/>
                  <a:gd name="T7" fmla="*/ 14 h 46"/>
                  <a:gd name="T8" fmla="*/ 1 w 54"/>
                  <a:gd name="T9" fmla="*/ 10 h 46"/>
                  <a:gd name="T10" fmla="*/ 2 w 54"/>
                  <a:gd name="T11" fmla="*/ 7 h 46"/>
                  <a:gd name="T12" fmla="*/ 2 w 54"/>
                  <a:gd name="T13" fmla="*/ 5 h 46"/>
                  <a:gd name="T14" fmla="*/ 3 w 54"/>
                  <a:gd name="T15" fmla="*/ 5 h 46"/>
                  <a:gd name="T16" fmla="*/ 3 w 54"/>
                  <a:gd name="T17" fmla="*/ 5 h 46"/>
                  <a:gd name="T18" fmla="*/ 3 w 54"/>
                  <a:gd name="T19" fmla="*/ 4 h 46"/>
                  <a:gd name="T20" fmla="*/ 4 w 54"/>
                  <a:gd name="T21" fmla="*/ 3 h 46"/>
                  <a:gd name="T22" fmla="*/ 5 w 54"/>
                  <a:gd name="T23" fmla="*/ 3 h 46"/>
                  <a:gd name="T24" fmla="*/ 6 w 54"/>
                  <a:gd name="T25" fmla="*/ 2 h 46"/>
                  <a:gd name="T26" fmla="*/ 7 w 54"/>
                  <a:gd name="T27" fmla="*/ 2 h 46"/>
                  <a:gd name="T28" fmla="*/ 7 w 54"/>
                  <a:gd name="T29" fmla="*/ 1 h 46"/>
                  <a:gd name="T30" fmla="*/ 8 w 54"/>
                  <a:gd name="T31" fmla="*/ 1 h 46"/>
                  <a:gd name="T32" fmla="*/ 9 w 54"/>
                  <a:gd name="T33" fmla="*/ 0 h 46"/>
                  <a:gd name="T34" fmla="*/ 15 w 54"/>
                  <a:gd name="T35" fmla="*/ 0 h 46"/>
                  <a:gd name="T36" fmla="*/ 23 w 54"/>
                  <a:gd name="T37" fmla="*/ 14 h 46"/>
                  <a:gd name="T38" fmla="*/ 35 w 54"/>
                  <a:gd name="T39" fmla="*/ 0 h 46"/>
                  <a:gd name="T40" fmla="*/ 39 w 54"/>
                  <a:gd name="T41" fmla="*/ 0 h 46"/>
                  <a:gd name="T42" fmla="*/ 41 w 54"/>
                  <a:gd name="T43" fmla="*/ 1 h 46"/>
                  <a:gd name="T44" fmla="*/ 43 w 54"/>
                  <a:gd name="T45" fmla="*/ 3 h 46"/>
                  <a:gd name="T46" fmla="*/ 46 w 54"/>
                  <a:gd name="T47" fmla="*/ 5 h 46"/>
                  <a:gd name="T48" fmla="*/ 48 w 54"/>
                  <a:gd name="T49" fmla="*/ 8 h 46"/>
                  <a:gd name="T50" fmla="*/ 50 w 54"/>
                  <a:gd name="T51" fmla="*/ 11 h 46"/>
                  <a:gd name="T52" fmla="*/ 52 w 54"/>
                  <a:gd name="T53" fmla="*/ 13 h 46"/>
                  <a:gd name="T54" fmla="*/ 53 w 54"/>
                  <a:gd name="T55" fmla="*/ 15 h 46"/>
                  <a:gd name="T56" fmla="*/ 53 w 54"/>
                  <a:gd name="T57" fmla="*/ 15 h 46"/>
                  <a:gd name="T58" fmla="*/ 53 w 54"/>
                  <a:gd name="T59" fmla="*/ 16 h 46"/>
                  <a:gd name="T60" fmla="*/ 54 w 54"/>
                  <a:gd name="T61" fmla="*/ 18 h 46"/>
                  <a:gd name="T62" fmla="*/ 54 w 54"/>
                  <a:gd name="T63" fmla="*/ 20 h 46"/>
                  <a:gd name="T64" fmla="*/ 54 w 54"/>
                  <a:gd name="T65" fmla="*/ 23 h 46"/>
                  <a:gd name="T66" fmla="*/ 53 w 54"/>
                  <a:gd name="T67" fmla="*/ 25 h 46"/>
                  <a:gd name="T68" fmla="*/ 51 w 54"/>
                  <a:gd name="T69" fmla="*/ 26 h 46"/>
                  <a:gd name="T70" fmla="*/ 50 w 54"/>
                  <a:gd name="T71" fmla="*/ 28 h 46"/>
                  <a:gd name="T72" fmla="*/ 49 w 54"/>
                  <a:gd name="T73" fmla="*/ 29 h 46"/>
                  <a:gd name="T74" fmla="*/ 48 w 54"/>
                  <a:gd name="T75" fmla="*/ 30 h 46"/>
                  <a:gd name="T76" fmla="*/ 47 w 54"/>
                  <a:gd name="T77" fmla="*/ 31 h 46"/>
                  <a:gd name="T78" fmla="*/ 46 w 54"/>
                  <a:gd name="T79" fmla="*/ 31 h 46"/>
                  <a:gd name="T80" fmla="*/ 46 w 54"/>
                  <a:gd name="T81" fmla="*/ 31 h 46"/>
                  <a:gd name="T82" fmla="*/ 48 w 54"/>
                  <a:gd name="T83" fmla="*/ 46 h 46"/>
                  <a:gd name="T84" fmla="*/ 0 w 54"/>
                  <a:gd name="T85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4" h="46">
                    <a:moveTo>
                      <a:pt x="0" y="40"/>
                    </a:moveTo>
                    <a:lnTo>
                      <a:pt x="0" y="29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15" y="0"/>
                    </a:lnTo>
                    <a:lnTo>
                      <a:pt x="23" y="14"/>
                    </a:lnTo>
                    <a:lnTo>
                      <a:pt x="35" y="0"/>
                    </a:lnTo>
                    <a:lnTo>
                      <a:pt x="39" y="0"/>
                    </a:lnTo>
                    <a:lnTo>
                      <a:pt x="41" y="1"/>
                    </a:lnTo>
                    <a:lnTo>
                      <a:pt x="43" y="3"/>
                    </a:lnTo>
                    <a:lnTo>
                      <a:pt x="46" y="5"/>
                    </a:lnTo>
                    <a:lnTo>
                      <a:pt x="48" y="8"/>
                    </a:lnTo>
                    <a:lnTo>
                      <a:pt x="50" y="11"/>
                    </a:lnTo>
                    <a:lnTo>
                      <a:pt x="52" y="13"/>
                    </a:lnTo>
                    <a:lnTo>
                      <a:pt x="53" y="15"/>
                    </a:lnTo>
                    <a:lnTo>
                      <a:pt x="53" y="15"/>
                    </a:lnTo>
                    <a:lnTo>
                      <a:pt x="53" y="16"/>
                    </a:lnTo>
                    <a:lnTo>
                      <a:pt x="54" y="18"/>
                    </a:lnTo>
                    <a:lnTo>
                      <a:pt x="54" y="20"/>
                    </a:lnTo>
                    <a:lnTo>
                      <a:pt x="54" y="23"/>
                    </a:lnTo>
                    <a:lnTo>
                      <a:pt x="53" y="25"/>
                    </a:lnTo>
                    <a:lnTo>
                      <a:pt x="51" y="26"/>
                    </a:lnTo>
                    <a:lnTo>
                      <a:pt x="50" y="28"/>
                    </a:lnTo>
                    <a:lnTo>
                      <a:pt x="49" y="29"/>
                    </a:lnTo>
                    <a:lnTo>
                      <a:pt x="48" y="30"/>
                    </a:lnTo>
                    <a:lnTo>
                      <a:pt x="47" y="31"/>
                    </a:lnTo>
                    <a:lnTo>
                      <a:pt x="46" y="31"/>
                    </a:lnTo>
                    <a:lnTo>
                      <a:pt x="46" y="31"/>
                    </a:lnTo>
                    <a:lnTo>
                      <a:pt x="48" y="46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11" name="Freeform 1399"/>
              <p:cNvSpPr>
                <a:spLocks/>
              </p:cNvSpPr>
              <p:nvPr/>
            </p:nvSpPr>
            <p:spPr bwMode="auto">
              <a:xfrm>
                <a:off x="5250" y="2675"/>
                <a:ext cx="40" cy="17"/>
              </a:xfrm>
              <a:custGeom>
                <a:avLst/>
                <a:gdLst>
                  <a:gd name="T0" fmla="*/ 15 w 40"/>
                  <a:gd name="T1" fmla="*/ 17 h 17"/>
                  <a:gd name="T2" fmla="*/ 16 w 40"/>
                  <a:gd name="T3" fmla="*/ 17 h 17"/>
                  <a:gd name="T4" fmla="*/ 17 w 40"/>
                  <a:gd name="T5" fmla="*/ 17 h 17"/>
                  <a:gd name="T6" fmla="*/ 19 w 40"/>
                  <a:gd name="T7" fmla="*/ 17 h 17"/>
                  <a:gd name="T8" fmla="*/ 20 w 40"/>
                  <a:gd name="T9" fmla="*/ 17 h 17"/>
                  <a:gd name="T10" fmla="*/ 22 w 40"/>
                  <a:gd name="T11" fmla="*/ 16 h 17"/>
                  <a:gd name="T12" fmla="*/ 24 w 40"/>
                  <a:gd name="T13" fmla="*/ 16 h 17"/>
                  <a:gd name="T14" fmla="*/ 26 w 40"/>
                  <a:gd name="T15" fmla="*/ 15 h 17"/>
                  <a:gd name="T16" fmla="*/ 28 w 40"/>
                  <a:gd name="T17" fmla="*/ 15 h 17"/>
                  <a:gd name="T18" fmla="*/ 30 w 40"/>
                  <a:gd name="T19" fmla="*/ 14 h 17"/>
                  <a:gd name="T20" fmla="*/ 32 w 40"/>
                  <a:gd name="T21" fmla="*/ 13 h 17"/>
                  <a:gd name="T22" fmla="*/ 34 w 40"/>
                  <a:gd name="T23" fmla="*/ 12 h 17"/>
                  <a:gd name="T24" fmla="*/ 35 w 40"/>
                  <a:gd name="T25" fmla="*/ 12 h 17"/>
                  <a:gd name="T26" fmla="*/ 37 w 40"/>
                  <a:gd name="T27" fmla="*/ 11 h 17"/>
                  <a:gd name="T28" fmla="*/ 38 w 40"/>
                  <a:gd name="T29" fmla="*/ 10 h 17"/>
                  <a:gd name="T30" fmla="*/ 39 w 40"/>
                  <a:gd name="T31" fmla="*/ 9 h 17"/>
                  <a:gd name="T32" fmla="*/ 40 w 40"/>
                  <a:gd name="T33" fmla="*/ 8 h 17"/>
                  <a:gd name="T34" fmla="*/ 32 w 40"/>
                  <a:gd name="T35" fmla="*/ 0 h 17"/>
                  <a:gd name="T36" fmla="*/ 32 w 40"/>
                  <a:gd name="T37" fmla="*/ 0 h 17"/>
                  <a:gd name="T38" fmla="*/ 32 w 40"/>
                  <a:gd name="T39" fmla="*/ 1 h 17"/>
                  <a:gd name="T40" fmla="*/ 31 w 40"/>
                  <a:gd name="T41" fmla="*/ 2 h 17"/>
                  <a:gd name="T42" fmla="*/ 31 w 40"/>
                  <a:gd name="T43" fmla="*/ 2 h 17"/>
                  <a:gd name="T44" fmla="*/ 30 w 40"/>
                  <a:gd name="T45" fmla="*/ 2 h 17"/>
                  <a:gd name="T46" fmla="*/ 30 w 40"/>
                  <a:gd name="T47" fmla="*/ 3 h 17"/>
                  <a:gd name="T48" fmla="*/ 29 w 40"/>
                  <a:gd name="T49" fmla="*/ 3 h 17"/>
                  <a:gd name="T50" fmla="*/ 28 w 40"/>
                  <a:gd name="T51" fmla="*/ 3 h 17"/>
                  <a:gd name="T52" fmla="*/ 27 w 40"/>
                  <a:gd name="T53" fmla="*/ 4 h 17"/>
                  <a:gd name="T54" fmla="*/ 25 w 40"/>
                  <a:gd name="T55" fmla="*/ 5 h 17"/>
                  <a:gd name="T56" fmla="*/ 23 w 40"/>
                  <a:gd name="T57" fmla="*/ 6 h 17"/>
                  <a:gd name="T58" fmla="*/ 21 w 40"/>
                  <a:gd name="T59" fmla="*/ 6 h 17"/>
                  <a:gd name="T60" fmla="*/ 19 w 40"/>
                  <a:gd name="T61" fmla="*/ 7 h 17"/>
                  <a:gd name="T62" fmla="*/ 17 w 40"/>
                  <a:gd name="T63" fmla="*/ 7 h 17"/>
                  <a:gd name="T64" fmla="*/ 15 w 40"/>
                  <a:gd name="T65" fmla="*/ 7 h 17"/>
                  <a:gd name="T66" fmla="*/ 13 w 40"/>
                  <a:gd name="T67" fmla="*/ 7 h 17"/>
                  <a:gd name="T68" fmla="*/ 12 w 40"/>
                  <a:gd name="T69" fmla="*/ 6 h 17"/>
                  <a:gd name="T70" fmla="*/ 11 w 40"/>
                  <a:gd name="T71" fmla="*/ 5 h 17"/>
                  <a:gd name="T72" fmla="*/ 11 w 40"/>
                  <a:gd name="T73" fmla="*/ 3 h 17"/>
                  <a:gd name="T74" fmla="*/ 10 w 40"/>
                  <a:gd name="T75" fmla="*/ 2 h 17"/>
                  <a:gd name="T76" fmla="*/ 9 w 40"/>
                  <a:gd name="T77" fmla="*/ 2 h 17"/>
                  <a:gd name="T78" fmla="*/ 8 w 40"/>
                  <a:gd name="T79" fmla="*/ 1 h 17"/>
                  <a:gd name="T80" fmla="*/ 8 w 40"/>
                  <a:gd name="T81" fmla="*/ 1 h 17"/>
                  <a:gd name="T82" fmla="*/ 7 w 40"/>
                  <a:gd name="T83" fmla="*/ 2 h 17"/>
                  <a:gd name="T84" fmla="*/ 6 w 40"/>
                  <a:gd name="T85" fmla="*/ 3 h 17"/>
                  <a:gd name="T86" fmla="*/ 6 w 40"/>
                  <a:gd name="T87" fmla="*/ 4 h 17"/>
                  <a:gd name="T88" fmla="*/ 6 w 40"/>
                  <a:gd name="T89" fmla="*/ 6 h 17"/>
                  <a:gd name="T90" fmla="*/ 6 w 40"/>
                  <a:gd name="T91" fmla="*/ 7 h 17"/>
                  <a:gd name="T92" fmla="*/ 0 w 40"/>
                  <a:gd name="T93" fmla="*/ 6 h 17"/>
                  <a:gd name="T94" fmla="*/ 2 w 40"/>
                  <a:gd name="T95" fmla="*/ 17 h 17"/>
                  <a:gd name="T96" fmla="*/ 3 w 40"/>
                  <a:gd name="T97" fmla="*/ 17 h 17"/>
                  <a:gd name="T98" fmla="*/ 5 w 40"/>
                  <a:gd name="T99" fmla="*/ 17 h 17"/>
                  <a:gd name="T100" fmla="*/ 7 w 40"/>
                  <a:gd name="T101" fmla="*/ 17 h 17"/>
                  <a:gd name="T102" fmla="*/ 10 w 40"/>
                  <a:gd name="T103" fmla="*/ 17 h 17"/>
                  <a:gd name="T104" fmla="*/ 12 w 40"/>
                  <a:gd name="T105" fmla="*/ 17 h 17"/>
                  <a:gd name="T106" fmla="*/ 13 w 40"/>
                  <a:gd name="T107" fmla="*/ 17 h 17"/>
                  <a:gd name="T108" fmla="*/ 15 w 40"/>
                  <a:gd name="T109" fmla="*/ 17 h 17"/>
                  <a:gd name="T110" fmla="*/ 15 w 40"/>
                  <a:gd name="T1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" h="17">
                    <a:moveTo>
                      <a:pt x="15" y="17"/>
                    </a:moveTo>
                    <a:lnTo>
                      <a:pt x="16" y="17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20" y="17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6" y="15"/>
                    </a:lnTo>
                    <a:lnTo>
                      <a:pt x="28" y="15"/>
                    </a:lnTo>
                    <a:lnTo>
                      <a:pt x="30" y="14"/>
                    </a:lnTo>
                    <a:lnTo>
                      <a:pt x="32" y="13"/>
                    </a:lnTo>
                    <a:lnTo>
                      <a:pt x="34" y="12"/>
                    </a:lnTo>
                    <a:lnTo>
                      <a:pt x="35" y="12"/>
                    </a:lnTo>
                    <a:lnTo>
                      <a:pt x="37" y="11"/>
                    </a:lnTo>
                    <a:lnTo>
                      <a:pt x="38" y="10"/>
                    </a:lnTo>
                    <a:lnTo>
                      <a:pt x="39" y="9"/>
                    </a:lnTo>
                    <a:lnTo>
                      <a:pt x="40" y="8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1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29" y="3"/>
                    </a:lnTo>
                    <a:lnTo>
                      <a:pt x="28" y="3"/>
                    </a:lnTo>
                    <a:lnTo>
                      <a:pt x="27" y="4"/>
                    </a:lnTo>
                    <a:lnTo>
                      <a:pt x="25" y="5"/>
                    </a:lnTo>
                    <a:lnTo>
                      <a:pt x="23" y="6"/>
                    </a:lnTo>
                    <a:lnTo>
                      <a:pt x="21" y="6"/>
                    </a:lnTo>
                    <a:lnTo>
                      <a:pt x="19" y="7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3" y="7"/>
                    </a:lnTo>
                    <a:lnTo>
                      <a:pt x="12" y="6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0" y="6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5" y="17"/>
                    </a:lnTo>
                    <a:lnTo>
                      <a:pt x="15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12" name="Freeform 1400"/>
              <p:cNvSpPr>
                <a:spLocks/>
              </p:cNvSpPr>
              <p:nvPr/>
            </p:nvSpPr>
            <p:spPr bwMode="auto">
              <a:xfrm>
                <a:off x="5264" y="2671"/>
                <a:ext cx="29" cy="19"/>
              </a:xfrm>
              <a:custGeom>
                <a:avLst/>
                <a:gdLst>
                  <a:gd name="T0" fmla="*/ 3 w 29"/>
                  <a:gd name="T1" fmla="*/ 19 h 19"/>
                  <a:gd name="T2" fmla="*/ 4 w 29"/>
                  <a:gd name="T3" fmla="*/ 19 h 19"/>
                  <a:gd name="T4" fmla="*/ 5 w 29"/>
                  <a:gd name="T5" fmla="*/ 19 h 19"/>
                  <a:gd name="T6" fmla="*/ 6 w 29"/>
                  <a:gd name="T7" fmla="*/ 19 h 19"/>
                  <a:gd name="T8" fmla="*/ 8 w 29"/>
                  <a:gd name="T9" fmla="*/ 18 h 19"/>
                  <a:gd name="T10" fmla="*/ 9 w 29"/>
                  <a:gd name="T11" fmla="*/ 18 h 19"/>
                  <a:gd name="T12" fmla="*/ 11 w 29"/>
                  <a:gd name="T13" fmla="*/ 17 h 19"/>
                  <a:gd name="T14" fmla="*/ 13 w 29"/>
                  <a:gd name="T15" fmla="*/ 17 h 19"/>
                  <a:gd name="T16" fmla="*/ 14 w 29"/>
                  <a:gd name="T17" fmla="*/ 16 h 19"/>
                  <a:gd name="T18" fmla="*/ 16 w 29"/>
                  <a:gd name="T19" fmla="*/ 15 h 19"/>
                  <a:gd name="T20" fmla="*/ 18 w 29"/>
                  <a:gd name="T21" fmla="*/ 15 h 19"/>
                  <a:gd name="T22" fmla="*/ 19 w 29"/>
                  <a:gd name="T23" fmla="*/ 14 h 19"/>
                  <a:gd name="T24" fmla="*/ 21 w 29"/>
                  <a:gd name="T25" fmla="*/ 13 h 19"/>
                  <a:gd name="T26" fmla="*/ 22 w 29"/>
                  <a:gd name="T27" fmla="*/ 13 h 19"/>
                  <a:gd name="T28" fmla="*/ 23 w 29"/>
                  <a:gd name="T29" fmla="*/ 12 h 19"/>
                  <a:gd name="T30" fmla="*/ 24 w 29"/>
                  <a:gd name="T31" fmla="*/ 11 h 19"/>
                  <a:gd name="T32" fmla="*/ 25 w 29"/>
                  <a:gd name="T33" fmla="*/ 11 h 19"/>
                  <a:gd name="T34" fmla="*/ 26 w 29"/>
                  <a:gd name="T35" fmla="*/ 10 h 19"/>
                  <a:gd name="T36" fmla="*/ 27 w 29"/>
                  <a:gd name="T37" fmla="*/ 9 h 19"/>
                  <a:gd name="T38" fmla="*/ 28 w 29"/>
                  <a:gd name="T39" fmla="*/ 7 h 19"/>
                  <a:gd name="T40" fmla="*/ 29 w 29"/>
                  <a:gd name="T41" fmla="*/ 6 h 19"/>
                  <a:gd name="T42" fmla="*/ 29 w 29"/>
                  <a:gd name="T43" fmla="*/ 5 h 19"/>
                  <a:gd name="T44" fmla="*/ 29 w 29"/>
                  <a:gd name="T45" fmla="*/ 3 h 19"/>
                  <a:gd name="T46" fmla="*/ 28 w 29"/>
                  <a:gd name="T47" fmla="*/ 2 h 19"/>
                  <a:gd name="T48" fmla="*/ 28 w 29"/>
                  <a:gd name="T49" fmla="*/ 0 h 19"/>
                  <a:gd name="T50" fmla="*/ 20 w 29"/>
                  <a:gd name="T51" fmla="*/ 3 h 19"/>
                  <a:gd name="T52" fmla="*/ 20 w 29"/>
                  <a:gd name="T53" fmla="*/ 5 h 19"/>
                  <a:gd name="T54" fmla="*/ 20 w 29"/>
                  <a:gd name="T55" fmla="*/ 6 h 19"/>
                  <a:gd name="T56" fmla="*/ 19 w 29"/>
                  <a:gd name="T57" fmla="*/ 7 h 19"/>
                  <a:gd name="T58" fmla="*/ 18 w 29"/>
                  <a:gd name="T59" fmla="*/ 8 h 19"/>
                  <a:gd name="T60" fmla="*/ 15 w 29"/>
                  <a:gd name="T61" fmla="*/ 9 h 19"/>
                  <a:gd name="T62" fmla="*/ 12 w 29"/>
                  <a:gd name="T63" fmla="*/ 10 h 19"/>
                  <a:gd name="T64" fmla="*/ 10 w 29"/>
                  <a:gd name="T65" fmla="*/ 11 h 19"/>
                  <a:gd name="T66" fmla="*/ 8 w 29"/>
                  <a:gd name="T67" fmla="*/ 12 h 19"/>
                  <a:gd name="T68" fmla="*/ 5 w 29"/>
                  <a:gd name="T69" fmla="*/ 12 h 19"/>
                  <a:gd name="T70" fmla="*/ 3 w 29"/>
                  <a:gd name="T71" fmla="*/ 13 h 19"/>
                  <a:gd name="T72" fmla="*/ 2 w 29"/>
                  <a:gd name="T73" fmla="*/ 13 h 19"/>
                  <a:gd name="T74" fmla="*/ 0 w 29"/>
                  <a:gd name="T75" fmla="*/ 13 h 19"/>
                  <a:gd name="T76" fmla="*/ 3 w 29"/>
                  <a:gd name="T7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9" h="19">
                    <a:moveTo>
                      <a:pt x="3" y="19"/>
                    </a:moveTo>
                    <a:lnTo>
                      <a:pt x="4" y="19"/>
                    </a:lnTo>
                    <a:lnTo>
                      <a:pt x="5" y="19"/>
                    </a:lnTo>
                    <a:lnTo>
                      <a:pt x="6" y="19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11" y="17"/>
                    </a:lnTo>
                    <a:lnTo>
                      <a:pt x="13" y="17"/>
                    </a:lnTo>
                    <a:lnTo>
                      <a:pt x="14" y="16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19" y="14"/>
                    </a:lnTo>
                    <a:lnTo>
                      <a:pt x="21" y="13"/>
                    </a:lnTo>
                    <a:lnTo>
                      <a:pt x="22" y="13"/>
                    </a:lnTo>
                    <a:lnTo>
                      <a:pt x="23" y="12"/>
                    </a:lnTo>
                    <a:lnTo>
                      <a:pt x="24" y="11"/>
                    </a:lnTo>
                    <a:lnTo>
                      <a:pt x="25" y="11"/>
                    </a:lnTo>
                    <a:lnTo>
                      <a:pt x="26" y="10"/>
                    </a:lnTo>
                    <a:lnTo>
                      <a:pt x="27" y="9"/>
                    </a:lnTo>
                    <a:lnTo>
                      <a:pt x="28" y="7"/>
                    </a:lnTo>
                    <a:lnTo>
                      <a:pt x="29" y="6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8" y="0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8" y="8"/>
                    </a:lnTo>
                    <a:lnTo>
                      <a:pt x="15" y="9"/>
                    </a:lnTo>
                    <a:lnTo>
                      <a:pt x="12" y="10"/>
                    </a:lnTo>
                    <a:lnTo>
                      <a:pt x="10" y="11"/>
                    </a:lnTo>
                    <a:lnTo>
                      <a:pt x="8" y="12"/>
                    </a:lnTo>
                    <a:lnTo>
                      <a:pt x="5" y="12"/>
                    </a:lnTo>
                    <a:lnTo>
                      <a:pt x="3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13" name="Freeform 1401"/>
              <p:cNvSpPr>
                <a:spLocks/>
              </p:cNvSpPr>
              <p:nvPr/>
            </p:nvSpPr>
            <p:spPr bwMode="auto">
              <a:xfrm>
                <a:off x="5252" y="2679"/>
                <a:ext cx="11" cy="11"/>
              </a:xfrm>
              <a:custGeom>
                <a:avLst/>
                <a:gdLst>
                  <a:gd name="T0" fmla="*/ 10 w 11"/>
                  <a:gd name="T1" fmla="*/ 5 h 11"/>
                  <a:gd name="T2" fmla="*/ 9 w 11"/>
                  <a:gd name="T3" fmla="*/ 4 h 11"/>
                  <a:gd name="T4" fmla="*/ 9 w 11"/>
                  <a:gd name="T5" fmla="*/ 3 h 11"/>
                  <a:gd name="T6" fmla="*/ 8 w 11"/>
                  <a:gd name="T7" fmla="*/ 2 h 11"/>
                  <a:gd name="T8" fmla="*/ 8 w 11"/>
                  <a:gd name="T9" fmla="*/ 1 h 11"/>
                  <a:gd name="T10" fmla="*/ 7 w 11"/>
                  <a:gd name="T11" fmla="*/ 1 h 11"/>
                  <a:gd name="T12" fmla="*/ 7 w 11"/>
                  <a:gd name="T13" fmla="*/ 0 h 11"/>
                  <a:gd name="T14" fmla="*/ 6 w 11"/>
                  <a:gd name="T15" fmla="*/ 0 h 11"/>
                  <a:gd name="T16" fmla="*/ 6 w 11"/>
                  <a:gd name="T17" fmla="*/ 0 h 11"/>
                  <a:gd name="T18" fmla="*/ 6 w 11"/>
                  <a:gd name="T19" fmla="*/ 1 h 11"/>
                  <a:gd name="T20" fmla="*/ 6 w 11"/>
                  <a:gd name="T21" fmla="*/ 2 h 11"/>
                  <a:gd name="T22" fmla="*/ 6 w 11"/>
                  <a:gd name="T23" fmla="*/ 4 h 11"/>
                  <a:gd name="T24" fmla="*/ 7 w 11"/>
                  <a:gd name="T25" fmla="*/ 5 h 11"/>
                  <a:gd name="T26" fmla="*/ 0 w 11"/>
                  <a:gd name="T27" fmla="*/ 5 h 11"/>
                  <a:gd name="T28" fmla="*/ 1 w 11"/>
                  <a:gd name="T29" fmla="*/ 11 h 11"/>
                  <a:gd name="T30" fmla="*/ 2 w 11"/>
                  <a:gd name="T31" fmla="*/ 11 h 11"/>
                  <a:gd name="T32" fmla="*/ 3 w 11"/>
                  <a:gd name="T33" fmla="*/ 11 h 11"/>
                  <a:gd name="T34" fmla="*/ 4 w 11"/>
                  <a:gd name="T35" fmla="*/ 11 h 11"/>
                  <a:gd name="T36" fmla="*/ 5 w 11"/>
                  <a:gd name="T37" fmla="*/ 11 h 11"/>
                  <a:gd name="T38" fmla="*/ 6 w 11"/>
                  <a:gd name="T39" fmla="*/ 11 h 11"/>
                  <a:gd name="T40" fmla="*/ 6 w 11"/>
                  <a:gd name="T41" fmla="*/ 11 h 11"/>
                  <a:gd name="T42" fmla="*/ 7 w 11"/>
                  <a:gd name="T43" fmla="*/ 11 h 11"/>
                  <a:gd name="T44" fmla="*/ 7 w 11"/>
                  <a:gd name="T45" fmla="*/ 11 h 11"/>
                  <a:gd name="T46" fmla="*/ 8 w 11"/>
                  <a:gd name="T47" fmla="*/ 11 h 11"/>
                  <a:gd name="T48" fmla="*/ 8 w 11"/>
                  <a:gd name="T49" fmla="*/ 11 h 11"/>
                  <a:gd name="T50" fmla="*/ 9 w 11"/>
                  <a:gd name="T51" fmla="*/ 11 h 11"/>
                  <a:gd name="T52" fmla="*/ 9 w 11"/>
                  <a:gd name="T53" fmla="*/ 11 h 11"/>
                  <a:gd name="T54" fmla="*/ 10 w 11"/>
                  <a:gd name="T55" fmla="*/ 10 h 11"/>
                  <a:gd name="T56" fmla="*/ 10 w 11"/>
                  <a:gd name="T57" fmla="*/ 10 h 11"/>
                  <a:gd name="T58" fmla="*/ 11 w 11"/>
                  <a:gd name="T59" fmla="*/ 10 h 11"/>
                  <a:gd name="T60" fmla="*/ 11 w 11"/>
                  <a:gd name="T61" fmla="*/ 10 h 11"/>
                  <a:gd name="T62" fmla="*/ 10 w 11"/>
                  <a:gd name="T6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" h="11">
                    <a:moveTo>
                      <a:pt x="10" y="5"/>
                    </a:moveTo>
                    <a:lnTo>
                      <a:pt x="9" y="4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14" name="Freeform 1402"/>
              <p:cNvSpPr>
                <a:spLocks/>
              </p:cNvSpPr>
              <p:nvPr/>
            </p:nvSpPr>
            <p:spPr bwMode="auto">
              <a:xfrm>
                <a:off x="5242" y="2600"/>
                <a:ext cx="45" cy="47"/>
              </a:xfrm>
              <a:custGeom>
                <a:avLst/>
                <a:gdLst>
                  <a:gd name="T0" fmla="*/ 35 w 45"/>
                  <a:gd name="T1" fmla="*/ 6 h 47"/>
                  <a:gd name="T2" fmla="*/ 30 w 45"/>
                  <a:gd name="T3" fmla="*/ 3 h 47"/>
                  <a:gd name="T4" fmla="*/ 26 w 45"/>
                  <a:gd name="T5" fmla="*/ 1 h 47"/>
                  <a:gd name="T6" fmla="*/ 22 w 45"/>
                  <a:gd name="T7" fmla="*/ 1 h 47"/>
                  <a:gd name="T8" fmla="*/ 18 w 45"/>
                  <a:gd name="T9" fmla="*/ 0 h 47"/>
                  <a:gd name="T10" fmla="*/ 14 w 45"/>
                  <a:gd name="T11" fmla="*/ 1 h 47"/>
                  <a:gd name="T12" fmla="*/ 11 w 45"/>
                  <a:gd name="T13" fmla="*/ 1 h 47"/>
                  <a:gd name="T14" fmla="*/ 8 w 45"/>
                  <a:gd name="T15" fmla="*/ 2 h 47"/>
                  <a:gd name="T16" fmla="*/ 5 w 45"/>
                  <a:gd name="T17" fmla="*/ 4 h 47"/>
                  <a:gd name="T18" fmla="*/ 2 w 45"/>
                  <a:gd name="T19" fmla="*/ 7 h 47"/>
                  <a:gd name="T20" fmla="*/ 0 w 45"/>
                  <a:gd name="T21" fmla="*/ 11 h 47"/>
                  <a:gd name="T22" fmla="*/ 0 w 45"/>
                  <a:gd name="T23" fmla="*/ 15 h 47"/>
                  <a:gd name="T24" fmla="*/ 0 w 45"/>
                  <a:gd name="T25" fmla="*/ 19 h 47"/>
                  <a:gd name="T26" fmla="*/ 0 w 45"/>
                  <a:gd name="T27" fmla="*/ 22 h 47"/>
                  <a:gd name="T28" fmla="*/ 2 w 45"/>
                  <a:gd name="T29" fmla="*/ 25 h 47"/>
                  <a:gd name="T30" fmla="*/ 4 w 45"/>
                  <a:gd name="T31" fmla="*/ 28 h 47"/>
                  <a:gd name="T32" fmla="*/ 6 w 45"/>
                  <a:gd name="T33" fmla="*/ 30 h 47"/>
                  <a:gd name="T34" fmla="*/ 10 w 45"/>
                  <a:gd name="T35" fmla="*/ 32 h 47"/>
                  <a:gd name="T36" fmla="*/ 13 w 45"/>
                  <a:gd name="T37" fmla="*/ 33 h 47"/>
                  <a:gd name="T38" fmla="*/ 18 w 45"/>
                  <a:gd name="T39" fmla="*/ 34 h 47"/>
                  <a:gd name="T40" fmla="*/ 21 w 45"/>
                  <a:gd name="T41" fmla="*/ 34 h 47"/>
                  <a:gd name="T42" fmla="*/ 23 w 45"/>
                  <a:gd name="T43" fmla="*/ 34 h 47"/>
                  <a:gd name="T44" fmla="*/ 26 w 45"/>
                  <a:gd name="T45" fmla="*/ 34 h 47"/>
                  <a:gd name="T46" fmla="*/ 28 w 45"/>
                  <a:gd name="T47" fmla="*/ 33 h 47"/>
                  <a:gd name="T48" fmla="*/ 28 w 45"/>
                  <a:gd name="T49" fmla="*/ 39 h 47"/>
                  <a:gd name="T50" fmla="*/ 29 w 45"/>
                  <a:gd name="T51" fmla="*/ 46 h 47"/>
                  <a:gd name="T52" fmla="*/ 31 w 45"/>
                  <a:gd name="T53" fmla="*/ 47 h 47"/>
                  <a:gd name="T54" fmla="*/ 36 w 45"/>
                  <a:gd name="T55" fmla="*/ 46 h 47"/>
                  <a:gd name="T56" fmla="*/ 41 w 45"/>
                  <a:gd name="T57" fmla="*/ 45 h 47"/>
                  <a:gd name="T58" fmla="*/ 44 w 45"/>
                  <a:gd name="T59" fmla="*/ 43 h 47"/>
                  <a:gd name="T60" fmla="*/ 45 w 45"/>
                  <a:gd name="T61" fmla="*/ 39 h 47"/>
                  <a:gd name="T62" fmla="*/ 45 w 45"/>
                  <a:gd name="T63" fmla="*/ 30 h 47"/>
                  <a:gd name="T64" fmla="*/ 43 w 45"/>
                  <a:gd name="T65" fmla="*/ 19 h 47"/>
                  <a:gd name="T66" fmla="*/ 40 w 45"/>
                  <a:gd name="T67" fmla="*/ 1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5" h="47">
                    <a:moveTo>
                      <a:pt x="37" y="7"/>
                    </a:moveTo>
                    <a:lnTo>
                      <a:pt x="35" y="6"/>
                    </a:lnTo>
                    <a:lnTo>
                      <a:pt x="33" y="4"/>
                    </a:lnTo>
                    <a:lnTo>
                      <a:pt x="30" y="3"/>
                    </a:lnTo>
                    <a:lnTo>
                      <a:pt x="28" y="2"/>
                    </a:lnTo>
                    <a:lnTo>
                      <a:pt x="26" y="1"/>
                    </a:lnTo>
                    <a:lnTo>
                      <a:pt x="24" y="1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5" y="4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2"/>
                    </a:lnTo>
                    <a:lnTo>
                      <a:pt x="1" y="24"/>
                    </a:lnTo>
                    <a:lnTo>
                      <a:pt x="2" y="25"/>
                    </a:lnTo>
                    <a:lnTo>
                      <a:pt x="3" y="27"/>
                    </a:lnTo>
                    <a:lnTo>
                      <a:pt x="4" y="28"/>
                    </a:lnTo>
                    <a:lnTo>
                      <a:pt x="5" y="29"/>
                    </a:lnTo>
                    <a:lnTo>
                      <a:pt x="6" y="30"/>
                    </a:lnTo>
                    <a:lnTo>
                      <a:pt x="8" y="31"/>
                    </a:lnTo>
                    <a:lnTo>
                      <a:pt x="10" y="32"/>
                    </a:lnTo>
                    <a:lnTo>
                      <a:pt x="11" y="33"/>
                    </a:lnTo>
                    <a:lnTo>
                      <a:pt x="13" y="33"/>
                    </a:lnTo>
                    <a:lnTo>
                      <a:pt x="15" y="34"/>
                    </a:lnTo>
                    <a:lnTo>
                      <a:pt x="18" y="34"/>
                    </a:lnTo>
                    <a:lnTo>
                      <a:pt x="20" y="34"/>
                    </a:lnTo>
                    <a:lnTo>
                      <a:pt x="21" y="34"/>
                    </a:lnTo>
                    <a:lnTo>
                      <a:pt x="22" y="34"/>
                    </a:lnTo>
                    <a:lnTo>
                      <a:pt x="23" y="34"/>
                    </a:lnTo>
                    <a:lnTo>
                      <a:pt x="24" y="34"/>
                    </a:lnTo>
                    <a:lnTo>
                      <a:pt x="26" y="34"/>
                    </a:lnTo>
                    <a:lnTo>
                      <a:pt x="27" y="34"/>
                    </a:lnTo>
                    <a:lnTo>
                      <a:pt x="28" y="33"/>
                    </a:lnTo>
                    <a:lnTo>
                      <a:pt x="29" y="33"/>
                    </a:lnTo>
                    <a:lnTo>
                      <a:pt x="28" y="39"/>
                    </a:lnTo>
                    <a:lnTo>
                      <a:pt x="28" y="43"/>
                    </a:lnTo>
                    <a:lnTo>
                      <a:pt x="29" y="46"/>
                    </a:lnTo>
                    <a:lnTo>
                      <a:pt x="29" y="47"/>
                    </a:lnTo>
                    <a:lnTo>
                      <a:pt x="31" y="47"/>
                    </a:lnTo>
                    <a:lnTo>
                      <a:pt x="33" y="47"/>
                    </a:lnTo>
                    <a:lnTo>
                      <a:pt x="36" y="46"/>
                    </a:lnTo>
                    <a:lnTo>
                      <a:pt x="38" y="46"/>
                    </a:lnTo>
                    <a:lnTo>
                      <a:pt x="41" y="45"/>
                    </a:lnTo>
                    <a:lnTo>
                      <a:pt x="43" y="44"/>
                    </a:lnTo>
                    <a:lnTo>
                      <a:pt x="44" y="43"/>
                    </a:lnTo>
                    <a:lnTo>
                      <a:pt x="45" y="41"/>
                    </a:lnTo>
                    <a:lnTo>
                      <a:pt x="45" y="39"/>
                    </a:lnTo>
                    <a:lnTo>
                      <a:pt x="45" y="35"/>
                    </a:lnTo>
                    <a:lnTo>
                      <a:pt x="45" y="30"/>
                    </a:lnTo>
                    <a:lnTo>
                      <a:pt x="44" y="25"/>
                    </a:lnTo>
                    <a:lnTo>
                      <a:pt x="43" y="19"/>
                    </a:lnTo>
                    <a:lnTo>
                      <a:pt x="41" y="14"/>
                    </a:lnTo>
                    <a:lnTo>
                      <a:pt x="40" y="10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15" name="Freeform 1403"/>
              <p:cNvSpPr>
                <a:spLocks/>
              </p:cNvSpPr>
              <p:nvPr/>
            </p:nvSpPr>
            <p:spPr bwMode="auto">
              <a:xfrm>
                <a:off x="5236" y="2607"/>
                <a:ext cx="49" cy="43"/>
              </a:xfrm>
              <a:custGeom>
                <a:avLst/>
                <a:gdLst>
                  <a:gd name="T0" fmla="*/ 49 w 49"/>
                  <a:gd name="T1" fmla="*/ 19 h 43"/>
                  <a:gd name="T2" fmla="*/ 49 w 49"/>
                  <a:gd name="T3" fmla="*/ 21 h 43"/>
                  <a:gd name="T4" fmla="*/ 49 w 49"/>
                  <a:gd name="T5" fmla="*/ 24 h 43"/>
                  <a:gd name="T6" fmla="*/ 48 w 49"/>
                  <a:gd name="T7" fmla="*/ 27 h 43"/>
                  <a:gd name="T8" fmla="*/ 46 w 49"/>
                  <a:gd name="T9" fmla="*/ 30 h 43"/>
                  <a:gd name="T10" fmla="*/ 43 w 49"/>
                  <a:gd name="T11" fmla="*/ 31 h 43"/>
                  <a:gd name="T12" fmla="*/ 42 w 49"/>
                  <a:gd name="T13" fmla="*/ 31 h 43"/>
                  <a:gd name="T14" fmla="*/ 42 w 49"/>
                  <a:gd name="T15" fmla="*/ 31 h 43"/>
                  <a:gd name="T16" fmla="*/ 41 w 49"/>
                  <a:gd name="T17" fmla="*/ 33 h 43"/>
                  <a:gd name="T18" fmla="*/ 39 w 49"/>
                  <a:gd name="T19" fmla="*/ 35 h 43"/>
                  <a:gd name="T20" fmla="*/ 37 w 49"/>
                  <a:gd name="T21" fmla="*/ 37 h 43"/>
                  <a:gd name="T22" fmla="*/ 35 w 49"/>
                  <a:gd name="T23" fmla="*/ 39 h 43"/>
                  <a:gd name="T24" fmla="*/ 32 w 49"/>
                  <a:gd name="T25" fmla="*/ 41 h 43"/>
                  <a:gd name="T26" fmla="*/ 30 w 49"/>
                  <a:gd name="T27" fmla="*/ 42 h 43"/>
                  <a:gd name="T28" fmla="*/ 27 w 49"/>
                  <a:gd name="T29" fmla="*/ 43 h 43"/>
                  <a:gd name="T30" fmla="*/ 24 w 49"/>
                  <a:gd name="T31" fmla="*/ 43 h 43"/>
                  <a:gd name="T32" fmla="*/ 20 w 49"/>
                  <a:gd name="T33" fmla="*/ 43 h 43"/>
                  <a:gd name="T34" fmla="*/ 15 w 49"/>
                  <a:gd name="T35" fmla="*/ 43 h 43"/>
                  <a:gd name="T36" fmla="*/ 11 w 49"/>
                  <a:gd name="T37" fmla="*/ 41 h 43"/>
                  <a:gd name="T38" fmla="*/ 8 w 49"/>
                  <a:gd name="T39" fmla="*/ 38 h 43"/>
                  <a:gd name="T40" fmla="*/ 5 w 49"/>
                  <a:gd name="T41" fmla="*/ 36 h 43"/>
                  <a:gd name="T42" fmla="*/ 3 w 49"/>
                  <a:gd name="T43" fmla="*/ 32 h 43"/>
                  <a:gd name="T44" fmla="*/ 1 w 49"/>
                  <a:gd name="T45" fmla="*/ 28 h 43"/>
                  <a:gd name="T46" fmla="*/ 0 w 49"/>
                  <a:gd name="T47" fmla="*/ 24 h 43"/>
                  <a:gd name="T48" fmla="*/ 0 w 49"/>
                  <a:gd name="T49" fmla="*/ 20 h 43"/>
                  <a:gd name="T50" fmla="*/ 1 w 49"/>
                  <a:gd name="T51" fmla="*/ 15 h 43"/>
                  <a:gd name="T52" fmla="*/ 3 w 49"/>
                  <a:gd name="T53" fmla="*/ 11 h 43"/>
                  <a:gd name="T54" fmla="*/ 5 w 49"/>
                  <a:gd name="T55" fmla="*/ 8 h 43"/>
                  <a:gd name="T56" fmla="*/ 5 w 49"/>
                  <a:gd name="T57" fmla="*/ 7 h 43"/>
                  <a:gd name="T58" fmla="*/ 6 w 49"/>
                  <a:gd name="T59" fmla="*/ 6 h 43"/>
                  <a:gd name="T60" fmla="*/ 7 w 49"/>
                  <a:gd name="T61" fmla="*/ 5 h 43"/>
                  <a:gd name="T62" fmla="*/ 8 w 49"/>
                  <a:gd name="T63" fmla="*/ 4 h 43"/>
                  <a:gd name="T64" fmla="*/ 10 w 49"/>
                  <a:gd name="T65" fmla="*/ 3 h 43"/>
                  <a:gd name="T66" fmla="*/ 13 w 49"/>
                  <a:gd name="T67" fmla="*/ 2 h 43"/>
                  <a:gd name="T68" fmla="*/ 17 w 49"/>
                  <a:gd name="T69" fmla="*/ 0 h 43"/>
                  <a:gd name="T70" fmla="*/ 23 w 49"/>
                  <a:gd name="T71" fmla="*/ 0 h 43"/>
                  <a:gd name="T72" fmla="*/ 28 w 49"/>
                  <a:gd name="T73" fmla="*/ 0 h 43"/>
                  <a:gd name="T74" fmla="*/ 31 w 49"/>
                  <a:gd name="T75" fmla="*/ 1 h 43"/>
                  <a:gd name="T76" fmla="*/ 34 w 49"/>
                  <a:gd name="T77" fmla="*/ 3 h 43"/>
                  <a:gd name="T78" fmla="*/ 36 w 49"/>
                  <a:gd name="T79" fmla="*/ 5 h 43"/>
                  <a:gd name="T80" fmla="*/ 39 w 49"/>
                  <a:gd name="T81" fmla="*/ 7 h 43"/>
                  <a:gd name="T82" fmla="*/ 41 w 49"/>
                  <a:gd name="T83" fmla="*/ 9 h 43"/>
                  <a:gd name="T84" fmla="*/ 44 w 49"/>
                  <a:gd name="T85" fmla="*/ 13 h 43"/>
                  <a:gd name="T86" fmla="*/ 47 w 49"/>
                  <a:gd name="T87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3">
                    <a:moveTo>
                      <a:pt x="48" y="18"/>
                    </a:moveTo>
                    <a:lnTo>
                      <a:pt x="49" y="19"/>
                    </a:lnTo>
                    <a:lnTo>
                      <a:pt x="49" y="20"/>
                    </a:lnTo>
                    <a:lnTo>
                      <a:pt x="49" y="21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6"/>
                    </a:lnTo>
                    <a:lnTo>
                      <a:pt x="48" y="27"/>
                    </a:lnTo>
                    <a:lnTo>
                      <a:pt x="47" y="29"/>
                    </a:lnTo>
                    <a:lnTo>
                      <a:pt x="46" y="30"/>
                    </a:lnTo>
                    <a:lnTo>
                      <a:pt x="45" y="31"/>
                    </a:lnTo>
                    <a:lnTo>
                      <a:pt x="43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1" y="33"/>
                    </a:lnTo>
                    <a:lnTo>
                      <a:pt x="40" y="34"/>
                    </a:lnTo>
                    <a:lnTo>
                      <a:pt x="39" y="35"/>
                    </a:lnTo>
                    <a:lnTo>
                      <a:pt x="38" y="36"/>
                    </a:lnTo>
                    <a:lnTo>
                      <a:pt x="37" y="37"/>
                    </a:lnTo>
                    <a:lnTo>
                      <a:pt x="36" y="38"/>
                    </a:lnTo>
                    <a:lnTo>
                      <a:pt x="35" y="39"/>
                    </a:lnTo>
                    <a:lnTo>
                      <a:pt x="34" y="40"/>
                    </a:lnTo>
                    <a:lnTo>
                      <a:pt x="32" y="41"/>
                    </a:lnTo>
                    <a:lnTo>
                      <a:pt x="31" y="42"/>
                    </a:lnTo>
                    <a:lnTo>
                      <a:pt x="30" y="42"/>
                    </a:lnTo>
                    <a:lnTo>
                      <a:pt x="28" y="43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4" y="43"/>
                    </a:lnTo>
                    <a:lnTo>
                      <a:pt x="22" y="43"/>
                    </a:lnTo>
                    <a:lnTo>
                      <a:pt x="20" y="43"/>
                    </a:lnTo>
                    <a:lnTo>
                      <a:pt x="17" y="43"/>
                    </a:lnTo>
                    <a:lnTo>
                      <a:pt x="15" y="43"/>
                    </a:lnTo>
                    <a:lnTo>
                      <a:pt x="13" y="42"/>
                    </a:lnTo>
                    <a:lnTo>
                      <a:pt x="11" y="41"/>
                    </a:lnTo>
                    <a:lnTo>
                      <a:pt x="10" y="40"/>
                    </a:lnTo>
                    <a:lnTo>
                      <a:pt x="8" y="38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4" y="34"/>
                    </a:lnTo>
                    <a:lnTo>
                      <a:pt x="3" y="32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5" y="1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1"/>
                    </a:lnTo>
                    <a:lnTo>
                      <a:pt x="31" y="1"/>
                    </a:lnTo>
                    <a:lnTo>
                      <a:pt x="32" y="2"/>
                    </a:lnTo>
                    <a:lnTo>
                      <a:pt x="34" y="3"/>
                    </a:lnTo>
                    <a:lnTo>
                      <a:pt x="35" y="4"/>
                    </a:lnTo>
                    <a:lnTo>
                      <a:pt x="36" y="5"/>
                    </a:lnTo>
                    <a:lnTo>
                      <a:pt x="38" y="6"/>
                    </a:lnTo>
                    <a:lnTo>
                      <a:pt x="39" y="7"/>
                    </a:lnTo>
                    <a:lnTo>
                      <a:pt x="40" y="8"/>
                    </a:lnTo>
                    <a:lnTo>
                      <a:pt x="41" y="9"/>
                    </a:lnTo>
                    <a:lnTo>
                      <a:pt x="42" y="11"/>
                    </a:lnTo>
                    <a:lnTo>
                      <a:pt x="44" y="13"/>
                    </a:lnTo>
                    <a:lnTo>
                      <a:pt x="45" y="14"/>
                    </a:lnTo>
                    <a:lnTo>
                      <a:pt x="47" y="16"/>
                    </a:lnTo>
                    <a:lnTo>
                      <a:pt x="48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16" name="Freeform 1404"/>
              <p:cNvSpPr>
                <a:spLocks/>
              </p:cNvSpPr>
              <p:nvPr/>
            </p:nvSpPr>
            <p:spPr bwMode="auto">
              <a:xfrm>
                <a:off x="5239" y="2610"/>
                <a:ext cx="44" cy="37"/>
              </a:xfrm>
              <a:custGeom>
                <a:avLst/>
                <a:gdLst>
                  <a:gd name="T0" fmla="*/ 39 w 44"/>
                  <a:gd name="T1" fmla="*/ 14 h 37"/>
                  <a:gd name="T2" fmla="*/ 39 w 44"/>
                  <a:gd name="T3" fmla="*/ 14 h 37"/>
                  <a:gd name="T4" fmla="*/ 38 w 44"/>
                  <a:gd name="T5" fmla="*/ 14 h 37"/>
                  <a:gd name="T6" fmla="*/ 37 w 44"/>
                  <a:gd name="T7" fmla="*/ 15 h 37"/>
                  <a:gd name="T8" fmla="*/ 37 w 44"/>
                  <a:gd name="T9" fmla="*/ 15 h 37"/>
                  <a:gd name="T10" fmla="*/ 36 w 44"/>
                  <a:gd name="T11" fmla="*/ 12 h 37"/>
                  <a:gd name="T12" fmla="*/ 35 w 44"/>
                  <a:gd name="T13" fmla="*/ 9 h 37"/>
                  <a:gd name="T14" fmla="*/ 33 w 44"/>
                  <a:gd name="T15" fmla="*/ 7 h 37"/>
                  <a:gd name="T16" fmla="*/ 31 w 44"/>
                  <a:gd name="T17" fmla="*/ 4 h 37"/>
                  <a:gd name="T18" fmla="*/ 28 w 44"/>
                  <a:gd name="T19" fmla="*/ 3 h 37"/>
                  <a:gd name="T20" fmla="*/ 25 w 44"/>
                  <a:gd name="T21" fmla="*/ 1 h 37"/>
                  <a:gd name="T22" fmla="*/ 22 w 44"/>
                  <a:gd name="T23" fmla="*/ 0 h 37"/>
                  <a:gd name="T24" fmla="*/ 19 w 44"/>
                  <a:gd name="T25" fmla="*/ 0 h 37"/>
                  <a:gd name="T26" fmla="*/ 15 w 44"/>
                  <a:gd name="T27" fmla="*/ 0 h 37"/>
                  <a:gd name="T28" fmla="*/ 12 w 44"/>
                  <a:gd name="T29" fmla="*/ 1 h 37"/>
                  <a:gd name="T30" fmla="*/ 9 w 44"/>
                  <a:gd name="T31" fmla="*/ 3 h 37"/>
                  <a:gd name="T32" fmla="*/ 6 w 44"/>
                  <a:gd name="T33" fmla="*/ 5 h 37"/>
                  <a:gd name="T34" fmla="*/ 4 w 44"/>
                  <a:gd name="T35" fmla="*/ 8 h 37"/>
                  <a:gd name="T36" fmla="*/ 2 w 44"/>
                  <a:gd name="T37" fmla="*/ 11 h 37"/>
                  <a:gd name="T38" fmla="*/ 1 w 44"/>
                  <a:gd name="T39" fmla="*/ 15 h 37"/>
                  <a:gd name="T40" fmla="*/ 0 w 44"/>
                  <a:gd name="T41" fmla="*/ 19 h 37"/>
                  <a:gd name="T42" fmla="*/ 1 w 44"/>
                  <a:gd name="T43" fmla="*/ 22 h 37"/>
                  <a:gd name="T44" fmla="*/ 2 w 44"/>
                  <a:gd name="T45" fmla="*/ 26 h 37"/>
                  <a:gd name="T46" fmla="*/ 4 w 44"/>
                  <a:gd name="T47" fmla="*/ 29 h 37"/>
                  <a:gd name="T48" fmla="*/ 6 w 44"/>
                  <a:gd name="T49" fmla="*/ 32 h 37"/>
                  <a:gd name="T50" fmla="*/ 9 w 44"/>
                  <a:gd name="T51" fmla="*/ 34 h 37"/>
                  <a:gd name="T52" fmla="*/ 12 w 44"/>
                  <a:gd name="T53" fmla="*/ 36 h 37"/>
                  <a:gd name="T54" fmla="*/ 15 w 44"/>
                  <a:gd name="T55" fmla="*/ 37 h 37"/>
                  <a:gd name="T56" fmla="*/ 19 w 44"/>
                  <a:gd name="T57" fmla="*/ 37 h 37"/>
                  <a:gd name="T58" fmla="*/ 22 w 44"/>
                  <a:gd name="T59" fmla="*/ 37 h 37"/>
                  <a:gd name="T60" fmla="*/ 25 w 44"/>
                  <a:gd name="T61" fmla="*/ 36 h 37"/>
                  <a:gd name="T62" fmla="*/ 28 w 44"/>
                  <a:gd name="T63" fmla="*/ 35 h 37"/>
                  <a:gd name="T64" fmla="*/ 30 w 44"/>
                  <a:gd name="T65" fmla="*/ 33 h 37"/>
                  <a:gd name="T66" fmla="*/ 32 w 44"/>
                  <a:gd name="T67" fmla="*/ 31 h 37"/>
                  <a:gd name="T68" fmla="*/ 34 w 44"/>
                  <a:gd name="T69" fmla="*/ 29 h 37"/>
                  <a:gd name="T70" fmla="*/ 36 w 44"/>
                  <a:gd name="T71" fmla="*/ 26 h 37"/>
                  <a:gd name="T72" fmla="*/ 37 w 44"/>
                  <a:gd name="T73" fmla="*/ 23 h 37"/>
                  <a:gd name="T74" fmla="*/ 37 w 44"/>
                  <a:gd name="T75" fmla="*/ 24 h 37"/>
                  <a:gd name="T76" fmla="*/ 38 w 44"/>
                  <a:gd name="T77" fmla="*/ 24 h 37"/>
                  <a:gd name="T78" fmla="*/ 39 w 44"/>
                  <a:gd name="T79" fmla="*/ 25 h 37"/>
                  <a:gd name="T80" fmla="*/ 39 w 44"/>
                  <a:gd name="T81" fmla="*/ 25 h 37"/>
                  <a:gd name="T82" fmla="*/ 40 w 44"/>
                  <a:gd name="T83" fmla="*/ 25 h 37"/>
                  <a:gd name="T84" fmla="*/ 41 w 44"/>
                  <a:gd name="T85" fmla="*/ 24 h 37"/>
                  <a:gd name="T86" fmla="*/ 42 w 44"/>
                  <a:gd name="T87" fmla="*/ 24 h 37"/>
                  <a:gd name="T88" fmla="*/ 42 w 44"/>
                  <a:gd name="T89" fmla="*/ 23 h 37"/>
                  <a:gd name="T90" fmla="*/ 43 w 44"/>
                  <a:gd name="T91" fmla="*/ 23 h 37"/>
                  <a:gd name="T92" fmla="*/ 43 w 44"/>
                  <a:gd name="T93" fmla="*/ 22 h 37"/>
                  <a:gd name="T94" fmla="*/ 44 w 44"/>
                  <a:gd name="T95" fmla="*/ 21 h 37"/>
                  <a:gd name="T96" fmla="*/ 44 w 44"/>
                  <a:gd name="T97" fmla="*/ 20 h 37"/>
                  <a:gd name="T98" fmla="*/ 44 w 44"/>
                  <a:gd name="T99" fmla="*/ 19 h 37"/>
                  <a:gd name="T100" fmla="*/ 43 w 44"/>
                  <a:gd name="T101" fmla="*/ 17 h 37"/>
                  <a:gd name="T102" fmla="*/ 43 w 44"/>
                  <a:gd name="T103" fmla="*/ 17 h 37"/>
                  <a:gd name="T104" fmla="*/ 42 w 44"/>
                  <a:gd name="T105" fmla="*/ 16 h 37"/>
                  <a:gd name="T106" fmla="*/ 42 w 44"/>
                  <a:gd name="T107" fmla="*/ 15 h 37"/>
                  <a:gd name="T108" fmla="*/ 41 w 44"/>
                  <a:gd name="T109" fmla="*/ 15 h 37"/>
                  <a:gd name="T110" fmla="*/ 40 w 44"/>
                  <a:gd name="T111" fmla="*/ 14 h 37"/>
                  <a:gd name="T112" fmla="*/ 39 w 44"/>
                  <a:gd name="T113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4" h="37">
                    <a:moveTo>
                      <a:pt x="39" y="14"/>
                    </a:moveTo>
                    <a:lnTo>
                      <a:pt x="39" y="14"/>
                    </a:lnTo>
                    <a:lnTo>
                      <a:pt x="38" y="14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6" y="12"/>
                    </a:lnTo>
                    <a:lnTo>
                      <a:pt x="35" y="9"/>
                    </a:lnTo>
                    <a:lnTo>
                      <a:pt x="33" y="7"/>
                    </a:lnTo>
                    <a:lnTo>
                      <a:pt x="31" y="4"/>
                    </a:lnTo>
                    <a:lnTo>
                      <a:pt x="28" y="3"/>
                    </a:lnTo>
                    <a:lnTo>
                      <a:pt x="25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2" y="1"/>
                    </a:lnTo>
                    <a:lnTo>
                      <a:pt x="9" y="3"/>
                    </a:lnTo>
                    <a:lnTo>
                      <a:pt x="6" y="5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1" y="15"/>
                    </a:lnTo>
                    <a:lnTo>
                      <a:pt x="0" y="19"/>
                    </a:lnTo>
                    <a:lnTo>
                      <a:pt x="1" y="22"/>
                    </a:lnTo>
                    <a:lnTo>
                      <a:pt x="2" y="26"/>
                    </a:lnTo>
                    <a:lnTo>
                      <a:pt x="4" y="29"/>
                    </a:lnTo>
                    <a:lnTo>
                      <a:pt x="6" y="32"/>
                    </a:lnTo>
                    <a:lnTo>
                      <a:pt x="9" y="34"/>
                    </a:lnTo>
                    <a:lnTo>
                      <a:pt x="12" y="36"/>
                    </a:lnTo>
                    <a:lnTo>
                      <a:pt x="15" y="37"/>
                    </a:lnTo>
                    <a:lnTo>
                      <a:pt x="19" y="37"/>
                    </a:lnTo>
                    <a:lnTo>
                      <a:pt x="22" y="37"/>
                    </a:lnTo>
                    <a:lnTo>
                      <a:pt x="25" y="36"/>
                    </a:lnTo>
                    <a:lnTo>
                      <a:pt x="28" y="35"/>
                    </a:lnTo>
                    <a:lnTo>
                      <a:pt x="30" y="33"/>
                    </a:lnTo>
                    <a:lnTo>
                      <a:pt x="32" y="31"/>
                    </a:lnTo>
                    <a:lnTo>
                      <a:pt x="34" y="29"/>
                    </a:lnTo>
                    <a:lnTo>
                      <a:pt x="36" y="26"/>
                    </a:lnTo>
                    <a:lnTo>
                      <a:pt x="37" y="23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9" y="25"/>
                    </a:lnTo>
                    <a:lnTo>
                      <a:pt x="39" y="25"/>
                    </a:lnTo>
                    <a:lnTo>
                      <a:pt x="40" y="25"/>
                    </a:lnTo>
                    <a:lnTo>
                      <a:pt x="41" y="24"/>
                    </a:lnTo>
                    <a:lnTo>
                      <a:pt x="42" y="24"/>
                    </a:lnTo>
                    <a:lnTo>
                      <a:pt x="42" y="23"/>
                    </a:lnTo>
                    <a:lnTo>
                      <a:pt x="43" y="23"/>
                    </a:lnTo>
                    <a:lnTo>
                      <a:pt x="43" y="22"/>
                    </a:lnTo>
                    <a:lnTo>
                      <a:pt x="44" y="21"/>
                    </a:lnTo>
                    <a:lnTo>
                      <a:pt x="44" y="20"/>
                    </a:lnTo>
                    <a:lnTo>
                      <a:pt x="44" y="19"/>
                    </a:lnTo>
                    <a:lnTo>
                      <a:pt x="43" y="17"/>
                    </a:lnTo>
                    <a:lnTo>
                      <a:pt x="43" y="17"/>
                    </a:lnTo>
                    <a:lnTo>
                      <a:pt x="42" y="16"/>
                    </a:lnTo>
                    <a:lnTo>
                      <a:pt x="42" y="15"/>
                    </a:lnTo>
                    <a:lnTo>
                      <a:pt x="41" y="15"/>
                    </a:lnTo>
                    <a:lnTo>
                      <a:pt x="40" y="14"/>
                    </a:lnTo>
                    <a:lnTo>
                      <a:pt x="39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17" name="Freeform 1405"/>
              <p:cNvSpPr>
                <a:spLocks/>
              </p:cNvSpPr>
              <p:nvPr/>
            </p:nvSpPr>
            <p:spPr bwMode="auto">
              <a:xfrm>
                <a:off x="5249" y="2636"/>
                <a:ext cx="17" cy="6"/>
              </a:xfrm>
              <a:custGeom>
                <a:avLst/>
                <a:gdLst>
                  <a:gd name="T0" fmla="*/ 0 w 17"/>
                  <a:gd name="T1" fmla="*/ 0 h 6"/>
                  <a:gd name="T2" fmla="*/ 0 w 17"/>
                  <a:gd name="T3" fmla="*/ 1 h 6"/>
                  <a:gd name="T4" fmla="*/ 0 w 17"/>
                  <a:gd name="T5" fmla="*/ 2 h 6"/>
                  <a:gd name="T6" fmla="*/ 1 w 17"/>
                  <a:gd name="T7" fmla="*/ 4 h 6"/>
                  <a:gd name="T8" fmla="*/ 3 w 17"/>
                  <a:gd name="T9" fmla="*/ 5 h 6"/>
                  <a:gd name="T10" fmla="*/ 4 w 17"/>
                  <a:gd name="T11" fmla="*/ 5 h 6"/>
                  <a:gd name="T12" fmla="*/ 5 w 17"/>
                  <a:gd name="T13" fmla="*/ 6 h 6"/>
                  <a:gd name="T14" fmla="*/ 6 w 17"/>
                  <a:gd name="T15" fmla="*/ 6 h 6"/>
                  <a:gd name="T16" fmla="*/ 7 w 17"/>
                  <a:gd name="T17" fmla="*/ 6 h 6"/>
                  <a:gd name="T18" fmla="*/ 8 w 17"/>
                  <a:gd name="T19" fmla="*/ 6 h 6"/>
                  <a:gd name="T20" fmla="*/ 9 w 17"/>
                  <a:gd name="T21" fmla="*/ 6 h 6"/>
                  <a:gd name="T22" fmla="*/ 9 w 17"/>
                  <a:gd name="T23" fmla="*/ 6 h 6"/>
                  <a:gd name="T24" fmla="*/ 10 w 17"/>
                  <a:gd name="T25" fmla="*/ 6 h 6"/>
                  <a:gd name="T26" fmla="*/ 17 w 17"/>
                  <a:gd name="T27" fmla="*/ 0 h 6"/>
                  <a:gd name="T28" fmla="*/ 0 w 17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6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18" name="Freeform 1406"/>
              <p:cNvSpPr>
                <a:spLocks/>
              </p:cNvSpPr>
              <p:nvPr/>
            </p:nvSpPr>
            <p:spPr bwMode="auto">
              <a:xfrm>
                <a:off x="5251" y="2637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 w 10"/>
                  <a:gd name="T3" fmla="*/ 2 h 2"/>
                  <a:gd name="T4" fmla="*/ 8 w 10"/>
                  <a:gd name="T5" fmla="*/ 2 h 2"/>
                  <a:gd name="T6" fmla="*/ 10 w 10"/>
                  <a:gd name="T7" fmla="*/ 0 h 2"/>
                  <a:gd name="T8" fmla="*/ 0 w 10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19" name="Freeform 1407"/>
              <p:cNvSpPr>
                <a:spLocks/>
              </p:cNvSpPr>
              <p:nvPr/>
            </p:nvSpPr>
            <p:spPr bwMode="auto">
              <a:xfrm>
                <a:off x="5239" y="2603"/>
                <a:ext cx="35" cy="12"/>
              </a:xfrm>
              <a:custGeom>
                <a:avLst/>
                <a:gdLst>
                  <a:gd name="T0" fmla="*/ 28 w 35"/>
                  <a:gd name="T1" fmla="*/ 2 h 12"/>
                  <a:gd name="T2" fmla="*/ 28 w 35"/>
                  <a:gd name="T3" fmla="*/ 2 h 12"/>
                  <a:gd name="T4" fmla="*/ 27 w 35"/>
                  <a:gd name="T5" fmla="*/ 2 h 12"/>
                  <a:gd name="T6" fmla="*/ 26 w 35"/>
                  <a:gd name="T7" fmla="*/ 2 h 12"/>
                  <a:gd name="T8" fmla="*/ 25 w 35"/>
                  <a:gd name="T9" fmla="*/ 2 h 12"/>
                  <a:gd name="T10" fmla="*/ 24 w 35"/>
                  <a:gd name="T11" fmla="*/ 1 h 12"/>
                  <a:gd name="T12" fmla="*/ 22 w 35"/>
                  <a:gd name="T13" fmla="*/ 1 h 12"/>
                  <a:gd name="T14" fmla="*/ 21 w 35"/>
                  <a:gd name="T15" fmla="*/ 1 h 12"/>
                  <a:gd name="T16" fmla="*/ 19 w 35"/>
                  <a:gd name="T17" fmla="*/ 1 h 12"/>
                  <a:gd name="T18" fmla="*/ 17 w 35"/>
                  <a:gd name="T19" fmla="*/ 1 h 12"/>
                  <a:gd name="T20" fmla="*/ 16 w 35"/>
                  <a:gd name="T21" fmla="*/ 1 h 12"/>
                  <a:gd name="T22" fmla="*/ 14 w 35"/>
                  <a:gd name="T23" fmla="*/ 0 h 12"/>
                  <a:gd name="T24" fmla="*/ 13 w 35"/>
                  <a:gd name="T25" fmla="*/ 0 h 12"/>
                  <a:gd name="T26" fmla="*/ 12 w 35"/>
                  <a:gd name="T27" fmla="*/ 0 h 12"/>
                  <a:gd name="T28" fmla="*/ 11 w 35"/>
                  <a:gd name="T29" fmla="*/ 0 h 12"/>
                  <a:gd name="T30" fmla="*/ 10 w 35"/>
                  <a:gd name="T31" fmla="*/ 0 h 12"/>
                  <a:gd name="T32" fmla="*/ 9 w 35"/>
                  <a:gd name="T33" fmla="*/ 0 h 12"/>
                  <a:gd name="T34" fmla="*/ 8 w 35"/>
                  <a:gd name="T35" fmla="*/ 0 h 12"/>
                  <a:gd name="T36" fmla="*/ 6 w 35"/>
                  <a:gd name="T37" fmla="*/ 1 h 12"/>
                  <a:gd name="T38" fmla="*/ 4 w 35"/>
                  <a:gd name="T39" fmla="*/ 2 h 12"/>
                  <a:gd name="T40" fmla="*/ 3 w 35"/>
                  <a:gd name="T41" fmla="*/ 4 h 12"/>
                  <a:gd name="T42" fmla="*/ 2 w 35"/>
                  <a:gd name="T43" fmla="*/ 6 h 12"/>
                  <a:gd name="T44" fmla="*/ 1 w 35"/>
                  <a:gd name="T45" fmla="*/ 7 h 12"/>
                  <a:gd name="T46" fmla="*/ 0 w 35"/>
                  <a:gd name="T47" fmla="*/ 9 h 12"/>
                  <a:gd name="T48" fmla="*/ 0 w 35"/>
                  <a:gd name="T49" fmla="*/ 10 h 12"/>
                  <a:gd name="T50" fmla="*/ 0 w 35"/>
                  <a:gd name="T51" fmla="*/ 10 h 12"/>
                  <a:gd name="T52" fmla="*/ 1 w 35"/>
                  <a:gd name="T53" fmla="*/ 11 h 12"/>
                  <a:gd name="T54" fmla="*/ 3 w 35"/>
                  <a:gd name="T55" fmla="*/ 11 h 12"/>
                  <a:gd name="T56" fmla="*/ 5 w 35"/>
                  <a:gd name="T57" fmla="*/ 11 h 12"/>
                  <a:gd name="T58" fmla="*/ 7 w 35"/>
                  <a:gd name="T59" fmla="*/ 11 h 12"/>
                  <a:gd name="T60" fmla="*/ 10 w 35"/>
                  <a:gd name="T61" fmla="*/ 12 h 12"/>
                  <a:gd name="T62" fmla="*/ 13 w 35"/>
                  <a:gd name="T63" fmla="*/ 12 h 12"/>
                  <a:gd name="T64" fmla="*/ 16 w 35"/>
                  <a:gd name="T65" fmla="*/ 12 h 12"/>
                  <a:gd name="T66" fmla="*/ 19 w 35"/>
                  <a:gd name="T67" fmla="*/ 12 h 12"/>
                  <a:gd name="T68" fmla="*/ 22 w 35"/>
                  <a:gd name="T69" fmla="*/ 12 h 12"/>
                  <a:gd name="T70" fmla="*/ 25 w 35"/>
                  <a:gd name="T71" fmla="*/ 12 h 12"/>
                  <a:gd name="T72" fmla="*/ 27 w 35"/>
                  <a:gd name="T73" fmla="*/ 12 h 12"/>
                  <a:gd name="T74" fmla="*/ 30 w 35"/>
                  <a:gd name="T75" fmla="*/ 12 h 12"/>
                  <a:gd name="T76" fmla="*/ 32 w 35"/>
                  <a:gd name="T77" fmla="*/ 12 h 12"/>
                  <a:gd name="T78" fmla="*/ 33 w 35"/>
                  <a:gd name="T79" fmla="*/ 12 h 12"/>
                  <a:gd name="T80" fmla="*/ 33 w 35"/>
                  <a:gd name="T81" fmla="*/ 12 h 12"/>
                  <a:gd name="T82" fmla="*/ 35 w 35"/>
                  <a:gd name="T83" fmla="*/ 11 h 12"/>
                  <a:gd name="T84" fmla="*/ 35 w 35"/>
                  <a:gd name="T85" fmla="*/ 10 h 12"/>
                  <a:gd name="T86" fmla="*/ 35 w 35"/>
                  <a:gd name="T87" fmla="*/ 8 h 12"/>
                  <a:gd name="T88" fmla="*/ 34 w 35"/>
                  <a:gd name="T89" fmla="*/ 7 h 12"/>
                  <a:gd name="T90" fmla="*/ 33 w 35"/>
                  <a:gd name="T91" fmla="*/ 5 h 12"/>
                  <a:gd name="T92" fmla="*/ 32 w 35"/>
                  <a:gd name="T93" fmla="*/ 3 h 12"/>
                  <a:gd name="T94" fmla="*/ 30 w 35"/>
                  <a:gd name="T95" fmla="*/ 2 h 12"/>
                  <a:gd name="T96" fmla="*/ 28 w 35"/>
                  <a:gd name="T9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5" h="12">
                    <a:moveTo>
                      <a:pt x="28" y="2"/>
                    </a:moveTo>
                    <a:lnTo>
                      <a:pt x="28" y="2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5" y="2"/>
                    </a:lnTo>
                    <a:lnTo>
                      <a:pt x="24" y="1"/>
                    </a:lnTo>
                    <a:lnTo>
                      <a:pt x="22" y="1"/>
                    </a:lnTo>
                    <a:lnTo>
                      <a:pt x="21" y="1"/>
                    </a:lnTo>
                    <a:lnTo>
                      <a:pt x="19" y="1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10" y="12"/>
                    </a:lnTo>
                    <a:lnTo>
                      <a:pt x="13" y="12"/>
                    </a:lnTo>
                    <a:lnTo>
                      <a:pt x="16" y="12"/>
                    </a:lnTo>
                    <a:lnTo>
                      <a:pt x="19" y="12"/>
                    </a:lnTo>
                    <a:lnTo>
                      <a:pt x="22" y="12"/>
                    </a:lnTo>
                    <a:lnTo>
                      <a:pt x="25" y="12"/>
                    </a:lnTo>
                    <a:lnTo>
                      <a:pt x="27" y="12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3" y="12"/>
                    </a:lnTo>
                    <a:lnTo>
                      <a:pt x="35" y="11"/>
                    </a:lnTo>
                    <a:lnTo>
                      <a:pt x="35" y="10"/>
                    </a:lnTo>
                    <a:lnTo>
                      <a:pt x="35" y="8"/>
                    </a:lnTo>
                    <a:lnTo>
                      <a:pt x="34" y="7"/>
                    </a:lnTo>
                    <a:lnTo>
                      <a:pt x="33" y="5"/>
                    </a:lnTo>
                    <a:lnTo>
                      <a:pt x="32" y="3"/>
                    </a:lnTo>
                    <a:lnTo>
                      <a:pt x="30" y="2"/>
                    </a:lnTo>
                    <a:lnTo>
                      <a:pt x="2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20" name="Freeform 1408"/>
              <p:cNvSpPr>
                <a:spLocks/>
              </p:cNvSpPr>
              <p:nvPr/>
            </p:nvSpPr>
            <p:spPr bwMode="auto">
              <a:xfrm>
                <a:off x="5277" y="2631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2 h 2"/>
                  <a:gd name="T4" fmla="*/ 2 w 3"/>
                  <a:gd name="T5" fmla="*/ 2 h 2"/>
                  <a:gd name="T6" fmla="*/ 3 w 3"/>
                  <a:gd name="T7" fmla="*/ 2 h 2"/>
                  <a:gd name="T8" fmla="*/ 3 w 3"/>
                  <a:gd name="T9" fmla="*/ 1 h 2"/>
                  <a:gd name="T10" fmla="*/ 3 w 3"/>
                  <a:gd name="T11" fmla="*/ 1 h 2"/>
                  <a:gd name="T12" fmla="*/ 2 w 3"/>
                  <a:gd name="T13" fmla="*/ 0 h 2"/>
                  <a:gd name="T14" fmla="*/ 2 w 3"/>
                  <a:gd name="T15" fmla="*/ 0 h 2"/>
                  <a:gd name="T16" fmla="*/ 1 w 3"/>
                  <a:gd name="T17" fmla="*/ 0 h 2"/>
                  <a:gd name="T18" fmla="*/ 1 w 3"/>
                  <a:gd name="T19" fmla="*/ 0 h 2"/>
                  <a:gd name="T20" fmla="*/ 0 w 3"/>
                  <a:gd name="T21" fmla="*/ 0 h 2"/>
                  <a:gd name="T22" fmla="*/ 0 w 3"/>
                  <a:gd name="T23" fmla="*/ 1 h 2"/>
                  <a:gd name="T24" fmla="*/ 0 w 3"/>
                  <a:gd name="T25" fmla="*/ 1 h 2"/>
                  <a:gd name="T26" fmla="*/ 0 w 3"/>
                  <a:gd name="T27" fmla="*/ 2 h 2"/>
                  <a:gd name="T28" fmla="*/ 0 w 3"/>
                  <a:gd name="T29" fmla="*/ 2 h 2"/>
                  <a:gd name="T30" fmla="*/ 1 w 3"/>
                  <a:gd name="T31" fmla="*/ 2 h 2"/>
                  <a:gd name="T32" fmla="*/ 1 w 3"/>
                  <a:gd name="T3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21" name="Freeform 1409"/>
              <p:cNvSpPr>
                <a:spLocks/>
              </p:cNvSpPr>
              <p:nvPr/>
            </p:nvSpPr>
            <p:spPr bwMode="auto">
              <a:xfrm>
                <a:off x="5248" y="2652"/>
                <a:ext cx="30" cy="19"/>
              </a:xfrm>
              <a:custGeom>
                <a:avLst/>
                <a:gdLst>
                  <a:gd name="T0" fmla="*/ 29 w 30"/>
                  <a:gd name="T1" fmla="*/ 11 h 19"/>
                  <a:gd name="T2" fmla="*/ 26 w 30"/>
                  <a:gd name="T3" fmla="*/ 7 h 19"/>
                  <a:gd name="T4" fmla="*/ 30 w 30"/>
                  <a:gd name="T5" fmla="*/ 5 h 19"/>
                  <a:gd name="T6" fmla="*/ 27 w 30"/>
                  <a:gd name="T7" fmla="*/ 1 h 19"/>
                  <a:gd name="T8" fmla="*/ 25 w 30"/>
                  <a:gd name="T9" fmla="*/ 1 h 19"/>
                  <a:gd name="T10" fmla="*/ 28 w 30"/>
                  <a:gd name="T11" fmla="*/ 4 h 19"/>
                  <a:gd name="T12" fmla="*/ 24 w 30"/>
                  <a:gd name="T13" fmla="*/ 7 h 19"/>
                  <a:gd name="T14" fmla="*/ 24 w 30"/>
                  <a:gd name="T15" fmla="*/ 7 h 19"/>
                  <a:gd name="T16" fmla="*/ 25 w 30"/>
                  <a:gd name="T17" fmla="*/ 9 h 19"/>
                  <a:gd name="T18" fmla="*/ 26 w 30"/>
                  <a:gd name="T19" fmla="*/ 10 h 19"/>
                  <a:gd name="T20" fmla="*/ 26 w 30"/>
                  <a:gd name="T21" fmla="*/ 10 h 19"/>
                  <a:gd name="T22" fmla="*/ 13 w 30"/>
                  <a:gd name="T23" fmla="*/ 17 h 19"/>
                  <a:gd name="T24" fmla="*/ 3 w 30"/>
                  <a:gd name="T25" fmla="*/ 10 h 19"/>
                  <a:gd name="T26" fmla="*/ 6 w 30"/>
                  <a:gd name="T27" fmla="*/ 7 h 19"/>
                  <a:gd name="T28" fmla="*/ 2 w 30"/>
                  <a:gd name="T29" fmla="*/ 4 h 19"/>
                  <a:gd name="T30" fmla="*/ 4 w 30"/>
                  <a:gd name="T31" fmla="*/ 0 h 19"/>
                  <a:gd name="T32" fmla="*/ 2 w 30"/>
                  <a:gd name="T33" fmla="*/ 0 h 19"/>
                  <a:gd name="T34" fmla="*/ 0 w 30"/>
                  <a:gd name="T35" fmla="*/ 5 h 19"/>
                  <a:gd name="T36" fmla="*/ 3 w 30"/>
                  <a:gd name="T37" fmla="*/ 7 h 19"/>
                  <a:gd name="T38" fmla="*/ 1 w 30"/>
                  <a:gd name="T39" fmla="*/ 10 h 19"/>
                  <a:gd name="T40" fmla="*/ 12 w 30"/>
                  <a:gd name="T41" fmla="*/ 19 h 19"/>
                  <a:gd name="T42" fmla="*/ 29 w 30"/>
                  <a:gd name="T43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" h="19">
                    <a:moveTo>
                      <a:pt x="29" y="11"/>
                    </a:moveTo>
                    <a:lnTo>
                      <a:pt x="26" y="7"/>
                    </a:lnTo>
                    <a:lnTo>
                      <a:pt x="30" y="5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4" y="7"/>
                    </a:lnTo>
                    <a:lnTo>
                      <a:pt x="25" y="9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13" y="17"/>
                    </a:lnTo>
                    <a:lnTo>
                      <a:pt x="3" y="10"/>
                    </a:lnTo>
                    <a:lnTo>
                      <a:pt x="6" y="7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1" y="10"/>
                    </a:lnTo>
                    <a:lnTo>
                      <a:pt x="12" y="19"/>
                    </a:lnTo>
                    <a:lnTo>
                      <a:pt x="29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22" name="Freeform 1410"/>
              <p:cNvSpPr>
                <a:spLocks/>
              </p:cNvSpPr>
              <p:nvPr/>
            </p:nvSpPr>
            <p:spPr bwMode="auto">
              <a:xfrm>
                <a:off x="5242" y="2668"/>
                <a:ext cx="1" cy="24"/>
              </a:xfrm>
              <a:custGeom>
                <a:avLst/>
                <a:gdLst>
                  <a:gd name="T0" fmla="*/ 0 w 1"/>
                  <a:gd name="T1" fmla="*/ 24 h 24"/>
                  <a:gd name="T2" fmla="*/ 0 w 1"/>
                  <a:gd name="T3" fmla="*/ 4 h 24"/>
                  <a:gd name="T4" fmla="*/ 1 w 1"/>
                  <a:gd name="T5" fmla="*/ 0 h 24"/>
                  <a:gd name="T6" fmla="*/ 1 w 1"/>
                  <a:gd name="T7" fmla="*/ 24 h 24"/>
                  <a:gd name="T8" fmla="*/ 0 w 1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4">
                    <a:moveTo>
                      <a:pt x="0" y="24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23" name="Freeform 1411"/>
              <p:cNvSpPr>
                <a:spLocks/>
              </p:cNvSpPr>
              <p:nvPr/>
            </p:nvSpPr>
            <p:spPr bwMode="auto">
              <a:xfrm>
                <a:off x="5093" y="2651"/>
                <a:ext cx="43" cy="52"/>
              </a:xfrm>
              <a:custGeom>
                <a:avLst/>
                <a:gdLst>
                  <a:gd name="T0" fmla="*/ 42 w 43"/>
                  <a:gd name="T1" fmla="*/ 2 h 52"/>
                  <a:gd name="T2" fmla="*/ 41 w 43"/>
                  <a:gd name="T3" fmla="*/ 1 h 52"/>
                  <a:gd name="T4" fmla="*/ 40 w 43"/>
                  <a:gd name="T5" fmla="*/ 0 h 52"/>
                  <a:gd name="T6" fmla="*/ 38 w 43"/>
                  <a:gd name="T7" fmla="*/ 0 h 52"/>
                  <a:gd name="T8" fmla="*/ 35 w 43"/>
                  <a:gd name="T9" fmla="*/ 0 h 52"/>
                  <a:gd name="T10" fmla="*/ 33 w 43"/>
                  <a:gd name="T11" fmla="*/ 0 h 52"/>
                  <a:gd name="T12" fmla="*/ 30 w 43"/>
                  <a:gd name="T13" fmla="*/ 0 h 52"/>
                  <a:gd name="T14" fmla="*/ 26 w 43"/>
                  <a:gd name="T15" fmla="*/ 0 h 52"/>
                  <a:gd name="T16" fmla="*/ 23 w 43"/>
                  <a:gd name="T17" fmla="*/ 1 h 52"/>
                  <a:gd name="T18" fmla="*/ 20 w 43"/>
                  <a:gd name="T19" fmla="*/ 2 h 52"/>
                  <a:gd name="T20" fmla="*/ 17 w 43"/>
                  <a:gd name="T21" fmla="*/ 2 h 52"/>
                  <a:gd name="T22" fmla="*/ 14 w 43"/>
                  <a:gd name="T23" fmla="*/ 3 h 52"/>
                  <a:gd name="T24" fmla="*/ 12 w 43"/>
                  <a:gd name="T25" fmla="*/ 3 h 52"/>
                  <a:gd name="T26" fmla="*/ 10 w 43"/>
                  <a:gd name="T27" fmla="*/ 4 h 52"/>
                  <a:gd name="T28" fmla="*/ 8 w 43"/>
                  <a:gd name="T29" fmla="*/ 4 h 52"/>
                  <a:gd name="T30" fmla="*/ 7 w 43"/>
                  <a:gd name="T31" fmla="*/ 5 h 52"/>
                  <a:gd name="T32" fmla="*/ 7 w 43"/>
                  <a:gd name="T33" fmla="*/ 5 h 52"/>
                  <a:gd name="T34" fmla="*/ 7 w 43"/>
                  <a:gd name="T35" fmla="*/ 5 h 52"/>
                  <a:gd name="T36" fmla="*/ 7 w 43"/>
                  <a:gd name="T37" fmla="*/ 4 h 52"/>
                  <a:gd name="T38" fmla="*/ 7 w 43"/>
                  <a:gd name="T39" fmla="*/ 4 h 52"/>
                  <a:gd name="T40" fmla="*/ 6 w 43"/>
                  <a:gd name="T41" fmla="*/ 3 h 52"/>
                  <a:gd name="T42" fmla="*/ 6 w 43"/>
                  <a:gd name="T43" fmla="*/ 3 h 52"/>
                  <a:gd name="T44" fmla="*/ 5 w 43"/>
                  <a:gd name="T45" fmla="*/ 3 h 52"/>
                  <a:gd name="T46" fmla="*/ 4 w 43"/>
                  <a:gd name="T47" fmla="*/ 2 h 52"/>
                  <a:gd name="T48" fmla="*/ 3 w 43"/>
                  <a:gd name="T49" fmla="*/ 2 h 52"/>
                  <a:gd name="T50" fmla="*/ 2 w 43"/>
                  <a:gd name="T51" fmla="*/ 2 h 52"/>
                  <a:gd name="T52" fmla="*/ 1 w 43"/>
                  <a:gd name="T53" fmla="*/ 3 h 52"/>
                  <a:gd name="T54" fmla="*/ 1 w 43"/>
                  <a:gd name="T55" fmla="*/ 3 h 52"/>
                  <a:gd name="T56" fmla="*/ 0 w 43"/>
                  <a:gd name="T57" fmla="*/ 3 h 52"/>
                  <a:gd name="T58" fmla="*/ 0 w 43"/>
                  <a:gd name="T59" fmla="*/ 3 h 52"/>
                  <a:gd name="T60" fmla="*/ 0 w 43"/>
                  <a:gd name="T61" fmla="*/ 3 h 52"/>
                  <a:gd name="T62" fmla="*/ 0 w 43"/>
                  <a:gd name="T63" fmla="*/ 4 h 52"/>
                  <a:gd name="T64" fmla="*/ 0 w 43"/>
                  <a:gd name="T65" fmla="*/ 4 h 52"/>
                  <a:gd name="T66" fmla="*/ 0 w 43"/>
                  <a:gd name="T67" fmla="*/ 52 h 52"/>
                  <a:gd name="T68" fmla="*/ 7 w 43"/>
                  <a:gd name="T69" fmla="*/ 52 h 52"/>
                  <a:gd name="T70" fmla="*/ 7 w 43"/>
                  <a:gd name="T71" fmla="*/ 49 h 52"/>
                  <a:gd name="T72" fmla="*/ 7 w 43"/>
                  <a:gd name="T73" fmla="*/ 41 h 52"/>
                  <a:gd name="T74" fmla="*/ 7 w 43"/>
                  <a:gd name="T75" fmla="*/ 34 h 52"/>
                  <a:gd name="T76" fmla="*/ 7 w 43"/>
                  <a:gd name="T77" fmla="*/ 30 h 52"/>
                  <a:gd name="T78" fmla="*/ 8 w 43"/>
                  <a:gd name="T79" fmla="*/ 30 h 52"/>
                  <a:gd name="T80" fmla="*/ 10 w 43"/>
                  <a:gd name="T81" fmla="*/ 29 h 52"/>
                  <a:gd name="T82" fmla="*/ 11 w 43"/>
                  <a:gd name="T83" fmla="*/ 29 h 52"/>
                  <a:gd name="T84" fmla="*/ 14 w 43"/>
                  <a:gd name="T85" fmla="*/ 28 h 52"/>
                  <a:gd name="T86" fmla="*/ 16 w 43"/>
                  <a:gd name="T87" fmla="*/ 28 h 52"/>
                  <a:gd name="T88" fmla="*/ 18 w 43"/>
                  <a:gd name="T89" fmla="*/ 27 h 52"/>
                  <a:gd name="T90" fmla="*/ 21 w 43"/>
                  <a:gd name="T91" fmla="*/ 26 h 52"/>
                  <a:gd name="T92" fmla="*/ 23 w 43"/>
                  <a:gd name="T93" fmla="*/ 26 h 52"/>
                  <a:gd name="T94" fmla="*/ 26 w 43"/>
                  <a:gd name="T95" fmla="*/ 25 h 52"/>
                  <a:gd name="T96" fmla="*/ 29 w 43"/>
                  <a:gd name="T97" fmla="*/ 24 h 52"/>
                  <a:gd name="T98" fmla="*/ 31 w 43"/>
                  <a:gd name="T99" fmla="*/ 24 h 52"/>
                  <a:gd name="T100" fmla="*/ 34 w 43"/>
                  <a:gd name="T101" fmla="*/ 23 h 52"/>
                  <a:gd name="T102" fmla="*/ 36 w 43"/>
                  <a:gd name="T103" fmla="*/ 22 h 52"/>
                  <a:gd name="T104" fmla="*/ 39 w 43"/>
                  <a:gd name="T105" fmla="*/ 22 h 52"/>
                  <a:gd name="T106" fmla="*/ 41 w 43"/>
                  <a:gd name="T107" fmla="*/ 21 h 52"/>
                  <a:gd name="T108" fmla="*/ 43 w 43"/>
                  <a:gd name="T109" fmla="*/ 21 h 52"/>
                  <a:gd name="T110" fmla="*/ 42 w 43"/>
                  <a:gd name="T111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2">
                    <a:moveTo>
                      <a:pt x="42" y="2"/>
                    </a:moveTo>
                    <a:lnTo>
                      <a:pt x="41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0" y="2"/>
                    </a:lnTo>
                    <a:lnTo>
                      <a:pt x="17" y="2"/>
                    </a:lnTo>
                    <a:lnTo>
                      <a:pt x="14" y="3"/>
                    </a:lnTo>
                    <a:lnTo>
                      <a:pt x="12" y="3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2"/>
                    </a:lnTo>
                    <a:lnTo>
                      <a:pt x="7" y="52"/>
                    </a:lnTo>
                    <a:lnTo>
                      <a:pt x="7" y="49"/>
                    </a:lnTo>
                    <a:lnTo>
                      <a:pt x="7" y="41"/>
                    </a:lnTo>
                    <a:lnTo>
                      <a:pt x="7" y="34"/>
                    </a:lnTo>
                    <a:lnTo>
                      <a:pt x="7" y="30"/>
                    </a:lnTo>
                    <a:lnTo>
                      <a:pt x="8" y="30"/>
                    </a:lnTo>
                    <a:lnTo>
                      <a:pt x="10" y="29"/>
                    </a:lnTo>
                    <a:lnTo>
                      <a:pt x="11" y="29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8" y="27"/>
                    </a:lnTo>
                    <a:lnTo>
                      <a:pt x="21" y="26"/>
                    </a:lnTo>
                    <a:lnTo>
                      <a:pt x="23" y="26"/>
                    </a:lnTo>
                    <a:lnTo>
                      <a:pt x="26" y="25"/>
                    </a:lnTo>
                    <a:lnTo>
                      <a:pt x="29" y="24"/>
                    </a:lnTo>
                    <a:lnTo>
                      <a:pt x="31" y="24"/>
                    </a:lnTo>
                    <a:lnTo>
                      <a:pt x="34" y="23"/>
                    </a:lnTo>
                    <a:lnTo>
                      <a:pt x="36" y="22"/>
                    </a:lnTo>
                    <a:lnTo>
                      <a:pt x="39" y="22"/>
                    </a:lnTo>
                    <a:lnTo>
                      <a:pt x="41" y="21"/>
                    </a:lnTo>
                    <a:lnTo>
                      <a:pt x="43" y="21"/>
                    </a:lnTo>
                    <a:lnTo>
                      <a:pt x="4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24" name="Freeform 1412"/>
              <p:cNvSpPr>
                <a:spLocks/>
              </p:cNvSpPr>
              <p:nvPr/>
            </p:nvSpPr>
            <p:spPr bwMode="auto">
              <a:xfrm>
                <a:off x="5085" y="2689"/>
                <a:ext cx="231" cy="47"/>
              </a:xfrm>
              <a:custGeom>
                <a:avLst/>
                <a:gdLst>
                  <a:gd name="T0" fmla="*/ 18 w 231"/>
                  <a:gd name="T1" fmla="*/ 7 h 47"/>
                  <a:gd name="T2" fmla="*/ 25 w 231"/>
                  <a:gd name="T3" fmla="*/ 6 h 47"/>
                  <a:gd name="T4" fmla="*/ 32 w 231"/>
                  <a:gd name="T5" fmla="*/ 5 h 47"/>
                  <a:gd name="T6" fmla="*/ 41 w 231"/>
                  <a:gd name="T7" fmla="*/ 4 h 47"/>
                  <a:gd name="T8" fmla="*/ 50 w 231"/>
                  <a:gd name="T9" fmla="*/ 3 h 47"/>
                  <a:gd name="T10" fmla="*/ 59 w 231"/>
                  <a:gd name="T11" fmla="*/ 2 h 47"/>
                  <a:gd name="T12" fmla="*/ 69 w 231"/>
                  <a:gd name="T13" fmla="*/ 1 h 47"/>
                  <a:gd name="T14" fmla="*/ 80 w 231"/>
                  <a:gd name="T15" fmla="*/ 1 h 47"/>
                  <a:gd name="T16" fmla="*/ 91 w 231"/>
                  <a:gd name="T17" fmla="*/ 0 h 47"/>
                  <a:gd name="T18" fmla="*/ 103 w 231"/>
                  <a:gd name="T19" fmla="*/ 0 h 47"/>
                  <a:gd name="T20" fmla="*/ 115 w 231"/>
                  <a:gd name="T21" fmla="*/ 0 h 47"/>
                  <a:gd name="T22" fmla="*/ 130 w 231"/>
                  <a:gd name="T23" fmla="*/ 0 h 47"/>
                  <a:gd name="T24" fmla="*/ 145 w 231"/>
                  <a:gd name="T25" fmla="*/ 0 h 47"/>
                  <a:gd name="T26" fmla="*/ 159 w 231"/>
                  <a:gd name="T27" fmla="*/ 1 h 47"/>
                  <a:gd name="T28" fmla="*/ 172 w 231"/>
                  <a:gd name="T29" fmla="*/ 2 h 47"/>
                  <a:gd name="T30" fmla="*/ 184 w 231"/>
                  <a:gd name="T31" fmla="*/ 3 h 47"/>
                  <a:gd name="T32" fmla="*/ 194 w 231"/>
                  <a:gd name="T33" fmla="*/ 4 h 47"/>
                  <a:gd name="T34" fmla="*/ 201 w 231"/>
                  <a:gd name="T35" fmla="*/ 5 h 47"/>
                  <a:gd name="T36" fmla="*/ 208 w 231"/>
                  <a:gd name="T37" fmla="*/ 6 h 47"/>
                  <a:gd name="T38" fmla="*/ 214 w 231"/>
                  <a:gd name="T39" fmla="*/ 7 h 47"/>
                  <a:gd name="T40" fmla="*/ 220 w 231"/>
                  <a:gd name="T41" fmla="*/ 9 h 47"/>
                  <a:gd name="T42" fmla="*/ 224 w 231"/>
                  <a:gd name="T43" fmla="*/ 10 h 47"/>
                  <a:gd name="T44" fmla="*/ 228 w 231"/>
                  <a:gd name="T45" fmla="*/ 12 h 47"/>
                  <a:gd name="T46" fmla="*/ 230 w 231"/>
                  <a:gd name="T47" fmla="*/ 15 h 47"/>
                  <a:gd name="T48" fmla="*/ 230 w 231"/>
                  <a:gd name="T49" fmla="*/ 31 h 47"/>
                  <a:gd name="T50" fmla="*/ 224 w 231"/>
                  <a:gd name="T51" fmla="*/ 35 h 47"/>
                  <a:gd name="T52" fmla="*/ 217 w 231"/>
                  <a:gd name="T53" fmla="*/ 38 h 47"/>
                  <a:gd name="T54" fmla="*/ 213 w 231"/>
                  <a:gd name="T55" fmla="*/ 39 h 47"/>
                  <a:gd name="T56" fmla="*/ 209 w 231"/>
                  <a:gd name="T57" fmla="*/ 40 h 47"/>
                  <a:gd name="T58" fmla="*/ 205 w 231"/>
                  <a:gd name="T59" fmla="*/ 41 h 47"/>
                  <a:gd name="T60" fmla="*/ 201 w 231"/>
                  <a:gd name="T61" fmla="*/ 42 h 47"/>
                  <a:gd name="T62" fmla="*/ 196 w 231"/>
                  <a:gd name="T63" fmla="*/ 42 h 47"/>
                  <a:gd name="T64" fmla="*/ 190 w 231"/>
                  <a:gd name="T65" fmla="*/ 43 h 47"/>
                  <a:gd name="T66" fmla="*/ 183 w 231"/>
                  <a:gd name="T67" fmla="*/ 44 h 47"/>
                  <a:gd name="T68" fmla="*/ 175 w 231"/>
                  <a:gd name="T69" fmla="*/ 45 h 47"/>
                  <a:gd name="T70" fmla="*/ 166 w 231"/>
                  <a:gd name="T71" fmla="*/ 45 h 47"/>
                  <a:gd name="T72" fmla="*/ 158 w 231"/>
                  <a:gd name="T73" fmla="*/ 46 h 47"/>
                  <a:gd name="T74" fmla="*/ 148 w 231"/>
                  <a:gd name="T75" fmla="*/ 46 h 47"/>
                  <a:gd name="T76" fmla="*/ 142 w 231"/>
                  <a:gd name="T77" fmla="*/ 46 h 47"/>
                  <a:gd name="T78" fmla="*/ 136 w 231"/>
                  <a:gd name="T79" fmla="*/ 47 h 47"/>
                  <a:gd name="T80" fmla="*/ 130 w 231"/>
                  <a:gd name="T81" fmla="*/ 47 h 47"/>
                  <a:gd name="T82" fmla="*/ 124 w 231"/>
                  <a:gd name="T83" fmla="*/ 47 h 47"/>
                  <a:gd name="T84" fmla="*/ 117 w 231"/>
                  <a:gd name="T85" fmla="*/ 47 h 47"/>
                  <a:gd name="T86" fmla="*/ 111 w 231"/>
                  <a:gd name="T87" fmla="*/ 47 h 47"/>
                  <a:gd name="T88" fmla="*/ 105 w 231"/>
                  <a:gd name="T89" fmla="*/ 47 h 47"/>
                  <a:gd name="T90" fmla="*/ 98 w 231"/>
                  <a:gd name="T91" fmla="*/ 47 h 47"/>
                  <a:gd name="T92" fmla="*/ 92 w 231"/>
                  <a:gd name="T93" fmla="*/ 47 h 47"/>
                  <a:gd name="T94" fmla="*/ 86 w 231"/>
                  <a:gd name="T95" fmla="*/ 46 h 47"/>
                  <a:gd name="T96" fmla="*/ 77 w 231"/>
                  <a:gd name="T97" fmla="*/ 46 h 47"/>
                  <a:gd name="T98" fmla="*/ 63 w 231"/>
                  <a:gd name="T99" fmla="*/ 45 h 47"/>
                  <a:gd name="T100" fmla="*/ 51 w 231"/>
                  <a:gd name="T101" fmla="*/ 44 h 47"/>
                  <a:gd name="T102" fmla="*/ 39 w 231"/>
                  <a:gd name="T103" fmla="*/ 43 h 47"/>
                  <a:gd name="T104" fmla="*/ 29 w 231"/>
                  <a:gd name="T105" fmla="*/ 42 h 47"/>
                  <a:gd name="T106" fmla="*/ 20 w 231"/>
                  <a:gd name="T107" fmla="*/ 40 h 47"/>
                  <a:gd name="T108" fmla="*/ 14 w 231"/>
                  <a:gd name="T109" fmla="*/ 38 h 47"/>
                  <a:gd name="T110" fmla="*/ 9 w 231"/>
                  <a:gd name="T111" fmla="*/ 36 h 47"/>
                  <a:gd name="T112" fmla="*/ 5 w 231"/>
                  <a:gd name="T113" fmla="*/ 34 h 47"/>
                  <a:gd name="T114" fmla="*/ 3 w 231"/>
                  <a:gd name="T115" fmla="*/ 33 h 47"/>
                  <a:gd name="T116" fmla="*/ 1 w 231"/>
                  <a:gd name="T117" fmla="*/ 31 h 47"/>
                  <a:gd name="T118" fmla="*/ 1 w 231"/>
                  <a:gd name="T119" fmla="*/ 14 h 47"/>
                  <a:gd name="T120" fmla="*/ 4 w 231"/>
                  <a:gd name="T121" fmla="*/ 11 h 47"/>
                  <a:gd name="T122" fmla="*/ 11 w 231"/>
                  <a:gd name="T123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1" h="47">
                    <a:moveTo>
                      <a:pt x="14" y="8"/>
                    </a:moveTo>
                    <a:lnTo>
                      <a:pt x="16" y="7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23" y="6"/>
                    </a:lnTo>
                    <a:lnTo>
                      <a:pt x="25" y="6"/>
                    </a:lnTo>
                    <a:lnTo>
                      <a:pt x="27" y="5"/>
                    </a:lnTo>
                    <a:lnTo>
                      <a:pt x="30" y="5"/>
                    </a:lnTo>
                    <a:lnTo>
                      <a:pt x="32" y="5"/>
                    </a:lnTo>
                    <a:lnTo>
                      <a:pt x="35" y="4"/>
                    </a:lnTo>
                    <a:lnTo>
                      <a:pt x="38" y="4"/>
                    </a:lnTo>
                    <a:lnTo>
                      <a:pt x="41" y="4"/>
                    </a:lnTo>
                    <a:lnTo>
                      <a:pt x="44" y="3"/>
                    </a:lnTo>
                    <a:lnTo>
                      <a:pt x="47" y="3"/>
                    </a:lnTo>
                    <a:lnTo>
                      <a:pt x="50" y="3"/>
                    </a:lnTo>
                    <a:lnTo>
                      <a:pt x="53" y="2"/>
                    </a:lnTo>
                    <a:lnTo>
                      <a:pt x="56" y="2"/>
                    </a:lnTo>
                    <a:lnTo>
                      <a:pt x="59" y="2"/>
                    </a:lnTo>
                    <a:lnTo>
                      <a:pt x="63" y="2"/>
                    </a:lnTo>
                    <a:lnTo>
                      <a:pt x="66" y="1"/>
                    </a:lnTo>
                    <a:lnTo>
                      <a:pt x="69" y="1"/>
                    </a:lnTo>
                    <a:lnTo>
                      <a:pt x="73" y="1"/>
                    </a:lnTo>
                    <a:lnTo>
                      <a:pt x="77" y="1"/>
                    </a:lnTo>
                    <a:lnTo>
                      <a:pt x="80" y="1"/>
                    </a:lnTo>
                    <a:lnTo>
                      <a:pt x="84" y="1"/>
                    </a:lnTo>
                    <a:lnTo>
                      <a:pt x="88" y="0"/>
                    </a:lnTo>
                    <a:lnTo>
                      <a:pt x="91" y="0"/>
                    </a:lnTo>
                    <a:lnTo>
                      <a:pt x="95" y="0"/>
                    </a:lnTo>
                    <a:lnTo>
                      <a:pt x="99" y="0"/>
                    </a:lnTo>
                    <a:lnTo>
                      <a:pt x="103" y="0"/>
                    </a:lnTo>
                    <a:lnTo>
                      <a:pt x="107" y="0"/>
                    </a:lnTo>
                    <a:lnTo>
                      <a:pt x="111" y="0"/>
                    </a:lnTo>
                    <a:lnTo>
                      <a:pt x="115" y="0"/>
                    </a:lnTo>
                    <a:lnTo>
                      <a:pt x="120" y="0"/>
                    </a:lnTo>
                    <a:lnTo>
                      <a:pt x="125" y="0"/>
                    </a:lnTo>
                    <a:lnTo>
                      <a:pt x="130" y="0"/>
                    </a:lnTo>
                    <a:lnTo>
                      <a:pt x="135" y="0"/>
                    </a:lnTo>
                    <a:lnTo>
                      <a:pt x="140" y="0"/>
                    </a:lnTo>
                    <a:lnTo>
                      <a:pt x="145" y="0"/>
                    </a:lnTo>
                    <a:lnTo>
                      <a:pt x="150" y="1"/>
                    </a:lnTo>
                    <a:lnTo>
                      <a:pt x="154" y="1"/>
                    </a:lnTo>
                    <a:lnTo>
                      <a:pt x="159" y="1"/>
                    </a:lnTo>
                    <a:lnTo>
                      <a:pt x="163" y="1"/>
                    </a:lnTo>
                    <a:lnTo>
                      <a:pt x="168" y="2"/>
                    </a:lnTo>
                    <a:lnTo>
                      <a:pt x="172" y="2"/>
                    </a:lnTo>
                    <a:lnTo>
                      <a:pt x="176" y="2"/>
                    </a:lnTo>
                    <a:lnTo>
                      <a:pt x="180" y="3"/>
                    </a:lnTo>
                    <a:lnTo>
                      <a:pt x="184" y="3"/>
                    </a:lnTo>
                    <a:lnTo>
                      <a:pt x="188" y="3"/>
                    </a:lnTo>
                    <a:lnTo>
                      <a:pt x="191" y="4"/>
                    </a:lnTo>
                    <a:lnTo>
                      <a:pt x="194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4" y="5"/>
                    </a:lnTo>
                    <a:lnTo>
                      <a:pt x="206" y="6"/>
                    </a:lnTo>
                    <a:lnTo>
                      <a:pt x="208" y="6"/>
                    </a:lnTo>
                    <a:lnTo>
                      <a:pt x="210" y="7"/>
                    </a:lnTo>
                    <a:lnTo>
                      <a:pt x="212" y="7"/>
                    </a:lnTo>
                    <a:lnTo>
                      <a:pt x="214" y="7"/>
                    </a:lnTo>
                    <a:lnTo>
                      <a:pt x="216" y="8"/>
                    </a:lnTo>
                    <a:lnTo>
                      <a:pt x="218" y="8"/>
                    </a:lnTo>
                    <a:lnTo>
                      <a:pt x="220" y="9"/>
                    </a:lnTo>
                    <a:lnTo>
                      <a:pt x="221" y="9"/>
                    </a:lnTo>
                    <a:lnTo>
                      <a:pt x="223" y="10"/>
                    </a:lnTo>
                    <a:lnTo>
                      <a:pt x="224" y="10"/>
                    </a:lnTo>
                    <a:lnTo>
                      <a:pt x="225" y="11"/>
                    </a:lnTo>
                    <a:lnTo>
                      <a:pt x="227" y="11"/>
                    </a:lnTo>
                    <a:lnTo>
                      <a:pt x="228" y="12"/>
                    </a:lnTo>
                    <a:lnTo>
                      <a:pt x="228" y="13"/>
                    </a:lnTo>
                    <a:lnTo>
                      <a:pt x="229" y="14"/>
                    </a:lnTo>
                    <a:lnTo>
                      <a:pt x="230" y="15"/>
                    </a:lnTo>
                    <a:lnTo>
                      <a:pt x="231" y="16"/>
                    </a:lnTo>
                    <a:lnTo>
                      <a:pt x="231" y="30"/>
                    </a:lnTo>
                    <a:lnTo>
                      <a:pt x="230" y="31"/>
                    </a:lnTo>
                    <a:lnTo>
                      <a:pt x="229" y="32"/>
                    </a:lnTo>
                    <a:lnTo>
                      <a:pt x="227" y="33"/>
                    </a:lnTo>
                    <a:lnTo>
                      <a:pt x="224" y="35"/>
                    </a:lnTo>
                    <a:lnTo>
                      <a:pt x="222" y="36"/>
                    </a:lnTo>
                    <a:lnTo>
                      <a:pt x="220" y="37"/>
                    </a:lnTo>
                    <a:lnTo>
                      <a:pt x="217" y="38"/>
                    </a:lnTo>
                    <a:lnTo>
                      <a:pt x="215" y="38"/>
                    </a:lnTo>
                    <a:lnTo>
                      <a:pt x="214" y="39"/>
                    </a:lnTo>
                    <a:lnTo>
                      <a:pt x="213" y="39"/>
                    </a:lnTo>
                    <a:lnTo>
                      <a:pt x="212" y="39"/>
                    </a:lnTo>
                    <a:lnTo>
                      <a:pt x="210" y="40"/>
                    </a:lnTo>
                    <a:lnTo>
                      <a:pt x="209" y="40"/>
                    </a:lnTo>
                    <a:lnTo>
                      <a:pt x="208" y="40"/>
                    </a:lnTo>
                    <a:lnTo>
                      <a:pt x="206" y="41"/>
                    </a:lnTo>
                    <a:lnTo>
                      <a:pt x="205" y="41"/>
                    </a:lnTo>
                    <a:lnTo>
                      <a:pt x="204" y="41"/>
                    </a:lnTo>
                    <a:lnTo>
                      <a:pt x="202" y="41"/>
                    </a:lnTo>
                    <a:lnTo>
                      <a:pt x="201" y="42"/>
                    </a:lnTo>
                    <a:lnTo>
                      <a:pt x="199" y="42"/>
                    </a:lnTo>
                    <a:lnTo>
                      <a:pt x="198" y="42"/>
                    </a:lnTo>
                    <a:lnTo>
                      <a:pt x="196" y="42"/>
                    </a:lnTo>
                    <a:lnTo>
                      <a:pt x="195" y="43"/>
                    </a:lnTo>
                    <a:lnTo>
                      <a:pt x="193" y="43"/>
                    </a:lnTo>
                    <a:lnTo>
                      <a:pt x="190" y="43"/>
                    </a:lnTo>
                    <a:lnTo>
                      <a:pt x="188" y="43"/>
                    </a:lnTo>
                    <a:lnTo>
                      <a:pt x="185" y="44"/>
                    </a:lnTo>
                    <a:lnTo>
                      <a:pt x="183" y="44"/>
                    </a:lnTo>
                    <a:lnTo>
                      <a:pt x="180" y="44"/>
                    </a:lnTo>
                    <a:lnTo>
                      <a:pt x="178" y="44"/>
                    </a:lnTo>
                    <a:lnTo>
                      <a:pt x="175" y="45"/>
                    </a:lnTo>
                    <a:lnTo>
                      <a:pt x="172" y="45"/>
                    </a:lnTo>
                    <a:lnTo>
                      <a:pt x="169" y="45"/>
                    </a:lnTo>
                    <a:lnTo>
                      <a:pt x="166" y="45"/>
                    </a:lnTo>
                    <a:lnTo>
                      <a:pt x="163" y="45"/>
                    </a:lnTo>
                    <a:lnTo>
                      <a:pt x="160" y="46"/>
                    </a:lnTo>
                    <a:lnTo>
                      <a:pt x="158" y="46"/>
                    </a:lnTo>
                    <a:lnTo>
                      <a:pt x="154" y="46"/>
                    </a:lnTo>
                    <a:lnTo>
                      <a:pt x="151" y="46"/>
                    </a:lnTo>
                    <a:lnTo>
                      <a:pt x="148" y="46"/>
                    </a:lnTo>
                    <a:lnTo>
                      <a:pt x="146" y="46"/>
                    </a:lnTo>
                    <a:lnTo>
                      <a:pt x="144" y="46"/>
                    </a:lnTo>
                    <a:lnTo>
                      <a:pt x="142" y="46"/>
                    </a:lnTo>
                    <a:lnTo>
                      <a:pt x="140" y="47"/>
                    </a:lnTo>
                    <a:lnTo>
                      <a:pt x="138" y="47"/>
                    </a:lnTo>
                    <a:lnTo>
                      <a:pt x="136" y="47"/>
                    </a:lnTo>
                    <a:lnTo>
                      <a:pt x="134" y="47"/>
                    </a:lnTo>
                    <a:lnTo>
                      <a:pt x="132" y="47"/>
                    </a:lnTo>
                    <a:lnTo>
                      <a:pt x="130" y="47"/>
                    </a:lnTo>
                    <a:lnTo>
                      <a:pt x="128" y="47"/>
                    </a:lnTo>
                    <a:lnTo>
                      <a:pt x="126" y="47"/>
                    </a:lnTo>
                    <a:lnTo>
                      <a:pt x="124" y="47"/>
                    </a:lnTo>
                    <a:lnTo>
                      <a:pt x="121" y="47"/>
                    </a:lnTo>
                    <a:lnTo>
                      <a:pt x="119" y="47"/>
                    </a:lnTo>
                    <a:lnTo>
                      <a:pt x="117" y="47"/>
                    </a:lnTo>
                    <a:lnTo>
                      <a:pt x="115" y="47"/>
                    </a:lnTo>
                    <a:lnTo>
                      <a:pt x="113" y="47"/>
                    </a:lnTo>
                    <a:lnTo>
                      <a:pt x="111" y="47"/>
                    </a:lnTo>
                    <a:lnTo>
                      <a:pt x="109" y="47"/>
                    </a:lnTo>
                    <a:lnTo>
                      <a:pt x="107" y="47"/>
                    </a:lnTo>
                    <a:lnTo>
                      <a:pt x="105" y="47"/>
                    </a:lnTo>
                    <a:lnTo>
                      <a:pt x="102" y="47"/>
                    </a:lnTo>
                    <a:lnTo>
                      <a:pt x="100" y="47"/>
                    </a:lnTo>
                    <a:lnTo>
                      <a:pt x="98" y="47"/>
                    </a:lnTo>
                    <a:lnTo>
                      <a:pt x="96" y="47"/>
                    </a:lnTo>
                    <a:lnTo>
                      <a:pt x="94" y="47"/>
                    </a:lnTo>
                    <a:lnTo>
                      <a:pt x="92" y="47"/>
                    </a:lnTo>
                    <a:lnTo>
                      <a:pt x="90" y="47"/>
                    </a:lnTo>
                    <a:lnTo>
                      <a:pt x="88" y="46"/>
                    </a:lnTo>
                    <a:lnTo>
                      <a:pt x="86" y="46"/>
                    </a:lnTo>
                    <a:lnTo>
                      <a:pt x="84" y="46"/>
                    </a:lnTo>
                    <a:lnTo>
                      <a:pt x="82" y="46"/>
                    </a:lnTo>
                    <a:lnTo>
                      <a:pt x="77" y="46"/>
                    </a:lnTo>
                    <a:lnTo>
                      <a:pt x="73" y="46"/>
                    </a:lnTo>
                    <a:lnTo>
                      <a:pt x="68" y="45"/>
                    </a:lnTo>
                    <a:lnTo>
                      <a:pt x="63" y="45"/>
                    </a:lnTo>
                    <a:lnTo>
                      <a:pt x="59" y="45"/>
                    </a:lnTo>
                    <a:lnTo>
                      <a:pt x="55" y="45"/>
                    </a:lnTo>
                    <a:lnTo>
                      <a:pt x="51" y="44"/>
                    </a:lnTo>
                    <a:lnTo>
                      <a:pt x="47" y="44"/>
                    </a:lnTo>
                    <a:lnTo>
                      <a:pt x="43" y="43"/>
                    </a:lnTo>
                    <a:lnTo>
                      <a:pt x="39" y="43"/>
                    </a:lnTo>
                    <a:lnTo>
                      <a:pt x="36" y="43"/>
                    </a:lnTo>
                    <a:lnTo>
                      <a:pt x="33" y="42"/>
                    </a:lnTo>
                    <a:lnTo>
                      <a:pt x="29" y="42"/>
                    </a:lnTo>
                    <a:lnTo>
                      <a:pt x="26" y="41"/>
                    </a:lnTo>
                    <a:lnTo>
                      <a:pt x="23" y="40"/>
                    </a:lnTo>
                    <a:lnTo>
                      <a:pt x="20" y="40"/>
                    </a:lnTo>
                    <a:lnTo>
                      <a:pt x="18" y="39"/>
                    </a:lnTo>
                    <a:lnTo>
                      <a:pt x="16" y="39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1" y="37"/>
                    </a:lnTo>
                    <a:lnTo>
                      <a:pt x="9" y="36"/>
                    </a:lnTo>
                    <a:lnTo>
                      <a:pt x="8" y="36"/>
                    </a:lnTo>
                    <a:lnTo>
                      <a:pt x="7" y="35"/>
                    </a:lnTo>
                    <a:lnTo>
                      <a:pt x="5" y="34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3" y="33"/>
                    </a:lnTo>
                    <a:lnTo>
                      <a:pt x="2" y="32"/>
                    </a:lnTo>
                    <a:lnTo>
                      <a:pt x="1" y="31"/>
                    </a:lnTo>
                    <a:lnTo>
                      <a:pt x="1" y="31"/>
                    </a:lnTo>
                    <a:lnTo>
                      <a:pt x="0" y="30"/>
                    </a:lnTo>
                    <a:lnTo>
                      <a:pt x="0" y="16"/>
                    </a:lnTo>
                    <a:lnTo>
                      <a:pt x="1" y="14"/>
                    </a:lnTo>
                    <a:lnTo>
                      <a:pt x="2" y="13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6" y="10"/>
                    </a:lnTo>
                    <a:lnTo>
                      <a:pt x="8" y="9"/>
                    </a:lnTo>
                    <a:lnTo>
                      <a:pt x="11" y="9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25" name="Freeform 1413"/>
              <p:cNvSpPr>
                <a:spLocks/>
              </p:cNvSpPr>
              <p:nvPr/>
            </p:nvSpPr>
            <p:spPr bwMode="auto">
              <a:xfrm>
                <a:off x="5089" y="2692"/>
                <a:ext cx="222" cy="27"/>
              </a:xfrm>
              <a:custGeom>
                <a:avLst/>
                <a:gdLst>
                  <a:gd name="T0" fmla="*/ 211 w 222"/>
                  <a:gd name="T1" fmla="*/ 19 h 27"/>
                  <a:gd name="T2" fmla="*/ 200 w 222"/>
                  <a:gd name="T3" fmla="*/ 21 h 27"/>
                  <a:gd name="T4" fmla="*/ 187 w 222"/>
                  <a:gd name="T5" fmla="*/ 23 h 27"/>
                  <a:gd name="T6" fmla="*/ 172 w 222"/>
                  <a:gd name="T7" fmla="*/ 25 h 27"/>
                  <a:gd name="T8" fmla="*/ 154 w 222"/>
                  <a:gd name="T9" fmla="*/ 26 h 27"/>
                  <a:gd name="T10" fmla="*/ 140 w 222"/>
                  <a:gd name="T11" fmla="*/ 26 h 27"/>
                  <a:gd name="T12" fmla="*/ 134 w 222"/>
                  <a:gd name="T13" fmla="*/ 27 h 27"/>
                  <a:gd name="T14" fmla="*/ 129 w 222"/>
                  <a:gd name="T15" fmla="*/ 27 h 27"/>
                  <a:gd name="T16" fmla="*/ 123 w 222"/>
                  <a:gd name="T17" fmla="*/ 27 h 27"/>
                  <a:gd name="T18" fmla="*/ 117 w 222"/>
                  <a:gd name="T19" fmla="*/ 27 h 27"/>
                  <a:gd name="T20" fmla="*/ 111 w 222"/>
                  <a:gd name="T21" fmla="*/ 27 h 27"/>
                  <a:gd name="T22" fmla="*/ 103 w 222"/>
                  <a:gd name="T23" fmla="*/ 27 h 27"/>
                  <a:gd name="T24" fmla="*/ 95 w 222"/>
                  <a:gd name="T25" fmla="*/ 27 h 27"/>
                  <a:gd name="T26" fmla="*/ 86 w 222"/>
                  <a:gd name="T27" fmla="*/ 26 h 27"/>
                  <a:gd name="T28" fmla="*/ 79 w 222"/>
                  <a:gd name="T29" fmla="*/ 26 h 27"/>
                  <a:gd name="T30" fmla="*/ 71 w 222"/>
                  <a:gd name="T31" fmla="*/ 26 h 27"/>
                  <a:gd name="T32" fmla="*/ 62 w 222"/>
                  <a:gd name="T33" fmla="*/ 25 h 27"/>
                  <a:gd name="T34" fmla="*/ 52 w 222"/>
                  <a:gd name="T35" fmla="*/ 25 h 27"/>
                  <a:gd name="T36" fmla="*/ 43 w 222"/>
                  <a:gd name="T37" fmla="*/ 24 h 27"/>
                  <a:gd name="T38" fmla="*/ 35 w 222"/>
                  <a:gd name="T39" fmla="*/ 23 h 27"/>
                  <a:gd name="T40" fmla="*/ 28 w 222"/>
                  <a:gd name="T41" fmla="*/ 22 h 27"/>
                  <a:gd name="T42" fmla="*/ 22 w 222"/>
                  <a:gd name="T43" fmla="*/ 21 h 27"/>
                  <a:gd name="T44" fmla="*/ 18 w 222"/>
                  <a:gd name="T45" fmla="*/ 21 h 27"/>
                  <a:gd name="T46" fmla="*/ 14 w 222"/>
                  <a:gd name="T47" fmla="*/ 20 h 27"/>
                  <a:gd name="T48" fmla="*/ 8 w 222"/>
                  <a:gd name="T49" fmla="*/ 18 h 27"/>
                  <a:gd name="T50" fmla="*/ 2 w 222"/>
                  <a:gd name="T51" fmla="*/ 16 h 27"/>
                  <a:gd name="T52" fmla="*/ 0 w 222"/>
                  <a:gd name="T53" fmla="*/ 13 h 27"/>
                  <a:gd name="T54" fmla="*/ 2 w 222"/>
                  <a:gd name="T55" fmla="*/ 11 h 27"/>
                  <a:gd name="T56" fmla="*/ 6 w 222"/>
                  <a:gd name="T57" fmla="*/ 9 h 27"/>
                  <a:gd name="T58" fmla="*/ 12 w 222"/>
                  <a:gd name="T59" fmla="*/ 7 h 27"/>
                  <a:gd name="T60" fmla="*/ 21 w 222"/>
                  <a:gd name="T61" fmla="*/ 5 h 27"/>
                  <a:gd name="T62" fmla="*/ 32 w 222"/>
                  <a:gd name="T63" fmla="*/ 4 h 27"/>
                  <a:gd name="T64" fmla="*/ 44 w 222"/>
                  <a:gd name="T65" fmla="*/ 2 h 27"/>
                  <a:gd name="T66" fmla="*/ 56 w 222"/>
                  <a:gd name="T67" fmla="*/ 1 h 27"/>
                  <a:gd name="T68" fmla="*/ 70 w 222"/>
                  <a:gd name="T69" fmla="*/ 1 h 27"/>
                  <a:gd name="T70" fmla="*/ 85 w 222"/>
                  <a:gd name="T71" fmla="*/ 0 h 27"/>
                  <a:gd name="T72" fmla="*/ 100 w 222"/>
                  <a:gd name="T73" fmla="*/ 0 h 27"/>
                  <a:gd name="T74" fmla="*/ 116 w 222"/>
                  <a:gd name="T75" fmla="*/ 0 h 27"/>
                  <a:gd name="T76" fmla="*/ 129 w 222"/>
                  <a:gd name="T77" fmla="*/ 0 h 27"/>
                  <a:gd name="T78" fmla="*/ 141 w 222"/>
                  <a:gd name="T79" fmla="*/ 0 h 27"/>
                  <a:gd name="T80" fmla="*/ 153 w 222"/>
                  <a:gd name="T81" fmla="*/ 1 h 27"/>
                  <a:gd name="T82" fmla="*/ 164 w 222"/>
                  <a:gd name="T83" fmla="*/ 1 h 27"/>
                  <a:gd name="T84" fmla="*/ 175 w 222"/>
                  <a:gd name="T85" fmla="*/ 2 h 27"/>
                  <a:gd name="T86" fmla="*/ 184 w 222"/>
                  <a:gd name="T87" fmla="*/ 3 h 27"/>
                  <a:gd name="T88" fmla="*/ 193 w 222"/>
                  <a:gd name="T89" fmla="*/ 4 h 27"/>
                  <a:gd name="T90" fmla="*/ 201 w 222"/>
                  <a:gd name="T91" fmla="*/ 5 h 27"/>
                  <a:gd name="T92" fmla="*/ 208 w 222"/>
                  <a:gd name="T93" fmla="*/ 6 h 27"/>
                  <a:gd name="T94" fmla="*/ 213 w 222"/>
                  <a:gd name="T95" fmla="*/ 8 h 27"/>
                  <a:gd name="T96" fmla="*/ 218 w 222"/>
                  <a:gd name="T97" fmla="*/ 10 h 27"/>
                  <a:gd name="T98" fmla="*/ 221 w 222"/>
                  <a:gd name="T99" fmla="*/ 11 h 27"/>
                  <a:gd name="T100" fmla="*/ 222 w 222"/>
                  <a:gd name="T101" fmla="*/ 13 h 27"/>
                  <a:gd name="T102" fmla="*/ 221 w 222"/>
                  <a:gd name="T103" fmla="*/ 15 h 27"/>
                  <a:gd name="T104" fmla="*/ 219 w 222"/>
                  <a:gd name="T10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2" h="27">
                    <a:moveTo>
                      <a:pt x="216" y="18"/>
                    </a:moveTo>
                    <a:lnTo>
                      <a:pt x="213" y="19"/>
                    </a:lnTo>
                    <a:lnTo>
                      <a:pt x="211" y="19"/>
                    </a:lnTo>
                    <a:lnTo>
                      <a:pt x="207" y="20"/>
                    </a:lnTo>
                    <a:lnTo>
                      <a:pt x="204" y="21"/>
                    </a:lnTo>
                    <a:lnTo>
                      <a:pt x="200" y="21"/>
                    </a:lnTo>
                    <a:lnTo>
                      <a:pt x="196" y="22"/>
                    </a:lnTo>
                    <a:lnTo>
                      <a:pt x="192" y="23"/>
                    </a:lnTo>
                    <a:lnTo>
                      <a:pt x="187" y="23"/>
                    </a:lnTo>
                    <a:lnTo>
                      <a:pt x="182" y="24"/>
                    </a:lnTo>
                    <a:lnTo>
                      <a:pt x="177" y="24"/>
                    </a:lnTo>
                    <a:lnTo>
                      <a:pt x="172" y="25"/>
                    </a:lnTo>
                    <a:lnTo>
                      <a:pt x="166" y="25"/>
                    </a:lnTo>
                    <a:lnTo>
                      <a:pt x="160" y="25"/>
                    </a:lnTo>
                    <a:lnTo>
                      <a:pt x="154" y="26"/>
                    </a:lnTo>
                    <a:lnTo>
                      <a:pt x="148" y="26"/>
                    </a:lnTo>
                    <a:lnTo>
                      <a:pt x="142" y="26"/>
                    </a:lnTo>
                    <a:lnTo>
                      <a:pt x="140" y="26"/>
                    </a:lnTo>
                    <a:lnTo>
                      <a:pt x="138" y="26"/>
                    </a:lnTo>
                    <a:lnTo>
                      <a:pt x="136" y="26"/>
                    </a:lnTo>
                    <a:lnTo>
                      <a:pt x="134" y="27"/>
                    </a:lnTo>
                    <a:lnTo>
                      <a:pt x="133" y="27"/>
                    </a:lnTo>
                    <a:lnTo>
                      <a:pt x="131" y="27"/>
                    </a:lnTo>
                    <a:lnTo>
                      <a:pt x="129" y="27"/>
                    </a:lnTo>
                    <a:lnTo>
                      <a:pt x="127" y="27"/>
                    </a:lnTo>
                    <a:lnTo>
                      <a:pt x="125" y="27"/>
                    </a:lnTo>
                    <a:lnTo>
                      <a:pt x="123" y="27"/>
                    </a:lnTo>
                    <a:lnTo>
                      <a:pt x="121" y="27"/>
                    </a:lnTo>
                    <a:lnTo>
                      <a:pt x="119" y="27"/>
                    </a:lnTo>
                    <a:lnTo>
                      <a:pt x="117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11" y="27"/>
                    </a:lnTo>
                    <a:lnTo>
                      <a:pt x="108" y="27"/>
                    </a:lnTo>
                    <a:lnTo>
                      <a:pt x="106" y="27"/>
                    </a:lnTo>
                    <a:lnTo>
                      <a:pt x="103" y="27"/>
                    </a:lnTo>
                    <a:lnTo>
                      <a:pt x="100" y="27"/>
                    </a:lnTo>
                    <a:lnTo>
                      <a:pt x="97" y="27"/>
                    </a:lnTo>
                    <a:lnTo>
                      <a:pt x="95" y="27"/>
                    </a:lnTo>
                    <a:lnTo>
                      <a:pt x="92" y="27"/>
                    </a:lnTo>
                    <a:lnTo>
                      <a:pt x="89" y="27"/>
                    </a:lnTo>
                    <a:lnTo>
                      <a:pt x="86" y="26"/>
                    </a:lnTo>
                    <a:lnTo>
                      <a:pt x="84" y="26"/>
                    </a:lnTo>
                    <a:lnTo>
                      <a:pt x="81" y="26"/>
                    </a:lnTo>
                    <a:lnTo>
                      <a:pt x="79" y="26"/>
                    </a:lnTo>
                    <a:lnTo>
                      <a:pt x="76" y="26"/>
                    </a:lnTo>
                    <a:lnTo>
                      <a:pt x="74" y="26"/>
                    </a:lnTo>
                    <a:lnTo>
                      <a:pt x="71" y="26"/>
                    </a:lnTo>
                    <a:lnTo>
                      <a:pt x="69" y="26"/>
                    </a:lnTo>
                    <a:lnTo>
                      <a:pt x="65" y="26"/>
                    </a:lnTo>
                    <a:lnTo>
                      <a:pt x="62" y="25"/>
                    </a:lnTo>
                    <a:lnTo>
                      <a:pt x="59" y="25"/>
                    </a:lnTo>
                    <a:lnTo>
                      <a:pt x="56" y="25"/>
                    </a:lnTo>
                    <a:lnTo>
                      <a:pt x="52" y="25"/>
                    </a:lnTo>
                    <a:lnTo>
                      <a:pt x="49" y="24"/>
                    </a:lnTo>
                    <a:lnTo>
                      <a:pt x="46" y="24"/>
                    </a:lnTo>
                    <a:lnTo>
                      <a:pt x="43" y="24"/>
                    </a:lnTo>
                    <a:lnTo>
                      <a:pt x="41" y="24"/>
                    </a:lnTo>
                    <a:lnTo>
                      <a:pt x="38" y="23"/>
                    </a:lnTo>
                    <a:lnTo>
                      <a:pt x="35" y="23"/>
                    </a:lnTo>
                    <a:lnTo>
                      <a:pt x="33" y="23"/>
                    </a:lnTo>
                    <a:lnTo>
                      <a:pt x="30" y="23"/>
                    </a:lnTo>
                    <a:lnTo>
                      <a:pt x="28" y="22"/>
                    </a:lnTo>
                    <a:lnTo>
                      <a:pt x="25" y="22"/>
                    </a:lnTo>
                    <a:lnTo>
                      <a:pt x="23" y="22"/>
                    </a:lnTo>
                    <a:lnTo>
                      <a:pt x="22" y="21"/>
                    </a:lnTo>
                    <a:lnTo>
                      <a:pt x="20" y="21"/>
                    </a:lnTo>
                    <a:lnTo>
                      <a:pt x="19" y="21"/>
                    </a:lnTo>
                    <a:lnTo>
                      <a:pt x="18" y="21"/>
                    </a:lnTo>
                    <a:lnTo>
                      <a:pt x="17" y="20"/>
                    </a:lnTo>
                    <a:lnTo>
                      <a:pt x="16" y="20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0" y="19"/>
                    </a:lnTo>
                    <a:lnTo>
                      <a:pt x="8" y="18"/>
                    </a:lnTo>
                    <a:lnTo>
                      <a:pt x="6" y="17"/>
                    </a:lnTo>
                    <a:lnTo>
                      <a:pt x="4" y="17"/>
                    </a:lnTo>
                    <a:lnTo>
                      <a:pt x="2" y="16"/>
                    </a:lnTo>
                    <a:lnTo>
                      <a:pt x="1" y="15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" y="12"/>
                    </a:lnTo>
                    <a:lnTo>
                      <a:pt x="2" y="11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6" y="9"/>
                    </a:lnTo>
                    <a:lnTo>
                      <a:pt x="8" y="8"/>
                    </a:lnTo>
                    <a:lnTo>
                      <a:pt x="10" y="8"/>
                    </a:lnTo>
                    <a:lnTo>
                      <a:pt x="12" y="7"/>
                    </a:lnTo>
                    <a:lnTo>
                      <a:pt x="15" y="6"/>
                    </a:lnTo>
                    <a:lnTo>
                      <a:pt x="18" y="6"/>
                    </a:lnTo>
                    <a:lnTo>
                      <a:pt x="21" y="5"/>
                    </a:lnTo>
                    <a:lnTo>
                      <a:pt x="25" y="5"/>
                    </a:lnTo>
                    <a:lnTo>
                      <a:pt x="28" y="4"/>
                    </a:lnTo>
                    <a:lnTo>
                      <a:pt x="32" y="4"/>
                    </a:lnTo>
                    <a:lnTo>
                      <a:pt x="36" y="3"/>
                    </a:lnTo>
                    <a:lnTo>
                      <a:pt x="40" y="3"/>
                    </a:lnTo>
                    <a:lnTo>
                      <a:pt x="44" y="2"/>
                    </a:lnTo>
                    <a:lnTo>
                      <a:pt x="48" y="2"/>
                    </a:lnTo>
                    <a:lnTo>
                      <a:pt x="52" y="2"/>
                    </a:lnTo>
                    <a:lnTo>
                      <a:pt x="56" y="1"/>
                    </a:lnTo>
                    <a:lnTo>
                      <a:pt x="61" y="1"/>
                    </a:lnTo>
                    <a:lnTo>
                      <a:pt x="65" y="1"/>
                    </a:lnTo>
                    <a:lnTo>
                      <a:pt x="70" y="1"/>
                    </a:lnTo>
                    <a:lnTo>
                      <a:pt x="75" y="0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90" y="0"/>
                    </a:lnTo>
                    <a:lnTo>
                      <a:pt x="95" y="0"/>
                    </a:lnTo>
                    <a:lnTo>
                      <a:pt x="100" y="0"/>
                    </a:lnTo>
                    <a:lnTo>
                      <a:pt x="106" y="0"/>
                    </a:lnTo>
                    <a:lnTo>
                      <a:pt x="111" y="0"/>
                    </a:lnTo>
                    <a:lnTo>
                      <a:pt x="116" y="0"/>
                    </a:lnTo>
                    <a:lnTo>
                      <a:pt x="120" y="0"/>
                    </a:lnTo>
                    <a:lnTo>
                      <a:pt x="124" y="0"/>
                    </a:lnTo>
                    <a:lnTo>
                      <a:pt x="129" y="0"/>
                    </a:lnTo>
                    <a:lnTo>
                      <a:pt x="133" y="0"/>
                    </a:lnTo>
                    <a:lnTo>
                      <a:pt x="137" y="0"/>
                    </a:lnTo>
                    <a:lnTo>
                      <a:pt x="141" y="0"/>
                    </a:lnTo>
                    <a:lnTo>
                      <a:pt x="145" y="0"/>
                    </a:lnTo>
                    <a:lnTo>
                      <a:pt x="149" y="0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4" y="1"/>
                    </a:lnTo>
                    <a:lnTo>
                      <a:pt x="168" y="1"/>
                    </a:lnTo>
                    <a:lnTo>
                      <a:pt x="171" y="2"/>
                    </a:lnTo>
                    <a:lnTo>
                      <a:pt x="175" y="2"/>
                    </a:lnTo>
                    <a:lnTo>
                      <a:pt x="178" y="2"/>
                    </a:lnTo>
                    <a:lnTo>
                      <a:pt x="181" y="3"/>
                    </a:lnTo>
                    <a:lnTo>
                      <a:pt x="184" y="3"/>
                    </a:lnTo>
                    <a:lnTo>
                      <a:pt x="187" y="3"/>
                    </a:lnTo>
                    <a:lnTo>
                      <a:pt x="190" y="4"/>
                    </a:lnTo>
                    <a:lnTo>
                      <a:pt x="193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3" y="6"/>
                    </a:lnTo>
                    <a:lnTo>
                      <a:pt x="206" y="6"/>
                    </a:lnTo>
                    <a:lnTo>
                      <a:pt x="208" y="6"/>
                    </a:lnTo>
                    <a:lnTo>
                      <a:pt x="210" y="7"/>
                    </a:lnTo>
                    <a:lnTo>
                      <a:pt x="212" y="7"/>
                    </a:lnTo>
                    <a:lnTo>
                      <a:pt x="213" y="8"/>
                    </a:lnTo>
                    <a:lnTo>
                      <a:pt x="215" y="8"/>
                    </a:lnTo>
                    <a:lnTo>
                      <a:pt x="217" y="9"/>
                    </a:lnTo>
                    <a:lnTo>
                      <a:pt x="218" y="10"/>
                    </a:lnTo>
                    <a:lnTo>
                      <a:pt x="219" y="10"/>
                    </a:lnTo>
                    <a:lnTo>
                      <a:pt x="220" y="11"/>
                    </a:lnTo>
                    <a:lnTo>
                      <a:pt x="221" y="11"/>
                    </a:lnTo>
                    <a:lnTo>
                      <a:pt x="222" y="12"/>
                    </a:lnTo>
                    <a:lnTo>
                      <a:pt x="222" y="13"/>
                    </a:lnTo>
                    <a:lnTo>
                      <a:pt x="222" y="13"/>
                    </a:lnTo>
                    <a:lnTo>
                      <a:pt x="222" y="14"/>
                    </a:lnTo>
                    <a:lnTo>
                      <a:pt x="222" y="14"/>
                    </a:lnTo>
                    <a:lnTo>
                      <a:pt x="221" y="15"/>
                    </a:lnTo>
                    <a:lnTo>
                      <a:pt x="221" y="16"/>
                    </a:lnTo>
                    <a:lnTo>
                      <a:pt x="220" y="16"/>
                    </a:lnTo>
                    <a:lnTo>
                      <a:pt x="219" y="17"/>
                    </a:lnTo>
                    <a:lnTo>
                      <a:pt x="217" y="17"/>
                    </a:lnTo>
                    <a:lnTo>
                      <a:pt x="216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26" name="Freeform 1414"/>
              <p:cNvSpPr>
                <a:spLocks/>
              </p:cNvSpPr>
              <p:nvPr/>
            </p:nvSpPr>
            <p:spPr bwMode="auto">
              <a:xfrm>
                <a:off x="5088" y="2709"/>
                <a:ext cx="225" cy="23"/>
              </a:xfrm>
              <a:custGeom>
                <a:avLst/>
                <a:gdLst>
                  <a:gd name="T0" fmla="*/ 222 w 225"/>
                  <a:gd name="T1" fmla="*/ 10 h 23"/>
                  <a:gd name="T2" fmla="*/ 215 w 225"/>
                  <a:gd name="T3" fmla="*/ 14 h 23"/>
                  <a:gd name="T4" fmla="*/ 208 w 225"/>
                  <a:gd name="T5" fmla="*/ 16 h 23"/>
                  <a:gd name="T6" fmla="*/ 199 w 225"/>
                  <a:gd name="T7" fmla="*/ 18 h 23"/>
                  <a:gd name="T8" fmla="*/ 188 w 225"/>
                  <a:gd name="T9" fmla="*/ 19 h 23"/>
                  <a:gd name="T10" fmla="*/ 176 w 225"/>
                  <a:gd name="T11" fmla="*/ 20 h 23"/>
                  <a:gd name="T12" fmla="*/ 163 w 225"/>
                  <a:gd name="T13" fmla="*/ 21 h 23"/>
                  <a:gd name="T14" fmla="*/ 149 w 225"/>
                  <a:gd name="T15" fmla="*/ 22 h 23"/>
                  <a:gd name="T16" fmla="*/ 140 w 225"/>
                  <a:gd name="T17" fmla="*/ 23 h 23"/>
                  <a:gd name="T18" fmla="*/ 134 w 225"/>
                  <a:gd name="T19" fmla="*/ 23 h 23"/>
                  <a:gd name="T20" fmla="*/ 129 w 225"/>
                  <a:gd name="T21" fmla="*/ 23 h 23"/>
                  <a:gd name="T22" fmla="*/ 123 w 225"/>
                  <a:gd name="T23" fmla="*/ 23 h 23"/>
                  <a:gd name="T24" fmla="*/ 117 w 225"/>
                  <a:gd name="T25" fmla="*/ 23 h 23"/>
                  <a:gd name="T26" fmla="*/ 110 w 225"/>
                  <a:gd name="T27" fmla="*/ 23 h 23"/>
                  <a:gd name="T28" fmla="*/ 102 w 225"/>
                  <a:gd name="T29" fmla="*/ 23 h 23"/>
                  <a:gd name="T30" fmla="*/ 93 w 225"/>
                  <a:gd name="T31" fmla="*/ 23 h 23"/>
                  <a:gd name="T32" fmla="*/ 85 w 225"/>
                  <a:gd name="T33" fmla="*/ 23 h 23"/>
                  <a:gd name="T34" fmla="*/ 77 w 225"/>
                  <a:gd name="T35" fmla="*/ 22 h 23"/>
                  <a:gd name="T36" fmla="*/ 70 w 225"/>
                  <a:gd name="T37" fmla="*/ 22 h 23"/>
                  <a:gd name="T38" fmla="*/ 60 w 225"/>
                  <a:gd name="T39" fmla="*/ 21 h 23"/>
                  <a:gd name="T40" fmla="*/ 50 w 225"/>
                  <a:gd name="T41" fmla="*/ 20 h 23"/>
                  <a:gd name="T42" fmla="*/ 42 w 225"/>
                  <a:gd name="T43" fmla="*/ 20 h 23"/>
                  <a:gd name="T44" fmla="*/ 34 w 225"/>
                  <a:gd name="T45" fmla="*/ 18 h 23"/>
                  <a:gd name="T46" fmla="*/ 26 w 225"/>
                  <a:gd name="T47" fmla="*/ 17 h 23"/>
                  <a:gd name="T48" fmla="*/ 21 w 225"/>
                  <a:gd name="T49" fmla="*/ 16 h 23"/>
                  <a:gd name="T50" fmla="*/ 18 w 225"/>
                  <a:gd name="T51" fmla="*/ 16 h 23"/>
                  <a:gd name="T52" fmla="*/ 14 w 225"/>
                  <a:gd name="T53" fmla="*/ 15 h 23"/>
                  <a:gd name="T54" fmla="*/ 6 w 225"/>
                  <a:gd name="T55" fmla="*/ 12 h 23"/>
                  <a:gd name="T56" fmla="*/ 1 w 225"/>
                  <a:gd name="T57" fmla="*/ 9 h 23"/>
                  <a:gd name="T58" fmla="*/ 0 w 225"/>
                  <a:gd name="T59" fmla="*/ 6 h 23"/>
                  <a:gd name="T60" fmla="*/ 0 w 225"/>
                  <a:gd name="T61" fmla="*/ 0 h 23"/>
                  <a:gd name="T62" fmla="*/ 3 w 225"/>
                  <a:gd name="T63" fmla="*/ 2 h 23"/>
                  <a:gd name="T64" fmla="*/ 9 w 225"/>
                  <a:gd name="T65" fmla="*/ 5 h 23"/>
                  <a:gd name="T66" fmla="*/ 14 w 225"/>
                  <a:gd name="T67" fmla="*/ 6 h 23"/>
                  <a:gd name="T68" fmla="*/ 18 w 225"/>
                  <a:gd name="T69" fmla="*/ 7 h 23"/>
                  <a:gd name="T70" fmla="*/ 22 w 225"/>
                  <a:gd name="T71" fmla="*/ 8 h 23"/>
                  <a:gd name="T72" fmla="*/ 28 w 225"/>
                  <a:gd name="T73" fmla="*/ 9 h 23"/>
                  <a:gd name="T74" fmla="*/ 35 w 225"/>
                  <a:gd name="T75" fmla="*/ 10 h 23"/>
                  <a:gd name="T76" fmla="*/ 44 w 225"/>
                  <a:gd name="T77" fmla="*/ 11 h 23"/>
                  <a:gd name="T78" fmla="*/ 53 w 225"/>
                  <a:gd name="T79" fmla="*/ 12 h 23"/>
                  <a:gd name="T80" fmla="*/ 63 w 225"/>
                  <a:gd name="T81" fmla="*/ 13 h 23"/>
                  <a:gd name="T82" fmla="*/ 72 w 225"/>
                  <a:gd name="T83" fmla="*/ 13 h 23"/>
                  <a:gd name="T84" fmla="*/ 80 w 225"/>
                  <a:gd name="T85" fmla="*/ 14 h 23"/>
                  <a:gd name="T86" fmla="*/ 88 w 225"/>
                  <a:gd name="T87" fmla="*/ 14 h 23"/>
                  <a:gd name="T88" fmla="*/ 96 w 225"/>
                  <a:gd name="T89" fmla="*/ 14 h 23"/>
                  <a:gd name="T90" fmla="*/ 104 w 225"/>
                  <a:gd name="T91" fmla="*/ 14 h 23"/>
                  <a:gd name="T92" fmla="*/ 113 w 225"/>
                  <a:gd name="T93" fmla="*/ 14 h 23"/>
                  <a:gd name="T94" fmla="*/ 119 w 225"/>
                  <a:gd name="T95" fmla="*/ 14 h 23"/>
                  <a:gd name="T96" fmla="*/ 125 w 225"/>
                  <a:gd name="T97" fmla="*/ 14 h 23"/>
                  <a:gd name="T98" fmla="*/ 131 w 225"/>
                  <a:gd name="T99" fmla="*/ 14 h 23"/>
                  <a:gd name="T100" fmla="*/ 137 w 225"/>
                  <a:gd name="T101" fmla="*/ 14 h 23"/>
                  <a:gd name="T102" fmla="*/ 142 w 225"/>
                  <a:gd name="T103" fmla="*/ 14 h 23"/>
                  <a:gd name="T104" fmla="*/ 157 w 225"/>
                  <a:gd name="T105" fmla="*/ 13 h 23"/>
                  <a:gd name="T106" fmla="*/ 174 w 225"/>
                  <a:gd name="T107" fmla="*/ 12 h 23"/>
                  <a:gd name="T108" fmla="*/ 190 w 225"/>
                  <a:gd name="T109" fmla="*/ 10 h 23"/>
                  <a:gd name="T110" fmla="*/ 203 w 225"/>
                  <a:gd name="T111" fmla="*/ 8 h 23"/>
                  <a:gd name="T112" fmla="*/ 213 w 225"/>
                  <a:gd name="T113" fmla="*/ 6 h 23"/>
                  <a:gd name="T114" fmla="*/ 219 w 225"/>
                  <a:gd name="T115" fmla="*/ 3 h 23"/>
                  <a:gd name="T116" fmla="*/ 222 w 225"/>
                  <a:gd name="T117" fmla="*/ 2 h 23"/>
                  <a:gd name="T118" fmla="*/ 224 w 225"/>
                  <a:gd name="T1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5" h="23">
                    <a:moveTo>
                      <a:pt x="225" y="8"/>
                    </a:moveTo>
                    <a:lnTo>
                      <a:pt x="224" y="9"/>
                    </a:lnTo>
                    <a:lnTo>
                      <a:pt x="222" y="10"/>
                    </a:lnTo>
                    <a:lnTo>
                      <a:pt x="220" y="11"/>
                    </a:lnTo>
                    <a:lnTo>
                      <a:pt x="218" y="13"/>
                    </a:lnTo>
                    <a:lnTo>
                      <a:pt x="215" y="14"/>
                    </a:lnTo>
                    <a:lnTo>
                      <a:pt x="213" y="14"/>
                    </a:lnTo>
                    <a:lnTo>
                      <a:pt x="210" y="15"/>
                    </a:lnTo>
                    <a:lnTo>
                      <a:pt x="208" y="16"/>
                    </a:lnTo>
                    <a:lnTo>
                      <a:pt x="205" y="16"/>
                    </a:lnTo>
                    <a:lnTo>
                      <a:pt x="202" y="17"/>
                    </a:lnTo>
                    <a:lnTo>
                      <a:pt x="199" y="18"/>
                    </a:lnTo>
                    <a:lnTo>
                      <a:pt x="195" y="18"/>
                    </a:lnTo>
                    <a:lnTo>
                      <a:pt x="192" y="19"/>
                    </a:lnTo>
                    <a:lnTo>
                      <a:pt x="188" y="19"/>
                    </a:lnTo>
                    <a:lnTo>
                      <a:pt x="184" y="20"/>
                    </a:lnTo>
                    <a:lnTo>
                      <a:pt x="180" y="20"/>
                    </a:lnTo>
                    <a:lnTo>
                      <a:pt x="176" y="20"/>
                    </a:lnTo>
                    <a:lnTo>
                      <a:pt x="172" y="21"/>
                    </a:lnTo>
                    <a:lnTo>
                      <a:pt x="168" y="21"/>
                    </a:lnTo>
                    <a:lnTo>
                      <a:pt x="163" y="21"/>
                    </a:lnTo>
                    <a:lnTo>
                      <a:pt x="159" y="22"/>
                    </a:lnTo>
                    <a:lnTo>
                      <a:pt x="154" y="22"/>
                    </a:lnTo>
                    <a:lnTo>
                      <a:pt x="149" y="22"/>
                    </a:lnTo>
                    <a:lnTo>
                      <a:pt x="144" y="22"/>
                    </a:lnTo>
                    <a:lnTo>
                      <a:pt x="142" y="23"/>
                    </a:lnTo>
                    <a:lnTo>
                      <a:pt x="140" y="23"/>
                    </a:lnTo>
                    <a:lnTo>
                      <a:pt x="138" y="23"/>
                    </a:lnTo>
                    <a:lnTo>
                      <a:pt x="136" y="23"/>
                    </a:lnTo>
                    <a:lnTo>
                      <a:pt x="134" y="23"/>
                    </a:lnTo>
                    <a:lnTo>
                      <a:pt x="132" y="23"/>
                    </a:lnTo>
                    <a:lnTo>
                      <a:pt x="131" y="23"/>
                    </a:lnTo>
                    <a:lnTo>
                      <a:pt x="129" y="23"/>
                    </a:lnTo>
                    <a:lnTo>
                      <a:pt x="127" y="23"/>
                    </a:lnTo>
                    <a:lnTo>
                      <a:pt x="125" y="23"/>
                    </a:lnTo>
                    <a:lnTo>
                      <a:pt x="123" y="23"/>
                    </a:lnTo>
                    <a:lnTo>
                      <a:pt x="121" y="23"/>
                    </a:lnTo>
                    <a:lnTo>
                      <a:pt x="119" y="23"/>
                    </a:lnTo>
                    <a:lnTo>
                      <a:pt x="117" y="23"/>
                    </a:lnTo>
                    <a:lnTo>
                      <a:pt x="115" y="23"/>
                    </a:lnTo>
                    <a:lnTo>
                      <a:pt x="113" y="23"/>
                    </a:lnTo>
                    <a:lnTo>
                      <a:pt x="110" y="23"/>
                    </a:lnTo>
                    <a:lnTo>
                      <a:pt x="107" y="23"/>
                    </a:lnTo>
                    <a:lnTo>
                      <a:pt x="104" y="23"/>
                    </a:lnTo>
                    <a:lnTo>
                      <a:pt x="102" y="23"/>
                    </a:lnTo>
                    <a:lnTo>
                      <a:pt x="99" y="23"/>
                    </a:lnTo>
                    <a:lnTo>
                      <a:pt x="96" y="23"/>
                    </a:lnTo>
                    <a:lnTo>
                      <a:pt x="93" y="23"/>
                    </a:lnTo>
                    <a:lnTo>
                      <a:pt x="91" y="23"/>
                    </a:lnTo>
                    <a:lnTo>
                      <a:pt x="88" y="23"/>
                    </a:lnTo>
                    <a:lnTo>
                      <a:pt x="85" y="23"/>
                    </a:lnTo>
                    <a:lnTo>
                      <a:pt x="83" y="22"/>
                    </a:lnTo>
                    <a:lnTo>
                      <a:pt x="80" y="22"/>
                    </a:lnTo>
                    <a:lnTo>
                      <a:pt x="77" y="22"/>
                    </a:lnTo>
                    <a:lnTo>
                      <a:pt x="75" y="22"/>
                    </a:lnTo>
                    <a:lnTo>
                      <a:pt x="72" y="22"/>
                    </a:lnTo>
                    <a:lnTo>
                      <a:pt x="70" y="22"/>
                    </a:lnTo>
                    <a:lnTo>
                      <a:pt x="66" y="22"/>
                    </a:lnTo>
                    <a:lnTo>
                      <a:pt x="63" y="21"/>
                    </a:lnTo>
                    <a:lnTo>
                      <a:pt x="60" y="21"/>
                    </a:lnTo>
                    <a:lnTo>
                      <a:pt x="57" y="21"/>
                    </a:lnTo>
                    <a:lnTo>
                      <a:pt x="53" y="21"/>
                    </a:lnTo>
                    <a:lnTo>
                      <a:pt x="50" y="20"/>
                    </a:lnTo>
                    <a:lnTo>
                      <a:pt x="47" y="20"/>
                    </a:lnTo>
                    <a:lnTo>
                      <a:pt x="45" y="20"/>
                    </a:lnTo>
                    <a:lnTo>
                      <a:pt x="42" y="20"/>
                    </a:lnTo>
                    <a:lnTo>
                      <a:pt x="39" y="19"/>
                    </a:lnTo>
                    <a:lnTo>
                      <a:pt x="36" y="19"/>
                    </a:lnTo>
                    <a:lnTo>
                      <a:pt x="34" y="18"/>
                    </a:lnTo>
                    <a:lnTo>
                      <a:pt x="31" y="18"/>
                    </a:lnTo>
                    <a:lnTo>
                      <a:pt x="29" y="18"/>
                    </a:lnTo>
                    <a:lnTo>
                      <a:pt x="26" y="17"/>
                    </a:lnTo>
                    <a:lnTo>
                      <a:pt x="24" y="17"/>
                    </a:lnTo>
                    <a:lnTo>
                      <a:pt x="23" y="17"/>
                    </a:lnTo>
                    <a:lnTo>
                      <a:pt x="21" y="16"/>
                    </a:lnTo>
                    <a:lnTo>
                      <a:pt x="20" y="16"/>
                    </a:lnTo>
                    <a:lnTo>
                      <a:pt x="19" y="16"/>
                    </a:lnTo>
                    <a:lnTo>
                      <a:pt x="18" y="16"/>
                    </a:lnTo>
                    <a:lnTo>
                      <a:pt x="16" y="15"/>
                    </a:lnTo>
                    <a:lnTo>
                      <a:pt x="15" y="15"/>
                    </a:lnTo>
                    <a:lnTo>
                      <a:pt x="14" y="15"/>
                    </a:lnTo>
                    <a:lnTo>
                      <a:pt x="11" y="14"/>
                    </a:lnTo>
                    <a:lnTo>
                      <a:pt x="8" y="13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2" y="10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3" y="6"/>
                    </a:lnTo>
                    <a:lnTo>
                      <a:pt x="14" y="6"/>
                    </a:lnTo>
                    <a:lnTo>
                      <a:pt x="15" y="7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0" y="8"/>
                    </a:lnTo>
                    <a:lnTo>
                      <a:pt x="22" y="8"/>
                    </a:lnTo>
                    <a:lnTo>
                      <a:pt x="23" y="8"/>
                    </a:lnTo>
                    <a:lnTo>
                      <a:pt x="25" y="9"/>
                    </a:lnTo>
                    <a:lnTo>
                      <a:pt x="28" y="9"/>
                    </a:lnTo>
                    <a:lnTo>
                      <a:pt x="30" y="9"/>
                    </a:lnTo>
                    <a:lnTo>
                      <a:pt x="33" y="10"/>
                    </a:lnTo>
                    <a:lnTo>
                      <a:pt x="35" y="10"/>
                    </a:lnTo>
                    <a:lnTo>
                      <a:pt x="38" y="10"/>
                    </a:lnTo>
                    <a:lnTo>
                      <a:pt x="41" y="11"/>
                    </a:lnTo>
                    <a:lnTo>
                      <a:pt x="44" y="11"/>
                    </a:lnTo>
                    <a:lnTo>
                      <a:pt x="47" y="11"/>
                    </a:lnTo>
                    <a:lnTo>
                      <a:pt x="50" y="12"/>
                    </a:lnTo>
                    <a:lnTo>
                      <a:pt x="53" y="12"/>
                    </a:lnTo>
                    <a:lnTo>
                      <a:pt x="56" y="12"/>
                    </a:lnTo>
                    <a:lnTo>
                      <a:pt x="59" y="12"/>
                    </a:lnTo>
                    <a:lnTo>
                      <a:pt x="63" y="13"/>
                    </a:lnTo>
                    <a:lnTo>
                      <a:pt x="66" y="13"/>
                    </a:lnTo>
                    <a:lnTo>
                      <a:pt x="69" y="13"/>
                    </a:lnTo>
                    <a:lnTo>
                      <a:pt x="72" y="13"/>
                    </a:lnTo>
                    <a:lnTo>
                      <a:pt x="74" y="13"/>
                    </a:lnTo>
                    <a:lnTo>
                      <a:pt x="77" y="13"/>
                    </a:lnTo>
                    <a:lnTo>
                      <a:pt x="80" y="14"/>
                    </a:lnTo>
                    <a:lnTo>
                      <a:pt x="82" y="14"/>
                    </a:lnTo>
                    <a:lnTo>
                      <a:pt x="85" y="14"/>
                    </a:lnTo>
                    <a:lnTo>
                      <a:pt x="88" y="14"/>
                    </a:lnTo>
                    <a:lnTo>
                      <a:pt x="90" y="14"/>
                    </a:lnTo>
                    <a:lnTo>
                      <a:pt x="93" y="14"/>
                    </a:lnTo>
                    <a:lnTo>
                      <a:pt x="96" y="14"/>
                    </a:lnTo>
                    <a:lnTo>
                      <a:pt x="99" y="14"/>
                    </a:lnTo>
                    <a:lnTo>
                      <a:pt x="101" y="14"/>
                    </a:lnTo>
                    <a:lnTo>
                      <a:pt x="104" y="14"/>
                    </a:lnTo>
                    <a:lnTo>
                      <a:pt x="107" y="14"/>
                    </a:lnTo>
                    <a:lnTo>
                      <a:pt x="110" y="14"/>
                    </a:lnTo>
                    <a:lnTo>
                      <a:pt x="113" y="14"/>
                    </a:lnTo>
                    <a:lnTo>
                      <a:pt x="115" y="14"/>
                    </a:lnTo>
                    <a:lnTo>
                      <a:pt x="117" y="14"/>
                    </a:lnTo>
                    <a:lnTo>
                      <a:pt x="119" y="14"/>
                    </a:lnTo>
                    <a:lnTo>
                      <a:pt x="121" y="14"/>
                    </a:lnTo>
                    <a:lnTo>
                      <a:pt x="123" y="14"/>
                    </a:lnTo>
                    <a:lnTo>
                      <a:pt x="125" y="14"/>
                    </a:lnTo>
                    <a:lnTo>
                      <a:pt x="127" y="14"/>
                    </a:lnTo>
                    <a:lnTo>
                      <a:pt x="129" y="14"/>
                    </a:lnTo>
                    <a:lnTo>
                      <a:pt x="131" y="14"/>
                    </a:lnTo>
                    <a:lnTo>
                      <a:pt x="133" y="14"/>
                    </a:lnTo>
                    <a:lnTo>
                      <a:pt x="135" y="14"/>
                    </a:lnTo>
                    <a:lnTo>
                      <a:pt x="137" y="14"/>
                    </a:lnTo>
                    <a:lnTo>
                      <a:pt x="138" y="14"/>
                    </a:lnTo>
                    <a:lnTo>
                      <a:pt x="140" y="14"/>
                    </a:lnTo>
                    <a:lnTo>
                      <a:pt x="142" y="14"/>
                    </a:lnTo>
                    <a:lnTo>
                      <a:pt x="144" y="14"/>
                    </a:lnTo>
                    <a:lnTo>
                      <a:pt x="151" y="13"/>
                    </a:lnTo>
                    <a:lnTo>
                      <a:pt x="157" y="13"/>
                    </a:lnTo>
                    <a:lnTo>
                      <a:pt x="163" y="13"/>
                    </a:lnTo>
                    <a:lnTo>
                      <a:pt x="169" y="12"/>
                    </a:lnTo>
                    <a:lnTo>
                      <a:pt x="174" y="12"/>
                    </a:lnTo>
                    <a:lnTo>
                      <a:pt x="180" y="11"/>
                    </a:lnTo>
                    <a:lnTo>
                      <a:pt x="185" y="11"/>
                    </a:lnTo>
                    <a:lnTo>
                      <a:pt x="190" y="10"/>
                    </a:lnTo>
                    <a:lnTo>
                      <a:pt x="194" y="9"/>
                    </a:lnTo>
                    <a:lnTo>
                      <a:pt x="199" y="9"/>
                    </a:lnTo>
                    <a:lnTo>
                      <a:pt x="203" y="8"/>
                    </a:lnTo>
                    <a:lnTo>
                      <a:pt x="206" y="7"/>
                    </a:lnTo>
                    <a:lnTo>
                      <a:pt x="210" y="6"/>
                    </a:lnTo>
                    <a:lnTo>
                      <a:pt x="213" y="6"/>
                    </a:lnTo>
                    <a:lnTo>
                      <a:pt x="215" y="5"/>
                    </a:lnTo>
                    <a:lnTo>
                      <a:pt x="218" y="4"/>
                    </a:lnTo>
                    <a:lnTo>
                      <a:pt x="219" y="3"/>
                    </a:lnTo>
                    <a:lnTo>
                      <a:pt x="220" y="3"/>
                    </a:lnTo>
                    <a:lnTo>
                      <a:pt x="221" y="2"/>
                    </a:lnTo>
                    <a:lnTo>
                      <a:pt x="222" y="2"/>
                    </a:lnTo>
                    <a:lnTo>
                      <a:pt x="223" y="1"/>
                    </a:lnTo>
                    <a:lnTo>
                      <a:pt x="224" y="1"/>
                    </a:lnTo>
                    <a:lnTo>
                      <a:pt x="224" y="0"/>
                    </a:lnTo>
                    <a:lnTo>
                      <a:pt x="225" y="0"/>
                    </a:lnTo>
                    <a:lnTo>
                      <a:pt x="225" y="8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27" name="Freeform 1415"/>
              <p:cNvSpPr>
                <a:spLocks/>
              </p:cNvSpPr>
              <p:nvPr/>
            </p:nvSpPr>
            <p:spPr bwMode="auto">
              <a:xfrm>
                <a:off x="5139" y="2695"/>
                <a:ext cx="47" cy="15"/>
              </a:xfrm>
              <a:custGeom>
                <a:avLst/>
                <a:gdLst>
                  <a:gd name="T0" fmla="*/ 24 w 47"/>
                  <a:gd name="T1" fmla="*/ 0 h 15"/>
                  <a:gd name="T2" fmla="*/ 47 w 47"/>
                  <a:gd name="T3" fmla="*/ 11 h 15"/>
                  <a:gd name="T4" fmla="*/ 11 w 47"/>
                  <a:gd name="T5" fmla="*/ 15 h 15"/>
                  <a:gd name="T6" fmla="*/ 0 w 47"/>
                  <a:gd name="T7" fmla="*/ 1 h 15"/>
                  <a:gd name="T8" fmla="*/ 24 w 47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5">
                    <a:moveTo>
                      <a:pt x="24" y="0"/>
                    </a:moveTo>
                    <a:lnTo>
                      <a:pt x="47" y="11"/>
                    </a:lnTo>
                    <a:lnTo>
                      <a:pt x="11" y="15"/>
                    </a:lnTo>
                    <a:lnTo>
                      <a:pt x="0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28" name="Freeform 1416"/>
              <p:cNvSpPr>
                <a:spLocks/>
              </p:cNvSpPr>
              <p:nvPr/>
            </p:nvSpPr>
            <p:spPr bwMode="auto">
              <a:xfrm>
                <a:off x="5142" y="2696"/>
                <a:ext cx="38" cy="12"/>
              </a:xfrm>
              <a:custGeom>
                <a:avLst/>
                <a:gdLst>
                  <a:gd name="T0" fmla="*/ 21 w 38"/>
                  <a:gd name="T1" fmla="*/ 0 h 12"/>
                  <a:gd name="T2" fmla="*/ 38 w 38"/>
                  <a:gd name="T3" fmla="*/ 9 h 12"/>
                  <a:gd name="T4" fmla="*/ 10 w 38"/>
                  <a:gd name="T5" fmla="*/ 12 h 12"/>
                  <a:gd name="T6" fmla="*/ 0 w 38"/>
                  <a:gd name="T7" fmla="*/ 1 h 12"/>
                  <a:gd name="T8" fmla="*/ 21 w 38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2">
                    <a:moveTo>
                      <a:pt x="21" y="0"/>
                    </a:moveTo>
                    <a:lnTo>
                      <a:pt x="38" y="9"/>
                    </a:lnTo>
                    <a:lnTo>
                      <a:pt x="10" y="12"/>
                    </a:lnTo>
                    <a:lnTo>
                      <a:pt x="0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29" name="Freeform 1417"/>
              <p:cNvSpPr>
                <a:spLocks/>
              </p:cNvSpPr>
              <p:nvPr/>
            </p:nvSpPr>
            <p:spPr bwMode="auto">
              <a:xfrm>
                <a:off x="5121" y="2610"/>
                <a:ext cx="9" cy="14"/>
              </a:xfrm>
              <a:custGeom>
                <a:avLst/>
                <a:gdLst>
                  <a:gd name="T0" fmla="*/ 2 w 9"/>
                  <a:gd name="T1" fmla="*/ 14 h 14"/>
                  <a:gd name="T2" fmla="*/ 1 w 9"/>
                  <a:gd name="T3" fmla="*/ 12 h 14"/>
                  <a:gd name="T4" fmla="*/ 0 w 9"/>
                  <a:gd name="T5" fmla="*/ 11 h 14"/>
                  <a:gd name="T6" fmla="*/ 1 w 9"/>
                  <a:gd name="T7" fmla="*/ 8 h 14"/>
                  <a:gd name="T8" fmla="*/ 1 w 9"/>
                  <a:gd name="T9" fmla="*/ 6 h 14"/>
                  <a:gd name="T10" fmla="*/ 2 w 9"/>
                  <a:gd name="T11" fmla="*/ 4 h 14"/>
                  <a:gd name="T12" fmla="*/ 3 w 9"/>
                  <a:gd name="T13" fmla="*/ 3 h 14"/>
                  <a:gd name="T14" fmla="*/ 3 w 9"/>
                  <a:gd name="T15" fmla="*/ 2 h 14"/>
                  <a:gd name="T16" fmla="*/ 4 w 9"/>
                  <a:gd name="T17" fmla="*/ 1 h 14"/>
                  <a:gd name="T18" fmla="*/ 5 w 9"/>
                  <a:gd name="T19" fmla="*/ 1 h 14"/>
                  <a:gd name="T20" fmla="*/ 6 w 9"/>
                  <a:gd name="T21" fmla="*/ 0 h 14"/>
                  <a:gd name="T22" fmla="*/ 6 w 9"/>
                  <a:gd name="T23" fmla="*/ 0 h 14"/>
                  <a:gd name="T24" fmla="*/ 7 w 9"/>
                  <a:gd name="T25" fmla="*/ 0 h 14"/>
                  <a:gd name="T26" fmla="*/ 8 w 9"/>
                  <a:gd name="T27" fmla="*/ 1 h 14"/>
                  <a:gd name="T28" fmla="*/ 9 w 9"/>
                  <a:gd name="T29" fmla="*/ 3 h 14"/>
                  <a:gd name="T30" fmla="*/ 8 w 9"/>
                  <a:gd name="T31" fmla="*/ 5 h 14"/>
                  <a:gd name="T32" fmla="*/ 8 w 9"/>
                  <a:gd name="T33" fmla="*/ 8 h 14"/>
                  <a:gd name="T34" fmla="*/ 7 w 9"/>
                  <a:gd name="T35" fmla="*/ 9 h 14"/>
                  <a:gd name="T36" fmla="*/ 6 w 9"/>
                  <a:gd name="T37" fmla="*/ 11 h 14"/>
                  <a:gd name="T38" fmla="*/ 6 w 9"/>
                  <a:gd name="T39" fmla="*/ 12 h 14"/>
                  <a:gd name="T40" fmla="*/ 5 w 9"/>
                  <a:gd name="T41" fmla="*/ 12 h 14"/>
                  <a:gd name="T42" fmla="*/ 4 w 9"/>
                  <a:gd name="T43" fmla="*/ 13 h 14"/>
                  <a:gd name="T44" fmla="*/ 3 w 9"/>
                  <a:gd name="T45" fmla="*/ 14 h 14"/>
                  <a:gd name="T46" fmla="*/ 3 w 9"/>
                  <a:gd name="T47" fmla="*/ 14 h 14"/>
                  <a:gd name="T48" fmla="*/ 2 w 9"/>
                  <a:gd name="T4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4">
                    <a:moveTo>
                      <a:pt x="2" y="14"/>
                    </a:moveTo>
                    <a:lnTo>
                      <a:pt x="1" y="12"/>
                    </a:lnTo>
                    <a:lnTo>
                      <a:pt x="0" y="11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9" y="3"/>
                    </a:lnTo>
                    <a:lnTo>
                      <a:pt x="8" y="5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30" name="Freeform 1418"/>
              <p:cNvSpPr>
                <a:spLocks/>
              </p:cNvSpPr>
              <p:nvPr/>
            </p:nvSpPr>
            <p:spPr bwMode="auto">
              <a:xfrm>
                <a:off x="5127" y="2640"/>
                <a:ext cx="25" cy="22"/>
              </a:xfrm>
              <a:custGeom>
                <a:avLst/>
                <a:gdLst>
                  <a:gd name="T0" fmla="*/ 0 w 25"/>
                  <a:gd name="T1" fmla="*/ 21 h 22"/>
                  <a:gd name="T2" fmla="*/ 0 w 25"/>
                  <a:gd name="T3" fmla="*/ 0 h 22"/>
                  <a:gd name="T4" fmla="*/ 25 w 25"/>
                  <a:gd name="T5" fmla="*/ 5 h 22"/>
                  <a:gd name="T6" fmla="*/ 25 w 25"/>
                  <a:gd name="T7" fmla="*/ 22 h 22"/>
                  <a:gd name="T8" fmla="*/ 0 w 25"/>
                  <a:gd name="T9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2">
                    <a:moveTo>
                      <a:pt x="0" y="21"/>
                    </a:moveTo>
                    <a:lnTo>
                      <a:pt x="0" y="0"/>
                    </a:lnTo>
                    <a:lnTo>
                      <a:pt x="25" y="5"/>
                    </a:lnTo>
                    <a:lnTo>
                      <a:pt x="25" y="2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31" name="Rectangle 1419"/>
              <p:cNvSpPr>
                <a:spLocks noChangeArrowheads="1"/>
              </p:cNvSpPr>
              <p:nvPr/>
            </p:nvSpPr>
            <p:spPr bwMode="auto">
              <a:xfrm>
                <a:off x="5131" y="2644"/>
                <a:ext cx="18" cy="1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32" name="Freeform 1420"/>
              <p:cNvSpPr>
                <a:spLocks/>
              </p:cNvSpPr>
              <p:nvPr/>
            </p:nvSpPr>
            <p:spPr bwMode="auto">
              <a:xfrm>
                <a:off x="5117" y="2607"/>
                <a:ext cx="50" cy="45"/>
              </a:xfrm>
              <a:custGeom>
                <a:avLst/>
                <a:gdLst>
                  <a:gd name="T0" fmla="*/ 8 w 50"/>
                  <a:gd name="T1" fmla="*/ 12 h 45"/>
                  <a:gd name="T2" fmla="*/ 8 w 50"/>
                  <a:gd name="T3" fmla="*/ 12 h 45"/>
                  <a:gd name="T4" fmla="*/ 9 w 50"/>
                  <a:gd name="T5" fmla="*/ 11 h 45"/>
                  <a:gd name="T6" fmla="*/ 11 w 50"/>
                  <a:gd name="T7" fmla="*/ 8 h 45"/>
                  <a:gd name="T8" fmla="*/ 13 w 50"/>
                  <a:gd name="T9" fmla="*/ 6 h 45"/>
                  <a:gd name="T10" fmla="*/ 16 w 50"/>
                  <a:gd name="T11" fmla="*/ 4 h 45"/>
                  <a:gd name="T12" fmla="*/ 19 w 50"/>
                  <a:gd name="T13" fmla="*/ 2 h 45"/>
                  <a:gd name="T14" fmla="*/ 22 w 50"/>
                  <a:gd name="T15" fmla="*/ 1 h 45"/>
                  <a:gd name="T16" fmla="*/ 25 w 50"/>
                  <a:gd name="T17" fmla="*/ 0 h 45"/>
                  <a:gd name="T18" fmla="*/ 28 w 50"/>
                  <a:gd name="T19" fmla="*/ 0 h 45"/>
                  <a:gd name="T20" fmla="*/ 32 w 50"/>
                  <a:gd name="T21" fmla="*/ 1 h 45"/>
                  <a:gd name="T22" fmla="*/ 36 w 50"/>
                  <a:gd name="T23" fmla="*/ 2 h 45"/>
                  <a:gd name="T24" fmla="*/ 40 w 50"/>
                  <a:gd name="T25" fmla="*/ 4 h 45"/>
                  <a:gd name="T26" fmla="*/ 43 w 50"/>
                  <a:gd name="T27" fmla="*/ 7 h 45"/>
                  <a:gd name="T28" fmla="*/ 46 w 50"/>
                  <a:gd name="T29" fmla="*/ 10 h 45"/>
                  <a:gd name="T30" fmla="*/ 48 w 50"/>
                  <a:gd name="T31" fmla="*/ 13 h 45"/>
                  <a:gd name="T32" fmla="*/ 49 w 50"/>
                  <a:gd name="T33" fmla="*/ 18 h 45"/>
                  <a:gd name="T34" fmla="*/ 50 w 50"/>
                  <a:gd name="T35" fmla="*/ 22 h 45"/>
                  <a:gd name="T36" fmla="*/ 49 w 50"/>
                  <a:gd name="T37" fmla="*/ 26 h 45"/>
                  <a:gd name="T38" fmla="*/ 48 w 50"/>
                  <a:gd name="T39" fmla="*/ 31 h 45"/>
                  <a:gd name="T40" fmla="*/ 46 w 50"/>
                  <a:gd name="T41" fmla="*/ 34 h 45"/>
                  <a:gd name="T42" fmla="*/ 44 w 50"/>
                  <a:gd name="T43" fmla="*/ 38 h 45"/>
                  <a:gd name="T44" fmla="*/ 40 w 50"/>
                  <a:gd name="T45" fmla="*/ 41 h 45"/>
                  <a:gd name="T46" fmla="*/ 37 w 50"/>
                  <a:gd name="T47" fmla="*/ 43 h 45"/>
                  <a:gd name="T48" fmla="*/ 33 w 50"/>
                  <a:gd name="T49" fmla="*/ 44 h 45"/>
                  <a:gd name="T50" fmla="*/ 28 w 50"/>
                  <a:gd name="T51" fmla="*/ 45 h 45"/>
                  <a:gd name="T52" fmla="*/ 24 w 50"/>
                  <a:gd name="T53" fmla="*/ 44 h 45"/>
                  <a:gd name="T54" fmla="*/ 21 w 50"/>
                  <a:gd name="T55" fmla="*/ 43 h 45"/>
                  <a:gd name="T56" fmla="*/ 18 w 50"/>
                  <a:gd name="T57" fmla="*/ 42 h 45"/>
                  <a:gd name="T58" fmla="*/ 16 w 50"/>
                  <a:gd name="T59" fmla="*/ 41 h 45"/>
                  <a:gd name="T60" fmla="*/ 13 w 50"/>
                  <a:gd name="T61" fmla="*/ 39 h 45"/>
                  <a:gd name="T62" fmla="*/ 11 w 50"/>
                  <a:gd name="T63" fmla="*/ 37 h 45"/>
                  <a:gd name="T64" fmla="*/ 9 w 50"/>
                  <a:gd name="T65" fmla="*/ 34 h 45"/>
                  <a:gd name="T66" fmla="*/ 8 w 50"/>
                  <a:gd name="T67" fmla="*/ 32 h 45"/>
                  <a:gd name="T68" fmla="*/ 7 w 50"/>
                  <a:gd name="T69" fmla="*/ 31 h 45"/>
                  <a:gd name="T70" fmla="*/ 7 w 50"/>
                  <a:gd name="T71" fmla="*/ 31 h 45"/>
                  <a:gd name="T72" fmla="*/ 5 w 50"/>
                  <a:gd name="T73" fmla="*/ 30 h 45"/>
                  <a:gd name="T74" fmla="*/ 3 w 50"/>
                  <a:gd name="T75" fmla="*/ 29 h 45"/>
                  <a:gd name="T76" fmla="*/ 1 w 50"/>
                  <a:gd name="T77" fmla="*/ 26 h 45"/>
                  <a:gd name="T78" fmla="*/ 0 w 50"/>
                  <a:gd name="T79" fmla="*/ 22 h 45"/>
                  <a:gd name="T80" fmla="*/ 1 w 50"/>
                  <a:gd name="T81" fmla="*/ 19 h 45"/>
                  <a:gd name="T82" fmla="*/ 2 w 50"/>
                  <a:gd name="T83" fmla="*/ 15 h 45"/>
                  <a:gd name="T84" fmla="*/ 4 w 50"/>
                  <a:gd name="T85" fmla="*/ 13 h 45"/>
                  <a:gd name="T86" fmla="*/ 7 w 50"/>
                  <a:gd name="T87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" h="45">
                    <a:moveTo>
                      <a:pt x="8" y="12"/>
                    </a:move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6" y="4"/>
                    </a:lnTo>
                    <a:lnTo>
                      <a:pt x="17" y="3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1"/>
                    </a:lnTo>
                    <a:lnTo>
                      <a:pt x="34" y="1"/>
                    </a:lnTo>
                    <a:lnTo>
                      <a:pt x="36" y="2"/>
                    </a:lnTo>
                    <a:lnTo>
                      <a:pt x="38" y="3"/>
                    </a:lnTo>
                    <a:lnTo>
                      <a:pt x="40" y="4"/>
                    </a:lnTo>
                    <a:lnTo>
                      <a:pt x="42" y="5"/>
                    </a:lnTo>
                    <a:lnTo>
                      <a:pt x="43" y="7"/>
                    </a:lnTo>
                    <a:lnTo>
                      <a:pt x="45" y="8"/>
                    </a:lnTo>
                    <a:lnTo>
                      <a:pt x="46" y="10"/>
                    </a:lnTo>
                    <a:lnTo>
                      <a:pt x="47" y="12"/>
                    </a:lnTo>
                    <a:lnTo>
                      <a:pt x="48" y="13"/>
                    </a:lnTo>
                    <a:lnTo>
                      <a:pt x="49" y="15"/>
                    </a:lnTo>
                    <a:lnTo>
                      <a:pt x="49" y="18"/>
                    </a:lnTo>
                    <a:lnTo>
                      <a:pt x="50" y="20"/>
                    </a:lnTo>
                    <a:lnTo>
                      <a:pt x="50" y="22"/>
                    </a:lnTo>
                    <a:lnTo>
                      <a:pt x="50" y="24"/>
                    </a:lnTo>
                    <a:lnTo>
                      <a:pt x="49" y="26"/>
                    </a:lnTo>
                    <a:lnTo>
                      <a:pt x="49" y="29"/>
                    </a:lnTo>
                    <a:lnTo>
                      <a:pt x="48" y="31"/>
                    </a:lnTo>
                    <a:lnTo>
                      <a:pt x="47" y="33"/>
                    </a:lnTo>
                    <a:lnTo>
                      <a:pt x="46" y="34"/>
                    </a:lnTo>
                    <a:lnTo>
                      <a:pt x="45" y="36"/>
                    </a:lnTo>
                    <a:lnTo>
                      <a:pt x="44" y="38"/>
                    </a:lnTo>
                    <a:lnTo>
                      <a:pt x="42" y="39"/>
                    </a:lnTo>
                    <a:lnTo>
                      <a:pt x="40" y="41"/>
                    </a:lnTo>
                    <a:lnTo>
                      <a:pt x="39" y="42"/>
                    </a:lnTo>
                    <a:lnTo>
                      <a:pt x="37" y="43"/>
                    </a:lnTo>
                    <a:lnTo>
                      <a:pt x="35" y="43"/>
                    </a:lnTo>
                    <a:lnTo>
                      <a:pt x="33" y="44"/>
                    </a:lnTo>
                    <a:lnTo>
                      <a:pt x="30" y="44"/>
                    </a:lnTo>
                    <a:lnTo>
                      <a:pt x="28" y="45"/>
                    </a:lnTo>
                    <a:lnTo>
                      <a:pt x="26" y="44"/>
                    </a:lnTo>
                    <a:lnTo>
                      <a:pt x="24" y="44"/>
                    </a:lnTo>
                    <a:lnTo>
                      <a:pt x="23" y="44"/>
                    </a:lnTo>
                    <a:lnTo>
                      <a:pt x="21" y="43"/>
                    </a:lnTo>
                    <a:lnTo>
                      <a:pt x="20" y="43"/>
                    </a:lnTo>
                    <a:lnTo>
                      <a:pt x="18" y="42"/>
                    </a:lnTo>
                    <a:lnTo>
                      <a:pt x="17" y="42"/>
                    </a:lnTo>
                    <a:lnTo>
                      <a:pt x="16" y="41"/>
                    </a:lnTo>
                    <a:lnTo>
                      <a:pt x="14" y="40"/>
                    </a:lnTo>
                    <a:lnTo>
                      <a:pt x="13" y="39"/>
                    </a:lnTo>
                    <a:lnTo>
                      <a:pt x="12" y="38"/>
                    </a:lnTo>
                    <a:lnTo>
                      <a:pt x="11" y="37"/>
                    </a:lnTo>
                    <a:lnTo>
                      <a:pt x="10" y="36"/>
                    </a:lnTo>
                    <a:lnTo>
                      <a:pt x="9" y="34"/>
                    </a:lnTo>
                    <a:lnTo>
                      <a:pt x="9" y="33"/>
                    </a:lnTo>
                    <a:lnTo>
                      <a:pt x="8" y="32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5" y="30"/>
                    </a:lnTo>
                    <a:lnTo>
                      <a:pt x="4" y="30"/>
                    </a:lnTo>
                    <a:lnTo>
                      <a:pt x="3" y="29"/>
                    </a:lnTo>
                    <a:lnTo>
                      <a:pt x="2" y="27"/>
                    </a:lnTo>
                    <a:lnTo>
                      <a:pt x="1" y="26"/>
                    </a:lnTo>
                    <a:lnTo>
                      <a:pt x="1" y="24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2" y="15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33" name="Freeform 1421"/>
              <p:cNvSpPr>
                <a:spLocks/>
              </p:cNvSpPr>
              <p:nvPr/>
            </p:nvSpPr>
            <p:spPr bwMode="auto">
              <a:xfrm>
                <a:off x="5120" y="2611"/>
                <a:ext cx="43" cy="37"/>
              </a:xfrm>
              <a:custGeom>
                <a:avLst/>
                <a:gdLst>
                  <a:gd name="T0" fmla="*/ 5 w 43"/>
                  <a:gd name="T1" fmla="*/ 12 h 37"/>
                  <a:gd name="T2" fmla="*/ 6 w 43"/>
                  <a:gd name="T3" fmla="*/ 13 h 37"/>
                  <a:gd name="T4" fmla="*/ 7 w 43"/>
                  <a:gd name="T5" fmla="*/ 12 h 37"/>
                  <a:gd name="T6" fmla="*/ 9 w 43"/>
                  <a:gd name="T7" fmla="*/ 9 h 37"/>
                  <a:gd name="T8" fmla="*/ 11 w 43"/>
                  <a:gd name="T9" fmla="*/ 6 h 37"/>
                  <a:gd name="T10" fmla="*/ 13 w 43"/>
                  <a:gd name="T11" fmla="*/ 4 h 37"/>
                  <a:gd name="T12" fmla="*/ 16 w 43"/>
                  <a:gd name="T13" fmla="*/ 2 h 37"/>
                  <a:gd name="T14" fmla="*/ 18 w 43"/>
                  <a:gd name="T15" fmla="*/ 1 h 37"/>
                  <a:gd name="T16" fmla="*/ 21 w 43"/>
                  <a:gd name="T17" fmla="*/ 0 h 37"/>
                  <a:gd name="T18" fmla="*/ 25 w 43"/>
                  <a:gd name="T19" fmla="*/ 0 h 37"/>
                  <a:gd name="T20" fmla="*/ 30 w 43"/>
                  <a:gd name="T21" fmla="*/ 0 h 37"/>
                  <a:gd name="T22" fmla="*/ 37 w 43"/>
                  <a:gd name="T23" fmla="*/ 4 h 37"/>
                  <a:gd name="T24" fmla="*/ 41 w 43"/>
                  <a:gd name="T25" fmla="*/ 9 h 37"/>
                  <a:gd name="T26" fmla="*/ 43 w 43"/>
                  <a:gd name="T27" fmla="*/ 16 h 37"/>
                  <a:gd name="T28" fmla="*/ 43 w 43"/>
                  <a:gd name="T29" fmla="*/ 22 h 37"/>
                  <a:gd name="T30" fmla="*/ 42 w 43"/>
                  <a:gd name="T31" fmla="*/ 25 h 37"/>
                  <a:gd name="T32" fmla="*/ 40 w 43"/>
                  <a:gd name="T33" fmla="*/ 29 h 37"/>
                  <a:gd name="T34" fmla="*/ 38 w 43"/>
                  <a:gd name="T35" fmla="*/ 31 h 37"/>
                  <a:gd name="T36" fmla="*/ 35 w 43"/>
                  <a:gd name="T37" fmla="*/ 34 h 37"/>
                  <a:gd name="T38" fmla="*/ 32 w 43"/>
                  <a:gd name="T39" fmla="*/ 36 h 37"/>
                  <a:gd name="T40" fmla="*/ 29 w 43"/>
                  <a:gd name="T41" fmla="*/ 37 h 37"/>
                  <a:gd name="T42" fmla="*/ 25 w 43"/>
                  <a:gd name="T43" fmla="*/ 37 h 37"/>
                  <a:gd name="T44" fmla="*/ 20 w 43"/>
                  <a:gd name="T45" fmla="*/ 36 h 37"/>
                  <a:gd name="T46" fmla="*/ 15 w 43"/>
                  <a:gd name="T47" fmla="*/ 34 h 37"/>
                  <a:gd name="T48" fmla="*/ 10 w 43"/>
                  <a:gd name="T49" fmla="*/ 30 h 37"/>
                  <a:gd name="T50" fmla="*/ 7 w 43"/>
                  <a:gd name="T51" fmla="*/ 25 h 37"/>
                  <a:gd name="T52" fmla="*/ 6 w 43"/>
                  <a:gd name="T53" fmla="*/ 22 h 37"/>
                  <a:gd name="T54" fmla="*/ 4 w 43"/>
                  <a:gd name="T55" fmla="*/ 23 h 37"/>
                  <a:gd name="T56" fmla="*/ 3 w 43"/>
                  <a:gd name="T57" fmla="*/ 23 h 37"/>
                  <a:gd name="T58" fmla="*/ 1 w 43"/>
                  <a:gd name="T59" fmla="*/ 22 h 37"/>
                  <a:gd name="T60" fmla="*/ 0 w 43"/>
                  <a:gd name="T61" fmla="*/ 20 h 37"/>
                  <a:gd name="T62" fmla="*/ 0 w 43"/>
                  <a:gd name="T63" fmla="*/ 18 h 37"/>
                  <a:gd name="T64" fmla="*/ 0 w 43"/>
                  <a:gd name="T65" fmla="*/ 16 h 37"/>
                  <a:gd name="T66" fmla="*/ 1 w 43"/>
                  <a:gd name="T67" fmla="*/ 14 h 37"/>
                  <a:gd name="T68" fmla="*/ 2 w 43"/>
                  <a:gd name="T69" fmla="*/ 13 h 37"/>
                  <a:gd name="T70" fmla="*/ 4 w 43"/>
                  <a:gd name="T71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3" h="37">
                    <a:moveTo>
                      <a:pt x="5" y="12"/>
                    </a:moveTo>
                    <a:lnTo>
                      <a:pt x="5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7" y="14"/>
                    </a:lnTo>
                    <a:lnTo>
                      <a:pt x="7" y="12"/>
                    </a:lnTo>
                    <a:lnTo>
                      <a:pt x="8" y="11"/>
                    </a:lnTo>
                    <a:lnTo>
                      <a:pt x="9" y="9"/>
                    </a:lnTo>
                    <a:lnTo>
                      <a:pt x="10" y="8"/>
                    </a:lnTo>
                    <a:lnTo>
                      <a:pt x="11" y="6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4" y="3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8" y="1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34" y="2"/>
                    </a:lnTo>
                    <a:lnTo>
                      <a:pt x="37" y="4"/>
                    </a:lnTo>
                    <a:lnTo>
                      <a:pt x="39" y="6"/>
                    </a:lnTo>
                    <a:lnTo>
                      <a:pt x="41" y="9"/>
                    </a:lnTo>
                    <a:lnTo>
                      <a:pt x="43" y="13"/>
                    </a:lnTo>
                    <a:lnTo>
                      <a:pt x="43" y="16"/>
                    </a:lnTo>
                    <a:lnTo>
                      <a:pt x="43" y="20"/>
                    </a:lnTo>
                    <a:lnTo>
                      <a:pt x="43" y="22"/>
                    </a:lnTo>
                    <a:lnTo>
                      <a:pt x="43" y="24"/>
                    </a:lnTo>
                    <a:lnTo>
                      <a:pt x="42" y="25"/>
                    </a:lnTo>
                    <a:lnTo>
                      <a:pt x="41" y="27"/>
                    </a:lnTo>
                    <a:lnTo>
                      <a:pt x="40" y="29"/>
                    </a:lnTo>
                    <a:lnTo>
                      <a:pt x="39" y="30"/>
                    </a:lnTo>
                    <a:lnTo>
                      <a:pt x="38" y="31"/>
                    </a:lnTo>
                    <a:lnTo>
                      <a:pt x="37" y="33"/>
                    </a:lnTo>
                    <a:lnTo>
                      <a:pt x="35" y="34"/>
                    </a:lnTo>
                    <a:lnTo>
                      <a:pt x="34" y="35"/>
                    </a:lnTo>
                    <a:lnTo>
                      <a:pt x="32" y="36"/>
                    </a:lnTo>
                    <a:lnTo>
                      <a:pt x="31" y="36"/>
                    </a:lnTo>
                    <a:lnTo>
                      <a:pt x="29" y="37"/>
                    </a:lnTo>
                    <a:lnTo>
                      <a:pt x="27" y="37"/>
                    </a:lnTo>
                    <a:lnTo>
                      <a:pt x="25" y="37"/>
                    </a:lnTo>
                    <a:lnTo>
                      <a:pt x="23" y="37"/>
                    </a:lnTo>
                    <a:lnTo>
                      <a:pt x="20" y="36"/>
                    </a:lnTo>
                    <a:lnTo>
                      <a:pt x="17" y="35"/>
                    </a:lnTo>
                    <a:lnTo>
                      <a:pt x="15" y="34"/>
                    </a:lnTo>
                    <a:lnTo>
                      <a:pt x="12" y="32"/>
                    </a:lnTo>
                    <a:lnTo>
                      <a:pt x="10" y="30"/>
                    </a:lnTo>
                    <a:lnTo>
                      <a:pt x="9" y="27"/>
                    </a:lnTo>
                    <a:lnTo>
                      <a:pt x="7" y="25"/>
                    </a:lnTo>
                    <a:lnTo>
                      <a:pt x="7" y="22"/>
                    </a:lnTo>
                    <a:lnTo>
                      <a:pt x="6" y="22"/>
                    </a:lnTo>
                    <a:lnTo>
                      <a:pt x="5" y="23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2" y="22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0" y="20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34" name="Freeform 1422"/>
              <p:cNvSpPr>
                <a:spLocks/>
              </p:cNvSpPr>
              <p:nvPr/>
            </p:nvSpPr>
            <p:spPr bwMode="auto">
              <a:xfrm>
                <a:off x="5135" y="2636"/>
                <a:ext cx="18" cy="7"/>
              </a:xfrm>
              <a:custGeom>
                <a:avLst/>
                <a:gdLst>
                  <a:gd name="T0" fmla="*/ 18 w 18"/>
                  <a:gd name="T1" fmla="*/ 2 h 7"/>
                  <a:gd name="T2" fmla="*/ 18 w 18"/>
                  <a:gd name="T3" fmla="*/ 2 h 7"/>
                  <a:gd name="T4" fmla="*/ 17 w 18"/>
                  <a:gd name="T5" fmla="*/ 3 h 7"/>
                  <a:gd name="T6" fmla="*/ 17 w 18"/>
                  <a:gd name="T7" fmla="*/ 3 h 7"/>
                  <a:gd name="T8" fmla="*/ 17 w 18"/>
                  <a:gd name="T9" fmla="*/ 4 h 7"/>
                  <a:gd name="T10" fmla="*/ 16 w 18"/>
                  <a:gd name="T11" fmla="*/ 4 h 7"/>
                  <a:gd name="T12" fmla="*/ 16 w 18"/>
                  <a:gd name="T13" fmla="*/ 5 h 7"/>
                  <a:gd name="T14" fmla="*/ 15 w 18"/>
                  <a:gd name="T15" fmla="*/ 6 h 7"/>
                  <a:gd name="T16" fmla="*/ 14 w 18"/>
                  <a:gd name="T17" fmla="*/ 6 h 7"/>
                  <a:gd name="T18" fmla="*/ 13 w 18"/>
                  <a:gd name="T19" fmla="*/ 7 h 7"/>
                  <a:gd name="T20" fmla="*/ 12 w 18"/>
                  <a:gd name="T21" fmla="*/ 7 h 7"/>
                  <a:gd name="T22" fmla="*/ 11 w 18"/>
                  <a:gd name="T23" fmla="*/ 7 h 7"/>
                  <a:gd name="T24" fmla="*/ 10 w 18"/>
                  <a:gd name="T25" fmla="*/ 7 h 7"/>
                  <a:gd name="T26" fmla="*/ 9 w 18"/>
                  <a:gd name="T27" fmla="*/ 7 h 7"/>
                  <a:gd name="T28" fmla="*/ 8 w 18"/>
                  <a:gd name="T29" fmla="*/ 7 h 7"/>
                  <a:gd name="T30" fmla="*/ 7 w 18"/>
                  <a:gd name="T31" fmla="*/ 7 h 7"/>
                  <a:gd name="T32" fmla="*/ 7 w 18"/>
                  <a:gd name="T33" fmla="*/ 7 h 7"/>
                  <a:gd name="T34" fmla="*/ 0 w 18"/>
                  <a:gd name="T35" fmla="*/ 0 h 7"/>
                  <a:gd name="T36" fmla="*/ 18 w 18"/>
                  <a:gd name="T3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7">
                    <a:moveTo>
                      <a:pt x="18" y="2"/>
                    </a:moveTo>
                    <a:lnTo>
                      <a:pt x="18" y="2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4"/>
                    </a:lnTo>
                    <a:lnTo>
                      <a:pt x="16" y="4"/>
                    </a:lnTo>
                    <a:lnTo>
                      <a:pt x="16" y="5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3" y="7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0" y="0"/>
                    </a:lnTo>
                    <a:lnTo>
                      <a:pt x="1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35" name="Freeform 1423"/>
              <p:cNvSpPr>
                <a:spLocks/>
              </p:cNvSpPr>
              <p:nvPr/>
            </p:nvSpPr>
            <p:spPr bwMode="auto">
              <a:xfrm>
                <a:off x="5140" y="2638"/>
                <a:ext cx="10" cy="2"/>
              </a:xfrm>
              <a:custGeom>
                <a:avLst/>
                <a:gdLst>
                  <a:gd name="T0" fmla="*/ 10 w 10"/>
                  <a:gd name="T1" fmla="*/ 1 h 2"/>
                  <a:gd name="T2" fmla="*/ 9 w 10"/>
                  <a:gd name="T3" fmla="*/ 2 h 2"/>
                  <a:gd name="T4" fmla="*/ 2 w 10"/>
                  <a:gd name="T5" fmla="*/ 2 h 2"/>
                  <a:gd name="T6" fmla="*/ 0 w 10"/>
                  <a:gd name="T7" fmla="*/ 0 h 2"/>
                  <a:gd name="T8" fmla="*/ 10 w 10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10" y="1"/>
                    </a:moveTo>
                    <a:lnTo>
                      <a:pt x="9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36" name="Freeform 1424"/>
              <p:cNvSpPr>
                <a:spLocks/>
              </p:cNvSpPr>
              <p:nvPr/>
            </p:nvSpPr>
            <p:spPr bwMode="auto">
              <a:xfrm>
                <a:off x="5125" y="2601"/>
                <a:ext cx="40" cy="13"/>
              </a:xfrm>
              <a:custGeom>
                <a:avLst/>
                <a:gdLst>
                  <a:gd name="T0" fmla="*/ 5 w 40"/>
                  <a:gd name="T1" fmla="*/ 4 h 13"/>
                  <a:gd name="T2" fmla="*/ 6 w 40"/>
                  <a:gd name="T3" fmla="*/ 3 h 13"/>
                  <a:gd name="T4" fmla="*/ 7 w 40"/>
                  <a:gd name="T5" fmla="*/ 3 h 13"/>
                  <a:gd name="T6" fmla="*/ 8 w 40"/>
                  <a:gd name="T7" fmla="*/ 3 h 13"/>
                  <a:gd name="T8" fmla="*/ 9 w 40"/>
                  <a:gd name="T9" fmla="*/ 3 h 13"/>
                  <a:gd name="T10" fmla="*/ 10 w 40"/>
                  <a:gd name="T11" fmla="*/ 2 h 13"/>
                  <a:gd name="T12" fmla="*/ 12 w 40"/>
                  <a:gd name="T13" fmla="*/ 1 h 13"/>
                  <a:gd name="T14" fmla="*/ 14 w 40"/>
                  <a:gd name="T15" fmla="*/ 1 h 13"/>
                  <a:gd name="T16" fmla="*/ 15 w 40"/>
                  <a:gd name="T17" fmla="*/ 1 h 13"/>
                  <a:gd name="T18" fmla="*/ 16 w 40"/>
                  <a:gd name="T19" fmla="*/ 1 h 13"/>
                  <a:gd name="T20" fmla="*/ 17 w 40"/>
                  <a:gd name="T21" fmla="*/ 1 h 13"/>
                  <a:gd name="T22" fmla="*/ 18 w 40"/>
                  <a:gd name="T23" fmla="*/ 1 h 13"/>
                  <a:gd name="T24" fmla="*/ 20 w 40"/>
                  <a:gd name="T25" fmla="*/ 0 h 13"/>
                  <a:gd name="T26" fmla="*/ 21 w 40"/>
                  <a:gd name="T27" fmla="*/ 0 h 13"/>
                  <a:gd name="T28" fmla="*/ 23 w 40"/>
                  <a:gd name="T29" fmla="*/ 1 h 13"/>
                  <a:gd name="T30" fmla="*/ 25 w 40"/>
                  <a:gd name="T31" fmla="*/ 1 h 13"/>
                  <a:gd name="T32" fmla="*/ 27 w 40"/>
                  <a:gd name="T33" fmla="*/ 2 h 13"/>
                  <a:gd name="T34" fmla="*/ 28 w 40"/>
                  <a:gd name="T35" fmla="*/ 3 h 13"/>
                  <a:gd name="T36" fmla="*/ 30 w 40"/>
                  <a:gd name="T37" fmla="*/ 4 h 13"/>
                  <a:gd name="T38" fmla="*/ 31 w 40"/>
                  <a:gd name="T39" fmla="*/ 4 h 13"/>
                  <a:gd name="T40" fmla="*/ 34 w 40"/>
                  <a:gd name="T41" fmla="*/ 4 h 13"/>
                  <a:gd name="T42" fmla="*/ 37 w 40"/>
                  <a:gd name="T43" fmla="*/ 5 h 13"/>
                  <a:gd name="T44" fmla="*/ 39 w 40"/>
                  <a:gd name="T45" fmla="*/ 7 h 13"/>
                  <a:gd name="T46" fmla="*/ 40 w 40"/>
                  <a:gd name="T47" fmla="*/ 8 h 13"/>
                  <a:gd name="T48" fmla="*/ 40 w 40"/>
                  <a:gd name="T49" fmla="*/ 10 h 13"/>
                  <a:gd name="T50" fmla="*/ 38 w 40"/>
                  <a:gd name="T51" fmla="*/ 12 h 13"/>
                  <a:gd name="T52" fmla="*/ 36 w 40"/>
                  <a:gd name="T53" fmla="*/ 13 h 13"/>
                  <a:gd name="T54" fmla="*/ 33 w 40"/>
                  <a:gd name="T55" fmla="*/ 13 h 13"/>
                  <a:gd name="T56" fmla="*/ 31 w 40"/>
                  <a:gd name="T57" fmla="*/ 13 h 13"/>
                  <a:gd name="T58" fmla="*/ 29 w 40"/>
                  <a:gd name="T59" fmla="*/ 13 h 13"/>
                  <a:gd name="T60" fmla="*/ 28 w 40"/>
                  <a:gd name="T61" fmla="*/ 12 h 13"/>
                  <a:gd name="T62" fmla="*/ 26 w 40"/>
                  <a:gd name="T63" fmla="*/ 12 h 13"/>
                  <a:gd name="T64" fmla="*/ 25 w 40"/>
                  <a:gd name="T65" fmla="*/ 12 h 13"/>
                  <a:gd name="T66" fmla="*/ 24 w 40"/>
                  <a:gd name="T67" fmla="*/ 12 h 13"/>
                  <a:gd name="T68" fmla="*/ 23 w 40"/>
                  <a:gd name="T69" fmla="*/ 12 h 13"/>
                  <a:gd name="T70" fmla="*/ 22 w 40"/>
                  <a:gd name="T71" fmla="*/ 12 h 13"/>
                  <a:gd name="T72" fmla="*/ 20 w 40"/>
                  <a:gd name="T73" fmla="*/ 12 h 13"/>
                  <a:gd name="T74" fmla="*/ 18 w 40"/>
                  <a:gd name="T75" fmla="*/ 12 h 13"/>
                  <a:gd name="T76" fmla="*/ 17 w 40"/>
                  <a:gd name="T77" fmla="*/ 11 h 13"/>
                  <a:gd name="T78" fmla="*/ 16 w 40"/>
                  <a:gd name="T79" fmla="*/ 11 h 13"/>
                  <a:gd name="T80" fmla="*/ 15 w 40"/>
                  <a:gd name="T81" fmla="*/ 10 h 13"/>
                  <a:gd name="T82" fmla="*/ 14 w 40"/>
                  <a:gd name="T83" fmla="*/ 10 h 13"/>
                  <a:gd name="T84" fmla="*/ 13 w 40"/>
                  <a:gd name="T85" fmla="*/ 10 h 13"/>
                  <a:gd name="T86" fmla="*/ 11 w 40"/>
                  <a:gd name="T87" fmla="*/ 10 h 13"/>
                  <a:gd name="T88" fmla="*/ 10 w 40"/>
                  <a:gd name="T89" fmla="*/ 10 h 13"/>
                  <a:gd name="T90" fmla="*/ 9 w 40"/>
                  <a:gd name="T91" fmla="*/ 11 h 13"/>
                  <a:gd name="T92" fmla="*/ 7 w 40"/>
                  <a:gd name="T93" fmla="*/ 12 h 13"/>
                  <a:gd name="T94" fmla="*/ 4 w 40"/>
                  <a:gd name="T95" fmla="*/ 12 h 13"/>
                  <a:gd name="T96" fmla="*/ 2 w 40"/>
                  <a:gd name="T97" fmla="*/ 12 h 13"/>
                  <a:gd name="T98" fmla="*/ 1 w 40"/>
                  <a:gd name="T99" fmla="*/ 11 h 13"/>
                  <a:gd name="T100" fmla="*/ 0 w 40"/>
                  <a:gd name="T101" fmla="*/ 9 h 13"/>
                  <a:gd name="T102" fmla="*/ 0 w 40"/>
                  <a:gd name="T103" fmla="*/ 8 h 13"/>
                  <a:gd name="T104" fmla="*/ 2 w 40"/>
                  <a:gd name="T105" fmla="*/ 6 h 13"/>
                  <a:gd name="T106" fmla="*/ 3 w 40"/>
                  <a:gd name="T107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0" h="13">
                    <a:moveTo>
                      <a:pt x="5" y="4"/>
                    </a:moveTo>
                    <a:lnTo>
                      <a:pt x="5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6" y="2"/>
                    </a:lnTo>
                    <a:lnTo>
                      <a:pt x="27" y="2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9" y="4"/>
                    </a:lnTo>
                    <a:lnTo>
                      <a:pt x="30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5" y="4"/>
                    </a:lnTo>
                    <a:lnTo>
                      <a:pt x="37" y="5"/>
                    </a:lnTo>
                    <a:lnTo>
                      <a:pt x="38" y="6"/>
                    </a:lnTo>
                    <a:lnTo>
                      <a:pt x="39" y="7"/>
                    </a:lnTo>
                    <a:lnTo>
                      <a:pt x="40" y="7"/>
                    </a:lnTo>
                    <a:lnTo>
                      <a:pt x="40" y="8"/>
                    </a:lnTo>
                    <a:lnTo>
                      <a:pt x="40" y="9"/>
                    </a:lnTo>
                    <a:lnTo>
                      <a:pt x="40" y="10"/>
                    </a:lnTo>
                    <a:lnTo>
                      <a:pt x="39" y="11"/>
                    </a:lnTo>
                    <a:lnTo>
                      <a:pt x="38" y="12"/>
                    </a:lnTo>
                    <a:lnTo>
                      <a:pt x="37" y="12"/>
                    </a:lnTo>
                    <a:lnTo>
                      <a:pt x="36" y="13"/>
                    </a:lnTo>
                    <a:lnTo>
                      <a:pt x="35" y="13"/>
                    </a:lnTo>
                    <a:lnTo>
                      <a:pt x="33" y="13"/>
                    </a:lnTo>
                    <a:lnTo>
                      <a:pt x="31" y="13"/>
                    </a:lnTo>
                    <a:lnTo>
                      <a:pt x="31" y="13"/>
                    </a:lnTo>
                    <a:lnTo>
                      <a:pt x="30" y="13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8" y="12"/>
                    </a:lnTo>
                    <a:lnTo>
                      <a:pt x="27" y="12"/>
                    </a:lnTo>
                    <a:lnTo>
                      <a:pt x="26" y="12"/>
                    </a:lnTo>
                    <a:lnTo>
                      <a:pt x="26" y="12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4" y="12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20" y="12"/>
                    </a:lnTo>
                    <a:lnTo>
                      <a:pt x="19" y="12"/>
                    </a:lnTo>
                    <a:lnTo>
                      <a:pt x="18" y="12"/>
                    </a:lnTo>
                    <a:lnTo>
                      <a:pt x="18" y="11"/>
                    </a:lnTo>
                    <a:lnTo>
                      <a:pt x="17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1" y="9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9" y="11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37" name="Freeform 1425"/>
              <p:cNvSpPr>
                <a:spLocks/>
              </p:cNvSpPr>
              <p:nvPr/>
            </p:nvSpPr>
            <p:spPr bwMode="auto">
              <a:xfrm>
                <a:off x="5162" y="2695"/>
                <a:ext cx="52" cy="16"/>
              </a:xfrm>
              <a:custGeom>
                <a:avLst/>
                <a:gdLst>
                  <a:gd name="T0" fmla="*/ 23 w 52"/>
                  <a:gd name="T1" fmla="*/ 0 h 16"/>
                  <a:gd name="T2" fmla="*/ 52 w 52"/>
                  <a:gd name="T3" fmla="*/ 10 h 16"/>
                  <a:gd name="T4" fmla="*/ 16 w 52"/>
                  <a:gd name="T5" fmla="*/ 16 h 16"/>
                  <a:gd name="T6" fmla="*/ 0 w 52"/>
                  <a:gd name="T7" fmla="*/ 3 h 16"/>
                  <a:gd name="T8" fmla="*/ 23 w 52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16">
                    <a:moveTo>
                      <a:pt x="23" y="0"/>
                    </a:moveTo>
                    <a:lnTo>
                      <a:pt x="52" y="10"/>
                    </a:lnTo>
                    <a:lnTo>
                      <a:pt x="16" y="16"/>
                    </a:lnTo>
                    <a:lnTo>
                      <a:pt x="0" y="3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38" name="Freeform 1426"/>
              <p:cNvSpPr>
                <a:spLocks/>
              </p:cNvSpPr>
              <p:nvPr/>
            </p:nvSpPr>
            <p:spPr bwMode="auto">
              <a:xfrm>
                <a:off x="5166" y="2697"/>
                <a:ext cx="41" cy="12"/>
              </a:xfrm>
              <a:custGeom>
                <a:avLst/>
                <a:gdLst>
                  <a:gd name="T0" fmla="*/ 19 w 41"/>
                  <a:gd name="T1" fmla="*/ 0 h 12"/>
                  <a:gd name="T2" fmla="*/ 41 w 41"/>
                  <a:gd name="T3" fmla="*/ 7 h 12"/>
                  <a:gd name="T4" fmla="*/ 13 w 41"/>
                  <a:gd name="T5" fmla="*/ 12 h 12"/>
                  <a:gd name="T6" fmla="*/ 0 w 41"/>
                  <a:gd name="T7" fmla="*/ 3 h 12"/>
                  <a:gd name="T8" fmla="*/ 19 w 4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2">
                    <a:moveTo>
                      <a:pt x="19" y="0"/>
                    </a:moveTo>
                    <a:lnTo>
                      <a:pt x="41" y="7"/>
                    </a:lnTo>
                    <a:lnTo>
                      <a:pt x="13" y="12"/>
                    </a:lnTo>
                    <a:lnTo>
                      <a:pt x="0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39" name="Freeform 1427"/>
              <p:cNvSpPr>
                <a:spLocks/>
              </p:cNvSpPr>
              <p:nvPr/>
            </p:nvSpPr>
            <p:spPr bwMode="auto">
              <a:xfrm>
                <a:off x="5104" y="2652"/>
                <a:ext cx="85" cy="52"/>
              </a:xfrm>
              <a:custGeom>
                <a:avLst/>
                <a:gdLst>
                  <a:gd name="T0" fmla="*/ 6 w 85"/>
                  <a:gd name="T1" fmla="*/ 8 h 52"/>
                  <a:gd name="T2" fmla="*/ 9 w 85"/>
                  <a:gd name="T3" fmla="*/ 6 h 52"/>
                  <a:gd name="T4" fmla="*/ 11 w 85"/>
                  <a:gd name="T5" fmla="*/ 4 h 52"/>
                  <a:gd name="T6" fmla="*/ 14 w 85"/>
                  <a:gd name="T7" fmla="*/ 2 h 52"/>
                  <a:gd name="T8" fmla="*/ 16 w 85"/>
                  <a:gd name="T9" fmla="*/ 2 h 52"/>
                  <a:gd name="T10" fmla="*/ 17 w 85"/>
                  <a:gd name="T11" fmla="*/ 1 h 52"/>
                  <a:gd name="T12" fmla="*/ 20 w 85"/>
                  <a:gd name="T13" fmla="*/ 1 h 52"/>
                  <a:gd name="T14" fmla="*/ 22 w 85"/>
                  <a:gd name="T15" fmla="*/ 0 h 52"/>
                  <a:gd name="T16" fmla="*/ 23 w 85"/>
                  <a:gd name="T17" fmla="*/ 0 h 52"/>
                  <a:gd name="T18" fmla="*/ 25 w 85"/>
                  <a:gd name="T19" fmla="*/ 0 h 52"/>
                  <a:gd name="T20" fmla="*/ 28 w 85"/>
                  <a:gd name="T21" fmla="*/ 0 h 52"/>
                  <a:gd name="T22" fmla="*/ 32 w 85"/>
                  <a:gd name="T23" fmla="*/ 0 h 52"/>
                  <a:gd name="T24" fmla="*/ 37 w 85"/>
                  <a:gd name="T25" fmla="*/ 0 h 52"/>
                  <a:gd name="T26" fmla="*/ 41 w 85"/>
                  <a:gd name="T27" fmla="*/ 0 h 52"/>
                  <a:gd name="T28" fmla="*/ 45 w 85"/>
                  <a:gd name="T29" fmla="*/ 0 h 52"/>
                  <a:gd name="T30" fmla="*/ 47 w 85"/>
                  <a:gd name="T31" fmla="*/ 0 h 52"/>
                  <a:gd name="T32" fmla="*/ 47 w 85"/>
                  <a:gd name="T33" fmla="*/ 0 h 52"/>
                  <a:gd name="T34" fmla="*/ 49 w 85"/>
                  <a:gd name="T35" fmla="*/ 1 h 52"/>
                  <a:gd name="T36" fmla="*/ 52 w 85"/>
                  <a:gd name="T37" fmla="*/ 1 h 52"/>
                  <a:gd name="T38" fmla="*/ 55 w 85"/>
                  <a:gd name="T39" fmla="*/ 2 h 52"/>
                  <a:gd name="T40" fmla="*/ 57 w 85"/>
                  <a:gd name="T41" fmla="*/ 3 h 52"/>
                  <a:gd name="T42" fmla="*/ 59 w 85"/>
                  <a:gd name="T43" fmla="*/ 5 h 52"/>
                  <a:gd name="T44" fmla="*/ 61 w 85"/>
                  <a:gd name="T45" fmla="*/ 6 h 52"/>
                  <a:gd name="T46" fmla="*/ 62 w 85"/>
                  <a:gd name="T47" fmla="*/ 7 h 52"/>
                  <a:gd name="T48" fmla="*/ 64 w 85"/>
                  <a:gd name="T49" fmla="*/ 9 h 52"/>
                  <a:gd name="T50" fmla="*/ 68 w 85"/>
                  <a:gd name="T51" fmla="*/ 16 h 52"/>
                  <a:gd name="T52" fmla="*/ 72 w 85"/>
                  <a:gd name="T53" fmla="*/ 24 h 52"/>
                  <a:gd name="T54" fmla="*/ 76 w 85"/>
                  <a:gd name="T55" fmla="*/ 32 h 52"/>
                  <a:gd name="T56" fmla="*/ 85 w 85"/>
                  <a:gd name="T57" fmla="*/ 46 h 52"/>
                  <a:gd name="T58" fmla="*/ 74 w 85"/>
                  <a:gd name="T59" fmla="*/ 47 h 52"/>
                  <a:gd name="T60" fmla="*/ 74 w 85"/>
                  <a:gd name="T61" fmla="*/ 49 h 52"/>
                  <a:gd name="T62" fmla="*/ 72 w 85"/>
                  <a:gd name="T63" fmla="*/ 52 h 52"/>
                  <a:gd name="T64" fmla="*/ 71 w 85"/>
                  <a:gd name="T65" fmla="*/ 51 h 52"/>
                  <a:gd name="T66" fmla="*/ 70 w 85"/>
                  <a:gd name="T67" fmla="*/ 51 h 52"/>
                  <a:gd name="T68" fmla="*/ 69 w 85"/>
                  <a:gd name="T69" fmla="*/ 47 h 52"/>
                  <a:gd name="T70" fmla="*/ 68 w 85"/>
                  <a:gd name="T71" fmla="*/ 39 h 52"/>
                  <a:gd name="T72" fmla="*/ 66 w 85"/>
                  <a:gd name="T73" fmla="*/ 39 h 52"/>
                  <a:gd name="T74" fmla="*/ 65 w 85"/>
                  <a:gd name="T75" fmla="*/ 36 h 52"/>
                  <a:gd name="T76" fmla="*/ 62 w 85"/>
                  <a:gd name="T77" fmla="*/ 30 h 52"/>
                  <a:gd name="T78" fmla="*/ 56 w 85"/>
                  <a:gd name="T79" fmla="*/ 24 h 52"/>
                  <a:gd name="T80" fmla="*/ 55 w 85"/>
                  <a:gd name="T81" fmla="*/ 39 h 52"/>
                  <a:gd name="T82" fmla="*/ 14 w 85"/>
                  <a:gd name="T83" fmla="*/ 23 h 52"/>
                  <a:gd name="T84" fmla="*/ 13 w 85"/>
                  <a:gd name="T85" fmla="*/ 29 h 52"/>
                  <a:gd name="T86" fmla="*/ 12 w 85"/>
                  <a:gd name="T87" fmla="*/ 43 h 52"/>
                  <a:gd name="T88" fmla="*/ 1 w 85"/>
                  <a:gd name="T89" fmla="*/ 43 h 52"/>
                  <a:gd name="T90" fmla="*/ 0 w 85"/>
                  <a:gd name="T91" fmla="*/ 37 h 52"/>
                  <a:gd name="T92" fmla="*/ 0 w 85"/>
                  <a:gd name="T93" fmla="*/ 27 h 52"/>
                  <a:gd name="T94" fmla="*/ 3 w 85"/>
                  <a:gd name="T95" fmla="*/ 1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5" h="52">
                    <a:moveTo>
                      <a:pt x="6" y="9"/>
                    </a:moveTo>
                    <a:lnTo>
                      <a:pt x="6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11" y="4"/>
                    </a:lnTo>
                    <a:lnTo>
                      <a:pt x="13" y="3"/>
                    </a:lnTo>
                    <a:lnTo>
                      <a:pt x="14" y="2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7" y="1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4" y="2"/>
                    </a:lnTo>
                    <a:lnTo>
                      <a:pt x="55" y="2"/>
                    </a:lnTo>
                    <a:lnTo>
                      <a:pt x="56" y="3"/>
                    </a:lnTo>
                    <a:lnTo>
                      <a:pt x="57" y="3"/>
                    </a:lnTo>
                    <a:lnTo>
                      <a:pt x="58" y="4"/>
                    </a:lnTo>
                    <a:lnTo>
                      <a:pt x="59" y="5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4" y="9"/>
                    </a:lnTo>
                    <a:lnTo>
                      <a:pt x="65" y="12"/>
                    </a:lnTo>
                    <a:lnTo>
                      <a:pt x="68" y="16"/>
                    </a:lnTo>
                    <a:lnTo>
                      <a:pt x="70" y="20"/>
                    </a:lnTo>
                    <a:lnTo>
                      <a:pt x="72" y="24"/>
                    </a:lnTo>
                    <a:lnTo>
                      <a:pt x="74" y="28"/>
                    </a:lnTo>
                    <a:lnTo>
                      <a:pt x="76" y="32"/>
                    </a:lnTo>
                    <a:lnTo>
                      <a:pt x="77" y="36"/>
                    </a:lnTo>
                    <a:lnTo>
                      <a:pt x="85" y="46"/>
                    </a:lnTo>
                    <a:lnTo>
                      <a:pt x="78" y="51"/>
                    </a:lnTo>
                    <a:lnTo>
                      <a:pt x="74" y="47"/>
                    </a:lnTo>
                    <a:lnTo>
                      <a:pt x="74" y="48"/>
                    </a:lnTo>
                    <a:lnTo>
                      <a:pt x="74" y="49"/>
                    </a:lnTo>
                    <a:lnTo>
                      <a:pt x="73" y="51"/>
                    </a:lnTo>
                    <a:lnTo>
                      <a:pt x="72" y="52"/>
                    </a:lnTo>
                    <a:lnTo>
                      <a:pt x="72" y="52"/>
                    </a:lnTo>
                    <a:lnTo>
                      <a:pt x="71" y="51"/>
                    </a:lnTo>
                    <a:lnTo>
                      <a:pt x="70" y="51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69" y="47"/>
                    </a:lnTo>
                    <a:lnTo>
                      <a:pt x="69" y="44"/>
                    </a:lnTo>
                    <a:lnTo>
                      <a:pt x="68" y="39"/>
                    </a:lnTo>
                    <a:lnTo>
                      <a:pt x="67" y="40"/>
                    </a:lnTo>
                    <a:lnTo>
                      <a:pt x="66" y="39"/>
                    </a:lnTo>
                    <a:lnTo>
                      <a:pt x="66" y="38"/>
                    </a:lnTo>
                    <a:lnTo>
                      <a:pt x="65" y="36"/>
                    </a:lnTo>
                    <a:lnTo>
                      <a:pt x="63" y="33"/>
                    </a:lnTo>
                    <a:lnTo>
                      <a:pt x="62" y="30"/>
                    </a:lnTo>
                    <a:lnTo>
                      <a:pt x="59" y="27"/>
                    </a:lnTo>
                    <a:lnTo>
                      <a:pt x="56" y="24"/>
                    </a:lnTo>
                    <a:lnTo>
                      <a:pt x="53" y="22"/>
                    </a:lnTo>
                    <a:lnTo>
                      <a:pt x="55" y="39"/>
                    </a:lnTo>
                    <a:lnTo>
                      <a:pt x="14" y="43"/>
                    </a:lnTo>
                    <a:lnTo>
                      <a:pt x="14" y="23"/>
                    </a:lnTo>
                    <a:lnTo>
                      <a:pt x="13" y="25"/>
                    </a:lnTo>
                    <a:lnTo>
                      <a:pt x="13" y="29"/>
                    </a:lnTo>
                    <a:lnTo>
                      <a:pt x="12" y="35"/>
                    </a:lnTo>
                    <a:lnTo>
                      <a:pt x="12" y="43"/>
                    </a:lnTo>
                    <a:lnTo>
                      <a:pt x="1" y="44"/>
                    </a:lnTo>
                    <a:lnTo>
                      <a:pt x="1" y="43"/>
                    </a:lnTo>
                    <a:lnTo>
                      <a:pt x="0" y="41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0" y="27"/>
                    </a:lnTo>
                    <a:lnTo>
                      <a:pt x="1" y="21"/>
                    </a:lnTo>
                    <a:lnTo>
                      <a:pt x="3" y="15"/>
                    </a:lnTo>
                    <a:lnTo>
                      <a:pt x="6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40" name="Freeform 1428"/>
              <p:cNvSpPr>
                <a:spLocks/>
              </p:cNvSpPr>
              <p:nvPr/>
            </p:nvSpPr>
            <p:spPr bwMode="auto">
              <a:xfrm>
                <a:off x="5174" y="2690"/>
                <a:ext cx="12" cy="11"/>
              </a:xfrm>
              <a:custGeom>
                <a:avLst/>
                <a:gdLst>
                  <a:gd name="T0" fmla="*/ 0 w 12"/>
                  <a:gd name="T1" fmla="*/ 1 h 11"/>
                  <a:gd name="T2" fmla="*/ 0 w 12"/>
                  <a:gd name="T3" fmla="*/ 4 h 11"/>
                  <a:gd name="T4" fmla="*/ 1 w 12"/>
                  <a:gd name="T5" fmla="*/ 7 h 11"/>
                  <a:gd name="T6" fmla="*/ 1 w 12"/>
                  <a:gd name="T7" fmla="*/ 10 h 11"/>
                  <a:gd name="T8" fmla="*/ 2 w 12"/>
                  <a:gd name="T9" fmla="*/ 11 h 11"/>
                  <a:gd name="T10" fmla="*/ 2 w 12"/>
                  <a:gd name="T11" fmla="*/ 10 h 11"/>
                  <a:gd name="T12" fmla="*/ 3 w 12"/>
                  <a:gd name="T13" fmla="*/ 9 h 11"/>
                  <a:gd name="T14" fmla="*/ 3 w 12"/>
                  <a:gd name="T15" fmla="*/ 7 h 11"/>
                  <a:gd name="T16" fmla="*/ 3 w 12"/>
                  <a:gd name="T17" fmla="*/ 6 h 11"/>
                  <a:gd name="T18" fmla="*/ 8 w 12"/>
                  <a:gd name="T19" fmla="*/ 10 h 11"/>
                  <a:gd name="T20" fmla="*/ 12 w 12"/>
                  <a:gd name="T21" fmla="*/ 7 h 11"/>
                  <a:gd name="T22" fmla="*/ 6 w 12"/>
                  <a:gd name="T23" fmla="*/ 0 h 11"/>
                  <a:gd name="T24" fmla="*/ 0 w 12"/>
                  <a:gd name="T2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1">
                    <a:moveTo>
                      <a:pt x="0" y="1"/>
                    </a:moveTo>
                    <a:lnTo>
                      <a:pt x="0" y="4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8" y="10"/>
                    </a:lnTo>
                    <a:lnTo>
                      <a:pt x="12" y="7"/>
                    </a:lnTo>
                    <a:lnTo>
                      <a:pt x="6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41" name="Freeform 1429"/>
              <p:cNvSpPr>
                <a:spLocks/>
              </p:cNvSpPr>
              <p:nvPr/>
            </p:nvSpPr>
            <p:spPr bwMode="auto">
              <a:xfrm>
                <a:off x="5106" y="2655"/>
                <a:ext cx="73" cy="40"/>
              </a:xfrm>
              <a:custGeom>
                <a:avLst/>
                <a:gdLst>
                  <a:gd name="T0" fmla="*/ 54 w 73"/>
                  <a:gd name="T1" fmla="*/ 2 h 40"/>
                  <a:gd name="T2" fmla="*/ 52 w 73"/>
                  <a:gd name="T3" fmla="*/ 1 h 40"/>
                  <a:gd name="T4" fmla="*/ 50 w 73"/>
                  <a:gd name="T5" fmla="*/ 1 h 40"/>
                  <a:gd name="T6" fmla="*/ 48 w 73"/>
                  <a:gd name="T7" fmla="*/ 0 h 40"/>
                  <a:gd name="T8" fmla="*/ 41 w 73"/>
                  <a:gd name="T9" fmla="*/ 0 h 40"/>
                  <a:gd name="T10" fmla="*/ 24 w 73"/>
                  <a:gd name="T11" fmla="*/ 0 h 40"/>
                  <a:gd name="T12" fmla="*/ 17 w 73"/>
                  <a:gd name="T13" fmla="*/ 0 h 40"/>
                  <a:gd name="T14" fmla="*/ 13 w 73"/>
                  <a:gd name="T15" fmla="*/ 1 h 40"/>
                  <a:gd name="T16" fmla="*/ 10 w 73"/>
                  <a:gd name="T17" fmla="*/ 3 h 40"/>
                  <a:gd name="T18" fmla="*/ 7 w 73"/>
                  <a:gd name="T19" fmla="*/ 5 h 40"/>
                  <a:gd name="T20" fmla="*/ 3 w 73"/>
                  <a:gd name="T21" fmla="*/ 12 h 40"/>
                  <a:gd name="T22" fmla="*/ 1 w 73"/>
                  <a:gd name="T23" fmla="*/ 23 h 40"/>
                  <a:gd name="T24" fmla="*/ 1 w 73"/>
                  <a:gd name="T25" fmla="*/ 33 h 40"/>
                  <a:gd name="T26" fmla="*/ 1 w 73"/>
                  <a:gd name="T27" fmla="*/ 39 h 40"/>
                  <a:gd name="T28" fmla="*/ 8 w 73"/>
                  <a:gd name="T29" fmla="*/ 39 h 40"/>
                  <a:gd name="T30" fmla="*/ 9 w 73"/>
                  <a:gd name="T31" fmla="*/ 26 h 40"/>
                  <a:gd name="T32" fmla="*/ 11 w 73"/>
                  <a:gd name="T33" fmla="*/ 19 h 40"/>
                  <a:gd name="T34" fmla="*/ 13 w 73"/>
                  <a:gd name="T35" fmla="*/ 17 h 40"/>
                  <a:gd name="T36" fmla="*/ 14 w 73"/>
                  <a:gd name="T37" fmla="*/ 16 h 40"/>
                  <a:gd name="T38" fmla="*/ 15 w 73"/>
                  <a:gd name="T39" fmla="*/ 38 h 40"/>
                  <a:gd name="T40" fmla="*/ 18 w 73"/>
                  <a:gd name="T41" fmla="*/ 38 h 40"/>
                  <a:gd name="T42" fmla="*/ 24 w 73"/>
                  <a:gd name="T43" fmla="*/ 37 h 40"/>
                  <a:gd name="T44" fmla="*/ 30 w 73"/>
                  <a:gd name="T45" fmla="*/ 37 h 40"/>
                  <a:gd name="T46" fmla="*/ 36 w 73"/>
                  <a:gd name="T47" fmla="*/ 36 h 40"/>
                  <a:gd name="T48" fmla="*/ 42 w 73"/>
                  <a:gd name="T49" fmla="*/ 36 h 40"/>
                  <a:gd name="T50" fmla="*/ 47 w 73"/>
                  <a:gd name="T51" fmla="*/ 35 h 40"/>
                  <a:gd name="T52" fmla="*/ 50 w 73"/>
                  <a:gd name="T53" fmla="*/ 35 h 40"/>
                  <a:gd name="T54" fmla="*/ 49 w 73"/>
                  <a:gd name="T55" fmla="*/ 15 h 40"/>
                  <a:gd name="T56" fmla="*/ 51 w 73"/>
                  <a:gd name="T57" fmla="*/ 16 h 40"/>
                  <a:gd name="T58" fmla="*/ 55 w 73"/>
                  <a:gd name="T59" fmla="*/ 19 h 40"/>
                  <a:gd name="T60" fmla="*/ 61 w 73"/>
                  <a:gd name="T61" fmla="*/ 24 h 40"/>
                  <a:gd name="T62" fmla="*/ 65 w 73"/>
                  <a:gd name="T63" fmla="*/ 34 h 40"/>
                  <a:gd name="T64" fmla="*/ 70 w 73"/>
                  <a:gd name="T65" fmla="*/ 25 h 40"/>
                  <a:gd name="T66" fmla="*/ 63 w 73"/>
                  <a:gd name="T67" fmla="*/ 13 h 40"/>
                  <a:gd name="T68" fmla="*/ 58 w 73"/>
                  <a:gd name="T69" fmla="*/ 6 h 40"/>
                  <a:gd name="T70" fmla="*/ 55 w 73"/>
                  <a:gd name="T71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3" h="40">
                    <a:moveTo>
                      <a:pt x="55" y="2"/>
                    </a:moveTo>
                    <a:lnTo>
                      <a:pt x="54" y="2"/>
                    </a:lnTo>
                    <a:lnTo>
                      <a:pt x="53" y="2"/>
                    </a:lnTo>
                    <a:lnTo>
                      <a:pt x="52" y="1"/>
                    </a:lnTo>
                    <a:lnTo>
                      <a:pt x="51" y="1"/>
                    </a:lnTo>
                    <a:lnTo>
                      <a:pt x="50" y="1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1" y="0"/>
                    </a:lnTo>
                    <a:lnTo>
                      <a:pt x="34" y="19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2" y="2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3" y="12"/>
                    </a:lnTo>
                    <a:lnTo>
                      <a:pt x="2" y="17"/>
                    </a:lnTo>
                    <a:lnTo>
                      <a:pt x="1" y="23"/>
                    </a:lnTo>
                    <a:lnTo>
                      <a:pt x="0" y="28"/>
                    </a:lnTo>
                    <a:lnTo>
                      <a:pt x="1" y="33"/>
                    </a:lnTo>
                    <a:lnTo>
                      <a:pt x="1" y="37"/>
                    </a:lnTo>
                    <a:lnTo>
                      <a:pt x="1" y="39"/>
                    </a:lnTo>
                    <a:lnTo>
                      <a:pt x="1" y="40"/>
                    </a:lnTo>
                    <a:lnTo>
                      <a:pt x="8" y="39"/>
                    </a:lnTo>
                    <a:lnTo>
                      <a:pt x="8" y="32"/>
                    </a:lnTo>
                    <a:lnTo>
                      <a:pt x="9" y="26"/>
                    </a:lnTo>
                    <a:lnTo>
                      <a:pt x="9" y="22"/>
                    </a:lnTo>
                    <a:lnTo>
                      <a:pt x="11" y="19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5" y="38"/>
                    </a:lnTo>
                    <a:lnTo>
                      <a:pt x="15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1" y="38"/>
                    </a:lnTo>
                    <a:lnTo>
                      <a:pt x="24" y="37"/>
                    </a:lnTo>
                    <a:lnTo>
                      <a:pt x="27" y="37"/>
                    </a:lnTo>
                    <a:lnTo>
                      <a:pt x="30" y="37"/>
                    </a:lnTo>
                    <a:lnTo>
                      <a:pt x="33" y="36"/>
                    </a:lnTo>
                    <a:lnTo>
                      <a:pt x="36" y="36"/>
                    </a:lnTo>
                    <a:lnTo>
                      <a:pt x="39" y="36"/>
                    </a:lnTo>
                    <a:lnTo>
                      <a:pt x="42" y="36"/>
                    </a:lnTo>
                    <a:lnTo>
                      <a:pt x="45" y="36"/>
                    </a:lnTo>
                    <a:lnTo>
                      <a:pt x="47" y="35"/>
                    </a:lnTo>
                    <a:lnTo>
                      <a:pt x="49" y="35"/>
                    </a:lnTo>
                    <a:lnTo>
                      <a:pt x="50" y="35"/>
                    </a:lnTo>
                    <a:lnTo>
                      <a:pt x="51" y="35"/>
                    </a:lnTo>
                    <a:lnTo>
                      <a:pt x="49" y="15"/>
                    </a:lnTo>
                    <a:lnTo>
                      <a:pt x="49" y="15"/>
                    </a:lnTo>
                    <a:lnTo>
                      <a:pt x="51" y="16"/>
                    </a:lnTo>
                    <a:lnTo>
                      <a:pt x="53" y="17"/>
                    </a:lnTo>
                    <a:lnTo>
                      <a:pt x="55" y="19"/>
                    </a:lnTo>
                    <a:lnTo>
                      <a:pt x="58" y="21"/>
                    </a:lnTo>
                    <a:lnTo>
                      <a:pt x="61" y="24"/>
                    </a:lnTo>
                    <a:lnTo>
                      <a:pt x="63" y="29"/>
                    </a:lnTo>
                    <a:lnTo>
                      <a:pt x="65" y="34"/>
                    </a:lnTo>
                    <a:lnTo>
                      <a:pt x="73" y="33"/>
                    </a:lnTo>
                    <a:lnTo>
                      <a:pt x="70" y="25"/>
                    </a:lnTo>
                    <a:lnTo>
                      <a:pt x="66" y="18"/>
                    </a:lnTo>
                    <a:lnTo>
                      <a:pt x="63" y="13"/>
                    </a:lnTo>
                    <a:lnTo>
                      <a:pt x="61" y="9"/>
                    </a:lnTo>
                    <a:lnTo>
                      <a:pt x="58" y="6"/>
                    </a:lnTo>
                    <a:lnTo>
                      <a:pt x="56" y="4"/>
                    </a:lnTo>
                    <a:lnTo>
                      <a:pt x="55" y="3"/>
                    </a:lnTo>
                    <a:lnTo>
                      <a:pt x="55" y="2"/>
                    </a:lnTo>
                    <a:close/>
                  </a:path>
                </a:pathLst>
              </a:custGeom>
              <a:solidFill>
                <a:srgbClr val="59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42" name="Freeform 1430"/>
              <p:cNvSpPr>
                <a:spLocks/>
              </p:cNvSpPr>
              <p:nvPr/>
            </p:nvSpPr>
            <p:spPr bwMode="auto">
              <a:xfrm>
                <a:off x="5124" y="2654"/>
                <a:ext cx="29" cy="20"/>
              </a:xfrm>
              <a:custGeom>
                <a:avLst/>
                <a:gdLst>
                  <a:gd name="T0" fmla="*/ 4 w 29"/>
                  <a:gd name="T1" fmla="*/ 6 h 20"/>
                  <a:gd name="T2" fmla="*/ 0 w 29"/>
                  <a:gd name="T3" fmla="*/ 3 h 20"/>
                  <a:gd name="T4" fmla="*/ 3 w 29"/>
                  <a:gd name="T5" fmla="*/ 0 h 20"/>
                  <a:gd name="T6" fmla="*/ 5 w 29"/>
                  <a:gd name="T7" fmla="*/ 0 h 20"/>
                  <a:gd name="T8" fmla="*/ 2 w 29"/>
                  <a:gd name="T9" fmla="*/ 3 h 20"/>
                  <a:gd name="T10" fmla="*/ 6 w 29"/>
                  <a:gd name="T11" fmla="*/ 6 h 20"/>
                  <a:gd name="T12" fmla="*/ 6 w 29"/>
                  <a:gd name="T13" fmla="*/ 6 h 20"/>
                  <a:gd name="T14" fmla="*/ 5 w 29"/>
                  <a:gd name="T15" fmla="*/ 7 h 20"/>
                  <a:gd name="T16" fmla="*/ 4 w 29"/>
                  <a:gd name="T17" fmla="*/ 8 h 20"/>
                  <a:gd name="T18" fmla="*/ 4 w 29"/>
                  <a:gd name="T19" fmla="*/ 9 h 20"/>
                  <a:gd name="T20" fmla="*/ 16 w 29"/>
                  <a:gd name="T21" fmla="*/ 17 h 20"/>
                  <a:gd name="T22" fmla="*/ 25 w 29"/>
                  <a:gd name="T23" fmla="*/ 8 h 20"/>
                  <a:gd name="T24" fmla="*/ 23 w 29"/>
                  <a:gd name="T25" fmla="*/ 6 h 20"/>
                  <a:gd name="T26" fmla="*/ 26 w 29"/>
                  <a:gd name="T27" fmla="*/ 3 h 20"/>
                  <a:gd name="T28" fmla="*/ 24 w 29"/>
                  <a:gd name="T29" fmla="*/ 0 h 20"/>
                  <a:gd name="T30" fmla="*/ 26 w 29"/>
                  <a:gd name="T31" fmla="*/ 0 h 20"/>
                  <a:gd name="T32" fmla="*/ 29 w 29"/>
                  <a:gd name="T33" fmla="*/ 4 h 20"/>
                  <a:gd name="T34" fmla="*/ 25 w 29"/>
                  <a:gd name="T35" fmla="*/ 6 h 20"/>
                  <a:gd name="T36" fmla="*/ 28 w 29"/>
                  <a:gd name="T37" fmla="*/ 9 h 20"/>
                  <a:gd name="T38" fmla="*/ 16 w 29"/>
                  <a:gd name="T39" fmla="*/ 20 h 20"/>
                  <a:gd name="T40" fmla="*/ 1 w 29"/>
                  <a:gd name="T41" fmla="*/ 9 h 20"/>
                  <a:gd name="T42" fmla="*/ 4 w 29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" h="20">
                    <a:moveTo>
                      <a:pt x="4" y="6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16" y="17"/>
                    </a:lnTo>
                    <a:lnTo>
                      <a:pt x="25" y="8"/>
                    </a:lnTo>
                    <a:lnTo>
                      <a:pt x="23" y="6"/>
                    </a:lnTo>
                    <a:lnTo>
                      <a:pt x="26" y="3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9" y="4"/>
                    </a:lnTo>
                    <a:lnTo>
                      <a:pt x="25" y="6"/>
                    </a:lnTo>
                    <a:lnTo>
                      <a:pt x="28" y="9"/>
                    </a:lnTo>
                    <a:lnTo>
                      <a:pt x="16" y="20"/>
                    </a:lnTo>
                    <a:lnTo>
                      <a:pt x="1" y="9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43" name="Freeform 1431"/>
              <p:cNvSpPr>
                <a:spLocks/>
              </p:cNvSpPr>
              <p:nvPr/>
            </p:nvSpPr>
            <p:spPr bwMode="auto">
              <a:xfrm>
                <a:off x="5132" y="2655"/>
                <a:ext cx="13" cy="15"/>
              </a:xfrm>
              <a:custGeom>
                <a:avLst/>
                <a:gdLst>
                  <a:gd name="T0" fmla="*/ 13 w 13"/>
                  <a:gd name="T1" fmla="*/ 0 h 15"/>
                  <a:gd name="T2" fmla="*/ 0 w 13"/>
                  <a:gd name="T3" fmla="*/ 0 h 15"/>
                  <a:gd name="T4" fmla="*/ 8 w 13"/>
                  <a:gd name="T5" fmla="*/ 15 h 15"/>
                  <a:gd name="T6" fmla="*/ 13 w 13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5">
                    <a:moveTo>
                      <a:pt x="13" y="0"/>
                    </a:moveTo>
                    <a:lnTo>
                      <a:pt x="0" y="0"/>
                    </a:lnTo>
                    <a:lnTo>
                      <a:pt x="8" y="1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44" name="Freeform 1432"/>
              <p:cNvSpPr>
                <a:spLocks/>
              </p:cNvSpPr>
              <p:nvPr/>
            </p:nvSpPr>
            <p:spPr bwMode="auto">
              <a:xfrm>
                <a:off x="5136" y="2653"/>
                <a:ext cx="6" cy="18"/>
              </a:xfrm>
              <a:custGeom>
                <a:avLst/>
                <a:gdLst>
                  <a:gd name="T0" fmla="*/ 3 w 6"/>
                  <a:gd name="T1" fmla="*/ 18 h 18"/>
                  <a:gd name="T2" fmla="*/ 0 w 6"/>
                  <a:gd name="T3" fmla="*/ 11 h 18"/>
                  <a:gd name="T4" fmla="*/ 2 w 6"/>
                  <a:gd name="T5" fmla="*/ 4 h 18"/>
                  <a:gd name="T6" fmla="*/ 1 w 6"/>
                  <a:gd name="T7" fmla="*/ 4 h 18"/>
                  <a:gd name="T8" fmla="*/ 1 w 6"/>
                  <a:gd name="T9" fmla="*/ 3 h 18"/>
                  <a:gd name="T10" fmla="*/ 1 w 6"/>
                  <a:gd name="T11" fmla="*/ 3 h 18"/>
                  <a:gd name="T12" fmla="*/ 1 w 6"/>
                  <a:gd name="T13" fmla="*/ 2 h 18"/>
                  <a:gd name="T14" fmla="*/ 1 w 6"/>
                  <a:gd name="T15" fmla="*/ 2 h 18"/>
                  <a:gd name="T16" fmla="*/ 1 w 6"/>
                  <a:gd name="T17" fmla="*/ 1 h 18"/>
                  <a:gd name="T18" fmla="*/ 2 w 6"/>
                  <a:gd name="T19" fmla="*/ 0 h 18"/>
                  <a:gd name="T20" fmla="*/ 3 w 6"/>
                  <a:gd name="T21" fmla="*/ 0 h 18"/>
                  <a:gd name="T22" fmla="*/ 4 w 6"/>
                  <a:gd name="T23" fmla="*/ 0 h 18"/>
                  <a:gd name="T24" fmla="*/ 4 w 6"/>
                  <a:gd name="T25" fmla="*/ 1 h 18"/>
                  <a:gd name="T26" fmla="*/ 5 w 6"/>
                  <a:gd name="T27" fmla="*/ 2 h 18"/>
                  <a:gd name="T28" fmla="*/ 5 w 6"/>
                  <a:gd name="T29" fmla="*/ 2 h 18"/>
                  <a:gd name="T30" fmla="*/ 5 w 6"/>
                  <a:gd name="T31" fmla="*/ 3 h 18"/>
                  <a:gd name="T32" fmla="*/ 5 w 6"/>
                  <a:gd name="T33" fmla="*/ 3 h 18"/>
                  <a:gd name="T34" fmla="*/ 4 w 6"/>
                  <a:gd name="T35" fmla="*/ 4 h 18"/>
                  <a:gd name="T36" fmla="*/ 4 w 6"/>
                  <a:gd name="T37" fmla="*/ 4 h 18"/>
                  <a:gd name="T38" fmla="*/ 6 w 6"/>
                  <a:gd name="T39" fmla="*/ 11 h 18"/>
                  <a:gd name="T40" fmla="*/ 3 w 6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18">
                    <a:moveTo>
                      <a:pt x="3" y="18"/>
                    </a:moveTo>
                    <a:lnTo>
                      <a:pt x="0" y="11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11"/>
                    </a:ln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45" name="Freeform 1433"/>
              <p:cNvSpPr>
                <a:spLocks/>
              </p:cNvSpPr>
              <p:nvPr/>
            </p:nvSpPr>
            <p:spPr bwMode="auto">
              <a:xfrm>
                <a:off x="5138" y="2677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4 h 4"/>
                  <a:gd name="T4" fmla="*/ 3 w 4"/>
                  <a:gd name="T5" fmla="*/ 3 h 4"/>
                  <a:gd name="T6" fmla="*/ 4 w 4"/>
                  <a:gd name="T7" fmla="*/ 2 h 4"/>
                  <a:gd name="T8" fmla="*/ 4 w 4"/>
                  <a:gd name="T9" fmla="*/ 2 h 4"/>
                  <a:gd name="T10" fmla="*/ 4 w 4"/>
                  <a:gd name="T11" fmla="*/ 1 h 4"/>
                  <a:gd name="T12" fmla="*/ 3 w 4"/>
                  <a:gd name="T13" fmla="*/ 0 h 4"/>
                  <a:gd name="T14" fmla="*/ 3 w 4"/>
                  <a:gd name="T15" fmla="*/ 0 h 4"/>
                  <a:gd name="T16" fmla="*/ 2 w 4"/>
                  <a:gd name="T17" fmla="*/ 0 h 4"/>
                  <a:gd name="T18" fmla="*/ 2 w 4"/>
                  <a:gd name="T19" fmla="*/ 0 h 4"/>
                  <a:gd name="T20" fmla="*/ 1 w 4"/>
                  <a:gd name="T21" fmla="*/ 0 h 4"/>
                  <a:gd name="T22" fmla="*/ 1 w 4"/>
                  <a:gd name="T23" fmla="*/ 1 h 4"/>
                  <a:gd name="T24" fmla="*/ 0 w 4"/>
                  <a:gd name="T25" fmla="*/ 2 h 4"/>
                  <a:gd name="T26" fmla="*/ 1 w 4"/>
                  <a:gd name="T27" fmla="*/ 2 h 4"/>
                  <a:gd name="T28" fmla="*/ 1 w 4"/>
                  <a:gd name="T29" fmla="*/ 3 h 4"/>
                  <a:gd name="T30" fmla="*/ 2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3" y="4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46" name="Freeform 1434"/>
              <p:cNvSpPr>
                <a:spLocks/>
              </p:cNvSpPr>
              <p:nvPr/>
            </p:nvSpPr>
            <p:spPr bwMode="auto">
              <a:xfrm>
                <a:off x="5138" y="2684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4 h 4"/>
                  <a:gd name="T4" fmla="*/ 3 w 4"/>
                  <a:gd name="T5" fmla="*/ 3 h 4"/>
                  <a:gd name="T6" fmla="*/ 4 w 4"/>
                  <a:gd name="T7" fmla="*/ 2 h 4"/>
                  <a:gd name="T8" fmla="*/ 4 w 4"/>
                  <a:gd name="T9" fmla="*/ 2 h 4"/>
                  <a:gd name="T10" fmla="*/ 4 w 4"/>
                  <a:gd name="T11" fmla="*/ 1 h 4"/>
                  <a:gd name="T12" fmla="*/ 3 w 4"/>
                  <a:gd name="T13" fmla="*/ 0 h 4"/>
                  <a:gd name="T14" fmla="*/ 3 w 4"/>
                  <a:gd name="T15" fmla="*/ 0 h 4"/>
                  <a:gd name="T16" fmla="*/ 2 w 4"/>
                  <a:gd name="T17" fmla="*/ 0 h 4"/>
                  <a:gd name="T18" fmla="*/ 2 w 4"/>
                  <a:gd name="T19" fmla="*/ 0 h 4"/>
                  <a:gd name="T20" fmla="*/ 1 w 4"/>
                  <a:gd name="T21" fmla="*/ 0 h 4"/>
                  <a:gd name="T22" fmla="*/ 1 w 4"/>
                  <a:gd name="T23" fmla="*/ 1 h 4"/>
                  <a:gd name="T24" fmla="*/ 0 w 4"/>
                  <a:gd name="T25" fmla="*/ 2 h 4"/>
                  <a:gd name="T26" fmla="*/ 1 w 4"/>
                  <a:gd name="T27" fmla="*/ 2 h 4"/>
                  <a:gd name="T28" fmla="*/ 1 w 4"/>
                  <a:gd name="T29" fmla="*/ 3 h 4"/>
                  <a:gd name="T30" fmla="*/ 2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3" y="4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47" name="Freeform 1435"/>
              <p:cNvSpPr>
                <a:spLocks/>
              </p:cNvSpPr>
              <p:nvPr/>
            </p:nvSpPr>
            <p:spPr bwMode="auto">
              <a:xfrm>
                <a:off x="5142" y="2618"/>
                <a:ext cx="11" cy="14"/>
              </a:xfrm>
              <a:custGeom>
                <a:avLst/>
                <a:gdLst>
                  <a:gd name="T0" fmla="*/ 8 w 11"/>
                  <a:gd name="T1" fmla="*/ 12 h 14"/>
                  <a:gd name="T2" fmla="*/ 4 w 11"/>
                  <a:gd name="T3" fmla="*/ 4 h 14"/>
                  <a:gd name="T4" fmla="*/ 5 w 11"/>
                  <a:gd name="T5" fmla="*/ 0 h 14"/>
                  <a:gd name="T6" fmla="*/ 11 w 11"/>
                  <a:gd name="T7" fmla="*/ 14 h 14"/>
                  <a:gd name="T8" fmla="*/ 0 w 11"/>
                  <a:gd name="T9" fmla="*/ 13 h 14"/>
                  <a:gd name="T10" fmla="*/ 1 w 11"/>
                  <a:gd name="T11" fmla="*/ 11 h 14"/>
                  <a:gd name="T12" fmla="*/ 8 w 11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4">
                    <a:moveTo>
                      <a:pt x="8" y="12"/>
                    </a:moveTo>
                    <a:lnTo>
                      <a:pt x="4" y="4"/>
                    </a:lnTo>
                    <a:lnTo>
                      <a:pt x="5" y="0"/>
                    </a:lnTo>
                    <a:lnTo>
                      <a:pt x="11" y="14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48" name="Freeform 1436"/>
              <p:cNvSpPr>
                <a:spLocks/>
              </p:cNvSpPr>
              <p:nvPr/>
            </p:nvSpPr>
            <p:spPr bwMode="auto">
              <a:xfrm>
                <a:off x="5151" y="2619"/>
                <a:ext cx="4" cy="5"/>
              </a:xfrm>
              <a:custGeom>
                <a:avLst/>
                <a:gdLst>
                  <a:gd name="T0" fmla="*/ 1 w 4"/>
                  <a:gd name="T1" fmla="*/ 5 h 5"/>
                  <a:gd name="T2" fmla="*/ 0 w 4"/>
                  <a:gd name="T3" fmla="*/ 5 h 5"/>
                  <a:gd name="T4" fmla="*/ 0 w 4"/>
                  <a:gd name="T5" fmla="*/ 4 h 5"/>
                  <a:gd name="T6" fmla="*/ 0 w 4"/>
                  <a:gd name="T7" fmla="*/ 3 h 5"/>
                  <a:gd name="T8" fmla="*/ 0 w 4"/>
                  <a:gd name="T9" fmla="*/ 2 h 5"/>
                  <a:gd name="T10" fmla="*/ 1 w 4"/>
                  <a:gd name="T11" fmla="*/ 1 h 5"/>
                  <a:gd name="T12" fmla="*/ 1 w 4"/>
                  <a:gd name="T13" fmla="*/ 0 h 5"/>
                  <a:gd name="T14" fmla="*/ 2 w 4"/>
                  <a:gd name="T15" fmla="*/ 0 h 5"/>
                  <a:gd name="T16" fmla="*/ 3 w 4"/>
                  <a:gd name="T17" fmla="*/ 0 h 5"/>
                  <a:gd name="T18" fmla="*/ 3 w 4"/>
                  <a:gd name="T19" fmla="*/ 0 h 5"/>
                  <a:gd name="T20" fmla="*/ 4 w 4"/>
                  <a:gd name="T21" fmla="*/ 1 h 5"/>
                  <a:gd name="T22" fmla="*/ 4 w 4"/>
                  <a:gd name="T23" fmla="*/ 2 h 5"/>
                  <a:gd name="T24" fmla="*/ 3 w 4"/>
                  <a:gd name="T25" fmla="*/ 3 h 5"/>
                  <a:gd name="T26" fmla="*/ 3 w 4"/>
                  <a:gd name="T27" fmla="*/ 4 h 5"/>
                  <a:gd name="T28" fmla="*/ 2 w 4"/>
                  <a:gd name="T29" fmla="*/ 5 h 5"/>
                  <a:gd name="T30" fmla="*/ 1 w 4"/>
                  <a:gd name="T31" fmla="*/ 5 h 5"/>
                  <a:gd name="T32" fmla="*/ 1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49" name="Freeform 1437"/>
              <p:cNvSpPr>
                <a:spLocks/>
              </p:cNvSpPr>
              <p:nvPr/>
            </p:nvSpPr>
            <p:spPr bwMode="auto">
              <a:xfrm>
                <a:off x="5140" y="2617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0 w 4"/>
                  <a:gd name="T3" fmla="*/ 5 h 6"/>
                  <a:gd name="T4" fmla="*/ 0 w 4"/>
                  <a:gd name="T5" fmla="*/ 4 h 6"/>
                  <a:gd name="T6" fmla="*/ 0 w 4"/>
                  <a:gd name="T7" fmla="*/ 3 h 6"/>
                  <a:gd name="T8" fmla="*/ 0 w 4"/>
                  <a:gd name="T9" fmla="*/ 2 h 6"/>
                  <a:gd name="T10" fmla="*/ 1 w 4"/>
                  <a:gd name="T11" fmla="*/ 1 h 6"/>
                  <a:gd name="T12" fmla="*/ 1 w 4"/>
                  <a:gd name="T13" fmla="*/ 0 h 6"/>
                  <a:gd name="T14" fmla="*/ 2 w 4"/>
                  <a:gd name="T15" fmla="*/ 0 h 6"/>
                  <a:gd name="T16" fmla="*/ 3 w 4"/>
                  <a:gd name="T17" fmla="*/ 0 h 6"/>
                  <a:gd name="T18" fmla="*/ 3 w 4"/>
                  <a:gd name="T19" fmla="*/ 0 h 6"/>
                  <a:gd name="T20" fmla="*/ 4 w 4"/>
                  <a:gd name="T21" fmla="*/ 1 h 6"/>
                  <a:gd name="T22" fmla="*/ 4 w 4"/>
                  <a:gd name="T23" fmla="*/ 2 h 6"/>
                  <a:gd name="T24" fmla="*/ 3 w 4"/>
                  <a:gd name="T25" fmla="*/ 3 h 6"/>
                  <a:gd name="T26" fmla="*/ 3 w 4"/>
                  <a:gd name="T27" fmla="*/ 4 h 6"/>
                  <a:gd name="T28" fmla="*/ 2 w 4"/>
                  <a:gd name="T29" fmla="*/ 5 h 6"/>
                  <a:gd name="T30" fmla="*/ 1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50" name="Freeform 1438"/>
              <p:cNvSpPr>
                <a:spLocks/>
              </p:cNvSpPr>
              <p:nvPr/>
            </p:nvSpPr>
            <p:spPr bwMode="auto">
              <a:xfrm>
                <a:off x="5249" y="2618"/>
                <a:ext cx="10" cy="13"/>
              </a:xfrm>
              <a:custGeom>
                <a:avLst/>
                <a:gdLst>
                  <a:gd name="T0" fmla="*/ 2 w 10"/>
                  <a:gd name="T1" fmla="*/ 12 h 13"/>
                  <a:gd name="T2" fmla="*/ 7 w 10"/>
                  <a:gd name="T3" fmla="*/ 3 h 13"/>
                  <a:gd name="T4" fmla="*/ 7 w 10"/>
                  <a:gd name="T5" fmla="*/ 0 h 13"/>
                  <a:gd name="T6" fmla="*/ 0 w 10"/>
                  <a:gd name="T7" fmla="*/ 13 h 13"/>
                  <a:gd name="T8" fmla="*/ 10 w 10"/>
                  <a:gd name="T9" fmla="*/ 13 h 13"/>
                  <a:gd name="T10" fmla="*/ 10 w 10"/>
                  <a:gd name="T11" fmla="*/ 12 h 13"/>
                  <a:gd name="T12" fmla="*/ 2 w 10"/>
                  <a:gd name="T1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3">
                    <a:moveTo>
                      <a:pt x="2" y="12"/>
                    </a:moveTo>
                    <a:lnTo>
                      <a:pt x="7" y="3"/>
                    </a:lnTo>
                    <a:lnTo>
                      <a:pt x="7" y="0"/>
                    </a:lnTo>
                    <a:lnTo>
                      <a:pt x="0" y="13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51" name="Freeform 1439"/>
              <p:cNvSpPr>
                <a:spLocks/>
              </p:cNvSpPr>
              <p:nvPr/>
            </p:nvSpPr>
            <p:spPr bwMode="auto">
              <a:xfrm>
                <a:off x="5247" y="2617"/>
                <a:ext cx="4" cy="6"/>
              </a:xfrm>
              <a:custGeom>
                <a:avLst/>
                <a:gdLst>
                  <a:gd name="T0" fmla="*/ 2 w 4"/>
                  <a:gd name="T1" fmla="*/ 6 h 6"/>
                  <a:gd name="T2" fmla="*/ 2 w 4"/>
                  <a:gd name="T3" fmla="*/ 6 h 6"/>
                  <a:gd name="T4" fmla="*/ 3 w 4"/>
                  <a:gd name="T5" fmla="*/ 6 h 6"/>
                  <a:gd name="T6" fmla="*/ 3 w 4"/>
                  <a:gd name="T7" fmla="*/ 5 h 6"/>
                  <a:gd name="T8" fmla="*/ 4 w 4"/>
                  <a:gd name="T9" fmla="*/ 4 h 6"/>
                  <a:gd name="T10" fmla="*/ 4 w 4"/>
                  <a:gd name="T11" fmla="*/ 2 h 6"/>
                  <a:gd name="T12" fmla="*/ 3 w 4"/>
                  <a:gd name="T13" fmla="*/ 1 h 6"/>
                  <a:gd name="T14" fmla="*/ 3 w 4"/>
                  <a:gd name="T15" fmla="*/ 1 h 6"/>
                  <a:gd name="T16" fmla="*/ 2 w 4"/>
                  <a:gd name="T17" fmla="*/ 0 h 6"/>
                  <a:gd name="T18" fmla="*/ 2 w 4"/>
                  <a:gd name="T19" fmla="*/ 1 h 6"/>
                  <a:gd name="T20" fmla="*/ 1 w 4"/>
                  <a:gd name="T21" fmla="*/ 1 h 6"/>
                  <a:gd name="T22" fmla="*/ 1 w 4"/>
                  <a:gd name="T23" fmla="*/ 2 h 6"/>
                  <a:gd name="T24" fmla="*/ 0 w 4"/>
                  <a:gd name="T25" fmla="*/ 3 h 6"/>
                  <a:gd name="T26" fmla="*/ 0 w 4"/>
                  <a:gd name="T27" fmla="*/ 4 h 6"/>
                  <a:gd name="T28" fmla="*/ 1 w 4"/>
                  <a:gd name="T29" fmla="*/ 5 h 6"/>
                  <a:gd name="T30" fmla="*/ 1 w 4"/>
                  <a:gd name="T31" fmla="*/ 6 h 6"/>
                  <a:gd name="T32" fmla="*/ 2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52" name="Freeform 1440"/>
              <p:cNvSpPr>
                <a:spLocks/>
              </p:cNvSpPr>
              <p:nvPr/>
            </p:nvSpPr>
            <p:spPr bwMode="auto">
              <a:xfrm>
                <a:off x="5260" y="2618"/>
                <a:ext cx="3" cy="6"/>
              </a:xfrm>
              <a:custGeom>
                <a:avLst/>
                <a:gdLst>
                  <a:gd name="T0" fmla="*/ 1 w 3"/>
                  <a:gd name="T1" fmla="*/ 6 h 6"/>
                  <a:gd name="T2" fmla="*/ 2 w 3"/>
                  <a:gd name="T3" fmla="*/ 6 h 6"/>
                  <a:gd name="T4" fmla="*/ 3 w 3"/>
                  <a:gd name="T5" fmla="*/ 5 h 6"/>
                  <a:gd name="T6" fmla="*/ 3 w 3"/>
                  <a:gd name="T7" fmla="*/ 4 h 6"/>
                  <a:gd name="T8" fmla="*/ 3 w 3"/>
                  <a:gd name="T9" fmla="*/ 3 h 6"/>
                  <a:gd name="T10" fmla="*/ 3 w 3"/>
                  <a:gd name="T11" fmla="*/ 2 h 6"/>
                  <a:gd name="T12" fmla="*/ 3 w 3"/>
                  <a:gd name="T13" fmla="*/ 1 h 6"/>
                  <a:gd name="T14" fmla="*/ 3 w 3"/>
                  <a:gd name="T15" fmla="*/ 0 h 6"/>
                  <a:gd name="T16" fmla="*/ 2 w 3"/>
                  <a:gd name="T17" fmla="*/ 0 h 6"/>
                  <a:gd name="T18" fmla="*/ 1 w 3"/>
                  <a:gd name="T19" fmla="*/ 0 h 6"/>
                  <a:gd name="T20" fmla="*/ 1 w 3"/>
                  <a:gd name="T21" fmla="*/ 0 h 6"/>
                  <a:gd name="T22" fmla="*/ 0 w 3"/>
                  <a:gd name="T23" fmla="*/ 1 h 6"/>
                  <a:gd name="T24" fmla="*/ 0 w 3"/>
                  <a:gd name="T25" fmla="*/ 3 h 6"/>
                  <a:gd name="T26" fmla="*/ 0 w 3"/>
                  <a:gd name="T27" fmla="*/ 4 h 6"/>
                  <a:gd name="T28" fmla="*/ 0 w 3"/>
                  <a:gd name="T29" fmla="*/ 5 h 6"/>
                  <a:gd name="T30" fmla="*/ 1 w 3"/>
                  <a:gd name="T31" fmla="*/ 6 h 6"/>
                  <a:gd name="T32" fmla="*/ 1 w 3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lnTo>
                      <a:pt x="2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545" name="Group 1495"/>
            <p:cNvGrpSpPr>
              <a:grpSpLocks/>
            </p:cNvGrpSpPr>
            <p:nvPr/>
          </p:nvGrpSpPr>
          <p:grpSpPr bwMode="auto">
            <a:xfrm>
              <a:off x="8550275" y="4103688"/>
              <a:ext cx="301625" cy="269875"/>
              <a:chOff x="5386" y="2585"/>
              <a:chExt cx="190" cy="170"/>
            </a:xfrm>
          </p:grpSpPr>
          <p:sp>
            <p:nvSpPr>
              <p:cNvPr id="553" name="Freeform 1442"/>
              <p:cNvSpPr>
                <a:spLocks/>
              </p:cNvSpPr>
              <p:nvPr/>
            </p:nvSpPr>
            <p:spPr bwMode="auto">
              <a:xfrm>
                <a:off x="5548" y="2626"/>
                <a:ext cx="15" cy="17"/>
              </a:xfrm>
              <a:custGeom>
                <a:avLst/>
                <a:gdLst>
                  <a:gd name="T0" fmla="*/ 7 w 15"/>
                  <a:gd name="T1" fmla="*/ 17 h 17"/>
                  <a:gd name="T2" fmla="*/ 9 w 15"/>
                  <a:gd name="T3" fmla="*/ 16 h 17"/>
                  <a:gd name="T4" fmla="*/ 10 w 15"/>
                  <a:gd name="T5" fmla="*/ 16 h 17"/>
                  <a:gd name="T6" fmla="*/ 12 w 15"/>
                  <a:gd name="T7" fmla="*/ 15 h 17"/>
                  <a:gd name="T8" fmla="*/ 13 w 15"/>
                  <a:gd name="T9" fmla="*/ 14 h 17"/>
                  <a:gd name="T10" fmla="*/ 14 w 15"/>
                  <a:gd name="T11" fmla="*/ 13 h 17"/>
                  <a:gd name="T12" fmla="*/ 15 w 15"/>
                  <a:gd name="T13" fmla="*/ 11 h 17"/>
                  <a:gd name="T14" fmla="*/ 15 w 15"/>
                  <a:gd name="T15" fmla="*/ 10 h 17"/>
                  <a:gd name="T16" fmla="*/ 15 w 15"/>
                  <a:gd name="T17" fmla="*/ 8 h 17"/>
                  <a:gd name="T18" fmla="*/ 15 w 15"/>
                  <a:gd name="T19" fmla="*/ 6 h 17"/>
                  <a:gd name="T20" fmla="*/ 15 w 15"/>
                  <a:gd name="T21" fmla="*/ 5 h 17"/>
                  <a:gd name="T22" fmla="*/ 14 w 15"/>
                  <a:gd name="T23" fmla="*/ 3 h 17"/>
                  <a:gd name="T24" fmla="*/ 13 w 15"/>
                  <a:gd name="T25" fmla="*/ 2 h 17"/>
                  <a:gd name="T26" fmla="*/ 12 w 15"/>
                  <a:gd name="T27" fmla="*/ 1 h 17"/>
                  <a:gd name="T28" fmla="*/ 10 w 15"/>
                  <a:gd name="T29" fmla="*/ 0 h 17"/>
                  <a:gd name="T30" fmla="*/ 9 w 15"/>
                  <a:gd name="T31" fmla="*/ 0 h 17"/>
                  <a:gd name="T32" fmla="*/ 7 w 15"/>
                  <a:gd name="T33" fmla="*/ 0 h 17"/>
                  <a:gd name="T34" fmla="*/ 6 w 15"/>
                  <a:gd name="T35" fmla="*/ 0 h 17"/>
                  <a:gd name="T36" fmla="*/ 4 w 15"/>
                  <a:gd name="T37" fmla="*/ 0 h 17"/>
                  <a:gd name="T38" fmla="*/ 3 w 15"/>
                  <a:gd name="T39" fmla="*/ 1 h 17"/>
                  <a:gd name="T40" fmla="*/ 2 w 15"/>
                  <a:gd name="T41" fmla="*/ 2 h 17"/>
                  <a:gd name="T42" fmla="*/ 1 w 15"/>
                  <a:gd name="T43" fmla="*/ 3 h 17"/>
                  <a:gd name="T44" fmla="*/ 0 w 15"/>
                  <a:gd name="T45" fmla="*/ 5 h 17"/>
                  <a:gd name="T46" fmla="*/ 0 w 15"/>
                  <a:gd name="T47" fmla="*/ 6 h 17"/>
                  <a:gd name="T48" fmla="*/ 0 w 15"/>
                  <a:gd name="T49" fmla="*/ 8 h 17"/>
                  <a:gd name="T50" fmla="*/ 0 w 15"/>
                  <a:gd name="T51" fmla="*/ 10 h 17"/>
                  <a:gd name="T52" fmla="*/ 0 w 15"/>
                  <a:gd name="T53" fmla="*/ 11 h 17"/>
                  <a:gd name="T54" fmla="*/ 1 w 15"/>
                  <a:gd name="T55" fmla="*/ 13 h 17"/>
                  <a:gd name="T56" fmla="*/ 2 w 15"/>
                  <a:gd name="T57" fmla="*/ 14 h 17"/>
                  <a:gd name="T58" fmla="*/ 3 w 15"/>
                  <a:gd name="T59" fmla="*/ 15 h 17"/>
                  <a:gd name="T60" fmla="*/ 4 w 15"/>
                  <a:gd name="T61" fmla="*/ 16 h 17"/>
                  <a:gd name="T62" fmla="*/ 6 w 15"/>
                  <a:gd name="T63" fmla="*/ 16 h 17"/>
                  <a:gd name="T64" fmla="*/ 7 w 15"/>
                  <a:gd name="T6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7">
                    <a:moveTo>
                      <a:pt x="7" y="17"/>
                    </a:moveTo>
                    <a:lnTo>
                      <a:pt x="9" y="16"/>
                    </a:lnTo>
                    <a:lnTo>
                      <a:pt x="10" y="16"/>
                    </a:lnTo>
                    <a:lnTo>
                      <a:pt x="12" y="15"/>
                    </a:lnTo>
                    <a:lnTo>
                      <a:pt x="13" y="14"/>
                    </a:lnTo>
                    <a:lnTo>
                      <a:pt x="14" y="13"/>
                    </a:lnTo>
                    <a:lnTo>
                      <a:pt x="15" y="11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5" y="6"/>
                    </a:lnTo>
                    <a:lnTo>
                      <a:pt x="15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3" y="15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7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54" name="Freeform 1443"/>
              <p:cNvSpPr>
                <a:spLocks/>
              </p:cNvSpPr>
              <p:nvPr/>
            </p:nvSpPr>
            <p:spPr bwMode="auto">
              <a:xfrm>
                <a:off x="5395" y="2587"/>
                <a:ext cx="86" cy="12"/>
              </a:xfrm>
              <a:custGeom>
                <a:avLst/>
                <a:gdLst>
                  <a:gd name="T0" fmla="*/ 86 w 86"/>
                  <a:gd name="T1" fmla="*/ 10 h 12"/>
                  <a:gd name="T2" fmla="*/ 43 w 86"/>
                  <a:gd name="T3" fmla="*/ 0 h 12"/>
                  <a:gd name="T4" fmla="*/ 0 w 86"/>
                  <a:gd name="T5" fmla="*/ 10 h 12"/>
                  <a:gd name="T6" fmla="*/ 1 w 86"/>
                  <a:gd name="T7" fmla="*/ 12 h 12"/>
                  <a:gd name="T8" fmla="*/ 43 w 86"/>
                  <a:gd name="T9" fmla="*/ 2 h 12"/>
                  <a:gd name="T10" fmla="*/ 86 w 86"/>
                  <a:gd name="T11" fmla="*/ 12 h 12"/>
                  <a:gd name="T12" fmla="*/ 86 w 86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12">
                    <a:moveTo>
                      <a:pt x="86" y="10"/>
                    </a:moveTo>
                    <a:lnTo>
                      <a:pt x="43" y="0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43" y="2"/>
                    </a:lnTo>
                    <a:lnTo>
                      <a:pt x="86" y="12"/>
                    </a:lnTo>
                    <a:lnTo>
                      <a:pt x="8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55" name="Rectangle 1444"/>
              <p:cNvSpPr>
                <a:spLocks noChangeArrowheads="1"/>
              </p:cNvSpPr>
              <p:nvPr/>
            </p:nvSpPr>
            <p:spPr bwMode="auto">
              <a:xfrm>
                <a:off x="5390" y="2603"/>
                <a:ext cx="101" cy="10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56" name="Rectangle 1445"/>
              <p:cNvSpPr>
                <a:spLocks noChangeArrowheads="1"/>
              </p:cNvSpPr>
              <p:nvPr/>
            </p:nvSpPr>
            <p:spPr bwMode="auto">
              <a:xfrm>
                <a:off x="5392" y="2605"/>
                <a:ext cx="96" cy="10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57" name="Rectangle 1446"/>
              <p:cNvSpPr>
                <a:spLocks noChangeArrowheads="1"/>
              </p:cNvSpPr>
              <p:nvPr/>
            </p:nvSpPr>
            <p:spPr bwMode="auto">
              <a:xfrm>
                <a:off x="5401" y="2702"/>
                <a:ext cx="14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58" name="Rectangle 1447"/>
              <p:cNvSpPr>
                <a:spLocks noChangeArrowheads="1"/>
              </p:cNvSpPr>
              <p:nvPr/>
            </p:nvSpPr>
            <p:spPr bwMode="auto">
              <a:xfrm>
                <a:off x="5425" y="2702"/>
                <a:ext cx="13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59" name="Rectangle 1448"/>
              <p:cNvSpPr>
                <a:spLocks noChangeArrowheads="1"/>
              </p:cNvSpPr>
              <p:nvPr/>
            </p:nvSpPr>
            <p:spPr bwMode="auto">
              <a:xfrm>
                <a:off x="5448" y="2702"/>
                <a:ext cx="14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60" name="Rectangle 1449"/>
              <p:cNvSpPr>
                <a:spLocks noChangeArrowheads="1"/>
              </p:cNvSpPr>
              <p:nvPr/>
            </p:nvSpPr>
            <p:spPr bwMode="auto">
              <a:xfrm>
                <a:off x="5472" y="2702"/>
                <a:ext cx="14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61" name="Rectangle 1450"/>
              <p:cNvSpPr>
                <a:spLocks noChangeArrowheads="1"/>
              </p:cNvSpPr>
              <p:nvPr/>
            </p:nvSpPr>
            <p:spPr bwMode="auto">
              <a:xfrm>
                <a:off x="5401" y="2696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62" name="Rectangle 1451"/>
              <p:cNvSpPr>
                <a:spLocks noChangeArrowheads="1"/>
              </p:cNvSpPr>
              <p:nvPr/>
            </p:nvSpPr>
            <p:spPr bwMode="auto">
              <a:xfrm>
                <a:off x="5394" y="2694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63" name="Rectangle 1452"/>
              <p:cNvSpPr>
                <a:spLocks noChangeArrowheads="1"/>
              </p:cNvSpPr>
              <p:nvPr/>
            </p:nvSpPr>
            <p:spPr bwMode="auto">
              <a:xfrm>
                <a:off x="5401" y="2671"/>
                <a:ext cx="84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64" name="Rectangle 1453"/>
              <p:cNvSpPr>
                <a:spLocks noChangeArrowheads="1"/>
              </p:cNvSpPr>
              <p:nvPr/>
            </p:nvSpPr>
            <p:spPr bwMode="auto">
              <a:xfrm>
                <a:off x="5394" y="2669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65" name="Rectangle 1454"/>
              <p:cNvSpPr>
                <a:spLocks noChangeArrowheads="1"/>
              </p:cNvSpPr>
              <p:nvPr/>
            </p:nvSpPr>
            <p:spPr bwMode="auto">
              <a:xfrm>
                <a:off x="5401" y="2647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66" name="Rectangle 1455"/>
              <p:cNvSpPr>
                <a:spLocks noChangeArrowheads="1"/>
              </p:cNvSpPr>
              <p:nvPr/>
            </p:nvSpPr>
            <p:spPr bwMode="auto">
              <a:xfrm>
                <a:off x="5394" y="2645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67" name="Rectangle 1456"/>
              <p:cNvSpPr>
                <a:spLocks noChangeArrowheads="1"/>
              </p:cNvSpPr>
              <p:nvPr/>
            </p:nvSpPr>
            <p:spPr bwMode="auto">
              <a:xfrm>
                <a:off x="5401" y="2622"/>
                <a:ext cx="84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68" name="Rectangle 1457"/>
              <p:cNvSpPr>
                <a:spLocks noChangeArrowheads="1"/>
              </p:cNvSpPr>
              <p:nvPr/>
            </p:nvSpPr>
            <p:spPr bwMode="auto">
              <a:xfrm>
                <a:off x="5394" y="2620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69" name="Rectangle 1458"/>
              <p:cNvSpPr>
                <a:spLocks noChangeArrowheads="1"/>
              </p:cNvSpPr>
              <p:nvPr/>
            </p:nvSpPr>
            <p:spPr bwMode="auto">
              <a:xfrm>
                <a:off x="5404" y="2635"/>
                <a:ext cx="9" cy="6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70" name="Rectangle 1459"/>
              <p:cNvSpPr>
                <a:spLocks noChangeArrowheads="1"/>
              </p:cNvSpPr>
              <p:nvPr/>
            </p:nvSpPr>
            <p:spPr bwMode="auto">
              <a:xfrm>
                <a:off x="5406" y="2637"/>
                <a:ext cx="5" cy="59"/>
              </a:xfrm>
              <a:prstGeom prst="rect">
                <a:avLst/>
              </a:prstGeom>
              <a:solidFill>
                <a:srgbClr val="FF2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71" name="Rectangle 1460"/>
              <p:cNvSpPr>
                <a:spLocks noChangeArrowheads="1"/>
              </p:cNvSpPr>
              <p:nvPr/>
            </p:nvSpPr>
            <p:spPr bwMode="auto">
              <a:xfrm>
                <a:off x="5428" y="2655"/>
                <a:ext cx="8" cy="4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72" name="Rectangle 1461"/>
              <p:cNvSpPr>
                <a:spLocks noChangeArrowheads="1"/>
              </p:cNvSpPr>
              <p:nvPr/>
            </p:nvSpPr>
            <p:spPr bwMode="auto">
              <a:xfrm>
                <a:off x="5429" y="2657"/>
                <a:ext cx="5" cy="39"/>
              </a:xfrm>
              <a:prstGeom prst="rect">
                <a:avLst/>
              </a:prstGeom>
              <a:solidFill>
                <a:srgbClr val="B2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73" name="Rectangle 1462"/>
              <p:cNvSpPr>
                <a:spLocks noChangeArrowheads="1"/>
              </p:cNvSpPr>
              <p:nvPr/>
            </p:nvSpPr>
            <p:spPr bwMode="auto">
              <a:xfrm>
                <a:off x="5451" y="2666"/>
                <a:ext cx="8" cy="3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74" name="Rectangle 1463"/>
              <p:cNvSpPr>
                <a:spLocks noChangeArrowheads="1"/>
              </p:cNvSpPr>
              <p:nvPr/>
            </p:nvSpPr>
            <p:spPr bwMode="auto">
              <a:xfrm>
                <a:off x="5452" y="2668"/>
                <a:ext cx="5" cy="28"/>
              </a:xfrm>
              <a:prstGeom prst="rect">
                <a:avLst/>
              </a:prstGeom>
              <a:solidFill>
                <a:srgbClr val="FFAF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75" name="Rectangle 1464"/>
              <p:cNvSpPr>
                <a:spLocks noChangeArrowheads="1"/>
              </p:cNvSpPr>
              <p:nvPr/>
            </p:nvSpPr>
            <p:spPr bwMode="auto">
              <a:xfrm>
                <a:off x="5475" y="2627"/>
                <a:ext cx="8" cy="7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76" name="Rectangle 1465"/>
              <p:cNvSpPr>
                <a:spLocks noChangeArrowheads="1"/>
              </p:cNvSpPr>
              <p:nvPr/>
            </p:nvSpPr>
            <p:spPr bwMode="auto">
              <a:xfrm>
                <a:off x="5476" y="2628"/>
                <a:ext cx="5" cy="68"/>
              </a:xfrm>
              <a:prstGeom prst="rect">
                <a:avLst/>
              </a:prstGeom>
              <a:solidFill>
                <a:srgbClr val="FF6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77" name="Rectangle 1466"/>
              <p:cNvSpPr>
                <a:spLocks noChangeArrowheads="1"/>
              </p:cNvSpPr>
              <p:nvPr/>
            </p:nvSpPr>
            <p:spPr bwMode="auto">
              <a:xfrm>
                <a:off x="5386" y="2709"/>
                <a:ext cx="108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78" name="Rectangle 1467"/>
              <p:cNvSpPr>
                <a:spLocks noChangeArrowheads="1"/>
              </p:cNvSpPr>
              <p:nvPr/>
            </p:nvSpPr>
            <p:spPr bwMode="auto">
              <a:xfrm>
                <a:off x="5388" y="2711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79" name="Rectangle 1468"/>
              <p:cNvSpPr>
                <a:spLocks noChangeArrowheads="1"/>
              </p:cNvSpPr>
              <p:nvPr/>
            </p:nvSpPr>
            <p:spPr bwMode="auto">
              <a:xfrm>
                <a:off x="5386" y="2596"/>
                <a:ext cx="108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80" name="Rectangle 1469"/>
              <p:cNvSpPr>
                <a:spLocks noChangeArrowheads="1"/>
              </p:cNvSpPr>
              <p:nvPr/>
            </p:nvSpPr>
            <p:spPr bwMode="auto">
              <a:xfrm>
                <a:off x="5388" y="2599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81" name="Freeform 1470"/>
              <p:cNvSpPr>
                <a:spLocks/>
              </p:cNvSpPr>
              <p:nvPr/>
            </p:nvSpPr>
            <p:spPr bwMode="auto">
              <a:xfrm>
                <a:off x="5435" y="2585"/>
                <a:ext cx="7" cy="7"/>
              </a:xfrm>
              <a:custGeom>
                <a:avLst/>
                <a:gdLst>
                  <a:gd name="T0" fmla="*/ 3 w 7"/>
                  <a:gd name="T1" fmla="*/ 7 h 7"/>
                  <a:gd name="T2" fmla="*/ 4 w 7"/>
                  <a:gd name="T3" fmla="*/ 7 h 7"/>
                  <a:gd name="T4" fmla="*/ 5 w 7"/>
                  <a:gd name="T5" fmla="*/ 7 h 7"/>
                  <a:gd name="T6" fmla="*/ 5 w 7"/>
                  <a:gd name="T7" fmla="*/ 7 h 7"/>
                  <a:gd name="T8" fmla="*/ 6 w 7"/>
                  <a:gd name="T9" fmla="*/ 6 h 7"/>
                  <a:gd name="T10" fmla="*/ 6 w 7"/>
                  <a:gd name="T11" fmla="*/ 6 h 7"/>
                  <a:gd name="T12" fmla="*/ 6 w 7"/>
                  <a:gd name="T13" fmla="*/ 5 h 7"/>
                  <a:gd name="T14" fmla="*/ 7 w 7"/>
                  <a:gd name="T15" fmla="*/ 4 h 7"/>
                  <a:gd name="T16" fmla="*/ 7 w 7"/>
                  <a:gd name="T17" fmla="*/ 4 h 7"/>
                  <a:gd name="T18" fmla="*/ 7 w 7"/>
                  <a:gd name="T19" fmla="*/ 3 h 7"/>
                  <a:gd name="T20" fmla="*/ 6 w 7"/>
                  <a:gd name="T21" fmla="*/ 2 h 7"/>
                  <a:gd name="T22" fmla="*/ 6 w 7"/>
                  <a:gd name="T23" fmla="*/ 2 h 7"/>
                  <a:gd name="T24" fmla="*/ 6 w 7"/>
                  <a:gd name="T25" fmla="*/ 1 h 7"/>
                  <a:gd name="T26" fmla="*/ 5 w 7"/>
                  <a:gd name="T27" fmla="*/ 1 h 7"/>
                  <a:gd name="T28" fmla="*/ 5 w 7"/>
                  <a:gd name="T29" fmla="*/ 0 h 7"/>
                  <a:gd name="T30" fmla="*/ 4 w 7"/>
                  <a:gd name="T31" fmla="*/ 0 h 7"/>
                  <a:gd name="T32" fmla="*/ 3 w 7"/>
                  <a:gd name="T33" fmla="*/ 0 h 7"/>
                  <a:gd name="T34" fmla="*/ 3 w 7"/>
                  <a:gd name="T35" fmla="*/ 0 h 7"/>
                  <a:gd name="T36" fmla="*/ 2 w 7"/>
                  <a:gd name="T37" fmla="*/ 0 h 7"/>
                  <a:gd name="T38" fmla="*/ 1 w 7"/>
                  <a:gd name="T39" fmla="*/ 1 h 7"/>
                  <a:gd name="T40" fmla="*/ 1 w 7"/>
                  <a:gd name="T41" fmla="*/ 1 h 7"/>
                  <a:gd name="T42" fmla="*/ 0 w 7"/>
                  <a:gd name="T43" fmla="*/ 2 h 7"/>
                  <a:gd name="T44" fmla="*/ 0 w 7"/>
                  <a:gd name="T45" fmla="*/ 2 h 7"/>
                  <a:gd name="T46" fmla="*/ 0 w 7"/>
                  <a:gd name="T47" fmla="*/ 3 h 7"/>
                  <a:gd name="T48" fmla="*/ 0 w 7"/>
                  <a:gd name="T49" fmla="*/ 4 h 7"/>
                  <a:gd name="T50" fmla="*/ 0 w 7"/>
                  <a:gd name="T51" fmla="*/ 4 h 7"/>
                  <a:gd name="T52" fmla="*/ 0 w 7"/>
                  <a:gd name="T53" fmla="*/ 5 h 7"/>
                  <a:gd name="T54" fmla="*/ 0 w 7"/>
                  <a:gd name="T55" fmla="*/ 6 h 7"/>
                  <a:gd name="T56" fmla="*/ 1 w 7"/>
                  <a:gd name="T57" fmla="*/ 6 h 7"/>
                  <a:gd name="T58" fmla="*/ 1 w 7"/>
                  <a:gd name="T59" fmla="*/ 7 h 7"/>
                  <a:gd name="T60" fmla="*/ 2 w 7"/>
                  <a:gd name="T61" fmla="*/ 7 h 7"/>
                  <a:gd name="T62" fmla="*/ 3 w 7"/>
                  <a:gd name="T63" fmla="*/ 7 h 7"/>
                  <a:gd name="T64" fmla="*/ 3 w 7"/>
                  <a:gd name="T6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" h="7">
                    <a:moveTo>
                      <a:pt x="3" y="7"/>
                    </a:move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82" name="Freeform 1471"/>
              <p:cNvSpPr>
                <a:spLocks/>
              </p:cNvSpPr>
              <p:nvPr/>
            </p:nvSpPr>
            <p:spPr bwMode="auto">
              <a:xfrm>
                <a:off x="5436" y="2586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3 w 4"/>
                  <a:gd name="T3" fmla="*/ 5 h 5"/>
                  <a:gd name="T4" fmla="*/ 4 w 4"/>
                  <a:gd name="T5" fmla="*/ 4 h 5"/>
                  <a:gd name="T6" fmla="*/ 4 w 4"/>
                  <a:gd name="T7" fmla="*/ 3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1 h 5"/>
                  <a:gd name="T14" fmla="*/ 3 w 4"/>
                  <a:gd name="T15" fmla="*/ 0 h 5"/>
                  <a:gd name="T16" fmla="*/ 2 w 4"/>
                  <a:gd name="T17" fmla="*/ 0 h 5"/>
                  <a:gd name="T18" fmla="*/ 1 w 4"/>
                  <a:gd name="T19" fmla="*/ 0 h 5"/>
                  <a:gd name="T20" fmla="*/ 1 w 4"/>
                  <a:gd name="T21" fmla="*/ 1 h 5"/>
                  <a:gd name="T22" fmla="*/ 0 w 4"/>
                  <a:gd name="T23" fmla="*/ 2 h 5"/>
                  <a:gd name="T24" fmla="*/ 0 w 4"/>
                  <a:gd name="T25" fmla="*/ 3 h 5"/>
                  <a:gd name="T26" fmla="*/ 0 w 4"/>
                  <a:gd name="T27" fmla="*/ 3 h 5"/>
                  <a:gd name="T28" fmla="*/ 1 w 4"/>
                  <a:gd name="T29" fmla="*/ 4 h 5"/>
                  <a:gd name="T30" fmla="*/ 1 w 4"/>
                  <a:gd name="T31" fmla="*/ 5 h 5"/>
                  <a:gd name="T32" fmla="*/ 2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3" y="5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83" name="Freeform 1472"/>
              <p:cNvSpPr>
                <a:spLocks/>
              </p:cNvSpPr>
              <p:nvPr/>
            </p:nvSpPr>
            <p:spPr bwMode="auto">
              <a:xfrm>
                <a:off x="5486" y="2649"/>
                <a:ext cx="90" cy="106"/>
              </a:xfrm>
              <a:custGeom>
                <a:avLst/>
                <a:gdLst>
                  <a:gd name="T0" fmla="*/ 75 w 90"/>
                  <a:gd name="T1" fmla="*/ 34 h 106"/>
                  <a:gd name="T2" fmla="*/ 77 w 90"/>
                  <a:gd name="T3" fmla="*/ 33 h 106"/>
                  <a:gd name="T4" fmla="*/ 83 w 90"/>
                  <a:gd name="T5" fmla="*/ 31 h 106"/>
                  <a:gd name="T6" fmla="*/ 84 w 90"/>
                  <a:gd name="T7" fmla="*/ 29 h 106"/>
                  <a:gd name="T8" fmla="*/ 86 w 90"/>
                  <a:gd name="T9" fmla="*/ 27 h 106"/>
                  <a:gd name="T10" fmla="*/ 87 w 90"/>
                  <a:gd name="T11" fmla="*/ 19 h 106"/>
                  <a:gd name="T12" fmla="*/ 86 w 90"/>
                  <a:gd name="T13" fmla="*/ 16 h 106"/>
                  <a:gd name="T14" fmla="*/ 84 w 90"/>
                  <a:gd name="T15" fmla="*/ 11 h 106"/>
                  <a:gd name="T16" fmla="*/ 79 w 90"/>
                  <a:gd name="T17" fmla="*/ 6 h 106"/>
                  <a:gd name="T18" fmla="*/ 74 w 90"/>
                  <a:gd name="T19" fmla="*/ 1 h 106"/>
                  <a:gd name="T20" fmla="*/ 71 w 90"/>
                  <a:gd name="T21" fmla="*/ 1 h 106"/>
                  <a:gd name="T22" fmla="*/ 68 w 90"/>
                  <a:gd name="T23" fmla="*/ 0 h 106"/>
                  <a:gd name="T24" fmla="*/ 64 w 90"/>
                  <a:gd name="T25" fmla="*/ 0 h 106"/>
                  <a:gd name="T26" fmla="*/ 55 w 90"/>
                  <a:gd name="T27" fmla="*/ 0 h 106"/>
                  <a:gd name="T28" fmla="*/ 47 w 90"/>
                  <a:gd name="T29" fmla="*/ 0 h 106"/>
                  <a:gd name="T30" fmla="*/ 43 w 90"/>
                  <a:gd name="T31" fmla="*/ 0 h 106"/>
                  <a:gd name="T32" fmla="*/ 40 w 90"/>
                  <a:gd name="T33" fmla="*/ 0 h 106"/>
                  <a:gd name="T34" fmla="*/ 37 w 90"/>
                  <a:gd name="T35" fmla="*/ 1 h 106"/>
                  <a:gd name="T36" fmla="*/ 32 w 90"/>
                  <a:gd name="T37" fmla="*/ 4 h 106"/>
                  <a:gd name="T38" fmla="*/ 30 w 90"/>
                  <a:gd name="T39" fmla="*/ 7 h 106"/>
                  <a:gd name="T40" fmla="*/ 25 w 90"/>
                  <a:gd name="T41" fmla="*/ 15 h 106"/>
                  <a:gd name="T42" fmla="*/ 23 w 90"/>
                  <a:gd name="T43" fmla="*/ 19 h 106"/>
                  <a:gd name="T44" fmla="*/ 5 w 90"/>
                  <a:gd name="T45" fmla="*/ 14 h 106"/>
                  <a:gd name="T46" fmla="*/ 3 w 90"/>
                  <a:gd name="T47" fmla="*/ 11 h 106"/>
                  <a:gd name="T48" fmla="*/ 2 w 90"/>
                  <a:gd name="T49" fmla="*/ 10 h 106"/>
                  <a:gd name="T50" fmla="*/ 0 w 90"/>
                  <a:gd name="T51" fmla="*/ 15 h 106"/>
                  <a:gd name="T52" fmla="*/ 3 w 90"/>
                  <a:gd name="T53" fmla="*/ 24 h 106"/>
                  <a:gd name="T54" fmla="*/ 6 w 90"/>
                  <a:gd name="T55" fmla="*/ 26 h 106"/>
                  <a:gd name="T56" fmla="*/ 9 w 90"/>
                  <a:gd name="T57" fmla="*/ 27 h 106"/>
                  <a:gd name="T58" fmla="*/ 14 w 90"/>
                  <a:gd name="T59" fmla="*/ 29 h 106"/>
                  <a:gd name="T60" fmla="*/ 18 w 90"/>
                  <a:gd name="T61" fmla="*/ 31 h 106"/>
                  <a:gd name="T62" fmla="*/ 23 w 90"/>
                  <a:gd name="T63" fmla="*/ 32 h 106"/>
                  <a:gd name="T64" fmla="*/ 27 w 90"/>
                  <a:gd name="T65" fmla="*/ 31 h 106"/>
                  <a:gd name="T66" fmla="*/ 32 w 90"/>
                  <a:gd name="T67" fmla="*/ 28 h 106"/>
                  <a:gd name="T68" fmla="*/ 19 w 90"/>
                  <a:gd name="T69" fmla="*/ 79 h 106"/>
                  <a:gd name="T70" fmla="*/ 33 w 90"/>
                  <a:gd name="T71" fmla="*/ 93 h 106"/>
                  <a:gd name="T72" fmla="*/ 41 w 90"/>
                  <a:gd name="T73" fmla="*/ 100 h 106"/>
                  <a:gd name="T74" fmla="*/ 36 w 90"/>
                  <a:gd name="T75" fmla="*/ 101 h 106"/>
                  <a:gd name="T76" fmla="*/ 32 w 90"/>
                  <a:gd name="T77" fmla="*/ 105 h 106"/>
                  <a:gd name="T78" fmla="*/ 49 w 90"/>
                  <a:gd name="T79" fmla="*/ 106 h 106"/>
                  <a:gd name="T80" fmla="*/ 53 w 90"/>
                  <a:gd name="T81" fmla="*/ 100 h 106"/>
                  <a:gd name="T82" fmla="*/ 50 w 90"/>
                  <a:gd name="T83" fmla="*/ 95 h 106"/>
                  <a:gd name="T84" fmla="*/ 50 w 90"/>
                  <a:gd name="T85" fmla="*/ 83 h 106"/>
                  <a:gd name="T86" fmla="*/ 59 w 90"/>
                  <a:gd name="T87" fmla="*/ 86 h 106"/>
                  <a:gd name="T88" fmla="*/ 60 w 90"/>
                  <a:gd name="T89" fmla="*/ 96 h 106"/>
                  <a:gd name="T90" fmla="*/ 58 w 90"/>
                  <a:gd name="T91" fmla="*/ 101 h 106"/>
                  <a:gd name="T92" fmla="*/ 57 w 90"/>
                  <a:gd name="T93" fmla="*/ 104 h 106"/>
                  <a:gd name="T94" fmla="*/ 62 w 90"/>
                  <a:gd name="T95" fmla="*/ 103 h 106"/>
                  <a:gd name="T96" fmla="*/ 80 w 90"/>
                  <a:gd name="T97" fmla="*/ 103 h 106"/>
                  <a:gd name="T98" fmla="*/ 75 w 90"/>
                  <a:gd name="T99" fmla="*/ 100 h 106"/>
                  <a:gd name="T100" fmla="*/ 72 w 90"/>
                  <a:gd name="T101" fmla="*/ 99 h 106"/>
                  <a:gd name="T102" fmla="*/ 80 w 90"/>
                  <a:gd name="T103" fmla="*/ 8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106">
                    <a:moveTo>
                      <a:pt x="81" y="79"/>
                    </a:moveTo>
                    <a:lnTo>
                      <a:pt x="90" y="79"/>
                    </a:lnTo>
                    <a:lnTo>
                      <a:pt x="75" y="42"/>
                    </a:lnTo>
                    <a:lnTo>
                      <a:pt x="75" y="34"/>
                    </a:lnTo>
                    <a:lnTo>
                      <a:pt x="75" y="34"/>
                    </a:lnTo>
                    <a:lnTo>
                      <a:pt x="76" y="34"/>
                    </a:lnTo>
                    <a:lnTo>
                      <a:pt x="76" y="34"/>
                    </a:lnTo>
                    <a:lnTo>
                      <a:pt x="77" y="33"/>
                    </a:lnTo>
                    <a:lnTo>
                      <a:pt x="79" y="33"/>
                    </a:lnTo>
                    <a:lnTo>
                      <a:pt x="80" y="32"/>
                    </a:lnTo>
                    <a:lnTo>
                      <a:pt x="81" y="32"/>
                    </a:lnTo>
                    <a:lnTo>
                      <a:pt x="83" y="31"/>
                    </a:lnTo>
                    <a:lnTo>
                      <a:pt x="83" y="30"/>
                    </a:lnTo>
                    <a:lnTo>
                      <a:pt x="84" y="30"/>
                    </a:lnTo>
                    <a:lnTo>
                      <a:pt x="84" y="29"/>
                    </a:lnTo>
                    <a:lnTo>
                      <a:pt x="84" y="29"/>
                    </a:lnTo>
                    <a:lnTo>
                      <a:pt x="85" y="28"/>
                    </a:lnTo>
                    <a:lnTo>
                      <a:pt x="85" y="28"/>
                    </a:lnTo>
                    <a:lnTo>
                      <a:pt x="85" y="27"/>
                    </a:lnTo>
                    <a:lnTo>
                      <a:pt x="86" y="27"/>
                    </a:lnTo>
                    <a:lnTo>
                      <a:pt x="86" y="25"/>
                    </a:lnTo>
                    <a:lnTo>
                      <a:pt x="87" y="23"/>
                    </a:lnTo>
                    <a:lnTo>
                      <a:pt x="87" y="21"/>
                    </a:lnTo>
                    <a:lnTo>
                      <a:pt x="87" y="19"/>
                    </a:lnTo>
                    <a:lnTo>
                      <a:pt x="87" y="18"/>
                    </a:lnTo>
                    <a:lnTo>
                      <a:pt x="87" y="18"/>
                    </a:lnTo>
                    <a:lnTo>
                      <a:pt x="86" y="17"/>
                    </a:lnTo>
                    <a:lnTo>
                      <a:pt x="86" y="16"/>
                    </a:lnTo>
                    <a:lnTo>
                      <a:pt x="86" y="15"/>
                    </a:lnTo>
                    <a:lnTo>
                      <a:pt x="85" y="14"/>
                    </a:lnTo>
                    <a:lnTo>
                      <a:pt x="84" y="13"/>
                    </a:lnTo>
                    <a:lnTo>
                      <a:pt x="84" y="11"/>
                    </a:lnTo>
                    <a:lnTo>
                      <a:pt x="83" y="10"/>
                    </a:lnTo>
                    <a:lnTo>
                      <a:pt x="82" y="8"/>
                    </a:lnTo>
                    <a:lnTo>
                      <a:pt x="81" y="7"/>
                    </a:lnTo>
                    <a:lnTo>
                      <a:pt x="79" y="6"/>
                    </a:lnTo>
                    <a:lnTo>
                      <a:pt x="78" y="4"/>
                    </a:lnTo>
                    <a:lnTo>
                      <a:pt x="77" y="3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3" y="1"/>
                    </a:lnTo>
                    <a:lnTo>
                      <a:pt x="72" y="1"/>
                    </a:lnTo>
                    <a:lnTo>
                      <a:pt x="72" y="1"/>
                    </a:lnTo>
                    <a:lnTo>
                      <a:pt x="71" y="1"/>
                    </a:lnTo>
                    <a:lnTo>
                      <a:pt x="70" y="0"/>
                    </a:lnTo>
                    <a:lnTo>
                      <a:pt x="69" y="0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8" y="0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9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7" y="1"/>
                    </a:lnTo>
                    <a:lnTo>
                      <a:pt x="36" y="2"/>
                    </a:lnTo>
                    <a:lnTo>
                      <a:pt x="35" y="3"/>
                    </a:lnTo>
                    <a:lnTo>
                      <a:pt x="34" y="3"/>
                    </a:lnTo>
                    <a:lnTo>
                      <a:pt x="32" y="4"/>
                    </a:lnTo>
                    <a:lnTo>
                      <a:pt x="32" y="5"/>
                    </a:lnTo>
                    <a:lnTo>
                      <a:pt x="31" y="6"/>
                    </a:lnTo>
                    <a:lnTo>
                      <a:pt x="30" y="6"/>
                    </a:lnTo>
                    <a:lnTo>
                      <a:pt x="30" y="7"/>
                    </a:lnTo>
                    <a:lnTo>
                      <a:pt x="29" y="9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25" y="15"/>
                    </a:lnTo>
                    <a:lnTo>
                      <a:pt x="24" y="16"/>
                    </a:lnTo>
                    <a:lnTo>
                      <a:pt x="23" y="18"/>
                    </a:lnTo>
                    <a:lnTo>
                      <a:pt x="23" y="19"/>
                    </a:lnTo>
                    <a:lnTo>
                      <a:pt x="23" y="19"/>
                    </a:lnTo>
                    <a:lnTo>
                      <a:pt x="7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4" y="25"/>
                    </a:lnTo>
                    <a:lnTo>
                      <a:pt x="5" y="25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7" y="26"/>
                    </a:lnTo>
                    <a:lnTo>
                      <a:pt x="7" y="27"/>
                    </a:lnTo>
                    <a:lnTo>
                      <a:pt x="8" y="27"/>
                    </a:lnTo>
                    <a:lnTo>
                      <a:pt x="9" y="27"/>
                    </a:lnTo>
                    <a:lnTo>
                      <a:pt x="10" y="28"/>
                    </a:lnTo>
                    <a:lnTo>
                      <a:pt x="11" y="28"/>
                    </a:lnTo>
                    <a:lnTo>
                      <a:pt x="12" y="29"/>
                    </a:lnTo>
                    <a:lnTo>
                      <a:pt x="14" y="29"/>
                    </a:lnTo>
                    <a:lnTo>
                      <a:pt x="15" y="30"/>
                    </a:lnTo>
                    <a:lnTo>
                      <a:pt x="16" y="30"/>
                    </a:lnTo>
                    <a:lnTo>
                      <a:pt x="17" y="31"/>
                    </a:lnTo>
                    <a:lnTo>
                      <a:pt x="18" y="31"/>
                    </a:lnTo>
                    <a:lnTo>
                      <a:pt x="20" y="31"/>
                    </a:lnTo>
                    <a:lnTo>
                      <a:pt x="21" y="31"/>
                    </a:lnTo>
                    <a:lnTo>
                      <a:pt x="22" y="32"/>
                    </a:lnTo>
                    <a:lnTo>
                      <a:pt x="23" y="32"/>
                    </a:lnTo>
                    <a:lnTo>
                      <a:pt x="24" y="32"/>
                    </a:lnTo>
                    <a:lnTo>
                      <a:pt x="25" y="31"/>
                    </a:lnTo>
                    <a:lnTo>
                      <a:pt x="26" y="31"/>
                    </a:lnTo>
                    <a:lnTo>
                      <a:pt x="27" y="31"/>
                    </a:lnTo>
                    <a:lnTo>
                      <a:pt x="28" y="30"/>
                    </a:lnTo>
                    <a:lnTo>
                      <a:pt x="29" y="30"/>
                    </a:lnTo>
                    <a:lnTo>
                      <a:pt x="31" y="29"/>
                    </a:lnTo>
                    <a:lnTo>
                      <a:pt x="32" y="28"/>
                    </a:lnTo>
                    <a:lnTo>
                      <a:pt x="33" y="27"/>
                    </a:lnTo>
                    <a:lnTo>
                      <a:pt x="35" y="26"/>
                    </a:lnTo>
                    <a:lnTo>
                      <a:pt x="35" y="40"/>
                    </a:lnTo>
                    <a:lnTo>
                      <a:pt x="19" y="79"/>
                    </a:lnTo>
                    <a:lnTo>
                      <a:pt x="28" y="79"/>
                    </a:lnTo>
                    <a:lnTo>
                      <a:pt x="29" y="85"/>
                    </a:lnTo>
                    <a:lnTo>
                      <a:pt x="31" y="90"/>
                    </a:lnTo>
                    <a:lnTo>
                      <a:pt x="33" y="93"/>
                    </a:lnTo>
                    <a:lnTo>
                      <a:pt x="36" y="96"/>
                    </a:lnTo>
                    <a:lnTo>
                      <a:pt x="38" y="98"/>
                    </a:lnTo>
                    <a:lnTo>
                      <a:pt x="40" y="99"/>
                    </a:lnTo>
                    <a:lnTo>
                      <a:pt x="41" y="100"/>
                    </a:lnTo>
                    <a:lnTo>
                      <a:pt x="41" y="100"/>
                    </a:lnTo>
                    <a:lnTo>
                      <a:pt x="39" y="100"/>
                    </a:lnTo>
                    <a:lnTo>
                      <a:pt x="38" y="100"/>
                    </a:lnTo>
                    <a:lnTo>
                      <a:pt x="36" y="101"/>
                    </a:lnTo>
                    <a:lnTo>
                      <a:pt x="34" y="102"/>
                    </a:lnTo>
                    <a:lnTo>
                      <a:pt x="33" y="102"/>
                    </a:lnTo>
                    <a:lnTo>
                      <a:pt x="32" y="103"/>
                    </a:lnTo>
                    <a:lnTo>
                      <a:pt x="32" y="105"/>
                    </a:lnTo>
                    <a:lnTo>
                      <a:pt x="31" y="106"/>
                    </a:lnTo>
                    <a:lnTo>
                      <a:pt x="45" y="106"/>
                    </a:lnTo>
                    <a:lnTo>
                      <a:pt x="49" y="103"/>
                    </a:lnTo>
                    <a:lnTo>
                      <a:pt x="49" y="106"/>
                    </a:lnTo>
                    <a:lnTo>
                      <a:pt x="52" y="106"/>
                    </a:lnTo>
                    <a:lnTo>
                      <a:pt x="53" y="104"/>
                    </a:lnTo>
                    <a:lnTo>
                      <a:pt x="53" y="102"/>
                    </a:lnTo>
                    <a:lnTo>
                      <a:pt x="53" y="100"/>
                    </a:lnTo>
                    <a:lnTo>
                      <a:pt x="52" y="99"/>
                    </a:lnTo>
                    <a:lnTo>
                      <a:pt x="51" y="98"/>
                    </a:lnTo>
                    <a:lnTo>
                      <a:pt x="51" y="97"/>
                    </a:lnTo>
                    <a:lnTo>
                      <a:pt x="50" y="95"/>
                    </a:lnTo>
                    <a:lnTo>
                      <a:pt x="50" y="93"/>
                    </a:lnTo>
                    <a:lnTo>
                      <a:pt x="50" y="90"/>
                    </a:lnTo>
                    <a:lnTo>
                      <a:pt x="50" y="87"/>
                    </a:lnTo>
                    <a:lnTo>
                      <a:pt x="50" y="83"/>
                    </a:lnTo>
                    <a:lnTo>
                      <a:pt x="51" y="79"/>
                    </a:lnTo>
                    <a:lnTo>
                      <a:pt x="58" y="79"/>
                    </a:lnTo>
                    <a:lnTo>
                      <a:pt x="59" y="83"/>
                    </a:lnTo>
                    <a:lnTo>
                      <a:pt x="59" y="86"/>
                    </a:lnTo>
                    <a:lnTo>
                      <a:pt x="60" y="89"/>
                    </a:lnTo>
                    <a:lnTo>
                      <a:pt x="60" y="91"/>
                    </a:lnTo>
                    <a:lnTo>
                      <a:pt x="60" y="94"/>
                    </a:lnTo>
                    <a:lnTo>
                      <a:pt x="60" y="96"/>
                    </a:lnTo>
                    <a:lnTo>
                      <a:pt x="60" y="97"/>
                    </a:lnTo>
                    <a:lnTo>
                      <a:pt x="60" y="99"/>
                    </a:lnTo>
                    <a:lnTo>
                      <a:pt x="59" y="100"/>
                    </a:lnTo>
                    <a:lnTo>
                      <a:pt x="58" y="101"/>
                    </a:lnTo>
                    <a:lnTo>
                      <a:pt x="58" y="102"/>
                    </a:lnTo>
                    <a:lnTo>
                      <a:pt x="57" y="102"/>
                    </a:lnTo>
                    <a:lnTo>
                      <a:pt x="57" y="103"/>
                    </a:lnTo>
                    <a:lnTo>
                      <a:pt x="57" y="104"/>
                    </a:lnTo>
                    <a:lnTo>
                      <a:pt x="58" y="105"/>
                    </a:lnTo>
                    <a:lnTo>
                      <a:pt x="58" y="106"/>
                    </a:lnTo>
                    <a:lnTo>
                      <a:pt x="62" y="106"/>
                    </a:lnTo>
                    <a:lnTo>
                      <a:pt x="62" y="103"/>
                    </a:lnTo>
                    <a:lnTo>
                      <a:pt x="67" y="106"/>
                    </a:lnTo>
                    <a:lnTo>
                      <a:pt x="81" y="106"/>
                    </a:lnTo>
                    <a:lnTo>
                      <a:pt x="80" y="105"/>
                    </a:lnTo>
                    <a:lnTo>
                      <a:pt x="80" y="103"/>
                    </a:lnTo>
                    <a:lnTo>
                      <a:pt x="79" y="103"/>
                    </a:lnTo>
                    <a:lnTo>
                      <a:pt x="78" y="102"/>
                    </a:lnTo>
                    <a:lnTo>
                      <a:pt x="76" y="101"/>
                    </a:lnTo>
                    <a:lnTo>
                      <a:pt x="75" y="100"/>
                    </a:lnTo>
                    <a:lnTo>
                      <a:pt x="73" y="100"/>
                    </a:lnTo>
                    <a:lnTo>
                      <a:pt x="70" y="100"/>
                    </a:lnTo>
                    <a:lnTo>
                      <a:pt x="71" y="100"/>
                    </a:lnTo>
                    <a:lnTo>
                      <a:pt x="72" y="99"/>
                    </a:lnTo>
                    <a:lnTo>
                      <a:pt x="74" y="98"/>
                    </a:lnTo>
                    <a:lnTo>
                      <a:pt x="76" y="96"/>
                    </a:lnTo>
                    <a:lnTo>
                      <a:pt x="78" y="93"/>
                    </a:lnTo>
                    <a:lnTo>
                      <a:pt x="80" y="89"/>
                    </a:lnTo>
                    <a:lnTo>
                      <a:pt x="81" y="85"/>
                    </a:lnTo>
                    <a:lnTo>
                      <a:pt x="81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84" name="Freeform 1473"/>
              <p:cNvSpPr>
                <a:spLocks/>
              </p:cNvSpPr>
              <p:nvPr/>
            </p:nvSpPr>
            <p:spPr bwMode="auto">
              <a:xfrm>
                <a:off x="5529" y="2635"/>
                <a:ext cx="26" cy="23"/>
              </a:xfrm>
              <a:custGeom>
                <a:avLst/>
                <a:gdLst>
                  <a:gd name="T0" fmla="*/ 26 w 26"/>
                  <a:gd name="T1" fmla="*/ 22 h 23"/>
                  <a:gd name="T2" fmla="*/ 26 w 26"/>
                  <a:gd name="T3" fmla="*/ 0 h 23"/>
                  <a:gd name="T4" fmla="*/ 0 w 26"/>
                  <a:gd name="T5" fmla="*/ 5 h 23"/>
                  <a:gd name="T6" fmla="*/ 0 w 26"/>
                  <a:gd name="T7" fmla="*/ 23 h 23"/>
                  <a:gd name="T8" fmla="*/ 26 w 26"/>
                  <a:gd name="T9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6" y="22"/>
                    </a:moveTo>
                    <a:lnTo>
                      <a:pt x="26" y="0"/>
                    </a:lnTo>
                    <a:lnTo>
                      <a:pt x="0" y="5"/>
                    </a:lnTo>
                    <a:lnTo>
                      <a:pt x="0" y="23"/>
                    </a:lnTo>
                    <a:lnTo>
                      <a:pt x="26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85" name="Freeform 1474"/>
              <p:cNvSpPr>
                <a:spLocks/>
              </p:cNvSpPr>
              <p:nvPr/>
            </p:nvSpPr>
            <p:spPr bwMode="auto">
              <a:xfrm>
                <a:off x="5496" y="2651"/>
                <a:ext cx="76" cy="75"/>
              </a:xfrm>
              <a:custGeom>
                <a:avLst/>
                <a:gdLst>
                  <a:gd name="T0" fmla="*/ 34 w 76"/>
                  <a:gd name="T1" fmla="*/ 0 h 75"/>
                  <a:gd name="T2" fmla="*/ 33 w 76"/>
                  <a:gd name="T3" fmla="*/ 0 h 75"/>
                  <a:gd name="T4" fmla="*/ 30 w 76"/>
                  <a:gd name="T5" fmla="*/ 0 h 75"/>
                  <a:gd name="T6" fmla="*/ 27 w 76"/>
                  <a:gd name="T7" fmla="*/ 1 h 75"/>
                  <a:gd name="T8" fmla="*/ 24 w 76"/>
                  <a:gd name="T9" fmla="*/ 3 h 75"/>
                  <a:gd name="T10" fmla="*/ 21 w 76"/>
                  <a:gd name="T11" fmla="*/ 7 h 75"/>
                  <a:gd name="T12" fmla="*/ 18 w 76"/>
                  <a:gd name="T13" fmla="*/ 12 h 75"/>
                  <a:gd name="T14" fmla="*/ 15 w 76"/>
                  <a:gd name="T15" fmla="*/ 17 h 75"/>
                  <a:gd name="T16" fmla="*/ 11 w 76"/>
                  <a:gd name="T17" fmla="*/ 19 h 75"/>
                  <a:gd name="T18" fmla="*/ 8 w 76"/>
                  <a:gd name="T19" fmla="*/ 19 h 75"/>
                  <a:gd name="T20" fmla="*/ 4 w 76"/>
                  <a:gd name="T21" fmla="*/ 18 h 75"/>
                  <a:gd name="T22" fmla="*/ 1 w 76"/>
                  <a:gd name="T23" fmla="*/ 18 h 75"/>
                  <a:gd name="T24" fmla="*/ 0 w 76"/>
                  <a:gd name="T25" fmla="*/ 23 h 75"/>
                  <a:gd name="T26" fmla="*/ 0 w 76"/>
                  <a:gd name="T27" fmla="*/ 24 h 75"/>
                  <a:gd name="T28" fmla="*/ 1 w 76"/>
                  <a:gd name="T29" fmla="*/ 24 h 75"/>
                  <a:gd name="T30" fmla="*/ 2 w 76"/>
                  <a:gd name="T31" fmla="*/ 24 h 75"/>
                  <a:gd name="T32" fmla="*/ 3 w 76"/>
                  <a:gd name="T33" fmla="*/ 25 h 75"/>
                  <a:gd name="T34" fmla="*/ 7 w 76"/>
                  <a:gd name="T35" fmla="*/ 26 h 75"/>
                  <a:gd name="T36" fmla="*/ 10 w 76"/>
                  <a:gd name="T37" fmla="*/ 27 h 75"/>
                  <a:gd name="T38" fmla="*/ 13 w 76"/>
                  <a:gd name="T39" fmla="*/ 27 h 75"/>
                  <a:gd name="T40" fmla="*/ 17 w 76"/>
                  <a:gd name="T41" fmla="*/ 26 h 75"/>
                  <a:gd name="T42" fmla="*/ 19 w 76"/>
                  <a:gd name="T43" fmla="*/ 25 h 75"/>
                  <a:gd name="T44" fmla="*/ 22 w 76"/>
                  <a:gd name="T45" fmla="*/ 23 h 75"/>
                  <a:gd name="T46" fmla="*/ 26 w 76"/>
                  <a:gd name="T47" fmla="*/ 21 h 75"/>
                  <a:gd name="T48" fmla="*/ 27 w 76"/>
                  <a:gd name="T49" fmla="*/ 20 h 75"/>
                  <a:gd name="T50" fmla="*/ 12 w 76"/>
                  <a:gd name="T51" fmla="*/ 75 h 75"/>
                  <a:gd name="T52" fmla="*/ 62 w 76"/>
                  <a:gd name="T53" fmla="*/ 41 h 75"/>
                  <a:gd name="T54" fmla="*/ 70 w 76"/>
                  <a:gd name="T55" fmla="*/ 30 h 75"/>
                  <a:gd name="T56" fmla="*/ 74 w 76"/>
                  <a:gd name="T57" fmla="*/ 24 h 75"/>
                  <a:gd name="T58" fmla="*/ 75 w 76"/>
                  <a:gd name="T59" fmla="*/ 23 h 75"/>
                  <a:gd name="T60" fmla="*/ 75 w 76"/>
                  <a:gd name="T61" fmla="*/ 20 h 75"/>
                  <a:gd name="T62" fmla="*/ 75 w 76"/>
                  <a:gd name="T63" fmla="*/ 17 h 75"/>
                  <a:gd name="T64" fmla="*/ 73 w 76"/>
                  <a:gd name="T65" fmla="*/ 14 h 75"/>
                  <a:gd name="T66" fmla="*/ 71 w 76"/>
                  <a:gd name="T67" fmla="*/ 9 h 75"/>
                  <a:gd name="T68" fmla="*/ 69 w 76"/>
                  <a:gd name="T69" fmla="*/ 6 h 75"/>
                  <a:gd name="T70" fmla="*/ 66 w 76"/>
                  <a:gd name="T71" fmla="*/ 3 h 75"/>
                  <a:gd name="T72" fmla="*/ 64 w 76"/>
                  <a:gd name="T73" fmla="*/ 2 h 75"/>
                  <a:gd name="T74" fmla="*/ 61 w 76"/>
                  <a:gd name="T75" fmla="*/ 1 h 75"/>
                  <a:gd name="T76" fmla="*/ 59 w 76"/>
                  <a:gd name="T77" fmla="*/ 0 h 75"/>
                  <a:gd name="T78" fmla="*/ 58 w 76"/>
                  <a:gd name="T79" fmla="*/ 0 h 75"/>
                  <a:gd name="T80" fmla="*/ 44 w 76"/>
                  <a:gd name="T81" fmla="*/ 1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6" h="75">
                    <a:moveTo>
                      <a:pt x="34" y="0"/>
                    </a:moveTo>
                    <a:lnTo>
                      <a:pt x="34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28" y="1"/>
                    </a:lnTo>
                    <a:lnTo>
                      <a:pt x="27" y="1"/>
                    </a:lnTo>
                    <a:lnTo>
                      <a:pt x="25" y="2"/>
                    </a:lnTo>
                    <a:lnTo>
                      <a:pt x="24" y="3"/>
                    </a:lnTo>
                    <a:lnTo>
                      <a:pt x="22" y="5"/>
                    </a:lnTo>
                    <a:lnTo>
                      <a:pt x="21" y="7"/>
                    </a:lnTo>
                    <a:lnTo>
                      <a:pt x="19" y="10"/>
                    </a:lnTo>
                    <a:lnTo>
                      <a:pt x="18" y="12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20"/>
                    </a:lnTo>
                    <a:lnTo>
                      <a:pt x="11" y="19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6" y="19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5" y="25"/>
                    </a:lnTo>
                    <a:lnTo>
                      <a:pt x="7" y="26"/>
                    </a:lnTo>
                    <a:lnTo>
                      <a:pt x="8" y="27"/>
                    </a:lnTo>
                    <a:lnTo>
                      <a:pt x="10" y="27"/>
                    </a:lnTo>
                    <a:lnTo>
                      <a:pt x="12" y="28"/>
                    </a:lnTo>
                    <a:lnTo>
                      <a:pt x="13" y="27"/>
                    </a:lnTo>
                    <a:lnTo>
                      <a:pt x="15" y="27"/>
                    </a:lnTo>
                    <a:lnTo>
                      <a:pt x="17" y="26"/>
                    </a:lnTo>
                    <a:lnTo>
                      <a:pt x="18" y="26"/>
                    </a:lnTo>
                    <a:lnTo>
                      <a:pt x="19" y="25"/>
                    </a:lnTo>
                    <a:lnTo>
                      <a:pt x="21" y="24"/>
                    </a:lnTo>
                    <a:lnTo>
                      <a:pt x="22" y="23"/>
                    </a:lnTo>
                    <a:lnTo>
                      <a:pt x="24" y="22"/>
                    </a:lnTo>
                    <a:lnTo>
                      <a:pt x="26" y="21"/>
                    </a:lnTo>
                    <a:lnTo>
                      <a:pt x="27" y="20"/>
                    </a:lnTo>
                    <a:lnTo>
                      <a:pt x="27" y="20"/>
                    </a:lnTo>
                    <a:lnTo>
                      <a:pt x="27" y="39"/>
                    </a:lnTo>
                    <a:lnTo>
                      <a:pt x="12" y="75"/>
                    </a:lnTo>
                    <a:lnTo>
                      <a:pt x="76" y="75"/>
                    </a:lnTo>
                    <a:lnTo>
                      <a:pt x="62" y="41"/>
                    </a:lnTo>
                    <a:lnTo>
                      <a:pt x="62" y="32"/>
                    </a:lnTo>
                    <a:lnTo>
                      <a:pt x="70" y="30"/>
                    </a:lnTo>
                    <a:lnTo>
                      <a:pt x="74" y="24"/>
                    </a:lnTo>
                    <a:lnTo>
                      <a:pt x="74" y="24"/>
                    </a:lnTo>
                    <a:lnTo>
                      <a:pt x="75" y="24"/>
                    </a:lnTo>
                    <a:lnTo>
                      <a:pt x="75" y="23"/>
                    </a:lnTo>
                    <a:lnTo>
                      <a:pt x="75" y="21"/>
                    </a:lnTo>
                    <a:lnTo>
                      <a:pt x="75" y="20"/>
                    </a:lnTo>
                    <a:lnTo>
                      <a:pt x="75" y="18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4"/>
                    </a:lnTo>
                    <a:lnTo>
                      <a:pt x="73" y="11"/>
                    </a:lnTo>
                    <a:lnTo>
                      <a:pt x="71" y="9"/>
                    </a:lnTo>
                    <a:lnTo>
                      <a:pt x="70" y="8"/>
                    </a:lnTo>
                    <a:lnTo>
                      <a:pt x="69" y="6"/>
                    </a:lnTo>
                    <a:lnTo>
                      <a:pt x="67" y="4"/>
                    </a:lnTo>
                    <a:lnTo>
                      <a:pt x="66" y="3"/>
                    </a:lnTo>
                    <a:lnTo>
                      <a:pt x="65" y="2"/>
                    </a:lnTo>
                    <a:lnTo>
                      <a:pt x="64" y="2"/>
                    </a:lnTo>
                    <a:lnTo>
                      <a:pt x="63" y="1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44" y="1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77ED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86" name="Freeform 1475"/>
              <p:cNvSpPr>
                <a:spLocks/>
              </p:cNvSpPr>
              <p:nvPr/>
            </p:nvSpPr>
            <p:spPr bwMode="auto">
              <a:xfrm>
                <a:off x="5517" y="2728"/>
                <a:ext cx="18" cy="20"/>
              </a:xfrm>
              <a:custGeom>
                <a:avLst/>
                <a:gdLst>
                  <a:gd name="T0" fmla="*/ 0 w 18"/>
                  <a:gd name="T1" fmla="*/ 0 h 20"/>
                  <a:gd name="T2" fmla="*/ 0 w 18"/>
                  <a:gd name="T3" fmla="*/ 1 h 20"/>
                  <a:gd name="T4" fmla="*/ 0 w 18"/>
                  <a:gd name="T5" fmla="*/ 2 h 20"/>
                  <a:gd name="T6" fmla="*/ 0 w 18"/>
                  <a:gd name="T7" fmla="*/ 3 h 20"/>
                  <a:gd name="T8" fmla="*/ 0 w 18"/>
                  <a:gd name="T9" fmla="*/ 3 h 20"/>
                  <a:gd name="T10" fmla="*/ 1 w 18"/>
                  <a:gd name="T11" fmla="*/ 7 h 20"/>
                  <a:gd name="T12" fmla="*/ 3 w 18"/>
                  <a:gd name="T13" fmla="*/ 11 h 20"/>
                  <a:gd name="T14" fmla="*/ 5 w 18"/>
                  <a:gd name="T15" fmla="*/ 14 h 20"/>
                  <a:gd name="T16" fmla="*/ 7 w 18"/>
                  <a:gd name="T17" fmla="*/ 16 h 20"/>
                  <a:gd name="T18" fmla="*/ 9 w 18"/>
                  <a:gd name="T19" fmla="*/ 18 h 20"/>
                  <a:gd name="T20" fmla="*/ 11 w 18"/>
                  <a:gd name="T21" fmla="*/ 19 h 20"/>
                  <a:gd name="T22" fmla="*/ 13 w 18"/>
                  <a:gd name="T23" fmla="*/ 20 h 20"/>
                  <a:gd name="T24" fmla="*/ 13 w 18"/>
                  <a:gd name="T25" fmla="*/ 20 h 20"/>
                  <a:gd name="T26" fmla="*/ 18 w 18"/>
                  <a:gd name="T27" fmla="*/ 20 h 20"/>
                  <a:gd name="T28" fmla="*/ 18 w 18"/>
                  <a:gd name="T29" fmla="*/ 20 h 20"/>
                  <a:gd name="T30" fmla="*/ 18 w 18"/>
                  <a:gd name="T31" fmla="*/ 19 h 20"/>
                  <a:gd name="T32" fmla="*/ 17 w 18"/>
                  <a:gd name="T33" fmla="*/ 17 h 20"/>
                  <a:gd name="T34" fmla="*/ 16 w 18"/>
                  <a:gd name="T35" fmla="*/ 14 h 20"/>
                  <a:gd name="T36" fmla="*/ 16 w 18"/>
                  <a:gd name="T37" fmla="*/ 11 h 20"/>
                  <a:gd name="T38" fmla="*/ 16 w 18"/>
                  <a:gd name="T39" fmla="*/ 8 h 20"/>
                  <a:gd name="T40" fmla="*/ 16 w 18"/>
                  <a:gd name="T41" fmla="*/ 4 h 20"/>
                  <a:gd name="T42" fmla="*/ 17 w 18"/>
                  <a:gd name="T43" fmla="*/ 0 h 20"/>
                  <a:gd name="T44" fmla="*/ 0 w 18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7" y="16"/>
                    </a:lnTo>
                    <a:lnTo>
                      <a:pt x="9" y="18"/>
                    </a:lnTo>
                    <a:lnTo>
                      <a:pt x="11" y="19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19"/>
                    </a:lnTo>
                    <a:lnTo>
                      <a:pt x="17" y="17"/>
                    </a:lnTo>
                    <a:lnTo>
                      <a:pt x="16" y="14"/>
                    </a:lnTo>
                    <a:lnTo>
                      <a:pt x="16" y="11"/>
                    </a:lnTo>
                    <a:lnTo>
                      <a:pt x="16" y="8"/>
                    </a:lnTo>
                    <a:lnTo>
                      <a:pt x="16" y="4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87" name="Freeform 1476"/>
              <p:cNvSpPr>
                <a:spLocks/>
              </p:cNvSpPr>
              <p:nvPr/>
            </p:nvSpPr>
            <p:spPr bwMode="auto">
              <a:xfrm>
                <a:off x="5546" y="2728"/>
                <a:ext cx="18" cy="20"/>
              </a:xfrm>
              <a:custGeom>
                <a:avLst/>
                <a:gdLst>
                  <a:gd name="T0" fmla="*/ 0 w 18"/>
                  <a:gd name="T1" fmla="*/ 0 h 20"/>
                  <a:gd name="T2" fmla="*/ 2 w 18"/>
                  <a:gd name="T3" fmla="*/ 4 h 20"/>
                  <a:gd name="T4" fmla="*/ 3 w 18"/>
                  <a:gd name="T5" fmla="*/ 7 h 20"/>
                  <a:gd name="T6" fmla="*/ 3 w 18"/>
                  <a:gd name="T7" fmla="*/ 11 h 20"/>
                  <a:gd name="T8" fmla="*/ 3 w 18"/>
                  <a:gd name="T9" fmla="*/ 14 h 20"/>
                  <a:gd name="T10" fmla="*/ 3 w 18"/>
                  <a:gd name="T11" fmla="*/ 16 h 20"/>
                  <a:gd name="T12" fmla="*/ 3 w 18"/>
                  <a:gd name="T13" fmla="*/ 18 h 20"/>
                  <a:gd name="T14" fmla="*/ 2 w 18"/>
                  <a:gd name="T15" fmla="*/ 19 h 20"/>
                  <a:gd name="T16" fmla="*/ 2 w 18"/>
                  <a:gd name="T17" fmla="*/ 20 h 20"/>
                  <a:gd name="T18" fmla="*/ 8 w 18"/>
                  <a:gd name="T19" fmla="*/ 20 h 20"/>
                  <a:gd name="T20" fmla="*/ 9 w 18"/>
                  <a:gd name="T21" fmla="*/ 19 h 20"/>
                  <a:gd name="T22" fmla="*/ 10 w 18"/>
                  <a:gd name="T23" fmla="*/ 19 h 20"/>
                  <a:gd name="T24" fmla="*/ 11 w 18"/>
                  <a:gd name="T25" fmla="*/ 18 h 20"/>
                  <a:gd name="T26" fmla="*/ 13 w 18"/>
                  <a:gd name="T27" fmla="*/ 17 h 20"/>
                  <a:gd name="T28" fmla="*/ 14 w 18"/>
                  <a:gd name="T29" fmla="*/ 15 h 20"/>
                  <a:gd name="T30" fmla="*/ 16 w 18"/>
                  <a:gd name="T31" fmla="*/ 13 h 20"/>
                  <a:gd name="T32" fmla="*/ 17 w 18"/>
                  <a:gd name="T33" fmla="*/ 11 h 20"/>
                  <a:gd name="T34" fmla="*/ 18 w 18"/>
                  <a:gd name="T35" fmla="*/ 8 h 20"/>
                  <a:gd name="T36" fmla="*/ 18 w 18"/>
                  <a:gd name="T37" fmla="*/ 6 h 20"/>
                  <a:gd name="T38" fmla="*/ 18 w 18"/>
                  <a:gd name="T39" fmla="*/ 4 h 20"/>
                  <a:gd name="T40" fmla="*/ 18 w 18"/>
                  <a:gd name="T41" fmla="*/ 2 h 20"/>
                  <a:gd name="T42" fmla="*/ 18 w 18"/>
                  <a:gd name="T43" fmla="*/ 0 h 20"/>
                  <a:gd name="T44" fmla="*/ 0 w 18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lnTo>
                      <a:pt x="2" y="4"/>
                    </a:lnTo>
                    <a:lnTo>
                      <a:pt x="3" y="7"/>
                    </a:lnTo>
                    <a:lnTo>
                      <a:pt x="3" y="11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8" y="20"/>
                    </a:lnTo>
                    <a:lnTo>
                      <a:pt x="9" y="19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3" y="17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7" y="11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88" name="Freeform 1477"/>
              <p:cNvSpPr>
                <a:spLocks/>
              </p:cNvSpPr>
              <p:nvPr/>
            </p:nvSpPr>
            <p:spPr bwMode="auto">
              <a:xfrm>
                <a:off x="5477" y="2613"/>
                <a:ext cx="73" cy="80"/>
              </a:xfrm>
              <a:custGeom>
                <a:avLst/>
                <a:gdLst>
                  <a:gd name="T0" fmla="*/ 73 w 73"/>
                  <a:gd name="T1" fmla="*/ 76 h 80"/>
                  <a:gd name="T2" fmla="*/ 5 w 73"/>
                  <a:gd name="T3" fmla="*/ 0 h 80"/>
                  <a:gd name="T4" fmla="*/ 0 w 73"/>
                  <a:gd name="T5" fmla="*/ 5 h 80"/>
                  <a:gd name="T6" fmla="*/ 68 w 73"/>
                  <a:gd name="T7" fmla="*/ 80 h 80"/>
                  <a:gd name="T8" fmla="*/ 73 w 73"/>
                  <a:gd name="T9" fmla="*/ 7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80">
                    <a:moveTo>
                      <a:pt x="73" y="76"/>
                    </a:moveTo>
                    <a:lnTo>
                      <a:pt x="5" y="0"/>
                    </a:lnTo>
                    <a:lnTo>
                      <a:pt x="0" y="5"/>
                    </a:lnTo>
                    <a:lnTo>
                      <a:pt x="68" y="80"/>
                    </a:lnTo>
                    <a:lnTo>
                      <a:pt x="73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89" name="Freeform 1478"/>
              <p:cNvSpPr>
                <a:spLocks/>
              </p:cNvSpPr>
              <p:nvPr/>
            </p:nvSpPr>
            <p:spPr bwMode="auto">
              <a:xfrm>
                <a:off x="5482" y="2618"/>
                <a:ext cx="64" cy="72"/>
              </a:xfrm>
              <a:custGeom>
                <a:avLst/>
                <a:gdLst>
                  <a:gd name="T0" fmla="*/ 64 w 64"/>
                  <a:gd name="T1" fmla="*/ 70 h 72"/>
                  <a:gd name="T2" fmla="*/ 1 w 64"/>
                  <a:gd name="T3" fmla="*/ 0 h 72"/>
                  <a:gd name="T4" fmla="*/ 0 w 64"/>
                  <a:gd name="T5" fmla="*/ 2 h 72"/>
                  <a:gd name="T6" fmla="*/ 62 w 64"/>
                  <a:gd name="T7" fmla="*/ 72 h 72"/>
                  <a:gd name="T8" fmla="*/ 64 w 64"/>
                  <a:gd name="T9" fmla="*/ 7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72">
                    <a:moveTo>
                      <a:pt x="64" y="7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62" y="72"/>
                    </a:lnTo>
                    <a:lnTo>
                      <a:pt x="64" y="70"/>
                    </a:lnTo>
                    <a:close/>
                  </a:path>
                </a:pathLst>
              </a:custGeom>
              <a:solidFill>
                <a:srgbClr val="CEB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90" name="Freeform 1479"/>
              <p:cNvSpPr>
                <a:spLocks/>
              </p:cNvSpPr>
              <p:nvPr/>
            </p:nvSpPr>
            <p:spPr bwMode="auto">
              <a:xfrm>
                <a:off x="5531" y="2672"/>
                <a:ext cx="41" cy="15"/>
              </a:xfrm>
              <a:custGeom>
                <a:avLst/>
                <a:gdLst>
                  <a:gd name="T0" fmla="*/ 22 w 41"/>
                  <a:gd name="T1" fmla="*/ 14 h 15"/>
                  <a:gd name="T2" fmla="*/ 25 w 41"/>
                  <a:gd name="T3" fmla="*/ 13 h 15"/>
                  <a:gd name="T4" fmla="*/ 29 w 41"/>
                  <a:gd name="T5" fmla="*/ 13 h 15"/>
                  <a:gd name="T6" fmla="*/ 32 w 41"/>
                  <a:gd name="T7" fmla="*/ 11 h 15"/>
                  <a:gd name="T8" fmla="*/ 35 w 41"/>
                  <a:gd name="T9" fmla="*/ 10 h 15"/>
                  <a:gd name="T10" fmla="*/ 37 w 41"/>
                  <a:gd name="T11" fmla="*/ 9 h 15"/>
                  <a:gd name="T12" fmla="*/ 39 w 41"/>
                  <a:gd name="T13" fmla="*/ 7 h 15"/>
                  <a:gd name="T14" fmla="*/ 40 w 41"/>
                  <a:gd name="T15" fmla="*/ 5 h 15"/>
                  <a:gd name="T16" fmla="*/ 41 w 41"/>
                  <a:gd name="T17" fmla="*/ 3 h 15"/>
                  <a:gd name="T18" fmla="*/ 40 w 41"/>
                  <a:gd name="T19" fmla="*/ 1 h 15"/>
                  <a:gd name="T20" fmla="*/ 39 w 41"/>
                  <a:gd name="T21" fmla="*/ 3 h 15"/>
                  <a:gd name="T22" fmla="*/ 37 w 41"/>
                  <a:gd name="T23" fmla="*/ 6 h 15"/>
                  <a:gd name="T24" fmla="*/ 33 w 41"/>
                  <a:gd name="T25" fmla="*/ 9 h 15"/>
                  <a:gd name="T26" fmla="*/ 29 w 41"/>
                  <a:gd name="T27" fmla="*/ 11 h 15"/>
                  <a:gd name="T28" fmla="*/ 27 w 41"/>
                  <a:gd name="T29" fmla="*/ 12 h 15"/>
                  <a:gd name="T30" fmla="*/ 25 w 41"/>
                  <a:gd name="T31" fmla="*/ 12 h 15"/>
                  <a:gd name="T32" fmla="*/ 23 w 41"/>
                  <a:gd name="T33" fmla="*/ 12 h 15"/>
                  <a:gd name="T34" fmla="*/ 21 w 41"/>
                  <a:gd name="T35" fmla="*/ 12 h 15"/>
                  <a:gd name="T36" fmla="*/ 17 w 41"/>
                  <a:gd name="T37" fmla="*/ 8 h 15"/>
                  <a:gd name="T38" fmla="*/ 21 w 41"/>
                  <a:gd name="T39" fmla="*/ 7 h 15"/>
                  <a:gd name="T40" fmla="*/ 26 w 41"/>
                  <a:gd name="T41" fmla="*/ 5 h 15"/>
                  <a:gd name="T42" fmla="*/ 30 w 41"/>
                  <a:gd name="T43" fmla="*/ 3 h 15"/>
                  <a:gd name="T44" fmla="*/ 31 w 41"/>
                  <a:gd name="T45" fmla="*/ 0 h 15"/>
                  <a:gd name="T46" fmla="*/ 30 w 41"/>
                  <a:gd name="T47" fmla="*/ 0 h 15"/>
                  <a:gd name="T48" fmla="*/ 30 w 41"/>
                  <a:gd name="T49" fmla="*/ 0 h 15"/>
                  <a:gd name="T50" fmla="*/ 29 w 41"/>
                  <a:gd name="T51" fmla="*/ 1 h 15"/>
                  <a:gd name="T52" fmla="*/ 28 w 41"/>
                  <a:gd name="T53" fmla="*/ 3 h 15"/>
                  <a:gd name="T54" fmla="*/ 25 w 41"/>
                  <a:gd name="T55" fmla="*/ 4 h 15"/>
                  <a:gd name="T56" fmla="*/ 21 w 41"/>
                  <a:gd name="T57" fmla="*/ 5 h 15"/>
                  <a:gd name="T58" fmla="*/ 17 w 41"/>
                  <a:gd name="T59" fmla="*/ 6 h 15"/>
                  <a:gd name="T60" fmla="*/ 14 w 41"/>
                  <a:gd name="T61" fmla="*/ 6 h 15"/>
                  <a:gd name="T62" fmla="*/ 12 w 41"/>
                  <a:gd name="T63" fmla="*/ 4 h 15"/>
                  <a:gd name="T64" fmla="*/ 10 w 41"/>
                  <a:gd name="T65" fmla="*/ 3 h 15"/>
                  <a:gd name="T66" fmla="*/ 8 w 41"/>
                  <a:gd name="T67" fmla="*/ 2 h 15"/>
                  <a:gd name="T68" fmla="*/ 6 w 41"/>
                  <a:gd name="T69" fmla="*/ 2 h 15"/>
                  <a:gd name="T70" fmla="*/ 6 w 41"/>
                  <a:gd name="T71" fmla="*/ 4 h 15"/>
                  <a:gd name="T72" fmla="*/ 7 w 41"/>
                  <a:gd name="T73" fmla="*/ 6 h 15"/>
                  <a:gd name="T74" fmla="*/ 6 w 41"/>
                  <a:gd name="T75" fmla="*/ 15 h 15"/>
                  <a:gd name="T76" fmla="*/ 9 w 41"/>
                  <a:gd name="T77" fmla="*/ 15 h 15"/>
                  <a:gd name="T78" fmla="*/ 13 w 41"/>
                  <a:gd name="T79" fmla="*/ 15 h 15"/>
                  <a:gd name="T80" fmla="*/ 17 w 41"/>
                  <a:gd name="T81" fmla="*/ 14 h 15"/>
                  <a:gd name="T82" fmla="*/ 19 w 41"/>
                  <a:gd name="T83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1" h="15">
                    <a:moveTo>
                      <a:pt x="20" y="14"/>
                    </a:moveTo>
                    <a:lnTo>
                      <a:pt x="22" y="14"/>
                    </a:lnTo>
                    <a:lnTo>
                      <a:pt x="23" y="14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9" y="13"/>
                    </a:lnTo>
                    <a:lnTo>
                      <a:pt x="30" y="12"/>
                    </a:lnTo>
                    <a:lnTo>
                      <a:pt x="32" y="11"/>
                    </a:lnTo>
                    <a:lnTo>
                      <a:pt x="33" y="11"/>
                    </a:lnTo>
                    <a:lnTo>
                      <a:pt x="35" y="10"/>
                    </a:lnTo>
                    <a:lnTo>
                      <a:pt x="36" y="9"/>
                    </a:lnTo>
                    <a:lnTo>
                      <a:pt x="37" y="9"/>
                    </a:lnTo>
                    <a:lnTo>
                      <a:pt x="38" y="8"/>
                    </a:lnTo>
                    <a:lnTo>
                      <a:pt x="39" y="7"/>
                    </a:lnTo>
                    <a:lnTo>
                      <a:pt x="40" y="6"/>
                    </a:lnTo>
                    <a:lnTo>
                      <a:pt x="40" y="5"/>
                    </a:lnTo>
                    <a:lnTo>
                      <a:pt x="41" y="4"/>
                    </a:lnTo>
                    <a:lnTo>
                      <a:pt x="41" y="3"/>
                    </a:lnTo>
                    <a:lnTo>
                      <a:pt x="40" y="2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39" y="3"/>
                    </a:lnTo>
                    <a:lnTo>
                      <a:pt x="38" y="5"/>
                    </a:lnTo>
                    <a:lnTo>
                      <a:pt x="37" y="6"/>
                    </a:lnTo>
                    <a:lnTo>
                      <a:pt x="35" y="8"/>
                    </a:lnTo>
                    <a:lnTo>
                      <a:pt x="33" y="9"/>
                    </a:lnTo>
                    <a:lnTo>
                      <a:pt x="31" y="10"/>
                    </a:lnTo>
                    <a:lnTo>
                      <a:pt x="29" y="11"/>
                    </a:lnTo>
                    <a:lnTo>
                      <a:pt x="27" y="11"/>
                    </a:lnTo>
                    <a:lnTo>
                      <a:pt x="27" y="12"/>
                    </a:lnTo>
                    <a:lnTo>
                      <a:pt x="26" y="12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17" y="8"/>
                    </a:lnTo>
                    <a:lnTo>
                      <a:pt x="19" y="8"/>
                    </a:lnTo>
                    <a:lnTo>
                      <a:pt x="21" y="7"/>
                    </a:lnTo>
                    <a:lnTo>
                      <a:pt x="23" y="6"/>
                    </a:lnTo>
                    <a:lnTo>
                      <a:pt x="26" y="5"/>
                    </a:lnTo>
                    <a:lnTo>
                      <a:pt x="28" y="4"/>
                    </a:lnTo>
                    <a:lnTo>
                      <a:pt x="30" y="3"/>
                    </a:lnTo>
                    <a:lnTo>
                      <a:pt x="31" y="2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29" y="1"/>
                    </a:lnTo>
                    <a:lnTo>
                      <a:pt x="29" y="2"/>
                    </a:lnTo>
                    <a:lnTo>
                      <a:pt x="28" y="3"/>
                    </a:lnTo>
                    <a:lnTo>
                      <a:pt x="26" y="3"/>
                    </a:lnTo>
                    <a:lnTo>
                      <a:pt x="25" y="4"/>
                    </a:lnTo>
                    <a:lnTo>
                      <a:pt x="23" y="5"/>
                    </a:lnTo>
                    <a:lnTo>
                      <a:pt x="21" y="5"/>
                    </a:lnTo>
                    <a:lnTo>
                      <a:pt x="19" y="6"/>
                    </a:lnTo>
                    <a:lnTo>
                      <a:pt x="17" y="6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3" y="15"/>
                    </a:lnTo>
                    <a:lnTo>
                      <a:pt x="15" y="14"/>
                    </a:lnTo>
                    <a:lnTo>
                      <a:pt x="17" y="14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91" name="Freeform 1480"/>
              <p:cNvSpPr>
                <a:spLocks/>
              </p:cNvSpPr>
              <p:nvPr/>
            </p:nvSpPr>
            <p:spPr bwMode="auto">
              <a:xfrm>
                <a:off x="5534" y="2676"/>
                <a:ext cx="14" cy="9"/>
              </a:xfrm>
              <a:custGeom>
                <a:avLst/>
                <a:gdLst>
                  <a:gd name="T0" fmla="*/ 12 w 14"/>
                  <a:gd name="T1" fmla="*/ 4 h 9"/>
                  <a:gd name="T2" fmla="*/ 11 w 14"/>
                  <a:gd name="T3" fmla="*/ 4 h 9"/>
                  <a:gd name="T4" fmla="*/ 10 w 14"/>
                  <a:gd name="T5" fmla="*/ 4 h 9"/>
                  <a:gd name="T6" fmla="*/ 10 w 14"/>
                  <a:gd name="T7" fmla="*/ 4 h 9"/>
                  <a:gd name="T8" fmla="*/ 9 w 14"/>
                  <a:gd name="T9" fmla="*/ 4 h 9"/>
                  <a:gd name="T10" fmla="*/ 9 w 14"/>
                  <a:gd name="T11" fmla="*/ 3 h 9"/>
                  <a:gd name="T12" fmla="*/ 8 w 14"/>
                  <a:gd name="T13" fmla="*/ 2 h 9"/>
                  <a:gd name="T14" fmla="*/ 8 w 14"/>
                  <a:gd name="T15" fmla="*/ 2 h 9"/>
                  <a:gd name="T16" fmla="*/ 7 w 14"/>
                  <a:gd name="T17" fmla="*/ 1 h 9"/>
                  <a:gd name="T18" fmla="*/ 6 w 14"/>
                  <a:gd name="T19" fmla="*/ 1 h 9"/>
                  <a:gd name="T20" fmla="*/ 6 w 14"/>
                  <a:gd name="T21" fmla="*/ 0 h 9"/>
                  <a:gd name="T22" fmla="*/ 5 w 14"/>
                  <a:gd name="T23" fmla="*/ 0 h 9"/>
                  <a:gd name="T24" fmla="*/ 5 w 14"/>
                  <a:gd name="T25" fmla="*/ 0 h 9"/>
                  <a:gd name="T26" fmla="*/ 5 w 14"/>
                  <a:gd name="T27" fmla="*/ 0 h 9"/>
                  <a:gd name="T28" fmla="*/ 5 w 14"/>
                  <a:gd name="T29" fmla="*/ 2 h 9"/>
                  <a:gd name="T30" fmla="*/ 6 w 14"/>
                  <a:gd name="T31" fmla="*/ 3 h 9"/>
                  <a:gd name="T32" fmla="*/ 7 w 14"/>
                  <a:gd name="T33" fmla="*/ 4 h 9"/>
                  <a:gd name="T34" fmla="*/ 0 w 14"/>
                  <a:gd name="T35" fmla="*/ 4 h 9"/>
                  <a:gd name="T36" fmla="*/ 4 w 14"/>
                  <a:gd name="T37" fmla="*/ 9 h 9"/>
                  <a:gd name="T38" fmla="*/ 5 w 14"/>
                  <a:gd name="T39" fmla="*/ 9 h 9"/>
                  <a:gd name="T40" fmla="*/ 6 w 14"/>
                  <a:gd name="T41" fmla="*/ 9 h 9"/>
                  <a:gd name="T42" fmla="*/ 7 w 14"/>
                  <a:gd name="T43" fmla="*/ 9 h 9"/>
                  <a:gd name="T44" fmla="*/ 7 w 14"/>
                  <a:gd name="T45" fmla="*/ 9 h 9"/>
                  <a:gd name="T46" fmla="*/ 8 w 14"/>
                  <a:gd name="T47" fmla="*/ 9 h 9"/>
                  <a:gd name="T48" fmla="*/ 9 w 14"/>
                  <a:gd name="T49" fmla="*/ 9 h 9"/>
                  <a:gd name="T50" fmla="*/ 10 w 14"/>
                  <a:gd name="T51" fmla="*/ 9 h 9"/>
                  <a:gd name="T52" fmla="*/ 10 w 14"/>
                  <a:gd name="T53" fmla="*/ 9 h 9"/>
                  <a:gd name="T54" fmla="*/ 11 w 14"/>
                  <a:gd name="T55" fmla="*/ 9 h 9"/>
                  <a:gd name="T56" fmla="*/ 12 w 14"/>
                  <a:gd name="T57" fmla="*/ 8 h 9"/>
                  <a:gd name="T58" fmla="*/ 12 w 14"/>
                  <a:gd name="T59" fmla="*/ 8 h 9"/>
                  <a:gd name="T60" fmla="*/ 13 w 14"/>
                  <a:gd name="T61" fmla="*/ 8 h 9"/>
                  <a:gd name="T62" fmla="*/ 13 w 14"/>
                  <a:gd name="T63" fmla="*/ 8 h 9"/>
                  <a:gd name="T64" fmla="*/ 13 w 14"/>
                  <a:gd name="T65" fmla="*/ 8 h 9"/>
                  <a:gd name="T66" fmla="*/ 14 w 14"/>
                  <a:gd name="T67" fmla="*/ 8 h 9"/>
                  <a:gd name="T68" fmla="*/ 14 w 14"/>
                  <a:gd name="T69" fmla="*/ 7 h 9"/>
                  <a:gd name="T70" fmla="*/ 12 w 14"/>
                  <a:gd name="T7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" h="9">
                    <a:moveTo>
                      <a:pt x="12" y="4"/>
                    </a:moveTo>
                    <a:lnTo>
                      <a:pt x="11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6" y="3"/>
                    </a:lnTo>
                    <a:lnTo>
                      <a:pt x="7" y="4"/>
                    </a:lnTo>
                    <a:lnTo>
                      <a:pt x="0" y="4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92" name="Freeform 1481"/>
              <p:cNvSpPr>
                <a:spLocks/>
              </p:cNvSpPr>
              <p:nvPr/>
            </p:nvSpPr>
            <p:spPr bwMode="auto">
              <a:xfrm>
                <a:off x="5559" y="2665"/>
                <a:ext cx="4" cy="7"/>
              </a:xfrm>
              <a:custGeom>
                <a:avLst/>
                <a:gdLst>
                  <a:gd name="T0" fmla="*/ 3 w 4"/>
                  <a:gd name="T1" fmla="*/ 3 h 7"/>
                  <a:gd name="T2" fmla="*/ 3 w 4"/>
                  <a:gd name="T3" fmla="*/ 2 h 7"/>
                  <a:gd name="T4" fmla="*/ 2 w 4"/>
                  <a:gd name="T5" fmla="*/ 2 h 7"/>
                  <a:gd name="T6" fmla="*/ 2 w 4"/>
                  <a:gd name="T7" fmla="*/ 1 h 7"/>
                  <a:gd name="T8" fmla="*/ 1 w 4"/>
                  <a:gd name="T9" fmla="*/ 0 h 7"/>
                  <a:gd name="T10" fmla="*/ 0 w 4"/>
                  <a:gd name="T11" fmla="*/ 0 h 7"/>
                  <a:gd name="T12" fmla="*/ 0 w 4"/>
                  <a:gd name="T13" fmla="*/ 1 h 7"/>
                  <a:gd name="T14" fmla="*/ 0 w 4"/>
                  <a:gd name="T15" fmla="*/ 1 h 7"/>
                  <a:gd name="T16" fmla="*/ 0 w 4"/>
                  <a:gd name="T17" fmla="*/ 1 h 7"/>
                  <a:gd name="T18" fmla="*/ 0 w 4"/>
                  <a:gd name="T19" fmla="*/ 2 h 7"/>
                  <a:gd name="T20" fmla="*/ 1 w 4"/>
                  <a:gd name="T21" fmla="*/ 2 h 7"/>
                  <a:gd name="T22" fmla="*/ 1 w 4"/>
                  <a:gd name="T23" fmla="*/ 3 h 7"/>
                  <a:gd name="T24" fmla="*/ 2 w 4"/>
                  <a:gd name="T25" fmla="*/ 3 h 7"/>
                  <a:gd name="T26" fmla="*/ 2 w 4"/>
                  <a:gd name="T27" fmla="*/ 4 h 7"/>
                  <a:gd name="T28" fmla="*/ 2 w 4"/>
                  <a:gd name="T29" fmla="*/ 5 h 7"/>
                  <a:gd name="T30" fmla="*/ 2 w 4"/>
                  <a:gd name="T31" fmla="*/ 6 h 7"/>
                  <a:gd name="T32" fmla="*/ 2 w 4"/>
                  <a:gd name="T33" fmla="*/ 7 h 7"/>
                  <a:gd name="T34" fmla="*/ 2 w 4"/>
                  <a:gd name="T35" fmla="*/ 7 h 7"/>
                  <a:gd name="T36" fmla="*/ 2 w 4"/>
                  <a:gd name="T37" fmla="*/ 7 h 7"/>
                  <a:gd name="T38" fmla="*/ 3 w 4"/>
                  <a:gd name="T39" fmla="*/ 7 h 7"/>
                  <a:gd name="T40" fmla="*/ 3 w 4"/>
                  <a:gd name="T41" fmla="*/ 7 h 7"/>
                  <a:gd name="T42" fmla="*/ 4 w 4"/>
                  <a:gd name="T43" fmla="*/ 7 h 7"/>
                  <a:gd name="T44" fmla="*/ 4 w 4"/>
                  <a:gd name="T45" fmla="*/ 6 h 7"/>
                  <a:gd name="T46" fmla="*/ 4 w 4"/>
                  <a:gd name="T47" fmla="*/ 4 h 7"/>
                  <a:gd name="T48" fmla="*/ 3 w 4"/>
                  <a:gd name="T4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" h="7">
                    <a:moveTo>
                      <a:pt x="3" y="3"/>
                    </a:moveTo>
                    <a:lnTo>
                      <a:pt x="3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93" name="Freeform 1482"/>
              <p:cNvSpPr>
                <a:spLocks/>
              </p:cNvSpPr>
              <p:nvPr/>
            </p:nvSpPr>
            <p:spPr bwMode="auto">
              <a:xfrm>
                <a:off x="5525" y="2650"/>
                <a:ext cx="32" cy="19"/>
              </a:xfrm>
              <a:custGeom>
                <a:avLst/>
                <a:gdLst>
                  <a:gd name="T0" fmla="*/ 31 w 32"/>
                  <a:gd name="T1" fmla="*/ 10 h 19"/>
                  <a:gd name="T2" fmla="*/ 28 w 32"/>
                  <a:gd name="T3" fmla="*/ 7 h 19"/>
                  <a:gd name="T4" fmla="*/ 32 w 32"/>
                  <a:gd name="T5" fmla="*/ 4 h 19"/>
                  <a:gd name="T6" fmla="*/ 29 w 32"/>
                  <a:gd name="T7" fmla="*/ 0 h 19"/>
                  <a:gd name="T8" fmla="*/ 27 w 32"/>
                  <a:gd name="T9" fmla="*/ 0 h 19"/>
                  <a:gd name="T10" fmla="*/ 30 w 32"/>
                  <a:gd name="T11" fmla="*/ 4 h 19"/>
                  <a:gd name="T12" fmla="*/ 26 w 32"/>
                  <a:gd name="T13" fmla="*/ 7 h 19"/>
                  <a:gd name="T14" fmla="*/ 26 w 32"/>
                  <a:gd name="T15" fmla="*/ 7 h 19"/>
                  <a:gd name="T16" fmla="*/ 27 w 32"/>
                  <a:gd name="T17" fmla="*/ 8 h 19"/>
                  <a:gd name="T18" fmla="*/ 28 w 32"/>
                  <a:gd name="T19" fmla="*/ 9 h 19"/>
                  <a:gd name="T20" fmla="*/ 28 w 32"/>
                  <a:gd name="T21" fmla="*/ 9 h 19"/>
                  <a:gd name="T22" fmla="*/ 15 w 32"/>
                  <a:gd name="T23" fmla="*/ 17 h 19"/>
                  <a:gd name="T24" fmla="*/ 4 w 32"/>
                  <a:gd name="T25" fmla="*/ 10 h 19"/>
                  <a:gd name="T26" fmla="*/ 6 w 32"/>
                  <a:gd name="T27" fmla="*/ 7 h 19"/>
                  <a:gd name="T28" fmla="*/ 3 w 32"/>
                  <a:gd name="T29" fmla="*/ 4 h 19"/>
                  <a:gd name="T30" fmla="*/ 5 w 32"/>
                  <a:gd name="T31" fmla="*/ 0 h 19"/>
                  <a:gd name="T32" fmla="*/ 3 w 32"/>
                  <a:gd name="T33" fmla="*/ 0 h 19"/>
                  <a:gd name="T34" fmla="*/ 0 w 32"/>
                  <a:gd name="T35" fmla="*/ 4 h 19"/>
                  <a:gd name="T36" fmla="*/ 4 w 32"/>
                  <a:gd name="T37" fmla="*/ 7 h 19"/>
                  <a:gd name="T38" fmla="*/ 1 w 32"/>
                  <a:gd name="T39" fmla="*/ 10 h 19"/>
                  <a:gd name="T40" fmla="*/ 15 w 32"/>
                  <a:gd name="T41" fmla="*/ 19 h 19"/>
                  <a:gd name="T42" fmla="*/ 31 w 32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2" h="19">
                    <a:moveTo>
                      <a:pt x="31" y="10"/>
                    </a:moveTo>
                    <a:lnTo>
                      <a:pt x="28" y="7"/>
                    </a:lnTo>
                    <a:lnTo>
                      <a:pt x="32" y="4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30" y="4"/>
                    </a:lnTo>
                    <a:lnTo>
                      <a:pt x="26" y="7"/>
                    </a:lnTo>
                    <a:lnTo>
                      <a:pt x="26" y="7"/>
                    </a:lnTo>
                    <a:lnTo>
                      <a:pt x="27" y="8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15" y="17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4" y="7"/>
                    </a:lnTo>
                    <a:lnTo>
                      <a:pt x="1" y="10"/>
                    </a:lnTo>
                    <a:lnTo>
                      <a:pt x="15" y="19"/>
                    </a:lnTo>
                    <a:lnTo>
                      <a:pt x="31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94" name="Freeform 1483"/>
              <p:cNvSpPr>
                <a:spLocks/>
              </p:cNvSpPr>
              <p:nvPr/>
            </p:nvSpPr>
            <p:spPr bwMode="auto">
              <a:xfrm>
                <a:off x="5516" y="2690"/>
                <a:ext cx="49" cy="14"/>
              </a:xfrm>
              <a:custGeom>
                <a:avLst/>
                <a:gdLst>
                  <a:gd name="T0" fmla="*/ 24 w 49"/>
                  <a:gd name="T1" fmla="*/ 0 h 14"/>
                  <a:gd name="T2" fmla="*/ 23 w 49"/>
                  <a:gd name="T3" fmla="*/ 1 h 14"/>
                  <a:gd name="T4" fmla="*/ 21 w 49"/>
                  <a:gd name="T5" fmla="*/ 4 h 14"/>
                  <a:gd name="T6" fmla="*/ 19 w 49"/>
                  <a:gd name="T7" fmla="*/ 6 h 14"/>
                  <a:gd name="T8" fmla="*/ 16 w 49"/>
                  <a:gd name="T9" fmla="*/ 8 h 14"/>
                  <a:gd name="T10" fmla="*/ 14 w 49"/>
                  <a:gd name="T11" fmla="*/ 9 h 14"/>
                  <a:gd name="T12" fmla="*/ 12 w 49"/>
                  <a:gd name="T13" fmla="*/ 10 h 14"/>
                  <a:gd name="T14" fmla="*/ 10 w 49"/>
                  <a:gd name="T15" fmla="*/ 10 h 14"/>
                  <a:gd name="T16" fmla="*/ 8 w 49"/>
                  <a:gd name="T17" fmla="*/ 11 h 14"/>
                  <a:gd name="T18" fmla="*/ 6 w 49"/>
                  <a:gd name="T19" fmla="*/ 11 h 14"/>
                  <a:gd name="T20" fmla="*/ 4 w 49"/>
                  <a:gd name="T21" fmla="*/ 11 h 14"/>
                  <a:gd name="T22" fmla="*/ 2 w 49"/>
                  <a:gd name="T23" fmla="*/ 11 h 14"/>
                  <a:gd name="T24" fmla="*/ 0 w 49"/>
                  <a:gd name="T25" fmla="*/ 13 h 14"/>
                  <a:gd name="T26" fmla="*/ 3 w 49"/>
                  <a:gd name="T27" fmla="*/ 13 h 14"/>
                  <a:gd name="T28" fmla="*/ 6 w 49"/>
                  <a:gd name="T29" fmla="*/ 13 h 14"/>
                  <a:gd name="T30" fmla="*/ 8 w 49"/>
                  <a:gd name="T31" fmla="*/ 13 h 14"/>
                  <a:gd name="T32" fmla="*/ 11 w 49"/>
                  <a:gd name="T33" fmla="*/ 12 h 14"/>
                  <a:gd name="T34" fmla="*/ 14 w 49"/>
                  <a:gd name="T35" fmla="*/ 11 h 14"/>
                  <a:gd name="T36" fmla="*/ 16 w 49"/>
                  <a:gd name="T37" fmla="*/ 10 h 14"/>
                  <a:gd name="T38" fmla="*/ 18 w 49"/>
                  <a:gd name="T39" fmla="*/ 9 h 14"/>
                  <a:gd name="T40" fmla="*/ 20 w 49"/>
                  <a:gd name="T41" fmla="*/ 8 h 14"/>
                  <a:gd name="T42" fmla="*/ 21 w 49"/>
                  <a:gd name="T43" fmla="*/ 7 h 14"/>
                  <a:gd name="T44" fmla="*/ 22 w 49"/>
                  <a:gd name="T45" fmla="*/ 6 h 14"/>
                  <a:gd name="T46" fmla="*/ 23 w 49"/>
                  <a:gd name="T47" fmla="*/ 4 h 14"/>
                  <a:gd name="T48" fmla="*/ 24 w 49"/>
                  <a:gd name="T49" fmla="*/ 3 h 14"/>
                  <a:gd name="T50" fmla="*/ 25 w 49"/>
                  <a:gd name="T51" fmla="*/ 5 h 14"/>
                  <a:gd name="T52" fmla="*/ 26 w 49"/>
                  <a:gd name="T53" fmla="*/ 6 h 14"/>
                  <a:gd name="T54" fmla="*/ 27 w 49"/>
                  <a:gd name="T55" fmla="*/ 8 h 14"/>
                  <a:gd name="T56" fmla="*/ 28 w 49"/>
                  <a:gd name="T57" fmla="*/ 9 h 14"/>
                  <a:gd name="T58" fmla="*/ 30 w 49"/>
                  <a:gd name="T59" fmla="*/ 11 h 14"/>
                  <a:gd name="T60" fmla="*/ 33 w 49"/>
                  <a:gd name="T61" fmla="*/ 12 h 14"/>
                  <a:gd name="T62" fmla="*/ 36 w 49"/>
                  <a:gd name="T63" fmla="*/ 13 h 14"/>
                  <a:gd name="T64" fmla="*/ 38 w 49"/>
                  <a:gd name="T65" fmla="*/ 14 h 14"/>
                  <a:gd name="T66" fmla="*/ 41 w 49"/>
                  <a:gd name="T67" fmla="*/ 14 h 14"/>
                  <a:gd name="T68" fmla="*/ 44 w 49"/>
                  <a:gd name="T69" fmla="*/ 14 h 14"/>
                  <a:gd name="T70" fmla="*/ 46 w 49"/>
                  <a:gd name="T71" fmla="*/ 14 h 14"/>
                  <a:gd name="T72" fmla="*/ 49 w 49"/>
                  <a:gd name="T73" fmla="*/ 14 h 14"/>
                  <a:gd name="T74" fmla="*/ 47 w 49"/>
                  <a:gd name="T75" fmla="*/ 12 h 14"/>
                  <a:gd name="T76" fmla="*/ 45 w 49"/>
                  <a:gd name="T77" fmla="*/ 12 h 14"/>
                  <a:gd name="T78" fmla="*/ 43 w 49"/>
                  <a:gd name="T79" fmla="*/ 12 h 14"/>
                  <a:gd name="T80" fmla="*/ 41 w 49"/>
                  <a:gd name="T81" fmla="*/ 12 h 14"/>
                  <a:gd name="T82" fmla="*/ 39 w 49"/>
                  <a:gd name="T83" fmla="*/ 12 h 14"/>
                  <a:gd name="T84" fmla="*/ 37 w 49"/>
                  <a:gd name="T85" fmla="*/ 11 h 14"/>
                  <a:gd name="T86" fmla="*/ 34 w 49"/>
                  <a:gd name="T87" fmla="*/ 11 h 14"/>
                  <a:gd name="T88" fmla="*/ 32 w 49"/>
                  <a:gd name="T89" fmla="*/ 9 h 14"/>
                  <a:gd name="T90" fmla="*/ 29 w 49"/>
                  <a:gd name="T91" fmla="*/ 8 h 14"/>
                  <a:gd name="T92" fmla="*/ 27 w 49"/>
                  <a:gd name="T93" fmla="*/ 5 h 14"/>
                  <a:gd name="T94" fmla="*/ 25 w 49"/>
                  <a:gd name="T95" fmla="*/ 2 h 14"/>
                  <a:gd name="T96" fmla="*/ 24 w 49"/>
                  <a:gd name="T9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9" h="14">
                    <a:moveTo>
                      <a:pt x="24" y="0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2"/>
                    </a:lnTo>
                    <a:lnTo>
                      <a:pt x="21" y="4"/>
                    </a:lnTo>
                    <a:lnTo>
                      <a:pt x="20" y="5"/>
                    </a:lnTo>
                    <a:lnTo>
                      <a:pt x="19" y="6"/>
                    </a:lnTo>
                    <a:lnTo>
                      <a:pt x="17" y="8"/>
                    </a:lnTo>
                    <a:lnTo>
                      <a:pt x="16" y="8"/>
                    </a:lnTo>
                    <a:lnTo>
                      <a:pt x="15" y="9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0" y="10"/>
                    </a:lnTo>
                    <a:lnTo>
                      <a:pt x="9" y="11"/>
                    </a:lnTo>
                    <a:lnTo>
                      <a:pt x="8" y="11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0" y="13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4" y="11"/>
                    </a:lnTo>
                    <a:lnTo>
                      <a:pt x="15" y="11"/>
                    </a:lnTo>
                    <a:lnTo>
                      <a:pt x="16" y="10"/>
                    </a:lnTo>
                    <a:lnTo>
                      <a:pt x="17" y="10"/>
                    </a:lnTo>
                    <a:lnTo>
                      <a:pt x="18" y="9"/>
                    </a:lnTo>
                    <a:lnTo>
                      <a:pt x="19" y="9"/>
                    </a:lnTo>
                    <a:lnTo>
                      <a:pt x="20" y="8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3" y="5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4" y="3"/>
                    </a:lnTo>
                    <a:lnTo>
                      <a:pt x="24" y="4"/>
                    </a:lnTo>
                    <a:lnTo>
                      <a:pt x="25" y="5"/>
                    </a:lnTo>
                    <a:lnTo>
                      <a:pt x="25" y="6"/>
                    </a:lnTo>
                    <a:lnTo>
                      <a:pt x="26" y="6"/>
                    </a:lnTo>
                    <a:lnTo>
                      <a:pt x="26" y="7"/>
                    </a:lnTo>
                    <a:lnTo>
                      <a:pt x="27" y="8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29" y="10"/>
                    </a:lnTo>
                    <a:lnTo>
                      <a:pt x="30" y="11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4" y="13"/>
                    </a:lnTo>
                    <a:lnTo>
                      <a:pt x="36" y="13"/>
                    </a:lnTo>
                    <a:lnTo>
                      <a:pt x="37" y="13"/>
                    </a:lnTo>
                    <a:lnTo>
                      <a:pt x="38" y="14"/>
                    </a:lnTo>
                    <a:lnTo>
                      <a:pt x="40" y="14"/>
                    </a:lnTo>
                    <a:lnTo>
                      <a:pt x="41" y="14"/>
                    </a:lnTo>
                    <a:lnTo>
                      <a:pt x="43" y="14"/>
                    </a:lnTo>
                    <a:lnTo>
                      <a:pt x="44" y="14"/>
                    </a:lnTo>
                    <a:lnTo>
                      <a:pt x="45" y="14"/>
                    </a:lnTo>
                    <a:lnTo>
                      <a:pt x="46" y="14"/>
                    </a:lnTo>
                    <a:lnTo>
                      <a:pt x="47" y="14"/>
                    </a:lnTo>
                    <a:lnTo>
                      <a:pt x="49" y="14"/>
                    </a:lnTo>
                    <a:lnTo>
                      <a:pt x="48" y="11"/>
                    </a:lnTo>
                    <a:lnTo>
                      <a:pt x="47" y="12"/>
                    </a:lnTo>
                    <a:lnTo>
                      <a:pt x="46" y="12"/>
                    </a:lnTo>
                    <a:lnTo>
                      <a:pt x="45" y="12"/>
                    </a:lnTo>
                    <a:lnTo>
                      <a:pt x="44" y="12"/>
                    </a:lnTo>
                    <a:lnTo>
                      <a:pt x="43" y="12"/>
                    </a:lnTo>
                    <a:lnTo>
                      <a:pt x="42" y="12"/>
                    </a:lnTo>
                    <a:lnTo>
                      <a:pt x="41" y="12"/>
                    </a:lnTo>
                    <a:lnTo>
                      <a:pt x="40" y="12"/>
                    </a:lnTo>
                    <a:lnTo>
                      <a:pt x="39" y="12"/>
                    </a:lnTo>
                    <a:lnTo>
                      <a:pt x="38" y="11"/>
                    </a:lnTo>
                    <a:lnTo>
                      <a:pt x="37" y="11"/>
                    </a:lnTo>
                    <a:lnTo>
                      <a:pt x="35" y="11"/>
                    </a:lnTo>
                    <a:lnTo>
                      <a:pt x="34" y="11"/>
                    </a:lnTo>
                    <a:lnTo>
                      <a:pt x="33" y="10"/>
                    </a:lnTo>
                    <a:lnTo>
                      <a:pt x="32" y="9"/>
                    </a:lnTo>
                    <a:lnTo>
                      <a:pt x="31" y="9"/>
                    </a:lnTo>
                    <a:lnTo>
                      <a:pt x="29" y="8"/>
                    </a:lnTo>
                    <a:lnTo>
                      <a:pt x="28" y="6"/>
                    </a:lnTo>
                    <a:lnTo>
                      <a:pt x="27" y="5"/>
                    </a:lnTo>
                    <a:lnTo>
                      <a:pt x="26" y="3"/>
                    </a:lnTo>
                    <a:lnTo>
                      <a:pt x="25" y="2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95" name="Freeform 1484"/>
              <p:cNvSpPr>
                <a:spLocks/>
              </p:cNvSpPr>
              <p:nvPr/>
            </p:nvSpPr>
            <p:spPr bwMode="auto">
              <a:xfrm>
                <a:off x="5488" y="2662"/>
                <a:ext cx="6" cy="12"/>
              </a:xfrm>
              <a:custGeom>
                <a:avLst/>
                <a:gdLst>
                  <a:gd name="T0" fmla="*/ 6 w 6"/>
                  <a:gd name="T1" fmla="*/ 6 h 12"/>
                  <a:gd name="T2" fmla="*/ 5 w 6"/>
                  <a:gd name="T3" fmla="*/ 6 h 12"/>
                  <a:gd name="T4" fmla="*/ 5 w 6"/>
                  <a:gd name="T5" fmla="*/ 6 h 12"/>
                  <a:gd name="T6" fmla="*/ 4 w 6"/>
                  <a:gd name="T7" fmla="*/ 6 h 12"/>
                  <a:gd name="T8" fmla="*/ 4 w 6"/>
                  <a:gd name="T9" fmla="*/ 6 h 12"/>
                  <a:gd name="T10" fmla="*/ 4 w 6"/>
                  <a:gd name="T11" fmla="*/ 5 h 12"/>
                  <a:gd name="T12" fmla="*/ 3 w 6"/>
                  <a:gd name="T13" fmla="*/ 4 h 12"/>
                  <a:gd name="T14" fmla="*/ 3 w 6"/>
                  <a:gd name="T15" fmla="*/ 3 h 12"/>
                  <a:gd name="T16" fmla="*/ 2 w 6"/>
                  <a:gd name="T17" fmla="*/ 2 h 12"/>
                  <a:gd name="T18" fmla="*/ 2 w 6"/>
                  <a:gd name="T19" fmla="*/ 1 h 12"/>
                  <a:gd name="T20" fmla="*/ 1 w 6"/>
                  <a:gd name="T21" fmla="*/ 0 h 12"/>
                  <a:gd name="T22" fmla="*/ 1 w 6"/>
                  <a:gd name="T23" fmla="*/ 0 h 12"/>
                  <a:gd name="T24" fmla="*/ 0 w 6"/>
                  <a:gd name="T25" fmla="*/ 0 h 12"/>
                  <a:gd name="T26" fmla="*/ 0 w 6"/>
                  <a:gd name="T27" fmla="*/ 1 h 12"/>
                  <a:gd name="T28" fmla="*/ 0 w 6"/>
                  <a:gd name="T29" fmla="*/ 2 h 12"/>
                  <a:gd name="T30" fmla="*/ 0 w 6"/>
                  <a:gd name="T31" fmla="*/ 4 h 12"/>
                  <a:gd name="T32" fmla="*/ 1 w 6"/>
                  <a:gd name="T33" fmla="*/ 5 h 12"/>
                  <a:gd name="T34" fmla="*/ 2 w 6"/>
                  <a:gd name="T35" fmla="*/ 7 h 12"/>
                  <a:gd name="T36" fmla="*/ 2 w 6"/>
                  <a:gd name="T37" fmla="*/ 9 h 12"/>
                  <a:gd name="T38" fmla="*/ 3 w 6"/>
                  <a:gd name="T39" fmla="*/ 10 h 12"/>
                  <a:gd name="T40" fmla="*/ 3 w 6"/>
                  <a:gd name="T41" fmla="*/ 10 h 12"/>
                  <a:gd name="T42" fmla="*/ 3 w 6"/>
                  <a:gd name="T43" fmla="*/ 11 h 12"/>
                  <a:gd name="T44" fmla="*/ 4 w 6"/>
                  <a:gd name="T45" fmla="*/ 11 h 12"/>
                  <a:gd name="T46" fmla="*/ 5 w 6"/>
                  <a:gd name="T47" fmla="*/ 11 h 12"/>
                  <a:gd name="T48" fmla="*/ 5 w 6"/>
                  <a:gd name="T49" fmla="*/ 12 h 12"/>
                  <a:gd name="T50" fmla="*/ 6 w 6"/>
                  <a:gd name="T51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" h="12">
                    <a:moveTo>
                      <a:pt x="6" y="6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96" name="Freeform 1485"/>
              <p:cNvSpPr>
                <a:spLocks/>
              </p:cNvSpPr>
              <p:nvPr/>
            </p:nvSpPr>
            <p:spPr bwMode="auto">
              <a:xfrm>
                <a:off x="5532" y="2641"/>
                <a:ext cx="18" cy="21"/>
              </a:xfrm>
              <a:custGeom>
                <a:avLst/>
                <a:gdLst>
                  <a:gd name="T0" fmla="*/ 18 w 18"/>
                  <a:gd name="T1" fmla="*/ 9 h 21"/>
                  <a:gd name="T2" fmla="*/ 18 w 18"/>
                  <a:gd name="T3" fmla="*/ 0 h 21"/>
                  <a:gd name="T4" fmla="*/ 0 w 18"/>
                  <a:gd name="T5" fmla="*/ 0 h 21"/>
                  <a:gd name="T6" fmla="*/ 0 w 18"/>
                  <a:gd name="T7" fmla="*/ 8 h 21"/>
                  <a:gd name="T8" fmla="*/ 8 w 18"/>
                  <a:gd name="T9" fmla="*/ 21 h 21"/>
                  <a:gd name="T10" fmla="*/ 18 w 18"/>
                  <a:gd name="T11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1">
                    <a:moveTo>
                      <a:pt x="18" y="9"/>
                    </a:moveTo>
                    <a:lnTo>
                      <a:pt x="18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21"/>
                    </a:lnTo>
                    <a:lnTo>
                      <a:pt x="18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97" name="Freeform 1486"/>
              <p:cNvSpPr>
                <a:spLocks/>
              </p:cNvSpPr>
              <p:nvPr/>
            </p:nvSpPr>
            <p:spPr bwMode="auto">
              <a:xfrm>
                <a:off x="5518" y="2592"/>
                <a:ext cx="45" cy="27"/>
              </a:xfrm>
              <a:custGeom>
                <a:avLst/>
                <a:gdLst>
                  <a:gd name="T0" fmla="*/ 36 w 45"/>
                  <a:gd name="T1" fmla="*/ 10 h 27"/>
                  <a:gd name="T2" fmla="*/ 36 w 45"/>
                  <a:gd name="T3" fmla="*/ 9 h 27"/>
                  <a:gd name="T4" fmla="*/ 35 w 45"/>
                  <a:gd name="T5" fmla="*/ 8 h 27"/>
                  <a:gd name="T6" fmla="*/ 34 w 45"/>
                  <a:gd name="T7" fmla="*/ 7 h 27"/>
                  <a:gd name="T8" fmla="*/ 33 w 45"/>
                  <a:gd name="T9" fmla="*/ 6 h 27"/>
                  <a:gd name="T10" fmla="*/ 31 w 45"/>
                  <a:gd name="T11" fmla="*/ 5 h 27"/>
                  <a:gd name="T12" fmla="*/ 29 w 45"/>
                  <a:gd name="T13" fmla="*/ 4 h 27"/>
                  <a:gd name="T14" fmla="*/ 27 w 45"/>
                  <a:gd name="T15" fmla="*/ 3 h 27"/>
                  <a:gd name="T16" fmla="*/ 25 w 45"/>
                  <a:gd name="T17" fmla="*/ 2 h 27"/>
                  <a:gd name="T18" fmla="*/ 23 w 45"/>
                  <a:gd name="T19" fmla="*/ 1 h 27"/>
                  <a:gd name="T20" fmla="*/ 20 w 45"/>
                  <a:gd name="T21" fmla="*/ 1 h 27"/>
                  <a:gd name="T22" fmla="*/ 18 w 45"/>
                  <a:gd name="T23" fmla="*/ 0 h 27"/>
                  <a:gd name="T24" fmla="*/ 15 w 45"/>
                  <a:gd name="T25" fmla="*/ 0 h 27"/>
                  <a:gd name="T26" fmla="*/ 13 w 45"/>
                  <a:gd name="T27" fmla="*/ 0 h 27"/>
                  <a:gd name="T28" fmla="*/ 11 w 45"/>
                  <a:gd name="T29" fmla="*/ 0 h 27"/>
                  <a:gd name="T30" fmla="*/ 8 w 45"/>
                  <a:gd name="T31" fmla="*/ 0 h 27"/>
                  <a:gd name="T32" fmla="*/ 6 w 45"/>
                  <a:gd name="T33" fmla="*/ 1 h 27"/>
                  <a:gd name="T34" fmla="*/ 4 w 45"/>
                  <a:gd name="T35" fmla="*/ 3 h 27"/>
                  <a:gd name="T36" fmla="*/ 2 w 45"/>
                  <a:gd name="T37" fmla="*/ 5 h 27"/>
                  <a:gd name="T38" fmla="*/ 1 w 45"/>
                  <a:gd name="T39" fmla="*/ 7 h 27"/>
                  <a:gd name="T40" fmla="*/ 0 w 45"/>
                  <a:gd name="T41" fmla="*/ 10 h 27"/>
                  <a:gd name="T42" fmla="*/ 1 w 45"/>
                  <a:gd name="T43" fmla="*/ 12 h 27"/>
                  <a:gd name="T44" fmla="*/ 1 w 45"/>
                  <a:gd name="T45" fmla="*/ 14 h 27"/>
                  <a:gd name="T46" fmla="*/ 2 w 45"/>
                  <a:gd name="T47" fmla="*/ 15 h 27"/>
                  <a:gd name="T48" fmla="*/ 3 w 45"/>
                  <a:gd name="T49" fmla="*/ 15 h 27"/>
                  <a:gd name="T50" fmla="*/ 4 w 45"/>
                  <a:gd name="T51" fmla="*/ 15 h 27"/>
                  <a:gd name="T52" fmla="*/ 5 w 45"/>
                  <a:gd name="T53" fmla="*/ 16 h 27"/>
                  <a:gd name="T54" fmla="*/ 6 w 45"/>
                  <a:gd name="T55" fmla="*/ 16 h 27"/>
                  <a:gd name="T56" fmla="*/ 8 w 45"/>
                  <a:gd name="T57" fmla="*/ 17 h 27"/>
                  <a:gd name="T58" fmla="*/ 11 w 45"/>
                  <a:gd name="T59" fmla="*/ 18 h 27"/>
                  <a:gd name="T60" fmla="*/ 14 w 45"/>
                  <a:gd name="T61" fmla="*/ 19 h 27"/>
                  <a:gd name="T62" fmla="*/ 16 w 45"/>
                  <a:gd name="T63" fmla="*/ 20 h 27"/>
                  <a:gd name="T64" fmla="*/ 19 w 45"/>
                  <a:gd name="T65" fmla="*/ 21 h 27"/>
                  <a:gd name="T66" fmla="*/ 22 w 45"/>
                  <a:gd name="T67" fmla="*/ 22 h 27"/>
                  <a:gd name="T68" fmla="*/ 25 w 45"/>
                  <a:gd name="T69" fmla="*/ 23 h 27"/>
                  <a:gd name="T70" fmla="*/ 28 w 45"/>
                  <a:gd name="T71" fmla="*/ 24 h 27"/>
                  <a:gd name="T72" fmla="*/ 30 w 45"/>
                  <a:gd name="T73" fmla="*/ 25 h 27"/>
                  <a:gd name="T74" fmla="*/ 33 w 45"/>
                  <a:gd name="T75" fmla="*/ 26 h 27"/>
                  <a:gd name="T76" fmla="*/ 34 w 45"/>
                  <a:gd name="T77" fmla="*/ 27 h 27"/>
                  <a:gd name="T78" fmla="*/ 36 w 45"/>
                  <a:gd name="T79" fmla="*/ 27 h 27"/>
                  <a:gd name="T80" fmla="*/ 37 w 45"/>
                  <a:gd name="T81" fmla="*/ 27 h 27"/>
                  <a:gd name="T82" fmla="*/ 38 w 45"/>
                  <a:gd name="T83" fmla="*/ 27 h 27"/>
                  <a:gd name="T84" fmla="*/ 40 w 45"/>
                  <a:gd name="T85" fmla="*/ 27 h 27"/>
                  <a:gd name="T86" fmla="*/ 41 w 45"/>
                  <a:gd name="T87" fmla="*/ 27 h 27"/>
                  <a:gd name="T88" fmla="*/ 42 w 45"/>
                  <a:gd name="T89" fmla="*/ 27 h 27"/>
                  <a:gd name="T90" fmla="*/ 43 w 45"/>
                  <a:gd name="T91" fmla="*/ 26 h 27"/>
                  <a:gd name="T92" fmla="*/ 44 w 45"/>
                  <a:gd name="T93" fmla="*/ 25 h 27"/>
                  <a:gd name="T94" fmla="*/ 44 w 45"/>
                  <a:gd name="T95" fmla="*/ 24 h 27"/>
                  <a:gd name="T96" fmla="*/ 45 w 45"/>
                  <a:gd name="T97" fmla="*/ 22 h 27"/>
                  <a:gd name="T98" fmla="*/ 45 w 45"/>
                  <a:gd name="T99" fmla="*/ 20 h 27"/>
                  <a:gd name="T100" fmla="*/ 44 w 45"/>
                  <a:gd name="T101" fmla="*/ 18 h 27"/>
                  <a:gd name="T102" fmla="*/ 44 w 45"/>
                  <a:gd name="T103" fmla="*/ 16 h 27"/>
                  <a:gd name="T104" fmla="*/ 42 w 45"/>
                  <a:gd name="T105" fmla="*/ 14 h 27"/>
                  <a:gd name="T106" fmla="*/ 41 w 45"/>
                  <a:gd name="T107" fmla="*/ 12 h 27"/>
                  <a:gd name="T108" fmla="*/ 39 w 45"/>
                  <a:gd name="T109" fmla="*/ 11 h 27"/>
                  <a:gd name="T110" fmla="*/ 38 w 45"/>
                  <a:gd name="T111" fmla="*/ 10 h 27"/>
                  <a:gd name="T112" fmla="*/ 36 w 45"/>
                  <a:gd name="T11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5" h="27">
                    <a:moveTo>
                      <a:pt x="36" y="10"/>
                    </a:moveTo>
                    <a:lnTo>
                      <a:pt x="36" y="9"/>
                    </a:lnTo>
                    <a:lnTo>
                      <a:pt x="35" y="8"/>
                    </a:lnTo>
                    <a:lnTo>
                      <a:pt x="34" y="7"/>
                    </a:lnTo>
                    <a:lnTo>
                      <a:pt x="33" y="6"/>
                    </a:lnTo>
                    <a:lnTo>
                      <a:pt x="31" y="5"/>
                    </a:lnTo>
                    <a:lnTo>
                      <a:pt x="29" y="4"/>
                    </a:lnTo>
                    <a:lnTo>
                      <a:pt x="27" y="3"/>
                    </a:lnTo>
                    <a:lnTo>
                      <a:pt x="25" y="2"/>
                    </a:lnTo>
                    <a:lnTo>
                      <a:pt x="23" y="1"/>
                    </a:lnTo>
                    <a:lnTo>
                      <a:pt x="20" y="1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8" y="17"/>
                    </a:lnTo>
                    <a:lnTo>
                      <a:pt x="11" y="18"/>
                    </a:lnTo>
                    <a:lnTo>
                      <a:pt x="14" y="19"/>
                    </a:lnTo>
                    <a:lnTo>
                      <a:pt x="16" y="20"/>
                    </a:lnTo>
                    <a:lnTo>
                      <a:pt x="19" y="21"/>
                    </a:lnTo>
                    <a:lnTo>
                      <a:pt x="22" y="22"/>
                    </a:lnTo>
                    <a:lnTo>
                      <a:pt x="25" y="23"/>
                    </a:lnTo>
                    <a:lnTo>
                      <a:pt x="28" y="24"/>
                    </a:lnTo>
                    <a:lnTo>
                      <a:pt x="30" y="25"/>
                    </a:lnTo>
                    <a:lnTo>
                      <a:pt x="33" y="26"/>
                    </a:lnTo>
                    <a:lnTo>
                      <a:pt x="34" y="27"/>
                    </a:lnTo>
                    <a:lnTo>
                      <a:pt x="36" y="27"/>
                    </a:lnTo>
                    <a:lnTo>
                      <a:pt x="37" y="27"/>
                    </a:lnTo>
                    <a:lnTo>
                      <a:pt x="38" y="27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6"/>
                    </a:lnTo>
                    <a:lnTo>
                      <a:pt x="44" y="25"/>
                    </a:lnTo>
                    <a:lnTo>
                      <a:pt x="44" y="24"/>
                    </a:lnTo>
                    <a:lnTo>
                      <a:pt x="45" y="22"/>
                    </a:lnTo>
                    <a:lnTo>
                      <a:pt x="45" y="20"/>
                    </a:lnTo>
                    <a:lnTo>
                      <a:pt x="44" y="18"/>
                    </a:lnTo>
                    <a:lnTo>
                      <a:pt x="44" y="16"/>
                    </a:lnTo>
                    <a:lnTo>
                      <a:pt x="42" y="14"/>
                    </a:lnTo>
                    <a:lnTo>
                      <a:pt x="41" y="12"/>
                    </a:lnTo>
                    <a:lnTo>
                      <a:pt x="39" y="11"/>
                    </a:lnTo>
                    <a:lnTo>
                      <a:pt x="38" y="10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98" name="Freeform 1487"/>
              <p:cNvSpPr>
                <a:spLocks/>
              </p:cNvSpPr>
              <p:nvPr/>
            </p:nvSpPr>
            <p:spPr bwMode="auto">
              <a:xfrm>
                <a:off x="5512" y="2600"/>
                <a:ext cx="53" cy="46"/>
              </a:xfrm>
              <a:custGeom>
                <a:avLst/>
                <a:gdLst>
                  <a:gd name="T0" fmla="*/ 45 w 53"/>
                  <a:gd name="T1" fmla="*/ 14 h 46"/>
                  <a:gd name="T2" fmla="*/ 45 w 53"/>
                  <a:gd name="T3" fmla="*/ 14 h 46"/>
                  <a:gd name="T4" fmla="*/ 45 w 53"/>
                  <a:gd name="T5" fmla="*/ 12 h 46"/>
                  <a:gd name="T6" fmla="*/ 43 w 53"/>
                  <a:gd name="T7" fmla="*/ 9 h 46"/>
                  <a:gd name="T8" fmla="*/ 41 w 53"/>
                  <a:gd name="T9" fmla="*/ 7 h 46"/>
                  <a:gd name="T10" fmla="*/ 38 w 53"/>
                  <a:gd name="T11" fmla="*/ 5 h 46"/>
                  <a:gd name="T12" fmla="*/ 35 w 53"/>
                  <a:gd name="T13" fmla="*/ 3 h 46"/>
                  <a:gd name="T14" fmla="*/ 32 w 53"/>
                  <a:gd name="T15" fmla="*/ 1 h 46"/>
                  <a:gd name="T16" fmla="*/ 29 w 53"/>
                  <a:gd name="T17" fmla="*/ 0 h 46"/>
                  <a:gd name="T18" fmla="*/ 26 w 53"/>
                  <a:gd name="T19" fmla="*/ 0 h 46"/>
                  <a:gd name="T20" fmla="*/ 21 w 53"/>
                  <a:gd name="T21" fmla="*/ 0 h 46"/>
                  <a:gd name="T22" fmla="*/ 17 w 53"/>
                  <a:gd name="T23" fmla="*/ 1 h 46"/>
                  <a:gd name="T24" fmla="*/ 13 w 53"/>
                  <a:gd name="T25" fmla="*/ 2 h 46"/>
                  <a:gd name="T26" fmla="*/ 9 w 53"/>
                  <a:gd name="T27" fmla="*/ 5 h 46"/>
                  <a:gd name="T28" fmla="*/ 6 w 53"/>
                  <a:gd name="T29" fmla="*/ 8 h 46"/>
                  <a:gd name="T30" fmla="*/ 3 w 53"/>
                  <a:gd name="T31" fmla="*/ 12 h 46"/>
                  <a:gd name="T32" fmla="*/ 1 w 53"/>
                  <a:gd name="T33" fmla="*/ 16 h 46"/>
                  <a:gd name="T34" fmla="*/ 0 w 53"/>
                  <a:gd name="T35" fmla="*/ 21 h 46"/>
                  <a:gd name="T36" fmla="*/ 0 w 53"/>
                  <a:gd name="T37" fmla="*/ 25 h 46"/>
                  <a:gd name="T38" fmla="*/ 1 w 53"/>
                  <a:gd name="T39" fmla="*/ 30 h 46"/>
                  <a:gd name="T40" fmla="*/ 3 w 53"/>
                  <a:gd name="T41" fmla="*/ 34 h 46"/>
                  <a:gd name="T42" fmla="*/ 6 w 53"/>
                  <a:gd name="T43" fmla="*/ 38 h 46"/>
                  <a:gd name="T44" fmla="*/ 9 w 53"/>
                  <a:gd name="T45" fmla="*/ 41 h 46"/>
                  <a:gd name="T46" fmla="*/ 13 w 53"/>
                  <a:gd name="T47" fmla="*/ 43 h 46"/>
                  <a:gd name="T48" fmla="*/ 17 w 53"/>
                  <a:gd name="T49" fmla="*/ 45 h 46"/>
                  <a:gd name="T50" fmla="*/ 21 w 53"/>
                  <a:gd name="T51" fmla="*/ 46 h 46"/>
                  <a:gd name="T52" fmla="*/ 25 w 53"/>
                  <a:gd name="T53" fmla="*/ 46 h 46"/>
                  <a:gd name="T54" fmla="*/ 29 w 53"/>
                  <a:gd name="T55" fmla="*/ 46 h 46"/>
                  <a:gd name="T56" fmla="*/ 32 w 53"/>
                  <a:gd name="T57" fmla="*/ 45 h 46"/>
                  <a:gd name="T58" fmla="*/ 35 w 53"/>
                  <a:gd name="T59" fmla="*/ 43 h 46"/>
                  <a:gd name="T60" fmla="*/ 38 w 53"/>
                  <a:gd name="T61" fmla="*/ 42 h 46"/>
                  <a:gd name="T62" fmla="*/ 40 w 53"/>
                  <a:gd name="T63" fmla="*/ 40 h 46"/>
                  <a:gd name="T64" fmla="*/ 42 w 53"/>
                  <a:gd name="T65" fmla="*/ 37 h 46"/>
                  <a:gd name="T66" fmla="*/ 44 w 53"/>
                  <a:gd name="T67" fmla="*/ 35 h 46"/>
                  <a:gd name="T68" fmla="*/ 45 w 53"/>
                  <a:gd name="T69" fmla="*/ 33 h 46"/>
                  <a:gd name="T70" fmla="*/ 45 w 53"/>
                  <a:gd name="T71" fmla="*/ 33 h 46"/>
                  <a:gd name="T72" fmla="*/ 47 w 53"/>
                  <a:gd name="T73" fmla="*/ 33 h 46"/>
                  <a:gd name="T74" fmla="*/ 50 w 53"/>
                  <a:gd name="T75" fmla="*/ 32 h 46"/>
                  <a:gd name="T76" fmla="*/ 52 w 53"/>
                  <a:gd name="T77" fmla="*/ 29 h 46"/>
                  <a:gd name="T78" fmla="*/ 53 w 53"/>
                  <a:gd name="T79" fmla="*/ 26 h 46"/>
                  <a:gd name="T80" fmla="*/ 53 w 53"/>
                  <a:gd name="T81" fmla="*/ 22 h 46"/>
                  <a:gd name="T82" fmla="*/ 52 w 53"/>
                  <a:gd name="T83" fmla="*/ 18 h 46"/>
                  <a:gd name="T84" fmla="*/ 50 w 53"/>
                  <a:gd name="T85" fmla="*/ 15 h 46"/>
                  <a:gd name="T86" fmla="*/ 47 w 53"/>
                  <a:gd name="T87" fmla="*/ 1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3" h="46">
                    <a:moveTo>
                      <a:pt x="45" y="14"/>
                    </a:moveTo>
                    <a:lnTo>
                      <a:pt x="45" y="14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5" y="12"/>
                    </a:lnTo>
                    <a:lnTo>
                      <a:pt x="44" y="11"/>
                    </a:lnTo>
                    <a:lnTo>
                      <a:pt x="43" y="9"/>
                    </a:lnTo>
                    <a:lnTo>
                      <a:pt x="42" y="8"/>
                    </a:lnTo>
                    <a:lnTo>
                      <a:pt x="41" y="7"/>
                    </a:lnTo>
                    <a:lnTo>
                      <a:pt x="39" y="6"/>
                    </a:lnTo>
                    <a:lnTo>
                      <a:pt x="38" y="5"/>
                    </a:lnTo>
                    <a:lnTo>
                      <a:pt x="37" y="3"/>
                    </a:lnTo>
                    <a:lnTo>
                      <a:pt x="35" y="3"/>
                    </a:lnTo>
                    <a:lnTo>
                      <a:pt x="34" y="2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5" y="1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9" y="5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1" y="16"/>
                    </a:lnTo>
                    <a:lnTo>
                      <a:pt x="1" y="18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1" y="28"/>
                    </a:lnTo>
                    <a:lnTo>
                      <a:pt x="1" y="30"/>
                    </a:lnTo>
                    <a:lnTo>
                      <a:pt x="2" y="32"/>
                    </a:lnTo>
                    <a:lnTo>
                      <a:pt x="3" y="34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7" y="39"/>
                    </a:lnTo>
                    <a:lnTo>
                      <a:pt x="9" y="41"/>
                    </a:lnTo>
                    <a:lnTo>
                      <a:pt x="11" y="42"/>
                    </a:lnTo>
                    <a:lnTo>
                      <a:pt x="13" y="43"/>
                    </a:lnTo>
                    <a:lnTo>
                      <a:pt x="15" y="44"/>
                    </a:lnTo>
                    <a:lnTo>
                      <a:pt x="17" y="45"/>
                    </a:lnTo>
                    <a:lnTo>
                      <a:pt x="19" y="46"/>
                    </a:lnTo>
                    <a:lnTo>
                      <a:pt x="21" y="46"/>
                    </a:lnTo>
                    <a:lnTo>
                      <a:pt x="24" y="46"/>
                    </a:lnTo>
                    <a:lnTo>
                      <a:pt x="25" y="46"/>
                    </a:lnTo>
                    <a:lnTo>
                      <a:pt x="27" y="46"/>
                    </a:lnTo>
                    <a:lnTo>
                      <a:pt x="29" y="46"/>
                    </a:lnTo>
                    <a:lnTo>
                      <a:pt x="30" y="45"/>
                    </a:lnTo>
                    <a:lnTo>
                      <a:pt x="32" y="45"/>
                    </a:lnTo>
                    <a:lnTo>
                      <a:pt x="33" y="44"/>
                    </a:lnTo>
                    <a:lnTo>
                      <a:pt x="35" y="43"/>
                    </a:lnTo>
                    <a:lnTo>
                      <a:pt x="36" y="43"/>
                    </a:lnTo>
                    <a:lnTo>
                      <a:pt x="38" y="42"/>
                    </a:lnTo>
                    <a:lnTo>
                      <a:pt x="39" y="41"/>
                    </a:lnTo>
                    <a:lnTo>
                      <a:pt x="40" y="40"/>
                    </a:lnTo>
                    <a:lnTo>
                      <a:pt x="41" y="39"/>
                    </a:lnTo>
                    <a:lnTo>
                      <a:pt x="42" y="37"/>
                    </a:lnTo>
                    <a:lnTo>
                      <a:pt x="43" y="36"/>
                    </a:lnTo>
                    <a:lnTo>
                      <a:pt x="44" y="35"/>
                    </a:lnTo>
                    <a:lnTo>
                      <a:pt x="45" y="33"/>
                    </a:lnTo>
                    <a:lnTo>
                      <a:pt x="45" y="33"/>
                    </a:lnTo>
                    <a:lnTo>
                      <a:pt x="45" y="33"/>
                    </a:lnTo>
                    <a:lnTo>
                      <a:pt x="45" y="33"/>
                    </a:lnTo>
                    <a:lnTo>
                      <a:pt x="45" y="33"/>
                    </a:lnTo>
                    <a:lnTo>
                      <a:pt x="47" y="33"/>
                    </a:lnTo>
                    <a:lnTo>
                      <a:pt x="48" y="33"/>
                    </a:lnTo>
                    <a:lnTo>
                      <a:pt x="50" y="32"/>
                    </a:lnTo>
                    <a:lnTo>
                      <a:pt x="51" y="30"/>
                    </a:lnTo>
                    <a:lnTo>
                      <a:pt x="52" y="29"/>
                    </a:lnTo>
                    <a:lnTo>
                      <a:pt x="52" y="27"/>
                    </a:lnTo>
                    <a:lnTo>
                      <a:pt x="53" y="26"/>
                    </a:lnTo>
                    <a:lnTo>
                      <a:pt x="53" y="24"/>
                    </a:lnTo>
                    <a:lnTo>
                      <a:pt x="53" y="22"/>
                    </a:lnTo>
                    <a:lnTo>
                      <a:pt x="52" y="20"/>
                    </a:lnTo>
                    <a:lnTo>
                      <a:pt x="52" y="18"/>
                    </a:lnTo>
                    <a:lnTo>
                      <a:pt x="51" y="17"/>
                    </a:lnTo>
                    <a:lnTo>
                      <a:pt x="50" y="15"/>
                    </a:lnTo>
                    <a:lnTo>
                      <a:pt x="48" y="14"/>
                    </a:lnTo>
                    <a:lnTo>
                      <a:pt x="47" y="14"/>
                    </a:lnTo>
                    <a:lnTo>
                      <a:pt x="45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99" name="Freeform 1488"/>
              <p:cNvSpPr>
                <a:spLocks/>
              </p:cNvSpPr>
              <p:nvPr/>
            </p:nvSpPr>
            <p:spPr bwMode="auto">
              <a:xfrm>
                <a:off x="5516" y="2603"/>
                <a:ext cx="46" cy="40"/>
              </a:xfrm>
              <a:custGeom>
                <a:avLst/>
                <a:gdLst>
                  <a:gd name="T0" fmla="*/ 41 w 46"/>
                  <a:gd name="T1" fmla="*/ 15 h 40"/>
                  <a:gd name="T2" fmla="*/ 40 w 46"/>
                  <a:gd name="T3" fmla="*/ 16 h 40"/>
                  <a:gd name="T4" fmla="*/ 39 w 46"/>
                  <a:gd name="T5" fmla="*/ 15 h 40"/>
                  <a:gd name="T6" fmla="*/ 37 w 46"/>
                  <a:gd name="T7" fmla="*/ 12 h 40"/>
                  <a:gd name="T8" fmla="*/ 36 w 46"/>
                  <a:gd name="T9" fmla="*/ 9 h 40"/>
                  <a:gd name="T10" fmla="*/ 34 w 46"/>
                  <a:gd name="T11" fmla="*/ 6 h 40"/>
                  <a:gd name="T12" fmla="*/ 31 w 46"/>
                  <a:gd name="T13" fmla="*/ 4 h 40"/>
                  <a:gd name="T14" fmla="*/ 28 w 46"/>
                  <a:gd name="T15" fmla="*/ 2 h 40"/>
                  <a:gd name="T16" fmla="*/ 25 w 46"/>
                  <a:gd name="T17" fmla="*/ 1 h 40"/>
                  <a:gd name="T18" fmla="*/ 21 w 46"/>
                  <a:gd name="T19" fmla="*/ 0 h 40"/>
                  <a:gd name="T20" fmla="*/ 18 w 46"/>
                  <a:gd name="T21" fmla="*/ 0 h 40"/>
                  <a:gd name="T22" fmla="*/ 14 w 46"/>
                  <a:gd name="T23" fmla="*/ 1 h 40"/>
                  <a:gd name="T24" fmla="*/ 10 w 46"/>
                  <a:gd name="T25" fmla="*/ 3 h 40"/>
                  <a:gd name="T26" fmla="*/ 7 w 46"/>
                  <a:gd name="T27" fmla="*/ 5 h 40"/>
                  <a:gd name="T28" fmla="*/ 4 w 46"/>
                  <a:gd name="T29" fmla="*/ 7 h 40"/>
                  <a:gd name="T30" fmla="*/ 2 w 46"/>
                  <a:gd name="T31" fmla="*/ 11 h 40"/>
                  <a:gd name="T32" fmla="*/ 1 w 46"/>
                  <a:gd name="T33" fmla="*/ 14 h 40"/>
                  <a:gd name="T34" fmla="*/ 0 w 46"/>
                  <a:gd name="T35" fmla="*/ 18 h 40"/>
                  <a:gd name="T36" fmla="*/ 0 w 46"/>
                  <a:gd name="T37" fmla="*/ 22 h 40"/>
                  <a:gd name="T38" fmla="*/ 1 w 46"/>
                  <a:gd name="T39" fmla="*/ 26 h 40"/>
                  <a:gd name="T40" fmla="*/ 2 w 46"/>
                  <a:gd name="T41" fmla="*/ 29 h 40"/>
                  <a:gd name="T42" fmla="*/ 4 w 46"/>
                  <a:gd name="T43" fmla="*/ 32 h 40"/>
                  <a:gd name="T44" fmla="*/ 7 w 46"/>
                  <a:gd name="T45" fmla="*/ 35 h 40"/>
                  <a:gd name="T46" fmla="*/ 10 w 46"/>
                  <a:gd name="T47" fmla="*/ 37 h 40"/>
                  <a:gd name="T48" fmla="*/ 14 w 46"/>
                  <a:gd name="T49" fmla="*/ 39 h 40"/>
                  <a:gd name="T50" fmla="*/ 18 w 46"/>
                  <a:gd name="T51" fmla="*/ 40 h 40"/>
                  <a:gd name="T52" fmla="*/ 21 w 46"/>
                  <a:gd name="T53" fmla="*/ 40 h 40"/>
                  <a:gd name="T54" fmla="*/ 25 w 46"/>
                  <a:gd name="T55" fmla="*/ 39 h 40"/>
                  <a:gd name="T56" fmla="*/ 28 w 46"/>
                  <a:gd name="T57" fmla="*/ 38 h 40"/>
                  <a:gd name="T58" fmla="*/ 30 w 46"/>
                  <a:gd name="T59" fmla="*/ 36 h 40"/>
                  <a:gd name="T60" fmla="*/ 33 w 46"/>
                  <a:gd name="T61" fmla="*/ 34 h 40"/>
                  <a:gd name="T62" fmla="*/ 35 w 46"/>
                  <a:gd name="T63" fmla="*/ 32 h 40"/>
                  <a:gd name="T64" fmla="*/ 37 w 46"/>
                  <a:gd name="T65" fmla="*/ 30 h 40"/>
                  <a:gd name="T66" fmla="*/ 38 w 46"/>
                  <a:gd name="T67" fmla="*/ 27 h 40"/>
                  <a:gd name="T68" fmla="*/ 39 w 46"/>
                  <a:gd name="T69" fmla="*/ 25 h 40"/>
                  <a:gd name="T70" fmla="*/ 40 w 46"/>
                  <a:gd name="T71" fmla="*/ 26 h 40"/>
                  <a:gd name="T72" fmla="*/ 40 w 46"/>
                  <a:gd name="T73" fmla="*/ 26 h 40"/>
                  <a:gd name="T74" fmla="*/ 41 w 46"/>
                  <a:gd name="T75" fmla="*/ 27 h 40"/>
                  <a:gd name="T76" fmla="*/ 43 w 46"/>
                  <a:gd name="T77" fmla="*/ 27 h 40"/>
                  <a:gd name="T78" fmla="*/ 44 w 46"/>
                  <a:gd name="T79" fmla="*/ 26 h 40"/>
                  <a:gd name="T80" fmla="*/ 45 w 46"/>
                  <a:gd name="T81" fmla="*/ 24 h 40"/>
                  <a:gd name="T82" fmla="*/ 46 w 46"/>
                  <a:gd name="T83" fmla="*/ 22 h 40"/>
                  <a:gd name="T84" fmla="*/ 46 w 46"/>
                  <a:gd name="T85" fmla="*/ 20 h 40"/>
                  <a:gd name="T86" fmla="*/ 45 w 46"/>
                  <a:gd name="T87" fmla="*/ 18 h 40"/>
                  <a:gd name="T88" fmla="*/ 44 w 46"/>
                  <a:gd name="T89" fmla="*/ 16 h 40"/>
                  <a:gd name="T90" fmla="*/ 43 w 46"/>
                  <a:gd name="T91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40">
                    <a:moveTo>
                      <a:pt x="42" y="15"/>
                    </a:moveTo>
                    <a:lnTo>
                      <a:pt x="41" y="15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39" y="17"/>
                    </a:lnTo>
                    <a:lnTo>
                      <a:pt x="39" y="15"/>
                    </a:lnTo>
                    <a:lnTo>
                      <a:pt x="38" y="13"/>
                    </a:lnTo>
                    <a:lnTo>
                      <a:pt x="37" y="12"/>
                    </a:lnTo>
                    <a:lnTo>
                      <a:pt x="37" y="10"/>
                    </a:lnTo>
                    <a:lnTo>
                      <a:pt x="36" y="9"/>
                    </a:lnTo>
                    <a:lnTo>
                      <a:pt x="35" y="7"/>
                    </a:lnTo>
                    <a:lnTo>
                      <a:pt x="34" y="6"/>
                    </a:lnTo>
                    <a:lnTo>
                      <a:pt x="32" y="5"/>
                    </a:lnTo>
                    <a:lnTo>
                      <a:pt x="31" y="4"/>
                    </a:lnTo>
                    <a:lnTo>
                      <a:pt x="30" y="3"/>
                    </a:lnTo>
                    <a:lnTo>
                      <a:pt x="28" y="2"/>
                    </a:lnTo>
                    <a:lnTo>
                      <a:pt x="27" y="2"/>
                    </a:lnTo>
                    <a:lnTo>
                      <a:pt x="25" y="1"/>
                    </a:lnTo>
                    <a:lnTo>
                      <a:pt x="23" y="1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2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1" y="26"/>
                    </a:lnTo>
                    <a:lnTo>
                      <a:pt x="2" y="28"/>
                    </a:lnTo>
                    <a:lnTo>
                      <a:pt x="2" y="29"/>
                    </a:lnTo>
                    <a:lnTo>
                      <a:pt x="3" y="31"/>
                    </a:lnTo>
                    <a:lnTo>
                      <a:pt x="4" y="32"/>
                    </a:lnTo>
                    <a:lnTo>
                      <a:pt x="6" y="34"/>
                    </a:lnTo>
                    <a:lnTo>
                      <a:pt x="7" y="35"/>
                    </a:lnTo>
                    <a:lnTo>
                      <a:pt x="9" y="36"/>
                    </a:lnTo>
                    <a:lnTo>
                      <a:pt x="10" y="37"/>
                    </a:lnTo>
                    <a:lnTo>
                      <a:pt x="12" y="38"/>
                    </a:lnTo>
                    <a:lnTo>
                      <a:pt x="14" y="39"/>
                    </a:lnTo>
                    <a:lnTo>
                      <a:pt x="16" y="39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1" y="40"/>
                    </a:lnTo>
                    <a:lnTo>
                      <a:pt x="23" y="39"/>
                    </a:lnTo>
                    <a:lnTo>
                      <a:pt x="25" y="39"/>
                    </a:lnTo>
                    <a:lnTo>
                      <a:pt x="26" y="39"/>
                    </a:lnTo>
                    <a:lnTo>
                      <a:pt x="28" y="38"/>
                    </a:lnTo>
                    <a:lnTo>
                      <a:pt x="29" y="37"/>
                    </a:lnTo>
                    <a:lnTo>
                      <a:pt x="30" y="36"/>
                    </a:lnTo>
                    <a:lnTo>
                      <a:pt x="32" y="36"/>
                    </a:lnTo>
                    <a:lnTo>
                      <a:pt x="33" y="34"/>
                    </a:lnTo>
                    <a:lnTo>
                      <a:pt x="34" y="33"/>
                    </a:lnTo>
                    <a:lnTo>
                      <a:pt x="35" y="32"/>
                    </a:lnTo>
                    <a:lnTo>
                      <a:pt x="36" y="31"/>
                    </a:lnTo>
                    <a:lnTo>
                      <a:pt x="37" y="30"/>
                    </a:lnTo>
                    <a:lnTo>
                      <a:pt x="38" y="28"/>
                    </a:lnTo>
                    <a:lnTo>
                      <a:pt x="38" y="27"/>
                    </a:lnTo>
                    <a:lnTo>
                      <a:pt x="39" y="25"/>
                    </a:lnTo>
                    <a:lnTo>
                      <a:pt x="39" y="25"/>
                    </a:lnTo>
                    <a:lnTo>
                      <a:pt x="39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7"/>
                    </a:lnTo>
                    <a:lnTo>
                      <a:pt x="43" y="26"/>
                    </a:lnTo>
                    <a:lnTo>
                      <a:pt x="44" y="26"/>
                    </a:lnTo>
                    <a:lnTo>
                      <a:pt x="45" y="25"/>
                    </a:lnTo>
                    <a:lnTo>
                      <a:pt x="45" y="24"/>
                    </a:lnTo>
                    <a:lnTo>
                      <a:pt x="46" y="23"/>
                    </a:lnTo>
                    <a:lnTo>
                      <a:pt x="46" y="22"/>
                    </a:lnTo>
                    <a:lnTo>
                      <a:pt x="46" y="21"/>
                    </a:lnTo>
                    <a:lnTo>
                      <a:pt x="46" y="20"/>
                    </a:lnTo>
                    <a:lnTo>
                      <a:pt x="46" y="19"/>
                    </a:lnTo>
                    <a:lnTo>
                      <a:pt x="45" y="18"/>
                    </a:lnTo>
                    <a:lnTo>
                      <a:pt x="45" y="17"/>
                    </a:lnTo>
                    <a:lnTo>
                      <a:pt x="44" y="16"/>
                    </a:lnTo>
                    <a:lnTo>
                      <a:pt x="43" y="16"/>
                    </a:lnTo>
                    <a:lnTo>
                      <a:pt x="43" y="15"/>
                    </a:lnTo>
                    <a:lnTo>
                      <a:pt x="42" y="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00" name="Freeform 1489"/>
              <p:cNvSpPr>
                <a:spLocks/>
              </p:cNvSpPr>
              <p:nvPr/>
            </p:nvSpPr>
            <p:spPr bwMode="auto">
              <a:xfrm>
                <a:off x="5556" y="2626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3 h 3"/>
                  <a:gd name="T4" fmla="*/ 3 w 3"/>
                  <a:gd name="T5" fmla="*/ 2 h 3"/>
                  <a:gd name="T6" fmla="*/ 3 w 3"/>
                  <a:gd name="T7" fmla="*/ 2 h 3"/>
                  <a:gd name="T8" fmla="*/ 3 w 3"/>
                  <a:gd name="T9" fmla="*/ 1 h 3"/>
                  <a:gd name="T10" fmla="*/ 3 w 3"/>
                  <a:gd name="T11" fmla="*/ 1 h 3"/>
                  <a:gd name="T12" fmla="*/ 3 w 3"/>
                  <a:gd name="T13" fmla="*/ 0 h 3"/>
                  <a:gd name="T14" fmla="*/ 3 w 3"/>
                  <a:gd name="T15" fmla="*/ 0 h 3"/>
                  <a:gd name="T16" fmla="*/ 2 w 3"/>
                  <a:gd name="T17" fmla="*/ 0 h 3"/>
                  <a:gd name="T18" fmla="*/ 1 w 3"/>
                  <a:gd name="T19" fmla="*/ 0 h 3"/>
                  <a:gd name="T20" fmla="*/ 1 w 3"/>
                  <a:gd name="T21" fmla="*/ 0 h 3"/>
                  <a:gd name="T22" fmla="*/ 1 w 3"/>
                  <a:gd name="T23" fmla="*/ 1 h 3"/>
                  <a:gd name="T24" fmla="*/ 0 w 3"/>
                  <a:gd name="T25" fmla="*/ 1 h 3"/>
                  <a:gd name="T26" fmla="*/ 1 w 3"/>
                  <a:gd name="T27" fmla="*/ 2 h 3"/>
                  <a:gd name="T28" fmla="*/ 1 w 3"/>
                  <a:gd name="T29" fmla="*/ 2 h 3"/>
                  <a:gd name="T30" fmla="*/ 1 w 3"/>
                  <a:gd name="T31" fmla="*/ 3 h 3"/>
                  <a:gd name="T32" fmla="*/ 2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01" name="Freeform 1490"/>
              <p:cNvSpPr>
                <a:spLocks/>
              </p:cNvSpPr>
              <p:nvPr/>
            </p:nvSpPr>
            <p:spPr bwMode="auto">
              <a:xfrm>
                <a:off x="5527" y="2631"/>
                <a:ext cx="18" cy="6"/>
              </a:xfrm>
              <a:custGeom>
                <a:avLst/>
                <a:gdLst>
                  <a:gd name="T0" fmla="*/ 0 w 18"/>
                  <a:gd name="T1" fmla="*/ 0 h 6"/>
                  <a:gd name="T2" fmla="*/ 0 w 18"/>
                  <a:gd name="T3" fmla="*/ 1 h 6"/>
                  <a:gd name="T4" fmla="*/ 0 w 18"/>
                  <a:gd name="T5" fmla="*/ 1 h 6"/>
                  <a:gd name="T6" fmla="*/ 0 w 18"/>
                  <a:gd name="T7" fmla="*/ 2 h 6"/>
                  <a:gd name="T8" fmla="*/ 0 w 18"/>
                  <a:gd name="T9" fmla="*/ 2 h 6"/>
                  <a:gd name="T10" fmla="*/ 1 w 18"/>
                  <a:gd name="T11" fmla="*/ 3 h 6"/>
                  <a:gd name="T12" fmla="*/ 1 w 18"/>
                  <a:gd name="T13" fmla="*/ 4 h 6"/>
                  <a:gd name="T14" fmla="*/ 2 w 18"/>
                  <a:gd name="T15" fmla="*/ 4 h 6"/>
                  <a:gd name="T16" fmla="*/ 3 w 18"/>
                  <a:gd name="T17" fmla="*/ 5 h 6"/>
                  <a:gd name="T18" fmla="*/ 4 w 18"/>
                  <a:gd name="T19" fmla="*/ 6 h 6"/>
                  <a:gd name="T20" fmla="*/ 5 w 18"/>
                  <a:gd name="T21" fmla="*/ 6 h 6"/>
                  <a:gd name="T22" fmla="*/ 7 w 18"/>
                  <a:gd name="T23" fmla="*/ 6 h 6"/>
                  <a:gd name="T24" fmla="*/ 8 w 18"/>
                  <a:gd name="T25" fmla="*/ 6 h 6"/>
                  <a:gd name="T26" fmla="*/ 9 w 18"/>
                  <a:gd name="T27" fmla="*/ 6 h 6"/>
                  <a:gd name="T28" fmla="*/ 10 w 18"/>
                  <a:gd name="T29" fmla="*/ 6 h 6"/>
                  <a:gd name="T30" fmla="*/ 10 w 18"/>
                  <a:gd name="T31" fmla="*/ 6 h 6"/>
                  <a:gd name="T32" fmla="*/ 10 w 18"/>
                  <a:gd name="T33" fmla="*/ 6 h 6"/>
                  <a:gd name="T34" fmla="*/ 18 w 18"/>
                  <a:gd name="T35" fmla="*/ 0 h 6"/>
                  <a:gd name="T36" fmla="*/ 0 w 18"/>
                  <a:gd name="T3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6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02" name="Freeform 1491"/>
              <p:cNvSpPr>
                <a:spLocks/>
              </p:cNvSpPr>
              <p:nvPr/>
            </p:nvSpPr>
            <p:spPr bwMode="auto">
              <a:xfrm>
                <a:off x="5529" y="2632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 w 11"/>
                  <a:gd name="T3" fmla="*/ 2 h 2"/>
                  <a:gd name="T4" fmla="*/ 8 w 11"/>
                  <a:gd name="T5" fmla="*/ 2 h 2"/>
                  <a:gd name="T6" fmla="*/ 11 w 11"/>
                  <a:gd name="T7" fmla="*/ 0 h 2"/>
                  <a:gd name="T8" fmla="*/ 0 w 1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03" name="Freeform 1492"/>
              <p:cNvSpPr>
                <a:spLocks/>
              </p:cNvSpPr>
              <p:nvPr/>
            </p:nvSpPr>
            <p:spPr bwMode="auto">
              <a:xfrm>
                <a:off x="5524" y="2611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3 w 4"/>
                  <a:gd name="T3" fmla="*/ 5 h 5"/>
                  <a:gd name="T4" fmla="*/ 4 w 4"/>
                  <a:gd name="T5" fmla="*/ 4 h 5"/>
                  <a:gd name="T6" fmla="*/ 4 w 4"/>
                  <a:gd name="T7" fmla="*/ 4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1 h 5"/>
                  <a:gd name="T14" fmla="*/ 3 w 4"/>
                  <a:gd name="T15" fmla="*/ 1 h 5"/>
                  <a:gd name="T16" fmla="*/ 2 w 4"/>
                  <a:gd name="T17" fmla="*/ 0 h 5"/>
                  <a:gd name="T18" fmla="*/ 1 w 4"/>
                  <a:gd name="T19" fmla="*/ 1 h 5"/>
                  <a:gd name="T20" fmla="*/ 0 w 4"/>
                  <a:gd name="T21" fmla="*/ 1 h 5"/>
                  <a:gd name="T22" fmla="*/ 0 w 4"/>
                  <a:gd name="T23" fmla="*/ 2 h 5"/>
                  <a:gd name="T24" fmla="*/ 0 w 4"/>
                  <a:gd name="T25" fmla="*/ 3 h 5"/>
                  <a:gd name="T26" fmla="*/ 0 w 4"/>
                  <a:gd name="T27" fmla="*/ 4 h 5"/>
                  <a:gd name="T28" fmla="*/ 0 w 4"/>
                  <a:gd name="T29" fmla="*/ 4 h 5"/>
                  <a:gd name="T30" fmla="*/ 1 w 4"/>
                  <a:gd name="T31" fmla="*/ 5 h 5"/>
                  <a:gd name="T32" fmla="*/ 2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3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04" name="Freeform 1493"/>
              <p:cNvSpPr>
                <a:spLocks/>
              </p:cNvSpPr>
              <p:nvPr/>
            </p:nvSpPr>
            <p:spPr bwMode="auto">
              <a:xfrm>
                <a:off x="5539" y="2611"/>
                <a:ext cx="6" cy="6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5 w 6"/>
                  <a:gd name="T5" fmla="*/ 5 h 6"/>
                  <a:gd name="T6" fmla="*/ 5 w 6"/>
                  <a:gd name="T7" fmla="*/ 4 h 6"/>
                  <a:gd name="T8" fmla="*/ 6 w 6"/>
                  <a:gd name="T9" fmla="*/ 3 h 6"/>
                  <a:gd name="T10" fmla="*/ 5 w 6"/>
                  <a:gd name="T11" fmla="*/ 2 h 6"/>
                  <a:gd name="T12" fmla="*/ 5 w 6"/>
                  <a:gd name="T13" fmla="*/ 1 h 6"/>
                  <a:gd name="T14" fmla="*/ 4 w 6"/>
                  <a:gd name="T15" fmla="*/ 1 h 6"/>
                  <a:gd name="T16" fmla="*/ 3 w 6"/>
                  <a:gd name="T17" fmla="*/ 0 h 6"/>
                  <a:gd name="T18" fmla="*/ 2 w 6"/>
                  <a:gd name="T19" fmla="*/ 1 h 6"/>
                  <a:gd name="T20" fmla="*/ 2 w 6"/>
                  <a:gd name="T21" fmla="*/ 1 h 6"/>
                  <a:gd name="T22" fmla="*/ 1 w 6"/>
                  <a:gd name="T23" fmla="*/ 1 h 6"/>
                  <a:gd name="T24" fmla="*/ 1 w 6"/>
                  <a:gd name="T25" fmla="*/ 1 h 6"/>
                  <a:gd name="T26" fmla="*/ 0 w 6"/>
                  <a:gd name="T27" fmla="*/ 2 h 6"/>
                  <a:gd name="T28" fmla="*/ 0 w 6"/>
                  <a:gd name="T29" fmla="*/ 2 h 6"/>
                  <a:gd name="T30" fmla="*/ 0 w 6"/>
                  <a:gd name="T31" fmla="*/ 3 h 6"/>
                  <a:gd name="T32" fmla="*/ 0 w 6"/>
                  <a:gd name="T33" fmla="*/ 3 h 6"/>
                  <a:gd name="T34" fmla="*/ 0 w 6"/>
                  <a:gd name="T35" fmla="*/ 4 h 6"/>
                  <a:gd name="T36" fmla="*/ 0 w 6"/>
                  <a:gd name="T37" fmla="*/ 4 h 6"/>
                  <a:gd name="T38" fmla="*/ 0 w 6"/>
                  <a:gd name="T39" fmla="*/ 5 h 6"/>
                  <a:gd name="T40" fmla="*/ 1 w 6"/>
                  <a:gd name="T41" fmla="*/ 5 h 6"/>
                  <a:gd name="T42" fmla="*/ 1 w 6"/>
                  <a:gd name="T43" fmla="*/ 6 h 6"/>
                  <a:gd name="T44" fmla="*/ 2 w 6"/>
                  <a:gd name="T45" fmla="*/ 6 h 6"/>
                  <a:gd name="T46" fmla="*/ 2 w 6"/>
                  <a:gd name="T47" fmla="*/ 6 h 6"/>
                  <a:gd name="T48" fmla="*/ 3 w 6"/>
                  <a:gd name="T4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lnTo>
                      <a:pt x="4" y="6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05" name="Freeform 1494"/>
              <p:cNvSpPr>
                <a:spLocks/>
              </p:cNvSpPr>
              <p:nvPr/>
            </p:nvSpPr>
            <p:spPr bwMode="auto">
              <a:xfrm>
                <a:off x="5525" y="2612"/>
                <a:ext cx="12" cy="14"/>
              </a:xfrm>
              <a:custGeom>
                <a:avLst/>
                <a:gdLst>
                  <a:gd name="T0" fmla="*/ 3 w 12"/>
                  <a:gd name="T1" fmla="*/ 12 h 14"/>
                  <a:gd name="T2" fmla="*/ 8 w 12"/>
                  <a:gd name="T3" fmla="*/ 3 h 14"/>
                  <a:gd name="T4" fmla="*/ 8 w 12"/>
                  <a:gd name="T5" fmla="*/ 0 h 14"/>
                  <a:gd name="T6" fmla="*/ 0 w 12"/>
                  <a:gd name="T7" fmla="*/ 14 h 14"/>
                  <a:gd name="T8" fmla="*/ 12 w 12"/>
                  <a:gd name="T9" fmla="*/ 14 h 14"/>
                  <a:gd name="T10" fmla="*/ 12 w 12"/>
                  <a:gd name="T11" fmla="*/ 12 h 14"/>
                  <a:gd name="T12" fmla="*/ 3 w 12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3" y="12"/>
                    </a:moveTo>
                    <a:lnTo>
                      <a:pt x="8" y="3"/>
                    </a:lnTo>
                    <a:lnTo>
                      <a:pt x="8" y="0"/>
                    </a:lnTo>
                    <a:lnTo>
                      <a:pt x="0" y="14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546" name="Group 1498"/>
            <p:cNvGrpSpPr>
              <a:grpSpLocks/>
            </p:cNvGrpSpPr>
            <p:nvPr/>
          </p:nvGrpSpPr>
          <p:grpSpPr bwMode="auto">
            <a:xfrm>
              <a:off x="8597900" y="3821113"/>
              <a:ext cx="212725" cy="273050"/>
              <a:chOff x="5416" y="2407"/>
              <a:chExt cx="134" cy="172"/>
            </a:xfrm>
          </p:grpSpPr>
          <p:pic>
            <p:nvPicPr>
              <p:cNvPr id="551" name="Picture 1496"/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16" y="2407"/>
                <a:ext cx="134" cy="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52" name="Picture 1497"/>
              <p:cNvPicPr>
                <a:picLocks noChangeAspect="1" noChangeArrowheads="1"/>
              </p:cNvPicPr>
              <p:nvPr/>
            </p:nvPicPr>
            <p:blipFill>
              <a:blip r:embed="rId1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16" y="2407"/>
                <a:ext cx="134" cy="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547" name="Rectangle 1499"/>
            <p:cNvSpPr>
              <a:spLocks noChangeArrowheads="1"/>
            </p:cNvSpPr>
            <p:nvPr/>
          </p:nvSpPr>
          <p:spPr bwMode="auto">
            <a:xfrm>
              <a:off x="8472488" y="3814763"/>
              <a:ext cx="455612" cy="277812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48" name="Rectangle 1500"/>
            <p:cNvSpPr>
              <a:spLocks noChangeArrowheads="1"/>
            </p:cNvSpPr>
            <p:nvPr/>
          </p:nvSpPr>
          <p:spPr bwMode="auto">
            <a:xfrm>
              <a:off x="8020050" y="4095750"/>
              <a:ext cx="455612" cy="279400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49" name="Rectangle 1501"/>
            <p:cNvSpPr>
              <a:spLocks noChangeArrowheads="1"/>
            </p:cNvSpPr>
            <p:nvPr/>
          </p:nvSpPr>
          <p:spPr bwMode="auto">
            <a:xfrm>
              <a:off x="8475663" y="4097338"/>
              <a:ext cx="454025" cy="279400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pic>
          <p:nvPicPr>
            <p:cNvPr id="550" name="Picture 1502"/>
            <p:cNvPicPr>
              <a:picLocks noChangeAspect="1" noChangeArrowheads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04175" y="3816350"/>
              <a:ext cx="461962" cy="285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55" name="右矢印 654"/>
          <p:cNvSpPr/>
          <p:nvPr/>
        </p:nvSpPr>
        <p:spPr bwMode="auto">
          <a:xfrm>
            <a:off x="2715095" y="5405656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656" name="右矢印 655"/>
          <p:cNvSpPr/>
          <p:nvPr/>
        </p:nvSpPr>
        <p:spPr bwMode="auto">
          <a:xfrm>
            <a:off x="3884912" y="5405656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677" name="Text Box 43"/>
          <p:cNvSpPr txBox="1">
            <a:spLocks noChangeArrowheads="1"/>
          </p:cNvSpPr>
          <p:nvPr/>
        </p:nvSpPr>
        <p:spPr bwMode="auto">
          <a:xfrm>
            <a:off x="6687088" y="3318187"/>
            <a:ext cx="1132731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678" name="左カーブ矢印 677"/>
          <p:cNvSpPr/>
          <p:nvPr/>
        </p:nvSpPr>
        <p:spPr bwMode="auto">
          <a:xfrm>
            <a:off x="6398079" y="4789898"/>
            <a:ext cx="266569" cy="512440"/>
          </a:xfrm>
          <a:prstGeom prst="curvedLeftArrow">
            <a:avLst>
              <a:gd name="adj1" fmla="val 39902"/>
              <a:gd name="adj2" fmla="val 39902"/>
              <a:gd name="adj3" fmla="val 25000"/>
            </a:avLst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679" name="Text Box 43"/>
          <p:cNvSpPr txBox="1">
            <a:spLocks noChangeArrowheads="1"/>
          </p:cNvSpPr>
          <p:nvPr/>
        </p:nvSpPr>
        <p:spPr bwMode="auto">
          <a:xfrm>
            <a:off x="6090982" y="5324924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dirty="0" smtClean="0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rPr>
              <a:t>Repeat</a:t>
            </a:r>
            <a:endParaRPr lang="ja-JP" altLang="en-US" sz="800" dirty="0"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681" name="正方形/長方形 6"/>
          <p:cNvSpPr>
            <a:spLocks noChangeArrowheads="1"/>
          </p:cNvSpPr>
          <p:nvPr/>
        </p:nvSpPr>
        <p:spPr bwMode="auto">
          <a:xfrm>
            <a:off x="357188" y="842228"/>
            <a:ext cx="8552350" cy="4385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285750" indent="-285750" eaLnBrk="1" hangingPunct="1">
              <a:lnSpc>
                <a:spcPts val="2700"/>
              </a:lnSpc>
              <a:spcAft>
                <a:spcPct val="10000"/>
              </a:spcAft>
              <a:buFont typeface="Wingdings" panose="05000000000000000000" pitchFamily="2" charset="2"/>
              <a:buChar char="n"/>
            </a:pPr>
            <a:r>
              <a:rPr kumimoji="1" lang="en-US" altLang="ja-JP" b="1" dirty="0" smtClean="0">
                <a:latin typeface="Arial" panose="020B0604020202020204" pitchFamily="34" charset="0"/>
                <a:cs typeface="Arial" panose="020B0604020202020204" pitchFamily="34" charset="0"/>
              </a:rPr>
              <a:t>In case of Multiple connection / Contents Sharing / Single Stream</a:t>
            </a:r>
            <a:endParaRPr kumimoji="1" lang="ja-JP" alt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2" name="Rectangle 12"/>
          <p:cNvSpPr>
            <a:spLocks noChangeArrowheads="1"/>
          </p:cNvSpPr>
          <p:nvPr/>
        </p:nvSpPr>
        <p:spPr bwMode="auto">
          <a:xfrm>
            <a:off x="380458" y="1416080"/>
            <a:ext cx="3213958" cy="253533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lIns="72000" rIns="72000" anchor="ctr"/>
          <a:lstStyle/>
          <a:p>
            <a:pPr>
              <a:lnSpc>
                <a:spcPct val="110000"/>
              </a:lnSpc>
            </a:pPr>
            <a:r>
              <a:rPr lang="en-US" altLang="ja-JP" sz="1200" b="1" u="sng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Single Monitor (HDMI 1 only) </a:t>
            </a:r>
          </a:p>
        </p:txBody>
      </p:sp>
      <p:sp>
        <p:nvSpPr>
          <p:cNvPr id="683" name="円/楕円 682"/>
          <p:cNvSpPr/>
          <p:nvPr/>
        </p:nvSpPr>
        <p:spPr bwMode="auto">
          <a:xfrm>
            <a:off x="357188" y="2830684"/>
            <a:ext cx="1936074" cy="1030951"/>
          </a:xfrm>
          <a:prstGeom prst="ellipse">
            <a:avLst/>
          </a:prstGeom>
          <a:solidFill>
            <a:srgbClr val="FF9966">
              <a:alpha val="50000"/>
            </a:srgbClr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9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684" name="Picture 2"/>
          <p:cNvPicPr>
            <a:picLocks noChangeAspect="1" noChangeArrowheads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0474" y="2351691"/>
            <a:ext cx="103505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85" name="Picture 2"/>
          <p:cNvPicPr>
            <a:picLocks noChangeAspect="1" noChangeArrowheads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4168" y="3297895"/>
            <a:ext cx="738187" cy="2604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86" name="Picture 2"/>
          <p:cNvPicPr>
            <a:picLocks noChangeAspect="1" noChangeArrowheads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52430" y="3297895"/>
            <a:ext cx="738187" cy="2604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87" name="Line 30"/>
          <p:cNvSpPr>
            <a:spLocks noChangeShapeType="1"/>
          </p:cNvSpPr>
          <p:nvPr/>
        </p:nvSpPr>
        <p:spPr bwMode="auto">
          <a:xfrm flipH="1">
            <a:off x="1540495" y="2695550"/>
            <a:ext cx="266852" cy="549984"/>
          </a:xfrm>
          <a:prstGeom prst="line">
            <a:avLst/>
          </a:prstGeom>
          <a:noFill/>
          <a:ln w="38100">
            <a:solidFill>
              <a:srgbClr val="0000FF"/>
            </a:solidFill>
            <a:prstDash val="sysDot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 sz="900" b="1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688" name="Line 30"/>
          <p:cNvSpPr>
            <a:spLocks noChangeShapeType="1"/>
          </p:cNvSpPr>
          <p:nvPr/>
        </p:nvSpPr>
        <p:spPr bwMode="auto">
          <a:xfrm>
            <a:off x="2294522" y="2695551"/>
            <a:ext cx="282445" cy="549983"/>
          </a:xfrm>
          <a:prstGeom prst="line">
            <a:avLst/>
          </a:prstGeom>
          <a:noFill/>
          <a:ln w="38100">
            <a:solidFill>
              <a:srgbClr val="0000FF"/>
            </a:solidFill>
            <a:prstDash val="sysDot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 sz="900" b="1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689" name="Text Box 43"/>
          <p:cNvSpPr txBox="1">
            <a:spLocks noChangeArrowheads="1"/>
          </p:cNvSpPr>
          <p:nvPr/>
        </p:nvSpPr>
        <p:spPr bwMode="auto">
          <a:xfrm>
            <a:off x="1511226" y="2188439"/>
            <a:ext cx="102937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(Embedded MCU)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pic>
        <p:nvPicPr>
          <p:cNvPr id="690" name="Picture 881"/>
          <p:cNvPicPr>
            <a:picLocks noChangeAspect="1" noChangeArrowheads="1"/>
          </p:cNvPicPr>
          <p:nvPr/>
        </p:nvPicPr>
        <p:blipFill>
          <a:blip r:embed="rId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8107" y="2073458"/>
            <a:ext cx="311223" cy="4607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91" name="Text Box 43"/>
          <p:cNvSpPr txBox="1">
            <a:spLocks noChangeArrowheads="1"/>
          </p:cNvSpPr>
          <p:nvPr/>
        </p:nvSpPr>
        <p:spPr bwMode="auto">
          <a:xfrm>
            <a:off x="2343053" y="1789072"/>
            <a:ext cx="1029378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9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Contents Sharing</a:t>
            </a:r>
            <a:endParaRPr lang="ja-JP" altLang="en-US" sz="9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cxnSp>
        <p:nvCxnSpPr>
          <p:cNvPr id="692" name="直線コネクタ 691"/>
          <p:cNvCxnSpPr>
            <a:stCxn id="699" idx="2"/>
            <a:endCxn id="684" idx="3"/>
          </p:cNvCxnSpPr>
          <p:nvPr/>
        </p:nvCxnSpPr>
        <p:spPr bwMode="auto">
          <a:xfrm flipH="1">
            <a:off x="2585524" y="2470498"/>
            <a:ext cx="266767" cy="63756"/>
          </a:xfrm>
          <a:prstGeom prst="line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93" name="Text Box 43"/>
          <p:cNvSpPr txBox="1">
            <a:spLocks noChangeArrowheads="1"/>
          </p:cNvSpPr>
          <p:nvPr/>
        </p:nvSpPr>
        <p:spPr bwMode="auto">
          <a:xfrm>
            <a:off x="1510496" y="2019267"/>
            <a:ext cx="102937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900" b="1" dirty="0" smtClean="0">
                <a:solidFill>
                  <a:srgbClr val="FF0000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Sender</a:t>
            </a:r>
            <a:endParaRPr lang="ja-JP" altLang="en-US" sz="900" b="1" dirty="0">
              <a:solidFill>
                <a:srgbClr val="FF0000"/>
              </a:solidFill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694" name="Text Box 43"/>
          <p:cNvSpPr txBox="1">
            <a:spLocks noChangeArrowheads="1"/>
          </p:cNvSpPr>
          <p:nvPr/>
        </p:nvSpPr>
        <p:spPr bwMode="auto">
          <a:xfrm>
            <a:off x="861537" y="3475280"/>
            <a:ext cx="102937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9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Receiver</a:t>
            </a:r>
            <a:endParaRPr lang="ja-JP" altLang="en-US" sz="9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695" name="Text Box 43"/>
          <p:cNvSpPr txBox="1">
            <a:spLocks noChangeArrowheads="1"/>
          </p:cNvSpPr>
          <p:nvPr/>
        </p:nvSpPr>
        <p:spPr bwMode="auto">
          <a:xfrm>
            <a:off x="2204307" y="3475280"/>
            <a:ext cx="102937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9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Receiver</a:t>
            </a:r>
            <a:endParaRPr lang="ja-JP" altLang="en-US" sz="9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pic>
        <p:nvPicPr>
          <p:cNvPr id="696" name="Picture 883"/>
          <p:cNvPicPr>
            <a:picLocks noChangeAspect="1" noChangeArrowheads="1"/>
          </p:cNvPicPr>
          <p:nvPr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3921" y="3010870"/>
            <a:ext cx="361692" cy="469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97" name="Picture 883"/>
          <p:cNvPicPr>
            <a:picLocks noChangeAspect="1" noChangeArrowheads="1"/>
          </p:cNvPicPr>
          <p:nvPr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11980" y="3010870"/>
            <a:ext cx="361692" cy="469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98" name="グループ化 697"/>
          <p:cNvGrpSpPr/>
          <p:nvPr/>
        </p:nvGrpSpPr>
        <p:grpSpPr>
          <a:xfrm>
            <a:off x="2644565" y="2137212"/>
            <a:ext cx="415451" cy="333286"/>
            <a:chOff x="7248905" y="5294561"/>
            <a:chExt cx="1087517" cy="810066"/>
          </a:xfrm>
        </p:grpSpPr>
        <p:pic>
          <p:nvPicPr>
            <p:cNvPr id="699" name="Picture 113"/>
            <p:cNvPicPr>
              <a:picLocks noChangeAspect="1" noChangeArrowheads="1"/>
            </p:cNvPicPr>
            <p:nvPr/>
          </p:nvPicPr>
          <p:blipFill>
            <a:blip r:embed="rId33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48905" y="5294561"/>
              <a:ext cx="1087517" cy="8100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0" name="Picture 9"/>
            <p:cNvPicPr>
              <a:picLocks noChangeAspect="1" noChangeArrowheads="1"/>
            </p:cNvPicPr>
            <p:nvPr/>
          </p:nvPicPr>
          <p:blipFill>
            <a:blip r:embed="rId3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10158" y="5362281"/>
              <a:ext cx="776914" cy="4534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701" name="Text Box 43"/>
          <p:cNvSpPr txBox="1">
            <a:spLocks noChangeArrowheads="1"/>
          </p:cNvSpPr>
          <p:nvPr/>
        </p:nvSpPr>
        <p:spPr bwMode="auto">
          <a:xfrm>
            <a:off x="372642" y="6187462"/>
            <a:ext cx="8404035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900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* The system will display same layout with camera image because it can not recognize whether camera image or contents.</a:t>
            </a:r>
            <a:endParaRPr lang="ja-JP" altLang="en-US" sz="900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4109293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フッター プレースホルダー 3"/>
          <p:cNvSpPr txBox="1">
            <a:spLocks/>
          </p:cNvSpPr>
          <p:nvPr/>
        </p:nvSpPr>
        <p:spPr>
          <a:xfrm>
            <a:off x="8061203" y="6605691"/>
            <a:ext cx="1066800" cy="247650"/>
          </a:xfrm>
          <a:prstGeom prst="rect">
            <a:avLst/>
          </a:prstGeom>
          <a:noFill/>
        </p:spPr>
        <p:txBody>
          <a:bodyPr/>
          <a:lstStyle>
            <a:defPPr>
              <a:defRPr lang="de-DE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5146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9718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4290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8862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algn="r"/>
            <a:r>
              <a:rPr lang="de-DE" altLang="ja-JP" sz="800" dirty="0" smtClean="0">
                <a:solidFill>
                  <a:schemeClr val="bg1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Page </a:t>
            </a:r>
            <a:fld id="{11D062A2-B506-4044-A2EC-4FDCB15F0732}" type="slidenum">
              <a:rPr lang="de-DE" altLang="ja-JP" sz="800" b="1" smtClean="0">
                <a:solidFill>
                  <a:schemeClr val="bg1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pPr algn="r"/>
              <a:t>10</a:t>
            </a:fld>
            <a:endParaRPr lang="de-DE" altLang="ja-JP" sz="800" b="1" dirty="0" smtClean="0">
              <a:solidFill>
                <a:schemeClr val="bg1"/>
              </a:solidFill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4" name="Rectangle 8"/>
          <p:cNvSpPr txBox="1">
            <a:spLocks noChangeArrowheads="1"/>
          </p:cNvSpPr>
          <p:nvPr/>
        </p:nvSpPr>
        <p:spPr bwMode="auto">
          <a:xfrm>
            <a:off x="1" y="50965"/>
            <a:ext cx="9143999" cy="600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accent1"/>
                  </a:outerShdw>
                </a:effectLst>
              </a14:hiddenEffects>
            </a:ext>
          </a:extLst>
        </p:spPr>
        <p:txBody>
          <a:bodyPr vert="horz" wrap="square" lIns="0" tIns="45720" rIns="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0">
                <a:solidFill>
                  <a:schemeClr val="tx1"/>
                </a:solidFill>
                <a:latin typeface="HGP創英角ｺﾞｼｯｸUB" panose="020B0900000000000000" pitchFamily="50" charset="-128"/>
                <a:ea typeface="HGP創英角ｺﾞｼｯｸUB" panose="020B0900000000000000" pitchFamily="50" charset="-128"/>
                <a:cs typeface="Meiryo UI" panose="020B0604030504040204" pitchFamily="50" charset="-128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altLang="ja-JP" sz="2800" kern="0" dirty="0" smtClean="0">
                <a:latin typeface="Arial Black" panose="020B0A04020102020204" pitchFamily="34" charset="0"/>
              </a:rPr>
              <a:t>Screen Layout (Single Monitor) 8</a:t>
            </a:r>
            <a:endParaRPr lang="de-DE" altLang="ja-JP" sz="2800" kern="0" dirty="0" smtClean="0">
              <a:latin typeface="Arial Black" panose="020B0A04020102020204" pitchFamily="34" charset="0"/>
            </a:endParaRPr>
          </a:p>
        </p:txBody>
      </p:sp>
      <p:sp>
        <p:nvSpPr>
          <p:cNvPr id="7" name="右矢印 6"/>
          <p:cNvSpPr/>
          <p:nvPr/>
        </p:nvSpPr>
        <p:spPr bwMode="auto">
          <a:xfrm>
            <a:off x="2746994" y="4491282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8" name="右矢印 7"/>
          <p:cNvSpPr/>
          <p:nvPr/>
        </p:nvSpPr>
        <p:spPr bwMode="auto">
          <a:xfrm>
            <a:off x="3916811" y="4491282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9" name="右矢印 8"/>
          <p:cNvSpPr/>
          <p:nvPr/>
        </p:nvSpPr>
        <p:spPr bwMode="auto">
          <a:xfrm>
            <a:off x="5076378" y="4491282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graphicFrame>
        <p:nvGraphicFramePr>
          <p:cNvPr id="12" name="表 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19201343"/>
              </p:ext>
            </p:extLst>
          </p:nvPr>
        </p:nvGraphicFramePr>
        <p:xfrm>
          <a:off x="386964" y="3877440"/>
          <a:ext cx="8407144" cy="2179663"/>
        </p:xfrm>
        <a:graphic>
          <a:graphicData uri="http://schemas.openxmlformats.org/drawingml/2006/table">
            <a:tbl>
              <a:tblPr/>
              <a:tblGrid>
                <a:gridCol w="1102614"/>
                <a:gridCol w="208280"/>
                <a:gridCol w="7096250"/>
              </a:tblGrid>
              <a:tr h="255573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Button</a:t>
                      </a: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ja-JP" sz="1000" kern="1200" dirty="0" smtClean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baseline="0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Layout (Layout change) / Main (End of sharing)</a:t>
                      </a: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850213"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5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Single Monitor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(Multiple connection)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800" b="1" kern="1200" dirty="0" smtClean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Embedded MCU site : Sender of PC Contents</a:t>
                      </a:r>
                      <a:endParaRPr kumimoji="1" lang="ja-JP" altLang="ja-JP" sz="800" b="1" kern="1200" dirty="0" smtClean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CP1</a:t>
                      </a:r>
                      <a:endParaRPr kumimoji="1" lang="ja-JP" altLang="ja-JP" sz="800" b="1" kern="1200" dirty="0" smtClean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0" dirty="0" smtClean="0">
                        <a:latin typeface="Meiryo UI" panose="020B0604030504040204" pitchFamily="50" charset="-128"/>
                        <a:ea typeface="Meiryo UI" panose="020B0604030504040204" pitchFamily="50" charset="-128"/>
                        <a:cs typeface="Meiryo UI" panose="020B0604030504040204" pitchFamily="50" charset="-128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073877">
                <a:tc v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kern="1200" dirty="0" err="1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CPn</a:t>
                      </a:r>
                      <a:endParaRPr kumimoji="1" lang="ja-JP" altLang="ja-JP" sz="800" b="1" kern="1200" dirty="0" smtClean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0" dirty="0" smtClean="0">
                        <a:latin typeface="Meiryo UI" panose="020B0604030504040204" pitchFamily="50" charset="-128"/>
                        <a:ea typeface="Meiryo UI" panose="020B0604030504040204" pitchFamily="50" charset="-128"/>
                        <a:cs typeface="Meiryo UI" panose="020B0604030504040204" pitchFamily="50" charset="-128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pic>
        <p:nvPicPr>
          <p:cNvPr id="20" name="Picture 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11244" y="4211644"/>
            <a:ext cx="874789" cy="7096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Picture 9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6105" y="4322576"/>
            <a:ext cx="782263" cy="4565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" name="Picture 1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13195" y="4212047"/>
            <a:ext cx="874789" cy="7096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4" name="Group 21"/>
          <p:cNvGrpSpPr>
            <a:grpSpLocks/>
          </p:cNvGrpSpPr>
          <p:nvPr/>
        </p:nvGrpSpPr>
        <p:grpSpPr bwMode="auto">
          <a:xfrm>
            <a:off x="5351046" y="4310179"/>
            <a:ext cx="803292" cy="502040"/>
            <a:chOff x="3872" y="2125"/>
            <a:chExt cx="573" cy="353"/>
          </a:xfrm>
        </p:grpSpPr>
        <p:sp>
          <p:nvSpPr>
            <p:cNvPr id="28" name="Rectangle 19"/>
            <p:cNvSpPr>
              <a:spLocks noChangeArrowheads="1"/>
            </p:cNvSpPr>
            <p:nvPr/>
          </p:nvSpPr>
          <p:spPr bwMode="auto">
            <a:xfrm>
              <a:off x="3872" y="2125"/>
              <a:ext cx="573" cy="35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9" name="Rectangle 20"/>
            <p:cNvSpPr>
              <a:spLocks noChangeArrowheads="1"/>
            </p:cNvSpPr>
            <p:nvPr/>
          </p:nvSpPr>
          <p:spPr bwMode="auto">
            <a:xfrm>
              <a:off x="3872" y="2125"/>
              <a:ext cx="573" cy="353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</p:grpSp>
      <p:grpSp>
        <p:nvGrpSpPr>
          <p:cNvPr id="25" name="Group 25"/>
          <p:cNvGrpSpPr>
            <a:grpSpLocks/>
          </p:cNvGrpSpPr>
          <p:nvPr/>
        </p:nvGrpSpPr>
        <p:grpSpPr bwMode="auto">
          <a:xfrm>
            <a:off x="5594978" y="4342890"/>
            <a:ext cx="300008" cy="450840"/>
            <a:chOff x="4046" y="2148"/>
            <a:chExt cx="214" cy="317"/>
          </a:xfrm>
        </p:grpSpPr>
        <p:pic>
          <p:nvPicPr>
            <p:cNvPr id="26" name="Picture 23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46" y="2148"/>
              <a:ext cx="214" cy="3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" name="Picture 24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46" y="2148"/>
              <a:ext cx="214" cy="3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0" name="Text Box 43"/>
          <p:cNvSpPr txBox="1">
            <a:spLocks noChangeArrowheads="1"/>
          </p:cNvSpPr>
          <p:nvPr/>
        </p:nvSpPr>
        <p:spPr bwMode="auto">
          <a:xfrm>
            <a:off x="5331621" y="4989658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Local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149" name="Rectangle 754"/>
          <p:cNvSpPr>
            <a:spLocks noChangeArrowheads="1"/>
          </p:cNvSpPr>
          <p:nvPr/>
        </p:nvSpPr>
        <p:spPr bwMode="auto">
          <a:xfrm>
            <a:off x="4805745" y="4254639"/>
            <a:ext cx="88320" cy="1436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1pPr>
            <a:lvl2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2pPr>
            <a:lvl3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3pPr>
            <a:lvl4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4pPr>
            <a:lvl5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ja-JP" altLang="ja-JP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ＭＳ Ｐゴシック" pitchFamily="50" charset="-128"/>
                <a:ea typeface="ＭＳ Ｐゴシック" pitchFamily="50" charset="-128"/>
                <a:cs typeface="ＭＳ Ｐゴシック" pitchFamily="50" charset="-128"/>
              </a:rPr>
              <a:t> </a:t>
            </a:r>
            <a:endParaRPr kumimoji="1" lang="ja-JP" altLang="ja-JP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  <a:cs typeface="ＭＳ Ｐゴシック" pitchFamily="50" charset="-128"/>
            </a:endParaRPr>
          </a:p>
        </p:txBody>
      </p:sp>
      <p:sp>
        <p:nvSpPr>
          <p:cNvPr id="150" name="Rectangle 755"/>
          <p:cNvSpPr>
            <a:spLocks noChangeArrowheads="1"/>
          </p:cNvSpPr>
          <p:nvPr/>
        </p:nvSpPr>
        <p:spPr bwMode="auto">
          <a:xfrm>
            <a:off x="4805745" y="4419615"/>
            <a:ext cx="88320" cy="1436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1pPr>
            <a:lvl2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2pPr>
            <a:lvl3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3pPr>
            <a:lvl4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4pPr>
            <a:lvl5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ja-JP" altLang="ja-JP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ＭＳ Ｐゴシック" pitchFamily="50" charset="-128"/>
                <a:ea typeface="ＭＳ Ｐゴシック" pitchFamily="50" charset="-128"/>
                <a:cs typeface="ＭＳ Ｐゴシック" pitchFamily="50" charset="-128"/>
              </a:rPr>
              <a:t> </a:t>
            </a:r>
            <a:endParaRPr kumimoji="1" lang="ja-JP" altLang="ja-JP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  <a:cs typeface="ＭＳ Ｐゴシック" pitchFamily="50" charset="-128"/>
            </a:endParaRPr>
          </a:p>
        </p:txBody>
      </p:sp>
      <p:sp>
        <p:nvSpPr>
          <p:cNvPr id="151" name="Rectangle 756"/>
          <p:cNvSpPr>
            <a:spLocks noChangeArrowheads="1"/>
          </p:cNvSpPr>
          <p:nvPr/>
        </p:nvSpPr>
        <p:spPr bwMode="auto">
          <a:xfrm>
            <a:off x="4805745" y="4584591"/>
            <a:ext cx="88320" cy="1436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1pPr>
            <a:lvl2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2pPr>
            <a:lvl3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3pPr>
            <a:lvl4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4pPr>
            <a:lvl5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ja-JP" altLang="ja-JP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ＭＳ Ｐゴシック" pitchFamily="50" charset="-128"/>
                <a:ea typeface="ＭＳ Ｐゴシック" pitchFamily="50" charset="-128"/>
                <a:cs typeface="ＭＳ Ｐゴシック" pitchFamily="50" charset="-128"/>
              </a:rPr>
              <a:t> </a:t>
            </a:r>
            <a:endParaRPr kumimoji="1" lang="ja-JP" altLang="ja-JP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  <a:cs typeface="ＭＳ Ｐゴシック" pitchFamily="50" charset="-128"/>
            </a:endParaRPr>
          </a:p>
        </p:txBody>
      </p:sp>
      <p:sp>
        <p:nvSpPr>
          <p:cNvPr id="152" name="Rectangle 757"/>
          <p:cNvSpPr>
            <a:spLocks noChangeArrowheads="1"/>
          </p:cNvSpPr>
          <p:nvPr/>
        </p:nvSpPr>
        <p:spPr bwMode="auto">
          <a:xfrm>
            <a:off x="4805745" y="4750990"/>
            <a:ext cx="2885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1pPr>
            <a:lvl2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2pPr>
            <a:lvl3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3pPr>
            <a:lvl4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4pPr>
            <a:lvl5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ja-JP" altLang="ja-JP" sz="800" b="1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cs typeface="Arial" panose="020B0604020202020204" pitchFamily="34" charset="0"/>
              </a:rPr>
              <a:t> </a:t>
            </a:r>
            <a:endParaRPr kumimoji="1" lang="ja-JP" altLang="ja-JP" sz="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cs typeface="Arial" panose="020B0604020202020204" pitchFamily="34" charset="0"/>
            </a:endParaRPr>
          </a:p>
        </p:txBody>
      </p:sp>
      <p:pic>
        <p:nvPicPr>
          <p:cNvPr id="153" name="Picture 100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66476" y="4202018"/>
            <a:ext cx="874789" cy="7096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54" name="Group 1005"/>
          <p:cNvGrpSpPr>
            <a:grpSpLocks/>
          </p:cNvGrpSpPr>
          <p:nvPr/>
        </p:nvGrpSpPr>
        <p:grpSpPr bwMode="auto">
          <a:xfrm>
            <a:off x="4202926" y="4298728"/>
            <a:ext cx="803292" cy="503461"/>
            <a:chOff x="956" y="3211"/>
            <a:chExt cx="573" cy="354"/>
          </a:xfrm>
        </p:grpSpPr>
        <p:sp>
          <p:nvSpPr>
            <p:cNvPr id="163" name="Rectangle 1003"/>
            <p:cNvSpPr>
              <a:spLocks noChangeArrowheads="1"/>
            </p:cNvSpPr>
            <p:nvPr/>
          </p:nvSpPr>
          <p:spPr bwMode="auto">
            <a:xfrm>
              <a:off x="956" y="3211"/>
              <a:ext cx="573" cy="35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164" name="Rectangle 1004"/>
            <p:cNvSpPr>
              <a:spLocks noChangeArrowheads="1"/>
            </p:cNvSpPr>
            <p:nvPr/>
          </p:nvSpPr>
          <p:spPr bwMode="auto">
            <a:xfrm>
              <a:off x="956" y="3211"/>
              <a:ext cx="573" cy="354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</p:grpSp>
      <p:pic>
        <p:nvPicPr>
          <p:cNvPr id="155" name="Picture 1007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02926" y="4426727"/>
            <a:ext cx="413563" cy="2588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56" name="Group 1010"/>
          <p:cNvGrpSpPr>
            <a:grpSpLocks/>
          </p:cNvGrpSpPr>
          <p:nvPr/>
        </p:nvGrpSpPr>
        <p:grpSpPr bwMode="auto">
          <a:xfrm>
            <a:off x="4606674" y="4433837"/>
            <a:ext cx="400945" cy="251731"/>
            <a:chOff x="1244" y="3306"/>
            <a:chExt cx="286" cy="177"/>
          </a:xfrm>
        </p:grpSpPr>
        <p:sp>
          <p:nvSpPr>
            <p:cNvPr id="161" name="Rectangle 1008"/>
            <p:cNvSpPr>
              <a:spLocks noChangeArrowheads="1"/>
            </p:cNvSpPr>
            <p:nvPr/>
          </p:nvSpPr>
          <p:spPr bwMode="auto">
            <a:xfrm>
              <a:off x="1244" y="3306"/>
              <a:ext cx="286" cy="1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162" name="Rectangle 1009"/>
            <p:cNvSpPr>
              <a:spLocks noChangeArrowheads="1"/>
            </p:cNvSpPr>
            <p:nvPr/>
          </p:nvSpPr>
          <p:spPr bwMode="auto">
            <a:xfrm>
              <a:off x="1244" y="3306"/>
              <a:ext cx="286" cy="177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</p:grpSp>
      <p:sp>
        <p:nvSpPr>
          <p:cNvPr id="157" name="Rectangle 1011"/>
          <p:cNvSpPr>
            <a:spLocks noChangeArrowheads="1"/>
          </p:cNvSpPr>
          <p:nvPr/>
        </p:nvSpPr>
        <p:spPr bwMode="auto">
          <a:xfrm>
            <a:off x="4690789" y="4493570"/>
            <a:ext cx="91124" cy="1763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1pPr>
            <a:lvl2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2pPr>
            <a:lvl3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3pPr>
            <a:lvl4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4pPr>
            <a:lvl5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ja-JP" altLang="ja-JP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Century" pitchFamily="18" charset="0"/>
                <a:ea typeface="ＭＳ Ｐゴシック" pitchFamily="50" charset="-128"/>
                <a:cs typeface="ＭＳ Ｐゴシック" pitchFamily="50" charset="-128"/>
              </a:rPr>
              <a:t> </a:t>
            </a:r>
            <a:endParaRPr kumimoji="1" lang="ja-JP" altLang="ja-JP" sz="1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  <a:cs typeface="ＭＳ Ｐゴシック" pitchFamily="50" charset="-128"/>
            </a:endParaRPr>
          </a:p>
        </p:txBody>
      </p:sp>
      <p:grpSp>
        <p:nvGrpSpPr>
          <p:cNvPr id="158" name="Group 1014"/>
          <p:cNvGrpSpPr>
            <a:grpSpLocks/>
          </p:cNvGrpSpPr>
          <p:nvPr/>
        </p:nvGrpSpPr>
        <p:grpSpPr bwMode="auto">
          <a:xfrm>
            <a:off x="4727238" y="4449482"/>
            <a:ext cx="151406" cy="226131"/>
            <a:chOff x="1330" y="3317"/>
            <a:chExt cx="108" cy="159"/>
          </a:xfrm>
        </p:grpSpPr>
        <p:pic>
          <p:nvPicPr>
            <p:cNvPr id="159" name="Picture 1012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0" y="3317"/>
              <a:ext cx="108" cy="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0" name="Picture 1013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0" y="3317"/>
              <a:ext cx="108" cy="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66" name="Rectangle 473"/>
          <p:cNvSpPr>
            <a:spLocks noChangeArrowheads="1"/>
          </p:cNvSpPr>
          <p:nvPr/>
        </p:nvSpPr>
        <p:spPr bwMode="auto">
          <a:xfrm>
            <a:off x="3344685" y="4144174"/>
            <a:ext cx="88320" cy="1436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1pPr>
            <a:lvl2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2pPr>
            <a:lvl3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3pPr>
            <a:lvl4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4pPr>
            <a:lvl5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ja-JP" altLang="ja-JP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ＭＳ Ｐゴシック" pitchFamily="50" charset="-128"/>
                <a:ea typeface="ＭＳ Ｐゴシック" pitchFamily="50" charset="-128"/>
                <a:cs typeface="ＭＳ Ｐゴシック" pitchFamily="50" charset="-128"/>
              </a:rPr>
              <a:t> </a:t>
            </a:r>
            <a:endParaRPr kumimoji="1" lang="ja-JP" altLang="ja-JP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  <a:cs typeface="ＭＳ Ｐゴシック" pitchFamily="50" charset="-128"/>
            </a:endParaRPr>
          </a:p>
        </p:txBody>
      </p:sp>
      <p:sp>
        <p:nvSpPr>
          <p:cNvPr id="167" name="Rectangle 474"/>
          <p:cNvSpPr>
            <a:spLocks noChangeArrowheads="1"/>
          </p:cNvSpPr>
          <p:nvPr/>
        </p:nvSpPr>
        <p:spPr bwMode="auto">
          <a:xfrm>
            <a:off x="3344685" y="4309150"/>
            <a:ext cx="88320" cy="1436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1pPr>
            <a:lvl2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2pPr>
            <a:lvl3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3pPr>
            <a:lvl4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4pPr>
            <a:lvl5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ja-JP" altLang="ja-JP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ＭＳ Ｐゴシック" pitchFamily="50" charset="-128"/>
                <a:ea typeface="ＭＳ Ｐゴシック" pitchFamily="50" charset="-128"/>
                <a:cs typeface="ＭＳ Ｐゴシック" pitchFamily="50" charset="-128"/>
              </a:rPr>
              <a:t> </a:t>
            </a:r>
            <a:endParaRPr kumimoji="1" lang="ja-JP" altLang="ja-JP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  <a:cs typeface="ＭＳ Ｐゴシック" pitchFamily="50" charset="-128"/>
            </a:endParaRPr>
          </a:p>
        </p:txBody>
      </p:sp>
      <p:sp>
        <p:nvSpPr>
          <p:cNvPr id="168" name="Rectangle 475"/>
          <p:cNvSpPr>
            <a:spLocks noChangeArrowheads="1"/>
          </p:cNvSpPr>
          <p:nvPr/>
        </p:nvSpPr>
        <p:spPr bwMode="auto">
          <a:xfrm>
            <a:off x="3344685" y="4475548"/>
            <a:ext cx="88320" cy="1436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1pPr>
            <a:lvl2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2pPr>
            <a:lvl3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3pPr>
            <a:lvl4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4pPr>
            <a:lvl5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ja-JP" altLang="ja-JP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ＭＳ Ｐゴシック" pitchFamily="50" charset="-128"/>
                <a:ea typeface="ＭＳ Ｐゴシック" pitchFamily="50" charset="-128"/>
                <a:cs typeface="ＭＳ Ｐゴシック" pitchFamily="50" charset="-128"/>
              </a:rPr>
              <a:t> </a:t>
            </a:r>
            <a:endParaRPr kumimoji="1" lang="ja-JP" altLang="ja-JP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  <a:cs typeface="ＭＳ Ｐゴシック" pitchFamily="50" charset="-128"/>
            </a:endParaRPr>
          </a:p>
        </p:txBody>
      </p:sp>
      <p:sp>
        <p:nvSpPr>
          <p:cNvPr id="169" name="Rectangle 476"/>
          <p:cNvSpPr>
            <a:spLocks noChangeArrowheads="1"/>
          </p:cNvSpPr>
          <p:nvPr/>
        </p:nvSpPr>
        <p:spPr bwMode="auto">
          <a:xfrm>
            <a:off x="3344685" y="4641947"/>
            <a:ext cx="88320" cy="1436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1pPr>
            <a:lvl2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2pPr>
            <a:lvl3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3pPr>
            <a:lvl4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4pPr>
            <a:lvl5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ja-JP" altLang="ja-JP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ＭＳ Ｐゴシック" pitchFamily="50" charset="-128"/>
                <a:ea typeface="ＭＳ Ｐゴシック" pitchFamily="50" charset="-128"/>
                <a:cs typeface="ＭＳ Ｐゴシック" pitchFamily="50" charset="-128"/>
              </a:rPr>
              <a:t> </a:t>
            </a:r>
            <a:endParaRPr kumimoji="1" lang="ja-JP" altLang="ja-JP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  <a:cs typeface="ＭＳ Ｐゴシック" pitchFamily="50" charset="-128"/>
            </a:endParaRPr>
          </a:p>
        </p:txBody>
      </p:sp>
      <p:sp>
        <p:nvSpPr>
          <p:cNvPr id="170" name="Rectangle 477"/>
          <p:cNvSpPr>
            <a:spLocks noChangeArrowheads="1"/>
          </p:cNvSpPr>
          <p:nvPr/>
        </p:nvSpPr>
        <p:spPr bwMode="auto">
          <a:xfrm>
            <a:off x="3344685" y="4806923"/>
            <a:ext cx="2885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1pPr>
            <a:lvl2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2pPr>
            <a:lvl3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3pPr>
            <a:lvl4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4pPr>
            <a:lvl5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ja-JP" altLang="ja-JP" sz="800" b="1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cs typeface="Arial" panose="020B0604020202020204" pitchFamily="34" charset="0"/>
              </a:rPr>
              <a:t> </a:t>
            </a:r>
            <a:endParaRPr kumimoji="1" lang="ja-JP" altLang="ja-JP" sz="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cs typeface="Arial" panose="020B0604020202020204" pitchFamily="34" charset="0"/>
            </a:endParaRPr>
          </a:p>
        </p:txBody>
      </p:sp>
      <p:sp>
        <p:nvSpPr>
          <p:cNvPr id="171" name="Rectangle 752"/>
          <p:cNvSpPr>
            <a:spLocks noChangeArrowheads="1"/>
          </p:cNvSpPr>
          <p:nvPr/>
        </p:nvSpPr>
        <p:spPr bwMode="auto">
          <a:xfrm>
            <a:off x="3643992" y="4626276"/>
            <a:ext cx="88320" cy="1436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1pPr>
            <a:lvl2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2pPr>
            <a:lvl3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3pPr>
            <a:lvl4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4pPr>
            <a:lvl5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ja-JP" altLang="ja-JP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ＭＳ Ｐゴシック" pitchFamily="50" charset="-128"/>
                <a:ea typeface="ＭＳ Ｐゴシック" pitchFamily="50" charset="-128"/>
                <a:cs typeface="ＭＳ Ｐゴシック" pitchFamily="50" charset="-128"/>
              </a:rPr>
              <a:t> </a:t>
            </a:r>
            <a:endParaRPr kumimoji="1" lang="ja-JP" altLang="ja-JP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  <a:cs typeface="ＭＳ Ｐゴシック" pitchFamily="50" charset="-128"/>
            </a:endParaRPr>
          </a:p>
        </p:txBody>
      </p:sp>
      <p:sp>
        <p:nvSpPr>
          <p:cNvPr id="172" name="Rectangle 753"/>
          <p:cNvSpPr>
            <a:spLocks noChangeArrowheads="1"/>
          </p:cNvSpPr>
          <p:nvPr/>
        </p:nvSpPr>
        <p:spPr bwMode="auto">
          <a:xfrm>
            <a:off x="3643992" y="4792675"/>
            <a:ext cx="2885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1pPr>
            <a:lvl2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2pPr>
            <a:lvl3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3pPr>
            <a:lvl4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4pPr>
            <a:lvl5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ja-JP" altLang="ja-JP" sz="800" b="1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cs typeface="Arial" panose="020B0604020202020204" pitchFamily="34" charset="0"/>
              </a:rPr>
              <a:t> </a:t>
            </a:r>
            <a:endParaRPr kumimoji="1" lang="ja-JP" altLang="ja-JP" sz="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cs typeface="Arial" panose="020B0604020202020204" pitchFamily="34" charset="0"/>
            </a:endParaRPr>
          </a:p>
        </p:txBody>
      </p:sp>
      <p:pic>
        <p:nvPicPr>
          <p:cNvPr id="173" name="Picture 101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04723" y="4216680"/>
            <a:ext cx="874789" cy="7082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74" name="Group 1018"/>
          <p:cNvGrpSpPr>
            <a:grpSpLocks/>
          </p:cNvGrpSpPr>
          <p:nvPr/>
        </p:nvGrpSpPr>
        <p:grpSpPr bwMode="auto">
          <a:xfrm>
            <a:off x="3041173" y="4313390"/>
            <a:ext cx="803292" cy="502040"/>
            <a:chOff x="956" y="2726"/>
            <a:chExt cx="573" cy="353"/>
          </a:xfrm>
        </p:grpSpPr>
        <p:sp>
          <p:nvSpPr>
            <p:cNvPr id="183" name="Rectangle 1016"/>
            <p:cNvSpPr>
              <a:spLocks noChangeArrowheads="1"/>
            </p:cNvSpPr>
            <p:nvPr/>
          </p:nvSpPr>
          <p:spPr bwMode="auto">
            <a:xfrm>
              <a:off x="956" y="2726"/>
              <a:ext cx="573" cy="35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184" name="Rectangle 1017"/>
            <p:cNvSpPr>
              <a:spLocks noChangeArrowheads="1"/>
            </p:cNvSpPr>
            <p:nvPr/>
          </p:nvSpPr>
          <p:spPr bwMode="auto">
            <a:xfrm>
              <a:off x="956" y="2726"/>
              <a:ext cx="573" cy="353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</p:grpSp>
      <p:pic>
        <p:nvPicPr>
          <p:cNvPr id="175" name="Picture 1020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1173" y="4380234"/>
            <a:ext cx="607026" cy="3797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76" name="Group 1023"/>
          <p:cNvGrpSpPr>
            <a:grpSpLocks/>
          </p:cNvGrpSpPr>
          <p:nvPr/>
        </p:nvGrpSpPr>
        <p:grpSpPr bwMode="auto">
          <a:xfrm>
            <a:off x="3639786" y="4353212"/>
            <a:ext cx="200473" cy="125154"/>
            <a:chOff x="1383" y="2754"/>
            <a:chExt cx="143" cy="88"/>
          </a:xfrm>
        </p:grpSpPr>
        <p:sp>
          <p:nvSpPr>
            <p:cNvPr id="181" name="Rectangle 1021"/>
            <p:cNvSpPr>
              <a:spLocks noChangeArrowheads="1"/>
            </p:cNvSpPr>
            <p:nvPr/>
          </p:nvSpPr>
          <p:spPr bwMode="auto">
            <a:xfrm>
              <a:off x="1383" y="2754"/>
              <a:ext cx="143" cy="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182" name="Rectangle 1022"/>
            <p:cNvSpPr>
              <a:spLocks noChangeArrowheads="1"/>
            </p:cNvSpPr>
            <p:nvPr/>
          </p:nvSpPr>
          <p:spPr bwMode="auto">
            <a:xfrm>
              <a:off x="1383" y="2754"/>
              <a:ext cx="143" cy="88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</p:grpSp>
      <p:sp>
        <p:nvSpPr>
          <p:cNvPr id="177" name="Rectangle 1024"/>
          <p:cNvSpPr>
            <a:spLocks noChangeArrowheads="1"/>
          </p:cNvSpPr>
          <p:nvPr/>
        </p:nvSpPr>
        <p:spPr bwMode="auto">
          <a:xfrm>
            <a:off x="3725302" y="4412945"/>
            <a:ext cx="91124" cy="1763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1pPr>
            <a:lvl2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2pPr>
            <a:lvl3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3pPr>
            <a:lvl4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4pPr>
            <a:lvl5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ja-JP" altLang="ja-JP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entury" pitchFamily="18" charset="0"/>
                <a:ea typeface="ＭＳ Ｐゴシック" pitchFamily="50" charset="-128"/>
                <a:cs typeface="ＭＳ Ｐゴシック" pitchFamily="50" charset="-128"/>
              </a:rPr>
              <a:t> </a:t>
            </a:r>
            <a:endParaRPr kumimoji="1" lang="ja-JP" altLang="ja-JP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  <a:cs typeface="ＭＳ Ｐゴシック" pitchFamily="50" charset="-128"/>
            </a:endParaRPr>
          </a:p>
        </p:txBody>
      </p:sp>
      <p:grpSp>
        <p:nvGrpSpPr>
          <p:cNvPr id="178" name="Group 1027"/>
          <p:cNvGrpSpPr>
            <a:grpSpLocks/>
          </p:cNvGrpSpPr>
          <p:nvPr/>
        </p:nvGrpSpPr>
        <p:grpSpPr bwMode="auto">
          <a:xfrm>
            <a:off x="3700068" y="4363168"/>
            <a:ext cx="75703" cy="110932"/>
            <a:chOff x="1426" y="2761"/>
            <a:chExt cx="54" cy="78"/>
          </a:xfrm>
        </p:grpSpPr>
        <p:pic>
          <p:nvPicPr>
            <p:cNvPr id="179" name="Picture 1025"/>
            <p:cNvPicPr>
              <a:picLocks noChangeAspect="1" noChangeArrowheads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26" y="2761"/>
              <a:ext cx="54" cy="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0" name="Picture 1026"/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26" y="2761"/>
              <a:ext cx="54" cy="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86" name="円/楕円 185"/>
          <p:cNvSpPr/>
          <p:nvPr/>
        </p:nvSpPr>
        <p:spPr bwMode="auto">
          <a:xfrm>
            <a:off x="928020" y="1721855"/>
            <a:ext cx="2368085" cy="1105493"/>
          </a:xfrm>
          <a:prstGeom prst="ellipse">
            <a:avLst/>
          </a:prstGeom>
          <a:solidFill>
            <a:srgbClr val="FF9966">
              <a:alpha val="50000"/>
            </a:srgbClr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9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pic>
        <p:nvPicPr>
          <p:cNvPr id="187" name="Picture 2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0474" y="2297887"/>
            <a:ext cx="103505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88" name="Picture 2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4168" y="3244091"/>
            <a:ext cx="738187" cy="2604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89" name="Picture 2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52430" y="3244091"/>
            <a:ext cx="738187" cy="2604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90" name="Line 30"/>
          <p:cNvSpPr>
            <a:spLocks noChangeShapeType="1"/>
          </p:cNvSpPr>
          <p:nvPr/>
        </p:nvSpPr>
        <p:spPr bwMode="auto">
          <a:xfrm flipH="1">
            <a:off x="1540495" y="2641746"/>
            <a:ext cx="266852" cy="549984"/>
          </a:xfrm>
          <a:prstGeom prst="line">
            <a:avLst/>
          </a:prstGeom>
          <a:noFill/>
          <a:ln w="38100">
            <a:solidFill>
              <a:srgbClr val="0000FF"/>
            </a:solidFill>
            <a:prstDash val="sysDot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 sz="900" b="1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191" name="Line 30"/>
          <p:cNvSpPr>
            <a:spLocks noChangeShapeType="1"/>
          </p:cNvSpPr>
          <p:nvPr/>
        </p:nvSpPr>
        <p:spPr bwMode="auto">
          <a:xfrm>
            <a:off x="2294522" y="2641747"/>
            <a:ext cx="282445" cy="549983"/>
          </a:xfrm>
          <a:prstGeom prst="line">
            <a:avLst/>
          </a:prstGeom>
          <a:noFill/>
          <a:ln w="38100">
            <a:solidFill>
              <a:srgbClr val="0000FF"/>
            </a:solidFill>
            <a:prstDash val="sysDot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 sz="900" b="1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192" name="Text Box 43"/>
          <p:cNvSpPr txBox="1">
            <a:spLocks noChangeArrowheads="1"/>
          </p:cNvSpPr>
          <p:nvPr/>
        </p:nvSpPr>
        <p:spPr bwMode="auto">
          <a:xfrm>
            <a:off x="1511226" y="2134635"/>
            <a:ext cx="102937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(Embedded MCU)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pic>
        <p:nvPicPr>
          <p:cNvPr id="193" name="Picture 881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8107" y="2019654"/>
            <a:ext cx="311223" cy="4607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" name="Text Box 43"/>
          <p:cNvSpPr txBox="1">
            <a:spLocks noChangeArrowheads="1"/>
          </p:cNvSpPr>
          <p:nvPr/>
        </p:nvSpPr>
        <p:spPr bwMode="auto">
          <a:xfrm>
            <a:off x="346848" y="2702814"/>
            <a:ext cx="102937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9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9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cxnSp>
        <p:nvCxnSpPr>
          <p:cNvPr id="195" name="直線コネクタ 194"/>
          <p:cNvCxnSpPr>
            <a:stCxn id="202" idx="2"/>
            <a:endCxn id="188" idx="1"/>
          </p:cNvCxnSpPr>
          <p:nvPr/>
        </p:nvCxnSpPr>
        <p:spPr bwMode="auto">
          <a:xfrm>
            <a:off x="870966" y="3268117"/>
            <a:ext cx="153202" cy="106176"/>
          </a:xfrm>
          <a:prstGeom prst="line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96" name="Text Box 43"/>
          <p:cNvSpPr txBox="1">
            <a:spLocks noChangeArrowheads="1"/>
          </p:cNvSpPr>
          <p:nvPr/>
        </p:nvSpPr>
        <p:spPr bwMode="auto">
          <a:xfrm>
            <a:off x="1510496" y="1965463"/>
            <a:ext cx="102937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9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Receiver</a:t>
            </a:r>
            <a:endParaRPr lang="ja-JP" altLang="en-US" sz="9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197" name="Text Box 43"/>
          <p:cNvSpPr txBox="1">
            <a:spLocks noChangeArrowheads="1"/>
          </p:cNvSpPr>
          <p:nvPr/>
        </p:nvSpPr>
        <p:spPr bwMode="auto">
          <a:xfrm>
            <a:off x="861537" y="3421476"/>
            <a:ext cx="102937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900" b="1" dirty="0" smtClean="0">
                <a:solidFill>
                  <a:srgbClr val="FF0000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Sender</a:t>
            </a:r>
            <a:endParaRPr lang="ja-JP" altLang="en-US" sz="900" b="1" dirty="0">
              <a:solidFill>
                <a:srgbClr val="FF0000"/>
              </a:solidFill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198" name="Text Box 43"/>
          <p:cNvSpPr txBox="1">
            <a:spLocks noChangeArrowheads="1"/>
          </p:cNvSpPr>
          <p:nvPr/>
        </p:nvSpPr>
        <p:spPr bwMode="auto">
          <a:xfrm>
            <a:off x="2204307" y="3421476"/>
            <a:ext cx="102937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9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Receiver</a:t>
            </a:r>
            <a:endParaRPr lang="ja-JP" altLang="en-US" sz="9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pic>
        <p:nvPicPr>
          <p:cNvPr id="199" name="Picture 883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3921" y="2957066"/>
            <a:ext cx="361692" cy="469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0" name="Picture 883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11980" y="2957066"/>
            <a:ext cx="361692" cy="469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1" name="グループ化 200"/>
          <p:cNvGrpSpPr/>
          <p:nvPr/>
        </p:nvGrpSpPr>
        <p:grpSpPr>
          <a:xfrm>
            <a:off x="663240" y="2934831"/>
            <a:ext cx="415451" cy="333286"/>
            <a:chOff x="7248905" y="5294561"/>
            <a:chExt cx="1087517" cy="810066"/>
          </a:xfrm>
        </p:grpSpPr>
        <p:pic>
          <p:nvPicPr>
            <p:cNvPr id="202" name="Picture 113"/>
            <p:cNvPicPr>
              <a:picLocks noChangeAspect="1" noChangeArrowheads="1"/>
            </p:cNvPicPr>
            <p:nvPr/>
          </p:nvPicPr>
          <p:blipFill>
            <a:blip r:embed="rId16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48905" y="5294561"/>
              <a:ext cx="1087517" cy="8100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3" name="Picture 9"/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10158" y="5362281"/>
              <a:ext cx="776914" cy="4534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320" name="Picture 26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3636" y="5049027"/>
            <a:ext cx="887200" cy="718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21" name="Group 271"/>
          <p:cNvGrpSpPr>
            <a:grpSpLocks/>
          </p:cNvGrpSpPr>
          <p:nvPr/>
        </p:nvGrpSpPr>
        <p:grpSpPr bwMode="auto">
          <a:xfrm>
            <a:off x="1837759" y="5152858"/>
            <a:ext cx="816110" cy="509059"/>
            <a:chOff x="3866" y="1546"/>
            <a:chExt cx="574" cy="353"/>
          </a:xfrm>
        </p:grpSpPr>
        <p:sp>
          <p:nvSpPr>
            <p:cNvPr id="430" name="Rectangle 269"/>
            <p:cNvSpPr>
              <a:spLocks noChangeArrowheads="1"/>
            </p:cNvSpPr>
            <p:nvPr/>
          </p:nvSpPr>
          <p:spPr bwMode="auto">
            <a:xfrm>
              <a:off x="3866" y="1546"/>
              <a:ext cx="574" cy="35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31" name="Rectangle 270"/>
            <p:cNvSpPr>
              <a:spLocks noChangeArrowheads="1"/>
            </p:cNvSpPr>
            <p:nvPr/>
          </p:nvSpPr>
          <p:spPr bwMode="auto">
            <a:xfrm>
              <a:off x="3866" y="1546"/>
              <a:ext cx="574" cy="353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322" name="Group 320"/>
          <p:cNvGrpSpPr>
            <a:grpSpLocks/>
          </p:cNvGrpSpPr>
          <p:nvPr/>
        </p:nvGrpSpPr>
        <p:grpSpPr bwMode="auto">
          <a:xfrm>
            <a:off x="1884679" y="5441276"/>
            <a:ext cx="328435" cy="196125"/>
            <a:chOff x="3899" y="1746"/>
            <a:chExt cx="231" cy="136"/>
          </a:xfrm>
        </p:grpSpPr>
        <p:sp>
          <p:nvSpPr>
            <p:cNvPr id="383" name="Freeform 273"/>
            <p:cNvSpPr>
              <a:spLocks/>
            </p:cNvSpPr>
            <p:nvPr/>
          </p:nvSpPr>
          <p:spPr bwMode="auto">
            <a:xfrm>
              <a:off x="4076" y="1796"/>
              <a:ext cx="43" cy="52"/>
            </a:xfrm>
            <a:custGeom>
              <a:avLst/>
              <a:gdLst>
                <a:gd name="T0" fmla="*/ 1 w 43"/>
                <a:gd name="T1" fmla="*/ 3 h 52"/>
                <a:gd name="T2" fmla="*/ 2 w 43"/>
                <a:gd name="T3" fmla="*/ 1 h 52"/>
                <a:gd name="T4" fmla="*/ 3 w 43"/>
                <a:gd name="T5" fmla="*/ 1 h 52"/>
                <a:gd name="T6" fmla="*/ 5 w 43"/>
                <a:gd name="T7" fmla="*/ 0 h 52"/>
                <a:gd name="T8" fmla="*/ 8 w 43"/>
                <a:gd name="T9" fmla="*/ 0 h 52"/>
                <a:gd name="T10" fmla="*/ 10 w 43"/>
                <a:gd name="T11" fmla="*/ 0 h 52"/>
                <a:gd name="T12" fmla="*/ 13 w 43"/>
                <a:gd name="T13" fmla="*/ 0 h 52"/>
                <a:gd name="T14" fmla="*/ 16 w 43"/>
                <a:gd name="T15" fmla="*/ 1 h 52"/>
                <a:gd name="T16" fmla="*/ 20 w 43"/>
                <a:gd name="T17" fmla="*/ 1 h 52"/>
                <a:gd name="T18" fmla="*/ 23 w 43"/>
                <a:gd name="T19" fmla="*/ 2 h 52"/>
                <a:gd name="T20" fmla="*/ 26 w 43"/>
                <a:gd name="T21" fmla="*/ 2 h 52"/>
                <a:gd name="T22" fmla="*/ 28 w 43"/>
                <a:gd name="T23" fmla="*/ 3 h 52"/>
                <a:gd name="T24" fmla="*/ 31 w 43"/>
                <a:gd name="T25" fmla="*/ 3 h 52"/>
                <a:gd name="T26" fmla="*/ 33 w 43"/>
                <a:gd name="T27" fmla="*/ 4 h 52"/>
                <a:gd name="T28" fmla="*/ 35 w 43"/>
                <a:gd name="T29" fmla="*/ 4 h 52"/>
                <a:gd name="T30" fmla="*/ 36 w 43"/>
                <a:gd name="T31" fmla="*/ 5 h 52"/>
                <a:gd name="T32" fmla="*/ 36 w 43"/>
                <a:gd name="T33" fmla="*/ 5 h 52"/>
                <a:gd name="T34" fmla="*/ 36 w 43"/>
                <a:gd name="T35" fmla="*/ 5 h 52"/>
                <a:gd name="T36" fmla="*/ 36 w 43"/>
                <a:gd name="T37" fmla="*/ 4 h 52"/>
                <a:gd name="T38" fmla="*/ 36 w 43"/>
                <a:gd name="T39" fmla="*/ 4 h 52"/>
                <a:gd name="T40" fmla="*/ 37 w 43"/>
                <a:gd name="T41" fmla="*/ 3 h 52"/>
                <a:gd name="T42" fmla="*/ 37 w 43"/>
                <a:gd name="T43" fmla="*/ 3 h 52"/>
                <a:gd name="T44" fmla="*/ 38 w 43"/>
                <a:gd name="T45" fmla="*/ 3 h 52"/>
                <a:gd name="T46" fmla="*/ 39 w 43"/>
                <a:gd name="T47" fmla="*/ 2 h 52"/>
                <a:gd name="T48" fmla="*/ 40 w 43"/>
                <a:gd name="T49" fmla="*/ 2 h 52"/>
                <a:gd name="T50" fmla="*/ 41 w 43"/>
                <a:gd name="T51" fmla="*/ 2 h 52"/>
                <a:gd name="T52" fmla="*/ 42 w 43"/>
                <a:gd name="T53" fmla="*/ 3 h 52"/>
                <a:gd name="T54" fmla="*/ 42 w 43"/>
                <a:gd name="T55" fmla="*/ 3 h 52"/>
                <a:gd name="T56" fmla="*/ 43 w 43"/>
                <a:gd name="T57" fmla="*/ 3 h 52"/>
                <a:gd name="T58" fmla="*/ 43 w 43"/>
                <a:gd name="T59" fmla="*/ 3 h 52"/>
                <a:gd name="T60" fmla="*/ 43 w 43"/>
                <a:gd name="T61" fmla="*/ 4 h 52"/>
                <a:gd name="T62" fmla="*/ 43 w 43"/>
                <a:gd name="T63" fmla="*/ 4 h 52"/>
                <a:gd name="T64" fmla="*/ 43 w 43"/>
                <a:gd name="T65" fmla="*/ 4 h 52"/>
                <a:gd name="T66" fmla="*/ 43 w 43"/>
                <a:gd name="T67" fmla="*/ 52 h 52"/>
                <a:gd name="T68" fmla="*/ 36 w 43"/>
                <a:gd name="T69" fmla="*/ 52 h 52"/>
                <a:gd name="T70" fmla="*/ 36 w 43"/>
                <a:gd name="T71" fmla="*/ 49 h 52"/>
                <a:gd name="T72" fmla="*/ 36 w 43"/>
                <a:gd name="T73" fmla="*/ 42 h 52"/>
                <a:gd name="T74" fmla="*/ 36 w 43"/>
                <a:gd name="T75" fmla="*/ 34 h 52"/>
                <a:gd name="T76" fmla="*/ 36 w 43"/>
                <a:gd name="T77" fmla="*/ 31 h 52"/>
                <a:gd name="T78" fmla="*/ 35 w 43"/>
                <a:gd name="T79" fmla="*/ 30 h 52"/>
                <a:gd name="T80" fmla="*/ 33 w 43"/>
                <a:gd name="T81" fmla="*/ 30 h 52"/>
                <a:gd name="T82" fmla="*/ 31 w 43"/>
                <a:gd name="T83" fmla="*/ 29 h 52"/>
                <a:gd name="T84" fmla="*/ 29 w 43"/>
                <a:gd name="T85" fmla="*/ 29 h 52"/>
                <a:gd name="T86" fmla="*/ 27 w 43"/>
                <a:gd name="T87" fmla="*/ 28 h 52"/>
                <a:gd name="T88" fmla="*/ 25 w 43"/>
                <a:gd name="T89" fmla="*/ 28 h 52"/>
                <a:gd name="T90" fmla="*/ 22 w 43"/>
                <a:gd name="T91" fmla="*/ 27 h 52"/>
                <a:gd name="T92" fmla="*/ 20 w 43"/>
                <a:gd name="T93" fmla="*/ 26 h 52"/>
                <a:gd name="T94" fmla="*/ 17 w 43"/>
                <a:gd name="T95" fmla="*/ 25 h 52"/>
                <a:gd name="T96" fmla="*/ 14 w 43"/>
                <a:gd name="T97" fmla="*/ 25 h 52"/>
                <a:gd name="T98" fmla="*/ 12 w 43"/>
                <a:gd name="T99" fmla="*/ 24 h 52"/>
                <a:gd name="T100" fmla="*/ 9 w 43"/>
                <a:gd name="T101" fmla="*/ 23 h 52"/>
                <a:gd name="T102" fmla="*/ 7 w 43"/>
                <a:gd name="T103" fmla="*/ 23 h 52"/>
                <a:gd name="T104" fmla="*/ 4 w 43"/>
                <a:gd name="T105" fmla="*/ 22 h 52"/>
                <a:gd name="T106" fmla="*/ 2 w 43"/>
                <a:gd name="T107" fmla="*/ 22 h 52"/>
                <a:gd name="T108" fmla="*/ 0 w 43"/>
                <a:gd name="T109" fmla="*/ 21 h 52"/>
                <a:gd name="T110" fmla="*/ 1 w 43"/>
                <a:gd name="T111" fmla="*/ 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3" h="52">
                  <a:moveTo>
                    <a:pt x="1" y="3"/>
                  </a:moveTo>
                  <a:lnTo>
                    <a:pt x="2" y="1"/>
                  </a:lnTo>
                  <a:lnTo>
                    <a:pt x="3" y="1"/>
                  </a:lnTo>
                  <a:lnTo>
                    <a:pt x="5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6" y="2"/>
                  </a:lnTo>
                  <a:lnTo>
                    <a:pt x="28" y="3"/>
                  </a:lnTo>
                  <a:lnTo>
                    <a:pt x="31" y="3"/>
                  </a:lnTo>
                  <a:lnTo>
                    <a:pt x="33" y="4"/>
                  </a:lnTo>
                  <a:lnTo>
                    <a:pt x="35" y="4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52"/>
                  </a:lnTo>
                  <a:lnTo>
                    <a:pt x="36" y="52"/>
                  </a:lnTo>
                  <a:lnTo>
                    <a:pt x="36" y="49"/>
                  </a:lnTo>
                  <a:lnTo>
                    <a:pt x="36" y="42"/>
                  </a:lnTo>
                  <a:lnTo>
                    <a:pt x="36" y="34"/>
                  </a:lnTo>
                  <a:lnTo>
                    <a:pt x="36" y="31"/>
                  </a:lnTo>
                  <a:lnTo>
                    <a:pt x="35" y="30"/>
                  </a:lnTo>
                  <a:lnTo>
                    <a:pt x="33" y="30"/>
                  </a:lnTo>
                  <a:lnTo>
                    <a:pt x="31" y="29"/>
                  </a:lnTo>
                  <a:lnTo>
                    <a:pt x="29" y="29"/>
                  </a:lnTo>
                  <a:lnTo>
                    <a:pt x="27" y="28"/>
                  </a:lnTo>
                  <a:lnTo>
                    <a:pt x="25" y="28"/>
                  </a:lnTo>
                  <a:lnTo>
                    <a:pt x="22" y="27"/>
                  </a:lnTo>
                  <a:lnTo>
                    <a:pt x="20" y="26"/>
                  </a:lnTo>
                  <a:lnTo>
                    <a:pt x="17" y="25"/>
                  </a:lnTo>
                  <a:lnTo>
                    <a:pt x="14" y="25"/>
                  </a:lnTo>
                  <a:lnTo>
                    <a:pt x="12" y="24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21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84" name="Freeform 274"/>
            <p:cNvSpPr>
              <a:spLocks/>
            </p:cNvSpPr>
            <p:nvPr/>
          </p:nvSpPr>
          <p:spPr bwMode="auto">
            <a:xfrm>
              <a:off x="4065" y="1785"/>
              <a:ext cx="25" cy="22"/>
            </a:xfrm>
            <a:custGeom>
              <a:avLst/>
              <a:gdLst>
                <a:gd name="T0" fmla="*/ 25 w 25"/>
                <a:gd name="T1" fmla="*/ 22 h 22"/>
                <a:gd name="T2" fmla="*/ 25 w 25"/>
                <a:gd name="T3" fmla="*/ 0 h 22"/>
                <a:gd name="T4" fmla="*/ 0 w 25"/>
                <a:gd name="T5" fmla="*/ 5 h 22"/>
                <a:gd name="T6" fmla="*/ 0 w 25"/>
                <a:gd name="T7" fmla="*/ 22 h 22"/>
                <a:gd name="T8" fmla="*/ 25 w 25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2">
                  <a:moveTo>
                    <a:pt x="25" y="22"/>
                  </a:moveTo>
                  <a:lnTo>
                    <a:pt x="25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25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85" name="Freeform 275"/>
            <p:cNvSpPr>
              <a:spLocks/>
            </p:cNvSpPr>
            <p:nvPr/>
          </p:nvSpPr>
          <p:spPr bwMode="auto">
            <a:xfrm>
              <a:off x="4069" y="1791"/>
              <a:ext cx="17" cy="26"/>
            </a:xfrm>
            <a:custGeom>
              <a:avLst/>
              <a:gdLst>
                <a:gd name="T0" fmla="*/ 17 w 17"/>
                <a:gd name="T1" fmla="*/ 0 h 26"/>
                <a:gd name="T2" fmla="*/ 0 w 17"/>
                <a:gd name="T3" fmla="*/ 0 h 26"/>
                <a:gd name="T4" fmla="*/ 0 w 17"/>
                <a:gd name="T5" fmla="*/ 26 h 26"/>
                <a:gd name="T6" fmla="*/ 6 w 17"/>
                <a:gd name="T7" fmla="*/ 26 h 26"/>
                <a:gd name="T8" fmla="*/ 17 w 17"/>
                <a:gd name="T9" fmla="*/ 25 h 26"/>
                <a:gd name="T10" fmla="*/ 17 w 17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6">
                  <a:moveTo>
                    <a:pt x="17" y="0"/>
                  </a:moveTo>
                  <a:lnTo>
                    <a:pt x="0" y="0"/>
                  </a:lnTo>
                  <a:lnTo>
                    <a:pt x="0" y="26"/>
                  </a:lnTo>
                  <a:lnTo>
                    <a:pt x="6" y="26"/>
                  </a:lnTo>
                  <a:lnTo>
                    <a:pt x="17" y="2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86" name="Freeform 276"/>
            <p:cNvSpPr>
              <a:spLocks/>
            </p:cNvSpPr>
            <p:nvPr/>
          </p:nvSpPr>
          <p:spPr bwMode="auto">
            <a:xfrm>
              <a:off x="4049" y="1798"/>
              <a:ext cx="61" cy="48"/>
            </a:xfrm>
            <a:custGeom>
              <a:avLst/>
              <a:gdLst>
                <a:gd name="T0" fmla="*/ 14 w 61"/>
                <a:gd name="T1" fmla="*/ 0 h 48"/>
                <a:gd name="T2" fmla="*/ 13 w 61"/>
                <a:gd name="T3" fmla="*/ 0 h 48"/>
                <a:gd name="T4" fmla="*/ 13 w 61"/>
                <a:gd name="T5" fmla="*/ 0 h 48"/>
                <a:gd name="T6" fmla="*/ 12 w 61"/>
                <a:gd name="T7" fmla="*/ 0 h 48"/>
                <a:gd name="T8" fmla="*/ 11 w 61"/>
                <a:gd name="T9" fmla="*/ 1 h 48"/>
                <a:gd name="T10" fmla="*/ 9 w 61"/>
                <a:gd name="T11" fmla="*/ 1 h 48"/>
                <a:gd name="T12" fmla="*/ 8 w 61"/>
                <a:gd name="T13" fmla="*/ 2 h 48"/>
                <a:gd name="T14" fmla="*/ 7 w 61"/>
                <a:gd name="T15" fmla="*/ 3 h 48"/>
                <a:gd name="T16" fmla="*/ 5 w 61"/>
                <a:gd name="T17" fmla="*/ 4 h 48"/>
                <a:gd name="T18" fmla="*/ 3 w 61"/>
                <a:gd name="T19" fmla="*/ 7 h 48"/>
                <a:gd name="T20" fmla="*/ 2 w 61"/>
                <a:gd name="T21" fmla="*/ 12 h 48"/>
                <a:gd name="T22" fmla="*/ 1 w 61"/>
                <a:gd name="T23" fmla="*/ 18 h 48"/>
                <a:gd name="T24" fmla="*/ 1 w 61"/>
                <a:gd name="T25" fmla="*/ 25 h 48"/>
                <a:gd name="T26" fmla="*/ 0 w 61"/>
                <a:gd name="T27" fmla="*/ 31 h 48"/>
                <a:gd name="T28" fmla="*/ 0 w 61"/>
                <a:gd name="T29" fmla="*/ 37 h 48"/>
                <a:gd name="T30" fmla="*/ 1 w 61"/>
                <a:gd name="T31" fmla="*/ 41 h 48"/>
                <a:gd name="T32" fmla="*/ 1 w 61"/>
                <a:gd name="T33" fmla="*/ 43 h 48"/>
                <a:gd name="T34" fmla="*/ 54 w 61"/>
                <a:gd name="T35" fmla="*/ 48 h 48"/>
                <a:gd name="T36" fmla="*/ 53 w 61"/>
                <a:gd name="T37" fmla="*/ 34 h 48"/>
                <a:gd name="T38" fmla="*/ 53 w 61"/>
                <a:gd name="T39" fmla="*/ 34 h 48"/>
                <a:gd name="T40" fmla="*/ 53 w 61"/>
                <a:gd name="T41" fmla="*/ 34 h 48"/>
                <a:gd name="T42" fmla="*/ 54 w 61"/>
                <a:gd name="T43" fmla="*/ 33 h 48"/>
                <a:gd name="T44" fmla="*/ 54 w 61"/>
                <a:gd name="T45" fmla="*/ 33 h 48"/>
                <a:gd name="T46" fmla="*/ 55 w 61"/>
                <a:gd name="T47" fmla="*/ 33 h 48"/>
                <a:gd name="T48" fmla="*/ 55 w 61"/>
                <a:gd name="T49" fmla="*/ 32 h 48"/>
                <a:gd name="T50" fmla="*/ 56 w 61"/>
                <a:gd name="T51" fmla="*/ 32 h 48"/>
                <a:gd name="T52" fmla="*/ 56 w 61"/>
                <a:gd name="T53" fmla="*/ 31 h 48"/>
                <a:gd name="T54" fmla="*/ 58 w 61"/>
                <a:gd name="T55" fmla="*/ 30 h 48"/>
                <a:gd name="T56" fmla="*/ 59 w 61"/>
                <a:gd name="T57" fmla="*/ 29 h 48"/>
                <a:gd name="T58" fmla="*/ 60 w 61"/>
                <a:gd name="T59" fmla="*/ 28 h 48"/>
                <a:gd name="T60" fmla="*/ 60 w 61"/>
                <a:gd name="T61" fmla="*/ 27 h 48"/>
                <a:gd name="T62" fmla="*/ 61 w 61"/>
                <a:gd name="T63" fmla="*/ 25 h 48"/>
                <a:gd name="T64" fmla="*/ 61 w 61"/>
                <a:gd name="T65" fmla="*/ 24 h 48"/>
                <a:gd name="T66" fmla="*/ 61 w 61"/>
                <a:gd name="T67" fmla="*/ 22 h 48"/>
                <a:gd name="T68" fmla="*/ 60 w 61"/>
                <a:gd name="T69" fmla="*/ 20 h 48"/>
                <a:gd name="T70" fmla="*/ 60 w 61"/>
                <a:gd name="T71" fmla="*/ 19 h 48"/>
                <a:gd name="T72" fmla="*/ 59 w 61"/>
                <a:gd name="T73" fmla="*/ 18 h 48"/>
                <a:gd name="T74" fmla="*/ 58 w 61"/>
                <a:gd name="T75" fmla="*/ 15 h 48"/>
                <a:gd name="T76" fmla="*/ 56 w 61"/>
                <a:gd name="T77" fmla="*/ 12 h 48"/>
                <a:gd name="T78" fmla="*/ 54 w 61"/>
                <a:gd name="T79" fmla="*/ 9 h 48"/>
                <a:gd name="T80" fmla="*/ 51 w 61"/>
                <a:gd name="T81" fmla="*/ 6 h 48"/>
                <a:gd name="T82" fmla="*/ 49 w 61"/>
                <a:gd name="T83" fmla="*/ 3 h 48"/>
                <a:gd name="T84" fmla="*/ 45 w 61"/>
                <a:gd name="T85" fmla="*/ 1 h 48"/>
                <a:gd name="T86" fmla="*/ 45 w 61"/>
                <a:gd name="T87" fmla="*/ 1 h 48"/>
                <a:gd name="T88" fmla="*/ 44 w 61"/>
                <a:gd name="T89" fmla="*/ 1 h 48"/>
                <a:gd name="T90" fmla="*/ 43 w 61"/>
                <a:gd name="T91" fmla="*/ 0 h 48"/>
                <a:gd name="T92" fmla="*/ 42 w 61"/>
                <a:gd name="T93" fmla="*/ 0 h 48"/>
                <a:gd name="T94" fmla="*/ 41 w 61"/>
                <a:gd name="T95" fmla="*/ 0 h 48"/>
                <a:gd name="T96" fmla="*/ 39 w 61"/>
                <a:gd name="T97" fmla="*/ 0 h 48"/>
                <a:gd name="T98" fmla="*/ 38 w 61"/>
                <a:gd name="T99" fmla="*/ 0 h 48"/>
                <a:gd name="T100" fmla="*/ 37 w 61"/>
                <a:gd name="T101" fmla="*/ 0 h 48"/>
                <a:gd name="T102" fmla="*/ 27 w 61"/>
                <a:gd name="T103" fmla="*/ 12 h 48"/>
                <a:gd name="T104" fmla="*/ 19 w 61"/>
                <a:gd name="T105" fmla="*/ 0 h 48"/>
                <a:gd name="T106" fmla="*/ 14 w 61"/>
                <a:gd name="T10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1" h="48">
                  <a:moveTo>
                    <a:pt x="14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4"/>
                  </a:lnTo>
                  <a:lnTo>
                    <a:pt x="3" y="7"/>
                  </a:lnTo>
                  <a:lnTo>
                    <a:pt x="2" y="12"/>
                  </a:lnTo>
                  <a:lnTo>
                    <a:pt x="1" y="18"/>
                  </a:lnTo>
                  <a:lnTo>
                    <a:pt x="1" y="25"/>
                  </a:lnTo>
                  <a:lnTo>
                    <a:pt x="0" y="31"/>
                  </a:lnTo>
                  <a:lnTo>
                    <a:pt x="0" y="37"/>
                  </a:lnTo>
                  <a:lnTo>
                    <a:pt x="1" y="41"/>
                  </a:lnTo>
                  <a:lnTo>
                    <a:pt x="1" y="43"/>
                  </a:lnTo>
                  <a:lnTo>
                    <a:pt x="54" y="48"/>
                  </a:lnTo>
                  <a:lnTo>
                    <a:pt x="53" y="34"/>
                  </a:lnTo>
                  <a:lnTo>
                    <a:pt x="53" y="34"/>
                  </a:lnTo>
                  <a:lnTo>
                    <a:pt x="53" y="34"/>
                  </a:lnTo>
                  <a:lnTo>
                    <a:pt x="54" y="33"/>
                  </a:lnTo>
                  <a:lnTo>
                    <a:pt x="54" y="33"/>
                  </a:lnTo>
                  <a:lnTo>
                    <a:pt x="55" y="33"/>
                  </a:lnTo>
                  <a:lnTo>
                    <a:pt x="55" y="32"/>
                  </a:lnTo>
                  <a:lnTo>
                    <a:pt x="56" y="32"/>
                  </a:lnTo>
                  <a:lnTo>
                    <a:pt x="56" y="31"/>
                  </a:lnTo>
                  <a:lnTo>
                    <a:pt x="58" y="30"/>
                  </a:lnTo>
                  <a:lnTo>
                    <a:pt x="59" y="29"/>
                  </a:lnTo>
                  <a:lnTo>
                    <a:pt x="60" y="28"/>
                  </a:lnTo>
                  <a:lnTo>
                    <a:pt x="60" y="27"/>
                  </a:lnTo>
                  <a:lnTo>
                    <a:pt x="61" y="25"/>
                  </a:lnTo>
                  <a:lnTo>
                    <a:pt x="61" y="24"/>
                  </a:lnTo>
                  <a:lnTo>
                    <a:pt x="61" y="22"/>
                  </a:lnTo>
                  <a:lnTo>
                    <a:pt x="60" y="20"/>
                  </a:lnTo>
                  <a:lnTo>
                    <a:pt x="60" y="19"/>
                  </a:lnTo>
                  <a:lnTo>
                    <a:pt x="59" y="18"/>
                  </a:lnTo>
                  <a:lnTo>
                    <a:pt x="58" y="15"/>
                  </a:lnTo>
                  <a:lnTo>
                    <a:pt x="56" y="12"/>
                  </a:lnTo>
                  <a:lnTo>
                    <a:pt x="54" y="9"/>
                  </a:lnTo>
                  <a:lnTo>
                    <a:pt x="51" y="6"/>
                  </a:lnTo>
                  <a:lnTo>
                    <a:pt x="49" y="3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27" y="12"/>
                  </a:lnTo>
                  <a:lnTo>
                    <a:pt x="19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87" name="Freeform 277"/>
            <p:cNvSpPr>
              <a:spLocks/>
            </p:cNvSpPr>
            <p:nvPr/>
          </p:nvSpPr>
          <p:spPr bwMode="auto">
            <a:xfrm>
              <a:off x="4052" y="1800"/>
              <a:ext cx="55" cy="45"/>
            </a:xfrm>
            <a:custGeom>
              <a:avLst/>
              <a:gdLst>
                <a:gd name="T0" fmla="*/ 0 w 55"/>
                <a:gd name="T1" fmla="*/ 39 h 45"/>
                <a:gd name="T2" fmla="*/ 0 w 55"/>
                <a:gd name="T3" fmla="*/ 28 h 45"/>
                <a:gd name="T4" fmla="*/ 0 w 55"/>
                <a:gd name="T5" fmla="*/ 20 h 45"/>
                <a:gd name="T6" fmla="*/ 1 w 55"/>
                <a:gd name="T7" fmla="*/ 14 h 45"/>
                <a:gd name="T8" fmla="*/ 1 w 55"/>
                <a:gd name="T9" fmla="*/ 9 h 45"/>
                <a:gd name="T10" fmla="*/ 2 w 55"/>
                <a:gd name="T11" fmla="*/ 7 h 45"/>
                <a:gd name="T12" fmla="*/ 3 w 55"/>
                <a:gd name="T13" fmla="*/ 5 h 45"/>
                <a:gd name="T14" fmla="*/ 3 w 55"/>
                <a:gd name="T15" fmla="*/ 4 h 45"/>
                <a:gd name="T16" fmla="*/ 3 w 55"/>
                <a:gd name="T17" fmla="*/ 4 h 45"/>
                <a:gd name="T18" fmla="*/ 4 w 55"/>
                <a:gd name="T19" fmla="*/ 4 h 45"/>
                <a:gd name="T20" fmla="*/ 4 w 55"/>
                <a:gd name="T21" fmla="*/ 3 h 45"/>
                <a:gd name="T22" fmla="*/ 5 w 55"/>
                <a:gd name="T23" fmla="*/ 2 h 45"/>
                <a:gd name="T24" fmla="*/ 6 w 55"/>
                <a:gd name="T25" fmla="*/ 2 h 45"/>
                <a:gd name="T26" fmla="*/ 7 w 55"/>
                <a:gd name="T27" fmla="*/ 1 h 45"/>
                <a:gd name="T28" fmla="*/ 8 w 55"/>
                <a:gd name="T29" fmla="*/ 1 h 45"/>
                <a:gd name="T30" fmla="*/ 9 w 55"/>
                <a:gd name="T31" fmla="*/ 1 h 45"/>
                <a:gd name="T32" fmla="*/ 10 w 55"/>
                <a:gd name="T33" fmla="*/ 0 h 45"/>
                <a:gd name="T34" fmla="*/ 15 w 55"/>
                <a:gd name="T35" fmla="*/ 0 h 45"/>
                <a:gd name="T36" fmla="*/ 24 w 55"/>
                <a:gd name="T37" fmla="*/ 13 h 45"/>
                <a:gd name="T38" fmla="*/ 35 w 55"/>
                <a:gd name="T39" fmla="*/ 0 h 45"/>
                <a:gd name="T40" fmla="*/ 39 w 55"/>
                <a:gd name="T41" fmla="*/ 0 h 45"/>
                <a:gd name="T42" fmla="*/ 41 w 55"/>
                <a:gd name="T43" fmla="*/ 1 h 45"/>
                <a:gd name="T44" fmla="*/ 44 w 55"/>
                <a:gd name="T45" fmla="*/ 2 h 45"/>
                <a:gd name="T46" fmla="*/ 46 w 55"/>
                <a:gd name="T47" fmla="*/ 5 h 45"/>
                <a:gd name="T48" fmla="*/ 49 w 55"/>
                <a:gd name="T49" fmla="*/ 7 h 45"/>
                <a:gd name="T50" fmla="*/ 51 w 55"/>
                <a:gd name="T51" fmla="*/ 10 h 45"/>
                <a:gd name="T52" fmla="*/ 52 w 55"/>
                <a:gd name="T53" fmla="*/ 13 h 45"/>
                <a:gd name="T54" fmla="*/ 53 w 55"/>
                <a:gd name="T55" fmla="*/ 14 h 45"/>
                <a:gd name="T56" fmla="*/ 54 w 55"/>
                <a:gd name="T57" fmla="*/ 15 h 45"/>
                <a:gd name="T58" fmla="*/ 54 w 55"/>
                <a:gd name="T59" fmla="*/ 16 h 45"/>
                <a:gd name="T60" fmla="*/ 55 w 55"/>
                <a:gd name="T61" fmla="*/ 18 h 45"/>
                <a:gd name="T62" fmla="*/ 55 w 55"/>
                <a:gd name="T63" fmla="*/ 20 h 45"/>
                <a:gd name="T64" fmla="*/ 54 w 55"/>
                <a:gd name="T65" fmla="*/ 23 h 45"/>
                <a:gd name="T66" fmla="*/ 53 w 55"/>
                <a:gd name="T67" fmla="*/ 24 h 45"/>
                <a:gd name="T68" fmla="*/ 52 w 55"/>
                <a:gd name="T69" fmla="*/ 26 h 45"/>
                <a:gd name="T70" fmla="*/ 51 w 55"/>
                <a:gd name="T71" fmla="*/ 27 h 45"/>
                <a:gd name="T72" fmla="*/ 49 w 55"/>
                <a:gd name="T73" fmla="*/ 29 h 45"/>
                <a:gd name="T74" fmla="*/ 48 w 55"/>
                <a:gd name="T75" fmla="*/ 30 h 45"/>
                <a:gd name="T76" fmla="*/ 47 w 55"/>
                <a:gd name="T77" fmla="*/ 30 h 45"/>
                <a:gd name="T78" fmla="*/ 47 w 55"/>
                <a:gd name="T79" fmla="*/ 31 h 45"/>
                <a:gd name="T80" fmla="*/ 46 w 55"/>
                <a:gd name="T81" fmla="*/ 31 h 45"/>
                <a:gd name="T82" fmla="*/ 48 w 55"/>
                <a:gd name="T83" fmla="*/ 45 h 45"/>
                <a:gd name="T84" fmla="*/ 0 w 55"/>
                <a:gd name="T85" fmla="*/ 3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5" h="45">
                  <a:moveTo>
                    <a:pt x="0" y="39"/>
                  </a:moveTo>
                  <a:lnTo>
                    <a:pt x="0" y="28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1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7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4" y="13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6" y="5"/>
                  </a:lnTo>
                  <a:lnTo>
                    <a:pt x="49" y="7"/>
                  </a:lnTo>
                  <a:lnTo>
                    <a:pt x="51" y="10"/>
                  </a:lnTo>
                  <a:lnTo>
                    <a:pt x="52" y="13"/>
                  </a:lnTo>
                  <a:lnTo>
                    <a:pt x="53" y="14"/>
                  </a:lnTo>
                  <a:lnTo>
                    <a:pt x="54" y="15"/>
                  </a:lnTo>
                  <a:lnTo>
                    <a:pt x="54" y="16"/>
                  </a:lnTo>
                  <a:lnTo>
                    <a:pt x="55" y="18"/>
                  </a:lnTo>
                  <a:lnTo>
                    <a:pt x="55" y="20"/>
                  </a:lnTo>
                  <a:lnTo>
                    <a:pt x="54" y="23"/>
                  </a:lnTo>
                  <a:lnTo>
                    <a:pt x="53" y="24"/>
                  </a:lnTo>
                  <a:lnTo>
                    <a:pt x="52" y="26"/>
                  </a:lnTo>
                  <a:lnTo>
                    <a:pt x="51" y="27"/>
                  </a:lnTo>
                  <a:lnTo>
                    <a:pt x="49" y="29"/>
                  </a:lnTo>
                  <a:lnTo>
                    <a:pt x="48" y="30"/>
                  </a:lnTo>
                  <a:lnTo>
                    <a:pt x="47" y="30"/>
                  </a:lnTo>
                  <a:lnTo>
                    <a:pt x="47" y="31"/>
                  </a:lnTo>
                  <a:lnTo>
                    <a:pt x="46" y="31"/>
                  </a:lnTo>
                  <a:lnTo>
                    <a:pt x="48" y="45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FF9E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88" name="Freeform 278"/>
            <p:cNvSpPr>
              <a:spLocks/>
            </p:cNvSpPr>
            <p:nvPr/>
          </p:nvSpPr>
          <p:spPr bwMode="auto">
            <a:xfrm>
              <a:off x="4064" y="1820"/>
              <a:ext cx="40" cy="18"/>
            </a:xfrm>
            <a:custGeom>
              <a:avLst/>
              <a:gdLst>
                <a:gd name="T0" fmla="*/ 15 w 40"/>
                <a:gd name="T1" fmla="*/ 18 h 18"/>
                <a:gd name="T2" fmla="*/ 16 w 40"/>
                <a:gd name="T3" fmla="*/ 18 h 18"/>
                <a:gd name="T4" fmla="*/ 18 w 40"/>
                <a:gd name="T5" fmla="*/ 18 h 18"/>
                <a:gd name="T6" fmla="*/ 19 w 40"/>
                <a:gd name="T7" fmla="*/ 18 h 18"/>
                <a:gd name="T8" fmla="*/ 21 w 40"/>
                <a:gd name="T9" fmla="*/ 18 h 18"/>
                <a:gd name="T10" fmla="*/ 22 w 40"/>
                <a:gd name="T11" fmla="*/ 17 h 18"/>
                <a:gd name="T12" fmla="*/ 24 w 40"/>
                <a:gd name="T13" fmla="*/ 17 h 18"/>
                <a:gd name="T14" fmla="*/ 26 w 40"/>
                <a:gd name="T15" fmla="*/ 16 h 18"/>
                <a:gd name="T16" fmla="*/ 28 w 40"/>
                <a:gd name="T17" fmla="*/ 15 h 18"/>
                <a:gd name="T18" fmla="*/ 30 w 40"/>
                <a:gd name="T19" fmla="*/ 15 h 18"/>
                <a:gd name="T20" fmla="*/ 32 w 40"/>
                <a:gd name="T21" fmla="*/ 14 h 18"/>
                <a:gd name="T22" fmla="*/ 34 w 40"/>
                <a:gd name="T23" fmla="*/ 13 h 18"/>
                <a:gd name="T24" fmla="*/ 36 w 40"/>
                <a:gd name="T25" fmla="*/ 12 h 18"/>
                <a:gd name="T26" fmla="*/ 37 w 40"/>
                <a:gd name="T27" fmla="*/ 12 h 18"/>
                <a:gd name="T28" fmla="*/ 39 w 40"/>
                <a:gd name="T29" fmla="*/ 11 h 18"/>
                <a:gd name="T30" fmla="*/ 40 w 40"/>
                <a:gd name="T31" fmla="*/ 10 h 18"/>
                <a:gd name="T32" fmla="*/ 40 w 40"/>
                <a:gd name="T33" fmla="*/ 9 h 18"/>
                <a:gd name="T34" fmla="*/ 33 w 40"/>
                <a:gd name="T35" fmla="*/ 0 h 18"/>
                <a:gd name="T36" fmla="*/ 33 w 40"/>
                <a:gd name="T37" fmla="*/ 1 h 18"/>
                <a:gd name="T38" fmla="*/ 32 w 40"/>
                <a:gd name="T39" fmla="*/ 2 h 18"/>
                <a:gd name="T40" fmla="*/ 32 w 40"/>
                <a:gd name="T41" fmla="*/ 2 h 18"/>
                <a:gd name="T42" fmla="*/ 31 w 40"/>
                <a:gd name="T43" fmla="*/ 3 h 18"/>
                <a:gd name="T44" fmla="*/ 31 w 40"/>
                <a:gd name="T45" fmla="*/ 3 h 18"/>
                <a:gd name="T46" fmla="*/ 30 w 40"/>
                <a:gd name="T47" fmla="*/ 3 h 18"/>
                <a:gd name="T48" fmla="*/ 29 w 40"/>
                <a:gd name="T49" fmla="*/ 4 h 18"/>
                <a:gd name="T50" fmla="*/ 29 w 40"/>
                <a:gd name="T51" fmla="*/ 4 h 18"/>
                <a:gd name="T52" fmla="*/ 27 w 40"/>
                <a:gd name="T53" fmla="*/ 5 h 18"/>
                <a:gd name="T54" fmla="*/ 26 w 40"/>
                <a:gd name="T55" fmla="*/ 5 h 18"/>
                <a:gd name="T56" fmla="*/ 24 w 40"/>
                <a:gd name="T57" fmla="*/ 6 h 18"/>
                <a:gd name="T58" fmla="*/ 22 w 40"/>
                <a:gd name="T59" fmla="*/ 7 h 18"/>
                <a:gd name="T60" fmla="*/ 20 w 40"/>
                <a:gd name="T61" fmla="*/ 7 h 18"/>
                <a:gd name="T62" fmla="*/ 18 w 40"/>
                <a:gd name="T63" fmla="*/ 8 h 18"/>
                <a:gd name="T64" fmla="*/ 15 w 40"/>
                <a:gd name="T65" fmla="*/ 8 h 18"/>
                <a:gd name="T66" fmla="*/ 14 w 40"/>
                <a:gd name="T67" fmla="*/ 8 h 18"/>
                <a:gd name="T68" fmla="*/ 13 w 40"/>
                <a:gd name="T69" fmla="*/ 7 h 18"/>
                <a:gd name="T70" fmla="*/ 12 w 40"/>
                <a:gd name="T71" fmla="*/ 5 h 18"/>
                <a:gd name="T72" fmla="*/ 11 w 40"/>
                <a:gd name="T73" fmla="*/ 4 h 18"/>
                <a:gd name="T74" fmla="*/ 10 w 40"/>
                <a:gd name="T75" fmla="*/ 3 h 18"/>
                <a:gd name="T76" fmla="*/ 10 w 40"/>
                <a:gd name="T77" fmla="*/ 3 h 18"/>
                <a:gd name="T78" fmla="*/ 9 w 40"/>
                <a:gd name="T79" fmla="*/ 2 h 18"/>
                <a:gd name="T80" fmla="*/ 8 w 40"/>
                <a:gd name="T81" fmla="*/ 2 h 18"/>
                <a:gd name="T82" fmla="*/ 7 w 40"/>
                <a:gd name="T83" fmla="*/ 2 h 18"/>
                <a:gd name="T84" fmla="*/ 6 w 40"/>
                <a:gd name="T85" fmla="*/ 3 h 18"/>
                <a:gd name="T86" fmla="*/ 6 w 40"/>
                <a:gd name="T87" fmla="*/ 5 h 18"/>
                <a:gd name="T88" fmla="*/ 7 w 40"/>
                <a:gd name="T89" fmla="*/ 7 h 18"/>
                <a:gd name="T90" fmla="*/ 7 w 40"/>
                <a:gd name="T91" fmla="*/ 8 h 18"/>
                <a:gd name="T92" fmla="*/ 0 w 40"/>
                <a:gd name="T93" fmla="*/ 7 h 18"/>
                <a:gd name="T94" fmla="*/ 2 w 40"/>
                <a:gd name="T95" fmla="*/ 18 h 18"/>
                <a:gd name="T96" fmla="*/ 3 w 40"/>
                <a:gd name="T97" fmla="*/ 18 h 18"/>
                <a:gd name="T98" fmla="*/ 5 w 40"/>
                <a:gd name="T99" fmla="*/ 18 h 18"/>
                <a:gd name="T100" fmla="*/ 8 w 40"/>
                <a:gd name="T101" fmla="*/ 18 h 18"/>
                <a:gd name="T102" fmla="*/ 10 w 40"/>
                <a:gd name="T103" fmla="*/ 18 h 18"/>
                <a:gd name="T104" fmla="*/ 12 w 40"/>
                <a:gd name="T105" fmla="*/ 18 h 18"/>
                <a:gd name="T106" fmla="*/ 14 w 40"/>
                <a:gd name="T107" fmla="*/ 18 h 18"/>
                <a:gd name="T108" fmla="*/ 15 w 40"/>
                <a:gd name="T109" fmla="*/ 18 h 18"/>
                <a:gd name="T110" fmla="*/ 15 w 40"/>
                <a:gd name="T11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0" h="18">
                  <a:moveTo>
                    <a:pt x="15" y="18"/>
                  </a:moveTo>
                  <a:lnTo>
                    <a:pt x="16" y="18"/>
                  </a:lnTo>
                  <a:lnTo>
                    <a:pt x="18" y="18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2" y="17"/>
                  </a:lnTo>
                  <a:lnTo>
                    <a:pt x="24" y="17"/>
                  </a:lnTo>
                  <a:lnTo>
                    <a:pt x="26" y="16"/>
                  </a:lnTo>
                  <a:lnTo>
                    <a:pt x="28" y="15"/>
                  </a:lnTo>
                  <a:lnTo>
                    <a:pt x="30" y="15"/>
                  </a:lnTo>
                  <a:lnTo>
                    <a:pt x="32" y="14"/>
                  </a:lnTo>
                  <a:lnTo>
                    <a:pt x="34" y="13"/>
                  </a:lnTo>
                  <a:lnTo>
                    <a:pt x="36" y="12"/>
                  </a:lnTo>
                  <a:lnTo>
                    <a:pt x="37" y="12"/>
                  </a:lnTo>
                  <a:lnTo>
                    <a:pt x="39" y="11"/>
                  </a:lnTo>
                  <a:lnTo>
                    <a:pt x="40" y="10"/>
                  </a:lnTo>
                  <a:lnTo>
                    <a:pt x="40" y="9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0" y="3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7" y="5"/>
                  </a:lnTo>
                  <a:lnTo>
                    <a:pt x="26" y="5"/>
                  </a:lnTo>
                  <a:lnTo>
                    <a:pt x="24" y="6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18" y="8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7" y="7"/>
                  </a:lnTo>
                  <a:lnTo>
                    <a:pt x="7" y="8"/>
                  </a:lnTo>
                  <a:lnTo>
                    <a:pt x="0" y="7"/>
                  </a:lnTo>
                  <a:lnTo>
                    <a:pt x="2" y="18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5" y="18"/>
                  </a:lnTo>
                  <a:lnTo>
                    <a:pt x="15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89" name="Freeform 279"/>
            <p:cNvSpPr>
              <a:spLocks/>
            </p:cNvSpPr>
            <p:nvPr/>
          </p:nvSpPr>
          <p:spPr bwMode="auto">
            <a:xfrm>
              <a:off x="4079" y="1817"/>
              <a:ext cx="28" cy="19"/>
            </a:xfrm>
            <a:custGeom>
              <a:avLst/>
              <a:gdLst>
                <a:gd name="T0" fmla="*/ 2 w 28"/>
                <a:gd name="T1" fmla="*/ 19 h 19"/>
                <a:gd name="T2" fmla="*/ 3 w 28"/>
                <a:gd name="T3" fmla="*/ 19 h 19"/>
                <a:gd name="T4" fmla="*/ 4 w 28"/>
                <a:gd name="T5" fmla="*/ 19 h 19"/>
                <a:gd name="T6" fmla="*/ 6 w 28"/>
                <a:gd name="T7" fmla="*/ 18 h 19"/>
                <a:gd name="T8" fmla="*/ 7 w 28"/>
                <a:gd name="T9" fmla="*/ 18 h 19"/>
                <a:gd name="T10" fmla="*/ 9 w 28"/>
                <a:gd name="T11" fmla="*/ 17 h 19"/>
                <a:gd name="T12" fmla="*/ 10 w 28"/>
                <a:gd name="T13" fmla="*/ 17 h 19"/>
                <a:gd name="T14" fmla="*/ 12 w 28"/>
                <a:gd name="T15" fmla="*/ 16 h 19"/>
                <a:gd name="T16" fmla="*/ 14 w 28"/>
                <a:gd name="T17" fmla="*/ 16 h 19"/>
                <a:gd name="T18" fmla="*/ 15 w 28"/>
                <a:gd name="T19" fmla="*/ 15 h 19"/>
                <a:gd name="T20" fmla="*/ 17 w 28"/>
                <a:gd name="T21" fmla="*/ 14 h 19"/>
                <a:gd name="T22" fmla="*/ 19 w 28"/>
                <a:gd name="T23" fmla="*/ 14 h 19"/>
                <a:gd name="T24" fmla="*/ 20 w 28"/>
                <a:gd name="T25" fmla="*/ 13 h 19"/>
                <a:gd name="T26" fmla="*/ 21 w 28"/>
                <a:gd name="T27" fmla="*/ 12 h 19"/>
                <a:gd name="T28" fmla="*/ 23 w 28"/>
                <a:gd name="T29" fmla="*/ 12 h 19"/>
                <a:gd name="T30" fmla="*/ 23 w 28"/>
                <a:gd name="T31" fmla="*/ 11 h 19"/>
                <a:gd name="T32" fmla="*/ 24 w 28"/>
                <a:gd name="T33" fmla="*/ 11 h 19"/>
                <a:gd name="T34" fmla="*/ 26 w 28"/>
                <a:gd name="T35" fmla="*/ 9 h 19"/>
                <a:gd name="T36" fmla="*/ 27 w 28"/>
                <a:gd name="T37" fmla="*/ 8 h 19"/>
                <a:gd name="T38" fmla="*/ 28 w 28"/>
                <a:gd name="T39" fmla="*/ 7 h 19"/>
                <a:gd name="T40" fmla="*/ 28 w 28"/>
                <a:gd name="T41" fmla="*/ 6 h 19"/>
                <a:gd name="T42" fmla="*/ 28 w 28"/>
                <a:gd name="T43" fmla="*/ 5 h 19"/>
                <a:gd name="T44" fmla="*/ 28 w 28"/>
                <a:gd name="T45" fmla="*/ 3 h 19"/>
                <a:gd name="T46" fmla="*/ 28 w 28"/>
                <a:gd name="T47" fmla="*/ 1 h 19"/>
                <a:gd name="T48" fmla="*/ 27 w 28"/>
                <a:gd name="T49" fmla="*/ 0 h 19"/>
                <a:gd name="T50" fmla="*/ 20 w 28"/>
                <a:gd name="T51" fmla="*/ 3 h 19"/>
                <a:gd name="T52" fmla="*/ 20 w 28"/>
                <a:gd name="T53" fmla="*/ 4 h 19"/>
                <a:gd name="T54" fmla="*/ 19 w 28"/>
                <a:gd name="T55" fmla="*/ 6 h 19"/>
                <a:gd name="T56" fmla="*/ 18 w 28"/>
                <a:gd name="T57" fmla="*/ 7 h 19"/>
                <a:gd name="T58" fmla="*/ 17 w 28"/>
                <a:gd name="T59" fmla="*/ 8 h 19"/>
                <a:gd name="T60" fmla="*/ 15 w 28"/>
                <a:gd name="T61" fmla="*/ 9 h 19"/>
                <a:gd name="T62" fmla="*/ 12 w 28"/>
                <a:gd name="T63" fmla="*/ 10 h 19"/>
                <a:gd name="T64" fmla="*/ 9 w 28"/>
                <a:gd name="T65" fmla="*/ 11 h 19"/>
                <a:gd name="T66" fmla="*/ 7 w 28"/>
                <a:gd name="T67" fmla="*/ 12 h 19"/>
                <a:gd name="T68" fmla="*/ 5 w 28"/>
                <a:gd name="T69" fmla="*/ 12 h 19"/>
                <a:gd name="T70" fmla="*/ 3 w 28"/>
                <a:gd name="T71" fmla="*/ 12 h 19"/>
                <a:gd name="T72" fmla="*/ 1 w 28"/>
                <a:gd name="T73" fmla="*/ 12 h 19"/>
                <a:gd name="T74" fmla="*/ 0 w 28"/>
                <a:gd name="T75" fmla="*/ 13 h 19"/>
                <a:gd name="T76" fmla="*/ 2 w 28"/>
                <a:gd name="T7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8" h="19">
                  <a:moveTo>
                    <a:pt x="2" y="19"/>
                  </a:moveTo>
                  <a:lnTo>
                    <a:pt x="3" y="19"/>
                  </a:lnTo>
                  <a:lnTo>
                    <a:pt x="4" y="19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5" y="15"/>
                  </a:lnTo>
                  <a:lnTo>
                    <a:pt x="17" y="14"/>
                  </a:lnTo>
                  <a:lnTo>
                    <a:pt x="19" y="14"/>
                  </a:lnTo>
                  <a:lnTo>
                    <a:pt x="20" y="13"/>
                  </a:lnTo>
                  <a:lnTo>
                    <a:pt x="21" y="12"/>
                  </a:lnTo>
                  <a:lnTo>
                    <a:pt x="23" y="12"/>
                  </a:lnTo>
                  <a:lnTo>
                    <a:pt x="23" y="11"/>
                  </a:lnTo>
                  <a:lnTo>
                    <a:pt x="24" y="11"/>
                  </a:lnTo>
                  <a:lnTo>
                    <a:pt x="26" y="9"/>
                  </a:lnTo>
                  <a:lnTo>
                    <a:pt x="27" y="8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19" y="6"/>
                  </a:lnTo>
                  <a:lnTo>
                    <a:pt x="18" y="7"/>
                  </a:lnTo>
                  <a:lnTo>
                    <a:pt x="17" y="8"/>
                  </a:lnTo>
                  <a:lnTo>
                    <a:pt x="15" y="9"/>
                  </a:lnTo>
                  <a:lnTo>
                    <a:pt x="12" y="10"/>
                  </a:lnTo>
                  <a:lnTo>
                    <a:pt x="9" y="11"/>
                  </a:lnTo>
                  <a:lnTo>
                    <a:pt x="7" y="12"/>
                  </a:lnTo>
                  <a:lnTo>
                    <a:pt x="5" y="12"/>
                  </a:lnTo>
                  <a:lnTo>
                    <a:pt x="3" y="12"/>
                  </a:lnTo>
                  <a:lnTo>
                    <a:pt x="1" y="12"/>
                  </a:lnTo>
                  <a:lnTo>
                    <a:pt x="0" y="13"/>
                  </a:lnTo>
                  <a:lnTo>
                    <a:pt x="2" y="19"/>
                  </a:lnTo>
                  <a:close/>
                </a:path>
              </a:pathLst>
            </a:custGeom>
            <a:solidFill>
              <a:srgbClr val="FF9E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90" name="Freeform 280"/>
            <p:cNvSpPr>
              <a:spLocks/>
            </p:cNvSpPr>
            <p:nvPr/>
          </p:nvSpPr>
          <p:spPr bwMode="auto">
            <a:xfrm>
              <a:off x="4067" y="1824"/>
              <a:ext cx="11" cy="12"/>
            </a:xfrm>
            <a:custGeom>
              <a:avLst/>
              <a:gdLst>
                <a:gd name="T0" fmla="*/ 9 w 11"/>
                <a:gd name="T1" fmla="*/ 6 h 12"/>
                <a:gd name="T2" fmla="*/ 9 w 11"/>
                <a:gd name="T3" fmla="*/ 5 h 12"/>
                <a:gd name="T4" fmla="*/ 8 w 11"/>
                <a:gd name="T5" fmla="*/ 4 h 12"/>
                <a:gd name="T6" fmla="*/ 8 w 11"/>
                <a:gd name="T7" fmla="*/ 3 h 12"/>
                <a:gd name="T8" fmla="*/ 7 w 11"/>
                <a:gd name="T9" fmla="*/ 2 h 12"/>
                <a:gd name="T10" fmla="*/ 7 w 11"/>
                <a:gd name="T11" fmla="*/ 1 h 12"/>
                <a:gd name="T12" fmla="*/ 6 w 11"/>
                <a:gd name="T13" fmla="*/ 1 h 12"/>
                <a:gd name="T14" fmla="*/ 6 w 11"/>
                <a:gd name="T15" fmla="*/ 1 h 12"/>
                <a:gd name="T16" fmla="*/ 5 w 11"/>
                <a:gd name="T17" fmla="*/ 0 h 12"/>
                <a:gd name="T18" fmla="*/ 5 w 11"/>
                <a:gd name="T19" fmla="*/ 1 h 12"/>
                <a:gd name="T20" fmla="*/ 5 w 11"/>
                <a:gd name="T21" fmla="*/ 3 h 12"/>
                <a:gd name="T22" fmla="*/ 6 w 11"/>
                <a:gd name="T23" fmla="*/ 5 h 12"/>
                <a:gd name="T24" fmla="*/ 6 w 11"/>
                <a:gd name="T25" fmla="*/ 5 h 12"/>
                <a:gd name="T26" fmla="*/ 0 w 11"/>
                <a:gd name="T27" fmla="*/ 5 h 12"/>
                <a:gd name="T28" fmla="*/ 1 w 11"/>
                <a:gd name="T29" fmla="*/ 12 h 12"/>
                <a:gd name="T30" fmla="*/ 1 w 11"/>
                <a:gd name="T31" fmla="*/ 12 h 12"/>
                <a:gd name="T32" fmla="*/ 2 w 11"/>
                <a:gd name="T33" fmla="*/ 12 h 12"/>
                <a:gd name="T34" fmla="*/ 3 w 11"/>
                <a:gd name="T35" fmla="*/ 12 h 12"/>
                <a:gd name="T36" fmla="*/ 4 w 11"/>
                <a:gd name="T37" fmla="*/ 12 h 12"/>
                <a:gd name="T38" fmla="*/ 5 w 11"/>
                <a:gd name="T39" fmla="*/ 12 h 12"/>
                <a:gd name="T40" fmla="*/ 6 w 11"/>
                <a:gd name="T41" fmla="*/ 12 h 12"/>
                <a:gd name="T42" fmla="*/ 6 w 11"/>
                <a:gd name="T43" fmla="*/ 12 h 12"/>
                <a:gd name="T44" fmla="*/ 7 w 11"/>
                <a:gd name="T45" fmla="*/ 12 h 12"/>
                <a:gd name="T46" fmla="*/ 7 w 11"/>
                <a:gd name="T47" fmla="*/ 12 h 12"/>
                <a:gd name="T48" fmla="*/ 8 w 11"/>
                <a:gd name="T49" fmla="*/ 12 h 12"/>
                <a:gd name="T50" fmla="*/ 8 w 11"/>
                <a:gd name="T51" fmla="*/ 11 h 12"/>
                <a:gd name="T52" fmla="*/ 9 w 11"/>
                <a:gd name="T53" fmla="*/ 11 h 12"/>
                <a:gd name="T54" fmla="*/ 9 w 11"/>
                <a:gd name="T55" fmla="*/ 11 h 12"/>
                <a:gd name="T56" fmla="*/ 10 w 11"/>
                <a:gd name="T57" fmla="*/ 11 h 12"/>
                <a:gd name="T58" fmla="*/ 10 w 11"/>
                <a:gd name="T59" fmla="*/ 11 h 12"/>
                <a:gd name="T60" fmla="*/ 11 w 11"/>
                <a:gd name="T61" fmla="*/ 10 h 12"/>
                <a:gd name="T62" fmla="*/ 9 w 11"/>
                <a:gd name="T6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" h="12">
                  <a:moveTo>
                    <a:pt x="9" y="6"/>
                  </a:moveTo>
                  <a:lnTo>
                    <a:pt x="9" y="5"/>
                  </a:lnTo>
                  <a:lnTo>
                    <a:pt x="8" y="4"/>
                  </a:lnTo>
                  <a:lnTo>
                    <a:pt x="8" y="3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0" y="5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1" y="10"/>
                  </a:lnTo>
                  <a:lnTo>
                    <a:pt x="9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91" name="Freeform 281"/>
            <p:cNvSpPr>
              <a:spLocks/>
            </p:cNvSpPr>
            <p:nvPr/>
          </p:nvSpPr>
          <p:spPr bwMode="auto">
            <a:xfrm>
              <a:off x="4056" y="1746"/>
              <a:ext cx="46" cy="46"/>
            </a:xfrm>
            <a:custGeom>
              <a:avLst/>
              <a:gdLst>
                <a:gd name="T0" fmla="*/ 35 w 46"/>
                <a:gd name="T1" fmla="*/ 5 h 46"/>
                <a:gd name="T2" fmla="*/ 31 w 46"/>
                <a:gd name="T3" fmla="*/ 3 h 46"/>
                <a:gd name="T4" fmla="*/ 27 w 46"/>
                <a:gd name="T5" fmla="*/ 1 h 46"/>
                <a:gd name="T6" fmla="*/ 22 w 46"/>
                <a:gd name="T7" fmla="*/ 0 h 46"/>
                <a:gd name="T8" fmla="*/ 18 w 46"/>
                <a:gd name="T9" fmla="*/ 0 h 46"/>
                <a:gd name="T10" fmla="*/ 15 w 46"/>
                <a:gd name="T11" fmla="*/ 1 h 46"/>
                <a:gd name="T12" fmla="*/ 11 w 46"/>
                <a:gd name="T13" fmla="*/ 1 h 46"/>
                <a:gd name="T14" fmla="*/ 9 w 46"/>
                <a:gd name="T15" fmla="*/ 2 h 46"/>
                <a:gd name="T16" fmla="*/ 6 w 46"/>
                <a:gd name="T17" fmla="*/ 4 h 46"/>
                <a:gd name="T18" fmla="*/ 2 w 46"/>
                <a:gd name="T19" fmla="*/ 7 h 46"/>
                <a:gd name="T20" fmla="*/ 1 w 46"/>
                <a:gd name="T21" fmla="*/ 10 h 46"/>
                <a:gd name="T22" fmla="*/ 0 w 46"/>
                <a:gd name="T23" fmla="*/ 15 h 46"/>
                <a:gd name="T24" fmla="*/ 0 w 46"/>
                <a:gd name="T25" fmla="*/ 19 h 46"/>
                <a:gd name="T26" fmla="*/ 1 w 46"/>
                <a:gd name="T27" fmla="*/ 22 h 46"/>
                <a:gd name="T28" fmla="*/ 2 w 46"/>
                <a:gd name="T29" fmla="*/ 25 h 46"/>
                <a:gd name="T30" fmla="*/ 4 w 46"/>
                <a:gd name="T31" fmla="*/ 28 h 46"/>
                <a:gd name="T32" fmla="*/ 7 w 46"/>
                <a:gd name="T33" fmla="*/ 30 h 46"/>
                <a:gd name="T34" fmla="*/ 10 w 46"/>
                <a:gd name="T35" fmla="*/ 32 h 46"/>
                <a:gd name="T36" fmla="*/ 14 w 46"/>
                <a:gd name="T37" fmla="*/ 33 h 46"/>
                <a:gd name="T38" fmla="*/ 18 w 46"/>
                <a:gd name="T39" fmla="*/ 33 h 46"/>
                <a:gd name="T40" fmla="*/ 21 w 46"/>
                <a:gd name="T41" fmla="*/ 34 h 46"/>
                <a:gd name="T42" fmla="*/ 24 w 46"/>
                <a:gd name="T43" fmla="*/ 33 h 46"/>
                <a:gd name="T44" fmla="*/ 26 w 46"/>
                <a:gd name="T45" fmla="*/ 33 h 46"/>
                <a:gd name="T46" fmla="*/ 28 w 46"/>
                <a:gd name="T47" fmla="*/ 33 h 46"/>
                <a:gd name="T48" fmla="*/ 29 w 46"/>
                <a:gd name="T49" fmla="*/ 38 h 46"/>
                <a:gd name="T50" fmla="*/ 29 w 46"/>
                <a:gd name="T51" fmla="*/ 45 h 46"/>
                <a:gd name="T52" fmla="*/ 32 w 46"/>
                <a:gd name="T53" fmla="*/ 46 h 46"/>
                <a:gd name="T54" fmla="*/ 36 w 46"/>
                <a:gd name="T55" fmla="*/ 46 h 46"/>
                <a:gd name="T56" fmla="*/ 41 w 46"/>
                <a:gd name="T57" fmla="*/ 45 h 46"/>
                <a:gd name="T58" fmla="*/ 45 w 46"/>
                <a:gd name="T59" fmla="*/ 43 h 46"/>
                <a:gd name="T60" fmla="*/ 46 w 46"/>
                <a:gd name="T61" fmla="*/ 39 h 46"/>
                <a:gd name="T62" fmla="*/ 45 w 46"/>
                <a:gd name="T63" fmla="*/ 30 h 46"/>
                <a:gd name="T64" fmla="*/ 43 w 46"/>
                <a:gd name="T65" fmla="*/ 19 h 46"/>
                <a:gd name="T66" fmla="*/ 40 w 46"/>
                <a:gd name="T67" fmla="*/ 1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6" h="46">
                  <a:moveTo>
                    <a:pt x="38" y="7"/>
                  </a:moveTo>
                  <a:lnTo>
                    <a:pt x="35" y="5"/>
                  </a:lnTo>
                  <a:lnTo>
                    <a:pt x="33" y="4"/>
                  </a:lnTo>
                  <a:lnTo>
                    <a:pt x="31" y="3"/>
                  </a:lnTo>
                  <a:lnTo>
                    <a:pt x="29" y="2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5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2" y="25"/>
                  </a:lnTo>
                  <a:lnTo>
                    <a:pt x="3" y="26"/>
                  </a:lnTo>
                  <a:lnTo>
                    <a:pt x="4" y="28"/>
                  </a:lnTo>
                  <a:lnTo>
                    <a:pt x="5" y="29"/>
                  </a:lnTo>
                  <a:lnTo>
                    <a:pt x="7" y="30"/>
                  </a:lnTo>
                  <a:lnTo>
                    <a:pt x="8" y="31"/>
                  </a:lnTo>
                  <a:lnTo>
                    <a:pt x="10" y="32"/>
                  </a:lnTo>
                  <a:lnTo>
                    <a:pt x="12" y="32"/>
                  </a:lnTo>
                  <a:lnTo>
                    <a:pt x="14" y="33"/>
                  </a:lnTo>
                  <a:lnTo>
                    <a:pt x="16" y="33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1" y="34"/>
                  </a:lnTo>
                  <a:lnTo>
                    <a:pt x="23" y="34"/>
                  </a:lnTo>
                  <a:lnTo>
                    <a:pt x="24" y="33"/>
                  </a:lnTo>
                  <a:lnTo>
                    <a:pt x="25" y="33"/>
                  </a:lnTo>
                  <a:lnTo>
                    <a:pt x="26" y="33"/>
                  </a:lnTo>
                  <a:lnTo>
                    <a:pt x="27" y="33"/>
                  </a:lnTo>
                  <a:lnTo>
                    <a:pt x="28" y="33"/>
                  </a:lnTo>
                  <a:lnTo>
                    <a:pt x="29" y="33"/>
                  </a:lnTo>
                  <a:lnTo>
                    <a:pt x="29" y="38"/>
                  </a:lnTo>
                  <a:lnTo>
                    <a:pt x="29" y="42"/>
                  </a:lnTo>
                  <a:lnTo>
                    <a:pt x="29" y="45"/>
                  </a:lnTo>
                  <a:lnTo>
                    <a:pt x="30" y="46"/>
                  </a:lnTo>
                  <a:lnTo>
                    <a:pt x="32" y="46"/>
                  </a:lnTo>
                  <a:lnTo>
                    <a:pt x="34" y="46"/>
                  </a:lnTo>
                  <a:lnTo>
                    <a:pt x="36" y="46"/>
                  </a:lnTo>
                  <a:lnTo>
                    <a:pt x="39" y="46"/>
                  </a:lnTo>
                  <a:lnTo>
                    <a:pt x="41" y="45"/>
                  </a:lnTo>
                  <a:lnTo>
                    <a:pt x="43" y="44"/>
                  </a:lnTo>
                  <a:lnTo>
                    <a:pt x="45" y="43"/>
                  </a:lnTo>
                  <a:lnTo>
                    <a:pt x="45" y="41"/>
                  </a:lnTo>
                  <a:lnTo>
                    <a:pt x="46" y="39"/>
                  </a:lnTo>
                  <a:lnTo>
                    <a:pt x="46" y="35"/>
                  </a:lnTo>
                  <a:lnTo>
                    <a:pt x="45" y="30"/>
                  </a:lnTo>
                  <a:lnTo>
                    <a:pt x="44" y="24"/>
                  </a:lnTo>
                  <a:lnTo>
                    <a:pt x="43" y="19"/>
                  </a:lnTo>
                  <a:lnTo>
                    <a:pt x="42" y="14"/>
                  </a:lnTo>
                  <a:lnTo>
                    <a:pt x="40" y="10"/>
                  </a:lnTo>
                  <a:lnTo>
                    <a:pt x="38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92" name="Freeform 282"/>
            <p:cNvSpPr>
              <a:spLocks/>
            </p:cNvSpPr>
            <p:nvPr/>
          </p:nvSpPr>
          <p:spPr bwMode="auto">
            <a:xfrm>
              <a:off x="4050" y="1753"/>
              <a:ext cx="50" cy="43"/>
            </a:xfrm>
            <a:custGeom>
              <a:avLst/>
              <a:gdLst>
                <a:gd name="T0" fmla="*/ 49 w 50"/>
                <a:gd name="T1" fmla="*/ 18 h 43"/>
                <a:gd name="T2" fmla="*/ 50 w 50"/>
                <a:gd name="T3" fmla="*/ 21 h 43"/>
                <a:gd name="T4" fmla="*/ 50 w 50"/>
                <a:gd name="T5" fmla="*/ 24 h 43"/>
                <a:gd name="T6" fmla="*/ 48 w 50"/>
                <a:gd name="T7" fmla="*/ 27 h 43"/>
                <a:gd name="T8" fmla="*/ 47 w 50"/>
                <a:gd name="T9" fmla="*/ 30 h 43"/>
                <a:gd name="T10" fmla="*/ 44 w 50"/>
                <a:gd name="T11" fmla="*/ 31 h 43"/>
                <a:gd name="T12" fmla="*/ 42 w 50"/>
                <a:gd name="T13" fmla="*/ 31 h 43"/>
                <a:gd name="T14" fmla="*/ 42 w 50"/>
                <a:gd name="T15" fmla="*/ 31 h 43"/>
                <a:gd name="T16" fmla="*/ 41 w 50"/>
                <a:gd name="T17" fmla="*/ 32 h 43"/>
                <a:gd name="T18" fmla="*/ 40 w 50"/>
                <a:gd name="T19" fmla="*/ 35 h 43"/>
                <a:gd name="T20" fmla="*/ 38 w 50"/>
                <a:gd name="T21" fmla="*/ 37 h 43"/>
                <a:gd name="T22" fmla="*/ 35 w 50"/>
                <a:gd name="T23" fmla="*/ 39 h 43"/>
                <a:gd name="T24" fmla="*/ 33 w 50"/>
                <a:gd name="T25" fmla="*/ 41 h 43"/>
                <a:gd name="T26" fmla="*/ 30 w 50"/>
                <a:gd name="T27" fmla="*/ 42 h 43"/>
                <a:gd name="T28" fmla="*/ 27 w 50"/>
                <a:gd name="T29" fmla="*/ 43 h 43"/>
                <a:gd name="T30" fmla="*/ 24 w 50"/>
                <a:gd name="T31" fmla="*/ 43 h 43"/>
                <a:gd name="T32" fmla="*/ 20 w 50"/>
                <a:gd name="T33" fmla="*/ 43 h 43"/>
                <a:gd name="T34" fmla="*/ 16 w 50"/>
                <a:gd name="T35" fmla="*/ 42 h 43"/>
                <a:gd name="T36" fmla="*/ 12 w 50"/>
                <a:gd name="T37" fmla="*/ 41 h 43"/>
                <a:gd name="T38" fmla="*/ 8 w 50"/>
                <a:gd name="T39" fmla="*/ 38 h 43"/>
                <a:gd name="T40" fmla="*/ 5 w 50"/>
                <a:gd name="T41" fmla="*/ 35 h 43"/>
                <a:gd name="T42" fmla="*/ 3 w 50"/>
                <a:gd name="T43" fmla="*/ 32 h 43"/>
                <a:gd name="T44" fmla="*/ 1 w 50"/>
                <a:gd name="T45" fmla="*/ 28 h 43"/>
                <a:gd name="T46" fmla="*/ 0 w 50"/>
                <a:gd name="T47" fmla="*/ 23 h 43"/>
                <a:gd name="T48" fmla="*/ 0 w 50"/>
                <a:gd name="T49" fmla="*/ 19 h 43"/>
                <a:gd name="T50" fmla="*/ 1 w 50"/>
                <a:gd name="T51" fmla="*/ 14 h 43"/>
                <a:gd name="T52" fmla="*/ 3 w 50"/>
                <a:gd name="T53" fmla="*/ 10 h 43"/>
                <a:gd name="T54" fmla="*/ 5 w 50"/>
                <a:gd name="T55" fmla="*/ 8 h 43"/>
                <a:gd name="T56" fmla="*/ 6 w 50"/>
                <a:gd name="T57" fmla="*/ 7 h 43"/>
                <a:gd name="T58" fmla="*/ 7 w 50"/>
                <a:gd name="T59" fmla="*/ 6 h 43"/>
                <a:gd name="T60" fmla="*/ 8 w 50"/>
                <a:gd name="T61" fmla="*/ 5 h 43"/>
                <a:gd name="T62" fmla="*/ 8 w 50"/>
                <a:gd name="T63" fmla="*/ 4 h 43"/>
                <a:gd name="T64" fmla="*/ 10 w 50"/>
                <a:gd name="T65" fmla="*/ 3 h 43"/>
                <a:gd name="T66" fmla="*/ 13 w 50"/>
                <a:gd name="T67" fmla="*/ 2 h 43"/>
                <a:gd name="T68" fmla="*/ 18 w 50"/>
                <a:gd name="T69" fmla="*/ 0 h 43"/>
                <a:gd name="T70" fmla="*/ 23 w 50"/>
                <a:gd name="T71" fmla="*/ 0 h 43"/>
                <a:gd name="T72" fmla="*/ 28 w 50"/>
                <a:gd name="T73" fmla="*/ 0 h 43"/>
                <a:gd name="T74" fmla="*/ 31 w 50"/>
                <a:gd name="T75" fmla="*/ 1 h 43"/>
                <a:gd name="T76" fmla="*/ 34 w 50"/>
                <a:gd name="T77" fmla="*/ 3 h 43"/>
                <a:gd name="T78" fmla="*/ 37 w 50"/>
                <a:gd name="T79" fmla="*/ 5 h 43"/>
                <a:gd name="T80" fmla="*/ 39 w 50"/>
                <a:gd name="T81" fmla="*/ 7 h 43"/>
                <a:gd name="T82" fmla="*/ 41 w 50"/>
                <a:gd name="T83" fmla="*/ 9 h 43"/>
                <a:gd name="T84" fmla="*/ 44 w 50"/>
                <a:gd name="T85" fmla="*/ 12 h 43"/>
                <a:gd name="T86" fmla="*/ 47 w 50"/>
                <a:gd name="T87" fmla="*/ 1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0" h="43">
                  <a:moveTo>
                    <a:pt x="49" y="17"/>
                  </a:moveTo>
                  <a:lnTo>
                    <a:pt x="49" y="18"/>
                  </a:lnTo>
                  <a:lnTo>
                    <a:pt x="50" y="19"/>
                  </a:lnTo>
                  <a:lnTo>
                    <a:pt x="50" y="21"/>
                  </a:lnTo>
                  <a:lnTo>
                    <a:pt x="50" y="22"/>
                  </a:lnTo>
                  <a:lnTo>
                    <a:pt x="50" y="24"/>
                  </a:lnTo>
                  <a:lnTo>
                    <a:pt x="49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7" y="30"/>
                  </a:lnTo>
                  <a:lnTo>
                    <a:pt x="45" y="30"/>
                  </a:lnTo>
                  <a:lnTo>
                    <a:pt x="44" y="31"/>
                  </a:lnTo>
                  <a:lnTo>
                    <a:pt x="43" y="31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1" y="32"/>
                  </a:lnTo>
                  <a:lnTo>
                    <a:pt x="40" y="34"/>
                  </a:lnTo>
                  <a:lnTo>
                    <a:pt x="40" y="35"/>
                  </a:lnTo>
                  <a:lnTo>
                    <a:pt x="39" y="36"/>
                  </a:lnTo>
                  <a:lnTo>
                    <a:pt x="38" y="37"/>
                  </a:lnTo>
                  <a:lnTo>
                    <a:pt x="36" y="38"/>
                  </a:lnTo>
                  <a:lnTo>
                    <a:pt x="35" y="39"/>
                  </a:lnTo>
                  <a:lnTo>
                    <a:pt x="34" y="40"/>
                  </a:lnTo>
                  <a:lnTo>
                    <a:pt x="33" y="41"/>
                  </a:lnTo>
                  <a:lnTo>
                    <a:pt x="31" y="41"/>
                  </a:lnTo>
                  <a:lnTo>
                    <a:pt x="30" y="42"/>
                  </a:lnTo>
                  <a:lnTo>
                    <a:pt x="28" y="42"/>
                  </a:lnTo>
                  <a:lnTo>
                    <a:pt x="27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2" y="43"/>
                  </a:lnTo>
                  <a:lnTo>
                    <a:pt x="20" y="43"/>
                  </a:lnTo>
                  <a:lnTo>
                    <a:pt x="18" y="43"/>
                  </a:lnTo>
                  <a:lnTo>
                    <a:pt x="16" y="42"/>
                  </a:lnTo>
                  <a:lnTo>
                    <a:pt x="14" y="41"/>
                  </a:lnTo>
                  <a:lnTo>
                    <a:pt x="12" y="41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7" y="37"/>
                  </a:lnTo>
                  <a:lnTo>
                    <a:pt x="5" y="35"/>
                  </a:lnTo>
                  <a:lnTo>
                    <a:pt x="4" y="33"/>
                  </a:lnTo>
                  <a:lnTo>
                    <a:pt x="3" y="32"/>
                  </a:lnTo>
                  <a:lnTo>
                    <a:pt x="2" y="30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7"/>
                  </a:lnTo>
                  <a:lnTo>
                    <a:pt x="1" y="14"/>
                  </a:lnTo>
                  <a:lnTo>
                    <a:pt x="2" y="12"/>
                  </a:lnTo>
                  <a:lnTo>
                    <a:pt x="3" y="10"/>
                  </a:lnTo>
                  <a:lnTo>
                    <a:pt x="4" y="9"/>
                  </a:lnTo>
                  <a:lnTo>
                    <a:pt x="5" y="8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9" y="4"/>
                  </a:lnTo>
                  <a:lnTo>
                    <a:pt x="10" y="3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1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3" y="2"/>
                  </a:lnTo>
                  <a:lnTo>
                    <a:pt x="34" y="3"/>
                  </a:lnTo>
                  <a:lnTo>
                    <a:pt x="35" y="4"/>
                  </a:lnTo>
                  <a:lnTo>
                    <a:pt x="37" y="5"/>
                  </a:lnTo>
                  <a:lnTo>
                    <a:pt x="38" y="6"/>
                  </a:lnTo>
                  <a:lnTo>
                    <a:pt x="39" y="7"/>
                  </a:lnTo>
                  <a:lnTo>
                    <a:pt x="40" y="8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4" y="12"/>
                  </a:lnTo>
                  <a:lnTo>
                    <a:pt x="46" y="14"/>
                  </a:lnTo>
                  <a:lnTo>
                    <a:pt x="47" y="16"/>
                  </a:lnTo>
                  <a:lnTo>
                    <a:pt x="49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93" name="Freeform 283"/>
            <p:cNvSpPr>
              <a:spLocks/>
            </p:cNvSpPr>
            <p:nvPr/>
          </p:nvSpPr>
          <p:spPr bwMode="auto">
            <a:xfrm>
              <a:off x="4054" y="1756"/>
              <a:ext cx="43" cy="37"/>
            </a:xfrm>
            <a:custGeom>
              <a:avLst/>
              <a:gdLst>
                <a:gd name="T0" fmla="*/ 39 w 43"/>
                <a:gd name="T1" fmla="*/ 14 h 37"/>
                <a:gd name="T2" fmla="*/ 38 w 43"/>
                <a:gd name="T3" fmla="*/ 14 h 37"/>
                <a:gd name="T4" fmla="*/ 37 w 43"/>
                <a:gd name="T5" fmla="*/ 14 h 37"/>
                <a:gd name="T6" fmla="*/ 37 w 43"/>
                <a:gd name="T7" fmla="*/ 15 h 37"/>
                <a:gd name="T8" fmla="*/ 36 w 43"/>
                <a:gd name="T9" fmla="*/ 15 h 37"/>
                <a:gd name="T10" fmla="*/ 36 w 43"/>
                <a:gd name="T11" fmla="*/ 12 h 37"/>
                <a:gd name="T12" fmla="*/ 34 w 43"/>
                <a:gd name="T13" fmla="*/ 9 h 37"/>
                <a:gd name="T14" fmla="*/ 32 w 43"/>
                <a:gd name="T15" fmla="*/ 6 h 37"/>
                <a:gd name="T16" fmla="*/ 30 w 43"/>
                <a:gd name="T17" fmla="*/ 4 h 37"/>
                <a:gd name="T18" fmla="*/ 27 w 43"/>
                <a:gd name="T19" fmla="*/ 2 h 37"/>
                <a:gd name="T20" fmla="*/ 25 w 43"/>
                <a:gd name="T21" fmla="*/ 1 h 37"/>
                <a:gd name="T22" fmla="*/ 22 w 43"/>
                <a:gd name="T23" fmla="*/ 0 h 37"/>
                <a:gd name="T24" fmla="*/ 18 w 43"/>
                <a:gd name="T25" fmla="*/ 0 h 37"/>
                <a:gd name="T26" fmla="*/ 14 w 43"/>
                <a:gd name="T27" fmla="*/ 0 h 37"/>
                <a:gd name="T28" fmla="*/ 11 w 43"/>
                <a:gd name="T29" fmla="*/ 1 h 37"/>
                <a:gd name="T30" fmla="*/ 8 w 43"/>
                <a:gd name="T31" fmla="*/ 3 h 37"/>
                <a:gd name="T32" fmla="*/ 5 w 43"/>
                <a:gd name="T33" fmla="*/ 5 h 37"/>
                <a:gd name="T34" fmla="*/ 3 w 43"/>
                <a:gd name="T35" fmla="*/ 8 h 37"/>
                <a:gd name="T36" fmla="*/ 1 w 43"/>
                <a:gd name="T37" fmla="*/ 11 h 37"/>
                <a:gd name="T38" fmla="*/ 0 w 43"/>
                <a:gd name="T39" fmla="*/ 15 h 37"/>
                <a:gd name="T40" fmla="*/ 0 w 43"/>
                <a:gd name="T41" fmla="*/ 18 h 37"/>
                <a:gd name="T42" fmla="*/ 0 w 43"/>
                <a:gd name="T43" fmla="*/ 22 h 37"/>
                <a:gd name="T44" fmla="*/ 1 w 43"/>
                <a:gd name="T45" fmla="*/ 25 h 37"/>
                <a:gd name="T46" fmla="*/ 3 w 43"/>
                <a:gd name="T47" fmla="*/ 29 h 37"/>
                <a:gd name="T48" fmla="*/ 5 w 43"/>
                <a:gd name="T49" fmla="*/ 31 h 37"/>
                <a:gd name="T50" fmla="*/ 8 w 43"/>
                <a:gd name="T51" fmla="*/ 34 h 37"/>
                <a:gd name="T52" fmla="*/ 11 w 43"/>
                <a:gd name="T53" fmla="*/ 35 h 37"/>
                <a:gd name="T54" fmla="*/ 14 w 43"/>
                <a:gd name="T55" fmla="*/ 36 h 37"/>
                <a:gd name="T56" fmla="*/ 18 w 43"/>
                <a:gd name="T57" fmla="*/ 37 h 37"/>
                <a:gd name="T58" fmla="*/ 21 w 43"/>
                <a:gd name="T59" fmla="*/ 37 h 37"/>
                <a:gd name="T60" fmla="*/ 24 w 43"/>
                <a:gd name="T61" fmla="*/ 36 h 37"/>
                <a:gd name="T62" fmla="*/ 27 w 43"/>
                <a:gd name="T63" fmla="*/ 35 h 37"/>
                <a:gd name="T64" fmla="*/ 29 w 43"/>
                <a:gd name="T65" fmla="*/ 33 h 37"/>
                <a:gd name="T66" fmla="*/ 32 w 43"/>
                <a:gd name="T67" fmla="*/ 31 h 37"/>
                <a:gd name="T68" fmla="*/ 34 w 43"/>
                <a:gd name="T69" fmla="*/ 29 h 37"/>
                <a:gd name="T70" fmla="*/ 35 w 43"/>
                <a:gd name="T71" fmla="*/ 26 h 37"/>
                <a:gd name="T72" fmla="*/ 36 w 43"/>
                <a:gd name="T73" fmla="*/ 23 h 37"/>
                <a:gd name="T74" fmla="*/ 37 w 43"/>
                <a:gd name="T75" fmla="*/ 24 h 37"/>
                <a:gd name="T76" fmla="*/ 37 w 43"/>
                <a:gd name="T77" fmla="*/ 24 h 37"/>
                <a:gd name="T78" fmla="*/ 38 w 43"/>
                <a:gd name="T79" fmla="*/ 25 h 37"/>
                <a:gd name="T80" fmla="*/ 39 w 43"/>
                <a:gd name="T81" fmla="*/ 25 h 37"/>
                <a:gd name="T82" fmla="*/ 40 w 43"/>
                <a:gd name="T83" fmla="*/ 25 h 37"/>
                <a:gd name="T84" fmla="*/ 41 w 43"/>
                <a:gd name="T85" fmla="*/ 24 h 37"/>
                <a:gd name="T86" fmla="*/ 41 w 43"/>
                <a:gd name="T87" fmla="*/ 24 h 37"/>
                <a:gd name="T88" fmla="*/ 42 w 43"/>
                <a:gd name="T89" fmla="*/ 23 h 37"/>
                <a:gd name="T90" fmla="*/ 42 w 43"/>
                <a:gd name="T91" fmla="*/ 22 h 37"/>
                <a:gd name="T92" fmla="*/ 43 w 43"/>
                <a:gd name="T93" fmla="*/ 21 h 37"/>
                <a:gd name="T94" fmla="*/ 43 w 43"/>
                <a:gd name="T95" fmla="*/ 20 h 37"/>
                <a:gd name="T96" fmla="*/ 43 w 43"/>
                <a:gd name="T97" fmla="*/ 19 h 37"/>
                <a:gd name="T98" fmla="*/ 43 w 43"/>
                <a:gd name="T99" fmla="*/ 18 h 37"/>
                <a:gd name="T100" fmla="*/ 43 w 43"/>
                <a:gd name="T101" fmla="*/ 17 h 37"/>
                <a:gd name="T102" fmla="*/ 42 w 43"/>
                <a:gd name="T103" fmla="*/ 16 h 37"/>
                <a:gd name="T104" fmla="*/ 42 w 43"/>
                <a:gd name="T105" fmla="*/ 15 h 37"/>
                <a:gd name="T106" fmla="*/ 41 w 43"/>
                <a:gd name="T107" fmla="*/ 15 h 37"/>
                <a:gd name="T108" fmla="*/ 41 w 43"/>
                <a:gd name="T109" fmla="*/ 14 h 37"/>
                <a:gd name="T110" fmla="*/ 40 w 43"/>
                <a:gd name="T111" fmla="*/ 14 h 37"/>
                <a:gd name="T112" fmla="*/ 39 w 43"/>
                <a:gd name="T113" fmla="*/ 1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3" h="37">
                  <a:moveTo>
                    <a:pt x="39" y="14"/>
                  </a:moveTo>
                  <a:lnTo>
                    <a:pt x="38" y="14"/>
                  </a:lnTo>
                  <a:lnTo>
                    <a:pt x="37" y="14"/>
                  </a:lnTo>
                  <a:lnTo>
                    <a:pt x="37" y="15"/>
                  </a:lnTo>
                  <a:lnTo>
                    <a:pt x="36" y="15"/>
                  </a:lnTo>
                  <a:lnTo>
                    <a:pt x="36" y="12"/>
                  </a:lnTo>
                  <a:lnTo>
                    <a:pt x="34" y="9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8" y="3"/>
                  </a:lnTo>
                  <a:lnTo>
                    <a:pt x="5" y="5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1" y="25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8" y="34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7"/>
                  </a:lnTo>
                  <a:lnTo>
                    <a:pt x="21" y="37"/>
                  </a:lnTo>
                  <a:lnTo>
                    <a:pt x="24" y="36"/>
                  </a:lnTo>
                  <a:lnTo>
                    <a:pt x="27" y="35"/>
                  </a:lnTo>
                  <a:lnTo>
                    <a:pt x="29" y="33"/>
                  </a:lnTo>
                  <a:lnTo>
                    <a:pt x="32" y="31"/>
                  </a:lnTo>
                  <a:lnTo>
                    <a:pt x="34" y="29"/>
                  </a:lnTo>
                  <a:lnTo>
                    <a:pt x="35" y="26"/>
                  </a:lnTo>
                  <a:lnTo>
                    <a:pt x="36" y="23"/>
                  </a:lnTo>
                  <a:lnTo>
                    <a:pt x="37" y="24"/>
                  </a:lnTo>
                  <a:lnTo>
                    <a:pt x="37" y="24"/>
                  </a:lnTo>
                  <a:lnTo>
                    <a:pt x="38" y="25"/>
                  </a:lnTo>
                  <a:lnTo>
                    <a:pt x="39" y="25"/>
                  </a:lnTo>
                  <a:lnTo>
                    <a:pt x="40" y="25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42" y="23"/>
                  </a:lnTo>
                  <a:lnTo>
                    <a:pt x="42" y="22"/>
                  </a:lnTo>
                  <a:lnTo>
                    <a:pt x="43" y="21"/>
                  </a:lnTo>
                  <a:lnTo>
                    <a:pt x="43" y="20"/>
                  </a:lnTo>
                  <a:lnTo>
                    <a:pt x="43" y="19"/>
                  </a:lnTo>
                  <a:lnTo>
                    <a:pt x="43" y="18"/>
                  </a:lnTo>
                  <a:lnTo>
                    <a:pt x="43" y="17"/>
                  </a:lnTo>
                  <a:lnTo>
                    <a:pt x="42" y="16"/>
                  </a:lnTo>
                  <a:lnTo>
                    <a:pt x="42" y="15"/>
                  </a:lnTo>
                  <a:lnTo>
                    <a:pt x="41" y="15"/>
                  </a:lnTo>
                  <a:lnTo>
                    <a:pt x="41" y="14"/>
                  </a:lnTo>
                  <a:lnTo>
                    <a:pt x="40" y="14"/>
                  </a:lnTo>
                  <a:lnTo>
                    <a:pt x="39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94" name="Freeform 284"/>
            <p:cNvSpPr>
              <a:spLocks/>
            </p:cNvSpPr>
            <p:nvPr/>
          </p:nvSpPr>
          <p:spPr bwMode="auto">
            <a:xfrm>
              <a:off x="4063" y="1781"/>
              <a:ext cx="18" cy="7"/>
            </a:xfrm>
            <a:custGeom>
              <a:avLst/>
              <a:gdLst>
                <a:gd name="T0" fmla="*/ 0 w 18"/>
                <a:gd name="T1" fmla="*/ 0 h 7"/>
                <a:gd name="T2" fmla="*/ 0 w 18"/>
                <a:gd name="T3" fmla="*/ 2 h 7"/>
                <a:gd name="T4" fmla="*/ 1 w 18"/>
                <a:gd name="T5" fmla="*/ 3 h 7"/>
                <a:gd name="T6" fmla="*/ 2 w 18"/>
                <a:gd name="T7" fmla="*/ 4 h 7"/>
                <a:gd name="T8" fmla="*/ 3 w 18"/>
                <a:gd name="T9" fmla="*/ 5 h 7"/>
                <a:gd name="T10" fmla="*/ 4 w 18"/>
                <a:gd name="T11" fmla="*/ 6 h 7"/>
                <a:gd name="T12" fmla="*/ 5 w 18"/>
                <a:gd name="T13" fmla="*/ 6 h 7"/>
                <a:gd name="T14" fmla="*/ 6 w 18"/>
                <a:gd name="T15" fmla="*/ 7 h 7"/>
                <a:gd name="T16" fmla="*/ 8 w 18"/>
                <a:gd name="T17" fmla="*/ 7 h 7"/>
                <a:gd name="T18" fmla="*/ 9 w 18"/>
                <a:gd name="T19" fmla="*/ 7 h 7"/>
                <a:gd name="T20" fmla="*/ 9 w 18"/>
                <a:gd name="T21" fmla="*/ 7 h 7"/>
                <a:gd name="T22" fmla="*/ 10 w 18"/>
                <a:gd name="T23" fmla="*/ 7 h 7"/>
                <a:gd name="T24" fmla="*/ 10 w 18"/>
                <a:gd name="T25" fmla="*/ 7 h 7"/>
                <a:gd name="T26" fmla="*/ 18 w 18"/>
                <a:gd name="T27" fmla="*/ 0 h 7"/>
                <a:gd name="T28" fmla="*/ 0 w 18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7">
                  <a:moveTo>
                    <a:pt x="0" y="0"/>
                  </a:moveTo>
                  <a:lnTo>
                    <a:pt x="0" y="2"/>
                  </a:lnTo>
                  <a:lnTo>
                    <a:pt x="1" y="3"/>
                  </a:lnTo>
                  <a:lnTo>
                    <a:pt x="2" y="4"/>
                  </a:lnTo>
                  <a:lnTo>
                    <a:pt x="3" y="5"/>
                  </a:lnTo>
                  <a:lnTo>
                    <a:pt x="4" y="6"/>
                  </a:lnTo>
                  <a:lnTo>
                    <a:pt x="5" y="6"/>
                  </a:lnTo>
                  <a:lnTo>
                    <a:pt x="6" y="7"/>
                  </a:lnTo>
                  <a:lnTo>
                    <a:pt x="8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95" name="Freeform 285"/>
            <p:cNvSpPr>
              <a:spLocks/>
            </p:cNvSpPr>
            <p:nvPr/>
          </p:nvSpPr>
          <p:spPr bwMode="auto">
            <a:xfrm>
              <a:off x="4065" y="1783"/>
              <a:ext cx="11" cy="2"/>
            </a:xfrm>
            <a:custGeom>
              <a:avLst/>
              <a:gdLst>
                <a:gd name="T0" fmla="*/ 0 w 11"/>
                <a:gd name="T1" fmla="*/ 0 h 2"/>
                <a:gd name="T2" fmla="*/ 1 w 11"/>
                <a:gd name="T3" fmla="*/ 2 h 2"/>
                <a:gd name="T4" fmla="*/ 8 w 11"/>
                <a:gd name="T5" fmla="*/ 2 h 2"/>
                <a:gd name="T6" fmla="*/ 11 w 11"/>
                <a:gd name="T7" fmla="*/ 0 h 2"/>
                <a:gd name="T8" fmla="*/ 0 w 1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">
                  <a:moveTo>
                    <a:pt x="0" y="0"/>
                  </a:moveTo>
                  <a:lnTo>
                    <a:pt x="1" y="2"/>
                  </a:lnTo>
                  <a:lnTo>
                    <a:pt x="8" y="2"/>
                  </a:lnTo>
                  <a:lnTo>
                    <a:pt x="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96" name="Freeform 286"/>
            <p:cNvSpPr>
              <a:spLocks/>
            </p:cNvSpPr>
            <p:nvPr/>
          </p:nvSpPr>
          <p:spPr bwMode="auto">
            <a:xfrm>
              <a:off x="4053" y="1749"/>
              <a:ext cx="36" cy="11"/>
            </a:xfrm>
            <a:custGeom>
              <a:avLst/>
              <a:gdLst>
                <a:gd name="T0" fmla="*/ 29 w 36"/>
                <a:gd name="T1" fmla="*/ 2 h 11"/>
                <a:gd name="T2" fmla="*/ 28 w 36"/>
                <a:gd name="T3" fmla="*/ 2 h 11"/>
                <a:gd name="T4" fmla="*/ 28 w 36"/>
                <a:gd name="T5" fmla="*/ 2 h 11"/>
                <a:gd name="T6" fmla="*/ 26 w 36"/>
                <a:gd name="T7" fmla="*/ 1 h 11"/>
                <a:gd name="T8" fmla="*/ 25 w 36"/>
                <a:gd name="T9" fmla="*/ 1 h 11"/>
                <a:gd name="T10" fmla="*/ 24 w 36"/>
                <a:gd name="T11" fmla="*/ 1 h 11"/>
                <a:gd name="T12" fmla="*/ 23 w 36"/>
                <a:gd name="T13" fmla="*/ 1 h 11"/>
                <a:gd name="T14" fmla="*/ 21 w 36"/>
                <a:gd name="T15" fmla="*/ 1 h 11"/>
                <a:gd name="T16" fmla="*/ 19 w 36"/>
                <a:gd name="T17" fmla="*/ 1 h 11"/>
                <a:gd name="T18" fmla="*/ 18 w 36"/>
                <a:gd name="T19" fmla="*/ 0 h 11"/>
                <a:gd name="T20" fmla="*/ 16 w 36"/>
                <a:gd name="T21" fmla="*/ 0 h 11"/>
                <a:gd name="T22" fmla="*/ 15 w 36"/>
                <a:gd name="T23" fmla="*/ 0 h 11"/>
                <a:gd name="T24" fmla="*/ 13 w 36"/>
                <a:gd name="T25" fmla="*/ 0 h 11"/>
                <a:gd name="T26" fmla="*/ 12 w 36"/>
                <a:gd name="T27" fmla="*/ 0 h 11"/>
                <a:gd name="T28" fmla="*/ 11 w 36"/>
                <a:gd name="T29" fmla="*/ 0 h 11"/>
                <a:gd name="T30" fmla="*/ 10 w 36"/>
                <a:gd name="T31" fmla="*/ 0 h 11"/>
                <a:gd name="T32" fmla="*/ 10 w 36"/>
                <a:gd name="T33" fmla="*/ 0 h 11"/>
                <a:gd name="T34" fmla="*/ 8 w 36"/>
                <a:gd name="T35" fmla="*/ 0 h 11"/>
                <a:gd name="T36" fmla="*/ 6 w 36"/>
                <a:gd name="T37" fmla="*/ 1 h 11"/>
                <a:gd name="T38" fmla="*/ 5 w 36"/>
                <a:gd name="T39" fmla="*/ 2 h 11"/>
                <a:gd name="T40" fmla="*/ 3 w 36"/>
                <a:gd name="T41" fmla="*/ 4 h 11"/>
                <a:gd name="T42" fmla="*/ 2 w 36"/>
                <a:gd name="T43" fmla="*/ 5 h 11"/>
                <a:gd name="T44" fmla="*/ 1 w 36"/>
                <a:gd name="T45" fmla="*/ 7 h 11"/>
                <a:gd name="T46" fmla="*/ 0 w 36"/>
                <a:gd name="T47" fmla="*/ 8 h 11"/>
                <a:gd name="T48" fmla="*/ 0 w 36"/>
                <a:gd name="T49" fmla="*/ 10 h 11"/>
                <a:gd name="T50" fmla="*/ 0 w 36"/>
                <a:gd name="T51" fmla="*/ 10 h 11"/>
                <a:gd name="T52" fmla="*/ 2 w 36"/>
                <a:gd name="T53" fmla="*/ 10 h 11"/>
                <a:gd name="T54" fmla="*/ 3 w 36"/>
                <a:gd name="T55" fmla="*/ 11 h 11"/>
                <a:gd name="T56" fmla="*/ 5 w 36"/>
                <a:gd name="T57" fmla="*/ 11 h 11"/>
                <a:gd name="T58" fmla="*/ 8 w 36"/>
                <a:gd name="T59" fmla="*/ 11 h 11"/>
                <a:gd name="T60" fmla="*/ 10 w 36"/>
                <a:gd name="T61" fmla="*/ 11 h 11"/>
                <a:gd name="T62" fmla="*/ 13 w 36"/>
                <a:gd name="T63" fmla="*/ 11 h 11"/>
                <a:gd name="T64" fmla="*/ 16 w 36"/>
                <a:gd name="T65" fmla="*/ 11 h 11"/>
                <a:gd name="T66" fmla="*/ 19 w 36"/>
                <a:gd name="T67" fmla="*/ 11 h 11"/>
                <a:gd name="T68" fmla="*/ 23 w 36"/>
                <a:gd name="T69" fmla="*/ 11 h 11"/>
                <a:gd name="T70" fmla="*/ 25 w 36"/>
                <a:gd name="T71" fmla="*/ 11 h 11"/>
                <a:gd name="T72" fmla="*/ 28 w 36"/>
                <a:gd name="T73" fmla="*/ 11 h 11"/>
                <a:gd name="T74" fmla="*/ 30 w 36"/>
                <a:gd name="T75" fmla="*/ 11 h 11"/>
                <a:gd name="T76" fmla="*/ 32 w 36"/>
                <a:gd name="T77" fmla="*/ 11 h 11"/>
                <a:gd name="T78" fmla="*/ 33 w 36"/>
                <a:gd name="T79" fmla="*/ 11 h 11"/>
                <a:gd name="T80" fmla="*/ 34 w 36"/>
                <a:gd name="T81" fmla="*/ 11 h 11"/>
                <a:gd name="T82" fmla="*/ 35 w 36"/>
                <a:gd name="T83" fmla="*/ 11 h 11"/>
                <a:gd name="T84" fmla="*/ 36 w 36"/>
                <a:gd name="T85" fmla="*/ 10 h 11"/>
                <a:gd name="T86" fmla="*/ 36 w 36"/>
                <a:gd name="T87" fmla="*/ 8 h 11"/>
                <a:gd name="T88" fmla="*/ 35 w 36"/>
                <a:gd name="T89" fmla="*/ 6 h 11"/>
                <a:gd name="T90" fmla="*/ 34 w 36"/>
                <a:gd name="T91" fmla="*/ 5 h 11"/>
                <a:gd name="T92" fmla="*/ 32 w 36"/>
                <a:gd name="T93" fmla="*/ 3 h 11"/>
                <a:gd name="T94" fmla="*/ 31 w 36"/>
                <a:gd name="T95" fmla="*/ 2 h 11"/>
                <a:gd name="T96" fmla="*/ 29 w 36"/>
                <a:gd name="T97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6" h="11">
                  <a:moveTo>
                    <a:pt x="29" y="2"/>
                  </a:moveTo>
                  <a:lnTo>
                    <a:pt x="28" y="2"/>
                  </a:lnTo>
                  <a:lnTo>
                    <a:pt x="28" y="2"/>
                  </a:lnTo>
                  <a:lnTo>
                    <a:pt x="26" y="1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3" y="11"/>
                  </a:lnTo>
                  <a:lnTo>
                    <a:pt x="16" y="11"/>
                  </a:lnTo>
                  <a:lnTo>
                    <a:pt x="19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8" y="11"/>
                  </a:lnTo>
                  <a:lnTo>
                    <a:pt x="30" y="11"/>
                  </a:lnTo>
                  <a:lnTo>
                    <a:pt x="32" y="11"/>
                  </a:lnTo>
                  <a:lnTo>
                    <a:pt x="33" y="11"/>
                  </a:lnTo>
                  <a:lnTo>
                    <a:pt x="34" y="11"/>
                  </a:lnTo>
                  <a:lnTo>
                    <a:pt x="35" y="11"/>
                  </a:lnTo>
                  <a:lnTo>
                    <a:pt x="36" y="10"/>
                  </a:lnTo>
                  <a:lnTo>
                    <a:pt x="36" y="8"/>
                  </a:lnTo>
                  <a:lnTo>
                    <a:pt x="35" y="6"/>
                  </a:lnTo>
                  <a:lnTo>
                    <a:pt x="34" y="5"/>
                  </a:lnTo>
                  <a:lnTo>
                    <a:pt x="32" y="3"/>
                  </a:lnTo>
                  <a:lnTo>
                    <a:pt x="31" y="2"/>
                  </a:lnTo>
                  <a:lnTo>
                    <a:pt x="2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97" name="Freeform 287"/>
            <p:cNvSpPr>
              <a:spLocks/>
            </p:cNvSpPr>
            <p:nvPr/>
          </p:nvSpPr>
          <p:spPr bwMode="auto">
            <a:xfrm>
              <a:off x="4091" y="1776"/>
              <a:ext cx="3" cy="3"/>
            </a:xfrm>
            <a:custGeom>
              <a:avLst/>
              <a:gdLst>
                <a:gd name="T0" fmla="*/ 2 w 3"/>
                <a:gd name="T1" fmla="*/ 3 h 3"/>
                <a:gd name="T2" fmla="*/ 2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3 w 3"/>
                <a:gd name="T9" fmla="*/ 2 h 3"/>
                <a:gd name="T10" fmla="*/ 3 w 3"/>
                <a:gd name="T11" fmla="*/ 1 h 3"/>
                <a:gd name="T12" fmla="*/ 3 w 3"/>
                <a:gd name="T13" fmla="*/ 1 h 3"/>
                <a:gd name="T14" fmla="*/ 2 w 3"/>
                <a:gd name="T15" fmla="*/ 1 h 3"/>
                <a:gd name="T16" fmla="*/ 2 w 3"/>
                <a:gd name="T17" fmla="*/ 0 h 3"/>
                <a:gd name="T18" fmla="*/ 1 w 3"/>
                <a:gd name="T19" fmla="*/ 1 h 3"/>
                <a:gd name="T20" fmla="*/ 1 w 3"/>
                <a:gd name="T21" fmla="*/ 1 h 3"/>
                <a:gd name="T22" fmla="*/ 1 w 3"/>
                <a:gd name="T23" fmla="*/ 1 h 3"/>
                <a:gd name="T24" fmla="*/ 0 w 3"/>
                <a:gd name="T25" fmla="*/ 2 h 3"/>
                <a:gd name="T26" fmla="*/ 1 w 3"/>
                <a:gd name="T27" fmla="*/ 2 h 3"/>
                <a:gd name="T28" fmla="*/ 1 w 3"/>
                <a:gd name="T29" fmla="*/ 3 h 3"/>
                <a:gd name="T30" fmla="*/ 1 w 3"/>
                <a:gd name="T31" fmla="*/ 3 h 3"/>
                <a:gd name="T32" fmla="*/ 2 w 3"/>
                <a:gd name="T3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98" name="Freeform 288"/>
            <p:cNvSpPr>
              <a:spLocks/>
            </p:cNvSpPr>
            <p:nvPr/>
          </p:nvSpPr>
          <p:spPr bwMode="auto">
            <a:xfrm>
              <a:off x="4062" y="1798"/>
              <a:ext cx="31" cy="19"/>
            </a:xfrm>
            <a:custGeom>
              <a:avLst/>
              <a:gdLst>
                <a:gd name="T0" fmla="*/ 29 w 31"/>
                <a:gd name="T1" fmla="*/ 10 h 19"/>
                <a:gd name="T2" fmla="*/ 27 w 31"/>
                <a:gd name="T3" fmla="*/ 7 h 19"/>
                <a:gd name="T4" fmla="*/ 31 w 31"/>
                <a:gd name="T5" fmla="*/ 4 h 19"/>
                <a:gd name="T6" fmla="*/ 27 w 31"/>
                <a:gd name="T7" fmla="*/ 0 h 19"/>
                <a:gd name="T8" fmla="*/ 25 w 31"/>
                <a:gd name="T9" fmla="*/ 0 h 19"/>
                <a:gd name="T10" fmla="*/ 28 w 31"/>
                <a:gd name="T11" fmla="*/ 4 h 19"/>
                <a:gd name="T12" fmla="*/ 24 w 31"/>
                <a:gd name="T13" fmla="*/ 7 h 19"/>
                <a:gd name="T14" fmla="*/ 25 w 31"/>
                <a:gd name="T15" fmla="*/ 7 h 19"/>
                <a:gd name="T16" fmla="*/ 25 w 31"/>
                <a:gd name="T17" fmla="*/ 8 h 19"/>
                <a:gd name="T18" fmla="*/ 26 w 31"/>
                <a:gd name="T19" fmla="*/ 9 h 19"/>
                <a:gd name="T20" fmla="*/ 27 w 31"/>
                <a:gd name="T21" fmla="*/ 10 h 19"/>
                <a:gd name="T22" fmla="*/ 13 w 31"/>
                <a:gd name="T23" fmla="*/ 17 h 19"/>
                <a:gd name="T24" fmla="*/ 4 w 31"/>
                <a:gd name="T25" fmla="*/ 9 h 19"/>
                <a:gd name="T26" fmla="*/ 6 w 31"/>
                <a:gd name="T27" fmla="*/ 7 h 19"/>
                <a:gd name="T28" fmla="*/ 2 w 31"/>
                <a:gd name="T29" fmla="*/ 4 h 19"/>
                <a:gd name="T30" fmla="*/ 5 w 31"/>
                <a:gd name="T31" fmla="*/ 0 h 19"/>
                <a:gd name="T32" fmla="*/ 3 w 31"/>
                <a:gd name="T33" fmla="*/ 0 h 19"/>
                <a:gd name="T34" fmla="*/ 0 w 31"/>
                <a:gd name="T35" fmla="*/ 4 h 19"/>
                <a:gd name="T36" fmla="*/ 4 w 31"/>
                <a:gd name="T37" fmla="*/ 7 h 19"/>
                <a:gd name="T38" fmla="*/ 1 w 31"/>
                <a:gd name="T39" fmla="*/ 10 h 19"/>
                <a:gd name="T40" fmla="*/ 13 w 31"/>
                <a:gd name="T41" fmla="*/ 19 h 19"/>
                <a:gd name="T42" fmla="*/ 29 w 31"/>
                <a:gd name="T43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" h="19">
                  <a:moveTo>
                    <a:pt x="29" y="10"/>
                  </a:moveTo>
                  <a:lnTo>
                    <a:pt x="27" y="7"/>
                  </a:lnTo>
                  <a:lnTo>
                    <a:pt x="31" y="4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8" y="4"/>
                  </a:lnTo>
                  <a:lnTo>
                    <a:pt x="24" y="7"/>
                  </a:lnTo>
                  <a:lnTo>
                    <a:pt x="25" y="7"/>
                  </a:lnTo>
                  <a:lnTo>
                    <a:pt x="25" y="8"/>
                  </a:lnTo>
                  <a:lnTo>
                    <a:pt x="26" y="9"/>
                  </a:lnTo>
                  <a:lnTo>
                    <a:pt x="27" y="10"/>
                  </a:lnTo>
                  <a:lnTo>
                    <a:pt x="13" y="17"/>
                  </a:lnTo>
                  <a:lnTo>
                    <a:pt x="4" y="9"/>
                  </a:lnTo>
                  <a:lnTo>
                    <a:pt x="6" y="7"/>
                  </a:lnTo>
                  <a:lnTo>
                    <a:pt x="2" y="4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4"/>
                  </a:lnTo>
                  <a:lnTo>
                    <a:pt x="4" y="7"/>
                  </a:lnTo>
                  <a:lnTo>
                    <a:pt x="1" y="10"/>
                  </a:lnTo>
                  <a:lnTo>
                    <a:pt x="13" y="19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99" name="Freeform 289"/>
            <p:cNvSpPr>
              <a:spLocks/>
            </p:cNvSpPr>
            <p:nvPr/>
          </p:nvSpPr>
          <p:spPr bwMode="auto">
            <a:xfrm>
              <a:off x="4056" y="1814"/>
              <a:ext cx="2" cy="24"/>
            </a:xfrm>
            <a:custGeom>
              <a:avLst/>
              <a:gdLst>
                <a:gd name="T0" fmla="*/ 0 w 2"/>
                <a:gd name="T1" fmla="*/ 24 h 24"/>
                <a:gd name="T2" fmla="*/ 0 w 2"/>
                <a:gd name="T3" fmla="*/ 3 h 24"/>
                <a:gd name="T4" fmla="*/ 2 w 2"/>
                <a:gd name="T5" fmla="*/ 0 h 24"/>
                <a:gd name="T6" fmla="*/ 2 w 2"/>
                <a:gd name="T7" fmla="*/ 24 h 24"/>
                <a:gd name="T8" fmla="*/ 0 w 2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4">
                  <a:moveTo>
                    <a:pt x="0" y="24"/>
                  </a:moveTo>
                  <a:lnTo>
                    <a:pt x="0" y="3"/>
                  </a:lnTo>
                  <a:lnTo>
                    <a:pt x="2" y="0"/>
                  </a:lnTo>
                  <a:lnTo>
                    <a:pt x="2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00" name="Freeform 290"/>
            <p:cNvSpPr>
              <a:spLocks/>
            </p:cNvSpPr>
            <p:nvPr/>
          </p:nvSpPr>
          <p:spPr bwMode="auto">
            <a:xfrm>
              <a:off x="3906" y="1796"/>
              <a:ext cx="43" cy="53"/>
            </a:xfrm>
            <a:custGeom>
              <a:avLst/>
              <a:gdLst>
                <a:gd name="T0" fmla="*/ 43 w 43"/>
                <a:gd name="T1" fmla="*/ 3 h 53"/>
                <a:gd name="T2" fmla="*/ 42 w 43"/>
                <a:gd name="T3" fmla="*/ 2 h 53"/>
                <a:gd name="T4" fmla="*/ 41 w 43"/>
                <a:gd name="T5" fmla="*/ 1 h 53"/>
                <a:gd name="T6" fmla="*/ 39 w 43"/>
                <a:gd name="T7" fmla="*/ 1 h 53"/>
                <a:gd name="T8" fmla="*/ 36 w 43"/>
                <a:gd name="T9" fmla="*/ 0 h 53"/>
                <a:gd name="T10" fmla="*/ 33 w 43"/>
                <a:gd name="T11" fmla="*/ 1 h 53"/>
                <a:gd name="T12" fmla="*/ 30 w 43"/>
                <a:gd name="T13" fmla="*/ 1 h 53"/>
                <a:gd name="T14" fmla="*/ 27 w 43"/>
                <a:gd name="T15" fmla="*/ 1 h 53"/>
                <a:gd name="T16" fmla="*/ 24 w 43"/>
                <a:gd name="T17" fmla="*/ 2 h 53"/>
                <a:gd name="T18" fmla="*/ 21 w 43"/>
                <a:gd name="T19" fmla="*/ 2 h 53"/>
                <a:gd name="T20" fmla="*/ 18 w 43"/>
                <a:gd name="T21" fmla="*/ 3 h 53"/>
                <a:gd name="T22" fmla="*/ 15 w 43"/>
                <a:gd name="T23" fmla="*/ 3 h 53"/>
                <a:gd name="T24" fmla="*/ 13 w 43"/>
                <a:gd name="T25" fmla="*/ 4 h 53"/>
                <a:gd name="T26" fmla="*/ 11 w 43"/>
                <a:gd name="T27" fmla="*/ 5 h 53"/>
                <a:gd name="T28" fmla="*/ 9 w 43"/>
                <a:gd name="T29" fmla="*/ 5 h 53"/>
                <a:gd name="T30" fmla="*/ 8 w 43"/>
                <a:gd name="T31" fmla="*/ 5 h 53"/>
                <a:gd name="T32" fmla="*/ 8 w 43"/>
                <a:gd name="T33" fmla="*/ 5 h 53"/>
                <a:gd name="T34" fmla="*/ 8 w 43"/>
                <a:gd name="T35" fmla="*/ 5 h 53"/>
                <a:gd name="T36" fmla="*/ 7 w 43"/>
                <a:gd name="T37" fmla="*/ 5 h 53"/>
                <a:gd name="T38" fmla="*/ 7 w 43"/>
                <a:gd name="T39" fmla="*/ 5 h 53"/>
                <a:gd name="T40" fmla="*/ 7 w 43"/>
                <a:gd name="T41" fmla="*/ 4 h 53"/>
                <a:gd name="T42" fmla="*/ 7 w 43"/>
                <a:gd name="T43" fmla="*/ 4 h 53"/>
                <a:gd name="T44" fmla="*/ 6 w 43"/>
                <a:gd name="T45" fmla="*/ 3 h 53"/>
                <a:gd name="T46" fmla="*/ 5 w 43"/>
                <a:gd name="T47" fmla="*/ 3 h 53"/>
                <a:gd name="T48" fmla="*/ 4 w 43"/>
                <a:gd name="T49" fmla="*/ 3 h 53"/>
                <a:gd name="T50" fmla="*/ 3 w 43"/>
                <a:gd name="T51" fmla="*/ 3 h 53"/>
                <a:gd name="T52" fmla="*/ 2 w 43"/>
                <a:gd name="T53" fmla="*/ 3 h 53"/>
                <a:gd name="T54" fmla="*/ 1 w 43"/>
                <a:gd name="T55" fmla="*/ 3 h 53"/>
                <a:gd name="T56" fmla="*/ 1 w 43"/>
                <a:gd name="T57" fmla="*/ 4 h 53"/>
                <a:gd name="T58" fmla="*/ 1 w 43"/>
                <a:gd name="T59" fmla="*/ 4 h 53"/>
                <a:gd name="T60" fmla="*/ 0 w 43"/>
                <a:gd name="T61" fmla="*/ 4 h 53"/>
                <a:gd name="T62" fmla="*/ 0 w 43"/>
                <a:gd name="T63" fmla="*/ 4 h 53"/>
                <a:gd name="T64" fmla="*/ 0 w 43"/>
                <a:gd name="T65" fmla="*/ 4 h 53"/>
                <a:gd name="T66" fmla="*/ 0 w 43"/>
                <a:gd name="T67" fmla="*/ 53 h 53"/>
                <a:gd name="T68" fmla="*/ 8 w 43"/>
                <a:gd name="T69" fmla="*/ 53 h 53"/>
                <a:gd name="T70" fmla="*/ 8 w 43"/>
                <a:gd name="T71" fmla="*/ 49 h 53"/>
                <a:gd name="T72" fmla="*/ 8 w 43"/>
                <a:gd name="T73" fmla="*/ 42 h 53"/>
                <a:gd name="T74" fmla="*/ 8 w 43"/>
                <a:gd name="T75" fmla="*/ 34 h 53"/>
                <a:gd name="T76" fmla="*/ 8 w 43"/>
                <a:gd name="T77" fmla="*/ 31 h 53"/>
                <a:gd name="T78" fmla="*/ 9 w 43"/>
                <a:gd name="T79" fmla="*/ 31 h 53"/>
                <a:gd name="T80" fmla="*/ 10 w 43"/>
                <a:gd name="T81" fmla="*/ 30 h 53"/>
                <a:gd name="T82" fmla="*/ 12 w 43"/>
                <a:gd name="T83" fmla="*/ 30 h 53"/>
                <a:gd name="T84" fmla="*/ 14 w 43"/>
                <a:gd name="T85" fmla="*/ 29 h 53"/>
                <a:gd name="T86" fmla="*/ 16 w 43"/>
                <a:gd name="T87" fmla="*/ 28 h 53"/>
                <a:gd name="T88" fmla="*/ 19 w 43"/>
                <a:gd name="T89" fmla="*/ 28 h 53"/>
                <a:gd name="T90" fmla="*/ 21 w 43"/>
                <a:gd name="T91" fmla="*/ 27 h 53"/>
                <a:gd name="T92" fmla="*/ 24 w 43"/>
                <a:gd name="T93" fmla="*/ 26 h 53"/>
                <a:gd name="T94" fmla="*/ 27 w 43"/>
                <a:gd name="T95" fmla="*/ 26 h 53"/>
                <a:gd name="T96" fmla="*/ 29 w 43"/>
                <a:gd name="T97" fmla="*/ 25 h 53"/>
                <a:gd name="T98" fmla="*/ 32 w 43"/>
                <a:gd name="T99" fmla="*/ 24 h 53"/>
                <a:gd name="T100" fmla="*/ 35 w 43"/>
                <a:gd name="T101" fmla="*/ 24 h 53"/>
                <a:gd name="T102" fmla="*/ 37 w 43"/>
                <a:gd name="T103" fmla="*/ 23 h 53"/>
                <a:gd name="T104" fmla="*/ 39 w 43"/>
                <a:gd name="T105" fmla="*/ 23 h 53"/>
                <a:gd name="T106" fmla="*/ 42 w 43"/>
                <a:gd name="T107" fmla="*/ 22 h 53"/>
                <a:gd name="T108" fmla="*/ 43 w 43"/>
                <a:gd name="T109" fmla="*/ 22 h 53"/>
                <a:gd name="T110" fmla="*/ 43 w 43"/>
                <a:gd name="T111" fmla="*/ 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3" h="53">
                  <a:moveTo>
                    <a:pt x="43" y="3"/>
                  </a:moveTo>
                  <a:lnTo>
                    <a:pt x="42" y="2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6" y="0"/>
                  </a:lnTo>
                  <a:lnTo>
                    <a:pt x="33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4" y="2"/>
                  </a:lnTo>
                  <a:lnTo>
                    <a:pt x="21" y="2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3"/>
                  </a:lnTo>
                  <a:lnTo>
                    <a:pt x="8" y="53"/>
                  </a:lnTo>
                  <a:lnTo>
                    <a:pt x="8" y="49"/>
                  </a:lnTo>
                  <a:lnTo>
                    <a:pt x="8" y="42"/>
                  </a:lnTo>
                  <a:lnTo>
                    <a:pt x="8" y="34"/>
                  </a:lnTo>
                  <a:lnTo>
                    <a:pt x="8" y="31"/>
                  </a:lnTo>
                  <a:lnTo>
                    <a:pt x="9" y="31"/>
                  </a:lnTo>
                  <a:lnTo>
                    <a:pt x="10" y="30"/>
                  </a:lnTo>
                  <a:lnTo>
                    <a:pt x="12" y="30"/>
                  </a:lnTo>
                  <a:lnTo>
                    <a:pt x="14" y="29"/>
                  </a:lnTo>
                  <a:lnTo>
                    <a:pt x="16" y="28"/>
                  </a:lnTo>
                  <a:lnTo>
                    <a:pt x="19" y="28"/>
                  </a:lnTo>
                  <a:lnTo>
                    <a:pt x="21" y="27"/>
                  </a:lnTo>
                  <a:lnTo>
                    <a:pt x="24" y="26"/>
                  </a:lnTo>
                  <a:lnTo>
                    <a:pt x="27" y="26"/>
                  </a:lnTo>
                  <a:lnTo>
                    <a:pt x="29" y="25"/>
                  </a:lnTo>
                  <a:lnTo>
                    <a:pt x="32" y="24"/>
                  </a:lnTo>
                  <a:lnTo>
                    <a:pt x="35" y="24"/>
                  </a:lnTo>
                  <a:lnTo>
                    <a:pt x="37" y="23"/>
                  </a:lnTo>
                  <a:lnTo>
                    <a:pt x="39" y="23"/>
                  </a:lnTo>
                  <a:lnTo>
                    <a:pt x="42" y="22"/>
                  </a:lnTo>
                  <a:lnTo>
                    <a:pt x="43" y="22"/>
                  </a:lnTo>
                  <a:lnTo>
                    <a:pt x="4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01" name="Freeform 291"/>
            <p:cNvSpPr>
              <a:spLocks/>
            </p:cNvSpPr>
            <p:nvPr/>
          </p:nvSpPr>
          <p:spPr bwMode="auto">
            <a:xfrm>
              <a:off x="3899" y="1835"/>
              <a:ext cx="231" cy="47"/>
            </a:xfrm>
            <a:custGeom>
              <a:avLst/>
              <a:gdLst>
                <a:gd name="T0" fmla="*/ 18 w 231"/>
                <a:gd name="T1" fmla="*/ 7 h 47"/>
                <a:gd name="T2" fmla="*/ 25 w 231"/>
                <a:gd name="T3" fmla="*/ 5 h 47"/>
                <a:gd name="T4" fmla="*/ 32 w 231"/>
                <a:gd name="T5" fmla="*/ 4 h 47"/>
                <a:gd name="T6" fmla="*/ 40 w 231"/>
                <a:gd name="T7" fmla="*/ 3 h 47"/>
                <a:gd name="T8" fmla="*/ 49 w 231"/>
                <a:gd name="T9" fmla="*/ 2 h 47"/>
                <a:gd name="T10" fmla="*/ 59 w 231"/>
                <a:gd name="T11" fmla="*/ 1 h 47"/>
                <a:gd name="T12" fmla="*/ 69 w 231"/>
                <a:gd name="T13" fmla="*/ 1 h 47"/>
                <a:gd name="T14" fmla="*/ 80 w 231"/>
                <a:gd name="T15" fmla="*/ 0 h 47"/>
                <a:gd name="T16" fmla="*/ 91 w 231"/>
                <a:gd name="T17" fmla="*/ 0 h 47"/>
                <a:gd name="T18" fmla="*/ 103 w 231"/>
                <a:gd name="T19" fmla="*/ 0 h 47"/>
                <a:gd name="T20" fmla="*/ 115 w 231"/>
                <a:gd name="T21" fmla="*/ 0 h 47"/>
                <a:gd name="T22" fmla="*/ 130 w 231"/>
                <a:gd name="T23" fmla="*/ 0 h 47"/>
                <a:gd name="T24" fmla="*/ 145 w 231"/>
                <a:gd name="T25" fmla="*/ 0 h 47"/>
                <a:gd name="T26" fmla="*/ 159 w 231"/>
                <a:gd name="T27" fmla="*/ 1 h 47"/>
                <a:gd name="T28" fmla="*/ 172 w 231"/>
                <a:gd name="T29" fmla="*/ 2 h 47"/>
                <a:gd name="T30" fmla="*/ 185 w 231"/>
                <a:gd name="T31" fmla="*/ 3 h 47"/>
                <a:gd name="T32" fmla="*/ 194 w 231"/>
                <a:gd name="T33" fmla="*/ 4 h 47"/>
                <a:gd name="T34" fmla="*/ 202 w 231"/>
                <a:gd name="T35" fmla="*/ 5 h 47"/>
                <a:gd name="T36" fmla="*/ 209 w 231"/>
                <a:gd name="T37" fmla="*/ 6 h 47"/>
                <a:gd name="T38" fmla="*/ 215 w 231"/>
                <a:gd name="T39" fmla="*/ 7 h 47"/>
                <a:gd name="T40" fmla="*/ 220 w 231"/>
                <a:gd name="T41" fmla="*/ 8 h 47"/>
                <a:gd name="T42" fmla="*/ 225 w 231"/>
                <a:gd name="T43" fmla="*/ 10 h 47"/>
                <a:gd name="T44" fmla="*/ 228 w 231"/>
                <a:gd name="T45" fmla="*/ 12 h 47"/>
                <a:gd name="T46" fmla="*/ 231 w 231"/>
                <a:gd name="T47" fmla="*/ 14 h 47"/>
                <a:gd name="T48" fmla="*/ 231 w 231"/>
                <a:gd name="T49" fmla="*/ 31 h 47"/>
                <a:gd name="T50" fmla="*/ 225 w 231"/>
                <a:gd name="T51" fmla="*/ 34 h 47"/>
                <a:gd name="T52" fmla="*/ 218 w 231"/>
                <a:gd name="T53" fmla="*/ 37 h 47"/>
                <a:gd name="T54" fmla="*/ 213 w 231"/>
                <a:gd name="T55" fmla="*/ 39 h 47"/>
                <a:gd name="T56" fmla="*/ 210 w 231"/>
                <a:gd name="T57" fmla="*/ 40 h 47"/>
                <a:gd name="T58" fmla="*/ 206 w 231"/>
                <a:gd name="T59" fmla="*/ 40 h 47"/>
                <a:gd name="T60" fmla="*/ 201 w 231"/>
                <a:gd name="T61" fmla="*/ 41 h 47"/>
                <a:gd name="T62" fmla="*/ 197 w 231"/>
                <a:gd name="T63" fmla="*/ 42 h 47"/>
                <a:gd name="T64" fmla="*/ 191 w 231"/>
                <a:gd name="T65" fmla="*/ 43 h 47"/>
                <a:gd name="T66" fmla="*/ 183 w 231"/>
                <a:gd name="T67" fmla="*/ 44 h 47"/>
                <a:gd name="T68" fmla="*/ 175 w 231"/>
                <a:gd name="T69" fmla="*/ 44 h 47"/>
                <a:gd name="T70" fmla="*/ 167 w 231"/>
                <a:gd name="T71" fmla="*/ 45 h 47"/>
                <a:gd name="T72" fmla="*/ 158 w 231"/>
                <a:gd name="T73" fmla="*/ 45 h 47"/>
                <a:gd name="T74" fmla="*/ 149 w 231"/>
                <a:gd name="T75" fmla="*/ 46 h 47"/>
                <a:gd name="T76" fmla="*/ 142 w 231"/>
                <a:gd name="T77" fmla="*/ 46 h 47"/>
                <a:gd name="T78" fmla="*/ 136 w 231"/>
                <a:gd name="T79" fmla="*/ 46 h 47"/>
                <a:gd name="T80" fmla="*/ 130 w 231"/>
                <a:gd name="T81" fmla="*/ 46 h 47"/>
                <a:gd name="T82" fmla="*/ 124 w 231"/>
                <a:gd name="T83" fmla="*/ 47 h 47"/>
                <a:gd name="T84" fmla="*/ 117 w 231"/>
                <a:gd name="T85" fmla="*/ 47 h 47"/>
                <a:gd name="T86" fmla="*/ 111 w 231"/>
                <a:gd name="T87" fmla="*/ 47 h 47"/>
                <a:gd name="T88" fmla="*/ 105 w 231"/>
                <a:gd name="T89" fmla="*/ 46 h 47"/>
                <a:gd name="T90" fmla="*/ 98 w 231"/>
                <a:gd name="T91" fmla="*/ 46 h 47"/>
                <a:gd name="T92" fmla="*/ 92 w 231"/>
                <a:gd name="T93" fmla="*/ 46 h 47"/>
                <a:gd name="T94" fmla="*/ 86 w 231"/>
                <a:gd name="T95" fmla="*/ 46 h 47"/>
                <a:gd name="T96" fmla="*/ 77 w 231"/>
                <a:gd name="T97" fmla="*/ 46 h 47"/>
                <a:gd name="T98" fmla="*/ 63 w 231"/>
                <a:gd name="T99" fmla="*/ 45 h 47"/>
                <a:gd name="T100" fmla="*/ 50 w 231"/>
                <a:gd name="T101" fmla="*/ 44 h 47"/>
                <a:gd name="T102" fmla="*/ 39 w 231"/>
                <a:gd name="T103" fmla="*/ 43 h 47"/>
                <a:gd name="T104" fmla="*/ 29 w 231"/>
                <a:gd name="T105" fmla="*/ 41 h 47"/>
                <a:gd name="T106" fmla="*/ 20 w 231"/>
                <a:gd name="T107" fmla="*/ 40 h 47"/>
                <a:gd name="T108" fmla="*/ 14 w 231"/>
                <a:gd name="T109" fmla="*/ 38 h 47"/>
                <a:gd name="T110" fmla="*/ 9 w 231"/>
                <a:gd name="T111" fmla="*/ 36 h 47"/>
                <a:gd name="T112" fmla="*/ 5 w 231"/>
                <a:gd name="T113" fmla="*/ 34 h 47"/>
                <a:gd name="T114" fmla="*/ 2 w 231"/>
                <a:gd name="T115" fmla="*/ 32 h 47"/>
                <a:gd name="T116" fmla="*/ 0 w 231"/>
                <a:gd name="T117" fmla="*/ 31 h 47"/>
                <a:gd name="T118" fmla="*/ 1 w 231"/>
                <a:gd name="T119" fmla="*/ 14 h 47"/>
                <a:gd name="T120" fmla="*/ 4 w 231"/>
                <a:gd name="T121" fmla="*/ 11 h 47"/>
                <a:gd name="T122" fmla="*/ 11 w 231"/>
                <a:gd name="T123" fmla="*/ 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1" h="47">
                  <a:moveTo>
                    <a:pt x="14" y="8"/>
                  </a:moveTo>
                  <a:lnTo>
                    <a:pt x="16" y="7"/>
                  </a:lnTo>
                  <a:lnTo>
                    <a:pt x="18" y="7"/>
                  </a:lnTo>
                  <a:lnTo>
                    <a:pt x="20" y="6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7" y="5"/>
                  </a:lnTo>
                  <a:lnTo>
                    <a:pt x="30" y="5"/>
                  </a:lnTo>
                  <a:lnTo>
                    <a:pt x="32" y="4"/>
                  </a:lnTo>
                  <a:lnTo>
                    <a:pt x="35" y="4"/>
                  </a:lnTo>
                  <a:lnTo>
                    <a:pt x="38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3"/>
                  </a:lnTo>
                  <a:lnTo>
                    <a:pt x="49" y="2"/>
                  </a:lnTo>
                  <a:lnTo>
                    <a:pt x="53" y="2"/>
                  </a:lnTo>
                  <a:lnTo>
                    <a:pt x="56" y="2"/>
                  </a:lnTo>
                  <a:lnTo>
                    <a:pt x="59" y="1"/>
                  </a:lnTo>
                  <a:lnTo>
                    <a:pt x="63" y="1"/>
                  </a:lnTo>
                  <a:lnTo>
                    <a:pt x="66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7" y="1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91" y="0"/>
                  </a:lnTo>
                  <a:lnTo>
                    <a:pt x="95" y="0"/>
                  </a:lnTo>
                  <a:lnTo>
                    <a:pt x="99" y="0"/>
                  </a:lnTo>
                  <a:lnTo>
                    <a:pt x="103" y="0"/>
                  </a:lnTo>
                  <a:lnTo>
                    <a:pt x="107" y="0"/>
                  </a:lnTo>
                  <a:lnTo>
                    <a:pt x="111" y="0"/>
                  </a:lnTo>
                  <a:lnTo>
                    <a:pt x="115" y="0"/>
                  </a:lnTo>
                  <a:lnTo>
                    <a:pt x="120" y="0"/>
                  </a:lnTo>
                  <a:lnTo>
                    <a:pt x="125" y="0"/>
                  </a:lnTo>
                  <a:lnTo>
                    <a:pt x="130" y="0"/>
                  </a:lnTo>
                  <a:lnTo>
                    <a:pt x="135" y="0"/>
                  </a:lnTo>
                  <a:lnTo>
                    <a:pt x="140" y="0"/>
                  </a:lnTo>
                  <a:lnTo>
                    <a:pt x="145" y="0"/>
                  </a:lnTo>
                  <a:lnTo>
                    <a:pt x="150" y="0"/>
                  </a:lnTo>
                  <a:lnTo>
                    <a:pt x="155" y="1"/>
                  </a:lnTo>
                  <a:lnTo>
                    <a:pt x="159" y="1"/>
                  </a:lnTo>
                  <a:lnTo>
                    <a:pt x="164" y="1"/>
                  </a:lnTo>
                  <a:lnTo>
                    <a:pt x="168" y="1"/>
                  </a:lnTo>
                  <a:lnTo>
                    <a:pt x="172" y="2"/>
                  </a:lnTo>
                  <a:lnTo>
                    <a:pt x="177" y="2"/>
                  </a:lnTo>
                  <a:lnTo>
                    <a:pt x="181" y="2"/>
                  </a:lnTo>
                  <a:lnTo>
                    <a:pt x="185" y="3"/>
                  </a:lnTo>
                  <a:lnTo>
                    <a:pt x="188" y="3"/>
                  </a:lnTo>
                  <a:lnTo>
                    <a:pt x="191" y="3"/>
                  </a:lnTo>
                  <a:lnTo>
                    <a:pt x="194" y="4"/>
                  </a:lnTo>
                  <a:lnTo>
                    <a:pt x="197" y="4"/>
                  </a:lnTo>
                  <a:lnTo>
                    <a:pt x="199" y="4"/>
                  </a:lnTo>
                  <a:lnTo>
                    <a:pt x="202" y="5"/>
                  </a:lnTo>
                  <a:lnTo>
                    <a:pt x="204" y="5"/>
                  </a:lnTo>
                  <a:lnTo>
                    <a:pt x="206" y="5"/>
                  </a:lnTo>
                  <a:lnTo>
                    <a:pt x="209" y="6"/>
                  </a:lnTo>
                  <a:lnTo>
                    <a:pt x="211" y="6"/>
                  </a:lnTo>
                  <a:lnTo>
                    <a:pt x="213" y="7"/>
                  </a:lnTo>
                  <a:lnTo>
                    <a:pt x="215" y="7"/>
                  </a:lnTo>
                  <a:lnTo>
                    <a:pt x="217" y="7"/>
                  </a:lnTo>
                  <a:lnTo>
                    <a:pt x="219" y="8"/>
                  </a:lnTo>
                  <a:lnTo>
                    <a:pt x="220" y="8"/>
                  </a:lnTo>
                  <a:lnTo>
                    <a:pt x="222" y="9"/>
                  </a:lnTo>
                  <a:lnTo>
                    <a:pt x="223" y="9"/>
                  </a:lnTo>
                  <a:lnTo>
                    <a:pt x="225" y="10"/>
                  </a:lnTo>
                  <a:lnTo>
                    <a:pt x="226" y="11"/>
                  </a:lnTo>
                  <a:lnTo>
                    <a:pt x="227" y="11"/>
                  </a:lnTo>
                  <a:lnTo>
                    <a:pt x="228" y="12"/>
                  </a:lnTo>
                  <a:lnTo>
                    <a:pt x="229" y="13"/>
                  </a:lnTo>
                  <a:lnTo>
                    <a:pt x="230" y="13"/>
                  </a:lnTo>
                  <a:lnTo>
                    <a:pt x="231" y="14"/>
                  </a:lnTo>
                  <a:lnTo>
                    <a:pt x="231" y="15"/>
                  </a:lnTo>
                  <a:lnTo>
                    <a:pt x="231" y="30"/>
                  </a:lnTo>
                  <a:lnTo>
                    <a:pt x="231" y="31"/>
                  </a:lnTo>
                  <a:lnTo>
                    <a:pt x="229" y="32"/>
                  </a:lnTo>
                  <a:lnTo>
                    <a:pt x="227" y="33"/>
                  </a:lnTo>
                  <a:lnTo>
                    <a:pt x="225" y="34"/>
                  </a:lnTo>
                  <a:lnTo>
                    <a:pt x="223" y="35"/>
                  </a:lnTo>
                  <a:lnTo>
                    <a:pt x="220" y="37"/>
                  </a:lnTo>
                  <a:lnTo>
                    <a:pt x="218" y="37"/>
                  </a:lnTo>
                  <a:lnTo>
                    <a:pt x="216" y="38"/>
                  </a:lnTo>
                  <a:lnTo>
                    <a:pt x="215" y="38"/>
                  </a:lnTo>
                  <a:lnTo>
                    <a:pt x="213" y="39"/>
                  </a:lnTo>
                  <a:lnTo>
                    <a:pt x="212" y="39"/>
                  </a:lnTo>
                  <a:lnTo>
                    <a:pt x="211" y="39"/>
                  </a:lnTo>
                  <a:lnTo>
                    <a:pt x="210" y="40"/>
                  </a:lnTo>
                  <a:lnTo>
                    <a:pt x="208" y="40"/>
                  </a:lnTo>
                  <a:lnTo>
                    <a:pt x="207" y="40"/>
                  </a:lnTo>
                  <a:lnTo>
                    <a:pt x="206" y="40"/>
                  </a:lnTo>
                  <a:lnTo>
                    <a:pt x="204" y="41"/>
                  </a:lnTo>
                  <a:lnTo>
                    <a:pt x="203" y="41"/>
                  </a:lnTo>
                  <a:lnTo>
                    <a:pt x="201" y="41"/>
                  </a:lnTo>
                  <a:lnTo>
                    <a:pt x="200" y="42"/>
                  </a:lnTo>
                  <a:lnTo>
                    <a:pt x="198" y="42"/>
                  </a:lnTo>
                  <a:lnTo>
                    <a:pt x="197" y="42"/>
                  </a:lnTo>
                  <a:lnTo>
                    <a:pt x="195" y="42"/>
                  </a:lnTo>
                  <a:lnTo>
                    <a:pt x="193" y="42"/>
                  </a:lnTo>
                  <a:lnTo>
                    <a:pt x="191" y="43"/>
                  </a:lnTo>
                  <a:lnTo>
                    <a:pt x="188" y="43"/>
                  </a:lnTo>
                  <a:lnTo>
                    <a:pt x="186" y="43"/>
                  </a:lnTo>
                  <a:lnTo>
                    <a:pt x="183" y="44"/>
                  </a:lnTo>
                  <a:lnTo>
                    <a:pt x="181" y="44"/>
                  </a:lnTo>
                  <a:lnTo>
                    <a:pt x="178" y="44"/>
                  </a:lnTo>
                  <a:lnTo>
                    <a:pt x="175" y="44"/>
                  </a:lnTo>
                  <a:lnTo>
                    <a:pt x="172" y="44"/>
                  </a:lnTo>
                  <a:lnTo>
                    <a:pt x="170" y="45"/>
                  </a:lnTo>
                  <a:lnTo>
                    <a:pt x="167" y="45"/>
                  </a:lnTo>
                  <a:lnTo>
                    <a:pt x="164" y="45"/>
                  </a:lnTo>
                  <a:lnTo>
                    <a:pt x="161" y="45"/>
                  </a:lnTo>
                  <a:lnTo>
                    <a:pt x="158" y="45"/>
                  </a:lnTo>
                  <a:lnTo>
                    <a:pt x="155" y="46"/>
                  </a:lnTo>
                  <a:lnTo>
                    <a:pt x="152" y="46"/>
                  </a:lnTo>
                  <a:lnTo>
                    <a:pt x="149" y="46"/>
                  </a:lnTo>
                  <a:lnTo>
                    <a:pt x="147" y="46"/>
                  </a:lnTo>
                  <a:lnTo>
                    <a:pt x="145" y="46"/>
                  </a:lnTo>
                  <a:lnTo>
                    <a:pt x="142" y="46"/>
                  </a:lnTo>
                  <a:lnTo>
                    <a:pt x="140" y="46"/>
                  </a:lnTo>
                  <a:lnTo>
                    <a:pt x="138" y="46"/>
                  </a:lnTo>
                  <a:lnTo>
                    <a:pt x="136" y="46"/>
                  </a:lnTo>
                  <a:lnTo>
                    <a:pt x="134" y="46"/>
                  </a:lnTo>
                  <a:lnTo>
                    <a:pt x="132" y="46"/>
                  </a:lnTo>
                  <a:lnTo>
                    <a:pt x="130" y="46"/>
                  </a:lnTo>
                  <a:lnTo>
                    <a:pt x="128" y="46"/>
                  </a:lnTo>
                  <a:lnTo>
                    <a:pt x="126" y="46"/>
                  </a:lnTo>
                  <a:lnTo>
                    <a:pt x="124" y="47"/>
                  </a:lnTo>
                  <a:lnTo>
                    <a:pt x="122" y="47"/>
                  </a:lnTo>
                  <a:lnTo>
                    <a:pt x="119" y="47"/>
                  </a:lnTo>
                  <a:lnTo>
                    <a:pt x="117" y="47"/>
                  </a:lnTo>
                  <a:lnTo>
                    <a:pt x="115" y="47"/>
                  </a:lnTo>
                  <a:lnTo>
                    <a:pt x="113" y="47"/>
                  </a:lnTo>
                  <a:lnTo>
                    <a:pt x="111" y="47"/>
                  </a:lnTo>
                  <a:lnTo>
                    <a:pt x="109" y="47"/>
                  </a:lnTo>
                  <a:lnTo>
                    <a:pt x="107" y="47"/>
                  </a:lnTo>
                  <a:lnTo>
                    <a:pt x="105" y="46"/>
                  </a:lnTo>
                  <a:lnTo>
                    <a:pt x="103" y="46"/>
                  </a:lnTo>
                  <a:lnTo>
                    <a:pt x="100" y="46"/>
                  </a:lnTo>
                  <a:lnTo>
                    <a:pt x="98" y="46"/>
                  </a:lnTo>
                  <a:lnTo>
                    <a:pt x="96" y="46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0" y="46"/>
                  </a:lnTo>
                  <a:lnTo>
                    <a:pt x="88" y="46"/>
                  </a:lnTo>
                  <a:lnTo>
                    <a:pt x="86" y="46"/>
                  </a:lnTo>
                  <a:lnTo>
                    <a:pt x="84" y="46"/>
                  </a:lnTo>
                  <a:lnTo>
                    <a:pt x="82" y="46"/>
                  </a:lnTo>
                  <a:lnTo>
                    <a:pt x="77" y="46"/>
                  </a:lnTo>
                  <a:lnTo>
                    <a:pt x="72" y="45"/>
                  </a:lnTo>
                  <a:lnTo>
                    <a:pt x="68" y="45"/>
                  </a:lnTo>
                  <a:lnTo>
                    <a:pt x="63" y="45"/>
                  </a:lnTo>
                  <a:lnTo>
                    <a:pt x="59" y="45"/>
                  </a:lnTo>
                  <a:lnTo>
                    <a:pt x="54" y="44"/>
                  </a:lnTo>
                  <a:lnTo>
                    <a:pt x="50" y="44"/>
                  </a:lnTo>
                  <a:lnTo>
                    <a:pt x="47" y="44"/>
                  </a:lnTo>
                  <a:lnTo>
                    <a:pt x="43" y="43"/>
                  </a:lnTo>
                  <a:lnTo>
                    <a:pt x="39" y="43"/>
                  </a:lnTo>
                  <a:lnTo>
                    <a:pt x="36" y="42"/>
                  </a:lnTo>
                  <a:lnTo>
                    <a:pt x="32" y="42"/>
                  </a:lnTo>
                  <a:lnTo>
                    <a:pt x="29" y="41"/>
                  </a:lnTo>
                  <a:lnTo>
                    <a:pt x="26" y="41"/>
                  </a:lnTo>
                  <a:lnTo>
                    <a:pt x="23" y="40"/>
                  </a:lnTo>
                  <a:lnTo>
                    <a:pt x="20" y="40"/>
                  </a:lnTo>
                  <a:lnTo>
                    <a:pt x="18" y="39"/>
                  </a:lnTo>
                  <a:lnTo>
                    <a:pt x="16" y="38"/>
                  </a:lnTo>
                  <a:lnTo>
                    <a:pt x="14" y="38"/>
                  </a:lnTo>
                  <a:lnTo>
                    <a:pt x="12" y="37"/>
                  </a:lnTo>
                  <a:lnTo>
                    <a:pt x="10" y="37"/>
                  </a:lnTo>
                  <a:lnTo>
                    <a:pt x="9" y="36"/>
                  </a:lnTo>
                  <a:lnTo>
                    <a:pt x="7" y="35"/>
                  </a:lnTo>
                  <a:lnTo>
                    <a:pt x="6" y="35"/>
                  </a:lnTo>
                  <a:lnTo>
                    <a:pt x="5" y="34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15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3" y="12"/>
                  </a:lnTo>
                  <a:lnTo>
                    <a:pt x="4" y="11"/>
                  </a:lnTo>
                  <a:lnTo>
                    <a:pt x="6" y="10"/>
                  </a:lnTo>
                  <a:lnTo>
                    <a:pt x="8" y="9"/>
                  </a:lnTo>
                  <a:lnTo>
                    <a:pt x="11" y="8"/>
                  </a:lnTo>
                  <a:lnTo>
                    <a:pt x="14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02" name="Freeform 292"/>
            <p:cNvSpPr>
              <a:spLocks/>
            </p:cNvSpPr>
            <p:nvPr/>
          </p:nvSpPr>
          <p:spPr bwMode="auto">
            <a:xfrm>
              <a:off x="3903" y="1837"/>
              <a:ext cx="223" cy="27"/>
            </a:xfrm>
            <a:custGeom>
              <a:avLst/>
              <a:gdLst>
                <a:gd name="T0" fmla="*/ 211 w 223"/>
                <a:gd name="T1" fmla="*/ 20 h 27"/>
                <a:gd name="T2" fmla="*/ 201 w 223"/>
                <a:gd name="T3" fmla="*/ 22 h 27"/>
                <a:gd name="T4" fmla="*/ 188 w 223"/>
                <a:gd name="T5" fmla="*/ 24 h 27"/>
                <a:gd name="T6" fmla="*/ 172 w 223"/>
                <a:gd name="T7" fmla="*/ 25 h 27"/>
                <a:gd name="T8" fmla="*/ 155 w 223"/>
                <a:gd name="T9" fmla="*/ 26 h 27"/>
                <a:gd name="T10" fmla="*/ 140 w 223"/>
                <a:gd name="T11" fmla="*/ 27 h 27"/>
                <a:gd name="T12" fmla="*/ 135 w 223"/>
                <a:gd name="T13" fmla="*/ 27 h 27"/>
                <a:gd name="T14" fmla="*/ 129 w 223"/>
                <a:gd name="T15" fmla="*/ 27 h 27"/>
                <a:gd name="T16" fmla="*/ 123 w 223"/>
                <a:gd name="T17" fmla="*/ 27 h 27"/>
                <a:gd name="T18" fmla="*/ 117 w 223"/>
                <a:gd name="T19" fmla="*/ 27 h 27"/>
                <a:gd name="T20" fmla="*/ 111 w 223"/>
                <a:gd name="T21" fmla="*/ 27 h 27"/>
                <a:gd name="T22" fmla="*/ 103 w 223"/>
                <a:gd name="T23" fmla="*/ 27 h 27"/>
                <a:gd name="T24" fmla="*/ 95 w 223"/>
                <a:gd name="T25" fmla="*/ 27 h 27"/>
                <a:gd name="T26" fmla="*/ 86 w 223"/>
                <a:gd name="T27" fmla="*/ 27 h 27"/>
                <a:gd name="T28" fmla="*/ 79 w 223"/>
                <a:gd name="T29" fmla="*/ 27 h 27"/>
                <a:gd name="T30" fmla="*/ 71 w 223"/>
                <a:gd name="T31" fmla="*/ 27 h 27"/>
                <a:gd name="T32" fmla="*/ 62 w 223"/>
                <a:gd name="T33" fmla="*/ 26 h 27"/>
                <a:gd name="T34" fmla="*/ 52 w 223"/>
                <a:gd name="T35" fmla="*/ 25 h 27"/>
                <a:gd name="T36" fmla="*/ 43 w 223"/>
                <a:gd name="T37" fmla="*/ 25 h 27"/>
                <a:gd name="T38" fmla="*/ 35 w 223"/>
                <a:gd name="T39" fmla="*/ 24 h 27"/>
                <a:gd name="T40" fmla="*/ 27 w 223"/>
                <a:gd name="T41" fmla="*/ 23 h 27"/>
                <a:gd name="T42" fmla="*/ 22 w 223"/>
                <a:gd name="T43" fmla="*/ 22 h 27"/>
                <a:gd name="T44" fmla="*/ 18 w 223"/>
                <a:gd name="T45" fmla="*/ 21 h 27"/>
                <a:gd name="T46" fmla="*/ 14 w 223"/>
                <a:gd name="T47" fmla="*/ 21 h 27"/>
                <a:gd name="T48" fmla="*/ 7 w 223"/>
                <a:gd name="T49" fmla="*/ 19 h 27"/>
                <a:gd name="T50" fmla="*/ 2 w 223"/>
                <a:gd name="T51" fmla="*/ 17 h 27"/>
                <a:gd name="T52" fmla="*/ 0 w 223"/>
                <a:gd name="T53" fmla="*/ 14 h 27"/>
                <a:gd name="T54" fmla="*/ 1 w 223"/>
                <a:gd name="T55" fmla="*/ 12 h 27"/>
                <a:gd name="T56" fmla="*/ 5 w 223"/>
                <a:gd name="T57" fmla="*/ 10 h 27"/>
                <a:gd name="T58" fmla="*/ 12 w 223"/>
                <a:gd name="T59" fmla="*/ 8 h 27"/>
                <a:gd name="T60" fmla="*/ 21 w 223"/>
                <a:gd name="T61" fmla="*/ 6 h 27"/>
                <a:gd name="T62" fmla="*/ 32 w 223"/>
                <a:gd name="T63" fmla="*/ 4 h 27"/>
                <a:gd name="T64" fmla="*/ 44 w 223"/>
                <a:gd name="T65" fmla="*/ 3 h 27"/>
                <a:gd name="T66" fmla="*/ 56 w 223"/>
                <a:gd name="T67" fmla="*/ 2 h 27"/>
                <a:gd name="T68" fmla="*/ 70 w 223"/>
                <a:gd name="T69" fmla="*/ 1 h 27"/>
                <a:gd name="T70" fmla="*/ 85 w 223"/>
                <a:gd name="T71" fmla="*/ 1 h 27"/>
                <a:gd name="T72" fmla="*/ 101 w 223"/>
                <a:gd name="T73" fmla="*/ 0 h 27"/>
                <a:gd name="T74" fmla="*/ 116 w 223"/>
                <a:gd name="T75" fmla="*/ 0 h 27"/>
                <a:gd name="T76" fmla="*/ 129 w 223"/>
                <a:gd name="T77" fmla="*/ 0 h 27"/>
                <a:gd name="T78" fmla="*/ 141 w 223"/>
                <a:gd name="T79" fmla="*/ 1 h 27"/>
                <a:gd name="T80" fmla="*/ 153 w 223"/>
                <a:gd name="T81" fmla="*/ 1 h 27"/>
                <a:gd name="T82" fmla="*/ 165 w 223"/>
                <a:gd name="T83" fmla="*/ 2 h 27"/>
                <a:gd name="T84" fmla="*/ 175 w 223"/>
                <a:gd name="T85" fmla="*/ 3 h 27"/>
                <a:gd name="T86" fmla="*/ 185 w 223"/>
                <a:gd name="T87" fmla="*/ 4 h 27"/>
                <a:gd name="T88" fmla="*/ 194 w 223"/>
                <a:gd name="T89" fmla="*/ 5 h 27"/>
                <a:gd name="T90" fmla="*/ 202 w 223"/>
                <a:gd name="T91" fmla="*/ 6 h 27"/>
                <a:gd name="T92" fmla="*/ 208 w 223"/>
                <a:gd name="T93" fmla="*/ 7 h 27"/>
                <a:gd name="T94" fmla="*/ 214 w 223"/>
                <a:gd name="T95" fmla="*/ 9 h 27"/>
                <a:gd name="T96" fmla="*/ 219 w 223"/>
                <a:gd name="T97" fmla="*/ 10 h 27"/>
                <a:gd name="T98" fmla="*/ 222 w 223"/>
                <a:gd name="T99" fmla="*/ 12 h 27"/>
                <a:gd name="T100" fmla="*/ 223 w 223"/>
                <a:gd name="T101" fmla="*/ 14 h 27"/>
                <a:gd name="T102" fmla="*/ 222 w 223"/>
                <a:gd name="T103" fmla="*/ 16 h 27"/>
                <a:gd name="T104" fmla="*/ 219 w 223"/>
                <a:gd name="T105" fmla="*/ 1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3" h="27">
                  <a:moveTo>
                    <a:pt x="216" y="19"/>
                  </a:moveTo>
                  <a:lnTo>
                    <a:pt x="214" y="19"/>
                  </a:lnTo>
                  <a:lnTo>
                    <a:pt x="211" y="20"/>
                  </a:lnTo>
                  <a:lnTo>
                    <a:pt x="208" y="21"/>
                  </a:lnTo>
                  <a:lnTo>
                    <a:pt x="205" y="21"/>
                  </a:lnTo>
                  <a:lnTo>
                    <a:pt x="201" y="22"/>
                  </a:lnTo>
                  <a:lnTo>
                    <a:pt x="197" y="23"/>
                  </a:lnTo>
                  <a:lnTo>
                    <a:pt x="192" y="23"/>
                  </a:lnTo>
                  <a:lnTo>
                    <a:pt x="188" y="24"/>
                  </a:lnTo>
                  <a:lnTo>
                    <a:pt x="183" y="24"/>
                  </a:lnTo>
                  <a:lnTo>
                    <a:pt x="178" y="25"/>
                  </a:lnTo>
                  <a:lnTo>
                    <a:pt x="172" y="25"/>
                  </a:lnTo>
                  <a:lnTo>
                    <a:pt x="167" y="26"/>
                  </a:lnTo>
                  <a:lnTo>
                    <a:pt x="161" y="26"/>
                  </a:lnTo>
                  <a:lnTo>
                    <a:pt x="155" y="26"/>
                  </a:lnTo>
                  <a:lnTo>
                    <a:pt x="148" y="27"/>
                  </a:lnTo>
                  <a:lnTo>
                    <a:pt x="142" y="27"/>
                  </a:lnTo>
                  <a:lnTo>
                    <a:pt x="140" y="27"/>
                  </a:lnTo>
                  <a:lnTo>
                    <a:pt x="138" y="27"/>
                  </a:lnTo>
                  <a:lnTo>
                    <a:pt x="136" y="27"/>
                  </a:lnTo>
                  <a:lnTo>
                    <a:pt x="135" y="27"/>
                  </a:lnTo>
                  <a:lnTo>
                    <a:pt x="133" y="27"/>
                  </a:lnTo>
                  <a:lnTo>
                    <a:pt x="131" y="27"/>
                  </a:lnTo>
                  <a:lnTo>
                    <a:pt x="129" y="27"/>
                  </a:lnTo>
                  <a:lnTo>
                    <a:pt x="127" y="27"/>
                  </a:lnTo>
                  <a:lnTo>
                    <a:pt x="125" y="27"/>
                  </a:lnTo>
                  <a:lnTo>
                    <a:pt x="123" y="27"/>
                  </a:lnTo>
                  <a:lnTo>
                    <a:pt x="121" y="27"/>
                  </a:lnTo>
                  <a:lnTo>
                    <a:pt x="119" y="27"/>
                  </a:lnTo>
                  <a:lnTo>
                    <a:pt x="117" y="27"/>
                  </a:lnTo>
                  <a:lnTo>
                    <a:pt x="115" y="27"/>
                  </a:lnTo>
                  <a:lnTo>
                    <a:pt x="113" y="27"/>
                  </a:lnTo>
                  <a:lnTo>
                    <a:pt x="111" y="27"/>
                  </a:lnTo>
                  <a:lnTo>
                    <a:pt x="109" y="27"/>
                  </a:lnTo>
                  <a:lnTo>
                    <a:pt x="106" y="27"/>
                  </a:lnTo>
                  <a:lnTo>
                    <a:pt x="103" y="27"/>
                  </a:lnTo>
                  <a:lnTo>
                    <a:pt x="100" y="27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2" y="27"/>
                  </a:lnTo>
                  <a:lnTo>
                    <a:pt x="89" y="27"/>
                  </a:lnTo>
                  <a:lnTo>
                    <a:pt x="86" y="27"/>
                  </a:lnTo>
                  <a:lnTo>
                    <a:pt x="84" y="27"/>
                  </a:lnTo>
                  <a:lnTo>
                    <a:pt x="81" y="27"/>
                  </a:lnTo>
                  <a:lnTo>
                    <a:pt x="79" y="27"/>
                  </a:lnTo>
                  <a:lnTo>
                    <a:pt x="76" y="27"/>
                  </a:lnTo>
                  <a:lnTo>
                    <a:pt x="73" y="27"/>
                  </a:lnTo>
                  <a:lnTo>
                    <a:pt x="71" y="27"/>
                  </a:lnTo>
                  <a:lnTo>
                    <a:pt x="68" y="26"/>
                  </a:lnTo>
                  <a:lnTo>
                    <a:pt x="65" y="26"/>
                  </a:lnTo>
                  <a:lnTo>
                    <a:pt x="62" y="26"/>
                  </a:lnTo>
                  <a:lnTo>
                    <a:pt x="59" y="26"/>
                  </a:lnTo>
                  <a:lnTo>
                    <a:pt x="55" y="26"/>
                  </a:lnTo>
                  <a:lnTo>
                    <a:pt x="52" y="25"/>
                  </a:lnTo>
                  <a:lnTo>
                    <a:pt x="49" y="25"/>
                  </a:lnTo>
                  <a:lnTo>
                    <a:pt x="46" y="25"/>
                  </a:lnTo>
                  <a:lnTo>
                    <a:pt x="43" y="25"/>
                  </a:lnTo>
                  <a:lnTo>
                    <a:pt x="40" y="24"/>
                  </a:lnTo>
                  <a:lnTo>
                    <a:pt x="38" y="24"/>
                  </a:lnTo>
                  <a:lnTo>
                    <a:pt x="35" y="24"/>
                  </a:lnTo>
                  <a:lnTo>
                    <a:pt x="32" y="24"/>
                  </a:lnTo>
                  <a:lnTo>
                    <a:pt x="30" y="23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3" y="22"/>
                  </a:lnTo>
                  <a:lnTo>
                    <a:pt x="22" y="22"/>
                  </a:lnTo>
                  <a:lnTo>
                    <a:pt x="20" y="22"/>
                  </a:lnTo>
                  <a:lnTo>
                    <a:pt x="19" y="22"/>
                  </a:lnTo>
                  <a:lnTo>
                    <a:pt x="18" y="21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3" y="20"/>
                  </a:lnTo>
                  <a:lnTo>
                    <a:pt x="10" y="20"/>
                  </a:lnTo>
                  <a:lnTo>
                    <a:pt x="7" y="19"/>
                  </a:lnTo>
                  <a:lnTo>
                    <a:pt x="5" y="18"/>
                  </a:lnTo>
                  <a:lnTo>
                    <a:pt x="3" y="17"/>
                  </a:lnTo>
                  <a:lnTo>
                    <a:pt x="2" y="17"/>
                  </a:lnTo>
                  <a:lnTo>
                    <a:pt x="1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2" y="11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7" y="9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5" y="7"/>
                  </a:lnTo>
                  <a:lnTo>
                    <a:pt x="18" y="6"/>
                  </a:lnTo>
                  <a:lnTo>
                    <a:pt x="21" y="6"/>
                  </a:lnTo>
                  <a:lnTo>
                    <a:pt x="24" y="5"/>
                  </a:lnTo>
                  <a:lnTo>
                    <a:pt x="28" y="5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4" y="3"/>
                  </a:lnTo>
                  <a:lnTo>
                    <a:pt x="48" y="3"/>
                  </a:lnTo>
                  <a:lnTo>
                    <a:pt x="52" y="2"/>
                  </a:lnTo>
                  <a:lnTo>
                    <a:pt x="56" y="2"/>
                  </a:lnTo>
                  <a:lnTo>
                    <a:pt x="61" y="2"/>
                  </a:lnTo>
                  <a:lnTo>
                    <a:pt x="65" y="2"/>
                  </a:lnTo>
                  <a:lnTo>
                    <a:pt x="70" y="1"/>
                  </a:lnTo>
                  <a:lnTo>
                    <a:pt x="75" y="1"/>
                  </a:lnTo>
                  <a:lnTo>
                    <a:pt x="80" y="1"/>
                  </a:lnTo>
                  <a:lnTo>
                    <a:pt x="85" y="1"/>
                  </a:lnTo>
                  <a:lnTo>
                    <a:pt x="90" y="1"/>
                  </a:lnTo>
                  <a:lnTo>
                    <a:pt x="95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16" y="0"/>
                  </a:lnTo>
                  <a:lnTo>
                    <a:pt x="120" y="0"/>
                  </a:lnTo>
                  <a:lnTo>
                    <a:pt x="125" y="0"/>
                  </a:lnTo>
                  <a:lnTo>
                    <a:pt x="129" y="0"/>
                  </a:lnTo>
                  <a:lnTo>
                    <a:pt x="133" y="1"/>
                  </a:lnTo>
                  <a:lnTo>
                    <a:pt x="137" y="1"/>
                  </a:lnTo>
                  <a:lnTo>
                    <a:pt x="141" y="1"/>
                  </a:lnTo>
                  <a:lnTo>
                    <a:pt x="145" y="1"/>
                  </a:lnTo>
                  <a:lnTo>
                    <a:pt x="149" y="1"/>
                  </a:lnTo>
                  <a:lnTo>
                    <a:pt x="153" y="1"/>
                  </a:lnTo>
                  <a:lnTo>
                    <a:pt x="157" y="1"/>
                  </a:lnTo>
                  <a:lnTo>
                    <a:pt x="161" y="2"/>
                  </a:lnTo>
                  <a:lnTo>
                    <a:pt x="165" y="2"/>
                  </a:lnTo>
                  <a:lnTo>
                    <a:pt x="168" y="2"/>
                  </a:lnTo>
                  <a:lnTo>
                    <a:pt x="172" y="3"/>
                  </a:lnTo>
                  <a:lnTo>
                    <a:pt x="175" y="3"/>
                  </a:lnTo>
                  <a:lnTo>
                    <a:pt x="178" y="3"/>
                  </a:lnTo>
                  <a:lnTo>
                    <a:pt x="182" y="3"/>
                  </a:lnTo>
                  <a:lnTo>
                    <a:pt x="185" y="4"/>
                  </a:lnTo>
                  <a:lnTo>
                    <a:pt x="188" y="4"/>
                  </a:lnTo>
                  <a:lnTo>
                    <a:pt x="191" y="4"/>
                  </a:lnTo>
                  <a:lnTo>
                    <a:pt x="194" y="5"/>
                  </a:lnTo>
                  <a:lnTo>
                    <a:pt x="196" y="5"/>
                  </a:lnTo>
                  <a:lnTo>
                    <a:pt x="199" y="6"/>
                  </a:lnTo>
                  <a:lnTo>
                    <a:pt x="202" y="6"/>
                  </a:lnTo>
                  <a:lnTo>
                    <a:pt x="204" y="6"/>
                  </a:lnTo>
                  <a:lnTo>
                    <a:pt x="206" y="7"/>
                  </a:lnTo>
                  <a:lnTo>
                    <a:pt x="208" y="7"/>
                  </a:lnTo>
                  <a:lnTo>
                    <a:pt x="210" y="8"/>
                  </a:lnTo>
                  <a:lnTo>
                    <a:pt x="212" y="8"/>
                  </a:lnTo>
                  <a:lnTo>
                    <a:pt x="214" y="9"/>
                  </a:lnTo>
                  <a:lnTo>
                    <a:pt x="215" y="9"/>
                  </a:lnTo>
                  <a:lnTo>
                    <a:pt x="217" y="10"/>
                  </a:lnTo>
                  <a:lnTo>
                    <a:pt x="219" y="10"/>
                  </a:lnTo>
                  <a:lnTo>
                    <a:pt x="220" y="11"/>
                  </a:lnTo>
                  <a:lnTo>
                    <a:pt x="221" y="11"/>
                  </a:lnTo>
                  <a:lnTo>
                    <a:pt x="222" y="12"/>
                  </a:lnTo>
                  <a:lnTo>
                    <a:pt x="222" y="13"/>
                  </a:lnTo>
                  <a:lnTo>
                    <a:pt x="223" y="13"/>
                  </a:lnTo>
                  <a:lnTo>
                    <a:pt x="223" y="14"/>
                  </a:lnTo>
                  <a:lnTo>
                    <a:pt x="223" y="15"/>
                  </a:lnTo>
                  <a:lnTo>
                    <a:pt x="222" y="15"/>
                  </a:lnTo>
                  <a:lnTo>
                    <a:pt x="222" y="16"/>
                  </a:lnTo>
                  <a:lnTo>
                    <a:pt x="221" y="16"/>
                  </a:lnTo>
                  <a:lnTo>
                    <a:pt x="220" y="17"/>
                  </a:lnTo>
                  <a:lnTo>
                    <a:pt x="219" y="17"/>
                  </a:lnTo>
                  <a:lnTo>
                    <a:pt x="218" y="18"/>
                  </a:lnTo>
                  <a:lnTo>
                    <a:pt x="21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03" name="Freeform 293"/>
            <p:cNvSpPr>
              <a:spLocks/>
            </p:cNvSpPr>
            <p:nvPr/>
          </p:nvSpPr>
          <p:spPr bwMode="auto">
            <a:xfrm>
              <a:off x="3902" y="1855"/>
              <a:ext cx="226" cy="23"/>
            </a:xfrm>
            <a:custGeom>
              <a:avLst/>
              <a:gdLst>
                <a:gd name="T0" fmla="*/ 223 w 226"/>
                <a:gd name="T1" fmla="*/ 10 h 23"/>
                <a:gd name="T2" fmla="*/ 216 w 226"/>
                <a:gd name="T3" fmla="*/ 13 h 23"/>
                <a:gd name="T4" fmla="*/ 208 w 226"/>
                <a:gd name="T5" fmla="*/ 16 h 23"/>
                <a:gd name="T6" fmla="*/ 199 w 226"/>
                <a:gd name="T7" fmla="*/ 17 h 23"/>
                <a:gd name="T8" fmla="*/ 189 w 226"/>
                <a:gd name="T9" fmla="*/ 19 h 23"/>
                <a:gd name="T10" fmla="*/ 177 w 226"/>
                <a:gd name="T11" fmla="*/ 20 h 23"/>
                <a:gd name="T12" fmla="*/ 163 w 226"/>
                <a:gd name="T13" fmla="*/ 21 h 23"/>
                <a:gd name="T14" fmla="*/ 149 w 226"/>
                <a:gd name="T15" fmla="*/ 22 h 23"/>
                <a:gd name="T16" fmla="*/ 140 w 226"/>
                <a:gd name="T17" fmla="*/ 22 h 23"/>
                <a:gd name="T18" fmla="*/ 135 w 226"/>
                <a:gd name="T19" fmla="*/ 22 h 23"/>
                <a:gd name="T20" fmla="*/ 129 w 226"/>
                <a:gd name="T21" fmla="*/ 23 h 23"/>
                <a:gd name="T22" fmla="*/ 123 w 226"/>
                <a:gd name="T23" fmla="*/ 23 h 23"/>
                <a:gd name="T24" fmla="*/ 117 w 226"/>
                <a:gd name="T25" fmla="*/ 23 h 23"/>
                <a:gd name="T26" fmla="*/ 110 w 226"/>
                <a:gd name="T27" fmla="*/ 23 h 23"/>
                <a:gd name="T28" fmla="*/ 102 w 226"/>
                <a:gd name="T29" fmla="*/ 23 h 23"/>
                <a:gd name="T30" fmla="*/ 93 w 226"/>
                <a:gd name="T31" fmla="*/ 22 h 23"/>
                <a:gd name="T32" fmla="*/ 85 w 226"/>
                <a:gd name="T33" fmla="*/ 22 h 23"/>
                <a:gd name="T34" fmla="*/ 77 w 226"/>
                <a:gd name="T35" fmla="*/ 22 h 23"/>
                <a:gd name="T36" fmla="*/ 70 w 226"/>
                <a:gd name="T37" fmla="*/ 21 h 23"/>
                <a:gd name="T38" fmla="*/ 60 w 226"/>
                <a:gd name="T39" fmla="*/ 21 h 23"/>
                <a:gd name="T40" fmla="*/ 50 w 226"/>
                <a:gd name="T41" fmla="*/ 20 h 23"/>
                <a:gd name="T42" fmla="*/ 41 w 226"/>
                <a:gd name="T43" fmla="*/ 19 h 23"/>
                <a:gd name="T44" fmla="*/ 33 w 226"/>
                <a:gd name="T45" fmla="*/ 18 h 23"/>
                <a:gd name="T46" fmla="*/ 26 w 226"/>
                <a:gd name="T47" fmla="*/ 17 h 23"/>
                <a:gd name="T48" fmla="*/ 21 w 226"/>
                <a:gd name="T49" fmla="*/ 16 h 23"/>
                <a:gd name="T50" fmla="*/ 17 w 226"/>
                <a:gd name="T51" fmla="*/ 15 h 23"/>
                <a:gd name="T52" fmla="*/ 14 w 226"/>
                <a:gd name="T53" fmla="*/ 15 h 23"/>
                <a:gd name="T54" fmla="*/ 5 w 226"/>
                <a:gd name="T55" fmla="*/ 12 h 23"/>
                <a:gd name="T56" fmla="*/ 1 w 226"/>
                <a:gd name="T57" fmla="*/ 9 h 23"/>
                <a:gd name="T58" fmla="*/ 0 w 226"/>
                <a:gd name="T59" fmla="*/ 6 h 23"/>
                <a:gd name="T60" fmla="*/ 0 w 226"/>
                <a:gd name="T61" fmla="*/ 0 h 23"/>
                <a:gd name="T62" fmla="*/ 3 w 226"/>
                <a:gd name="T63" fmla="*/ 2 h 23"/>
                <a:gd name="T64" fmla="*/ 8 w 226"/>
                <a:gd name="T65" fmla="*/ 4 h 23"/>
                <a:gd name="T66" fmla="*/ 14 w 226"/>
                <a:gd name="T67" fmla="*/ 6 h 23"/>
                <a:gd name="T68" fmla="*/ 18 w 226"/>
                <a:gd name="T69" fmla="*/ 7 h 23"/>
                <a:gd name="T70" fmla="*/ 22 w 226"/>
                <a:gd name="T71" fmla="*/ 8 h 23"/>
                <a:gd name="T72" fmla="*/ 27 w 226"/>
                <a:gd name="T73" fmla="*/ 9 h 23"/>
                <a:gd name="T74" fmla="*/ 35 w 226"/>
                <a:gd name="T75" fmla="*/ 10 h 23"/>
                <a:gd name="T76" fmla="*/ 44 w 226"/>
                <a:gd name="T77" fmla="*/ 11 h 23"/>
                <a:gd name="T78" fmla="*/ 53 w 226"/>
                <a:gd name="T79" fmla="*/ 11 h 23"/>
                <a:gd name="T80" fmla="*/ 62 w 226"/>
                <a:gd name="T81" fmla="*/ 12 h 23"/>
                <a:gd name="T82" fmla="*/ 72 w 226"/>
                <a:gd name="T83" fmla="*/ 13 h 23"/>
                <a:gd name="T84" fmla="*/ 80 w 226"/>
                <a:gd name="T85" fmla="*/ 13 h 23"/>
                <a:gd name="T86" fmla="*/ 88 w 226"/>
                <a:gd name="T87" fmla="*/ 13 h 23"/>
                <a:gd name="T88" fmla="*/ 96 w 226"/>
                <a:gd name="T89" fmla="*/ 14 h 23"/>
                <a:gd name="T90" fmla="*/ 104 w 226"/>
                <a:gd name="T91" fmla="*/ 14 h 23"/>
                <a:gd name="T92" fmla="*/ 113 w 226"/>
                <a:gd name="T93" fmla="*/ 14 h 23"/>
                <a:gd name="T94" fmla="*/ 119 w 226"/>
                <a:gd name="T95" fmla="*/ 14 h 23"/>
                <a:gd name="T96" fmla="*/ 125 w 226"/>
                <a:gd name="T97" fmla="*/ 14 h 23"/>
                <a:gd name="T98" fmla="*/ 131 w 226"/>
                <a:gd name="T99" fmla="*/ 14 h 23"/>
                <a:gd name="T100" fmla="*/ 137 w 226"/>
                <a:gd name="T101" fmla="*/ 14 h 23"/>
                <a:gd name="T102" fmla="*/ 142 w 226"/>
                <a:gd name="T103" fmla="*/ 13 h 23"/>
                <a:gd name="T104" fmla="*/ 157 w 226"/>
                <a:gd name="T105" fmla="*/ 13 h 23"/>
                <a:gd name="T106" fmla="*/ 175 w 226"/>
                <a:gd name="T107" fmla="*/ 11 h 23"/>
                <a:gd name="T108" fmla="*/ 190 w 226"/>
                <a:gd name="T109" fmla="*/ 10 h 23"/>
                <a:gd name="T110" fmla="*/ 203 w 226"/>
                <a:gd name="T111" fmla="*/ 8 h 23"/>
                <a:gd name="T112" fmla="*/ 213 w 226"/>
                <a:gd name="T113" fmla="*/ 5 h 23"/>
                <a:gd name="T114" fmla="*/ 219 w 226"/>
                <a:gd name="T115" fmla="*/ 3 h 23"/>
                <a:gd name="T116" fmla="*/ 222 w 226"/>
                <a:gd name="T117" fmla="*/ 2 h 23"/>
                <a:gd name="T118" fmla="*/ 225 w 226"/>
                <a:gd name="T11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6" h="23">
                  <a:moveTo>
                    <a:pt x="226" y="7"/>
                  </a:moveTo>
                  <a:lnTo>
                    <a:pt x="224" y="9"/>
                  </a:lnTo>
                  <a:lnTo>
                    <a:pt x="223" y="10"/>
                  </a:lnTo>
                  <a:lnTo>
                    <a:pt x="221" y="11"/>
                  </a:lnTo>
                  <a:lnTo>
                    <a:pt x="218" y="12"/>
                  </a:lnTo>
                  <a:lnTo>
                    <a:pt x="216" y="13"/>
                  </a:lnTo>
                  <a:lnTo>
                    <a:pt x="213" y="14"/>
                  </a:lnTo>
                  <a:lnTo>
                    <a:pt x="211" y="15"/>
                  </a:lnTo>
                  <a:lnTo>
                    <a:pt x="208" y="16"/>
                  </a:lnTo>
                  <a:lnTo>
                    <a:pt x="205" y="16"/>
                  </a:lnTo>
                  <a:lnTo>
                    <a:pt x="202" y="17"/>
                  </a:lnTo>
                  <a:lnTo>
                    <a:pt x="199" y="17"/>
                  </a:lnTo>
                  <a:lnTo>
                    <a:pt x="196" y="18"/>
                  </a:lnTo>
                  <a:lnTo>
                    <a:pt x="192" y="18"/>
                  </a:lnTo>
                  <a:lnTo>
                    <a:pt x="189" y="19"/>
                  </a:lnTo>
                  <a:lnTo>
                    <a:pt x="185" y="19"/>
                  </a:lnTo>
                  <a:lnTo>
                    <a:pt x="181" y="20"/>
                  </a:lnTo>
                  <a:lnTo>
                    <a:pt x="177" y="20"/>
                  </a:lnTo>
                  <a:lnTo>
                    <a:pt x="172" y="20"/>
                  </a:lnTo>
                  <a:lnTo>
                    <a:pt x="168" y="21"/>
                  </a:lnTo>
                  <a:lnTo>
                    <a:pt x="163" y="21"/>
                  </a:lnTo>
                  <a:lnTo>
                    <a:pt x="159" y="21"/>
                  </a:lnTo>
                  <a:lnTo>
                    <a:pt x="154" y="22"/>
                  </a:lnTo>
                  <a:lnTo>
                    <a:pt x="149" y="22"/>
                  </a:lnTo>
                  <a:lnTo>
                    <a:pt x="144" y="22"/>
                  </a:lnTo>
                  <a:lnTo>
                    <a:pt x="142" y="22"/>
                  </a:lnTo>
                  <a:lnTo>
                    <a:pt x="140" y="22"/>
                  </a:lnTo>
                  <a:lnTo>
                    <a:pt x="138" y="22"/>
                  </a:lnTo>
                  <a:lnTo>
                    <a:pt x="137" y="22"/>
                  </a:lnTo>
                  <a:lnTo>
                    <a:pt x="135" y="22"/>
                  </a:lnTo>
                  <a:lnTo>
                    <a:pt x="133" y="22"/>
                  </a:lnTo>
                  <a:lnTo>
                    <a:pt x="131" y="22"/>
                  </a:lnTo>
                  <a:lnTo>
                    <a:pt x="129" y="23"/>
                  </a:lnTo>
                  <a:lnTo>
                    <a:pt x="127" y="23"/>
                  </a:lnTo>
                  <a:lnTo>
                    <a:pt x="125" y="23"/>
                  </a:lnTo>
                  <a:lnTo>
                    <a:pt x="123" y="23"/>
                  </a:lnTo>
                  <a:lnTo>
                    <a:pt x="121" y="23"/>
                  </a:lnTo>
                  <a:lnTo>
                    <a:pt x="119" y="23"/>
                  </a:lnTo>
                  <a:lnTo>
                    <a:pt x="117" y="23"/>
                  </a:lnTo>
                  <a:lnTo>
                    <a:pt x="115" y="23"/>
                  </a:lnTo>
                  <a:lnTo>
                    <a:pt x="113" y="23"/>
                  </a:lnTo>
                  <a:lnTo>
                    <a:pt x="110" y="23"/>
                  </a:lnTo>
                  <a:lnTo>
                    <a:pt x="107" y="23"/>
                  </a:lnTo>
                  <a:lnTo>
                    <a:pt x="105" y="23"/>
                  </a:lnTo>
                  <a:lnTo>
                    <a:pt x="102" y="23"/>
                  </a:lnTo>
                  <a:lnTo>
                    <a:pt x="99" y="23"/>
                  </a:lnTo>
                  <a:lnTo>
                    <a:pt x="96" y="22"/>
                  </a:lnTo>
                  <a:lnTo>
                    <a:pt x="93" y="22"/>
                  </a:lnTo>
                  <a:lnTo>
                    <a:pt x="91" y="22"/>
                  </a:lnTo>
                  <a:lnTo>
                    <a:pt x="88" y="22"/>
                  </a:lnTo>
                  <a:lnTo>
                    <a:pt x="85" y="22"/>
                  </a:lnTo>
                  <a:lnTo>
                    <a:pt x="83" y="22"/>
                  </a:lnTo>
                  <a:lnTo>
                    <a:pt x="80" y="22"/>
                  </a:lnTo>
                  <a:lnTo>
                    <a:pt x="77" y="22"/>
                  </a:lnTo>
                  <a:lnTo>
                    <a:pt x="75" y="22"/>
                  </a:lnTo>
                  <a:lnTo>
                    <a:pt x="72" y="22"/>
                  </a:lnTo>
                  <a:lnTo>
                    <a:pt x="70" y="21"/>
                  </a:lnTo>
                  <a:lnTo>
                    <a:pt x="66" y="21"/>
                  </a:lnTo>
                  <a:lnTo>
                    <a:pt x="63" y="21"/>
                  </a:lnTo>
                  <a:lnTo>
                    <a:pt x="60" y="21"/>
                  </a:lnTo>
                  <a:lnTo>
                    <a:pt x="57" y="21"/>
                  </a:lnTo>
                  <a:lnTo>
                    <a:pt x="53" y="20"/>
                  </a:lnTo>
                  <a:lnTo>
                    <a:pt x="50" y="20"/>
                  </a:lnTo>
                  <a:lnTo>
                    <a:pt x="47" y="20"/>
                  </a:lnTo>
                  <a:lnTo>
                    <a:pt x="44" y="19"/>
                  </a:lnTo>
                  <a:lnTo>
                    <a:pt x="41" y="19"/>
                  </a:lnTo>
                  <a:lnTo>
                    <a:pt x="39" y="19"/>
                  </a:lnTo>
                  <a:lnTo>
                    <a:pt x="36" y="18"/>
                  </a:lnTo>
                  <a:lnTo>
                    <a:pt x="33" y="18"/>
                  </a:lnTo>
                  <a:lnTo>
                    <a:pt x="31" y="18"/>
                  </a:lnTo>
                  <a:lnTo>
                    <a:pt x="28" y="17"/>
                  </a:lnTo>
                  <a:lnTo>
                    <a:pt x="26" y="17"/>
                  </a:lnTo>
                  <a:lnTo>
                    <a:pt x="24" y="17"/>
                  </a:lnTo>
                  <a:lnTo>
                    <a:pt x="22" y="16"/>
                  </a:lnTo>
                  <a:lnTo>
                    <a:pt x="21" y="16"/>
                  </a:lnTo>
                  <a:lnTo>
                    <a:pt x="20" y="16"/>
                  </a:lnTo>
                  <a:lnTo>
                    <a:pt x="19" y="16"/>
                  </a:lnTo>
                  <a:lnTo>
                    <a:pt x="17" y="15"/>
                  </a:lnTo>
                  <a:lnTo>
                    <a:pt x="16" y="15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1" y="14"/>
                  </a:lnTo>
                  <a:lnTo>
                    <a:pt x="8" y="13"/>
                  </a:lnTo>
                  <a:lnTo>
                    <a:pt x="5" y="12"/>
                  </a:lnTo>
                  <a:lnTo>
                    <a:pt x="3" y="11"/>
                  </a:lnTo>
                  <a:lnTo>
                    <a:pt x="2" y="10"/>
                  </a:lnTo>
                  <a:lnTo>
                    <a:pt x="1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3" y="2"/>
                  </a:lnTo>
                  <a:lnTo>
                    <a:pt x="4" y="3"/>
                  </a:lnTo>
                  <a:lnTo>
                    <a:pt x="6" y="4"/>
                  </a:lnTo>
                  <a:lnTo>
                    <a:pt x="8" y="4"/>
                  </a:lnTo>
                  <a:lnTo>
                    <a:pt x="11" y="5"/>
                  </a:lnTo>
                  <a:lnTo>
                    <a:pt x="13" y="6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6" y="7"/>
                  </a:lnTo>
                  <a:lnTo>
                    <a:pt x="18" y="7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2" y="8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7" y="9"/>
                  </a:lnTo>
                  <a:lnTo>
                    <a:pt x="30" y="9"/>
                  </a:lnTo>
                  <a:lnTo>
                    <a:pt x="32" y="9"/>
                  </a:lnTo>
                  <a:lnTo>
                    <a:pt x="35" y="10"/>
                  </a:lnTo>
                  <a:lnTo>
                    <a:pt x="38" y="10"/>
                  </a:lnTo>
                  <a:lnTo>
                    <a:pt x="41" y="10"/>
                  </a:lnTo>
                  <a:lnTo>
                    <a:pt x="44" y="11"/>
                  </a:lnTo>
                  <a:lnTo>
                    <a:pt x="47" y="11"/>
                  </a:lnTo>
                  <a:lnTo>
                    <a:pt x="50" y="11"/>
                  </a:lnTo>
                  <a:lnTo>
                    <a:pt x="53" y="11"/>
                  </a:lnTo>
                  <a:lnTo>
                    <a:pt x="56" y="12"/>
                  </a:lnTo>
                  <a:lnTo>
                    <a:pt x="59" y="12"/>
                  </a:lnTo>
                  <a:lnTo>
                    <a:pt x="62" y="12"/>
                  </a:lnTo>
                  <a:lnTo>
                    <a:pt x="66" y="12"/>
                  </a:lnTo>
                  <a:lnTo>
                    <a:pt x="69" y="13"/>
                  </a:lnTo>
                  <a:lnTo>
                    <a:pt x="72" y="13"/>
                  </a:lnTo>
                  <a:lnTo>
                    <a:pt x="74" y="13"/>
                  </a:lnTo>
                  <a:lnTo>
                    <a:pt x="77" y="13"/>
                  </a:lnTo>
                  <a:lnTo>
                    <a:pt x="80" y="13"/>
                  </a:lnTo>
                  <a:lnTo>
                    <a:pt x="82" y="13"/>
                  </a:lnTo>
                  <a:lnTo>
                    <a:pt x="85" y="13"/>
                  </a:lnTo>
                  <a:lnTo>
                    <a:pt x="88" y="13"/>
                  </a:lnTo>
                  <a:lnTo>
                    <a:pt x="90" y="14"/>
                  </a:lnTo>
                  <a:lnTo>
                    <a:pt x="93" y="14"/>
                  </a:lnTo>
                  <a:lnTo>
                    <a:pt x="96" y="14"/>
                  </a:lnTo>
                  <a:lnTo>
                    <a:pt x="99" y="14"/>
                  </a:lnTo>
                  <a:lnTo>
                    <a:pt x="102" y="14"/>
                  </a:lnTo>
                  <a:lnTo>
                    <a:pt x="104" y="14"/>
                  </a:lnTo>
                  <a:lnTo>
                    <a:pt x="107" y="14"/>
                  </a:lnTo>
                  <a:lnTo>
                    <a:pt x="110" y="14"/>
                  </a:lnTo>
                  <a:lnTo>
                    <a:pt x="113" y="14"/>
                  </a:lnTo>
                  <a:lnTo>
                    <a:pt x="115" y="14"/>
                  </a:lnTo>
                  <a:lnTo>
                    <a:pt x="117" y="14"/>
                  </a:lnTo>
                  <a:lnTo>
                    <a:pt x="119" y="14"/>
                  </a:lnTo>
                  <a:lnTo>
                    <a:pt x="121" y="14"/>
                  </a:lnTo>
                  <a:lnTo>
                    <a:pt x="123" y="14"/>
                  </a:lnTo>
                  <a:lnTo>
                    <a:pt x="125" y="14"/>
                  </a:lnTo>
                  <a:lnTo>
                    <a:pt x="127" y="14"/>
                  </a:lnTo>
                  <a:lnTo>
                    <a:pt x="129" y="14"/>
                  </a:lnTo>
                  <a:lnTo>
                    <a:pt x="131" y="14"/>
                  </a:lnTo>
                  <a:lnTo>
                    <a:pt x="133" y="14"/>
                  </a:lnTo>
                  <a:lnTo>
                    <a:pt x="135" y="14"/>
                  </a:lnTo>
                  <a:lnTo>
                    <a:pt x="137" y="14"/>
                  </a:lnTo>
                  <a:lnTo>
                    <a:pt x="139" y="14"/>
                  </a:lnTo>
                  <a:lnTo>
                    <a:pt x="141" y="13"/>
                  </a:lnTo>
                  <a:lnTo>
                    <a:pt x="142" y="13"/>
                  </a:lnTo>
                  <a:lnTo>
                    <a:pt x="144" y="13"/>
                  </a:lnTo>
                  <a:lnTo>
                    <a:pt x="151" y="13"/>
                  </a:lnTo>
                  <a:lnTo>
                    <a:pt x="157" y="13"/>
                  </a:lnTo>
                  <a:lnTo>
                    <a:pt x="163" y="12"/>
                  </a:lnTo>
                  <a:lnTo>
                    <a:pt x="169" y="12"/>
                  </a:lnTo>
                  <a:lnTo>
                    <a:pt x="175" y="11"/>
                  </a:lnTo>
                  <a:lnTo>
                    <a:pt x="180" y="11"/>
                  </a:lnTo>
                  <a:lnTo>
                    <a:pt x="185" y="10"/>
                  </a:lnTo>
                  <a:lnTo>
                    <a:pt x="190" y="10"/>
                  </a:lnTo>
                  <a:lnTo>
                    <a:pt x="195" y="9"/>
                  </a:lnTo>
                  <a:lnTo>
                    <a:pt x="199" y="8"/>
                  </a:lnTo>
                  <a:lnTo>
                    <a:pt x="203" y="8"/>
                  </a:lnTo>
                  <a:lnTo>
                    <a:pt x="207" y="7"/>
                  </a:lnTo>
                  <a:lnTo>
                    <a:pt x="210" y="6"/>
                  </a:lnTo>
                  <a:lnTo>
                    <a:pt x="213" y="5"/>
                  </a:lnTo>
                  <a:lnTo>
                    <a:pt x="216" y="4"/>
                  </a:lnTo>
                  <a:lnTo>
                    <a:pt x="218" y="3"/>
                  </a:lnTo>
                  <a:lnTo>
                    <a:pt x="219" y="3"/>
                  </a:lnTo>
                  <a:lnTo>
                    <a:pt x="220" y="2"/>
                  </a:lnTo>
                  <a:lnTo>
                    <a:pt x="221" y="2"/>
                  </a:lnTo>
                  <a:lnTo>
                    <a:pt x="222" y="2"/>
                  </a:lnTo>
                  <a:lnTo>
                    <a:pt x="223" y="1"/>
                  </a:lnTo>
                  <a:lnTo>
                    <a:pt x="224" y="1"/>
                  </a:lnTo>
                  <a:lnTo>
                    <a:pt x="225" y="0"/>
                  </a:lnTo>
                  <a:lnTo>
                    <a:pt x="226" y="0"/>
                  </a:lnTo>
                  <a:lnTo>
                    <a:pt x="226" y="7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04" name="Freeform 294"/>
            <p:cNvSpPr>
              <a:spLocks/>
            </p:cNvSpPr>
            <p:nvPr/>
          </p:nvSpPr>
          <p:spPr bwMode="auto">
            <a:xfrm>
              <a:off x="3952" y="1840"/>
              <a:ext cx="48" cy="16"/>
            </a:xfrm>
            <a:custGeom>
              <a:avLst/>
              <a:gdLst>
                <a:gd name="T0" fmla="*/ 25 w 48"/>
                <a:gd name="T1" fmla="*/ 0 h 16"/>
                <a:gd name="T2" fmla="*/ 48 w 48"/>
                <a:gd name="T3" fmla="*/ 11 h 16"/>
                <a:gd name="T4" fmla="*/ 12 w 48"/>
                <a:gd name="T5" fmla="*/ 16 h 16"/>
                <a:gd name="T6" fmla="*/ 0 w 48"/>
                <a:gd name="T7" fmla="*/ 2 h 16"/>
                <a:gd name="T8" fmla="*/ 25 w 48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16">
                  <a:moveTo>
                    <a:pt x="25" y="0"/>
                  </a:moveTo>
                  <a:lnTo>
                    <a:pt x="48" y="11"/>
                  </a:lnTo>
                  <a:lnTo>
                    <a:pt x="12" y="16"/>
                  </a:lnTo>
                  <a:lnTo>
                    <a:pt x="0" y="2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05" name="Freeform 295"/>
            <p:cNvSpPr>
              <a:spLocks/>
            </p:cNvSpPr>
            <p:nvPr/>
          </p:nvSpPr>
          <p:spPr bwMode="auto">
            <a:xfrm>
              <a:off x="3956" y="1842"/>
              <a:ext cx="38" cy="12"/>
            </a:xfrm>
            <a:custGeom>
              <a:avLst/>
              <a:gdLst>
                <a:gd name="T0" fmla="*/ 21 w 38"/>
                <a:gd name="T1" fmla="*/ 0 h 12"/>
                <a:gd name="T2" fmla="*/ 38 w 38"/>
                <a:gd name="T3" fmla="*/ 9 h 12"/>
                <a:gd name="T4" fmla="*/ 10 w 38"/>
                <a:gd name="T5" fmla="*/ 12 h 12"/>
                <a:gd name="T6" fmla="*/ 0 w 38"/>
                <a:gd name="T7" fmla="*/ 1 h 12"/>
                <a:gd name="T8" fmla="*/ 21 w 3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12">
                  <a:moveTo>
                    <a:pt x="21" y="0"/>
                  </a:moveTo>
                  <a:lnTo>
                    <a:pt x="38" y="9"/>
                  </a:lnTo>
                  <a:lnTo>
                    <a:pt x="10" y="12"/>
                  </a:lnTo>
                  <a:lnTo>
                    <a:pt x="0" y="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D6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06" name="Freeform 296"/>
            <p:cNvSpPr>
              <a:spLocks/>
            </p:cNvSpPr>
            <p:nvPr/>
          </p:nvSpPr>
          <p:spPr bwMode="auto">
            <a:xfrm>
              <a:off x="3935" y="1756"/>
              <a:ext cx="8" cy="13"/>
            </a:xfrm>
            <a:custGeom>
              <a:avLst/>
              <a:gdLst>
                <a:gd name="T0" fmla="*/ 2 w 8"/>
                <a:gd name="T1" fmla="*/ 13 h 13"/>
                <a:gd name="T2" fmla="*/ 1 w 8"/>
                <a:gd name="T3" fmla="*/ 12 h 13"/>
                <a:gd name="T4" fmla="*/ 0 w 8"/>
                <a:gd name="T5" fmla="*/ 10 h 13"/>
                <a:gd name="T6" fmla="*/ 1 w 8"/>
                <a:gd name="T7" fmla="*/ 8 h 13"/>
                <a:gd name="T8" fmla="*/ 1 w 8"/>
                <a:gd name="T9" fmla="*/ 5 h 13"/>
                <a:gd name="T10" fmla="*/ 2 w 8"/>
                <a:gd name="T11" fmla="*/ 4 h 13"/>
                <a:gd name="T12" fmla="*/ 3 w 8"/>
                <a:gd name="T13" fmla="*/ 3 h 13"/>
                <a:gd name="T14" fmla="*/ 3 w 8"/>
                <a:gd name="T15" fmla="*/ 2 h 13"/>
                <a:gd name="T16" fmla="*/ 4 w 8"/>
                <a:gd name="T17" fmla="*/ 1 h 13"/>
                <a:gd name="T18" fmla="*/ 5 w 8"/>
                <a:gd name="T19" fmla="*/ 0 h 13"/>
                <a:gd name="T20" fmla="*/ 6 w 8"/>
                <a:gd name="T21" fmla="*/ 0 h 13"/>
                <a:gd name="T22" fmla="*/ 6 w 8"/>
                <a:gd name="T23" fmla="*/ 0 h 13"/>
                <a:gd name="T24" fmla="*/ 7 w 8"/>
                <a:gd name="T25" fmla="*/ 0 h 13"/>
                <a:gd name="T26" fmla="*/ 8 w 8"/>
                <a:gd name="T27" fmla="*/ 1 h 13"/>
                <a:gd name="T28" fmla="*/ 8 w 8"/>
                <a:gd name="T29" fmla="*/ 3 h 13"/>
                <a:gd name="T30" fmla="*/ 8 w 8"/>
                <a:gd name="T31" fmla="*/ 5 h 13"/>
                <a:gd name="T32" fmla="*/ 8 w 8"/>
                <a:gd name="T33" fmla="*/ 8 h 13"/>
                <a:gd name="T34" fmla="*/ 7 w 8"/>
                <a:gd name="T35" fmla="*/ 9 h 13"/>
                <a:gd name="T36" fmla="*/ 6 w 8"/>
                <a:gd name="T37" fmla="*/ 10 h 13"/>
                <a:gd name="T38" fmla="*/ 5 w 8"/>
                <a:gd name="T39" fmla="*/ 11 h 13"/>
                <a:gd name="T40" fmla="*/ 5 w 8"/>
                <a:gd name="T41" fmla="*/ 12 h 13"/>
                <a:gd name="T42" fmla="*/ 4 w 8"/>
                <a:gd name="T43" fmla="*/ 13 h 13"/>
                <a:gd name="T44" fmla="*/ 3 w 8"/>
                <a:gd name="T45" fmla="*/ 13 h 13"/>
                <a:gd name="T46" fmla="*/ 3 w 8"/>
                <a:gd name="T47" fmla="*/ 13 h 13"/>
                <a:gd name="T48" fmla="*/ 2 w 8"/>
                <a:gd name="T4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" h="13">
                  <a:moveTo>
                    <a:pt x="2" y="13"/>
                  </a:moveTo>
                  <a:lnTo>
                    <a:pt x="1" y="12"/>
                  </a:lnTo>
                  <a:lnTo>
                    <a:pt x="0" y="10"/>
                  </a:lnTo>
                  <a:lnTo>
                    <a:pt x="1" y="8"/>
                  </a:lnTo>
                  <a:lnTo>
                    <a:pt x="1" y="5"/>
                  </a:lnTo>
                  <a:lnTo>
                    <a:pt x="2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1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8"/>
                  </a:lnTo>
                  <a:lnTo>
                    <a:pt x="7" y="9"/>
                  </a:lnTo>
                  <a:lnTo>
                    <a:pt x="6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4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07" name="Freeform 297"/>
            <p:cNvSpPr>
              <a:spLocks/>
            </p:cNvSpPr>
            <p:nvPr/>
          </p:nvSpPr>
          <p:spPr bwMode="auto">
            <a:xfrm>
              <a:off x="3941" y="1786"/>
              <a:ext cx="25" cy="22"/>
            </a:xfrm>
            <a:custGeom>
              <a:avLst/>
              <a:gdLst>
                <a:gd name="T0" fmla="*/ 0 w 25"/>
                <a:gd name="T1" fmla="*/ 21 h 22"/>
                <a:gd name="T2" fmla="*/ 0 w 25"/>
                <a:gd name="T3" fmla="*/ 0 h 22"/>
                <a:gd name="T4" fmla="*/ 25 w 25"/>
                <a:gd name="T5" fmla="*/ 5 h 22"/>
                <a:gd name="T6" fmla="*/ 25 w 25"/>
                <a:gd name="T7" fmla="*/ 22 h 22"/>
                <a:gd name="T8" fmla="*/ 0 w 25"/>
                <a:gd name="T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2">
                  <a:moveTo>
                    <a:pt x="0" y="21"/>
                  </a:moveTo>
                  <a:lnTo>
                    <a:pt x="0" y="0"/>
                  </a:lnTo>
                  <a:lnTo>
                    <a:pt x="25" y="5"/>
                  </a:lnTo>
                  <a:lnTo>
                    <a:pt x="25" y="22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08" name="Rectangle 298"/>
            <p:cNvSpPr>
              <a:spLocks noChangeArrowheads="1"/>
            </p:cNvSpPr>
            <p:nvPr/>
          </p:nvSpPr>
          <p:spPr bwMode="auto">
            <a:xfrm>
              <a:off x="3944" y="1790"/>
              <a:ext cx="19" cy="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09" name="Freeform 299"/>
            <p:cNvSpPr>
              <a:spLocks/>
            </p:cNvSpPr>
            <p:nvPr/>
          </p:nvSpPr>
          <p:spPr bwMode="auto">
            <a:xfrm>
              <a:off x="3931" y="1753"/>
              <a:ext cx="50" cy="44"/>
            </a:xfrm>
            <a:custGeom>
              <a:avLst/>
              <a:gdLst>
                <a:gd name="T0" fmla="*/ 8 w 50"/>
                <a:gd name="T1" fmla="*/ 12 h 44"/>
                <a:gd name="T2" fmla="*/ 8 w 50"/>
                <a:gd name="T3" fmla="*/ 12 h 44"/>
                <a:gd name="T4" fmla="*/ 9 w 50"/>
                <a:gd name="T5" fmla="*/ 10 h 44"/>
                <a:gd name="T6" fmla="*/ 11 w 50"/>
                <a:gd name="T7" fmla="*/ 8 h 44"/>
                <a:gd name="T8" fmla="*/ 13 w 50"/>
                <a:gd name="T9" fmla="*/ 5 h 44"/>
                <a:gd name="T10" fmla="*/ 16 w 50"/>
                <a:gd name="T11" fmla="*/ 3 h 44"/>
                <a:gd name="T12" fmla="*/ 18 w 50"/>
                <a:gd name="T13" fmla="*/ 2 h 44"/>
                <a:gd name="T14" fmla="*/ 21 w 50"/>
                <a:gd name="T15" fmla="*/ 1 h 44"/>
                <a:gd name="T16" fmla="*/ 25 w 50"/>
                <a:gd name="T17" fmla="*/ 0 h 44"/>
                <a:gd name="T18" fmla="*/ 28 w 50"/>
                <a:gd name="T19" fmla="*/ 0 h 44"/>
                <a:gd name="T20" fmla="*/ 32 w 50"/>
                <a:gd name="T21" fmla="*/ 0 h 44"/>
                <a:gd name="T22" fmla="*/ 36 w 50"/>
                <a:gd name="T23" fmla="*/ 2 h 44"/>
                <a:gd name="T24" fmla="*/ 40 w 50"/>
                <a:gd name="T25" fmla="*/ 4 h 44"/>
                <a:gd name="T26" fmla="*/ 43 w 50"/>
                <a:gd name="T27" fmla="*/ 6 h 44"/>
                <a:gd name="T28" fmla="*/ 46 w 50"/>
                <a:gd name="T29" fmla="*/ 9 h 44"/>
                <a:gd name="T30" fmla="*/ 48 w 50"/>
                <a:gd name="T31" fmla="*/ 13 h 44"/>
                <a:gd name="T32" fmla="*/ 49 w 50"/>
                <a:gd name="T33" fmla="*/ 17 h 44"/>
                <a:gd name="T34" fmla="*/ 50 w 50"/>
                <a:gd name="T35" fmla="*/ 22 h 44"/>
                <a:gd name="T36" fmla="*/ 49 w 50"/>
                <a:gd name="T37" fmla="*/ 26 h 44"/>
                <a:gd name="T38" fmla="*/ 48 w 50"/>
                <a:gd name="T39" fmla="*/ 30 h 44"/>
                <a:gd name="T40" fmla="*/ 46 w 50"/>
                <a:gd name="T41" fmla="*/ 34 h 44"/>
                <a:gd name="T42" fmla="*/ 43 w 50"/>
                <a:gd name="T43" fmla="*/ 37 h 44"/>
                <a:gd name="T44" fmla="*/ 40 w 50"/>
                <a:gd name="T45" fmla="*/ 40 h 44"/>
                <a:gd name="T46" fmla="*/ 37 w 50"/>
                <a:gd name="T47" fmla="*/ 42 h 44"/>
                <a:gd name="T48" fmla="*/ 33 w 50"/>
                <a:gd name="T49" fmla="*/ 44 h 44"/>
                <a:gd name="T50" fmla="*/ 28 w 50"/>
                <a:gd name="T51" fmla="*/ 44 h 44"/>
                <a:gd name="T52" fmla="*/ 24 w 50"/>
                <a:gd name="T53" fmla="*/ 44 h 44"/>
                <a:gd name="T54" fmla="*/ 21 w 50"/>
                <a:gd name="T55" fmla="*/ 43 h 44"/>
                <a:gd name="T56" fmla="*/ 18 w 50"/>
                <a:gd name="T57" fmla="*/ 42 h 44"/>
                <a:gd name="T58" fmla="*/ 16 w 50"/>
                <a:gd name="T59" fmla="*/ 41 h 44"/>
                <a:gd name="T60" fmla="*/ 13 w 50"/>
                <a:gd name="T61" fmla="*/ 39 h 44"/>
                <a:gd name="T62" fmla="*/ 11 w 50"/>
                <a:gd name="T63" fmla="*/ 37 h 44"/>
                <a:gd name="T64" fmla="*/ 9 w 50"/>
                <a:gd name="T65" fmla="*/ 34 h 44"/>
                <a:gd name="T66" fmla="*/ 8 w 50"/>
                <a:gd name="T67" fmla="*/ 32 h 44"/>
                <a:gd name="T68" fmla="*/ 7 w 50"/>
                <a:gd name="T69" fmla="*/ 30 h 44"/>
                <a:gd name="T70" fmla="*/ 7 w 50"/>
                <a:gd name="T71" fmla="*/ 30 h 44"/>
                <a:gd name="T72" fmla="*/ 5 w 50"/>
                <a:gd name="T73" fmla="*/ 30 h 44"/>
                <a:gd name="T74" fmla="*/ 3 w 50"/>
                <a:gd name="T75" fmla="*/ 28 h 44"/>
                <a:gd name="T76" fmla="*/ 1 w 50"/>
                <a:gd name="T77" fmla="*/ 26 h 44"/>
                <a:gd name="T78" fmla="*/ 0 w 50"/>
                <a:gd name="T79" fmla="*/ 22 h 44"/>
                <a:gd name="T80" fmla="*/ 0 w 50"/>
                <a:gd name="T81" fmla="*/ 18 h 44"/>
                <a:gd name="T82" fmla="*/ 2 w 50"/>
                <a:gd name="T83" fmla="*/ 15 h 44"/>
                <a:gd name="T84" fmla="*/ 4 w 50"/>
                <a:gd name="T85" fmla="*/ 13 h 44"/>
                <a:gd name="T86" fmla="*/ 7 w 50"/>
                <a:gd name="T87" fmla="*/ 1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0" h="44">
                  <a:moveTo>
                    <a:pt x="8" y="12"/>
                  </a:move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4" y="1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0" y="4"/>
                  </a:lnTo>
                  <a:lnTo>
                    <a:pt x="42" y="5"/>
                  </a:lnTo>
                  <a:lnTo>
                    <a:pt x="43" y="6"/>
                  </a:lnTo>
                  <a:lnTo>
                    <a:pt x="45" y="8"/>
                  </a:lnTo>
                  <a:lnTo>
                    <a:pt x="46" y="9"/>
                  </a:lnTo>
                  <a:lnTo>
                    <a:pt x="47" y="11"/>
                  </a:lnTo>
                  <a:lnTo>
                    <a:pt x="48" y="13"/>
                  </a:lnTo>
                  <a:lnTo>
                    <a:pt x="49" y="15"/>
                  </a:lnTo>
                  <a:lnTo>
                    <a:pt x="49" y="17"/>
                  </a:lnTo>
                  <a:lnTo>
                    <a:pt x="50" y="19"/>
                  </a:lnTo>
                  <a:lnTo>
                    <a:pt x="50" y="22"/>
                  </a:lnTo>
                  <a:lnTo>
                    <a:pt x="50" y="24"/>
                  </a:lnTo>
                  <a:lnTo>
                    <a:pt x="49" y="26"/>
                  </a:lnTo>
                  <a:lnTo>
                    <a:pt x="49" y="28"/>
                  </a:lnTo>
                  <a:lnTo>
                    <a:pt x="48" y="30"/>
                  </a:lnTo>
                  <a:lnTo>
                    <a:pt x="47" y="32"/>
                  </a:lnTo>
                  <a:lnTo>
                    <a:pt x="46" y="34"/>
                  </a:lnTo>
                  <a:lnTo>
                    <a:pt x="45" y="36"/>
                  </a:lnTo>
                  <a:lnTo>
                    <a:pt x="43" y="37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8" y="41"/>
                  </a:lnTo>
                  <a:lnTo>
                    <a:pt x="37" y="42"/>
                  </a:lnTo>
                  <a:lnTo>
                    <a:pt x="35" y="43"/>
                  </a:lnTo>
                  <a:lnTo>
                    <a:pt x="33" y="44"/>
                  </a:lnTo>
                  <a:lnTo>
                    <a:pt x="30" y="44"/>
                  </a:lnTo>
                  <a:lnTo>
                    <a:pt x="28" y="44"/>
                  </a:lnTo>
                  <a:lnTo>
                    <a:pt x="26" y="44"/>
                  </a:lnTo>
                  <a:lnTo>
                    <a:pt x="24" y="44"/>
                  </a:lnTo>
                  <a:lnTo>
                    <a:pt x="23" y="44"/>
                  </a:lnTo>
                  <a:lnTo>
                    <a:pt x="21" y="43"/>
                  </a:lnTo>
                  <a:lnTo>
                    <a:pt x="20" y="43"/>
                  </a:lnTo>
                  <a:lnTo>
                    <a:pt x="18" y="42"/>
                  </a:lnTo>
                  <a:lnTo>
                    <a:pt x="17" y="41"/>
                  </a:lnTo>
                  <a:lnTo>
                    <a:pt x="16" y="41"/>
                  </a:lnTo>
                  <a:lnTo>
                    <a:pt x="14" y="40"/>
                  </a:lnTo>
                  <a:lnTo>
                    <a:pt x="13" y="39"/>
                  </a:lnTo>
                  <a:lnTo>
                    <a:pt x="12" y="38"/>
                  </a:lnTo>
                  <a:lnTo>
                    <a:pt x="11" y="37"/>
                  </a:lnTo>
                  <a:lnTo>
                    <a:pt x="10" y="35"/>
                  </a:lnTo>
                  <a:lnTo>
                    <a:pt x="9" y="34"/>
                  </a:lnTo>
                  <a:lnTo>
                    <a:pt x="8" y="33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5" y="30"/>
                  </a:lnTo>
                  <a:lnTo>
                    <a:pt x="4" y="29"/>
                  </a:lnTo>
                  <a:lnTo>
                    <a:pt x="3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1" y="17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8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10" name="Freeform 300"/>
            <p:cNvSpPr>
              <a:spLocks/>
            </p:cNvSpPr>
            <p:nvPr/>
          </p:nvSpPr>
          <p:spPr bwMode="auto">
            <a:xfrm>
              <a:off x="3934" y="1756"/>
              <a:ext cx="43" cy="38"/>
            </a:xfrm>
            <a:custGeom>
              <a:avLst/>
              <a:gdLst>
                <a:gd name="T0" fmla="*/ 5 w 43"/>
                <a:gd name="T1" fmla="*/ 13 h 38"/>
                <a:gd name="T2" fmla="*/ 6 w 43"/>
                <a:gd name="T3" fmla="*/ 14 h 38"/>
                <a:gd name="T4" fmla="*/ 7 w 43"/>
                <a:gd name="T5" fmla="*/ 13 h 38"/>
                <a:gd name="T6" fmla="*/ 9 w 43"/>
                <a:gd name="T7" fmla="*/ 10 h 38"/>
                <a:gd name="T8" fmla="*/ 11 w 43"/>
                <a:gd name="T9" fmla="*/ 7 h 38"/>
                <a:gd name="T10" fmla="*/ 13 w 43"/>
                <a:gd name="T11" fmla="*/ 5 h 38"/>
                <a:gd name="T12" fmla="*/ 15 w 43"/>
                <a:gd name="T13" fmla="*/ 3 h 38"/>
                <a:gd name="T14" fmla="*/ 18 w 43"/>
                <a:gd name="T15" fmla="*/ 2 h 38"/>
                <a:gd name="T16" fmla="*/ 21 w 43"/>
                <a:gd name="T17" fmla="*/ 1 h 38"/>
                <a:gd name="T18" fmla="*/ 25 w 43"/>
                <a:gd name="T19" fmla="*/ 0 h 38"/>
                <a:gd name="T20" fmla="*/ 30 w 43"/>
                <a:gd name="T21" fmla="*/ 1 h 38"/>
                <a:gd name="T22" fmla="*/ 37 w 43"/>
                <a:gd name="T23" fmla="*/ 5 h 38"/>
                <a:gd name="T24" fmla="*/ 41 w 43"/>
                <a:gd name="T25" fmla="*/ 10 h 38"/>
                <a:gd name="T26" fmla="*/ 43 w 43"/>
                <a:gd name="T27" fmla="*/ 17 h 38"/>
                <a:gd name="T28" fmla="*/ 43 w 43"/>
                <a:gd name="T29" fmla="*/ 23 h 38"/>
                <a:gd name="T30" fmla="*/ 42 w 43"/>
                <a:gd name="T31" fmla="*/ 26 h 38"/>
                <a:gd name="T32" fmla="*/ 40 w 43"/>
                <a:gd name="T33" fmla="*/ 29 h 38"/>
                <a:gd name="T34" fmla="*/ 38 w 43"/>
                <a:gd name="T35" fmla="*/ 32 h 38"/>
                <a:gd name="T36" fmla="*/ 35 w 43"/>
                <a:gd name="T37" fmla="*/ 34 h 38"/>
                <a:gd name="T38" fmla="*/ 32 w 43"/>
                <a:gd name="T39" fmla="*/ 36 h 38"/>
                <a:gd name="T40" fmla="*/ 29 w 43"/>
                <a:gd name="T41" fmla="*/ 37 h 38"/>
                <a:gd name="T42" fmla="*/ 25 w 43"/>
                <a:gd name="T43" fmla="*/ 38 h 38"/>
                <a:gd name="T44" fmla="*/ 20 w 43"/>
                <a:gd name="T45" fmla="*/ 37 h 38"/>
                <a:gd name="T46" fmla="*/ 15 w 43"/>
                <a:gd name="T47" fmla="*/ 35 h 38"/>
                <a:gd name="T48" fmla="*/ 10 w 43"/>
                <a:gd name="T49" fmla="*/ 31 h 38"/>
                <a:gd name="T50" fmla="*/ 7 w 43"/>
                <a:gd name="T51" fmla="*/ 25 h 38"/>
                <a:gd name="T52" fmla="*/ 6 w 43"/>
                <a:gd name="T53" fmla="*/ 23 h 38"/>
                <a:gd name="T54" fmla="*/ 4 w 43"/>
                <a:gd name="T55" fmla="*/ 24 h 38"/>
                <a:gd name="T56" fmla="*/ 3 w 43"/>
                <a:gd name="T57" fmla="*/ 23 h 38"/>
                <a:gd name="T58" fmla="*/ 1 w 43"/>
                <a:gd name="T59" fmla="*/ 23 h 38"/>
                <a:gd name="T60" fmla="*/ 0 w 43"/>
                <a:gd name="T61" fmla="*/ 21 h 38"/>
                <a:gd name="T62" fmla="*/ 0 w 43"/>
                <a:gd name="T63" fmla="*/ 19 h 38"/>
                <a:gd name="T64" fmla="*/ 0 w 43"/>
                <a:gd name="T65" fmla="*/ 17 h 38"/>
                <a:gd name="T66" fmla="*/ 1 w 43"/>
                <a:gd name="T67" fmla="*/ 15 h 38"/>
                <a:gd name="T68" fmla="*/ 2 w 43"/>
                <a:gd name="T69" fmla="*/ 14 h 38"/>
                <a:gd name="T70" fmla="*/ 4 w 43"/>
                <a:gd name="T71" fmla="*/ 1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3" h="38">
                  <a:moveTo>
                    <a:pt x="4" y="13"/>
                  </a:moveTo>
                  <a:lnTo>
                    <a:pt x="5" y="13"/>
                  </a:lnTo>
                  <a:lnTo>
                    <a:pt x="6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1"/>
                  </a:lnTo>
                  <a:lnTo>
                    <a:pt x="9" y="10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30" y="1"/>
                  </a:lnTo>
                  <a:lnTo>
                    <a:pt x="33" y="3"/>
                  </a:lnTo>
                  <a:lnTo>
                    <a:pt x="37" y="5"/>
                  </a:lnTo>
                  <a:lnTo>
                    <a:pt x="39" y="7"/>
                  </a:lnTo>
                  <a:lnTo>
                    <a:pt x="41" y="10"/>
                  </a:lnTo>
                  <a:lnTo>
                    <a:pt x="42" y="13"/>
                  </a:lnTo>
                  <a:lnTo>
                    <a:pt x="43" y="17"/>
                  </a:lnTo>
                  <a:lnTo>
                    <a:pt x="43" y="21"/>
                  </a:lnTo>
                  <a:lnTo>
                    <a:pt x="43" y="23"/>
                  </a:lnTo>
                  <a:lnTo>
                    <a:pt x="43" y="24"/>
                  </a:lnTo>
                  <a:lnTo>
                    <a:pt x="42" y="26"/>
                  </a:lnTo>
                  <a:lnTo>
                    <a:pt x="41" y="28"/>
                  </a:lnTo>
                  <a:lnTo>
                    <a:pt x="40" y="29"/>
                  </a:lnTo>
                  <a:lnTo>
                    <a:pt x="39" y="31"/>
                  </a:lnTo>
                  <a:lnTo>
                    <a:pt x="38" y="32"/>
                  </a:lnTo>
                  <a:lnTo>
                    <a:pt x="37" y="33"/>
                  </a:lnTo>
                  <a:lnTo>
                    <a:pt x="35" y="34"/>
                  </a:lnTo>
                  <a:lnTo>
                    <a:pt x="34" y="35"/>
                  </a:lnTo>
                  <a:lnTo>
                    <a:pt x="32" y="36"/>
                  </a:lnTo>
                  <a:lnTo>
                    <a:pt x="31" y="37"/>
                  </a:lnTo>
                  <a:lnTo>
                    <a:pt x="29" y="37"/>
                  </a:lnTo>
                  <a:lnTo>
                    <a:pt x="27" y="38"/>
                  </a:lnTo>
                  <a:lnTo>
                    <a:pt x="25" y="38"/>
                  </a:lnTo>
                  <a:lnTo>
                    <a:pt x="23" y="38"/>
                  </a:lnTo>
                  <a:lnTo>
                    <a:pt x="20" y="37"/>
                  </a:lnTo>
                  <a:lnTo>
                    <a:pt x="17" y="36"/>
                  </a:lnTo>
                  <a:lnTo>
                    <a:pt x="15" y="35"/>
                  </a:lnTo>
                  <a:lnTo>
                    <a:pt x="12" y="33"/>
                  </a:lnTo>
                  <a:lnTo>
                    <a:pt x="10" y="31"/>
                  </a:lnTo>
                  <a:lnTo>
                    <a:pt x="9" y="28"/>
                  </a:lnTo>
                  <a:lnTo>
                    <a:pt x="7" y="25"/>
                  </a:lnTo>
                  <a:lnTo>
                    <a:pt x="6" y="22"/>
                  </a:lnTo>
                  <a:lnTo>
                    <a:pt x="6" y="23"/>
                  </a:lnTo>
                  <a:lnTo>
                    <a:pt x="5" y="23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4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11" name="Freeform 301"/>
            <p:cNvSpPr>
              <a:spLocks/>
            </p:cNvSpPr>
            <p:nvPr/>
          </p:nvSpPr>
          <p:spPr bwMode="auto">
            <a:xfrm>
              <a:off x="3949" y="1782"/>
              <a:ext cx="18" cy="7"/>
            </a:xfrm>
            <a:custGeom>
              <a:avLst/>
              <a:gdLst>
                <a:gd name="T0" fmla="*/ 18 w 18"/>
                <a:gd name="T1" fmla="*/ 1 h 7"/>
                <a:gd name="T2" fmla="*/ 17 w 18"/>
                <a:gd name="T3" fmla="*/ 2 h 7"/>
                <a:gd name="T4" fmla="*/ 17 w 18"/>
                <a:gd name="T5" fmla="*/ 2 h 7"/>
                <a:gd name="T6" fmla="*/ 17 w 18"/>
                <a:gd name="T7" fmla="*/ 3 h 7"/>
                <a:gd name="T8" fmla="*/ 17 w 18"/>
                <a:gd name="T9" fmla="*/ 4 h 7"/>
                <a:gd name="T10" fmla="*/ 16 w 18"/>
                <a:gd name="T11" fmla="*/ 4 h 7"/>
                <a:gd name="T12" fmla="*/ 16 w 18"/>
                <a:gd name="T13" fmla="*/ 5 h 7"/>
                <a:gd name="T14" fmla="*/ 15 w 18"/>
                <a:gd name="T15" fmla="*/ 5 h 7"/>
                <a:gd name="T16" fmla="*/ 14 w 18"/>
                <a:gd name="T17" fmla="*/ 6 h 7"/>
                <a:gd name="T18" fmla="*/ 13 w 18"/>
                <a:gd name="T19" fmla="*/ 6 h 7"/>
                <a:gd name="T20" fmla="*/ 12 w 18"/>
                <a:gd name="T21" fmla="*/ 7 h 7"/>
                <a:gd name="T22" fmla="*/ 11 w 18"/>
                <a:gd name="T23" fmla="*/ 7 h 7"/>
                <a:gd name="T24" fmla="*/ 10 w 18"/>
                <a:gd name="T25" fmla="*/ 7 h 7"/>
                <a:gd name="T26" fmla="*/ 8 w 18"/>
                <a:gd name="T27" fmla="*/ 7 h 7"/>
                <a:gd name="T28" fmla="*/ 8 w 18"/>
                <a:gd name="T29" fmla="*/ 6 h 7"/>
                <a:gd name="T30" fmla="*/ 7 w 18"/>
                <a:gd name="T31" fmla="*/ 6 h 7"/>
                <a:gd name="T32" fmla="*/ 7 w 18"/>
                <a:gd name="T33" fmla="*/ 6 h 7"/>
                <a:gd name="T34" fmla="*/ 0 w 18"/>
                <a:gd name="T35" fmla="*/ 0 h 7"/>
                <a:gd name="T36" fmla="*/ 18 w 18"/>
                <a:gd name="T3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7">
                  <a:moveTo>
                    <a:pt x="18" y="1"/>
                  </a:moveTo>
                  <a:lnTo>
                    <a:pt x="17" y="2"/>
                  </a:lnTo>
                  <a:lnTo>
                    <a:pt x="17" y="2"/>
                  </a:lnTo>
                  <a:lnTo>
                    <a:pt x="17" y="3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6"/>
                  </a:lnTo>
                  <a:lnTo>
                    <a:pt x="13" y="6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8" y="7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0" y="0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12" name="Freeform 302"/>
            <p:cNvSpPr>
              <a:spLocks/>
            </p:cNvSpPr>
            <p:nvPr/>
          </p:nvSpPr>
          <p:spPr bwMode="auto">
            <a:xfrm>
              <a:off x="3954" y="1784"/>
              <a:ext cx="10" cy="2"/>
            </a:xfrm>
            <a:custGeom>
              <a:avLst/>
              <a:gdLst>
                <a:gd name="T0" fmla="*/ 10 w 10"/>
                <a:gd name="T1" fmla="*/ 0 h 2"/>
                <a:gd name="T2" fmla="*/ 9 w 10"/>
                <a:gd name="T3" fmla="*/ 2 h 2"/>
                <a:gd name="T4" fmla="*/ 2 w 10"/>
                <a:gd name="T5" fmla="*/ 2 h 2"/>
                <a:gd name="T6" fmla="*/ 0 w 10"/>
                <a:gd name="T7" fmla="*/ 0 h 2"/>
                <a:gd name="T8" fmla="*/ 10 w 10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">
                  <a:moveTo>
                    <a:pt x="10" y="0"/>
                  </a:moveTo>
                  <a:lnTo>
                    <a:pt x="9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13" name="Freeform 303"/>
            <p:cNvSpPr>
              <a:spLocks/>
            </p:cNvSpPr>
            <p:nvPr/>
          </p:nvSpPr>
          <p:spPr bwMode="auto">
            <a:xfrm>
              <a:off x="3939" y="1747"/>
              <a:ext cx="40" cy="13"/>
            </a:xfrm>
            <a:custGeom>
              <a:avLst/>
              <a:gdLst>
                <a:gd name="T0" fmla="*/ 5 w 40"/>
                <a:gd name="T1" fmla="*/ 3 h 13"/>
                <a:gd name="T2" fmla="*/ 6 w 40"/>
                <a:gd name="T3" fmla="*/ 3 h 13"/>
                <a:gd name="T4" fmla="*/ 7 w 40"/>
                <a:gd name="T5" fmla="*/ 3 h 13"/>
                <a:gd name="T6" fmla="*/ 8 w 40"/>
                <a:gd name="T7" fmla="*/ 3 h 13"/>
                <a:gd name="T8" fmla="*/ 9 w 40"/>
                <a:gd name="T9" fmla="*/ 2 h 13"/>
                <a:gd name="T10" fmla="*/ 10 w 40"/>
                <a:gd name="T11" fmla="*/ 2 h 13"/>
                <a:gd name="T12" fmla="*/ 12 w 40"/>
                <a:gd name="T13" fmla="*/ 1 h 13"/>
                <a:gd name="T14" fmla="*/ 14 w 40"/>
                <a:gd name="T15" fmla="*/ 1 h 13"/>
                <a:gd name="T16" fmla="*/ 15 w 40"/>
                <a:gd name="T17" fmla="*/ 1 h 13"/>
                <a:gd name="T18" fmla="*/ 16 w 40"/>
                <a:gd name="T19" fmla="*/ 1 h 13"/>
                <a:gd name="T20" fmla="*/ 17 w 40"/>
                <a:gd name="T21" fmla="*/ 1 h 13"/>
                <a:gd name="T22" fmla="*/ 18 w 40"/>
                <a:gd name="T23" fmla="*/ 0 h 13"/>
                <a:gd name="T24" fmla="*/ 20 w 40"/>
                <a:gd name="T25" fmla="*/ 0 h 13"/>
                <a:gd name="T26" fmla="*/ 21 w 40"/>
                <a:gd name="T27" fmla="*/ 0 h 13"/>
                <a:gd name="T28" fmla="*/ 23 w 40"/>
                <a:gd name="T29" fmla="*/ 0 h 13"/>
                <a:gd name="T30" fmla="*/ 25 w 40"/>
                <a:gd name="T31" fmla="*/ 1 h 13"/>
                <a:gd name="T32" fmla="*/ 27 w 40"/>
                <a:gd name="T33" fmla="*/ 2 h 13"/>
                <a:gd name="T34" fmla="*/ 28 w 40"/>
                <a:gd name="T35" fmla="*/ 3 h 13"/>
                <a:gd name="T36" fmla="*/ 30 w 40"/>
                <a:gd name="T37" fmla="*/ 3 h 13"/>
                <a:gd name="T38" fmla="*/ 31 w 40"/>
                <a:gd name="T39" fmla="*/ 3 h 13"/>
                <a:gd name="T40" fmla="*/ 34 w 40"/>
                <a:gd name="T41" fmla="*/ 4 h 13"/>
                <a:gd name="T42" fmla="*/ 37 w 40"/>
                <a:gd name="T43" fmla="*/ 5 h 13"/>
                <a:gd name="T44" fmla="*/ 39 w 40"/>
                <a:gd name="T45" fmla="*/ 6 h 13"/>
                <a:gd name="T46" fmla="*/ 40 w 40"/>
                <a:gd name="T47" fmla="*/ 8 h 13"/>
                <a:gd name="T48" fmla="*/ 40 w 40"/>
                <a:gd name="T49" fmla="*/ 10 h 13"/>
                <a:gd name="T50" fmla="*/ 38 w 40"/>
                <a:gd name="T51" fmla="*/ 11 h 13"/>
                <a:gd name="T52" fmla="*/ 36 w 40"/>
                <a:gd name="T53" fmla="*/ 13 h 13"/>
                <a:gd name="T54" fmla="*/ 33 w 40"/>
                <a:gd name="T55" fmla="*/ 13 h 13"/>
                <a:gd name="T56" fmla="*/ 30 w 40"/>
                <a:gd name="T57" fmla="*/ 13 h 13"/>
                <a:gd name="T58" fmla="*/ 29 w 40"/>
                <a:gd name="T59" fmla="*/ 13 h 13"/>
                <a:gd name="T60" fmla="*/ 27 w 40"/>
                <a:gd name="T61" fmla="*/ 12 h 13"/>
                <a:gd name="T62" fmla="*/ 26 w 40"/>
                <a:gd name="T63" fmla="*/ 12 h 13"/>
                <a:gd name="T64" fmla="*/ 25 w 40"/>
                <a:gd name="T65" fmla="*/ 11 h 13"/>
                <a:gd name="T66" fmla="*/ 24 w 40"/>
                <a:gd name="T67" fmla="*/ 12 h 13"/>
                <a:gd name="T68" fmla="*/ 23 w 40"/>
                <a:gd name="T69" fmla="*/ 12 h 13"/>
                <a:gd name="T70" fmla="*/ 21 w 40"/>
                <a:gd name="T71" fmla="*/ 12 h 13"/>
                <a:gd name="T72" fmla="*/ 20 w 40"/>
                <a:gd name="T73" fmla="*/ 12 h 13"/>
                <a:gd name="T74" fmla="*/ 18 w 40"/>
                <a:gd name="T75" fmla="*/ 11 h 13"/>
                <a:gd name="T76" fmla="*/ 17 w 40"/>
                <a:gd name="T77" fmla="*/ 11 h 13"/>
                <a:gd name="T78" fmla="*/ 16 w 40"/>
                <a:gd name="T79" fmla="*/ 10 h 13"/>
                <a:gd name="T80" fmla="*/ 15 w 40"/>
                <a:gd name="T81" fmla="*/ 10 h 13"/>
                <a:gd name="T82" fmla="*/ 14 w 40"/>
                <a:gd name="T83" fmla="*/ 10 h 13"/>
                <a:gd name="T84" fmla="*/ 13 w 40"/>
                <a:gd name="T85" fmla="*/ 10 h 13"/>
                <a:gd name="T86" fmla="*/ 11 w 40"/>
                <a:gd name="T87" fmla="*/ 9 h 13"/>
                <a:gd name="T88" fmla="*/ 10 w 40"/>
                <a:gd name="T89" fmla="*/ 10 h 13"/>
                <a:gd name="T90" fmla="*/ 9 w 40"/>
                <a:gd name="T91" fmla="*/ 11 h 13"/>
                <a:gd name="T92" fmla="*/ 6 w 40"/>
                <a:gd name="T93" fmla="*/ 12 h 13"/>
                <a:gd name="T94" fmla="*/ 4 w 40"/>
                <a:gd name="T95" fmla="*/ 12 h 13"/>
                <a:gd name="T96" fmla="*/ 2 w 40"/>
                <a:gd name="T97" fmla="*/ 12 h 13"/>
                <a:gd name="T98" fmla="*/ 1 w 40"/>
                <a:gd name="T99" fmla="*/ 11 h 13"/>
                <a:gd name="T100" fmla="*/ 0 w 40"/>
                <a:gd name="T101" fmla="*/ 9 h 13"/>
                <a:gd name="T102" fmla="*/ 0 w 40"/>
                <a:gd name="T103" fmla="*/ 7 h 13"/>
                <a:gd name="T104" fmla="*/ 1 w 40"/>
                <a:gd name="T105" fmla="*/ 6 h 13"/>
                <a:gd name="T106" fmla="*/ 3 w 40"/>
                <a:gd name="T10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0" h="13">
                  <a:moveTo>
                    <a:pt x="4" y="4"/>
                  </a:move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9" y="2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8" y="3"/>
                  </a:lnTo>
                  <a:lnTo>
                    <a:pt x="29" y="4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7" y="5"/>
                  </a:lnTo>
                  <a:lnTo>
                    <a:pt x="38" y="5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0" y="8"/>
                  </a:lnTo>
                  <a:lnTo>
                    <a:pt x="40" y="9"/>
                  </a:lnTo>
                  <a:lnTo>
                    <a:pt x="40" y="10"/>
                  </a:lnTo>
                  <a:lnTo>
                    <a:pt x="39" y="11"/>
                  </a:lnTo>
                  <a:lnTo>
                    <a:pt x="38" y="11"/>
                  </a:lnTo>
                  <a:lnTo>
                    <a:pt x="37" y="12"/>
                  </a:lnTo>
                  <a:lnTo>
                    <a:pt x="36" y="13"/>
                  </a:lnTo>
                  <a:lnTo>
                    <a:pt x="35" y="13"/>
                  </a:lnTo>
                  <a:lnTo>
                    <a:pt x="33" y="13"/>
                  </a:lnTo>
                  <a:lnTo>
                    <a:pt x="31" y="13"/>
                  </a:lnTo>
                  <a:lnTo>
                    <a:pt x="30" y="13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8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6" y="12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5" y="12"/>
                  </a:lnTo>
                  <a:lnTo>
                    <a:pt x="24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2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0" y="12"/>
                  </a:lnTo>
                  <a:lnTo>
                    <a:pt x="19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7" y="11"/>
                  </a:lnTo>
                  <a:lnTo>
                    <a:pt x="16" y="11"/>
                  </a:lnTo>
                  <a:lnTo>
                    <a:pt x="16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3" y="10"/>
                  </a:lnTo>
                  <a:lnTo>
                    <a:pt x="12" y="10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6" y="12"/>
                  </a:lnTo>
                  <a:lnTo>
                    <a:pt x="5" y="12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14" name="Freeform 304"/>
            <p:cNvSpPr>
              <a:spLocks/>
            </p:cNvSpPr>
            <p:nvPr/>
          </p:nvSpPr>
          <p:spPr bwMode="auto">
            <a:xfrm>
              <a:off x="3976" y="1841"/>
              <a:ext cx="52" cy="15"/>
            </a:xfrm>
            <a:custGeom>
              <a:avLst/>
              <a:gdLst>
                <a:gd name="T0" fmla="*/ 23 w 52"/>
                <a:gd name="T1" fmla="*/ 0 h 15"/>
                <a:gd name="T2" fmla="*/ 52 w 52"/>
                <a:gd name="T3" fmla="*/ 10 h 15"/>
                <a:gd name="T4" fmla="*/ 16 w 52"/>
                <a:gd name="T5" fmla="*/ 15 h 15"/>
                <a:gd name="T6" fmla="*/ 0 w 52"/>
                <a:gd name="T7" fmla="*/ 3 h 15"/>
                <a:gd name="T8" fmla="*/ 23 w 5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15">
                  <a:moveTo>
                    <a:pt x="23" y="0"/>
                  </a:moveTo>
                  <a:lnTo>
                    <a:pt x="52" y="10"/>
                  </a:lnTo>
                  <a:lnTo>
                    <a:pt x="16" y="15"/>
                  </a:lnTo>
                  <a:lnTo>
                    <a:pt x="0" y="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15" name="Freeform 305"/>
            <p:cNvSpPr>
              <a:spLocks/>
            </p:cNvSpPr>
            <p:nvPr/>
          </p:nvSpPr>
          <p:spPr bwMode="auto">
            <a:xfrm>
              <a:off x="3980" y="1843"/>
              <a:ext cx="41" cy="11"/>
            </a:xfrm>
            <a:custGeom>
              <a:avLst/>
              <a:gdLst>
                <a:gd name="T0" fmla="*/ 19 w 41"/>
                <a:gd name="T1" fmla="*/ 0 h 11"/>
                <a:gd name="T2" fmla="*/ 41 w 41"/>
                <a:gd name="T3" fmla="*/ 7 h 11"/>
                <a:gd name="T4" fmla="*/ 13 w 41"/>
                <a:gd name="T5" fmla="*/ 11 h 11"/>
                <a:gd name="T6" fmla="*/ 0 w 41"/>
                <a:gd name="T7" fmla="*/ 2 h 11"/>
                <a:gd name="T8" fmla="*/ 19 w 4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11">
                  <a:moveTo>
                    <a:pt x="19" y="0"/>
                  </a:moveTo>
                  <a:lnTo>
                    <a:pt x="41" y="7"/>
                  </a:lnTo>
                  <a:lnTo>
                    <a:pt x="13" y="11"/>
                  </a:lnTo>
                  <a:lnTo>
                    <a:pt x="0" y="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D6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16" name="Freeform 306"/>
            <p:cNvSpPr>
              <a:spLocks/>
            </p:cNvSpPr>
            <p:nvPr/>
          </p:nvSpPr>
          <p:spPr bwMode="auto">
            <a:xfrm>
              <a:off x="3918" y="1798"/>
              <a:ext cx="85" cy="51"/>
            </a:xfrm>
            <a:custGeom>
              <a:avLst/>
              <a:gdLst>
                <a:gd name="T0" fmla="*/ 6 w 85"/>
                <a:gd name="T1" fmla="*/ 8 h 51"/>
                <a:gd name="T2" fmla="*/ 8 w 85"/>
                <a:gd name="T3" fmla="*/ 5 h 51"/>
                <a:gd name="T4" fmla="*/ 11 w 85"/>
                <a:gd name="T5" fmla="*/ 3 h 51"/>
                <a:gd name="T6" fmla="*/ 14 w 85"/>
                <a:gd name="T7" fmla="*/ 2 h 51"/>
                <a:gd name="T8" fmla="*/ 15 w 85"/>
                <a:gd name="T9" fmla="*/ 1 h 51"/>
                <a:gd name="T10" fmla="*/ 17 w 85"/>
                <a:gd name="T11" fmla="*/ 1 h 51"/>
                <a:gd name="T12" fmla="*/ 20 w 85"/>
                <a:gd name="T13" fmla="*/ 1 h 51"/>
                <a:gd name="T14" fmla="*/ 22 w 85"/>
                <a:gd name="T15" fmla="*/ 0 h 51"/>
                <a:gd name="T16" fmla="*/ 23 w 85"/>
                <a:gd name="T17" fmla="*/ 0 h 51"/>
                <a:gd name="T18" fmla="*/ 25 w 85"/>
                <a:gd name="T19" fmla="*/ 0 h 51"/>
                <a:gd name="T20" fmla="*/ 28 w 85"/>
                <a:gd name="T21" fmla="*/ 0 h 51"/>
                <a:gd name="T22" fmla="*/ 32 w 85"/>
                <a:gd name="T23" fmla="*/ 0 h 51"/>
                <a:gd name="T24" fmla="*/ 37 w 85"/>
                <a:gd name="T25" fmla="*/ 0 h 51"/>
                <a:gd name="T26" fmla="*/ 41 w 85"/>
                <a:gd name="T27" fmla="*/ 0 h 51"/>
                <a:gd name="T28" fmla="*/ 44 w 85"/>
                <a:gd name="T29" fmla="*/ 0 h 51"/>
                <a:gd name="T30" fmla="*/ 46 w 85"/>
                <a:gd name="T31" fmla="*/ 0 h 51"/>
                <a:gd name="T32" fmla="*/ 47 w 85"/>
                <a:gd name="T33" fmla="*/ 0 h 51"/>
                <a:gd name="T34" fmla="*/ 49 w 85"/>
                <a:gd name="T35" fmla="*/ 0 h 51"/>
                <a:gd name="T36" fmla="*/ 52 w 85"/>
                <a:gd name="T37" fmla="*/ 1 h 51"/>
                <a:gd name="T38" fmla="*/ 55 w 85"/>
                <a:gd name="T39" fmla="*/ 2 h 51"/>
                <a:gd name="T40" fmla="*/ 57 w 85"/>
                <a:gd name="T41" fmla="*/ 3 h 51"/>
                <a:gd name="T42" fmla="*/ 59 w 85"/>
                <a:gd name="T43" fmla="*/ 4 h 51"/>
                <a:gd name="T44" fmla="*/ 61 w 85"/>
                <a:gd name="T45" fmla="*/ 6 h 51"/>
                <a:gd name="T46" fmla="*/ 62 w 85"/>
                <a:gd name="T47" fmla="*/ 7 h 51"/>
                <a:gd name="T48" fmla="*/ 63 w 85"/>
                <a:gd name="T49" fmla="*/ 9 h 51"/>
                <a:gd name="T50" fmla="*/ 68 w 85"/>
                <a:gd name="T51" fmla="*/ 16 h 51"/>
                <a:gd name="T52" fmla="*/ 72 w 85"/>
                <a:gd name="T53" fmla="*/ 24 h 51"/>
                <a:gd name="T54" fmla="*/ 76 w 85"/>
                <a:gd name="T55" fmla="*/ 32 h 51"/>
                <a:gd name="T56" fmla="*/ 85 w 85"/>
                <a:gd name="T57" fmla="*/ 46 h 51"/>
                <a:gd name="T58" fmla="*/ 74 w 85"/>
                <a:gd name="T59" fmla="*/ 47 h 51"/>
                <a:gd name="T60" fmla="*/ 74 w 85"/>
                <a:gd name="T61" fmla="*/ 49 h 51"/>
                <a:gd name="T62" fmla="*/ 72 w 85"/>
                <a:gd name="T63" fmla="*/ 51 h 51"/>
                <a:gd name="T64" fmla="*/ 71 w 85"/>
                <a:gd name="T65" fmla="*/ 51 h 51"/>
                <a:gd name="T66" fmla="*/ 70 w 85"/>
                <a:gd name="T67" fmla="*/ 50 h 51"/>
                <a:gd name="T68" fmla="*/ 69 w 85"/>
                <a:gd name="T69" fmla="*/ 47 h 51"/>
                <a:gd name="T70" fmla="*/ 68 w 85"/>
                <a:gd name="T71" fmla="*/ 39 h 51"/>
                <a:gd name="T72" fmla="*/ 66 w 85"/>
                <a:gd name="T73" fmla="*/ 39 h 51"/>
                <a:gd name="T74" fmla="*/ 65 w 85"/>
                <a:gd name="T75" fmla="*/ 35 h 51"/>
                <a:gd name="T76" fmla="*/ 62 w 85"/>
                <a:gd name="T77" fmla="*/ 30 h 51"/>
                <a:gd name="T78" fmla="*/ 56 w 85"/>
                <a:gd name="T79" fmla="*/ 24 h 51"/>
                <a:gd name="T80" fmla="*/ 55 w 85"/>
                <a:gd name="T81" fmla="*/ 39 h 51"/>
                <a:gd name="T82" fmla="*/ 14 w 85"/>
                <a:gd name="T83" fmla="*/ 23 h 51"/>
                <a:gd name="T84" fmla="*/ 12 w 85"/>
                <a:gd name="T85" fmla="*/ 28 h 51"/>
                <a:gd name="T86" fmla="*/ 12 w 85"/>
                <a:gd name="T87" fmla="*/ 42 h 51"/>
                <a:gd name="T88" fmla="*/ 0 w 85"/>
                <a:gd name="T89" fmla="*/ 43 h 51"/>
                <a:gd name="T90" fmla="*/ 0 w 85"/>
                <a:gd name="T91" fmla="*/ 37 h 51"/>
                <a:gd name="T92" fmla="*/ 0 w 85"/>
                <a:gd name="T93" fmla="*/ 27 h 51"/>
                <a:gd name="T94" fmla="*/ 3 w 85"/>
                <a:gd name="T95" fmla="*/ 1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5" h="51">
                  <a:moveTo>
                    <a:pt x="5" y="9"/>
                  </a:moveTo>
                  <a:lnTo>
                    <a:pt x="6" y="8"/>
                  </a:lnTo>
                  <a:lnTo>
                    <a:pt x="7" y="6"/>
                  </a:lnTo>
                  <a:lnTo>
                    <a:pt x="8" y="5"/>
                  </a:lnTo>
                  <a:lnTo>
                    <a:pt x="10" y="4"/>
                  </a:lnTo>
                  <a:lnTo>
                    <a:pt x="11" y="3"/>
                  </a:lnTo>
                  <a:lnTo>
                    <a:pt x="13" y="3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9" y="0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4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3"/>
                  </a:lnTo>
                  <a:lnTo>
                    <a:pt x="58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6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3" y="9"/>
                  </a:lnTo>
                  <a:lnTo>
                    <a:pt x="65" y="12"/>
                  </a:lnTo>
                  <a:lnTo>
                    <a:pt x="68" y="16"/>
                  </a:lnTo>
                  <a:lnTo>
                    <a:pt x="70" y="20"/>
                  </a:lnTo>
                  <a:lnTo>
                    <a:pt x="72" y="24"/>
                  </a:lnTo>
                  <a:lnTo>
                    <a:pt x="74" y="28"/>
                  </a:lnTo>
                  <a:lnTo>
                    <a:pt x="76" y="32"/>
                  </a:lnTo>
                  <a:lnTo>
                    <a:pt x="77" y="36"/>
                  </a:lnTo>
                  <a:lnTo>
                    <a:pt x="85" y="46"/>
                  </a:lnTo>
                  <a:lnTo>
                    <a:pt x="78" y="51"/>
                  </a:lnTo>
                  <a:lnTo>
                    <a:pt x="74" y="47"/>
                  </a:lnTo>
                  <a:lnTo>
                    <a:pt x="74" y="48"/>
                  </a:lnTo>
                  <a:lnTo>
                    <a:pt x="74" y="49"/>
                  </a:lnTo>
                  <a:lnTo>
                    <a:pt x="73" y="50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71" y="51"/>
                  </a:lnTo>
                  <a:lnTo>
                    <a:pt x="70" y="51"/>
                  </a:lnTo>
                  <a:lnTo>
                    <a:pt x="70" y="50"/>
                  </a:lnTo>
                  <a:lnTo>
                    <a:pt x="70" y="50"/>
                  </a:lnTo>
                  <a:lnTo>
                    <a:pt x="69" y="47"/>
                  </a:lnTo>
                  <a:lnTo>
                    <a:pt x="69" y="43"/>
                  </a:lnTo>
                  <a:lnTo>
                    <a:pt x="68" y="39"/>
                  </a:lnTo>
                  <a:lnTo>
                    <a:pt x="67" y="40"/>
                  </a:lnTo>
                  <a:lnTo>
                    <a:pt x="66" y="39"/>
                  </a:lnTo>
                  <a:lnTo>
                    <a:pt x="66" y="38"/>
                  </a:lnTo>
                  <a:lnTo>
                    <a:pt x="65" y="35"/>
                  </a:lnTo>
                  <a:lnTo>
                    <a:pt x="63" y="33"/>
                  </a:lnTo>
                  <a:lnTo>
                    <a:pt x="62" y="30"/>
                  </a:lnTo>
                  <a:lnTo>
                    <a:pt x="59" y="27"/>
                  </a:lnTo>
                  <a:lnTo>
                    <a:pt x="56" y="24"/>
                  </a:lnTo>
                  <a:lnTo>
                    <a:pt x="53" y="21"/>
                  </a:lnTo>
                  <a:lnTo>
                    <a:pt x="55" y="39"/>
                  </a:lnTo>
                  <a:lnTo>
                    <a:pt x="14" y="42"/>
                  </a:lnTo>
                  <a:lnTo>
                    <a:pt x="14" y="23"/>
                  </a:lnTo>
                  <a:lnTo>
                    <a:pt x="13" y="24"/>
                  </a:lnTo>
                  <a:lnTo>
                    <a:pt x="12" y="28"/>
                  </a:lnTo>
                  <a:lnTo>
                    <a:pt x="12" y="34"/>
                  </a:lnTo>
                  <a:lnTo>
                    <a:pt x="12" y="42"/>
                  </a:lnTo>
                  <a:lnTo>
                    <a:pt x="1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0" y="37"/>
                  </a:lnTo>
                  <a:lnTo>
                    <a:pt x="0" y="32"/>
                  </a:lnTo>
                  <a:lnTo>
                    <a:pt x="0" y="27"/>
                  </a:lnTo>
                  <a:lnTo>
                    <a:pt x="1" y="21"/>
                  </a:lnTo>
                  <a:lnTo>
                    <a:pt x="3" y="15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17" name="Freeform 307"/>
            <p:cNvSpPr>
              <a:spLocks/>
            </p:cNvSpPr>
            <p:nvPr/>
          </p:nvSpPr>
          <p:spPr bwMode="auto">
            <a:xfrm>
              <a:off x="3988" y="1835"/>
              <a:ext cx="12" cy="12"/>
            </a:xfrm>
            <a:custGeom>
              <a:avLst/>
              <a:gdLst>
                <a:gd name="T0" fmla="*/ 0 w 12"/>
                <a:gd name="T1" fmla="*/ 2 h 12"/>
                <a:gd name="T2" fmla="*/ 0 w 12"/>
                <a:gd name="T3" fmla="*/ 4 h 12"/>
                <a:gd name="T4" fmla="*/ 1 w 12"/>
                <a:gd name="T5" fmla="*/ 8 h 12"/>
                <a:gd name="T6" fmla="*/ 1 w 12"/>
                <a:gd name="T7" fmla="*/ 11 h 12"/>
                <a:gd name="T8" fmla="*/ 2 w 12"/>
                <a:gd name="T9" fmla="*/ 12 h 12"/>
                <a:gd name="T10" fmla="*/ 2 w 12"/>
                <a:gd name="T11" fmla="*/ 11 h 12"/>
                <a:gd name="T12" fmla="*/ 3 w 12"/>
                <a:gd name="T13" fmla="*/ 9 h 12"/>
                <a:gd name="T14" fmla="*/ 3 w 12"/>
                <a:gd name="T15" fmla="*/ 8 h 12"/>
                <a:gd name="T16" fmla="*/ 3 w 12"/>
                <a:gd name="T17" fmla="*/ 7 h 12"/>
                <a:gd name="T18" fmla="*/ 9 w 12"/>
                <a:gd name="T19" fmla="*/ 11 h 12"/>
                <a:gd name="T20" fmla="*/ 12 w 12"/>
                <a:gd name="T21" fmla="*/ 8 h 12"/>
                <a:gd name="T22" fmla="*/ 6 w 12"/>
                <a:gd name="T23" fmla="*/ 0 h 12"/>
                <a:gd name="T24" fmla="*/ 0 w 12"/>
                <a:gd name="T25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12">
                  <a:moveTo>
                    <a:pt x="0" y="2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9" y="11"/>
                  </a:lnTo>
                  <a:lnTo>
                    <a:pt x="12" y="8"/>
                  </a:lnTo>
                  <a:lnTo>
                    <a:pt x="6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18" name="Freeform 308"/>
            <p:cNvSpPr>
              <a:spLocks/>
            </p:cNvSpPr>
            <p:nvPr/>
          </p:nvSpPr>
          <p:spPr bwMode="auto">
            <a:xfrm>
              <a:off x="3920" y="1801"/>
              <a:ext cx="73" cy="40"/>
            </a:xfrm>
            <a:custGeom>
              <a:avLst/>
              <a:gdLst>
                <a:gd name="T0" fmla="*/ 54 w 73"/>
                <a:gd name="T1" fmla="*/ 2 h 40"/>
                <a:gd name="T2" fmla="*/ 52 w 73"/>
                <a:gd name="T3" fmla="*/ 1 h 40"/>
                <a:gd name="T4" fmla="*/ 50 w 73"/>
                <a:gd name="T5" fmla="*/ 0 h 40"/>
                <a:gd name="T6" fmla="*/ 48 w 73"/>
                <a:gd name="T7" fmla="*/ 0 h 40"/>
                <a:gd name="T8" fmla="*/ 41 w 73"/>
                <a:gd name="T9" fmla="*/ 0 h 40"/>
                <a:gd name="T10" fmla="*/ 23 w 73"/>
                <a:gd name="T11" fmla="*/ 0 h 40"/>
                <a:gd name="T12" fmla="*/ 17 w 73"/>
                <a:gd name="T13" fmla="*/ 0 h 40"/>
                <a:gd name="T14" fmla="*/ 13 w 73"/>
                <a:gd name="T15" fmla="*/ 1 h 40"/>
                <a:gd name="T16" fmla="*/ 10 w 73"/>
                <a:gd name="T17" fmla="*/ 2 h 40"/>
                <a:gd name="T18" fmla="*/ 7 w 73"/>
                <a:gd name="T19" fmla="*/ 5 h 40"/>
                <a:gd name="T20" fmla="*/ 3 w 73"/>
                <a:gd name="T21" fmla="*/ 11 h 40"/>
                <a:gd name="T22" fmla="*/ 0 w 73"/>
                <a:gd name="T23" fmla="*/ 23 h 40"/>
                <a:gd name="T24" fmla="*/ 0 w 73"/>
                <a:gd name="T25" fmla="*/ 33 h 40"/>
                <a:gd name="T26" fmla="*/ 1 w 73"/>
                <a:gd name="T27" fmla="*/ 39 h 40"/>
                <a:gd name="T28" fmla="*/ 8 w 73"/>
                <a:gd name="T29" fmla="*/ 39 h 40"/>
                <a:gd name="T30" fmla="*/ 8 w 73"/>
                <a:gd name="T31" fmla="*/ 26 h 40"/>
                <a:gd name="T32" fmla="*/ 10 w 73"/>
                <a:gd name="T33" fmla="*/ 19 h 40"/>
                <a:gd name="T34" fmla="*/ 12 w 73"/>
                <a:gd name="T35" fmla="*/ 16 h 40"/>
                <a:gd name="T36" fmla="*/ 14 w 73"/>
                <a:gd name="T37" fmla="*/ 16 h 40"/>
                <a:gd name="T38" fmla="*/ 15 w 73"/>
                <a:gd name="T39" fmla="*/ 38 h 40"/>
                <a:gd name="T40" fmla="*/ 18 w 73"/>
                <a:gd name="T41" fmla="*/ 38 h 40"/>
                <a:gd name="T42" fmla="*/ 24 w 73"/>
                <a:gd name="T43" fmla="*/ 37 h 40"/>
                <a:gd name="T44" fmla="*/ 30 w 73"/>
                <a:gd name="T45" fmla="*/ 36 h 40"/>
                <a:gd name="T46" fmla="*/ 36 w 73"/>
                <a:gd name="T47" fmla="*/ 36 h 40"/>
                <a:gd name="T48" fmla="*/ 42 w 73"/>
                <a:gd name="T49" fmla="*/ 35 h 40"/>
                <a:gd name="T50" fmla="*/ 47 w 73"/>
                <a:gd name="T51" fmla="*/ 35 h 40"/>
                <a:gd name="T52" fmla="*/ 50 w 73"/>
                <a:gd name="T53" fmla="*/ 35 h 40"/>
                <a:gd name="T54" fmla="*/ 49 w 73"/>
                <a:gd name="T55" fmla="*/ 15 h 40"/>
                <a:gd name="T56" fmla="*/ 51 w 73"/>
                <a:gd name="T57" fmla="*/ 16 h 40"/>
                <a:gd name="T58" fmla="*/ 55 w 73"/>
                <a:gd name="T59" fmla="*/ 19 h 40"/>
                <a:gd name="T60" fmla="*/ 61 w 73"/>
                <a:gd name="T61" fmla="*/ 24 h 40"/>
                <a:gd name="T62" fmla="*/ 65 w 73"/>
                <a:gd name="T63" fmla="*/ 34 h 40"/>
                <a:gd name="T64" fmla="*/ 70 w 73"/>
                <a:gd name="T65" fmla="*/ 24 h 40"/>
                <a:gd name="T66" fmla="*/ 63 w 73"/>
                <a:gd name="T67" fmla="*/ 13 h 40"/>
                <a:gd name="T68" fmla="*/ 58 w 73"/>
                <a:gd name="T69" fmla="*/ 6 h 40"/>
                <a:gd name="T70" fmla="*/ 55 w 73"/>
                <a:gd name="T71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3" h="40">
                  <a:moveTo>
                    <a:pt x="55" y="2"/>
                  </a:moveTo>
                  <a:lnTo>
                    <a:pt x="54" y="2"/>
                  </a:lnTo>
                  <a:lnTo>
                    <a:pt x="53" y="1"/>
                  </a:lnTo>
                  <a:lnTo>
                    <a:pt x="52" y="1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1" y="0"/>
                  </a:lnTo>
                  <a:lnTo>
                    <a:pt x="34" y="18"/>
                  </a:lnTo>
                  <a:lnTo>
                    <a:pt x="23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9" y="3"/>
                  </a:lnTo>
                  <a:lnTo>
                    <a:pt x="7" y="5"/>
                  </a:lnTo>
                  <a:lnTo>
                    <a:pt x="6" y="6"/>
                  </a:lnTo>
                  <a:lnTo>
                    <a:pt x="3" y="11"/>
                  </a:lnTo>
                  <a:lnTo>
                    <a:pt x="1" y="17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1" y="36"/>
                  </a:lnTo>
                  <a:lnTo>
                    <a:pt x="1" y="39"/>
                  </a:lnTo>
                  <a:lnTo>
                    <a:pt x="1" y="40"/>
                  </a:lnTo>
                  <a:lnTo>
                    <a:pt x="8" y="39"/>
                  </a:lnTo>
                  <a:lnTo>
                    <a:pt x="8" y="31"/>
                  </a:lnTo>
                  <a:lnTo>
                    <a:pt x="8" y="26"/>
                  </a:lnTo>
                  <a:lnTo>
                    <a:pt x="9" y="22"/>
                  </a:lnTo>
                  <a:lnTo>
                    <a:pt x="10" y="19"/>
                  </a:lnTo>
                  <a:lnTo>
                    <a:pt x="12" y="17"/>
                  </a:lnTo>
                  <a:lnTo>
                    <a:pt x="12" y="16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6" y="38"/>
                  </a:lnTo>
                  <a:lnTo>
                    <a:pt x="18" y="38"/>
                  </a:lnTo>
                  <a:lnTo>
                    <a:pt x="21" y="37"/>
                  </a:lnTo>
                  <a:lnTo>
                    <a:pt x="24" y="37"/>
                  </a:lnTo>
                  <a:lnTo>
                    <a:pt x="27" y="37"/>
                  </a:lnTo>
                  <a:lnTo>
                    <a:pt x="30" y="36"/>
                  </a:lnTo>
                  <a:lnTo>
                    <a:pt x="33" y="36"/>
                  </a:lnTo>
                  <a:lnTo>
                    <a:pt x="36" y="36"/>
                  </a:lnTo>
                  <a:lnTo>
                    <a:pt x="39" y="36"/>
                  </a:lnTo>
                  <a:lnTo>
                    <a:pt x="42" y="35"/>
                  </a:lnTo>
                  <a:lnTo>
                    <a:pt x="45" y="35"/>
                  </a:lnTo>
                  <a:lnTo>
                    <a:pt x="47" y="35"/>
                  </a:lnTo>
                  <a:lnTo>
                    <a:pt x="49" y="35"/>
                  </a:lnTo>
                  <a:lnTo>
                    <a:pt x="50" y="35"/>
                  </a:lnTo>
                  <a:lnTo>
                    <a:pt x="51" y="35"/>
                  </a:lnTo>
                  <a:lnTo>
                    <a:pt x="49" y="15"/>
                  </a:lnTo>
                  <a:lnTo>
                    <a:pt x="49" y="15"/>
                  </a:lnTo>
                  <a:lnTo>
                    <a:pt x="51" y="16"/>
                  </a:lnTo>
                  <a:lnTo>
                    <a:pt x="53" y="17"/>
                  </a:lnTo>
                  <a:lnTo>
                    <a:pt x="55" y="19"/>
                  </a:lnTo>
                  <a:lnTo>
                    <a:pt x="58" y="21"/>
                  </a:lnTo>
                  <a:lnTo>
                    <a:pt x="61" y="24"/>
                  </a:lnTo>
                  <a:lnTo>
                    <a:pt x="63" y="28"/>
                  </a:lnTo>
                  <a:lnTo>
                    <a:pt x="65" y="34"/>
                  </a:lnTo>
                  <a:lnTo>
                    <a:pt x="73" y="32"/>
                  </a:lnTo>
                  <a:lnTo>
                    <a:pt x="70" y="24"/>
                  </a:lnTo>
                  <a:lnTo>
                    <a:pt x="66" y="18"/>
                  </a:lnTo>
                  <a:lnTo>
                    <a:pt x="63" y="13"/>
                  </a:lnTo>
                  <a:lnTo>
                    <a:pt x="61" y="9"/>
                  </a:lnTo>
                  <a:lnTo>
                    <a:pt x="58" y="6"/>
                  </a:lnTo>
                  <a:lnTo>
                    <a:pt x="56" y="4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solidFill>
              <a:srgbClr val="597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19" name="Freeform 309"/>
            <p:cNvSpPr>
              <a:spLocks/>
            </p:cNvSpPr>
            <p:nvPr/>
          </p:nvSpPr>
          <p:spPr bwMode="auto">
            <a:xfrm>
              <a:off x="3938" y="1799"/>
              <a:ext cx="28" cy="20"/>
            </a:xfrm>
            <a:custGeom>
              <a:avLst/>
              <a:gdLst>
                <a:gd name="T0" fmla="*/ 3 w 28"/>
                <a:gd name="T1" fmla="*/ 7 h 20"/>
                <a:gd name="T2" fmla="*/ 0 w 28"/>
                <a:gd name="T3" fmla="*/ 4 h 20"/>
                <a:gd name="T4" fmla="*/ 3 w 28"/>
                <a:gd name="T5" fmla="*/ 1 h 20"/>
                <a:gd name="T6" fmla="*/ 5 w 28"/>
                <a:gd name="T7" fmla="*/ 1 h 20"/>
                <a:gd name="T8" fmla="*/ 2 w 28"/>
                <a:gd name="T9" fmla="*/ 4 h 20"/>
                <a:gd name="T10" fmla="*/ 6 w 28"/>
                <a:gd name="T11" fmla="*/ 7 h 20"/>
                <a:gd name="T12" fmla="*/ 5 w 28"/>
                <a:gd name="T13" fmla="*/ 7 h 20"/>
                <a:gd name="T14" fmla="*/ 5 w 28"/>
                <a:gd name="T15" fmla="*/ 8 h 20"/>
                <a:gd name="T16" fmla="*/ 4 w 28"/>
                <a:gd name="T17" fmla="*/ 9 h 20"/>
                <a:gd name="T18" fmla="*/ 3 w 28"/>
                <a:gd name="T19" fmla="*/ 9 h 20"/>
                <a:gd name="T20" fmla="*/ 16 w 28"/>
                <a:gd name="T21" fmla="*/ 18 h 20"/>
                <a:gd name="T22" fmla="*/ 25 w 28"/>
                <a:gd name="T23" fmla="*/ 9 h 20"/>
                <a:gd name="T24" fmla="*/ 23 w 28"/>
                <a:gd name="T25" fmla="*/ 6 h 20"/>
                <a:gd name="T26" fmla="*/ 26 w 28"/>
                <a:gd name="T27" fmla="*/ 4 h 20"/>
                <a:gd name="T28" fmla="*/ 24 w 28"/>
                <a:gd name="T29" fmla="*/ 0 h 20"/>
                <a:gd name="T30" fmla="*/ 26 w 28"/>
                <a:gd name="T31" fmla="*/ 0 h 20"/>
                <a:gd name="T32" fmla="*/ 28 w 28"/>
                <a:gd name="T33" fmla="*/ 4 h 20"/>
                <a:gd name="T34" fmla="*/ 25 w 28"/>
                <a:gd name="T35" fmla="*/ 7 h 20"/>
                <a:gd name="T36" fmla="*/ 28 w 28"/>
                <a:gd name="T37" fmla="*/ 9 h 20"/>
                <a:gd name="T38" fmla="*/ 16 w 28"/>
                <a:gd name="T39" fmla="*/ 20 h 20"/>
                <a:gd name="T40" fmla="*/ 1 w 28"/>
                <a:gd name="T41" fmla="*/ 10 h 20"/>
                <a:gd name="T42" fmla="*/ 3 w 28"/>
                <a:gd name="T43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" h="20">
                  <a:moveTo>
                    <a:pt x="3" y="7"/>
                  </a:moveTo>
                  <a:lnTo>
                    <a:pt x="0" y="4"/>
                  </a:lnTo>
                  <a:lnTo>
                    <a:pt x="3" y="1"/>
                  </a:lnTo>
                  <a:lnTo>
                    <a:pt x="5" y="1"/>
                  </a:lnTo>
                  <a:lnTo>
                    <a:pt x="2" y="4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4" y="9"/>
                  </a:lnTo>
                  <a:lnTo>
                    <a:pt x="3" y="9"/>
                  </a:lnTo>
                  <a:lnTo>
                    <a:pt x="16" y="18"/>
                  </a:lnTo>
                  <a:lnTo>
                    <a:pt x="25" y="9"/>
                  </a:lnTo>
                  <a:lnTo>
                    <a:pt x="23" y="6"/>
                  </a:lnTo>
                  <a:lnTo>
                    <a:pt x="26" y="4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8" y="9"/>
                  </a:lnTo>
                  <a:lnTo>
                    <a:pt x="16" y="20"/>
                  </a:lnTo>
                  <a:lnTo>
                    <a:pt x="1" y="10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20" name="Freeform 310"/>
            <p:cNvSpPr>
              <a:spLocks/>
            </p:cNvSpPr>
            <p:nvPr/>
          </p:nvSpPr>
          <p:spPr bwMode="auto">
            <a:xfrm>
              <a:off x="3946" y="1800"/>
              <a:ext cx="13" cy="16"/>
            </a:xfrm>
            <a:custGeom>
              <a:avLst/>
              <a:gdLst>
                <a:gd name="T0" fmla="*/ 13 w 13"/>
                <a:gd name="T1" fmla="*/ 0 h 16"/>
                <a:gd name="T2" fmla="*/ 0 w 13"/>
                <a:gd name="T3" fmla="*/ 0 h 16"/>
                <a:gd name="T4" fmla="*/ 7 w 13"/>
                <a:gd name="T5" fmla="*/ 16 h 16"/>
                <a:gd name="T6" fmla="*/ 13 w 13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6">
                  <a:moveTo>
                    <a:pt x="13" y="0"/>
                  </a:moveTo>
                  <a:lnTo>
                    <a:pt x="0" y="0"/>
                  </a:lnTo>
                  <a:lnTo>
                    <a:pt x="7" y="1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21" name="Freeform 311"/>
            <p:cNvSpPr>
              <a:spLocks/>
            </p:cNvSpPr>
            <p:nvPr/>
          </p:nvSpPr>
          <p:spPr bwMode="auto">
            <a:xfrm>
              <a:off x="3949" y="1799"/>
              <a:ext cx="7" cy="18"/>
            </a:xfrm>
            <a:custGeom>
              <a:avLst/>
              <a:gdLst>
                <a:gd name="T0" fmla="*/ 4 w 7"/>
                <a:gd name="T1" fmla="*/ 18 h 18"/>
                <a:gd name="T2" fmla="*/ 0 w 7"/>
                <a:gd name="T3" fmla="*/ 10 h 18"/>
                <a:gd name="T4" fmla="*/ 3 w 7"/>
                <a:gd name="T5" fmla="*/ 4 h 18"/>
                <a:gd name="T6" fmla="*/ 2 w 7"/>
                <a:gd name="T7" fmla="*/ 3 h 18"/>
                <a:gd name="T8" fmla="*/ 2 w 7"/>
                <a:gd name="T9" fmla="*/ 3 h 18"/>
                <a:gd name="T10" fmla="*/ 2 w 7"/>
                <a:gd name="T11" fmla="*/ 3 h 18"/>
                <a:gd name="T12" fmla="*/ 2 w 7"/>
                <a:gd name="T13" fmla="*/ 2 h 18"/>
                <a:gd name="T14" fmla="*/ 2 w 7"/>
                <a:gd name="T15" fmla="*/ 1 h 18"/>
                <a:gd name="T16" fmla="*/ 2 w 7"/>
                <a:gd name="T17" fmla="*/ 1 h 18"/>
                <a:gd name="T18" fmla="*/ 3 w 7"/>
                <a:gd name="T19" fmla="*/ 0 h 18"/>
                <a:gd name="T20" fmla="*/ 4 w 7"/>
                <a:gd name="T21" fmla="*/ 0 h 18"/>
                <a:gd name="T22" fmla="*/ 5 w 7"/>
                <a:gd name="T23" fmla="*/ 0 h 18"/>
                <a:gd name="T24" fmla="*/ 5 w 7"/>
                <a:gd name="T25" fmla="*/ 1 h 18"/>
                <a:gd name="T26" fmla="*/ 6 w 7"/>
                <a:gd name="T27" fmla="*/ 1 h 18"/>
                <a:gd name="T28" fmla="*/ 6 w 7"/>
                <a:gd name="T29" fmla="*/ 2 h 18"/>
                <a:gd name="T30" fmla="*/ 6 w 7"/>
                <a:gd name="T31" fmla="*/ 3 h 18"/>
                <a:gd name="T32" fmla="*/ 6 w 7"/>
                <a:gd name="T33" fmla="*/ 3 h 18"/>
                <a:gd name="T34" fmla="*/ 5 w 7"/>
                <a:gd name="T35" fmla="*/ 4 h 18"/>
                <a:gd name="T36" fmla="*/ 5 w 7"/>
                <a:gd name="T37" fmla="*/ 4 h 18"/>
                <a:gd name="T38" fmla="*/ 7 w 7"/>
                <a:gd name="T39" fmla="*/ 10 h 18"/>
                <a:gd name="T40" fmla="*/ 4 w 7"/>
                <a:gd name="T4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18">
                  <a:moveTo>
                    <a:pt x="4" y="18"/>
                  </a:moveTo>
                  <a:lnTo>
                    <a:pt x="0" y="10"/>
                  </a:lnTo>
                  <a:lnTo>
                    <a:pt x="3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10"/>
                  </a:lnTo>
                  <a:lnTo>
                    <a:pt x="4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22" name="Freeform 312"/>
            <p:cNvSpPr>
              <a:spLocks/>
            </p:cNvSpPr>
            <p:nvPr/>
          </p:nvSpPr>
          <p:spPr bwMode="auto">
            <a:xfrm>
              <a:off x="3952" y="1823"/>
              <a:ext cx="4" cy="3"/>
            </a:xfrm>
            <a:custGeom>
              <a:avLst/>
              <a:gdLst>
                <a:gd name="T0" fmla="*/ 2 w 4"/>
                <a:gd name="T1" fmla="*/ 3 h 3"/>
                <a:gd name="T2" fmla="*/ 3 w 4"/>
                <a:gd name="T3" fmla="*/ 3 h 3"/>
                <a:gd name="T4" fmla="*/ 3 w 4"/>
                <a:gd name="T5" fmla="*/ 3 h 3"/>
                <a:gd name="T6" fmla="*/ 4 w 4"/>
                <a:gd name="T7" fmla="*/ 2 h 3"/>
                <a:gd name="T8" fmla="*/ 4 w 4"/>
                <a:gd name="T9" fmla="*/ 1 h 3"/>
                <a:gd name="T10" fmla="*/ 4 w 4"/>
                <a:gd name="T11" fmla="*/ 1 h 3"/>
                <a:gd name="T12" fmla="*/ 3 w 4"/>
                <a:gd name="T13" fmla="*/ 0 h 3"/>
                <a:gd name="T14" fmla="*/ 3 w 4"/>
                <a:gd name="T15" fmla="*/ 0 h 3"/>
                <a:gd name="T16" fmla="*/ 2 w 4"/>
                <a:gd name="T17" fmla="*/ 0 h 3"/>
                <a:gd name="T18" fmla="*/ 1 w 4"/>
                <a:gd name="T19" fmla="*/ 0 h 3"/>
                <a:gd name="T20" fmla="*/ 1 w 4"/>
                <a:gd name="T21" fmla="*/ 0 h 3"/>
                <a:gd name="T22" fmla="*/ 0 w 4"/>
                <a:gd name="T23" fmla="*/ 1 h 3"/>
                <a:gd name="T24" fmla="*/ 0 w 4"/>
                <a:gd name="T25" fmla="*/ 1 h 3"/>
                <a:gd name="T26" fmla="*/ 0 w 4"/>
                <a:gd name="T27" fmla="*/ 2 h 3"/>
                <a:gd name="T28" fmla="*/ 1 w 4"/>
                <a:gd name="T29" fmla="*/ 3 h 3"/>
                <a:gd name="T30" fmla="*/ 1 w 4"/>
                <a:gd name="T31" fmla="*/ 3 h 3"/>
                <a:gd name="T32" fmla="*/ 2 w 4"/>
                <a:gd name="T3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lnTo>
                    <a:pt x="3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23" name="Freeform 313"/>
            <p:cNvSpPr>
              <a:spLocks/>
            </p:cNvSpPr>
            <p:nvPr/>
          </p:nvSpPr>
          <p:spPr bwMode="auto">
            <a:xfrm>
              <a:off x="3952" y="1830"/>
              <a:ext cx="4" cy="3"/>
            </a:xfrm>
            <a:custGeom>
              <a:avLst/>
              <a:gdLst>
                <a:gd name="T0" fmla="*/ 2 w 4"/>
                <a:gd name="T1" fmla="*/ 3 h 3"/>
                <a:gd name="T2" fmla="*/ 3 w 4"/>
                <a:gd name="T3" fmla="*/ 3 h 3"/>
                <a:gd name="T4" fmla="*/ 3 w 4"/>
                <a:gd name="T5" fmla="*/ 3 h 3"/>
                <a:gd name="T6" fmla="*/ 4 w 4"/>
                <a:gd name="T7" fmla="*/ 2 h 3"/>
                <a:gd name="T8" fmla="*/ 4 w 4"/>
                <a:gd name="T9" fmla="*/ 1 h 3"/>
                <a:gd name="T10" fmla="*/ 4 w 4"/>
                <a:gd name="T11" fmla="*/ 1 h 3"/>
                <a:gd name="T12" fmla="*/ 3 w 4"/>
                <a:gd name="T13" fmla="*/ 0 h 3"/>
                <a:gd name="T14" fmla="*/ 3 w 4"/>
                <a:gd name="T15" fmla="*/ 0 h 3"/>
                <a:gd name="T16" fmla="*/ 2 w 4"/>
                <a:gd name="T17" fmla="*/ 0 h 3"/>
                <a:gd name="T18" fmla="*/ 1 w 4"/>
                <a:gd name="T19" fmla="*/ 0 h 3"/>
                <a:gd name="T20" fmla="*/ 1 w 4"/>
                <a:gd name="T21" fmla="*/ 0 h 3"/>
                <a:gd name="T22" fmla="*/ 0 w 4"/>
                <a:gd name="T23" fmla="*/ 1 h 3"/>
                <a:gd name="T24" fmla="*/ 0 w 4"/>
                <a:gd name="T25" fmla="*/ 1 h 3"/>
                <a:gd name="T26" fmla="*/ 0 w 4"/>
                <a:gd name="T27" fmla="*/ 2 h 3"/>
                <a:gd name="T28" fmla="*/ 1 w 4"/>
                <a:gd name="T29" fmla="*/ 3 h 3"/>
                <a:gd name="T30" fmla="*/ 1 w 4"/>
                <a:gd name="T31" fmla="*/ 3 h 3"/>
                <a:gd name="T32" fmla="*/ 2 w 4"/>
                <a:gd name="T3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lnTo>
                    <a:pt x="3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24" name="Freeform 314"/>
            <p:cNvSpPr>
              <a:spLocks/>
            </p:cNvSpPr>
            <p:nvPr/>
          </p:nvSpPr>
          <p:spPr bwMode="auto">
            <a:xfrm>
              <a:off x="3956" y="1764"/>
              <a:ext cx="11" cy="14"/>
            </a:xfrm>
            <a:custGeom>
              <a:avLst/>
              <a:gdLst>
                <a:gd name="T0" fmla="*/ 8 w 11"/>
                <a:gd name="T1" fmla="*/ 12 h 14"/>
                <a:gd name="T2" fmla="*/ 4 w 11"/>
                <a:gd name="T3" fmla="*/ 3 h 14"/>
                <a:gd name="T4" fmla="*/ 4 w 11"/>
                <a:gd name="T5" fmla="*/ 0 h 14"/>
                <a:gd name="T6" fmla="*/ 11 w 11"/>
                <a:gd name="T7" fmla="*/ 14 h 14"/>
                <a:gd name="T8" fmla="*/ 0 w 11"/>
                <a:gd name="T9" fmla="*/ 13 h 14"/>
                <a:gd name="T10" fmla="*/ 1 w 11"/>
                <a:gd name="T11" fmla="*/ 11 h 14"/>
                <a:gd name="T12" fmla="*/ 8 w 11"/>
                <a:gd name="T13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4">
                  <a:moveTo>
                    <a:pt x="8" y="12"/>
                  </a:moveTo>
                  <a:lnTo>
                    <a:pt x="4" y="3"/>
                  </a:lnTo>
                  <a:lnTo>
                    <a:pt x="4" y="0"/>
                  </a:lnTo>
                  <a:lnTo>
                    <a:pt x="11" y="14"/>
                  </a:lnTo>
                  <a:lnTo>
                    <a:pt x="0" y="13"/>
                  </a:lnTo>
                  <a:lnTo>
                    <a:pt x="1" y="11"/>
                  </a:lnTo>
                  <a:lnTo>
                    <a:pt x="8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25" name="Freeform 315"/>
            <p:cNvSpPr>
              <a:spLocks/>
            </p:cNvSpPr>
            <p:nvPr/>
          </p:nvSpPr>
          <p:spPr bwMode="auto">
            <a:xfrm>
              <a:off x="3965" y="1764"/>
              <a:ext cx="4" cy="6"/>
            </a:xfrm>
            <a:custGeom>
              <a:avLst/>
              <a:gdLst>
                <a:gd name="T0" fmla="*/ 1 w 4"/>
                <a:gd name="T1" fmla="*/ 6 h 6"/>
                <a:gd name="T2" fmla="*/ 0 w 4"/>
                <a:gd name="T3" fmla="*/ 6 h 6"/>
                <a:gd name="T4" fmla="*/ 0 w 4"/>
                <a:gd name="T5" fmla="*/ 5 h 6"/>
                <a:gd name="T6" fmla="*/ 0 w 4"/>
                <a:gd name="T7" fmla="*/ 4 h 6"/>
                <a:gd name="T8" fmla="*/ 0 w 4"/>
                <a:gd name="T9" fmla="*/ 3 h 6"/>
                <a:gd name="T10" fmla="*/ 1 w 4"/>
                <a:gd name="T11" fmla="*/ 2 h 6"/>
                <a:gd name="T12" fmla="*/ 1 w 4"/>
                <a:gd name="T13" fmla="*/ 1 h 6"/>
                <a:gd name="T14" fmla="*/ 2 w 4"/>
                <a:gd name="T15" fmla="*/ 0 h 6"/>
                <a:gd name="T16" fmla="*/ 3 w 4"/>
                <a:gd name="T17" fmla="*/ 0 h 6"/>
                <a:gd name="T18" fmla="*/ 3 w 4"/>
                <a:gd name="T19" fmla="*/ 1 h 6"/>
                <a:gd name="T20" fmla="*/ 4 w 4"/>
                <a:gd name="T21" fmla="*/ 2 h 6"/>
                <a:gd name="T22" fmla="*/ 4 w 4"/>
                <a:gd name="T23" fmla="*/ 3 h 6"/>
                <a:gd name="T24" fmla="*/ 3 w 4"/>
                <a:gd name="T25" fmla="*/ 4 h 6"/>
                <a:gd name="T26" fmla="*/ 3 w 4"/>
                <a:gd name="T27" fmla="*/ 5 h 6"/>
                <a:gd name="T28" fmla="*/ 2 w 4"/>
                <a:gd name="T29" fmla="*/ 6 h 6"/>
                <a:gd name="T30" fmla="*/ 1 w 4"/>
                <a:gd name="T31" fmla="*/ 6 h 6"/>
                <a:gd name="T32" fmla="*/ 1 w 4"/>
                <a:gd name="T3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6">
                  <a:moveTo>
                    <a:pt x="1" y="6"/>
                  </a:move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4"/>
                  </a:lnTo>
                  <a:lnTo>
                    <a:pt x="3" y="5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26" name="Freeform 316"/>
            <p:cNvSpPr>
              <a:spLocks/>
            </p:cNvSpPr>
            <p:nvPr/>
          </p:nvSpPr>
          <p:spPr bwMode="auto">
            <a:xfrm>
              <a:off x="3954" y="1762"/>
              <a:ext cx="3" cy="6"/>
            </a:xfrm>
            <a:custGeom>
              <a:avLst/>
              <a:gdLst>
                <a:gd name="T0" fmla="*/ 0 w 3"/>
                <a:gd name="T1" fmla="*/ 6 h 6"/>
                <a:gd name="T2" fmla="*/ 0 w 3"/>
                <a:gd name="T3" fmla="*/ 6 h 6"/>
                <a:gd name="T4" fmla="*/ 0 w 3"/>
                <a:gd name="T5" fmla="*/ 5 h 6"/>
                <a:gd name="T6" fmla="*/ 0 w 3"/>
                <a:gd name="T7" fmla="*/ 4 h 6"/>
                <a:gd name="T8" fmla="*/ 0 w 3"/>
                <a:gd name="T9" fmla="*/ 3 h 6"/>
                <a:gd name="T10" fmla="*/ 0 w 3"/>
                <a:gd name="T11" fmla="*/ 2 h 6"/>
                <a:gd name="T12" fmla="*/ 1 w 3"/>
                <a:gd name="T13" fmla="*/ 1 h 6"/>
                <a:gd name="T14" fmla="*/ 2 w 3"/>
                <a:gd name="T15" fmla="*/ 0 h 6"/>
                <a:gd name="T16" fmla="*/ 3 w 3"/>
                <a:gd name="T17" fmla="*/ 0 h 6"/>
                <a:gd name="T18" fmla="*/ 3 w 3"/>
                <a:gd name="T19" fmla="*/ 1 h 6"/>
                <a:gd name="T20" fmla="*/ 3 w 3"/>
                <a:gd name="T21" fmla="*/ 2 h 6"/>
                <a:gd name="T22" fmla="*/ 3 w 3"/>
                <a:gd name="T23" fmla="*/ 3 h 6"/>
                <a:gd name="T24" fmla="*/ 3 w 3"/>
                <a:gd name="T25" fmla="*/ 4 h 6"/>
                <a:gd name="T26" fmla="*/ 3 w 3"/>
                <a:gd name="T27" fmla="*/ 5 h 6"/>
                <a:gd name="T28" fmla="*/ 2 w 3"/>
                <a:gd name="T29" fmla="*/ 6 h 6"/>
                <a:gd name="T30" fmla="*/ 1 w 3"/>
                <a:gd name="T31" fmla="*/ 6 h 6"/>
                <a:gd name="T32" fmla="*/ 0 w 3"/>
                <a:gd name="T3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5"/>
                  </a:lnTo>
                  <a:lnTo>
                    <a:pt x="2" y="6"/>
                  </a:lnTo>
                  <a:lnTo>
                    <a:pt x="1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27" name="Freeform 317"/>
            <p:cNvSpPr>
              <a:spLocks/>
            </p:cNvSpPr>
            <p:nvPr/>
          </p:nvSpPr>
          <p:spPr bwMode="auto">
            <a:xfrm>
              <a:off x="4063" y="1764"/>
              <a:ext cx="10" cy="13"/>
            </a:xfrm>
            <a:custGeom>
              <a:avLst/>
              <a:gdLst>
                <a:gd name="T0" fmla="*/ 3 w 10"/>
                <a:gd name="T1" fmla="*/ 11 h 13"/>
                <a:gd name="T2" fmla="*/ 7 w 10"/>
                <a:gd name="T3" fmla="*/ 3 h 13"/>
                <a:gd name="T4" fmla="*/ 7 w 10"/>
                <a:gd name="T5" fmla="*/ 0 h 13"/>
                <a:gd name="T6" fmla="*/ 0 w 10"/>
                <a:gd name="T7" fmla="*/ 13 h 13"/>
                <a:gd name="T8" fmla="*/ 10 w 10"/>
                <a:gd name="T9" fmla="*/ 13 h 13"/>
                <a:gd name="T10" fmla="*/ 10 w 10"/>
                <a:gd name="T11" fmla="*/ 11 h 13"/>
                <a:gd name="T12" fmla="*/ 3 w 10"/>
                <a:gd name="T13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3">
                  <a:moveTo>
                    <a:pt x="3" y="11"/>
                  </a:moveTo>
                  <a:lnTo>
                    <a:pt x="7" y="3"/>
                  </a:lnTo>
                  <a:lnTo>
                    <a:pt x="7" y="0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28" name="Freeform 318"/>
            <p:cNvSpPr>
              <a:spLocks/>
            </p:cNvSpPr>
            <p:nvPr/>
          </p:nvSpPr>
          <p:spPr bwMode="auto">
            <a:xfrm>
              <a:off x="4062" y="1763"/>
              <a:ext cx="3" cy="6"/>
            </a:xfrm>
            <a:custGeom>
              <a:avLst/>
              <a:gdLst>
                <a:gd name="T0" fmla="*/ 1 w 3"/>
                <a:gd name="T1" fmla="*/ 6 h 6"/>
                <a:gd name="T2" fmla="*/ 2 w 3"/>
                <a:gd name="T3" fmla="*/ 6 h 6"/>
                <a:gd name="T4" fmla="*/ 2 w 3"/>
                <a:gd name="T5" fmla="*/ 5 h 6"/>
                <a:gd name="T6" fmla="*/ 3 w 3"/>
                <a:gd name="T7" fmla="*/ 4 h 6"/>
                <a:gd name="T8" fmla="*/ 3 w 3"/>
                <a:gd name="T9" fmla="*/ 3 h 6"/>
                <a:gd name="T10" fmla="*/ 3 w 3"/>
                <a:gd name="T11" fmla="*/ 2 h 6"/>
                <a:gd name="T12" fmla="*/ 3 w 3"/>
                <a:gd name="T13" fmla="*/ 1 h 6"/>
                <a:gd name="T14" fmla="*/ 2 w 3"/>
                <a:gd name="T15" fmla="*/ 0 h 6"/>
                <a:gd name="T16" fmla="*/ 2 w 3"/>
                <a:gd name="T17" fmla="*/ 0 h 6"/>
                <a:gd name="T18" fmla="*/ 1 w 3"/>
                <a:gd name="T19" fmla="*/ 0 h 6"/>
                <a:gd name="T20" fmla="*/ 0 w 3"/>
                <a:gd name="T21" fmla="*/ 1 h 6"/>
                <a:gd name="T22" fmla="*/ 0 w 3"/>
                <a:gd name="T23" fmla="*/ 2 h 6"/>
                <a:gd name="T24" fmla="*/ 0 w 3"/>
                <a:gd name="T25" fmla="*/ 3 h 6"/>
                <a:gd name="T26" fmla="*/ 0 w 3"/>
                <a:gd name="T27" fmla="*/ 4 h 6"/>
                <a:gd name="T28" fmla="*/ 0 w 3"/>
                <a:gd name="T29" fmla="*/ 5 h 6"/>
                <a:gd name="T30" fmla="*/ 0 w 3"/>
                <a:gd name="T31" fmla="*/ 6 h 6"/>
                <a:gd name="T32" fmla="*/ 1 w 3"/>
                <a:gd name="T3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" h="6">
                  <a:moveTo>
                    <a:pt x="1" y="6"/>
                  </a:moveTo>
                  <a:lnTo>
                    <a:pt x="2" y="6"/>
                  </a:lnTo>
                  <a:lnTo>
                    <a:pt x="2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29" name="Freeform 319"/>
            <p:cNvSpPr>
              <a:spLocks/>
            </p:cNvSpPr>
            <p:nvPr/>
          </p:nvSpPr>
          <p:spPr bwMode="auto">
            <a:xfrm>
              <a:off x="4074" y="1763"/>
              <a:ext cx="4" cy="7"/>
            </a:xfrm>
            <a:custGeom>
              <a:avLst/>
              <a:gdLst>
                <a:gd name="T0" fmla="*/ 2 w 4"/>
                <a:gd name="T1" fmla="*/ 7 h 7"/>
                <a:gd name="T2" fmla="*/ 2 w 4"/>
                <a:gd name="T3" fmla="*/ 7 h 7"/>
                <a:gd name="T4" fmla="*/ 3 w 4"/>
                <a:gd name="T5" fmla="*/ 6 h 7"/>
                <a:gd name="T6" fmla="*/ 3 w 4"/>
                <a:gd name="T7" fmla="*/ 5 h 7"/>
                <a:gd name="T8" fmla="*/ 4 w 4"/>
                <a:gd name="T9" fmla="*/ 4 h 7"/>
                <a:gd name="T10" fmla="*/ 4 w 4"/>
                <a:gd name="T11" fmla="*/ 2 h 7"/>
                <a:gd name="T12" fmla="*/ 4 w 4"/>
                <a:gd name="T13" fmla="*/ 1 h 7"/>
                <a:gd name="T14" fmla="*/ 3 w 4"/>
                <a:gd name="T15" fmla="*/ 1 h 7"/>
                <a:gd name="T16" fmla="*/ 2 w 4"/>
                <a:gd name="T17" fmla="*/ 0 h 7"/>
                <a:gd name="T18" fmla="*/ 2 w 4"/>
                <a:gd name="T19" fmla="*/ 0 h 7"/>
                <a:gd name="T20" fmla="*/ 1 w 4"/>
                <a:gd name="T21" fmla="*/ 1 h 7"/>
                <a:gd name="T22" fmla="*/ 1 w 4"/>
                <a:gd name="T23" fmla="*/ 2 h 7"/>
                <a:gd name="T24" fmla="*/ 0 w 4"/>
                <a:gd name="T25" fmla="*/ 3 h 7"/>
                <a:gd name="T26" fmla="*/ 0 w 4"/>
                <a:gd name="T27" fmla="*/ 5 h 7"/>
                <a:gd name="T28" fmla="*/ 0 w 4"/>
                <a:gd name="T29" fmla="*/ 6 h 7"/>
                <a:gd name="T30" fmla="*/ 1 w 4"/>
                <a:gd name="T31" fmla="*/ 6 h 7"/>
                <a:gd name="T32" fmla="*/ 2 w 4"/>
                <a:gd name="T3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7">
                  <a:moveTo>
                    <a:pt x="2" y="7"/>
                  </a:move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323" name="Group 374"/>
          <p:cNvGrpSpPr>
            <a:grpSpLocks/>
          </p:cNvGrpSpPr>
          <p:nvPr/>
        </p:nvGrpSpPr>
        <p:grpSpPr bwMode="auto">
          <a:xfrm>
            <a:off x="2311217" y="5418203"/>
            <a:ext cx="271563" cy="246598"/>
            <a:chOff x="4199" y="1730"/>
            <a:chExt cx="191" cy="171"/>
          </a:xfrm>
        </p:grpSpPr>
        <p:sp>
          <p:nvSpPr>
            <p:cNvPr id="330" name="Freeform 321"/>
            <p:cNvSpPr>
              <a:spLocks/>
            </p:cNvSpPr>
            <p:nvPr/>
          </p:nvSpPr>
          <p:spPr bwMode="auto">
            <a:xfrm>
              <a:off x="4362" y="1771"/>
              <a:ext cx="16" cy="17"/>
            </a:xfrm>
            <a:custGeom>
              <a:avLst/>
              <a:gdLst>
                <a:gd name="T0" fmla="*/ 8 w 16"/>
                <a:gd name="T1" fmla="*/ 17 h 17"/>
                <a:gd name="T2" fmla="*/ 9 w 16"/>
                <a:gd name="T3" fmla="*/ 16 h 17"/>
                <a:gd name="T4" fmla="*/ 11 w 16"/>
                <a:gd name="T5" fmla="*/ 16 h 17"/>
                <a:gd name="T6" fmla="*/ 12 w 16"/>
                <a:gd name="T7" fmla="*/ 15 h 17"/>
                <a:gd name="T8" fmla="*/ 13 w 16"/>
                <a:gd name="T9" fmla="*/ 14 h 17"/>
                <a:gd name="T10" fmla="*/ 14 w 16"/>
                <a:gd name="T11" fmla="*/ 13 h 17"/>
                <a:gd name="T12" fmla="*/ 15 w 16"/>
                <a:gd name="T13" fmla="*/ 11 h 17"/>
                <a:gd name="T14" fmla="*/ 16 w 16"/>
                <a:gd name="T15" fmla="*/ 10 h 17"/>
                <a:gd name="T16" fmla="*/ 16 w 16"/>
                <a:gd name="T17" fmla="*/ 8 h 17"/>
                <a:gd name="T18" fmla="*/ 16 w 16"/>
                <a:gd name="T19" fmla="*/ 6 h 17"/>
                <a:gd name="T20" fmla="*/ 15 w 16"/>
                <a:gd name="T21" fmla="*/ 5 h 17"/>
                <a:gd name="T22" fmla="*/ 14 w 16"/>
                <a:gd name="T23" fmla="*/ 3 h 17"/>
                <a:gd name="T24" fmla="*/ 13 w 16"/>
                <a:gd name="T25" fmla="*/ 2 h 17"/>
                <a:gd name="T26" fmla="*/ 12 w 16"/>
                <a:gd name="T27" fmla="*/ 1 h 17"/>
                <a:gd name="T28" fmla="*/ 11 w 16"/>
                <a:gd name="T29" fmla="*/ 0 h 17"/>
                <a:gd name="T30" fmla="*/ 9 w 16"/>
                <a:gd name="T31" fmla="*/ 0 h 17"/>
                <a:gd name="T32" fmla="*/ 8 w 16"/>
                <a:gd name="T33" fmla="*/ 0 h 17"/>
                <a:gd name="T34" fmla="*/ 6 w 16"/>
                <a:gd name="T35" fmla="*/ 0 h 17"/>
                <a:gd name="T36" fmla="*/ 5 w 16"/>
                <a:gd name="T37" fmla="*/ 0 h 17"/>
                <a:gd name="T38" fmla="*/ 4 w 16"/>
                <a:gd name="T39" fmla="*/ 1 h 17"/>
                <a:gd name="T40" fmla="*/ 2 w 16"/>
                <a:gd name="T41" fmla="*/ 2 h 17"/>
                <a:gd name="T42" fmla="*/ 1 w 16"/>
                <a:gd name="T43" fmla="*/ 3 h 17"/>
                <a:gd name="T44" fmla="*/ 1 w 16"/>
                <a:gd name="T45" fmla="*/ 5 h 17"/>
                <a:gd name="T46" fmla="*/ 0 w 16"/>
                <a:gd name="T47" fmla="*/ 6 h 17"/>
                <a:gd name="T48" fmla="*/ 0 w 16"/>
                <a:gd name="T49" fmla="*/ 8 h 17"/>
                <a:gd name="T50" fmla="*/ 0 w 16"/>
                <a:gd name="T51" fmla="*/ 10 h 17"/>
                <a:gd name="T52" fmla="*/ 1 w 16"/>
                <a:gd name="T53" fmla="*/ 11 h 17"/>
                <a:gd name="T54" fmla="*/ 1 w 16"/>
                <a:gd name="T55" fmla="*/ 13 h 17"/>
                <a:gd name="T56" fmla="*/ 2 w 16"/>
                <a:gd name="T57" fmla="*/ 14 h 17"/>
                <a:gd name="T58" fmla="*/ 4 w 16"/>
                <a:gd name="T59" fmla="*/ 15 h 17"/>
                <a:gd name="T60" fmla="*/ 5 w 16"/>
                <a:gd name="T61" fmla="*/ 16 h 17"/>
                <a:gd name="T62" fmla="*/ 6 w 16"/>
                <a:gd name="T63" fmla="*/ 16 h 17"/>
                <a:gd name="T64" fmla="*/ 8 w 16"/>
                <a:gd name="T6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lnTo>
                    <a:pt x="9" y="16"/>
                  </a:lnTo>
                  <a:lnTo>
                    <a:pt x="11" y="16"/>
                  </a:lnTo>
                  <a:lnTo>
                    <a:pt x="12" y="15"/>
                  </a:lnTo>
                  <a:lnTo>
                    <a:pt x="13" y="14"/>
                  </a:lnTo>
                  <a:lnTo>
                    <a:pt x="14" y="13"/>
                  </a:lnTo>
                  <a:lnTo>
                    <a:pt x="15" y="11"/>
                  </a:lnTo>
                  <a:lnTo>
                    <a:pt x="16" y="10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5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2" y="14"/>
                  </a:lnTo>
                  <a:lnTo>
                    <a:pt x="4" y="15"/>
                  </a:lnTo>
                  <a:lnTo>
                    <a:pt x="5" y="16"/>
                  </a:lnTo>
                  <a:lnTo>
                    <a:pt x="6" y="16"/>
                  </a:lnTo>
                  <a:lnTo>
                    <a:pt x="8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31" name="Freeform 322"/>
            <p:cNvSpPr>
              <a:spLocks/>
            </p:cNvSpPr>
            <p:nvPr/>
          </p:nvSpPr>
          <p:spPr bwMode="auto">
            <a:xfrm>
              <a:off x="4209" y="1732"/>
              <a:ext cx="86" cy="11"/>
            </a:xfrm>
            <a:custGeom>
              <a:avLst/>
              <a:gdLst>
                <a:gd name="T0" fmla="*/ 86 w 86"/>
                <a:gd name="T1" fmla="*/ 10 h 11"/>
                <a:gd name="T2" fmla="*/ 43 w 86"/>
                <a:gd name="T3" fmla="*/ 0 h 11"/>
                <a:gd name="T4" fmla="*/ 0 w 86"/>
                <a:gd name="T5" fmla="*/ 10 h 11"/>
                <a:gd name="T6" fmla="*/ 0 w 86"/>
                <a:gd name="T7" fmla="*/ 11 h 11"/>
                <a:gd name="T8" fmla="*/ 43 w 86"/>
                <a:gd name="T9" fmla="*/ 2 h 11"/>
                <a:gd name="T10" fmla="*/ 86 w 86"/>
                <a:gd name="T11" fmla="*/ 11 h 11"/>
                <a:gd name="T12" fmla="*/ 86 w 86"/>
                <a:gd name="T13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11">
                  <a:moveTo>
                    <a:pt x="86" y="10"/>
                  </a:moveTo>
                  <a:lnTo>
                    <a:pt x="43" y="0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43" y="2"/>
                  </a:lnTo>
                  <a:lnTo>
                    <a:pt x="86" y="11"/>
                  </a:lnTo>
                  <a:lnTo>
                    <a:pt x="86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32" name="Rectangle 323"/>
            <p:cNvSpPr>
              <a:spLocks noChangeArrowheads="1"/>
            </p:cNvSpPr>
            <p:nvPr/>
          </p:nvSpPr>
          <p:spPr bwMode="auto">
            <a:xfrm>
              <a:off x="4203" y="1748"/>
              <a:ext cx="102" cy="10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33" name="Rectangle 324"/>
            <p:cNvSpPr>
              <a:spLocks noChangeArrowheads="1"/>
            </p:cNvSpPr>
            <p:nvPr/>
          </p:nvSpPr>
          <p:spPr bwMode="auto">
            <a:xfrm>
              <a:off x="4206" y="1750"/>
              <a:ext cx="97" cy="10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34" name="Rectangle 325"/>
            <p:cNvSpPr>
              <a:spLocks noChangeArrowheads="1"/>
            </p:cNvSpPr>
            <p:nvPr/>
          </p:nvSpPr>
          <p:spPr bwMode="auto">
            <a:xfrm>
              <a:off x="4215" y="1847"/>
              <a:ext cx="14" cy="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35" name="Rectangle 326"/>
            <p:cNvSpPr>
              <a:spLocks noChangeArrowheads="1"/>
            </p:cNvSpPr>
            <p:nvPr/>
          </p:nvSpPr>
          <p:spPr bwMode="auto">
            <a:xfrm>
              <a:off x="4239" y="1847"/>
              <a:ext cx="13" cy="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36" name="Rectangle 327"/>
            <p:cNvSpPr>
              <a:spLocks noChangeArrowheads="1"/>
            </p:cNvSpPr>
            <p:nvPr/>
          </p:nvSpPr>
          <p:spPr bwMode="auto">
            <a:xfrm>
              <a:off x="4262" y="1847"/>
              <a:ext cx="14" cy="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37" name="Rectangle 328"/>
            <p:cNvSpPr>
              <a:spLocks noChangeArrowheads="1"/>
            </p:cNvSpPr>
            <p:nvPr/>
          </p:nvSpPr>
          <p:spPr bwMode="auto">
            <a:xfrm>
              <a:off x="4286" y="1847"/>
              <a:ext cx="14" cy="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38" name="Rectangle 329"/>
            <p:cNvSpPr>
              <a:spLocks noChangeArrowheads="1"/>
            </p:cNvSpPr>
            <p:nvPr/>
          </p:nvSpPr>
          <p:spPr bwMode="auto">
            <a:xfrm>
              <a:off x="4215" y="1841"/>
              <a:ext cx="85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39" name="Rectangle 330"/>
            <p:cNvSpPr>
              <a:spLocks noChangeArrowheads="1"/>
            </p:cNvSpPr>
            <p:nvPr/>
          </p:nvSpPr>
          <p:spPr bwMode="auto">
            <a:xfrm>
              <a:off x="4208" y="1839"/>
              <a:ext cx="5" cy="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40" name="Rectangle 331"/>
            <p:cNvSpPr>
              <a:spLocks noChangeArrowheads="1"/>
            </p:cNvSpPr>
            <p:nvPr/>
          </p:nvSpPr>
          <p:spPr bwMode="auto">
            <a:xfrm>
              <a:off x="4215" y="1817"/>
              <a:ext cx="85" cy="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41" name="Rectangle 332"/>
            <p:cNvSpPr>
              <a:spLocks noChangeArrowheads="1"/>
            </p:cNvSpPr>
            <p:nvPr/>
          </p:nvSpPr>
          <p:spPr bwMode="auto">
            <a:xfrm>
              <a:off x="4208" y="1815"/>
              <a:ext cx="5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42" name="Rectangle 333"/>
            <p:cNvSpPr>
              <a:spLocks noChangeArrowheads="1"/>
            </p:cNvSpPr>
            <p:nvPr/>
          </p:nvSpPr>
          <p:spPr bwMode="auto">
            <a:xfrm>
              <a:off x="4215" y="1792"/>
              <a:ext cx="85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43" name="Rectangle 334"/>
            <p:cNvSpPr>
              <a:spLocks noChangeArrowheads="1"/>
            </p:cNvSpPr>
            <p:nvPr/>
          </p:nvSpPr>
          <p:spPr bwMode="auto">
            <a:xfrm>
              <a:off x="4208" y="1790"/>
              <a:ext cx="5" cy="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44" name="Rectangle 335"/>
            <p:cNvSpPr>
              <a:spLocks noChangeArrowheads="1"/>
            </p:cNvSpPr>
            <p:nvPr/>
          </p:nvSpPr>
          <p:spPr bwMode="auto">
            <a:xfrm>
              <a:off x="4215" y="1767"/>
              <a:ext cx="85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45" name="Rectangle 336"/>
            <p:cNvSpPr>
              <a:spLocks noChangeArrowheads="1"/>
            </p:cNvSpPr>
            <p:nvPr/>
          </p:nvSpPr>
          <p:spPr bwMode="auto">
            <a:xfrm>
              <a:off x="4208" y="1765"/>
              <a:ext cx="5" cy="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46" name="Rectangle 337"/>
            <p:cNvSpPr>
              <a:spLocks noChangeArrowheads="1"/>
            </p:cNvSpPr>
            <p:nvPr/>
          </p:nvSpPr>
          <p:spPr bwMode="auto">
            <a:xfrm>
              <a:off x="4218" y="1780"/>
              <a:ext cx="8" cy="6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47" name="Rectangle 338"/>
            <p:cNvSpPr>
              <a:spLocks noChangeArrowheads="1"/>
            </p:cNvSpPr>
            <p:nvPr/>
          </p:nvSpPr>
          <p:spPr bwMode="auto">
            <a:xfrm>
              <a:off x="4220" y="1782"/>
              <a:ext cx="5" cy="59"/>
            </a:xfrm>
            <a:prstGeom prst="rect">
              <a:avLst/>
            </a:prstGeom>
            <a:solidFill>
              <a:srgbClr val="FF2D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48" name="Rectangle 339"/>
            <p:cNvSpPr>
              <a:spLocks noChangeArrowheads="1"/>
            </p:cNvSpPr>
            <p:nvPr/>
          </p:nvSpPr>
          <p:spPr bwMode="auto">
            <a:xfrm>
              <a:off x="4242" y="1800"/>
              <a:ext cx="8" cy="4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49" name="Rectangle 340"/>
            <p:cNvSpPr>
              <a:spLocks noChangeArrowheads="1"/>
            </p:cNvSpPr>
            <p:nvPr/>
          </p:nvSpPr>
          <p:spPr bwMode="auto">
            <a:xfrm>
              <a:off x="4243" y="1802"/>
              <a:ext cx="5" cy="39"/>
            </a:xfrm>
            <a:prstGeom prst="rect">
              <a:avLst/>
            </a:prstGeom>
            <a:solidFill>
              <a:srgbClr val="B2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50" name="Rectangle 341"/>
            <p:cNvSpPr>
              <a:spLocks noChangeArrowheads="1"/>
            </p:cNvSpPr>
            <p:nvPr/>
          </p:nvSpPr>
          <p:spPr bwMode="auto">
            <a:xfrm>
              <a:off x="4265" y="1811"/>
              <a:ext cx="8" cy="3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51" name="Rectangle 342"/>
            <p:cNvSpPr>
              <a:spLocks noChangeArrowheads="1"/>
            </p:cNvSpPr>
            <p:nvPr/>
          </p:nvSpPr>
          <p:spPr bwMode="auto">
            <a:xfrm>
              <a:off x="4266" y="1813"/>
              <a:ext cx="5" cy="28"/>
            </a:xfrm>
            <a:prstGeom prst="rect">
              <a:avLst/>
            </a:prstGeom>
            <a:solidFill>
              <a:srgbClr val="FFAF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52" name="Rectangle 343"/>
            <p:cNvSpPr>
              <a:spLocks noChangeArrowheads="1"/>
            </p:cNvSpPr>
            <p:nvPr/>
          </p:nvSpPr>
          <p:spPr bwMode="auto">
            <a:xfrm>
              <a:off x="4289" y="1772"/>
              <a:ext cx="8" cy="7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53" name="Rectangle 344"/>
            <p:cNvSpPr>
              <a:spLocks noChangeArrowheads="1"/>
            </p:cNvSpPr>
            <p:nvPr/>
          </p:nvSpPr>
          <p:spPr bwMode="auto">
            <a:xfrm>
              <a:off x="4291" y="1773"/>
              <a:ext cx="4" cy="68"/>
            </a:xfrm>
            <a:prstGeom prst="rect">
              <a:avLst/>
            </a:prstGeom>
            <a:solidFill>
              <a:srgbClr val="FF6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54" name="Rectangle 345"/>
            <p:cNvSpPr>
              <a:spLocks noChangeArrowheads="1"/>
            </p:cNvSpPr>
            <p:nvPr/>
          </p:nvSpPr>
          <p:spPr bwMode="auto">
            <a:xfrm>
              <a:off x="4200" y="1855"/>
              <a:ext cx="108" cy="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55" name="Rectangle 346"/>
            <p:cNvSpPr>
              <a:spLocks noChangeArrowheads="1"/>
            </p:cNvSpPr>
            <p:nvPr/>
          </p:nvSpPr>
          <p:spPr bwMode="auto">
            <a:xfrm>
              <a:off x="4202" y="1857"/>
              <a:ext cx="104" cy="4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56" name="Rectangle 347"/>
            <p:cNvSpPr>
              <a:spLocks noChangeArrowheads="1"/>
            </p:cNvSpPr>
            <p:nvPr/>
          </p:nvSpPr>
          <p:spPr bwMode="auto">
            <a:xfrm>
              <a:off x="4199" y="1741"/>
              <a:ext cx="109" cy="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57" name="Rectangle 348"/>
            <p:cNvSpPr>
              <a:spLocks noChangeArrowheads="1"/>
            </p:cNvSpPr>
            <p:nvPr/>
          </p:nvSpPr>
          <p:spPr bwMode="auto">
            <a:xfrm>
              <a:off x="4202" y="1743"/>
              <a:ext cx="104" cy="5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58" name="Freeform 349"/>
            <p:cNvSpPr>
              <a:spLocks/>
            </p:cNvSpPr>
            <p:nvPr/>
          </p:nvSpPr>
          <p:spPr bwMode="auto">
            <a:xfrm>
              <a:off x="4249" y="1730"/>
              <a:ext cx="7" cy="7"/>
            </a:xfrm>
            <a:custGeom>
              <a:avLst/>
              <a:gdLst>
                <a:gd name="T0" fmla="*/ 3 w 7"/>
                <a:gd name="T1" fmla="*/ 7 h 7"/>
                <a:gd name="T2" fmla="*/ 4 w 7"/>
                <a:gd name="T3" fmla="*/ 7 h 7"/>
                <a:gd name="T4" fmla="*/ 5 w 7"/>
                <a:gd name="T5" fmla="*/ 7 h 7"/>
                <a:gd name="T6" fmla="*/ 5 w 7"/>
                <a:gd name="T7" fmla="*/ 6 h 7"/>
                <a:gd name="T8" fmla="*/ 6 w 7"/>
                <a:gd name="T9" fmla="*/ 6 h 7"/>
                <a:gd name="T10" fmla="*/ 6 w 7"/>
                <a:gd name="T11" fmla="*/ 5 h 7"/>
                <a:gd name="T12" fmla="*/ 6 w 7"/>
                <a:gd name="T13" fmla="*/ 5 h 7"/>
                <a:gd name="T14" fmla="*/ 7 w 7"/>
                <a:gd name="T15" fmla="*/ 4 h 7"/>
                <a:gd name="T16" fmla="*/ 7 w 7"/>
                <a:gd name="T17" fmla="*/ 3 h 7"/>
                <a:gd name="T18" fmla="*/ 7 w 7"/>
                <a:gd name="T19" fmla="*/ 3 h 7"/>
                <a:gd name="T20" fmla="*/ 6 w 7"/>
                <a:gd name="T21" fmla="*/ 2 h 7"/>
                <a:gd name="T22" fmla="*/ 6 w 7"/>
                <a:gd name="T23" fmla="*/ 1 h 7"/>
                <a:gd name="T24" fmla="*/ 6 w 7"/>
                <a:gd name="T25" fmla="*/ 1 h 7"/>
                <a:gd name="T26" fmla="*/ 5 w 7"/>
                <a:gd name="T27" fmla="*/ 0 h 7"/>
                <a:gd name="T28" fmla="*/ 5 w 7"/>
                <a:gd name="T29" fmla="*/ 0 h 7"/>
                <a:gd name="T30" fmla="*/ 4 w 7"/>
                <a:gd name="T31" fmla="*/ 0 h 7"/>
                <a:gd name="T32" fmla="*/ 3 w 7"/>
                <a:gd name="T33" fmla="*/ 0 h 7"/>
                <a:gd name="T34" fmla="*/ 2 w 7"/>
                <a:gd name="T35" fmla="*/ 0 h 7"/>
                <a:gd name="T36" fmla="*/ 2 w 7"/>
                <a:gd name="T37" fmla="*/ 0 h 7"/>
                <a:gd name="T38" fmla="*/ 1 w 7"/>
                <a:gd name="T39" fmla="*/ 0 h 7"/>
                <a:gd name="T40" fmla="*/ 1 w 7"/>
                <a:gd name="T41" fmla="*/ 1 h 7"/>
                <a:gd name="T42" fmla="*/ 0 w 7"/>
                <a:gd name="T43" fmla="*/ 1 h 7"/>
                <a:gd name="T44" fmla="*/ 0 w 7"/>
                <a:gd name="T45" fmla="*/ 2 h 7"/>
                <a:gd name="T46" fmla="*/ 0 w 7"/>
                <a:gd name="T47" fmla="*/ 3 h 7"/>
                <a:gd name="T48" fmla="*/ 0 w 7"/>
                <a:gd name="T49" fmla="*/ 3 h 7"/>
                <a:gd name="T50" fmla="*/ 0 w 7"/>
                <a:gd name="T51" fmla="*/ 4 h 7"/>
                <a:gd name="T52" fmla="*/ 0 w 7"/>
                <a:gd name="T53" fmla="*/ 5 h 7"/>
                <a:gd name="T54" fmla="*/ 0 w 7"/>
                <a:gd name="T55" fmla="*/ 5 h 7"/>
                <a:gd name="T56" fmla="*/ 1 w 7"/>
                <a:gd name="T57" fmla="*/ 6 h 7"/>
                <a:gd name="T58" fmla="*/ 1 w 7"/>
                <a:gd name="T59" fmla="*/ 6 h 7"/>
                <a:gd name="T60" fmla="*/ 2 w 7"/>
                <a:gd name="T61" fmla="*/ 7 h 7"/>
                <a:gd name="T62" fmla="*/ 2 w 7"/>
                <a:gd name="T63" fmla="*/ 7 h 7"/>
                <a:gd name="T64" fmla="*/ 3 w 7"/>
                <a:gd name="T6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" h="7">
                  <a:moveTo>
                    <a:pt x="3" y="7"/>
                  </a:moveTo>
                  <a:lnTo>
                    <a:pt x="4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59" name="Freeform 350"/>
            <p:cNvSpPr>
              <a:spLocks/>
            </p:cNvSpPr>
            <p:nvPr/>
          </p:nvSpPr>
          <p:spPr bwMode="auto">
            <a:xfrm>
              <a:off x="4250" y="1731"/>
              <a:ext cx="4" cy="5"/>
            </a:xfrm>
            <a:custGeom>
              <a:avLst/>
              <a:gdLst>
                <a:gd name="T0" fmla="*/ 2 w 4"/>
                <a:gd name="T1" fmla="*/ 5 h 5"/>
                <a:gd name="T2" fmla="*/ 3 w 4"/>
                <a:gd name="T3" fmla="*/ 4 h 5"/>
                <a:gd name="T4" fmla="*/ 4 w 4"/>
                <a:gd name="T5" fmla="*/ 4 h 5"/>
                <a:gd name="T6" fmla="*/ 4 w 4"/>
                <a:gd name="T7" fmla="*/ 3 h 5"/>
                <a:gd name="T8" fmla="*/ 4 w 4"/>
                <a:gd name="T9" fmla="*/ 2 h 5"/>
                <a:gd name="T10" fmla="*/ 4 w 4"/>
                <a:gd name="T11" fmla="*/ 2 h 5"/>
                <a:gd name="T12" fmla="*/ 4 w 4"/>
                <a:gd name="T13" fmla="*/ 1 h 5"/>
                <a:gd name="T14" fmla="*/ 3 w 4"/>
                <a:gd name="T15" fmla="*/ 0 h 5"/>
                <a:gd name="T16" fmla="*/ 2 w 4"/>
                <a:gd name="T17" fmla="*/ 0 h 5"/>
                <a:gd name="T18" fmla="*/ 1 w 4"/>
                <a:gd name="T19" fmla="*/ 0 h 5"/>
                <a:gd name="T20" fmla="*/ 0 w 4"/>
                <a:gd name="T21" fmla="*/ 1 h 5"/>
                <a:gd name="T22" fmla="*/ 0 w 4"/>
                <a:gd name="T23" fmla="*/ 2 h 5"/>
                <a:gd name="T24" fmla="*/ 0 w 4"/>
                <a:gd name="T25" fmla="*/ 2 h 5"/>
                <a:gd name="T26" fmla="*/ 0 w 4"/>
                <a:gd name="T27" fmla="*/ 3 h 5"/>
                <a:gd name="T28" fmla="*/ 0 w 4"/>
                <a:gd name="T29" fmla="*/ 4 h 5"/>
                <a:gd name="T30" fmla="*/ 1 w 4"/>
                <a:gd name="T31" fmla="*/ 4 h 5"/>
                <a:gd name="T32" fmla="*/ 2 w 4"/>
                <a:gd name="T3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lnTo>
                    <a:pt x="3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60" name="Freeform 351"/>
            <p:cNvSpPr>
              <a:spLocks/>
            </p:cNvSpPr>
            <p:nvPr/>
          </p:nvSpPr>
          <p:spPr bwMode="auto">
            <a:xfrm>
              <a:off x="4300" y="1794"/>
              <a:ext cx="90" cy="107"/>
            </a:xfrm>
            <a:custGeom>
              <a:avLst/>
              <a:gdLst>
                <a:gd name="T0" fmla="*/ 76 w 90"/>
                <a:gd name="T1" fmla="*/ 35 h 107"/>
                <a:gd name="T2" fmla="*/ 78 w 90"/>
                <a:gd name="T3" fmla="*/ 34 h 107"/>
                <a:gd name="T4" fmla="*/ 83 w 90"/>
                <a:gd name="T5" fmla="*/ 31 h 107"/>
                <a:gd name="T6" fmla="*/ 85 w 90"/>
                <a:gd name="T7" fmla="*/ 29 h 107"/>
                <a:gd name="T8" fmla="*/ 86 w 90"/>
                <a:gd name="T9" fmla="*/ 27 h 107"/>
                <a:gd name="T10" fmla="*/ 87 w 90"/>
                <a:gd name="T11" fmla="*/ 19 h 107"/>
                <a:gd name="T12" fmla="*/ 87 w 90"/>
                <a:gd name="T13" fmla="*/ 17 h 107"/>
                <a:gd name="T14" fmla="*/ 84 w 90"/>
                <a:gd name="T15" fmla="*/ 12 h 107"/>
                <a:gd name="T16" fmla="*/ 80 w 90"/>
                <a:gd name="T17" fmla="*/ 6 h 107"/>
                <a:gd name="T18" fmla="*/ 74 w 90"/>
                <a:gd name="T19" fmla="*/ 2 h 107"/>
                <a:gd name="T20" fmla="*/ 71 w 90"/>
                <a:gd name="T21" fmla="*/ 1 h 107"/>
                <a:gd name="T22" fmla="*/ 69 w 90"/>
                <a:gd name="T23" fmla="*/ 0 h 107"/>
                <a:gd name="T24" fmla="*/ 65 w 90"/>
                <a:gd name="T25" fmla="*/ 0 h 107"/>
                <a:gd name="T26" fmla="*/ 56 w 90"/>
                <a:gd name="T27" fmla="*/ 0 h 107"/>
                <a:gd name="T28" fmla="*/ 47 w 90"/>
                <a:gd name="T29" fmla="*/ 0 h 107"/>
                <a:gd name="T30" fmla="*/ 43 w 90"/>
                <a:gd name="T31" fmla="*/ 0 h 107"/>
                <a:gd name="T32" fmla="*/ 40 w 90"/>
                <a:gd name="T33" fmla="*/ 1 h 107"/>
                <a:gd name="T34" fmla="*/ 37 w 90"/>
                <a:gd name="T35" fmla="*/ 1 h 107"/>
                <a:gd name="T36" fmla="*/ 33 w 90"/>
                <a:gd name="T37" fmla="*/ 4 h 107"/>
                <a:gd name="T38" fmla="*/ 30 w 90"/>
                <a:gd name="T39" fmla="*/ 7 h 107"/>
                <a:gd name="T40" fmla="*/ 25 w 90"/>
                <a:gd name="T41" fmla="*/ 15 h 107"/>
                <a:gd name="T42" fmla="*/ 23 w 90"/>
                <a:gd name="T43" fmla="*/ 20 h 107"/>
                <a:gd name="T44" fmla="*/ 5 w 90"/>
                <a:gd name="T45" fmla="*/ 14 h 107"/>
                <a:gd name="T46" fmla="*/ 4 w 90"/>
                <a:gd name="T47" fmla="*/ 11 h 107"/>
                <a:gd name="T48" fmla="*/ 2 w 90"/>
                <a:gd name="T49" fmla="*/ 11 h 107"/>
                <a:gd name="T50" fmla="*/ 0 w 90"/>
                <a:gd name="T51" fmla="*/ 15 h 107"/>
                <a:gd name="T52" fmla="*/ 3 w 90"/>
                <a:gd name="T53" fmla="*/ 25 h 107"/>
                <a:gd name="T54" fmla="*/ 7 w 90"/>
                <a:gd name="T55" fmla="*/ 26 h 107"/>
                <a:gd name="T56" fmla="*/ 9 w 90"/>
                <a:gd name="T57" fmla="*/ 28 h 107"/>
                <a:gd name="T58" fmla="*/ 14 w 90"/>
                <a:gd name="T59" fmla="*/ 30 h 107"/>
                <a:gd name="T60" fmla="*/ 19 w 90"/>
                <a:gd name="T61" fmla="*/ 31 h 107"/>
                <a:gd name="T62" fmla="*/ 23 w 90"/>
                <a:gd name="T63" fmla="*/ 32 h 107"/>
                <a:gd name="T64" fmla="*/ 27 w 90"/>
                <a:gd name="T65" fmla="*/ 31 h 107"/>
                <a:gd name="T66" fmla="*/ 32 w 90"/>
                <a:gd name="T67" fmla="*/ 28 h 107"/>
                <a:gd name="T68" fmla="*/ 19 w 90"/>
                <a:gd name="T69" fmla="*/ 79 h 107"/>
                <a:gd name="T70" fmla="*/ 34 w 90"/>
                <a:gd name="T71" fmla="*/ 94 h 107"/>
                <a:gd name="T72" fmla="*/ 41 w 90"/>
                <a:gd name="T73" fmla="*/ 100 h 107"/>
                <a:gd name="T74" fmla="*/ 36 w 90"/>
                <a:gd name="T75" fmla="*/ 102 h 107"/>
                <a:gd name="T76" fmla="*/ 32 w 90"/>
                <a:gd name="T77" fmla="*/ 105 h 107"/>
                <a:gd name="T78" fmla="*/ 50 w 90"/>
                <a:gd name="T79" fmla="*/ 107 h 107"/>
                <a:gd name="T80" fmla="*/ 53 w 90"/>
                <a:gd name="T81" fmla="*/ 101 h 107"/>
                <a:gd name="T82" fmla="*/ 51 w 90"/>
                <a:gd name="T83" fmla="*/ 96 h 107"/>
                <a:gd name="T84" fmla="*/ 50 w 90"/>
                <a:gd name="T85" fmla="*/ 84 h 107"/>
                <a:gd name="T86" fmla="*/ 60 w 90"/>
                <a:gd name="T87" fmla="*/ 87 h 107"/>
                <a:gd name="T88" fmla="*/ 61 w 90"/>
                <a:gd name="T89" fmla="*/ 96 h 107"/>
                <a:gd name="T90" fmla="*/ 59 w 90"/>
                <a:gd name="T91" fmla="*/ 101 h 107"/>
                <a:gd name="T92" fmla="*/ 58 w 90"/>
                <a:gd name="T93" fmla="*/ 105 h 107"/>
                <a:gd name="T94" fmla="*/ 62 w 90"/>
                <a:gd name="T95" fmla="*/ 104 h 107"/>
                <a:gd name="T96" fmla="*/ 80 w 90"/>
                <a:gd name="T97" fmla="*/ 104 h 107"/>
                <a:gd name="T98" fmla="*/ 75 w 90"/>
                <a:gd name="T99" fmla="*/ 101 h 107"/>
                <a:gd name="T100" fmla="*/ 73 w 90"/>
                <a:gd name="T101" fmla="*/ 100 h 107"/>
                <a:gd name="T102" fmla="*/ 80 w 90"/>
                <a:gd name="T103" fmla="*/ 9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0" h="107">
                  <a:moveTo>
                    <a:pt x="82" y="79"/>
                  </a:moveTo>
                  <a:lnTo>
                    <a:pt x="90" y="80"/>
                  </a:lnTo>
                  <a:lnTo>
                    <a:pt x="76" y="43"/>
                  </a:lnTo>
                  <a:lnTo>
                    <a:pt x="76" y="35"/>
                  </a:lnTo>
                  <a:lnTo>
                    <a:pt x="76" y="35"/>
                  </a:lnTo>
                  <a:lnTo>
                    <a:pt x="76" y="34"/>
                  </a:lnTo>
                  <a:lnTo>
                    <a:pt x="77" y="34"/>
                  </a:lnTo>
                  <a:lnTo>
                    <a:pt x="78" y="34"/>
                  </a:lnTo>
                  <a:lnTo>
                    <a:pt x="79" y="33"/>
                  </a:lnTo>
                  <a:lnTo>
                    <a:pt x="80" y="33"/>
                  </a:lnTo>
                  <a:lnTo>
                    <a:pt x="82" y="32"/>
                  </a:lnTo>
                  <a:lnTo>
                    <a:pt x="83" y="31"/>
                  </a:lnTo>
                  <a:lnTo>
                    <a:pt x="84" y="30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6" y="28"/>
                  </a:lnTo>
                  <a:lnTo>
                    <a:pt x="86" y="28"/>
                  </a:lnTo>
                  <a:lnTo>
                    <a:pt x="86" y="27"/>
                  </a:lnTo>
                  <a:lnTo>
                    <a:pt x="87" y="25"/>
                  </a:lnTo>
                  <a:lnTo>
                    <a:pt x="87" y="23"/>
                  </a:lnTo>
                  <a:lnTo>
                    <a:pt x="87" y="21"/>
                  </a:lnTo>
                  <a:lnTo>
                    <a:pt x="87" y="19"/>
                  </a:lnTo>
                  <a:lnTo>
                    <a:pt x="87" y="19"/>
                  </a:lnTo>
                  <a:lnTo>
                    <a:pt x="87" y="18"/>
                  </a:lnTo>
                  <a:lnTo>
                    <a:pt x="87" y="18"/>
                  </a:lnTo>
                  <a:lnTo>
                    <a:pt x="87" y="17"/>
                  </a:lnTo>
                  <a:lnTo>
                    <a:pt x="86" y="16"/>
                  </a:lnTo>
                  <a:lnTo>
                    <a:pt x="86" y="14"/>
                  </a:lnTo>
                  <a:lnTo>
                    <a:pt x="85" y="13"/>
                  </a:lnTo>
                  <a:lnTo>
                    <a:pt x="84" y="12"/>
                  </a:lnTo>
                  <a:lnTo>
                    <a:pt x="83" y="10"/>
                  </a:lnTo>
                  <a:lnTo>
                    <a:pt x="82" y="9"/>
                  </a:lnTo>
                  <a:lnTo>
                    <a:pt x="81" y="7"/>
                  </a:lnTo>
                  <a:lnTo>
                    <a:pt x="80" y="6"/>
                  </a:lnTo>
                  <a:lnTo>
                    <a:pt x="79" y="4"/>
                  </a:lnTo>
                  <a:lnTo>
                    <a:pt x="77" y="3"/>
                  </a:lnTo>
                  <a:lnTo>
                    <a:pt x="76" y="2"/>
                  </a:lnTo>
                  <a:lnTo>
                    <a:pt x="74" y="2"/>
                  </a:lnTo>
                  <a:lnTo>
                    <a:pt x="74" y="1"/>
                  </a:lnTo>
                  <a:lnTo>
                    <a:pt x="73" y="1"/>
                  </a:lnTo>
                  <a:lnTo>
                    <a:pt x="72" y="1"/>
                  </a:lnTo>
                  <a:lnTo>
                    <a:pt x="71" y="1"/>
                  </a:lnTo>
                  <a:lnTo>
                    <a:pt x="70" y="1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4" y="4"/>
                  </a:lnTo>
                  <a:lnTo>
                    <a:pt x="33" y="4"/>
                  </a:lnTo>
                  <a:lnTo>
                    <a:pt x="32" y="5"/>
                  </a:lnTo>
                  <a:lnTo>
                    <a:pt x="31" y="6"/>
                  </a:lnTo>
                  <a:lnTo>
                    <a:pt x="31" y="7"/>
                  </a:lnTo>
                  <a:lnTo>
                    <a:pt x="30" y="7"/>
                  </a:lnTo>
                  <a:lnTo>
                    <a:pt x="29" y="9"/>
                  </a:lnTo>
                  <a:lnTo>
                    <a:pt x="28" y="11"/>
                  </a:lnTo>
                  <a:lnTo>
                    <a:pt x="26" y="13"/>
                  </a:lnTo>
                  <a:lnTo>
                    <a:pt x="25" y="15"/>
                  </a:lnTo>
                  <a:lnTo>
                    <a:pt x="24" y="16"/>
                  </a:lnTo>
                  <a:lnTo>
                    <a:pt x="24" y="18"/>
                  </a:lnTo>
                  <a:lnTo>
                    <a:pt x="23" y="19"/>
                  </a:lnTo>
                  <a:lnTo>
                    <a:pt x="23" y="20"/>
                  </a:lnTo>
                  <a:lnTo>
                    <a:pt x="8" y="18"/>
                  </a:lnTo>
                  <a:lnTo>
                    <a:pt x="7" y="16"/>
                  </a:lnTo>
                  <a:lnTo>
                    <a:pt x="6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5" y="26"/>
                  </a:lnTo>
                  <a:lnTo>
                    <a:pt x="6" y="26"/>
                  </a:lnTo>
                  <a:lnTo>
                    <a:pt x="7" y="26"/>
                  </a:lnTo>
                  <a:lnTo>
                    <a:pt x="7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9" y="28"/>
                  </a:lnTo>
                  <a:lnTo>
                    <a:pt x="10" y="28"/>
                  </a:lnTo>
                  <a:lnTo>
                    <a:pt x="11" y="29"/>
                  </a:lnTo>
                  <a:lnTo>
                    <a:pt x="13" y="29"/>
                  </a:lnTo>
                  <a:lnTo>
                    <a:pt x="14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20" y="31"/>
                  </a:lnTo>
                  <a:lnTo>
                    <a:pt x="21" y="32"/>
                  </a:lnTo>
                  <a:lnTo>
                    <a:pt x="22" y="32"/>
                  </a:lnTo>
                  <a:lnTo>
                    <a:pt x="23" y="32"/>
                  </a:lnTo>
                  <a:lnTo>
                    <a:pt x="24" y="32"/>
                  </a:lnTo>
                  <a:lnTo>
                    <a:pt x="25" y="32"/>
                  </a:lnTo>
                  <a:lnTo>
                    <a:pt x="26" y="31"/>
                  </a:lnTo>
                  <a:lnTo>
                    <a:pt x="27" y="31"/>
                  </a:lnTo>
                  <a:lnTo>
                    <a:pt x="29" y="31"/>
                  </a:lnTo>
                  <a:lnTo>
                    <a:pt x="30" y="30"/>
                  </a:lnTo>
                  <a:lnTo>
                    <a:pt x="31" y="29"/>
                  </a:lnTo>
                  <a:lnTo>
                    <a:pt x="32" y="28"/>
                  </a:lnTo>
                  <a:lnTo>
                    <a:pt x="34" y="27"/>
                  </a:lnTo>
                  <a:lnTo>
                    <a:pt x="35" y="26"/>
                  </a:lnTo>
                  <a:lnTo>
                    <a:pt x="35" y="40"/>
                  </a:lnTo>
                  <a:lnTo>
                    <a:pt x="19" y="79"/>
                  </a:lnTo>
                  <a:lnTo>
                    <a:pt x="28" y="80"/>
                  </a:lnTo>
                  <a:lnTo>
                    <a:pt x="30" y="86"/>
                  </a:lnTo>
                  <a:lnTo>
                    <a:pt x="31" y="90"/>
                  </a:lnTo>
                  <a:lnTo>
                    <a:pt x="34" y="94"/>
                  </a:lnTo>
                  <a:lnTo>
                    <a:pt x="36" y="97"/>
                  </a:lnTo>
                  <a:lnTo>
                    <a:pt x="38" y="99"/>
                  </a:lnTo>
                  <a:lnTo>
                    <a:pt x="40" y="100"/>
                  </a:lnTo>
                  <a:lnTo>
                    <a:pt x="41" y="100"/>
                  </a:lnTo>
                  <a:lnTo>
                    <a:pt x="42" y="100"/>
                  </a:lnTo>
                  <a:lnTo>
                    <a:pt x="40" y="101"/>
                  </a:lnTo>
                  <a:lnTo>
                    <a:pt x="38" y="101"/>
                  </a:lnTo>
                  <a:lnTo>
                    <a:pt x="36" y="102"/>
                  </a:lnTo>
                  <a:lnTo>
                    <a:pt x="35" y="102"/>
                  </a:lnTo>
                  <a:lnTo>
                    <a:pt x="33" y="103"/>
                  </a:lnTo>
                  <a:lnTo>
                    <a:pt x="32" y="104"/>
                  </a:lnTo>
                  <a:lnTo>
                    <a:pt x="32" y="105"/>
                  </a:lnTo>
                  <a:lnTo>
                    <a:pt x="32" y="107"/>
                  </a:lnTo>
                  <a:lnTo>
                    <a:pt x="45" y="107"/>
                  </a:lnTo>
                  <a:lnTo>
                    <a:pt x="50" y="104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4" y="105"/>
                  </a:lnTo>
                  <a:lnTo>
                    <a:pt x="54" y="103"/>
                  </a:lnTo>
                  <a:lnTo>
                    <a:pt x="53" y="101"/>
                  </a:lnTo>
                  <a:lnTo>
                    <a:pt x="52" y="99"/>
                  </a:lnTo>
                  <a:lnTo>
                    <a:pt x="52" y="99"/>
                  </a:lnTo>
                  <a:lnTo>
                    <a:pt x="51" y="98"/>
                  </a:lnTo>
                  <a:lnTo>
                    <a:pt x="51" y="96"/>
                  </a:lnTo>
                  <a:lnTo>
                    <a:pt x="50" y="94"/>
                  </a:lnTo>
                  <a:lnTo>
                    <a:pt x="50" y="91"/>
                  </a:lnTo>
                  <a:lnTo>
                    <a:pt x="50" y="88"/>
                  </a:lnTo>
                  <a:lnTo>
                    <a:pt x="50" y="84"/>
                  </a:lnTo>
                  <a:lnTo>
                    <a:pt x="51" y="79"/>
                  </a:lnTo>
                  <a:lnTo>
                    <a:pt x="58" y="79"/>
                  </a:lnTo>
                  <a:lnTo>
                    <a:pt x="59" y="83"/>
                  </a:lnTo>
                  <a:lnTo>
                    <a:pt x="60" y="87"/>
                  </a:lnTo>
                  <a:lnTo>
                    <a:pt x="60" y="90"/>
                  </a:lnTo>
                  <a:lnTo>
                    <a:pt x="61" y="92"/>
                  </a:lnTo>
                  <a:lnTo>
                    <a:pt x="61" y="94"/>
                  </a:lnTo>
                  <a:lnTo>
                    <a:pt x="61" y="96"/>
                  </a:lnTo>
                  <a:lnTo>
                    <a:pt x="61" y="98"/>
                  </a:lnTo>
                  <a:lnTo>
                    <a:pt x="60" y="99"/>
                  </a:lnTo>
                  <a:lnTo>
                    <a:pt x="59" y="100"/>
                  </a:lnTo>
                  <a:lnTo>
                    <a:pt x="59" y="101"/>
                  </a:lnTo>
                  <a:lnTo>
                    <a:pt x="58" y="102"/>
                  </a:lnTo>
                  <a:lnTo>
                    <a:pt x="58" y="103"/>
                  </a:lnTo>
                  <a:lnTo>
                    <a:pt x="58" y="104"/>
                  </a:lnTo>
                  <a:lnTo>
                    <a:pt x="58" y="105"/>
                  </a:lnTo>
                  <a:lnTo>
                    <a:pt x="58" y="106"/>
                  </a:lnTo>
                  <a:lnTo>
                    <a:pt x="58" y="107"/>
                  </a:lnTo>
                  <a:lnTo>
                    <a:pt x="62" y="107"/>
                  </a:lnTo>
                  <a:lnTo>
                    <a:pt x="62" y="104"/>
                  </a:lnTo>
                  <a:lnTo>
                    <a:pt x="67" y="107"/>
                  </a:lnTo>
                  <a:lnTo>
                    <a:pt x="81" y="107"/>
                  </a:lnTo>
                  <a:lnTo>
                    <a:pt x="81" y="105"/>
                  </a:lnTo>
                  <a:lnTo>
                    <a:pt x="80" y="104"/>
                  </a:lnTo>
                  <a:lnTo>
                    <a:pt x="80" y="103"/>
                  </a:lnTo>
                  <a:lnTo>
                    <a:pt x="78" y="102"/>
                  </a:lnTo>
                  <a:lnTo>
                    <a:pt x="77" y="102"/>
                  </a:lnTo>
                  <a:lnTo>
                    <a:pt x="75" y="101"/>
                  </a:lnTo>
                  <a:lnTo>
                    <a:pt x="73" y="101"/>
                  </a:lnTo>
                  <a:lnTo>
                    <a:pt x="71" y="101"/>
                  </a:lnTo>
                  <a:lnTo>
                    <a:pt x="71" y="100"/>
                  </a:lnTo>
                  <a:lnTo>
                    <a:pt x="73" y="100"/>
                  </a:lnTo>
                  <a:lnTo>
                    <a:pt x="74" y="98"/>
                  </a:lnTo>
                  <a:lnTo>
                    <a:pt x="77" y="96"/>
                  </a:lnTo>
                  <a:lnTo>
                    <a:pt x="79" y="94"/>
                  </a:lnTo>
                  <a:lnTo>
                    <a:pt x="80" y="90"/>
                  </a:lnTo>
                  <a:lnTo>
                    <a:pt x="82" y="85"/>
                  </a:lnTo>
                  <a:lnTo>
                    <a:pt x="82" y="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61" name="Freeform 352"/>
            <p:cNvSpPr>
              <a:spLocks/>
            </p:cNvSpPr>
            <p:nvPr/>
          </p:nvSpPr>
          <p:spPr bwMode="auto">
            <a:xfrm>
              <a:off x="4343" y="1780"/>
              <a:ext cx="26" cy="23"/>
            </a:xfrm>
            <a:custGeom>
              <a:avLst/>
              <a:gdLst>
                <a:gd name="T0" fmla="*/ 26 w 26"/>
                <a:gd name="T1" fmla="*/ 22 h 23"/>
                <a:gd name="T2" fmla="*/ 26 w 26"/>
                <a:gd name="T3" fmla="*/ 0 h 23"/>
                <a:gd name="T4" fmla="*/ 0 w 26"/>
                <a:gd name="T5" fmla="*/ 5 h 23"/>
                <a:gd name="T6" fmla="*/ 0 w 26"/>
                <a:gd name="T7" fmla="*/ 23 h 23"/>
                <a:gd name="T8" fmla="*/ 26 w 26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3">
                  <a:moveTo>
                    <a:pt x="26" y="22"/>
                  </a:moveTo>
                  <a:lnTo>
                    <a:pt x="26" y="0"/>
                  </a:lnTo>
                  <a:lnTo>
                    <a:pt x="0" y="5"/>
                  </a:lnTo>
                  <a:lnTo>
                    <a:pt x="0" y="23"/>
                  </a:lnTo>
                  <a:lnTo>
                    <a:pt x="26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62" name="Freeform 353"/>
            <p:cNvSpPr>
              <a:spLocks/>
            </p:cNvSpPr>
            <p:nvPr/>
          </p:nvSpPr>
          <p:spPr bwMode="auto">
            <a:xfrm>
              <a:off x="4310" y="1796"/>
              <a:ext cx="77" cy="75"/>
            </a:xfrm>
            <a:custGeom>
              <a:avLst/>
              <a:gdLst>
                <a:gd name="T0" fmla="*/ 34 w 77"/>
                <a:gd name="T1" fmla="*/ 0 h 75"/>
                <a:gd name="T2" fmla="*/ 33 w 77"/>
                <a:gd name="T3" fmla="*/ 0 h 75"/>
                <a:gd name="T4" fmla="*/ 30 w 77"/>
                <a:gd name="T5" fmla="*/ 0 h 75"/>
                <a:gd name="T6" fmla="*/ 27 w 77"/>
                <a:gd name="T7" fmla="*/ 2 h 75"/>
                <a:gd name="T8" fmla="*/ 24 w 77"/>
                <a:gd name="T9" fmla="*/ 4 h 75"/>
                <a:gd name="T10" fmla="*/ 21 w 77"/>
                <a:gd name="T11" fmla="*/ 7 h 75"/>
                <a:gd name="T12" fmla="*/ 18 w 77"/>
                <a:gd name="T13" fmla="*/ 12 h 75"/>
                <a:gd name="T14" fmla="*/ 15 w 77"/>
                <a:gd name="T15" fmla="*/ 17 h 75"/>
                <a:gd name="T16" fmla="*/ 12 w 77"/>
                <a:gd name="T17" fmla="*/ 20 h 75"/>
                <a:gd name="T18" fmla="*/ 8 w 77"/>
                <a:gd name="T19" fmla="*/ 19 h 75"/>
                <a:gd name="T20" fmla="*/ 4 w 77"/>
                <a:gd name="T21" fmla="*/ 19 h 75"/>
                <a:gd name="T22" fmla="*/ 1 w 77"/>
                <a:gd name="T23" fmla="*/ 18 h 75"/>
                <a:gd name="T24" fmla="*/ 0 w 77"/>
                <a:gd name="T25" fmla="*/ 23 h 75"/>
                <a:gd name="T26" fmla="*/ 1 w 77"/>
                <a:gd name="T27" fmla="*/ 24 h 75"/>
                <a:gd name="T28" fmla="*/ 2 w 77"/>
                <a:gd name="T29" fmla="*/ 24 h 75"/>
                <a:gd name="T30" fmla="*/ 3 w 77"/>
                <a:gd name="T31" fmla="*/ 25 h 75"/>
                <a:gd name="T32" fmla="*/ 4 w 77"/>
                <a:gd name="T33" fmla="*/ 25 h 75"/>
                <a:gd name="T34" fmla="*/ 7 w 77"/>
                <a:gd name="T35" fmla="*/ 26 h 75"/>
                <a:gd name="T36" fmla="*/ 10 w 77"/>
                <a:gd name="T37" fmla="*/ 28 h 75"/>
                <a:gd name="T38" fmla="*/ 14 w 77"/>
                <a:gd name="T39" fmla="*/ 28 h 75"/>
                <a:gd name="T40" fmla="*/ 18 w 77"/>
                <a:gd name="T41" fmla="*/ 26 h 75"/>
                <a:gd name="T42" fmla="*/ 19 w 77"/>
                <a:gd name="T43" fmla="*/ 25 h 75"/>
                <a:gd name="T44" fmla="*/ 23 w 77"/>
                <a:gd name="T45" fmla="*/ 23 h 75"/>
                <a:gd name="T46" fmla="*/ 26 w 77"/>
                <a:gd name="T47" fmla="*/ 21 h 75"/>
                <a:gd name="T48" fmla="*/ 27 w 77"/>
                <a:gd name="T49" fmla="*/ 20 h 75"/>
                <a:gd name="T50" fmla="*/ 12 w 77"/>
                <a:gd name="T51" fmla="*/ 75 h 75"/>
                <a:gd name="T52" fmla="*/ 63 w 77"/>
                <a:gd name="T53" fmla="*/ 41 h 75"/>
                <a:gd name="T54" fmla="*/ 71 w 77"/>
                <a:gd name="T55" fmla="*/ 30 h 75"/>
                <a:gd name="T56" fmla="*/ 75 w 77"/>
                <a:gd name="T57" fmla="*/ 24 h 75"/>
                <a:gd name="T58" fmla="*/ 75 w 77"/>
                <a:gd name="T59" fmla="*/ 23 h 75"/>
                <a:gd name="T60" fmla="*/ 75 w 77"/>
                <a:gd name="T61" fmla="*/ 20 h 75"/>
                <a:gd name="T62" fmla="*/ 75 w 77"/>
                <a:gd name="T63" fmla="*/ 17 h 75"/>
                <a:gd name="T64" fmla="*/ 74 w 77"/>
                <a:gd name="T65" fmla="*/ 14 h 75"/>
                <a:gd name="T66" fmla="*/ 72 w 77"/>
                <a:gd name="T67" fmla="*/ 10 h 75"/>
                <a:gd name="T68" fmla="*/ 69 w 77"/>
                <a:gd name="T69" fmla="*/ 6 h 75"/>
                <a:gd name="T70" fmla="*/ 67 w 77"/>
                <a:gd name="T71" fmla="*/ 3 h 75"/>
                <a:gd name="T72" fmla="*/ 64 w 77"/>
                <a:gd name="T73" fmla="*/ 2 h 75"/>
                <a:gd name="T74" fmla="*/ 62 w 77"/>
                <a:gd name="T75" fmla="*/ 1 h 75"/>
                <a:gd name="T76" fmla="*/ 60 w 77"/>
                <a:gd name="T77" fmla="*/ 0 h 75"/>
                <a:gd name="T78" fmla="*/ 58 w 77"/>
                <a:gd name="T79" fmla="*/ 0 h 75"/>
                <a:gd name="T80" fmla="*/ 44 w 77"/>
                <a:gd name="T81" fmla="*/ 1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7" h="75">
                  <a:moveTo>
                    <a:pt x="35" y="0"/>
                  </a:moveTo>
                  <a:lnTo>
                    <a:pt x="34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3" y="5"/>
                  </a:lnTo>
                  <a:lnTo>
                    <a:pt x="21" y="7"/>
                  </a:lnTo>
                  <a:lnTo>
                    <a:pt x="20" y="10"/>
                  </a:lnTo>
                  <a:lnTo>
                    <a:pt x="18" y="12"/>
                  </a:lnTo>
                  <a:lnTo>
                    <a:pt x="16" y="15"/>
                  </a:lnTo>
                  <a:lnTo>
                    <a:pt x="15" y="17"/>
                  </a:lnTo>
                  <a:lnTo>
                    <a:pt x="14" y="20"/>
                  </a:lnTo>
                  <a:lnTo>
                    <a:pt x="12" y="20"/>
                  </a:lnTo>
                  <a:lnTo>
                    <a:pt x="10" y="20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8" y="27"/>
                  </a:lnTo>
                  <a:lnTo>
                    <a:pt x="10" y="28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5" y="27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9" y="25"/>
                  </a:lnTo>
                  <a:lnTo>
                    <a:pt x="21" y="24"/>
                  </a:lnTo>
                  <a:lnTo>
                    <a:pt x="23" y="23"/>
                  </a:lnTo>
                  <a:lnTo>
                    <a:pt x="24" y="22"/>
                  </a:lnTo>
                  <a:lnTo>
                    <a:pt x="26" y="21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39"/>
                  </a:lnTo>
                  <a:lnTo>
                    <a:pt x="12" y="75"/>
                  </a:lnTo>
                  <a:lnTo>
                    <a:pt x="77" y="75"/>
                  </a:lnTo>
                  <a:lnTo>
                    <a:pt x="63" y="41"/>
                  </a:lnTo>
                  <a:lnTo>
                    <a:pt x="63" y="33"/>
                  </a:lnTo>
                  <a:lnTo>
                    <a:pt x="71" y="30"/>
                  </a:lnTo>
                  <a:lnTo>
                    <a:pt x="75" y="25"/>
                  </a:lnTo>
                  <a:lnTo>
                    <a:pt x="75" y="24"/>
                  </a:lnTo>
                  <a:lnTo>
                    <a:pt x="75" y="24"/>
                  </a:lnTo>
                  <a:lnTo>
                    <a:pt x="75" y="23"/>
                  </a:lnTo>
                  <a:lnTo>
                    <a:pt x="75" y="22"/>
                  </a:lnTo>
                  <a:lnTo>
                    <a:pt x="75" y="20"/>
                  </a:lnTo>
                  <a:lnTo>
                    <a:pt x="75" y="19"/>
                  </a:lnTo>
                  <a:lnTo>
                    <a:pt x="75" y="17"/>
                  </a:lnTo>
                  <a:lnTo>
                    <a:pt x="75" y="16"/>
                  </a:lnTo>
                  <a:lnTo>
                    <a:pt x="74" y="14"/>
                  </a:lnTo>
                  <a:lnTo>
                    <a:pt x="73" y="12"/>
                  </a:lnTo>
                  <a:lnTo>
                    <a:pt x="72" y="10"/>
                  </a:lnTo>
                  <a:lnTo>
                    <a:pt x="71" y="8"/>
                  </a:lnTo>
                  <a:lnTo>
                    <a:pt x="69" y="6"/>
                  </a:lnTo>
                  <a:lnTo>
                    <a:pt x="68" y="5"/>
                  </a:lnTo>
                  <a:lnTo>
                    <a:pt x="67" y="3"/>
                  </a:lnTo>
                  <a:lnTo>
                    <a:pt x="65" y="2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44" y="14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77ED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63" name="Freeform 354"/>
            <p:cNvSpPr>
              <a:spLocks/>
            </p:cNvSpPr>
            <p:nvPr/>
          </p:nvSpPr>
          <p:spPr bwMode="auto">
            <a:xfrm>
              <a:off x="4331" y="1873"/>
              <a:ext cx="19" cy="21"/>
            </a:xfrm>
            <a:custGeom>
              <a:avLst/>
              <a:gdLst>
                <a:gd name="T0" fmla="*/ 0 w 19"/>
                <a:gd name="T1" fmla="*/ 0 h 21"/>
                <a:gd name="T2" fmla="*/ 1 w 19"/>
                <a:gd name="T3" fmla="*/ 2 h 21"/>
                <a:gd name="T4" fmla="*/ 1 w 19"/>
                <a:gd name="T5" fmla="*/ 2 h 21"/>
                <a:gd name="T6" fmla="*/ 1 w 19"/>
                <a:gd name="T7" fmla="*/ 3 h 21"/>
                <a:gd name="T8" fmla="*/ 1 w 19"/>
                <a:gd name="T9" fmla="*/ 4 h 21"/>
                <a:gd name="T10" fmla="*/ 2 w 19"/>
                <a:gd name="T11" fmla="*/ 8 h 21"/>
                <a:gd name="T12" fmla="*/ 3 w 19"/>
                <a:gd name="T13" fmla="*/ 12 h 21"/>
                <a:gd name="T14" fmla="*/ 5 w 19"/>
                <a:gd name="T15" fmla="*/ 15 h 21"/>
                <a:gd name="T16" fmla="*/ 8 w 19"/>
                <a:gd name="T17" fmla="*/ 17 h 21"/>
                <a:gd name="T18" fmla="*/ 10 w 19"/>
                <a:gd name="T19" fmla="*/ 19 h 21"/>
                <a:gd name="T20" fmla="*/ 12 w 19"/>
                <a:gd name="T21" fmla="*/ 20 h 21"/>
                <a:gd name="T22" fmla="*/ 13 w 19"/>
                <a:gd name="T23" fmla="*/ 21 h 21"/>
                <a:gd name="T24" fmla="*/ 13 w 19"/>
                <a:gd name="T25" fmla="*/ 21 h 21"/>
                <a:gd name="T26" fmla="*/ 19 w 19"/>
                <a:gd name="T27" fmla="*/ 21 h 21"/>
                <a:gd name="T28" fmla="*/ 18 w 19"/>
                <a:gd name="T29" fmla="*/ 20 h 21"/>
                <a:gd name="T30" fmla="*/ 18 w 19"/>
                <a:gd name="T31" fmla="*/ 19 h 21"/>
                <a:gd name="T32" fmla="*/ 17 w 19"/>
                <a:gd name="T33" fmla="*/ 17 h 21"/>
                <a:gd name="T34" fmla="*/ 17 w 19"/>
                <a:gd name="T35" fmla="*/ 15 h 21"/>
                <a:gd name="T36" fmla="*/ 16 w 19"/>
                <a:gd name="T37" fmla="*/ 12 h 21"/>
                <a:gd name="T38" fmla="*/ 16 w 19"/>
                <a:gd name="T39" fmla="*/ 8 h 21"/>
                <a:gd name="T40" fmla="*/ 17 w 19"/>
                <a:gd name="T41" fmla="*/ 5 h 21"/>
                <a:gd name="T42" fmla="*/ 18 w 19"/>
                <a:gd name="T43" fmla="*/ 0 h 21"/>
                <a:gd name="T44" fmla="*/ 0 w 19"/>
                <a:gd name="T4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21">
                  <a:moveTo>
                    <a:pt x="0" y="0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8"/>
                  </a:lnTo>
                  <a:lnTo>
                    <a:pt x="3" y="12"/>
                  </a:lnTo>
                  <a:lnTo>
                    <a:pt x="5" y="15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20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9" y="21"/>
                  </a:lnTo>
                  <a:lnTo>
                    <a:pt x="18" y="20"/>
                  </a:lnTo>
                  <a:lnTo>
                    <a:pt x="18" y="19"/>
                  </a:lnTo>
                  <a:lnTo>
                    <a:pt x="17" y="17"/>
                  </a:lnTo>
                  <a:lnTo>
                    <a:pt x="17" y="15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7" y="5"/>
                  </a:lnTo>
                  <a:lnTo>
                    <a:pt x="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64" name="Freeform 355"/>
            <p:cNvSpPr>
              <a:spLocks/>
            </p:cNvSpPr>
            <p:nvPr/>
          </p:nvSpPr>
          <p:spPr bwMode="auto">
            <a:xfrm>
              <a:off x="4361" y="1873"/>
              <a:ext cx="18" cy="20"/>
            </a:xfrm>
            <a:custGeom>
              <a:avLst/>
              <a:gdLst>
                <a:gd name="T0" fmla="*/ 0 w 18"/>
                <a:gd name="T1" fmla="*/ 0 h 20"/>
                <a:gd name="T2" fmla="*/ 1 w 18"/>
                <a:gd name="T3" fmla="*/ 4 h 20"/>
                <a:gd name="T4" fmla="*/ 2 w 18"/>
                <a:gd name="T5" fmla="*/ 8 h 20"/>
                <a:gd name="T6" fmla="*/ 2 w 18"/>
                <a:gd name="T7" fmla="*/ 11 h 20"/>
                <a:gd name="T8" fmla="*/ 3 w 18"/>
                <a:gd name="T9" fmla="*/ 14 h 20"/>
                <a:gd name="T10" fmla="*/ 2 w 18"/>
                <a:gd name="T11" fmla="*/ 17 h 20"/>
                <a:gd name="T12" fmla="*/ 2 w 18"/>
                <a:gd name="T13" fmla="*/ 19 h 20"/>
                <a:gd name="T14" fmla="*/ 2 w 18"/>
                <a:gd name="T15" fmla="*/ 20 h 20"/>
                <a:gd name="T16" fmla="*/ 2 w 18"/>
                <a:gd name="T17" fmla="*/ 20 h 20"/>
                <a:gd name="T18" fmla="*/ 8 w 18"/>
                <a:gd name="T19" fmla="*/ 20 h 20"/>
                <a:gd name="T20" fmla="*/ 8 w 18"/>
                <a:gd name="T21" fmla="*/ 20 h 20"/>
                <a:gd name="T22" fmla="*/ 9 w 18"/>
                <a:gd name="T23" fmla="*/ 20 h 20"/>
                <a:gd name="T24" fmla="*/ 10 w 18"/>
                <a:gd name="T25" fmla="*/ 19 h 20"/>
                <a:gd name="T26" fmla="*/ 12 w 18"/>
                <a:gd name="T27" fmla="*/ 18 h 20"/>
                <a:gd name="T28" fmla="*/ 14 w 18"/>
                <a:gd name="T29" fmla="*/ 16 h 20"/>
                <a:gd name="T30" fmla="*/ 15 w 18"/>
                <a:gd name="T31" fmla="*/ 14 h 20"/>
                <a:gd name="T32" fmla="*/ 16 w 18"/>
                <a:gd name="T33" fmla="*/ 12 h 20"/>
                <a:gd name="T34" fmla="*/ 17 w 18"/>
                <a:gd name="T35" fmla="*/ 9 h 20"/>
                <a:gd name="T36" fmla="*/ 18 w 18"/>
                <a:gd name="T37" fmla="*/ 7 h 20"/>
                <a:gd name="T38" fmla="*/ 18 w 18"/>
                <a:gd name="T39" fmla="*/ 5 h 20"/>
                <a:gd name="T40" fmla="*/ 18 w 18"/>
                <a:gd name="T41" fmla="*/ 3 h 20"/>
                <a:gd name="T42" fmla="*/ 18 w 18"/>
                <a:gd name="T43" fmla="*/ 1 h 20"/>
                <a:gd name="T44" fmla="*/ 0 w 18"/>
                <a:gd name="T4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" h="20">
                  <a:moveTo>
                    <a:pt x="0" y="0"/>
                  </a:moveTo>
                  <a:lnTo>
                    <a:pt x="1" y="4"/>
                  </a:lnTo>
                  <a:lnTo>
                    <a:pt x="2" y="8"/>
                  </a:lnTo>
                  <a:lnTo>
                    <a:pt x="2" y="11"/>
                  </a:lnTo>
                  <a:lnTo>
                    <a:pt x="3" y="14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9" y="20"/>
                  </a:lnTo>
                  <a:lnTo>
                    <a:pt x="10" y="19"/>
                  </a:lnTo>
                  <a:lnTo>
                    <a:pt x="12" y="18"/>
                  </a:lnTo>
                  <a:lnTo>
                    <a:pt x="14" y="16"/>
                  </a:lnTo>
                  <a:lnTo>
                    <a:pt x="15" y="14"/>
                  </a:lnTo>
                  <a:lnTo>
                    <a:pt x="16" y="12"/>
                  </a:lnTo>
                  <a:lnTo>
                    <a:pt x="17" y="9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65" name="Freeform 356"/>
            <p:cNvSpPr>
              <a:spLocks/>
            </p:cNvSpPr>
            <p:nvPr/>
          </p:nvSpPr>
          <p:spPr bwMode="auto">
            <a:xfrm>
              <a:off x="4291" y="1758"/>
              <a:ext cx="73" cy="80"/>
            </a:xfrm>
            <a:custGeom>
              <a:avLst/>
              <a:gdLst>
                <a:gd name="T0" fmla="*/ 73 w 73"/>
                <a:gd name="T1" fmla="*/ 76 h 80"/>
                <a:gd name="T2" fmla="*/ 5 w 73"/>
                <a:gd name="T3" fmla="*/ 0 h 80"/>
                <a:gd name="T4" fmla="*/ 0 w 73"/>
                <a:gd name="T5" fmla="*/ 5 h 80"/>
                <a:gd name="T6" fmla="*/ 68 w 73"/>
                <a:gd name="T7" fmla="*/ 80 h 80"/>
                <a:gd name="T8" fmla="*/ 73 w 73"/>
                <a:gd name="T9" fmla="*/ 7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80">
                  <a:moveTo>
                    <a:pt x="73" y="76"/>
                  </a:moveTo>
                  <a:lnTo>
                    <a:pt x="5" y="0"/>
                  </a:lnTo>
                  <a:lnTo>
                    <a:pt x="0" y="5"/>
                  </a:lnTo>
                  <a:lnTo>
                    <a:pt x="68" y="80"/>
                  </a:lnTo>
                  <a:lnTo>
                    <a:pt x="73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66" name="Freeform 357"/>
            <p:cNvSpPr>
              <a:spLocks/>
            </p:cNvSpPr>
            <p:nvPr/>
          </p:nvSpPr>
          <p:spPr bwMode="auto">
            <a:xfrm>
              <a:off x="4296" y="1763"/>
              <a:ext cx="64" cy="72"/>
            </a:xfrm>
            <a:custGeom>
              <a:avLst/>
              <a:gdLst>
                <a:gd name="T0" fmla="*/ 64 w 64"/>
                <a:gd name="T1" fmla="*/ 70 h 72"/>
                <a:gd name="T2" fmla="*/ 1 w 64"/>
                <a:gd name="T3" fmla="*/ 0 h 72"/>
                <a:gd name="T4" fmla="*/ 0 w 64"/>
                <a:gd name="T5" fmla="*/ 2 h 72"/>
                <a:gd name="T6" fmla="*/ 63 w 64"/>
                <a:gd name="T7" fmla="*/ 72 h 72"/>
                <a:gd name="T8" fmla="*/ 64 w 64"/>
                <a:gd name="T9" fmla="*/ 7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72">
                  <a:moveTo>
                    <a:pt x="64" y="7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63" y="72"/>
                  </a:lnTo>
                  <a:lnTo>
                    <a:pt x="64" y="70"/>
                  </a:lnTo>
                  <a:close/>
                </a:path>
              </a:pathLst>
            </a:custGeom>
            <a:solidFill>
              <a:srgbClr val="CEB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67" name="Freeform 358"/>
            <p:cNvSpPr>
              <a:spLocks/>
            </p:cNvSpPr>
            <p:nvPr/>
          </p:nvSpPr>
          <p:spPr bwMode="auto">
            <a:xfrm>
              <a:off x="4345" y="1817"/>
              <a:ext cx="41" cy="16"/>
            </a:xfrm>
            <a:custGeom>
              <a:avLst/>
              <a:gdLst>
                <a:gd name="T0" fmla="*/ 22 w 41"/>
                <a:gd name="T1" fmla="*/ 14 h 16"/>
                <a:gd name="T2" fmla="*/ 26 w 41"/>
                <a:gd name="T3" fmla="*/ 14 h 16"/>
                <a:gd name="T4" fmla="*/ 29 w 41"/>
                <a:gd name="T5" fmla="*/ 13 h 16"/>
                <a:gd name="T6" fmla="*/ 32 w 41"/>
                <a:gd name="T7" fmla="*/ 12 h 16"/>
                <a:gd name="T8" fmla="*/ 35 w 41"/>
                <a:gd name="T9" fmla="*/ 10 h 16"/>
                <a:gd name="T10" fmla="*/ 38 w 41"/>
                <a:gd name="T11" fmla="*/ 9 h 16"/>
                <a:gd name="T12" fmla="*/ 39 w 41"/>
                <a:gd name="T13" fmla="*/ 7 h 16"/>
                <a:gd name="T14" fmla="*/ 41 w 41"/>
                <a:gd name="T15" fmla="*/ 5 h 16"/>
                <a:gd name="T16" fmla="*/ 41 w 41"/>
                <a:gd name="T17" fmla="*/ 3 h 16"/>
                <a:gd name="T18" fmla="*/ 40 w 41"/>
                <a:gd name="T19" fmla="*/ 1 h 16"/>
                <a:gd name="T20" fmla="*/ 40 w 41"/>
                <a:gd name="T21" fmla="*/ 3 h 16"/>
                <a:gd name="T22" fmla="*/ 37 w 41"/>
                <a:gd name="T23" fmla="*/ 7 h 16"/>
                <a:gd name="T24" fmla="*/ 34 w 41"/>
                <a:gd name="T25" fmla="*/ 9 h 16"/>
                <a:gd name="T26" fmla="*/ 30 w 41"/>
                <a:gd name="T27" fmla="*/ 11 h 16"/>
                <a:gd name="T28" fmla="*/ 27 w 41"/>
                <a:gd name="T29" fmla="*/ 12 h 16"/>
                <a:gd name="T30" fmla="*/ 25 w 41"/>
                <a:gd name="T31" fmla="*/ 12 h 16"/>
                <a:gd name="T32" fmla="*/ 23 w 41"/>
                <a:gd name="T33" fmla="*/ 13 h 16"/>
                <a:gd name="T34" fmla="*/ 22 w 41"/>
                <a:gd name="T35" fmla="*/ 13 h 16"/>
                <a:gd name="T36" fmla="*/ 18 w 41"/>
                <a:gd name="T37" fmla="*/ 8 h 16"/>
                <a:gd name="T38" fmla="*/ 21 w 41"/>
                <a:gd name="T39" fmla="*/ 7 h 16"/>
                <a:gd name="T40" fmla="*/ 26 w 41"/>
                <a:gd name="T41" fmla="*/ 6 h 16"/>
                <a:gd name="T42" fmla="*/ 30 w 41"/>
                <a:gd name="T43" fmla="*/ 3 h 16"/>
                <a:gd name="T44" fmla="*/ 32 w 41"/>
                <a:gd name="T45" fmla="*/ 0 h 16"/>
                <a:gd name="T46" fmla="*/ 31 w 41"/>
                <a:gd name="T47" fmla="*/ 0 h 16"/>
                <a:gd name="T48" fmla="*/ 30 w 41"/>
                <a:gd name="T49" fmla="*/ 0 h 16"/>
                <a:gd name="T50" fmla="*/ 30 w 41"/>
                <a:gd name="T51" fmla="*/ 1 h 16"/>
                <a:gd name="T52" fmla="*/ 28 w 41"/>
                <a:gd name="T53" fmla="*/ 3 h 16"/>
                <a:gd name="T54" fmla="*/ 25 w 41"/>
                <a:gd name="T55" fmla="*/ 4 h 16"/>
                <a:gd name="T56" fmla="*/ 22 w 41"/>
                <a:gd name="T57" fmla="*/ 5 h 16"/>
                <a:gd name="T58" fmla="*/ 18 w 41"/>
                <a:gd name="T59" fmla="*/ 6 h 16"/>
                <a:gd name="T60" fmla="*/ 14 w 41"/>
                <a:gd name="T61" fmla="*/ 7 h 16"/>
                <a:gd name="T62" fmla="*/ 13 w 41"/>
                <a:gd name="T63" fmla="*/ 5 h 16"/>
                <a:gd name="T64" fmla="*/ 11 w 41"/>
                <a:gd name="T65" fmla="*/ 3 h 16"/>
                <a:gd name="T66" fmla="*/ 9 w 41"/>
                <a:gd name="T67" fmla="*/ 2 h 16"/>
                <a:gd name="T68" fmla="*/ 7 w 41"/>
                <a:gd name="T69" fmla="*/ 2 h 16"/>
                <a:gd name="T70" fmla="*/ 7 w 41"/>
                <a:gd name="T71" fmla="*/ 5 h 16"/>
                <a:gd name="T72" fmla="*/ 7 w 41"/>
                <a:gd name="T73" fmla="*/ 6 h 16"/>
                <a:gd name="T74" fmla="*/ 6 w 41"/>
                <a:gd name="T75" fmla="*/ 16 h 16"/>
                <a:gd name="T76" fmla="*/ 10 w 41"/>
                <a:gd name="T77" fmla="*/ 16 h 16"/>
                <a:gd name="T78" fmla="*/ 14 w 41"/>
                <a:gd name="T79" fmla="*/ 15 h 16"/>
                <a:gd name="T80" fmla="*/ 17 w 41"/>
                <a:gd name="T81" fmla="*/ 14 h 16"/>
                <a:gd name="T82" fmla="*/ 19 w 41"/>
                <a:gd name="T83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1" h="16">
                  <a:moveTo>
                    <a:pt x="20" y="15"/>
                  </a:moveTo>
                  <a:lnTo>
                    <a:pt x="22" y="14"/>
                  </a:lnTo>
                  <a:lnTo>
                    <a:pt x="24" y="14"/>
                  </a:lnTo>
                  <a:lnTo>
                    <a:pt x="26" y="14"/>
                  </a:lnTo>
                  <a:lnTo>
                    <a:pt x="28" y="13"/>
                  </a:lnTo>
                  <a:lnTo>
                    <a:pt x="29" y="13"/>
                  </a:lnTo>
                  <a:lnTo>
                    <a:pt x="31" y="12"/>
                  </a:lnTo>
                  <a:lnTo>
                    <a:pt x="32" y="12"/>
                  </a:lnTo>
                  <a:lnTo>
                    <a:pt x="34" y="11"/>
                  </a:lnTo>
                  <a:lnTo>
                    <a:pt x="35" y="10"/>
                  </a:lnTo>
                  <a:lnTo>
                    <a:pt x="36" y="10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9" y="7"/>
                  </a:lnTo>
                  <a:lnTo>
                    <a:pt x="40" y="6"/>
                  </a:lnTo>
                  <a:lnTo>
                    <a:pt x="41" y="5"/>
                  </a:lnTo>
                  <a:lnTo>
                    <a:pt x="41" y="4"/>
                  </a:lnTo>
                  <a:lnTo>
                    <a:pt x="41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3"/>
                  </a:lnTo>
                  <a:lnTo>
                    <a:pt x="39" y="5"/>
                  </a:lnTo>
                  <a:lnTo>
                    <a:pt x="37" y="7"/>
                  </a:lnTo>
                  <a:lnTo>
                    <a:pt x="36" y="8"/>
                  </a:lnTo>
                  <a:lnTo>
                    <a:pt x="34" y="9"/>
                  </a:lnTo>
                  <a:lnTo>
                    <a:pt x="32" y="10"/>
                  </a:lnTo>
                  <a:lnTo>
                    <a:pt x="30" y="11"/>
                  </a:lnTo>
                  <a:lnTo>
                    <a:pt x="28" y="12"/>
                  </a:lnTo>
                  <a:lnTo>
                    <a:pt x="27" y="12"/>
                  </a:lnTo>
                  <a:lnTo>
                    <a:pt x="26" y="12"/>
                  </a:lnTo>
                  <a:lnTo>
                    <a:pt x="25" y="12"/>
                  </a:lnTo>
                  <a:lnTo>
                    <a:pt x="24" y="12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1" y="13"/>
                  </a:lnTo>
                  <a:lnTo>
                    <a:pt x="18" y="8"/>
                  </a:lnTo>
                  <a:lnTo>
                    <a:pt x="19" y="8"/>
                  </a:lnTo>
                  <a:lnTo>
                    <a:pt x="21" y="7"/>
                  </a:lnTo>
                  <a:lnTo>
                    <a:pt x="24" y="7"/>
                  </a:lnTo>
                  <a:lnTo>
                    <a:pt x="26" y="6"/>
                  </a:lnTo>
                  <a:lnTo>
                    <a:pt x="28" y="5"/>
                  </a:lnTo>
                  <a:lnTo>
                    <a:pt x="30" y="3"/>
                  </a:lnTo>
                  <a:lnTo>
                    <a:pt x="31" y="2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3"/>
                  </a:lnTo>
                  <a:lnTo>
                    <a:pt x="27" y="3"/>
                  </a:lnTo>
                  <a:lnTo>
                    <a:pt x="25" y="4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2" y="4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9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6" y="3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0" y="6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6" y="15"/>
                  </a:lnTo>
                  <a:lnTo>
                    <a:pt x="17" y="14"/>
                  </a:lnTo>
                  <a:lnTo>
                    <a:pt x="18" y="14"/>
                  </a:lnTo>
                  <a:lnTo>
                    <a:pt x="19" y="13"/>
                  </a:lnTo>
                  <a:lnTo>
                    <a:pt x="2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68" name="Freeform 359"/>
            <p:cNvSpPr>
              <a:spLocks/>
            </p:cNvSpPr>
            <p:nvPr/>
          </p:nvSpPr>
          <p:spPr bwMode="auto">
            <a:xfrm>
              <a:off x="4349" y="1821"/>
              <a:ext cx="14" cy="10"/>
            </a:xfrm>
            <a:custGeom>
              <a:avLst/>
              <a:gdLst>
                <a:gd name="T0" fmla="*/ 12 w 14"/>
                <a:gd name="T1" fmla="*/ 4 h 10"/>
                <a:gd name="T2" fmla="*/ 10 w 14"/>
                <a:gd name="T3" fmla="*/ 4 h 10"/>
                <a:gd name="T4" fmla="*/ 10 w 14"/>
                <a:gd name="T5" fmla="*/ 4 h 10"/>
                <a:gd name="T6" fmla="*/ 9 w 14"/>
                <a:gd name="T7" fmla="*/ 4 h 10"/>
                <a:gd name="T8" fmla="*/ 9 w 14"/>
                <a:gd name="T9" fmla="*/ 4 h 10"/>
                <a:gd name="T10" fmla="*/ 8 w 14"/>
                <a:gd name="T11" fmla="*/ 3 h 10"/>
                <a:gd name="T12" fmla="*/ 8 w 14"/>
                <a:gd name="T13" fmla="*/ 3 h 10"/>
                <a:gd name="T14" fmla="*/ 7 w 14"/>
                <a:gd name="T15" fmla="*/ 2 h 10"/>
                <a:gd name="T16" fmla="*/ 6 w 14"/>
                <a:gd name="T17" fmla="*/ 1 h 10"/>
                <a:gd name="T18" fmla="*/ 6 w 14"/>
                <a:gd name="T19" fmla="*/ 1 h 10"/>
                <a:gd name="T20" fmla="*/ 5 w 14"/>
                <a:gd name="T21" fmla="*/ 0 h 10"/>
                <a:gd name="T22" fmla="*/ 5 w 14"/>
                <a:gd name="T23" fmla="*/ 0 h 10"/>
                <a:gd name="T24" fmla="*/ 4 w 14"/>
                <a:gd name="T25" fmla="*/ 0 h 10"/>
                <a:gd name="T26" fmla="*/ 4 w 14"/>
                <a:gd name="T27" fmla="*/ 1 h 10"/>
                <a:gd name="T28" fmla="*/ 5 w 14"/>
                <a:gd name="T29" fmla="*/ 2 h 10"/>
                <a:gd name="T30" fmla="*/ 6 w 14"/>
                <a:gd name="T31" fmla="*/ 4 h 10"/>
                <a:gd name="T32" fmla="*/ 6 w 14"/>
                <a:gd name="T33" fmla="*/ 4 h 10"/>
                <a:gd name="T34" fmla="*/ 0 w 14"/>
                <a:gd name="T35" fmla="*/ 4 h 10"/>
                <a:gd name="T36" fmla="*/ 4 w 14"/>
                <a:gd name="T37" fmla="*/ 10 h 10"/>
                <a:gd name="T38" fmla="*/ 4 w 14"/>
                <a:gd name="T39" fmla="*/ 10 h 10"/>
                <a:gd name="T40" fmla="*/ 5 w 14"/>
                <a:gd name="T41" fmla="*/ 10 h 10"/>
                <a:gd name="T42" fmla="*/ 6 w 14"/>
                <a:gd name="T43" fmla="*/ 10 h 10"/>
                <a:gd name="T44" fmla="*/ 7 w 14"/>
                <a:gd name="T45" fmla="*/ 10 h 10"/>
                <a:gd name="T46" fmla="*/ 7 w 14"/>
                <a:gd name="T47" fmla="*/ 10 h 10"/>
                <a:gd name="T48" fmla="*/ 8 w 14"/>
                <a:gd name="T49" fmla="*/ 9 h 10"/>
                <a:gd name="T50" fmla="*/ 9 w 14"/>
                <a:gd name="T51" fmla="*/ 9 h 10"/>
                <a:gd name="T52" fmla="*/ 10 w 14"/>
                <a:gd name="T53" fmla="*/ 9 h 10"/>
                <a:gd name="T54" fmla="*/ 11 w 14"/>
                <a:gd name="T55" fmla="*/ 9 h 10"/>
                <a:gd name="T56" fmla="*/ 11 w 14"/>
                <a:gd name="T57" fmla="*/ 9 h 10"/>
                <a:gd name="T58" fmla="*/ 12 w 14"/>
                <a:gd name="T59" fmla="*/ 9 h 10"/>
                <a:gd name="T60" fmla="*/ 12 w 14"/>
                <a:gd name="T61" fmla="*/ 9 h 10"/>
                <a:gd name="T62" fmla="*/ 13 w 14"/>
                <a:gd name="T63" fmla="*/ 8 h 10"/>
                <a:gd name="T64" fmla="*/ 13 w 14"/>
                <a:gd name="T65" fmla="*/ 8 h 10"/>
                <a:gd name="T66" fmla="*/ 13 w 14"/>
                <a:gd name="T67" fmla="*/ 8 h 10"/>
                <a:gd name="T68" fmla="*/ 14 w 14"/>
                <a:gd name="T69" fmla="*/ 8 h 10"/>
                <a:gd name="T70" fmla="*/ 12 w 14"/>
                <a:gd name="T71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" h="10">
                  <a:moveTo>
                    <a:pt x="12" y="4"/>
                  </a:moveTo>
                  <a:lnTo>
                    <a:pt x="10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0" y="4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8" y="9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4" y="8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69" name="Freeform 360"/>
            <p:cNvSpPr>
              <a:spLocks/>
            </p:cNvSpPr>
            <p:nvPr/>
          </p:nvSpPr>
          <p:spPr bwMode="auto">
            <a:xfrm>
              <a:off x="4373" y="1810"/>
              <a:ext cx="4" cy="8"/>
            </a:xfrm>
            <a:custGeom>
              <a:avLst/>
              <a:gdLst>
                <a:gd name="T0" fmla="*/ 4 w 4"/>
                <a:gd name="T1" fmla="*/ 3 h 8"/>
                <a:gd name="T2" fmla="*/ 3 w 4"/>
                <a:gd name="T3" fmla="*/ 3 h 8"/>
                <a:gd name="T4" fmla="*/ 3 w 4"/>
                <a:gd name="T5" fmla="*/ 2 h 8"/>
                <a:gd name="T6" fmla="*/ 2 w 4"/>
                <a:gd name="T7" fmla="*/ 1 h 8"/>
                <a:gd name="T8" fmla="*/ 1 w 4"/>
                <a:gd name="T9" fmla="*/ 0 h 8"/>
                <a:gd name="T10" fmla="*/ 1 w 4"/>
                <a:gd name="T11" fmla="*/ 0 h 8"/>
                <a:gd name="T12" fmla="*/ 0 w 4"/>
                <a:gd name="T13" fmla="*/ 1 h 8"/>
                <a:gd name="T14" fmla="*/ 0 w 4"/>
                <a:gd name="T15" fmla="*/ 1 h 8"/>
                <a:gd name="T16" fmla="*/ 0 w 4"/>
                <a:gd name="T17" fmla="*/ 2 h 8"/>
                <a:gd name="T18" fmla="*/ 1 w 4"/>
                <a:gd name="T19" fmla="*/ 2 h 8"/>
                <a:gd name="T20" fmla="*/ 1 w 4"/>
                <a:gd name="T21" fmla="*/ 2 h 8"/>
                <a:gd name="T22" fmla="*/ 2 w 4"/>
                <a:gd name="T23" fmla="*/ 3 h 8"/>
                <a:gd name="T24" fmla="*/ 2 w 4"/>
                <a:gd name="T25" fmla="*/ 4 h 8"/>
                <a:gd name="T26" fmla="*/ 2 w 4"/>
                <a:gd name="T27" fmla="*/ 4 h 8"/>
                <a:gd name="T28" fmla="*/ 3 w 4"/>
                <a:gd name="T29" fmla="*/ 5 h 8"/>
                <a:gd name="T30" fmla="*/ 3 w 4"/>
                <a:gd name="T31" fmla="*/ 6 h 8"/>
                <a:gd name="T32" fmla="*/ 2 w 4"/>
                <a:gd name="T33" fmla="*/ 7 h 8"/>
                <a:gd name="T34" fmla="*/ 3 w 4"/>
                <a:gd name="T35" fmla="*/ 8 h 8"/>
                <a:gd name="T36" fmla="*/ 3 w 4"/>
                <a:gd name="T37" fmla="*/ 8 h 8"/>
                <a:gd name="T38" fmla="*/ 3 w 4"/>
                <a:gd name="T39" fmla="*/ 8 h 8"/>
                <a:gd name="T40" fmla="*/ 4 w 4"/>
                <a:gd name="T41" fmla="*/ 7 h 8"/>
                <a:gd name="T42" fmla="*/ 4 w 4"/>
                <a:gd name="T43" fmla="*/ 7 h 8"/>
                <a:gd name="T44" fmla="*/ 4 w 4"/>
                <a:gd name="T45" fmla="*/ 6 h 8"/>
                <a:gd name="T46" fmla="*/ 4 w 4"/>
                <a:gd name="T47" fmla="*/ 4 h 8"/>
                <a:gd name="T48" fmla="*/ 4 w 4"/>
                <a:gd name="T4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" h="8">
                  <a:moveTo>
                    <a:pt x="4" y="3"/>
                  </a:moveTo>
                  <a:lnTo>
                    <a:pt x="3" y="3"/>
                  </a:lnTo>
                  <a:lnTo>
                    <a:pt x="3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5"/>
                  </a:lnTo>
                  <a:lnTo>
                    <a:pt x="3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4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70" name="Freeform 361"/>
            <p:cNvSpPr>
              <a:spLocks/>
            </p:cNvSpPr>
            <p:nvPr/>
          </p:nvSpPr>
          <p:spPr bwMode="auto">
            <a:xfrm>
              <a:off x="4340" y="1795"/>
              <a:ext cx="32" cy="20"/>
            </a:xfrm>
            <a:custGeom>
              <a:avLst/>
              <a:gdLst>
                <a:gd name="T0" fmla="*/ 30 w 32"/>
                <a:gd name="T1" fmla="*/ 10 h 20"/>
                <a:gd name="T2" fmla="*/ 28 w 32"/>
                <a:gd name="T3" fmla="*/ 7 h 20"/>
                <a:gd name="T4" fmla="*/ 32 w 32"/>
                <a:gd name="T5" fmla="*/ 4 h 20"/>
                <a:gd name="T6" fmla="*/ 28 w 32"/>
                <a:gd name="T7" fmla="*/ 0 h 20"/>
                <a:gd name="T8" fmla="*/ 26 w 32"/>
                <a:gd name="T9" fmla="*/ 0 h 20"/>
                <a:gd name="T10" fmla="*/ 29 w 32"/>
                <a:gd name="T11" fmla="*/ 4 h 20"/>
                <a:gd name="T12" fmla="*/ 25 w 32"/>
                <a:gd name="T13" fmla="*/ 7 h 20"/>
                <a:gd name="T14" fmla="*/ 26 w 32"/>
                <a:gd name="T15" fmla="*/ 7 h 20"/>
                <a:gd name="T16" fmla="*/ 26 w 32"/>
                <a:gd name="T17" fmla="*/ 8 h 20"/>
                <a:gd name="T18" fmla="*/ 27 w 32"/>
                <a:gd name="T19" fmla="*/ 9 h 20"/>
                <a:gd name="T20" fmla="*/ 27 w 32"/>
                <a:gd name="T21" fmla="*/ 10 h 20"/>
                <a:gd name="T22" fmla="*/ 14 w 32"/>
                <a:gd name="T23" fmla="*/ 17 h 20"/>
                <a:gd name="T24" fmla="*/ 3 w 32"/>
                <a:gd name="T25" fmla="*/ 10 h 20"/>
                <a:gd name="T26" fmla="*/ 6 w 32"/>
                <a:gd name="T27" fmla="*/ 7 h 20"/>
                <a:gd name="T28" fmla="*/ 2 w 32"/>
                <a:gd name="T29" fmla="*/ 4 h 20"/>
                <a:gd name="T30" fmla="*/ 4 w 32"/>
                <a:gd name="T31" fmla="*/ 0 h 20"/>
                <a:gd name="T32" fmla="*/ 2 w 32"/>
                <a:gd name="T33" fmla="*/ 0 h 20"/>
                <a:gd name="T34" fmla="*/ 0 w 32"/>
                <a:gd name="T35" fmla="*/ 4 h 20"/>
                <a:gd name="T36" fmla="*/ 3 w 32"/>
                <a:gd name="T37" fmla="*/ 7 h 20"/>
                <a:gd name="T38" fmla="*/ 0 w 32"/>
                <a:gd name="T39" fmla="*/ 10 h 20"/>
                <a:gd name="T40" fmla="*/ 14 w 32"/>
                <a:gd name="T41" fmla="*/ 20 h 20"/>
                <a:gd name="T42" fmla="*/ 30 w 32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" h="20">
                  <a:moveTo>
                    <a:pt x="30" y="10"/>
                  </a:moveTo>
                  <a:lnTo>
                    <a:pt x="28" y="7"/>
                  </a:lnTo>
                  <a:lnTo>
                    <a:pt x="32" y="4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9" y="4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6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14" y="17"/>
                  </a:lnTo>
                  <a:lnTo>
                    <a:pt x="3" y="10"/>
                  </a:lnTo>
                  <a:lnTo>
                    <a:pt x="6" y="7"/>
                  </a:lnTo>
                  <a:lnTo>
                    <a:pt x="2" y="4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4"/>
                  </a:lnTo>
                  <a:lnTo>
                    <a:pt x="3" y="7"/>
                  </a:lnTo>
                  <a:lnTo>
                    <a:pt x="0" y="10"/>
                  </a:lnTo>
                  <a:lnTo>
                    <a:pt x="14" y="20"/>
                  </a:lnTo>
                  <a:lnTo>
                    <a:pt x="3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71" name="Freeform 362"/>
            <p:cNvSpPr>
              <a:spLocks/>
            </p:cNvSpPr>
            <p:nvPr/>
          </p:nvSpPr>
          <p:spPr bwMode="auto">
            <a:xfrm>
              <a:off x="4331" y="1835"/>
              <a:ext cx="48" cy="14"/>
            </a:xfrm>
            <a:custGeom>
              <a:avLst/>
              <a:gdLst>
                <a:gd name="T0" fmla="*/ 23 w 48"/>
                <a:gd name="T1" fmla="*/ 0 h 14"/>
                <a:gd name="T2" fmla="*/ 22 w 48"/>
                <a:gd name="T3" fmla="*/ 2 h 14"/>
                <a:gd name="T4" fmla="*/ 21 w 48"/>
                <a:gd name="T5" fmla="*/ 4 h 14"/>
                <a:gd name="T6" fmla="*/ 18 w 48"/>
                <a:gd name="T7" fmla="*/ 7 h 14"/>
                <a:gd name="T8" fmla="*/ 15 w 48"/>
                <a:gd name="T9" fmla="*/ 9 h 14"/>
                <a:gd name="T10" fmla="*/ 13 w 48"/>
                <a:gd name="T11" fmla="*/ 9 h 14"/>
                <a:gd name="T12" fmla="*/ 11 w 48"/>
                <a:gd name="T13" fmla="*/ 10 h 14"/>
                <a:gd name="T14" fmla="*/ 9 w 48"/>
                <a:gd name="T15" fmla="*/ 11 h 14"/>
                <a:gd name="T16" fmla="*/ 7 w 48"/>
                <a:gd name="T17" fmla="*/ 11 h 14"/>
                <a:gd name="T18" fmla="*/ 5 w 48"/>
                <a:gd name="T19" fmla="*/ 12 h 14"/>
                <a:gd name="T20" fmla="*/ 3 w 48"/>
                <a:gd name="T21" fmla="*/ 12 h 14"/>
                <a:gd name="T22" fmla="*/ 1 w 48"/>
                <a:gd name="T23" fmla="*/ 12 h 14"/>
                <a:gd name="T24" fmla="*/ 0 w 48"/>
                <a:gd name="T25" fmla="*/ 14 h 14"/>
                <a:gd name="T26" fmla="*/ 2 w 48"/>
                <a:gd name="T27" fmla="*/ 14 h 14"/>
                <a:gd name="T28" fmla="*/ 5 w 48"/>
                <a:gd name="T29" fmla="*/ 14 h 14"/>
                <a:gd name="T30" fmla="*/ 8 w 48"/>
                <a:gd name="T31" fmla="*/ 13 h 14"/>
                <a:gd name="T32" fmla="*/ 11 w 48"/>
                <a:gd name="T33" fmla="*/ 13 h 14"/>
                <a:gd name="T34" fmla="*/ 13 w 48"/>
                <a:gd name="T35" fmla="*/ 12 h 14"/>
                <a:gd name="T36" fmla="*/ 16 w 48"/>
                <a:gd name="T37" fmla="*/ 11 h 14"/>
                <a:gd name="T38" fmla="*/ 18 w 48"/>
                <a:gd name="T39" fmla="*/ 10 h 14"/>
                <a:gd name="T40" fmla="*/ 19 w 48"/>
                <a:gd name="T41" fmla="*/ 8 h 14"/>
                <a:gd name="T42" fmla="*/ 21 w 48"/>
                <a:gd name="T43" fmla="*/ 7 h 14"/>
                <a:gd name="T44" fmla="*/ 22 w 48"/>
                <a:gd name="T45" fmla="*/ 6 h 14"/>
                <a:gd name="T46" fmla="*/ 22 w 48"/>
                <a:gd name="T47" fmla="*/ 5 h 14"/>
                <a:gd name="T48" fmla="*/ 23 w 48"/>
                <a:gd name="T49" fmla="*/ 3 h 14"/>
                <a:gd name="T50" fmla="*/ 24 w 48"/>
                <a:gd name="T51" fmla="*/ 5 h 14"/>
                <a:gd name="T52" fmla="*/ 25 w 48"/>
                <a:gd name="T53" fmla="*/ 7 h 14"/>
                <a:gd name="T54" fmla="*/ 26 w 48"/>
                <a:gd name="T55" fmla="*/ 8 h 14"/>
                <a:gd name="T56" fmla="*/ 28 w 48"/>
                <a:gd name="T57" fmla="*/ 10 h 14"/>
                <a:gd name="T58" fmla="*/ 30 w 48"/>
                <a:gd name="T59" fmla="*/ 11 h 14"/>
                <a:gd name="T60" fmla="*/ 32 w 48"/>
                <a:gd name="T61" fmla="*/ 13 h 14"/>
                <a:gd name="T62" fmla="*/ 35 w 48"/>
                <a:gd name="T63" fmla="*/ 14 h 14"/>
                <a:gd name="T64" fmla="*/ 38 w 48"/>
                <a:gd name="T65" fmla="*/ 14 h 14"/>
                <a:gd name="T66" fmla="*/ 41 w 48"/>
                <a:gd name="T67" fmla="*/ 14 h 14"/>
                <a:gd name="T68" fmla="*/ 43 w 48"/>
                <a:gd name="T69" fmla="*/ 14 h 14"/>
                <a:gd name="T70" fmla="*/ 46 w 48"/>
                <a:gd name="T71" fmla="*/ 14 h 14"/>
                <a:gd name="T72" fmla="*/ 48 w 48"/>
                <a:gd name="T73" fmla="*/ 14 h 14"/>
                <a:gd name="T74" fmla="*/ 47 w 48"/>
                <a:gd name="T75" fmla="*/ 12 h 14"/>
                <a:gd name="T76" fmla="*/ 45 w 48"/>
                <a:gd name="T77" fmla="*/ 12 h 14"/>
                <a:gd name="T78" fmla="*/ 43 w 48"/>
                <a:gd name="T79" fmla="*/ 12 h 14"/>
                <a:gd name="T80" fmla="*/ 41 w 48"/>
                <a:gd name="T81" fmla="*/ 12 h 14"/>
                <a:gd name="T82" fmla="*/ 38 w 48"/>
                <a:gd name="T83" fmla="*/ 12 h 14"/>
                <a:gd name="T84" fmla="*/ 36 w 48"/>
                <a:gd name="T85" fmla="*/ 12 h 14"/>
                <a:gd name="T86" fmla="*/ 34 w 48"/>
                <a:gd name="T87" fmla="*/ 11 h 14"/>
                <a:gd name="T88" fmla="*/ 31 w 48"/>
                <a:gd name="T89" fmla="*/ 10 h 14"/>
                <a:gd name="T90" fmla="*/ 29 w 48"/>
                <a:gd name="T91" fmla="*/ 8 h 14"/>
                <a:gd name="T92" fmla="*/ 26 w 48"/>
                <a:gd name="T93" fmla="*/ 5 h 14"/>
                <a:gd name="T94" fmla="*/ 25 w 48"/>
                <a:gd name="T95" fmla="*/ 2 h 14"/>
                <a:gd name="T96" fmla="*/ 23 w 48"/>
                <a:gd name="T9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8" h="14">
                  <a:moveTo>
                    <a:pt x="23" y="0"/>
                  </a:moveTo>
                  <a:lnTo>
                    <a:pt x="23" y="0"/>
                  </a:lnTo>
                  <a:lnTo>
                    <a:pt x="23" y="1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1" y="4"/>
                  </a:lnTo>
                  <a:lnTo>
                    <a:pt x="19" y="5"/>
                  </a:lnTo>
                  <a:lnTo>
                    <a:pt x="18" y="7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2" y="10"/>
                  </a:lnTo>
                  <a:lnTo>
                    <a:pt x="11" y="10"/>
                  </a:lnTo>
                  <a:lnTo>
                    <a:pt x="10" y="11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4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3" y="12"/>
                  </a:lnTo>
                  <a:lnTo>
                    <a:pt x="14" y="11"/>
                  </a:lnTo>
                  <a:lnTo>
                    <a:pt x="16" y="11"/>
                  </a:lnTo>
                  <a:lnTo>
                    <a:pt x="17" y="10"/>
                  </a:lnTo>
                  <a:lnTo>
                    <a:pt x="18" y="10"/>
                  </a:lnTo>
                  <a:lnTo>
                    <a:pt x="19" y="9"/>
                  </a:lnTo>
                  <a:lnTo>
                    <a:pt x="19" y="8"/>
                  </a:lnTo>
                  <a:lnTo>
                    <a:pt x="20" y="8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6" y="8"/>
                  </a:lnTo>
                  <a:lnTo>
                    <a:pt x="27" y="9"/>
                  </a:lnTo>
                  <a:lnTo>
                    <a:pt x="28" y="10"/>
                  </a:lnTo>
                  <a:lnTo>
                    <a:pt x="29" y="11"/>
                  </a:lnTo>
                  <a:lnTo>
                    <a:pt x="30" y="11"/>
                  </a:lnTo>
                  <a:lnTo>
                    <a:pt x="31" y="12"/>
                  </a:lnTo>
                  <a:lnTo>
                    <a:pt x="32" y="13"/>
                  </a:lnTo>
                  <a:lnTo>
                    <a:pt x="34" y="13"/>
                  </a:lnTo>
                  <a:lnTo>
                    <a:pt x="35" y="14"/>
                  </a:lnTo>
                  <a:lnTo>
                    <a:pt x="36" y="14"/>
                  </a:lnTo>
                  <a:lnTo>
                    <a:pt x="38" y="14"/>
                  </a:lnTo>
                  <a:lnTo>
                    <a:pt x="39" y="14"/>
                  </a:lnTo>
                  <a:lnTo>
                    <a:pt x="41" y="14"/>
                  </a:lnTo>
                  <a:lnTo>
                    <a:pt x="42" y="14"/>
                  </a:lnTo>
                  <a:lnTo>
                    <a:pt x="43" y="14"/>
                  </a:lnTo>
                  <a:lnTo>
                    <a:pt x="45" y="14"/>
                  </a:lnTo>
                  <a:lnTo>
                    <a:pt x="46" y="14"/>
                  </a:lnTo>
                  <a:lnTo>
                    <a:pt x="47" y="14"/>
                  </a:lnTo>
                  <a:lnTo>
                    <a:pt x="48" y="14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6" y="12"/>
                  </a:lnTo>
                  <a:lnTo>
                    <a:pt x="45" y="12"/>
                  </a:lnTo>
                  <a:lnTo>
                    <a:pt x="44" y="12"/>
                  </a:lnTo>
                  <a:lnTo>
                    <a:pt x="43" y="12"/>
                  </a:lnTo>
                  <a:lnTo>
                    <a:pt x="42" y="12"/>
                  </a:lnTo>
                  <a:lnTo>
                    <a:pt x="41" y="12"/>
                  </a:lnTo>
                  <a:lnTo>
                    <a:pt x="40" y="12"/>
                  </a:lnTo>
                  <a:lnTo>
                    <a:pt x="38" y="12"/>
                  </a:lnTo>
                  <a:lnTo>
                    <a:pt x="37" y="12"/>
                  </a:lnTo>
                  <a:lnTo>
                    <a:pt x="36" y="12"/>
                  </a:lnTo>
                  <a:lnTo>
                    <a:pt x="35" y="11"/>
                  </a:lnTo>
                  <a:lnTo>
                    <a:pt x="34" y="11"/>
                  </a:lnTo>
                  <a:lnTo>
                    <a:pt x="33" y="10"/>
                  </a:lnTo>
                  <a:lnTo>
                    <a:pt x="31" y="10"/>
                  </a:lnTo>
                  <a:lnTo>
                    <a:pt x="30" y="9"/>
                  </a:lnTo>
                  <a:lnTo>
                    <a:pt x="29" y="8"/>
                  </a:lnTo>
                  <a:lnTo>
                    <a:pt x="28" y="7"/>
                  </a:lnTo>
                  <a:lnTo>
                    <a:pt x="26" y="5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3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72" name="Freeform 363"/>
            <p:cNvSpPr>
              <a:spLocks/>
            </p:cNvSpPr>
            <p:nvPr/>
          </p:nvSpPr>
          <p:spPr bwMode="auto">
            <a:xfrm>
              <a:off x="4302" y="1807"/>
              <a:ext cx="6" cy="12"/>
            </a:xfrm>
            <a:custGeom>
              <a:avLst/>
              <a:gdLst>
                <a:gd name="T0" fmla="*/ 6 w 6"/>
                <a:gd name="T1" fmla="*/ 6 h 12"/>
                <a:gd name="T2" fmla="*/ 5 w 6"/>
                <a:gd name="T3" fmla="*/ 6 h 12"/>
                <a:gd name="T4" fmla="*/ 5 w 6"/>
                <a:gd name="T5" fmla="*/ 6 h 12"/>
                <a:gd name="T6" fmla="*/ 4 w 6"/>
                <a:gd name="T7" fmla="*/ 6 h 12"/>
                <a:gd name="T8" fmla="*/ 4 w 6"/>
                <a:gd name="T9" fmla="*/ 6 h 12"/>
                <a:gd name="T10" fmla="*/ 4 w 6"/>
                <a:gd name="T11" fmla="*/ 5 h 12"/>
                <a:gd name="T12" fmla="*/ 3 w 6"/>
                <a:gd name="T13" fmla="*/ 4 h 12"/>
                <a:gd name="T14" fmla="*/ 3 w 6"/>
                <a:gd name="T15" fmla="*/ 3 h 12"/>
                <a:gd name="T16" fmla="*/ 2 w 6"/>
                <a:gd name="T17" fmla="*/ 2 h 12"/>
                <a:gd name="T18" fmla="*/ 2 w 6"/>
                <a:gd name="T19" fmla="*/ 1 h 12"/>
                <a:gd name="T20" fmla="*/ 1 w 6"/>
                <a:gd name="T21" fmla="*/ 1 h 12"/>
                <a:gd name="T22" fmla="*/ 1 w 6"/>
                <a:gd name="T23" fmla="*/ 0 h 12"/>
                <a:gd name="T24" fmla="*/ 1 w 6"/>
                <a:gd name="T25" fmla="*/ 0 h 12"/>
                <a:gd name="T26" fmla="*/ 0 w 6"/>
                <a:gd name="T27" fmla="*/ 1 h 12"/>
                <a:gd name="T28" fmla="*/ 0 w 6"/>
                <a:gd name="T29" fmla="*/ 2 h 12"/>
                <a:gd name="T30" fmla="*/ 0 w 6"/>
                <a:gd name="T31" fmla="*/ 4 h 12"/>
                <a:gd name="T32" fmla="*/ 1 w 6"/>
                <a:gd name="T33" fmla="*/ 6 h 12"/>
                <a:gd name="T34" fmla="*/ 2 w 6"/>
                <a:gd name="T35" fmla="*/ 8 h 12"/>
                <a:gd name="T36" fmla="*/ 2 w 6"/>
                <a:gd name="T37" fmla="*/ 9 h 12"/>
                <a:gd name="T38" fmla="*/ 3 w 6"/>
                <a:gd name="T39" fmla="*/ 10 h 12"/>
                <a:gd name="T40" fmla="*/ 3 w 6"/>
                <a:gd name="T41" fmla="*/ 11 h 12"/>
                <a:gd name="T42" fmla="*/ 3 w 6"/>
                <a:gd name="T43" fmla="*/ 11 h 12"/>
                <a:gd name="T44" fmla="*/ 4 w 6"/>
                <a:gd name="T45" fmla="*/ 11 h 12"/>
                <a:gd name="T46" fmla="*/ 5 w 6"/>
                <a:gd name="T47" fmla="*/ 12 h 12"/>
                <a:gd name="T48" fmla="*/ 6 w 6"/>
                <a:gd name="T49" fmla="*/ 12 h 12"/>
                <a:gd name="T50" fmla="*/ 6 w 6"/>
                <a:gd name="T5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" h="12">
                  <a:moveTo>
                    <a:pt x="6" y="6"/>
                  </a:moveTo>
                  <a:lnTo>
                    <a:pt x="5" y="6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73" name="Freeform 364"/>
            <p:cNvSpPr>
              <a:spLocks/>
            </p:cNvSpPr>
            <p:nvPr/>
          </p:nvSpPr>
          <p:spPr bwMode="auto">
            <a:xfrm>
              <a:off x="4346" y="1786"/>
              <a:ext cx="19" cy="21"/>
            </a:xfrm>
            <a:custGeom>
              <a:avLst/>
              <a:gdLst>
                <a:gd name="T0" fmla="*/ 19 w 19"/>
                <a:gd name="T1" fmla="*/ 10 h 21"/>
                <a:gd name="T2" fmla="*/ 19 w 19"/>
                <a:gd name="T3" fmla="*/ 0 h 21"/>
                <a:gd name="T4" fmla="*/ 0 w 19"/>
                <a:gd name="T5" fmla="*/ 0 h 21"/>
                <a:gd name="T6" fmla="*/ 0 w 19"/>
                <a:gd name="T7" fmla="*/ 8 h 21"/>
                <a:gd name="T8" fmla="*/ 8 w 19"/>
                <a:gd name="T9" fmla="*/ 21 h 21"/>
                <a:gd name="T10" fmla="*/ 19 w 19"/>
                <a:gd name="T11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1">
                  <a:moveTo>
                    <a:pt x="19" y="10"/>
                  </a:moveTo>
                  <a:lnTo>
                    <a:pt x="19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21"/>
                  </a:ln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74" name="Freeform 365"/>
            <p:cNvSpPr>
              <a:spLocks/>
            </p:cNvSpPr>
            <p:nvPr/>
          </p:nvSpPr>
          <p:spPr bwMode="auto">
            <a:xfrm>
              <a:off x="4333" y="1737"/>
              <a:ext cx="44" cy="27"/>
            </a:xfrm>
            <a:custGeom>
              <a:avLst/>
              <a:gdLst>
                <a:gd name="T0" fmla="*/ 36 w 44"/>
                <a:gd name="T1" fmla="*/ 10 h 27"/>
                <a:gd name="T2" fmla="*/ 35 w 44"/>
                <a:gd name="T3" fmla="*/ 9 h 27"/>
                <a:gd name="T4" fmla="*/ 34 w 44"/>
                <a:gd name="T5" fmla="*/ 8 h 27"/>
                <a:gd name="T6" fmla="*/ 33 w 44"/>
                <a:gd name="T7" fmla="*/ 7 h 27"/>
                <a:gd name="T8" fmla="*/ 32 w 44"/>
                <a:gd name="T9" fmla="*/ 6 h 27"/>
                <a:gd name="T10" fmla="*/ 30 w 44"/>
                <a:gd name="T11" fmla="*/ 5 h 27"/>
                <a:gd name="T12" fmla="*/ 28 w 44"/>
                <a:gd name="T13" fmla="*/ 4 h 27"/>
                <a:gd name="T14" fmla="*/ 26 w 44"/>
                <a:gd name="T15" fmla="*/ 3 h 27"/>
                <a:gd name="T16" fmla="*/ 24 w 44"/>
                <a:gd name="T17" fmla="*/ 2 h 27"/>
                <a:gd name="T18" fmla="*/ 22 w 44"/>
                <a:gd name="T19" fmla="*/ 1 h 27"/>
                <a:gd name="T20" fmla="*/ 20 w 44"/>
                <a:gd name="T21" fmla="*/ 1 h 27"/>
                <a:gd name="T22" fmla="*/ 17 w 44"/>
                <a:gd name="T23" fmla="*/ 0 h 27"/>
                <a:gd name="T24" fmla="*/ 15 w 44"/>
                <a:gd name="T25" fmla="*/ 0 h 27"/>
                <a:gd name="T26" fmla="*/ 12 w 44"/>
                <a:gd name="T27" fmla="*/ 0 h 27"/>
                <a:gd name="T28" fmla="*/ 10 w 44"/>
                <a:gd name="T29" fmla="*/ 0 h 27"/>
                <a:gd name="T30" fmla="*/ 8 w 44"/>
                <a:gd name="T31" fmla="*/ 0 h 27"/>
                <a:gd name="T32" fmla="*/ 6 w 44"/>
                <a:gd name="T33" fmla="*/ 1 h 27"/>
                <a:gd name="T34" fmla="*/ 3 w 44"/>
                <a:gd name="T35" fmla="*/ 3 h 27"/>
                <a:gd name="T36" fmla="*/ 1 w 44"/>
                <a:gd name="T37" fmla="*/ 5 h 27"/>
                <a:gd name="T38" fmla="*/ 0 w 44"/>
                <a:gd name="T39" fmla="*/ 7 h 27"/>
                <a:gd name="T40" fmla="*/ 0 w 44"/>
                <a:gd name="T41" fmla="*/ 10 h 27"/>
                <a:gd name="T42" fmla="*/ 0 w 44"/>
                <a:gd name="T43" fmla="*/ 12 h 27"/>
                <a:gd name="T44" fmla="*/ 0 w 44"/>
                <a:gd name="T45" fmla="*/ 13 h 27"/>
                <a:gd name="T46" fmla="*/ 1 w 44"/>
                <a:gd name="T47" fmla="*/ 15 h 27"/>
                <a:gd name="T48" fmla="*/ 2 w 44"/>
                <a:gd name="T49" fmla="*/ 15 h 27"/>
                <a:gd name="T50" fmla="*/ 3 w 44"/>
                <a:gd name="T51" fmla="*/ 15 h 27"/>
                <a:gd name="T52" fmla="*/ 4 w 44"/>
                <a:gd name="T53" fmla="*/ 16 h 27"/>
                <a:gd name="T54" fmla="*/ 6 w 44"/>
                <a:gd name="T55" fmla="*/ 16 h 27"/>
                <a:gd name="T56" fmla="*/ 8 w 44"/>
                <a:gd name="T57" fmla="*/ 17 h 27"/>
                <a:gd name="T58" fmla="*/ 10 w 44"/>
                <a:gd name="T59" fmla="*/ 18 h 27"/>
                <a:gd name="T60" fmla="*/ 13 w 44"/>
                <a:gd name="T61" fmla="*/ 19 h 27"/>
                <a:gd name="T62" fmla="*/ 16 w 44"/>
                <a:gd name="T63" fmla="*/ 20 h 27"/>
                <a:gd name="T64" fmla="*/ 19 w 44"/>
                <a:gd name="T65" fmla="*/ 21 h 27"/>
                <a:gd name="T66" fmla="*/ 22 w 44"/>
                <a:gd name="T67" fmla="*/ 22 h 27"/>
                <a:gd name="T68" fmla="*/ 24 w 44"/>
                <a:gd name="T69" fmla="*/ 23 h 27"/>
                <a:gd name="T70" fmla="*/ 27 w 44"/>
                <a:gd name="T71" fmla="*/ 24 h 27"/>
                <a:gd name="T72" fmla="*/ 30 w 44"/>
                <a:gd name="T73" fmla="*/ 25 h 27"/>
                <a:gd name="T74" fmla="*/ 32 w 44"/>
                <a:gd name="T75" fmla="*/ 26 h 27"/>
                <a:gd name="T76" fmla="*/ 34 w 44"/>
                <a:gd name="T77" fmla="*/ 27 h 27"/>
                <a:gd name="T78" fmla="*/ 35 w 44"/>
                <a:gd name="T79" fmla="*/ 27 h 27"/>
                <a:gd name="T80" fmla="*/ 36 w 44"/>
                <a:gd name="T81" fmla="*/ 27 h 27"/>
                <a:gd name="T82" fmla="*/ 38 w 44"/>
                <a:gd name="T83" fmla="*/ 27 h 27"/>
                <a:gd name="T84" fmla="*/ 39 w 44"/>
                <a:gd name="T85" fmla="*/ 27 h 27"/>
                <a:gd name="T86" fmla="*/ 40 w 44"/>
                <a:gd name="T87" fmla="*/ 27 h 27"/>
                <a:gd name="T88" fmla="*/ 41 w 44"/>
                <a:gd name="T89" fmla="*/ 27 h 27"/>
                <a:gd name="T90" fmla="*/ 42 w 44"/>
                <a:gd name="T91" fmla="*/ 26 h 27"/>
                <a:gd name="T92" fmla="*/ 43 w 44"/>
                <a:gd name="T93" fmla="*/ 25 h 27"/>
                <a:gd name="T94" fmla="*/ 44 w 44"/>
                <a:gd name="T95" fmla="*/ 24 h 27"/>
                <a:gd name="T96" fmla="*/ 44 w 44"/>
                <a:gd name="T97" fmla="*/ 22 h 27"/>
                <a:gd name="T98" fmla="*/ 44 w 44"/>
                <a:gd name="T99" fmla="*/ 20 h 27"/>
                <a:gd name="T100" fmla="*/ 44 w 44"/>
                <a:gd name="T101" fmla="*/ 18 h 27"/>
                <a:gd name="T102" fmla="*/ 43 w 44"/>
                <a:gd name="T103" fmla="*/ 16 h 27"/>
                <a:gd name="T104" fmla="*/ 42 w 44"/>
                <a:gd name="T105" fmla="*/ 14 h 27"/>
                <a:gd name="T106" fmla="*/ 40 w 44"/>
                <a:gd name="T107" fmla="*/ 12 h 27"/>
                <a:gd name="T108" fmla="*/ 39 w 44"/>
                <a:gd name="T109" fmla="*/ 11 h 27"/>
                <a:gd name="T110" fmla="*/ 37 w 44"/>
                <a:gd name="T111" fmla="*/ 10 h 27"/>
                <a:gd name="T112" fmla="*/ 36 w 44"/>
                <a:gd name="T113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4" h="27">
                  <a:moveTo>
                    <a:pt x="36" y="10"/>
                  </a:moveTo>
                  <a:lnTo>
                    <a:pt x="35" y="9"/>
                  </a:lnTo>
                  <a:lnTo>
                    <a:pt x="34" y="8"/>
                  </a:lnTo>
                  <a:lnTo>
                    <a:pt x="33" y="7"/>
                  </a:lnTo>
                  <a:lnTo>
                    <a:pt x="32" y="6"/>
                  </a:lnTo>
                  <a:lnTo>
                    <a:pt x="30" y="5"/>
                  </a:lnTo>
                  <a:lnTo>
                    <a:pt x="28" y="4"/>
                  </a:lnTo>
                  <a:lnTo>
                    <a:pt x="26" y="3"/>
                  </a:lnTo>
                  <a:lnTo>
                    <a:pt x="24" y="2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1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8" y="17"/>
                  </a:lnTo>
                  <a:lnTo>
                    <a:pt x="10" y="18"/>
                  </a:lnTo>
                  <a:lnTo>
                    <a:pt x="13" y="19"/>
                  </a:lnTo>
                  <a:lnTo>
                    <a:pt x="16" y="20"/>
                  </a:lnTo>
                  <a:lnTo>
                    <a:pt x="19" y="21"/>
                  </a:lnTo>
                  <a:lnTo>
                    <a:pt x="22" y="22"/>
                  </a:lnTo>
                  <a:lnTo>
                    <a:pt x="24" y="23"/>
                  </a:lnTo>
                  <a:lnTo>
                    <a:pt x="27" y="24"/>
                  </a:lnTo>
                  <a:lnTo>
                    <a:pt x="30" y="25"/>
                  </a:lnTo>
                  <a:lnTo>
                    <a:pt x="32" y="26"/>
                  </a:lnTo>
                  <a:lnTo>
                    <a:pt x="34" y="27"/>
                  </a:lnTo>
                  <a:lnTo>
                    <a:pt x="35" y="27"/>
                  </a:lnTo>
                  <a:lnTo>
                    <a:pt x="36" y="27"/>
                  </a:lnTo>
                  <a:lnTo>
                    <a:pt x="38" y="27"/>
                  </a:lnTo>
                  <a:lnTo>
                    <a:pt x="39" y="27"/>
                  </a:lnTo>
                  <a:lnTo>
                    <a:pt x="40" y="27"/>
                  </a:lnTo>
                  <a:lnTo>
                    <a:pt x="41" y="27"/>
                  </a:lnTo>
                  <a:lnTo>
                    <a:pt x="42" y="26"/>
                  </a:lnTo>
                  <a:lnTo>
                    <a:pt x="43" y="25"/>
                  </a:lnTo>
                  <a:lnTo>
                    <a:pt x="44" y="24"/>
                  </a:lnTo>
                  <a:lnTo>
                    <a:pt x="44" y="22"/>
                  </a:lnTo>
                  <a:lnTo>
                    <a:pt x="44" y="20"/>
                  </a:lnTo>
                  <a:lnTo>
                    <a:pt x="44" y="18"/>
                  </a:lnTo>
                  <a:lnTo>
                    <a:pt x="43" y="16"/>
                  </a:lnTo>
                  <a:lnTo>
                    <a:pt x="42" y="14"/>
                  </a:lnTo>
                  <a:lnTo>
                    <a:pt x="40" y="12"/>
                  </a:lnTo>
                  <a:lnTo>
                    <a:pt x="39" y="11"/>
                  </a:lnTo>
                  <a:lnTo>
                    <a:pt x="37" y="10"/>
                  </a:lnTo>
                  <a:lnTo>
                    <a:pt x="36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75" name="Freeform 366"/>
            <p:cNvSpPr>
              <a:spLocks/>
            </p:cNvSpPr>
            <p:nvPr/>
          </p:nvSpPr>
          <p:spPr bwMode="auto">
            <a:xfrm>
              <a:off x="4327" y="1744"/>
              <a:ext cx="53" cy="47"/>
            </a:xfrm>
            <a:custGeom>
              <a:avLst/>
              <a:gdLst>
                <a:gd name="T0" fmla="*/ 45 w 53"/>
                <a:gd name="T1" fmla="*/ 15 h 47"/>
                <a:gd name="T2" fmla="*/ 45 w 53"/>
                <a:gd name="T3" fmla="*/ 15 h 47"/>
                <a:gd name="T4" fmla="*/ 44 w 53"/>
                <a:gd name="T5" fmla="*/ 13 h 47"/>
                <a:gd name="T6" fmla="*/ 42 w 53"/>
                <a:gd name="T7" fmla="*/ 10 h 47"/>
                <a:gd name="T8" fmla="*/ 40 w 53"/>
                <a:gd name="T9" fmla="*/ 8 h 47"/>
                <a:gd name="T10" fmla="*/ 38 w 53"/>
                <a:gd name="T11" fmla="*/ 5 h 47"/>
                <a:gd name="T12" fmla="*/ 35 w 53"/>
                <a:gd name="T13" fmla="*/ 3 h 47"/>
                <a:gd name="T14" fmla="*/ 32 w 53"/>
                <a:gd name="T15" fmla="*/ 2 h 47"/>
                <a:gd name="T16" fmla="*/ 28 w 53"/>
                <a:gd name="T17" fmla="*/ 1 h 47"/>
                <a:gd name="T18" fmla="*/ 25 w 53"/>
                <a:gd name="T19" fmla="*/ 1 h 47"/>
                <a:gd name="T20" fmla="*/ 21 w 53"/>
                <a:gd name="T21" fmla="*/ 1 h 47"/>
                <a:gd name="T22" fmla="*/ 16 w 53"/>
                <a:gd name="T23" fmla="*/ 1 h 47"/>
                <a:gd name="T24" fmla="*/ 12 w 53"/>
                <a:gd name="T25" fmla="*/ 3 h 47"/>
                <a:gd name="T26" fmla="*/ 8 w 53"/>
                <a:gd name="T27" fmla="*/ 6 h 47"/>
                <a:gd name="T28" fmla="*/ 5 w 53"/>
                <a:gd name="T29" fmla="*/ 9 h 47"/>
                <a:gd name="T30" fmla="*/ 3 w 53"/>
                <a:gd name="T31" fmla="*/ 13 h 47"/>
                <a:gd name="T32" fmla="*/ 1 w 53"/>
                <a:gd name="T33" fmla="*/ 17 h 47"/>
                <a:gd name="T34" fmla="*/ 0 w 53"/>
                <a:gd name="T35" fmla="*/ 22 h 47"/>
                <a:gd name="T36" fmla="*/ 0 w 53"/>
                <a:gd name="T37" fmla="*/ 26 h 47"/>
                <a:gd name="T38" fmla="*/ 1 w 53"/>
                <a:gd name="T39" fmla="*/ 31 h 47"/>
                <a:gd name="T40" fmla="*/ 3 w 53"/>
                <a:gd name="T41" fmla="*/ 35 h 47"/>
                <a:gd name="T42" fmla="*/ 5 w 53"/>
                <a:gd name="T43" fmla="*/ 39 h 47"/>
                <a:gd name="T44" fmla="*/ 8 w 53"/>
                <a:gd name="T45" fmla="*/ 42 h 47"/>
                <a:gd name="T46" fmla="*/ 12 w 53"/>
                <a:gd name="T47" fmla="*/ 45 h 47"/>
                <a:gd name="T48" fmla="*/ 16 w 53"/>
                <a:gd name="T49" fmla="*/ 46 h 47"/>
                <a:gd name="T50" fmla="*/ 21 w 53"/>
                <a:gd name="T51" fmla="*/ 47 h 47"/>
                <a:gd name="T52" fmla="*/ 25 w 53"/>
                <a:gd name="T53" fmla="*/ 47 h 47"/>
                <a:gd name="T54" fmla="*/ 28 w 53"/>
                <a:gd name="T55" fmla="*/ 47 h 47"/>
                <a:gd name="T56" fmla="*/ 31 w 53"/>
                <a:gd name="T57" fmla="*/ 46 h 47"/>
                <a:gd name="T58" fmla="*/ 34 w 53"/>
                <a:gd name="T59" fmla="*/ 45 h 47"/>
                <a:gd name="T60" fmla="*/ 37 w 53"/>
                <a:gd name="T61" fmla="*/ 43 h 47"/>
                <a:gd name="T62" fmla="*/ 39 w 53"/>
                <a:gd name="T63" fmla="*/ 41 h 47"/>
                <a:gd name="T64" fmla="*/ 42 w 53"/>
                <a:gd name="T65" fmla="*/ 38 h 47"/>
                <a:gd name="T66" fmla="*/ 43 w 53"/>
                <a:gd name="T67" fmla="*/ 36 h 47"/>
                <a:gd name="T68" fmla="*/ 44 w 53"/>
                <a:gd name="T69" fmla="*/ 34 h 47"/>
                <a:gd name="T70" fmla="*/ 45 w 53"/>
                <a:gd name="T71" fmla="*/ 34 h 47"/>
                <a:gd name="T72" fmla="*/ 46 w 53"/>
                <a:gd name="T73" fmla="*/ 34 h 47"/>
                <a:gd name="T74" fmla="*/ 49 w 53"/>
                <a:gd name="T75" fmla="*/ 33 h 47"/>
                <a:gd name="T76" fmla="*/ 51 w 53"/>
                <a:gd name="T77" fmla="*/ 30 h 47"/>
                <a:gd name="T78" fmla="*/ 52 w 53"/>
                <a:gd name="T79" fmla="*/ 27 h 47"/>
                <a:gd name="T80" fmla="*/ 52 w 53"/>
                <a:gd name="T81" fmla="*/ 23 h 47"/>
                <a:gd name="T82" fmla="*/ 51 w 53"/>
                <a:gd name="T83" fmla="*/ 19 h 47"/>
                <a:gd name="T84" fmla="*/ 49 w 53"/>
                <a:gd name="T85" fmla="*/ 16 h 47"/>
                <a:gd name="T86" fmla="*/ 46 w 53"/>
                <a:gd name="T87" fmla="*/ 1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3" h="47">
                  <a:moveTo>
                    <a:pt x="45" y="15"/>
                  </a:moveTo>
                  <a:lnTo>
                    <a:pt x="45" y="15"/>
                  </a:lnTo>
                  <a:lnTo>
                    <a:pt x="45" y="15"/>
                  </a:lnTo>
                  <a:lnTo>
                    <a:pt x="45" y="15"/>
                  </a:lnTo>
                  <a:lnTo>
                    <a:pt x="45" y="15"/>
                  </a:lnTo>
                  <a:lnTo>
                    <a:pt x="44" y="13"/>
                  </a:lnTo>
                  <a:lnTo>
                    <a:pt x="43" y="12"/>
                  </a:lnTo>
                  <a:lnTo>
                    <a:pt x="42" y="10"/>
                  </a:lnTo>
                  <a:lnTo>
                    <a:pt x="41" y="9"/>
                  </a:lnTo>
                  <a:lnTo>
                    <a:pt x="40" y="8"/>
                  </a:lnTo>
                  <a:lnTo>
                    <a:pt x="39" y="6"/>
                  </a:lnTo>
                  <a:lnTo>
                    <a:pt x="38" y="5"/>
                  </a:lnTo>
                  <a:lnTo>
                    <a:pt x="36" y="4"/>
                  </a:lnTo>
                  <a:lnTo>
                    <a:pt x="35" y="3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0" y="1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2"/>
                  </a:lnTo>
                  <a:lnTo>
                    <a:pt x="12" y="3"/>
                  </a:lnTo>
                  <a:lnTo>
                    <a:pt x="10" y="4"/>
                  </a:lnTo>
                  <a:lnTo>
                    <a:pt x="8" y="6"/>
                  </a:lnTo>
                  <a:lnTo>
                    <a:pt x="7" y="7"/>
                  </a:lnTo>
                  <a:lnTo>
                    <a:pt x="5" y="9"/>
                  </a:lnTo>
                  <a:lnTo>
                    <a:pt x="4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1" y="33"/>
                  </a:lnTo>
                  <a:lnTo>
                    <a:pt x="3" y="35"/>
                  </a:lnTo>
                  <a:lnTo>
                    <a:pt x="4" y="37"/>
                  </a:lnTo>
                  <a:lnTo>
                    <a:pt x="5" y="39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10" y="43"/>
                  </a:lnTo>
                  <a:lnTo>
                    <a:pt x="12" y="45"/>
                  </a:lnTo>
                  <a:lnTo>
                    <a:pt x="14" y="46"/>
                  </a:lnTo>
                  <a:lnTo>
                    <a:pt x="16" y="46"/>
                  </a:lnTo>
                  <a:lnTo>
                    <a:pt x="18" y="47"/>
                  </a:lnTo>
                  <a:lnTo>
                    <a:pt x="21" y="47"/>
                  </a:lnTo>
                  <a:lnTo>
                    <a:pt x="23" y="47"/>
                  </a:lnTo>
                  <a:lnTo>
                    <a:pt x="25" y="47"/>
                  </a:lnTo>
                  <a:lnTo>
                    <a:pt x="27" y="47"/>
                  </a:lnTo>
                  <a:lnTo>
                    <a:pt x="28" y="47"/>
                  </a:lnTo>
                  <a:lnTo>
                    <a:pt x="30" y="46"/>
                  </a:lnTo>
                  <a:lnTo>
                    <a:pt x="31" y="46"/>
                  </a:lnTo>
                  <a:lnTo>
                    <a:pt x="33" y="45"/>
                  </a:lnTo>
                  <a:lnTo>
                    <a:pt x="34" y="45"/>
                  </a:lnTo>
                  <a:lnTo>
                    <a:pt x="36" y="44"/>
                  </a:lnTo>
                  <a:lnTo>
                    <a:pt x="37" y="43"/>
                  </a:lnTo>
                  <a:lnTo>
                    <a:pt x="38" y="42"/>
                  </a:lnTo>
                  <a:lnTo>
                    <a:pt x="39" y="41"/>
                  </a:lnTo>
                  <a:lnTo>
                    <a:pt x="41" y="40"/>
                  </a:lnTo>
                  <a:lnTo>
                    <a:pt x="42" y="38"/>
                  </a:lnTo>
                  <a:lnTo>
                    <a:pt x="43" y="37"/>
                  </a:lnTo>
                  <a:lnTo>
                    <a:pt x="43" y="36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6" y="34"/>
                  </a:lnTo>
                  <a:lnTo>
                    <a:pt x="48" y="34"/>
                  </a:lnTo>
                  <a:lnTo>
                    <a:pt x="49" y="33"/>
                  </a:lnTo>
                  <a:lnTo>
                    <a:pt x="50" y="32"/>
                  </a:lnTo>
                  <a:lnTo>
                    <a:pt x="51" y="30"/>
                  </a:lnTo>
                  <a:lnTo>
                    <a:pt x="52" y="28"/>
                  </a:lnTo>
                  <a:lnTo>
                    <a:pt x="52" y="27"/>
                  </a:lnTo>
                  <a:lnTo>
                    <a:pt x="53" y="25"/>
                  </a:lnTo>
                  <a:lnTo>
                    <a:pt x="52" y="23"/>
                  </a:lnTo>
                  <a:lnTo>
                    <a:pt x="52" y="21"/>
                  </a:lnTo>
                  <a:lnTo>
                    <a:pt x="51" y="19"/>
                  </a:lnTo>
                  <a:lnTo>
                    <a:pt x="50" y="18"/>
                  </a:lnTo>
                  <a:lnTo>
                    <a:pt x="49" y="16"/>
                  </a:lnTo>
                  <a:lnTo>
                    <a:pt x="48" y="15"/>
                  </a:lnTo>
                  <a:lnTo>
                    <a:pt x="46" y="15"/>
                  </a:lnTo>
                  <a:lnTo>
                    <a:pt x="45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76" name="Freeform 367"/>
            <p:cNvSpPr>
              <a:spLocks/>
            </p:cNvSpPr>
            <p:nvPr/>
          </p:nvSpPr>
          <p:spPr bwMode="auto">
            <a:xfrm>
              <a:off x="4330" y="1748"/>
              <a:ext cx="47" cy="40"/>
            </a:xfrm>
            <a:custGeom>
              <a:avLst/>
              <a:gdLst>
                <a:gd name="T0" fmla="*/ 41 w 47"/>
                <a:gd name="T1" fmla="*/ 15 h 40"/>
                <a:gd name="T2" fmla="*/ 40 w 47"/>
                <a:gd name="T3" fmla="*/ 16 h 40"/>
                <a:gd name="T4" fmla="*/ 39 w 47"/>
                <a:gd name="T5" fmla="*/ 15 h 40"/>
                <a:gd name="T6" fmla="*/ 38 w 47"/>
                <a:gd name="T7" fmla="*/ 11 h 40"/>
                <a:gd name="T8" fmla="*/ 36 w 47"/>
                <a:gd name="T9" fmla="*/ 9 h 40"/>
                <a:gd name="T10" fmla="*/ 34 w 47"/>
                <a:gd name="T11" fmla="*/ 6 h 40"/>
                <a:gd name="T12" fmla="*/ 31 w 47"/>
                <a:gd name="T13" fmla="*/ 4 h 40"/>
                <a:gd name="T14" fmla="*/ 29 w 47"/>
                <a:gd name="T15" fmla="*/ 2 h 40"/>
                <a:gd name="T16" fmla="*/ 25 w 47"/>
                <a:gd name="T17" fmla="*/ 1 h 40"/>
                <a:gd name="T18" fmla="*/ 22 w 47"/>
                <a:gd name="T19" fmla="*/ 0 h 40"/>
                <a:gd name="T20" fmla="*/ 18 w 47"/>
                <a:gd name="T21" fmla="*/ 0 h 40"/>
                <a:gd name="T22" fmla="*/ 14 w 47"/>
                <a:gd name="T23" fmla="*/ 1 h 40"/>
                <a:gd name="T24" fmla="*/ 11 w 47"/>
                <a:gd name="T25" fmla="*/ 3 h 40"/>
                <a:gd name="T26" fmla="*/ 7 w 47"/>
                <a:gd name="T27" fmla="*/ 5 h 40"/>
                <a:gd name="T28" fmla="*/ 5 w 47"/>
                <a:gd name="T29" fmla="*/ 7 h 40"/>
                <a:gd name="T30" fmla="*/ 3 w 47"/>
                <a:gd name="T31" fmla="*/ 11 h 40"/>
                <a:gd name="T32" fmla="*/ 1 w 47"/>
                <a:gd name="T33" fmla="*/ 14 h 40"/>
                <a:gd name="T34" fmla="*/ 0 w 47"/>
                <a:gd name="T35" fmla="*/ 18 h 40"/>
                <a:gd name="T36" fmla="*/ 0 w 47"/>
                <a:gd name="T37" fmla="*/ 22 h 40"/>
                <a:gd name="T38" fmla="*/ 1 w 47"/>
                <a:gd name="T39" fmla="*/ 26 h 40"/>
                <a:gd name="T40" fmla="*/ 3 w 47"/>
                <a:gd name="T41" fmla="*/ 29 h 40"/>
                <a:gd name="T42" fmla="*/ 5 w 47"/>
                <a:gd name="T43" fmla="*/ 33 h 40"/>
                <a:gd name="T44" fmla="*/ 7 w 47"/>
                <a:gd name="T45" fmla="*/ 35 h 40"/>
                <a:gd name="T46" fmla="*/ 11 w 47"/>
                <a:gd name="T47" fmla="*/ 37 h 40"/>
                <a:gd name="T48" fmla="*/ 14 w 47"/>
                <a:gd name="T49" fmla="*/ 39 h 40"/>
                <a:gd name="T50" fmla="*/ 18 w 47"/>
                <a:gd name="T51" fmla="*/ 40 h 40"/>
                <a:gd name="T52" fmla="*/ 22 w 47"/>
                <a:gd name="T53" fmla="*/ 40 h 40"/>
                <a:gd name="T54" fmla="*/ 25 w 47"/>
                <a:gd name="T55" fmla="*/ 39 h 40"/>
                <a:gd name="T56" fmla="*/ 28 w 47"/>
                <a:gd name="T57" fmla="*/ 38 h 40"/>
                <a:gd name="T58" fmla="*/ 31 w 47"/>
                <a:gd name="T59" fmla="*/ 37 h 40"/>
                <a:gd name="T60" fmla="*/ 33 w 47"/>
                <a:gd name="T61" fmla="*/ 35 h 40"/>
                <a:gd name="T62" fmla="*/ 36 w 47"/>
                <a:gd name="T63" fmla="*/ 32 h 40"/>
                <a:gd name="T64" fmla="*/ 37 w 47"/>
                <a:gd name="T65" fmla="*/ 30 h 40"/>
                <a:gd name="T66" fmla="*/ 39 w 47"/>
                <a:gd name="T67" fmla="*/ 27 h 40"/>
                <a:gd name="T68" fmla="*/ 39 w 47"/>
                <a:gd name="T69" fmla="*/ 26 h 40"/>
                <a:gd name="T70" fmla="*/ 40 w 47"/>
                <a:gd name="T71" fmla="*/ 26 h 40"/>
                <a:gd name="T72" fmla="*/ 41 w 47"/>
                <a:gd name="T73" fmla="*/ 26 h 40"/>
                <a:gd name="T74" fmla="*/ 42 w 47"/>
                <a:gd name="T75" fmla="*/ 27 h 40"/>
                <a:gd name="T76" fmla="*/ 43 w 47"/>
                <a:gd name="T77" fmla="*/ 27 h 40"/>
                <a:gd name="T78" fmla="*/ 45 w 47"/>
                <a:gd name="T79" fmla="*/ 26 h 40"/>
                <a:gd name="T80" fmla="*/ 46 w 47"/>
                <a:gd name="T81" fmla="*/ 24 h 40"/>
                <a:gd name="T82" fmla="*/ 47 w 47"/>
                <a:gd name="T83" fmla="*/ 22 h 40"/>
                <a:gd name="T84" fmla="*/ 47 w 47"/>
                <a:gd name="T85" fmla="*/ 20 h 40"/>
                <a:gd name="T86" fmla="*/ 46 w 47"/>
                <a:gd name="T87" fmla="*/ 18 h 40"/>
                <a:gd name="T88" fmla="*/ 45 w 47"/>
                <a:gd name="T89" fmla="*/ 16 h 40"/>
                <a:gd name="T90" fmla="*/ 43 w 47"/>
                <a:gd name="T91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7" h="40">
                  <a:moveTo>
                    <a:pt x="42" y="15"/>
                  </a:moveTo>
                  <a:lnTo>
                    <a:pt x="41" y="15"/>
                  </a:lnTo>
                  <a:lnTo>
                    <a:pt x="41" y="16"/>
                  </a:lnTo>
                  <a:lnTo>
                    <a:pt x="40" y="16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39" y="13"/>
                  </a:lnTo>
                  <a:lnTo>
                    <a:pt x="38" y="11"/>
                  </a:lnTo>
                  <a:lnTo>
                    <a:pt x="37" y="10"/>
                  </a:lnTo>
                  <a:lnTo>
                    <a:pt x="36" y="9"/>
                  </a:lnTo>
                  <a:lnTo>
                    <a:pt x="35" y="7"/>
                  </a:lnTo>
                  <a:lnTo>
                    <a:pt x="34" y="6"/>
                  </a:lnTo>
                  <a:lnTo>
                    <a:pt x="33" y="5"/>
                  </a:lnTo>
                  <a:lnTo>
                    <a:pt x="31" y="4"/>
                  </a:lnTo>
                  <a:lnTo>
                    <a:pt x="30" y="3"/>
                  </a:lnTo>
                  <a:lnTo>
                    <a:pt x="29" y="2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1" y="3"/>
                  </a:lnTo>
                  <a:lnTo>
                    <a:pt x="9" y="4"/>
                  </a:lnTo>
                  <a:lnTo>
                    <a:pt x="7" y="5"/>
                  </a:lnTo>
                  <a:lnTo>
                    <a:pt x="6" y="6"/>
                  </a:lnTo>
                  <a:lnTo>
                    <a:pt x="5" y="7"/>
                  </a:lnTo>
                  <a:lnTo>
                    <a:pt x="4" y="9"/>
                  </a:lnTo>
                  <a:lnTo>
                    <a:pt x="3" y="11"/>
                  </a:lnTo>
                  <a:lnTo>
                    <a:pt x="2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2" y="28"/>
                  </a:lnTo>
                  <a:lnTo>
                    <a:pt x="3" y="29"/>
                  </a:lnTo>
                  <a:lnTo>
                    <a:pt x="4" y="31"/>
                  </a:lnTo>
                  <a:lnTo>
                    <a:pt x="5" y="33"/>
                  </a:lnTo>
                  <a:lnTo>
                    <a:pt x="6" y="34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1" y="37"/>
                  </a:lnTo>
                  <a:lnTo>
                    <a:pt x="12" y="38"/>
                  </a:lnTo>
                  <a:lnTo>
                    <a:pt x="14" y="39"/>
                  </a:lnTo>
                  <a:lnTo>
                    <a:pt x="16" y="39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2" y="40"/>
                  </a:lnTo>
                  <a:lnTo>
                    <a:pt x="23" y="39"/>
                  </a:lnTo>
                  <a:lnTo>
                    <a:pt x="25" y="39"/>
                  </a:lnTo>
                  <a:lnTo>
                    <a:pt x="27" y="39"/>
                  </a:lnTo>
                  <a:lnTo>
                    <a:pt x="28" y="38"/>
                  </a:lnTo>
                  <a:lnTo>
                    <a:pt x="29" y="37"/>
                  </a:lnTo>
                  <a:lnTo>
                    <a:pt x="31" y="37"/>
                  </a:lnTo>
                  <a:lnTo>
                    <a:pt x="32" y="36"/>
                  </a:lnTo>
                  <a:lnTo>
                    <a:pt x="33" y="35"/>
                  </a:lnTo>
                  <a:lnTo>
                    <a:pt x="35" y="33"/>
                  </a:lnTo>
                  <a:lnTo>
                    <a:pt x="36" y="32"/>
                  </a:lnTo>
                  <a:lnTo>
                    <a:pt x="36" y="31"/>
                  </a:lnTo>
                  <a:lnTo>
                    <a:pt x="37" y="30"/>
                  </a:lnTo>
                  <a:lnTo>
                    <a:pt x="38" y="28"/>
                  </a:lnTo>
                  <a:lnTo>
                    <a:pt x="39" y="27"/>
                  </a:lnTo>
                  <a:lnTo>
                    <a:pt x="39" y="25"/>
                  </a:lnTo>
                  <a:lnTo>
                    <a:pt x="39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1" y="26"/>
                  </a:lnTo>
                  <a:lnTo>
                    <a:pt x="41" y="26"/>
                  </a:lnTo>
                  <a:lnTo>
                    <a:pt x="41" y="27"/>
                  </a:lnTo>
                  <a:lnTo>
                    <a:pt x="42" y="27"/>
                  </a:lnTo>
                  <a:lnTo>
                    <a:pt x="42" y="27"/>
                  </a:lnTo>
                  <a:lnTo>
                    <a:pt x="43" y="27"/>
                  </a:lnTo>
                  <a:lnTo>
                    <a:pt x="44" y="26"/>
                  </a:lnTo>
                  <a:lnTo>
                    <a:pt x="45" y="26"/>
                  </a:lnTo>
                  <a:lnTo>
                    <a:pt x="45" y="25"/>
                  </a:lnTo>
                  <a:lnTo>
                    <a:pt x="46" y="24"/>
                  </a:lnTo>
                  <a:lnTo>
                    <a:pt x="46" y="23"/>
                  </a:lnTo>
                  <a:lnTo>
                    <a:pt x="47" y="22"/>
                  </a:lnTo>
                  <a:lnTo>
                    <a:pt x="47" y="21"/>
                  </a:lnTo>
                  <a:lnTo>
                    <a:pt x="47" y="20"/>
                  </a:lnTo>
                  <a:lnTo>
                    <a:pt x="46" y="19"/>
                  </a:lnTo>
                  <a:lnTo>
                    <a:pt x="46" y="18"/>
                  </a:lnTo>
                  <a:lnTo>
                    <a:pt x="45" y="17"/>
                  </a:lnTo>
                  <a:lnTo>
                    <a:pt x="45" y="16"/>
                  </a:lnTo>
                  <a:lnTo>
                    <a:pt x="44" y="16"/>
                  </a:lnTo>
                  <a:lnTo>
                    <a:pt x="43" y="15"/>
                  </a:lnTo>
                  <a:lnTo>
                    <a:pt x="42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77" name="Freeform 368"/>
            <p:cNvSpPr>
              <a:spLocks/>
            </p:cNvSpPr>
            <p:nvPr/>
          </p:nvSpPr>
          <p:spPr bwMode="auto">
            <a:xfrm>
              <a:off x="4371" y="1771"/>
              <a:ext cx="3" cy="3"/>
            </a:xfrm>
            <a:custGeom>
              <a:avLst/>
              <a:gdLst>
                <a:gd name="T0" fmla="*/ 1 w 3"/>
                <a:gd name="T1" fmla="*/ 3 h 3"/>
                <a:gd name="T2" fmla="*/ 2 w 3"/>
                <a:gd name="T3" fmla="*/ 3 h 3"/>
                <a:gd name="T4" fmla="*/ 2 w 3"/>
                <a:gd name="T5" fmla="*/ 2 h 3"/>
                <a:gd name="T6" fmla="*/ 3 w 3"/>
                <a:gd name="T7" fmla="*/ 2 h 3"/>
                <a:gd name="T8" fmla="*/ 3 w 3"/>
                <a:gd name="T9" fmla="*/ 1 h 3"/>
                <a:gd name="T10" fmla="*/ 3 w 3"/>
                <a:gd name="T11" fmla="*/ 1 h 3"/>
                <a:gd name="T12" fmla="*/ 2 w 3"/>
                <a:gd name="T13" fmla="*/ 0 h 3"/>
                <a:gd name="T14" fmla="*/ 2 w 3"/>
                <a:gd name="T15" fmla="*/ 0 h 3"/>
                <a:gd name="T16" fmla="*/ 1 w 3"/>
                <a:gd name="T17" fmla="*/ 0 h 3"/>
                <a:gd name="T18" fmla="*/ 1 w 3"/>
                <a:gd name="T19" fmla="*/ 0 h 3"/>
                <a:gd name="T20" fmla="*/ 0 w 3"/>
                <a:gd name="T21" fmla="*/ 0 h 3"/>
                <a:gd name="T22" fmla="*/ 0 w 3"/>
                <a:gd name="T23" fmla="*/ 1 h 3"/>
                <a:gd name="T24" fmla="*/ 0 w 3"/>
                <a:gd name="T25" fmla="*/ 1 h 3"/>
                <a:gd name="T26" fmla="*/ 0 w 3"/>
                <a:gd name="T27" fmla="*/ 2 h 3"/>
                <a:gd name="T28" fmla="*/ 0 w 3"/>
                <a:gd name="T29" fmla="*/ 2 h 3"/>
                <a:gd name="T30" fmla="*/ 1 w 3"/>
                <a:gd name="T31" fmla="*/ 3 h 3"/>
                <a:gd name="T32" fmla="*/ 1 w 3"/>
                <a:gd name="T3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78" name="Freeform 369"/>
            <p:cNvSpPr>
              <a:spLocks/>
            </p:cNvSpPr>
            <p:nvPr/>
          </p:nvSpPr>
          <p:spPr bwMode="auto">
            <a:xfrm>
              <a:off x="4341" y="1776"/>
              <a:ext cx="19" cy="6"/>
            </a:xfrm>
            <a:custGeom>
              <a:avLst/>
              <a:gdLst>
                <a:gd name="T0" fmla="*/ 0 w 19"/>
                <a:gd name="T1" fmla="*/ 0 h 6"/>
                <a:gd name="T2" fmla="*/ 0 w 19"/>
                <a:gd name="T3" fmla="*/ 1 h 6"/>
                <a:gd name="T4" fmla="*/ 0 w 19"/>
                <a:gd name="T5" fmla="*/ 1 h 6"/>
                <a:gd name="T6" fmla="*/ 1 w 19"/>
                <a:gd name="T7" fmla="*/ 2 h 6"/>
                <a:gd name="T8" fmla="*/ 1 w 19"/>
                <a:gd name="T9" fmla="*/ 3 h 6"/>
                <a:gd name="T10" fmla="*/ 1 w 19"/>
                <a:gd name="T11" fmla="*/ 3 h 6"/>
                <a:gd name="T12" fmla="*/ 2 w 19"/>
                <a:gd name="T13" fmla="*/ 4 h 6"/>
                <a:gd name="T14" fmla="*/ 3 w 19"/>
                <a:gd name="T15" fmla="*/ 4 h 6"/>
                <a:gd name="T16" fmla="*/ 3 w 19"/>
                <a:gd name="T17" fmla="*/ 5 h 6"/>
                <a:gd name="T18" fmla="*/ 5 w 19"/>
                <a:gd name="T19" fmla="*/ 6 h 6"/>
                <a:gd name="T20" fmla="*/ 6 w 19"/>
                <a:gd name="T21" fmla="*/ 6 h 6"/>
                <a:gd name="T22" fmla="*/ 7 w 19"/>
                <a:gd name="T23" fmla="*/ 6 h 6"/>
                <a:gd name="T24" fmla="*/ 8 w 19"/>
                <a:gd name="T25" fmla="*/ 6 h 6"/>
                <a:gd name="T26" fmla="*/ 9 w 19"/>
                <a:gd name="T27" fmla="*/ 6 h 6"/>
                <a:gd name="T28" fmla="*/ 10 w 19"/>
                <a:gd name="T29" fmla="*/ 6 h 6"/>
                <a:gd name="T30" fmla="*/ 10 w 19"/>
                <a:gd name="T31" fmla="*/ 6 h 6"/>
                <a:gd name="T32" fmla="*/ 11 w 19"/>
                <a:gd name="T33" fmla="*/ 6 h 6"/>
                <a:gd name="T34" fmla="*/ 19 w 19"/>
                <a:gd name="T35" fmla="*/ 0 h 6"/>
                <a:gd name="T36" fmla="*/ 0 w 19"/>
                <a:gd name="T3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" h="6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5" y="6"/>
                  </a:lnTo>
                  <a:lnTo>
                    <a:pt x="6" y="6"/>
                  </a:lnTo>
                  <a:lnTo>
                    <a:pt x="7" y="6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79" name="Freeform 370"/>
            <p:cNvSpPr>
              <a:spLocks/>
            </p:cNvSpPr>
            <p:nvPr/>
          </p:nvSpPr>
          <p:spPr bwMode="auto">
            <a:xfrm>
              <a:off x="4343" y="1777"/>
              <a:ext cx="12" cy="2"/>
            </a:xfrm>
            <a:custGeom>
              <a:avLst/>
              <a:gdLst>
                <a:gd name="T0" fmla="*/ 0 w 12"/>
                <a:gd name="T1" fmla="*/ 0 h 2"/>
                <a:gd name="T2" fmla="*/ 1 w 12"/>
                <a:gd name="T3" fmla="*/ 2 h 2"/>
                <a:gd name="T4" fmla="*/ 9 w 12"/>
                <a:gd name="T5" fmla="*/ 2 h 2"/>
                <a:gd name="T6" fmla="*/ 12 w 12"/>
                <a:gd name="T7" fmla="*/ 0 h 2"/>
                <a:gd name="T8" fmla="*/ 0 w 1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">
                  <a:moveTo>
                    <a:pt x="0" y="0"/>
                  </a:moveTo>
                  <a:lnTo>
                    <a:pt x="1" y="2"/>
                  </a:lnTo>
                  <a:lnTo>
                    <a:pt x="9" y="2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80" name="Freeform 371"/>
            <p:cNvSpPr>
              <a:spLocks/>
            </p:cNvSpPr>
            <p:nvPr/>
          </p:nvSpPr>
          <p:spPr bwMode="auto">
            <a:xfrm>
              <a:off x="4338" y="1756"/>
              <a:ext cx="5" cy="5"/>
            </a:xfrm>
            <a:custGeom>
              <a:avLst/>
              <a:gdLst>
                <a:gd name="T0" fmla="*/ 2 w 5"/>
                <a:gd name="T1" fmla="*/ 5 h 5"/>
                <a:gd name="T2" fmla="*/ 3 w 5"/>
                <a:gd name="T3" fmla="*/ 5 h 5"/>
                <a:gd name="T4" fmla="*/ 4 w 5"/>
                <a:gd name="T5" fmla="*/ 4 h 5"/>
                <a:gd name="T6" fmla="*/ 5 w 5"/>
                <a:gd name="T7" fmla="*/ 4 h 5"/>
                <a:gd name="T8" fmla="*/ 5 w 5"/>
                <a:gd name="T9" fmla="*/ 3 h 5"/>
                <a:gd name="T10" fmla="*/ 5 w 5"/>
                <a:gd name="T11" fmla="*/ 2 h 5"/>
                <a:gd name="T12" fmla="*/ 4 w 5"/>
                <a:gd name="T13" fmla="*/ 1 h 5"/>
                <a:gd name="T14" fmla="*/ 3 w 5"/>
                <a:gd name="T15" fmla="*/ 1 h 5"/>
                <a:gd name="T16" fmla="*/ 2 w 5"/>
                <a:gd name="T17" fmla="*/ 0 h 5"/>
                <a:gd name="T18" fmla="*/ 1 w 5"/>
                <a:gd name="T19" fmla="*/ 1 h 5"/>
                <a:gd name="T20" fmla="*/ 1 w 5"/>
                <a:gd name="T21" fmla="*/ 1 h 5"/>
                <a:gd name="T22" fmla="*/ 0 w 5"/>
                <a:gd name="T23" fmla="*/ 2 h 5"/>
                <a:gd name="T24" fmla="*/ 0 w 5"/>
                <a:gd name="T25" fmla="*/ 3 h 5"/>
                <a:gd name="T26" fmla="*/ 0 w 5"/>
                <a:gd name="T27" fmla="*/ 4 h 5"/>
                <a:gd name="T28" fmla="*/ 1 w 5"/>
                <a:gd name="T29" fmla="*/ 4 h 5"/>
                <a:gd name="T30" fmla="*/ 1 w 5"/>
                <a:gd name="T31" fmla="*/ 5 h 5"/>
                <a:gd name="T32" fmla="*/ 2 w 5"/>
                <a:gd name="T3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5">
                  <a:moveTo>
                    <a:pt x="2" y="5"/>
                  </a:move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81" name="Freeform 372"/>
            <p:cNvSpPr>
              <a:spLocks/>
            </p:cNvSpPr>
            <p:nvPr/>
          </p:nvSpPr>
          <p:spPr bwMode="auto">
            <a:xfrm>
              <a:off x="4353" y="1756"/>
              <a:ext cx="6" cy="6"/>
            </a:xfrm>
            <a:custGeom>
              <a:avLst/>
              <a:gdLst>
                <a:gd name="T0" fmla="*/ 3 w 6"/>
                <a:gd name="T1" fmla="*/ 6 h 6"/>
                <a:gd name="T2" fmla="*/ 4 w 6"/>
                <a:gd name="T3" fmla="*/ 6 h 6"/>
                <a:gd name="T4" fmla="*/ 5 w 6"/>
                <a:gd name="T5" fmla="*/ 5 h 6"/>
                <a:gd name="T6" fmla="*/ 6 w 6"/>
                <a:gd name="T7" fmla="*/ 4 h 6"/>
                <a:gd name="T8" fmla="*/ 6 w 6"/>
                <a:gd name="T9" fmla="*/ 3 h 6"/>
                <a:gd name="T10" fmla="*/ 6 w 6"/>
                <a:gd name="T11" fmla="*/ 2 h 6"/>
                <a:gd name="T12" fmla="*/ 5 w 6"/>
                <a:gd name="T13" fmla="*/ 1 h 6"/>
                <a:gd name="T14" fmla="*/ 4 w 6"/>
                <a:gd name="T15" fmla="*/ 1 h 6"/>
                <a:gd name="T16" fmla="*/ 3 w 6"/>
                <a:gd name="T17" fmla="*/ 0 h 6"/>
                <a:gd name="T18" fmla="*/ 3 w 6"/>
                <a:gd name="T19" fmla="*/ 1 h 6"/>
                <a:gd name="T20" fmla="*/ 2 w 6"/>
                <a:gd name="T21" fmla="*/ 1 h 6"/>
                <a:gd name="T22" fmla="*/ 2 w 6"/>
                <a:gd name="T23" fmla="*/ 1 h 6"/>
                <a:gd name="T24" fmla="*/ 1 w 6"/>
                <a:gd name="T25" fmla="*/ 1 h 6"/>
                <a:gd name="T26" fmla="*/ 1 w 6"/>
                <a:gd name="T27" fmla="*/ 2 h 6"/>
                <a:gd name="T28" fmla="*/ 1 w 6"/>
                <a:gd name="T29" fmla="*/ 2 h 6"/>
                <a:gd name="T30" fmla="*/ 0 w 6"/>
                <a:gd name="T31" fmla="*/ 3 h 6"/>
                <a:gd name="T32" fmla="*/ 0 w 6"/>
                <a:gd name="T33" fmla="*/ 3 h 6"/>
                <a:gd name="T34" fmla="*/ 0 w 6"/>
                <a:gd name="T35" fmla="*/ 4 h 6"/>
                <a:gd name="T36" fmla="*/ 1 w 6"/>
                <a:gd name="T37" fmla="*/ 4 h 6"/>
                <a:gd name="T38" fmla="*/ 1 w 6"/>
                <a:gd name="T39" fmla="*/ 5 h 6"/>
                <a:gd name="T40" fmla="*/ 1 w 6"/>
                <a:gd name="T41" fmla="*/ 5 h 6"/>
                <a:gd name="T42" fmla="*/ 2 w 6"/>
                <a:gd name="T43" fmla="*/ 6 h 6"/>
                <a:gd name="T44" fmla="*/ 2 w 6"/>
                <a:gd name="T45" fmla="*/ 6 h 6"/>
                <a:gd name="T46" fmla="*/ 3 w 6"/>
                <a:gd name="T47" fmla="*/ 6 h 6"/>
                <a:gd name="T48" fmla="*/ 3 w 6"/>
                <a:gd name="T4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" h="6">
                  <a:moveTo>
                    <a:pt x="3" y="6"/>
                  </a:moveTo>
                  <a:lnTo>
                    <a:pt x="4" y="6"/>
                  </a:lnTo>
                  <a:lnTo>
                    <a:pt x="5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82" name="Freeform 373"/>
            <p:cNvSpPr>
              <a:spLocks/>
            </p:cNvSpPr>
            <p:nvPr/>
          </p:nvSpPr>
          <p:spPr bwMode="auto">
            <a:xfrm>
              <a:off x="4340" y="1757"/>
              <a:ext cx="11" cy="14"/>
            </a:xfrm>
            <a:custGeom>
              <a:avLst/>
              <a:gdLst>
                <a:gd name="T0" fmla="*/ 3 w 11"/>
                <a:gd name="T1" fmla="*/ 12 h 14"/>
                <a:gd name="T2" fmla="*/ 8 w 11"/>
                <a:gd name="T3" fmla="*/ 3 h 14"/>
                <a:gd name="T4" fmla="*/ 8 w 11"/>
                <a:gd name="T5" fmla="*/ 0 h 14"/>
                <a:gd name="T6" fmla="*/ 0 w 11"/>
                <a:gd name="T7" fmla="*/ 14 h 14"/>
                <a:gd name="T8" fmla="*/ 11 w 11"/>
                <a:gd name="T9" fmla="*/ 14 h 14"/>
                <a:gd name="T10" fmla="*/ 11 w 11"/>
                <a:gd name="T11" fmla="*/ 12 h 14"/>
                <a:gd name="T12" fmla="*/ 3 w 11"/>
                <a:gd name="T13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4">
                  <a:moveTo>
                    <a:pt x="3" y="12"/>
                  </a:moveTo>
                  <a:lnTo>
                    <a:pt x="8" y="3"/>
                  </a:lnTo>
                  <a:lnTo>
                    <a:pt x="8" y="0"/>
                  </a:lnTo>
                  <a:lnTo>
                    <a:pt x="0" y="14"/>
                  </a:lnTo>
                  <a:lnTo>
                    <a:pt x="11" y="14"/>
                  </a:lnTo>
                  <a:lnTo>
                    <a:pt x="11" y="12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24" name="Rectangle 375"/>
          <p:cNvSpPr>
            <a:spLocks noChangeArrowheads="1"/>
          </p:cNvSpPr>
          <p:nvPr/>
        </p:nvSpPr>
        <p:spPr bwMode="auto">
          <a:xfrm>
            <a:off x="1837759" y="5412434"/>
            <a:ext cx="408056" cy="252367"/>
          </a:xfrm>
          <a:prstGeom prst="rect">
            <a:avLst/>
          </a:prstGeom>
          <a:noFill/>
          <a:ln w="9525" cap="rnd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8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5" name="Rectangle 376"/>
          <p:cNvSpPr>
            <a:spLocks noChangeArrowheads="1"/>
          </p:cNvSpPr>
          <p:nvPr/>
        </p:nvSpPr>
        <p:spPr bwMode="auto">
          <a:xfrm>
            <a:off x="2245815" y="5413877"/>
            <a:ext cx="408056" cy="252367"/>
          </a:xfrm>
          <a:prstGeom prst="rect">
            <a:avLst/>
          </a:prstGeom>
          <a:noFill/>
          <a:ln w="9525" cap="rnd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8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326" name="Picture 377"/>
          <p:cNvPicPr>
            <a:picLocks noChangeAspect="1" noChangeArrowheads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3494" y="5157184"/>
            <a:ext cx="413743" cy="2610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27" name="Group 380"/>
          <p:cNvGrpSpPr>
            <a:grpSpLocks/>
          </p:cNvGrpSpPr>
          <p:nvPr/>
        </p:nvGrpSpPr>
        <p:grpSpPr bwMode="auto">
          <a:xfrm>
            <a:off x="2352449" y="5155742"/>
            <a:ext cx="167772" cy="252367"/>
            <a:chOff x="4228" y="1548"/>
            <a:chExt cx="118" cy="175"/>
          </a:xfrm>
        </p:grpSpPr>
        <p:pic>
          <p:nvPicPr>
            <p:cNvPr id="328" name="Picture 378"/>
            <p:cNvPicPr>
              <a:picLocks noChangeAspect="1" noChangeArrowheads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28" y="1548"/>
              <a:ext cx="118" cy="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9" name="Picture 379"/>
            <p:cNvPicPr>
              <a:picLocks noChangeAspect="1" noChangeArrowheads="1"/>
            </p:cNvPicPr>
            <p:nvPr/>
          </p:nvPicPr>
          <p:blipFill>
            <a:blip r:embed="rId2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28" y="1548"/>
              <a:ext cx="118" cy="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433" name="Picture 14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89405" y="5047585"/>
            <a:ext cx="887200" cy="7196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34" name="Group 147"/>
          <p:cNvGrpSpPr>
            <a:grpSpLocks/>
          </p:cNvGrpSpPr>
          <p:nvPr/>
        </p:nvGrpSpPr>
        <p:grpSpPr bwMode="auto">
          <a:xfrm>
            <a:off x="3019262" y="5147089"/>
            <a:ext cx="814689" cy="509059"/>
            <a:chOff x="3862" y="2036"/>
            <a:chExt cx="573" cy="353"/>
          </a:xfrm>
        </p:grpSpPr>
        <p:sp>
          <p:nvSpPr>
            <p:cNvPr id="553" name="Rectangle 145"/>
            <p:cNvSpPr>
              <a:spLocks noChangeArrowheads="1"/>
            </p:cNvSpPr>
            <p:nvPr/>
          </p:nvSpPr>
          <p:spPr bwMode="auto">
            <a:xfrm>
              <a:off x="3862" y="2036"/>
              <a:ext cx="573" cy="35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54" name="Rectangle 146"/>
            <p:cNvSpPr>
              <a:spLocks noChangeArrowheads="1"/>
            </p:cNvSpPr>
            <p:nvPr/>
          </p:nvSpPr>
          <p:spPr bwMode="auto">
            <a:xfrm>
              <a:off x="3862" y="2036"/>
              <a:ext cx="573" cy="353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435" name="Group 151"/>
          <p:cNvGrpSpPr>
            <a:grpSpLocks/>
          </p:cNvGrpSpPr>
          <p:nvPr/>
        </p:nvGrpSpPr>
        <p:grpSpPr bwMode="auto">
          <a:xfrm>
            <a:off x="3630634" y="5177373"/>
            <a:ext cx="203317" cy="126904"/>
            <a:chOff x="4292" y="2057"/>
            <a:chExt cx="143" cy="88"/>
          </a:xfrm>
        </p:grpSpPr>
        <p:sp>
          <p:nvSpPr>
            <p:cNvPr id="551" name="Rectangle 149"/>
            <p:cNvSpPr>
              <a:spLocks noChangeArrowheads="1"/>
            </p:cNvSpPr>
            <p:nvPr/>
          </p:nvSpPr>
          <p:spPr bwMode="auto">
            <a:xfrm>
              <a:off x="4292" y="2057"/>
              <a:ext cx="143" cy="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52" name="Rectangle 150"/>
            <p:cNvSpPr>
              <a:spLocks noChangeArrowheads="1"/>
            </p:cNvSpPr>
            <p:nvPr/>
          </p:nvSpPr>
          <p:spPr bwMode="auto">
            <a:xfrm>
              <a:off x="4292" y="2057"/>
              <a:ext cx="143" cy="88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436" name="Rectangle 152"/>
          <p:cNvSpPr>
            <a:spLocks noChangeArrowheads="1"/>
          </p:cNvSpPr>
          <p:nvPr/>
        </p:nvSpPr>
        <p:spPr bwMode="auto">
          <a:xfrm>
            <a:off x="3717364" y="5236499"/>
            <a:ext cx="2885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1pPr>
            <a:lvl2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2pPr>
            <a:lvl3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3pPr>
            <a:lvl4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4pPr>
            <a:lvl5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ja-JP" altLang="ja-JP" sz="800" b="1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cs typeface="Arial" panose="020B0604020202020204" pitchFamily="34" charset="0"/>
              </a:rPr>
              <a:t> </a:t>
            </a:r>
            <a:endParaRPr kumimoji="1" lang="ja-JP" altLang="ja-JP" sz="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cs typeface="Arial" panose="020B0604020202020204" pitchFamily="34" charset="0"/>
            </a:endParaRPr>
          </a:p>
        </p:txBody>
      </p:sp>
      <p:grpSp>
        <p:nvGrpSpPr>
          <p:cNvPr id="437" name="Group 155"/>
          <p:cNvGrpSpPr>
            <a:grpSpLocks/>
          </p:cNvGrpSpPr>
          <p:nvPr/>
        </p:nvGrpSpPr>
        <p:grpSpPr bwMode="auto">
          <a:xfrm>
            <a:off x="3691772" y="5186026"/>
            <a:ext cx="76777" cy="113926"/>
            <a:chOff x="4335" y="2063"/>
            <a:chExt cx="54" cy="79"/>
          </a:xfrm>
        </p:grpSpPr>
        <p:pic>
          <p:nvPicPr>
            <p:cNvPr id="549" name="Picture 153"/>
            <p:cNvPicPr>
              <a:picLocks noChangeAspect="1" noChangeArrowheads="1"/>
            </p:cNvPicPr>
            <p:nvPr/>
          </p:nvPicPr>
          <p:blipFill>
            <a:blip r:embed="rId2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35" y="2063"/>
              <a:ext cx="54" cy="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50" name="Picture 154"/>
            <p:cNvPicPr>
              <a:picLocks noChangeAspect="1" noChangeArrowheads="1"/>
            </p:cNvPicPr>
            <p:nvPr/>
          </p:nvPicPr>
          <p:blipFill>
            <a:blip r:embed="rId2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35" y="2063"/>
              <a:ext cx="54" cy="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38" name="Group 158"/>
          <p:cNvGrpSpPr>
            <a:grpSpLocks/>
          </p:cNvGrpSpPr>
          <p:nvPr/>
        </p:nvGrpSpPr>
        <p:grpSpPr bwMode="auto">
          <a:xfrm>
            <a:off x="3024949" y="5216309"/>
            <a:ext cx="611372" cy="382155"/>
            <a:chOff x="3866" y="2084"/>
            <a:chExt cx="430" cy="265"/>
          </a:xfrm>
        </p:grpSpPr>
        <p:sp>
          <p:nvSpPr>
            <p:cNvPr id="547" name="Rectangle 156"/>
            <p:cNvSpPr>
              <a:spLocks noChangeArrowheads="1"/>
            </p:cNvSpPr>
            <p:nvPr/>
          </p:nvSpPr>
          <p:spPr bwMode="auto">
            <a:xfrm>
              <a:off x="3866" y="2084"/>
              <a:ext cx="430" cy="26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48" name="Rectangle 157"/>
            <p:cNvSpPr>
              <a:spLocks noChangeArrowheads="1"/>
            </p:cNvSpPr>
            <p:nvPr/>
          </p:nvSpPr>
          <p:spPr bwMode="auto">
            <a:xfrm>
              <a:off x="3866" y="2084"/>
              <a:ext cx="430" cy="265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439" name="Group 207"/>
          <p:cNvGrpSpPr>
            <a:grpSpLocks/>
          </p:cNvGrpSpPr>
          <p:nvPr/>
        </p:nvGrpSpPr>
        <p:grpSpPr bwMode="auto">
          <a:xfrm>
            <a:off x="3059073" y="5434065"/>
            <a:ext cx="245971" cy="145652"/>
            <a:chOff x="3890" y="2235"/>
            <a:chExt cx="173" cy="101"/>
          </a:xfrm>
        </p:grpSpPr>
        <p:sp>
          <p:nvSpPr>
            <p:cNvPr id="500" name="Freeform 160"/>
            <p:cNvSpPr>
              <a:spLocks/>
            </p:cNvSpPr>
            <p:nvPr/>
          </p:nvSpPr>
          <p:spPr bwMode="auto">
            <a:xfrm>
              <a:off x="4023" y="2272"/>
              <a:ext cx="32" cy="40"/>
            </a:xfrm>
            <a:custGeom>
              <a:avLst/>
              <a:gdLst>
                <a:gd name="T0" fmla="*/ 0 w 32"/>
                <a:gd name="T1" fmla="*/ 2 h 40"/>
                <a:gd name="T2" fmla="*/ 1 w 32"/>
                <a:gd name="T3" fmla="*/ 1 h 40"/>
                <a:gd name="T4" fmla="*/ 2 w 32"/>
                <a:gd name="T5" fmla="*/ 1 h 40"/>
                <a:gd name="T6" fmla="*/ 3 w 32"/>
                <a:gd name="T7" fmla="*/ 0 h 40"/>
                <a:gd name="T8" fmla="*/ 5 w 32"/>
                <a:gd name="T9" fmla="*/ 0 h 40"/>
                <a:gd name="T10" fmla="*/ 7 w 32"/>
                <a:gd name="T11" fmla="*/ 0 h 40"/>
                <a:gd name="T12" fmla="*/ 9 w 32"/>
                <a:gd name="T13" fmla="*/ 0 h 40"/>
                <a:gd name="T14" fmla="*/ 12 w 32"/>
                <a:gd name="T15" fmla="*/ 1 h 40"/>
                <a:gd name="T16" fmla="*/ 14 w 32"/>
                <a:gd name="T17" fmla="*/ 1 h 40"/>
                <a:gd name="T18" fmla="*/ 17 w 32"/>
                <a:gd name="T19" fmla="*/ 1 h 40"/>
                <a:gd name="T20" fmla="*/ 19 w 32"/>
                <a:gd name="T21" fmla="*/ 2 h 40"/>
                <a:gd name="T22" fmla="*/ 21 w 32"/>
                <a:gd name="T23" fmla="*/ 2 h 40"/>
                <a:gd name="T24" fmla="*/ 23 w 32"/>
                <a:gd name="T25" fmla="*/ 3 h 40"/>
                <a:gd name="T26" fmla="*/ 24 w 32"/>
                <a:gd name="T27" fmla="*/ 3 h 40"/>
                <a:gd name="T28" fmla="*/ 25 w 32"/>
                <a:gd name="T29" fmla="*/ 3 h 40"/>
                <a:gd name="T30" fmla="*/ 26 w 32"/>
                <a:gd name="T31" fmla="*/ 4 h 40"/>
                <a:gd name="T32" fmla="*/ 26 w 32"/>
                <a:gd name="T33" fmla="*/ 4 h 40"/>
                <a:gd name="T34" fmla="*/ 26 w 32"/>
                <a:gd name="T35" fmla="*/ 4 h 40"/>
                <a:gd name="T36" fmla="*/ 26 w 32"/>
                <a:gd name="T37" fmla="*/ 3 h 40"/>
                <a:gd name="T38" fmla="*/ 27 w 32"/>
                <a:gd name="T39" fmla="*/ 3 h 40"/>
                <a:gd name="T40" fmla="*/ 27 w 32"/>
                <a:gd name="T41" fmla="*/ 3 h 40"/>
                <a:gd name="T42" fmla="*/ 27 w 32"/>
                <a:gd name="T43" fmla="*/ 2 h 40"/>
                <a:gd name="T44" fmla="*/ 28 w 32"/>
                <a:gd name="T45" fmla="*/ 2 h 40"/>
                <a:gd name="T46" fmla="*/ 29 w 32"/>
                <a:gd name="T47" fmla="*/ 2 h 40"/>
                <a:gd name="T48" fmla="*/ 29 w 32"/>
                <a:gd name="T49" fmla="*/ 2 h 40"/>
                <a:gd name="T50" fmla="*/ 30 w 32"/>
                <a:gd name="T51" fmla="*/ 2 h 40"/>
                <a:gd name="T52" fmla="*/ 31 w 32"/>
                <a:gd name="T53" fmla="*/ 2 h 40"/>
                <a:gd name="T54" fmla="*/ 31 w 32"/>
                <a:gd name="T55" fmla="*/ 2 h 40"/>
                <a:gd name="T56" fmla="*/ 32 w 32"/>
                <a:gd name="T57" fmla="*/ 2 h 40"/>
                <a:gd name="T58" fmla="*/ 32 w 32"/>
                <a:gd name="T59" fmla="*/ 3 h 40"/>
                <a:gd name="T60" fmla="*/ 32 w 32"/>
                <a:gd name="T61" fmla="*/ 3 h 40"/>
                <a:gd name="T62" fmla="*/ 32 w 32"/>
                <a:gd name="T63" fmla="*/ 3 h 40"/>
                <a:gd name="T64" fmla="*/ 32 w 32"/>
                <a:gd name="T65" fmla="*/ 3 h 40"/>
                <a:gd name="T66" fmla="*/ 32 w 32"/>
                <a:gd name="T67" fmla="*/ 40 h 40"/>
                <a:gd name="T68" fmla="*/ 26 w 32"/>
                <a:gd name="T69" fmla="*/ 40 h 40"/>
                <a:gd name="T70" fmla="*/ 26 w 32"/>
                <a:gd name="T71" fmla="*/ 37 h 40"/>
                <a:gd name="T72" fmla="*/ 26 w 32"/>
                <a:gd name="T73" fmla="*/ 31 h 40"/>
                <a:gd name="T74" fmla="*/ 26 w 32"/>
                <a:gd name="T75" fmla="*/ 26 h 40"/>
                <a:gd name="T76" fmla="*/ 26 w 32"/>
                <a:gd name="T77" fmla="*/ 23 h 40"/>
                <a:gd name="T78" fmla="*/ 26 w 32"/>
                <a:gd name="T79" fmla="*/ 23 h 40"/>
                <a:gd name="T80" fmla="*/ 24 w 32"/>
                <a:gd name="T81" fmla="*/ 23 h 40"/>
                <a:gd name="T82" fmla="*/ 23 w 32"/>
                <a:gd name="T83" fmla="*/ 22 h 40"/>
                <a:gd name="T84" fmla="*/ 21 w 32"/>
                <a:gd name="T85" fmla="*/ 22 h 40"/>
                <a:gd name="T86" fmla="*/ 20 w 32"/>
                <a:gd name="T87" fmla="*/ 21 h 40"/>
                <a:gd name="T88" fmla="*/ 18 w 32"/>
                <a:gd name="T89" fmla="*/ 21 h 40"/>
                <a:gd name="T90" fmla="*/ 16 w 32"/>
                <a:gd name="T91" fmla="*/ 20 h 40"/>
                <a:gd name="T92" fmla="*/ 14 w 32"/>
                <a:gd name="T93" fmla="*/ 20 h 40"/>
                <a:gd name="T94" fmla="*/ 12 w 32"/>
                <a:gd name="T95" fmla="*/ 19 h 40"/>
                <a:gd name="T96" fmla="*/ 10 w 32"/>
                <a:gd name="T97" fmla="*/ 19 h 40"/>
                <a:gd name="T98" fmla="*/ 8 w 32"/>
                <a:gd name="T99" fmla="*/ 18 h 40"/>
                <a:gd name="T100" fmla="*/ 6 w 32"/>
                <a:gd name="T101" fmla="*/ 18 h 40"/>
                <a:gd name="T102" fmla="*/ 5 w 32"/>
                <a:gd name="T103" fmla="*/ 17 h 40"/>
                <a:gd name="T104" fmla="*/ 3 w 32"/>
                <a:gd name="T105" fmla="*/ 17 h 40"/>
                <a:gd name="T106" fmla="*/ 1 w 32"/>
                <a:gd name="T107" fmla="*/ 17 h 40"/>
                <a:gd name="T108" fmla="*/ 0 w 32"/>
                <a:gd name="T109" fmla="*/ 16 h 40"/>
                <a:gd name="T110" fmla="*/ 0 w 32"/>
                <a:gd name="T111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" h="40">
                  <a:moveTo>
                    <a:pt x="0" y="2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3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7" y="1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4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40"/>
                  </a:lnTo>
                  <a:lnTo>
                    <a:pt x="26" y="40"/>
                  </a:lnTo>
                  <a:lnTo>
                    <a:pt x="26" y="37"/>
                  </a:lnTo>
                  <a:lnTo>
                    <a:pt x="26" y="31"/>
                  </a:lnTo>
                  <a:lnTo>
                    <a:pt x="26" y="26"/>
                  </a:lnTo>
                  <a:lnTo>
                    <a:pt x="26" y="23"/>
                  </a:lnTo>
                  <a:lnTo>
                    <a:pt x="26" y="23"/>
                  </a:lnTo>
                  <a:lnTo>
                    <a:pt x="24" y="23"/>
                  </a:lnTo>
                  <a:lnTo>
                    <a:pt x="23" y="22"/>
                  </a:lnTo>
                  <a:lnTo>
                    <a:pt x="21" y="22"/>
                  </a:lnTo>
                  <a:lnTo>
                    <a:pt x="20" y="21"/>
                  </a:lnTo>
                  <a:lnTo>
                    <a:pt x="18" y="21"/>
                  </a:lnTo>
                  <a:lnTo>
                    <a:pt x="16" y="20"/>
                  </a:lnTo>
                  <a:lnTo>
                    <a:pt x="14" y="20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8" y="18"/>
                  </a:lnTo>
                  <a:lnTo>
                    <a:pt x="6" y="18"/>
                  </a:lnTo>
                  <a:lnTo>
                    <a:pt x="5" y="17"/>
                  </a:lnTo>
                  <a:lnTo>
                    <a:pt x="3" y="17"/>
                  </a:lnTo>
                  <a:lnTo>
                    <a:pt x="1" y="17"/>
                  </a:lnTo>
                  <a:lnTo>
                    <a:pt x="0" y="1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1" name="Freeform 161"/>
            <p:cNvSpPr>
              <a:spLocks/>
            </p:cNvSpPr>
            <p:nvPr/>
          </p:nvSpPr>
          <p:spPr bwMode="auto">
            <a:xfrm>
              <a:off x="4015" y="2264"/>
              <a:ext cx="18" cy="16"/>
            </a:xfrm>
            <a:custGeom>
              <a:avLst/>
              <a:gdLst>
                <a:gd name="T0" fmla="*/ 18 w 18"/>
                <a:gd name="T1" fmla="*/ 16 h 16"/>
                <a:gd name="T2" fmla="*/ 18 w 18"/>
                <a:gd name="T3" fmla="*/ 0 h 16"/>
                <a:gd name="T4" fmla="*/ 0 w 18"/>
                <a:gd name="T5" fmla="*/ 4 h 16"/>
                <a:gd name="T6" fmla="*/ 0 w 18"/>
                <a:gd name="T7" fmla="*/ 16 h 16"/>
                <a:gd name="T8" fmla="*/ 18 w 18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6">
                  <a:moveTo>
                    <a:pt x="18" y="16"/>
                  </a:moveTo>
                  <a:lnTo>
                    <a:pt x="18" y="0"/>
                  </a:lnTo>
                  <a:lnTo>
                    <a:pt x="0" y="4"/>
                  </a:lnTo>
                  <a:lnTo>
                    <a:pt x="0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2" name="Freeform 162"/>
            <p:cNvSpPr>
              <a:spLocks/>
            </p:cNvSpPr>
            <p:nvPr/>
          </p:nvSpPr>
          <p:spPr bwMode="auto">
            <a:xfrm>
              <a:off x="4017" y="2268"/>
              <a:ext cx="13" cy="20"/>
            </a:xfrm>
            <a:custGeom>
              <a:avLst/>
              <a:gdLst>
                <a:gd name="T0" fmla="*/ 13 w 13"/>
                <a:gd name="T1" fmla="*/ 0 h 20"/>
                <a:gd name="T2" fmla="*/ 0 w 13"/>
                <a:gd name="T3" fmla="*/ 1 h 20"/>
                <a:gd name="T4" fmla="*/ 0 w 13"/>
                <a:gd name="T5" fmla="*/ 20 h 20"/>
                <a:gd name="T6" fmla="*/ 5 w 13"/>
                <a:gd name="T7" fmla="*/ 20 h 20"/>
                <a:gd name="T8" fmla="*/ 13 w 13"/>
                <a:gd name="T9" fmla="*/ 19 h 20"/>
                <a:gd name="T10" fmla="*/ 13 w 13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0">
                  <a:moveTo>
                    <a:pt x="13" y="0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5" y="20"/>
                  </a:lnTo>
                  <a:lnTo>
                    <a:pt x="13" y="1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3" name="Freeform 163"/>
            <p:cNvSpPr>
              <a:spLocks/>
            </p:cNvSpPr>
            <p:nvPr/>
          </p:nvSpPr>
          <p:spPr bwMode="auto">
            <a:xfrm>
              <a:off x="4003" y="2274"/>
              <a:ext cx="45" cy="36"/>
            </a:xfrm>
            <a:custGeom>
              <a:avLst/>
              <a:gdLst>
                <a:gd name="T0" fmla="*/ 10 w 45"/>
                <a:gd name="T1" fmla="*/ 0 h 36"/>
                <a:gd name="T2" fmla="*/ 9 w 45"/>
                <a:gd name="T3" fmla="*/ 0 h 36"/>
                <a:gd name="T4" fmla="*/ 9 w 45"/>
                <a:gd name="T5" fmla="*/ 0 h 36"/>
                <a:gd name="T6" fmla="*/ 8 w 45"/>
                <a:gd name="T7" fmla="*/ 0 h 36"/>
                <a:gd name="T8" fmla="*/ 7 w 45"/>
                <a:gd name="T9" fmla="*/ 0 h 36"/>
                <a:gd name="T10" fmla="*/ 6 w 45"/>
                <a:gd name="T11" fmla="*/ 0 h 36"/>
                <a:gd name="T12" fmla="*/ 6 w 45"/>
                <a:gd name="T13" fmla="*/ 1 h 36"/>
                <a:gd name="T14" fmla="*/ 4 w 45"/>
                <a:gd name="T15" fmla="*/ 2 h 36"/>
                <a:gd name="T16" fmla="*/ 3 w 45"/>
                <a:gd name="T17" fmla="*/ 3 h 36"/>
                <a:gd name="T18" fmla="*/ 2 w 45"/>
                <a:gd name="T19" fmla="*/ 5 h 36"/>
                <a:gd name="T20" fmla="*/ 1 w 45"/>
                <a:gd name="T21" fmla="*/ 9 h 36"/>
                <a:gd name="T22" fmla="*/ 0 w 45"/>
                <a:gd name="T23" fmla="*/ 13 h 36"/>
                <a:gd name="T24" fmla="*/ 0 w 45"/>
                <a:gd name="T25" fmla="*/ 18 h 36"/>
                <a:gd name="T26" fmla="*/ 0 w 45"/>
                <a:gd name="T27" fmla="*/ 23 h 36"/>
                <a:gd name="T28" fmla="*/ 0 w 45"/>
                <a:gd name="T29" fmla="*/ 28 h 36"/>
                <a:gd name="T30" fmla="*/ 0 w 45"/>
                <a:gd name="T31" fmla="*/ 31 h 36"/>
                <a:gd name="T32" fmla="*/ 0 w 45"/>
                <a:gd name="T33" fmla="*/ 32 h 36"/>
                <a:gd name="T34" fmla="*/ 40 w 45"/>
                <a:gd name="T35" fmla="*/ 36 h 36"/>
                <a:gd name="T36" fmla="*/ 39 w 45"/>
                <a:gd name="T37" fmla="*/ 25 h 36"/>
                <a:gd name="T38" fmla="*/ 39 w 45"/>
                <a:gd name="T39" fmla="*/ 25 h 36"/>
                <a:gd name="T40" fmla="*/ 39 w 45"/>
                <a:gd name="T41" fmla="*/ 25 h 36"/>
                <a:gd name="T42" fmla="*/ 40 w 45"/>
                <a:gd name="T43" fmla="*/ 25 h 36"/>
                <a:gd name="T44" fmla="*/ 40 w 45"/>
                <a:gd name="T45" fmla="*/ 24 h 36"/>
                <a:gd name="T46" fmla="*/ 40 w 45"/>
                <a:gd name="T47" fmla="*/ 24 h 36"/>
                <a:gd name="T48" fmla="*/ 41 w 45"/>
                <a:gd name="T49" fmla="*/ 24 h 36"/>
                <a:gd name="T50" fmla="*/ 41 w 45"/>
                <a:gd name="T51" fmla="*/ 24 h 36"/>
                <a:gd name="T52" fmla="*/ 42 w 45"/>
                <a:gd name="T53" fmla="*/ 23 h 36"/>
                <a:gd name="T54" fmla="*/ 42 w 45"/>
                <a:gd name="T55" fmla="*/ 22 h 36"/>
                <a:gd name="T56" fmla="*/ 43 w 45"/>
                <a:gd name="T57" fmla="*/ 22 h 36"/>
                <a:gd name="T58" fmla="*/ 44 w 45"/>
                <a:gd name="T59" fmla="*/ 21 h 36"/>
                <a:gd name="T60" fmla="*/ 44 w 45"/>
                <a:gd name="T61" fmla="*/ 20 h 36"/>
                <a:gd name="T62" fmla="*/ 45 w 45"/>
                <a:gd name="T63" fmla="*/ 19 h 36"/>
                <a:gd name="T64" fmla="*/ 45 w 45"/>
                <a:gd name="T65" fmla="*/ 18 h 36"/>
                <a:gd name="T66" fmla="*/ 45 w 45"/>
                <a:gd name="T67" fmla="*/ 16 h 36"/>
                <a:gd name="T68" fmla="*/ 44 w 45"/>
                <a:gd name="T69" fmla="*/ 15 h 36"/>
                <a:gd name="T70" fmla="*/ 44 w 45"/>
                <a:gd name="T71" fmla="*/ 14 h 36"/>
                <a:gd name="T72" fmla="*/ 44 w 45"/>
                <a:gd name="T73" fmla="*/ 13 h 36"/>
                <a:gd name="T74" fmla="*/ 43 w 45"/>
                <a:gd name="T75" fmla="*/ 11 h 36"/>
                <a:gd name="T76" fmla="*/ 41 w 45"/>
                <a:gd name="T77" fmla="*/ 9 h 36"/>
                <a:gd name="T78" fmla="*/ 40 w 45"/>
                <a:gd name="T79" fmla="*/ 6 h 36"/>
                <a:gd name="T80" fmla="*/ 38 w 45"/>
                <a:gd name="T81" fmla="*/ 4 h 36"/>
                <a:gd name="T82" fmla="*/ 36 w 45"/>
                <a:gd name="T83" fmla="*/ 2 h 36"/>
                <a:gd name="T84" fmla="*/ 33 w 45"/>
                <a:gd name="T85" fmla="*/ 0 h 36"/>
                <a:gd name="T86" fmla="*/ 33 w 45"/>
                <a:gd name="T87" fmla="*/ 0 h 36"/>
                <a:gd name="T88" fmla="*/ 32 w 45"/>
                <a:gd name="T89" fmla="*/ 0 h 36"/>
                <a:gd name="T90" fmla="*/ 31 w 45"/>
                <a:gd name="T91" fmla="*/ 0 h 36"/>
                <a:gd name="T92" fmla="*/ 31 w 45"/>
                <a:gd name="T93" fmla="*/ 0 h 36"/>
                <a:gd name="T94" fmla="*/ 30 w 45"/>
                <a:gd name="T95" fmla="*/ 0 h 36"/>
                <a:gd name="T96" fmla="*/ 29 w 45"/>
                <a:gd name="T97" fmla="*/ 0 h 36"/>
                <a:gd name="T98" fmla="*/ 28 w 45"/>
                <a:gd name="T99" fmla="*/ 0 h 36"/>
                <a:gd name="T100" fmla="*/ 27 w 45"/>
                <a:gd name="T101" fmla="*/ 0 h 36"/>
                <a:gd name="T102" fmla="*/ 20 w 45"/>
                <a:gd name="T103" fmla="*/ 9 h 36"/>
                <a:gd name="T104" fmla="*/ 14 w 45"/>
                <a:gd name="T105" fmla="*/ 0 h 36"/>
                <a:gd name="T106" fmla="*/ 10 w 45"/>
                <a:gd name="T10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5" h="36">
                  <a:moveTo>
                    <a:pt x="10" y="0"/>
                  </a:move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1" y="9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40" y="36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39" y="25"/>
                  </a:lnTo>
                  <a:lnTo>
                    <a:pt x="40" y="25"/>
                  </a:lnTo>
                  <a:lnTo>
                    <a:pt x="40" y="24"/>
                  </a:lnTo>
                  <a:lnTo>
                    <a:pt x="40" y="24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42" y="23"/>
                  </a:lnTo>
                  <a:lnTo>
                    <a:pt x="42" y="22"/>
                  </a:lnTo>
                  <a:lnTo>
                    <a:pt x="43" y="22"/>
                  </a:lnTo>
                  <a:lnTo>
                    <a:pt x="44" y="21"/>
                  </a:lnTo>
                  <a:lnTo>
                    <a:pt x="44" y="20"/>
                  </a:lnTo>
                  <a:lnTo>
                    <a:pt x="45" y="19"/>
                  </a:lnTo>
                  <a:lnTo>
                    <a:pt x="45" y="18"/>
                  </a:lnTo>
                  <a:lnTo>
                    <a:pt x="45" y="16"/>
                  </a:lnTo>
                  <a:lnTo>
                    <a:pt x="44" y="15"/>
                  </a:lnTo>
                  <a:lnTo>
                    <a:pt x="44" y="14"/>
                  </a:lnTo>
                  <a:lnTo>
                    <a:pt x="44" y="13"/>
                  </a:lnTo>
                  <a:lnTo>
                    <a:pt x="43" y="11"/>
                  </a:lnTo>
                  <a:lnTo>
                    <a:pt x="41" y="9"/>
                  </a:lnTo>
                  <a:lnTo>
                    <a:pt x="40" y="6"/>
                  </a:lnTo>
                  <a:lnTo>
                    <a:pt x="38" y="4"/>
                  </a:lnTo>
                  <a:lnTo>
                    <a:pt x="36" y="2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0" y="9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4" name="Freeform 164"/>
            <p:cNvSpPr>
              <a:spLocks/>
            </p:cNvSpPr>
            <p:nvPr/>
          </p:nvSpPr>
          <p:spPr bwMode="auto">
            <a:xfrm>
              <a:off x="4005" y="2275"/>
              <a:ext cx="41" cy="34"/>
            </a:xfrm>
            <a:custGeom>
              <a:avLst/>
              <a:gdLst>
                <a:gd name="T0" fmla="*/ 0 w 41"/>
                <a:gd name="T1" fmla="*/ 30 h 34"/>
                <a:gd name="T2" fmla="*/ 0 w 41"/>
                <a:gd name="T3" fmla="*/ 21 h 34"/>
                <a:gd name="T4" fmla="*/ 0 w 41"/>
                <a:gd name="T5" fmla="*/ 15 h 34"/>
                <a:gd name="T6" fmla="*/ 0 w 41"/>
                <a:gd name="T7" fmla="*/ 10 h 34"/>
                <a:gd name="T8" fmla="*/ 0 w 41"/>
                <a:gd name="T9" fmla="*/ 7 h 34"/>
                <a:gd name="T10" fmla="*/ 1 w 41"/>
                <a:gd name="T11" fmla="*/ 5 h 34"/>
                <a:gd name="T12" fmla="*/ 2 w 41"/>
                <a:gd name="T13" fmla="*/ 4 h 34"/>
                <a:gd name="T14" fmla="*/ 2 w 41"/>
                <a:gd name="T15" fmla="*/ 3 h 34"/>
                <a:gd name="T16" fmla="*/ 2 w 41"/>
                <a:gd name="T17" fmla="*/ 3 h 34"/>
                <a:gd name="T18" fmla="*/ 2 w 41"/>
                <a:gd name="T19" fmla="*/ 3 h 34"/>
                <a:gd name="T20" fmla="*/ 3 w 41"/>
                <a:gd name="T21" fmla="*/ 2 h 34"/>
                <a:gd name="T22" fmla="*/ 4 w 41"/>
                <a:gd name="T23" fmla="*/ 2 h 34"/>
                <a:gd name="T24" fmla="*/ 4 w 41"/>
                <a:gd name="T25" fmla="*/ 2 h 34"/>
                <a:gd name="T26" fmla="*/ 5 w 41"/>
                <a:gd name="T27" fmla="*/ 1 h 34"/>
                <a:gd name="T28" fmla="*/ 5 w 41"/>
                <a:gd name="T29" fmla="*/ 1 h 34"/>
                <a:gd name="T30" fmla="*/ 6 w 41"/>
                <a:gd name="T31" fmla="*/ 1 h 34"/>
                <a:gd name="T32" fmla="*/ 7 w 41"/>
                <a:gd name="T33" fmla="*/ 0 h 34"/>
                <a:gd name="T34" fmla="*/ 11 w 41"/>
                <a:gd name="T35" fmla="*/ 0 h 34"/>
                <a:gd name="T36" fmla="*/ 17 w 41"/>
                <a:gd name="T37" fmla="*/ 10 h 34"/>
                <a:gd name="T38" fmla="*/ 26 w 41"/>
                <a:gd name="T39" fmla="*/ 0 h 34"/>
                <a:gd name="T40" fmla="*/ 29 w 41"/>
                <a:gd name="T41" fmla="*/ 0 h 34"/>
                <a:gd name="T42" fmla="*/ 31 w 41"/>
                <a:gd name="T43" fmla="*/ 1 h 34"/>
                <a:gd name="T44" fmla="*/ 32 w 41"/>
                <a:gd name="T45" fmla="*/ 2 h 34"/>
                <a:gd name="T46" fmla="*/ 34 w 41"/>
                <a:gd name="T47" fmla="*/ 4 h 34"/>
                <a:gd name="T48" fmla="*/ 36 w 41"/>
                <a:gd name="T49" fmla="*/ 6 h 34"/>
                <a:gd name="T50" fmla="*/ 37 w 41"/>
                <a:gd name="T51" fmla="*/ 8 h 34"/>
                <a:gd name="T52" fmla="*/ 39 w 41"/>
                <a:gd name="T53" fmla="*/ 10 h 34"/>
                <a:gd name="T54" fmla="*/ 39 w 41"/>
                <a:gd name="T55" fmla="*/ 11 h 34"/>
                <a:gd name="T56" fmla="*/ 40 w 41"/>
                <a:gd name="T57" fmla="*/ 11 h 34"/>
                <a:gd name="T58" fmla="*/ 40 w 41"/>
                <a:gd name="T59" fmla="*/ 12 h 34"/>
                <a:gd name="T60" fmla="*/ 40 w 41"/>
                <a:gd name="T61" fmla="*/ 13 h 34"/>
                <a:gd name="T62" fmla="*/ 41 w 41"/>
                <a:gd name="T63" fmla="*/ 15 h 34"/>
                <a:gd name="T64" fmla="*/ 40 w 41"/>
                <a:gd name="T65" fmla="*/ 17 h 34"/>
                <a:gd name="T66" fmla="*/ 39 w 41"/>
                <a:gd name="T67" fmla="*/ 18 h 34"/>
                <a:gd name="T68" fmla="*/ 38 w 41"/>
                <a:gd name="T69" fmla="*/ 20 h 34"/>
                <a:gd name="T70" fmla="*/ 37 w 41"/>
                <a:gd name="T71" fmla="*/ 21 h 34"/>
                <a:gd name="T72" fmla="*/ 36 w 41"/>
                <a:gd name="T73" fmla="*/ 22 h 34"/>
                <a:gd name="T74" fmla="*/ 36 w 41"/>
                <a:gd name="T75" fmla="*/ 22 h 34"/>
                <a:gd name="T76" fmla="*/ 35 w 41"/>
                <a:gd name="T77" fmla="*/ 23 h 34"/>
                <a:gd name="T78" fmla="*/ 34 w 41"/>
                <a:gd name="T79" fmla="*/ 23 h 34"/>
                <a:gd name="T80" fmla="*/ 34 w 41"/>
                <a:gd name="T81" fmla="*/ 23 h 34"/>
                <a:gd name="T82" fmla="*/ 36 w 41"/>
                <a:gd name="T83" fmla="*/ 34 h 34"/>
                <a:gd name="T84" fmla="*/ 0 w 41"/>
                <a:gd name="T85" fmla="*/ 3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" h="34">
                  <a:moveTo>
                    <a:pt x="0" y="30"/>
                  </a:moveTo>
                  <a:lnTo>
                    <a:pt x="0" y="21"/>
                  </a:lnTo>
                  <a:lnTo>
                    <a:pt x="0" y="15"/>
                  </a:lnTo>
                  <a:lnTo>
                    <a:pt x="0" y="10"/>
                  </a:lnTo>
                  <a:lnTo>
                    <a:pt x="0" y="7"/>
                  </a:lnTo>
                  <a:lnTo>
                    <a:pt x="1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7" y="1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1" y="1"/>
                  </a:lnTo>
                  <a:lnTo>
                    <a:pt x="32" y="2"/>
                  </a:lnTo>
                  <a:lnTo>
                    <a:pt x="34" y="4"/>
                  </a:lnTo>
                  <a:lnTo>
                    <a:pt x="36" y="6"/>
                  </a:lnTo>
                  <a:lnTo>
                    <a:pt x="37" y="8"/>
                  </a:lnTo>
                  <a:lnTo>
                    <a:pt x="39" y="10"/>
                  </a:lnTo>
                  <a:lnTo>
                    <a:pt x="39" y="11"/>
                  </a:lnTo>
                  <a:lnTo>
                    <a:pt x="40" y="11"/>
                  </a:lnTo>
                  <a:lnTo>
                    <a:pt x="40" y="12"/>
                  </a:lnTo>
                  <a:lnTo>
                    <a:pt x="40" y="13"/>
                  </a:lnTo>
                  <a:lnTo>
                    <a:pt x="41" y="15"/>
                  </a:lnTo>
                  <a:lnTo>
                    <a:pt x="40" y="17"/>
                  </a:lnTo>
                  <a:lnTo>
                    <a:pt x="39" y="18"/>
                  </a:lnTo>
                  <a:lnTo>
                    <a:pt x="38" y="20"/>
                  </a:lnTo>
                  <a:lnTo>
                    <a:pt x="37" y="21"/>
                  </a:lnTo>
                  <a:lnTo>
                    <a:pt x="36" y="22"/>
                  </a:lnTo>
                  <a:lnTo>
                    <a:pt x="36" y="22"/>
                  </a:lnTo>
                  <a:lnTo>
                    <a:pt x="35" y="23"/>
                  </a:lnTo>
                  <a:lnTo>
                    <a:pt x="34" y="23"/>
                  </a:lnTo>
                  <a:lnTo>
                    <a:pt x="34" y="23"/>
                  </a:lnTo>
                  <a:lnTo>
                    <a:pt x="36" y="34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FF9E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5" name="Freeform 165"/>
            <p:cNvSpPr>
              <a:spLocks/>
            </p:cNvSpPr>
            <p:nvPr/>
          </p:nvSpPr>
          <p:spPr bwMode="auto">
            <a:xfrm>
              <a:off x="4014" y="2290"/>
              <a:ext cx="30" cy="14"/>
            </a:xfrm>
            <a:custGeom>
              <a:avLst/>
              <a:gdLst>
                <a:gd name="T0" fmla="*/ 11 w 30"/>
                <a:gd name="T1" fmla="*/ 14 h 14"/>
                <a:gd name="T2" fmla="*/ 12 w 30"/>
                <a:gd name="T3" fmla="*/ 14 h 14"/>
                <a:gd name="T4" fmla="*/ 13 w 30"/>
                <a:gd name="T5" fmla="*/ 14 h 14"/>
                <a:gd name="T6" fmla="*/ 14 w 30"/>
                <a:gd name="T7" fmla="*/ 14 h 14"/>
                <a:gd name="T8" fmla="*/ 15 w 30"/>
                <a:gd name="T9" fmla="*/ 13 h 14"/>
                <a:gd name="T10" fmla="*/ 16 w 30"/>
                <a:gd name="T11" fmla="*/ 13 h 14"/>
                <a:gd name="T12" fmla="*/ 18 w 30"/>
                <a:gd name="T13" fmla="*/ 13 h 14"/>
                <a:gd name="T14" fmla="*/ 19 w 30"/>
                <a:gd name="T15" fmla="*/ 12 h 14"/>
                <a:gd name="T16" fmla="*/ 21 w 30"/>
                <a:gd name="T17" fmla="*/ 12 h 14"/>
                <a:gd name="T18" fmla="*/ 22 w 30"/>
                <a:gd name="T19" fmla="*/ 11 h 14"/>
                <a:gd name="T20" fmla="*/ 24 w 30"/>
                <a:gd name="T21" fmla="*/ 11 h 14"/>
                <a:gd name="T22" fmla="*/ 25 w 30"/>
                <a:gd name="T23" fmla="*/ 10 h 14"/>
                <a:gd name="T24" fmla="*/ 26 w 30"/>
                <a:gd name="T25" fmla="*/ 9 h 14"/>
                <a:gd name="T26" fmla="*/ 27 w 30"/>
                <a:gd name="T27" fmla="*/ 9 h 14"/>
                <a:gd name="T28" fmla="*/ 28 w 30"/>
                <a:gd name="T29" fmla="*/ 8 h 14"/>
                <a:gd name="T30" fmla="*/ 29 w 30"/>
                <a:gd name="T31" fmla="*/ 8 h 14"/>
                <a:gd name="T32" fmla="*/ 30 w 30"/>
                <a:gd name="T33" fmla="*/ 7 h 14"/>
                <a:gd name="T34" fmla="*/ 24 w 30"/>
                <a:gd name="T35" fmla="*/ 0 h 14"/>
                <a:gd name="T36" fmla="*/ 24 w 30"/>
                <a:gd name="T37" fmla="*/ 1 h 14"/>
                <a:gd name="T38" fmla="*/ 24 w 30"/>
                <a:gd name="T39" fmla="*/ 1 h 14"/>
                <a:gd name="T40" fmla="*/ 23 w 30"/>
                <a:gd name="T41" fmla="*/ 2 h 14"/>
                <a:gd name="T42" fmla="*/ 23 w 30"/>
                <a:gd name="T43" fmla="*/ 2 h 14"/>
                <a:gd name="T44" fmla="*/ 22 w 30"/>
                <a:gd name="T45" fmla="*/ 2 h 14"/>
                <a:gd name="T46" fmla="*/ 22 w 30"/>
                <a:gd name="T47" fmla="*/ 3 h 14"/>
                <a:gd name="T48" fmla="*/ 22 w 30"/>
                <a:gd name="T49" fmla="*/ 3 h 14"/>
                <a:gd name="T50" fmla="*/ 21 w 30"/>
                <a:gd name="T51" fmla="*/ 3 h 14"/>
                <a:gd name="T52" fmla="*/ 20 w 30"/>
                <a:gd name="T53" fmla="*/ 4 h 14"/>
                <a:gd name="T54" fmla="*/ 19 w 30"/>
                <a:gd name="T55" fmla="*/ 4 h 14"/>
                <a:gd name="T56" fmla="*/ 17 w 30"/>
                <a:gd name="T57" fmla="*/ 5 h 14"/>
                <a:gd name="T58" fmla="*/ 16 w 30"/>
                <a:gd name="T59" fmla="*/ 5 h 14"/>
                <a:gd name="T60" fmla="*/ 14 w 30"/>
                <a:gd name="T61" fmla="*/ 6 h 14"/>
                <a:gd name="T62" fmla="*/ 13 w 30"/>
                <a:gd name="T63" fmla="*/ 6 h 14"/>
                <a:gd name="T64" fmla="*/ 11 w 30"/>
                <a:gd name="T65" fmla="*/ 6 h 14"/>
                <a:gd name="T66" fmla="*/ 10 w 30"/>
                <a:gd name="T67" fmla="*/ 6 h 14"/>
                <a:gd name="T68" fmla="*/ 9 w 30"/>
                <a:gd name="T69" fmla="*/ 5 h 14"/>
                <a:gd name="T70" fmla="*/ 8 w 30"/>
                <a:gd name="T71" fmla="*/ 4 h 14"/>
                <a:gd name="T72" fmla="*/ 8 w 30"/>
                <a:gd name="T73" fmla="*/ 3 h 14"/>
                <a:gd name="T74" fmla="*/ 7 w 30"/>
                <a:gd name="T75" fmla="*/ 3 h 14"/>
                <a:gd name="T76" fmla="*/ 7 w 30"/>
                <a:gd name="T77" fmla="*/ 2 h 14"/>
                <a:gd name="T78" fmla="*/ 6 w 30"/>
                <a:gd name="T79" fmla="*/ 2 h 14"/>
                <a:gd name="T80" fmla="*/ 6 w 30"/>
                <a:gd name="T81" fmla="*/ 2 h 14"/>
                <a:gd name="T82" fmla="*/ 5 w 30"/>
                <a:gd name="T83" fmla="*/ 2 h 14"/>
                <a:gd name="T84" fmla="*/ 4 w 30"/>
                <a:gd name="T85" fmla="*/ 3 h 14"/>
                <a:gd name="T86" fmla="*/ 4 w 30"/>
                <a:gd name="T87" fmla="*/ 4 h 14"/>
                <a:gd name="T88" fmla="*/ 5 w 30"/>
                <a:gd name="T89" fmla="*/ 5 h 14"/>
                <a:gd name="T90" fmla="*/ 5 w 30"/>
                <a:gd name="T91" fmla="*/ 6 h 14"/>
                <a:gd name="T92" fmla="*/ 0 w 30"/>
                <a:gd name="T93" fmla="*/ 5 h 14"/>
                <a:gd name="T94" fmla="*/ 1 w 30"/>
                <a:gd name="T95" fmla="*/ 13 h 14"/>
                <a:gd name="T96" fmla="*/ 2 w 30"/>
                <a:gd name="T97" fmla="*/ 14 h 14"/>
                <a:gd name="T98" fmla="*/ 4 w 30"/>
                <a:gd name="T99" fmla="*/ 14 h 14"/>
                <a:gd name="T100" fmla="*/ 5 w 30"/>
                <a:gd name="T101" fmla="*/ 14 h 14"/>
                <a:gd name="T102" fmla="*/ 7 w 30"/>
                <a:gd name="T103" fmla="*/ 14 h 14"/>
                <a:gd name="T104" fmla="*/ 9 w 30"/>
                <a:gd name="T105" fmla="*/ 14 h 14"/>
                <a:gd name="T106" fmla="*/ 10 w 30"/>
                <a:gd name="T107" fmla="*/ 14 h 14"/>
                <a:gd name="T108" fmla="*/ 11 w 30"/>
                <a:gd name="T109" fmla="*/ 14 h 14"/>
                <a:gd name="T110" fmla="*/ 11 w 30"/>
                <a:gd name="T1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" h="14">
                  <a:moveTo>
                    <a:pt x="11" y="14"/>
                  </a:moveTo>
                  <a:lnTo>
                    <a:pt x="12" y="14"/>
                  </a:lnTo>
                  <a:lnTo>
                    <a:pt x="13" y="14"/>
                  </a:lnTo>
                  <a:lnTo>
                    <a:pt x="14" y="14"/>
                  </a:lnTo>
                  <a:lnTo>
                    <a:pt x="15" y="13"/>
                  </a:lnTo>
                  <a:lnTo>
                    <a:pt x="16" y="13"/>
                  </a:lnTo>
                  <a:lnTo>
                    <a:pt x="18" y="13"/>
                  </a:lnTo>
                  <a:lnTo>
                    <a:pt x="19" y="12"/>
                  </a:lnTo>
                  <a:lnTo>
                    <a:pt x="21" y="12"/>
                  </a:lnTo>
                  <a:lnTo>
                    <a:pt x="22" y="11"/>
                  </a:lnTo>
                  <a:lnTo>
                    <a:pt x="24" y="11"/>
                  </a:lnTo>
                  <a:lnTo>
                    <a:pt x="25" y="10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8"/>
                  </a:lnTo>
                  <a:lnTo>
                    <a:pt x="29" y="8"/>
                  </a:lnTo>
                  <a:lnTo>
                    <a:pt x="30" y="7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1" y="3"/>
                  </a:lnTo>
                  <a:lnTo>
                    <a:pt x="20" y="4"/>
                  </a:lnTo>
                  <a:lnTo>
                    <a:pt x="19" y="4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4" y="6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8" y="4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4"/>
                  </a:lnTo>
                  <a:lnTo>
                    <a:pt x="5" y="5"/>
                  </a:lnTo>
                  <a:lnTo>
                    <a:pt x="5" y="6"/>
                  </a:lnTo>
                  <a:lnTo>
                    <a:pt x="0" y="5"/>
                  </a:lnTo>
                  <a:lnTo>
                    <a:pt x="1" y="13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1" y="14"/>
                  </a:lnTo>
                  <a:lnTo>
                    <a:pt x="11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6" name="Freeform 166"/>
            <p:cNvSpPr>
              <a:spLocks/>
            </p:cNvSpPr>
            <p:nvPr/>
          </p:nvSpPr>
          <p:spPr bwMode="auto">
            <a:xfrm>
              <a:off x="4025" y="2288"/>
              <a:ext cx="21" cy="14"/>
            </a:xfrm>
            <a:custGeom>
              <a:avLst/>
              <a:gdLst>
                <a:gd name="T0" fmla="*/ 1 w 21"/>
                <a:gd name="T1" fmla="*/ 14 h 14"/>
                <a:gd name="T2" fmla="*/ 2 w 21"/>
                <a:gd name="T3" fmla="*/ 14 h 14"/>
                <a:gd name="T4" fmla="*/ 3 w 21"/>
                <a:gd name="T5" fmla="*/ 14 h 14"/>
                <a:gd name="T6" fmla="*/ 4 w 21"/>
                <a:gd name="T7" fmla="*/ 14 h 14"/>
                <a:gd name="T8" fmla="*/ 5 w 21"/>
                <a:gd name="T9" fmla="*/ 13 h 14"/>
                <a:gd name="T10" fmla="*/ 6 w 21"/>
                <a:gd name="T11" fmla="*/ 13 h 14"/>
                <a:gd name="T12" fmla="*/ 7 w 21"/>
                <a:gd name="T13" fmla="*/ 13 h 14"/>
                <a:gd name="T14" fmla="*/ 9 w 21"/>
                <a:gd name="T15" fmla="*/ 12 h 14"/>
                <a:gd name="T16" fmla="*/ 10 w 21"/>
                <a:gd name="T17" fmla="*/ 12 h 14"/>
                <a:gd name="T18" fmla="*/ 11 w 21"/>
                <a:gd name="T19" fmla="*/ 11 h 14"/>
                <a:gd name="T20" fmla="*/ 13 w 21"/>
                <a:gd name="T21" fmla="*/ 11 h 14"/>
                <a:gd name="T22" fmla="*/ 14 w 21"/>
                <a:gd name="T23" fmla="*/ 10 h 14"/>
                <a:gd name="T24" fmla="*/ 15 w 21"/>
                <a:gd name="T25" fmla="*/ 10 h 14"/>
                <a:gd name="T26" fmla="*/ 16 w 21"/>
                <a:gd name="T27" fmla="*/ 9 h 14"/>
                <a:gd name="T28" fmla="*/ 17 w 21"/>
                <a:gd name="T29" fmla="*/ 9 h 14"/>
                <a:gd name="T30" fmla="*/ 17 w 21"/>
                <a:gd name="T31" fmla="*/ 8 h 14"/>
                <a:gd name="T32" fmla="*/ 18 w 21"/>
                <a:gd name="T33" fmla="*/ 8 h 14"/>
                <a:gd name="T34" fmla="*/ 19 w 21"/>
                <a:gd name="T35" fmla="*/ 7 h 14"/>
                <a:gd name="T36" fmla="*/ 20 w 21"/>
                <a:gd name="T37" fmla="*/ 6 h 14"/>
                <a:gd name="T38" fmla="*/ 20 w 21"/>
                <a:gd name="T39" fmla="*/ 5 h 14"/>
                <a:gd name="T40" fmla="*/ 21 w 21"/>
                <a:gd name="T41" fmla="*/ 4 h 14"/>
                <a:gd name="T42" fmla="*/ 21 w 21"/>
                <a:gd name="T43" fmla="*/ 3 h 14"/>
                <a:gd name="T44" fmla="*/ 21 w 21"/>
                <a:gd name="T45" fmla="*/ 2 h 14"/>
                <a:gd name="T46" fmla="*/ 21 w 21"/>
                <a:gd name="T47" fmla="*/ 1 h 14"/>
                <a:gd name="T48" fmla="*/ 20 w 21"/>
                <a:gd name="T49" fmla="*/ 0 h 14"/>
                <a:gd name="T50" fmla="*/ 14 w 21"/>
                <a:gd name="T51" fmla="*/ 2 h 14"/>
                <a:gd name="T52" fmla="*/ 14 w 21"/>
                <a:gd name="T53" fmla="*/ 3 h 14"/>
                <a:gd name="T54" fmla="*/ 14 w 21"/>
                <a:gd name="T55" fmla="*/ 4 h 14"/>
                <a:gd name="T56" fmla="*/ 13 w 21"/>
                <a:gd name="T57" fmla="*/ 5 h 14"/>
                <a:gd name="T58" fmla="*/ 13 w 21"/>
                <a:gd name="T59" fmla="*/ 6 h 14"/>
                <a:gd name="T60" fmla="*/ 11 w 21"/>
                <a:gd name="T61" fmla="*/ 7 h 14"/>
                <a:gd name="T62" fmla="*/ 9 w 21"/>
                <a:gd name="T63" fmla="*/ 7 h 14"/>
                <a:gd name="T64" fmla="*/ 7 w 21"/>
                <a:gd name="T65" fmla="*/ 8 h 14"/>
                <a:gd name="T66" fmla="*/ 5 w 21"/>
                <a:gd name="T67" fmla="*/ 9 h 14"/>
                <a:gd name="T68" fmla="*/ 3 w 21"/>
                <a:gd name="T69" fmla="*/ 9 h 14"/>
                <a:gd name="T70" fmla="*/ 2 w 21"/>
                <a:gd name="T71" fmla="*/ 9 h 14"/>
                <a:gd name="T72" fmla="*/ 1 w 21"/>
                <a:gd name="T73" fmla="*/ 9 h 14"/>
                <a:gd name="T74" fmla="*/ 0 w 21"/>
                <a:gd name="T75" fmla="*/ 9 h 14"/>
                <a:gd name="T76" fmla="*/ 1 w 21"/>
                <a:gd name="T7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" h="14">
                  <a:moveTo>
                    <a:pt x="1" y="14"/>
                  </a:moveTo>
                  <a:lnTo>
                    <a:pt x="2" y="14"/>
                  </a:lnTo>
                  <a:lnTo>
                    <a:pt x="3" y="14"/>
                  </a:lnTo>
                  <a:lnTo>
                    <a:pt x="4" y="14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7" y="13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5" y="10"/>
                  </a:lnTo>
                  <a:lnTo>
                    <a:pt x="16" y="9"/>
                  </a:lnTo>
                  <a:lnTo>
                    <a:pt x="17" y="9"/>
                  </a:lnTo>
                  <a:lnTo>
                    <a:pt x="17" y="8"/>
                  </a:lnTo>
                  <a:lnTo>
                    <a:pt x="18" y="8"/>
                  </a:lnTo>
                  <a:lnTo>
                    <a:pt x="19" y="7"/>
                  </a:lnTo>
                  <a:lnTo>
                    <a:pt x="20" y="6"/>
                  </a:lnTo>
                  <a:lnTo>
                    <a:pt x="20" y="5"/>
                  </a:lnTo>
                  <a:lnTo>
                    <a:pt x="21" y="4"/>
                  </a:lnTo>
                  <a:lnTo>
                    <a:pt x="21" y="3"/>
                  </a:lnTo>
                  <a:lnTo>
                    <a:pt x="21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14" y="3"/>
                  </a:lnTo>
                  <a:lnTo>
                    <a:pt x="14" y="4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7"/>
                  </a:lnTo>
                  <a:lnTo>
                    <a:pt x="9" y="7"/>
                  </a:lnTo>
                  <a:lnTo>
                    <a:pt x="7" y="8"/>
                  </a:lnTo>
                  <a:lnTo>
                    <a:pt x="5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1" y="9"/>
                  </a:lnTo>
                  <a:lnTo>
                    <a:pt x="0" y="9"/>
                  </a:lnTo>
                  <a:lnTo>
                    <a:pt x="1" y="14"/>
                  </a:lnTo>
                  <a:close/>
                </a:path>
              </a:pathLst>
            </a:custGeom>
            <a:solidFill>
              <a:srgbClr val="FF9E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7" name="Freeform 167"/>
            <p:cNvSpPr>
              <a:spLocks/>
            </p:cNvSpPr>
            <p:nvPr/>
          </p:nvSpPr>
          <p:spPr bwMode="auto">
            <a:xfrm>
              <a:off x="4016" y="2294"/>
              <a:ext cx="8" cy="8"/>
            </a:xfrm>
            <a:custGeom>
              <a:avLst/>
              <a:gdLst>
                <a:gd name="T0" fmla="*/ 7 w 8"/>
                <a:gd name="T1" fmla="*/ 3 h 8"/>
                <a:gd name="T2" fmla="*/ 6 w 8"/>
                <a:gd name="T3" fmla="*/ 3 h 8"/>
                <a:gd name="T4" fmla="*/ 6 w 8"/>
                <a:gd name="T5" fmla="*/ 2 h 8"/>
                <a:gd name="T6" fmla="*/ 6 w 8"/>
                <a:gd name="T7" fmla="*/ 1 h 8"/>
                <a:gd name="T8" fmla="*/ 5 w 8"/>
                <a:gd name="T9" fmla="*/ 1 h 8"/>
                <a:gd name="T10" fmla="*/ 5 w 8"/>
                <a:gd name="T11" fmla="*/ 0 h 8"/>
                <a:gd name="T12" fmla="*/ 4 w 8"/>
                <a:gd name="T13" fmla="*/ 0 h 8"/>
                <a:gd name="T14" fmla="*/ 4 w 8"/>
                <a:gd name="T15" fmla="*/ 0 h 8"/>
                <a:gd name="T16" fmla="*/ 4 w 8"/>
                <a:gd name="T17" fmla="*/ 0 h 8"/>
                <a:gd name="T18" fmla="*/ 4 w 8"/>
                <a:gd name="T19" fmla="*/ 0 h 8"/>
                <a:gd name="T20" fmla="*/ 4 w 8"/>
                <a:gd name="T21" fmla="*/ 1 h 8"/>
                <a:gd name="T22" fmla="*/ 4 w 8"/>
                <a:gd name="T23" fmla="*/ 3 h 8"/>
                <a:gd name="T24" fmla="*/ 4 w 8"/>
                <a:gd name="T25" fmla="*/ 3 h 8"/>
                <a:gd name="T26" fmla="*/ 0 w 8"/>
                <a:gd name="T27" fmla="*/ 3 h 8"/>
                <a:gd name="T28" fmla="*/ 0 w 8"/>
                <a:gd name="T29" fmla="*/ 8 h 8"/>
                <a:gd name="T30" fmla="*/ 1 w 8"/>
                <a:gd name="T31" fmla="*/ 8 h 8"/>
                <a:gd name="T32" fmla="*/ 2 w 8"/>
                <a:gd name="T33" fmla="*/ 8 h 8"/>
                <a:gd name="T34" fmla="*/ 2 w 8"/>
                <a:gd name="T35" fmla="*/ 8 h 8"/>
                <a:gd name="T36" fmla="*/ 3 w 8"/>
                <a:gd name="T37" fmla="*/ 8 h 8"/>
                <a:gd name="T38" fmla="*/ 4 w 8"/>
                <a:gd name="T39" fmla="*/ 8 h 8"/>
                <a:gd name="T40" fmla="*/ 4 w 8"/>
                <a:gd name="T41" fmla="*/ 8 h 8"/>
                <a:gd name="T42" fmla="*/ 5 w 8"/>
                <a:gd name="T43" fmla="*/ 8 h 8"/>
                <a:gd name="T44" fmla="*/ 5 w 8"/>
                <a:gd name="T45" fmla="*/ 8 h 8"/>
                <a:gd name="T46" fmla="*/ 5 w 8"/>
                <a:gd name="T47" fmla="*/ 8 h 8"/>
                <a:gd name="T48" fmla="*/ 6 w 8"/>
                <a:gd name="T49" fmla="*/ 8 h 8"/>
                <a:gd name="T50" fmla="*/ 6 w 8"/>
                <a:gd name="T51" fmla="*/ 8 h 8"/>
                <a:gd name="T52" fmla="*/ 6 w 8"/>
                <a:gd name="T53" fmla="*/ 8 h 8"/>
                <a:gd name="T54" fmla="*/ 7 w 8"/>
                <a:gd name="T55" fmla="*/ 8 h 8"/>
                <a:gd name="T56" fmla="*/ 7 w 8"/>
                <a:gd name="T57" fmla="*/ 7 h 8"/>
                <a:gd name="T58" fmla="*/ 8 w 8"/>
                <a:gd name="T59" fmla="*/ 7 h 8"/>
                <a:gd name="T60" fmla="*/ 8 w 8"/>
                <a:gd name="T61" fmla="*/ 7 h 8"/>
                <a:gd name="T62" fmla="*/ 7 w 8"/>
                <a:gd name="T6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" h="8">
                  <a:moveTo>
                    <a:pt x="7" y="3"/>
                  </a:moveTo>
                  <a:lnTo>
                    <a:pt x="6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3"/>
                  </a:lnTo>
                  <a:lnTo>
                    <a:pt x="4" y="3"/>
                  </a:lnTo>
                  <a:lnTo>
                    <a:pt x="0" y="3"/>
                  </a:lnTo>
                  <a:lnTo>
                    <a:pt x="0" y="8"/>
                  </a:lnTo>
                  <a:lnTo>
                    <a:pt x="1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3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8" name="Freeform 168"/>
            <p:cNvSpPr>
              <a:spLocks/>
            </p:cNvSpPr>
            <p:nvPr/>
          </p:nvSpPr>
          <p:spPr bwMode="auto">
            <a:xfrm>
              <a:off x="4007" y="2235"/>
              <a:ext cx="35" cy="34"/>
            </a:xfrm>
            <a:custGeom>
              <a:avLst/>
              <a:gdLst>
                <a:gd name="T0" fmla="*/ 27 w 35"/>
                <a:gd name="T1" fmla="*/ 3 h 34"/>
                <a:gd name="T2" fmla="*/ 24 w 35"/>
                <a:gd name="T3" fmla="*/ 2 h 34"/>
                <a:gd name="T4" fmla="*/ 20 w 35"/>
                <a:gd name="T5" fmla="*/ 0 h 34"/>
                <a:gd name="T6" fmla="*/ 17 w 35"/>
                <a:gd name="T7" fmla="*/ 0 h 34"/>
                <a:gd name="T8" fmla="*/ 14 w 35"/>
                <a:gd name="T9" fmla="*/ 0 h 34"/>
                <a:gd name="T10" fmla="*/ 12 w 35"/>
                <a:gd name="T11" fmla="*/ 0 h 34"/>
                <a:gd name="T12" fmla="*/ 9 w 35"/>
                <a:gd name="T13" fmla="*/ 0 h 34"/>
                <a:gd name="T14" fmla="*/ 7 w 35"/>
                <a:gd name="T15" fmla="*/ 1 h 34"/>
                <a:gd name="T16" fmla="*/ 5 w 35"/>
                <a:gd name="T17" fmla="*/ 2 h 34"/>
                <a:gd name="T18" fmla="*/ 2 w 35"/>
                <a:gd name="T19" fmla="*/ 5 h 34"/>
                <a:gd name="T20" fmla="*/ 1 w 35"/>
                <a:gd name="T21" fmla="*/ 7 h 34"/>
                <a:gd name="T22" fmla="*/ 1 w 35"/>
                <a:gd name="T23" fmla="*/ 11 h 34"/>
                <a:gd name="T24" fmla="*/ 1 w 35"/>
                <a:gd name="T25" fmla="*/ 14 h 34"/>
                <a:gd name="T26" fmla="*/ 1 w 35"/>
                <a:gd name="T27" fmla="*/ 16 h 34"/>
                <a:gd name="T28" fmla="*/ 2 w 35"/>
                <a:gd name="T29" fmla="*/ 18 h 34"/>
                <a:gd name="T30" fmla="*/ 4 w 35"/>
                <a:gd name="T31" fmla="*/ 20 h 34"/>
                <a:gd name="T32" fmla="*/ 6 w 35"/>
                <a:gd name="T33" fmla="*/ 22 h 34"/>
                <a:gd name="T34" fmla="*/ 8 w 35"/>
                <a:gd name="T35" fmla="*/ 23 h 34"/>
                <a:gd name="T36" fmla="*/ 11 w 35"/>
                <a:gd name="T37" fmla="*/ 24 h 34"/>
                <a:gd name="T38" fmla="*/ 14 w 35"/>
                <a:gd name="T39" fmla="*/ 25 h 34"/>
                <a:gd name="T40" fmla="*/ 17 w 35"/>
                <a:gd name="T41" fmla="*/ 25 h 34"/>
                <a:gd name="T42" fmla="*/ 18 w 35"/>
                <a:gd name="T43" fmla="*/ 25 h 34"/>
                <a:gd name="T44" fmla="*/ 20 w 35"/>
                <a:gd name="T45" fmla="*/ 25 h 34"/>
                <a:gd name="T46" fmla="*/ 22 w 35"/>
                <a:gd name="T47" fmla="*/ 24 h 34"/>
                <a:gd name="T48" fmla="*/ 22 w 35"/>
                <a:gd name="T49" fmla="*/ 28 h 34"/>
                <a:gd name="T50" fmla="*/ 22 w 35"/>
                <a:gd name="T51" fmla="*/ 34 h 34"/>
                <a:gd name="T52" fmla="*/ 24 w 35"/>
                <a:gd name="T53" fmla="*/ 34 h 34"/>
                <a:gd name="T54" fmla="*/ 28 w 35"/>
                <a:gd name="T55" fmla="*/ 34 h 34"/>
                <a:gd name="T56" fmla="*/ 31 w 35"/>
                <a:gd name="T57" fmla="*/ 33 h 34"/>
                <a:gd name="T58" fmla="*/ 34 w 35"/>
                <a:gd name="T59" fmla="*/ 32 h 34"/>
                <a:gd name="T60" fmla="*/ 35 w 35"/>
                <a:gd name="T61" fmla="*/ 29 h 34"/>
                <a:gd name="T62" fmla="*/ 34 w 35"/>
                <a:gd name="T63" fmla="*/ 22 h 34"/>
                <a:gd name="T64" fmla="*/ 33 w 35"/>
                <a:gd name="T65" fmla="*/ 14 h 34"/>
                <a:gd name="T66" fmla="*/ 31 w 35"/>
                <a:gd name="T67" fmla="*/ 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34">
                  <a:moveTo>
                    <a:pt x="29" y="5"/>
                  </a:moveTo>
                  <a:lnTo>
                    <a:pt x="27" y="3"/>
                  </a:lnTo>
                  <a:lnTo>
                    <a:pt x="25" y="3"/>
                  </a:lnTo>
                  <a:lnTo>
                    <a:pt x="24" y="2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1" y="7"/>
                  </a:lnTo>
                  <a:lnTo>
                    <a:pt x="1" y="9"/>
                  </a:lnTo>
                  <a:lnTo>
                    <a:pt x="1" y="11"/>
                  </a:lnTo>
                  <a:lnTo>
                    <a:pt x="0" y="12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3" y="19"/>
                  </a:lnTo>
                  <a:lnTo>
                    <a:pt x="4" y="20"/>
                  </a:lnTo>
                  <a:lnTo>
                    <a:pt x="5" y="21"/>
                  </a:lnTo>
                  <a:lnTo>
                    <a:pt x="6" y="22"/>
                  </a:lnTo>
                  <a:lnTo>
                    <a:pt x="7" y="23"/>
                  </a:lnTo>
                  <a:lnTo>
                    <a:pt x="8" y="23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2" y="25"/>
                  </a:lnTo>
                  <a:lnTo>
                    <a:pt x="14" y="25"/>
                  </a:lnTo>
                  <a:lnTo>
                    <a:pt x="16" y="25"/>
                  </a:lnTo>
                  <a:lnTo>
                    <a:pt x="17" y="25"/>
                  </a:lnTo>
                  <a:lnTo>
                    <a:pt x="17" y="25"/>
                  </a:lnTo>
                  <a:lnTo>
                    <a:pt x="18" y="25"/>
                  </a:lnTo>
                  <a:lnTo>
                    <a:pt x="19" y="25"/>
                  </a:lnTo>
                  <a:lnTo>
                    <a:pt x="20" y="25"/>
                  </a:lnTo>
                  <a:lnTo>
                    <a:pt x="21" y="25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2" y="28"/>
                  </a:lnTo>
                  <a:lnTo>
                    <a:pt x="22" y="31"/>
                  </a:lnTo>
                  <a:lnTo>
                    <a:pt x="22" y="34"/>
                  </a:lnTo>
                  <a:lnTo>
                    <a:pt x="23" y="34"/>
                  </a:lnTo>
                  <a:lnTo>
                    <a:pt x="24" y="34"/>
                  </a:lnTo>
                  <a:lnTo>
                    <a:pt x="26" y="34"/>
                  </a:lnTo>
                  <a:lnTo>
                    <a:pt x="28" y="34"/>
                  </a:lnTo>
                  <a:lnTo>
                    <a:pt x="29" y="34"/>
                  </a:lnTo>
                  <a:lnTo>
                    <a:pt x="31" y="33"/>
                  </a:lnTo>
                  <a:lnTo>
                    <a:pt x="33" y="33"/>
                  </a:lnTo>
                  <a:lnTo>
                    <a:pt x="34" y="32"/>
                  </a:lnTo>
                  <a:lnTo>
                    <a:pt x="35" y="30"/>
                  </a:lnTo>
                  <a:lnTo>
                    <a:pt x="35" y="29"/>
                  </a:lnTo>
                  <a:lnTo>
                    <a:pt x="35" y="26"/>
                  </a:lnTo>
                  <a:lnTo>
                    <a:pt x="34" y="22"/>
                  </a:lnTo>
                  <a:lnTo>
                    <a:pt x="34" y="18"/>
                  </a:lnTo>
                  <a:lnTo>
                    <a:pt x="33" y="14"/>
                  </a:lnTo>
                  <a:lnTo>
                    <a:pt x="32" y="10"/>
                  </a:lnTo>
                  <a:lnTo>
                    <a:pt x="31" y="7"/>
                  </a:lnTo>
                  <a:lnTo>
                    <a:pt x="29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9" name="Freeform 169"/>
            <p:cNvSpPr>
              <a:spLocks/>
            </p:cNvSpPr>
            <p:nvPr/>
          </p:nvSpPr>
          <p:spPr bwMode="auto">
            <a:xfrm>
              <a:off x="4003" y="2240"/>
              <a:ext cx="37" cy="32"/>
            </a:xfrm>
            <a:custGeom>
              <a:avLst/>
              <a:gdLst>
                <a:gd name="T0" fmla="*/ 37 w 37"/>
                <a:gd name="T1" fmla="*/ 14 h 32"/>
                <a:gd name="T2" fmla="*/ 37 w 37"/>
                <a:gd name="T3" fmla="*/ 15 h 32"/>
                <a:gd name="T4" fmla="*/ 37 w 37"/>
                <a:gd name="T5" fmla="*/ 18 h 32"/>
                <a:gd name="T6" fmla="*/ 36 w 37"/>
                <a:gd name="T7" fmla="*/ 20 h 32"/>
                <a:gd name="T8" fmla="*/ 35 w 37"/>
                <a:gd name="T9" fmla="*/ 22 h 32"/>
                <a:gd name="T10" fmla="*/ 33 w 37"/>
                <a:gd name="T11" fmla="*/ 23 h 32"/>
                <a:gd name="T12" fmla="*/ 32 w 37"/>
                <a:gd name="T13" fmla="*/ 23 h 32"/>
                <a:gd name="T14" fmla="*/ 32 w 37"/>
                <a:gd name="T15" fmla="*/ 23 h 32"/>
                <a:gd name="T16" fmla="*/ 31 w 37"/>
                <a:gd name="T17" fmla="*/ 24 h 32"/>
                <a:gd name="T18" fmla="*/ 30 w 37"/>
                <a:gd name="T19" fmla="*/ 26 h 32"/>
                <a:gd name="T20" fmla="*/ 28 w 37"/>
                <a:gd name="T21" fmla="*/ 28 h 32"/>
                <a:gd name="T22" fmla="*/ 26 w 37"/>
                <a:gd name="T23" fmla="*/ 29 h 32"/>
                <a:gd name="T24" fmla="*/ 25 w 37"/>
                <a:gd name="T25" fmla="*/ 30 h 32"/>
                <a:gd name="T26" fmla="*/ 23 w 37"/>
                <a:gd name="T27" fmla="*/ 31 h 32"/>
                <a:gd name="T28" fmla="*/ 20 w 37"/>
                <a:gd name="T29" fmla="*/ 32 h 32"/>
                <a:gd name="T30" fmla="*/ 18 w 37"/>
                <a:gd name="T31" fmla="*/ 32 h 32"/>
                <a:gd name="T32" fmla="*/ 15 w 37"/>
                <a:gd name="T33" fmla="*/ 32 h 32"/>
                <a:gd name="T34" fmla="*/ 12 w 37"/>
                <a:gd name="T35" fmla="*/ 32 h 32"/>
                <a:gd name="T36" fmla="*/ 9 w 37"/>
                <a:gd name="T37" fmla="*/ 30 h 32"/>
                <a:gd name="T38" fmla="*/ 6 w 37"/>
                <a:gd name="T39" fmla="*/ 29 h 32"/>
                <a:gd name="T40" fmla="*/ 4 w 37"/>
                <a:gd name="T41" fmla="*/ 26 h 32"/>
                <a:gd name="T42" fmla="*/ 2 w 37"/>
                <a:gd name="T43" fmla="*/ 24 h 32"/>
                <a:gd name="T44" fmla="*/ 1 w 37"/>
                <a:gd name="T45" fmla="*/ 21 h 32"/>
                <a:gd name="T46" fmla="*/ 0 w 37"/>
                <a:gd name="T47" fmla="*/ 17 h 32"/>
                <a:gd name="T48" fmla="*/ 0 w 37"/>
                <a:gd name="T49" fmla="*/ 14 h 32"/>
                <a:gd name="T50" fmla="*/ 1 w 37"/>
                <a:gd name="T51" fmla="*/ 11 h 32"/>
                <a:gd name="T52" fmla="*/ 3 w 37"/>
                <a:gd name="T53" fmla="*/ 8 h 32"/>
                <a:gd name="T54" fmla="*/ 4 w 37"/>
                <a:gd name="T55" fmla="*/ 6 h 32"/>
                <a:gd name="T56" fmla="*/ 4 w 37"/>
                <a:gd name="T57" fmla="*/ 5 h 32"/>
                <a:gd name="T58" fmla="*/ 5 w 37"/>
                <a:gd name="T59" fmla="*/ 4 h 32"/>
                <a:gd name="T60" fmla="*/ 6 w 37"/>
                <a:gd name="T61" fmla="*/ 4 h 32"/>
                <a:gd name="T62" fmla="*/ 6 w 37"/>
                <a:gd name="T63" fmla="*/ 3 h 32"/>
                <a:gd name="T64" fmla="*/ 8 w 37"/>
                <a:gd name="T65" fmla="*/ 2 h 32"/>
                <a:gd name="T66" fmla="*/ 10 w 37"/>
                <a:gd name="T67" fmla="*/ 1 h 32"/>
                <a:gd name="T68" fmla="*/ 13 w 37"/>
                <a:gd name="T69" fmla="*/ 0 h 32"/>
                <a:gd name="T70" fmla="*/ 18 w 37"/>
                <a:gd name="T71" fmla="*/ 0 h 32"/>
                <a:gd name="T72" fmla="*/ 21 w 37"/>
                <a:gd name="T73" fmla="*/ 0 h 32"/>
                <a:gd name="T74" fmla="*/ 23 w 37"/>
                <a:gd name="T75" fmla="*/ 1 h 32"/>
                <a:gd name="T76" fmla="*/ 26 w 37"/>
                <a:gd name="T77" fmla="*/ 2 h 32"/>
                <a:gd name="T78" fmla="*/ 28 w 37"/>
                <a:gd name="T79" fmla="*/ 3 h 32"/>
                <a:gd name="T80" fmla="*/ 29 w 37"/>
                <a:gd name="T81" fmla="*/ 5 h 32"/>
                <a:gd name="T82" fmla="*/ 31 w 37"/>
                <a:gd name="T83" fmla="*/ 7 h 32"/>
                <a:gd name="T84" fmla="*/ 33 w 37"/>
                <a:gd name="T85" fmla="*/ 9 h 32"/>
                <a:gd name="T86" fmla="*/ 36 w 37"/>
                <a:gd name="T87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7" h="32">
                  <a:moveTo>
                    <a:pt x="37" y="13"/>
                  </a:moveTo>
                  <a:lnTo>
                    <a:pt x="37" y="14"/>
                  </a:lnTo>
                  <a:lnTo>
                    <a:pt x="37" y="14"/>
                  </a:lnTo>
                  <a:lnTo>
                    <a:pt x="37" y="15"/>
                  </a:lnTo>
                  <a:lnTo>
                    <a:pt x="37" y="16"/>
                  </a:lnTo>
                  <a:lnTo>
                    <a:pt x="37" y="18"/>
                  </a:lnTo>
                  <a:lnTo>
                    <a:pt x="37" y="19"/>
                  </a:lnTo>
                  <a:lnTo>
                    <a:pt x="36" y="20"/>
                  </a:lnTo>
                  <a:lnTo>
                    <a:pt x="36" y="21"/>
                  </a:lnTo>
                  <a:lnTo>
                    <a:pt x="35" y="22"/>
                  </a:lnTo>
                  <a:lnTo>
                    <a:pt x="34" y="23"/>
                  </a:lnTo>
                  <a:lnTo>
                    <a:pt x="33" y="23"/>
                  </a:lnTo>
                  <a:lnTo>
                    <a:pt x="32" y="23"/>
                  </a:lnTo>
                  <a:lnTo>
                    <a:pt x="32" y="23"/>
                  </a:lnTo>
                  <a:lnTo>
                    <a:pt x="32" y="23"/>
                  </a:lnTo>
                  <a:lnTo>
                    <a:pt x="32" y="23"/>
                  </a:lnTo>
                  <a:lnTo>
                    <a:pt x="31" y="23"/>
                  </a:lnTo>
                  <a:lnTo>
                    <a:pt x="31" y="24"/>
                  </a:lnTo>
                  <a:lnTo>
                    <a:pt x="30" y="25"/>
                  </a:lnTo>
                  <a:lnTo>
                    <a:pt x="30" y="26"/>
                  </a:lnTo>
                  <a:lnTo>
                    <a:pt x="29" y="27"/>
                  </a:lnTo>
                  <a:lnTo>
                    <a:pt x="28" y="28"/>
                  </a:lnTo>
                  <a:lnTo>
                    <a:pt x="27" y="28"/>
                  </a:lnTo>
                  <a:lnTo>
                    <a:pt x="26" y="29"/>
                  </a:lnTo>
                  <a:lnTo>
                    <a:pt x="26" y="30"/>
                  </a:lnTo>
                  <a:lnTo>
                    <a:pt x="25" y="30"/>
                  </a:lnTo>
                  <a:lnTo>
                    <a:pt x="24" y="31"/>
                  </a:lnTo>
                  <a:lnTo>
                    <a:pt x="23" y="31"/>
                  </a:lnTo>
                  <a:lnTo>
                    <a:pt x="21" y="32"/>
                  </a:lnTo>
                  <a:lnTo>
                    <a:pt x="20" y="32"/>
                  </a:lnTo>
                  <a:lnTo>
                    <a:pt x="19" y="32"/>
                  </a:lnTo>
                  <a:lnTo>
                    <a:pt x="18" y="32"/>
                  </a:lnTo>
                  <a:lnTo>
                    <a:pt x="17" y="32"/>
                  </a:lnTo>
                  <a:lnTo>
                    <a:pt x="15" y="32"/>
                  </a:lnTo>
                  <a:lnTo>
                    <a:pt x="13" y="32"/>
                  </a:lnTo>
                  <a:lnTo>
                    <a:pt x="12" y="32"/>
                  </a:lnTo>
                  <a:lnTo>
                    <a:pt x="10" y="31"/>
                  </a:lnTo>
                  <a:lnTo>
                    <a:pt x="9" y="30"/>
                  </a:lnTo>
                  <a:lnTo>
                    <a:pt x="8" y="29"/>
                  </a:lnTo>
                  <a:lnTo>
                    <a:pt x="6" y="29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3" y="25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8" y="2"/>
                  </a:lnTo>
                  <a:lnTo>
                    <a:pt x="9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2"/>
                  </a:lnTo>
                  <a:lnTo>
                    <a:pt x="27" y="3"/>
                  </a:lnTo>
                  <a:lnTo>
                    <a:pt x="28" y="3"/>
                  </a:lnTo>
                  <a:lnTo>
                    <a:pt x="29" y="4"/>
                  </a:lnTo>
                  <a:lnTo>
                    <a:pt x="29" y="5"/>
                  </a:lnTo>
                  <a:lnTo>
                    <a:pt x="30" y="6"/>
                  </a:lnTo>
                  <a:lnTo>
                    <a:pt x="31" y="7"/>
                  </a:lnTo>
                  <a:lnTo>
                    <a:pt x="32" y="8"/>
                  </a:lnTo>
                  <a:lnTo>
                    <a:pt x="33" y="9"/>
                  </a:lnTo>
                  <a:lnTo>
                    <a:pt x="34" y="10"/>
                  </a:lnTo>
                  <a:lnTo>
                    <a:pt x="36" y="12"/>
                  </a:lnTo>
                  <a:lnTo>
                    <a:pt x="37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0" name="Freeform 170"/>
            <p:cNvSpPr>
              <a:spLocks/>
            </p:cNvSpPr>
            <p:nvPr/>
          </p:nvSpPr>
          <p:spPr bwMode="auto">
            <a:xfrm>
              <a:off x="4006" y="2242"/>
              <a:ext cx="32" cy="28"/>
            </a:xfrm>
            <a:custGeom>
              <a:avLst/>
              <a:gdLst>
                <a:gd name="T0" fmla="*/ 29 w 32"/>
                <a:gd name="T1" fmla="*/ 11 h 28"/>
                <a:gd name="T2" fmla="*/ 29 w 32"/>
                <a:gd name="T3" fmla="*/ 11 h 28"/>
                <a:gd name="T4" fmla="*/ 28 w 32"/>
                <a:gd name="T5" fmla="*/ 11 h 28"/>
                <a:gd name="T6" fmla="*/ 28 w 32"/>
                <a:gd name="T7" fmla="*/ 11 h 28"/>
                <a:gd name="T8" fmla="*/ 27 w 32"/>
                <a:gd name="T9" fmla="*/ 11 h 28"/>
                <a:gd name="T10" fmla="*/ 27 w 32"/>
                <a:gd name="T11" fmla="*/ 9 h 28"/>
                <a:gd name="T12" fmla="*/ 26 w 32"/>
                <a:gd name="T13" fmla="*/ 7 h 28"/>
                <a:gd name="T14" fmla="*/ 24 w 32"/>
                <a:gd name="T15" fmla="*/ 5 h 28"/>
                <a:gd name="T16" fmla="*/ 23 w 32"/>
                <a:gd name="T17" fmla="*/ 3 h 28"/>
                <a:gd name="T18" fmla="*/ 21 w 32"/>
                <a:gd name="T19" fmla="*/ 2 h 28"/>
                <a:gd name="T20" fmla="*/ 18 w 32"/>
                <a:gd name="T21" fmla="*/ 1 h 28"/>
                <a:gd name="T22" fmla="*/ 16 w 32"/>
                <a:gd name="T23" fmla="*/ 0 h 28"/>
                <a:gd name="T24" fmla="*/ 14 w 32"/>
                <a:gd name="T25" fmla="*/ 0 h 28"/>
                <a:gd name="T26" fmla="*/ 11 w 32"/>
                <a:gd name="T27" fmla="*/ 0 h 28"/>
                <a:gd name="T28" fmla="*/ 8 w 32"/>
                <a:gd name="T29" fmla="*/ 1 h 28"/>
                <a:gd name="T30" fmla="*/ 6 w 32"/>
                <a:gd name="T31" fmla="*/ 2 h 28"/>
                <a:gd name="T32" fmla="*/ 4 w 32"/>
                <a:gd name="T33" fmla="*/ 4 h 28"/>
                <a:gd name="T34" fmla="*/ 2 w 32"/>
                <a:gd name="T35" fmla="*/ 6 h 28"/>
                <a:gd name="T36" fmla="*/ 1 w 32"/>
                <a:gd name="T37" fmla="*/ 8 h 28"/>
                <a:gd name="T38" fmla="*/ 0 w 32"/>
                <a:gd name="T39" fmla="*/ 11 h 28"/>
                <a:gd name="T40" fmla="*/ 0 w 32"/>
                <a:gd name="T41" fmla="*/ 14 h 28"/>
                <a:gd name="T42" fmla="*/ 0 w 32"/>
                <a:gd name="T43" fmla="*/ 17 h 28"/>
                <a:gd name="T44" fmla="*/ 1 w 32"/>
                <a:gd name="T45" fmla="*/ 19 h 28"/>
                <a:gd name="T46" fmla="*/ 2 w 32"/>
                <a:gd name="T47" fmla="*/ 22 h 28"/>
                <a:gd name="T48" fmla="*/ 4 w 32"/>
                <a:gd name="T49" fmla="*/ 24 h 28"/>
                <a:gd name="T50" fmla="*/ 6 w 32"/>
                <a:gd name="T51" fmla="*/ 25 h 28"/>
                <a:gd name="T52" fmla="*/ 8 w 32"/>
                <a:gd name="T53" fmla="*/ 27 h 28"/>
                <a:gd name="T54" fmla="*/ 11 w 32"/>
                <a:gd name="T55" fmla="*/ 27 h 28"/>
                <a:gd name="T56" fmla="*/ 14 w 32"/>
                <a:gd name="T57" fmla="*/ 28 h 28"/>
                <a:gd name="T58" fmla="*/ 16 w 32"/>
                <a:gd name="T59" fmla="*/ 28 h 28"/>
                <a:gd name="T60" fmla="*/ 18 w 32"/>
                <a:gd name="T61" fmla="*/ 27 h 28"/>
                <a:gd name="T62" fmla="*/ 20 w 32"/>
                <a:gd name="T63" fmla="*/ 26 h 28"/>
                <a:gd name="T64" fmla="*/ 22 w 32"/>
                <a:gd name="T65" fmla="*/ 25 h 28"/>
                <a:gd name="T66" fmla="*/ 24 w 32"/>
                <a:gd name="T67" fmla="*/ 23 h 28"/>
                <a:gd name="T68" fmla="*/ 25 w 32"/>
                <a:gd name="T69" fmla="*/ 22 h 28"/>
                <a:gd name="T70" fmla="*/ 26 w 32"/>
                <a:gd name="T71" fmla="*/ 20 h 28"/>
                <a:gd name="T72" fmla="*/ 27 w 32"/>
                <a:gd name="T73" fmla="*/ 17 h 28"/>
                <a:gd name="T74" fmla="*/ 27 w 32"/>
                <a:gd name="T75" fmla="*/ 18 h 28"/>
                <a:gd name="T76" fmla="*/ 28 w 32"/>
                <a:gd name="T77" fmla="*/ 18 h 28"/>
                <a:gd name="T78" fmla="*/ 29 w 32"/>
                <a:gd name="T79" fmla="*/ 19 h 28"/>
                <a:gd name="T80" fmla="*/ 29 w 32"/>
                <a:gd name="T81" fmla="*/ 19 h 28"/>
                <a:gd name="T82" fmla="*/ 30 w 32"/>
                <a:gd name="T83" fmla="*/ 19 h 28"/>
                <a:gd name="T84" fmla="*/ 30 w 32"/>
                <a:gd name="T85" fmla="*/ 18 h 28"/>
                <a:gd name="T86" fmla="*/ 31 w 32"/>
                <a:gd name="T87" fmla="*/ 18 h 28"/>
                <a:gd name="T88" fmla="*/ 31 w 32"/>
                <a:gd name="T89" fmla="*/ 17 h 28"/>
                <a:gd name="T90" fmla="*/ 32 w 32"/>
                <a:gd name="T91" fmla="*/ 17 h 28"/>
                <a:gd name="T92" fmla="*/ 32 w 32"/>
                <a:gd name="T93" fmla="*/ 16 h 28"/>
                <a:gd name="T94" fmla="*/ 32 w 32"/>
                <a:gd name="T95" fmla="*/ 15 h 28"/>
                <a:gd name="T96" fmla="*/ 32 w 32"/>
                <a:gd name="T97" fmla="*/ 15 h 28"/>
                <a:gd name="T98" fmla="*/ 32 w 32"/>
                <a:gd name="T99" fmla="*/ 14 h 28"/>
                <a:gd name="T100" fmla="*/ 32 w 32"/>
                <a:gd name="T101" fmla="*/ 13 h 28"/>
                <a:gd name="T102" fmla="*/ 32 w 32"/>
                <a:gd name="T103" fmla="*/ 12 h 28"/>
                <a:gd name="T104" fmla="*/ 31 w 32"/>
                <a:gd name="T105" fmla="*/ 12 h 28"/>
                <a:gd name="T106" fmla="*/ 31 w 32"/>
                <a:gd name="T107" fmla="*/ 11 h 28"/>
                <a:gd name="T108" fmla="*/ 30 w 32"/>
                <a:gd name="T109" fmla="*/ 11 h 28"/>
                <a:gd name="T110" fmla="*/ 30 w 32"/>
                <a:gd name="T111" fmla="*/ 11 h 28"/>
                <a:gd name="T112" fmla="*/ 29 w 32"/>
                <a:gd name="T113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2" h="28">
                  <a:moveTo>
                    <a:pt x="29" y="11"/>
                  </a:moveTo>
                  <a:lnTo>
                    <a:pt x="29" y="11"/>
                  </a:lnTo>
                  <a:lnTo>
                    <a:pt x="28" y="11"/>
                  </a:lnTo>
                  <a:lnTo>
                    <a:pt x="28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6" y="7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1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2" y="22"/>
                  </a:lnTo>
                  <a:lnTo>
                    <a:pt x="4" y="24"/>
                  </a:lnTo>
                  <a:lnTo>
                    <a:pt x="6" y="25"/>
                  </a:lnTo>
                  <a:lnTo>
                    <a:pt x="8" y="27"/>
                  </a:lnTo>
                  <a:lnTo>
                    <a:pt x="11" y="27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8" y="27"/>
                  </a:lnTo>
                  <a:lnTo>
                    <a:pt x="20" y="26"/>
                  </a:lnTo>
                  <a:lnTo>
                    <a:pt x="22" y="25"/>
                  </a:lnTo>
                  <a:lnTo>
                    <a:pt x="24" y="23"/>
                  </a:lnTo>
                  <a:lnTo>
                    <a:pt x="25" y="22"/>
                  </a:lnTo>
                  <a:lnTo>
                    <a:pt x="26" y="20"/>
                  </a:lnTo>
                  <a:lnTo>
                    <a:pt x="27" y="17"/>
                  </a:lnTo>
                  <a:lnTo>
                    <a:pt x="27" y="18"/>
                  </a:lnTo>
                  <a:lnTo>
                    <a:pt x="28" y="18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30" y="19"/>
                  </a:lnTo>
                  <a:lnTo>
                    <a:pt x="30" y="18"/>
                  </a:lnTo>
                  <a:lnTo>
                    <a:pt x="31" y="18"/>
                  </a:lnTo>
                  <a:lnTo>
                    <a:pt x="31" y="17"/>
                  </a:lnTo>
                  <a:lnTo>
                    <a:pt x="32" y="17"/>
                  </a:lnTo>
                  <a:lnTo>
                    <a:pt x="32" y="16"/>
                  </a:lnTo>
                  <a:lnTo>
                    <a:pt x="32" y="15"/>
                  </a:lnTo>
                  <a:lnTo>
                    <a:pt x="32" y="15"/>
                  </a:lnTo>
                  <a:lnTo>
                    <a:pt x="32" y="14"/>
                  </a:lnTo>
                  <a:lnTo>
                    <a:pt x="32" y="13"/>
                  </a:lnTo>
                  <a:lnTo>
                    <a:pt x="32" y="12"/>
                  </a:lnTo>
                  <a:lnTo>
                    <a:pt x="31" y="12"/>
                  </a:lnTo>
                  <a:lnTo>
                    <a:pt x="31" y="11"/>
                  </a:lnTo>
                  <a:lnTo>
                    <a:pt x="30" y="11"/>
                  </a:lnTo>
                  <a:lnTo>
                    <a:pt x="30" y="11"/>
                  </a:lnTo>
                  <a:lnTo>
                    <a:pt x="29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1" name="Freeform 171"/>
            <p:cNvSpPr>
              <a:spLocks/>
            </p:cNvSpPr>
            <p:nvPr/>
          </p:nvSpPr>
          <p:spPr bwMode="auto">
            <a:xfrm>
              <a:off x="4013" y="2261"/>
              <a:ext cx="13" cy="5"/>
            </a:xfrm>
            <a:custGeom>
              <a:avLst/>
              <a:gdLst>
                <a:gd name="T0" fmla="*/ 0 w 13"/>
                <a:gd name="T1" fmla="*/ 0 h 5"/>
                <a:gd name="T2" fmla="*/ 0 w 13"/>
                <a:gd name="T3" fmla="*/ 1 h 5"/>
                <a:gd name="T4" fmla="*/ 0 w 13"/>
                <a:gd name="T5" fmla="*/ 2 h 5"/>
                <a:gd name="T6" fmla="*/ 1 w 13"/>
                <a:gd name="T7" fmla="*/ 3 h 5"/>
                <a:gd name="T8" fmla="*/ 2 w 13"/>
                <a:gd name="T9" fmla="*/ 4 h 5"/>
                <a:gd name="T10" fmla="*/ 3 w 13"/>
                <a:gd name="T11" fmla="*/ 4 h 5"/>
                <a:gd name="T12" fmla="*/ 4 w 13"/>
                <a:gd name="T13" fmla="*/ 5 h 5"/>
                <a:gd name="T14" fmla="*/ 5 w 13"/>
                <a:gd name="T15" fmla="*/ 5 h 5"/>
                <a:gd name="T16" fmla="*/ 6 w 13"/>
                <a:gd name="T17" fmla="*/ 5 h 5"/>
                <a:gd name="T18" fmla="*/ 6 w 13"/>
                <a:gd name="T19" fmla="*/ 5 h 5"/>
                <a:gd name="T20" fmla="*/ 7 w 13"/>
                <a:gd name="T21" fmla="*/ 5 h 5"/>
                <a:gd name="T22" fmla="*/ 7 w 13"/>
                <a:gd name="T23" fmla="*/ 5 h 5"/>
                <a:gd name="T24" fmla="*/ 7 w 13"/>
                <a:gd name="T25" fmla="*/ 5 h 5"/>
                <a:gd name="T26" fmla="*/ 13 w 13"/>
                <a:gd name="T27" fmla="*/ 0 h 5"/>
                <a:gd name="T28" fmla="*/ 0 w 13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4"/>
                  </a:lnTo>
                  <a:lnTo>
                    <a:pt x="3" y="4"/>
                  </a:lnTo>
                  <a:lnTo>
                    <a:pt x="4" y="5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2" name="Freeform 172"/>
            <p:cNvSpPr>
              <a:spLocks/>
            </p:cNvSpPr>
            <p:nvPr/>
          </p:nvSpPr>
          <p:spPr bwMode="auto">
            <a:xfrm>
              <a:off x="4015" y="2262"/>
              <a:ext cx="7" cy="2"/>
            </a:xfrm>
            <a:custGeom>
              <a:avLst/>
              <a:gdLst>
                <a:gd name="T0" fmla="*/ 0 w 7"/>
                <a:gd name="T1" fmla="*/ 0 h 2"/>
                <a:gd name="T2" fmla="*/ 0 w 7"/>
                <a:gd name="T3" fmla="*/ 2 h 2"/>
                <a:gd name="T4" fmla="*/ 5 w 7"/>
                <a:gd name="T5" fmla="*/ 2 h 2"/>
                <a:gd name="T6" fmla="*/ 7 w 7"/>
                <a:gd name="T7" fmla="*/ 0 h 2"/>
                <a:gd name="T8" fmla="*/ 0 w 7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0" y="0"/>
                  </a:moveTo>
                  <a:lnTo>
                    <a:pt x="0" y="2"/>
                  </a:lnTo>
                  <a:lnTo>
                    <a:pt x="5" y="2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3" name="Freeform 173"/>
            <p:cNvSpPr>
              <a:spLocks/>
            </p:cNvSpPr>
            <p:nvPr/>
          </p:nvSpPr>
          <p:spPr bwMode="auto">
            <a:xfrm>
              <a:off x="4005" y="2237"/>
              <a:ext cx="27" cy="8"/>
            </a:xfrm>
            <a:custGeom>
              <a:avLst/>
              <a:gdLst>
                <a:gd name="T0" fmla="*/ 22 w 27"/>
                <a:gd name="T1" fmla="*/ 1 h 8"/>
                <a:gd name="T2" fmla="*/ 22 w 27"/>
                <a:gd name="T3" fmla="*/ 1 h 8"/>
                <a:gd name="T4" fmla="*/ 21 w 27"/>
                <a:gd name="T5" fmla="*/ 1 h 8"/>
                <a:gd name="T6" fmla="*/ 20 w 27"/>
                <a:gd name="T7" fmla="*/ 1 h 8"/>
                <a:gd name="T8" fmla="*/ 19 w 27"/>
                <a:gd name="T9" fmla="*/ 1 h 8"/>
                <a:gd name="T10" fmla="*/ 18 w 27"/>
                <a:gd name="T11" fmla="*/ 1 h 8"/>
                <a:gd name="T12" fmla="*/ 17 w 27"/>
                <a:gd name="T13" fmla="*/ 1 h 8"/>
                <a:gd name="T14" fmla="*/ 16 w 27"/>
                <a:gd name="T15" fmla="*/ 0 h 8"/>
                <a:gd name="T16" fmla="*/ 15 w 27"/>
                <a:gd name="T17" fmla="*/ 0 h 8"/>
                <a:gd name="T18" fmla="*/ 14 w 27"/>
                <a:gd name="T19" fmla="*/ 0 h 8"/>
                <a:gd name="T20" fmla="*/ 12 w 27"/>
                <a:gd name="T21" fmla="*/ 0 h 8"/>
                <a:gd name="T22" fmla="*/ 11 w 27"/>
                <a:gd name="T23" fmla="*/ 0 h 8"/>
                <a:gd name="T24" fmla="*/ 10 w 27"/>
                <a:gd name="T25" fmla="*/ 0 h 8"/>
                <a:gd name="T26" fmla="*/ 9 w 27"/>
                <a:gd name="T27" fmla="*/ 0 h 8"/>
                <a:gd name="T28" fmla="*/ 9 w 27"/>
                <a:gd name="T29" fmla="*/ 0 h 8"/>
                <a:gd name="T30" fmla="*/ 8 w 27"/>
                <a:gd name="T31" fmla="*/ 0 h 8"/>
                <a:gd name="T32" fmla="*/ 8 w 27"/>
                <a:gd name="T33" fmla="*/ 0 h 8"/>
                <a:gd name="T34" fmla="*/ 6 w 27"/>
                <a:gd name="T35" fmla="*/ 0 h 8"/>
                <a:gd name="T36" fmla="*/ 5 w 27"/>
                <a:gd name="T37" fmla="*/ 0 h 8"/>
                <a:gd name="T38" fmla="*/ 4 w 27"/>
                <a:gd name="T39" fmla="*/ 1 h 8"/>
                <a:gd name="T40" fmla="*/ 3 w 27"/>
                <a:gd name="T41" fmla="*/ 3 h 8"/>
                <a:gd name="T42" fmla="*/ 2 w 27"/>
                <a:gd name="T43" fmla="*/ 4 h 8"/>
                <a:gd name="T44" fmla="*/ 1 w 27"/>
                <a:gd name="T45" fmla="*/ 5 h 8"/>
                <a:gd name="T46" fmla="*/ 1 w 27"/>
                <a:gd name="T47" fmla="*/ 6 h 8"/>
                <a:gd name="T48" fmla="*/ 0 w 27"/>
                <a:gd name="T49" fmla="*/ 7 h 8"/>
                <a:gd name="T50" fmla="*/ 1 w 27"/>
                <a:gd name="T51" fmla="*/ 7 h 8"/>
                <a:gd name="T52" fmla="*/ 2 w 27"/>
                <a:gd name="T53" fmla="*/ 8 h 8"/>
                <a:gd name="T54" fmla="*/ 3 w 27"/>
                <a:gd name="T55" fmla="*/ 8 h 8"/>
                <a:gd name="T56" fmla="*/ 4 w 27"/>
                <a:gd name="T57" fmla="*/ 8 h 8"/>
                <a:gd name="T58" fmla="*/ 6 w 27"/>
                <a:gd name="T59" fmla="*/ 8 h 8"/>
                <a:gd name="T60" fmla="*/ 8 w 27"/>
                <a:gd name="T61" fmla="*/ 8 h 8"/>
                <a:gd name="T62" fmla="*/ 10 w 27"/>
                <a:gd name="T63" fmla="*/ 8 h 8"/>
                <a:gd name="T64" fmla="*/ 13 w 27"/>
                <a:gd name="T65" fmla="*/ 8 h 8"/>
                <a:gd name="T66" fmla="*/ 15 w 27"/>
                <a:gd name="T67" fmla="*/ 8 h 8"/>
                <a:gd name="T68" fmla="*/ 17 w 27"/>
                <a:gd name="T69" fmla="*/ 8 h 8"/>
                <a:gd name="T70" fmla="*/ 19 w 27"/>
                <a:gd name="T71" fmla="*/ 8 h 8"/>
                <a:gd name="T72" fmla="*/ 21 w 27"/>
                <a:gd name="T73" fmla="*/ 8 h 8"/>
                <a:gd name="T74" fmla="*/ 23 w 27"/>
                <a:gd name="T75" fmla="*/ 8 h 8"/>
                <a:gd name="T76" fmla="*/ 24 w 27"/>
                <a:gd name="T77" fmla="*/ 8 h 8"/>
                <a:gd name="T78" fmla="*/ 25 w 27"/>
                <a:gd name="T79" fmla="*/ 8 h 8"/>
                <a:gd name="T80" fmla="*/ 26 w 27"/>
                <a:gd name="T81" fmla="*/ 8 h 8"/>
                <a:gd name="T82" fmla="*/ 27 w 27"/>
                <a:gd name="T83" fmla="*/ 8 h 8"/>
                <a:gd name="T84" fmla="*/ 27 w 27"/>
                <a:gd name="T85" fmla="*/ 7 h 8"/>
                <a:gd name="T86" fmla="*/ 27 w 27"/>
                <a:gd name="T87" fmla="*/ 6 h 8"/>
                <a:gd name="T88" fmla="*/ 26 w 27"/>
                <a:gd name="T89" fmla="*/ 5 h 8"/>
                <a:gd name="T90" fmla="*/ 26 w 27"/>
                <a:gd name="T91" fmla="*/ 3 h 8"/>
                <a:gd name="T92" fmla="*/ 24 w 27"/>
                <a:gd name="T93" fmla="*/ 2 h 8"/>
                <a:gd name="T94" fmla="*/ 23 w 27"/>
                <a:gd name="T95" fmla="*/ 1 h 8"/>
                <a:gd name="T96" fmla="*/ 22 w 27"/>
                <a:gd name="T9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7" h="8">
                  <a:moveTo>
                    <a:pt x="22" y="1"/>
                  </a:moveTo>
                  <a:lnTo>
                    <a:pt x="22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3"/>
                  </a:lnTo>
                  <a:lnTo>
                    <a:pt x="2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7"/>
                  </a:lnTo>
                  <a:lnTo>
                    <a:pt x="1" y="7"/>
                  </a:lnTo>
                  <a:lnTo>
                    <a:pt x="2" y="8"/>
                  </a:lnTo>
                  <a:lnTo>
                    <a:pt x="3" y="8"/>
                  </a:lnTo>
                  <a:lnTo>
                    <a:pt x="4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21" y="8"/>
                  </a:lnTo>
                  <a:lnTo>
                    <a:pt x="23" y="8"/>
                  </a:lnTo>
                  <a:lnTo>
                    <a:pt x="24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7" y="8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4" name="Freeform 174"/>
            <p:cNvSpPr>
              <a:spLocks/>
            </p:cNvSpPr>
            <p:nvPr/>
          </p:nvSpPr>
          <p:spPr bwMode="auto">
            <a:xfrm>
              <a:off x="4034" y="2257"/>
              <a:ext cx="2" cy="2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2 h 2"/>
                <a:gd name="T4" fmla="*/ 2 w 2"/>
                <a:gd name="T5" fmla="*/ 2 h 2"/>
                <a:gd name="T6" fmla="*/ 2 w 2"/>
                <a:gd name="T7" fmla="*/ 2 h 2"/>
                <a:gd name="T8" fmla="*/ 2 w 2"/>
                <a:gd name="T9" fmla="*/ 2 h 2"/>
                <a:gd name="T10" fmla="*/ 2 w 2"/>
                <a:gd name="T11" fmla="*/ 1 h 2"/>
                <a:gd name="T12" fmla="*/ 2 w 2"/>
                <a:gd name="T13" fmla="*/ 1 h 2"/>
                <a:gd name="T14" fmla="*/ 2 w 2"/>
                <a:gd name="T15" fmla="*/ 1 h 2"/>
                <a:gd name="T16" fmla="*/ 1 w 2"/>
                <a:gd name="T17" fmla="*/ 0 h 2"/>
                <a:gd name="T18" fmla="*/ 1 w 2"/>
                <a:gd name="T19" fmla="*/ 1 h 2"/>
                <a:gd name="T20" fmla="*/ 0 w 2"/>
                <a:gd name="T21" fmla="*/ 1 h 2"/>
                <a:gd name="T22" fmla="*/ 0 w 2"/>
                <a:gd name="T23" fmla="*/ 1 h 2"/>
                <a:gd name="T24" fmla="*/ 0 w 2"/>
                <a:gd name="T25" fmla="*/ 2 h 2"/>
                <a:gd name="T26" fmla="*/ 0 w 2"/>
                <a:gd name="T27" fmla="*/ 2 h 2"/>
                <a:gd name="T28" fmla="*/ 0 w 2"/>
                <a:gd name="T29" fmla="*/ 2 h 2"/>
                <a:gd name="T30" fmla="*/ 1 w 2"/>
                <a:gd name="T31" fmla="*/ 2 h 2"/>
                <a:gd name="T32" fmla="*/ 1 w 2"/>
                <a:gd name="T3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5" name="Freeform 175"/>
            <p:cNvSpPr>
              <a:spLocks/>
            </p:cNvSpPr>
            <p:nvPr/>
          </p:nvSpPr>
          <p:spPr bwMode="auto">
            <a:xfrm>
              <a:off x="4012" y="2274"/>
              <a:ext cx="23" cy="14"/>
            </a:xfrm>
            <a:custGeom>
              <a:avLst/>
              <a:gdLst>
                <a:gd name="T0" fmla="*/ 22 w 23"/>
                <a:gd name="T1" fmla="*/ 7 h 14"/>
                <a:gd name="T2" fmla="*/ 20 w 23"/>
                <a:gd name="T3" fmla="*/ 5 h 14"/>
                <a:gd name="T4" fmla="*/ 23 w 23"/>
                <a:gd name="T5" fmla="*/ 3 h 14"/>
                <a:gd name="T6" fmla="*/ 20 w 23"/>
                <a:gd name="T7" fmla="*/ 0 h 14"/>
                <a:gd name="T8" fmla="*/ 19 w 23"/>
                <a:gd name="T9" fmla="*/ 0 h 14"/>
                <a:gd name="T10" fmla="*/ 21 w 23"/>
                <a:gd name="T11" fmla="*/ 3 h 14"/>
                <a:gd name="T12" fmla="*/ 18 w 23"/>
                <a:gd name="T13" fmla="*/ 5 h 14"/>
                <a:gd name="T14" fmla="*/ 18 w 23"/>
                <a:gd name="T15" fmla="*/ 5 h 14"/>
                <a:gd name="T16" fmla="*/ 19 w 23"/>
                <a:gd name="T17" fmla="*/ 6 h 14"/>
                <a:gd name="T18" fmla="*/ 20 w 23"/>
                <a:gd name="T19" fmla="*/ 7 h 14"/>
                <a:gd name="T20" fmla="*/ 20 w 23"/>
                <a:gd name="T21" fmla="*/ 7 h 14"/>
                <a:gd name="T22" fmla="*/ 10 w 23"/>
                <a:gd name="T23" fmla="*/ 12 h 14"/>
                <a:gd name="T24" fmla="*/ 3 w 23"/>
                <a:gd name="T25" fmla="*/ 7 h 14"/>
                <a:gd name="T26" fmla="*/ 5 w 23"/>
                <a:gd name="T27" fmla="*/ 5 h 14"/>
                <a:gd name="T28" fmla="*/ 2 w 23"/>
                <a:gd name="T29" fmla="*/ 3 h 14"/>
                <a:gd name="T30" fmla="*/ 3 w 23"/>
                <a:gd name="T31" fmla="*/ 0 h 14"/>
                <a:gd name="T32" fmla="*/ 2 w 23"/>
                <a:gd name="T33" fmla="*/ 0 h 14"/>
                <a:gd name="T34" fmla="*/ 0 w 23"/>
                <a:gd name="T35" fmla="*/ 3 h 14"/>
                <a:gd name="T36" fmla="*/ 3 w 23"/>
                <a:gd name="T37" fmla="*/ 5 h 14"/>
                <a:gd name="T38" fmla="*/ 1 w 23"/>
                <a:gd name="T39" fmla="*/ 7 h 14"/>
                <a:gd name="T40" fmla="*/ 10 w 23"/>
                <a:gd name="T41" fmla="*/ 14 h 14"/>
                <a:gd name="T42" fmla="*/ 22 w 23"/>
                <a:gd name="T4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14">
                  <a:moveTo>
                    <a:pt x="22" y="7"/>
                  </a:moveTo>
                  <a:lnTo>
                    <a:pt x="20" y="5"/>
                  </a:lnTo>
                  <a:lnTo>
                    <a:pt x="23" y="3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21" y="3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9" y="6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0" y="12"/>
                  </a:lnTo>
                  <a:lnTo>
                    <a:pt x="3" y="7"/>
                  </a:lnTo>
                  <a:lnTo>
                    <a:pt x="5" y="5"/>
                  </a:lnTo>
                  <a:lnTo>
                    <a:pt x="2" y="3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3" y="5"/>
                  </a:lnTo>
                  <a:lnTo>
                    <a:pt x="1" y="7"/>
                  </a:lnTo>
                  <a:lnTo>
                    <a:pt x="10" y="14"/>
                  </a:lnTo>
                  <a:lnTo>
                    <a:pt x="22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6" name="Freeform 176"/>
            <p:cNvSpPr>
              <a:spLocks/>
            </p:cNvSpPr>
            <p:nvPr/>
          </p:nvSpPr>
          <p:spPr bwMode="auto">
            <a:xfrm>
              <a:off x="4007" y="2286"/>
              <a:ext cx="2" cy="18"/>
            </a:xfrm>
            <a:custGeom>
              <a:avLst/>
              <a:gdLst>
                <a:gd name="T0" fmla="*/ 0 w 2"/>
                <a:gd name="T1" fmla="*/ 18 h 18"/>
                <a:gd name="T2" fmla="*/ 0 w 2"/>
                <a:gd name="T3" fmla="*/ 2 h 18"/>
                <a:gd name="T4" fmla="*/ 2 w 2"/>
                <a:gd name="T5" fmla="*/ 0 h 18"/>
                <a:gd name="T6" fmla="*/ 2 w 2"/>
                <a:gd name="T7" fmla="*/ 17 h 18"/>
                <a:gd name="T8" fmla="*/ 0 w 2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8">
                  <a:moveTo>
                    <a:pt x="0" y="18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17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7" name="Freeform 177"/>
            <p:cNvSpPr>
              <a:spLocks/>
            </p:cNvSpPr>
            <p:nvPr/>
          </p:nvSpPr>
          <p:spPr bwMode="auto">
            <a:xfrm>
              <a:off x="3896" y="2272"/>
              <a:ext cx="32" cy="40"/>
            </a:xfrm>
            <a:custGeom>
              <a:avLst/>
              <a:gdLst>
                <a:gd name="T0" fmla="*/ 32 w 32"/>
                <a:gd name="T1" fmla="*/ 2 h 40"/>
                <a:gd name="T2" fmla="*/ 31 w 32"/>
                <a:gd name="T3" fmla="*/ 2 h 40"/>
                <a:gd name="T4" fmla="*/ 30 w 32"/>
                <a:gd name="T5" fmla="*/ 1 h 40"/>
                <a:gd name="T6" fmla="*/ 28 w 32"/>
                <a:gd name="T7" fmla="*/ 1 h 40"/>
                <a:gd name="T8" fmla="*/ 27 w 32"/>
                <a:gd name="T9" fmla="*/ 0 h 40"/>
                <a:gd name="T10" fmla="*/ 25 w 32"/>
                <a:gd name="T11" fmla="*/ 1 h 40"/>
                <a:gd name="T12" fmla="*/ 22 w 32"/>
                <a:gd name="T13" fmla="*/ 1 h 40"/>
                <a:gd name="T14" fmla="*/ 20 w 32"/>
                <a:gd name="T15" fmla="*/ 1 h 40"/>
                <a:gd name="T16" fmla="*/ 18 w 32"/>
                <a:gd name="T17" fmla="*/ 1 h 40"/>
                <a:gd name="T18" fmla="*/ 15 w 32"/>
                <a:gd name="T19" fmla="*/ 2 h 40"/>
                <a:gd name="T20" fmla="*/ 13 w 32"/>
                <a:gd name="T21" fmla="*/ 2 h 40"/>
                <a:gd name="T22" fmla="*/ 11 w 32"/>
                <a:gd name="T23" fmla="*/ 3 h 40"/>
                <a:gd name="T24" fmla="*/ 9 w 32"/>
                <a:gd name="T25" fmla="*/ 3 h 40"/>
                <a:gd name="T26" fmla="*/ 7 w 32"/>
                <a:gd name="T27" fmla="*/ 4 h 40"/>
                <a:gd name="T28" fmla="*/ 6 w 32"/>
                <a:gd name="T29" fmla="*/ 4 h 40"/>
                <a:gd name="T30" fmla="*/ 6 w 32"/>
                <a:gd name="T31" fmla="*/ 4 h 40"/>
                <a:gd name="T32" fmla="*/ 5 w 32"/>
                <a:gd name="T33" fmla="*/ 4 h 40"/>
                <a:gd name="T34" fmla="*/ 5 w 32"/>
                <a:gd name="T35" fmla="*/ 4 h 40"/>
                <a:gd name="T36" fmla="*/ 5 w 32"/>
                <a:gd name="T37" fmla="*/ 4 h 40"/>
                <a:gd name="T38" fmla="*/ 5 w 32"/>
                <a:gd name="T39" fmla="*/ 4 h 40"/>
                <a:gd name="T40" fmla="*/ 5 w 32"/>
                <a:gd name="T41" fmla="*/ 3 h 40"/>
                <a:gd name="T42" fmla="*/ 5 w 32"/>
                <a:gd name="T43" fmla="*/ 3 h 40"/>
                <a:gd name="T44" fmla="*/ 4 w 32"/>
                <a:gd name="T45" fmla="*/ 3 h 40"/>
                <a:gd name="T46" fmla="*/ 3 w 32"/>
                <a:gd name="T47" fmla="*/ 2 h 40"/>
                <a:gd name="T48" fmla="*/ 2 w 32"/>
                <a:gd name="T49" fmla="*/ 2 h 40"/>
                <a:gd name="T50" fmla="*/ 2 w 32"/>
                <a:gd name="T51" fmla="*/ 2 h 40"/>
                <a:gd name="T52" fmla="*/ 1 w 32"/>
                <a:gd name="T53" fmla="*/ 3 h 40"/>
                <a:gd name="T54" fmla="*/ 1 w 32"/>
                <a:gd name="T55" fmla="*/ 3 h 40"/>
                <a:gd name="T56" fmla="*/ 0 w 32"/>
                <a:gd name="T57" fmla="*/ 3 h 40"/>
                <a:gd name="T58" fmla="*/ 0 w 32"/>
                <a:gd name="T59" fmla="*/ 3 h 40"/>
                <a:gd name="T60" fmla="*/ 0 w 32"/>
                <a:gd name="T61" fmla="*/ 3 h 40"/>
                <a:gd name="T62" fmla="*/ 0 w 32"/>
                <a:gd name="T63" fmla="*/ 3 h 40"/>
                <a:gd name="T64" fmla="*/ 0 w 32"/>
                <a:gd name="T65" fmla="*/ 3 h 40"/>
                <a:gd name="T66" fmla="*/ 0 w 32"/>
                <a:gd name="T67" fmla="*/ 40 h 40"/>
                <a:gd name="T68" fmla="*/ 5 w 32"/>
                <a:gd name="T69" fmla="*/ 40 h 40"/>
                <a:gd name="T70" fmla="*/ 5 w 32"/>
                <a:gd name="T71" fmla="*/ 37 h 40"/>
                <a:gd name="T72" fmla="*/ 5 w 32"/>
                <a:gd name="T73" fmla="*/ 32 h 40"/>
                <a:gd name="T74" fmla="*/ 5 w 32"/>
                <a:gd name="T75" fmla="*/ 26 h 40"/>
                <a:gd name="T76" fmla="*/ 5 w 32"/>
                <a:gd name="T77" fmla="*/ 23 h 40"/>
                <a:gd name="T78" fmla="*/ 6 w 32"/>
                <a:gd name="T79" fmla="*/ 23 h 40"/>
                <a:gd name="T80" fmla="*/ 7 w 32"/>
                <a:gd name="T81" fmla="*/ 23 h 40"/>
                <a:gd name="T82" fmla="*/ 9 w 32"/>
                <a:gd name="T83" fmla="*/ 22 h 40"/>
                <a:gd name="T84" fmla="*/ 10 w 32"/>
                <a:gd name="T85" fmla="*/ 22 h 40"/>
                <a:gd name="T86" fmla="*/ 12 w 32"/>
                <a:gd name="T87" fmla="*/ 21 h 40"/>
                <a:gd name="T88" fmla="*/ 14 w 32"/>
                <a:gd name="T89" fmla="*/ 21 h 40"/>
                <a:gd name="T90" fmla="*/ 16 w 32"/>
                <a:gd name="T91" fmla="*/ 20 h 40"/>
                <a:gd name="T92" fmla="*/ 18 w 32"/>
                <a:gd name="T93" fmla="*/ 20 h 40"/>
                <a:gd name="T94" fmla="*/ 20 w 32"/>
                <a:gd name="T95" fmla="*/ 19 h 40"/>
                <a:gd name="T96" fmla="*/ 22 w 32"/>
                <a:gd name="T97" fmla="*/ 19 h 40"/>
                <a:gd name="T98" fmla="*/ 24 w 32"/>
                <a:gd name="T99" fmla="*/ 18 h 40"/>
                <a:gd name="T100" fmla="*/ 25 w 32"/>
                <a:gd name="T101" fmla="*/ 18 h 40"/>
                <a:gd name="T102" fmla="*/ 27 w 32"/>
                <a:gd name="T103" fmla="*/ 17 h 40"/>
                <a:gd name="T104" fmla="*/ 29 w 32"/>
                <a:gd name="T105" fmla="*/ 17 h 40"/>
                <a:gd name="T106" fmla="*/ 31 w 32"/>
                <a:gd name="T107" fmla="*/ 17 h 40"/>
                <a:gd name="T108" fmla="*/ 32 w 32"/>
                <a:gd name="T109" fmla="*/ 17 h 40"/>
                <a:gd name="T110" fmla="*/ 32 w 32"/>
                <a:gd name="T111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" h="40">
                  <a:moveTo>
                    <a:pt x="32" y="2"/>
                  </a:moveTo>
                  <a:lnTo>
                    <a:pt x="31" y="2"/>
                  </a:lnTo>
                  <a:lnTo>
                    <a:pt x="30" y="1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5" y="1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8" y="1"/>
                  </a:lnTo>
                  <a:lnTo>
                    <a:pt x="15" y="2"/>
                  </a:lnTo>
                  <a:lnTo>
                    <a:pt x="13" y="2"/>
                  </a:lnTo>
                  <a:lnTo>
                    <a:pt x="11" y="3"/>
                  </a:lnTo>
                  <a:lnTo>
                    <a:pt x="9" y="3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0"/>
                  </a:lnTo>
                  <a:lnTo>
                    <a:pt x="5" y="40"/>
                  </a:lnTo>
                  <a:lnTo>
                    <a:pt x="5" y="37"/>
                  </a:lnTo>
                  <a:lnTo>
                    <a:pt x="5" y="32"/>
                  </a:lnTo>
                  <a:lnTo>
                    <a:pt x="5" y="26"/>
                  </a:lnTo>
                  <a:lnTo>
                    <a:pt x="5" y="23"/>
                  </a:lnTo>
                  <a:lnTo>
                    <a:pt x="6" y="23"/>
                  </a:lnTo>
                  <a:lnTo>
                    <a:pt x="7" y="23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20" y="19"/>
                  </a:lnTo>
                  <a:lnTo>
                    <a:pt x="22" y="19"/>
                  </a:lnTo>
                  <a:lnTo>
                    <a:pt x="24" y="18"/>
                  </a:lnTo>
                  <a:lnTo>
                    <a:pt x="25" y="18"/>
                  </a:lnTo>
                  <a:lnTo>
                    <a:pt x="27" y="17"/>
                  </a:lnTo>
                  <a:lnTo>
                    <a:pt x="29" y="17"/>
                  </a:lnTo>
                  <a:lnTo>
                    <a:pt x="31" y="17"/>
                  </a:lnTo>
                  <a:lnTo>
                    <a:pt x="32" y="17"/>
                  </a:lnTo>
                  <a:lnTo>
                    <a:pt x="3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8" name="Freeform 178"/>
            <p:cNvSpPr>
              <a:spLocks/>
            </p:cNvSpPr>
            <p:nvPr/>
          </p:nvSpPr>
          <p:spPr bwMode="auto">
            <a:xfrm>
              <a:off x="3890" y="2301"/>
              <a:ext cx="173" cy="35"/>
            </a:xfrm>
            <a:custGeom>
              <a:avLst/>
              <a:gdLst>
                <a:gd name="T0" fmla="*/ 14 w 173"/>
                <a:gd name="T1" fmla="*/ 5 h 35"/>
                <a:gd name="T2" fmla="*/ 19 w 173"/>
                <a:gd name="T3" fmla="*/ 5 h 35"/>
                <a:gd name="T4" fmla="*/ 24 w 173"/>
                <a:gd name="T5" fmla="*/ 4 h 35"/>
                <a:gd name="T6" fmla="*/ 31 w 173"/>
                <a:gd name="T7" fmla="*/ 3 h 35"/>
                <a:gd name="T8" fmla="*/ 37 w 173"/>
                <a:gd name="T9" fmla="*/ 2 h 35"/>
                <a:gd name="T10" fmla="*/ 45 w 173"/>
                <a:gd name="T11" fmla="*/ 2 h 35"/>
                <a:gd name="T12" fmla="*/ 52 w 173"/>
                <a:gd name="T13" fmla="*/ 1 h 35"/>
                <a:gd name="T14" fmla="*/ 60 w 173"/>
                <a:gd name="T15" fmla="*/ 1 h 35"/>
                <a:gd name="T16" fmla="*/ 69 w 173"/>
                <a:gd name="T17" fmla="*/ 0 h 35"/>
                <a:gd name="T18" fmla="*/ 77 w 173"/>
                <a:gd name="T19" fmla="*/ 0 h 35"/>
                <a:gd name="T20" fmla="*/ 86 w 173"/>
                <a:gd name="T21" fmla="*/ 0 h 35"/>
                <a:gd name="T22" fmla="*/ 98 w 173"/>
                <a:gd name="T23" fmla="*/ 0 h 35"/>
                <a:gd name="T24" fmla="*/ 109 w 173"/>
                <a:gd name="T25" fmla="*/ 1 h 35"/>
                <a:gd name="T26" fmla="*/ 119 w 173"/>
                <a:gd name="T27" fmla="*/ 1 h 35"/>
                <a:gd name="T28" fmla="*/ 129 w 173"/>
                <a:gd name="T29" fmla="*/ 2 h 35"/>
                <a:gd name="T30" fmla="*/ 138 w 173"/>
                <a:gd name="T31" fmla="*/ 3 h 35"/>
                <a:gd name="T32" fmla="*/ 145 w 173"/>
                <a:gd name="T33" fmla="*/ 3 h 35"/>
                <a:gd name="T34" fmla="*/ 151 w 173"/>
                <a:gd name="T35" fmla="*/ 4 h 35"/>
                <a:gd name="T36" fmla="*/ 156 w 173"/>
                <a:gd name="T37" fmla="*/ 5 h 35"/>
                <a:gd name="T38" fmla="*/ 161 w 173"/>
                <a:gd name="T39" fmla="*/ 6 h 35"/>
                <a:gd name="T40" fmla="*/ 165 w 173"/>
                <a:gd name="T41" fmla="*/ 7 h 35"/>
                <a:gd name="T42" fmla="*/ 168 w 173"/>
                <a:gd name="T43" fmla="*/ 8 h 35"/>
                <a:gd name="T44" fmla="*/ 171 w 173"/>
                <a:gd name="T45" fmla="*/ 9 h 35"/>
                <a:gd name="T46" fmla="*/ 173 w 173"/>
                <a:gd name="T47" fmla="*/ 11 h 35"/>
                <a:gd name="T48" fmla="*/ 173 w 173"/>
                <a:gd name="T49" fmla="*/ 24 h 35"/>
                <a:gd name="T50" fmla="*/ 168 w 173"/>
                <a:gd name="T51" fmla="*/ 26 h 35"/>
                <a:gd name="T52" fmla="*/ 163 w 173"/>
                <a:gd name="T53" fmla="*/ 29 h 35"/>
                <a:gd name="T54" fmla="*/ 160 w 173"/>
                <a:gd name="T55" fmla="*/ 30 h 35"/>
                <a:gd name="T56" fmla="*/ 157 w 173"/>
                <a:gd name="T57" fmla="*/ 30 h 35"/>
                <a:gd name="T58" fmla="*/ 154 w 173"/>
                <a:gd name="T59" fmla="*/ 31 h 35"/>
                <a:gd name="T60" fmla="*/ 151 w 173"/>
                <a:gd name="T61" fmla="*/ 32 h 35"/>
                <a:gd name="T62" fmla="*/ 147 w 173"/>
                <a:gd name="T63" fmla="*/ 32 h 35"/>
                <a:gd name="T64" fmla="*/ 143 w 173"/>
                <a:gd name="T65" fmla="*/ 33 h 35"/>
                <a:gd name="T66" fmla="*/ 137 w 173"/>
                <a:gd name="T67" fmla="*/ 33 h 35"/>
                <a:gd name="T68" fmla="*/ 131 w 173"/>
                <a:gd name="T69" fmla="*/ 34 h 35"/>
                <a:gd name="T70" fmla="*/ 125 w 173"/>
                <a:gd name="T71" fmla="*/ 34 h 35"/>
                <a:gd name="T72" fmla="*/ 118 w 173"/>
                <a:gd name="T73" fmla="*/ 35 h 35"/>
                <a:gd name="T74" fmla="*/ 111 w 173"/>
                <a:gd name="T75" fmla="*/ 35 h 35"/>
                <a:gd name="T76" fmla="*/ 107 w 173"/>
                <a:gd name="T77" fmla="*/ 35 h 35"/>
                <a:gd name="T78" fmla="*/ 102 w 173"/>
                <a:gd name="T79" fmla="*/ 35 h 35"/>
                <a:gd name="T80" fmla="*/ 98 w 173"/>
                <a:gd name="T81" fmla="*/ 35 h 35"/>
                <a:gd name="T82" fmla="*/ 93 w 173"/>
                <a:gd name="T83" fmla="*/ 35 h 35"/>
                <a:gd name="T84" fmla="*/ 88 w 173"/>
                <a:gd name="T85" fmla="*/ 35 h 35"/>
                <a:gd name="T86" fmla="*/ 83 w 173"/>
                <a:gd name="T87" fmla="*/ 35 h 35"/>
                <a:gd name="T88" fmla="*/ 79 w 173"/>
                <a:gd name="T89" fmla="*/ 35 h 35"/>
                <a:gd name="T90" fmla="*/ 74 w 173"/>
                <a:gd name="T91" fmla="*/ 35 h 35"/>
                <a:gd name="T92" fmla="*/ 69 w 173"/>
                <a:gd name="T93" fmla="*/ 35 h 35"/>
                <a:gd name="T94" fmla="*/ 65 w 173"/>
                <a:gd name="T95" fmla="*/ 35 h 35"/>
                <a:gd name="T96" fmla="*/ 58 w 173"/>
                <a:gd name="T97" fmla="*/ 35 h 35"/>
                <a:gd name="T98" fmla="*/ 48 w 173"/>
                <a:gd name="T99" fmla="*/ 34 h 35"/>
                <a:gd name="T100" fmla="*/ 38 w 173"/>
                <a:gd name="T101" fmla="*/ 33 h 35"/>
                <a:gd name="T102" fmla="*/ 30 w 173"/>
                <a:gd name="T103" fmla="*/ 33 h 35"/>
                <a:gd name="T104" fmla="*/ 22 w 173"/>
                <a:gd name="T105" fmla="*/ 32 h 35"/>
                <a:gd name="T106" fmla="*/ 15 w 173"/>
                <a:gd name="T107" fmla="*/ 30 h 35"/>
                <a:gd name="T108" fmla="*/ 11 w 173"/>
                <a:gd name="T109" fmla="*/ 29 h 35"/>
                <a:gd name="T110" fmla="*/ 7 w 173"/>
                <a:gd name="T111" fmla="*/ 28 h 35"/>
                <a:gd name="T112" fmla="*/ 4 w 173"/>
                <a:gd name="T113" fmla="*/ 26 h 35"/>
                <a:gd name="T114" fmla="*/ 2 w 173"/>
                <a:gd name="T115" fmla="*/ 25 h 35"/>
                <a:gd name="T116" fmla="*/ 1 w 173"/>
                <a:gd name="T117" fmla="*/ 23 h 35"/>
                <a:gd name="T118" fmla="*/ 1 w 173"/>
                <a:gd name="T119" fmla="*/ 11 h 35"/>
                <a:gd name="T120" fmla="*/ 3 w 173"/>
                <a:gd name="T121" fmla="*/ 8 h 35"/>
                <a:gd name="T122" fmla="*/ 8 w 173"/>
                <a:gd name="T123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" h="35">
                  <a:moveTo>
                    <a:pt x="11" y="6"/>
                  </a:moveTo>
                  <a:lnTo>
                    <a:pt x="12" y="6"/>
                  </a:lnTo>
                  <a:lnTo>
                    <a:pt x="14" y="5"/>
                  </a:lnTo>
                  <a:lnTo>
                    <a:pt x="15" y="5"/>
                  </a:lnTo>
                  <a:lnTo>
                    <a:pt x="17" y="5"/>
                  </a:lnTo>
                  <a:lnTo>
                    <a:pt x="19" y="5"/>
                  </a:lnTo>
                  <a:lnTo>
                    <a:pt x="21" y="4"/>
                  </a:lnTo>
                  <a:lnTo>
                    <a:pt x="22" y="4"/>
                  </a:lnTo>
                  <a:lnTo>
                    <a:pt x="24" y="4"/>
                  </a:lnTo>
                  <a:lnTo>
                    <a:pt x="26" y="3"/>
                  </a:lnTo>
                  <a:lnTo>
                    <a:pt x="28" y="3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5" y="2"/>
                  </a:lnTo>
                  <a:lnTo>
                    <a:pt x="37" y="2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5" y="2"/>
                  </a:lnTo>
                  <a:lnTo>
                    <a:pt x="47" y="1"/>
                  </a:lnTo>
                  <a:lnTo>
                    <a:pt x="50" y="1"/>
                  </a:lnTo>
                  <a:lnTo>
                    <a:pt x="52" y="1"/>
                  </a:lnTo>
                  <a:lnTo>
                    <a:pt x="55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3" y="1"/>
                  </a:lnTo>
                  <a:lnTo>
                    <a:pt x="66" y="1"/>
                  </a:lnTo>
                  <a:lnTo>
                    <a:pt x="69" y="0"/>
                  </a:lnTo>
                  <a:lnTo>
                    <a:pt x="72" y="0"/>
                  </a:lnTo>
                  <a:lnTo>
                    <a:pt x="74" y="0"/>
                  </a:lnTo>
                  <a:lnTo>
                    <a:pt x="77" y="0"/>
                  </a:lnTo>
                  <a:lnTo>
                    <a:pt x="80" y="0"/>
                  </a:lnTo>
                  <a:lnTo>
                    <a:pt x="83" y="0"/>
                  </a:lnTo>
                  <a:lnTo>
                    <a:pt x="86" y="0"/>
                  </a:lnTo>
                  <a:lnTo>
                    <a:pt x="90" y="0"/>
                  </a:lnTo>
                  <a:lnTo>
                    <a:pt x="94" y="0"/>
                  </a:lnTo>
                  <a:lnTo>
                    <a:pt x="98" y="0"/>
                  </a:lnTo>
                  <a:lnTo>
                    <a:pt x="102" y="0"/>
                  </a:lnTo>
                  <a:lnTo>
                    <a:pt x="105" y="0"/>
                  </a:lnTo>
                  <a:lnTo>
                    <a:pt x="109" y="1"/>
                  </a:lnTo>
                  <a:lnTo>
                    <a:pt x="112" y="1"/>
                  </a:lnTo>
                  <a:lnTo>
                    <a:pt x="116" y="1"/>
                  </a:lnTo>
                  <a:lnTo>
                    <a:pt x="119" y="1"/>
                  </a:lnTo>
                  <a:lnTo>
                    <a:pt x="123" y="1"/>
                  </a:lnTo>
                  <a:lnTo>
                    <a:pt x="126" y="1"/>
                  </a:lnTo>
                  <a:lnTo>
                    <a:pt x="129" y="2"/>
                  </a:lnTo>
                  <a:lnTo>
                    <a:pt x="132" y="2"/>
                  </a:lnTo>
                  <a:lnTo>
                    <a:pt x="135" y="2"/>
                  </a:lnTo>
                  <a:lnTo>
                    <a:pt x="138" y="3"/>
                  </a:lnTo>
                  <a:lnTo>
                    <a:pt x="141" y="3"/>
                  </a:lnTo>
                  <a:lnTo>
                    <a:pt x="143" y="3"/>
                  </a:lnTo>
                  <a:lnTo>
                    <a:pt x="145" y="3"/>
                  </a:lnTo>
                  <a:lnTo>
                    <a:pt x="147" y="4"/>
                  </a:lnTo>
                  <a:lnTo>
                    <a:pt x="149" y="4"/>
                  </a:lnTo>
                  <a:lnTo>
                    <a:pt x="151" y="4"/>
                  </a:lnTo>
                  <a:lnTo>
                    <a:pt x="153" y="4"/>
                  </a:lnTo>
                  <a:lnTo>
                    <a:pt x="155" y="5"/>
                  </a:lnTo>
                  <a:lnTo>
                    <a:pt x="156" y="5"/>
                  </a:lnTo>
                  <a:lnTo>
                    <a:pt x="158" y="5"/>
                  </a:lnTo>
                  <a:lnTo>
                    <a:pt x="159" y="5"/>
                  </a:lnTo>
                  <a:lnTo>
                    <a:pt x="161" y="6"/>
                  </a:lnTo>
                  <a:lnTo>
                    <a:pt x="162" y="6"/>
                  </a:lnTo>
                  <a:lnTo>
                    <a:pt x="164" y="6"/>
                  </a:lnTo>
                  <a:lnTo>
                    <a:pt x="165" y="7"/>
                  </a:lnTo>
                  <a:lnTo>
                    <a:pt x="166" y="7"/>
                  </a:lnTo>
                  <a:lnTo>
                    <a:pt x="167" y="8"/>
                  </a:lnTo>
                  <a:lnTo>
                    <a:pt x="168" y="8"/>
                  </a:lnTo>
                  <a:lnTo>
                    <a:pt x="169" y="8"/>
                  </a:lnTo>
                  <a:lnTo>
                    <a:pt x="170" y="9"/>
                  </a:lnTo>
                  <a:lnTo>
                    <a:pt x="171" y="9"/>
                  </a:lnTo>
                  <a:lnTo>
                    <a:pt x="171" y="10"/>
                  </a:lnTo>
                  <a:lnTo>
                    <a:pt x="172" y="11"/>
                  </a:lnTo>
                  <a:lnTo>
                    <a:pt x="173" y="11"/>
                  </a:lnTo>
                  <a:lnTo>
                    <a:pt x="173" y="12"/>
                  </a:lnTo>
                  <a:lnTo>
                    <a:pt x="173" y="23"/>
                  </a:lnTo>
                  <a:lnTo>
                    <a:pt x="173" y="24"/>
                  </a:lnTo>
                  <a:lnTo>
                    <a:pt x="171" y="24"/>
                  </a:lnTo>
                  <a:lnTo>
                    <a:pt x="170" y="25"/>
                  </a:lnTo>
                  <a:lnTo>
                    <a:pt x="168" y="26"/>
                  </a:lnTo>
                  <a:lnTo>
                    <a:pt x="167" y="27"/>
                  </a:lnTo>
                  <a:lnTo>
                    <a:pt x="165" y="28"/>
                  </a:lnTo>
                  <a:lnTo>
                    <a:pt x="163" y="29"/>
                  </a:lnTo>
                  <a:lnTo>
                    <a:pt x="162" y="29"/>
                  </a:lnTo>
                  <a:lnTo>
                    <a:pt x="161" y="29"/>
                  </a:lnTo>
                  <a:lnTo>
                    <a:pt x="160" y="30"/>
                  </a:lnTo>
                  <a:lnTo>
                    <a:pt x="159" y="30"/>
                  </a:lnTo>
                  <a:lnTo>
                    <a:pt x="158" y="30"/>
                  </a:lnTo>
                  <a:lnTo>
                    <a:pt x="157" y="30"/>
                  </a:lnTo>
                  <a:lnTo>
                    <a:pt x="156" y="31"/>
                  </a:lnTo>
                  <a:lnTo>
                    <a:pt x="155" y="31"/>
                  </a:lnTo>
                  <a:lnTo>
                    <a:pt x="154" y="31"/>
                  </a:lnTo>
                  <a:lnTo>
                    <a:pt x="153" y="31"/>
                  </a:lnTo>
                  <a:lnTo>
                    <a:pt x="152" y="31"/>
                  </a:lnTo>
                  <a:lnTo>
                    <a:pt x="151" y="32"/>
                  </a:lnTo>
                  <a:lnTo>
                    <a:pt x="150" y="32"/>
                  </a:lnTo>
                  <a:lnTo>
                    <a:pt x="148" y="32"/>
                  </a:lnTo>
                  <a:lnTo>
                    <a:pt x="147" y="32"/>
                  </a:lnTo>
                  <a:lnTo>
                    <a:pt x="146" y="32"/>
                  </a:lnTo>
                  <a:lnTo>
                    <a:pt x="145" y="32"/>
                  </a:lnTo>
                  <a:lnTo>
                    <a:pt x="143" y="33"/>
                  </a:lnTo>
                  <a:lnTo>
                    <a:pt x="141" y="33"/>
                  </a:lnTo>
                  <a:lnTo>
                    <a:pt x="139" y="33"/>
                  </a:lnTo>
                  <a:lnTo>
                    <a:pt x="137" y="33"/>
                  </a:lnTo>
                  <a:lnTo>
                    <a:pt x="135" y="33"/>
                  </a:lnTo>
                  <a:lnTo>
                    <a:pt x="133" y="34"/>
                  </a:lnTo>
                  <a:lnTo>
                    <a:pt x="131" y="34"/>
                  </a:lnTo>
                  <a:lnTo>
                    <a:pt x="129" y="34"/>
                  </a:lnTo>
                  <a:lnTo>
                    <a:pt x="127" y="34"/>
                  </a:lnTo>
                  <a:lnTo>
                    <a:pt x="125" y="34"/>
                  </a:lnTo>
                  <a:lnTo>
                    <a:pt x="123" y="34"/>
                  </a:lnTo>
                  <a:lnTo>
                    <a:pt x="120" y="34"/>
                  </a:lnTo>
                  <a:lnTo>
                    <a:pt x="118" y="35"/>
                  </a:lnTo>
                  <a:lnTo>
                    <a:pt x="116" y="35"/>
                  </a:lnTo>
                  <a:lnTo>
                    <a:pt x="114" y="35"/>
                  </a:lnTo>
                  <a:lnTo>
                    <a:pt x="111" y="35"/>
                  </a:lnTo>
                  <a:lnTo>
                    <a:pt x="110" y="35"/>
                  </a:lnTo>
                  <a:lnTo>
                    <a:pt x="108" y="35"/>
                  </a:lnTo>
                  <a:lnTo>
                    <a:pt x="107" y="35"/>
                  </a:lnTo>
                  <a:lnTo>
                    <a:pt x="105" y="35"/>
                  </a:lnTo>
                  <a:lnTo>
                    <a:pt x="104" y="35"/>
                  </a:lnTo>
                  <a:lnTo>
                    <a:pt x="102" y="35"/>
                  </a:lnTo>
                  <a:lnTo>
                    <a:pt x="101" y="35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6" y="35"/>
                  </a:lnTo>
                  <a:lnTo>
                    <a:pt x="94" y="35"/>
                  </a:lnTo>
                  <a:lnTo>
                    <a:pt x="93" y="35"/>
                  </a:lnTo>
                  <a:lnTo>
                    <a:pt x="91" y="35"/>
                  </a:lnTo>
                  <a:lnTo>
                    <a:pt x="90" y="35"/>
                  </a:lnTo>
                  <a:lnTo>
                    <a:pt x="88" y="35"/>
                  </a:lnTo>
                  <a:lnTo>
                    <a:pt x="86" y="35"/>
                  </a:lnTo>
                  <a:lnTo>
                    <a:pt x="85" y="35"/>
                  </a:lnTo>
                  <a:lnTo>
                    <a:pt x="83" y="35"/>
                  </a:lnTo>
                  <a:lnTo>
                    <a:pt x="82" y="35"/>
                  </a:lnTo>
                  <a:lnTo>
                    <a:pt x="80" y="35"/>
                  </a:lnTo>
                  <a:lnTo>
                    <a:pt x="79" y="35"/>
                  </a:lnTo>
                  <a:lnTo>
                    <a:pt x="77" y="35"/>
                  </a:lnTo>
                  <a:lnTo>
                    <a:pt x="75" y="35"/>
                  </a:lnTo>
                  <a:lnTo>
                    <a:pt x="74" y="35"/>
                  </a:lnTo>
                  <a:lnTo>
                    <a:pt x="72" y="35"/>
                  </a:lnTo>
                  <a:lnTo>
                    <a:pt x="71" y="35"/>
                  </a:lnTo>
                  <a:lnTo>
                    <a:pt x="69" y="35"/>
                  </a:lnTo>
                  <a:lnTo>
                    <a:pt x="68" y="35"/>
                  </a:lnTo>
                  <a:lnTo>
                    <a:pt x="66" y="35"/>
                  </a:lnTo>
                  <a:lnTo>
                    <a:pt x="65" y="35"/>
                  </a:lnTo>
                  <a:lnTo>
                    <a:pt x="63" y="35"/>
                  </a:lnTo>
                  <a:lnTo>
                    <a:pt x="62" y="35"/>
                  </a:lnTo>
                  <a:lnTo>
                    <a:pt x="58" y="35"/>
                  </a:lnTo>
                  <a:lnTo>
                    <a:pt x="54" y="35"/>
                  </a:lnTo>
                  <a:lnTo>
                    <a:pt x="51" y="34"/>
                  </a:lnTo>
                  <a:lnTo>
                    <a:pt x="48" y="34"/>
                  </a:lnTo>
                  <a:lnTo>
                    <a:pt x="44" y="34"/>
                  </a:lnTo>
                  <a:lnTo>
                    <a:pt x="41" y="34"/>
                  </a:lnTo>
                  <a:lnTo>
                    <a:pt x="38" y="33"/>
                  </a:lnTo>
                  <a:lnTo>
                    <a:pt x="35" y="33"/>
                  </a:lnTo>
                  <a:lnTo>
                    <a:pt x="32" y="33"/>
                  </a:lnTo>
                  <a:lnTo>
                    <a:pt x="30" y="33"/>
                  </a:lnTo>
                  <a:lnTo>
                    <a:pt x="27" y="32"/>
                  </a:lnTo>
                  <a:lnTo>
                    <a:pt x="25" y="32"/>
                  </a:lnTo>
                  <a:lnTo>
                    <a:pt x="22" y="32"/>
                  </a:lnTo>
                  <a:lnTo>
                    <a:pt x="20" y="31"/>
                  </a:lnTo>
                  <a:lnTo>
                    <a:pt x="18" y="31"/>
                  </a:lnTo>
                  <a:lnTo>
                    <a:pt x="15" y="30"/>
                  </a:lnTo>
                  <a:lnTo>
                    <a:pt x="14" y="30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9" y="29"/>
                  </a:lnTo>
                  <a:lnTo>
                    <a:pt x="8" y="28"/>
                  </a:lnTo>
                  <a:lnTo>
                    <a:pt x="7" y="28"/>
                  </a:lnTo>
                  <a:lnTo>
                    <a:pt x="6" y="27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3" y="26"/>
                  </a:lnTo>
                  <a:lnTo>
                    <a:pt x="3" y="25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0" y="23"/>
                  </a:lnTo>
                  <a:lnTo>
                    <a:pt x="0" y="12"/>
                  </a:lnTo>
                  <a:lnTo>
                    <a:pt x="1" y="11"/>
                  </a:lnTo>
                  <a:lnTo>
                    <a:pt x="2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5" y="8"/>
                  </a:lnTo>
                  <a:lnTo>
                    <a:pt x="6" y="7"/>
                  </a:lnTo>
                  <a:lnTo>
                    <a:pt x="8" y="7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9" name="Freeform 179"/>
            <p:cNvSpPr>
              <a:spLocks/>
            </p:cNvSpPr>
            <p:nvPr/>
          </p:nvSpPr>
          <p:spPr bwMode="auto">
            <a:xfrm>
              <a:off x="3893" y="2303"/>
              <a:ext cx="167" cy="21"/>
            </a:xfrm>
            <a:custGeom>
              <a:avLst/>
              <a:gdLst>
                <a:gd name="T0" fmla="*/ 158 w 167"/>
                <a:gd name="T1" fmla="*/ 15 h 21"/>
                <a:gd name="T2" fmla="*/ 150 w 167"/>
                <a:gd name="T3" fmla="*/ 17 h 21"/>
                <a:gd name="T4" fmla="*/ 141 w 167"/>
                <a:gd name="T5" fmla="*/ 18 h 21"/>
                <a:gd name="T6" fmla="*/ 129 w 167"/>
                <a:gd name="T7" fmla="*/ 19 h 21"/>
                <a:gd name="T8" fmla="*/ 116 w 167"/>
                <a:gd name="T9" fmla="*/ 20 h 21"/>
                <a:gd name="T10" fmla="*/ 105 w 167"/>
                <a:gd name="T11" fmla="*/ 20 h 21"/>
                <a:gd name="T12" fmla="*/ 101 w 167"/>
                <a:gd name="T13" fmla="*/ 20 h 21"/>
                <a:gd name="T14" fmla="*/ 97 w 167"/>
                <a:gd name="T15" fmla="*/ 21 h 21"/>
                <a:gd name="T16" fmla="*/ 92 w 167"/>
                <a:gd name="T17" fmla="*/ 21 h 21"/>
                <a:gd name="T18" fmla="*/ 88 w 167"/>
                <a:gd name="T19" fmla="*/ 21 h 21"/>
                <a:gd name="T20" fmla="*/ 84 w 167"/>
                <a:gd name="T21" fmla="*/ 21 h 21"/>
                <a:gd name="T22" fmla="*/ 77 w 167"/>
                <a:gd name="T23" fmla="*/ 21 h 21"/>
                <a:gd name="T24" fmla="*/ 71 w 167"/>
                <a:gd name="T25" fmla="*/ 21 h 21"/>
                <a:gd name="T26" fmla="*/ 65 w 167"/>
                <a:gd name="T27" fmla="*/ 20 h 21"/>
                <a:gd name="T28" fmla="*/ 59 w 167"/>
                <a:gd name="T29" fmla="*/ 20 h 21"/>
                <a:gd name="T30" fmla="*/ 53 w 167"/>
                <a:gd name="T31" fmla="*/ 20 h 21"/>
                <a:gd name="T32" fmla="*/ 47 w 167"/>
                <a:gd name="T33" fmla="*/ 20 h 21"/>
                <a:gd name="T34" fmla="*/ 39 w 167"/>
                <a:gd name="T35" fmla="*/ 19 h 21"/>
                <a:gd name="T36" fmla="*/ 33 w 167"/>
                <a:gd name="T37" fmla="*/ 19 h 21"/>
                <a:gd name="T38" fmla="*/ 26 w 167"/>
                <a:gd name="T39" fmla="*/ 18 h 21"/>
                <a:gd name="T40" fmla="*/ 21 w 167"/>
                <a:gd name="T41" fmla="*/ 17 h 21"/>
                <a:gd name="T42" fmla="*/ 16 w 167"/>
                <a:gd name="T43" fmla="*/ 17 h 21"/>
                <a:gd name="T44" fmla="*/ 14 w 167"/>
                <a:gd name="T45" fmla="*/ 16 h 21"/>
                <a:gd name="T46" fmla="*/ 11 w 167"/>
                <a:gd name="T47" fmla="*/ 15 h 21"/>
                <a:gd name="T48" fmla="*/ 6 w 167"/>
                <a:gd name="T49" fmla="*/ 14 h 21"/>
                <a:gd name="T50" fmla="*/ 2 w 167"/>
                <a:gd name="T51" fmla="*/ 12 h 21"/>
                <a:gd name="T52" fmla="*/ 0 w 167"/>
                <a:gd name="T53" fmla="*/ 10 h 21"/>
                <a:gd name="T54" fmla="*/ 1 w 167"/>
                <a:gd name="T55" fmla="*/ 9 h 21"/>
                <a:gd name="T56" fmla="*/ 4 w 167"/>
                <a:gd name="T57" fmla="*/ 7 h 21"/>
                <a:gd name="T58" fmla="*/ 9 w 167"/>
                <a:gd name="T59" fmla="*/ 6 h 21"/>
                <a:gd name="T60" fmla="*/ 16 w 167"/>
                <a:gd name="T61" fmla="*/ 4 h 21"/>
                <a:gd name="T62" fmla="*/ 24 w 167"/>
                <a:gd name="T63" fmla="*/ 3 h 21"/>
                <a:gd name="T64" fmla="*/ 33 w 167"/>
                <a:gd name="T65" fmla="*/ 2 h 21"/>
                <a:gd name="T66" fmla="*/ 42 w 167"/>
                <a:gd name="T67" fmla="*/ 2 h 21"/>
                <a:gd name="T68" fmla="*/ 53 w 167"/>
                <a:gd name="T69" fmla="*/ 1 h 21"/>
                <a:gd name="T70" fmla="*/ 64 w 167"/>
                <a:gd name="T71" fmla="*/ 0 h 21"/>
                <a:gd name="T72" fmla="*/ 75 w 167"/>
                <a:gd name="T73" fmla="*/ 0 h 21"/>
                <a:gd name="T74" fmla="*/ 87 w 167"/>
                <a:gd name="T75" fmla="*/ 0 h 21"/>
                <a:gd name="T76" fmla="*/ 97 w 167"/>
                <a:gd name="T77" fmla="*/ 0 h 21"/>
                <a:gd name="T78" fmla="*/ 106 w 167"/>
                <a:gd name="T79" fmla="*/ 1 h 21"/>
                <a:gd name="T80" fmla="*/ 115 w 167"/>
                <a:gd name="T81" fmla="*/ 1 h 21"/>
                <a:gd name="T82" fmla="*/ 123 w 167"/>
                <a:gd name="T83" fmla="*/ 1 h 21"/>
                <a:gd name="T84" fmla="*/ 131 w 167"/>
                <a:gd name="T85" fmla="*/ 2 h 21"/>
                <a:gd name="T86" fmla="*/ 138 w 167"/>
                <a:gd name="T87" fmla="*/ 3 h 21"/>
                <a:gd name="T88" fmla="*/ 145 w 167"/>
                <a:gd name="T89" fmla="*/ 4 h 21"/>
                <a:gd name="T90" fmla="*/ 151 w 167"/>
                <a:gd name="T91" fmla="*/ 4 h 21"/>
                <a:gd name="T92" fmla="*/ 156 w 167"/>
                <a:gd name="T93" fmla="*/ 5 h 21"/>
                <a:gd name="T94" fmla="*/ 160 w 167"/>
                <a:gd name="T95" fmla="*/ 6 h 21"/>
                <a:gd name="T96" fmla="*/ 164 w 167"/>
                <a:gd name="T97" fmla="*/ 8 h 21"/>
                <a:gd name="T98" fmla="*/ 166 w 167"/>
                <a:gd name="T99" fmla="*/ 9 h 21"/>
                <a:gd name="T100" fmla="*/ 167 w 167"/>
                <a:gd name="T101" fmla="*/ 10 h 21"/>
                <a:gd name="T102" fmla="*/ 166 w 167"/>
                <a:gd name="T103" fmla="*/ 12 h 21"/>
                <a:gd name="T104" fmla="*/ 164 w 167"/>
                <a:gd name="T10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7" h="21">
                  <a:moveTo>
                    <a:pt x="162" y="14"/>
                  </a:moveTo>
                  <a:lnTo>
                    <a:pt x="160" y="14"/>
                  </a:lnTo>
                  <a:lnTo>
                    <a:pt x="158" y="15"/>
                  </a:lnTo>
                  <a:lnTo>
                    <a:pt x="156" y="16"/>
                  </a:lnTo>
                  <a:lnTo>
                    <a:pt x="153" y="16"/>
                  </a:lnTo>
                  <a:lnTo>
                    <a:pt x="150" y="17"/>
                  </a:lnTo>
                  <a:lnTo>
                    <a:pt x="147" y="17"/>
                  </a:lnTo>
                  <a:lnTo>
                    <a:pt x="144" y="17"/>
                  </a:lnTo>
                  <a:lnTo>
                    <a:pt x="141" y="18"/>
                  </a:lnTo>
                  <a:lnTo>
                    <a:pt x="137" y="18"/>
                  </a:lnTo>
                  <a:lnTo>
                    <a:pt x="133" y="19"/>
                  </a:lnTo>
                  <a:lnTo>
                    <a:pt x="129" y="19"/>
                  </a:lnTo>
                  <a:lnTo>
                    <a:pt x="125" y="19"/>
                  </a:lnTo>
                  <a:lnTo>
                    <a:pt x="120" y="20"/>
                  </a:lnTo>
                  <a:lnTo>
                    <a:pt x="116" y="20"/>
                  </a:lnTo>
                  <a:lnTo>
                    <a:pt x="111" y="20"/>
                  </a:lnTo>
                  <a:lnTo>
                    <a:pt x="106" y="20"/>
                  </a:lnTo>
                  <a:lnTo>
                    <a:pt x="105" y="20"/>
                  </a:lnTo>
                  <a:lnTo>
                    <a:pt x="104" y="20"/>
                  </a:lnTo>
                  <a:lnTo>
                    <a:pt x="102" y="20"/>
                  </a:lnTo>
                  <a:lnTo>
                    <a:pt x="101" y="20"/>
                  </a:lnTo>
                  <a:lnTo>
                    <a:pt x="99" y="20"/>
                  </a:lnTo>
                  <a:lnTo>
                    <a:pt x="98" y="21"/>
                  </a:lnTo>
                  <a:lnTo>
                    <a:pt x="97" y="21"/>
                  </a:lnTo>
                  <a:lnTo>
                    <a:pt x="95" y="21"/>
                  </a:lnTo>
                  <a:lnTo>
                    <a:pt x="94" y="21"/>
                  </a:lnTo>
                  <a:lnTo>
                    <a:pt x="92" y="21"/>
                  </a:lnTo>
                  <a:lnTo>
                    <a:pt x="91" y="21"/>
                  </a:lnTo>
                  <a:lnTo>
                    <a:pt x="89" y="21"/>
                  </a:lnTo>
                  <a:lnTo>
                    <a:pt x="88" y="21"/>
                  </a:lnTo>
                  <a:lnTo>
                    <a:pt x="87" y="21"/>
                  </a:lnTo>
                  <a:lnTo>
                    <a:pt x="85" y="21"/>
                  </a:lnTo>
                  <a:lnTo>
                    <a:pt x="84" y="21"/>
                  </a:lnTo>
                  <a:lnTo>
                    <a:pt x="81" y="21"/>
                  </a:lnTo>
                  <a:lnTo>
                    <a:pt x="79" y="21"/>
                  </a:lnTo>
                  <a:lnTo>
                    <a:pt x="77" y="21"/>
                  </a:lnTo>
                  <a:lnTo>
                    <a:pt x="75" y="21"/>
                  </a:lnTo>
                  <a:lnTo>
                    <a:pt x="73" y="21"/>
                  </a:lnTo>
                  <a:lnTo>
                    <a:pt x="71" y="21"/>
                  </a:lnTo>
                  <a:lnTo>
                    <a:pt x="69" y="20"/>
                  </a:lnTo>
                  <a:lnTo>
                    <a:pt x="67" y="20"/>
                  </a:lnTo>
                  <a:lnTo>
                    <a:pt x="65" y="20"/>
                  </a:lnTo>
                  <a:lnTo>
                    <a:pt x="63" y="20"/>
                  </a:lnTo>
                  <a:lnTo>
                    <a:pt x="61" y="20"/>
                  </a:lnTo>
                  <a:lnTo>
                    <a:pt x="59" y="20"/>
                  </a:lnTo>
                  <a:lnTo>
                    <a:pt x="57" y="20"/>
                  </a:lnTo>
                  <a:lnTo>
                    <a:pt x="55" y="20"/>
                  </a:lnTo>
                  <a:lnTo>
                    <a:pt x="53" y="20"/>
                  </a:lnTo>
                  <a:lnTo>
                    <a:pt x="51" y="20"/>
                  </a:lnTo>
                  <a:lnTo>
                    <a:pt x="49" y="20"/>
                  </a:lnTo>
                  <a:lnTo>
                    <a:pt x="47" y="20"/>
                  </a:lnTo>
                  <a:lnTo>
                    <a:pt x="44" y="19"/>
                  </a:lnTo>
                  <a:lnTo>
                    <a:pt x="42" y="19"/>
                  </a:lnTo>
                  <a:lnTo>
                    <a:pt x="39" y="19"/>
                  </a:lnTo>
                  <a:lnTo>
                    <a:pt x="37" y="19"/>
                  </a:lnTo>
                  <a:lnTo>
                    <a:pt x="35" y="19"/>
                  </a:lnTo>
                  <a:lnTo>
                    <a:pt x="33" y="19"/>
                  </a:lnTo>
                  <a:lnTo>
                    <a:pt x="31" y="18"/>
                  </a:lnTo>
                  <a:lnTo>
                    <a:pt x="28" y="18"/>
                  </a:lnTo>
                  <a:lnTo>
                    <a:pt x="26" y="18"/>
                  </a:lnTo>
                  <a:lnTo>
                    <a:pt x="25" y="18"/>
                  </a:lnTo>
                  <a:lnTo>
                    <a:pt x="23" y="17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7" y="17"/>
                  </a:lnTo>
                  <a:lnTo>
                    <a:pt x="16" y="17"/>
                  </a:lnTo>
                  <a:lnTo>
                    <a:pt x="15" y="16"/>
                  </a:lnTo>
                  <a:lnTo>
                    <a:pt x="15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5"/>
                  </a:lnTo>
                  <a:lnTo>
                    <a:pt x="10" y="15"/>
                  </a:lnTo>
                  <a:lnTo>
                    <a:pt x="8" y="15"/>
                  </a:lnTo>
                  <a:lnTo>
                    <a:pt x="6" y="14"/>
                  </a:lnTo>
                  <a:lnTo>
                    <a:pt x="4" y="14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8"/>
                  </a:lnTo>
                  <a:lnTo>
                    <a:pt x="3" y="8"/>
                  </a:lnTo>
                  <a:lnTo>
                    <a:pt x="4" y="7"/>
                  </a:lnTo>
                  <a:lnTo>
                    <a:pt x="6" y="7"/>
                  </a:lnTo>
                  <a:lnTo>
                    <a:pt x="7" y="6"/>
                  </a:lnTo>
                  <a:lnTo>
                    <a:pt x="9" y="6"/>
                  </a:lnTo>
                  <a:lnTo>
                    <a:pt x="11" y="5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4" y="3"/>
                  </a:lnTo>
                  <a:lnTo>
                    <a:pt x="27" y="3"/>
                  </a:lnTo>
                  <a:lnTo>
                    <a:pt x="30" y="3"/>
                  </a:lnTo>
                  <a:lnTo>
                    <a:pt x="33" y="2"/>
                  </a:lnTo>
                  <a:lnTo>
                    <a:pt x="36" y="2"/>
                  </a:lnTo>
                  <a:lnTo>
                    <a:pt x="39" y="2"/>
                  </a:lnTo>
                  <a:lnTo>
                    <a:pt x="42" y="2"/>
                  </a:lnTo>
                  <a:lnTo>
                    <a:pt x="46" y="1"/>
                  </a:lnTo>
                  <a:lnTo>
                    <a:pt x="49" y="1"/>
                  </a:lnTo>
                  <a:lnTo>
                    <a:pt x="53" y="1"/>
                  </a:lnTo>
                  <a:lnTo>
                    <a:pt x="56" y="1"/>
                  </a:lnTo>
                  <a:lnTo>
                    <a:pt x="60" y="1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75" y="0"/>
                  </a:lnTo>
                  <a:lnTo>
                    <a:pt x="79" y="0"/>
                  </a:lnTo>
                  <a:lnTo>
                    <a:pt x="84" y="0"/>
                  </a:lnTo>
                  <a:lnTo>
                    <a:pt x="87" y="0"/>
                  </a:lnTo>
                  <a:lnTo>
                    <a:pt x="90" y="0"/>
                  </a:lnTo>
                  <a:lnTo>
                    <a:pt x="93" y="0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3" y="0"/>
                  </a:lnTo>
                  <a:lnTo>
                    <a:pt x="106" y="1"/>
                  </a:lnTo>
                  <a:lnTo>
                    <a:pt x="109" y="1"/>
                  </a:lnTo>
                  <a:lnTo>
                    <a:pt x="112" y="1"/>
                  </a:lnTo>
                  <a:lnTo>
                    <a:pt x="115" y="1"/>
                  </a:lnTo>
                  <a:lnTo>
                    <a:pt x="118" y="1"/>
                  </a:lnTo>
                  <a:lnTo>
                    <a:pt x="120" y="1"/>
                  </a:lnTo>
                  <a:lnTo>
                    <a:pt x="123" y="1"/>
                  </a:lnTo>
                  <a:lnTo>
                    <a:pt x="126" y="2"/>
                  </a:lnTo>
                  <a:lnTo>
                    <a:pt x="129" y="2"/>
                  </a:lnTo>
                  <a:lnTo>
                    <a:pt x="131" y="2"/>
                  </a:lnTo>
                  <a:lnTo>
                    <a:pt x="134" y="2"/>
                  </a:lnTo>
                  <a:lnTo>
                    <a:pt x="136" y="2"/>
                  </a:lnTo>
                  <a:lnTo>
                    <a:pt x="138" y="3"/>
                  </a:lnTo>
                  <a:lnTo>
                    <a:pt x="141" y="3"/>
                  </a:lnTo>
                  <a:lnTo>
                    <a:pt x="143" y="3"/>
                  </a:lnTo>
                  <a:lnTo>
                    <a:pt x="145" y="4"/>
                  </a:lnTo>
                  <a:lnTo>
                    <a:pt x="147" y="4"/>
                  </a:lnTo>
                  <a:lnTo>
                    <a:pt x="149" y="4"/>
                  </a:lnTo>
                  <a:lnTo>
                    <a:pt x="151" y="4"/>
                  </a:lnTo>
                  <a:lnTo>
                    <a:pt x="153" y="5"/>
                  </a:lnTo>
                  <a:lnTo>
                    <a:pt x="154" y="5"/>
                  </a:lnTo>
                  <a:lnTo>
                    <a:pt x="156" y="5"/>
                  </a:lnTo>
                  <a:lnTo>
                    <a:pt x="157" y="6"/>
                  </a:lnTo>
                  <a:lnTo>
                    <a:pt x="159" y="6"/>
                  </a:lnTo>
                  <a:lnTo>
                    <a:pt x="160" y="6"/>
                  </a:lnTo>
                  <a:lnTo>
                    <a:pt x="161" y="7"/>
                  </a:lnTo>
                  <a:lnTo>
                    <a:pt x="162" y="7"/>
                  </a:lnTo>
                  <a:lnTo>
                    <a:pt x="164" y="8"/>
                  </a:lnTo>
                  <a:lnTo>
                    <a:pt x="165" y="8"/>
                  </a:lnTo>
                  <a:lnTo>
                    <a:pt x="165" y="9"/>
                  </a:lnTo>
                  <a:lnTo>
                    <a:pt x="166" y="9"/>
                  </a:lnTo>
                  <a:lnTo>
                    <a:pt x="166" y="9"/>
                  </a:lnTo>
                  <a:lnTo>
                    <a:pt x="167" y="10"/>
                  </a:lnTo>
                  <a:lnTo>
                    <a:pt x="167" y="10"/>
                  </a:lnTo>
                  <a:lnTo>
                    <a:pt x="167" y="11"/>
                  </a:lnTo>
                  <a:lnTo>
                    <a:pt x="166" y="11"/>
                  </a:lnTo>
                  <a:lnTo>
                    <a:pt x="166" y="12"/>
                  </a:lnTo>
                  <a:lnTo>
                    <a:pt x="166" y="12"/>
                  </a:lnTo>
                  <a:lnTo>
                    <a:pt x="165" y="13"/>
                  </a:lnTo>
                  <a:lnTo>
                    <a:pt x="164" y="13"/>
                  </a:lnTo>
                  <a:lnTo>
                    <a:pt x="163" y="13"/>
                  </a:lnTo>
                  <a:lnTo>
                    <a:pt x="162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20" name="Freeform 180"/>
            <p:cNvSpPr>
              <a:spLocks/>
            </p:cNvSpPr>
            <p:nvPr/>
          </p:nvSpPr>
          <p:spPr bwMode="auto">
            <a:xfrm>
              <a:off x="3892" y="2316"/>
              <a:ext cx="169" cy="18"/>
            </a:xfrm>
            <a:custGeom>
              <a:avLst/>
              <a:gdLst>
                <a:gd name="T0" fmla="*/ 167 w 169"/>
                <a:gd name="T1" fmla="*/ 8 h 18"/>
                <a:gd name="T2" fmla="*/ 162 w 169"/>
                <a:gd name="T3" fmla="*/ 10 h 18"/>
                <a:gd name="T4" fmla="*/ 156 w 169"/>
                <a:gd name="T5" fmla="*/ 12 h 18"/>
                <a:gd name="T6" fmla="*/ 149 w 169"/>
                <a:gd name="T7" fmla="*/ 14 h 18"/>
                <a:gd name="T8" fmla="*/ 141 w 169"/>
                <a:gd name="T9" fmla="*/ 15 h 18"/>
                <a:gd name="T10" fmla="*/ 133 w 169"/>
                <a:gd name="T11" fmla="*/ 16 h 18"/>
                <a:gd name="T12" fmla="*/ 123 w 169"/>
                <a:gd name="T13" fmla="*/ 16 h 18"/>
                <a:gd name="T14" fmla="*/ 112 w 169"/>
                <a:gd name="T15" fmla="*/ 17 h 18"/>
                <a:gd name="T16" fmla="*/ 105 w 169"/>
                <a:gd name="T17" fmla="*/ 17 h 18"/>
                <a:gd name="T18" fmla="*/ 101 w 169"/>
                <a:gd name="T19" fmla="*/ 17 h 18"/>
                <a:gd name="T20" fmla="*/ 97 w 169"/>
                <a:gd name="T21" fmla="*/ 17 h 18"/>
                <a:gd name="T22" fmla="*/ 92 w 169"/>
                <a:gd name="T23" fmla="*/ 17 h 18"/>
                <a:gd name="T24" fmla="*/ 88 w 169"/>
                <a:gd name="T25" fmla="*/ 18 h 18"/>
                <a:gd name="T26" fmla="*/ 83 w 169"/>
                <a:gd name="T27" fmla="*/ 18 h 18"/>
                <a:gd name="T28" fmla="*/ 77 w 169"/>
                <a:gd name="T29" fmla="*/ 17 h 18"/>
                <a:gd name="T30" fmla="*/ 70 w 169"/>
                <a:gd name="T31" fmla="*/ 17 h 18"/>
                <a:gd name="T32" fmla="*/ 64 w 169"/>
                <a:gd name="T33" fmla="*/ 17 h 18"/>
                <a:gd name="T34" fmla="*/ 58 w 169"/>
                <a:gd name="T35" fmla="*/ 17 h 18"/>
                <a:gd name="T36" fmla="*/ 53 w 169"/>
                <a:gd name="T37" fmla="*/ 17 h 18"/>
                <a:gd name="T38" fmla="*/ 45 w 169"/>
                <a:gd name="T39" fmla="*/ 16 h 18"/>
                <a:gd name="T40" fmla="*/ 38 w 169"/>
                <a:gd name="T41" fmla="*/ 16 h 18"/>
                <a:gd name="T42" fmla="*/ 32 w 169"/>
                <a:gd name="T43" fmla="*/ 15 h 18"/>
                <a:gd name="T44" fmla="*/ 26 w 169"/>
                <a:gd name="T45" fmla="*/ 14 h 18"/>
                <a:gd name="T46" fmla="*/ 20 w 169"/>
                <a:gd name="T47" fmla="*/ 13 h 18"/>
                <a:gd name="T48" fmla="*/ 16 w 169"/>
                <a:gd name="T49" fmla="*/ 13 h 18"/>
                <a:gd name="T50" fmla="*/ 14 w 169"/>
                <a:gd name="T51" fmla="*/ 12 h 18"/>
                <a:gd name="T52" fmla="*/ 11 w 169"/>
                <a:gd name="T53" fmla="*/ 11 h 18"/>
                <a:gd name="T54" fmla="*/ 5 w 169"/>
                <a:gd name="T55" fmla="*/ 9 h 18"/>
                <a:gd name="T56" fmla="*/ 1 w 169"/>
                <a:gd name="T57" fmla="*/ 7 h 18"/>
                <a:gd name="T58" fmla="*/ 0 w 169"/>
                <a:gd name="T59" fmla="*/ 5 h 18"/>
                <a:gd name="T60" fmla="*/ 0 w 169"/>
                <a:gd name="T61" fmla="*/ 0 h 18"/>
                <a:gd name="T62" fmla="*/ 3 w 169"/>
                <a:gd name="T63" fmla="*/ 2 h 18"/>
                <a:gd name="T64" fmla="*/ 7 w 169"/>
                <a:gd name="T65" fmla="*/ 4 h 18"/>
                <a:gd name="T66" fmla="*/ 11 w 169"/>
                <a:gd name="T67" fmla="*/ 5 h 18"/>
                <a:gd name="T68" fmla="*/ 14 w 169"/>
                <a:gd name="T69" fmla="*/ 6 h 18"/>
                <a:gd name="T70" fmla="*/ 17 w 169"/>
                <a:gd name="T71" fmla="*/ 6 h 18"/>
                <a:gd name="T72" fmla="*/ 21 w 169"/>
                <a:gd name="T73" fmla="*/ 7 h 18"/>
                <a:gd name="T74" fmla="*/ 27 w 169"/>
                <a:gd name="T75" fmla="*/ 8 h 18"/>
                <a:gd name="T76" fmla="*/ 33 w 169"/>
                <a:gd name="T77" fmla="*/ 9 h 18"/>
                <a:gd name="T78" fmla="*/ 40 w 169"/>
                <a:gd name="T79" fmla="*/ 9 h 18"/>
                <a:gd name="T80" fmla="*/ 47 w 169"/>
                <a:gd name="T81" fmla="*/ 10 h 18"/>
                <a:gd name="T82" fmla="*/ 54 w 169"/>
                <a:gd name="T83" fmla="*/ 10 h 18"/>
                <a:gd name="T84" fmla="*/ 60 w 169"/>
                <a:gd name="T85" fmla="*/ 10 h 18"/>
                <a:gd name="T86" fmla="*/ 66 w 169"/>
                <a:gd name="T87" fmla="*/ 11 h 18"/>
                <a:gd name="T88" fmla="*/ 72 w 169"/>
                <a:gd name="T89" fmla="*/ 11 h 18"/>
                <a:gd name="T90" fmla="*/ 79 w 169"/>
                <a:gd name="T91" fmla="*/ 11 h 18"/>
                <a:gd name="T92" fmla="*/ 85 w 169"/>
                <a:gd name="T93" fmla="*/ 11 h 18"/>
                <a:gd name="T94" fmla="*/ 90 w 169"/>
                <a:gd name="T95" fmla="*/ 11 h 18"/>
                <a:gd name="T96" fmla="*/ 94 w 169"/>
                <a:gd name="T97" fmla="*/ 11 h 18"/>
                <a:gd name="T98" fmla="*/ 98 w 169"/>
                <a:gd name="T99" fmla="*/ 11 h 18"/>
                <a:gd name="T100" fmla="*/ 103 w 169"/>
                <a:gd name="T101" fmla="*/ 11 h 18"/>
                <a:gd name="T102" fmla="*/ 107 w 169"/>
                <a:gd name="T103" fmla="*/ 11 h 18"/>
                <a:gd name="T104" fmla="*/ 118 w 169"/>
                <a:gd name="T105" fmla="*/ 10 h 18"/>
                <a:gd name="T106" fmla="*/ 131 w 169"/>
                <a:gd name="T107" fmla="*/ 9 h 18"/>
                <a:gd name="T108" fmla="*/ 143 w 169"/>
                <a:gd name="T109" fmla="*/ 8 h 18"/>
                <a:gd name="T110" fmla="*/ 152 w 169"/>
                <a:gd name="T111" fmla="*/ 6 h 18"/>
                <a:gd name="T112" fmla="*/ 160 w 169"/>
                <a:gd name="T113" fmla="*/ 4 h 18"/>
                <a:gd name="T114" fmla="*/ 164 w 169"/>
                <a:gd name="T115" fmla="*/ 3 h 18"/>
                <a:gd name="T116" fmla="*/ 167 w 169"/>
                <a:gd name="T117" fmla="*/ 2 h 18"/>
                <a:gd name="T118" fmla="*/ 169 w 169"/>
                <a:gd name="T11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9" h="18">
                  <a:moveTo>
                    <a:pt x="169" y="6"/>
                  </a:moveTo>
                  <a:lnTo>
                    <a:pt x="168" y="7"/>
                  </a:lnTo>
                  <a:lnTo>
                    <a:pt x="167" y="8"/>
                  </a:lnTo>
                  <a:lnTo>
                    <a:pt x="165" y="9"/>
                  </a:lnTo>
                  <a:lnTo>
                    <a:pt x="164" y="10"/>
                  </a:lnTo>
                  <a:lnTo>
                    <a:pt x="162" y="10"/>
                  </a:lnTo>
                  <a:lnTo>
                    <a:pt x="160" y="11"/>
                  </a:lnTo>
                  <a:lnTo>
                    <a:pt x="158" y="12"/>
                  </a:lnTo>
                  <a:lnTo>
                    <a:pt x="156" y="12"/>
                  </a:lnTo>
                  <a:lnTo>
                    <a:pt x="154" y="13"/>
                  </a:lnTo>
                  <a:lnTo>
                    <a:pt x="152" y="13"/>
                  </a:lnTo>
                  <a:lnTo>
                    <a:pt x="149" y="14"/>
                  </a:lnTo>
                  <a:lnTo>
                    <a:pt x="147" y="14"/>
                  </a:lnTo>
                  <a:lnTo>
                    <a:pt x="144" y="14"/>
                  </a:lnTo>
                  <a:lnTo>
                    <a:pt x="141" y="15"/>
                  </a:lnTo>
                  <a:lnTo>
                    <a:pt x="139" y="15"/>
                  </a:lnTo>
                  <a:lnTo>
                    <a:pt x="136" y="15"/>
                  </a:lnTo>
                  <a:lnTo>
                    <a:pt x="133" y="16"/>
                  </a:lnTo>
                  <a:lnTo>
                    <a:pt x="129" y="16"/>
                  </a:lnTo>
                  <a:lnTo>
                    <a:pt x="126" y="16"/>
                  </a:lnTo>
                  <a:lnTo>
                    <a:pt x="123" y="16"/>
                  </a:lnTo>
                  <a:lnTo>
                    <a:pt x="119" y="17"/>
                  </a:lnTo>
                  <a:lnTo>
                    <a:pt x="116" y="17"/>
                  </a:lnTo>
                  <a:lnTo>
                    <a:pt x="112" y="17"/>
                  </a:lnTo>
                  <a:lnTo>
                    <a:pt x="108" y="17"/>
                  </a:lnTo>
                  <a:lnTo>
                    <a:pt x="107" y="17"/>
                  </a:lnTo>
                  <a:lnTo>
                    <a:pt x="105" y="17"/>
                  </a:lnTo>
                  <a:lnTo>
                    <a:pt x="104" y="17"/>
                  </a:lnTo>
                  <a:lnTo>
                    <a:pt x="103" y="17"/>
                  </a:lnTo>
                  <a:lnTo>
                    <a:pt x="101" y="17"/>
                  </a:lnTo>
                  <a:lnTo>
                    <a:pt x="100" y="17"/>
                  </a:lnTo>
                  <a:lnTo>
                    <a:pt x="98" y="17"/>
                  </a:lnTo>
                  <a:lnTo>
                    <a:pt x="97" y="17"/>
                  </a:lnTo>
                  <a:lnTo>
                    <a:pt x="95" y="17"/>
                  </a:lnTo>
                  <a:lnTo>
                    <a:pt x="94" y="17"/>
                  </a:lnTo>
                  <a:lnTo>
                    <a:pt x="92" y="17"/>
                  </a:lnTo>
                  <a:lnTo>
                    <a:pt x="91" y="18"/>
                  </a:lnTo>
                  <a:lnTo>
                    <a:pt x="90" y="18"/>
                  </a:lnTo>
                  <a:lnTo>
                    <a:pt x="88" y="18"/>
                  </a:lnTo>
                  <a:lnTo>
                    <a:pt x="87" y="18"/>
                  </a:lnTo>
                  <a:lnTo>
                    <a:pt x="85" y="18"/>
                  </a:lnTo>
                  <a:lnTo>
                    <a:pt x="83" y="18"/>
                  </a:lnTo>
                  <a:lnTo>
                    <a:pt x="81" y="18"/>
                  </a:lnTo>
                  <a:lnTo>
                    <a:pt x="79" y="18"/>
                  </a:lnTo>
                  <a:lnTo>
                    <a:pt x="77" y="17"/>
                  </a:lnTo>
                  <a:lnTo>
                    <a:pt x="74" y="17"/>
                  </a:lnTo>
                  <a:lnTo>
                    <a:pt x="72" y="17"/>
                  </a:lnTo>
                  <a:lnTo>
                    <a:pt x="70" y="17"/>
                  </a:lnTo>
                  <a:lnTo>
                    <a:pt x="68" y="17"/>
                  </a:lnTo>
                  <a:lnTo>
                    <a:pt x="66" y="17"/>
                  </a:lnTo>
                  <a:lnTo>
                    <a:pt x="64" y="17"/>
                  </a:lnTo>
                  <a:lnTo>
                    <a:pt x="62" y="17"/>
                  </a:lnTo>
                  <a:lnTo>
                    <a:pt x="60" y="17"/>
                  </a:lnTo>
                  <a:lnTo>
                    <a:pt x="58" y="17"/>
                  </a:lnTo>
                  <a:lnTo>
                    <a:pt x="56" y="17"/>
                  </a:lnTo>
                  <a:lnTo>
                    <a:pt x="55" y="17"/>
                  </a:lnTo>
                  <a:lnTo>
                    <a:pt x="53" y="17"/>
                  </a:lnTo>
                  <a:lnTo>
                    <a:pt x="50" y="16"/>
                  </a:lnTo>
                  <a:lnTo>
                    <a:pt x="48" y="16"/>
                  </a:lnTo>
                  <a:lnTo>
                    <a:pt x="45" y="16"/>
                  </a:lnTo>
                  <a:lnTo>
                    <a:pt x="43" y="16"/>
                  </a:lnTo>
                  <a:lnTo>
                    <a:pt x="40" y="16"/>
                  </a:lnTo>
                  <a:lnTo>
                    <a:pt x="38" y="16"/>
                  </a:lnTo>
                  <a:lnTo>
                    <a:pt x="36" y="15"/>
                  </a:lnTo>
                  <a:lnTo>
                    <a:pt x="34" y="15"/>
                  </a:lnTo>
                  <a:lnTo>
                    <a:pt x="32" y="15"/>
                  </a:lnTo>
                  <a:lnTo>
                    <a:pt x="29" y="15"/>
                  </a:lnTo>
                  <a:lnTo>
                    <a:pt x="27" y="14"/>
                  </a:lnTo>
                  <a:lnTo>
                    <a:pt x="26" y="14"/>
                  </a:lnTo>
                  <a:lnTo>
                    <a:pt x="24" y="14"/>
                  </a:lnTo>
                  <a:lnTo>
                    <a:pt x="22" y="14"/>
                  </a:lnTo>
                  <a:lnTo>
                    <a:pt x="20" y="13"/>
                  </a:lnTo>
                  <a:lnTo>
                    <a:pt x="18" y="13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5" y="12"/>
                  </a:lnTo>
                  <a:lnTo>
                    <a:pt x="14" y="12"/>
                  </a:lnTo>
                  <a:lnTo>
                    <a:pt x="14" y="12"/>
                  </a:lnTo>
                  <a:lnTo>
                    <a:pt x="13" y="12"/>
                  </a:lnTo>
                  <a:lnTo>
                    <a:pt x="12" y="12"/>
                  </a:lnTo>
                  <a:lnTo>
                    <a:pt x="11" y="11"/>
                  </a:lnTo>
                  <a:lnTo>
                    <a:pt x="9" y="11"/>
                  </a:lnTo>
                  <a:lnTo>
                    <a:pt x="6" y="10"/>
                  </a:lnTo>
                  <a:lnTo>
                    <a:pt x="5" y="9"/>
                  </a:lnTo>
                  <a:lnTo>
                    <a:pt x="3" y="8"/>
                  </a:lnTo>
                  <a:lnTo>
                    <a:pt x="2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3"/>
                  </a:lnTo>
                  <a:lnTo>
                    <a:pt x="5" y="3"/>
                  </a:lnTo>
                  <a:lnTo>
                    <a:pt x="7" y="4"/>
                  </a:lnTo>
                  <a:lnTo>
                    <a:pt x="8" y="4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9" y="7"/>
                  </a:lnTo>
                  <a:lnTo>
                    <a:pt x="21" y="7"/>
                  </a:lnTo>
                  <a:lnTo>
                    <a:pt x="23" y="7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9" y="8"/>
                  </a:lnTo>
                  <a:lnTo>
                    <a:pt x="31" y="8"/>
                  </a:lnTo>
                  <a:lnTo>
                    <a:pt x="33" y="9"/>
                  </a:lnTo>
                  <a:lnTo>
                    <a:pt x="35" y="9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42" y="9"/>
                  </a:lnTo>
                  <a:lnTo>
                    <a:pt x="45" y="9"/>
                  </a:lnTo>
                  <a:lnTo>
                    <a:pt x="47" y="10"/>
                  </a:lnTo>
                  <a:lnTo>
                    <a:pt x="50" y="10"/>
                  </a:lnTo>
                  <a:lnTo>
                    <a:pt x="52" y="10"/>
                  </a:lnTo>
                  <a:lnTo>
                    <a:pt x="54" y="10"/>
                  </a:lnTo>
                  <a:lnTo>
                    <a:pt x="56" y="10"/>
                  </a:lnTo>
                  <a:lnTo>
                    <a:pt x="58" y="10"/>
                  </a:lnTo>
                  <a:lnTo>
                    <a:pt x="60" y="10"/>
                  </a:lnTo>
                  <a:lnTo>
                    <a:pt x="62" y="11"/>
                  </a:lnTo>
                  <a:lnTo>
                    <a:pt x="64" y="11"/>
                  </a:lnTo>
                  <a:lnTo>
                    <a:pt x="66" y="11"/>
                  </a:lnTo>
                  <a:lnTo>
                    <a:pt x="68" y="11"/>
                  </a:lnTo>
                  <a:lnTo>
                    <a:pt x="70" y="11"/>
                  </a:lnTo>
                  <a:lnTo>
                    <a:pt x="72" y="11"/>
                  </a:lnTo>
                  <a:lnTo>
                    <a:pt x="74" y="11"/>
                  </a:lnTo>
                  <a:lnTo>
                    <a:pt x="76" y="11"/>
                  </a:lnTo>
                  <a:lnTo>
                    <a:pt x="79" y="11"/>
                  </a:lnTo>
                  <a:lnTo>
                    <a:pt x="81" y="11"/>
                  </a:lnTo>
                  <a:lnTo>
                    <a:pt x="83" y="11"/>
                  </a:lnTo>
                  <a:lnTo>
                    <a:pt x="85" y="11"/>
                  </a:lnTo>
                  <a:lnTo>
                    <a:pt x="87" y="11"/>
                  </a:lnTo>
                  <a:lnTo>
                    <a:pt x="88" y="11"/>
                  </a:lnTo>
                  <a:lnTo>
                    <a:pt x="90" y="11"/>
                  </a:lnTo>
                  <a:lnTo>
                    <a:pt x="91" y="11"/>
                  </a:lnTo>
                  <a:lnTo>
                    <a:pt x="93" y="11"/>
                  </a:lnTo>
                  <a:lnTo>
                    <a:pt x="94" y="11"/>
                  </a:lnTo>
                  <a:lnTo>
                    <a:pt x="95" y="11"/>
                  </a:lnTo>
                  <a:lnTo>
                    <a:pt x="97" y="11"/>
                  </a:lnTo>
                  <a:lnTo>
                    <a:pt x="98" y="11"/>
                  </a:lnTo>
                  <a:lnTo>
                    <a:pt x="100" y="11"/>
                  </a:lnTo>
                  <a:lnTo>
                    <a:pt x="101" y="11"/>
                  </a:lnTo>
                  <a:lnTo>
                    <a:pt x="103" y="11"/>
                  </a:lnTo>
                  <a:lnTo>
                    <a:pt x="104" y="11"/>
                  </a:lnTo>
                  <a:lnTo>
                    <a:pt x="106" y="11"/>
                  </a:lnTo>
                  <a:lnTo>
                    <a:pt x="107" y="11"/>
                  </a:lnTo>
                  <a:lnTo>
                    <a:pt x="108" y="11"/>
                  </a:lnTo>
                  <a:lnTo>
                    <a:pt x="113" y="10"/>
                  </a:lnTo>
                  <a:lnTo>
                    <a:pt x="118" y="10"/>
                  </a:lnTo>
                  <a:lnTo>
                    <a:pt x="123" y="10"/>
                  </a:lnTo>
                  <a:lnTo>
                    <a:pt x="127" y="9"/>
                  </a:lnTo>
                  <a:lnTo>
                    <a:pt x="131" y="9"/>
                  </a:lnTo>
                  <a:lnTo>
                    <a:pt x="135" y="9"/>
                  </a:lnTo>
                  <a:lnTo>
                    <a:pt x="139" y="8"/>
                  </a:lnTo>
                  <a:lnTo>
                    <a:pt x="143" y="8"/>
                  </a:lnTo>
                  <a:lnTo>
                    <a:pt x="146" y="7"/>
                  </a:lnTo>
                  <a:lnTo>
                    <a:pt x="149" y="7"/>
                  </a:lnTo>
                  <a:lnTo>
                    <a:pt x="152" y="6"/>
                  </a:lnTo>
                  <a:lnTo>
                    <a:pt x="155" y="6"/>
                  </a:lnTo>
                  <a:lnTo>
                    <a:pt x="158" y="5"/>
                  </a:lnTo>
                  <a:lnTo>
                    <a:pt x="160" y="4"/>
                  </a:lnTo>
                  <a:lnTo>
                    <a:pt x="162" y="4"/>
                  </a:lnTo>
                  <a:lnTo>
                    <a:pt x="164" y="3"/>
                  </a:lnTo>
                  <a:lnTo>
                    <a:pt x="164" y="3"/>
                  </a:lnTo>
                  <a:lnTo>
                    <a:pt x="165" y="2"/>
                  </a:lnTo>
                  <a:lnTo>
                    <a:pt x="166" y="2"/>
                  </a:lnTo>
                  <a:lnTo>
                    <a:pt x="167" y="2"/>
                  </a:lnTo>
                  <a:lnTo>
                    <a:pt x="167" y="1"/>
                  </a:lnTo>
                  <a:lnTo>
                    <a:pt x="168" y="1"/>
                  </a:lnTo>
                  <a:lnTo>
                    <a:pt x="169" y="1"/>
                  </a:lnTo>
                  <a:lnTo>
                    <a:pt x="169" y="0"/>
                  </a:lnTo>
                  <a:lnTo>
                    <a:pt x="169" y="6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21" name="Freeform 181"/>
            <p:cNvSpPr>
              <a:spLocks/>
            </p:cNvSpPr>
            <p:nvPr/>
          </p:nvSpPr>
          <p:spPr bwMode="auto">
            <a:xfrm>
              <a:off x="3930" y="2305"/>
              <a:ext cx="36" cy="12"/>
            </a:xfrm>
            <a:custGeom>
              <a:avLst/>
              <a:gdLst>
                <a:gd name="T0" fmla="*/ 19 w 36"/>
                <a:gd name="T1" fmla="*/ 0 h 12"/>
                <a:gd name="T2" fmla="*/ 36 w 36"/>
                <a:gd name="T3" fmla="*/ 9 h 12"/>
                <a:gd name="T4" fmla="*/ 9 w 36"/>
                <a:gd name="T5" fmla="*/ 12 h 12"/>
                <a:gd name="T6" fmla="*/ 0 w 36"/>
                <a:gd name="T7" fmla="*/ 2 h 12"/>
                <a:gd name="T8" fmla="*/ 19 w 36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12">
                  <a:moveTo>
                    <a:pt x="19" y="0"/>
                  </a:moveTo>
                  <a:lnTo>
                    <a:pt x="36" y="9"/>
                  </a:lnTo>
                  <a:lnTo>
                    <a:pt x="9" y="12"/>
                  </a:lnTo>
                  <a:lnTo>
                    <a:pt x="0" y="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22" name="Freeform 182"/>
            <p:cNvSpPr>
              <a:spLocks/>
            </p:cNvSpPr>
            <p:nvPr/>
          </p:nvSpPr>
          <p:spPr bwMode="auto">
            <a:xfrm>
              <a:off x="3933" y="2306"/>
              <a:ext cx="28" cy="9"/>
            </a:xfrm>
            <a:custGeom>
              <a:avLst/>
              <a:gdLst>
                <a:gd name="T0" fmla="*/ 16 w 28"/>
                <a:gd name="T1" fmla="*/ 0 h 9"/>
                <a:gd name="T2" fmla="*/ 28 w 28"/>
                <a:gd name="T3" fmla="*/ 7 h 9"/>
                <a:gd name="T4" fmla="*/ 7 w 28"/>
                <a:gd name="T5" fmla="*/ 9 h 9"/>
                <a:gd name="T6" fmla="*/ 0 w 28"/>
                <a:gd name="T7" fmla="*/ 2 h 9"/>
                <a:gd name="T8" fmla="*/ 16 w 28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9">
                  <a:moveTo>
                    <a:pt x="16" y="0"/>
                  </a:moveTo>
                  <a:lnTo>
                    <a:pt x="28" y="7"/>
                  </a:lnTo>
                  <a:lnTo>
                    <a:pt x="7" y="9"/>
                  </a:lnTo>
                  <a:lnTo>
                    <a:pt x="0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6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23" name="Freeform 183"/>
            <p:cNvSpPr>
              <a:spLocks/>
            </p:cNvSpPr>
            <p:nvPr/>
          </p:nvSpPr>
          <p:spPr bwMode="auto">
            <a:xfrm>
              <a:off x="3917" y="2242"/>
              <a:ext cx="7" cy="10"/>
            </a:xfrm>
            <a:custGeom>
              <a:avLst/>
              <a:gdLst>
                <a:gd name="T0" fmla="*/ 2 w 7"/>
                <a:gd name="T1" fmla="*/ 10 h 10"/>
                <a:gd name="T2" fmla="*/ 1 w 7"/>
                <a:gd name="T3" fmla="*/ 9 h 10"/>
                <a:gd name="T4" fmla="*/ 0 w 7"/>
                <a:gd name="T5" fmla="*/ 8 h 10"/>
                <a:gd name="T6" fmla="*/ 1 w 7"/>
                <a:gd name="T7" fmla="*/ 6 h 10"/>
                <a:gd name="T8" fmla="*/ 1 w 7"/>
                <a:gd name="T9" fmla="*/ 4 h 10"/>
                <a:gd name="T10" fmla="*/ 2 w 7"/>
                <a:gd name="T11" fmla="*/ 3 h 10"/>
                <a:gd name="T12" fmla="*/ 2 w 7"/>
                <a:gd name="T13" fmla="*/ 2 h 10"/>
                <a:gd name="T14" fmla="*/ 3 w 7"/>
                <a:gd name="T15" fmla="*/ 1 h 10"/>
                <a:gd name="T16" fmla="*/ 3 w 7"/>
                <a:gd name="T17" fmla="*/ 1 h 10"/>
                <a:gd name="T18" fmla="*/ 4 w 7"/>
                <a:gd name="T19" fmla="*/ 0 h 10"/>
                <a:gd name="T20" fmla="*/ 4 w 7"/>
                <a:gd name="T21" fmla="*/ 0 h 10"/>
                <a:gd name="T22" fmla="*/ 5 w 7"/>
                <a:gd name="T23" fmla="*/ 0 h 10"/>
                <a:gd name="T24" fmla="*/ 5 w 7"/>
                <a:gd name="T25" fmla="*/ 0 h 10"/>
                <a:gd name="T26" fmla="*/ 6 w 7"/>
                <a:gd name="T27" fmla="*/ 1 h 10"/>
                <a:gd name="T28" fmla="*/ 7 w 7"/>
                <a:gd name="T29" fmla="*/ 2 h 10"/>
                <a:gd name="T30" fmla="*/ 6 w 7"/>
                <a:gd name="T31" fmla="*/ 4 h 10"/>
                <a:gd name="T32" fmla="*/ 6 w 7"/>
                <a:gd name="T33" fmla="*/ 6 h 10"/>
                <a:gd name="T34" fmla="*/ 5 w 7"/>
                <a:gd name="T35" fmla="*/ 7 h 10"/>
                <a:gd name="T36" fmla="*/ 5 w 7"/>
                <a:gd name="T37" fmla="*/ 8 h 10"/>
                <a:gd name="T38" fmla="*/ 4 w 7"/>
                <a:gd name="T39" fmla="*/ 9 h 10"/>
                <a:gd name="T40" fmla="*/ 4 w 7"/>
                <a:gd name="T41" fmla="*/ 9 h 10"/>
                <a:gd name="T42" fmla="*/ 3 w 7"/>
                <a:gd name="T43" fmla="*/ 10 h 10"/>
                <a:gd name="T44" fmla="*/ 3 w 7"/>
                <a:gd name="T45" fmla="*/ 10 h 10"/>
                <a:gd name="T46" fmla="*/ 2 w 7"/>
                <a:gd name="T47" fmla="*/ 10 h 10"/>
                <a:gd name="T48" fmla="*/ 2 w 7"/>
                <a:gd name="T4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" h="10">
                  <a:moveTo>
                    <a:pt x="2" y="10"/>
                  </a:moveTo>
                  <a:lnTo>
                    <a:pt x="1" y="9"/>
                  </a:lnTo>
                  <a:lnTo>
                    <a:pt x="0" y="8"/>
                  </a:lnTo>
                  <a:lnTo>
                    <a:pt x="1" y="6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7" y="2"/>
                  </a:lnTo>
                  <a:lnTo>
                    <a:pt x="6" y="4"/>
                  </a:lnTo>
                  <a:lnTo>
                    <a:pt x="6" y="6"/>
                  </a:lnTo>
                  <a:lnTo>
                    <a:pt x="5" y="7"/>
                  </a:lnTo>
                  <a:lnTo>
                    <a:pt x="5" y="8"/>
                  </a:lnTo>
                  <a:lnTo>
                    <a:pt x="4" y="9"/>
                  </a:lnTo>
                  <a:lnTo>
                    <a:pt x="4" y="9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2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24" name="Freeform 184"/>
            <p:cNvSpPr>
              <a:spLocks/>
            </p:cNvSpPr>
            <p:nvPr/>
          </p:nvSpPr>
          <p:spPr bwMode="auto">
            <a:xfrm>
              <a:off x="3922" y="2265"/>
              <a:ext cx="18" cy="16"/>
            </a:xfrm>
            <a:custGeom>
              <a:avLst/>
              <a:gdLst>
                <a:gd name="T0" fmla="*/ 0 w 18"/>
                <a:gd name="T1" fmla="*/ 16 h 16"/>
                <a:gd name="T2" fmla="*/ 0 w 18"/>
                <a:gd name="T3" fmla="*/ 0 h 16"/>
                <a:gd name="T4" fmla="*/ 18 w 18"/>
                <a:gd name="T5" fmla="*/ 4 h 16"/>
                <a:gd name="T6" fmla="*/ 18 w 18"/>
                <a:gd name="T7" fmla="*/ 16 h 16"/>
                <a:gd name="T8" fmla="*/ 0 w 18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6">
                  <a:moveTo>
                    <a:pt x="0" y="16"/>
                  </a:moveTo>
                  <a:lnTo>
                    <a:pt x="0" y="0"/>
                  </a:lnTo>
                  <a:lnTo>
                    <a:pt x="18" y="4"/>
                  </a:lnTo>
                  <a:lnTo>
                    <a:pt x="18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25" name="Rectangle 185"/>
            <p:cNvSpPr>
              <a:spLocks noChangeArrowheads="1"/>
            </p:cNvSpPr>
            <p:nvPr/>
          </p:nvSpPr>
          <p:spPr bwMode="auto">
            <a:xfrm>
              <a:off x="3924" y="2267"/>
              <a:ext cx="14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26" name="Freeform 186"/>
            <p:cNvSpPr>
              <a:spLocks/>
            </p:cNvSpPr>
            <p:nvPr/>
          </p:nvSpPr>
          <p:spPr bwMode="auto">
            <a:xfrm>
              <a:off x="3914" y="2240"/>
              <a:ext cx="37" cy="33"/>
            </a:xfrm>
            <a:custGeom>
              <a:avLst/>
              <a:gdLst>
                <a:gd name="T0" fmla="*/ 6 w 37"/>
                <a:gd name="T1" fmla="*/ 9 h 33"/>
                <a:gd name="T2" fmla="*/ 6 w 37"/>
                <a:gd name="T3" fmla="*/ 9 h 33"/>
                <a:gd name="T4" fmla="*/ 7 w 37"/>
                <a:gd name="T5" fmla="*/ 8 h 33"/>
                <a:gd name="T6" fmla="*/ 8 w 37"/>
                <a:gd name="T7" fmla="*/ 6 h 33"/>
                <a:gd name="T8" fmla="*/ 10 w 37"/>
                <a:gd name="T9" fmla="*/ 4 h 33"/>
                <a:gd name="T10" fmla="*/ 12 w 37"/>
                <a:gd name="T11" fmla="*/ 2 h 33"/>
                <a:gd name="T12" fmla="*/ 14 w 37"/>
                <a:gd name="T13" fmla="*/ 1 h 33"/>
                <a:gd name="T14" fmla="*/ 16 w 37"/>
                <a:gd name="T15" fmla="*/ 0 h 33"/>
                <a:gd name="T16" fmla="*/ 19 w 37"/>
                <a:gd name="T17" fmla="*/ 0 h 33"/>
                <a:gd name="T18" fmla="*/ 21 w 37"/>
                <a:gd name="T19" fmla="*/ 0 h 33"/>
                <a:gd name="T20" fmla="*/ 24 w 37"/>
                <a:gd name="T21" fmla="*/ 0 h 33"/>
                <a:gd name="T22" fmla="*/ 27 w 37"/>
                <a:gd name="T23" fmla="*/ 1 h 33"/>
                <a:gd name="T24" fmla="*/ 30 w 37"/>
                <a:gd name="T25" fmla="*/ 3 h 33"/>
                <a:gd name="T26" fmla="*/ 32 w 37"/>
                <a:gd name="T27" fmla="*/ 5 h 33"/>
                <a:gd name="T28" fmla="*/ 34 w 37"/>
                <a:gd name="T29" fmla="*/ 7 h 33"/>
                <a:gd name="T30" fmla="*/ 36 w 37"/>
                <a:gd name="T31" fmla="*/ 10 h 33"/>
                <a:gd name="T32" fmla="*/ 37 w 37"/>
                <a:gd name="T33" fmla="*/ 13 h 33"/>
                <a:gd name="T34" fmla="*/ 37 w 37"/>
                <a:gd name="T35" fmla="*/ 16 h 33"/>
                <a:gd name="T36" fmla="*/ 37 w 37"/>
                <a:gd name="T37" fmla="*/ 19 h 33"/>
                <a:gd name="T38" fmla="*/ 36 w 37"/>
                <a:gd name="T39" fmla="*/ 23 h 33"/>
                <a:gd name="T40" fmla="*/ 35 w 37"/>
                <a:gd name="T41" fmla="*/ 26 h 33"/>
                <a:gd name="T42" fmla="*/ 33 w 37"/>
                <a:gd name="T43" fmla="*/ 28 h 33"/>
                <a:gd name="T44" fmla="*/ 30 w 37"/>
                <a:gd name="T45" fmla="*/ 30 h 33"/>
                <a:gd name="T46" fmla="*/ 28 w 37"/>
                <a:gd name="T47" fmla="*/ 32 h 33"/>
                <a:gd name="T48" fmla="*/ 25 w 37"/>
                <a:gd name="T49" fmla="*/ 33 h 33"/>
                <a:gd name="T50" fmla="*/ 21 w 37"/>
                <a:gd name="T51" fmla="*/ 33 h 33"/>
                <a:gd name="T52" fmla="*/ 18 w 37"/>
                <a:gd name="T53" fmla="*/ 33 h 33"/>
                <a:gd name="T54" fmla="*/ 16 w 37"/>
                <a:gd name="T55" fmla="*/ 32 h 33"/>
                <a:gd name="T56" fmla="*/ 14 w 37"/>
                <a:gd name="T57" fmla="*/ 31 h 33"/>
                <a:gd name="T58" fmla="*/ 12 w 37"/>
                <a:gd name="T59" fmla="*/ 30 h 33"/>
                <a:gd name="T60" fmla="*/ 10 w 37"/>
                <a:gd name="T61" fmla="*/ 29 h 33"/>
                <a:gd name="T62" fmla="*/ 9 w 37"/>
                <a:gd name="T63" fmla="*/ 27 h 33"/>
                <a:gd name="T64" fmla="*/ 7 w 37"/>
                <a:gd name="T65" fmla="*/ 26 h 33"/>
                <a:gd name="T66" fmla="*/ 6 w 37"/>
                <a:gd name="T67" fmla="*/ 24 h 33"/>
                <a:gd name="T68" fmla="*/ 5 w 37"/>
                <a:gd name="T69" fmla="*/ 23 h 33"/>
                <a:gd name="T70" fmla="*/ 5 w 37"/>
                <a:gd name="T71" fmla="*/ 23 h 33"/>
                <a:gd name="T72" fmla="*/ 4 w 37"/>
                <a:gd name="T73" fmla="*/ 22 h 33"/>
                <a:gd name="T74" fmla="*/ 2 w 37"/>
                <a:gd name="T75" fmla="*/ 21 h 33"/>
                <a:gd name="T76" fmla="*/ 1 w 37"/>
                <a:gd name="T77" fmla="*/ 19 h 33"/>
                <a:gd name="T78" fmla="*/ 0 w 37"/>
                <a:gd name="T79" fmla="*/ 16 h 33"/>
                <a:gd name="T80" fmla="*/ 1 w 37"/>
                <a:gd name="T81" fmla="*/ 14 h 33"/>
                <a:gd name="T82" fmla="*/ 2 w 37"/>
                <a:gd name="T83" fmla="*/ 11 h 33"/>
                <a:gd name="T84" fmla="*/ 3 w 37"/>
                <a:gd name="T85" fmla="*/ 9 h 33"/>
                <a:gd name="T86" fmla="*/ 5 w 37"/>
                <a:gd name="T87" fmla="*/ 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7" h="33">
                  <a:moveTo>
                    <a:pt x="6" y="9"/>
                  </a:moveTo>
                  <a:lnTo>
                    <a:pt x="6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9" y="5"/>
                  </a:lnTo>
                  <a:lnTo>
                    <a:pt x="10" y="4"/>
                  </a:lnTo>
                  <a:lnTo>
                    <a:pt x="11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1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5"/>
                  </a:lnTo>
                  <a:lnTo>
                    <a:pt x="34" y="6"/>
                  </a:lnTo>
                  <a:lnTo>
                    <a:pt x="34" y="7"/>
                  </a:lnTo>
                  <a:lnTo>
                    <a:pt x="35" y="8"/>
                  </a:lnTo>
                  <a:lnTo>
                    <a:pt x="36" y="10"/>
                  </a:lnTo>
                  <a:lnTo>
                    <a:pt x="37" y="11"/>
                  </a:lnTo>
                  <a:lnTo>
                    <a:pt x="37" y="13"/>
                  </a:lnTo>
                  <a:lnTo>
                    <a:pt x="37" y="14"/>
                  </a:lnTo>
                  <a:lnTo>
                    <a:pt x="37" y="16"/>
                  </a:lnTo>
                  <a:lnTo>
                    <a:pt x="37" y="18"/>
                  </a:lnTo>
                  <a:lnTo>
                    <a:pt x="37" y="19"/>
                  </a:lnTo>
                  <a:lnTo>
                    <a:pt x="37" y="21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5" y="26"/>
                  </a:lnTo>
                  <a:lnTo>
                    <a:pt x="34" y="27"/>
                  </a:lnTo>
                  <a:lnTo>
                    <a:pt x="33" y="28"/>
                  </a:lnTo>
                  <a:lnTo>
                    <a:pt x="32" y="29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8" y="32"/>
                  </a:lnTo>
                  <a:lnTo>
                    <a:pt x="26" y="32"/>
                  </a:lnTo>
                  <a:lnTo>
                    <a:pt x="25" y="33"/>
                  </a:lnTo>
                  <a:lnTo>
                    <a:pt x="23" y="33"/>
                  </a:lnTo>
                  <a:lnTo>
                    <a:pt x="21" y="33"/>
                  </a:lnTo>
                  <a:lnTo>
                    <a:pt x="20" y="33"/>
                  </a:lnTo>
                  <a:lnTo>
                    <a:pt x="18" y="33"/>
                  </a:lnTo>
                  <a:lnTo>
                    <a:pt x="17" y="33"/>
                  </a:lnTo>
                  <a:lnTo>
                    <a:pt x="16" y="32"/>
                  </a:lnTo>
                  <a:lnTo>
                    <a:pt x="15" y="32"/>
                  </a:lnTo>
                  <a:lnTo>
                    <a:pt x="14" y="31"/>
                  </a:lnTo>
                  <a:lnTo>
                    <a:pt x="13" y="31"/>
                  </a:lnTo>
                  <a:lnTo>
                    <a:pt x="12" y="30"/>
                  </a:lnTo>
                  <a:lnTo>
                    <a:pt x="11" y="30"/>
                  </a:lnTo>
                  <a:lnTo>
                    <a:pt x="10" y="29"/>
                  </a:lnTo>
                  <a:lnTo>
                    <a:pt x="9" y="28"/>
                  </a:lnTo>
                  <a:lnTo>
                    <a:pt x="9" y="27"/>
                  </a:lnTo>
                  <a:lnTo>
                    <a:pt x="8" y="26"/>
                  </a:lnTo>
                  <a:lnTo>
                    <a:pt x="7" y="26"/>
                  </a:lnTo>
                  <a:lnTo>
                    <a:pt x="7" y="25"/>
                  </a:lnTo>
                  <a:lnTo>
                    <a:pt x="6" y="24"/>
                  </a:lnTo>
                  <a:lnTo>
                    <a:pt x="6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5" y="23"/>
                  </a:lnTo>
                  <a:lnTo>
                    <a:pt x="4" y="22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1" y="14"/>
                  </a:lnTo>
                  <a:lnTo>
                    <a:pt x="1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3" y="9"/>
                  </a:lnTo>
                  <a:lnTo>
                    <a:pt x="4" y="9"/>
                  </a:lnTo>
                  <a:lnTo>
                    <a:pt x="5" y="9"/>
                  </a:lnTo>
                  <a:lnTo>
                    <a:pt x="6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27" name="Freeform 187"/>
            <p:cNvSpPr>
              <a:spLocks/>
            </p:cNvSpPr>
            <p:nvPr/>
          </p:nvSpPr>
          <p:spPr bwMode="auto">
            <a:xfrm>
              <a:off x="3916" y="2242"/>
              <a:ext cx="33" cy="28"/>
            </a:xfrm>
            <a:custGeom>
              <a:avLst/>
              <a:gdLst>
                <a:gd name="T0" fmla="*/ 4 w 33"/>
                <a:gd name="T1" fmla="*/ 10 h 28"/>
                <a:gd name="T2" fmla="*/ 5 w 33"/>
                <a:gd name="T3" fmla="*/ 10 h 28"/>
                <a:gd name="T4" fmla="*/ 6 w 33"/>
                <a:gd name="T5" fmla="*/ 10 h 28"/>
                <a:gd name="T6" fmla="*/ 7 w 33"/>
                <a:gd name="T7" fmla="*/ 7 h 28"/>
                <a:gd name="T8" fmla="*/ 8 w 33"/>
                <a:gd name="T9" fmla="*/ 5 h 28"/>
                <a:gd name="T10" fmla="*/ 10 w 33"/>
                <a:gd name="T11" fmla="*/ 4 h 28"/>
                <a:gd name="T12" fmla="*/ 12 w 33"/>
                <a:gd name="T13" fmla="*/ 2 h 28"/>
                <a:gd name="T14" fmla="*/ 14 w 33"/>
                <a:gd name="T15" fmla="*/ 1 h 28"/>
                <a:gd name="T16" fmla="*/ 16 w 33"/>
                <a:gd name="T17" fmla="*/ 1 h 28"/>
                <a:gd name="T18" fmla="*/ 19 w 33"/>
                <a:gd name="T19" fmla="*/ 0 h 28"/>
                <a:gd name="T20" fmla="*/ 23 w 33"/>
                <a:gd name="T21" fmla="*/ 1 h 28"/>
                <a:gd name="T22" fmla="*/ 28 w 33"/>
                <a:gd name="T23" fmla="*/ 4 h 28"/>
                <a:gd name="T24" fmla="*/ 31 w 33"/>
                <a:gd name="T25" fmla="*/ 8 h 28"/>
                <a:gd name="T26" fmla="*/ 33 w 33"/>
                <a:gd name="T27" fmla="*/ 13 h 28"/>
                <a:gd name="T28" fmla="*/ 33 w 33"/>
                <a:gd name="T29" fmla="*/ 17 h 28"/>
                <a:gd name="T30" fmla="*/ 32 w 33"/>
                <a:gd name="T31" fmla="*/ 20 h 28"/>
                <a:gd name="T32" fmla="*/ 31 w 33"/>
                <a:gd name="T33" fmla="*/ 22 h 28"/>
                <a:gd name="T34" fmla="*/ 29 w 33"/>
                <a:gd name="T35" fmla="*/ 24 h 28"/>
                <a:gd name="T36" fmla="*/ 27 w 33"/>
                <a:gd name="T37" fmla="*/ 26 h 28"/>
                <a:gd name="T38" fmla="*/ 25 w 33"/>
                <a:gd name="T39" fmla="*/ 27 h 28"/>
                <a:gd name="T40" fmla="*/ 22 w 33"/>
                <a:gd name="T41" fmla="*/ 28 h 28"/>
                <a:gd name="T42" fmla="*/ 19 w 33"/>
                <a:gd name="T43" fmla="*/ 28 h 28"/>
                <a:gd name="T44" fmla="*/ 15 w 33"/>
                <a:gd name="T45" fmla="*/ 28 h 28"/>
                <a:gd name="T46" fmla="*/ 11 w 33"/>
                <a:gd name="T47" fmla="*/ 26 h 28"/>
                <a:gd name="T48" fmla="*/ 8 w 33"/>
                <a:gd name="T49" fmla="*/ 23 h 28"/>
                <a:gd name="T50" fmla="*/ 6 w 33"/>
                <a:gd name="T51" fmla="*/ 19 h 28"/>
                <a:gd name="T52" fmla="*/ 5 w 33"/>
                <a:gd name="T53" fmla="*/ 17 h 28"/>
                <a:gd name="T54" fmla="*/ 4 w 33"/>
                <a:gd name="T55" fmla="*/ 18 h 28"/>
                <a:gd name="T56" fmla="*/ 2 w 33"/>
                <a:gd name="T57" fmla="*/ 18 h 28"/>
                <a:gd name="T58" fmla="*/ 1 w 33"/>
                <a:gd name="T59" fmla="*/ 17 h 28"/>
                <a:gd name="T60" fmla="*/ 1 w 33"/>
                <a:gd name="T61" fmla="*/ 16 h 28"/>
                <a:gd name="T62" fmla="*/ 0 w 33"/>
                <a:gd name="T63" fmla="*/ 14 h 28"/>
                <a:gd name="T64" fmla="*/ 0 w 33"/>
                <a:gd name="T65" fmla="*/ 13 h 28"/>
                <a:gd name="T66" fmla="*/ 1 w 33"/>
                <a:gd name="T67" fmla="*/ 11 h 28"/>
                <a:gd name="T68" fmla="*/ 2 w 33"/>
                <a:gd name="T69" fmla="*/ 10 h 28"/>
                <a:gd name="T70" fmla="*/ 3 w 33"/>
                <a:gd name="T71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" h="28">
                  <a:moveTo>
                    <a:pt x="4" y="10"/>
                  </a:moveTo>
                  <a:lnTo>
                    <a:pt x="4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6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10" y="4"/>
                  </a:lnTo>
                  <a:lnTo>
                    <a:pt x="11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6" y="2"/>
                  </a:lnTo>
                  <a:lnTo>
                    <a:pt x="28" y="4"/>
                  </a:lnTo>
                  <a:lnTo>
                    <a:pt x="30" y="5"/>
                  </a:lnTo>
                  <a:lnTo>
                    <a:pt x="31" y="8"/>
                  </a:lnTo>
                  <a:lnTo>
                    <a:pt x="32" y="10"/>
                  </a:lnTo>
                  <a:lnTo>
                    <a:pt x="33" y="13"/>
                  </a:lnTo>
                  <a:lnTo>
                    <a:pt x="33" y="16"/>
                  </a:lnTo>
                  <a:lnTo>
                    <a:pt x="33" y="17"/>
                  </a:lnTo>
                  <a:lnTo>
                    <a:pt x="32" y="18"/>
                  </a:lnTo>
                  <a:lnTo>
                    <a:pt x="32" y="20"/>
                  </a:lnTo>
                  <a:lnTo>
                    <a:pt x="31" y="21"/>
                  </a:lnTo>
                  <a:lnTo>
                    <a:pt x="31" y="22"/>
                  </a:lnTo>
                  <a:lnTo>
                    <a:pt x="30" y="23"/>
                  </a:lnTo>
                  <a:lnTo>
                    <a:pt x="29" y="24"/>
                  </a:lnTo>
                  <a:lnTo>
                    <a:pt x="28" y="25"/>
                  </a:lnTo>
                  <a:lnTo>
                    <a:pt x="27" y="26"/>
                  </a:lnTo>
                  <a:lnTo>
                    <a:pt x="26" y="27"/>
                  </a:lnTo>
                  <a:lnTo>
                    <a:pt x="25" y="27"/>
                  </a:lnTo>
                  <a:lnTo>
                    <a:pt x="23" y="28"/>
                  </a:lnTo>
                  <a:lnTo>
                    <a:pt x="22" y="28"/>
                  </a:lnTo>
                  <a:lnTo>
                    <a:pt x="21" y="28"/>
                  </a:lnTo>
                  <a:lnTo>
                    <a:pt x="19" y="28"/>
                  </a:lnTo>
                  <a:lnTo>
                    <a:pt x="18" y="28"/>
                  </a:lnTo>
                  <a:lnTo>
                    <a:pt x="15" y="28"/>
                  </a:lnTo>
                  <a:lnTo>
                    <a:pt x="13" y="27"/>
                  </a:lnTo>
                  <a:lnTo>
                    <a:pt x="11" y="26"/>
                  </a:lnTo>
                  <a:lnTo>
                    <a:pt x="10" y="25"/>
                  </a:lnTo>
                  <a:lnTo>
                    <a:pt x="8" y="23"/>
                  </a:lnTo>
                  <a:lnTo>
                    <a:pt x="7" y="21"/>
                  </a:lnTo>
                  <a:lnTo>
                    <a:pt x="6" y="19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3" y="18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4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28" name="Freeform 188"/>
            <p:cNvSpPr>
              <a:spLocks/>
            </p:cNvSpPr>
            <p:nvPr/>
          </p:nvSpPr>
          <p:spPr bwMode="auto">
            <a:xfrm>
              <a:off x="3928" y="2261"/>
              <a:ext cx="13" cy="6"/>
            </a:xfrm>
            <a:custGeom>
              <a:avLst/>
              <a:gdLst>
                <a:gd name="T0" fmla="*/ 13 w 13"/>
                <a:gd name="T1" fmla="*/ 2 h 6"/>
                <a:gd name="T2" fmla="*/ 13 w 13"/>
                <a:gd name="T3" fmla="*/ 2 h 6"/>
                <a:gd name="T4" fmla="*/ 13 w 13"/>
                <a:gd name="T5" fmla="*/ 2 h 6"/>
                <a:gd name="T6" fmla="*/ 12 w 13"/>
                <a:gd name="T7" fmla="*/ 3 h 6"/>
                <a:gd name="T8" fmla="*/ 12 w 13"/>
                <a:gd name="T9" fmla="*/ 3 h 6"/>
                <a:gd name="T10" fmla="*/ 12 w 13"/>
                <a:gd name="T11" fmla="*/ 4 h 6"/>
                <a:gd name="T12" fmla="*/ 11 w 13"/>
                <a:gd name="T13" fmla="*/ 4 h 6"/>
                <a:gd name="T14" fmla="*/ 11 w 13"/>
                <a:gd name="T15" fmla="*/ 5 h 6"/>
                <a:gd name="T16" fmla="*/ 10 w 13"/>
                <a:gd name="T17" fmla="*/ 5 h 6"/>
                <a:gd name="T18" fmla="*/ 9 w 13"/>
                <a:gd name="T19" fmla="*/ 5 h 6"/>
                <a:gd name="T20" fmla="*/ 8 w 13"/>
                <a:gd name="T21" fmla="*/ 6 h 6"/>
                <a:gd name="T22" fmla="*/ 8 w 13"/>
                <a:gd name="T23" fmla="*/ 6 h 6"/>
                <a:gd name="T24" fmla="*/ 7 w 13"/>
                <a:gd name="T25" fmla="*/ 6 h 6"/>
                <a:gd name="T26" fmla="*/ 6 w 13"/>
                <a:gd name="T27" fmla="*/ 6 h 6"/>
                <a:gd name="T28" fmla="*/ 5 w 13"/>
                <a:gd name="T29" fmla="*/ 5 h 6"/>
                <a:gd name="T30" fmla="*/ 5 w 13"/>
                <a:gd name="T31" fmla="*/ 5 h 6"/>
                <a:gd name="T32" fmla="*/ 5 w 13"/>
                <a:gd name="T33" fmla="*/ 5 h 6"/>
                <a:gd name="T34" fmla="*/ 0 w 13"/>
                <a:gd name="T35" fmla="*/ 0 h 6"/>
                <a:gd name="T36" fmla="*/ 13 w 13"/>
                <a:gd name="T3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6">
                  <a:moveTo>
                    <a:pt x="13" y="2"/>
                  </a:moveTo>
                  <a:lnTo>
                    <a:pt x="13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1" y="4"/>
                  </a:lnTo>
                  <a:lnTo>
                    <a:pt x="11" y="5"/>
                  </a:lnTo>
                  <a:lnTo>
                    <a:pt x="10" y="5"/>
                  </a:lnTo>
                  <a:lnTo>
                    <a:pt x="9" y="5"/>
                  </a:lnTo>
                  <a:lnTo>
                    <a:pt x="8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0" y="0"/>
                  </a:lnTo>
                  <a:lnTo>
                    <a:pt x="13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29" name="Freeform 189"/>
            <p:cNvSpPr>
              <a:spLocks/>
            </p:cNvSpPr>
            <p:nvPr/>
          </p:nvSpPr>
          <p:spPr bwMode="auto">
            <a:xfrm>
              <a:off x="3931" y="2263"/>
              <a:ext cx="8" cy="2"/>
            </a:xfrm>
            <a:custGeom>
              <a:avLst/>
              <a:gdLst>
                <a:gd name="T0" fmla="*/ 8 w 8"/>
                <a:gd name="T1" fmla="*/ 0 h 2"/>
                <a:gd name="T2" fmla="*/ 7 w 8"/>
                <a:gd name="T3" fmla="*/ 2 h 2"/>
                <a:gd name="T4" fmla="*/ 2 w 8"/>
                <a:gd name="T5" fmla="*/ 1 h 2"/>
                <a:gd name="T6" fmla="*/ 0 w 8"/>
                <a:gd name="T7" fmla="*/ 0 h 2"/>
                <a:gd name="T8" fmla="*/ 8 w 8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lnTo>
                    <a:pt x="7" y="2"/>
                  </a:lnTo>
                  <a:lnTo>
                    <a:pt x="2" y="1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30" name="Freeform 190"/>
            <p:cNvSpPr>
              <a:spLocks/>
            </p:cNvSpPr>
            <p:nvPr/>
          </p:nvSpPr>
          <p:spPr bwMode="auto">
            <a:xfrm>
              <a:off x="3920" y="2235"/>
              <a:ext cx="30" cy="10"/>
            </a:xfrm>
            <a:custGeom>
              <a:avLst/>
              <a:gdLst>
                <a:gd name="T0" fmla="*/ 4 w 30"/>
                <a:gd name="T1" fmla="*/ 3 h 10"/>
                <a:gd name="T2" fmla="*/ 5 w 30"/>
                <a:gd name="T3" fmla="*/ 3 h 10"/>
                <a:gd name="T4" fmla="*/ 5 w 30"/>
                <a:gd name="T5" fmla="*/ 2 h 10"/>
                <a:gd name="T6" fmla="*/ 6 w 30"/>
                <a:gd name="T7" fmla="*/ 2 h 10"/>
                <a:gd name="T8" fmla="*/ 7 w 30"/>
                <a:gd name="T9" fmla="*/ 2 h 10"/>
                <a:gd name="T10" fmla="*/ 8 w 30"/>
                <a:gd name="T11" fmla="*/ 1 h 10"/>
                <a:gd name="T12" fmla="*/ 9 w 30"/>
                <a:gd name="T13" fmla="*/ 1 h 10"/>
                <a:gd name="T14" fmla="*/ 10 w 30"/>
                <a:gd name="T15" fmla="*/ 1 h 10"/>
                <a:gd name="T16" fmla="*/ 11 w 30"/>
                <a:gd name="T17" fmla="*/ 1 h 10"/>
                <a:gd name="T18" fmla="*/ 12 w 30"/>
                <a:gd name="T19" fmla="*/ 1 h 10"/>
                <a:gd name="T20" fmla="*/ 13 w 30"/>
                <a:gd name="T21" fmla="*/ 1 h 10"/>
                <a:gd name="T22" fmla="*/ 14 w 30"/>
                <a:gd name="T23" fmla="*/ 1 h 10"/>
                <a:gd name="T24" fmla="*/ 15 w 30"/>
                <a:gd name="T25" fmla="*/ 0 h 10"/>
                <a:gd name="T26" fmla="*/ 16 w 30"/>
                <a:gd name="T27" fmla="*/ 0 h 10"/>
                <a:gd name="T28" fmla="*/ 18 w 30"/>
                <a:gd name="T29" fmla="*/ 1 h 10"/>
                <a:gd name="T30" fmla="*/ 19 w 30"/>
                <a:gd name="T31" fmla="*/ 1 h 10"/>
                <a:gd name="T32" fmla="*/ 20 w 30"/>
                <a:gd name="T33" fmla="*/ 2 h 10"/>
                <a:gd name="T34" fmla="*/ 21 w 30"/>
                <a:gd name="T35" fmla="*/ 3 h 10"/>
                <a:gd name="T36" fmla="*/ 22 w 30"/>
                <a:gd name="T37" fmla="*/ 3 h 10"/>
                <a:gd name="T38" fmla="*/ 24 w 30"/>
                <a:gd name="T39" fmla="*/ 3 h 10"/>
                <a:gd name="T40" fmla="*/ 25 w 30"/>
                <a:gd name="T41" fmla="*/ 3 h 10"/>
                <a:gd name="T42" fmla="*/ 28 w 30"/>
                <a:gd name="T43" fmla="*/ 4 h 10"/>
                <a:gd name="T44" fmla="*/ 29 w 30"/>
                <a:gd name="T45" fmla="*/ 5 h 10"/>
                <a:gd name="T46" fmla="*/ 30 w 30"/>
                <a:gd name="T47" fmla="*/ 6 h 10"/>
                <a:gd name="T48" fmla="*/ 30 w 30"/>
                <a:gd name="T49" fmla="*/ 8 h 10"/>
                <a:gd name="T50" fmla="*/ 29 w 30"/>
                <a:gd name="T51" fmla="*/ 9 h 10"/>
                <a:gd name="T52" fmla="*/ 27 w 30"/>
                <a:gd name="T53" fmla="*/ 10 h 10"/>
                <a:gd name="T54" fmla="*/ 25 w 30"/>
                <a:gd name="T55" fmla="*/ 10 h 10"/>
                <a:gd name="T56" fmla="*/ 23 w 30"/>
                <a:gd name="T57" fmla="*/ 10 h 10"/>
                <a:gd name="T58" fmla="*/ 22 w 30"/>
                <a:gd name="T59" fmla="*/ 10 h 10"/>
                <a:gd name="T60" fmla="*/ 21 w 30"/>
                <a:gd name="T61" fmla="*/ 9 h 10"/>
                <a:gd name="T62" fmla="*/ 20 w 30"/>
                <a:gd name="T63" fmla="*/ 9 h 10"/>
                <a:gd name="T64" fmla="*/ 19 w 30"/>
                <a:gd name="T65" fmla="*/ 9 h 10"/>
                <a:gd name="T66" fmla="*/ 18 w 30"/>
                <a:gd name="T67" fmla="*/ 9 h 10"/>
                <a:gd name="T68" fmla="*/ 17 w 30"/>
                <a:gd name="T69" fmla="*/ 9 h 10"/>
                <a:gd name="T70" fmla="*/ 16 w 30"/>
                <a:gd name="T71" fmla="*/ 9 h 10"/>
                <a:gd name="T72" fmla="*/ 15 w 30"/>
                <a:gd name="T73" fmla="*/ 9 h 10"/>
                <a:gd name="T74" fmla="*/ 14 w 30"/>
                <a:gd name="T75" fmla="*/ 9 h 10"/>
                <a:gd name="T76" fmla="*/ 13 w 30"/>
                <a:gd name="T77" fmla="*/ 8 h 10"/>
                <a:gd name="T78" fmla="*/ 12 w 30"/>
                <a:gd name="T79" fmla="*/ 8 h 10"/>
                <a:gd name="T80" fmla="*/ 11 w 30"/>
                <a:gd name="T81" fmla="*/ 8 h 10"/>
                <a:gd name="T82" fmla="*/ 11 w 30"/>
                <a:gd name="T83" fmla="*/ 8 h 10"/>
                <a:gd name="T84" fmla="*/ 10 w 30"/>
                <a:gd name="T85" fmla="*/ 8 h 10"/>
                <a:gd name="T86" fmla="*/ 9 w 30"/>
                <a:gd name="T87" fmla="*/ 7 h 10"/>
                <a:gd name="T88" fmla="*/ 8 w 30"/>
                <a:gd name="T89" fmla="*/ 8 h 10"/>
                <a:gd name="T90" fmla="*/ 7 w 30"/>
                <a:gd name="T91" fmla="*/ 8 h 10"/>
                <a:gd name="T92" fmla="*/ 5 w 30"/>
                <a:gd name="T93" fmla="*/ 9 h 10"/>
                <a:gd name="T94" fmla="*/ 3 w 30"/>
                <a:gd name="T95" fmla="*/ 9 h 10"/>
                <a:gd name="T96" fmla="*/ 2 w 30"/>
                <a:gd name="T97" fmla="*/ 9 h 10"/>
                <a:gd name="T98" fmla="*/ 1 w 30"/>
                <a:gd name="T99" fmla="*/ 8 h 10"/>
                <a:gd name="T100" fmla="*/ 0 w 30"/>
                <a:gd name="T101" fmla="*/ 7 h 10"/>
                <a:gd name="T102" fmla="*/ 0 w 30"/>
                <a:gd name="T103" fmla="*/ 6 h 10"/>
                <a:gd name="T104" fmla="*/ 1 w 30"/>
                <a:gd name="T105" fmla="*/ 5 h 10"/>
                <a:gd name="T106" fmla="*/ 3 w 30"/>
                <a:gd name="T10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0" h="10">
                  <a:moveTo>
                    <a:pt x="3" y="3"/>
                  </a:moveTo>
                  <a:lnTo>
                    <a:pt x="4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1" y="3"/>
                  </a:lnTo>
                  <a:lnTo>
                    <a:pt x="22" y="3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7" y="3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9" y="5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7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29" y="9"/>
                  </a:lnTo>
                  <a:lnTo>
                    <a:pt x="28" y="9"/>
                  </a:lnTo>
                  <a:lnTo>
                    <a:pt x="27" y="10"/>
                  </a:lnTo>
                  <a:lnTo>
                    <a:pt x="26" y="10"/>
                  </a:lnTo>
                  <a:lnTo>
                    <a:pt x="25" y="10"/>
                  </a:lnTo>
                  <a:lnTo>
                    <a:pt x="24" y="10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1" y="10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5"/>
                  </a:lnTo>
                  <a:lnTo>
                    <a:pt x="2" y="4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31" name="Freeform 191"/>
            <p:cNvSpPr>
              <a:spLocks/>
            </p:cNvSpPr>
            <p:nvPr/>
          </p:nvSpPr>
          <p:spPr bwMode="auto">
            <a:xfrm>
              <a:off x="3948" y="2306"/>
              <a:ext cx="39" cy="12"/>
            </a:xfrm>
            <a:custGeom>
              <a:avLst/>
              <a:gdLst>
                <a:gd name="T0" fmla="*/ 17 w 39"/>
                <a:gd name="T1" fmla="*/ 0 h 12"/>
                <a:gd name="T2" fmla="*/ 39 w 39"/>
                <a:gd name="T3" fmla="*/ 7 h 12"/>
                <a:gd name="T4" fmla="*/ 12 w 39"/>
                <a:gd name="T5" fmla="*/ 12 h 12"/>
                <a:gd name="T6" fmla="*/ 0 w 39"/>
                <a:gd name="T7" fmla="*/ 2 h 12"/>
                <a:gd name="T8" fmla="*/ 17 w 3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2">
                  <a:moveTo>
                    <a:pt x="17" y="0"/>
                  </a:moveTo>
                  <a:lnTo>
                    <a:pt x="39" y="7"/>
                  </a:lnTo>
                  <a:lnTo>
                    <a:pt x="12" y="12"/>
                  </a:lnTo>
                  <a:lnTo>
                    <a:pt x="0" y="2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32" name="Freeform 192"/>
            <p:cNvSpPr>
              <a:spLocks/>
            </p:cNvSpPr>
            <p:nvPr/>
          </p:nvSpPr>
          <p:spPr bwMode="auto">
            <a:xfrm>
              <a:off x="3951" y="2307"/>
              <a:ext cx="31" cy="9"/>
            </a:xfrm>
            <a:custGeom>
              <a:avLst/>
              <a:gdLst>
                <a:gd name="T0" fmla="*/ 14 w 31"/>
                <a:gd name="T1" fmla="*/ 0 h 9"/>
                <a:gd name="T2" fmla="*/ 31 w 31"/>
                <a:gd name="T3" fmla="*/ 6 h 9"/>
                <a:gd name="T4" fmla="*/ 9 w 31"/>
                <a:gd name="T5" fmla="*/ 9 h 9"/>
                <a:gd name="T6" fmla="*/ 0 w 31"/>
                <a:gd name="T7" fmla="*/ 2 h 9"/>
                <a:gd name="T8" fmla="*/ 14 w 3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9">
                  <a:moveTo>
                    <a:pt x="14" y="0"/>
                  </a:moveTo>
                  <a:lnTo>
                    <a:pt x="31" y="6"/>
                  </a:lnTo>
                  <a:lnTo>
                    <a:pt x="9" y="9"/>
                  </a:lnTo>
                  <a:lnTo>
                    <a:pt x="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6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33" name="Freeform 193"/>
            <p:cNvSpPr>
              <a:spLocks/>
            </p:cNvSpPr>
            <p:nvPr/>
          </p:nvSpPr>
          <p:spPr bwMode="auto">
            <a:xfrm>
              <a:off x="3904" y="2274"/>
              <a:ext cx="64" cy="38"/>
            </a:xfrm>
            <a:custGeom>
              <a:avLst/>
              <a:gdLst>
                <a:gd name="T0" fmla="*/ 5 w 64"/>
                <a:gd name="T1" fmla="*/ 5 h 38"/>
                <a:gd name="T2" fmla="*/ 7 w 64"/>
                <a:gd name="T3" fmla="*/ 4 h 38"/>
                <a:gd name="T4" fmla="*/ 9 w 64"/>
                <a:gd name="T5" fmla="*/ 2 h 38"/>
                <a:gd name="T6" fmla="*/ 11 w 64"/>
                <a:gd name="T7" fmla="*/ 1 h 38"/>
                <a:gd name="T8" fmla="*/ 12 w 64"/>
                <a:gd name="T9" fmla="*/ 1 h 38"/>
                <a:gd name="T10" fmla="*/ 13 w 64"/>
                <a:gd name="T11" fmla="*/ 0 h 38"/>
                <a:gd name="T12" fmla="*/ 15 w 64"/>
                <a:gd name="T13" fmla="*/ 0 h 38"/>
                <a:gd name="T14" fmla="*/ 17 w 64"/>
                <a:gd name="T15" fmla="*/ 0 h 38"/>
                <a:gd name="T16" fmla="*/ 18 w 64"/>
                <a:gd name="T17" fmla="*/ 0 h 38"/>
                <a:gd name="T18" fmla="*/ 19 w 64"/>
                <a:gd name="T19" fmla="*/ 0 h 38"/>
                <a:gd name="T20" fmla="*/ 22 w 64"/>
                <a:gd name="T21" fmla="*/ 0 h 38"/>
                <a:gd name="T22" fmla="*/ 25 w 64"/>
                <a:gd name="T23" fmla="*/ 0 h 38"/>
                <a:gd name="T24" fmla="*/ 28 w 64"/>
                <a:gd name="T25" fmla="*/ 0 h 38"/>
                <a:gd name="T26" fmla="*/ 31 w 64"/>
                <a:gd name="T27" fmla="*/ 0 h 38"/>
                <a:gd name="T28" fmla="*/ 34 w 64"/>
                <a:gd name="T29" fmla="*/ 0 h 38"/>
                <a:gd name="T30" fmla="*/ 35 w 64"/>
                <a:gd name="T31" fmla="*/ 0 h 38"/>
                <a:gd name="T32" fmla="*/ 36 w 64"/>
                <a:gd name="T33" fmla="*/ 0 h 38"/>
                <a:gd name="T34" fmla="*/ 37 w 64"/>
                <a:gd name="T35" fmla="*/ 0 h 38"/>
                <a:gd name="T36" fmla="*/ 40 w 64"/>
                <a:gd name="T37" fmla="*/ 0 h 38"/>
                <a:gd name="T38" fmla="*/ 42 w 64"/>
                <a:gd name="T39" fmla="*/ 1 h 38"/>
                <a:gd name="T40" fmla="*/ 43 w 64"/>
                <a:gd name="T41" fmla="*/ 2 h 38"/>
                <a:gd name="T42" fmla="*/ 45 w 64"/>
                <a:gd name="T43" fmla="*/ 3 h 38"/>
                <a:gd name="T44" fmla="*/ 46 w 64"/>
                <a:gd name="T45" fmla="*/ 4 h 38"/>
                <a:gd name="T46" fmla="*/ 47 w 64"/>
                <a:gd name="T47" fmla="*/ 5 h 38"/>
                <a:gd name="T48" fmla="*/ 48 w 64"/>
                <a:gd name="T49" fmla="*/ 6 h 38"/>
                <a:gd name="T50" fmla="*/ 51 w 64"/>
                <a:gd name="T51" fmla="*/ 11 h 38"/>
                <a:gd name="T52" fmla="*/ 54 w 64"/>
                <a:gd name="T53" fmla="*/ 18 h 38"/>
                <a:gd name="T54" fmla="*/ 57 w 64"/>
                <a:gd name="T55" fmla="*/ 24 h 38"/>
                <a:gd name="T56" fmla="*/ 64 w 64"/>
                <a:gd name="T57" fmla="*/ 34 h 38"/>
                <a:gd name="T58" fmla="*/ 56 w 64"/>
                <a:gd name="T59" fmla="*/ 35 h 38"/>
                <a:gd name="T60" fmla="*/ 56 w 64"/>
                <a:gd name="T61" fmla="*/ 36 h 38"/>
                <a:gd name="T62" fmla="*/ 54 w 64"/>
                <a:gd name="T63" fmla="*/ 38 h 38"/>
                <a:gd name="T64" fmla="*/ 54 w 64"/>
                <a:gd name="T65" fmla="*/ 38 h 38"/>
                <a:gd name="T66" fmla="*/ 53 w 64"/>
                <a:gd name="T67" fmla="*/ 38 h 38"/>
                <a:gd name="T68" fmla="*/ 52 w 64"/>
                <a:gd name="T69" fmla="*/ 35 h 38"/>
                <a:gd name="T70" fmla="*/ 51 w 64"/>
                <a:gd name="T71" fmla="*/ 29 h 38"/>
                <a:gd name="T72" fmla="*/ 50 w 64"/>
                <a:gd name="T73" fmla="*/ 29 h 38"/>
                <a:gd name="T74" fmla="*/ 49 w 64"/>
                <a:gd name="T75" fmla="*/ 26 h 38"/>
                <a:gd name="T76" fmla="*/ 46 w 64"/>
                <a:gd name="T77" fmla="*/ 22 h 38"/>
                <a:gd name="T78" fmla="*/ 43 w 64"/>
                <a:gd name="T79" fmla="*/ 18 h 38"/>
                <a:gd name="T80" fmla="*/ 42 w 64"/>
                <a:gd name="T81" fmla="*/ 29 h 38"/>
                <a:gd name="T82" fmla="*/ 11 w 64"/>
                <a:gd name="T83" fmla="*/ 17 h 38"/>
                <a:gd name="T84" fmla="*/ 10 w 64"/>
                <a:gd name="T85" fmla="*/ 21 h 38"/>
                <a:gd name="T86" fmla="*/ 10 w 64"/>
                <a:gd name="T87" fmla="*/ 31 h 38"/>
                <a:gd name="T88" fmla="*/ 1 w 64"/>
                <a:gd name="T89" fmla="*/ 32 h 38"/>
                <a:gd name="T90" fmla="*/ 0 w 64"/>
                <a:gd name="T91" fmla="*/ 27 h 38"/>
                <a:gd name="T92" fmla="*/ 1 w 64"/>
                <a:gd name="T93" fmla="*/ 20 h 38"/>
                <a:gd name="T94" fmla="*/ 2 w 64"/>
                <a:gd name="T95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4" h="38">
                  <a:moveTo>
                    <a:pt x="4" y="7"/>
                  </a:moveTo>
                  <a:lnTo>
                    <a:pt x="5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8" y="3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5" y="3"/>
                  </a:lnTo>
                  <a:lnTo>
                    <a:pt x="46" y="4"/>
                  </a:lnTo>
                  <a:lnTo>
                    <a:pt x="46" y="4"/>
                  </a:lnTo>
                  <a:lnTo>
                    <a:pt x="46" y="5"/>
                  </a:lnTo>
                  <a:lnTo>
                    <a:pt x="47" y="5"/>
                  </a:lnTo>
                  <a:lnTo>
                    <a:pt x="47" y="5"/>
                  </a:lnTo>
                  <a:lnTo>
                    <a:pt x="48" y="6"/>
                  </a:lnTo>
                  <a:lnTo>
                    <a:pt x="49" y="9"/>
                  </a:lnTo>
                  <a:lnTo>
                    <a:pt x="51" y="11"/>
                  </a:lnTo>
                  <a:lnTo>
                    <a:pt x="53" y="14"/>
                  </a:lnTo>
                  <a:lnTo>
                    <a:pt x="54" y="18"/>
                  </a:lnTo>
                  <a:lnTo>
                    <a:pt x="56" y="21"/>
                  </a:lnTo>
                  <a:lnTo>
                    <a:pt x="57" y="24"/>
                  </a:lnTo>
                  <a:lnTo>
                    <a:pt x="58" y="27"/>
                  </a:lnTo>
                  <a:lnTo>
                    <a:pt x="64" y="34"/>
                  </a:lnTo>
                  <a:lnTo>
                    <a:pt x="59" y="38"/>
                  </a:lnTo>
                  <a:lnTo>
                    <a:pt x="56" y="35"/>
                  </a:lnTo>
                  <a:lnTo>
                    <a:pt x="56" y="35"/>
                  </a:lnTo>
                  <a:lnTo>
                    <a:pt x="56" y="36"/>
                  </a:lnTo>
                  <a:lnTo>
                    <a:pt x="55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3" y="37"/>
                  </a:lnTo>
                  <a:lnTo>
                    <a:pt x="52" y="35"/>
                  </a:lnTo>
                  <a:lnTo>
                    <a:pt x="52" y="32"/>
                  </a:lnTo>
                  <a:lnTo>
                    <a:pt x="51" y="29"/>
                  </a:lnTo>
                  <a:lnTo>
                    <a:pt x="50" y="29"/>
                  </a:lnTo>
                  <a:lnTo>
                    <a:pt x="50" y="29"/>
                  </a:lnTo>
                  <a:lnTo>
                    <a:pt x="50" y="28"/>
                  </a:lnTo>
                  <a:lnTo>
                    <a:pt x="49" y="26"/>
                  </a:lnTo>
                  <a:lnTo>
                    <a:pt x="48" y="24"/>
                  </a:lnTo>
                  <a:lnTo>
                    <a:pt x="46" y="22"/>
                  </a:lnTo>
                  <a:lnTo>
                    <a:pt x="45" y="20"/>
                  </a:lnTo>
                  <a:lnTo>
                    <a:pt x="43" y="18"/>
                  </a:lnTo>
                  <a:lnTo>
                    <a:pt x="40" y="16"/>
                  </a:lnTo>
                  <a:lnTo>
                    <a:pt x="42" y="29"/>
                  </a:lnTo>
                  <a:lnTo>
                    <a:pt x="11" y="31"/>
                  </a:lnTo>
                  <a:lnTo>
                    <a:pt x="11" y="17"/>
                  </a:lnTo>
                  <a:lnTo>
                    <a:pt x="10" y="18"/>
                  </a:lnTo>
                  <a:lnTo>
                    <a:pt x="10" y="21"/>
                  </a:lnTo>
                  <a:lnTo>
                    <a:pt x="9" y="25"/>
                  </a:lnTo>
                  <a:lnTo>
                    <a:pt x="10" y="31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1" y="15"/>
                  </a:lnTo>
                  <a:lnTo>
                    <a:pt x="2" y="11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34" name="Freeform 194"/>
            <p:cNvSpPr>
              <a:spLocks/>
            </p:cNvSpPr>
            <p:nvPr/>
          </p:nvSpPr>
          <p:spPr bwMode="auto">
            <a:xfrm>
              <a:off x="3957" y="2302"/>
              <a:ext cx="9" cy="8"/>
            </a:xfrm>
            <a:custGeom>
              <a:avLst/>
              <a:gdLst>
                <a:gd name="T0" fmla="*/ 0 w 9"/>
                <a:gd name="T1" fmla="*/ 1 h 8"/>
                <a:gd name="T2" fmla="*/ 0 w 9"/>
                <a:gd name="T3" fmla="*/ 3 h 8"/>
                <a:gd name="T4" fmla="*/ 0 w 9"/>
                <a:gd name="T5" fmla="*/ 5 h 8"/>
                <a:gd name="T6" fmla="*/ 1 w 9"/>
                <a:gd name="T7" fmla="*/ 7 h 8"/>
                <a:gd name="T8" fmla="*/ 1 w 9"/>
                <a:gd name="T9" fmla="*/ 8 h 8"/>
                <a:gd name="T10" fmla="*/ 2 w 9"/>
                <a:gd name="T11" fmla="*/ 8 h 8"/>
                <a:gd name="T12" fmla="*/ 2 w 9"/>
                <a:gd name="T13" fmla="*/ 6 h 8"/>
                <a:gd name="T14" fmla="*/ 2 w 9"/>
                <a:gd name="T15" fmla="*/ 5 h 8"/>
                <a:gd name="T16" fmla="*/ 2 w 9"/>
                <a:gd name="T17" fmla="*/ 5 h 8"/>
                <a:gd name="T18" fmla="*/ 6 w 9"/>
                <a:gd name="T19" fmla="*/ 8 h 8"/>
                <a:gd name="T20" fmla="*/ 9 w 9"/>
                <a:gd name="T21" fmla="*/ 6 h 8"/>
                <a:gd name="T22" fmla="*/ 4 w 9"/>
                <a:gd name="T23" fmla="*/ 0 h 8"/>
                <a:gd name="T24" fmla="*/ 0 w 9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8">
                  <a:moveTo>
                    <a:pt x="0" y="1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6" y="8"/>
                  </a:lnTo>
                  <a:lnTo>
                    <a:pt x="9" y="6"/>
                  </a:lnTo>
                  <a:lnTo>
                    <a:pt x="4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35" name="Freeform 195"/>
            <p:cNvSpPr>
              <a:spLocks/>
            </p:cNvSpPr>
            <p:nvPr/>
          </p:nvSpPr>
          <p:spPr bwMode="auto">
            <a:xfrm>
              <a:off x="3906" y="2276"/>
              <a:ext cx="54" cy="30"/>
            </a:xfrm>
            <a:custGeom>
              <a:avLst/>
              <a:gdLst>
                <a:gd name="T0" fmla="*/ 40 w 54"/>
                <a:gd name="T1" fmla="*/ 1 h 30"/>
                <a:gd name="T2" fmla="*/ 39 w 54"/>
                <a:gd name="T3" fmla="*/ 1 h 30"/>
                <a:gd name="T4" fmla="*/ 37 w 54"/>
                <a:gd name="T5" fmla="*/ 0 h 30"/>
                <a:gd name="T6" fmla="*/ 36 w 54"/>
                <a:gd name="T7" fmla="*/ 0 h 30"/>
                <a:gd name="T8" fmla="*/ 31 w 54"/>
                <a:gd name="T9" fmla="*/ 0 h 30"/>
                <a:gd name="T10" fmla="*/ 18 w 54"/>
                <a:gd name="T11" fmla="*/ 0 h 30"/>
                <a:gd name="T12" fmla="*/ 12 w 54"/>
                <a:gd name="T13" fmla="*/ 0 h 30"/>
                <a:gd name="T14" fmla="*/ 10 w 54"/>
                <a:gd name="T15" fmla="*/ 1 h 30"/>
                <a:gd name="T16" fmla="*/ 7 w 54"/>
                <a:gd name="T17" fmla="*/ 2 h 30"/>
                <a:gd name="T18" fmla="*/ 5 w 54"/>
                <a:gd name="T19" fmla="*/ 3 h 30"/>
                <a:gd name="T20" fmla="*/ 2 w 54"/>
                <a:gd name="T21" fmla="*/ 8 h 30"/>
                <a:gd name="T22" fmla="*/ 0 w 54"/>
                <a:gd name="T23" fmla="*/ 17 h 30"/>
                <a:gd name="T24" fmla="*/ 0 w 54"/>
                <a:gd name="T25" fmla="*/ 24 h 30"/>
                <a:gd name="T26" fmla="*/ 1 w 54"/>
                <a:gd name="T27" fmla="*/ 29 h 30"/>
                <a:gd name="T28" fmla="*/ 6 w 54"/>
                <a:gd name="T29" fmla="*/ 29 h 30"/>
                <a:gd name="T30" fmla="*/ 6 w 54"/>
                <a:gd name="T31" fmla="*/ 19 h 30"/>
                <a:gd name="T32" fmla="*/ 8 w 54"/>
                <a:gd name="T33" fmla="*/ 14 h 30"/>
                <a:gd name="T34" fmla="*/ 9 w 54"/>
                <a:gd name="T35" fmla="*/ 12 h 30"/>
                <a:gd name="T36" fmla="*/ 10 w 54"/>
                <a:gd name="T37" fmla="*/ 12 h 30"/>
                <a:gd name="T38" fmla="*/ 11 w 54"/>
                <a:gd name="T39" fmla="*/ 28 h 30"/>
                <a:gd name="T40" fmla="*/ 14 w 54"/>
                <a:gd name="T41" fmla="*/ 28 h 30"/>
                <a:gd name="T42" fmla="*/ 18 w 54"/>
                <a:gd name="T43" fmla="*/ 28 h 30"/>
                <a:gd name="T44" fmla="*/ 22 w 54"/>
                <a:gd name="T45" fmla="*/ 27 h 30"/>
                <a:gd name="T46" fmla="*/ 27 w 54"/>
                <a:gd name="T47" fmla="*/ 27 h 30"/>
                <a:gd name="T48" fmla="*/ 31 w 54"/>
                <a:gd name="T49" fmla="*/ 27 h 30"/>
                <a:gd name="T50" fmla="*/ 35 w 54"/>
                <a:gd name="T51" fmla="*/ 26 h 30"/>
                <a:gd name="T52" fmla="*/ 38 w 54"/>
                <a:gd name="T53" fmla="*/ 26 h 30"/>
                <a:gd name="T54" fmla="*/ 36 w 54"/>
                <a:gd name="T55" fmla="*/ 11 h 30"/>
                <a:gd name="T56" fmla="*/ 38 w 54"/>
                <a:gd name="T57" fmla="*/ 12 h 30"/>
                <a:gd name="T58" fmla="*/ 41 w 54"/>
                <a:gd name="T59" fmla="*/ 14 h 30"/>
                <a:gd name="T60" fmla="*/ 45 w 54"/>
                <a:gd name="T61" fmla="*/ 18 h 30"/>
                <a:gd name="T62" fmla="*/ 49 w 54"/>
                <a:gd name="T63" fmla="*/ 25 h 30"/>
                <a:gd name="T64" fmla="*/ 52 w 54"/>
                <a:gd name="T65" fmla="*/ 18 h 30"/>
                <a:gd name="T66" fmla="*/ 47 w 54"/>
                <a:gd name="T67" fmla="*/ 9 h 30"/>
                <a:gd name="T68" fmla="*/ 43 w 54"/>
                <a:gd name="T69" fmla="*/ 4 h 30"/>
                <a:gd name="T70" fmla="*/ 41 w 54"/>
                <a:gd name="T71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4" h="30">
                  <a:moveTo>
                    <a:pt x="41" y="1"/>
                  </a:moveTo>
                  <a:lnTo>
                    <a:pt x="40" y="1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5" y="14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9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4"/>
                  </a:lnTo>
                  <a:lnTo>
                    <a:pt x="2" y="8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6" y="29"/>
                  </a:lnTo>
                  <a:lnTo>
                    <a:pt x="6" y="23"/>
                  </a:lnTo>
                  <a:lnTo>
                    <a:pt x="6" y="19"/>
                  </a:lnTo>
                  <a:lnTo>
                    <a:pt x="7" y="16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1" y="28"/>
                  </a:lnTo>
                  <a:lnTo>
                    <a:pt x="11" y="28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8" y="28"/>
                  </a:lnTo>
                  <a:lnTo>
                    <a:pt x="20" y="28"/>
                  </a:lnTo>
                  <a:lnTo>
                    <a:pt x="22" y="27"/>
                  </a:lnTo>
                  <a:lnTo>
                    <a:pt x="25" y="27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31" y="27"/>
                  </a:lnTo>
                  <a:lnTo>
                    <a:pt x="33" y="26"/>
                  </a:lnTo>
                  <a:lnTo>
                    <a:pt x="35" y="26"/>
                  </a:lnTo>
                  <a:lnTo>
                    <a:pt x="37" y="26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36" y="11"/>
                  </a:lnTo>
                  <a:lnTo>
                    <a:pt x="37" y="11"/>
                  </a:lnTo>
                  <a:lnTo>
                    <a:pt x="38" y="12"/>
                  </a:lnTo>
                  <a:lnTo>
                    <a:pt x="39" y="13"/>
                  </a:lnTo>
                  <a:lnTo>
                    <a:pt x="41" y="14"/>
                  </a:lnTo>
                  <a:lnTo>
                    <a:pt x="43" y="16"/>
                  </a:lnTo>
                  <a:lnTo>
                    <a:pt x="45" y="18"/>
                  </a:lnTo>
                  <a:lnTo>
                    <a:pt x="47" y="21"/>
                  </a:lnTo>
                  <a:lnTo>
                    <a:pt x="49" y="25"/>
                  </a:lnTo>
                  <a:lnTo>
                    <a:pt x="54" y="24"/>
                  </a:lnTo>
                  <a:lnTo>
                    <a:pt x="52" y="18"/>
                  </a:lnTo>
                  <a:lnTo>
                    <a:pt x="50" y="13"/>
                  </a:lnTo>
                  <a:lnTo>
                    <a:pt x="47" y="9"/>
                  </a:lnTo>
                  <a:lnTo>
                    <a:pt x="45" y="6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597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36" name="Freeform 196"/>
            <p:cNvSpPr>
              <a:spLocks/>
            </p:cNvSpPr>
            <p:nvPr/>
          </p:nvSpPr>
          <p:spPr bwMode="auto">
            <a:xfrm>
              <a:off x="3919" y="2275"/>
              <a:ext cx="22" cy="15"/>
            </a:xfrm>
            <a:custGeom>
              <a:avLst/>
              <a:gdLst>
                <a:gd name="T0" fmla="*/ 3 w 22"/>
                <a:gd name="T1" fmla="*/ 5 h 15"/>
                <a:gd name="T2" fmla="*/ 0 w 22"/>
                <a:gd name="T3" fmla="*/ 3 h 15"/>
                <a:gd name="T4" fmla="*/ 3 w 22"/>
                <a:gd name="T5" fmla="*/ 0 h 15"/>
                <a:gd name="T6" fmla="*/ 4 w 22"/>
                <a:gd name="T7" fmla="*/ 0 h 15"/>
                <a:gd name="T8" fmla="*/ 2 w 22"/>
                <a:gd name="T9" fmla="*/ 2 h 15"/>
                <a:gd name="T10" fmla="*/ 5 w 22"/>
                <a:gd name="T11" fmla="*/ 4 h 15"/>
                <a:gd name="T12" fmla="*/ 4 w 22"/>
                <a:gd name="T13" fmla="*/ 5 h 15"/>
                <a:gd name="T14" fmla="*/ 4 w 22"/>
                <a:gd name="T15" fmla="*/ 5 h 15"/>
                <a:gd name="T16" fmla="*/ 3 w 22"/>
                <a:gd name="T17" fmla="*/ 6 h 15"/>
                <a:gd name="T18" fmla="*/ 3 w 22"/>
                <a:gd name="T19" fmla="*/ 6 h 15"/>
                <a:gd name="T20" fmla="*/ 12 w 22"/>
                <a:gd name="T21" fmla="*/ 13 h 15"/>
                <a:gd name="T22" fmla="*/ 19 w 22"/>
                <a:gd name="T23" fmla="*/ 6 h 15"/>
                <a:gd name="T24" fmla="*/ 18 w 22"/>
                <a:gd name="T25" fmla="*/ 4 h 15"/>
                <a:gd name="T26" fmla="*/ 20 w 22"/>
                <a:gd name="T27" fmla="*/ 2 h 15"/>
                <a:gd name="T28" fmla="*/ 19 w 22"/>
                <a:gd name="T29" fmla="*/ 0 h 15"/>
                <a:gd name="T30" fmla="*/ 20 w 22"/>
                <a:gd name="T31" fmla="*/ 0 h 15"/>
                <a:gd name="T32" fmla="*/ 22 w 22"/>
                <a:gd name="T33" fmla="*/ 3 h 15"/>
                <a:gd name="T34" fmla="*/ 19 w 22"/>
                <a:gd name="T35" fmla="*/ 4 h 15"/>
                <a:gd name="T36" fmla="*/ 21 w 22"/>
                <a:gd name="T37" fmla="*/ 7 h 15"/>
                <a:gd name="T38" fmla="*/ 12 w 22"/>
                <a:gd name="T39" fmla="*/ 15 h 15"/>
                <a:gd name="T40" fmla="*/ 1 w 22"/>
                <a:gd name="T41" fmla="*/ 7 h 15"/>
                <a:gd name="T42" fmla="*/ 3 w 22"/>
                <a:gd name="T4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15">
                  <a:moveTo>
                    <a:pt x="3" y="5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5" y="4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6"/>
                  </a:lnTo>
                  <a:lnTo>
                    <a:pt x="3" y="6"/>
                  </a:lnTo>
                  <a:lnTo>
                    <a:pt x="12" y="13"/>
                  </a:lnTo>
                  <a:lnTo>
                    <a:pt x="19" y="6"/>
                  </a:lnTo>
                  <a:lnTo>
                    <a:pt x="18" y="4"/>
                  </a:lnTo>
                  <a:lnTo>
                    <a:pt x="20" y="2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3"/>
                  </a:lnTo>
                  <a:lnTo>
                    <a:pt x="19" y="4"/>
                  </a:lnTo>
                  <a:lnTo>
                    <a:pt x="21" y="7"/>
                  </a:lnTo>
                  <a:lnTo>
                    <a:pt x="12" y="15"/>
                  </a:lnTo>
                  <a:lnTo>
                    <a:pt x="1" y="7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37" name="Freeform 197"/>
            <p:cNvSpPr>
              <a:spLocks/>
            </p:cNvSpPr>
            <p:nvPr/>
          </p:nvSpPr>
          <p:spPr bwMode="auto">
            <a:xfrm>
              <a:off x="3925" y="2275"/>
              <a:ext cx="10" cy="12"/>
            </a:xfrm>
            <a:custGeom>
              <a:avLst/>
              <a:gdLst>
                <a:gd name="T0" fmla="*/ 10 w 10"/>
                <a:gd name="T1" fmla="*/ 0 h 12"/>
                <a:gd name="T2" fmla="*/ 0 w 10"/>
                <a:gd name="T3" fmla="*/ 0 h 12"/>
                <a:gd name="T4" fmla="*/ 6 w 10"/>
                <a:gd name="T5" fmla="*/ 12 h 12"/>
                <a:gd name="T6" fmla="*/ 10 w 10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10" y="0"/>
                  </a:moveTo>
                  <a:lnTo>
                    <a:pt x="0" y="0"/>
                  </a:lnTo>
                  <a:lnTo>
                    <a:pt x="6" y="12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38" name="Freeform 198"/>
            <p:cNvSpPr>
              <a:spLocks/>
            </p:cNvSpPr>
            <p:nvPr/>
          </p:nvSpPr>
          <p:spPr bwMode="auto">
            <a:xfrm>
              <a:off x="3928" y="2274"/>
              <a:ext cx="5" cy="14"/>
            </a:xfrm>
            <a:custGeom>
              <a:avLst/>
              <a:gdLst>
                <a:gd name="T0" fmla="*/ 3 w 5"/>
                <a:gd name="T1" fmla="*/ 14 h 14"/>
                <a:gd name="T2" fmla="*/ 0 w 5"/>
                <a:gd name="T3" fmla="*/ 8 h 14"/>
                <a:gd name="T4" fmla="*/ 2 w 5"/>
                <a:gd name="T5" fmla="*/ 3 h 14"/>
                <a:gd name="T6" fmla="*/ 1 w 5"/>
                <a:gd name="T7" fmla="*/ 3 h 14"/>
                <a:gd name="T8" fmla="*/ 1 w 5"/>
                <a:gd name="T9" fmla="*/ 3 h 14"/>
                <a:gd name="T10" fmla="*/ 1 w 5"/>
                <a:gd name="T11" fmla="*/ 2 h 14"/>
                <a:gd name="T12" fmla="*/ 1 w 5"/>
                <a:gd name="T13" fmla="*/ 2 h 14"/>
                <a:gd name="T14" fmla="*/ 1 w 5"/>
                <a:gd name="T15" fmla="*/ 1 h 14"/>
                <a:gd name="T16" fmla="*/ 1 w 5"/>
                <a:gd name="T17" fmla="*/ 1 h 14"/>
                <a:gd name="T18" fmla="*/ 2 w 5"/>
                <a:gd name="T19" fmla="*/ 0 h 14"/>
                <a:gd name="T20" fmla="*/ 3 w 5"/>
                <a:gd name="T21" fmla="*/ 0 h 14"/>
                <a:gd name="T22" fmla="*/ 3 w 5"/>
                <a:gd name="T23" fmla="*/ 0 h 14"/>
                <a:gd name="T24" fmla="*/ 4 w 5"/>
                <a:gd name="T25" fmla="*/ 1 h 14"/>
                <a:gd name="T26" fmla="*/ 4 w 5"/>
                <a:gd name="T27" fmla="*/ 1 h 14"/>
                <a:gd name="T28" fmla="*/ 4 w 5"/>
                <a:gd name="T29" fmla="*/ 2 h 14"/>
                <a:gd name="T30" fmla="*/ 4 w 5"/>
                <a:gd name="T31" fmla="*/ 2 h 14"/>
                <a:gd name="T32" fmla="*/ 4 w 5"/>
                <a:gd name="T33" fmla="*/ 3 h 14"/>
                <a:gd name="T34" fmla="*/ 4 w 5"/>
                <a:gd name="T35" fmla="*/ 3 h 14"/>
                <a:gd name="T36" fmla="*/ 3 w 5"/>
                <a:gd name="T37" fmla="*/ 3 h 14"/>
                <a:gd name="T38" fmla="*/ 5 w 5"/>
                <a:gd name="T39" fmla="*/ 8 h 14"/>
                <a:gd name="T40" fmla="*/ 3 w 5"/>
                <a:gd name="T4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14">
                  <a:moveTo>
                    <a:pt x="3" y="14"/>
                  </a:moveTo>
                  <a:lnTo>
                    <a:pt x="0" y="8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5" y="8"/>
                  </a:lnTo>
                  <a:lnTo>
                    <a:pt x="3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39" name="Freeform 199"/>
            <p:cNvSpPr>
              <a:spLocks/>
            </p:cNvSpPr>
            <p:nvPr/>
          </p:nvSpPr>
          <p:spPr bwMode="auto">
            <a:xfrm>
              <a:off x="3930" y="2292"/>
              <a:ext cx="3" cy="3"/>
            </a:xfrm>
            <a:custGeom>
              <a:avLst/>
              <a:gdLst>
                <a:gd name="T0" fmla="*/ 1 w 3"/>
                <a:gd name="T1" fmla="*/ 3 h 3"/>
                <a:gd name="T2" fmla="*/ 2 w 3"/>
                <a:gd name="T3" fmla="*/ 3 h 3"/>
                <a:gd name="T4" fmla="*/ 2 w 3"/>
                <a:gd name="T5" fmla="*/ 2 h 3"/>
                <a:gd name="T6" fmla="*/ 3 w 3"/>
                <a:gd name="T7" fmla="*/ 2 h 3"/>
                <a:gd name="T8" fmla="*/ 3 w 3"/>
                <a:gd name="T9" fmla="*/ 2 h 3"/>
                <a:gd name="T10" fmla="*/ 3 w 3"/>
                <a:gd name="T11" fmla="*/ 1 h 3"/>
                <a:gd name="T12" fmla="*/ 2 w 3"/>
                <a:gd name="T13" fmla="*/ 1 h 3"/>
                <a:gd name="T14" fmla="*/ 2 w 3"/>
                <a:gd name="T15" fmla="*/ 0 h 3"/>
                <a:gd name="T16" fmla="*/ 1 w 3"/>
                <a:gd name="T17" fmla="*/ 0 h 3"/>
                <a:gd name="T18" fmla="*/ 1 w 3"/>
                <a:gd name="T19" fmla="*/ 0 h 3"/>
                <a:gd name="T20" fmla="*/ 1 w 3"/>
                <a:gd name="T21" fmla="*/ 1 h 3"/>
                <a:gd name="T22" fmla="*/ 0 w 3"/>
                <a:gd name="T23" fmla="*/ 1 h 3"/>
                <a:gd name="T24" fmla="*/ 0 w 3"/>
                <a:gd name="T25" fmla="*/ 2 h 3"/>
                <a:gd name="T26" fmla="*/ 0 w 3"/>
                <a:gd name="T27" fmla="*/ 2 h 3"/>
                <a:gd name="T28" fmla="*/ 1 w 3"/>
                <a:gd name="T29" fmla="*/ 2 h 3"/>
                <a:gd name="T30" fmla="*/ 1 w 3"/>
                <a:gd name="T31" fmla="*/ 3 h 3"/>
                <a:gd name="T32" fmla="*/ 1 w 3"/>
                <a:gd name="T3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40" name="Freeform 200"/>
            <p:cNvSpPr>
              <a:spLocks/>
            </p:cNvSpPr>
            <p:nvPr/>
          </p:nvSpPr>
          <p:spPr bwMode="auto">
            <a:xfrm>
              <a:off x="3930" y="2297"/>
              <a:ext cx="3" cy="3"/>
            </a:xfrm>
            <a:custGeom>
              <a:avLst/>
              <a:gdLst>
                <a:gd name="T0" fmla="*/ 1 w 3"/>
                <a:gd name="T1" fmla="*/ 3 h 3"/>
                <a:gd name="T2" fmla="*/ 2 w 3"/>
                <a:gd name="T3" fmla="*/ 3 h 3"/>
                <a:gd name="T4" fmla="*/ 2 w 3"/>
                <a:gd name="T5" fmla="*/ 3 h 3"/>
                <a:gd name="T6" fmla="*/ 3 w 3"/>
                <a:gd name="T7" fmla="*/ 2 h 3"/>
                <a:gd name="T8" fmla="*/ 3 w 3"/>
                <a:gd name="T9" fmla="*/ 2 h 3"/>
                <a:gd name="T10" fmla="*/ 3 w 3"/>
                <a:gd name="T11" fmla="*/ 1 h 3"/>
                <a:gd name="T12" fmla="*/ 2 w 3"/>
                <a:gd name="T13" fmla="*/ 1 h 3"/>
                <a:gd name="T14" fmla="*/ 2 w 3"/>
                <a:gd name="T15" fmla="*/ 1 h 3"/>
                <a:gd name="T16" fmla="*/ 1 w 3"/>
                <a:gd name="T17" fmla="*/ 0 h 3"/>
                <a:gd name="T18" fmla="*/ 1 w 3"/>
                <a:gd name="T19" fmla="*/ 1 h 3"/>
                <a:gd name="T20" fmla="*/ 1 w 3"/>
                <a:gd name="T21" fmla="*/ 1 h 3"/>
                <a:gd name="T22" fmla="*/ 0 w 3"/>
                <a:gd name="T23" fmla="*/ 1 h 3"/>
                <a:gd name="T24" fmla="*/ 0 w 3"/>
                <a:gd name="T25" fmla="*/ 2 h 3"/>
                <a:gd name="T26" fmla="*/ 0 w 3"/>
                <a:gd name="T27" fmla="*/ 2 h 3"/>
                <a:gd name="T28" fmla="*/ 1 w 3"/>
                <a:gd name="T29" fmla="*/ 3 h 3"/>
                <a:gd name="T30" fmla="*/ 1 w 3"/>
                <a:gd name="T31" fmla="*/ 3 h 3"/>
                <a:gd name="T32" fmla="*/ 1 w 3"/>
                <a:gd name="T3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lnTo>
                    <a:pt x="2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41" name="Freeform 201"/>
            <p:cNvSpPr>
              <a:spLocks/>
            </p:cNvSpPr>
            <p:nvPr/>
          </p:nvSpPr>
          <p:spPr bwMode="auto">
            <a:xfrm>
              <a:off x="3933" y="2248"/>
              <a:ext cx="8" cy="11"/>
            </a:xfrm>
            <a:custGeom>
              <a:avLst/>
              <a:gdLst>
                <a:gd name="T0" fmla="*/ 6 w 8"/>
                <a:gd name="T1" fmla="*/ 9 h 11"/>
                <a:gd name="T2" fmla="*/ 3 w 8"/>
                <a:gd name="T3" fmla="*/ 3 h 11"/>
                <a:gd name="T4" fmla="*/ 3 w 8"/>
                <a:gd name="T5" fmla="*/ 0 h 11"/>
                <a:gd name="T6" fmla="*/ 8 w 8"/>
                <a:gd name="T7" fmla="*/ 11 h 11"/>
                <a:gd name="T8" fmla="*/ 0 w 8"/>
                <a:gd name="T9" fmla="*/ 10 h 11"/>
                <a:gd name="T10" fmla="*/ 0 w 8"/>
                <a:gd name="T11" fmla="*/ 8 h 11"/>
                <a:gd name="T12" fmla="*/ 6 w 8"/>
                <a:gd name="T1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1">
                  <a:moveTo>
                    <a:pt x="6" y="9"/>
                  </a:moveTo>
                  <a:lnTo>
                    <a:pt x="3" y="3"/>
                  </a:lnTo>
                  <a:lnTo>
                    <a:pt x="3" y="0"/>
                  </a:lnTo>
                  <a:lnTo>
                    <a:pt x="8" y="11"/>
                  </a:lnTo>
                  <a:lnTo>
                    <a:pt x="0" y="10"/>
                  </a:lnTo>
                  <a:lnTo>
                    <a:pt x="0" y="8"/>
                  </a:lnTo>
                  <a:lnTo>
                    <a:pt x="6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42" name="Freeform 202"/>
            <p:cNvSpPr>
              <a:spLocks/>
            </p:cNvSpPr>
            <p:nvPr/>
          </p:nvSpPr>
          <p:spPr bwMode="auto">
            <a:xfrm>
              <a:off x="3940" y="2248"/>
              <a:ext cx="2" cy="5"/>
            </a:xfrm>
            <a:custGeom>
              <a:avLst/>
              <a:gdLst>
                <a:gd name="T0" fmla="*/ 0 w 2"/>
                <a:gd name="T1" fmla="*/ 5 h 5"/>
                <a:gd name="T2" fmla="*/ 0 w 2"/>
                <a:gd name="T3" fmla="*/ 4 h 5"/>
                <a:gd name="T4" fmla="*/ 0 w 2"/>
                <a:gd name="T5" fmla="*/ 4 h 5"/>
                <a:gd name="T6" fmla="*/ 0 w 2"/>
                <a:gd name="T7" fmla="*/ 3 h 5"/>
                <a:gd name="T8" fmla="*/ 0 w 2"/>
                <a:gd name="T9" fmla="*/ 2 h 5"/>
                <a:gd name="T10" fmla="*/ 0 w 2"/>
                <a:gd name="T11" fmla="*/ 1 h 5"/>
                <a:gd name="T12" fmla="*/ 1 w 2"/>
                <a:gd name="T13" fmla="*/ 1 h 5"/>
                <a:gd name="T14" fmla="*/ 1 w 2"/>
                <a:gd name="T15" fmla="*/ 0 h 5"/>
                <a:gd name="T16" fmla="*/ 2 w 2"/>
                <a:gd name="T17" fmla="*/ 0 h 5"/>
                <a:gd name="T18" fmla="*/ 2 w 2"/>
                <a:gd name="T19" fmla="*/ 1 h 5"/>
                <a:gd name="T20" fmla="*/ 2 w 2"/>
                <a:gd name="T21" fmla="*/ 1 h 5"/>
                <a:gd name="T22" fmla="*/ 2 w 2"/>
                <a:gd name="T23" fmla="*/ 2 h 5"/>
                <a:gd name="T24" fmla="*/ 2 w 2"/>
                <a:gd name="T25" fmla="*/ 3 h 5"/>
                <a:gd name="T26" fmla="*/ 2 w 2"/>
                <a:gd name="T27" fmla="*/ 4 h 5"/>
                <a:gd name="T28" fmla="*/ 1 w 2"/>
                <a:gd name="T29" fmla="*/ 4 h 5"/>
                <a:gd name="T30" fmla="*/ 1 w 2"/>
                <a:gd name="T31" fmla="*/ 5 h 5"/>
                <a:gd name="T32" fmla="*/ 0 w 2"/>
                <a:gd name="T3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43" name="Freeform 203"/>
            <p:cNvSpPr>
              <a:spLocks/>
            </p:cNvSpPr>
            <p:nvPr/>
          </p:nvSpPr>
          <p:spPr bwMode="auto">
            <a:xfrm>
              <a:off x="3931" y="2247"/>
              <a:ext cx="3" cy="4"/>
            </a:xfrm>
            <a:custGeom>
              <a:avLst/>
              <a:gdLst>
                <a:gd name="T0" fmla="*/ 1 w 3"/>
                <a:gd name="T1" fmla="*/ 4 h 4"/>
                <a:gd name="T2" fmla="*/ 0 w 3"/>
                <a:gd name="T3" fmla="*/ 4 h 4"/>
                <a:gd name="T4" fmla="*/ 0 w 3"/>
                <a:gd name="T5" fmla="*/ 3 h 4"/>
                <a:gd name="T6" fmla="*/ 0 w 3"/>
                <a:gd name="T7" fmla="*/ 3 h 4"/>
                <a:gd name="T8" fmla="*/ 0 w 3"/>
                <a:gd name="T9" fmla="*/ 2 h 4"/>
                <a:gd name="T10" fmla="*/ 1 w 3"/>
                <a:gd name="T11" fmla="*/ 1 h 4"/>
                <a:gd name="T12" fmla="*/ 1 w 3"/>
                <a:gd name="T13" fmla="*/ 0 h 4"/>
                <a:gd name="T14" fmla="*/ 2 w 3"/>
                <a:gd name="T15" fmla="*/ 0 h 4"/>
                <a:gd name="T16" fmla="*/ 2 w 3"/>
                <a:gd name="T17" fmla="*/ 0 h 4"/>
                <a:gd name="T18" fmla="*/ 3 w 3"/>
                <a:gd name="T19" fmla="*/ 0 h 4"/>
                <a:gd name="T20" fmla="*/ 3 w 3"/>
                <a:gd name="T21" fmla="*/ 1 h 4"/>
                <a:gd name="T22" fmla="*/ 3 w 3"/>
                <a:gd name="T23" fmla="*/ 2 h 4"/>
                <a:gd name="T24" fmla="*/ 3 w 3"/>
                <a:gd name="T25" fmla="*/ 3 h 4"/>
                <a:gd name="T26" fmla="*/ 2 w 3"/>
                <a:gd name="T27" fmla="*/ 3 h 4"/>
                <a:gd name="T28" fmla="*/ 2 w 3"/>
                <a:gd name="T29" fmla="*/ 4 h 4"/>
                <a:gd name="T30" fmla="*/ 1 w 3"/>
                <a:gd name="T31" fmla="*/ 4 h 4"/>
                <a:gd name="T32" fmla="*/ 1 w 3"/>
                <a:gd name="T3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lnTo>
                    <a:pt x="0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44" name="Freeform 204"/>
            <p:cNvSpPr>
              <a:spLocks/>
            </p:cNvSpPr>
            <p:nvPr/>
          </p:nvSpPr>
          <p:spPr bwMode="auto">
            <a:xfrm>
              <a:off x="4013" y="2248"/>
              <a:ext cx="8" cy="10"/>
            </a:xfrm>
            <a:custGeom>
              <a:avLst/>
              <a:gdLst>
                <a:gd name="T0" fmla="*/ 2 w 8"/>
                <a:gd name="T1" fmla="*/ 9 h 10"/>
                <a:gd name="T2" fmla="*/ 5 w 8"/>
                <a:gd name="T3" fmla="*/ 2 h 10"/>
                <a:gd name="T4" fmla="*/ 5 w 8"/>
                <a:gd name="T5" fmla="*/ 0 h 10"/>
                <a:gd name="T6" fmla="*/ 0 w 8"/>
                <a:gd name="T7" fmla="*/ 10 h 10"/>
                <a:gd name="T8" fmla="*/ 8 w 8"/>
                <a:gd name="T9" fmla="*/ 10 h 10"/>
                <a:gd name="T10" fmla="*/ 8 w 8"/>
                <a:gd name="T11" fmla="*/ 9 h 10"/>
                <a:gd name="T12" fmla="*/ 2 w 8"/>
                <a:gd name="T1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2" y="9"/>
                  </a:moveTo>
                  <a:lnTo>
                    <a:pt x="5" y="2"/>
                  </a:lnTo>
                  <a:lnTo>
                    <a:pt x="5" y="0"/>
                  </a:lnTo>
                  <a:lnTo>
                    <a:pt x="0" y="10"/>
                  </a:lnTo>
                  <a:lnTo>
                    <a:pt x="8" y="10"/>
                  </a:lnTo>
                  <a:lnTo>
                    <a:pt x="8" y="9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45" name="Freeform 205"/>
            <p:cNvSpPr>
              <a:spLocks/>
            </p:cNvSpPr>
            <p:nvPr/>
          </p:nvSpPr>
          <p:spPr bwMode="auto">
            <a:xfrm>
              <a:off x="4012" y="2247"/>
              <a:ext cx="2" cy="5"/>
            </a:xfrm>
            <a:custGeom>
              <a:avLst/>
              <a:gdLst>
                <a:gd name="T0" fmla="*/ 1 w 2"/>
                <a:gd name="T1" fmla="*/ 5 h 5"/>
                <a:gd name="T2" fmla="*/ 1 w 2"/>
                <a:gd name="T3" fmla="*/ 5 h 5"/>
                <a:gd name="T4" fmla="*/ 2 w 2"/>
                <a:gd name="T5" fmla="*/ 4 h 5"/>
                <a:gd name="T6" fmla="*/ 2 w 2"/>
                <a:gd name="T7" fmla="*/ 4 h 5"/>
                <a:gd name="T8" fmla="*/ 2 w 2"/>
                <a:gd name="T9" fmla="*/ 3 h 5"/>
                <a:gd name="T10" fmla="*/ 2 w 2"/>
                <a:gd name="T11" fmla="*/ 2 h 5"/>
                <a:gd name="T12" fmla="*/ 2 w 2"/>
                <a:gd name="T13" fmla="*/ 1 h 5"/>
                <a:gd name="T14" fmla="*/ 2 w 2"/>
                <a:gd name="T15" fmla="*/ 1 h 5"/>
                <a:gd name="T16" fmla="*/ 1 w 2"/>
                <a:gd name="T17" fmla="*/ 0 h 5"/>
                <a:gd name="T18" fmla="*/ 1 w 2"/>
                <a:gd name="T19" fmla="*/ 1 h 5"/>
                <a:gd name="T20" fmla="*/ 0 w 2"/>
                <a:gd name="T21" fmla="*/ 1 h 5"/>
                <a:gd name="T22" fmla="*/ 0 w 2"/>
                <a:gd name="T23" fmla="*/ 2 h 5"/>
                <a:gd name="T24" fmla="*/ 0 w 2"/>
                <a:gd name="T25" fmla="*/ 2 h 5"/>
                <a:gd name="T26" fmla="*/ 0 w 2"/>
                <a:gd name="T27" fmla="*/ 3 h 5"/>
                <a:gd name="T28" fmla="*/ 0 w 2"/>
                <a:gd name="T29" fmla="*/ 4 h 5"/>
                <a:gd name="T30" fmla="*/ 0 w 2"/>
                <a:gd name="T31" fmla="*/ 5 h 5"/>
                <a:gd name="T32" fmla="*/ 1 w 2"/>
                <a:gd name="T3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5">
                  <a:moveTo>
                    <a:pt x="1" y="5"/>
                  </a:moveTo>
                  <a:lnTo>
                    <a:pt x="1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46" name="Freeform 206"/>
            <p:cNvSpPr>
              <a:spLocks/>
            </p:cNvSpPr>
            <p:nvPr/>
          </p:nvSpPr>
          <p:spPr bwMode="auto">
            <a:xfrm>
              <a:off x="4021" y="2248"/>
              <a:ext cx="3" cy="4"/>
            </a:xfrm>
            <a:custGeom>
              <a:avLst/>
              <a:gdLst>
                <a:gd name="T0" fmla="*/ 1 w 3"/>
                <a:gd name="T1" fmla="*/ 4 h 4"/>
                <a:gd name="T2" fmla="*/ 2 w 3"/>
                <a:gd name="T3" fmla="*/ 4 h 4"/>
                <a:gd name="T4" fmla="*/ 2 w 3"/>
                <a:gd name="T5" fmla="*/ 4 h 4"/>
                <a:gd name="T6" fmla="*/ 3 w 3"/>
                <a:gd name="T7" fmla="*/ 3 h 4"/>
                <a:gd name="T8" fmla="*/ 3 w 3"/>
                <a:gd name="T9" fmla="*/ 2 h 4"/>
                <a:gd name="T10" fmla="*/ 3 w 3"/>
                <a:gd name="T11" fmla="*/ 1 h 4"/>
                <a:gd name="T12" fmla="*/ 3 w 3"/>
                <a:gd name="T13" fmla="*/ 0 h 4"/>
                <a:gd name="T14" fmla="*/ 2 w 3"/>
                <a:gd name="T15" fmla="*/ 0 h 4"/>
                <a:gd name="T16" fmla="*/ 2 w 3"/>
                <a:gd name="T17" fmla="*/ 0 h 4"/>
                <a:gd name="T18" fmla="*/ 1 w 3"/>
                <a:gd name="T19" fmla="*/ 0 h 4"/>
                <a:gd name="T20" fmla="*/ 1 w 3"/>
                <a:gd name="T21" fmla="*/ 0 h 4"/>
                <a:gd name="T22" fmla="*/ 1 w 3"/>
                <a:gd name="T23" fmla="*/ 1 h 4"/>
                <a:gd name="T24" fmla="*/ 0 w 3"/>
                <a:gd name="T25" fmla="*/ 2 h 4"/>
                <a:gd name="T26" fmla="*/ 0 w 3"/>
                <a:gd name="T27" fmla="*/ 3 h 4"/>
                <a:gd name="T28" fmla="*/ 0 w 3"/>
                <a:gd name="T29" fmla="*/ 4 h 4"/>
                <a:gd name="T30" fmla="*/ 1 w 3"/>
                <a:gd name="T31" fmla="*/ 4 h 4"/>
                <a:gd name="T32" fmla="*/ 1 w 3"/>
                <a:gd name="T3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lnTo>
                    <a:pt x="2" y="4"/>
                  </a:lnTo>
                  <a:lnTo>
                    <a:pt x="2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440" name="Group 261"/>
          <p:cNvGrpSpPr>
            <a:grpSpLocks/>
          </p:cNvGrpSpPr>
          <p:nvPr/>
        </p:nvGrpSpPr>
        <p:grpSpPr bwMode="auto">
          <a:xfrm>
            <a:off x="3380398" y="5415318"/>
            <a:ext cx="203317" cy="186030"/>
            <a:chOff x="4116" y="2222"/>
            <a:chExt cx="143" cy="129"/>
          </a:xfrm>
        </p:grpSpPr>
        <p:sp>
          <p:nvSpPr>
            <p:cNvPr id="447" name="Freeform 208"/>
            <p:cNvSpPr>
              <a:spLocks/>
            </p:cNvSpPr>
            <p:nvPr/>
          </p:nvSpPr>
          <p:spPr bwMode="auto">
            <a:xfrm>
              <a:off x="4238" y="2253"/>
              <a:ext cx="11" cy="13"/>
            </a:xfrm>
            <a:custGeom>
              <a:avLst/>
              <a:gdLst>
                <a:gd name="T0" fmla="*/ 5 w 11"/>
                <a:gd name="T1" fmla="*/ 13 h 13"/>
                <a:gd name="T2" fmla="*/ 7 w 11"/>
                <a:gd name="T3" fmla="*/ 13 h 13"/>
                <a:gd name="T4" fmla="*/ 8 w 11"/>
                <a:gd name="T5" fmla="*/ 12 h 13"/>
                <a:gd name="T6" fmla="*/ 9 w 11"/>
                <a:gd name="T7" fmla="*/ 12 h 13"/>
                <a:gd name="T8" fmla="*/ 10 w 11"/>
                <a:gd name="T9" fmla="*/ 11 h 13"/>
                <a:gd name="T10" fmla="*/ 10 w 11"/>
                <a:gd name="T11" fmla="*/ 10 h 13"/>
                <a:gd name="T12" fmla="*/ 11 w 11"/>
                <a:gd name="T13" fmla="*/ 9 h 13"/>
                <a:gd name="T14" fmla="*/ 11 w 11"/>
                <a:gd name="T15" fmla="*/ 8 h 13"/>
                <a:gd name="T16" fmla="*/ 11 w 11"/>
                <a:gd name="T17" fmla="*/ 6 h 13"/>
                <a:gd name="T18" fmla="*/ 11 w 11"/>
                <a:gd name="T19" fmla="*/ 5 h 13"/>
                <a:gd name="T20" fmla="*/ 11 w 11"/>
                <a:gd name="T21" fmla="*/ 4 h 13"/>
                <a:gd name="T22" fmla="*/ 10 w 11"/>
                <a:gd name="T23" fmla="*/ 3 h 13"/>
                <a:gd name="T24" fmla="*/ 10 w 11"/>
                <a:gd name="T25" fmla="*/ 2 h 13"/>
                <a:gd name="T26" fmla="*/ 9 w 11"/>
                <a:gd name="T27" fmla="*/ 1 h 13"/>
                <a:gd name="T28" fmla="*/ 8 w 11"/>
                <a:gd name="T29" fmla="*/ 1 h 13"/>
                <a:gd name="T30" fmla="*/ 7 w 11"/>
                <a:gd name="T31" fmla="*/ 0 h 13"/>
                <a:gd name="T32" fmla="*/ 5 w 11"/>
                <a:gd name="T33" fmla="*/ 0 h 13"/>
                <a:gd name="T34" fmla="*/ 4 w 11"/>
                <a:gd name="T35" fmla="*/ 0 h 13"/>
                <a:gd name="T36" fmla="*/ 3 w 11"/>
                <a:gd name="T37" fmla="*/ 1 h 13"/>
                <a:gd name="T38" fmla="*/ 2 w 11"/>
                <a:gd name="T39" fmla="*/ 1 h 13"/>
                <a:gd name="T40" fmla="*/ 1 w 11"/>
                <a:gd name="T41" fmla="*/ 2 h 13"/>
                <a:gd name="T42" fmla="*/ 1 w 11"/>
                <a:gd name="T43" fmla="*/ 3 h 13"/>
                <a:gd name="T44" fmla="*/ 0 w 11"/>
                <a:gd name="T45" fmla="*/ 4 h 13"/>
                <a:gd name="T46" fmla="*/ 0 w 11"/>
                <a:gd name="T47" fmla="*/ 5 h 13"/>
                <a:gd name="T48" fmla="*/ 0 w 11"/>
                <a:gd name="T49" fmla="*/ 6 h 13"/>
                <a:gd name="T50" fmla="*/ 0 w 11"/>
                <a:gd name="T51" fmla="*/ 8 h 13"/>
                <a:gd name="T52" fmla="*/ 0 w 11"/>
                <a:gd name="T53" fmla="*/ 9 h 13"/>
                <a:gd name="T54" fmla="*/ 1 w 11"/>
                <a:gd name="T55" fmla="*/ 10 h 13"/>
                <a:gd name="T56" fmla="*/ 1 w 11"/>
                <a:gd name="T57" fmla="*/ 11 h 13"/>
                <a:gd name="T58" fmla="*/ 2 w 11"/>
                <a:gd name="T59" fmla="*/ 12 h 13"/>
                <a:gd name="T60" fmla="*/ 3 w 11"/>
                <a:gd name="T61" fmla="*/ 12 h 13"/>
                <a:gd name="T62" fmla="*/ 4 w 11"/>
                <a:gd name="T63" fmla="*/ 13 h 13"/>
                <a:gd name="T64" fmla="*/ 5 w 11"/>
                <a:gd name="T6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" h="13">
                  <a:moveTo>
                    <a:pt x="5" y="13"/>
                  </a:moveTo>
                  <a:lnTo>
                    <a:pt x="7" y="13"/>
                  </a:lnTo>
                  <a:lnTo>
                    <a:pt x="8" y="12"/>
                  </a:lnTo>
                  <a:lnTo>
                    <a:pt x="9" y="12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5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48" name="Freeform 209"/>
            <p:cNvSpPr>
              <a:spLocks/>
            </p:cNvSpPr>
            <p:nvPr/>
          </p:nvSpPr>
          <p:spPr bwMode="auto">
            <a:xfrm>
              <a:off x="4123" y="2224"/>
              <a:ext cx="65" cy="8"/>
            </a:xfrm>
            <a:custGeom>
              <a:avLst/>
              <a:gdLst>
                <a:gd name="T0" fmla="*/ 65 w 65"/>
                <a:gd name="T1" fmla="*/ 7 h 8"/>
                <a:gd name="T2" fmla="*/ 32 w 65"/>
                <a:gd name="T3" fmla="*/ 0 h 8"/>
                <a:gd name="T4" fmla="*/ 0 w 65"/>
                <a:gd name="T5" fmla="*/ 7 h 8"/>
                <a:gd name="T6" fmla="*/ 0 w 65"/>
                <a:gd name="T7" fmla="*/ 8 h 8"/>
                <a:gd name="T8" fmla="*/ 32 w 65"/>
                <a:gd name="T9" fmla="*/ 1 h 8"/>
                <a:gd name="T10" fmla="*/ 64 w 65"/>
                <a:gd name="T11" fmla="*/ 8 h 8"/>
                <a:gd name="T12" fmla="*/ 65 w 65"/>
                <a:gd name="T1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8">
                  <a:moveTo>
                    <a:pt x="65" y="7"/>
                  </a:moveTo>
                  <a:lnTo>
                    <a:pt x="32" y="0"/>
                  </a:lnTo>
                  <a:lnTo>
                    <a:pt x="0" y="7"/>
                  </a:lnTo>
                  <a:lnTo>
                    <a:pt x="0" y="8"/>
                  </a:lnTo>
                  <a:lnTo>
                    <a:pt x="32" y="1"/>
                  </a:lnTo>
                  <a:lnTo>
                    <a:pt x="64" y="8"/>
                  </a:lnTo>
                  <a:lnTo>
                    <a:pt x="65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49" name="Rectangle 210"/>
            <p:cNvSpPr>
              <a:spLocks noChangeArrowheads="1"/>
            </p:cNvSpPr>
            <p:nvPr/>
          </p:nvSpPr>
          <p:spPr bwMode="auto">
            <a:xfrm>
              <a:off x="4119" y="2236"/>
              <a:ext cx="76" cy="8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0" name="Rectangle 211"/>
            <p:cNvSpPr>
              <a:spLocks noChangeArrowheads="1"/>
            </p:cNvSpPr>
            <p:nvPr/>
          </p:nvSpPr>
          <p:spPr bwMode="auto">
            <a:xfrm>
              <a:off x="4120" y="2238"/>
              <a:ext cx="73" cy="7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1" name="Rectangle 212"/>
            <p:cNvSpPr>
              <a:spLocks noChangeArrowheads="1"/>
            </p:cNvSpPr>
            <p:nvPr/>
          </p:nvSpPr>
          <p:spPr bwMode="auto">
            <a:xfrm>
              <a:off x="4128" y="2310"/>
              <a:ext cx="10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2" name="Rectangle 213"/>
            <p:cNvSpPr>
              <a:spLocks noChangeArrowheads="1"/>
            </p:cNvSpPr>
            <p:nvPr/>
          </p:nvSpPr>
          <p:spPr bwMode="auto">
            <a:xfrm>
              <a:off x="4145" y="2310"/>
              <a:ext cx="10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3" name="Rectangle 214"/>
            <p:cNvSpPr>
              <a:spLocks noChangeArrowheads="1"/>
            </p:cNvSpPr>
            <p:nvPr/>
          </p:nvSpPr>
          <p:spPr bwMode="auto">
            <a:xfrm>
              <a:off x="4163" y="2310"/>
              <a:ext cx="10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4" name="Rectangle 215"/>
            <p:cNvSpPr>
              <a:spLocks noChangeArrowheads="1"/>
            </p:cNvSpPr>
            <p:nvPr/>
          </p:nvSpPr>
          <p:spPr bwMode="auto">
            <a:xfrm>
              <a:off x="4181" y="2310"/>
              <a:ext cx="10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5" name="Rectangle 216"/>
            <p:cNvSpPr>
              <a:spLocks noChangeArrowheads="1"/>
            </p:cNvSpPr>
            <p:nvPr/>
          </p:nvSpPr>
          <p:spPr bwMode="auto">
            <a:xfrm>
              <a:off x="4128" y="2306"/>
              <a:ext cx="63" cy="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6" name="Rectangle 217"/>
            <p:cNvSpPr>
              <a:spLocks noChangeArrowheads="1"/>
            </p:cNvSpPr>
            <p:nvPr/>
          </p:nvSpPr>
          <p:spPr bwMode="auto">
            <a:xfrm>
              <a:off x="4122" y="2305"/>
              <a:ext cx="4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7" name="Rectangle 218"/>
            <p:cNvSpPr>
              <a:spLocks noChangeArrowheads="1"/>
            </p:cNvSpPr>
            <p:nvPr/>
          </p:nvSpPr>
          <p:spPr bwMode="auto">
            <a:xfrm>
              <a:off x="4128" y="2288"/>
              <a:ext cx="63" cy="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8" name="Rectangle 219"/>
            <p:cNvSpPr>
              <a:spLocks noChangeArrowheads="1"/>
            </p:cNvSpPr>
            <p:nvPr/>
          </p:nvSpPr>
          <p:spPr bwMode="auto">
            <a:xfrm>
              <a:off x="4122" y="2286"/>
              <a:ext cx="4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9" name="Rectangle 220"/>
            <p:cNvSpPr>
              <a:spLocks noChangeArrowheads="1"/>
            </p:cNvSpPr>
            <p:nvPr/>
          </p:nvSpPr>
          <p:spPr bwMode="auto">
            <a:xfrm>
              <a:off x="4128" y="2269"/>
              <a:ext cx="63" cy="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0" name="Rectangle 221"/>
            <p:cNvSpPr>
              <a:spLocks noChangeArrowheads="1"/>
            </p:cNvSpPr>
            <p:nvPr/>
          </p:nvSpPr>
          <p:spPr bwMode="auto">
            <a:xfrm>
              <a:off x="4122" y="2267"/>
              <a:ext cx="4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1" name="Rectangle 222"/>
            <p:cNvSpPr>
              <a:spLocks noChangeArrowheads="1"/>
            </p:cNvSpPr>
            <p:nvPr/>
          </p:nvSpPr>
          <p:spPr bwMode="auto">
            <a:xfrm>
              <a:off x="4128" y="2250"/>
              <a:ext cx="63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2" name="Rectangle 223"/>
            <p:cNvSpPr>
              <a:spLocks noChangeArrowheads="1"/>
            </p:cNvSpPr>
            <p:nvPr/>
          </p:nvSpPr>
          <p:spPr bwMode="auto">
            <a:xfrm>
              <a:off x="4122" y="2249"/>
              <a:ext cx="4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3" name="Rectangle 224"/>
            <p:cNvSpPr>
              <a:spLocks noChangeArrowheads="1"/>
            </p:cNvSpPr>
            <p:nvPr/>
          </p:nvSpPr>
          <p:spPr bwMode="auto">
            <a:xfrm>
              <a:off x="4130" y="2260"/>
              <a:ext cx="6" cy="4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4" name="Rectangle 225"/>
            <p:cNvSpPr>
              <a:spLocks noChangeArrowheads="1"/>
            </p:cNvSpPr>
            <p:nvPr/>
          </p:nvSpPr>
          <p:spPr bwMode="auto">
            <a:xfrm>
              <a:off x="4131" y="2261"/>
              <a:ext cx="4" cy="45"/>
            </a:xfrm>
            <a:prstGeom prst="rect">
              <a:avLst/>
            </a:prstGeom>
            <a:solidFill>
              <a:srgbClr val="FF2D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5" name="Rectangle 226"/>
            <p:cNvSpPr>
              <a:spLocks noChangeArrowheads="1"/>
            </p:cNvSpPr>
            <p:nvPr/>
          </p:nvSpPr>
          <p:spPr bwMode="auto">
            <a:xfrm>
              <a:off x="4147" y="2275"/>
              <a:ext cx="7" cy="3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6" name="Rectangle 227"/>
            <p:cNvSpPr>
              <a:spLocks noChangeArrowheads="1"/>
            </p:cNvSpPr>
            <p:nvPr/>
          </p:nvSpPr>
          <p:spPr bwMode="auto">
            <a:xfrm>
              <a:off x="4149" y="2277"/>
              <a:ext cx="3" cy="29"/>
            </a:xfrm>
            <a:prstGeom prst="rect">
              <a:avLst/>
            </a:prstGeom>
            <a:solidFill>
              <a:srgbClr val="B2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7" name="Rectangle 228"/>
            <p:cNvSpPr>
              <a:spLocks noChangeArrowheads="1"/>
            </p:cNvSpPr>
            <p:nvPr/>
          </p:nvSpPr>
          <p:spPr bwMode="auto">
            <a:xfrm>
              <a:off x="4165" y="2283"/>
              <a:ext cx="6" cy="2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8" name="Rectangle 229"/>
            <p:cNvSpPr>
              <a:spLocks noChangeArrowheads="1"/>
            </p:cNvSpPr>
            <p:nvPr/>
          </p:nvSpPr>
          <p:spPr bwMode="auto">
            <a:xfrm>
              <a:off x="4166" y="2285"/>
              <a:ext cx="3" cy="21"/>
            </a:xfrm>
            <a:prstGeom prst="rect">
              <a:avLst/>
            </a:prstGeom>
            <a:solidFill>
              <a:srgbClr val="FFAF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9" name="Rectangle 230"/>
            <p:cNvSpPr>
              <a:spLocks noChangeArrowheads="1"/>
            </p:cNvSpPr>
            <p:nvPr/>
          </p:nvSpPr>
          <p:spPr bwMode="auto">
            <a:xfrm>
              <a:off x="4183" y="2254"/>
              <a:ext cx="6" cy="5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0" name="Rectangle 231"/>
            <p:cNvSpPr>
              <a:spLocks noChangeArrowheads="1"/>
            </p:cNvSpPr>
            <p:nvPr/>
          </p:nvSpPr>
          <p:spPr bwMode="auto">
            <a:xfrm>
              <a:off x="4184" y="2255"/>
              <a:ext cx="4" cy="51"/>
            </a:xfrm>
            <a:prstGeom prst="rect">
              <a:avLst/>
            </a:prstGeom>
            <a:solidFill>
              <a:srgbClr val="FF6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1" name="Rectangle 232"/>
            <p:cNvSpPr>
              <a:spLocks noChangeArrowheads="1"/>
            </p:cNvSpPr>
            <p:nvPr/>
          </p:nvSpPr>
          <p:spPr bwMode="auto">
            <a:xfrm>
              <a:off x="4116" y="2316"/>
              <a:ext cx="81" cy="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2" name="Rectangle 233"/>
            <p:cNvSpPr>
              <a:spLocks noChangeArrowheads="1"/>
            </p:cNvSpPr>
            <p:nvPr/>
          </p:nvSpPr>
          <p:spPr bwMode="auto">
            <a:xfrm>
              <a:off x="4118" y="2318"/>
              <a:ext cx="78" cy="3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3" name="Rectangle 234"/>
            <p:cNvSpPr>
              <a:spLocks noChangeArrowheads="1"/>
            </p:cNvSpPr>
            <p:nvPr/>
          </p:nvSpPr>
          <p:spPr bwMode="auto">
            <a:xfrm>
              <a:off x="4116" y="2231"/>
              <a:ext cx="81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4" name="Rectangle 235"/>
            <p:cNvSpPr>
              <a:spLocks noChangeArrowheads="1"/>
            </p:cNvSpPr>
            <p:nvPr/>
          </p:nvSpPr>
          <p:spPr bwMode="auto">
            <a:xfrm>
              <a:off x="4118" y="2232"/>
              <a:ext cx="77" cy="4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5" name="Freeform 236"/>
            <p:cNvSpPr>
              <a:spLocks/>
            </p:cNvSpPr>
            <p:nvPr/>
          </p:nvSpPr>
          <p:spPr bwMode="auto">
            <a:xfrm>
              <a:off x="4153" y="2222"/>
              <a:ext cx="5" cy="6"/>
            </a:xfrm>
            <a:custGeom>
              <a:avLst/>
              <a:gdLst>
                <a:gd name="T0" fmla="*/ 2 w 5"/>
                <a:gd name="T1" fmla="*/ 6 h 6"/>
                <a:gd name="T2" fmla="*/ 3 w 5"/>
                <a:gd name="T3" fmla="*/ 6 h 6"/>
                <a:gd name="T4" fmla="*/ 3 w 5"/>
                <a:gd name="T5" fmla="*/ 5 h 6"/>
                <a:gd name="T6" fmla="*/ 4 w 5"/>
                <a:gd name="T7" fmla="*/ 5 h 6"/>
                <a:gd name="T8" fmla="*/ 4 w 5"/>
                <a:gd name="T9" fmla="*/ 5 h 6"/>
                <a:gd name="T10" fmla="*/ 5 w 5"/>
                <a:gd name="T11" fmla="*/ 4 h 6"/>
                <a:gd name="T12" fmla="*/ 5 w 5"/>
                <a:gd name="T13" fmla="*/ 4 h 6"/>
                <a:gd name="T14" fmla="*/ 5 w 5"/>
                <a:gd name="T15" fmla="*/ 3 h 6"/>
                <a:gd name="T16" fmla="*/ 5 w 5"/>
                <a:gd name="T17" fmla="*/ 3 h 6"/>
                <a:gd name="T18" fmla="*/ 5 w 5"/>
                <a:gd name="T19" fmla="*/ 2 h 6"/>
                <a:gd name="T20" fmla="*/ 5 w 5"/>
                <a:gd name="T21" fmla="*/ 2 h 6"/>
                <a:gd name="T22" fmla="*/ 5 w 5"/>
                <a:gd name="T23" fmla="*/ 1 h 6"/>
                <a:gd name="T24" fmla="*/ 4 w 5"/>
                <a:gd name="T25" fmla="*/ 1 h 6"/>
                <a:gd name="T26" fmla="*/ 4 w 5"/>
                <a:gd name="T27" fmla="*/ 1 h 6"/>
                <a:gd name="T28" fmla="*/ 3 w 5"/>
                <a:gd name="T29" fmla="*/ 0 h 6"/>
                <a:gd name="T30" fmla="*/ 3 w 5"/>
                <a:gd name="T31" fmla="*/ 0 h 6"/>
                <a:gd name="T32" fmla="*/ 2 w 5"/>
                <a:gd name="T33" fmla="*/ 0 h 6"/>
                <a:gd name="T34" fmla="*/ 2 w 5"/>
                <a:gd name="T35" fmla="*/ 0 h 6"/>
                <a:gd name="T36" fmla="*/ 1 w 5"/>
                <a:gd name="T37" fmla="*/ 0 h 6"/>
                <a:gd name="T38" fmla="*/ 1 w 5"/>
                <a:gd name="T39" fmla="*/ 1 h 6"/>
                <a:gd name="T40" fmla="*/ 1 w 5"/>
                <a:gd name="T41" fmla="*/ 1 h 6"/>
                <a:gd name="T42" fmla="*/ 0 w 5"/>
                <a:gd name="T43" fmla="*/ 1 h 6"/>
                <a:gd name="T44" fmla="*/ 0 w 5"/>
                <a:gd name="T45" fmla="*/ 2 h 6"/>
                <a:gd name="T46" fmla="*/ 0 w 5"/>
                <a:gd name="T47" fmla="*/ 2 h 6"/>
                <a:gd name="T48" fmla="*/ 0 w 5"/>
                <a:gd name="T49" fmla="*/ 3 h 6"/>
                <a:gd name="T50" fmla="*/ 0 w 5"/>
                <a:gd name="T51" fmla="*/ 3 h 6"/>
                <a:gd name="T52" fmla="*/ 0 w 5"/>
                <a:gd name="T53" fmla="*/ 4 h 6"/>
                <a:gd name="T54" fmla="*/ 0 w 5"/>
                <a:gd name="T55" fmla="*/ 4 h 6"/>
                <a:gd name="T56" fmla="*/ 1 w 5"/>
                <a:gd name="T57" fmla="*/ 5 h 6"/>
                <a:gd name="T58" fmla="*/ 1 w 5"/>
                <a:gd name="T59" fmla="*/ 5 h 6"/>
                <a:gd name="T60" fmla="*/ 1 w 5"/>
                <a:gd name="T61" fmla="*/ 5 h 6"/>
                <a:gd name="T62" fmla="*/ 2 w 5"/>
                <a:gd name="T63" fmla="*/ 6 h 6"/>
                <a:gd name="T64" fmla="*/ 2 w 5"/>
                <a:gd name="T6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" h="6">
                  <a:moveTo>
                    <a:pt x="2" y="6"/>
                  </a:moveTo>
                  <a:lnTo>
                    <a:pt x="3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2" y="6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6" name="Freeform 237"/>
            <p:cNvSpPr>
              <a:spLocks/>
            </p:cNvSpPr>
            <p:nvPr/>
          </p:nvSpPr>
          <p:spPr bwMode="auto">
            <a:xfrm>
              <a:off x="4154" y="2223"/>
              <a:ext cx="3" cy="4"/>
            </a:xfrm>
            <a:custGeom>
              <a:avLst/>
              <a:gdLst>
                <a:gd name="T0" fmla="*/ 1 w 3"/>
                <a:gd name="T1" fmla="*/ 4 h 4"/>
                <a:gd name="T2" fmla="*/ 2 w 3"/>
                <a:gd name="T3" fmla="*/ 3 h 4"/>
                <a:gd name="T4" fmla="*/ 2 w 3"/>
                <a:gd name="T5" fmla="*/ 3 h 4"/>
                <a:gd name="T6" fmla="*/ 3 w 3"/>
                <a:gd name="T7" fmla="*/ 2 h 4"/>
                <a:gd name="T8" fmla="*/ 3 w 3"/>
                <a:gd name="T9" fmla="*/ 2 h 4"/>
                <a:gd name="T10" fmla="*/ 3 w 3"/>
                <a:gd name="T11" fmla="*/ 1 h 4"/>
                <a:gd name="T12" fmla="*/ 2 w 3"/>
                <a:gd name="T13" fmla="*/ 1 h 4"/>
                <a:gd name="T14" fmla="*/ 2 w 3"/>
                <a:gd name="T15" fmla="*/ 0 h 4"/>
                <a:gd name="T16" fmla="*/ 1 w 3"/>
                <a:gd name="T17" fmla="*/ 0 h 4"/>
                <a:gd name="T18" fmla="*/ 1 w 3"/>
                <a:gd name="T19" fmla="*/ 0 h 4"/>
                <a:gd name="T20" fmla="*/ 0 w 3"/>
                <a:gd name="T21" fmla="*/ 1 h 4"/>
                <a:gd name="T22" fmla="*/ 0 w 3"/>
                <a:gd name="T23" fmla="*/ 1 h 4"/>
                <a:gd name="T24" fmla="*/ 0 w 3"/>
                <a:gd name="T25" fmla="*/ 2 h 4"/>
                <a:gd name="T26" fmla="*/ 0 w 3"/>
                <a:gd name="T27" fmla="*/ 2 h 4"/>
                <a:gd name="T28" fmla="*/ 0 w 3"/>
                <a:gd name="T29" fmla="*/ 3 h 4"/>
                <a:gd name="T30" fmla="*/ 1 w 3"/>
                <a:gd name="T31" fmla="*/ 3 h 4"/>
                <a:gd name="T32" fmla="*/ 1 w 3"/>
                <a:gd name="T3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lnTo>
                    <a:pt x="2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7" name="Freeform 238"/>
            <p:cNvSpPr>
              <a:spLocks/>
            </p:cNvSpPr>
            <p:nvPr/>
          </p:nvSpPr>
          <p:spPr bwMode="auto">
            <a:xfrm>
              <a:off x="4191" y="2271"/>
              <a:ext cx="68" cy="80"/>
            </a:xfrm>
            <a:custGeom>
              <a:avLst/>
              <a:gdLst>
                <a:gd name="T0" fmla="*/ 57 w 68"/>
                <a:gd name="T1" fmla="*/ 25 h 80"/>
                <a:gd name="T2" fmla="*/ 59 w 68"/>
                <a:gd name="T3" fmla="*/ 25 h 80"/>
                <a:gd name="T4" fmla="*/ 62 w 68"/>
                <a:gd name="T5" fmla="*/ 23 h 80"/>
                <a:gd name="T6" fmla="*/ 64 w 68"/>
                <a:gd name="T7" fmla="*/ 21 h 80"/>
                <a:gd name="T8" fmla="*/ 65 w 68"/>
                <a:gd name="T9" fmla="*/ 20 h 80"/>
                <a:gd name="T10" fmla="*/ 66 w 68"/>
                <a:gd name="T11" fmla="*/ 14 h 80"/>
                <a:gd name="T12" fmla="*/ 65 w 68"/>
                <a:gd name="T13" fmla="*/ 12 h 80"/>
                <a:gd name="T14" fmla="*/ 63 w 68"/>
                <a:gd name="T15" fmla="*/ 8 h 80"/>
                <a:gd name="T16" fmla="*/ 60 w 68"/>
                <a:gd name="T17" fmla="*/ 4 h 80"/>
                <a:gd name="T18" fmla="*/ 56 w 68"/>
                <a:gd name="T19" fmla="*/ 1 h 80"/>
                <a:gd name="T20" fmla="*/ 54 w 68"/>
                <a:gd name="T21" fmla="*/ 0 h 80"/>
                <a:gd name="T22" fmla="*/ 52 w 68"/>
                <a:gd name="T23" fmla="*/ 0 h 80"/>
                <a:gd name="T24" fmla="*/ 49 w 68"/>
                <a:gd name="T25" fmla="*/ 0 h 80"/>
                <a:gd name="T26" fmla="*/ 42 w 68"/>
                <a:gd name="T27" fmla="*/ 0 h 80"/>
                <a:gd name="T28" fmla="*/ 35 w 68"/>
                <a:gd name="T29" fmla="*/ 0 h 80"/>
                <a:gd name="T30" fmla="*/ 32 w 68"/>
                <a:gd name="T31" fmla="*/ 0 h 80"/>
                <a:gd name="T32" fmla="*/ 30 w 68"/>
                <a:gd name="T33" fmla="*/ 0 h 80"/>
                <a:gd name="T34" fmla="*/ 28 w 68"/>
                <a:gd name="T35" fmla="*/ 1 h 80"/>
                <a:gd name="T36" fmla="*/ 25 w 68"/>
                <a:gd name="T37" fmla="*/ 3 h 80"/>
                <a:gd name="T38" fmla="*/ 23 w 68"/>
                <a:gd name="T39" fmla="*/ 5 h 80"/>
                <a:gd name="T40" fmla="*/ 19 w 68"/>
                <a:gd name="T41" fmla="*/ 11 h 80"/>
                <a:gd name="T42" fmla="*/ 17 w 68"/>
                <a:gd name="T43" fmla="*/ 14 h 80"/>
                <a:gd name="T44" fmla="*/ 4 w 68"/>
                <a:gd name="T45" fmla="*/ 10 h 80"/>
                <a:gd name="T46" fmla="*/ 3 w 68"/>
                <a:gd name="T47" fmla="*/ 8 h 80"/>
                <a:gd name="T48" fmla="*/ 1 w 68"/>
                <a:gd name="T49" fmla="*/ 7 h 80"/>
                <a:gd name="T50" fmla="*/ 0 w 68"/>
                <a:gd name="T51" fmla="*/ 11 h 80"/>
                <a:gd name="T52" fmla="*/ 3 w 68"/>
                <a:gd name="T53" fmla="*/ 18 h 80"/>
                <a:gd name="T54" fmla="*/ 5 w 68"/>
                <a:gd name="T55" fmla="*/ 19 h 80"/>
                <a:gd name="T56" fmla="*/ 7 w 68"/>
                <a:gd name="T57" fmla="*/ 20 h 80"/>
                <a:gd name="T58" fmla="*/ 10 w 68"/>
                <a:gd name="T59" fmla="*/ 22 h 80"/>
                <a:gd name="T60" fmla="*/ 14 w 68"/>
                <a:gd name="T61" fmla="*/ 23 h 80"/>
                <a:gd name="T62" fmla="*/ 17 w 68"/>
                <a:gd name="T63" fmla="*/ 24 h 80"/>
                <a:gd name="T64" fmla="*/ 21 w 68"/>
                <a:gd name="T65" fmla="*/ 23 h 80"/>
                <a:gd name="T66" fmla="*/ 24 w 68"/>
                <a:gd name="T67" fmla="*/ 21 h 80"/>
                <a:gd name="T68" fmla="*/ 14 w 68"/>
                <a:gd name="T69" fmla="*/ 59 h 80"/>
                <a:gd name="T70" fmla="*/ 25 w 68"/>
                <a:gd name="T71" fmla="*/ 70 h 80"/>
                <a:gd name="T72" fmla="*/ 31 w 68"/>
                <a:gd name="T73" fmla="*/ 75 h 80"/>
                <a:gd name="T74" fmla="*/ 27 w 68"/>
                <a:gd name="T75" fmla="*/ 76 h 80"/>
                <a:gd name="T76" fmla="*/ 24 w 68"/>
                <a:gd name="T77" fmla="*/ 79 h 80"/>
                <a:gd name="T78" fmla="*/ 37 w 68"/>
                <a:gd name="T79" fmla="*/ 80 h 80"/>
                <a:gd name="T80" fmla="*/ 40 w 68"/>
                <a:gd name="T81" fmla="*/ 75 h 80"/>
                <a:gd name="T82" fmla="*/ 38 w 68"/>
                <a:gd name="T83" fmla="*/ 72 h 80"/>
                <a:gd name="T84" fmla="*/ 38 w 68"/>
                <a:gd name="T85" fmla="*/ 63 h 80"/>
                <a:gd name="T86" fmla="*/ 45 w 68"/>
                <a:gd name="T87" fmla="*/ 65 h 80"/>
                <a:gd name="T88" fmla="*/ 46 w 68"/>
                <a:gd name="T89" fmla="*/ 72 h 80"/>
                <a:gd name="T90" fmla="*/ 44 w 68"/>
                <a:gd name="T91" fmla="*/ 76 h 80"/>
                <a:gd name="T92" fmla="*/ 43 w 68"/>
                <a:gd name="T93" fmla="*/ 78 h 80"/>
                <a:gd name="T94" fmla="*/ 47 w 68"/>
                <a:gd name="T95" fmla="*/ 78 h 80"/>
                <a:gd name="T96" fmla="*/ 60 w 68"/>
                <a:gd name="T97" fmla="*/ 78 h 80"/>
                <a:gd name="T98" fmla="*/ 56 w 68"/>
                <a:gd name="T99" fmla="*/ 76 h 80"/>
                <a:gd name="T100" fmla="*/ 55 w 68"/>
                <a:gd name="T101" fmla="*/ 74 h 80"/>
                <a:gd name="T102" fmla="*/ 60 w 68"/>
                <a:gd name="T103" fmla="*/ 67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8" h="80">
                  <a:moveTo>
                    <a:pt x="62" y="59"/>
                  </a:moveTo>
                  <a:lnTo>
                    <a:pt x="68" y="59"/>
                  </a:lnTo>
                  <a:lnTo>
                    <a:pt x="57" y="32"/>
                  </a:lnTo>
                  <a:lnTo>
                    <a:pt x="57" y="25"/>
                  </a:lnTo>
                  <a:lnTo>
                    <a:pt x="57" y="25"/>
                  </a:lnTo>
                  <a:lnTo>
                    <a:pt x="57" y="25"/>
                  </a:lnTo>
                  <a:lnTo>
                    <a:pt x="58" y="25"/>
                  </a:lnTo>
                  <a:lnTo>
                    <a:pt x="59" y="25"/>
                  </a:lnTo>
                  <a:lnTo>
                    <a:pt x="59" y="25"/>
                  </a:lnTo>
                  <a:lnTo>
                    <a:pt x="60" y="24"/>
                  </a:lnTo>
                  <a:lnTo>
                    <a:pt x="61" y="23"/>
                  </a:lnTo>
                  <a:lnTo>
                    <a:pt x="62" y="23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4" y="21"/>
                  </a:lnTo>
                  <a:lnTo>
                    <a:pt x="64" y="21"/>
                  </a:lnTo>
                  <a:lnTo>
                    <a:pt x="64" y="21"/>
                  </a:lnTo>
                  <a:lnTo>
                    <a:pt x="65" y="20"/>
                  </a:lnTo>
                  <a:lnTo>
                    <a:pt x="65" y="20"/>
                  </a:lnTo>
                  <a:lnTo>
                    <a:pt x="65" y="19"/>
                  </a:lnTo>
                  <a:lnTo>
                    <a:pt x="66" y="17"/>
                  </a:lnTo>
                  <a:lnTo>
                    <a:pt x="66" y="15"/>
                  </a:lnTo>
                  <a:lnTo>
                    <a:pt x="66" y="14"/>
                  </a:lnTo>
                  <a:lnTo>
                    <a:pt x="66" y="13"/>
                  </a:lnTo>
                  <a:lnTo>
                    <a:pt x="65" y="13"/>
                  </a:lnTo>
                  <a:lnTo>
                    <a:pt x="65" y="13"/>
                  </a:lnTo>
                  <a:lnTo>
                    <a:pt x="65" y="12"/>
                  </a:lnTo>
                  <a:lnTo>
                    <a:pt x="65" y="11"/>
                  </a:lnTo>
                  <a:lnTo>
                    <a:pt x="64" y="10"/>
                  </a:lnTo>
                  <a:lnTo>
                    <a:pt x="64" y="9"/>
                  </a:lnTo>
                  <a:lnTo>
                    <a:pt x="63" y="8"/>
                  </a:lnTo>
                  <a:lnTo>
                    <a:pt x="63" y="7"/>
                  </a:lnTo>
                  <a:lnTo>
                    <a:pt x="62" y="6"/>
                  </a:lnTo>
                  <a:lnTo>
                    <a:pt x="61" y="5"/>
                  </a:lnTo>
                  <a:lnTo>
                    <a:pt x="60" y="4"/>
                  </a:lnTo>
                  <a:lnTo>
                    <a:pt x="59" y="3"/>
                  </a:lnTo>
                  <a:lnTo>
                    <a:pt x="58" y="2"/>
                  </a:lnTo>
                  <a:lnTo>
                    <a:pt x="57" y="1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2" y="6"/>
                  </a:lnTo>
                  <a:lnTo>
                    <a:pt x="21" y="8"/>
                  </a:lnTo>
                  <a:lnTo>
                    <a:pt x="20" y="9"/>
                  </a:lnTo>
                  <a:lnTo>
                    <a:pt x="19" y="11"/>
                  </a:lnTo>
                  <a:lnTo>
                    <a:pt x="18" y="12"/>
                  </a:lnTo>
                  <a:lnTo>
                    <a:pt x="18" y="13"/>
                  </a:lnTo>
                  <a:lnTo>
                    <a:pt x="17" y="14"/>
                  </a:lnTo>
                  <a:lnTo>
                    <a:pt x="17" y="14"/>
                  </a:lnTo>
                  <a:lnTo>
                    <a:pt x="6" y="13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2" y="8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4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7" y="20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10" y="21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2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7" y="24"/>
                  </a:lnTo>
                  <a:lnTo>
                    <a:pt x="18" y="23"/>
                  </a:lnTo>
                  <a:lnTo>
                    <a:pt x="19" y="23"/>
                  </a:lnTo>
                  <a:lnTo>
                    <a:pt x="20" y="23"/>
                  </a:lnTo>
                  <a:lnTo>
                    <a:pt x="21" y="23"/>
                  </a:lnTo>
                  <a:lnTo>
                    <a:pt x="22" y="22"/>
                  </a:lnTo>
                  <a:lnTo>
                    <a:pt x="22" y="22"/>
                  </a:lnTo>
                  <a:lnTo>
                    <a:pt x="23" y="22"/>
                  </a:lnTo>
                  <a:lnTo>
                    <a:pt x="24" y="21"/>
                  </a:lnTo>
                  <a:lnTo>
                    <a:pt x="25" y="20"/>
                  </a:lnTo>
                  <a:lnTo>
                    <a:pt x="26" y="19"/>
                  </a:lnTo>
                  <a:lnTo>
                    <a:pt x="27" y="30"/>
                  </a:lnTo>
                  <a:lnTo>
                    <a:pt x="14" y="59"/>
                  </a:lnTo>
                  <a:lnTo>
                    <a:pt x="21" y="59"/>
                  </a:lnTo>
                  <a:lnTo>
                    <a:pt x="22" y="64"/>
                  </a:lnTo>
                  <a:lnTo>
                    <a:pt x="24" y="68"/>
                  </a:lnTo>
                  <a:lnTo>
                    <a:pt x="25" y="70"/>
                  </a:lnTo>
                  <a:lnTo>
                    <a:pt x="27" y="72"/>
                  </a:lnTo>
                  <a:lnTo>
                    <a:pt x="29" y="74"/>
                  </a:lnTo>
                  <a:lnTo>
                    <a:pt x="30" y="75"/>
                  </a:lnTo>
                  <a:lnTo>
                    <a:pt x="31" y="75"/>
                  </a:lnTo>
                  <a:lnTo>
                    <a:pt x="31" y="75"/>
                  </a:lnTo>
                  <a:lnTo>
                    <a:pt x="30" y="75"/>
                  </a:lnTo>
                  <a:lnTo>
                    <a:pt x="29" y="76"/>
                  </a:lnTo>
                  <a:lnTo>
                    <a:pt x="27" y="76"/>
                  </a:lnTo>
                  <a:lnTo>
                    <a:pt x="26" y="76"/>
                  </a:lnTo>
                  <a:lnTo>
                    <a:pt x="25" y="77"/>
                  </a:lnTo>
                  <a:lnTo>
                    <a:pt x="25" y="78"/>
                  </a:lnTo>
                  <a:lnTo>
                    <a:pt x="24" y="79"/>
                  </a:lnTo>
                  <a:lnTo>
                    <a:pt x="24" y="80"/>
                  </a:lnTo>
                  <a:lnTo>
                    <a:pt x="34" y="80"/>
                  </a:lnTo>
                  <a:lnTo>
                    <a:pt x="37" y="78"/>
                  </a:lnTo>
                  <a:lnTo>
                    <a:pt x="37" y="80"/>
                  </a:lnTo>
                  <a:lnTo>
                    <a:pt x="40" y="80"/>
                  </a:lnTo>
                  <a:lnTo>
                    <a:pt x="40" y="78"/>
                  </a:lnTo>
                  <a:lnTo>
                    <a:pt x="40" y="77"/>
                  </a:lnTo>
                  <a:lnTo>
                    <a:pt x="40" y="75"/>
                  </a:lnTo>
                  <a:lnTo>
                    <a:pt x="39" y="74"/>
                  </a:lnTo>
                  <a:lnTo>
                    <a:pt x="39" y="74"/>
                  </a:lnTo>
                  <a:lnTo>
                    <a:pt x="38" y="73"/>
                  </a:lnTo>
                  <a:lnTo>
                    <a:pt x="38" y="72"/>
                  </a:lnTo>
                  <a:lnTo>
                    <a:pt x="38" y="70"/>
                  </a:lnTo>
                  <a:lnTo>
                    <a:pt x="38" y="68"/>
                  </a:lnTo>
                  <a:lnTo>
                    <a:pt x="38" y="65"/>
                  </a:lnTo>
                  <a:lnTo>
                    <a:pt x="38" y="63"/>
                  </a:lnTo>
                  <a:lnTo>
                    <a:pt x="38" y="59"/>
                  </a:lnTo>
                  <a:lnTo>
                    <a:pt x="44" y="59"/>
                  </a:lnTo>
                  <a:lnTo>
                    <a:pt x="45" y="62"/>
                  </a:lnTo>
                  <a:lnTo>
                    <a:pt x="45" y="65"/>
                  </a:lnTo>
                  <a:lnTo>
                    <a:pt x="45" y="67"/>
                  </a:lnTo>
                  <a:lnTo>
                    <a:pt x="46" y="69"/>
                  </a:lnTo>
                  <a:lnTo>
                    <a:pt x="46" y="70"/>
                  </a:lnTo>
                  <a:lnTo>
                    <a:pt x="46" y="72"/>
                  </a:lnTo>
                  <a:lnTo>
                    <a:pt x="46" y="73"/>
                  </a:lnTo>
                  <a:lnTo>
                    <a:pt x="45" y="74"/>
                  </a:lnTo>
                  <a:lnTo>
                    <a:pt x="45" y="75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7"/>
                  </a:lnTo>
                  <a:lnTo>
                    <a:pt x="43" y="78"/>
                  </a:lnTo>
                  <a:lnTo>
                    <a:pt x="43" y="78"/>
                  </a:lnTo>
                  <a:lnTo>
                    <a:pt x="44" y="79"/>
                  </a:lnTo>
                  <a:lnTo>
                    <a:pt x="44" y="80"/>
                  </a:lnTo>
                  <a:lnTo>
                    <a:pt x="47" y="80"/>
                  </a:lnTo>
                  <a:lnTo>
                    <a:pt x="47" y="78"/>
                  </a:lnTo>
                  <a:lnTo>
                    <a:pt x="51" y="80"/>
                  </a:lnTo>
                  <a:lnTo>
                    <a:pt x="61" y="80"/>
                  </a:lnTo>
                  <a:lnTo>
                    <a:pt x="61" y="79"/>
                  </a:lnTo>
                  <a:lnTo>
                    <a:pt x="60" y="78"/>
                  </a:lnTo>
                  <a:lnTo>
                    <a:pt x="60" y="77"/>
                  </a:lnTo>
                  <a:lnTo>
                    <a:pt x="59" y="77"/>
                  </a:lnTo>
                  <a:lnTo>
                    <a:pt x="58" y="76"/>
                  </a:lnTo>
                  <a:lnTo>
                    <a:pt x="56" y="76"/>
                  </a:lnTo>
                  <a:lnTo>
                    <a:pt x="55" y="75"/>
                  </a:lnTo>
                  <a:lnTo>
                    <a:pt x="53" y="75"/>
                  </a:lnTo>
                  <a:lnTo>
                    <a:pt x="54" y="75"/>
                  </a:lnTo>
                  <a:lnTo>
                    <a:pt x="55" y="74"/>
                  </a:lnTo>
                  <a:lnTo>
                    <a:pt x="56" y="73"/>
                  </a:lnTo>
                  <a:lnTo>
                    <a:pt x="58" y="72"/>
                  </a:lnTo>
                  <a:lnTo>
                    <a:pt x="59" y="70"/>
                  </a:lnTo>
                  <a:lnTo>
                    <a:pt x="60" y="67"/>
                  </a:lnTo>
                  <a:lnTo>
                    <a:pt x="61" y="64"/>
                  </a:lnTo>
                  <a:lnTo>
                    <a:pt x="62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8" name="Freeform 239"/>
            <p:cNvSpPr>
              <a:spLocks/>
            </p:cNvSpPr>
            <p:nvPr/>
          </p:nvSpPr>
          <p:spPr bwMode="auto">
            <a:xfrm>
              <a:off x="4223" y="2260"/>
              <a:ext cx="20" cy="17"/>
            </a:xfrm>
            <a:custGeom>
              <a:avLst/>
              <a:gdLst>
                <a:gd name="T0" fmla="*/ 20 w 20"/>
                <a:gd name="T1" fmla="*/ 17 h 17"/>
                <a:gd name="T2" fmla="*/ 20 w 20"/>
                <a:gd name="T3" fmla="*/ 0 h 17"/>
                <a:gd name="T4" fmla="*/ 0 w 20"/>
                <a:gd name="T5" fmla="*/ 4 h 17"/>
                <a:gd name="T6" fmla="*/ 0 w 20"/>
                <a:gd name="T7" fmla="*/ 17 h 17"/>
                <a:gd name="T8" fmla="*/ 20 w 2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7">
                  <a:moveTo>
                    <a:pt x="20" y="17"/>
                  </a:moveTo>
                  <a:lnTo>
                    <a:pt x="20" y="0"/>
                  </a:lnTo>
                  <a:lnTo>
                    <a:pt x="0" y="4"/>
                  </a:lnTo>
                  <a:lnTo>
                    <a:pt x="0" y="17"/>
                  </a:lnTo>
                  <a:lnTo>
                    <a:pt x="20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9" name="Freeform 240"/>
            <p:cNvSpPr>
              <a:spLocks/>
            </p:cNvSpPr>
            <p:nvPr/>
          </p:nvSpPr>
          <p:spPr bwMode="auto">
            <a:xfrm>
              <a:off x="4199" y="2272"/>
              <a:ext cx="57" cy="57"/>
            </a:xfrm>
            <a:custGeom>
              <a:avLst/>
              <a:gdLst>
                <a:gd name="T0" fmla="*/ 26 w 57"/>
                <a:gd name="T1" fmla="*/ 0 h 57"/>
                <a:gd name="T2" fmla="*/ 24 w 57"/>
                <a:gd name="T3" fmla="*/ 0 h 57"/>
                <a:gd name="T4" fmla="*/ 22 w 57"/>
                <a:gd name="T5" fmla="*/ 0 h 57"/>
                <a:gd name="T6" fmla="*/ 20 w 57"/>
                <a:gd name="T7" fmla="*/ 1 h 57"/>
                <a:gd name="T8" fmla="*/ 18 w 57"/>
                <a:gd name="T9" fmla="*/ 3 h 57"/>
                <a:gd name="T10" fmla="*/ 16 w 57"/>
                <a:gd name="T11" fmla="*/ 6 h 57"/>
                <a:gd name="T12" fmla="*/ 13 w 57"/>
                <a:gd name="T13" fmla="*/ 9 h 57"/>
                <a:gd name="T14" fmla="*/ 11 w 57"/>
                <a:gd name="T15" fmla="*/ 13 h 57"/>
                <a:gd name="T16" fmla="*/ 8 w 57"/>
                <a:gd name="T17" fmla="*/ 15 h 57"/>
                <a:gd name="T18" fmla="*/ 6 w 57"/>
                <a:gd name="T19" fmla="*/ 15 h 57"/>
                <a:gd name="T20" fmla="*/ 3 w 57"/>
                <a:gd name="T21" fmla="*/ 14 h 57"/>
                <a:gd name="T22" fmla="*/ 0 w 57"/>
                <a:gd name="T23" fmla="*/ 13 h 57"/>
                <a:gd name="T24" fmla="*/ 0 w 57"/>
                <a:gd name="T25" fmla="*/ 18 h 57"/>
                <a:gd name="T26" fmla="*/ 0 w 57"/>
                <a:gd name="T27" fmla="*/ 18 h 57"/>
                <a:gd name="T28" fmla="*/ 1 w 57"/>
                <a:gd name="T29" fmla="*/ 18 h 57"/>
                <a:gd name="T30" fmla="*/ 2 w 57"/>
                <a:gd name="T31" fmla="*/ 19 h 57"/>
                <a:gd name="T32" fmla="*/ 2 w 57"/>
                <a:gd name="T33" fmla="*/ 19 h 57"/>
                <a:gd name="T34" fmla="*/ 5 w 57"/>
                <a:gd name="T35" fmla="*/ 20 h 57"/>
                <a:gd name="T36" fmla="*/ 7 w 57"/>
                <a:gd name="T37" fmla="*/ 21 h 57"/>
                <a:gd name="T38" fmla="*/ 10 w 57"/>
                <a:gd name="T39" fmla="*/ 21 h 57"/>
                <a:gd name="T40" fmla="*/ 13 w 57"/>
                <a:gd name="T41" fmla="*/ 20 h 57"/>
                <a:gd name="T42" fmla="*/ 14 w 57"/>
                <a:gd name="T43" fmla="*/ 19 h 57"/>
                <a:gd name="T44" fmla="*/ 17 w 57"/>
                <a:gd name="T45" fmla="*/ 17 h 57"/>
                <a:gd name="T46" fmla="*/ 19 w 57"/>
                <a:gd name="T47" fmla="*/ 16 h 57"/>
                <a:gd name="T48" fmla="*/ 20 w 57"/>
                <a:gd name="T49" fmla="*/ 15 h 57"/>
                <a:gd name="T50" fmla="*/ 9 w 57"/>
                <a:gd name="T51" fmla="*/ 57 h 57"/>
                <a:gd name="T52" fmla="*/ 47 w 57"/>
                <a:gd name="T53" fmla="*/ 31 h 57"/>
                <a:gd name="T54" fmla="*/ 53 w 57"/>
                <a:gd name="T55" fmla="*/ 22 h 57"/>
                <a:gd name="T56" fmla="*/ 56 w 57"/>
                <a:gd name="T57" fmla="*/ 18 h 57"/>
                <a:gd name="T58" fmla="*/ 56 w 57"/>
                <a:gd name="T59" fmla="*/ 17 h 57"/>
                <a:gd name="T60" fmla="*/ 56 w 57"/>
                <a:gd name="T61" fmla="*/ 15 h 57"/>
                <a:gd name="T62" fmla="*/ 56 w 57"/>
                <a:gd name="T63" fmla="*/ 13 h 57"/>
                <a:gd name="T64" fmla="*/ 55 w 57"/>
                <a:gd name="T65" fmla="*/ 10 h 57"/>
                <a:gd name="T66" fmla="*/ 54 w 57"/>
                <a:gd name="T67" fmla="*/ 7 h 57"/>
                <a:gd name="T68" fmla="*/ 52 w 57"/>
                <a:gd name="T69" fmla="*/ 5 h 57"/>
                <a:gd name="T70" fmla="*/ 50 w 57"/>
                <a:gd name="T71" fmla="*/ 2 h 57"/>
                <a:gd name="T72" fmla="*/ 48 w 57"/>
                <a:gd name="T73" fmla="*/ 1 h 57"/>
                <a:gd name="T74" fmla="*/ 46 w 57"/>
                <a:gd name="T75" fmla="*/ 1 h 57"/>
                <a:gd name="T76" fmla="*/ 44 w 57"/>
                <a:gd name="T77" fmla="*/ 0 h 57"/>
                <a:gd name="T78" fmla="*/ 43 w 57"/>
                <a:gd name="T79" fmla="*/ 0 h 57"/>
                <a:gd name="T80" fmla="*/ 33 w 57"/>
                <a:gd name="T81" fmla="*/ 1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7" h="57">
                  <a:moveTo>
                    <a:pt x="26" y="0"/>
                  </a:move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6" y="6"/>
                  </a:lnTo>
                  <a:lnTo>
                    <a:pt x="14" y="7"/>
                  </a:lnTo>
                  <a:lnTo>
                    <a:pt x="13" y="9"/>
                  </a:lnTo>
                  <a:lnTo>
                    <a:pt x="12" y="11"/>
                  </a:lnTo>
                  <a:lnTo>
                    <a:pt x="11" y="13"/>
                  </a:lnTo>
                  <a:lnTo>
                    <a:pt x="10" y="15"/>
                  </a:lnTo>
                  <a:lnTo>
                    <a:pt x="8" y="15"/>
                  </a:lnTo>
                  <a:lnTo>
                    <a:pt x="7" y="15"/>
                  </a:lnTo>
                  <a:lnTo>
                    <a:pt x="6" y="15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4" y="19"/>
                  </a:lnTo>
                  <a:lnTo>
                    <a:pt x="5" y="20"/>
                  </a:lnTo>
                  <a:lnTo>
                    <a:pt x="6" y="20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4" y="19"/>
                  </a:lnTo>
                  <a:lnTo>
                    <a:pt x="15" y="18"/>
                  </a:lnTo>
                  <a:lnTo>
                    <a:pt x="17" y="17"/>
                  </a:lnTo>
                  <a:lnTo>
                    <a:pt x="18" y="17"/>
                  </a:lnTo>
                  <a:lnTo>
                    <a:pt x="19" y="16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29"/>
                  </a:lnTo>
                  <a:lnTo>
                    <a:pt x="9" y="57"/>
                  </a:lnTo>
                  <a:lnTo>
                    <a:pt x="57" y="57"/>
                  </a:lnTo>
                  <a:lnTo>
                    <a:pt x="47" y="31"/>
                  </a:lnTo>
                  <a:lnTo>
                    <a:pt x="47" y="24"/>
                  </a:lnTo>
                  <a:lnTo>
                    <a:pt x="53" y="22"/>
                  </a:lnTo>
                  <a:lnTo>
                    <a:pt x="56" y="19"/>
                  </a:lnTo>
                  <a:lnTo>
                    <a:pt x="56" y="18"/>
                  </a:lnTo>
                  <a:lnTo>
                    <a:pt x="56" y="18"/>
                  </a:lnTo>
                  <a:lnTo>
                    <a:pt x="56" y="17"/>
                  </a:lnTo>
                  <a:lnTo>
                    <a:pt x="56" y="16"/>
                  </a:lnTo>
                  <a:lnTo>
                    <a:pt x="56" y="15"/>
                  </a:lnTo>
                  <a:lnTo>
                    <a:pt x="56" y="14"/>
                  </a:lnTo>
                  <a:lnTo>
                    <a:pt x="56" y="13"/>
                  </a:lnTo>
                  <a:lnTo>
                    <a:pt x="56" y="12"/>
                  </a:lnTo>
                  <a:lnTo>
                    <a:pt x="55" y="10"/>
                  </a:lnTo>
                  <a:lnTo>
                    <a:pt x="54" y="9"/>
                  </a:lnTo>
                  <a:lnTo>
                    <a:pt x="54" y="7"/>
                  </a:lnTo>
                  <a:lnTo>
                    <a:pt x="53" y="6"/>
                  </a:lnTo>
                  <a:lnTo>
                    <a:pt x="52" y="5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9" y="2"/>
                  </a:lnTo>
                  <a:lnTo>
                    <a:pt x="48" y="1"/>
                  </a:lnTo>
                  <a:lnTo>
                    <a:pt x="47" y="1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3" y="1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77ED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0" name="Freeform 241"/>
            <p:cNvSpPr>
              <a:spLocks/>
            </p:cNvSpPr>
            <p:nvPr/>
          </p:nvSpPr>
          <p:spPr bwMode="auto">
            <a:xfrm>
              <a:off x="4215" y="2330"/>
              <a:ext cx="13" cy="16"/>
            </a:xfrm>
            <a:custGeom>
              <a:avLst/>
              <a:gdLst>
                <a:gd name="T0" fmla="*/ 0 w 13"/>
                <a:gd name="T1" fmla="*/ 0 h 16"/>
                <a:gd name="T2" fmla="*/ 0 w 13"/>
                <a:gd name="T3" fmla="*/ 1 h 16"/>
                <a:gd name="T4" fmla="*/ 0 w 13"/>
                <a:gd name="T5" fmla="*/ 2 h 16"/>
                <a:gd name="T6" fmla="*/ 0 w 13"/>
                <a:gd name="T7" fmla="*/ 2 h 16"/>
                <a:gd name="T8" fmla="*/ 0 w 13"/>
                <a:gd name="T9" fmla="*/ 3 h 16"/>
                <a:gd name="T10" fmla="*/ 1 w 13"/>
                <a:gd name="T11" fmla="*/ 6 h 16"/>
                <a:gd name="T12" fmla="*/ 2 w 13"/>
                <a:gd name="T13" fmla="*/ 9 h 16"/>
                <a:gd name="T14" fmla="*/ 3 w 13"/>
                <a:gd name="T15" fmla="*/ 11 h 16"/>
                <a:gd name="T16" fmla="*/ 5 w 13"/>
                <a:gd name="T17" fmla="*/ 13 h 16"/>
                <a:gd name="T18" fmla="*/ 7 w 13"/>
                <a:gd name="T19" fmla="*/ 14 h 16"/>
                <a:gd name="T20" fmla="*/ 8 w 13"/>
                <a:gd name="T21" fmla="*/ 15 h 16"/>
                <a:gd name="T22" fmla="*/ 9 w 13"/>
                <a:gd name="T23" fmla="*/ 16 h 16"/>
                <a:gd name="T24" fmla="*/ 10 w 13"/>
                <a:gd name="T25" fmla="*/ 16 h 16"/>
                <a:gd name="T26" fmla="*/ 13 w 13"/>
                <a:gd name="T27" fmla="*/ 16 h 16"/>
                <a:gd name="T28" fmla="*/ 13 w 13"/>
                <a:gd name="T29" fmla="*/ 15 h 16"/>
                <a:gd name="T30" fmla="*/ 13 w 13"/>
                <a:gd name="T31" fmla="*/ 14 h 16"/>
                <a:gd name="T32" fmla="*/ 12 w 13"/>
                <a:gd name="T33" fmla="*/ 13 h 16"/>
                <a:gd name="T34" fmla="*/ 12 w 13"/>
                <a:gd name="T35" fmla="*/ 11 h 16"/>
                <a:gd name="T36" fmla="*/ 12 w 13"/>
                <a:gd name="T37" fmla="*/ 9 h 16"/>
                <a:gd name="T38" fmla="*/ 12 w 13"/>
                <a:gd name="T39" fmla="*/ 6 h 16"/>
                <a:gd name="T40" fmla="*/ 12 w 13"/>
                <a:gd name="T41" fmla="*/ 3 h 16"/>
                <a:gd name="T42" fmla="*/ 13 w 13"/>
                <a:gd name="T43" fmla="*/ 0 h 16"/>
                <a:gd name="T44" fmla="*/ 0 w 13"/>
                <a:gd name="T4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" h="16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6"/>
                  </a:lnTo>
                  <a:lnTo>
                    <a:pt x="2" y="9"/>
                  </a:lnTo>
                  <a:lnTo>
                    <a:pt x="3" y="11"/>
                  </a:lnTo>
                  <a:lnTo>
                    <a:pt x="5" y="13"/>
                  </a:lnTo>
                  <a:lnTo>
                    <a:pt x="7" y="14"/>
                  </a:lnTo>
                  <a:lnTo>
                    <a:pt x="8" y="15"/>
                  </a:lnTo>
                  <a:lnTo>
                    <a:pt x="9" y="16"/>
                  </a:lnTo>
                  <a:lnTo>
                    <a:pt x="10" y="16"/>
                  </a:lnTo>
                  <a:lnTo>
                    <a:pt x="13" y="16"/>
                  </a:lnTo>
                  <a:lnTo>
                    <a:pt x="13" y="15"/>
                  </a:lnTo>
                  <a:lnTo>
                    <a:pt x="13" y="14"/>
                  </a:lnTo>
                  <a:lnTo>
                    <a:pt x="12" y="13"/>
                  </a:lnTo>
                  <a:lnTo>
                    <a:pt x="12" y="11"/>
                  </a:lnTo>
                  <a:lnTo>
                    <a:pt x="12" y="9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1" name="Freeform 242"/>
            <p:cNvSpPr>
              <a:spLocks/>
            </p:cNvSpPr>
            <p:nvPr/>
          </p:nvSpPr>
          <p:spPr bwMode="auto">
            <a:xfrm>
              <a:off x="4237" y="2330"/>
              <a:ext cx="13" cy="15"/>
            </a:xfrm>
            <a:custGeom>
              <a:avLst/>
              <a:gdLst>
                <a:gd name="T0" fmla="*/ 0 w 13"/>
                <a:gd name="T1" fmla="*/ 0 h 15"/>
                <a:gd name="T2" fmla="*/ 1 w 13"/>
                <a:gd name="T3" fmla="*/ 3 h 15"/>
                <a:gd name="T4" fmla="*/ 1 w 13"/>
                <a:gd name="T5" fmla="*/ 6 h 15"/>
                <a:gd name="T6" fmla="*/ 2 w 13"/>
                <a:gd name="T7" fmla="*/ 8 h 15"/>
                <a:gd name="T8" fmla="*/ 2 w 13"/>
                <a:gd name="T9" fmla="*/ 11 h 15"/>
                <a:gd name="T10" fmla="*/ 2 w 13"/>
                <a:gd name="T11" fmla="*/ 13 h 15"/>
                <a:gd name="T12" fmla="*/ 1 w 13"/>
                <a:gd name="T13" fmla="*/ 14 h 15"/>
                <a:gd name="T14" fmla="*/ 1 w 13"/>
                <a:gd name="T15" fmla="*/ 15 h 15"/>
                <a:gd name="T16" fmla="*/ 1 w 13"/>
                <a:gd name="T17" fmla="*/ 15 h 15"/>
                <a:gd name="T18" fmla="*/ 6 w 13"/>
                <a:gd name="T19" fmla="*/ 15 h 15"/>
                <a:gd name="T20" fmla="*/ 6 w 13"/>
                <a:gd name="T21" fmla="*/ 15 h 15"/>
                <a:gd name="T22" fmla="*/ 7 w 13"/>
                <a:gd name="T23" fmla="*/ 15 h 15"/>
                <a:gd name="T24" fmla="*/ 8 w 13"/>
                <a:gd name="T25" fmla="*/ 14 h 15"/>
                <a:gd name="T26" fmla="*/ 9 w 13"/>
                <a:gd name="T27" fmla="*/ 13 h 15"/>
                <a:gd name="T28" fmla="*/ 10 w 13"/>
                <a:gd name="T29" fmla="*/ 12 h 15"/>
                <a:gd name="T30" fmla="*/ 11 w 13"/>
                <a:gd name="T31" fmla="*/ 11 h 15"/>
                <a:gd name="T32" fmla="*/ 12 w 13"/>
                <a:gd name="T33" fmla="*/ 9 h 15"/>
                <a:gd name="T34" fmla="*/ 13 w 13"/>
                <a:gd name="T35" fmla="*/ 7 h 15"/>
                <a:gd name="T36" fmla="*/ 13 w 13"/>
                <a:gd name="T37" fmla="*/ 5 h 15"/>
                <a:gd name="T38" fmla="*/ 13 w 13"/>
                <a:gd name="T39" fmla="*/ 4 h 15"/>
                <a:gd name="T40" fmla="*/ 13 w 13"/>
                <a:gd name="T41" fmla="*/ 2 h 15"/>
                <a:gd name="T42" fmla="*/ 13 w 13"/>
                <a:gd name="T43" fmla="*/ 0 h 15"/>
                <a:gd name="T44" fmla="*/ 0 w 13"/>
                <a:gd name="T4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" h="15">
                  <a:moveTo>
                    <a:pt x="0" y="0"/>
                  </a:moveTo>
                  <a:lnTo>
                    <a:pt x="1" y="3"/>
                  </a:lnTo>
                  <a:lnTo>
                    <a:pt x="1" y="6"/>
                  </a:lnTo>
                  <a:lnTo>
                    <a:pt x="2" y="8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7" y="15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2"/>
                  </a:lnTo>
                  <a:lnTo>
                    <a:pt x="11" y="11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2" name="Freeform 243"/>
            <p:cNvSpPr>
              <a:spLocks/>
            </p:cNvSpPr>
            <p:nvPr/>
          </p:nvSpPr>
          <p:spPr bwMode="auto">
            <a:xfrm>
              <a:off x="4185" y="2243"/>
              <a:ext cx="54" cy="61"/>
            </a:xfrm>
            <a:custGeom>
              <a:avLst/>
              <a:gdLst>
                <a:gd name="T0" fmla="*/ 54 w 54"/>
                <a:gd name="T1" fmla="*/ 58 h 61"/>
                <a:gd name="T2" fmla="*/ 3 w 54"/>
                <a:gd name="T3" fmla="*/ 0 h 61"/>
                <a:gd name="T4" fmla="*/ 0 w 54"/>
                <a:gd name="T5" fmla="*/ 4 h 61"/>
                <a:gd name="T6" fmla="*/ 50 w 54"/>
                <a:gd name="T7" fmla="*/ 61 h 61"/>
                <a:gd name="T8" fmla="*/ 54 w 54"/>
                <a:gd name="T9" fmla="*/ 5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61">
                  <a:moveTo>
                    <a:pt x="54" y="58"/>
                  </a:moveTo>
                  <a:lnTo>
                    <a:pt x="3" y="0"/>
                  </a:lnTo>
                  <a:lnTo>
                    <a:pt x="0" y="4"/>
                  </a:lnTo>
                  <a:lnTo>
                    <a:pt x="50" y="61"/>
                  </a:lnTo>
                  <a:lnTo>
                    <a:pt x="54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3" name="Freeform 244"/>
            <p:cNvSpPr>
              <a:spLocks/>
            </p:cNvSpPr>
            <p:nvPr/>
          </p:nvSpPr>
          <p:spPr bwMode="auto">
            <a:xfrm>
              <a:off x="4188" y="2247"/>
              <a:ext cx="48" cy="54"/>
            </a:xfrm>
            <a:custGeom>
              <a:avLst/>
              <a:gdLst>
                <a:gd name="T0" fmla="*/ 48 w 48"/>
                <a:gd name="T1" fmla="*/ 53 h 54"/>
                <a:gd name="T2" fmla="*/ 1 w 48"/>
                <a:gd name="T3" fmla="*/ 0 h 54"/>
                <a:gd name="T4" fmla="*/ 0 w 48"/>
                <a:gd name="T5" fmla="*/ 1 h 54"/>
                <a:gd name="T6" fmla="*/ 47 w 48"/>
                <a:gd name="T7" fmla="*/ 54 h 54"/>
                <a:gd name="T8" fmla="*/ 48 w 48"/>
                <a:gd name="T9" fmla="*/ 5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54">
                  <a:moveTo>
                    <a:pt x="48" y="53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47" y="54"/>
                  </a:lnTo>
                  <a:lnTo>
                    <a:pt x="48" y="53"/>
                  </a:lnTo>
                  <a:close/>
                </a:path>
              </a:pathLst>
            </a:custGeom>
            <a:solidFill>
              <a:srgbClr val="CEB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4" name="Freeform 245"/>
            <p:cNvSpPr>
              <a:spLocks/>
            </p:cNvSpPr>
            <p:nvPr/>
          </p:nvSpPr>
          <p:spPr bwMode="auto">
            <a:xfrm>
              <a:off x="4225" y="2288"/>
              <a:ext cx="31" cy="12"/>
            </a:xfrm>
            <a:custGeom>
              <a:avLst/>
              <a:gdLst>
                <a:gd name="T0" fmla="*/ 16 w 31"/>
                <a:gd name="T1" fmla="*/ 11 h 12"/>
                <a:gd name="T2" fmla="*/ 19 w 31"/>
                <a:gd name="T3" fmla="*/ 10 h 12"/>
                <a:gd name="T4" fmla="*/ 22 w 31"/>
                <a:gd name="T5" fmla="*/ 9 h 12"/>
                <a:gd name="T6" fmla="*/ 24 w 31"/>
                <a:gd name="T7" fmla="*/ 9 h 12"/>
                <a:gd name="T8" fmla="*/ 26 w 31"/>
                <a:gd name="T9" fmla="*/ 8 h 12"/>
                <a:gd name="T10" fmla="*/ 28 w 31"/>
                <a:gd name="T11" fmla="*/ 6 h 12"/>
                <a:gd name="T12" fmla="*/ 29 w 31"/>
                <a:gd name="T13" fmla="*/ 5 h 12"/>
                <a:gd name="T14" fmla="*/ 30 w 31"/>
                <a:gd name="T15" fmla="*/ 4 h 12"/>
                <a:gd name="T16" fmla="*/ 31 w 31"/>
                <a:gd name="T17" fmla="*/ 2 h 12"/>
                <a:gd name="T18" fmla="*/ 30 w 31"/>
                <a:gd name="T19" fmla="*/ 1 h 12"/>
                <a:gd name="T20" fmla="*/ 30 w 31"/>
                <a:gd name="T21" fmla="*/ 2 h 12"/>
                <a:gd name="T22" fmla="*/ 28 w 31"/>
                <a:gd name="T23" fmla="*/ 5 h 12"/>
                <a:gd name="T24" fmla="*/ 25 w 31"/>
                <a:gd name="T25" fmla="*/ 7 h 12"/>
                <a:gd name="T26" fmla="*/ 22 w 31"/>
                <a:gd name="T27" fmla="*/ 8 h 12"/>
                <a:gd name="T28" fmla="*/ 20 w 31"/>
                <a:gd name="T29" fmla="*/ 9 h 12"/>
                <a:gd name="T30" fmla="*/ 19 w 31"/>
                <a:gd name="T31" fmla="*/ 9 h 12"/>
                <a:gd name="T32" fmla="*/ 17 w 31"/>
                <a:gd name="T33" fmla="*/ 9 h 12"/>
                <a:gd name="T34" fmla="*/ 16 w 31"/>
                <a:gd name="T35" fmla="*/ 9 h 12"/>
                <a:gd name="T36" fmla="*/ 13 w 31"/>
                <a:gd name="T37" fmla="*/ 6 h 12"/>
                <a:gd name="T38" fmla="*/ 16 w 31"/>
                <a:gd name="T39" fmla="*/ 5 h 12"/>
                <a:gd name="T40" fmla="*/ 19 w 31"/>
                <a:gd name="T41" fmla="*/ 4 h 12"/>
                <a:gd name="T42" fmla="*/ 22 w 31"/>
                <a:gd name="T43" fmla="*/ 2 h 12"/>
                <a:gd name="T44" fmla="*/ 24 w 31"/>
                <a:gd name="T45" fmla="*/ 0 h 12"/>
                <a:gd name="T46" fmla="*/ 23 w 31"/>
                <a:gd name="T47" fmla="*/ 0 h 12"/>
                <a:gd name="T48" fmla="*/ 23 w 31"/>
                <a:gd name="T49" fmla="*/ 0 h 12"/>
                <a:gd name="T50" fmla="*/ 22 w 31"/>
                <a:gd name="T51" fmla="*/ 1 h 12"/>
                <a:gd name="T52" fmla="*/ 21 w 31"/>
                <a:gd name="T53" fmla="*/ 2 h 12"/>
                <a:gd name="T54" fmla="*/ 19 w 31"/>
                <a:gd name="T55" fmla="*/ 3 h 12"/>
                <a:gd name="T56" fmla="*/ 16 w 31"/>
                <a:gd name="T57" fmla="*/ 4 h 12"/>
                <a:gd name="T58" fmla="*/ 13 w 31"/>
                <a:gd name="T59" fmla="*/ 5 h 12"/>
                <a:gd name="T60" fmla="*/ 11 w 31"/>
                <a:gd name="T61" fmla="*/ 5 h 12"/>
                <a:gd name="T62" fmla="*/ 9 w 31"/>
                <a:gd name="T63" fmla="*/ 3 h 12"/>
                <a:gd name="T64" fmla="*/ 8 w 31"/>
                <a:gd name="T65" fmla="*/ 2 h 12"/>
                <a:gd name="T66" fmla="*/ 6 w 31"/>
                <a:gd name="T67" fmla="*/ 1 h 12"/>
                <a:gd name="T68" fmla="*/ 5 w 31"/>
                <a:gd name="T69" fmla="*/ 2 h 12"/>
                <a:gd name="T70" fmla="*/ 5 w 31"/>
                <a:gd name="T71" fmla="*/ 3 h 12"/>
                <a:gd name="T72" fmla="*/ 5 w 31"/>
                <a:gd name="T73" fmla="*/ 5 h 12"/>
                <a:gd name="T74" fmla="*/ 4 w 31"/>
                <a:gd name="T75" fmla="*/ 12 h 12"/>
                <a:gd name="T76" fmla="*/ 7 w 31"/>
                <a:gd name="T77" fmla="*/ 12 h 12"/>
                <a:gd name="T78" fmla="*/ 10 w 31"/>
                <a:gd name="T79" fmla="*/ 11 h 12"/>
                <a:gd name="T80" fmla="*/ 13 w 31"/>
                <a:gd name="T81" fmla="*/ 10 h 12"/>
                <a:gd name="T82" fmla="*/ 14 w 31"/>
                <a:gd name="T8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" h="12">
                  <a:moveTo>
                    <a:pt x="15" y="11"/>
                  </a:moveTo>
                  <a:lnTo>
                    <a:pt x="16" y="11"/>
                  </a:lnTo>
                  <a:lnTo>
                    <a:pt x="18" y="10"/>
                  </a:lnTo>
                  <a:lnTo>
                    <a:pt x="19" y="10"/>
                  </a:lnTo>
                  <a:lnTo>
                    <a:pt x="21" y="10"/>
                  </a:lnTo>
                  <a:lnTo>
                    <a:pt x="22" y="9"/>
                  </a:lnTo>
                  <a:lnTo>
                    <a:pt x="23" y="9"/>
                  </a:lnTo>
                  <a:lnTo>
                    <a:pt x="24" y="9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9" y="6"/>
                  </a:lnTo>
                  <a:lnTo>
                    <a:pt x="29" y="5"/>
                  </a:lnTo>
                  <a:lnTo>
                    <a:pt x="30" y="4"/>
                  </a:lnTo>
                  <a:lnTo>
                    <a:pt x="30" y="4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8" y="5"/>
                  </a:lnTo>
                  <a:lnTo>
                    <a:pt x="27" y="6"/>
                  </a:lnTo>
                  <a:lnTo>
                    <a:pt x="25" y="7"/>
                  </a:lnTo>
                  <a:lnTo>
                    <a:pt x="24" y="7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9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3" y="6"/>
                  </a:lnTo>
                  <a:lnTo>
                    <a:pt x="14" y="6"/>
                  </a:lnTo>
                  <a:lnTo>
                    <a:pt x="16" y="5"/>
                  </a:lnTo>
                  <a:lnTo>
                    <a:pt x="18" y="5"/>
                  </a:lnTo>
                  <a:lnTo>
                    <a:pt x="19" y="4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10" y="4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5"/>
                  </a:lnTo>
                  <a:lnTo>
                    <a:pt x="0" y="5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5" name="Freeform 246"/>
            <p:cNvSpPr>
              <a:spLocks/>
            </p:cNvSpPr>
            <p:nvPr/>
          </p:nvSpPr>
          <p:spPr bwMode="auto">
            <a:xfrm>
              <a:off x="4228" y="2291"/>
              <a:ext cx="10" cy="7"/>
            </a:xfrm>
            <a:custGeom>
              <a:avLst/>
              <a:gdLst>
                <a:gd name="T0" fmla="*/ 9 w 10"/>
                <a:gd name="T1" fmla="*/ 3 h 7"/>
                <a:gd name="T2" fmla="*/ 8 w 10"/>
                <a:gd name="T3" fmla="*/ 3 h 7"/>
                <a:gd name="T4" fmla="*/ 7 w 10"/>
                <a:gd name="T5" fmla="*/ 3 h 7"/>
                <a:gd name="T6" fmla="*/ 7 w 10"/>
                <a:gd name="T7" fmla="*/ 3 h 7"/>
                <a:gd name="T8" fmla="*/ 7 w 10"/>
                <a:gd name="T9" fmla="*/ 3 h 7"/>
                <a:gd name="T10" fmla="*/ 6 w 10"/>
                <a:gd name="T11" fmla="*/ 2 h 7"/>
                <a:gd name="T12" fmla="*/ 6 w 10"/>
                <a:gd name="T13" fmla="*/ 2 h 7"/>
                <a:gd name="T14" fmla="*/ 5 w 10"/>
                <a:gd name="T15" fmla="*/ 1 h 7"/>
                <a:gd name="T16" fmla="*/ 5 w 10"/>
                <a:gd name="T17" fmla="*/ 1 h 7"/>
                <a:gd name="T18" fmla="*/ 4 w 10"/>
                <a:gd name="T19" fmla="*/ 0 h 7"/>
                <a:gd name="T20" fmla="*/ 4 w 10"/>
                <a:gd name="T21" fmla="*/ 0 h 7"/>
                <a:gd name="T22" fmla="*/ 3 w 10"/>
                <a:gd name="T23" fmla="*/ 0 h 7"/>
                <a:gd name="T24" fmla="*/ 3 w 10"/>
                <a:gd name="T25" fmla="*/ 0 h 7"/>
                <a:gd name="T26" fmla="*/ 3 w 10"/>
                <a:gd name="T27" fmla="*/ 0 h 7"/>
                <a:gd name="T28" fmla="*/ 4 w 10"/>
                <a:gd name="T29" fmla="*/ 1 h 7"/>
                <a:gd name="T30" fmla="*/ 4 w 10"/>
                <a:gd name="T31" fmla="*/ 2 h 7"/>
                <a:gd name="T32" fmla="*/ 4 w 10"/>
                <a:gd name="T33" fmla="*/ 3 h 7"/>
                <a:gd name="T34" fmla="*/ 0 w 10"/>
                <a:gd name="T35" fmla="*/ 3 h 7"/>
                <a:gd name="T36" fmla="*/ 3 w 10"/>
                <a:gd name="T37" fmla="*/ 7 h 7"/>
                <a:gd name="T38" fmla="*/ 3 w 10"/>
                <a:gd name="T39" fmla="*/ 7 h 7"/>
                <a:gd name="T40" fmla="*/ 4 w 10"/>
                <a:gd name="T41" fmla="*/ 7 h 7"/>
                <a:gd name="T42" fmla="*/ 4 w 10"/>
                <a:gd name="T43" fmla="*/ 7 h 7"/>
                <a:gd name="T44" fmla="*/ 5 w 10"/>
                <a:gd name="T45" fmla="*/ 7 h 7"/>
                <a:gd name="T46" fmla="*/ 5 w 10"/>
                <a:gd name="T47" fmla="*/ 7 h 7"/>
                <a:gd name="T48" fmla="*/ 6 w 10"/>
                <a:gd name="T49" fmla="*/ 7 h 7"/>
                <a:gd name="T50" fmla="*/ 7 w 10"/>
                <a:gd name="T51" fmla="*/ 7 h 7"/>
                <a:gd name="T52" fmla="*/ 7 w 10"/>
                <a:gd name="T53" fmla="*/ 7 h 7"/>
                <a:gd name="T54" fmla="*/ 8 w 10"/>
                <a:gd name="T55" fmla="*/ 7 h 7"/>
                <a:gd name="T56" fmla="*/ 8 w 10"/>
                <a:gd name="T57" fmla="*/ 6 h 7"/>
                <a:gd name="T58" fmla="*/ 9 w 10"/>
                <a:gd name="T59" fmla="*/ 6 h 7"/>
                <a:gd name="T60" fmla="*/ 9 w 10"/>
                <a:gd name="T61" fmla="*/ 6 h 7"/>
                <a:gd name="T62" fmla="*/ 9 w 10"/>
                <a:gd name="T63" fmla="*/ 6 h 7"/>
                <a:gd name="T64" fmla="*/ 10 w 10"/>
                <a:gd name="T65" fmla="*/ 6 h 7"/>
                <a:gd name="T66" fmla="*/ 10 w 10"/>
                <a:gd name="T67" fmla="*/ 6 h 7"/>
                <a:gd name="T68" fmla="*/ 10 w 10"/>
                <a:gd name="T69" fmla="*/ 5 h 7"/>
                <a:gd name="T70" fmla="*/ 9 w 10"/>
                <a:gd name="T7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" h="7">
                  <a:moveTo>
                    <a:pt x="9" y="3"/>
                  </a:move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0" y="3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8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6" name="Freeform 247"/>
            <p:cNvSpPr>
              <a:spLocks/>
            </p:cNvSpPr>
            <p:nvPr/>
          </p:nvSpPr>
          <p:spPr bwMode="auto">
            <a:xfrm>
              <a:off x="4246" y="2283"/>
              <a:ext cx="3" cy="5"/>
            </a:xfrm>
            <a:custGeom>
              <a:avLst/>
              <a:gdLst>
                <a:gd name="T0" fmla="*/ 3 w 3"/>
                <a:gd name="T1" fmla="*/ 2 h 5"/>
                <a:gd name="T2" fmla="*/ 2 w 3"/>
                <a:gd name="T3" fmla="*/ 1 h 5"/>
                <a:gd name="T4" fmla="*/ 2 w 3"/>
                <a:gd name="T5" fmla="*/ 1 h 5"/>
                <a:gd name="T6" fmla="*/ 1 w 3"/>
                <a:gd name="T7" fmla="*/ 0 h 5"/>
                <a:gd name="T8" fmla="*/ 1 w 3"/>
                <a:gd name="T9" fmla="*/ 0 h 5"/>
                <a:gd name="T10" fmla="*/ 0 w 3"/>
                <a:gd name="T11" fmla="*/ 0 h 5"/>
                <a:gd name="T12" fmla="*/ 0 w 3"/>
                <a:gd name="T13" fmla="*/ 0 h 5"/>
                <a:gd name="T14" fmla="*/ 0 w 3"/>
                <a:gd name="T15" fmla="*/ 0 h 5"/>
                <a:gd name="T16" fmla="*/ 0 w 3"/>
                <a:gd name="T17" fmla="*/ 1 h 5"/>
                <a:gd name="T18" fmla="*/ 0 w 3"/>
                <a:gd name="T19" fmla="*/ 1 h 5"/>
                <a:gd name="T20" fmla="*/ 1 w 3"/>
                <a:gd name="T21" fmla="*/ 1 h 5"/>
                <a:gd name="T22" fmla="*/ 1 w 3"/>
                <a:gd name="T23" fmla="*/ 2 h 5"/>
                <a:gd name="T24" fmla="*/ 1 w 3"/>
                <a:gd name="T25" fmla="*/ 2 h 5"/>
                <a:gd name="T26" fmla="*/ 2 w 3"/>
                <a:gd name="T27" fmla="*/ 3 h 5"/>
                <a:gd name="T28" fmla="*/ 2 w 3"/>
                <a:gd name="T29" fmla="*/ 4 h 5"/>
                <a:gd name="T30" fmla="*/ 2 w 3"/>
                <a:gd name="T31" fmla="*/ 4 h 5"/>
                <a:gd name="T32" fmla="*/ 2 w 3"/>
                <a:gd name="T33" fmla="*/ 5 h 5"/>
                <a:gd name="T34" fmla="*/ 2 w 3"/>
                <a:gd name="T35" fmla="*/ 5 h 5"/>
                <a:gd name="T36" fmla="*/ 2 w 3"/>
                <a:gd name="T37" fmla="*/ 5 h 5"/>
                <a:gd name="T38" fmla="*/ 2 w 3"/>
                <a:gd name="T39" fmla="*/ 5 h 5"/>
                <a:gd name="T40" fmla="*/ 3 w 3"/>
                <a:gd name="T41" fmla="*/ 5 h 5"/>
                <a:gd name="T42" fmla="*/ 3 w 3"/>
                <a:gd name="T43" fmla="*/ 5 h 5"/>
                <a:gd name="T44" fmla="*/ 3 w 3"/>
                <a:gd name="T45" fmla="*/ 4 h 5"/>
                <a:gd name="T46" fmla="*/ 3 w 3"/>
                <a:gd name="T47" fmla="*/ 3 h 5"/>
                <a:gd name="T48" fmla="*/ 3 w 3"/>
                <a:gd name="T4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7" name="Freeform 248"/>
            <p:cNvSpPr>
              <a:spLocks/>
            </p:cNvSpPr>
            <p:nvPr/>
          </p:nvSpPr>
          <p:spPr bwMode="auto">
            <a:xfrm>
              <a:off x="4221" y="2271"/>
              <a:ext cx="24" cy="15"/>
            </a:xfrm>
            <a:custGeom>
              <a:avLst/>
              <a:gdLst>
                <a:gd name="T0" fmla="*/ 23 w 24"/>
                <a:gd name="T1" fmla="*/ 8 h 15"/>
                <a:gd name="T2" fmla="*/ 21 w 24"/>
                <a:gd name="T3" fmla="*/ 6 h 15"/>
                <a:gd name="T4" fmla="*/ 24 w 24"/>
                <a:gd name="T5" fmla="*/ 4 h 15"/>
                <a:gd name="T6" fmla="*/ 21 w 24"/>
                <a:gd name="T7" fmla="*/ 0 h 15"/>
                <a:gd name="T8" fmla="*/ 20 w 24"/>
                <a:gd name="T9" fmla="*/ 0 h 15"/>
                <a:gd name="T10" fmla="*/ 22 w 24"/>
                <a:gd name="T11" fmla="*/ 3 h 15"/>
                <a:gd name="T12" fmla="*/ 19 w 24"/>
                <a:gd name="T13" fmla="*/ 5 h 15"/>
                <a:gd name="T14" fmla="*/ 19 w 24"/>
                <a:gd name="T15" fmla="*/ 6 h 15"/>
                <a:gd name="T16" fmla="*/ 20 w 24"/>
                <a:gd name="T17" fmla="*/ 6 h 15"/>
                <a:gd name="T18" fmla="*/ 20 w 24"/>
                <a:gd name="T19" fmla="*/ 7 h 15"/>
                <a:gd name="T20" fmla="*/ 21 w 24"/>
                <a:gd name="T21" fmla="*/ 7 h 15"/>
                <a:gd name="T22" fmla="*/ 11 w 24"/>
                <a:gd name="T23" fmla="*/ 13 h 15"/>
                <a:gd name="T24" fmla="*/ 2 w 24"/>
                <a:gd name="T25" fmla="*/ 8 h 15"/>
                <a:gd name="T26" fmla="*/ 4 w 24"/>
                <a:gd name="T27" fmla="*/ 5 h 15"/>
                <a:gd name="T28" fmla="*/ 2 w 24"/>
                <a:gd name="T29" fmla="*/ 3 h 15"/>
                <a:gd name="T30" fmla="*/ 3 w 24"/>
                <a:gd name="T31" fmla="*/ 0 h 15"/>
                <a:gd name="T32" fmla="*/ 2 w 24"/>
                <a:gd name="T33" fmla="*/ 0 h 15"/>
                <a:gd name="T34" fmla="*/ 0 w 24"/>
                <a:gd name="T35" fmla="*/ 4 h 15"/>
                <a:gd name="T36" fmla="*/ 3 w 24"/>
                <a:gd name="T37" fmla="*/ 6 h 15"/>
                <a:gd name="T38" fmla="*/ 0 w 24"/>
                <a:gd name="T39" fmla="*/ 8 h 15"/>
                <a:gd name="T40" fmla="*/ 11 w 24"/>
                <a:gd name="T41" fmla="*/ 15 h 15"/>
                <a:gd name="T42" fmla="*/ 23 w 24"/>
                <a:gd name="T43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15">
                  <a:moveTo>
                    <a:pt x="23" y="8"/>
                  </a:moveTo>
                  <a:lnTo>
                    <a:pt x="21" y="6"/>
                  </a:lnTo>
                  <a:lnTo>
                    <a:pt x="24" y="4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22" y="3"/>
                  </a:lnTo>
                  <a:lnTo>
                    <a:pt x="19" y="5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1" y="7"/>
                  </a:lnTo>
                  <a:lnTo>
                    <a:pt x="11" y="13"/>
                  </a:lnTo>
                  <a:lnTo>
                    <a:pt x="2" y="8"/>
                  </a:lnTo>
                  <a:lnTo>
                    <a:pt x="4" y="5"/>
                  </a:lnTo>
                  <a:lnTo>
                    <a:pt x="2" y="3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4"/>
                  </a:lnTo>
                  <a:lnTo>
                    <a:pt x="3" y="6"/>
                  </a:lnTo>
                  <a:lnTo>
                    <a:pt x="0" y="8"/>
                  </a:lnTo>
                  <a:lnTo>
                    <a:pt x="11" y="15"/>
                  </a:lnTo>
                  <a:lnTo>
                    <a:pt x="23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8" name="Freeform 249"/>
            <p:cNvSpPr>
              <a:spLocks/>
            </p:cNvSpPr>
            <p:nvPr/>
          </p:nvSpPr>
          <p:spPr bwMode="auto">
            <a:xfrm>
              <a:off x="4214" y="2301"/>
              <a:ext cx="36" cy="11"/>
            </a:xfrm>
            <a:custGeom>
              <a:avLst/>
              <a:gdLst>
                <a:gd name="T0" fmla="*/ 18 w 36"/>
                <a:gd name="T1" fmla="*/ 0 h 11"/>
                <a:gd name="T2" fmla="*/ 17 w 36"/>
                <a:gd name="T3" fmla="*/ 2 h 11"/>
                <a:gd name="T4" fmla="*/ 16 w 36"/>
                <a:gd name="T5" fmla="*/ 3 h 11"/>
                <a:gd name="T6" fmla="*/ 14 w 36"/>
                <a:gd name="T7" fmla="*/ 5 h 11"/>
                <a:gd name="T8" fmla="*/ 12 w 36"/>
                <a:gd name="T9" fmla="*/ 7 h 11"/>
                <a:gd name="T10" fmla="*/ 10 w 36"/>
                <a:gd name="T11" fmla="*/ 7 h 11"/>
                <a:gd name="T12" fmla="*/ 9 w 36"/>
                <a:gd name="T13" fmla="*/ 8 h 11"/>
                <a:gd name="T14" fmla="*/ 7 w 36"/>
                <a:gd name="T15" fmla="*/ 8 h 11"/>
                <a:gd name="T16" fmla="*/ 6 w 36"/>
                <a:gd name="T17" fmla="*/ 9 h 11"/>
                <a:gd name="T18" fmla="*/ 4 w 36"/>
                <a:gd name="T19" fmla="*/ 9 h 11"/>
                <a:gd name="T20" fmla="*/ 3 w 36"/>
                <a:gd name="T21" fmla="*/ 9 h 11"/>
                <a:gd name="T22" fmla="*/ 1 w 36"/>
                <a:gd name="T23" fmla="*/ 9 h 11"/>
                <a:gd name="T24" fmla="*/ 0 w 36"/>
                <a:gd name="T25" fmla="*/ 11 h 11"/>
                <a:gd name="T26" fmla="*/ 2 w 36"/>
                <a:gd name="T27" fmla="*/ 11 h 11"/>
                <a:gd name="T28" fmla="*/ 4 w 36"/>
                <a:gd name="T29" fmla="*/ 11 h 11"/>
                <a:gd name="T30" fmla="*/ 6 w 36"/>
                <a:gd name="T31" fmla="*/ 10 h 11"/>
                <a:gd name="T32" fmla="*/ 8 w 36"/>
                <a:gd name="T33" fmla="*/ 10 h 11"/>
                <a:gd name="T34" fmla="*/ 10 w 36"/>
                <a:gd name="T35" fmla="*/ 9 h 11"/>
                <a:gd name="T36" fmla="*/ 12 w 36"/>
                <a:gd name="T37" fmla="*/ 8 h 11"/>
                <a:gd name="T38" fmla="*/ 14 w 36"/>
                <a:gd name="T39" fmla="*/ 8 h 11"/>
                <a:gd name="T40" fmla="*/ 15 w 36"/>
                <a:gd name="T41" fmla="*/ 6 h 11"/>
                <a:gd name="T42" fmla="*/ 16 w 36"/>
                <a:gd name="T43" fmla="*/ 6 h 11"/>
                <a:gd name="T44" fmla="*/ 17 w 36"/>
                <a:gd name="T45" fmla="*/ 5 h 11"/>
                <a:gd name="T46" fmla="*/ 17 w 36"/>
                <a:gd name="T47" fmla="*/ 4 h 11"/>
                <a:gd name="T48" fmla="*/ 18 w 36"/>
                <a:gd name="T49" fmla="*/ 3 h 11"/>
                <a:gd name="T50" fmla="*/ 18 w 36"/>
                <a:gd name="T51" fmla="*/ 4 h 11"/>
                <a:gd name="T52" fmla="*/ 19 w 36"/>
                <a:gd name="T53" fmla="*/ 5 h 11"/>
                <a:gd name="T54" fmla="*/ 20 w 36"/>
                <a:gd name="T55" fmla="*/ 6 h 11"/>
                <a:gd name="T56" fmla="*/ 21 w 36"/>
                <a:gd name="T57" fmla="*/ 8 h 11"/>
                <a:gd name="T58" fmla="*/ 23 w 36"/>
                <a:gd name="T59" fmla="*/ 9 h 11"/>
                <a:gd name="T60" fmla="*/ 25 w 36"/>
                <a:gd name="T61" fmla="*/ 10 h 11"/>
                <a:gd name="T62" fmla="*/ 27 w 36"/>
                <a:gd name="T63" fmla="*/ 11 h 11"/>
                <a:gd name="T64" fmla="*/ 29 w 36"/>
                <a:gd name="T65" fmla="*/ 11 h 11"/>
                <a:gd name="T66" fmla="*/ 31 w 36"/>
                <a:gd name="T67" fmla="*/ 11 h 11"/>
                <a:gd name="T68" fmla="*/ 33 w 36"/>
                <a:gd name="T69" fmla="*/ 11 h 11"/>
                <a:gd name="T70" fmla="*/ 35 w 36"/>
                <a:gd name="T71" fmla="*/ 11 h 11"/>
                <a:gd name="T72" fmla="*/ 36 w 36"/>
                <a:gd name="T73" fmla="*/ 11 h 11"/>
                <a:gd name="T74" fmla="*/ 35 w 36"/>
                <a:gd name="T75" fmla="*/ 9 h 11"/>
                <a:gd name="T76" fmla="*/ 34 w 36"/>
                <a:gd name="T77" fmla="*/ 10 h 11"/>
                <a:gd name="T78" fmla="*/ 32 w 36"/>
                <a:gd name="T79" fmla="*/ 10 h 11"/>
                <a:gd name="T80" fmla="*/ 31 w 36"/>
                <a:gd name="T81" fmla="*/ 10 h 11"/>
                <a:gd name="T82" fmla="*/ 29 w 36"/>
                <a:gd name="T83" fmla="*/ 9 h 11"/>
                <a:gd name="T84" fmla="*/ 27 w 36"/>
                <a:gd name="T85" fmla="*/ 9 h 11"/>
                <a:gd name="T86" fmla="*/ 26 w 36"/>
                <a:gd name="T87" fmla="*/ 9 h 11"/>
                <a:gd name="T88" fmla="*/ 24 w 36"/>
                <a:gd name="T89" fmla="*/ 8 h 11"/>
                <a:gd name="T90" fmla="*/ 22 w 36"/>
                <a:gd name="T91" fmla="*/ 6 h 11"/>
                <a:gd name="T92" fmla="*/ 20 w 36"/>
                <a:gd name="T93" fmla="*/ 4 h 11"/>
                <a:gd name="T94" fmla="*/ 19 w 36"/>
                <a:gd name="T95" fmla="*/ 2 h 11"/>
                <a:gd name="T96" fmla="*/ 18 w 36"/>
                <a:gd name="T97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6" h="11">
                  <a:moveTo>
                    <a:pt x="18" y="0"/>
                  </a:moveTo>
                  <a:lnTo>
                    <a:pt x="18" y="0"/>
                  </a:lnTo>
                  <a:lnTo>
                    <a:pt x="18" y="1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3" y="6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10" y="8"/>
                  </a:lnTo>
                  <a:lnTo>
                    <a:pt x="9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9"/>
                  </a:lnTo>
                  <a:lnTo>
                    <a:pt x="6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8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1" y="7"/>
                  </a:lnTo>
                  <a:lnTo>
                    <a:pt x="21" y="8"/>
                  </a:lnTo>
                  <a:lnTo>
                    <a:pt x="22" y="8"/>
                  </a:lnTo>
                  <a:lnTo>
                    <a:pt x="23" y="9"/>
                  </a:lnTo>
                  <a:lnTo>
                    <a:pt x="24" y="9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7" y="11"/>
                  </a:lnTo>
                  <a:lnTo>
                    <a:pt x="28" y="11"/>
                  </a:lnTo>
                  <a:lnTo>
                    <a:pt x="29" y="11"/>
                  </a:lnTo>
                  <a:lnTo>
                    <a:pt x="30" y="11"/>
                  </a:lnTo>
                  <a:lnTo>
                    <a:pt x="31" y="11"/>
                  </a:lnTo>
                  <a:lnTo>
                    <a:pt x="32" y="11"/>
                  </a:lnTo>
                  <a:lnTo>
                    <a:pt x="33" y="11"/>
                  </a:lnTo>
                  <a:lnTo>
                    <a:pt x="34" y="11"/>
                  </a:lnTo>
                  <a:lnTo>
                    <a:pt x="35" y="11"/>
                  </a:lnTo>
                  <a:lnTo>
                    <a:pt x="36" y="11"/>
                  </a:lnTo>
                  <a:lnTo>
                    <a:pt x="36" y="11"/>
                  </a:lnTo>
                  <a:lnTo>
                    <a:pt x="36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4" y="10"/>
                  </a:lnTo>
                  <a:lnTo>
                    <a:pt x="33" y="10"/>
                  </a:lnTo>
                  <a:lnTo>
                    <a:pt x="32" y="10"/>
                  </a:lnTo>
                  <a:lnTo>
                    <a:pt x="32" y="10"/>
                  </a:lnTo>
                  <a:lnTo>
                    <a:pt x="31" y="10"/>
                  </a:lnTo>
                  <a:lnTo>
                    <a:pt x="30" y="10"/>
                  </a:lnTo>
                  <a:lnTo>
                    <a:pt x="29" y="9"/>
                  </a:lnTo>
                  <a:lnTo>
                    <a:pt x="28" y="9"/>
                  </a:lnTo>
                  <a:lnTo>
                    <a:pt x="27" y="9"/>
                  </a:lnTo>
                  <a:lnTo>
                    <a:pt x="27" y="9"/>
                  </a:lnTo>
                  <a:lnTo>
                    <a:pt x="26" y="9"/>
                  </a:lnTo>
                  <a:lnTo>
                    <a:pt x="25" y="8"/>
                  </a:lnTo>
                  <a:lnTo>
                    <a:pt x="24" y="8"/>
                  </a:lnTo>
                  <a:lnTo>
                    <a:pt x="23" y="7"/>
                  </a:lnTo>
                  <a:lnTo>
                    <a:pt x="22" y="6"/>
                  </a:lnTo>
                  <a:lnTo>
                    <a:pt x="21" y="5"/>
                  </a:lnTo>
                  <a:lnTo>
                    <a:pt x="20" y="4"/>
                  </a:lnTo>
                  <a:lnTo>
                    <a:pt x="19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9" name="Freeform 250"/>
            <p:cNvSpPr>
              <a:spLocks/>
            </p:cNvSpPr>
            <p:nvPr/>
          </p:nvSpPr>
          <p:spPr bwMode="auto">
            <a:xfrm>
              <a:off x="4193" y="2280"/>
              <a:ext cx="4" cy="9"/>
            </a:xfrm>
            <a:custGeom>
              <a:avLst/>
              <a:gdLst>
                <a:gd name="T0" fmla="*/ 4 w 4"/>
                <a:gd name="T1" fmla="*/ 5 h 9"/>
                <a:gd name="T2" fmla="*/ 4 w 4"/>
                <a:gd name="T3" fmla="*/ 5 h 9"/>
                <a:gd name="T4" fmla="*/ 3 w 4"/>
                <a:gd name="T5" fmla="*/ 5 h 9"/>
                <a:gd name="T6" fmla="*/ 3 w 4"/>
                <a:gd name="T7" fmla="*/ 5 h 9"/>
                <a:gd name="T8" fmla="*/ 3 w 4"/>
                <a:gd name="T9" fmla="*/ 5 h 9"/>
                <a:gd name="T10" fmla="*/ 3 w 4"/>
                <a:gd name="T11" fmla="*/ 4 h 9"/>
                <a:gd name="T12" fmla="*/ 2 w 4"/>
                <a:gd name="T13" fmla="*/ 3 h 9"/>
                <a:gd name="T14" fmla="*/ 2 w 4"/>
                <a:gd name="T15" fmla="*/ 3 h 9"/>
                <a:gd name="T16" fmla="*/ 1 w 4"/>
                <a:gd name="T17" fmla="*/ 2 h 9"/>
                <a:gd name="T18" fmla="*/ 1 w 4"/>
                <a:gd name="T19" fmla="*/ 1 h 9"/>
                <a:gd name="T20" fmla="*/ 1 w 4"/>
                <a:gd name="T21" fmla="*/ 1 h 9"/>
                <a:gd name="T22" fmla="*/ 0 w 4"/>
                <a:gd name="T23" fmla="*/ 0 h 9"/>
                <a:gd name="T24" fmla="*/ 0 w 4"/>
                <a:gd name="T25" fmla="*/ 0 h 9"/>
                <a:gd name="T26" fmla="*/ 0 w 4"/>
                <a:gd name="T27" fmla="*/ 1 h 9"/>
                <a:gd name="T28" fmla="*/ 0 w 4"/>
                <a:gd name="T29" fmla="*/ 2 h 9"/>
                <a:gd name="T30" fmla="*/ 0 w 4"/>
                <a:gd name="T31" fmla="*/ 3 h 9"/>
                <a:gd name="T32" fmla="*/ 1 w 4"/>
                <a:gd name="T33" fmla="*/ 5 h 9"/>
                <a:gd name="T34" fmla="*/ 1 w 4"/>
                <a:gd name="T35" fmla="*/ 6 h 9"/>
                <a:gd name="T36" fmla="*/ 1 w 4"/>
                <a:gd name="T37" fmla="*/ 7 h 9"/>
                <a:gd name="T38" fmla="*/ 2 w 4"/>
                <a:gd name="T39" fmla="*/ 8 h 9"/>
                <a:gd name="T40" fmla="*/ 2 w 4"/>
                <a:gd name="T41" fmla="*/ 8 h 9"/>
                <a:gd name="T42" fmla="*/ 2 w 4"/>
                <a:gd name="T43" fmla="*/ 8 h 9"/>
                <a:gd name="T44" fmla="*/ 3 w 4"/>
                <a:gd name="T45" fmla="*/ 9 h 9"/>
                <a:gd name="T46" fmla="*/ 3 w 4"/>
                <a:gd name="T47" fmla="*/ 9 h 9"/>
                <a:gd name="T48" fmla="*/ 4 w 4"/>
                <a:gd name="T49" fmla="*/ 9 h 9"/>
                <a:gd name="T50" fmla="*/ 4 w 4"/>
                <a:gd name="T5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" h="9">
                  <a:moveTo>
                    <a:pt x="4" y="5"/>
                  </a:moveTo>
                  <a:lnTo>
                    <a:pt x="4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3" y="9"/>
                  </a:lnTo>
                  <a:lnTo>
                    <a:pt x="4" y="9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0" name="Freeform 251"/>
            <p:cNvSpPr>
              <a:spLocks/>
            </p:cNvSpPr>
            <p:nvPr/>
          </p:nvSpPr>
          <p:spPr bwMode="auto">
            <a:xfrm>
              <a:off x="4226" y="2264"/>
              <a:ext cx="14" cy="16"/>
            </a:xfrm>
            <a:custGeom>
              <a:avLst/>
              <a:gdLst>
                <a:gd name="T0" fmla="*/ 14 w 14"/>
                <a:gd name="T1" fmla="*/ 8 h 16"/>
                <a:gd name="T2" fmla="*/ 14 w 14"/>
                <a:gd name="T3" fmla="*/ 0 h 16"/>
                <a:gd name="T4" fmla="*/ 0 w 14"/>
                <a:gd name="T5" fmla="*/ 0 h 16"/>
                <a:gd name="T6" fmla="*/ 0 w 14"/>
                <a:gd name="T7" fmla="*/ 7 h 16"/>
                <a:gd name="T8" fmla="*/ 6 w 14"/>
                <a:gd name="T9" fmla="*/ 16 h 16"/>
                <a:gd name="T10" fmla="*/ 14 w 14"/>
                <a:gd name="T11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6">
                  <a:moveTo>
                    <a:pt x="14" y="8"/>
                  </a:moveTo>
                  <a:lnTo>
                    <a:pt x="14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6" y="16"/>
                  </a:lnTo>
                  <a:lnTo>
                    <a:pt x="14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1" name="Freeform 252"/>
            <p:cNvSpPr>
              <a:spLocks/>
            </p:cNvSpPr>
            <p:nvPr/>
          </p:nvSpPr>
          <p:spPr bwMode="auto">
            <a:xfrm>
              <a:off x="4216" y="2227"/>
              <a:ext cx="33" cy="21"/>
            </a:xfrm>
            <a:custGeom>
              <a:avLst/>
              <a:gdLst>
                <a:gd name="T0" fmla="*/ 27 w 33"/>
                <a:gd name="T1" fmla="*/ 8 h 21"/>
                <a:gd name="T2" fmla="*/ 26 w 33"/>
                <a:gd name="T3" fmla="*/ 7 h 21"/>
                <a:gd name="T4" fmla="*/ 26 w 33"/>
                <a:gd name="T5" fmla="*/ 7 h 21"/>
                <a:gd name="T6" fmla="*/ 25 w 33"/>
                <a:gd name="T7" fmla="*/ 6 h 21"/>
                <a:gd name="T8" fmla="*/ 24 w 33"/>
                <a:gd name="T9" fmla="*/ 5 h 21"/>
                <a:gd name="T10" fmla="*/ 23 w 33"/>
                <a:gd name="T11" fmla="*/ 4 h 21"/>
                <a:gd name="T12" fmla="*/ 21 w 33"/>
                <a:gd name="T13" fmla="*/ 4 h 21"/>
                <a:gd name="T14" fmla="*/ 20 w 33"/>
                <a:gd name="T15" fmla="*/ 3 h 21"/>
                <a:gd name="T16" fmla="*/ 18 w 33"/>
                <a:gd name="T17" fmla="*/ 2 h 21"/>
                <a:gd name="T18" fmla="*/ 16 w 33"/>
                <a:gd name="T19" fmla="*/ 1 h 21"/>
                <a:gd name="T20" fmla="*/ 15 w 33"/>
                <a:gd name="T21" fmla="*/ 1 h 21"/>
                <a:gd name="T22" fmla="*/ 13 w 33"/>
                <a:gd name="T23" fmla="*/ 1 h 21"/>
                <a:gd name="T24" fmla="*/ 11 w 33"/>
                <a:gd name="T25" fmla="*/ 0 h 21"/>
                <a:gd name="T26" fmla="*/ 9 w 33"/>
                <a:gd name="T27" fmla="*/ 0 h 21"/>
                <a:gd name="T28" fmla="*/ 7 w 33"/>
                <a:gd name="T29" fmla="*/ 0 h 21"/>
                <a:gd name="T30" fmla="*/ 6 w 33"/>
                <a:gd name="T31" fmla="*/ 1 h 21"/>
                <a:gd name="T32" fmla="*/ 4 w 33"/>
                <a:gd name="T33" fmla="*/ 1 h 21"/>
                <a:gd name="T34" fmla="*/ 2 w 33"/>
                <a:gd name="T35" fmla="*/ 3 h 21"/>
                <a:gd name="T36" fmla="*/ 1 w 33"/>
                <a:gd name="T37" fmla="*/ 4 h 21"/>
                <a:gd name="T38" fmla="*/ 0 w 33"/>
                <a:gd name="T39" fmla="*/ 6 h 21"/>
                <a:gd name="T40" fmla="*/ 0 w 33"/>
                <a:gd name="T41" fmla="*/ 8 h 21"/>
                <a:gd name="T42" fmla="*/ 0 w 33"/>
                <a:gd name="T43" fmla="*/ 9 h 21"/>
                <a:gd name="T44" fmla="*/ 0 w 33"/>
                <a:gd name="T45" fmla="*/ 11 h 21"/>
                <a:gd name="T46" fmla="*/ 1 w 33"/>
                <a:gd name="T47" fmla="*/ 12 h 21"/>
                <a:gd name="T48" fmla="*/ 2 w 33"/>
                <a:gd name="T49" fmla="*/ 12 h 21"/>
                <a:gd name="T50" fmla="*/ 2 w 33"/>
                <a:gd name="T51" fmla="*/ 12 h 21"/>
                <a:gd name="T52" fmla="*/ 3 w 33"/>
                <a:gd name="T53" fmla="*/ 12 h 21"/>
                <a:gd name="T54" fmla="*/ 4 w 33"/>
                <a:gd name="T55" fmla="*/ 13 h 21"/>
                <a:gd name="T56" fmla="*/ 6 w 33"/>
                <a:gd name="T57" fmla="*/ 13 h 21"/>
                <a:gd name="T58" fmla="*/ 8 w 33"/>
                <a:gd name="T59" fmla="*/ 14 h 21"/>
                <a:gd name="T60" fmla="*/ 10 w 33"/>
                <a:gd name="T61" fmla="*/ 15 h 21"/>
                <a:gd name="T62" fmla="*/ 12 w 33"/>
                <a:gd name="T63" fmla="*/ 16 h 21"/>
                <a:gd name="T64" fmla="*/ 14 w 33"/>
                <a:gd name="T65" fmla="*/ 16 h 21"/>
                <a:gd name="T66" fmla="*/ 16 w 33"/>
                <a:gd name="T67" fmla="*/ 17 h 21"/>
                <a:gd name="T68" fmla="*/ 18 w 33"/>
                <a:gd name="T69" fmla="*/ 18 h 21"/>
                <a:gd name="T70" fmla="*/ 20 w 33"/>
                <a:gd name="T71" fmla="*/ 19 h 21"/>
                <a:gd name="T72" fmla="*/ 22 w 33"/>
                <a:gd name="T73" fmla="*/ 20 h 21"/>
                <a:gd name="T74" fmla="*/ 24 w 33"/>
                <a:gd name="T75" fmla="*/ 20 h 21"/>
                <a:gd name="T76" fmla="*/ 25 w 33"/>
                <a:gd name="T77" fmla="*/ 21 h 21"/>
                <a:gd name="T78" fmla="*/ 26 w 33"/>
                <a:gd name="T79" fmla="*/ 21 h 21"/>
                <a:gd name="T80" fmla="*/ 27 w 33"/>
                <a:gd name="T81" fmla="*/ 21 h 21"/>
                <a:gd name="T82" fmla="*/ 28 w 33"/>
                <a:gd name="T83" fmla="*/ 21 h 21"/>
                <a:gd name="T84" fmla="*/ 29 w 33"/>
                <a:gd name="T85" fmla="*/ 21 h 21"/>
                <a:gd name="T86" fmla="*/ 30 w 33"/>
                <a:gd name="T87" fmla="*/ 21 h 21"/>
                <a:gd name="T88" fmla="*/ 31 w 33"/>
                <a:gd name="T89" fmla="*/ 21 h 21"/>
                <a:gd name="T90" fmla="*/ 32 w 33"/>
                <a:gd name="T91" fmla="*/ 20 h 21"/>
                <a:gd name="T92" fmla="*/ 32 w 33"/>
                <a:gd name="T93" fmla="*/ 20 h 21"/>
                <a:gd name="T94" fmla="*/ 33 w 33"/>
                <a:gd name="T95" fmla="*/ 19 h 21"/>
                <a:gd name="T96" fmla="*/ 33 w 33"/>
                <a:gd name="T97" fmla="*/ 17 h 21"/>
                <a:gd name="T98" fmla="*/ 33 w 33"/>
                <a:gd name="T99" fmla="*/ 16 h 21"/>
                <a:gd name="T100" fmla="*/ 33 w 33"/>
                <a:gd name="T101" fmla="*/ 14 h 21"/>
                <a:gd name="T102" fmla="*/ 32 w 33"/>
                <a:gd name="T103" fmla="*/ 12 h 21"/>
                <a:gd name="T104" fmla="*/ 31 w 33"/>
                <a:gd name="T105" fmla="*/ 11 h 21"/>
                <a:gd name="T106" fmla="*/ 30 w 33"/>
                <a:gd name="T107" fmla="*/ 10 h 21"/>
                <a:gd name="T108" fmla="*/ 29 w 33"/>
                <a:gd name="T109" fmla="*/ 9 h 21"/>
                <a:gd name="T110" fmla="*/ 28 w 33"/>
                <a:gd name="T111" fmla="*/ 8 h 21"/>
                <a:gd name="T112" fmla="*/ 27 w 33"/>
                <a:gd name="T113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" h="21">
                  <a:moveTo>
                    <a:pt x="27" y="8"/>
                  </a:moveTo>
                  <a:lnTo>
                    <a:pt x="26" y="7"/>
                  </a:lnTo>
                  <a:lnTo>
                    <a:pt x="26" y="7"/>
                  </a:lnTo>
                  <a:lnTo>
                    <a:pt x="25" y="6"/>
                  </a:lnTo>
                  <a:lnTo>
                    <a:pt x="24" y="5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0" y="3"/>
                  </a:lnTo>
                  <a:lnTo>
                    <a:pt x="18" y="2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4"/>
                  </a:lnTo>
                  <a:lnTo>
                    <a:pt x="10" y="15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6" y="17"/>
                  </a:lnTo>
                  <a:lnTo>
                    <a:pt x="18" y="18"/>
                  </a:lnTo>
                  <a:lnTo>
                    <a:pt x="20" y="19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5" y="21"/>
                  </a:lnTo>
                  <a:lnTo>
                    <a:pt x="26" y="21"/>
                  </a:lnTo>
                  <a:lnTo>
                    <a:pt x="27" y="21"/>
                  </a:lnTo>
                  <a:lnTo>
                    <a:pt x="28" y="21"/>
                  </a:lnTo>
                  <a:lnTo>
                    <a:pt x="29" y="21"/>
                  </a:lnTo>
                  <a:lnTo>
                    <a:pt x="30" y="21"/>
                  </a:lnTo>
                  <a:lnTo>
                    <a:pt x="31" y="21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3" y="19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2" y="12"/>
                  </a:lnTo>
                  <a:lnTo>
                    <a:pt x="31" y="11"/>
                  </a:lnTo>
                  <a:lnTo>
                    <a:pt x="30" y="10"/>
                  </a:lnTo>
                  <a:lnTo>
                    <a:pt x="29" y="9"/>
                  </a:lnTo>
                  <a:lnTo>
                    <a:pt x="28" y="8"/>
                  </a:lnTo>
                  <a:lnTo>
                    <a:pt x="27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2" name="Freeform 253"/>
            <p:cNvSpPr>
              <a:spLocks/>
            </p:cNvSpPr>
            <p:nvPr/>
          </p:nvSpPr>
          <p:spPr bwMode="auto">
            <a:xfrm>
              <a:off x="4211" y="2233"/>
              <a:ext cx="40" cy="36"/>
            </a:xfrm>
            <a:custGeom>
              <a:avLst/>
              <a:gdLst>
                <a:gd name="T0" fmla="*/ 34 w 40"/>
                <a:gd name="T1" fmla="*/ 11 h 36"/>
                <a:gd name="T2" fmla="*/ 34 w 40"/>
                <a:gd name="T3" fmla="*/ 11 h 36"/>
                <a:gd name="T4" fmla="*/ 33 w 40"/>
                <a:gd name="T5" fmla="*/ 10 h 36"/>
                <a:gd name="T6" fmla="*/ 32 w 40"/>
                <a:gd name="T7" fmla="*/ 8 h 36"/>
                <a:gd name="T8" fmla="*/ 30 w 40"/>
                <a:gd name="T9" fmla="*/ 6 h 36"/>
                <a:gd name="T10" fmla="*/ 29 w 40"/>
                <a:gd name="T11" fmla="*/ 4 h 36"/>
                <a:gd name="T12" fmla="*/ 26 w 40"/>
                <a:gd name="T13" fmla="*/ 2 h 36"/>
                <a:gd name="T14" fmla="*/ 24 w 40"/>
                <a:gd name="T15" fmla="*/ 1 h 36"/>
                <a:gd name="T16" fmla="*/ 22 w 40"/>
                <a:gd name="T17" fmla="*/ 1 h 36"/>
                <a:gd name="T18" fmla="*/ 19 w 40"/>
                <a:gd name="T19" fmla="*/ 0 h 36"/>
                <a:gd name="T20" fmla="*/ 16 w 40"/>
                <a:gd name="T21" fmla="*/ 0 h 36"/>
                <a:gd name="T22" fmla="*/ 13 w 40"/>
                <a:gd name="T23" fmla="*/ 1 h 36"/>
                <a:gd name="T24" fmla="*/ 9 w 40"/>
                <a:gd name="T25" fmla="*/ 2 h 36"/>
                <a:gd name="T26" fmla="*/ 7 w 40"/>
                <a:gd name="T27" fmla="*/ 4 h 36"/>
                <a:gd name="T28" fmla="*/ 4 w 40"/>
                <a:gd name="T29" fmla="*/ 7 h 36"/>
                <a:gd name="T30" fmla="*/ 2 w 40"/>
                <a:gd name="T31" fmla="*/ 9 h 36"/>
                <a:gd name="T32" fmla="*/ 1 w 40"/>
                <a:gd name="T33" fmla="*/ 13 h 36"/>
                <a:gd name="T34" fmla="*/ 0 w 40"/>
                <a:gd name="T35" fmla="*/ 16 h 36"/>
                <a:gd name="T36" fmla="*/ 0 w 40"/>
                <a:gd name="T37" fmla="*/ 20 h 36"/>
                <a:gd name="T38" fmla="*/ 1 w 40"/>
                <a:gd name="T39" fmla="*/ 23 h 36"/>
                <a:gd name="T40" fmla="*/ 2 w 40"/>
                <a:gd name="T41" fmla="*/ 26 h 36"/>
                <a:gd name="T42" fmla="*/ 4 w 40"/>
                <a:gd name="T43" fmla="*/ 29 h 36"/>
                <a:gd name="T44" fmla="*/ 7 w 40"/>
                <a:gd name="T45" fmla="*/ 31 h 36"/>
                <a:gd name="T46" fmla="*/ 9 w 40"/>
                <a:gd name="T47" fmla="*/ 33 h 36"/>
                <a:gd name="T48" fmla="*/ 13 w 40"/>
                <a:gd name="T49" fmla="*/ 35 h 36"/>
                <a:gd name="T50" fmla="*/ 16 w 40"/>
                <a:gd name="T51" fmla="*/ 35 h 36"/>
                <a:gd name="T52" fmla="*/ 19 w 40"/>
                <a:gd name="T53" fmla="*/ 35 h 36"/>
                <a:gd name="T54" fmla="*/ 21 w 40"/>
                <a:gd name="T55" fmla="*/ 35 h 36"/>
                <a:gd name="T56" fmla="*/ 24 w 40"/>
                <a:gd name="T57" fmla="*/ 34 h 36"/>
                <a:gd name="T58" fmla="*/ 26 w 40"/>
                <a:gd name="T59" fmla="*/ 33 h 36"/>
                <a:gd name="T60" fmla="*/ 28 w 40"/>
                <a:gd name="T61" fmla="*/ 32 h 36"/>
                <a:gd name="T62" fmla="*/ 30 w 40"/>
                <a:gd name="T63" fmla="*/ 31 h 36"/>
                <a:gd name="T64" fmla="*/ 32 w 40"/>
                <a:gd name="T65" fmla="*/ 29 h 36"/>
                <a:gd name="T66" fmla="*/ 33 w 40"/>
                <a:gd name="T67" fmla="*/ 27 h 36"/>
                <a:gd name="T68" fmla="*/ 34 w 40"/>
                <a:gd name="T69" fmla="*/ 26 h 36"/>
                <a:gd name="T70" fmla="*/ 34 w 40"/>
                <a:gd name="T71" fmla="*/ 26 h 36"/>
                <a:gd name="T72" fmla="*/ 35 w 40"/>
                <a:gd name="T73" fmla="*/ 26 h 36"/>
                <a:gd name="T74" fmla="*/ 37 w 40"/>
                <a:gd name="T75" fmla="*/ 24 h 36"/>
                <a:gd name="T76" fmla="*/ 39 w 40"/>
                <a:gd name="T77" fmla="*/ 22 h 36"/>
                <a:gd name="T78" fmla="*/ 40 w 40"/>
                <a:gd name="T79" fmla="*/ 20 h 36"/>
                <a:gd name="T80" fmla="*/ 40 w 40"/>
                <a:gd name="T81" fmla="*/ 17 h 36"/>
                <a:gd name="T82" fmla="*/ 39 w 40"/>
                <a:gd name="T83" fmla="*/ 14 h 36"/>
                <a:gd name="T84" fmla="*/ 37 w 40"/>
                <a:gd name="T85" fmla="*/ 12 h 36"/>
                <a:gd name="T86" fmla="*/ 35 w 40"/>
                <a:gd name="T87" fmla="*/ 1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0" h="36">
                  <a:moveTo>
                    <a:pt x="34" y="11"/>
                  </a:move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3" y="10"/>
                  </a:lnTo>
                  <a:lnTo>
                    <a:pt x="33" y="9"/>
                  </a:lnTo>
                  <a:lnTo>
                    <a:pt x="32" y="8"/>
                  </a:lnTo>
                  <a:lnTo>
                    <a:pt x="31" y="7"/>
                  </a:lnTo>
                  <a:lnTo>
                    <a:pt x="30" y="6"/>
                  </a:lnTo>
                  <a:lnTo>
                    <a:pt x="30" y="5"/>
                  </a:lnTo>
                  <a:lnTo>
                    <a:pt x="29" y="4"/>
                  </a:lnTo>
                  <a:lnTo>
                    <a:pt x="28" y="3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9" y="2"/>
                  </a:lnTo>
                  <a:lnTo>
                    <a:pt x="8" y="3"/>
                  </a:lnTo>
                  <a:lnTo>
                    <a:pt x="7" y="4"/>
                  </a:lnTo>
                  <a:lnTo>
                    <a:pt x="5" y="5"/>
                  </a:lnTo>
                  <a:lnTo>
                    <a:pt x="4" y="7"/>
                  </a:lnTo>
                  <a:lnTo>
                    <a:pt x="3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1" y="23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3" y="28"/>
                  </a:lnTo>
                  <a:lnTo>
                    <a:pt x="4" y="29"/>
                  </a:lnTo>
                  <a:lnTo>
                    <a:pt x="5" y="30"/>
                  </a:lnTo>
                  <a:lnTo>
                    <a:pt x="7" y="31"/>
                  </a:lnTo>
                  <a:lnTo>
                    <a:pt x="8" y="32"/>
                  </a:lnTo>
                  <a:lnTo>
                    <a:pt x="9" y="33"/>
                  </a:lnTo>
                  <a:lnTo>
                    <a:pt x="11" y="34"/>
                  </a:lnTo>
                  <a:lnTo>
                    <a:pt x="13" y="35"/>
                  </a:lnTo>
                  <a:lnTo>
                    <a:pt x="14" y="35"/>
                  </a:lnTo>
                  <a:lnTo>
                    <a:pt x="16" y="35"/>
                  </a:lnTo>
                  <a:lnTo>
                    <a:pt x="18" y="36"/>
                  </a:lnTo>
                  <a:lnTo>
                    <a:pt x="19" y="35"/>
                  </a:lnTo>
                  <a:lnTo>
                    <a:pt x="20" y="35"/>
                  </a:lnTo>
                  <a:lnTo>
                    <a:pt x="21" y="35"/>
                  </a:lnTo>
                  <a:lnTo>
                    <a:pt x="23" y="35"/>
                  </a:lnTo>
                  <a:lnTo>
                    <a:pt x="24" y="34"/>
                  </a:lnTo>
                  <a:lnTo>
                    <a:pt x="25" y="34"/>
                  </a:lnTo>
                  <a:lnTo>
                    <a:pt x="26" y="33"/>
                  </a:lnTo>
                  <a:lnTo>
                    <a:pt x="27" y="33"/>
                  </a:lnTo>
                  <a:lnTo>
                    <a:pt x="28" y="32"/>
                  </a:lnTo>
                  <a:lnTo>
                    <a:pt x="29" y="31"/>
                  </a:lnTo>
                  <a:lnTo>
                    <a:pt x="30" y="31"/>
                  </a:lnTo>
                  <a:lnTo>
                    <a:pt x="31" y="30"/>
                  </a:lnTo>
                  <a:lnTo>
                    <a:pt x="32" y="29"/>
                  </a:lnTo>
                  <a:lnTo>
                    <a:pt x="32" y="28"/>
                  </a:lnTo>
                  <a:lnTo>
                    <a:pt x="33" y="27"/>
                  </a:lnTo>
                  <a:lnTo>
                    <a:pt x="34" y="26"/>
                  </a:lnTo>
                  <a:lnTo>
                    <a:pt x="34" y="26"/>
                  </a:lnTo>
                  <a:lnTo>
                    <a:pt x="34" y="26"/>
                  </a:lnTo>
                  <a:lnTo>
                    <a:pt x="34" y="26"/>
                  </a:lnTo>
                  <a:lnTo>
                    <a:pt x="34" y="26"/>
                  </a:lnTo>
                  <a:lnTo>
                    <a:pt x="35" y="26"/>
                  </a:lnTo>
                  <a:lnTo>
                    <a:pt x="36" y="25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9" y="22"/>
                  </a:lnTo>
                  <a:lnTo>
                    <a:pt x="39" y="21"/>
                  </a:lnTo>
                  <a:lnTo>
                    <a:pt x="40" y="20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39" y="15"/>
                  </a:lnTo>
                  <a:lnTo>
                    <a:pt x="39" y="14"/>
                  </a:lnTo>
                  <a:lnTo>
                    <a:pt x="38" y="13"/>
                  </a:lnTo>
                  <a:lnTo>
                    <a:pt x="37" y="12"/>
                  </a:lnTo>
                  <a:lnTo>
                    <a:pt x="36" y="11"/>
                  </a:lnTo>
                  <a:lnTo>
                    <a:pt x="35" y="11"/>
                  </a:lnTo>
                  <a:lnTo>
                    <a:pt x="34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3" name="Freeform 254"/>
            <p:cNvSpPr>
              <a:spLocks/>
            </p:cNvSpPr>
            <p:nvPr/>
          </p:nvSpPr>
          <p:spPr bwMode="auto">
            <a:xfrm>
              <a:off x="4214" y="2236"/>
              <a:ext cx="35" cy="30"/>
            </a:xfrm>
            <a:custGeom>
              <a:avLst/>
              <a:gdLst>
                <a:gd name="T0" fmla="*/ 31 w 35"/>
                <a:gd name="T1" fmla="*/ 11 h 30"/>
                <a:gd name="T2" fmla="*/ 30 w 35"/>
                <a:gd name="T3" fmla="*/ 12 h 30"/>
                <a:gd name="T4" fmla="*/ 29 w 35"/>
                <a:gd name="T5" fmla="*/ 11 h 30"/>
                <a:gd name="T6" fmla="*/ 28 w 35"/>
                <a:gd name="T7" fmla="*/ 9 h 30"/>
                <a:gd name="T8" fmla="*/ 27 w 35"/>
                <a:gd name="T9" fmla="*/ 6 h 30"/>
                <a:gd name="T10" fmla="*/ 25 w 35"/>
                <a:gd name="T11" fmla="*/ 4 h 30"/>
                <a:gd name="T12" fmla="*/ 23 w 35"/>
                <a:gd name="T13" fmla="*/ 3 h 30"/>
                <a:gd name="T14" fmla="*/ 21 w 35"/>
                <a:gd name="T15" fmla="*/ 1 h 30"/>
                <a:gd name="T16" fmla="*/ 19 w 35"/>
                <a:gd name="T17" fmla="*/ 0 h 30"/>
                <a:gd name="T18" fmla="*/ 16 w 35"/>
                <a:gd name="T19" fmla="*/ 0 h 30"/>
                <a:gd name="T20" fmla="*/ 13 w 35"/>
                <a:gd name="T21" fmla="*/ 0 h 30"/>
                <a:gd name="T22" fmla="*/ 10 w 35"/>
                <a:gd name="T23" fmla="*/ 1 h 30"/>
                <a:gd name="T24" fmla="*/ 8 w 35"/>
                <a:gd name="T25" fmla="*/ 2 h 30"/>
                <a:gd name="T26" fmla="*/ 5 w 35"/>
                <a:gd name="T27" fmla="*/ 3 h 30"/>
                <a:gd name="T28" fmla="*/ 3 w 35"/>
                <a:gd name="T29" fmla="*/ 5 h 30"/>
                <a:gd name="T30" fmla="*/ 2 w 35"/>
                <a:gd name="T31" fmla="*/ 8 h 30"/>
                <a:gd name="T32" fmla="*/ 1 w 35"/>
                <a:gd name="T33" fmla="*/ 10 h 30"/>
                <a:gd name="T34" fmla="*/ 0 w 35"/>
                <a:gd name="T35" fmla="*/ 13 h 30"/>
                <a:gd name="T36" fmla="*/ 0 w 35"/>
                <a:gd name="T37" fmla="*/ 16 h 30"/>
                <a:gd name="T38" fmla="*/ 1 w 35"/>
                <a:gd name="T39" fmla="*/ 19 h 30"/>
                <a:gd name="T40" fmla="*/ 2 w 35"/>
                <a:gd name="T41" fmla="*/ 22 h 30"/>
                <a:gd name="T42" fmla="*/ 3 w 35"/>
                <a:gd name="T43" fmla="*/ 24 h 30"/>
                <a:gd name="T44" fmla="*/ 5 w 35"/>
                <a:gd name="T45" fmla="*/ 26 h 30"/>
                <a:gd name="T46" fmla="*/ 8 w 35"/>
                <a:gd name="T47" fmla="*/ 28 h 30"/>
                <a:gd name="T48" fmla="*/ 10 w 35"/>
                <a:gd name="T49" fmla="*/ 29 h 30"/>
                <a:gd name="T50" fmla="*/ 13 w 35"/>
                <a:gd name="T51" fmla="*/ 30 h 30"/>
                <a:gd name="T52" fmla="*/ 16 w 35"/>
                <a:gd name="T53" fmla="*/ 30 h 30"/>
                <a:gd name="T54" fmla="*/ 18 w 35"/>
                <a:gd name="T55" fmla="*/ 29 h 30"/>
                <a:gd name="T56" fmla="*/ 21 w 35"/>
                <a:gd name="T57" fmla="*/ 28 h 30"/>
                <a:gd name="T58" fmla="*/ 23 w 35"/>
                <a:gd name="T59" fmla="*/ 27 h 30"/>
                <a:gd name="T60" fmla="*/ 25 w 35"/>
                <a:gd name="T61" fmla="*/ 26 h 30"/>
                <a:gd name="T62" fmla="*/ 26 w 35"/>
                <a:gd name="T63" fmla="*/ 24 h 30"/>
                <a:gd name="T64" fmla="*/ 28 w 35"/>
                <a:gd name="T65" fmla="*/ 22 h 30"/>
                <a:gd name="T66" fmla="*/ 29 w 35"/>
                <a:gd name="T67" fmla="*/ 20 h 30"/>
                <a:gd name="T68" fmla="*/ 29 w 35"/>
                <a:gd name="T69" fmla="*/ 19 h 30"/>
                <a:gd name="T70" fmla="*/ 30 w 35"/>
                <a:gd name="T71" fmla="*/ 19 h 30"/>
                <a:gd name="T72" fmla="*/ 30 w 35"/>
                <a:gd name="T73" fmla="*/ 20 h 30"/>
                <a:gd name="T74" fmla="*/ 31 w 35"/>
                <a:gd name="T75" fmla="*/ 20 h 30"/>
                <a:gd name="T76" fmla="*/ 32 w 35"/>
                <a:gd name="T77" fmla="*/ 20 h 30"/>
                <a:gd name="T78" fmla="*/ 33 w 35"/>
                <a:gd name="T79" fmla="*/ 19 h 30"/>
                <a:gd name="T80" fmla="*/ 34 w 35"/>
                <a:gd name="T81" fmla="*/ 18 h 30"/>
                <a:gd name="T82" fmla="*/ 35 w 35"/>
                <a:gd name="T83" fmla="*/ 17 h 30"/>
                <a:gd name="T84" fmla="*/ 35 w 35"/>
                <a:gd name="T85" fmla="*/ 15 h 30"/>
                <a:gd name="T86" fmla="*/ 34 w 35"/>
                <a:gd name="T87" fmla="*/ 13 h 30"/>
                <a:gd name="T88" fmla="*/ 33 w 35"/>
                <a:gd name="T89" fmla="*/ 12 h 30"/>
                <a:gd name="T90" fmla="*/ 32 w 35"/>
                <a:gd name="T91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5" h="30">
                  <a:moveTo>
                    <a:pt x="31" y="11"/>
                  </a:moveTo>
                  <a:lnTo>
                    <a:pt x="31" y="11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29" y="12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8" y="9"/>
                  </a:lnTo>
                  <a:lnTo>
                    <a:pt x="27" y="7"/>
                  </a:lnTo>
                  <a:lnTo>
                    <a:pt x="27" y="6"/>
                  </a:lnTo>
                  <a:lnTo>
                    <a:pt x="26" y="5"/>
                  </a:lnTo>
                  <a:lnTo>
                    <a:pt x="25" y="4"/>
                  </a:lnTo>
                  <a:lnTo>
                    <a:pt x="24" y="4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3"/>
                  </a:lnTo>
                  <a:lnTo>
                    <a:pt x="4" y="4"/>
                  </a:lnTo>
                  <a:lnTo>
                    <a:pt x="3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2" y="22"/>
                  </a:lnTo>
                  <a:lnTo>
                    <a:pt x="2" y="23"/>
                  </a:lnTo>
                  <a:lnTo>
                    <a:pt x="3" y="24"/>
                  </a:lnTo>
                  <a:lnTo>
                    <a:pt x="4" y="25"/>
                  </a:lnTo>
                  <a:lnTo>
                    <a:pt x="5" y="26"/>
                  </a:lnTo>
                  <a:lnTo>
                    <a:pt x="6" y="27"/>
                  </a:lnTo>
                  <a:lnTo>
                    <a:pt x="8" y="28"/>
                  </a:lnTo>
                  <a:lnTo>
                    <a:pt x="9" y="29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7" y="30"/>
                  </a:lnTo>
                  <a:lnTo>
                    <a:pt x="18" y="29"/>
                  </a:lnTo>
                  <a:lnTo>
                    <a:pt x="20" y="29"/>
                  </a:lnTo>
                  <a:lnTo>
                    <a:pt x="21" y="28"/>
                  </a:lnTo>
                  <a:lnTo>
                    <a:pt x="22" y="28"/>
                  </a:lnTo>
                  <a:lnTo>
                    <a:pt x="23" y="27"/>
                  </a:lnTo>
                  <a:lnTo>
                    <a:pt x="24" y="27"/>
                  </a:lnTo>
                  <a:lnTo>
                    <a:pt x="25" y="26"/>
                  </a:lnTo>
                  <a:lnTo>
                    <a:pt x="26" y="25"/>
                  </a:lnTo>
                  <a:lnTo>
                    <a:pt x="26" y="24"/>
                  </a:lnTo>
                  <a:lnTo>
                    <a:pt x="27" y="23"/>
                  </a:lnTo>
                  <a:lnTo>
                    <a:pt x="28" y="22"/>
                  </a:lnTo>
                  <a:lnTo>
                    <a:pt x="28" y="21"/>
                  </a:lnTo>
                  <a:lnTo>
                    <a:pt x="29" y="20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30" y="19"/>
                  </a:lnTo>
                  <a:lnTo>
                    <a:pt x="30" y="20"/>
                  </a:lnTo>
                  <a:lnTo>
                    <a:pt x="30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2" y="20"/>
                  </a:lnTo>
                  <a:lnTo>
                    <a:pt x="33" y="20"/>
                  </a:lnTo>
                  <a:lnTo>
                    <a:pt x="33" y="19"/>
                  </a:lnTo>
                  <a:lnTo>
                    <a:pt x="34" y="19"/>
                  </a:lnTo>
                  <a:lnTo>
                    <a:pt x="34" y="18"/>
                  </a:lnTo>
                  <a:lnTo>
                    <a:pt x="34" y="17"/>
                  </a:lnTo>
                  <a:lnTo>
                    <a:pt x="35" y="17"/>
                  </a:lnTo>
                  <a:lnTo>
                    <a:pt x="35" y="16"/>
                  </a:lnTo>
                  <a:lnTo>
                    <a:pt x="35" y="15"/>
                  </a:lnTo>
                  <a:lnTo>
                    <a:pt x="34" y="14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2" y="11"/>
                  </a:lnTo>
                  <a:lnTo>
                    <a:pt x="31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4" name="Freeform 255"/>
            <p:cNvSpPr>
              <a:spLocks/>
            </p:cNvSpPr>
            <p:nvPr/>
          </p:nvSpPr>
          <p:spPr bwMode="auto">
            <a:xfrm>
              <a:off x="4244" y="2253"/>
              <a:ext cx="3" cy="2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2 h 2"/>
                <a:gd name="T4" fmla="*/ 2 w 3"/>
                <a:gd name="T5" fmla="*/ 2 h 2"/>
                <a:gd name="T6" fmla="*/ 3 w 3"/>
                <a:gd name="T7" fmla="*/ 2 h 2"/>
                <a:gd name="T8" fmla="*/ 3 w 3"/>
                <a:gd name="T9" fmla="*/ 1 h 2"/>
                <a:gd name="T10" fmla="*/ 3 w 3"/>
                <a:gd name="T11" fmla="*/ 1 h 2"/>
                <a:gd name="T12" fmla="*/ 2 w 3"/>
                <a:gd name="T13" fmla="*/ 0 h 2"/>
                <a:gd name="T14" fmla="*/ 2 w 3"/>
                <a:gd name="T15" fmla="*/ 0 h 2"/>
                <a:gd name="T16" fmla="*/ 1 w 3"/>
                <a:gd name="T17" fmla="*/ 0 h 2"/>
                <a:gd name="T18" fmla="*/ 1 w 3"/>
                <a:gd name="T19" fmla="*/ 0 h 2"/>
                <a:gd name="T20" fmla="*/ 1 w 3"/>
                <a:gd name="T21" fmla="*/ 0 h 2"/>
                <a:gd name="T22" fmla="*/ 0 w 3"/>
                <a:gd name="T23" fmla="*/ 1 h 2"/>
                <a:gd name="T24" fmla="*/ 0 w 3"/>
                <a:gd name="T25" fmla="*/ 1 h 2"/>
                <a:gd name="T26" fmla="*/ 0 w 3"/>
                <a:gd name="T27" fmla="*/ 2 h 2"/>
                <a:gd name="T28" fmla="*/ 1 w 3"/>
                <a:gd name="T29" fmla="*/ 2 h 2"/>
                <a:gd name="T30" fmla="*/ 1 w 3"/>
                <a:gd name="T31" fmla="*/ 2 h 2"/>
                <a:gd name="T32" fmla="*/ 1 w 3"/>
                <a:gd name="T3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5" name="Freeform 256"/>
            <p:cNvSpPr>
              <a:spLocks/>
            </p:cNvSpPr>
            <p:nvPr/>
          </p:nvSpPr>
          <p:spPr bwMode="auto">
            <a:xfrm>
              <a:off x="4222" y="2257"/>
              <a:ext cx="14" cy="5"/>
            </a:xfrm>
            <a:custGeom>
              <a:avLst/>
              <a:gdLst>
                <a:gd name="T0" fmla="*/ 0 w 14"/>
                <a:gd name="T1" fmla="*/ 0 h 5"/>
                <a:gd name="T2" fmla="*/ 0 w 14"/>
                <a:gd name="T3" fmla="*/ 0 h 5"/>
                <a:gd name="T4" fmla="*/ 0 w 14"/>
                <a:gd name="T5" fmla="*/ 1 h 5"/>
                <a:gd name="T6" fmla="*/ 0 w 14"/>
                <a:gd name="T7" fmla="*/ 1 h 5"/>
                <a:gd name="T8" fmla="*/ 0 w 14"/>
                <a:gd name="T9" fmla="*/ 2 h 5"/>
                <a:gd name="T10" fmla="*/ 1 w 14"/>
                <a:gd name="T11" fmla="*/ 2 h 5"/>
                <a:gd name="T12" fmla="*/ 1 w 14"/>
                <a:gd name="T13" fmla="*/ 3 h 5"/>
                <a:gd name="T14" fmla="*/ 2 w 14"/>
                <a:gd name="T15" fmla="*/ 3 h 5"/>
                <a:gd name="T16" fmla="*/ 2 w 14"/>
                <a:gd name="T17" fmla="*/ 4 h 5"/>
                <a:gd name="T18" fmla="*/ 3 w 14"/>
                <a:gd name="T19" fmla="*/ 4 h 5"/>
                <a:gd name="T20" fmla="*/ 4 w 14"/>
                <a:gd name="T21" fmla="*/ 4 h 5"/>
                <a:gd name="T22" fmla="*/ 5 w 14"/>
                <a:gd name="T23" fmla="*/ 5 h 5"/>
                <a:gd name="T24" fmla="*/ 6 w 14"/>
                <a:gd name="T25" fmla="*/ 5 h 5"/>
                <a:gd name="T26" fmla="*/ 7 w 14"/>
                <a:gd name="T27" fmla="*/ 5 h 5"/>
                <a:gd name="T28" fmla="*/ 7 w 14"/>
                <a:gd name="T29" fmla="*/ 5 h 5"/>
                <a:gd name="T30" fmla="*/ 8 w 14"/>
                <a:gd name="T31" fmla="*/ 5 h 5"/>
                <a:gd name="T32" fmla="*/ 8 w 14"/>
                <a:gd name="T33" fmla="*/ 5 h 5"/>
                <a:gd name="T34" fmla="*/ 14 w 14"/>
                <a:gd name="T35" fmla="*/ 0 h 5"/>
                <a:gd name="T36" fmla="*/ 0 w 14"/>
                <a:gd name="T3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5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5"/>
                  </a:lnTo>
                  <a:lnTo>
                    <a:pt x="6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1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6" name="Freeform 257"/>
            <p:cNvSpPr>
              <a:spLocks/>
            </p:cNvSpPr>
            <p:nvPr/>
          </p:nvSpPr>
          <p:spPr bwMode="auto">
            <a:xfrm>
              <a:off x="4224" y="2258"/>
              <a:ext cx="8" cy="1"/>
            </a:xfrm>
            <a:custGeom>
              <a:avLst/>
              <a:gdLst>
                <a:gd name="T0" fmla="*/ 0 w 8"/>
                <a:gd name="T1" fmla="*/ 0 h 1"/>
                <a:gd name="T2" fmla="*/ 0 w 8"/>
                <a:gd name="T3" fmla="*/ 1 h 1"/>
                <a:gd name="T4" fmla="*/ 6 w 8"/>
                <a:gd name="T5" fmla="*/ 1 h 1"/>
                <a:gd name="T6" fmla="*/ 8 w 8"/>
                <a:gd name="T7" fmla="*/ 0 h 1"/>
                <a:gd name="T8" fmla="*/ 0 w 8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7" name="Freeform 258"/>
            <p:cNvSpPr>
              <a:spLocks/>
            </p:cNvSpPr>
            <p:nvPr/>
          </p:nvSpPr>
          <p:spPr bwMode="auto">
            <a:xfrm>
              <a:off x="4220" y="2242"/>
              <a:ext cx="3" cy="4"/>
            </a:xfrm>
            <a:custGeom>
              <a:avLst/>
              <a:gdLst>
                <a:gd name="T0" fmla="*/ 1 w 3"/>
                <a:gd name="T1" fmla="*/ 4 h 4"/>
                <a:gd name="T2" fmla="*/ 2 w 3"/>
                <a:gd name="T3" fmla="*/ 4 h 4"/>
                <a:gd name="T4" fmla="*/ 3 w 3"/>
                <a:gd name="T5" fmla="*/ 3 h 4"/>
                <a:gd name="T6" fmla="*/ 3 w 3"/>
                <a:gd name="T7" fmla="*/ 3 h 4"/>
                <a:gd name="T8" fmla="*/ 3 w 3"/>
                <a:gd name="T9" fmla="*/ 2 h 4"/>
                <a:gd name="T10" fmla="*/ 3 w 3"/>
                <a:gd name="T11" fmla="*/ 1 h 4"/>
                <a:gd name="T12" fmla="*/ 3 w 3"/>
                <a:gd name="T13" fmla="*/ 1 h 4"/>
                <a:gd name="T14" fmla="*/ 2 w 3"/>
                <a:gd name="T15" fmla="*/ 0 h 4"/>
                <a:gd name="T16" fmla="*/ 1 w 3"/>
                <a:gd name="T17" fmla="*/ 0 h 4"/>
                <a:gd name="T18" fmla="*/ 1 w 3"/>
                <a:gd name="T19" fmla="*/ 0 h 4"/>
                <a:gd name="T20" fmla="*/ 0 w 3"/>
                <a:gd name="T21" fmla="*/ 1 h 4"/>
                <a:gd name="T22" fmla="*/ 0 w 3"/>
                <a:gd name="T23" fmla="*/ 1 h 4"/>
                <a:gd name="T24" fmla="*/ 0 w 3"/>
                <a:gd name="T25" fmla="*/ 2 h 4"/>
                <a:gd name="T26" fmla="*/ 0 w 3"/>
                <a:gd name="T27" fmla="*/ 3 h 4"/>
                <a:gd name="T28" fmla="*/ 0 w 3"/>
                <a:gd name="T29" fmla="*/ 3 h 4"/>
                <a:gd name="T30" fmla="*/ 1 w 3"/>
                <a:gd name="T31" fmla="*/ 4 h 4"/>
                <a:gd name="T32" fmla="*/ 1 w 3"/>
                <a:gd name="T3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lnTo>
                    <a:pt x="2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8" name="Freeform 259"/>
            <p:cNvSpPr>
              <a:spLocks/>
            </p:cNvSpPr>
            <p:nvPr/>
          </p:nvSpPr>
          <p:spPr bwMode="auto">
            <a:xfrm>
              <a:off x="4231" y="2242"/>
              <a:ext cx="4" cy="4"/>
            </a:xfrm>
            <a:custGeom>
              <a:avLst/>
              <a:gdLst>
                <a:gd name="T0" fmla="*/ 2 w 4"/>
                <a:gd name="T1" fmla="*/ 4 h 4"/>
                <a:gd name="T2" fmla="*/ 3 w 4"/>
                <a:gd name="T3" fmla="*/ 4 h 4"/>
                <a:gd name="T4" fmla="*/ 4 w 4"/>
                <a:gd name="T5" fmla="*/ 4 h 4"/>
                <a:gd name="T6" fmla="*/ 4 w 4"/>
                <a:gd name="T7" fmla="*/ 3 h 4"/>
                <a:gd name="T8" fmla="*/ 4 w 4"/>
                <a:gd name="T9" fmla="*/ 2 h 4"/>
                <a:gd name="T10" fmla="*/ 4 w 4"/>
                <a:gd name="T11" fmla="*/ 1 h 4"/>
                <a:gd name="T12" fmla="*/ 4 w 4"/>
                <a:gd name="T13" fmla="*/ 1 h 4"/>
                <a:gd name="T14" fmla="*/ 3 w 4"/>
                <a:gd name="T15" fmla="*/ 0 h 4"/>
                <a:gd name="T16" fmla="*/ 2 w 4"/>
                <a:gd name="T17" fmla="*/ 0 h 4"/>
                <a:gd name="T18" fmla="*/ 2 w 4"/>
                <a:gd name="T19" fmla="*/ 0 h 4"/>
                <a:gd name="T20" fmla="*/ 1 w 4"/>
                <a:gd name="T21" fmla="*/ 0 h 4"/>
                <a:gd name="T22" fmla="*/ 1 w 4"/>
                <a:gd name="T23" fmla="*/ 1 h 4"/>
                <a:gd name="T24" fmla="*/ 1 w 4"/>
                <a:gd name="T25" fmla="*/ 1 h 4"/>
                <a:gd name="T26" fmla="*/ 0 w 4"/>
                <a:gd name="T27" fmla="*/ 1 h 4"/>
                <a:gd name="T28" fmla="*/ 0 w 4"/>
                <a:gd name="T29" fmla="*/ 1 h 4"/>
                <a:gd name="T30" fmla="*/ 0 w 4"/>
                <a:gd name="T31" fmla="*/ 2 h 4"/>
                <a:gd name="T32" fmla="*/ 0 w 4"/>
                <a:gd name="T33" fmla="*/ 2 h 4"/>
                <a:gd name="T34" fmla="*/ 0 w 4"/>
                <a:gd name="T35" fmla="*/ 3 h 4"/>
                <a:gd name="T36" fmla="*/ 0 w 4"/>
                <a:gd name="T37" fmla="*/ 3 h 4"/>
                <a:gd name="T38" fmla="*/ 0 w 4"/>
                <a:gd name="T39" fmla="*/ 4 h 4"/>
                <a:gd name="T40" fmla="*/ 1 w 4"/>
                <a:gd name="T41" fmla="*/ 4 h 4"/>
                <a:gd name="T42" fmla="*/ 1 w 4"/>
                <a:gd name="T43" fmla="*/ 4 h 4"/>
                <a:gd name="T44" fmla="*/ 1 w 4"/>
                <a:gd name="T45" fmla="*/ 4 h 4"/>
                <a:gd name="T46" fmla="*/ 2 w 4"/>
                <a:gd name="T47" fmla="*/ 4 h 4"/>
                <a:gd name="T48" fmla="*/ 2 w 4"/>
                <a:gd name="T4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lnTo>
                    <a:pt x="3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9" name="Freeform 260"/>
            <p:cNvSpPr>
              <a:spLocks/>
            </p:cNvSpPr>
            <p:nvPr/>
          </p:nvSpPr>
          <p:spPr bwMode="auto">
            <a:xfrm>
              <a:off x="4221" y="2243"/>
              <a:ext cx="8" cy="10"/>
            </a:xfrm>
            <a:custGeom>
              <a:avLst/>
              <a:gdLst>
                <a:gd name="T0" fmla="*/ 2 w 8"/>
                <a:gd name="T1" fmla="*/ 9 h 10"/>
                <a:gd name="T2" fmla="*/ 6 w 8"/>
                <a:gd name="T3" fmla="*/ 2 h 10"/>
                <a:gd name="T4" fmla="*/ 6 w 8"/>
                <a:gd name="T5" fmla="*/ 0 h 10"/>
                <a:gd name="T6" fmla="*/ 0 w 8"/>
                <a:gd name="T7" fmla="*/ 10 h 10"/>
                <a:gd name="T8" fmla="*/ 8 w 8"/>
                <a:gd name="T9" fmla="*/ 10 h 10"/>
                <a:gd name="T10" fmla="*/ 8 w 8"/>
                <a:gd name="T11" fmla="*/ 9 h 10"/>
                <a:gd name="T12" fmla="*/ 2 w 8"/>
                <a:gd name="T1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2" y="9"/>
                  </a:moveTo>
                  <a:lnTo>
                    <a:pt x="6" y="2"/>
                  </a:lnTo>
                  <a:lnTo>
                    <a:pt x="6" y="0"/>
                  </a:lnTo>
                  <a:lnTo>
                    <a:pt x="0" y="10"/>
                  </a:lnTo>
                  <a:lnTo>
                    <a:pt x="8" y="10"/>
                  </a:lnTo>
                  <a:lnTo>
                    <a:pt x="8" y="9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441" name="Rectangle 262"/>
          <p:cNvSpPr>
            <a:spLocks noChangeArrowheads="1"/>
          </p:cNvSpPr>
          <p:nvPr/>
        </p:nvSpPr>
        <p:spPr bwMode="auto">
          <a:xfrm>
            <a:off x="3024949" y="5410992"/>
            <a:ext cx="304264" cy="190356"/>
          </a:xfrm>
          <a:prstGeom prst="rect">
            <a:avLst/>
          </a:prstGeom>
          <a:noFill/>
          <a:ln w="9525" cap="rnd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8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2" name="Rectangle 263"/>
          <p:cNvSpPr>
            <a:spLocks noChangeArrowheads="1"/>
          </p:cNvSpPr>
          <p:nvPr/>
        </p:nvSpPr>
        <p:spPr bwMode="auto">
          <a:xfrm>
            <a:off x="3329214" y="5412434"/>
            <a:ext cx="305686" cy="188914"/>
          </a:xfrm>
          <a:prstGeom prst="rect">
            <a:avLst/>
          </a:prstGeom>
          <a:noFill/>
          <a:ln w="9525" cap="rnd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8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443" name="Picture 264"/>
          <p:cNvPicPr>
            <a:picLocks noChangeAspect="1" noChangeArrowheads="1"/>
          </p:cNvPicPr>
          <p:nvPr/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20684" y="5220636"/>
            <a:ext cx="309951" cy="1946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44" name="Group 267"/>
          <p:cNvGrpSpPr>
            <a:grpSpLocks/>
          </p:cNvGrpSpPr>
          <p:nvPr/>
        </p:nvGrpSpPr>
        <p:grpSpPr bwMode="auto">
          <a:xfrm>
            <a:off x="3410256" y="5217752"/>
            <a:ext cx="125118" cy="188914"/>
            <a:chOff x="4137" y="2085"/>
            <a:chExt cx="88" cy="131"/>
          </a:xfrm>
        </p:grpSpPr>
        <p:pic>
          <p:nvPicPr>
            <p:cNvPr id="445" name="Picture 265"/>
            <p:cNvPicPr>
              <a:picLocks noChangeAspect="1" noChangeArrowheads="1"/>
            </p:cNvPicPr>
            <p:nvPr/>
          </p:nvPicPr>
          <p:blipFill>
            <a:blip r:embed="rId2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37" y="2085"/>
              <a:ext cx="88" cy="1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46" name="Picture 266"/>
            <p:cNvPicPr>
              <a:picLocks noChangeAspect="1" noChangeArrowheads="1"/>
            </p:cNvPicPr>
            <p:nvPr/>
          </p:nvPicPr>
          <p:blipFill>
            <a:blip r:embed="rId2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37" y="2085"/>
              <a:ext cx="88" cy="1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556" name="Picture 20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2889" y="5057679"/>
            <a:ext cx="887200" cy="7210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57" name="Group 23"/>
          <p:cNvGrpSpPr>
            <a:grpSpLocks/>
          </p:cNvGrpSpPr>
          <p:nvPr/>
        </p:nvGrpSpPr>
        <p:grpSpPr bwMode="auto">
          <a:xfrm>
            <a:off x="4211277" y="5157183"/>
            <a:ext cx="814689" cy="510501"/>
            <a:chOff x="3868" y="2524"/>
            <a:chExt cx="573" cy="354"/>
          </a:xfrm>
        </p:grpSpPr>
        <p:sp>
          <p:nvSpPr>
            <p:cNvPr id="678" name="Rectangle 21"/>
            <p:cNvSpPr>
              <a:spLocks noChangeArrowheads="1"/>
            </p:cNvSpPr>
            <p:nvPr/>
          </p:nvSpPr>
          <p:spPr bwMode="auto">
            <a:xfrm>
              <a:off x="3868" y="2524"/>
              <a:ext cx="573" cy="35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79" name="Rectangle 22"/>
            <p:cNvSpPr>
              <a:spLocks noChangeArrowheads="1"/>
            </p:cNvSpPr>
            <p:nvPr/>
          </p:nvSpPr>
          <p:spPr bwMode="auto">
            <a:xfrm>
              <a:off x="3868" y="2524"/>
              <a:ext cx="573" cy="354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558" name="Rectangle 24"/>
          <p:cNvSpPr>
            <a:spLocks noChangeArrowheads="1"/>
          </p:cNvSpPr>
          <p:nvPr/>
        </p:nvSpPr>
        <p:spPr bwMode="auto">
          <a:xfrm>
            <a:off x="4298007" y="5343213"/>
            <a:ext cx="2885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1pPr>
            <a:lvl2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2pPr>
            <a:lvl3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3pPr>
            <a:lvl4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4pPr>
            <a:lvl5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ja-JP" altLang="ja-JP" sz="800" b="1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cs typeface="Arial" panose="020B0604020202020204" pitchFamily="34" charset="0"/>
              </a:rPr>
              <a:t> </a:t>
            </a:r>
            <a:endParaRPr kumimoji="1" lang="ja-JP" altLang="ja-JP" sz="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cs typeface="Arial" panose="020B0604020202020204" pitchFamily="34" charset="0"/>
            </a:endParaRPr>
          </a:p>
        </p:txBody>
      </p:sp>
      <p:grpSp>
        <p:nvGrpSpPr>
          <p:cNvPr id="559" name="Group 27"/>
          <p:cNvGrpSpPr>
            <a:grpSpLocks/>
          </p:cNvGrpSpPr>
          <p:nvPr/>
        </p:nvGrpSpPr>
        <p:grpSpPr bwMode="auto">
          <a:xfrm>
            <a:off x="4622176" y="5284087"/>
            <a:ext cx="408056" cy="255251"/>
            <a:chOff x="4157" y="2612"/>
            <a:chExt cx="287" cy="177"/>
          </a:xfrm>
        </p:grpSpPr>
        <p:sp>
          <p:nvSpPr>
            <p:cNvPr id="676" name="Rectangle 25"/>
            <p:cNvSpPr>
              <a:spLocks noChangeArrowheads="1"/>
            </p:cNvSpPr>
            <p:nvPr/>
          </p:nvSpPr>
          <p:spPr bwMode="auto">
            <a:xfrm>
              <a:off x="4157" y="2612"/>
              <a:ext cx="287" cy="1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77" name="Rectangle 26"/>
            <p:cNvSpPr>
              <a:spLocks noChangeArrowheads="1"/>
            </p:cNvSpPr>
            <p:nvPr/>
          </p:nvSpPr>
          <p:spPr bwMode="auto">
            <a:xfrm>
              <a:off x="4157" y="2612"/>
              <a:ext cx="287" cy="177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560" name="Rectangle 28"/>
          <p:cNvSpPr>
            <a:spLocks noChangeArrowheads="1"/>
          </p:cNvSpPr>
          <p:nvPr/>
        </p:nvSpPr>
        <p:spPr bwMode="auto">
          <a:xfrm>
            <a:off x="4708905" y="5344655"/>
            <a:ext cx="2885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1pPr>
            <a:lvl2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2pPr>
            <a:lvl3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3pPr>
            <a:lvl4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4pPr>
            <a:lvl5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ja-JP" altLang="ja-JP" sz="800" b="1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cs typeface="Arial" panose="020B0604020202020204" pitchFamily="34" charset="0"/>
              </a:rPr>
              <a:t> </a:t>
            </a:r>
            <a:endParaRPr kumimoji="1" lang="ja-JP" altLang="ja-JP" sz="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cs typeface="Arial" panose="020B0604020202020204" pitchFamily="34" charset="0"/>
            </a:endParaRPr>
          </a:p>
        </p:txBody>
      </p:sp>
      <p:grpSp>
        <p:nvGrpSpPr>
          <p:cNvPr id="561" name="Group 31"/>
          <p:cNvGrpSpPr>
            <a:grpSpLocks/>
          </p:cNvGrpSpPr>
          <p:nvPr/>
        </p:nvGrpSpPr>
        <p:grpSpPr bwMode="auto">
          <a:xfrm>
            <a:off x="4745872" y="5299950"/>
            <a:ext cx="152132" cy="230735"/>
            <a:chOff x="4244" y="2623"/>
            <a:chExt cx="107" cy="160"/>
          </a:xfrm>
        </p:grpSpPr>
        <p:pic>
          <p:nvPicPr>
            <p:cNvPr id="674" name="Picture 29"/>
            <p:cNvPicPr>
              <a:picLocks noChangeAspect="1" noChangeArrowheads="1"/>
            </p:cNvPicPr>
            <p:nvPr/>
          </p:nvPicPr>
          <p:blipFill>
            <a:blip r:embed="rId2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44" y="2623"/>
              <a:ext cx="107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5" name="Picture 30"/>
            <p:cNvPicPr>
              <a:picLocks noChangeAspect="1" noChangeArrowheads="1"/>
            </p:cNvPicPr>
            <p:nvPr/>
          </p:nvPicPr>
          <p:blipFill>
            <a:blip r:embed="rId2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44" y="2623"/>
              <a:ext cx="107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62" name="Group 34"/>
          <p:cNvGrpSpPr>
            <a:grpSpLocks/>
          </p:cNvGrpSpPr>
          <p:nvPr/>
        </p:nvGrpSpPr>
        <p:grpSpPr bwMode="auto">
          <a:xfrm>
            <a:off x="4218386" y="5289855"/>
            <a:ext cx="408056" cy="253808"/>
            <a:chOff x="3873" y="2616"/>
            <a:chExt cx="287" cy="176"/>
          </a:xfrm>
        </p:grpSpPr>
        <p:sp>
          <p:nvSpPr>
            <p:cNvPr id="672" name="Rectangle 32"/>
            <p:cNvSpPr>
              <a:spLocks noChangeArrowheads="1"/>
            </p:cNvSpPr>
            <p:nvPr/>
          </p:nvSpPr>
          <p:spPr bwMode="auto">
            <a:xfrm>
              <a:off x="3873" y="2616"/>
              <a:ext cx="287" cy="17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73" name="Rectangle 33"/>
            <p:cNvSpPr>
              <a:spLocks noChangeArrowheads="1"/>
            </p:cNvSpPr>
            <p:nvPr/>
          </p:nvSpPr>
          <p:spPr bwMode="auto">
            <a:xfrm>
              <a:off x="3873" y="2616"/>
              <a:ext cx="287" cy="176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563" name="Rectangle 35"/>
          <p:cNvSpPr>
            <a:spLocks noChangeArrowheads="1"/>
          </p:cNvSpPr>
          <p:nvPr/>
        </p:nvSpPr>
        <p:spPr bwMode="auto">
          <a:xfrm>
            <a:off x="4306538" y="5350423"/>
            <a:ext cx="2885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1pPr>
            <a:lvl2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2pPr>
            <a:lvl3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3pPr>
            <a:lvl4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4pPr>
            <a:lvl5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ja-JP" altLang="ja-JP" sz="800" b="1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cs typeface="Arial" panose="020B0604020202020204" pitchFamily="34" charset="0"/>
              </a:rPr>
              <a:t> </a:t>
            </a:r>
            <a:endParaRPr kumimoji="1" lang="ja-JP" altLang="ja-JP" sz="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cs typeface="Arial" panose="020B0604020202020204" pitchFamily="34" charset="0"/>
            </a:endParaRPr>
          </a:p>
        </p:txBody>
      </p:sp>
      <p:grpSp>
        <p:nvGrpSpPr>
          <p:cNvPr id="564" name="Group 83"/>
          <p:cNvGrpSpPr>
            <a:grpSpLocks/>
          </p:cNvGrpSpPr>
          <p:nvPr/>
        </p:nvGrpSpPr>
        <p:grpSpPr bwMode="auto">
          <a:xfrm>
            <a:off x="4242557" y="5434065"/>
            <a:ext cx="164928" cy="98062"/>
            <a:chOff x="3890" y="2716"/>
            <a:chExt cx="116" cy="68"/>
          </a:xfrm>
        </p:grpSpPr>
        <p:sp>
          <p:nvSpPr>
            <p:cNvPr id="625" name="Freeform 36"/>
            <p:cNvSpPr>
              <a:spLocks/>
            </p:cNvSpPr>
            <p:nvPr/>
          </p:nvSpPr>
          <p:spPr bwMode="auto">
            <a:xfrm>
              <a:off x="3979" y="2741"/>
              <a:ext cx="21" cy="26"/>
            </a:xfrm>
            <a:custGeom>
              <a:avLst/>
              <a:gdLst>
                <a:gd name="T0" fmla="*/ 0 w 21"/>
                <a:gd name="T1" fmla="*/ 1 h 26"/>
                <a:gd name="T2" fmla="*/ 0 w 21"/>
                <a:gd name="T3" fmla="*/ 1 h 26"/>
                <a:gd name="T4" fmla="*/ 1 w 21"/>
                <a:gd name="T5" fmla="*/ 1 h 26"/>
                <a:gd name="T6" fmla="*/ 2 w 21"/>
                <a:gd name="T7" fmla="*/ 0 h 26"/>
                <a:gd name="T8" fmla="*/ 3 w 21"/>
                <a:gd name="T9" fmla="*/ 0 h 26"/>
                <a:gd name="T10" fmla="*/ 5 w 21"/>
                <a:gd name="T11" fmla="*/ 0 h 26"/>
                <a:gd name="T12" fmla="*/ 6 w 21"/>
                <a:gd name="T13" fmla="*/ 0 h 26"/>
                <a:gd name="T14" fmla="*/ 8 w 21"/>
                <a:gd name="T15" fmla="*/ 0 h 26"/>
                <a:gd name="T16" fmla="*/ 9 w 21"/>
                <a:gd name="T17" fmla="*/ 1 h 26"/>
                <a:gd name="T18" fmla="*/ 11 w 21"/>
                <a:gd name="T19" fmla="*/ 1 h 26"/>
                <a:gd name="T20" fmla="*/ 12 w 21"/>
                <a:gd name="T21" fmla="*/ 1 h 26"/>
                <a:gd name="T22" fmla="*/ 14 w 21"/>
                <a:gd name="T23" fmla="*/ 2 h 26"/>
                <a:gd name="T24" fmla="*/ 15 w 21"/>
                <a:gd name="T25" fmla="*/ 2 h 26"/>
                <a:gd name="T26" fmla="*/ 16 w 21"/>
                <a:gd name="T27" fmla="*/ 2 h 26"/>
                <a:gd name="T28" fmla="*/ 17 w 21"/>
                <a:gd name="T29" fmla="*/ 2 h 26"/>
                <a:gd name="T30" fmla="*/ 17 w 21"/>
                <a:gd name="T31" fmla="*/ 2 h 26"/>
                <a:gd name="T32" fmla="*/ 17 w 21"/>
                <a:gd name="T33" fmla="*/ 3 h 26"/>
                <a:gd name="T34" fmla="*/ 17 w 21"/>
                <a:gd name="T35" fmla="*/ 2 h 26"/>
                <a:gd name="T36" fmla="*/ 17 w 21"/>
                <a:gd name="T37" fmla="*/ 2 h 26"/>
                <a:gd name="T38" fmla="*/ 18 w 21"/>
                <a:gd name="T39" fmla="*/ 2 h 26"/>
                <a:gd name="T40" fmla="*/ 18 w 21"/>
                <a:gd name="T41" fmla="*/ 2 h 26"/>
                <a:gd name="T42" fmla="*/ 18 w 21"/>
                <a:gd name="T43" fmla="*/ 2 h 26"/>
                <a:gd name="T44" fmla="*/ 18 w 21"/>
                <a:gd name="T45" fmla="*/ 2 h 26"/>
                <a:gd name="T46" fmla="*/ 19 w 21"/>
                <a:gd name="T47" fmla="*/ 1 h 26"/>
                <a:gd name="T48" fmla="*/ 19 w 21"/>
                <a:gd name="T49" fmla="*/ 1 h 26"/>
                <a:gd name="T50" fmla="*/ 20 w 21"/>
                <a:gd name="T51" fmla="*/ 1 h 26"/>
                <a:gd name="T52" fmla="*/ 20 w 21"/>
                <a:gd name="T53" fmla="*/ 1 h 26"/>
                <a:gd name="T54" fmla="*/ 21 w 21"/>
                <a:gd name="T55" fmla="*/ 2 h 26"/>
                <a:gd name="T56" fmla="*/ 21 w 21"/>
                <a:gd name="T57" fmla="*/ 2 h 26"/>
                <a:gd name="T58" fmla="*/ 21 w 21"/>
                <a:gd name="T59" fmla="*/ 2 h 26"/>
                <a:gd name="T60" fmla="*/ 21 w 21"/>
                <a:gd name="T61" fmla="*/ 2 h 26"/>
                <a:gd name="T62" fmla="*/ 21 w 21"/>
                <a:gd name="T63" fmla="*/ 2 h 26"/>
                <a:gd name="T64" fmla="*/ 21 w 21"/>
                <a:gd name="T65" fmla="*/ 2 h 26"/>
                <a:gd name="T66" fmla="*/ 21 w 21"/>
                <a:gd name="T67" fmla="*/ 26 h 26"/>
                <a:gd name="T68" fmla="*/ 17 w 21"/>
                <a:gd name="T69" fmla="*/ 26 h 26"/>
                <a:gd name="T70" fmla="*/ 17 w 21"/>
                <a:gd name="T71" fmla="*/ 25 h 26"/>
                <a:gd name="T72" fmla="*/ 17 w 21"/>
                <a:gd name="T73" fmla="*/ 21 h 26"/>
                <a:gd name="T74" fmla="*/ 17 w 21"/>
                <a:gd name="T75" fmla="*/ 17 h 26"/>
                <a:gd name="T76" fmla="*/ 17 w 21"/>
                <a:gd name="T77" fmla="*/ 16 h 26"/>
                <a:gd name="T78" fmla="*/ 17 w 21"/>
                <a:gd name="T79" fmla="*/ 15 h 26"/>
                <a:gd name="T80" fmla="*/ 16 w 21"/>
                <a:gd name="T81" fmla="*/ 15 h 26"/>
                <a:gd name="T82" fmla="*/ 15 w 21"/>
                <a:gd name="T83" fmla="*/ 15 h 26"/>
                <a:gd name="T84" fmla="*/ 14 w 21"/>
                <a:gd name="T85" fmla="*/ 15 h 26"/>
                <a:gd name="T86" fmla="*/ 13 w 21"/>
                <a:gd name="T87" fmla="*/ 14 h 26"/>
                <a:gd name="T88" fmla="*/ 12 w 21"/>
                <a:gd name="T89" fmla="*/ 14 h 26"/>
                <a:gd name="T90" fmla="*/ 11 w 21"/>
                <a:gd name="T91" fmla="*/ 14 h 26"/>
                <a:gd name="T92" fmla="*/ 9 w 21"/>
                <a:gd name="T93" fmla="*/ 13 h 26"/>
                <a:gd name="T94" fmla="*/ 8 w 21"/>
                <a:gd name="T95" fmla="*/ 13 h 26"/>
                <a:gd name="T96" fmla="*/ 7 w 21"/>
                <a:gd name="T97" fmla="*/ 12 h 26"/>
                <a:gd name="T98" fmla="*/ 5 w 21"/>
                <a:gd name="T99" fmla="*/ 12 h 26"/>
                <a:gd name="T100" fmla="*/ 4 w 21"/>
                <a:gd name="T101" fmla="*/ 12 h 26"/>
                <a:gd name="T102" fmla="*/ 3 w 21"/>
                <a:gd name="T103" fmla="*/ 12 h 26"/>
                <a:gd name="T104" fmla="*/ 2 w 21"/>
                <a:gd name="T105" fmla="*/ 11 h 26"/>
                <a:gd name="T106" fmla="*/ 1 w 21"/>
                <a:gd name="T107" fmla="*/ 11 h 26"/>
                <a:gd name="T108" fmla="*/ 0 w 21"/>
                <a:gd name="T109" fmla="*/ 11 h 26"/>
                <a:gd name="T110" fmla="*/ 0 w 21"/>
                <a:gd name="T111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1" h="26">
                  <a:moveTo>
                    <a:pt x="0" y="1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26"/>
                  </a:lnTo>
                  <a:lnTo>
                    <a:pt x="17" y="26"/>
                  </a:lnTo>
                  <a:lnTo>
                    <a:pt x="17" y="25"/>
                  </a:lnTo>
                  <a:lnTo>
                    <a:pt x="17" y="21"/>
                  </a:lnTo>
                  <a:lnTo>
                    <a:pt x="17" y="17"/>
                  </a:lnTo>
                  <a:lnTo>
                    <a:pt x="17" y="16"/>
                  </a:lnTo>
                  <a:lnTo>
                    <a:pt x="17" y="15"/>
                  </a:lnTo>
                  <a:lnTo>
                    <a:pt x="16" y="15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1" y="14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7" y="12"/>
                  </a:lnTo>
                  <a:lnTo>
                    <a:pt x="5" y="12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26" name="Freeform 37"/>
            <p:cNvSpPr>
              <a:spLocks/>
            </p:cNvSpPr>
            <p:nvPr/>
          </p:nvSpPr>
          <p:spPr bwMode="auto">
            <a:xfrm>
              <a:off x="3973" y="2736"/>
              <a:ext cx="12" cy="11"/>
            </a:xfrm>
            <a:custGeom>
              <a:avLst/>
              <a:gdLst>
                <a:gd name="T0" fmla="*/ 12 w 12"/>
                <a:gd name="T1" fmla="*/ 11 h 11"/>
                <a:gd name="T2" fmla="*/ 12 w 12"/>
                <a:gd name="T3" fmla="*/ 0 h 11"/>
                <a:gd name="T4" fmla="*/ 0 w 12"/>
                <a:gd name="T5" fmla="*/ 2 h 11"/>
                <a:gd name="T6" fmla="*/ 0 w 12"/>
                <a:gd name="T7" fmla="*/ 11 h 11"/>
                <a:gd name="T8" fmla="*/ 12 w 12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2" y="11"/>
                  </a:moveTo>
                  <a:lnTo>
                    <a:pt x="12" y="0"/>
                  </a:lnTo>
                  <a:lnTo>
                    <a:pt x="0" y="2"/>
                  </a:lnTo>
                  <a:lnTo>
                    <a:pt x="0" y="11"/>
                  </a:lnTo>
                  <a:lnTo>
                    <a:pt x="12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27" name="Freeform 38"/>
            <p:cNvSpPr>
              <a:spLocks/>
            </p:cNvSpPr>
            <p:nvPr/>
          </p:nvSpPr>
          <p:spPr bwMode="auto">
            <a:xfrm>
              <a:off x="3975" y="2739"/>
              <a:ext cx="9" cy="13"/>
            </a:xfrm>
            <a:custGeom>
              <a:avLst/>
              <a:gdLst>
                <a:gd name="T0" fmla="*/ 9 w 9"/>
                <a:gd name="T1" fmla="*/ 0 h 13"/>
                <a:gd name="T2" fmla="*/ 0 w 9"/>
                <a:gd name="T3" fmla="*/ 0 h 13"/>
                <a:gd name="T4" fmla="*/ 0 w 9"/>
                <a:gd name="T5" fmla="*/ 12 h 13"/>
                <a:gd name="T6" fmla="*/ 3 w 9"/>
                <a:gd name="T7" fmla="*/ 13 h 13"/>
                <a:gd name="T8" fmla="*/ 9 w 9"/>
                <a:gd name="T9" fmla="*/ 12 h 13"/>
                <a:gd name="T10" fmla="*/ 9 w 9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3">
                  <a:moveTo>
                    <a:pt x="9" y="0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3" y="13"/>
                  </a:lnTo>
                  <a:lnTo>
                    <a:pt x="9" y="1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28" name="Freeform 39"/>
            <p:cNvSpPr>
              <a:spLocks/>
            </p:cNvSpPr>
            <p:nvPr/>
          </p:nvSpPr>
          <p:spPr bwMode="auto">
            <a:xfrm>
              <a:off x="3965" y="2742"/>
              <a:ext cx="30" cy="24"/>
            </a:xfrm>
            <a:custGeom>
              <a:avLst/>
              <a:gdLst>
                <a:gd name="T0" fmla="*/ 7 w 30"/>
                <a:gd name="T1" fmla="*/ 0 h 24"/>
                <a:gd name="T2" fmla="*/ 7 w 30"/>
                <a:gd name="T3" fmla="*/ 0 h 24"/>
                <a:gd name="T4" fmla="*/ 6 w 30"/>
                <a:gd name="T5" fmla="*/ 0 h 24"/>
                <a:gd name="T6" fmla="*/ 6 w 30"/>
                <a:gd name="T7" fmla="*/ 0 h 24"/>
                <a:gd name="T8" fmla="*/ 5 w 30"/>
                <a:gd name="T9" fmla="*/ 1 h 24"/>
                <a:gd name="T10" fmla="*/ 5 w 30"/>
                <a:gd name="T11" fmla="*/ 1 h 24"/>
                <a:gd name="T12" fmla="*/ 4 w 30"/>
                <a:gd name="T13" fmla="*/ 1 h 24"/>
                <a:gd name="T14" fmla="*/ 3 w 30"/>
                <a:gd name="T15" fmla="*/ 2 h 24"/>
                <a:gd name="T16" fmla="*/ 3 w 30"/>
                <a:gd name="T17" fmla="*/ 2 h 24"/>
                <a:gd name="T18" fmla="*/ 2 w 30"/>
                <a:gd name="T19" fmla="*/ 4 h 24"/>
                <a:gd name="T20" fmla="*/ 1 w 30"/>
                <a:gd name="T21" fmla="*/ 6 h 24"/>
                <a:gd name="T22" fmla="*/ 1 w 30"/>
                <a:gd name="T23" fmla="*/ 9 h 24"/>
                <a:gd name="T24" fmla="*/ 0 w 30"/>
                <a:gd name="T25" fmla="*/ 13 h 24"/>
                <a:gd name="T26" fmla="*/ 0 w 30"/>
                <a:gd name="T27" fmla="*/ 16 h 24"/>
                <a:gd name="T28" fmla="*/ 0 w 30"/>
                <a:gd name="T29" fmla="*/ 19 h 24"/>
                <a:gd name="T30" fmla="*/ 0 w 30"/>
                <a:gd name="T31" fmla="*/ 21 h 24"/>
                <a:gd name="T32" fmla="*/ 0 w 30"/>
                <a:gd name="T33" fmla="*/ 21 h 24"/>
                <a:gd name="T34" fmla="*/ 27 w 30"/>
                <a:gd name="T35" fmla="*/ 24 h 24"/>
                <a:gd name="T36" fmla="*/ 26 w 30"/>
                <a:gd name="T37" fmla="*/ 17 h 24"/>
                <a:gd name="T38" fmla="*/ 26 w 30"/>
                <a:gd name="T39" fmla="*/ 17 h 24"/>
                <a:gd name="T40" fmla="*/ 27 w 30"/>
                <a:gd name="T41" fmla="*/ 17 h 24"/>
                <a:gd name="T42" fmla="*/ 27 w 30"/>
                <a:gd name="T43" fmla="*/ 17 h 24"/>
                <a:gd name="T44" fmla="*/ 27 w 30"/>
                <a:gd name="T45" fmla="*/ 17 h 24"/>
                <a:gd name="T46" fmla="*/ 27 w 30"/>
                <a:gd name="T47" fmla="*/ 16 h 24"/>
                <a:gd name="T48" fmla="*/ 28 w 30"/>
                <a:gd name="T49" fmla="*/ 16 h 24"/>
                <a:gd name="T50" fmla="*/ 28 w 30"/>
                <a:gd name="T51" fmla="*/ 16 h 24"/>
                <a:gd name="T52" fmla="*/ 28 w 30"/>
                <a:gd name="T53" fmla="*/ 16 h 24"/>
                <a:gd name="T54" fmla="*/ 29 w 30"/>
                <a:gd name="T55" fmla="*/ 15 h 24"/>
                <a:gd name="T56" fmla="*/ 29 w 30"/>
                <a:gd name="T57" fmla="*/ 15 h 24"/>
                <a:gd name="T58" fmla="*/ 30 w 30"/>
                <a:gd name="T59" fmla="*/ 14 h 24"/>
                <a:gd name="T60" fmla="*/ 30 w 30"/>
                <a:gd name="T61" fmla="*/ 14 h 24"/>
                <a:gd name="T62" fmla="*/ 30 w 30"/>
                <a:gd name="T63" fmla="*/ 13 h 24"/>
                <a:gd name="T64" fmla="*/ 30 w 30"/>
                <a:gd name="T65" fmla="*/ 12 h 24"/>
                <a:gd name="T66" fmla="*/ 30 w 30"/>
                <a:gd name="T67" fmla="*/ 11 h 24"/>
                <a:gd name="T68" fmla="*/ 30 w 30"/>
                <a:gd name="T69" fmla="*/ 10 h 24"/>
                <a:gd name="T70" fmla="*/ 30 w 30"/>
                <a:gd name="T71" fmla="*/ 10 h 24"/>
                <a:gd name="T72" fmla="*/ 30 w 30"/>
                <a:gd name="T73" fmla="*/ 9 h 24"/>
                <a:gd name="T74" fmla="*/ 29 w 30"/>
                <a:gd name="T75" fmla="*/ 8 h 24"/>
                <a:gd name="T76" fmla="*/ 28 w 30"/>
                <a:gd name="T77" fmla="*/ 6 h 24"/>
                <a:gd name="T78" fmla="*/ 27 w 30"/>
                <a:gd name="T79" fmla="*/ 5 h 24"/>
                <a:gd name="T80" fmla="*/ 26 w 30"/>
                <a:gd name="T81" fmla="*/ 3 h 24"/>
                <a:gd name="T82" fmla="*/ 24 w 30"/>
                <a:gd name="T83" fmla="*/ 2 h 24"/>
                <a:gd name="T84" fmla="*/ 23 w 30"/>
                <a:gd name="T85" fmla="*/ 1 h 24"/>
                <a:gd name="T86" fmla="*/ 22 w 30"/>
                <a:gd name="T87" fmla="*/ 1 h 24"/>
                <a:gd name="T88" fmla="*/ 22 w 30"/>
                <a:gd name="T89" fmla="*/ 1 h 24"/>
                <a:gd name="T90" fmla="*/ 21 w 30"/>
                <a:gd name="T91" fmla="*/ 0 h 24"/>
                <a:gd name="T92" fmla="*/ 21 w 30"/>
                <a:gd name="T93" fmla="*/ 0 h 24"/>
                <a:gd name="T94" fmla="*/ 20 w 30"/>
                <a:gd name="T95" fmla="*/ 0 h 24"/>
                <a:gd name="T96" fmla="*/ 20 w 30"/>
                <a:gd name="T97" fmla="*/ 0 h 24"/>
                <a:gd name="T98" fmla="*/ 19 w 30"/>
                <a:gd name="T99" fmla="*/ 0 h 24"/>
                <a:gd name="T100" fmla="*/ 19 w 30"/>
                <a:gd name="T101" fmla="*/ 0 h 24"/>
                <a:gd name="T102" fmla="*/ 13 w 30"/>
                <a:gd name="T103" fmla="*/ 6 h 24"/>
                <a:gd name="T104" fmla="*/ 10 w 30"/>
                <a:gd name="T105" fmla="*/ 0 h 24"/>
                <a:gd name="T106" fmla="*/ 7 w 30"/>
                <a:gd name="T10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0" h="24">
                  <a:moveTo>
                    <a:pt x="7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1" y="6"/>
                  </a:lnTo>
                  <a:lnTo>
                    <a:pt x="1" y="9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27" y="24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29" y="15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9"/>
                  </a:lnTo>
                  <a:lnTo>
                    <a:pt x="29" y="8"/>
                  </a:lnTo>
                  <a:lnTo>
                    <a:pt x="28" y="6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3" y="6"/>
                  </a:lnTo>
                  <a:lnTo>
                    <a:pt x="10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29" name="Freeform 40"/>
            <p:cNvSpPr>
              <a:spLocks/>
            </p:cNvSpPr>
            <p:nvPr/>
          </p:nvSpPr>
          <p:spPr bwMode="auto">
            <a:xfrm>
              <a:off x="3967" y="2743"/>
              <a:ext cx="27" cy="23"/>
            </a:xfrm>
            <a:custGeom>
              <a:avLst/>
              <a:gdLst>
                <a:gd name="T0" fmla="*/ 0 w 27"/>
                <a:gd name="T1" fmla="*/ 20 h 23"/>
                <a:gd name="T2" fmla="*/ 0 w 27"/>
                <a:gd name="T3" fmla="*/ 14 h 23"/>
                <a:gd name="T4" fmla="*/ 0 w 27"/>
                <a:gd name="T5" fmla="*/ 10 h 23"/>
                <a:gd name="T6" fmla="*/ 0 w 27"/>
                <a:gd name="T7" fmla="*/ 7 h 23"/>
                <a:gd name="T8" fmla="*/ 0 w 27"/>
                <a:gd name="T9" fmla="*/ 5 h 23"/>
                <a:gd name="T10" fmla="*/ 0 w 27"/>
                <a:gd name="T11" fmla="*/ 3 h 23"/>
                <a:gd name="T12" fmla="*/ 1 w 27"/>
                <a:gd name="T13" fmla="*/ 3 h 23"/>
                <a:gd name="T14" fmla="*/ 1 w 27"/>
                <a:gd name="T15" fmla="*/ 2 h 23"/>
                <a:gd name="T16" fmla="*/ 1 w 27"/>
                <a:gd name="T17" fmla="*/ 2 h 23"/>
                <a:gd name="T18" fmla="*/ 1 w 27"/>
                <a:gd name="T19" fmla="*/ 2 h 23"/>
                <a:gd name="T20" fmla="*/ 2 w 27"/>
                <a:gd name="T21" fmla="*/ 2 h 23"/>
                <a:gd name="T22" fmla="*/ 2 w 27"/>
                <a:gd name="T23" fmla="*/ 1 h 23"/>
                <a:gd name="T24" fmla="*/ 3 w 27"/>
                <a:gd name="T25" fmla="*/ 1 h 23"/>
                <a:gd name="T26" fmla="*/ 3 w 27"/>
                <a:gd name="T27" fmla="*/ 1 h 23"/>
                <a:gd name="T28" fmla="*/ 3 w 27"/>
                <a:gd name="T29" fmla="*/ 1 h 23"/>
                <a:gd name="T30" fmla="*/ 4 w 27"/>
                <a:gd name="T31" fmla="*/ 0 h 23"/>
                <a:gd name="T32" fmla="*/ 4 w 27"/>
                <a:gd name="T33" fmla="*/ 0 h 23"/>
                <a:gd name="T34" fmla="*/ 7 w 27"/>
                <a:gd name="T35" fmla="*/ 0 h 23"/>
                <a:gd name="T36" fmla="*/ 11 w 27"/>
                <a:gd name="T37" fmla="*/ 7 h 23"/>
                <a:gd name="T38" fmla="*/ 17 w 27"/>
                <a:gd name="T39" fmla="*/ 0 h 23"/>
                <a:gd name="T40" fmla="*/ 19 w 27"/>
                <a:gd name="T41" fmla="*/ 0 h 23"/>
                <a:gd name="T42" fmla="*/ 20 w 27"/>
                <a:gd name="T43" fmla="*/ 0 h 23"/>
                <a:gd name="T44" fmla="*/ 21 w 27"/>
                <a:gd name="T45" fmla="*/ 1 h 23"/>
                <a:gd name="T46" fmla="*/ 23 w 27"/>
                <a:gd name="T47" fmla="*/ 3 h 23"/>
                <a:gd name="T48" fmla="*/ 24 w 27"/>
                <a:gd name="T49" fmla="*/ 4 h 23"/>
                <a:gd name="T50" fmla="*/ 25 w 27"/>
                <a:gd name="T51" fmla="*/ 5 h 23"/>
                <a:gd name="T52" fmla="*/ 26 w 27"/>
                <a:gd name="T53" fmla="*/ 6 h 23"/>
                <a:gd name="T54" fmla="*/ 26 w 27"/>
                <a:gd name="T55" fmla="*/ 7 h 23"/>
                <a:gd name="T56" fmla="*/ 26 w 27"/>
                <a:gd name="T57" fmla="*/ 8 h 23"/>
                <a:gd name="T58" fmla="*/ 26 w 27"/>
                <a:gd name="T59" fmla="*/ 8 h 23"/>
                <a:gd name="T60" fmla="*/ 27 w 27"/>
                <a:gd name="T61" fmla="*/ 9 h 23"/>
                <a:gd name="T62" fmla="*/ 27 w 27"/>
                <a:gd name="T63" fmla="*/ 10 h 23"/>
                <a:gd name="T64" fmla="*/ 27 w 27"/>
                <a:gd name="T65" fmla="*/ 11 h 23"/>
                <a:gd name="T66" fmla="*/ 26 w 27"/>
                <a:gd name="T67" fmla="*/ 12 h 23"/>
                <a:gd name="T68" fmla="*/ 25 w 27"/>
                <a:gd name="T69" fmla="*/ 13 h 23"/>
                <a:gd name="T70" fmla="*/ 25 w 27"/>
                <a:gd name="T71" fmla="*/ 14 h 23"/>
                <a:gd name="T72" fmla="*/ 24 w 27"/>
                <a:gd name="T73" fmla="*/ 14 h 23"/>
                <a:gd name="T74" fmla="*/ 24 w 27"/>
                <a:gd name="T75" fmla="*/ 15 h 23"/>
                <a:gd name="T76" fmla="*/ 23 w 27"/>
                <a:gd name="T77" fmla="*/ 15 h 23"/>
                <a:gd name="T78" fmla="*/ 23 w 27"/>
                <a:gd name="T79" fmla="*/ 16 h 23"/>
                <a:gd name="T80" fmla="*/ 23 w 27"/>
                <a:gd name="T81" fmla="*/ 16 h 23"/>
                <a:gd name="T82" fmla="*/ 24 w 27"/>
                <a:gd name="T83" fmla="*/ 23 h 23"/>
                <a:gd name="T84" fmla="*/ 0 w 27"/>
                <a:gd name="T85" fmla="*/ 2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3">
                  <a:moveTo>
                    <a:pt x="0" y="20"/>
                  </a:moveTo>
                  <a:lnTo>
                    <a:pt x="0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7" y="0"/>
                  </a:lnTo>
                  <a:lnTo>
                    <a:pt x="11" y="7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6" y="7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7" y="11"/>
                  </a:lnTo>
                  <a:lnTo>
                    <a:pt x="26" y="12"/>
                  </a:lnTo>
                  <a:lnTo>
                    <a:pt x="25" y="13"/>
                  </a:lnTo>
                  <a:lnTo>
                    <a:pt x="25" y="14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3" y="15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4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FF9E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30" name="Freeform 41"/>
            <p:cNvSpPr>
              <a:spLocks/>
            </p:cNvSpPr>
            <p:nvPr/>
          </p:nvSpPr>
          <p:spPr bwMode="auto">
            <a:xfrm>
              <a:off x="3973" y="2753"/>
              <a:ext cx="20" cy="9"/>
            </a:xfrm>
            <a:custGeom>
              <a:avLst/>
              <a:gdLst>
                <a:gd name="T0" fmla="*/ 7 w 20"/>
                <a:gd name="T1" fmla="*/ 9 h 9"/>
                <a:gd name="T2" fmla="*/ 8 w 20"/>
                <a:gd name="T3" fmla="*/ 9 h 9"/>
                <a:gd name="T4" fmla="*/ 8 w 20"/>
                <a:gd name="T5" fmla="*/ 9 h 9"/>
                <a:gd name="T6" fmla="*/ 9 w 20"/>
                <a:gd name="T7" fmla="*/ 9 h 9"/>
                <a:gd name="T8" fmla="*/ 10 w 20"/>
                <a:gd name="T9" fmla="*/ 9 h 9"/>
                <a:gd name="T10" fmla="*/ 11 w 20"/>
                <a:gd name="T11" fmla="*/ 9 h 9"/>
                <a:gd name="T12" fmla="*/ 12 w 20"/>
                <a:gd name="T13" fmla="*/ 8 h 9"/>
                <a:gd name="T14" fmla="*/ 13 w 20"/>
                <a:gd name="T15" fmla="*/ 8 h 9"/>
                <a:gd name="T16" fmla="*/ 14 w 20"/>
                <a:gd name="T17" fmla="*/ 8 h 9"/>
                <a:gd name="T18" fmla="*/ 15 w 20"/>
                <a:gd name="T19" fmla="*/ 7 h 9"/>
                <a:gd name="T20" fmla="*/ 16 w 20"/>
                <a:gd name="T21" fmla="*/ 7 h 9"/>
                <a:gd name="T22" fmla="*/ 16 w 20"/>
                <a:gd name="T23" fmla="*/ 7 h 9"/>
                <a:gd name="T24" fmla="*/ 17 w 20"/>
                <a:gd name="T25" fmla="*/ 6 h 9"/>
                <a:gd name="T26" fmla="*/ 18 w 20"/>
                <a:gd name="T27" fmla="*/ 6 h 9"/>
                <a:gd name="T28" fmla="*/ 19 w 20"/>
                <a:gd name="T29" fmla="*/ 5 h 9"/>
                <a:gd name="T30" fmla="*/ 19 w 20"/>
                <a:gd name="T31" fmla="*/ 5 h 9"/>
                <a:gd name="T32" fmla="*/ 20 w 20"/>
                <a:gd name="T33" fmla="*/ 5 h 9"/>
                <a:gd name="T34" fmla="*/ 16 w 20"/>
                <a:gd name="T35" fmla="*/ 0 h 9"/>
                <a:gd name="T36" fmla="*/ 16 w 20"/>
                <a:gd name="T37" fmla="*/ 1 h 9"/>
                <a:gd name="T38" fmla="*/ 16 w 20"/>
                <a:gd name="T39" fmla="*/ 1 h 9"/>
                <a:gd name="T40" fmla="*/ 15 w 20"/>
                <a:gd name="T41" fmla="*/ 1 h 9"/>
                <a:gd name="T42" fmla="*/ 15 w 20"/>
                <a:gd name="T43" fmla="*/ 1 h 9"/>
                <a:gd name="T44" fmla="*/ 15 w 20"/>
                <a:gd name="T45" fmla="*/ 2 h 9"/>
                <a:gd name="T46" fmla="*/ 15 w 20"/>
                <a:gd name="T47" fmla="*/ 2 h 9"/>
                <a:gd name="T48" fmla="*/ 14 w 20"/>
                <a:gd name="T49" fmla="*/ 2 h 9"/>
                <a:gd name="T50" fmla="*/ 14 w 20"/>
                <a:gd name="T51" fmla="*/ 2 h 9"/>
                <a:gd name="T52" fmla="*/ 13 w 20"/>
                <a:gd name="T53" fmla="*/ 3 h 9"/>
                <a:gd name="T54" fmla="*/ 12 w 20"/>
                <a:gd name="T55" fmla="*/ 3 h 9"/>
                <a:gd name="T56" fmla="*/ 11 w 20"/>
                <a:gd name="T57" fmla="*/ 3 h 9"/>
                <a:gd name="T58" fmla="*/ 10 w 20"/>
                <a:gd name="T59" fmla="*/ 3 h 9"/>
                <a:gd name="T60" fmla="*/ 9 w 20"/>
                <a:gd name="T61" fmla="*/ 4 h 9"/>
                <a:gd name="T62" fmla="*/ 8 w 20"/>
                <a:gd name="T63" fmla="*/ 4 h 9"/>
                <a:gd name="T64" fmla="*/ 7 w 20"/>
                <a:gd name="T65" fmla="*/ 4 h 9"/>
                <a:gd name="T66" fmla="*/ 6 w 20"/>
                <a:gd name="T67" fmla="*/ 4 h 9"/>
                <a:gd name="T68" fmla="*/ 6 w 20"/>
                <a:gd name="T69" fmla="*/ 3 h 9"/>
                <a:gd name="T70" fmla="*/ 5 w 20"/>
                <a:gd name="T71" fmla="*/ 3 h 9"/>
                <a:gd name="T72" fmla="*/ 5 w 20"/>
                <a:gd name="T73" fmla="*/ 2 h 9"/>
                <a:gd name="T74" fmla="*/ 5 w 20"/>
                <a:gd name="T75" fmla="*/ 2 h 9"/>
                <a:gd name="T76" fmla="*/ 4 w 20"/>
                <a:gd name="T77" fmla="*/ 1 h 9"/>
                <a:gd name="T78" fmla="*/ 4 w 20"/>
                <a:gd name="T79" fmla="*/ 1 h 9"/>
                <a:gd name="T80" fmla="*/ 4 w 20"/>
                <a:gd name="T81" fmla="*/ 1 h 9"/>
                <a:gd name="T82" fmla="*/ 3 w 20"/>
                <a:gd name="T83" fmla="*/ 1 h 9"/>
                <a:gd name="T84" fmla="*/ 3 w 20"/>
                <a:gd name="T85" fmla="*/ 2 h 9"/>
                <a:gd name="T86" fmla="*/ 3 w 20"/>
                <a:gd name="T87" fmla="*/ 3 h 9"/>
                <a:gd name="T88" fmla="*/ 3 w 20"/>
                <a:gd name="T89" fmla="*/ 4 h 9"/>
                <a:gd name="T90" fmla="*/ 3 w 20"/>
                <a:gd name="T91" fmla="*/ 4 h 9"/>
                <a:gd name="T92" fmla="*/ 0 w 20"/>
                <a:gd name="T93" fmla="*/ 4 h 9"/>
                <a:gd name="T94" fmla="*/ 1 w 20"/>
                <a:gd name="T95" fmla="*/ 9 h 9"/>
                <a:gd name="T96" fmla="*/ 1 w 20"/>
                <a:gd name="T97" fmla="*/ 9 h 9"/>
                <a:gd name="T98" fmla="*/ 2 w 20"/>
                <a:gd name="T99" fmla="*/ 9 h 9"/>
                <a:gd name="T100" fmla="*/ 3 w 20"/>
                <a:gd name="T101" fmla="*/ 9 h 9"/>
                <a:gd name="T102" fmla="*/ 4 w 20"/>
                <a:gd name="T103" fmla="*/ 9 h 9"/>
                <a:gd name="T104" fmla="*/ 5 w 20"/>
                <a:gd name="T105" fmla="*/ 9 h 9"/>
                <a:gd name="T106" fmla="*/ 6 w 20"/>
                <a:gd name="T107" fmla="*/ 9 h 9"/>
                <a:gd name="T108" fmla="*/ 7 w 20"/>
                <a:gd name="T109" fmla="*/ 9 h 9"/>
                <a:gd name="T110" fmla="*/ 7 w 20"/>
                <a:gd name="T1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" h="9">
                  <a:moveTo>
                    <a:pt x="7" y="9"/>
                  </a:moveTo>
                  <a:lnTo>
                    <a:pt x="8" y="9"/>
                  </a:lnTo>
                  <a:lnTo>
                    <a:pt x="8" y="9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8"/>
                  </a:lnTo>
                  <a:lnTo>
                    <a:pt x="14" y="8"/>
                  </a:lnTo>
                  <a:lnTo>
                    <a:pt x="15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20" y="5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9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4"/>
                  </a:lnTo>
                  <a:lnTo>
                    <a:pt x="0" y="4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9"/>
                  </a:lnTo>
                  <a:lnTo>
                    <a:pt x="3" y="9"/>
                  </a:lnTo>
                  <a:lnTo>
                    <a:pt x="4" y="9"/>
                  </a:lnTo>
                  <a:lnTo>
                    <a:pt x="5" y="9"/>
                  </a:lnTo>
                  <a:lnTo>
                    <a:pt x="6" y="9"/>
                  </a:lnTo>
                  <a:lnTo>
                    <a:pt x="7" y="9"/>
                  </a:lnTo>
                  <a:lnTo>
                    <a:pt x="7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31" name="Freeform 42"/>
            <p:cNvSpPr>
              <a:spLocks/>
            </p:cNvSpPr>
            <p:nvPr/>
          </p:nvSpPr>
          <p:spPr bwMode="auto">
            <a:xfrm>
              <a:off x="3980" y="2751"/>
              <a:ext cx="14" cy="10"/>
            </a:xfrm>
            <a:custGeom>
              <a:avLst/>
              <a:gdLst>
                <a:gd name="T0" fmla="*/ 1 w 14"/>
                <a:gd name="T1" fmla="*/ 10 h 10"/>
                <a:gd name="T2" fmla="*/ 2 w 14"/>
                <a:gd name="T3" fmla="*/ 10 h 10"/>
                <a:gd name="T4" fmla="*/ 2 w 14"/>
                <a:gd name="T5" fmla="*/ 10 h 10"/>
                <a:gd name="T6" fmla="*/ 3 w 14"/>
                <a:gd name="T7" fmla="*/ 10 h 10"/>
                <a:gd name="T8" fmla="*/ 4 w 14"/>
                <a:gd name="T9" fmla="*/ 9 h 10"/>
                <a:gd name="T10" fmla="*/ 4 w 14"/>
                <a:gd name="T11" fmla="*/ 9 h 10"/>
                <a:gd name="T12" fmla="*/ 5 w 14"/>
                <a:gd name="T13" fmla="*/ 9 h 10"/>
                <a:gd name="T14" fmla="*/ 6 w 14"/>
                <a:gd name="T15" fmla="*/ 9 h 10"/>
                <a:gd name="T16" fmla="*/ 7 w 14"/>
                <a:gd name="T17" fmla="*/ 8 h 10"/>
                <a:gd name="T18" fmla="*/ 8 w 14"/>
                <a:gd name="T19" fmla="*/ 8 h 10"/>
                <a:gd name="T20" fmla="*/ 8 w 14"/>
                <a:gd name="T21" fmla="*/ 8 h 10"/>
                <a:gd name="T22" fmla="*/ 9 w 14"/>
                <a:gd name="T23" fmla="*/ 7 h 10"/>
                <a:gd name="T24" fmla="*/ 10 w 14"/>
                <a:gd name="T25" fmla="*/ 7 h 10"/>
                <a:gd name="T26" fmla="*/ 11 w 14"/>
                <a:gd name="T27" fmla="*/ 7 h 10"/>
                <a:gd name="T28" fmla="*/ 11 w 14"/>
                <a:gd name="T29" fmla="*/ 6 h 10"/>
                <a:gd name="T30" fmla="*/ 12 w 14"/>
                <a:gd name="T31" fmla="*/ 6 h 10"/>
                <a:gd name="T32" fmla="*/ 12 w 14"/>
                <a:gd name="T33" fmla="*/ 6 h 10"/>
                <a:gd name="T34" fmla="*/ 13 w 14"/>
                <a:gd name="T35" fmla="*/ 5 h 10"/>
                <a:gd name="T36" fmla="*/ 13 w 14"/>
                <a:gd name="T37" fmla="*/ 5 h 10"/>
                <a:gd name="T38" fmla="*/ 14 w 14"/>
                <a:gd name="T39" fmla="*/ 4 h 10"/>
                <a:gd name="T40" fmla="*/ 14 w 14"/>
                <a:gd name="T41" fmla="*/ 4 h 10"/>
                <a:gd name="T42" fmla="*/ 14 w 14"/>
                <a:gd name="T43" fmla="*/ 3 h 10"/>
                <a:gd name="T44" fmla="*/ 14 w 14"/>
                <a:gd name="T45" fmla="*/ 2 h 10"/>
                <a:gd name="T46" fmla="*/ 14 w 14"/>
                <a:gd name="T47" fmla="*/ 1 h 10"/>
                <a:gd name="T48" fmla="*/ 14 w 14"/>
                <a:gd name="T49" fmla="*/ 0 h 10"/>
                <a:gd name="T50" fmla="*/ 10 w 14"/>
                <a:gd name="T51" fmla="*/ 2 h 10"/>
                <a:gd name="T52" fmla="*/ 10 w 14"/>
                <a:gd name="T53" fmla="*/ 3 h 10"/>
                <a:gd name="T54" fmla="*/ 10 w 14"/>
                <a:gd name="T55" fmla="*/ 3 h 10"/>
                <a:gd name="T56" fmla="*/ 9 w 14"/>
                <a:gd name="T57" fmla="*/ 4 h 10"/>
                <a:gd name="T58" fmla="*/ 9 w 14"/>
                <a:gd name="T59" fmla="*/ 4 h 10"/>
                <a:gd name="T60" fmla="*/ 7 w 14"/>
                <a:gd name="T61" fmla="*/ 5 h 10"/>
                <a:gd name="T62" fmla="*/ 6 w 14"/>
                <a:gd name="T63" fmla="*/ 6 h 10"/>
                <a:gd name="T64" fmla="*/ 5 w 14"/>
                <a:gd name="T65" fmla="*/ 6 h 10"/>
                <a:gd name="T66" fmla="*/ 3 w 14"/>
                <a:gd name="T67" fmla="*/ 6 h 10"/>
                <a:gd name="T68" fmla="*/ 2 w 14"/>
                <a:gd name="T69" fmla="*/ 7 h 10"/>
                <a:gd name="T70" fmla="*/ 1 w 14"/>
                <a:gd name="T71" fmla="*/ 7 h 10"/>
                <a:gd name="T72" fmla="*/ 1 w 14"/>
                <a:gd name="T73" fmla="*/ 7 h 10"/>
                <a:gd name="T74" fmla="*/ 0 w 14"/>
                <a:gd name="T75" fmla="*/ 7 h 10"/>
                <a:gd name="T76" fmla="*/ 1 w 14"/>
                <a:gd name="T7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" h="10">
                  <a:moveTo>
                    <a:pt x="1" y="10"/>
                  </a:moveTo>
                  <a:lnTo>
                    <a:pt x="2" y="10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4" y="9"/>
                  </a:lnTo>
                  <a:lnTo>
                    <a:pt x="4" y="9"/>
                  </a:lnTo>
                  <a:lnTo>
                    <a:pt x="5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4"/>
                  </a:lnTo>
                  <a:lnTo>
                    <a:pt x="9" y="4"/>
                  </a:lnTo>
                  <a:lnTo>
                    <a:pt x="7" y="5"/>
                  </a:lnTo>
                  <a:lnTo>
                    <a:pt x="6" y="6"/>
                  </a:lnTo>
                  <a:lnTo>
                    <a:pt x="5" y="6"/>
                  </a:lnTo>
                  <a:lnTo>
                    <a:pt x="3" y="6"/>
                  </a:lnTo>
                  <a:lnTo>
                    <a:pt x="2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0" y="7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FF9E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32" name="Freeform 43"/>
            <p:cNvSpPr>
              <a:spLocks/>
            </p:cNvSpPr>
            <p:nvPr/>
          </p:nvSpPr>
          <p:spPr bwMode="auto">
            <a:xfrm>
              <a:off x="3974" y="2755"/>
              <a:ext cx="5" cy="6"/>
            </a:xfrm>
            <a:custGeom>
              <a:avLst/>
              <a:gdLst>
                <a:gd name="T0" fmla="*/ 5 w 5"/>
                <a:gd name="T1" fmla="*/ 3 h 6"/>
                <a:gd name="T2" fmla="*/ 4 w 5"/>
                <a:gd name="T3" fmla="*/ 2 h 6"/>
                <a:gd name="T4" fmla="*/ 4 w 5"/>
                <a:gd name="T5" fmla="*/ 2 h 6"/>
                <a:gd name="T6" fmla="*/ 4 w 5"/>
                <a:gd name="T7" fmla="*/ 2 h 6"/>
                <a:gd name="T8" fmla="*/ 4 w 5"/>
                <a:gd name="T9" fmla="*/ 1 h 6"/>
                <a:gd name="T10" fmla="*/ 3 w 5"/>
                <a:gd name="T11" fmla="*/ 1 h 6"/>
                <a:gd name="T12" fmla="*/ 3 w 5"/>
                <a:gd name="T13" fmla="*/ 1 h 6"/>
                <a:gd name="T14" fmla="*/ 3 w 5"/>
                <a:gd name="T15" fmla="*/ 0 h 6"/>
                <a:gd name="T16" fmla="*/ 3 w 5"/>
                <a:gd name="T17" fmla="*/ 0 h 6"/>
                <a:gd name="T18" fmla="*/ 3 w 5"/>
                <a:gd name="T19" fmla="*/ 1 h 6"/>
                <a:gd name="T20" fmla="*/ 3 w 5"/>
                <a:gd name="T21" fmla="*/ 2 h 6"/>
                <a:gd name="T22" fmla="*/ 3 w 5"/>
                <a:gd name="T23" fmla="*/ 2 h 6"/>
                <a:gd name="T24" fmla="*/ 3 w 5"/>
                <a:gd name="T25" fmla="*/ 3 h 6"/>
                <a:gd name="T26" fmla="*/ 0 w 5"/>
                <a:gd name="T27" fmla="*/ 3 h 6"/>
                <a:gd name="T28" fmla="*/ 0 w 5"/>
                <a:gd name="T29" fmla="*/ 6 h 6"/>
                <a:gd name="T30" fmla="*/ 1 w 5"/>
                <a:gd name="T31" fmla="*/ 6 h 6"/>
                <a:gd name="T32" fmla="*/ 1 w 5"/>
                <a:gd name="T33" fmla="*/ 6 h 6"/>
                <a:gd name="T34" fmla="*/ 2 w 5"/>
                <a:gd name="T35" fmla="*/ 6 h 6"/>
                <a:gd name="T36" fmla="*/ 2 w 5"/>
                <a:gd name="T37" fmla="*/ 6 h 6"/>
                <a:gd name="T38" fmla="*/ 3 w 5"/>
                <a:gd name="T39" fmla="*/ 6 h 6"/>
                <a:gd name="T40" fmla="*/ 3 w 5"/>
                <a:gd name="T41" fmla="*/ 6 h 6"/>
                <a:gd name="T42" fmla="*/ 3 w 5"/>
                <a:gd name="T43" fmla="*/ 6 h 6"/>
                <a:gd name="T44" fmla="*/ 3 w 5"/>
                <a:gd name="T45" fmla="*/ 6 h 6"/>
                <a:gd name="T46" fmla="*/ 4 w 5"/>
                <a:gd name="T47" fmla="*/ 6 h 6"/>
                <a:gd name="T48" fmla="*/ 4 w 5"/>
                <a:gd name="T49" fmla="*/ 6 h 6"/>
                <a:gd name="T50" fmla="*/ 4 w 5"/>
                <a:gd name="T51" fmla="*/ 6 h 6"/>
                <a:gd name="T52" fmla="*/ 4 w 5"/>
                <a:gd name="T53" fmla="*/ 6 h 6"/>
                <a:gd name="T54" fmla="*/ 5 w 5"/>
                <a:gd name="T55" fmla="*/ 6 h 6"/>
                <a:gd name="T56" fmla="*/ 5 w 5"/>
                <a:gd name="T57" fmla="*/ 5 h 6"/>
                <a:gd name="T58" fmla="*/ 5 w 5"/>
                <a:gd name="T59" fmla="*/ 5 h 6"/>
                <a:gd name="T60" fmla="*/ 5 w 5"/>
                <a:gd name="T61" fmla="*/ 5 h 6"/>
                <a:gd name="T62" fmla="*/ 5 w 5"/>
                <a:gd name="T6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" h="6">
                  <a:moveTo>
                    <a:pt x="5" y="3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33" name="Freeform 44"/>
            <p:cNvSpPr>
              <a:spLocks/>
            </p:cNvSpPr>
            <p:nvPr/>
          </p:nvSpPr>
          <p:spPr bwMode="auto">
            <a:xfrm>
              <a:off x="3968" y="2716"/>
              <a:ext cx="23" cy="23"/>
            </a:xfrm>
            <a:custGeom>
              <a:avLst/>
              <a:gdLst>
                <a:gd name="T0" fmla="*/ 18 w 23"/>
                <a:gd name="T1" fmla="*/ 3 h 23"/>
                <a:gd name="T2" fmla="*/ 16 w 23"/>
                <a:gd name="T3" fmla="*/ 2 h 23"/>
                <a:gd name="T4" fmla="*/ 14 w 23"/>
                <a:gd name="T5" fmla="*/ 1 h 23"/>
                <a:gd name="T6" fmla="*/ 12 w 23"/>
                <a:gd name="T7" fmla="*/ 1 h 23"/>
                <a:gd name="T8" fmla="*/ 10 w 23"/>
                <a:gd name="T9" fmla="*/ 0 h 23"/>
                <a:gd name="T10" fmla="*/ 8 w 23"/>
                <a:gd name="T11" fmla="*/ 1 h 23"/>
                <a:gd name="T12" fmla="*/ 6 w 23"/>
                <a:gd name="T13" fmla="*/ 1 h 23"/>
                <a:gd name="T14" fmla="*/ 5 w 23"/>
                <a:gd name="T15" fmla="*/ 1 h 23"/>
                <a:gd name="T16" fmla="*/ 3 w 23"/>
                <a:gd name="T17" fmla="*/ 2 h 23"/>
                <a:gd name="T18" fmla="*/ 2 w 23"/>
                <a:gd name="T19" fmla="*/ 4 h 23"/>
                <a:gd name="T20" fmla="*/ 1 w 23"/>
                <a:gd name="T21" fmla="*/ 6 h 23"/>
                <a:gd name="T22" fmla="*/ 1 w 23"/>
                <a:gd name="T23" fmla="*/ 8 h 23"/>
                <a:gd name="T24" fmla="*/ 1 w 23"/>
                <a:gd name="T25" fmla="*/ 10 h 23"/>
                <a:gd name="T26" fmla="*/ 1 w 23"/>
                <a:gd name="T27" fmla="*/ 11 h 23"/>
                <a:gd name="T28" fmla="*/ 2 w 23"/>
                <a:gd name="T29" fmla="*/ 13 h 23"/>
                <a:gd name="T30" fmla="*/ 3 w 23"/>
                <a:gd name="T31" fmla="*/ 14 h 23"/>
                <a:gd name="T32" fmla="*/ 4 w 23"/>
                <a:gd name="T33" fmla="*/ 15 h 23"/>
                <a:gd name="T34" fmla="*/ 5 w 23"/>
                <a:gd name="T35" fmla="*/ 16 h 23"/>
                <a:gd name="T36" fmla="*/ 7 w 23"/>
                <a:gd name="T37" fmla="*/ 17 h 23"/>
                <a:gd name="T38" fmla="*/ 9 w 23"/>
                <a:gd name="T39" fmla="*/ 17 h 23"/>
                <a:gd name="T40" fmla="*/ 11 w 23"/>
                <a:gd name="T41" fmla="*/ 17 h 23"/>
                <a:gd name="T42" fmla="*/ 12 w 23"/>
                <a:gd name="T43" fmla="*/ 17 h 23"/>
                <a:gd name="T44" fmla="*/ 13 w 23"/>
                <a:gd name="T45" fmla="*/ 17 h 23"/>
                <a:gd name="T46" fmla="*/ 14 w 23"/>
                <a:gd name="T47" fmla="*/ 17 h 23"/>
                <a:gd name="T48" fmla="*/ 15 w 23"/>
                <a:gd name="T49" fmla="*/ 19 h 23"/>
                <a:gd name="T50" fmla="*/ 15 w 23"/>
                <a:gd name="T51" fmla="*/ 23 h 23"/>
                <a:gd name="T52" fmla="*/ 16 w 23"/>
                <a:gd name="T53" fmla="*/ 23 h 23"/>
                <a:gd name="T54" fmla="*/ 19 w 23"/>
                <a:gd name="T55" fmla="*/ 23 h 23"/>
                <a:gd name="T56" fmla="*/ 21 w 23"/>
                <a:gd name="T57" fmla="*/ 23 h 23"/>
                <a:gd name="T58" fmla="*/ 23 w 23"/>
                <a:gd name="T59" fmla="*/ 22 h 23"/>
                <a:gd name="T60" fmla="*/ 23 w 23"/>
                <a:gd name="T61" fmla="*/ 20 h 23"/>
                <a:gd name="T62" fmla="*/ 23 w 23"/>
                <a:gd name="T63" fmla="*/ 15 h 23"/>
                <a:gd name="T64" fmla="*/ 22 w 23"/>
                <a:gd name="T65" fmla="*/ 10 h 23"/>
                <a:gd name="T66" fmla="*/ 20 w 23"/>
                <a:gd name="T67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3">
                  <a:moveTo>
                    <a:pt x="19" y="4"/>
                  </a:moveTo>
                  <a:lnTo>
                    <a:pt x="18" y="3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3"/>
                  </a:lnTo>
                  <a:lnTo>
                    <a:pt x="2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4" y="15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6" y="16"/>
                  </a:lnTo>
                  <a:lnTo>
                    <a:pt x="7" y="17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2" y="17"/>
                  </a:lnTo>
                  <a:lnTo>
                    <a:pt x="13" y="17"/>
                  </a:lnTo>
                  <a:lnTo>
                    <a:pt x="13" y="17"/>
                  </a:lnTo>
                  <a:lnTo>
                    <a:pt x="14" y="17"/>
                  </a:lnTo>
                  <a:lnTo>
                    <a:pt x="14" y="17"/>
                  </a:lnTo>
                  <a:lnTo>
                    <a:pt x="15" y="17"/>
                  </a:lnTo>
                  <a:lnTo>
                    <a:pt x="15" y="19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9" y="23"/>
                  </a:lnTo>
                  <a:lnTo>
                    <a:pt x="20" y="23"/>
                  </a:lnTo>
                  <a:lnTo>
                    <a:pt x="21" y="23"/>
                  </a:lnTo>
                  <a:lnTo>
                    <a:pt x="22" y="22"/>
                  </a:lnTo>
                  <a:lnTo>
                    <a:pt x="23" y="22"/>
                  </a:lnTo>
                  <a:lnTo>
                    <a:pt x="23" y="21"/>
                  </a:lnTo>
                  <a:lnTo>
                    <a:pt x="23" y="20"/>
                  </a:lnTo>
                  <a:lnTo>
                    <a:pt x="23" y="18"/>
                  </a:lnTo>
                  <a:lnTo>
                    <a:pt x="23" y="15"/>
                  </a:lnTo>
                  <a:lnTo>
                    <a:pt x="23" y="12"/>
                  </a:lnTo>
                  <a:lnTo>
                    <a:pt x="22" y="10"/>
                  </a:lnTo>
                  <a:lnTo>
                    <a:pt x="21" y="7"/>
                  </a:lnTo>
                  <a:lnTo>
                    <a:pt x="20" y="5"/>
                  </a:lnTo>
                  <a:lnTo>
                    <a:pt x="19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34" name="Freeform 45"/>
            <p:cNvSpPr>
              <a:spLocks/>
            </p:cNvSpPr>
            <p:nvPr/>
          </p:nvSpPr>
          <p:spPr bwMode="auto">
            <a:xfrm>
              <a:off x="3966" y="2720"/>
              <a:ext cx="24" cy="21"/>
            </a:xfrm>
            <a:custGeom>
              <a:avLst/>
              <a:gdLst>
                <a:gd name="T0" fmla="*/ 24 w 24"/>
                <a:gd name="T1" fmla="*/ 9 h 21"/>
                <a:gd name="T2" fmla="*/ 24 w 24"/>
                <a:gd name="T3" fmla="*/ 10 h 21"/>
                <a:gd name="T4" fmla="*/ 24 w 24"/>
                <a:gd name="T5" fmla="*/ 12 h 21"/>
                <a:gd name="T6" fmla="*/ 24 w 24"/>
                <a:gd name="T7" fmla="*/ 13 h 21"/>
                <a:gd name="T8" fmla="*/ 23 w 24"/>
                <a:gd name="T9" fmla="*/ 15 h 21"/>
                <a:gd name="T10" fmla="*/ 21 w 24"/>
                <a:gd name="T11" fmla="*/ 15 h 21"/>
                <a:gd name="T12" fmla="*/ 21 w 24"/>
                <a:gd name="T13" fmla="*/ 15 h 21"/>
                <a:gd name="T14" fmla="*/ 21 w 24"/>
                <a:gd name="T15" fmla="*/ 15 h 21"/>
                <a:gd name="T16" fmla="*/ 20 w 24"/>
                <a:gd name="T17" fmla="*/ 16 h 21"/>
                <a:gd name="T18" fmla="*/ 19 w 24"/>
                <a:gd name="T19" fmla="*/ 17 h 21"/>
                <a:gd name="T20" fmla="*/ 18 w 24"/>
                <a:gd name="T21" fmla="*/ 18 h 21"/>
                <a:gd name="T22" fmla="*/ 17 w 24"/>
                <a:gd name="T23" fmla="*/ 19 h 21"/>
                <a:gd name="T24" fmla="*/ 16 w 24"/>
                <a:gd name="T25" fmla="*/ 20 h 21"/>
                <a:gd name="T26" fmla="*/ 14 w 24"/>
                <a:gd name="T27" fmla="*/ 21 h 21"/>
                <a:gd name="T28" fmla="*/ 13 w 24"/>
                <a:gd name="T29" fmla="*/ 21 h 21"/>
                <a:gd name="T30" fmla="*/ 11 w 24"/>
                <a:gd name="T31" fmla="*/ 21 h 21"/>
                <a:gd name="T32" fmla="*/ 10 w 24"/>
                <a:gd name="T33" fmla="*/ 21 h 21"/>
                <a:gd name="T34" fmla="*/ 7 w 24"/>
                <a:gd name="T35" fmla="*/ 21 h 21"/>
                <a:gd name="T36" fmla="*/ 5 w 24"/>
                <a:gd name="T37" fmla="*/ 20 h 21"/>
                <a:gd name="T38" fmla="*/ 4 w 24"/>
                <a:gd name="T39" fmla="*/ 19 h 21"/>
                <a:gd name="T40" fmla="*/ 2 w 24"/>
                <a:gd name="T41" fmla="*/ 17 h 21"/>
                <a:gd name="T42" fmla="*/ 1 w 24"/>
                <a:gd name="T43" fmla="*/ 16 h 21"/>
                <a:gd name="T44" fmla="*/ 0 w 24"/>
                <a:gd name="T45" fmla="*/ 14 h 21"/>
                <a:gd name="T46" fmla="*/ 0 w 24"/>
                <a:gd name="T47" fmla="*/ 12 h 21"/>
                <a:gd name="T48" fmla="*/ 0 w 24"/>
                <a:gd name="T49" fmla="*/ 9 h 21"/>
                <a:gd name="T50" fmla="*/ 0 w 24"/>
                <a:gd name="T51" fmla="*/ 7 h 21"/>
                <a:gd name="T52" fmla="*/ 1 w 24"/>
                <a:gd name="T53" fmla="*/ 5 h 21"/>
                <a:gd name="T54" fmla="*/ 2 w 24"/>
                <a:gd name="T55" fmla="*/ 4 h 21"/>
                <a:gd name="T56" fmla="*/ 2 w 24"/>
                <a:gd name="T57" fmla="*/ 3 h 21"/>
                <a:gd name="T58" fmla="*/ 3 w 24"/>
                <a:gd name="T59" fmla="*/ 3 h 21"/>
                <a:gd name="T60" fmla="*/ 3 w 24"/>
                <a:gd name="T61" fmla="*/ 2 h 21"/>
                <a:gd name="T62" fmla="*/ 4 w 24"/>
                <a:gd name="T63" fmla="*/ 2 h 21"/>
                <a:gd name="T64" fmla="*/ 4 w 24"/>
                <a:gd name="T65" fmla="*/ 1 h 21"/>
                <a:gd name="T66" fmla="*/ 6 w 24"/>
                <a:gd name="T67" fmla="*/ 1 h 21"/>
                <a:gd name="T68" fmla="*/ 8 w 24"/>
                <a:gd name="T69" fmla="*/ 0 h 21"/>
                <a:gd name="T70" fmla="*/ 11 w 24"/>
                <a:gd name="T71" fmla="*/ 0 h 21"/>
                <a:gd name="T72" fmla="*/ 14 w 24"/>
                <a:gd name="T73" fmla="*/ 0 h 21"/>
                <a:gd name="T74" fmla="*/ 15 w 24"/>
                <a:gd name="T75" fmla="*/ 0 h 21"/>
                <a:gd name="T76" fmla="*/ 16 w 24"/>
                <a:gd name="T77" fmla="*/ 1 h 21"/>
                <a:gd name="T78" fmla="*/ 18 w 24"/>
                <a:gd name="T79" fmla="*/ 2 h 21"/>
                <a:gd name="T80" fmla="*/ 19 w 24"/>
                <a:gd name="T81" fmla="*/ 3 h 21"/>
                <a:gd name="T82" fmla="*/ 20 w 24"/>
                <a:gd name="T83" fmla="*/ 4 h 21"/>
                <a:gd name="T84" fmla="*/ 22 w 24"/>
                <a:gd name="T85" fmla="*/ 6 h 21"/>
                <a:gd name="T86" fmla="*/ 23 w 24"/>
                <a:gd name="T87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4" h="21">
                  <a:moveTo>
                    <a:pt x="24" y="8"/>
                  </a:moveTo>
                  <a:lnTo>
                    <a:pt x="24" y="9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4" y="13"/>
                  </a:lnTo>
                  <a:lnTo>
                    <a:pt x="23" y="14"/>
                  </a:lnTo>
                  <a:lnTo>
                    <a:pt x="23" y="15"/>
                  </a:lnTo>
                  <a:lnTo>
                    <a:pt x="22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1" y="15"/>
                  </a:lnTo>
                  <a:lnTo>
                    <a:pt x="20" y="15"/>
                  </a:lnTo>
                  <a:lnTo>
                    <a:pt x="20" y="16"/>
                  </a:lnTo>
                  <a:lnTo>
                    <a:pt x="20" y="17"/>
                  </a:lnTo>
                  <a:lnTo>
                    <a:pt x="19" y="17"/>
                  </a:lnTo>
                  <a:lnTo>
                    <a:pt x="19" y="18"/>
                  </a:lnTo>
                  <a:lnTo>
                    <a:pt x="18" y="18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6" y="20"/>
                  </a:lnTo>
                  <a:lnTo>
                    <a:pt x="16" y="20"/>
                  </a:lnTo>
                  <a:lnTo>
                    <a:pt x="15" y="20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3" y="21"/>
                  </a:lnTo>
                  <a:lnTo>
                    <a:pt x="12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0" y="21"/>
                  </a:lnTo>
                  <a:lnTo>
                    <a:pt x="8" y="21"/>
                  </a:lnTo>
                  <a:lnTo>
                    <a:pt x="7" y="21"/>
                  </a:lnTo>
                  <a:lnTo>
                    <a:pt x="6" y="20"/>
                  </a:lnTo>
                  <a:lnTo>
                    <a:pt x="5" y="20"/>
                  </a:lnTo>
                  <a:lnTo>
                    <a:pt x="5" y="19"/>
                  </a:lnTo>
                  <a:lnTo>
                    <a:pt x="4" y="19"/>
                  </a:lnTo>
                  <a:lnTo>
                    <a:pt x="3" y="18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1" y="5"/>
                  </a:lnTo>
                  <a:lnTo>
                    <a:pt x="22" y="6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4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35" name="Freeform 46"/>
            <p:cNvSpPr>
              <a:spLocks/>
            </p:cNvSpPr>
            <p:nvPr/>
          </p:nvSpPr>
          <p:spPr bwMode="auto">
            <a:xfrm>
              <a:off x="3967" y="2721"/>
              <a:ext cx="22" cy="19"/>
            </a:xfrm>
            <a:custGeom>
              <a:avLst/>
              <a:gdLst>
                <a:gd name="T0" fmla="*/ 20 w 22"/>
                <a:gd name="T1" fmla="*/ 7 h 19"/>
                <a:gd name="T2" fmla="*/ 20 w 22"/>
                <a:gd name="T3" fmla="*/ 7 h 19"/>
                <a:gd name="T4" fmla="*/ 19 w 22"/>
                <a:gd name="T5" fmla="*/ 7 h 19"/>
                <a:gd name="T6" fmla="*/ 19 w 22"/>
                <a:gd name="T7" fmla="*/ 8 h 19"/>
                <a:gd name="T8" fmla="*/ 19 w 22"/>
                <a:gd name="T9" fmla="*/ 8 h 19"/>
                <a:gd name="T10" fmla="*/ 18 w 22"/>
                <a:gd name="T11" fmla="*/ 6 h 19"/>
                <a:gd name="T12" fmla="*/ 18 w 22"/>
                <a:gd name="T13" fmla="*/ 5 h 19"/>
                <a:gd name="T14" fmla="*/ 17 w 22"/>
                <a:gd name="T15" fmla="*/ 3 h 19"/>
                <a:gd name="T16" fmla="*/ 15 w 22"/>
                <a:gd name="T17" fmla="*/ 2 h 19"/>
                <a:gd name="T18" fmla="*/ 14 w 22"/>
                <a:gd name="T19" fmla="*/ 2 h 19"/>
                <a:gd name="T20" fmla="*/ 13 w 22"/>
                <a:gd name="T21" fmla="*/ 1 h 19"/>
                <a:gd name="T22" fmla="*/ 11 w 22"/>
                <a:gd name="T23" fmla="*/ 0 h 19"/>
                <a:gd name="T24" fmla="*/ 10 w 22"/>
                <a:gd name="T25" fmla="*/ 0 h 19"/>
                <a:gd name="T26" fmla="*/ 8 w 22"/>
                <a:gd name="T27" fmla="*/ 0 h 19"/>
                <a:gd name="T28" fmla="*/ 6 w 22"/>
                <a:gd name="T29" fmla="*/ 1 h 19"/>
                <a:gd name="T30" fmla="*/ 4 w 22"/>
                <a:gd name="T31" fmla="*/ 2 h 19"/>
                <a:gd name="T32" fmla="*/ 3 w 22"/>
                <a:gd name="T33" fmla="*/ 3 h 19"/>
                <a:gd name="T34" fmla="*/ 2 w 22"/>
                <a:gd name="T35" fmla="*/ 4 h 19"/>
                <a:gd name="T36" fmla="*/ 1 w 22"/>
                <a:gd name="T37" fmla="*/ 6 h 19"/>
                <a:gd name="T38" fmla="*/ 1 w 22"/>
                <a:gd name="T39" fmla="*/ 8 h 19"/>
                <a:gd name="T40" fmla="*/ 0 w 22"/>
                <a:gd name="T41" fmla="*/ 9 h 19"/>
                <a:gd name="T42" fmla="*/ 1 w 22"/>
                <a:gd name="T43" fmla="*/ 11 h 19"/>
                <a:gd name="T44" fmla="*/ 1 w 22"/>
                <a:gd name="T45" fmla="*/ 13 h 19"/>
                <a:gd name="T46" fmla="*/ 2 w 22"/>
                <a:gd name="T47" fmla="*/ 15 h 19"/>
                <a:gd name="T48" fmla="*/ 3 w 22"/>
                <a:gd name="T49" fmla="*/ 16 h 19"/>
                <a:gd name="T50" fmla="*/ 4 w 22"/>
                <a:gd name="T51" fmla="*/ 17 h 19"/>
                <a:gd name="T52" fmla="*/ 6 w 22"/>
                <a:gd name="T53" fmla="*/ 18 h 19"/>
                <a:gd name="T54" fmla="*/ 8 w 22"/>
                <a:gd name="T55" fmla="*/ 18 h 19"/>
                <a:gd name="T56" fmla="*/ 10 w 22"/>
                <a:gd name="T57" fmla="*/ 19 h 19"/>
                <a:gd name="T58" fmla="*/ 11 w 22"/>
                <a:gd name="T59" fmla="*/ 19 h 19"/>
                <a:gd name="T60" fmla="*/ 13 w 22"/>
                <a:gd name="T61" fmla="*/ 18 h 19"/>
                <a:gd name="T62" fmla="*/ 14 w 22"/>
                <a:gd name="T63" fmla="*/ 18 h 19"/>
                <a:gd name="T64" fmla="*/ 15 w 22"/>
                <a:gd name="T65" fmla="*/ 17 h 19"/>
                <a:gd name="T66" fmla="*/ 16 w 22"/>
                <a:gd name="T67" fmla="*/ 16 h 19"/>
                <a:gd name="T68" fmla="*/ 17 w 22"/>
                <a:gd name="T69" fmla="*/ 15 h 19"/>
                <a:gd name="T70" fmla="*/ 18 w 22"/>
                <a:gd name="T71" fmla="*/ 13 h 19"/>
                <a:gd name="T72" fmla="*/ 18 w 22"/>
                <a:gd name="T73" fmla="*/ 12 h 19"/>
                <a:gd name="T74" fmla="*/ 19 w 22"/>
                <a:gd name="T75" fmla="*/ 12 h 19"/>
                <a:gd name="T76" fmla="*/ 19 w 22"/>
                <a:gd name="T77" fmla="*/ 12 h 19"/>
                <a:gd name="T78" fmla="*/ 20 w 22"/>
                <a:gd name="T79" fmla="*/ 13 h 19"/>
                <a:gd name="T80" fmla="*/ 20 w 22"/>
                <a:gd name="T81" fmla="*/ 13 h 19"/>
                <a:gd name="T82" fmla="*/ 20 w 22"/>
                <a:gd name="T83" fmla="*/ 13 h 19"/>
                <a:gd name="T84" fmla="*/ 21 w 22"/>
                <a:gd name="T85" fmla="*/ 12 h 19"/>
                <a:gd name="T86" fmla="*/ 21 w 22"/>
                <a:gd name="T87" fmla="*/ 12 h 19"/>
                <a:gd name="T88" fmla="*/ 21 w 22"/>
                <a:gd name="T89" fmla="*/ 12 h 19"/>
                <a:gd name="T90" fmla="*/ 22 w 22"/>
                <a:gd name="T91" fmla="*/ 11 h 19"/>
                <a:gd name="T92" fmla="*/ 22 w 22"/>
                <a:gd name="T93" fmla="*/ 11 h 19"/>
                <a:gd name="T94" fmla="*/ 22 w 22"/>
                <a:gd name="T95" fmla="*/ 10 h 19"/>
                <a:gd name="T96" fmla="*/ 22 w 22"/>
                <a:gd name="T97" fmla="*/ 10 h 19"/>
                <a:gd name="T98" fmla="*/ 22 w 22"/>
                <a:gd name="T99" fmla="*/ 9 h 19"/>
                <a:gd name="T100" fmla="*/ 22 w 22"/>
                <a:gd name="T101" fmla="*/ 9 h 19"/>
                <a:gd name="T102" fmla="*/ 22 w 22"/>
                <a:gd name="T103" fmla="*/ 8 h 19"/>
                <a:gd name="T104" fmla="*/ 21 w 22"/>
                <a:gd name="T105" fmla="*/ 8 h 19"/>
                <a:gd name="T106" fmla="*/ 21 w 22"/>
                <a:gd name="T107" fmla="*/ 8 h 19"/>
                <a:gd name="T108" fmla="*/ 21 w 22"/>
                <a:gd name="T109" fmla="*/ 7 h 19"/>
                <a:gd name="T110" fmla="*/ 20 w 22"/>
                <a:gd name="T111" fmla="*/ 7 h 19"/>
                <a:gd name="T112" fmla="*/ 20 w 22"/>
                <a:gd name="T113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" h="19">
                  <a:moveTo>
                    <a:pt x="20" y="7"/>
                  </a:moveTo>
                  <a:lnTo>
                    <a:pt x="20" y="7"/>
                  </a:lnTo>
                  <a:lnTo>
                    <a:pt x="19" y="7"/>
                  </a:lnTo>
                  <a:lnTo>
                    <a:pt x="19" y="8"/>
                  </a:lnTo>
                  <a:lnTo>
                    <a:pt x="19" y="8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7" y="3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3" y="3"/>
                  </a:lnTo>
                  <a:lnTo>
                    <a:pt x="2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0" y="9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2" y="15"/>
                  </a:lnTo>
                  <a:lnTo>
                    <a:pt x="3" y="16"/>
                  </a:lnTo>
                  <a:lnTo>
                    <a:pt x="4" y="17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19"/>
                  </a:lnTo>
                  <a:lnTo>
                    <a:pt x="11" y="19"/>
                  </a:lnTo>
                  <a:lnTo>
                    <a:pt x="13" y="18"/>
                  </a:lnTo>
                  <a:lnTo>
                    <a:pt x="14" y="18"/>
                  </a:lnTo>
                  <a:lnTo>
                    <a:pt x="15" y="17"/>
                  </a:lnTo>
                  <a:lnTo>
                    <a:pt x="16" y="16"/>
                  </a:lnTo>
                  <a:lnTo>
                    <a:pt x="17" y="15"/>
                  </a:lnTo>
                  <a:lnTo>
                    <a:pt x="18" y="13"/>
                  </a:lnTo>
                  <a:lnTo>
                    <a:pt x="18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2" y="11"/>
                  </a:lnTo>
                  <a:lnTo>
                    <a:pt x="22" y="11"/>
                  </a:lnTo>
                  <a:lnTo>
                    <a:pt x="22" y="10"/>
                  </a:lnTo>
                  <a:lnTo>
                    <a:pt x="22" y="10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7"/>
                  </a:lnTo>
                  <a:lnTo>
                    <a:pt x="20" y="7"/>
                  </a:lnTo>
                  <a:lnTo>
                    <a:pt x="2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36" name="Freeform 47"/>
            <p:cNvSpPr>
              <a:spLocks/>
            </p:cNvSpPr>
            <p:nvPr/>
          </p:nvSpPr>
          <p:spPr bwMode="auto">
            <a:xfrm>
              <a:off x="3972" y="2734"/>
              <a:ext cx="9" cy="3"/>
            </a:xfrm>
            <a:custGeom>
              <a:avLst/>
              <a:gdLst>
                <a:gd name="T0" fmla="*/ 0 w 9"/>
                <a:gd name="T1" fmla="*/ 0 h 3"/>
                <a:gd name="T2" fmla="*/ 0 w 9"/>
                <a:gd name="T3" fmla="*/ 1 h 3"/>
                <a:gd name="T4" fmla="*/ 0 w 9"/>
                <a:gd name="T5" fmla="*/ 1 h 3"/>
                <a:gd name="T6" fmla="*/ 1 w 9"/>
                <a:gd name="T7" fmla="*/ 2 h 3"/>
                <a:gd name="T8" fmla="*/ 2 w 9"/>
                <a:gd name="T9" fmla="*/ 2 h 3"/>
                <a:gd name="T10" fmla="*/ 2 w 9"/>
                <a:gd name="T11" fmla="*/ 3 h 3"/>
                <a:gd name="T12" fmla="*/ 3 w 9"/>
                <a:gd name="T13" fmla="*/ 3 h 3"/>
                <a:gd name="T14" fmla="*/ 3 w 9"/>
                <a:gd name="T15" fmla="*/ 3 h 3"/>
                <a:gd name="T16" fmla="*/ 4 w 9"/>
                <a:gd name="T17" fmla="*/ 3 h 3"/>
                <a:gd name="T18" fmla="*/ 4 w 9"/>
                <a:gd name="T19" fmla="*/ 3 h 3"/>
                <a:gd name="T20" fmla="*/ 5 w 9"/>
                <a:gd name="T21" fmla="*/ 3 h 3"/>
                <a:gd name="T22" fmla="*/ 5 w 9"/>
                <a:gd name="T23" fmla="*/ 3 h 3"/>
                <a:gd name="T24" fmla="*/ 5 w 9"/>
                <a:gd name="T25" fmla="*/ 3 h 3"/>
                <a:gd name="T26" fmla="*/ 9 w 9"/>
                <a:gd name="T27" fmla="*/ 0 h 3"/>
                <a:gd name="T28" fmla="*/ 0 w 9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3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37" name="Freeform 48"/>
            <p:cNvSpPr>
              <a:spLocks/>
            </p:cNvSpPr>
            <p:nvPr/>
          </p:nvSpPr>
          <p:spPr bwMode="auto">
            <a:xfrm>
              <a:off x="3973" y="2735"/>
              <a:ext cx="5" cy="1"/>
            </a:xfrm>
            <a:custGeom>
              <a:avLst/>
              <a:gdLst>
                <a:gd name="T0" fmla="*/ 0 w 5"/>
                <a:gd name="T1" fmla="*/ 0 h 1"/>
                <a:gd name="T2" fmla="*/ 1 w 5"/>
                <a:gd name="T3" fmla="*/ 1 h 1"/>
                <a:gd name="T4" fmla="*/ 4 w 5"/>
                <a:gd name="T5" fmla="*/ 1 h 1"/>
                <a:gd name="T6" fmla="*/ 5 w 5"/>
                <a:gd name="T7" fmla="*/ 0 h 1"/>
                <a:gd name="T8" fmla="*/ 0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lnTo>
                    <a:pt x="1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38" name="Freeform 49"/>
            <p:cNvSpPr>
              <a:spLocks/>
            </p:cNvSpPr>
            <p:nvPr/>
          </p:nvSpPr>
          <p:spPr bwMode="auto">
            <a:xfrm>
              <a:off x="3967" y="2718"/>
              <a:ext cx="18" cy="6"/>
            </a:xfrm>
            <a:custGeom>
              <a:avLst/>
              <a:gdLst>
                <a:gd name="T0" fmla="*/ 14 w 18"/>
                <a:gd name="T1" fmla="*/ 1 h 6"/>
                <a:gd name="T2" fmla="*/ 14 w 18"/>
                <a:gd name="T3" fmla="*/ 1 h 6"/>
                <a:gd name="T4" fmla="*/ 14 w 18"/>
                <a:gd name="T5" fmla="*/ 1 h 6"/>
                <a:gd name="T6" fmla="*/ 13 w 18"/>
                <a:gd name="T7" fmla="*/ 1 h 6"/>
                <a:gd name="T8" fmla="*/ 13 w 18"/>
                <a:gd name="T9" fmla="*/ 1 h 6"/>
                <a:gd name="T10" fmla="*/ 12 w 18"/>
                <a:gd name="T11" fmla="*/ 0 h 6"/>
                <a:gd name="T12" fmla="*/ 11 w 18"/>
                <a:gd name="T13" fmla="*/ 0 h 6"/>
                <a:gd name="T14" fmla="*/ 10 w 18"/>
                <a:gd name="T15" fmla="*/ 0 h 6"/>
                <a:gd name="T16" fmla="*/ 10 w 18"/>
                <a:gd name="T17" fmla="*/ 0 h 6"/>
                <a:gd name="T18" fmla="*/ 9 w 18"/>
                <a:gd name="T19" fmla="*/ 0 h 6"/>
                <a:gd name="T20" fmla="*/ 8 w 18"/>
                <a:gd name="T21" fmla="*/ 0 h 6"/>
                <a:gd name="T22" fmla="*/ 7 w 18"/>
                <a:gd name="T23" fmla="*/ 0 h 6"/>
                <a:gd name="T24" fmla="*/ 7 w 18"/>
                <a:gd name="T25" fmla="*/ 0 h 6"/>
                <a:gd name="T26" fmla="*/ 6 w 18"/>
                <a:gd name="T27" fmla="*/ 0 h 6"/>
                <a:gd name="T28" fmla="*/ 6 w 18"/>
                <a:gd name="T29" fmla="*/ 0 h 6"/>
                <a:gd name="T30" fmla="*/ 5 w 18"/>
                <a:gd name="T31" fmla="*/ 0 h 6"/>
                <a:gd name="T32" fmla="*/ 5 w 18"/>
                <a:gd name="T33" fmla="*/ 0 h 6"/>
                <a:gd name="T34" fmla="*/ 4 w 18"/>
                <a:gd name="T35" fmla="*/ 0 h 6"/>
                <a:gd name="T36" fmla="*/ 3 w 18"/>
                <a:gd name="T37" fmla="*/ 0 h 6"/>
                <a:gd name="T38" fmla="*/ 2 w 18"/>
                <a:gd name="T39" fmla="*/ 1 h 6"/>
                <a:gd name="T40" fmla="*/ 2 w 18"/>
                <a:gd name="T41" fmla="*/ 2 h 6"/>
                <a:gd name="T42" fmla="*/ 1 w 18"/>
                <a:gd name="T43" fmla="*/ 2 h 6"/>
                <a:gd name="T44" fmla="*/ 1 w 18"/>
                <a:gd name="T45" fmla="*/ 3 h 6"/>
                <a:gd name="T46" fmla="*/ 0 w 18"/>
                <a:gd name="T47" fmla="*/ 4 h 6"/>
                <a:gd name="T48" fmla="*/ 0 w 18"/>
                <a:gd name="T49" fmla="*/ 5 h 6"/>
                <a:gd name="T50" fmla="*/ 0 w 18"/>
                <a:gd name="T51" fmla="*/ 5 h 6"/>
                <a:gd name="T52" fmla="*/ 1 w 18"/>
                <a:gd name="T53" fmla="*/ 5 h 6"/>
                <a:gd name="T54" fmla="*/ 2 w 18"/>
                <a:gd name="T55" fmla="*/ 5 h 6"/>
                <a:gd name="T56" fmla="*/ 3 w 18"/>
                <a:gd name="T57" fmla="*/ 5 h 6"/>
                <a:gd name="T58" fmla="*/ 4 w 18"/>
                <a:gd name="T59" fmla="*/ 5 h 6"/>
                <a:gd name="T60" fmla="*/ 5 w 18"/>
                <a:gd name="T61" fmla="*/ 5 h 6"/>
                <a:gd name="T62" fmla="*/ 7 w 18"/>
                <a:gd name="T63" fmla="*/ 6 h 6"/>
                <a:gd name="T64" fmla="*/ 8 w 18"/>
                <a:gd name="T65" fmla="*/ 6 h 6"/>
                <a:gd name="T66" fmla="*/ 10 w 18"/>
                <a:gd name="T67" fmla="*/ 6 h 6"/>
                <a:gd name="T68" fmla="*/ 11 w 18"/>
                <a:gd name="T69" fmla="*/ 6 h 6"/>
                <a:gd name="T70" fmla="*/ 13 w 18"/>
                <a:gd name="T71" fmla="*/ 6 h 6"/>
                <a:gd name="T72" fmla="*/ 14 w 18"/>
                <a:gd name="T73" fmla="*/ 6 h 6"/>
                <a:gd name="T74" fmla="*/ 15 w 18"/>
                <a:gd name="T75" fmla="*/ 6 h 6"/>
                <a:gd name="T76" fmla="*/ 16 w 18"/>
                <a:gd name="T77" fmla="*/ 5 h 6"/>
                <a:gd name="T78" fmla="*/ 17 w 18"/>
                <a:gd name="T79" fmla="*/ 5 h 6"/>
                <a:gd name="T80" fmla="*/ 17 w 18"/>
                <a:gd name="T81" fmla="*/ 5 h 6"/>
                <a:gd name="T82" fmla="*/ 18 w 18"/>
                <a:gd name="T83" fmla="*/ 5 h 6"/>
                <a:gd name="T84" fmla="*/ 18 w 18"/>
                <a:gd name="T85" fmla="*/ 5 h 6"/>
                <a:gd name="T86" fmla="*/ 18 w 18"/>
                <a:gd name="T87" fmla="*/ 4 h 6"/>
                <a:gd name="T88" fmla="*/ 17 w 18"/>
                <a:gd name="T89" fmla="*/ 3 h 6"/>
                <a:gd name="T90" fmla="*/ 17 w 18"/>
                <a:gd name="T91" fmla="*/ 2 h 6"/>
                <a:gd name="T92" fmla="*/ 16 w 18"/>
                <a:gd name="T93" fmla="*/ 1 h 6"/>
                <a:gd name="T94" fmla="*/ 15 w 18"/>
                <a:gd name="T95" fmla="*/ 1 h 6"/>
                <a:gd name="T96" fmla="*/ 14 w 18"/>
                <a:gd name="T9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" h="6">
                  <a:moveTo>
                    <a:pt x="14" y="1"/>
                  </a:moveTo>
                  <a:lnTo>
                    <a:pt x="14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7" y="6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3" y="6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17" y="3"/>
                  </a:lnTo>
                  <a:lnTo>
                    <a:pt x="17" y="2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39" name="Freeform 50"/>
            <p:cNvSpPr>
              <a:spLocks/>
            </p:cNvSpPr>
            <p:nvPr/>
          </p:nvSpPr>
          <p:spPr bwMode="auto">
            <a:xfrm>
              <a:off x="3986" y="2732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1 w 2"/>
                <a:gd name="T5" fmla="*/ 1 h 1"/>
                <a:gd name="T6" fmla="*/ 1 w 2"/>
                <a:gd name="T7" fmla="*/ 0 h 1"/>
                <a:gd name="T8" fmla="*/ 2 w 2"/>
                <a:gd name="T9" fmla="*/ 0 h 1"/>
                <a:gd name="T10" fmla="*/ 1 w 2"/>
                <a:gd name="T11" fmla="*/ 0 h 1"/>
                <a:gd name="T12" fmla="*/ 1 w 2"/>
                <a:gd name="T13" fmla="*/ 0 h 1"/>
                <a:gd name="T14" fmla="*/ 1 w 2"/>
                <a:gd name="T15" fmla="*/ 0 h 1"/>
                <a:gd name="T16" fmla="*/ 1 w 2"/>
                <a:gd name="T17" fmla="*/ 0 h 1"/>
                <a:gd name="T18" fmla="*/ 1 w 2"/>
                <a:gd name="T19" fmla="*/ 0 h 1"/>
                <a:gd name="T20" fmla="*/ 0 w 2"/>
                <a:gd name="T21" fmla="*/ 0 h 1"/>
                <a:gd name="T22" fmla="*/ 0 w 2"/>
                <a:gd name="T23" fmla="*/ 0 h 1"/>
                <a:gd name="T24" fmla="*/ 0 w 2"/>
                <a:gd name="T25" fmla="*/ 0 h 1"/>
                <a:gd name="T26" fmla="*/ 0 w 2"/>
                <a:gd name="T27" fmla="*/ 0 h 1"/>
                <a:gd name="T28" fmla="*/ 0 w 2"/>
                <a:gd name="T29" fmla="*/ 1 h 1"/>
                <a:gd name="T30" fmla="*/ 1 w 2"/>
                <a:gd name="T31" fmla="*/ 1 h 1"/>
                <a:gd name="T32" fmla="*/ 1 w 2"/>
                <a:gd name="T3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40" name="Freeform 51"/>
            <p:cNvSpPr>
              <a:spLocks/>
            </p:cNvSpPr>
            <p:nvPr/>
          </p:nvSpPr>
          <p:spPr bwMode="auto">
            <a:xfrm>
              <a:off x="3972" y="2742"/>
              <a:ext cx="15" cy="10"/>
            </a:xfrm>
            <a:custGeom>
              <a:avLst/>
              <a:gdLst>
                <a:gd name="T0" fmla="*/ 14 w 15"/>
                <a:gd name="T1" fmla="*/ 5 h 10"/>
                <a:gd name="T2" fmla="*/ 13 w 15"/>
                <a:gd name="T3" fmla="*/ 4 h 10"/>
                <a:gd name="T4" fmla="*/ 15 w 15"/>
                <a:gd name="T5" fmla="*/ 2 h 10"/>
                <a:gd name="T6" fmla="*/ 13 w 15"/>
                <a:gd name="T7" fmla="*/ 0 h 10"/>
                <a:gd name="T8" fmla="*/ 12 w 15"/>
                <a:gd name="T9" fmla="*/ 0 h 10"/>
                <a:gd name="T10" fmla="*/ 13 w 15"/>
                <a:gd name="T11" fmla="*/ 2 h 10"/>
                <a:gd name="T12" fmla="*/ 12 w 15"/>
                <a:gd name="T13" fmla="*/ 4 h 10"/>
                <a:gd name="T14" fmla="*/ 12 w 15"/>
                <a:gd name="T15" fmla="*/ 4 h 10"/>
                <a:gd name="T16" fmla="*/ 12 w 15"/>
                <a:gd name="T17" fmla="*/ 4 h 10"/>
                <a:gd name="T18" fmla="*/ 13 w 15"/>
                <a:gd name="T19" fmla="*/ 5 h 10"/>
                <a:gd name="T20" fmla="*/ 13 w 15"/>
                <a:gd name="T21" fmla="*/ 5 h 10"/>
                <a:gd name="T22" fmla="*/ 6 w 15"/>
                <a:gd name="T23" fmla="*/ 9 h 10"/>
                <a:gd name="T24" fmla="*/ 1 w 15"/>
                <a:gd name="T25" fmla="*/ 5 h 10"/>
                <a:gd name="T26" fmla="*/ 2 w 15"/>
                <a:gd name="T27" fmla="*/ 4 h 10"/>
                <a:gd name="T28" fmla="*/ 1 w 15"/>
                <a:gd name="T29" fmla="*/ 2 h 10"/>
                <a:gd name="T30" fmla="*/ 2 w 15"/>
                <a:gd name="T31" fmla="*/ 0 h 10"/>
                <a:gd name="T32" fmla="*/ 1 w 15"/>
                <a:gd name="T33" fmla="*/ 0 h 10"/>
                <a:gd name="T34" fmla="*/ 0 w 15"/>
                <a:gd name="T35" fmla="*/ 2 h 10"/>
                <a:gd name="T36" fmla="*/ 1 w 15"/>
                <a:gd name="T37" fmla="*/ 4 h 10"/>
                <a:gd name="T38" fmla="*/ 0 w 15"/>
                <a:gd name="T39" fmla="*/ 5 h 10"/>
                <a:gd name="T40" fmla="*/ 6 w 15"/>
                <a:gd name="T41" fmla="*/ 10 h 10"/>
                <a:gd name="T42" fmla="*/ 14 w 15"/>
                <a:gd name="T43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10">
                  <a:moveTo>
                    <a:pt x="14" y="5"/>
                  </a:moveTo>
                  <a:lnTo>
                    <a:pt x="13" y="4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3" y="2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6" y="9"/>
                  </a:lnTo>
                  <a:lnTo>
                    <a:pt x="1" y="5"/>
                  </a:lnTo>
                  <a:lnTo>
                    <a:pt x="2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1" y="4"/>
                  </a:lnTo>
                  <a:lnTo>
                    <a:pt x="0" y="5"/>
                  </a:lnTo>
                  <a:lnTo>
                    <a:pt x="6" y="10"/>
                  </a:lnTo>
                  <a:lnTo>
                    <a:pt x="14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41" name="Freeform 52"/>
            <p:cNvSpPr>
              <a:spLocks/>
            </p:cNvSpPr>
            <p:nvPr/>
          </p:nvSpPr>
          <p:spPr bwMode="auto">
            <a:xfrm>
              <a:off x="3968" y="2750"/>
              <a:ext cx="1" cy="12"/>
            </a:xfrm>
            <a:custGeom>
              <a:avLst/>
              <a:gdLst>
                <a:gd name="T0" fmla="*/ 0 w 1"/>
                <a:gd name="T1" fmla="*/ 12 h 12"/>
                <a:gd name="T2" fmla="*/ 0 w 1"/>
                <a:gd name="T3" fmla="*/ 2 h 12"/>
                <a:gd name="T4" fmla="*/ 1 w 1"/>
                <a:gd name="T5" fmla="*/ 0 h 12"/>
                <a:gd name="T6" fmla="*/ 1 w 1"/>
                <a:gd name="T7" fmla="*/ 12 h 12"/>
                <a:gd name="T8" fmla="*/ 0 w 1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2">
                  <a:moveTo>
                    <a:pt x="0" y="12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1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42" name="Freeform 53"/>
            <p:cNvSpPr>
              <a:spLocks/>
            </p:cNvSpPr>
            <p:nvPr/>
          </p:nvSpPr>
          <p:spPr bwMode="auto">
            <a:xfrm>
              <a:off x="3894" y="2741"/>
              <a:ext cx="21" cy="26"/>
            </a:xfrm>
            <a:custGeom>
              <a:avLst/>
              <a:gdLst>
                <a:gd name="T0" fmla="*/ 21 w 21"/>
                <a:gd name="T1" fmla="*/ 2 h 26"/>
                <a:gd name="T2" fmla="*/ 21 w 21"/>
                <a:gd name="T3" fmla="*/ 1 h 26"/>
                <a:gd name="T4" fmla="*/ 20 w 21"/>
                <a:gd name="T5" fmla="*/ 1 h 26"/>
                <a:gd name="T6" fmla="*/ 19 w 21"/>
                <a:gd name="T7" fmla="*/ 1 h 26"/>
                <a:gd name="T8" fmla="*/ 18 w 21"/>
                <a:gd name="T9" fmla="*/ 0 h 26"/>
                <a:gd name="T10" fmla="*/ 16 w 21"/>
                <a:gd name="T11" fmla="*/ 0 h 26"/>
                <a:gd name="T12" fmla="*/ 15 w 21"/>
                <a:gd name="T13" fmla="*/ 1 h 26"/>
                <a:gd name="T14" fmla="*/ 13 w 21"/>
                <a:gd name="T15" fmla="*/ 1 h 26"/>
                <a:gd name="T16" fmla="*/ 12 w 21"/>
                <a:gd name="T17" fmla="*/ 1 h 26"/>
                <a:gd name="T18" fmla="*/ 10 w 21"/>
                <a:gd name="T19" fmla="*/ 1 h 26"/>
                <a:gd name="T20" fmla="*/ 9 w 21"/>
                <a:gd name="T21" fmla="*/ 2 h 26"/>
                <a:gd name="T22" fmla="*/ 7 w 21"/>
                <a:gd name="T23" fmla="*/ 2 h 26"/>
                <a:gd name="T24" fmla="*/ 6 w 21"/>
                <a:gd name="T25" fmla="*/ 2 h 26"/>
                <a:gd name="T26" fmla="*/ 5 w 21"/>
                <a:gd name="T27" fmla="*/ 3 h 26"/>
                <a:gd name="T28" fmla="*/ 4 w 21"/>
                <a:gd name="T29" fmla="*/ 3 h 26"/>
                <a:gd name="T30" fmla="*/ 4 w 21"/>
                <a:gd name="T31" fmla="*/ 3 h 26"/>
                <a:gd name="T32" fmla="*/ 4 w 21"/>
                <a:gd name="T33" fmla="*/ 3 h 26"/>
                <a:gd name="T34" fmla="*/ 4 w 21"/>
                <a:gd name="T35" fmla="*/ 3 h 26"/>
                <a:gd name="T36" fmla="*/ 4 w 21"/>
                <a:gd name="T37" fmla="*/ 3 h 26"/>
                <a:gd name="T38" fmla="*/ 4 w 21"/>
                <a:gd name="T39" fmla="*/ 3 h 26"/>
                <a:gd name="T40" fmla="*/ 3 w 21"/>
                <a:gd name="T41" fmla="*/ 2 h 26"/>
                <a:gd name="T42" fmla="*/ 3 w 21"/>
                <a:gd name="T43" fmla="*/ 2 h 26"/>
                <a:gd name="T44" fmla="*/ 3 w 21"/>
                <a:gd name="T45" fmla="*/ 2 h 26"/>
                <a:gd name="T46" fmla="*/ 2 w 21"/>
                <a:gd name="T47" fmla="*/ 2 h 26"/>
                <a:gd name="T48" fmla="*/ 2 w 21"/>
                <a:gd name="T49" fmla="*/ 2 h 26"/>
                <a:gd name="T50" fmla="*/ 1 w 21"/>
                <a:gd name="T51" fmla="*/ 2 h 26"/>
                <a:gd name="T52" fmla="*/ 1 w 21"/>
                <a:gd name="T53" fmla="*/ 2 h 26"/>
                <a:gd name="T54" fmla="*/ 0 w 21"/>
                <a:gd name="T55" fmla="*/ 2 h 26"/>
                <a:gd name="T56" fmla="*/ 0 w 21"/>
                <a:gd name="T57" fmla="*/ 2 h 26"/>
                <a:gd name="T58" fmla="*/ 0 w 21"/>
                <a:gd name="T59" fmla="*/ 2 h 26"/>
                <a:gd name="T60" fmla="*/ 0 w 21"/>
                <a:gd name="T61" fmla="*/ 2 h 26"/>
                <a:gd name="T62" fmla="*/ 0 w 21"/>
                <a:gd name="T63" fmla="*/ 2 h 26"/>
                <a:gd name="T64" fmla="*/ 0 w 21"/>
                <a:gd name="T65" fmla="*/ 2 h 26"/>
                <a:gd name="T66" fmla="*/ 0 w 21"/>
                <a:gd name="T67" fmla="*/ 26 h 26"/>
                <a:gd name="T68" fmla="*/ 4 w 21"/>
                <a:gd name="T69" fmla="*/ 26 h 26"/>
                <a:gd name="T70" fmla="*/ 4 w 21"/>
                <a:gd name="T71" fmla="*/ 25 h 26"/>
                <a:gd name="T72" fmla="*/ 4 w 21"/>
                <a:gd name="T73" fmla="*/ 21 h 26"/>
                <a:gd name="T74" fmla="*/ 4 w 21"/>
                <a:gd name="T75" fmla="*/ 17 h 26"/>
                <a:gd name="T76" fmla="*/ 4 w 21"/>
                <a:gd name="T77" fmla="*/ 16 h 26"/>
                <a:gd name="T78" fmla="*/ 4 w 21"/>
                <a:gd name="T79" fmla="*/ 15 h 26"/>
                <a:gd name="T80" fmla="*/ 5 w 21"/>
                <a:gd name="T81" fmla="*/ 15 h 26"/>
                <a:gd name="T82" fmla="*/ 6 w 21"/>
                <a:gd name="T83" fmla="*/ 15 h 26"/>
                <a:gd name="T84" fmla="*/ 7 w 21"/>
                <a:gd name="T85" fmla="*/ 15 h 26"/>
                <a:gd name="T86" fmla="*/ 8 w 21"/>
                <a:gd name="T87" fmla="*/ 14 h 26"/>
                <a:gd name="T88" fmla="*/ 9 w 21"/>
                <a:gd name="T89" fmla="*/ 14 h 26"/>
                <a:gd name="T90" fmla="*/ 11 w 21"/>
                <a:gd name="T91" fmla="*/ 14 h 26"/>
                <a:gd name="T92" fmla="*/ 12 w 21"/>
                <a:gd name="T93" fmla="*/ 13 h 26"/>
                <a:gd name="T94" fmla="*/ 13 w 21"/>
                <a:gd name="T95" fmla="*/ 13 h 26"/>
                <a:gd name="T96" fmla="*/ 14 w 21"/>
                <a:gd name="T97" fmla="*/ 13 h 26"/>
                <a:gd name="T98" fmla="*/ 16 w 21"/>
                <a:gd name="T99" fmla="*/ 12 h 26"/>
                <a:gd name="T100" fmla="*/ 17 w 21"/>
                <a:gd name="T101" fmla="*/ 12 h 26"/>
                <a:gd name="T102" fmla="*/ 18 w 21"/>
                <a:gd name="T103" fmla="*/ 12 h 26"/>
                <a:gd name="T104" fmla="*/ 19 w 21"/>
                <a:gd name="T105" fmla="*/ 11 h 26"/>
                <a:gd name="T106" fmla="*/ 21 w 21"/>
                <a:gd name="T107" fmla="*/ 11 h 26"/>
                <a:gd name="T108" fmla="*/ 21 w 21"/>
                <a:gd name="T109" fmla="*/ 11 h 26"/>
                <a:gd name="T110" fmla="*/ 21 w 21"/>
                <a:gd name="T111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1" h="26">
                  <a:moveTo>
                    <a:pt x="21" y="2"/>
                  </a:moveTo>
                  <a:lnTo>
                    <a:pt x="21" y="1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5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6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4" y="21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5" y="15"/>
                  </a:lnTo>
                  <a:lnTo>
                    <a:pt x="6" y="15"/>
                  </a:lnTo>
                  <a:lnTo>
                    <a:pt x="7" y="15"/>
                  </a:lnTo>
                  <a:lnTo>
                    <a:pt x="8" y="14"/>
                  </a:lnTo>
                  <a:lnTo>
                    <a:pt x="9" y="14"/>
                  </a:lnTo>
                  <a:lnTo>
                    <a:pt x="11" y="14"/>
                  </a:lnTo>
                  <a:lnTo>
                    <a:pt x="12" y="13"/>
                  </a:lnTo>
                  <a:lnTo>
                    <a:pt x="13" y="13"/>
                  </a:lnTo>
                  <a:lnTo>
                    <a:pt x="14" y="13"/>
                  </a:lnTo>
                  <a:lnTo>
                    <a:pt x="16" y="12"/>
                  </a:lnTo>
                  <a:lnTo>
                    <a:pt x="17" y="12"/>
                  </a:lnTo>
                  <a:lnTo>
                    <a:pt x="18" y="12"/>
                  </a:lnTo>
                  <a:lnTo>
                    <a:pt x="19" y="11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43" name="Freeform 54"/>
            <p:cNvSpPr>
              <a:spLocks/>
            </p:cNvSpPr>
            <p:nvPr/>
          </p:nvSpPr>
          <p:spPr bwMode="auto">
            <a:xfrm>
              <a:off x="3890" y="2760"/>
              <a:ext cx="116" cy="24"/>
            </a:xfrm>
            <a:custGeom>
              <a:avLst/>
              <a:gdLst>
                <a:gd name="T0" fmla="*/ 9 w 116"/>
                <a:gd name="T1" fmla="*/ 4 h 24"/>
                <a:gd name="T2" fmla="*/ 13 w 116"/>
                <a:gd name="T3" fmla="*/ 3 h 24"/>
                <a:gd name="T4" fmla="*/ 16 w 116"/>
                <a:gd name="T5" fmla="*/ 3 h 24"/>
                <a:gd name="T6" fmla="*/ 21 w 116"/>
                <a:gd name="T7" fmla="*/ 2 h 24"/>
                <a:gd name="T8" fmla="*/ 25 w 116"/>
                <a:gd name="T9" fmla="*/ 2 h 24"/>
                <a:gd name="T10" fmla="*/ 30 w 116"/>
                <a:gd name="T11" fmla="*/ 1 h 24"/>
                <a:gd name="T12" fmla="*/ 35 w 116"/>
                <a:gd name="T13" fmla="*/ 1 h 24"/>
                <a:gd name="T14" fmla="*/ 40 w 116"/>
                <a:gd name="T15" fmla="*/ 1 h 24"/>
                <a:gd name="T16" fmla="*/ 46 w 116"/>
                <a:gd name="T17" fmla="*/ 1 h 24"/>
                <a:gd name="T18" fmla="*/ 52 w 116"/>
                <a:gd name="T19" fmla="*/ 0 h 24"/>
                <a:gd name="T20" fmla="*/ 58 w 116"/>
                <a:gd name="T21" fmla="*/ 0 h 24"/>
                <a:gd name="T22" fmla="*/ 65 w 116"/>
                <a:gd name="T23" fmla="*/ 0 h 24"/>
                <a:gd name="T24" fmla="*/ 73 w 116"/>
                <a:gd name="T25" fmla="*/ 1 h 24"/>
                <a:gd name="T26" fmla="*/ 80 w 116"/>
                <a:gd name="T27" fmla="*/ 1 h 24"/>
                <a:gd name="T28" fmla="*/ 86 w 116"/>
                <a:gd name="T29" fmla="*/ 1 h 24"/>
                <a:gd name="T30" fmla="*/ 92 w 116"/>
                <a:gd name="T31" fmla="*/ 2 h 24"/>
                <a:gd name="T32" fmla="*/ 97 w 116"/>
                <a:gd name="T33" fmla="*/ 2 h 24"/>
                <a:gd name="T34" fmla="*/ 101 w 116"/>
                <a:gd name="T35" fmla="*/ 3 h 24"/>
                <a:gd name="T36" fmla="*/ 104 w 116"/>
                <a:gd name="T37" fmla="*/ 3 h 24"/>
                <a:gd name="T38" fmla="*/ 107 w 116"/>
                <a:gd name="T39" fmla="*/ 4 h 24"/>
                <a:gd name="T40" fmla="*/ 110 w 116"/>
                <a:gd name="T41" fmla="*/ 5 h 24"/>
                <a:gd name="T42" fmla="*/ 112 w 116"/>
                <a:gd name="T43" fmla="*/ 6 h 24"/>
                <a:gd name="T44" fmla="*/ 114 w 116"/>
                <a:gd name="T45" fmla="*/ 6 h 24"/>
                <a:gd name="T46" fmla="*/ 115 w 116"/>
                <a:gd name="T47" fmla="*/ 8 h 24"/>
                <a:gd name="T48" fmla="*/ 115 w 116"/>
                <a:gd name="T49" fmla="*/ 16 h 24"/>
                <a:gd name="T50" fmla="*/ 112 w 116"/>
                <a:gd name="T51" fmla="*/ 18 h 24"/>
                <a:gd name="T52" fmla="*/ 109 w 116"/>
                <a:gd name="T53" fmla="*/ 19 h 24"/>
                <a:gd name="T54" fmla="*/ 107 w 116"/>
                <a:gd name="T55" fmla="*/ 20 h 24"/>
                <a:gd name="T56" fmla="*/ 105 w 116"/>
                <a:gd name="T57" fmla="*/ 20 h 24"/>
                <a:gd name="T58" fmla="*/ 103 w 116"/>
                <a:gd name="T59" fmla="*/ 21 h 24"/>
                <a:gd name="T60" fmla="*/ 101 w 116"/>
                <a:gd name="T61" fmla="*/ 21 h 24"/>
                <a:gd name="T62" fmla="*/ 98 w 116"/>
                <a:gd name="T63" fmla="*/ 21 h 24"/>
                <a:gd name="T64" fmla="*/ 95 w 116"/>
                <a:gd name="T65" fmla="*/ 22 h 24"/>
                <a:gd name="T66" fmla="*/ 92 w 116"/>
                <a:gd name="T67" fmla="*/ 22 h 24"/>
                <a:gd name="T68" fmla="*/ 88 w 116"/>
                <a:gd name="T69" fmla="*/ 23 h 24"/>
                <a:gd name="T70" fmla="*/ 83 w 116"/>
                <a:gd name="T71" fmla="*/ 23 h 24"/>
                <a:gd name="T72" fmla="*/ 79 w 116"/>
                <a:gd name="T73" fmla="*/ 23 h 24"/>
                <a:gd name="T74" fmla="*/ 74 w 116"/>
                <a:gd name="T75" fmla="*/ 23 h 24"/>
                <a:gd name="T76" fmla="*/ 71 w 116"/>
                <a:gd name="T77" fmla="*/ 23 h 24"/>
                <a:gd name="T78" fmla="*/ 68 w 116"/>
                <a:gd name="T79" fmla="*/ 24 h 24"/>
                <a:gd name="T80" fmla="*/ 65 w 116"/>
                <a:gd name="T81" fmla="*/ 24 h 24"/>
                <a:gd name="T82" fmla="*/ 62 w 116"/>
                <a:gd name="T83" fmla="*/ 24 h 24"/>
                <a:gd name="T84" fmla="*/ 59 w 116"/>
                <a:gd name="T85" fmla="*/ 24 h 24"/>
                <a:gd name="T86" fmla="*/ 56 w 116"/>
                <a:gd name="T87" fmla="*/ 24 h 24"/>
                <a:gd name="T88" fmla="*/ 52 w 116"/>
                <a:gd name="T89" fmla="*/ 24 h 24"/>
                <a:gd name="T90" fmla="*/ 49 w 116"/>
                <a:gd name="T91" fmla="*/ 24 h 24"/>
                <a:gd name="T92" fmla="*/ 46 w 116"/>
                <a:gd name="T93" fmla="*/ 23 h 24"/>
                <a:gd name="T94" fmla="*/ 43 w 116"/>
                <a:gd name="T95" fmla="*/ 23 h 24"/>
                <a:gd name="T96" fmla="*/ 39 w 116"/>
                <a:gd name="T97" fmla="*/ 23 h 24"/>
                <a:gd name="T98" fmla="*/ 32 w 116"/>
                <a:gd name="T99" fmla="*/ 23 h 24"/>
                <a:gd name="T100" fmla="*/ 25 w 116"/>
                <a:gd name="T101" fmla="*/ 22 h 24"/>
                <a:gd name="T102" fmla="*/ 20 w 116"/>
                <a:gd name="T103" fmla="*/ 22 h 24"/>
                <a:gd name="T104" fmla="*/ 15 w 116"/>
                <a:gd name="T105" fmla="*/ 21 h 24"/>
                <a:gd name="T106" fmla="*/ 10 w 116"/>
                <a:gd name="T107" fmla="*/ 20 h 24"/>
                <a:gd name="T108" fmla="*/ 7 w 116"/>
                <a:gd name="T109" fmla="*/ 19 h 24"/>
                <a:gd name="T110" fmla="*/ 5 w 116"/>
                <a:gd name="T111" fmla="*/ 19 h 24"/>
                <a:gd name="T112" fmla="*/ 3 w 116"/>
                <a:gd name="T113" fmla="*/ 18 h 24"/>
                <a:gd name="T114" fmla="*/ 1 w 116"/>
                <a:gd name="T115" fmla="*/ 17 h 24"/>
                <a:gd name="T116" fmla="*/ 1 w 116"/>
                <a:gd name="T117" fmla="*/ 16 h 24"/>
                <a:gd name="T118" fmla="*/ 1 w 116"/>
                <a:gd name="T119" fmla="*/ 7 h 24"/>
                <a:gd name="T120" fmla="*/ 2 w 116"/>
                <a:gd name="T121" fmla="*/ 6 h 24"/>
                <a:gd name="T122" fmla="*/ 6 w 116"/>
                <a:gd name="T123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6" h="24">
                  <a:moveTo>
                    <a:pt x="7" y="4"/>
                  </a:moveTo>
                  <a:lnTo>
                    <a:pt x="8" y="4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1" y="3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5" y="1"/>
                  </a:lnTo>
                  <a:lnTo>
                    <a:pt x="37" y="1"/>
                  </a:lnTo>
                  <a:lnTo>
                    <a:pt x="38" y="1"/>
                  </a:lnTo>
                  <a:lnTo>
                    <a:pt x="40" y="1"/>
                  </a:lnTo>
                  <a:lnTo>
                    <a:pt x="42" y="1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4" y="0"/>
                  </a:lnTo>
                  <a:lnTo>
                    <a:pt x="56" y="0"/>
                  </a:lnTo>
                  <a:lnTo>
                    <a:pt x="58" y="0"/>
                  </a:lnTo>
                  <a:lnTo>
                    <a:pt x="60" y="0"/>
                  </a:lnTo>
                  <a:lnTo>
                    <a:pt x="63" y="0"/>
                  </a:lnTo>
                  <a:lnTo>
                    <a:pt x="65" y="0"/>
                  </a:lnTo>
                  <a:lnTo>
                    <a:pt x="68" y="0"/>
                  </a:lnTo>
                  <a:lnTo>
                    <a:pt x="70" y="1"/>
                  </a:lnTo>
                  <a:lnTo>
                    <a:pt x="73" y="1"/>
                  </a:lnTo>
                  <a:lnTo>
                    <a:pt x="75" y="1"/>
                  </a:lnTo>
                  <a:lnTo>
                    <a:pt x="77" y="1"/>
                  </a:lnTo>
                  <a:lnTo>
                    <a:pt x="80" y="1"/>
                  </a:lnTo>
                  <a:lnTo>
                    <a:pt x="82" y="1"/>
                  </a:lnTo>
                  <a:lnTo>
                    <a:pt x="84" y="1"/>
                  </a:lnTo>
                  <a:lnTo>
                    <a:pt x="86" y="1"/>
                  </a:lnTo>
                  <a:lnTo>
                    <a:pt x="88" y="2"/>
                  </a:lnTo>
                  <a:lnTo>
                    <a:pt x="90" y="2"/>
                  </a:lnTo>
                  <a:lnTo>
                    <a:pt x="92" y="2"/>
                  </a:lnTo>
                  <a:lnTo>
                    <a:pt x="94" y="2"/>
                  </a:lnTo>
                  <a:lnTo>
                    <a:pt x="96" y="2"/>
                  </a:lnTo>
                  <a:lnTo>
                    <a:pt x="97" y="2"/>
                  </a:lnTo>
                  <a:lnTo>
                    <a:pt x="98" y="3"/>
                  </a:lnTo>
                  <a:lnTo>
                    <a:pt x="100" y="3"/>
                  </a:lnTo>
                  <a:lnTo>
                    <a:pt x="101" y="3"/>
                  </a:lnTo>
                  <a:lnTo>
                    <a:pt x="102" y="3"/>
                  </a:lnTo>
                  <a:lnTo>
                    <a:pt x="103" y="3"/>
                  </a:lnTo>
                  <a:lnTo>
                    <a:pt x="104" y="3"/>
                  </a:lnTo>
                  <a:lnTo>
                    <a:pt x="105" y="4"/>
                  </a:lnTo>
                  <a:lnTo>
                    <a:pt x="106" y="4"/>
                  </a:lnTo>
                  <a:lnTo>
                    <a:pt x="107" y="4"/>
                  </a:lnTo>
                  <a:lnTo>
                    <a:pt x="108" y="4"/>
                  </a:lnTo>
                  <a:lnTo>
                    <a:pt x="109" y="4"/>
                  </a:lnTo>
                  <a:lnTo>
                    <a:pt x="110" y="5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12" y="6"/>
                  </a:lnTo>
                  <a:lnTo>
                    <a:pt x="113" y="6"/>
                  </a:lnTo>
                  <a:lnTo>
                    <a:pt x="113" y="6"/>
                  </a:lnTo>
                  <a:lnTo>
                    <a:pt x="114" y="6"/>
                  </a:lnTo>
                  <a:lnTo>
                    <a:pt x="114" y="7"/>
                  </a:lnTo>
                  <a:lnTo>
                    <a:pt x="115" y="7"/>
                  </a:lnTo>
                  <a:lnTo>
                    <a:pt x="115" y="8"/>
                  </a:lnTo>
                  <a:lnTo>
                    <a:pt x="116" y="8"/>
                  </a:lnTo>
                  <a:lnTo>
                    <a:pt x="116" y="15"/>
                  </a:lnTo>
                  <a:lnTo>
                    <a:pt x="115" y="16"/>
                  </a:lnTo>
                  <a:lnTo>
                    <a:pt x="114" y="16"/>
                  </a:lnTo>
                  <a:lnTo>
                    <a:pt x="113" y="17"/>
                  </a:lnTo>
                  <a:lnTo>
                    <a:pt x="112" y="18"/>
                  </a:lnTo>
                  <a:lnTo>
                    <a:pt x="111" y="18"/>
                  </a:lnTo>
                  <a:lnTo>
                    <a:pt x="110" y="19"/>
                  </a:lnTo>
                  <a:lnTo>
                    <a:pt x="109" y="19"/>
                  </a:lnTo>
                  <a:lnTo>
                    <a:pt x="108" y="19"/>
                  </a:lnTo>
                  <a:lnTo>
                    <a:pt x="107" y="20"/>
                  </a:lnTo>
                  <a:lnTo>
                    <a:pt x="107" y="20"/>
                  </a:lnTo>
                  <a:lnTo>
                    <a:pt x="106" y="20"/>
                  </a:lnTo>
                  <a:lnTo>
                    <a:pt x="105" y="20"/>
                  </a:lnTo>
                  <a:lnTo>
                    <a:pt x="105" y="20"/>
                  </a:lnTo>
                  <a:lnTo>
                    <a:pt x="104" y="20"/>
                  </a:lnTo>
                  <a:lnTo>
                    <a:pt x="103" y="21"/>
                  </a:lnTo>
                  <a:lnTo>
                    <a:pt x="103" y="21"/>
                  </a:lnTo>
                  <a:lnTo>
                    <a:pt x="102" y="21"/>
                  </a:lnTo>
                  <a:lnTo>
                    <a:pt x="101" y="21"/>
                  </a:lnTo>
                  <a:lnTo>
                    <a:pt x="101" y="21"/>
                  </a:lnTo>
                  <a:lnTo>
                    <a:pt x="100" y="21"/>
                  </a:lnTo>
                  <a:lnTo>
                    <a:pt x="99" y="21"/>
                  </a:lnTo>
                  <a:lnTo>
                    <a:pt x="98" y="21"/>
                  </a:lnTo>
                  <a:lnTo>
                    <a:pt x="97" y="22"/>
                  </a:lnTo>
                  <a:lnTo>
                    <a:pt x="97" y="22"/>
                  </a:lnTo>
                  <a:lnTo>
                    <a:pt x="95" y="22"/>
                  </a:lnTo>
                  <a:lnTo>
                    <a:pt x="94" y="22"/>
                  </a:lnTo>
                  <a:lnTo>
                    <a:pt x="93" y="22"/>
                  </a:lnTo>
                  <a:lnTo>
                    <a:pt x="92" y="22"/>
                  </a:lnTo>
                  <a:lnTo>
                    <a:pt x="90" y="22"/>
                  </a:lnTo>
                  <a:lnTo>
                    <a:pt x="89" y="22"/>
                  </a:lnTo>
                  <a:lnTo>
                    <a:pt x="88" y="23"/>
                  </a:lnTo>
                  <a:lnTo>
                    <a:pt x="86" y="23"/>
                  </a:lnTo>
                  <a:lnTo>
                    <a:pt x="85" y="23"/>
                  </a:lnTo>
                  <a:lnTo>
                    <a:pt x="83" y="23"/>
                  </a:lnTo>
                  <a:lnTo>
                    <a:pt x="82" y="23"/>
                  </a:lnTo>
                  <a:lnTo>
                    <a:pt x="80" y="23"/>
                  </a:lnTo>
                  <a:lnTo>
                    <a:pt x="79" y="23"/>
                  </a:lnTo>
                  <a:lnTo>
                    <a:pt x="77" y="23"/>
                  </a:lnTo>
                  <a:lnTo>
                    <a:pt x="76" y="23"/>
                  </a:lnTo>
                  <a:lnTo>
                    <a:pt x="74" y="23"/>
                  </a:lnTo>
                  <a:lnTo>
                    <a:pt x="73" y="23"/>
                  </a:lnTo>
                  <a:lnTo>
                    <a:pt x="72" y="23"/>
                  </a:lnTo>
                  <a:lnTo>
                    <a:pt x="71" y="23"/>
                  </a:lnTo>
                  <a:lnTo>
                    <a:pt x="70" y="23"/>
                  </a:lnTo>
                  <a:lnTo>
                    <a:pt x="69" y="23"/>
                  </a:lnTo>
                  <a:lnTo>
                    <a:pt x="68" y="24"/>
                  </a:lnTo>
                  <a:lnTo>
                    <a:pt x="67" y="24"/>
                  </a:lnTo>
                  <a:lnTo>
                    <a:pt x="66" y="24"/>
                  </a:lnTo>
                  <a:lnTo>
                    <a:pt x="65" y="24"/>
                  </a:lnTo>
                  <a:lnTo>
                    <a:pt x="64" y="24"/>
                  </a:lnTo>
                  <a:lnTo>
                    <a:pt x="63" y="24"/>
                  </a:lnTo>
                  <a:lnTo>
                    <a:pt x="62" y="24"/>
                  </a:lnTo>
                  <a:lnTo>
                    <a:pt x="61" y="24"/>
                  </a:lnTo>
                  <a:lnTo>
                    <a:pt x="60" y="24"/>
                  </a:lnTo>
                  <a:lnTo>
                    <a:pt x="59" y="24"/>
                  </a:lnTo>
                  <a:lnTo>
                    <a:pt x="58" y="24"/>
                  </a:lnTo>
                  <a:lnTo>
                    <a:pt x="57" y="24"/>
                  </a:lnTo>
                  <a:lnTo>
                    <a:pt x="56" y="24"/>
                  </a:lnTo>
                  <a:lnTo>
                    <a:pt x="55" y="24"/>
                  </a:lnTo>
                  <a:lnTo>
                    <a:pt x="54" y="24"/>
                  </a:lnTo>
                  <a:lnTo>
                    <a:pt x="52" y="24"/>
                  </a:lnTo>
                  <a:lnTo>
                    <a:pt x="51" y="24"/>
                  </a:lnTo>
                  <a:lnTo>
                    <a:pt x="50" y="24"/>
                  </a:lnTo>
                  <a:lnTo>
                    <a:pt x="49" y="24"/>
                  </a:lnTo>
                  <a:lnTo>
                    <a:pt x="48" y="24"/>
                  </a:lnTo>
                  <a:lnTo>
                    <a:pt x="47" y="24"/>
                  </a:lnTo>
                  <a:lnTo>
                    <a:pt x="46" y="23"/>
                  </a:lnTo>
                  <a:lnTo>
                    <a:pt x="45" y="23"/>
                  </a:lnTo>
                  <a:lnTo>
                    <a:pt x="44" y="23"/>
                  </a:lnTo>
                  <a:lnTo>
                    <a:pt x="43" y="23"/>
                  </a:lnTo>
                  <a:lnTo>
                    <a:pt x="42" y="23"/>
                  </a:lnTo>
                  <a:lnTo>
                    <a:pt x="41" y="23"/>
                  </a:lnTo>
                  <a:lnTo>
                    <a:pt x="39" y="23"/>
                  </a:lnTo>
                  <a:lnTo>
                    <a:pt x="36" y="23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0" y="23"/>
                  </a:lnTo>
                  <a:lnTo>
                    <a:pt x="27" y="23"/>
                  </a:lnTo>
                  <a:lnTo>
                    <a:pt x="25" y="22"/>
                  </a:lnTo>
                  <a:lnTo>
                    <a:pt x="24" y="22"/>
                  </a:lnTo>
                  <a:lnTo>
                    <a:pt x="22" y="22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6" y="21"/>
                  </a:lnTo>
                  <a:lnTo>
                    <a:pt x="15" y="21"/>
                  </a:lnTo>
                  <a:lnTo>
                    <a:pt x="13" y="21"/>
                  </a:lnTo>
                  <a:lnTo>
                    <a:pt x="12" y="20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8" y="20"/>
                  </a:lnTo>
                  <a:lnTo>
                    <a:pt x="7" y="19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5" y="19"/>
                  </a:lnTo>
                  <a:lnTo>
                    <a:pt x="4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0" y="15"/>
                  </a:lnTo>
                  <a:lnTo>
                    <a:pt x="0" y="8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6" y="5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44" name="Freeform 55"/>
            <p:cNvSpPr>
              <a:spLocks/>
            </p:cNvSpPr>
            <p:nvPr/>
          </p:nvSpPr>
          <p:spPr bwMode="auto">
            <a:xfrm>
              <a:off x="3892" y="2762"/>
              <a:ext cx="111" cy="13"/>
            </a:xfrm>
            <a:custGeom>
              <a:avLst/>
              <a:gdLst>
                <a:gd name="T0" fmla="*/ 105 w 111"/>
                <a:gd name="T1" fmla="*/ 9 h 13"/>
                <a:gd name="T2" fmla="*/ 100 w 111"/>
                <a:gd name="T3" fmla="*/ 10 h 13"/>
                <a:gd name="T4" fmla="*/ 94 w 111"/>
                <a:gd name="T5" fmla="*/ 11 h 13"/>
                <a:gd name="T6" fmla="*/ 86 w 111"/>
                <a:gd name="T7" fmla="*/ 12 h 13"/>
                <a:gd name="T8" fmla="*/ 77 w 111"/>
                <a:gd name="T9" fmla="*/ 13 h 13"/>
                <a:gd name="T10" fmla="*/ 70 w 111"/>
                <a:gd name="T11" fmla="*/ 13 h 13"/>
                <a:gd name="T12" fmla="*/ 67 w 111"/>
                <a:gd name="T13" fmla="*/ 13 h 13"/>
                <a:gd name="T14" fmla="*/ 65 w 111"/>
                <a:gd name="T15" fmla="*/ 13 h 13"/>
                <a:gd name="T16" fmla="*/ 62 w 111"/>
                <a:gd name="T17" fmla="*/ 13 h 13"/>
                <a:gd name="T18" fmla="*/ 59 w 111"/>
                <a:gd name="T19" fmla="*/ 13 h 13"/>
                <a:gd name="T20" fmla="*/ 56 w 111"/>
                <a:gd name="T21" fmla="*/ 13 h 13"/>
                <a:gd name="T22" fmla="*/ 52 w 111"/>
                <a:gd name="T23" fmla="*/ 13 h 13"/>
                <a:gd name="T24" fmla="*/ 47 w 111"/>
                <a:gd name="T25" fmla="*/ 13 h 13"/>
                <a:gd name="T26" fmla="*/ 43 w 111"/>
                <a:gd name="T27" fmla="*/ 13 h 13"/>
                <a:gd name="T28" fmla="*/ 39 w 111"/>
                <a:gd name="T29" fmla="*/ 13 h 13"/>
                <a:gd name="T30" fmla="*/ 36 w 111"/>
                <a:gd name="T31" fmla="*/ 13 h 13"/>
                <a:gd name="T32" fmla="*/ 31 w 111"/>
                <a:gd name="T33" fmla="*/ 13 h 13"/>
                <a:gd name="T34" fmla="*/ 26 w 111"/>
                <a:gd name="T35" fmla="*/ 12 h 13"/>
                <a:gd name="T36" fmla="*/ 22 w 111"/>
                <a:gd name="T37" fmla="*/ 12 h 13"/>
                <a:gd name="T38" fmla="*/ 18 w 111"/>
                <a:gd name="T39" fmla="*/ 11 h 13"/>
                <a:gd name="T40" fmla="*/ 14 w 111"/>
                <a:gd name="T41" fmla="*/ 11 h 13"/>
                <a:gd name="T42" fmla="*/ 11 w 111"/>
                <a:gd name="T43" fmla="*/ 10 h 13"/>
                <a:gd name="T44" fmla="*/ 9 w 111"/>
                <a:gd name="T45" fmla="*/ 10 h 13"/>
                <a:gd name="T46" fmla="*/ 7 w 111"/>
                <a:gd name="T47" fmla="*/ 10 h 13"/>
                <a:gd name="T48" fmla="*/ 4 w 111"/>
                <a:gd name="T49" fmla="*/ 9 h 13"/>
                <a:gd name="T50" fmla="*/ 1 w 111"/>
                <a:gd name="T51" fmla="*/ 8 h 13"/>
                <a:gd name="T52" fmla="*/ 0 w 111"/>
                <a:gd name="T53" fmla="*/ 6 h 13"/>
                <a:gd name="T54" fmla="*/ 1 w 111"/>
                <a:gd name="T55" fmla="*/ 5 h 13"/>
                <a:gd name="T56" fmla="*/ 3 w 111"/>
                <a:gd name="T57" fmla="*/ 4 h 13"/>
                <a:gd name="T58" fmla="*/ 6 w 111"/>
                <a:gd name="T59" fmla="*/ 3 h 13"/>
                <a:gd name="T60" fmla="*/ 11 w 111"/>
                <a:gd name="T61" fmla="*/ 3 h 13"/>
                <a:gd name="T62" fmla="*/ 16 w 111"/>
                <a:gd name="T63" fmla="*/ 2 h 13"/>
                <a:gd name="T64" fmla="*/ 22 w 111"/>
                <a:gd name="T65" fmla="*/ 1 h 13"/>
                <a:gd name="T66" fmla="*/ 28 w 111"/>
                <a:gd name="T67" fmla="*/ 1 h 13"/>
                <a:gd name="T68" fmla="*/ 35 w 111"/>
                <a:gd name="T69" fmla="*/ 0 h 13"/>
                <a:gd name="T70" fmla="*/ 43 w 111"/>
                <a:gd name="T71" fmla="*/ 0 h 13"/>
                <a:gd name="T72" fmla="*/ 50 w 111"/>
                <a:gd name="T73" fmla="*/ 0 h 13"/>
                <a:gd name="T74" fmla="*/ 58 w 111"/>
                <a:gd name="T75" fmla="*/ 0 h 13"/>
                <a:gd name="T76" fmla="*/ 64 w 111"/>
                <a:gd name="T77" fmla="*/ 0 h 13"/>
                <a:gd name="T78" fmla="*/ 71 w 111"/>
                <a:gd name="T79" fmla="*/ 0 h 13"/>
                <a:gd name="T80" fmla="*/ 77 w 111"/>
                <a:gd name="T81" fmla="*/ 0 h 13"/>
                <a:gd name="T82" fmla="*/ 82 w 111"/>
                <a:gd name="T83" fmla="*/ 1 h 13"/>
                <a:gd name="T84" fmla="*/ 88 w 111"/>
                <a:gd name="T85" fmla="*/ 1 h 13"/>
                <a:gd name="T86" fmla="*/ 92 w 111"/>
                <a:gd name="T87" fmla="*/ 1 h 13"/>
                <a:gd name="T88" fmla="*/ 97 w 111"/>
                <a:gd name="T89" fmla="*/ 2 h 13"/>
                <a:gd name="T90" fmla="*/ 101 w 111"/>
                <a:gd name="T91" fmla="*/ 2 h 13"/>
                <a:gd name="T92" fmla="*/ 104 w 111"/>
                <a:gd name="T93" fmla="*/ 3 h 13"/>
                <a:gd name="T94" fmla="*/ 107 w 111"/>
                <a:gd name="T95" fmla="*/ 4 h 13"/>
                <a:gd name="T96" fmla="*/ 109 w 111"/>
                <a:gd name="T97" fmla="*/ 5 h 13"/>
                <a:gd name="T98" fmla="*/ 111 w 111"/>
                <a:gd name="T99" fmla="*/ 6 h 13"/>
                <a:gd name="T100" fmla="*/ 111 w 111"/>
                <a:gd name="T101" fmla="*/ 6 h 13"/>
                <a:gd name="T102" fmla="*/ 111 w 111"/>
                <a:gd name="T103" fmla="*/ 7 h 13"/>
                <a:gd name="T104" fmla="*/ 109 w 111"/>
                <a:gd name="T105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1" h="13">
                  <a:moveTo>
                    <a:pt x="108" y="9"/>
                  </a:moveTo>
                  <a:lnTo>
                    <a:pt x="107" y="9"/>
                  </a:lnTo>
                  <a:lnTo>
                    <a:pt x="105" y="9"/>
                  </a:lnTo>
                  <a:lnTo>
                    <a:pt x="104" y="10"/>
                  </a:lnTo>
                  <a:lnTo>
                    <a:pt x="102" y="10"/>
                  </a:lnTo>
                  <a:lnTo>
                    <a:pt x="100" y="10"/>
                  </a:lnTo>
                  <a:lnTo>
                    <a:pt x="98" y="11"/>
                  </a:lnTo>
                  <a:lnTo>
                    <a:pt x="96" y="11"/>
                  </a:lnTo>
                  <a:lnTo>
                    <a:pt x="94" y="11"/>
                  </a:lnTo>
                  <a:lnTo>
                    <a:pt x="91" y="12"/>
                  </a:lnTo>
                  <a:lnTo>
                    <a:pt x="89" y="12"/>
                  </a:lnTo>
                  <a:lnTo>
                    <a:pt x="86" y="12"/>
                  </a:lnTo>
                  <a:lnTo>
                    <a:pt x="83" y="12"/>
                  </a:lnTo>
                  <a:lnTo>
                    <a:pt x="80" y="13"/>
                  </a:lnTo>
                  <a:lnTo>
                    <a:pt x="77" y="13"/>
                  </a:lnTo>
                  <a:lnTo>
                    <a:pt x="74" y="13"/>
                  </a:lnTo>
                  <a:lnTo>
                    <a:pt x="71" y="13"/>
                  </a:lnTo>
                  <a:lnTo>
                    <a:pt x="70" y="13"/>
                  </a:lnTo>
                  <a:lnTo>
                    <a:pt x="69" y="13"/>
                  </a:lnTo>
                  <a:lnTo>
                    <a:pt x="68" y="13"/>
                  </a:lnTo>
                  <a:lnTo>
                    <a:pt x="67" y="13"/>
                  </a:lnTo>
                  <a:lnTo>
                    <a:pt x="66" y="13"/>
                  </a:lnTo>
                  <a:lnTo>
                    <a:pt x="66" y="13"/>
                  </a:lnTo>
                  <a:lnTo>
                    <a:pt x="65" y="13"/>
                  </a:lnTo>
                  <a:lnTo>
                    <a:pt x="64" y="13"/>
                  </a:lnTo>
                  <a:lnTo>
                    <a:pt x="63" y="13"/>
                  </a:lnTo>
                  <a:lnTo>
                    <a:pt x="62" y="13"/>
                  </a:lnTo>
                  <a:lnTo>
                    <a:pt x="61" y="13"/>
                  </a:lnTo>
                  <a:lnTo>
                    <a:pt x="60" y="13"/>
                  </a:lnTo>
                  <a:lnTo>
                    <a:pt x="59" y="13"/>
                  </a:lnTo>
                  <a:lnTo>
                    <a:pt x="58" y="13"/>
                  </a:lnTo>
                  <a:lnTo>
                    <a:pt x="57" y="13"/>
                  </a:lnTo>
                  <a:lnTo>
                    <a:pt x="56" y="13"/>
                  </a:lnTo>
                  <a:lnTo>
                    <a:pt x="54" y="13"/>
                  </a:lnTo>
                  <a:lnTo>
                    <a:pt x="53" y="13"/>
                  </a:lnTo>
                  <a:lnTo>
                    <a:pt x="52" y="13"/>
                  </a:lnTo>
                  <a:lnTo>
                    <a:pt x="50" y="13"/>
                  </a:lnTo>
                  <a:lnTo>
                    <a:pt x="49" y="13"/>
                  </a:lnTo>
                  <a:lnTo>
                    <a:pt x="47" y="13"/>
                  </a:lnTo>
                  <a:lnTo>
                    <a:pt x="46" y="13"/>
                  </a:lnTo>
                  <a:lnTo>
                    <a:pt x="45" y="13"/>
                  </a:lnTo>
                  <a:lnTo>
                    <a:pt x="43" y="13"/>
                  </a:lnTo>
                  <a:lnTo>
                    <a:pt x="42" y="13"/>
                  </a:lnTo>
                  <a:lnTo>
                    <a:pt x="41" y="13"/>
                  </a:lnTo>
                  <a:lnTo>
                    <a:pt x="39" y="13"/>
                  </a:lnTo>
                  <a:lnTo>
                    <a:pt x="38" y="13"/>
                  </a:lnTo>
                  <a:lnTo>
                    <a:pt x="37" y="13"/>
                  </a:lnTo>
                  <a:lnTo>
                    <a:pt x="36" y="13"/>
                  </a:lnTo>
                  <a:lnTo>
                    <a:pt x="34" y="13"/>
                  </a:lnTo>
                  <a:lnTo>
                    <a:pt x="33" y="13"/>
                  </a:lnTo>
                  <a:lnTo>
                    <a:pt x="31" y="13"/>
                  </a:lnTo>
                  <a:lnTo>
                    <a:pt x="30" y="12"/>
                  </a:lnTo>
                  <a:lnTo>
                    <a:pt x="28" y="12"/>
                  </a:lnTo>
                  <a:lnTo>
                    <a:pt x="26" y="12"/>
                  </a:lnTo>
                  <a:lnTo>
                    <a:pt x="25" y="12"/>
                  </a:lnTo>
                  <a:lnTo>
                    <a:pt x="23" y="12"/>
                  </a:lnTo>
                  <a:lnTo>
                    <a:pt x="22" y="12"/>
                  </a:lnTo>
                  <a:lnTo>
                    <a:pt x="21" y="12"/>
                  </a:lnTo>
                  <a:lnTo>
                    <a:pt x="19" y="12"/>
                  </a:lnTo>
                  <a:lnTo>
                    <a:pt x="18" y="11"/>
                  </a:lnTo>
                  <a:lnTo>
                    <a:pt x="16" y="11"/>
                  </a:lnTo>
                  <a:lnTo>
                    <a:pt x="15" y="11"/>
                  </a:lnTo>
                  <a:lnTo>
                    <a:pt x="14" y="11"/>
                  </a:lnTo>
                  <a:lnTo>
                    <a:pt x="13" y="11"/>
                  </a:lnTo>
                  <a:lnTo>
                    <a:pt x="12" y="11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5" y="9"/>
                  </a:lnTo>
                  <a:lnTo>
                    <a:pt x="4" y="9"/>
                  </a:lnTo>
                  <a:lnTo>
                    <a:pt x="3" y="9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3" y="0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53" y="0"/>
                  </a:lnTo>
                  <a:lnTo>
                    <a:pt x="56" y="0"/>
                  </a:lnTo>
                  <a:lnTo>
                    <a:pt x="58" y="0"/>
                  </a:lnTo>
                  <a:lnTo>
                    <a:pt x="60" y="0"/>
                  </a:lnTo>
                  <a:lnTo>
                    <a:pt x="62" y="0"/>
                  </a:lnTo>
                  <a:lnTo>
                    <a:pt x="64" y="0"/>
                  </a:lnTo>
                  <a:lnTo>
                    <a:pt x="67" y="0"/>
                  </a:lnTo>
                  <a:lnTo>
                    <a:pt x="69" y="0"/>
                  </a:lnTo>
                  <a:lnTo>
                    <a:pt x="71" y="0"/>
                  </a:lnTo>
                  <a:lnTo>
                    <a:pt x="73" y="0"/>
                  </a:lnTo>
                  <a:lnTo>
                    <a:pt x="75" y="0"/>
                  </a:lnTo>
                  <a:lnTo>
                    <a:pt x="77" y="0"/>
                  </a:lnTo>
                  <a:lnTo>
                    <a:pt x="79" y="0"/>
                  </a:lnTo>
                  <a:lnTo>
                    <a:pt x="80" y="0"/>
                  </a:lnTo>
                  <a:lnTo>
                    <a:pt x="82" y="1"/>
                  </a:lnTo>
                  <a:lnTo>
                    <a:pt x="84" y="1"/>
                  </a:lnTo>
                  <a:lnTo>
                    <a:pt x="86" y="1"/>
                  </a:lnTo>
                  <a:lnTo>
                    <a:pt x="88" y="1"/>
                  </a:lnTo>
                  <a:lnTo>
                    <a:pt x="89" y="1"/>
                  </a:lnTo>
                  <a:lnTo>
                    <a:pt x="91" y="1"/>
                  </a:lnTo>
                  <a:lnTo>
                    <a:pt x="92" y="1"/>
                  </a:lnTo>
                  <a:lnTo>
                    <a:pt x="94" y="2"/>
                  </a:lnTo>
                  <a:lnTo>
                    <a:pt x="95" y="2"/>
                  </a:lnTo>
                  <a:lnTo>
                    <a:pt x="97" y="2"/>
                  </a:lnTo>
                  <a:lnTo>
                    <a:pt x="98" y="2"/>
                  </a:lnTo>
                  <a:lnTo>
                    <a:pt x="100" y="2"/>
                  </a:lnTo>
                  <a:lnTo>
                    <a:pt x="101" y="2"/>
                  </a:lnTo>
                  <a:lnTo>
                    <a:pt x="102" y="3"/>
                  </a:lnTo>
                  <a:lnTo>
                    <a:pt x="103" y="3"/>
                  </a:lnTo>
                  <a:lnTo>
                    <a:pt x="104" y="3"/>
                  </a:lnTo>
                  <a:lnTo>
                    <a:pt x="105" y="3"/>
                  </a:lnTo>
                  <a:lnTo>
                    <a:pt x="106" y="4"/>
                  </a:lnTo>
                  <a:lnTo>
                    <a:pt x="107" y="4"/>
                  </a:lnTo>
                  <a:lnTo>
                    <a:pt x="108" y="4"/>
                  </a:lnTo>
                  <a:lnTo>
                    <a:pt x="108" y="4"/>
                  </a:lnTo>
                  <a:lnTo>
                    <a:pt x="109" y="5"/>
                  </a:lnTo>
                  <a:lnTo>
                    <a:pt x="110" y="5"/>
                  </a:lnTo>
                  <a:lnTo>
                    <a:pt x="110" y="5"/>
                  </a:lnTo>
                  <a:lnTo>
                    <a:pt x="111" y="6"/>
                  </a:lnTo>
                  <a:lnTo>
                    <a:pt x="111" y="6"/>
                  </a:lnTo>
                  <a:lnTo>
                    <a:pt x="111" y="6"/>
                  </a:lnTo>
                  <a:lnTo>
                    <a:pt x="111" y="6"/>
                  </a:lnTo>
                  <a:lnTo>
                    <a:pt x="111" y="7"/>
                  </a:lnTo>
                  <a:lnTo>
                    <a:pt x="111" y="7"/>
                  </a:lnTo>
                  <a:lnTo>
                    <a:pt x="111" y="7"/>
                  </a:lnTo>
                  <a:lnTo>
                    <a:pt x="110" y="8"/>
                  </a:lnTo>
                  <a:lnTo>
                    <a:pt x="110" y="8"/>
                  </a:lnTo>
                  <a:lnTo>
                    <a:pt x="109" y="8"/>
                  </a:lnTo>
                  <a:lnTo>
                    <a:pt x="109" y="8"/>
                  </a:lnTo>
                  <a:lnTo>
                    <a:pt x="108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45" name="Freeform 56"/>
            <p:cNvSpPr>
              <a:spLocks/>
            </p:cNvSpPr>
            <p:nvPr/>
          </p:nvSpPr>
          <p:spPr bwMode="auto">
            <a:xfrm>
              <a:off x="3892" y="2770"/>
              <a:ext cx="112" cy="12"/>
            </a:xfrm>
            <a:custGeom>
              <a:avLst/>
              <a:gdLst>
                <a:gd name="T0" fmla="*/ 111 w 112"/>
                <a:gd name="T1" fmla="*/ 5 h 12"/>
                <a:gd name="T2" fmla="*/ 107 w 112"/>
                <a:gd name="T3" fmla="*/ 7 h 12"/>
                <a:gd name="T4" fmla="*/ 104 w 112"/>
                <a:gd name="T5" fmla="*/ 8 h 12"/>
                <a:gd name="T6" fmla="*/ 99 w 112"/>
                <a:gd name="T7" fmla="*/ 9 h 12"/>
                <a:gd name="T8" fmla="*/ 94 w 112"/>
                <a:gd name="T9" fmla="*/ 10 h 12"/>
                <a:gd name="T10" fmla="*/ 88 w 112"/>
                <a:gd name="T11" fmla="*/ 10 h 12"/>
                <a:gd name="T12" fmla="*/ 81 w 112"/>
                <a:gd name="T13" fmla="*/ 11 h 12"/>
                <a:gd name="T14" fmla="*/ 74 w 112"/>
                <a:gd name="T15" fmla="*/ 11 h 12"/>
                <a:gd name="T16" fmla="*/ 70 w 112"/>
                <a:gd name="T17" fmla="*/ 12 h 12"/>
                <a:gd name="T18" fmla="*/ 67 w 112"/>
                <a:gd name="T19" fmla="*/ 12 h 12"/>
                <a:gd name="T20" fmla="*/ 64 w 112"/>
                <a:gd name="T21" fmla="*/ 12 h 12"/>
                <a:gd name="T22" fmla="*/ 61 w 112"/>
                <a:gd name="T23" fmla="*/ 12 h 12"/>
                <a:gd name="T24" fmla="*/ 58 w 112"/>
                <a:gd name="T25" fmla="*/ 12 h 12"/>
                <a:gd name="T26" fmla="*/ 55 w 112"/>
                <a:gd name="T27" fmla="*/ 12 h 12"/>
                <a:gd name="T28" fmla="*/ 50 w 112"/>
                <a:gd name="T29" fmla="*/ 12 h 12"/>
                <a:gd name="T30" fmla="*/ 46 w 112"/>
                <a:gd name="T31" fmla="*/ 12 h 12"/>
                <a:gd name="T32" fmla="*/ 42 w 112"/>
                <a:gd name="T33" fmla="*/ 12 h 12"/>
                <a:gd name="T34" fmla="*/ 38 w 112"/>
                <a:gd name="T35" fmla="*/ 11 h 12"/>
                <a:gd name="T36" fmla="*/ 35 w 112"/>
                <a:gd name="T37" fmla="*/ 11 h 12"/>
                <a:gd name="T38" fmla="*/ 30 w 112"/>
                <a:gd name="T39" fmla="*/ 11 h 12"/>
                <a:gd name="T40" fmla="*/ 25 w 112"/>
                <a:gd name="T41" fmla="*/ 10 h 12"/>
                <a:gd name="T42" fmla="*/ 21 w 112"/>
                <a:gd name="T43" fmla="*/ 10 h 12"/>
                <a:gd name="T44" fmla="*/ 16 w 112"/>
                <a:gd name="T45" fmla="*/ 9 h 12"/>
                <a:gd name="T46" fmla="*/ 13 w 112"/>
                <a:gd name="T47" fmla="*/ 9 h 12"/>
                <a:gd name="T48" fmla="*/ 10 w 112"/>
                <a:gd name="T49" fmla="*/ 9 h 12"/>
                <a:gd name="T50" fmla="*/ 8 w 112"/>
                <a:gd name="T51" fmla="*/ 8 h 12"/>
                <a:gd name="T52" fmla="*/ 7 w 112"/>
                <a:gd name="T53" fmla="*/ 8 h 12"/>
                <a:gd name="T54" fmla="*/ 3 w 112"/>
                <a:gd name="T55" fmla="*/ 6 h 12"/>
                <a:gd name="T56" fmla="*/ 0 w 112"/>
                <a:gd name="T57" fmla="*/ 5 h 12"/>
                <a:gd name="T58" fmla="*/ 0 w 112"/>
                <a:gd name="T59" fmla="*/ 3 h 12"/>
                <a:gd name="T60" fmla="*/ 0 w 112"/>
                <a:gd name="T61" fmla="*/ 0 h 12"/>
                <a:gd name="T62" fmla="*/ 1 w 112"/>
                <a:gd name="T63" fmla="*/ 2 h 12"/>
                <a:gd name="T64" fmla="*/ 4 w 112"/>
                <a:gd name="T65" fmla="*/ 3 h 12"/>
                <a:gd name="T66" fmla="*/ 7 w 112"/>
                <a:gd name="T67" fmla="*/ 3 h 12"/>
                <a:gd name="T68" fmla="*/ 9 w 112"/>
                <a:gd name="T69" fmla="*/ 4 h 12"/>
                <a:gd name="T70" fmla="*/ 11 w 112"/>
                <a:gd name="T71" fmla="*/ 4 h 12"/>
                <a:gd name="T72" fmla="*/ 14 w 112"/>
                <a:gd name="T73" fmla="*/ 5 h 12"/>
                <a:gd name="T74" fmla="*/ 17 w 112"/>
                <a:gd name="T75" fmla="*/ 5 h 12"/>
                <a:gd name="T76" fmla="*/ 22 w 112"/>
                <a:gd name="T77" fmla="*/ 6 h 12"/>
                <a:gd name="T78" fmla="*/ 26 w 112"/>
                <a:gd name="T79" fmla="*/ 6 h 12"/>
                <a:gd name="T80" fmla="*/ 31 w 112"/>
                <a:gd name="T81" fmla="*/ 7 h 12"/>
                <a:gd name="T82" fmla="*/ 36 w 112"/>
                <a:gd name="T83" fmla="*/ 7 h 12"/>
                <a:gd name="T84" fmla="*/ 39 w 112"/>
                <a:gd name="T85" fmla="*/ 7 h 12"/>
                <a:gd name="T86" fmla="*/ 44 w 112"/>
                <a:gd name="T87" fmla="*/ 7 h 12"/>
                <a:gd name="T88" fmla="*/ 48 w 112"/>
                <a:gd name="T89" fmla="*/ 7 h 12"/>
                <a:gd name="T90" fmla="*/ 52 w 112"/>
                <a:gd name="T91" fmla="*/ 7 h 12"/>
                <a:gd name="T92" fmla="*/ 56 w 112"/>
                <a:gd name="T93" fmla="*/ 7 h 12"/>
                <a:gd name="T94" fmla="*/ 59 w 112"/>
                <a:gd name="T95" fmla="*/ 7 h 12"/>
                <a:gd name="T96" fmla="*/ 62 w 112"/>
                <a:gd name="T97" fmla="*/ 7 h 12"/>
                <a:gd name="T98" fmla="*/ 65 w 112"/>
                <a:gd name="T99" fmla="*/ 7 h 12"/>
                <a:gd name="T100" fmla="*/ 68 w 112"/>
                <a:gd name="T101" fmla="*/ 7 h 12"/>
                <a:gd name="T102" fmla="*/ 71 w 112"/>
                <a:gd name="T103" fmla="*/ 7 h 12"/>
                <a:gd name="T104" fmla="*/ 78 w 112"/>
                <a:gd name="T105" fmla="*/ 7 h 12"/>
                <a:gd name="T106" fmla="*/ 87 w 112"/>
                <a:gd name="T107" fmla="*/ 6 h 12"/>
                <a:gd name="T108" fmla="*/ 95 w 112"/>
                <a:gd name="T109" fmla="*/ 5 h 12"/>
                <a:gd name="T110" fmla="*/ 101 w 112"/>
                <a:gd name="T111" fmla="*/ 4 h 12"/>
                <a:gd name="T112" fmla="*/ 106 w 112"/>
                <a:gd name="T113" fmla="*/ 3 h 12"/>
                <a:gd name="T114" fmla="*/ 109 w 112"/>
                <a:gd name="T115" fmla="*/ 2 h 12"/>
                <a:gd name="T116" fmla="*/ 111 w 112"/>
                <a:gd name="T117" fmla="*/ 1 h 12"/>
                <a:gd name="T118" fmla="*/ 112 w 112"/>
                <a:gd name="T11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2" h="12">
                  <a:moveTo>
                    <a:pt x="112" y="4"/>
                  </a:moveTo>
                  <a:lnTo>
                    <a:pt x="112" y="5"/>
                  </a:lnTo>
                  <a:lnTo>
                    <a:pt x="111" y="5"/>
                  </a:lnTo>
                  <a:lnTo>
                    <a:pt x="110" y="6"/>
                  </a:lnTo>
                  <a:lnTo>
                    <a:pt x="109" y="7"/>
                  </a:lnTo>
                  <a:lnTo>
                    <a:pt x="107" y="7"/>
                  </a:lnTo>
                  <a:lnTo>
                    <a:pt x="106" y="8"/>
                  </a:lnTo>
                  <a:lnTo>
                    <a:pt x="105" y="8"/>
                  </a:lnTo>
                  <a:lnTo>
                    <a:pt x="104" y="8"/>
                  </a:lnTo>
                  <a:lnTo>
                    <a:pt x="102" y="9"/>
                  </a:lnTo>
                  <a:lnTo>
                    <a:pt x="101" y="9"/>
                  </a:lnTo>
                  <a:lnTo>
                    <a:pt x="99" y="9"/>
                  </a:lnTo>
                  <a:lnTo>
                    <a:pt x="97" y="9"/>
                  </a:lnTo>
                  <a:lnTo>
                    <a:pt x="96" y="10"/>
                  </a:lnTo>
                  <a:lnTo>
                    <a:pt x="94" y="10"/>
                  </a:lnTo>
                  <a:lnTo>
                    <a:pt x="92" y="10"/>
                  </a:lnTo>
                  <a:lnTo>
                    <a:pt x="90" y="10"/>
                  </a:lnTo>
                  <a:lnTo>
                    <a:pt x="88" y="10"/>
                  </a:lnTo>
                  <a:lnTo>
                    <a:pt x="86" y="11"/>
                  </a:lnTo>
                  <a:lnTo>
                    <a:pt x="84" y="11"/>
                  </a:lnTo>
                  <a:lnTo>
                    <a:pt x="81" y="11"/>
                  </a:lnTo>
                  <a:lnTo>
                    <a:pt x="79" y="11"/>
                  </a:lnTo>
                  <a:lnTo>
                    <a:pt x="77" y="11"/>
                  </a:lnTo>
                  <a:lnTo>
                    <a:pt x="74" y="11"/>
                  </a:lnTo>
                  <a:lnTo>
                    <a:pt x="72" y="11"/>
                  </a:lnTo>
                  <a:lnTo>
                    <a:pt x="71" y="12"/>
                  </a:lnTo>
                  <a:lnTo>
                    <a:pt x="70" y="12"/>
                  </a:lnTo>
                  <a:lnTo>
                    <a:pt x="69" y="12"/>
                  </a:lnTo>
                  <a:lnTo>
                    <a:pt x="68" y="12"/>
                  </a:lnTo>
                  <a:lnTo>
                    <a:pt x="67" y="12"/>
                  </a:lnTo>
                  <a:lnTo>
                    <a:pt x="66" y="12"/>
                  </a:lnTo>
                  <a:lnTo>
                    <a:pt x="65" y="12"/>
                  </a:lnTo>
                  <a:lnTo>
                    <a:pt x="64" y="12"/>
                  </a:lnTo>
                  <a:lnTo>
                    <a:pt x="63" y="12"/>
                  </a:lnTo>
                  <a:lnTo>
                    <a:pt x="62" y="12"/>
                  </a:lnTo>
                  <a:lnTo>
                    <a:pt x="61" y="12"/>
                  </a:lnTo>
                  <a:lnTo>
                    <a:pt x="60" y="12"/>
                  </a:lnTo>
                  <a:lnTo>
                    <a:pt x="59" y="12"/>
                  </a:lnTo>
                  <a:lnTo>
                    <a:pt x="58" y="12"/>
                  </a:lnTo>
                  <a:lnTo>
                    <a:pt x="57" y="12"/>
                  </a:lnTo>
                  <a:lnTo>
                    <a:pt x="56" y="12"/>
                  </a:lnTo>
                  <a:lnTo>
                    <a:pt x="55" y="12"/>
                  </a:lnTo>
                  <a:lnTo>
                    <a:pt x="53" y="12"/>
                  </a:lnTo>
                  <a:lnTo>
                    <a:pt x="52" y="12"/>
                  </a:lnTo>
                  <a:lnTo>
                    <a:pt x="50" y="12"/>
                  </a:lnTo>
                  <a:lnTo>
                    <a:pt x="49" y="12"/>
                  </a:lnTo>
                  <a:lnTo>
                    <a:pt x="48" y="12"/>
                  </a:lnTo>
                  <a:lnTo>
                    <a:pt x="46" y="12"/>
                  </a:lnTo>
                  <a:lnTo>
                    <a:pt x="45" y="12"/>
                  </a:lnTo>
                  <a:lnTo>
                    <a:pt x="44" y="12"/>
                  </a:lnTo>
                  <a:lnTo>
                    <a:pt x="42" y="12"/>
                  </a:lnTo>
                  <a:lnTo>
                    <a:pt x="41" y="11"/>
                  </a:lnTo>
                  <a:lnTo>
                    <a:pt x="40" y="11"/>
                  </a:lnTo>
                  <a:lnTo>
                    <a:pt x="38" y="11"/>
                  </a:lnTo>
                  <a:lnTo>
                    <a:pt x="37" y="11"/>
                  </a:lnTo>
                  <a:lnTo>
                    <a:pt x="36" y="11"/>
                  </a:lnTo>
                  <a:lnTo>
                    <a:pt x="35" y="11"/>
                  </a:lnTo>
                  <a:lnTo>
                    <a:pt x="33" y="11"/>
                  </a:lnTo>
                  <a:lnTo>
                    <a:pt x="31" y="11"/>
                  </a:lnTo>
                  <a:lnTo>
                    <a:pt x="30" y="11"/>
                  </a:lnTo>
                  <a:lnTo>
                    <a:pt x="28" y="11"/>
                  </a:lnTo>
                  <a:lnTo>
                    <a:pt x="26" y="11"/>
                  </a:lnTo>
                  <a:lnTo>
                    <a:pt x="25" y="10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1" y="10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9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5" y="7"/>
                  </a:lnTo>
                  <a:lnTo>
                    <a:pt x="4" y="7"/>
                  </a:lnTo>
                  <a:lnTo>
                    <a:pt x="3" y="6"/>
                  </a:lnTo>
                  <a:lnTo>
                    <a:pt x="2" y="6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4"/>
                  </a:lnTo>
                  <a:lnTo>
                    <a:pt x="8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2" y="5"/>
                  </a:lnTo>
                  <a:lnTo>
                    <a:pt x="14" y="5"/>
                  </a:lnTo>
                  <a:lnTo>
                    <a:pt x="15" y="5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9" y="5"/>
                  </a:lnTo>
                  <a:lnTo>
                    <a:pt x="20" y="6"/>
                  </a:lnTo>
                  <a:lnTo>
                    <a:pt x="22" y="6"/>
                  </a:lnTo>
                  <a:lnTo>
                    <a:pt x="23" y="6"/>
                  </a:lnTo>
                  <a:lnTo>
                    <a:pt x="25" y="6"/>
                  </a:lnTo>
                  <a:lnTo>
                    <a:pt x="26" y="6"/>
                  </a:lnTo>
                  <a:lnTo>
                    <a:pt x="28" y="6"/>
                  </a:lnTo>
                  <a:lnTo>
                    <a:pt x="29" y="6"/>
                  </a:lnTo>
                  <a:lnTo>
                    <a:pt x="31" y="7"/>
                  </a:lnTo>
                  <a:lnTo>
                    <a:pt x="33" y="7"/>
                  </a:lnTo>
                  <a:lnTo>
                    <a:pt x="34" y="7"/>
                  </a:lnTo>
                  <a:lnTo>
                    <a:pt x="36" y="7"/>
                  </a:lnTo>
                  <a:lnTo>
                    <a:pt x="37" y="7"/>
                  </a:lnTo>
                  <a:lnTo>
                    <a:pt x="38" y="7"/>
                  </a:lnTo>
                  <a:lnTo>
                    <a:pt x="39" y="7"/>
                  </a:lnTo>
                  <a:lnTo>
                    <a:pt x="41" y="7"/>
                  </a:lnTo>
                  <a:lnTo>
                    <a:pt x="42" y="7"/>
                  </a:lnTo>
                  <a:lnTo>
                    <a:pt x="44" y="7"/>
                  </a:lnTo>
                  <a:lnTo>
                    <a:pt x="45" y="7"/>
                  </a:lnTo>
                  <a:lnTo>
                    <a:pt x="46" y="7"/>
                  </a:lnTo>
                  <a:lnTo>
                    <a:pt x="48" y="7"/>
                  </a:lnTo>
                  <a:lnTo>
                    <a:pt x="49" y="7"/>
                  </a:lnTo>
                  <a:lnTo>
                    <a:pt x="50" y="7"/>
                  </a:lnTo>
                  <a:lnTo>
                    <a:pt x="52" y="7"/>
                  </a:lnTo>
                  <a:lnTo>
                    <a:pt x="53" y="7"/>
                  </a:lnTo>
                  <a:lnTo>
                    <a:pt x="55" y="7"/>
                  </a:lnTo>
                  <a:lnTo>
                    <a:pt x="56" y="7"/>
                  </a:lnTo>
                  <a:lnTo>
                    <a:pt x="57" y="7"/>
                  </a:lnTo>
                  <a:lnTo>
                    <a:pt x="58" y="7"/>
                  </a:lnTo>
                  <a:lnTo>
                    <a:pt x="59" y="7"/>
                  </a:lnTo>
                  <a:lnTo>
                    <a:pt x="60" y="7"/>
                  </a:lnTo>
                  <a:lnTo>
                    <a:pt x="61" y="7"/>
                  </a:lnTo>
                  <a:lnTo>
                    <a:pt x="62" y="7"/>
                  </a:lnTo>
                  <a:lnTo>
                    <a:pt x="63" y="7"/>
                  </a:lnTo>
                  <a:lnTo>
                    <a:pt x="64" y="7"/>
                  </a:lnTo>
                  <a:lnTo>
                    <a:pt x="65" y="7"/>
                  </a:lnTo>
                  <a:lnTo>
                    <a:pt x="66" y="7"/>
                  </a:lnTo>
                  <a:lnTo>
                    <a:pt x="67" y="7"/>
                  </a:lnTo>
                  <a:lnTo>
                    <a:pt x="68" y="7"/>
                  </a:lnTo>
                  <a:lnTo>
                    <a:pt x="69" y="7"/>
                  </a:lnTo>
                  <a:lnTo>
                    <a:pt x="70" y="7"/>
                  </a:lnTo>
                  <a:lnTo>
                    <a:pt x="71" y="7"/>
                  </a:lnTo>
                  <a:lnTo>
                    <a:pt x="72" y="7"/>
                  </a:lnTo>
                  <a:lnTo>
                    <a:pt x="75" y="7"/>
                  </a:lnTo>
                  <a:lnTo>
                    <a:pt x="78" y="7"/>
                  </a:lnTo>
                  <a:lnTo>
                    <a:pt x="81" y="7"/>
                  </a:lnTo>
                  <a:lnTo>
                    <a:pt x="84" y="6"/>
                  </a:lnTo>
                  <a:lnTo>
                    <a:pt x="87" y="6"/>
                  </a:lnTo>
                  <a:lnTo>
                    <a:pt x="90" y="6"/>
                  </a:lnTo>
                  <a:lnTo>
                    <a:pt x="92" y="6"/>
                  </a:lnTo>
                  <a:lnTo>
                    <a:pt x="95" y="5"/>
                  </a:lnTo>
                  <a:lnTo>
                    <a:pt x="97" y="5"/>
                  </a:lnTo>
                  <a:lnTo>
                    <a:pt x="99" y="5"/>
                  </a:lnTo>
                  <a:lnTo>
                    <a:pt x="101" y="4"/>
                  </a:lnTo>
                  <a:lnTo>
                    <a:pt x="103" y="4"/>
                  </a:lnTo>
                  <a:lnTo>
                    <a:pt x="104" y="3"/>
                  </a:lnTo>
                  <a:lnTo>
                    <a:pt x="106" y="3"/>
                  </a:lnTo>
                  <a:lnTo>
                    <a:pt x="107" y="3"/>
                  </a:lnTo>
                  <a:lnTo>
                    <a:pt x="109" y="2"/>
                  </a:lnTo>
                  <a:lnTo>
                    <a:pt x="109" y="2"/>
                  </a:lnTo>
                  <a:lnTo>
                    <a:pt x="109" y="2"/>
                  </a:lnTo>
                  <a:lnTo>
                    <a:pt x="110" y="1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12" y="1"/>
                  </a:lnTo>
                  <a:lnTo>
                    <a:pt x="112" y="1"/>
                  </a:lnTo>
                  <a:lnTo>
                    <a:pt x="112" y="0"/>
                  </a:lnTo>
                  <a:lnTo>
                    <a:pt x="112" y="4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46" name="Freeform 57"/>
            <p:cNvSpPr>
              <a:spLocks/>
            </p:cNvSpPr>
            <p:nvPr/>
          </p:nvSpPr>
          <p:spPr bwMode="auto">
            <a:xfrm>
              <a:off x="3917" y="2763"/>
              <a:ext cx="24" cy="8"/>
            </a:xfrm>
            <a:custGeom>
              <a:avLst/>
              <a:gdLst>
                <a:gd name="T0" fmla="*/ 12 w 24"/>
                <a:gd name="T1" fmla="*/ 0 h 8"/>
                <a:gd name="T2" fmla="*/ 24 w 24"/>
                <a:gd name="T3" fmla="*/ 6 h 8"/>
                <a:gd name="T4" fmla="*/ 6 w 24"/>
                <a:gd name="T5" fmla="*/ 8 h 8"/>
                <a:gd name="T6" fmla="*/ 0 w 24"/>
                <a:gd name="T7" fmla="*/ 1 h 8"/>
                <a:gd name="T8" fmla="*/ 12 w 24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8">
                  <a:moveTo>
                    <a:pt x="12" y="0"/>
                  </a:moveTo>
                  <a:lnTo>
                    <a:pt x="24" y="6"/>
                  </a:lnTo>
                  <a:lnTo>
                    <a:pt x="6" y="8"/>
                  </a:lnTo>
                  <a:lnTo>
                    <a:pt x="0" y="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47" name="Freeform 58"/>
            <p:cNvSpPr>
              <a:spLocks/>
            </p:cNvSpPr>
            <p:nvPr/>
          </p:nvSpPr>
          <p:spPr bwMode="auto">
            <a:xfrm>
              <a:off x="3919" y="2764"/>
              <a:ext cx="19" cy="6"/>
            </a:xfrm>
            <a:custGeom>
              <a:avLst/>
              <a:gdLst>
                <a:gd name="T0" fmla="*/ 10 w 19"/>
                <a:gd name="T1" fmla="*/ 0 h 6"/>
                <a:gd name="T2" fmla="*/ 19 w 19"/>
                <a:gd name="T3" fmla="*/ 4 h 6"/>
                <a:gd name="T4" fmla="*/ 5 w 19"/>
                <a:gd name="T5" fmla="*/ 6 h 6"/>
                <a:gd name="T6" fmla="*/ 0 w 19"/>
                <a:gd name="T7" fmla="*/ 1 h 6"/>
                <a:gd name="T8" fmla="*/ 10 w 1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6">
                  <a:moveTo>
                    <a:pt x="10" y="0"/>
                  </a:moveTo>
                  <a:lnTo>
                    <a:pt x="19" y="4"/>
                  </a:lnTo>
                  <a:lnTo>
                    <a:pt x="5" y="6"/>
                  </a:lnTo>
                  <a:lnTo>
                    <a:pt x="0" y="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6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48" name="Freeform 59"/>
            <p:cNvSpPr>
              <a:spLocks/>
            </p:cNvSpPr>
            <p:nvPr/>
          </p:nvSpPr>
          <p:spPr bwMode="auto">
            <a:xfrm>
              <a:off x="3908" y="2721"/>
              <a:ext cx="5" cy="7"/>
            </a:xfrm>
            <a:custGeom>
              <a:avLst/>
              <a:gdLst>
                <a:gd name="T0" fmla="*/ 1 w 5"/>
                <a:gd name="T1" fmla="*/ 7 h 7"/>
                <a:gd name="T2" fmla="*/ 1 w 5"/>
                <a:gd name="T3" fmla="*/ 6 h 7"/>
                <a:gd name="T4" fmla="*/ 0 w 5"/>
                <a:gd name="T5" fmla="*/ 6 h 7"/>
                <a:gd name="T6" fmla="*/ 1 w 5"/>
                <a:gd name="T7" fmla="*/ 4 h 7"/>
                <a:gd name="T8" fmla="*/ 1 w 5"/>
                <a:gd name="T9" fmla="*/ 3 h 7"/>
                <a:gd name="T10" fmla="*/ 1 w 5"/>
                <a:gd name="T11" fmla="*/ 2 h 7"/>
                <a:gd name="T12" fmla="*/ 2 w 5"/>
                <a:gd name="T13" fmla="*/ 2 h 7"/>
                <a:gd name="T14" fmla="*/ 2 w 5"/>
                <a:gd name="T15" fmla="*/ 1 h 7"/>
                <a:gd name="T16" fmla="*/ 2 w 5"/>
                <a:gd name="T17" fmla="*/ 1 h 7"/>
                <a:gd name="T18" fmla="*/ 3 w 5"/>
                <a:gd name="T19" fmla="*/ 1 h 7"/>
                <a:gd name="T20" fmla="*/ 3 w 5"/>
                <a:gd name="T21" fmla="*/ 0 h 7"/>
                <a:gd name="T22" fmla="*/ 3 w 5"/>
                <a:gd name="T23" fmla="*/ 0 h 7"/>
                <a:gd name="T24" fmla="*/ 4 w 5"/>
                <a:gd name="T25" fmla="*/ 0 h 7"/>
                <a:gd name="T26" fmla="*/ 4 w 5"/>
                <a:gd name="T27" fmla="*/ 1 h 7"/>
                <a:gd name="T28" fmla="*/ 5 w 5"/>
                <a:gd name="T29" fmla="*/ 2 h 7"/>
                <a:gd name="T30" fmla="*/ 4 w 5"/>
                <a:gd name="T31" fmla="*/ 3 h 7"/>
                <a:gd name="T32" fmla="*/ 4 w 5"/>
                <a:gd name="T33" fmla="*/ 4 h 7"/>
                <a:gd name="T34" fmla="*/ 4 w 5"/>
                <a:gd name="T35" fmla="*/ 5 h 7"/>
                <a:gd name="T36" fmla="*/ 3 w 5"/>
                <a:gd name="T37" fmla="*/ 5 h 7"/>
                <a:gd name="T38" fmla="*/ 3 w 5"/>
                <a:gd name="T39" fmla="*/ 6 h 7"/>
                <a:gd name="T40" fmla="*/ 3 w 5"/>
                <a:gd name="T41" fmla="*/ 6 h 7"/>
                <a:gd name="T42" fmla="*/ 2 w 5"/>
                <a:gd name="T43" fmla="*/ 7 h 7"/>
                <a:gd name="T44" fmla="*/ 2 w 5"/>
                <a:gd name="T45" fmla="*/ 7 h 7"/>
                <a:gd name="T46" fmla="*/ 2 w 5"/>
                <a:gd name="T47" fmla="*/ 7 h 7"/>
                <a:gd name="T48" fmla="*/ 1 w 5"/>
                <a:gd name="T4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" h="7">
                  <a:moveTo>
                    <a:pt x="1" y="7"/>
                  </a:moveTo>
                  <a:lnTo>
                    <a:pt x="1" y="6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1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49" name="Freeform 60"/>
            <p:cNvSpPr>
              <a:spLocks/>
            </p:cNvSpPr>
            <p:nvPr/>
          </p:nvSpPr>
          <p:spPr bwMode="auto">
            <a:xfrm>
              <a:off x="3911" y="2736"/>
              <a:ext cx="12" cy="11"/>
            </a:xfrm>
            <a:custGeom>
              <a:avLst/>
              <a:gdLst>
                <a:gd name="T0" fmla="*/ 0 w 12"/>
                <a:gd name="T1" fmla="*/ 11 h 11"/>
                <a:gd name="T2" fmla="*/ 0 w 12"/>
                <a:gd name="T3" fmla="*/ 0 h 11"/>
                <a:gd name="T4" fmla="*/ 12 w 12"/>
                <a:gd name="T5" fmla="*/ 3 h 11"/>
                <a:gd name="T6" fmla="*/ 12 w 12"/>
                <a:gd name="T7" fmla="*/ 11 h 11"/>
                <a:gd name="T8" fmla="*/ 0 w 12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0" y="11"/>
                  </a:moveTo>
                  <a:lnTo>
                    <a:pt x="0" y="0"/>
                  </a:lnTo>
                  <a:lnTo>
                    <a:pt x="12" y="3"/>
                  </a:lnTo>
                  <a:lnTo>
                    <a:pt x="12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0" name="Rectangle 61"/>
            <p:cNvSpPr>
              <a:spLocks noChangeArrowheads="1"/>
            </p:cNvSpPr>
            <p:nvPr/>
          </p:nvSpPr>
          <p:spPr bwMode="auto">
            <a:xfrm>
              <a:off x="3913" y="2738"/>
              <a:ext cx="9" cy="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1" name="Freeform 62"/>
            <p:cNvSpPr>
              <a:spLocks/>
            </p:cNvSpPr>
            <p:nvPr/>
          </p:nvSpPr>
          <p:spPr bwMode="auto">
            <a:xfrm>
              <a:off x="3906" y="2720"/>
              <a:ext cx="25" cy="22"/>
            </a:xfrm>
            <a:custGeom>
              <a:avLst/>
              <a:gdLst>
                <a:gd name="T0" fmla="*/ 4 w 25"/>
                <a:gd name="T1" fmla="*/ 6 h 22"/>
                <a:gd name="T2" fmla="*/ 4 w 25"/>
                <a:gd name="T3" fmla="*/ 6 h 22"/>
                <a:gd name="T4" fmla="*/ 5 w 25"/>
                <a:gd name="T5" fmla="*/ 5 h 22"/>
                <a:gd name="T6" fmla="*/ 6 w 25"/>
                <a:gd name="T7" fmla="*/ 4 h 22"/>
                <a:gd name="T8" fmla="*/ 7 w 25"/>
                <a:gd name="T9" fmla="*/ 3 h 22"/>
                <a:gd name="T10" fmla="*/ 8 w 25"/>
                <a:gd name="T11" fmla="*/ 2 h 22"/>
                <a:gd name="T12" fmla="*/ 9 w 25"/>
                <a:gd name="T13" fmla="*/ 1 h 22"/>
                <a:gd name="T14" fmla="*/ 11 w 25"/>
                <a:gd name="T15" fmla="*/ 0 h 22"/>
                <a:gd name="T16" fmla="*/ 13 w 25"/>
                <a:gd name="T17" fmla="*/ 0 h 22"/>
                <a:gd name="T18" fmla="*/ 14 w 25"/>
                <a:gd name="T19" fmla="*/ 0 h 22"/>
                <a:gd name="T20" fmla="*/ 16 w 25"/>
                <a:gd name="T21" fmla="*/ 0 h 22"/>
                <a:gd name="T22" fmla="*/ 18 w 25"/>
                <a:gd name="T23" fmla="*/ 1 h 22"/>
                <a:gd name="T24" fmla="*/ 20 w 25"/>
                <a:gd name="T25" fmla="*/ 2 h 22"/>
                <a:gd name="T26" fmla="*/ 22 w 25"/>
                <a:gd name="T27" fmla="*/ 3 h 22"/>
                <a:gd name="T28" fmla="*/ 23 w 25"/>
                <a:gd name="T29" fmla="*/ 5 h 22"/>
                <a:gd name="T30" fmla="*/ 24 w 25"/>
                <a:gd name="T31" fmla="*/ 6 h 22"/>
                <a:gd name="T32" fmla="*/ 25 w 25"/>
                <a:gd name="T33" fmla="*/ 8 h 22"/>
                <a:gd name="T34" fmla="*/ 25 w 25"/>
                <a:gd name="T35" fmla="*/ 11 h 22"/>
                <a:gd name="T36" fmla="*/ 25 w 25"/>
                <a:gd name="T37" fmla="*/ 13 h 22"/>
                <a:gd name="T38" fmla="*/ 24 w 25"/>
                <a:gd name="T39" fmla="*/ 15 h 22"/>
                <a:gd name="T40" fmla="*/ 23 w 25"/>
                <a:gd name="T41" fmla="*/ 17 h 22"/>
                <a:gd name="T42" fmla="*/ 22 w 25"/>
                <a:gd name="T43" fmla="*/ 18 h 22"/>
                <a:gd name="T44" fmla="*/ 20 w 25"/>
                <a:gd name="T45" fmla="*/ 20 h 22"/>
                <a:gd name="T46" fmla="*/ 19 w 25"/>
                <a:gd name="T47" fmla="*/ 21 h 22"/>
                <a:gd name="T48" fmla="*/ 16 w 25"/>
                <a:gd name="T49" fmla="*/ 22 h 22"/>
                <a:gd name="T50" fmla="*/ 14 w 25"/>
                <a:gd name="T51" fmla="*/ 22 h 22"/>
                <a:gd name="T52" fmla="*/ 12 w 25"/>
                <a:gd name="T53" fmla="*/ 22 h 22"/>
                <a:gd name="T54" fmla="*/ 11 w 25"/>
                <a:gd name="T55" fmla="*/ 21 h 22"/>
                <a:gd name="T56" fmla="*/ 9 w 25"/>
                <a:gd name="T57" fmla="*/ 21 h 22"/>
                <a:gd name="T58" fmla="*/ 8 w 25"/>
                <a:gd name="T59" fmla="*/ 20 h 22"/>
                <a:gd name="T60" fmla="*/ 7 w 25"/>
                <a:gd name="T61" fmla="*/ 19 h 22"/>
                <a:gd name="T62" fmla="*/ 6 w 25"/>
                <a:gd name="T63" fmla="*/ 18 h 22"/>
                <a:gd name="T64" fmla="*/ 5 w 25"/>
                <a:gd name="T65" fmla="*/ 17 h 22"/>
                <a:gd name="T66" fmla="*/ 4 w 25"/>
                <a:gd name="T67" fmla="*/ 16 h 22"/>
                <a:gd name="T68" fmla="*/ 4 w 25"/>
                <a:gd name="T69" fmla="*/ 15 h 22"/>
                <a:gd name="T70" fmla="*/ 4 w 25"/>
                <a:gd name="T71" fmla="*/ 15 h 22"/>
                <a:gd name="T72" fmla="*/ 3 w 25"/>
                <a:gd name="T73" fmla="*/ 15 h 22"/>
                <a:gd name="T74" fmla="*/ 2 w 25"/>
                <a:gd name="T75" fmla="*/ 14 h 22"/>
                <a:gd name="T76" fmla="*/ 1 w 25"/>
                <a:gd name="T77" fmla="*/ 13 h 22"/>
                <a:gd name="T78" fmla="*/ 0 w 25"/>
                <a:gd name="T79" fmla="*/ 11 h 22"/>
                <a:gd name="T80" fmla="*/ 1 w 25"/>
                <a:gd name="T81" fmla="*/ 9 h 22"/>
                <a:gd name="T82" fmla="*/ 1 w 25"/>
                <a:gd name="T83" fmla="*/ 7 h 22"/>
                <a:gd name="T84" fmla="*/ 2 w 25"/>
                <a:gd name="T85" fmla="*/ 6 h 22"/>
                <a:gd name="T86" fmla="*/ 4 w 25"/>
                <a:gd name="T87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" h="22">
                  <a:moveTo>
                    <a:pt x="4" y="6"/>
                  </a:move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5" y="5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2" y="4"/>
                  </a:lnTo>
                  <a:lnTo>
                    <a:pt x="23" y="5"/>
                  </a:lnTo>
                  <a:lnTo>
                    <a:pt x="24" y="5"/>
                  </a:lnTo>
                  <a:lnTo>
                    <a:pt x="24" y="6"/>
                  </a:lnTo>
                  <a:lnTo>
                    <a:pt x="25" y="7"/>
                  </a:lnTo>
                  <a:lnTo>
                    <a:pt x="25" y="8"/>
                  </a:lnTo>
                  <a:lnTo>
                    <a:pt x="25" y="10"/>
                  </a:lnTo>
                  <a:lnTo>
                    <a:pt x="25" y="11"/>
                  </a:lnTo>
                  <a:lnTo>
                    <a:pt x="25" y="12"/>
                  </a:lnTo>
                  <a:lnTo>
                    <a:pt x="25" y="13"/>
                  </a:lnTo>
                  <a:lnTo>
                    <a:pt x="25" y="14"/>
                  </a:lnTo>
                  <a:lnTo>
                    <a:pt x="24" y="15"/>
                  </a:lnTo>
                  <a:lnTo>
                    <a:pt x="24" y="16"/>
                  </a:lnTo>
                  <a:lnTo>
                    <a:pt x="23" y="17"/>
                  </a:lnTo>
                  <a:lnTo>
                    <a:pt x="23" y="18"/>
                  </a:lnTo>
                  <a:lnTo>
                    <a:pt x="22" y="18"/>
                  </a:lnTo>
                  <a:lnTo>
                    <a:pt x="21" y="19"/>
                  </a:lnTo>
                  <a:lnTo>
                    <a:pt x="20" y="20"/>
                  </a:lnTo>
                  <a:lnTo>
                    <a:pt x="19" y="20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6" y="22"/>
                  </a:lnTo>
                  <a:lnTo>
                    <a:pt x="15" y="22"/>
                  </a:lnTo>
                  <a:lnTo>
                    <a:pt x="14" y="22"/>
                  </a:lnTo>
                  <a:lnTo>
                    <a:pt x="13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1" y="21"/>
                  </a:lnTo>
                  <a:lnTo>
                    <a:pt x="10" y="21"/>
                  </a:lnTo>
                  <a:lnTo>
                    <a:pt x="9" y="21"/>
                  </a:lnTo>
                  <a:lnTo>
                    <a:pt x="9" y="20"/>
                  </a:lnTo>
                  <a:lnTo>
                    <a:pt x="8" y="20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6" y="19"/>
                  </a:lnTo>
                  <a:lnTo>
                    <a:pt x="6" y="18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2" name="Freeform 63"/>
            <p:cNvSpPr>
              <a:spLocks/>
            </p:cNvSpPr>
            <p:nvPr/>
          </p:nvSpPr>
          <p:spPr bwMode="auto">
            <a:xfrm>
              <a:off x="3908" y="2722"/>
              <a:ext cx="21" cy="18"/>
            </a:xfrm>
            <a:custGeom>
              <a:avLst/>
              <a:gdLst>
                <a:gd name="T0" fmla="*/ 2 w 21"/>
                <a:gd name="T1" fmla="*/ 6 h 18"/>
                <a:gd name="T2" fmla="*/ 3 w 21"/>
                <a:gd name="T3" fmla="*/ 6 h 18"/>
                <a:gd name="T4" fmla="*/ 3 w 21"/>
                <a:gd name="T5" fmla="*/ 6 h 18"/>
                <a:gd name="T6" fmla="*/ 4 w 21"/>
                <a:gd name="T7" fmla="*/ 4 h 18"/>
                <a:gd name="T8" fmla="*/ 5 w 21"/>
                <a:gd name="T9" fmla="*/ 3 h 18"/>
                <a:gd name="T10" fmla="*/ 6 w 21"/>
                <a:gd name="T11" fmla="*/ 2 h 18"/>
                <a:gd name="T12" fmla="*/ 7 w 21"/>
                <a:gd name="T13" fmla="*/ 1 h 18"/>
                <a:gd name="T14" fmla="*/ 9 w 21"/>
                <a:gd name="T15" fmla="*/ 0 h 18"/>
                <a:gd name="T16" fmla="*/ 10 w 21"/>
                <a:gd name="T17" fmla="*/ 0 h 18"/>
                <a:gd name="T18" fmla="*/ 12 w 21"/>
                <a:gd name="T19" fmla="*/ 0 h 18"/>
                <a:gd name="T20" fmla="*/ 15 w 21"/>
                <a:gd name="T21" fmla="*/ 0 h 18"/>
                <a:gd name="T22" fmla="*/ 18 w 21"/>
                <a:gd name="T23" fmla="*/ 2 h 18"/>
                <a:gd name="T24" fmla="*/ 20 w 21"/>
                <a:gd name="T25" fmla="*/ 4 h 18"/>
                <a:gd name="T26" fmla="*/ 21 w 21"/>
                <a:gd name="T27" fmla="*/ 8 h 18"/>
                <a:gd name="T28" fmla="*/ 21 w 21"/>
                <a:gd name="T29" fmla="*/ 11 h 18"/>
                <a:gd name="T30" fmla="*/ 21 w 21"/>
                <a:gd name="T31" fmla="*/ 12 h 18"/>
                <a:gd name="T32" fmla="*/ 20 w 21"/>
                <a:gd name="T33" fmla="*/ 14 h 18"/>
                <a:gd name="T34" fmla="*/ 19 w 21"/>
                <a:gd name="T35" fmla="*/ 15 h 18"/>
                <a:gd name="T36" fmla="*/ 17 w 21"/>
                <a:gd name="T37" fmla="*/ 16 h 18"/>
                <a:gd name="T38" fmla="*/ 16 w 21"/>
                <a:gd name="T39" fmla="*/ 17 h 18"/>
                <a:gd name="T40" fmla="*/ 14 w 21"/>
                <a:gd name="T41" fmla="*/ 18 h 18"/>
                <a:gd name="T42" fmla="*/ 12 w 21"/>
                <a:gd name="T43" fmla="*/ 18 h 18"/>
                <a:gd name="T44" fmla="*/ 10 w 21"/>
                <a:gd name="T45" fmla="*/ 18 h 18"/>
                <a:gd name="T46" fmla="*/ 7 w 21"/>
                <a:gd name="T47" fmla="*/ 17 h 18"/>
                <a:gd name="T48" fmla="*/ 5 w 21"/>
                <a:gd name="T49" fmla="*/ 15 h 18"/>
                <a:gd name="T50" fmla="*/ 3 w 21"/>
                <a:gd name="T51" fmla="*/ 12 h 18"/>
                <a:gd name="T52" fmla="*/ 3 w 21"/>
                <a:gd name="T53" fmla="*/ 11 h 18"/>
                <a:gd name="T54" fmla="*/ 2 w 21"/>
                <a:gd name="T55" fmla="*/ 11 h 18"/>
                <a:gd name="T56" fmla="*/ 1 w 21"/>
                <a:gd name="T57" fmla="*/ 11 h 18"/>
                <a:gd name="T58" fmla="*/ 0 w 21"/>
                <a:gd name="T59" fmla="*/ 11 h 18"/>
                <a:gd name="T60" fmla="*/ 0 w 21"/>
                <a:gd name="T61" fmla="*/ 10 h 18"/>
                <a:gd name="T62" fmla="*/ 0 w 21"/>
                <a:gd name="T63" fmla="*/ 9 h 18"/>
                <a:gd name="T64" fmla="*/ 0 w 21"/>
                <a:gd name="T65" fmla="*/ 8 h 18"/>
                <a:gd name="T66" fmla="*/ 0 w 21"/>
                <a:gd name="T67" fmla="*/ 7 h 18"/>
                <a:gd name="T68" fmla="*/ 1 w 21"/>
                <a:gd name="T69" fmla="*/ 6 h 18"/>
                <a:gd name="T70" fmla="*/ 2 w 21"/>
                <a:gd name="T71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1" h="18">
                  <a:moveTo>
                    <a:pt x="2" y="6"/>
                  </a:moveTo>
                  <a:lnTo>
                    <a:pt x="2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8" y="2"/>
                  </a:lnTo>
                  <a:lnTo>
                    <a:pt x="19" y="3"/>
                  </a:lnTo>
                  <a:lnTo>
                    <a:pt x="20" y="4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12"/>
                  </a:lnTo>
                  <a:lnTo>
                    <a:pt x="20" y="13"/>
                  </a:lnTo>
                  <a:lnTo>
                    <a:pt x="20" y="14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8" y="16"/>
                  </a:lnTo>
                  <a:lnTo>
                    <a:pt x="17" y="16"/>
                  </a:lnTo>
                  <a:lnTo>
                    <a:pt x="17" y="17"/>
                  </a:lnTo>
                  <a:lnTo>
                    <a:pt x="16" y="17"/>
                  </a:lnTo>
                  <a:lnTo>
                    <a:pt x="15" y="18"/>
                  </a:lnTo>
                  <a:lnTo>
                    <a:pt x="14" y="18"/>
                  </a:lnTo>
                  <a:lnTo>
                    <a:pt x="13" y="18"/>
                  </a:lnTo>
                  <a:lnTo>
                    <a:pt x="12" y="18"/>
                  </a:lnTo>
                  <a:lnTo>
                    <a:pt x="11" y="18"/>
                  </a:lnTo>
                  <a:lnTo>
                    <a:pt x="10" y="18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6" y="16"/>
                  </a:lnTo>
                  <a:lnTo>
                    <a:pt x="5" y="15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3" name="Freeform 64"/>
            <p:cNvSpPr>
              <a:spLocks/>
            </p:cNvSpPr>
            <p:nvPr/>
          </p:nvSpPr>
          <p:spPr bwMode="auto">
            <a:xfrm>
              <a:off x="3915" y="2734"/>
              <a:ext cx="9" cy="4"/>
            </a:xfrm>
            <a:custGeom>
              <a:avLst/>
              <a:gdLst>
                <a:gd name="T0" fmla="*/ 9 w 9"/>
                <a:gd name="T1" fmla="*/ 1 h 4"/>
                <a:gd name="T2" fmla="*/ 9 w 9"/>
                <a:gd name="T3" fmla="*/ 1 h 4"/>
                <a:gd name="T4" fmla="*/ 9 w 9"/>
                <a:gd name="T5" fmla="*/ 1 h 4"/>
                <a:gd name="T6" fmla="*/ 9 w 9"/>
                <a:gd name="T7" fmla="*/ 2 h 4"/>
                <a:gd name="T8" fmla="*/ 9 w 9"/>
                <a:gd name="T9" fmla="*/ 2 h 4"/>
                <a:gd name="T10" fmla="*/ 8 w 9"/>
                <a:gd name="T11" fmla="*/ 2 h 4"/>
                <a:gd name="T12" fmla="*/ 8 w 9"/>
                <a:gd name="T13" fmla="*/ 3 h 4"/>
                <a:gd name="T14" fmla="*/ 8 w 9"/>
                <a:gd name="T15" fmla="*/ 3 h 4"/>
                <a:gd name="T16" fmla="*/ 7 w 9"/>
                <a:gd name="T17" fmla="*/ 3 h 4"/>
                <a:gd name="T18" fmla="*/ 7 w 9"/>
                <a:gd name="T19" fmla="*/ 3 h 4"/>
                <a:gd name="T20" fmla="*/ 6 w 9"/>
                <a:gd name="T21" fmla="*/ 4 h 4"/>
                <a:gd name="T22" fmla="*/ 6 w 9"/>
                <a:gd name="T23" fmla="*/ 4 h 4"/>
                <a:gd name="T24" fmla="*/ 5 w 9"/>
                <a:gd name="T25" fmla="*/ 4 h 4"/>
                <a:gd name="T26" fmla="*/ 4 w 9"/>
                <a:gd name="T27" fmla="*/ 4 h 4"/>
                <a:gd name="T28" fmla="*/ 4 w 9"/>
                <a:gd name="T29" fmla="*/ 3 h 4"/>
                <a:gd name="T30" fmla="*/ 4 w 9"/>
                <a:gd name="T31" fmla="*/ 3 h 4"/>
                <a:gd name="T32" fmla="*/ 4 w 9"/>
                <a:gd name="T33" fmla="*/ 3 h 4"/>
                <a:gd name="T34" fmla="*/ 0 w 9"/>
                <a:gd name="T35" fmla="*/ 0 h 4"/>
                <a:gd name="T36" fmla="*/ 9 w 9"/>
                <a:gd name="T3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" h="4">
                  <a:moveTo>
                    <a:pt x="9" y="1"/>
                  </a:moveTo>
                  <a:lnTo>
                    <a:pt x="9" y="1"/>
                  </a:ln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0" y="0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4" name="Freeform 65"/>
            <p:cNvSpPr>
              <a:spLocks/>
            </p:cNvSpPr>
            <p:nvPr/>
          </p:nvSpPr>
          <p:spPr bwMode="auto">
            <a:xfrm>
              <a:off x="3918" y="2735"/>
              <a:ext cx="5" cy="1"/>
            </a:xfrm>
            <a:custGeom>
              <a:avLst/>
              <a:gdLst>
                <a:gd name="T0" fmla="*/ 5 w 5"/>
                <a:gd name="T1" fmla="*/ 0 h 1"/>
                <a:gd name="T2" fmla="*/ 4 w 5"/>
                <a:gd name="T3" fmla="*/ 1 h 1"/>
                <a:gd name="T4" fmla="*/ 1 w 5"/>
                <a:gd name="T5" fmla="*/ 1 h 1"/>
                <a:gd name="T6" fmla="*/ 0 w 5"/>
                <a:gd name="T7" fmla="*/ 0 h 1"/>
                <a:gd name="T8" fmla="*/ 5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lnTo>
                    <a:pt x="4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5" name="Freeform 66"/>
            <p:cNvSpPr>
              <a:spLocks/>
            </p:cNvSpPr>
            <p:nvPr/>
          </p:nvSpPr>
          <p:spPr bwMode="auto">
            <a:xfrm>
              <a:off x="3910" y="2717"/>
              <a:ext cx="20" cy="6"/>
            </a:xfrm>
            <a:custGeom>
              <a:avLst/>
              <a:gdLst>
                <a:gd name="T0" fmla="*/ 3 w 20"/>
                <a:gd name="T1" fmla="*/ 2 h 6"/>
                <a:gd name="T2" fmla="*/ 3 w 20"/>
                <a:gd name="T3" fmla="*/ 1 h 6"/>
                <a:gd name="T4" fmla="*/ 4 w 20"/>
                <a:gd name="T5" fmla="*/ 1 h 6"/>
                <a:gd name="T6" fmla="*/ 4 w 20"/>
                <a:gd name="T7" fmla="*/ 1 h 6"/>
                <a:gd name="T8" fmla="*/ 5 w 20"/>
                <a:gd name="T9" fmla="*/ 1 h 6"/>
                <a:gd name="T10" fmla="*/ 5 w 20"/>
                <a:gd name="T11" fmla="*/ 1 h 6"/>
                <a:gd name="T12" fmla="*/ 6 w 20"/>
                <a:gd name="T13" fmla="*/ 0 h 6"/>
                <a:gd name="T14" fmla="*/ 7 w 20"/>
                <a:gd name="T15" fmla="*/ 0 h 6"/>
                <a:gd name="T16" fmla="*/ 8 w 20"/>
                <a:gd name="T17" fmla="*/ 0 h 6"/>
                <a:gd name="T18" fmla="*/ 8 w 20"/>
                <a:gd name="T19" fmla="*/ 0 h 6"/>
                <a:gd name="T20" fmla="*/ 9 w 20"/>
                <a:gd name="T21" fmla="*/ 0 h 6"/>
                <a:gd name="T22" fmla="*/ 9 w 20"/>
                <a:gd name="T23" fmla="*/ 0 h 6"/>
                <a:gd name="T24" fmla="*/ 10 w 20"/>
                <a:gd name="T25" fmla="*/ 0 h 6"/>
                <a:gd name="T26" fmla="*/ 11 w 20"/>
                <a:gd name="T27" fmla="*/ 0 h 6"/>
                <a:gd name="T28" fmla="*/ 12 w 20"/>
                <a:gd name="T29" fmla="*/ 0 h 6"/>
                <a:gd name="T30" fmla="*/ 13 w 20"/>
                <a:gd name="T31" fmla="*/ 0 h 6"/>
                <a:gd name="T32" fmla="*/ 14 w 20"/>
                <a:gd name="T33" fmla="*/ 1 h 6"/>
                <a:gd name="T34" fmla="*/ 14 w 20"/>
                <a:gd name="T35" fmla="*/ 1 h 6"/>
                <a:gd name="T36" fmla="*/ 15 w 20"/>
                <a:gd name="T37" fmla="*/ 2 h 6"/>
                <a:gd name="T38" fmla="*/ 16 w 20"/>
                <a:gd name="T39" fmla="*/ 2 h 6"/>
                <a:gd name="T40" fmla="*/ 17 w 20"/>
                <a:gd name="T41" fmla="*/ 2 h 6"/>
                <a:gd name="T42" fmla="*/ 19 w 20"/>
                <a:gd name="T43" fmla="*/ 2 h 6"/>
                <a:gd name="T44" fmla="*/ 20 w 20"/>
                <a:gd name="T45" fmla="*/ 3 h 6"/>
                <a:gd name="T46" fmla="*/ 20 w 20"/>
                <a:gd name="T47" fmla="*/ 4 h 6"/>
                <a:gd name="T48" fmla="*/ 20 w 20"/>
                <a:gd name="T49" fmla="*/ 5 h 6"/>
                <a:gd name="T50" fmla="*/ 19 w 20"/>
                <a:gd name="T51" fmla="*/ 6 h 6"/>
                <a:gd name="T52" fmla="*/ 18 w 20"/>
                <a:gd name="T53" fmla="*/ 6 h 6"/>
                <a:gd name="T54" fmla="*/ 17 w 20"/>
                <a:gd name="T55" fmla="*/ 6 h 6"/>
                <a:gd name="T56" fmla="*/ 15 w 20"/>
                <a:gd name="T57" fmla="*/ 6 h 6"/>
                <a:gd name="T58" fmla="*/ 15 w 20"/>
                <a:gd name="T59" fmla="*/ 6 h 6"/>
                <a:gd name="T60" fmla="*/ 14 w 20"/>
                <a:gd name="T61" fmla="*/ 6 h 6"/>
                <a:gd name="T62" fmla="*/ 13 w 20"/>
                <a:gd name="T63" fmla="*/ 6 h 6"/>
                <a:gd name="T64" fmla="*/ 13 w 20"/>
                <a:gd name="T65" fmla="*/ 6 h 6"/>
                <a:gd name="T66" fmla="*/ 12 w 20"/>
                <a:gd name="T67" fmla="*/ 6 h 6"/>
                <a:gd name="T68" fmla="*/ 12 w 20"/>
                <a:gd name="T69" fmla="*/ 6 h 6"/>
                <a:gd name="T70" fmla="*/ 11 w 20"/>
                <a:gd name="T71" fmla="*/ 6 h 6"/>
                <a:gd name="T72" fmla="*/ 10 w 20"/>
                <a:gd name="T73" fmla="*/ 6 h 6"/>
                <a:gd name="T74" fmla="*/ 9 w 20"/>
                <a:gd name="T75" fmla="*/ 6 h 6"/>
                <a:gd name="T76" fmla="*/ 9 w 20"/>
                <a:gd name="T77" fmla="*/ 5 h 6"/>
                <a:gd name="T78" fmla="*/ 8 w 20"/>
                <a:gd name="T79" fmla="*/ 5 h 6"/>
                <a:gd name="T80" fmla="*/ 8 w 20"/>
                <a:gd name="T81" fmla="*/ 5 h 6"/>
                <a:gd name="T82" fmla="*/ 7 w 20"/>
                <a:gd name="T83" fmla="*/ 5 h 6"/>
                <a:gd name="T84" fmla="*/ 7 w 20"/>
                <a:gd name="T85" fmla="*/ 5 h 6"/>
                <a:gd name="T86" fmla="*/ 6 w 20"/>
                <a:gd name="T87" fmla="*/ 5 h 6"/>
                <a:gd name="T88" fmla="*/ 5 w 20"/>
                <a:gd name="T89" fmla="*/ 5 h 6"/>
                <a:gd name="T90" fmla="*/ 5 w 20"/>
                <a:gd name="T91" fmla="*/ 5 h 6"/>
                <a:gd name="T92" fmla="*/ 3 w 20"/>
                <a:gd name="T93" fmla="*/ 6 h 6"/>
                <a:gd name="T94" fmla="*/ 2 w 20"/>
                <a:gd name="T95" fmla="*/ 6 h 6"/>
                <a:gd name="T96" fmla="*/ 1 w 20"/>
                <a:gd name="T97" fmla="*/ 6 h 6"/>
                <a:gd name="T98" fmla="*/ 1 w 20"/>
                <a:gd name="T99" fmla="*/ 5 h 6"/>
                <a:gd name="T100" fmla="*/ 0 w 20"/>
                <a:gd name="T101" fmla="*/ 4 h 6"/>
                <a:gd name="T102" fmla="*/ 0 w 20"/>
                <a:gd name="T103" fmla="*/ 3 h 6"/>
                <a:gd name="T104" fmla="*/ 1 w 20"/>
                <a:gd name="T105" fmla="*/ 3 h 6"/>
                <a:gd name="T106" fmla="*/ 2 w 20"/>
                <a:gd name="T10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" h="6">
                  <a:moveTo>
                    <a:pt x="2" y="2"/>
                  </a:move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9" y="6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4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6" name="Freeform 67"/>
            <p:cNvSpPr>
              <a:spLocks/>
            </p:cNvSpPr>
            <p:nvPr/>
          </p:nvSpPr>
          <p:spPr bwMode="auto">
            <a:xfrm>
              <a:off x="3928" y="2763"/>
              <a:ext cx="27" cy="8"/>
            </a:xfrm>
            <a:custGeom>
              <a:avLst/>
              <a:gdLst>
                <a:gd name="T0" fmla="*/ 12 w 27"/>
                <a:gd name="T1" fmla="*/ 0 h 8"/>
                <a:gd name="T2" fmla="*/ 27 w 27"/>
                <a:gd name="T3" fmla="*/ 5 h 8"/>
                <a:gd name="T4" fmla="*/ 9 w 27"/>
                <a:gd name="T5" fmla="*/ 8 h 8"/>
                <a:gd name="T6" fmla="*/ 0 w 27"/>
                <a:gd name="T7" fmla="*/ 2 h 8"/>
                <a:gd name="T8" fmla="*/ 12 w 2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8">
                  <a:moveTo>
                    <a:pt x="12" y="0"/>
                  </a:moveTo>
                  <a:lnTo>
                    <a:pt x="27" y="5"/>
                  </a:lnTo>
                  <a:lnTo>
                    <a:pt x="9" y="8"/>
                  </a:lnTo>
                  <a:lnTo>
                    <a:pt x="0" y="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7" name="Freeform 68"/>
            <p:cNvSpPr>
              <a:spLocks/>
            </p:cNvSpPr>
            <p:nvPr/>
          </p:nvSpPr>
          <p:spPr bwMode="auto">
            <a:xfrm>
              <a:off x="3931" y="2764"/>
              <a:ext cx="20" cy="6"/>
            </a:xfrm>
            <a:custGeom>
              <a:avLst/>
              <a:gdLst>
                <a:gd name="T0" fmla="*/ 9 w 20"/>
                <a:gd name="T1" fmla="*/ 0 h 6"/>
                <a:gd name="T2" fmla="*/ 20 w 20"/>
                <a:gd name="T3" fmla="*/ 4 h 6"/>
                <a:gd name="T4" fmla="*/ 6 w 20"/>
                <a:gd name="T5" fmla="*/ 6 h 6"/>
                <a:gd name="T6" fmla="*/ 0 w 20"/>
                <a:gd name="T7" fmla="*/ 2 h 6"/>
                <a:gd name="T8" fmla="*/ 9 w 2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6">
                  <a:moveTo>
                    <a:pt x="9" y="0"/>
                  </a:moveTo>
                  <a:lnTo>
                    <a:pt x="20" y="4"/>
                  </a:lnTo>
                  <a:lnTo>
                    <a:pt x="6" y="6"/>
                  </a:lnTo>
                  <a:lnTo>
                    <a:pt x="0" y="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D6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8" name="Freeform 69"/>
            <p:cNvSpPr>
              <a:spLocks/>
            </p:cNvSpPr>
            <p:nvPr/>
          </p:nvSpPr>
          <p:spPr bwMode="auto">
            <a:xfrm>
              <a:off x="3900" y="2742"/>
              <a:ext cx="42" cy="26"/>
            </a:xfrm>
            <a:custGeom>
              <a:avLst/>
              <a:gdLst>
                <a:gd name="T0" fmla="*/ 3 w 42"/>
                <a:gd name="T1" fmla="*/ 4 h 26"/>
                <a:gd name="T2" fmla="*/ 4 w 42"/>
                <a:gd name="T3" fmla="*/ 3 h 26"/>
                <a:gd name="T4" fmla="*/ 5 w 42"/>
                <a:gd name="T5" fmla="*/ 2 h 26"/>
                <a:gd name="T6" fmla="*/ 7 w 42"/>
                <a:gd name="T7" fmla="*/ 1 h 26"/>
                <a:gd name="T8" fmla="*/ 8 w 42"/>
                <a:gd name="T9" fmla="*/ 1 h 26"/>
                <a:gd name="T10" fmla="*/ 8 w 42"/>
                <a:gd name="T11" fmla="*/ 1 h 26"/>
                <a:gd name="T12" fmla="*/ 10 w 42"/>
                <a:gd name="T13" fmla="*/ 0 h 26"/>
                <a:gd name="T14" fmla="*/ 11 w 42"/>
                <a:gd name="T15" fmla="*/ 0 h 26"/>
                <a:gd name="T16" fmla="*/ 11 w 42"/>
                <a:gd name="T17" fmla="*/ 0 h 26"/>
                <a:gd name="T18" fmla="*/ 12 w 42"/>
                <a:gd name="T19" fmla="*/ 0 h 26"/>
                <a:gd name="T20" fmla="*/ 14 w 42"/>
                <a:gd name="T21" fmla="*/ 0 h 26"/>
                <a:gd name="T22" fmla="*/ 16 w 42"/>
                <a:gd name="T23" fmla="*/ 0 h 26"/>
                <a:gd name="T24" fmla="*/ 18 w 42"/>
                <a:gd name="T25" fmla="*/ 0 h 26"/>
                <a:gd name="T26" fmla="*/ 20 w 42"/>
                <a:gd name="T27" fmla="*/ 0 h 26"/>
                <a:gd name="T28" fmla="*/ 22 w 42"/>
                <a:gd name="T29" fmla="*/ 0 h 26"/>
                <a:gd name="T30" fmla="*/ 23 w 42"/>
                <a:gd name="T31" fmla="*/ 0 h 26"/>
                <a:gd name="T32" fmla="*/ 23 w 42"/>
                <a:gd name="T33" fmla="*/ 0 h 26"/>
                <a:gd name="T34" fmla="*/ 24 w 42"/>
                <a:gd name="T35" fmla="*/ 0 h 26"/>
                <a:gd name="T36" fmla="*/ 26 w 42"/>
                <a:gd name="T37" fmla="*/ 1 h 26"/>
                <a:gd name="T38" fmla="*/ 27 w 42"/>
                <a:gd name="T39" fmla="*/ 1 h 26"/>
                <a:gd name="T40" fmla="*/ 28 w 42"/>
                <a:gd name="T41" fmla="*/ 2 h 26"/>
                <a:gd name="T42" fmla="*/ 29 w 42"/>
                <a:gd name="T43" fmla="*/ 2 h 26"/>
                <a:gd name="T44" fmla="*/ 30 w 42"/>
                <a:gd name="T45" fmla="*/ 3 h 26"/>
                <a:gd name="T46" fmla="*/ 31 w 42"/>
                <a:gd name="T47" fmla="*/ 4 h 26"/>
                <a:gd name="T48" fmla="*/ 31 w 42"/>
                <a:gd name="T49" fmla="*/ 5 h 26"/>
                <a:gd name="T50" fmla="*/ 33 w 42"/>
                <a:gd name="T51" fmla="*/ 8 h 26"/>
                <a:gd name="T52" fmla="*/ 36 w 42"/>
                <a:gd name="T53" fmla="*/ 12 h 26"/>
                <a:gd name="T54" fmla="*/ 38 w 42"/>
                <a:gd name="T55" fmla="*/ 16 h 26"/>
                <a:gd name="T56" fmla="*/ 42 w 42"/>
                <a:gd name="T57" fmla="*/ 23 h 26"/>
                <a:gd name="T58" fmla="*/ 37 w 42"/>
                <a:gd name="T59" fmla="*/ 24 h 26"/>
                <a:gd name="T60" fmla="*/ 37 w 42"/>
                <a:gd name="T61" fmla="*/ 25 h 26"/>
                <a:gd name="T62" fmla="*/ 36 w 42"/>
                <a:gd name="T63" fmla="*/ 26 h 26"/>
                <a:gd name="T64" fmla="*/ 35 w 42"/>
                <a:gd name="T65" fmla="*/ 26 h 26"/>
                <a:gd name="T66" fmla="*/ 35 w 42"/>
                <a:gd name="T67" fmla="*/ 25 h 26"/>
                <a:gd name="T68" fmla="*/ 34 w 42"/>
                <a:gd name="T69" fmla="*/ 24 h 26"/>
                <a:gd name="T70" fmla="*/ 34 w 42"/>
                <a:gd name="T71" fmla="*/ 20 h 26"/>
                <a:gd name="T72" fmla="*/ 33 w 42"/>
                <a:gd name="T73" fmla="*/ 20 h 26"/>
                <a:gd name="T74" fmla="*/ 32 w 42"/>
                <a:gd name="T75" fmla="*/ 18 h 26"/>
                <a:gd name="T76" fmla="*/ 30 w 42"/>
                <a:gd name="T77" fmla="*/ 15 h 26"/>
                <a:gd name="T78" fmla="*/ 28 w 42"/>
                <a:gd name="T79" fmla="*/ 12 h 26"/>
                <a:gd name="T80" fmla="*/ 27 w 42"/>
                <a:gd name="T81" fmla="*/ 19 h 26"/>
                <a:gd name="T82" fmla="*/ 7 w 42"/>
                <a:gd name="T83" fmla="*/ 12 h 26"/>
                <a:gd name="T84" fmla="*/ 6 w 42"/>
                <a:gd name="T85" fmla="*/ 14 h 26"/>
                <a:gd name="T86" fmla="*/ 6 w 42"/>
                <a:gd name="T87" fmla="*/ 21 h 26"/>
                <a:gd name="T88" fmla="*/ 0 w 42"/>
                <a:gd name="T89" fmla="*/ 22 h 26"/>
                <a:gd name="T90" fmla="*/ 0 w 42"/>
                <a:gd name="T91" fmla="*/ 18 h 26"/>
                <a:gd name="T92" fmla="*/ 0 w 42"/>
                <a:gd name="T93" fmla="*/ 13 h 26"/>
                <a:gd name="T94" fmla="*/ 1 w 42"/>
                <a:gd name="T95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2" h="26">
                  <a:moveTo>
                    <a:pt x="2" y="5"/>
                  </a:moveTo>
                  <a:lnTo>
                    <a:pt x="3" y="4"/>
                  </a:lnTo>
                  <a:lnTo>
                    <a:pt x="3" y="3"/>
                  </a:lnTo>
                  <a:lnTo>
                    <a:pt x="4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5"/>
                  </a:lnTo>
                  <a:lnTo>
                    <a:pt x="32" y="6"/>
                  </a:lnTo>
                  <a:lnTo>
                    <a:pt x="33" y="8"/>
                  </a:lnTo>
                  <a:lnTo>
                    <a:pt x="35" y="10"/>
                  </a:lnTo>
                  <a:lnTo>
                    <a:pt x="36" y="12"/>
                  </a:lnTo>
                  <a:lnTo>
                    <a:pt x="37" y="14"/>
                  </a:lnTo>
                  <a:lnTo>
                    <a:pt x="38" y="16"/>
                  </a:lnTo>
                  <a:lnTo>
                    <a:pt x="38" y="18"/>
                  </a:lnTo>
                  <a:lnTo>
                    <a:pt x="42" y="23"/>
                  </a:lnTo>
                  <a:lnTo>
                    <a:pt x="39" y="25"/>
                  </a:lnTo>
                  <a:lnTo>
                    <a:pt x="37" y="24"/>
                  </a:lnTo>
                  <a:lnTo>
                    <a:pt x="37" y="24"/>
                  </a:lnTo>
                  <a:lnTo>
                    <a:pt x="37" y="25"/>
                  </a:lnTo>
                  <a:lnTo>
                    <a:pt x="36" y="25"/>
                  </a:lnTo>
                  <a:lnTo>
                    <a:pt x="36" y="26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4" y="24"/>
                  </a:lnTo>
                  <a:lnTo>
                    <a:pt x="34" y="22"/>
                  </a:lnTo>
                  <a:lnTo>
                    <a:pt x="34" y="20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19"/>
                  </a:lnTo>
                  <a:lnTo>
                    <a:pt x="32" y="18"/>
                  </a:lnTo>
                  <a:lnTo>
                    <a:pt x="31" y="16"/>
                  </a:lnTo>
                  <a:lnTo>
                    <a:pt x="30" y="15"/>
                  </a:lnTo>
                  <a:lnTo>
                    <a:pt x="29" y="13"/>
                  </a:lnTo>
                  <a:lnTo>
                    <a:pt x="28" y="12"/>
                  </a:lnTo>
                  <a:lnTo>
                    <a:pt x="26" y="11"/>
                  </a:lnTo>
                  <a:lnTo>
                    <a:pt x="27" y="19"/>
                  </a:lnTo>
                  <a:lnTo>
                    <a:pt x="7" y="21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4"/>
                  </a:lnTo>
                  <a:lnTo>
                    <a:pt x="6" y="17"/>
                  </a:lnTo>
                  <a:lnTo>
                    <a:pt x="6" y="21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1" y="8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9" name="Freeform 70"/>
            <p:cNvSpPr>
              <a:spLocks/>
            </p:cNvSpPr>
            <p:nvPr/>
          </p:nvSpPr>
          <p:spPr bwMode="auto">
            <a:xfrm>
              <a:off x="3935" y="2761"/>
              <a:ext cx="6" cy="5"/>
            </a:xfrm>
            <a:custGeom>
              <a:avLst/>
              <a:gdLst>
                <a:gd name="T0" fmla="*/ 0 w 6"/>
                <a:gd name="T1" fmla="*/ 0 h 5"/>
                <a:gd name="T2" fmla="*/ 0 w 6"/>
                <a:gd name="T3" fmla="*/ 2 h 5"/>
                <a:gd name="T4" fmla="*/ 0 w 6"/>
                <a:gd name="T5" fmla="*/ 3 h 5"/>
                <a:gd name="T6" fmla="*/ 0 w 6"/>
                <a:gd name="T7" fmla="*/ 5 h 5"/>
                <a:gd name="T8" fmla="*/ 1 w 6"/>
                <a:gd name="T9" fmla="*/ 5 h 5"/>
                <a:gd name="T10" fmla="*/ 1 w 6"/>
                <a:gd name="T11" fmla="*/ 5 h 5"/>
                <a:gd name="T12" fmla="*/ 1 w 6"/>
                <a:gd name="T13" fmla="*/ 4 h 5"/>
                <a:gd name="T14" fmla="*/ 1 w 6"/>
                <a:gd name="T15" fmla="*/ 3 h 5"/>
                <a:gd name="T16" fmla="*/ 1 w 6"/>
                <a:gd name="T17" fmla="*/ 3 h 5"/>
                <a:gd name="T18" fmla="*/ 4 w 6"/>
                <a:gd name="T19" fmla="*/ 5 h 5"/>
                <a:gd name="T20" fmla="*/ 6 w 6"/>
                <a:gd name="T21" fmla="*/ 4 h 5"/>
                <a:gd name="T22" fmla="*/ 3 w 6"/>
                <a:gd name="T23" fmla="*/ 0 h 5"/>
                <a:gd name="T24" fmla="*/ 0 w 6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4" y="5"/>
                  </a:lnTo>
                  <a:lnTo>
                    <a:pt x="6" y="4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60" name="Freeform 71"/>
            <p:cNvSpPr>
              <a:spLocks/>
            </p:cNvSpPr>
            <p:nvPr/>
          </p:nvSpPr>
          <p:spPr bwMode="auto">
            <a:xfrm>
              <a:off x="3901" y="2743"/>
              <a:ext cx="36" cy="20"/>
            </a:xfrm>
            <a:custGeom>
              <a:avLst/>
              <a:gdLst>
                <a:gd name="T0" fmla="*/ 27 w 36"/>
                <a:gd name="T1" fmla="*/ 2 h 20"/>
                <a:gd name="T2" fmla="*/ 26 w 36"/>
                <a:gd name="T3" fmla="*/ 1 h 20"/>
                <a:gd name="T4" fmla="*/ 25 w 36"/>
                <a:gd name="T5" fmla="*/ 1 h 20"/>
                <a:gd name="T6" fmla="*/ 24 w 36"/>
                <a:gd name="T7" fmla="*/ 1 h 20"/>
                <a:gd name="T8" fmla="*/ 20 w 36"/>
                <a:gd name="T9" fmla="*/ 0 h 20"/>
                <a:gd name="T10" fmla="*/ 12 w 36"/>
                <a:gd name="T11" fmla="*/ 0 h 20"/>
                <a:gd name="T12" fmla="*/ 8 w 36"/>
                <a:gd name="T13" fmla="*/ 1 h 20"/>
                <a:gd name="T14" fmla="*/ 6 w 36"/>
                <a:gd name="T15" fmla="*/ 1 h 20"/>
                <a:gd name="T16" fmla="*/ 5 w 36"/>
                <a:gd name="T17" fmla="*/ 2 h 20"/>
                <a:gd name="T18" fmla="*/ 3 w 36"/>
                <a:gd name="T19" fmla="*/ 3 h 20"/>
                <a:gd name="T20" fmla="*/ 1 w 36"/>
                <a:gd name="T21" fmla="*/ 6 h 20"/>
                <a:gd name="T22" fmla="*/ 0 w 36"/>
                <a:gd name="T23" fmla="*/ 12 h 20"/>
                <a:gd name="T24" fmla="*/ 0 w 36"/>
                <a:gd name="T25" fmla="*/ 17 h 20"/>
                <a:gd name="T26" fmla="*/ 0 w 36"/>
                <a:gd name="T27" fmla="*/ 20 h 20"/>
                <a:gd name="T28" fmla="*/ 4 w 36"/>
                <a:gd name="T29" fmla="*/ 20 h 20"/>
                <a:gd name="T30" fmla="*/ 4 w 36"/>
                <a:gd name="T31" fmla="*/ 13 h 20"/>
                <a:gd name="T32" fmla="*/ 5 w 36"/>
                <a:gd name="T33" fmla="*/ 10 h 20"/>
                <a:gd name="T34" fmla="*/ 6 w 36"/>
                <a:gd name="T35" fmla="*/ 9 h 20"/>
                <a:gd name="T36" fmla="*/ 7 w 36"/>
                <a:gd name="T37" fmla="*/ 9 h 20"/>
                <a:gd name="T38" fmla="*/ 7 w 36"/>
                <a:gd name="T39" fmla="*/ 20 h 20"/>
                <a:gd name="T40" fmla="*/ 9 w 36"/>
                <a:gd name="T41" fmla="*/ 19 h 20"/>
                <a:gd name="T42" fmla="*/ 12 w 36"/>
                <a:gd name="T43" fmla="*/ 19 h 20"/>
                <a:gd name="T44" fmla="*/ 15 w 36"/>
                <a:gd name="T45" fmla="*/ 19 h 20"/>
                <a:gd name="T46" fmla="*/ 18 w 36"/>
                <a:gd name="T47" fmla="*/ 19 h 20"/>
                <a:gd name="T48" fmla="*/ 21 w 36"/>
                <a:gd name="T49" fmla="*/ 18 h 20"/>
                <a:gd name="T50" fmla="*/ 23 w 36"/>
                <a:gd name="T51" fmla="*/ 18 h 20"/>
                <a:gd name="T52" fmla="*/ 25 w 36"/>
                <a:gd name="T53" fmla="*/ 18 h 20"/>
                <a:gd name="T54" fmla="*/ 24 w 36"/>
                <a:gd name="T55" fmla="*/ 8 h 20"/>
                <a:gd name="T56" fmla="*/ 25 w 36"/>
                <a:gd name="T57" fmla="*/ 9 h 20"/>
                <a:gd name="T58" fmla="*/ 27 w 36"/>
                <a:gd name="T59" fmla="*/ 10 h 20"/>
                <a:gd name="T60" fmla="*/ 30 w 36"/>
                <a:gd name="T61" fmla="*/ 13 h 20"/>
                <a:gd name="T62" fmla="*/ 32 w 36"/>
                <a:gd name="T63" fmla="*/ 17 h 20"/>
                <a:gd name="T64" fmla="*/ 34 w 36"/>
                <a:gd name="T65" fmla="*/ 13 h 20"/>
                <a:gd name="T66" fmla="*/ 31 w 36"/>
                <a:gd name="T67" fmla="*/ 7 h 20"/>
                <a:gd name="T68" fmla="*/ 29 w 36"/>
                <a:gd name="T69" fmla="*/ 3 h 20"/>
                <a:gd name="T70" fmla="*/ 27 w 36"/>
                <a:gd name="T71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6" h="20">
                  <a:moveTo>
                    <a:pt x="27" y="2"/>
                  </a:moveTo>
                  <a:lnTo>
                    <a:pt x="27" y="2"/>
                  </a:lnTo>
                  <a:lnTo>
                    <a:pt x="26" y="1"/>
                  </a:lnTo>
                  <a:lnTo>
                    <a:pt x="26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4" y="1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7" y="1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3" y="3"/>
                  </a:lnTo>
                  <a:lnTo>
                    <a:pt x="3" y="4"/>
                  </a:lnTo>
                  <a:lnTo>
                    <a:pt x="1" y="6"/>
                  </a:lnTo>
                  <a:lnTo>
                    <a:pt x="1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0"/>
                  </a:lnTo>
                  <a:lnTo>
                    <a:pt x="4" y="20"/>
                  </a:lnTo>
                  <a:lnTo>
                    <a:pt x="4" y="16"/>
                  </a:lnTo>
                  <a:lnTo>
                    <a:pt x="4" y="13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6" y="9"/>
                  </a:lnTo>
                  <a:lnTo>
                    <a:pt x="6" y="9"/>
                  </a:lnTo>
                  <a:lnTo>
                    <a:pt x="6" y="9"/>
                  </a:lnTo>
                  <a:lnTo>
                    <a:pt x="7" y="9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0" y="19"/>
                  </a:lnTo>
                  <a:lnTo>
                    <a:pt x="12" y="19"/>
                  </a:lnTo>
                  <a:lnTo>
                    <a:pt x="13" y="19"/>
                  </a:lnTo>
                  <a:lnTo>
                    <a:pt x="15" y="19"/>
                  </a:lnTo>
                  <a:lnTo>
                    <a:pt x="16" y="19"/>
                  </a:lnTo>
                  <a:lnTo>
                    <a:pt x="18" y="19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2" y="18"/>
                  </a:lnTo>
                  <a:lnTo>
                    <a:pt x="23" y="18"/>
                  </a:lnTo>
                  <a:lnTo>
                    <a:pt x="24" y="18"/>
                  </a:lnTo>
                  <a:lnTo>
                    <a:pt x="25" y="18"/>
                  </a:lnTo>
                  <a:lnTo>
                    <a:pt x="25" y="18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5" y="9"/>
                  </a:lnTo>
                  <a:lnTo>
                    <a:pt x="26" y="9"/>
                  </a:lnTo>
                  <a:lnTo>
                    <a:pt x="27" y="10"/>
                  </a:lnTo>
                  <a:lnTo>
                    <a:pt x="29" y="11"/>
                  </a:lnTo>
                  <a:lnTo>
                    <a:pt x="30" y="13"/>
                  </a:lnTo>
                  <a:lnTo>
                    <a:pt x="31" y="15"/>
                  </a:lnTo>
                  <a:lnTo>
                    <a:pt x="32" y="17"/>
                  </a:lnTo>
                  <a:lnTo>
                    <a:pt x="36" y="17"/>
                  </a:lnTo>
                  <a:lnTo>
                    <a:pt x="34" y="13"/>
                  </a:lnTo>
                  <a:lnTo>
                    <a:pt x="33" y="10"/>
                  </a:lnTo>
                  <a:lnTo>
                    <a:pt x="31" y="7"/>
                  </a:lnTo>
                  <a:lnTo>
                    <a:pt x="30" y="5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7" y="2"/>
                  </a:lnTo>
                  <a:close/>
                </a:path>
              </a:pathLst>
            </a:custGeom>
            <a:solidFill>
              <a:srgbClr val="597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61" name="Freeform 72"/>
            <p:cNvSpPr>
              <a:spLocks/>
            </p:cNvSpPr>
            <p:nvPr/>
          </p:nvSpPr>
          <p:spPr bwMode="auto">
            <a:xfrm>
              <a:off x="3910" y="2743"/>
              <a:ext cx="14" cy="10"/>
            </a:xfrm>
            <a:custGeom>
              <a:avLst/>
              <a:gdLst>
                <a:gd name="T0" fmla="*/ 2 w 14"/>
                <a:gd name="T1" fmla="*/ 3 h 10"/>
                <a:gd name="T2" fmla="*/ 0 w 14"/>
                <a:gd name="T3" fmla="*/ 2 h 10"/>
                <a:gd name="T4" fmla="*/ 1 w 14"/>
                <a:gd name="T5" fmla="*/ 0 h 10"/>
                <a:gd name="T6" fmla="*/ 2 w 14"/>
                <a:gd name="T7" fmla="*/ 0 h 10"/>
                <a:gd name="T8" fmla="*/ 1 w 14"/>
                <a:gd name="T9" fmla="*/ 2 h 10"/>
                <a:gd name="T10" fmla="*/ 3 w 14"/>
                <a:gd name="T11" fmla="*/ 3 h 10"/>
                <a:gd name="T12" fmla="*/ 2 w 14"/>
                <a:gd name="T13" fmla="*/ 3 h 10"/>
                <a:gd name="T14" fmla="*/ 2 w 14"/>
                <a:gd name="T15" fmla="*/ 4 h 10"/>
                <a:gd name="T16" fmla="*/ 2 w 14"/>
                <a:gd name="T17" fmla="*/ 4 h 10"/>
                <a:gd name="T18" fmla="*/ 2 w 14"/>
                <a:gd name="T19" fmla="*/ 4 h 10"/>
                <a:gd name="T20" fmla="*/ 8 w 14"/>
                <a:gd name="T21" fmla="*/ 9 h 10"/>
                <a:gd name="T22" fmla="*/ 12 w 14"/>
                <a:gd name="T23" fmla="*/ 4 h 10"/>
                <a:gd name="T24" fmla="*/ 11 w 14"/>
                <a:gd name="T25" fmla="*/ 3 h 10"/>
                <a:gd name="T26" fmla="*/ 13 w 14"/>
                <a:gd name="T27" fmla="*/ 2 h 10"/>
                <a:gd name="T28" fmla="*/ 12 w 14"/>
                <a:gd name="T29" fmla="*/ 0 h 10"/>
                <a:gd name="T30" fmla="*/ 13 w 14"/>
                <a:gd name="T31" fmla="*/ 0 h 10"/>
                <a:gd name="T32" fmla="*/ 14 w 14"/>
                <a:gd name="T33" fmla="*/ 2 h 10"/>
                <a:gd name="T34" fmla="*/ 12 w 14"/>
                <a:gd name="T35" fmla="*/ 3 h 10"/>
                <a:gd name="T36" fmla="*/ 14 w 14"/>
                <a:gd name="T37" fmla="*/ 4 h 10"/>
                <a:gd name="T38" fmla="*/ 8 w 14"/>
                <a:gd name="T39" fmla="*/ 10 h 10"/>
                <a:gd name="T40" fmla="*/ 0 w 14"/>
                <a:gd name="T41" fmla="*/ 5 h 10"/>
                <a:gd name="T42" fmla="*/ 2 w 14"/>
                <a:gd name="T4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0">
                  <a:moveTo>
                    <a:pt x="2" y="3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8" y="9"/>
                  </a:lnTo>
                  <a:lnTo>
                    <a:pt x="12" y="4"/>
                  </a:lnTo>
                  <a:lnTo>
                    <a:pt x="11" y="3"/>
                  </a:lnTo>
                  <a:lnTo>
                    <a:pt x="13" y="2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2"/>
                  </a:lnTo>
                  <a:lnTo>
                    <a:pt x="12" y="3"/>
                  </a:lnTo>
                  <a:lnTo>
                    <a:pt x="14" y="4"/>
                  </a:lnTo>
                  <a:lnTo>
                    <a:pt x="8" y="10"/>
                  </a:lnTo>
                  <a:lnTo>
                    <a:pt x="0" y="5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62" name="Freeform 73"/>
            <p:cNvSpPr>
              <a:spLocks/>
            </p:cNvSpPr>
            <p:nvPr/>
          </p:nvSpPr>
          <p:spPr bwMode="auto">
            <a:xfrm>
              <a:off x="3914" y="2743"/>
              <a:ext cx="6" cy="8"/>
            </a:xfrm>
            <a:custGeom>
              <a:avLst/>
              <a:gdLst>
                <a:gd name="T0" fmla="*/ 6 w 6"/>
                <a:gd name="T1" fmla="*/ 0 h 8"/>
                <a:gd name="T2" fmla="*/ 0 w 6"/>
                <a:gd name="T3" fmla="*/ 0 h 8"/>
                <a:gd name="T4" fmla="*/ 3 w 6"/>
                <a:gd name="T5" fmla="*/ 8 h 8"/>
                <a:gd name="T6" fmla="*/ 6 w 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lnTo>
                    <a:pt x="0" y="0"/>
                  </a:lnTo>
                  <a:lnTo>
                    <a:pt x="3" y="8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63" name="Freeform 74"/>
            <p:cNvSpPr>
              <a:spLocks/>
            </p:cNvSpPr>
            <p:nvPr/>
          </p:nvSpPr>
          <p:spPr bwMode="auto">
            <a:xfrm>
              <a:off x="3915" y="2743"/>
              <a:ext cx="4" cy="9"/>
            </a:xfrm>
            <a:custGeom>
              <a:avLst/>
              <a:gdLst>
                <a:gd name="T0" fmla="*/ 2 w 4"/>
                <a:gd name="T1" fmla="*/ 9 h 9"/>
                <a:gd name="T2" fmla="*/ 0 w 4"/>
                <a:gd name="T3" fmla="*/ 5 h 9"/>
                <a:gd name="T4" fmla="*/ 2 w 4"/>
                <a:gd name="T5" fmla="*/ 2 h 9"/>
                <a:gd name="T6" fmla="*/ 1 w 4"/>
                <a:gd name="T7" fmla="*/ 1 h 9"/>
                <a:gd name="T8" fmla="*/ 1 w 4"/>
                <a:gd name="T9" fmla="*/ 1 h 9"/>
                <a:gd name="T10" fmla="*/ 1 w 4"/>
                <a:gd name="T11" fmla="*/ 1 h 9"/>
                <a:gd name="T12" fmla="*/ 1 w 4"/>
                <a:gd name="T13" fmla="*/ 1 h 9"/>
                <a:gd name="T14" fmla="*/ 1 w 4"/>
                <a:gd name="T15" fmla="*/ 0 h 9"/>
                <a:gd name="T16" fmla="*/ 1 w 4"/>
                <a:gd name="T17" fmla="*/ 0 h 9"/>
                <a:gd name="T18" fmla="*/ 2 w 4"/>
                <a:gd name="T19" fmla="*/ 0 h 9"/>
                <a:gd name="T20" fmla="*/ 2 w 4"/>
                <a:gd name="T21" fmla="*/ 0 h 9"/>
                <a:gd name="T22" fmla="*/ 3 w 4"/>
                <a:gd name="T23" fmla="*/ 0 h 9"/>
                <a:gd name="T24" fmla="*/ 3 w 4"/>
                <a:gd name="T25" fmla="*/ 0 h 9"/>
                <a:gd name="T26" fmla="*/ 3 w 4"/>
                <a:gd name="T27" fmla="*/ 0 h 9"/>
                <a:gd name="T28" fmla="*/ 3 w 4"/>
                <a:gd name="T29" fmla="*/ 1 h 9"/>
                <a:gd name="T30" fmla="*/ 3 w 4"/>
                <a:gd name="T31" fmla="*/ 1 h 9"/>
                <a:gd name="T32" fmla="*/ 3 w 4"/>
                <a:gd name="T33" fmla="*/ 1 h 9"/>
                <a:gd name="T34" fmla="*/ 3 w 4"/>
                <a:gd name="T35" fmla="*/ 1 h 9"/>
                <a:gd name="T36" fmla="*/ 3 w 4"/>
                <a:gd name="T37" fmla="*/ 2 h 9"/>
                <a:gd name="T38" fmla="*/ 4 w 4"/>
                <a:gd name="T39" fmla="*/ 5 h 9"/>
                <a:gd name="T40" fmla="*/ 2 w 4"/>
                <a:gd name="T4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" h="9">
                  <a:moveTo>
                    <a:pt x="2" y="9"/>
                  </a:moveTo>
                  <a:lnTo>
                    <a:pt x="0" y="5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5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64" name="Freeform 75"/>
            <p:cNvSpPr>
              <a:spLocks/>
            </p:cNvSpPr>
            <p:nvPr/>
          </p:nvSpPr>
          <p:spPr bwMode="auto">
            <a:xfrm>
              <a:off x="3917" y="2754"/>
              <a:ext cx="2" cy="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  <a:gd name="T12" fmla="*/ 1 w 2"/>
                <a:gd name="T13" fmla="*/ 1 h 2"/>
                <a:gd name="T14" fmla="*/ 1 w 2"/>
                <a:gd name="T15" fmla="*/ 1 h 2"/>
                <a:gd name="T16" fmla="*/ 1 w 2"/>
                <a:gd name="T17" fmla="*/ 0 h 2"/>
                <a:gd name="T18" fmla="*/ 0 w 2"/>
                <a:gd name="T19" fmla="*/ 1 h 2"/>
                <a:gd name="T20" fmla="*/ 0 w 2"/>
                <a:gd name="T21" fmla="*/ 1 h 2"/>
                <a:gd name="T22" fmla="*/ 0 w 2"/>
                <a:gd name="T23" fmla="*/ 1 h 2"/>
                <a:gd name="T24" fmla="*/ 0 w 2"/>
                <a:gd name="T25" fmla="*/ 1 h 2"/>
                <a:gd name="T26" fmla="*/ 0 w 2"/>
                <a:gd name="T27" fmla="*/ 2 h 2"/>
                <a:gd name="T28" fmla="*/ 0 w 2"/>
                <a:gd name="T29" fmla="*/ 2 h 2"/>
                <a:gd name="T30" fmla="*/ 0 w 2"/>
                <a:gd name="T31" fmla="*/ 2 h 2"/>
                <a:gd name="T32" fmla="*/ 1 w 2"/>
                <a:gd name="T3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65" name="Freeform 76"/>
            <p:cNvSpPr>
              <a:spLocks/>
            </p:cNvSpPr>
            <p:nvPr/>
          </p:nvSpPr>
          <p:spPr bwMode="auto">
            <a:xfrm>
              <a:off x="3917" y="2758"/>
              <a:ext cx="2" cy="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1 w 2"/>
                <a:gd name="T5" fmla="*/ 1 h 2"/>
                <a:gd name="T6" fmla="*/ 2 w 2"/>
                <a:gd name="T7" fmla="*/ 1 h 2"/>
                <a:gd name="T8" fmla="*/ 2 w 2"/>
                <a:gd name="T9" fmla="*/ 1 h 2"/>
                <a:gd name="T10" fmla="*/ 2 w 2"/>
                <a:gd name="T11" fmla="*/ 0 h 2"/>
                <a:gd name="T12" fmla="*/ 1 w 2"/>
                <a:gd name="T13" fmla="*/ 0 h 2"/>
                <a:gd name="T14" fmla="*/ 1 w 2"/>
                <a:gd name="T15" fmla="*/ 0 h 2"/>
                <a:gd name="T16" fmla="*/ 1 w 2"/>
                <a:gd name="T17" fmla="*/ 0 h 2"/>
                <a:gd name="T18" fmla="*/ 0 w 2"/>
                <a:gd name="T19" fmla="*/ 0 h 2"/>
                <a:gd name="T20" fmla="*/ 0 w 2"/>
                <a:gd name="T21" fmla="*/ 0 h 2"/>
                <a:gd name="T22" fmla="*/ 0 w 2"/>
                <a:gd name="T23" fmla="*/ 0 h 2"/>
                <a:gd name="T24" fmla="*/ 0 w 2"/>
                <a:gd name="T25" fmla="*/ 1 h 2"/>
                <a:gd name="T26" fmla="*/ 0 w 2"/>
                <a:gd name="T27" fmla="*/ 1 h 2"/>
                <a:gd name="T28" fmla="*/ 0 w 2"/>
                <a:gd name="T29" fmla="*/ 1 h 2"/>
                <a:gd name="T30" fmla="*/ 0 w 2"/>
                <a:gd name="T31" fmla="*/ 2 h 2"/>
                <a:gd name="T32" fmla="*/ 1 w 2"/>
                <a:gd name="T3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66" name="Freeform 77"/>
            <p:cNvSpPr>
              <a:spLocks/>
            </p:cNvSpPr>
            <p:nvPr/>
          </p:nvSpPr>
          <p:spPr bwMode="auto">
            <a:xfrm>
              <a:off x="3919" y="2725"/>
              <a:ext cx="5" cy="7"/>
            </a:xfrm>
            <a:custGeom>
              <a:avLst/>
              <a:gdLst>
                <a:gd name="T0" fmla="*/ 4 w 5"/>
                <a:gd name="T1" fmla="*/ 6 h 7"/>
                <a:gd name="T2" fmla="*/ 2 w 5"/>
                <a:gd name="T3" fmla="*/ 2 h 7"/>
                <a:gd name="T4" fmla="*/ 2 w 5"/>
                <a:gd name="T5" fmla="*/ 0 h 7"/>
                <a:gd name="T6" fmla="*/ 5 w 5"/>
                <a:gd name="T7" fmla="*/ 7 h 7"/>
                <a:gd name="T8" fmla="*/ 0 w 5"/>
                <a:gd name="T9" fmla="*/ 7 h 7"/>
                <a:gd name="T10" fmla="*/ 0 w 5"/>
                <a:gd name="T11" fmla="*/ 6 h 7"/>
                <a:gd name="T12" fmla="*/ 4 w 5"/>
                <a:gd name="T1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7">
                  <a:moveTo>
                    <a:pt x="4" y="6"/>
                  </a:moveTo>
                  <a:lnTo>
                    <a:pt x="2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4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67" name="Freeform 78"/>
            <p:cNvSpPr>
              <a:spLocks/>
            </p:cNvSpPr>
            <p:nvPr/>
          </p:nvSpPr>
          <p:spPr bwMode="auto">
            <a:xfrm>
              <a:off x="3923" y="2726"/>
              <a:ext cx="2" cy="2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0 w 2"/>
                <a:gd name="T7" fmla="*/ 1 h 2"/>
                <a:gd name="T8" fmla="*/ 0 w 2"/>
                <a:gd name="T9" fmla="*/ 1 h 2"/>
                <a:gd name="T10" fmla="*/ 1 w 2"/>
                <a:gd name="T11" fmla="*/ 0 h 2"/>
                <a:gd name="T12" fmla="*/ 1 w 2"/>
                <a:gd name="T13" fmla="*/ 0 h 2"/>
                <a:gd name="T14" fmla="*/ 1 w 2"/>
                <a:gd name="T15" fmla="*/ 0 h 2"/>
                <a:gd name="T16" fmla="*/ 2 w 2"/>
                <a:gd name="T17" fmla="*/ 0 h 2"/>
                <a:gd name="T18" fmla="*/ 2 w 2"/>
                <a:gd name="T19" fmla="*/ 0 h 2"/>
                <a:gd name="T20" fmla="*/ 2 w 2"/>
                <a:gd name="T21" fmla="*/ 0 h 2"/>
                <a:gd name="T22" fmla="*/ 2 w 2"/>
                <a:gd name="T23" fmla="*/ 1 h 2"/>
                <a:gd name="T24" fmla="*/ 2 w 2"/>
                <a:gd name="T25" fmla="*/ 1 h 2"/>
                <a:gd name="T26" fmla="*/ 2 w 2"/>
                <a:gd name="T27" fmla="*/ 2 h 2"/>
                <a:gd name="T28" fmla="*/ 1 w 2"/>
                <a:gd name="T29" fmla="*/ 2 h 2"/>
                <a:gd name="T30" fmla="*/ 1 w 2"/>
                <a:gd name="T31" fmla="*/ 2 h 2"/>
                <a:gd name="T32" fmla="*/ 1 w 2"/>
                <a:gd name="T3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68" name="Freeform 79"/>
            <p:cNvSpPr>
              <a:spLocks/>
            </p:cNvSpPr>
            <p:nvPr/>
          </p:nvSpPr>
          <p:spPr bwMode="auto">
            <a:xfrm>
              <a:off x="3918" y="2724"/>
              <a:ext cx="1" cy="4"/>
            </a:xfrm>
            <a:custGeom>
              <a:avLst/>
              <a:gdLst>
                <a:gd name="T0" fmla="*/ 0 w 1"/>
                <a:gd name="T1" fmla="*/ 4 h 4"/>
                <a:gd name="T2" fmla="*/ 0 w 1"/>
                <a:gd name="T3" fmla="*/ 3 h 4"/>
                <a:gd name="T4" fmla="*/ 0 w 1"/>
                <a:gd name="T5" fmla="*/ 3 h 4"/>
                <a:gd name="T6" fmla="*/ 0 w 1"/>
                <a:gd name="T7" fmla="*/ 2 h 4"/>
                <a:gd name="T8" fmla="*/ 0 w 1"/>
                <a:gd name="T9" fmla="*/ 2 h 4"/>
                <a:gd name="T10" fmla="*/ 0 w 1"/>
                <a:gd name="T11" fmla="*/ 1 h 4"/>
                <a:gd name="T12" fmla="*/ 0 w 1"/>
                <a:gd name="T13" fmla="*/ 1 h 4"/>
                <a:gd name="T14" fmla="*/ 1 w 1"/>
                <a:gd name="T15" fmla="*/ 0 h 4"/>
                <a:gd name="T16" fmla="*/ 1 w 1"/>
                <a:gd name="T17" fmla="*/ 0 h 4"/>
                <a:gd name="T18" fmla="*/ 1 w 1"/>
                <a:gd name="T19" fmla="*/ 1 h 4"/>
                <a:gd name="T20" fmla="*/ 1 w 1"/>
                <a:gd name="T21" fmla="*/ 1 h 4"/>
                <a:gd name="T22" fmla="*/ 1 w 1"/>
                <a:gd name="T23" fmla="*/ 2 h 4"/>
                <a:gd name="T24" fmla="*/ 1 w 1"/>
                <a:gd name="T25" fmla="*/ 2 h 4"/>
                <a:gd name="T26" fmla="*/ 1 w 1"/>
                <a:gd name="T27" fmla="*/ 3 h 4"/>
                <a:gd name="T28" fmla="*/ 1 w 1"/>
                <a:gd name="T29" fmla="*/ 3 h 4"/>
                <a:gd name="T30" fmla="*/ 0 w 1"/>
                <a:gd name="T31" fmla="*/ 4 h 4"/>
                <a:gd name="T32" fmla="*/ 0 w 1"/>
                <a:gd name="T3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69" name="Freeform 80"/>
            <p:cNvSpPr>
              <a:spLocks/>
            </p:cNvSpPr>
            <p:nvPr/>
          </p:nvSpPr>
          <p:spPr bwMode="auto">
            <a:xfrm>
              <a:off x="3972" y="2725"/>
              <a:ext cx="5" cy="7"/>
            </a:xfrm>
            <a:custGeom>
              <a:avLst/>
              <a:gdLst>
                <a:gd name="T0" fmla="*/ 1 w 5"/>
                <a:gd name="T1" fmla="*/ 6 h 7"/>
                <a:gd name="T2" fmla="*/ 4 w 5"/>
                <a:gd name="T3" fmla="*/ 2 h 7"/>
                <a:gd name="T4" fmla="*/ 4 w 5"/>
                <a:gd name="T5" fmla="*/ 0 h 7"/>
                <a:gd name="T6" fmla="*/ 0 w 5"/>
                <a:gd name="T7" fmla="*/ 7 h 7"/>
                <a:gd name="T8" fmla="*/ 5 w 5"/>
                <a:gd name="T9" fmla="*/ 7 h 7"/>
                <a:gd name="T10" fmla="*/ 5 w 5"/>
                <a:gd name="T11" fmla="*/ 6 h 7"/>
                <a:gd name="T12" fmla="*/ 1 w 5"/>
                <a:gd name="T1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7">
                  <a:moveTo>
                    <a:pt x="1" y="6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70" name="Freeform 81"/>
            <p:cNvSpPr>
              <a:spLocks/>
            </p:cNvSpPr>
            <p:nvPr/>
          </p:nvSpPr>
          <p:spPr bwMode="auto">
            <a:xfrm>
              <a:off x="3971" y="2725"/>
              <a:ext cx="2" cy="3"/>
            </a:xfrm>
            <a:custGeom>
              <a:avLst/>
              <a:gdLst>
                <a:gd name="T0" fmla="*/ 1 w 2"/>
                <a:gd name="T1" fmla="*/ 3 h 3"/>
                <a:gd name="T2" fmla="*/ 1 w 2"/>
                <a:gd name="T3" fmla="*/ 3 h 3"/>
                <a:gd name="T4" fmla="*/ 2 w 2"/>
                <a:gd name="T5" fmla="*/ 3 h 3"/>
                <a:gd name="T6" fmla="*/ 2 w 2"/>
                <a:gd name="T7" fmla="*/ 2 h 3"/>
                <a:gd name="T8" fmla="*/ 2 w 2"/>
                <a:gd name="T9" fmla="*/ 1 h 3"/>
                <a:gd name="T10" fmla="*/ 2 w 2"/>
                <a:gd name="T11" fmla="*/ 1 h 3"/>
                <a:gd name="T12" fmla="*/ 2 w 2"/>
                <a:gd name="T13" fmla="*/ 0 h 3"/>
                <a:gd name="T14" fmla="*/ 2 w 2"/>
                <a:gd name="T15" fmla="*/ 0 h 3"/>
                <a:gd name="T16" fmla="*/ 1 w 2"/>
                <a:gd name="T17" fmla="*/ 0 h 3"/>
                <a:gd name="T18" fmla="*/ 1 w 2"/>
                <a:gd name="T19" fmla="*/ 0 h 3"/>
                <a:gd name="T20" fmla="*/ 1 w 2"/>
                <a:gd name="T21" fmla="*/ 0 h 3"/>
                <a:gd name="T22" fmla="*/ 1 w 2"/>
                <a:gd name="T23" fmla="*/ 1 h 3"/>
                <a:gd name="T24" fmla="*/ 0 w 2"/>
                <a:gd name="T25" fmla="*/ 1 h 3"/>
                <a:gd name="T26" fmla="*/ 0 w 2"/>
                <a:gd name="T27" fmla="*/ 2 h 3"/>
                <a:gd name="T28" fmla="*/ 1 w 2"/>
                <a:gd name="T29" fmla="*/ 2 h 3"/>
                <a:gd name="T30" fmla="*/ 1 w 2"/>
                <a:gd name="T31" fmla="*/ 3 h 3"/>
                <a:gd name="T32" fmla="*/ 1 w 2"/>
                <a:gd name="T3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71" name="Freeform 82"/>
            <p:cNvSpPr>
              <a:spLocks/>
            </p:cNvSpPr>
            <p:nvPr/>
          </p:nvSpPr>
          <p:spPr bwMode="auto">
            <a:xfrm>
              <a:off x="3978" y="2725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2 h 3"/>
                <a:gd name="T8" fmla="*/ 1 w 1"/>
                <a:gd name="T9" fmla="*/ 2 h 3"/>
                <a:gd name="T10" fmla="*/ 1 w 1"/>
                <a:gd name="T11" fmla="*/ 1 h 3"/>
                <a:gd name="T12" fmla="*/ 1 w 1"/>
                <a:gd name="T13" fmla="*/ 1 h 3"/>
                <a:gd name="T14" fmla="*/ 1 w 1"/>
                <a:gd name="T15" fmla="*/ 0 h 3"/>
                <a:gd name="T16" fmla="*/ 1 w 1"/>
                <a:gd name="T17" fmla="*/ 0 h 3"/>
                <a:gd name="T18" fmla="*/ 0 w 1"/>
                <a:gd name="T19" fmla="*/ 0 h 3"/>
                <a:gd name="T20" fmla="*/ 0 w 1"/>
                <a:gd name="T21" fmla="*/ 0 h 3"/>
                <a:gd name="T22" fmla="*/ 0 w 1"/>
                <a:gd name="T23" fmla="*/ 1 h 3"/>
                <a:gd name="T24" fmla="*/ 0 w 1"/>
                <a:gd name="T25" fmla="*/ 1 h 3"/>
                <a:gd name="T26" fmla="*/ 0 w 1"/>
                <a:gd name="T27" fmla="*/ 2 h 3"/>
                <a:gd name="T28" fmla="*/ 0 w 1"/>
                <a:gd name="T29" fmla="*/ 3 h 3"/>
                <a:gd name="T30" fmla="*/ 0 w 1"/>
                <a:gd name="T31" fmla="*/ 3 h 3"/>
                <a:gd name="T32" fmla="*/ 0 w 1"/>
                <a:gd name="T3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565" name="Group 137"/>
          <p:cNvGrpSpPr>
            <a:grpSpLocks/>
          </p:cNvGrpSpPr>
          <p:nvPr/>
        </p:nvGrpSpPr>
        <p:grpSpPr bwMode="auto">
          <a:xfrm>
            <a:off x="4455826" y="5422528"/>
            <a:ext cx="136492" cy="122578"/>
            <a:chOff x="4040" y="2708"/>
            <a:chExt cx="96" cy="85"/>
          </a:xfrm>
        </p:grpSpPr>
        <p:sp>
          <p:nvSpPr>
            <p:cNvPr id="572" name="Freeform 84"/>
            <p:cNvSpPr>
              <a:spLocks/>
            </p:cNvSpPr>
            <p:nvPr/>
          </p:nvSpPr>
          <p:spPr bwMode="auto">
            <a:xfrm>
              <a:off x="4122" y="2728"/>
              <a:ext cx="8" cy="9"/>
            </a:xfrm>
            <a:custGeom>
              <a:avLst/>
              <a:gdLst>
                <a:gd name="T0" fmla="*/ 4 w 8"/>
                <a:gd name="T1" fmla="*/ 9 h 9"/>
                <a:gd name="T2" fmla="*/ 5 w 8"/>
                <a:gd name="T3" fmla="*/ 9 h 9"/>
                <a:gd name="T4" fmla="*/ 5 w 8"/>
                <a:gd name="T5" fmla="*/ 8 h 9"/>
                <a:gd name="T6" fmla="*/ 6 w 8"/>
                <a:gd name="T7" fmla="*/ 8 h 9"/>
                <a:gd name="T8" fmla="*/ 7 w 8"/>
                <a:gd name="T9" fmla="*/ 8 h 9"/>
                <a:gd name="T10" fmla="*/ 7 w 8"/>
                <a:gd name="T11" fmla="*/ 7 h 9"/>
                <a:gd name="T12" fmla="*/ 7 w 8"/>
                <a:gd name="T13" fmla="*/ 6 h 9"/>
                <a:gd name="T14" fmla="*/ 8 w 8"/>
                <a:gd name="T15" fmla="*/ 5 h 9"/>
                <a:gd name="T16" fmla="*/ 8 w 8"/>
                <a:gd name="T17" fmla="*/ 5 h 9"/>
                <a:gd name="T18" fmla="*/ 8 w 8"/>
                <a:gd name="T19" fmla="*/ 4 h 9"/>
                <a:gd name="T20" fmla="*/ 7 w 8"/>
                <a:gd name="T21" fmla="*/ 3 h 9"/>
                <a:gd name="T22" fmla="*/ 7 w 8"/>
                <a:gd name="T23" fmla="*/ 2 h 9"/>
                <a:gd name="T24" fmla="*/ 7 w 8"/>
                <a:gd name="T25" fmla="*/ 2 h 9"/>
                <a:gd name="T26" fmla="*/ 6 w 8"/>
                <a:gd name="T27" fmla="*/ 1 h 9"/>
                <a:gd name="T28" fmla="*/ 5 w 8"/>
                <a:gd name="T29" fmla="*/ 1 h 9"/>
                <a:gd name="T30" fmla="*/ 5 w 8"/>
                <a:gd name="T31" fmla="*/ 0 h 9"/>
                <a:gd name="T32" fmla="*/ 4 w 8"/>
                <a:gd name="T33" fmla="*/ 0 h 9"/>
                <a:gd name="T34" fmla="*/ 3 w 8"/>
                <a:gd name="T35" fmla="*/ 0 h 9"/>
                <a:gd name="T36" fmla="*/ 2 w 8"/>
                <a:gd name="T37" fmla="*/ 1 h 9"/>
                <a:gd name="T38" fmla="*/ 2 w 8"/>
                <a:gd name="T39" fmla="*/ 1 h 9"/>
                <a:gd name="T40" fmla="*/ 1 w 8"/>
                <a:gd name="T41" fmla="*/ 2 h 9"/>
                <a:gd name="T42" fmla="*/ 1 w 8"/>
                <a:gd name="T43" fmla="*/ 2 h 9"/>
                <a:gd name="T44" fmla="*/ 0 w 8"/>
                <a:gd name="T45" fmla="*/ 3 h 9"/>
                <a:gd name="T46" fmla="*/ 0 w 8"/>
                <a:gd name="T47" fmla="*/ 4 h 9"/>
                <a:gd name="T48" fmla="*/ 0 w 8"/>
                <a:gd name="T49" fmla="*/ 5 h 9"/>
                <a:gd name="T50" fmla="*/ 0 w 8"/>
                <a:gd name="T51" fmla="*/ 5 h 9"/>
                <a:gd name="T52" fmla="*/ 0 w 8"/>
                <a:gd name="T53" fmla="*/ 6 h 9"/>
                <a:gd name="T54" fmla="*/ 1 w 8"/>
                <a:gd name="T55" fmla="*/ 7 h 9"/>
                <a:gd name="T56" fmla="*/ 1 w 8"/>
                <a:gd name="T57" fmla="*/ 8 h 9"/>
                <a:gd name="T58" fmla="*/ 2 w 8"/>
                <a:gd name="T59" fmla="*/ 8 h 9"/>
                <a:gd name="T60" fmla="*/ 2 w 8"/>
                <a:gd name="T61" fmla="*/ 8 h 9"/>
                <a:gd name="T62" fmla="*/ 3 w 8"/>
                <a:gd name="T63" fmla="*/ 9 h 9"/>
                <a:gd name="T64" fmla="*/ 4 w 8"/>
                <a:gd name="T6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9">
                  <a:moveTo>
                    <a:pt x="4" y="9"/>
                  </a:moveTo>
                  <a:lnTo>
                    <a:pt x="5" y="9"/>
                  </a:lnTo>
                  <a:lnTo>
                    <a:pt x="5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4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73" name="Freeform 85"/>
            <p:cNvSpPr>
              <a:spLocks/>
            </p:cNvSpPr>
            <p:nvPr/>
          </p:nvSpPr>
          <p:spPr bwMode="auto">
            <a:xfrm>
              <a:off x="4045" y="2709"/>
              <a:ext cx="43" cy="6"/>
            </a:xfrm>
            <a:custGeom>
              <a:avLst/>
              <a:gdLst>
                <a:gd name="T0" fmla="*/ 43 w 43"/>
                <a:gd name="T1" fmla="*/ 5 h 6"/>
                <a:gd name="T2" fmla="*/ 22 w 43"/>
                <a:gd name="T3" fmla="*/ 0 h 6"/>
                <a:gd name="T4" fmla="*/ 0 w 43"/>
                <a:gd name="T5" fmla="*/ 5 h 6"/>
                <a:gd name="T6" fmla="*/ 0 w 43"/>
                <a:gd name="T7" fmla="*/ 6 h 6"/>
                <a:gd name="T8" fmla="*/ 22 w 43"/>
                <a:gd name="T9" fmla="*/ 1 h 6"/>
                <a:gd name="T10" fmla="*/ 43 w 43"/>
                <a:gd name="T11" fmla="*/ 6 h 6"/>
                <a:gd name="T12" fmla="*/ 43 w 43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6">
                  <a:moveTo>
                    <a:pt x="43" y="5"/>
                  </a:moveTo>
                  <a:lnTo>
                    <a:pt x="22" y="0"/>
                  </a:lnTo>
                  <a:lnTo>
                    <a:pt x="0" y="5"/>
                  </a:lnTo>
                  <a:lnTo>
                    <a:pt x="0" y="6"/>
                  </a:lnTo>
                  <a:lnTo>
                    <a:pt x="22" y="1"/>
                  </a:lnTo>
                  <a:lnTo>
                    <a:pt x="43" y="6"/>
                  </a:lnTo>
                  <a:lnTo>
                    <a:pt x="43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74" name="Rectangle 86"/>
            <p:cNvSpPr>
              <a:spLocks noChangeArrowheads="1"/>
            </p:cNvSpPr>
            <p:nvPr/>
          </p:nvSpPr>
          <p:spPr bwMode="auto">
            <a:xfrm>
              <a:off x="4042" y="2717"/>
              <a:ext cx="51" cy="5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75" name="Rectangle 87"/>
            <p:cNvSpPr>
              <a:spLocks noChangeArrowheads="1"/>
            </p:cNvSpPr>
            <p:nvPr/>
          </p:nvSpPr>
          <p:spPr bwMode="auto">
            <a:xfrm>
              <a:off x="4043" y="2718"/>
              <a:ext cx="49" cy="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76" name="Rectangle 88"/>
            <p:cNvSpPr>
              <a:spLocks noChangeArrowheads="1"/>
            </p:cNvSpPr>
            <p:nvPr/>
          </p:nvSpPr>
          <p:spPr bwMode="auto">
            <a:xfrm>
              <a:off x="4048" y="2766"/>
              <a:ext cx="7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77" name="Rectangle 89"/>
            <p:cNvSpPr>
              <a:spLocks noChangeArrowheads="1"/>
            </p:cNvSpPr>
            <p:nvPr/>
          </p:nvSpPr>
          <p:spPr bwMode="auto">
            <a:xfrm>
              <a:off x="4060" y="2766"/>
              <a:ext cx="7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78" name="Rectangle 90"/>
            <p:cNvSpPr>
              <a:spLocks noChangeArrowheads="1"/>
            </p:cNvSpPr>
            <p:nvPr/>
          </p:nvSpPr>
          <p:spPr bwMode="auto">
            <a:xfrm>
              <a:off x="4072" y="2766"/>
              <a:ext cx="7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79" name="Rectangle 91"/>
            <p:cNvSpPr>
              <a:spLocks noChangeArrowheads="1"/>
            </p:cNvSpPr>
            <p:nvPr/>
          </p:nvSpPr>
          <p:spPr bwMode="auto">
            <a:xfrm>
              <a:off x="4084" y="2766"/>
              <a:ext cx="7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80" name="Rectangle 92"/>
            <p:cNvSpPr>
              <a:spLocks noChangeArrowheads="1"/>
            </p:cNvSpPr>
            <p:nvPr/>
          </p:nvSpPr>
          <p:spPr bwMode="auto">
            <a:xfrm>
              <a:off x="4048" y="2764"/>
              <a:ext cx="42" cy="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81" name="Rectangle 93"/>
            <p:cNvSpPr>
              <a:spLocks noChangeArrowheads="1"/>
            </p:cNvSpPr>
            <p:nvPr/>
          </p:nvSpPr>
          <p:spPr bwMode="auto">
            <a:xfrm>
              <a:off x="4044" y="2763"/>
              <a:ext cx="3" cy="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82" name="Rectangle 94"/>
            <p:cNvSpPr>
              <a:spLocks noChangeArrowheads="1"/>
            </p:cNvSpPr>
            <p:nvPr/>
          </p:nvSpPr>
          <p:spPr bwMode="auto">
            <a:xfrm>
              <a:off x="4048" y="2751"/>
              <a:ext cx="42" cy="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83" name="Rectangle 95"/>
            <p:cNvSpPr>
              <a:spLocks noChangeArrowheads="1"/>
            </p:cNvSpPr>
            <p:nvPr/>
          </p:nvSpPr>
          <p:spPr bwMode="auto">
            <a:xfrm>
              <a:off x="4044" y="2750"/>
              <a:ext cx="3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84" name="Rectangle 96"/>
            <p:cNvSpPr>
              <a:spLocks noChangeArrowheads="1"/>
            </p:cNvSpPr>
            <p:nvPr/>
          </p:nvSpPr>
          <p:spPr bwMode="auto">
            <a:xfrm>
              <a:off x="4048" y="2739"/>
              <a:ext cx="42" cy="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85" name="Rectangle 97"/>
            <p:cNvSpPr>
              <a:spLocks noChangeArrowheads="1"/>
            </p:cNvSpPr>
            <p:nvPr/>
          </p:nvSpPr>
          <p:spPr bwMode="auto">
            <a:xfrm>
              <a:off x="4044" y="2738"/>
              <a:ext cx="3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86" name="Rectangle 98"/>
            <p:cNvSpPr>
              <a:spLocks noChangeArrowheads="1"/>
            </p:cNvSpPr>
            <p:nvPr/>
          </p:nvSpPr>
          <p:spPr bwMode="auto">
            <a:xfrm>
              <a:off x="4048" y="2727"/>
              <a:ext cx="42" cy="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87" name="Rectangle 99"/>
            <p:cNvSpPr>
              <a:spLocks noChangeArrowheads="1"/>
            </p:cNvSpPr>
            <p:nvPr/>
          </p:nvSpPr>
          <p:spPr bwMode="auto">
            <a:xfrm>
              <a:off x="4044" y="2726"/>
              <a:ext cx="3" cy="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88" name="Rectangle 100"/>
            <p:cNvSpPr>
              <a:spLocks noChangeArrowheads="1"/>
            </p:cNvSpPr>
            <p:nvPr/>
          </p:nvSpPr>
          <p:spPr bwMode="auto">
            <a:xfrm>
              <a:off x="4050" y="2733"/>
              <a:ext cx="4" cy="3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89" name="Rectangle 101"/>
            <p:cNvSpPr>
              <a:spLocks noChangeArrowheads="1"/>
            </p:cNvSpPr>
            <p:nvPr/>
          </p:nvSpPr>
          <p:spPr bwMode="auto">
            <a:xfrm>
              <a:off x="4050" y="2734"/>
              <a:ext cx="3" cy="29"/>
            </a:xfrm>
            <a:prstGeom prst="rect">
              <a:avLst/>
            </a:prstGeom>
            <a:solidFill>
              <a:srgbClr val="FF2D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90" name="Rectangle 102"/>
            <p:cNvSpPr>
              <a:spLocks noChangeArrowheads="1"/>
            </p:cNvSpPr>
            <p:nvPr/>
          </p:nvSpPr>
          <p:spPr bwMode="auto">
            <a:xfrm>
              <a:off x="4061" y="2743"/>
              <a:ext cx="4" cy="2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91" name="Rectangle 103"/>
            <p:cNvSpPr>
              <a:spLocks noChangeArrowheads="1"/>
            </p:cNvSpPr>
            <p:nvPr/>
          </p:nvSpPr>
          <p:spPr bwMode="auto">
            <a:xfrm>
              <a:off x="4062" y="2744"/>
              <a:ext cx="3" cy="19"/>
            </a:xfrm>
            <a:prstGeom prst="rect">
              <a:avLst/>
            </a:prstGeom>
            <a:solidFill>
              <a:srgbClr val="B2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92" name="Rectangle 104"/>
            <p:cNvSpPr>
              <a:spLocks noChangeArrowheads="1"/>
            </p:cNvSpPr>
            <p:nvPr/>
          </p:nvSpPr>
          <p:spPr bwMode="auto">
            <a:xfrm>
              <a:off x="4073" y="2748"/>
              <a:ext cx="4" cy="1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93" name="Rectangle 105"/>
            <p:cNvSpPr>
              <a:spLocks noChangeArrowheads="1"/>
            </p:cNvSpPr>
            <p:nvPr/>
          </p:nvSpPr>
          <p:spPr bwMode="auto">
            <a:xfrm>
              <a:off x="4074" y="2750"/>
              <a:ext cx="2" cy="13"/>
            </a:xfrm>
            <a:prstGeom prst="rect">
              <a:avLst/>
            </a:prstGeom>
            <a:solidFill>
              <a:srgbClr val="FFAF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94" name="Rectangle 106"/>
            <p:cNvSpPr>
              <a:spLocks noChangeArrowheads="1"/>
            </p:cNvSpPr>
            <p:nvPr/>
          </p:nvSpPr>
          <p:spPr bwMode="auto">
            <a:xfrm>
              <a:off x="4085" y="2729"/>
              <a:ext cx="4" cy="3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95" name="Rectangle 107"/>
            <p:cNvSpPr>
              <a:spLocks noChangeArrowheads="1"/>
            </p:cNvSpPr>
            <p:nvPr/>
          </p:nvSpPr>
          <p:spPr bwMode="auto">
            <a:xfrm>
              <a:off x="4086" y="2730"/>
              <a:ext cx="2" cy="33"/>
            </a:xfrm>
            <a:prstGeom prst="rect">
              <a:avLst/>
            </a:prstGeom>
            <a:solidFill>
              <a:srgbClr val="FF6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96" name="Rectangle 108"/>
            <p:cNvSpPr>
              <a:spLocks noChangeArrowheads="1"/>
            </p:cNvSpPr>
            <p:nvPr/>
          </p:nvSpPr>
          <p:spPr bwMode="auto">
            <a:xfrm>
              <a:off x="4040" y="2770"/>
              <a:ext cx="55" cy="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97" name="Rectangle 109"/>
            <p:cNvSpPr>
              <a:spLocks noChangeArrowheads="1"/>
            </p:cNvSpPr>
            <p:nvPr/>
          </p:nvSpPr>
          <p:spPr bwMode="auto">
            <a:xfrm>
              <a:off x="4041" y="2771"/>
              <a:ext cx="53" cy="2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98" name="Rectangle 110"/>
            <p:cNvSpPr>
              <a:spLocks noChangeArrowheads="1"/>
            </p:cNvSpPr>
            <p:nvPr/>
          </p:nvSpPr>
          <p:spPr bwMode="auto">
            <a:xfrm>
              <a:off x="4040" y="2714"/>
              <a:ext cx="55" cy="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99" name="Rectangle 111"/>
            <p:cNvSpPr>
              <a:spLocks noChangeArrowheads="1"/>
            </p:cNvSpPr>
            <p:nvPr/>
          </p:nvSpPr>
          <p:spPr bwMode="auto">
            <a:xfrm>
              <a:off x="4041" y="2715"/>
              <a:ext cx="53" cy="2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00" name="Freeform 112"/>
            <p:cNvSpPr>
              <a:spLocks/>
            </p:cNvSpPr>
            <p:nvPr/>
          </p:nvSpPr>
          <p:spPr bwMode="auto">
            <a:xfrm>
              <a:off x="4065" y="2708"/>
              <a:ext cx="3" cy="3"/>
            </a:xfrm>
            <a:custGeom>
              <a:avLst/>
              <a:gdLst>
                <a:gd name="T0" fmla="*/ 2 w 3"/>
                <a:gd name="T1" fmla="*/ 3 h 3"/>
                <a:gd name="T2" fmla="*/ 2 w 3"/>
                <a:gd name="T3" fmla="*/ 3 h 3"/>
                <a:gd name="T4" fmla="*/ 2 w 3"/>
                <a:gd name="T5" fmla="*/ 3 h 3"/>
                <a:gd name="T6" fmla="*/ 3 w 3"/>
                <a:gd name="T7" fmla="*/ 3 h 3"/>
                <a:gd name="T8" fmla="*/ 3 w 3"/>
                <a:gd name="T9" fmla="*/ 3 h 3"/>
                <a:gd name="T10" fmla="*/ 3 w 3"/>
                <a:gd name="T11" fmla="*/ 3 h 3"/>
                <a:gd name="T12" fmla="*/ 3 w 3"/>
                <a:gd name="T13" fmla="*/ 2 h 3"/>
                <a:gd name="T14" fmla="*/ 3 w 3"/>
                <a:gd name="T15" fmla="*/ 2 h 3"/>
                <a:gd name="T16" fmla="*/ 3 w 3"/>
                <a:gd name="T17" fmla="*/ 2 h 3"/>
                <a:gd name="T18" fmla="*/ 3 w 3"/>
                <a:gd name="T19" fmla="*/ 1 h 3"/>
                <a:gd name="T20" fmla="*/ 3 w 3"/>
                <a:gd name="T21" fmla="*/ 1 h 3"/>
                <a:gd name="T22" fmla="*/ 3 w 3"/>
                <a:gd name="T23" fmla="*/ 1 h 3"/>
                <a:gd name="T24" fmla="*/ 3 w 3"/>
                <a:gd name="T25" fmla="*/ 0 h 3"/>
                <a:gd name="T26" fmla="*/ 3 w 3"/>
                <a:gd name="T27" fmla="*/ 0 h 3"/>
                <a:gd name="T28" fmla="*/ 2 w 3"/>
                <a:gd name="T29" fmla="*/ 0 h 3"/>
                <a:gd name="T30" fmla="*/ 2 w 3"/>
                <a:gd name="T31" fmla="*/ 0 h 3"/>
                <a:gd name="T32" fmla="*/ 2 w 3"/>
                <a:gd name="T33" fmla="*/ 0 h 3"/>
                <a:gd name="T34" fmla="*/ 1 w 3"/>
                <a:gd name="T35" fmla="*/ 0 h 3"/>
                <a:gd name="T36" fmla="*/ 1 w 3"/>
                <a:gd name="T37" fmla="*/ 0 h 3"/>
                <a:gd name="T38" fmla="*/ 1 w 3"/>
                <a:gd name="T39" fmla="*/ 0 h 3"/>
                <a:gd name="T40" fmla="*/ 0 w 3"/>
                <a:gd name="T41" fmla="*/ 0 h 3"/>
                <a:gd name="T42" fmla="*/ 0 w 3"/>
                <a:gd name="T43" fmla="*/ 1 h 3"/>
                <a:gd name="T44" fmla="*/ 0 w 3"/>
                <a:gd name="T45" fmla="*/ 1 h 3"/>
                <a:gd name="T46" fmla="*/ 0 w 3"/>
                <a:gd name="T47" fmla="*/ 1 h 3"/>
                <a:gd name="T48" fmla="*/ 0 w 3"/>
                <a:gd name="T49" fmla="*/ 2 h 3"/>
                <a:gd name="T50" fmla="*/ 0 w 3"/>
                <a:gd name="T51" fmla="*/ 2 h 3"/>
                <a:gd name="T52" fmla="*/ 0 w 3"/>
                <a:gd name="T53" fmla="*/ 2 h 3"/>
                <a:gd name="T54" fmla="*/ 0 w 3"/>
                <a:gd name="T55" fmla="*/ 3 h 3"/>
                <a:gd name="T56" fmla="*/ 0 w 3"/>
                <a:gd name="T57" fmla="*/ 3 h 3"/>
                <a:gd name="T58" fmla="*/ 1 w 3"/>
                <a:gd name="T59" fmla="*/ 3 h 3"/>
                <a:gd name="T60" fmla="*/ 1 w 3"/>
                <a:gd name="T61" fmla="*/ 3 h 3"/>
                <a:gd name="T62" fmla="*/ 1 w 3"/>
                <a:gd name="T63" fmla="*/ 3 h 3"/>
                <a:gd name="T64" fmla="*/ 2 w 3"/>
                <a:gd name="T6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01" name="Freeform 113"/>
            <p:cNvSpPr>
              <a:spLocks/>
            </p:cNvSpPr>
            <p:nvPr/>
          </p:nvSpPr>
          <p:spPr bwMode="auto">
            <a:xfrm>
              <a:off x="4065" y="2708"/>
              <a:ext cx="3" cy="3"/>
            </a:xfrm>
            <a:custGeom>
              <a:avLst/>
              <a:gdLst>
                <a:gd name="T0" fmla="*/ 2 w 3"/>
                <a:gd name="T1" fmla="*/ 3 h 3"/>
                <a:gd name="T2" fmla="*/ 2 w 3"/>
                <a:gd name="T3" fmla="*/ 3 h 3"/>
                <a:gd name="T4" fmla="*/ 2 w 3"/>
                <a:gd name="T5" fmla="*/ 2 h 3"/>
                <a:gd name="T6" fmla="*/ 3 w 3"/>
                <a:gd name="T7" fmla="*/ 2 h 3"/>
                <a:gd name="T8" fmla="*/ 3 w 3"/>
                <a:gd name="T9" fmla="*/ 2 h 3"/>
                <a:gd name="T10" fmla="*/ 3 w 3"/>
                <a:gd name="T11" fmla="*/ 1 h 3"/>
                <a:gd name="T12" fmla="*/ 2 w 3"/>
                <a:gd name="T13" fmla="*/ 1 h 3"/>
                <a:gd name="T14" fmla="*/ 2 w 3"/>
                <a:gd name="T15" fmla="*/ 1 h 3"/>
                <a:gd name="T16" fmla="*/ 2 w 3"/>
                <a:gd name="T17" fmla="*/ 0 h 3"/>
                <a:gd name="T18" fmla="*/ 1 w 3"/>
                <a:gd name="T19" fmla="*/ 1 h 3"/>
                <a:gd name="T20" fmla="*/ 1 w 3"/>
                <a:gd name="T21" fmla="*/ 1 h 3"/>
                <a:gd name="T22" fmla="*/ 1 w 3"/>
                <a:gd name="T23" fmla="*/ 1 h 3"/>
                <a:gd name="T24" fmla="*/ 0 w 3"/>
                <a:gd name="T25" fmla="*/ 2 h 3"/>
                <a:gd name="T26" fmla="*/ 1 w 3"/>
                <a:gd name="T27" fmla="*/ 2 h 3"/>
                <a:gd name="T28" fmla="*/ 1 w 3"/>
                <a:gd name="T29" fmla="*/ 2 h 3"/>
                <a:gd name="T30" fmla="*/ 1 w 3"/>
                <a:gd name="T31" fmla="*/ 3 h 3"/>
                <a:gd name="T32" fmla="*/ 2 w 3"/>
                <a:gd name="T3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02" name="Freeform 114"/>
            <p:cNvSpPr>
              <a:spLocks/>
            </p:cNvSpPr>
            <p:nvPr/>
          </p:nvSpPr>
          <p:spPr bwMode="auto">
            <a:xfrm>
              <a:off x="4091" y="2740"/>
              <a:ext cx="45" cy="53"/>
            </a:xfrm>
            <a:custGeom>
              <a:avLst/>
              <a:gdLst>
                <a:gd name="T0" fmla="*/ 38 w 45"/>
                <a:gd name="T1" fmla="*/ 17 h 53"/>
                <a:gd name="T2" fmla="*/ 39 w 45"/>
                <a:gd name="T3" fmla="*/ 17 h 53"/>
                <a:gd name="T4" fmla="*/ 41 w 45"/>
                <a:gd name="T5" fmla="*/ 15 h 53"/>
                <a:gd name="T6" fmla="*/ 42 w 45"/>
                <a:gd name="T7" fmla="*/ 14 h 53"/>
                <a:gd name="T8" fmla="*/ 43 w 45"/>
                <a:gd name="T9" fmla="*/ 14 h 53"/>
                <a:gd name="T10" fmla="*/ 43 w 45"/>
                <a:gd name="T11" fmla="*/ 9 h 53"/>
                <a:gd name="T12" fmla="*/ 43 w 45"/>
                <a:gd name="T13" fmla="*/ 8 h 53"/>
                <a:gd name="T14" fmla="*/ 42 w 45"/>
                <a:gd name="T15" fmla="*/ 6 h 53"/>
                <a:gd name="T16" fmla="*/ 40 w 45"/>
                <a:gd name="T17" fmla="*/ 3 h 53"/>
                <a:gd name="T18" fmla="*/ 37 w 45"/>
                <a:gd name="T19" fmla="*/ 1 h 53"/>
                <a:gd name="T20" fmla="*/ 35 w 45"/>
                <a:gd name="T21" fmla="*/ 0 h 53"/>
                <a:gd name="T22" fmla="*/ 34 w 45"/>
                <a:gd name="T23" fmla="*/ 0 h 53"/>
                <a:gd name="T24" fmla="*/ 32 w 45"/>
                <a:gd name="T25" fmla="*/ 0 h 53"/>
                <a:gd name="T26" fmla="*/ 28 w 45"/>
                <a:gd name="T27" fmla="*/ 0 h 53"/>
                <a:gd name="T28" fmla="*/ 23 w 45"/>
                <a:gd name="T29" fmla="*/ 0 h 53"/>
                <a:gd name="T30" fmla="*/ 21 w 45"/>
                <a:gd name="T31" fmla="*/ 0 h 53"/>
                <a:gd name="T32" fmla="*/ 20 w 45"/>
                <a:gd name="T33" fmla="*/ 0 h 53"/>
                <a:gd name="T34" fmla="*/ 18 w 45"/>
                <a:gd name="T35" fmla="*/ 1 h 53"/>
                <a:gd name="T36" fmla="*/ 16 w 45"/>
                <a:gd name="T37" fmla="*/ 2 h 53"/>
                <a:gd name="T38" fmla="*/ 15 w 45"/>
                <a:gd name="T39" fmla="*/ 3 h 53"/>
                <a:gd name="T40" fmla="*/ 12 w 45"/>
                <a:gd name="T41" fmla="*/ 7 h 53"/>
                <a:gd name="T42" fmla="*/ 11 w 45"/>
                <a:gd name="T43" fmla="*/ 10 h 53"/>
                <a:gd name="T44" fmla="*/ 2 w 45"/>
                <a:gd name="T45" fmla="*/ 7 h 53"/>
                <a:gd name="T46" fmla="*/ 1 w 45"/>
                <a:gd name="T47" fmla="*/ 6 h 53"/>
                <a:gd name="T48" fmla="*/ 0 w 45"/>
                <a:gd name="T49" fmla="*/ 5 h 53"/>
                <a:gd name="T50" fmla="*/ 0 w 45"/>
                <a:gd name="T51" fmla="*/ 8 h 53"/>
                <a:gd name="T52" fmla="*/ 1 w 45"/>
                <a:gd name="T53" fmla="*/ 12 h 53"/>
                <a:gd name="T54" fmla="*/ 3 w 45"/>
                <a:gd name="T55" fmla="*/ 13 h 53"/>
                <a:gd name="T56" fmla="*/ 4 w 45"/>
                <a:gd name="T57" fmla="*/ 14 h 53"/>
                <a:gd name="T58" fmla="*/ 7 w 45"/>
                <a:gd name="T59" fmla="*/ 15 h 53"/>
                <a:gd name="T60" fmla="*/ 9 w 45"/>
                <a:gd name="T61" fmla="*/ 16 h 53"/>
                <a:gd name="T62" fmla="*/ 11 w 45"/>
                <a:gd name="T63" fmla="*/ 16 h 53"/>
                <a:gd name="T64" fmla="*/ 13 w 45"/>
                <a:gd name="T65" fmla="*/ 15 h 53"/>
                <a:gd name="T66" fmla="*/ 16 w 45"/>
                <a:gd name="T67" fmla="*/ 14 h 53"/>
                <a:gd name="T68" fmla="*/ 9 w 45"/>
                <a:gd name="T69" fmla="*/ 40 h 53"/>
                <a:gd name="T70" fmla="*/ 17 w 45"/>
                <a:gd name="T71" fmla="*/ 47 h 53"/>
                <a:gd name="T72" fmla="*/ 20 w 45"/>
                <a:gd name="T73" fmla="*/ 50 h 53"/>
                <a:gd name="T74" fmla="*/ 18 w 45"/>
                <a:gd name="T75" fmla="*/ 51 h 53"/>
                <a:gd name="T76" fmla="*/ 16 w 45"/>
                <a:gd name="T77" fmla="*/ 53 h 53"/>
                <a:gd name="T78" fmla="*/ 25 w 45"/>
                <a:gd name="T79" fmla="*/ 53 h 53"/>
                <a:gd name="T80" fmla="*/ 26 w 45"/>
                <a:gd name="T81" fmla="*/ 50 h 53"/>
                <a:gd name="T82" fmla="*/ 25 w 45"/>
                <a:gd name="T83" fmla="*/ 48 h 53"/>
                <a:gd name="T84" fmla="*/ 25 w 45"/>
                <a:gd name="T85" fmla="*/ 42 h 53"/>
                <a:gd name="T86" fmla="*/ 30 w 45"/>
                <a:gd name="T87" fmla="*/ 43 h 53"/>
                <a:gd name="T88" fmla="*/ 30 w 45"/>
                <a:gd name="T89" fmla="*/ 48 h 53"/>
                <a:gd name="T90" fmla="*/ 29 w 45"/>
                <a:gd name="T91" fmla="*/ 51 h 53"/>
                <a:gd name="T92" fmla="*/ 29 w 45"/>
                <a:gd name="T93" fmla="*/ 52 h 53"/>
                <a:gd name="T94" fmla="*/ 31 w 45"/>
                <a:gd name="T95" fmla="*/ 52 h 53"/>
                <a:gd name="T96" fmla="*/ 40 w 45"/>
                <a:gd name="T97" fmla="*/ 52 h 53"/>
                <a:gd name="T98" fmla="*/ 37 w 45"/>
                <a:gd name="T99" fmla="*/ 50 h 53"/>
                <a:gd name="T100" fmla="*/ 36 w 45"/>
                <a:gd name="T101" fmla="*/ 50 h 53"/>
                <a:gd name="T102" fmla="*/ 40 w 45"/>
                <a:gd name="T103" fmla="*/ 4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5" h="53">
                  <a:moveTo>
                    <a:pt x="41" y="40"/>
                  </a:moveTo>
                  <a:lnTo>
                    <a:pt x="45" y="40"/>
                  </a:lnTo>
                  <a:lnTo>
                    <a:pt x="38" y="21"/>
                  </a:lnTo>
                  <a:lnTo>
                    <a:pt x="38" y="17"/>
                  </a:lnTo>
                  <a:lnTo>
                    <a:pt x="38" y="17"/>
                  </a:lnTo>
                  <a:lnTo>
                    <a:pt x="38" y="17"/>
                  </a:lnTo>
                  <a:lnTo>
                    <a:pt x="38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40" y="16"/>
                  </a:lnTo>
                  <a:lnTo>
                    <a:pt x="41" y="16"/>
                  </a:lnTo>
                  <a:lnTo>
                    <a:pt x="41" y="15"/>
                  </a:lnTo>
                  <a:lnTo>
                    <a:pt x="42" y="15"/>
                  </a:lnTo>
                  <a:lnTo>
                    <a:pt x="42" y="15"/>
                  </a:lnTo>
                  <a:lnTo>
                    <a:pt x="42" y="15"/>
                  </a:lnTo>
                  <a:lnTo>
                    <a:pt x="42" y="14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3" y="12"/>
                  </a:lnTo>
                  <a:lnTo>
                    <a:pt x="44" y="10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7"/>
                  </a:lnTo>
                  <a:lnTo>
                    <a:pt x="42" y="6"/>
                  </a:lnTo>
                  <a:lnTo>
                    <a:pt x="42" y="6"/>
                  </a:lnTo>
                  <a:lnTo>
                    <a:pt x="42" y="5"/>
                  </a:lnTo>
                  <a:lnTo>
                    <a:pt x="41" y="4"/>
                  </a:lnTo>
                  <a:lnTo>
                    <a:pt x="40" y="3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9" y="2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3" y="6"/>
                  </a:lnTo>
                  <a:lnTo>
                    <a:pt x="12" y="7"/>
                  </a:lnTo>
                  <a:lnTo>
                    <a:pt x="12" y="8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1" y="10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8" y="15"/>
                  </a:lnTo>
                  <a:lnTo>
                    <a:pt x="9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3" y="16"/>
                  </a:lnTo>
                  <a:lnTo>
                    <a:pt x="13" y="15"/>
                  </a:lnTo>
                  <a:lnTo>
                    <a:pt x="14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6" y="14"/>
                  </a:lnTo>
                  <a:lnTo>
                    <a:pt x="17" y="14"/>
                  </a:lnTo>
                  <a:lnTo>
                    <a:pt x="17" y="13"/>
                  </a:lnTo>
                  <a:lnTo>
                    <a:pt x="17" y="20"/>
                  </a:lnTo>
                  <a:lnTo>
                    <a:pt x="9" y="40"/>
                  </a:lnTo>
                  <a:lnTo>
                    <a:pt x="14" y="40"/>
                  </a:lnTo>
                  <a:lnTo>
                    <a:pt x="14" y="43"/>
                  </a:lnTo>
                  <a:lnTo>
                    <a:pt x="15" y="45"/>
                  </a:lnTo>
                  <a:lnTo>
                    <a:pt x="17" y="47"/>
                  </a:lnTo>
                  <a:lnTo>
                    <a:pt x="18" y="48"/>
                  </a:lnTo>
                  <a:lnTo>
                    <a:pt x="19" y="49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21" y="50"/>
                  </a:lnTo>
                  <a:lnTo>
                    <a:pt x="20" y="50"/>
                  </a:lnTo>
                  <a:lnTo>
                    <a:pt x="19" y="50"/>
                  </a:lnTo>
                  <a:lnTo>
                    <a:pt x="18" y="51"/>
                  </a:lnTo>
                  <a:lnTo>
                    <a:pt x="17" y="51"/>
                  </a:lnTo>
                  <a:lnTo>
                    <a:pt x="16" y="51"/>
                  </a:lnTo>
                  <a:lnTo>
                    <a:pt x="16" y="52"/>
                  </a:lnTo>
                  <a:lnTo>
                    <a:pt x="16" y="53"/>
                  </a:lnTo>
                  <a:lnTo>
                    <a:pt x="16" y="53"/>
                  </a:lnTo>
                  <a:lnTo>
                    <a:pt x="22" y="53"/>
                  </a:lnTo>
                  <a:lnTo>
                    <a:pt x="25" y="52"/>
                  </a:lnTo>
                  <a:lnTo>
                    <a:pt x="25" y="53"/>
                  </a:lnTo>
                  <a:lnTo>
                    <a:pt x="26" y="53"/>
                  </a:lnTo>
                  <a:lnTo>
                    <a:pt x="27" y="52"/>
                  </a:lnTo>
                  <a:lnTo>
                    <a:pt x="27" y="51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6" y="49"/>
                  </a:lnTo>
                  <a:lnTo>
                    <a:pt x="25" y="49"/>
                  </a:lnTo>
                  <a:lnTo>
                    <a:pt x="25" y="48"/>
                  </a:lnTo>
                  <a:lnTo>
                    <a:pt x="25" y="47"/>
                  </a:lnTo>
                  <a:lnTo>
                    <a:pt x="25" y="45"/>
                  </a:lnTo>
                  <a:lnTo>
                    <a:pt x="25" y="44"/>
                  </a:lnTo>
                  <a:lnTo>
                    <a:pt x="25" y="42"/>
                  </a:lnTo>
                  <a:lnTo>
                    <a:pt x="25" y="40"/>
                  </a:lnTo>
                  <a:lnTo>
                    <a:pt x="29" y="40"/>
                  </a:lnTo>
                  <a:lnTo>
                    <a:pt x="29" y="42"/>
                  </a:lnTo>
                  <a:lnTo>
                    <a:pt x="30" y="43"/>
                  </a:lnTo>
                  <a:lnTo>
                    <a:pt x="30" y="45"/>
                  </a:lnTo>
                  <a:lnTo>
                    <a:pt x="30" y="46"/>
                  </a:lnTo>
                  <a:lnTo>
                    <a:pt x="30" y="47"/>
                  </a:lnTo>
                  <a:lnTo>
                    <a:pt x="30" y="48"/>
                  </a:lnTo>
                  <a:lnTo>
                    <a:pt x="30" y="49"/>
                  </a:lnTo>
                  <a:lnTo>
                    <a:pt x="30" y="50"/>
                  </a:lnTo>
                  <a:lnTo>
                    <a:pt x="29" y="50"/>
                  </a:lnTo>
                  <a:lnTo>
                    <a:pt x="29" y="51"/>
                  </a:lnTo>
                  <a:lnTo>
                    <a:pt x="29" y="51"/>
                  </a:lnTo>
                  <a:lnTo>
                    <a:pt x="29" y="51"/>
                  </a:lnTo>
                  <a:lnTo>
                    <a:pt x="29" y="52"/>
                  </a:lnTo>
                  <a:lnTo>
                    <a:pt x="29" y="52"/>
                  </a:lnTo>
                  <a:lnTo>
                    <a:pt x="29" y="53"/>
                  </a:lnTo>
                  <a:lnTo>
                    <a:pt x="29" y="53"/>
                  </a:lnTo>
                  <a:lnTo>
                    <a:pt x="31" y="53"/>
                  </a:lnTo>
                  <a:lnTo>
                    <a:pt x="31" y="52"/>
                  </a:lnTo>
                  <a:lnTo>
                    <a:pt x="34" y="53"/>
                  </a:lnTo>
                  <a:lnTo>
                    <a:pt x="40" y="53"/>
                  </a:lnTo>
                  <a:lnTo>
                    <a:pt x="40" y="53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9" y="51"/>
                  </a:lnTo>
                  <a:lnTo>
                    <a:pt x="38" y="51"/>
                  </a:lnTo>
                  <a:lnTo>
                    <a:pt x="37" y="50"/>
                  </a:lnTo>
                  <a:lnTo>
                    <a:pt x="36" y="50"/>
                  </a:lnTo>
                  <a:lnTo>
                    <a:pt x="35" y="50"/>
                  </a:lnTo>
                  <a:lnTo>
                    <a:pt x="35" y="50"/>
                  </a:lnTo>
                  <a:lnTo>
                    <a:pt x="36" y="50"/>
                  </a:lnTo>
                  <a:lnTo>
                    <a:pt x="37" y="49"/>
                  </a:lnTo>
                  <a:lnTo>
                    <a:pt x="38" y="48"/>
                  </a:lnTo>
                  <a:lnTo>
                    <a:pt x="39" y="47"/>
                  </a:lnTo>
                  <a:lnTo>
                    <a:pt x="40" y="45"/>
                  </a:lnTo>
                  <a:lnTo>
                    <a:pt x="41" y="43"/>
                  </a:lnTo>
                  <a:lnTo>
                    <a:pt x="41" y="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03" name="Freeform 115"/>
            <p:cNvSpPr>
              <a:spLocks/>
            </p:cNvSpPr>
            <p:nvPr/>
          </p:nvSpPr>
          <p:spPr bwMode="auto">
            <a:xfrm>
              <a:off x="4112" y="2733"/>
              <a:ext cx="13" cy="11"/>
            </a:xfrm>
            <a:custGeom>
              <a:avLst/>
              <a:gdLst>
                <a:gd name="T0" fmla="*/ 13 w 13"/>
                <a:gd name="T1" fmla="*/ 11 h 11"/>
                <a:gd name="T2" fmla="*/ 13 w 13"/>
                <a:gd name="T3" fmla="*/ 0 h 11"/>
                <a:gd name="T4" fmla="*/ 0 w 13"/>
                <a:gd name="T5" fmla="*/ 2 h 11"/>
                <a:gd name="T6" fmla="*/ 0 w 13"/>
                <a:gd name="T7" fmla="*/ 11 h 11"/>
                <a:gd name="T8" fmla="*/ 13 w 13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3" y="11"/>
                  </a:moveTo>
                  <a:lnTo>
                    <a:pt x="13" y="0"/>
                  </a:lnTo>
                  <a:lnTo>
                    <a:pt x="0" y="2"/>
                  </a:lnTo>
                  <a:lnTo>
                    <a:pt x="0" y="11"/>
                  </a:lnTo>
                  <a:lnTo>
                    <a:pt x="13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04" name="Freeform 116"/>
            <p:cNvSpPr>
              <a:spLocks/>
            </p:cNvSpPr>
            <p:nvPr/>
          </p:nvSpPr>
          <p:spPr bwMode="auto">
            <a:xfrm>
              <a:off x="4096" y="2741"/>
              <a:ext cx="38" cy="38"/>
            </a:xfrm>
            <a:custGeom>
              <a:avLst/>
              <a:gdLst>
                <a:gd name="T0" fmla="*/ 17 w 38"/>
                <a:gd name="T1" fmla="*/ 0 h 38"/>
                <a:gd name="T2" fmla="*/ 16 w 38"/>
                <a:gd name="T3" fmla="*/ 0 h 38"/>
                <a:gd name="T4" fmla="*/ 15 w 38"/>
                <a:gd name="T5" fmla="*/ 0 h 38"/>
                <a:gd name="T6" fmla="*/ 13 w 38"/>
                <a:gd name="T7" fmla="*/ 1 h 38"/>
                <a:gd name="T8" fmla="*/ 12 w 38"/>
                <a:gd name="T9" fmla="*/ 2 h 38"/>
                <a:gd name="T10" fmla="*/ 10 w 38"/>
                <a:gd name="T11" fmla="*/ 4 h 38"/>
                <a:gd name="T12" fmla="*/ 9 w 38"/>
                <a:gd name="T13" fmla="*/ 6 h 38"/>
                <a:gd name="T14" fmla="*/ 7 w 38"/>
                <a:gd name="T15" fmla="*/ 9 h 38"/>
                <a:gd name="T16" fmla="*/ 6 w 38"/>
                <a:gd name="T17" fmla="*/ 10 h 38"/>
                <a:gd name="T18" fmla="*/ 4 w 38"/>
                <a:gd name="T19" fmla="*/ 10 h 38"/>
                <a:gd name="T20" fmla="*/ 2 w 38"/>
                <a:gd name="T21" fmla="*/ 9 h 38"/>
                <a:gd name="T22" fmla="*/ 0 w 38"/>
                <a:gd name="T23" fmla="*/ 9 h 38"/>
                <a:gd name="T24" fmla="*/ 0 w 38"/>
                <a:gd name="T25" fmla="*/ 12 h 38"/>
                <a:gd name="T26" fmla="*/ 0 w 38"/>
                <a:gd name="T27" fmla="*/ 12 h 38"/>
                <a:gd name="T28" fmla="*/ 1 w 38"/>
                <a:gd name="T29" fmla="*/ 12 h 38"/>
                <a:gd name="T30" fmla="*/ 1 w 38"/>
                <a:gd name="T31" fmla="*/ 12 h 38"/>
                <a:gd name="T32" fmla="*/ 1 w 38"/>
                <a:gd name="T33" fmla="*/ 12 h 38"/>
                <a:gd name="T34" fmla="*/ 3 w 38"/>
                <a:gd name="T35" fmla="*/ 13 h 38"/>
                <a:gd name="T36" fmla="*/ 5 w 38"/>
                <a:gd name="T37" fmla="*/ 14 h 38"/>
                <a:gd name="T38" fmla="*/ 7 w 38"/>
                <a:gd name="T39" fmla="*/ 14 h 38"/>
                <a:gd name="T40" fmla="*/ 9 w 38"/>
                <a:gd name="T41" fmla="*/ 13 h 38"/>
                <a:gd name="T42" fmla="*/ 9 w 38"/>
                <a:gd name="T43" fmla="*/ 13 h 38"/>
                <a:gd name="T44" fmla="*/ 11 w 38"/>
                <a:gd name="T45" fmla="*/ 12 h 38"/>
                <a:gd name="T46" fmla="*/ 13 w 38"/>
                <a:gd name="T47" fmla="*/ 10 h 38"/>
                <a:gd name="T48" fmla="*/ 13 w 38"/>
                <a:gd name="T49" fmla="*/ 10 h 38"/>
                <a:gd name="T50" fmla="*/ 6 w 38"/>
                <a:gd name="T51" fmla="*/ 38 h 38"/>
                <a:gd name="T52" fmla="*/ 31 w 38"/>
                <a:gd name="T53" fmla="*/ 21 h 38"/>
                <a:gd name="T54" fmla="*/ 35 w 38"/>
                <a:gd name="T55" fmla="*/ 15 h 38"/>
                <a:gd name="T56" fmla="*/ 37 w 38"/>
                <a:gd name="T57" fmla="*/ 12 h 38"/>
                <a:gd name="T58" fmla="*/ 37 w 38"/>
                <a:gd name="T59" fmla="*/ 11 h 38"/>
                <a:gd name="T60" fmla="*/ 38 w 38"/>
                <a:gd name="T61" fmla="*/ 10 h 38"/>
                <a:gd name="T62" fmla="*/ 37 w 38"/>
                <a:gd name="T63" fmla="*/ 9 h 38"/>
                <a:gd name="T64" fmla="*/ 37 w 38"/>
                <a:gd name="T65" fmla="*/ 7 h 38"/>
                <a:gd name="T66" fmla="*/ 36 w 38"/>
                <a:gd name="T67" fmla="*/ 5 h 38"/>
                <a:gd name="T68" fmla="*/ 34 w 38"/>
                <a:gd name="T69" fmla="*/ 3 h 38"/>
                <a:gd name="T70" fmla="*/ 33 w 38"/>
                <a:gd name="T71" fmla="*/ 2 h 38"/>
                <a:gd name="T72" fmla="*/ 32 w 38"/>
                <a:gd name="T73" fmla="*/ 1 h 38"/>
                <a:gd name="T74" fmla="*/ 31 w 38"/>
                <a:gd name="T75" fmla="*/ 0 h 38"/>
                <a:gd name="T76" fmla="*/ 30 w 38"/>
                <a:gd name="T77" fmla="*/ 0 h 38"/>
                <a:gd name="T78" fmla="*/ 29 w 38"/>
                <a:gd name="T79" fmla="*/ 0 h 38"/>
                <a:gd name="T80" fmla="*/ 22 w 38"/>
                <a:gd name="T81" fmla="*/ 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8" h="38">
                  <a:moveTo>
                    <a:pt x="17" y="0"/>
                  </a:moveTo>
                  <a:lnTo>
                    <a:pt x="17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1" y="3"/>
                  </a:lnTo>
                  <a:lnTo>
                    <a:pt x="10" y="4"/>
                  </a:lnTo>
                  <a:lnTo>
                    <a:pt x="9" y="5"/>
                  </a:lnTo>
                  <a:lnTo>
                    <a:pt x="9" y="6"/>
                  </a:lnTo>
                  <a:lnTo>
                    <a:pt x="8" y="7"/>
                  </a:lnTo>
                  <a:lnTo>
                    <a:pt x="7" y="9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3" y="9"/>
                  </a:lnTo>
                  <a:lnTo>
                    <a:pt x="2" y="9"/>
                  </a:lnTo>
                  <a:lnTo>
                    <a:pt x="1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7" y="14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0" y="12"/>
                  </a:lnTo>
                  <a:lnTo>
                    <a:pt x="11" y="12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3" y="19"/>
                  </a:lnTo>
                  <a:lnTo>
                    <a:pt x="6" y="38"/>
                  </a:lnTo>
                  <a:lnTo>
                    <a:pt x="38" y="38"/>
                  </a:lnTo>
                  <a:lnTo>
                    <a:pt x="31" y="21"/>
                  </a:lnTo>
                  <a:lnTo>
                    <a:pt x="31" y="16"/>
                  </a:lnTo>
                  <a:lnTo>
                    <a:pt x="35" y="15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7" y="11"/>
                  </a:lnTo>
                  <a:lnTo>
                    <a:pt x="38" y="10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7" y="7"/>
                  </a:lnTo>
                  <a:lnTo>
                    <a:pt x="36" y="6"/>
                  </a:lnTo>
                  <a:lnTo>
                    <a:pt x="36" y="5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4" y="2"/>
                  </a:lnTo>
                  <a:lnTo>
                    <a:pt x="33" y="2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2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77ED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05" name="Freeform 117"/>
            <p:cNvSpPr>
              <a:spLocks/>
            </p:cNvSpPr>
            <p:nvPr/>
          </p:nvSpPr>
          <p:spPr bwMode="auto">
            <a:xfrm>
              <a:off x="4106" y="2780"/>
              <a:ext cx="10" cy="10"/>
            </a:xfrm>
            <a:custGeom>
              <a:avLst/>
              <a:gdLst>
                <a:gd name="T0" fmla="*/ 0 w 10"/>
                <a:gd name="T1" fmla="*/ 0 h 10"/>
                <a:gd name="T2" fmla="*/ 1 w 10"/>
                <a:gd name="T3" fmla="*/ 0 h 10"/>
                <a:gd name="T4" fmla="*/ 1 w 10"/>
                <a:gd name="T5" fmla="*/ 1 h 10"/>
                <a:gd name="T6" fmla="*/ 1 w 10"/>
                <a:gd name="T7" fmla="*/ 1 h 10"/>
                <a:gd name="T8" fmla="*/ 1 w 10"/>
                <a:gd name="T9" fmla="*/ 1 h 10"/>
                <a:gd name="T10" fmla="*/ 1 w 10"/>
                <a:gd name="T11" fmla="*/ 3 h 10"/>
                <a:gd name="T12" fmla="*/ 2 w 10"/>
                <a:gd name="T13" fmla="*/ 5 h 10"/>
                <a:gd name="T14" fmla="*/ 3 w 10"/>
                <a:gd name="T15" fmla="*/ 7 h 10"/>
                <a:gd name="T16" fmla="*/ 4 w 10"/>
                <a:gd name="T17" fmla="*/ 8 h 10"/>
                <a:gd name="T18" fmla="*/ 5 w 10"/>
                <a:gd name="T19" fmla="*/ 9 h 10"/>
                <a:gd name="T20" fmla="*/ 6 w 10"/>
                <a:gd name="T21" fmla="*/ 9 h 10"/>
                <a:gd name="T22" fmla="*/ 7 w 10"/>
                <a:gd name="T23" fmla="*/ 10 h 10"/>
                <a:gd name="T24" fmla="*/ 7 w 10"/>
                <a:gd name="T25" fmla="*/ 10 h 10"/>
                <a:gd name="T26" fmla="*/ 10 w 10"/>
                <a:gd name="T27" fmla="*/ 10 h 10"/>
                <a:gd name="T28" fmla="*/ 9 w 10"/>
                <a:gd name="T29" fmla="*/ 10 h 10"/>
                <a:gd name="T30" fmla="*/ 9 w 10"/>
                <a:gd name="T31" fmla="*/ 9 h 10"/>
                <a:gd name="T32" fmla="*/ 9 w 10"/>
                <a:gd name="T33" fmla="*/ 8 h 10"/>
                <a:gd name="T34" fmla="*/ 9 w 10"/>
                <a:gd name="T35" fmla="*/ 7 h 10"/>
                <a:gd name="T36" fmla="*/ 8 w 10"/>
                <a:gd name="T37" fmla="*/ 5 h 10"/>
                <a:gd name="T38" fmla="*/ 8 w 10"/>
                <a:gd name="T39" fmla="*/ 4 h 10"/>
                <a:gd name="T40" fmla="*/ 9 w 10"/>
                <a:gd name="T41" fmla="*/ 2 h 10"/>
                <a:gd name="T42" fmla="*/ 9 w 10"/>
                <a:gd name="T43" fmla="*/ 0 h 10"/>
                <a:gd name="T44" fmla="*/ 0 w 10"/>
                <a:gd name="T4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" h="10">
                  <a:moveTo>
                    <a:pt x="0" y="0"/>
                  </a:move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3"/>
                  </a:lnTo>
                  <a:lnTo>
                    <a:pt x="2" y="5"/>
                  </a:lnTo>
                  <a:lnTo>
                    <a:pt x="3" y="7"/>
                  </a:lnTo>
                  <a:lnTo>
                    <a:pt x="4" y="8"/>
                  </a:lnTo>
                  <a:lnTo>
                    <a:pt x="5" y="9"/>
                  </a:lnTo>
                  <a:lnTo>
                    <a:pt x="6" y="9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10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9" y="8"/>
                  </a:lnTo>
                  <a:lnTo>
                    <a:pt x="9" y="7"/>
                  </a:lnTo>
                  <a:lnTo>
                    <a:pt x="8" y="5"/>
                  </a:lnTo>
                  <a:lnTo>
                    <a:pt x="8" y="4"/>
                  </a:lnTo>
                  <a:lnTo>
                    <a:pt x="9" y="2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06" name="Freeform 118"/>
            <p:cNvSpPr>
              <a:spLocks/>
            </p:cNvSpPr>
            <p:nvPr/>
          </p:nvSpPr>
          <p:spPr bwMode="auto">
            <a:xfrm>
              <a:off x="4121" y="2780"/>
              <a:ext cx="9" cy="10"/>
            </a:xfrm>
            <a:custGeom>
              <a:avLst/>
              <a:gdLst>
                <a:gd name="T0" fmla="*/ 0 w 9"/>
                <a:gd name="T1" fmla="*/ 0 h 10"/>
                <a:gd name="T2" fmla="*/ 1 w 9"/>
                <a:gd name="T3" fmla="*/ 2 h 10"/>
                <a:gd name="T4" fmla="*/ 1 w 9"/>
                <a:gd name="T5" fmla="*/ 3 h 10"/>
                <a:gd name="T6" fmla="*/ 2 w 9"/>
                <a:gd name="T7" fmla="*/ 5 h 10"/>
                <a:gd name="T8" fmla="*/ 2 w 9"/>
                <a:gd name="T9" fmla="*/ 7 h 10"/>
                <a:gd name="T10" fmla="*/ 1 w 9"/>
                <a:gd name="T11" fmla="*/ 8 h 10"/>
                <a:gd name="T12" fmla="*/ 1 w 9"/>
                <a:gd name="T13" fmla="*/ 9 h 10"/>
                <a:gd name="T14" fmla="*/ 1 w 9"/>
                <a:gd name="T15" fmla="*/ 9 h 10"/>
                <a:gd name="T16" fmla="*/ 1 w 9"/>
                <a:gd name="T17" fmla="*/ 10 h 10"/>
                <a:gd name="T18" fmla="*/ 4 w 9"/>
                <a:gd name="T19" fmla="*/ 10 h 10"/>
                <a:gd name="T20" fmla="*/ 4 w 9"/>
                <a:gd name="T21" fmla="*/ 9 h 10"/>
                <a:gd name="T22" fmla="*/ 5 w 9"/>
                <a:gd name="T23" fmla="*/ 9 h 10"/>
                <a:gd name="T24" fmla="*/ 6 w 9"/>
                <a:gd name="T25" fmla="*/ 9 h 10"/>
                <a:gd name="T26" fmla="*/ 6 w 9"/>
                <a:gd name="T27" fmla="*/ 8 h 10"/>
                <a:gd name="T28" fmla="*/ 7 w 9"/>
                <a:gd name="T29" fmla="*/ 7 h 10"/>
                <a:gd name="T30" fmla="*/ 8 w 9"/>
                <a:gd name="T31" fmla="*/ 6 h 10"/>
                <a:gd name="T32" fmla="*/ 9 w 9"/>
                <a:gd name="T33" fmla="*/ 5 h 10"/>
                <a:gd name="T34" fmla="*/ 9 w 9"/>
                <a:gd name="T35" fmla="*/ 4 h 10"/>
                <a:gd name="T36" fmla="*/ 9 w 9"/>
                <a:gd name="T37" fmla="*/ 3 h 10"/>
                <a:gd name="T38" fmla="*/ 9 w 9"/>
                <a:gd name="T39" fmla="*/ 2 h 10"/>
                <a:gd name="T40" fmla="*/ 9 w 9"/>
                <a:gd name="T41" fmla="*/ 1 h 10"/>
                <a:gd name="T42" fmla="*/ 9 w 9"/>
                <a:gd name="T43" fmla="*/ 0 h 10"/>
                <a:gd name="T44" fmla="*/ 0 w 9"/>
                <a:gd name="T4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" h="10">
                  <a:moveTo>
                    <a:pt x="0" y="0"/>
                  </a:moveTo>
                  <a:lnTo>
                    <a:pt x="1" y="2"/>
                  </a:lnTo>
                  <a:lnTo>
                    <a:pt x="1" y="3"/>
                  </a:lnTo>
                  <a:lnTo>
                    <a:pt x="2" y="5"/>
                  </a:lnTo>
                  <a:lnTo>
                    <a:pt x="2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9"/>
                  </a:lnTo>
                  <a:lnTo>
                    <a:pt x="1" y="10"/>
                  </a:lnTo>
                  <a:lnTo>
                    <a:pt x="4" y="10"/>
                  </a:lnTo>
                  <a:lnTo>
                    <a:pt x="4" y="9"/>
                  </a:lnTo>
                  <a:lnTo>
                    <a:pt x="5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3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07" name="Freeform 119"/>
            <p:cNvSpPr>
              <a:spLocks/>
            </p:cNvSpPr>
            <p:nvPr/>
          </p:nvSpPr>
          <p:spPr bwMode="auto">
            <a:xfrm>
              <a:off x="4086" y="2722"/>
              <a:ext cx="37" cy="40"/>
            </a:xfrm>
            <a:custGeom>
              <a:avLst/>
              <a:gdLst>
                <a:gd name="T0" fmla="*/ 37 w 37"/>
                <a:gd name="T1" fmla="*/ 38 h 40"/>
                <a:gd name="T2" fmla="*/ 3 w 37"/>
                <a:gd name="T3" fmla="*/ 0 h 40"/>
                <a:gd name="T4" fmla="*/ 0 w 37"/>
                <a:gd name="T5" fmla="*/ 2 h 40"/>
                <a:gd name="T6" fmla="*/ 34 w 37"/>
                <a:gd name="T7" fmla="*/ 40 h 40"/>
                <a:gd name="T8" fmla="*/ 37 w 37"/>
                <a:gd name="T9" fmla="*/ 3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40">
                  <a:moveTo>
                    <a:pt x="37" y="38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34" y="40"/>
                  </a:lnTo>
                  <a:lnTo>
                    <a:pt x="37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08" name="Freeform 120"/>
            <p:cNvSpPr>
              <a:spLocks/>
            </p:cNvSpPr>
            <p:nvPr/>
          </p:nvSpPr>
          <p:spPr bwMode="auto">
            <a:xfrm>
              <a:off x="4089" y="2724"/>
              <a:ext cx="32" cy="37"/>
            </a:xfrm>
            <a:custGeom>
              <a:avLst/>
              <a:gdLst>
                <a:gd name="T0" fmla="*/ 32 w 32"/>
                <a:gd name="T1" fmla="*/ 36 h 37"/>
                <a:gd name="T2" fmla="*/ 0 w 32"/>
                <a:gd name="T3" fmla="*/ 0 h 37"/>
                <a:gd name="T4" fmla="*/ 0 w 32"/>
                <a:gd name="T5" fmla="*/ 1 h 37"/>
                <a:gd name="T6" fmla="*/ 31 w 32"/>
                <a:gd name="T7" fmla="*/ 37 h 37"/>
                <a:gd name="T8" fmla="*/ 32 w 32"/>
                <a:gd name="T9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7">
                  <a:moveTo>
                    <a:pt x="32" y="36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31" y="37"/>
                  </a:lnTo>
                  <a:lnTo>
                    <a:pt x="32" y="36"/>
                  </a:lnTo>
                  <a:close/>
                </a:path>
              </a:pathLst>
            </a:custGeom>
            <a:solidFill>
              <a:srgbClr val="CEB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09" name="Freeform 121"/>
            <p:cNvSpPr>
              <a:spLocks/>
            </p:cNvSpPr>
            <p:nvPr/>
          </p:nvSpPr>
          <p:spPr bwMode="auto">
            <a:xfrm>
              <a:off x="4113" y="2752"/>
              <a:ext cx="21" cy="7"/>
            </a:xfrm>
            <a:custGeom>
              <a:avLst/>
              <a:gdLst>
                <a:gd name="T0" fmla="*/ 11 w 21"/>
                <a:gd name="T1" fmla="*/ 7 h 7"/>
                <a:gd name="T2" fmla="*/ 13 w 21"/>
                <a:gd name="T3" fmla="*/ 6 h 7"/>
                <a:gd name="T4" fmla="*/ 15 w 21"/>
                <a:gd name="T5" fmla="*/ 6 h 7"/>
                <a:gd name="T6" fmla="*/ 17 w 21"/>
                <a:gd name="T7" fmla="*/ 5 h 7"/>
                <a:gd name="T8" fmla="*/ 18 w 21"/>
                <a:gd name="T9" fmla="*/ 5 h 7"/>
                <a:gd name="T10" fmla="*/ 19 w 21"/>
                <a:gd name="T11" fmla="*/ 4 h 7"/>
                <a:gd name="T12" fmla="*/ 20 w 21"/>
                <a:gd name="T13" fmla="*/ 3 h 7"/>
                <a:gd name="T14" fmla="*/ 21 w 21"/>
                <a:gd name="T15" fmla="*/ 2 h 7"/>
                <a:gd name="T16" fmla="*/ 21 w 21"/>
                <a:gd name="T17" fmla="*/ 1 h 7"/>
                <a:gd name="T18" fmla="*/ 21 w 21"/>
                <a:gd name="T19" fmla="*/ 0 h 7"/>
                <a:gd name="T20" fmla="*/ 20 w 21"/>
                <a:gd name="T21" fmla="*/ 1 h 7"/>
                <a:gd name="T22" fmla="*/ 19 w 21"/>
                <a:gd name="T23" fmla="*/ 3 h 7"/>
                <a:gd name="T24" fmla="*/ 17 w 21"/>
                <a:gd name="T25" fmla="*/ 4 h 7"/>
                <a:gd name="T26" fmla="*/ 15 w 21"/>
                <a:gd name="T27" fmla="*/ 5 h 7"/>
                <a:gd name="T28" fmla="*/ 14 w 21"/>
                <a:gd name="T29" fmla="*/ 5 h 7"/>
                <a:gd name="T30" fmla="*/ 13 w 21"/>
                <a:gd name="T31" fmla="*/ 6 h 7"/>
                <a:gd name="T32" fmla="*/ 12 w 21"/>
                <a:gd name="T33" fmla="*/ 6 h 7"/>
                <a:gd name="T34" fmla="*/ 11 w 21"/>
                <a:gd name="T35" fmla="*/ 6 h 7"/>
                <a:gd name="T36" fmla="*/ 9 w 21"/>
                <a:gd name="T37" fmla="*/ 4 h 7"/>
                <a:gd name="T38" fmla="*/ 11 w 21"/>
                <a:gd name="T39" fmla="*/ 3 h 7"/>
                <a:gd name="T40" fmla="*/ 13 w 21"/>
                <a:gd name="T41" fmla="*/ 2 h 7"/>
                <a:gd name="T42" fmla="*/ 15 w 21"/>
                <a:gd name="T43" fmla="*/ 1 h 7"/>
                <a:gd name="T44" fmla="*/ 16 w 21"/>
                <a:gd name="T45" fmla="*/ 0 h 7"/>
                <a:gd name="T46" fmla="*/ 16 w 21"/>
                <a:gd name="T47" fmla="*/ 0 h 7"/>
                <a:gd name="T48" fmla="*/ 16 w 21"/>
                <a:gd name="T49" fmla="*/ 0 h 7"/>
                <a:gd name="T50" fmla="*/ 15 w 21"/>
                <a:gd name="T51" fmla="*/ 0 h 7"/>
                <a:gd name="T52" fmla="*/ 14 w 21"/>
                <a:gd name="T53" fmla="*/ 1 h 7"/>
                <a:gd name="T54" fmla="*/ 13 w 21"/>
                <a:gd name="T55" fmla="*/ 1 h 7"/>
                <a:gd name="T56" fmla="*/ 11 w 21"/>
                <a:gd name="T57" fmla="*/ 2 h 7"/>
                <a:gd name="T58" fmla="*/ 9 w 21"/>
                <a:gd name="T59" fmla="*/ 3 h 7"/>
                <a:gd name="T60" fmla="*/ 7 w 21"/>
                <a:gd name="T61" fmla="*/ 3 h 7"/>
                <a:gd name="T62" fmla="*/ 7 w 21"/>
                <a:gd name="T63" fmla="*/ 2 h 7"/>
                <a:gd name="T64" fmla="*/ 6 w 21"/>
                <a:gd name="T65" fmla="*/ 1 h 7"/>
                <a:gd name="T66" fmla="*/ 5 w 21"/>
                <a:gd name="T67" fmla="*/ 1 h 7"/>
                <a:gd name="T68" fmla="*/ 4 w 21"/>
                <a:gd name="T69" fmla="*/ 1 h 7"/>
                <a:gd name="T70" fmla="*/ 4 w 21"/>
                <a:gd name="T71" fmla="*/ 2 h 7"/>
                <a:gd name="T72" fmla="*/ 4 w 21"/>
                <a:gd name="T73" fmla="*/ 3 h 7"/>
                <a:gd name="T74" fmla="*/ 3 w 21"/>
                <a:gd name="T75" fmla="*/ 7 h 7"/>
                <a:gd name="T76" fmla="*/ 5 w 21"/>
                <a:gd name="T77" fmla="*/ 7 h 7"/>
                <a:gd name="T78" fmla="*/ 7 w 21"/>
                <a:gd name="T79" fmla="*/ 7 h 7"/>
                <a:gd name="T80" fmla="*/ 9 w 21"/>
                <a:gd name="T81" fmla="*/ 6 h 7"/>
                <a:gd name="T82" fmla="*/ 10 w 21"/>
                <a:gd name="T8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" h="7">
                  <a:moveTo>
                    <a:pt x="10" y="7"/>
                  </a:moveTo>
                  <a:lnTo>
                    <a:pt x="11" y="7"/>
                  </a:lnTo>
                  <a:lnTo>
                    <a:pt x="12" y="7"/>
                  </a:lnTo>
                  <a:lnTo>
                    <a:pt x="13" y="6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8" y="5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0" y="1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9" y="4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9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0" y="3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7" y="7"/>
                  </a:lnTo>
                  <a:lnTo>
                    <a:pt x="8" y="7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10" name="Freeform 122"/>
            <p:cNvSpPr>
              <a:spLocks/>
            </p:cNvSpPr>
            <p:nvPr/>
          </p:nvSpPr>
          <p:spPr bwMode="auto">
            <a:xfrm>
              <a:off x="4115" y="2753"/>
              <a:ext cx="7" cy="5"/>
            </a:xfrm>
            <a:custGeom>
              <a:avLst/>
              <a:gdLst>
                <a:gd name="T0" fmla="*/ 6 w 7"/>
                <a:gd name="T1" fmla="*/ 3 h 5"/>
                <a:gd name="T2" fmla="*/ 6 w 7"/>
                <a:gd name="T3" fmla="*/ 3 h 5"/>
                <a:gd name="T4" fmla="*/ 5 w 7"/>
                <a:gd name="T5" fmla="*/ 3 h 5"/>
                <a:gd name="T6" fmla="*/ 5 w 7"/>
                <a:gd name="T7" fmla="*/ 3 h 5"/>
                <a:gd name="T8" fmla="*/ 5 w 7"/>
                <a:gd name="T9" fmla="*/ 3 h 5"/>
                <a:gd name="T10" fmla="*/ 4 w 7"/>
                <a:gd name="T11" fmla="*/ 2 h 5"/>
                <a:gd name="T12" fmla="*/ 4 w 7"/>
                <a:gd name="T13" fmla="*/ 2 h 5"/>
                <a:gd name="T14" fmla="*/ 4 w 7"/>
                <a:gd name="T15" fmla="*/ 1 h 5"/>
                <a:gd name="T16" fmla="*/ 4 w 7"/>
                <a:gd name="T17" fmla="*/ 1 h 5"/>
                <a:gd name="T18" fmla="*/ 3 w 7"/>
                <a:gd name="T19" fmla="*/ 1 h 5"/>
                <a:gd name="T20" fmla="*/ 3 w 7"/>
                <a:gd name="T21" fmla="*/ 1 h 5"/>
                <a:gd name="T22" fmla="*/ 3 w 7"/>
                <a:gd name="T23" fmla="*/ 1 h 5"/>
                <a:gd name="T24" fmla="*/ 2 w 7"/>
                <a:gd name="T25" fmla="*/ 0 h 5"/>
                <a:gd name="T26" fmla="*/ 2 w 7"/>
                <a:gd name="T27" fmla="*/ 1 h 5"/>
                <a:gd name="T28" fmla="*/ 3 w 7"/>
                <a:gd name="T29" fmla="*/ 1 h 5"/>
                <a:gd name="T30" fmla="*/ 3 w 7"/>
                <a:gd name="T31" fmla="*/ 2 h 5"/>
                <a:gd name="T32" fmla="*/ 3 w 7"/>
                <a:gd name="T33" fmla="*/ 2 h 5"/>
                <a:gd name="T34" fmla="*/ 0 w 7"/>
                <a:gd name="T35" fmla="*/ 2 h 5"/>
                <a:gd name="T36" fmla="*/ 2 w 7"/>
                <a:gd name="T37" fmla="*/ 5 h 5"/>
                <a:gd name="T38" fmla="*/ 3 w 7"/>
                <a:gd name="T39" fmla="*/ 5 h 5"/>
                <a:gd name="T40" fmla="*/ 3 w 7"/>
                <a:gd name="T41" fmla="*/ 5 h 5"/>
                <a:gd name="T42" fmla="*/ 3 w 7"/>
                <a:gd name="T43" fmla="*/ 5 h 5"/>
                <a:gd name="T44" fmla="*/ 4 w 7"/>
                <a:gd name="T45" fmla="*/ 5 h 5"/>
                <a:gd name="T46" fmla="*/ 4 w 7"/>
                <a:gd name="T47" fmla="*/ 5 h 5"/>
                <a:gd name="T48" fmla="*/ 4 w 7"/>
                <a:gd name="T49" fmla="*/ 5 h 5"/>
                <a:gd name="T50" fmla="*/ 5 w 7"/>
                <a:gd name="T51" fmla="*/ 5 h 5"/>
                <a:gd name="T52" fmla="*/ 5 w 7"/>
                <a:gd name="T53" fmla="*/ 5 h 5"/>
                <a:gd name="T54" fmla="*/ 6 w 7"/>
                <a:gd name="T55" fmla="*/ 5 h 5"/>
                <a:gd name="T56" fmla="*/ 6 w 7"/>
                <a:gd name="T57" fmla="*/ 5 h 5"/>
                <a:gd name="T58" fmla="*/ 6 w 7"/>
                <a:gd name="T59" fmla="*/ 5 h 5"/>
                <a:gd name="T60" fmla="*/ 6 w 7"/>
                <a:gd name="T61" fmla="*/ 5 h 5"/>
                <a:gd name="T62" fmla="*/ 7 w 7"/>
                <a:gd name="T63" fmla="*/ 5 h 5"/>
                <a:gd name="T64" fmla="*/ 7 w 7"/>
                <a:gd name="T65" fmla="*/ 4 h 5"/>
                <a:gd name="T66" fmla="*/ 7 w 7"/>
                <a:gd name="T67" fmla="*/ 4 h 5"/>
                <a:gd name="T68" fmla="*/ 7 w 7"/>
                <a:gd name="T69" fmla="*/ 4 h 5"/>
                <a:gd name="T70" fmla="*/ 6 w 7"/>
                <a:gd name="T7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5">
                  <a:moveTo>
                    <a:pt x="6" y="3"/>
                  </a:moveTo>
                  <a:lnTo>
                    <a:pt x="6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11" name="Freeform 123"/>
            <p:cNvSpPr>
              <a:spLocks/>
            </p:cNvSpPr>
            <p:nvPr/>
          </p:nvSpPr>
          <p:spPr bwMode="auto">
            <a:xfrm>
              <a:off x="4127" y="2748"/>
              <a:ext cx="2" cy="4"/>
            </a:xfrm>
            <a:custGeom>
              <a:avLst/>
              <a:gdLst>
                <a:gd name="T0" fmla="*/ 2 w 2"/>
                <a:gd name="T1" fmla="*/ 2 h 4"/>
                <a:gd name="T2" fmla="*/ 2 w 2"/>
                <a:gd name="T3" fmla="*/ 1 h 4"/>
                <a:gd name="T4" fmla="*/ 2 w 2"/>
                <a:gd name="T5" fmla="*/ 1 h 4"/>
                <a:gd name="T6" fmla="*/ 1 w 2"/>
                <a:gd name="T7" fmla="*/ 1 h 4"/>
                <a:gd name="T8" fmla="*/ 1 w 2"/>
                <a:gd name="T9" fmla="*/ 0 h 4"/>
                <a:gd name="T10" fmla="*/ 1 w 2"/>
                <a:gd name="T11" fmla="*/ 0 h 4"/>
                <a:gd name="T12" fmla="*/ 0 w 2"/>
                <a:gd name="T13" fmla="*/ 0 h 4"/>
                <a:gd name="T14" fmla="*/ 0 w 2"/>
                <a:gd name="T15" fmla="*/ 1 h 4"/>
                <a:gd name="T16" fmla="*/ 0 w 2"/>
                <a:gd name="T17" fmla="*/ 1 h 4"/>
                <a:gd name="T18" fmla="*/ 1 w 2"/>
                <a:gd name="T19" fmla="*/ 1 h 4"/>
                <a:gd name="T20" fmla="*/ 1 w 2"/>
                <a:gd name="T21" fmla="*/ 1 h 4"/>
                <a:gd name="T22" fmla="*/ 1 w 2"/>
                <a:gd name="T23" fmla="*/ 1 h 4"/>
                <a:gd name="T24" fmla="*/ 1 w 2"/>
                <a:gd name="T25" fmla="*/ 2 h 4"/>
                <a:gd name="T26" fmla="*/ 2 w 2"/>
                <a:gd name="T27" fmla="*/ 2 h 4"/>
                <a:gd name="T28" fmla="*/ 2 w 2"/>
                <a:gd name="T29" fmla="*/ 3 h 4"/>
                <a:gd name="T30" fmla="*/ 2 w 2"/>
                <a:gd name="T31" fmla="*/ 3 h 4"/>
                <a:gd name="T32" fmla="*/ 2 w 2"/>
                <a:gd name="T33" fmla="*/ 4 h 4"/>
                <a:gd name="T34" fmla="*/ 2 w 2"/>
                <a:gd name="T35" fmla="*/ 4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3 h 4"/>
                <a:gd name="T44" fmla="*/ 2 w 2"/>
                <a:gd name="T45" fmla="*/ 3 h 4"/>
                <a:gd name="T46" fmla="*/ 2 w 2"/>
                <a:gd name="T47" fmla="*/ 2 h 4"/>
                <a:gd name="T48" fmla="*/ 2 w 2"/>
                <a:gd name="T4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" h="4">
                  <a:moveTo>
                    <a:pt x="2" y="2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12" name="Freeform 124"/>
            <p:cNvSpPr>
              <a:spLocks/>
            </p:cNvSpPr>
            <p:nvPr/>
          </p:nvSpPr>
          <p:spPr bwMode="auto">
            <a:xfrm>
              <a:off x="4111" y="2740"/>
              <a:ext cx="16" cy="10"/>
            </a:xfrm>
            <a:custGeom>
              <a:avLst/>
              <a:gdLst>
                <a:gd name="T0" fmla="*/ 15 w 16"/>
                <a:gd name="T1" fmla="*/ 6 h 10"/>
                <a:gd name="T2" fmla="*/ 14 w 16"/>
                <a:gd name="T3" fmla="*/ 4 h 10"/>
                <a:gd name="T4" fmla="*/ 16 w 16"/>
                <a:gd name="T5" fmla="*/ 3 h 10"/>
                <a:gd name="T6" fmla="*/ 14 w 16"/>
                <a:gd name="T7" fmla="*/ 1 h 10"/>
                <a:gd name="T8" fmla="*/ 13 w 16"/>
                <a:gd name="T9" fmla="*/ 1 h 10"/>
                <a:gd name="T10" fmla="*/ 14 w 16"/>
                <a:gd name="T11" fmla="*/ 2 h 10"/>
                <a:gd name="T12" fmla="*/ 12 w 16"/>
                <a:gd name="T13" fmla="*/ 4 h 10"/>
                <a:gd name="T14" fmla="*/ 13 w 16"/>
                <a:gd name="T15" fmla="*/ 4 h 10"/>
                <a:gd name="T16" fmla="*/ 13 w 16"/>
                <a:gd name="T17" fmla="*/ 5 h 10"/>
                <a:gd name="T18" fmla="*/ 13 w 16"/>
                <a:gd name="T19" fmla="*/ 5 h 10"/>
                <a:gd name="T20" fmla="*/ 14 w 16"/>
                <a:gd name="T21" fmla="*/ 5 h 10"/>
                <a:gd name="T22" fmla="*/ 7 w 16"/>
                <a:gd name="T23" fmla="*/ 9 h 10"/>
                <a:gd name="T24" fmla="*/ 1 w 16"/>
                <a:gd name="T25" fmla="*/ 5 h 10"/>
                <a:gd name="T26" fmla="*/ 3 w 16"/>
                <a:gd name="T27" fmla="*/ 4 h 10"/>
                <a:gd name="T28" fmla="*/ 1 w 16"/>
                <a:gd name="T29" fmla="*/ 2 h 10"/>
                <a:gd name="T30" fmla="*/ 2 w 16"/>
                <a:gd name="T31" fmla="*/ 0 h 10"/>
                <a:gd name="T32" fmla="*/ 1 w 16"/>
                <a:gd name="T33" fmla="*/ 0 h 10"/>
                <a:gd name="T34" fmla="*/ 0 w 16"/>
                <a:gd name="T35" fmla="*/ 3 h 10"/>
                <a:gd name="T36" fmla="*/ 1 w 16"/>
                <a:gd name="T37" fmla="*/ 4 h 10"/>
                <a:gd name="T38" fmla="*/ 0 w 16"/>
                <a:gd name="T39" fmla="*/ 6 h 10"/>
                <a:gd name="T40" fmla="*/ 7 w 16"/>
                <a:gd name="T41" fmla="*/ 10 h 10"/>
                <a:gd name="T42" fmla="*/ 15 w 16"/>
                <a:gd name="T4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" h="10">
                  <a:moveTo>
                    <a:pt x="15" y="6"/>
                  </a:moveTo>
                  <a:lnTo>
                    <a:pt x="14" y="4"/>
                  </a:lnTo>
                  <a:lnTo>
                    <a:pt x="16" y="3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7" y="9"/>
                  </a:lnTo>
                  <a:lnTo>
                    <a:pt x="1" y="5"/>
                  </a:lnTo>
                  <a:lnTo>
                    <a:pt x="3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7" y="10"/>
                  </a:lnTo>
                  <a:lnTo>
                    <a:pt x="15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13" name="Freeform 125"/>
            <p:cNvSpPr>
              <a:spLocks/>
            </p:cNvSpPr>
            <p:nvPr/>
          </p:nvSpPr>
          <p:spPr bwMode="auto">
            <a:xfrm>
              <a:off x="4106" y="2760"/>
              <a:ext cx="24" cy="8"/>
            </a:xfrm>
            <a:custGeom>
              <a:avLst/>
              <a:gdLst>
                <a:gd name="T0" fmla="*/ 12 w 24"/>
                <a:gd name="T1" fmla="*/ 1 h 8"/>
                <a:gd name="T2" fmla="*/ 12 w 24"/>
                <a:gd name="T3" fmla="*/ 1 h 8"/>
                <a:gd name="T4" fmla="*/ 11 w 24"/>
                <a:gd name="T5" fmla="*/ 2 h 8"/>
                <a:gd name="T6" fmla="*/ 9 w 24"/>
                <a:gd name="T7" fmla="*/ 4 h 8"/>
                <a:gd name="T8" fmla="*/ 8 w 24"/>
                <a:gd name="T9" fmla="*/ 5 h 8"/>
                <a:gd name="T10" fmla="*/ 7 w 24"/>
                <a:gd name="T11" fmla="*/ 5 h 8"/>
                <a:gd name="T12" fmla="*/ 6 w 24"/>
                <a:gd name="T13" fmla="*/ 6 h 8"/>
                <a:gd name="T14" fmla="*/ 5 w 24"/>
                <a:gd name="T15" fmla="*/ 6 h 8"/>
                <a:gd name="T16" fmla="*/ 4 w 24"/>
                <a:gd name="T17" fmla="*/ 6 h 8"/>
                <a:gd name="T18" fmla="*/ 3 w 24"/>
                <a:gd name="T19" fmla="*/ 6 h 8"/>
                <a:gd name="T20" fmla="*/ 2 w 24"/>
                <a:gd name="T21" fmla="*/ 6 h 8"/>
                <a:gd name="T22" fmla="*/ 1 w 24"/>
                <a:gd name="T23" fmla="*/ 6 h 8"/>
                <a:gd name="T24" fmla="*/ 0 w 24"/>
                <a:gd name="T25" fmla="*/ 7 h 8"/>
                <a:gd name="T26" fmla="*/ 1 w 24"/>
                <a:gd name="T27" fmla="*/ 7 h 8"/>
                <a:gd name="T28" fmla="*/ 3 w 24"/>
                <a:gd name="T29" fmla="*/ 7 h 8"/>
                <a:gd name="T30" fmla="*/ 4 w 24"/>
                <a:gd name="T31" fmla="*/ 7 h 8"/>
                <a:gd name="T32" fmla="*/ 6 w 24"/>
                <a:gd name="T33" fmla="*/ 7 h 8"/>
                <a:gd name="T34" fmla="*/ 7 w 24"/>
                <a:gd name="T35" fmla="*/ 6 h 8"/>
                <a:gd name="T36" fmla="*/ 8 w 24"/>
                <a:gd name="T37" fmla="*/ 6 h 8"/>
                <a:gd name="T38" fmla="*/ 9 w 24"/>
                <a:gd name="T39" fmla="*/ 5 h 8"/>
                <a:gd name="T40" fmla="*/ 10 w 24"/>
                <a:gd name="T41" fmla="*/ 5 h 8"/>
                <a:gd name="T42" fmla="*/ 11 w 24"/>
                <a:gd name="T43" fmla="*/ 4 h 8"/>
                <a:gd name="T44" fmla="*/ 11 w 24"/>
                <a:gd name="T45" fmla="*/ 3 h 8"/>
                <a:gd name="T46" fmla="*/ 12 w 24"/>
                <a:gd name="T47" fmla="*/ 3 h 8"/>
                <a:gd name="T48" fmla="*/ 12 w 24"/>
                <a:gd name="T49" fmla="*/ 2 h 8"/>
                <a:gd name="T50" fmla="*/ 12 w 24"/>
                <a:gd name="T51" fmla="*/ 3 h 8"/>
                <a:gd name="T52" fmla="*/ 13 w 24"/>
                <a:gd name="T53" fmla="*/ 4 h 8"/>
                <a:gd name="T54" fmla="*/ 13 w 24"/>
                <a:gd name="T55" fmla="*/ 5 h 8"/>
                <a:gd name="T56" fmla="*/ 14 w 24"/>
                <a:gd name="T57" fmla="*/ 5 h 8"/>
                <a:gd name="T58" fmla="*/ 15 w 24"/>
                <a:gd name="T59" fmla="*/ 6 h 8"/>
                <a:gd name="T60" fmla="*/ 17 w 24"/>
                <a:gd name="T61" fmla="*/ 7 h 8"/>
                <a:gd name="T62" fmla="*/ 18 w 24"/>
                <a:gd name="T63" fmla="*/ 7 h 8"/>
                <a:gd name="T64" fmla="*/ 19 w 24"/>
                <a:gd name="T65" fmla="*/ 8 h 8"/>
                <a:gd name="T66" fmla="*/ 21 w 24"/>
                <a:gd name="T67" fmla="*/ 8 h 8"/>
                <a:gd name="T68" fmla="*/ 22 w 24"/>
                <a:gd name="T69" fmla="*/ 8 h 8"/>
                <a:gd name="T70" fmla="*/ 23 w 24"/>
                <a:gd name="T71" fmla="*/ 8 h 8"/>
                <a:gd name="T72" fmla="*/ 24 w 24"/>
                <a:gd name="T73" fmla="*/ 7 h 8"/>
                <a:gd name="T74" fmla="*/ 24 w 24"/>
                <a:gd name="T75" fmla="*/ 6 h 8"/>
                <a:gd name="T76" fmla="*/ 23 w 24"/>
                <a:gd name="T77" fmla="*/ 7 h 8"/>
                <a:gd name="T78" fmla="*/ 22 w 24"/>
                <a:gd name="T79" fmla="*/ 7 h 8"/>
                <a:gd name="T80" fmla="*/ 21 w 24"/>
                <a:gd name="T81" fmla="*/ 7 h 8"/>
                <a:gd name="T82" fmla="*/ 20 w 24"/>
                <a:gd name="T83" fmla="*/ 6 h 8"/>
                <a:gd name="T84" fmla="*/ 18 w 24"/>
                <a:gd name="T85" fmla="*/ 6 h 8"/>
                <a:gd name="T86" fmla="*/ 17 w 24"/>
                <a:gd name="T87" fmla="*/ 6 h 8"/>
                <a:gd name="T88" fmla="*/ 16 w 24"/>
                <a:gd name="T89" fmla="*/ 5 h 8"/>
                <a:gd name="T90" fmla="*/ 15 w 24"/>
                <a:gd name="T91" fmla="*/ 4 h 8"/>
                <a:gd name="T92" fmla="*/ 13 w 24"/>
                <a:gd name="T93" fmla="*/ 3 h 8"/>
                <a:gd name="T94" fmla="*/ 13 w 24"/>
                <a:gd name="T95" fmla="*/ 2 h 8"/>
                <a:gd name="T96" fmla="*/ 12 w 24"/>
                <a:gd name="T9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" h="8">
                  <a:moveTo>
                    <a:pt x="12" y="0"/>
                  </a:move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7" y="6"/>
                  </a:lnTo>
                  <a:lnTo>
                    <a:pt x="7" y="6"/>
                  </a:lnTo>
                  <a:lnTo>
                    <a:pt x="8" y="6"/>
                  </a:lnTo>
                  <a:lnTo>
                    <a:pt x="9" y="6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8" y="7"/>
                  </a:lnTo>
                  <a:lnTo>
                    <a:pt x="19" y="7"/>
                  </a:lnTo>
                  <a:lnTo>
                    <a:pt x="19" y="8"/>
                  </a:lnTo>
                  <a:lnTo>
                    <a:pt x="20" y="8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2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4" y="8"/>
                  </a:lnTo>
                  <a:lnTo>
                    <a:pt x="24" y="7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14" name="Freeform 126"/>
            <p:cNvSpPr>
              <a:spLocks/>
            </p:cNvSpPr>
            <p:nvPr/>
          </p:nvSpPr>
          <p:spPr bwMode="auto">
            <a:xfrm>
              <a:off x="4092" y="2746"/>
              <a:ext cx="3" cy="6"/>
            </a:xfrm>
            <a:custGeom>
              <a:avLst/>
              <a:gdLst>
                <a:gd name="T0" fmla="*/ 3 w 3"/>
                <a:gd name="T1" fmla="*/ 4 h 6"/>
                <a:gd name="T2" fmla="*/ 2 w 3"/>
                <a:gd name="T3" fmla="*/ 4 h 6"/>
                <a:gd name="T4" fmla="*/ 2 w 3"/>
                <a:gd name="T5" fmla="*/ 4 h 6"/>
                <a:gd name="T6" fmla="*/ 2 w 3"/>
                <a:gd name="T7" fmla="*/ 4 h 6"/>
                <a:gd name="T8" fmla="*/ 2 w 3"/>
                <a:gd name="T9" fmla="*/ 3 h 6"/>
                <a:gd name="T10" fmla="*/ 2 w 3"/>
                <a:gd name="T11" fmla="*/ 3 h 6"/>
                <a:gd name="T12" fmla="*/ 1 w 3"/>
                <a:gd name="T13" fmla="*/ 3 h 6"/>
                <a:gd name="T14" fmla="*/ 1 w 3"/>
                <a:gd name="T15" fmla="*/ 2 h 6"/>
                <a:gd name="T16" fmla="*/ 1 w 3"/>
                <a:gd name="T17" fmla="*/ 2 h 6"/>
                <a:gd name="T18" fmla="*/ 1 w 3"/>
                <a:gd name="T19" fmla="*/ 1 h 6"/>
                <a:gd name="T20" fmla="*/ 0 w 3"/>
                <a:gd name="T21" fmla="*/ 1 h 6"/>
                <a:gd name="T22" fmla="*/ 0 w 3"/>
                <a:gd name="T23" fmla="*/ 1 h 6"/>
                <a:gd name="T24" fmla="*/ 0 w 3"/>
                <a:gd name="T25" fmla="*/ 0 h 6"/>
                <a:gd name="T26" fmla="*/ 0 w 3"/>
                <a:gd name="T27" fmla="*/ 1 h 6"/>
                <a:gd name="T28" fmla="*/ 0 w 3"/>
                <a:gd name="T29" fmla="*/ 1 h 6"/>
                <a:gd name="T30" fmla="*/ 0 w 3"/>
                <a:gd name="T31" fmla="*/ 2 h 6"/>
                <a:gd name="T32" fmla="*/ 0 w 3"/>
                <a:gd name="T33" fmla="*/ 3 h 6"/>
                <a:gd name="T34" fmla="*/ 1 w 3"/>
                <a:gd name="T35" fmla="*/ 4 h 6"/>
                <a:gd name="T36" fmla="*/ 1 w 3"/>
                <a:gd name="T37" fmla="*/ 5 h 6"/>
                <a:gd name="T38" fmla="*/ 1 w 3"/>
                <a:gd name="T39" fmla="*/ 6 h 6"/>
                <a:gd name="T40" fmla="*/ 1 w 3"/>
                <a:gd name="T41" fmla="*/ 6 h 6"/>
                <a:gd name="T42" fmla="*/ 1 w 3"/>
                <a:gd name="T43" fmla="*/ 6 h 6"/>
                <a:gd name="T44" fmla="*/ 2 w 3"/>
                <a:gd name="T45" fmla="*/ 6 h 6"/>
                <a:gd name="T46" fmla="*/ 2 w 3"/>
                <a:gd name="T47" fmla="*/ 6 h 6"/>
                <a:gd name="T48" fmla="*/ 2 w 3"/>
                <a:gd name="T49" fmla="*/ 6 h 6"/>
                <a:gd name="T50" fmla="*/ 3 w 3"/>
                <a:gd name="T5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" h="6">
                  <a:moveTo>
                    <a:pt x="3" y="4"/>
                  </a:move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15" name="Freeform 127"/>
            <p:cNvSpPr>
              <a:spLocks/>
            </p:cNvSpPr>
            <p:nvPr/>
          </p:nvSpPr>
          <p:spPr bwMode="auto">
            <a:xfrm>
              <a:off x="4114" y="2736"/>
              <a:ext cx="9" cy="10"/>
            </a:xfrm>
            <a:custGeom>
              <a:avLst/>
              <a:gdLst>
                <a:gd name="T0" fmla="*/ 9 w 9"/>
                <a:gd name="T1" fmla="*/ 5 h 10"/>
                <a:gd name="T2" fmla="*/ 9 w 9"/>
                <a:gd name="T3" fmla="*/ 0 h 10"/>
                <a:gd name="T4" fmla="*/ 0 w 9"/>
                <a:gd name="T5" fmla="*/ 0 h 10"/>
                <a:gd name="T6" fmla="*/ 0 w 9"/>
                <a:gd name="T7" fmla="*/ 4 h 10"/>
                <a:gd name="T8" fmla="*/ 4 w 9"/>
                <a:gd name="T9" fmla="*/ 10 h 10"/>
                <a:gd name="T10" fmla="*/ 9 w 9"/>
                <a:gd name="T1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0">
                  <a:moveTo>
                    <a:pt x="9" y="5"/>
                  </a:moveTo>
                  <a:lnTo>
                    <a:pt x="9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0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16" name="Freeform 128"/>
            <p:cNvSpPr>
              <a:spLocks/>
            </p:cNvSpPr>
            <p:nvPr/>
          </p:nvSpPr>
          <p:spPr bwMode="auto">
            <a:xfrm>
              <a:off x="4107" y="2711"/>
              <a:ext cx="22" cy="14"/>
            </a:xfrm>
            <a:custGeom>
              <a:avLst/>
              <a:gdLst>
                <a:gd name="T0" fmla="*/ 18 w 22"/>
                <a:gd name="T1" fmla="*/ 5 h 14"/>
                <a:gd name="T2" fmla="*/ 18 w 22"/>
                <a:gd name="T3" fmla="*/ 5 h 14"/>
                <a:gd name="T4" fmla="*/ 18 w 22"/>
                <a:gd name="T5" fmla="*/ 4 h 14"/>
                <a:gd name="T6" fmla="*/ 17 w 22"/>
                <a:gd name="T7" fmla="*/ 4 h 14"/>
                <a:gd name="T8" fmla="*/ 16 w 22"/>
                <a:gd name="T9" fmla="*/ 3 h 14"/>
                <a:gd name="T10" fmla="*/ 15 w 22"/>
                <a:gd name="T11" fmla="*/ 3 h 14"/>
                <a:gd name="T12" fmla="*/ 15 w 22"/>
                <a:gd name="T13" fmla="*/ 2 h 14"/>
                <a:gd name="T14" fmla="*/ 14 w 22"/>
                <a:gd name="T15" fmla="*/ 2 h 14"/>
                <a:gd name="T16" fmla="*/ 12 w 22"/>
                <a:gd name="T17" fmla="*/ 1 h 14"/>
                <a:gd name="T18" fmla="*/ 11 w 22"/>
                <a:gd name="T19" fmla="*/ 1 h 14"/>
                <a:gd name="T20" fmla="*/ 10 w 22"/>
                <a:gd name="T21" fmla="*/ 1 h 14"/>
                <a:gd name="T22" fmla="*/ 9 w 22"/>
                <a:gd name="T23" fmla="*/ 0 h 14"/>
                <a:gd name="T24" fmla="*/ 8 w 22"/>
                <a:gd name="T25" fmla="*/ 0 h 14"/>
                <a:gd name="T26" fmla="*/ 6 w 22"/>
                <a:gd name="T27" fmla="*/ 0 h 14"/>
                <a:gd name="T28" fmla="*/ 5 w 22"/>
                <a:gd name="T29" fmla="*/ 0 h 14"/>
                <a:gd name="T30" fmla="*/ 4 w 22"/>
                <a:gd name="T31" fmla="*/ 1 h 14"/>
                <a:gd name="T32" fmla="*/ 3 w 22"/>
                <a:gd name="T33" fmla="*/ 1 h 14"/>
                <a:gd name="T34" fmla="*/ 2 w 22"/>
                <a:gd name="T35" fmla="*/ 2 h 14"/>
                <a:gd name="T36" fmla="*/ 1 w 22"/>
                <a:gd name="T37" fmla="*/ 3 h 14"/>
                <a:gd name="T38" fmla="*/ 0 w 22"/>
                <a:gd name="T39" fmla="*/ 4 h 14"/>
                <a:gd name="T40" fmla="*/ 0 w 22"/>
                <a:gd name="T41" fmla="*/ 5 h 14"/>
                <a:gd name="T42" fmla="*/ 0 w 22"/>
                <a:gd name="T43" fmla="*/ 6 h 14"/>
                <a:gd name="T44" fmla="*/ 0 w 22"/>
                <a:gd name="T45" fmla="*/ 7 h 14"/>
                <a:gd name="T46" fmla="*/ 1 w 22"/>
                <a:gd name="T47" fmla="*/ 8 h 14"/>
                <a:gd name="T48" fmla="*/ 1 w 22"/>
                <a:gd name="T49" fmla="*/ 8 h 14"/>
                <a:gd name="T50" fmla="*/ 2 w 22"/>
                <a:gd name="T51" fmla="*/ 8 h 14"/>
                <a:gd name="T52" fmla="*/ 2 w 22"/>
                <a:gd name="T53" fmla="*/ 8 h 14"/>
                <a:gd name="T54" fmla="*/ 3 w 22"/>
                <a:gd name="T55" fmla="*/ 9 h 14"/>
                <a:gd name="T56" fmla="*/ 4 w 22"/>
                <a:gd name="T57" fmla="*/ 9 h 14"/>
                <a:gd name="T58" fmla="*/ 5 w 22"/>
                <a:gd name="T59" fmla="*/ 9 h 14"/>
                <a:gd name="T60" fmla="*/ 7 w 22"/>
                <a:gd name="T61" fmla="*/ 10 h 14"/>
                <a:gd name="T62" fmla="*/ 8 w 22"/>
                <a:gd name="T63" fmla="*/ 10 h 14"/>
                <a:gd name="T64" fmla="*/ 10 w 22"/>
                <a:gd name="T65" fmla="*/ 11 h 14"/>
                <a:gd name="T66" fmla="*/ 11 w 22"/>
                <a:gd name="T67" fmla="*/ 12 h 14"/>
                <a:gd name="T68" fmla="*/ 13 w 22"/>
                <a:gd name="T69" fmla="*/ 12 h 14"/>
                <a:gd name="T70" fmla="*/ 14 w 22"/>
                <a:gd name="T71" fmla="*/ 13 h 14"/>
                <a:gd name="T72" fmla="*/ 15 w 22"/>
                <a:gd name="T73" fmla="*/ 13 h 14"/>
                <a:gd name="T74" fmla="*/ 16 w 22"/>
                <a:gd name="T75" fmla="*/ 13 h 14"/>
                <a:gd name="T76" fmla="*/ 17 w 22"/>
                <a:gd name="T77" fmla="*/ 14 h 14"/>
                <a:gd name="T78" fmla="*/ 18 w 22"/>
                <a:gd name="T79" fmla="*/ 14 h 14"/>
                <a:gd name="T80" fmla="*/ 18 w 22"/>
                <a:gd name="T81" fmla="*/ 14 h 14"/>
                <a:gd name="T82" fmla="*/ 19 w 22"/>
                <a:gd name="T83" fmla="*/ 14 h 14"/>
                <a:gd name="T84" fmla="*/ 20 w 22"/>
                <a:gd name="T85" fmla="*/ 14 h 14"/>
                <a:gd name="T86" fmla="*/ 21 w 22"/>
                <a:gd name="T87" fmla="*/ 14 h 14"/>
                <a:gd name="T88" fmla="*/ 21 w 22"/>
                <a:gd name="T89" fmla="*/ 14 h 14"/>
                <a:gd name="T90" fmla="*/ 22 w 22"/>
                <a:gd name="T91" fmla="*/ 14 h 14"/>
                <a:gd name="T92" fmla="*/ 22 w 22"/>
                <a:gd name="T93" fmla="*/ 13 h 14"/>
                <a:gd name="T94" fmla="*/ 22 w 22"/>
                <a:gd name="T95" fmla="*/ 13 h 14"/>
                <a:gd name="T96" fmla="*/ 22 w 22"/>
                <a:gd name="T97" fmla="*/ 12 h 14"/>
                <a:gd name="T98" fmla="*/ 22 w 22"/>
                <a:gd name="T99" fmla="*/ 10 h 14"/>
                <a:gd name="T100" fmla="*/ 22 w 22"/>
                <a:gd name="T101" fmla="*/ 9 h 14"/>
                <a:gd name="T102" fmla="*/ 22 w 22"/>
                <a:gd name="T103" fmla="*/ 8 h 14"/>
                <a:gd name="T104" fmla="*/ 21 w 22"/>
                <a:gd name="T105" fmla="*/ 7 h 14"/>
                <a:gd name="T106" fmla="*/ 21 w 22"/>
                <a:gd name="T107" fmla="*/ 7 h 14"/>
                <a:gd name="T108" fmla="*/ 20 w 22"/>
                <a:gd name="T109" fmla="*/ 6 h 14"/>
                <a:gd name="T110" fmla="*/ 19 w 22"/>
                <a:gd name="T111" fmla="*/ 5 h 14"/>
                <a:gd name="T112" fmla="*/ 18 w 22"/>
                <a:gd name="T11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" h="14">
                  <a:moveTo>
                    <a:pt x="18" y="5"/>
                  </a:moveTo>
                  <a:lnTo>
                    <a:pt x="18" y="5"/>
                  </a:lnTo>
                  <a:lnTo>
                    <a:pt x="18" y="4"/>
                  </a:lnTo>
                  <a:lnTo>
                    <a:pt x="17" y="4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4" y="9"/>
                  </a:lnTo>
                  <a:lnTo>
                    <a:pt x="5" y="9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10" y="11"/>
                  </a:lnTo>
                  <a:lnTo>
                    <a:pt x="11" y="12"/>
                  </a:lnTo>
                  <a:lnTo>
                    <a:pt x="13" y="12"/>
                  </a:lnTo>
                  <a:lnTo>
                    <a:pt x="14" y="13"/>
                  </a:lnTo>
                  <a:lnTo>
                    <a:pt x="15" y="13"/>
                  </a:lnTo>
                  <a:lnTo>
                    <a:pt x="16" y="13"/>
                  </a:lnTo>
                  <a:lnTo>
                    <a:pt x="17" y="14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12"/>
                  </a:lnTo>
                  <a:lnTo>
                    <a:pt x="22" y="10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0" y="6"/>
                  </a:lnTo>
                  <a:lnTo>
                    <a:pt x="19" y="5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17" name="Freeform 129"/>
            <p:cNvSpPr>
              <a:spLocks/>
            </p:cNvSpPr>
            <p:nvPr/>
          </p:nvSpPr>
          <p:spPr bwMode="auto">
            <a:xfrm>
              <a:off x="4104" y="2715"/>
              <a:ext cx="27" cy="24"/>
            </a:xfrm>
            <a:custGeom>
              <a:avLst/>
              <a:gdLst>
                <a:gd name="T0" fmla="*/ 23 w 27"/>
                <a:gd name="T1" fmla="*/ 7 h 24"/>
                <a:gd name="T2" fmla="*/ 23 w 27"/>
                <a:gd name="T3" fmla="*/ 7 h 24"/>
                <a:gd name="T4" fmla="*/ 22 w 27"/>
                <a:gd name="T5" fmla="*/ 6 h 24"/>
                <a:gd name="T6" fmla="*/ 21 w 27"/>
                <a:gd name="T7" fmla="*/ 5 h 24"/>
                <a:gd name="T8" fmla="*/ 20 w 27"/>
                <a:gd name="T9" fmla="*/ 4 h 24"/>
                <a:gd name="T10" fmla="*/ 19 w 27"/>
                <a:gd name="T11" fmla="*/ 3 h 24"/>
                <a:gd name="T12" fmla="*/ 18 w 27"/>
                <a:gd name="T13" fmla="*/ 2 h 24"/>
                <a:gd name="T14" fmla="*/ 16 w 27"/>
                <a:gd name="T15" fmla="*/ 1 h 24"/>
                <a:gd name="T16" fmla="*/ 15 w 27"/>
                <a:gd name="T17" fmla="*/ 0 h 24"/>
                <a:gd name="T18" fmla="*/ 13 w 27"/>
                <a:gd name="T19" fmla="*/ 0 h 24"/>
                <a:gd name="T20" fmla="*/ 11 w 27"/>
                <a:gd name="T21" fmla="*/ 0 h 24"/>
                <a:gd name="T22" fmla="*/ 8 w 27"/>
                <a:gd name="T23" fmla="*/ 1 h 24"/>
                <a:gd name="T24" fmla="*/ 6 w 27"/>
                <a:gd name="T25" fmla="*/ 2 h 24"/>
                <a:gd name="T26" fmla="*/ 4 w 27"/>
                <a:gd name="T27" fmla="*/ 3 h 24"/>
                <a:gd name="T28" fmla="*/ 3 w 27"/>
                <a:gd name="T29" fmla="*/ 4 h 24"/>
                <a:gd name="T30" fmla="*/ 1 w 27"/>
                <a:gd name="T31" fmla="*/ 6 h 24"/>
                <a:gd name="T32" fmla="*/ 1 w 27"/>
                <a:gd name="T33" fmla="*/ 8 h 24"/>
                <a:gd name="T34" fmla="*/ 0 w 27"/>
                <a:gd name="T35" fmla="*/ 11 h 24"/>
                <a:gd name="T36" fmla="*/ 0 w 27"/>
                <a:gd name="T37" fmla="*/ 13 h 24"/>
                <a:gd name="T38" fmla="*/ 1 w 27"/>
                <a:gd name="T39" fmla="*/ 15 h 24"/>
                <a:gd name="T40" fmla="*/ 1 w 27"/>
                <a:gd name="T41" fmla="*/ 17 h 24"/>
                <a:gd name="T42" fmla="*/ 3 w 27"/>
                <a:gd name="T43" fmla="*/ 19 h 24"/>
                <a:gd name="T44" fmla="*/ 4 w 27"/>
                <a:gd name="T45" fmla="*/ 21 h 24"/>
                <a:gd name="T46" fmla="*/ 6 w 27"/>
                <a:gd name="T47" fmla="*/ 22 h 24"/>
                <a:gd name="T48" fmla="*/ 8 w 27"/>
                <a:gd name="T49" fmla="*/ 23 h 24"/>
                <a:gd name="T50" fmla="*/ 11 w 27"/>
                <a:gd name="T51" fmla="*/ 24 h 24"/>
                <a:gd name="T52" fmla="*/ 13 w 27"/>
                <a:gd name="T53" fmla="*/ 24 h 24"/>
                <a:gd name="T54" fmla="*/ 14 w 27"/>
                <a:gd name="T55" fmla="*/ 23 h 24"/>
                <a:gd name="T56" fmla="*/ 16 w 27"/>
                <a:gd name="T57" fmla="*/ 23 h 24"/>
                <a:gd name="T58" fmla="*/ 17 w 27"/>
                <a:gd name="T59" fmla="*/ 22 h 24"/>
                <a:gd name="T60" fmla="*/ 19 w 27"/>
                <a:gd name="T61" fmla="*/ 21 h 24"/>
                <a:gd name="T62" fmla="*/ 20 w 27"/>
                <a:gd name="T63" fmla="*/ 20 h 24"/>
                <a:gd name="T64" fmla="*/ 21 w 27"/>
                <a:gd name="T65" fmla="*/ 19 h 24"/>
                <a:gd name="T66" fmla="*/ 22 w 27"/>
                <a:gd name="T67" fmla="*/ 18 h 24"/>
                <a:gd name="T68" fmla="*/ 23 w 27"/>
                <a:gd name="T69" fmla="*/ 17 h 24"/>
                <a:gd name="T70" fmla="*/ 23 w 27"/>
                <a:gd name="T71" fmla="*/ 17 h 24"/>
                <a:gd name="T72" fmla="*/ 24 w 27"/>
                <a:gd name="T73" fmla="*/ 17 h 24"/>
                <a:gd name="T74" fmla="*/ 25 w 27"/>
                <a:gd name="T75" fmla="*/ 16 h 24"/>
                <a:gd name="T76" fmla="*/ 26 w 27"/>
                <a:gd name="T77" fmla="*/ 15 h 24"/>
                <a:gd name="T78" fmla="*/ 27 w 27"/>
                <a:gd name="T79" fmla="*/ 13 h 24"/>
                <a:gd name="T80" fmla="*/ 27 w 27"/>
                <a:gd name="T81" fmla="*/ 11 h 24"/>
                <a:gd name="T82" fmla="*/ 26 w 27"/>
                <a:gd name="T83" fmla="*/ 9 h 24"/>
                <a:gd name="T84" fmla="*/ 25 w 27"/>
                <a:gd name="T85" fmla="*/ 8 h 24"/>
                <a:gd name="T86" fmla="*/ 24 w 27"/>
                <a:gd name="T87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" h="24">
                  <a:moveTo>
                    <a:pt x="23" y="7"/>
                  </a:moveTo>
                  <a:lnTo>
                    <a:pt x="23" y="7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1" y="5"/>
                  </a:lnTo>
                  <a:lnTo>
                    <a:pt x="21" y="4"/>
                  </a:lnTo>
                  <a:lnTo>
                    <a:pt x="20" y="4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7" y="1"/>
                  </a:lnTo>
                  <a:lnTo>
                    <a:pt x="6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4"/>
                  </a:lnTo>
                  <a:lnTo>
                    <a:pt x="3" y="4"/>
                  </a:lnTo>
                  <a:lnTo>
                    <a:pt x="2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3" y="19"/>
                  </a:lnTo>
                  <a:lnTo>
                    <a:pt x="4" y="20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6" y="22"/>
                  </a:lnTo>
                  <a:lnTo>
                    <a:pt x="7" y="23"/>
                  </a:lnTo>
                  <a:lnTo>
                    <a:pt x="8" y="23"/>
                  </a:lnTo>
                  <a:lnTo>
                    <a:pt x="9" y="23"/>
                  </a:lnTo>
                  <a:lnTo>
                    <a:pt x="11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9" y="21"/>
                  </a:lnTo>
                  <a:lnTo>
                    <a:pt x="19" y="21"/>
                  </a:lnTo>
                  <a:lnTo>
                    <a:pt x="20" y="20"/>
                  </a:lnTo>
                  <a:lnTo>
                    <a:pt x="21" y="20"/>
                  </a:lnTo>
                  <a:lnTo>
                    <a:pt x="21" y="19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4" y="17"/>
                  </a:lnTo>
                  <a:lnTo>
                    <a:pt x="24" y="17"/>
                  </a:lnTo>
                  <a:lnTo>
                    <a:pt x="25" y="16"/>
                  </a:lnTo>
                  <a:lnTo>
                    <a:pt x="26" y="16"/>
                  </a:lnTo>
                  <a:lnTo>
                    <a:pt x="26" y="15"/>
                  </a:lnTo>
                  <a:lnTo>
                    <a:pt x="26" y="14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7" y="11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6" y="9"/>
                  </a:lnTo>
                  <a:lnTo>
                    <a:pt x="25" y="8"/>
                  </a:lnTo>
                  <a:lnTo>
                    <a:pt x="24" y="8"/>
                  </a:lnTo>
                  <a:lnTo>
                    <a:pt x="24" y="7"/>
                  </a:lnTo>
                  <a:lnTo>
                    <a:pt x="23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18" name="Freeform 130"/>
            <p:cNvSpPr>
              <a:spLocks/>
            </p:cNvSpPr>
            <p:nvPr/>
          </p:nvSpPr>
          <p:spPr bwMode="auto">
            <a:xfrm>
              <a:off x="4106" y="2717"/>
              <a:ext cx="23" cy="20"/>
            </a:xfrm>
            <a:custGeom>
              <a:avLst/>
              <a:gdLst>
                <a:gd name="T0" fmla="*/ 21 w 23"/>
                <a:gd name="T1" fmla="*/ 8 h 20"/>
                <a:gd name="T2" fmla="*/ 20 w 23"/>
                <a:gd name="T3" fmla="*/ 8 h 20"/>
                <a:gd name="T4" fmla="*/ 19 w 23"/>
                <a:gd name="T5" fmla="*/ 7 h 20"/>
                <a:gd name="T6" fmla="*/ 19 w 23"/>
                <a:gd name="T7" fmla="*/ 6 h 20"/>
                <a:gd name="T8" fmla="*/ 18 w 23"/>
                <a:gd name="T9" fmla="*/ 4 h 20"/>
                <a:gd name="T10" fmla="*/ 17 w 23"/>
                <a:gd name="T11" fmla="*/ 3 h 20"/>
                <a:gd name="T12" fmla="*/ 16 w 23"/>
                <a:gd name="T13" fmla="*/ 2 h 20"/>
                <a:gd name="T14" fmla="*/ 14 w 23"/>
                <a:gd name="T15" fmla="*/ 1 h 20"/>
                <a:gd name="T16" fmla="*/ 12 w 23"/>
                <a:gd name="T17" fmla="*/ 0 h 20"/>
                <a:gd name="T18" fmla="*/ 11 w 23"/>
                <a:gd name="T19" fmla="*/ 0 h 20"/>
                <a:gd name="T20" fmla="*/ 9 w 23"/>
                <a:gd name="T21" fmla="*/ 0 h 20"/>
                <a:gd name="T22" fmla="*/ 7 w 23"/>
                <a:gd name="T23" fmla="*/ 0 h 20"/>
                <a:gd name="T24" fmla="*/ 5 w 23"/>
                <a:gd name="T25" fmla="*/ 1 h 20"/>
                <a:gd name="T26" fmla="*/ 3 w 23"/>
                <a:gd name="T27" fmla="*/ 2 h 20"/>
                <a:gd name="T28" fmla="*/ 2 w 23"/>
                <a:gd name="T29" fmla="*/ 4 h 20"/>
                <a:gd name="T30" fmla="*/ 1 w 23"/>
                <a:gd name="T31" fmla="*/ 5 h 20"/>
                <a:gd name="T32" fmla="*/ 0 w 23"/>
                <a:gd name="T33" fmla="*/ 7 h 20"/>
                <a:gd name="T34" fmla="*/ 0 w 23"/>
                <a:gd name="T35" fmla="*/ 9 h 20"/>
                <a:gd name="T36" fmla="*/ 0 w 23"/>
                <a:gd name="T37" fmla="*/ 11 h 20"/>
                <a:gd name="T38" fmla="*/ 0 w 23"/>
                <a:gd name="T39" fmla="*/ 13 h 20"/>
                <a:gd name="T40" fmla="*/ 1 w 23"/>
                <a:gd name="T41" fmla="*/ 15 h 20"/>
                <a:gd name="T42" fmla="*/ 2 w 23"/>
                <a:gd name="T43" fmla="*/ 16 h 20"/>
                <a:gd name="T44" fmla="*/ 3 w 23"/>
                <a:gd name="T45" fmla="*/ 18 h 20"/>
                <a:gd name="T46" fmla="*/ 5 w 23"/>
                <a:gd name="T47" fmla="*/ 19 h 20"/>
                <a:gd name="T48" fmla="*/ 7 w 23"/>
                <a:gd name="T49" fmla="*/ 19 h 20"/>
                <a:gd name="T50" fmla="*/ 9 w 23"/>
                <a:gd name="T51" fmla="*/ 20 h 20"/>
                <a:gd name="T52" fmla="*/ 11 w 23"/>
                <a:gd name="T53" fmla="*/ 20 h 20"/>
                <a:gd name="T54" fmla="*/ 12 w 23"/>
                <a:gd name="T55" fmla="*/ 20 h 20"/>
                <a:gd name="T56" fmla="*/ 14 w 23"/>
                <a:gd name="T57" fmla="*/ 19 h 20"/>
                <a:gd name="T58" fmla="*/ 15 w 23"/>
                <a:gd name="T59" fmla="*/ 18 h 20"/>
                <a:gd name="T60" fmla="*/ 17 w 23"/>
                <a:gd name="T61" fmla="*/ 17 h 20"/>
                <a:gd name="T62" fmla="*/ 18 w 23"/>
                <a:gd name="T63" fmla="*/ 16 h 20"/>
                <a:gd name="T64" fmla="*/ 19 w 23"/>
                <a:gd name="T65" fmla="*/ 15 h 20"/>
                <a:gd name="T66" fmla="*/ 19 w 23"/>
                <a:gd name="T67" fmla="*/ 13 h 20"/>
                <a:gd name="T68" fmla="*/ 20 w 23"/>
                <a:gd name="T69" fmla="*/ 13 h 20"/>
                <a:gd name="T70" fmla="*/ 20 w 23"/>
                <a:gd name="T71" fmla="*/ 13 h 20"/>
                <a:gd name="T72" fmla="*/ 20 w 23"/>
                <a:gd name="T73" fmla="*/ 13 h 20"/>
                <a:gd name="T74" fmla="*/ 21 w 23"/>
                <a:gd name="T75" fmla="*/ 13 h 20"/>
                <a:gd name="T76" fmla="*/ 21 w 23"/>
                <a:gd name="T77" fmla="*/ 13 h 20"/>
                <a:gd name="T78" fmla="*/ 22 w 23"/>
                <a:gd name="T79" fmla="*/ 13 h 20"/>
                <a:gd name="T80" fmla="*/ 23 w 23"/>
                <a:gd name="T81" fmla="*/ 12 h 20"/>
                <a:gd name="T82" fmla="*/ 23 w 23"/>
                <a:gd name="T83" fmla="*/ 11 h 20"/>
                <a:gd name="T84" fmla="*/ 23 w 23"/>
                <a:gd name="T85" fmla="*/ 10 h 20"/>
                <a:gd name="T86" fmla="*/ 23 w 23"/>
                <a:gd name="T87" fmla="*/ 9 h 20"/>
                <a:gd name="T88" fmla="*/ 22 w 23"/>
                <a:gd name="T89" fmla="*/ 8 h 20"/>
                <a:gd name="T90" fmla="*/ 21 w 23"/>
                <a:gd name="T91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3" h="20">
                  <a:moveTo>
                    <a:pt x="21" y="8"/>
                  </a:moveTo>
                  <a:lnTo>
                    <a:pt x="21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6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17" y="4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2" y="15"/>
                  </a:lnTo>
                  <a:lnTo>
                    <a:pt x="2" y="16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4" y="18"/>
                  </a:lnTo>
                  <a:lnTo>
                    <a:pt x="5" y="19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8" y="20"/>
                  </a:lnTo>
                  <a:lnTo>
                    <a:pt x="9" y="20"/>
                  </a:lnTo>
                  <a:lnTo>
                    <a:pt x="10" y="20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5" y="18"/>
                  </a:lnTo>
                  <a:lnTo>
                    <a:pt x="16" y="18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8" y="16"/>
                  </a:lnTo>
                  <a:lnTo>
                    <a:pt x="18" y="15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1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19" name="Freeform 131"/>
            <p:cNvSpPr>
              <a:spLocks/>
            </p:cNvSpPr>
            <p:nvPr/>
          </p:nvSpPr>
          <p:spPr bwMode="auto">
            <a:xfrm>
              <a:off x="4126" y="2728"/>
              <a:ext cx="2" cy="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2 w 2"/>
                <a:gd name="T5" fmla="*/ 2 h 2"/>
                <a:gd name="T6" fmla="*/ 2 w 2"/>
                <a:gd name="T7" fmla="*/ 1 h 2"/>
                <a:gd name="T8" fmla="*/ 2 w 2"/>
                <a:gd name="T9" fmla="*/ 1 h 2"/>
                <a:gd name="T10" fmla="*/ 2 w 2"/>
                <a:gd name="T11" fmla="*/ 1 h 2"/>
                <a:gd name="T12" fmla="*/ 2 w 2"/>
                <a:gd name="T13" fmla="*/ 0 h 2"/>
                <a:gd name="T14" fmla="*/ 1 w 2"/>
                <a:gd name="T15" fmla="*/ 0 h 2"/>
                <a:gd name="T16" fmla="*/ 1 w 2"/>
                <a:gd name="T17" fmla="*/ 0 h 2"/>
                <a:gd name="T18" fmla="*/ 1 w 2"/>
                <a:gd name="T19" fmla="*/ 0 h 2"/>
                <a:gd name="T20" fmla="*/ 1 w 2"/>
                <a:gd name="T21" fmla="*/ 0 h 2"/>
                <a:gd name="T22" fmla="*/ 0 w 2"/>
                <a:gd name="T23" fmla="*/ 1 h 2"/>
                <a:gd name="T24" fmla="*/ 0 w 2"/>
                <a:gd name="T25" fmla="*/ 1 h 2"/>
                <a:gd name="T26" fmla="*/ 0 w 2"/>
                <a:gd name="T27" fmla="*/ 1 h 2"/>
                <a:gd name="T28" fmla="*/ 1 w 2"/>
                <a:gd name="T29" fmla="*/ 2 h 2"/>
                <a:gd name="T30" fmla="*/ 1 w 2"/>
                <a:gd name="T31" fmla="*/ 2 h 2"/>
                <a:gd name="T32" fmla="*/ 1 w 2"/>
                <a:gd name="T3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20" name="Freeform 132"/>
            <p:cNvSpPr>
              <a:spLocks/>
            </p:cNvSpPr>
            <p:nvPr/>
          </p:nvSpPr>
          <p:spPr bwMode="auto">
            <a:xfrm>
              <a:off x="4111" y="2731"/>
              <a:ext cx="10" cy="3"/>
            </a:xfrm>
            <a:custGeom>
              <a:avLst/>
              <a:gdLst>
                <a:gd name="T0" fmla="*/ 0 w 10"/>
                <a:gd name="T1" fmla="*/ 0 h 3"/>
                <a:gd name="T2" fmla="*/ 0 w 10"/>
                <a:gd name="T3" fmla="*/ 0 h 3"/>
                <a:gd name="T4" fmla="*/ 0 w 10"/>
                <a:gd name="T5" fmla="*/ 1 h 3"/>
                <a:gd name="T6" fmla="*/ 1 w 10"/>
                <a:gd name="T7" fmla="*/ 1 h 3"/>
                <a:gd name="T8" fmla="*/ 1 w 10"/>
                <a:gd name="T9" fmla="*/ 1 h 3"/>
                <a:gd name="T10" fmla="*/ 1 w 10"/>
                <a:gd name="T11" fmla="*/ 2 h 3"/>
                <a:gd name="T12" fmla="*/ 1 w 10"/>
                <a:gd name="T13" fmla="*/ 2 h 3"/>
                <a:gd name="T14" fmla="*/ 2 w 10"/>
                <a:gd name="T15" fmla="*/ 2 h 3"/>
                <a:gd name="T16" fmla="*/ 2 w 10"/>
                <a:gd name="T17" fmla="*/ 2 h 3"/>
                <a:gd name="T18" fmla="*/ 3 w 10"/>
                <a:gd name="T19" fmla="*/ 3 h 3"/>
                <a:gd name="T20" fmla="*/ 3 w 10"/>
                <a:gd name="T21" fmla="*/ 3 h 3"/>
                <a:gd name="T22" fmla="*/ 4 w 10"/>
                <a:gd name="T23" fmla="*/ 3 h 3"/>
                <a:gd name="T24" fmla="*/ 4 w 10"/>
                <a:gd name="T25" fmla="*/ 3 h 3"/>
                <a:gd name="T26" fmla="*/ 5 w 10"/>
                <a:gd name="T27" fmla="*/ 3 h 3"/>
                <a:gd name="T28" fmla="*/ 5 w 10"/>
                <a:gd name="T29" fmla="*/ 3 h 3"/>
                <a:gd name="T30" fmla="*/ 6 w 10"/>
                <a:gd name="T31" fmla="*/ 3 h 3"/>
                <a:gd name="T32" fmla="*/ 6 w 10"/>
                <a:gd name="T33" fmla="*/ 3 h 3"/>
                <a:gd name="T34" fmla="*/ 10 w 10"/>
                <a:gd name="T35" fmla="*/ 0 h 3"/>
                <a:gd name="T36" fmla="*/ 0 w 10"/>
                <a:gd name="T3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" h="3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21" name="Freeform 133"/>
            <p:cNvSpPr>
              <a:spLocks/>
            </p:cNvSpPr>
            <p:nvPr/>
          </p:nvSpPr>
          <p:spPr bwMode="auto">
            <a:xfrm>
              <a:off x="4112" y="2732"/>
              <a:ext cx="6" cy="1"/>
            </a:xfrm>
            <a:custGeom>
              <a:avLst/>
              <a:gdLst>
                <a:gd name="T0" fmla="*/ 0 w 6"/>
                <a:gd name="T1" fmla="*/ 0 h 1"/>
                <a:gd name="T2" fmla="*/ 1 w 6"/>
                <a:gd name="T3" fmla="*/ 1 h 1"/>
                <a:gd name="T4" fmla="*/ 5 w 6"/>
                <a:gd name="T5" fmla="*/ 1 h 1"/>
                <a:gd name="T6" fmla="*/ 6 w 6"/>
                <a:gd name="T7" fmla="*/ 0 h 1"/>
                <a:gd name="T8" fmla="*/ 0 w 6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lnTo>
                    <a:pt x="1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22" name="Freeform 134"/>
            <p:cNvSpPr>
              <a:spLocks/>
            </p:cNvSpPr>
            <p:nvPr/>
          </p:nvSpPr>
          <p:spPr bwMode="auto">
            <a:xfrm>
              <a:off x="4110" y="2721"/>
              <a:ext cx="2" cy="3"/>
            </a:xfrm>
            <a:custGeom>
              <a:avLst/>
              <a:gdLst>
                <a:gd name="T0" fmla="*/ 1 w 2"/>
                <a:gd name="T1" fmla="*/ 3 h 3"/>
                <a:gd name="T2" fmla="*/ 1 w 2"/>
                <a:gd name="T3" fmla="*/ 2 h 3"/>
                <a:gd name="T4" fmla="*/ 2 w 2"/>
                <a:gd name="T5" fmla="*/ 2 h 3"/>
                <a:gd name="T6" fmla="*/ 2 w 2"/>
                <a:gd name="T7" fmla="*/ 2 h 3"/>
                <a:gd name="T8" fmla="*/ 2 w 2"/>
                <a:gd name="T9" fmla="*/ 1 h 3"/>
                <a:gd name="T10" fmla="*/ 2 w 2"/>
                <a:gd name="T11" fmla="*/ 1 h 3"/>
                <a:gd name="T12" fmla="*/ 2 w 2"/>
                <a:gd name="T13" fmla="*/ 0 h 3"/>
                <a:gd name="T14" fmla="*/ 1 w 2"/>
                <a:gd name="T15" fmla="*/ 0 h 3"/>
                <a:gd name="T16" fmla="*/ 1 w 2"/>
                <a:gd name="T17" fmla="*/ 0 h 3"/>
                <a:gd name="T18" fmla="*/ 0 w 2"/>
                <a:gd name="T19" fmla="*/ 0 h 3"/>
                <a:gd name="T20" fmla="*/ 0 w 2"/>
                <a:gd name="T21" fmla="*/ 0 h 3"/>
                <a:gd name="T22" fmla="*/ 0 w 2"/>
                <a:gd name="T23" fmla="*/ 1 h 3"/>
                <a:gd name="T24" fmla="*/ 0 w 2"/>
                <a:gd name="T25" fmla="*/ 1 h 3"/>
                <a:gd name="T26" fmla="*/ 0 w 2"/>
                <a:gd name="T27" fmla="*/ 2 h 3"/>
                <a:gd name="T28" fmla="*/ 0 w 2"/>
                <a:gd name="T29" fmla="*/ 2 h 3"/>
                <a:gd name="T30" fmla="*/ 0 w 2"/>
                <a:gd name="T31" fmla="*/ 2 h 3"/>
                <a:gd name="T32" fmla="*/ 1 w 2"/>
                <a:gd name="T3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23" name="Freeform 135"/>
            <p:cNvSpPr>
              <a:spLocks/>
            </p:cNvSpPr>
            <p:nvPr/>
          </p:nvSpPr>
          <p:spPr bwMode="auto">
            <a:xfrm>
              <a:off x="4117" y="2721"/>
              <a:ext cx="3" cy="3"/>
            </a:xfrm>
            <a:custGeom>
              <a:avLst/>
              <a:gdLst>
                <a:gd name="T0" fmla="*/ 2 w 3"/>
                <a:gd name="T1" fmla="*/ 3 h 3"/>
                <a:gd name="T2" fmla="*/ 2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3 w 3"/>
                <a:gd name="T9" fmla="*/ 2 h 3"/>
                <a:gd name="T10" fmla="*/ 3 w 3"/>
                <a:gd name="T11" fmla="*/ 1 h 3"/>
                <a:gd name="T12" fmla="*/ 3 w 3"/>
                <a:gd name="T13" fmla="*/ 1 h 3"/>
                <a:gd name="T14" fmla="*/ 2 w 3"/>
                <a:gd name="T15" fmla="*/ 0 h 3"/>
                <a:gd name="T16" fmla="*/ 2 w 3"/>
                <a:gd name="T17" fmla="*/ 0 h 3"/>
                <a:gd name="T18" fmla="*/ 2 w 3"/>
                <a:gd name="T19" fmla="*/ 0 h 3"/>
                <a:gd name="T20" fmla="*/ 1 w 3"/>
                <a:gd name="T21" fmla="*/ 0 h 3"/>
                <a:gd name="T22" fmla="*/ 1 w 3"/>
                <a:gd name="T23" fmla="*/ 0 h 3"/>
                <a:gd name="T24" fmla="*/ 1 w 3"/>
                <a:gd name="T25" fmla="*/ 1 h 3"/>
                <a:gd name="T26" fmla="*/ 1 w 3"/>
                <a:gd name="T27" fmla="*/ 1 h 3"/>
                <a:gd name="T28" fmla="*/ 1 w 3"/>
                <a:gd name="T29" fmla="*/ 1 h 3"/>
                <a:gd name="T30" fmla="*/ 1 w 3"/>
                <a:gd name="T31" fmla="*/ 1 h 3"/>
                <a:gd name="T32" fmla="*/ 0 w 3"/>
                <a:gd name="T33" fmla="*/ 2 h 3"/>
                <a:gd name="T34" fmla="*/ 1 w 3"/>
                <a:gd name="T35" fmla="*/ 2 h 3"/>
                <a:gd name="T36" fmla="*/ 1 w 3"/>
                <a:gd name="T37" fmla="*/ 2 h 3"/>
                <a:gd name="T38" fmla="*/ 1 w 3"/>
                <a:gd name="T39" fmla="*/ 2 h 3"/>
                <a:gd name="T40" fmla="*/ 1 w 3"/>
                <a:gd name="T41" fmla="*/ 3 h 3"/>
                <a:gd name="T42" fmla="*/ 1 w 3"/>
                <a:gd name="T43" fmla="*/ 3 h 3"/>
                <a:gd name="T44" fmla="*/ 1 w 3"/>
                <a:gd name="T45" fmla="*/ 3 h 3"/>
                <a:gd name="T46" fmla="*/ 2 w 3"/>
                <a:gd name="T47" fmla="*/ 3 h 3"/>
                <a:gd name="T48" fmla="*/ 2 w 3"/>
                <a:gd name="T4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24" name="Freeform 136"/>
            <p:cNvSpPr>
              <a:spLocks/>
            </p:cNvSpPr>
            <p:nvPr/>
          </p:nvSpPr>
          <p:spPr bwMode="auto">
            <a:xfrm>
              <a:off x="4111" y="2721"/>
              <a:ext cx="5" cy="7"/>
            </a:xfrm>
            <a:custGeom>
              <a:avLst/>
              <a:gdLst>
                <a:gd name="T0" fmla="*/ 1 w 5"/>
                <a:gd name="T1" fmla="*/ 6 h 7"/>
                <a:gd name="T2" fmla="*/ 4 w 5"/>
                <a:gd name="T3" fmla="*/ 2 h 7"/>
                <a:gd name="T4" fmla="*/ 4 w 5"/>
                <a:gd name="T5" fmla="*/ 0 h 7"/>
                <a:gd name="T6" fmla="*/ 0 w 5"/>
                <a:gd name="T7" fmla="*/ 7 h 7"/>
                <a:gd name="T8" fmla="*/ 5 w 5"/>
                <a:gd name="T9" fmla="*/ 7 h 7"/>
                <a:gd name="T10" fmla="*/ 5 w 5"/>
                <a:gd name="T11" fmla="*/ 6 h 7"/>
                <a:gd name="T12" fmla="*/ 1 w 5"/>
                <a:gd name="T1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7">
                  <a:moveTo>
                    <a:pt x="1" y="6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566" name="Rectangle 138"/>
          <p:cNvSpPr>
            <a:spLocks noChangeArrowheads="1"/>
          </p:cNvSpPr>
          <p:nvPr/>
        </p:nvSpPr>
        <p:spPr bwMode="auto">
          <a:xfrm>
            <a:off x="4218386" y="5419644"/>
            <a:ext cx="204738" cy="125462"/>
          </a:xfrm>
          <a:prstGeom prst="rect">
            <a:avLst/>
          </a:prstGeom>
          <a:noFill/>
          <a:ln w="9525" cap="rnd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8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67" name="Rectangle 139"/>
          <p:cNvSpPr>
            <a:spLocks noChangeArrowheads="1"/>
          </p:cNvSpPr>
          <p:nvPr/>
        </p:nvSpPr>
        <p:spPr bwMode="auto">
          <a:xfrm>
            <a:off x="4421703" y="5419644"/>
            <a:ext cx="204738" cy="126904"/>
          </a:xfrm>
          <a:prstGeom prst="rect">
            <a:avLst/>
          </a:prstGeom>
          <a:noFill/>
          <a:ln w="9525" cap="rnd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8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568" name="Picture 140"/>
          <p:cNvPicPr>
            <a:picLocks noChangeAspect="1" noChangeArrowheads="1"/>
          </p:cNvPicPr>
          <p:nvPr/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16964" y="5292740"/>
            <a:ext cx="206161" cy="129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69" name="Group 143"/>
          <p:cNvGrpSpPr>
            <a:grpSpLocks/>
          </p:cNvGrpSpPr>
          <p:nvPr/>
        </p:nvGrpSpPr>
        <p:grpSpPr bwMode="auto">
          <a:xfrm>
            <a:off x="4477153" y="5291298"/>
            <a:ext cx="83886" cy="125462"/>
            <a:chOff x="4055" y="2617"/>
            <a:chExt cx="59" cy="87"/>
          </a:xfrm>
        </p:grpSpPr>
        <p:pic>
          <p:nvPicPr>
            <p:cNvPr id="570" name="Picture 141"/>
            <p:cNvPicPr>
              <a:picLocks noChangeAspect="1" noChangeArrowheads="1"/>
            </p:cNvPicPr>
            <p:nvPr/>
          </p:nvPicPr>
          <p:blipFill>
            <a:blip r:embed="rId2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55" y="2617"/>
              <a:ext cx="59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71" name="Picture 142"/>
            <p:cNvPicPr>
              <a:picLocks noChangeAspect="1" noChangeArrowheads="1"/>
            </p:cNvPicPr>
            <p:nvPr/>
          </p:nvPicPr>
          <p:blipFill>
            <a:blip r:embed="rId3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55" y="2617"/>
              <a:ext cx="59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80" name="Text Box 43"/>
          <p:cNvSpPr txBox="1">
            <a:spLocks noChangeArrowheads="1"/>
          </p:cNvSpPr>
          <p:nvPr/>
        </p:nvSpPr>
        <p:spPr bwMode="auto">
          <a:xfrm>
            <a:off x="3926874" y="5728114"/>
            <a:ext cx="1418420" cy="3231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err="1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SideBySide</a:t>
            </a:r>
            <a:endParaRPr lang="en-US" altLang="ja-JP" sz="800" b="1" dirty="0" smtClean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  <a:p>
            <a:pPr algn="ctr"/>
            <a:r>
              <a:rPr lang="en-US" altLang="ja-JP" sz="7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(PC Contents + Local site)</a:t>
            </a:r>
            <a:endParaRPr lang="ja-JP" altLang="en-US" sz="7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682" name="左カーブ矢印 681"/>
          <p:cNvSpPr/>
          <p:nvPr/>
        </p:nvSpPr>
        <p:spPr bwMode="auto">
          <a:xfrm>
            <a:off x="6398079" y="4717007"/>
            <a:ext cx="266569" cy="512440"/>
          </a:xfrm>
          <a:prstGeom prst="curvedLeftArrow">
            <a:avLst>
              <a:gd name="adj1" fmla="val 39902"/>
              <a:gd name="adj2" fmla="val 39902"/>
              <a:gd name="adj3" fmla="val 25000"/>
            </a:avLst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3" name="Text Box 43"/>
          <p:cNvSpPr txBox="1">
            <a:spLocks noChangeArrowheads="1"/>
          </p:cNvSpPr>
          <p:nvPr/>
        </p:nvSpPr>
        <p:spPr bwMode="auto">
          <a:xfrm>
            <a:off x="6122242" y="5252033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Repeat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686" name="正方形/長方形 6"/>
          <p:cNvSpPr>
            <a:spLocks noChangeArrowheads="1"/>
          </p:cNvSpPr>
          <p:nvPr/>
        </p:nvSpPr>
        <p:spPr bwMode="auto">
          <a:xfrm>
            <a:off x="357188" y="842228"/>
            <a:ext cx="8552350" cy="4385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285750" indent="-285750" eaLnBrk="1" hangingPunct="1">
              <a:lnSpc>
                <a:spcPts val="2700"/>
              </a:lnSpc>
              <a:spcAft>
                <a:spcPct val="10000"/>
              </a:spcAft>
              <a:buFont typeface="Wingdings" panose="05000000000000000000" pitchFamily="2" charset="2"/>
              <a:buChar char="n"/>
            </a:pPr>
            <a:r>
              <a:rPr kumimoji="1" lang="en-US" altLang="ja-JP" b="1" dirty="0" smtClean="0">
                <a:latin typeface="Arial" panose="020B0604020202020204" pitchFamily="34" charset="0"/>
                <a:cs typeface="Arial" panose="020B0604020202020204" pitchFamily="34" charset="0"/>
              </a:rPr>
              <a:t>In case of Multiple connection / Contents Sharing / Single Stream</a:t>
            </a:r>
            <a:endParaRPr kumimoji="1" lang="ja-JP" alt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87" name="Rectangle 12"/>
          <p:cNvSpPr>
            <a:spLocks noChangeArrowheads="1"/>
          </p:cNvSpPr>
          <p:nvPr/>
        </p:nvSpPr>
        <p:spPr bwMode="auto">
          <a:xfrm>
            <a:off x="380458" y="1416080"/>
            <a:ext cx="3213958" cy="253533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lIns="72000" rIns="72000" anchor="ctr"/>
          <a:lstStyle/>
          <a:p>
            <a:pPr>
              <a:lnSpc>
                <a:spcPct val="110000"/>
              </a:lnSpc>
            </a:pPr>
            <a:r>
              <a:rPr lang="en-US" altLang="ja-JP" sz="1200" b="1" u="sng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Single Monitor (HDMI 1 only) </a:t>
            </a:r>
          </a:p>
        </p:txBody>
      </p:sp>
      <p:graphicFrame>
        <p:nvGraphicFramePr>
          <p:cNvPr id="688" name="表 68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02486610"/>
              </p:ext>
            </p:extLst>
          </p:nvPr>
        </p:nvGraphicFramePr>
        <p:xfrm>
          <a:off x="3901724" y="1576165"/>
          <a:ext cx="4898398" cy="1947448"/>
        </p:xfrm>
        <a:graphic>
          <a:graphicData uri="http://schemas.openxmlformats.org/drawingml/2006/table">
            <a:tbl>
              <a:tblPr/>
              <a:tblGrid>
                <a:gridCol w="1202055"/>
                <a:gridCol w="224171"/>
                <a:gridCol w="1171972"/>
                <a:gridCol w="1350366"/>
                <a:gridCol w="949834"/>
              </a:tblGrid>
              <a:tr h="254104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Button</a:t>
                      </a: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900" b="1" baseline="0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Conference start</a:t>
                      </a:r>
                      <a:endParaRPr kumimoji="1" lang="en-US" altLang="ja-JP" sz="9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PC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813494"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Single Monitor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(Multiple</a:t>
                      </a:r>
                      <a:r>
                        <a:rPr kumimoji="1" lang="en-US" altLang="ja-JP" sz="800" b="1" kern="1200" baseline="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 connection)</a:t>
                      </a:r>
                      <a:endParaRPr kumimoji="1" lang="ja-JP" altLang="ja-JP" sz="800" b="1" kern="1200" dirty="0" smtClean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CP1</a:t>
                      </a:r>
                      <a:endParaRPr kumimoji="1" lang="ja-JP" altLang="ja-JP" sz="800" b="1" kern="1200" dirty="0" smtClean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879850">
                <a:tc v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kern="1200" dirty="0" err="1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CPn</a:t>
                      </a:r>
                      <a:endParaRPr kumimoji="1" lang="ja-JP" altLang="ja-JP" sz="800" b="1" kern="1200" dirty="0" smtClean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689" name="右矢印 688"/>
          <p:cNvSpPr/>
          <p:nvPr/>
        </p:nvSpPr>
        <p:spPr bwMode="auto">
          <a:xfrm>
            <a:off x="6421193" y="2112155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690" name="Text Box 43"/>
          <p:cNvSpPr txBox="1">
            <a:spLocks noChangeArrowheads="1"/>
          </p:cNvSpPr>
          <p:nvPr/>
        </p:nvSpPr>
        <p:spPr bwMode="auto">
          <a:xfrm>
            <a:off x="5490538" y="3318187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Remote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691" name="Text Box 43"/>
          <p:cNvSpPr txBox="1">
            <a:spLocks noChangeArrowheads="1"/>
          </p:cNvSpPr>
          <p:nvPr/>
        </p:nvSpPr>
        <p:spPr bwMode="auto">
          <a:xfrm>
            <a:off x="3904680" y="3523612"/>
            <a:ext cx="493451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900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* Screen Layout will be CP1 or </a:t>
            </a:r>
            <a:r>
              <a:rPr lang="en-US" altLang="ja-JP" sz="900" dirty="0" err="1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CPn</a:t>
            </a:r>
            <a:r>
              <a:rPr lang="en-US" altLang="ja-JP" sz="900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 depends on settings of embedded MCU</a:t>
            </a:r>
          </a:p>
        </p:txBody>
      </p:sp>
      <p:grpSp>
        <p:nvGrpSpPr>
          <p:cNvPr id="692" name="グループ化 691"/>
          <p:cNvGrpSpPr/>
          <p:nvPr/>
        </p:nvGrpSpPr>
        <p:grpSpPr>
          <a:xfrm>
            <a:off x="6777934" y="1844159"/>
            <a:ext cx="874789" cy="709682"/>
            <a:chOff x="3208338" y="3263901"/>
            <a:chExt cx="990600" cy="792163"/>
          </a:xfrm>
        </p:grpSpPr>
        <p:pic>
          <p:nvPicPr>
            <p:cNvPr id="693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4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95" name="グループ化 694"/>
          <p:cNvGrpSpPr/>
          <p:nvPr/>
        </p:nvGrpSpPr>
        <p:grpSpPr>
          <a:xfrm>
            <a:off x="5458934" y="1839147"/>
            <a:ext cx="874789" cy="709682"/>
            <a:chOff x="525092" y="3017354"/>
            <a:chExt cx="874789" cy="709682"/>
          </a:xfrm>
        </p:grpSpPr>
        <p:pic>
          <p:nvPicPr>
            <p:cNvPr id="696" name="Picture 23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5092" y="3017354"/>
              <a:ext cx="874789" cy="7096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97" name="Group 235"/>
            <p:cNvGrpSpPr>
              <a:grpSpLocks/>
            </p:cNvGrpSpPr>
            <p:nvPr/>
          </p:nvGrpSpPr>
          <p:grpSpPr bwMode="auto">
            <a:xfrm>
              <a:off x="561542" y="3125442"/>
              <a:ext cx="804693" cy="503461"/>
              <a:chOff x="888" y="2463"/>
              <a:chExt cx="574" cy="354"/>
            </a:xfrm>
          </p:grpSpPr>
          <p:sp>
            <p:nvSpPr>
              <p:cNvPr id="810" name="Rectangle 233"/>
              <p:cNvSpPr>
                <a:spLocks noChangeArrowheads="1"/>
              </p:cNvSpPr>
              <p:nvPr/>
            </p:nvSpPr>
            <p:spPr bwMode="auto">
              <a:xfrm>
                <a:off x="888" y="2463"/>
                <a:ext cx="574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11" name="Rectangle 234"/>
              <p:cNvSpPr>
                <a:spLocks noChangeArrowheads="1"/>
              </p:cNvSpPr>
              <p:nvPr/>
            </p:nvSpPr>
            <p:spPr bwMode="auto">
              <a:xfrm>
                <a:off x="888" y="2463"/>
                <a:ext cx="574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698" name="Group 239"/>
            <p:cNvGrpSpPr>
              <a:grpSpLocks/>
            </p:cNvGrpSpPr>
            <p:nvPr/>
          </p:nvGrpSpPr>
          <p:grpSpPr bwMode="auto">
            <a:xfrm>
              <a:off x="683508" y="3129708"/>
              <a:ext cx="166826" cy="250309"/>
              <a:chOff x="975" y="2466"/>
              <a:chExt cx="119" cy="176"/>
            </a:xfrm>
          </p:grpSpPr>
          <p:pic>
            <p:nvPicPr>
              <p:cNvPr id="808" name="Picture 237"/>
              <p:cNvPicPr>
                <a:picLocks noChangeAspect="1" noChangeArrowheads="1"/>
              </p:cNvPicPr>
              <p:nvPr/>
            </p:nvPicPr>
            <p:blipFill>
              <a:blip r:embed="rId3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75" y="2466"/>
                <a:ext cx="119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09" name="Picture 238"/>
              <p:cNvPicPr>
                <a:picLocks noChangeAspect="1" noChangeArrowheads="1"/>
              </p:cNvPicPr>
              <p:nvPr/>
            </p:nvPicPr>
            <p:blipFill>
              <a:blip r:embed="rId3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75" y="2466"/>
                <a:ext cx="119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699" name="Group 287"/>
            <p:cNvGrpSpPr>
              <a:grpSpLocks/>
            </p:cNvGrpSpPr>
            <p:nvPr/>
          </p:nvGrpSpPr>
          <p:grpSpPr bwMode="auto">
            <a:xfrm>
              <a:off x="607836" y="3411395"/>
              <a:ext cx="323848" cy="192003"/>
              <a:chOff x="921" y="2664"/>
              <a:chExt cx="231" cy="135"/>
            </a:xfrm>
          </p:grpSpPr>
          <p:sp>
            <p:nvSpPr>
              <p:cNvPr id="761" name="Freeform 240"/>
              <p:cNvSpPr>
                <a:spLocks/>
              </p:cNvSpPr>
              <p:nvPr/>
            </p:nvSpPr>
            <p:spPr bwMode="auto">
              <a:xfrm>
                <a:off x="1098" y="2713"/>
                <a:ext cx="43" cy="53"/>
              </a:xfrm>
              <a:custGeom>
                <a:avLst/>
                <a:gdLst>
                  <a:gd name="T0" fmla="*/ 0 w 43"/>
                  <a:gd name="T1" fmla="*/ 3 h 53"/>
                  <a:gd name="T2" fmla="*/ 1 w 43"/>
                  <a:gd name="T3" fmla="*/ 2 h 53"/>
                  <a:gd name="T4" fmla="*/ 3 w 43"/>
                  <a:gd name="T5" fmla="*/ 1 h 53"/>
                  <a:gd name="T6" fmla="*/ 5 w 43"/>
                  <a:gd name="T7" fmla="*/ 1 h 53"/>
                  <a:gd name="T8" fmla="*/ 7 w 43"/>
                  <a:gd name="T9" fmla="*/ 0 h 53"/>
                  <a:gd name="T10" fmla="*/ 10 w 43"/>
                  <a:gd name="T11" fmla="*/ 0 h 53"/>
                  <a:gd name="T12" fmla="*/ 13 w 43"/>
                  <a:gd name="T13" fmla="*/ 1 h 53"/>
                  <a:gd name="T14" fmla="*/ 16 w 43"/>
                  <a:gd name="T15" fmla="*/ 1 h 53"/>
                  <a:gd name="T16" fmla="*/ 19 w 43"/>
                  <a:gd name="T17" fmla="*/ 1 h 53"/>
                  <a:gd name="T18" fmla="*/ 22 w 43"/>
                  <a:gd name="T19" fmla="*/ 2 h 53"/>
                  <a:gd name="T20" fmla="*/ 25 w 43"/>
                  <a:gd name="T21" fmla="*/ 3 h 53"/>
                  <a:gd name="T22" fmla="*/ 28 w 43"/>
                  <a:gd name="T23" fmla="*/ 3 h 53"/>
                  <a:gd name="T24" fmla="*/ 31 w 43"/>
                  <a:gd name="T25" fmla="*/ 4 h 53"/>
                  <a:gd name="T26" fmla="*/ 33 w 43"/>
                  <a:gd name="T27" fmla="*/ 4 h 53"/>
                  <a:gd name="T28" fmla="*/ 34 w 43"/>
                  <a:gd name="T29" fmla="*/ 5 h 53"/>
                  <a:gd name="T30" fmla="*/ 35 w 43"/>
                  <a:gd name="T31" fmla="*/ 5 h 53"/>
                  <a:gd name="T32" fmla="*/ 36 w 43"/>
                  <a:gd name="T33" fmla="*/ 5 h 53"/>
                  <a:gd name="T34" fmla="*/ 36 w 43"/>
                  <a:gd name="T35" fmla="*/ 5 h 53"/>
                  <a:gd name="T36" fmla="*/ 36 w 43"/>
                  <a:gd name="T37" fmla="*/ 5 h 53"/>
                  <a:gd name="T38" fmla="*/ 36 w 43"/>
                  <a:gd name="T39" fmla="*/ 4 h 53"/>
                  <a:gd name="T40" fmla="*/ 36 w 43"/>
                  <a:gd name="T41" fmla="*/ 4 h 53"/>
                  <a:gd name="T42" fmla="*/ 37 w 43"/>
                  <a:gd name="T43" fmla="*/ 3 h 53"/>
                  <a:gd name="T44" fmla="*/ 38 w 43"/>
                  <a:gd name="T45" fmla="*/ 3 h 53"/>
                  <a:gd name="T46" fmla="*/ 39 w 43"/>
                  <a:gd name="T47" fmla="*/ 3 h 53"/>
                  <a:gd name="T48" fmla="*/ 40 w 43"/>
                  <a:gd name="T49" fmla="*/ 3 h 53"/>
                  <a:gd name="T50" fmla="*/ 41 w 43"/>
                  <a:gd name="T51" fmla="*/ 3 h 53"/>
                  <a:gd name="T52" fmla="*/ 42 w 43"/>
                  <a:gd name="T53" fmla="*/ 3 h 53"/>
                  <a:gd name="T54" fmla="*/ 42 w 43"/>
                  <a:gd name="T55" fmla="*/ 3 h 53"/>
                  <a:gd name="T56" fmla="*/ 43 w 43"/>
                  <a:gd name="T57" fmla="*/ 3 h 53"/>
                  <a:gd name="T58" fmla="*/ 43 w 43"/>
                  <a:gd name="T59" fmla="*/ 4 h 53"/>
                  <a:gd name="T60" fmla="*/ 43 w 43"/>
                  <a:gd name="T61" fmla="*/ 4 h 53"/>
                  <a:gd name="T62" fmla="*/ 43 w 43"/>
                  <a:gd name="T63" fmla="*/ 4 h 53"/>
                  <a:gd name="T64" fmla="*/ 43 w 43"/>
                  <a:gd name="T65" fmla="*/ 4 h 53"/>
                  <a:gd name="T66" fmla="*/ 43 w 43"/>
                  <a:gd name="T67" fmla="*/ 53 h 53"/>
                  <a:gd name="T68" fmla="*/ 36 w 43"/>
                  <a:gd name="T69" fmla="*/ 53 h 53"/>
                  <a:gd name="T70" fmla="*/ 36 w 43"/>
                  <a:gd name="T71" fmla="*/ 49 h 53"/>
                  <a:gd name="T72" fmla="*/ 36 w 43"/>
                  <a:gd name="T73" fmla="*/ 42 h 53"/>
                  <a:gd name="T74" fmla="*/ 36 w 43"/>
                  <a:gd name="T75" fmla="*/ 35 h 53"/>
                  <a:gd name="T76" fmla="*/ 36 w 43"/>
                  <a:gd name="T77" fmla="*/ 31 h 53"/>
                  <a:gd name="T78" fmla="*/ 34 w 43"/>
                  <a:gd name="T79" fmla="*/ 31 h 53"/>
                  <a:gd name="T80" fmla="*/ 33 w 43"/>
                  <a:gd name="T81" fmla="*/ 30 h 53"/>
                  <a:gd name="T82" fmla="*/ 31 w 43"/>
                  <a:gd name="T83" fmla="*/ 30 h 53"/>
                  <a:gd name="T84" fmla="*/ 29 w 43"/>
                  <a:gd name="T85" fmla="*/ 29 h 53"/>
                  <a:gd name="T86" fmla="*/ 27 w 43"/>
                  <a:gd name="T87" fmla="*/ 29 h 53"/>
                  <a:gd name="T88" fmla="*/ 24 w 43"/>
                  <a:gd name="T89" fmla="*/ 28 h 53"/>
                  <a:gd name="T90" fmla="*/ 22 w 43"/>
                  <a:gd name="T91" fmla="*/ 27 h 53"/>
                  <a:gd name="T92" fmla="*/ 19 w 43"/>
                  <a:gd name="T93" fmla="*/ 26 h 53"/>
                  <a:gd name="T94" fmla="*/ 17 w 43"/>
                  <a:gd name="T95" fmla="*/ 26 h 53"/>
                  <a:gd name="T96" fmla="*/ 14 w 43"/>
                  <a:gd name="T97" fmla="*/ 25 h 53"/>
                  <a:gd name="T98" fmla="*/ 11 w 43"/>
                  <a:gd name="T99" fmla="*/ 24 h 53"/>
                  <a:gd name="T100" fmla="*/ 9 w 43"/>
                  <a:gd name="T101" fmla="*/ 24 h 53"/>
                  <a:gd name="T102" fmla="*/ 6 w 43"/>
                  <a:gd name="T103" fmla="*/ 23 h 53"/>
                  <a:gd name="T104" fmla="*/ 4 w 43"/>
                  <a:gd name="T105" fmla="*/ 23 h 53"/>
                  <a:gd name="T106" fmla="*/ 2 w 43"/>
                  <a:gd name="T107" fmla="*/ 22 h 53"/>
                  <a:gd name="T108" fmla="*/ 0 w 43"/>
                  <a:gd name="T109" fmla="*/ 22 h 53"/>
                  <a:gd name="T110" fmla="*/ 0 w 43"/>
                  <a:gd name="T111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3">
                    <a:moveTo>
                      <a:pt x="0" y="3"/>
                    </a:moveTo>
                    <a:lnTo>
                      <a:pt x="1" y="2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3" y="1"/>
                    </a:lnTo>
                    <a:lnTo>
                      <a:pt x="16" y="1"/>
                    </a:lnTo>
                    <a:lnTo>
                      <a:pt x="19" y="1"/>
                    </a:lnTo>
                    <a:lnTo>
                      <a:pt x="22" y="2"/>
                    </a:lnTo>
                    <a:lnTo>
                      <a:pt x="25" y="3"/>
                    </a:lnTo>
                    <a:lnTo>
                      <a:pt x="28" y="3"/>
                    </a:lnTo>
                    <a:lnTo>
                      <a:pt x="31" y="4"/>
                    </a:lnTo>
                    <a:lnTo>
                      <a:pt x="33" y="4"/>
                    </a:lnTo>
                    <a:lnTo>
                      <a:pt x="34" y="5"/>
                    </a:lnTo>
                    <a:lnTo>
                      <a:pt x="35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9" y="3"/>
                    </a:lnTo>
                    <a:lnTo>
                      <a:pt x="40" y="3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53"/>
                    </a:lnTo>
                    <a:lnTo>
                      <a:pt x="36" y="53"/>
                    </a:lnTo>
                    <a:lnTo>
                      <a:pt x="36" y="49"/>
                    </a:lnTo>
                    <a:lnTo>
                      <a:pt x="36" y="42"/>
                    </a:lnTo>
                    <a:lnTo>
                      <a:pt x="36" y="35"/>
                    </a:lnTo>
                    <a:lnTo>
                      <a:pt x="36" y="31"/>
                    </a:lnTo>
                    <a:lnTo>
                      <a:pt x="34" y="31"/>
                    </a:lnTo>
                    <a:lnTo>
                      <a:pt x="33" y="30"/>
                    </a:lnTo>
                    <a:lnTo>
                      <a:pt x="31" y="30"/>
                    </a:lnTo>
                    <a:lnTo>
                      <a:pt x="29" y="29"/>
                    </a:lnTo>
                    <a:lnTo>
                      <a:pt x="27" y="29"/>
                    </a:lnTo>
                    <a:lnTo>
                      <a:pt x="24" y="28"/>
                    </a:lnTo>
                    <a:lnTo>
                      <a:pt x="22" y="27"/>
                    </a:lnTo>
                    <a:lnTo>
                      <a:pt x="19" y="26"/>
                    </a:lnTo>
                    <a:lnTo>
                      <a:pt x="17" y="26"/>
                    </a:lnTo>
                    <a:lnTo>
                      <a:pt x="14" y="25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62" name="Freeform 241"/>
              <p:cNvSpPr>
                <a:spLocks/>
              </p:cNvSpPr>
              <p:nvPr/>
            </p:nvSpPr>
            <p:spPr bwMode="auto">
              <a:xfrm>
                <a:off x="1087" y="2703"/>
                <a:ext cx="25" cy="21"/>
              </a:xfrm>
              <a:custGeom>
                <a:avLst/>
                <a:gdLst>
                  <a:gd name="T0" fmla="*/ 25 w 25"/>
                  <a:gd name="T1" fmla="*/ 21 h 21"/>
                  <a:gd name="T2" fmla="*/ 25 w 25"/>
                  <a:gd name="T3" fmla="*/ 0 h 21"/>
                  <a:gd name="T4" fmla="*/ 0 w 25"/>
                  <a:gd name="T5" fmla="*/ 5 h 21"/>
                  <a:gd name="T6" fmla="*/ 0 w 25"/>
                  <a:gd name="T7" fmla="*/ 21 h 21"/>
                  <a:gd name="T8" fmla="*/ 25 w 25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1">
                    <a:moveTo>
                      <a:pt x="25" y="21"/>
                    </a:moveTo>
                    <a:lnTo>
                      <a:pt x="25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5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63" name="Freeform 242"/>
              <p:cNvSpPr>
                <a:spLocks/>
              </p:cNvSpPr>
              <p:nvPr/>
            </p:nvSpPr>
            <p:spPr bwMode="auto">
              <a:xfrm>
                <a:off x="1090" y="2708"/>
                <a:ext cx="18" cy="26"/>
              </a:xfrm>
              <a:custGeom>
                <a:avLst/>
                <a:gdLst>
                  <a:gd name="T0" fmla="*/ 18 w 18"/>
                  <a:gd name="T1" fmla="*/ 0 h 26"/>
                  <a:gd name="T2" fmla="*/ 0 w 18"/>
                  <a:gd name="T3" fmla="*/ 1 h 26"/>
                  <a:gd name="T4" fmla="*/ 0 w 18"/>
                  <a:gd name="T5" fmla="*/ 26 h 26"/>
                  <a:gd name="T6" fmla="*/ 7 w 18"/>
                  <a:gd name="T7" fmla="*/ 26 h 26"/>
                  <a:gd name="T8" fmla="*/ 18 w 18"/>
                  <a:gd name="T9" fmla="*/ 26 h 26"/>
                  <a:gd name="T10" fmla="*/ 18 w 18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6">
                    <a:moveTo>
                      <a:pt x="18" y="0"/>
                    </a:moveTo>
                    <a:lnTo>
                      <a:pt x="0" y="1"/>
                    </a:lnTo>
                    <a:lnTo>
                      <a:pt x="0" y="26"/>
                    </a:lnTo>
                    <a:lnTo>
                      <a:pt x="7" y="26"/>
                    </a:lnTo>
                    <a:lnTo>
                      <a:pt x="18" y="26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64" name="Freeform 243"/>
              <p:cNvSpPr>
                <a:spLocks/>
              </p:cNvSpPr>
              <p:nvPr/>
            </p:nvSpPr>
            <p:spPr bwMode="auto">
              <a:xfrm>
                <a:off x="1071" y="2715"/>
                <a:ext cx="61" cy="48"/>
              </a:xfrm>
              <a:custGeom>
                <a:avLst/>
                <a:gdLst>
                  <a:gd name="T0" fmla="*/ 14 w 61"/>
                  <a:gd name="T1" fmla="*/ 0 h 48"/>
                  <a:gd name="T2" fmla="*/ 13 w 61"/>
                  <a:gd name="T3" fmla="*/ 0 h 48"/>
                  <a:gd name="T4" fmla="*/ 12 w 61"/>
                  <a:gd name="T5" fmla="*/ 0 h 48"/>
                  <a:gd name="T6" fmla="*/ 12 w 61"/>
                  <a:gd name="T7" fmla="*/ 1 h 48"/>
                  <a:gd name="T8" fmla="*/ 10 w 61"/>
                  <a:gd name="T9" fmla="*/ 1 h 48"/>
                  <a:gd name="T10" fmla="*/ 9 w 61"/>
                  <a:gd name="T11" fmla="*/ 1 h 48"/>
                  <a:gd name="T12" fmla="*/ 8 w 61"/>
                  <a:gd name="T13" fmla="*/ 2 h 48"/>
                  <a:gd name="T14" fmla="*/ 6 w 61"/>
                  <a:gd name="T15" fmla="*/ 3 h 48"/>
                  <a:gd name="T16" fmla="*/ 5 w 61"/>
                  <a:gd name="T17" fmla="*/ 4 h 48"/>
                  <a:gd name="T18" fmla="*/ 3 w 61"/>
                  <a:gd name="T19" fmla="*/ 7 h 48"/>
                  <a:gd name="T20" fmla="*/ 2 w 61"/>
                  <a:gd name="T21" fmla="*/ 12 h 48"/>
                  <a:gd name="T22" fmla="*/ 1 w 61"/>
                  <a:gd name="T23" fmla="*/ 18 h 48"/>
                  <a:gd name="T24" fmla="*/ 0 w 61"/>
                  <a:gd name="T25" fmla="*/ 25 h 48"/>
                  <a:gd name="T26" fmla="*/ 0 w 61"/>
                  <a:gd name="T27" fmla="*/ 32 h 48"/>
                  <a:gd name="T28" fmla="*/ 0 w 61"/>
                  <a:gd name="T29" fmla="*/ 38 h 48"/>
                  <a:gd name="T30" fmla="*/ 0 w 61"/>
                  <a:gd name="T31" fmla="*/ 41 h 48"/>
                  <a:gd name="T32" fmla="*/ 0 w 61"/>
                  <a:gd name="T33" fmla="*/ 43 h 48"/>
                  <a:gd name="T34" fmla="*/ 54 w 61"/>
                  <a:gd name="T35" fmla="*/ 48 h 48"/>
                  <a:gd name="T36" fmla="*/ 52 w 61"/>
                  <a:gd name="T37" fmla="*/ 35 h 48"/>
                  <a:gd name="T38" fmla="*/ 52 w 61"/>
                  <a:gd name="T39" fmla="*/ 34 h 48"/>
                  <a:gd name="T40" fmla="*/ 53 w 61"/>
                  <a:gd name="T41" fmla="*/ 34 h 48"/>
                  <a:gd name="T42" fmla="*/ 53 w 61"/>
                  <a:gd name="T43" fmla="*/ 34 h 48"/>
                  <a:gd name="T44" fmla="*/ 54 w 61"/>
                  <a:gd name="T45" fmla="*/ 33 h 48"/>
                  <a:gd name="T46" fmla="*/ 54 w 61"/>
                  <a:gd name="T47" fmla="*/ 33 h 48"/>
                  <a:gd name="T48" fmla="*/ 55 w 61"/>
                  <a:gd name="T49" fmla="*/ 33 h 48"/>
                  <a:gd name="T50" fmla="*/ 56 w 61"/>
                  <a:gd name="T51" fmla="*/ 32 h 48"/>
                  <a:gd name="T52" fmla="*/ 56 w 61"/>
                  <a:gd name="T53" fmla="*/ 32 h 48"/>
                  <a:gd name="T54" fmla="*/ 57 w 61"/>
                  <a:gd name="T55" fmla="*/ 31 h 48"/>
                  <a:gd name="T56" fmla="*/ 59 w 61"/>
                  <a:gd name="T57" fmla="*/ 30 h 48"/>
                  <a:gd name="T58" fmla="*/ 59 w 61"/>
                  <a:gd name="T59" fmla="*/ 28 h 48"/>
                  <a:gd name="T60" fmla="*/ 60 w 61"/>
                  <a:gd name="T61" fmla="*/ 27 h 48"/>
                  <a:gd name="T62" fmla="*/ 61 w 61"/>
                  <a:gd name="T63" fmla="*/ 26 h 48"/>
                  <a:gd name="T64" fmla="*/ 61 w 61"/>
                  <a:gd name="T65" fmla="*/ 24 h 48"/>
                  <a:gd name="T66" fmla="*/ 61 w 61"/>
                  <a:gd name="T67" fmla="*/ 22 h 48"/>
                  <a:gd name="T68" fmla="*/ 60 w 61"/>
                  <a:gd name="T69" fmla="*/ 20 h 48"/>
                  <a:gd name="T70" fmla="*/ 60 w 61"/>
                  <a:gd name="T71" fmla="*/ 20 h 48"/>
                  <a:gd name="T72" fmla="*/ 59 w 61"/>
                  <a:gd name="T73" fmla="*/ 18 h 48"/>
                  <a:gd name="T74" fmla="*/ 58 w 61"/>
                  <a:gd name="T75" fmla="*/ 15 h 48"/>
                  <a:gd name="T76" fmla="*/ 56 w 61"/>
                  <a:gd name="T77" fmla="*/ 12 h 48"/>
                  <a:gd name="T78" fmla="*/ 54 w 61"/>
                  <a:gd name="T79" fmla="*/ 9 h 48"/>
                  <a:gd name="T80" fmla="*/ 51 w 61"/>
                  <a:gd name="T81" fmla="*/ 6 h 48"/>
                  <a:gd name="T82" fmla="*/ 48 w 61"/>
                  <a:gd name="T83" fmla="*/ 3 h 48"/>
                  <a:gd name="T84" fmla="*/ 45 w 61"/>
                  <a:gd name="T85" fmla="*/ 1 h 48"/>
                  <a:gd name="T86" fmla="*/ 44 w 61"/>
                  <a:gd name="T87" fmla="*/ 1 h 48"/>
                  <a:gd name="T88" fmla="*/ 43 w 61"/>
                  <a:gd name="T89" fmla="*/ 1 h 48"/>
                  <a:gd name="T90" fmla="*/ 43 w 61"/>
                  <a:gd name="T91" fmla="*/ 1 h 48"/>
                  <a:gd name="T92" fmla="*/ 41 w 61"/>
                  <a:gd name="T93" fmla="*/ 1 h 48"/>
                  <a:gd name="T94" fmla="*/ 40 w 61"/>
                  <a:gd name="T95" fmla="*/ 0 h 48"/>
                  <a:gd name="T96" fmla="*/ 39 w 61"/>
                  <a:gd name="T97" fmla="*/ 0 h 48"/>
                  <a:gd name="T98" fmla="*/ 38 w 61"/>
                  <a:gd name="T99" fmla="*/ 0 h 48"/>
                  <a:gd name="T100" fmla="*/ 37 w 61"/>
                  <a:gd name="T101" fmla="*/ 0 h 48"/>
                  <a:gd name="T102" fmla="*/ 27 w 61"/>
                  <a:gd name="T103" fmla="*/ 13 h 48"/>
                  <a:gd name="T104" fmla="*/ 19 w 61"/>
                  <a:gd name="T105" fmla="*/ 0 h 48"/>
                  <a:gd name="T106" fmla="*/ 14 w 61"/>
                  <a:gd name="T10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1" h="48">
                    <a:moveTo>
                      <a:pt x="14" y="0"/>
                    </a:moveTo>
                    <a:lnTo>
                      <a:pt x="13" y="0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1" y="18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54" y="48"/>
                    </a:lnTo>
                    <a:lnTo>
                      <a:pt x="52" y="35"/>
                    </a:lnTo>
                    <a:lnTo>
                      <a:pt x="52" y="34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5" y="33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7" y="31"/>
                    </a:lnTo>
                    <a:lnTo>
                      <a:pt x="59" y="30"/>
                    </a:lnTo>
                    <a:lnTo>
                      <a:pt x="59" y="28"/>
                    </a:lnTo>
                    <a:lnTo>
                      <a:pt x="60" y="27"/>
                    </a:lnTo>
                    <a:lnTo>
                      <a:pt x="61" y="26"/>
                    </a:lnTo>
                    <a:lnTo>
                      <a:pt x="61" y="24"/>
                    </a:lnTo>
                    <a:lnTo>
                      <a:pt x="61" y="22"/>
                    </a:lnTo>
                    <a:lnTo>
                      <a:pt x="60" y="20"/>
                    </a:lnTo>
                    <a:lnTo>
                      <a:pt x="60" y="20"/>
                    </a:lnTo>
                    <a:lnTo>
                      <a:pt x="59" y="18"/>
                    </a:lnTo>
                    <a:lnTo>
                      <a:pt x="58" y="15"/>
                    </a:lnTo>
                    <a:lnTo>
                      <a:pt x="56" y="12"/>
                    </a:lnTo>
                    <a:lnTo>
                      <a:pt x="54" y="9"/>
                    </a:lnTo>
                    <a:lnTo>
                      <a:pt x="51" y="6"/>
                    </a:lnTo>
                    <a:lnTo>
                      <a:pt x="48" y="3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1" y="1"/>
                    </a:lnTo>
                    <a:lnTo>
                      <a:pt x="40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27" y="13"/>
                    </a:lnTo>
                    <a:lnTo>
                      <a:pt x="19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65" name="Freeform 244"/>
              <p:cNvSpPr>
                <a:spLocks/>
              </p:cNvSpPr>
              <p:nvPr/>
            </p:nvSpPr>
            <p:spPr bwMode="auto">
              <a:xfrm>
                <a:off x="1074" y="2717"/>
                <a:ext cx="55" cy="46"/>
              </a:xfrm>
              <a:custGeom>
                <a:avLst/>
                <a:gdLst>
                  <a:gd name="T0" fmla="*/ 0 w 55"/>
                  <a:gd name="T1" fmla="*/ 40 h 46"/>
                  <a:gd name="T2" fmla="*/ 0 w 55"/>
                  <a:gd name="T3" fmla="*/ 29 h 46"/>
                  <a:gd name="T4" fmla="*/ 0 w 55"/>
                  <a:gd name="T5" fmla="*/ 20 h 46"/>
                  <a:gd name="T6" fmla="*/ 0 w 55"/>
                  <a:gd name="T7" fmla="*/ 14 h 46"/>
                  <a:gd name="T8" fmla="*/ 1 w 55"/>
                  <a:gd name="T9" fmla="*/ 10 h 46"/>
                  <a:gd name="T10" fmla="*/ 2 w 55"/>
                  <a:gd name="T11" fmla="*/ 7 h 46"/>
                  <a:gd name="T12" fmla="*/ 2 w 55"/>
                  <a:gd name="T13" fmla="*/ 5 h 46"/>
                  <a:gd name="T14" fmla="*/ 3 w 55"/>
                  <a:gd name="T15" fmla="*/ 5 h 46"/>
                  <a:gd name="T16" fmla="*/ 3 w 55"/>
                  <a:gd name="T17" fmla="*/ 5 h 46"/>
                  <a:gd name="T18" fmla="*/ 3 w 55"/>
                  <a:gd name="T19" fmla="*/ 4 h 46"/>
                  <a:gd name="T20" fmla="*/ 4 w 55"/>
                  <a:gd name="T21" fmla="*/ 3 h 46"/>
                  <a:gd name="T22" fmla="*/ 5 w 55"/>
                  <a:gd name="T23" fmla="*/ 3 h 46"/>
                  <a:gd name="T24" fmla="*/ 6 w 55"/>
                  <a:gd name="T25" fmla="*/ 2 h 46"/>
                  <a:gd name="T26" fmla="*/ 7 w 55"/>
                  <a:gd name="T27" fmla="*/ 2 h 46"/>
                  <a:gd name="T28" fmla="*/ 7 w 55"/>
                  <a:gd name="T29" fmla="*/ 1 h 46"/>
                  <a:gd name="T30" fmla="*/ 8 w 55"/>
                  <a:gd name="T31" fmla="*/ 1 h 46"/>
                  <a:gd name="T32" fmla="*/ 9 w 55"/>
                  <a:gd name="T33" fmla="*/ 1 h 46"/>
                  <a:gd name="T34" fmla="*/ 15 w 55"/>
                  <a:gd name="T35" fmla="*/ 0 h 46"/>
                  <a:gd name="T36" fmla="*/ 23 w 55"/>
                  <a:gd name="T37" fmla="*/ 14 h 46"/>
                  <a:gd name="T38" fmla="*/ 35 w 55"/>
                  <a:gd name="T39" fmla="*/ 0 h 46"/>
                  <a:gd name="T40" fmla="*/ 39 w 55"/>
                  <a:gd name="T41" fmla="*/ 0 h 46"/>
                  <a:gd name="T42" fmla="*/ 41 w 55"/>
                  <a:gd name="T43" fmla="*/ 1 h 46"/>
                  <a:gd name="T44" fmla="*/ 44 w 55"/>
                  <a:gd name="T45" fmla="*/ 3 h 46"/>
                  <a:gd name="T46" fmla="*/ 46 w 55"/>
                  <a:gd name="T47" fmla="*/ 5 h 46"/>
                  <a:gd name="T48" fmla="*/ 48 w 55"/>
                  <a:gd name="T49" fmla="*/ 8 h 46"/>
                  <a:gd name="T50" fmla="*/ 50 w 55"/>
                  <a:gd name="T51" fmla="*/ 11 h 46"/>
                  <a:gd name="T52" fmla="*/ 52 w 55"/>
                  <a:gd name="T53" fmla="*/ 13 h 46"/>
                  <a:gd name="T54" fmla="*/ 53 w 55"/>
                  <a:gd name="T55" fmla="*/ 15 h 46"/>
                  <a:gd name="T56" fmla="*/ 53 w 55"/>
                  <a:gd name="T57" fmla="*/ 15 h 46"/>
                  <a:gd name="T58" fmla="*/ 54 w 55"/>
                  <a:gd name="T59" fmla="*/ 16 h 46"/>
                  <a:gd name="T60" fmla="*/ 54 w 55"/>
                  <a:gd name="T61" fmla="*/ 18 h 46"/>
                  <a:gd name="T62" fmla="*/ 55 w 55"/>
                  <a:gd name="T63" fmla="*/ 20 h 46"/>
                  <a:gd name="T64" fmla="*/ 54 w 55"/>
                  <a:gd name="T65" fmla="*/ 23 h 46"/>
                  <a:gd name="T66" fmla="*/ 53 w 55"/>
                  <a:gd name="T67" fmla="*/ 25 h 46"/>
                  <a:gd name="T68" fmla="*/ 52 w 55"/>
                  <a:gd name="T69" fmla="*/ 26 h 46"/>
                  <a:gd name="T70" fmla="*/ 50 w 55"/>
                  <a:gd name="T71" fmla="*/ 28 h 46"/>
                  <a:gd name="T72" fmla="*/ 49 w 55"/>
                  <a:gd name="T73" fmla="*/ 29 h 46"/>
                  <a:gd name="T74" fmla="*/ 48 w 55"/>
                  <a:gd name="T75" fmla="*/ 30 h 46"/>
                  <a:gd name="T76" fmla="*/ 47 w 55"/>
                  <a:gd name="T77" fmla="*/ 31 h 46"/>
                  <a:gd name="T78" fmla="*/ 46 w 55"/>
                  <a:gd name="T79" fmla="*/ 31 h 46"/>
                  <a:gd name="T80" fmla="*/ 46 w 55"/>
                  <a:gd name="T81" fmla="*/ 31 h 46"/>
                  <a:gd name="T82" fmla="*/ 48 w 55"/>
                  <a:gd name="T83" fmla="*/ 46 h 46"/>
                  <a:gd name="T84" fmla="*/ 0 w 55"/>
                  <a:gd name="T85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5" h="46">
                    <a:moveTo>
                      <a:pt x="0" y="40"/>
                    </a:moveTo>
                    <a:lnTo>
                      <a:pt x="0" y="29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5" y="0"/>
                    </a:lnTo>
                    <a:lnTo>
                      <a:pt x="23" y="14"/>
                    </a:lnTo>
                    <a:lnTo>
                      <a:pt x="35" y="0"/>
                    </a:lnTo>
                    <a:lnTo>
                      <a:pt x="39" y="0"/>
                    </a:lnTo>
                    <a:lnTo>
                      <a:pt x="41" y="1"/>
                    </a:lnTo>
                    <a:lnTo>
                      <a:pt x="44" y="3"/>
                    </a:lnTo>
                    <a:lnTo>
                      <a:pt x="46" y="5"/>
                    </a:lnTo>
                    <a:lnTo>
                      <a:pt x="48" y="8"/>
                    </a:lnTo>
                    <a:lnTo>
                      <a:pt x="50" y="11"/>
                    </a:lnTo>
                    <a:lnTo>
                      <a:pt x="52" y="13"/>
                    </a:lnTo>
                    <a:lnTo>
                      <a:pt x="53" y="15"/>
                    </a:lnTo>
                    <a:lnTo>
                      <a:pt x="53" y="15"/>
                    </a:lnTo>
                    <a:lnTo>
                      <a:pt x="54" y="16"/>
                    </a:lnTo>
                    <a:lnTo>
                      <a:pt x="54" y="18"/>
                    </a:lnTo>
                    <a:lnTo>
                      <a:pt x="55" y="20"/>
                    </a:lnTo>
                    <a:lnTo>
                      <a:pt x="54" y="23"/>
                    </a:lnTo>
                    <a:lnTo>
                      <a:pt x="53" y="25"/>
                    </a:lnTo>
                    <a:lnTo>
                      <a:pt x="52" y="26"/>
                    </a:lnTo>
                    <a:lnTo>
                      <a:pt x="50" y="28"/>
                    </a:lnTo>
                    <a:lnTo>
                      <a:pt x="49" y="29"/>
                    </a:lnTo>
                    <a:lnTo>
                      <a:pt x="48" y="30"/>
                    </a:lnTo>
                    <a:lnTo>
                      <a:pt x="47" y="31"/>
                    </a:lnTo>
                    <a:lnTo>
                      <a:pt x="46" y="31"/>
                    </a:lnTo>
                    <a:lnTo>
                      <a:pt x="46" y="31"/>
                    </a:lnTo>
                    <a:lnTo>
                      <a:pt x="48" y="46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66" name="Freeform 245"/>
              <p:cNvSpPr>
                <a:spLocks/>
              </p:cNvSpPr>
              <p:nvPr/>
            </p:nvSpPr>
            <p:spPr bwMode="auto">
              <a:xfrm>
                <a:off x="1086" y="2738"/>
                <a:ext cx="40" cy="17"/>
              </a:xfrm>
              <a:custGeom>
                <a:avLst/>
                <a:gdLst>
                  <a:gd name="T0" fmla="*/ 15 w 40"/>
                  <a:gd name="T1" fmla="*/ 17 h 17"/>
                  <a:gd name="T2" fmla="*/ 16 w 40"/>
                  <a:gd name="T3" fmla="*/ 17 h 17"/>
                  <a:gd name="T4" fmla="*/ 17 w 40"/>
                  <a:gd name="T5" fmla="*/ 17 h 17"/>
                  <a:gd name="T6" fmla="*/ 19 w 40"/>
                  <a:gd name="T7" fmla="*/ 17 h 17"/>
                  <a:gd name="T8" fmla="*/ 20 w 40"/>
                  <a:gd name="T9" fmla="*/ 17 h 17"/>
                  <a:gd name="T10" fmla="*/ 22 w 40"/>
                  <a:gd name="T11" fmla="*/ 16 h 17"/>
                  <a:gd name="T12" fmla="*/ 24 w 40"/>
                  <a:gd name="T13" fmla="*/ 16 h 17"/>
                  <a:gd name="T14" fmla="*/ 26 w 40"/>
                  <a:gd name="T15" fmla="*/ 15 h 17"/>
                  <a:gd name="T16" fmla="*/ 28 w 40"/>
                  <a:gd name="T17" fmla="*/ 15 h 17"/>
                  <a:gd name="T18" fmla="*/ 30 w 40"/>
                  <a:gd name="T19" fmla="*/ 14 h 17"/>
                  <a:gd name="T20" fmla="*/ 32 w 40"/>
                  <a:gd name="T21" fmla="*/ 13 h 17"/>
                  <a:gd name="T22" fmla="*/ 34 w 40"/>
                  <a:gd name="T23" fmla="*/ 12 h 17"/>
                  <a:gd name="T24" fmla="*/ 35 w 40"/>
                  <a:gd name="T25" fmla="*/ 12 h 17"/>
                  <a:gd name="T26" fmla="*/ 37 w 40"/>
                  <a:gd name="T27" fmla="*/ 11 h 17"/>
                  <a:gd name="T28" fmla="*/ 38 w 40"/>
                  <a:gd name="T29" fmla="*/ 10 h 17"/>
                  <a:gd name="T30" fmla="*/ 39 w 40"/>
                  <a:gd name="T31" fmla="*/ 9 h 17"/>
                  <a:gd name="T32" fmla="*/ 40 w 40"/>
                  <a:gd name="T33" fmla="*/ 8 h 17"/>
                  <a:gd name="T34" fmla="*/ 33 w 40"/>
                  <a:gd name="T35" fmla="*/ 0 h 17"/>
                  <a:gd name="T36" fmla="*/ 32 w 40"/>
                  <a:gd name="T37" fmla="*/ 0 h 17"/>
                  <a:gd name="T38" fmla="*/ 32 w 40"/>
                  <a:gd name="T39" fmla="*/ 1 h 17"/>
                  <a:gd name="T40" fmla="*/ 31 w 40"/>
                  <a:gd name="T41" fmla="*/ 2 h 17"/>
                  <a:gd name="T42" fmla="*/ 31 w 40"/>
                  <a:gd name="T43" fmla="*/ 2 h 17"/>
                  <a:gd name="T44" fmla="*/ 30 w 40"/>
                  <a:gd name="T45" fmla="*/ 2 h 17"/>
                  <a:gd name="T46" fmla="*/ 30 w 40"/>
                  <a:gd name="T47" fmla="*/ 3 h 17"/>
                  <a:gd name="T48" fmla="*/ 29 w 40"/>
                  <a:gd name="T49" fmla="*/ 3 h 17"/>
                  <a:gd name="T50" fmla="*/ 28 w 40"/>
                  <a:gd name="T51" fmla="*/ 3 h 17"/>
                  <a:gd name="T52" fmla="*/ 27 w 40"/>
                  <a:gd name="T53" fmla="*/ 4 h 17"/>
                  <a:gd name="T54" fmla="*/ 26 w 40"/>
                  <a:gd name="T55" fmla="*/ 5 h 17"/>
                  <a:gd name="T56" fmla="*/ 24 w 40"/>
                  <a:gd name="T57" fmla="*/ 6 h 17"/>
                  <a:gd name="T58" fmla="*/ 22 w 40"/>
                  <a:gd name="T59" fmla="*/ 6 h 17"/>
                  <a:gd name="T60" fmla="*/ 19 w 40"/>
                  <a:gd name="T61" fmla="*/ 7 h 17"/>
                  <a:gd name="T62" fmla="*/ 17 w 40"/>
                  <a:gd name="T63" fmla="*/ 7 h 17"/>
                  <a:gd name="T64" fmla="*/ 15 w 40"/>
                  <a:gd name="T65" fmla="*/ 7 h 17"/>
                  <a:gd name="T66" fmla="*/ 13 w 40"/>
                  <a:gd name="T67" fmla="*/ 7 h 17"/>
                  <a:gd name="T68" fmla="*/ 12 w 40"/>
                  <a:gd name="T69" fmla="*/ 6 h 17"/>
                  <a:gd name="T70" fmla="*/ 11 w 40"/>
                  <a:gd name="T71" fmla="*/ 5 h 17"/>
                  <a:gd name="T72" fmla="*/ 11 w 40"/>
                  <a:gd name="T73" fmla="*/ 3 h 17"/>
                  <a:gd name="T74" fmla="*/ 10 w 40"/>
                  <a:gd name="T75" fmla="*/ 3 h 17"/>
                  <a:gd name="T76" fmla="*/ 9 w 40"/>
                  <a:gd name="T77" fmla="*/ 2 h 17"/>
                  <a:gd name="T78" fmla="*/ 9 w 40"/>
                  <a:gd name="T79" fmla="*/ 1 h 17"/>
                  <a:gd name="T80" fmla="*/ 8 w 40"/>
                  <a:gd name="T81" fmla="*/ 1 h 17"/>
                  <a:gd name="T82" fmla="*/ 7 w 40"/>
                  <a:gd name="T83" fmla="*/ 2 h 17"/>
                  <a:gd name="T84" fmla="*/ 6 w 40"/>
                  <a:gd name="T85" fmla="*/ 3 h 17"/>
                  <a:gd name="T86" fmla="*/ 6 w 40"/>
                  <a:gd name="T87" fmla="*/ 5 h 17"/>
                  <a:gd name="T88" fmla="*/ 6 w 40"/>
                  <a:gd name="T89" fmla="*/ 6 h 17"/>
                  <a:gd name="T90" fmla="*/ 7 w 40"/>
                  <a:gd name="T91" fmla="*/ 7 h 17"/>
                  <a:gd name="T92" fmla="*/ 0 w 40"/>
                  <a:gd name="T93" fmla="*/ 6 h 17"/>
                  <a:gd name="T94" fmla="*/ 2 w 40"/>
                  <a:gd name="T95" fmla="*/ 17 h 17"/>
                  <a:gd name="T96" fmla="*/ 3 w 40"/>
                  <a:gd name="T97" fmla="*/ 17 h 17"/>
                  <a:gd name="T98" fmla="*/ 5 w 40"/>
                  <a:gd name="T99" fmla="*/ 17 h 17"/>
                  <a:gd name="T100" fmla="*/ 7 w 40"/>
                  <a:gd name="T101" fmla="*/ 17 h 17"/>
                  <a:gd name="T102" fmla="*/ 10 w 40"/>
                  <a:gd name="T103" fmla="*/ 17 h 17"/>
                  <a:gd name="T104" fmla="*/ 12 w 40"/>
                  <a:gd name="T105" fmla="*/ 17 h 17"/>
                  <a:gd name="T106" fmla="*/ 13 w 40"/>
                  <a:gd name="T107" fmla="*/ 17 h 17"/>
                  <a:gd name="T108" fmla="*/ 15 w 40"/>
                  <a:gd name="T109" fmla="*/ 17 h 17"/>
                  <a:gd name="T110" fmla="*/ 15 w 40"/>
                  <a:gd name="T1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" h="17">
                    <a:moveTo>
                      <a:pt x="15" y="17"/>
                    </a:moveTo>
                    <a:lnTo>
                      <a:pt x="16" y="17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20" y="17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6" y="15"/>
                    </a:lnTo>
                    <a:lnTo>
                      <a:pt x="28" y="15"/>
                    </a:lnTo>
                    <a:lnTo>
                      <a:pt x="30" y="14"/>
                    </a:lnTo>
                    <a:lnTo>
                      <a:pt x="32" y="13"/>
                    </a:lnTo>
                    <a:lnTo>
                      <a:pt x="34" y="12"/>
                    </a:lnTo>
                    <a:lnTo>
                      <a:pt x="35" y="12"/>
                    </a:lnTo>
                    <a:lnTo>
                      <a:pt x="37" y="11"/>
                    </a:lnTo>
                    <a:lnTo>
                      <a:pt x="38" y="10"/>
                    </a:lnTo>
                    <a:lnTo>
                      <a:pt x="39" y="9"/>
                    </a:lnTo>
                    <a:lnTo>
                      <a:pt x="40" y="8"/>
                    </a:lnTo>
                    <a:lnTo>
                      <a:pt x="33" y="0"/>
                    </a:lnTo>
                    <a:lnTo>
                      <a:pt x="32" y="0"/>
                    </a:lnTo>
                    <a:lnTo>
                      <a:pt x="32" y="1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29" y="3"/>
                    </a:lnTo>
                    <a:lnTo>
                      <a:pt x="28" y="3"/>
                    </a:lnTo>
                    <a:lnTo>
                      <a:pt x="27" y="4"/>
                    </a:lnTo>
                    <a:lnTo>
                      <a:pt x="26" y="5"/>
                    </a:lnTo>
                    <a:lnTo>
                      <a:pt x="24" y="6"/>
                    </a:lnTo>
                    <a:lnTo>
                      <a:pt x="22" y="6"/>
                    </a:lnTo>
                    <a:lnTo>
                      <a:pt x="19" y="7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3" y="7"/>
                    </a:lnTo>
                    <a:lnTo>
                      <a:pt x="12" y="6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7" y="7"/>
                    </a:lnTo>
                    <a:lnTo>
                      <a:pt x="0" y="6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5" y="17"/>
                    </a:lnTo>
                    <a:lnTo>
                      <a:pt x="15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67" name="Freeform 246"/>
              <p:cNvSpPr>
                <a:spLocks/>
              </p:cNvSpPr>
              <p:nvPr/>
            </p:nvSpPr>
            <p:spPr bwMode="auto">
              <a:xfrm>
                <a:off x="1100" y="2734"/>
                <a:ext cx="29" cy="19"/>
              </a:xfrm>
              <a:custGeom>
                <a:avLst/>
                <a:gdLst>
                  <a:gd name="T0" fmla="*/ 3 w 29"/>
                  <a:gd name="T1" fmla="*/ 19 h 19"/>
                  <a:gd name="T2" fmla="*/ 4 w 29"/>
                  <a:gd name="T3" fmla="*/ 19 h 19"/>
                  <a:gd name="T4" fmla="*/ 5 w 29"/>
                  <a:gd name="T5" fmla="*/ 19 h 19"/>
                  <a:gd name="T6" fmla="*/ 6 w 29"/>
                  <a:gd name="T7" fmla="*/ 19 h 19"/>
                  <a:gd name="T8" fmla="*/ 8 w 29"/>
                  <a:gd name="T9" fmla="*/ 18 h 19"/>
                  <a:gd name="T10" fmla="*/ 9 w 29"/>
                  <a:gd name="T11" fmla="*/ 18 h 19"/>
                  <a:gd name="T12" fmla="*/ 11 w 29"/>
                  <a:gd name="T13" fmla="*/ 17 h 19"/>
                  <a:gd name="T14" fmla="*/ 13 w 29"/>
                  <a:gd name="T15" fmla="*/ 17 h 19"/>
                  <a:gd name="T16" fmla="*/ 14 w 29"/>
                  <a:gd name="T17" fmla="*/ 16 h 19"/>
                  <a:gd name="T18" fmla="*/ 16 w 29"/>
                  <a:gd name="T19" fmla="*/ 15 h 19"/>
                  <a:gd name="T20" fmla="*/ 18 w 29"/>
                  <a:gd name="T21" fmla="*/ 15 h 19"/>
                  <a:gd name="T22" fmla="*/ 19 w 29"/>
                  <a:gd name="T23" fmla="*/ 14 h 19"/>
                  <a:gd name="T24" fmla="*/ 21 w 29"/>
                  <a:gd name="T25" fmla="*/ 13 h 19"/>
                  <a:gd name="T26" fmla="*/ 22 w 29"/>
                  <a:gd name="T27" fmla="*/ 13 h 19"/>
                  <a:gd name="T28" fmla="*/ 23 w 29"/>
                  <a:gd name="T29" fmla="*/ 12 h 19"/>
                  <a:gd name="T30" fmla="*/ 24 w 29"/>
                  <a:gd name="T31" fmla="*/ 12 h 19"/>
                  <a:gd name="T32" fmla="*/ 25 w 29"/>
                  <a:gd name="T33" fmla="*/ 11 h 19"/>
                  <a:gd name="T34" fmla="*/ 26 w 29"/>
                  <a:gd name="T35" fmla="*/ 10 h 19"/>
                  <a:gd name="T36" fmla="*/ 28 w 29"/>
                  <a:gd name="T37" fmla="*/ 9 h 19"/>
                  <a:gd name="T38" fmla="*/ 28 w 29"/>
                  <a:gd name="T39" fmla="*/ 7 h 19"/>
                  <a:gd name="T40" fmla="*/ 29 w 29"/>
                  <a:gd name="T41" fmla="*/ 6 h 19"/>
                  <a:gd name="T42" fmla="*/ 29 w 29"/>
                  <a:gd name="T43" fmla="*/ 5 h 19"/>
                  <a:gd name="T44" fmla="*/ 29 w 29"/>
                  <a:gd name="T45" fmla="*/ 3 h 19"/>
                  <a:gd name="T46" fmla="*/ 29 w 29"/>
                  <a:gd name="T47" fmla="*/ 2 h 19"/>
                  <a:gd name="T48" fmla="*/ 28 w 29"/>
                  <a:gd name="T49" fmla="*/ 0 h 19"/>
                  <a:gd name="T50" fmla="*/ 20 w 29"/>
                  <a:gd name="T51" fmla="*/ 3 h 19"/>
                  <a:gd name="T52" fmla="*/ 20 w 29"/>
                  <a:gd name="T53" fmla="*/ 5 h 19"/>
                  <a:gd name="T54" fmla="*/ 20 w 29"/>
                  <a:gd name="T55" fmla="*/ 6 h 19"/>
                  <a:gd name="T56" fmla="*/ 19 w 29"/>
                  <a:gd name="T57" fmla="*/ 7 h 19"/>
                  <a:gd name="T58" fmla="*/ 18 w 29"/>
                  <a:gd name="T59" fmla="*/ 8 h 19"/>
                  <a:gd name="T60" fmla="*/ 15 w 29"/>
                  <a:gd name="T61" fmla="*/ 9 h 19"/>
                  <a:gd name="T62" fmla="*/ 13 w 29"/>
                  <a:gd name="T63" fmla="*/ 10 h 19"/>
                  <a:gd name="T64" fmla="*/ 10 w 29"/>
                  <a:gd name="T65" fmla="*/ 11 h 19"/>
                  <a:gd name="T66" fmla="*/ 8 w 29"/>
                  <a:gd name="T67" fmla="*/ 12 h 19"/>
                  <a:gd name="T68" fmla="*/ 5 w 29"/>
                  <a:gd name="T69" fmla="*/ 12 h 19"/>
                  <a:gd name="T70" fmla="*/ 4 w 29"/>
                  <a:gd name="T71" fmla="*/ 13 h 19"/>
                  <a:gd name="T72" fmla="*/ 2 w 29"/>
                  <a:gd name="T73" fmla="*/ 13 h 19"/>
                  <a:gd name="T74" fmla="*/ 0 w 29"/>
                  <a:gd name="T75" fmla="*/ 13 h 19"/>
                  <a:gd name="T76" fmla="*/ 3 w 29"/>
                  <a:gd name="T7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9" h="19">
                    <a:moveTo>
                      <a:pt x="3" y="19"/>
                    </a:moveTo>
                    <a:lnTo>
                      <a:pt x="4" y="19"/>
                    </a:lnTo>
                    <a:lnTo>
                      <a:pt x="5" y="19"/>
                    </a:lnTo>
                    <a:lnTo>
                      <a:pt x="6" y="19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11" y="17"/>
                    </a:lnTo>
                    <a:lnTo>
                      <a:pt x="13" y="17"/>
                    </a:lnTo>
                    <a:lnTo>
                      <a:pt x="14" y="16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19" y="14"/>
                    </a:lnTo>
                    <a:lnTo>
                      <a:pt x="21" y="13"/>
                    </a:lnTo>
                    <a:lnTo>
                      <a:pt x="22" y="13"/>
                    </a:lnTo>
                    <a:lnTo>
                      <a:pt x="23" y="12"/>
                    </a:lnTo>
                    <a:lnTo>
                      <a:pt x="24" y="12"/>
                    </a:lnTo>
                    <a:lnTo>
                      <a:pt x="25" y="11"/>
                    </a:lnTo>
                    <a:lnTo>
                      <a:pt x="26" y="10"/>
                    </a:lnTo>
                    <a:lnTo>
                      <a:pt x="28" y="9"/>
                    </a:lnTo>
                    <a:lnTo>
                      <a:pt x="28" y="7"/>
                    </a:lnTo>
                    <a:lnTo>
                      <a:pt x="29" y="6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9" y="2"/>
                    </a:lnTo>
                    <a:lnTo>
                      <a:pt x="28" y="0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8" y="8"/>
                    </a:lnTo>
                    <a:lnTo>
                      <a:pt x="15" y="9"/>
                    </a:lnTo>
                    <a:lnTo>
                      <a:pt x="13" y="10"/>
                    </a:lnTo>
                    <a:lnTo>
                      <a:pt x="10" y="11"/>
                    </a:lnTo>
                    <a:lnTo>
                      <a:pt x="8" y="12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68" name="Freeform 247"/>
              <p:cNvSpPr>
                <a:spLocks/>
              </p:cNvSpPr>
              <p:nvPr/>
            </p:nvSpPr>
            <p:spPr bwMode="auto">
              <a:xfrm>
                <a:off x="1088" y="2742"/>
                <a:ext cx="12" cy="11"/>
              </a:xfrm>
              <a:custGeom>
                <a:avLst/>
                <a:gdLst>
                  <a:gd name="T0" fmla="*/ 10 w 12"/>
                  <a:gd name="T1" fmla="*/ 5 h 11"/>
                  <a:gd name="T2" fmla="*/ 9 w 12"/>
                  <a:gd name="T3" fmla="*/ 4 h 11"/>
                  <a:gd name="T4" fmla="*/ 9 w 12"/>
                  <a:gd name="T5" fmla="*/ 3 h 11"/>
                  <a:gd name="T6" fmla="*/ 8 w 12"/>
                  <a:gd name="T7" fmla="*/ 2 h 11"/>
                  <a:gd name="T8" fmla="*/ 8 w 12"/>
                  <a:gd name="T9" fmla="*/ 1 h 11"/>
                  <a:gd name="T10" fmla="*/ 7 w 12"/>
                  <a:gd name="T11" fmla="*/ 1 h 11"/>
                  <a:gd name="T12" fmla="*/ 7 w 12"/>
                  <a:gd name="T13" fmla="*/ 0 h 11"/>
                  <a:gd name="T14" fmla="*/ 6 w 12"/>
                  <a:gd name="T15" fmla="*/ 0 h 11"/>
                  <a:gd name="T16" fmla="*/ 6 w 12"/>
                  <a:gd name="T17" fmla="*/ 0 h 11"/>
                  <a:gd name="T18" fmla="*/ 6 w 12"/>
                  <a:gd name="T19" fmla="*/ 1 h 11"/>
                  <a:gd name="T20" fmla="*/ 6 w 12"/>
                  <a:gd name="T21" fmla="*/ 2 h 11"/>
                  <a:gd name="T22" fmla="*/ 7 w 12"/>
                  <a:gd name="T23" fmla="*/ 4 h 11"/>
                  <a:gd name="T24" fmla="*/ 7 w 12"/>
                  <a:gd name="T25" fmla="*/ 5 h 11"/>
                  <a:gd name="T26" fmla="*/ 0 w 12"/>
                  <a:gd name="T27" fmla="*/ 5 h 11"/>
                  <a:gd name="T28" fmla="*/ 1 w 12"/>
                  <a:gd name="T29" fmla="*/ 11 h 11"/>
                  <a:gd name="T30" fmla="*/ 2 w 12"/>
                  <a:gd name="T31" fmla="*/ 11 h 11"/>
                  <a:gd name="T32" fmla="*/ 3 w 12"/>
                  <a:gd name="T33" fmla="*/ 11 h 11"/>
                  <a:gd name="T34" fmla="*/ 4 w 12"/>
                  <a:gd name="T35" fmla="*/ 11 h 11"/>
                  <a:gd name="T36" fmla="*/ 5 w 12"/>
                  <a:gd name="T37" fmla="*/ 11 h 11"/>
                  <a:gd name="T38" fmla="*/ 6 w 12"/>
                  <a:gd name="T39" fmla="*/ 11 h 11"/>
                  <a:gd name="T40" fmla="*/ 7 w 12"/>
                  <a:gd name="T41" fmla="*/ 11 h 11"/>
                  <a:gd name="T42" fmla="*/ 7 w 12"/>
                  <a:gd name="T43" fmla="*/ 11 h 11"/>
                  <a:gd name="T44" fmla="*/ 7 w 12"/>
                  <a:gd name="T45" fmla="*/ 11 h 11"/>
                  <a:gd name="T46" fmla="*/ 8 w 12"/>
                  <a:gd name="T47" fmla="*/ 11 h 11"/>
                  <a:gd name="T48" fmla="*/ 9 w 12"/>
                  <a:gd name="T49" fmla="*/ 11 h 11"/>
                  <a:gd name="T50" fmla="*/ 9 w 12"/>
                  <a:gd name="T51" fmla="*/ 11 h 11"/>
                  <a:gd name="T52" fmla="*/ 10 w 12"/>
                  <a:gd name="T53" fmla="*/ 11 h 11"/>
                  <a:gd name="T54" fmla="*/ 10 w 12"/>
                  <a:gd name="T55" fmla="*/ 10 h 11"/>
                  <a:gd name="T56" fmla="*/ 10 w 12"/>
                  <a:gd name="T57" fmla="*/ 10 h 11"/>
                  <a:gd name="T58" fmla="*/ 11 w 12"/>
                  <a:gd name="T59" fmla="*/ 10 h 11"/>
                  <a:gd name="T60" fmla="*/ 12 w 12"/>
                  <a:gd name="T61" fmla="*/ 10 h 11"/>
                  <a:gd name="T62" fmla="*/ 10 w 12"/>
                  <a:gd name="T6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" h="11">
                    <a:moveTo>
                      <a:pt x="10" y="5"/>
                    </a:moveTo>
                    <a:lnTo>
                      <a:pt x="9" y="4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69" name="Freeform 248"/>
              <p:cNvSpPr>
                <a:spLocks/>
              </p:cNvSpPr>
              <p:nvPr/>
            </p:nvSpPr>
            <p:spPr bwMode="auto">
              <a:xfrm>
                <a:off x="1077" y="2664"/>
                <a:ext cx="46" cy="46"/>
              </a:xfrm>
              <a:custGeom>
                <a:avLst/>
                <a:gdLst>
                  <a:gd name="T0" fmla="*/ 36 w 46"/>
                  <a:gd name="T1" fmla="*/ 5 h 46"/>
                  <a:gd name="T2" fmla="*/ 32 w 46"/>
                  <a:gd name="T3" fmla="*/ 2 h 46"/>
                  <a:gd name="T4" fmla="*/ 27 w 46"/>
                  <a:gd name="T5" fmla="*/ 1 h 46"/>
                  <a:gd name="T6" fmla="*/ 23 w 46"/>
                  <a:gd name="T7" fmla="*/ 0 h 46"/>
                  <a:gd name="T8" fmla="*/ 19 w 46"/>
                  <a:gd name="T9" fmla="*/ 0 h 46"/>
                  <a:gd name="T10" fmla="*/ 15 w 46"/>
                  <a:gd name="T11" fmla="*/ 0 h 46"/>
                  <a:gd name="T12" fmla="*/ 12 w 46"/>
                  <a:gd name="T13" fmla="*/ 1 h 46"/>
                  <a:gd name="T14" fmla="*/ 9 w 46"/>
                  <a:gd name="T15" fmla="*/ 1 h 46"/>
                  <a:gd name="T16" fmla="*/ 6 w 46"/>
                  <a:gd name="T17" fmla="*/ 3 h 46"/>
                  <a:gd name="T18" fmla="*/ 3 w 46"/>
                  <a:gd name="T19" fmla="*/ 6 h 46"/>
                  <a:gd name="T20" fmla="*/ 1 w 46"/>
                  <a:gd name="T21" fmla="*/ 10 h 46"/>
                  <a:gd name="T22" fmla="*/ 1 w 46"/>
                  <a:gd name="T23" fmla="*/ 14 h 46"/>
                  <a:gd name="T24" fmla="*/ 1 w 46"/>
                  <a:gd name="T25" fmla="*/ 18 h 46"/>
                  <a:gd name="T26" fmla="*/ 1 w 46"/>
                  <a:gd name="T27" fmla="*/ 21 h 46"/>
                  <a:gd name="T28" fmla="*/ 3 w 46"/>
                  <a:gd name="T29" fmla="*/ 24 h 46"/>
                  <a:gd name="T30" fmla="*/ 5 w 46"/>
                  <a:gd name="T31" fmla="*/ 27 h 46"/>
                  <a:gd name="T32" fmla="*/ 7 w 46"/>
                  <a:gd name="T33" fmla="*/ 29 h 46"/>
                  <a:gd name="T34" fmla="*/ 11 w 46"/>
                  <a:gd name="T35" fmla="*/ 31 h 46"/>
                  <a:gd name="T36" fmla="*/ 14 w 46"/>
                  <a:gd name="T37" fmla="*/ 32 h 46"/>
                  <a:gd name="T38" fmla="*/ 19 w 46"/>
                  <a:gd name="T39" fmla="*/ 33 h 46"/>
                  <a:gd name="T40" fmla="*/ 22 w 46"/>
                  <a:gd name="T41" fmla="*/ 33 h 46"/>
                  <a:gd name="T42" fmla="*/ 24 w 46"/>
                  <a:gd name="T43" fmla="*/ 33 h 46"/>
                  <a:gd name="T44" fmla="*/ 27 w 46"/>
                  <a:gd name="T45" fmla="*/ 33 h 46"/>
                  <a:gd name="T46" fmla="*/ 29 w 46"/>
                  <a:gd name="T47" fmla="*/ 33 h 46"/>
                  <a:gd name="T48" fmla="*/ 29 w 46"/>
                  <a:gd name="T49" fmla="*/ 38 h 46"/>
                  <a:gd name="T50" fmla="*/ 30 w 46"/>
                  <a:gd name="T51" fmla="*/ 45 h 46"/>
                  <a:gd name="T52" fmla="*/ 32 w 46"/>
                  <a:gd name="T53" fmla="*/ 46 h 46"/>
                  <a:gd name="T54" fmla="*/ 37 w 46"/>
                  <a:gd name="T55" fmla="*/ 45 h 46"/>
                  <a:gd name="T56" fmla="*/ 42 w 46"/>
                  <a:gd name="T57" fmla="*/ 44 h 46"/>
                  <a:gd name="T58" fmla="*/ 45 w 46"/>
                  <a:gd name="T59" fmla="*/ 42 h 46"/>
                  <a:gd name="T60" fmla="*/ 46 w 46"/>
                  <a:gd name="T61" fmla="*/ 38 h 46"/>
                  <a:gd name="T62" fmla="*/ 46 w 46"/>
                  <a:gd name="T63" fmla="*/ 29 h 46"/>
                  <a:gd name="T64" fmla="*/ 44 w 46"/>
                  <a:gd name="T65" fmla="*/ 18 h 46"/>
                  <a:gd name="T66" fmla="*/ 41 w 46"/>
                  <a:gd name="T67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6" h="46">
                    <a:moveTo>
                      <a:pt x="38" y="6"/>
                    </a:moveTo>
                    <a:lnTo>
                      <a:pt x="36" y="5"/>
                    </a:lnTo>
                    <a:lnTo>
                      <a:pt x="34" y="3"/>
                    </a:lnTo>
                    <a:lnTo>
                      <a:pt x="32" y="2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2" y="23"/>
                    </a:lnTo>
                    <a:lnTo>
                      <a:pt x="3" y="24"/>
                    </a:lnTo>
                    <a:lnTo>
                      <a:pt x="4" y="26"/>
                    </a:lnTo>
                    <a:lnTo>
                      <a:pt x="5" y="27"/>
                    </a:lnTo>
                    <a:lnTo>
                      <a:pt x="6" y="28"/>
                    </a:lnTo>
                    <a:lnTo>
                      <a:pt x="7" y="29"/>
                    </a:lnTo>
                    <a:lnTo>
                      <a:pt x="9" y="30"/>
                    </a:lnTo>
                    <a:lnTo>
                      <a:pt x="11" y="31"/>
                    </a:lnTo>
                    <a:lnTo>
                      <a:pt x="13" y="32"/>
                    </a:lnTo>
                    <a:lnTo>
                      <a:pt x="14" y="32"/>
                    </a:lnTo>
                    <a:lnTo>
                      <a:pt x="16" y="33"/>
                    </a:lnTo>
                    <a:lnTo>
                      <a:pt x="19" y="33"/>
                    </a:lnTo>
                    <a:lnTo>
                      <a:pt x="21" y="33"/>
                    </a:lnTo>
                    <a:lnTo>
                      <a:pt x="22" y="33"/>
                    </a:lnTo>
                    <a:lnTo>
                      <a:pt x="23" y="33"/>
                    </a:lnTo>
                    <a:lnTo>
                      <a:pt x="24" y="33"/>
                    </a:lnTo>
                    <a:lnTo>
                      <a:pt x="25" y="33"/>
                    </a:lnTo>
                    <a:lnTo>
                      <a:pt x="27" y="33"/>
                    </a:lnTo>
                    <a:lnTo>
                      <a:pt x="28" y="33"/>
                    </a:lnTo>
                    <a:lnTo>
                      <a:pt x="29" y="33"/>
                    </a:lnTo>
                    <a:lnTo>
                      <a:pt x="30" y="32"/>
                    </a:lnTo>
                    <a:lnTo>
                      <a:pt x="29" y="38"/>
                    </a:lnTo>
                    <a:lnTo>
                      <a:pt x="29" y="42"/>
                    </a:lnTo>
                    <a:lnTo>
                      <a:pt x="30" y="45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7" y="45"/>
                    </a:lnTo>
                    <a:lnTo>
                      <a:pt x="39" y="45"/>
                    </a:lnTo>
                    <a:lnTo>
                      <a:pt x="42" y="44"/>
                    </a:lnTo>
                    <a:lnTo>
                      <a:pt x="44" y="43"/>
                    </a:lnTo>
                    <a:lnTo>
                      <a:pt x="45" y="42"/>
                    </a:lnTo>
                    <a:lnTo>
                      <a:pt x="46" y="40"/>
                    </a:lnTo>
                    <a:lnTo>
                      <a:pt x="46" y="38"/>
                    </a:lnTo>
                    <a:lnTo>
                      <a:pt x="46" y="34"/>
                    </a:lnTo>
                    <a:lnTo>
                      <a:pt x="46" y="29"/>
                    </a:lnTo>
                    <a:lnTo>
                      <a:pt x="45" y="24"/>
                    </a:lnTo>
                    <a:lnTo>
                      <a:pt x="44" y="18"/>
                    </a:lnTo>
                    <a:lnTo>
                      <a:pt x="43" y="13"/>
                    </a:lnTo>
                    <a:lnTo>
                      <a:pt x="41" y="9"/>
                    </a:lnTo>
                    <a:lnTo>
                      <a:pt x="38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70" name="Freeform 249"/>
              <p:cNvSpPr>
                <a:spLocks/>
              </p:cNvSpPr>
              <p:nvPr/>
            </p:nvSpPr>
            <p:spPr bwMode="auto">
              <a:xfrm>
                <a:off x="1072" y="2670"/>
                <a:ext cx="49" cy="44"/>
              </a:xfrm>
              <a:custGeom>
                <a:avLst/>
                <a:gdLst>
                  <a:gd name="T0" fmla="*/ 49 w 49"/>
                  <a:gd name="T1" fmla="*/ 19 h 44"/>
                  <a:gd name="T2" fmla="*/ 49 w 49"/>
                  <a:gd name="T3" fmla="*/ 21 h 44"/>
                  <a:gd name="T4" fmla="*/ 49 w 49"/>
                  <a:gd name="T5" fmla="*/ 24 h 44"/>
                  <a:gd name="T6" fmla="*/ 48 w 49"/>
                  <a:gd name="T7" fmla="*/ 27 h 44"/>
                  <a:gd name="T8" fmla="*/ 46 w 49"/>
                  <a:gd name="T9" fmla="*/ 30 h 44"/>
                  <a:gd name="T10" fmla="*/ 44 w 49"/>
                  <a:gd name="T11" fmla="*/ 31 h 44"/>
                  <a:gd name="T12" fmla="*/ 42 w 49"/>
                  <a:gd name="T13" fmla="*/ 31 h 44"/>
                  <a:gd name="T14" fmla="*/ 42 w 49"/>
                  <a:gd name="T15" fmla="*/ 31 h 44"/>
                  <a:gd name="T16" fmla="*/ 41 w 49"/>
                  <a:gd name="T17" fmla="*/ 33 h 44"/>
                  <a:gd name="T18" fmla="*/ 39 w 49"/>
                  <a:gd name="T19" fmla="*/ 35 h 44"/>
                  <a:gd name="T20" fmla="*/ 37 w 49"/>
                  <a:gd name="T21" fmla="*/ 37 h 44"/>
                  <a:gd name="T22" fmla="*/ 35 w 49"/>
                  <a:gd name="T23" fmla="*/ 39 h 44"/>
                  <a:gd name="T24" fmla="*/ 32 w 49"/>
                  <a:gd name="T25" fmla="*/ 41 h 44"/>
                  <a:gd name="T26" fmla="*/ 30 w 49"/>
                  <a:gd name="T27" fmla="*/ 42 h 44"/>
                  <a:gd name="T28" fmla="*/ 27 w 49"/>
                  <a:gd name="T29" fmla="*/ 43 h 44"/>
                  <a:gd name="T30" fmla="*/ 24 w 49"/>
                  <a:gd name="T31" fmla="*/ 44 h 44"/>
                  <a:gd name="T32" fmla="*/ 20 w 49"/>
                  <a:gd name="T33" fmla="*/ 43 h 44"/>
                  <a:gd name="T34" fmla="*/ 15 w 49"/>
                  <a:gd name="T35" fmla="*/ 43 h 44"/>
                  <a:gd name="T36" fmla="*/ 11 w 49"/>
                  <a:gd name="T37" fmla="*/ 41 h 44"/>
                  <a:gd name="T38" fmla="*/ 8 w 49"/>
                  <a:gd name="T39" fmla="*/ 39 h 44"/>
                  <a:gd name="T40" fmla="*/ 5 w 49"/>
                  <a:gd name="T41" fmla="*/ 36 h 44"/>
                  <a:gd name="T42" fmla="*/ 3 w 49"/>
                  <a:gd name="T43" fmla="*/ 32 h 44"/>
                  <a:gd name="T44" fmla="*/ 1 w 49"/>
                  <a:gd name="T45" fmla="*/ 28 h 44"/>
                  <a:gd name="T46" fmla="*/ 0 w 49"/>
                  <a:gd name="T47" fmla="*/ 24 h 44"/>
                  <a:gd name="T48" fmla="*/ 0 w 49"/>
                  <a:gd name="T49" fmla="*/ 20 h 44"/>
                  <a:gd name="T50" fmla="*/ 1 w 49"/>
                  <a:gd name="T51" fmla="*/ 15 h 44"/>
                  <a:gd name="T52" fmla="*/ 3 w 49"/>
                  <a:gd name="T53" fmla="*/ 11 h 44"/>
                  <a:gd name="T54" fmla="*/ 5 w 49"/>
                  <a:gd name="T55" fmla="*/ 8 h 44"/>
                  <a:gd name="T56" fmla="*/ 5 w 49"/>
                  <a:gd name="T57" fmla="*/ 7 h 44"/>
                  <a:gd name="T58" fmla="*/ 6 w 49"/>
                  <a:gd name="T59" fmla="*/ 6 h 44"/>
                  <a:gd name="T60" fmla="*/ 7 w 49"/>
                  <a:gd name="T61" fmla="*/ 6 h 44"/>
                  <a:gd name="T62" fmla="*/ 8 w 49"/>
                  <a:gd name="T63" fmla="*/ 5 h 44"/>
                  <a:gd name="T64" fmla="*/ 10 w 49"/>
                  <a:gd name="T65" fmla="*/ 4 h 44"/>
                  <a:gd name="T66" fmla="*/ 13 w 49"/>
                  <a:gd name="T67" fmla="*/ 2 h 44"/>
                  <a:gd name="T68" fmla="*/ 17 w 49"/>
                  <a:gd name="T69" fmla="*/ 0 h 44"/>
                  <a:gd name="T70" fmla="*/ 23 w 49"/>
                  <a:gd name="T71" fmla="*/ 0 h 44"/>
                  <a:gd name="T72" fmla="*/ 28 w 49"/>
                  <a:gd name="T73" fmla="*/ 0 h 44"/>
                  <a:gd name="T74" fmla="*/ 31 w 49"/>
                  <a:gd name="T75" fmla="*/ 2 h 44"/>
                  <a:gd name="T76" fmla="*/ 34 w 49"/>
                  <a:gd name="T77" fmla="*/ 3 h 44"/>
                  <a:gd name="T78" fmla="*/ 37 w 49"/>
                  <a:gd name="T79" fmla="*/ 5 h 44"/>
                  <a:gd name="T80" fmla="*/ 39 w 49"/>
                  <a:gd name="T81" fmla="*/ 7 h 44"/>
                  <a:gd name="T82" fmla="*/ 41 w 49"/>
                  <a:gd name="T83" fmla="*/ 9 h 44"/>
                  <a:gd name="T84" fmla="*/ 44 w 49"/>
                  <a:gd name="T85" fmla="*/ 13 h 44"/>
                  <a:gd name="T86" fmla="*/ 47 w 49"/>
                  <a:gd name="T87" fmla="*/ 1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4">
                    <a:moveTo>
                      <a:pt x="49" y="18"/>
                    </a:moveTo>
                    <a:lnTo>
                      <a:pt x="49" y="19"/>
                    </a:lnTo>
                    <a:lnTo>
                      <a:pt x="49" y="20"/>
                    </a:lnTo>
                    <a:lnTo>
                      <a:pt x="49" y="21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6"/>
                    </a:lnTo>
                    <a:lnTo>
                      <a:pt x="48" y="27"/>
                    </a:lnTo>
                    <a:lnTo>
                      <a:pt x="47" y="29"/>
                    </a:lnTo>
                    <a:lnTo>
                      <a:pt x="46" y="30"/>
                    </a:lnTo>
                    <a:lnTo>
                      <a:pt x="45" y="31"/>
                    </a:lnTo>
                    <a:lnTo>
                      <a:pt x="44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1" y="33"/>
                    </a:lnTo>
                    <a:lnTo>
                      <a:pt x="40" y="34"/>
                    </a:lnTo>
                    <a:lnTo>
                      <a:pt x="39" y="35"/>
                    </a:lnTo>
                    <a:lnTo>
                      <a:pt x="38" y="36"/>
                    </a:lnTo>
                    <a:lnTo>
                      <a:pt x="37" y="37"/>
                    </a:lnTo>
                    <a:lnTo>
                      <a:pt x="36" y="38"/>
                    </a:lnTo>
                    <a:lnTo>
                      <a:pt x="35" y="39"/>
                    </a:lnTo>
                    <a:lnTo>
                      <a:pt x="34" y="40"/>
                    </a:lnTo>
                    <a:lnTo>
                      <a:pt x="32" y="41"/>
                    </a:lnTo>
                    <a:lnTo>
                      <a:pt x="31" y="42"/>
                    </a:lnTo>
                    <a:lnTo>
                      <a:pt x="30" y="42"/>
                    </a:lnTo>
                    <a:lnTo>
                      <a:pt x="28" y="43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0" y="43"/>
                    </a:lnTo>
                    <a:lnTo>
                      <a:pt x="18" y="43"/>
                    </a:lnTo>
                    <a:lnTo>
                      <a:pt x="15" y="43"/>
                    </a:lnTo>
                    <a:lnTo>
                      <a:pt x="13" y="42"/>
                    </a:lnTo>
                    <a:lnTo>
                      <a:pt x="11" y="41"/>
                    </a:lnTo>
                    <a:lnTo>
                      <a:pt x="10" y="40"/>
                    </a:lnTo>
                    <a:lnTo>
                      <a:pt x="8" y="39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4" y="34"/>
                    </a:lnTo>
                    <a:lnTo>
                      <a:pt x="3" y="32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2" y="13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5" y="1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1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4" y="3"/>
                    </a:lnTo>
                    <a:lnTo>
                      <a:pt x="35" y="4"/>
                    </a:lnTo>
                    <a:lnTo>
                      <a:pt x="37" y="5"/>
                    </a:lnTo>
                    <a:lnTo>
                      <a:pt x="38" y="7"/>
                    </a:lnTo>
                    <a:lnTo>
                      <a:pt x="39" y="7"/>
                    </a:lnTo>
                    <a:lnTo>
                      <a:pt x="40" y="8"/>
                    </a:lnTo>
                    <a:lnTo>
                      <a:pt x="41" y="9"/>
                    </a:lnTo>
                    <a:lnTo>
                      <a:pt x="43" y="11"/>
                    </a:lnTo>
                    <a:lnTo>
                      <a:pt x="44" y="13"/>
                    </a:lnTo>
                    <a:lnTo>
                      <a:pt x="46" y="14"/>
                    </a:lnTo>
                    <a:lnTo>
                      <a:pt x="47" y="16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71" name="Freeform 250"/>
              <p:cNvSpPr>
                <a:spLocks/>
              </p:cNvSpPr>
              <p:nvPr/>
            </p:nvSpPr>
            <p:spPr bwMode="auto">
              <a:xfrm>
                <a:off x="1075" y="2673"/>
                <a:ext cx="44" cy="37"/>
              </a:xfrm>
              <a:custGeom>
                <a:avLst/>
                <a:gdLst>
                  <a:gd name="T0" fmla="*/ 40 w 44"/>
                  <a:gd name="T1" fmla="*/ 14 h 37"/>
                  <a:gd name="T2" fmla="*/ 39 w 44"/>
                  <a:gd name="T3" fmla="*/ 14 h 37"/>
                  <a:gd name="T4" fmla="*/ 38 w 44"/>
                  <a:gd name="T5" fmla="*/ 15 h 37"/>
                  <a:gd name="T6" fmla="*/ 38 w 44"/>
                  <a:gd name="T7" fmla="*/ 15 h 37"/>
                  <a:gd name="T8" fmla="*/ 37 w 44"/>
                  <a:gd name="T9" fmla="*/ 15 h 37"/>
                  <a:gd name="T10" fmla="*/ 36 w 44"/>
                  <a:gd name="T11" fmla="*/ 12 h 37"/>
                  <a:gd name="T12" fmla="*/ 35 w 44"/>
                  <a:gd name="T13" fmla="*/ 9 h 37"/>
                  <a:gd name="T14" fmla="*/ 33 w 44"/>
                  <a:gd name="T15" fmla="*/ 7 h 37"/>
                  <a:gd name="T16" fmla="*/ 31 w 44"/>
                  <a:gd name="T17" fmla="*/ 4 h 37"/>
                  <a:gd name="T18" fmla="*/ 28 w 44"/>
                  <a:gd name="T19" fmla="*/ 3 h 37"/>
                  <a:gd name="T20" fmla="*/ 25 w 44"/>
                  <a:gd name="T21" fmla="*/ 1 h 37"/>
                  <a:gd name="T22" fmla="*/ 22 w 44"/>
                  <a:gd name="T23" fmla="*/ 1 h 37"/>
                  <a:gd name="T24" fmla="*/ 19 w 44"/>
                  <a:gd name="T25" fmla="*/ 0 h 37"/>
                  <a:gd name="T26" fmla="*/ 15 w 44"/>
                  <a:gd name="T27" fmla="*/ 1 h 37"/>
                  <a:gd name="T28" fmla="*/ 12 w 44"/>
                  <a:gd name="T29" fmla="*/ 2 h 37"/>
                  <a:gd name="T30" fmla="*/ 9 w 44"/>
                  <a:gd name="T31" fmla="*/ 3 h 37"/>
                  <a:gd name="T32" fmla="*/ 6 w 44"/>
                  <a:gd name="T33" fmla="*/ 6 h 37"/>
                  <a:gd name="T34" fmla="*/ 4 w 44"/>
                  <a:gd name="T35" fmla="*/ 8 h 37"/>
                  <a:gd name="T36" fmla="*/ 2 w 44"/>
                  <a:gd name="T37" fmla="*/ 11 h 37"/>
                  <a:gd name="T38" fmla="*/ 1 w 44"/>
                  <a:gd name="T39" fmla="*/ 15 h 37"/>
                  <a:gd name="T40" fmla="*/ 0 w 44"/>
                  <a:gd name="T41" fmla="*/ 19 h 37"/>
                  <a:gd name="T42" fmla="*/ 1 w 44"/>
                  <a:gd name="T43" fmla="*/ 22 h 37"/>
                  <a:gd name="T44" fmla="*/ 2 w 44"/>
                  <a:gd name="T45" fmla="*/ 26 h 37"/>
                  <a:gd name="T46" fmla="*/ 4 w 44"/>
                  <a:gd name="T47" fmla="*/ 29 h 37"/>
                  <a:gd name="T48" fmla="*/ 6 w 44"/>
                  <a:gd name="T49" fmla="*/ 32 h 37"/>
                  <a:gd name="T50" fmla="*/ 9 w 44"/>
                  <a:gd name="T51" fmla="*/ 34 h 37"/>
                  <a:gd name="T52" fmla="*/ 12 w 44"/>
                  <a:gd name="T53" fmla="*/ 36 h 37"/>
                  <a:gd name="T54" fmla="*/ 15 w 44"/>
                  <a:gd name="T55" fmla="*/ 37 h 37"/>
                  <a:gd name="T56" fmla="*/ 19 w 44"/>
                  <a:gd name="T57" fmla="*/ 37 h 37"/>
                  <a:gd name="T58" fmla="*/ 22 w 44"/>
                  <a:gd name="T59" fmla="*/ 37 h 37"/>
                  <a:gd name="T60" fmla="*/ 25 w 44"/>
                  <a:gd name="T61" fmla="*/ 36 h 37"/>
                  <a:gd name="T62" fmla="*/ 28 w 44"/>
                  <a:gd name="T63" fmla="*/ 35 h 37"/>
                  <a:gd name="T64" fmla="*/ 30 w 44"/>
                  <a:gd name="T65" fmla="*/ 33 h 37"/>
                  <a:gd name="T66" fmla="*/ 32 w 44"/>
                  <a:gd name="T67" fmla="*/ 31 h 37"/>
                  <a:gd name="T68" fmla="*/ 34 w 44"/>
                  <a:gd name="T69" fmla="*/ 29 h 37"/>
                  <a:gd name="T70" fmla="*/ 36 w 44"/>
                  <a:gd name="T71" fmla="*/ 26 h 37"/>
                  <a:gd name="T72" fmla="*/ 37 w 44"/>
                  <a:gd name="T73" fmla="*/ 24 h 37"/>
                  <a:gd name="T74" fmla="*/ 37 w 44"/>
                  <a:gd name="T75" fmla="*/ 24 h 37"/>
                  <a:gd name="T76" fmla="*/ 38 w 44"/>
                  <a:gd name="T77" fmla="*/ 25 h 37"/>
                  <a:gd name="T78" fmla="*/ 39 w 44"/>
                  <a:gd name="T79" fmla="*/ 25 h 37"/>
                  <a:gd name="T80" fmla="*/ 40 w 44"/>
                  <a:gd name="T81" fmla="*/ 25 h 37"/>
                  <a:gd name="T82" fmla="*/ 40 w 44"/>
                  <a:gd name="T83" fmla="*/ 25 h 37"/>
                  <a:gd name="T84" fmla="*/ 41 w 44"/>
                  <a:gd name="T85" fmla="*/ 25 h 37"/>
                  <a:gd name="T86" fmla="*/ 42 w 44"/>
                  <a:gd name="T87" fmla="*/ 24 h 37"/>
                  <a:gd name="T88" fmla="*/ 43 w 44"/>
                  <a:gd name="T89" fmla="*/ 23 h 37"/>
                  <a:gd name="T90" fmla="*/ 43 w 44"/>
                  <a:gd name="T91" fmla="*/ 23 h 37"/>
                  <a:gd name="T92" fmla="*/ 43 w 44"/>
                  <a:gd name="T93" fmla="*/ 22 h 37"/>
                  <a:gd name="T94" fmla="*/ 44 w 44"/>
                  <a:gd name="T95" fmla="*/ 21 h 37"/>
                  <a:gd name="T96" fmla="*/ 44 w 44"/>
                  <a:gd name="T97" fmla="*/ 20 h 37"/>
                  <a:gd name="T98" fmla="*/ 44 w 44"/>
                  <a:gd name="T99" fmla="*/ 19 h 37"/>
                  <a:gd name="T100" fmla="*/ 43 w 44"/>
                  <a:gd name="T101" fmla="*/ 18 h 37"/>
                  <a:gd name="T102" fmla="*/ 43 w 44"/>
                  <a:gd name="T103" fmla="*/ 17 h 37"/>
                  <a:gd name="T104" fmla="*/ 43 w 44"/>
                  <a:gd name="T105" fmla="*/ 16 h 37"/>
                  <a:gd name="T106" fmla="*/ 42 w 44"/>
                  <a:gd name="T107" fmla="*/ 15 h 37"/>
                  <a:gd name="T108" fmla="*/ 41 w 44"/>
                  <a:gd name="T109" fmla="*/ 15 h 37"/>
                  <a:gd name="T110" fmla="*/ 40 w 44"/>
                  <a:gd name="T111" fmla="*/ 14 h 37"/>
                  <a:gd name="T112" fmla="*/ 40 w 44"/>
                  <a:gd name="T113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4" h="37">
                    <a:moveTo>
                      <a:pt x="40" y="14"/>
                    </a:moveTo>
                    <a:lnTo>
                      <a:pt x="39" y="14"/>
                    </a:lnTo>
                    <a:lnTo>
                      <a:pt x="38" y="15"/>
                    </a:lnTo>
                    <a:lnTo>
                      <a:pt x="38" y="15"/>
                    </a:lnTo>
                    <a:lnTo>
                      <a:pt x="37" y="15"/>
                    </a:lnTo>
                    <a:lnTo>
                      <a:pt x="36" y="12"/>
                    </a:lnTo>
                    <a:lnTo>
                      <a:pt x="35" y="9"/>
                    </a:lnTo>
                    <a:lnTo>
                      <a:pt x="33" y="7"/>
                    </a:lnTo>
                    <a:lnTo>
                      <a:pt x="31" y="4"/>
                    </a:lnTo>
                    <a:lnTo>
                      <a:pt x="28" y="3"/>
                    </a:lnTo>
                    <a:lnTo>
                      <a:pt x="25" y="1"/>
                    </a:lnTo>
                    <a:lnTo>
                      <a:pt x="22" y="1"/>
                    </a:lnTo>
                    <a:lnTo>
                      <a:pt x="19" y="0"/>
                    </a:lnTo>
                    <a:lnTo>
                      <a:pt x="15" y="1"/>
                    </a:lnTo>
                    <a:lnTo>
                      <a:pt x="12" y="2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1" y="15"/>
                    </a:lnTo>
                    <a:lnTo>
                      <a:pt x="0" y="19"/>
                    </a:lnTo>
                    <a:lnTo>
                      <a:pt x="1" y="22"/>
                    </a:lnTo>
                    <a:lnTo>
                      <a:pt x="2" y="26"/>
                    </a:lnTo>
                    <a:lnTo>
                      <a:pt x="4" y="29"/>
                    </a:lnTo>
                    <a:lnTo>
                      <a:pt x="6" y="32"/>
                    </a:lnTo>
                    <a:lnTo>
                      <a:pt x="9" y="34"/>
                    </a:lnTo>
                    <a:lnTo>
                      <a:pt x="12" y="36"/>
                    </a:lnTo>
                    <a:lnTo>
                      <a:pt x="15" y="37"/>
                    </a:lnTo>
                    <a:lnTo>
                      <a:pt x="19" y="37"/>
                    </a:lnTo>
                    <a:lnTo>
                      <a:pt x="22" y="37"/>
                    </a:lnTo>
                    <a:lnTo>
                      <a:pt x="25" y="36"/>
                    </a:lnTo>
                    <a:lnTo>
                      <a:pt x="28" y="35"/>
                    </a:lnTo>
                    <a:lnTo>
                      <a:pt x="30" y="33"/>
                    </a:lnTo>
                    <a:lnTo>
                      <a:pt x="32" y="31"/>
                    </a:lnTo>
                    <a:lnTo>
                      <a:pt x="34" y="29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7" y="24"/>
                    </a:lnTo>
                    <a:lnTo>
                      <a:pt x="38" y="25"/>
                    </a:lnTo>
                    <a:lnTo>
                      <a:pt x="39" y="25"/>
                    </a:lnTo>
                    <a:lnTo>
                      <a:pt x="40" y="25"/>
                    </a:lnTo>
                    <a:lnTo>
                      <a:pt x="40" y="25"/>
                    </a:lnTo>
                    <a:lnTo>
                      <a:pt x="41" y="25"/>
                    </a:lnTo>
                    <a:lnTo>
                      <a:pt x="42" y="24"/>
                    </a:lnTo>
                    <a:lnTo>
                      <a:pt x="43" y="23"/>
                    </a:lnTo>
                    <a:lnTo>
                      <a:pt x="43" y="23"/>
                    </a:lnTo>
                    <a:lnTo>
                      <a:pt x="43" y="22"/>
                    </a:lnTo>
                    <a:lnTo>
                      <a:pt x="44" y="21"/>
                    </a:lnTo>
                    <a:lnTo>
                      <a:pt x="44" y="20"/>
                    </a:lnTo>
                    <a:lnTo>
                      <a:pt x="44" y="19"/>
                    </a:lnTo>
                    <a:lnTo>
                      <a:pt x="43" y="18"/>
                    </a:lnTo>
                    <a:lnTo>
                      <a:pt x="43" y="17"/>
                    </a:lnTo>
                    <a:lnTo>
                      <a:pt x="43" y="16"/>
                    </a:lnTo>
                    <a:lnTo>
                      <a:pt x="42" y="15"/>
                    </a:lnTo>
                    <a:lnTo>
                      <a:pt x="41" y="15"/>
                    </a:lnTo>
                    <a:lnTo>
                      <a:pt x="40" y="14"/>
                    </a:lnTo>
                    <a:lnTo>
                      <a:pt x="4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72" name="Freeform 251"/>
              <p:cNvSpPr>
                <a:spLocks/>
              </p:cNvSpPr>
              <p:nvPr/>
            </p:nvSpPr>
            <p:spPr bwMode="auto">
              <a:xfrm>
                <a:off x="1085" y="2699"/>
                <a:ext cx="17" cy="6"/>
              </a:xfrm>
              <a:custGeom>
                <a:avLst/>
                <a:gdLst>
                  <a:gd name="T0" fmla="*/ 0 w 17"/>
                  <a:gd name="T1" fmla="*/ 0 h 6"/>
                  <a:gd name="T2" fmla="*/ 0 w 17"/>
                  <a:gd name="T3" fmla="*/ 1 h 6"/>
                  <a:gd name="T4" fmla="*/ 0 w 17"/>
                  <a:gd name="T5" fmla="*/ 2 h 6"/>
                  <a:gd name="T6" fmla="*/ 1 w 17"/>
                  <a:gd name="T7" fmla="*/ 4 h 6"/>
                  <a:gd name="T8" fmla="*/ 3 w 17"/>
                  <a:gd name="T9" fmla="*/ 5 h 6"/>
                  <a:gd name="T10" fmla="*/ 4 w 17"/>
                  <a:gd name="T11" fmla="*/ 5 h 6"/>
                  <a:gd name="T12" fmla="*/ 5 w 17"/>
                  <a:gd name="T13" fmla="*/ 6 h 6"/>
                  <a:gd name="T14" fmla="*/ 6 w 17"/>
                  <a:gd name="T15" fmla="*/ 6 h 6"/>
                  <a:gd name="T16" fmla="*/ 7 w 17"/>
                  <a:gd name="T17" fmla="*/ 6 h 6"/>
                  <a:gd name="T18" fmla="*/ 8 w 17"/>
                  <a:gd name="T19" fmla="*/ 6 h 6"/>
                  <a:gd name="T20" fmla="*/ 9 w 17"/>
                  <a:gd name="T21" fmla="*/ 6 h 6"/>
                  <a:gd name="T22" fmla="*/ 9 w 17"/>
                  <a:gd name="T23" fmla="*/ 6 h 6"/>
                  <a:gd name="T24" fmla="*/ 10 w 17"/>
                  <a:gd name="T25" fmla="*/ 6 h 6"/>
                  <a:gd name="T26" fmla="*/ 17 w 17"/>
                  <a:gd name="T27" fmla="*/ 0 h 6"/>
                  <a:gd name="T28" fmla="*/ 0 w 17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6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73" name="Freeform 252"/>
              <p:cNvSpPr>
                <a:spLocks/>
              </p:cNvSpPr>
              <p:nvPr/>
            </p:nvSpPr>
            <p:spPr bwMode="auto">
              <a:xfrm>
                <a:off x="1087" y="2700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 w 10"/>
                  <a:gd name="T3" fmla="*/ 2 h 2"/>
                  <a:gd name="T4" fmla="*/ 8 w 10"/>
                  <a:gd name="T5" fmla="*/ 2 h 2"/>
                  <a:gd name="T6" fmla="*/ 10 w 10"/>
                  <a:gd name="T7" fmla="*/ 0 h 2"/>
                  <a:gd name="T8" fmla="*/ 0 w 10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74" name="Freeform 253"/>
              <p:cNvSpPr>
                <a:spLocks/>
              </p:cNvSpPr>
              <p:nvPr/>
            </p:nvSpPr>
            <p:spPr bwMode="auto">
              <a:xfrm>
                <a:off x="1075" y="2666"/>
                <a:ext cx="35" cy="12"/>
              </a:xfrm>
              <a:custGeom>
                <a:avLst/>
                <a:gdLst>
                  <a:gd name="T0" fmla="*/ 29 w 35"/>
                  <a:gd name="T1" fmla="*/ 2 h 12"/>
                  <a:gd name="T2" fmla="*/ 28 w 35"/>
                  <a:gd name="T3" fmla="*/ 2 h 12"/>
                  <a:gd name="T4" fmla="*/ 27 w 35"/>
                  <a:gd name="T5" fmla="*/ 2 h 12"/>
                  <a:gd name="T6" fmla="*/ 26 w 35"/>
                  <a:gd name="T7" fmla="*/ 2 h 12"/>
                  <a:gd name="T8" fmla="*/ 25 w 35"/>
                  <a:gd name="T9" fmla="*/ 2 h 12"/>
                  <a:gd name="T10" fmla="*/ 24 w 35"/>
                  <a:gd name="T11" fmla="*/ 2 h 12"/>
                  <a:gd name="T12" fmla="*/ 22 w 35"/>
                  <a:gd name="T13" fmla="*/ 1 h 12"/>
                  <a:gd name="T14" fmla="*/ 21 w 35"/>
                  <a:gd name="T15" fmla="*/ 1 h 12"/>
                  <a:gd name="T16" fmla="*/ 19 w 35"/>
                  <a:gd name="T17" fmla="*/ 1 h 12"/>
                  <a:gd name="T18" fmla="*/ 17 w 35"/>
                  <a:gd name="T19" fmla="*/ 1 h 12"/>
                  <a:gd name="T20" fmla="*/ 16 w 35"/>
                  <a:gd name="T21" fmla="*/ 1 h 12"/>
                  <a:gd name="T22" fmla="*/ 14 w 35"/>
                  <a:gd name="T23" fmla="*/ 1 h 12"/>
                  <a:gd name="T24" fmla="*/ 13 w 35"/>
                  <a:gd name="T25" fmla="*/ 0 h 12"/>
                  <a:gd name="T26" fmla="*/ 12 w 35"/>
                  <a:gd name="T27" fmla="*/ 0 h 12"/>
                  <a:gd name="T28" fmla="*/ 11 w 35"/>
                  <a:gd name="T29" fmla="*/ 0 h 12"/>
                  <a:gd name="T30" fmla="*/ 10 w 35"/>
                  <a:gd name="T31" fmla="*/ 0 h 12"/>
                  <a:gd name="T32" fmla="*/ 9 w 35"/>
                  <a:gd name="T33" fmla="*/ 0 h 12"/>
                  <a:gd name="T34" fmla="*/ 8 w 35"/>
                  <a:gd name="T35" fmla="*/ 0 h 12"/>
                  <a:gd name="T36" fmla="*/ 6 w 35"/>
                  <a:gd name="T37" fmla="*/ 1 h 12"/>
                  <a:gd name="T38" fmla="*/ 4 w 35"/>
                  <a:gd name="T39" fmla="*/ 2 h 12"/>
                  <a:gd name="T40" fmla="*/ 3 w 35"/>
                  <a:gd name="T41" fmla="*/ 4 h 12"/>
                  <a:gd name="T42" fmla="*/ 2 w 35"/>
                  <a:gd name="T43" fmla="*/ 6 h 12"/>
                  <a:gd name="T44" fmla="*/ 1 w 35"/>
                  <a:gd name="T45" fmla="*/ 7 h 12"/>
                  <a:gd name="T46" fmla="*/ 0 w 35"/>
                  <a:gd name="T47" fmla="*/ 9 h 12"/>
                  <a:gd name="T48" fmla="*/ 0 w 35"/>
                  <a:gd name="T49" fmla="*/ 10 h 12"/>
                  <a:gd name="T50" fmla="*/ 0 w 35"/>
                  <a:gd name="T51" fmla="*/ 10 h 12"/>
                  <a:gd name="T52" fmla="*/ 1 w 35"/>
                  <a:gd name="T53" fmla="*/ 11 h 12"/>
                  <a:gd name="T54" fmla="*/ 3 w 35"/>
                  <a:gd name="T55" fmla="*/ 11 h 12"/>
                  <a:gd name="T56" fmla="*/ 5 w 35"/>
                  <a:gd name="T57" fmla="*/ 11 h 12"/>
                  <a:gd name="T58" fmla="*/ 7 w 35"/>
                  <a:gd name="T59" fmla="*/ 11 h 12"/>
                  <a:gd name="T60" fmla="*/ 10 w 35"/>
                  <a:gd name="T61" fmla="*/ 12 h 12"/>
                  <a:gd name="T62" fmla="*/ 13 w 35"/>
                  <a:gd name="T63" fmla="*/ 12 h 12"/>
                  <a:gd name="T64" fmla="*/ 16 w 35"/>
                  <a:gd name="T65" fmla="*/ 12 h 12"/>
                  <a:gd name="T66" fmla="*/ 19 w 35"/>
                  <a:gd name="T67" fmla="*/ 12 h 12"/>
                  <a:gd name="T68" fmla="*/ 22 w 35"/>
                  <a:gd name="T69" fmla="*/ 12 h 12"/>
                  <a:gd name="T70" fmla="*/ 25 w 35"/>
                  <a:gd name="T71" fmla="*/ 12 h 12"/>
                  <a:gd name="T72" fmla="*/ 28 w 35"/>
                  <a:gd name="T73" fmla="*/ 12 h 12"/>
                  <a:gd name="T74" fmla="*/ 30 w 35"/>
                  <a:gd name="T75" fmla="*/ 12 h 12"/>
                  <a:gd name="T76" fmla="*/ 32 w 35"/>
                  <a:gd name="T77" fmla="*/ 12 h 12"/>
                  <a:gd name="T78" fmla="*/ 33 w 35"/>
                  <a:gd name="T79" fmla="*/ 12 h 12"/>
                  <a:gd name="T80" fmla="*/ 34 w 35"/>
                  <a:gd name="T81" fmla="*/ 12 h 12"/>
                  <a:gd name="T82" fmla="*/ 35 w 35"/>
                  <a:gd name="T83" fmla="*/ 11 h 12"/>
                  <a:gd name="T84" fmla="*/ 35 w 35"/>
                  <a:gd name="T85" fmla="*/ 10 h 12"/>
                  <a:gd name="T86" fmla="*/ 35 w 35"/>
                  <a:gd name="T87" fmla="*/ 9 h 12"/>
                  <a:gd name="T88" fmla="*/ 35 w 35"/>
                  <a:gd name="T89" fmla="*/ 7 h 12"/>
                  <a:gd name="T90" fmla="*/ 33 w 35"/>
                  <a:gd name="T91" fmla="*/ 5 h 12"/>
                  <a:gd name="T92" fmla="*/ 32 w 35"/>
                  <a:gd name="T93" fmla="*/ 4 h 12"/>
                  <a:gd name="T94" fmla="*/ 30 w 35"/>
                  <a:gd name="T95" fmla="*/ 2 h 12"/>
                  <a:gd name="T96" fmla="*/ 29 w 35"/>
                  <a:gd name="T9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5" h="12">
                    <a:moveTo>
                      <a:pt x="29" y="2"/>
                    </a:moveTo>
                    <a:lnTo>
                      <a:pt x="28" y="2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5" y="2"/>
                    </a:lnTo>
                    <a:lnTo>
                      <a:pt x="24" y="2"/>
                    </a:lnTo>
                    <a:lnTo>
                      <a:pt x="22" y="1"/>
                    </a:lnTo>
                    <a:lnTo>
                      <a:pt x="21" y="1"/>
                    </a:lnTo>
                    <a:lnTo>
                      <a:pt x="19" y="1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10" y="12"/>
                    </a:lnTo>
                    <a:lnTo>
                      <a:pt x="13" y="12"/>
                    </a:lnTo>
                    <a:lnTo>
                      <a:pt x="16" y="12"/>
                    </a:lnTo>
                    <a:lnTo>
                      <a:pt x="19" y="12"/>
                    </a:lnTo>
                    <a:lnTo>
                      <a:pt x="22" y="12"/>
                    </a:lnTo>
                    <a:lnTo>
                      <a:pt x="25" y="12"/>
                    </a:lnTo>
                    <a:lnTo>
                      <a:pt x="28" y="12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4" y="12"/>
                    </a:lnTo>
                    <a:lnTo>
                      <a:pt x="35" y="11"/>
                    </a:lnTo>
                    <a:lnTo>
                      <a:pt x="35" y="10"/>
                    </a:lnTo>
                    <a:lnTo>
                      <a:pt x="35" y="9"/>
                    </a:lnTo>
                    <a:lnTo>
                      <a:pt x="35" y="7"/>
                    </a:lnTo>
                    <a:lnTo>
                      <a:pt x="33" y="5"/>
                    </a:lnTo>
                    <a:lnTo>
                      <a:pt x="32" y="4"/>
                    </a:lnTo>
                    <a:lnTo>
                      <a:pt x="30" y="2"/>
                    </a:ln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75" name="Freeform 254"/>
              <p:cNvSpPr>
                <a:spLocks/>
              </p:cNvSpPr>
              <p:nvPr/>
            </p:nvSpPr>
            <p:spPr bwMode="auto">
              <a:xfrm>
                <a:off x="1113" y="2694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2 h 3"/>
                  <a:gd name="T6" fmla="*/ 3 w 3"/>
                  <a:gd name="T7" fmla="*/ 2 h 3"/>
                  <a:gd name="T8" fmla="*/ 3 w 3"/>
                  <a:gd name="T9" fmla="*/ 1 h 3"/>
                  <a:gd name="T10" fmla="*/ 3 w 3"/>
                  <a:gd name="T11" fmla="*/ 1 h 3"/>
                  <a:gd name="T12" fmla="*/ 3 w 3"/>
                  <a:gd name="T13" fmla="*/ 0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1 w 3"/>
                  <a:gd name="T21" fmla="*/ 0 h 3"/>
                  <a:gd name="T22" fmla="*/ 0 w 3"/>
                  <a:gd name="T23" fmla="*/ 1 h 3"/>
                  <a:gd name="T24" fmla="*/ 0 w 3"/>
                  <a:gd name="T25" fmla="*/ 1 h 3"/>
                  <a:gd name="T26" fmla="*/ 0 w 3"/>
                  <a:gd name="T27" fmla="*/ 2 h 3"/>
                  <a:gd name="T28" fmla="*/ 1 w 3"/>
                  <a:gd name="T29" fmla="*/ 2 h 3"/>
                  <a:gd name="T30" fmla="*/ 1 w 3"/>
                  <a:gd name="T31" fmla="*/ 2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76" name="Freeform 255"/>
              <p:cNvSpPr>
                <a:spLocks/>
              </p:cNvSpPr>
              <p:nvPr/>
            </p:nvSpPr>
            <p:spPr bwMode="auto">
              <a:xfrm>
                <a:off x="1084" y="2715"/>
                <a:ext cx="30" cy="19"/>
              </a:xfrm>
              <a:custGeom>
                <a:avLst/>
                <a:gdLst>
                  <a:gd name="T0" fmla="*/ 29 w 30"/>
                  <a:gd name="T1" fmla="*/ 11 h 19"/>
                  <a:gd name="T2" fmla="*/ 26 w 30"/>
                  <a:gd name="T3" fmla="*/ 7 h 19"/>
                  <a:gd name="T4" fmla="*/ 30 w 30"/>
                  <a:gd name="T5" fmla="*/ 5 h 19"/>
                  <a:gd name="T6" fmla="*/ 27 w 30"/>
                  <a:gd name="T7" fmla="*/ 1 h 19"/>
                  <a:gd name="T8" fmla="*/ 25 w 30"/>
                  <a:gd name="T9" fmla="*/ 1 h 19"/>
                  <a:gd name="T10" fmla="*/ 28 w 30"/>
                  <a:gd name="T11" fmla="*/ 4 h 19"/>
                  <a:gd name="T12" fmla="*/ 24 w 30"/>
                  <a:gd name="T13" fmla="*/ 7 h 19"/>
                  <a:gd name="T14" fmla="*/ 24 w 30"/>
                  <a:gd name="T15" fmla="*/ 8 h 19"/>
                  <a:gd name="T16" fmla="*/ 25 w 30"/>
                  <a:gd name="T17" fmla="*/ 9 h 19"/>
                  <a:gd name="T18" fmla="*/ 26 w 30"/>
                  <a:gd name="T19" fmla="*/ 10 h 19"/>
                  <a:gd name="T20" fmla="*/ 26 w 30"/>
                  <a:gd name="T21" fmla="*/ 10 h 19"/>
                  <a:gd name="T22" fmla="*/ 13 w 30"/>
                  <a:gd name="T23" fmla="*/ 17 h 19"/>
                  <a:gd name="T24" fmla="*/ 3 w 30"/>
                  <a:gd name="T25" fmla="*/ 10 h 19"/>
                  <a:gd name="T26" fmla="*/ 6 w 30"/>
                  <a:gd name="T27" fmla="*/ 7 h 19"/>
                  <a:gd name="T28" fmla="*/ 2 w 30"/>
                  <a:gd name="T29" fmla="*/ 4 h 19"/>
                  <a:gd name="T30" fmla="*/ 4 w 30"/>
                  <a:gd name="T31" fmla="*/ 0 h 19"/>
                  <a:gd name="T32" fmla="*/ 2 w 30"/>
                  <a:gd name="T33" fmla="*/ 1 h 19"/>
                  <a:gd name="T34" fmla="*/ 0 w 30"/>
                  <a:gd name="T35" fmla="*/ 5 h 19"/>
                  <a:gd name="T36" fmla="*/ 3 w 30"/>
                  <a:gd name="T37" fmla="*/ 7 h 19"/>
                  <a:gd name="T38" fmla="*/ 1 w 30"/>
                  <a:gd name="T39" fmla="*/ 10 h 19"/>
                  <a:gd name="T40" fmla="*/ 12 w 30"/>
                  <a:gd name="T41" fmla="*/ 19 h 19"/>
                  <a:gd name="T42" fmla="*/ 29 w 30"/>
                  <a:gd name="T43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" h="19">
                    <a:moveTo>
                      <a:pt x="29" y="11"/>
                    </a:moveTo>
                    <a:lnTo>
                      <a:pt x="26" y="7"/>
                    </a:lnTo>
                    <a:lnTo>
                      <a:pt x="30" y="5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4" y="8"/>
                    </a:lnTo>
                    <a:lnTo>
                      <a:pt x="25" y="9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13" y="17"/>
                    </a:lnTo>
                    <a:lnTo>
                      <a:pt x="3" y="10"/>
                    </a:lnTo>
                    <a:lnTo>
                      <a:pt x="6" y="7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1" y="10"/>
                    </a:lnTo>
                    <a:lnTo>
                      <a:pt x="12" y="19"/>
                    </a:lnTo>
                    <a:lnTo>
                      <a:pt x="29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77" name="Freeform 256"/>
              <p:cNvSpPr>
                <a:spLocks/>
              </p:cNvSpPr>
              <p:nvPr/>
            </p:nvSpPr>
            <p:spPr bwMode="auto">
              <a:xfrm>
                <a:off x="1077" y="2731"/>
                <a:ext cx="2" cy="24"/>
              </a:xfrm>
              <a:custGeom>
                <a:avLst/>
                <a:gdLst>
                  <a:gd name="T0" fmla="*/ 0 w 2"/>
                  <a:gd name="T1" fmla="*/ 24 h 24"/>
                  <a:gd name="T2" fmla="*/ 0 w 2"/>
                  <a:gd name="T3" fmla="*/ 4 h 24"/>
                  <a:gd name="T4" fmla="*/ 2 w 2"/>
                  <a:gd name="T5" fmla="*/ 0 h 24"/>
                  <a:gd name="T6" fmla="*/ 2 w 2"/>
                  <a:gd name="T7" fmla="*/ 24 h 24"/>
                  <a:gd name="T8" fmla="*/ 0 w 2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4">
                    <a:moveTo>
                      <a:pt x="0" y="24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2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78" name="Freeform 257"/>
              <p:cNvSpPr>
                <a:spLocks/>
              </p:cNvSpPr>
              <p:nvPr/>
            </p:nvSpPr>
            <p:spPr bwMode="auto">
              <a:xfrm>
                <a:off x="928" y="2714"/>
                <a:ext cx="43" cy="52"/>
              </a:xfrm>
              <a:custGeom>
                <a:avLst/>
                <a:gdLst>
                  <a:gd name="T0" fmla="*/ 43 w 43"/>
                  <a:gd name="T1" fmla="*/ 2 h 52"/>
                  <a:gd name="T2" fmla="*/ 42 w 43"/>
                  <a:gd name="T3" fmla="*/ 1 h 52"/>
                  <a:gd name="T4" fmla="*/ 40 w 43"/>
                  <a:gd name="T5" fmla="*/ 0 h 52"/>
                  <a:gd name="T6" fmla="*/ 38 w 43"/>
                  <a:gd name="T7" fmla="*/ 0 h 52"/>
                  <a:gd name="T8" fmla="*/ 36 w 43"/>
                  <a:gd name="T9" fmla="*/ 0 h 52"/>
                  <a:gd name="T10" fmla="*/ 33 w 43"/>
                  <a:gd name="T11" fmla="*/ 0 h 52"/>
                  <a:gd name="T12" fmla="*/ 30 w 43"/>
                  <a:gd name="T13" fmla="*/ 0 h 52"/>
                  <a:gd name="T14" fmla="*/ 27 w 43"/>
                  <a:gd name="T15" fmla="*/ 0 h 52"/>
                  <a:gd name="T16" fmla="*/ 24 w 43"/>
                  <a:gd name="T17" fmla="*/ 1 h 52"/>
                  <a:gd name="T18" fmla="*/ 21 w 43"/>
                  <a:gd name="T19" fmla="*/ 2 h 52"/>
                  <a:gd name="T20" fmla="*/ 18 w 43"/>
                  <a:gd name="T21" fmla="*/ 2 h 52"/>
                  <a:gd name="T22" fmla="*/ 15 w 43"/>
                  <a:gd name="T23" fmla="*/ 3 h 52"/>
                  <a:gd name="T24" fmla="*/ 12 w 43"/>
                  <a:gd name="T25" fmla="*/ 4 h 52"/>
                  <a:gd name="T26" fmla="*/ 10 w 43"/>
                  <a:gd name="T27" fmla="*/ 4 h 52"/>
                  <a:gd name="T28" fmla="*/ 9 w 43"/>
                  <a:gd name="T29" fmla="*/ 4 h 52"/>
                  <a:gd name="T30" fmla="*/ 8 w 43"/>
                  <a:gd name="T31" fmla="*/ 5 h 52"/>
                  <a:gd name="T32" fmla="*/ 7 w 43"/>
                  <a:gd name="T33" fmla="*/ 5 h 52"/>
                  <a:gd name="T34" fmla="*/ 7 w 43"/>
                  <a:gd name="T35" fmla="*/ 5 h 52"/>
                  <a:gd name="T36" fmla="*/ 7 w 43"/>
                  <a:gd name="T37" fmla="*/ 4 h 52"/>
                  <a:gd name="T38" fmla="*/ 7 w 43"/>
                  <a:gd name="T39" fmla="*/ 4 h 52"/>
                  <a:gd name="T40" fmla="*/ 7 w 43"/>
                  <a:gd name="T41" fmla="*/ 4 h 52"/>
                  <a:gd name="T42" fmla="*/ 6 w 43"/>
                  <a:gd name="T43" fmla="*/ 3 h 52"/>
                  <a:gd name="T44" fmla="*/ 6 w 43"/>
                  <a:gd name="T45" fmla="*/ 3 h 52"/>
                  <a:gd name="T46" fmla="*/ 5 w 43"/>
                  <a:gd name="T47" fmla="*/ 2 h 52"/>
                  <a:gd name="T48" fmla="*/ 3 w 43"/>
                  <a:gd name="T49" fmla="*/ 2 h 52"/>
                  <a:gd name="T50" fmla="*/ 2 w 43"/>
                  <a:gd name="T51" fmla="*/ 2 h 52"/>
                  <a:gd name="T52" fmla="*/ 2 w 43"/>
                  <a:gd name="T53" fmla="*/ 3 h 52"/>
                  <a:gd name="T54" fmla="*/ 1 w 43"/>
                  <a:gd name="T55" fmla="*/ 3 h 52"/>
                  <a:gd name="T56" fmla="*/ 0 w 43"/>
                  <a:gd name="T57" fmla="*/ 3 h 52"/>
                  <a:gd name="T58" fmla="*/ 0 w 43"/>
                  <a:gd name="T59" fmla="*/ 3 h 52"/>
                  <a:gd name="T60" fmla="*/ 0 w 43"/>
                  <a:gd name="T61" fmla="*/ 4 h 52"/>
                  <a:gd name="T62" fmla="*/ 0 w 43"/>
                  <a:gd name="T63" fmla="*/ 4 h 52"/>
                  <a:gd name="T64" fmla="*/ 0 w 43"/>
                  <a:gd name="T65" fmla="*/ 4 h 52"/>
                  <a:gd name="T66" fmla="*/ 0 w 43"/>
                  <a:gd name="T67" fmla="*/ 52 h 52"/>
                  <a:gd name="T68" fmla="*/ 7 w 43"/>
                  <a:gd name="T69" fmla="*/ 52 h 52"/>
                  <a:gd name="T70" fmla="*/ 7 w 43"/>
                  <a:gd name="T71" fmla="*/ 49 h 52"/>
                  <a:gd name="T72" fmla="*/ 7 w 43"/>
                  <a:gd name="T73" fmla="*/ 41 h 52"/>
                  <a:gd name="T74" fmla="*/ 7 w 43"/>
                  <a:gd name="T75" fmla="*/ 34 h 52"/>
                  <a:gd name="T76" fmla="*/ 7 w 43"/>
                  <a:gd name="T77" fmla="*/ 30 h 52"/>
                  <a:gd name="T78" fmla="*/ 8 w 43"/>
                  <a:gd name="T79" fmla="*/ 30 h 52"/>
                  <a:gd name="T80" fmla="*/ 10 w 43"/>
                  <a:gd name="T81" fmla="*/ 29 h 52"/>
                  <a:gd name="T82" fmla="*/ 12 w 43"/>
                  <a:gd name="T83" fmla="*/ 29 h 52"/>
                  <a:gd name="T84" fmla="*/ 14 w 43"/>
                  <a:gd name="T85" fmla="*/ 28 h 52"/>
                  <a:gd name="T86" fmla="*/ 16 w 43"/>
                  <a:gd name="T87" fmla="*/ 28 h 52"/>
                  <a:gd name="T88" fmla="*/ 19 w 43"/>
                  <a:gd name="T89" fmla="*/ 27 h 52"/>
                  <a:gd name="T90" fmla="*/ 21 w 43"/>
                  <a:gd name="T91" fmla="*/ 26 h 52"/>
                  <a:gd name="T92" fmla="*/ 24 w 43"/>
                  <a:gd name="T93" fmla="*/ 26 h 52"/>
                  <a:gd name="T94" fmla="*/ 26 w 43"/>
                  <a:gd name="T95" fmla="*/ 25 h 52"/>
                  <a:gd name="T96" fmla="*/ 29 w 43"/>
                  <a:gd name="T97" fmla="*/ 24 h 52"/>
                  <a:gd name="T98" fmla="*/ 32 w 43"/>
                  <a:gd name="T99" fmla="*/ 24 h 52"/>
                  <a:gd name="T100" fmla="*/ 34 w 43"/>
                  <a:gd name="T101" fmla="*/ 23 h 52"/>
                  <a:gd name="T102" fmla="*/ 37 w 43"/>
                  <a:gd name="T103" fmla="*/ 22 h 52"/>
                  <a:gd name="T104" fmla="*/ 39 w 43"/>
                  <a:gd name="T105" fmla="*/ 22 h 52"/>
                  <a:gd name="T106" fmla="*/ 41 w 43"/>
                  <a:gd name="T107" fmla="*/ 22 h 52"/>
                  <a:gd name="T108" fmla="*/ 43 w 43"/>
                  <a:gd name="T109" fmla="*/ 21 h 52"/>
                  <a:gd name="T110" fmla="*/ 43 w 43"/>
                  <a:gd name="T111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2">
                    <a:moveTo>
                      <a:pt x="43" y="2"/>
                    </a:moveTo>
                    <a:lnTo>
                      <a:pt x="42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27" y="0"/>
                    </a:lnTo>
                    <a:lnTo>
                      <a:pt x="24" y="1"/>
                    </a:lnTo>
                    <a:lnTo>
                      <a:pt x="21" y="2"/>
                    </a:lnTo>
                    <a:lnTo>
                      <a:pt x="18" y="2"/>
                    </a:lnTo>
                    <a:lnTo>
                      <a:pt x="15" y="3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2"/>
                    </a:lnTo>
                    <a:lnTo>
                      <a:pt x="7" y="52"/>
                    </a:lnTo>
                    <a:lnTo>
                      <a:pt x="7" y="49"/>
                    </a:lnTo>
                    <a:lnTo>
                      <a:pt x="7" y="41"/>
                    </a:lnTo>
                    <a:lnTo>
                      <a:pt x="7" y="34"/>
                    </a:lnTo>
                    <a:lnTo>
                      <a:pt x="7" y="30"/>
                    </a:lnTo>
                    <a:lnTo>
                      <a:pt x="8" y="30"/>
                    </a:lnTo>
                    <a:lnTo>
                      <a:pt x="10" y="29"/>
                    </a:lnTo>
                    <a:lnTo>
                      <a:pt x="12" y="29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9" y="27"/>
                    </a:lnTo>
                    <a:lnTo>
                      <a:pt x="21" y="26"/>
                    </a:lnTo>
                    <a:lnTo>
                      <a:pt x="24" y="26"/>
                    </a:lnTo>
                    <a:lnTo>
                      <a:pt x="26" y="25"/>
                    </a:lnTo>
                    <a:lnTo>
                      <a:pt x="29" y="24"/>
                    </a:lnTo>
                    <a:lnTo>
                      <a:pt x="32" y="24"/>
                    </a:lnTo>
                    <a:lnTo>
                      <a:pt x="34" y="23"/>
                    </a:lnTo>
                    <a:lnTo>
                      <a:pt x="37" y="22"/>
                    </a:lnTo>
                    <a:lnTo>
                      <a:pt x="39" y="22"/>
                    </a:lnTo>
                    <a:lnTo>
                      <a:pt x="41" y="22"/>
                    </a:lnTo>
                    <a:lnTo>
                      <a:pt x="43" y="21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79" name="Freeform 258"/>
              <p:cNvSpPr>
                <a:spLocks/>
              </p:cNvSpPr>
              <p:nvPr/>
            </p:nvSpPr>
            <p:spPr bwMode="auto">
              <a:xfrm>
                <a:off x="921" y="2752"/>
                <a:ext cx="231" cy="47"/>
              </a:xfrm>
              <a:custGeom>
                <a:avLst/>
                <a:gdLst>
                  <a:gd name="T0" fmla="*/ 18 w 231"/>
                  <a:gd name="T1" fmla="*/ 7 h 47"/>
                  <a:gd name="T2" fmla="*/ 24 w 231"/>
                  <a:gd name="T3" fmla="*/ 6 h 47"/>
                  <a:gd name="T4" fmla="*/ 32 w 231"/>
                  <a:gd name="T5" fmla="*/ 5 h 47"/>
                  <a:gd name="T6" fmla="*/ 40 w 231"/>
                  <a:gd name="T7" fmla="*/ 4 h 47"/>
                  <a:gd name="T8" fmla="*/ 49 w 231"/>
                  <a:gd name="T9" fmla="*/ 3 h 47"/>
                  <a:gd name="T10" fmla="*/ 59 w 231"/>
                  <a:gd name="T11" fmla="*/ 2 h 47"/>
                  <a:gd name="T12" fmla="*/ 69 w 231"/>
                  <a:gd name="T13" fmla="*/ 1 h 47"/>
                  <a:gd name="T14" fmla="*/ 80 w 231"/>
                  <a:gd name="T15" fmla="*/ 1 h 47"/>
                  <a:gd name="T16" fmla="*/ 91 w 231"/>
                  <a:gd name="T17" fmla="*/ 0 h 47"/>
                  <a:gd name="T18" fmla="*/ 103 w 231"/>
                  <a:gd name="T19" fmla="*/ 0 h 47"/>
                  <a:gd name="T20" fmla="*/ 115 w 231"/>
                  <a:gd name="T21" fmla="*/ 0 h 47"/>
                  <a:gd name="T22" fmla="*/ 130 w 231"/>
                  <a:gd name="T23" fmla="*/ 0 h 47"/>
                  <a:gd name="T24" fmla="*/ 145 w 231"/>
                  <a:gd name="T25" fmla="*/ 0 h 47"/>
                  <a:gd name="T26" fmla="*/ 159 w 231"/>
                  <a:gd name="T27" fmla="*/ 1 h 47"/>
                  <a:gd name="T28" fmla="*/ 172 w 231"/>
                  <a:gd name="T29" fmla="*/ 2 h 47"/>
                  <a:gd name="T30" fmla="*/ 184 w 231"/>
                  <a:gd name="T31" fmla="*/ 3 h 47"/>
                  <a:gd name="T32" fmla="*/ 194 w 231"/>
                  <a:gd name="T33" fmla="*/ 4 h 47"/>
                  <a:gd name="T34" fmla="*/ 201 w 231"/>
                  <a:gd name="T35" fmla="*/ 5 h 47"/>
                  <a:gd name="T36" fmla="*/ 208 w 231"/>
                  <a:gd name="T37" fmla="*/ 6 h 47"/>
                  <a:gd name="T38" fmla="*/ 215 w 231"/>
                  <a:gd name="T39" fmla="*/ 7 h 47"/>
                  <a:gd name="T40" fmla="*/ 220 w 231"/>
                  <a:gd name="T41" fmla="*/ 9 h 47"/>
                  <a:gd name="T42" fmla="*/ 224 w 231"/>
                  <a:gd name="T43" fmla="*/ 10 h 47"/>
                  <a:gd name="T44" fmla="*/ 228 w 231"/>
                  <a:gd name="T45" fmla="*/ 12 h 47"/>
                  <a:gd name="T46" fmla="*/ 230 w 231"/>
                  <a:gd name="T47" fmla="*/ 15 h 47"/>
                  <a:gd name="T48" fmla="*/ 230 w 231"/>
                  <a:gd name="T49" fmla="*/ 31 h 47"/>
                  <a:gd name="T50" fmla="*/ 225 w 231"/>
                  <a:gd name="T51" fmla="*/ 35 h 47"/>
                  <a:gd name="T52" fmla="*/ 218 w 231"/>
                  <a:gd name="T53" fmla="*/ 38 h 47"/>
                  <a:gd name="T54" fmla="*/ 213 w 231"/>
                  <a:gd name="T55" fmla="*/ 39 h 47"/>
                  <a:gd name="T56" fmla="*/ 209 w 231"/>
                  <a:gd name="T57" fmla="*/ 40 h 47"/>
                  <a:gd name="T58" fmla="*/ 205 w 231"/>
                  <a:gd name="T59" fmla="*/ 41 h 47"/>
                  <a:gd name="T60" fmla="*/ 201 w 231"/>
                  <a:gd name="T61" fmla="*/ 42 h 47"/>
                  <a:gd name="T62" fmla="*/ 196 w 231"/>
                  <a:gd name="T63" fmla="*/ 42 h 47"/>
                  <a:gd name="T64" fmla="*/ 191 w 231"/>
                  <a:gd name="T65" fmla="*/ 43 h 47"/>
                  <a:gd name="T66" fmla="*/ 183 w 231"/>
                  <a:gd name="T67" fmla="*/ 44 h 47"/>
                  <a:gd name="T68" fmla="*/ 175 w 231"/>
                  <a:gd name="T69" fmla="*/ 45 h 47"/>
                  <a:gd name="T70" fmla="*/ 166 w 231"/>
                  <a:gd name="T71" fmla="*/ 45 h 47"/>
                  <a:gd name="T72" fmla="*/ 158 w 231"/>
                  <a:gd name="T73" fmla="*/ 46 h 47"/>
                  <a:gd name="T74" fmla="*/ 148 w 231"/>
                  <a:gd name="T75" fmla="*/ 46 h 47"/>
                  <a:gd name="T76" fmla="*/ 142 w 231"/>
                  <a:gd name="T77" fmla="*/ 46 h 47"/>
                  <a:gd name="T78" fmla="*/ 136 w 231"/>
                  <a:gd name="T79" fmla="*/ 47 h 47"/>
                  <a:gd name="T80" fmla="*/ 130 w 231"/>
                  <a:gd name="T81" fmla="*/ 47 h 47"/>
                  <a:gd name="T82" fmla="*/ 123 w 231"/>
                  <a:gd name="T83" fmla="*/ 47 h 47"/>
                  <a:gd name="T84" fmla="*/ 117 w 231"/>
                  <a:gd name="T85" fmla="*/ 47 h 47"/>
                  <a:gd name="T86" fmla="*/ 111 w 231"/>
                  <a:gd name="T87" fmla="*/ 47 h 47"/>
                  <a:gd name="T88" fmla="*/ 104 w 231"/>
                  <a:gd name="T89" fmla="*/ 47 h 47"/>
                  <a:gd name="T90" fmla="*/ 98 w 231"/>
                  <a:gd name="T91" fmla="*/ 47 h 47"/>
                  <a:gd name="T92" fmla="*/ 92 w 231"/>
                  <a:gd name="T93" fmla="*/ 47 h 47"/>
                  <a:gd name="T94" fmla="*/ 86 w 231"/>
                  <a:gd name="T95" fmla="*/ 46 h 47"/>
                  <a:gd name="T96" fmla="*/ 77 w 231"/>
                  <a:gd name="T97" fmla="*/ 46 h 47"/>
                  <a:gd name="T98" fmla="*/ 63 w 231"/>
                  <a:gd name="T99" fmla="*/ 45 h 47"/>
                  <a:gd name="T100" fmla="*/ 50 w 231"/>
                  <a:gd name="T101" fmla="*/ 44 h 47"/>
                  <a:gd name="T102" fmla="*/ 39 w 231"/>
                  <a:gd name="T103" fmla="*/ 43 h 47"/>
                  <a:gd name="T104" fmla="*/ 29 w 231"/>
                  <a:gd name="T105" fmla="*/ 42 h 47"/>
                  <a:gd name="T106" fmla="*/ 20 w 231"/>
                  <a:gd name="T107" fmla="*/ 40 h 47"/>
                  <a:gd name="T108" fmla="*/ 14 w 231"/>
                  <a:gd name="T109" fmla="*/ 38 h 47"/>
                  <a:gd name="T110" fmla="*/ 9 w 231"/>
                  <a:gd name="T111" fmla="*/ 37 h 47"/>
                  <a:gd name="T112" fmla="*/ 5 w 231"/>
                  <a:gd name="T113" fmla="*/ 35 h 47"/>
                  <a:gd name="T114" fmla="*/ 2 w 231"/>
                  <a:gd name="T115" fmla="*/ 33 h 47"/>
                  <a:gd name="T116" fmla="*/ 0 w 231"/>
                  <a:gd name="T117" fmla="*/ 31 h 47"/>
                  <a:gd name="T118" fmla="*/ 0 w 231"/>
                  <a:gd name="T119" fmla="*/ 14 h 47"/>
                  <a:gd name="T120" fmla="*/ 4 w 231"/>
                  <a:gd name="T121" fmla="*/ 11 h 47"/>
                  <a:gd name="T122" fmla="*/ 10 w 231"/>
                  <a:gd name="T123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1" h="47">
                    <a:moveTo>
                      <a:pt x="14" y="8"/>
                    </a:moveTo>
                    <a:lnTo>
                      <a:pt x="16" y="7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22" y="6"/>
                    </a:lnTo>
                    <a:lnTo>
                      <a:pt x="24" y="6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32" y="5"/>
                    </a:lnTo>
                    <a:lnTo>
                      <a:pt x="34" y="4"/>
                    </a:lnTo>
                    <a:lnTo>
                      <a:pt x="37" y="4"/>
                    </a:lnTo>
                    <a:lnTo>
                      <a:pt x="40" y="4"/>
                    </a:lnTo>
                    <a:lnTo>
                      <a:pt x="43" y="3"/>
                    </a:lnTo>
                    <a:lnTo>
                      <a:pt x="46" y="3"/>
                    </a:lnTo>
                    <a:lnTo>
                      <a:pt x="49" y="3"/>
                    </a:lnTo>
                    <a:lnTo>
                      <a:pt x="52" y="2"/>
                    </a:lnTo>
                    <a:lnTo>
                      <a:pt x="56" y="2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1"/>
                    </a:lnTo>
                    <a:lnTo>
                      <a:pt x="69" y="1"/>
                    </a:lnTo>
                    <a:lnTo>
                      <a:pt x="73" y="1"/>
                    </a:lnTo>
                    <a:lnTo>
                      <a:pt x="76" y="1"/>
                    </a:lnTo>
                    <a:lnTo>
                      <a:pt x="80" y="1"/>
                    </a:lnTo>
                    <a:lnTo>
                      <a:pt x="84" y="1"/>
                    </a:lnTo>
                    <a:lnTo>
                      <a:pt x="87" y="0"/>
                    </a:lnTo>
                    <a:lnTo>
                      <a:pt x="91" y="0"/>
                    </a:lnTo>
                    <a:lnTo>
                      <a:pt x="95" y="0"/>
                    </a:lnTo>
                    <a:lnTo>
                      <a:pt x="99" y="0"/>
                    </a:lnTo>
                    <a:lnTo>
                      <a:pt x="103" y="0"/>
                    </a:lnTo>
                    <a:lnTo>
                      <a:pt x="107" y="0"/>
                    </a:lnTo>
                    <a:lnTo>
                      <a:pt x="111" y="0"/>
                    </a:lnTo>
                    <a:lnTo>
                      <a:pt x="115" y="0"/>
                    </a:lnTo>
                    <a:lnTo>
                      <a:pt x="120" y="0"/>
                    </a:lnTo>
                    <a:lnTo>
                      <a:pt x="125" y="0"/>
                    </a:lnTo>
                    <a:lnTo>
                      <a:pt x="130" y="0"/>
                    </a:lnTo>
                    <a:lnTo>
                      <a:pt x="135" y="0"/>
                    </a:lnTo>
                    <a:lnTo>
                      <a:pt x="140" y="0"/>
                    </a:lnTo>
                    <a:lnTo>
                      <a:pt x="145" y="0"/>
                    </a:lnTo>
                    <a:lnTo>
                      <a:pt x="150" y="1"/>
                    </a:lnTo>
                    <a:lnTo>
                      <a:pt x="154" y="1"/>
                    </a:lnTo>
                    <a:lnTo>
                      <a:pt x="159" y="1"/>
                    </a:lnTo>
                    <a:lnTo>
                      <a:pt x="163" y="1"/>
                    </a:lnTo>
                    <a:lnTo>
                      <a:pt x="168" y="2"/>
                    </a:lnTo>
                    <a:lnTo>
                      <a:pt x="172" y="2"/>
                    </a:lnTo>
                    <a:lnTo>
                      <a:pt x="176" y="2"/>
                    </a:lnTo>
                    <a:lnTo>
                      <a:pt x="180" y="3"/>
                    </a:lnTo>
                    <a:lnTo>
                      <a:pt x="184" y="3"/>
                    </a:lnTo>
                    <a:lnTo>
                      <a:pt x="188" y="3"/>
                    </a:lnTo>
                    <a:lnTo>
                      <a:pt x="191" y="4"/>
                    </a:lnTo>
                    <a:lnTo>
                      <a:pt x="194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4" y="5"/>
                    </a:lnTo>
                    <a:lnTo>
                      <a:pt x="206" y="6"/>
                    </a:lnTo>
                    <a:lnTo>
                      <a:pt x="208" y="6"/>
                    </a:lnTo>
                    <a:lnTo>
                      <a:pt x="211" y="7"/>
                    </a:lnTo>
                    <a:lnTo>
                      <a:pt x="213" y="7"/>
                    </a:lnTo>
                    <a:lnTo>
                      <a:pt x="215" y="7"/>
                    </a:lnTo>
                    <a:lnTo>
                      <a:pt x="216" y="8"/>
                    </a:lnTo>
                    <a:lnTo>
                      <a:pt x="218" y="8"/>
                    </a:lnTo>
                    <a:lnTo>
                      <a:pt x="220" y="9"/>
                    </a:lnTo>
                    <a:lnTo>
                      <a:pt x="221" y="9"/>
                    </a:lnTo>
                    <a:lnTo>
                      <a:pt x="223" y="10"/>
                    </a:lnTo>
                    <a:lnTo>
                      <a:pt x="224" y="10"/>
                    </a:lnTo>
                    <a:lnTo>
                      <a:pt x="226" y="11"/>
                    </a:lnTo>
                    <a:lnTo>
                      <a:pt x="227" y="12"/>
                    </a:lnTo>
                    <a:lnTo>
                      <a:pt x="228" y="12"/>
                    </a:lnTo>
                    <a:lnTo>
                      <a:pt x="229" y="13"/>
                    </a:lnTo>
                    <a:lnTo>
                      <a:pt x="230" y="14"/>
                    </a:lnTo>
                    <a:lnTo>
                      <a:pt x="230" y="15"/>
                    </a:lnTo>
                    <a:lnTo>
                      <a:pt x="231" y="16"/>
                    </a:lnTo>
                    <a:lnTo>
                      <a:pt x="231" y="30"/>
                    </a:lnTo>
                    <a:lnTo>
                      <a:pt x="230" y="31"/>
                    </a:lnTo>
                    <a:lnTo>
                      <a:pt x="229" y="32"/>
                    </a:lnTo>
                    <a:lnTo>
                      <a:pt x="227" y="33"/>
                    </a:lnTo>
                    <a:lnTo>
                      <a:pt x="225" y="35"/>
                    </a:lnTo>
                    <a:lnTo>
                      <a:pt x="222" y="36"/>
                    </a:lnTo>
                    <a:lnTo>
                      <a:pt x="220" y="37"/>
                    </a:lnTo>
                    <a:lnTo>
                      <a:pt x="218" y="38"/>
                    </a:lnTo>
                    <a:lnTo>
                      <a:pt x="216" y="39"/>
                    </a:lnTo>
                    <a:lnTo>
                      <a:pt x="214" y="39"/>
                    </a:lnTo>
                    <a:lnTo>
                      <a:pt x="213" y="39"/>
                    </a:lnTo>
                    <a:lnTo>
                      <a:pt x="212" y="39"/>
                    </a:lnTo>
                    <a:lnTo>
                      <a:pt x="211" y="40"/>
                    </a:lnTo>
                    <a:lnTo>
                      <a:pt x="209" y="40"/>
                    </a:lnTo>
                    <a:lnTo>
                      <a:pt x="208" y="40"/>
                    </a:lnTo>
                    <a:lnTo>
                      <a:pt x="207" y="41"/>
                    </a:lnTo>
                    <a:lnTo>
                      <a:pt x="205" y="41"/>
                    </a:lnTo>
                    <a:lnTo>
                      <a:pt x="204" y="41"/>
                    </a:lnTo>
                    <a:lnTo>
                      <a:pt x="202" y="41"/>
                    </a:lnTo>
                    <a:lnTo>
                      <a:pt x="201" y="42"/>
                    </a:lnTo>
                    <a:lnTo>
                      <a:pt x="200" y="42"/>
                    </a:lnTo>
                    <a:lnTo>
                      <a:pt x="198" y="42"/>
                    </a:lnTo>
                    <a:lnTo>
                      <a:pt x="196" y="42"/>
                    </a:lnTo>
                    <a:lnTo>
                      <a:pt x="195" y="43"/>
                    </a:lnTo>
                    <a:lnTo>
                      <a:pt x="193" y="43"/>
                    </a:lnTo>
                    <a:lnTo>
                      <a:pt x="191" y="43"/>
                    </a:lnTo>
                    <a:lnTo>
                      <a:pt x="188" y="43"/>
                    </a:lnTo>
                    <a:lnTo>
                      <a:pt x="186" y="44"/>
                    </a:lnTo>
                    <a:lnTo>
                      <a:pt x="183" y="44"/>
                    </a:lnTo>
                    <a:lnTo>
                      <a:pt x="180" y="44"/>
                    </a:lnTo>
                    <a:lnTo>
                      <a:pt x="178" y="44"/>
                    </a:lnTo>
                    <a:lnTo>
                      <a:pt x="175" y="45"/>
                    </a:lnTo>
                    <a:lnTo>
                      <a:pt x="172" y="45"/>
                    </a:lnTo>
                    <a:lnTo>
                      <a:pt x="169" y="45"/>
                    </a:lnTo>
                    <a:lnTo>
                      <a:pt x="166" y="45"/>
                    </a:lnTo>
                    <a:lnTo>
                      <a:pt x="163" y="45"/>
                    </a:lnTo>
                    <a:lnTo>
                      <a:pt x="160" y="46"/>
                    </a:lnTo>
                    <a:lnTo>
                      <a:pt x="158" y="46"/>
                    </a:lnTo>
                    <a:lnTo>
                      <a:pt x="154" y="46"/>
                    </a:lnTo>
                    <a:lnTo>
                      <a:pt x="151" y="46"/>
                    </a:lnTo>
                    <a:lnTo>
                      <a:pt x="148" y="46"/>
                    </a:lnTo>
                    <a:lnTo>
                      <a:pt x="146" y="46"/>
                    </a:lnTo>
                    <a:lnTo>
                      <a:pt x="144" y="46"/>
                    </a:lnTo>
                    <a:lnTo>
                      <a:pt x="142" y="46"/>
                    </a:lnTo>
                    <a:lnTo>
                      <a:pt x="140" y="47"/>
                    </a:lnTo>
                    <a:lnTo>
                      <a:pt x="138" y="47"/>
                    </a:lnTo>
                    <a:lnTo>
                      <a:pt x="136" y="47"/>
                    </a:lnTo>
                    <a:lnTo>
                      <a:pt x="134" y="47"/>
                    </a:lnTo>
                    <a:lnTo>
                      <a:pt x="132" y="47"/>
                    </a:lnTo>
                    <a:lnTo>
                      <a:pt x="130" y="47"/>
                    </a:lnTo>
                    <a:lnTo>
                      <a:pt x="128" y="47"/>
                    </a:lnTo>
                    <a:lnTo>
                      <a:pt x="126" y="47"/>
                    </a:lnTo>
                    <a:lnTo>
                      <a:pt x="123" y="47"/>
                    </a:lnTo>
                    <a:lnTo>
                      <a:pt x="121" y="47"/>
                    </a:lnTo>
                    <a:lnTo>
                      <a:pt x="119" y="47"/>
                    </a:lnTo>
                    <a:lnTo>
                      <a:pt x="117" y="47"/>
                    </a:lnTo>
                    <a:lnTo>
                      <a:pt x="115" y="47"/>
                    </a:lnTo>
                    <a:lnTo>
                      <a:pt x="113" y="47"/>
                    </a:lnTo>
                    <a:lnTo>
                      <a:pt x="111" y="47"/>
                    </a:lnTo>
                    <a:lnTo>
                      <a:pt x="109" y="47"/>
                    </a:lnTo>
                    <a:lnTo>
                      <a:pt x="106" y="47"/>
                    </a:lnTo>
                    <a:lnTo>
                      <a:pt x="104" y="47"/>
                    </a:lnTo>
                    <a:lnTo>
                      <a:pt x="102" y="47"/>
                    </a:lnTo>
                    <a:lnTo>
                      <a:pt x="100" y="47"/>
                    </a:lnTo>
                    <a:lnTo>
                      <a:pt x="98" y="47"/>
                    </a:lnTo>
                    <a:lnTo>
                      <a:pt x="96" y="47"/>
                    </a:lnTo>
                    <a:lnTo>
                      <a:pt x="94" y="47"/>
                    </a:lnTo>
                    <a:lnTo>
                      <a:pt x="92" y="47"/>
                    </a:lnTo>
                    <a:lnTo>
                      <a:pt x="90" y="47"/>
                    </a:lnTo>
                    <a:lnTo>
                      <a:pt x="88" y="46"/>
                    </a:lnTo>
                    <a:lnTo>
                      <a:pt x="86" y="46"/>
                    </a:lnTo>
                    <a:lnTo>
                      <a:pt x="84" y="46"/>
                    </a:lnTo>
                    <a:lnTo>
                      <a:pt x="82" y="46"/>
                    </a:lnTo>
                    <a:lnTo>
                      <a:pt x="77" y="46"/>
                    </a:lnTo>
                    <a:lnTo>
                      <a:pt x="72" y="46"/>
                    </a:lnTo>
                    <a:lnTo>
                      <a:pt x="67" y="46"/>
                    </a:lnTo>
                    <a:lnTo>
                      <a:pt x="63" y="45"/>
                    </a:lnTo>
                    <a:lnTo>
                      <a:pt x="58" y="45"/>
                    </a:lnTo>
                    <a:lnTo>
                      <a:pt x="54" y="45"/>
                    </a:lnTo>
                    <a:lnTo>
                      <a:pt x="50" y="44"/>
                    </a:lnTo>
                    <a:lnTo>
                      <a:pt x="46" y="44"/>
                    </a:lnTo>
                    <a:lnTo>
                      <a:pt x="43" y="44"/>
                    </a:lnTo>
                    <a:lnTo>
                      <a:pt x="39" y="43"/>
                    </a:lnTo>
                    <a:lnTo>
                      <a:pt x="35" y="43"/>
                    </a:lnTo>
                    <a:lnTo>
                      <a:pt x="32" y="42"/>
                    </a:lnTo>
                    <a:lnTo>
                      <a:pt x="29" y="42"/>
                    </a:lnTo>
                    <a:lnTo>
                      <a:pt x="26" y="41"/>
                    </a:lnTo>
                    <a:lnTo>
                      <a:pt x="23" y="40"/>
                    </a:lnTo>
                    <a:lnTo>
                      <a:pt x="20" y="40"/>
                    </a:lnTo>
                    <a:lnTo>
                      <a:pt x="18" y="39"/>
                    </a:lnTo>
                    <a:lnTo>
                      <a:pt x="16" y="39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0" y="37"/>
                    </a:lnTo>
                    <a:lnTo>
                      <a:pt x="9" y="37"/>
                    </a:lnTo>
                    <a:lnTo>
                      <a:pt x="7" y="36"/>
                    </a:lnTo>
                    <a:lnTo>
                      <a:pt x="6" y="35"/>
                    </a:lnTo>
                    <a:lnTo>
                      <a:pt x="5" y="35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2" y="33"/>
                    </a:lnTo>
                    <a:lnTo>
                      <a:pt x="1" y="32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0" y="30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1" y="13"/>
                    </a:lnTo>
                    <a:lnTo>
                      <a:pt x="2" y="12"/>
                    </a:lnTo>
                    <a:lnTo>
                      <a:pt x="4" y="11"/>
                    </a:lnTo>
                    <a:lnTo>
                      <a:pt x="5" y="10"/>
                    </a:lnTo>
                    <a:lnTo>
                      <a:pt x="7" y="9"/>
                    </a:lnTo>
                    <a:lnTo>
                      <a:pt x="10" y="9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80" name="Freeform 259"/>
              <p:cNvSpPr>
                <a:spLocks/>
              </p:cNvSpPr>
              <p:nvPr/>
            </p:nvSpPr>
            <p:spPr bwMode="auto">
              <a:xfrm>
                <a:off x="925" y="2755"/>
                <a:ext cx="222" cy="27"/>
              </a:xfrm>
              <a:custGeom>
                <a:avLst/>
                <a:gdLst>
                  <a:gd name="T0" fmla="*/ 211 w 222"/>
                  <a:gd name="T1" fmla="*/ 19 h 27"/>
                  <a:gd name="T2" fmla="*/ 200 w 222"/>
                  <a:gd name="T3" fmla="*/ 21 h 27"/>
                  <a:gd name="T4" fmla="*/ 187 w 222"/>
                  <a:gd name="T5" fmla="*/ 23 h 27"/>
                  <a:gd name="T6" fmla="*/ 172 w 222"/>
                  <a:gd name="T7" fmla="*/ 25 h 27"/>
                  <a:gd name="T8" fmla="*/ 154 w 222"/>
                  <a:gd name="T9" fmla="*/ 26 h 27"/>
                  <a:gd name="T10" fmla="*/ 140 w 222"/>
                  <a:gd name="T11" fmla="*/ 27 h 27"/>
                  <a:gd name="T12" fmla="*/ 134 w 222"/>
                  <a:gd name="T13" fmla="*/ 27 h 27"/>
                  <a:gd name="T14" fmla="*/ 129 w 222"/>
                  <a:gd name="T15" fmla="*/ 27 h 27"/>
                  <a:gd name="T16" fmla="*/ 123 w 222"/>
                  <a:gd name="T17" fmla="*/ 27 h 27"/>
                  <a:gd name="T18" fmla="*/ 117 w 222"/>
                  <a:gd name="T19" fmla="*/ 27 h 27"/>
                  <a:gd name="T20" fmla="*/ 111 w 222"/>
                  <a:gd name="T21" fmla="*/ 27 h 27"/>
                  <a:gd name="T22" fmla="*/ 103 w 222"/>
                  <a:gd name="T23" fmla="*/ 27 h 27"/>
                  <a:gd name="T24" fmla="*/ 94 w 222"/>
                  <a:gd name="T25" fmla="*/ 27 h 27"/>
                  <a:gd name="T26" fmla="*/ 86 w 222"/>
                  <a:gd name="T27" fmla="*/ 27 h 27"/>
                  <a:gd name="T28" fmla="*/ 78 w 222"/>
                  <a:gd name="T29" fmla="*/ 26 h 27"/>
                  <a:gd name="T30" fmla="*/ 71 w 222"/>
                  <a:gd name="T31" fmla="*/ 26 h 27"/>
                  <a:gd name="T32" fmla="*/ 61 w 222"/>
                  <a:gd name="T33" fmla="*/ 25 h 27"/>
                  <a:gd name="T34" fmla="*/ 52 w 222"/>
                  <a:gd name="T35" fmla="*/ 25 h 27"/>
                  <a:gd name="T36" fmla="*/ 43 w 222"/>
                  <a:gd name="T37" fmla="*/ 24 h 27"/>
                  <a:gd name="T38" fmla="*/ 35 w 222"/>
                  <a:gd name="T39" fmla="*/ 23 h 27"/>
                  <a:gd name="T40" fmla="*/ 27 w 222"/>
                  <a:gd name="T41" fmla="*/ 22 h 27"/>
                  <a:gd name="T42" fmla="*/ 21 w 222"/>
                  <a:gd name="T43" fmla="*/ 21 h 27"/>
                  <a:gd name="T44" fmla="*/ 17 w 222"/>
                  <a:gd name="T45" fmla="*/ 21 h 27"/>
                  <a:gd name="T46" fmla="*/ 14 w 222"/>
                  <a:gd name="T47" fmla="*/ 20 h 27"/>
                  <a:gd name="T48" fmla="*/ 7 w 222"/>
                  <a:gd name="T49" fmla="*/ 18 h 27"/>
                  <a:gd name="T50" fmla="*/ 2 w 222"/>
                  <a:gd name="T51" fmla="*/ 16 h 27"/>
                  <a:gd name="T52" fmla="*/ 0 w 222"/>
                  <a:gd name="T53" fmla="*/ 13 h 27"/>
                  <a:gd name="T54" fmla="*/ 1 w 222"/>
                  <a:gd name="T55" fmla="*/ 11 h 27"/>
                  <a:gd name="T56" fmla="*/ 5 w 222"/>
                  <a:gd name="T57" fmla="*/ 9 h 27"/>
                  <a:gd name="T58" fmla="*/ 12 w 222"/>
                  <a:gd name="T59" fmla="*/ 7 h 27"/>
                  <a:gd name="T60" fmla="*/ 21 w 222"/>
                  <a:gd name="T61" fmla="*/ 5 h 27"/>
                  <a:gd name="T62" fmla="*/ 32 w 222"/>
                  <a:gd name="T63" fmla="*/ 4 h 27"/>
                  <a:gd name="T64" fmla="*/ 43 w 222"/>
                  <a:gd name="T65" fmla="*/ 2 h 27"/>
                  <a:gd name="T66" fmla="*/ 56 w 222"/>
                  <a:gd name="T67" fmla="*/ 1 h 27"/>
                  <a:gd name="T68" fmla="*/ 70 w 222"/>
                  <a:gd name="T69" fmla="*/ 1 h 27"/>
                  <a:gd name="T70" fmla="*/ 85 w 222"/>
                  <a:gd name="T71" fmla="*/ 0 h 27"/>
                  <a:gd name="T72" fmla="*/ 100 w 222"/>
                  <a:gd name="T73" fmla="*/ 0 h 27"/>
                  <a:gd name="T74" fmla="*/ 116 w 222"/>
                  <a:gd name="T75" fmla="*/ 0 h 27"/>
                  <a:gd name="T76" fmla="*/ 128 w 222"/>
                  <a:gd name="T77" fmla="*/ 0 h 27"/>
                  <a:gd name="T78" fmla="*/ 141 w 222"/>
                  <a:gd name="T79" fmla="*/ 0 h 27"/>
                  <a:gd name="T80" fmla="*/ 153 w 222"/>
                  <a:gd name="T81" fmla="*/ 1 h 27"/>
                  <a:gd name="T82" fmla="*/ 164 w 222"/>
                  <a:gd name="T83" fmla="*/ 1 h 27"/>
                  <a:gd name="T84" fmla="*/ 175 w 222"/>
                  <a:gd name="T85" fmla="*/ 2 h 27"/>
                  <a:gd name="T86" fmla="*/ 185 w 222"/>
                  <a:gd name="T87" fmla="*/ 3 h 27"/>
                  <a:gd name="T88" fmla="*/ 193 w 222"/>
                  <a:gd name="T89" fmla="*/ 4 h 27"/>
                  <a:gd name="T90" fmla="*/ 201 w 222"/>
                  <a:gd name="T91" fmla="*/ 5 h 27"/>
                  <a:gd name="T92" fmla="*/ 208 w 222"/>
                  <a:gd name="T93" fmla="*/ 7 h 27"/>
                  <a:gd name="T94" fmla="*/ 214 w 222"/>
                  <a:gd name="T95" fmla="*/ 8 h 27"/>
                  <a:gd name="T96" fmla="*/ 218 w 222"/>
                  <a:gd name="T97" fmla="*/ 10 h 27"/>
                  <a:gd name="T98" fmla="*/ 221 w 222"/>
                  <a:gd name="T99" fmla="*/ 11 h 27"/>
                  <a:gd name="T100" fmla="*/ 222 w 222"/>
                  <a:gd name="T101" fmla="*/ 13 h 27"/>
                  <a:gd name="T102" fmla="*/ 222 w 222"/>
                  <a:gd name="T103" fmla="*/ 15 h 27"/>
                  <a:gd name="T104" fmla="*/ 219 w 222"/>
                  <a:gd name="T10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2" h="27">
                    <a:moveTo>
                      <a:pt x="216" y="18"/>
                    </a:moveTo>
                    <a:lnTo>
                      <a:pt x="214" y="19"/>
                    </a:lnTo>
                    <a:lnTo>
                      <a:pt x="211" y="19"/>
                    </a:lnTo>
                    <a:lnTo>
                      <a:pt x="208" y="20"/>
                    </a:lnTo>
                    <a:lnTo>
                      <a:pt x="204" y="21"/>
                    </a:lnTo>
                    <a:lnTo>
                      <a:pt x="200" y="21"/>
                    </a:lnTo>
                    <a:lnTo>
                      <a:pt x="196" y="22"/>
                    </a:lnTo>
                    <a:lnTo>
                      <a:pt x="192" y="23"/>
                    </a:lnTo>
                    <a:lnTo>
                      <a:pt x="187" y="23"/>
                    </a:lnTo>
                    <a:lnTo>
                      <a:pt x="182" y="24"/>
                    </a:lnTo>
                    <a:lnTo>
                      <a:pt x="177" y="24"/>
                    </a:lnTo>
                    <a:lnTo>
                      <a:pt x="172" y="25"/>
                    </a:lnTo>
                    <a:lnTo>
                      <a:pt x="166" y="25"/>
                    </a:lnTo>
                    <a:lnTo>
                      <a:pt x="160" y="25"/>
                    </a:lnTo>
                    <a:lnTo>
                      <a:pt x="154" y="26"/>
                    </a:lnTo>
                    <a:lnTo>
                      <a:pt x="148" y="26"/>
                    </a:lnTo>
                    <a:lnTo>
                      <a:pt x="142" y="26"/>
                    </a:lnTo>
                    <a:lnTo>
                      <a:pt x="140" y="27"/>
                    </a:lnTo>
                    <a:lnTo>
                      <a:pt x="138" y="27"/>
                    </a:lnTo>
                    <a:lnTo>
                      <a:pt x="136" y="27"/>
                    </a:lnTo>
                    <a:lnTo>
                      <a:pt x="134" y="27"/>
                    </a:lnTo>
                    <a:lnTo>
                      <a:pt x="132" y="27"/>
                    </a:lnTo>
                    <a:lnTo>
                      <a:pt x="131" y="27"/>
                    </a:lnTo>
                    <a:lnTo>
                      <a:pt x="129" y="27"/>
                    </a:lnTo>
                    <a:lnTo>
                      <a:pt x="127" y="27"/>
                    </a:lnTo>
                    <a:lnTo>
                      <a:pt x="125" y="27"/>
                    </a:lnTo>
                    <a:lnTo>
                      <a:pt x="123" y="27"/>
                    </a:lnTo>
                    <a:lnTo>
                      <a:pt x="121" y="27"/>
                    </a:lnTo>
                    <a:lnTo>
                      <a:pt x="119" y="27"/>
                    </a:lnTo>
                    <a:lnTo>
                      <a:pt x="117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11" y="27"/>
                    </a:lnTo>
                    <a:lnTo>
                      <a:pt x="108" y="27"/>
                    </a:lnTo>
                    <a:lnTo>
                      <a:pt x="105" y="27"/>
                    </a:lnTo>
                    <a:lnTo>
                      <a:pt x="103" y="27"/>
                    </a:lnTo>
                    <a:lnTo>
                      <a:pt x="100" y="27"/>
                    </a:lnTo>
                    <a:lnTo>
                      <a:pt x="97" y="27"/>
                    </a:lnTo>
                    <a:lnTo>
                      <a:pt x="94" y="27"/>
                    </a:lnTo>
                    <a:lnTo>
                      <a:pt x="91" y="27"/>
                    </a:lnTo>
                    <a:lnTo>
                      <a:pt x="89" y="27"/>
                    </a:lnTo>
                    <a:lnTo>
                      <a:pt x="86" y="27"/>
                    </a:lnTo>
                    <a:lnTo>
                      <a:pt x="84" y="26"/>
                    </a:lnTo>
                    <a:lnTo>
                      <a:pt x="81" y="26"/>
                    </a:lnTo>
                    <a:lnTo>
                      <a:pt x="78" y="26"/>
                    </a:lnTo>
                    <a:lnTo>
                      <a:pt x="76" y="26"/>
                    </a:lnTo>
                    <a:lnTo>
                      <a:pt x="73" y="26"/>
                    </a:lnTo>
                    <a:lnTo>
                      <a:pt x="71" y="26"/>
                    </a:lnTo>
                    <a:lnTo>
                      <a:pt x="68" y="26"/>
                    </a:lnTo>
                    <a:lnTo>
                      <a:pt x="65" y="26"/>
                    </a:lnTo>
                    <a:lnTo>
                      <a:pt x="61" y="25"/>
                    </a:lnTo>
                    <a:lnTo>
                      <a:pt x="58" y="25"/>
                    </a:lnTo>
                    <a:lnTo>
                      <a:pt x="55" y="25"/>
                    </a:lnTo>
                    <a:lnTo>
                      <a:pt x="52" y="25"/>
                    </a:lnTo>
                    <a:lnTo>
                      <a:pt x="49" y="25"/>
                    </a:lnTo>
                    <a:lnTo>
                      <a:pt x="46" y="24"/>
                    </a:lnTo>
                    <a:lnTo>
                      <a:pt x="43" y="24"/>
                    </a:lnTo>
                    <a:lnTo>
                      <a:pt x="40" y="24"/>
                    </a:lnTo>
                    <a:lnTo>
                      <a:pt x="37" y="23"/>
                    </a:lnTo>
                    <a:lnTo>
                      <a:pt x="35" y="23"/>
                    </a:lnTo>
                    <a:lnTo>
                      <a:pt x="32" y="23"/>
                    </a:lnTo>
                    <a:lnTo>
                      <a:pt x="30" y="23"/>
                    </a:lnTo>
                    <a:lnTo>
                      <a:pt x="27" y="22"/>
                    </a:lnTo>
                    <a:lnTo>
                      <a:pt x="25" y="22"/>
                    </a:lnTo>
                    <a:lnTo>
                      <a:pt x="23" y="22"/>
                    </a:lnTo>
                    <a:lnTo>
                      <a:pt x="21" y="21"/>
                    </a:lnTo>
                    <a:lnTo>
                      <a:pt x="20" y="21"/>
                    </a:lnTo>
                    <a:lnTo>
                      <a:pt x="19" y="21"/>
                    </a:lnTo>
                    <a:lnTo>
                      <a:pt x="17" y="21"/>
                    </a:lnTo>
                    <a:lnTo>
                      <a:pt x="16" y="20"/>
                    </a:lnTo>
                    <a:lnTo>
                      <a:pt x="15" y="20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0" y="19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3" y="17"/>
                    </a:lnTo>
                    <a:lnTo>
                      <a:pt x="2" y="16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1" y="11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12" y="7"/>
                    </a:lnTo>
                    <a:lnTo>
                      <a:pt x="14" y="6"/>
                    </a:lnTo>
                    <a:lnTo>
                      <a:pt x="17" y="6"/>
                    </a:lnTo>
                    <a:lnTo>
                      <a:pt x="21" y="5"/>
                    </a:lnTo>
                    <a:lnTo>
                      <a:pt x="24" y="5"/>
                    </a:lnTo>
                    <a:lnTo>
                      <a:pt x="28" y="4"/>
                    </a:lnTo>
                    <a:lnTo>
                      <a:pt x="32" y="4"/>
                    </a:lnTo>
                    <a:lnTo>
                      <a:pt x="36" y="3"/>
                    </a:lnTo>
                    <a:lnTo>
                      <a:pt x="39" y="3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2" y="2"/>
                    </a:lnTo>
                    <a:lnTo>
                      <a:pt x="56" y="1"/>
                    </a:lnTo>
                    <a:lnTo>
                      <a:pt x="61" y="1"/>
                    </a:lnTo>
                    <a:lnTo>
                      <a:pt x="65" y="1"/>
                    </a:lnTo>
                    <a:lnTo>
                      <a:pt x="70" y="1"/>
                    </a:lnTo>
                    <a:lnTo>
                      <a:pt x="75" y="0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90" y="0"/>
                    </a:lnTo>
                    <a:lnTo>
                      <a:pt x="95" y="0"/>
                    </a:lnTo>
                    <a:lnTo>
                      <a:pt x="100" y="0"/>
                    </a:lnTo>
                    <a:lnTo>
                      <a:pt x="106" y="0"/>
                    </a:lnTo>
                    <a:lnTo>
                      <a:pt x="111" y="0"/>
                    </a:lnTo>
                    <a:lnTo>
                      <a:pt x="116" y="0"/>
                    </a:lnTo>
                    <a:lnTo>
                      <a:pt x="120" y="0"/>
                    </a:lnTo>
                    <a:lnTo>
                      <a:pt x="124" y="0"/>
                    </a:lnTo>
                    <a:lnTo>
                      <a:pt x="128" y="0"/>
                    </a:lnTo>
                    <a:lnTo>
                      <a:pt x="133" y="0"/>
                    </a:lnTo>
                    <a:lnTo>
                      <a:pt x="137" y="0"/>
                    </a:lnTo>
                    <a:lnTo>
                      <a:pt x="141" y="0"/>
                    </a:lnTo>
                    <a:lnTo>
                      <a:pt x="145" y="0"/>
                    </a:lnTo>
                    <a:lnTo>
                      <a:pt x="149" y="0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4" y="1"/>
                    </a:lnTo>
                    <a:lnTo>
                      <a:pt x="168" y="2"/>
                    </a:lnTo>
                    <a:lnTo>
                      <a:pt x="171" y="2"/>
                    </a:lnTo>
                    <a:lnTo>
                      <a:pt x="175" y="2"/>
                    </a:lnTo>
                    <a:lnTo>
                      <a:pt x="178" y="2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8" y="3"/>
                    </a:lnTo>
                    <a:lnTo>
                      <a:pt x="191" y="4"/>
                    </a:lnTo>
                    <a:lnTo>
                      <a:pt x="193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4" y="6"/>
                    </a:lnTo>
                    <a:lnTo>
                      <a:pt x="206" y="6"/>
                    </a:lnTo>
                    <a:lnTo>
                      <a:pt x="208" y="7"/>
                    </a:lnTo>
                    <a:lnTo>
                      <a:pt x="210" y="7"/>
                    </a:lnTo>
                    <a:lnTo>
                      <a:pt x="212" y="7"/>
                    </a:lnTo>
                    <a:lnTo>
                      <a:pt x="214" y="8"/>
                    </a:lnTo>
                    <a:lnTo>
                      <a:pt x="215" y="8"/>
                    </a:lnTo>
                    <a:lnTo>
                      <a:pt x="217" y="9"/>
                    </a:lnTo>
                    <a:lnTo>
                      <a:pt x="218" y="10"/>
                    </a:lnTo>
                    <a:lnTo>
                      <a:pt x="220" y="10"/>
                    </a:lnTo>
                    <a:lnTo>
                      <a:pt x="221" y="11"/>
                    </a:lnTo>
                    <a:lnTo>
                      <a:pt x="221" y="11"/>
                    </a:lnTo>
                    <a:lnTo>
                      <a:pt x="222" y="12"/>
                    </a:lnTo>
                    <a:lnTo>
                      <a:pt x="222" y="13"/>
                    </a:lnTo>
                    <a:lnTo>
                      <a:pt x="222" y="13"/>
                    </a:lnTo>
                    <a:lnTo>
                      <a:pt x="222" y="14"/>
                    </a:lnTo>
                    <a:lnTo>
                      <a:pt x="222" y="14"/>
                    </a:lnTo>
                    <a:lnTo>
                      <a:pt x="222" y="15"/>
                    </a:lnTo>
                    <a:lnTo>
                      <a:pt x="221" y="16"/>
                    </a:lnTo>
                    <a:lnTo>
                      <a:pt x="220" y="16"/>
                    </a:lnTo>
                    <a:lnTo>
                      <a:pt x="219" y="17"/>
                    </a:lnTo>
                    <a:lnTo>
                      <a:pt x="218" y="17"/>
                    </a:lnTo>
                    <a:lnTo>
                      <a:pt x="216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81" name="Freeform 260"/>
              <p:cNvSpPr>
                <a:spLocks/>
              </p:cNvSpPr>
              <p:nvPr/>
            </p:nvSpPr>
            <p:spPr bwMode="auto">
              <a:xfrm>
                <a:off x="923" y="2772"/>
                <a:ext cx="226" cy="23"/>
              </a:xfrm>
              <a:custGeom>
                <a:avLst/>
                <a:gdLst>
                  <a:gd name="T0" fmla="*/ 223 w 226"/>
                  <a:gd name="T1" fmla="*/ 10 h 23"/>
                  <a:gd name="T2" fmla="*/ 217 w 226"/>
                  <a:gd name="T3" fmla="*/ 14 h 23"/>
                  <a:gd name="T4" fmla="*/ 209 w 226"/>
                  <a:gd name="T5" fmla="*/ 16 h 23"/>
                  <a:gd name="T6" fmla="*/ 200 w 226"/>
                  <a:gd name="T7" fmla="*/ 18 h 23"/>
                  <a:gd name="T8" fmla="*/ 189 w 226"/>
                  <a:gd name="T9" fmla="*/ 19 h 23"/>
                  <a:gd name="T10" fmla="*/ 177 w 226"/>
                  <a:gd name="T11" fmla="*/ 20 h 23"/>
                  <a:gd name="T12" fmla="*/ 164 w 226"/>
                  <a:gd name="T13" fmla="*/ 21 h 23"/>
                  <a:gd name="T14" fmla="*/ 150 w 226"/>
                  <a:gd name="T15" fmla="*/ 22 h 23"/>
                  <a:gd name="T16" fmla="*/ 141 w 226"/>
                  <a:gd name="T17" fmla="*/ 23 h 23"/>
                  <a:gd name="T18" fmla="*/ 135 w 226"/>
                  <a:gd name="T19" fmla="*/ 23 h 23"/>
                  <a:gd name="T20" fmla="*/ 130 w 226"/>
                  <a:gd name="T21" fmla="*/ 23 h 23"/>
                  <a:gd name="T22" fmla="*/ 124 w 226"/>
                  <a:gd name="T23" fmla="*/ 23 h 23"/>
                  <a:gd name="T24" fmla="*/ 118 w 226"/>
                  <a:gd name="T25" fmla="*/ 23 h 23"/>
                  <a:gd name="T26" fmla="*/ 111 w 226"/>
                  <a:gd name="T27" fmla="*/ 23 h 23"/>
                  <a:gd name="T28" fmla="*/ 102 w 226"/>
                  <a:gd name="T29" fmla="*/ 23 h 23"/>
                  <a:gd name="T30" fmla="*/ 94 w 226"/>
                  <a:gd name="T31" fmla="*/ 23 h 23"/>
                  <a:gd name="T32" fmla="*/ 86 w 226"/>
                  <a:gd name="T33" fmla="*/ 23 h 23"/>
                  <a:gd name="T34" fmla="*/ 78 w 226"/>
                  <a:gd name="T35" fmla="*/ 22 h 23"/>
                  <a:gd name="T36" fmla="*/ 70 w 226"/>
                  <a:gd name="T37" fmla="*/ 22 h 23"/>
                  <a:gd name="T38" fmla="*/ 60 w 226"/>
                  <a:gd name="T39" fmla="*/ 21 h 23"/>
                  <a:gd name="T40" fmla="*/ 51 w 226"/>
                  <a:gd name="T41" fmla="*/ 20 h 23"/>
                  <a:gd name="T42" fmla="*/ 42 w 226"/>
                  <a:gd name="T43" fmla="*/ 20 h 23"/>
                  <a:gd name="T44" fmla="*/ 34 w 226"/>
                  <a:gd name="T45" fmla="*/ 19 h 23"/>
                  <a:gd name="T46" fmla="*/ 27 w 226"/>
                  <a:gd name="T47" fmla="*/ 17 h 23"/>
                  <a:gd name="T48" fmla="*/ 22 w 226"/>
                  <a:gd name="T49" fmla="*/ 17 h 23"/>
                  <a:gd name="T50" fmla="*/ 18 w 226"/>
                  <a:gd name="T51" fmla="*/ 16 h 23"/>
                  <a:gd name="T52" fmla="*/ 15 w 226"/>
                  <a:gd name="T53" fmla="*/ 15 h 23"/>
                  <a:gd name="T54" fmla="*/ 6 w 226"/>
                  <a:gd name="T55" fmla="*/ 12 h 23"/>
                  <a:gd name="T56" fmla="*/ 1 w 226"/>
                  <a:gd name="T57" fmla="*/ 9 h 23"/>
                  <a:gd name="T58" fmla="*/ 0 w 226"/>
                  <a:gd name="T59" fmla="*/ 6 h 23"/>
                  <a:gd name="T60" fmla="*/ 0 w 226"/>
                  <a:gd name="T61" fmla="*/ 0 h 23"/>
                  <a:gd name="T62" fmla="*/ 3 w 226"/>
                  <a:gd name="T63" fmla="*/ 3 h 23"/>
                  <a:gd name="T64" fmla="*/ 9 w 226"/>
                  <a:gd name="T65" fmla="*/ 5 h 23"/>
                  <a:gd name="T66" fmla="*/ 15 w 226"/>
                  <a:gd name="T67" fmla="*/ 6 h 23"/>
                  <a:gd name="T68" fmla="*/ 18 w 226"/>
                  <a:gd name="T69" fmla="*/ 7 h 23"/>
                  <a:gd name="T70" fmla="*/ 22 w 226"/>
                  <a:gd name="T71" fmla="*/ 8 h 23"/>
                  <a:gd name="T72" fmla="*/ 28 w 226"/>
                  <a:gd name="T73" fmla="*/ 9 h 23"/>
                  <a:gd name="T74" fmla="*/ 36 w 226"/>
                  <a:gd name="T75" fmla="*/ 10 h 23"/>
                  <a:gd name="T76" fmla="*/ 44 w 226"/>
                  <a:gd name="T77" fmla="*/ 11 h 23"/>
                  <a:gd name="T78" fmla="*/ 53 w 226"/>
                  <a:gd name="T79" fmla="*/ 12 h 23"/>
                  <a:gd name="T80" fmla="*/ 63 w 226"/>
                  <a:gd name="T81" fmla="*/ 13 h 23"/>
                  <a:gd name="T82" fmla="*/ 72 w 226"/>
                  <a:gd name="T83" fmla="*/ 13 h 23"/>
                  <a:gd name="T84" fmla="*/ 80 w 226"/>
                  <a:gd name="T85" fmla="*/ 14 h 23"/>
                  <a:gd name="T86" fmla="*/ 88 w 226"/>
                  <a:gd name="T87" fmla="*/ 14 h 23"/>
                  <a:gd name="T88" fmla="*/ 97 w 226"/>
                  <a:gd name="T89" fmla="*/ 14 h 23"/>
                  <a:gd name="T90" fmla="*/ 105 w 226"/>
                  <a:gd name="T91" fmla="*/ 14 h 23"/>
                  <a:gd name="T92" fmla="*/ 114 w 226"/>
                  <a:gd name="T93" fmla="*/ 14 h 23"/>
                  <a:gd name="T94" fmla="*/ 120 w 226"/>
                  <a:gd name="T95" fmla="*/ 14 h 23"/>
                  <a:gd name="T96" fmla="*/ 126 w 226"/>
                  <a:gd name="T97" fmla="*/ 14 h 23"/>
                  <a:gd name="T98" fmla="*/ 132 w 226"/>
                  <a:gd name="T99" fmla="*/ 14 h 23"/>
                  <a:gd name="T100" fmla="*/ 137 w 226"/>
                  <a:gd name="T101" fmla="*/ 14 h 23"/>
                  <a:gd name="T102" fmla="*/ 143 w 226"/>
                  <a:gd name="T103" fmla="*/ 14 h 23"/>
                  <a:gd name="T104" fmla="*/ 158 w 226"/>
                  <a:gd name="T105" fmla="*/ 13 h 23"/>
                  <a:gd name="T106" fmla="*/ 175 w 226"/>
                  <a:gd name="T107" fmla="*/ 12 h 23"/>
                  <a:gd name="T108" fmla="*/ 191 w 226"/>
                  <a:gd name="T109" fmla="*/ 10 h 23"/>
                  <a:gd name="T110" fmla="*/ 204 w 226"/>
                  <a:gd name="T111" fmla="*/ 8 h 23"/>
                  <a:gd name="T112" fmla="*/ 214 w 226"/>
                  <a:gd name="T113" fmla="*/ 6 h 23"/>
                  <a:gd name="T114" fmla="*/ 220 w 226"/>
                  <a:gd name="T115" fmla="*/ 3 h 23"/>
                  <a:gd name="T116" fmla="*/ 223 w 226"/>
                  <a:gd name="T117" fmla="*/ 2 h 23"/>
                  <a:gd name="T118" fmla="*/ 226 w 226"/>
                  <a:gd name="T119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6" h="23">
                    <a:moveTo>
                      <a:pt x="226" y="8"/>
                    </a:moveTo>
                    <a:lnTo>
                      <a:pt x="225" y="9"/>
                    </a:lnTo>
                    <a:lnTo>
                      <a:pt x="223" y="10"/>
                    </a:lnTo>
                    <a:lnTo>
                      <a:pt x="221" y="12"/>
                    </a:lnTo>
                    <a:lnTo>
                      <a:pt x="219" y="13"/>
                    </a:lnTo>
                    <a:lnTo>
                      <a:pt x="217" y="14"/>
                    </a:lnTo>
                    <a:lnTo>
                      <a:pt x="214" y="15"/>
                    </a:lnTo>
                    <a:lnTo>
                      <a:pt x="211" y="15"/>
                    </a:lnTo>
                    <a:lnTo>
                      <a:pt x="209" y="16"/>
                    </a:lnTo>
                    <a:lnTo>
                      <a:pt x="206" y="17"/>
                    </a:lnTo>
                    <a:lnTo>
                      <a:pt x="203" y="17"/>
                    </a:lnTo>
                    <a:lnTo>
                      <a:pt x="200" y="18"/>
                    </a:lnTo>
                    <a:lnTo>
                      <a:pt x="196" y="18"/>
                    </a:lnTo>
                    <a:lnTo>
                      <a:pt x="193" y="19"/>
                    </a:lnTo>
                    <a:lnTo>
                      <a:pt x="189" y="19"/>
                    </a:lnTo>
                    <a:lnTo>
                      <a:pt x="185" y="20"/>
                    </a:lnTo>
                    <a:lnTo>
                      <a:pt x="181" y="20"/>
                    </a:lnTo>
                    <a:lnTo>
                      <a:pt x="177" y="20"/>
                    </a:lnTo>
                    <a:lnTo>
                      <a:pt x="173" y="21"/>
                    </a:lnTo>
                    <a:lnTo>
                      <a:pt x="169" y="21"/>
                    </a:lnTo>
                    <a:lnTo>
                      <a:pt x="164" y="21"/>
                    </a:lnTo>
                    <a:lnTo>
                      <a:pt x="160" y="22"/>
                    </a:lnTo>
                    <a:lnTo>
                      <a:pt x="155" y="22"/>
                    </a:lnTo>
                    <a:lnTo>
                      <a:pt x="150" y="22"/>
                    </a:lnTo>
                    <a:lnTo>
                      <a:pt x="145" y="22"/>
                    </a:lnTo>
                    <a:lnTo>
                      <a:pt x="143" y="23"/>
                    </a:lnTo>
                    <a:lnTo>
                      <a:pt x="141" y="23"/>
                    </a:lnTo>
                    <a:lnTo>
                      <a:pt x="139" y="23"/>
                    </a:lnTo>
                    <a:lnTo>
                      <a:pt x="137" y="23"/>
                    </a:lnTo>
                    <a:lnTo>
                      <a:pt x="135" y="23"/>
                    </a:lnTo>
                    <a:lnTo>
                      <a:pt x="133" y="23"/>
                    </a:lnTo>
                    <a:lnTo>
                      <a:pt x="131" y="23"/>
                    </a:lnTo>
                    <a:lnTo>
                      <a:pt x="130" y="23"/>
                    </a:lnTo>
                    <a:lnTo>
                      <a:pt x="128" y="23"/>
                    </a:lnTo>
                    <a:lnTo>
                      <a:pt x="126" y="23"/>
                    </a:lnTo>
                    <a:lnTo>
                      <a:pt x="124" y="23"/>
                    </a:lnTo>
                    <a:lnTo>
                      <a:pt x="122" y="23"/>
                    </a:lnTo>
                    <a:lnTo>
                      <a:pt x="120" y="23"/>
                    </a:lnTo>
                    <a:lnTo>
                      <a:pt x="118" y="23"/>
                    </a:lnTo>
                    <a:lnTo>
                      <a:pt x="116" y="23"/>
                    </a:lnTo>
                    <a:lnTo>
                      <a:pt x="114" y="23"/>
                    </a:lnTo>
                    <a:lnTo>
                      <a:pt x="111" y="23"/>
                    </a:lnTo>
                    <a:lnTo>
                      <a:pt x="108" y="23"/>
                    </a:lnTo>
                    <a:lnTo>
                      <a:pt x="105" y="23"/>
                    </a:lnTo>
                    <a:lnTo>
                      <a:pt x="102" y="23"/>
                    </a:lnTo>
                    <a:lnTo>
                      <a:pt x="100" y="23"/>
                    </a:lnTo>
                    <a:lnTo>
                      <a:pt x="97" y="23"/>
                    </a:lnTo>
                    <a:lnTo>
                      <a:pt x="94" y="23"/>
                    </a:lnTo>
                    <a:lnTo>
                      <a:pt x="91" y="23"/>
                    </a:lnTo>
                    <a:lnTo>
                      <a:pt x="89" y="23"/>
                    </a:lnTo>
                    <a:lnTo>
                      <a:pt x="86" y="23"/>
                    </a:lnTo>
                    <a:lnTo>
                      <a:pt x="83" y="22"/>
                    </a:lnTo>
                    <a:lnTo>
                      <a:pt x="81" y="22"/>
                    </a:lnTo>
                    <a:lnTo>
                      <a:pt x="78" y="22"/>
                    </a:lnTo>
                    <a:lnTo>
                      <a:pt x="76" y="22"/>
                    </a:lnTo>
                    <a:lnTo>
                      <a:pt x="73" y="22"/>
                    </a:lnTo>
                    <a:lnTo>
                      <a:pt x="70" y="22"/>
                    </a:lnTo>
                    <a:lnTo>
                      <a:pt x="67" y="22"/>
                    </a:lnTo>
                    <a:lnTo>
                      <a:pt x="64" y="21"/>
                    </a:lnTo>
                    <a:lnTo>
                      <a:pt x="60" y="21"/>
                    </a:lnTo>
                    <a:lnTo>
                      <a:pt x="57" y="21"/>
                    </a:lnTo>
                    <a:lnTo>
                      <a:pt x="54" y="21"/>
                    </a:lnTo>
                    <a:lnTo>
                      <a:pt x="51" y="20"/>
                    </a:lnTo>
                    <a:lnTo>
                      <a:pt x="48" y="20"/>
                    </a:lnTo>
                    <a:lnTo>
                      <a:pt x="45" y="20"/>
                    </a:lnTo>
                    <a:lnTo>
                      <a:pt x="42" y="20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4" y="19"/>
                    </a:lnTo>
                    <a:lnTo>
                      <a:pt x="32" y="18"/>
                    </a:lnTo>
                    <a:lnTo>
                      <a:pt x="29" y="18"/>
                    </a:lnTo>
                    <a:lnTo>
                      <a:pt x="27" y="17"/>
                    </a:lnTo>
                    <a:lnTo>
                      <a:pt x="24" y="17"/>
                    </a:lnTo>
                    <a:lnTo>
                      <a:pt x="23" y="17"/>
                    </a:lnTo>
                    <a:lnTo>
                      <a:pt x="22" y="17"/>
                    </a:lnTo>
                    <a:lnTo>
                      <a:pt x="20" y="16"/>
                    </a:lnTo>
                    <a:lnTo>
                      <a:pt x="19" y="16"/>
                    </a:lnTo>
                    <a:lnTo>
                      <a:pt x="18" y="16"/>
                    </a:lnTo>
                    <a:lnTo>
                      <a:pt x="17" y="15"/>
                    </a:lnTo>
                    <a:lnTo>
                      <a:pt x="16" y="15"/>
                    </a:lnTo>
                    <a:lnTo>
                      <a:pt x="15" y="15"/>
                    </a:lnTo>
                    <a:lnTo>
                      <a:pt x="11" y="14"/>
                    </a:lnTo>
                    <a:lnTo>
                      <a:pt x="9" y="13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3" y="10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7" y="4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16" y="7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1" y="8"/>
                    </a:lnTo>
                    <a:lnTo>
                      <a:pt x="22" y="8"/>
                    </a:lnTo>
                    <a:lnTo>
                      <a:pt x="23" y="8"/>
                    </a:lnTo>
                    <a:lnTo>
                      <a:pt x="26" y="9"/>
                    </a:lnTo>
                    <a:lnTo>
                      <a:pt x="28" y="9"/>
                    </a:lnTo>
                    <a:lnTo>
                      <a:pt x="31" y="9"/>
                    </a:lnTo>
                    <a:lnTo>
                      <a:pt x="33" y="10"/>
                    </a:lnTo>
                    <a:lnTo>
                      <a:pt x="36" y="10"/>
                    </a:lnTo>
                    <a:lnTo>
                      <a:pt x="39" y="10"/>
                    </a:lnTo>
                    <a:lnTo>
                      <a:pt x="41" y="11"/>
                    </a:lnTo>
                    <a:lnTo>
                      <a:pt x="44" y="11"/>
                    </a:lnTo>
                    <a:lnTo>
                      <a:pt x="47" y="11"/>
                    </a:lnTo>
                    <a:lnTo>
                      <a:pt x="50" y="12"/>
                    </a:lnTo>
                    <a:lnTo>
                      <a:pt x="53" y="12"/>
                    </a:lnTo>
                    <a:lnTo>
                      <a:pt x="57" y="12"/>
                    </a:lnTo>
                    <a:lnTo>
                      <a:pt x="60" y="12"/>
                    </a:lnTo>
                    <a:lnTo>
                      <a:pt x="63" y="13"/>
                    </a:lnTo>
                    <a:lnTo>
                      <a:pt x="67" y="13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80" y="14"/>
                    </a:lnTo>
                    <a:lnTo>
                      <a:pt x="83" y="14"/>
                    </a:lnTo>
                    <a:lnTo>
                      <a:pt x="86" y="14"/>
                    </a:lnTo>
                    <a:lnTo>
                      <a:pt x="88" y="14"/>
                    </a:lnTo>
                    <a:lnTo>
                      <a:pt x="91" y="14"/>
                    </a:lnTo>
                    <a:lnTo>
                      <a:pt x="94" y="14"/>
                    </a:lnTo>
                    <a:lnTo>
                      <a:pt x="97" y="14"/>
                    </a:lnTo>
                    <a:lnTo>
                      <a:pt x="99" y="14"/>
                    </a:lnTo>
                    <a:lnTo>
                      <a:pt x="102" y="14"/>
                    </a:lnTo>
                    <a:lnTo>
                      <a:pt x="105" y="14"/>
                    </a:lnTo>
                    <a:lnTo>
                      <a:pt x="108" y="14"/>
                    </a:lnTo>
                    <a:lnTo>
                      <a:pt x="111" y="14"/>
                    </a:lnTo>
                    <a:lnTo>
                      <a:pt x="114" y="14"/>
                    </a:lnTo>
                    <a:lnTo>
                      <a:pt x="116" y="14"/>
                    </a:lnTo>
                    <a:lnTo>
                      <a:pt x="118" y="14"/>
                    </a:lnTo>
                    <a:lnTo>
                      <a:pt x="120" y="14"/>
                    </a:lnTo>
                    <a:lnTo>
                      <a:pt x="122" y="14"/>
                    </a:lnTo>
                    <a:lnTo>
                      <a:pt x="124" y="14"/>
                    </a:lnTo>
                    <a:lnTo>
                      <a:pt x="126" y="14"/>
                    </a:lnTo>
                    <a:lnTo>
                      <a:pt x="128" y="14"/>
                    </a:lnTo>
                    <a:lnTo>
                      <a:pt x="130" y="14"/>
                    </a:lnTo>
                    <a:lnTo>
                      <a:pt x="132" y="14"/>
                    </a:lnTo>
                    <a:lnTo>
                      <a:pt x="134" y="14"/>
                    </a:lnTo>
                    <a:lnTo>
                      <a:pt x="135" y="14"/>
                    </a:lnTo>
                    <a:lnTo>
                      <a:pt x="137" y="14"/>
                    </a:lnTo>
                    <a:lnTo>
                      <a:pt x="139" y="14"/>
                    </a:lnTo>
                    <a:lnTo>
                      <a:pt x="141" y="14"/>
                    </a:lnTo>
                    <a:lnTo>
                      <a:pt x="143" y="14"/>
                    </a:lnTo>
                    <a:lnTo>
                      <a:pt x="145" y="14"/>
                    </a:lnTo>
                    <a:lnTo>
                      <a:pt x="152" y="13"/>
                    </a:lnTo>
                    <a:lnTo>
                      <a:pt x="158" y="13"/>
                    </a:lnTo>
                    <a:lnTo>
                      <a:pt x="164" y="13"/>
                    </a:lnTo>
                    <a:lnTo>
                      <a:pt x="170" y="12"/>
                    </a:lnTo>
                    <a:lnTo>
                      <a:pt x="175" y="12"/>
                    </a:lnTo>
                    <a:lnTo>
                      <a:pt x="181" y="11"/>
                    </a:lnTo>
                    <a:lnTo>
                      <a:pt x="186" y="11"/>
                    </a:lnTo>
                    <a:lnTo>
                      <a:pt x="191" y="10"/>
                    </a:lnTo>
                    <a:lnTo>
                      <a:pt x="195" y="9"/>
                    </a:lnTo>
                    <a:lnTo>
                      <a:pt x="200" y="9"/>
                    </a:lnTo>
                    <a:lnTo>
                      <a:pt x="204" y="8"/>
                    </a:lnTo>
                    <a:lnTo>
                      <a:pt x="207" y="7"/>
                    </a:lnTo>
                    <a:lnTo>
                      <a:pt x="211" y="6"/>
                    </a:lnTo>
                    <a:lnTo>
                      <a:pt x="214" y="6"/>
                    </a:lnTo>
                    <a:lnTo>
                      <a:pt x="217" y="5"/>
                    </a:lnTo>
                    <a:lnTo>
                      <a:pt x="219" y="4"/>
                    </a:lnTo>
                    <a:lnTo>
                      <a:pt x="220" y="3"/>
                    </a:lnTo>
                    <a:lnTo>
                      <a:pt x="221" y="3"/>
                    </a:lnTo>
                    <a:lnTo>
                      <a:pt x="222" y="2"/>
                    </a:lnTo>
                    <a:lnTo>
                      <a:pt x="223" y="2"/>
                    </a:lnTo>
                    <a:lnTo>
                      <a:pt x="224" y="1"/>
                    </a:lnTo>
                    <a:lnTo>
                      <a:pt x="225" y="1"/>
                    </a:lnTo>
                    <a:lnTo>
                      <a:pt x="226" y="1"/>
                    </a:lnTo>
                    <a:lnTo>
                      <a:pt x="226" y="0"/>
                    </a:lnTo>
                    <a:lnTo>
                      <a:pt x="226" y="8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82" name="Freeform 261"/>
              <p:cNvSpPr>
                <a:spLocks/>
              </p:cNvSpPr>
              <p:nvPr/>
            </p:nvSpPr>
            <p:spPr bwMode="auto">
              <a:xfrm>
                <a:off x="974" y="2758"/>
                <a:ext cx="48" cy="15"/>
              </a:xfrm>
              <a:custGeom>
                <a:avLst/>
                <a:gdLst>
                  <a:gd name="T0" fmla="*/ 25 w 48"/>
                  <a:gd name="T1" fmla="*/ 0 h 15"/>
                  <a:gd name="T2" fmla="*/ 48 w 48"/>
                  <a:gd name="T3" fmla="*/ 11 h 15"/>
                  <a:gd name="T4" fmla="*/ 12 w 48"/>
                  <a:gd name="T5" fmla="*/ 15 h 15"/>
                  <a:gd name="T6" fmla="*/ 0 w 48"/>
                  <a:gd name="T7" fmla="*/ 1 h 15"/>
                  <a:gd name="T8" fmla="*/ 25 w 4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25" y="0"/>
                    </a:moveTo>
                    <a:lnTo>
                      <a:pt x="48" y="11"/>
                    </a:lnTo>
                    <a:lnTo>
                      <a:pt x="12" y="15"/>
                    </a:lnTo>
                    <a:lnTo>
                      <a:pt x="0" y="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83" name="Freeform 262"/>
              <p:cNvSpPr>
                <a:spLocks/>
              </p:cNvSpPr>
              <p:nvPr/>
            </p:nvSpPr>
            <p:spPr bwMode="auto">
              <a:xfrm>
                <a:off x="978" y="2759"/>
                <a:ext cx="38" cy="12"/>
              </a:xfrm>
              <a:custGeom>
                <a:avLst/>
                <a:gdLst>
                  <a:gd name="T0" fmla="*/ 21 w 38"/>
                  <a:gd name="T1" fmla="*/ 0 h 12"/>
                  <a:gd name="T2" fmla="*/ 38 w 38"/>
                  <a:gd name="T3" fmla="*/ 9 h 12"/>
                  <a:gd name="T4" fmla="*/ 10 w 38"/>
                  <a:gd name="T5" fmla="*/ 12 h 12"/>
                  <a:gd name="T6" fmla="*/ 0 w 38"/>
                  <a:gd name="T7" fmla="*/ 2 h 12"/>
                  <a:gd name="T8" fmla="*/ 21 w 38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2">
                    <a:moveTo>
                      <a:pt x="21" y="0"/>
                    </a:moveTo>
                    <a:lnTo>
                      <a:pt x="38" y="9"/>
                    </a:lnTo>
                    <a:lnTo>
                      <a:pt x="10" y="12"/>
                    </a:lnTo>
                    <a:lnTo>
                      <a:pt x="0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84" name="Freeform 263"/>
              <p:cNvSpPr>
                <a:spLocks/>
              </p:cNvSpPr>
              <p:nvPr/>
            </p:nvSpPr>
            <p:spPr bwMode="auto">
              <a:xfrm>
                <a:off x="957" y="2673"/>
                <a:ext cx="8" cy="14"/>
              </a:xfrm>
              <a:custGeom>
                <a:avLst/>
                <a:gdLst>
                  <a:gd name="T0" fmla="*/ 1 w 8"/>
                  <a:gd name="T1" fmla="*/ 14 h 14"/>
                  <a:gd name="T2" fmla="*/ 0 w 8"/>
                  <a:gd name="T3" fmla="*/ 13 h 14"/>
                  <a:gd name="T4" fmla="*/ 0 w 8"/>
                  <a:gd name="T5" fmla="*/ 11 h 14"/>
                  <a:gd name="T6" fmla="*/ 0 w 8"/>
                  <a:gd name="T7" fmla="*/ 8 h 14"/>
                  <a:gd name="T8" fmla="*/ 1 w 8"/>
                  <a:gd name="T9" fmla="*/ 6 h 14"/>
                  <a:gd name="T10" fmla="*/ 1 w 8"/>
                  <a:gd name="T11" fmla="*/ 4 h 14"/>
                  <a:gd name="T12" fmla="*/ 2 w 8"/>
                  <a:gd name="T13" fmla="*/ 3 h 14"/>
                  <a:gd name="T14" fmla="*/ 3 w 8"/>
                  <a:gd name="T15" fmla="*/ 2 h 14"/>
                  <a:gd name="T16" fmla="*/ 4 w 8"/>
                  <a:gd name="T17" fmla="*/ 1 h 14"/>
                  <a:gd name="T18" fmla="*/ 4 w 8"/>
                  <a:gd name="T19" fmla="*/ 1 h 14"/>
                  <a:gd name="T20" fmla="*/ 5 w 8"/>
                  <a:gd name="T21" fmla="*/ 0 h 14"/>
                  <a:gd name="T22" fmla="*/ 6 w 8"/>
                  <a:gd name="T23" fmla="*/ 0 h 14"/>
                  <a:gd name="T24" fmla="*/ 7 w 8"/>
                  <a:gd name="T25" fmla="*/ 0 h 14"/>
                  <a:gd name="T26" fmla="*/ 8 w 8"/>
                  <a:gd name="T27" fmla="*/ 1 h 14"/>
                  <a:gd name="T28" fmla="*/ 8 w 8"/>
                  <a:gd name="T29" fmla="*/ 3 h 14"/>
                  <a:gd name="T30" fmla="*/ 8 w 8"/>
                  <a:gd name="T31" fmla="*/ 6 h 14"/>
                  <a:gd name="T32" fmla="*/ 7 w 8"/>
                  <a:gd name="T33" fmla="*/ 8 h 14"/>
                  <a:gd name="T34" fmla="*/ 7 w 8"/>
                  <a:gd name="T35" fmla="*/ 10 h 14"/>
                  <a:gd name="T36" fmla="*/ 6 w 8"/>
                  <a:gd name="T37" fmla="*/ 11 h 14"/>
                  <a:gd name="T38" fmla="*/ 5 w 8"/>
                  <a:gd name="T39" fmla="*/ 12 h 14"/>
                  <a:gd name="T40" fmla="*/ 4 w 8"/>
                  <a:gd name="T41" fmla="*/ 13 h 14"/>
                  <a:gd name="T42" fmla="*/ 4 w 8"/>
                  <a:gd name="T43" fmla="*/ 13 h 14"/>
                  <a:gd name="T44" fmla="*/ 3 w 8"/>
                  <a:gd name="T45" fmla="*/ 14 h 14"/>
                  <a:gd name="T46" fmla="*/ 2 w 8"/>
                  <a:gd name="T47" fmla="*/ 14 h 14"/>
                  <a:gd name="T48" fmla="*/ 1 w 8"/>
                  <a:gd name="T4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4">
                    <a:moveTo>
                      <a:pt x="1" y="14"/>
                    </a:moveTo>
                    <a:lnTo>
                      <a:pt x="0" y="13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7" y="10"/>
                    </a:lnTo>
                    <a:lnTo>
                      <a:pt x="6" y="11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85" name="Freeform 264"/>
              <p:cNvSpPr>
                <a:spLocks/>
              </p:cNvSpPr>
              <p:nvPr/>
            </p:nvSpPr>
            <p:spPr bwMode="auto">
              <a:xfrm>
                <a:off x="963" y="2703"/>
                <a:ext cx="24" cy="22"/>
              </a:xfrm>
              <a:custGeom>
                <a:avLst/>
                <a:gdLst>
                  <a:gd name="T0" fmla="*/ 0 w 24"/>
                  <a:gd name="T1" fmla="*/ 22 h 22"/>
                  <a:gd name="T2" fmla="*/ 0 w 24"/>
                  <a:gd name="T3" fmla="*/ 0 h 22"/>
                  <a:gd name="T4" fmla="*/ 24 w 24"/>
                  <a:gd name="T5" fmla="*/ 6 h 22"/>
                  <a:gd name="T6" fmla="*/ 24 w 24"/>
                  <a:gd name="T7" fmla="*/ 22 h 22"/>
                  <a:gd name="T8" fmla="*/ 0 w 24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2">
                    <a:moveTo>
                      <a:pt x="0" y="22"/>
                    </a:moveTo>
                    <a:lnTo>
                      <a:pt x="0" y="0"/>
                    </a:lnTo>
                    <a:lnTo>
                      <a:pt x="24" y="6"/>
                    </a:lnTo>
                    <a:lnTo>
                      <a:pt x="24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86" name="Rectangle 265"/>
              <p:cNvSpPr>
                <a:spLocks noChangeArrowheads="1"/>
              </p:cNvSpPr>
              <p:nvPr/>
            </p:nvSpPr>
            <p:spPr bwMode="auto">
              <a:xfrm>
                <a:off x="966" y="2707"/>
                <a:ext cx="19" cy="1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87" name="Freeform 266"/>
              <p:cNvSpPr>
                <a:spLocks/>
              </p:cNvSpPr>
              <p:nvPr/>
            </p:nvSpPr>
            <p:spPr bwMode="auto">
              <a:xfrm>
                <a:off x="953" y="2670"/>
                <a:ext cx="49" cy="45"/>
              </a:xfrm>
              <a:custGeom>
                <a:avLst/>
                <a:gdLst>
                  <a:gd name="T0" fmla="*/ 8 w 49"/>
                  <a:gd name="T1" fmla="*/ 12 h 45"/>
                  <a:gd name="T2" fmla="*/ 8 w 49"/>
                  <a:gd name="T3" fmla="*/ 12 h 45"/>
                  <a:gd name="T4" fmla="*/ 9 w 49"/>
                  <a:gd name="T5" fmla="*/ 11 h 45"/>
                  <a:gd name="T6" fmla="*/ 11 w 49"/>
                  <a:gd name="T7" fmla="*/ 8 h 45"/>
                  <a:gd name="T8" fmla="*/ 13 w 49"/>
                  <a:gd name="T9" fmla="*/ 6 h 45"/>
                  <a:gd name="T10" fmla="*/ 15 w 49"/>
                  <a:gd name="T11" fmla="*/ 4 h 45"/>
                  <a:gd name="T12" fmla="*/ 18 w 49"/>
                  <a:gd name="T13" fmla="*/ 2 h 45"/>
                  <a:gd name="T14" fmla="*/ 21 w 49"/>
                  <a:gd name="T15" fmla="*/ 1 h 45"/>
                  <a:gd name="T16" fmla="*/ 24 w 49"/>
                  <a:gd name="T17" fmla="*/ 0 h 45"/>
                  <a:gd name="T18" fmla="*/ 28 w 49"/>
                  <a:gd name="T19" fmla="*/ 0 h 45"/>
                  <a:gd name="T20" fmla="*/ 31 w 49"/>
                  <a:gd name="T21" fmla="*/ 1 h 45"/>
                  <a:gd name="T22" fmla="*/ 36 w 49"/>
                  <a:gd name="T23" fmla="*/ 2 h 45"/>
                  <a:gd name="T24" fmla="*/ 39 w 49"/>
                  <a:gd name="T25" fmla="*/ 4 h 45"/>
                  <a:gd name="T26" fmla="*/ 43 w 49"/>
                  <a:gd name="T27" fmla="*/ 7 h 45"/>
                  <a:gd name="T28" fmla="*/ 46 w 49"/>
                  <a:gd name="T29" fmla="*/ 10 h 45"/>
                  <a:gd name="T30" fmla="*/ 48 w 49"/>
                  <a:gd name="T31" fmla="*/ 14 h 45"/>
                  <a:gd name="T32" fmla="*/ 49 w 49"/>
                  <a:gd name="T33" fmla="*/ 18 h 45"/>
                  <a:gd name="T34" fmla="*/ 49 w 49"/>
                  <a:gd name="T35" fmla="*/ 22 h 45"/>
                  <a:gd name="T36" fmla="*/ 49 w 49"/>
                  <a:gd name="T37" fmla="*/ 27 h 45"/>
                  <a:gd name="T38" fmla="*/ 48 w 49"/>
                  <a:gd name="T39" fmla="*/ 31 h 45"/>
                  <a:gd name="T40" fmla="*/ 46 w 49"/>
                  <a:gd name="T41" fmla="*/ 35 h 45"/>
                  <a:gd name="T42" fmla="*/ 43 w 49"/>
                  <a:gd name="T43" fmla="*/ 38 h 45"/>
                  <a:gd name="T44" fmla="*/ 40 w 49"/>
                  <a:gd name="T45" fmla="*/ 41 h 45"/>
                  <a:gd name="T46" fmla="*/ 36 w 49"/>
                  <a:gd name="T47" fmla="*/ 43 h 45"/>
                  <a:gd name="T48" fmla="*/ 32 w 49"/>
                  <a:gd name="T49" fmla="*/ 44 h 45"/>
                  <a:gd name="T50" fmla="*/ 28 w 49"/>
                  <a:gd name="T51" fmla="*/ 45 h 45"/>
                  <a:gd name="T52" fmla="*/ 24 w 49"/>
                  <a:gd name="T53" fmla="*/ 44 h 45"/>
                  <a:gd name="T54" fmla="*/ 21 w 49"/>
                  <a:gd name="T55" fmla="*/ 44 h 45"/>
                  <a:gd name="T56" fmla="*/ 18 w 49"/>
                  <a:gd name="T57" fmla="*/ 43 h 45"/>
                  <a:gd name="T58" fmla="*/ 15 w 49"/>
                  <a:gd name="T59" fmla="*/ 41 h 45"/>
                  <a:gd name="T60" fmla="*/ 13 w 49"/>
                  <a:gd name="T61" fmla="*/ 39 h 45"/>
                  <a:gd name="T62" fmla="*/ 11 w 49"/>
                  <a:gd name="T63" fmla="*/ 37 h 45"/>
                  <a:gd name="T64" fmla="*/ 9 w 49"/>
                  <a:gd name="T65" fmla="*/ 35 h 45"/>
                  <a:gd name="T66" fmla="*/ 7 w 49"/>
                  <a:gd name="T67" fmla="*/ 32 h 45"/>
                  <a:gd name="T68" fmla="*/ 7 w 49"/>
                  <a:gd name="T69" fmla="*/ 31 h 45"/>
                  <a:gd name="T70" fmla="*/ 6 w 49"/>
                  <a:gd name="T71" fmla="*/ 31 h 45"/>
                  <a:gd name="T72" fmla="*/ 5 w 49"/>
                  <a:gd name="T73" fmla="*/ 30 h 45"/>
                  <a:gd name="T74" fmla="*/ 2 w 49"/>
                  <a:gd name="T75" fmla="*/ 29 h 45"/>
                  <a:gd name="T76" fmla="*/ 1 w 49"/>
                  <a:gd name="T77" fmla="*/ 26 h 45"/>
                  <a:gd name="T78" fmla="*/ 0 w 49"/>
                  <a:gd name="T79" fmla="*/ 23 h 45"/>
                  <a:gd name="T80" fmla="*/ 0 w 49"/>
                  <a:gd name="T81" fmla="*/ 19 h 45"/>
                  <a:gd name="T82" fmla="*/ 1 w 49"/>
                  <a:gd name="T83" fmla="*/ 16 h 45"/>
                  <a:gd name="T84" fmla="*/ 4 w 49"/>
                  <a:gd name="T85" fmla="*/ 13 h 45"/>
                  <a:gd name="T86" fmla="*/ 6 w 49"/>
                  <a:gd name="T87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5">
                    <a:moveTo>
                      <a:pt x="8" y="12"/>
                    </a:move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5" y="4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31" y="1"/>
                    </a:lnTo>
                    <a:lnTo>
                      <a:pt x="34" y="1"/>
                    </a:lnTo>
                    <a:lnTo>
                      <a:pt x="36" y="2"/>
                    </a:lnTo>
                    <a:lnTo>
                      <a:pt x="38" y="3"/>
                    </a:lnTo>
                    <a:lnTo>
                      <a:pt x="39" y="4"/>
                    </a:lnTo>
                    <a:lnTo>
                      <a:pt x="41" y="5"/>
                    </a:lnTo>
                    <a:lnTo>
                      <a:pt x="43" y="7"/>
                    </a:lnTo>
                    <a:lnTo>
                      <a:pt x="44" y="8"/>
                    </a:lnTo>
                    <a:lnTo>
                      <a:pt x="46" y="10"/>
                    </a:lnTo>
                    <a:lnTo>
                      <a:pt x="47" y="12"/>
                    </a:lnTo>
                    <a:lnTo>
                      <a:pt x="48" y="14"/>
                    </a:lnTo>
                    <a:lnTo>
                      <a:pt x="48" y="16"/>
                    </a:lnTo>
                    <a:lnTo>
                      <a:pt x="49" y="18"/>
                    </a:lnTo>
                    <a:lnTo>
                      <a:pt x="49" y="20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7"/>
                    </a:lnTo>
                    <a:lnTo>
                      <a:pt x="49" y="29"/>
                    </a:lnTo>
                    <a:lnTo>
                      <a:pt x="48" y="31"/>
                    </a:lnTo>
                    <a:lnTo>
                      <a:pt x="47" y="33"/>
                    </a:lnTo>
                    <a:lnTo>
                      <a:pt x="46" y="35"/>
                    </a:lnTo>
                    <a:lnTo>
                      <a:pt x="45" y="36"/>
                    </a:lnTo>
                    <a:lnTo>
                      <a:pt x="43" y="38"/>
                    </a:lnTo>
                    <a:lnTo>
                      <a:pt x="42" y="39"/>
                    </a:lnTo>
                    <a:lnTo>
                      <a:pt x="40" y="41"/>
                    </a:lnTo>
                    <a:lnTo>
                      <a:pt x="38" y="42"/>
                    </a:lnTo>
                    <a:lnTo>
                      <a:pt x="36" y="43"/>
                    </a:lnTo>
                    <a:lnTo>
                      <a:pt x="34" y="43"/>
                    </a:lnTo>
                    <a:lnTo>
                      <a:pt x="32" y="44"/>
                    </a:lnTo>
                    <a:lnTo>
                      <a:pt x="30" y="44"/>
                    </a:lnTo>
                    <a:lnTo>
                      <a:pt x="28" y="45"/>
                    </a:lnTo>
                    <a:lnTo>
                      <a:pt x="26" y="44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1" y="44"/>
                    </a:lnTo>
                    <a:lnTo>
                      <a:pt x="19" y="43"/>
                    </a:lnTo>
                    <a:lnTo>
                      <a:pt x="18" y="43"/>
                    </a:lnTo>
                    <a:lnTo>
                      <a:pt x="17" y="42"/>
                    </a:lnTo>
                    <a:lnTo>
                      <a:pt x="15" y="41"/>
                    </a:lnTo>
                    <a:lnTo>
                      <a:pt x="14" y="40"/>
                    </a:lnTo>
                    <a:lnTo>
                      <a:pt x="13" y="39"/>
                    </a:lnTo>
                    <a:lnTo>
                      <a:pt x="12" y="38"/>
                    </a:lnTo>
                    <a:lnTo>
                      <a:pt x="11" y="37"/>
                    </a:lnTo>
                    <a:lnTo>
                      <a:pt x="10" y="36"/>
                    </a:lnTo>
                    <a:lnTo>
                      <a:pt x="9" y="35"/>
                    </a:lnTo>
                    <a:lnTo>
                      <a:pt x="8" y="33"/>
                    </a:lnTo>
                    <a:lnTo>
                      <a:pt x="7" y="32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5" y="30"/>
                    </a:lnTo>
                    <a:lnTo>
                      <a:pt x="4" y="30"/>
                    </a:lnTo>
                    <a:lnTo>
                      <a:pt x="2" y="29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2" y="14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88" name="Freeform 267"/>
              <p:cNvSpPr>
                <a:spLocks/>
              </p:cNvSpPr>
              <p:nvPr/>
            </p:nvSpPr>
            <p:spPr bwMode="auto">
              <a:xfrm>
                <a:off x="955" y="2674"/>
                <a:ext cx="44" cy="37"/>
              </a:xfrm>
              <a:custGeom>
                <a:avLst/>
                <a:gdLst>
                  <a:gd name="T0" fmla="*/ 6 w 44"/>
                  <a:gd name="T1" fmla="*/ 12 h 37"/>
                  <a:gd name="T2" fmla="*/ 7 w 44"/>
                  <a:gd name="T3" fmla="*/ 13 h 37"/>
                  <a:gd name="T4" fmla="*/ 8 w 44"/>
                  <a:gd name="T5" fmla="*/ 12 h 37"/>
                  <a:gd name="T6" fmla="*/ 9 w 44"/>
                  <a:gd name="T7" fmla="*/ 9 h 37"/>
                  <a:gd name="T8" fmla="*/ 11 w 44"/>
                  <a:gd name="T9" fmla="*/ 7 h 37"/>
                  <a:gd name="T10" fmla="*/ 13 w 44"/>
                  <a:gd name="T11" fmla="*/ 4 h 37"/>
                  <a:gd name="T12" fmla="*/ 16 w 44"/>
                  <a:gd name="T13" fmla="*/ 2 h 37"/>
                  <a:gd name="T14" fmla="*/ 19 w 44"/>
                  <a:gd name="T15" fmla="*/ 1 h 37"/>
                  <a:gd name="T16" fmla="*/ 22 w 44"/>
                  <a:gd name="T17" fmla="*/ 0 h 37"/>
                  <a:gd name="T18" fmla="*/ 25 w 44"/>
                  <a:gd name="T19" fmla="*/ 0 h 37"/>
                  <a:gd name="T20" fmla="*/ 31 w 44"/>
                  <a:gd name="T21" fmla="*/ 1 h 37"/>
                  <a:gd name="T22" fmla="*/ 37 w 44"/>
                  <a:gd name="T23" fmla="*/ 4 h 37"/>
                  <a:gd name="T24" fmla="*/ 42 w 44"/>
                  <a:gd name="T25" fmla="*/ 9 h 37"/>
                  <a:gd name="T26" fmla="*/ 44 w 44"/>
                  <a:gd name="T27" fmla="*/ 16 h 37"/>
                  <a:gd name="T28" fmla="*/ 44 w 44"/>
                  <a:gd name="T29" fmla="*/ 22 h 37"/>
                  <a:gd name="T30" fmla="*/ 43 w 44"/>
                  <a:gd name="T31" fmla="*/ 26 h 37"/>
                  <a:gd name="T32" fmla="*/ 41 w 44"/>
                  <a:gd name="T33" fmla="*/ 29 h 37"/>
                  <a:gd name="T34" fmla="*/ 39 w 44"/>
                  <a:gd name="T35" fmla="*/ 32 h 37"/>
                  <a:gd name="T36" fmla="*/ 36 w 44"/>
                  <a:gd name="T37" fmla="*/ 34 h 37"/>
                  <a:gd name="T38" fmla="*/ 33 w 44"/>
                  <a:gd name="T39" fmla="*/ 36 h 37"/>
                  <a:gd name="T40" fmla="*/ 30 w 44"/>
                  <a:gd name="T41" fmla="*/ 37 h 37"/>
                  <a:gd name="T42" fmla="*/ 26 w 44"/>
                  <a:gd name="T43" fmla="*/ 37 h 37"/>
                  <a:gd name="T44" fmla="*/ 21 w 44"/>
                  <a:gd name="T45" fmla="*/ 37 h 37"/>
                  <a:gd name="T46" fmla="*/ 15 w 44"/>
                  <a:gd name="T47" fmla="*/ 34 h 37"/>
                  <a:gd name="T48" fmla="*/ 11 w 44"/>
                  <a:gd name="T49" fmla="*/ 30 h 37"/>
                  <a:gd name="T50" fmla="*/ 8 w 44"/>
                  <a:gd name="T51" fmla="*/ 25 h 37"/>
                  <a:gd name="T52" fmla="*/ 6 w 44"/>
                  <a:gd name="T53" fmla="*/ 22 h 37"/>
                  <a:gd name="T54" fmla="*/ 5 w 44"/>
                  <a:gd name="T55" fmla="*/ 23 h 37"/>
                  <a:gd name="T56" fmla="*/ 3 w 44"/>
                  <a:gd name="T57" fmla="*/ 23 h 37"/>
                  <a:gd name="T58" fmla="*/ 2 w 44"/>
                  <a:gd name="T59" fmla="*/ 22 h 37"/>
                  <a:gd name="T60" fmla="*/ 1 w 44"/>
                  <a:gd name="T61" fmla="*/ 20 h 37"/>
                  <a:gd name="T62" fmla="*/ 0 w 44"/>
                  <a:gd name="T63" fmla="*/ 18 h 37"/>
                  <a:gd name="T64" fmla="*/ 1 w 44"/>
                  <a:gd name="T65" fmla="*/ 16 h 37"/>
                  <a:gd name="T66" fmla="*/ 1 w 44"/>
                  <a:gd name="T67" fmla="*/ 14 h 37"/>
                  <a:gd name="T68" fmla="*/ 3 w 44"/>
                  <a:gd name="T69" fmla="*/ 13 h 37"/>
                  <a:gd name="T70" fmla="*/ 4 w 44"/>
                  <a:gd name="T71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4" h="37">
                    <a:moveTo>
                      <a:pt x="5" y="12"/>
                    </a:moveTo>
                    <a:lnTo>
                      <a:pt x="6" y="12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5" y="3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31" y="1"/>
                    </a:lnTo>
                    <a:lnTo>
                      <a:pt x="34" y="2"/>
                    </a:lnTo>
                    <a:lnTo>
                      <a:pt x="37" y="4"/>
                    </a:lnTo>
                    <a:lnTo>
                      <a:pt x="40" y="6"/>
                    </a:lnTo>
                    <a:lnTo>
                      <a:pt x="42" y="9"/>
                    </a:lnTo>
                    <a:lnTo>
                      <a:pt x="43" y="13"/>
                    </a:lnTo>
                    <a:lnTo>
                      <a:pt x="44" y="16"/>
                    </a:lnTo>
                    <a:lnTo>
                      <a:pt x="44" y="20"/>
                    </a:lnTo>
                    <a:lnTo>
                      <a:pt x="44" y="22"/>
                    </a:lnTo>
                    <a:lnTo>
                      <a:pt x="43" y="24"/>
                    </a:lnTo>
                    <a:lnTo>
                      <a:pt x="43" y="26"/>
                    </a:lnTo>
                    <a:lnTo>
                      <a:pt x="42" y="27"/>
                    </a:lnTo>
                    <a:lnTo>
                      <a:pt x="41" y="29"/>
                    </a:lnTo>
                    <a:lnTo>
                      <a:pt x="40" y="30"/>
                    </a:lnTo>
                    <a:lnTo>
                      <a:pt x="39" y="32"/>
                    </a:lnTo>
                    <a:lnTo>
                      <a:pt x="37" y="33"/>
                    </a:lnTo>
                    <a:lnTo>
                      <a:pt x="36" y="34"/>
                    </a:lnTo>
                    <a:lnTo>
                      <a:pt x="35" y="35"/>
                    </a:lnTo>
                    <a:lnTo>
                      <a:pt x="33" y="36"/>
                    </a:lnTo>
                    <a:lnTo>
                      <a:pt x="31" y="36"/>
                    </a:lnTo>
                    <a:lnTo>
                      <a:pt x="30" y="37"/>
                    </a:lnTo>
                    <a:lnTo>
                      <a:pt x="28" y="37"/>
                    </a:lnTo>
                    <a:lnTo>
                      <a:pt x="26" y="37"/>
                    </a:lnTo>
                    <a:lnTo>
                      <a:pt x="24" y="37"/>
                    </a:lnTo>
                    <a:lnTo>
                      <a:pt x="21" y="37"/>
                    </a:lnTo>
                    <a:lnTo>
                      <a:pt x="18" y="35"/>
                    </a:lnTo>
                    <a:lnTo>
                      <a:pt x="15" y="34"/>
                    </a:lnTo>
                    <a:lnTo>
                      <a:pt x="13" y="32"/>
                    </a:lnTo>
                    <a:lnTo>
                      <a:pt x="11" y="30"/>
                    </a:lnTo>
                    <a:lnTo>
                      <a:pt x="9" y="28"/>
                    </a:lnTo>
                    <a:lnTo>
                      <a:pt x="8" y="25"/>
                    </a:lnTo>
                    <a:lnTo>
                      <a:pt x="7" y="22"/>
                    </a:lnTo>
                    <a:lnTo>
                      <a:pt x="6" y="22"/>
                    </a:lnTo>
                    <a:lnTo>
                      <a:pt x="6" y="23"/>
                    </a:lnTo>
                    <a:lnTo>
                      <a:pt x="5" y="23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2" y="22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89" name="Freeform 268"/>
              <p:cNvSpPr>
                <a:spLocks/>
              </p:cNvSpPr>
              <p:nvPr/>
            </p:nvSpPr>
            <p:spPr bwMode="auto">
              <a:xfrm>
                <a:off x="971" y="2699"/>
                <a:ext cx="17" cy="7"/>
              </a:xfrm>
              <a:custGeom>
                <a:avLst/>
                <a:gdLst>
                  <a:gd name="T0" fmla="*/ 17 w 17"/>
                  <a:gd name="T1" fmla="*/ 2 h 7"/>
                  <a:gd name="T2" fmla="*/ 17 w 17"/>
                  <a:gd name="T3" fmla="*/ 2 h 7"/>
                  <a:gd name="T4" fmla="*/ 17 w 17"/>
                  <a:gd name="T5" fmla="*/ 3 h 7"/>
                  <a:gd name="T6" fmla="*/ 17 w 17"/>
                  <a:gd name="T7" fmla="*/ 3 h 7"/>
                  <a:gd name="T8" fmla="*/ 16 w 17"/>
                  <a:gd name="T9" fmla="*/ 4 h 7"/>
                  <a:gd name="T10" fmla="*/ 16 w 17"/>
                  <a:gd name="T11" fmla="*/ 5 h 7"/>
                  <a:gd name="T12" fmla="*/ 15 w 17"/>
                  <a:gd name="T13" fmla="*/ 5 h 7"/>
                  <a:gd name="T14" fmla="*/ 15 w 17"/>
                  <a:gd name="T15" fmla="*/ 6 h 7"/>
                  <a:gd name="T16" fmla="*/ 14 w 17"/>
                  <a:gd name="T17" fmla="*/ 6 h 7"/>
                  <a:gd name="T18" fmla="*/ 13 w 17"/>
                  <a:gd name="T19" fmla="*/ 7 h 7"/>
                  <a:gd name="T20" fmla="*/ 11 w 17"/>
                  <a:gd name="T21" fmla="*/ 7 h 7"/>
                  <a:gd name="T22" fmla="*/ 10 w 17"/>
                  <a:gd name="T23" fmla="*/ 7 h 7"/>
                  <a:gd name="T24" fmla="*/ 9 w 17"/>
                  <a:gd name="T25" fmla="*/ 7 h 7"/>
                  <a:gd name="T26" fmla="*/ 8 w 17"/>
                  <a:gd name="T27" fmla="*/ 7 h 7"/>
                  <a:gd name="T28" fmla="*/ 7 w 17"/>
                  <a:gd name="T29" fmla="*/ 7 h 7"/>
                  <a:gd name="T30" fmla="*/ 7 w 17"/>
                  <a:gd name="T31" fmla="*/ 7 h 7"/>
                  <a:gd name="T32" fmla="*/ 7 w 17"/>
                  <a:gd name="T33" fmla="*/ 7 h 7"/>
                  <a:gd name="T34" fmla="*/ 0 w 17"/>
                  <a:gd name="T35" fmla="*/ 0 h 7"/>
                  <a:gd name="T36" fmla="*/ 17 w 17"/>
                  <a:gd name="T3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lnTo>
                      <a:pt x="17" y="2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6" y="4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0" y="0"/>
                    </a:ln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90" name="Freeform 269"/>
              <p:cNvSpPr>
                <a:spLocks/>
              </p:cNvSpPr>
              <p:nvPr/>
            </p:nvSpPr>
            <p:spPr bwMode="auto">
              <a:xfrm>
                <a:off x="975" y="2701"/>
                <a:ext cx="11" cy="3"/>
              </a:xfrm>
              <a:custGeom>
                <a:avLst/>
                <a:gdLst>
                  <a:gd name="T0" fmla="*/ 11 w 11"/>
                  <a:gd name="T1" fmla="*/ 1 h 3"/>
                  <a:gd name="T2" fmla="*/ 10 w 11"/>
                  <a:gd name="T3" fmla="*/ 3 h 3"/>
                  <a:gd name="T4" fmla="*/ 3 w 11"/>
                  <a:gd name="T5" fmla="*/ 2 h 3"/>
                  <a:gd name="T6" fmla="*/ 0 w 11"/>
                  <a:gd name="T7" fmla="*/ 0 h 3"/>
                  <a:gd name="T8" fmla="*/ 11 w 1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">
                    <a:moveTo>
                      <a:pt x="11" y="1"/>
                    </a:moveTo>
                    <a:lnTo>
                      <a:pt x="10" y="3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91" name="Freeform 270"/>
              <p:cNvSpPr>
                <a:spLocks/>
              </p:cNvSpPr>
              <p:nvPr/>
            </p:nvSpPr>
            <p:spPr bwMode="auto">
              <a:xfrm>
                <a:off x="961" y="2665"/>
                <a:ext cx="40" cy="12"/>
              </a:xfrm>
              <a:custGeom>
                <a:avLst/>
                <a:gdLst>
                  <a:gd name="T0" fmla="*/ 4 w 40"/>
                  <a:gd name="T1" fmla="*/ 3 h 12"/>
                  <a:gd name="T2" fmla="*/ 6 w 40"/>
                  <a:gd name="T3" fmla="*/ 2 h 12"/>
                  <a:gd name="T4" fmla="*/ 7 w 40"/>
                  <a:gd name="T5" fmla="*/ 2 h 12"/>
                  <a:gd name="T6" fmla="*/ 8 w 40"/>
                  <a:gd name="T7" fmla="*/ 2 h 12"/>
                  <a:gd name="T8" fmla="*/ 9 w 40"/>
                  <a:gd name="T9" fmla="*/ 2 h 12"/>
                  <a:gd name="T10" fmla="*/ 10 w 40"/>
                  <a:gd name="T11" fmla="*/ 1 h 12"/>
                  <a:gd name="T12" fmla="*/ 11 w 40"/>
                  <a:gd name="T13" fmla="*/ 0 h 12"/>
                  <a:gd name="T14" fmla="*/ 13 w 40"/>
                  <a:gd name="T15" fmla="*/ 0 h 12"/>
                  <a:gd name="T16" fmla="*/ 15 w 40"/>
                  <a:gd name="T17" fmla="*/ 0 h 12"/>
                  <a:gd name="T18" fmla="*/ 16 w 40"/>
                  <a:gd name="T19" fmla="*/ 0 h 12"/>
                  <a:gd name="T20" fmla="*/ 17 w 40"/>
                  <a:gd name="T21" fmla="*/ 0 h 12"/>
                  <a:gd name="T22" fmla="*/ 18 w 40"/>
                  <a:gd name="T23" fmla="*/ 0 h 12"/>
                  <a:gd name="T24" fmla="*/ 19 w 40"/>
                  <a:gd name="T25" fmla="*/ 0 h 12"/>
                  <a:gd name="T26" fmla="*/ 21 w 40"/>
                  <a:gd name="T27" fmla="*/ 0 h 12"/>
                  <a:gd name="T28" fmla="*/ 23 w 40"/>
                  <a:gd name="T29" fmla="*/ 0 h 12"/>
                  <a:gd name="T30" fmla="*/ 25 w 40"/>
                  <a:gd name="T31" fmla="*/ 0 h 12"/>
                  <a:gd name="T32" fmla="*/ 27 w 40"/>
                  <a:gd name="T33" fmla="*/ 1 h 12"/>
                  <a:gd name="T34" fmla="*/ 28 w 40"/>
                  <a:gd name="T35" fmla="*/ 2 h 12"/>
                  <a:gd name="T36" fmla="*/ 29 w 40"/>
                  <a:gd name="T37" fmla="*/ 3 h 12"/>
                  <a:gd name="T38" fmla="*/ 31 w 40"/>
                  <a:gd name="T39" fmla="*/ 3 h 12"/>
                  <a:gd name="T40" fmla="*/ 33 w 40"/>
                  <a:gd name="T41" fmla="*/ 3 h 12"/>
                  <a:gd name="T42" fmla="*/ 36 w 40"/>
                  <a:gd name="T43" fmla="*/ 4 h 12"/>
                  <a:gd name="T44" fmla="*/ 39 w 40"/>
                  <a:gd name="T45" fmla="*/ 6 h 12"/>
                  <a:gd name="T46" fmla="*/ 40 w 40"/>
                  <a:gd name="T47" fmla="*/ 7 h 12"/>
                  <a:gd name="T48" fmla="*/ 39 w 40"/>
                  <a:gd name="T49" fmla="*/ 9 h 12"/>
                  <a:gd name="T50" fmla="*/ 38 w 40"/>
                  <a:gd name="T51" fmla="*/ 11 h 12"/>
                  <a:gd name="T52" fmla="*/ 36 w 40"/>
                  <a:gd name="T53" fmla="*/ 12 h 12"/>
                  <a:gd name="T54" fmla="*/ 33 w 40"/>
                  <a:gd name="T55" fmla="*/ 12 h 12"/>
                  <a:gd name="T56" fmla="*/ 30 w 40"/>
                  <a:gd name="T57" fmla="*/ 12 h 12"/>
                  <a:gd name="T58" fmla="*/ 29 w 40"/>
                  <a:gd name="T59" fmla="*/ 12 h 12"/>
                  <a:gd name="T60" fmla="*/ 27 w 40"/>
                  <a:gd name="T61" fmla="*/ 12 h 12"/>
                  <a:gd name="T62" fmla="*/ 26 w 40"/>
                  <a:gd name="T63" fmla="*/ 11 h 12"/>
                  <a:gd name="T64" fmla="*/ 25 w 40"/>
                  <a:gd name="T65" fmla="*/ 11 h 12"/>
                  <a:gd name="T66" fmla="*/ 24 w 40"/>
                  <a:gd name="T67" fmla="*/ 11 h 12"/>
                  <a:gd name="T68" fmla="*/ 23 w 40"/>
                  <a:gd name="T69" fmla="*/ 11 h 12"/>
                  <a:gd name="T70" fmla="*/ 21 w 40"/>
                  <a:gd name="T71" fmla="*/ 11 h 12"/>
                  <a:gd name="T72" fmla="*/ 20 w 40"/>
                  <a:gd name="T73" fmla="*/ 11 h 12"/>
                  <a:gd name="T74" fmla="*/ 18 w 40"/>
                  <a:gd name="T75" fmla="*/ 11 h 12"/>
                  <a:gd name="T76" fmla="*/ 17 w 40"/>
                  <a:gd name="T77" fmla="*/ 10 h 12"/>
                  <a:gd name="T78" fmla="*/ 15 w 40"/>
                  <a:gd name="T79" fmla="*/ 10 h 12"/>
                  <a:gd name="T80" fmla="*/ 15 w 40"/>
                  <a:gd name="T81" fmla="*/ 9 h 12"/>
                  <a:gd name="T82" fmla="*/ 14 w 40"/>
                  <a:gd name="T83" fmla="*/ 9 h 12"/>
                  <a:gd name="T84" fmla="*/ 13 w 40"/>
                  <a:gd name="T85" fmla="*/ 9 h 12"/>
                  <a:gd name="T86" fmla="*/ 11 w 40"/>
                  <a:gd name="T87" fmla="*/ 9 h 12"/>
                  <a:gd name="T88" fmla="*/ 10 w 40"/>
                  <a:gd name="T89" fmla="*/ 9 h 12"/>
                  <a:gd name="T90" fmla="*/ 8 w 40"/>
                  <a:gd name="T91" fmla="*/ 10 h 12"/>
                  <a:gd name="T92" fmla="*/ 6 w 40"/>
                  <a:gd name="T93" fmla="*/ 11 h 12"/>
                  <a:gd name="T94" fmla="*/ 4 w 40"/>
                  <a:gd name="T95" fmla="*/ 11 h 12"/>
                  <a:gd name="T96" fmla="*/ 2 w 40"/>
                  <a:gd name="T97" fmla="*/ 11 h 12"/>
                  <a:gd name="T98" fmla="*/ 0 w 40"/>
                  <a:gd name="T99" fmla="*/ 10 h 12"/>
                  <a:gd name="T100" fmla="*/ 0 w 40"/>
                  <a:gd name="T101" fmla="*/ 8 h 12"/>
                  <a:gd name="T102" fmla="*/ 0 w 40"/>
                  <a:gd name="T103" fmla="*/ 7 h 12"/>
                  <a:gd name="T104" fmla="*/ 1 w 40"/>
                  <a:gd name="T105" fmla="*/ 5 h 12"/>
                  <a:gd name="T106" fmla="*/ 3 w 40"/>
                  <a:gd name="T10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0" h="12">
                    <a:moveTo>
                      <a:pt x="4" y="3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3" y="3"/>
                    </a:lnTo>
                    <a:lnTo>
                      <a:pt x="35" y="3"/>
                    </a:lnTo>
                    <a:lnTo>
                      <a:pt x="36" y="4"/>
                    </a:lnTo>
                    <a:lnTo>
                      <a:pt x="38" y="5"/>
                    </a:lnTo>
                    <a:lnTo>
                      <a:pt x="39" y="6"/>
                    </a:lnTo>
                    <a:lnTo>
                      <a:pt x="39" y="6"/>
                    </a:lnTo>
                    <a:lnTo>
                      <a:pt x="40" y="7"/>
                    </a:lnTo>
                    <a:lnTo>
                      <a:pt x="40" y="8"/>
                    </a:lnTo>
                    <a:lnTo>
                      <a:pt x="39" y="9"/>
                    </a:lnTo>
                    <a:lnTo>
                      <a:pt x="39" y="10"/>
                    </a:lnTo>
                    <a:lnTo>
                      <a:pt x="38" y="11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4" y="12"/>
                    </a:lnTo>
                    <a:lnTo>
                      <a:pt x="33" y="12"/>
                    </a:lnTo>
                    <a:lnTo>
                      <a:pt x="31" y="12"/>
                    </a:lnTo>
                    <a:lnTo>
                      <a:pt x="30" y="12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7" y="12"/>
                    </a:lnTo>
                    <a:lnTo>
                      <a:pt x="27" y="11"/>
                    </a:lnTo>
                    <a:lnTo>
                      <a:pt x="26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4" y="11"/>
                    </a:lnTo>
                    <a:lnTo>
                      <a:pt x="24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2" y="11"/>
                    </a:lnTo>
                    <a:lnTo>
                      <a:pt x="21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7" y="11"/>
                    </a:lnTo>
                    <a:lnTo>
                      <a:pt x="17" y="10"/>
                    </a:lnTo>
                    <a:lnTo>
                      <a:pt x="16" y="10"/>
                    </a:lnTo>
                    <a:lnTo>
                      <a:pt x="15" y="10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2" y="9"/>
                    </a:lnTo>
                    <a:lnTo>
                      <a:pt x="11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9" y="10"/>
                    </a:lnTo>
                    <a:lnTo>
                      <a:pt x="8" y="10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92" name="Freeform 271"/>
              <p:cNvSpPr>
                <a:spLocks/>
              </p:cNvSpPr>
              <p:nvPr/>
            </p:nvSpPr>
            <p:spPr bwMode="auto">
              <a:xfrm>
                <a:off x="997" y="2758"/>
                <a:ext cx="53" cy="16"/>
              </a:xfrm>
              <a:custGeom>
                <a:avLst/>
                <a:gdLst>
                  <a:gd name="T0" fmla="*/ 24 w 53"/>
                  <a:gd name="T1" fmla="*/ 0 h 16"/>
                  <a:gd name="T2" fmla="*/ 53 w 53"/>
                  <a:gd name="T3" fmla="*/ 10 h 16"/>
                  <a:gd name="T4" fmla="*/ 17 w 53"/>
                  <a:gd name="T5" fmla="*/ 16 h 16"/>
                  <a:gd name="T6" fmla="*/ 0 w 53"/>
                  <a:gd name="T7" fmla="*/ 3 h 16"/>
                  <a:gd name="T8" fmla="*/ 24 w 53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16">
                    <a:moveTo>
                      <a:pt x="24" y="0"/>
                    </a:moveTo>
                    <a:lnTo>
                      <a:pt x="53" y="10"/>
                    </a:lnTo>
                    <a:lnTo>
                      <a:pt x="17" y="16"/>
                    </a:lnTo>
                    <a:lnTo>
                      <a:pt x="0" y="3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93" name="Freeform 272"/>
              <p:cNvSpPr>
                <a:spLocks/>
              </p:cNvSpPr>
              <p:nvPr/>
            </p:nvSpPr>
            <p:spPr bwMode="auto">
              <a:xfrm>
                <a:off x="1002" y="2760"/>
                <a:ext cx="41" cy="12"/>
              </a:xfrm>
              <a:custGeom>
                <a:avLst/>
                <a:gdLst>
                  <a:gd name="T0" fmla="*/ 19 w 41"/>
                  <a:gd name="T1" fmla="*/ 0 h 12"/>
                  <a:gd name="T2" fmla="*/ 41 w 41"/>
                  <a:gd name="T3" fmla="*/ 8 h 12"/>
                  <a:gd name="T4" fmla="*/ 12 w 41"/>
                  <a:gd name="T5" fmla="*/ 12 h 12"/>
                  <a:gd name="T6" fmla="*/ 0 w 41"/>
                  <a:gd name="T7" fmla="*/ 3 h 12"/>
                  <a:gd name="T8" fmla="*/ 19 w 4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2">
                    <a:moveTo>
                      <a:pt x="19" y="0"/>
                    </a:moveTo>
                    <a:lnTo>
                      <a:pt x="41" y="8"/>
                    </a:lnTo>
                    <a:lnTo>
                      <a:pt x="12" y="12"/>
                    </a:lnTo>
                    <a:lnTo>
                      <a:pt x="0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94" name="Freeform 273"/>
              <p:cNvSpPr>
                <a:spLocks/>
              </p:cNvSpPr>
              <p:nvPr/>
            </p:nvSpPr>
            <p:spPr bwMode="auto">
              <a:xfrm>
                <a:off x="939" y="2715"/>
                <a:ext cx="86" cy="52"/>
              </a:xfrm>
              <a:custGeom>
                <a:avLst/>
                <a:gdLst>
                  <a:gd name="T0" fmla="*/ 7 w 86"/>
                  <a:gd name="T1" fmla="*/ 8 h 52"/>
                  <a:gd name="T2" fmla="*/ 9 w 86"/>
                  <a:gd name="T3" fmla="*/ 6 h 52"/>
                  <a:gd name="T4" fmla="*/ 12 w 86"/>
                  <a:gd name="T5" fmla="*/ 4 h 52"/>
                  <a:gd name="T6" fmla="*/ 15 w 86"/>
                  <a:gd name="T7" fmla="*/ 2 h 52"/>
                  <a:gd name="T8" fmla="*/ 16 w 86"/>
                  <a:gd name="T9" fmla="*/ 2 h 52"/>
                  <a:gd name="T10" fmla="*/ 18 w 86"/>
                  <a:gd name="T11" fmla="*/ 1 h 52"/>
                  <a:gd name="T12" fmla="*/ 21 w 86"/>
                  <a:gd name="T13" fmla="*/ 1 h 52"/>
                  <a:gd name="T14" fmla="*/ 23 w 86"/>
                  <a:gd name="T15" fmla="*/ 0 h 52"/>
                  <a:gd name="T16" fmla="*/ 23 w 86"/>
                  <a:gd name="T17" fmla="*/ 0 h 52"/>
                  <a:gd name="T18" fmla="*/ 25 w 86"/>
                  <a:gd name="T19" fmla="*/ 0 h 52"/>
                  <a:gd name="T20" fmla="*/ 29 w 86"/>
                  <a:gd name="T21" fmla="*/ 0 h 52"/>
                  <a:gd name="T22" fmla="*/ 33 w 86"/>
                  <a:gd name="T23" fmla="*/ 0 h 52"/>
                  <a:gd name="T24" fmla="*/ 37 w 86"/>
                  <a:gd name="T25" fmla="*/ 0 h 52"/>
                  <a:gd name="T26" fmla="*/ 42 w 86"/>
                  <a:gd name="T27" fmla="*/ 0 h 52"/>
                  <a:gd name="T28" fmla="*/ 45 w 86"/>
                  <a:gd name="T29" fmla="*/ 0 h 52"/>
                  <a:gd name="T30" fmla="*/ 47 w 86"/>
                  <a:gd name="T31" fmla="*/ 0 h 52"/>
                  <a:gd name="T32" fmla="*/ 48 w 86"/>
                  <a:gd name="T33" fmla="*/ 0 h 52"/>
                  <a:gd name="T34" fmla="*/ 50 w 86"/>
                  <a:gd name="T35" fmla="*/ 1 h 52"/>
                  <a:gd name="T36" fmla="*/ 53 w 86"/>
                  <a:gd name="T37" fmla="*/ 1 h 52"/>
                  <a:gd name="T38" fmla="*/ 56 w 86"/>
                  <a:gd name="T39" fmla="*/ 2 h 52"/>
                  <a:gd name="T40" fmla="*/ 58 w 86"/>
                  <a:gd name="T41" fmla="*/ 3 h 52"/>
                  <a:gd name="T42" fmla="*/ 60 w 86"/>
                  <a:gd name="T43" fmla="*/ 5 h 52"/>
                  <a:gd name="T44" fmla="*/ 62 w 86"/>
                  <a:gd name="T45" fmla="*/ 6 h 52"/>
                  <a:gd name="T46" fmla="*/ 63 w 86"/>
                  <a:gd name="T47" fmla="*/ 7 h 52"/>
                  <a:gd name="T48" fmla="*/ 64 w 86"/>
                  <a:gd name="T49" fmla="*/ 9 h 52"/>
                  <a:gd name="T50" fmla="*/ 68 w 86"/>
                  <a:gd name="T51" fmla="*/ 16 h 52"/>
                  <a:gd name="T52" fmla="*/ 73 w 86"/>
                  <a:gd name="T53" fmla="*/ 24 h 52"/>
                  <a:gd name="T54" fmla="*/ 76 w 86"/>
                  <a:gd name="T55" fmla="*/ 33 h 52"/>
                  <a:gd name="T56" fmla="*/ 86 w 86"/>
                  <a:gd name="T57" fmla="*/ 46 h 52"/>
                  <a:gd name="T58" fmla="*/ 75 w 86"/>
                  <a:gd name="T59" fmla="*/ 47 h 52"/>
                  <a:gd name="T60" fmla="*/ 75 w 86"/>
                  <a:gd name="T61" fmla="*/ 49 h 52"/>
                  <a:gd name="T62" fmla="*/ 73 w 86"/>
                  <a:gd name="T63" fmla="*/ 52 h 52"/>
                  <a:gd name="T64" fmla="*/ 72 w 86"/>
                  <a:gd name="T65" fmla="*/ 51 h 52"/>
                  <a:gd name="T66" fmla="*/ 71 w 86"/>
                  <a:gd name="T67" fmla="*/ 51 h 52"/>
                  <a:gd name="T68" fmla="*/ 70 w 86"/>
                  <a:gd name="T69" fmla="*/ 47 h 52"/>
                  <a:gd name="T70" fmla="*/ 69 w 86"/>
                  <a:gd name="T71" fmla="*/ 40 h 52"/>
                  <a:gd name="T72" fmla="*/ 67 w 86"/>
                  <a:gd name="T73" fmla="*/ 39 h 52"/>
                  <a:gd name="T74" fmla="*/ 65 w 86"/>
                  <a:gd name="T75" fmla="*/ 36 h 52"/>
                  <a:gd name="T76" fmla="*/ 62 w 86"/>
                  <a:gd name="T77" fmla="*/ 30 h 52"/>
                  <a:gd name="T78" fmla="*/ 57 w 86"/>
                  <a:gd name="T79" fmla="*/ 24 h 52"/>
                  <a:gd name="T80" fmla="*/ 56 w 86"/>
                  <a:gd name="T81" fmla="*/ 39 h 52"/>
                  <a:gd name="T82" fmla="*/ 14 w 86"/>
                  <a:gd name="T83" fmla="*/ 24 h 52"/>
                  <a:gd name="T84" fmla="*/ 13 w 86"/>
                  <a:gd name="T85" fmla="*/ 29 h 52"/>
                  <a:gd name="T86" fmla="*/ 13 w 86"/>
                  <a:gd name="T87" fmla="*/ 43 h 52"/>
                  <a:gd name="T88" fmla="*/ 1 w 86"/>
                  <a:gd name="T89" fmla="*/ 44 h 52"/>
                  <a:gd name="T90" fmla="*/ 0 w 86"/>
                  <a:gd name="T91" fmla="*/ 37 h 52"/>
                  <a:gd name="T92" fmla="*/ 1 w 86"/>
                  <a:gd name="T93" fmla="*/ 27 h 52"/>
                  <a:gd name="T94" fmla="*/ 3 w 86"/>
                  <a:gd name="T95" fmla="*/ 1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6" h="52">
                    <a:moveTo>
                      <a:pt x="6" y="10"/>
                    </a:moveTo>
                    <a:lnTo>
                      <a:pt x="7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12" y="4"/>
                    </a:lnTo>
                    <a:lnTo>
                      <a:pt x="13" y="3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7" y="3"/>
                    </a:lnTo>
                    <a:lnTo>
                      <a:pt x="58" y="3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6"/>
                    </a:lnTo>
                    <a:lnTo>
                      <a:pt x="62" y="7"/>
                    </a:lnTo>
                    <a:lnTo>
                      <a:pt x="63" y="7"/>
                    </a:lnTo>
                    <a:lnTo>
                      <a:pt x="63" y="7"/>
                    </a:lnTo>
                    <a:lnTo>
                      <a:pt x="64" y="9"/>
                    </a:lnTo>
                    <a:lnTo>
                      <a:pt x="66" y="12"/>
                    </a:lnTo>
                    <a:lnTo>
                      <a:pt x="68" y="16"/>
                    </a:lnTo>
                    <a:lnTo>
                      <a:pt x="70" y="20"/>
                    </a:lnTo>
                    <a:lnTo>
                      <a:pt x="73" y="24"/>
                    </a:lnTo>
                    <a:lnTo>
                      <a:pt x="75" y="28"/>
                    </a:lnTo>
                    <a:lnTo>
                      <a:pt x="76" y="33"/>
                    </a:lnTo>
                    <a:lnTo>
                      <a:pt x="78" y="36"/>
                    </a:lnTo>
                    <a:lnTo>
                      <a:pt x="86" y="46"/>
                    </a:lnTo>
                    <a:lnTo>
                      <a:pt x="79" y="51"/>
                    </a:lnTo>
                    <a:lnTo>
                      <a:pt x="75" y="47"/>
                    </a:lnTo>
                    <a:lnTo>
                      <a:pt x="75" y="48"/>
                    </a:lnTo>
                    <a:lnTo>
                      <a:pt x="75" y="49"/>
                    </a:lnTo>
                    <a:lnTo>
                      <a:pt x="74" y="51"/>
                    </a:lnTo>
                    <a:lnTo>
                      <a:pt x="73" y="52"/>
                    </a:lnTo>
                    <a:lnTo>
                      <a:pt x="72" y="52"/>
                    </a:lnTo>
                    <a:lnTo>
                      <a:pt x="72" y="51"/>
                    </a:lnTo>
                    <a:lnTo>
                      <a:pt x="71" y="51"/>
                    </a:lnTo>
                    <a:lnTo>
                      <a:pt x="71" y="51"/>
                    </a:lnTo>
                    <a:lnTo>
                      <a:pt x="71" y="50"/>
                    </a:lnTo>
                    <a:lnTo>
                      <a:pt x="70" y="47"/>
                    </a:lnTo>
                    <a:lnTo>
                      <a:pt x="70" y="44"/>
                    </a:lnTo>
                    <a:lnTo>
                      <a:pt x="69" y="40"/>
                    </a:lnTo>
                    <a:lnTo>
                      <a:pt x="67" y="40"/>
                    </a:lnTo>
                    <a:lnTo>
                      <a:pt x="67" y="39"/>
                    </a:lnTo>
                    <a:lnTo>
                      <a:pt x="67" y="38"/>
                    </a:lnTo>
                    <a:lnTo>
                      <a:pt x="65" y="36"/>
                    </a:lnTo>
                    <a:lnTo>
                      <a:pt x="64" y="33"/>
                    </a:lnTo>
                    <a:lnTo>
                      <a:pt x="62" y="30"/>
                    </a:lnTo>
                    <a:lnTo>
                      <a:pt x="60" y="27"/>
                    </a:lnTo>
                    <a:lnTo>
                      <a:pt x="57" y="24"/>
                    </a:lnTo>
                    <a:lnTo>
                      <a:pt x="54" y="22"/>
                    </a:lnTo>
                    <a:lnTo>
                      <a:pt x="56" y="39"/>
                    </a:lnTo>
                    <a:lnTo>
                      <a:pt x="15" y="43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3" y="29"/>
                    </a:lnTo>
                    <a:lnTo>
                      <a:pt x="12" y="35"/>
                    </a:lnTo>
                    <a:lnTo>
                      <a:pt x="13" y="43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1" y="41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1" y="27"/>
                    </a:lnTo>
                    <a:lnTo>
                      <a:pt x="2" y="21"/>
                    </a:lnTo>
                    <a:lnTo>
                      <a:pt x="3" y="15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95" name="Freeform 274"/>
              <p:cNvSpPr>
                <a:spLocks/>
              </p:cNvSpPr>
              <p:nvPr/>
            </p:nvSpPr>
            <p:spPr bwMode="auto">
              <a:xfrm>
                <a:off x="1009" y="2753"/>
                <a:ext cx="13" cy="11"/>
              </a:xfrm>
              <a:custGeom>
                <a:avLst/>
                <a:gdLst>
                  <a:gd name="T0" fmla="*/ 0 w 13"/>
                  <a:gd name="T1" fmla="*/ 1 h 11"/>
                  <a:gd name="T2" fmla="*/ 1 w 13"/>
                  <a:gd name="T3" fmla="*/ 4 h 11"/>
                  <a:gd name="T4" fmla="*/ 1 w 13"/>
                  <a:gd name="T5" fmla="*/ 7 h 11"/>
                  <a:gd name="T6" fmla="*/ 2 w 13"/>
                  <a:gd name="T7" fmla="*/ 10 h 11"/>
                  <a:gd name="T8" fmla="*/ 3 w 13"/>
                  <a:gd name="T9" fmla="*/ 11 h 11"/>
                  <a:gd name="T10" fmla="*/ 3 w 13"/>
                  <a:gd name="T11" fmla="*/ 10 h 11"/>
                  <a:gd name="T12" fmla="*/ 4 w 13"/>
                  <a:gd name="T13" fmla="*/ 9 h 11"/>
                  <a:gd name="T14" fmla="*/ 4 w 13"/>
                  <a:gd name="T15" fmla="*/ 7 h 11"/>
                  <a:gd name="T16" fmla="*/ 4 w 13"/>
                  <a:gd name="T17" fmla="*/ 6 h 11"/>
                  <a:gd name="T18" fmla="*/ 9 w 13"/>
                  <a:gd name="T19" fmla="*/ 10 h 11"/>
                  <a:gd name="T20" fmla="*/ 13 w 13"/>
                  <a:gd name="T21" fmla="*/ 8 h 11"/>
                  <a:gd name="T22" fmla="*/ 7 w 13"/>
                  <a:gd name="T23" fmla="*/ 0 h 11"/>
                  <a:gd name="T24" fmla="*/ 0 w 13"/>
                  <a:gd name="T2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1">
                    <a:moveTo>
                      <a:pt x="0" y="1"/>
                    </a:moveTo>
                    <a:lnTo>
                      <a:pt x="1" y="4"/>
                    </a:lnTo>
                    <a:lnTo>
                      <a:pt x="1" y="7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9" y="10"/>
                    </a:lnTo>
                    <a:lnTo>
                      <a:pt x="13" y="8"/>
                    </a:lnTo>
                    <a:lnTo>
                      <a:pt x="7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96" name="Freeform 275"/>
              <p:cNvSpPr>
                <a:spLocks/>
              </p:cNvSpPr>
              <p:nvPr/>
            </p:nvSpPr>
            <p:spPr bwMode="auto">
              <a:xfrm>
                <a:off x="942" y="2718"/>
                <a:ext cx="72" cy="40"/>
              </a:xfrm>
              <a:custGeom>
                <a:avLst/>
                <a:gdLst>
                  <a:gd name="T0" fmla="*/ 54 w 72"/>
                  <a:gd name="T1" fmla="*/ 2 h 40"/>
                  <a:gd name="T2" fmla="*/ 52 w 72"/>
                  <a:gd name="T3" fmla="*/ 1 h 40"/>
                  <a:gd name="T4" fmla="*/ 50 w 72"/>
                  <a:gd name="T5" fmla="*/ 1 h 40"/>
                  <a:gd name="T6" fmla="*/ 48 w 72"/>
                  <a:gd name="T7" fmla="*/ 0 h 40"/>
                  <a:gd name="T8" fmla="*/ 41 w 72"/>
                  <a:gd name="T9" fmla="*/ 0 h 40"/>
                  <a:gd name="T10" fmla="*/ 23 w 72"/>
                  <a:gd name="T11" fmla="*/ 0 h 40"/>
                  <a:gd name="T12" fmla="*/ 16 w 72"/>
                  <a:gd name="T13" fmla="*/ 0 h 40"/>
                  <a:gd name="T14" fmla="*/ 13 w 72"/>
                  <a:gd name="T15" fmla="*/ 1 h 40"/>
                  <a:gd name="T16" fmla="*/ 10 w 72"/>
                  <a:gd name="T17" fmla="*/ 3 h 40"/>
                  <a:gd name="T18" fmla="*/ 7 w 72"/>
                  <a:gd name="T19" fmla="*/ 5 h 40"/>
                  <a:gd name="T20" fmla="*/ 3 w 72"/>
                  <a:gd name="T21" fmla="*/ 12 h 40"/>
                  <a:gd name="T22" fmla="*/ 0 w 72"/>
                  <a:gd name="T23" fmla="*/ 23 h 40"/>
                  <a:gd name="T24" fmla="*/ 0 w 72"/>
                  <a:gd name="T25" fmla="*/ 33 h 40"/>
                  <a:gd name="T26" fmla="*/ 1 w 72"/>
                  <a:gd name="T27" fmla="*/ 39 h 40"/>
                  <a:gd name="T28" fmla="*/ 7 w 72"/>
                  <a:gd name="T29" fmla="*/ 39 h 40"/>
                  <a:gd name="T30" fmla="*/ 8 w 72"/>
                  <a:gd name="T31" fmla="*/ 26 h 40"/>
                  <a:gd name="T32" fmla="*/ 10 w 72"/>
                  <a:gd name="T33" fmla="*/ 19 h 40"/>
                  <a:gd name="T34" fmla="*/ 12 w 72"/>
                  <a:gd name="T35" fmla="*/ 17 h 40"/>
                  <a:gd name="T36" fmla="*/ 13 w 72"/>
                  <a:gd name="T37" fmla="*/ 16 h 40"/>
                  <a:gd name="T38" fmla="*/ 15 w 72"/>
                  <a:gd name="T39" fmla="*/ 38 h 40"/>
                  <a:gd name="T40" fmla="*/ 18 w 72"/>
                  <a:gd name="T41" fmla="*/ 38 h 40"/>
                  <a:gd name="T42" fmla="*/ 23 w 72"/>
                  <a:gd name="T43" fmla="*/ 37 h 40"/>
                  <a:gd name="T44" fmla="*/ 30 w 72"/>
                  <a:gd name="T45" fmla="*/ 37 h 40"/>
                  <a:gd name="T46" fmla="*/ 36 w 72"/>
                  <a:gd name="T47" fmla="*/ 36 h 40"/>
                  <a:gd name="T48" fmla="*/ 42 w 72"/>
                  <a:gd name="T49" fmla="*/ 36 h 40"/>
                  <a:gd name="T50" fmla="*/ 47 w 72"/>
                  <a:gd name="T51" fmla="*/ 35 h 40"/>
                  <a:gd name="T52" fmla="*/ 50 w 72"/>
                  <a:gd name="T53" fmla="*/ 35 h 40"/>
                  <a:gd name="T54" fmla="*/ 48 w 72"/>
                  <a:gd name="T55" fmla="*/ 15 h 40"/>
                  <a:gd name="T56" fmla="*/ 50 w 72"/>
                  <a:gd name="T57" fmla="*/ 16 h 40"/>
                  <a:gd name="T58" fmla="*/ 55 w 72"/>
                  <a:gd name="T59" fmla="*/ 19 h 40"/>
                  <a:gd name="T60" fmla="*/ 60 w 72"/>
                  <a:gd name="T61" fmla="*/ 25 h 40"/>
                  <a:gd name="T62" fmla="*/ 65 w 72"/>
                  <a:gd name="T63" fmla="*/ 34 h 40"/>
                  <a:gd name="T64" fmla="*/ 69 w 72"/>
                  <a:gd name="T65" fmla="*/ 25 h 40"/>
                  <a:gd name="T66" fmla="*/ 63 w 72"/>
                  <a:gd name="T67" fmla="*/ 13 h 40"/>
                  <a:gd name="T68" fmla="*/ 58 w 72"/>
                  <a:gd name="T69" fmla="*/ 6 h 40"/>
                  <a:gd name="T70" fmla="*/ 55 w 72"/>
                  <a:gd name="T71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2" h="40">
                    <a:moveTo>
                      <a:pt x="54" y="2"/>
                    </a:moveTo>
                    <a:lnTo>
                      <a:pt x="54" y="2"/>
                    </a:lnTo>
                    <a:lnTo>
                      <a:pt x="53" y="2"/>
                    </a:lnTo>
                    <a:lnTo>
                      <a:pt x="52" y="1"/>
                    </a:lnTo>
                    <a:lnTo>
                      <a:pt x="51" y="1"/>
                    </a:lnTo>
                    <a:lnTo>
                      <a:pt x="50" y="1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1" y="0"/>
                    </a:lnTo>
                    <a:lnTo>
                      <a:pt x="34" y="19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3" y="12"/>
                    </a:lnTo>
                    <a:lnTo>
                      <a:pt x="1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37"/>
                    </a:lnTo>
                    <a:lnTo>
                      <a:pt x="1" y="39"/>
                    </a:lnTo>
                    <a:lnTo>
                      <a:pt x="1" y="40"/>
                    </a:lnTo>
                    <a:lnTo>
                      <a:pt x="7" y="39"/>
                    </a:lnTo>
                    <a:lnTo>
                      <a:pt x="7" y="32"/>
                    </a:lnTo>
                    <a:lnTo>
                      <a:pt x="8" y="26"/>
                    </a:lnTo>
                    <a:lnTo>
                      <a:pt x="9" y="22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2" y="17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4" y="38"/>
                    </a:lnTo>
                    <a:lnTo>
                      <a:pt x="15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3" y="37"/>
                    </a:lnTo>
                    <a:lnTo>
                      <a:pt x="27" y="37"/>
                    </a:lnTo>
                    <a:lnTo>
                      <a:pt x="30" y="37"/>
                    </a:lnTo>
                    <a:lnTo>
                      <a:pt x="33" y="37"/>
                    </a:lnTo>
                    <a:lnTo>
                      <a:pt x="36" y="36"/>
                    </a:lnTo>
                    <a:lnTo>
                      <a:pt x="39" y="36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7" y="35"/>
                    </a:lnTo>
                    <a:lnTo>
                      <a:pt x="49" y="35"/>
                    </a:lnTo>
                    <a:lnTo>
                      <a:pt x="50" y="35"/>
                    </a:lnTo>
                    <a:lnTo>
                      <a:pt x="50" y="35"/>
                    </a:lnTo>
                    <a:lnTo>
                      <a:pt x="48" y="15"/>
                    </a:lnTo>
                    <a:lnTo>
                      <a:pt x="49" y="16"/>
                    </a:lnTo>
                    <a:lnTo>
                      <a:pt x="50" y="16"/>
                    </a:lnTo>
                    <a:lnTo>
                      <a:pt x="52" y="17"/>
                    </a:lnTo>
                    <a:lnTo>
                      <a:pt x="55" y="19"/>
                    </a:lnTo>
                    <a:lnTo>
                      <a:pt x="58" y="21"/>
                    </a:lnTo>
                    <a:lnTo>
                      <a:pt x="60" y="25"/>
                    </a:lnTo>
                    <a:lnTo>
                      <a:pt x="63" y="29"/>
                    </a:lnTo>
                    <a:lnTo>
                      <a:pt x="65" y="34"/>
                    </a:lnTo>
                    <a:lnTo>
                      <a:pt x="72" y="33"/>
                    </a:lnTo>
                    <a:lnTo>
                      <a:pt x="69" y="25"/>
                    </a:lnTo>
                    <a:lnTo>
                      <a:pt x="66" y="18"/>
                    </a:lnTo>
                    <a:lnTo>
                      <a:pt x="63" y="13"/>
                    </a:lnTo>
                    <a:lnTo>
                      <a:pt x="60" y="9"/>
                    </a:lnTo>
                    <a:lnTo>
                      <a:pt x="58" y="6"/>
                    </a:lnTo>
                    <a:lnTo>
                      <a:pt x="56" y="4"/>
                    </a:lnTo>
                    <a:lnTo>
                      <a:pt x="55" y="3"/>
                    </a:lnTo>
                    <a:lnTo>
                      <a:pt x="54" y="2"/>
                    </a:lnTo>
                    <a:close/>
                  </a:path>
                </a:pathLst>
              </a:custGeom>
              <a:solidFill>
                <a:srgbClr val="59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97" name="Freeform 276"/>
              <p:cNvSpPr>
                <a:spLocks/>
              </p:cNvSpPr>
              <p:nvPr/>
            </p:nvSpPr>
            <p:spPr bwMode="auto">
              <a:xfrm>
                <a:off x="959" y="2717"/>
                <a:ext cx="29" cy="20"/>
              </a:xfrm>
              <a:custGeom>
                <a:avLst/>
                <a:gdLst>
                  <a:gd name="T0" fmla="*/ 4 w 29"/>
                  <a:gd name="T1" fmla="*/ 6 h 20"/>
                  <a:gd name="T2" fmla="*/ 0 w 29"/>
                  <a:gd name="T3" fmla="*/ 4 h 20"/>
                  <a:gd name="T4" fmla="*/ 3 w 29"/>
                  <a:gd name="T5" fmla="*/ 0 h 20"/>
                  <a:gd name="T6" fmla="*/ 5 w 29"/>
                  <a:gd name="T7" fmla="*/ 0 h 20"/>
                  <a:gd name="T8" fmla="*/ 3 w 29"/>
                  <a:gd name="T9" fmla="*/ 3 h 20"/>
                  <a:gd name="T10" fmla="*/ 6 w 29"/>
                  <a:gd name="T11" fmla="*/ 6 h 20"/>
                  <a:gd name="T12" fmla="*/ 6 w 29"/>
                  <a:gd name="T13" fmla="*/ 6 h 20"/>
                  <a:gd name="T14" fmla="*/ 5 w 29"/>
                  <a:gd name="T15" fmla="*/ 7 h 20"/>
                  <a:gd name="T16" fmla="*/ 4 w 29"/>
                  <a:gd name="T17" fmla="*/ 8 h 20"/>
                  <a:gd name="T18" fmla="*/ 4 w 29"/>
                  <a:gd name="T19" fmla="*/ 9 h 20"/>
                  <a:gd name="T20" fmla="*/ 16 w 29"/>
                  <a:gd name="T21" fmla="*/ 17 h 20"/>
                  <a:gd name="T22" fmla="*/ 26 w 29"/>
                  <a:gd name="T23" fmla="*/ 8 h 20"/>
                  <a:gd name="T24" fmla="*/ 24 w 29"/>
                  <a:gd name="T25" fmla="*/ 6 h 20"/>
                  <a:gd name="T26" fmla="*/ 27 w 29"/>
                  <a:gd name="T27" fmla="*/ 3 h 20"/>
                  <a:gd name="T28" fmla="*/ 25 w 29"/>
                  <a:gd name="T29" fmla="*/ 0 h 20"/>
                  <a:gd name="T30" fmla="*/ 27 w 29"/>
                  <a:gd name="T31" fmla="*/ 0 h 20"/>
                  <a:gd name="T32" fmla="*/ 29 w 29"/>
                  <a:gd name="T33" fmla="*/ 4 h 20"/>
                  <a:gd name="T34" fmla="*/ 26 w 29"/>
                  <a:gd name="T35" fmla="*/ 6 h 20"/>
                  <a:gd name="T36" fmla="*/ 28 w 29"/>
                  <a:gd name="T37" fmla="*/ 9 h 20"/>
                  <a:gd name="T38" fmla="*/ 17 w 29"/>
                  <a:gd name="T39" fmla="*/ 20 h 20"/>
                  <a:gd name="T40" fmla="*/ 1 w 29"/>
                  <a:gd name="T41" fmla="*/ 9 h 20"/>
                  <a:gd name="T42" fmla="*/ 4 w 29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" h="20">
                    <a:moveTo>
                      <a:pt x="4" y="6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16" y="17"/>
                    </a:lnTo>
                    <a:lnTo>
                      <a:pt x="26" y="8"/>
                    </a:lnTo>
                    <a:lnTo>
                      <a:pt x="24" y="6"/>
                    </a:lnTo>
                    <a:lnTo>
                      <a:pt x="27" y="3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4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17" y="20"/>
                    </a:lnTo>
                    <a:lnTo>
                      <a:pt x="1" y="9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98" name="Freeform 277"/>
              <p:cNvSpPr>
                <a:spLocks/>
              </p:cNvSpPr>
              <p:nvPr/>
            </p:nvSpPr>
            <p:spPr bwMode="auto">
              <a:xfrm>
                <a:off x="967" y="2718"/>
                <a:ext cx="14" cy="15"/>
              </a:xfrm>
              <a:custGeom>
                <a:avLst/>
                <a:gdLst>
                  <a:gd name="T0" fmla="*/ 14 w 14"/>
                  <a:gd name="T1" fmla="*/ 0 h 15"/>
                  <a:gd name="T2" fmla="*/ 0 w 14"/>
                  <a:gd name="T3" fmla="*/ 0 h 15"/>
                  <a:gd name="T4" fmla="*/ 8 w 14"/>
                  <a:gd name="T5" fmla="*/ 15 h 15"/>
                  <a:gd name="T6" fmla="*/ 14 w 14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5">
                    <a:moveTo>
                      <a:pt x="14" y="0"/>
                    </a:moveTo>
                    <a:lnTo>
                      <a:pt x="0" y="0"/>
                    </a:lnTo>
                    <a:lnTo>
                      <a:pt x="8" y="1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99" name="Freeform 278"/>
              <p:cNvSpPr>
                <a:spLocks/>
              </p:cNvSpPr>
              <p:nvPr/>
            </p:nvSpPr>
            <p:spPr bwMode="auto">
              <a:xfrm>
                <a:off x="971" y="2716"/>
                <a:ext cx="7" cy="18"/>
              </a:xfrm>
              <a:custGeom>
                <a:avLst/>
                <a:gdLst>
                  <a:gd name="T0" fmla="*/ 4 w 7"/>
                  <a:gd name="T1" fmla="*/ 18 h 18"/>
                  <a:gd name="T2" fmla="*/ 0 w 7"/>
                  <a:gd name="T3" fmla="*/ 11 h 18"/>
                  <a:gd name="T4" fmla="*/ 2 w 7"/>
                  <a:gd name="T5" fmla="*/ 4 h 18"/>
                  <a:gd name="T6" fmla="*/ 2 w 7"/>
                  <a:gd name="T7" fmla="*/ 4 h 18"/>
                  <a:gd name="T8" fmla="*/ 2 w 7"/>
                  <a:gd name="T9" fmla="*/ 4 h 18"/>
                  <a:gd name="T10" fmla="*/ 1 w 7"/>
                  <a:gd name="T11" fmla="*/ 3 h 18"/>
                  <a:gd name="T12" fmla="*/ 1 w 7"/>
                  <a:gd name="T13" fmla="*/ 2 h 18"/>
                  <a:gd name="T14" fmla="*/ 1 w 7"/>
                  <a:gd name="T15" fmla="*/ 2 h 18"/>
                  <a:gd name="T16" fmla="*/ 2 w 7"/>
                  <a:gd name="T17" fmla="*/ 1 h 18"/>
                  <a:gd name="T18" fmla="*/ 3 w 7"/>
                  <a:gd name="T19" fmla="*/ 0 h 18"/>
                  <a:gd name="T20" fmla="*/ 3 w 7"/>
                  <a:gd name="T21" fmla="*/ 0 h 18"/>
                  <a:gd name="T22" fmla="*/ 4 w 7"/>
                  <a:gd name="T23" fmla="*/ 0 h 18"/>
                  <a:gd name="T24" fmla="*/ 5 w 7"/>
                  <a:gd name="T25" fmla="*/ 1 h 18"/>
                  <a:gd name="T26" fmla="*/ 5 w 7"/>
                  <a:gd name="T27" fmla="*/ 2 h 18"/>
                  <a:gd name="T28" fmla="*/ 6 w 7"/>
                  <a:gd name="T29" fmla="*/ 2 h 18"/>
                  <a:gd name="T30" fmla="*/ 5 w 7"/>
                  <a:gd name="T31" fmla="*/ 3 h 18"/>
                  <a:gd name="T32" fmla="*/ 5 w 7"/>
                  <a:gd name="T33" fmla="*/ 4 h 18"/>
                  <a:gd name="T34" fmla="*/ 5 w 7"/>
                  <a:gd name="T35" fmla="*/ 4 h 18"/>
                  <a:gd name="T36" fmla="*/ 5 w 7"/>
                  <a:gd name="T37" fmla="*/ 4 h 18"/>
                  <a:gd name="T38" fmla="*/ 7 w 7"/>
                  <a:gd name="T39" fmla="*/ 11 h 18"/>
                  <a:gd name="T40" fmla="*/ 4 w 7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8">
                    <a:moveTo>
                      <a:pt x="4" y="18"/>
                    </a:moveTo>
                    <a:lnTo>
                      <a:pt x="0" y="11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11"/>
                    </a:lnTo>
                    <a:lnTo>
                      <a:pt x="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00" name="Freeform 279"/>
              <p:cNvSpPr>
                <a:spLocks/>
              </p:cNvSpPr>
              <p:nvPr/>
            </p:nvSpPr>
            <p:spPr bwMode="auto">
              <a:xfrm>
                <a:off x="974" y="2740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3 w 4"/>
                  <a:gd name="T5" fmla="*/ 3 h 4"/>
                  <a:gd name="T6" fmla="*/ 3 w 4"/>
                  <a:gd name="T7" fmla="*/ 3 h 4"/>
                  <a:gd name="T8" fmla="*/ 4 w 4"/>
                  <a:gd name="T9" fmla="*/ 2 h 4"/>
                  <a:gd name="T10" fmla="*/ 3 w 4"/>
                  <a:gd name="T11" fmla="*/ 1 h 4"/>
                  <a:gd name="T12" fmla="*/ 3 w 4"/>
                  <a:gd name="T13" fmla="*/ 1 h 4"/>
                  <a:gd name="T14" fmla="*/ 2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1 w 4"/>
                  <a:gd name="T21" fmla="*/ 1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1 w 4"/>
                  <a:gd name="T29" fmla="*/ 3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01" name="Freeform 280"/>
              <p:cNvSpPr>
                <a:spLocks/>
              </p:cNvSpPr>
              <p:nvPr/>
            </p:nvSpPr>
            <p:spPr bwMode="auto">
              <a:xfrm>
                <a:off x="974" y="2747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3 w 4"/>
                  <a:gd name="T5" fmla="*/ 3 h 4"/>
                  <a:gd name="T6" fmla="*/ 3 w 4"/>
                  <a:gd name="T7" fmla="*/ 3 h 4"/>
                  <a:gd name="T8" fmla="*/ 4 w 4"/>
                  <a:gd name="T9" fmla="*/ 2 h 4"/>
                  <a:gd name="T10" fmla="*/ 3 w 4"/>
                  <a:gd name="T11" fmla="*/ 1 h 4"/>
                  <a:gd name="T12" fmla="*/ 3 w 4"/>
                  <a:gd name="T13" fmla="*/ 1 h 4"/>
                  <a:gd name="T14" fmla="*/ 2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1 w 4"/>
                  <a:gd name="T21" fmla="*/ 1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1 w 4"/>
                  <a:gd name="T29" fmla="*/ 3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02" name="Freeform 281"/>
              <p:cNvSpPr>
                <a:spLocks/>
              </p:cNvSpPr>
              <p:nvPr/>
            </p:nvSpPr>
            <p:spPr bwMode="auto">
              <a:xfrm>
                <a:off x="978" y="2681"/>
                <a:ext cx="10" cy="14"/>
              </a:xfrm>
              <a:custGeom>
                <a:avLst/>
                <a:gdLst>
                  <a:gd name="T0" fmla="*/ 8 w 10"/>
                  <a:gd name="T1" fmla="*/ 12 h 14"/>
                  <a:gd name="T2" fmla="*/ 4 w 10"/>
                  <a:gd name="T3" fmla="*/ 4 h 14"/>
                  <a:gd name="T4" fmla="*/ 4 w 10"/>
                  <a:gd name="T5" fmla="*/ 0 h 14"/>
                  <a:gd name="T6" fmla="*/ 10 w 10"/>
                  <a:gd name="T7" fmla="*/ 14 h 14"/>
                  <a:gd name="T8" fmla="*/ 0 w 10"/>
                  <a:gd name="T9" fmla="*/ 13 h 14"/>
                  <a:gd name="T10" fmla="*/ 0 w 10"/>
                  <a:gd name="T11" fmla="*/ 12 h 14"/>
                  <a:gd name="T12" fmla="*/ 8 w 10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8" y="12"/>
                    </a:moveTo>
                    <a:lnTo>
                      <a:pt x="4" y="4"/>
                    </a:lnTo>
                    <a:lnTo>
                      <a:pt x="4" y="0"/>
                    </a:lnTo>
                    <a:lnTo>
                      <a:pt x="10" y="14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03" name="Freeform 282"/>
              <p:cNvSpPr>
                <a:spLocks/>
              </p:cNvSpPr>
              <p:nvPr/>
            </p:nvSpPr>
            <p:spPr bwMode="auto">
              <a:xfrm>
                <a:off x="987" y="2682"/>
                <a:ext cx="3" cy="5"/>
              </a:xfrm>
              <a:custGeom>
                <a:avLst/>
                <a:gdLst>
                  <a:gd name="T0" fmla="*/ 0 w 3"/>
                  <a:gd name="T1" fmla="*/ 5 h 5"/>
                  <a:gd name="T2" fmla="*/ 0 w 3"/>
                  <a:gd name="T3" fmla="*/ 5 h 5"/>
                  <a:gd name="T4" fmla="*/ 0 w 3"/>
                  <a:gd name="T5" fmla="*/ 4 h 5"/>
                  <a:gd name="T6" fmla="*/ 0 w 3"/>
                  <a:gd name="T7" fmla="*/ 3 h 5"/>
                  <a:gd name="T8" fmla="*/ 0 w 3"/>
                  <a:gd name="T9" fmla="*/ 2 h 5"/>
                  <a:gd name="T10" fmla="*/ 0 w 3"/>
                  <a:gd name="T11" fmla="*/ 1 h 5"/>
                  <a:gd name="T12" fmla="*/ 1 w 3"/>
                  <a:gd name="T13" fmla="*/ 0 h 5"/>
                  <a:gd name="T14" fmla="*/ 2 w 3"/>
                  <a:gd name="T15" fmla="*/ 0 h 5"/>
                  <a:gd name="T16" fmla="*/ 3 w 3"/>
                  <a:gd name="T17" fmla="*/ 0 h 5"/>
                  <a:gd name="T18" fmla="*/ 3 w 3"/>
                  <a:gd name="T19" fmla="*/ 0 h 5"/>
                  <a:gd name="T20" fmla="*/ 3 w 3"/>
                  <a:gd name="T21" fmla="*/ 1 h 5"/>
                  <a:gd name="T22" fmla="*/ 3 w 3"/>
                  <a:gd name="T23" fmla="*/ 2 h 5"/>
                  <a:gd name="T24" fmla="*/ 3 w 3"/>
                  <a:gd name="T25" fmla="*/ 3 h 5"/>
                  <a:gd name="T26" fmla="*/ 2 w 3"/>
                  <a:gd name="T27" fmla="*/ 4 h 5"/>
                  <a:gd name="T28" fmla="*/ 2 w 3"/>
                  <a:gd name="T29" fmla="*/ 5 h 5"/>
                  <a:gd name="T30" fmla="*/ 1 w 3"/>
                  <a:gd name="T31" fmla="*/ 5 h 5"/>
                  <a:gd name="T32" fmla="*/ 0 w 3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04" name="Freeform 283"/>
              <p:cNvSpPr>
                <a:spLocks/>
              </p:cNvSpPr>
              <p:nvPr/>
            </p:nvSpPr>
            <p:spPr bwMode="auto">
              <a:xfrm>
                <a:off x="975" y="2680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1 w 4"/>
                  <a:gd name="T3" fmla="*/ 5 h 6"/>
                  <a:gd name="T4" fmla="*/ 0 w 4"/>
                  <a:gd name="T5" fmla="*/ 4 h 6"/>
                  <a:gd name="T6" fmla="*/ 0 w 4"/>
                  <a:gd name="T7" fmla="*/ 3 h 6"/>
                  <a:gd name="T8" fmla="*/ 1 w 4"/>
                  <a:gd name="T9" fmla="*/ 2 h 6"/>
                  <a:gd name="T10" fmla="*/ 1 w 4"/>
                  <a:gd name="T11" fmla="*/ 1 h 6"/>
                  <a:gd name="T12" fmla="*/ 2 w 4"/>
                  <a:gd name="T13" fmla="*/ 0 h 6"/>
                  <a:gd name="T14" fmla="*/ 3 w 4"/>
                  <a:gd name="T15" fmla="*/ 0 h 6"/>
                  <a:gd name="T16" fmla="*/ 3 w 4"/>
                  <a:gd name="T17" fmla="*/ 0 h 6"/>
                  <a:gd name="T18" fmla="*/ 4 w 4"/>
                  <a:gd name="T19" fmla="*/ 0 h 6"/>
                  <a:gd name="T20" fmla="*/ 4 w 4"/>
                  <a:gd name="T21" fmla="*/ 1 h 6"/>
                  <a:gd name="T22" fmla="*/ 4 w 4"/>
                  <a:gd name="T23" fmla="*/ 2 h 6"/>
                  <a:gd name="T24" fmla="*/ 4 w 4"/>
                  <a:gd name="T25" fmla="*/ 3 h 6"/>
                  <a:gd name="T26" fmla="*/ 3 w 4"/>
                  <a:gd name="T27" fmla="*/ 4 h 6"/>
                  <a:gd name="T28" fmla="*/ 3 w 4"/>
                  <a:gd name="T29" fmla="*/ 5 h 6"/>
                  <a:gd name="T30" fmla="*/ 2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1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05" name="Freeform 284"/>
              <p:cNvSpPr>
                <a:spLocks/>
              </p:cNvSpPr>
              <p:nvPr/>
            </p:nvSpPr>
            <p:spPr bwMode="auto">
              <a:xfrm>
                <a:off x="1085" y="2681"/>
                <a:ext cx="10" cy="14"/>
              </a:xfrm>
              <a:custGeom>
                <a:avLst/>
                <a:gdLst>
                  <a:gd name="T0" fmla="*/ 2 w 10"/>
                  <a:gd name="T1" fmla="*/ 12 h 14"/>
                  <a:gd name="T2" fmla="*/ 7 w 10"/>
                  <a:gd name="T3" fmla="*/ 3 h 14"/>
                  <a:gd name="T4" fmla="*/ 7 w 10"/>
                  <a:gd name="T5" fmla="*/ 0 h 14"/>
                  <a:gd name="T6" fmla="*/ 0 w 10"/>
                  <a:gd name="T7" fmla="*/ 14 h 14"/>
                  <a:gd name="T8" fmla="*/ 10 w 10"/>
                  <a:gd name="T9" fmla="*/ 14 h 14"/>
                  <a:gd name="T10" fmla="*/ 10 w 10"/>
                  <a:gd name="T11" fmla="*/ 12 h 14"/>
                  <a:gd name="T12" fmla="*/ 2 w 10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2" y="12"/>
                    </a:moveTo>
                    <a:lnTo>
                      <a:pt x="7" y="3"/>
                    </a:lnTo>
                    <a:lnTo>
                      <a:pt x="7" y="0"/>
                    </a:lnTo>
                    <a:lnTo>
                      <a:pt x="0" y="14"/>
                    </a:lnTo>
                    <a:lnTo>
                      <a:pt x="10" y="14"/>
                    </a:lnTo>
                    <a:lnTo>
                      <a:pt x="10" y="12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06" name="Freeform 285"/>
              <p:cNvSpPr>
                <a:spLocks/>
              </p:cNvSpPr>
              <p:nvPr/>
            </p:nvSpPr>
            <p:spPr bwMode="auto">
              <a:xfrm>
                <a:off x="1083" y="2681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2 w 4"/>
                  <a:gd name="T3" fmla="*/ 5 h 5"/>
                  <a:gd name="T4" fmla="*/ 3 w 4"/>
                  <a:gd name="T5" fmla="*/ 5 h 5"/>
                  <a:gd name="T6" fmla="*/ 3 w 4"/>
                  <a:gd name="T7" fmla="*/ 4 h 5"/>
                  <a:gd name="T8" fmla="*/ 4 w 4"/>
                  <a:gd name="T9" fmla="*/ 3 h 5"/>
                  <a:gd name="T10" fmla="*/ 4 w 4"/>
                  <a:gd name="T11" fmla="*/ 2 h 5"/>
                  <a:gd name="T12" fmla="*/ 3 w 4"/>
                  <a:gd name="T13" fmla="*/ 1 h 5"/>
                  <a:gd name="T14" fmla="*/ 3 w 4"/>
                  <a:gd name="T15" fmla="*/ 0 h 5"/>
                  <a:gd name="T16" fmla="*/ 2 w 4"/>
                  <a:gd name="T17" fmla="*/ 0 h 5"/>
                  <a:gd name="T18" fmla="*/ 2 w 4"/>
                  <a:gd name="T19" fmla="*/ 0 h 5"/>
                  <a:gd name="T20" fmla="*/ 1 w 4"/>
                  <a:gd name="T21" fmla="*/ 0 h 5"/>
                  <a:gd name="T22" fmla="*/ 1 w 4"/>
                  <a:gd name="T23" fmla="*/ 1 h 5"/>
                  <a:gd name="T24" fmla="*/ 0 w 4"/>
                  <a:gd name="T25" fmla="*/ 2 h 5"/>
                  <a:gd name="T26" fmla="*/ 0 w 4"/>
                  <a:gd name="T27" fmla="*/ 3 h 5"/>
                  <a:gd name="T28" fmla="*/ 1 w 4"/>
                  <a:gd name="T29" fmla="*/ 4 h 5"/>
                  <a:gd name="T30" fmla="*/ 1 w 4"/>
                  <a:gd name="T31" fmla="*/ 5 h 5"/>
                  <a:gd name="T32" fmla="*/ 2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07" name="Freeform 286"/>
              <p:cNvSpPr>
                <a:spLocks/>
              </p:cNvSpPr>
              <p:nvPr/>
            </p:nvSpPr>
            <p:spPr bwMode="auto">
              <a:xfrm>
                <a:off x="1096" y="2681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2 w 4"/>
                  <a:gd name="T3" fmla="*/ 6 h 6"/>
                  <a:gd name="T4" fmla="*/ 3 w 4"/>
                  <a:gd name="T5" fmla="*/ 5 h 6"/>
                  <a:gd name="T6" fmla="*/ 3 w 4"/>
                  <a:gd name="T7" fmla="*/ 4 h 6"/>
                  <a:gd name="T8" fmla="*/ 4 w 4"/>
                  <a:gd name="T9" fmla="*/ 3 h 6"/>
                  <a:gd name="T10" fmla="*/ 4 w 4"/>
                  <a:gd name="T11" fmla="*/ 2 h 6"/>
                  <a:gd name="T12" fmla="*/ 3 w 4"/>
                  <a:gd name="T13" fmla="*/ 1 h 6"/>
                  <a:gd name="T14" fmla="*/ 3 w 4"/>
                  <a:gd name="T15" fmla="*/ 0 h 6"/>
                  <a:gd name="T16" fmla="*/ 2 w 4"/>
                  <a:gd name="T17" fmla="*/ 0 h 6"/>
                  <a:gd name="T18" fmla="*/ 1 w 4"/>
                  <a:gd name="T19" fmla="*/ 0 h 6"/>
                  <a:gd name="T20" fmla="*/ 1 w 4"/>
                  <a:gd name="T21" fmla="*/ 0 h 6"/>
                  <a:gd name="T22" fmla="*/ 0 w 4"/>
                  <a:gd name="T23" fmla="*/ 1 h 6"/>
                  <a:gd name="T24" fmla="*/ 0 w 4"/>
                  <a:gd name="T25" fmla="*/ 3 h 6"/>
                  <a:gd name="T26" fmla="*/ 0 w 4"/>
                  <a:gd name="T27" fmla="*/ 4 h 6"/>
                  <a:gd name="T28" fmla="*/ 0 w 4"/>
                  <a:gd name="T29" fmla="*/ 5 h 6"/>
                  <a:gd name="T30" fmla="*/ 1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2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700" name="Group 341"/>
            <p:cNvGrpSpPr>
              <a:grpSpLocks/>
            </p:cNvGrpSpPr>
            <p:nvPr/>
          </p:nvGrpSpPr>
          <p:grpSpPr bwMode="auto">
            <a:xfrm>
              <a:off x="1028462" y="3388662"/>
              <a:ext cx="267777" cy="243205"/>
              <a:chOff x="1221" y="2648"/>
              <a:chExt cx="191" cy="171"/>
            </a:xfrm>
          </p:grpSpPr>
          <p:sp>
            <p:nvSpPr>
              <p:cNvPr id="708" name="Freeform 288"/>
              <p:cNvSpPr>
                <a:spLocks/>
              </p:cNvSpPr>
              <p:nvPr/>
            </p:nvSpPr>
            <p:spPr bwMode="auto">
              <a:xfrm>
                <a:off x="1384" y="2689"/>
                <a:ext cx="15" cy="17"/>
              </a:xfrm>
              <a:custGeom>
                <a:avLst/>
                <a:gdLst>
                  <a:gd name="T0" fmla="*/ 8 w 15"/>
                  <a:gd name="T1" fmla="*/ 17 h 17"/>
                  <a:gd name="T2" fmla="*/ 9 w 15"/>
                  <a:gd name="T3" fmla="*/ 17 h 17"/>
                  <a:gd name="T4" fmla="*/ 11 w 15"/>
                  <a:gd name="T5" fmla="*/ 16 h 17"/>
                  <a:gd name="T6" fmla="*/ 12 w 15"/>
                  <a:gd name="T7" fmla="*/ 16 h 17"/>
                  <a:gd name="T8" fmla="*/ 13 w 15"/>
                  <a:gd name="T9" fmla="*/ 14 h 17"/>
                  <a:gd name="T10" fmla="*/ 14 w 15"/>
                  <a:gd name="T11" fmla="*/ 13 h 17"/>
                  <a:gd name="T12" fmla="*/ 15 w 15"/>
                  <a:gd name="T13" fmla="*/ 12 h 17"/>
                  <a:gd name="T14" fmla="*/ 15 w 15"/>
                  <a:gd name="T15" fmla="*/ 10 h 17"/>
                  <a:gd name="T16" fmla="*/ 15 w 15"/>
                  <a:gd name="T17" fmla="*/ 8 h 17"/>
                  <a:gd name="T18" fmla="*/ 15 w 15"/>
                  <a:gd name="T19" fmla="*/ 7 h 17"/>
                  <a:gd name="T20" fmla="*/ 15 w 15"/>
                  <a:gd name="T21" fmla="*/ 5 h 17"/>
                  <a:gd name="T22" fmla="*/ 14 w 15"/>
                  <a:gd name="T23" fmla="*/ 4 h 17"/>
                  <a:gd name="T24" fmla="*/ 13 w 15"/>
                  <a:gd name="T25" fmla="*/ 3 h 17"/>
                  <a:gd name="T26" fmla="*/ 12 w 15"/>
                  <a:gd name="T27" fmla="*/ 2 h 17"/>
                  <a:gd name="T28" fmla="*/ 11 w 15"/>
                  <a:gd name="T29" fmla="*/ 1 h 17"/>
                  <a:gd name="T30" fmla="*/ 9 w 15"/>
                  <a:gd name="T31" fmla="*/ 0 h 17"/>
                  <a:gd name="T32" fmla="*/ 8 w 15"/>
                  <a:gd name="T33" fmla="*/ 0 h 17"/>
                  <a:gd name="T34" fmla="*/ 6 w 15"/>
                  <a:gd name="T35" fmla="*/ 0 h 17"/>
                  <a:gd name="T36" fmla="*/ 4 w 15"/>
                  <a:gd name="T37" fmla="*/ 1 h 17"/>
                  <a:gd name="T38" fmla="*/ 3 w 15"/>
                  <a:gd name="T39" fmla="*/ 2 h 17"/>
                  <a:gd name="T40" fmla="*/ 2 w 15"/>
                  <a:gd name="T41" fmla="*/ 3 h 17"/>
                  <a:gd name="T42" fmla="*/ 1 w 15"/>
                  <a:gd name="T43" fmla="*/ 4 h 17"/>
                  <a:gd name="T44" fmla="*/ 0 w 15"/>
                  <a:gd name="T45" fmla="*/ 5 h 17"/>
                  <a:gd name="T46" fmla="*/ 0 w 15"/>
                  <a:gd name="T47" fmla="*/ 7 h 17"/>
                  <a:gd name="T48" fmla="*/ 0 w 15"/>
                  <a:gd name="T49" fmla="*/ 8 h 17"/>
                  <a:gd name="T50" fmla="*/ 0 w 15"/>
                  <a:gd name="T51" fmla="*/ 10 h 17"/>
                  <a:gd name="T52" fmla="*/ 0 w 15"/>
                  <a:gd name="T53" fmla="*/ 12 h 17"/>
                  <a:gd name="T54" fmla="*/ 1 w 15"/>
                  <a:gd name="T55" fmla="*/ 13 h 17"/>
                  <a:gd name="T56" fmla="*/ 2 w 15"/>
                  <a:gd name="T57" fmla="*/ 14 h 17"/>
                  <a:gd name="T58" fmla="*/ 3 w 15"/>
                  <a:gd name="T59" fmla="*/ 16 h 17"/>
                  <a:gd name="T60" fmla="*/ 4 w 15"/>
                  <a:gd name="T61" fmla="*/ 16 h 17"/>
                  <a:gd name="T62" fmla="*/ 6 w 15"/>
                  <a:gd name="T63" fmla="*/ 17 h 17"/>
                  <a:gd name="T64" fmla="*/ 8 w 15"/>
                  <a:gd name="T6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7">
                    <a:moveTo>
                      <a:pt x="8" y="17"/>
                    </a:moveTo>
                    <a:lnTo>
                      <a:pt x="9" y="17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13" y="14"/>
                    </a:lnTo>
                    <a:lnTo>
                      <a:pt x="14" y="13"/>
                    </a:lnTo>
                    <a:lnTo>
                      <a:pt x="15" y="12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5" y="7"/>
                    </a:lnTo>
                    <a:lnTo>
                      <a:pt x="15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3" y="16"/>
                    </a:lnTo>
                    <a:lnTo>
                      <a:pt x="4" y="16"/>
                    </a:lnTo>
                    <a:lnTo>
                      <a:pt x="6" y="17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09" name="Freeform 289"/>
              <p:cNvSpPr>
                <a:spLocks/>
              </p:cNvSpPr>
              <p:nvPr/>
            </p:nvSpPr>
            <p:spPr bwMode="auto">
              <a:xfrm>
                <a:off x="1231" y="2651"/>
                <a:ext cx="86" cy="11"/>
              </a:xfrm>
              <a:custGeom>
                <a:avLst/>
                <a:gdLst>
                  <a:gd name="T0" fmla="*/ 86 w 86"/>
                  <a:gd name="T1" fmla="*/ 9 h 11"/>
                  <a:gd name="T2" fmla="*/ 43 w 86"/>
                  <a:gd name="T3" fmla="*/ 0 h 11"/>
                  <a:gd name="T4" fmla="*/ 0 w 86"/>
                  <a:gd name="T5" fmla="*/ 9 h 11"/>
                  <a:gd name="T6" fmla="*/ 0 w 86"/>
                  <a:gd name="T7" fmla="*/ 11 h 11"/>
                  <a:gd name="T8" fmla="*/ 43 w 86"/>
                  <a:gd name="T9" fmla="*/ 1 h 11"/>
                  <a:gd name="T10" fmla="*/ 86 w 86"/>
                  <a:gd name="T11" fmla="*/ 11 h 11"/>
                  <a:gd name="T12" fmla="*/ 86 w 86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11">
                    <a:moveTo>
                      <a:pt x="86" y="9"/>
                    </a:moveTo>
                    <a:lnTo>
                      <a:pt x="43" y="0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43" y="1"/>
                    </a:lnTo>
                    <a:lnTo>
                      <a:pt x="86" y="11"/>
                    </a:lnTo>
                    <a:lnTo>
                      <a:pt x="86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10" name="Rectangle 290"/>
              <p:cNvSpPr>
                <a:spLocks noChangeArrowheads="1"/>
              </p:cNvSpPr>
              <p:nvPr/>
            </p:nvSpPr>
            <p:spPr bwMode="auto">
              <a:xfrm>
                <a:off x="1225" y="2666"/>
                <a:ext cx="101" cy="10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11" name="Rectangle 291"/>
              <p:cNvSpPr>
                <a:spLocks noChangeArrowheads="1"/>
              </p:cNvSpPr>
              <p:nvPr/>
            </p:nvSpPr>
            <p:spPr bwMode="auto">
              <a:xfrm>
                <a:off x="1227" y="2669"/>
                <a:ext cx="97" cy="10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12" name="Rectangle 292"/>
              <p:cNvSpPr>
                <a:spLocks noChangeArrowheads="1"/>
              </p:cNvSpPr>
              <p:nvPr/>
            </p:nvSpPr>
            <p:spPr bwMode="auto">
              <a:xfrm>
                <a:off x="1237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13" name="Rectangle 293"/>
              <p:cNvSpPr>
                <a:spLocks noChangeArrowheads="1"/>
              </p:cNvSpPr>
              <p:nvPr/>
            </p:nvSpPr>
            <p:spPr bwMode="auto">
              <a:xfrm>
                <a:off x="1260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14" name="Rectangle 294"/>
              <p:cNvSpPr>
                <a:spLocks noChangeArrowheads="1"/>
              </p:cNvSpPr>
              <p:nvPr/>
            </p:nvSpPr>
            <p:spPr bwMode="auto">
              <a:xfrm>
                <a:off x="1284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15" name="Rectangle 295"/>
              <p:cNvSpPr>
                <a:spLocks noChangeArrowheads="1"/>
              </p:cNvSpPr>
              <p:nvPr/>
            </p:nvSpPr>
            <p:spPr bwMode="auto">
              <a:xfrm>
                <a:off x="1308" y="2765"/>
                <a:ext cx="13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16" name="Rectangle 296"/>
              <p:cNvSpPr>
                <a:spLocks noChangeArrowheads="1"/>
              </p:cNvSpPr>
              <p:nvPr/>
            </p:nvSpPr>
            <p:spPr bwMode="auto">
              <a:xfrm>
                <a:off x="1237" y="2760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17" name="Rectangle 297"/>
              <p:cNvSpPr>
                <a:spLocks noChangeArrowheads="1"/>
              </p:cNvSpPr>
              <p:nvPr/>
            </p:nvSpPr>
            <p:spPr bwMode="auto">
              <a:xfrm>
                <a:off x="1230" y="2758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18" name="Rectangle 298"/>
              <p:cNvSpPr>
                <a:spLocks noChangeArrowheads="1"/>
              </p:cNvSpPr>
              <p:nvPr/>
            </p:nvSpPr>
            <p:spPr bwMode="auto">
              <a:xfrm>
                <a:off x="1237" y="2735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19" name="Rectangle 299"/>
              <p:cNvSpPr>
                <a:spLocks noChangeArrowheads="1"/>
              </p:cNvSpPr>
              <p:nvPr/>
            </p:nvSpPr>
            <p:spPr bwMode="auto">
              <a:xfrm>
                <a:off x="1230" y="2733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20" name="Rectangle 300"/>
              <p:cNvSpPr>
                <a:spLocks noChangeArrowheads="1"/>
              </p:cNvSpPr>
              <p:nvPr/>
            </p:nvSpPr>
            <p:spPr bwMode="auto">
              <a:xfrm>
                <a:off x="1237" y="2710"/>
                <a:ext cx="84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21" name="Rectangle 301"/>
              <p:cNvSpPr>
                <a:spLocks noChangeArrowheads="1"/>
              </p:cNvSpPr>
              <p:nvPr/>
            </p:nvSpPr>
            <p:spPr bwMode="auto">
              <a:xfrm>
                <a:off x="1230" y="2708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22" name="Rectangle 302"/>
              <p:cNvSpPr>
                <a:spLocks noChangeArrowheads="1"/>
              </p:cNvSpPr>
              <p:nvPr/>
            </p:nvSpPr>
            <p:spPr bwMode="auto">
              <a:xfrm>
                <a:off x="1237" y="2686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23" name="Rectangle 303"/>
              <p:cNvSpPr>
                <a:spLocks noChangeArrowheads="1"/>
              </p:cNvSpPr>
              <p:nvPr/>
            </p:nvSpPr>
            <p:spPr bwMode="auto">
              <a:xfrm>
                <a:off x="1230" y="2684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24" name="Rectangle 304"/>
              <p:cNvSpPr>
                <a:spLocks noChangeArrowheads="1"/>
              </p:cNvSpPr>
              <p:nvPr/>
            </p:nvSpPr>
            <p:spPr bwMode="auto">
              <a:xfrm>
                <a:off x="1240" y="2698"/>
                <a:ext cx="8" cy="6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25" name="Rectangle 305"/>
              <p:cNvSpPr>
                <a:spLocks noChangeArrowheads="1"/>
              </p:cNvSpPr>
              <p:nvPr/>
            </p:nvSpPr>
            <p:spPr bwMode="auto">
              <a:xfrm>
                <a:off x="1241" y="2700"/>
                <a:ext cx="5" cy="59"/>
              </a:xfrm>
              <a:prstGeom prst="rect">
                <a:avLst/>
              </a:prstGeom>
              <a:solidFill>
                <a:srgbClr val="FF2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26" name="Rectangle 306"/>
              <p:cNvSpPr>
                <a:spLocks noChangeArrowheads="1"/>
              </p:cNvSpPr>
              <p:nvPr/>
            </p:nvSpPr>
            <p:spPr bwMode="auto">
              <a:xfrm>
                <a:off x="1263" y="2718"/>
                <a:ext cx="9" cy="4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27" name="Rectangle 307"/>
              <p:cNvSpPr>
                <a:spLocks noChangeArrowheads="1"/>
              </p:cNvSpPr>
              <p:nvPr/>
            </p:nvSpPr>
            <p:spPr bwMode="auto">
              <a:xfrm>
                <a:off x="1265" y="2721"/>
                <a:ext cx="5" cy="38"/>
              </a:xfrm>
              <a:prstGeom prst="rect">
                <a:avLst/>
              </a:prstGeom>
              <a:solidFill>
                <a:srgbClr val="B2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28" name="Rectangle 308"/>
              <p:cNvSpPr>
                <a:spLocks noChangeArrowheads="1"/>
              </p:cNvSpPr>
              <p:nvPr/>
            </p:nvSpPr>
            <p:spPr bwMode="auto">
              <a:xfrm>
                <a:off x="1286" y="2729"/>
                <a:ext cx="9" cy="3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29" name="Rectangle 309"/>
              <p:cNvSpPr>
                <a:spLocks noChangeArrowheads="1"/>
              </p:cNvSpPr>
              <p:nvPr/>
            </p:nvSpPr>
            <p:spPr bwMode="auto">
              <a:xfrm>
                <a:off x="1288" y="2732"/>
                <a:ext cx="5" cy="27"/>
              </a:xfrm>
              <a:prstGeom prst="rect">
                <a:avLst/>
              </a:prstGeom>
              <a:solidFill>
                <a:srgbClr val="FFAF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30" name="Rectangle 310"/>
              <p:cNvSpPr>
                <a:spLocks noChangeArrowheads="1"/>
              </p:cNvSpPr>
              <p:nvPr/>
            </p:nvSpPr>
            <p:spPr bwMode="auto">
              <a:xfrm>
                <a:off x="1310" y="2690"/>
                <a:ext cx="9" cy="7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31" name="Rectangle 311"/>
              <p:cNvSpPr>
                <a:spLocks noChangeArrowheads="1"/>
              </p:cNvSpPr>
              <p:nvPr/>
            </p:nvSpPr>
            <p:spPr bwMode="auto">
              <a:xfrm>
                <a:off x="1312" y="2692"/>
                <a:ext cx="5" cy="67"/>
              </a:xfrm>
              <a:prstGeom prst="rect">
                <a:avLst/>
              </a:prstGeom>
              <a:solidFill>
                <a:srgbClr val="FF6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32" name="Rectangle 312"/>
              <p:cNvSpPr>
                <a:spLocks noChangeArrowheads="1"/>
              </p:cNvSpPr>
              <p:nvPr/>
            </p:nvSpPr>
            <p:spPr bwMode="auto">
              <a:xfrm>
                <a:off x="1222" y="2773"/>
                <a:ext cx="108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33" name="Rectangle 313"/>
              <p:cNvSpPr>
                <a:spLocks noChangeArrowheads="1"/>
              </p:cNvSpPr>
              <p:nvPr/>
            </p:nvSpPr>
            <p:spPr bwMode="auto">
              <a:xfrm>
                <a:off x="1224" y="2775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34" name="Rectangle 314"/>
              <p:cNvSpPr>
                <a:spLocks noChangeArrowheads="1"/>
              </p:cNvSpPr>
              <p:nvPr/>
            </p:nvSpPr>
            <p:spPr bwMode="auto">
              <a:xfrm>
                <a:off x="1221" y="2660"/>
                <a:ext cx="109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35" name="Rectangle 315"/>
              <p:cNvSpPr>
                <a:spLocks noChangeArrowheads="1"/>
              </p:cNvSpPr>
              <p:nvPr/>
            </p:nvSpPr>
            <p:spPr bwMode="auto">
              <a:xfrm>
                <a:off x="1223" y="2662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36" name="Freeform 316"/>
              <p:cNvSpPr>
                <a:spLocks/>
              </p:cNvSpPr>
              <p:nvPr/>
            </p:nvSpPr>
            <p:spPr bwMode="auto">
              <a:xfrm>
                <a:off x="1270" y="2648"/>
                <a:ext cx="7" cy="7"/>
              </a:xfrm>
              <a:custGeom>
                <a:avLst/>
                <a:gdLst>
                  <a:gd name="T0" fmla="*/ 4 w 7"/>
                  <a:gd name="T1" fmla="*/ 7 h 7"/>
                  <a:gd name="T2" fmla="*/ 5 w 7"/>
                  <a:gd name="T3" fmla="*/ 7 h 7"/>
                  <a:gd name="T4" fmla="*/ 5 w 7"/>
                  <a:gd name="T5" fmla="*/ 7 h 7"/>
                  <a:gd name="T6" fmla="*/ 6 w 7"/>
                  <a:gd name="T7" fmla="*/ 7 h 7"/>
                  <a:gd name="T8" fmla="*/ 6 w 7"/>
                  <a:gd name="T9" fmla="*/ 6 h 7"/>
                  <a:gd name="T10" fmla="*/ 7 w 7"/>
                  <a:gd name="T11" fmla="*/ 6 h 7"/>
                  <a:gd name="T12" fmla="*/ 7 w 7"/>
                  <a:gd name="T13" fmla="*/ 5 h 7"/>
                  <a:gd name="T14" fmla="*/ 7 w 7"/>
                  <a:gd name="T15" fmla="*/ 4 h 7"/>
                  <a:gd name="T16" fmla="*/ 7 w 7"/>
                  <a:gd name="T17" fmla="*/ 4 h 7"/>
                  <a:gd name="T18" fmla="*/ 7 w 7"/>
                  <a:gd name="T19" fmla="*/ 3 h 7"/>
                  <a:gd name="T20" fmla="*/ 7 w 7"/>
                  <a:gd name="T21" fmla="*/ 2 h 7"/>
                  <a:gd name="T22" fmla="*/ 7 w 7"/>
                  <a:gd name="T23" fmla="*/ 2 h 7"/>
                  <a:gd name="T24" fmla="*/ 6 w 7"/>
                  <a:gd name="T25" fmla="*/ 1 h 7"/>
                  <a:gd name="T26" fmla="*/ 6 w 7"/>
                  <a:gd name="T27" fmla="*/ 1 h 7"/>
                  <a:gd name="T28" fmla="*/ 5 w 7"/>
                  <a:gd name="T29" fmla="*/ 1 h 7"/>
                  <a:gd name="T30" fmla="*/ 5 w 7"/>
                  <a:gd name="T31" fmla="*/ 0 h 7"/>
                  <a:gd name="T32" fmla="*/ 4 w 7"/>
                  <a:gd name="T33" fmla="*/ 0 h 7"/>
                  <a:gd name="T34" fmla="*/ 3 w 7"/>
                  <a:gd name="T35" fmla="*/ 0 h 7"/>
                  <a:gd name="T36" fmla="*/ 2 w 7"/>
                  <a:gd name="T37" fmla="*/ 1 h 7"/>
                  <a:gd name="T38" fmla="*/ 2 w 7"/>
                  <a:gd name="T39" fmla="*/ 1 h 7"/>
                  <a:gd name="T40" fmla="*/ 1 w 7"/>
                  <a:gd name="T41" fmla="*/ 1 h 7"/>
                  <a:gd name="T42" fmla="*/ 1 w 7"/>
                  <a:gd name="T43" fmla="*/ 2 h 7"/>
                  <a:gd name="T44" fmla="*/ 1 w 7"/>
                  <a:gd name="T45" fmla="*/ 2 h 7"/>
                  <a:gd name="T46" fmla="*/ 0 w 7"/>
                  <a:gd name="T47" fmla="*/ 3 h 7"/>
                  <a:gd name="T48" fmla="*/ 0 w 7"/>
                  <a:gd name="T49" fmla="*/ 4 h 7"/>
                  <a:gd name="T50" fmla="*/ 0 w 7"/>
                  <a:gd name="T51" fmla="*/ 4 h 7"/>
                  <a:gd name="T52" fmla="*/ 1 w 7"/>
                  <a:gd name="T53" fmla="*/ 5 h 7"/>
                  <a:gd name="T54" fmla="*/ 1 w 7"/>
                  <a:gd name="T55" fmla="*/ 6 h 7"/>
                  <a:gd name="T56" fmla="*/ 1 w 7"/>
                  <a:gd name="T57" fmla="*/ 6 h 7"/>
                  <a:gd name="T58" fmla="*/ 2 w 7"/>
                  <a:gd name="T59" fmla="*/ 7 h 7"/>
                  <a:gd name="T60" fmla="*/ 2 w 7"/>
                  <a:gd name="T61" fmla="*/ 7 h 7"/>
                  <a:gd name="T62" fmla="*/ 3 w 7"/>
                  <a:gd name="T63" fmla="*/ 7 h 7"/>
                  <a:gd name="T64" fmla="*/ 4 w 7"/>
                  <a:gd name="T6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37" name="Freeform 317"/>
              <p:cNvSpPr>
                <a:spLocks/>
              </p:cNvSpPr>
              <p:nvPr/>
            </p:nvSpPr>
            <p:spPr bwMode="auto">
              <a:xfrm>
                <a:off x="1271" y="2649"/>
                <a:ext cx="5" cy="5"/>
              </a:xfrm>
              <a:custGeom>
                <a:avLst/>
                <a:gdLst>
                  <a:gd name="T0" fmla="*/ 3 w 5"/>
                  <a:gd name="T1" fmla="*/ 5 h 5"/>
                  <a:gd name="T2" fmla="*/ 4 w 5"/>
                  <a:gd name="T3" fmla="*/ 5 h 5"/>
                  <a:gd name="T4" fmla="*/ 4 w 5"/>
                  <a:gd name="T5" fmla="*/ 4 h 5"/>
                  <a:gd name="T6" fmla="*/ 5 w 5"/>
                  <a:gd name="T7" fmla="*/ 4 h 5"/>
                  <a:gd name="T8" fmla="*/ 5 w 5"/>
                  <a:gd name="T9" fmla="*/ 3 h 5"/>
                  <a:gd name="T10" fmla="*/ 5 w 5"/>
                  <a:gd name="T11" fmla="*/ 2 h 5"/>
                  <a:gd name="T12" fmla="*/ 4 w 5"/>
                  <a:gd name="T13" fmla="*/ 1 h 5"/>
                  <a:gd name="T14" fmla="*/ 4 w 5"/>
                  <a:gd name="T15" fmla="*/ 1 h 5"/>
                  <a:gd name="T16" fmla="*/ 3 w 5"/>
                  <a:gd name="T17" fmla="*/ 0 h 5"/>
                  <a:gd name="T18" fmla="*/ 2 w 5"/>
                  <a:gd name="T19" fmla="*/ 1 h 5"/>
                  <a:gd name="T20" fmla="*/ 1 w 5"/>
                  <a:gd name="T21" fmla="*/ 1 h 5"/>
                  <a:gd name="T22" fmla="*/ 1 w 5"/>
                  <a:gd name="T23" fmla="*/ 2 h 5"/>
                  <a:gd name="T24" fmla="*/ 0 w 5"/>
                  <a:gd name="T25" fmla="*/ 3 h 5"/>
                  <a:gd name="T26" fmla="*/ 1 w 5"/>
                  <a:gd name="T27" fmla="*/ 4 h 5"/>
                  <a:gd name="T28" fmla="*/ 1 w 5"/>
                  <a:gd name="T29" fmla="*/ 4 h 5"/>
                  <a:gd name="T30" fmla="*/ 2 w 5"/>
                  <a:gd name="T31" fmla="*/ 5 h 5"/>
                  <a:gd name="T32" fmla="*/ 3 w 5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lnTo>
                      <a:pt x="4" y="5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38" name="Freeform 318"/>
              <p:cNvSpPr>
                <a:spLocks/>
              </p:cNvSpPr>
              <p:nvPr/>
            </p:nvSpPr>
            <p:spPr bwMode="auto">
              <a:xfrm>
                <a:off x="1322" y="2712"/>
                <a:ext cx="90" cy="107"/>
              </a:xfrm>
              <a:custGeom>
                <a:avLst/>
                <a:gdLst>
                  <a:gd name="T0" fmla="*/ 75 w 90"/>
                  <a:gd name="T1" fmla="*/ 35 h 107"/>
                  <a:gd name="T2" fmla="*/ 78 w 90"/>
                  <a:gd name="T3" fmla="*/ 34 h 107"/>
                  <a:gd name="T4" fmla="*/ 83 w 90"/>
                  <a:gd name="T5" fmla="*/ 31 h 107"/>
                  <a:gd name="T6" fmla="*/ 85 w 90"/>
                  <a:gd name="T7" fmla="*/ 29 h 107"/>
                  <a:gd name="T8" fmla="*/ 86 w 90"/>
                  <a:gd name="T9" fmla="*/ 27 h 107"/>
                  <a:gd name="T10" fmla="*/ 87 w 90"/>
                  <a:gd name="T11" fmla="*/ 19 h 107"/>
                  <a:gd name="T12" fmla="*/ 86 w 90"/>
                  <a:gd name="T13" fmla="*/ 17 h 107"/>
                  <a:gd name="T14" fmla="*/ 84 w 90"/>
                  <a:gd name="T15" fmla="*/ 12 h 107"/>
                  <a:gd name="T16" fmla="*/ 80 w 90"/>
                  <a:gd name="T17" fmla="*/ 6 h 107"/>
                  <a:gd name="T18" fmla="*/ 74 w 90"/>
                  <a:gd name="T19" fmla="*/ 2 h 107"/>
                  <a:gd name="T20" fmla="*/ 71 w 90"/>
                  <a:gd name="T21" fmla="*/ 1 h 107"/>
                  <a:gd name="T22" fmla="*/ 68 w 90"/>
                  <a:gd name="T23" fmla="*/ 1 h 107"/>
                  <a:gd name="T24" fmla="*/ 64 w 90"/>
                  <a:gd name="T25" fmla="*/ 1 h 107"/>
                  <a:gd name="T26" fmla="*/ 56 w 90"/>
                  <a:gd name="T27" fmla="*/ 0 h 107"/>
                  <a:gd name="T28" fmla="*/ 47 w 90"/>
                  <a:gd name="T29" fmla="*/ 0 h 107"/>
                  <a:gd name="T30" fmla="*/ 43 w 90"/>
                  <a:gd name="T31" fmla="*/ 0 h 107"/>
                  <a:gd name="T32" fmla="*/ 40 w 90"/>
                  <a:gd name="T33" fmla="*/ 1 h 107"/>
                  <a:gd name="T34" fmla="*/ 37 w 90"/>
                  <a:gd name="T35" fmla="*/ 2 h 107"/>
                  <a:gd name="T36" fmla="*/ 32 w 90"/>
                  <a:gd name="T37" fmla="*/ 5 h 107"/>
                  <a:gd name="T38" fmla="*/ 30 w 90"/>
                  <a:gd name="T39" fmla="*/ 7 h 107"/>
                  <a:gd name="T40" fmla="*/ 25 w 90"/>
                  <a:gd name="T41" fmla="*/ 15 h 107"/>
                  <a:gd name="T42" fmla="*/ 22 w 90"/>
                  <a:gd name="T43" fmla="*/ 20 h 107"/>
                  <a:gd name="T44" fmla="*/ 5 w 90"/>
                  <a:gd name="T45" fmla="*/ 15 h 107"/>
                  <a:gd name="T46" fmla="*/ 3 w 90"/>
                  <a:gd name="T47" fmla="*/ 12 h 107"/>
                  <a:gd name="T48" fmla="*/ 1 w 90"/>
                  <a:gd name="T49" fmla="*/ 11 h 107"/>
                  <a:gd name="T50" fmla="*/ 0 w 90"/>
                  <a:gd name="T51" fmla="*/ 16 h 107"/>
                  <a:gd name="T52" fmla="*/ 3 w 90"/>
                  <a:gd name="T53" fmla="*/ 25 h 107"/>
                  <a:gd name="T54" fmla="*/ 6 w 90"/>
                  <a:gd name="T55" fmla="*/ 27 h 107"/>
                  <a:gd name="T56" fmla="*/ 9 w 90"/>
                  <a:gd name="T57" fmla="*/ 28 h 107"/>
                  <a:gd name="T58" fmla="*/ 13 w 90"/>
                  <a:gd name="T59" fmla="*/ 30 h 107"/>
                  <a:gd name="T60" fmla="*/ 18 w 90"/>
                  <a:gd name="T61" fmla="*/ 31 h 107"/>
                  <a:gd name="T62" fmla="*/ 23 w 90"/>
                  <a:gd name="T63" fmla="*/ 32 h 107"/>
                  <a:gd name="T64" fmla="*/ 27 w 90"/>
                  <a:gd name="T65" fmla="*/ 31 h 107"/>
                  <a:gd name="T66" fmla="*/ 32 w 90"/>
                  <a:gd name="T67" fmla="*/ 29 h 107"/>
                  <a:gd name="T68" fmla="*/ 19 w 90"/>
                  <a:gd name="T69" fmla="*/ 80 h 107"/>
                  <a:gd name="T70" fmla="*/ 33 w 90"/>
                  <a:gd name="T71" fmla="*/ 94 h 107"/>
                  <a:gd name="T72" fmla="*/ 41 w 90"/>
                  <a:gd name="T73" fmla="*/ 101 h 107"/>
                  <a:gd name="T74" fmla="*/ 36 w 90"/>
                  <a:gd name="T75" fmla="*/ 102 h 107"/>
                  <a:gd name="T76" fmla="*/ 32 w 90"/>
                  <a:gd name="T77" fmla="*/ 106 h 107"/>
                  <a:gd name="T78" fmla="*/ 49 w 90"/>
                  <a:gd name="T79" fmla="*/ 107 h 107"/>
                  <a:gd name="T80" fmla="*/ 53 w 90"/>
                  <a:gd name="T81" fmla="*/ 101 h 107"/>
                  <a:gd name="T82" fmla="*/ 50 w 90"/>
                  <a:gd name="T83" fmla="*/ 96 h 107"/>
                  <a:gd name="T84" fmla="*/ 50 w 90"/>
                  <a:gd name="T85" fmla="*/ 84 h 107"/>
                  <a:gd name="T86" fmla="*/ 60 w 90"/>
                  <a:gd name="T87" fmla="*/ 87 h 107"/>
                  <a:gd name="T88" fmla="*/ 60 w 90"/>
                  <a:gd name="T89" fmla="*/ 97 h 107"/>
                  <a:gd name="T90" fmla="*/ 58 w 90"/>
                  <a:gd name="T91" fmla="*/ 102 h 107"/>
                  <a:gd name="T92" fmla="*/ 57 w 90"/>
                  <a:gd name="T93" fmla="*/ 105 h 107"/>
                  <a:gd name="T94" fmla="*/ 62 w 90"/>
                  <a:gd name="T95" fmla="*/ 104 h 107"/>
                  <a:gd name="T96" fmla="*/ 80 w 90"/>
                  <a:gd name="T97" fmla="*/ 104 h 107"/>
                  <a:gd name="T98" fmla="*/ 75 w 90"/>
                  <a:gd name="T99" fmla="*/ 101 h 107"/>
                  <a:gd name="T100" fmla="*/ 72 w 90"/>
                  <a:gd name="T101" fmla="*/ 100 h 107"/>
                  <a:gd name="T102" fmla="*/ 80 w 90"/>
                  <a:gd name="T103" fmla="*/ 9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107">
                    <a:moveTo>
                      <a:pt x="82" y="80"/>
                    </a:moveTo>
                    <a:lnTo>
                      <a:pt x="90" y="80"/>
                    </a:lnTo>
                    <a:lnTo>
                      <a:pt x="75" y="43"/>
                    </a:lnTo>
                    <a:lnTo>
                      <a:pt x="75" y="35"/>
                    </a:lnTo>
                    <a:lnTo>
                      <a:pt x="75" y="35"/>
                    </a:lnTo>
                    <a:lnTo>
                      <a:pt x="76" y="35"/>
                    </a:lnTo>
                    <a:lnTo>
                      <a:pt x="77" y="34"/>
                    </a:lnTo>
                    <a:lnTo>
                      <a:pt x="78" y="34"/>
                    </a:lnTo>
                    <a:lnTo>
                      <a:pt x="79" y="34"/>
                    </a:lnTo>
                    <a:lnTo>
                      <a:pt x="80" y="33"/>
                    </a:lnTo>
                    <a:lnTo>
                      <a:pt x="82" y="32"/>
                    </a:lnTo>
                    <a:lnTo>
                      <a:pt x="83" y="31"/>
                    </a:lnTo>
                    <a:lnTo>
                      <a:pt x="83" y="31"/>
                    </a:lnTo>
                    <a:lnTo>
                      <a:pt x="84" y="30"/>
                    </a:lnTo>
                    <a:lnTo>
                      <a:pt x="84" y="30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6" y="28"/>
                    </a:lnTo>
                    <a:lnTo>
                      <a:pt x="86" y="27"/>
                    </a:lnTo>
                    <a:lnTo>
                      <a:pt x="87" y="26"/>
                    </a:lnTo>
                    <a:lnTo>
                      <a:pt x="87" y="24"/>
                    </a:lnTo>
                    <a:lnTo>
                      <a:pt x="87" y="21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7" y="18"/>
                    </a:lnTo>
                    <a:lnTo>
                      <a:pt x="86" y="17"/>
                    </a:lnTo>
                    <a:lnTo>
                      <a:pt x="86" y="16"/>
                    </a:lnTo>
                    <a:lnTo>
                      <a:pt x="85" y="15"/>
                    </a:lnTo>
                    <a:lnTo>
                      <a:pt x="85" y="13"/>
                    </a:lnTo>
                    <a:lnTo>
                      <a:pt x="84" y="12"/>
                    </a:lnTo>
                    <a:lnTo>
                      <a:pt x="83" y="10"/>
                    </a:lnTo>
                    <a:lnTo>
                      <a:pt x="82" y="9"/>
                    </a:lnTo>
                    <a:lnTo>
                      <a:pt x="81" y="7"/>
                    </a:lnTo>
                    <a:lnTo>
                      <a:pt x="80" y="6"/>
                    </a:lnTo>
                    <a:lnTo>
                      <a:pt x="78" y="5"/>
                    </a:lnTo>
                    <a:lnTo>
                      <a:pt x="77" y="4"/>
                    </a:lnTo>
                    <a:lnTo>
                      <a:pt x="75" y="3"/>
                    </a:lnTo>
                    <a:lnTo>
                      <a:pt x="74" y="2"/>
                    </a:lnTo>
                    <a:lnTo>
                      <a:pt x="73" y="2"/>
                    </a:lnTo>
                    <a:lnTo>
                      <a:pt x="73" y="1"/>
                    </a:lnTo>
                    <a:lnTo>
                      <a:pt x="72" y="1"/>
                    </a:lnTo>
                    <a:lnTo>
                      <a:pt x="71" y="1"/>
                    </a:lnTo>
                    <a:lnTo>
                      <a:pt x="70" y="1"/>
                    </a:lnTo>
                    <a:lnTo>
                      <a:pt x="69" y="1"/>
                    </a:lnTo>
                    <a:lnTo>
                      <a:pt x="69" y="1"/>
                    </a:lnTo>
                    <a:lnTo>
                      <a:pt x="68" y="1"/>
                    </a:lnTo>
                    <a:lnTo>
                      <a:pt x="68" y="1"/>
                    </a:lnTo>
                    <a:lnTo>
                      <a:pt x="67" y="1"/>
                    </a:lnTo>
                    <a:lnTo>
                      <a:pt x="66" y="1"/>
                    </a:lnTo>
                    <a:lnTo>
                      <a:pt x="64" y="1"/>
                    </a:lnTo>
                    <a:lnTo>
                      <a:pt x="62" y="1"/>
                    </a:lnTo>
                    <a:lnTo>
                      <a:pt x="60" y="1"/>
                    </a:lnTo>
                    <a:lnTo>
                      <a:pt x="58" y="1"/>
                    </a:lnTo>
                    <a:lnTo>
                      <a:pt x="56" y="0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2" y="1"/>
                    </a:lnTo>
                    <a:lnTo>
                      <a:pt x="41" y="1"/>
                    </a:lnTo>
                    <a:lnTo>
                      <a:pt x="40" y="1"/>
                    </a:lnTo>
                    <a:lnTo>
                      <a:pt x="39" y="1"/>
                    </a:lnTo>
                    <a:lnTo>
                      <a:pt x="38" y="1"/>
                    </a:lnTo>
                    <a:lnTo>
                      <a:pt x="38" y="2"/>
                    </a:lnTo>
                    <a:lnTo>
                      <a:pt x="37" y="2"/>
                    </a:lnTo>
                    <a:lnTo>
                      <a:pt x="36" y="2"/>
                    </a:lnTo>
                    <a:lnTo>
                      <a:pt x="35" y="3"/>
                    </a:lnTo>
                    <a:lnTo>
                      <a:pt x="34" y="4"/>
                    </a:lnTo>
                    <a:lnTo>
                      <a:pt x="32" y="5"/>
                    </a:lnTo>
                    <a:lnTo>
                      <a:pt x="32" y="6"/>
                    </a:lnTo>
                    <a:lnTo>
                      <a:pt x="31" y="6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29" y="9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25" y="15"/>
                    </a:lnTo>
                    <a:lnTo>
                      <a:pt x="24" y="17"/>
                    </a:lnTo>
                    <a:lnTo>
                      <a:pt x="23" y="18"/>
                    </a:lnTo>
                    <a:lnTo>
                      <a:pt x="23" y="19"/>
                    </a:lnTo>
                    <a:lnTo>
                      <a:pt x="22" y="20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6"/>
                    </a:lnTo>
                    <a:lnTo>
                      <a:pt x="5" y="15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4" y="25"/>
                    </a:lnTo>
                    <a:lnTo>
                      <a:pt x="5" y="26"/>
                    </a:lnTo>
                    <a:lnTo>
                      <a:pt x="6" y="26"/>
                    </a:lnTo>
                    <a:lnTo>
                      <a:pt x="6" y="27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8" y="28"/>
                    </a:lnTo>
                    <a:lnTo>
                      <a:pt x="9" y="28"/>
                    </a:lnTo>
                    <a:lnTo>
                      <a:pt x="10" y="28"/>
                    </a:lnTo>
                    <a:lnTo>
                      <a:pt x="11" y="29"/>
                    </a:lnTo>
                    <a:lnTo>
                      <a:pt x="12" y="29"/>
                    </a:lnTo>
                    <a:lnTo>
                      <a:pt x="13" y="30"/>
                    </a:lnTo>
                    <a:lnTo>
                      <a:pt x="15" y="30"/>
                    </a:lnTo>
                    <a:lnTo>
                      <a:pt x="16" y="31"/>
                    </a:lnTo>
                    <a:lnTo>
                      <a:pt x="17" y="31"/>
                    </a:lnTo>
                    <a:lnTo>
                      <a:pt x="18" y="31"/>
                    </a:lnTo>
                    <a:lnTo>
                      <a:pt x="19" y="32"/>
                    </a:lnTo>
                    <a:lnTo>
                      <a:pt x="21" y="32"/>
                    </a:lnTo>
                    <a:lnTo>
                      <a:pt x="22" y="32"/>
                    </a:lnTo>
                    <a:lnTo>
                      <a:pt x="23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6" y="32"/>
                    </a:lnTo>
                    <a:lnTo>
                      <a:pt x="27" y="31"/>
                    </a:lnTo>
                    <a:lnTo>
                      <a:pt x="28" y="31"/>
                    </a:lnTo>
                    <a:lnTo>
                      <a:pt x="29" y="30"/>
                    </a:lnTo>
                    <a:lnTo>
                      <a:pt x="31" y="30"/>
                    </a:lnTo>
                    <a:lnTo>
                      <a:pt x="32" y="29"/>
                    </a:lnTo>
                    <a:lnTo>
                      <a:pt x="33" y="28"/>
                    </a:lnTo>
                    <a:lnTo>
                      <a:pt x="35" y="26"/>
                    </a:lnTo>
                    <a:lnTo>
                      <a:pt x="35" y="41"/>
                    </a:lnTo>
                    <a:lnTo>
                      <a:pt x="19" y="80"/>
                    </a:lnTo>
                    <a:lnTo>
                      <a:pt x="28" y="80"/>
                    </a:lnTo>
                    <a:lnTo>
                      <a:pt x="29" y="86"/>
                    </a:lnTo>
                    <a:lnTo>
                      <a:pt x="31" y="91"/>
                    </a:lnTo>
                    <a:lnTo>
                      <a:pt x="33" y="94"/>
                    </a:lnTo>
                    <a:lnTo>
                      <a:pt x="36" y="97"/>
                    </a:lnTo>
                    <a:lnTo>
                      <a:pt x="38" y="99"/>
                    </a:lnTo>
                    <a:lnTo>
                      <a:pt x="40" y="100"/>
                    </a:lnTo>
                    <a:lnTo>
                      <a:pt x="41" y="101"/>
                    </a:lnTo>
                    <a:lnTo>
                      <a:pt x="41" y="101"/>
                    </a:lnTo>
                    <a:lnTo>
                      <a:pt x="39" y="101"/>
                    </a:lnTo>
                    <a:lnTo>
                      <a:pt x="38" y="101"/>
                    </a:lnTo>
                    <a:lnTo>
                      <a:pt x="36" y="102"/>
                    </a:lnTo>
                    <a:lnTo>
                      <a:pt x="34" y="103"/>
                    </a:lnTo>
                    <a:lnTo>
                      <a:pt x="33" y="103"/>
                    </a:lnTo>
                    <a:lnTo>
                      <a:pt x="32" y="104"/>
                    </a:lnTo>
                    <a:lnTo>
                      <a:pt x="32" y="106"/>
                    </a:lnTo>
                    <a:lnTo>
                      <a:pt x="31" y="107"/>
                    </a:lnTo>
                    <a:lnTo>
                      <a:pt x="45" y="107"/>
                    </a:lnTo>
                    <a:lnTo>
                      <a:pt x="49" y="104"/>
                    </a:lnTo>
                    <a:lnTo>
                      <a:pt x="49" y="107"/>
                    </a:lnTo>
                    <a:lnTo>
                      <a:pt x="52" y="107"/>
                    </a:lnTo>
                    <a:lnTo>
                      <a:pt x="53" y="105"/>
                    </a:lnTo>
                    <a:lnTo>
                      <a:pt x="53" y="103"/>
                    </a:lnTo>
                    <a:lnTo>
                      <a:pt x="53" y="101"/>
                    </a:lnTo>
                    <a:lnTo>
                      <a:pt x="52" y="100"/>
                    </a:lnTo>
                    <a:lnTo>
                      <a:pt x="51" y="99"/>
                    </a:lnTo>
                    <a:lnTo>
                      <a:pt x="51" y="98"/>
                    </a:lnTo>
                    <a:lnTo>
                      <a:pt x="50" y="96"/>
                    </a:lnTo>
                    <a:lnTo>
                      <a:pt x="50" y="94"/>
                    </a:lnTo>
                    <a:lnTo>
                      <a:pt x="50" y="91"/>
                    </a:lnTo>
                    <a:lnTo>
                      <a:pt x="50" y="88"/>
                    </a:lnTo>
                    <a:lnTo>
                      <a:pt x="50" y="84"/>
                    </a:lnTo>
                    <a:lnTo>
                      <a:pt x="51" y="80"/>
                    </a:lnTo>
                    <a:lnTo>
                      <a:pt x="58" y="80"/>
                    </a:lnTo>
                    <a:lnTo>
                      <a:pt x="59" y="84"/>
                    </a:lnTo>
                    <a:lnTo>
                      <a:pt x="60" y="87"/>
                    </a:lnTo>
                    <a:lnTo>
                      <a:pt x="60" y="90"/>
                    </a:lnTo>
                    <a:lnTo>
                      <a:pt x="60" y="92"/>
                    </a:lnTo>
                    <a:lnTo>
                      <a:pt x="60" y="95"/>
                    </a:lnTo>
                    <a:lnTo>
                      <a:pt x="60" y="97"/>
                    </a:lnTo>
                    <a:lnTo>
                      <a:pt x="60" y="98"/>
                    </a:lnTo>
                    <a:lnTo>
                      <a:pt x="60" y="100"/>
                    </a:lnTo>
                    <a:lnTo>
                      <a:pt x="59" y="101"/>
                    </a:lnTo>
                    <a:lnTo>
                      <a:pt x="58" y="102"/>
                    </a:lnTo>
                    <a:lnTo>
                      <a:pt x="58" y="103"/>
                    </a:lnTo>
                    <a:lnTo>
                      <a:pt x="58" y="103"/>
                    </a:lnTo>
                    <a:lnTo>
                      <a:pt x="57" y="104"/>
                    </a:lnTo>
                    <a:lnTo>
                      <a:pt x="57" y="105"/>
                    </a:lnTo>
                    <a:lnTo>
                      <a:pt x="58" y="106"/>
                    </a:lnTo>
                    <a:lnTo>
                      <a:pt x="58" y="107"/>
                    </a:lnTo>
                    <a:lnTo>
                      <a:pt x="62" y="107"/>
                    </a:lnTo>
                    <a:lnTo>
                      <a:pt x="62" y="104"/>
                    </a:lnTo>
                    <a:lnTo>
                      <a:pt x="67" y="107"/>
                    </a:lnTo>
                    <a:lnTo>
                      <a:pt x="81" y="107"/>
                    </a:lnTo>
                    <a:lnTo>
                      <a:pt x="81" y="106"/>
                    </a:lnTo>
                    <a:lnTo>
                      <a:pt x="80" y="104"/>
                    </a:lnTo>
                    <a:lnTo>
                      <a:pt x="79" y="104"/>
                    </a:lnTo>
                    <a:lnTo>
                      <a:pt x="78" y="103"/>
                    </a:lnTo>
                    <a:lnTo>
                      <a:pt x="76" y="102"/>
                    </a:lnTo>
                    <a:lnTo>
                      <a:pt x="75" y="101"/>
                    </a:lnTo>
                    <a:lnTo>
                      <a:pt x="73" y="101"/>
                    </a:lnTo>
                    <a:lnTo>
                      <a:pt x="70" y="101"/>
                    </a:lnTo>
                    <a:lnTo>
                      <a:pt x="71" y="101"/>
                    </a:lnTo>
                    <a:lnTo>
                      <a:pt x="72" y="100"/>
                    </a:lnTo>
                    <a:lnTo>
                      <a:pt x="74" y="99"/>
                    </a:lnTo>
                    <a:lnTo>
                      <a:pt x="76" y="97"/>
                    </a:lnTo>
                    <a:lnTo>
                      <a:pt x="78" y="94"/>
                    </a:lnTo>
                    <a:lnTo>
                      <a:pt x="80" y="90"/>
                    </a:lnTo>
                    <a:lnTo>
                      <a:pt x="81" y="85"/>
                    </a:lnTo>
                    <a:lnTo>
                      <a:pt x="82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39" name="Freeform 319"/>
              <p:cNvSpPr>
                <a:spLocks/>
              </p:cNvSpPr>
              <p:nvPr/>
            </p:nvSpPr>
            <p:spPr bwMode="auto">
              <a:xfrm>
                <a:off x="1365" y="2698"/>
                <a:ext cx="26" cy="23"/>
              </a:xfrm>
              <a:custGeom>
                <a:avLst/>
                <a:gdLst>
                  <a:gd name="T0" fmla="*/ 26 w 26"/>
                  <a:gd name="T1" fmla="*/ 23 h 23"/>
                  <a:gd name="T2" fmla="*/ 26 w 26"/>
                  <a:gd name="T3" fmla="*/ 0 h 23"/>
                  <a:gd name="T4" fmla="*/ 0 w 26"/>
                  <a:gd name="T5" fmla="*/ 5 h 23"/>
                  <a:gd name="T6" fmla="*/ 0 w 26"/>
                  <a:gd name="T7" fmla="*/ 23 h 23"/>
                  <a:gd name="T8" fmla="*/ 26 w 26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6" y="23"/>
                    </a:moveTo>
                    <a:lnTo>
                      <a:pt x="26" y="0"/>
                    </a:lnTo>
                    <a:lnTo>
                      <a:pt x="0" y="5"/>
                    </a:lnTo>
                    <a:lnTo>
                      <a:pt x="0" y="23"/>
                    </a:lnTo>
                    <a:lnTo>
                      <a:pt x="26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40" name="Freeform 320"/>
              <p:cNvSpPr>
                <a:spLocks/>
              </p:cNvSpPr>
              <p:nvPr/>
            </p:nvSpPr>
            <p:spPr bwMode="auto">
              <a:xfrm>
                <a:off x="1332" y="2714"/>
                <a:ext cx="77" cy="75"/>
              </a:xfrm>
              <a:custGeom>
                <a:avLst/>
                <a:gdLst>
                  <a:gd name="T0" fmla="*/ 34 w 77"/>
                  <a:gd name="T1" fmla="*/ 0 h 75"/>
                  <a:gd name="T2" fmla="*/ 33 w 77"/>
                  <a:gd name="T3" fmla="*/ 0 h 75"/>
                  <a:gd name="T4" fmla="*/ 30 w 77"/>
                  <a:gd name="T5" fmla="*/ 1 h 75"/>
                  <a:gd name="T6" fmla="*/ 27 w 77"/>
                  <a:gd name="T7" fmla="*/ 2 h 75"/>
                  <a:gd name="T8" fmla="*/ 24 w 77"/>
                  <a:gd name="T9" fmla="*/ 4 h 75"/>
                  <a:gd name="T10" fmla="*/ 21 w 77"/>
                  <a:gd name="T11" fmla="*/ 8 h 75"/>
                  <a:gd name="T12" fmla="*/ 18 w 77"/>
                  <a:gd name="T13" fmla="*/ 13 h 75"/>
                  <a:gd name="T14" fmla="*/ 14 w 77"/>
                  <a:gd name="T15" fmla="*/ 18 h 75"/>
                  <a:gd name="T16" fmla="*/ 11 w 77"/>
                  <a:gd name="T17" fmla="*/ 20 h 75"/>
                  <a:gd name="T18" fmla="*/ 8 w 77"/>
                  <a:gd name="T19" fmla="*/ 20 h 75"/>
                  <a:gd name="T20" fmla="*/ 4 w 77"/>
                  <a:gd name="T21" fmla="*/ 19 h 75"/>
                  <a:gd name="T22" fmla="*/ 1 w 77"/>
                  <a:gd name="T23" fmla="*/ 18 h 75"/>
                  <a:gd name="T24" fmla="*/ 0 w 77"/>
                  <a:gd name="T25" fmla="*/ 24 h 75"/>
                  <a:gd name="T26" fmla="*/ 0 w 77"/>
                  <a:gd name="T27" fmla="*/ 24 h 75"/>
                  <a:gd name="T28" fmla="*/ 1 w 77"/>
                  <a:gd name="T29" fmla="*/ 25 h 75"/>
                  <a:gd name="T30" fmla="*/ 2 w 77"/>
                  <a:gd name="T31" fmla="*/ 25 h 75"/>
                  <a:gd name="T32" fmla="*/ 3 w 77"/>
                  <a:gd name="T33" fmla="*/ 25 h 75"/>
                  <a:gd name="T34" fmla="*/ 7 w 77"/>
                  <a:gd name="T35" fmla="*/ 27 h 75"/>
                  <a:gd name="T36" fmla="*/ 10 w 77"/>
                  <a:gd name="T37" fmla="*/ 28 h 75"/>
                  <a:gd name="T38" fmla="*/ 13 w 77"/>
                  <a:gd name="T39" fmla="*/ 28 h 75"/>
                  <a:gd name="T40" fmla="*/ 17 w 77"/>
                  <a:gd name="T41" fmla="*/ 27 h 75"/>
                  <a:gd name="T42" fmla="*/ 19 w 77"/>
                  <a:gd name="T43" fmla="*/ 26 h 75"/>
                  <a:gd name="T44" fmla="*/ 22 w 77"/>
                  <a:gd name="T45" fmla="*/ 23 h 75"/>
                  <a:gd name="T46" fmla="*/ 26 w 77"/>
                  <a:gd name="T47" fmla="*/ 21 h 75"/>
                  <a:gd name="T48" fmla="*/ 27 w 77"/>
                  <a:gd name="T49" fmla="*/ 20 h 75"/>
                  <a:gd name="T50" fmla="*/ 12 w 77"/>
                  <a:gd name="T51" fmla="*/ 75 h 75"/>
                  <a:gd name="T52" fmla="*/ 63 w 77"/>
                  <a:gd name="T53" fmla="*/ 41 h 75"/>
                  <a:gd name="T54" fmla="*/ 71 w 77"/>
                  <a:gd name="T55" fmla="*/ 30 h 75"/>
                  <a:gd name="T56" fmla="*/ 75 w 77"/>
                  <a:gd name="T57" fmla="*/ 25 h 75"/>
                  <a:gd name="T58" fmla="*/ 75 w 77"/>
                  <a:gd name="T59" fmla="*/ 23 h 75"/>
                  <a:gd name="T60" fmla="*/ 75 w 77"/>
                  <a:gd name="T61" fmla="*/ 20 h 75"/>
                  <a:gd name="T62" fmla="*/ 75 w 77"/>
                  <a:gd name="T63" fmla="*/ 17 h 75"/>
                  <a:gd name="T64" fmla="*/ 74 w 77"/>
                  <a:gd name="T65" fmla="*/ 14 h 75"/>
                  <a:gd name="T66" fmla="*/ 72 w 77"/>
                  <a:gd name="T67" fmla="*/ 10 h 75"/>
                  <a:gd name="T68" fmla="*/ 69 w 77"/>
                  <a:gd name="T69" fmla="*/ 6 h 75"/>
                  <a:gd name="T70" fmla="*/ 66 w 77"/>
                  <a:gd name="T71" fmla="*/ 4 h 75"/>
                  <a:gd name="T72" fmla="*/ 64 w 77"/>
                  <a:gd name="T73" fmla="*/ 2 h 75"/>
                  <a:gd name="T74" fmla="*/ 62 w 77"/>
                  <a:gd name="T75" fmla="*/ 1 h 75"/>
                  <a:gd name="T76" fmla="*/ 59 w 77"/>
                  <a:gd name="T77" fmla="*/ 0 h 75"/>
                  <a:gd name="T78" fmla="*/ 58 w 77"/>
                  <a:gd name="T79" fmla="*/ 0 h 75"/>
                  <a:gd name="T80" fmla="*/ 44 w 77"/>
                  <a:gd name="T81" fmla="*/ 1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7" h="75">
                    <a:moveTo>
                      <a:pt x="34" y="0"/>
                    </a:moveTo>
                    <a:lnTo>
                      <a:pt x="34" y="0"/>
                    </a:lnTo>
                    <a:lnTo>
                      <a:pt x="34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1"/>
                    </a:lnTo>
                    <a:lnTo>
                      <a:pt x="28" y="1"/>
                    </a:lnTo>
                    <a:lnTo>
                      <a:pt x="27" y="2"/>
                    </a:lnTo>
                    <a:lnTo>
                      <a:pt x="25" y="3"/>
                    </a:lnTo>
                    <a:lnTo>
                      <a:pt x="24" y="4"/>
                    </a:lnTo>
                    <a:lnTo>
                      <a:pt x="22" y="6"/>
                    </a:lnTo>
                    <a:lnTo>
                      <a:pt x="21" y="8"/>
                    </a:lnTo>
                    <a:lnTo>
                      <a:pt x="19" y="10"/>
                    </a:lnTo>
                    <a:lnTo>
                      <a:pt x="18" y="13"/>
                    </a:lnTo>
                    <a:lnTo>
                      <a:pt x="16" y="15"/>
                    </a:lnTo>
                    <a:lnTo>
                      <a:pt x="14" y="18"/>
                    </a:lnTo>
                    <a:lnTo>
                      <a:pt x="13" y="20"/>
                    </a:lnTo>
                    <a:lnTo>
                      <a:pt x="11" y="20"/>
                    </a:lnTo>
                    <a:lnTo>
                      <a:pt x="9" y="20"/>
                    </a:lnTo>
                    <a:lnTo>
                      <a:pt x="8" y="20"/>
                    </a:lnTo>
                    <a:lnTo>
                      <a:pt x="6" y="19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1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5" y="26"/>
                    </a:lnTo>
                    <a:lnTo>
                      <a:pt x="7" y="27"/>
                    </a:lnTo>
                    <a:lnTo>
                      <a:pt x="8" y="27"/>
                    </a:lnTo>
                    <a:lnTo>
                      <a:pt x="10" y="28"/>
                    </a:lnTo>
                    <a:lnTo>
                      <a:pt x="12" y="28"/>
                    </a:lnTo>
                    <a:lnTo>
                      <a:pt x="13" y="28"/>
                    </a:lnTo>
                    <a:lnTo>
                      <a:pt x="15" y="28"/>
                    </a:lnTo>
                    <a:lnTo>
                      <a:pt x="17" y="27"/>
                    </a:lnTo>
                    <a:lnTo>
                      <a:pt x="18" y="26"/>
                    </a:lnTo>
                    <a:lnTo>
                      <a:pt x="19" y="26"/>
                    </a:lnTo>
                    <a:lnTo>
                      <a:pt x="21" y="25"/>
                    </a:lnTo>
                    <a:lnTo>
                      <a:pt x="22" y="23"/>
                    </a:lnTo>
                    <a:lnTo>
                      <a:pt x="24" y="22"/>
                    </a:lnTo>
                    <a:lnTo>
                      <a:pt x="26" y="21"/>
                    </a:lnTo>
                    <a:lnTo>
                      <a:pt x="27" y="21"/>
                    </a:lnTo>
                    <a:lnTo>
                      <a:pt x="27" y="20"/>
                    </a:lnTo>
                    <a:lnTo>
                      <a:pt x="27" y="39"/>
                    </a:lnTo>
                    <a:lnTo>
                      <a:pt x="12" y="75"/>
                    </a:lnTo>
                    <a:lnTo>
                      <a:pt x="77" y="75"/>
                    </a:lnTo>
                    <a:lnTo>
                      <a:pt x="63" y="41"/>
                    </a:lnTo>
                    <a:lnTo>
                      <a:pt x="63" y="33"/>
                    </a:lnTo>
                    <a:lnTo>
                      <a:pt x="71" y="30"/>
                    </a:lnTo>
                    <a:lnTo>
                      <a:pt x="75" y="25"/>
                    </a:lnTo>
                    <a:lnTo>
                      <a:pt x="75" y="25"/>
                    </a:lnTo>
                    <a:lnTo>
                      <a:pt x="75" y="24"/>
                    </a:lnTo>
                    <a:lnTo>
                      <a:pt x="75" y="23"/>
                    </a:lnTo>
                    <a:lnTo>
                      <a:pt x="75" y="22"/>
                    </a:lnTo>
                    <a:lnTo>
                      <a:pt x="75" y="20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6"/>
                    </a:lnTo>
                    <a:lnTo>
                      <a:pt x="74" y="14"/>
                    </a:lnTo>
                    <a:lnTo>
                      <a:pt x="73" y="12"/>
                    </a:lnTo>
                    <a:lnTo>
                      <a:pt x="72" y="10"/>
                    </a:lnTo>
                    <a:lnTo>
                      <a:pt x="70" y="8"/>
                    </a:lnTo>
                    <a:lnTo>
                      <a:pt x="69" y="6"/>
                    </a:lnTo>
                    <a:lnTo>
                      <a:pt x="68" y="5"/>
                    </a:lnTo>
                    <a:lnTo>
                      <a:pt x="66" y="4"/>
                    </a:lnTo>
                    <a:lnTo>
                      <a:pt x="65" y="3"/>
                    </a:lnTo>
                    <a:lnTo>
                      <a:pt x="64" y="2"/>
                    </a:lnTo>
                    <a:lnTo>
                      <a:pt x="63" y="2"/>
                    </a:lnTo>
                    <a:lnTo>
                      <a:pt x="62" y="1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44" y="1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77ED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41" name="Freeform 321"/>
              <p:cNvSpPr>
                <a:spLocks/>
              </p:cNvSpPr>
              <p:nvPr/>
            </p:nvSpPr>
            <p:spPr bwMode="auto">
              <a:xfrm>
                <a:off x="1353" y="2792"/>
                <a:ext cx="18" cy="20"/>
              </a:xfrm>
              <a:custGeom>
                <a:avLst/>
                <a:gdLst>
                  <a:gd name="T0" fmla="*/ 0 w 18"/>
                  <a:gd name="T1" fmla="*/ 0 h 20"/>
                  <a:gd name="T2" fmla="*/ 0 w 18"/>
                  <a:gd name="T3" fmla="*/ 1 h 20"/>
                  <a:gd name="T4" fmla="*/ 0 w 18"/>
                  <a:gd name="T5" fmla="*/ 2 h 20"/>
                  <a:gd name="T6" fmla="*/ 0 w 18"/>
                  <a:gd name="T7" fmla="*/ 2 h 20"/>
                  <a:gd name="T8" fmla="*/ 0 w 18"/>
                  <a:gd name="T9" fmla="*/ 3 h 20"/>
                  <a:gd name="T10" fmla="*/ 1 w 18"/>
                  <a:gd name="T11" fmla="*/ 7 h 20"/>
                  <a:gd name="T12" fmla="*/ 3 w 18"/>
                  <a:gd name="T13" fmla="*/ 11 h 20"/>
                  <a:gd name="T14" fmla="*/ 5 w 18"/>
                  <a:gd name="T15" fmla="*/ 14 h 20"/>
                  <a:gd name="T16" fmla="*/ 7 w 18"/>
                  <a:gd name="T17" fmla="*/ 16 h 20"/>
                  <a:gd name="T18" fmla="*/ 10 w 18"/>
                  <a:gd name="T19" fmla="*/ 18 h 20"/>
                  <a:gd name="T20" fmla="*/ 11 w 18"/>
                  <a:gd name="T21" fmla="*/ 19 h 20"/>
                  <a:gd name="T22" fmla="*/ 13 w 18"/>
                  <a:gd name="T23" fmla="*/ 20 h 20"/>
                  <a:gd name="T24" fmla="*/ 13 w 18"/>
                  <a:gd name="T25" fmla="*/ 20 h 20"/>
                  <a:gd name="T26" fmla="*/ 18 w 18"/>
                  <a:gd name="T27" fmla="*/ 20 h 20"/>
                  <a:gd name="T28" fmla="*/ 18 w 18"/>
                  <a:gd name="T29" fmla="*/ 20 h 20"/>
                  <a:gd name="T30" fmla="*/ 18 w 18"/>
                  <a:gd name="T31" fmla="*/ 19 h 20"/>
                  <a:gd name="T32" fmla="*/ 17 w 18"/>
                  <a:gd name="T33" fmla="*/ 17 h 20"/>
                  <a:gd name="T34" fmla="*/ 16 w 18"/>
                  <a:gd name="T35" fmla="*/ 14 h 20"/>
                  <a:gd name="T36" fmla="*/ 16 w 18"/>
                  <a:gd name="T37" fmla="*/ 11 h 20"/>
                  <a:gd name="T38" fmla="*/ 16 w 18"/>
                  <a:gd name="T39" fmla="*/ 8 h 20"/>
                  <a:gd name="T40" fmla="*/ 16 w 18"/>
                  <a:gd name="T41" fmla="*/ 4 h 20"/>
                  <a:gd name="T42" fmla="*/ 18 w 18"/>
                  <a:gd name="T43" fmla="*/ 0 h 20"/>
                  <a:gd name="T44" fmla="*/ 0 w 18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7" y="16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19"/>
                    </a:lnTo>
                    <a:lnTo>
                      <a:pt x="17" y="17"/>
                    </a:lnTo>
                    <a:lnTo>
                      <a:pt x="16" y="14"/>
                    </a:lnTo>
                    <a:lnTo>
                      <a:pt x="16" y="11"/>
                    </a:lnTo>
                    <a:lnTo>
                      <a:pt x="16" y="8"/>
                    </a:lnTo>
                    <a:lnTo>
                      <a:pt x="16" y="4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42" name="Freeform 322"/>
              <p:cNvSpPr>
                <a:spLocks/>
              </p:cNvSpPr>
              <p:nvPr/>
            </p:nvSpPr>
            <p:spPr bwMode="auto">
              <a:xfrm>
                <a:off x="1382" y="2792"/>
                <a:ext cx="19" cy="20"/>
              </a:xfrm>
              <a:custGeom>
                <a:avLst/>
                <a:gdLst>
                  <a:gd name="T0" fmla="*/ 0 w 19"/>
                  <a:gd name="T1" fmla="*/ 0 h 20"/>
                  <a:gd name="T2" fmla="*/ 2 w 19"/>
                  <a:gd name="T3" fmla="*/ 4 h 20"/>
                  <a:gd name="T4" fmla="*/ 3 w 19"/>
                  <a:gd name="T5" fmla="*/ 7 h 20"/>
                  <a:gd name="T6" fmla="*/ 3 w 19"/>
                  <a:gd name="T7" fmla="*/ 11 h 20"/>
                  <a:gd name="T8" fmla="*/ 3 w 19"/>
                  <a:gd name="T9" fmla="*/ 14 h 20"/>
                  <a:gd name="T10" fmla="*/ 3 w 19"/>
                  <a:gd name="T11" fmla="*/ 16 h 20"/>
                  <a:gd name="T12" fmla="*/ 3 w 19"/>
                  <a:gd name="T13" fmla="*/ 18 h 20"/>
                  <a:gd name="T14" fmla="*/ 2 w 19"/>
                  <a:gd name="T15" fmla="*/ 19 h 20"/>
                  <a:gd name="T16" fmla="*/ 2 w 19"/>
                  <a:gd name="T17" fmla="*/ 20 h 20"/>
                  <a:gd name="T18" fmla="*/ 9 w 19"/>
                  <a:gd name="T19" fmla="*/ 20 h 20"/>
                  <a:gd name="T20" fmla="*/ 9 w 19"/>
                  <a:gd name="T21" fmla="*/ 19 h 20"/>
                  <a:gd name="T22" fmla="*/ 10 w 19"/>
                  <a:gd name="T23" fmla="*/ 19 h 20"/>
                  <a:gd name="T24" fmla="*/ 11 w 19"/>
                  <a:gd name="T25" fmla="*/ 18 h 20"/>
                  <a:gd name="T26" fmla="*/ 13 w 19"/>
                  <a:gd name="T27" fmla="*/ 17 h 20"/>
                  <a:gd name="T28" fmla="*/ 14 w 19"/>
                  <a:gd name="T29" fmla="*/ 15 h 20"/>
                  <a:gd name="T30" fmla="*/ 16 w 19"/>
                  <a:gd name="T31" fmla="*/ 13 h 20"/>
                  <a:gd name="T32" fmla="*/ 17 w 19"/>
                  <a:gd name="T33" fmla="*/ 11 h 20"/>
                  <a:gd name="T34" fmla="*/ 18 w 19"/>
                  <a:gd name="T35" fmla="*/ 8 h 20"/>
                  <a:gd name="T36" fmla="*/ 18 w 19"/>
                  <a:gd name="T37" fmla="*/ 6 h 20"/>
                  <a:gd name="T38" fmla="*/ 19 w 19"/>
                  <a:gd name="T39" fmla="*/ 4 h 20"/>
                  <a:gd name="T40" fmla="*/ 19 w 19"/>
                  <a:gd name="T41" fmla="*/ 2 h 20"/>
                  <a:gd name="T42" fmla="*/ 18 w 19"/>
                  <a:gd name="T43" fmla="*/ 0 h 20"/>
                  <a:gd name="T44" fmla="*/ 0 w 19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20">
                    <a:moveTo>
                      <a:pt x="0" y="0"/>
                    </a:moveTo>
                    <a:lnTo>
                      <a:pt x="2" y="4"/>
                    </a:lnTo>
                    <a:lnTo>
                      <a:pt x="3" y="7"/>
                    </a:lnTo>
                    <a:lnTo>
                      <a:pt x="3" y="11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9" y="20"/>
                    </a:lnTo>
                    <a:lnTo>
                      <a:pt x="9" y="19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3" y="17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7" y="11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9" y="4"/>
                    </a:lnTo>
                    <a:lnTo>
                      <a:pt x="19" y="2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43" name="Freeform 323"/>
              <p:cNvSpPr>
                <a:spLocks/>
              </p:cNvSpPr>
              <p:nvPr/>
            </p:nvSpPr>
            <p:spPr bwMode="auto">
              <a:xfrm>
                <a:off x="1313" y="2676"/>
                <a:ext cx="73" cy="81"/>
              </a:xfrm>
              <a:custGeom>
                <a:avLst/>
                <a:gdLst>
                  <a:gd name="T0" fmla="*/ 73 w 73"/>
                  <a:gd name="T1" fmla="*/ 77 h 81"/>
                  <a:gd name="T2" fmla="*/ 4 w 73"/>
                  <a:gd name="T3" fmla="*/ 0 h 81"/>
                  <a:gd name="T4" fmla="*/ 0 w 73"/>
                  <a:gd name="T5" fmla="*/ 5 h 81"/>
                  <a:gd name="T6" fmla="*/ 68 w 73"/>
                  <a:gd name="T7" fmla="*/ 81 h 81"/>
                  <a:gd name="T8" fmla="*/ 73 w 73"/>
                  <a:gd name="T9" fmla="*/ 7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81">
                    <a:moveTo>
                      <a:pt x="73" y="77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68" y="81"/>
                    </a:lnTo>
                    <a:lnTo>
                      <a:pt x="73" y="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44" name="Freeform 324"/>
              <p:cNvSpPr>
                <a:spLocks/>
              </p:cNvSpPr>
              <p:nvPr/>
            </p:nvSpPr>
            <p:spPr bwMode="auto">
              <a:xfrm>
                <a:off x="1317" y="2681"/>
                <a:ext cx="65" cy="72"/>
              </a:xfrm>
              <a:custGeom>
                <a:avLst/>
                <a:gdLst>
                  <a:gd name="T0" fmla="*/ 65 w 65"/>
                  <a:gd name="T1" fmla="*/ 71 h 72"/>
                  <a:gd name="T2" fmla="*/ 2 w 65"/>
                  <a:gd name="T3" fmla="*/ 0 h 72"/>
                  <a:gd name="T4" fmla="*/ 0 w 65"/>
                  <a:gd name="T5" fmla="*/ 2 h 72"/>
                  <a:gd name="T6" fmla="*/ 63 w 65"/>
                  <a:gd name="T7" fmla="*/ 72 h 72"/>
                  <a:gd name="T8" fmla="*/ 65 w 65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72">
                    <a:moveTo>
                      <a:pt x="65" y="7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63" y="72"/>
                    </a:lnTo>
                    <a:lnTo>
                      <a:pt x="65" y="71"/>
                    </a:lnTo>
                    <a:close/>
                  </a:path>
                </a:pathLst>
              </a:custGeom>
              <a:solidFill>
                <a:srgbClr val="CEB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45" name="Freeform 325"/>
              <p:cNvSpPr>
                <a:spLocks/>
              </p:cNvSpPr>
              <p:nvPr/>
            </p:nvSpPr>
            <p:spPr bwMode="auto">
              <a:xfrm>
                <a:off x="1367" y="2736"/>
                <a:ext cx="41" cy="15"/>
              </a:xfrm>
              <a:custGeom>
                <a:avLst/>
                <a:gdLst>
                  <a:gd name="T0" fmla="*/ 22 w 41"/>
                  <a:gd name="T1" fmla="*/ 14 h 15"/>
                  <a:gd name="T2" fmla="*/ 25 w 41"/>
                  <a:gd name="T3" fmla="*/ 13 h 15"/>
                  <a:gd name="T4" fmla="*/ 29 w 41"/>
                  <a:gd name="T5" fmla="*/ 12 h 15"/>
                  <a:gd name="T6" fmla="*/ 32 w 41"/>
                  <a:gd name="T7" fmla="*/ 11 h 15"/>
                  <a:gd name="T8" fmla="*/ 35 w 41"/>
                  <a:gd name="T9" fmla="*/ 10 h 15"/>
                  <a:gd name="T10" fmla="*/ 37 w 41"/>
                  <a:gd name="T11" fmla="*/ 8 h 15"/>
                  <a:gd name="T12" fmla="*/ 39 w 41"/>
                  <a:gd name="T13" fmla="*/ 6 h 15"/>
                  <a:gd name="T14" fmla="*/ 40 w 41"/>
                  <a:gd name="T15" fmla="*/ 5 h 15"/>
                  <a:gd name="T16" fmla="*/ 41 w 41"/>
                  <a:gd name="T17" fmla="*/ 3 h 15"/>
                  <a:gd name="T18" fmla="*/ 40 w 41"/>
                  <a:gd name="T19" fmla="*/ 0 h 15"/>
                  <a:gd name="T20" fmla="*/ 39 w 41"/>
                  <a:gd name="T21" fmla="*/ 3 h 15"/>
                  <a:gd name="T22" fmla="*/ 37 w 41"/>
                  <a:gd name="T23" fmla="*/ 6 h 15"/>
                  <a:gd name="T24" fmla="*/ 34 w 41"/>
                  <a:gd name="T25" fmla="*/ 9 h 15"/>
                  <a:gd name="T26" fmla="*/ 30 w 41"/>
                  <a:gd name="T27" fmla="*/ 10 h 15"/>
                  <a:gd name="T28" fmla="*/ 27 w 41"/>
                  <a:gd name="T29" fmla="*/ 11 h 15"/>
                  <a:gd name="T30" fmla="*/ 25 w 41"/>
                  <a:gd name="T31" fmla="*/ 12 h 15"/>
                  <a:gd name="T32" fmla="*/ 23 w 41"/>
                  <a:gd name="T33" fmla="*/ 12 h 15"/>
                  <a:gd name="T34" fmla="*/ 22 w 41"/>
                  <a:gd name="T35" fmla="*/ 12 h 15"/>
                  <a:gd name="T36" fmla="*/ 18 w 41"/>
                  <a:gd name="T37" fmla="*/ 7 h 15"/>
                  <a:gd name="T38" fmla="*/ 21 w 41"/>
                  <a:gd name="T39" fmla="*/ 7 h 15"/>
                  <a:gd name="T40" fmla="*/ 26 w 41"/>
                  <a:gd name="T41" fmla="*/ 5 h 15"/>
                  <a:gd name="T42" fmla="*/ 30 w 41"/>
                  <a:gd name="T43" fmla="*/ 3 h 15"/>
                  <a:gd name="T44" fmla="*/ 32 w 41"/>
                  <a:gd name="T45" fmla="*/ 0 h 15"/>
                  <a:gd name="T46" fmla="*/ 30 w 41"/>
                  <a:gd name="T47" fmla="*/ 0 h 15"/>
                  <a:gd name="T48" fmla="*/ 30 w 41"/>
                  <a:gd name="T49" fmla="*/ 0 h 15"/>
                  <a:gd name="T50" fmla="*/ 30 w 41"/>
                  <a:gd name="T51" fmla="*/ 1 h 15"/>
                  <a:gd name="T52" fmla="*/ 28 w 41"/>
                  <a:gd name="T53" fmla="*/ 2 h 15"/>
                  <a:gd name="T54" fmla="*/ 25 w 41"/>
                  <a:gd name="T55" fmla="*/ 3 h 15"/>
                  <a:gd name="T56" fmla="*/ 21 w 41"/>
                  <a:gd name="T57" fmla="*/ 5 h 15"/>
                  <a:gd name="T58" fmla="*/ 17 w 41"/>
                  <a:gd name="T59" fmla="*/ 6 h 15"/>
                  <a:gd name="T60" fmla="*/ 14 w 41"/>
                  <a:gd name="T61" fmla="*/ 6 h 15"/>
                  <a:gd name="T62" fmla="*/ 12 w 41"/>
                  <a:gd name="T63" fmla="*/ 4 h 15"/>
                  <a:gd name="T64" fmla="*/ 10 w 41"/>
                  <a:gd name="T65" fmla="*/ 2 h 15"/>
                  <a:gd name="T66" fmla="*/ 8 w 41"/>
                  <a:gd name="T67" fmla="*/ 2 h 15"/>
                  <a:gd name="T68" fmla="*/ 7 w 41"/>
                  <a:gd name="T69" fmla="*/ 2 h 15"/>
                  <a:gd name="T70" fmla="*/ 6 w 41"/>
                  <a:gd name="T71" fmla="*/ 4 h 15"/>
                  <a:gd name="T72" fmla="*/ 7 w 41"/>
                  <a:gd name="T73" fmla="*/ 6 h 15"/>
                  <a:gd name="T74" fmla="*/ 6 w 41"/>
                  <a:gd name="T75" fmla="*/ 15 h 15"/>
                  <a:gd name="T76" fmla="*/ 9 w 41"/>
                  <a:gd name="T77" fmla="*/ 15 h 15"/>
                  <a:gd name="T78" fmla="*/ 13 w 41"/>
                  <a:gd name="T79" fmla="*/ 14 h 15"/>
                  <a:gd name="T80" fmla="*/ 17 w 41"/>
                  <a:gd name="T81" fmla="*/ 13 h 15"/>
                  <a:gd name="T82" fmla="*/ 19 w 41"/>
                  <a:gd name="T83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1" h="15">
                    <a:moveTo>
                      <a:pt x="20" y="14"/>
                    </a:moveTo>
                    <a:lnTo>
                      <a:pt x="22" y="14"/>
                    </a:lnTo>
                    <a:lnTo>
                      <a:pt x="24" y="13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9" y="12"/>
                    </a:lnTo>
                    <a:lnTo>
                      <a:pt x="30" y="12"/>
                    </a:lnTo>
                    <a:lnTo>
                      <a:pt x="32" y="11"/>
                    </a:lnTo>
                    <a:lnTo>
                      <a:pt x="33" y="10"/>
                    </a:lnTo>
                    <a:lnTo>
                      <a:pt x="35" y="10"/>
                    </a:lnTo>
                    <a:lnTo>
                      <a:pt x="36" y="9"/>
                    </a:lnTo>
                    <a:lnTo>
                      <a:pt x="37" y="8"/>
                    </a:lnTo>
                    <a:lnTo>
                      <a:pt x="38" y="7"/>
                    </a:lnTo>
                    <a:lnTo>
                      <a:pt x="39" y="6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0" y="2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9" y="3"/>
                    </a:lnTo>
                    <a:lnTo>
                      <a:pt x="38" y="4"/>
                    </a:lnTo>
                    <a:lnTo>
                      <a:pt x="37" y="6"/>
                    </a:lnTo>
                    <a:lnTo>
                      <a:pt x="35" y="7"/>
                    </a:lnTo>
                    <a:lnTo>
                      <a:pt x="34" y="9"/>
                    </a:lnTo>
                    <a:lnTo>
                      <a:pt x="32" y="10"/>
                    </a:lnTo>
                    <a:lnTo>
                      <a:pt x="30" y="10"/>
                    </a:lnTo>
                    <a:lnTo>
                      <a:pt x="28" y="11"/>
                    </a:lnTo>
                    <a:lnTo>
                      <a:pt x="27" y="11"/>
                    </a:lnTo>
                    <a:lnTo>
                      <a:pt x="26" y="11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1" y="7"/>
                    </a:lnTo>
                    <a:lnTo>
                      <a:pt x="23" y="6"/>
                    </a:lnTo>
                    <a:lnTo>
                      <a:pt x="26" y="5"/>
                    </a:lnTo>
                    <a:lnTo>
                      <a:pt x="28" y="4"/>
                    </a:lnTo>
                    <a:lnTo>
                      <a:pt x="30" y="3"/>
                    </a:lnTo>
                    <a:lnTo>
                      <a:pt x="31" y="1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1"/>
                    </a:lnTo>
                    <a:lnTo>
                      <a:pt x="29" y="1"/>
                    </a:lnTo>
                    <a:lnTo>
                      <a:pt x="28" y="2"/>
                    </a:lnTo>
                    <a:lnTo>
                      <a:pt x="27" y="3"/>
                    </a:lnTo>
                    <a:lnTo>
                      <a:pt x="25" y="3"/>
                    </a:lnTo>
                    <a:lnTo>
                      <a:pt x="23" y="4"/>
                    </a:lnTo>
                    <a:lnTo>
                      <a:pt x="21" y="5"/>
                    </a:lnTo>
                    <a:lnTo>
                      <a:pt x="19" y="5"/>
                    </a:lnTo>
                    <a:lnTo>
                      <a:pt x="17" y="6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7" y="13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46" name="Freeform 326"/>
              <p:cNvSpPr>
                <a:spLocks/>
              </p:cNvSpPr>
              <p:nvPr/>
            </p:nvSpPr>
            <p:spPr bwMode="auto">
              <a:xfrm>
                <a:off x="1370" y="2739"/>
                <a:ext cx="14" cy="10"/>
              </a:xfrm>
              <a:custGeom>
                <a:avLst/>
                <a:gdLst>
                  <a:gd name="T0" fmla="*/ 12 w 14"/>
                  <a:gd name="T1" fmla="*/ 5 h 10"/>
                  <a:gd name="T2" fmla="*/ 11 w 14"/>
                  <a:gd name="T3" fmla="*/ 5 h 10"/>
                  <a:gd name="T4" fmla="*/ 10 w 14"/>
                  <a:gd name="T5" fmla="*/ 5 h 10"/>
                  <a:gd name="T6" fmla="*/ 10 w 14"/>
                  <a:gd name="T7" fmla="*/ 5 h 10"/>
                  <a:gd name="T8" fmla="*/ 10 w 14"/>
                  <a:gd name="T9" fmla="*/ 4 h 10"/>
                  <a:gd name="T10" fmla="*/ 9 w 14"/>
                  <a:gd name="T11" fmla="*/ 4 h 10"/>
                  <a:gd name="T12" fmla="*/ 8 w 14"/>
                  <a:gd name="T13" fmla="*/ 3 h 10"/>
                  <a:gd name="T14" fmla="*/ 8 w 14"/>
                  <a:gd name="T15" fmla="*/ 2 h 10"/>
                  <a:gd name="T16" fmla="*/ 7 w 14"/>
                  <a:gd name="T17" fmla="*/ 2 h 10"/>
                  <a:gd name="T18" fmla="*/ 6 w 14"/>
                  <a:gd name="T19" fmla="*/ 1 h 10"/>
                  <a:gd name="T20" fmla="*/ 6 w 14"/>
                  <a:gd name="T21" fmla="*/ 1 h 10"/>
                  <a:gd name="T22" fmla="*/ 5 w 14"/>
                  <a:gd name="T23" fmla="*/ 0 h 10"/>
                  <a:gd name="T24" fmla="*/ 5 w 14"/>
                  <a:gd name="T25" fmla="*/ 0 h 10"/>
                  <a:gd name="T26" fmla="*/ 5 w 14"/>
                  <a:gd name="T27" fmla="*/ 1 h 10"/>
                  <a:gd name="T28" fmla="*/ 6 w 14"/>
                  <a:gd name="T29" fmla="*/ 2 h 10"/>
                  <a:gd name="T30" fmla="*/ 6 w 14"/>
                  <a:gd name="T31" fmla="*/ 4 h 10"/>
                  <a:gd name="T32" fmla="*/ 7 w 14"/>
                  <a:gd name="T33" fmla="*/ 4 h 10"/>
                  <a:gd name="T34" fmla="*/ 0 w 14"/>
                  <a:gd name="T35" fmla="*/ 4 h 10"/>
                  <a:gd name="T36" fmla="*/ 4 w 14"/>
                  <a:gd name="T37" fmla="*/ 10 h 10"/>
                  <a:gd name="T38" fmla="*/ 5 w 14"/>
                  <a:gd name="T39" fmla="*/ 10 h 10"/>
                  <a:gd name="T40" fmla="*/ 6 w 14"/>
                  <a:gd name="T41" fmla="*/ 10 h 10"/>
                  <a:gd name="T42" fmla="*/ 7 w 14"/>
                  <a:gd name="T43" fmla="*/ 10 h 10"/>
                  <a:gd name="T44" fmla="*/ 7 w 14"/>
                  <a:gd name="T45" fmla="*/ 10 h 10"/>
                  <a:gd name="T46" fmla="*/ 8 w 14"/>
                  <a:gd name="T47" fmla="*/ 10 h 10"/>
                  <a:gd name="T48" fmla="*/ 9 w 14"/>
                  <a:gd name="T49" fmla="*/ 10 h 10"/>
                  <a:gd name="T50" fmla="*/ 10 w 14"/>
                  <a:gd name="T51" fmla="*/ 10 h 10"/>
                  <a:gd name="T52" fmla="*/ 10 w 14"/>
                  <a:gd name="T53" fmla="*/ 9 h 10"/>
                  <a:gd name="T54" fmla="*/ 11 w 14"/>
                  <a:gd name="T55" fmla="*/ 9 h 10"/>
                  <a:gd name="T56" fmla="*/ 12 w 14"/>
                  <a:gd name="T57" fmla="*/ 9 h 10"/>
                  <a:gd name="T58" fmla="*/ 13 w 14"/>
                  <a:gd name="T59" fmla="*/ 9 h 10"/>
                  <a:gd name="T60" fmla="*/ 13 w 14"/>
                  <a:gd name="T61" fmla="*/ 9 h 10"/>
                  <a:gd name="T62" fmla="*/ 13 w 14"/>
                  <a:gd name="T63" fmla="*/ 9 h 10"/>
                  <a:gd name="T64" fmla="*/ 14 w 14"/>
                  <a:gd name="T65" fmla="*/ 8 h 10"/>
                  <a:gd name="T66" fmla="*/ 14 w 14"/>
                  <a:gd name="T67" fmla="*/ 8 h 10"/>
                  <a:gd name="T68" fmla="*/ 14 w 14"/>
                  <a:gd name="T69" fmla="*/ 8 h 10"/>
                  <a:gd name="T70" fmla="*/ 12 w 14"/>
                  <a:gd name="T71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" h="10">
                    <a:moveTo>
                      <a:pt x="12" y="5"/>
                    </a:moveTo>
                    <a:lnTo>
                      <a:pt x="11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0" y="4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2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47" name="Freeform 327"/>
              <p:cNvSpPr>
                <a:spLocks/>
              </p:cNvSpPr>
              <p:nvPr/>
            </p:nvSpPr>
            <p:spPr bwMode="auto">
              <a:xfrm>
                <a:off x="1395" y="2729"/>
                <a:ext cx="4" cy="7"/>
              </a:xfrm>
              <a:custGeom>
                <a:avLst/>
                <a:gdLst>
                  <a:gd name="T0" fmla="*/ 3 w 4"/>
                  <a:gd name="T1" fmla="*/ 3 h 7"/>
                  <a:gd name="T2" fmla="*/ 3 w 4"/>
                  <a:gd name="T3" fmla="*/ 2 h 7"/>
                  <a:gd name="T4" fmla="*/ 2 w 4"/>
                  <a:gd name="T5" fmla="*/ 1 h 7"/>
                  <a:gd name="T6" fmla="*/ 2 w 4"/>
                  <a:gd name="T7" fmla="*/ 0 h 7"/>
                  <a:gd name="T8" fmla="*/ 1 w 4"/>
                  <a:gd name="T9" fmla="*/ 0 h 7"/>
                  <a:gd name="T10" fmla="*/ 0 w 4"/>
                  <a:gd name="T11" fmla="*/ 0 h 7"/>
                  <a:gd name="T12" fmla="*/ 0 w 4"/>
                  <a:gd name="T13" fmla="*/ 0 h 7"/>
                  <a:gd name="T14" fmla="*/ 0 w 4"/>
                  <a:gd name="T15" fmla="*/ 1 h 7"/>
                  <a:gd name="T16" fmla="*/ 0 w 4"/>
                  <a:gd name="T17" fmla="*/ 1 h 7"/>
                  <a:gd name="T18" fmla="*/ 0 w 4"/>
                  <a:gd name="T19" fmla="*/ 1 h 7"/>
                  <a:gd name="T20" fmla="*/ 1 w 4"/>
                  <a:gd name="T21" fmla="*/ 2 h 7"/>
                  <a:gd name="T22" fmla="*/ 1 w 4"/>
                  <a:gd name="T23" fmla="*/ 2 h 7"/>
                  <a:gd name="T24" fmla="*/ 2 w 4"/>
                  <a:gd name="T25" fmla="*/ 3 h 7"/>
                  <a:gd name="T26" fmla="*/ 2 w 4"/>
                  <a:gd name="T27" fmla="*/ 4 h 7"/>
                  <a:gd name="T28" fmla="*/ 2 w 4"/>
                  <a:gd name="T29" fmla="*/ 5 h 7"/>
                  <a:gd name="T30" fmla="*/ 2 w 4"/>
                  <a:gd name="T31" fmla="*/ 6 h 7"/>
                  <a:gd name="T32" fmla="*/ 2 w 4"/>
                  <a:gd name="T33" fmla="*/ 7 h 7"/>
                  <a:gd name="T34" fmla="*/ 2 w 4"/>
                  <a:gd name="T35" fmla="*/ 7 h 7"/>
                  <a:gd name="T36" fmla="*/ 3 w 4"/>
                  <a:gd name="T37" fmla="*/ 7 h 7"/>
                  <a:gd name="T38" fmla="*/ 3 w 4"/>
                  <a:gd name="T39" fmla="*/ 7 h 7"/>
                  <a:gd name="T40" fmla="*/ 4 w 4"/>
                  <a:gd name="T41" fmla="*/ 7 h 7"/>
                  <a:gd name="T42" fmla="*/ 4 w 4"/>
                  <a:gd name="T43" fmla="*/ 6 h 7"/>
                  <a:gd name="T44" fmla="*/ 4 w 4"/>
                  <a:gd name="T45" fmla="*/ 5 h 7"/>
                  <a:gd name="T46" fmla="*/ 4 w 4"/>
                  <a:gd name="T47" fmla="*/ 4 h 7"/>
                  <a:gd name="T48" fmla="*/ 3 w 4"/>
                  <a:gd name="T4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" h="7">
                    <a:moveTo>
                      <a:pt x="3" y="3"/>
                    </a:moveTo>
                    <a:lnTo>
                      <a:pt x="3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48" name="Freeform 328"/>
              <p:cNvSpPr>
                <a:spLocks/>
              </p:cNvSpPr>
              <p:nvPr/>
            </p:nvSpPr>
            <p:spPr bwMode="auto">
              <a:xfrm>
                <a:off x="1361" y="2713"/>
                <a:ext cx="33" cy="20"/>
              </a:xfrm>
              <a:custGeom>
                <a:avLst/>
                <a:gdLst>
                  <a:gd name="T0" fmla="*/ 31 w 33"/>
                  <a:gd name="T1" fmla="*/ 11 h 20"/>
                  <a:gd name="T2" fmla="*/ 28 w 33"/>
                  <a:gd name="T3" fmla="*/ 8 h 20"/>
                  <a:gd name="T4" fmla="*/ 33 w 33"/>
                  <a:gd name="T5" fmla="*/ 5 h 20"/>
                  <a:gd name="T6" fmla="*/ 29 w 33"/>
                  <a:gd name="T7" fmla="*/ 1 h 20"/>
                  <a:gd name="T8" fmla="*/ 27 w 33"/>
                  <a:gd name="T9" fmla="*/ 1 h 20"/>
                  <a:gd name="T10" fmla="*/ 30 w 33"/>
                  <a:gd name="T11" fmla="*/ 4 h 20"/>
                  <a:gd name="T12" fmla="*/ 26 w 33"/>
                  <a:gd name="T13" fmla="*/ 7 h 20"/>
                  <a:gd name="T14" fmla="*/ 26 w 33"/>
                  <a:gd name="T15" fmla="*/ 8 h 20"/>
                  <a:gd name="T16" fmla="*/ 27 w 33"/>
                  <a:gd name="T17" fmla="*/ 9 h 20"/>
                  <a:gd name="T18" fmla="*/ 28 w 33"/>
                  <a:gd name="T19" fmla="*/ 10 h 20"/>
                  <a:gd name="T20" fmla="*/ 28 w 33"/>
                  <a:gd name="T21" fmla="*/ 10 h 20"/>
                  <a:gd name="T22" fmla="*/ 15 w 33"/>
                  <a:gd name="T23" fmla="*/ 18 h 20"/>
                  <a:gd name="T24" fmla="*/ 4 w 33"/>
                  <a:gd name="T25" fmla="*/ 10 h 20"/>
                  <a:gd name="T26" fmla="*/ 6 w 33"/>
                  <a:gd name="T27" fmla="*/ 7 h 20"/>
                  <a:gd name="T28" fmla="*/ 3 w 33"/>
                  <a:gd name="T29" fmla="*/ 4 h 20"/>
                  <a:gd name="T30" fmla="*/ 5 w 33"/>
                  <a:gd name="T31" fmla="*/ 0 h 20"/>
                  <a:gd name="T32" fmla="*/ 3 w 33"/>
                  <a:gd name="T33" fmla="*/ 0 h 20"/>
                  <a:gd name="T34" fmla="*/ 0 w 33"/>
                  <a:gd name="T35" fmla="*/ 5 h 20"/>
                  <a:gd name="T36" fmla="*/ 4 w 33"/>
                  <a:gd name="T37" fmla="*/ 7 h 20"/>
                  <a:gd name="T38" fmla="*/ 1 w 33"/>
                  <a:gd name="T39" fmla="*/ 11 h 20"/>
                  <a:gd name="T40" fmla="*/ 15 w 33"/>
                  <a:gd name="T41" fmla="*/ 20 h 20"/>
                  <a:gd name="T42" fmla="*/ 31 w 33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3" h="20">
                    <a:moveTo>
                      <a:pt x="31" y="11"/>
                    </a:moveTo>
                    <a:lnTo>
                      <a:pt x="28" y="8"/>
                    </a:lnTo>
                    <a:lnTo>
                      <a:pt x="33" y="5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30" y="4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9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15" y="18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4" y="7"/>
                    </a:lnTo>
                    <a:lnTo>
                      <a:pt x="1" y="11"/>
                    </a:lnTo>
                    <a:lnTo>
                      <a:pt x="15" y="20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49" name="Freeform 329"/>
              <p:cNvSpPr>
                <a:spLocks/>
              </p:cNvSpPr>
              <p:nvPr/>
            </p:nvSpPr>
            <p:spPr bwMode="auto">
              <a:xfrm>
                <a:off x="1352" y="2753"/>
                <a:ext cx="49" cy="15"/>
              </a:xfrm>
              <a:custGeom>
                <a:avLst/>
                <a:gdLst>
                  <a:gd name="T0" fmla="*/ 24 w 49"/>
                  <a:gd name="T1" fmla="*/ 0 h 15"/>
                  <a:gd name="T2" fmla="*/ 23 w 49"/>
                  <a:gd name="T3" fmla="*/ 2 h 15"/>
                  <a:gd name="T4" fmla="*/ 21 w 49"/>
                  <a:gd name="T5" fmla="*/ 4 h 15"/>
                  <a:gd name="T6" fmla="*/ 19 w 49"/>
                  <a:gd name="T7" fmla="*/ 7 h 15"/>
                  <a:gd name="T8" fmla="*/ 16 w 49"/>
                  <a:gd name="T9" fmla="*/ 9 h 15"/>
                  <a:gd name="T10" fmla="*/ 14 w 49"/>
                  <a:gd name="T11" fmla="*/ 10 h 15"/>
                  <a:gd name="T12" fmla="*/ 12 w 49"/>
                  <a:gd name="T13" fmla="*/ 11 h 15"/>
                  <a:gd name="T14" fmla="*/ 10 w 49"/>
                  <a:gd name="T15" fmla="*/ 11 h 15"/>
                  <a:gd name="T16" fmla="*/ 8 w 49"/>
                  <a:gd name="T17" fmla="*/ 12 h 15"/>
                  <a:gd name="T18" fmla="*/ 6 w 49"/>
                  <a:gd name="T19" fmla="*/ 12 h 15"/>
                  <a:gd name="T20" fmla="*/ 4 w 49"/>
                  <a:gd name="T21" fmla="*/ 12 h 15"/>
                  <a:gd name="T22" fmla="*/ 2 w 49"/>
                  <a:gd name="T23" fmla="*/ 12 h 15"/>
                  <a:gd name="T24" fmla="*/ 0 w 49"/>
                  <a:gd name="T25" fmla="*/ 14 h 15"/>
                  <a:gd name="T26" fmla="*/ 3 w 49"/>
                  <a:gd name="T27" fmla="*/ 14 h 15"/>
                  <a:gd name="T28" fmla="*/ 6 w 49"/>
                  <a:gd name="T29" fmla="*/ 14 h 15"/>
                  <a:gd name="T30" fmla="*/ 9 w 49"/>
                  <a:gd name="T31" fmla="*/ 14 h 15"/>
                  <a:gd name="T32" fmla="*/ 11 w 49"/>
                  <a:gd name="T33" fmla="*/ 13 h 15"/>
                  <a:gd name="T34" fmla="*/ 14 w 49"/>
                  <a:gd name="T35" fmla="*/ 12 h 15"/>
                  <a:gd name="T36" fmla="*/ 16 w 49"/>
                  <a:gd name="T37" fmla="*/ 11 h 15"/>
                  <a:gd name="T38" fmla="*/ 18 w 49"/>
                  <a:gd name="T39" fmla="*/ 10 h 15"/>
                  <a:gd name="T40" fmla="*/ 20 w 49"/>
                  <a:gd name="T41" fmla="*/ 8 h 15"/>
                  <a:gd name="T42" fmla="*/ 21 w 49"/>
                  <a:gd name="T43" fmla="*/ 7 h 15"/>
                  <a:gd name="T44" fmla="*/ 22 w 49"/>
                  <a:gd name="T45" fmla="*/ 6 h 15"/>
                  <a:gd name="T46" fmla="*/ 23 w 49"/>
                  <a:gd name="T47" fmla="*/ 5 h 15"/>
                  <a:gd name="T48" fmla="*/ 24 w 49"/>
                  <a:gd name="T49" fmla="*/ 4 h 15"/>
                  <a:gd name="T50" fmla="*/ 25 w 49"/>
                  <a:gd name="T51" fmla="*/ 5 h 15"/>
                  <a:gd name="T52" fmla="*/ 26 w 49"/>
                  <a:gd name="T53" fmla="*/ 7 h 15"/>
                  <a:gd name="T54" fmla="*/ 27 w 49"/>
                  <a:gd name="T55" fmla="*/ 8 h 15"/>
                  <a:gd name="T56" fmla="*/ 28 w 49"/>
                  <a:gd name="T57" fmla="*/ 10 h 15"/>
                  <a:gd name="T58" fmla="*/ 31 w 49"/>
                  <a:gd name="T59" fmla="*/ 12 h 15"/>
                  <a:gd name="T60" fmla="*/ 33 w 49"/>
                  <a:gd name="T61" fmla="*/ 13 h 15"/>
                  <a:gd name="T62" fmla="*/ 36 w 49"/>
                  <a:gd name="T63" fmla="*/ 14 h 15"/>
                  <a:gd name="T64" fmla="*/ 39 w 49"/>
                  <a:gd name="T65" fmla="*/ 14 h 15"/>
                  <a:gd name="T66" fmla="*/ 41 w 49"/>
                  <a:gd name="T67" fmla="*/ 15 h 15"/>
                  <a:gd name="T68" fmla="*/ 44 w 49"/>
                  <a:gd name="T69" fmla="*/ 15 h 15"/>
                  <a:gd name="T70" fmla="*/ 47 w 49"/>
                  <a:gd name="T71" fmla="*/ 15 h 15"/>
                  <a:gd name="T72" fmla="*/ 49 w 49"/>
                  <a:gd name="T73" fmla="*/ 14 h 15"/>
                  <a:gd name="T74" fmla="*/ 47 w 49"/>
                  <a:gd name="T75" fmla="*/ 12 h 15"/>
                  <a:gd name="T76" fmla="*/ 45 w 49"/>
                  <a:gd name="T77" fmla="*/ 12 h 15"/>
                  <a:gd name="T78" fmla="*/ 43 w 49"/>
                  <a:gd name="T79" fmla="*/ 13 h 15"/>
                  <a:gd name="T80" fmla="*/ 41 w 49"/>
                  <a:gd name="T81" fmla="*/ 13 h 15"/>
                  <a:gd name="T82" fmla="*/ 39 w 49"/>
                  <a:gd name="T83" fmla="*/ 12 h 15"/>
                  <a:gd name="T84" fmla="*/ 37 w 49"/>
                  <a:gd name="T85" fmla="*/ 12 h 15"/>
                  <a:gd name="T86" fmla="*/ 34 w 49"/>
                  <a:gd name="T87" fmla="*/ 11 h 15"/>
                  <a:gd name="T88" fmla="*/ 32 w 49"/>
                  <a:gd name="T89" fmla="*/ 10 h 15"/>
                  <a:gd name="T90" fmla="*/ 29 w 49"/>
                  <a:gd name="T91" fmla="*/ 8 h 15"/>
                  <a:gd name="T92" fmla="*/ 27 w 49"/>
                  <a:gd name="T93" fmla="*/ 5 h 15"/>
                  <a:gd name="T94" fmla="*/ 25 w 49"/>
                  <a:gd name="T95" fmla="*/ 2 h 15"/>
                  <a:gd name="T96" fmla="*/ 24 w 49"/>
                  <a:gd name="T9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9" h="15">
                    <a:moveTo>
                      <a:pt x="24" y="0"/>
                    </a:moveTo>
                    <a:lnTo>
                      <a:pt x="24" y="0"/>
                    </a:lnTo>
                    <a:lnTo>
                      <a:pt x="24" y="1"/>
                    </a:lnTo>
                    <a:lnTo>
                      <a:pt x="23" y="2"/>
                    </a:lnTo>
                    <a:lnTo>
                      <a:pt x="22" y="3"/>
                    </a:lnTo>
                    <a:lnTo>
                      <a:pt x="21" y="4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7" y="8"/>
                    </a:lnTo>
                    <a:lnTo>
                      <a:pt x="16" y="9"/>
                    </a:lnTo>
                    <a:lnTo>
                      <a:pt x="15" y="9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9" y="11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4" y="12"/>
                    </a:lnTo>
                    <a:lnTo>
                      <a:pt x="15" y="12"/>
                    </a:lnTo>
                    <a:lnTo>
                      <a:pt x="16" y="11"/>
                    </a:lnTo>
                    <a:lnTo>
                      <a:pt x="17" y="11"/>
                    </a:lnTo>
                    <a:lnTo>
                      <a:pt x="18" y="10"/>
                    </a:lnTo>
                    <a:lnTo>
                      <a:pt x="19" y="9"/>
                    </a:lnTo>
                    <a:lnTo>
                      <a:pt x="20" y="8"/>
                    </a:lnTo>
                    <a:lnTo>
                      <a:pt x="21" y="8"/>
                    </a:lnTo>
                    <a:lnTo>
                      <a:pt x="21" y="7"/>
                    </a:lnTo>
                    <a:lnTo>
                      <a:pt x="22" y="7"/>
                    </a:lnTo>
                    <a:lnTo>
                      <a:pt x="22" y="6"/>
                    </a:lnTo>
                    <a:lnTo>
                      <a:pt x="23" y="6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4" y="4"/>
                    </a:lnTo>
                    <a:lnTo>
                      <a:pt x="24" y="5"/>
                    </a:lnTo>
                    <a:lnTo>
                      <a:pt x="25" y="5"/>
                    </a:lnTo>
                    <a:lnTo>
                      <a:pt x="25" y="6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8"/>
                    </a:lnTo>
                    <a:lnTo>
                      <a:pt x="28" y="9"/>
                    </a:lnTo>
                    <a:lnTo>
                      <a:pt x="28" y="10"/>
                    </a:lnTo>
                    <a:lnTo>
                      <a:pt x="29" y="11"/>
                    </a:lnTo>
                    <a:lnTo>
                      <a:pt x="31" y="12"/>
                    </a:lnTo>
                    <a:lnTo>
                      <a:pt x="32" y="12"/>
                    </a:lnTo>
                    <a:lnTo>
                      <a:pt x="33" y="13"/>
                    </a:lnTo>
                    <a:lnTo>
                      <a:pt x="34" y="14"/>
                    </a:lnTo>
                    <a:lnTo>
                      <a:pt x="36" y="14"/>
                    </a:lnTo>
                    <a:lnTo>
                      <a:pt x="37" y="14"/>
                    </a:lnTo>
                    <a:lnTo>
                      <a:pt x="39" y="14"/>
                    </a:lnTo>
                    <a:lnTo>
                      <a:pt x="40" y="15"/>
                    </a:lnTo>
                    <a:lnTo>
                      <a:pt x="41" y="15"/>
                    </a:lnTo>
                    <a:lnTo>
                      <a:pt x="43" y="15"/>
                    </a:lnTo>
                    <a:lnTo>
                      <a:pt x="44" y="15"/>
                    </a:lnTo>
                    <a:lnTo>
                      <a:pt x="45" y="15"/>
                    </a:lnTo>
                    <a:lnTo>
                      <a:pt x="47" y="15"/>
                    </a:lnTo>
                    <a:lnTo>
                      <a:pt x="48" y="14"/>
                    </a:lnTo>
                    <a:lnTo>
                      <a:pt x="49" y="14"/>
                    </a:lnTo>
                    <a:lnTo>
                      <a:pt x="48" y="12"/>
                    </a:lnTo>
                    <a:lnTo>
                      <a:pt x="47" y="12"/>
                    </a:lnTo>
                    <a:lnTo>
                      <a:pt x="46" y="12"/>
                    </a:lnTo>
                    <a:lnTo>
                      <a:pt x="45" y="12"/>
                    </a:lnTo>
                    <a:lnTo>
                      <a:pt x="44" y="13"/>
                    </a:lnTo>
                    <a:lnTo>
                      <a:pt x="43" y="13"/>
                    </a:lnTo>
                    <a:lnTo>
                      <a:pt x="42" y="13"/>
                    </a:lnTo>
                    <a:lnTo>
                      <a:pt x="41" y="13"/>
                    </a:lnTo>
                    <a:lnTo>
                      <a:pt x="40" y="12"/>
                    </a:lnTo>
                    <a:lnTo>
                      <a:pt x="39" y="12"/>
                    </a:lnTo>
                    <a:lnTo>
                      <a:pt x="38" y="12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4" y="11"/>
                    </a:lnTo>
                    <a:lnTo>
                      <a:pt x="33" y="11"/>
                    </a:lnTo>
                    <a:lnTo>
                      <a:pt x="32" y="10"/>
                    </a:lnTo>
                    <a:lnTo>
                      <a:pt x="31" y="9"/>
                    </a:lnTo>
                    <a:lnTo>
                      <a:pt x="29" y="8"/>
                    </a:lnTo>
                    <a:lnTo>
                      <a:pt x="28" y="7"/>
                    </a:lnTo>
                    <a:lnTo>
                      <a:pt x="27" y="5"/>
                    </a:lnTo>
                    <a:lnTo>
                      <a:pt x="26" y="4"/>
                    </a:lnTo>
                    <a:lnTo>
                      <a:pt x="25" y="2"/>
                    </a:lnTo>
                    <a:lnTo>
                      <a:pt x="25" y="1"/>
                    </a:lnTo>
                    <a:lnTo>
                      <a:pt x="2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50" name="Freeform 330"/>
              <p:cNvSpPr>
                <a:spLocks/>
              </p:cNvSpPr>
              <p:nvPr/>
            </p:nvSpPr>
            <p:spPr bwMode="auto">
              <a:xfrm>
                <a:off x="1324" y="2725"/>
                <a:ext cx="5" cy="12"/>
              </a:xfrm>
              <a:custGeom>
                <a:avLst/>
                <a:gdLst>
                  <a:gd name="T0" fmla="*/ 5 w 5"/>
                  <a:gd name="T1" fmla="*/ 7 h 12"/>
                  <a:gd name="T2" fmla="*/ 5 w 5"/>
                  <a:gd name="T3" fmla="*/ 7 h 12"/>
                  <a:gd name="T4" fmla="*/ 4 w 5"/>
                  <a:gd name="T5" fmla="*/ 6 h 12"/>
                  <a:gd name="T6" fmla="*/ 4 w 5"/>
                  <a:gd name="T7" fmla="*/ 6 h 12"/>
                  <a:gd name="T8" fmla="*/ 4 w 5"/>
                  <a:gd name="T9" fmla="*/ 6 h 12"/>
                  <a:gd name="T10" fmla="*/ 3 w 5"/>
                  <a:gd name="T11" fmla="*/ 6 h 12"/>
                  <a:gd name="T12" fmla="*/ 3 w 5"/>
                  <a:gd name="T13" fmla="*/ 4 h 12"/>
                  <a:gd name="T14" fmla="*/ 2 w 5"/>
                  <a:gd name="T15" fmla="*/ 3 h 12"/>
                  <a:gd name="T16" fmla="*/ 2 w 5"/>
                  <a:gd name="T17" fmla="*/ 2 h 12"/>
                  <a:gd name="T18" fmla="*/ 1 w 5"/>
                  <a:gd name="T19" fmla="*/ 2 h 12"/>
                  <a:gd name="T20" fmla="*/ 1 w 5"/>
                  <a:gd name="T21" fmla="*/ 1 h 12"/>
                  <a:gd name="T22" fmla="*/ 0 w 5"/>
                  <a:gd name="T23" fmla="*/ 0 h 12"/>
                  <a:gd name="T24" fmla="*/ 0 w 5"/>
                  <a:gd name="T25" fmla="*/ 0 h 12"/>
                  <a:gd name="T26" fmla="*/ 0 w 5"/>
                  <a:gd name="T27" fmla="*/ 1 h 12"/>
                  <a:gd name="T28" fmla="*/ 0 w 5"/>
                  <a:gd name="T29" fmla="*/ 2 h 12"/>
                  <a:gd name="T30" fmla="*/ 0 w 5"/>
                  <a:gd name="T31" fmla="*/ 4 h 12"/>
                  <a:gd name="T32" fmla="*/ 1 w 5"/>
                  <a:gd name="T33" fmla="*/ 6 h 12"/>
                  <a:gd name="T34" fmla="*/ 1 w 5"/>
                  <a:gd name="T35" fmla="*/ 8 h 12"/>
                  <a:gd name="T36" fmla="*/ 2 w 5"/>
                  <a:gd name="T37" fmla="*/ 9 h 12"/>
                  <a:gd name="T38" fmla="*/ 3 w 5"/>
                  <a:gd name="T39" fmla="*/ 11 h 12"/>
                  <a:gd name="T40" fmla="*/ 3 w 5"/>
                  <a:gd name="T41" fmla="*/ 11 h 12"/>
                  <a:gd name="T42" fmla="*/ 3 w 5"/>
                  <a:gd name="T43" fmla="*/ 11 h 12"/>
                  <a:gd name="T44" fmla="*/ 4 w 5"/>
                  <a:gd name="T45" fmla="*/ 11 h 12"/>
                  <a:gd name="T46" fmla="*/ 5 w 5"/>
                  <a:gd name="T47" fmla="*/ 12 h 12"/>
                  <a:gd name="T48" fmla="*/ 5 w 5"/>
                  <a:gd name="T49" fmla="*/ 12 h 12"/>
                  <a:gd name="T50" fmla="*/ 5 w 5"/>
                  <a:gd name="T5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" h="12">
                    <a:moveTo>
                      <a:pt x="5" y="7"/>
                    </a:moveTo>
                    <a:lnTo>
                      <a:pt x="5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2" y="9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51" name="Freeform 331"/>
              <p:cNvSpPr>
                <a:spLocks/>
              </p:cNvSpPr>
              <p:nvPr/>
            </p:nvSpPr>
            <p:spPr bwMode="auto">
              <a:xfrm>
                <a:off x="1368" y="2704"/>
                <a:ext cx="19" cy="21"/>
              </a:xfrm>
              <a:custGeom>
                <a:avLst/>
                <a:gdLst>
                  <a:gd name="T0" fmla="*/ 19 w 19"/>
                  <a:gd name="T1" fmla="*/ 10 h 21"/>
                  <a:gd name="T2" fmla="*/ 19 w 19"/>
                  <a:gd name="T3" fmla="*/ 0 h 21"/>
                  <a:gd name="T4" fmla="*/ 0 w 19"/>
                  <a:gd name="T5" fmla="*/ 0 h 21"/>
                  <a:gd name="T6" fmla="*/ 0 w 19"/>
                  <a:gd name="T7" fmla="*/ 8 h 21"/>
                  <a:gd name="T8" fmla="*/ 8 w 19"/>
                  <a:gd name="T9" fmla="*/ 21 h 21"/>
                  <a:gd name="T10" fmla="*/ 19 w 19"/>
                  <a:gd name="T11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1">
                    <a:moveTo>
                      <a:pt x="19" y="10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21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52" name="Freeform 332"/>
              <p:cNvSpPr>
                <a:spLocks/>
              </p:cNvSpPr>
              <p:nvPr/>
            </p:nvSpPr>
            <p:spPr bwMode="auto">
              <a:xfrm>
                <a:off x="1354" y="2655"/>
                <a:ext cx="45" cy="27"/>
              </a:xfrm>
              <a:custGeom>
                <a:avLst/>
                <a:gdLst>
                  <a:gd name="T0" fmla="*/ 36 w 45"/>
                  <a:gd name="T1" fmla="*/ 10 h 27"/>
                  <a:gd name="T2" fmla="*/ 36 w 45"/>
                  <a:gd name="T3" fmla="*/ 9 h 27"/>
                  <a:gd name="T4" fmla="*/ 35 w 45"/>
                  <a:gd name="T5" fmla="*/ 8 h 27"/>
                  <a:gd name="T6" fmla="*/ 34 w 45"/>
                  <a:gd name="T7" fmla="*/ 7 h 27"/>
                  <a:gd name="T8" fmla="*/ 33 w 45"/>
                  <a:gd name="T9" fmla="*/ 6 h 27"/>
                  <a:gd name="T10" fmla="*/ 31 w 45"/>
                  <a:gd name="T11" fmla="*/ 5 h 27"/>
                  <a:gd name="T12" fmla="*/ 29 w 45"/>
                  <a:gd name="T13" fmla="*/ 4 h 27"/>
                  <a:gd name="T14" fmla="*/ 27 w 45"/>
                  <a:gd name="T15" fmla="*/ 3 h 27"/>
                  <a:gd name="T16" fmla="*/ 25 w 45"/>
                  <a:gd name="T17" fmla="*/ 2 h 27"/>
                  <a:gd name="T18" fmla="*/ 23 w 45"/>
                  <a:gd name="T19" fmla="*/ 1 h 27"/>
                  <a:gd name="T20" fmla="*/ 20 w 45"/>
                  <a:gd name="T21" fmla="*/ 1 h 27"/>
                  <a:gd name="T22" fmla="*/ 18 w 45"/>
                  <a:gd name="T23" fmla="*/ 0 h 27"/>
                  <a:gd name="T24" fmla="*/ 15 w 45"/>
                  <a:gd name="T25" fmla="*/ 0 h 27"/>
                  <a:gd name="T26" fmla="*/ 13 w 45"/>
                  <a:gd name="T27" fmla="*/ 0 h 27"/>
                  <a:gd name="T28" fmla="*/ 11 w 45"/>
                  <a:gd name="T29" fmla="*/ 0 h 27"/>
                  <a:gd name="T30" fmla="*/ 9 w 45"/>
                  <a:gd name="T31" fmla="*/ 1 h 27"/>
                  <a:gd name="T32" fmla="*/ 6 w 45"/>
                  <a:gd name="T33" fmla="*/ 1 h 27"/>
                  <a:gd name="T34" fmla="*/ 4 w 45"/>
                  <a:gd name="T35" fmla="*/ 3 h 27"/>
                  <a:gd name="T36" fmla="*/ 2 w 45"/>
                  <a:gd name="T37" fmla="*/ 5 h 27"/>
                  <a:gd name="T38" fmla="*/ 1 w 45"/>
                  <a:gd name="T39" fmla="*/ 8 h 27"/>
                  <a:gd name="T40" fmla="*/ 0 w 45"/>
                  <a:gd name="T41" fmla="*/ 10 h 27"/>
                  <a:gd name="T42" fmla="*/ 1 w 45"/>
                  <a:gd name="T43" fmla="*/ 12 h 27"/>
                  <a:gd name="T44" fmla="*/ 1 w 45"/>
                  <a:gd name="T45" fmla="*/ 14 h 27"/>
                  <a:gd name="T46" fmla="*/ 2 w 45"/>
                  <a:gd name="T47" fmla="*/ 15 h 27"/>
                  <a:gd name="T48" fmla="*/ 3 w 45"/>
                  <a:gd name="T49" fmla="*/ 15 h 27"/>
                  <a:gd name="T50" fmla="*/ 4 w 45"/>
                  <a:gd name="T51" fmla="*/ 16 h 27"/>
                  <a:gd name="T52" fmla="*/ 5 w 45"/>
                  <a:gd name="T53" fmla="*/ 16 h 27"/>
                  <a:gd name="T54" fmla="*/ 6 w 45"/>
                  <a:gd name="T55" fmla="*/ 16 h 27"/>
                  <a:gd name="T56" fmla="*/ 9 w 45"/>
                  <a:gd name="T57" fmla="*/ 17 h 27"/>
                  <a:gd name="T58" fmla="*/ 11 w 45"/>
                  <a:gd name="T59" fmla="*/ 18 h 27"/>
                  <a:gd name="T60" fmla="*/ 14 w 45"/>
                  <a:gd name="T61" fmla="*/ 19 h 27"/>
                  <a:gd name="T62" fmla="*/ 16 w 45"/>
                  <a:gd name="T63" fmla="*/ 20 h 27"/>
                  <a:gd name="T64" fmla="*/ 19 w 45"/>
                  <a:gd name="T65" fmla="*/ 21 h 27"/>
                  <a:gd name="T66" fmla="*/ 22 w 45"/>
                  <a:gd name="T67" fmla="*/ 23 h 27"/>
                  <a:gd name="T68" fmla="*/ 25 w 45"/>
                  <a:gd name="T69" fmla="*/ 24 h 27"/>
                  <a:gd name="T70" fmla="*/ 28 w 45"/>
                  <a:gd name="T71" fmla="*/ 25 h 27"/>
                  <a:gd name="T72" fmla="*/ 30 w 45"/>
                  <a:gd name="T73" fmla="*/ 25 h 27"/>
                  <a:gd name="T74" fmla="*/ 33 w 45"/>
                  <a:gd name="T75" fmla="*/ 26 h 27"/>
                  <a:gd name="T76" fmla="*/ 35 w 45"/>
                  <a:gd name="T77" fmla="*/ 27 h 27"/>
                  <a:gd name="T78" fmla="*/ 36 w 45"/>
                  <a:gd name="T79" fmla="*/ 27 h 27"/>
                  <a:gd name="T80" fmla="*/ 37 w 45"/>
                  <a:gd name="T81" fmla="*/ 27 h 27"/>
                  <a:gd name="T82" fmla="*/ 38 w 45"/>
                  <a:gd name="T83" fmla="*/ 27 h 27"/>
                  <a:gd name="T84" fmla="*/ 40 w 45"/>
                  <a:gd name="T85" fmla="*/ 27 h 27"/>
                  <a:gd name="T86" fmla="*/ 41 w 45"/>
                  <a:gd name="T87" fmla="*/ 27 h 27"/>
                  <a:gd name="T88" fmla="*/ 42 w 45"/>
                  <a:gd name="T89" fmla="*/ 27 h 27"/>
                  <a:gd name="T90" fmla="*/ 43 w 45"/>
                  <a:gd name="T91" fmla="*/ 26 h 27"/>
                  <a:gd name="T92" fmla="*/ 44 w 45"/>
                  <a:gd name="T93" fmla="*/ 26 h 27"/>
                  <a:gd name="T94" fmla="*/ 44 w 45"/>
                  <a:gd name="T95" fmla="*/ 24 h 27"/>
                  <a:gd name="T96" fmla="*/ 45 w 45"/>
                  <a:gd name="T97" fmla="*/ 23 h 27"/>
                  <a:gd name="T98" fmla="*/ 45 w 45"/>
                  <a:gd name="T99" fmla="*/ 20 h 27"/>
                  <a:gd name="T100" fmla="*/ 45 w 45"/>
                  <a:gd name="T101" fmla="*/ 18 h 27"/>
                  <a:gd name="T102" fmla="*/ 44 w 45"/>
                  <a:gd name="T103" fmla="*/ 16 h 27"/>
                  <a:gd name="T104" fmla="*/ 43 w 45"/>
                  <a:gd name="T105" fmla="*/ 14 h 27"/>
                  <a:gd name="T106" fmla="*/ 41 w 45"/>
                  <a:gd name="T107" fmla="*/ 12 h 27"/>
                  <a:gd name="T108" fmla="*/ 40 w 45"/>
                  <a:gd name="T109" fmla="*/ 11 h 27"/>
                  <a:gd name="T110" fmla="*/ 38 w 45"/>
                  <a:gd name="T111" fmla="*/ 10 h 27"/>
                  <a:gd name="T112" fmla="*/ 36 w 45"/>
                  <a:gd name="T11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5" h="27">
                    <a:moveTo>
                      <a:pt x="36" y="10"/>
                    </a:moveTo>
                    <a:lnTo>
                      <a:pt x="36" y="9"/>
                    </a:lnTo>
                    <a:lnTo>
                      <a:pt x="35" y="8"/>
                    </a:lnTo>
                    <a:lnTo>
                      <a:pt x="34" y="7"/>
                    </a:lnTo>
                    <a:lnTo>
                      <a:pt x="33" y="6"/>
                    </a:lnTo>
                    <a:lnTo>
                      <a:pt x="31" y="5"/>
                    </a:lnTo>
                    <a:lnTo>
                      <a:pt x="29" y="4"/>
                    </a:lnTo>
                    <a:lnTo>
                      <a:pt x="27" y="3"/>
                    </a:lnTo>
                    <a:lnTo>
                      <a:pt x="25" y="2"/>
                    </a:lnTo>
                    <a:lnTo>
                      <a:pt x="23" y="1"/>
                    </a:lnTo>
                    <a:lnTo>
                      <a:pt x="20" y="1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9" y="17"/>
                    </a:lnTo>
                    <a:lnTo>
                      <a:pt x="11" y="18"/>
                    </a:lnTo>
                    <a:lnTo>
                      <a:pt x="14" y="19"/>
                    </a:lnTo>
                    <a:lnTo>
                      <a:pt x="16" y="20"/>
                    </a:lnTo>
                    <a:lnTo>
                      <a:pt x="19" y="21"/>
                    </a:lnTo>
                    <a:lnTo>
                      <a:pt x="22" y="23"/>
                    </a:lnTo>
                    <a:lnTo>
                      <a:pt x="25" y="24"/>
                    </a:lnTo>
                    <a:lnTo>
                      <a:pt x="28" y="25"/>
                    </a:lnTo>
                    <a:lnTo>
                      <a:pt x="30" y="25"/>
                    </a:lnTo>
                    <a:lnTo>
                      <a:pt x="33" y="26"/>
                    </a:lnTo>
                    <a:lnTo>
                      <a:pt x="35" y="27"/>
                    </a:lnTo>
                    <a:lnTo>
                      <a:pt x="36" y="27"/>
                    </a:lnTo>
                    <a:lnTo>
                      <a:pt x="37" y="27"/>
                    </a:lnTo>
                    <a:lnTo>
                      <a:pt x="38" y="27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6"/>
                    </a:lnTo>
                    <a:lnTo>
                      <a:pt x="44" y="26"/>
                    </a:lnTo>
                    <a:lnTo>
                      <a:pt x="44" y="24"/>
                    </a:lnTo>
                    <a:lnTo>
                      <a:pt x="45" y="23"/>
                    </a:lnTo>
                    <a:lnTo>
                      <a:pt x="45" y="20"/>
                    </a:lnTo>
                    <a:lnTo>
                      <a:pt x="45" y="18"/>
                    </a:lnTo>
                    <a:lnTo>
                      <a:pt x="44" y="16"/>
                    </a:lnTo>
                    <a:lnTo>
                      <a:pt x="43" y="14"/>
                    </a:lnTo>
                    <a:lnTo>
                      <a:pt x="41" y="12"/>
                    </a:lnTo>
                    <a:lnTo>
                      <a:pt x="40" y="11"/>
                    </a:lnTo>
                    <a:lnTo>
                      <a:pt x="38" y="10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53" name="Freeform 333"/>
              <p:cNvSpPr>
                <a:spLocks/>
              </p:cNvSpPr>
              <p:nvPr/>
            </p:nvSpPr>
            <p:spPr bwMode="auto">
              <a:xfrm>
                <a:off x="1348" y="2663"/>
                <a:ext cx="53" cy="47"/>
              </a:xfrm>
              <a:custGeom>
                <a:avLst/>
                <a:gdLst>
                  <a:gd name="T0" fmla="*/ 46 w 53"/>
                  <a:gd name="T1" fmla="*/ 14 h 47"/>
                  <a:gd name="T2" fmla="*/ 45 w 53"/>
                  <a:gd name="T3" fmla="*/ 14 h 47"/>
                  <a:gd name="T4" fmla="*/ 45 w 53"/>
                  <a:gd name="T5" fmla="*/ 12 h 47"/>
                  <a:gd name="T6" fmla="*/ 43 w 53"/>
                  <a:gd name="T7" fmla="*/ 10 h 47"/>
                  <a:gd name="T8" fmla="*/ 41 w 53"/>
                  <a:gd name="T9" fmla="*/ 7 h 47"/>
                  <a:gd name="T10" fmla="*/ 38 w 53"/>
                  <a:gd name="T11" fmla="*/ 5 h 47"/>
                  <a:gd name="T12" fmla="*/ 35 w 53"/>
                  <a:gd name="T13" fmla="*/ 3 h 47"/>
                  <a:gd name="T14" fmla="*/ 32 w 53"/>
                  <a:gd name="T15" fmla="*/ 1 h 47"/>
                  <a:gd name="T16" fmla="*/ 29 w 53"/>
                  <a:gd name="T17" fmla="*/ 0 h 47"/>
                  <a:gd name="T18" fmla="*/ 26 w 53"/>
                  <a:gd name="T19" fmla="*/ 0 h 47"/>
                  <a:gd name="T20" fmla="*/ 21 w 53"/>
                  <a:gd name="T21" fmla="*/ 0 h 47"/>
                  <a:gd name="T22" fmla="*/ 17 w 53"/>
                  <a:gd name="T23" fmla="*/ 1 h 47"/>
                  <a:gd name="T24" fmla="*/ 13 w 53"/>
                  <a:gd name="T25" fmla="*/ 3 h 47"/>
                  <a:gd name="T26" fmla="*/ 9 w 53"/>
                  <a:gd name="T27" fmla="*/ 5 h 47"/>
                  <a:gd name="T28" fmla="*/ 6 w 53"/>
                  <a:gd name="T29" fmla="*/ 8 h 47"/>
                  <a:gd name="T30" fmla="*/ 3 w 53"/>
                  <a:gd name="T31" fmla="*/ 12 h 47"/>
                  <a:gd name="T32" fmla="*/ 1 w 53"/>
                  <a:gd name="T33" fmla="*/ 16 h 47"/>
                  <a:gd name="T34" fmla="*/ 0 w 53"/>
                  <a:gd name="T35" fmla="*/ 21 h 47"/>
                  <a:gd name="T36" fmla="*/ 0 w 53"/>
                  <a:gd name="T37" fmla="*/ 26 h 47"/>
                  <a:gd name="T38" fmla="*/ 1 w 53"/>
                  <a:gd name="T39" fmla="*/ 30 h 47"/>
                  <a:gd name="T40" fmla="*/ 3 w 53"/>
                  <a:gd name="T41" fmla="*/ 34 h 47"/>
                  <a:gd name="T42" fmla="*/ 6 w 53"/>
                  <a:gd name="T43" fmla="*/ 38 h 47"/>
                  <a:gd name="T44" fmla="*/ 9 w 53"/>
                  <a:gd name="T45" fmla="*/ 41 h 47"/>
                  <a:gd name="T46" fmla="*/ 13 w 53"/>
                  <a:gd name="T47" fmla="*/ 44 h 47"/>
                  <a:gd name="T48" fmla="*/ 17 w 53"/>
                  <a:gd name="T49" fmla="*/ 46 h 47"/>
                  <a:gd name="T50" fmla="*/ 21 w 53"/>
                  <a:gd name="T51" fmla="*/ 47 h 47"/>
                  <a:gd name="T52" fmla="*/ 26 w 53"/>
                  <a:gd name="T53" fmla="*/ 47 h 47"/>
                  <a:gd name="T54" fmla="*/ 29 w 53"/>
                  <a:gd name="T55" fmla="*/ 46 h 47"/>
                  <a:gd name="T56" fmla="*/ 32 w 53"/>
                  <a:gd name="T57" fmla="*/ 45 h 47"/>
                  <a:gd name="T58" fmla="*/ 35 w 53"/>
                  <a:gd name="T59" fmla="*/ 44 h 47"/>
                  <a:gd name="T60" fmla="*/ 38 w 53"/>
                  <a:gd name="T61" fmla="*/ 42 h 47"/>
                  <a:gd name="T62" fmla="*/ 40 w 53"/>
                  <a:gd name="T63" fmla="*/ 40 h 47"/>
                  <a:gd name="T64" fmla="*/ 42 w 53"/>
                  <a:gd name="T65" fmla="*/ 38 h 47"/>
                  <a:gd name="T66" fmla="*/ 44 w 53"/>
                  <a:gd name="T67" fmla="*/ 35 h 47"/>
                  <a:gd name="T68" fmla="*/ 45 w 53"/>
                  <a:gd name="T69" fmla="*/ 34 h 47"/>
                  <a:gd name="T70" fmla="*/ 45 w 53"/>
                  <a:gd name="T71" fmla="*/ 34 h 47"/>
                  <a:gd name="T72" fmla="*/ 47 w 53"/>
                  <a:gd name="T73" fmla="*/ 34 h 47"/>
                  <a:gd name="T74" fmla="*/ 50 w 53"/>
                  <a:gd name="T75" fmla="*/ 32 h 47"/>
                  <a:gd name="T76" fmla="*/ 52 w 53"/>
                  <a:gd name="T77" fmla="*/ 29 h 47"/>
                  <a:gd name="T78" fmla="*/ 53 w 53"/>
                  <a:gd name="T79" fmla="*/ 26 h 47"/>
                  <a:gd name="T80" fmla="*/ 53 w 53"/>
                  <a:gd name="T81" fmla="*/ 22 h 47"/>
                  <a:gd name="T82" fmla="*/ 52 w 53"/>
                  <a:gd name="T83" fmla="*/ 18 h 47"/>
                  <a:gd name="T84" fmla="*/ 50 w 53"/>
                  <a:gd name="T85" fmla="*/ 16 h 47"/>
                  <a:gd name="T86" fmla="*/ 47 w 53"/>
                  <a:gd name="T87" fmla="*/ 1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3" h="47">
                    <a:moveTo>
                      <a:pt x="46" y="14"/>
                    </a:moveTo>
                    <a:lnTo>
                      <a:pt x="46" y="14"/>
                    </a:lnTo>
                    <a:lnTo>
                      <a:pt x="46" y="14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5" y="12"/>
                    </a:lnTo>
                    <a:lnTo>
                      <a:pt x="44" y="11"/>
                    </a:lnTo>
                    <a:lnTo>
                      <a:pt x="43" y="10"/>
                    </a:lnTo>
                    <a:lnTo>
                      <a:pt x="42" y="8"/>
                    </a:lnTo>
                    <a:lnTo>
                      <a:pt x="41" y="7"/>
                    </a:lnTo>
                    <a:lnTo>
                      <a:pt x="40" y="6"/>
                    </a:lnTo>
                    <a:lnTo>
                      <a:pt x="38" y="5"/>
                    </a:lnTo>
                    <a:lnTo>
                      <a:pt x="37" y="4"/>
                    </a:lnTo>
                    <a:lnTo>
                      <a:pt x="35" y="3"/>
                    </a:lnTo>
                    <a:lnTo>
                      <a:pt x="34" y="2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5" y="2"/>
                    </a:lnTo>
                    <a:lnTo>
                      <a:pt x="13" y="3"/>
                    </a:lnTo>
                    <a:lnTo>
                      <a:pt x="11" y="4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1" y="16"/>
                    </a:lnTo>
                    <a:lnTo>
                      <a:pt x="1" y="19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1" y="28"/>
                    </a:lnTo>
                    <a:lnTo>
                      <a:pt x="1" y="30"/>
                    </a:lnTo>
                    <a:lnTo>
                      <a:pt x="2" y="32"/>
                    </a:lnTo>
                    <a:lnTo>
                      <a:pt x="3" y="34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7" y="40"/>
                    </a:lnTo>
                    <a:lnTo>
                      <a:pt x="9" y="41"/>
                    </a:lnTo>
                    <a:lnTo>
                      <a:pt x="11" y="43"/>
                    </a:lnTo>
                    <a:lnTo>
                      <a:pt x="13" y="44"/>
                    </a:lnTo>
                    <a:lnTo>
                      <a:pt x="15" y="45"/>
                    </a:lnTo>
                    <a:lnTo>
                      <a:pt x="17" y="46"/>
                    </a:lnTo>
                    <a:lnTo>
                      <a:pt x="19" y="46"/>
                    </a:lnTo>
                    <a:lnTo>
                      <a:pt x="21" y="47"/>
                    </a:lnTo>
                    <a:lnTo>
                      <a:pt x="24" y="47"/>
                    </a:lnTo>
                    <a:lnTo>
                      <a:pt x="26" y="47"/>
                    </a:lnTo>
                    <a:lnTo>
                      <a:pt x="27" y="46"/>
                    </a:lnTo>
                    <a:lnTo>
                      <a:pt x="29" y="46"/>
                    </a:lnTo>
                    <a:lnTo>
                      <a:pt x="30" y="46"/>
                    </a:lnTo>
                    <a:lnTo>
                      <a:pt x="32" y="45"/>
                    </a:lnTo>
                    <a:lnTo>
                      <a:pt x="34" y="45"/>
                    </a:lnTo>
                    <a:lnTo>
                      <a:pt x="35" y="44"/>
                    </a:lnTo>
                    <a:lnTo>
                      <a:pt x="36" y="43"/>
                    </a:lnTo>
                    <a:lnTo>
                      <a:pt x="38" y="42"/>
                    </a:lnTo>
                    <a:lnTo>
                      <a:pt x="39" y="41"/>
                    </a:lnTo>
                    <a:lnTo>
                      <a:pt x="40" y="40"/>
                    </a:lnTo>
                    <a:lnTo>
                      <a:pt x="41" y="39"/>
                    </a:lnTo>
                    <a:lnTo>
                      <a:pt x="42" y="38"/>
                    </a:lnTo>
                    <a:lnTo>
                      <a:pt x="43" y="37"/>
                    </a:lnTo>
                    <a:lnTo>
                      <a:pt x="44" y="35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6" y="34"/>
                    </a:lnTo>
                    <a:lnTo>
                      <a:pt x="47" y="34"/>
                    </a:lnTo>
                    <a:lnTo>
                      <a:pt x="49" y="33"/>
                    </a:lnTo>
                    <a:lnTo>
                      <a:pt x="50" y="32"/>
                    </a:lnTo>
                    <a:lnTo>
                      <a:pt x="51" y="31"/>
                    </a:lnTo>
                    <a:lnTo>
                      <a:pt x="52" y="29"/>
                    </a:lnTo>
                    <a:lnTo>
                      <a:pt x="53" y="28"/>
                    </a:lnTo>
                    <a:lnTo>
                      <a:pt x="53" y="26"/>
                    </a:lnTo>
                    <a:lnTo>
                      <a:pt x="53" y="24"/>
                    </a:lnTo>
                    <a:lnTo>
                      <a:pt x="53" y="22"/>
                    </a:lnTo>
                    <a:lnTo>
                      <a:pt x="53" y="20"/>
                    </a:lnTo>
                    <a:lnTo>
                      <a:pt x="52" y="18"/>
                    </a:lnTo>
                    <a:lnTo>
                      <a:pt x="51" y="17"/>
                    </a:lnTo>
                    <a:lnTo>
                      <a:pt x="50" y="16"/>
                    </a:lnTo>
                    <a:lnTo>
                      <a:pt x="49" y="15"/>
                    </a:lnTo>
                    <a:lnTo>
                      <a:pt x="47" y="14"/>
                    </a:lnTo>
                    <a:lnTo>
                      <a:pt x="46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54" name="Freeform 334"/>
              <p:cNvSpPr>
                <a:spLocks/>
              </p:cNvSpPr>
              <p:nvPr/>
            </p:nvSpPr>
            <p:spPr bwMode="auto">
              <a:xfrm>
                <a:off x="1352" y="2666"/>
                <a:ext cx="46" cy="40"/>
              </a:xfrm>
              <a:custGeom>
                <a:avLst/>
                <a:gdLst>
                  <a:gd name="T0" fmla="*/ 41 w 46"/>
                  <a:gd name="T1" fmla="*/ 16 h 40"/>
                  <a:gd name="T2" fmla="*/ 40 w 46"/>
                  <a:gd name="T3" fmla="*/ 16 h 40"/>
                  <a:gd name="T4" fmla="*/ 39 w 46"/>
                  <a:gd name="T5" fmla="*/ 15 h 40"/>
                  <a:gd name="T6" fmla="*/ 38 w 46"/>
                  <a:gd name="T7" fmla="*/ 12 h 40"/>
                  <a:gd name="T8" fmla="*/ 36 w 46"/>
                  <a:gd name="T9" fmla="*/ 9 h 40"/>
                  <a:gd name="T10" fmla="*/ 34 w 46"/>
                  <a:gd name="T11" fmla="*/ 6 h 40"/>
                  <a:gd name="T12" fmla="*/ 31 w 46"/>
                  <a:gd name="T13" fmla="*/ 4 h 40"/>
                  <a:gd name="T14" fmla="*/ 28 w 46"/>
                  <a:gd name="T15" fmla="*/ 2 h 40"/>
                  <a:gd name="T16" fmla="*/ 25 w 46"/>
                  <a:gd name="T17" fmla="*/ 1 h 40"/>
                  <a:gd name="T18" fmla="*/ 22 w 46"/>
                  <a:gd name="T19" fmla="*/ 1 h 40"/>
                  <a:gd name="T20" fmla="*/ 18 w 46"/>
                  <a:gd name="T21" fmla="*/ 1 h 40"/>
                  <a:gd name="T22" fmla="*/ 14 w 46"/>
                  <a:gd name="T23" fmla="*/ 1 h 40"/>
                  <a:gd name="T24" fmla="*/ 10 w 46"/>
                  <a:gd name="T25" fmla="*/ 3 h 40"/>
                  <a:gd name="T26" fmla="*/ 7 w 46"/>
                  <a:gd name="T27" fmla="*/ 5 h 40"/>
                  <a:gd name="T28" fmla="*/ 4 w 46"/>
                  <a:gd name="T29" fmla="*/ 8 h 40"/>
                  <a:gd name="T30" fmla="*/ 2 w 46"/>
                  <a:gd name="T31" fmla="*/ 11 h 40"/>
                  <a:gd name="T32" fmla="*/ 1 w 46"/>
                  <a:gd name="T33" fmla="*/ 14 h 40"/>
                  <a:gd name="T34" fmla="*/ 0 w 46"/>
                  <a:gd name="T35" fmla="*/ 18 h 40"/>
                  <a:gd name="T36" fmla="*/ 0 w 46"/>
                  <a:gd name="T37" fmla="*/ 22 h 40"/>
                  <a:gd name="T38" fmla="*/ 1 w 46"/>
                  <a:gd name="T39" fmla="*/ 26 h 40"/>
                  <a:gd name="T40" fmla="*/ 2 w 46"/>
                  <a:gd name="T41" fmla="*/ 30 h 40"/>
                  <a:gd name="T42" fmla="*/ 4 w 46"/>
                  <a:gd name="T43" fmla="*/ 33 h 40"/>
                  <a:gd name="T44" fmla="*/ 7 w 46"/>
                  <a:gd name="T45" fmla="*/ 36 h 40"/>
                  <a:gd name="T46" fmla="*/ 10 w 46"/>
                  <a:gd name="T47" fmla="*/ 38 h 40"/>
                  <a:gd name="T48" fmla="*/ 14 w 46"/>
                  <a:gd name="T49" fmla="*/ 39 h 40"/>
                  <a:gd name="T50" fmla="*/ 18 w 46"/>
                  <a:gd name="T51" fmla="*/ 40 h 40"/>
                  <a:gd name="T52" fmla="*/ 21 w 46"/>
                  <a:gd name="T53" fmla="*/ 40 h 40"/>
                  <a:gd name="T54" fmla="*/ 25 w 46"/>
                  <a:gd name="T55" fmla="*/ 39 h 40"/>
                  <a:gd name="T56" fmla="*/ 28 w 46"/>
                  <a:gd name="T57" fmla="*/ 38 h 40"/>
                  <a:gd name="T58" fmla="*/ 31 w 46"/>
                  <a:gd name="T59" fmla="*/ 37 h 40"/>
                  <a:gd name="T60" fmla="*/ 33 w 46"/>
                  <a:gd name="T61" fmla="*/ 35 h 40"/>
                  <a:gd name="T62" fmla="*/ 35 w 46"/>
                  <a:gd name="T63" fmla="*/ 33 h 40"/>
                  <a:gd name="T64" fmla="*/ 37 w 46"/>
                  <a:gd name="T65" fmla="*/ 30 h 40"/>
                  <a:gd name="T66" fmla="*/ 38 w 46"/>
                  <a:gd name="T67" fmla="*/ 27 h 40"/>
                  <a:gd name="T68" fmla="*/ 39 w 46"/>
                  <a:gd name="T69" fmla="*/ 26 h 40"/>
                  <a:gd name="T70" fmla="*/ 40 w 46"/>
                  <a:gd name="T71" fmla="*/ 26 h 40"/>
                  <a:gd name="T72" fmla="*/ 41 w 46"/>
                  <a:gd name="T73" fmla="*/ 27 h 40"/>
                  <a:gd name="T74" fmla="*/ 41 w 46"/>
                  <a:gd name="T75" fmla="*/ 27 h 40"/>
                  <a:gd name="T76" fmla="*/ 43 w 46"/>
                  <a:gd name="T77" fmla="*/ 27 h 40"/>
                  <a:gd name="T78" fmla="*/ 44 w 46"/>
                  <a:gd name="T79" fmla="*/ 26 h 40"/>
                  <a:gd name="T80" fmla="*/ 46 w 46"/>
                  <a:gd name="T81" fmla="*/ 24 h 40"/>
                  <a:gd name="T82" fmla="*/ 46 w 46"/>
                  <a:gd name="T83" fmla="*/ 22 h 40"/>
                  <a:gd name="T84" fmla="*/ 46 w 46"/>
                  <a:gd name="T85" fmla="*/ 20 h 40"/>
                  <a:gd name="T86" fmla="*/ 46 w 46"/>
                  <a:gd name="T87" fmla="*/ 18 h 40"/>
                  <a:gd name="T88" fmla="*/ 44 w 46"/>
                  <a:gd name="T89" fmla="*/ 17 h 40"/>
                  <a:gd name="T90" fmla="*/ 43 w 46"/>
                  <a:gd name="T91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40">
                    <a:moveTo>
                      <a:pt x="42" y="16"/>
                    </a:moveTo>
                    <a:lnTo>
                      <a:pt x="41" y="16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39" y="17"/>
                    </a:lnTo>
                    <a:lnTo>
                      <a:pt x="39" y="15"/>
                    </a:lnTo>
                    <a:lnTo>
                      <a:pt x="38" y="13"/>
                    </a:lnTo>
                    <a:lnTo>
                      <a:pt x="38" y="12"/>
                    </a:lnTo>
                    <a:lnTo>
                      <a:pt x="37" y="10"/>
                    </a:lnTo>
                    <a:lnTo>
                      <a:pt x="36" y="9"/>
                    </a:lnTo>
                    <a:lnTo>
                      <a:pt x="35" y="8"/>
                    </a:lnTo>
                    <a:lnTo>
                      <a:pt x="34" y="6"/>
                    </a:lnTo>
                    <a:lnTo>
                      <a:pt x="33" y="5"/>
                    </a:lnTo>
                    <a:lnTo>
                      <a:pt x="31" y="4"/>
                    </a:lnTo>
                    <a:lnTo>
                      <a:pt x="30" y="3"/>
                    </a:lnTo>
                    <a:lnTo>
                      <a:pt x="28" y="2"/>
                    </a:lnTo>
                    <a:lnTo>
                      <a:pt x="27" y="2"/>
                    </a:lnTo>
                    <a:lnTo>
                      <a:pt x="25" y="1"/>
                    </a:lnTo>
                    <a:lnTo>
                      <a:pt x="23" y="1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8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2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1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3" y="31"/>
                    </a:lnTo>
                    <a:lnTo>
                      <a:pt x="4" y="33"/>
                    </a:lnTo>
                    <a:lnTo>
                      <a:pt x="6" y="34"/>
                    </a:lnTo>
                    <a:lnTo>
                      <a:pt x="7" y="36"/>
                    </a:lnTo>
                    <a:lnTo>
                      <a:pt x="9" y="37"/>
                    </a:lnTo>
                    <a:lnTo>
                      <a:pt x="10" y="38"/>
                    </a:lnTo>
                    <a:lnTo>
                      <a:pt x="12" y="39"/>
                    </a:lnTo>
                    <a:lnTo>
                      <a:pt x="14" y="39"/>
                    </a:lnTo>
                    <a:lnTo>
                      <a:pt x="16" y="40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1" y="40"/>
                    </a:lnTo>
                    <a:lnTo>
                      <a:pt x="23" y="40"/>
                    </a:lnTo>
                    <a:lnTo>
                      <a:pt x="25" y="39"/>
                    </a:lnTo>
                    <a:lnTo>
                      <a:pt x="26" y="39"/>
                    </a:lnTo>
                    <a:lnTo>
                      <a:pt x="28" y="38"/>
                    </a:lnTo>
                    <a:lnTo>
                      <a:pt x="29" y="38"/>
                    </a:lnTo>
                    <a:lnTo>
                      <a:pt x="31" y="37"/>
                    </a:lnTo>
                    <a:lnTo>
                      <a:pt x="32" y="36"/>
                    </a:lnTo>
                    <a:lnTo>
                      <a:pt x="33" y="35"/>
                    </a:lnTo>
                    <a:lnTo>
                      <a:pt x="34" y="34"/>
                    </a:lnTo>
                    <a:lnTo>
                      <a:pt x="35" y="33"/>
                    </a:lnTo>
                    <a:lnTo>
                      <a:pt x="36" y="31"/>
                    </a:lnTo>
                    <a:lnTo>
                      <a:pt x="37" y="30"/>
                    </a:lnTo>
                    <a:lnTo>
                      <a:pt x="38" y="29"/>
                    </a:lnTo>
                    <a:lnTo>
                      <a:pt x="38" y="27"/>
                    </a:lnTo>
                    <a:lnTo>
                      <a:pt x="39" y="25"/>
                    </a:lnTo>
                    <a:lnTo>
                      <a:pt x="39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7"/>
                    </a:lnTo>
                    <a:lnTo>
                      <a:pt x="44" y="27"/>
                    </a:lnTo>
                    <a:lnTo>
                      <a:pt x="44" y="26"/>
                    </a:lnTo>
                    <a:lnTo>
                      <a:pt x="45" y="25"/>
                    </a:lnTo>
                    <a:lnTo>
                      <a:pt x="46" y="24"/>
                    </a:lnTo>
                    <a:lnTo>
                      <a:pt x="46" y="24"/>
                    </a:lnTo>
                    <a:lnTo>
                      <a:pt x="46" y="22"/>
                    </a:lnTo>
                    <a:lnTo>
                      <a:pt x="46" y="21"/>
                    </a:lnTo>
                    <a:lnTo>
                      <a:pt x="46" y="20"/>
                    </a:lnTo>
                    <a:lnTo>
                      <a:pt x="46" y="19"/>
                    </a:lnTo>
                    <a:lnTo>
                      <a:pt x="46" y="18"/>
                    </a:lnTo>
                    <a:lnTo>
                      <a:pt x="45" y="17"/>
                    </a:lnTo>
                    <a:lnTo>
                      <a:pt x="44" y="17"/>
                    </a:lnTo>
                    <a:lnTo>
                      <a:pt x="44" y="16"/>
                    </a:lnTo>
                    <a:lnTo>
                      <a:pt x="43" y="16"/>
                    </a:lnTo>
                    <a:lnTo>
                      <a:pt x="42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55" name="Freeform 335"/>
              <p:cNvSpPr>
                <a:spLocks/>
              </p:cNvSpPr>
              <p:nvPr/>
            </p:nvSpPr>
            <p:spPr bwMode="auto">
              <a:xfrm>
                <a:off x="1393" y="2689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3 h 3"/>
                  <a:gd name="T4" fmla="*/ 2 w 3"/>
                  <a:gd name="T5" fmla="*/ 3 h 3"/>
                  <a:gd name="T6" fmla="*/ 3 w 3"/>
                  <a:gd name="T7" fmla="*/ 2 h 3"/>
                  <a:gd name="T8" fmla="*/ 3 w 3"/>
                  <a:gd name="T9" fmla="*/ 2 h 3"/>
                  <a:gd name="T10" fmla="*/ 3 w 3"/>
                  <a:gd name="T11" fmla="*/ 1 h 3"/>
                  <a:gd name="T12" fmla="*/ 2 w 3"/>
                  <a:gd name="T13" fmla="*/ 0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0 w 3"/>
                  <a:gd name="T21" fmla="*/ 0 h 3"/>
                  <a:gd name="T22" fmla="*/ 0 w 3"/>
                  <a:gd name="T23" fmla="*/ 1 h 3"/>
                  <a:gd name="T24" fmla="*/ 0 w 3"/>
                  <a:gd name="T25" fmla="*/ 2 h 3"/>
                  <a:gd name="T26" fmla="*/ 0 w 3"/>
                  <a:gd name="T27" fmla="*/ 2 h 3"/>
                  <a:gd name="T28" fmla="*/ 0 w 3"/>
                  <a:gd name="T29" fmla="*/ 3 h 3"/>
                  <a:gd name="T30" fmla="*/ 1 w 3"/>
                  <a:gd name="T31" fmla="*/ 3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56" name="Freeform 336"/>
              <p:cNvSpPr>
                <a:spLocks/>
              </p:cNvSpPr>
              <p:nvPr/>
            </p:nvSpPr>
            <p:spPr bwMode="auto">
              <a:xfrm>
                <a:off x="1363" y="2694"/>
                <a:ext cx="19" cy="7"/>
              </a:xfrm>
              <a:custGeom>
                <a:avLst/>
                <a:gdLst>
                  <a:gd name="T0" fmla="*/ 0 w 19"/>
                  <a:gd name="T1" fmla="*/ 0 h 7"/>
                  <a:gd name="T2" fmla="*/ 0 w 19"/>
                  <a:gd name="T3" fmla="*/ 1 h 7"/>
                  <a:gd name="T4" fmla="*/ 0 w 19"/>
                  <a:gd name="T5" fmla="*/ 1 h 7"/>
                  <a:gd name="T6" fmla="*/ 0 w 19"/>
                  <a:gd name="T7" fmla="*/ 2 h 7"/>
                  <a:gd name="T8" fmla="*/ 0 w 19"/>
                  <a:gd name="T9" fmla="*/ 3 h 7"/>
                  <a:gd name="T10" fmla="*/ 1 w 19"/>
                  <a:gd name="T11" fmla="*/ 3 h 7"/>
                  <a:gd name="T12" fmla="*/ 1 w 19"/>
                  <a:gd name="T13" fmla="*/ 4 h 7"/>
                  <a:gd name="T14" fmla="*/ 2 w 19"/>
                  <a:gd name="T15" fmla="*/ 5 h 7"/>
                  <a:gd name="T16" fmla="*/ 3 w 19"/>
                  <a:gd name="T17" fmla="*/ 5 h 7"/>
                  <a:gd name="T18" fmla="*/ 4 w 19"/>
                  <a:gd name="T19" fmla="*/ 6 h 7"/>
                  <a:gd name="T20" fmla="*/ 5 w 19"/>
                  <a:gd name="T21" fmla="*/ 6 h 7"/>
                  <a:gd name="T22" fmla="*/ 7 w 19"/>
                  <a:gd name="T23" fmla="*/ 7 h 7"/>
                  <a:gd name="T24" fmla="*/ 8 w 19"/>
                  <a:gd name="T25" fmla="*/ 7 h 7"/>
                  <a:gd name="T26" fmla="*/ 9 w 19"/>
                  <a:gd name="T27" fmla="*/ 7 h 7"/>
                  <a:gd name="T28" fmla="*/ 10 w 19"/>
                  <a:gd name="T29" fmla="*/ 7 h 7"/>
                  <a:gd name="T30" fmla="*/ 10 w 19"/>
                  <a:gd name="T31" fmla="*/ 7 h 7"/>
                  <a:gd name="T32" fmla="*/ 10 w 19"/>
                  <a:gd name="T33" fmla="*/ 7 h 7"/>
                  <a:gd name="T34" fmla="*/ 19 w 19"/>
                  <a:gd name="T35" fmla="*/ 0 h 7"/>
                  <a:gd name="T36" fmla="*/ 0 w 19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7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57" name="Freeform 337"/>
              <p:cNvSpPr>
                <a:spLocks/>
              </p:cNvSpPr>
              <p:nvPr/>
            </p:nvSpPr>
            <p:spPr bwMode="auto">
              <a:xfrm>
                <a:off x="1365" y="2696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 w 11"/>
                  <a:gd name="T3" fmla="*/ 2 h 2"/>
                  <a:gd name="T4" fmla="*/ 9 w 11"/>
                  <a:gd name="T5" fmla="*/ 2 h 2"/>
                  <a:gd name="T6" fmla="*/ 11 w 11"/>
                  <a:gd name="T7" fmla="*/ 0 h 2"/>
                  <a:gd name="T8" fmla="*/ 0 w 1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">
                    <a:moveTo>
                      <a:pt x="0" y="0"/>
                    </a:moveTo>
                    <a:lnTo>
                      <a:pt x="1" y="2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58" name="Freeform 338"/>
              <p:cNvSpPr>
                <a:spLocks/>
              </p:cNvSpPr>
              <p:nvPr/>
            </p:nvSpPr>
            <p:spPr bwMode="auto">
              <a:xfrm>
                <a:off x="1360" y="2675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4 h 4"/>
                  <a:gd name="T4" fmla="*/ 4 w 4"/>
                  <a:gd name="T5" fmla="*/ 4 h 4"/>
                  <a:gd name="T6" fmla="*/ 4 w 4"/>
                  <a:gd name="T7" fmla="*/ 3 h 4"/>
                  <a:gd name="T8" fmla="*/ 4 w 4"/>
                  <a:gd name="T9" fmla="*/ 2 h 4"/>
                  <a:gd name="T10" fmla="*/ 4 w 4"/>
                  <a:gd name="T11" fmla="*/ 1 h 4"/>
                  <a:gd name="T12" fmla="*/ 4 w 4"/>
                  <a:gd name="T13" fmla="*/ 0 h 4"/>
                  <a:gd name="T14" fmla="*/ 3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0 w 4"/>
                  <a:gd name="T21" fmla="*/ 0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0 w 4"/>
                  <a:gd name="T29" fmla="*/ 4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59" name="Freeform 339"/>
              <p:cNvSpPr>
                <a:spLocks/>
              </p:cNvSpPr>
              <p:nvPr/>
            </p:nvSpPr>
            <p:spPr bwMode="auto">
              <a:xfrm>
                <a:off x="1375" y="2675"/>
                <a:ext cx="6" cy="5"/>
              </a:xfrm>
              <a:custGeom>
                <a:avLst/>
                <a:gdLst>
                  <a:gd name="T0" fmla="*/ 3 w 6"/>
                  <a:gd name="T1" fmla="*/ 5 h 5"/>
                  <a:gd name="T2" fmla="*/ 4 w 6"/>
                  <a:gd name="T3" fmla="*/ 5 h 5"/>
                  <a:gd name="T4" fmla="*/ 5 w 6"/>
                  <a:gd name="T5" fmla="*/ 5 h 5"/>
                  <a:gd name="T6" fmla="*/ 5 w 6"/>
                  <a:gd name="T7" fmla="*/ 4 h 5"/>
                  <a:gd name="T8" fmla="*/ 6 w 6"/>
                  <a:gd name="T9" fmla="*/ 3 h 5"/>
                  <a:gd name="T10" fmla="*/ 5 w 6"/>
                  <a:gd name="T11" fmla="*/ 1 h 5"/>
                  <a:gd name="T12" fmla="*/ 5 w 6"/>
                  <a:gd name="T13" fmla="*/ 1 h 5"/>
                  <a:gd name="T14" fmla="*/ 4 w 6"/>
                  <a:gd name="T15" fmla="*/ 0 h 5"/>
                  <a:gd name="T16" fmla="*/ 3 w 6"/>
                  <a:gd name="T17" fmla="*/ 0 h 5"/>
                  <a:gd name="T18" fmla="*/ 2 w 6"/>
                  <a:gd name="T19" fmla="*/ 0 h 5"/>
                  <a:gd name="T20" fmla="*/ 2 w 6"/>
                  <a:gd name="T21" fmla="*/ 0 h 5"/>
                  <a:gd name="T22" fmla="*/ 1 w 6"/>
                  <a:gd name="T23" fmla="*/ 0 h 5"/>
                  <a:gd name="T24" fmla="*/ 1 w 6"/>
                  <a:gd name="T25" fmla="*/ 1 h 5"/>
                  <a:gd name="T26" fmla="*/ 0 w 6"/>
                  <a:gd name="T27" fmla="*/ 1 h 5"/>
                  <a:gd name="T28" fmla="*/ 0 w 6"/>
                  <a:gd name="T29" fmla="*/ 1 h 5"/>
                  <a:gd name="T30" fmla="*/ 0 w 6"/>
                  <a:gd name="T31" fmla="*/ 2 h 5"/>
                  <a:gd name="T32" fmla="*/ 0 w 6"/>
                  <a:gd name="T33" fmla="*/ 3 h 5"/>
                  <a:gd name="T34" fmla="*/ 0 w 6"/>
                  <a:gd name="T35" fmla="*/ 3 h 5"/>
                  <a:gd name="T36" fmla="*/ 0 w 6"/>
                  <a:gd name="T37" fmla="*/ 4 h 5"/>
                  <a:gd name="T38" fmla="*/ 0 w 6"/>
                  <a:gd name="T39" fmla="*/ 4 h 5"/>
                  <a:gd name="T40" fmla="*/ 1 w 6"/>
                  <a:gd name="T41" fmla="*/ 5 h 5"/>
                  <a:gd name="T42" fmla="*/ 1 w 6"/>
                  <a:gd name="T43" fmla="*/ 5 h 5"/>
                  <a:gd name="T44" fmla="*/ 2 w 6"/>
                  <a:gd name="T45" fmla="*/ 5 h 5"/>
                  <a:gd name="T46" fmla="*/ 2 w 6"/>
                  <a:gd name="T47" fmla="*/ 5 h 5"/>
                  <a:gd name="T48" fmla="*/ 3 w 6"/>
                  <a:gd name="T4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lnTo>
                      <a:pt x="4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60" name="Freeform 340"/>
              <p:cNvSpPr>
                <a:spLocks/>
              </p:cNvSpPr>
              <p:nvPr/>
            </p:nvSpPr>
            <p:spPr bwMode="auto">
              <a:xfrm>
                <a:off x="1361" y="2675"/>
                <a:ext cx="12" cy="14"/>
              </a:xfrm>
              <a:custGeom>
                <a:avLst/>
                <a:gdLst>
                  <a:gd name="T0" fmla="*/ 3 w 12"/>
                  <a:gd name="T1" fmla="*/ 12 h 14"/>
                  <a:gd name="T2" fmla="*/ 8 w 12"/>
                  <a:gd name="T3" fmla="*/ 3 h 14"/>
                  <a:gd name="T4" fmla="*/ 8 w 12"/>
                  <a:gd name="T5" fmla="*/ 0 h 14"/>
                  <a:gd name="T6" fmla="*/ 0 w 12"/>
                  <a:gd name="T7" fmla="*/ 14 h 14"/>
                  <a:gd name="T8" fmla="*/ 12 w 12"/>
                  <a:gd name="T9" fmla="*/ 14 h 14"/>
                  <a:gd name="T10" fmla="*/ 12 w 12"/>
                  <a:gd name="T11" fmla="*/ 12 h 14"/>
                  <a:gd name="T12" fmla="*/ 3 w 12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3" y="12"/>
                    </a:moveTo>
                    <a:lnTo>
                      <a:pt x="8" y="3"/>
                    </a:lnTo>
                    <a:lnTo>
                      <a:pt x="8" y="0"/>
                    </a:lnTo>
                    <a:lnTo>
                      <a:pt x="0" y="14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701" name="Group 344"/>
            <p:cNvGrpSpPr>
              <a:grpSpLocks/>
            </p:cNvGrpSpPr>
            <p:nvPr/>
          </p:nvGrpSpPr>
          <p:grpSpPr bwMode="auto">
            <a:xfrm>
              <a:off x="1077443" y="3125442"/>
              <a:ext cx="186453" cy="247464"/>
              <a:chOff x="1256" y="2463"/>
              <a:chExt cx="133" cy="174"/>
            </a:xfrm>
          </p:grpSpPr>
          <p:pic>
            <p:nvPicPr>
              <p:cNvPr id="706" name="Picture 342"/>
              <p:cNvPicPr>
                <a:picLocks noChangeAspect="1" noChangeArrowheads="1"/>
              </p:cNvPicPr>
              <p:nvPr/>
            </p:nvPicPr>
            <p:blipFill>
              <a:blip r:embed="rId3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56" y="2463"/>
                <a:ext cx="133" cy="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07" name="Picture 343"/>
              <p:cNvPicPr>
                <a:picLocks noChangeAspect="1" noChangeArrowheads="1"/>
              </p:cNvPicPr>
              <p:nvPr/>
            </p:nvPicPr>
            <p:blipFill>
              <a:blip r:embed="rId3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56" y="2463"/>
                <a:ext cx="133" cy="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702" name="Rectangle 345"/>
            <p:cNvSpPr>
              <a:spLocks noChangeArrowheads="1"/>
            </p:cNvSpPr>
            <p:nvPr/>
          </p:nvSpPr>
          <p:spPr bwMode="auto">
            <a:xfrm>
              <a:off x="560140" y="3129708"/>
              <a:ext cx="402346" cy="248887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703" name="Rectangle 346"/>
            <p:cNvSpPr>
              <a:spLocks noChangeArrowheads="1"/>
            </p:cNvSpPr>
            <p:nvPr/>
          </p:nvSpPr>
          <p:spPr bwMode="auto">
            <a:xfrm>
              <a:off x="962487" y="3131131"/>
              <a:ext cx="402346" cy="248887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704" name="Rectangle 347"/>
            <p:cNvSpPr>
              <a:spLocks noChangeArrowheads="1"/>
            </p:cNvSpPr>
            <p:nvPr/>
          </p:nvSpPr>
          <p:spPr bwMode="auto">
            <a:xfrm>
              <a:off x="561542" y="3381439"/>
              <a:ext cx="402346" cy="250309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705" name="Rectangle 348"/>
            <p:cNvSpPr>
              <a:spLocks noChangeArrowheads="1"/>
            </p:cNvSpPr>
            <p:nvPr/>
          </p:nvSpPr>
          <p:spPr bwMode="auto">
            <a:xfrm>
              <a:off x="963889" y="3382861"/>
              <a:ext cx="400945" cy="250309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</p:grpSp>
      <p:grpSp>
        <p:nvGrpSpPr>
          <p:cNvPr id="812" name="グループ化 811"/>
          <p:cNvGrpSpPr/>
          <p:nvPr/>
        </p:nvGrpSpPr>
        <p:grpSpPr>
          <a:xfrm>
            <a:off x="6783868" y="2655640"/>
            <a:ext cx="874789" cy="708259"/>
            <a:chOff x="7978775" y="3702050"/>
            <a:chExt cx="990600" cy="790575"/>
          </a:xfrm>
        </p:grpSpPr>
        <p:pic>
          <p:nvPicPr>
            <p:cNvPr id="813" name="Picture 1389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78775" y="3702050"/>
              <a:ext cx="990600" cy="790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814" name="Group 1392"/>
            <p:cNvGrpSpPr>
              <a:grpSpLocks/>
            </p:cNvGrpSpPr>
            <p:nvPr/>
          </p:nvGrpSpPr>
          <p:grpSpPr bwMode="auto">
            <a:xfrm>
              <a:off x="8020050" y="3810000"/>
              <a:ext cx="911225" cy="560387"/>
              <a:chOff x="5052" y="2400"/>
              <a:chExt cx="574" cy="353"/>
            </a:xfrm>
          </p:grpSpPr>
          <p:sp>
            <p:nvSpPr>
              <p:cNvPr id="924" name="Rectangle 1390"/>
              <p:cNvSpPr>
                <a:spLocks noChangeArrowheads="1"/>
              </p:cNvSpPr>
              <p:nvPr/>
            </p:nvSpPr>
            <p:spPr bwMode="auto">
              <a:xfrm>
                <a:off x="5052" y="2400"/>
                <a:ext cx="574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25" name="Rectangle 1391"/>
              <p:cNvSpPr>
                <a:spLocks noChangeArrowheads="1"/>
              </p:cNvSpPr>
              <p:nvPr/>
            </p:nvSpPr>
            <p:spPr bwMode="auto">
              <a:xfrm>
                <a:off x="5052" y="2400"/>
                <a:ext cx="574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815" name="Group 1441"/>
            <p:cNvGrpSpPr>
              <a:grpSpLocks/>
            </p:cNvGrpSpPr>
            <p:nvPr/>
          </p:nvGrpSpPr>
          <p:grpSpPr bwMode="auto">
            <a:xfrm>
              <a:off x="8072438" y="4127500"/>
              <a:ext cx="366712" cy="215900"/>
              <a:chOff x="5085" y="2600"/>
              <a:chExt cx="231" cy="136"/>
            </a:xfrm>
          </p:grpSpPr>
          <p:sp>
            <p:nvSpPr>
              <p:cNvPr id="877" name="Freeform 1394"/>
              <p:cNvSpPr>
                <a:spLocks/>
              </p:cNvSpPr>
              <p:nvPr/>
            </p:nvSpPr>
            <p:spPr bwMode="auto">
              <a:xfrm>
                <a:off x="5262" y="2650"/>
                <a:ext cx="43" cy="53"/>
              </a:xfrm>
              <a:custGeom>
                <a:avLst/>
                <a:gdLst>
                  <a:gd name="T0" fmla="*/ 0 w 43"/>
                  <a:gd name="T1" fmla="*/ 3 h 53"/>
                  <a:gd name="T2" fmla="*/ 1 w 43"/>
                  <a:gd name="T3" fmla="*/ 2 h 53"/>
                  <a:gd name="T4" fmla="*/ 3 w 43"/>
                  <a:gd name="T5" fmla="*/ 1 h 53"/>
                  <a:gd name="T6" fmla="*/ 5 w 43"/>
                  <a:gd name="T7" fmla="*/ 0 h 53"/>
                  <a:gd name="T8" fmla="*/ 7 w 43"/>
                  <a:gd name="T9" fmla="*/ 0 h 53"/>
                  <a:gd name="T10" fmla="*/ 10 w 43"/>
                  <a:gd name="T11" fmla="*/ 0 h 53"/>
                  <a:gd name="T12" fmla="*/ 13 w 43"/>
                  <a:gd name="T13" fmla="*/ 0 h 53"/>
                  <a:gd name="T14" fmla="*/ 16 w 43"/>
                  <a:gd name="T15" fmla="*/ 1 h 53"/>
                  <a:gd name="T16" fmla="*/ 19 w 43"/>
                  <a:gd name="T17" fmla="*/ 1 h 53"/>
                  <a:gd name="T18" fmla="*/ 22 w 43"/>
                  <a:gd name="T19" fmla="*/ 2 h 53"/>
                  <a:gd name="T20" fmla="*/ 25 w 43"/>
                  <a:gd name="T21" fmla="*/ 2 h 53"/>
                  <a:gd name="T22" fmla="*/ 28 w 43"/>
                  <a:gd name="T23" fmla="*/ 3 h 53"/>
                  <a:gd name="T24" fmla="*/ 30 w 43"/>
                  <a:gd name="T25" fmla="*/ 4 h 53"/>
                  <a:gd name="T26" fmla="*/ 32 w 43"/>
                  <a:gd name="T27" fmla="*/ 4 h 53"/>
                  <a:gd name="T28" fmla="*/ 34 w 43"/>
                  <a:gd name="T29" fmla="*/ 5 h 53"/>
                  <a:gd name="T30" fmla="*/ 35 w 43"/>
                  <a:gd name="T31" fmla="*/ 5 h 53"/>
                  <a:gd name="T32" fmla="*/ 35 w 43"/>
                  <a:gd name="T33" fmla="*/ 5 h 53"/>
                  <a:gd name="T34" fmla="*/ 35 w 43"/>
                  <a:gd name="T35" fmla="*/ 5 h 53"/>
                  <a:gd name="T36" fmla="*/ 36 w 43"/>
                  <a:gd name="T37" fmla="*/ 5 h 53"/>
                  <a:gd name="T38" fmla="*/ 36 w 43"/>
                  <a:gd name="T39" fmla="*/ 4 h 53"/>
                  <a:gd name="T40" fmla="*/ 36 w 43"/>
                  <a:gd name="T41" fmla="*/ 4 h 53"/>
                  <a:gd name="T42" fmla="*/ 37 w 43"/>
                  <a:gd name="T43" fmla="*/ 3 h 53"/>
                  <a:gd name="T44" fmla="*/ 37 w 43"/>
                  <a:gd name="T45" fmla="*/ 3 h 53"/>
                  <a:gd name="T46" fmla="*/ 38 w 43"/>
                  <a:gd name="T47" fmla="*/ 3 h 53"/>
                  <a:gd name="T48" fmla="*/ 39 w 43"/>
                  <a:gd name="T49" fmla="*/ 3 h 53"/>
                  <a:gd name="T50" fmla="*/ 41 w 43"/>
                  <a:gd name="T51" fmla="*/ 3 h 53"/>
                  <a:gd name="T52" fmla="*/ 41 w 43"/>
                  <a:gd name="T53" fmla="*/ 3 h 53"/>
                  <a:gd name="T54" fmla="*/ 42 w 43"/>
                  <a:gd name="T55" fmla="*/ 3 h 53"/>
                  <a:gd name="T56" fmla="*/ 42 w 43"/>
                  <a:gd name="T57" fmla="*/ 3 h 53"/>
                  <a:gd name="T58" fmla="*/ 43 w 43"/>
                  <a:gd name="T59" fmla="*/ 4 h 53"/>
                  <a:gd name="T60" fmla="*/ 43 w 43"/>
                  <a:gd name="T61" fmla="*/ 4 h 53"/>
                  <a:gd name="T62" fmla="*/ 43 w 43"/>
                  <a:gd name="T63" fmla="*/ 4 h 53"/>
                  <a:gd name="T64" fmla="*/ 43 w 43"/>
                  <a:gd name="T65" fmla="*/ 4 h 53"/>
                  <a:gd name="T66" fmla="*/ 43 w 43"/>
                  <a:gd name="T67" fmla="*/ 53 h 53"/>
                  <a:gd name="T68" fmla="*/ 35 w 43"/>
                  <a:gd name="T69" fmla="*/ 53 h 53"/>
                  <a:gd name="T70" fmla="*/ 35 w 43"/>
                  <a:gd name="T71" fmla="*/ 49 h 53"/>
                  <a:gd name="T72" fmla="*/ 35 w 43"/>
                  <a:gd name="T73" fmla="*/ 42 h 53"/>
                  <a:gd name="T74" fmla="*/ 35 w 43"/>
                  <a:gd name="T75" fmla="*/ 35 h 53"/>
                  <a:gd name="T76" fmla="*/ 35 w 43"/>
                  <a:gd name="T77" fmla="*/ 31 h 53"/>
                  <a:gd name="T78" fmla="*/ 34 w 43"/>
                  <a:gd name="T79" fmla="*/ 31 h 53"/>
                  <a:gd name="T80" fmla="*/ 33 w 43"/>
                  <a:gd name="T81" fmla="*/ 30 h 53"/>
                  <a:gd name="T82" fmla="*/ 31 w 43"/>
                  <a:gd name="T83" fmla="*/ 30 h 53"/>
                  <a:gd name="T84" fmla="*/ 29 w 43"/>
                  <a:gd name="T85" fmla="*/ 29 h 53"/>
                  <a:gd name="T86" fmla="*/ 27 w 43"/>
                  <a:gd name="T87" fmla="*/ 29 h 53"/>
                  <a:gd name="T88" fmla="*/ 24 w 43"/>
                  <a:gd name="T89" fmla="*/ 28 h 53"/>
                  <a:gd name="T90" fmla="*/ 22 w 43"/>
                  <a:gd name="T91" fmla="*/ 27 h 53"/>
                  <a:gd name="T92" fmla="*/ 19 w 43"/>
                  <a:gd name="T93" fmla="*/ 26 h 53"/>
                  <a:gd name="T94" fmla="*/ 16 w 43"/>
                  <a:gd name="T95" fmla="*/ 26 h 53"/>
                  <a:gd name="T96" fmla="*/ 14 w 43"/>
                  <a:gd name="T97" fmla="*/ 25 h 53"/>
                  <a:gd name="T98" fmla="*/ 11 w 43"/>
                  <a:gd name="T99" fmla="*/ 24 h 53"/>
                  <a:gd name="T100" fmla="*/ 9 w 43"/>
                  <a:gd name="T101" fmla="*/ 24 h 53"/>
                  <a:gd name="T102" fmla="*/ 6 w 43"/>
                  <a:gd name="T103" fmla="*/ 23 h 53"/>
                  <a:gd name="T104" fmla="*/ 4 w 43"/>
                  <a:gd name="T105" fmla="*/ 23 h 53"/>
                  <a:gd name="T106" fmla="*/ 2 w 43"/>
                  <a:gd name="T107" fmla="*/ 22 h 53"/>
                  <a:gd name="T108" fmla="*/ 0 w 43"/>
                  <a:gd name="T109" fmla="*/ 22 h 53"/>
                  <a:gd name="T110" fmla="*/ 0 w 43"/>
                  <a:gd name="T111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3">
                    <a:moveTo>
                      <a:pt x="0" y="3"/>
                    </a:moveTo>
                    <a:lnTo>
                      <a:pt x="1" y="2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9" y="1"/>
                    </a:lnTo>
                    <a:lnTo>
                      <a:pt x="22" y="2"/>
                    </a:lnTo>
                    <a:lnTo>
                      <a:pt x="25" y="2"/>
                    </a:lnTo>
                    <a:lnTo>
                      <a:pt x="28" y="3"/>
                    </a:lnTo>
                    <a:lnTo>
                      <a:pt x="30" y="4"/>
                    </a:lnTo>
                    <a:lnTo>
                      <a:pt x="32" y="4"/>
                    </a:lnTo>
                    <a:lnTo>
                      <a:pt x="34" y="5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9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53"/>
                    </a:lnTo>
                    <a:lnTo>
                      <a:pt x="35" y="53"/>
                    </a:lnTo>
                    <a:lnTo>
                      <a:pt x="35" y="49"/>
                    </a:lnTo>
                    <a:lnTo>
                      <a:pt x="35" y="42"/>
                    </a:lnTo>
                    <a:lnTo>
                      <a:pt x="35" y="35"/>
                    </a:lnTo>
                    <a:lnTo>
                      <a:pt x="35" y="31"/>
                    </a:lnTo>
                    <a:lnTo>
                      <a:pt x="34" y="31"/>
                    </a:lnTo>
                    <a:lnTo>
                      <a:pt x="33" y="30"/>
                    </a:lnTo>
                    <a:lnTo>
                      <a:pt x="31" y="30"/>
                    </a:lnTo>
                    <a:lnTo>
                      <a:pt x="29" y="29"/>
                    </a:lnTo>
                    <a:lnTo>
                      <a:pt x="27" y="29"/>
                    </a:lnTo>
                    <a:lnTo>
                      <a:pt x="24" y="28"/>
                    </a:lnTo>
                    <a:lnTo>
                      <a:pt x="22" y="27"/>
                    </a:lnTo>
                    <a:lnTo>
                      <a:pt x="19" y="26"/>
                    </a:lnTo>
                    <a:lnTo>
                      <a:pt x="16" y="26"/>
                    </a:lnTo>
                    <a:lnTo>
                      <a:pt x="14" y="25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78" name="Freeform 1395"/>
              <p:cNvSpPr>
                <a:spLocks/>
              </p:cNvSpPr>
              <p:nvPr/>
            </p:nvSpPr>
            <p:spPr bwMode="auto">
              <a:xfrm>
                <a:off x="5251" y="2640"/>
                <a:ext cx="24" cy="21"/>
              </a:xfrm>
              <a:custGeom>
                <a:avLst/>
                <a:gdLst>
                  <a:gd name="T0" fmla="*/ 24 w 24"/>
                  <a:gd name="T1" fmla="*/ 21 h 21"/>
                  <a:gd name="T2" fmla="*/ 24 w 24"/>
                  <a:gd name="T3" fmla="*/ 0 h 21"/>
                  <a:gd name="T4" fmla="*/ 0 w 24"/>
                  <a:gd name="T5" fmla="*/ 5 h 21"/>
                  <a:gd name="T6" fmla="*/ 0 w 24"/>
                  <a:gd name="T7" fmla="*/ 21 h 21"/>
                  <a:gd name="T8" fmla="*/ 24 w 24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1">
                    <a:moveTo>
                      <a:pt x="24" y="21"/>
                    </a:moveTo>
                    <a:lnTo>
                      <a:pt x="24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4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79" name="Freeform 1396"/>
              <p:cNvSpPr>
                <a:spLocks/>
              </p:cNvSpPr>
              <p:nvPr/>
            </p:nvSpPr>
            <p:spPr bwMode="auto">
              <a:xfrm>
                <a:off x="5254" y="2645"/>
                <a:ext cx="18" cy="26"/>
              </a:xfrm>
              <a:custGeom>
                <a:avLst/>
                <a:gdLst>
                  <a:gd name="T0" fmla="*/ 18 w 18"/>
                  <a:gd name="T1" fmla="*/ 0 h 26"/>
                  <a:gd name="T2" fmla="*/ 0 w 18"/>
                  <a:gd name="T3" fmla="*/ 0 h 26"/>
                  <a:gd name="T4" fmla="*/ 0 w 18"/>
                  <a:gd name="T5" fmla="*/ 26 h 26"/>
                  <a:gd name="T6" fmla="*/ 7 w 18"/>
                  <a:gd name="T7" fmla="*/ 26 h 26"/>
                  <a:gd name="T8" fmla="*/ 18 w 18"/>
                  <a:gd name="T9" fmla="*/ 26 h 26"/>
                  <a:gd name="T10" fmla="*/ 18 w 18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6">
                    <a:moveTo>
                      <a:pt x="18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7" y="26"/>
                    </a:lnTo>
                    <a:lnTo>
                      <a:pt x="18" y="26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80" name="Freeform 1397"/>
              <p:cNvSpPr>
                <a:spLocks/>
              </p:cNvSpPr>
              <p:nvPr/>
            </p:nvSpPr>
            <p:spPr bwMode="auto">
              <a:xfrm>
                <a:off x="5235" y="2652"/>
                <a:ext cx="60" cy="48"/>
              </a:xfrm>
              <a:custGeom>
                <a:avLst/>
                <a:gdLst>
                  <a:gd name="T0" fmla="*/ 14 w 60"/>
                  <a:gd name="T1" fmla="*/ 0 h 48"/>
                  <a:gd name="T2" fmla="*/ 13 w 60"/>
                  <a:gd name="T3" fmla="*/ 0 h 48"/>
                  <a:gd name="T4" fmla="*/ 12 w 60"/>
                  <a:gd name="T5" fmla="*/ 0 h 48"/>
                  <a:gd name="T6" fmla="*/ 12 w 60"/>
                  <a:gd name="T7" fmla="*/ 0 h 48"/>
                  <a:gd name="T8" fmla="*/ 10 w 60"/>
                  <a:gd name="T9" fmla="*/ 1 h 48"/>
                  <a:gd name="T10" fmla="*/ 9 w 60"/>
                  <a:gd name="T11" fmla="*/ 1 h 48"/>
                  <a:gd name="T12" fmla="*/ 8 w 60"/>
                  <a:gd name="T13" fmla="*/ 2 h 48"/>
                  <a:gd name="T14" fmla="*/ 7 w 60"/>
                  <a:gd name="T15" fmla="*/ 3 h 48"/>
                  <a:gd name="T16" fmla="*/ 5 w 60"/>
                  <a:gd name="T17" fmla="*/ 4 h 48"/>
                  <a:gd name="T18" fmla="*/ 3 w 60"/>
                  <a:gd name="T19" fmla="*/ 7 h 48"/>
                  <a:gd name="T20" fmla="*/ 2 w 60"/>
                  <a:gd name="T21" fmla="*/ 12 h 48"/>
                  <a:gd name="T22" fmla="*/ 1 w 60"/>
                  <a:gd name="T23" fmla="*/ 18 h 48"/>
                  <a:gd name="T24" fmla="*/ 0 w 60"/>
                  <a:gd name="T25" fmla="*/ 25 h 48"/>
                  <a:gd name="T26" fmla="*/ 0 w 60"/>
                  <a:gd name="T27" fmla="*/ 32 h 48"/>
                  <a:gd name="T28" fmla="*/ 0 w 60"/>
                  <a:gd name="T29" fmla="*/ 38 h 48"/>
                  <a:gd name="T30" fmla="*/ 0 w 60"/>
                  <a:gd name="T31" fmla="*/ 41 h 48"/>
                  <a:gd name="T32" fmla="*/ 0 w 60"/>
                  <a:gd name="T33" fmla="*/ 43 h 48"/>
                  <a:gd name="T34" fmla="*/ 53 w 60"/>
                  <a:gd name="T35" fmla="*/ 48 h 48"/>
                  <a:gd name="T36" fmla="*/ 52 w 60"/>
                  <a:gd name="T37" fmla="*/ 35 h 48"/>
                  <a:gd name="T38" fmla="*/ 52 w 60"/>
                  <a:gd name="T39" fmla="*/ 34 h 48"/>
                  <a:gd name="T40" fmla="*/ 53 w 60"/>
                  <a:gd name="T41" fmla="*/ 34 h 48"/>
                  <a:gd name="T42" fmla="*/ 53 w 60"/>
                  <a:gd name="T43" fmla="*/ 34 h 48"/>
                  <a:gd name="T44" fmla="*/ 54 w 60"/>
                  <a:gd name="T45" fmla="*/ 33 h 48"/>
                  <a:gd name="T46" fmla="*/ 54 w 60"/>
                  <a:gd name="T47" fmla="*/ 33 h 48"/>
                  <a:gd name="T48" fmla="*/ 55 w 60"/>
                  <a:gd name="T49" fmla="*/ 32 h 48"/>
                  <a:gd name="T50" fmla="*/ 55 w 60"/>
                  <a:gd name="T51" fmla="*/ 32 h 48"/>
                  <a:gd name="T52" fmla="*/ 56 w 60"/>
                  <a:gd name="T53" fmla="*/ 32 h 48"/>
                  <a:gd name="T54" fmla="*/ 57 w 60"/>
                  <a:gd name="T55" fmla="*/ 31 h 48"/>
                  <a:gd name="T56" fmla="*/ 58 w 60"/>
                  <a:gd name="T57" fmla="*/ 30 h 48"/>
                  <a:gd name="T58" fmla="*/ 59 w 60"/>
                  <a:gd name="T59" fmla="*/ 28 h 48"/>
                  <a:gd name="T60" fmla="*/ 60 w 60"/>
                  <a:gd name="T61" fmla="*/ 27 h 48"/>
                  <a:gd name="T62" fmla="*/ 60 w 60"/>
                  <a:gd name="T63" fmla="*/ 26 h 48"/>
                  <a:gd name="T64" fmla="*/ 60 w 60"/>
                  <a:gd name="T65" fmla="*/ 24 h 48"/>
                  <a:gd name="T66" fmla="*/ 60 w 60"/>
                  <a:gd name="T67" fmla="*/ 22 h 48"/>
                  <a:gd name="T68" fmla="*/ 60 w 60"/>
                  <a:gd name="T69" fmla="*/ 20 h 48"/>
                  <a:gd name="T70" fmla="*/ 60 w 60"/>
                  <a:gd name="T71" fmla="*/ 20 h 48"/>
                  <a:gd name="T72" fmla="*/ 59 w 60"/>
                  <a:gd name="T73" fmla="*/ 18 h 48"/>
                  <a:gd name="T74" fmla="*/ 58 w 60"/>
                  <a:gd name="T75" fmla="*/ 15 h 48"/>
                  <a:gd name="T76" fmla="*/ 56 w 60"/>
                  <a:gd name="T77" fmla="*/ 12 h 48"/>
                  <a:gd name="T78" fmla="*/ 54 w 60"/>
                  <a:gd name="T79" fmla="*/ 9 h 48"/>
                  <a:gd name="T80" fmla="*/ 51 w 60"/>
                  <a:gd name="T81" fmla="*/ 6 h 48"/>
                  <a:gd name="T82" fmla="*/ 48 w 60"/>
                  <a:gd name="T83" fmla="*/ 3 h 48"/>
                  <a:gd name="T84" fmla="*/ 45 w 60"/>
                  <a:gd name="T85" fmla="*/ 1 h 48"/>
                  <a:gd name="T86" fmla="*/ 44 w 60"/>
                  <a:gd name="T87" fmla="*/ 1 h 48"/>
                  <a:gd name="T88" fmla="*/ 43 w 60"/>
                  <a:gd name="T89" fmla="*/ 1 h 48"/>
                  <a:gd name="T90" fmla="*/ 42 w 60"/>
                  <a:gd name="T91" fmla="*/ 1 h 48"/>
                  <a:gd name="T92" fmla="*/ 41 w 60"/>
                  <a:gd name="T93" fmla="*/ 0 h 48"/>
                  <a:gd name="T94" fmla="*/ 40 w 60"/>
                  <a:gd name="T95" fmla="*/ 0 h 48"/>
                  <a:gd name="T96" fmla="*/ 39 w 60"/>
                  <a:gd name="T97" fmla="*/ 0 h 48"/>
                  <a:gd name="T98" fmla="*/ 38 w 60"/>
                  <a:gd name="T99" fmla="*/ 0 h 48"/>
                  <a:gd name="T100" fmla="*/ 37 w 60"/>
                  <a:gd name="T101" fmla="*/ 0 h 48"/>
                  <a:gd name="T102" fmla="*/ 27 w 60"/>
                  <a:gd name="T103" fmla="*/ 13 h 48"/>
                  <a:gd name="T104" fmla="*/ 19 w 60"/>
                  <a:gd name="T105" fmla="*/ 0 h 48"/>
                  <a:gd name="T106" fmla="*/ 14 w 60"/>
                  <a:gd name="T10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0" h="48">
                    <a:moveTo>
                      <a:pt x="14" y="0"/>
                    </a:moveTo>
                    <a:lnTo>
                      <a:pt x="13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1" y="18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53" y="48"/>
                    </a:lnTo>
                    <a:lnTo>
                      <a:pt x="52" y="35"/>
                    </a:lnTo>
                    <a:lnTo>
                      <a:pt x="52" y="34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5" y="32"/>
                    </a:lnTo>
                    <a:lnTo>
                      <a:pt x="55" y="32"/>
                    </a:lnTo>
                    <a:lnTo>
                      <a:pt x="56" y="32"/>
                    </a:lnTo>
                    <a:lnTo>
                      <a:pt x="57" y="31"/>
                    </a:lnTo>
                    <a:lnTo>
                      <a:pt x="58" y="30"/>
                    </a:lnTo>
                    <a:lnTo>
                      <a:pt x="59" y="28"/>
                    </a:lnTo>
                    <a:lnTo>
                      <a:pt x="60" y="27"/>
                    </a:lnTo>
                    <a:lnTo>
                      <a:pt x="60" y="26"/>
                    </a:lnTo>
                    <a:lnTo>
                      <a:pt x="60" y="24"/>
                    </a:lnTo>
                    <a:lnTo>
                      <a:pt x="60" y="22"/>
                    </a:lnTo>
                    <a:lnTo>
                      <a:pt x="60" y="20"/>
                    </a:lnTo>
                    <a:lnTo>
                      <a:pt x="60" y="20"/>
                    </a:lnTo>
                    <a:lnTo>
                      <a:pt x="59" y="18"/>
                    </a:lnTo>
                    <a:lnTo>
                      <a:pt x="58" y="15"/>
                    </a:lnTo>
                    <a:lnTo>
                      <a:pt x="56" y="12"/>
                    </a:lnTo>
                    <a:lnTo>
                      <a:pt x="54" y="9"/>
                    </a:lnTo>
                    <a:lnTo>
                      <a:pt x="51" y="6"/>
                    </a:lnTo>
                    <a:lnTo>
                      <a:pt x="48" y="3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3" y="1"/>
                    </a:lnTo>
                    <a:lnTo>
                      <a:pt x="42" y="1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27" y="13"/>
                    </a:lnTo>
                    <a:lnTo>
                      <a:pt x="19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81" name="Freeform 1398"/>
              <p:cNvSpPr>
                <a:spLocks/>
              </p:cNvSpPr>
              <p:nvPr/>
            </p:nvSpPr>
            <p:spPr bwMode="auto">
              <a:xfrm>
                <a:off x="5238" y="2654"/>
                <a:ext cx="54" cy="46"/>
              </a:xfrm>
              <a:custGeom>
                <a:avLst/>
                <a:gdLst>
                  <a:gd name="T0" fmla="*/ 0 w 54"/>
                  <a:gd name="T1" fmla="*/ 40 h 46"/>
                  <a:gd name="T2" fmla="*/ 0 w 54"/>
                  <a:gd name="T3" fmla="*/ 29 h 46"/>
                  <a:gd name="T4" fmla="*/ 0 w 54"/>
                  <a:gd name="T5" fmla="*/ 20 h 46"/>
                  <a:gd name="T6" fmla="*/ 0 w 54"/>
                  <a:gd name="T7" fmla="*/ 14 h 46"/>
                  <a:gd name="T8" fmla="*/ 1 w 54"/>
                  <a:gd name="T9" fmla="*/ 10 h 46"/>
                  <a:gd name="T10" fmla="*/ 2 w 54"/>
                  <a:gd name="T11" fmla="*/ 7 h 46"/>
                  <a:gd name="T12" fmla="*/ 2 w 54"/>
                  <a:gd name="T13" fmla="*/ 5 h 46"/>
                  <a:gd name="T14" fmla="*/ 3 w 54"/>
                  <a:gd name="T15" fmla="*/ 5 h 46"/>
                  <a:gd name="T16" fmla="*/ 3 w 54"/>
                  <a:gd name="T17" fmla="*/ 5 h 46"/>
                  <a:gd name="T18" fmla="*/ 3 w 54"/>
                  <a:gd name="T19" fmla="*/ 4 h 46"/>
                  <a:gd name="T20" fmla="*/ 4 w 54"/>
                  <a:gd name="T21" fmla="*/ 3 h 46"/>
                  <a:gd name="T22" fmla="*/ 5 w 54"/>
                  <a:gd name="T23" fmla="*/ 3 h 46"/>
                  <a:gd name="T24" fmla="*/ 6 w 54"/>
                  <a:gd name="T25" fmla="*/ 2 h 46"/>
                  <a:gd name="T26" fmla="*/ 7 w 54"/>
                  <a:gd name="T27" fmla="*/ 2 h 46"/>
                  <a:gd name="T28" fmla="*/ 7 w 54"/>
                  <a:gd name="T29" fmla="*/ 1 h 46"/>
                  <a:gd name="T30" fmla="*/ 8 w 54"/>
                  <a:gd name="T31" fmla="*/ 1 h 46"/>
                  <a:gd name="T32" fmla="*/ 9 w 54"/>
                  <a:gd name="T33" fmla="*/ 0 h 46"/>
                  <a:gd name="T34" fmla="*/ 15 w 54"/>
                  <a:gd name="T35" fmla="*/ 0 h 46"/>
                  <a:gd name="T36" fmla="*/ 23 w 54"/>
                  <a:gd name="T37" fmla="*/ 14 h 46"/>
                  <a:gd name="T38" fmla="*/ 35 w 54"/>
                  <a:gd name="T39" fmla="*/ 0 h 46"/>
                  <a:gd name="T40" fmla="*/ 39 w 54"/>
                  <a:gd name="T41" fmla="*/ 0 h 46"/>
                  <a:gd name="T42" fmla="*/ 41 w 54"/>
                  <a:gd name="T43" fmla="*/ 1 h 46"/>
                  <a:gd name="T44" fmla="*/ 43 w 54"/>
                  <a:gd name="T45" fmla="*/ 3 h 46"/>
                  <a:gd name="T46" fmla="*/ 46 w 54"/>
                  <a:gd name="T47" fmla="*/ 5 h 46"/>
                  <a:gd name="T48" fmla="*/ 48 w 54"/>
                  <a:gd name="T49" fmla="*/ 8 h 46"/>
                  <a:gd name="T50" fmla="*/ 50 w 54"/>
                  <a:gd name="T51" fmla="*/ 11 h 46"/>
                  <a:gd name="T52" fmla="*/ 52 w 54"/>
                  <a:gd name="T53" fmla="*/ 13 h 46"/>
                  <a:gd name="T54" fmla="*/ 53 w 54"/>
                  <a:gd name="T55" fmla="*/ 15 h 46"/>
                  <a:gd name="T56" fmla="*/ 53 w 54"/>
                  <a:gd name="T57" fmla="*/ 15 h 46"/>
                  <a:gd name="T58" fmla="*/ 53 w 54"/>
                  <a:gd name="T59" fmla="*/ 16 h 46"/>
                  <a:gd name="T60" fmla="*/ 54 w 54"/>
                  <a:gd name="T61" fmla="*/ 18 h 46"/>
                  <a:gd name="T62" fmla="*/ 54 w 54"/>
                  <a:gd name="T63" fmla="*/ 20 h 46"/>
                  <a:gd name="T64" fmla="*/ 54 w 54"/>
                  <a:gd name="T65" fmla="*/ 23 h 46"/>
                  <a:gd name="T66" fmla="*/ 53 w 54"/>
                  <a:gd name="T67" fmla="*/ 25 h 46"/>
                  <a:gd name="T68" fmla="*/ 51 w 54"/>
                  <a:gd name="T69" fmla="*/ 26 h 46"/>
                  <a:gd name="T70" fmla="*/ 50 w 54"/>
                  <a:gd name="T71" fmla="*/ 28 h 46"/>
                  <a:gd name="T72" fmla="*/ 49 w 54"/>
                  <a:gd name="T73" fmla="*/ 29 h 46"/>
                  <a:gd name="T74" fmla="*/ 48 w 54"/>
                  <a:gd name="T75" fmla="*/ 30 h 46"/>
                  <a:gd name="T76" fmla="*/ 47 w 54"/>
                  <a:gd name="T77" fmla="*/ 31 h 46"/>
                  <a:gd name="T78" fmla="*/ 46 w 54"/>
                  <a:gd name="T79" fmla="*/ 31 h 46"/>
                  <a:gd name="T80" fmla="*/ 46 w 54"/>
                  <a:gd name="T81" fmla="*/ 31 h 46"/>
                  <a:gd name="T82" fmla="*/ 48 w 54"/>
                  <a:gd name="T83" fmla="*/ 46 h 46"/>
                  <a:gd name="T84" fmla="*/ 0 w 54"/>
                  <a:gd name="T85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4" h="46">
                    <a:moveTo>
                      <a:pt x="0" y="40"/>
                    </a:moveTo>
                    <a:lnTo>
                      <a:pt x="0" y="29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15" y="0"/>
                    </a:lnTo>
                    <a:lnTo>
                      <a:pt x="23" y="14"/>
                    </a:lnTo>
                    <a:lnTo>
                      <a:pt x="35" y="0"/>
                    </a:lnTo>
                    <a:lnTo>
                      <a:pt x="39" y="0"/>
                    </a:lnTo>
                    <a:lnTo>
                      <a:pt x="41" y="1"/>
                    </a:lnTo>
                    <a:lnTo>
                      <a:pt x="43" y="3"/>
                    </a:lnTo>
                    <a:lnTo>
                      <a:pt x="46" y="5"/>
                    </a:lnTo>
                    <a:lnTo>
                      <a:pt x="48" y="8"/>
                    </a:lnTo>
                    <a:lnTo>
                      <a:pt x="50" y="11"/>
                    </a:lnTo>
                    <a:lnTo>
                      <a:pt x="52" y="13"/>
                    </a:lnTo>
                    <a:lnTo>
                      <a:pt x="53" y="15"/>
                    </a:lnTo>
                    <a:lnTo>
                      <a:pt x="53" y="15"/>
                    </a:lnTo>
                    <a:lnTo>
                      <a:pt x="53" y="16"/>
                    </a:lnTo>
                    <a:lnTo>
                      <a:pt x="54" y="18"/>
                    </a:lnTo>
                    <a:lnTo>
                      <a:pt x="54" y="20"/>
                    </a:lnTo>
                    <a:lnTo>
                      <a:pt x="54" y="23"/>
                    </a:lnTo>
                    <a:lnTo>
                      <a:pt x="53" y="25"/>
                    </a:lnTo>
                    <a:lnTo>
                      <a:pt x="51" y="26"/>
                    </a:lnTo>
                    <a:lnTo>
                      <a:pt x="50" y="28"/>
                    </a:lnTo>
                    <a:lnTo>
                      <a:pt x="49" y="29"/>
                    </a:lnTo>
                    <a:lnTo>
                      <a:pt x="48" y="30"/>
                    </a:lnTo>
                    <a:lnTo>
                      <a:pt x="47" y="31"/>
                    </a:lnTo>
                    <a:lnTo>
                      <a:pt x="46" y="31"/>
                    </a:lnTo>
                    <a:lnTo>
                      <a:pt x="46" y="31"/>
                    </a:lnTo>
                    <a:lnTo>
                      <a:pt x="48" y="46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82" name="Freeform 1399"/>
              <p:cNvSpPr>
                <a:spLocks/>
              </p:cNvSpPr>
              <p:nvPr/>
            </p:nvSpPr>
            <p:spPr bwMode="auto">
              <a:xfrm>
                <a:off x="5250" y="2675"/>
                <a:ext cx="40" cy="17"/>
              </a:xfrm>
              <a:custGeom>
                <a:avLst/>
                <a:gdLst>
                  <a:gd name="T0" fmla="*/ 15 w 40"/>
                  <a:gd name="T1" fmla="*/ 17 h 17"/>
                  <a:gd name="T2" fmla="*/ 16 w 40"/>
                  <a:gd name="T3" fmla="*/ 17 h 17"/>
                  <a:gd name="T4" fmla="*/ 17 w 40"/>
                  <a:gd name="T5" fmla="*/ 17 h 17"/>
                  <a:gd name="T6" fmla="*/ 19 w 40"/>
                  <a:gd name="T7" fmla="*/ 17 h 17"/>
                  <a:gd name="T8" fmla="*/ 20 w 40"/>
                  <a:gd name="T9" fmla="*/ 17 h 17"/>
                  <a:gd name="T10" fmla="*/ 22 w 40"/>
                  <a:gd name="T11" fmla="*/ 16 h 17"/>
                  <a:gd name="T12" fmla="*/ 24 w 40"/>
                  <a:gd name="T13" fmla="*/ 16 h 17"/>
                  <a:gd name="T14" fmla="*/ 26 w 40"/>
                  <a:gd name="T15" fmla="*/ 15 h 17"/>
                  <a:gd name="T16" fmla="*/ 28 w 40"/>
                  <a:gd name="T17" fmla="*/ 15 h 17"/>
                  <a:gd name="T18" fmla="*/ 30 w 40"/>
                  <a:gd name="T19" fmla="*/ 14 h 17"/>
                  <a:gd name="T20" fmla="*/ 32 w 40"/>
                  <a:gd name="T21" fmla="*/ 13 h 17"/>
                  <a:gd name="T22" fmla="*/ 34 w 40"/>
                  <a:gd name="T23" fmla="*/ 12 h 17"/>
                  <a:gd name="T24" fmla="*/ 35 w 40"/>
                  <a:gd name="T25" fmla="*/ 12 h 17"/>
                  <a:gd name="T26" fmla="*/ 37 w 40"/>
                  <a:gd name="T27" fmla="*/ 11 h 17"/>
                  <a:gd name="T28" fmla="*/ 38 w 40"/>
                  <a:gd name="T29" fmla="*/ 10 h 17"/>
                  <a:gd name="T30" fmla="*/ 39 w 40"/>
                  <a:gd name="T31" fmla="*/ 9 h 17"/>
                  <a:gd name="T32" fmla="*/ 40 w 40"/>
                  <a:gd name="T33" fmla="*/ 8 h 17"/>
                  <a:gd name="T34" fmla="*/ 32 w 40"/>
                  <a:gd name="T35" fmla="*/ 0 h 17"/>
                  <a:gd name="T36" fmla="*/ 32 w 40"/>
                  <a:gd name="T37" fmla="*/ 0 h 17"/>
                  <a:gd name="T38" fmla="*/ 32 w 40"/>
                  <a:gd name="T39" fmla="*/ 1 h 17"/>
                  <a:gd name="T40" fmla="*/ 31 w 40"/>
                  <a:gd name="T41" fmla="*/ 2 h 17"/>
                  <a:gd name="T42" fmla="*/ 31 w 40"/>
                  <a:gd name="T43" fmla="*/ 2 h 17"/>
                  <a:gd name="T44" fmla="*/ 30 w 40"/>
                  <a:gd name="T45" fmla="*/ 2 h 17"/>
                  <a:gd name="T46" fmla="*/ 30 w 40"/>
                  <a:gd name="T47" fmla="*/ 3 h 17"/>
                  <a:gd name="T48" fmla="*/ 29 w 40"/>
                  <a:gd name="T49" fmla="*/ 3 h 17"/>
                  <a:gd name="T50" fmla="*/ 28 w 40"/>
                  <a:gd name="T51" fmla="*/ 3 h 17"/>
                  <a:gd name="T52" fmla="*/ 27 w 40"/>
                  <a:gd name="T53" fmla="*/ 4 h 17"/>
                  <a:gd name="T54" fmla="*/ 25 w 40"/>
                  <a:gd name="T55" fmla="*/ 5 h 17"/>
                  <a:gd name="T56" fmla="*/ 23 w 40"/>
                  <a:gd name="T57" fmla="*/ 6 h 17"/>
                  <a:gd name="T58" fmla="*/ 21 w 40"/>
                  <a:gd name="T59" fmla="*/ 6 h 17"/>
                  <a:gd name="T60" fmla="*/ 19 w 40"/>
                  <a:gd name="T61" fmla="*/ 7 h 17"/>
                  <a:gd name="T62" fmla="*/ 17 w 40"/>
                  <a:gd name="T63" fmla="*/ 7 h 17"/>
                  <a:gd name="T64" fmla="*/ 15 w 40"/>
                  <a:gd name="T65" fmla="*/ 7 h 17"/>
                  <a:gd name="T66" fmla="*/ 13 w 40"/>
                  <a:gd name="T67" fmla="*/ 7 h 17"/>
                  <a:gd name="T68" fmla="*/ 12 w 40"/>
                  <a:gd name="T69" fmla="*/ 6 h 17"/>
                  <a:gd name="T70" fmla="*/ 11 w 40"/>
                  <a:gd name="T71" fmla="*/ 5 h 17"/>
                  <a:gd name="T72" fmla="*/ 11 w 40"/>
                  <a:gd name="T73" fmla="*/ 3 h 17"/>
                  <a:gd name="T74" fmla="*/ 10 w 40"/>
                  <a:gd name="T75" fmla="*/ 2 h 17"/>
                  <a:gd name="T76" fmla="*/ 9 w 40"/>
                  <a:gd name="T77" fmla="*/ 2 h 17"/>
                  <a:gd name="T78" fmla="*/ 8 w 40"/>
                  <a:gd name="T79" fmla="*/ 1 h 17"/>
                  <a:gd name="T80" fmla="*/ 8 w 40"/>
                  <a:gd name="T81" fmla="*/ 1 h 17"/>
                  <a:gd name="T82" fmla="*/ 7 w 40"/>
                  <a:gd name="T83" fmla="*/ 2 h 17"/>
                  <a:gd name="T84" fmla="*/ 6 w 40"/>
                  <a:gd name="T85" fmla="*/ 3 h 17"/>
                  <a:gd name="T86" fmla="*/ 6 w 40"/>
                  <a:gd name="T87" fmla="*/ 4 h 17"/>
                  <a:gd name="T88" fmla="*/ 6 w 40"/>
                  <a:gd name="T89" fmla="*/ 6 h 17"/>
                  <a:gd name="T90" fmla="*/ 6 w 40"/>
                  <a:gd name="T91" fmla="*/ 7 h 17"/>
                  <a:gd name="T92" fmla="*/ 0 w 40"/>
                  <a:gd name="T93" fmla="*/ 6 h 17"/>
                  <a:gd name="T94" fmla="*/ 2 w 40"/>
                  <a:gd name="T95" fmla="*/ 17 h 17"/>
                  <a:gd name="T96" fmla="*/ 3 w 40"/>
                  <a:gd name="T97" fmla="*/ 17 h 17"/>
                  <a:gd name="T98" fmla="*/ 5 w 40"/>
                  <a:gd name="T99" fmla="*/ 17 h 17"/>
                  <a:gd name="T100" fmla="*/ 7 w 40"/>
                  <a:gd name="T101" fmla="*/ 17 h 17"/>
                  <a:gd name="T102" fmla="*/ 10 w 40"/>
                  <a:gd name="T103" fmla="*/ 17 h 17"/>
                  <a:gd name="T104" fmla="*/ 12 w 40"/>
                  <a:gd name="T105" fmla="*/ 17 h 17"/>
                  <a:gd name="T106" fmla="*/ 13 w 40"/>
                  <a:gd name="T107" fmla="*/ 17 h 17"/>
                  <a:gd name="T108" fmla="*/ 15 w 40"/>
                  <a:gd name="T109" fmla="*/ 17 h 17"/>
                  <a:gd name="T110" fmla="*/ 15 w 40"/>
                  <a:gd name="T1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" h="17">
                    <a:moveTo>
                      <a:pt x="15" y="17"/>
                    </a:moveTo>
                    <a:lnTo>
                      <a:pt x="16" y="17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20" y="17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6" y="15"/>
                    </a:lnTo>
                    <a:lnTo>
                      <a:pt x="28" y="15"/>
                    </a:lnTo>
                    <a:lnTo>
                      <a:pt x="30" y="14"/>
                    </a:lnTo>
                    <a:lnTo>
                      <a:pt x="32" y="13"/>
                    </a:lnTo>
                    <a:lnTo>
                      <a:pt x="34" y="12"/>
                    </a:lnTo>
                    <a:lnTo>
                      <a:pt x="35" y="12"/>
                    </a:lnTo>
                    <a:lnTo>
                      <a:pt x="37" y="11"/>
                    </a:lnTo>
                    <a:lnTo>
                      <a:pt x="38" y="10"/>
                    </a:lnTo>
                    <a:lnTo>
                      <a:pt x="39" y="9"/>
                    </a:lnTo>
                    <a:lnTo>
                      <a:pt x="40" y="8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1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29" y="3"/>
                    </a:lnTo>
                    <a:lnTo>
                      <a:pt x="28" y="3"/>
                    </a:lnTo>
                    <a:lnTo>
                      <a:pt x="27" y="4"/>
                    </a:lnTo>
                    <a:lnTo>
                      <a:pt x="25" y="5"/>
                    </a:lnTo>
                    <a:lnTo>
                      <a:pt x="23" y="6"/>
                    </a:lnTo>
                    <a:lnTo>
                      <a:pt x="21" y="6"/>
                    </a:lnTo>
                    <a:lnTo>
                      <a:pt x="19" y="7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3" y="7"/>
                    </a:lnTo>
                    <a:lnTo>
                      <a:pt x="12" y="6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0" y="6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5" y="17"/>
                    </a:lnTo>
                    <a:lnTo>
                      <a:pt x="15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83" name="Freeform 1400"/>
              <p:cNvSpPr>
                <a:spLocks/>
              </p:cNvSpPr>
              <p:nvPr/>
            </p:nvSpPr>
            <p:spPr bwMode="auto">
              <a:xfrm>
                <a:off x="5264" y="2671"/>
                <a:ext cx="29" cy="19"/>
              </a:xfrm>
              <a:custGeom>
                <a:avLst/>
                <a:gdLst>
                  <a:gd name="T0" fmla="*/ 3 w 29"/>
                  <a:gd name="T1" fmla="*/ 19 h 19"/>
                  <a:gd name="T2" fmla="*/ 4 w 29"/>
                  <a:gd name="T3" fmla="*/ 19 h 19"/>
                  <a:gd name="T4" fmla="*/ 5 w 29"/>
                  <a:gd name="T5" fmla="*/ 19 h 19"/>
                  <a:gd name="T6" fmla="*/ 6 w 29"/>
                  <a:gd name="T7" fmla="*/ 19 h 19"/>
                  <a:gd name="T8" fmla="*/ 8 w 29"/>
                  <a:gd name="T9" fmla="*/ 18 h 19"/>
                  <a:gd name="T10" fmla="*/ 9 w 29"/>
                  <a:gd name="T11" fmla="*/ 18 h 19"/>
                  <a:gd name="T12" fmla="*/ 11 w 29"/>
                  <a:gd name="T13" fmla="*/ 17 h 19"/>
                  <a:gd name="T14" fmla="*/ 13 w 29"/>
                  <a:gd name="T15" fmla="*/ 17 h 19"/>
                  <a:gd name="T16" fmla="*/ 14 w 29"/>
                  <a:gd name="T17" fmla="*/ 16 h 19"/>
                  <a:gd name="T18" fmla="*/ 16 w 29"/>
                  <a:gd name="T19" fmla="*/ 15 h 19"/>
                  <a:gd name="T20" fmla="*/ 18 w 29"/>
                  <a:gd name="T21" fmla="*/ 15 h 19"/>
                  <a:gd name="T22" fmla="*/ 19 w 29"/>
                  <a:gd name="T23" fmla="*/ 14 h 19"/>
                  <a:gd name="T24" fmla="*/ 21 w 29"/>
                  <a:gd name="T25" fmla="*/ 13 h 19"/>
                  <a:gd name="T26" fmla="*/ 22 w 29"/>
                  <a:gd name="T27" fmla="*/ 13 h 19"/>
                  <a:gd name="T28" fmla="*/ 23 w 29"/>
                  <a:gd name="T29" fmla="*/ 12 h 19"/>
                  <a:gd name="T30" fmla="*/ 24 w 29"/>
                  <a:gd name="T31" fmla="*/ 11 h 19"/>
                  <a:gd name="T32" fmla="*/ 25 w 29"/>
                  <a:gd name="T33" fmla="*/ 11 h 19"/>
                  <a:gd name="T34" fmla="*/ 26 w 29"/>
                  <a:gd name="T35" fmla="*/ 10 h 19"/>
                  <a:gd name="T36" fmla="*/ 27 w 29"/>
                  <a:gd name="T37" fmla="*/ 9 h 19"/>
                  <a:gd name="T38" fmla="*/ 28 w 29"/>
                  <a:gd name="T39" fmla="*/ 7 h 19"/>
                  <a:gd name="T40" fmla="*/ 29 w 29"/>
                  <a:gd name="T41" fmla="*/ 6 h 19"/>
                  <a:gd name="T42" fmla="*/ 29 w 29"/>
                  <a:gd name="T43" fmla="*/ 5 h 19"/>
                  <a:gd name="T44" fmla="*/ 29 w 29"/>
                  <a:gd name="T45" fmla="*/ 3 h 19"/>
                  <a:gd name="T46" fmla="*/ 28 w 29"/>
                  <a:gd name="T47" fmla="*/ 2 h 19"/>
                  <a:gd name="T48" fmla="*/ 28 w 29"/>
                  <a:gd name="T49" fmla="*/ 0 h 19"/>
                  <a:gd name="T50" fmla="*/ 20 w 29"/>
                  <a:gd name="T51" fmla="*/ 3 h 19"/>
                  <a:gd name="T52" fmla="*/ 20 w 29"/>
                  <a:gd name="T53" fmla="*/ 5 h 19"/>
                  <a:gd name="T54" fmla="*/ 20 w 29"/>
                  <a:gd name="T55" fmla="*/ 6 h 19"/>
                  <a:gd name="T56" fmla="*/ 19 w 29"/>
                  <a:gd name="T57" fmla="*/ 7 h 19"/>
                  <a:gd name="T58" fmla="*/ 18 w 29"/>
                  <a:gd name="T59" fmla="*/ 8 h 19"/>
                  <a:gd name="T60" fmla="*/ 15 w 29"/>
                  <a:gd name="T61" fmla="*/ 9 h 19"/>
                  <a:gd name="T62" fmla="*/ 12 w 29"/>
                  <a:gd name="T63" fmla="*/ 10 h 19"/>
                  <a:gd name="T64" fmla="*/ 10 w 29"/>
                  <a:gd name="T65" fmla="*/ 11 h 19"/>
                  <a:gd name="T66" fmla="*/ 8 w 29"/>
                  <a:gd name="T67" fmla="*/ 12 h 19"/>
                  <a:gd name="T68" fmla="*/ 5 w 29"/>
                  <a:gd name="T69" fmla="*/ 12 h 19"/>
                  <a:gd name="T70" fmla="*/ 3 w 29"/>
                  <a:gd name="T71" fmla="*/ 13 h 19"/>
                  <a:gd name="T72" fmla="*/ 2 w 29"/>
                  <a:gd name="T73" fmla="*/ 13 h 19"/>
                  <a:gd name="T74" fmla="*/ 0 w 29"/>
                  <a:gd name="T75" fmla="*/ 13 h 19"/>
                  <a:gd name="T76" fmla="*/ 3 w 29"/>
                  <a:gd name="T7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9" h="19">
                    <a:moveTo>
                      <a:pt x="3" y="19"/>
                    </a:moveTo>
                    <a:lnTo>
                      <a:pt x="4" y="19"/>
                    </a:lnTo>
                    <a:lnTo>
                      <a:pt x="5" y="19"/>
                    </a:lnTo>
                    <a:lnTo>
                      <a:pt x="6" y="19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11" y="17"/>
                    </a:lnTo>
                    <a:lnTo>
                      <a:pt x="13" y="17"/>
                    </a:lnTo>
                    <a:lnTo>
                      <a:pt x="14" y="16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19" y="14"/>
                    </a:lnTo>
                    <a:lnTo>
                      <a:pt x="21" y="13"/>
                    </a:lnTo>
                    <a:lnTo>
                      <a:pt x="22" y="13"/>
                    </a:lnTo>
                    <a:lnTo>
                      <a:pt x="23" y="12"/>
                    </a:lnTo>
                    <a:lnTo>
                      <a:pt x="24" y="11"/>
                    </a:lnTo>
                    <a:lnTo>
                      <a:pt x="25" y="11"/>
                    </a:lnTo>
                    <a:lnTo>
                      <a:pt x="26" y="10"/>
                    </a:lnTo>
                    <a:lnTo>
                      <a:pt x="27" y="9"/>
                    </a:lnTo>
                    <a:lnTo>
                      <a:pt x="28" y="7"/>
                    </a:lnTo>
                    <a:lnTo>
                      <a:pt x="29" y="6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8" y="0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8" y="8"/>
                    </a:lnTo>
                    <a:lnTo>
                      <a:pt x="15" y="9"/>
                    </a:lnTo>
                    <a:lnTo>
                      <a:pt x="12" y="10"/>
                    </a:lnTo>
                    <a:lnTo>
                      <a:pt x="10" y="11"/>
                    </a:lnTo>
                    <a:lnTo>
                      <a:pt x="8" y="12"/>
                    </a:lnTo>
                    <a:lnTo>
                      <a:pt x="5" y="12"/>
                    </a:lnTo>
                    <a:lnTo>
                      <a:pt x="3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84" name="Freeform 1401"/>
              <p:cNvSpPr>
                <a:spLocks/>
              </p:cNvSpPr>
              <p:nvPr/>
            </p:nvSpPr>
            <p:spPr bwMode="auto">
              <a:xfrm>
                <a:off x="5252" y="2679"/>
                <a:ext cx="11" cy="11"/>
              </a:xfrm>
              <a:custGeom>
                <a:avLst/>
                <a:gdLst>
                  <a:gd name="T0" fmla="*/ 10 w 11"/>
                  <a:gd name="T1" fmla="*/ 5 h 11"/>
                  <a:gd name="T2" fmla="*/ 9 w 11"/>
                  <a:gd name="T3" fmla="*/ 4 h 11"/>
                  <a:gd name="T4" fmla="*/ 9 w 11"/>
                  <a:gd name="T5" fmla="*/ 3 h 11"/>
                  <a:gd name="T6" fmla="*/ 8 w 11"/>
                  <a:gd name="T7" fmla="*/ 2 h 11"/>
                  <a:gd name="T8" fmla="*/ 8 w 11"/>
                  <a:gd name="T9" fmla="*/ 1 h 11"/>
                  <a:gd name="T10" fmla="*/ 7 w 11"/>
                  <a:gd name="T11" fmla="*/ 1 h 11"/>
                  <a:gd name="T12" fmla="*/ 7 w 11"/>
                  <a:gd name="T13" fmla="*/ 0 h 11"/>
                  <a:gd name="T14" fmla="*/ 6 w 11"/>
                  <a:gd name="T15" fmla="*/ 0 h 11"/>
                  <a:gd name="T16" fmla="*/ 6 w 11"/>
                  <a:gd name="T17" fmla="*/ 0 h 11"/>
                  <a:gd name="T18" fmla="*/ 6 w 11"/>
                  <a:gd name="T19" fmla="*/ 1 h 11"/>
                  <a:gd name="T20" fmla="*/ 6 w 11"/>
                  <a:gd name="T21" fmla="*/ 2 h 11"/>
                  <a:gd name="T22" fmla="*/ 6 w 11"/>
                  <a:gd name="T23" fmla="*/ 4 h 11"/>
                  <a:gd name="T24" fmla="*/ 7 w 11"/>
                  <a:gd name="T25" fmla="*/ 5 h 11"/>
                  <a:gd name="T26" fmla="*/ 0 w 11"/>
                  <a:gd name="T27" fmla="*/ 5 h 11"/>
                  <a:gd name="T28" fmla="*/ 1 w 11"/>
                  <a:gd name="T29" fmla="*/ 11 h 11"/>
                  <a:gd name="T30" fmla="*/ 2 w 11"/>
                  <a:gd name="T31" fmla="*/ 11 h 11"/>
                  <a:gd name="T32" fmla="*/ 3 w 11"/>
                  <a:gd name="T33" fmla="*/ 11 h 11"/>
                  <a:gd name="T34" fmla="*/ 4 w 11"/>
                  <a:gd name="T35" fmla="*/ 11 h 11"/>
                  <a:gd name="T36" fmla="*/ 5 w 11"/>
                  <a:gd name="T37" fmla="*/ 11 h 11"/>
                  <a:gd name="T38" fmla="*/ 6 w 11"/>
                  <a:gd name="T39" fmla="*/ 11 h 11"/>
                  <a:gd name="T40" fmla="*/ 6 w 11"/>
                  <a:gd name="T41" fmla="*/ 11 h 11"/>
                  <a:gd name="T42" fmla="*/ 7 w 11"/>
                  <a:gd name="T43" fmla="*/ 11 h 11"/>
                  <a:gd name="T44" fmla="*/ 7 w 11"/>
                  <a:gd name="T45" fmla="*/ 11 h 11"/>
                  <a:gd name="T46" fmla="*/ 8 w 11"/>
                  <a:gd name="T47" fmla="*/ 11 h 11"/>
                  <a:gd name="T48" fmla="*/ 8 w 11"/>
                  <a:gd name="T49" fmla="*/ 11 h 11"/>
                  <a:gd name="T50" fmla="*/ 9 w 11"/>
                  <a:gd name="T51" fmla="*/ 11 h 11"/>
                  <a:gd name="T52" fmla="*/ 9 w 11"/>
                  <a:gd name="T53" fmla="*/ 11 h 11"/>
                  <a:gd name="T54" fmla="*/ 10 w 11"/>
                  <a:gd name="T55" fmla="*/ 10 h 11"/>
                  <a:gd name="T56" fmla="*/ 10 w 11"/>
                  <a:gd name="T57" fmla="*/ 10 h 11"/>
                  <a:gd name="T58" fmla="*/ 11 w 11"/>
                  <a:gd name="T59" fmla="*/ 10 h 11"/>
                  <a:gd name="T60" fmla="*/ 11 w 11"/>
                  <a:gd name="T61" fmla="*/ 10 h 11"/>
                  <a:gd name="T62" fmla="*/ 10 w 11"/>
                  <a:gd name="T6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" h="11">
                    <a:moveTo>
                      <a:pt x="10" y="5"/>
                    </a:moveTo>
                    <a:lnTo>
                      <a:pt x="9" y="4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85" name="Freeform 1402"/>
              <p:cNvSpPr>
                <a:spLocks/>
              </p:cNvSpPr>
              <p:nvPr/>
            </p:nvSpPr>
            <p:spPr bwMode="auto">
              <a:xfrm>
                <a:off x="5242" y="2600"/>
                <a:ext cx="45" cy="47"/>
              </a:xfrm>
              <a:custGeom>
                <a:avLst/>
                <a:gdLst>
                  <a:gd name="T0" fmla="*/ 35 w 45"/>
                  <a:gd name="T1" fmla="*/ 6 h 47"/>
                  <a:gd name="T2" fmla="*/ 30 w 45"/>
                  <a:gd name="T3" fmla="*/ 3 h 47"/>
                  <a:gd name="T4" fmla="*/ 26 w 45"/>
                  <a:gd name="T5" fmla="*/ 1 h 47"/>
                  <a:gd name="T6" fmla="*/ 22 w 45"/>
                  <a:gd name="T7" fmla="*/ 1 h 47"/>
                  <a:gd name="T8" fmla="*/ 18 w 45"/>
                  <a:gd name="T9" fmla="*/ 0 h 47"/>
                  <a:gd name="T10" fmla="*/ 14 w 45"/>
                  <a:gd name="T11" fmla="*/ 1 h 47"/>
                  <a:gd name="T12" fmla="*/ 11 w 45"/>
                  <a:gd name="T13" fmla="*/ 1 h 47"/>
                  <a:gd name="T14" fmla="*/ 8 w 45"/>
                  <a:gd name="T15" fmla="*/ 2 h 47"/>
                  <a:gd name="T16" fmla="*/ 5 w 45"/>
                  <a:gd name="T17" fmla="*/ 4 h 47"/>
                  <a:gd name="T18" fmla="*/ 2 w 45"/>
                  <a:gd name="T19" fmla="*/ 7 h 47"/>
                  <a:gd name="T20" fmla="*/ 0 w 45"/>
                  <a:gd name="T21" fmla="*/ 11 h 47"/>
                  <a:gd name="T22" fmla="*/ 0 w 45"/>
                  <a:gd name="T23" fmla="*/ 15 h 47"/>
                  <a:gd name="T24" fmla="*/ 0 w 45"/>
                  <a:gd name="T25" fmla="*/ 19 h 47"/>
                  <a:gd name="T26" fmla="*/ 0 w 45"/>
                  <a:gd name="T27" fmla="*/ 22 h 47"/>
                  <a:gd name="T28" fmla="*/ 2 w 45"/>
                  <a:gd name="T29" fmla="*/ 25 h 47"/>
                  <a:gd name="T30" fmla="*/ 4 w 45"/>
                  <a:gd name="T31" fmla="*/ 28 h 47"/>
                  <a:gd name="T32" fmla="*/ 6 w 45"/>
                  <a:gd name="T33" fmla="*/ 30 h 47"/>
                  <a:gd name="T34" fmla="*/ 10 w 45"/>
                  <a:gd name="T35" fmla="*/ 32 h 47"/>
                  <a:gd name="T36" fmla="*/ 13 w 45"/>
                  <a:gd name="T37" fmla="*/ 33 h 47"/>
                  <a:gd name="T38" fmla="*/ 18 w 45"/>
                  <a:gd name="T39" fmla="*/ 34 h 47"/>
                  <a:gd name="T40" fmla="*/ 21 w 45"/>
                  <a:gd name="T41" fmla="*/ 34 h 47"/>
                  <a:gd name="T42" fmla="*/ 23 w 45"/>
                  <a:gd name="T43" fmla="*/ 34 h 47"/>
                  <a:gd name="T44" fmla="*/ 26 w 45"/>
                  <a:gd name="T45" fmla="*/ 34 h 47"/>
                  <a:gd name="T46" fmla="*/ 28 w 45"/>
                  <a:gd name="T47" fmla="*/ 33 h 47"/>
                  <a:gd name="T48" fmla="*/ 28 w 45"/>
                  <a:gd name="T49" fmla="*/ 39 h 47"/>
                  <a:gd name="T50" fmla="*/ 29 w 45"/>
                  <a:gd name="T51" fmla="*/ 46 h 47"/>
                  <a:gd name="T52" fmla="*/ 31 w 45"/>
                  <a:gd name="T53" fmla="*/ 47 h 47"/>
                  <a:gd name="T54" fmla="*/ 36 w 45"/>
                  <a:gd name="T55" fmla="*/ 46 h 47"/>
                  <a:gd name="T56" fmla="*/ 41 w 45"/>
                  <a:gd name="T57" fmla="*/ 45 h 47"/>
                  <a:gd name="T58" fmla="*/ 44 w 45"/>
                  <a:gd name="T59" fmla="*/ 43 h 47"/>
                  <a:gd name="T60" fmla="*/ 45 w 45"/>
                  <a:gd name="T61" fmla="*/ 39 h 47"/>
                  <a:gd name="T62" fmla="*/ 45 w 45"/>
                  <a:gd name="T63" fmla="*/ 30 h 47"/>
                  <a:gd name="T64" fmla="*/ 43 w 45"/>
                  <a:gd name="T65" fmla="*/ 19 h 47"/>
                  <a:gd name="T66" fmla="*/ 40 w 45"/>
                  <a:gd name="T67" fmla="*/ 1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5" h="47">
                    <a:moveTo>
                      <a:pt x="37" y="7"/>
                    </a:moveTo>
                    <a:lnTo>
                      <a:pt x="35" y="6"/>
                    </a:lnTo>
                    <a:lnTo>
                      <a:pt x="33" y="4"/>
                    </a:lnTo>
                    <a:lnTo>
                      <a:pt x="30" y="3"/>
                    </a:lnTo>
                    <a:lnTo>
                      <a:pt x="28" y="2"/>
                    </a:lnTo>
                    <a:lnTo>
                      <a:pt x="26" y="1"/>
                    </a:lnTo>
                    <a:lnTo>
                      <a:pt x="24" y="1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5" y="4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2"/>
                    </a:lnTo>
                    <a:lnTo>
                      <a:pt x="1" y="24"/>
                    </a:lnTo>
                    <a:lnTo>
                      <a:pt x="2" y="25"/>
                    </a:lnTo>
                    <a:lnTo>
                      <a:pt x="3" y="27"/>
                    </a:lnTo>
                    <a:lnTo>
                      <a:pt x="4" y="28"/>
                    </a:lnTo>
                    <a:lnTo>
                      <a:pt x="5" y="29"/>
                    </a:lnTo>
                    <a:lnTo>
                      <a:pt x="6" y="30"/>
                    </a:lnTo>
                    <a:lnTo>
                      <a:pt x="8" y="31"/>
                    </a:lnTo>
                    <a:lnTo>
                      <a:pt x="10" y="32"/>
                    </a:lnTo>
                    <a:lnTo>
                      <a:pt x="11" y="33"/>
                    </a:lnTo>
                    <a:lnTo>
                      <a:pt x="13" y="33"/>
                    </a:lnTo>
                    <a:lnTo>
                      <a:pt x="15" y="34"/>
                    </a:lnTo>
                    <a:lnTo>
                      <a:pt x="18" y="34"/>
                    </a:lnTo>
                    <a:lnTo>
                      <a:pt x="20" y="34"/>
                    </a:lnTo>
                    <a:lnTo>
                      <a:pt x="21" y="34"/>
                    </a:lnTo>
                    <a:lnTo>
                      <a:pt x="22" y="34"/>
                    </a:lnTo>
                    <a:lnTo>
                      <a:pt x="23" y="34"/>
                    </a:lnTo>
                    <a:lnTo>
                      <a:pt x="24" y="34"/>
                    </a:lnTo>
                    <a:lnTo>
                      <a:pt x="26" y="34"/>
                    </a:lnTo>
                    <a:lnTo>
                      <a:pt x="27" y="34"/>
                    </a:lnTo>
                    <a:lnTo>
                      <a:pt x="28" y="33"/>
                    </a:lnTo>
                    <a:lnTo>
                      <a:pt x="29" y="33"/>
                    </a:lnTo>
                    <a:lnTo>
                      <a:pt x="28" y="39"/>
                    </a:lnTo>
                    <a:lnTo>
                      <a:pt x="28" y="43"/>
                    </a:lnTo>
                    <a:lnTo>
                      <a:pt x="29" y="46"/>
                    </a:lnTo>
                    <a:lnTo>
                      <a:pt x="29" y="47"/>
                    </a:lnTo>
                    <a:lnTo>
                      <a:pt x="31" y="47"/>
                    </a:lnTo>
                    <a:lnTo>
                      <a:pt x="33" y="47"/>
                    </a:lnTo>
                    <a:lnTo>
                      <a:pt x="36" y="46"/>
                    </a:lnTo>
                    <a:lnTo>
                      <a:pt x="38" y="46"/>
                    </a:lnTo>
                    <a:lnTo>
                      <a:pt x="41" y="45"/>
                    </a:lnTo>
                    <a:lnTo>
                      <a:pt x="43" y="44"/>
                    </a:lnTo>
                    <a:lnTo>
                      <a:pt x="44" y="43"/>
                    </a:lnTo>
                    <a:lnTo>
                      <a:pt x="45" y="41"/>
                    </a:lnTo>
                    <a:lnTo>
                      <a:pt x="45" y="39"/>
                    </a:lnTo>
                    <a:lnTo>
                      <a:pt x="45" y="35"/>
                    </a:lnTo>
                    <a:lnTo>
                      <a:pt x="45" y="30"/>
                    </a:lnTo>
                    <a:lnTo>
                      <a:pt x="44" y="25"/>
                    </a:lnTo>
                    <a:lnTo>
                      <a:pt x="43" y="19"/>
                    </a:lnTo>
                    <a:lnTo>
                      <a:pt x="41" y="14"/>
                    </a:lnTo>
                    <a:lnTo>
                      <a:pt x="40" y="10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86" name="Freeform 1403"/>
              <p:cNvSpPr>
                <a:spLocks/>
              </p:cNvSpPr>
              <p:nvPr/>
            </p:nvSpPr>
            <p:spPr bwMode="auto">
              <a:xfrm>
                <a:off x="5236" y="2607"/>
                <a:ext cx="49" cy="43"/>
              </a:xfrm>
              <a:custGeom>
                <a:avLst/>
                <a:gdLst>
                  <a:gd name="T0" fmla="*/ 49 w 49"/>
                  <a:gd name="T1" fmla="*/ 19 h 43"/>
                  <a:gd name="T2" fmla="*/ 49 w 49"/>
                  <a:gd name="T3" fmla="*/ 21 h 43"/>
                  <a:gd name="T4" fmla="*/ 49 w 49"/>
                  <a:gd name="T5" fmla="*/ 24 h 43"/>
                  <a:gd name="T6" fmla="*/ 48 w 49"/>
                  <a:gd name="T7" fmla="*/ 27 h 43"/>
                  <a:gd name="T8" fmla="*/ 46 w 49"/>
                  <a:gd name="T9" fmla="*/ 30 h 43"/>
                  <a:gd name="T10" fmla="*/ 43 w 49"/>
                  <a:gd name="T11" fmla="*/ 31 h 43"/>
                  <a:gd name="T12" fmla="*/ 42 w 49"/>
                  <a:gd name="T13" fmla="*/ 31 h 43"/>
                  <a:gd name="T14" fmla="*/ 42 w 49"/>
                  <a:gd name="T15" fmla="*/ 31 h 43"/>
                  <a:gd name="T16" fmla="*/ 41 w 49"/>
                  <a:gd name="T17" fmla="*/ 33 h 43"/>
                  <a:gd name="T18" fmla="*/ 39 w 49"/>
                  <a:gd name="T19" fmla="*/ 35 h 43"/>
                  <a:gd name="T20" fmla="*/ 37 w 49"/>
                  <a:gd name="T21" fmla="*/ 37 h 43"/>
                  <a:gd name="T22" fmla="*/ 35 w 49"/>
                  <a:gd name="T23" fmla="*/ 39 h 43"/>
                  <a:gd name="T24" fmla="*/ 32 w 49"/>
                  <a:gd name="T25" fmla="*/ 41 h 43"/>
                  <a:gd name="T26" fmla="*/ 30 w 49"/>
                  <a:gd name="T27" fmla="*/ 42 h 43"/>
                  <a:gd name="T28" fmla="*/ 27 w 49"/>
                  <a:gd name="T29" fmla="*/ 43 h 43"/>
                  <a:gd name="T30" fmla="*/ 24 w 49"/>
                  <a:gd name="T31" fmla="*/ 43 h 43"/>
                  <a:gd name="T32" fmla="*/ 20 w 49"/>
                  <a:gd name="T33" fmla="*/ 43 h 43"/>
                  <a:gd name="T34" fmla="*/ 15 w 49"/>
                  <a:gd name="T35" fmla="*/ 43 h 43"/>
                  <a:gd name="T36" fmla="*/ 11 w 49"/>
                  <a:gd name="T37" fmla="*/ 41 h 43"/>
                  <a:gd name="T38" fmla="*/ 8 w 49"/>
                  <a:gd name="T39" fmla="*/ 38 h 43"/>
                  <a:gd name="T40" fmla="*/ 5 w 49"/>
                  <a:gd name="T41" fmla="*/ 36 h 43"/>
                  <a:gd name="T42" fmla="*/ 3 w 49"/>
                  <a:gd name="T43" fmla="*/ 32 h 43"/>
                  <a:gd name="T44" fmla="*/ 1 w 49"/>
                  <a:gd name="T45" fmla="*/ 28 h 43"/>
                  <a:gd name="T46" fmla="*/ 0 w 49"/>
                  <a:gd name="T47" fmla="*/ 24 h 43"/>
                  <a:gd name="T48" fmla="*/ 0 w 49"/>
                  <a:gd name="T49" fmla="*/ 20 h 43"/>
                  <a:gd name="T50" fmla="*/ 1 w 49"/>
                  <a:gd name="T51" fmla="*/ 15 h 43"/>
                  <a:gd name="T52" fmla="*/ 3 w 49"/>
                  <a:gd name="T53" fmla="*/ 11 h 43"/>
                  <a:gd name="T54" fmla="*/ 5 w 49"/>
                  <a:gd name="T55" fmla="*/ 8 h 43"/>
                  <a:gd name="T56" fmla="*/ 5 w 49"/>
                  <a:gd name="T57" fmla="*/ 7 h 43"/>
                  <a:gd name="T58" fmla="*/ 6 w 49"/>
                  <a:gd name="T59" fmla="*/ 6 h 43"/>
                  <a:gd name="T60" fmla="*/ 7 w 49"/>
                  <a:gd name="T61" fmla="*/ 5 h 43"/>
                  <a:gd name="T62" fmla="*/ 8 w 49"/>
                  <a:gd name="T63" fmla="*/ 4 h 43"/>
                  <a:gd name="T64" fmla="*/ 10 w 49"/>
                  <a:gd name="T65" fmla="*/ 3 h 43"/>
                  <a:gd name="T66" fmla="*/ 13 w 49"/>
                  <a:gd name="T67" fmla="*/ 2 h 43"/>
                  <a:gd name="T68" fmla="*/ 17 w 49"/>
                  <a:gd name="T69" fmla="*/ 0 h 43"/>
                  <a:gd name="T70" fmla="*/ 23 w 49"/>
                  <a:gd name="T71" fmla="*/ 0 h 43"/>
                  <a:gd name="T72" fmla="*/ 28 w 49"/>
                  <a:gd name="T73" fmla="*/ 0 h 43"/>
                  <a:gd name="T74" fmla="*/ 31 w 49"/>
                  <a:gd name="T75" fmla="*/ 1 h 43"/>
                  <a:gd name="T76" fmla="*/ 34 w 49"/>
                  <a:gd name="T77" fmla="*/ 3 h 43"/>
                  <a:gd name="T78" fmla="*/ 36 w 49"/>
                  <a:gd name="T79" fmla="*/ 5 h 43"/>
                  <a:gd name="T80" fmla="*/ 39 w 49"/>
                  <a:gd name="T81" fmla="*/ 7 h 43"/>
                  <a:gd name="T82" fmla="*/ 41 w 49"/>
                  <a:gd name="T83" fmla="*/ 9 h 43"/>
                  <a:gd name="T84" fmla="*/ 44 w 49"/>
                  <a:gd name="T85" fmla="*/ 13 h 43"/>
                  <a:gd name="T86" fmla="*/ 47 w 49"/>
                  <a:gd name="T87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3">
                    <a:moveTo>
                      <a:pt x="48" y="18"/>
                    </a:moveTo>
                    <a:lnTo>
                      <a:pt x="49" y="19"/>
                    </a:lnTo>
                    <a:lnTo>
                      <a:pt x="49" y="20"/>
                    </a:lnTo>
                    <a:lnTo>
                      <a:pt x="49" y="21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6"/>
                    </a:lnTo>
                    <a:lnTo>
                      <a:pt x="48" y="27"/>
                    </a:lnTo>
                    <a:lnTo>
                      <a:pt x="47" y="29"/>
                    </a:lnTo>
                    <a:lnTo>
                      <a:pt x="46" y="30"/>
                    </a:lnTo>
                    <a:lnTo>
                      <a:pt x="45" y="31"/>
                    </a:lnTo>
                    <a:lnTo>
                      <a:pt x="43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1" y="33"/>
                    </a:lnTo>
                    <a:lnTo>
                      <a:pt x="40" y="34"/>
                    </a:lnTo>
                    <a:lnTo>
                      <a:pt x="39" y="35"/>
                    </a:lnTo>
                    <a:lnTo>
                      <a:pt x="38" y="36"/>
                    </a:lnTo>
                    <a:lnTo>
                      <a:pt x="37" y="37"/>
                    </a:lnTo>
                    <a:lnTo>
                      <a:pt x="36" y="38"/>
                    </a:lnTo>
                    <a:lnTo>
                      <a:pt x="35" y="39"/>
                    </a:lnTo>
                    <a:lnTo>
                      <a:pt x="34" y="40"/>
                    </a:lnTo>
                    <a:lnTo>
                      <a:pt x="32" y="41"/>
                    </a:lnTo>
                    <a:lnTo>
                      <a:pt x="31" y="42"/>
                    </a:lnTo>
                    <a:lnTo>
                      <a:pt x="30" y="42"/>
                    </a:lnTo>
                    <a:lnTo>
                      <a:pt x="28" y="43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4" y="43"/>
                    </a:lnTo>
                    <a:lnTo>
                      <a:pt x="22" y="43"/>
                    </a:lnTo>
                    <a:lnTo>
                      <a:pt x="20" y="43"/>
                    </a:lnTo>
                    <a:lnTo>
                      <a:pt x="17" y="43"/>
                    </a:lnTo>
                    <a:lnTo>
                      <a:pt x="15" y="43"/>
                    </a:lnTo>
                    <a:lnTo>
                      <a:pt x="13" y="42"/>
                    </a:lnTo>
                    <a:lnTo>
                      <a:pt x="11" y="41"/>
                    </a:lnTo>
                    <a:lnTo>
                      <a:pt x="10" y="40"/>
                    </a:lnTo>
                    <a:lnTo>
                      <a:pt x="8" y="38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4" y="34"/>
                    </a:lnTo>
                    <a:lnTo>
                      <a:pt x="3" y="32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5" y="1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1"/>
                    </a:lnTo>
                    <a:lnTo>
                      <a:pt x="31" y="1"/>
                    </a:lnTo>
                    <a:lnTo>
                      <a:pt x="32" y="2"/>
                    </a:lnTo>
                    <a:lnTo>
                      <a:pt x="34" y="3"/>
                    </a:lnTo>
                    <a:lnTo>
                      <a:pt x="35" y="4"/>
                    </a:lnTo>
                    <a:lnTo>
                      <a:pt x="36" y="5"/>
                    </a:lnTo>
                    <a:lnTo>
                      <a:pt x="38" y="6"/>
                    </a:lnTo>
                    <a:lnTo>
                      <a:pt x="39" y="7"/>
                    </a:lnTo>
                    <a:lnTo>
                      <a:pt x="40" y="8"/>
                    </a:lnTo>
                    <a:lnTo>
                      <a:pt x="41" y="9"/>
                    </a:lnTo>
                    <a:lnTo>
                      <a:pt x="42" y="11"/>
                    </a:lnTo>
                    <a:lnTo>
                      <a:pt x="44" y="13"/>
                    </a:lnTo>
                    <a:lnTo>
                      <a:pt x="45" y="14"/>
                    </a:lnTo>
                    <a:lnTo>
                      <a:pt x="47" y="16"/>
                    </a:lnTo>
                    <a:lnTo>
                      <a:pt x="48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87" name="Freeform 1404"/>
              <p:cNvSpPr>
                <a:spLocks/>
              </p:cNvSpPr>
              <p:nvPr/>
            </p:nvSpPr>
            <p:spPr bwMode="auto">
              <a:xfrm>
                <a:off x="5239" y="2610"/>
                <a:ext cx="44" cy="37"/>
              </a:xfrm>
              <a:custGeom>
                <a:avLst/>
                <a:gdLst>
                  <a:gd name="T0" fmla="*/ 39 w 44"/>
                  <a:gd name="T1" fmla="*/ 14 h 37"/>
                  <a:gd name="T2" fmla="*/ 39 w 44"/>
                  <a:gd name="T3" fmla="*/ 14 h 37"/>
                  <a:gd name="T4" fmla="*/ 38 w 44"/>
                  <a:gd name="T5" fmla="*/ 14 h 37"/>
                  <a:gd name="T6" fmla="*/ 37 w 44"/>
                  <a:gd name="T7" fmla="*/ 15 h 37"/>
                  <a:gd name="T8" fmla="*/ 37 w 44"/>
                  <a:gd name="T9" fmla="*/ 15 h 37"/>
                  <a:gd name="T10" fmla="*/ 36 w 44"/>
                  <a:gd name="T11" fmla="*/ 12 h 37"/>
                  <a:gd name="T12" fmla="*/ 35 w 44"/>
                  <a:gd name="T13" fmla="*/ 9 h 37"/>
                  <a:gd name="T14" fmla="*/ 33 w 44"/>
                  <a:gd name="T15" fmla="*/ 7 h 37"/>
                  <a:gd name="T16" fmla="*/ 31 w 44"/>
                  <a:gd name="T17" fmla="*/ 4 h 37"/>
                  <a:gd name="T18" fmla="*/ 28 w 44"/>
                  <a:gd name="T19" fmla="*/ 3 h 37"/>
                  <a:gd name="T20" fmla="*/ 25 w 44"/>
                  <a:gd name="T21" fmla="*/ 1 h 37"/>
                  <a:gd name="T22" fmla="*/ 22 w 44"/>
                  <a:gd name="T23" fmla="*/ 0 h 37"/>
                  <a:gd name="T24" fmla="*/ 19 w 44"/>
                  <a:gd name="T25" fmla="*/ 0 h 37"/>
                  <a:gd name="T26" fmla="*/ 15 w 44"/>
                  <a:gd name="T27" fmla="*/ 0 h 37"/>
                  <a:gd name="T28" fmla="*/ 12 w 44"/>
                  <a:gd name="T29" fmla="*/ 1 h 37"/>
                  <a:gd name="T30" fmla="*/ 9 w 44"/>
                  <a:gd name="T31" fmla="*/ 3 h 37"/>
                  <a:gd name="T32" fmla="*/ 6 w 44"/>
                  <a:gd name="T33" fmla="*/ 5 h 37"/>
                  <a:gd name="T34" fmla="*/ 4 w 44"/>
                  <a:gd name="T35" fmla="*/ 8 h 37"/>
                  <a:gd name="T36" fmla="*/ 2 w 44"/>
                  <a:gd name="T37" fmla="*/ 11 h 37"/>
                  <a:gd name="T38" fmla="*/ 1 w 44"/>
                  <a:gd name="T39" fmla="*/ 15 h 37"/>
                  <a:gd name="T40" fmla="*/ 0 w 44"/>
                  <a:gd name="T41" fmla="*/ 19 h 37"/>
                  <a:gd name="T42" fmla="*/ 1 w 44"/>
                  <a:gd name="T43" fmla="*/ 22 h 37"/>
                  <a:gd name="T44" fmla="*/ 2 w 44"/>
                  <a:gd name="T45" fmla="*/ 26 h 37"/>
                  <a:gd name="T46" fmla="*/ 4 w 44"/>
                  <a:gd name="T47" fmla="*/ 29 h 37"/>
                  <a:gd name="T48" fmla="*/ 6 w 44"/>
                  <a:gd name="T49" fmla="*/ 32 h 37"/>
                  <a:gd name="T50" fmla="*/ 9 w 44"/>
                  <a:gd name="T51" fmla="*/ 34 h 37"/>
                  <a:gd name="T52" fmla="*/ 12 w 44"/>
                  <a:gd name="T53" fmla="*/ 36 h 37"/>
                  <a:gd name="T54" fmla="*/ 15 w 44"/>
                  <a:gd name="T55" fmla="*/ 37 h 37"/>
                  <a:gd name="T56" fmla="*/ 19 w 44"/>
                  <a:gd name="T57" fmla="*/ 37 h 37"/>
                  <a:gd name="T58" fmla="*/ 22 w 44"/>
                  <a:gd name="T59" fmla="*/ 37 h 37"/>
                  <a:gd name="T60" fmla="*/ 25 w 44"/>
                  <a:gd name="T61" fmla="*/ 36 h 37"/>
                  <a:gd name="T62" fmla="*/ 28 w 44"/>
                  <a:gd name="T63" fmla="*/ 35 h 37"/>
                  <a:gd name="T64" fmla="*/ 30 w 44"/>
                  <a:gd name="T65" fmla="*/ 33 h 37"/>
                  <a:gd name="T66" fmla="*/ 32 w 44"/>
                  <a:gd name="T67" fmla="*/ 31 h 37"/>
                  <a:gd name="T68" fmla="*/ 34 w 44"/>
                  <a:gd name="T69" fmla="*/ 29 h 37"/>
                  <a:gd name="T70" fmla="*/ 36 w 44"/>
                  <a:gd name="T71" fmla="*/ 26 h 37"/>
                  <a:gd name="T72" fmla="*/ 37 w 44"/>
                  <a:gd name="T73" fmla="*/ 23 h 37"/>
                  <a:gd name="T74" fmla="*/ 37 w 44"/>
                  <a:gd name="T75" fmla="*/ 24 h 37"/>
                  <a:gd name="T76" fmla="*/ 38 w 44"/>
                  <a:gd name="T77" fmla="*/ 24 h 37"/>
                  <a:gd name="T78" fmla="*/ 39 w 44"/>
                  <a:gd name="T79" fmla="*/ 25 h 37"/>
                  <a:gd name="T80" fmla="*/ 39 w 44"/>
                  <a:gd name="T81" fmla="*/ 25 h 37"/>
                  <a:gd name="T82" fmla="*/ 40 w 44"/>
                  <a:gd name="T83" fmla="*/ 25 h 37"/>
                  <a:gd name="T84" fmla="*/ 41 w 44"/>
                  <a:gd name="T85" fmla="*/ 24 h 37"/>
                  <a:gd name="T86" fmla="*/ 42 w 44"/>
                  <a:gd name="T87" fmla="*/ 24 h 37"/>
                  <a:gd name="T88" fmla="*/ 42 w 44"/>
                  <a:gd name="T89" fmla="*/ 23 h 37"/>
                  <a:gd name="T90" fmla="*/ 43 w 44"/>
                  <a:gd name="T91" fmla="*/ 23 h 37"/>
                  <a:gd name="T92" fmla="*/ 43 w 44"/>
                  <a:gd name="T93" fmla="*/ 22 h 37"/>
                  <a:gd name="T94" fmla="*/ 44 w 44"/>
                  <a:gd name="T95" fmla="*/ 21 h 37"/>
                  <a:gd name="T96" fmla="*/ 44 w 44"/>
                  <a:gd name="T97" fmla="*/ 20 h 37"/>
                  <a:gd name="T98" fmla="*/ 44 w 44"/>
                  <a:gd name="T99" fmla="*/ 19 h 37"/>
                  <a:gd name="T100" fmla="*/ 43 w 44"/>
                  <a:gd name="T101" fmla="*/ 17 h 37"/>
                  <a:gd name="T102" fmla="*/ 43 w 44"/>
                  <a:gd name="T103" fmla="*/ 17 h 37"/>
                  <a:gd name="T104" fmla="*/ 42 w 44"/>
                  <a:gd name="T105" fmla="*/ 16 h 37"/>
                  <a:gd name="T106" fmla="*/ 42 w 44"/>
                  <a:gd name="T107" fmla="*/ 15 h 37"/>
                  <a:gd name="T108" fmla="*/ 41 w 44"/>
                  <a:gd name="T109" fmla="*/ 15 h 37"/>
                  <a:gd name="T110" fmla="*/ 40 w 44"/>
                  <a:gd name="T111" fmla="*/ 14 h 37"/>
                  <a:gd name="T112" fmla="*/ 39 w 44"/>
                  <a:gd name="T113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4" h="37">
                    <a:moveTo>
                      <a:pt x="39" y="14"/>
                    </a:moveTo>
                    <a:lnTo>
                      <a:pt x="39" y="14"/>
                    </a:lnTo>
                    <a:lnTo>
                      <a:pt x="38" y="14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6" y="12"/>
                    </a:lnTo>
                    <a:lnTo>
                      <a:pt x="35" y="9"/>
                    </a:lnTo>
                    <a:lnTo>
                      <a:pt x="33" y="7"/>
                    </a:lnTo>
                    <a:lnTo>
                      <a:pt x="31" y="4"/>
                    </a:lnTo>
                    <a:lnTo>
                      <a:pt x="28" y="3"/>
                    </a:lnTo>
                    <a:lnTo>
                      <a:pt x="25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2" y="1"/>
                    </a:lnTo>
                    <a:lnTo>
                      <a:pt x="9" y="3"/>
                    </a:lnTo>
                    <a:lnTo>
                      <a:pt x="6" y="5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1" y="15"/>
                    </a:lnTo>
                    <a:lnTo>
                      <a:pt x="0" y="19"/>
                    </a:lnTo>
                    <a:lnTo>
                      <a:pt x="1" y="22"/>
                    </a:lnTo>
                    <a:lnTo>
                      <a:pt x="2" y="26"/>
                    </a:lnTo>
                    <a:lnTo>
                      <a:pt x="4" y="29"/>
                    </a:lnTo>
                    <a:lnTo>
                      <a:pt x="6" y="32"/>
                    </a:lnTo>
                    <a:lnTo>
                      <a:pt x="9" y="34"/>
                    </a:lnTo>
                    <a:lnTo>
                      <a:pt x="12" y="36"/>
                    </a:lnTo>
                    <a:lnTo>
                      <a:pt x="15" y="37"/>
                    </a:lnTo>
                    <a:lnTo>
                      <a:pt x="19" y="37"/>
                    </a:lnTo>
                    <a:lnTo>
                      <a:pt x="22" y="37"/>
                    </a:lnTo>
                    <a:lnTo>
                      <a:pt x="25" y="36"/>
                    </a:lnTo>
                    <a:lnTo>
                      <a:pt x="28" y="35"/>
                    </a:lnTo>
                    <a:lnTo>
                      <a:pt x="30" y="33"/>
                    </a:lnTo>
                    <a:lnTo>
                      <a:pt x="32" y="31"/>
                    </a:lnTo>
                    <a:lnTo>
                      <a:pt x="34" y="29"/>
                    </a:lnTo>
                    <a:lnTo>
                      <a:pt x="36" y="26"/>
                    </a:lnTo>
                    <a:lnTo>
                      <a:pt x="37" y="23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9" y="25"/>
                    </a:lnTo>
                    <a:lnTo>
                      <a:pt x="39" y="25"/>
                    </a:lnTo>
                    <a:lnTo>
                      <a:pt x="40" y="25"/>
                    </a:lnTo>
                    <a:lnTo>
                      <a:pt x="41" y="24"/>
                    </a:lnTo>
                    <a:lnTo>
                      <a:pt x="42" y="24"/>
                    </a:lnTo>
                    <a:lnTo>
                      <a:pt x="42" y="23"/>
                    </a:lnTo>
                    <a:lnTo>
                      <a:pt x="43" y="23"/>
                    </a:lnTo>
                    <a:lnTo>
                      <a:pt x="43" y="22"/>
                    </a:lnTo>
                    <a:lnTo>
                      <a:pt x="44" y="21"/>
                    </a:lnTo>
                    <a:lnTo>
                      <a:pt x="44" y="20"/>
                    </a:lnTo>
                    <a:lnTo>
                      <a:pt x="44" y="19"/>
                    </a:lnTo>
                    <a:lnTo>
                      <a:pt x="43" y="17"/>
                    </a:lnTo>
                    <a:lnTo>
                      <a:pt x="43" y="17"/>
                    </a:lnTo>
                    <a:lnTo>
                      <a:pt x="42" y="16"/>
                    </a:lnTo>
                    <a:lnTo>
                      <a:pt x="42" y="15"/>
                    </a:lnTo>
                    <a:lnTo>
                      <a:pt x="41" y="15"/>
                    </a:lnTo>
                    <a:lnTo>
                      <a:pt x="40" y="14"/>
                    </a:lnTo>
                    <a:lnTo>
                      <a:pt x="39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88" name="Freeform 1405"/>
              <p:cNvSpPr>
                <a:spLocks/>
              </p:cNvSpPr>
              <p:nvPr/>
            </p:nvSpPr>
            <p:spPr bwMode="auto">
              <a:xfrm>
                <a:off x="5249" y="2636"/>
                <a:ext cx="17" cy="6"/>
              </a:xfrm>
              <a:custGeom>
                <a:avLst/>
                <a:gdLst>
                  <a:gd name="T0" fmla="*/ 0 w 17"/>
                  <a:gd name="T1" fmla="*/ 0 h 6"/>
                  <a:gd name="T2" fmla="*/ 0 w 17"/>
                  <a:gd name="T3" fmla="*/ 1 h 6"/>
                  <a:gd name="T4" fmla="*/ 0 w 17"/>
                  <a:gd name="T5" fmla="*/ 2 h 6"/>
                  <a:gd name="T6" fmla="*/ 1 w 17"/>
                  <a:gd name="T7" fmla="*/ 4 h 6"/>
                  <a:gd name="T8" fmla="*/ 3 w 17"/>
                  <a:gd name="T9" fmla="*/ 5 h 6"/>
                  <a:gd name="T10" fmla="*/ 4 w 17"/>
                  <a:gd name="T11" fmla="*/ 5 h 6"/>
                  <a:gd name="T12" fmla="*/ 5 w 17"/>
                  <a:gd name="T13" fmla="*/ 6 h 6"/>
                  <a:gd name="T14" fmla="*/ 6 w 17"/>
                  <a:gd name="T15" fmla="*/ 6 h 6"/>
                  <a:gd name="T16" fmla="*/ 7 w 17"/>
                  <a:gd name="T17" fmla="*/ 6 h 6"/>
                  <a:gd name="T18" fmla="*/ 8 w 17"/>
                  <a:gd name="T19" fmla="*/ 6 h 6"/>
                  <a:gd name="T20" fmla="*/ 9 w 17"/>
                  <a:gd name="T21" fmla="*/ 6 h 6"/>
                  <a:gd name="T22" fmla="*/ 9 w 17"/>
                  <a:gd name="T23" fmla="*/ 6 h 6"/>
                  <a:gd name="T24" fmla="*/ 10 w 17"/>
                  <a:gd name="T25" fmla="*/ 6 h 6"/>
                  <a:gd name="T26" fmla="*/ 17 w 17"/>
                  <a:gd name="T27" fmla="*/ 0 h 6"/>
                  <a:gd name="T28" fmla="*/ 0 w 17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6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89" name="Freeform 1406"/>
              <p:cNvSpPr>
                <a:spLocks/>
              </p:cNvSpPr>
              <p:nvPr/>
            </p:nvSpPr>
            <p:spPr bwMode="auto">
              <a:xfrm>
                <a:off x="5251" y="2637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 w 10"/>
                  <a:gd name="T3" fmla="*/ 2 h 2"/>
                  <a:gd name="T4" fmla="*/ 8 w 10"/>
                  <a:gd name="T5" fmla="*/ 2 h 2"/>
                  <a:gd name="T6" fmla="*/ 10 w 10"/>
                  <a:gd name="T7" fmla="*/ 0 h 2"/>
                  <a:gd name="T8" fmla="*/ 0 w 10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90" name="Freeform 1407"/>
              <p:cNvSpPr>
                <a:spLocks/>
              </p:cNvSpPr>
              <p:nvPr/>
            </p:nvSpPr>
            <p:spPr bwMode="auto">
              <a:xfrm>
                <a:off x="5239" y="2603"/>
                <a:ext cx="35" cy="12"/>
              </a:xfrm>
              <a:custGeom>
                <a:avLst/>
                <a:gdLst>
                  <a:gd name="T0" fmla="*/ 28 w 35"/>
                  <a:gd name="T1" fmla="*/ 2 h 12"/>
                  <a:gd name="T2" fmla="*/ 28 w 35"/>
                  <a:gd name="T3" fmla="*/ 2 h 12"/>
                  <a:gd name="T4" fmla="*/ 27 w 35"/>
                  <a:gd name="T5" fmla="*/ 2 h 12"/>
                  <a:gd name="T6" fmla="*/ 26 w 35"/>
                  <a:gd name="T7" fmla="*/ 2 h 12"/>
                  <a:gd name="T8" fmla="*/ 25 w 35"/>
                  <a:gd name="T9" fmla="*/ 2 h 12"/>
                  <a:gd name="T10" fmla="*/ 24 w 35"/>
                  <a:gd name="T11" fmla="*/ 1 h 12"/>
                  <a:gd name="T12" fmla="*/ 22 w 35"/>
                  <a:gd name="T13" fmla="*/ 1 h 12"/>
                  <a:gd name="T14" fmla="*/ 21 w 35"/>
                  <a:gd name="T15" fmla="*/ 1 h 12"/>
                  <a:gd name="T16" fmla="*/ 19 w 35"/>
                  <a:gd name="T17" fmla="*/ 1 h 12"/>
                  <a:gd name="T18" fmla="*/ 17 w 35"/>
                  <a:gd name="T19" fmla="*/ 1 h 12"/>
                  <a:gd name="T20" fmla="*/ 16 w 35"/>
                  <a:gd name="T21" fmla="*/ 1 h 12"/>
                  <a:gd name="T22" fmla="*/ 14 w 35"/>
                  <a:gd name="T23" fmla="*/ 0 h 12"/>
                  <a:gd name="T24" fmla="*/ 13 w 35"/>
                  <a:gd name="T25" fmla="*/ 0 h 12"/>
                  <a:gd name="T26" fmla="*/ 12 w 35"/>
                  <a:gd name="T27" fmla="*/ 0 h 12"/>
                  <a:gd name="T28" fmla="*/ 11 w 35"/>
                  <a:gd name="T29" fmla="*/ 0 h 12"/>
                  <a:gd name="T30" fmla="*/ 10 w 35"/>
                  <a:gd name="T31" fmla="*/ 0 h 12"/>
                  <a:gd name="T32" fmla="*/ 9 w 35"/>
                  <a:gd name="T33" fmla="*/ 0 h 12"/>
                  <a:gd name="T34" fmla="*/ 8 w 35"/>
                  <a:gd name="T35" fmla="*/ 0 h 12"/>
                  <a:gd name="T36" fmla="*/ 6 w 35"/>
                  <a:gd name="T37" fmla="*/ 1 h 12"/>
                  <a:gd name="T38" fmla="*/ 4 w 35"/>
                  <a:gd name="T39" fmla="*/ 2 h 12"/>
                  <a:gd name="T40" fmla="*/ 3 w 35"/>
                  <a:gd name="T41" fmla="*/ 4 h 12"/>
                  <a:gd name="T42" fmla="*/ 2 w 35"/>
                  <a:gd name="T43" fmla="*/ 6 h 12"/>
                  <a:gd name="T44" fmla="*/ 1 w 35"/>
                  <a:gd name="T45" fmla="*/ 7 h 12"/>
                  <a:gd name="T46" fmla="*/ 0 w 35"/>
                  <a:gd name="T47" fmla="*/ 9 h 12"/>
                  <a:gd name="T48" fmla="*/ 0 w 35"/>
                  <a:gd name="T49" fmla="*/ 10 h 12"/>
                  <a:gd name="T50" fmla="*/ 0 w 35"/>
                  <a:gd name="T51" fmla="*/ 10 h 12"/>
                  <a:gd name="T52" fmla="*/ 1 w 35"/>
                  <a:gd name="T53" fmla="*/ 11 h 12"/>
                  <a:gd name="T54" fmla="*/ 3 w 35"/>
                  <a:gd name="T55" fmla="*/ 11 h 12"/>
                  <a:gd name="T56" fmla="*/ 5 w 35"/>
                  <a:gd name="T57" fmla="*/ 11 h 12"/>
                  <a:gd name="T58" fmla="*/ 7 w 35"/>
                  <a:gd name="T59" fmla="*/ 11 h 12"/>
                  <a:gd name="T60" fmla="*/ 10 w 35"/>
                  <a:gd name="T61" fmla="*/ 12 h 12"/>
                  <a:gd name="T62" fmla="*/ 13 w 35"/>
                  <a:gd name="T63" fmla="*/ 12 h 12"/>
                  <a:gd name="T64" fmla="*/ 16 w 35"/>
                  <a:gd name="T65" fmla="*/ 12 h 12"/>
                  <a:gd name="T66" fmla="*/ 19 w 35"/>
                  <a:gd name="T67" fmla="*/ 12 h 12"/>
                  <a:gd name="T68" fmla="*/ 22 w 35"/>
                  <a:gd name="T69" fmla="*/ 12 h 12"/>
                  <a:gd name="T70" fmla="*/ 25 w 35"/>
                  <a:gd name="T71" fmla="*/ 12 h 12"/>
                  <a:gd name="T72" fmla="*/ 27 w 35"/>
                  <a:gd name="T73" fmla="*/ 12 h 12"/>
                  <a:gd name="T74" fmla="*/ 30 w 35"/>
                  <a:gd name="T75" fmla="*/ 12 h 12"/>
                  <a:gd name="T76" fmla="*/ 32 w 35"/>
                  <a:gd name="T77" fmla="*/ 12 h 12"/>
                  <a:gd name="T78" fmla="*/ 33 w 35"/>
                  <a:gd name="T79" fmla="*/ 12 h 12"/>
                  <a:gd name="T80" fmla="*/ 33 w 35"/>
                  <a:gd name="T81" fmla="*/ 12 h 12"/>
                  <a:gd name="T82" fmla="*/ 35 w 35"/>
                  <a:gd name="T83" fmla="*/ 11 h 12"/>
                  <a:gd name="T84" fmla="*/ 35 w 35"/>
                  <a:gd name="T85" fmla="*/ 10 h 12"/>
                  <a:gd name="T86" fmla="*/ 35 w 35"/>
                  <a:gd name="T87" fmla="*/ 8 h 12"/>
                  <a:gd name="T88" fmla="*/ 34 w 35"/>
                  <a:gd name="T89" fmla="*/ 7 h 12"/>
                  <a:gd name="T90" fmla="*/ 33 w 35"/>
                  <a:gd name="T91" fmla="*/ 5 h 12"/>
                  <a:gd name="T92" fmla="*/ 32 w 35"/>
                  <a:gd name="T93" fmla="*/ 3 h 12"/>
                  <a:gd name="T94" fmla="*/ 30 w 35"/>
                  <a:gd name="T95" fmla="*/ 2 h 12"/>
                  <a:gd name="T96" fmla="*/ 28 w 35"/>
                  <a:gd name="T9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5" h="12">
                    <a:moveTo>
                      <a:pt x="28" y="2"/>
                    </a:moveTo>
                    <a:lnTo>
                      <a:pt x="28" y="2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5" y="2"/>
                    </a:lnTo>
                    <a:lnTo>
                      <a:pt x="24" y="1"/>
                    </a:lnTo>
                    <a:lnTo>
                      <a:pt x="22" y="1"/>
                    </a:lnTo>
                    <a:lnTo>
                      <a:pt x="21" y="1"/>
                    </a:lnTo>
                    <a:lnTo>
                      <a:pt x="19" y="1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10" y="12"/>
                    </a:lnTo>
                    <a:lnTo>
                      <a:pt x="13" y="12"/>
                    </a:lnTo>
                    <a:lnTo>
                      <a:pt x="16" y="12"/>
                    </a:lnTo>
                    <a:lnTo>
                      <a:pt x="19" y="12"/>
                    </a:lnTo>
                    <a:lnTo>
                      <a:pt x="22" y="12"/>
                    </a:lnTo>
                    <a:lnTo>
                      <a:pt x="25" y="12"/>
                    </a:lnTo>
                    <a:lnTo>
                      <a:pt x="27" y="12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3" y="12"/>
                    </a:lnTo>
                    <a:lnTo>
                      <a:pt x="35" y="11"/>
                    </a:lnTo>
                    <a:lnTo>
                      <a:pt x="35" y="10"/>
                    </a:lnTo>
                    <a:lnTo>
                      <a:pt x="35" y="8"/>
                    </a:lnTo>
                    <a:lnTo>
                      <a:pt x="34" y="7"/>
                    </a:lnTo>
                    <a:lnTo>
                      <a:pt x="33" y="5"/>
                    </a:lnTo>
                    <a:lnTo>
                      <a:pt x="32" y="3"/>
                    </a:lnTo>
                    <a:lnTo>
                      <a:pt x="30" y="2"/>
                    </a:lnTo>
                    <a:lnTo>
                      <a:pt x="2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91" name="Freeform 1408"/>
              <p:cNvSpPr>
                <a:spLocks/>
              </p:cNvSpPr>
              <p:nvPr/>
            </p:nvSpPr>
            <p:spPr bwMode="auto">
              <a:xfrm>
                <a:off x="5277" y="2631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2 h 2"/>
                  <a:gd name="T4" fmla="*/ 2 w 3"/>
                  <a:gd name="T5" fmla="*/ 2 h 2"/>
                  <a:gd name="T6" fmla="*/ 3 w 3"/>
                  <a:gd name="T7" fmla="*/ 2 h 2"/>
                  <a:gd name="T8" fmla="*/ 3 w 3"/>
                  <a:gd name="T9" fmla="*/ 1 h 2"/>
                  <a:gd name="T10" fmla="*/ 3 w 3"/>
                  <a:gd name="T11" fmla="*/ 1 h 2"/>
                  <a:gd name="T12" fmla="*/ 2 w 3"/>
                  <a:gd name="T13" fmla="*/ 0 h 2"/>
                  <a:gd name="T14" fmla="*/ 2 w 3"/>
                  <a:gd name="T15" fmla="*/ 0 h 2"/>
                  <a:gd name="T16" fmla="*/ 1 w 3"/>
                  <a:gd name="T17" fmla="*/ 0 h 2"/>
                  <a:gd name="T18" fmla="*/ 1 w 3"/>
                  <a:gd name="T19" fmla="*/ 0 h 2"/>
                  <a:gd name="T20" fmla="*/ 0 w 3"/>
                  <a:gd name="T21" fmla="*/ 0 h 2"/>
                  <a:gd name="T22" fmla="*/ 0 w 3"/>
                  <a:gd name="T23" fmla="*/ 1 h 2"/>
                  <a:gd name="T24" fmla="*/ 0 w 3"/>
                  <a:gd name="T25" fmla="*/ 1 h 2"/>
                  <a:gd name="T26" fmla="*/ 0 w 3"/>
                  <a:gd name="T27" fmla="*/ 2 h 2"/>
                  <a:gd name="T28" fmla="*/ 0 w 3"/>
                  <a:gd name="T29" fmla="*/ 2 h 2"/>
                  <a:gd name="T30" fmla="*/ 1 w 3"/>
                  <a:gd name="T31" fmla="*/ 2 h 2"/>
                  <a:gd name="T32" fmla="*/ 1 w 3"/>
                  <a:gd name="T3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92" name="Freeform 1409"/>
              <p:cNvSpPr>
                <a:spLocks/>
              </p:cNvSpPr>
              <p:nvPr/>
            </p:nvSpPr>
            <p:spPr bwMode="auto">
              <a:xfrm>
                <a:off x="5248" y="2652"/>
                <a:ext cx="30" cy="19"/>
              </a:xfrm>
              <a:custGeom>
                <a:avLst/>
                <a:gdLst>
                  <a:gd name="T0" fmla="*/ 29 w 30"/>
                  <a:gd name="T1" fmla="*/ 11 h 19"/>
                  <a:gd name="T2" fmla="*/ 26 w 30"/>
                  <a:gd name="T3" fmla="*/ 7 h 19"/>
                  <a:gd name="T4" fmla="*/ 30 w 30"/>
                  <a:gd name="T5" fmla="*/ 5 h 19"/>
                  <a:gd name="T6" fmla="*/ 27 w 30"/>
                  <a:gd name="T7" fmla="*/ 1 h 19"/>
                  <a:gd name="T8" fmla="*/ 25 w 30"/>
                  <a:gd name="T9" fmla="*/ 1 h 19"/>
                  <a:gd name="T10" fmla="*/ 28 w 30"/>
                  <a:gd name="T11" fmla="*/ 4 h 19"/>
                  <a:gd name="T12" fmla="*/ 24 w 30"/>
                  <a:gd name="T13" fmla="*/ 7 h 19"/>
                  <a:gd name="T14" fmla="*/ 24 w 30"/>
                  <a:gd name="T15" fmla="*/ 7 h 19"/>
                  <a:gd name="T16" fmla="*/ 25 w 30"/>
                  <a:gd name="T17" fmla="*/ 9 h 19"/>
                  <a:gd name="T18" fmla="*/ 26 w 30"/>
                  <a:gd name="T19" fmla="*/ 10 h 19"/>
                  <a:gd name="T20" fmla="*/ 26 w 30"/>
                  <a:gd name="T21" fmla="*/ 10 h 19"/>
                  <a:gd name="T22" fmla="*/ 13 w 30"/>
                  <a:gd name="T23" fmla="*/ 17 h 19"/>
                  <a:gd name="T24" fmla="*/ 3 w 30"/>
                  <a:gd name="T25" fmla="*/ 10 h 19"/>
                  <a:gd name="T26" fmla="*/ 6 w 30"/>
                  <a:gd name="T27" fmla="*/ 7 h 19"/>
                  <a:gd name="T28" fmla="*/ 2 w 30"/>
                  <a:gd name="T29" fmla="*/ 4 h 19"/>
                  <a:gd name="T30" fmla="*/ 4 w 30"/>
                  <a:gd name="T31" fmla="*/ 0 h 19"/>
                  <a:gd name="T32" fmla="*/ 2 w 30"/>
                  <a:gd name="T33" fmla="*/ 0 h 19"/>
                  <a:gd name="T34" fmla="*/ 0 w 30"/>
                  <a:gd name="T35" fmla="*/ 5 h 19"/>
                  <a:gd name="T36" fmla="*/ 3 w 30"/>
                  <a:gd name="T37" fmla="*/ 7 h 19"/>
                  <a:gd name="T38" fmla="*/ 1 w 30"/>
                  <a:gd name="T39" fmla="*/ 10 h 19"/>
                  <a:gd name="T40" fmla="*/ 12 w 30"/>
                  <a:gd name="T41" fmla="*/ 19 h 19"/>
                  <a:gd name="T42" fmla="*/ 29 w 30"/>
                  <a:gd name="T43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" h="19">
                    <a:moveTo>
                      <a:pt x="29" y="11"/>
                    </a:moveTo>
                    <a:lnTo>
                      <a:pt x="26" y="7"/>
                    </a:lnTo>
                    <a:lnTo>
                      <a:pt x="30" y="5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4" y="7"/>
                    </a:lnTo>
                    <a:lnTo>
                      <a:pt x="25" y="9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13" y="17"/>
                    </a:lnTo>
                    <a:lnTo>
                      <a:pt x="3" y="10"/>
                    </a:lnTo>
                    <a:lnTo>
                      <a:pt x="6" y="7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1" y="10"/>
                    </a:lnTo>
                    <a:lnTo>
                      <a:pt x="12" y="19"/>
                    </a:lnTo>
                    <a:lnTo>
                      <a:pt x="29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93" name="Freeform 1410"/>
              <p:cNvSpPr>
                <a:spLocks/>
              </p:cNvSpPr>
              <p:nvPr/>
            </p:nvSpPr>
            <p:spPr bwMode="auto">
              <a:xfrm>
                <a:off x="5242" y="2668"/>
                <a:ext cx="1" cy="24"/>
              </a:xfrm>
              <a:custGeom>
                <a:avLst/>
                <a:gdLst>
                  <a:gd name="T0" fmla="*/ 0 w 1"/>
                  <a:gd name="T1" fmla="*/ 24 h 24"/>
                  <a:gd name="T2" fmla="*/ 0 w 1"/>
                  <a:gd name="T3" fmla="*/ 4 h 24"/>
                  <a:gd name="T4" fmla="*/ 1 w 1"/>
                  <a:gd name="T5" fmla="*/ 0 h 24"/>
                  <a:gd name="T6" fmla="*/ 1 w 1"/>
                  <a:gd name="T7" fmla="*/ 24 h 24"/>
                  <a:gd name="T8" fmla="*/ 0 w 1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4">
                    <a:moveTo>
                      <a:pt x="0" y="24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94" name="Freeform 1411"/>
              <p:cNvSpPr>
                <a:spLocks/>
              </p:cNvSpPr>
              <p:nvPr/>
            </p:nvSpPr>
            <p:spPr bwMode="auto">
              <a:xfrm>
                <a:off x="5093" y="2651"/>
                <a:ext cx="43" cy="52"/>
              </a:xfrm>
              <a:custGeom>
                <a:avLst/>
                <a:gdLst>
                  <a:gd name="T0" fmla="*/ 42 w 43"/>
                  <a:gd name="T1" fmla="*/ 2 h 52"/>
                  <a:gd name="T2" fmla="*/ 41 w 43"/>
                  <a:gd name="T3" fmla="*/ 1 h 52"/>
                  <a:gd name="T4" fmla="*/ 40 w 43"/>
                  <a:gd name="T5" fmla="*/ 0 h 52"/>
                  <a:gd name="T6" fmla="*/ 38 w 43"/>
                  <a:gd name="T7" fmla="*/ 0 h 52"/>
                  <a:gd name="T8" fmla="*/ 35 w 43"/>
                  <a:gd name="T9" fmla="*/ 0 h 52"/>
                  <a:gd name="T10" fmla="*/ 33 w 43"/>
                  <a:gd name="T11" fmla="*/ 0 h 52"/>
                  <a:gd name="T12" fmla="*/ 30 w 43"/>
                  <a:gd name="T13" fmla="*/ 0 h 52"/>
                  <a:gd name="T14" fmla="*/ 26 w 43"/>
                  <a:gd name="T15" fmla="*/ 0 h 52"/>
                  <a:gd name="T16" fmla="*/ 23 w 43"/>
                  <a:gd name="T17" fmla="*/ 1 h 52"/>
                  <a:gd name="T18" fmla="*/ 20 w 43"/>
                  <a:gd name="T19" fmla="*/ 2 h 52"/>
                  <a:gd name="T20" fmla="*/ 17 w 43"/>
                  <a:gd name="T21" fmla="*/ 2 h 52"/>
                  <a:gd name="T22" fmla="*/ 14 w 43"/>
                  <a:gd name="T23" fmla="*/ 3 h 52"/>
                  <a:gd name="T24" fmla="*/ 12 w 43"/>
                  <a:gd name="T25" fmla="*/ 3 h 52"/>
                  <a:gd name="T26" fmla="*/ 10 w 43"/>
                  <a:gd name="T27" fmla="*/ 4 h 52"/>
                  <a:gd name="T28" fmla="*/ 8 w 43"/>
                  <a:gd name="T29" fmla="*/ 4 h 52"/>
                  <a:gd name="T30" fmla="*/ 7 w 43"/>
                  <a:gd name="T31" fmla="*/ 5 h 52"/>
                  <a:gd name="T32" fmla="*/ 7 w 43"/>
                  <a:gd name="T33" fmla="*/ 5 h 52"/>
                  <a:gd name="T34" fmla="*/ 7 w 43"/>
                  <a:gd name="T35" fmla="*/ 5 h 52"/>
                  <a:gd name="T36" fmla="*/ 7 w 43"/>
                  <a:gd name="T37" fmla="*/ 4 h 52"/>
                  <a:gd name="T38" fmla="*/ 7 w 43"/>
                  <a:gd name="T39" fmla="*/ 4 h 52"/>
                  <a:gd name="T40" fmla="*/ 6 w 43"/>
                  <a:gd name="T41" fmla="*/ 3 h 52"/>
                  <a:gd name="T42" fmla="*/ 6 w 43"/>
                  <a:gd name="T43" fmla="*/ 3 h 52"/>
                  <a:gd name="T44" fmla="*/ 5 w 43"/>
                  <a:gd name="T45" fmla="*/ 3 h 52"/>
                  <a:gd name="T46" fmla="*/ 4 w 43"/>
                  <a:gd name="T47" fmla="*/ 2 h 52"/>
                  <a:gd name="T48" fmla="*/ 3 w 43"/>
                  <a:gd name="T49" fmla="*/ 2 h 52"/>
                  <a:gd name="T50" fmla="*/ 2 w 43"/>
                  <a:gd name="T51" fmla="*/ 2 h 52"/>
                  <a:gd name="T52" fmla="*/ 1 w 43"/>
                  <a:gd name="T53" fmla="*/ 3 h 52"/>
                  <a:gd name="T54" fmla="*/ 1 w 43"/>
                  <a:gd name="T55" fmla="*/ 3 h 52"/>
                  <a:gd name="T56" fmla="*/ 0 w 43"/>
                  <a:gd name="T57" fmla="*/ 3 h 52"/>
                  <a:gd name="T58" fmla="*/ 0 w 43"/>
                  <a:gd name="T59" fmla="*/ 3 h 52"/>
                  <a:gd name="T60" fmla="*/ 0 w 43"/>
                  <a:gd name="T61" fmla="*/ 3 h 52"/>
                  <a:gd name="T62" fmla="*/ 0 w 43"/>
                  <a:gd name="T63" fmla="*/ 4 h 52"/>
                  <a:gd name="T64" fmla="*/ 0 w 43"/>
                  <a:gd name="T65" fmla="*/ 4 h 52"/>
                  <a:gd name="T66" fmla="*/ 0 w 43"/>
                  <a:gd name="T67" fmla="*/ 52 h 52"/>
                  <a:gd name="T68" fmla="*/ 7 w 43"/>
                  <a:gd name="T69" fmla="*/ 52 h 52"/>
                  <a:gd name="T70" fmla="*/ 7 w 43"/>
                  <a:gd name="T71" fmla="*/ 49 h 52"/>
                  <a:gd name="T72" fmla="*/ 7 w 43"/>
                  <a:gd name="T73" fmla="*/ 41 h 52"/>
                  <a:gd name="T74" fmla="*/ 7 w 43"/>
                  <a:gd name="T75" fmla="*/ 34 h 52"/>
                  <a:gd name="T76" fmla="*/ 7 w 43"/>
                  <a:gd name="T77" fmla="*/ 30 h 52"/>
                  <a:gd name="T78" fmla="*/ 8 w 43"/>
                  <a:gd name="T79" fmla="*/ 30 h 52"/>
                  <a:gd name="T80" fmla="*/ 10 w 43"/>
                  <a:gd name="T81" fmla="*/ 29 h 52"/>
                  <a:gd name="T82" fmla="*/ 11 w 43"/>
                  <a:gd name="T83" fmla="*/ 29 h 52"/>
                  <a:gd name="T84" fmla="*/ 14 w 43"/>
                  <a:gd name="T85" fmla="*/ 28 h 52"/>
                  <a:gd name="T86" fmla="*/ 16 w 43"/>
                  <a:gd name="T87" fmla="*/ 28 h 52"/>
                  <a:gd name="T88" fmla="*/ 18 w 43"/>
                  <a:gd name="T89" fmla="*/ 27 h 52"/>
                  <a:gd name="T90" fmla="*/ 21 w 43"/>
                  <a:gd name="T91" fmla="*/ 26 h 52"/>
                  <a:gd name="T92" fmla="*/ 23 w 43"/>
                  <a:gd name="T93" fmla="*/ 26 h 52"/>
                  <a:gd name="T94" fmla="*/ 26 w 43"/>
                  <a:gd name="T95" fmla="*/ 25 h 52"/>
                  <a:gd name="T96" fmla="*/ 29 w 43"/>
                  <a:gd name="T97" fmla="*/ 24 h 52"/>
                  <a:gd name="T98" fmla="*/ 31 w 43"/>
                  <a:gd name="T99" fmla="*/ 24 h 52"/>
                  <a:gd name="T100" fmla="*/ 34 w 43"/>
                  <a:gd name="T101" fmla="*/ 23 h 52"/>
                  <a:gd name="T102" fmla="*/ 36 w 43"/>
                  <a:gd name="T103" fmla="*/ 22 h 52"/>
                  <a:gd name="T104" fmla="*/ 39 w 43"/>
                  <a:gd name="T105" fmla="*/ 22 h 52"/>
                  <a:gd name="T106" fmla="*/ 41 w 43"/>
                  <a:gd name="T107" fmla="*/ 21 h 52"/>
                  <a:gd name="T108" fmla="*/ 43 w 43"/>
                  <a:gd name="T109" fmla="*/ 21 h 52"/>
                  <a:gd name="T110" fmla="*/ 42 w 43"/>
                  <a:gd name="T111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2">
                    <a:moveTo>
                      <a:pt x="42" y="2"/>
                    </a:moveTo>
                    <a:lnTo>
                      <a:pt x="41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0" y="2"/>
                    </a:lnTo>
                    <a:lnTo>
                      <a:pt x="17" y="2"/>
                    </a:lnTo>
                    <a:lnTo>
                      <a:pt x="14" y="3"/>
                    </a:lnTo>
                    <a:lnTo>
                      <a:pt x="12" y="3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2"/>
                    </a:lnTo>
                    <a:lnTo>
                      <a:pt x="7" y="52"/>
                    </a:lnTo>
                    <a:lnTo>
                      <a:pt x="7" y="49"/>
                    </a:lnTo>
                    <a:lnTo>
                      <a:pt x="7" y="41"/>
                    </a:lnTo>
                    <a:lnTo>
                      <a:pt x="7" y="34"/>
                    </a:lnTo>
                    <a:lnTo>
                      <a:pt x="7" y="30"/>
                    </a:lnTo>
                    <a:lnTo>
                      <a:pt x="8" y="30"/>
                    </a:lnTo>
                    <a:lnTo>
                      <a:pt x="10" y="29"/>
                    </a:lnTo>
                    <a:lnTo>
                      <a:pt x="11" y="29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8" y="27"/>
                    </a:lnTo>
                    <a:lnTo>
                      <a:pt x="21" y="26"/>
                    </a:lnTo>
                    <a:lnTo>
                      <a:pt x="23" y="26"/>
                    </a:lnTo>
                    <a:lnTo>
                      <a:pt x="26" y="25"/>
                    </a:lnTo>
                    <a:lnTo>
                      <a:pt x="29" y="24"/>
                    </a:lnTo>
                    <a:lnTo>
                      <a:pt x="31" y="24"/>
                    </a:lnTo>
                    <a:lnTo>
                      <a:pt x="34" y="23"/>
                    </a:lnTo>
                    <a:lnTo>
                      <a:pt x="36" y="22"/>
                    </a:lnTo>
                    <a:lnTo>
                      <a:pt x="39" y="22"/>
                    </a:lnTo>
                    <a:lnTo>
                      <a:pt x="41" y="21"/>
                    </a:lnTo>
                    <a:lnTo>
                      <a:pt x="43" y="21"/>
                    </a:lnTo>
                    <a:lnTo>
                      <a:pt x="4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95" name="Freeform 1412"/>
              <p:cNvSpPr>
                <a:spLocks/>
              </p:cNvSpPr>
              <p:nvPr/>
            </p:nvSpPr>
            <p:spPr bwMode="auto">
              <a:xfrm>
                <a:off x="5085" y="2689"/>
                <a:ext cx="231" cy="47"/>
              </a:xfrm>
              <a:custGeom>
                <a:avLst/>
                <a:gdLst>
                  <a:gd name="T0" fmla="*/ 18 w 231"/>
                  <a:gd name="T1" fmla="*/ 7 h 47"/>
                  <a:gd name="T2" fmla="*/ 25 w 231"/>
                  <a:gd name="T3" fmla="*/ 6 h 47"/>
                  <a:gd name="T4" fmla="*/ 32 w 231"/>
                  <a:gd name="T5" fmla="*/ 5 h 47"/>
                  <a:gd name="T6" fmla="*/ 41 w 231"/>
                  <a:gd name="T7" fmla="*/ 4 h 47"/>
                  <a:gd name="T8" fmla="*/ 50 w 231"/>
                  <a:gd name="T9" fmla="*/ 3 h 47"/>
                  <a:gd name="T10" fmla="*/ 59 w 231"/>
                  <a:gd name="T11" fmla="*/ 2 h 47"/>
                  <a:gd name="T12" fmla="*/ 69 w 231"/>
                  <a:gd name="T13" fmla="*/ 1 h 47"/>
                  <a:gd name="T14" fmla="*/ 80 w 231"/>
                  <a:gd name="T15" fmla="*/ 1 h 47"/>
                  <a:gd name="T16" fmla="*/ 91 w 231"/>
                  <a:gd name="T17" fmla="*/ 0 h 47"/>
                  <a:gd name="T18" fmla="*/ 103 w 231"/>
                  <a:gd name="T19" fmla="*/ 0 h 47"/>
                  <a:gd name="T20" fmla="*/ 115 w 231"/>
                  <a:gd name="T21" fmla="*/ 0 h 47"/>
                  <a:gd name="T22" fmla="*/ 130 w 231"/>
                  <a:gd name="T23" fmla="*/ 0 h 47"/>
                  <a:gd name="T24" fmla="*/ 145 w 231"/>
                  <a:gd name="T25" fmla="*/ 0 h 47"/>
                  <a:gd name="T26" fmla="*/ 159 w 231"/>
                  <a:gd name="T27" fmla="*/ 1 h 47"/>
                  <a:gd name="T28" fmla="*/ 172 w 231"/>
                  <a:gd name="T29" fmla="*/ 2 h 47"/>
                  <a:gd name="T30" fmla="*/ 184 w 231"/>
                  <a:gd name="T31" fmla="*/ 3 h 47"/>
                  <a:gd name="T32" fmla="*/ 194 w 231"/>
                  <a:gd name="T33" fmla="*/ 4 h 47"/>
                  <a:gd name="T34" fmla="*/ 201 w 231"/>
                  <a:gd name="T35" fmla="*/ 5 h 47"/>
                  <a:gd name="T36" fmla="*/ 208 w 231"/>
                  <a:gd name="T37" fmla="*/ 6 h 47"/>
                  <a:gd name="T38" fmla="*/ 214 w 231"/>
                  <a:gd name="T39" fmla="*/ 7 h 47"/>
                  <a:gd name="T40" fmla="*/ 220 w 231"/>
                  <a:gd name="T41" fmla="*/ 9 h 47"/>
                  <a:gd name="T42" fmla="*/ 224 w 231"/>
                  <a:gd name="T43" fmla="*/ 10 h 47"/>
                  <a:gd name="T44" fmla="*/ 228 w 231"/>
                  <a:gd name="T45" fmla="*/ 12 h 47"/>
                  <a:gd name="T46" fmla="*/ 230 w 231"/>
                  <a:gd name="T47" fmla="*/ 15 h 47"/>
                  <a:gd name="T48" fmla="*/ 230 w 231"/>
                  <a:gd name="T49" fmla="*/ 31 h 47"/>
                  <a:gd name="T50" fmla="*/ 224 w 231"/>
                  <a:gd name="T51" fmla="*/ 35 h 47"/>
                  <a:gd name="T52" fmla="*/ 217 w 231"/>
                  <a:gd name="T53" fmla="*/ 38 h 47"/>
                  <a:gd name="T54" fmla="*/ 213 w 231"/>
                  <a:gd name="T55" fmla="*/ 39 h 47"/>
                  <a:gd name="T56" fmla="*/ 209 w 231"/>
                  <a:gd name="T57" fmla="*/ 40 h 47"/>
                  <a:gd name="T58" fmla="*/ 205 w 231"/>
                  <a:gd name="T59" fmla="*/ 41 h 47"/>
                  <a:gd name="T60" fmla="*/ 201 w 231"/>
                  <a:gd name="T61" fmla="*/ 42 h 47"/>
                  <a:gd name="T62" fmla="*/ 196 w 231"/>
                  <a:gd name="T63" fmla="*/ 42 h 47"/>
                  <a:gd name="T64" fmla="*/ 190 w 231"/>
                  <a:gd name="T65" fmla="*/ 43 h 47"/>
                  <a:gd name="T66" fmla="*/ 183 w 231"/>
                  <a:gd name="T67" fmla="*/ 44 h 47"/>
                  <a:gd name="T68" fmla="*/ 175 w 231"/>
                  <a:gd name="T69" fmla="*/ 45 h 47"/>
                  <a:gd name="T70" fmla="*/ 166 w 231"/>
                  <a:gd name="T71" fmla="*/ 45 h 47"/>
                  <a:gd name="T72" fmla="*/ 158 w 231"/>
                  <a:gd name="T73" fmla="*/ 46 h 47"/>
                  <a:gd name="T74" fmla="*/ 148 w 231"/>
                  <a:gd name="T75" fmla="*/ 46 h 47"/>
                  <a:gd name="T76" fmla="*/ 142 w 231"/>
                  <a:gd name="T77" fmla="*/ 46 h 47"/>
                  <a:gd name="T78" fmla="*/ 136 w 231"/>
                  <a:gd name="T79" fmla="*/ 47 h 47"/>
                  <a:gd name="T80" fmla="*/ 130 w 231"/>
                  <a:gd name="T81" fmla="*/ 47 h 47"/>
                  <a:gd name="T82" fmla="*/ 124 w 231"/>
                  <a:gd name="T83" fmla="*/ 47 h 47"/>
                  <a:gd name="T84" fmla="*/ 117 w 231"/>
                  <a:gd name="T85" fmla="*/ 47 h 47"/>
                  <a:gd name="T86" fmla="*/ 111 w 231"/>
                  <a:gd name="T87" fmla="*/ 47 h 47"/>
                  <a:gd name="T88" fmla="*/ 105 w 231"/>
                  <a:gd name="T89" fmla="*/ 47 h 47"/>
                  <a:gd name="T90" fmla="*/ 98 w 231"/>
                  <a:gd name="T91" fmla="*/ 47 h 47"/>
                  <a:gd name="T92" fmla="*/ 92 w 231"/>
                  <a:gd name="T93" fmla="*/ 47 h 47"/>
                  <a:gd name="T94" fmla="*/ 86 w 231"/>
                  <a:gd name="T95" fmla="*/ 46 h 47"/>
                  <a:gd name="T96" fmla="*/ 77 w 231"/>
                  <a:gd name="T97" fmla="*/ 46 h 47"/>
                  <a:gd name="T98" fmla="*/ 63 w 231"/>
                  <a:gd name="T99" fmla="*/ 45 h 47"/>
                  <a:gd name="T100" fmla="*/ 51 w 231"/>
                  <a:gd name="T101" fmla="*/ 44 h 47"/>
                  <a:gd name="T102" fmla="*/ 39 w 231"/>
                  <a:gd name="T103" fmla="*/ 43 h 47"/>
                  <a:gd name="T104" fmla="*/ 29 w 231"/>
                  <a:gd name="T105" fmla="*/ 42 h 47"/>
                  <a:gd name="T106" fmla="*/ 20 w 231"/>
                  <a:gd name="T107" fmla="*/ 40 h 47"/>
                  <a:gd name="T108" fmla="*/ 14 w 231"/>
                  <a:gd name="T109" fmla="*/ 38 h 47"/>
                  <a:gd name="T110" fmla="*/ 9 w 231"/>
                  <a:gd name="T111" fmla="*/ 36 h 47"/>
                  <a:gd name="T112" fmla="*/ 5 w 231"/>
                  <a:gd name="T113" fmla="*/ 34 h 47"/>
                  <a:gd name="T114" fmla="*/ 3 w 231"/>
                  <a:gd name="T115" fmla="*/ 33 h 47"/>
                  <a:gd name="T116" fmla="*/ 1 w 231"/>
                  <a:gd name="T117" fmla="*/ 31 h 47"/>
                  <a:gd name="T118" fmla="*/ 1 w 231"/>
                  <a:gd name="T119" fmla="*/ 14 h 47"/>
                  <a:gd name="T120" fmla="*/ 4 w 231"/>
                  <a:gd name="T121" fmla="*/ 11 h 47"/>
                  <a:gd name="T122" fmla="*/ 11 w 231"/>
                  <a:gd name="T123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1" h="47">
                    <a:moveTo>
                      <a:pt x="14" y="8"/>
                    </a:moveTo>
                    <a:lnTo>
                      <a:pt x="16" y="7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23" y="6"/>
                    </a:lnTo>
                    <a:lnTo>
                      <a:pt x="25" y="6"/>
                    </a:lnTo>
                    <a:lnTo>
                      <a:pt x="27" y="5"/>
                    </a:lnTo>
                    <a:lnTo>
                      <a:pt x="30" y="5"/>
                    </a:lnTo>
                    <a:lnTo>
                      <a:pt x="32" y="5"/>
                    </a:lnTo>
                    <a:lnTo>
                      <a:pt x="35" y="4"/>
                    </a:lnTo>
                    <a:lnTo>
                      <a:pt x="38" y="4"/>
                    </a:lnTo>
                    <a:lnTo>
                      <a:pt x="41" y="4"/>
                    </a:lnTo>
                    <a:lnTo>
                      <a:pt x="44" y="3"/>
                    </a:lnTo>
                    <a:lnTo>
                      <a:pt x="47" y="3"/>
                    </a:lnTo>
                    <a:lnTo>
                      <a:pt x="50" y="3"/>
                    </a:lnTo>
                    <a:lnTo>
                      <a:pt x="53" y="2"/>
                    </a:lnTo>
                    <a:lnTo>
                      <a:pt x="56" y="2"/>
                    </a:lnTo>
                    <a:lnTo>
                      <a:pt x="59" y="2"/>
                    </a:lnTo>
                    <a:lnTo>
                      <a:pt x="63" y="2"/>
                    </a:lnTo>
                    <a:lnTo>
                      <a:pt x="66" y="1"/>
                    </a:lnTo>
                    <a:lnTo>
                      <a:pt x="69" y="1"/>
                    </a:lnTo>
                    <a:lnTo>
                      <a:pt x="73" y="1"/>
                    </a:lnTo>
                    <a:lnTo>
                      <a:pt x="77" y="1"/>
                    </a:lnTo>
                    <a:lnTo>
                      <a:pt x="80" y="1"/>
                    </a:lnTo>
                    <a:lnTo>
                      <a:pt x="84" y="1"/>
                    </a:lnTo>
                    <a:lnTo>
                      <a:pt x="88" y="0"/>
                    </a:lnTo>
                    <a:lnTo>
                      <a:pt x="91" y="0"/>
                    </a:lnTo>
                    <a:lnTo>
                      <a:pt x="95" y="0"/>
                    </a:lnTo>
                    <a:lnTo>
                      <a:pt x="99" y="0"/>
                    </a:lnTo>
                    <a:lnTo>
                      <a:pt x="103" y="0"/>
                    </a:lnTo>
                    <a:lnTo>
                      <a:pt x="107" y="0"/>
                    </a:lnTo>
                    <a:lnTo>
                      <a:pt x="111" y="0"/>
                    </a:lnTo>
                    <a:lnTo>
                      <a:pt x="115" y="0"/>
                    </a:lnTo>
                    <a:lnTo>
                      <a:pt x="120" y="0"/>
                    </a:lnTo>
                    <a:lnTo>
                      <a:pt x="125" y="0"/>
                    </a:lnTo>
                    <a:lnTo>
                      <a:pt x="130" y="0"/>
                    </a:lnTo>
                    <a:lnTo>
                      <a:pt x="135" y="0"/>
                    </a:lnTo>
                    <a:lnTo>
                      <a:pt x="140" y="0"/>
                    </a:lnTo>
                    <a:lnTo>
                      <a:pt x="145" y="0"/>
                    </a:lnTo>
                    <a:lnTo>
                      <a:pt x="150" y="1"/>
                    </a:lnTo>
                    <a:lnTo>
                      <a:pt x="154" y="1"/>
                    </a:lnTo>
                    <a:lnTo>
                      <a:pt x="159" y="1"/>
                    </a:lnTo>
                    <a:lnTo>
                      <a:pt x="163" y="1"/>
                    </a:lnTo>
                    <a:lnTo>
                      <a:pt x="168" y="2"/>
                    </a:lnTo>
                    <a:lnTo>
                      <a:pt x="172" y="2"/>
                    </a:lnTo>
                    <a:lnTo>
                      <a:pt x="176" y="2"/>
                    </a:lnTo>
                    <a:lnTo>
                      <a:pt x="180" y="3"/>
                    </a:lnTo>
                    <a:lnTo>
                      <a:pt x="184" y="3"/>
                    </a:lnTo>
                    <a:lnTo>
                      <a:pt x="188" y="3"/>
                    </a:lnTo>
                    <a:lnTo>
                      <a:pt x="191" y="4"/>
                    </a:lnTo>
                    <a:lnTo>
                      <a:pt x="194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4" y="5"/>
                    </a:lnTo>
                    <a:lnTo>
                      <a:pt x="206" y="6"/>
                    </a:lnTo>
                    <a:lnTo>
                      <a:pt x="208" y="6"/>
                    </a:lnTo>
                    <a:lnTo>
                      <a:pt x="210" y="7"/>
                    </a:lnTo>
                    <a:lnTo>
                      <a:pt x="212" y="7"/>
                    </a:lnTo>
                    <a:lnTo>
                      <a:pt x="214" y="7"/>
                    </a:lnTo>
                    <a:lnTo>
                      <a:pt x="216" y="8"/>
                    </a:lnTo>
                    <a:lnTo>
                      <a:pt x="218" y="8"/>
                    </a:lnTo>
                    <a:lnTo>
                      <a:pt x="220" y="9"/>
                    </a:lnTo>
                    <a:lnTo>
                      <a:pt x="221" y="9"/>
                    </a:lnTo>
                    <a:lnTo>
                      <a:pt x="223" y="10"/>
                    </a:lnTo>
                    <a:lnTo>
                      <a:pt x="224" y="10"/>
                    </a:lnTo>
                    <a:lnTo>
                      <a:pt x="225" y="11"/>
                    </a:lnTo>
                    <a:lnTo>
                      <a:pt x="227" y="11"/>
                    </a:lnTo>
                    <a:lnTo>
                      <a:pt x="228" y="12"/>
                    </a:lnTo>
                    <a:lnTo>
                      <a:pt x="228" y="13"/>
                    </a:lnTo>
                    <a:lnTo>
                      <a:pt x="229" y="14"/>
                    </a:lnTo>
                    <a:lnTo>
                      <a:pt x="230" y="15"/>
                    </a:lnTo>
                    <a:lnTo>
                      <a:pt x="231" y="16"/>
                    </a:lnTo>
                    <a:lnTo>
                      <a:pt x="231" y="30"/>
                    </a:lnTo>
                    <a:lnTo>
                      <a:pt x="230" y="31"/>
                    </a:lnTo>
                    <a:lnTo>
                      <a:pt x="229" y="32"/>
                    </a:lnTo>
                    <a:lnTo>
                      <a:pt x="227" y="33"/>
                    </a:lnTo>
                    <a:lnTo>
                      <a:pt x="224" y="35"/>
                    </a:lnTo>
                    <a:lnTo>
                      <a:pt x="222" y="36"/>
                    </a:lnTo>
                    <a:lnTo>
                      <a:pt x="220" y="37"/>
                    </a:lnTo>
                    <a:lnTo>
                      <a:pt x="217" y="38"/>
                    </a:lnTo>
                    <a:lnTo>
                      <a:pt x="215" y="38"/>
                    </a:lnTo>
                    <a:lnTo>
                      <a:pt x="214" y="39"/>
                    </a:lnTo>
                    <a:lnTo>
                      <a:pt x="213" y="39"/>
                    </a:lnTo>
                    <a:lnTo>
                      <a:pt x="212" y="39"/>
                    </a:lnTo>
                    <a:lnTo>
                      <a:pt x="210" y="40"/>
                    </a:lnTo>
                    <a:lnTo>
                      <a:pt x="209" y="40"/>
                    </a:lnTo>
                    <a:lnTo>
                      <a:pt x="208" y="40"/>
                    </a:lnTo>
                    <a:lnTo>
                      <a:pt x="206" y="41"/>
                    </a:lnTo>
                    <a:lnTo>
                      <a:pt x="205" y="41"/>
                    </a:lnTo>
                    <a:lnTo>
                      <a:pt x="204" y="41"/>
                    </a:lnTo>
                    <a:lnTo>
                      <a:pt x="202" y="41"/>
                    </a:lnTo>
                    <a:lnTo>
                      <a:pt x="201" y="42"/>
                    </a:lnTo>
                    <a:lnTo>
                      <a:pt x="199" y="42"/>
                    </a:lnTo>
                    <a:lnTo>
                      <a:pt x="198" y="42"/>
                    </a:lnTo>
                    <a:lnTo>
                      <a:pt x="196" y="42"/>
                    </a:lnTo>
                    <a:lnTo>
                      <a:pt x="195" y="43"/>
                    </a:lnTo>
                    <a:lnTo>
                      <a:pt x="193" y="43"/>
                    </a:lnTo>
                    <a:lnTo>
                      <a:pt x="190" y="43"/>
                    </a:lnTo>
                    <a:lnTo>
                      <a:pt x="188" y="43"/>
                    </a:lnTo>
                    <a:lnTo>
                      <a:pt x="185" y="44"/>
                    </a:lnTo>
                    <a:lnTo>
                      <a:pt x="183" y="44"/>
                    </a:lnTo>
                    <a:lnTo>
                      <a:pt x="180" y="44"/>
                    </a:lnTo>
                    <a:lnTo>
                      <a:pt x="178" y="44"/>
                    </a:lnTo>
                    <a:lnTo>
                      <a:pt x="175" y="45"/>
                    </a:lnTo>
                    <a:lnTo>
                      <a:pt x="172" y="45"/>
                    </a:lnTo>
                    <a:lnTo>
                      <a:pt x="169" y="45"/>
                    </a:lnTo>
                    <a:lnTo>
                      <a:pt x="166" y="45"/>
                    </a:lnTo>
                    <a:lnTo>
                      <a:pt x="163" y="45"/>
                    </a:lnTo>
                    <a:lnTo>
                      <a:pt x="160" y="46"/>
                    </a:lnTo>
                    <a:lnTo>
                      <a:pt x="158" y="46"/>
                    </a:lnTo>
                    <a:lnTo>
                      <a:pt x="154" y="46"/>
                    </a:lnTo>
                    <a:lnTo>
                      <a:pt x="151" y="46"/>
                    </a:lnTo>
                    <a:lnTo>
                      <a:pt x="148" y="46"/>
                    </a:lnTo>
                    <a:lnTo>
                      <a:pt x="146" y="46"/>
                    </a:lnTo>
                    <a:lnTo>
                      <a:pt x="144" y="46"/>
                    </a:lnTo>
                    <a:lnTo>
                      <a:pt x="142" y="46"/>
                    </a:lnTo>
                    <a:lnTo>
                      <a:pt x="140" y="47"/>
                    </a:lnTo>
                    <a:lnTo>
                      <a:pt x="138" y="47"/>
                    </a:lnTo>
                    <a:lnTo>
                      <a:pt x="136" y="47"/>
                    </a:lnTo>
                    <a:lnTo>
                      <a:pt x="134" y="47"/>
                    </a:lnTo>
                    <a:lnTo>
                      <a:pt x="132" y="47"/>
                    </a:lnTo>
                    <a:lnTo>
                      <a:pt x="130" y="47"/>
                    </a:lnTo>
                    <a:lnTo>
                      <a:pt x="128" y="47"/>
                    </a:lnTo>
                    <a:lnTo>
                      <a:pt x="126" y="47"/>
                    </a:lnTo>
                    <a:lnTo>
                      <a:pt x="124" y="47"/>
                    </a:lnTo>
                    <a:lnTo>
                      <a:pt x="121" y="47"/>
                    </a:lnTo>
                    <a:lnTo>
                      <a:pt x="119" y="47"/>
                    </a:lnTo>
                    <a:lnTo>
                      <a:pt x="117" y="47"/>
                    </a:lnTo>
                    <a:lnTo>
                      <a:pt x="115" y="47"/>
                    </a:lnTo>
                    <a:lnTo>
                      <a:pt x="113" y="47"/>
                    </a:lnTo>
                    <a:lnTo>
                      <a:pt x="111" y="47"/>
                    </a:lnTo>
                    <a:lnTo>
                      <a:pt x="109" y="47"/>
                    </a:lnTo>
                    <a:lnTo>
                      <a:pt x="107" y="47"/>
                    </a:lnTo>
                    <a:lnTo>
                      <a:pt x="105" y="47"/>
                    </a:lnTo>
                    <a:lnTo>
                      <a:pt x="102" y="47"/>
                    </a:lnTo>
                    <a:lnTo>
                      <a:pt x="100" y="47"/>
                    </a:lnTo>
                    <a:lnTo>
                      <a:pt x="98" y="47"/>
                    </a:lnTo>
                    <a:lnTo>
                      <a:pt x="96" y="47"/>
                    </a:lnTo>
                    <a:lnTo>
                      <a:pt x="94" y="47"/>
                    </a:lnTo>
                    <a:lnTo>
                      <a:pt x="92" y="47"/>
                    </a:lnTo>
                    <a:lnTo>
                      <a:pt x="90" y="47"/>
                    </a:lnTo>
                    <a:lnTo>
                      <a:pt x="88" y="46"/>
                    </a:lnTo>
                    <a:lnTo>
                      <a:pt x="86" y="46"/>
                    </a:lnTo>
                    <a:lnTo>
                      <a:pt x="84" y="46"/>
                    </a:lnTo>
                    <a:lnTo>
                      <a:pt x="82" y="46"/>
                    </a:lnTo>
                    <a:lnTo>
                      <a:pt x="77" y="46"/>
                    </a:lnTo>
                    <a:lnTo>
                      <a:pt x="73" y="46"/>
                    </a:lnTo>
                    <a:lnTo>
                      <a:pt x="68" y="45"/>
                    </a:lnTo>
                    <a:lnTo>
                      <a:pt x="63" y="45"/>
                    </a:lnTo>
                    <a:lnTo>
                      <a:pt x="59" y="45"/>
                    </a:lnTo>
                    <a:lnTo>
                      <a:pt x="55" y="45"/>
                    </a:lnTo>
                    <a:lnTo>
                      <a:pt x="51" y="44"/>
                    </a:lnTo>
                    <a:lnTo>
                      <a:pt x="47" y="44"/>
                    </a:lnTo>
                    <a:lnTo>
                      <a:pt x="43" y="43"/>
                    </a:lnTo>
                    <a:lnTo>
                      <a:pt x="39" y="43"/>
                    </a:lnTo>
                    <a:lnTo>
                      <a:pt x="36" y="43"/>
                    </a:lnTo>
                    <a:lnTo>
                      <a:pt x="33" y="42"/>
                    </a:lnTo>
                    <a:lnTo>
                      <a:pt x="29" y="42"/>
                    </a:lnTo>
                    <a:lnTo>
                      <a:pt x="26" y="41"/>
                    </a:lnTo>
                    <a:lnTo>
                      <a:pt x="23" y="40"/>
                    </a:lnTo>
                    <a:lnTo>
                      <a:pt x="20" y="40"/>
                    </a:lnTo>
                    <a:lnTo>
                      <a:pt x="18" y="39"/>
                    </a:lnTo>
                    <a:lnTo>
                      <a:pt x="16" y="39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1" y="37"/>
                    </a:lnTo>
                    <a:lnTo>
                      <a:pt x="9" y="36"/>
                    </a:lnTo>
                    <a:lnTo>
                      <a:pt x="8" y="36"/>
                    </a:lnTo>
                    <a:lnTo>
                      <a:pt x="7" y="35"/>
                    </a:lnTo>
                    <a:lnTo>
                      <a:pt x="5" y="34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3" y="33"/>
                    </a:lnTo>
                    <a:lnTo>
                      <a:pt x="2" y="32"/>
                    </a:lnTo>
                    <a:lnTo>
                      <a:pt x="1" y="31"/>
                    </a:lnTo>
                    <a:lnTo>
                      <a:pt x="1" y="31"/>
                    </a:lnTo>
                    <a:lnTo>
                      <a:pt x="0" y="30"/>
                    </a:lnTo>
                    <a:lnTo>
                      <a:pt x="0" y="16"/>
                    </a:lnTo>
                    <a:lnTo>
                      <a:pt x="1" y="14"/>
                    </a:lnTo>
                    <a:lnTo>
                      <a:pt x="2" y="13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6" y="10"/>
                    </a:lnTo>
                    <a:lnTo>
                      <a:pt x="8" y="9"/>
                    </a:lnTo>
                    <a:lnTo>
                      <a:pt x="11" y="9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96" name="Freeform 1413"/>
              <p:cNvSpPr>
                <a:spLocks/>
              </p:cNvSpPr>
              <p:nvPr/>
            </p:nvSpPr>
            <p:spPr bwMode="auto">
              <a:xfrm>
                <a:off x="5089" y="2692"/>
                <a:ext cx="222" cy="27"/>
              </a:xfrm>
              <a:custGeom>
                <a:avLst/>
                <a:gdLst>
                  <a:gd name="T0" fmla="*/ 211 w 222"/>
                  <a:gd name="T1" fmla="*/ 19 h 27"/>
                  <a:gd name="T2" fmla="*/ 200 w 222"/>
                  <a:gd name="T3" fmla="*/ 21 h 27"/>
                  <a:gd name="T4" fmla="*/ 187 w 222"/>
                  <a:gd name="T5" fmla="*/ 23 h 27"/>
                  <a:gd name="T6" fmla="*/ 172 w 222"/>
                  <a:gd name="T7" fmla="*/ 25 h 27"/>
                  <a:gd name="T8" fmla="*/ 154 w 222"/>
                  <a:gd name="T9" fmla="*/ 26 h 27"/>
                  <a:gd name="T10" fmla="*/ 140 w 222"/>
                  <a:gd name="T11" fmla="*/ 26 h 27"/>
                  <a:gd name="T12" fmla="*/ 134 w 222"/>
                  <a:gd name="T13" fmla="*/ 27 h 27"/>
                  <a:gd name="T14" fmla="*/ 129 w 222"/>
                  <a:gd name="T15" fmla="*/ 27 h 27"/>
                  <a:gd name="T16" fmla="*/ 123 w 222"/>
                  <a:gd name="T17" fmla="*/ 27 h 27"/>
                  <a:gd name="T18" fmla="*/ 117 w 222"/>
                  <a:gd name="T19" fmla="*/ 27 h 27"/>
                  <a:gd name="T20" fmla="*/ 111 w 222"/>
                  <a:gd name="T21" fmla="*/ 27 h 27"/>
                  <a:gd name="T22" fmla="*/ 103 w 222"/>
                  <a:gd name="T23" fmla="*/ 27 h 27"/>
                  <a:gd name="T24" fmla="*/ 95 w 222"/>
                  <a:gd name="T25" fmla="*/ 27 h 27"/>
                  <a:gd name="T26" fmla="*/ 86 w 222"/>
                  <a:gd name="T27" fmla="*/ 26 h 27"/>
                  <a:gd name="T28" fmla="*/ 79 w 222"/>
                  <a:gd name="T29" fmla="*/ 26 h 27"/>
                  <a:gd name="T30" fmla="*/ 71 w 222"/>
                  <a:gd name="T31" fmla="*/ 26 h 27"/>
                  <a:gd name="T32" fmla="*/ 62 w 222"/>
                  <a:gd name="T33" fmla="*/ 25 h 27"/>
                  <a:gd name="T34" fmla="*/ 52 w 222"/>
                  <a:gd name="T35" fmla="*/ 25 h 27"/>
                  <a:gd name="T36" fmla="*/ 43 w 222"/>
                  <a:gd name="T37" fmla="*/ 24 h 27"/>
                  <a:gd name="T38" fmla="*/ 35 w 222"/>
                  <a:gd name="T39" fmla="*/ 23 h 27"/>
                  <a:gd name="T40" fmla="*/ 28 w 222"/>
                  <a:gd name="T41" fmla="*/ 22 h 27"/>
                  <a:gd name="T42" fmla="*/ 22 w 222"/>
                  <a:gd name="T43" fmla="*/ 21 h 27"/>
                  <a:gd name="T44" fmla="*/ 18 w 222"/>
                  <a:gd name="T45" fmla="*/ 21 h 27"/>
                  <a:gd name="T46" fmla="*/ 14 w 222"/>
                  <a:gd name="T47" fmla="*/ 20 h 27"/>
                  <a:gd name="T48" fmla="*/ 8 w 222"/>
                  <a:gd name="T49" fmla="*/ 18 h 27"/>
                  <a:gd name="T50" fmla="*/ 2 w 222"/>
                  <a:gd name="T51" fmla="*/ 16 h 27"/>
                  <a:gd name="T52" fmla="*/ 0 w 222"/>
                  <a:gd name="T53" fmla="*/ 13 h 27"/>
                  <a:gd name="T54" fmla="*/ 2 w 222"/>
                  <a:gd name="T55" fmla="*/ 11 h 27"/>
                  <a:gd name="T56" fmla="*/ 6 w 222"/>
                  <a:gd name="T57" fmla="*/ 9 h 27"/>
                  <a:gd name="T58" fmla="*/ 12 w 222"/>
                  <a:gd name="T59" fmla="*/ 7 h 27"/>
                  <a:gd name="T60" fmla="*/ 21 w 222"/>
                  <a:gd name="T61" fmla="*/ 5 h 27"/>
                  <a:gd name="T62" fmla="*/ 32 w 222"/>
                  <a:gd name="T63" fmla="*/ 4 h 27"/>
                  <a:gd name="T64" fmla="*/ 44 w 222"/>
                  <a:gd name="T65" fmla="*/ 2 h 27"/>
                  <a:gd name="T66" fmla="*/ 56 w 222"/>
                  <a:gd name="T67" fmla="*/ 1 h 27"/>
                  <a:gd name="T68" fmla="*/ 70 w 222"/>
                  <a:gd name="T69" fmla="*/ 1 h 27"/>
                  <a:gd name="T70" fmla="*/ 85 w 222"/>
                  <a:gd name="T71" fmla="*/ 0 h 27"/>
                  <a:gd name="T72" fmla="*/ 100 w 222"/>
                  <a:gd name="T73" fmla="*/ 0 h 27"/>
                  <a:gd name="T74" fmla="*/ 116 w 222"/>
                  <a:gd name="T75" fmla="*/ 0 h 27"/>
                  <a:gd name="T76" fmla="*/ 129 w 222"/>
                  <a:gd name="T77" fmla="*/ 0 h 27"/>
                  <a:gd name="T78" fmla="*/ 141 w 222"/>
                  <a:gd name="T79" fmla="*/ 0 h 27"/>
                  <a:gd name="T80" fmla="*/ 153 w 222"/>
                  <a:gd name="T81" fmla="*/ 1 h 27"/>
                  <a:gd name="T82" fmla="*/ 164 w 222"/>
                  <a:gd name="T83" fmla="*/ 1 h 27"/>
                  <a:gd name="T84" fmla="*/ 175 w 222"/>
                  <a:gd name="T85" fmla="*/ 2 h 27"/>
                  <a:gd name="T86" fmla="*/ 184 w 222"/>
                  <a:gd name="T87" fmla="*/ 3 h 27"/>
                  <a:gd name="T88" fmla="*/ 193 w 222"/>
                  <a:gd name="T89" fmla="*/ 4 h 27"/>
                  <a:gd name="T90" fmla="*/ 201 w 222"/>
                  <a:gd name="T91" fmla="*/ 5 h 27"/>
                  <a:gd name="T92" fmla="*/ 208 w 222"/>
                  <a:gd name="T93" fmla="*/ 6 h 27"/>
                  <a:gd name="T94" fmla="*/ 213 w 222"/>
                  <a:gd name="T95" fmla="*/ 8 h 27"/>
                  <a:gd name="T96" fmla="*/ 218 w 222"/>
                  <a:gd name="T97" fmla="*/ 10 h 27"/>
                  <a:gd name="T98" fmla="*/ 221 w 222"/>
                  <a:gd name="T99" fmla="*/ 11 h 27"/>
                  <a:gd name="T100" fmla="*/ 222 w 222"/>
                  <a:gd name="T101" fmla="*/ 13 h 27"/>
                  <a:gd name="T102" fmla="*/ 221 w 222"/>
                  <a:gd name="T103" fmla="*/ 15 h 27"/>
                  <a:gd name="T104" fmla="*/ 219 w 222"/>
                  <a:gd name="T10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2" h="27">
                    <a:moveTo>
                      <a:pt x="216" y="18"/>
                    </a:moveTo>
                    <a:lnTo>
                      <a:pt x="213" y="19"/>
                    </a:lnTo>
                    <a:lnTo>
                      <a:pt x="211" y="19"/>
                    </a:lnTo>
                    <a:lnTo>
                      <a:pt x="207" y="20"/>
                    </a:lnTo>
                    <a:lnTo>
                      <a:pt x="204" y="21"/>
                    </a:lnTo>
                    <a:lnTo>
                      <a:pt x="200" y="21"/>
                    </a:lnTo>
                    <a:lnTo>
                      <a:pt x="196" y="22"/>
                    </a:lnTo>
                    <a:lnTo>
                      <a:pt x="192" y="23"/>
                    </a:lnTo>
                    <a:lnTo>
                      <a:pt x="187" y="23"/>
                    </a:lnTo>
                    <a:lnTo>
                      <a:pt x="182" y="24"/>
                    </a:lnTo>
                    <a:lnTo>
                      <a:pt x="177" y="24"/>
                    </a:lnTo>
                    <a:lnTo>
                      <a:pt x="172" y="25"/>
                    </a:lnTo>
                    <a:lnTo>
                      <a:pt x="166" y="25"/>
                    </a:lnTo>
                    <a:lnTo>
                      <a:pt x="160" y="25"/>
                    </a:lnTo>
                    <a:lnTo>
                      <a:pt x="154" y="26"/>
                    </a:lnTo>
                    <a:lnTo>
                      <a:pt x="148" y="26"/>
                    </a:lnTo>
                    <a:lnTo>
                      <a:pt x="142" y="26"/>
                    </a:lnTo>
                    <a:lnTo>
                      <a:pt x="140" y="26"/>
                    </a:lnTo>
                    <a:lnTo>
                      <a:pt x="138" y="26"/>
                    </a:lnTo>
                    <a:lnTo>
                      <a:pt x="136" y="26"/>
                    </a:lnTo>
                    <a:lnTo>
                      <a:pt x="134" y="27"/>
                    </a:lnTo>
                    <a:lnTo>
                      <a:pt x="133" y="27"/>
                    </a:lnTo>
                    <a:lnTo>
                      <a:pt x="131" y="27"/>
                    </a:lnTo>
                    <a:lnTo>
                      <a:pt x="129" y="27"/>
                    </a:lnTo>
                    <a:lnTo>
                      <a:pt x="127" y="27"/>
                    </a:lnTo>
                    <a:lnTo>
                      <a:pt x="125" y="27"/>
                    </a:lnTo>
                    <a:lnTo>
                      <a:pt x="123" y="27"/>
                    </a:lnTo>
                    <a:lnTo>
                      <a:pt x="121" y="27"/>
                    </a:lnTo>
                    <a:lnTo>
                      <a:pt x="119" y="27"/>
                    </a:lnTo>
                    <a:lnTo>
                      <a:pt x="117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11" y="27"/>
                    </a:lnTo>
                    <a:lnTo>
                      <a:pt x="108" y="27"/>
                    </a:lnTo>
                    <a:lnTo>
                      <a:pt x="106" y="27"/>
                    </a:lnTo>
                    <a:lnTo>
                      <a:pt x="103" y="27"/>
                    </a:lnTo>
                    <a:lnTo>
                      <a:pt x="100" y="27"/>
                    </a:lnTo>
                    <a:lnTo>
                      <a:pt x="97" y="27"/>
                    </a:lnTo>
                    <a:lnTo>
                      <a:pt x="95" y="27"/>
                    </a:lnTo>
                    <a:lnTo>
                      <a:pt x="92" y="27"/>
                    </a:lnTo>
                    <a:lnTo>
                      <a:pt x="89" y="27"/>
                    </a:lnTo>
                    <a:lnTo>
                      <a:pt x="86" y="26"/>
                    </a:lnTo>
                    <a:lnTo>
                      <a:pt x="84" y="26"/>
                    </a:lnTo>
                    <a:lnTo>
                      <a:pt x="81" y="26"/>
                    </a:lnTo>
                    <a:lnTo>
                      <a:pt x="79" y="26"/>
                    </a:lnTo>
                    <a:lnTo>
                      <a:pt x="76" y="26"/>
                    </a:lnTo>
                    <a:lnTo>
                      <a:pt x="74" y="26"/>
                    </a:lnTo>
                    <a:lnTo>
                      <a:pt x="71" y="26"/>
                    </a:lnTo>
                    <a:lnTo>
                      <a:pt x="69" y="26"/>
                    </a:lnTo>
                    <a:lnTo>
                      <a:pt x="65" y="26"/>
                    </a:lnTo>
                    <a:lnTo>
                      <a:pt x="62" y="25"/>
                    </a:lnTo>
                    <a:lnTo>
                      <a:pt x="59" y="25"/>
                    </a:lnTo>
                    <a:lnTo>
                      <a:pt x="56" y="25"/>
                    </a:lnTo>
                    <a:lnTo>
                      <a:pt x="52" y="25"/>
                    </a:lnTo>
                    <a:lnTo>
                      <a:pt x="49" y="24"/>
                    </a:lnTo>
                    <a:lnTo>
                      <a:pt x="46" y="24"/>
                    </a:lnTo>
                    <a:lnTo>
                      <a:pt x="43" y="24"/>
                    </a:lnTo>
                    <a:lnTo>
                      <a:pt x="41" y="24"/>
                    </a:lnTo>
                    <a:lnTo>
                      <a:pt x="38" y="23"/>
                    </a:lnTo>
                    <a:lnTo>
                      <a:pt x="35" y="23"/>
                    </a:lnTo>
                    <a:lnTo>
                      <a:pt x="33" y="23"/>
                    </a:lnTo>
                    <a:lnTo>
                      <a:pt x="30" y="23"/>
                    </a:lnTo>
                    <a:lnTo>
                      <a:pt x="28" y="22"/>
                    </a:lnTo>
                    <a:lnTo>
                      <a:pt x="25" y="22"/>
                    </a:lnTo>
                    <a:lnTo>
                      <a:pt x="23" y="22"/>
                    </a:lnTo>
                    <a:lnTo>
                      <a:pt x="22" y="21"/>
                    </a:lnTo>
                    <a:lnTo>
                      <a:pt x="20" y="21"/>
                    </a:lnTo>
                    <a:lnTo>
                      <a:pt x="19" y="21"/>
                    </a:lnTo>
                    <a:lnTo>
                      <a:pt x="18" y="21"/>
                    </a:lnTo>
                    <a:lnTo>
                      <a:pt x="17" y="20"/>
                    </a:lnTo>
                    <a:lnTo>
                      <a:pt x="16" y="20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0" y="19"/>
                    </a:lnTo>
                    <a:lnTo>
                      <a:pt x="8" y="18"/>
                    </a:lnTo>
                    <a:lnTo>
                      <a:pt x="6" y="17"/>
                    </a:lnTo>
                    <a:lnTo>
                      <a:pt x="4" y="17"/>
                    </a:lnTo>
                    <a:lnTo>
                      <a:pt x="2" y="16"/>
                    </a:lnTo>
                    <a:lnTo>
                      <a:pt x="1" y="15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" y="12"/>
                    </a:lnTo>
                    <a:lnTo>
                      <a:pt x="2" y="11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6" y="9"/>
                    </a:lnTo>
                    <a:lnTo>
                      <a:pt x="8" y="8"/>
                    </a:lnTo>
                    <a:lnTo>
                      <a:pt x="10" y="8"/>
                    </a:lnTo>
                    <a:lnTo>
                      <a:pt x="12" y="7"/>
                    </a:lnTo>
                    <a:lnTo>
                      <a:pt x="15" y="6"/>
                    </a:lnTo>
                    <a:lnTo>
                      <a:pt x="18" y="6"/>
                    </a:lnTo>
                    <a:lnTo>
                      <a:pt x="21" y="5"/>
                    </a:lnTo>
                    <a:lnTo>
                      <a:pt x="25" y="5"/>
                    </a:lnTo>
                    <a:lnTo>
                      <a:pt x="28" y="4"/>
                    </a:lnTo>
                    <a:lnTo>
                      <a:pt x="32" y="4"/>
                    </a:lnTo>
                    <a:lnTo>
                      <a:pt x="36" y="3"/>
                    </a:lnTo>
                    <a:lnTo>
                      <a:pt x="40" y="3"/>
                    </a:lnTo>
                    <a:lnTo>
                      <a:pt x="44" y="2"/>
                    </a:lnTo>
                    <a:lnTo>
                      <a:pt x="48" y="2"/>
                    </a:lnTo>
                    <a:lnTo>
                      <a:pt x="52" y="2"/>
                    </a:lnTo>
                    <a:lnTo>
                      <a:pt x="56" y="1"/>
                    </a:lnTo>
                    <a:lnTo>
                      <a:pt x="61" y="1"/>
                    </a:lnTo>
                    <a:lnTo>
                      <a:pt x="65" y="1"/>
                    </a:lnTo>
                    <a:lnTo>
                      <a:pt x="70" y="1"/>
                    </a:lnTo>
                    <a:lnTo>
                      <a:pt x="75" y="0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90" y="0"/>
                    </a:lnTo>
                    <a:lnTo>
                      <a:pt x="95" y="0"/>
                    </a:lnTo>
                    <a:lnTo>
                      <a:pt x="100" y="0"/>
                    </a:lnTo>
                    <a:lnTo>
                      <a:pt x="106" y="0"/>
                    </a:lnTo>
                    <a:lnTo>
                      <a:pt x="111" y="0"/>
                    </a:lnTo>
                    <a:lnTo>
                      <a:pt x="116" y="0"/>
                    </a:lnTo>
                    <a:lnTo>
                      <a:pt x="120" y="0"/>
                    </a:lnTo>
                    <a:lnTo>
                      <a:pt x="124" y="0"/>
                    </a:lnTo>
                    <a:lnTo>
                      <a:pt x="129" y="0"/>
                    </a:lnTo>
                    <a:lnTo>
                      <a:pt x="133" y="0"/>
                    </a:lnTo>
                    <a:lnTo>
                      <a:pt x="137" y="0"/>
                    </a:lnTo>
                    <a:lnTo>
                      <a:pt x="141" y="0"/>
                    </a:lnTo>
                    <a:lnTo>
                      <a:pt x="145" y="0"/>
                    </a:lnTo>
                    <a:lnTo>
                      <a:pt x="149" y="0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4" y="1"/>
                    </a:lnTo>
                    <a:lnTo>
                      <a:pt x="168" y="1"/>
                    </a:lnTo>
                    <a:lnTo>
                      <a:pt x="171" y="2"/>
                    </a:lnTo>
                    <a:lnTo>
                      <a:pt x="175" y="2"/>
                    </a:lnTo>
                    <a:lnTo>
                      <a:pt x="178" y="2"/>
                    </a:lnTo>
                    <a:lnTo>
                      <a:pt x="181" y="3"/>
                    </a:lnTo>
                    <a:lnTo>
                      <a:pt x="184" y="3"/>
                    </a:lnTo>
                    <a:lnTo>
                      <a:pt x="187" y="3"/>
                    </a:lnTo>
                    <a:lnTo>
                      <a:pt x="190" y="4"/>
                    </a:lnTo>
                    <a:lnTo>
                      <a:pt x="193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3" y="6"/>
                    </a:lnTo>
                    <a:lnTo>
                      <a:pt x="206" y="6"/>
                    </a:lnTo>
                    <a:lnTo>
                      <a:pt x="208" y="6"/>
                    </a:lnTo>
                    <a:lnTo>
                      <a:pt x="210" y="7"/>
                    </a:lnTo>
                    <a:lnTo>
                      <a:pt x="212" y="7"/>
                    </a:lnTo>
                    <a:lnTo>
                      <a:pt x="213" y="8"/>
                    </a:lnTo>
                    <a:lnTo>
                      <a:pt x="215" y="8"/>
                    </a:lnTo>
                    <a:lnTo>
                      <a:pt x="217" y="9"/>
                    </a:lnTo>
                    <a:lnTo>
                      <a:pt x="218" y="10"/>
                    </a:lnTo>
                    <a:lnTo>
                      <a:pt x="219" y="10"/>
                    </a:lnTo>
                    <a:lnTo>
                      <a:pt x="220" y="11"/>
                    </a:lnTo>
                    <a:lnTo>
                      <a:pt x="221" y="11"/>
                    </a:lnTo>
                    <a:lnTo>
                      <a:pt x="222" y="12"/>
                    </a:lnTo>
                    <a:lnTo>
                      <a:pt x="222" y="13"/>
                    </a:lnTo>
                    <a:lnTo>
                      <a:pt x="222" y="13"/>
                    </a:lnTo>
                    <a:lnTo>
                      <a:pt x="222" y="14"/>
                    </a:lnTo>
                    <a:lnTo>
                      <a:pt x="222" y="14"/>
                    </a:lnTo>
                    <a:lnTo>
                      <a:pt x="221" y="15"/>
                    </a:lnTo>
                    <a:lnTo>
                      <a:pt x="221" y="16"/>
                    </a:lnTo>
                    <a:lnTo>
                      <a:pt x="220" y="16"/>
                    </a:lnTo>
                    <a:lnTo>
                      <a:pt x="219" y="17"/>
                    </a:lnTo>
                    <a:lnTo>
                      <a:pt x="217" y="17"/>
                    </a:lnTo>
                    <a:lnTo>
                      <a:pt x="216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97" name="Freeform 1414"/>
              <p:cNvSpPr>
                <a:spLocks/>
              </p:cNvSpPr>
              <p:nvPr/>
            </p:nvSpPr>
            <p:spPr bwMode="auto">
              <a:xfrm>
                <a:off x="5088" y="2709"/>
                <a:ext cx="225" cy="23"/>
              </a:xfrm>
              <a:custGeom>
                <a:avLst/>
                <a:gdLst>
                  <a:gd name="T0" fmla="*/ 222 w 225"/>
                  <a:gd name="T1" fmla="*/ 10 h 23"/>
                  <a:gd name="T2" fmla="*/ 215 w 225"/>
                  <a:gd name="T3" fmla="*/ 14 h 23"/>
                  <a:gd name="T4" fmla="*/ 208 w 225"/>
                  <a:gd name="T5" fmla="*/ 16 h 23"/>
                  <a:gd name="T6" fmla="*/ 199 w 225"/>
                  <a:gd name="T7" fmla="*/ 18 h 23"/>
                  <a:gd name="T8" fmla="*/ 188 w 225"/>
                  <a:gd name="T9" fmla="*/ 19 h 23"/>
                  <a:gd name="T10" fmla="*/ 176 w 225"/>
                  <a:gd name="T11" fmla="*/ 20 h 23"/>
                  <a:gd name="T12" fmla="*/ 163 w 225"/>
                  <a:gd name="T13" fmla="*/ 21 h 23"/>
                  <a:gd name="T14" fmla="*/ 149 w 225"/>
                  <a:gd name="T15" fmla="*/ 22 h 23"/>
                  <a:gd name="T16" fmla="*/ 140 w 225"/>
                  <a:gd name="T17" fmla="*/ 23 h 23"/>
                  <a:gd name="T18" fmla="*/ 134 w 225"/>
                  <a:gd name="T19" fmla="*/ 23 h 23"/>
                  <a:gd name="T20" fmla="*/ 129 w 225"/>
                  <a:gd name="T21" fmla="*/ 23 h 23"/>
                  <a:gd name="T22" fmla="*/ 123 w 225"/>
                  <a:gd name="T23" fmla="*/ 23 h 23"/>
                  <a:gd name="T24" fmla="*/ 117 w 225"/>
                  <a:gd name="T25" fmla="*/ 23 h 23"/>
                  <a:gd name="T26" fmla="*/ 110 w 225"/>
                  <a:gd name="T27" fmla="*/ 23 h 23"/>
                  <a:gd name="T28" fmla="*/ 102 w 225"/>
                  <a:gd name="T29" fmla="*/ 23 h 23"/>
                  <a:gd name="T30" fmla="*/ 93 w 225"/>
                  <a:gd name="T31" fmla="*/ 23 h 23"/>
                  <a:gd name="T32" fmla="*/ 85 w 225"/>
                  <a:gd name="T33" fmla="*/ 23 h 23"/>
                  <a:gd name="T34" fmla="*/ 77 w 225"/>
                  <a:gd name="T35" fmla="*/ 22 h 23"/>
                  <a:gd name="T36" fmla="*/ 70 w 225"/>
                  <a:gd name="T37" fmla="*/ 22 h 23"/>
                  <a:gd name="T38" fmla="*/ 60 w 225"/>
                  <a:gd name="T39" fmla="*/ 21 h 23"/>
                  <a:gd name="T40" fmla="*/ 50 w 225"/>
                  <a:gd name="T41" fmla="*/ 20 h 23"/>
                  <a:gd name="T42" fmla="*/ 42 w 225"/>
                  <a:gd name="T43" fmla="*/ 20 h 23"/>
                  <a:gd name="T44" fmla="*/ 34 w 225"/>
                  <a:gd name="T45" fmla="*/ 18 h 23"/>
                  <a:gd name="T46" fmla="*/ 26 w 225"/>
                  <a:gd name="T47" fmla="*/ 17 h 23"/>
                  <a:gd name="T48" fmla="*/ 21 w 225"/>
                  <a:gd name="T49" fmla="*/ 16 h 23"/>
                  <a:gd name="T50" fmla="*/ 18 w 225"/>
                  <a:gd name="T51" fmla="*/ 16 h 23"/>
                  <a:gd name="T52" fmla="*/ 14 w 225"/>
                  <a:gd name="T53" fmla="*/ 15 h 23"/>
                  <a:gd name="T54" fmla="*/ 6 w 225"/>
                  <a:gd name="T55" fmla="*/ 12 h 23"/>
                  <a:gd name="T56" fmla="*/ 1 w 225"/>
                  <a:gd name="T57" fmla="*/ 9 h 23"/>
                  <a:gd name="T58" fmla="*/ 0 w 225"/>
                  <a:gd name="T59" fmla="*/ 6 h 23"/>
                  <a:gd name="T60" fmla="*/ 0 w 225"/>
                  <a:gd name="T61" fmla="*/ 0 h 23"/>
                  <a:gd name="T62" fmla="*/ 3 w 225"/>
                  <a:gd name="T63" fmla="*/ 2 h 23"/>
                  <a:gd name="T64" fmla="*/ 9 w 225"/>
                  <a:gd name="T65" fmla="*/ 5 h 23"/>
                  <a:gd name="T66" fmla="*/ 14 w 225"/>
                  <a:gd name="T67" fmla="*/ 6 h 23"/>
                  <a:gd name="T68" fmla="*/ 18 w 225"/>
                  <a:gd name="T69" fmla="*/ 7 h 23"/>
                  <a:gd name="T70" fmla="*/ 22 w 225"/>
                  <a:gd name="T71" fmla="*/ 8 h 23"/>
                  <a:gd name="T72" fmla="*/ 28 w 225"/>
                  <a:gd name="T73" fmla="*/ 9 h 23"/>
                  <a:gd name="T74" fmla="*/ 35 w 225"/>
                  <a:gd name="T75" fmla="*/ 10 h 23"/>
                  <a:gd name="T76" fmla="*/ 44 w 225"/>
                  <a:gd name="T77" fmla="*/ 11 h 23"/>
                  <a:gd name="T78" fmla="*/ 53 w 225"/>
                  <a:gd name="T79" fmla="*/ 12 h 23"/>
                  <a:gd name="T80" fmla="*/ 63 w 225"/>
                  <a:gd name="T81" fmla="*/ 13 h 23"/>
                  <a:gd name="T82" fmla="*/ 72 w 225"/>
                  <a:gd name="T83" fmla="*/ 13 h 23"/>
                  <a:gd name="T84" fmla="*/ 80 w 225"/>
                  <a:gd name="T85" fmla="*/ 14 h 23"/>
                  <a:gd name="T86" fmla="*/ 88 w 225"/>
                  <a:gd name="T87" fmla="*/ 14 h 23"/>
                  <a:gd name="T88" fmla="*/ 96 w 225"/>
                  <a:gd name="T89" fmla="*/ 14 h 23"/>
                  <a:gd name="T90" fmla="*/ 104 w 225"/>
                  <a:gd name="T91" fmla="*/ 14 h 23"/>
                  <a:gd name="T92" fmla="*/ 113 w 225"/>
                  <a:gd name="T93" fmla="*/ 14 h 23"/>
                  <a:gd name="T94" fmla="*/ 119 w 225"/>
                  <a:gd name="T95" fmla="*/ 14 h 23"/>
                  <a:gd name="T96" fmla="*/ 125 w 225"/>
                  <a:gd name="T97" fmla="*/ 14 h 23"/>
                  <a:gd name="T98" fmla="*/ 131 w 225"/>
                  <a:gd name="T99" fmla="*/ 14 h 23"/>
                  <a:gd name="T100" fmla="*/ 137 w 225"/>
                  <a:gd name="T101" fmla="*/ 14 h 23"/>
                  <a:gd name="T102" fmla="*/ 142 w 225"/>
                  <a:gd name="T103" fmla="*/ 14 h 23"/>
                  <a:gd name="T104" fmla="*/ 157 w 225"/>
                  <a:gd name="T105" fmla="*/ 13 h 23"/>
                  <a:gd name="T106" fmla="*/ 174 w 225"/>
                  <a:gd name="T107" fmla="*/ 12 h 23"/>
                  <a:gd name="T108" fmla="*/ 190 w 225"/>
                  <a:gd name="T109" fmla="*/ 10 h 23"/>
                  <a:gd name="T110" fmla="*/ 203 w 225"/>
                  <a:gd name="T111" fmla="*/ 8 h 23"/>
                  <a:gd name="T112" fmla="*/ 213 w 225"/>
                  <a:gd name="T113" fmla="*/ 6 h 23"/>
                  <a:gd name="T114" fmla="*/ 219 w 225"/>
                  <a:gd name="T115" fmla="*/ 3 h 23"/>
                  <a:gd name="T116" fmla="*/ 222 w 225"/>
                  <a:gd name="T117" fmla="*/ 2 h 23"/>
                  <a:gd name="T118" fmla="*/ 224 w 225"/>
                  <a:gd name="T1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5" h="23">
                    <a:moveTo>
                      <a:pt x="225" y="8"/>
                    </a:moveTo>
                    <a:lnTo>
                      <a:pt x="224" y="9"/>
                    </a:lnTo>
                    <a:lnTo>
                      <a:pt x="222" y="10"/>
                    </a:lnTo>
                    <a:lnTo>
                      <a:pt x="220" y="11"/>
                    </a:lnTo>
                    <a:lnTo>
                      <a:pt x="218" y="13"/>
                    </a:lnTo>
                    <a:lnTo>
                      <a:pt x="215" y="14"/>
                    </a:lnTo>
                    <a:lnTo>
                      <a:pt x="213" y="14"/>
                    </a:lnTo>
                    <a:lnTo>
                      <a:pt x="210" y="15"/>
                    </a:lnTo>
                    <a:lnTo>
                      <a:pt x="208" y="16"/>
                    </a:lnTo>
                    <a:lnTo>
                      <a:pt x="205" y="16"/>
                    </a:lnTo>
                    <a:lnTo>
                      <a:pt x="202" y="17"/>
                    </a:lnTo>
                    <a:lnTo>
                      <a:pt x="199" y="18"/>
                    </a:lnTo>
                    <a:lnTo>
                      <a:pt x="195" y="18"/>
                    </a:lnTo>
                    <a:lnTo>
                      <a:pt x="192" y="19"/>
                    </a:lnTo>
                    <a:lnTo>
                      <a:pt x="188" y="19"/>
                    </a:lnTo>
                    <a:lnTo>
                      <a:pt x="184" y="20"/>
                    </a:lnTo>
                    <a:lnTo>
                      <a:pt x="180" y="20"/>
                    </a:lnTo>
                    <a:lnTo>
                      <a:pt x="176" y="20"/>
                    </a:lnTo>
                    <a:lnTo>
                      <a:pt x="172" y="21"/>
                    </a:lnTo>
                    <a:lnTo>
                      <a:pt x="168" y="21"/>
                    </a:lnTo>
                    <a:lnTo>
                      <a:pt x="163" y="21"/>
                    </a:lnTo>
                    <a:lnTo>
                      <a:pt x="159" y="22"/>
                    </a:lnTo>
                    <a:lnTo>
                      <a:pt x="154" y="22"/>
                    </a:lnTo>
                    <a:lnTo>
                      <a:pt x="149" y="22"/>
                    </a:lnTo>
                    <a:lnTo>
                      <a:pt x="144" y="22"/>
                    </a:lnTo>
                    <a:lnTo>
                      <a:pt x="142" y="23"/>
                    </a:lnTo>
                    <a:lnTo>
                      <a:pt x="140" y="23"/>
                    </a:lnTo>
                    <a:lnTo>
                      <a:pt x="138" y="23"/>
                    </a:lnTo>
                    <a:lnTo>
                      <a:pt x="136" y="23"/>
                    </a:lnTo>
                    <a:lnTo>
                      <a:pt x="134" y="23"/>
                    </a:lnTo>
                    <a:lnTo>
                      <a:pt x="132" y="23"/>
                    </a:lnTo>
                    <a:lnTo>
                      <a:pt x="131" y="23"/>
                    </a:lnTo>
                    <a:lnTo>
                      <a:pt x="129" y="23"/>
                    </a:lnTo>
                    <a:lnTo>
                      <a:pt x="127" y="23"/>
                    </a:lnTo>
                    <a:lnTo>
                      <a:pt x="125" y="23"/>
                    </a:lnTo>
                    <a:lnTo>
                      <a:pt x="123" y="23"/>
                    </a:lnTo>
                    <a:lnTo>
                      <a:pt x="121" y="23"/>
                    </a:lnTo>
                    <a:lnTo>
                      <a:pt x="119" y="23"/>
                    </a:lnTo>
                    <a:lnTo>
                      <a:pt x="117" y="23"/>
                    </a:lnTo>
                    <a:lnTo>
                      <a:pt x="115" y="23"/>
                    </a:lnTo>
                    <a:lnTo>
                      <a:pt x="113" y="23"/>
                    </a:lnTo>
                    <a:lnTo>
                      <a:pt x="110" y="23"/>
                    </a:lnTo>
                    <a:lnTo>
                      <a:pt x="107" y="23"/>
                    </a:lnTo>
                    <a:lnTo>
                      <a:pt x="104" y="23"/>
                    </a:lnTo>
                    <a:lnTo>
                      <a:pt x="102" y="23"/>
                    </a:lnTo>
                    <a:lnTo>
                      <a:pt x="99" y="23"/>
                    </a:lnTo>
                    <a:lnTo>
                      <a:pt x="96" y="23"/>
                    </a:lnTo>
                    <a:lnTo>
                      <a:pt x="93" y="23"/>
                    </a:lnTo>
                    <a:lnTo>
                      <a:pt x="91" y="23"/>
                    </a:lnTo>
                    <a:lnTo>
                      <a:pt x="88" y="23"/>
                    </a:lnTo>
                    <a:lnTo>
                      <a:pt x="85" y="23"/>
                    </a:lnTo>
                    <a:lnTo>
                      <a:pt x="83" y="22"/>
                    </a:lnTo>
                    <a:lnTo>
                      <a:pt x="80" y="22"/>
                    </a:lnTo>
                    <a:lnTo>
                      <a:pt x="77" y="22"/>
                    </a:lnTo>
                    <a:lnTo>
                      <a:pt x="75" y="22"/>
                    </a:lnTo>
                    <a:lnTo>
                      <a:pt x="72" y="22"/>
                    </a:lnTo>
                    <a:lnTo>
                      <a:pt x="70" y="22"/>
                    </a:lnTo>
                    <a:lnTo>
                      <a:pt x="66" y="22"/>
                    </a:lnTo>
                    <a:lnTo>
                      <a:pt x="63" y="21"/>
                    </a:lnTo>
                    <a:lnTo>
                      <a:pt x="60" y="21"/>
                    </a:lnTo>
                    <a:lnTo>
                      <a:pt x="57" y="21"/>
                    </a:lnTo>
                    <a:lnTo>
                      <a:pt x="53" y="21"/>
                    </a:lnTo>
                    <a:lnTo>
                      <a:pt x="50" y="20"/>
                    </a:lnTo>
                    <a:lnTo>
                      <a:pt x="47" y="20"/>
                    </a:lnTo>
                    <a:lnTo>
                      <a:pt x="45" y="20"/>
                    </a:lnTo>
                    <a:lnTo>
                      <a:pt x="42" y="20"/>
                    </a:lnTo>
                    <a:lnTo>
                      <a:pt x="39" y="19"/>
                    </a:lnTo>
                    <a:lnTo>
                      <a:pt x="36" y="19"/>
                    </a:lnTo>
                    <a:lnTo>
                      <a:pt x="34" y="18"/>
                    </a:lnTo>
                    <a:lnTo>
                      <a:pt x="31" y="18"/>
                    </a:lnTo>
                    <a:lnTo>
                      <a:pt x="29" y="18"/>
                    </a:lnTo>
                    <a:lnTo>
                      <a:pt x="26" y="17"/>
                    </a:lnTo>
                    <a:lnTo>
                      <a:pt x="24" y="17"/>
                    </a:lnTo>
                    <a:lnTo>
                      <a:pt x="23" y="17"/>
                    </a:lnTo>
                    <a:lnTo>
                      <a:pt x="21" y="16"/>
                    </a:lnTo>
                    <a:lnTo>
                      <a:pt x="20" y="16"/>
                    </a:lnTo>
                    <a:lnTo>
                      <a:pt x="19" y="16"/>
                    </a:lnTo>
                    <a:lnTo>
                      <a:pt x="18" y="16"/>
                    </a:lnTo>
                    <a:lnTo>
                      <a:pt x="16" y="15"/>
                    </a:lnTo>
                    <a:lnTo>
                      <a:pt x="15" y="15"/>
                    </a:lnTo>
                    <a:lnTo>
                      <a:pt x="14" y="15"/>
                    </a:lnTo>
                    <a:lnTo>
                      <a:pt x="11" y="14"/>
                    </a:lnTo>
                    <a:lnTo>
                      <a:pt x="8" y="13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2" y="10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3" y="6"/>
                    </a:lnTo>
                    <a:lnTo>
                      <a:pt x="14" y="6"/>
                    </a:lnTo>
                    <a:lnTo>
                      <a:pt x="15" y="7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0" y="8"/>
                    </a:lnTo>
                    <a:lnTo>
                      <a:pt x="22" y="8"/>
                    </a:lnTo>
                    <a:lnTo>
                      <a:pt x="23" y="8"/>
                    </a:lnTo>
                    <a:lnTo>
                      <a:pt x="25" y="9"/>
                    </a:lnTo>
                    <a:lnTo>
                      <a:pt x="28" y="9"/>
                    </a:lnTo>
                    <a:lnTo>
                      <a:pt x="30" y="9"/>
                    </a:lnTo>
                    <a:lnTo>
                      <a:pt x="33" y="10"/>
                    </a:lnTo>
                    <a:lnTo>
                      <a:pt x="35" y="10"/>
                    </a:lnTo>
                    <a:lnTo>
                      <a:pt x="38" y="10"/>
                    </a:lnTo>
                    <a:lnTo>
                      <a:pt x="41" y="11"/>
                    </a:lnTo>
                    <a:lnTo>
                      <a:pt x="44" y="11"/>
                    </a:lnTo>
                    <a:lnTo>
                      <a:pt x="47" y="11"/>
                    </a:lnTo>
                    <a:lnTo>
                      <a:pt x="50" y="12"/>
                    </a:lnTo>
                    <a:lnTo>
                      <a:pt x="53" y="12"/>
                    </a:lnTo>
                    <a:lnTo>
                      <a:pt x="56" y="12"/>
                    </a:lnTo>
                    <a:lnTo>
                      <a:pt x="59" y="12"/>
                    </a:lnTo>
                    <a:lnTo>
                      <a:pt x="63" y="13"/>
                    </a:lnTo>
                    <a:lnTo>
                      <a:pt x="66" y="13"/>
                    </a:lnTo>
                    <a:lnTo>
                      <a:pt x="69" y="13"/>
                    </a:lnTo>
                    <a:lnTo>
                      <a:pt x="72" y="13"/>
                    </a:lnTo>
                    <a:lnTo>
                      <a:pt x="74" y="13"/>
                    </a:lnTo>
                    <a:lnTo>
                      <a:pt x="77" y="13"/>
                    </a:lnTo>
                    <a:lnTo>
                      <a:pt x="80" y="14"/>
                    </a:lnTo>
                    <a:lnTo>
                      <a:pt x="82" y="14"/>
                    </a:lnTo>
                    <a:lnTo>
                      <a:pt x="85" y="14"/>
                    </a:lnTo>
                    <a:lnTo>
                      <a:pt x="88" y="14"/>
                    </a:lnTo>
                    <a:lnTo>
                      <a:pt x="90" y="14"/>
                    </a:lnTo>
                    <a:lnTo>
                      <a:pt x="93" y="14"/>
                    </a:lnTo>
                    <a:lnTo>
                      <a:pt x="96" y="14"/>
                    </a:lnTo>
                    <a:lnTo>
                      <a:pt x="99" y="14"/>
                    </a:lnTo>
                    <a:lnTo>
                      <a:pt x="101" y="14"/>
                    </a:lnTo>
                    <a:lnTo>
                      <a:pt x="104" y="14"/>
                    </a:lnTo>
                    <a:lnTo>
                      <a:pt x="107" y="14"/>
                    </a:lnTo>
                    <a:lnTo>
                      <a:pt x="110" y="14"/>
                    </a:lnTo>
                    <a:lnTo>
                      <a:pt x="113" y="14"/>
                    </a:lnTo>
                    <a:lnTo>
                      <a:pt x="115" y="14"/>
                    </a:lnTo>
                    <a:lnTo>
                      <a:pt x="117" y="14"/>
                    </a:lnTo>
                    <a:lnTo>
                      <a:pt x="119" y="14"/>
                    </a:lnTo>
                    <a:lnTo>
                      <a:pt x="121" y="14"/>
                    </a:lnTo>
                    <a:lnTo>
                      <a:pt x="123" y="14"/>
                    </a:lnTo>
                    <a:lnTo>
                      <a:pt x="125" y="14"/>
                    </a:lnTo>
                    <a:lnTo>
                      <a:pt x="127" y="14"/>
                    </a:lnTo>
                    <a:lnTo>
                      <a:pt x="129" y="14"/>
                    </a:lnTo>
                    <a:lnTo>
                      <a:pt x="131" y="14"/>
                    </a:lnTo>
                    <a:lnTo>
                      <a:pt x="133" y="14"/>
                    </a:lnTo>
                    <a:lnTo>
                      <a:pt x="135" y="14"/>
                    </a:lnTo>
                    <a:lnTo>
                      <a:pt x="137" y="14"/>
                    </a:lnTo>
                    <a:lnTo>
                      <a:pt x="138" y="14"/>
                    </a:lnTo>
                    <a:lnTo>
                      <a:pt x="140" y="14"/>
                    </a:lnTo>
                    <a:lnTo>
                      <a:pt x="142" y="14"/>
                    </a:lnTo>
                    <a:lnTo>
                      <a:pt x="144" y="14"/>
                    </a:lnTo>
                    <a:lnTo>
                      <a:pt x="151" y="13"/>
                    </a:lnTo>
                    <a:lnTo>
                      <a:pt x="157" y="13"/>
                    </a:lnTo>
                    <a:lnTo>
                      <a:pt x="163" y="13"/>
                    </a:lnTo>
                    <a:lnTo>
                      <a:pt x="169" y="12"/>
                    </a:lnTo>
                    <a:lnTo>
                      <a:pt x="174" y="12"/>
                    </a:lnTo>
                    <a:lnTo>
                      <a:pt x="180" y="11"/>
                    </a:lnTo>
                    <a:lnTo>
                      <a:pt x="185" y="11"/>
                    </a:lnTo>
                    <a:lnTo>
                      <a:pt x="190" y="10"/>
                    </a:lnTo>
                    <a:lnTo>
                      <a:pt x="194" y="9"/>
                    </a:lnTo>
                    <a:lnTo>
                      <a:pt x="199" y="9"/>
                    </a:lnTo>
                    <a:lnTo>
                      <a:pt x="203" y="8"/>
                    </a:lnTo>
                    <a:lnTo>
                      <a:pt x="206" y="7"/>
                    </a:lnTo>
                    <a:lnTo>
                      <a:pt x="210" y="6"/>
                    </a:lnTo>
                    <a:lnTo>
                      <a:pt x="213" y="6"/>
                    </a:lnTo>
                    <a:lnTo>
                      <a:pt x="215" y="5"/>
                    </a:lnTo>
                    <a:lnTo>
                      <a:pt x="218" y="4"/>
                    </a:lnTo>
                    <a:lnTo>
                      <a:pt x="219" y="3"/>
                    </a:lnTo>
                    <a:lnTo>
                      <a:pt x="220" y="3"/>
                    </a:lnTo>
                    <a:lnTo>
                      <a:pt x="221" y="2"/>
                    </a:lnTo>
                    <a:lnTo>
                      <a:pt x="222" y="2"/>
                    </a:lnTo>
                    <a:lnTo>
                      <a:pt x="223" y="1"/>
                    </a:lnTo>
                    <a:lnTo>
                      <a:pt x="224" y="1"/>
                    </a:lnTo>
                    <a:lnTo>
                      <a:pt x="224" y="0"/>
                    </a:lnTo>
                    <a:lnTo>
                      <a:pt x="225" y="0"/>
                    </a:lnTo>
                    <a:lnTo>
                      <a:pt x="225" y="8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98" name="Freeform 1415"/>
              <p:cNvSpPr>
                <a:spLocks/>
              </p:cNvSpPr>
              <p:nvPr/>
            </p:nvSpPr>
            <p:spPr bwMode="auto">
              <a:xfrm>
                <a:off x="5139" y="2695"/>
                <a:ext cx="47" cy="15"/>
              </a:xfrm>
              <a:custGeom>
                <a:avLst/>
                <a:gdLst>
                  <a:gd name="T0" fmla="*/ 24 w 47"/>
                  <a:gd name="T1" fmla="*/ 0 h 15"/>
                  <a:gd name="T2" fmla="*/ 47 w 47"/>
                  <a:gd name="T3" fmla="*/ 11 h 15"/>
                  <a:gd name="T4" fmla="*/ 11 w 47"/>
                  <a:gd name="T5" fmla="*/ 15 h 15"/>
                  <a:gd name="T6" fmla="*/ 0 w 47"/>
                  <a:gd name="T7" fmla="*/ 1 h 15"/>
                  <a:gd name="T8" fmla="*/ 24 w 47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5">
                    <a:moveTo>
                      <a:pt x="24" y="0"/>
                    </a:moveTo>
                    <a:lnTo>
                      <a:pt x="47" y="11"/>
                    </a:lnTo>
                    <a:lnTo>
                      <a:pt x="11" y="15"/>
                    </a:lnTo>
                    <a:lnTo>
                      <a:pt x="0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99" name="Freeform 1416"/>
              <p:cNvSpPr>
                <a:spLocks/>
              </p:cNvSpPr>
              <p:nvPr/>
            </p:nvSpPr>
            <p:spPr bwMode="auto">
              <a:xfrm>
                <a:off x="5142" y="2696"/>
                <a:ext cx="38" cy="12"/>
              </a:xfrm>
              <a:custGeom>
                <a:avLst/>
                <a:gdLst>
                  <a:gd name="T0" fmla="*/ 21 w 38"/>
                  <a:gd name="T1" fmla="*/ 0 h 12"/>
                  <a:gd name="T2" fmla="*/ 38 w 38"/>
                  <a:gd name="T3" fmla="*/ 9 h 12"/>
                  <a:gd name="T4" fmla="*/ 10 w 38"/>
                  <a:gd name="T5" fmla="*/ 12 h 12"/>
                  <a:gd name="T6" fmla="*/ 0 w 38"/>
                  <a:gd name="T7" fmla="*/ 1 h 12"/>
                  <a:gd name="T8" fmla="*/ 21 w 38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2">
                    <a:moveTo>
                      <a:pt x="21" y="0"/>
                    </a:moveTo>
                    <a:lnTo>
                      <a:pt x="38" y="9"/>
                    </a:lnTo>
                    <a:lnTo>
                      <a:pt x="10" y="12"/>
                    </a:lnTo>
                    <a:lnTo>
                      <a:pt x="0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00" name="Freeform 1417"/>
              <p:cNvSpPr>
                <a:spLocks/>
              </p:cNvSpPr>
              <p:nvPr/>
            </p:nvSpPr>
            <p:spPr bwMode="auto">
              <a:xfrm>
                <a:off x="5121" y="2610"/>
                <a:ext cx="9" cy="14"/>
              </a:xfrm>
              <a:custGeom>
                <a:avLst/>
                <a:gdLst>
                  <a:gd name="T0" fmla="*/ 2 w 9"/>
                  <a:gd name="T1" fmla="*/ 14 h 14"/>
                  <a:gd name="T2" fmla="*/ 1 w 9"/>
                  <a:gd name="T3" fmla="*/ 12 h 14"/>
                  <a:gd name="T4" fmla="*/ 0 w 9"/>
                  <a:gd name="T5" fmla="*/ 11 h 14"/>
                  <a:gd name="T6" fmla="*/ 1 w 9"/>
                  <a:gd name="T7" fmla="*/ 8 h 14"/>
                  <a:gd name="T8" fmla="*/ 1 w 9"/>
                  <a:gd name="T9" fmla="*/ 6 h 14"/>
                  <a:gd name="T10" fmla="*/ 2 w 9"/>
                  <a:gd name="T11" fmla="*/ 4 h 14"/>
                  <a:gd name="T12" fmla="*/ 3 w 9"/>
                  <a:gd name="T13" fmla="*/ 3 h 14"/>
                  <a:gd name="T14" fmla="*/ 3 w 9"/>
                  <a:gd name="T15" fmla="*/ 2 h 14"/>
                  <a:gd name="T16" fmla="*/ 4 w 9"/>
                  <a:gd name="T17" fmla="*/ 1 h 14"/>
                  <a:gd name="T18" fmla="*/ 5 w 9"/>
                  <a:gd name="T19" fmla="*/ 1 h 14"/>
                  <a:gd name="T20" fmla="*/ 6 w 9"/>
                  <a:gd name="T21" fmla="*/ 0 h 14"/>
                  <a:gd name="T22" fmla="*/ 6 w 9"/>
                  <a:gd name="T23" fmla="*/ 0 h 14"/>
                  <a:gd name="T24" fmla="*/ 7 w 9"/>
                  <a:gd name="T25" fmla="*/ 0 h 14"/>
                  <a:gd name="T26" fmla="*/ 8 w 9"/>
                  <a:gd name="T27" fmla="*/ 1 h 14"/>
                  <a:gd name="T28" fmla="*/ 9 w 9"/>
                  <a:gd name="T29" fmla="*/ 3 h 14"/>
                  <a:gd name="T30" fmla="*/ 8 w 9"/>
                  <a:gd name="T31" fmla="*/ 5 h 14"/>
                  <a:gd name="T32" fmla="*/ 8 w 9"/>
                  <a:gd name="T33" fmla="*/ 8 h 14"/>
                  <a:gd name="T34" fmla="*/ 7 w 9"/>
                  <a:gd name="T35" fmla="*/ 9 h 14"/>
                  <a:gd name="T36" fmla="*/ 6 w 9"/>
                  <a:gd name="T37" fmla="*/ 11 h 14"/>
                  <a:gd name="T38" fmla="*/ 6 w 9"/>
                  <a:gd name="T39" fmla="*/ 12 h 14"/>
                  <a:gd name="T40" fmla="*/ 5 w 9"/>
                  <a:gd name="T41" fmla="*/ 12 h 14"/>
                  <a:gd name="T42" fmla="*/ 4 w 9"/>
                  <a:gd name="T43" fmla="*/ 13 h 14"/>
                  <a:gd name="T44" fmla="*/ 3 w 9"/>
                  <a:gd name="T45" fmla="*/ 14 h 14"/>
                  <a:gd name="T46" fmla="*/ 3 w 9"/>
                  <a:gd name="T47" fmla="*/ 14 h 14"/>
                  <a:gd name="T48" fmla="*/ 2 w 9"/>
                  <a:gd name="T4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4">
                    <a:moveTo>
                      <a:pt x="2" y="14"/>
                    </a:moveTo>
                    <a:lnTo>
                      <a:pt x="1" y="12"/>
                    </a:lnTo>
                    <a:lnTo>
                      <a:pt x="0" y="11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9" y="3"/>
                    </a:lnTo>
                    <a:lnTo>
                      <a:pt x="8" y="5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01" name="Freeform 1418"/>
              <p:cNvSpPr>
                <a:spLocks/>
              </p:cNvSpPr>
              <p:nvPr/>
            </p:nvSpPr>
            <p:spPr bwMode="auto">
              <a:xfrm>
                <a:off x="5127" y="2640"/>
                <a:ext cx="25" cy="22"/>
              </a:xfrm>
              <a:custGeom>
                <a:avLst/>
                <a:gdLst>
                  <a:gd name="T0" fmla="*/ 0 w 25"/>
                  <a:gd name="T1" fmla="*/ 21 h 22"/>
                  <a:gd name="T2" fmla="*/ 0 w 25"/>
                  <a:gd name="T3" fmla="*/ 0 h 22"/>
                  <a:gd name="T4" fmla="*/ 25 w 25"/>
                  <a:gd name="T5" fmla="*/ 5 h 22"/>
                  <a:gd name="T6" fmla="*/ 25 w 25"/>
                  <a:gd name="T7" fmla="*/ 22 h 22"/>
                  <a:gd name="T8" fmla="*/ 0 w 25"/>
                  <a:gd name="T9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2">
                    <a:moveTo>
                      <a:pt x="0" y="21"/>
                    </a:moveTo>
                    <a:lnTo>
                      <a:pt x="0" y="0"/>
                    </a:lnTo>
                    <a:lnTo>
                      <a:pt x="25" y="5"/>
                    </a:lnTo>
                    <a:lnTo>
                      <a:pt x="25" y="2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02" name="Rectangle 1419"/>
              <p:cNvSpPr>
                <a:spLocks noChangeArrowheads="1"/>
              </p:cNvSpPr>
              <p:nvPr/>
            </p:nvSpPr>
            <p:spPr bwMode="auto">
              <a:xfrm>
                <a:off x="5131" y="2644"/>
                <a:ext cx="18" cy="1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03" name="Freeform 1420"/>
              <p:cNvSpPr>
                <a:spLocks/>
              </p:cNvSpPr>
              <p:nvPr/>
            </p:nvSpPr>
            <p:spPr bwMode="auto">
              <a:xfrm>
                <a:off x="5117" y="2607"/>
                <a:ext cx="50" cy="45"/>
              </a:xfrm>
              <a:custGeom>
                <a:avLst/>
                <a:gdLst>
                  <a:gd name="T0" fmla="*/ 8 w 50"/>
                  <a:gd name="T1" fmla="*/ 12 h 45"/>
                  <a:gd name="T2" fmla="*/ 8 w 50"/>
                  <a:gd name="T3" fmla="*/ 12 h 45"/>
                  <a:gd name="T4" fmla="*/ 9 w 50"/>
                  <a:gd name="T5" fmla="*/ 11 h 45"/>
                  <a:gd name="T6" fmla="*/ 11 w 50"/>
                  <a:gd name="T7" fmla="*/ 8 h 45"/>
                  <a:gd name="T8" fmla="*/ 13 w 50"/>
                  <a:gd name="T9" fmla="*/ 6 h 45"/>
                  <a:gd name="T10" fmla="*/ 16 w 50"/>
                  <a:gd name="T11" fmla="*/ 4 h 45"/>
                  <a:gd name="T12" fmla="*/ 19 w 50"/>
                  <a:gd name="T13" fmla="*/ 2 h 45"/>
                  <a:gd name="T14" fmla="*/ 22 w 50"/>
                  <a:gd name="T15" fmla="*/ 1 h 45"/>
                  <a:gd name="T16" fmla="*/ 25 w 50"/>
                  <a:gd name="T17" fmla="*/ 0 h 45"/>
                  <a:gd name="T18" fmla="*/ 28 w 50"/>
                  <a:gd name="T19" fmla="*/ 0 h 45"/>
                  <a:gd name="T20" fmla="*/ 32 w 50"/>
                  <a:gd name="T21" fmla="*/ 1 h 45"/>
                  <a:gd name="T22" fmla="*/ 36 w 50"/>
                  <a:gd name="T23" fmla="*/ 2 h 45"/>
                  <a:gd name="T24" fmla="*/ 40 w 50"/>
                  <a:gd name="T25" fmla="*/ 4 h 45"/>
                  <a:gd name="T26" fmla="*/ 43 w 50"/>
                  <a:gd name="T27" fmla="*/ 7 h 45"/>
                  <a:gd name="T28" fmla="*/ 46 w 50"/>
                  <a:gd name="T29" fmla="*/ 10 h 45"/>
                  <a:gd name="T30" fmla="*/ 48 w 50"/>
                  <a:gd name="T31" fmla="*/ 13 h 45"/>
                  <a:gd name="T32" fmla="*/ 49 w 50"/>
                  <a:gd name="T33" fmla="*/ 18 h 45"/>
                  <a:gd name="T34" fmla="*/ 50 w 50"/>
                  <a:gd name="T35" fmla="*/ 22 h 45"/>
                  <a:gd name="T36" fmla="*/ 49 w 50"/>
                  <a:gd name="T37" fmla="*/ 26 h 45"/>
                  <a:gd name="T38" fmla="*/ 48 w 50"/>
                  <a:gd name="T39" fmla="*/ 31 h 45"/>
                  <a:gd name="T40" fmla="*/ 46 w 50"/>
                  <a:gd name="T41" fmla="*/ 34 h 45"/>
                  <a:gd name="T42" fmla="*/ 44 w 50"/>
                  <a:gd name="T43" fmla="*/ 38 h 45"/>
                  <a:gd name="T44" fmla="*/ 40 w 50"/>
                  <a:gd name="T45" fmla="*/ 41 h 45"/>
                  <a:gd name="T46" fmla="*/ 37 w 50"/>
                  <a:gd name="T47" fmla="*/ 43 h 45"/>
                  <a:gd name="T48" fmla="*/ 33 w 50"/>
                  <a:gd name="T49" fmla="*/ 44 h 45"/>
                  <a:gd name="T50" fmla="*/ 28 w 50"/>
                  <a:gd name="T51" fmla="*/ 45 h 45"/>
                  <a:gd name="T52" fmla="*/ 24 w 50"/>
                  <a:gd name="T53" fmla="*/ 44 h 45"/>
                  <a:gd name="T54" fmla="*/ 21 w 50"/>
                  <a:gd name="T55" fmla="*/ 43 h 45"/>
                  <a:gd name="T56" fmla="*/ 18 w 50"/>
                  <a:gd name="T57" fmla="*/ 42 h 45"/>
                  <a:gd name="T58" fmla="*/ 16 w 50"/>
                  <a:gd name="T59" fmla="*/ 41 h 45"/>
                  <a:gd name="T60" fmla="*/ 13 w 50"/>
                  <a:gd name="T61" fmla="*/ 39 h 45"/>
                  <a:gd name="T62" fmla="*/ 11 w 50"/>
                  <a:gd name="T63" fmla="*/ 37 h 45"/>
                  <a:gd name="T64" fmla="*/ 9 w 50"/>
                  <a:gd name="T65" fmla="*/ 34 h 45"/>
                  <a:gd name="T66" fmla="*/ 8 w 50"/>
                  <a:gd name="T67" fmla="*/ 32 h 45"/>
                  <a:gd name="T68" fmla="*/ 7 w 50"/>
                  <a:gd name="T69" fmla="*/ 31 h 45"/>
                  <a:gd name="T70" fmla="*/ 7 w 50"/>
                  <a:gd name="T71" fmla="*/ 31 h 45"/>
                  <a:gd name="T72" fmla="*/ 5 w 50"/>
                  <a:gd name="T73" fmla="*/ 30 h 45"/>
                  <a:gd name="T74" fmla="*/ 3 w 50"/>
                  <a:gd name="T75" fmla="*/ 29 h 45"/>
                  <a:gd name="T76" fmla="*/ 1 w 50"/>
                  <a:gd name="T77" fmla="*/ 26 h 45"/>
                  <a:gd name="T78" fmla="*/ 0 w 50"/>
                  <a:gd name="T79" fmla="*/ 22 h 45"/>
                  <a:gd name="T80" fmla="*/ 1 w 50"/>
                  <a:gd name="T81" fmla="*/ 19 h 45"/>
                  <a:gd name="T82" fmla="*/ 2 w 50"/>
                  <a:gd name="T83" fmla="*/ 15 h 45"/>
                  <a:gd name="T84" fmla="*/ 4 w 50"/>
                  <a:gd name="T85" fmla="*/ 13 h 45"/>
                  <a:gd name="T86" fmla="*/ 7 w 50"/>
                  <a:gd name="T87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" h="45">
                    <a:moveTo>
                      <a:pt x="8" y="12"/>
                    </a:move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6" y="4"/>
                    </a:lnTo>
                    <a:lnTo>
                      <a:pt x="17" y="3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1"/>
                    </a:lnTo>
                    <a:lnTo>
                      <a:pt x="34" y="1"/>
                    </a:lnTo>
                    <a:lnTo>
                      <a:pt x="36" y="2"/>
                    </a:lnTo>
                    <a:lnTo>
                      <a:pt x="38" y="3"/>
                    </a:lnTo>
                    <a:lnTo>
                      <a:pt x="40" y="4"/>
                    </a:lnTo>
                    <a:lnTo>
                      <a:pt x="42" y="5"/>
                    </a:lnTo>
                    <a:lnTo>
                      <a:pt x="43" y="7"/>
                    </a:lnTo>
                    <a:lnTo>
                      <a:pt x="45" y="8"/>
                    </a:lnTo>
                    <a:lnTo>
                      <a:pt x="46" y="10"/>
                    </a:lnTo>
                    <a:lnTo>
                      <a:pt x="47" y="12"/>
                    </a:lnTo>
                    <a:lnTo>
                      <a:pt x="48" y="13"/>
                    </a:lnTo>
                    <a:lnTo>
                      <a:pt x="49" y="15"/>
                    </a:lnTo>
                    <a:lnTo>
                      <a:pt x="49" y="18"/>
                    </a:lnTo>
                    <a:lnTo>
                      <a:pt x="50" y="20"/>
                    </a:lnTo>
                    <a:lnTo>
                      <a:pt x="50" y="22"/>
                    </a:lnTo>
                    <a:lnTo>
                      <a:pt x="50" y="24"/>
                    </a:lnTo>
                    <a:lnTo>
                      <a:pt x="49" y="26"/>
                    </a:lnTo>
                    <a:lnTo>
                      <a:pt x="49" y="29"/>
                    </a:lnTo>
                    <a:lnTo>
                      <a:pt x="48" y="31"/>
                    </a:lnTo>
                    <a:lnTo>
                      <a:pt x="47" y="33"/>
                    </a:lnTo>
                    <a:lnTo>
                      <a:pt x="46" y="34"/>
                    </a:lnTo>
                    <a:lnTo>
                      <a:pt x="45" y="36"/>
                    </a:lnTo>
                    <a:lnTo>
                      <a:pt x="44" y="38"/>
                    </a:lnTo>
                    <a:lnTo>
                      <a:pt x="42" y="39"/>
                    </a:lnTo>
                    <a:lnTo>
                      <a:pt x="40" y="41"/>
                    </a:lnTo>
                    <a:lnTo>
                      <a:pt x="39" y="42"/>
                    </a:lnTo>
                    <a:lnTo>
                      <a:pt x="37" y="43"/>
                    </a:lnTo>
                    <a:lnTo>
                      <a:pt x="35" y="43"/>
                    </a:lnTo>
                    <a:lnTo>
                      <a:pt x="33" y="44"/>
                    </a:lnTo>
                    <a:lnTo>
                      <a:pt x="30" y="44"/>
                    </a:lnTo>
                    <a:lnTo>
                      <a:pt x="28" y="45"/>
                    </a:lnTo>
                    <a:lnTo>
                      <a:pt x="26" y="44"/>
                    </a:lnTo>
                    <a:lnTo>
                      <a:pt x="24" y="44"/>
                    </a:lnTo>
                    <a:lnTo>
                      <a:pt x="23" y="44"/>
                    </a:lnTo>
                    <a:lnTo>
                      <a:pt x="21" y="43"/>
                    </a:lnTo>
                    <a:lnTo>
                      <a:pt x="20" y="43"/>
                    </a:lnTo>
                    <a:lnTo>
                      <a:pt x="18" y="42"/>
                    </a:lnTo>
                    <a:lnTo>
                      <a:pt x="17" y="42"/>
                    </a:lnTo>
                    <a:lnTo>
                      <a:pt x="16" y="41"/>
                    </a:lnTo>
                    <a:lnTo>
                      <a:pt x="14" y="40"/>
                    </a:lnTo>
                    <a:lnTo>
                      <a:pt x="13" y="39"/>
                    </a:lnTo>
                    <a:lnTo>
                      <a:pt x="12" y="38"/>
                    </a:lnTo>
                    <a:lnTo>
                      <a:pt x="11" y="37"/>
                    </a:lnTo>
                    <a:lnTo>
                      <a:pt x="10" y="36"/>
                    </a:lnTo>
                    <a:lnTo>
                      <a:pt x="9" y="34"/>
                    </a:lnTo>
                    <a:lnTo>
                      <a:pt x="9" y="33"/>
                    </a:lnTo>
                    <a:lnTo>
                      <a:pt x="8" y="32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5" y="30"/>
                    </a:lnTo>
                    <a:lnTo>
                      <a:pt x="4" y="30"/>
                    </a:lnTo>
                    <a:lnTo>
                      <a:pt x="3" y="29"/>
                    </a:lnTo>
                    <a:lnTo>
                      <a:pt x="2" y="27"/>
                    </a:lnTo>
                    <a:lnTo>
                      <a:pt x="1" y="26"/>
                    </a:lnTo>
                    <a:lnTo>
                      <a:pt x="1" y="24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2" y="15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04" name="Freeform 1421"/>
              <p:cNvSpPr>
                <a:spLocks/>
              </p:cNvSpPr>
              <p:nvPr/>
            </p:nvSpPr>
            <p:spPr bwMode="auto">
              <a:xfrm>
                <a:off x="5120" y="2611"/>
                <a:ext cx="43" cy="37"/>
              </a:xfrm>
              <a:custGeom>
                <a:avLst/>
                <a:gdLst>
                  <a:gd name="T0" fmla="*/ 5 w 43"/>
                  <a:gd name="T1" fmla="*/ 12 h 37"/>
                  <a:gd name="T2" fmla="*/ 6 w 43"/>
                  <a:gd name="T3" fmla="*/ 13 h 37"/>
                  <a:gd name="T4" fmla="*/ 7 w 43"/>
                  <a:gd name="T5" fmla="*/ 12 h 37"/>
                  <a:gd name="T6" fmla="*/ 9 w 43"/>
                  <a:gd name="T7" fmla="*/ 9 h 37"/>
                  <a:gd name="T8" fmla="*/ 11 w 43"/>
                  <a:gd name="T9" fmla="*/ 6 h 37"/>
                  <a:gd name="T10" fmla="*/ 13 w 43"/>
                  <a:gd name="T11" fmla="*/ 4 h 37"/>
                  <a:gd name="T12" fmla="*/ 16 w 43"/>
                  <a:gd name="T13" fmla="*/ 2 h 37"/>
                  <a:gd name="T14" fmla="*/ 18 w 43"/>
                  <a:gd name="T15" fmla="*/ 1 h 37"/>
                  <a:gd name="T16" fmla="*/ 21 w 43"/>
                  <a:gd name="T17" fmla="*/ 0 h 37"/>
                  <a:gd name="T18" fmla="*/ 25 w 43"/>
                  <a:gd name="T19" fmla="*/ 0 h 37"/>
                  <a:gd name="T20" fmla="*/ 30 w 43"/>
                  <a:gd name="T21" fmla="*/ 0 h 37"/>
                  <a:gd name="T22" fmla="*/ 37 w 43"/>
                  <a:gd name="T23" fmla="*/ 4 h 37"/>
                  <a:gd name="T24" fmla="*/ 41 w 43"/>
                  <a:gd name="T25" fmla="*/ 9 h 37"/>
                  <a:gd name="T26" fmla="*/ 43 w 43"/>
                  <a:gd name="T27" fmla="*/ 16 h 37"/>
                  <a:gd name="T28" fmla="*/ 43 w 43"/>
                  <a:gd name="T29" fmla="*/ 22 h 37"/>
                  <a:gd name="T30" fmla="*/ 42 w 43"/>
                  <a:gd name="T31" fmla="*/ 25 h 37"/>
                  <a:gd name="T32" fmla="*/ 40 w 43"/>
                  <a:gd name="T33" fmla="*/ 29 h 37"/>
                  <a:gd name="T34" fmla="*/ 38 w 43"/>
                  <a:gd name="T35" fmla="*/ 31 h 37"/>
                  <a:gd name="T36" fmla="*/ 35 w 43"/>
                  <a:gd name="T37" fmla="*/ 34 h 37"/>
                  <a:gd name="T38" fmla="*/ 32 w 43"/>
                  <a:gd name="T39" fmla="*/ 36 h 37"/>
                  <a:gd name="T40" fmla="*/ 29 w 43"/>
                  <a:gd name="T41" fmla="*/ 37 h 37"/>
                  <a:gd name="T42" fmla="*/ 25 w 43"/>
                  <a:gd name="T43" fmla="*/ 37 h 37"/>
                  <a:gd name="T44" fmla="*/ 20 w 43"/>
                  <a:gd name="T45" fmla="*/ 36 h 37"/>
                  <a:gd name="T46" fmla="*/ 15 w 43"/>
                  <a:gd name="T47" fmla="*/ 34 h 37"/>
                  <a:gd name="T48" fmla="*/ 10 w 43"/>
                  <a:gd name="T49" fmla="*/ 30 h 37"/>
                  <a:gd name="T50" fmla="*/ 7 w 43"/>
                  <a:gd name="T51" fmla="*/ 25 h 37"/>
                  <a:gd name="T52" fmla="*/ 6 w 43"/>
                  <a:gd name="T53" fmla="*/ 22 h 37"/>
                  <a:gd name="T54" fmla="*/ 4 w 43"/>
                  <a:gd name="T55" fmla="*/ 23 h 37"/>
                  <a:gd name="T56" fmla="*/ 3 w 43"/>
                  <a:gd name="T57" fmla="*/ 23 h 37"/>
                  <a:gd name="T58" fmla="*/ 1 w 43"/>
                  <a:gd name="T59" fmla="*/ 22 h 37"/>
                  <a:gd name="T60" fmla="*/ 0 w 43"/>
                  <a:gd name="T61" fmla="*/ 20 h 37"/>
                  <a:gd name="T62" fmla="*/ 0 w 43"/>
                  <a:gd name="T63" fmla="*/ 18 h 37"/>
                  <a:gd name="T64" fmla="*/ 0 w 43"/>
                  <a:gd name="T65" fmla="*/ 16 h 37"/>
                  <a:gd name="T66" fmla="*/ 1 w 43"/>
                  <a:gd name="T67" fmla="*/ 14 h 37"/>
                  <a:gd name="T68" fmla="*/ 2 w 43"/>
                  <a:gd name="T69" fmla="*/ 13 h 37"/>
                  <a:gd name="T70" fmla="*/ 4 w 43"/>
                  <a:gd name="T71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3" h="37">
                    <a:moveTo>
                      <a:pt x="5" y="12"/>
                    </a:moveTo>
                    <a:lnTo>
                      <a:pt x="5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7" y="14"/>
                    </a:lnTo>
                    <a:lnTo>
                      <a:pt x="7" y="12"/>
                    </a:lnTo>
                    <a:lnTo>
                      <a:pt x="8" y="11"/>
                    </a:lnTo>
                    <a:lnTo>
                      <a:pt x="9" y="9"/>
                    </a:lnTo>
                    <a:lnTo>
                      <a:pt x="10" y="8"/>
                    </a:lnTo>
                    <a:lnTo>
                      <a:pt x="11" y="6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4" y="3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8" y="1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34" y="2"/>
                    </a:lnTo>
                    <a:lnTo>
                      <a:pt x="37" y="4"/>
                    </a:lnTo>
                    <a:lnTo>
                      <a:pt x="39" y="6"/>
                    </a:lnTo>
                    <a:lnTo>
                      <a:pt x="41" y="9"/>
                    </a:lnTo>
                    <a:lnTo>
                      <a:pt x="43" y="13"/>
                    </a:lnTo>
                    <a:lnTo>
                      <a:pt x="43" y="16"/>
                    </a:lnTo>
                    <a:lnTo>
                      <a:pt x="43" y="20"/>
                    </a:lnTo>
                    <a:lnTo>
                      <a:pt x="43" y="22"/>
                    </a:lnTo>
                    <a:lnTo>
                      <a:pt x="43" y="24"/>
                    </a:lnTo>
                    <a:lnTo>
                      <a:pt x="42" y="25"/>
                    </a:lnTo>
                    <a:lnTo>
                      <a:pt x="41" y="27"/>
                    </a:lnTo>
                    <a:lnTo>
                      <a:pt x="40" y="29"/>
                    </a:lnTo>
                    <a:lnTo>
                      <a:pt x="39" y="30"/>
                    </a:lnTo>
                    <a:lnTo>
                      <a:pt x="38" y="31"/>
                    </a:lnTo>
                    <a:lnTo>
                      <a:pt x="37" y="33"/>
                    </a:lnTo>
                    <a:lnTo>
                      <a:pt x="35" y="34"/>
                    </a:lnTo>
                    <a:lnTo>
                      <a:pt x="34" y="35"/>
                    </a:lnTo>
                    <a:lnTo>
                      <a:pt x="32" y="36"/>
                    </a:lnTo>
                    <a:lnTo>
                      <a:pt x="31" y="36"/>
                    </a:lnTo>
                    <a:lnTo>
                      <a:pt x="29" y="37"/>
                    </a:lnTo>
                    <a:lnTo>
                      <a:pt x="27" y="37"/>
                    </a:lnTo>
                    <a:lnTo>
                      <a:pt x="25" y="37"/>
                    </a:lnTo>
                    <a:lnTo>
                      <a:pt x="23" y="37"/>
                    </a:lnTo>
                    <a:lnTo>
                      <a:pt x="20" y="36"/>
                    </a:lnTo>
                    <a:lnTo>
                      <a:pt x="17" y="35"/>
                    </a:lnTo>
                    <a:lnTo>
                      <a:pt x="15" y="34"/>
                    </a:lnTo>
                    <a:lnTo>
                      <a:pt x="12" y="32"/>
                    </a:lnTo>
                    <a:lnTo>
                      <a:pt x="10" y="30"/>
                    </a:lnTo>
                    <a:lnTo>
                      <a:pt x="9" y="27"/>
                    </a:lnTo>
                    <a:lnTo>
                      <a:pt x="7" y="25"/>
                    </a:lnTo>
                    <a:lnTo>
                      <a:pt x="7" y="22"/>
                    </a:lnTo>
                    <a:lnTo>
                      <a:pt x="6" y="22"/>
                    </a:lnTo>
                    <a:lnTo>
                      <a:pt x="5" y="23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2" y="22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0" y="20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05" name="Freeform 1422"/>
              <p:cNvSpPr>
                <a:spLocks/>
              </p:cNvSpPr>
              <p:nvPr/>
            </p:nvSpPr>
            <p:spPr bwMode="auto">
              <a:xfrm>
                <a:off x="5135" y="2636"/>
                <a:ext cx="18" cy="7"/>
              </a:xfrm>
              <a:custGeom>
                <a:avLst/>
                <a:gdLst>
                  <a:gd name="T0" fmla="*/ 18 w 18"/>
                  <a:gd name="T1" fmla="*/ 2 h 7"/>
                  <a:gd name="T2" fmla="*/ 18 w 18"/>
                  <a:gd name="T3" fmla="*/ 2 h 7"/>
                  <a:gd name="T4" fmla="*/ 17 w 18"/>
                  <a:gd name="T5" fmla="*/ 3 h 7"/>
                  <a:gd name="T6" fmla="*/ 17 w 18"/>
                  <a:gd name="T7" fmla="*/ 3 h 7"/>
                  <a:gd name="T8" fmla="*/ 17 w 18"/>
                  <a:gd name="T9" fmla="*/ 4 h 7"/>
                  <a:gd name="T10" fmla="*/ 16 w 18"/>
                  <a:gd name="T11" fmla="*/ 4 h 7"/>
                  <a:gd name="T12" fmla="*/ 16 w 18"/>
                  <a:gd name="T13" fmla="*/ 5 h 7"/>
                  <a:gd name="T14" fmla="*/ 15 w 18"/>
                  <a:gd name="T15" fmla="*/ 6 h 7"/>
                  <a:gd name="T16" fmla="*/ 14 w 18"/>
                  <a:gd name="T17" fmla="*/ 6 h 7"/>
                  <a:gd name="T18" fmla="*/ 13 w 18"/>
                  <a:gd name="T19" fmla="*/ 7 h 7"/>
                  <a:gd name="T20" fmla="*/ 12 w 18"/>
                  <a:gd name="T21" fmla="*/ 7 h 7"/>
                  <a:gd name="T22" fmla="*/ 11 w 18"/>
                  <a:gd name="T23" fmla="*/ 7 h 7"/>
                  <a:gd name="T24" fmla="*/ 10 w 18"/>
                  <a:gd name="T25" fmla="*/ 7 h 7"/>
                  <a:gd name="T26" fmla="*/ 9 w 18"/>
                  <a:gd name="T27" fmla="*/ 7 h 7"/>
                  <a:gd name="T28" fmla="*/ 8 w 18"/>
                  <a:gd name="T29" fmla="*/ 7 h 7"/>
                  <a:gd name="T30" fmla="*/ 7 w 18"/>
                  <a:gd name="T31" fmla="*/ 7 h 7"/>
                  <a:gd name="T32" fmla="*/ 7 w 18"/>
                  <a:gd name="T33" fmla="*/ 7 h 7"/>
                  <a:gd name="T34" fmla="*/ 0 w 18"/>
                  <a:gd name="T35" fmla="*/ 0 h 7"/>
                  <a:gd name="T36" fmla="*/ 18 w 18"/>
                  <a:gd name="T3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7">
                    <a:moveTo>
                      <a:pt x="18" y="2"/>
                    </a:moveTo>
                    <a:lnTo>
                      <a:pt x="18" y="2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4"/>
                    </a:lnTo>
                    <a:lnTo>
                      <a:pt x="16" y="4"/>
                    </a:lnTo>
                    <a:lnTo>
                      <a:pt x="16" y="5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3" y="7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0" y="0"/>
                    </a:lnTo>
                    <a:lnTo>
                      <a:pt x="1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06" name="Freeform 1423"/>
              <p:cNvSpPr>
                <a:spLocks/>
              </p:cNvSpPr>
              <p:nvPr/>
            </p:nvSpPr>
            <p:spPr bwMode="auto">
              <a:xfrm>
                <a:off x="5140" y="2638"/>
                <a:ext cx="10" cy="2"/>
              </a:xfrm>
              <a:custGeom>
                <a:avLst/>
                <a:gdLst>
                  <a:gd name="T0" fmla="*/ 10 w 10"/>
                  <a:gd name="T1" fmla="*/ 1 h 2"/>
                  <a:gd name="T2" fmla="*/ 9 w 10"/>
                  <a:gd name="T3" fmla="*/ 2 h 2"/>
                  <a:gd name="T4" fmla="*/ 2 w 10"/>
                  <a:gd name="T5" fmla="*/ 2 h 2"/>
                  <a:gd name="T6" fmla="*/ 0 w 10"/>
                  <a:gd name="T7" fmla="*/ 0 h 2"/>
                  <a:gd name="T8" fmla="*/ 10 w 10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10" y="1"/>
                    </a:moveTo>
                    <a:lnTo>
                      <a:pt x="9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07" name="Freeform 1424"/>
              <p:cNvSpPr>
                <a:spLocks/>
              </p:cNvSpPr>
              <p:nvPr/>
            </p:nvSpPr>
            <p:spPr bwMode="auto">
              <a:xfrm>
                <a:off x="5125" y="2601"/>
                <a:ext cx="40" cy="13"/>
              </a:xfrm>
              <a:custGeom>
                <a:avLst/>
                <a:gdLst>
                  <a:gd name="T0" fmla="*/ 5 w 40"/>
                  <a:gd name="T1" fmla="*/ 4 h 13"/>
                  <a:gd name="T2" fmla="*/ 6 w 40"/>
                  <a:gd name="T3" fmla="*/ 3 h 13"/>
                  <a:gd name="T4" fmla="*/ 7 w 40"/>
                  <a:gd name="T5" fmla="*/ 3 h 13"/>
                  <a:gd name="T6" fmla="*/ 8 w 40"/>
                  <a:gd name="T7" fmla="*/ 3 h 13"/>
                  <a:gd name="T8" fmla="*/ 9 w 40"/>
                  <a:gd name="T9" fmla="*/ 3 h 13"/>
                  <a:gd name="T10" fmla="*/ 10 w 40"/>
                  <a:gd name="T11" fmla="*/ 2 h 13"/>
                  <a:gd name="T12" fmla="*/ 12 w 40"/>
                  <a:gd name="T13" fmla="*/ 1 h 13"/>
                  <a:gd name="T14" fmla="*/ 14 w 40"/>
                  <a:gd name="T15" fmla="*/ 1 h 13"/>
                  <a:gd name="T16" fmla="*/ 15 w 40"/>
                  <a:gd name="T17" fmla="*/ 1 h 13"/>
                  <a:gd name="T18" fmla="*/ 16 w 40"/>
                  <a:gd name="T19" fmla="*/ 1 h 13"/>
                  <a:gd name="T20" fmla="*/ 17 w 40"/>
                  <a:gd name="T21" fmla="*/ 1 h 13"/>
                  <a:gd name="T22" fmla="*/ 18 w 40"/>
                  <a:gd name="T23" fmla="*/ 1 h 13"/>
                  <a:gd name="T24" fmla="*/ 20 w 40"/>
                  <a:gd name="T25" fmla="*/ 0 h 13"/>
                  <a:gd name="T26" fmla="*/ 21 w 40"/>
                  <a:gd name="T27" fmla="*/ 0 h 13"/>
                  <a:gd name="T28" fmla="*/ 23 w 40"/>
                  <a:gd name="T29" fmla="*/ 1 h 13"/>
                  <a:gd name="T30" fmla="*/ 25 w 40"/>
                  <a:gd name="T31" fmla="*/ 1 h 13"/>
                  <a:gd name="T32" fmla="*/ 27 w 40"/>
                  <a:gd name="T33" fmla="*/ 2 h 13"/>
                  <a:gd name="T34" fmla="*/ 28 w 40"/>
                  <a:gd name="T35" fmla="*/ 3 h 13"/>
                  <a:gd name="T36" fmla="*/ 30 w 40"/>
                  <a:gd name="T37" fmla="*/ 4 h 13"/>
                  <a:gd name="T38" fmla="*/ 31 w 40"/>
                  <a:gd name="T39" fmla="*/ 4 h 13"/>
                  <a:gd name="T40" fmla="*/ 34 w 40"/>
                  <a:gd name="T41" fmla="*/ 4 h 13"/>
                  <a:gd name="T42" fmla="*/ 37 w 40"/>
                  <a:gd name="T43" fmla="*/ 5 h 13"/>
                  <a:gd name="T44" fmla="*/ 39 w 40"/>
                  <a:gd name="T45" fmla="*/ 7 h 13"/>
                  <a:gd name="T46" fmla="*/ 40 w 40"/>
                  <a:gd name="T47" fmla="*/ 8 h 13"/>
                  <a:gd name="T48" fmla="*/ 40 w 40"/>
                  <a:gd name="T49" fmla="*/ 10 h 13"/>
                  <a:gd name="T50" fmla="*/ 38 w 40"/>
                  <a:gd name="T51" fmla="*/ 12 h 13"/>
                  <a:gd name="T52" fmla="*/ 36 w 40"/>
                  <a:gd name="T53" fmla="*/ 13 h 13"/>
                  <a:gd name="T54" fmla="*/ 33 w 40"/>
                  <a:gd name="T55" fmla="*/ 13 h 13"/>
                  <a:gd name="T56" fmla="*/ 31 w 40"/>
                  <a:gd name="T57" fmla="*/ 13 h 13"/>
                  <a:gd name="T58" fmla="*/ 29 w 40"/>
                  <a:gd name="T59" fmla="*/ 13 h 13"/>
                  <a:gd name="T60" fmla="*/ 28 w 40"/>
                  <a:gd name="T61" fmla="*/ 12 h 13"/>
                  <a:gd name="T62" fmla="*/ 26 w 40"/>
                  <a:gd name="T63" fmla="*/ 12 h 13"/>
                  <a:gd name="T64" fmla="*/ 25 w 40"/>
                  <a:gd name="T65" fmla="*/ 12 h 13"/>
                  <a:gd name="T66" fmla="*/ 24 w 40"/>
                  <a:gd name="T67" fmla="*/ 12 h 13"/>
                  <a:gd name="T68" fmla="*/ 23 w 40"/>
                  <a:gd name="T69" fmla="*/ 12 h 13"/>
                  <a:gd name="T70" fmla="*/ 22 w 40"/>
                  <a:gd name="T71" fmla="*/ 12 h 13"/>
                  <a:gd name="T72" fmla="*/ 20 w 40"/>
                  <a:gd name="T73" fmla="*/ 12 h 13"/>
                  <a:gd name="T74" fmla="*/ 18 w 40"/>
                  <a:gd name="T75" fmla="*/ 12 h 13"/>
                  <a:gd name="T76" fmla="*/ 17 w 40"/>
                  <a:gd name="T77" fmla="*/ 11 h 13"/>
                  <a:gd name="T78" fmla="*/ 16 w 40"/>
                  <a:gd name="T79" fmla="*/ 11 h 13"/>
                  <a:gd name="T80" fmla="*/ 15 w 40"/>
                  <a:gd name="T81" fmla="*/ 10 h 13"/>
                  <a:gd name="T82" fmla="*/ 14 w 40"/>
                  <a:gd name="T83" fmla="*/ 10 h 13"/>
                  <a:gd name="T84" fmla="*/ 13 w 40"/>
                  <a:gd name="T85" fmla="*/ 10 h 13"/>
                  <a:gd name="T86" fmla="*/ 11 w 40"/>
                  <a:gd name="T87" fmla="*/ 10 h 13"/>
                  <a:gd name="T88" fmla="*/ 10 w 40"/>
                  <a:gd name="T89" fmla="*/ 10 h 13"/>
                  <a:gd name="T90" fmla="*/ 9 w 40"/>
                  <a:gd name="T91" fmla="*/ 11 h 13"/>
                  <a:gd name="T92" fmla="*/ 7 w 40"/>
                  <a:gd name="T93" fmla="*/ 12 h 13"/>
                  <a:gd name="T94" fmla="*/ 4 w 40"/>
                  <a:gd name="T95" fmla="*/ 12 h 13"/>
                  <a:gd name="T96" fmla="*/ 2 w 40"/>
                  <a:gd name="T97" fmla="*/ 12 h 13"/>
                  <a:gd name="T98" fmla="*/ 1 w 40"/>
                  <a:gd name="T99" fmla="*/ 11 h 13"/>
                  <a:gd name="T100" fmla="*/ 0 w 40"/>
                  <a:gd name="T101" fmla="*/ 9 h 13"/>
                  <a:gd name="T102" fmla="*/ 0 w 40"/>
                  <a:gd name="T103" fmla="*/ 8 h 13"/>
                  <a:gd name="T104" fmla="*/ 2 w 40"/>
                  <a:gd name="T105" fmla="*/ 6 h 13"/>
                  <a:gd name="T106" fmla="*/ 3 w 40"/>
                  <a:gd name="T107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0" h="13">
                    <a:moveTo>
                      <a:pt x="5" y="4"/>
                    </a:moveTo>
                    <a:lnTo>
                      <a:pt x="5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6" y="2"/>
                    </a:lnTo>
                    <a:lnTo>
                      <a:pt x="27" y="2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9" y="4"/>
                    </a:lnTo>
                    <a:lnTo>
                      <a:pt x="30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5" y="4"/>
                    </a:lnTo>
                    <a:lnTo>
                      <a:pt x="37" y="5"/>
                    </a:lnTo>
                    <a:lnTo>
                      <a:pt x="38" y="6"/>
                    </a:lnTo>
                    <a:lnTo>
                      <a:pt x="39" y="7"/>
                    </a:lnTo>
                    <a:lnTo>
                      <a:pt x="40" y="7"/>
                    </a:lnTo>
                    <a:lnTo>
                      <a:pt x="40" y="8"/>
                    </a:lnTo>
                    <a:lnTo>
                      <a:pt x="40" y="9"/>
                    </a:lnTo>
                    <a:lnTo>
                      <a:pt x="40" y="10"/>
                    </a:lnTo>
                    <a:lnTo>
                      <a:pt x="39" y="11"/>
                    </a:lnTo>
                    <a:lnTo>
                      <a:pt x="38" y="12"/>
                    </a:lnTo>
                    <a:lnTo>
                      <a:pt x="37" y="12"/>
                    </a:lnTo>
                    <a:lnTo>
                      <a:pt x="36" y="13"/>
                    </a:lnTo>
                    <a:lnTo>
                      <a:pt x="35" y="13"/>
                    </a:lnTo>
                    <a:lnTo>
                      <a:pt x="33" y="13"/>
                    </a:lnTo>
                    <a:lnTo>
                      <a:pt x="31" y="13"/>
                    </a:lnTo>
                    <a:lnTo>
                      <a:pt x="31" y="13"/>
                    </a:lnTo>
                    <a:lnTo>
                      <a:pt x="30" y="13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8" y="12"/>
                    </a:lnTo>
                    <a:lnTo>
                      <a:pt x="27" y="12"/>
                    </a:lnTo>
                    <a:lnTo>
                      <a:pt x="26" y="12"/>
                    </a:lnTo>
                    <a:lnTo>
                      <a:pt x="26" y="12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4" y="12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20" y="12"/>
                    </a:lnTo>
                    <a:lnTo>
                      <a:pt x="19" y="12"/>
                    </a:lnTo>
                    <a:lnTo>
                      <a:pt x="18" y="12"/>
                    </a:lnTo>
                    <a:lnTo>
                      <a:pt x="18" y="11"/>
                    </a:lnTo>
                    <a:lnTo>
                      <a:pt x="17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1" y="9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9" y="11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08" name="Freeform 1425"/>
              <p:cNvSpPr>
                <a:spLocks/>
              </p:cNvSpPr>
              <p:nvPr/>
            </p:nvSpPr>
            <p:spPr bwMode="auto">
              <a:xfrm>
                <a:off x="5162" y="2695"/>
                <a:ext cx="52" cy="16"/>
              </a:xfrm>
              <a:custGeom>
                <a:avLst/>
                <a:gdLst>
                  <a:gd name="T0" fmla="*/ 23 w 52"/>
                  <a:gd name="T1" fmla="*/ 0 h 16"/>
                  <a:gd name="T2" fmla="*/ 52 w 52"/>
                  <a:gd name="T3" fmla="*/ 10 h 16"/>
                  <a:gd name="T4" fmla="*/ 16 w 52"/>
                  <a:gd name="T5" fmla="*/ 16 h 16"/>
                  <a:gd name="T6" fmla="*/ 0 w 52"/>
                  <a:gd name="T7" fmla="*/ 3 h 16"/>
                  <a:gd name="T8" fmla="*/ 23 w 52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16">
                    <a:moveTo>
                      <a:pt x="23" y="0"/>
                    </a:moveTo>
                    <a:lnTo>
                      <a:pt x="52" y="10"/>
                    </a:lnTo>
                    <a:lnTo>
                      <a:pt x="16" y="16"/>
                    </a:lnTo>
                    <a:lnTo>
                      <a:pt x="0" y="3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09" name="Freeform 1426"/>
              <p:cNvSpPr>
                <a:spLocks/>
              </p:cNvSpPr>
              <p:nvPr/>
            </p:nvSpPr>
            <p:spPr bwMode="auto">
              <a:xfrm>
                <a:off x="5166" y="2697"/>
                <a:ext cx="41" cy="12"/>
              </a:xfrm>
              <a:custGeom>
                <a:avLst/>
                <a:gdLst>
                  <a:gd name="T0" fmla="*/ 19 w 41"/>
                  <a:gd name="T1" fmla="*/ 0 h 12"/>
                  <a:gd name="T2" fmla="*/ 41 w 41"/>
                  <a:gd name="T3" fmla="*/ 7 h 12"/>
                  <a:gd name="T4" fmla="*/ 13 w 41"/>
                  <a:gd name="T5" fmla="*/ 12 h 12"/>
                  <a:gd name="T6" fmla="*/ 0 w 41"/>
                  <a:gd name="T7" fmla="*/ 3 h 12"/>
                  <a:gd name="T8" fmla="*/ 19 w 4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2">
                    <a:moveTo>
                      <a:pt x="19" y="0"/>
                    </a:moveTo>
                    <a:lnTo>
                      <a:pt x="41" y="7"/>
                    </a:lnTo>
                    <a:lnTo>
                      <a:pt x="13" y="12"/>
                    </a:lnTo>
                    <a:lnTo>
                      <a:pt x="0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10" name="Freeform 1427"/>
              <p:cNvSpPr>
                <a:spLocks/>
              </p:cNvSpPr>
              <p:nvPr/>
            </p:nvSpPr>
            <p:spPr bwMode="auto">
              <a:xfrm>
                <a:off x="5104" y="2652"/>
                <a:ext cx="85" cy="52"/>
              </a:xfrm>
              <a:custGeom>
                <a:avLst/>
                <a:gdLst>
                  <a:gd name="T0" fmla="*/ 6 w 85"/>
                  <a:gd name="T1" fmla="*/ 8 h 52"/>
                  <a:gd name="T2" fmla="*/ 9 w 85"/>
                  <a:gd name="T3" fmla="*/ 6 h 52"/>
                  <a:gd name="T4" fmla="*/ 11 w 85"/>
                  <a:gd name="T5" fmla="*/ 4 h 52"/>
                  <a:gd name="T6" fmla="*/ 14 w 85"/>
                  <a:gd name="T7" fmla="*/ 2 h 52"/>
                  <a:gd name="T8" fmla="*/ 16 w 85"/>
                  <a:gd name="T9" fmla="*/ 2 h 52"/>
                  <a:gd name="T10" fmla="*/ 17 w 85"/>
                  <a:gd name="T11" fmla="*/ 1 h 52"/>
                  <a:gd name="T12" fmla="*/ 20 w 85"/>
                  <a:gd name="T13" fmla="*/ 1 h 52"/>
                  <a:gd name="T14" fmla="*/ 22 w 85"/>
                  <a:gd name="T15" fmla="*/ 0 h 52"/>
                  <a:gd name="T16" fmla="*/ 23 w 85"/>
                  <a:gd name="T17" fmla="*/ 0 h 52"/>
                  <a:gd name="T18" fmla="*/ 25 w 85"/>
                  <a:gd name="T19" fmla="*/ 0 h 52"/>
                  <a:gd name="T20" fmla="*/ 28 w 85"/>
                  <a:gd name="T21" fmla="*/ 0 h 52"/>
                  <a:gd name="T22" fmla="*/ 32 w 85"/>
                  <a:gd name="T23" fmla="*/ 0 h 52"/>
                  <a:gd name="T24" fmla="*/ 37 w 85"/>
                  <a:gd name="T25" fmla="*/ 0 h 52"/>
                  <a:gd name="T26" fmla="*/ 41 w 85"/>
                  <a:gd name="T27" fmla="*/ 0 h 52"/>
                  <a:gd name="T28" fmla="*/ 45 w 85"/>
                  <a:gd name="T29" fmla="*/ 0 h 52"/>
                  <a:gd name="T30" fmla="*/ 47 w 85"/>
                  <a:gd name="T31" fmla="*/ 0 h 52"/>
                  <a:gd name="T32" fmla="*/ 47 w 85"/>
                  <a:gd name="T33" fmla="*/ 0 h 52"/>
                  <a:gd name="T34" fmla="*/ 49 w 85"/>
                  <a:gd name="T35" fmla="*/ 1 h 52"/>
                  <a:gd name="T36" fmla="*/ 52 w 85"/>
                  <a:gd name="T37" fmla="*/ 1 h 52"/>
                  <a:gd name="T38" fmla="*/ 55 w 85"/>
                  <a:gd name="T39" fmla="*/ 2 h 52"/>
                  <a:gd name="T40" fmla="*/ 57 w 85"/>
                  <a:gd name="T41" fmla="*/ 3 h 52"/>
                  <a:gd name="T42" fmla="*/ 59 w 85"/>
                  <a:gd name="T43" fmla="*/ 5 h 52"/>
                  <a:gd name="T44" fmla="*/ 61 w 85"/>
                  <a:gd name="T45" fmla="*/ 6 h 52"/>
                  <a:gd name="T46" fmla="*/ 62 w 85"/>
                  <a:gd name="T47" fmla="*/ 7 h 52"/>
                  <a:gd name="T48" fmla="*/ 64 w 85"/>
                  <a:gd name="T49" fmla="*/ 9 h 52"/>
                  <a:gd name="T50" fmla="*/ 68 w 85"/>
                  <a:gd name="T51" fmla="*/ 16 h 52"/>
                  <a:gd name="T52" fmla="*/ 72 w 85"/>
                  <a:gd name="T53" fmla="*/ 24 h 52"/>
                  <a:gd name="T54" fmla="*/ 76 w 85"/>
                  <a:gd name="T55" fmla="*/ 32 h 52"/>
                  <a:gd name="T56" fmla="*/ 85 w 85"/>
                  <a:gd name="T57" fmla="*/ 46 h 52"/>
                  <a:gd name="T58" fmla="*/ 74 w 85"/>
                  <a:gd name="T59" fmla="*/ 47 h 52"/>
                  <a:gd name="T60" fmla="*/ 74 w 85"/>
                  <a:gd name="T61" fmla="*/ 49 h 52"/>
                  <a:gd name="T62" fmla="*/ 72 w 85"/>
                  <a:gd name="T63" fmla="*/ 52 h 52"/>
                  <a:gd name="T64" fmla="*/ 71 w 85"/>
                  <a:gd name="T65" fmla="*/ 51 h 52"/>
                  <a:gd name="T66" fmla="*/ 70 w 85"/>
                  <a:gd name="T67" fmla="*/ 51 h 52"/>
                  <a:gd name="T68" fmla="*/ 69 w 85"/>
                  <a:gd name="T69" fmla="*/ 47 h 52"/>
                  <a:gd name="T70" fmla="*/ 68 w 85"/>
                  <a:gd name="T71" fmla="*/ 39 h 52"/>
                  <a:gd name="T72" fmla="*/ 66 w 85"/>
                  <a:gd name="T73" fmla="*/ 39 h 52"/>
                  <a:gd name="T74" fmla="*/ 65 w 85"/>
                  <a:gd name="T75" fmla="*/ 36 h 52"/>
                  <a:gd name="T76" fmla="*/ 62 w 85"/>
                  <a:gd name="T77" fmla="*/ 30 h 52"/>
                  <a:gd name="T78" fmla="*/ 56 w 85"/>
                  <a:gd name="T79" fmla="*/ 24 h 52"/>
                  <a:gd name="T80" fmla="*/ 55 w 85"/>
                  <a:gd name="T81" fmla="*/ 39 h 52"/>
                  <a:gd name="T82" fmla="*/ 14 w 85"/>
                  <a:gd name="T83" fmla="*/ 23 h 52"/>
                  <a:gd name="T84" fmla="*/ 13 w 85"/>
                  <a:gd name="T85" fmla="*/ 29 h 52"/>
                  <a:gd name="T86" fmla="*/ 12 w 85"/>
                  <a:gd name="T87" fmla="*/ 43 h 52"/>
                  <a:gd name="T88" fmla="*/ 1 w 85"/>
                  <a:gd name="T89" fmla="*/ 43 h 52"/>
                  <a:gd name="T90" fmla="*/ 0 w 85"/>
                  <a:gd name="T91" fmla="*/ 37 h 52"/>
                  <a:gd name="T92" fmla="*/ 0 w 85"/>
                  <a:gd name="T93" fmla="*/ 27 h 52"/>
                  <a:gd name="T94" fmla="*/ 3 w 85"/>
                  <a:gd name="T95" fmla="*/ 1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5" h="52">
                    <a:moveTo>
                      <a:pt x="6" y="9"/>
                    </a:moveTo>
                    <a:lnTo>
                      <a:pt x="6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11" y="4"/>
                    </a:lnTo>
                    <a:lnTo>
                      <a:pt x="13" y="3"/>
                    </a:lnTo>
                    <a:lnTo>
                      <a:pt x="14" y="2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7" y="1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4" y="2"/>
                    </a:lnTo>
                    <a:lnTo>
                      <a:pt x="55" y="2"/>
                    </a:lnTo>
                    <a:lnTo>
                      <a:pt x="56" y="3"/>
                    </a:lnTo>
                    <a:lnTo>
                      <a:pt x="57" y="3"/>
                    </a:lnTo>
                    <a:lnTo>
                      <a:pt x="58" y="4"/>
                    </a:lnTo>
                    <a:lnTo>
                      <a:pt x="59" y="5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4" y="9"/>
                    </a:lnTo>
                    <a:lnTo>
                      <a:pt x="65" y="12"/>
                    </a:lnTo>
                    <a:lnTo>
                      <a:pt x="68" y="16"/>
                    </a:lnTo>
                    <a:lnTo>
                      <a:pt x="70" y="20"/>
                    </a:lnTo>
                    <a:lnTo>
                      <a:pt x="72" y="24"/>
                    </a:lnTo>
                    <a:lnTo>
                      <a:pt x="74" y="28"/>
                    </a:lnTo>
                    <a:lnTo>
                      <a:pt x="76" y="32"/>
                    </a:lnTo>
                    <a:lnTo>
                      <a:pt x="77" y="36"/>
                    </a:lnTo>
                    <a:lnTo>
                      <a:pt x="85" y="46"/>
                    </a:lnTo>
                    <a:lnTo>
                      <a:pt x="78" y="51"/>
                    </a:lnTo>
                    <a:lnTo>
                      <a:pt x="74" y="47"/>
                    </a:lnTo>
                    <a:lnTo>
                      <a:pt x="74" y="48"/>
                    </a:lnTo>
                    <a:lnTo>
                      <a:pt x="74" y="49"/>
                    </a:lnTo>
                    <a:lnTo>
                      <a:pt x="73" y="51"/>
                    </a:lnTo>
                    <a:lnTo>
                      <a:pt x="72" y="52"/>
                    </a:lnTo>
                    <a:lnTo>
                      <a:pt x="72" y="52"/>
                    </a:lnTo>
                    <a:lnTo>
                      <a:pt x="71" y="51"/>
                    </a:lnTo>
                    <a:lnTo>
                      <a:pt x="70" y="51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69" y="47"/>
                    </a:lnTo>
                    <a:lnTo>
                      <a:pt x="69" y="44"/>
                    </a:lnTo>
                    <a:lnTo>
                      <a:pt x="68" y="39"/>
                    </a:lnTo>
                    <a:lnTo>
                      <a:pt x="67" y="40"/>
                    </a:lnTo>
                    <a:lnTo>
                      <a:pt x="66" y="39"/>
                    </a:lnTo>
                    <a:lnTo>
                      <a:pt x="66" y="38"/>
                    </a:lnTo>
                    <a:lnTo>
                      <a:pt x="65" y="36"/>
                    </a:lnTo>
                    <a:lnTo>
                      <a:pt x="63" y="33"/>
                    </a:lnTo>
                    <a:lnTo>
                      <a:pt x="62" y="30"/>
                    </a:lnTo>
                    <a:lnTo>
                      <a:pt x="59" y="27"/>
                    </a:lnTo>
                    <a:lnTo>
                      <a:pt x="56" y="24"/>
                    </a:lnTo>
                    <a:lnTo>
                      <a:pt x="53" y="22"/>
                    </a:lnTo>
                    <a:lnTo>
                      <a:pt x="55" y="39"/>
                    </a:lnTo>
                    <a:lnTo>
                      <a:pt x="14" y="43"/>
                    </a:lnTo>
                    <a:lnTo>
                      <a:pt x="14" y="23"/>
                    </a:lnTo>
                    <a:lnTo>
                      <a:pt x="13" y="25"/>
                    </a:lnTo>
                    <a:lnTo>
                      <a:pt x="13" y="29"/>
                    </a:lnTo>
                    <a:lnTo>
                      <a:pt x="12" y="35"/>
                    </a:lnTo>
                    <a:lnTo>
                      <a:pt x="12" y="43"/>
                    </a:lnTo>
                    <a:lnTo>
                      <a:pt x="1" y="44"/>
                    </a:lnTo>
                    <a:lnTo>
                      <a:pt x="1" y="43"/>
                    </a:lnTo>
                    <a:lnTo>
                      <a:pt x="0" y="41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0" y="27"/>
                    </a:lnTo>
                    <a:lnTo>
                      <a:pt x="1" y="21"/>
                    </a:lnTo>
                    <a:lnTo>
                      <a:pt x="3" y="15"/>
                    </a:lnTo>
                    <a:lnTo>
                      <a:pt x="6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11" name="Freeform 1428"/>
              <p:cNvSpPr>
                <a:spLocks/>
              </p:cNvSpPr>
              <p:nvPr/>
            </p:nvSpPr>
            <p:spPr bwMode="auto">
              <a:xfrm>
                <a:off x="5174" y="2690"/>
                <a:ext cx="12" cy="11"/>
              </a:xfrm>
              <a:custGeom>
                <a:avLst/>
                <a:gdLst>
                  <a:gd name="T0" fmla="*/ 0 w 12"/>
                  <a:gd name="T1" fmla="*/ 1 h 11"/>
                  <a:gd name="T2" fmla="*/ 0 w 12"/>
                  <a:gd name="T3" fmla="*/ 4 h 11"/>
                  <a:gd name="T4" fmla="*/ 1 w 12"/>
                  <a:gd name="T5" fmla="*/ 7 h 11"/>
                  <a:gd name="T6" fmla="*/ 1 w 12"/>
                  <a:gd name="T7" fmla="*/ 10 h 11"/>
                  <a:gd name="T8" fmla="*/ 2 w 12"/>
                  <a:gd name="T9" fmla="*/ 11 h 11"/>
                  <a:gd name="T10" fmla="*/ 2 w 12"/>
                  <a:gd name="T11" fmla="*/ 10 h 11"/>
                  <a:gd name="T12" fmla="*/ 3 w 12"/>
                  <a:gd name="T13" fmla="*/ 9 h 11"/>
                  <a:gd name="T14" fmla="*/ 3 w 12"/>
                  <a:gd name="T15" fmla="*/ 7 h 11"/>
                  <a:gd name="T16" fmla="*/ 3 w 12"/>
                  <a:gd name="T17" fmla="*/ 6 h 11"/>
                  <a:gd name="T18" fmla="*/ 8 w 12"/>
                  <a:gd name="T19" fmla="*/ 10 h 11"/>
                  <a:gd name="T20" fmla="*/ 12 w 12"/>
                  <a:gd name="T21" fmla="*/ 7 h 11"/>
                  <a:gd name="T22" fmla="*/ 6 w 12"/>
                  <a:gd name="T23" fmla="*/ 0 h 11"/>
                  <a:gd name="T24" fmla="*/ 0 w 12"/>
                  <a:gd name="T2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1">
                    <a:moveTo>
                      <a:pt x="0" y="1"/>
                    </a:moveTo>
                    <a:lnTo>
                      <a:pt x="0" y="4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8" y="10"/>
                    </a:lnTo>
                    <a:lnTo>
                      <a:pt x="12" y="7"/>
                    </a:lnTo>
                    <a:lnTo>
                      <a:pt x="6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12" name="Freeform 1429"/>
              <p:cNvSpPr>
                <a:spLocks/>
              </p:cNvSpPr>
              <p:nvPr/>
            </p:nvSpPr>
            <p:spPr bwMode="auto">
              <a:xfrm>
                <a:off x="5106" y="2655"/>
                <a:ext cx="73" cy="40"/>
              </a:xfrm>
              <a:custGeom>
                <a:avLst/>
                <a:gdLst>
                  <a:gd name="T0" fmla="*/ 54 w 73"/>
                  <a:gd name="T1" fmla="*/ 2 h 40"/>
                  <a:gd name="T2" fmla="*/ 52 w 73"/>
                  <a:gd name="T3" fmla="*/ 1 h 40"/>
                  <a:gd name="T4" fmla="*/ 50 w 73"/>
                  <a:gd name="T5" fmla="*/ 1 h 40"/>
                  <a:gd name="T6" fmla="*/ 48 w 73"/>
                  <a:gd name="T7" fmla="*/ 0 h 40"/>
                  <a:gd name="T8" fmla="*/ 41 w 73"/>
                  <a:gd name="T9" fmla="*/ 0 h 40"/>
                  <a:gd name="T10" fmla="*/ 24 w 73"/>
                  <a:gd name="T11" fmla="*/ 0 h 40"/>
                  <a:gd name="T12" fmla="*/ 17 w 73"/>
                  <a:gd name="T13" fmla="*/ 0 h 40"/>
                  <a:gd name="T14" fmla="*/ 13 w 73"/>
                  <a:gd name="T15" fmla="*/ 1 h 40"/>
                  <a:gd name="T16" fmla="*/ 10 w 73"/>
                  <a:gd name="T17" fmla="*/ 3 h 40"/>
                  <a:gd name="T18" fmla="*/ 7 w 73"/>
                  <a:gd name="T19" fmla="*/ 5 h 40"/>
                  <a:gd name="T20" fmla="*/ 3 w 73"/>
                  <a:gd name="T21" fmla="*/ 12 h 40"/>
                  <a:gd name="T22" fmla="*/ 1 w 73"/>
                  <a:gd name="T23" fmla="*/ 23 h 40"/>
                  <a:gd name="T24" fmla="*/ 1 w 73"/>
                  <a:gd name="T25" fmla="*/ 33 h 40"/>
                  <a:gd name="T26" fmla="*/ 1 w 73"/>
                  <a:gd name="T27" fmla="*/ 39 h 40"/>
                  <a:gd name="T28" fmla="*/ 8 w 73"/>
                  <a:gd name="T29" fmla="*/ 39 h 40"/>
                  <a:gd name="T30" fmla="*/ 9 w 73"/>
                  <a:gd name="T31" fmla="*/ 26 h 40"/>
                  <a:gd name="T32" fmla="*/ 11 w 73"/>
                  <a:gd name="T33" fmla="*/ 19 h 40"/>
                  <a:gd name="T34" fmla="*/ 13 w 73"/>
                  <a:gd name="T35" fmla="*/ 17 h 40"/>
                  <a:gd name="T36" fmla="*/ 14 w 73"/>
                  <a:gd name="T37" fmla="*/ 16 h 40"/>
                  <a:gd name="T38" fmla="*/ 15 w 73"/>
                  <a:gd name="T39" fmla="*/ 38 h 40"/>
                  <a:gd name="T40" fmla="*/ 18 w 73"/>
                  <a:gd name="T41" fmla="*/ 38 h 40"/>
                  <a:gd name="T42" fmla="*/ 24 w 73"/>
                  <a:gd name="T43" fmla="*/ 37 h 40"/>
                  <a:gd name="T44" fmla="*/ 30 w 73"/>
                  <a:gd name="T45" fmla="*/ 37 h 40"/>
                  <a:gd name="T46" fmla="*/ 36 w 73"/>
                  <a:gd name="T47" fmla="*/ 36 h 40"/>
                  <a:gd name="T48" fmla="*/ 42 w 73"/>
                  <a:gd name="T49" fmla="*/ 36 h 40"/>
                  <a:gd name="T50" fmla="*/ 47 w 73"/>
                  <a:gd name="T51" fmla="*/ 35 h 40"/>
                  <a:gd name="T52" fmla="*/ 50 w 73"/>
                  <a:gd name="T53" fmla="*/ 35 h 40"/>
                  <a:gd name="T54" fmla="*/ 49 w 73"/>
                  <a:gd name="T55" fmla="*/ 15 h 40"/>
                  <a:gd name="T56" fmla="*/ 51 w 73"/>
                  <a:gd name="T57" fmla="*/ 16 h 40"/>
                  <a:gd name="T58" fmla="*/ 55 w 73"/>
                  <a:gd name="T59" fmla="*/ 19 h 40"/>
                  <a:gd name="T60" fmla="*/ 61 w 73"/>
                  <a:gd name="T61" fmla="*/ 24 h 40"/>
                  <a:gd name="T62" fmla="*/ 65 w 73"/>
                  <a:gd name="T63" fmla="*/ 34 h 40"/>
                  <a:gd name="T64" fmla="*/ 70 w 73"/>
                  <a:gd name="T65" fmla="*/ 25 h 40"/>
                  <a:gd name="T66" fmla="*/ 63 w 73"/>
                  <a:gd name="T67" fmla="*/ 13 h 40"/>
                  <a:gd name="T68" fmla="*/ 58 w 73"/>
                  <a:gd name="T69" fmla="*/ 6 h 40"/>
                  <a:gd name="T70" fmla="*/ 55 w 73"/>
                  <a:gd name="T71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3" h="40">
                    <a:moveTo>
                      <a:pt x="55" y="2"/>
                    </a:moveTo>
                    <a:lnTo>
                      <a:pt x="54" y="2"/>
                    </a:lnTo>
                    <a:lnTo>
                      <a:pt x="53" y="2"/>
                    </a:lnTo>
                    <a:lnTo>
                      <a:pt x="52" y="1"/>
                    </a:lnTo>
                    <a:lnTo>
                      <a:pt x="51" y="1"/>
                    </a:lnTo>
                    <a:lnTo>
                      <a:pt x="50" y="1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1" y="0"/>
                    </a:lnTo>
                    <a:lnTo>
                      <a:pt x="34" y="19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2" y="2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3" y="12"/>
                    </a:lnTo>
                    <a:lnTo>
                      <a:pt x="2" y="17"/>
                    </a:lnTo>
                    <a:lnTo>
                      <a:pt x="1" y="23"/>
                    </a:lnTo>
                    <a:lnTo>
                      <a:pt x="0" y="28"/>
                    </a:lnTo>
                    <a:lnTo>
                      <a:pt x="1" y="33"/>
                    </a:lnTo>
                    <a:lnTo>
                      <a:pt x="1" y="37"/>
                    </a:lnTo>
                    <a:lnTo>
                      <a:pt x="1" y="39"/>
                    </a:lnTo>
                    <a:lnTo>
                      <a:pt x="1" y="40"/>
                    </a:lnTo>
                    <a:lnTo>
                      <a:pt x="8" y="39"/>
                    </a:lnTo>
                    <a:lnTo>
                      <a:pt x="8" y="32"/>
                    </a:lnTo>
                    <a:lnTo>
                      <a:pt x="9" y="26"/>
                    </a:lnTo>
                    <a:lnTo>
                      <a:pt x="9" y="22"/>
                    </a:lnTo>
                    <a:lnTo>
                      <a:pt x="11" y="19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5" y="38"/>
                    </a:lnTo>
                    <a:lnTo>
                      <a:pt x="15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1" y="38"/>
                    </a:lnTo>
                    <a:lnTo>
                      <a:pt x="24" y="37"/>
                    </a:lnTo>
                    <a:lnTo>
                      <a:pt x="27" y="37"/>
                    </a:lnTo>
                    <a:lnTo>
                      <a:pt x="30" y="37"/>
                    </a:lnTo>
                    <a:lnTo>
                      <a:pt x="33" y="36"/>
                    </a:lnTo>
                    <a:lnTo>
                      <a:pt x="36" y="36"/>
                    </a:lnTo>
                    <a:lnTo>
                      <a:pt x="39" y="36"/>
                    </a:lnTo>
                    <a:lnTo>
                      <a:pt x="42" y="36"/>
                    </a:lnTo>
                    <a:lnTo>
                      <a:pt x="45" y="36"/>
                    </a:lnTo>
                    <a:lnTo>
                      <a:pt x="47" y="35"/>
                    </a:lnTo>
                    <a:lnTo>
                      <a:pt x="49" y="35"/>
                    </a:lnTo>
                    <a:lnTo>
                      <a:pt x="50" y="35"/>
                    </a:lnTo>
                    <a:lnTo>
                      <a:pt x="51" y="35"/>
                    </a:lnTo>
                    <a:lnTo>
                      <a:pt x="49" y="15"/>
                    </a:lnTo>
                    <a:lnTo>
                      <a:pt x="49" y="15"/>
                    </a:lnTo>
                    <a:lnTo>
                      <a:pt x="51" y="16"/>
                    </a:lnTo>
                    <a:lnTo>
                      <a:pt x="53" y="17"/>
                    </a:lnTo>
                    <a:lnTo>
                      <a:pt x="55" y="19"/>
                    </a:lnTo>
                    <a:lnTo>
                      <a:pt x="58" y="21"/>
                    </a:lnTo>
                    <a:lnTo>
                      <a:pt x="61" y="24"/>
                    </a:lnTo>
                    <a:lnTo>
                      <a:pt x="63" y="29"/>
                    </a:lnTo>
                    <a:lnTo>
                      <a:pt x="65" y="34"/>
                    </a:lnTo>
                    <a:lnTo>
                      <a:pt x="73" y="33"/>
                    </a:lnTo>
                    <a:lnTo>
                      <a:pt x="70" y="25"/>
                    </a:lnTo>
                    <a:lnTo>
                      <a:pt x="66" y="18"/>
                    </a:lnTo>
                    <a:lnTo>
                      <a:pt x="63" y="13"/>
                    </a:lnTo>
                    <a:lnTo>
                      <a:pt x="61" y="9"/>
                    </a:lnTo>
                    <a:lnTo>
                      <a:pt x="58" y="6"/>
                    </a:lnTo>
                    <a:lnTo>
                      <a:pt x="56" y="4"/>
                    </a:lnTo>
                    <a:lnTo>
                      <a:pt x="55" y="3"/>
                    </a:lnTo>
                    <a:lnTo>
                      <a:pt x="55" y="2"/>
                    </a:lnTo>
                    <a:close/>
                  </a:path>
                </a:pathLst>
              </a:custGeom>
              <a:solidFill>
                <a:srgbClr val="59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13" name="Freeform 1430"/>
              <p:cNvSpPr>
                <a:spLocks/>
              </p:cNvSpPr>
              <p:nvPr/>
            </p:nvSpPr>
            <p:spPr bwMode="auto">
              <a:xfrm>
                <a:off x="5124" y="2654"/>
                <a:ext cx="29" cy="20"/>
              </a:xfrm>
              <a:custGeom>
                <a:avLst/>
                <a:gdLst>
                  <a:gd name="T0" fmla="*/ 4 w 29"/>
                  <a:gd name="T1" fmla="*/ 6 h 20"/>
                  <a:gd name="T2" fmla="*/ 0 w 29"/>
                  <a:gd name="T3" fmla="*/ 3 h 20"/>
                  <a:gd name="T4" fmla="*/ 3 w 29"/>
                  <a:gd name="T5" fmla="*/ 0 h 20"/>
                  <a:gd name="T6" fmla="*/ 5 w 29"/>
                  <a:gd name="T7" fmla="*/ 0 h 20"/>
                  <a:gd name="T8" fmla="*/ 2 w 29"/>
                  <a:gd name="T9" fmla="*/ 3 h 20"/>
                  <a:gd name="T10" fmla="*/ 6 w 29"/>
                  <a:gd name="T11" fmla="*/ 6 h 20"/>
                  <a:gd name="T12" fmla="*/ 6 w 29"/>
                  <a:gd name="T13" fmla="*/ 6 h 20"/>
                  <a:gd name="T14" fmla="*/ 5 w 29"/>
                  <a:gd name="T15" fmla="*/ 7 h 20"/>
                  <a:gd name="T16" fmla="*/ 4 w 29"/>
                  <a:gd name="T17" fmla="*/ 8 h 20"/>
                  <a:gd name="T18" fmla="*/ 4 w 29"/>
                  <a:gd name="T19" fmla="*/ 9 h 20"/>
                  <a:gd name="T20" fmla="*/ 16 w 29"/>
                  <a:gd name="T21" fmla="*/ 17 h 20"/>
                  <a:gd name="T22" fmla="*/ 25 w 29"/>
                  <a:gd name="T23" fmla="*/ 8 h 20"/>
                  <a:gd name="T24" fmla="*/ 23 w 29"/>
                  <a:gd name="T25" fmla="*/ 6 h 20"/>
                  <a:gd name="T26" fmla="*/ 26 w 29"/>
                  <a:gd name="T27" fmla="*/ 3 h 20"/>
                  <a:gd name="T28" fmla="*/ 24 w 29"/>
                  <a:gd name="T29" fmla="*/ 0 h 20"/>
                  <a:gd name="T30" fmla="*/ 26 w 29"/>
                  <a:gd name="T31" fmla="*/ 0 h 20"/>
                  <a:gd name="T32" fmla="*/ 29 w 29"/>
                  <a:gd name="T33" fmla="*/ 4 h 20"/>
                  <a:gd name="T34" fmla="*/ 25 w 29"/>
                  <a:gd name="T35" fmla="*/ 6 h 20"/>
                  <a:gd name="T36" fmla="*/ 28 w 29"/>
                  <a:gd name="T37" fmla="*/ 9 h 20"/>
                  <a:gd name="T38" fmla="*/ 16 w 29"/>
                  <a:gd name="T39" fmla="*/ 20 h 20"/>
                  <a:gd name="T40" fmla="*/ 1 w 29"/>
                  <a:gd name="T41" fmla="*/ 9 h 20"/>
                  <a:gd name="T42" fmla="*/ 4 w 29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" h="20">
                    <a:moveTo>
                      <a:pt x="4" y="6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16" y="17"/>
                    </a:lnTo>
                    <a:lnTo>
                      <a:pt x="25" y="8"/>
                    </a:lnTo>
                    <a:lnTo>
                      <a:pt x="23" y="6"/>
                    </a:lnTo>
                    <a:lnTo>
                      <a:pt x="26" y="3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9" y="4"/>
                    </a:lnTo>
                    <a:lnTo>
                      <a:pt x="25" y="6"/>
                    </a:lnTo>
                    <a:lnTo>
                      <a:pt x="28" y="9"/>
                    </a:lnTo>
                    <a:lnTo>
                      <a:pt x="16" y="20"/>
                    </a:lnTo>
                    <a:lnTo>
                      <a:pt x="1" y="9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14" name="Freeform 1431"/>
              <p:cNvSpPr>
                <a:spLocks/>
              </p:cNvSpPr>
              <p:nvPr/>
            </p:nvSpPr>
            <p:spPr bwMode="auto">
              <a:xfrm>
                <a:off x="5132" y="2655"/>
                <a:ext cx="13" cy="15"/>
              </a:xfrm>
              <a:custGeom>
                <a:avLst/>
                <a:gdLst>
                  <a:gd name="T0" fmla="*/ 13 w 13"/>
                  <a:gd name="T1" fmla="*/ 0 h 15"/>
                  <a:gd name="T2" fmla="*/ 0 w 13"/>
                  <a:gd name="T3" fmla="*/ 0 h 15"/>
                  <a:gd name="T4" fmla="*/ 8 w 13"/>
                  <a:gd name="T5" fmla="*/ 15 h 15"/>
                  <a:gd name="T6" fmla="*/ 13 w 13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5">
                    <a:moveTo>
                      <a:pt x="13" y="0"/>
                    </a:moveTo>
                    <a:lnTo>
                      <a:pt x="0" y="0"/>
                    </a:lnTo>
                    <a:lnTo>
                      <a:pt x="8" y="1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15" name="Freeform 1432"/>
              <p:cNvSpPr>
                <a:spLocks/>
              </p:cNvSpPr>
              <p:nvPr/>
            </p:nvSpPr>
            <p:spPr bwMode="auto">
              <a:xfrm>
                <a:off x="5136" y="2653"/>
                <a:ext cx="6" cy="18"/>
              </a:xfrm>
              <a:custGeom>
                <a:avLst/>
                <a:gdLst>
                  <a:gd name="T0" fmla="*/ 3 w 6"/>
                  <a:gd name="T1" fmla="*/ 18 h 18"/>
                  <a:gd name="T2" fmla="*/ 0 w 6"/>
                  <a:gd name="T3" fmla="*/ 11 h 18"/>
                  <a:gd name="T4" fmla="*/ 2 w 6"/>
                  <a:gd name="T5" fmla="*/ 4 h 18"/>
                  <a:gd name="T6" fmla="*/ 1 w 6"/>
                  <a:gd name="T7" fmla="*/ 4 h 18"/>
                  <a:gd name="T8" fmla="*/ 1 w 6"/>
                  <a:gd name="T9" fmla="*/ 3 h 18"/>
                  <a:gd name="T10" fmla="*/ 1 w 6"/>
                  <a:gd name="T11" fmla="*/ 3 h 18"/>
                  <a:gd name="T12" fmla="*/ 1 w 6"/>
                  <a:gd name="T13" fmla="*/ 2 h 18"/>
                  <a:gd name="T14" fmla="*/ 1 w 6"/>
                  <a:gd name="T15" fmla="*/ 2 h 18"/>
                  <a:gd name="T16" fmla="*/ 1 w 6"/>
                  <a:gd name="T17" fmla="*/ 1 h 18"/>
                  <a:gd name="T18" fmla="*/ 2 w 6"/>
                  <a:gd name="T19" fmla="*/ 0 h 18"/>
                  <a:gd name="T20" fmla="*/ 3 w 6"/>
                  <a:gd name="T21" fmla="*/ 0 h 18"/>
                  <a:gd name="T22" fmla="*/ 4 w 6"/>
                  <a:gd name="T23" fmla="*/ 0 h 18"/>
                  <a:gd name="T24" fmla="*/ 4 w 6"/>
                  <a:gd name="T25" fmla="*/ 1 h 18"/>
                  <a:gd name="T26" fmla="*/ 5 w 6"/>
                  <a:gd name="T27" fmla="*/ 2 h 18"/>
                  <a:gd name="T28" fmla="*/ 5 w 6"/>
                  <a:gd name="T29" fmla="*/ 2 h 18"/>
                  <a:gd name="T30" fmla="*/ 5 w 6"/>
                  <a:gd name="T31" fmla="*/ 3 h 18"/>
                  <a:gd name="T32" fmla="*/ 5 w 6"/>
                  <a:gd name="T33" fmla="*/ 3 h 18"/>
                  <a:gd name="T34" fmla="*/ 4 w 6"/>
                  <a:gd name="T35" fmla="*/ 4 h 18"/>
                  <a:gd name="T36" fmla="*/ 4 w 6"/>
                  <a:gd name="T37" fmla="*/ 4 h 18"/>
                  <a:gd name="T38" fmla="*/ 6 w 6"/>
                  <a:gd name="T39" fmla="*/ 11 h 18"/>
                  <a:gd name="T40" fmla="*/ 3 w 6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18">
                    <a:moveTo>
                      <a:pt x="3" y="18"/>
                    </a:moveTo>
                    <a:lnTo>
                      <a:pt x="0" y="11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11"/>
                    </a:ln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16" name="Freeform 1433"/>
              <p:cNvSpPr>
                <a:spLocks/>
              </p:cNvSpPr>
              <p:nvPr/>
            </p:nvSpPr>
            <p:spPr bwMode="auto">
              <a:xfrm>
                <a:off x="5138" y="2677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4 h 4"/>
                  <a:gd name="T4" fmla="*/ 3 w 4"/>
                  <a:gd name="T5" fmla="*/ 3 h 4"/>
                  <a:gd name="T6" fmla="*/ 4 w 4"/>
                  <a:gd name="T7" fmla="*/ 2 h 4"/>
                  <a:gd name="T8" fmla="*/ 4 w 4"/>
                  <a:gd name="T9" fmla="*/ 2 h 4"/>
                  <a:gd name="T10" fmla="*/ 4 w 4"/>
                  <a:gd name="T11" fmla="*/ 1 h 4"/>
                  <a:gd name="T12" fmla="*/ 3 w 4"/>
                  <a:gd name="T13" fmla="*/ 0 h 4"/>
                  <a:gd name="T14" fmla="*/ 3 w 4"/>
                  <a:gd name="T15" fmla="*/ 0 h 4"/>
                  <a:gd name="T16" fmla="*/ 2 w 4"/>
                  <a:gd name="T17" fmla="*/ 0 h 4"/>
                  <a:gd name="T18" fmla="*/ 2 w 4"/>
                  <a:gd name="T19" fmla="*/ 0 h 4"/>
                  <a:gd name="T20" fmla="*/ 1 w 4"/>
                  <a:gd name="T21" fmla="*/ 0 h 4"/>
                  <a:gd name="T22" fmla="*/ 1 w 4"/>
                  <a:gd name="T23" fmla="*/ 1 h 4"/>
                  <a:gd name="T24" fmla="*/ 0 w 4"/>
                  <a:gd name="T25" fmla="*/ 2 h 4"/>
                  <a:gd name="T26" fmla="*/ 1 w 4"/>
                  <a:gd name="T27" fmla="*/ 2 h 4"/>
                  <a:gd name="T28" fmla="*/ 1 w 4"/>
                  <a:gd name="T29" fmla="*/ 3 h 4"/>
                  <a:gd name="T30" fmla="*/ 2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3" y="4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17" name="Freeform 1434"/>
              <p:cNvSpPr>
                <a:spLocks/>
              </p:cNvSpPr>
              <p:nvPr/>
            </p:nvSpPr>
            <p:spPr bwMode="auto">
              <a:xfrm>
                <a:off x="5138" y="2684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4 h 4"/>
                  <a:gd name="T4" fmla="*/ 3 w 4"/>
                  <a:gd name="T5" fmla="*/ 3 h 4"/>
                  <a:gd name="T6" fmla="*/ 4 w 4"/>
                  <a:gd name="T7" fmla="*/ 2 h 4"/>
                  <a:gd name="T8" fmla="*/ 4 w 4"/>
                  <a:gd name="T9" fmla="*/ 2 h 4"/>
                  <a:gd name="T10" fmla="*/ 4 w 4"/>
                  <a:gd name="T11" fmla="*/ 1 h 4"/>
                  <a:gd name="T12" fmla="*/ 3 w 4"/>
                  <a:gd name="T13" fmla="*/ 0 h 4"/>
                  <a:gd name="T14" fmla="*/ 3 w 4"/>
                  <a:gd name="T15" fmla="*/ 0 h 4"/>
                  <a:gd name="T16" fmla="*/ 2 w 4"/>
                  <a:gd name="T17" fmla="*/ 0 h 4"/>
                  <a:gd name="T18" fmla="*/ 2 w 4"/>
                  <a:gd name="T19" fmla="*/ 0 h 4"/>
                  <a:gd name="T20" fmla="*/ 1 w 4"/>
                  <a:gd name="T21" fmla="*/ 0 h 4"/>
                  <a:gd name="T22" fmla="*/ 1 w 4"/>
                  <a:gd name="T23" fmla="*/ 1 h 4"/>
                  <a:gd name="T24" fmla="*/ 0 w 4"/>
                  <a:gd name="T25" fmla="*/ 2 h 4"/>
                  <a:gd name="T26" fmla="*/ 1 w 4"/>
                  <a:gd name="T27" fmla="*/ 2 h 4"/>
                  <a:gd name="T28" fmla="*/ 1 w 4"/>
                  <a:gd name="T29" fmla="*/ 3 h 4"/>
                  <a:gd name="T30" fmla="*/ 2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3" y="4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18" name="Freeform 1435"/>
              <p:cNvSpPr>
                <a:spLocks/>
              </p:cNvSpPr>
              <p:nvPr/>
            </p:nvSpPr>
            <p:spPr bwMode="auto">
              <a:xfrm>
                <a:off x="5142" y="2618"/>
                <a:ext cx="11" cy="14"/>
              </a:xfrm>
              <a:custGeom>
                <a:avLst/>
                <a:gdLst>
                  <a:gd name="T0" fmla="*/ 8 w 11"/>
                  <a:gd name="T1" fmla="*/ 12 h 14"/>
                  <a:gd name="T2" fmla="*/ 4 w 11"/>
                  <a:gd name="T3" fmla="*/ 4 h 14"/>
                  <a:gd name="T4" fmla="*/ 5 w 11"/>
                  <a:gd name="T5" fmla="*/ 0 h 14"/>
                  <a:gd name="T6" fmla="*/ 11 w 11"/>
                  <a:gd name="T7" fmla="*/ 14 h 14"/>
                  <a:gd name="T8" fmla="*/ 0 w 11"/>
                  <a:gd name="T9" fmla="*/ 13 h 14"/>
                  <a:gd name="T10" fmla="*/ 1 w 11"/>
                  <a:gd name="T11" fmla="*/ 11 h 14"/>
                  <a:gd name="T12" fmla="*/ 8 w 11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4">
                    <a:moveTo>
                      <a:pt x="8" y="12"/>
                    </a:moveTo>
                    <a:lnTo>
                      <a:pt x="4" y="4"/>
                    </a:lnTo>
                    <a:lnTo>
                      <a:pt x="5" y="0"/>
                    </a:lnTo>
                    <a:lnTo>
                      <a:pt x="11" y="14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19" name="Freeform 1436"/>
              <p:cNvSpPr>
                <a:spLocks/>
              </p:cNvSpPr>
              <p:nvPr/>
            </p:nvSpPr>
            <p:spPr bwMode="auto">
              <a:xfrm>
                <a:off x="5151" y="2619"/>
                <a:ext cx="4" cy="5"/>
              </a:xfrm>
              <a:custGeom>
                <a:avLst/>
                <a:gdLst>
                  <a:gd name="T0" fmla="*/ 1 w 4"/>
                  <a:gd name="T1" fmla="*/ 5 h 5"/>
                  <a:gd name="T2" fmla="*/ 0 w 4"/>
                  <a:gd name="T3" fmla="*/ 5 h 5"/>
                  <a:gd name="T4" fmla="*/ 0 w 4"/>
                  <a:gd name="T5" fmla="*/ 4 h 5"/>
                  <a:gd name="T6" fmla="*/ 0 w 4"/>
                  <a:gd name="T7" fmla="*/ 3 h 5"/>
                  <a:gd name="T8" fmla="*/ 0 w 4"/>
                  <a:gd name="T9" fmla="*/ 2 h 5"/>
                  <a:gd name="T10" fmla="*/ 1 w 4"/>
                  <a:gd name="T11" fmla="*/ 1 h 5"/>
                  <a:gd name="T12" fmla="*/ 1 w 4"/>
                  <a:gd name="T13" fmla="*/ 0 h 5"/>
                  <a:gd name="T14" fmla="*/ 2 w 4"/>
                  <a:gd name="T15" fmla="*/ 0 h 5"/>
                  <a:gd name="T16" fmla="*/ 3 w 4"/>
                  <a:gd name="T17" fmla="*/ 0 h 5"/>
                  <a:gd name="T18" fmla="*/ 3 w 4"/>
                  <a:gd name="T19" fmla="*/ 0 h 5"/>
                  <a:gd name="T20" fmla="*/ 4 w 4"/>
                  <a:gd name="T21" fmla="*/ 1 h 5"/>
                  <a:gd name="T22" fmla="*/ 4 w 4"/>
                  <a:gd name="T23" fmla="*/ 2 h 5"/>
                  <a:gd name="T24" fmla="*/ 3 w 4"/>
                  <a:gd name="T25" fmla="*/ 3 h 5"/>
                  <a:gd name="T26" fmla="*/ 3 w 4"/>
                  <a:gd name="T27" fmla="*/ 4 h 5"/>
                  <a:gd name="T28" fmla="*/ 2 w 4"/>
                  <a:gd name="T29" fmla="*/ 5 h 5"/>
                  <a:gd name="T30" fmla="*/ 1 w 4"/>
                  <a:gd name="T31" fmla="*/ 5 h 5"/>
                  <a:gd name="T32" fmla="*/ 1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20" name="Freeform 1437"/>
              <p:cNvSpPr>
                <a:spLocks/>
              </p:cNvSpPr>
              <p:nvPr/>
            </p:nvSpPr>
            <p:spPr bwMode="auto">
              <a:xfrm>
                <a:off x="5140" y="2617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0 w 4"/>
                  <a:gd name="T3" fmla="*/ 5 h 6"/>
                  <a:gd name="T4" fmla="*/ 0 w 4"/>
                  <a:gd name="T5" fmla="*/ 4 h 6"/>
                  <a:gd name="T6" fmla="*/ 0 w 4"/>
                  <a:gd name="T7" fmla="*/ 3 h 6"/>
                  <a:gd name="T8" fmla="*/ 0 w 4"/>
                  <a:gd name="T9" fmla="*/ 2 h 6"/>
                  <a:gd name="T10" fmla="*/ 1 w 4"/>
                  <a:gd name="T11" fmla="*/ 1 h 6"/>
                  <a:gd name="T12" fmla="*/ 1 w 4"/>
                  <a:gd name="T13" fmla="*/ 0 h 6"/>
                  <a:gd name="T14" fmla="*/ 2 w 4"/>
                  <a:gd name="T15" fmla="*/ 0 h 6"/>
                  <a:gd name="T16" fmla="*/ 3 w 4"/>
                  <a:gd name="T17" fmla="*/ 0 h 6"/>
                  <a:gd name="T18" fmla="*/ 3 w 4"/>
                  <a:gd name="T19" fmla="*/ 0 h 6"/>
                  <a:gd name="T20" fmla="*/ 4 w 4"/>
                  <a:gd name="T21" fmla="*/ 1 h 6"/>
                  <a:gd name="T22" fmla="*/ 4 w 4"/>
                  <a:gd name="T23" fmla="*/ 2 h 6"/>
                  <a:gd name="T24" fmla="*/ 3 w 4"/>
                  <a:gd name="T25" fmla="*/ 3 h 6"/>
                  <a:gd name="T26" fmla="*/ 3 w 4"/>
                  <a:gd name="T27" fmla="*/ 4 h 6"/>
                  <a:gd name="T28" fmla="*/ 2 w 4"/>
                  <a:gd name="T29" fmla="*/ 5 h 6"/>
                  <a:gd name="T30" fmla="*/ 1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21" name="Freeform 1438"/>
              <p:cNvSpPr>
                <a:spLocks/>
              </p:cNvSpPr>
              <p:nvPr/>
            </p:nvSpPr>
            <p:spPr bwMode="auto">
              <a:xfrm>
                <a:off x="5249" y="2618"/>
                <a:ext cx="10" cy="13"/>
              </a:xfrm>
              <a:custGeom>
                <a:avLst/>
                <a:gdLst>
                  <a:gd name="T0" fmla="*/ 2 w 10"/>
                  <a:gd name="T1" fmla="*/ 12 h 13"/>
                  <a:gd name="T2" fmla="*/ 7 w 10"/>
                  <a:gd name="T3" fmla="*/ 3 h 13"/>
                  <a:gd name="T4" fmla="*/ 7 w 10"/>
                  <a:gd name="T5" fmla="*/ 0 h 13"/>
                  <a:gd name="T6" fmla="*/ 0 w 10"/>
                  <a:gd name="T7" fmla="*/ 13 h 13"/>
                  <a:gd name="T8" fmla="*/ 10 w 10"/>
                  <a:gd name="T9" fmla="*/ 13 h 13"/>
                  <a:gd name="T10" fmla="*/ 10 w 10"/>
                  <a:gd name="T11" fmla="*/ 12 h 13"/>
                  <a:gd name="T12" fmla="*/ 2 w 10"/>
                  <a:gd name="T1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3">
                    <a:moveTo>
                      <a:pt x="2" y="12"/>
                    </a:moveTo>
                    <a:lnTo>
                      <a:pt x="7" y="3"/>
                    </a:lnTo>
                    <a:lnTo>
                      <a:pt x="7" y="0"/>
                    </a:lnTo>
                    <a:lnTo>
                      <a:pt x="0" y="13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22" name="Freeform 1439"/>
              <p:cNvSpPr>
                <a:spLocks/>
              </p:cNvSpPr>
              <p:nvPr/>
            </p:nvSpPr>
            <p:spPr bwMode="auto">
              <a:xfrm>
                <a:off x="5247" y="2617"/>
                <a:ext cx="4" cy="6"/>
              </a:xfrm>
              <a:custGeom>
                <a:avLst/>
                <a:gdLst>
                  <a:gd name="T0" fmla="*/ 2 w 4"/>
                  <a:gd name="T1" fmla="*/ 6 h 6"/>
                  <a:gd name="T2" fmla="*/ 2 w 4"/>
                  <a:gd name="T3" fmla="*/ 6 h 6"/>
                  <a:gd name="T4" fmla="*/ 3 w 4"/>
                  <a:gd name="T5" fmla="*/ 6 h 6"/>
                  <a:gd name="T6" fmla="*/ 3 w 4"/>
                  <a:gd name="T7" fmla="*/ 5 h 6"/>
                  <a:gd name="T8" fmla="*/ 4 w 4"/>
                  <a:gd name="T9" fmla="*/ 4 h 6"/>
                  <a:gd name="T10" fmla="*/ 4 w 4"/>
                  <a:gd name="T11" fmla="*/ 2 h 6"/>
                  <a:gd name="T12" fmla="*/ 3 w 4"/>
                  <a:gd name="T13" fmla="*/ 1 h 6"/>
                  <a:gd name="T14" fmla="*/ 3 w 4"/>
                  <a:gd name="T15" fmla="*/ 1 h 6"/>
                  <a:gd name="T16" fmla="*/ 2 w 4"/>
                  <a:gd name="T17" fmla="*/ 0 h 6"/>
                  <a:gd name="T18" fmla="*/ 2 w 4"/>
                  <a:gd name="T19" fmla="*/ 1 h 6"/>
                  <a:gd name="T20" fmla="*/ 1 w 4"/>
                  <a:gd name="T21" fmla="*/ 1 h 6"/>
                  <a:gd name="T22" fmla="*/ 1 w 4"/>
                  <a:gd name="T23" fmla="*/ 2 h 6"/>
                  <a:gd name="T24" fmla="*/ 0 w 4"/>
                  <a:gd name="T25" fmla="*/ 3 h 6"/>
                  <a:gd name="T26" fmla="*/ 0 w 4"/>
                  <a:gd name="T27" fmla="*/ 4 h 6"/>
                  <a:gd name="T28" fmla="*/ 1 w 4"/>
                  <a:gd name="T29" fmla="*/ 5 h 6"/>
                  <a:gd name="T30" fmla="*/ 1 w 4"/>
                  <a:gd name="T31" fmla="*/ 6 h 6"/>
                  <a:gd name="T32" fmla="*/ 2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23" name="Freeform 1440"/>
              <p:cNvSpPr>
                <a:spLocks/>
              </p:cNvSpPr>
              <p:nvPr/>
            </p:nvSpPr>
            <p:spPr bwMode="auto">
              <a:xfrm>
                <a:off x="5260" y="2618"/>
                <a:ext cx="3" cy="6"/>
              </a:xfrm>
              <a:custGeom>
                <a:avLst/>
                <a:gdLst>
                  <a:gd name="T0" fmla="*/ 1 w 3"/>
                  <a:gd name="T1" fmla="*/ 6 h 6"/>
                  <a:gd name="T2" fmla="*/ 2 w 3"/>
                  <a:gd name="T3" fmla="*/ 6 h 6"/>
                  <a:gd name="T4" fmla="*/ 3 w 3"/>
                  <a:gd name="T5" fmla="*/ 5 h 6"/>
                  <a:gd name="T6" fmla="*/ 3 w 3"/>
                  <a:gd name="T7" fmla="*/ 4 h 6"/>
                  <a:gd name="T8" fmla="*/ 3 w 3"/>
                  <a:gd name="T9" fmla="*/ 3 h 6"/>
                  <a:gd name="T10" fmla="*/ 3 w 3"/>
                  <a:gd name="T11" fmla="*/ 2 h 6"/>
                  <a:gd name="T12" fmla="*/ 3 w 3"/>
                  <a:gd name="T13" fmla="*/ 1 h 6"/>
                  <a:gd name="T14" fmla="*/ 3 w 3"/>
                  <a:gd name="T15" fmla="*/ 0 h 6"/>
                  <a:gd name="T16" fmla="*/ 2 w 3"/>
                  <a:gd name="T17" fmla="*/ 0 h 6"/>
                  <a:gd name="T18" fmla="*/ 1 w 3"/>
                  <a:gd name="T19" fmla="*/ 0 h 6"/>
                  <a:gd name="T20" fmla="*/ 1 w 3"/>
                  <a:gd name="T21" fmla="*/ 0 h 6"/>
                  <a:gd name="T22" fmla="*/ 0 w 3"/>
                  <a:gd name="T23" fmla="*/ 1 h 6"/>
                  <a:gd name="T24" fmla="*/ 0 w 3"/>
                  <a:gd name="T25" fmla="*/ 3 h 6"/>
                  <a:gd name="T26" fmla="*/ 0 w 3"/>
                  <a:gd name="T27" fmla="*/ 4 h 6"/>
                  <a:gd name="T28" fmla="*/ 0 w 3"/>
                  <a:gd name="T29" fmla="*/ 5 h 6"/>
                  <a:gd name="T30" fmla="*/ 1 w 3"/>
                  <a:gd name="T31" fmla="*/ 6 h 6"/>
                  <a:gd name="T32" fmla="*/ 1 w 3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lnTo>
                      <a:pt x="2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816" name="Group 1495"/>
            <p:cNvGrpSpPr>
              <a:grpSpLocks/>
            </p:cNvGrpSpPr>
            <p:nvPr/>
          </p:nvGrpSpPr>
          <p:grpSpPr bwMode="auto">
            <a:xfrm>
              <a:off x="8550275" y="4103688"/>
              <a:ext cx="301625" cy="269875"/>
              <a:chOff x="5386" y="2585"/>
              <a:chExt cx="190" cy="170"/>
            </a:xfrm>
          </p:grpSpPr>
          <p:sp>
            <p:nvSpPr>
              <p:cNvPr id="824" name="Freeform 1442"/>
              <p:cNvSpPr>
                <a:spLocks/>
              </p:cNvSpPr>
              <p:nvPr/>
            </p:nvSpPr>
            <p:spPr bwMode="auto">
              <a:xfrm>
                <a:off x="5548" y="2626"/>
                <a:ext cx="15" cy="17"/>
              </a:xfrm>
              <a:custGeom>
                <a:avLst/>
                <a:gdLst>
                  <a:gd name="T0" fmla="*/ 7 w 15"/>
                  <a:gd name="T1" fmla="*/ 17 h 17"/>
                  <a:gd name="T2" fmla="*/ 9 w 15"/>
                  <a:gd name="T3" fmla="*/ 16 h 17"/>
                  <a:gd name="T4" fmla="*/ 10 w 15"/>
                  <a:gd name="T5" fmla="*/ 16 h 17"/>
                  <a:gd name="T6" fmla="*/ 12 w 15"/>
                  <a:gd name="T7" fmla="*/ 15 h 17"/>
                  <a:gd name="T8" fmla="*/ 13 w 15"/>
                  <a:gd name="T9" fmla="*/ 14 h 17"/>
                  <a:gd name="T10" fmla="*/ 14 w 15"/>
                  <a:gd name="T11" fmla="*/ 13 h 17"/>
                  <a:gd name="T12" fmla="*/ 15 w 15"/>
                  <a:gd name="T13" fmla="*/ 11 h 17"/>
                  <a:gd name="T14" fmla="*/ 15 w 15"/>
                  <a:gd name="T15" fmla="*/ 10 h 17"/>
                  <a:gd name="T16" fmla="*/ 15 w 15"/>
                  <a:gd name="T17" fmla="*/ 8 h 17"/>
                  <a:gd name="T18" fmla="*/ 15 w 15"/>
                  <a:gd name="T19" fmla="*/ 6 h 17"/>
                  <a:gd name="T20" fmla="*/ 15 w 15"/>
                  <a:gd name="T21" fmla="*/ 5 h 17"/>
                  <a:gd name="T22" fmla="*/ 14 w 15"/>
                  <a:gd name="T23" fmla="*/ 3 h 17"/>
                  <a:gd name="T24" fmla="*/ 13 w 15"/>
                  <a:gd name="T25" fmla="*/ 2 h 17"/>
                  <a:gd name="T26" fmla="*/ 12 w 15"/>
                  <a:gd name="T27" fmla="*/ 1 h 17"/>
                  <a:gd name="T28" fmla="*/ 10 w 15"/>
                  <a:gd name="T29" fmla="*/ 0 h 17"/>
                  <a:gd name="T30" fmla="*/ 9 w 15"/>
                  <a:gd name="T31" fmla="*/ 0 h 17"/>
                  <a:gd name="T32" fmla="*/ 7 w 15"/>
                  <a:gd name="T33" fmla="*/ 0 h 17"/>
                  <a:gd name="T34" fmla="*/ 6 w 15"/>
                  <a:gd name="T35" fmla="*/ 0 h 17"/>
                  <a:gd name="T36" fmla="*/ 4 w 15"/>
                  <a:gd name="T37" fmla="*/ 0 h 17"/>
                  <a:gd name="T38" fmla="*/ 3 w 15"/>
                  <a:gd name="T39" fmla="*/ 1 h 17"/>
                  <a:gd name="T40" fmla="*/ 2 w 15"/>
                  <a:gd name="T41" fmla="*/ 2 h 17"/>
                  <a:gd name="T42" fmla="*/ 1 w 15"/>
                  <a:gd name="T43" fmla="*/ 3 h 17"/>
                  <a:gd name="T44" fmla="*/ 0 w 15"/>
                  <a:gd name="T45" fmla="*/ 5 h 17"/>
                  <a:gd name="T46" fmla="*/ 0 w 15"/>
                  <a:gd name="T47" fmla="*/ 6 h 17"/>
                  <a:gd name="T48" fmla="*/ 0 w 15"/>
                  <a:gd name="T49" fmla="*/ 8 h 17"/>
                  <a:gd name="T50" fmla="*/ 0 w 15"/>
                  <a:gd name="T51" fmla="*/ 10 h 17"/>
                  <a:gd name="T52" fmla="*/ 0 w 15"/>
                  <a:gd name="T53" fmla="*/ 11 h 17"/>
                  <a:gd name="T54" fmla="*/ 1 w 15"/>
                  <a:gd name="T55" fmla="*/ 13 h 17"/>
                  <a:gd name="T56" fmla="*/ 2 w 15"/>
                  <a:gd name="T57" fmla="*/ 14 h 17"/>
                  <a:gd name="T58" fmla="*/ 3 w 15"/>
                  <a:gd name="T59" fmla="*/ 15 h 17"/>
                  <a:gd name="T60" fmla="*/ 4 w 15"/>
                  <a:gd name="T61" fmla="*/ 16 h 17"/>
                  <a:gd name="T62" fmla="*/ 6 w 15"/>
                  <a:gd name="T63" fmla="*/ 16 h 17"/>
                  <a:gd name="T64" fmla="*/ 7 w 15"/>
                  <a:gd name="T6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7">
                    <a:moveTo>
                      <a:pt x="7" y="17"/>
                    </a:moveTo>
                    <a:lnTo>
                      <a:pt x="9" y="16"/>
                    </a:lnTo>
                    <a:lnTo>
                      <a:pt x="10" y="16"/>
                    </a:lnTo>
                    <a:lnTo>
                      <a:pt x="12" y="15"/>
                    </a:lnTo>
                    <a:lnTo>
                      <a:pt x="13" y="14"/>
                    </a:lnTo>
                    <a:lnTo>
                      <a:pt x="14" y="13"/>
                    </a:lnTo>
                    <a:lnTo>
                      <a:pt x="15" y="11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5" y="6"/>
                    </a:lnTo>
                    <a:lnTo>
                      <a:pt x="15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3" y="15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7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25" name="Freeform 1443"/>
              <p:cNvSpPr>
                <a:spLocks/>
              </p:cNvSpPr>
              <p:nvPr/>
            </p:nvSpPr>
            <p:spPr bwMode="auto">
              <a:xfrm>
                <a:off x="5395" y="2587"/>
                <a:ext cx="86" cy="12"/>
              </a:xfrm>
              <a:custGeom>
                <a:avLst/>
                <a:gdLst>
                  <a:gd name="T0" fmla="*/ 86 w 86"/>
                  <a:gd name="T1" fmla="*/ 10 h 12"/>
                  <a:gd name="T2" fmla="*/ 43 w 86"/>
                  <a:gd name="T3" fmla="*/ 0 h 12"/>
                  <a:gd name="T4" fmla="*/ 0 w 86"/>
                  <a:gd name="T5" fmla="*/ 10 h 12"/>
                  <a:gd name="T6" fmla="*/ 1 w 86"/>
                  <a:gd name="T7" fmla="*/ 12 h 12"/>
                  <a:gd name="T8" fmla="*/ 43 w 86"/>
                  <a:gd name="T9" fmla="*/ 2 h 12"/>
                  <a:gd name="T10" fmla="*/ 86 w 86"/>
                  <a:gd name="T11" fmla="*/ 12 h 12"/>
                  <a:gd name="T12" fmla="*/ 86 w 86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12">
                    <a:moveTo>
                      <a:pt x="86" y="10"/>
                    </a:moveTo>
                    <a:lnTo>
                      <a:pt x="43" y="0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43" y="2"/>
                    </a:lnTo>
                    <a:lnTo>
                      <a:pt x="86" y="12"/>
                    </a:lnTo>
                    <a:lnTo>
                      <a:pt x="8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26" name="Rectangle 1444"/>
              <p:cNvSpPr>
                <a:spLocks noChangeArrowheads="1"/>
              </p:cNvSpPr>
              <p:nvPr/>
            </p:nvSpPr>
            <p:spPr bwMode="auto">
              <a:xfrm>
                <a:off x="5390" y="2603"/>
                <a:ext cx="101" cy="10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27" name="Rectangle 1445"/>
              <p:cNvSpPr>
                <a:spLocks noChangeArrowheads="1"/>
              </p:cNvSpPr>
              <p:nvPr/>
            </p:nvSpPr>
            <p:spPr bwMode="auto">
              <a:xfrm>
                <a:off x="5392" y="2605"/>
                <a:ext cx="96" cy="10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28" name="Rectangle 1446"/>
              <p:cNvSpPr>
                <a:spLocks noChangeArrowheads="1"/>
              </p:cNvSpPr>
              <p:nvPr/>
            </p:nvSpPr>
            <p:spPr bwMode="auto">
              <a:xfrm>
                <a:off x="5401" y="2702"/>
                <a:ext cx="14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29" name="Rectangle 1447"/>
              <p:cNvSpPr>
                <a:spLocks noChangeArrowheads="1"/>
              </p:cNvSpPr>
              <p:nvPr/>
            </p:nvSpPr>
            <p:spPr bwMode="auto">
              <a:xfrm>
                <a:off x="5425" y="2702"/>
                <a:ext cx="13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30" name="Rectangle 1448"/>
              <p:cNvSpPr>
                <a:spLocks noChangeArrowheads="1"/>
              </p:cNvSpPr>
              <p:nvPr/>
            </p:nvSpPr>
            <p:spPr bwMode="auto">
              <a:xfrm>
                <a:off x="5448" y="2702"/>
                <a:ext cx="14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31" name="Rectangle 1449"/>
              <p:cNvSpPr>
                <a:spLocks noChangeArrowheads="1"/>
              </p:cNvSpPr>
              <p:nvPr/>
            </p:nvSpPr>
            <p:spPr bwMode="auto">
              <a:xfrm>
                <a:off x="5472" y="2702"/>
                <a:ext cx="14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32" name="Rectangle 1450"/>
              <p:cNvSpPr>
                <a:spLocks noChangeArrowheads="1"/>
              </p:cNvSpPr>
              <p:nvPr/>
            </p:nvSpPr>
            <p:spPr bwMode="auto">
              <a:xfrm>
                <a:off x="5401" y="2696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33" name="Rectangle 1451"/>
              <p:cNvSpPr>
                <a:spLocks noChangeArrowheads="1"/>
              </p:cNvSpPr>
              <p:nvPr/>
            </p:nvSpPr>
            <p:spPr bwMode="auto">
              <a:xfrm>
                <a:off x="5394" y="2694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34" name="Rectangle 1452"/>
              <p:cNvSpPr>
                <a:spLocks noChangeArrowheads="1"/>
              </p:cNvSpPr>
              <p:nvPr/>
            </p:nvSpPr>
            <p:spPr bwMode="auto">
              <a:xfrm>
                <a:off x="5401" y="2671"/>
                <a:ext cx="84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35" name="Rectangle 1453"/>
              <p:cNvSpPr>
                <a:spLocks noChangeArrowheads="1"/>
              </p:cNvSpPr>
              <p:nvPr/>
            </p:nvSpPr>
            <p:spPr bwMode="auto">
              <a:xfrm>
                <a:off x="5394" y="2669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36" name="Rectangle 1454"/>
              <p:cNvSpPr>
                <a:spLocks noChangeArrowheads="1"/>
              </p:cNvSpPr>
              <p:nvPr/>
            </p:nvSpPr>
            <p:spPr bwMode="auto">
              <a:xfrm>
                <a:off x="5401" y="2647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37" name="Rectangle 1455"/>
              <p:cNvSpPr>
                <a:spLocks noChangeArrowheads="1"/>
              </p:cNvSpPr>
              <p:nvPr/>
            </p:nvSpPr>
            <p:spPr bwMode="auto">
              <a:xfrm>
                <a:off x="5394" y="2645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38" name="Rectangle 1456"/>
              <p:cNvSpPr>
                <a:spLocks noChangeArrowheads="1"/>
              </p:cNvSpPr>
              <p:nvPr/>
            </p:nvSpPr>
            <p:spPr bwMode="auto">
              <a:xfrm>
                <a:off x="5401" y="2622"/>
                <a:ext cx="84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39" name="Rectangle 1457"/>
              <p:cNvSpPr>
                <a:spLocks noChangeArrowheads="1"/>
              </p:cNvSpPr>
              <p:nvPr/>
            </p:nvSpPr>
            <p:spPr bwMode="auto">
              <a:xfrm>
                <a:off x="5394" y="2620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40" name="Rectangle 1458"/>
              <p:cNvSpPr>
                <a:spLocks noChangeArrowheads="1"/>
              </p:cNvSpPr>
              <p:nvPr/>
            </p:nvSpPr>
            <p:spPr bwMode="auto">
              <a:xfrm>
                <a:off x="5404" y="2635"/>
                <a:ext cx="9" cy="6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41" name="Rectangle 1459"/>
              <p:cNvSpPr>
                <a:spLocks noChangeArrowheads="1"/>
              </p:cNvSpPr>
              <p:nvPr/>
            </p:nvSpPr>
            <p:spPr bwMode="auto">
              <a:xfrm>
                <a:off x="5406" y="2637"/>
                <a:ext cx="5" cy="59"/>
              </a:xfrm>
              <a:prstGeom prst="rect">
                <a:avLst/>
              </a:prstGeom>
              <a:solidFill>
                <a:srgbClr val="FF2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42" name="Rectangle 1460"/>
              <p:cNvSpPr>
                <a:spLocks noChangeArrowheads="1"/>
              </p:cNvSpPr>
              <p:nvPr/>
            </p:nvSpPr>
            <p:spPr bwMode="auto">
              <a:xfrm>
                <a:off x="5428" y="2655"/>
                <a:ext cx="8" cy="4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43" name="Rectangle 1461"/>
              <p:cNvSpPr>
                <a:spLocks noChangeArrowheads="1"/>
              </p:cNvSpPr>
              <p:nvPr/>
            </p:nvSpPr>
            <p:spPr bwMode="auto">
              <a:xfrm>
                <a:off x="5429" y="2657"/>
                <a:ext cx="5" cy="39"/>
              </a:xfrm>
              <a:prstGeom prst="rect">
                <a:avLst/>
              </a:prstGeom>
              <a:solidFill>
                <a:srgbClr val="B2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44" name="Rectangle 1462"/>
              <p:cNvSpPr>
                <a:spLocks noChangeArrowheads="1"/>
              </p:cNvSpPr>
              <p:nvPr/>
            </p:nvSpPr>
            <p:spPr bwMode="auto">
              <a:xfrm>
                <a:off x="5451" y="2666"/>
                <a:ext cx="8" cy="3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45" name="Rectangle 1463"/>
              <p:cNvSpPr>
                <a:spLocks noChangeArrowheads="1"/>
              </p:cNvSpPr>
              <p:nvPr/>
            </p:nvSpPr>
            <p:spPr bwMode="auto">
              <a:xfrm>
                <a:off x="5452" y="2668"/>
                <a:ext cx="5" cy="28"/>
              </a:xfrm>
              <a:prstGeom prst="rect">
                <a:avLst/>
              </a:prstGeom>
              <a:solidFill>
                <a:srgbClr val="FFAF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46" name="Rectangle 1464"/>
              <p:cNvSpPr>
                <a:spLocks noChangeArrowheads="1"/>
              </p:cNvSpPr>
              <p:nvPr/>
            </p:nvSpPr>
            <p:spPr bwMode="auto">
              <a:xfrm>
                <a:off x="5475" y="2627"/>
                <a:ext cx="8" cy="7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47" name="Rectangle 1465"/>
              <p:cNvSpPr>
                <a:spLocks noChangeArrowheads="1"/>
              </p:cNvSpPr>
              <p:nvPr/>
            </p:nvSpPr>
            <p:spPr bwMode="auto">
              <a:xfrm>
                <a:off x="5476" y="2628"/>
                <a:ext cx="5" cy="68"/>
              </a:xfrm>
              <a:prstGeom prst="rect">
                <a:avLst/>
              </a:prstGeom>
              <a:solidFill>
                <a:srgbClr val="FF6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48" name="Rectangle 1466"/>
              <p:cNvSpPr>
                <a:spLocks noChangeArrowheads="1"/>
              </p:cNvSpPr>
              <p:nvPr/>
            </p:nvSpPr>
            <p:spPr bwMode="auto">
              <a:xfrm>
                <a:off x="5386" y="2709"/>
                <a:ext cx="108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49" name="Rectangle 1467"/>
              <p:cNvSpPr>
                <a:spLocks noChangeArrowheads="1"/>
              </p:cNvSpPr>
              <p:nvPr/>
            </p:nvSpPr>
            <p:spPr bwMode="auto">
              <a:xfrm>
                <a:off x="5388" y="2711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50" name="Rectangle 1468"/>
              <p:cNvSpPr>
                <a:spLocks noChangeArrowheads="1"/>
              </p:cNvSpPr>
              <p:nvPr/>
            </p:nvSpPr>
            <p:spPr bwMode="auto">
              <a:xfrm>
                <a:off x="5386" y="2596"/>
                <a:ext cx="108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51" name="Rectangle 1469"/>
              <p:cNvSpPr>
                <a:spLocks noChangeArrowheads="1"/>
              </p:cNvSpPr>
              <p:nvPr/>
            </p:nvSpPr>
            <p:spPr bwMode="auto">
              <a:xfrm>
                <a:off x="5388" y="2599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52" name="Freeform 1470"/>
              <p:cNvSpPr>
                <a:spLocks/>
              </p:cNvSpPr>
              <p:nvPr/>
            </p:nvSpPr>
            <p:spPr bwMode="auto">
              <a:xfrm>
                <a:off x="5435" y="2585"/>
                <a:ext cx="7" cy="7"/>
              </a:xfrm>
              <a:custGeom>
                <a:avLst/>
                <a:gdLst>
                  <a:gd name="T0" fmla="*/ 3 w 7"/>
                  <a:gd name="T1" fmla="*/ 7 h 7"/>
                  <a:gd name="T2" fmla="*/ 4 w 7"/>
                  <a:gd name="T3" fmla="*/ 7 h 7"/>
                  <a:gd name="T4" fmla="*/ 5 w 7"/>
                  <a:gd name="T5" fmla="*/ 7 h 7"/>
                  <a:gd name="T6" fmla="*/ 5 w 7"/>
                  <a:gd name="T7" fmla="*/ 7 h 7"/>
                  <a:gd name="T8" fmla="*/ 6 w 7"/>
                  <a:gd name="T9" fmla="*/ 6 h 7"/>
                  <a:gd name="T10" fmla="*/ 6 w 7"/>
                  <a:gd name="T11" fmla="*/ 6 h 7"/>
                  <a:gd name="T12" fmla="*/ 6 w 7"/>
                  <a:gd name="T13" fmla="*/ 5 h 7"/>
                  <a:gd name="T14" fmla="*/ 7 w 7"/>
                  <a:gd name="T15" fmla="*/ 4 h 7"/>
                  <a:gd name="T16" fmla="*/ 7 w 7"/>
                  <a:gd name="T17" fmla="*/ 4 h 7"/>
                  <a:gd name="T18" fmla="*/ 7 w 7"/>
                  <a:gd name="T19" fmla="*/ 3 h 7"/>
                  <a:gd name="T20" fmla="*/ 6 w 7"/>
                  <a:gd name="T21" fmla="*/ 2 h 7"/>
                  <a:gd name="T22" fmla="*/ 6 w 7"/>
                  <a:gd name="T23" fmla="*/ 2 h 7"/>
                  <a:gd name="T24" fmla="*/ 6 w 7"/>
                  <a:gd name="T25" fmla="*/ 1 h 7"/>
                  <a:gd name="T26" fmla="*/ 5 w 7"/>
                  <a:gd name="T27" fmla="*/ 1 h 7"/>
                  <a:gd name="T28" fmla="*/ 5 w 7"/>
                  <a:gd name="T29" fmla="*/ 0 h 7"/>
                  <a:gd name="T30" fmla="*/ 4 w 7"/>
                  <a:gd name="T31" fmla="*/ 0 h 7"/>
                  <a:gd name="T32" fmla="*/ 3 w 7"/>
                  <a:gd name="T33" fmla="*/ 0 h 7"/>
                  <a:gd name="T34" fmla="*/ 3 w 7"/>
                  <a:gd name="T35" fmla="*/ 0 h 7"/>
                  <a:gd name="T36" fmla="*/ 2 w 7"/>
                  <a:gd name="T37" fmla="*/ 0 h 7"/>
                  <a:gd name="T38" fmla="*/ 1 w 7"/>
                  <a:gd name="T39" fmla="*/ 1 h 7"/>
                  <a:gd name="T40" fmla="*/ 1 w 7"/>
                  <a:gd name="T41" fmla="*/ 1 h 7"/>
                  <a:gd name="T42" fmla="*/ 0 w 7"/>
                  <a:gd name="T43" fmla="*/ 2 h 7"/>
                  <a:gd name="T44" fmla="*/ 0 w 7"/>
                  <a:gd name="T45" fmla="*/ 2 h 7"/>
                  <a:gd name="T46" fmla="*/ 0 w 7"/>
                  <a:gd name="T47" fmla="*/ 3 h 7"/>
                  <a:gd name="T48" fmla="*/ 0 w 7"/>
                  <a:gd name="T49" fmla="*/ 4 h 7"/>
                  <a:gd name="T50" fmla="*/ 0 w 7"/>
                  <a:gd name="T51" fmla="*/ 4 h 7"/>
                  <a:gd name="T52" fmla="*/ 0 w 7"/>
                  <a:gd name="T53" fmla="*/ 5 h 7"/>
                  <a:gd name="T54" fmla="*/ 0 w 7"/>
                  <a:gd name="T55" fmla="*/ 6 h 7"/>
                  <a:gd name="T56" fmla="*/ 1 w 7"/>
                  <a:gd name="T57" fmla="*/ 6 h 7"/>
                  <a:gd name="T58" fmla="*/ 1 w 7"/>
                  <a:gd name="T59" fmla="*/ 7 h 7"/>
                  <a:gd name="T60" fmla="*/ 2 w 7"/>
                  <a:gd name="T61" fmla="*/ 7 h 7"/>
                  <a:gd name="T62" fmla="*/ 3 w 7"/>
                  <a:gd name="T63" fmla="*/ 7 h 7"/>
                  <a:gd name="T64" fmla="*/ 3 w 7"/>
                  <a:gd name="T6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" h="7">
                    <a:moveTo>
                      <a:pt x="3" y="7"/>
                    </a:move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53" name="Freeform 1471"/>
              <p:cNvSpPr>
                <a:spLocks/>
              </p:cNvSpPr>
              <p:nvPr/>
            </p:nvSpPr>
            <p:spPr bwMode="auto">
              <a:xfrm>
                <a:off x="5436" y="2586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3 w 4"/>
                  <a:gd name="T3" fmla="*/ 5 h 5"/>
                  <a:gd name="T4" fmla="*/ 4 w 4"/>
                  <a:gd name="T5" fmla="*/ 4 h 5"/>
                  <a:gd name="T6" fmla="*/ 4 w 4"/>
                  <a:gd name="T7" fmla="*/ 3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1 h 5"/>
                  <a:gd name="T14" fmla="*/ 3 w 4"/>
                  <a:gd name="T15" fmla="*/ 0 h 5"/>
                  <a:gd name="T16" fmla="*/ 2 w 4"/>
                  <a:gd name="T17" fmla="*/ 0 h 5"/>
                  <a:gd name="T18" fmla="*/ 1 w 4"/>
                  <a:gd name="T19" fmla="*/ 0 h 5"/>
                  <a:gd name="T20" fmla="*/ 1 w 4"/>
                  <a:gd name="T21" fmla="*/ 1 h 5"/>
                  <a:gd name="T22" fmla="*/ 0 w 4"/>
                  <a:gd name="T23" fmla="*/ 2 h 5"/>
                  <a:gd name="T24" fmla="*/ 0 w 4"/>
                  <a:gd name="T25" fmla="*/ 3 h 5"/>
                  <a:gd name="T26" fmla="*/ 0 w 4"/>
                  <a:gd name="T27" fmla="*/ 3 h 5"/>
                  <a:gd name="T28" fmla="*/ 1 w 4"/>
                  <a:gd name="T29" fmla="*/ 4 h 5"/>
                  <a:gd name="T30" fmla="*/ 1 w 4"/>
                  <a:gd name="T31" fmla="*/ 5 h 5"/>
                  <a:gd name="T32" fmla="*/ 2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3" y="5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54" name="Freeform 1472"/>
              <p:cNvSpPr>
                <a:spLocks/>
              </p:cNvSpPr>
              <p:nvPr/>
            </p:nvSpPr>
            <p:spPr bwMode="auto">
              <a:xfrm>
                <a:off x="5486" y="2649"/>
                <a:ext cx="90" cy="106"/>
              </a:xfrm>
              <a:custGeom>
                <a:avLst/>
                <a:gdLst>
                  <a:gd name="T0" fmla="*/ 75 w 90"/>
                  <a:gd name="T1" fmla="*/ 34 h 106"/>
                  <a:gd name="T2" fmla="*/ 77 w 90"/>
                  <a:gd name="T3" fmla="*/ 33 h 106"/>
                  <a:gd name="T4" fmla="*/ 83 w 90"/>
                  <a:gd name="T5" fmla="*/ 31 h 106"/>
                  <a:gd name="T6" fmla="*/ 84 w 90"/>
                  <a:gd name="T7" fmla="*/ 29 h 106"/>
                  <a:gd name="T8" fmla="*/ 86 w 90"/>
                  <a:gd name="T9" fmla="*/ 27 h 106"/>
                  <a:gd name="T10" fmla="*/ 87 w 90"/>
                  <a:gd name="T11" fmla="*/ 19 h 106"/>
                  <a:gd name="T12" fmla="*/ 86 w 90"/>
                  <a:gd name="T13" fmla="*/ 16 h 106"/>
                  <a:gd name="T14" fmla="*/ 84 w 90"/>
                  <a:gd name="T15" fmla="*/ 11 h 106"/>
                  <a:gd name="T16" fmla="*/ 79 w 90"/>
                  <a:gd name="T17" fmla="*/ 6 h 106"/>
                  <a:gd name="T18" fmla="*/ 74 w 90"/>
                  <a:gd name="T19" fmla="*/ 1 h 106"/>
                  <a:gd name="T20" fmla="*/ 71 w 90"/>
                  <a:gd name="T21" fmla="*/ 1 h 106"/>
                  <a:gd name="T22" fmla="*/ 68 w 90"/>
                  <a:gd name="T23" fmla="*/ 0 h 106"/>
                  <a:gd name="T24" fmla="*/ 64 w 90"/>
                  <a:gd name="T25" fmla="*/ 0 h 106"/>
                  <a:gd name="T26" fmla="*/ 55 w 90"/>
                  <a:gd name="T27" fmla="*/ 0 h 106"/>
                  <a:gd name="T28" fmla="*/ 47 w 90"/>
                  <a:gd name="T29" fmla="*/ 0 h 106"/>
                  <a:gd name="T30" fmla="*/ 43 w 90"/>
                  <a:gd name="T31" fmla="*/ 0 h 106"/>
                  <a:gd name="T32" fmla="*/ 40 w 90"/>
                  <a:gd name="T33" fmla="*/ 0 h 106"/>
                  <a:gd name="T34" fmla="*/ 37 w 90"/>
                  <a:gd name="T35" fmla="*/ 1 h 106"/>
                  <a:gd name="T36" fmla="*/ 32 w 90"/>
                  <a:gd name="T37" fmla="*/ 4 h 106"/>
                  <a:gd name="T38" fmla="*/ 30 w 90"/>
                  <a:gd name="T39" fmla="*/ 7 h 106"/>
                  <a:gd name="T40" fmla="*/ 25 w 90"/>
                  <a:gd name="T41" fmla="*/ 15 h 106"/>
                  <a:gd name="T42" fmla="*/ 23 w 90"/>
                  <a:gd name="T43" fmla="*/ 19 h 106"/>
                  <a:gd name="T44" fmla="*/ 5 w 90"/>
                  <a:gd name="T45" fmla="*/ 14 h 106"/>
                  <a:gd name="T46" fmla="*/ 3 w 90"/>
                  <a:gd name="T47" fmla="*/ 11 h 106"/>
                  <a:gd name="T48" fmla="*/ 2 w 90"/>
                  <a:gd name="T49" fmla="*/ 10 h 106"/>
                  <a:gd name="T50" fmla="*/ 0 w 90"/>
                  <a:gd name="T51" fmla="*/ 15 h 106"/>
                  <a:gd name="T52" fmla="*/ 3 w 90"/>
                  <a:gd name="T53" fmla="*/ 24 h 106"/>
                  <a:gd name="T54" fmla="*/ 6 w 90"/>
                  <a:gd name="T55" fmla="*/ 26 h 106"/>
                  <a:gd name="T56" fmla="*/ 9 w 90"/>
                  <a:gd name="T57" fmla="*/ 27 h 106"/>
                  <a:gd name="T58" fmla="*/ 14 w 90"/>
                  <a:gd name="T59" fmla="*/ 29 h 106"/>
                  <a:gd name="T60" fmla="*/ 18 w 90"/>
                  <a:gd name="T61" fmla="*/ 31 h 106"/>
                  <a:gd name="T62" fmla="*/ 23 w 90"/>
                  <a:gd name="T63" fmla="*/ 32 h 106"/>
                  <a:gd name="T64" fmla="*/ 27 w 90"/>
                  <a:gd name="T65" fmla="*/ 31 h 106"/>
                  <a:gd name="T66" fmla="*/ 32 w 90"/>
                  <a:gd name="T67" fmla="*/ 28 h 106"/>
                  <a:gd name="T68" fmla="*/ 19 w 90"/>
                  <a:gd name="T69" fmla="*/ 79 h 106"/>
                  <a:gd name="T70" fmla="*/ 33 w 90"/>
                  <a:gd name="T71" fmla="*/ 93 h 106"/>
                  <a:gd name="T72" fmla="*/ 41 w 90"/>
                  <a:gd name="T73" fmla="*/ 100 h 106"/>
                  <a:gd name="T74" fmla="*/ 36 w 90"/>
                  <a:gd name="T75" fmla="*/ 101 h 106"/>
                  <a:gd name="T76" fmla="*/ 32 w 90"/>
                  <a:gd name="T77" fmla="*/ 105 h 106"/>
                  <a:gd name="T78" fmla="*/ 49 w 90"/>
                  <a:gd name="T79" fmla="*/ 106 h 106"/>
                  <a:gd name="T80" fmla="*/ 53 w 90"/>
                  <a:gd name="T81" fmla="*/ 100 h 106"/>
                  <a:gd name="T82" fmla="*/ 50 w 90"/>
                  <a:gd name="T83" fmla="*/ 95 h 106"/>
                  <a:gd name="T84" fmla="*/ 50 w 90"/>
                  <a:gd name="T85" fmla="*/ 83 h 106"/>
                  <a:gd name="T86" fmla="*/ 59 w 90"/>
                  <a:gd name="T87" fmla="*/ 86 h 106"/>
                  <a:gd name="T88" fmla="*/ 60 w 90"/>
                  <a:gd name="T89" fmla="*/ 96 h 106"/>
                  <a:gd name="T90" fmla="*/ 58 w 90"/>
                  <a:gd name="T91" fmla="*/ 101 h 106"/>
                  <a:gd name="T92" fmla="*/ 57 w 90"/>
                  <a:gd name="T93" fmla="*/ 104 h 106"/>
                  <a:gd name="T94" fmla="*/ 62 w 90"/>
                  <a:gd name="T95" fmla="*/ 103 h 106"/>
                  <a:gd name="T96" fmla="*/ 80 w 90"/>
                  <a:gd name="T97" fmla="*/ 103 h 106"/>
                  <a:gd name="T98" fmla="*/ 75 w 90"/>
                  <a:gd name="T99" fmla="*/ 100 h 106"/>
                  <a:gd name="T100" fmla="*/ 72 w 90"/>
                  <a:gd name="T101" fmla="*/ 99 h 106"/>
                  <a:gd name="T102" fmla="*/ 80 w 90"/>
                  <a:gd name="T103" fmla="*/ 8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106">
                    <a:moveTo>
                      <a:pt x="81" y="79"/>
                    </a:moveTo>
                    <a:lnTo>
                      <a:pt x="90" y="79"/>
                    </a:lnTo>
                    <a:lnTo>
                      <a:pt x="75" y="42"/>
                    </a:lnTo>
                    <a:lnTo>
                      <a:pt x="75" y="34"/>
                    </a:lnTo>
                    <a:lnTo>
                      <a:pt x="75" y="34"/>
                    </a:lnTo>
                    <a:lnTo>
                      <a:pt x="76" y="34"/>
                    </a:lnTo>
                    <a:lnTo>
                      <a:pt x="76" y="34"/>
                    </a:lnTo>
                    <a:lnTo>
                      <a:pt x="77" y="33"/>
                    </a:lnTo>
                    <a:lnTo>
                      <a:pt x="79" y="33"/>
                    </a:lnTo>
                    <a:lnTo>
                      <a:pt x="80" y="32"/>
                    </a:lnTo>
                    <a:lnTo>
                      <a:pt x="81" y="32"/>
                    </a:lnTo>
                    <a:lnTo>
                      <a:pt x="83" y="31"/>
                    </a:lnTo>
                    <a:lnTo>
                      <a:pt x="83" y="30"/>
                    </a:lnTo>
                    <a:lnTo>
                      <a:pt x="84" y="30"/>
                    </a:lnTo>
                    <a:lnTo>
                      <a:pt x="84" y="29"/>
                    </a:lnTo>
                    <a:lnTo>
                      <a:pt x="84" y="29"/>
                    </a:lnTo>
                    <a:lnTo>
                      <a:pt x="85" y="28"/>
                    </a:lnTo>
                    <a:lnTo>
                      <a:pt x="85" y="28"/>
                    </a:lnTo>
                    <a:lnTo>
                      <a:pt x="85" y="27"/>
                    </a:lnTo>
                    <a:lnTo>
                      <a:pt x="86" y="27"/>
                    </a:lnTo>
                    <a:lnTo>
                      <a:pt x="86" y="25"/>
                    </a:lnTo>
                    <a:lnTo>
                      <a:pt x="87" y="23"/>
                    </a:lnTo>
                    <a:lnTo>
                      <a:pt x="87" y="21"/>
                    </a:lnTo>
                    <a:lnTo>
                      <a:pt x="87" y="19"/>
                    </a:lnTo>
                    <a:lnTo>
                      <a:pt x="87" y="18"/>
                    </a:lnTo>
                    <a:lnTo>
                      <a:pt x="87" y="18"/>
                    </a:lnTo>
                    <a:lnTo>
                      <a:pt x="86" y="17"/>
                    </a:lnTo>
                    <a:lnTo>
                      <a:pt x="86" y="16"/>
                    </a:lnTo>
                    <a:lnTo>
                      <a:pt x="86" y="15"/>
                    </a:lnTo>
                    <a:lnTo>
                      <a:pt x="85" y="14"/>
                    </a:lnTo>
                    <a:lnTo>
                      <a:pt x="84" y="13"/>
                    </a:lnTo>
                    <a:lnTo>
                      <a:pt x="84" y="11"/>
                    </a:lnTo>
                    <a:lnTo>
                      <a:pt x="83" y="10"/>
                    </a:lnTo>
                    <a:lnTo>
                      <a:pt x="82" y="8"/>
                    </a:lnTo>
                    <a:lnTo>
                      <a:pt x="81" y="7"/>
                    </a:lnTo>
                    <a:lnTo>
                      <a:pt x="79" y="6"/>
                    </a:lnTo>
                    <a:lnTo>
                      <a:pt x="78" y="4"/>
                    </a:lnTo>
                    <a:lnTo>
                      <a:pt x="77" y="3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3" y="1"/>
                    </a:lnTo>
                    <a:lnTo>
                      <a:pt x="72" y="1"/>
                    </a:lnTo>
                    <a:lnTo>
                      <a:pt x="72" y="1"/>
                    </a:lnTo>
                    <a:lnTo>
                      <a:pt x="71" y="1"/>
                    </a:lnTo>
                    <a:lnTo>
                      <a:pt x="70" y="0"/>
                    </a:lnTo>
                    <a:lnTo>
                      <a:pt x="69" y="0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8" y="0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9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7" y="1"/>
                    </a:lnTo>
                    <a:lnTo>
                      <a:pt x="36" y="2"/>
                    </a:lnTo>
                    <a:lnTo>
                      <a:pt x="35" y="3"/>
                    </a:lnTo>
                    <a:lnTo>
                      <a:pt x="34" y="3"/>
                    </a:lnTo>
                    <a:lnTo>
                      <a:pt x="32" y="4"/>
                    </a:lnTo>
                    <a:lnTo>
                      <a:pt x="32" y="5"/>
                    </a:lnTo>
                    <a:lnTo>
                      <a:pt x="31" y="6"/>
                    </a:lnTo>
                    <a:lnTo>
                      <a:pt x="30" y="6"/>
                    </a:lnTo>
                    <a:lnTo>
                      <a:pt x="30" y="7"/>
                    </a:lnTo>
                    <a:lnTo>
                      <a:pt x="29" y="9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25" y="15"/>
                    </a:lnTo>
                    <a:lnTo>
                      <a:pt x="24" y="16"/>
                    </a:lnTo>
                    <a:lnTo>
                      <a:pt x="23" y="18"/>
                    </a:lnTo>
                    <a:lnTo>
                      <a:pt x="23" y="19"/>
                    </a:lnTo>
                    <a:lnTo>
                      <a:pt x="23" y="19"/>
                    </a:lnTo>
                    <a:lnTo>
                      <a:pt x="7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4" y="25"/>
                    </a:lnTo>
                    <a:lnTo>
                      <a:pt x="5" y="25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7" y="26"/>
                    </a:lnTo>
                    <a:lnTo>
                      <a:pt x="7" y="27"/>
                    </a:lnTo>
                    <a:lnTo>
                      <a:pt x="8" y="27"/>
                    </a:lnTo>
                    <a:lnTo>
                      <a:pt x="9" y="27"/>
                    </a:lnTo>
                    <a:lnTo>
                      <a:pt x="10" y="28"/>
                    </a:lnTo>
                    <a:lnTo>
                      <a:pt x="11" y="28"/>
                    </a:lnTo>
                    <a:lnTo>
                      <a:pt x="12" y="29"/>
                    </a:lnTo>
                    <a:lnTo>
                      <a:pt x="14" y="29"/>
                    </a:lnTo>
                    <a:lnTo>
                      <a:pt x="15" y="30"/>
                    </a:lnTo>
                    <a:lnTo>
                      <a:pt x="16" y="30"/>
                    </a:lnTo>
                    <a:lnTo>
                      <a:pt x="17" y="31"/>
                    </a:lnTo>
                    <a:lnTo>
                      <a:pt x="18" y="31"/>
                    </a:lnTo>
                    <a:lnTo>
                      <a:pt x="20" y="31"/>
                    </a:lnTo>
                    <a:lnTo>
                      <a:pt x="21" y="31"/>
                    </a:lnTo>
                    <a:lnTo>
                      <a:pt x="22" y="32"/>
                    </a:lnTo>
                    <a:lnTo>
                      <a:pt x="23" y="32"/>
                    </a:lnTo>
                    <a:lnTo>
                      <a:pt x="24" y="32"/>
                    </a:lnTo>
                    <a:lnTo>
                      <a:pt x="25" y="31"/>
                    </a:lnTo>
                    <a:lnTo>
                      <a:pt x="26" y="31"/>
                    </a:lnTo>
                    <a:lnTo>
                      <a:pt x="27" y="31"/>
                    </a:lnTo>
                    <a:lnTo>
                      <a:pt x="28" y="30"/>
                    </a:lnTo>
                    <a:lnTo>
                      <a:pt x="29" y="30"/>
                    </a:lnTo>
                    <a:lnTo>
                      <a:pt x="31" y="29"/>
                    </a:lnTo>
                    <a:lnTo>
                      <a:pt x="32" y="28"/>
                    </a:lnTo>
                    <a:lnTo>
                      <a:pt x="33" y="27"/>
                    </a:lnTo>
                    <a:lnTo>
                      <a:pt x="35" y="26"/>
                    </a:lnTo>
                    <a:lnTo>
                      <a:pt x="35" y="40"/>
                    </a:lnTo>
                    <a:lnTo>
                      <a:pt x="19" y="79"/>
                    </a:lnTo>
                    <a:lnTo>
                      <a:pt x="28" y="79"/>
                    </a:lnTo>
                    <a:lnTo>
                      <a:pt x="29" y="85"/>
                    </a:lnTo>
                    <a:lnTo>
                      <a:pt x="31" y="90"/>
                    </a:lnTo>
                    <a:lnTo>
                      <a:pt x="33" y="93"/>
                    </a:lnTo>
                    <a:lnTo>
                      <a:pt x="36" y="96"/>
                    </a:lnTo>
                    <a:lnTo>
                      <a:pt x="38" y="98"/>
                    </a:lnTo>
                    <a:lnTo>
                      <a:pt x="40" y="99"/>
                    </a:lnTo>
                    <a:lnTo>
                      <a:pt x="41" y="100"/>
                    </a:lnTo>
                    <a:lnTo>
                      <a:pt x="41" y="100"/>
                    </a:lnTo>
                    <a:lnTo>
                      <a:pt x="39" y="100"/>
                    </a:lnTo>
                    <a:lnTo>
                      <a:pt x="38" y="100"/>
                    </a:lnTo>
                    <a:lnTo>
                      <a:pt x="36" y="101"/>
                    </a:lnTo>
                    <a:lnTo>
                      <a:pt x="34" y="102"/>
                    </a:lnTo>
                    <a:lnTo>
                      <a:pt x="33" y="102"/>
                    </a:lnTo>
                    <a:lnTo>
                      <a:pt x="32" y="103"/>
                    </a:lnTo>
                    <a:lnTo>
                      <a:pt x="32" y="105"/>
                    </a:lnTo>
                    <a:lnTo>
                      <a:pt x="31" y="106"/>
                    </a:lnTo>
                    <a:lnTo>
                      <a:pt x="45" y="106"/>
                    </a:lnTo>
                    <a:lnTo>
                      <a:pt x="49" y="103"/>
                    </a:lnTo>
                    <a:lnTo>
                      <a:pt x="49" y="106"/>
                    </a:lnTo>
                    <a:lnTo>
                      <a:pt x="52" y="106"/>
                    </a:lnTo>
                    <a:lnTo>
                      <a:pt x="53" y="104"/>
                    </a:lnTo>
                    <a:lnTo>
                      <a:pt x="53" y="102"/>
                    </a:lnTo>
                    <a:lnTo>
                      <a:pt x="53" y="100"/>
                    </a:lnTo>
                    <a:lnTo>
                      <a:pt x="52" y="99"/>
                    </a:lnTo>
                    <a:lnTo>
                      <a:pt x="51" y="98"/>
                    </a:lnTo>
                    <a:lnTo>
                      <a:pt x="51" y="97"/>
                    </a:lnTo>
                    <a:lnTo>
                      <a:pt x="50" y="95"/>
                    </a:lnTo>
                    <a:lnTo>
                      <a:pt x="50" y="93"/>
                    </a:lnTo>
                    <a:lnTo>
                      <a:pt x="50" y="90"/>
                    </a:lnTo>
                    <a:lnTo>
                      <a:pt x="50" y="87"/>
                    </a:lnTo>
                    <a:lnTo>
                      <a:pt x="50" y="83"/>
                    </a:lnTo>
                    <a:lnTo>
                      <a:pt x="51" y="79"/>
                    </a:lnTo>
                    <a:lnTo>
                      <a:pt x="58" y="79"/>
                    </a:lnTo>
                    <a:lnTo>
                      <a:pt x="59" y="83"/>
                    </a:lnTo>
                    <a:lnTo>
                      <a:pt x="59" y="86"/>
                    </a:lnTo>
                    <a:lnTo>
                      <a:pt x="60" y="89"/>
                    </a:lnTo>
                    <a:lnTo>
                      <a:pt x="60" y="91"/>
                    </a:lnTo>
                    <a:lnTo>
                      <a:pt x="60" y="94"/>
                    </a:lnTo>
                    <a:lnTo>
                      <a:pt x="60" y="96"/>
                    </a:lnTo>
                    <a:lnTo>
                      <a:pt x="60" y="97"/>
                    </a:lnTo>
                    <a:lnTo>
                      <a:pt x="60" y="99"/>
                    </a:lnTo>
                    <a:lnTo>
                      <a:pt x="59" y="100"/>
                    </a:lnTo>
                    <a:lnTo>
                      <a:pt x="58" y="101"/>
                    </a:lnTo>
                    <a:lnTo>
                      <a:pt x="58" y="102"/>
                    </a:lnTo>
                    <a:lnTo>
                      <a:pt x="57" y="102"/>
                    </a:lnTo>
                    <a:lnTo>
                      <a:pt x="57" y="103"/>
                    </a:lnTo>
                    <a:lnTo>
                      <a:pt x="57" y="104"/>
                    </a:lnTo>
                    <a:lnTo>
                      <a:pt x="58" y="105"/>
                    </a:lnTo>
                    <a:lnTo>
                      <a:pt x="58" y="106"/>
                    </a:lnTo>
                    <a:lnTo>
                      <a:pt x="62" y="106"/>
                    </a:lnTo>
                    <a:lnTo>
                      <a:pt x="62" y="103"/>
                    </a:lnTo>
                    <a:lnTo>
                      <a:pt x="67" y="106"/>
                    </a:lnTo>
                    <a:lnTo>
                      <a:pt x="81" y="106"/>
                    </a:lnTo>
                    <a:lnTo>
                      <a:pt x="80" y="105"/>
                    </a:lnTo>
                    <a:lnTo>
                      <a:pt x="80" y="103"/>
                    </a:lnTo>
                    <a:lnTo>
                      <a:pt x="79" y="103"/>
                    </a:lnTo>
                    <a:lnTo>
                      <a:pt x="78" y="102"/>
                    </a:lnTo>
                    <a:lnTo>
                      <a:pt x="76" y="101"/>
                    </a:lnTo>
                    <a:lnTo>
                      <a:pt x="75" y="100"/>
                    </a:lnTo>
                    <a:lnTo>
                      <a:pt x="73" y="100"/>
                    </a:lnTo>
                    <a:lnTo>
                      <a:pt x="70" y="100"/>
                    </a:lnTo>
                    <a:lnTo>
                      <a:pt x="71" y="100"/>
                    </a:lnTo>
                    <a:lnTo>
                      <a:pt x="72" y="99"/>
                    </a:lnTo>
                    <a:lnTo>
                      <a:pt x="74" y="98"/>
                    </a:lnTo>
                    <a:lnTo>
                      <a:pt x="76" y="96"/>
                    </a:lnTo>
                    <a:lnTo>
                      <a:pt x="78" y="93"/>
                    </a:lnTo>
                    <a:lnTo>
                      <a:pt x="80" y="89"/>
                    </a:lnTo>
                    <a:lnTo>
                      <a:pt x="81" y="85"/>
                    </a:lnTo>
                    <a:lnTo>
                      <a:pt x="81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55" name="Freeform 1473"/>
              <p:cNvSpPr>
                <a:spLocks/>
              </p:cNvSpPr>
              <p:nvPr/>
            </p:nvSpPr>
            <p:spPr bwMode="auto">
              <a:xfrm>
                <a:off x="5529" y="2635"/>
                <a:ext cx="26" cy="23"/>
              </a:xfrm>
              <a:custGeom>
                <a:avLst/>
                <a:gdLst>
                  <a:gd name="T0" fmla="*/ 26 w 26"/>
                  <a:gd name="T1" fmla="*/ 22 h 23"/>
                  <a:gd name="T2" fmla="*/ 26 w 26"/>
                  <a:gd name="T3" fmla="*/ 0 h 23"/>
                  <a:gd name="T4" fmla="*/ 0 w 26"/>
                  <a:gd name="T5" fmla="*/ 5 h 23"/>
                  <a:gd name="T6" fmla="*/ 0 w 26"/>
                  <a:gd name="T7" fmla="*/ 23 h 23"/>
                  <a:gd name="T8" fmla="*/ 26 w 26"/>
                  <a:gd name="T9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6" y="22"/>
                    </a:moveTo>
                    <a:lnTo>
                      <a:pt x="26" y="0"/>
                    </a:lnTo>
                    <a:lnTo>
                      <a:pt x="0" y="5"/>
                    </a:lnTo>
                    <a:lnTo>
                      <a:pt x="0" y="23"/>
                    </a:lnTo>
                    <a:lnTo>
                      <a:pt x="26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56" name="Freeform 1474"/>
              <p:cNvSpPr>
                <a:spLocks/>
              </p:cNvSpPr>
              <p:nvPr/>
            </p:nvSpPr>
            <p:spPr bwMode="auto">
              <a:xfrm>
                <a:off x="5496" y="2651"/>
                <a:ext cx="76" cy="75"/>
              </a:xfrm>
              <a:custGeom>
                <a:avLst/>
                <a:gdLst>
                  <a:gd name="T0" fmla="*/ 34 w 76"/>
                  <a:gd name="T1" fmla="*/ 0 h 75"/>
                  <a:gd name="T2" fmla="*/ 33 w 76"/>
                  <a:gd name="T3" fmla="*/ 0 h 75"/>
                  <a:gd name="T4" fmla="*/ 30 w 76"/>
                  <a:gd name="T5" fmla="*/ 0 h 75"/>
                  <a:gd name="T6" fmla="*/ 27 w 76"/>
                  <a:gd name="T7" fmla="*/ 1 h 75"/>
                  <a:gd name="T8" fmla="*/ 24 w 76"/>
                  <a:gd name="T9" fmla="*/ 3 h 75"/>
                  <a:gd name="T10" fmla="*/ 21 w 76"/>
                  <a:gd name="T11" fmla="*/ 7 h 75"/>
                  <a:gd name="T12" fmla="*/ 18 w 76"/>
                  <a:gd name="T13" fmla="*/ 12 h 75"/>
                  <a:gd name="T14" fmla="*/ 15 w 76"/>
                  <a:gd name="T15" fmla="*/ 17 h 75"/>
                  <a:gd name="T16" fmla="*/ 11 w 76"/>
                  <a:gd name="T17" fmla="*/ 19 h 75"/>
                  <a:gd name="T18" fmla="*/ 8 w 76"/>
                  <a:gd name="T19" fmla="*/ 19 h 75"/>
                  <a:gd name="T20" fmla="*/ 4 w 76"/>
                  <a:gd name="T21" fmla="*/ 18 h 75"/>
                  <a:gd name="T22" fmla="*/ 1 w 76"/>
                  <a:gd name="T23" fmla="*/ 18 h 75"/>
                  <a:gd name="T24" fmla="*/ 0 w 76"/>
                  <a:gd name="T25" fmla="*/ 23 h 75"/>
                  <a:gd name="T26" fmla="*/ 0 w 76"/>
                  <a:gd name="T27" fmla="*/ 24 h 75"/>
                  <a:gd name="T28" fmla="*/ 1 w 76"/>
                  <a:gd name="T29" fmla="*/ 24 h 75"/>
                  <a:gd name="T30" fmla="*/ 2 w 76"/>
                  <a:gd name="T31" fmla="*/ 24 h 75"/>
                  <a:gd name="T32" fmla="*/ 3 w 76"/>
                  <a:gd name="T33" fmla="*/ 25 h 75"/>
                  <a:gd name="T34" fmla="*/ 7 w 76"/>
                  <a:gd name="T35" fmla="*/ 26 h 75"/>
                  <a:gd name="T36" fmla="*/ 10 w 76"/>
                  <a:gd name="T37" fmla="*/ 27 h 75"/>
                  <a:gd name="T38" fmla="*/ 13 w 76"/>
                  <a:gd name="T39" fmla="*/ 27 h 75"/>
                  <a:gd name="T40" fmla="*/ 17 w 76"/>
                  <a:gd name="T41" fmla="*/ 26 h 75"/>
                  <a:gd name="T42" fmla="*/ 19 w 76"/>
                  <a:gd name="T43" fmla="*/ 25 h 75"/>
                  <a:gd name="T44" fmla="*/ 22 w 76"/>
                  <a:gd name="T45" fmla="*/ 23 h 75"/>
                  <a:gd name="T46" fmla="*/ 26 w 76"/>
                  <a:gd name="T47" fmla="*/ 21 h 75"/>
                  <a:gd name="T48" fmla="*/ 27 w 76"/>
                  <a:gd name="T49" fmla="*/ 20 h 75"/>
                  <a:gd name="T50" fmla="*/ 12 w 76"/>
                  <a:gd name="T51" fmla="*/ 75 h 75"/>
                  <a:gd name="T52" fmla="*/ 62 w 76"/>
                  <a:gd name="T53" fmla="*/ 41 h 75"/>
                  <a:gd name="T54" fmla="*/ 70 w 76"/>
                  <a:gd name="T55" fmla="*/ 30 h 75"/>
                  <a:gd name="T56" fmla="*/ 74 w 76"/>
                  <a:gd name="T57" fmla="*/ 24 h 75"/>
                  <a:gd name="T58" fmla="*/ 75 w 76"/>
                  <a:gd name="T59" fmla="*/ 23 h 75"/>
                  <a:gd name="T60" fmla="*/ 75 w 76"/>
                  <a:gd name="T61" fmla="*/ 20 h 75"/>
                  <a:gd name="T62" fmla="*/ 75 w 76"/>
                  <a:gd name="T63" fmla="*/ 17 h 75"/>
                  <a:gd name="T64" fmla="*/ 73 w 76"/>
                  <a:gd name="T65" fmla="*/ 14 h 75"/>
                  <a:gd name="T66" fmla="*/ 71 w 76"/>
                  <a:gd name="T67" fmla="*/ 9 h 75"/>
                  <a:gd name="T68" fmla="*/ 69 w 76"/>
                  <a:gd name="T69" fmla="*/ 6 h 75"/>
                  <a:gd name="T70" fmla="*/ 66 w 76"/>
                  <a:gd name="T71" fmla="*/ 3 h 75"/>
                  <a:gd name="T72" fmla="*/ 64 w 76"/>
                  <a:gd name="T73" fmla="*/ 2 h 75"/>
                  <a:gd name="T74" fmla="*/ 61 w 76"/>
                  <a:gd name="T75" fmla="*/ 1 h 75"/>
                  <a:gd name="T76" fmla="*/ 59 w 76"/>
                  <a:gd name="T77" fmla="*/ 0 h 75"/>
                  <a:gd name="T78" fmla="*/ 58 w 76"/>
                  <a:gd name="T79" fmla="*/ 0 h 75"/>
                  <a:gd name="T80" fmla="*/ 44 w 76"/>
                  <a:gd name="T81" fmla="*/ 1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6" h="75">
                    <a:moveTo>
                      <a:pt x="34" y="0"/>
                    </a:moveTo>
                    <a:lnTo>
                      <a:pt x="34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28" y="1"/>
                    </a:lnTo>
                    <a:lnTo>
                      <a:pt x="27" y="1"/>
                    </a:lnTo>
                    <a:lnTo>
                      <a:pt x="25" y="2"/>
                    </a:lnTo>
                    <a:lnTo>
                      <a:pt x="24" y="3"/>
                    </a:lnTo>
                    <a:lnTo>
                      <a:pt x="22" y="5"/>
                    </a:lnTo>
                    <a:lnTo>
                      <a:pt x="21" y="7"/>
                    </a:lnTo>
                    <a:lnTo>
                      <a:pt x="19" y="10"/>
                    </a:lnTo>
                    <a:lnTo>
                      <a:pt x="18" y="12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20"/>
                    </a:lnTo>
                    <a:lnTo>
                      <a:pt x="11" y="19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6" y="19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5" y="25"/>
                    </a:lnTo>
                    <a:lnTo>
                      <a:pt x="7" y="26"/>
                    </a:lnTo>
                    <a:lnTo>
                      <a:pt x="8" y="27"/>
                    </a:lnTo>
                    <a:lnTo>
                      <a:pt x="10" y="27"/>
                    </a:lnTo>
                    <a:lnTo>
                      <a:pt x="12" y="28"/>
                    </a:lnTo>
                    <a:lnTo>
                      <a:pt x="13" y="27"/>
                    </a:lnTo>
                    <a:lnTo>
                      <a:pt x="15" y="27"/>
                    </a:lnTo>
                    <a:lnTo>
                      <a:pt x="17" y="26"/>
                    </a:lnTo>
                    <a:lnTo>
                      <a:pt x="18" y="26"/>
                    </a:lnTo>
                    <a:lnTo>
                      <a:pt x="19" y="25"/>
                    </a:lnTo>
                    <a:lnTo>
                      <a:pt x="21" y="24"/>
                    </a:lnTo>
                    <a:lnTo>
                      <a:pt x="22" y="23"/>
                    </a:lnTo>
                    <a:lnTo>
                      <a:pt x="24" y="22"/>
                    </a:lnTo>
                    <a:lnTo>
                      <a:pt x="26" y="21"/>
                    </a:lnTo>
                    <a:lnTo>
                      <a:pt x="27" y="20"/>
                    </a:lnTo>
                    <a:lnTo>
                      <a:pt x="27" y="20"/>
                    </a:lnTo>
                    <a:lnTo>
                      <a:pt x="27" y="39"/>
                    </a:lnTo>
                    <a:lnTo>
                      <a:pt x="12" y="75"/>
                    </a:lnTo>
                    <a:lnTo>
                      <a:pt x="76" y="75"/>
                    </a:lnTo>
                    <a:lnTo>
                      <a:pt x="62" y="41"/>
                    </a:lnTo>
                    <a:lnTo>
                      <a:pt x="62" y="32"/>
                    </a:lnTo>
                    <a:lnTo>
                      <a:pt x="70" y="30"/>
                    </a:lnTo>
                    <a:lnTo>
                      <a:pt x="74" y="24"/>
                    </a:lnTo>
                    <a:lnTo>
                      <a:pt x="74" y="24"/>
                    </a:lnTo>
                    <a:lnTo>
                      <a:pt x="75" y="24"/>
                    </a:lnTo>
                    <a:lnTo>
                      <a:pt x="75" y="23"/>
                    </a:lnTo>
                    <a:lnTo>
                      <a:pt x="75" y="21"/>
                    </a:lnTo>
                    <a:lnTo>
                      <a:pt x="75" y="20"/>
                    </a:lnTo>
                    <a:lnTo>
                      <a:pt x="75" y="18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4"/>
                    </a:lnTo>
                    <a:lnTo>
                      <a:pt x="73" y="11"/>
                    </a:lnTo>
                    <a:lnTo>
                      <a:pt x="71" y="9"/>
                    </a:lnTo>
                    <a:lnTo>
                      <a:pt x="70" y="8"/>
                    </a:lnTo>
                    <a:lnTo>
                      <a:pt x="69" y="6"/>
                    </a:lnTo>
                    <a:lnTo>
                      <a:pt x="67" y="4"/>
                    </a:lnTo>
                    <a:lnTo>
                      <a:pt x="66" y="3"/>
                    </a:lnTo>
                    <a:lnTo>
                      <a:pt x="65" y="2"/>
                    </a:lnTo>
                    <a:lnTo>
                      <a:pt x="64" y="2"/>
                    </a:lnTo>
                    <a:lnTo>
                      <a:pt x="63" y="1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44" y="1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77ED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57" name="Freeform 1475"/>
              <p:cNvSpPr>
                <a:spLocks/>
              </p:cNvSpPr>
              <p:nvPr/>
            </p:nvSpPr>
            <p:spPr bwMode="auto">
              <a:xfrm>
                <a:off x="5517" y="2728"/>
                <a:ext cx="18" cy="20"/>
              </a:xfrm>
              <a:custGeom>
                <a:avLst/>
                <a:gdLst>
                  <a:gd name="T0" fmla="*/ 0 w 18"/>
                  <a:gd name="T1" fmla="*/ 0 h 20"/>
                  <a:gd name="T2" fmla="*/ 0 w 18"/>
                  <a:gd name="T3" fmla="*/ 1 h 20"/>
                  <a:gd name="T4" fmla="*/ 0 w 18"/>
                  <a:gd name="T5" fmla="*/ 2 h 20"/>
                  <a:gd name="T6" fmla="*/ 0 w 18"/>
                  <a:gd name="T7" fmla="*/ 3 h 20"/>
                  <a:gd name="T8" fmla="*/ 0 w 18"/>
                  <a:gd name="T9" fmla="*/ 3 h 20"/>
                  <a:gd name="T10" fmla="*/ 1 w 18"/>
                  <a:gd name="T11" fmla="*/ 7 h 20"/>
                  <a:gd name="T12" fmla="*/ 3 w 18"/>
                  <a:gd name="T13" fmla="*/ 11 h 20"/>
                  <a:gd name="T14" fmla="*/ 5 w 18"/>
                  <a:gd name="T15" fmla="*/ 14 h 20"/>
                  <a:gd name="T16" fmla="*/ 7 w 18"/>
                  <a:gd name="T17" fmla="*/ 16 h 20"/>
                  <a:gd name="T18" fmla="*/ 9 w 18"/>
                  <a:gd name="T19" fmla="*/ 18 h 20"/>
                  <a:gd name="T20" fmla="*/ 11 w 18"/>
                  <a:gd name="T21" fmla="*/ 19 h 20"/>
                  <a:gd name="T22" fmla="*/ 13 w 18"/>
                  <a:gd name="T23" fmla="*/ 20 h 20"/>
                  <a:gd name="T24" fmla="*/ 13 w 18"/>
                  <a:gd name="T25" fmla="*/ 20 h 20"/>
                  <a:gd name="T26" fmla="*/ 18 w 18"/>
                  <a:gd name="T27" fmla="*/ 20 h 20"/>
                  <a:gd name="T28" fmla="*/ 18 w 18"/>
                  <a:gd name="T29" fmla="*/ 20 h 20"/>
                  <a:gd name="T30" fmla="*/ 18 w 18"/>
                  <a:gd name="T31" fmla="*/ 19 h 20"/>
                  <a:gd name="T32" fmla="*/ 17 w 18"/>
                  <a:gd name="T33" fmla="*/ 17 h 20"/>
                  <a:gd name="T34" fmla="*/ 16 w 18"/>
                  <a:gd name="T35" fmla="*/ 14 h 20"/>
                  <a:gd name="T36" fmla="*/ 16 w 18"/>
                  <a:gd name="T37" fmla="*/ 11 h 20"/>
                  <a:gd name="T38" fmla="*/ 16 w 18"/>
                  <a:gd name="T39" fmla="*/ 8 h 20"/>
                  <a:gd name="T40" fmla="*/ 16 w 18"/>
                  <a:gd name="T41" fmla="*/ 4 h 20"/>
                  <a:gd name="T42" fmla="*/ 17 w 18"/>
                  <a:gd name="T43" fmla="*/ 0 h 20"/>
                  <a:gd name="T44" fmla="*/ 0 w 18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7" y="16"/>
                    </a:lnTo>
                    <a:lnTo>
                      <a:pt x="9" y="18"/>
                    </a:lnTo>
                    <a:lnTo>
                      <a:pt x="11" y="19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19"/>
                    </a:lnTo>
                    <a:lnTo>
                      <a:pt x="17" y="17"/>
                    </a:lnTo>
                    <a:lnTo>
                      <a:pt x="16" y="14"/>
                    </a:lnTo>
                    <a:lnTo>
                      <a:pt x="16" y="11"/>
                    </a:lnTo>
                    <a:lnTo>
                      <a:pt x="16" y="8"/>
                    </a:lnTo>
                    <a:lnTo>
                      <a:pt x="16" y="4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58" name="Freeform 1476"/>
              <p:cNvSpPr>
                <a:spLocks/>
              </p:cNvSpPr>
              <p:nvPr/>
            </p:nvSpPr>
            <p:spPr bwMode="auto">
              <a:xfrm>
                <a:off x="5546" y="2728"/>
                <a:ext cx="18" cy="20"/>
              </a:xfrm>
              <a:custGeom>
                <a:avLst/>
                <a:gdLst>
                  <a:gd name="T0" fmla="*/ 0 w 18"/>
                  <a:gd name="T1" fmla="*/ 0 h 20"/>
                  <a:gd name="T2" fmla="*/ 2 w 18"/>
                  <a:gd name="T3" fmla="*/ 4 h 20"/>
                  <a:gd name="T4" fmla="*/ 3 w 18"/>
                  <a:gd name="T5" fmla="*/ 7 h 20"/>
                  <a:gd name="T6" fmla="*/ 3 w 18"/>
                  <a:gd name="T7" fmla="*/ 11 h 20"/>
                  <a:gd name="T8" fmla="*/ 3 w 18"/>
                  <a:gd name="T9" fmla="*/ 14 h 20"/>
                  <a:gd name="T10" fmla="*/ 3 w 18"/>
                  <a:gd name="T11" fmla="*/ 16 h 20"/>
                  <a:gd name="T12" fmla="*/ 3 w 18"/>
                  <a:gd name="T13" fmla="*/ 18 h 20"/>
                  <a:gd name="T14" fmla="*/ 2 w 18"/>
                  <a:gd name="T15" fmla="*/ 19 h 20"/>
                  <a:gd name="T16" fmla="*/ 2 w 18"/>
                  <a:gd name="T17" fmla="*/ 20 h 20"/>
                  <a:gd name="T18" fmla="*/ 8 w 18"/>
                  <a:gd name="T19" fmla="*/ 20 h 20"/>
                  <a:gd name="T20" fmla="*/ 9 w 18"/>
                  <a:gd name="T21" fmla="*/ 19 h 20"/>
                  <a:gd name="T22" fmla="*/ 10 w 18"/>
                  <a:gd name="T23" fmla="*/ 19 h 20"/>
                  <a:gd name="T24" fmla="*/ 11 w 18"/>
                  <a:gd name="T25" fmla="*/ 18 h 20"/>
                  <a:gd name="T26" fmla="*/ 13 w 18"/>
                  <a:gd name="T27" fmla="*/ 17 h 20"/>
                  <a:gd name="T28" fmla="*/ 14 w 18"/>
                  <a:gd name="T29" fmla="*/ 15 h 20"/>
                  <a:gd name="T30" fmla="*/ 16 w 18"/>
                  <a:gd name="T31" fmla="*/ 13 h 20"/>
                  <a:gd name="T32" fmla="*/ 17 w 18"/>
                  <a:gd name="T33" fmla="*/ 11 h 20"/>
                  <a:gd name="T34" fmla="*/ 18 w 18"/>
                  <a:gd name="T35" fmla="*/ 8 h 20"/>
                  <a:gd name="T36" fmla="*/ 18 w 18"/>
                  <a:gd name="T37" fmla="*/ 6 h 20"/>
                  <a:gd name="T38" fmla="*/ 18 w 18"/>
                  <a:gd name="T39" fmla="*/ 4 h 20"/>
                  <a:gd name="T40" fmla="*/ 18 w 18"/>
                  <a:gd name="T41" fmla="*/ 2 h 20"/>
                  <a:gd name="T42" fmla="*/ 18 w 18"/>
                  <a:gd name="T43" fmla="*/ 0 h 20"/>
                  <a:gd name="T44" fmla="*/ 0 w 18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lnTo>
                      <a:pt x="2" y="4"/>
                    </a:lnTo>
                    <a:lnTo>
                      <a:pt x="3" y="7"/>
                    </a:lnTo>
                    <a:lnTo>
                      <a:pt x="3" y="11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8" y="20"/>
                    </a:lnTo>
                    <a:lnTo>
                      <a:pt x="9" y="19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3" y="17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7" y="11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59" name="Freeform 1477"/>
              <p:cNvSpPr>
                <a:spLocks/>
              </p:cNvSpPr>
              <p:nvPr/>
            </p:nvSpPr>
            <p:spPr bwMode="auto">
              <a:xfrm>
                <a:off x="5477" y="2613"/>
                <a:ext cx="73" cy="80"/>
              </a:xfrm>
              <a:custGeom>
                <a:avLst/>
                <a:gdLst>
                  <a:gd name="T0" fmla="*/ 73 w 73"/>
                  <a:gd name="T1" fmla="*/ 76 h 80"/>
                  <a:gd name="T2" fmla="*/ 5 w 73"/>
                  <a:gd name="T3" fmla="*/ 0 h 80"/>
                  <a:gd name="T4" fmla="*/ 0 w 73"/>
                  <a:gd name="T5" fmla="*/ 5 h 80"/>
                  <a:gd name="T6" fmla="*/ 68 w 73"/>
                  <a:gd name="T7" fmla="*/ 80 h 80"/>
                  <a:gd name="T8" fmla="*/ 73 w 73"/>
                  <a:gd name="T9" fmla="*/ 7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80">
                    <a:moveTo>
                      <a:pt x="73" y="76"/>
                    </a:moveTo>
                    <a:lnTo>
                      <a:pt x="5" y="0"/>
                    </a:lnTo>
                    <a:lnTo>
                      <a:pt x="0" y="5"/>
                    </a:lnTo>
                    <a:lnTo>
                      <a:pt x="68" y="80"/>
                    </a:lnTo>
                    <a:lnTo>
                      <a:pt x="73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60" name="Freeform 1478"/>
              <p:cNvSpPr>
                <a:spLocks/>
              </p:cNvSpPr>
              <p:nvPr/>
            </p:nvSpPr>
            <p:spPr bwMode="auto">
              <a:xfrm>
                <a:off x="5482" y="2618"/>
                <a:ext cx="64" cy="72"/>
              </a:xfrm>
              <a:custGeom>
                <a:avLst/>
                <a:gdLst>
                  <a:gd name="T0" fmla="*/ 64 w 64"/>
                  <a:gd name="T1" fmla="*/ 70 h 72"/>
                  <a:gd name="T2" fmla="*/ 1 w 64"/>
                  <a:gd name="T3" fmla="*/ 0 h 72"/>
                  <a:gd name="T4" fmla="*/ 0 w 64"/>
                  <a:gd name="T5" fmla="*/ 2 h 72"/>
                  <a:gd name="T6" fmla="*/ 62 w 64"/>
                  <a:gd name="T7" fmla="*/ 72 h 72"/>
                  <a:gd name="T8" fmla="*/ 64 w 64"/>
                  <a:gd name="T9" fmla="*/ 7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72">
                    <a:moveTo>
                      <a:pt x="64" y="7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62" y="72"/>
                    </a:lnTo>
                    <a:lnTo>
                      <a:pt x="64" y="70"/>
                    </a:lnTo>
                    <a:close/>
                  </a:path>
                </a:pathLst>
              </a:custGeom>
              <a:solidFill>
                <a:srgbClr val="CEB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61" name="Freeform 1479"/>
              <p:cNvSpPr>
                <a:spLocks/>
              </p:cNvSpPr>
              <p:nvPr/>
            </p:nvSpPr>
            <p:spPr bwMode="auto">
              <a:xfrm>
                <a:off x="5531" y="2672"/>
                <a:ext cx="41" cy="15"/>
              </a:xfrm>
              <a:custGeom>
                <a:avLst/>
                <a:gdLst>
                  <a:gd name="T0" fmla="*/ 22 w 41"/>
                  <a:gd name="T1" fmla="*/ 14 h 15"/>
                  <a:gd name="T2" fmla="*/ 25 w 41"/>
                  <a:gd name="T3" fmla="*/ 13 h 15"/>
                  <a:gd name="T4" fmla="*/ 29 w 41"/>
                  <a:gd name="T5" fmla="*/ 13 h 15"/>
                  <a:gd name="T6" fmla="*/ 32 w 41"/>
                  <a:gd name="T7" fmla="*/ 11 h 15"/>
                  <a:gd name="T8" fmla="*/ 35 w 41"/>
                  <a:gd name="T9" fmla="*/ 10 h 15"/>
                  <a:gd name="T10" fmla="*/ 37 w 41"/>
                  <a:gd name="T11" fmla="*/ 9 h 15"/>
                  <a:gd name="T12" fmla="*/ 39 w 41"/>
                  <a:gd name="T13" fmla="*/ 7 h 15"/>
                  <a:gd name="T14" fmla="*/ 40 w 41"/>
                  <a:gd name="T15" fmla="*/ 5 h 15"/>
                  <a:gd name="T16" fmla="*/ 41 w 41"/>
                  <a:gd name="T17" fmla="*/ 3 h 15"/>
                  <a:gd name="T18" fmla="*/ 40 w 41"/>
                  <a:gd name="T19" fmla="*/ 1 h 15"/>
                  <a:gd name="T20" fmla="*/ 39 w 41"/>
                  <a:gd name="T21" fmla="*/ 3 h 15"/>
                  <a:gd name="T22" fmla="*/ 37 w 41"/>
                  <a:gd name="T23" fmla="*/ 6 h 15"/>
                  <a:gd name="T24" fmla="*/ 33 w 41"/>
                  <a:gd name="T25" fmla="*/ 9 h 15"/>
                  <a:gd name="T26" fmla="*/ 29 w 41"/>
                  <a:gd name="T27" fmla="*/ 11 h 15"/>
                  <a:gd name="T28" fmla="*/ 27 w 41"/>
                  <a:gd name="T29" fmla="*/ 12 h 15"/>
                  <a:gd name="T30" fmla="*/ 25 w 41"/>
                  <a:gd name="T31" fmla="*/ 12 h 15"/>
                  <a:gd name="T32" fmla="*/ 23 w 41"/>
                  <a:gd name="T33" fmla="*/ 12 h 15"/>
                  <a:gd name="T34" fmla="*/ 21 w 41"/>
                  <a:gd name="T35" fmla="*/ 12 h 15"/>
                  <a:gd name="T36" fmla="*/ 17 w 41"/>
                  <a:gd name="T37" fmla="*/ 8 h 15"/>
                  <a:gd name="T38" fmla="*/ 21 w 41"/>
                  <a:gd name="T39" fmla="*/ 7 h 15"/>
                  <a:gd name="T40" fmla="*/ 26 w 41"/>
                  <a:gd name="T41" fmla="*/ 5 h 15"/>
                  <a:gd name="T42" fmla="*/ 30 w 41"/>
                  <a:gd name="T43" fmla="*/ 3 h 15"/>
                  <a:gd name="T44" fmla="*/ 31 w 41"/>
                  <a:gd name="T45" fmla="*/ 0 h 15"/>
                  <a:gd name="T46" fmla="*/ 30 w 41"/>
                  <a:gd name="T47" fmla="*/ 0 h 15"/>
                  <a:gd name="T48" fmla="*/ 30 w 41"/>
                  <a:gd name="T49" fmla="*/ 0 h 15"/>
                  <a:gd name="T50" fmla="*/ 29 w 41"/>
                  <a:gd name="T51" fmla="*/ 1 h 15"/>
                  <a:gd name="T52" fmla="*/ 28 w 41"/>
                  <a:gd name="T53" fmla="*/ 3 h 15"/>
                  <a:gd name="T54" fmla="*/ 25 w 41"/>
                  <a:gd name="T55" fmla="*/ 4 h 15"/>
                  <a:gd name="T56" fmla="*/ 21 w 41"/>
                  <a:gd name="T57" fmla="*/ 5 h 15"/>
                  <a:gd name="T58" fmla="*/ 17 w 41"/>
                  <a:gd name="T59" fmla="*/ 6 h 15"/>
                  <a:gd name="T60" fmla="*/ 14 w 41"/>
                  <a:gd name="T61" fmla="*/ 6 h 15"/>
                  <a:gd name="T62" fmla="*/ 12 w 41"/>
                  <a:gd name="T63" fmla="*/ 4 h 15"/>
                  <a:gd name="T64" fmla="*/ 10 w 41"/>
                  <a:gd name="T65" fmla="*/ 3 h 15"/>
                  <a:gd name="T66" fmla="*/ 8 w 41"/>
                  <a:gd name="T67" fmla="*/ 2 h 15"/>
                  <a:gd name="T68" fmla="*/ 6 w 41"/>
                  <a:gd name="T69" fmla="*/ 2 h 15"/>
                  <a:gd name="T70" fmla="*/ 6 w 41"/>
                  <a:gd name="T71" fmla="*/ 4 h 15"/>
                  <a:gd name="T72" fmla="*/ 7 w 41"/>
                  <a:gd name="T73" fmla="*/ 6 h 15"/>
                  <a:gd name="T74" fmla="*/ 6 w 41"/>
                  <a:gd name="T75" fmla="*/ 15 h 15"/>
                  <a:gd name="T76" fmla="*/ 9 w 41"/>
                  <a:gd name="T77" fmla="*/ 15 h 15"/>
                  <a:gd name="T78" fmla="*/ 13 w 41"/>
                  <a:gd name="T79" fmla="*/ 15 h 15"/>
                  <a:gd name="T80" fmla="*/ 17 w 41"/>
                  <a:gd name="T81" fmla="*/ 14 h 15"/>
                  <a:gd name="T82" fmla="*/ 19 w 41"/>
                  <a:gd name="T83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1" h="15">
                    <a:moveTo>
                      <a:pt x="20" y="14"/>
                    </a:moveTo>
                    <a:lnTo>
                      <a:pt x="22" y="14"/>
                    </a:lnTo>
                    <a:lnTo>
                      <a:pt x="23" y="14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9" y="13"/>
                    </a:lnTo>
                    <a:lnTo>
                      <a:pt x="30" y="12"/>
                    </a:lnTo>
                    <a:lnTo>
                      <a:pt x="32" y="11"/>
                    </a:lnTo>
                    <a:lnTo>
                      <a:pt x="33" y="11"/>
                    </a:lnTo>
                    <a:lnTo>
                      <a:pt x="35" y="10"/>
                    </a:lnTo>
                    <a:lnTo>
                      <a:pt x="36" y="9"/>
                    </a:lnTo>
                    <a:lnTo>
                      <a:pt x="37" y="9"/>
                    </a:lnTo>
                    <a:lnTo>
                      <a:pt x="38" y="8"/>
                    </a:lnTo>
                    <a:lnTo>
                      <a:pt x="39" y="7"/>
                    </a:lnTo>
                    <a:lnTo>
                      <a:pt x="40" y="6"/>
                    </a:lnTo>
                    <a:lnTo>
                      <a:pt x="40" y="5"/>
                    </a:lnTo>
                    <a:lnTo>
                      <a:pt x="41" y="4"/>
                    </a:lnTo>
                    <a:lnTo>
                      <a:pt x="41" y="3"/>
                    </a:lnTo>
                    <a:lnTo>
                      <a:pt x="40" y="2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39" y="3"/>
                    </a:lnTo>
                    <a:lnTo>
                      <a:pt x="38" y="5"/>
                    </a:lnTo>
                    <a:lnTo>
                      <a:pt x="37" y="6"/>
                    </a:lnTo>
                    <a:lnTo>
                      <a:pt x="35" y="8"/>
                    </a:lnTo>
                    <a:lnTo>
                      <a:pt x="33" y="9"/>
                    </a:lnTo>
                    <a:lnTo>
                      <a:pt x="31" y="10"/>
                    </a:lnTo>
                    <a:lnTo>
                      <a:pt x="29" y="11"/>
                    </a:lnTo>
                    <a:lnTo>
                      <a:pt x="27" y="11"/>
                    </a:lnTo>
                    <a:lnTo>
                      <a:pt x="27" y="12"/>
                    </a:lnTo>
                    <a:lnTo>
                      <a:pt x="26" y="12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17" y="8"/>
                    </a:lnTo>
                    <a:lnTo>
                      <a:pt x="19" y="8"/>
                    </a:lnTo>
                    <a:lnTo>
                      <a:pt x="21" y="7"/>
                    </a:lnTo>
                    <a:lnTo>
                      <a:pt x="23" y="6"/>
                    </a:lnTo>
                    <a:lnTo>
                      <a:pt x="26" y="5"/>
                    </a:lnTo>
                    <a:lnTo>
                      <a:pt x="28" y="4"/>
                    </a:lnTo>
                    <a:lnTo>
                      <a:pt x="30" y="3"/>
                    </a:lnTo>
                    <a:lnTo>
                      <a:pt x="31" y="2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29" y="1"/>
                    </a:lnTo>
                    <a:lnTo>
                      <a:pt x="29" y="2"/>
                    </a:lnTo>
                    <a:lnTo>
                      <a:pt x="28" y="3"/>
                    </a:lnTo>
                    <a:lnTo>
                      <a:pt x="26" y="3"/>
                    </a:lnTo>
                    <a:lnTo>
                      <a:pt x="25" y="4"/>
                    </a:lnTo>
                    <a:lnTo>
                      <a:pt x="23" y="5"/>
                    </a:lnTo>
                    <a:lnTo>
                      <a:pt x="21" y="5"/>
                    </a:lnTo>
                    <a:lnTo>
                      <a:pt x="19" y="6"/>
                    </a:lnTo>
                    <a:lnTo>
                      <a:pt x="17" y="6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3" y="15"/>
                    </a:lnTo>
                    <a:lnTo>
                      <a:pt x="15" y="14"/>
                    </a:lnTo>
                    <a:lnTo>
                      <a:pt x="17" y="14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62" name="Freeform 1480"/>
              <p:cNvSpPr>
                <a:spLocks/>
              </p:cNvSpPr>
              <p:nvPr/>
            </p:nvSpPr>
            <p:spPr bwMode="auto">
              <a:xfrm>
                <a:off x="5534" y="2676"/>
                <a:ext cx="14" cy="9"/>
              </a:xfrm>
              <a:custGeom>
                <a:avLst/>
                <a:gdLst>
                  <a:gd name="T0" fmla="*/ 12 w 14"/>
                  <a:gd name="T1" fmla="*/ 4 h 9"/>
                  <a:gd name="T2" fmla="*/ 11 w 14"/>
                  <a:gd name="T3" fmla="*/ 4 h 9"/>
                  <a:gd name="T4" fmla="*/ 10 w 14"/>
                  <a:gd name="T5" fmla="*/ 4 h 9"/>
                  <a:gd name="T6" fmla="*/ 10 w 14"/>
                  <a:gd name="T7" fmla="*/ 4 h 9"/>
                  <a:gd name="T8" fmla="*/ 9 w 14"/>
                  <a:gd name="T9" fmla="*/ 4 h 9"/>
                  <a:gd name="T10" fmla="*/ 9 w 14"/>
                  <a:gd name="T11" fmla="*/ 3 h 9"/>
                  <a:gd name="T12" fmla="*/ 8 w 14"/>
                  <a:gd name="T13" fmla="*/ 2 h 9"/>
                  <a:gd name="T14" fmla="*/ 8 w 14"/>
                  <a:gd name="T15" fmla="*/ 2 h 9"/>
                  <a:gd name="T16" fmla="*/ 7 w 14"/>
                  <a:gd name="T17" fmla="*/ 1 h 9"/>
                  <a:gd name="T18" fmla="*/ 6 w 14"/>
                  <a:gd name="T19" fmla="*/ 1 h 9"/>
                  <a:gd name="T20" fmla="*/ 6 w 14"/>
                  <a:gd name="T21" fmla="*/ 0 h 9"/>
                  <a:gd name="T22" fmla="*/ 5 w 14"/>
                  <a:gd name="T23" fmla="*/ 0 h 9"/>
                  <a:gd name="T24" fmla="*/ 5 w 14"/>
                  <a:gd name="T25" fmla="*/ 0 h 9"/>
                  <a:gd name="T26" fmla="*/ 5 w 14"/>
                  <a:gd name="T27" fmla="*/ 0 h 9"/>
                  <a:gd name="T28" fmla="*/ 5 w 14"/>
                  <a:gd name="T29" fmla="*/ 2 h 9"/>
                  <a:gd name="T30" fmla="*/ 6 w 14"/>
                  <a:gd name="T31" fmla="*/ 3 h 9"/>
                  <a:gd name="T32" fmla="*/ 7 w 14"/>
                  <a:gd name="T33" fmla="*/ 4 h 9"/>
                  <a:gd name="T34" fmla="*/ 0 w 14"/>
                  <a:gd name="T35" fmla="*/ 4 h 9"/>
                  <a:gd name="T36" fmla="*/ 4 w 14"/>
                  <a:gd name="T37" fmla="*/ 9 h 9"/>
                  <a:gd name="T38" fmla="*/ 5 w 14"/>
                  <a:gd name="T39" fmla="*/ 9 h 9"/>
                  <a:gd name="T40" fmla="*/ 6 w 14"/>
                  <a:gd name="T41" fmla="*/ 9 h 9"/>
                  <a:gd name="T42" fmla="*/ 7 w 14"/>
                  <a:gd name="T43" fmla="*/ 9 h 9"/>
                  <a:gd name="T44" fmla="*/ 7 w 14"/>
                  <a:gd name="T45" fmla="*/ 9 h 9"/>
                  <a:gd name="T46" fmla="*/ 8 w 14"/>
                  <a:gd name="T47" fmla="*/ 9 h 9"/>
                  <a:gd name="T48" fmla="*/ 9 w 14"/>
                  <a:gd name="T49" fmla="*/ 9 h 9"/>
                  <a:gd name="T50" fmla="*/ 10 w 14"/>
                  <a:gd name="T51" fmla="*/ 9 h 9"/>
                  <a:gd name="T52" fmla="*/ 10 w 14"/>
                  <a:gd name="T53" fmla="*/ 9 h 9"/>
                  <a:gd name="T54" fmla="*/ 11 w 14"/>
                  <a:gd name="T55" fmla="*/ 9 h 9"/>
                  <a:gd name="T56" fmla="*/ 12 w 14"/>
                  <a:gd name="T57" fmla="*/ 8 h 9"/>
                  <a:gd name="T58" fmla="*/ 12 w 14"/>
                  <a:gd name="T59" fmla="*/ 8 h 9"/>
                  <a:gd name="T60" fmla="*/ 13 w 14"/>
                  <a:gd name="T61" fmla="*/ 8 h 9"/>
                  <a:gd name="T62" fmla="*/ 13 w 14"/>
                  <a:gd name="T63" fmla="*/ 8 h 9"/>
                  <a:gd name="T64" fmla="*/ 13 w 14"/>
                  <a:gd name="T65" fmla="*/ 8 h 9"/>
                  <a:gd name="T66" fmla="*/ 14 w 14"/>
                  <a:gd name="T67" fmla="*/ 8 h 9"/>
                  <a:gd name="T68" fmla="*/ 14 w 14"/>
                  <a:gd name="T69" fmla="*/ 7 h 9"/>
                  <a:gd name="T70" fmla="*/ 12 w 14"/>
                  <a:gd name="T7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" h="9">
                    <a:moveTo>
                      <a:pt x="12" y="4"/>
                    </a:moveTo>
                    <a:lnTo>
                      <a:pt x="11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6" y="3"/>
                    </a:lnTo>
                    <a:lnTo>
                      <a:pt x="7" y="4"/>
                    </a:lnTo>
                    <a:lnTo>
                      <a:pt x="0" y="4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63" name="Freeform 1481"/>
              <p:cNvSpPr>
                <a:spLocks/>
              </p:cNvSpPr>
              <p:nvPr/>
            </p:nvSpPr>
            <p:spPr bwMode="auto">
              <a:xfrm>
                <a:off x="5559" y="2665"/>
                <a:ext cx="4" cy="7"/>
              </a:xfrm>
              <a:custGeom>
                <a:avLst/>
                <a:gdLst>
                  <a:gd name="T0" fmla="*/ 3 w 4"/>
                  <a:gd name="T1" fmla="*/ 3 h 7"/>
                  <a:gd name="T2" fmla="*/ 3 w 4"/>
                  <a:gd name="T3" fmla="*/ 2 h 7"/>
                  <a:gd name="T4" fmla="*/ 2 w 4"/>
                  <a:gd name="T5" fmla="*/ 2 h 7"/>
                  <a:gd name="T6" fmla="*/ 2 w 4"/>
                  <a:gd name="T7" fmla="*/ 1 h 7"/>
                  <a:gd name="T8" fmla="*/ 1 w 4"/>
                  <a:gd name="T9" fmla="*/ 0 h 7"/>
                  <a:gd name="T10" fmla="*/ 0 w 4"/>
                  <a:gd name="T11" fmla="*/ 0 h 7"/>
                  <a:gd name="T12" fmla="*/ 0 w 4"/>
                  <a:gd name="T13" fmla="*/ 1 h 7"/>
                  <a:gd name="T14" fmla="*/ 0 w 4"/>
                  <a:gd name="T15" fmla="*/ 1 h 7"/>
                  <a:gd name="T16" fmla="*/ 0 w 4"/>
                  <a:gd name="T17" fmla="*/ 1 h 7"/>
                  <a:gd name="T18" fmla="*/ 0 w 4"/>
                  <a:gd name="T19" fmla="*/ 2 h 7"/>
                  <a:gd name="T20" fmla="*/ 1 w 4"/>
                  <a:gd name="T21" fmla="*/ 2 h 7"/>
                  <a:gd name="T22" fmla="*/ 1 w 4"/>
                  <a:gd name="T23" fmla="*/ 3 h 7"/>
                  <a:gd name="T24" fmla="*/ 2 w 4"/>
                  <a:gd name="T25" fmla="*/ 3 h 7"/>
                  <a:gd name="T26" fmla="*/ 2 w 4"/>
                  <a:gd name="T27" fmla="*/ 4 h 7"/>
                  <a:gd name="T28" fmla="*/ 2 w 4"/>
                  <a:gd name="T29" fmla="*/ 5 h 7"/>
                  <a:gd name="T30" fmla="*/ 2 w 4"/>
                  <a:gd name="T31" fmla="*/ 6 h 7"/>
                  <a:gd name="T32" fmla="*/ 2 w 4"/>
                  <a:gd name="T33" fmla="*/ 7 h 7"/>
                  <a:gd name="T34" fmla="*/ 2 w 4"/>
                  <a:gd name="T35" fmla="*/ 7 h 7"/>
                  <a:gd name="T36" fmla="*/ 2 w 4"/>
                  <a:gd name="T37" fmla="*/ 7 h 7"/>
                  <a:gd name="T38" fmla="*/ 3 w 4"/>
                  <a:gd name="T39" fmla="*/ 7 h 7"/>
                  <a:gd name="T40" fmla="*/ 3 w 4"/>
                  <a:gd name="T41" fmla="*/ 7 h 7"/>
                  <a:gd name="T42" fmla="*/ 4 w 4"/>
                  <a:gd name="T43" fmla="*/ 7 h 7"/>
                  <a:gd name="T44" fmla="*/ 4 w 4"/>
                  <a:gd name="T45" fmla="*/ 6 h 7"/>
                  <a:gd name="T46" fmla="*/ 4 w 4"/>
                  <a:gd name="T47" fmla="*/ 4 h 7"/>
                  <a:gd name="T48" fmla="*/ 3 w 4"/>
                  <a:gd name="T4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" h="7">
                    <a:moveTo>
                      <a:pt x="3" y="3"/>
                    </a:moveTo>
                    <a:lnTo>
                      <a:pt x="3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64" name="Freeform 1482"/>
              <p:cNvSpPr>
                <a:spLocks/>
              </p:cNvSpPr>
              <p:nvPr/>
            </p:nvSpPr>
            <p:spPr bwMode="auto">
              <a:xfrm>
                <a:off x="5525" y="2650"/>
                <a:ext cx="32" cy="19"/>
              </a:xfrm>
              <a:custGeom>
                <a:avLst/>
                <a:gdLst>
                  <a:gd name="T0" fmla="*/ 31 w 32"/>
                  <a:gd name="T1" fmla="*/ 10 h 19"/>
                  <a:gd name="T2" fmla="*/ 28 w 32"/>
                  <a:gd name="T3" fmla="*/ 7 h 19"/>
                  <a:gd name="T4" fmla="*/ 32 w 32"/>
                  <a:gd name="T5" fmla="*/ 4 h 19"/>
                  <a:gd name="T6" fmla="*/ 29 w 32"/>
                  <a:gd name="T7" fmla="*/ 0 h 19"/>
                  <a:gd name="T8" fmla="*/ 27 w 32"/>
                  <a:gd name="T9" fmla="*/ 0 h 19"/>
                  <a:gd name="T10" fmla="*/ 30 w 32"/>
                  <a:gd name="T11" fmla="*/ 4 h 19"/>
                  <a:gd name="T12" fmla="*/ 26 w 32"/>
                  <a:gd name="T13" fmla="*/ 7 h 19"/>
                  <a:gd name="T14" fmla="*/ 26 w 32"/>
                  <a:gd name="T15" fmla="*/ 7 h 19"/>
                  <a:gd name="T16" fmla="*/ 27 w 32"/>
                  <a:gd name="T17" fmla="*/ 8 h 19"/>
                  <a:gd name="T18" fmla="*/ 28 w 32"/>
                  <a:gd name="T19" fmla="*/ 9 h 19"/>
                  <a:gd name="T20" fmla="*/ 28 w 32"/>
                  <a:gd name="T21" fmla="*/ 9 h 19"/>
                  <a:gd name="T22" fmla="*/ 15 w 32"/>
                  <a:gd name="T23" fmla="*/ 17 h 19"/>
                  <a:gd name="T24" fmla="*/ 4 w 32"/>
                  <a:gd name="T25" fmla="*/ 10 h 19"/>
                  <a:gd name="T26" fmla="*/ 6 w 32"/>
                  <a:gd name="T27" fmla="*/ 7 h 19"/>
                  <a:gd name="T28" fmla="*/ 3 w 32"/>
                  <a:gd name="T29" fmla="*/ 4 h 19"/>
                  <a:gd name="T30" fmla="*/ 5 w 32"/>
                  <a:gd name="T31" fmla="*/ 0 h 19"/>
                  <a:gd name="T32" fmla="*/ 3 w 32"/>
                  <a:gd name="T33" fmla="*/ 0 h 19"/>
                  <a:gd name="T34" fmla="*/ 0 w 32"/>
                  <a:gd name="T35" fmla="*/ 4 h 19"/>
                  <a:gd name="T36" fmla="*/ 4 w 32"/>
                  <a:gd name="T37" fmla="*/ 7 h 19"/>
                  <a:gd name="T38" fmla="*/ 1 w 32"/>
                  <a:gd name="T39" fmla="*/ 10 h 19"/>
                  <a:gd name="T40" fmla="*/ 15 w 32"/>
                  <a:gd name="T41" fmla="*/ 19 h 19"/>
                  <a:gd name="T42" fmla="*/ 31 w 32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2" h="19">
                    <a:moveTo>
                      <a:pt x="31" y="10"/>
                    </a:moveTo>
                    <a:lnTo>
                      <a:pt x="28" y="7"/>
                    </a:lnTo>
                    <a:lnTo>
                      <a:pt x="32" y="4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30" y="4"/>
                    </a:lnTo>
                    <a:lnTo>
                      <a:pt x="26" y="7"/>
                    </a:lnTo>
                    <a:lnTo>
                      <a:pt x="26" y="7"/>
                    </a:lnTo>
                    <a:lnTo>
                      <a:pt x="27" y="8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15" y="17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4" y="7"/>
                    </a:lnTo>
                    <a:lnTo>
                      <a:pt x="1" y="10"/>
                    </a:lnTo>
                    <a:lnTo>
                      <a:pt x="15" y="19"/>
                    </a:lnTo>
                    <a:lnTo>
                      <a:pt x="31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65" name="Freeform 1483"/>
              <p:cNvSpPr>
                <a:spLocks/>
              </p:cNvSpPr>
              <p:nvPr/>
            </p:nvSpPr>
            <p:spPr bwMode="auto">
              <a:xfrm>
                <a:off x="5516" y="2690"/>
                <a:ext cx="49" cy="14"/>
              </a:xfrm>
              <a:custGeom>
                <a:avLst/>
                <a:gdLst>
                  <a:gd name="T0" fmla="*/ 24 w 49"/>
                  <a:gd name="T1" fmla="*/ 0 h 14"/>
                  <a:gd name="T2" fmla="*/ 23 w 49"/>
                  <a:gd name="T3" fmla="*/ 1 h 14"/>
                  <a:gd name="T4" fmla="*/ 21 w 49"/>
                  <a:gd name="T5" fmla="*/ 4 h 14"/>
                  <a:gd name="T6" fmla="*/ 19 w 49"/>
                  <a:gd name="T7" fmla="*/ 6 h 14"/>
                  <a:gd name="T8" fmla="*/ 16 w 49"/>
                  <a:gd name="T9" fmla="*/ 8 h 14"/>
                  <a:gd name="T10" fmla="*/ 14 w 49"/>
                  <a:gd name="T11" fmla="*/ 9 h 14"/>
                  <a:gd name="T12" fmla="*/ 12 w 49"/>
                  <a:gd name="T13" fmla="*/ 10 h 14"/>
                  <a:gd name="T14" fmla="*/ 10 w 49"/>
                  <a:gd name="T15" fmla="*/ 10 h 14"/>
                  <a:gd name="T16" fmla="*/ 8 w 49"/>
                  <a:gd name="T17" fmla="*/ 11 h 14"/>
                  <a:gd name="T18" fmla="*/ 6 w 49"/>
                  <a:gd name="T19" fmla="*/ 11 h 14"/>
                  <a:gd name="T20" fmla="*/ 4 w 49"/>
                  <a:gd name="T21" fmla="*/ 11 h 14"/>
                  <a:gd name="T22" fmla="*/ 2 w 49"/>
                  <a:gd name="T23" fmla="*/ 11 h 14"/>
                  <a:gd name="T24" fmla="*/ 0 w 49"/>
                  <a:gd name="T25" fmla="*/ 13 h 14"/>
                  <a:gd name="T26" fmla="*/ 3 w 49"/>
                  <a:gd name="T27" fmla="*/ 13 h 14"/>
                  <a:gd name="T28" fmla="*/ 6 w 49"/>
                  <a:gd name="T29" fmla="*/ 13 h 14"/>
                  <a:gd name="T30" fmla="*/ 8 w 49"/>
                  <a:gd name="T31" fmla="*/ 13 h 14"/>
                  <a:gd name="T32" fmla="*/ 11 w 49"/>
                  <a:gd name="T33" fmla="*/ 12 h 14"/>
                  <a:gd name="T34" fmla="*/ 14 w 49"/>
                  <a:gd name="T35" fmla="*/ 11 h 14"/>
                  <a:gd name="T36" fmla="*/ 16 w 49"/>
                  <a:gd name="T37" fmla="*/ 10 h 14"/>
                  <a:gd name="T38" fmla="*/ 18 w 49"/>
                  <a:gd name="T39" fmla="*/ 9 h 14"/>
                  <a:gd name="T40" fmla="*/ 20 w 49"/>
                  <a:gd name="T41" fmla="*/ 8 h 14"/>
                  <a:gd name="T42" fmla="*/ 21 w 49"/>
                  <a:gd name="T43" fmla="*/ 7 h 14"/>
                  <a:gd name="T44" fmla="*/ 22 w 49"/>
                  <a:gd name="T45" fmla="*/ 6 h 14"/>
                  <a:gd name="T46" fmla="*/ 23 w 49"/>
                  <a:gd name="T47" fmla="*/ 4 h 14"/>
                  <a:gd name="T48" fmla="*/ 24 w 49"/>
                  <a:gd name="T49" fmla="*/ 3 h 14"/>
                  <a:gd name="T50" fmla="*/ 25 w 49"/>
                  <a:gd name="T51" fmla="*/ 5 h 14"/>
                  <a:gd name="T52" fmla="*/ 26 w 49"/>
                  <a:gd name="T53" fmla="*/ 6 h 14"/>
                  <a:gd name="T54" fmla="*/ 27 w 49"/>
                  <a:gd name="T55" fmla="*/ 8 h 14"/>
                  <a:gd name="T56" fmla="*/ 28 w 49"/>
                  <a:gd name="T57" fmla="*/ 9 h 14"/>
                  <a:gd name="T58" fmla="*/ 30 w 49"/>
                  <a:gd name="T59" fmla="*/ 11 h 14"/>
                  <a:gd name="T60" fmla="*/ 33 w 49"/>
                  <a:gd name="T61" fmla="*/ 12 h 14"/>
                  <a:gd name="T62" fmla="*/ 36 w 49"/>
                  <a:gd name="T63" fmla="*/ 13 h 14"/>
                  <a:gd name="T64" fmla="*/ 38 w 49"/>
                  <a:gd name="T65" fmla="*/ 14 h 14"/>
                  <a:gd name="T66" fmla="*/ 41 w 49"/>
                  <a:gd name="T67" fmla="*/ 14 h 14"/>
                  <a:gd name="T68" fmla="*/ 44 w 49"/>
                  <a:gd name="T69" fmla="*/ 14 h 14"/>
                  <a:gd name="T70" fmla="*/ 46 w 49"/>
                  <a:gd name="T71" fmla="*/ 14 h 14"/>
                  <a:gd name="T72" fmla="*/ 49 w 49"/>
                  <a:gd name="T73" fmla="*/ 14 h 14"/>
                  <a:gd name="T74" fmla="*/ 47 w 49"/>
                  <a:gd name="T75" fmla="*/ 12 h 14"/>
                  <a:gd name="T76" fmla="*/ 45 w 49"/>
                  <a:gd name="T77" fmla="*/ 12 h 14"/>
                  <a:gd name="T78" fmla="*/ 43 w 49"/>
                  <a:gd name="T79" fmla="*/ 12 h 14"/>
                  <a:gd name="T80" fmla="*/ 41 w 49"/>
                  <a:gd name="T81" fmla="*/ 12 h 14"/>
                  <a:gd name="T82" fmla="*/ 39 w 49"/>
                  <a:gd name="T83" fmla="*/ 12 h 14"/>
                  <a:gd name="T84" fmla="*/ 37 w 49"/>
                  <a:gd name="T85" fmla="*/ 11 h 14"/>
                  <a:gd name="T86" fmla="*/ 34 w 49"/>
                  <a:gd name="T87" fmla="*/ 11 h 14"/>
                  <a:gd name="T88" fmla="*/ 32 w 49"/>
                  <a:gd name="T89" fmla="*/ 9 h 14"/>
                  <a:gd name="T90" fmla="*/ 29 w 49"/>
                  <a:gd name="T91" fmla="*/ 8 h 14"/>
                  <a:gd name="T92" fmla="*/ 27 w 49"/>
                  <a:gd name="T93" fmla="*/ 5 h 14"/>
                  <a:gd name="T94" fmla="*/ 25 w 49"/>
                  <a:gd name="T95" fmla="*/ 2 h 14"/>
                  <a:gd name="T96" fmla="*/ 24 w 49"/>
                  <a:gd name="T9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9" h="14">
                    <a:moveTo>
                      <a:pt x="24" y="0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2"/>
                    </a:lnTo>
                    <a:lnTo>
                      <a:pt x="21" y="4"/>
                    </a:lnTo>
                    <a:lnTo>
                      <a:pt x="20" y="5"/>
                    </a:lnTo>
                    <a:lnTo>
                      <a:pt x="19" y="6"/>
                    </a:lnTo>
                    <a:lnTo>
                      <a:pt x="17" y="8"/>
                    </a:lnTo>
                    <a:lnTo>
                      <a:pt x="16" y="8"/>
                    </a:lnTo>
                    <a:lnTo>
                      <a:pt x="15" y="9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0" y="10"/>
                    </a:lnTo>
                    <a:lnTo>
                      <a:pt x="9" y="11"/>
                    </a:lnTo>
                    <a:lnTo>
                      <a:pt x="8" y="11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0" y="13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4" y="11"/>
                    </a:lnTo>
                    <a:lnTo>
                      <a:pt x="15" y="11"/>
                    </a:lnTo>
                    <a:lnTo>
                      <a:pt x="16" y="10"/>
                    </a:lnTo>
                    <a:lnTo>
                      <a:pt x="17" y="10"/>
                    </a:lnTo>
                    <a:lnTo>
                      <a:pt x="18" y="9"/>
                    </a:lnTo>
                    <a:lnTo>
                      <a:pt x="19" y="9"/>
                    </a:lnTo>
                    <a:lnTo>
                      <a:pt x="20" y="8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3" y="5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4" y="3"/>
                    </a:lnTo>
                    <a:lnTo>
                      <a:pt x="24" y="4"/>
                    </a:lnTo>
                    <a:lnTo>
                      <a:pt x="25" y="5"/>
                    </a:lnTo>
                    <a:lnTo>
                      <a:pt x="25" y="6"/>
                    </a:lnTo>
                    <a:lnTo>
                      <a:pt x="26" y="6"/>
                    </a:lnTo>
                    <a:lnTo>
                      <a:pt x="26" y="7"/>
                    </a:lnTo>
                    <a:lnTo>
                      <a:pt x="27" y="8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29" y="10"/>
                    </a:lnTo>
                    <a:lnTo>
                      <a:pt x="30" y="11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4" y="13"/>
                    </a:lnTo>
                    <a:lnTo>
                      <a:pt x="36" y="13"/>
                    </a:lnTo>
                    <a:lnTo>
                      <a:pt x="37" y="13"/>
                    </a:lnTo>
                    <a:lnTo>
                      <a:pt x="38" y="14"/>
                    </a:lnTo>
                    <a:lnTo>
                      <a:pt x="40" y="14"/>
                    </a:lnTo>
                    <a:lnTo>
                      <a:pt x="41" y="14"/>
                    </a:lnTo>
                    <a:lnTo>
                      <a:pt x="43" y="14"/>
                    </a:lnTo>
                    <a:lnTo>
                      <a:pt x="44" y="14"/>
                    </a:lnTo>
                    <a:lnTo>
                      <a:pt x="45" y="14"/>
                    </a:lnTo>
                    <a:lnTo>
                      <a:pt x="46" y="14"/>
                    </a:lnTo>
                    <a:lnTo>
                      <a:pt x="47" y="14"/>
                    </a:lnTo>
                    <a:lnTo>
                      <a:pt x="49" y="14"/>
                    </a:lnTo>
                    <a:lnTo>
                      <a:pt x="48" y="11"/>
                    </a:lnTo>
                    <a:lnTo>
                      <a:pt x="47" y="12"/>
                    </a:lnTo>
                    <a:lnTo>
                      <a:pt x="46" y="12"/>
                    </a:lnTo>
                    <a:lnTo>
                      <a:pt x="45" y="12"/>
                    </a:lnTo>
                    <a:lnTo>
                      <a:pt x="44" y="12"/>
                    </a:lnTo>
                    <a:lnTo>
                      <a:pt x="43" y="12"/>
                    </a:lnTo>
                    <a:lnTo>
                      <a:pt x="42" y="12"/>
                    </a:lnTo>
                    <a:lnTo>
                      <a:pt x="41" y="12"/>
                    </a:lnTo>
                    <a:lnTo>
                      <a:pt x="40" y="12"/>
                    </a:lnTo>
                    <a:lnTo>
                      <a:pt x="39" y="12"/>
                    </a:lnTo>
                    <a:lnTo>
                      <a:pt x="38" y="11"/>
                    </a:lnTo>
                    <a:lnTo>
                      <a:pt x="37" y="11"/>
                    </a:lnTo>
                    <a:lnTo>
                      <a:pt x="35" y="11"/>
                    </a:lnTo>
                    <a:lnTo>
                      <a:pt x="34" y="11"/>
                    </a:lnTo>
                    <a:lnTo>
                      <a:pt x="33" y="10"/>
                    </a:lnTo>
                    <a:lnTo>
                      <a:pt x="32" y="9"/>
                    </a:lnTo>
                    <a:lnTo>
                      <a:pt x="31" y="9"/>
                    </a:lnTo>
                    <a:lnTo>
                      <a:pt x="29" y="8"/>
                    </a:lnTo>
                    <a:lnTo>
                      <a:pt x="28" y="6"/>
                    </a:lnTo>
                    <a:lnTo>
                      <a:pt x="27" y="5"/>
                    </a:lnTo>
                    <a:lnTo>
                      <a:pt x="26" y="3"/>
                    </a:lnTo>
                    <a:lnTo>
                      <a:pt x="25" y="2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66" name="Freeform 1484"/>
              <p:cNvSpPr>
                <a:spLocks/>
              </p:cNvSpPr>
              <p:nvPr/>
            </p:nvSpPr>
            <p:spPr bwMode="auto">
              <a:xfrm>
                <a:off x="5488" y="2662"/>
                <a:ext cx="6" cy="12"/>
              </a:xfrm>
              <a:custGeom>
                <a:avLst/>
                <a:gdLst>
                  <a:gd name="T0" fmla="*/ 6 w 6"/>
                  <a:gd name="T1" fmla="*/ 6 h 12"/>
                  <a:gd name="T2" fmla="*/ 5 w 6"/>
                  <a:gd name="T3" fmla="*/ 6 h 12"/>
                  <a:gd name="T4" fmla="*/ 5 w 6"/>
                  <a:gd name="T5" fmla="*/ 6 h 12"/>
                  <a:gd name="T6" fmla="*/ 4 w 6"/>
                  <a:gd name="T7" fmla="*/ 6 h 12"/>
                  <a:gd name="T8" fmla="*/ 4 w 6"/>
                  <a:gd name="T9" fmla="*/ 6 h 12"/>
                  <a:gd name="T10" fmla="*/ 4 w 6"/>
                  <a:gd name="T11" fmla="*/ 5 h 12"/>
                  <a:gd name="T12" fmla="*/ 3 w 6"/>
                  <a:gd name="T13" fmla="*/ 4 h 12"/>
                  <a:gd name="T14" fmla="*/ 3 w 6"/>
                  <a:gd name="T15" fmla="*/ 3 h 12"/>
                  <a:gd name="T16" fmla="*/ 2 w 6"/>
                  <a:gd name="T17" fmla="*/ 2 h 12"/>
                  <a:gd name="T18" fmla="*/ 2 w 6"/>
                  <a:gd name="T19" fmla="*/ 1 h 12"/>
                  <a:gd name="T20" fmla="*/ 1 w 6"/>
                  <a:gd name="T21" fmla="*/ 0 h 12"/>
                  <a:gd name="T22" fmla="*/ 1 w 6"/>
                  <a:gd name="T23" fmla="*/ 0 h 12"/>
                  <a:gd name="T24" fmla="*/ 0 w 6"/>
                  <a:gd name="T25" fmla="*/ 0 h 12"/>
                  <a:gd name="T26" fmla="*/ 0 w 6"/>
                  <a:gd name="T27" fmla="*/ 1 h 12"/>
                  <a:gd name="T28" fmla="*/ 0 w 6"/>
                  <a:gd name="T29" fmla="*/ 2 h 12"/>
                  <a:gd name="T30" fmla="*/ 0 w 6"/>
                  <a:gd name="T31" fmla="*/ 4 h 12"/>
                  <a:gd name="T32" fmla="*/ 1 w 6"/>
                  <a:gd name="T33" fmla="*/ 5 h 12"/>
                  <a:gd name="T34" fmla="*/ 2 w 6"/>
                  <a:gd name="T35" fmla="*/ 7 h 12"/>
                  <a:gd name="T36" fmla="*/ 2 w 6"/>
                  <a:gd name="T37" fmla="*/ 9 h 12"/>
                  <a:gd name="T38" fmla="*/ 3 w 6"/>
                  <a:gd name="T39" fmla="*/ 10 h 12"/>
                  <a:gd name="T40" fmla="*/ 3 w 6"/>
                  <a:gd name="T41" fmla="*/ 10 h 12"/>
                  <a:gd name="T42" fmla="*/ 3 w 6"/>
                  <a:gd name="T43" fmla="*/ 11 h 12"/>
                  <a:gd name="T44" fmla="*/ 4 w 6"/>
                  <a:gd name="T45" fmla="*/ 11 h 12"/>
                  <a:gd name="T46" fmla="*/ 5 w 6"/>
                  <a:gd name="T47" fmla="*/ 11 h 12"/>
                  <a:gd name="T48" fmla="*/ 5 w 6"/>
                  <a:gd name="T49" fmla="*/ 12 h 12"/>
                  <a:gd name="T50" fmla="*/ 6 w 6"/>
                  <a:gd name="T51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" h="12">
                    <a:moveTo>
                      <a:pt x="6" y="6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67" name="Freeform 1485"/>
              <p:cNvSpPr>
                <a:spLocks/>
              </p:cNvSpPr>
              <p:nvPr/>
            </p:nvSpPr>
            <p:spPr bwMode="auto">
              <a:xfrm>
                <a:off x="5532" y="2641"/>
                <a:ext cx="18" cy="21"/>
              </a:xfrm>
              <a:custGeom>
                <a:avLst/>
                <a:gdLst>
                  <a:gd name="T0" fmla="*/ 18 w 18"/>
                  <a:gd name="T1" fmla="*/ 9 h 21"/>
                  <a:gd name="T2" fmla="*/ 18 w 18"/>
                  <a:gd name="T3" fmla="*/ 0 h 21"/>
                  <a:gd name="T4" fmla="*/ 0 w 18"/>
                  <a:gd name="T5" fmla="*/ 0 h 21"/>
                  <a:gd name="T6" fmla="*/ 0 w 18"/>
                  <a:gd name="T7" fmla="*/ 8 h 21"/>
                  <a:gd name="T8" fmla="*/ 8 w 18"/>
                  <a:gd name="T9" fmla="*/ 21 h 21"/>
                  <a:gd name="T10" fmla="*/ 18 w 18"/>
                  <a:gd name="T11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1">
                    <a:moveTo>
                      <a:pt x="18" y="9"/>
                    </a:moveTo>
                    <a:lnTo>
                      <a:pt x="18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21"/>
                    </a:lnTo>
                    <a:lnTo>
                      <a:pt x="18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68" name="Freeform 1486"/>
              <p:cNvSpPr>
                <a:spLocks/>
              </p:cNvSpPr>
              <p:nvPr/>
            </p:nvSpPr>
            <p:spPr bwMode="auto">
              <a:xfrm>
                <a:off x="5518" y="2592"/>
                <a:ext cx="45" cy="27"/>
              </a:xfrm>
              <a:custGeom>
                <a:avLst/>
                <a:gdLst>
                  <a:gd name="T0" fmla="*/ 36 w 45"/>
                  <a:gd name="T1" fmla="*/ 10 h 27"/>
                  <a:gd name="T2" fmla="*/ 36 w 45"/>
                  <a:gd name="T3" fmla="*/ 9 h 27"/>
                  <a:gd name="T4" fmla="*/ 35 w 45"/>
                  <a:gd name="T5" fmla="*/ 8 h 27"/>
                  <a:gd name="T6" fmla="*/ 34 w 45"/>
                  <a:gd name="T7" fmla="*/ 7 h 27"/>
                  <a:gd name="T8" fmla="*/ 33 w 45"/>
                  <a:gd name="T9" fmla="*/ 6 h 27"/>
                  <a:gd name="T10" fmla="*/ 31 w 45"/>
                  <a:gd name="T11" fmla="*/ 5 h 27"/>
                  <a:gd name="T12" fmla="*/ 29 w 45"/>
                  <a:gd name="T13" fmla="*/ 4 h 27"/>
                  <a:gd name="T14" fmla="*/ 27 w 45"/>
                  <a:gd name="T15" fmla="*/ 3 h 27"/>
                  <a:gd name="T16" fmla="*/ 25 w 45"/>
                  <a:gd name="T17" fmla="*/ 2 h 27"/>
                  <a:gd name="T18" fmla="*/ 23 w 45"/>
                  <a:gd name="T19" fmla="*/ 1 h 27"/>
                  <a:gd name="T20" fmla="*/ 20 w 45"/>
                  <a:gd name="T21" fmla="*/ 1 h 27"/>
                  <a:gd name="T22" fmla="*/ 18 w 45"/>
                  <a:gd name="T23" fmla="*/ 0 h 27"/>
                  <a:gd name="T24" fmla="*/ 15 w 45"/>
                  <a:gd name="T25" fmla="*/ 0 h 27"/>
                  <a:gd name="T26" fmla="*/ 13 w 45"/>
                  <a:gd name="T27" fmla="*/ 0 h 27"/>
                  <a:gd name="T28" fmla="*/ 11 w 45"/>
                  <a:gd name="T29" fmla="*/ 0 h 27"/>
                  <a:gd name="T30" fmla="*/ 8 w 45"/>
                  <a:gd name="T31" fmla="*/ 0 h 27"/>
                  <a:gd name="T32" fmla="*/ 6 w 45"/>
                  <a:gd name="T33" fmla="*/ 1 h 27"/>
                  <a:gd name="T34" fmla="*/ 4 w 45"/>
                  <a:gd name="T35" fmla="*/ 3 h 27"/>
                  <a:gd name="T36" fmla="*/ 2 w 45"/>
                  <a:gd name="T37" fmla="*/ 5 h 27"/>
                  <a:gd name="T38" fmla="*/ 1 w 45"/>
                  <a:gd name="T39" fmla="*/ 7 h 27"/>
                  <a:gd name="T40" fmla="*/ 0 w 45"/>
                  <a:gd name="T41" fmla="*/ 10 h 27"/>
                  <a:gd name="T42" fmla="*/ 1 w 45"/>
                  <a:gd name="T43" fmla="*/ 12 h 27"/>
                  <a:gd name="T44" fmla="*/ 1 w 45"/>
                  <a:gd name="T45" fmla="*/ 14 h 27"/>
                  <a:gd name="T46" fmla="*/ 2 w 45"/>
                  <a:gd name="T47" fmla="*/ 15 h 27"/>
                  <a:gd name="T48" fmla="*/ 3 w 45"/>
                  <a:gd name="T49" fmla="*/ 15 h 27"/>
                  <a:gd name="T50" fmla="*/ 4 w 45"/>
                  <a:gd name="T51" fmla="*/ 15 h 27"/>
                  <a:gd name="T52" fmla="*/ 5 w 45"/>
                  <a:gd name="T53" fmla="*/ 16 h 27"/>
                  <a:gd name="T54" fmla="*/ 6 w 45"/>
                  <a:gd name="T55" fmla="*/ 16 h 27"/>
                  <a:gd name="T56" fmla="*/ 8 w 45"/>
                  <a:gd name="T57" fmla="*/ 17 h 27"/>
                  <a:gd name="T58" fmla="*/ 11 w 45"/>
                  <a:gd name="T59" fmla="*/ 18 h 27"/>
                  <a:gd name="T60" fmla="*/ 14 w 45"/>
                  <a:gd name="T61" fmla="*/ 19 h 27"/>
                  <a:gd name="T62" fmla="*/ 16 w 45"/>
                  <a:gd name="T63" fmla="*/ 20 h 27"/>
                  <a:gd name="T64" fmla="*/ 19 w 45"/>
                  <a:gd name="T65" fmla="*/ 21 h 27"/>
                  <a:gd name="T66" fmla="*/ 22 w 45"/>
                  <a:gd name="T67" fmla="*/ 22 h 27"/>
                  <a:gd name="T68" fmla="*/ 25 w 45"/>
                  <a:gd name="T69" fmla="*/ 23 h 27"/>
                  <a:gd name="T70" fmla="*/ 28 w 45"/>
                  <a:gd name="T71" fmla="*/ 24 h 27"/>
                  <a:gd name="T72" fmla="*/ 30 w 45"/>
                  <a:gd name="T73" fmla="*/ 25 h 27"/>
                  <a:gd name="T74" fmla="*/ 33 w 45"/>
                  <a:gd name="T75" fmla="*/ 26 h 27"/>
                  <a:gd name="T76" fmla="*/ 34 w 45"/>
                  <a:gd name="T77" fmla="*/ 27 h 27"/>
                  <a:gd name="T78" fmla="*/ 36 w 45"/>
                  <a:gd name="T79" fmla="*/ 27 h 27"/>
                  <a:gd name="T80" fmla="*/ 37 w 45"/>
                  <a:gd name="T81" fmla="*/ 27 h 27"/>
                  <a:gd name="T82" fmla="*/ 38 w 45"/>
                  <a:gd name="T83" fmla="*/ 27 h 27"/>
                  <a:gd name="T84" fmla="*/ 40 w 45"/>
                  <a:gd name="T85" fmla="*/ 27 h 27"/>
                  <a:gd name="T86" fmla="*/ 41 w 45"/>
                  <a:gd name="T87" fmla="*/ 27 h 27"/>
                  <a:gd name="T88" fmla="*/ 42 w 45"/>
                  <a:gd name="T89" fmla="*/ 27 h 27"/>
                  <a:gd name="T90" fmla="*/ 43 w 45"/>
                  <a:gd name="T91" fmla="*/ 26 h 27"/>
                  <a:gd name="T92" fmla="*/ 44 w 45"/>
                  <a:gd name="T93" fmla="*/ 25 h 27"/>
                  <a:gd name="T94" fmla="*/ 44 w 45"/>
                  <a:gd name="T95" fmla="*/ 24 h 27"/>
                  <a:gd name="T96" fmla="*/ 45 w 45"/>
                  <a:gd name="T97" fmla="*/ 22 h 27"/>
                  <a:gd name="T98" fmla="*/ 45 w 45"/>
                  <a:gd name="T99" fmla="*/ 20 h 27"/>
                  <a:gd name="T100" fmla="*/ 44 w 45"/>
                  <a:gd name="T101" fmla="*/ 18 h 27"/>
                  <a:gd name="T102" fmla="*/ 44 w 45"/>
                  <a:gd name="T103" fmla="*/ 16 h 27"/>
                  <a:gd name="T104" fmla="*/ 42 w 45"/>
                  <a:gd name="T105" fmla="*/ 14 h 27"/>
                  <a:gd name="T106" fmla="*/ 41 w 45"/>
                  <a:gd name="T107" fmla="*/ 12 h 27"/>
                  <a:gd name="T108" fmla="*/ 39 w 45"/>
                  <a:gd name="T109" fmla="*/ 11 h 27"/>
                  <a:gd name="T110" fmla="*/ 38 w 45"/>
                  <a:gd name="T111" fmla="*/ 10 h 27"/>
                  <a:gd name="T112" fmla="*/ 36 w 45"/>
                  <a:gd name="T11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5" h="27">
                    <a:moveTo>
                      <a:pt x="36" y="10"/>
                    </a:moveTo>
                    <a:lnTo>
                      <a:pt x="36" y="9"/>
                    </a:lnTo>
                    <a:lnTo>
                      <a:pt x="35" y="8"/>
                    </a:lnTo>
                    <a:lnTo>
                      <a:pt x="34" y="7"/>
                    </a:lnTo>
                    <a:lnTo>
                      <a:pt x="33" y="6"/>
                    </a:lnTo>
                    <a:lnTo>
                      <a:pt x="31" y="5"/>
                    </a:lnTo>
                    <a:lnTo>
                      <a:pt x="29" y="4"/>
                    </a:lnTo>
                    <a:lnTo>
                      <a:pt x="27" y="3"/>
                    </a:lnTo>
                    <a:lnTo>
                      <a:pt x="25" y="2"/>
                    </a:lnTo>
                    <a:lnTo>
                      <a:pt x="23" y="1"/>
                    </a:lnTo>
                    <a:lnTo>
                      <a:pt x="20" y="1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8" y="17"/>
                    </a:lnTo>
                    <a:lnTo>
                      <a:pt x="11" y="18"/>
                    </a:lnTo>
                    <a:lnTo>
                      <a:pt x="14" y="19"/>
                    </a:lnTo>
                    <a:lnTo>
                      <a:pt x="16" y="20"/>
                    </a:lnTo>
                    <a:lnTo>
                      <a:pt x="19" y="21"/>
                    </a:lnTo>
                    <a:lnTo>
                      <a:pt x="22" y="22"/>
                    </a:lnTo>
                    <a:lnTo>
                      <a:pt x="25" y="23"/>
                    </a:lnTo>
                    <a:lnTo>
                      <a:pt x="28" y="24"/>
                    </a:lnTo>
                    <a:lnTo>
                      <a:pt x="30" y="25"/>
                    </a:lnTo>
                    <a:lnTo>
                      <a:pt x="33" y="26"/>
                    </a:lnTo>
                    <a:lnTo>
                      <a:pt x="34" y="27"/>
                    </a:lnTo>
                    <a:lnTo>
                      <a:pt x="36" y="27"/>
                    </a:lnTo>
                    <a:lnTo>
                      <a:pt x="37" y="27"/>
                    </a:lnTo>
                    <a:lnTo>
                      <a:pt x="38" y="27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6"/>
                    </a:lnTo>
                    <a:lnTo>
                      <a:pt x="44" y="25"/>
                    </a:lnTo>
                    <a:lnTo>
                      <a:pt x="44" y="24"/>
                    </a:lnTo>
                    <a:lnTo>
                      <a:pt x="45" y="22"/>
                    </a:lnTo>
                    <a:lnTo>
                      <a:pt x="45" y="20"/>
                    </a:lnTo>
                    <a:lnTo>
                      <a:pt x="44" y="18"/>
                    </a:lnTo>
                    <a:lnTo>
                      <a:pt x="44" y="16"/>
                    </a:lnTo>
                    <a:lnTo>
                      <a:pt x="42" y="14"/>
                    </a:lnTo>
                    <a:lnTo>
                      <a:pt x="41" y="12"/>
                    </a:lnTo>
                    <a:lnTo>
                      <a:pt x="39" y="11"/>
                    </a:lnTo>
                    <a:lnTo>
                      <a:pt x="38" y="10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69" name="Freeform 1487"/>
              <p:cNvSpPr>
                <a:spLocks/>
              </p:cNvSpPr>
              <p:nvPr/>
            </p:nvSpPr>
            <p:spPr bwMode="auto">
              <a:xfrm>
                <a:off x="5512" y="2600"/>
                <a:ext cx="53" cy="46"/>
              </a:xfrm>
              <a:custGeom>
                <a:avLst/>
                <a:gdLst>
                  <a:gd name="T0" fmla="*/ 45 w 53"/>
                  <a:gd name="T1" fmla="*/ 14 h 46"/>
                  <a:gd name="T2" fmla="*/ 45 w 53"/>
                  <a:gd name="T3" fmla="*/ 14 h 46"/>
                  <a:gd name="T4" fmla="*/ 45 w 53"/>
                  <a:gd name="T5" fmla="*/ 12 h 46"/>
                  <a:gd name="T6" fmla="*/ 43 w 53"/>
                  <a:gd name="T7" fmla="*/ 9 h 46"/>
                  <a:gd name="T8" fmla="*/ 41 w 53"/>
                  <a:gd name="T9" fmla="*/ 7 h 46"/>
                  <a:gd name="T10" fmla="*/ 38 w 53"/>
                  <a:gd name="T11" fmla="*/ 5 h 46"/>
                  <a:gd name="T12" fmla="*/ 35 w 53"/>
                  <a:gd name="T13" fmla="*/ 3 h 46"/>
                  <a:gd name="T14" fmla="*/ 32 w 53"/>
                  <a:gd name="T15" fmla="*/ 1 h 46"/>
                  <a:gd name="T16" fmla="*/ 29 w 53"/>
                  <a:gd name="T17" fmla="*/ 0 h 46"/>
                  <a:gd name="T18" fmla="*/ 26 w 53"/>
                  <a:gd name="T19" fmla="*/ 0 h 46"/>
                  <a:gd name="T20" fmla="*/ 21 w 53"/>
                  <a:gd name="T21" fmla="*/ 0 h 46"/>
                  <a:gd name="T22" fmla="*/ 17 w 53"/>
                  <a:gd name="T23" fmla="*/ 1 h 46"/>
                  <a:gd name="T24" fmla="*/ 13 w 53"/>
                  <a:gd name="T25" fmla="*/ 2 h 46"/>
                  <a:gd name="T26" fmla="*/ 9 w 53"/>
                  <a:gd name="T27" fmla="*/ 5 h 46"/>
                  <a:gd name="T28" fmla="*/ 6 w 53"/>
                  <a:gd name="T29" fmla="*/ 8 h 46"/>
                  <a:gd name="T30" fmla="*/ 3 w 53"/>
                  <a:gd name="T31" fmla="*/ 12 h 46"/>
                  <a:gd name="T32" fmla="*/ 1 w 53"/>
                  <a:gd name="T33" fmla="*/ 16 h 46"/>
                  <a:gd name="T34" fmla="*/ 0 w 53"/>
                  <a:gd name="T35" fmla="*/ 21 h 46"/>
                  <a:gd name="T36" fmla="*/ 0 w 53"/>
                  <a:gd name="T37" fmla="*/ 25 h 46"/>
                  <a:gd name="T38" fmla="*/ 1 w 53"/>
                  <a:gd name="T39" fmla="*/ 30 h 46"/>
                  <a:gd name="T40" fmla="*/ 3 w 53"/>
                  <a:gd name="T41" fmla="*/ 34 h 46"/>
                  <a:gd name="T42" fmla="*/ 6 w 53"/>
                  <a:gd name="T43" fmla="*/ 38 h 46"/>
                  <a:gd name="T44" fmla="*/ 9 w 53"/>
                  <a:gd name="T45" fmla="*/ 41 h 46"/>
                  <a:gd name="T46" fmla="*/ 13 w 53"/>
                  <a:gd name="T47" fmla="*/ 43 h 46"/>
                  <a:gd name="T48" fmla="*/ 17 w 53"/>
                  <a:gd name="T49" fmla="*/ 45 h 46"/>
                  <a:gd name="T50" fmla="*/ 21 w 53"/>
                  <a:gd name="T51" fmla="*/ 46 h 46"/>
                  <a:gd name="T52" fmla="*/ 25 w 53"/>
                  <a:gd name="T53" fmla="*/ 46 h 46"/>
                  <a:gd name="T54" fmla="*/ 29 w 53"/>
                  <a:gd name="T55" fmla="*/ 46 h 46"/>
                  <a:gd name="T56" fmla="*/ 32 w 53"/>
                  <a:gd name="T57" fmla="*/ 45 h 46"/>
                  <a:gd name="T58" fmla="*/ 35 w 53"/>
                  <a:gd name="T59" fmla="*/ 43 h 46"/>
                  <a:gd name="T60" fmla="*/ 38 w 53"/>
                  <a:gd name="T61" fmla="*/ 42 h 46"/>
                  <a:gd name="T62" fmla="*/ 40 w 53"/>
                  <a:gd name="T63" fmla="*/ 40 h 46"/>
                  <a:gd name="T64" fmla="*/ 42 w 53"/>
                  <a:gd name="T65" fmla="*/ 37 h 46"/>
                  <a:gd name="T66" fmla="*/ 44 w 53"/>
                  <a:gd name="T67" fmla="*/ 35 h 46"/>
                  <a:gd name="T68" fmla="*/ 45 w 53"/>
                  <a:gd name="T69" fmla="*/ 33 h 46"/>
                  <a:gd name="T70" fmla="*/ 45 w 53"/>
                  <a:gd name="T71" fmla="*/ 33 h 46"/>
                  <a:gd name="T72" fmla="*/ 47 w 53"/>
                  <a:gd name="T73" fmla="*/ 33 h 46"/>
                  <a:gd name="T74" fmla="*/ 50 w 53"/>
                  <a:gd name="T75" fmla="*/ 32 h 46"/>
                  <a:gd name="T76" fmla="*/ 52 w 53"/>
                  <a:gd name="T77" fmla="*/ 29 h 46"/>
                  <a:gd name="T78" fmla="*/ 53 w 53"/>
                  <a:gd name="T79" fmla="*/ 26 h 46"/>
                  <a:gd name="T80" fmla="*/ 53 w 53"/>
                  <a:gd name="T81" fmla="*/ 22 h 46"/>
                  <a:gd name="T82" fmla="*/ 52 w 53"/>
                  <a:gd name="T83" fmla="*/ 18 h 46"/>
                  <a:gd name="T84" fmla="*/ 50 w 53"/>
                  <a:gd name="T85" fmla="*/ 15 h 46"/>
                  <a:gd name="T86" fmla="*/ 47 w 53"/>
                  <a:gd name="T87" fmla="*/ 1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3" h="46">
                    <a:moveTo>
                      <a:pt x="45" y="14"/>
                    </a:moveTo>
                    <a:lnTo>
                      <a:pt x="45" y="14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5" y="12"/>
                    </a:lnTo>
                    <a:lnTo>
                      <a:pt x="44" y="11"/>
                    </a:lnTo>
                    <a:lnTo>
                      <a:pt x="43" y="9"/>
                    </a:lnTo>
                    <a:lnTo>
                      <a:pt x="42" y="8"/>
                    </a:lnTo>
                    <a:lnTo>
                      <a:pt x="41" y="7"/>
                    </a:lnTo>
                    <a:lnTo>
                      <a:pt x="39" y="6"/>
                    </a:lnTo>
                    <a:lnTo>
                      <a:pt x="38" y="5"/>
                    </a:lnTo>
                    <a:lnTo>
                      <a:pt x="37" y="3"/>
                    </a:lnTo>
                    <a:lnTo>
                      <a:pt x="35" y="3"/>
                    </a:lnTo>
                    <a:lnTo>
                      <a:pt x="34" y="2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5" y="1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9" y="5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1" y="16"/>
                    </a:lnTo>
                    <a:lnTo>
                      <a:pt x="1" y="18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1" y="28"/>
                    </a:lnTo>
                    <a:lnTo>
                      <a:pt x="1" y="30"/>
                    </a:lnTo>
                    <a:lnTo>
                      <a:pt x="2" y="32"/>
                    </a:lnTo>
                    <a:lnTo>
                      <a:pt x="3" y="34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7" y="39"/>
                    </a:lnTo>
                    <a:lnTo>
                      <a:pt x="9" y="41"/>
                    </a:lnTo>
                    <a:lnTo>
                      <a:pt x="11" y="42"/>
                    </a:lnTo>
                    <a:lnTo>
                      <a:pt x="13" y="43"/>
                    </a:lnTo>
                    <a:lnTo>
                      <a:pt x="15" y="44"/>
                    </a:lnTo>
                    <a:lnTo>
                      <a:pt x="17" y="45"/>
                    </a:lnTo>
                    <a:lnTo>
                      <a:pt x="19" y="46"/>
                    </a:lnTo>
                    <a:lnTo>
                      <a:pt x="21" y="46"/>
                    </a:lnTo>
                    <a:lnTo>
                      <a:pt x="24" y="46"/>
                    </a:lnTo>
                    <a:lnTo>
                      <a:pt x="25" y="46"/>
                    </a:lnTo>
                    <a:lnTo>
                      <a:pt x="27" y="46"/>
                    </a:lnTo>
                    <a:lnTo>
                      <a:pt x="29" y="46"/>
                    </a:lnTo>
                    <a:lnTo>
                      <a:pt x="30" y="45"/>
                    </a:lnTo>
                    <a:lnTo>
                      <a:pt x="32" y="45"/>
                    </a:lnTo>
                    <a:lnTo>
                      <a:pt x="33" y="44"/>
                    </a:lnTo>
                    <a:lnTo>
                      <a:pt x="35" y="43"/>
                    </a:lnTo>
                    <a:lnTo>
                      <a:pt x="36" y="43"/>
                    </a:lnTo>
                    <a:lnTo>
                      <a:pt x="38" y="42"/>
                    </a:lnTo>
                    <a:lnTo>
                      <a:pt x="39" y="41"/>
                    </a:lnTo>
                    <a:lnTo>
                      <a:pt x="40" y="40"/>
                    </a:lnTo>
                    <a:lnTo>
                      <a:pt x="41" y="39"/>
                    </a:lnTo>
                    <a:lnTo>
                      <a:pt x="42" y="37"/>
                    </a:lnTo>
                    <a:lnTo>
                      <a:pt x="43" y="36"/>
                    </a:lnTo>
                    <a:lnTo>
                      <a:pt x="44" y="35"/>
                    </a:lnTo>
                    <a:lnTo>
                      <a:pt x="45" y="33"/>
                    </a:lnTo>
                    <a:lnTo>
                      <a:pt x="45" y="33"/>
                    </a:lnTo>
                    <a:lnTo>
                      <a:pt x="45" y="33"/>
                    </a:lnTo>
                    <a:lnTo>
                      <a:pt x="45" y="33"/>
                    </a:lnTo>
                    <a:lnTo>
                      <a:pt x="45" y="33"/>
                    </a:lnTo>
                    <a:lnTo>
                      <a:pt x="47" y="33"/>
                    </a:lnTo>
                    <a:lnTo>
                      <a:pt x="48" y="33"/>
                    </a:lnTo>
                    <a:lnTo>
                      <a:pt x="50" y="32"/>
                    </a:lnTo>
                    <a:lnTo>
                      <a:pt x="51" y="30"/>
                    </a:lnTo>
                    <a:lnTo>
                      <a:pt x="52" y="29"/>
                    </a:lnTo>
                    <a:lnTo>
                      <a:pt x="52" y="27"/>
                    </a:lnTo>
                    <a:lnTo>
                      <a:pt x="53" y="26"/>
                    </a:lnTo>
                    <a:lnTo>
                      <a:pt x="53" y="24"/>
                    </a:lnTo>
                    <a:lnTo>
                      <a:pt x="53" y="22"/>
                    </a:lnTo>
                    <a:lnTo>
                      <a:pt x="52" y="20"/>
                    </a:lnTo>
                    <a:lnTo>
                      <a:pt x="52" y="18"/>
                    </a:lnTo>
                    <a:lnTo>
                      <a:pt x="51" y="17"/>
                    </a:lnTo>
                    <a:lnTo>
                      <a:pt x="50" y="15"/>
                    </a:lnTo>
                    <a:lnTo>
                      <a:pt x="48" y="14"/>
                    </a:lnTo>
                    <a:lnTo>
                      <a:pt x="47" y="14"/>
                    </a:lnTo>
                    <a:lnTo>
                      <a:pt x="45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70" name="Freeform 1488"/>
              <p:cNvSpPr>
                <a:spLocks/>
              </p:cNvSpPr>
              <p:nvPr/>
            </p:nvSpPr>
            <p:spPr bwMode="auto">
              <a:xfrm>
                <a:off x="5516" y="2603"/>
                <a:ext cx="46" cy="40"/>
              </a:xfrm>
              <a:custGeom>
                <a:avLst/>
                <a:gdLst>
                  <a:gd name="T0" fmla="*/ 41 w 46"/>
                  <a:gd name="T1" fmla="*/ 15 h 40"/>
                  <a:gd name="T2" fmla="*/ 40 w 46"/>
                  <a:gd name="T3" fmla="*/ 16 h 40"/>
                  <a:gd name="T4" fmla="*/ 39 w 46"/>
                  <a:gd name="T5" fmla="*/ 15 h 40"/>
                  <a:gd name="T6" fmla="*/ 37 w 46"/>
                  <a:gd name="T7" fmla="*/ 12 h 40"/>
                  <a:gd name="T8" fmla="*/ 36 w 46"/>
                  <a:gd name="T9" fmla="*/ 9 h 40"/>
                  <a:gd name="T10" fmla="*/ 34 w 46"/>
                  <a:gd name="T11" fmla="*/ 6 h 40"/>
                  <a:gd name="T12" fmla="*/ 31 w 46"/>
                  <a:gd name="T13" fmla="*/ 4 h 40"/>
                  <a:gd name="T14" fmla="*/ 28 w 46"/>
                  <a:gd name="T15" fmla="*/ 2 h 40"/>
                  <a:gd name="T16" fmla="*/ 25 w 46"/>
                  <a:gd name="T17" fmla="*/ 1 h 40"/>
                  <a:gd name="T18" fmla="*/ 21 w 46"/>
                  <a:gd name="T19" fmla="*/ 0 h 40"/>
                  <a:gd name="T20" fmla="*/ 18 w 46"/>
                  <a:gd name="T21" fmla="*/ 0 h 40"/>
                  <a:gd name="T22" fmla="*/ 14 w 46"/>
                  <a:gd name="T23" fmla="*/ 1 h 40"/>
                  <a:gd name="T24" fmla="*/ 10 w 46"/>
                  <a:gd name="T25" fmla="*/ 3 h 40"/>
                  <a:gd name="T26" fmla="*/ 7 w 46"/>
                  <a:gd name="T27" fmla="*/ 5 h 40"/>
                  <a:gd name="T28" fmla="*/ 4 w 46"/>
                  <a:gd name="T29" fmla="*/ 7 h 40"/>
                  <a:gd name="T30" fmla="*/ 2 w 46"/>
                  <a:gd name="T31" fmla="*/ 11 h 40"/>
                  <a:gd name="T32" fmla="*/ 1 w 46"/>
                  <a:gd name="T33" fmla="*/ 14 h 40"/>
                  <a:gd name="T34" fmla="*/ 0 w 46"/>
                  <a:gd name="T35" fmla="*/ 18 h 40"/>
                  <a:gd name="T36" fmla="*/ 0 w 46"/>
                  <a:gd name="T37" fmla="*/ 22 h 40"/>
                  <a:gd name="T38" fmla="*/ 1 w 46"/>
                  <a:gd name="T39" fmla="*/ 26 h 40"/>
                  <a:gd name="T40" fmla="*/ 2 w 46"/>
                  <a:gd name="T41" fmla="*/ 29 h 40"/>
                  <a:gd name="T42" fmla="*/ 4 w 46"/>
                  <a:gd name="T43" fmla="*/ 32 h 40"/>
                  <a:gd name="T44" fmla="*/ 7 w 46"/>
                  <a:gd name="T45" fmla="*/ 35 h 40"/>
                  <a:gd name="T46" fmla="*/ 10 w 46"/>
                  <a:gd name="T47" fmla="*/ 37 h 40"/>
                  <a:gd name="T48" fmla="*/ 14 w 46"/>
                  <a:gd name="T49" fmla="*/ 39 h 40"/>
                  <a:gd name="T50" fmla="*/ 18 w 46"/>
                  <a:gd name="T51" fmla="*/ 40 h 40"/>
                  <a:gd name="T52" fmla="*/ 21 w 46"/>
                  <a:gd name="T53" fmla="*/ 40 h 40"/>
                  <a:gd name="T54" fmla="*/ 25 w 46"/>
                  <a:gd name="T55" fmla="*/ 39 h 40"/>
                  <a:gd name="T56" fmla="*/ 28 w 46"/>
                  <a:gd name="T57" fmla="*/ 38 h 40"/>
                  <a:gd name="T58" fmla="*/ 30 w 46"/>
                  <a:gd name="T59" fmla="*/ 36 h 40"/>
                  <a:gd name="T60" fmla="*/ 33 w 46"/>
                  <a:gd name="T61" fmla="*/ 34 h 40"/>
                  <a:gd name="T62" fmla="*/ 35 w 46"/>
                  <a:gd name="T63" fmla="*/ 32 h 40"/>
                  <a:gd name="T64" fmla="*/ 37 w 46"/>
                  <a:gd name="T65" fmla="*/ 30 h 40"/>
                  <a:gd name="T66" fmla="*/ 38 w 46"/>
                  <a:gd name="T67" fmla="*/ 27 h 40"/>
                  <a:gd name="T68" fmla="*/ 39 w 46"/>
                  <a:gd name="T69" fmla="*/ 25 h 40"/>
                  <a:gd name="T70" fmla="*/ 40 w 46"/>
                  <a:gd name="T71" fmla="*/ 26 h 40"/>
                  <a:gd name="T72" fmla="*/ 40 w 46"/>
                  <a:gd name="T73" fmla="*/ 26 h 40"/>
                  <a:gd name="T74" fmla="*/ 41 w 46"/>
                  <a:gd name="T75" fmla="*/ 27 h 40"/>
                  <a:gd name="T76" fmla="*/ 43 w 46"/>
                  <a:gd name="T77" fmla="*/ 27 h 40"/>
                  <a:gd name="T78" fmla="*/ 44 w 46"/>
                  <a:gd name="T79" fmla="*/ 26 h 40"/>
                  <a:gd name="T80" fmla="*/ 45 w 46"/>
                  <a:gd name="T81" fmla="*/ 24 h 40"/>
                  <a:gd name="T82" fmla="*/ 46 w 46"/>
                  <a:gd name="T83" fmla="*/ 22 h 40"/>
                  <a:gd name="T84" fmla="*/ 46 w 46"/>
                  <a:gd name="T85" fmla="*/ 20 h 40"/>
                  <a:gd name="T86" fmla="*/ 45 w 46"/>
                  <a:gd name="T87" fmla="*/ 18 h 40"/>
                  <a:gd name="T88" fmla="*/ 44 w 46"/>
                  <a:gd name="T89" fmla="*/ 16 h 40"/>
                  <a:gd name="T90" fmla="*/ 43 w 46"/>
                  <a:gd name="T91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40">
                    <a:moveTo>
                      <a:pt x="42" y="15"/>
                    </a:moveTo>
                    <a:lnTo>
                      <a:pt x="41" y="15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39" y="17"/>
                    </a:lnTo>
                    <a:lnTo>
                      <a:pt x="39" y="15"/>
                    </a:lnTo>
                    <a:lnTo>
                      <a:pt x="38" y="13"/>
                    </a:lnTo>
                    <a:lnTo>
                      <a:pt x="37" y="12"/>
                    </a:lnTo>
                    <a:lnTo>
                      <a:pt x="37" y="10"/>
                    </a:lnTo>
                    <a:lnTo>
                      <a:pt x="36" y="9"/>
                    </a:lnTo>
                    <a:lnTo>
                      <a:pt x="35" y="7"/>
                    </a:lnTo>
                    <a:lnTo>
                      <a:pt x="34" y="6"/>
                    </a:lnTo>
                    <a:lnTo>
                      <a:pt x="32" y="5"/>
                    </a:lnTo>
                    <a:lnTo>
                      <a:pt x="31" y="4"/>
                    </a:lnTo>
                    <a:lnTo>
                      <a:pt x="30" y="3"/>
                    </a:lnTo>
                    <a:lnTo>
                      <a:pt x="28" y="2"/>
                    </a:lnTo>
                    <a:lnTo>
                      <a:pt x="27" y="2"/>
                    </a:lnTo>
                    <a:lnTo>
                      <a:pt x="25" y="1"/>
                    </a:lnTo>
                    <a:lnTo>
                      <a:pt x="23" y="1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2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1" y="26"/>
                    </a:lnTo>
                    <a:lnTo>
                      <a:pt x="2" y="28"/>
                    </a:lnTo>
                    <a:lnTo>
                      <a:pt x="2" y="29"/>
                    </a:lnTo>
                    <a:lnTo>
                      <a:pt x="3" y="31"/>
                    </a:lnTo>
                    <a:lnTo>
                      <a:pt x="4" y="32"/>
                    </a:lnTo>
                    <a:lnTo>
                      <a:pt x="6" y="34"/>
                    </a:lnTo>
                    <a:lnTo>
                      <a:pt x="7" y="35"/>
                    </a:lnTo>
                    <a:lnTo>
                      <a:pt x="9" y="36"/>
                    </a:lnTo>
                    <a:lnTo>
                      <a:pt x="10" y="37"/>
                    </a:lnTo>
                    <a:lnTo>
                      <a:pt x="12" y="38"/>
                    </a:lnTo>
                    <a:lnTo>
                      <a:pt x="14" y="39"/>
                    </a:lnTo>
                    <a:lnTo>
                      <a:pt x="16" y="39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1" y="40"/>
                    </a:lnTo>
                    <a:lnTo>
                      <a:pt x="23" y="39"/>
                    </a:lnTo>
                    <a:lnTo>
                      <a:pt x="25" y="39"/>
                    </a:lnTo>
                    <a:lnTo>
                      <a:pt x="26" y="39"/>
                    </a:lnTo>
                    <a:lnTo>
                      <a:pt x="28" y="38"/>
                    </a:lnTo>
                    <a:lnTo>
                      <a:pt x="29" y="37"/>
                    </a:lnTo>
                    <a:lnTo>
                      <a:pt x="30" y="36"/>
                    </a:lnTo>
                    <a:lnTo>
                      <a:pt x="32" y="36"/>
                    </a:lnTo>
                    <a:lnTo>
                      <a:pt x="33" y="34"/>
                    </a:lnTo>
                    <a:lnTo>
                      <a:pt x="34" y="33"/>
                    </a:lnTo>
                    <a:lnTo>
                      <a:pt x="35" y="32"/>
                    </a:lnTo>
                    <a:lnTo>
                      <a:pt x="36" y="31"/>
                    </a:lnTo>
                    <a:lnTo>
                      <a:pt x="37" y="30"/>
                    </a:lnTo>
                    <a:lnTo>
                      <a:pt x="38" y="28"/>
                    </a:lnTo>
                    <a:lnTo>
                      <a:pt x="38" y="27"/>
                    </a:lnTo>
                    <a:lnTo>
                      <a:pt x="39" y="25"/>
                    </a:lnTo>
                    <a:lnTo>
                      <a:pt x="39" y="25"/>
                    </a:lnTo>
                    <a:lnTo>
                      <a:pt x="39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7"/>
                    </a:lnTo>
                    <a:lnTo>
                      <a:pt x="43" y="26"/>
                    </a:lnTo>
                    <a:lnTo>
                      <a:pt x="44" y="26"/>
                    </a:lnTo>
                    <a:lnTo>
                      <a:pt x="45" y="25"/>
                    </a:lnTo>
                    <a:lnTo>
                      <a:pt x="45" y="24"/>
                    </a:lnTo>
                    <a:lnTo>
                      <a:pt x="46" y="23"/>
                    </a:lnTo>
                    <a:lnTo>
                      <a:pt x="46" y="22"/>
                    </a:lnTo>
                    <a:lnTo>
                      <a:pt x="46" y="21"/>
                    </a:lnTo>
                    <a:lnTo>
                      <a:pt x="46" y="20"/>
                    </a:lnTo>
                    <a:lnTo>
                      <a:pt x="46" y="19"/>
                    </a:lnTo>
                    <a:lnTo>
                      <a:pt x="45" y="18"/>
                    </a:lnTo>
                    <a:lnTo>
                      <a:pt x="45" y="17"/>
                    </a:lnTo>
                    <a:lnTo>
                      <a:pt x="44" y="16"/>
                    </a:lnTo>
                    <a:lnTo>
                      <a:pt x="43" y="16"/>
                    </a:lnTo>
                    <a:lnTo>
                      <a:pt x="43" y="15"/>
                    </a:lnTo>
                    <a:lnTo>
                      <a:pt x="42" y="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71" name="Freeform 1489"/>
              <p:cNvSpPr>
                <a:spLocks/>
              </p:cNvSpPr>
              <p:nvPr/>
            </p:nvSpPr>
            <p:spPr bwMode="auto">
              <a:xfrm>
                <a:off x="5556" y="2626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3 h 3"/>
                  <a:gd name="T4" fmla="*/ 3 w 3"/>
                  <a:gd name="T5" fmla="*/ 2 h 3"/>
                  <a:gd name="T6" fmla="*/ 3 w 3"/>
                  <a:gd name="T7" fmla="*/ 2 h 3"/>
                  <a:gd name="T8" fmla="*/ 3 w 3"/>
                  <a:gd name="T9" fmla="*/ 1 h 3"/>
                  <a:gd name="T10" fmla="*/ 3 w 3"/>
                  <a:gd name="T11" fmla="*/ 1 h 3"/>
                  <a:gd name="T12" fmla="*/ 3 w 3"/>
                  <a:gd name="T13" fmla="*/ 0 h 3"/>
                  <a:gd name="T14" fmla="*/ 3 w 3"/>
                  <a:gd name="T15" fmla="*/ 0 h 3"/>
                  <a:gd name="T16" fmla="*/ 2 w 3"/>
                  <a:gd name="T17" fmla="*/ 0 h 3"/>
                  <a:gd name="T18" fmla="*/ 1 w 3"/>
                  <a:gd name="T19" fmla="*/ 0 h 3"/>
                  <a:gd name="T20" fmla="*/ 1 w 3"/>
                  <a:gd name="T21" fmla="*/ 0 h 3"/>
                  <a:gd name="T22" fmla="*/ 1 w 3"/>
                  <a:gd name="T23" fmla="*/ 1 h 3"/>
                  <a:gd name="T24" fmla="*/ 0 w 3"/>
                  <a:gd name="T25" fmla="*/ 1 h 3"/>
                  <a:gd name="T26" fmla="*/ 1 w 3"/>
                  <a:gd name="T27" fmla="*/ 2 h 3"/>
                  <a:gd name="T28" fmla="*/ 1 w 3"/>
                  <a:gd name="T29" fmla="*/ 2 h 3"/>
                  <a:gd name="T30" fmla="*/ 1 w 3"/>
                  <a:gd name="T31" fmla="*/ 3 h 3"/>
                  <a:gd name="T32" fmla="*/ 2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72" name="Freeform 1490"/>
              <p:cNvSpPr>
                <a:spLocks/>
              </p:cNvSpPr>
              <p:nvPr/>
            </p:nvSpPr>
            <p:spPr bwMode="auto">
              <a:xfrm>
                <a:off x="5527" y="2631"/>
                <a:ext cx="18" cy="6"/>
              </a:xfrm>
              <a:custGeom>
                <a:avLst/>
                <a:gdLst>
                  <a:gd name="T0" fmla="*/ 0 w 18"/>
                  <a:gd name="T1" fmla="*/ 0 h 6"/>
                  <a:gd name="T2" fmla="*/ 0 w 18"/>
                  <a:gd name="T3" fmla="*/ 1 h 6"/>
                  <a:gd name="T4" fmla="*/ 0 w 18"/>
                  <a:gd name="T5" fmla="*/ 1 h 6"/>
                  <a:gd name="T6" fmla="*/ 0 w 18"/>
                  <a:gd name="T7" fmla="*/ 2 h 6"/>
                  <a:gd name="T8" fmla="*/ 0 w 18"/>
                  <a:gd name="T9" fmla="*/ 2 h 6"/>
                  <a:gd name="T10" fmla="*/ 1 w 18"/>
                  <a:gd name="T11" fmla="*/ 3 h 6"/>
                  <a:gd name="T12" fmla="*/ 1 w 18"/>
                  <a:gd name="T13" fmla="*/ 4 h 6"/>
                  <a:gd name="T14" fmla="*/ 2 w 18"/>
                  <a:gd name="T15" fmla="*/ 4 h 6"/>
                  <a:gd name="T16" fmla="*/ 3 w 18"/>
                  <a:gd name="T17" fmla="*/ 5 h 6"/>
                  <a:gd name="T18" fmla="*/ 4 w 18"/>
                  <a:gd name="T19" fmla="*/ 6 h 6"/>
                  <a:gd name="T20" fmla="*/ 5 w 18"/>
                  <a:gd name="T21" fmla="*/ 6 h 6"/>
                  <a:gd name="T22" fmla="*/ 7 w 18"/>
                  <a:gd name="T23" fmla="*/ 6 h 6"/>
                  <a:gd name="T24" fmla="*/ 8 w 18"/>
                  <a:gd name="T25" fmla="*/ 6 h 6"/>
                  <a:gd name="T26" fmla="*/ 9 w 18"/>
                  <a:gd name="T27" fmla="*/ 6 h 6"/>
                  <a:gd name="T28" fmla="*/ 10 w 18"/>
                  <a:gd name="T29" fmla="*/ 6 h 6"/>
                  <a:gd name="T30" fmla="*/ 10 w 18"/>
                  <a:gd name="T31" fmla="*/ 6 h 6"/>
                  <a:gd name="T32" fmla="*/ 10 w 18"/>
                  <a:gd name="T33" fmla="*/ 6 h 6"/>
                  <a:gd name="T34" fmla="*/ 18 w 18"/>
                  <a:gd name="T35" fmla="*/ 0 h 6"/>
                  <a:gd name="T36" fmla="*/ 0 w 18"/>
                  <a:gd name="T3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6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73" name="Freeform 1491"/>
              <p:cNvSpPr>
                <a:spLocks/>
              </p:cNvSpPr>
              <p:nvPr/>
            </p:nvSpPr>
            <p:spPr bwMode="auto">
              <a:xfrm>
                <a:off x="5529" y="2632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 w 11"/>
                  <a:gd name="T3" fmla="*/ 2 h 2"/>
                  <a:gd name="T4" fmla="*/ 8 w 11"/>
                  <a:gd name="T5" fmla="*/ 2 h 2"/>
                  <a:gd name="T6" fmla="*/ 11 w 11"/>
                  <a:gd name="T7" fmla="*/ 0 h 2"/>
                  <a:gd name="T8" fmla="*/ 0 w 1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74" name="Freeform 1492"/>
              <p:cNvSpPr>
                <a:spLocks/>
              </p:cNvSpPr>
              <p:nvPr/>
            </p:nvSpPr>
            <p:spPr bwMode="auto">
              <a:xfrm>
                <a:off x="5524" y="2611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3 w 4"/>
                  <a:gd name="T3" fmla="*/ 5 h 5"/>
                  <a:gd name="T4" fmla="*/ 4 w 4"/>
                  <a:gd name="T5" fmla="*/ 4 h 5"/>
                  <a:gd name="T6" fmla="*/ 4 w 4"/>
                  <a:gd name="T7" fmla="*/ 4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1 h 5"/>
                  <a:gd name="T14" fmla="*/ 3 w 4"/>
                  <a:gd name="T15" fmla="*/ 1 h 5"/>
                  <a:gd name="T16" fmla="*/ 2 w 4"/>
                  <a:gd name="T17" fmla="*/ 0 h 5"/>
                  <a:gd name="T18" fmla="*/ 1 w 4"/>
                  <a:gd name="T19" fmla="*/ 1 h 5"/>
                  <a:gd name="T20" fmla="*/ 0 w 4"/>
                  <a:gd name="T21" fmla="*/ 1 h 5"/>
                  <a:gd name="T22" fmla="*/ 0 w 4"/>
                  <a:gd name="T23" fmla="*/ 2 h 5"/>
                  <a:gd name="T24" fmla="*/ 0 w 4"/>
                  <a:gd name="T25" fmla="*/ 3 h 5"/>
                  <a:gd name="T26" fmla="*/ 0 w 4"/>
                  <a:gd name="T27" fmla="*/ 4 h 5"/>
                  <a:gd name="T28" fmla="*/ 0 w 4"/>
                  <a:gd name="T29" fmla="*/ 4 h 5"/>
                  <a:gd name="T30" fmla="*/ 1 w 4"/>
                  <a:gd name="T31" fmla="*/ 5 h 5"/>
                  <a:gd name="T32" fmla="*/ 2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3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75" name="Freeform 1493"/>
              <p:cNvSpPr>
                <a:spLocks/>
              </p:cNvSpPr>
              <p:nvPr/>
            </p:nvSpPr>
            <p:spPr bwMode="auto">
              <a:xfrm>
                <a:off x="5539" y="2611"/>
                <a:ext cx="6" cy="6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5 w 6"/>
                  <a:gd name="T5" fmla="*/ 5 h 6"/>
                  <a:gd name="T6" fmla="*/ 5 w 6"/>
                  <a:gd name="T7" fmla="*/ 4 h 6"/>
                  <a:gd name="T8" fmla="*/ 6 w 6"/>
                  <a:gd name="T9" fmla="*/ 3 h 6"/>
                  <a:gd name="T10" fmla="*/ 5 w 6"/>
                  <a:gd name="T11" fmla="*/ 2 h 6"/>
                  <a:gd name="T12" fmla="*/ 5 w 6"/>
                  <a:gd name="T13" fmla="*/ 1 h 6"/>
                  <a:gd name="T14" fmla="*/ 4 w 6"/>
                  <a:gd name="T15" fmla="*/ 1 h 6"/>
                  <a:gd name="T16" fmla="*/ 3 w 6"/>
                  <a:gd name="T17" fmla="*/ 0 h 6"/>
                  <a:gd name="T18" fmla="*/ 2 w 6"/>
                  <a:gd name="T19" fmla="*/ 1 h 6"/>
                  <a:gd name="T20" fmla="*/ 2 w 6"/>
                  <a:gd name="T21" fmla="*/ 1 h 6"/>
                  <a:gd name="T22" fmla="*/ 1 w 6"/>
                  <a:gd name="T23" fmla="*/ 1 h 6"/>
                  <a:gd name="T24" fmla="*/ 1 w 6"/>
                  <a:gd name="T25" fmla="*/ 1 h 6"/>
                  <a:gd name="T26" fmla="*/ 0 w 6"/>
                  <a:gd name="T27" fmla="*/ 2 h 6"/>
                  <a:gd name="T28" fmla="*/ 0 w 6"/>
                  <a:gd name="T29" fmla="*/ 2 h 6"/>
                  <a:gd name="T30" fmla="*/ 0 w 6"/>
                  <a:gd name="T31" fmla="*/ 3 h 6"/>
                  <a:gd name="T32" fmla="*/ 0 w 6"/>
                  <a:gd name="T33" fmla="*/ 3 h 6"/>
                  <a:gd name="T34" fmla="*/ 0 w 6"/>
                  <a:gd name="T35" fmla="*/ 4 h 6"/>
                  <a:gd name="T36" fmla="*/ 0 w 6"/>
                  <a:gd name="T37" fmla="*/ 4 h 6"/>
                  <a:gd name="T38" fmla="*/ 0 w 6"/>
                  <a:gd name="T39" fmla="*/ 5 h 6"/>
                  <a:gd name="T40" fmla="*/ 1 w 6"/>
                  <a:gd name="T41" fmla="*/ 5 h 6"/>
                  <a:gd name="T42" fmla="*/ 1 w 6"/>
                  <a:gd name="T43" fmla="*/ 6 h 6"/>
                  <a:gd name="T44" fmla="*/ 2 w 6"/>
                  <a:gd name="T45" fmla="*/ 6 h 6"/>
                  <a:gd name="T46" fmla="*/ 2 w 6"/>
                  <a:gd name="T47" fmla="*/ 6 h 6"/>
                  <a:gd name="T48" fmla="*/ 3 w 6"/>
                  <a:gd name="T4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lnTo>
                      <a:pt x="4" y="6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76" name="Freeform 1494"/>
              <p:cNvSpPr>
                <a:spLocks/>
              </p:cNvSpPr>
              <p:nvPr/>
            </p:nvSpPr>
            <p:spPr bwMode="auto">
              <a:xfrm>
                <a:off x="5525" y="2612"/>
                <a:ext cx="12" cy="14"/>
              </a:xfrm>
              <a:custGeom>
                <a:avLst/>
                <a:gdLst>
                  <a:gd name="T0" fmla="*/ 3 w 12"/>
                  <a:gd name="T1" fmla="*/ 12 h 14"/>
                  <a:gd name="T2" fmla="*/ 8 w 12"/>
                  <a:gd name="T3" fmla="*/ 3 h 14"/>
                  <a:gd name="T4" fmla="*/ 8 w 12"/>
                  <a:gd name="T5" fmla="*/ 0 h 14"/>
                  <a:gd name="T6" fmla="*/ 0 w 12"/>
                  <a:gd name="T7" fmla="*/ 14 h 14"/>
                  <a:gd name="T8" fmla="*/ 12 w 12"/>
                  <a:gd name="T9" fmla="*/ 14 h 14"/>
                  <a:gd name="T10" fmla="*/ 12 w 12"/>
                  <a:gd name="T11" fmla="*/ 12 h 14"/>
                  <a:gd name="T12" fmla="*/ 3 w 12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3" y="12"/>
                    </a:moveTo>
                    <a:lnTo>
                      <a:pt x="8" y="3"/>
                    </a:lnTo>
                    <a:lnTo>
                      <a:pt x="8" y="0"/>
                    </a:lnTo>
                    <a:lnTo>
                      <a:pt x="0" y="14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817" name="Group 1498"/>
            <p:cNvGrpSpPr>
              <a:grpSpLocks/>
            </p:cNvGrpSpPr>
            <p:nvPr/>
          </p:nvGrpSpPr>
          <p:grpSpPr bwMode="auto">
            <a:xfrm>
              <a:off x="8597900" y="3821113"/>
              <a:ext cx="212725" cy="273050"/>
              <a:chOff x="5416" y="2407"/>
              <a:chExt cx="134" cy="172"/>
            </a:xfrm>
          </p:grpSpPr>
          <p:pic>
            <p:nvPicPr>
              <p:cNvPr id="822" name="Picture 1496"/>
              <p:cNvPicPr>
                <a:picLocks noChangeAspect="1" noChangeArrowheads="1"/>
              </p:cNvPicPr>
              <p:nvPr/>
            </p:nvPicPr>
            <p:blipFill>
              <a:blip r:embed="rId3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16" y="2407"/>
                <a:ext cx="134" cy="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23" name="Picture 1497"/>
              <p:cNvPicPr>
                <a:picLocks noChangeAspect="1" noChangeArrowheads="1"/>
              </p:cNvPicPr>
              <p:nvPr/>
            </p:nvPicPr>
            <p:blipFill>
              <a:blip r:embed="rId3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16" y="2407"/>
                <a:ext cx="134" cy="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818" name="Rectangle 1499"/>
            <p:cNvSpPr>
              <a:spLocks noChangeArrowheads="1"/>
            </p:cNvSpPr>
            <p:nvPr/>
          </p:nvSpPr>
          <p:spPr bwMode="auto">
            <a:xfrm>
              <a:off x="8472488" y="3814763"/>
              <a:ext cx="455612" cy="277812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819" name="Rectangle 1500"/>
            <p:cNvSpPr>
              <a:spLocks noChangeArrowheads="1"/>
            </p:cNvSpPr>
            <p:nvPr/>
          </p:nvSpPr>
          <p:spPr bwMode="auto">
            <a:xfrm>
              <a:off x="8020050" y="4095750"/>
              <a:ext cx="455612" cy="279400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820" name="Rectangle 1501"/>
            <p:cNvSpPr>
              <a:spLocks noChangeArrowheads="1"/>
            </p:cNvSpPr>
            <p:nvPr/>
          </p:nvSpPr>
          <p:spPr bwMode="auto">
            <a:xfrm>
              <a:off x="8475663" y="4097338"/>
              <a:ext cx="454025" cy="279400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pic>
          <p:nvPicPr>
            <p:cNvPr id="821" name="Picture 1502"/>
            <p:cNvPicPr>
              <a:picLocks noChangeAspect="1" noChangeArrowheads="1"/>
            </p:cNvPicPr>
            <p:nvPr/>
          </p:nvPicPr>
          <p:blipFill>
            <a:blip r:embed="rId3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04175" y="3816350"/>
              <a:ext cx="461962" cy="285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926" name="Text Box 43"/>
          <p:cNvSpPr txBox="1">
            <a:spLocks noChangeArrowheads="1"/>
          </p:cNvSpPr>
          <p:nvPr/>
        </p:nvSpPr>
        <p:spPr bwMode="auto">
          <a:xfrm>
            <a:off x="6687088" y="3318187"/>
            <a:ext cx="1132731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927" name="Text Box 43"/>
          <p:cNvSpPr txBox="1">
            <a:spLocks noChangeArrowheads="1"/>
          </p:cNvSpPr>
          <p:nvPr/>
        </p:nvSpPr>
        <p:spPr bwMode="auto">
          <a:xfrm>
            <a:off x="1671100" y="5728616"/>
            <a:ext cx="1116413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928" name="Text Box 43"/>
          <p:cNvSpPr txBox="1">
            <a:spLocks noChangeArrowheads="1"/>
          </p:cNvSpPr>
          <p:nvPr/>
        </p:nvSpPr>
        <p:spPr bwMode="auto">
          <a:xfrm>
            <a:off x="2670182" y="5726614"/>
            <a:ext cx="1429241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err="1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PwithP</a:t>
            </a:r>
            <a:endParaRPr lang="en-US" altLang="ja-JP" sz="800" b="1" dirty="0" smtClean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  <a:p>
            <a:pPr algn="ctr"/>
            <a:r>
              <a:rPr lang="en-US" altLang="ja-JP" sz="7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(PC Co tents + Local site</a:t>
            </a:r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)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4109293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フッター プレースホルダー 3"/>
          <p:cNvSpPr txBox="1">
            <a:spLocks/>
          </p:cNvSpPr>
          <p:nvPr/>
        </p:nvSpPr>
        <p:spPr>
          <a:xfrm>
            <a:off x="8061203" y="6605691"/>
            <a:ext cx="1066800" cy="247650"/>
          </a:xfrm>
          <a:prstGeom prst="rect">
            <a:avLst/>
          </a:prstGeom>
          <a:noFill/>
        </p:spPr>
        <p:txBody>
          <a:bodyPr/>
          <a:lstStyle>
            <a:defPPr>
              <a:defRPr lang="de-DE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5146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9718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4290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8862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algn="r"/>
            <a:r>
              <a:rPr lang="de-DE" altLang="ja-JP" sz="800" dirty="0" smtClean="0">
                <a:solidFill>
                  <a:schemeClr val="bg1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Page </a:t>
            </a:r>
            <a:fld id="{11D062A2-B506-4044-A2EC-4FDCB15F0732}" type="slidenum">
              <a:rPr lang="de-DE" altLang="ja-JP" sz="800" b="1" smtClean="0">
                <a:solidFill>
                  <a:schemeClr val="bg1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pPr algn="r"/>
              <a:t>11</a:t>
            </a:fld>
            <a:endParaRPr lang="de-DE" altLang="ja-JP" sz="800" b="1" dirty="0" smtClean="0">
              <a:solidFill>
                <a:schemeClr val="bg1"/>
              </a:solidFill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4" name="Rectangle 8"/>
          <p:cNvSpPr txBox="1">
            <a:spLocks noChangeArrowheads="1"/>
          </p:cNvSpPr>
          <p:nvPr/>
        </p:nvSpPr>
        <p:spPr bwMode="auto">
          <a:xfrm>
            <a:off x="1" y="50965"/>
            <a:ext cx="9143999" cy="600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accent1"/>
                  </a:outerShdw>
                </a:effectLst>
              </a14:hiddenEffects>
            </a:ext>
          </a:extLst>
        </p:spPr>
        <p:txBody>
          <a:bodyPr vert="horz" wrap="square" lIns="0" tIns="45720" rIns="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0">
                <a:solidFill>
                  <a:schemeClr val="tx1"/>
                </a:solidFill>
                <a:latin typeface="HGP創英角ｺﾞｼｯｸUB" panose="020B0900000000000000" pitchFamily="50" charset="-128"/>
                <a:ea typeface="HGP創英角ｺﾞｼｯｸUB" panose="020B0900000000000000" pitchFamily="50" charset="-128"/>
                <a:cs typeface="Meiryo UI" panose="020B0604030504040204" pitchFamily="50" charset="-128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altLang="ja-JP" sz="2800" kern="0" dirty="0" smtClean="0">
                <a:latin typeface="Arial Black" panose="020B0A04020102020204" pitchFamily="34" charset="0"/>
              </a:rPr>
              <a:t>Screen Layout (Single Monitor) 9</a:t>
            </a:r>
            <a:endParaRPr lang="de-DE" altLang="ja-JP" sz="2800" kern="0" dirty="0" smtClean="0">
              <a:latin typeface="Arial Black" panose="020B0A04020102020204" pitchFamily="34" charset="0"/>
            </a:endParaRPr>
          </a:p>
        </p:txBody>
      </p:sp>
      <p:graphicFrame>
        <p:nvGraphicFramePr>
          <p:cNvPr id="5" name="表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16169585"/>
              </p:ext>
            </p:extLst>
          </p:nvPr>
        </p:nvGraphicFramePr>
        <p:xfrm>
          <a:off x="3781699" y="1897962"/>
          <a:ext cx="5002792" cy="1767453"/>
        </p:xfrm>
        <a:graphic>
          <a:graphicData uri="http://schemas.openxmlformats.org/drawingml/2006/table">
            <a:tbl>
              <a:tblPr/>
              <a:tblGrid>
                <a:gridCol w="1450717"/>
                <a:gridCol w="1222355"/>
                <a:gridCol w="1276078"/>
                <a:gridCol w="1053642"/>
              </a:tblGrid>
              <a:tr h="320428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Button</a:t>
                      </a: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baseline="0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Conference start</a:t>
                      </a: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PC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447025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Single Monitor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(Multiple connection)</a:t>
                      </a:r>
                      <a:endParaRPr kumimoji="1" lang="ja-JP" altLang="ja-JP" sz="800" b="1" kern="1200" dirty="0" smtClean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6" name="右矢印 5"/>
          <p:cNvSpPr/>
          <p:nvPr/>
        </p:nvSpPr>
        <p:spPr bwMode="auto">
          <a:xfrm>
            <a:off x="2746994" y="4592762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7" name="右矢印 6"/>
          <p:cNvSpPr/>
          <p:nvPr/>
        </p:nvSpPr>
        <p:spPr bwMode="auto">
          <a:xfrm>
            <a:off x="3916811" y="4592762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8" name="右矢印 7"/>
          <p:cNvSpPr/>
          <p:nvPr/>
        </p:nvSpPr>
        <p:spPr bwMode="auto">
          <a:xfrm>
            <a:off x="5076378" y="4592762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graphicFrame>
        <p:nvGraphicFramePr>
          <p:cNvPr id="11" name="表 1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17695726"/>
              </p:ext>
            </p:extLst>
          </p:nvPr>
        </p:nvGraphicFramePr>
        <p:xfrm>
          <a:off x="346848" y="3924603"/>
          <a:ext cx="8465575" cy="2366783"/>
        </p:xfrm>
        <a:graphic>
          <a:graphicData uri="http://schemas.openxmlformats.org/drawingml/2006/table">
            <a:tbl>
              <a:tblPr/>
              <a:tblGrid>
                <a:gridCol w="1099180"/>
                <a:gridCol w="208280"/>
                <a:gridCol w="7158115"/>
              </a:tblGrid>
              <a:tr h="28637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Button</a:t>
                      </a: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ja-JP" sz="1000" kern="1200" dirty="0" smtClean="0">
                        <a:solidFill>
                          <a:schemeClr val="tx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baseline="0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Layout (Layout change) / Main (End of sharing)</a:t>
                      </a: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974393"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5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Single Monitor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(Multiple connection)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800" b="1" kern="1200" dirty="0" smtClean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Embedded MCU site : Sender of PC Contents</a:t>
                      </a:r>
                      <a:endParaRPr kumimoji="1" lang="ja-JP" altLang="ja-JP" sz="800" b="1" kern="1200" dirty="0" smtClean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CP1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0" dirty="0" smtClean="0">
                        <a:latin typeface="Meiryo UI" panose="020B0604030504040204" pitchFamily="50" charset="-128"/>
                        <a:ea typeface="Meiryo UI" panose="020B0604030504040204" pitchFamily="50" charset="-128"/>
                        <a:cs typeface="Meiryo UI" panose="020B0604030504040204" pitchFamily="50" charset="-128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106011">
                <a:tc v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kern="1200" dirty="0" err="1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CPn</a:t>
                      </a:r>
                      <a:endParaRPr kumimoji="1" lang="ja-JP" altLang="ja-JP" sz="800" b="1" kern="1200" dirty="0" smtClean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0" dirty="0" smtClean="0">
                        <a:latin typeface="Meiryo UI" panose="020B0604030504040204" pitchFamily="50" charset="-128"/>
                        <a:ea typeface="Meiryo UI" panose="020B0604030504040204" pitchFamily="50" charset="-128"/>
                        <a:cs typeface="Meiryo UI" panose="020B0604030504040204" pitchFamily="50" charset="-128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12" name="右矢印 11"/>
          <p:cNvSpPr/>
          <p:nvPr/>
        </p:nvSpPr>
        <p:spPr bwMode="auto">
          <a:xfrm>
            <a:off x="6387133" y="2752827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13" name="Text Box 43"/>
          <p:cNvSpPr txBox="1">
            <a:spLocks noChangeArrowheads="1"/>
          </p:cNvSpPr>
          <p:nvPr/>
        </p:nvSpPr>
        <p:spPr bwMode="auto">
          <a:xfrm>
            <a:off x="5417403" y="3193874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Local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14" name="グループ化 13"/>
          <p:cNvGrpSpPr/>
          <p:nvPr/>
        </p:nvGrpSpPr>
        <p:grpSpPr>
          <a:xfrm>
            <a:off x="6665724" y="2484831"/>
            <a:ext cx="874789" cy="709682"/>
            <a:chOff x="3208338" y="3263901"/>
            <a:chExt cx="990600" cy="792163"/>
          </a:xfrm>
        </p:grpSpPr>
        <p:pic>
          <p:nvPicPr>
            <p:cNvPr id="17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20" name="Picture 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11244" y="4313124"/>
            <a:ext cx="874789" cy="7096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Picture 9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6105" y="4424056"/>
            <a:ext cx="782263" cy="4565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2" name="グループ化 21"/>
          <p:cNvGrpSpPr/>
          <p:nvPr/>
        </p:nvGrpSpPr>
        <p:grpSpPr>
          <a:xfrm>
            <a:off x="5424874" y="2479819"/>
            <a:ext cx="874789" cy="709682"/>
            <a:chOff x="525092" y="3017354"/>
            <a:chExt cx="874789" cy="709682"/>
          </a:xfrm>
        </p:grpSpPr>
        <p:pic>
          <p:nvPicPr>
            <p:cNvPr id="23" name="Picture 23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5092" y="3017354"/>
              <a:ext cx="874789" cy="7096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4" name="Group 235"/>
            <p:cNvGrpSpPr>
              <a:grpSpLocks/>
            </p:cNvGrpSpPr>
            <p:nvPr/>
          </p:nvGrpSpPr>
          <p:grpSpPr bwMode="auto">
            <a:xfrm>
              <a:off x="561542" y="3125442"/>
              <a:ext cx="804693" cy="503461"/>
              <a:chOff x="888" y="2463"/>
              <a:chExt cx="574" cy="354"/>
            </a:xfrm>
          </p:grpSpPr>
          <p:sp>
            <p:nvSpPr>
              <p:cNvPr id="137" name="Rectangle 233"/>
              <p:cNvSpPr>
                <a:spLocks noChangeArrowheads="1"/>
              </p:cNvSpPr>
              <p:nvPr/>
            </p:nvSpPr>
            <p:spPr bwMode="auto">
              <a:xfrm>
                <a:off x="888" y="2463"/>
                <a:ext cx="574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38" name="Rectangle 234"/>
              <p:cNvSpPr>
                <a:spLocks noChangeArrowheads="1"/>
              </p:cNvSpPr>
              <p:nvPr/>
            </p:nvSpPr>
            <p:spPr bwMode="auto">
              <a:xfrm>
                <a:off x="888" y="2463"/>
                <a:ext cx="574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25" name="Group 239"/>
            <p:cNvGrpSpPr>
              <a:grpSpLocks/>
            </p:cNvGrpSpPr>
            <p:nvPr/>
          </p:nvGrpSpPr>
          <p:grpSpPr bwMode="auto">
            <a:xfrm>
              <a:off x="683508" y="3129708"/>
              <a:ext cx="166826" cy="250309"/>
              <a:chOff x="975" y="2466"/>
              <a:chExt cx="119" cy="176"/>
            </a:xfrm>
          </p:grpSpPr>
          <p:pic>
            <p:nvPicPr>
              <p:cNvPr id="135" name="Picture 237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75" y="2466"/>
                <a:ext cx="119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36" name="Picture 238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75" y="2466"/>
                <a:ext cx="119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6" name="Group 287"/>
            <p:cNvGrpSpPr>
              <a:grpSpLocks/>
            </p:cNvGrpSpPr>
            <p:nvPr/>
          </p:nvGrpSpPr>
          <p:grpSpPr bwMode="auto">
            <a:xfrm>
              <a:off x="607836" y="3411395"/>
              <a:ext cx="323848" cy="192003"/>
              <a:chOff x="921" y="2664"/>
              <a:chExt cx="231" cy="135"/>
            </a:xfrm>
          </p:grpSpPr>
          <p:sp>
            <p:nvSpPr>
              <p:cNvPr id="88" name="Freeform 240"/>
              <p:cNvSpPr>
                <a:spLocks/>
              </p:cNvSpPr>
              <p:nvPr/>
            </p:nvSpPr>
            <p:spPr bwMode="auto">
              <a:xfrm>
                <a:off x="1098" y="2713"/>
                <a:ext cx="43" cy="53"/>
              </a:xfrm>
              <a:custGeom>
                <a:avLst/>
                <a:gdLst>
                  <a:gd name="T0" fmla="*/ 0 w 43"/>
                  <a:gd name="T1" fmla="*/ 3 h 53"/>
                  <a:gd name="T2" fmla="*/ 1 w 43"/>
                  <a:gd name="T3" fmla="*/ 2 h 53"/>
                  <a:gd name="T4" fmla="*/ 3 w 43"/>
                  <a:gd name="T5" fmla="*/ 1 h 53"/>
                  <a:gd name="T6" fmla="*/ 5 w 43"/>
                  <a:gd name="T7" fmla="*/ 1 h 53"/>
                  <a:gd name="T8" fmla="*/ 7 w 43"/>
                  <a:gd name="T9" fmla="*/ 0 h 53"/>
                  <a:gd name="T10" fmla="*/ 10 w 43"/>
                  <a:gd name="T11" fmla="*/ 0 h 53"/>
                  <a:gd name="T12" fmla="*/ 13 w 43"/>
                  <a:gd name="T13" fmla="*/ 1 h 53"/>
                  <a:gd name="T14" fmla="*/ 16 w 43"/>
                  <a:gd name="T15" fmla="*/ 1 h 53"/>
                  <a:gd name="T16" fmla="*/ 19 w 43"/>
                  <a:gd name="T17" fmla="*/ 1 h 53"/>
                  <a:gd name="T18" fmla="*/ 22 w 43"/>
                  <a:gd name="T19" fmla="*/ 2 h 53"/>
                  <a:gd name="T20" fmla="*/ 25 w 43"/>
                  <a:gd name="T21" fmla="*/ 3 h 53"/>
                  <a:gd name="T22" fmla="*/ 28 w 43"/>
                  <a:gd name="T23" fmla="*/ 3 h 53"/>
                  <a:gd name="T24" fmla="*/ 31 w 43"/>
                  <a:gd name="T25" fmla="*/ 4 h 53"/>
                  <a:gd name="T26" fmla="*/ 33 w 43"/>
                  <a:gd name="T27" fmla="*/ 4 h 53"/>
                  <a:gd name="T28" fmla="*/ 34 w 43"/>
                  <a:gd name="T29" fmla="*/ 5 h 53"/>
                  <a:gd name="T30" fmla="*/ 35 w 43"/>
                  <a:gd name="T31" fmla="*/ 5 h 53"/>
                  <a:gd name="T32" fmla="*/ 36 w 43"/>
                  <a:gd name="T33" fmla="*/ 5 h 53"/>
                  <a:gd name="T34" fmla="*/ 36 w 43"/>
                  <a:gd name="T35" fmla="*/ 5 h 53"/>
                  <a:gd name="T36" fmla="*/ 36 w 43"/>
                  <a:gd name="T37" fmla="*/ 5 h 53"/>
                  <a:gd name="T38" fmla="*/ 36 w 43"/>
                  <a:gd name="T39" fmla="*/ 4 h 53"/>
                  <a:gd name="T40" fmla="*/ 36 w 43"/>
                  <a:gd name="T41" fmla="*/ 4 h 53"/>
                  <a:gd name="T42" fmla="*/ 37 w 43"/>
                  <a:gd name="T43" fmla="*/ 3 h 53"/>
                  <a:gd name="T44" fmla="*/ 38 w 43"/>
                  <a:gd name="T45" fmla="*/ 3 h 53"/>
                  <a:gd name="T46" fmla="*/ 39 w 43"/>
                  <a:gd name="T47" fmla="*/ 3 h 53"/>
                  <a:gd name="T48" fmla="*/ 40 w 43"/>
                  <a:gd name="T49" fmla="*/ 3 h 53"/>
                  <a:gd name="T50" fmla="*/ 41 w 43"/>
                  <a:gd name="T51" fmla="*/ 3 h 53"/>
                  <a:gd name="T52" fmla="*/ 42 w 43"/>
                  <a:gd name="T53" fmla="*/ 3 h 53"/>
                  <a:gd name="T54" fmla="*/ 42 w 43"/>
                  <a:gd name="T55" fmla="*/ 3 h 53"/>
                  <a:gd name="T56" fmla="*/ 43 w 43"/>
                  <a:gd name="T57" fmla="*/ 3 h 53"/>
                  <a:gd name="T58" fmla="*/ 43 w 43"/>
                  <a:gd name="T59" fmla="*/ 4 h 53"/>
                  <a:gd name="T60" fmla="*/ 43 w 43"/>
                  <a:gd name="T61" fmla="*/ 4 h 53"/>
                  <a:gd name="T62" fmla="*/ 43 w 43"/>
                  <a:gd name="T63" fmla="*/ 4 h 53"/>
                  <a:gd name="T64" fmla="*/ 43 w 43"/>
                  <a:gd name="T65" fmla="*/ 4 h 53"/>
                  <a:gd name="T66" fmla="*/ 43 w 43"/>
                  <a:gd name="T67" fmla="*/ 53 h 53"/>
                  <a:gd name="T68" fmla="*/ 36 w 43"/>
                  <a:gd name="T69" fmla="*/ 53 h 53"/>
                  <a:gd name="T70" fmla="*/ 36 w 43"/>
                  <a:gd name="T71" fmla="*/ 49 h 53"/>
                  <a:gd name="T72" fmla="*/ 36 w 43"/>
                  <a:gd name="T73" fmla="*/ 42 h 53"/>
                  <a:gd name="T74" fmla="*/ 36 w 43"/>
                  <a:gd name="T75" fmla="*/ 35 h 53"/>
                  <a:gd name="T76" fmla="*/ 36 w 43"/>
                  <a:gd name="T77" fmla="*/ 31 h 53"/>
                  <a:gd name="T78" fmla="*/ 34 w 43"/>
                  <a:gd name="T79" fmla="*/ 31 h 53"/>
                  <a:gd name="T80" fmla="*/ 33 w 43"/>
                  <a:gd name="T81" fmla="*/ 30 h 53"/>
                  <a:gd name="T82" fmla="*/ 31 w 43"/>
                  <a:gd name="T83" fmla="*/ 30 h 53"/>
                  <a:gd name="T84" fmla="*/ 29 w 43"/>
                  <a:gd name="T85" fmla="*/ 29 h 53"/>
                  <a:gd name="T86" fmla="*/ 27 w 43"/>
                  <a:gd name="T87" fmla="*/ 29 h 53"/>
                  <a:gd name="T88" fmla="*/ 24 w 43"/>
                  <a:gd name="T89" fmla="*/ 28 h 53"/>
                  <a:gd name="T90" fmla="*/ 22 w 43"/>
                  <a:gd name="T91" fmla="*/ 27 h 53"/>
                  <a:gd name="T92" fmla="*/ 19 w 43"/>
                  <a:gd name="T93" fmla="*/ 26 h 53"/>
                  <a:gd name="T94" fmla="*/ 17 w 43"/>
                  <a:gd name="T95" fmla="*/ 26 h 53"/>
                  <a:gd name="T96" fmla="*/ 14 w 43"/>
                  <a:gd name="T97" fmla="*/ 25 h 53"/>
                  <a:gd name="T98" fmla="*/ 11 w 43"/>
                  <a:gd name="T99" fmla="*/ 24 h 53"/>
                  <a:gd name="T100" fmla="*/ 9 w 43"/>
                  <a:gd name="T101" fmla="*/ 24 h 53"/>
                  <a:gd name="T102" fmla="*/ 6 w 43"/>
                  <a:gd name="T103" fmla="*/ 23 h 53"/>
                  <a:gd name="T104" fmla="*/ 4 w 43"/>
                  <a:gd name="T105" fmla="*/ 23 h 53"/>
                  <a:gd name="T106" fmla="*/ 2 w 43"/>
                  <a:gd name="T107" fmla="*/ 22 h 53"/>
                  <a:gd name="T108" fmla="*/ 0 w 43"/>
                  <a:gd name="T109" fmla="*/ 22 h 53"/>
                  <a:gd name="T110" fmla="*/ 0 w 43"/>
                  <a:gd name="T111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3">
                    <a:moveTo>
                      <a:pt x="0" y="3"/>
                    </a:moveTo>
                    <a:lnTo>
                      <a:pt x="1" y="2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3" y="1"/>
                    </a:lnTo>
                    <a:lnTo>
                      <a:pt x="16" y="1"/>
                    </a:lnTo>
                    <a:lnTo>
                      <a:pt x="19" y="1"/>
                    </a:lnTo>
                    <a:lnTo>
                      <a:pt x="22" y="2"/>
                    </a:lnTo>
                    <a:lnTo>
                      <a:pt x="25" y="3"/>
                    </a:lnTo>
                    <a:lnTo>
                      <a:pt x="28" y="3"/>
                    </a:lnTo>
                    <a:lnTo>
                      <a:pt x="31" y="4"/>
                    </a:lnTo>
                    <a:lnTo>
                      <a:pt x="33" y="4"/>
                    </a:lnTo>
                    <a:lnTo>
                      <a:pt x="34" y="5"/>
                    </a:lnTo>
                    <a:lnTo>
                      <a:pt x="35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9" y="3"/>
                    </a:lnTo>
                    <a:lnTo>
                      <a:pt x="40" y="3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53"/>
                    </a:lnTo>
                    <a:lnTo>
                      <a:pt x="36" y="53"/>
                    </a:lnTo>
                    <a:lnTo>
                      <a:pt x="36" y="49"/>
                    </a:lnTo>
                    <a:lnTo>
                      <a:pt x="36" y="42"/>
                    </a:lnTo>
                    <a:lnTo>
                      <a:pt x="36" y="35"/>
                    </a:lnTo>
                    <a:lnTo>
                      <a:pt x="36" y="31"/>
                    </a:lnTo>
                    <a:lnTo>
                      <a:pt x="34" y="31"/>
                    </a:lnTo>
                    <a:lnTo>
                      <a:pt x="33" y="30"/>
                    </a:lnTo>
                    <a:lnTo>
                      <a:pt x="31" y="30"/>
                    </a:lnTo>
                    <a:lnTo>
                      <a:pt x="29" y="29"/>
                    </a:lnTo>
                    <a:lnTo>
                      <a:pt x="27" y="29"/>
                    </a:lnTo>
                    <a:lnTo>
                      <a:pt x="24" y="28"/>
                    </a:lnTo>
                    <a:lnTo>
                      <a:pt x="22" y="27"/>
                    </a:lnTo>
                    <a:lnTo>
                      <a:pt x="19" y="26"/>
                    </a:lnTo>
                    <a:lnTo>
                      <a:pt x="17" y="26"/>
                    </a:lnTo>
                    <a:lnTo>
                      <a:pt x="14" y="25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9" name="Freeform 241"/>
              <p:cNvSpPr>
                <a:spLocks/>
              </p:cNvSpPr>
              <p:nvPr/>
            </p:nvSpPr>
            <p:spPr bwMode="auto">
              <a:xfrm>
                <a:off x="1087" y="2703"/>
                <a:ext cx="25" cy="21"/>
              </a:xfrm>
              <a:custGeom>
                <a:avLst/>
                <a:gdLst>
                  <a:gd name="T0" fmla="*/ 25 w 25"/>
                  <a:gd name="T1" fmla="*/ 21 h 21"/>
                  <a:gd name="T2" fmla="*/ 25 w 25"/>
                  <a:gd name="T3" fmla="*/ 0 h 21"/>
                  <a:gd name="T4" fmla="*/ 0 w 25"/>
                  <a:gd name="T5" fmla="*/ 5 h 21"/>
                  <a:gd name="T6" fmla="*/ 0 w 25"/>
                  <a:gd name="T7" fmla="*/ 21 h 21"/>
                  <a:gd name="T8" fmla="*/ 25 w 25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1">
                    <a:moveTo>
                      <a:pt x="25" y="21"/>
                    </a:moveTo>
                    <a:lnTo>
                      <a:pt x="25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5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0" name="Freeform 242"/>
              <p:cNvSpPr>
                <a:spLocks/>
              </p:cNvSpPr>
              <p:nvPr/>
            </p:nvSpPr>
            <p:spPr bwMode="auto">
              <a:xfrm>
                <a:off x="1090" y="2708"/>
                <a:ext cx="18" cy="26"/>
              </a:xfrm>
              <a:custGeom>
                <a:avLst/>
                <a:gdLst>
                  <a:gd name="T0" fmla="*/ 18 w 18"/>
                  <a:gd name="T1" fmla="*/ 0 h 26"/>
                  <a:gd name="T2" fmla="*/ 0 w 18"/>
                  <a:gd name="T3" fmla="*/ 1 h 26"/>
                  <a:gd name="T4" fmla="*/ 0 w 18"/>
                  <a:gd name="T5" fmla="*/ 26 h 26"/>
                  <a:gd name="T6" fmla="*/ 7 w 18"/>
                  <a:gd name="T7" fmla="*/ 26 h 26"/>
                  <a:gd name="T8" fmla="*/ 18 w 18"/>
                  <a:gd name="T9" fmla="*/ 26 h 26"/>
                  <a:gd name="T10" fmla="*/ 18 w 18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6">
                    <a:moveTo>
                      <a:pt x="18" y="0"/>
                    </a:moveTo>
                    <a:lnTo>
                      <a:pt x="0" y="1"/>
                    </a:lnTo>
                    <a:lnTo>
                      <a:pt x="0" y="26"/>
                    </a:lnTo>
                    <a:lnTo>
                      <a:pt x="7" y="26"/>
                    </a:lnTo>
                    <a:lnTo>
                      <a:pt x="18" y="26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1" name="Freeform 243"/>
              <p:cNvSpPr>
                <a:spLocks/>
              </p:cNvSpPr>
              <p:nvPr/>
            </p:nvSpPr>
            <p:spPr bwMode="auto">
              <a:xfrm>
                <a:off x="1071" y="2715"/>
                <a:ext cx="61" cy="48"/>
              </a:xfrm>
              <a:custGeom>
                <a:avLst/>
                <a:gdLst>
                  <a:gd name="T0" fmla="*/ 14 w 61"/>
                  <a:gd name="T1" fmla="*/ 0 h 48"/>
                  <a:gd name="T2" fmla="*/ 13 w 61"/>
                  <a:gd name="T3" fmla="*/ 0 h 48"/>
                  <a:gd name="T4" fmla="*/ 12 w 61"/>
                  <a:gd name="T5" fmla="*/ 0 h 48"/>
                  <a:gd name="T6" fmla="*/ 12 w 61"/>
                  <a:gd name="T7" fmla="*/ 1 h 48"/>
                  <a:gd name="T8" fmla="*/ 10 w 61"/>
                  <a:gd name="T9" fmla="*/ 1 h 48"/>
                  <a:gd name="T10" fmla="*/ 9 w 61"/>
                  <a:gd name="T11" fmla="*/ 1 h 48"/>
                  <a:gd name="T12" fmla="*/ 8 w 61"/>
                  <a:gd name="T13" fmla="*/ 2 h 48"/>
                  <a:gd name="T14" fmla="*/ 6 w 61"/>
                  <a:gd name="T15" fmla="*/ 3 h 48"/>
                  <a:gd name="T16" fmla="*/ 5 w 61"/>
                  <a:gd name="T17" fmla="*/ 4 h 48"/>
                  <a:gd name="T18" fmla="*/ 3 w 61"/>
                  <a:gd name="T19" fmla="*/ 7 h 48"/>
                  <a:gd name="T20" fmla="*/ 2 w 61"/>
                  <a:gd name="T21" fmla="*/ 12 h 48"/>
                  <a:gd name="T22" fmla="*/ 1 w 61"/>
                  <a:gd name="T23" fmla="*/ 18 h 48"/>
                  <a:gd name="T24" fmla="*/ 0 w 61"/>
                  <a:gd name="T25" fmla="*/ 25 h 48"/>
                  <a:gd name="T26" fmla="*/ 0 w 61"/>
                  <a:gd name="T27" fmla="*/ 32 h 48"/>
                  <a:gd name="T28" fmla="*/ 0 w 61"/>
                  <a:gd name="T29" fmla="*/ 38 h 48"/>
                  <a:gd name="T30" fmla="*/ 0 w 61"/>
                  <a:gd name="T31" fmla="*/ 41 h 48"/>
                  <a:gd name="T32" fmla="*/ 0 w 61"/>
                  <a:gd name="T33" fmla="*/ 43 h 48"/>
                  <a:gd name="T34" fmla="*/ 54 w 61"/>
                  <a:gd name="T35" fmla="*/ 48 h 48"/>
                  <a:gd name="T36" fmla="*/ 52 w 61"/>
                  <a:gd name="T37" fmla="*/ 35 h 48"/>
                  <a:gd name="T38" fmla="*/ 52 w 61"/>
                  <a:gd name="T39" fmla="*/ 34 h 48"/>
                  <a:gd name="T40" fmla="*/ 53 w 61"/>
                  <a:gd name="T41" fmla="*/ 34 h 48"/>
                  <a:gd name="T42" fmla="*/ 53 w 61"/>
                  <a:gd name="T43" fmla="*/ 34 h 48"/>
                  <a:gd name="T44" fmla="*/ 54 w 61"/>
                  <a:gd name="T45" fmla="*/ 33 h 48"/>
                  <a:gd name="T46" fmla="*/ 54 w 61"/>
                  <a:gd name="T47" fmla="*/ 33 h 48"/>
                  <a:gd name="T48" fmla="*/ 55 w 61"/>
                  <a:gd name="T49" fmla="*/ 33 h 48"/>
                  <a:gd name="T50" fmla="*/ 56 w 61"/>
                  <a:gd name="T51" fmla="*/ 32 h 48"/>
                  <a:gd name="T52" fmla="*/ 56 w 61"/>
                  <a:gd name="T53" fmla="*/ 32 h 48"/>
                  <a:gd name="T54" fmla="*/ 57 w 61"/>
                  <a:gd name="T55" fmla="*/ 31 h 48"/>
                  <a:gd name="T56" fmla="*/ 59 w 61"/>
                  <a:gd name="T57" fmla="*/ 30 h 48"/>
                  <a:gd name="T58" fmla="*/ 59 w 61"/>
                  <a:gd name="T59" fmla="*/ 28 h 48"/>
                  <a:gd name="T60" fmla="*/ 60 w 61"/>
                  <a:gd name="T61" fmla="*/ 27 h 48"/>
                  <a:gd name="T62" fmla="*/ 61 w 61"/>
                  <a:gd name="T63" fmla="*/ 26 h 48"/>
                  <a:gd name="T64" fmla="*/ 61 w 61"/>
                  <a:gd name="T65" fmla="*/ 24 h 48"/>
                  <a:gd name="T66" fmla="*/ 61 w 61"/>
                  <a:gd name="T67" fmla="*/ 22 h 48"/>
                  <a:gd name="T68" fmla="*/ 60 w 61"/>
                  <a:gd name="T69" fmla="*/ 20 h 48"/>
                  <a:gd name="T70" fmla="*/ 60 w 61"/>
                  <a:gd name="T71" fmla="*/ 20 h 48"/>
                  <a:gd name="T72" fmla="*/ 59 w 61"/>
                  <a:gd name="T73" fmla="*/ 18 h 48"/>
                  <a:gd name="T74" fmla="*/ 58 w 61"/>
                  <a:gd name="T75" fmla="*/ 15 h 48"/>
                  <a:gd name="T76" fmla="*/ 56 w 61"/>
                  <a:gd name="T77" fmla="*/ 12 h 48"/>
                  <a:gd name="T78" fmla="*/ 54 w 61"/>
                  <a:gd name="T79" fmla="*/ 9 h 48"/>
                  <a:gd name="T80" fmla="*/ 51 w 61"/>
                  <a:gd name="T81" fmla="*/ 6 h 48"/>
                  <a:gd name="T82" fmla="*/ 48 w 61"/>
                  <a:gd name="T83" fmla="*/ 3 h 48"/>
                  <a:gd name="T84" fmla="*/ 45 w 61"/>
                  <a:gd name="T85" fmla="*/ 1 h 48"/>
                  <a:gd name="T86" fmla="*/ 44 w 61"/>
                  <a:gd name="T87" fmla="*/ 1 h 48"/>
                  <a:gd name="T88" fmla="*/ 43 w 61"/>
                  <a:gd name="T89" fmla="*/ 1 h 48"/>
                  <a:gd name="T90" fmla="*/ 43 w 61"/>
                  <a:gd name="T91" fmla="*/ 1 h 48"/>
                  <a:gd name="T92" fmla="*/ 41 w 61"/>
                  <a:gd name="T93" fmla="*/ 1 h 48"/>
                  <a:gd name="T94" fmla="*/ 40 w 61"/>
                  <a:gd name="T95" fmla="*/ 0 h 48"/>
                  <a:gd name="T96" fmla="*/ 39 w 61"/>
                  <a:gd name="T97" fmla="*/ 0 h 48"/>
                  <a:gd name="T98" fmla="*/ 38 w 61"/>
                  <a:gd name="T99" fmla="*/ 0 h 48"/>
                  <a:gd name="T100" fmla="*/ 37 w 61"/>
                  <a:gd name="T101" fmla="*/ 0 h 48"/>
                  <a:gd name="T102" fmla="*/ 27 w 61"/>
                  <a:gd name="T103" fmla="*/ 13 h 48"/>
                  <a:gd name="T104" fmla="*/ 19 w 61"/>
                  <a:gd name="T105" fmla="*/ 0 h 48"/>
                  <a:gd name="T106" fmla="*/ 14 w 61"/>
                  <a:gd name="T10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1" h="48">
                    <a:moveTo>
                      <a:pt x="14" y="0"/>
                    </a:moveTo>
                    <a:lnTo>
                      <a:pt x="13" y="0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1" y="18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54" y="48"/>
                    </a:lnTo>
                    <a:lnTo>
                      <a:pt x="52" y="35"/>
                    </a:lnTo>
                    <a:lnTo>
                      <a:pt x="52" y="34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5" y="33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7" y="31"/>
                    </a:lnTo>
                    <a:lnTo>
                      <a:pt x="59" y="30"/>
                    </a:lnTo>
                    <a:lnTo>
                      <a:pt x="59" y="28"/>
                    </a:lnTo>
                    <a:lnTo>
                      <a:pt x="60" y="27"/>
                    </a:lnTo>
                    <a:lnTo>
                      <a:pt x="61" y="26"/>
                    </a:lnTo>
                    <a:lnTo>
                      <a:pt x="61" y="24"/>
                    </a:lnTo>
                    <a:lnTo>
                      <a:pt x="61" y="22"/>
                    </a:lnTo>
                    <a:lnTo>
                      <a:pt x="60" y="20"/>
                    </a:lnTo>
                    <a:lnTo>
                      <a:pt x="60" y="20"/>
                    </a:lnTo>
                    <a:lnTo>
                      <a:pt x="59" y="18"/>
                    </a:lnTo>
                    <a:lnTo>
                      <a:pt x="58" y="15"/>
                    </a:lnTo>
                    <a:lnTo>
                      <a:pt x="56" y="12"/>
                    </a:lnTo>
                    <a:lnTo>
                      <a:pt x="54" y="9"/>
                    </a:lnTo>
                    <a:lnTo>
                      <a:pt x="51" y="6"/>
                    </a:lnTo>
                    <a:lnTo>
                      <a:pt x="48" y="3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1" y="1"/>
                    </a:lnTo>
                    <a:lnTo>
                      <a:pt x="40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27" y="13"/>
                    </a:lnTo>
                    <a:lnTo>
                      <a:pt x="19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2" name="Freeform 244"/>
              <p:cNvSpPr>
                <a:spLocks/>
              </p:cNvSpPr>
              <p:nvPr/>
            </p:nvSpPr>
            <p:spPr bwMode="auto">
              <a:xfrm>
                <a:off x="1074" y="2717"/>
                <a:ext cx="55" cy="46"/>
              </a:xfrm>
              <a:custGeom>
                <a:avLst/>
                <a:gdLst>
                  <a:gd name="T0" fmla="*/ 0 w 55"/>
                  <a:gd name="T1" fmla="*/ 40 h 46"/>
                  <a:gd name="T2" fmla="*/ 0 w 55"/>
                  <a:gd name="T3" fmla="*/ 29 h 46"/>
                  <a:gd name="T4" fmla="*/ 0 w 55"/>
                  <a:gd name="T5" fmla="*/ 20 h 46"/>
                  <a:gd name="T6" fmla="*/ 0 w 55"/>
                  <a:gd name="T7" fmla="*/ 14 h 46"/>
                  <a:gd name="T8" fmla="*/ 1 w 55"/>
                  <a:gd name="T9" fmla="*/ 10 h 46"/>
                  <a:gd name="T10" fmla="*/ 2 w 55"/>
                  <a:gd name="T11" fmla="*/ 7 h 46"/>
                  <a:gd name="T12" fmla="*/ 2 w 55"/>
                  <a:gd name="T13" fmla="*/ 5 h 46"/>
                  <a:gd name="T14" fmla="*/ 3 w 55"/>
                  <a:gd name="T15" fmla="*/ 5 h 46"/>
                  <a:gd name="T16" fmla="*/ 3 w 55"/>
                  <a:gd name="T17" fmla="*/ 5 h 46"/>
                  <a:gd name="T18" fmla="*/ 3 w 55"/>
                  <a:gd name="T19" fmla="*/ 4 h 46"/>
                  <a:gd name="T20" fmla="*/ 4 w 55"/>
                  <a:gd name="T21" fmla="*/ 3 h 46"/>
                  <a:gd name="T22" fmla="*/ 5 w 55"/>
                  <a:gd name="T23" fmla="*/ 3 h 46"/>
                  <a:gd name="T24" fmla="*/ 6 w 55"/>
                  <a:gd name="T25" fmla="*/ 2 h 46"/>
                  <a:gd name="T26" fmla="*/ 7 w 55"/>
                  <a:gd name="T27" fmla="*/ 2 h 46"/>
                  <a:gd name="T28" fmla="*/ 7 w 55"/>
                  <a:gd name="T29" fmla="*/ 1 h 46"/>
                  <a:gd name="T30" fmla="*/ 8 w 55"/>
                  <a:gd name="T31" fmla="*/ 1 h 46"/>
                  <a:gd name="T32" fmla="*/ 9 w 55"/>
                  <a:gd name="T33" fmla="*/ 1 h 46"/>
                  <a:gd name="T34" fmla="*/ 15 w 55"/>
                  <a:gd name="T35" fmla="*/ 0 h 46"/>
                  <a:gd name="T36" fmla="*/ 23 w 55"/>
                  <a:gd name="T37" fmla="*/ 14 h 46"/>
                  <a:gd name="T38" fmla="*/ 35 w 55"/>
                  <a:gd name="T39" fmla="*/ 0 h 46"/>
                  <a:gd name="T40" fmla="*/ 39 w 55"/>
                  <a:gd name="T41" fmla="*/ 0 h 46"/>
                  <a:gd name="T42" fmla="*/ 41 w 55"/>
                  <a:gd name="T43" fmla="*/ 1 h 46"/>
                  <a:gd name="T44" fmla="*/ 44 w 55"/>
                  <a:gd name="T45" fmla="*/ 3 h 46"/>
                  <a:gd name="T46" fmla="*/ 46 w 55"/>
                  <a:gd name="T47" fmla="*/ 5 h 46"/>
                  <a:gd name="T48" fmla="*/ 48 w 55"/>
                  <a:gd name="T49" fmla="*/ 8 h 46"/>
                  <a:gd name="T50" fmla="*/ 50 w 55"/>
                  <a:gd name="T51" fmla="*/ 11 h 46"/>
                  <a:gd name="T52" fmla="*/ 52 w 55"/>
                  <a:gd name="T53" fmla="*/ 13 h 46"/>
                  <a:gd name="T54" fmla="*/ 53 w 55"/>
                  <a:gd name="T55" fmla="*/ 15 h 46"/>
                  <a:gd name="T56" fmla="*/ 53 w 55"/>
                  <a:gd name="T57" fmla="*/ 15 h 46"/>
                  <a:gd name="T58" fmla="*/ 54 w 55"/>
                  <a:gd name="T59" fmla="*/ 16 h 46"/>
                  <a:gd name="T60" fmla="*/ 54 w 55"/>
                  <a:gd name="T61" fmla="*/ 18 h 46"/>
                  <a:gd name="T62" fmla="*/ 55 w 55"/>
                  <a:gd name="T63" fmla="*/ 20 h 46"/>
                  <a:gd name="T64" fmla="*/ 54 w 55"/>
                  <a:gd name="T65" fmla="*/ 23 h 46"/>
                  <a:gd name="T66" fmla="*/ 53 w 55"/>
                  <a:gd name="T67" fmla="*/ 25 h 46"/>
                  <a:gd name="T68" fmla="*/ 52 w 55"/>
                  <a:gd name="T69" fmla="*/ 26 h 46"/>
                  <a:gd name="T70" fmla="*/ 50 w 55"/>
                  <a:gd name="T71" fmla="*/ 28 h 46"/>
                  <a:gd name="T72" fmla="*/ 49 w 55"/>
                  <a:gd name="T73" fmla="*/ 29 h 46"/>
                  <a:gd name="T74" fmla="*/ 48 w 55"/>
                  <a:gd name="T75" fmla="*/ 30 h 46"/>
                  <a:gd name="T76" fmla="*/ 47 w 55"/>
                  <a:gd name="T77" fmla="*/ 31 h 46"/>
                  <a:gd name="T78" fmla="*/ 46 w 55"/>
                  <a:gd name="T79" fmla="*/ 31 h 46"/>
                  <a:gd name="T80" fmla="*/ 46 w 55"/>
                  <a:gd name="T81" fmla="*/ 31 h 46"/>
                  <a:gd name="T82" fmla="*/ 48 w 55"/>
                  <a:gd name="T83" fmla="*/ 46 h 46"/>
                  <a:gd name="T84" fmla="*/ 0 w 55"/>
                  <a:gd name="T85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5" h="46">
                    <a:moveTo>
                      <a:pt x="0" y="40"/>
                    </a:moveTo>
                    <a:lnTo>
                      <a:pt x="0" y="29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5" y="0"/>
                    </a:lnTo>
                    <a:lnTo>
                      <a:pt x="23" y="14"/>
                    </a:lnTo>
                    <a:lnTo>
                      <a:pt x="35" y="0"/>
                    </a:lnTo>
                    <a:lnTo>
                      <a:pt x="39" y="0"/>
                    </a:lnTo>
                    <a:lnTo>
                      <a:pt x="41" y="1"/>
                    </a:lnTo>
                    <a:lnTo>
                      <a:pt x="44" y="3"/>
                    </a:lnTo>
                    <a:lnTo>
                      <a:pt x="46" y="5"/>
                    </a:lnTo>
                    <a:lnTo>
                      <a:pt x="48" y="8"/>
                    </a:lnTo>
                    <a:lnTo>
                      <a:pt x="50" y="11"/>
                    </a:lnTo>
                    <a:lnTo>
                      <a:pt x="52" y="13"/>
                    </a:lnTo>
                    <a:lnTo>
                      <a:pt x="53" y="15"/>
                    </a:lnTo>
                    <a:lnTo>
                      <a:pt x="53" y="15"/>
                    </a:lnTo>
                    <a:lnTo>
                      <a:pt x="54" y="16"/>
                    </a:lnTo>
                    <a:lnTo>
                      <a:pt x="54" y="18"/>
                    </a:lnTo>
                    <a:lnTo>
                      <a:pt x="55" y="20"/>
                    </a:lnTo>
                    <a:lnTo>
                      <a:pt x="54" y="23"/>
                    </a:lnTo>
                    <a:lnTo>
                      <a:pt x="53" y="25"/>
                    </a:lnTo>
                    <a:lnTo>
                      <a:pt x="52" y="26"/>
                    </a:lnTo>
                    <a:lnTo>
                      <a:pt x="50" y="28"/>
                    </a:lnTo>
                    <a:lnTo>
                      <a:pt x="49" y="29"/>
                    </a:lnTo>
                    <a:lnTo>
                      <a:pt x="48" y="30"/>
                    </a:lnTo>
                    <a:lnTo>
                      <a:pt x="47" y="31"/>
                    </a:lnTo>
                    <a:lnTo>
                      <a:pt x="46" y="31"/>
                    </a:lnTo>
                    <a:lnTo>
                      <a:pt x="46" y="31"/>
                    </a:lnTo>
                    <a:lnTo>
                      <a:pt x="48" y="46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3" name="Freeform 245"/>
              <p:cNvSpPr>
                <a:spLocks/>
              </p:cNvSpPr>
              <p:nvPr/>
            </p:nvSpPr>
            <p:spPr bwMode="auto">
              <a:xfrm>
                <a:off x="1086" y="2738"/>
                <a:ext cx="40" cy="17"/>
              </a:xfrm>
              <a:custGeom>
                <a:avLst/>
                <a:gdLst>
                  <a:gd name="T0" fmla="*/ 15 w 40"/>
                  <a:gd name="T1" fmla="*/ 17 h 17"/>
                  <a:gd name="T2" fmla="*/ 16 w 40"/>
                  <a:gd name="T3" fmla="*/ 17 h 17"/>
                  <a:gd name="T4" fmla="*/ 17 w 40"/>
                  <a:gd name="T5" fmla="*/ 17 h 17"/>
                  <a:gd name="T6" fmla="*/ 19 w 40"/>
                  <a:gd name="T7" fmla="*/ 17 h 17"/>
                  <a:gd name="T8" fmla="*/ 20 w 40"/>
                  <a:gd name="T9" fmla="*/ 17 h 17"/>
                  <a:gd name="T10" fmla="*/ 22 w 40"/>
                  <a:gd name="T11" fmla="*/ 16 h 17"/>
                  <a:gd name="T12" fmla="*/ 24 w 40"/>
                  <a:gd name="T13" fmla="*/ 16 h 17"/>
                  <a:gd name="T14" fmla="*/ 26 w 40"/>
                  <a:gd name="T15" fmla="*/ 15 h 17"/>
                  <a:gd name="T16" fmla="*/ 28 w 40"/>
                  <a:gd name="T17" fmla="*/ 15 h 17"/>
                  <a:gd name="T18" fmla="*/ 30 w 40"/>
                  <a:gd name="T19" fmla="*/ 14 h 17"/>
                  <a:gd name="T20" fmla="*/ 32 w 40"/>
                  <a:gd name="T21" fmla="*/ 13 h 17"/>
                  <a:gd name="T22" fmla="*/ 34 w 40"/>
                  <a:gd name="T23" fmla="*/ 12 h 17"/>
                  <a:gd name="T24" fmla="*/ 35 w 40"/>
                  <a:gd name="T25" fmla="*/ 12 h 17"/>
                  <a:gd name="T26" fmla="*/ 37 w 40"/>
                  <a:gd name="T27" fmla="*/ 11 h 17"/>
                  <a:gd name="T28" fmla="*/ 38 w 40"/>
                  <a:gd name="T29" fmla="*/ 10 h 17"/>
                  <a:gd name="T30" fmla="*/ 39 w 40"/>
                  <a:gd name="T31" fmla="*/ 9 h 17"/>
                  <a:gd name="T32" fmla="*/ 40 w 40"/>
                  <a:gd name="T33" fmla="*/ 8 h 17"/>
                  <a:gd name="T34" fmla="*/ 33 w 40"/>
                  <a:gd name="T35" fmla="*/ 0 h 17"/>
                  <a:gd name="T36" fmla="*/ 32 w 40"/>
                  <a:gd name="T37" fmla="*/ 0 h 17"/>
                  <a:gd name="T38" fmla="*/ 32 w 40"/>
                  <a:gd name="T39" fmla="*/ 1 h 17"/>
                  <a:gd name="T40" fmla="*/ 31 w 40"/>
                  <a:gd name="T41" fmla="*/ 2 h 17"/>
                  <a:gd name="T42" fmla="*/ 31 w 40"/>
                  <a:gd name="T43" fmla="*/ 2 h 17"/>
                  <a:gd name="T44" fmla="*/ 30 w 40"/>
                  <a:gd name="T45" fmla="*/ 2 h 17"/>
                  <a:gd name="T46" fmla="*/ 30 w 40"/>
                  <a:gd name="T47" fmla="*/ 3 h 17"/>
                  <a:gd name="T48" fmla="*/ 29 w 40"/>
                  <a:gd name="T49" fmla="*/ 3 h 17"/>
                  <a:gd name="T50" fmla="*/ 28 w 40"/>
                  <a:gd name="T51" fmla="*/ 3 h 17"/>
                  <a:gd name="T52" fmla="*/ 27 w 40"/>
                  <a:gd name="T53" fmla="*/ 4 h 17"/>
                  <a:gd name="T54" fmla="*/ 26 w 40"/>
                  <a:gd name="T55" fmla="*/ 5 h 17"/>
                  <a:gd name="T56" fmla="*/ 24 w 40"/>
                  <a:gd name="T57" fmla="*/ 6 h 17"/>
                  <a:gd name="T58" fmla="*/ 22 w 40"/>
                  <a:gd name="T59" fmla="*/ 6 h 17"/>
                  <a:gd name="T60" fmla="*/ 19 w 40"/>
                  <a:gd name="T61" fmla="*/ 7 h 17"/>
                  <a:gd name="T62" fmla="*/ 17 w 40"/>
                  <a:gd name="T63" fmla="*/ 7 h 17"/>
                  <a:gd name="T64" fmla="*/ 15 w 40"/>
                  <a:gd name="T65" fmla="*/ 7 h 17"/>
                  <a:gd name="T66" fmla="*/ 13 w 40"/>
                  <a:gd name="T67" fmla="*/ 7 h 17"/>
                  <a:gd name="T68" fmla="*/ 12 w 40"/>
                  <a:gd name="T69" fmla="*/ 6 h 17"/>
                  <a:gd name="T70" fmla="*/ 11 w 40"/>
                  <a:gd name="T71" fmla="*/ 5 h 17"/>
                  <a:gd name="T72" fmla="*/ 11 w 40"/>
                  <a:gd name="T73" fmla="*/ 3 h 17"/>
                  <a:gd name="T74" fmla="*/ 10 w 40"/>
                  <a:gd name="T75" fmla="*/ 3 h 17"/>
                  <a:gd name="T76" fmla="*/ 9 w 40"/>
                  <a:gd name="T77" fmla="*/ 2 h 17"/>
                  <a:gd name="T78" fmla="*/ 9 w 40"/>
                  <a:gd name="T79" fmla="*/ 1 h 17"/>
                  <a:gd name="T80" fmla="*/ 8 w 40"/>
                  <a:gd name="T81" fmla="*/ 1 h 17"/>
                  <a:gd name="T82" fmla="*/ 7 w 40"/>
                  <a:gd name="T83" fmla="*/ 2 h 17"/>
                  <a:gd name="T84" fmla="*/ 6 w 40"/>
                  <a:gd name="T85" fmla="*/ 3 h 17"/>
                  <a:gd name="T86" fmla="*/ 6 w 40"/>
                  <a:gd name="T87" fmla="*/ 5 h 17"/>
                  <a:gd name="T88" fmla="*/ 6 w 40"/>
                  <a:gd name="T89" fmla="*/ 6 h 17"/>
                  <a:gd name="T90" fmla="*/ 7 w 40"/>
                  <a:gd name="T91" fmla="*/ 7 h 17"/>
                  <a:gd name="T92" fmla="*/ 0 w 40"/>
                  <a:gd name="T93" fmla="*/ 6 h 17"/>
                  <a:gd name="T94" fmla="*/ 2 w 40"/>
                  <a:gd name="T95" fmla="*/ 17 h 17"/>
                  <a:gd name="T96" fmla="*/ 3 w 40"/>
                  <a:gd name="T97" fmla="*/ 17 h 17"/>
                  <a:gd name="T98" fmla="*/ 5 w 40"/>
                  <a:gd name="T99" fmla="*/ 17 h 17"/>
                  <a:gd name="T100" fmla="*/ 7 w 40"/>
                  <a:gd name="T101" fmla="*/ 17 h 17"/>
                  <a:gd name="T102" fmla="*/ 10 w 40"/>
                  <a:gd name="T103" fmla="*/ 17 h 17"/>
                  <a:gd name="T104" fmla="*/ 12 w 40"/>
                  <a:gd name="T105" fmla="*/ 17 h 17"/>
                  <a:gd name="T106" fmla="*/ 13 w 40"/>
                  <a:gd name="T107" fmla="*/ 17 h 17"/>
                  <a:gd name="T108" fmla="*/ 15 w 40"/>
                  <a:gd name="T109" fmla="*/ 17 h 17"/>
                  <a:gd name="T110" fmla="*/ 15 w 40"/>
                  <a:gd name="T1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" h="17">
                    <a:moveTo>
                      <a:pt x="15" y="17"/>
                    </a:moveTo>
                    <a:lnTo>
                      <a:pt x="16" y="17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20" y="17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6" y="15"/>
                    </a:lnTo>
                    <a:lnTo>
                      <a:pt x="28" y="15"/>
                    </a:lnTo>
                    <a:lnTo>
                      <a:pt x="30" y="14"/>
                    </a:lnTo>
                    <a:lnTo>
                      <a:pt x="32" y="13"/>
                    </a:lnTo>
                    <a:lnTo>
                      <a:pt x="34" y="12"/>
                    </a:lnTo>
                    <a:lnTo>
                      <a:pt x="35" y="12"/>
                    </a:lnTo>
                    <a:lnTo>
                      <a:pt x="37" y="11"/>
                    </a:lnTo>
                    <a:lnTo>
                      <a:pt x="38" y="10"/>
                    </a:lnTo>
                    <a:lnTo>
                      <a:pt x="39" y="9"/>
                    </a:lnTo>
                    <a:lnTo>
                      <a:pt x="40" y="8"/>
                    </a:lnTo>
                    <a:lnTo>
                      <a:pt x="33" y="0"/>
                    </a:lnTo>
                    <a:lnTo>
                      <a:pt x="32" y="0"/>
                    </a:lnTo>
                    <a:lnTo>
                      <a:pt x="32" y="1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29" y="3"/>
                    </a:lnTo>
                    <a:lnTo>
                      <a:pt x="28" y="3"/>
                    </a:lnTo>
                    <a:lnTo>
                      <a:pt x="27" y="4"/>
                    </a:lnTo>
                    <a:lnTo>
                      <a:pt x="26" y="5"/>
                    </a:lnTo>
                    <a:lnTo>
                      <a:pt x="24" y="6"/>
                    </a:lnTo>
                    <a:lnTo>
                      <a:pt x="22" y="6"/>
                    </a:lnTo>
                    <a:lnTo>
                      <a:pt x="19" y="7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3" y="7"/>
                    </a:lnTo>
                    <a:lnTo>
                      <a:pt x="12" y="6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7" y="7"/>
                    </a:lnTo>
                    <a:lnTo>
                      <a:pt x="0" y="6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5" y="17"/>
                    </a:lnTo>
                    <a:lnTo>
                      <a:pt x="15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4" name="Freeform 246"/>
              <p:cNvSpPr>
                <a:spLocks/>
              </p:cNvSpPr>
              <p:nvPr/>
            </p:nvSpPr>
            <p:spPr bwMode="auto">
              <a:xfrm>
                <a:off x="1100" y="2734"/>
                <a:ext cx="29" cy="19"/>
              </a:xfrm>
              <a:custGeom>
                <a:avLst/>
                <a:gdLst>
                  <a:gd name="T0" fmla="*/ 3 w 29"/>
                  <a:gd name="T1" fmla="*/ 19 h 19"/>
                  <a:gd name="T2" fmla="*/ 4 w 29"/>
                  <a:gd name="T3" fmla="*/ 19 h 19"/>
                  <a:gd name="T4" fmla="*/ 5 w 29"/>
                  <a:gd name="T5" fmla="*/ 19 h 19"/>
                  <a:gd name="T6" fmla="*/ 6 w 29"/>
                  <a:gd name="T7" fmla="*/ 19 h 19"/>
                  <a:gd name="T8" fmla="*/ 8 w 29"/>
                  <a:gd name="T9" fmla="*/ 18 h 19"/>
                  <a:gd name="T10" fmla="*/ 9 w 29"/>
                  <a:gd name="T11" fmla="*/ 18 h 19"/>
                  <a:gd name="T12" fmla="*/ 11 w 29"/>
                  <a:gd name="T13" fmla="*/ 17 h 19"/>
                  <a:gd name="T14" fmla="*/ 13 w 29"/>
                  <a:gd name="T15" fmla="*/ 17 h 19"/>
                  <a:gd name="T16" fmla="*/ 14 w 29"/>
                  <a:gd name="T17" fmla="*/ 16 h 19"/>
                  <a:gd name="T18" fmla="*/ 16 w 29"/>
                  <a:gd name="T19" fmla="*/ 15 h 19"/>
                  <a:gd name="T20" fmla="*/ 18 w 29"/>
                  <a:gd name="T21" fmla="*/ 15 h 19"/>
                  <a:gd name="T22" fmla="*/ 19 w 29"/>
                  <a:gd name="T23" fmla="*/ 14 h 19"/>
                  <a:gd name="T24" fmla="*/ 21 w 29"/>
                  <a:gd name="T25" fmla="*/ 13 h 19"/>
                  <a:gd name="T26" fmla="*/ 22 w 29"/>
                  <a:gd name="T27" fmla="*/ 13 h 19"/>
                  <a:gd name="T28" fmla="*/ 23 w 29"/>
                  <a:gd name="T29" fmla="*/ 12 h 19"/>
                  <a:gd name="T30" fmla="*/ 24 w 29"/>
                  <a:gd name="T31" fmla="*/ 12 h 19"/>
                  <a:gd name="T32" fmla="*/ 25 w 29"/>
                  <a:gd name="T33" fmla="*/ 11 h 19"/>
                  <a:gd name="T34" fmla="*/ 26 w 29"/>
                  <a:gd name="T35" fmla="*/ 10 h 19"/>
                  <a:gd name="T36" fmla="*/ 28 w 29"/>
                  <a:gd name="T37" fmla="*/ 9 h 19"/>
                  <a:gd name="T38" fmla="*/ 28 w 29"/>
                  <a:gd name="T39" fmla="*/ 7 h 19"/>
                  <a:gd name="T40" fmla="*/ 29 w 29"/>
                  <a:gd name="T41" fmla="*/ 6 h 19"/>
                  <a:gd name="T42" fmla="*/ 29 w 29"/>
                  <a:gd name="T43" fmla="*/ 5 h 19"/>
                  <a:gd name="T44" fmla="*/ 29 w 29"/>
                  <a:gd name="T45" fmla="*/ 3 h 19"/>
                  <a:gd name="T46" fmla="*/ 29 w 29"/>
                  <a:gd name="T47" fmla="*/ 2 h 19"/>
                  <a:gd name="T48" fmla="*/ 28 w 29"/>
                  <a:gd name="T49" fmla="*/ 0 h 19"/>
                  <a:gd name="T50" fmla="*/ 20 w 29"/>
                  <a:gd name="T51" fmla="*/ 3 h 19"/>
                  <a:gd name="T52" fmla="*/ 20 w 29"/>
                  <a:gd name="T53" fmla="*/ 5 h 19"/>
                  <a:gd name="T54" fmla="*/ 20 w 29"/>
                  <a:gd name="T55" fmla="*/ 6 h 19"/>
                  <a:gd name="T56" fmla="*/ 19 w 29"/>
                  <a:gd name="T57" fmla="*/ 7 h 19"/>
                  <a:gd name="T58" fmla="*/ 18 w 29"/>
                  <a:gd name="T59" fmla="*/ 8 h 19"/>
                  <a:gd name="T60" fmla="*/ 15 w 29"/>
                  <a:gd name="T61" fmla="*/ 9 h 19"/>
                  <a:gd name="T62" fmla="*/ 13 w 29"/>
                  <a:gd name="T63" fmla="*/ 10 h 19"/>
                  <a:gd name="T64" fmla="*/ 10 w 29"/>
                  <a:gd name="T65" fmla="*/ 11 h 19"/>
                  <a:gd name="T66" fmla="*/ 8 w 29"/>
                  <a:gd name="T67" fmla="*/ 12 h 19"/>
                  <a:gd name="T68" fmla="*/ 5 w 29"/>
                  <a:gd name="T69" fmla="*/ 12 h 19"/>
                  <a:gd name="T70" fmla="*/ 4 w 29"/>
                  <a:gd name="T71" fmla="*/ 13 h 19"/>
                  <a:gd name="T72" fmla="*/ 2 w 29"/>
                  <a:gd name="T73" fmla="*/ 13 h 19"/>
                  <a:gd name="T74" fmla="*/ 0 w 29"/>
                  <a:gd name="T75" fmla="*/ 13 h 19"/>
                  <a:gd name="T76" fmla="*/ 3 w 29"/>
                  <a:gd name="T7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9" h="19">
                    <a:moveTo>
                      <a:pt x="3" y="19"/>
                    </a:moveTo>
                    <a:lnTo>
                      <a:pt x="4" y="19"/>
                    </a:lnTo>
                    <a:lnTo>
                      <a:pt x="5" y="19"/>
                    </a:lnTo>
                    <a:lnTo>
                      <a:pt x="6" y="19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11" y="17"/>
                    </a:lnTo>
                    <a:lnTo>
                      <a:pt x="13" y="17"/>
                    </a:lnTo>
                    <a:lnTo>
                      <a:pt x="14" y="16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19" y="14"/>
                    </a:lnTo>
                    <a:lnTo>
                      <a:pt x="21" y="13"/>
                    </a:lnTo>
                    <a:lnTo>
                      <a:pt x="22" y="13"/>
                    </a:lnTo>
                    <a:lnTo>
                      <a:pt x="23" y="12"/>
                    </a:lnTo>
                    <a:lnTo>
                      <a:pt x="24" y="12"/>
                    </a:lnTo>
                    <a:lnTo>
                      <a:pt x="25" y="11"/>
                    </a:lnTo>
                    <a:lnTo>
                      <a:pt x="26" y="10"/>
                    </a:lnTo>
                    <a:lnTo>
                      <a:pt x="28" y="9"/>
                    </a:lnTo>
                    <a:lnTo>
                      <a:pt x="28" y="7"/>
                    </a:lnTo>
                    <a:lnTo>
                      <a:pt x="29" y="6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9" y="2"/>
                    </a:lnTo>
                    <a:lnTo>
                      <a:pt x="28" y="0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8" y="8"/>
                    </a:lnTo>
                    <a:lnTo>
                      <a:pt x="15" y="9"/>
                    </a:lnTo>
                    <a:lnTo>
                      <a:pt x="13" y="10"/>
                    </a:lnTo>
                    <a:lnTo>
                      <a:pt x="10" y="11"/>
                    </a:lnTo>
                    <a:lnTo>
                      <a:pt x="8" y="12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5" name="Freeform 247"/>
              <p:cNvSpPr>
                <a:spLocks/>
              </p:cNvSpPr>
              <p:nvPr/>
            </p:nvSpPr>
            <p:spPr bwMode="auto">
              <a:xfrm>
                <a:off x="1088" y="2742"/>
                <a:ext cx="12" cy="11"/>
              </a:xfrm>
              <a:custGeom>
                <a:avLst/>
                <a:gdLst>
                  <a:gd name="T0" fmla="*/ 10 w 12"/>
                  <a:gd name="T1" fmla="*/ 5 h 11"/>
                  <a:gd name="T2" fmla="*/ 9 w 12"/>
                  <a:gd name="T3" fmla="*/ 4 h 11"/>
                  <a:gd name="T4" fmla="*/ 9 w 12"/>
                  <a:gd name="T5" fmla="*/ 3 h 11"/>
                  <a:gd name="T6" fmla="*/ 8 w 12"/>
                  <a:gd name="T7" fmla="*/ 2 h 11"/>
                  <a:gd name="T8" fmla="*/ 8 w 12"/>
                  <a:gd name="T9" fmla="*/ 1 h 11"/>
                  <a:gd name="T10" fmla="*/ 7 w 12"/>
                  <a:gd name="T11" fmla="*/ 1 h 11"/>
                  <a:gd name="T12" fmla="*/ 7 w 12"/>
                  <a:gd name="T13" fmla="*/ 0 h 11"/>
                  <a:gd name="T14" fmla="*/ 6 w 12"/>
                  <a:gd name="T15" fmla="*/ 0 h 11"/>
                  <a:gd name="T16" fmla="*/ 6 w 12"/>
                  <a:gd name="T17" fmla="*/ 0 h 11"/>
                  <a:gd name="T18" fmla="*/ 6 w 12"/>
                  <a:gd name="T19" fmla="*/ 1 h 11"/>
                  <a:gd name="T20" fmla="*/ 6 w 12"/>
                  <a:gd name="T21" fmla="*/ 2 h 11"/>
                  <a:gd name="T22" fmla="*/ 7 w 12"/>
                  <a:gd name="T23" fmla="*/ 4 h 11"/>
                  <a:gd name="T24" fmla="*/ 7 w 12"/>
                  <a:gd name="T25" fmla="*/ 5 h 11"/>
                  <a:gd name="T26" fmla="*/ 0 w 12"/>
                  <a:gd name="T27" fmla="*/ 5 h 11"/>
                  <a:gd name="T28" fmla="*/ 1 w 12"/>
                  <a:gd name="T29" fmla="*/ 11 h 11"/>
                  <a:gd name="T30" fmla="*/ 2 w 12"/>
                  <a:gd name="T31" fmla="*/ 11 h 11"/>
                  <a:gd name="T32" fmla="*/ 3 w 12"/>
                  <a:gd name="T33" fmla="*/ 11 h 11"/>
                  <a:gd name="T34" fmla="*/ 4 w 12"/>
                  <a:gd name="T35" fmla="*/ 11 h 11"/>
                  <a:gd name="T36" fmla="*/ 5 w 12"/>
                  <a:gd name="T37" fmla="*/ 11 h 11"/>
                  <a:gd name="T38" fmla="*/ 6 w 12"/>
                  <a:gd name="T39" fmla="*/ 11 h 11"/>
                  <a:gd name="T40" fmla="*/ 7 w 12"/>
                  <a:gd name="T41" fmla="*/ 11 h 11"/>
                  <a:gd name="T42" fmla="*/ 7 w 12"/>
                  <a:gd name="T43" fmla="*/ 11 h 11"/>
                  <a:gd name="T44" fmla="*/ 7 w 12"/>
                  <a:gd name="T45" fmla="*/ 11 h 11"/>
                  <a:gd name="T46" fmla="*/ 8 w 12"/>
                  <a:gd name="T47" fmla="*/ 11 h 11"/>
                  <a:gd name="T48" fmla="*/ 9 w 12"/>
                  <a:gd name="T49" fmla="*/ 11 h 11"/>
                  <a:gd name="T50" fmla="*/ 9 w 12"/>
                  <a:gd name="T51" fmla="*/ 11 h 11"/>
                  <a:gd name="T52" fmla="*/ 10 w 12"/>
                  <a:gd name="T53" fmla="*/ 11 h 11"/>
                  <a:gd name="T54" fmla="*/ 10 w 12"/>
                  <a:gd name="T55" fmla="*/ 10 h 11"/>
                  <a:gd name="T56" fmla="*/ 10 w 12"/>
                  <a:gd name="T57" fmla="*/ 10 h 11"/>
                  <a:gd name="T58" fmla="*/ 11 w 12"/>
                  <a:gd name="T59" fmla="*/ 10 h 11"/>
                  <a:gd name="T60" fmla="*/ 12 w 12"/>
                  <a:gd name="T61" fmla="*/ 10 h 11"/>
                  <a:gd name="T62" fmla="*/ 10 w 12"/>
                  <a:gd name="T6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" h="11">
                    <a:moveTo>
                      <a:pt x="10" y="5"/>
                    </a:moveTo>
                    <a:lnTo>
                      <a:pt x="9" y="4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6" name="Freeform 248"/>
              <p:cNvSpPr>
                <a:spLocks/>
              </p:cNvSpPr>
              <p:nvPr/>
            </p:nvSpPr>
            <p:spPr bwMode="auto">
              <a:xfrm>
                <a:off x="1077" y="2664"/>
                <a:ext cx="46" cy="46"/>
              </a:xfrm>
              <a:custGeom>
                <a:avLst/>
                <a:gdLst>
                  <a:gd name="T0" fmla="*/ 36 w 46"/>
                  <a:gd name="T1" fmla="*/ 5 h 46"/>
                  <a:gd name="T2" fmla="*/ 32 w 46"/>
                  <a:gd name="T3" fmla="*/ 2 h 46"/>
                  <a:gd name="T4" fmla="*/ 27 w 46"/>
                  <a:gd name="T5" fmla="*/ 1 h 46"/>
                  <a:gd name="T6" fmla="*/ 23 w 46"/>
                  <a:gd name="T7" fmla="*/ 0 h 46"/>
                  <a:gd name="T8" fmla="*/ 19 w 46"/>
                  <a:gd name="T9" fmla="*/ 0 h 46"/>
                  <a:gd name="T10" fmla="*/ 15 w 46"/>
                  <a:gd name="T11" fmla="*/ 0 h 46"/>
                  <a:gd name="T12" fmla="*/ 12 w 46"/>
                  <a:gd name="T13" fmla="*/ 1 h 46"/>
                  <a:gd name="T14" fmla="*/ 9 w 46"/>
                  <a:gd name="T15" fmla="*/ 1 h 46"/>
                  <a:gd name="T16" fmla="*/ 6 w 46"/>
                  <a:gd name="T17" fmla="*/ 3 h 46"/>
                  <a:gd name="T18" fmla="*/ 3 w 46"/>
                  <a:gd name="T19" fmla="*/ 6 h 46"/>
                  <a:gd name="T20" fmla="*/ 1 w 46"/>
                  <a:gd name="T21" fmla="*/ 10 h 46"/>
                  <a:gd name="T22" fmla="*/ 1 w 46"/>
                  <a:gd name="T23" fmla="*/ 14 h 46"/>
                  <a:gd name="T24" fmla="*/ 1 w 46"/>
                  <a:gd name="T25" fmla="*/ 18 h 46"/>
                  <a:gd name="T26" fmla="*/ 1 w 46"/>
                  <a:gd name="T27" fmla="*/ 21 h 46"/>
                  <a:gd name="T28" fmla="*/ 3 w 46"/>
                  <a:gd name="T29" fmla="*/ 24 h 46"/>
                  <a:gd name="T30" fmla="*/ 5 w 46"/>
                  <a:gd name="T31" fmla="*/ 27 h 46"/>
                  <a:gd name="T32" fmla="*/ 7 w 46"/>
                  <a:gd name="T33" fmla="*/ 29 h 46"/>
                  <a:gd name="T34" fmla="*/ 11 w 46"/>
                  <a:gd name="T35" fmla="*/ 31 h 46"/>
                  <a:gd name="T36" fmla="*/ 14 w 46"/>
                  <a:gd name="T37" fmla="*/ 32 h 46"/>
                  <a:gd name="T38" fmla="*/ 19 w 46"/>
                  <a:gd name="T39" fmla="*/ 33 h 46"/>
                  <a:gd name="T40" fmla="*/ 22 w 46"/>
                  <a:gd name="T41" fmla="*/ 33 h 46"/>
                  <a:gd name="T42" fmla="*/ 24 w 46"/>
                  <a:gd name="T43" fmla="*/ 33 h 46"/>
                  <a:gd name="T44" fmla="*/ 27 w 46"/>
                  <a:gd name="T45" fmla="*/ 33 h 46"/>
                  <a:gd name="T46" fmla="*/ 29 w 46"/>
                  <a:gd name="T47" fmla="*/ 33 h 46"/>
                  <a:gd name="T48" fmla="*/ 29 w 46"/>
                  <a:gd name="T49" fmla="*/ 38 h 46"/>
                  <a:gd name="T50" fmla="*/ 30 w 46"/>
                  <a:gd name="T51" fmla="*/ 45 h 46"/>
                  <a:gd name="T52" fmla="*/ 32 w 46"/>
                  <a:gd name="T53" fmla="*/ 46 h 46"/>
                  <a:gd name="T54" fmla="*/ 37 w 46"/>
                  <a:gd name="T55" fmla="*/ 45 h 46"/>
                  <a:gd name="T56" fmla="*/ 42 w 46"/>
                  <a:gd name="T57" fmla="*/ 44 h 46"/>
                  <a:gd name="T58" fmla="*/ 45 w 46"/>
                  <a:gd name="T59" fmla="*/ 42 h 46"/>
                  <a:gd name="T60" fmla="*/ 46 w 46"/>
                  <a:gd name="T61" fmla="*/ 38 h 46"/>
                  <a:gd name="T62" fmla="*/ 46 w 46"/>
                  <a:gd name="T63" fmla="*/ 29 h 46"/>
                  <a:gd name="T64" fmla="*/ 44 w 46"/>
                  <a:gd name="T65" fmla="*/ 18 h 46"/>
                  <a:gd name="T66" fmla="*/ 41 w 46"/>
                  <a:gd name="T67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6" h="46">
                    <a:moveTo>
                      <a:pt x="38" y="6"/>
                    </a:moveTo>
                    <a:lnTo>
                      <a:pt x="36" y="5"/>
                    </a:lnTo>
                    <a:lnTo>
                      <a:pt x="34" y="3"/>
                    </a:lnTo>
                    <a:lnTo>
                      <a:pt x="32" y="2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2" y="23"/>
                    </a:lnTo>
                    <a:lnTo>
                      <a:pt x="3" y="24"/>
                    </a:lnTo>
                    <a:lnTo>
                      <a:pt x="4" y="26"/>
                    </a:lnTo>
                    <a:lnTo>
                      <a:pt x="5" y="27"/>
                    </a:lnTo>
                    <a:lnTo>
                      <a:pt x="6" y="28"/>
                    </a:lnTo>
                    <a:lnTo>
                      <a:pt x="7" y="29"/>
                    </a:lnTo>
                    <a:lnTo>
                      <a:pt x="9" y="30"/>
                    </a:lnTo>
                    <a:lnTo>
                      <a:pt x="11" y="31"/>
                    </a:lnTo>
                    <a:lnTo>
                      <a:pt x="13" y="32"/>
                    </a:lnTo>
                    <a:lnTo>
                      <a:pt x="14" y="32"/>
                    </a:lnTo>
                    <a:lnTo>
                      <a:pt x="16" y="33"/>
                    </a:lnTo>
                    <a:lnTo>
                      <a:pt x="19" y="33"/>
                    </a:lnTo>
                    <a:lnTo>
                      <a:pt x="21" y="33"/>
                    </a:lnTo>
                    <a:lnTo>
                      <a:pt x="22" y="33"/>
                    </a:lnTo>
                    <a:lnTo>
                      <a:pt x="23" y="33"/>
                    </a:lnTo>
                    <a:lnTo>
                      <a:pt x="24" y="33"/>
                    </a:lnTo>
                    <a:lnTo>
                      <a:pt x="25" y="33"/>
                    </a:lnTo>
                    <a:lnTo>
                      <a:pt x="27" y="33"/>
                    </a:lnTo>
                    <a:lnTo>
                      <a:pt x="28" y="33"/>
                    </a:lnTo>
                    <a:lnTo>
                      <a:pt x="29" y="33"/>
                    </a:lnTo>
                    <a:lnTo>
                      <a:pt x="30" y="32"/>
                    </a:lnTo>
                    <a:lnTo>
                      <a:pt x="29" y="38"/>
                    </a:lnTo>
                    <a:lnTo>
                      <a:pt x="29" y="42"/>
                    </a:lnTo>
                    <a:lnTo>
                      <a:pt x="30" y="45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7" y="45"/>
                    </a:lnTo>
                    <a:lnTo>
                      <a:pt x="39" y="45"/>
                    </a:lnTo>
                    <a:lnTo>
                      <a:pt x="42" y="44"/>
                    </a:lnTo>
                    <a:lnTo>
                      <a:pt x="44" y="43"/>
                    </a:lnTo>
                    <a:lnTo>
                      <a:pt x="45" y="42"/>
                    </a:lnTo>
                    <a:lnTo>
                      <a:pt x="46" y="40"/>
                    </a:lnTo>
                    <a:lnTo>
                      <a:pt x="46" y="38"/>
                    </a:lnTo>
                    <a:lnTo>
                      <a:pt x="46" y="34"/>
                    </a:lnTo>
                    <a:lnTo>
                      <a:pt x="46" y="29"/>
                    </a:lnTo>
                    <a:lnTo>
                      <a:pt x="45" y="24"/>
                    </a:lnTo>
                    <a:lnTo>
                      <a:pt x="44" y="18"/>
                    </a:lnTo>
                    <a:lnTo>
                      <a:pt x="43" y="13"/>
                    </a:lnTo>
                    <a:lnTo>
                      <a:pt x="41" y="9"/>
                    </a:lnTo>
                    <a:lnTo>
                      <a:pt x="38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7" name="Freeform 249"/>
              <p:cNvSpPr>
                <a:spLocks/>
              </p:cNvSpPr>
              <p:nvPr/>
            </p:nvSpPr>
            <p:spPr bwMode="auto">
              <a:xfrm>
                <a:off x="1072" y="2670"/>
                <a:ext cx="49" cy="44"/>
              </a:xfrm>
              <a:custGeom>
                <a:avLst/>
                <a:gdLst>
                  <a:gd name="T0" fmla="*/ 49 w 49"/>
                  <a:gd name="T1" fmla="*/ 19 h 44"/>
                  <a:gd name="T2" fmla="*/ 49 w 49"/>
                  <a:gd name="T3" fmla="*/ 21 h 44"/>
                  <a:gd name="T4" fmla="*/ 49 w 49"/>
                  <a:gd name="T5" fmla="*/ 24 h 44"/>
                  <a:gd name="T6" fmla="*/ 48 w 49"/>
                  <a:gd name="T7" fmla="*/ 27 h 44"/>
                  <a:gd name="T8" fmla="*/ 46 w 49"/>
                  <a:gd name="T9" fmla="*/ 30 h 44"/>
                  <a:gd name="T10" fmla="*/ 44 w 49"/>
                  <a:gd name="T11" fmla="*/ 31 h 44"/>
                  <a:gd name="T12" fmla="*/ 42 w 49"/>
                  <a:gd name="T13" fmla="*/ 31 h 44"/>
                  <a:gd name="T14" fmla="*/ 42 w 49"/>
                  <a:gd name="T15" fmla="*/ 31 h 44"/>
                  <a:gd name="T16" fmla="*/ 41 w 49"/>
                  <a:gd name="T17" fmla="*/ 33 h 44"/>
                  <a:gd name="T18" fmla="*/ 39 w 49"/>
                  <a:gd name="T19" fmla="*/ 35 h 44"/>
                  <a:gd name="T20" fmla="*/ 37 w 49"/>
                  <a:gd name="T21" fmla="*/ 37 h 44"/>
                  <a:gd name="T22" fmla="*/ 35 w 49"/>
                  <a:gd name="T23" fmla="*/ 39 h 44"/>
                  <a:gd name="T24" fmla="*/ 32 w 49"/>
                  <a:gd name="T25" fmla="*/ 41 h 44"/>
                  <a:gd name="T26" fmla="*/ 30 w 49"/>
                  <a:gd name="T27" fmla="*/ 42 h 44"/>
                  <a:gd name="T28" fmla="*/ 27 w 49"/>
                  <a:gd name="T29" fmla="*/ 43 h 44"/>
                  <a:gd name="T30" fmla="*/ 24 w 49"/>
                  <a:gd name="T31" fmla="*/ 44 h 44"/>
                  <a:gd name="T32" fmla="*/ 20 w 49"/>
                  <a:gd name="T33" fmla="*/ 43 h 44"/>
                  <a:gd name="T34" fmla="*/ 15 w 49"/>
                  <a:gd name="T35" fmla="*/ 43 h 44"/>
                  <a:gd name="T36" fmla="*/ 11 w 49"/>
                  <a:gd name="T37" fmla="*/ 41 h 44"/>
                  <a:gd name="T38" fmla="*/ 8 w 49"/>
                  <a:gd name="T39" fmla="*/ 39 h 44"/>
                  <a:gd name="T40" fmla="*/ 5 w 49"/>
                  <a:gd name="T41" fmla="*/ 36 h 44"/>
                  <a:gd name="T42" fmla="*/ 3 w 49"/>
                  <a:gd name="T43" fmla="*/ 32 h 44"/>
                  <a:gd name="T44" fmla="*/ 1 w 49"/>
                  <a:gd name="T45" fmla="*/ 28 h 44"/>
                  <a:gd name="T46" fmla="*/ 0 w 49"/>
                  <a:gd name="T47" fmla="*/ 24 h 44"/>
                  <a:gd name="T48" fmla="*/ 0 w 49"/>
                  <a:gd name="T49" fmla="*/ 20 h 44"/>
                  <a:gd name="T50" fmla="*/ 1 w 49"/>
                  <a:gd name="T51" fmla="*/ 15 h 44"/>
                  <a:gd name="T52" fmla="*/ 3 w 49"/>
                  <a:gd name="T53" fmla="*/ 11 h 44"/>
                  <a:gd name="T54" fmla="*/ 5 w 49"/>
                  <a:gd name="T55" fmla="*/ 8 h 44"/>
                  <a:gd name="T56" fmla="*/ 5 w 49"/>
                  <a:gd name="T57" fmla="*/ 7 h 44"/>
                  <a:gd name="T58" fmla="*/ 6 w 49"/>
                  <a:gd name="T59" fmla="*/ 6 h 44"/>
                  <a:gd name="T60" fmla="*/ 7 w 49"/>
                  <a:gd name="T61" fmla="*/ 6 h 44"/>
                  <a:gd name="T62" fmla="*/ 8 w 49"/>
                  <a:gd name="T63" fmla="*/ 5 h 44"/>
                  <a:gd name="T64" fmla="*/ 10 w 49"/>
                  <a:gd name="T65" fmla="*/ 4 h 44"/>
                  <a:gd name="T66" fmla="*/ 13 w 49"/>
                  <a:gd name="T67" fmla="*/ 2 h 44"/>
                  <a:gd name="T68" fmla="*/ 17 w 49"/>
                  <a:gd name="T69" fmla="*/ 0 h 44"/>
                  <a:gd name="T70" fmla="*/ 23 w 49"/>
                  <a:gd name="T71" fmla="*/ 0 h 44"/>
                  <a:gd name="T72" fmla="*/ 28 w 49"/>
                  <a:gd name="T73" fmla="*/ 0 h 44"/>
                  <a:gd name="T74" fmla="*/ 31 w 49"/>
                  <a:gd name="T75" fmla="*/ 2 h 44"/>
                  <a:gd name="T76" fmla="*/ 34 w 49"/>
                  <a:gd name="T77" fmla="*/ 3 h 44"/>
                  <a:gd name="T78" fmla="*/ 37 w 49"/>
                  <a:gd name="T79" fmla="*/ 5 h 44"/>
                  <a:gd name="T80" fmla="*/ 39 w 49"/>
                  <a:gd name="T81" fmla="*/ 7 h 44"/>
                  <a:gd name="T82" fmla="*/ 41 w 49"/>
                  <a:gd name="T83" fmla="*/ 9 h 44"/>
                  <a:gd name="T84" fmla="*/ 44 w 49"/>
                  <a:gd name="T85" fmla="*/ 13 h 44"/>
                  <a:gd name="T86" fmla="*/ 47 w 49"/>
                  <a:gd name="T87" fmla="*/ 1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4">
                    <a:moveTo>
                      <a:pt x="49" y="18"/>
                    </a:moveTo>
                    <a:lnTo>
                      <a:pt x="49" y="19"/>
                    </a:lnTo>
                    <a:lnTo>
                      <a:pt x="49" y="20"/>
                    </a:lnTo>
                    <a:lnTo>
                      <a:pt x="49" y="21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6"/>
                    </a:lnTo>
                    <a:lnTo>
                      <a:pt x="48" y="27"/>
                    </a:lnTo>
                    <a:lnTo>
                      <a:pt x="47" y="29"/>
                    </a:lnTo>
                    <a:lnTo>
                      <a:pt x="46" y="30"/>
                    </a:lnTo>
                    <a:lnTo>
                      <a:pt x="45" y="31"/>
                    </a:lnTo>
                    <a:lnTo>
                      <a:pt x="44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1" y="33"/>
                    </a:lnTo>
                    <a:lnTo>
                      <a:pt x="40" y="34"/>
                    </a:lnTo>
                    <a:lnTo>
                      <a:pt x="39" y="35"/>
                    </a:lnTo>
                    <a:lnTo>
                      <a:pt x="38" y="36"/>
                    </a:lnTo>
                    <a:lnTo>
                      <a:pt x="37" y="37"/>
                    </a:lnTo>
                    <a:lnTo>
                      <a:pt x="36" y="38"/>
                    </a:lnTo>
                    <a:lnTo>
                      <a:pt x="35" y="39"/>
                    </a:lnTo>
                    <a:lnTo>
                      <a:pt x="34" y="40"/>
                    </a:lnTo>
                    <a:lnTo>
                      <a:pt x="32" y="41"/>
                    </a:lnTo>
                    <a:lnTo>
                      <a:pt x="31" y="42"/>
                    </a:lnTo>
                    <a:lnTo>
                      <a:pt x="30" y="42"/>
                    </a:lnTo>
                    <a:lnTo>
                      <a:pt x="28" y="43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0" y="43"/>
                    </a:lnTo>
                    <a:lnTo>
                      <a:pt x="18" y="43"/>
                    </a:lnTo>
                    <a:lnTo>
                      <a:pt x="15" y="43"/>
                    </a:lnTo>
                    <a:lnTo>
                      <a:pt x="13" y="42"/>
                    </a:lnTo>
                    <a:lnTo>
                      <a:pt x="11" y="41"/>
                    </a:lnTo>
                    <a:lnTo>
                      <a:pt x="10" y="40"/>
                    </a:lnTo>
                    <a:lnTo>
                      <a:pt x="8" y="39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4" y="34"/>
                    </a:lnTo>
                    <a:lnTo>
                      <a:pt x="3" y="32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2" y="13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5" y="1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1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4" y="3"/>
                    </a:lnTo>
                    <a:lnTo>
                      <a:pt x="35" y="4"/>
                    </a:lnTo>
                    <a:lnTo>
                      <a:pt x="37" y="5"/>
                    </a:lnTo>
                    <a:lnTo>
                      <a:pt x="38" y="7"/>
                    </a:lnTo>
                    <a:lnTo>
                      <a:pt x="39" y="7"/>
                    </a:lnTo>
                    <a:lnTo>
                      <a:pt x="40" y="8"/>
                    </a:lnTo>
                    <a:lnTo>
                      <a:pt x="41" y="9"/>
                    </a:lnTo>
                    <a:lnTo>
                      <a:pt x="43" y="11"/>
                    </a:lnTo>
                    <a:lnTo>
                      <a:pt x="44" y="13"/>
                    </a:lnTo>
                    <a:lnTo>
                      <a:pt x="46" y="14"/>
                    </a:lnTo>
                    <a:lnTo>
                      <a:pt x="47" y="16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8" name="Freeform 250"/>
              <p:cNvSpPr>
                <a:spLocks/>
              </p:cNvSpPr>
              <p:nvPr/>
            </p:nvSpPr>
            <p:spPr bwMode="auto">
              <a:xfrm>
                <a:off x="1075" y="2673"/>
                <a:ext cx="44" cy="37"/>
              </a:xfrm>
              <a:custGeom>
                <a:avLst/>
                <a:gdLst>
                  <a:gd name="T0" fmla="*/ 40 w 44"/>
                  <a:gd name="T1" fmla="*/ 14 h 37"/>
                  <a:gd name="T2" fmla="*/ 39 w 44"/>
                  <a:gd name="T3" fmla="*/ 14 h 37"/>
                  <a:gd name="T4" fmla="*/ 38 w 44"/>
                  <a:gd name="T5" fmla="*/ 15 h 37"/>
                  <a:gd name="T6" fmla="*/ 38 w 44"/>
                  <a:gd name="T7" fmla="*/ 15 h 37"/>
                  <a:gd name="T8" fmla="*/ 37 w 44"/>
                  <a:gd name="T9" fmla="*/ 15 h 37"/>
                  <a:gd name="T10" fmla="*/ 36 w 44"/>
                  <a:gd name="T11" fmla="*/ 12 h 37"/>
                  <a:gd name="T12" fmla="*/ 35 w 44"/>
                  <a:gd name="T13" fmla="*/ 9 h 37"/>
                  <a:gd name="T14" fmla="*/ 33 w 44"/>
                  <a:gd name="T15" fmla="*/ 7 h 37"/>
                  <a:gd name="T16" fmla="*/ 31 w 44"/>
                  <a:gd name="T17" fmla="*/ 4 h 37"/>
                  <a:gd name="T18" fmla="*/ 28 w 44"/>
                  <a:gd name="T19" fmla="*/ 3 h 37"/>
                  <a:gd name="T20" fmla="*/ 25 w 44"/>
                  <a:gd name="T21" fmla="*/ 1 h 37"/>
                  <a:gd name="T22" fmla="*/ 22 w 44"/>
                  <a:gd name="T23" fmla="*/ 1 h 37"/>
                  <a:gd name="T24" fmla="*/ 19 w 44"/>
                  <a:gd name="T25" fmla="*/ 0 h 37"/>
                  <a:gd name="T26" fmla="*/ 15 w 44"/>
                  <a:gd name="T27" fmla="*/ 1 h 37"/>
                  <a:gd name="T28" fmla="*/ 12 w 44"/>
                  <a:gd name="T29" fmla="*/ 2 h 37"/>
                  <a:gd name="T30" fmla="*/ 9 w 44"/>
                  <a:gd name="T31" fmla="*/ 3 h 37"/>
                  <a:gd name="T32" fmla="*/ 6 w 44"/>
                  <a:gd name="T33" fmla="*/ 6 h 37"/>
                  <a:gd name="T34" fmla="*/ 4 w 44"/>
                  <a:gd name="T35" fmla="*/ 8 h 37"/>
                  <a:gd name="T36" fmla="*/ 2 w 44"/>
                  <a:gd name="T37" fmla="*/ 11 h 37"/>
                  <a:gd name="T38" fmla="*/ 1 w 44"/>
                  <a:gd name="T39" fmla="*/ 15 h 37"/>
                  <a:gd name="T40" fmla="*/ 0 w 44"/>
                  <a:gd name="T41" fmla="*/ 19 h 37"/>
                  <a:gd name="T42" fmla="*/ 1 w 44"/>
                  <a:gd name="T43" fmla="*/ 22 h 37"/>
                  <a:gd name="T44" fmla="*/ 2 w 44"/>
                  <a:gd name="T45" fmla="*/ 26 h 37"/>
                  <a:gd name="T46" fmla="*/ 4 w 44"/>
                  <a:gd name="T47" fmla="*/ 29 h 37"/>
                  <a:gd name="T48" fmla="*/ 6 w 44"/>
                  <a:gd name="T49" fmla="*/ 32 h 37"/>
                  <a:gd name="T50" fmla="*/ 9 w 44"/>
                  <a:gd name="T51" fmla="*/ 34 h 37"/>
                  <a:gd name="T52" fmla="*/ 12 w 44"/>
                  <a:gd name="T53" fmla="*/ 36 h 37"/>
                  <a:gd name="T54" fmla="*/ 15 w 44"/>
                  <a:gd name="T55" fmla="*/ 37 h 37"/>
                  <a:gd name="T56" fmla="*/ 19 w 44"/>
                  <a:gd name="T57" fmla="*/ 37 h 37"/>
                  <a:gd name="T58" fmla="*/ 22 w 44"/>
                  <a:gd name="T59" fmla="*/ 37 h 37"/>
                  <a:gd name="T60" fmla="*/ 25 w 44"/>
                  <a:gd name="T61" fmla="*/ 36 h 37"/>
                  <a:gd name="T62" fmla="*/ 28 w 44"/>
                  <a:gd name="T63" fmla="*/ 35 h 37"/>
                  <a:gd name="T64" fmla="*/ 30 w 44"/>
                  <a:gd name="T65" fmla="*/ 33 h 37"/>
                  <a:gd name="T66" fmla="*/ 32 w 44"/>
                  <a:gd name="T67" fmla="*/ 31 h 37"/>
                  <a:gd name="T68" fmla="*/ 34 w 44"/>
                  <a:gd name="T69" fmla="*/ 29 h 37"/>
                  <a:gd name="T70" fmla="*/ 36 w 44"/>
                  <a:gd name="T71" fmla="*/ 26 h 37"/>
                  <a:gd name="T72" fmla="*/ 37 w 44"/>
                  <a:gd name="T73" fmla="*/ 24 h 37"/>
                  <a:gd name="T74" fmla="*/ 37 w 44"/>
                  <a:gd name="T75" fmla="*/ 24 h 37"/>
                  <a:gd name="T76" fmla="*/ 38 w 44"/>
                  <a:gd name="T77" fmla="*/ 25 h 37"/>
                  <a:gd name="T78" fmla="*/ 39 w 44"/>
                  <a:gd name="T79" fmla="*/ 25 h 37"/>
                  <a:gd name="T80" fmla="*/ 40 w 44"/>
                  <a:gd name="T81" fmla="*/ 25 h 37"/>
                  <a:gd name="T82" fmla="*/ 40 w 44"/>
                  <a:gd name="T83" fmla="*/ 25 h 37"/>
                  <a:gd name="T84" fmla="*/ 41 w 44"/>
                  <a:gd name="T85" fmla="*/ 25 h 37"/>
                  <a:gd name="T86" fmla="*/ 42 w 44"/>
                  <a:gd name="T87" fmla="*/ 24 h 37"/>
                  <a:gd name="T88" fmla="*/ 43 w 44"/>
                  <a:gd name="T89" fmla="*/ 23 h 37"/>
                  <a:gd name="T90" fmla="*/ 43 w 44"/>
                  <a:gd name="T91" fmla="*/ 23 h 37"/>
                  <a:gd name="T92" fmla="*/ 43 w 44"/>
                  <a:gd name="T93" fmla="*/ 22 h 37"/>
                  <a:gd name="T94" fmla="*/ 44 w 44"/>
                  <a:gd name="T95" fmla="*/ 21 h 37"/>
                  <a:gd name="T96" fmla="*/ 44 w 44"/>
                  <a:gd name="T97" fmla="*/ 20 h 37"/>
                  <a:gd name="T98" fmla="*/ 44 w 44"/>
                  <a:gd name="T99" fmla="*/ 19 h 37"/>
                  <a:gd name="T100" fmla="*/ 43 w 44"/>
                  <a:gd name="T101" fmla="*/ 18 h 37"/>
                  <a:gd name="T102" fmla="*/ 43 w 44"/>
                  <a:gd name="T103" fmla="*/ 17 h 37"/>
                  <a:gd name="T104" fmla="*/ 43 w 44"/>
                  <a:gd name="T105" fmla="*/ 16 h 37"/>
                  <a:gd name="T106" fmla="*/ 42 w 44"/>
                  <a:gd name="T107" fmla="*/ 15 h 37"/>
                  <a:gd name="T108" fmla="*/ 41 w 44"/>
                  <a:gd name="T109" fmla="*/ 15 h 37"/>
                  <a:gd name="T110" fmla="*/ 40 w 44"/>
                  <a:gd name="T111" fmla="*/ 14 h 37"/>
                  <a:gd name="T112" fmla="*/ 40 w 44"/>
                  <a:gd name="T113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4" h="37">
                    <a:moveTo>
                      <a:pt x="40" y="14"/>
                    </a:moveTo>
                    <a:lnTo>
                      <a:pt x="39" y="14"/>
                    </a:lnTo>
                    <a:lnTo>
                      <a:pt x="38" y="15"/>
                    </a:lnTo>
                    <a:lnTo>
                      <a:pt x="38" y="15"/>
                    </a:lnTo>
                    <a:lnTo>
                      <a:pt x="37" y="15"/>
                    </a:lnTo>
                    <a:lnTo>
                      <a:pt x="36" y="12"/>
                    </a:lnTo>
                    <a:lnTo>
                      <a:pt x="35" y="9"/>
                    </a:lnTo>
                    <a:lnTo>
                      <a:pt x="33" y="7"/>
                    </a:lnTo>
                    <a:lnTo>
                      <a:pt x="31" y="4"/>
                    </a:lnTo>
                    <a:lnTo>
                      <a:pt x="28" y="3"/>
                    </a:lnTo>
                    <a:lnTo>
                      <a:pt x="25" y="1"/>
                    </a:lnTo>
                    <a:lnTo>
                      <a:pt x="22" y="1"/>
                    </a:lnTo>
                    <a:lnTo>
                      <a:pt x="19" y="0"/>
                    </a:lnTo>
                    <a:lnTo>
                      <a:pt x="15" y="1"/>
                    </a:lnTo>
                    <a:lnTo>
                      <a:pt x="12" y="2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1" y="15"/>
                    </a:lnTo>
                    <a:lnTo>
                      <a:pt x="0" y="19"/>
                    </a:lnTo>
                    <a:lnTo>
                      <a:pt x="1" y="22"/>
                    </a:lnTo>
                    <a:lnTo>
                      <a:pt x="2" y="26"/>
                    </a:lnTo>
                    <a:lnTo>
                      <a:pt x="4" y="29"/>
                    </a:lnTo>
                    <a:lnTo>
                      <a:pt x="6" y="32"/>
                    </a:lnTo>
                    <a:lnTo>
                      <a:pt x="9" y="34"/>
                    </a:lnTo>
                    <a:lnTo>
                      <a:pt x="12" y="36"/>
                    </a:lnTo>
                    <a:lnTo>
                      <a:pt x="15" y="37"/>
                    </a:lnTo>
                    <a:lnTo>
                      <a:pt x="19" y="37"/>
                    </a:lnTo>
                    <a:lnTo>
                      <a:pt x="22" y="37"/>
                    </a:lnTo>
                    <a:lnTo>
                      <a:pt x="25" y="36"/>
                    </a:lnTo>
                    <a:lnTo>
                      <a:pt x="28" y="35"/>
                    </a:lnTo>
                    <a:lnTo>
                      <a:pt x="30" y="33"/>
                    </a:lnTo>
                    <a:lnTo>
                      <a:pt x="32" y="31"/>
                    </a:lnTo>
                    <a:lnTo>
                      <a:pt x="34" y="29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7" y="24"/>
                    </a:lnTo>
                    <a:lnTo>
                      <a:pt x="38" y="25"/>
                    </a:lnTo>
                    <a:lnTo>
                      <a:pt x="39" y="25"/>
                    </a:lnTo>
                    <a:lnTo>
                      <a:pt x="40" y="25"/>
                    </a:lnTo>
                    <a:lnTo>
                      <a:pt x="40" y="25"/>
                    </a:lnTo>
                    <a:lnTo>
                      <a:pt x="41" y="25"/>
                    </a:lnTo>
                    <a:lnTo>
                      <a:pt x="42" y="24"/>
                    </a:lnTo>
                    <a:lnTo>
                      <a:pt x="43" y="23"/>
                    </a:lnTo>
                    <a:lnTo>
                      <a:pt x="43" y="23"/>
                    </a:lnTo>
                    <a:lnTo>
                      <a:pt x="43" y="22"/>
                    </a:lnTo>
                    <a:lnTo>
                      <a:pt x="44" y="21"/>
                    </a:lnTo>
                    <a:lnTo>
                      <a:pt x="44" y="20"/>
                    </a:lnTo>
                    <a:lnTo>
                      <a:pt x="44" y="19"/>
                    </a:lnTo>
                    <a:lnTo>
                      <a:pt x="43" y="18"/>
                    </a:lnTo>
                    <a:lnTo>
                      <a:pt x="43" y="17"/>
                    </a:lnTo>
                    <a:lnTo>
                      <a:pt x="43" y="16"/>
                    </a:lnTo>
                    <a:lnTo>
                      <a:pt x="42" y="15"/>
                    </a:lnTo>
                    <a:lnTo>
                      <a:pt x="41" y="15"/>
                    </a:lnTo>
                    <a:lnTo>
                      <a:pt x="40" y="14"/>
                    </a:lnTo>
                    <a:lnTo>
                      <a:pt x="4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9" name="Freeform 251"/>
              <p:cNvSpPr>
                <a:spLocks/>
              </p:cNvSpPr>
              <p:nvPr/>
            </p:nvSpPr>
            <p:spPr bwMode="auto">
              <a:xfrm>
                <a:off x="1085" y="2699"/>
                <a:ext cx="17" cy="6"/>
              </a:xfrm>
              <a:custGeom>
                <a:avLst/>
                <a:gdLst>
                  <a:gd name="T0" fmla="*/ 0 w 17"/>
                  <a:gd name="T1" fmla="*/ 0 h 6"/>
                  <a:gd name="T2" fmla="*/ 0 w 17"/>
                  <a:gd name="T3" fmla="*/ 1 h 6"/>
                  <a:gd name="T4" fmla="*/ 0 w 17"/>
                  <a:gd name="T5" fmla="*/ 2 h 6"/>
                  <a:gd name="T6" fmla="*/ 1 w 17"/>
                  <a:gd name="T7" fmla="*/ 4 h 6"/>
                  <a:gd name="T8" fmla="*/ 3 w 17"/>
                  <a:gd name="T9" fmla="*/ 5 h 6"/>
                  <a:gd name="T10" fmla="*/ 4 w 17"/>
                  <a:gd name="T11" fmla="*/ 5 h 6"/>
                  <a:gd name="T12" fmla="*/ 5 w 17"/>
                  <a:gd name="T13" fmla="*/ 6 h 6"/>
                  <a:gd name="T14" fmla="*/ 6 w 17"/>
                  <a:gd name="T15" fmla="*/ 6 h 6"/>
                  <a:gd name="T16" fmla="*/ 7 w 17"/>
                  <a:gd name="T17" fmla="*/ 6 h 6"/>
                  <a:gd name="T18" fmla="*/ 8 w 17"/>
                  <a:gd name="T19" fmla="*/ 6 h 6"/>
                  <a:gd name="T20" fmla="*/ 9 w 17"/>
                  <a:gd name="T21" fmla="*/ 6 h 6"/>
                  <a:gd name="T22" fmla="*/ 9 w 17"/>
                  <a:gd name="T23" fmla="*/ 6 h 6"/>
                  <a:gd name="T24" fmla="*/ 10 w 17"/>
                  <a:gd name="T25" fmla="*/ 6 h 6"/>
                  <a:gd name="T26" fmla="*/ 17 w 17"/>
                  <a:gd name="T27" fmla="*/ 0 h 6"/>
                  <a:gd name="T28" fmla="*/ 0 w 17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6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0" name="Freeform 252"/>
              <p:cNvSpPr>
                <a:spLocks/>
              </p:cNvSpPr>
              <p:nvPr/>
            </p:nvSpPr>
            <p:spPr bwMode="auto">
              <a:xfrm>
                <a:off x="1087" y="2700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 w 10"/>
                  <a:gd name="T3" fmla="*/ 2 h 2"/>
                  <a:gd name="T4" fmla="*/ 8 w 10"/>
                  <a:gd name="T5" fmla="*/ 2 h 2"/>
                  <a:gd name="T6" fmla="*/ 10 w 10"/>
                  <a:gd name="T7" fmla="*/ 0 h 2"/>
                  <a:gd name="T8" fmla="*/ 0 w 10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1" name="Freeform 253"/>
              <p:cNvSpPr>
                <a:spLocks/>
              </p:cNvSpPr>
              <p:nvPr/>
            </p:nvSpPr>
            <p:spPr bwMode="auto">
              <a:xfrm>
                <a:off x="1075" y="2666"/>
                <a:ext cx="35" cy="12"/>
              </a:xfrm>
              <a:custGeom>
                <a:avLst/>
                <a:gdLst>
                  <a:gd name="T0" fmla="*/ 29 w 35"/>
                  <a:gd name="T1" fmla="*/ 2 h 12"/>
                  <a:gd name="T2" fmla="*/ 28 w 35"/>
                  <a:gd name="T3" fmla="*/ 2 h 12"/>
                  <a:gd name="T4" fmla="*/ 27 w 35"/>
                  <a:gd name="T5" fmla="*/ 2 h 12"/>
                  <a:gd name="T6" fmla="*/ 26 w 35"/>
                  <a:gd name="T7" fmla="*/ 2 h 12"/>
                  <a:gd name="T8" fmla="*/ 25 w 35"/>
                  <a:gd name="T9" fmla="*/ 2 h 12"/>
                  <a:gd name="T10" fmla="*/ 24 w 35"/>
                  <a:gd name="T11" fmla="*/ 2 h 12"/>
                  <a:gd name="T12" fmla="*/ 22 w 35"/>
                  <a:gd name="T13" fmla="*/ 1 h 12"/>
                  <a:gd name="T14" fmla="*/ 21 w 35"/>
                  <a:gd name="T15" fmla="*/ 1 h 12"/>
                  <a:gd name="T16" fmla="*/ 19 w 35"/>
                  <a:gd name="T17" fmla="*/ 1 h 12"/>
                  <a:gd name="T18" fmla="*/ 17 w 35"/>
                  <a:gd name="T19" fmla="*/ 1 h 12"/>
                  <a:gd name="T20" fmla="*/ 16 w 35"/>
                  <a:gd name="T21" fmla="*/ 1 h 12"/>
                  <a:gd name="T22" fmla="*/ 14 w 35"/>
                  <a:gd name="T23" fmla="*/ 1 h 12"/>
                  <a:gd name="T24" fmla="*/ 13 w 35"/>
                  <a:gd name="T25" fmla="*/ 0 h 12"/>
                  <a:gd name="T26" fmla="*/ 12 w 35"/>
                  <a:gd name="T27" fmla="*/ 0 h 12"/>
                  <a:gd name="T28" fmla="*/ 11 w 35"/>
                  <a:gd name="T29" fmla="*/ 0 h 12"/>
                  <a:gd name="T30" fmla="*/ 10 w 35"/>
                  <a:gd name="T31" fmla="*/ 0 h 12"/>
                  <a:gd name="T32" fmla="*/ 9 w 35"/>
                  <a:gd name="T33" fmla="*/ 0 h 12"/>
                  <a:gd name="T34" fmla="*/ 8 w 35"/>
                  <a:gd name="T35" fmla="*/ 0 h 12"/>
                  <a:gd name="T36" fmla="*/ 6 w 35"/>
                  <a:gd name="T37" fmla="*/ 1 h 12"/>
                  <a:gd name="T38" fmla="*/ 4 w 35"/>
                  <a:gd name="T39" fmla="*/ 2 h 12"/>
                  <a:gd name="T40" fmla="*/ 3 w 35"/>
                  <a:gd name="T41" fmla="*/ 4 h 12"/>
                  <a:gd name="T42" fmla="*/ 2 w 35"/>
                  <a:gd name="T43" fmla="*/ 6 h 12"/>
                  <a:gd name="T44" fmla="*/ 1 w 35"/>
                  <a:gd name="T45" fmla="*/ 7 h 12"/>
                  <a:gd name="T46" fmla="*/ 0 w 35"/>
                  <a:gd name="T47" fmla="*/ 9 h 12"/>
                  <a:gd name="T48" fmla="*/ 0 w 35"/>
                  <a:gd name="T49" fmla="*/ 10 h 12"/>
                  <a:gd name="T50" fmla="*/ 0 w 35"/>
                  <a:gd name="T51" fmla="*/ 10 h 12"/>
                  <a:gd name="T52" fmla="*/ 1 w 35"/>
                  <a:gd name="T53" fmla="*/ 11 h 12"/>
                  <a:gd name="T54" fmla="*/ 3 w 35"/>
                  <a:gd name="T55" fmla="*/ 11 h 12"/>
                  <a:gd name="T56" fmla="*/ 5 w 35"/>
                  <a:gd name="T57" fmla="*/ 11 h 12"/>
                  <a:gd name="T58" fmla="*/ 7 w 35"/>
                  <a:gd name="T59" fmla="*/ 11 h 12"/>
                  <a:gd name="T60" fmla="*/ 10 w 35"/>
                  <a:gd name="T61" fmla="*/ 12 h 12"/>
                  <a:gd name="T62" fmla="*/ 13 w 35"/>
                  <a:gd name="T63" fmla="*/ 12 h 12"/>
                  <a:gd name="T64" fmla="*/ 16 w 35"/>
                  <a:gd name="T65" fmla="*/ 12 h 12"/>
                  <a:gd name="T66" fmla="*/ 19 w 35"/>
                  <a:gd name="T67" fmla="*/ 12 h 12"/>
                  <a:gd name="T68" fmla="*/ 22 w 35"/>
                  <a:gd name="T69" fmla="*/ 12 h 12"/>
                  <a:gd name="T70" fmla="*/ 25 w 35"/>
                  <a:gd name="T71" fmla="*/ 12 h 12"/>
                  <a:gd name="T72" fmla="*/ 28 w 35"/>
                  <a:gd name="T73" fmla="*/ 12 h 12"/>
                  <a:gd name="T74" fmla="*/ 30 w 35"/>
                  <a:gd name="T75" fmla="*/ 12 h 12"/>
                  <a:gd name="T76" fmla="*/ 32 w 35"/>
                  <a:gd name="T77" fmla="*/ 12 h 12"/>
                  <a:gd name="T78" fmla="*/ 33 w 35"/>
                  <a:gd name="T79" fmla="*/ 12 h 12"/>
                  <a:gd name="T80" fmla="*/ 34 w 35"/>
                  <a:gd name="T81" fmla="*/ 12 h 12"/>
                  <a:gd name="T82" fmla="*/ 35 w 35"/>
                  <a:gd name="T83" fmla="*/ 11 h 12"/>
                  <a:gd name="T84" fmla="*/ 35 w 35"/>
                  <a:gd name="T85" fmla="*/ 10 h 12"/>
                  <a:gd name="T86" fmla="*/ 35 w 35"/>
                  <a:gd name="T87" fmla="*/ 9 h 12"/>
                  <a:gd name="T88" fmla="*/ 35 w 35"/>
                  <a:gd name="T89" fmla="*/ 7 h 12"/>
                  <a:gd name="T90" fmla="*/ 33 w 35"/>
                  <a:gd name="T91" fmla="*/ 5 h 12"/>
                  <a:gd name="T92" fmla="*/ 32 w 35"/>
                  <a:gd name="T93" fmla="*/ 4 h 12"/>
                  <a:gd name="T94" fmla="*/ 30 w 35"/>
                  <a:gd name="T95" fmla="*/ 2 h 12"/>
                  <a:gd name="T96" fmla="*/ 29 w 35"/>
                  <a:gd name="T9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5" h="12">
                    <a:moveTo>
                      <a:pt x="29" y="2"/>
                    </a:moveTo>
                    <a:lnTo>
                      <a:pt x="28" y="2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5" y="2"/>
                    </a:lnTo>
                    <a:lnTo>
                      <a:pt x="24" y="2"/>
                    </a:lnTo>
                    <a:lnTo>
                      <a:pt x="22" y="1"/>
                    </a:lnTo>
                    <a:lnTo>
                      <a:pt x="21" y="1"/>
                    </a:lnTo>
                    <a:lnTo>
                      <a:pt x="19" y="1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10" y="12"/>
                    </a:lnTo>
                    <a:lnTo>
                      <a:pt x="13" y="12"/>
                    </a:lnTo>
                    <a:lnTo>
                      <a:pt x="16" y="12"/>
                    </a:lnTo>
                    <a:lnTo>
                      <a:pt x="19" y="12"/>
                    </a:lnTo>
                    <a:lnTo>
                      <a:pt x="22" y="12"/>
                    </a:lnTo>
                    <a:lnTo>
                      <a:pt x="25" y="12"/>
                    </a:lnTo>
                    <a:lnTo>
                      <a:pt x="28" y="12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4" y="12"/>
                    </a:lnTo>
                    <a:lnTo>
                      <a:pt x="35" y="11"/>
                    </a:lnTo>
                    <a:lnTo>
                      <a:pt x="35" y="10"/>
                    </a:lnTo>
                    <a:lnTo>
                      <a:pt x="35" y="9"/>
                    </a:lnTo>
                    <a:lnTo>
                      <a:pt x="35" y="7"/>
                    </a:lnTo>
                    <a:lnTo>
                      <a:pt x="33" y="5"/>
                    </a:lnTo>
                    <a:lnTo>
                      <a:pt x="32" y="4"/>
                    </a:lnTo>
                    <a:lnTo>
                      <a:pt x="30" y="2"/>
                    </a:ln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2" name="Freeform 254"/>
              <p:cNvSpPr>
                <a:spLocks/>
              </p:cNvSpPr>
              <p:nvPr/>
            </p:nvSpPr>
            <p:spPr bwMode="auto">
              <a:xfrm>
                <a:off x="1113" y="2694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2 h 3"/>
                  <a:gd name="T6" fmla="*/ 3 w 3"/>
                  <a:gd name="T7" fmla="*/ 2 h 3"/>
                  <a:gd name="T8" fmla="*/ 3 w 3"/>
                  <a:gd name="T9" fmla="*/ 1 h 3"/>
                  <a:gd name="T10" fmla="*/ 3 w 3"/>
                  <a:gd name="T11" fmla="*/ 1 h 3"/>
                  <a:gd name="T12" fmla="*/ 3 w 3"/>
                  <a:gd name="T13" fmla="*/ 0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1 w 3"/>
                  <a:gd name="T21" fmla="*/ 0 h 3"/>
                  <a:gd name="T22" fmla="*/ 0 w 3"/>
                  <a:gd name="T23" fmla="*/ 1 h 3"/>
                  <a:gd name="T24" fmla="*/ 0 w 3"/>
                  <a:gd name="T25" fmla="*/ 1 h 3"/>
                  <a:gd name="T26" fmla="*/ 0 w 3"/>
                  <a:gd name="T27" fmla="*/ 2 h 3"/>
                  <a:gd name="T28" fmla="*/ 1 w 3"/>
                  <a:gd name="T29" fmla="*/ 2 h 3"/>
                  <a:gd name="T30" fmla="*/ 1 w 3"/>
                  <a:gd name="T31" fmla="*/ 2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3" name="Freeform 255"/>
              <p:cNvSpPr>
                <a:spLocks/>
              </p:cNvSpPr>
              <p:nvPr/>
            </p:nvSpPr>
            <p:spPr bwMode="auto">
              <a:xfrm>
                <a:off x="1084" y="2715"/>
                <a:ext cx="30" cy="19"/>
              </a:xfrm>
              <a:custGeom>
                <a:avLst/>
                <a:gdLst>
                  <a:gd name="T0" fmla="*/ 29 w 30"/>
                  <a:gd name="T1" fmla="*/ 11 h 19"/>
                  <a:gd name="T2" fmla="*/ 26 w 30"/>
                  <a:gd name="T3" fmla="*/ 7 h 19"/>
                  <a:gd name="T4" fmla="*/ 30 w 30"/>
                  <a:gd name="T5" fmla="*/ 5 h 19"/>
                  <a:gd name="T6" fmla="*/ 27 w 30"/>
                  <a:gd name="T7" fmla="*/ 1 h 19"/>
                  <a:gd name="T8" fmla="*/ 25 w 30"/>
                  <a:gd name="T9" fmla="*/ 1 h 19"/>
                  <a:gd name="T10" fmla="*/ 28 w 30"/>
                  <a:gd name="T11" fmla="*/ 4 h 19"/>
                  <a:gd name="T12" fmla="*/ 24 w 30"/>
                  <a:gd name="T13" fmla="*/ 7 h 19"/>
                  <a:gd name="T14" fmla="*/ 24 w 30"/>
                  <a:gd name="T15" fmla="*/ 8 h 19"/>
                  <a:gd name="T16" fmla="*/ 25 w 30"/>
                  <a:gd name="T17" fmla="*/ 9 h 19"/>
                  <a:gd name="T18" fmla="*/ 26 w 30"/>
                  <a:gd name="T19" fmla="*/ 10 h 19"/>
                  <a:gd name="T20" fmla="*/ 26 w 30"/>
                  <a:gd name="T21" fmla="*/ 10 h 19"/>
                  <a:gd name="T22" fmla="*/ 13 w 30"/>
                  <a:gd name="T23" fmla="*/ 17 h 19"/>
                  <a:gd name="T24" fmla="*/ 3 w 30"/>
                  <a:gd name="T25" fmla="*/ 10 h 19"/>
                  <a:gd name="T26" fmla="*/ 6 w 30"/>
                  <a:gd name="T27" fmla="*/ 7 h 19"/>
                  <a:gd name="T28" fmla="*/ 2 w 30"/>
                  <a:gd name="T29" fmla="*/ 4 h 19"/>
                  <a:gd name="T30" fmla="*/ 4 w 30"/>
                  <a:gd name="T31" fmla="*/ 0 h 19"/>
                  <a:gd name="T32" fmla="*/ 2 w 30"/>
                  <a:gd name="T33" fmla="*/ 1 h 19"/>
                  <a:gd name="T34" fmla="*/ 0 w 30"/>
                  <a:gd name="T35" fmla="*/ 5 h 19"/>
                  <a:gd name="T36" fmla="*/ 3 w 30"/>
                  <a:gd name="T37" fmla="*/ 7 h 19"/>
                  <a:gd name="T38" fmla="*/ 1 w 30"/>
                  <a:gd name="T39" fmla="*/ 10 h 19"/>
                  <a:gd name="T40" fmla="*/ 12 w 30"/>
                  <a:gd name="T41" fmla="*/ 19 h 19"/>
                  <a:gd name="T42" fmla="*/ 29 w 30"/>
                  <a:gd name="T43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" h="19">
                    <a:moveTo>
                      <a:pt x="29" y="11"/>
                    </a:moveTo>
                    <a:lnTo>
                      <a:pt x="26" y="7"/>
                    </a:lnTo>
                    <a:lnTo>
                      <a:pt x="30" y="5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4" y="8"/>
                    </a:lnTo>
                    <a:lnTo>
                      <a:pt x="25" y="9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13" y="17"/>
                    </a:lnTo>
                    <a:lnTo>
                      <a:pt x="3" y="10"/>
                    </a:lnTo>
                    <a:lnTo>
                      <a:pt x="6" y="7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1" y="10"/>
                    </a:lnTo>
                    <a:lnTo>
                      <a:pt x="12" y="19"/>
                    </a:lnTo>
                    <a:lnTo>
                      <a:pt x="29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4" name="Freeform 256"/>
              <p:cNvSpPr>
                <a:spLocks/>
              </p:cNvSpPr>
              <p:nvPr/>
            </p:nvSpPr>
            <p:spPr bwMode="auto">
              <a:xfrm>
                <a:off x="1077" y="2731"/>
                <a:ext cx="2" cy="24"/>
              </a:xfrm>
              <a:custGeom>
                <a:avLst/>
                <a:gdLst>
                  <a:gd name="T0" fmla="*/ 0 w 2"/>
                  <a:gd name="T1" fmla="*/ 24 h 24"/>
                  <a:gd name="T2" fmla="*/ 0 w 2"/>
                  <a:gd name="T3" fmla="*/ 4 h 24"/>
                  <a:gd name="T4" fmla="*/ 2 w 2"/>
                  <a:gd name="T5" fmla="*/ 0 h 24"/>
                  <a:gd name="T6" fmla="*/ 2 w 2"/>
                  <a:gd name="T7" fmla="*/ 24 h 24"/>
                  <a:gd name="T8" fmla="*/ 0 w 2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4">
                    <a:moveTo>
                      <a:pt x="0" y="24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2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5" name="Freeform 257"/>
              <p:cNvSpPr>
                <a:spLocks/>
              </p:cNvSpPr>
              <p:nvPr/>
            </p:nvSpPr>
            <p:spPr bwMode="auto">
              <a:xfrm>
                <a:off x="928" y="2714"/>
                <a:ext cx="43" cy="52"/>
              </a:xfrm>
              <a:custGeom>
                <a:avLst/>
                <a:gdLst>
                  <a:gd name="T0" fmla="*/ 43 w 43"/>
                  <a:gd name="T1" fmla="*/ 2 h 52"/>
                  <a:gd name="T2" fmla="*/ 42 w 43"/>
                  <a:gd name="T3" fmla="*/ 1 h 52"/>
                  <a:gd name="T4" fmla="*/ 40 w 43"/>
                  <a:gd name="T5" fmla="*/ 0 h 52"/>
                  <a:gd name="T6" fmla="*/ 38 w 43"/>
                  <a:gd name="T7" fmla="*/ 0 h 52"/>
                  <a:gd name="T8" fmla="*/ 36 w 43"/>
                  <a:gd name="T9" fmla="*/ 0 h 52"/>
                  <a:gd name="T10" fmla="*/ 33 w 43"/>
                  <a:gd name="T11" fmla="*/ 0 h 52"/>
                  <a:gd name="T12" fmla="*/ 30 w 43"/>
                  <a:gd name="T13" fmla="*/ 0 h 52"/>
                  <a:gd name="T14" fmla="*/ 27 w 43"/>
                  <a:gd name="T15" fmla="*/ 0 h 52"/>
                  <a:gd name="T16" fmla="*/ 24 w 43"/>
                  <a:gd name="T17" fmla="*/ 1 h 52"/>
                  <a:gd name="T18" fmla="*/ 21 w 43"/>
                  <a:gd name="T19" fmla="*/ 2 h 52"/>
                  <a:gd name="T20" fmla="*/ 18 w 43"/>
                  <a:gd name="T21" fmla="*/ 2 h 52"/>
                  <a:gd name="T22" fmla="*/ 15 w 43"/>
                  <a:gd name="T23" fmla="*/ 3 h 52"/>
                  <a:gd name="T24" fmla="*/ 12 w 43"/>
                  <a:gd name="T25" fmla="*/ 4 h 52"/>
                  <a:gd name="T26" fmla="*/ 10 w 43"/>
                  <a:gd name="T27" fmla="*/ 4 h 52"/>
                  <a:gd name="T28" fmla="*/ 9 w 43"/>
                  <a:gd name="T29" fmla="*/ 4 h 52"/>
                  <a:gd name="T30" fmla="*/ 8 w 43"/>
                  <a:gd name="T31" fmla="*/ 5 h 52"/>
                  <a:gd name="T32" fmla="*/ 7 w 43"/>
                  <a:gd name="T33" fmla="*/ 5 h 52"/>
                  <a:gd name="T34" fmla="*/ 7 w 43"/>
                  <a:gd name="T35" fmla="*/ 5 h 52"/>
                  <a:gd name="T36" fmla="*/ 7 w 43"/>
                  <a:gd name="T37" fmla="*/ 4 h 52"/>
                  <a:gd name="T38" fmla="*/ 7 w 43"/>
                  <a:gd name="T39" fmla="*/ 4 h 52"/>
                  <a:gd name="T40" fmla="*/ 7 w 43"/>
                  <a:gd name="T41" fmla="*/ 4 h 52"/>
                  <a:gd name="T42" fmla="*/ 6 w 43"/>
                  <a:gd name="T43" fmla="*/ 3 h 52"/>
                  <a:gd name="T44" fmla="*/ 6 w 43"/>
                  <a:gd name="T45" fmla="*/ 3 h 52"/>
                  <a:gd name="T46" fmla="*/ 5 w 43"/>
                  <a:gd name="T47" fmla="*/ 2 h 52"/>
                  <a:gd name="T48" fmla="*/ 3 w 43"/>
                  <a:gd name="T49" fmla="*/ 2 h 52"/>
                  <a:gd name="T50" fmla="*/ 2 w 43"/>
                  <a:gd name="T51" fmla="*/ 2 h 52"/>
                  <a:gd name="T52" fmla="*/ 2 w 43"/>
                  <a:gd name="T53" fmla="*/ 3 h 52"/>
                  <a:gd name="T54" fmla="*/ 1 w 43"/>
                  <a:gd name="T55" fmla="*/ 3 h 52"/>
                  <a:gd name="T56" fmla="*/ 0 w 43"/>
                  <a:gd name="T57" fmla="*/ 3 h 52"/>
                  <a:gd name="T58" fmla="*/ 0 w 43"/>
                  <a:gd name="T59" fmla="*/ 3 h 52"/>
                  <a:gd name="T60" fmla="*/ 0 w 43"/>
                  <a:gd name="T61" fmla="*/ 4 h 52"/>
                  <a:gd name="T62" fmla="*/ 0 w 43"/>
                  <a:gd name="T63" fmla="*/ 4 h 52"/>
                  <a:gd name="T64" fmla="*/ 0 w 43"/>
                  <a:gd name="T65" fmla="*/ 4 h 52"/>
                  <a:gd name="T66" fmla="*/ 0 w 43"/>
                  <a:gd name="T67" fmla="*/ 52 h 52"/>
                  <a:gd name="T68" fmla="*/ 7 w 43"/>
                  <a:gd name="T69" fmla="*/ 52 h 52"/>
                  <a:gd name="T70" fmla="*/ 7 w 43"/>
                  <a:gd name="T71" fmla="*/ 49 h 52"/>
                  <a:gd name="T72" fmla="*/ 7 w 43"/>
                  <a:gd name="T73" fmla="*/ 41 h 52"/>
                  <a:gd name="T74" fmla="*/ 7 w 43"/>
                  <a:gd name="T75" fmla="*/ 34 h 52"/>
                  <a:gd name="T76" fmla="*/ 7 w 43"/>
                  <a:gd name="T77" fmla="*/ 30 h 52"/>
                  <a:gd name="T78" fmla="*/ 8 w 43"/>
                  <a:gd name="T79" fmla="*/ 30 h 52"/>
                  <a:gd name="T80" fmla="*/ 10 w 43"/>
                  <a:gd name="T81" fmla="*/ 29 h 52"/>
                  <a:gd name="T82" fmla="*/ 12 w 43"/>
                  <a:gd name="T83" fmla="*/ 29 h 52"/>
                  <a:gd name="T84" fmla="*/ 14 w 43"/>
                  <a:gd name="T85" fmla="*/ 28 h 52"/>
                  <a:gd name="T86" fmla="*/ 16 w 43"/>
                  <a:gd name="T87" fmla="*/ 28 h 52"/>
                  <a:gd name="T88" fmla="*/ 19 w 43"/>
                  <a:gd name="T89" fmla="*/ 27 h 52"/>
                  <a:gd name="T90" fmla="*/ 21 w 43"/>
                  <a:gd name="T91" fmla="*/ 26 h 52"/>
                  <a:gd name="T92" fmla="*/ 24 w 43"/>
                  <a:gd name="T93" fmla="*/ 26 h 52"/>
                  <a:gd name="T94" fmla="*/ 26 w 43"/>
                  <a:gd name="T95" fmla="*/ 25 h 52"/>
                  <a:gd name="T96" fmla="*/ 29 w 43"/>
                  <a:gd name="T97" fmla="*/ 24 h 52"/>
                  <a:gd name="T98" fmla="*/ 32 w 43"/>
                  <a:gd name="T99" fmla="*/ 24 h 52"/>
                  <a:gd name="T100" fmla="*/ 34 w 43"/>
                  <a:gd name="T101" fmla="*/ 23 h 52"/>
                  <a:gd name="T102" fmla="*/ 37 w 43"/>
                  <a:gd name="T103" fmla="*/ 22 h 52"/>
                  <a:gd name="T104" fmla="*/ 39 w 43"/>
                  <a:gd name="T105" fmla="*/ 22 h 52"/>
                  <a:gd name="T106" fmla="*/ 41 w 43"/>
                  <a:gd name="T107" fmla="*/ 22 h 52"/>
                  <a:gd name="T108" fmla="*/ 43 w 43"/>
                  <a:gd name="T109" fmla="*/ 21 h 52"/>
                  <a:gd name="T110" fmla="*/ 43 w 43"/>
                  <a:gd name="T111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2">
                    <a:moveTo>
                      <a:pt x="43" y="2"/>
                    </a:moveTo>
                    <a:lnTo>
                      <a:pt x="42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27" y="0"/>
                    </a:lnTo>
                    <a:lnTo>
                      <a:pt x="24" y="1"/>
                    </a:lnTo>
                    <a:lnTo>
                      <a:pt x="21" y="2"/>
                    </a:lnTo>
                    <a:lnTo>
                      <a:pt x="18" y="2"/>
                    </a:lnTo>
                    <a:lnTo>
                      <a:pt x="15" y="3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2"/>
                    </a:lnTo>
                    <a:lnTo>
                      <a:pt x="7" y="52"/>
                    </a:lnTo>
                    <a:lnTo>
                      <a:pt x="7" y="49"/>
                    </a:lnTo>
                    <a:lnTo>
                      <a:pt x="7" y="41"/>
                    </a:lnTo>
                    <a:lnTo>
                      <a:pt x="7" y="34"/>
                    </a:lnTo>
                    <a:lnTo>
                      <a:pt x="7" y="30"/>
                    </a:lnTo>
                    <a:lnTo>
                      <a:pt x="8" y="30"/>
                    </a:lnTo>
                    <a:lnTo>
                      <a:pt x="10" y="29"/>
                    </a:lnTo>
                    <a:lnTo>
                      <a:pt x="12" y="29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9" y="27"/>
                    </a:lnTo>
                    <a:lnTo>
                      <a:pt x="21" y="26"/>
                    </a:lnTo>
                    <a:lnTo>
                      <a:pt x="24" y="26"/>
                    </a:lnTo>
                    <a:lnTo>
                      <a:pt x="26" y="25"/>
                    </a:lnTo>
                    <a:lnTo>
                      <a:pt x="29" y="24"/>
                    </a:lnTo>
                    <a:lnTo>
                      <a:pt x="32" y="24"/>
                    </a:lnTo>
                    <a:lnTo>
                      <a:pt x="34" y="23"/>
                    </a:lnTo>
                    <a:lnTo>
                      <a:pt x="37" y="22"/>
                    </a:lnTo>
                    <a:lnTo>
                      <a:pt x="39" y="22"/>
                    </a:lnTo>
                    <a:lnTo>
                      <a:pt x="41" y="22"/>
                    </a:lnTo>
                    <a:lnTo>
                      <a:pt x="43" y="21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6" name="Freeform 258"/>
              <p:cNvSpPr>
                <a:spLocks/>
              </p:cNvSpPr>
              <p:nvPr/>
            </p:nvSpPr>
            <p:spPr bwMode="auto">
              <a:xfrm>
                <a:off x="921" y="2752"/>
                <a:ext cx="231" cy="47"/>
              </a:xfrm>
              <a:custGeom>
                <a:avLst/>
                <a:gdLst>
                  <a:gd name="T0" fmla="*/ 18 w 231"/>
                  <a:gd name="T1" fmla="*/ 7 h 47"/>
                  <a:gd name="T2" fmla="*/ 24 w 231"/>
                  <a:gd name="T3" fmla="*/ 6 h 47"/>
                  <a:gd name="T4" fmla="*/ 32 w 231"/>
                  <a:gd name="T5" fmla="*/ 5 h 47"/>
                  <a:gd name="T6" fmla="*/ 40 w 231"/>
                  <a:gd name="T7" fmla="*/ 4 h 47"/>
                  <a:gd name="T8" fmla="*/ 49 w 231"/>
                  <a:gd name="T9" fmla="*/ 3 h 47"/>
                  <a:gd name="T10" fmla="*/ 59 w 231"/>
                  <a:gd name="T11" fmla="*/ 2 h 47"/>
                  <a:gd name="T12" fmla="*/ 69 w 231"/>
                  <a:gd name="T13" fmla="*/ 1 h 47"/>
                  <a:gd name="T14" fmla="*/ 80 w 231"/>
                  <a:gd name="T15" fmla="*/ 1 h 47"/>
                  <a:gd name="T16" fmla="*/ 91 w 231"/>
                  <a:gd name="T17" fmla="*/ 0 h 47"/>
                  <a:gd name="T18" fmla="*/ 103 w 231"/>
                  <a:gd name="T19" fmla="*/ 0 h 47"/>
                  <a:gd name="T20" fmla="*/ 115 w 231"/>
                  <a:gd name="T21" fmla="*/ 0 h 47"/>
                  <a:gd name="T22" fmla="*/ 130 w 231"/>
                  <a:gd name="T23" fmla="*/ 0 h 47"/>
                  <a:gd name="T24" fmla="*/ 145 w 231"/>
                  <a:gd name="T25" fmla="*/ 0 h 47"/>
                  <a:gd name="T26" fmla="*/ 159 w 231"/>
                  <a:gd name="T27" fmla="*/ 1 h 47"/>
                  <a:gd name="T28" fmla="*/ 172 w 231"/>
                  <a:gd name="T29" fmla="*/ 2 h 47"/>
                  <a:gd name="T30" fmla="*/ 184 w 231"/>
                  <a:gd name="T31" fmla="*/ 3 h 47"/>
                  <a:gd name="T32" fmla="*/ 194 w 231"/>
                  <a:gd name="T33" fmla="*/ 4 h 47"/>
                  <a:gd name="T34" fmla="*/ 201 w 231"/>
                  <a:gd name="T35" fmla="*/ 5 h 47"/>
                  <a:gd name="T36" fmla="*/ 208 w 231"/>
                  <a:gd name="T37" fmla="*/ 6 h 47"/>
                  <a:gd name="T38" fmla="*/ 215 w 231"/>
                  <a:gd name="T39" fmla="*/ 7 h 47"/>
                  <a:gd name="T40" fmla="*/ 220 w 231"/>
                  <a:gd name="T41" fmla="*/ 9 h 47"/>
                  <a:gd name="T42" fmla="*/ 224 w 231"/>
                  <a:gd name="T43" fmla="*/ 10 h 47"/>
                  <a:gd name="T44" fmla="*/ 228 w 231"/>
                  <a:gd name="T45" fmla="*/ 12 h 47"/>
                  <a:gd name="T46" fmla="*/ 230 w 231"/>
                  <a:gd name="T47" fmla="*/ 15 h 47"/>
                  <a:gd name="T48" fmla="*/ 230 w 231"/>
                  <a:gd name="T49" fmla="*/ 31 h 47"/>
                  <a:gd name="T50" fmla="*/ 225 w 231"/>
                  <a:gd name="T51" fmla="*/ 35 h 47"/>
                  <a:gd name="T52" fmla="*/ 218 w 231"/>
                  <a:gd name="T53" fmla="*/ 38 h 47"/>
                  <a:gd name="T54" fmla="*/ 213 w 231"/>
                  <a:gd name="T55" fmla="*/ 39 h 47"/>
                  <a:gd name="T56" fmla="*/ 209 w 231"/>
                  <a:gd name="T57" fmla="*/ 40 h 47"/>
                  <a:gd name="T58" fmla="*/ 205 w 231"/>
                  <a:gd name="T59" fmla="*/ 41 h 47"/>
                  <a:gd name="T60" fmla="*/ 201 w 231"/>
                  <a:gd name="T61" fmla="*/ 42 h 47"/>
                  <a:gd name="T62" fmla="*/ 196 w 231"/>
                  <a:gd name="T63" fmla="*/ 42 h 47"/>
                  <a:gd name="T64" fmla="*/ 191 w 231"/>
                  <a:gd name="T65" fmla="*/ 43 h 47"/>
                  <a:gd name="T66" fmla="*/ 183 w 231"/>
                  <a:gd name="T67" fmla="*/ 44 h 47"/>
                  <a:gd name="T68" fmla="*/ 175 w 231"/>
                  <a:gd name="T69" fmla="*/ 45 h 47"/>
                  <a:gd name="T70" fmla="*/ 166 w 231"/>
                  <a:gd name="T71" fmla="*/ 45 h 47"/>
                  <a:gd name="T72" fmla="*/ 158 w 231"/>
                  <a:gd name="T73" fmla="*/ 46 h 47"/>
                  <a:gd name="T74" fmla="*/ 148 w 231"/>
                  <a:gd name="T75" fmla="*/ 46 h 47"/>
                  <a:gd name="T76" fmla="*/ 142 w 231"/>
                  <a:gd name="T77" fmla="*/ 46 h 47"/>
                  <a:gd name="T78" fmla="*/ 136 w 231"/>
                  <a:gd name="T79" fmla="*/ 47 h 47"/>
                  <a:gd name="T80" fmla="*/ 130 w 231"/>
                  <a:gd name="T81" fmla="*/ 47 h 47"/>
                  <a:gd name="T82" fmla="*/ 123 w 231"/>
                  <a:gd name="T83" fmla="*/ 47 h 47"/>
                  <a:gd name="T84" fmla="*/ 117 w 231"/>
                  <a:gd name="T85" fmla="*/ 47 h 47"/>
                  <a:gd name="T86" fmla="*/ 111 w 231"/>
                  <a:gd name="T87" fmla="*/ 47 h 47"/>
                  <a:gd name="T88" fmla="*/ 104 w 231"/>
                  <a:gd name="T89" fmla="*/ 47 h 47"/>
                  <a:gd name="T90" fmla="*/ 98 w 231"/>
                  <a:gd name="T91" fmla="*/ 47 h 47"/>
                  <a:gd name="T92" fmla="*/ 92 w 231"/>
                  <a:gd name="T93" fmla="*/ 47 h 47"/>
                  <a:gd name="T94" fmla="*/ 86 w 231"/>
                  <a:gd name="T95" fmla="*/ 46 h 47"/>
                  <a:gd name="T96" fmla="*/ 77 w 231"/>
                  <a:gd name="T97" fmla="*/ 46 h 47"/>
                  <a:gd name="T98" fmla="*/ 63 w 231"/>
                  <a:gd name="T99" fmla="*/ 45 h 47"/>
                  <a:gd name="T100" fmla="*/ 50 w 231"/>
                  <a:gd name="T101" fmla="*/ 44 h 47"/>
                  <a:gd name="T102" fmla="*/ 39 w 231"/>
                  <a:gd name="T103" fmla="*/ 43 h 47"/>
                  <a:gd name="T104" fmla="*/ 29 w 231"/>
                  <a:gd name="T105" fmla="*/ 42 h 47"/>
                  <a:gd name="T106" fmla="*/ 20 w 231"/>
                  <a:gd name="T107" fmla="*/ 40 h 47"/>
                  <a:gd name="T108" fmla="*/ 14 w 231"/>
                  <a:gd name="T109" fmla="*/ 38 h 47"/>
                  <a:gd name="T110" fmla="*/ 9 w 231"/>
                  <a:gd name="T111" fmla="*/ 37 h 47"/>
                  <a:gd name="T112" fmla="*/ 5 w 231"/>
                  <a:gd name="T113" fmla="*/ 35 h 47"/>
                  <a:gd name="T114" fmla="*/ 2 w 231"/>
                  <a:gd name="T115" fmla="*/ 33 h 47"/>
                  <a:gd name="T116" fmla="*/ 0 w 231"/>
                  <a:gd name="T117" fmla="*/ 31 h 47"/>
                  <a:gd name="T118" fmla="*/ 0 w 231"/>
                  <a:gd name="T119" fmla="*/ 14 h 47"/>
                  <a:gd name="T120" fmla="*/ 4 w 231"/>
                  <a:gd name="T121" fmla="*/ 11 h 47"/>
                  <a:gd name="T122" fmla="*/ 10 w 231"/>
                  <a:gd name="T123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1" h="47">
                    <a:moveTo>
                      <a:pt x="14" y="8"/>
                    </a:moveTo>
                    <a:lnTo>
                      <a:pt x="16" y="7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22" y="6"/>
                    </a:lnTo>
                    <a:lnTo>
                      <a:pt x="24" y="6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32" y="5"/>
                    </a:lnTo>
                    <a:lnTo>
                      <a:pt x="34" y="4"/>
                    </a:lnTo>
                    <a:lnTo>
                      <a:pt x="37" y="4"/>
                    </a:lnTo>
                    <a:lnTo>
                      <a:pt x="40" y="4"/>
                    </a:lnTo>
                    <a:lnTo>
                      <a:pt x="43" y="3"/>
                    </a:lnTo>
                    <a:lnTo>
                      <a:pt x="46" y="3"/>
                    </a:lnTo>
                    <a:lnTo>
                      <a:pt x="49" y="3"/>
                    </a:lnTo>
                    <a:lnTo>
                      <a:pt x="52" y="2"/>
                    </a:lnTo>
                    <a:lnTo>
                      <a:pt x="56" y="2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1"/>
                    </a:lnTo>
                    <a:lnTo>
                      <a:pt x="69" y="1"/>
                    </a:lnTo>
                    <a:lnTo>
                      <a:pt x="73" y="1"/>
                    </a:lnTo>
                    <a:lnTo>
                      <a:pt x="76" y="1"/>
                    </a:lnTo>
                    <a:lnTo>
                      <a:pt x="80" y="1"/>
                    </a:lnTo>
                    <a:lnTo>
                      <a:pt x="84" y="1"/>
                    </a:lnTo>
                    <a:lnTo>
                      <a:pt x="87" y="0"/>
                    </a:lnTo>
                    <a:lnTo>
                      <a:pt x="91" y="0"/>
                    </a:lnTo>
                    <a:lnTo>
                      <a:pt x="95" y="0"/>
                    </a:lnTo>
                    <a:lnTo>
                      <a:pt x="99" y="0"/>
                    </a:lnTo>
                    <a:lnTo>
                      <a:pt x="103" y="0"/>
                    </a:lnTo>
                    <a:lnTo>
                      <a:pt x="107" y="0"/>
                    </a:lnTo>
                    <a:lnTo>
                      <a:pt x="111" y="0"/>
                    </a:lnTo>
                    <a:lnTo>
                      <a:pt x="115" y="0"/>
                    </a:lnTo>
                    <a:lnTo>
                      <a:pt x="120" y="0"/>
                    </a:lnTo>
                    <a:lnTo>
                      <a:pt x="125" y="0"/>
                    </a:lnTo>
                    <a:lnTo>
                      <a:pt x="130" y="0"/>
                    </a:lnTo>
                    <a:lnTo>
                      <a:pt x="135" y="0"/>
                    </a:lnTo>
                    <a:lnTo>
                      <a:pt x="140" y="0"/>
                    </a:lnTo>
                    <a:lnTo>
                      <a:pt x="145" y="0"/>
                    </a:lnTo>
                    <a:lnTo>
                      <a:pt x="150" y="1"/>
                    </a:lnTo>
                    <a:lnTo>
                      <a:pt x="154" y="1"/>
                    </a:lnTo>
                    <a:lnTo>
                      <a:pt x="159" y="1"/>
                    </a:lnTo>
                    <a:lnTo>
                      <a:pt x="163" y="1"/>
                    </a:lnTo>
                    <a:lnTo>
                      <a:pt x="168" y="2"/>
                    </a:lnTo>
                    <a:lnTo>
                      <a:pt x="172" y="2"/>
                    </a:lnTo>
                    <a:lnTo>
                      <a:pt x="176" y="2"/>
                    </a:lnTo>
                    <a:lnTo>
                      <a:pt x="180" y="3"/>
                    </a:lnTo>
                    <a:lnTo>
                      <a:pt x="184" y="3"/>
                    </a:lnTo>
                    <a:lnTo>
                      <a:pt x="188" y="3"/>
                    </a:lnTo>
                    <a:lnTo>
                      <a:pt x="191" y="4"/>
                    </a:lnTo>
                    <a:lnTo>
                      <a:pt x="194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4" y="5"/>
                    </a:lnTo>
                    <a:lnTo>
                      <a:pt x="206" y="6"/>
                    </a:lnTo>
                    <a:lnTo>
                      <a:pt x="208" y="6"/>
                    </a:lnTo>
                    <a:lnTo>
                      <a:pt x="211" y="7"/>
                    </a:lnTo>
                    <a:lnTo>
                      <a:pt x="213" y="7"/>
                    </a:lnTo>
                    <a:lnTo>
                      <a:pt x="215" y="7"/>
                    </a:lnTo>
                    <a:lnTo>
                      <a:pt x="216" y="8"/>
                    </a:lnTo>
                    <a:lnTo>
                      <a:pt x="218" y="8"/>
                    </a:lnTo>
                    <a:lnTo>
                      <a:pt x="220" y="9"/>
                    </a:lnTo>
                    <a:lnTo>
                      <a:pt x="221" y="9"/>
                    </a:lnTo>
                    <a:lnTo>
                      <a:pt x="223" y="10"/>
                    </a:lnTo>
                    <a:lnTo>
                      <a:pt x="224" y="10"/>
                    </a:lnTo>
                    <a:lnTo>
                      <a:pt x="226" y="11"/>
                    </a:lnTo>
                    <a:lnTo>
                      <a:pt x="227" y="12"/>
                    </a:lnTo>
                    <a:lnTo>
                      <a:pt x="228" y="12"/>
                    </a:lnTo>
                    <a:lnTo>
                      <a:pt x="229" y="13"/>
                    </a:lnTo>
                    <a:lnTo>
                      <a:pt x="230" y="14"/>
                    </a:lnTo>
                    <a:lnTo>
                      <a:pt x="230" y="15"/>
                    </a:lnTo>
                    <a:lnTo>
                      <a:pt x="231" y="16"/>
                    </a:lnTo>
                    <a:lnTo>
                      <a:pt x="231" y="30"/>
                    </a:lnTo>
                    <a:lnTo>
                      <a:pt x="230" y="31"/>
                    </a:lnTo>
                    <a:lnTo>
                      <a:pt x="229" y="32"/>
                    </a:lnTo>
                    <a:lnTo>
                      <a:pt x="227" y="33"/>
                    </a:lnTo>
                    <a:lnTo>
                      <a:pt x="225" y="35"/>
                    </a:lnTo>
                    <a:lnTo>
                      <a:pt x="222" y="36"/>
                    </a:lnTo>
                    <a:lnTo>
                      <a:pt x="220" y="37"/>
                    </a:lnTo>
                    <a:lnTo>
                      <a:pt x="218" y="38"/>
                    </a:lnTo>
                    <a:lnTo>
                      <a:pt x="216" y="39"/>
                    </a:lnTo>
                    <a:lnTo>
                      <a:pt x="214" y="39"/>
                    </a:lnTo>
                    <a:lnTo>
                      <a:pt x="213" y="39"/>
                    </a:lnTo>
                    <a:lnTo>
                      <a:pt x="212" y="39"/>
                    </a:lnTo>
                    <a:lnTo>
                      <a:pt x="211" y="40"/>
                    </a:lnTo>
                    <a:lnTo>
                      <a:pt x="209" y="40"/>
                    </a:lnTo>
                    <a:lnTo>
                      <a:pt x="208" y="40"/>
                    </a:lnTo>
                    <a:lnTo>
                      <a:pt x="207" y="41"/>
                    </a:lnTo>
                    <a:lnTo>
                      <a:pt x="205" y="41"/>
                    </a:lnTo>
                    <a:lnTo>
                      <a:pt x="204" y="41"/>
                    </a:lnTo>
                    <a:lnTo>
                      <a:pt x="202" y="41"/>
                    </a:lnTo>
                    <a:lnTo>
                      <a:pt x="201" y="42"/>
                    </a:lnTo>
                    <a:lnTo>
                      <a:pt x="200" y="42"/>
                    </a:lnTo>
                    <a:lnTo>
                      <a:pt x="198" y="42"/>
                    </a:lnTo>
                    <a:lnTo>
                      <a:pt x="196" y="42"/>
                    </a:lnTo>
                    <a:lnTo>
                      <a:pt x="195" y="43"/>
                    </a:lnTo>
                    <a:lnTo>
                      <a:pt x="193" y="43"/>
                    </a:lnTo>
                    <a:lnTo>
                      <a:pt x="191" y="43"/>
                    </a:lnTo>
                    <a:lnTo>
                      <a:pt x="188" y="43"/>
                    </a:lnTo>
                    <a:lnTo>
                      <a:pt x="186" y="44"/>
                    </a:lnTo>
                    <a:lnTo>
                      <a:pt x="183" y="44"/>
                    </a:lnTo>
                    <a:lnTo>
                      <a:pt x="180" y="44"/>
                    </a:lnTo>
                    <a:lnTo>
                      <a:pt x="178" y="44"/>
                    </a:lnTo>
                    <a:lnTo>
                      <a:pt x="175" y="45"/>
                    </a:lnTo>
                    <a:lnTo>
                      <a:pt x="172" y="45"/>
                    </a:lnTo>
                    <a:lnTo>
                      <a:pt x="169" y="45"/>
                    </a:lnTo>
                    <a:lnTo>
                      <a:pt x="166" y="45"/>
                    </a:lnTo>
                    <a:lnTo>
                      <a:pt x="163" y="45"/>
                    </a:lnTo>
                    <a:lnTo>
                      <a:pt x="160" y="46"/>
                    </a:lnTo>
                    <a:lnTo>
                      <a:pt x="158" y="46"/>
                    </a:lnTo>
                    <a:lnTo>
                      <a:pt x="154" y="46"/>
                    </a:lnTo>
                    <a:lnTo>
                      <a:pt x="151" y="46"/>
                    </a:lnTo>
                    <a:lnTo>
                      <a:pt x="148" y="46"/>
                    </a:lnTo>
                    <a:lnTo>
                      <a:pt x="146" y="46"/>
                    </a:lnTo>
                    <a:lnTo>
                      <a:pt x="144" y="46"/>
                    </a:lnTo>
                    <a:lnTo>
                      <a:pt x="142" y="46"/>
                    </a:lnTo>
                    <a:lnTo>
                      <a:pt x="140" y="47"/>
                    </a:lnTo>
                    <a:lnTo>
                      <a:pt x="138" y="47"/>
                    </a:lnTo>
                    <a:lnTo>
                      <a:pt x="136" y="47"/>
                    </a:lnTo>
                    <a:lnTo>
                      <a:pt x="134" y="47"/>
                    </a:lnTo>
                    <a:lnTo>
                      <a:pt x="132" y="47"/>
                    </a:lnTo>
                    <a:lnTo>
                      <a:pt x="130" y="47"/>
                    </a:lnTo>
                    <a:lnTo>
                      <a:pt x="128" y="47"/>
                    </a:lnTo>
                    <a:lnTo>
                      <a:pt x="126" y="47"/>
                    </a:lnTo>
                    <a:lnTo>
                      <a:pt x="123" y="47"/>
                    </a:lnTo>
                    <a:lnTo>
                      <a:pt x="121" y="47"/>
                    </a:lnTo>
                    <a:lnTo>
                      <a:pt x="119" y="47"/>
                    </a:lnTo>
                    <a:lnTo>
                      <a:pt x="117" y="47"/>
                    </a:lnTo>
                    <a:lnTo>
                      <a:pt x="115" y="47"/>
                    </a:lnTo>
                    <a:lnTo>
                      <a:pt x="113" y="47"/>
                    </a:lnTo>
                    <a:lnTo>
                      <a:pt x="111" y="47"/>
                    </a:lnTo>
                    <a:lnTo>
                      <a:pt x="109" y="47"/>
                    </a:lnTo>
                    <a:lnTo>
                      <a:pt x="106" y="47"/>
                    </a:lnTo>
                    <a:lnTo>
                      <a:pt x="104" y="47"/>
                    </a:lnTo>
                    <a:lnTo>
                      <a:pt x="102" y="47"/>
                    </a:lnTo>
                    <a:lnTo>
                      <a:pt x="100" y="47"/>
                    </a:lnTo>
                    <a:lnTo>
                      <a:pt x="98" y="47"/>
                    </a:lnTo>
                    <a:lnTo>
                      <a:pt x="96" y="47"/>
                    </a:lnTo>
                    <a:lnTo>
                      <a:pt x="94" y="47"/>
                    </a:lnTo>
                    <a:lnTo>
                      <a:pt x="92" y="47"/>
                    </a:lnTo>
                    <a:lnTo>
                      <a:pt x="90" y="47"/>
                    </a:lnTo>
                    <a:lnTo>
                      <a:pt x="88" y="46"/>
                    </a:lnTo>
                    <a:lnTo>
                      <a:pt x="86" y="46"/>
                    </a:lnTo>
                    <a:lnTo>
                      <a:pt x="84" y="46"/>
                    </a:lnTo>
                    <a:lnTo>
                      <a:pt x="82" y="46"/>
                    </a:lnTo>
                    <a:lnTo>
                      <a:pt x="77" y="46"/>
                    </a:lnTo>
                    <a:lnTo>
                      <a:pt x="72" y="46"/>
                    </a:lnTo>
                    <a:lnTo>
                      <a:pt x="67" y="46"/>
                    </a:lnTo>
                    <a:lnTo>
                      <a:pt x="63" y="45"/>
                    </a:lnTo>
                    <a:lnTo>
                      <a:pt x="58" y="45"/>
                    </a:lnTo>
                    <a:lnTo>
                      <a:pt x="54" y="45"/>
                    </a:lnTo>
                    <a:lnTo>
                      <a:pt x="50" y="44"/>
                    </a:lnTo>
                    <a:lnTo>
                      <a:pt x="46" y="44"/>
                    </a:lnTo>
                    <a:lnTo>
                      <a:pt x="43" y="44"/>
                    </a:lnTo>
                    <a:lnTo>
                      <a:pt x="39" y="43"/>
                    </a:lnTo>
                    <a:lnTo>
                      <a:pt x="35" y="43"/>
                    </a:lnTo>
                    <a:lnTo>
                      <a:pt x="32" y="42"/>
                    </a:lnTo>
                    <a:lnTo>
                      <a:pt x="29" y="42"/>
                    </a:lnTo>
                    <a:lnTo>
                      <a:pt x="26" y="41"/>
                    </a:lnTo>
                    <a:lnTo>
                      <a:pt x="23" y="40"/>
                    </a:lnTo>
                    <a:lnTo>
                      <a:pt x="20" y="40"/>
                    </a:lnTo>
                    <a:lnTo>
                      <a:pt x="18" y="39"/>
                    </a:lnTo>
                    <a:lnTo>
                      <a:pt x="16" y="39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0" y="37"/>
                    </a:lnTo>
                    <a:lnTo>
                      <a:pt x="9" y="37"/>
                    </a:lnTo>
                    <a:lnTo>
                      <a:pt x="7" y="36"/>
                    </a:lnTo>
                    <a:lnTo>
                      <a:pt x="6" y="35"/>
                    </a:lnTo>
                    <a:lnTo>
                      <a:pt x="5" y="35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2" y="33"/>
                    </a:lnTo>
                    <a:lnTo>
                      <a:pt x="1" y="32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0" y="30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1" y="13"/>
                    </a:lnTo>
                    <a:lnTo>
                      <a:pt x="2" y="12"/>
                    </a:lnTo>
                    <a:lnTo>
                      <a:pt x="4" y="11"/>
                    </a:lnTo>
                    <a:lnTo>
                      <a:pt x="5" y="10"/>
                    </a:lnTo>
                    <a:lnTo>
                      <a:pt x="7" y="9"/>
                    </a:lnTo>
                    <a:lnTo>
                      <a:pt x="10" y="9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7" name="Freeform 259"/>
              <p:cNvSpPr>
                <a:spLocks/>
              </p:cNvSpPr>
              <p:nvPr/>
            </p:nvSpPr>
            <p:spPr bwMode="auto">
              <a:xfrm>
                <a:off x="925" y="2755"/>
                <a:ext cx="222" cy="27"/>
              </a:xfrm>
              <a:custGeom>
                <a:avLst/>
                <a:gdLst>
                  <a:gd name="T0" fmla="*/ 211 w 222"/>
                  <a:gd name="T1" fmla="*/ 19 h 27"/>
                  <a:gd name="T2" fmla="*/ 200 w 222"/>
                  <a:gd name="T3" fmla="*/ 21 h 27"/>
                  <a:gd name="T4" fmla="*/ 187 w 222"/>
                  <a:gd name="T5" fmla="*/ 23 h 27"/>
                  <a:gd name="T6" fmla="*/ 172 w 222"/>
                  <a:gd name="T7" fmla="*/ 25 h 27"/>
                  <a:gd name="T8" fmla="*/ 154 w 222"/>
                  <a:gd name="T9" fmla="*/ 26 h 27"/>
                  <a:gd name="T10" fmla="*/ 140 w 222"/>
                  <a:gd name="T11" fmla="*/ 27 h 27"/>
                  <a:gd name="T12" fmla="*/ 134 w 222"/>
                  <a:gd name="T13" fmla="*/ 27 h 27"/>
                  <a:gd name="T14" fmla="*/ 129 w 222"/>
                  <a:gd name="T15" fmla="*/ 27 h 27"/>
                  <a:gd name="T16" fmla="*/ 123 w 222"/>
                  <a:gd name="T17" fmla="*/ 27 h 27"/>
                  <a:gd name="T18" fmla="*/ 117 w 222"/>
                  <a:gd name="T19" fmla="*/ 27 h 27"/>
                  <a:gd name="T20" fmla="*/ 111 w 222"/>
                  <a:gd name="T21" fmla="*/ 27 h 27"/>
                  <a:gd name="T22" fmla="*/ 103 w 222"/>
                  <a:gd name="T23" fmla="*/ 27 h 27"/>
                  <a:gd name="T24" fmla="*/ 94 w 222"/>
                  <a:gd name="T25" fmla="*/ 27 h 27"/>
                  <a:gd name="T26" fmla="*/ 86 w 222"/>
                  <a:gd name="T27" fmla="*/ 27 h 27"/>
                  <a:gd name="T28" fmla="*/ 78 w 222"/>
                  <a:gd name="T29" fmla="*/ 26 h 27"/>
                  <a:gd name="T30" fmla="*/ 71 w 222"/>
                  <a:gd name="T31" fmla="*/ 26 h 27"/>
                  <a:gd name="T32" fmla="*/ 61 w 222"/>
                  <a:gd name="T33" fmla="*/ 25 h 27"/>
                  <a:gd name="T34" fmla="*/ 52 w 222"/>
                  <a:gd name="T35" fmla="*/ 25 h 27"/>
                  <a:gd name="T36" fmla="*/ 43 w 222"/>
                  <a:gd name="T37" fmla="*/ 24 h 27"/>
                  <a:gd name="T38" fmla="*/ 35 w 222"/>
                  <a:gd name="T39" fmla="*/ 23 h 27"/>
                  <a:gd name="T40" fmla="*/ 27 w 222"/>
                  <a:gd name="T41" fmla="*/ 22 h 27"/>
                  <a:gd name="T42" fmla="*/ 21 w 222"/>
                  <a:gd name="T43" fmla="*/ 21 h 27"/>
                  <a:gd name="T44" fmla="*/ 17 w 222"/>
                  <a:gd name="T45" fmla="*/ 21 h 27"/>
                  <a:gd name="T46" fmla="*/ 14 w 222"/>
                  <a:gd name="T47" fmla="*/ 20 h 27"/>
                  <a:gd name="T48" fmla="*/ 7 w 222"/>
                  <a:gd name="T49" fmla="*/ 18 h 27"/>
                  <a:gd name="T50" fmla="*/ 2 w 222"/>
                  <a:gd name="T51" fmla="*/ 16 h 27"/>
                  <a:gd name="T52" fmla="*/ 0 w 222"/>
                  <a:gd name="T53" fmla="*/ 13 h 27"/>
                  <a:gd name="T54" fmla="*/ 1 w 222"/>
                  <a:gd name="T55" fmla="*/ 11 h 27"/>
                  <a:gd name="T56" fmla="*/ 5 w 222"/>
                  <a:gd name="T57" fmla="*/ 9 h 27"/>
                  <a:gd name="T58" fmla="*/ 12 w 222"/>
                  <a:gd name="T59" fmla="*/ 7 h 27"/>
                  <a:gd name="T60" fmla="*/ 21 w 222"/>
                  <a:gd name="T61" fmla="*/ 5 h 27"/>
                  <a:gd name="T62" fmla="*/ 32 w 222"/>
                  <a:gd name="T63" fmla="*/ 4 h 27"/>
                  <a:gd name="T64" fmla="*/ 43 w 222"/>
                  <a:gd name="T65" fmla="*/ 2 h 27"/>
                  <a:gd name="T66" fmla="*/ 56 w 222"/>
                  <a:gd name="T67" fmla="*/ 1 h 27"/>
                  <a:gd name="T68" fmla="*/ 70 w 222"/>
                  <a:gd name="T69" fmla="*/ 1 h 27"/>
                  <a:gd name="T70" fmla="*/ 85 w 222"/>
                  <a:gd name="T71" fmla="*/ 0 h 27"/>
                  <a:gd name="T72" fmla="*/ 100 w 222"/>
                  <a:gd name="T73" fmla="*/ 0 h 27"/>
                  <a:gd name="T74" fmla="*/ 116 w 222"/>
                  <a:gd name="T75" fmla="*/ 0 h 27"/>
                  <a:gd name="T76" fmla="*/ 128 w 222"/>
                  <a:gd name="T77" fmla="*/ 0 h 27"/>
                  <a:gd name="T78" fmla="*/ 141 w 222"/>
                  <a:gd name="T79" fmla="*/ 0 h 27"/>
                  <a:gd name="T80" fmla="*/ 153 w 222"/>
                  <a:gd name="T81" fmla="*/ 1 h 27"/>
                  <a:gd name="T82" fmla="*/ 164 w 222"/>
                  <a:gd name="T83" fmla="*/ 1 h 27"/>
                  <a:gd name="T84" fmla="*/ 175 w 222"/>
                  <a:gd name="T85" fmla="*/ 2 h 27"/>
                  <a:gd name="T86" fmla="*/ 185 w 222"/>
                  <a:gd name="T87" fmla="*/ 3 h 27"/>
                  <a:gd name="T88" fmla="*/ 193 w 222"/>
                  <a:gd name="T89" fmla="*/ 4 h 27"/>
                  <a:gd name="T90" fmla="*/ 201 w 222"/>
                  <a:gd name="T91" fmla="*/ 5 h 27"/>
                  <a:gd name="T92" fmla="*/ 208 w 222"/>
                  <a:gd name="T93" fmla="*/ 7 h 27"/>
                  <a:gd name="T94" fmla="*/ 214 w 222"/>
                  <a:gd name="T95" fmla="*/ 8 h 27"/>
                  <a:gd name="T96" fmla="*/ 218 w 222"/>
                  <a:gd name="T97" fmla="*/ 10 h 27"/>
                  <a:gd name="T98" fmla="*/ 221 w 222"/>
                  <a:gd name="T99" fmla="*/ 11 h 27"/>
                  <a:gd name="T100" fmla="*/ 222 w 222"/>
                  <a:gd name="T101" fmla="*/ 13 h 27"/>
                  <a:gd name="T102" fmla="*/ 222 w 222"/>
                  <a:gd name="T103" fmla="*/ 15 h 27"/>
                  <a:gd name="T104" fmla="*/ 219 w 222"/>
                  <a:gd name="T10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2" h="27">
                    <a:moveTo>
                      <a:pt x="216" y="18"/>
                    </a:moveTo>
                    <a:lnTo>
                      <a:pt x="214" y="19"/>
                    </a:lnTo>
                    <a:lnTo>
                      <a:pt x="211" y="19"/>
                    </a:lnTo>
                    <a:lnTo>
                      <a:pt x="208" y="20"/>
                    </a:lnTo>
                    <a:lnTo>
                      <a:pt x="204" y="21"/>
                    </a:lnTo>
                    <a:lnTo>
                      <a:pt x="200" y="21"/>
                    </a:lnTo>
                    <a:lnTo>
                      <a:pt x="196" y="22"/>
                    </a:lnTo>
                    <a:lnTo>
                      <a:pt x="192" y="23"/>
                    </a:lnTo>
                    <a:lnTo>
                      <a:pt x="187" y="23"/>
                    </a:lnTo>
                    <a:lnTo>
                      <a:pt x="182" y="24"/>
                    </a:lnTo>
                    <a:lnTo>
                      <a:pt x="177" y="24"/>
                    </a:lnTo>
                    <a:lnTo>
                      <a:pt x="172" y="25"/>
                    </a:lnTo>
                    <a:lnTo>
                      <a:pt x="166" y="25"/>
                    </a:lnTo>
                    <a:lnTo>
                      <a:pt x="160" y="25"/>
                    </a:lnTo>
                    <a:lnTo>
                      <a:pt x="154" y="26"/>
                    </a:lnTo>
                    <a:lnTo>
                      <a:pt x="148" y="26"/>
                    </a:lnTo>
                    <a:lnTo>
                      <a:pt x="142" y="26"/>
                    </a:lnTo>
                    <a:lnTo>
                      <a:pt x="140" y="27"/>
                    </a:lnTo>
                    <a:lnTo>
                      <a:pt x="138" y="27"/>
                    </a:lnTo>
                    <a:lnTo>
                      <a:pt x="136" y="27"/>
                    </a:lnTo>
                    <a:lnTo>
                      <a:pt x="134" y="27"/>
                    </a:lnTo>
                    <a:lnTo>
                      <a:pt x="132" y="27"/>
                    </a:lnTo>
                    <a:lnTo>
                      <a:pt x="131" y="27"/>
                    </a:lnTo>
                    <a:lnTo>
                      <a:pt x="129" y="27"/>
                    </a:lnTo>
                    <a:lnTo>
                      <a:pt x="127" y="27"/>
                    </a:lnTo>
                    <a:lnTo>
                      <a:pt x="125" y="27"/>
                    </a:lnTo>
                    <a:lnTo>
                      <a:pt x="123" y="27"/>
                    </a:lnTo>
                    <a:lnTo>
                      <a:pt x="121" y="27"/>
                    </a:lnTo>
                    <a:lnTo>
                      <a:pt x="119" y="27"/>
                    </a:lnTo>
                    <a:lnTo>
                      <a:pt x="117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11" y="27"/>
                    </a:lnTo>
                    <a:lnTo>
                      <a:pt x="108" y="27"/>
                    </a:lnTo>
                    <a:lnTo>
                      <a:pt x="105" y="27"/>
                    </a:lnTo>
                    <a:lnTo>
                      <a:pt x="103" y="27"/>
                    </a:lnTo>
                    <a:lnTo>
                      <a:pt x="100" y="27"/>
                    </a:lnTo>
                    <a:lnTo>
                      <a:pt x="97" y="27"/>
                    </a:lnTo>
                    <a:lnTo>
                      <a:pt x="94" y="27"/>
                    </a:lnTo>
                    <a:lnTo>
                      <a:pt x="91" y="27"/>
                    </a:lnTo>
                    <a:lnTo>
                      <a:pt x="89" y="27"/>
                    </a:lnTo>
                    <a:lnTo>
                      <a:pt x="86" y="27"/>
                    </a:lnTo>
                    <a:lnTo>
                      <a:pt x="84" y="26"/>
                    </a:lnTo>
                    <a:lnTo>
                      <a:pt x="81" y="26"/>
                    </a:lnTo>
                    <a:lnTo>
                      <a:pt x="78" y="26"/>
                    </a:lnTo>
                    <a:lnTo>
                      <a:pt x="76" y="26"/>
                    </a:lnTo>
                    <a:lnTo>
                      <a:pt x="73" y="26"/>
                    </a:lnTo>
                    <a:lnTo>
                      <a:pt x="71" y="26"/>
                    </a:lnTo>
                    <a:lnTo>
                      <a:pt x="68" y="26"/>
                    </a:lnTo>
                    <a:lnTo>
                      <a:pt x="65" y="26"/>
                    </a:lnTo>
                    <a:lnTo>
                      <a:pt x="61" y="25"/>
                    </a:lnTo>
                    <a:lnTo>
                      <a:pt x="58" y="25"/>
                    </a:lnTo>
                    <a:lnTo>
                      <a:pt x="55" y="25"/>
                    </a:lnTo>
                    <a:lnTo>
                      <a:pt x="52" y="25"/>
                    </a:lnTo>
                    <a:lnTo>
                      <a:pt x="49" y="25"/>
                    </a:lnTo>
                    <a:lnTo>
                      <a:pt x="46" y="24"/>
                    </a:lnTo>
                    <a:lnTo>
                      <a:pt x="43" y="24"/>
                    </a:lnTo>
                    <a:lnTo>
                      <a:pt x="40" y="24"/>
                    </a:lnTo>
                    <a:lnTo>
                      <a:pt x="37" y="23"/>
                    </a:lnTo>
                    <a:lnTo>
                      <a:pt x="35" y="23"/>
                    </a:lnTo>
                    <a:lnTo>
                      <a:pt x="32" y="23"/>
                    </a:lnTo>
                    <a:lnTo>
                      <a:pt x="30" y="23"/>
                    </a:lnTo>
                    <a:lnTo>
                      <a:pt x="27" y="22"/>
                    </a:lnTo>
                    <a:lnTo>
                      <a:pt x="25" y="22"/>
                    </a:lnTo>
                    <a:lnTo>
                      <a:pt x="23" y="22"/>
                    </a:lnTo>
                    <a:lnTo>
                      <a:pt x="21" y="21"/>
                    </a:lnTo>
                    <a:lnTo>
                      <a:pt x="20" y="21"/>
                    </a:lnTo>
                    <a:lnTo>
                      <a:pt x="19" y="21"/>
                    </a:lnTo>
                    <a:lnTo>
                      <a:pt x="17" y="21"/>
                    </a:lnTo>
                    <a:lnTo>
                      <a:pt x="16" y="20"/>
                    </a:lnTo>
                    <a:lnTo>
                      <a:pt x="15" y="20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0" y="19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3" y="17"/>
                    </a:lnTo>
                    <a:lnTo>
                      <a:pt x="2" y="16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1" y="11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12" y="7"/>
                    </a:lnTo>
                    <a:lnTo>
                      <a:pt x="14" y="6"/>
                    </a:lnTo>
                    <a:lnTo>
                      <a:pt x="17" y="6"/>
                    </a:lnTo>
                    <a:lnTo>
                      <a:pt x="21" y="5"/>
                    </a:lnTo>
                    <a:lnTo>
                      <a:pt x="24" y="5"/>
                    </a:lnTo>
                    <a:lnTo>
                      <a:pt x="28" y="4"/>
                    </a:lnTo>
                    <a:lnTo>
                      <a:pt x="32" y="4"/>
                    </a:lnTo>
                    <a:lnTo>
                      <a:pt x="36" y="3"/>
                    </a:lnTo>
                    <a:lnTo>
                      <a:pt x="39" y="3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2" y="2"/>
                    </a:lnTo>
                    <a:lnTo>
                      <a:pt x="56" y="1"/>
                    </a:lnTo>
                    <a:lnTo>
                      <a:pt x="61" y="1"/>
                    </a:lnTo>
                    <a:lnTo>
                      <a:pt x="65" y="1"/>
                    </a:lnTo>
                    <a:lnTo>
                      <a:pt x="70" y="1"/>
                    </a:lnTo>
                    <a:lnTo>
                      <a:pt x="75" y="0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90" y="0"/>
                    </a:lnTo>
                    <a:lnTo>
                      <a:pt x="95" y="0"/>
                    </a:lnTo>
                    <a:lnTo>
                      <a:pt x="100" y="0"/>
                    </a:lnTo>
                    <a:lnTo>
                      <a:pt x="106" y="0"/>
                    </a:lnTo>
                    <a:lnTo>
                      <a:pt x="111" y="0"/>
                    </a:lnTo>
                    <a:lnTo>
                      <a:pt x="116" y="0"/>
                    </a:lnTo>
                    <a:lnTo>
                      <a:pt x="120" y="0"/>
                    </a:lnTo>
                    <a:lnTo>
                      <a:pt x="124" y="0"/>
                    </a:lnTo>
                    <a:lnTo>
                      <a:pt x="128" y="0"/>
                    </a:lnTo>
                    <a:lnTo>
                      <a:pt x="133" y="0"/>
                    </a:lnTo>
                    <a:lnTo>
                      <a:pt x="137" y="0"/>
                    </a:lnTo>
                    <a:lnTo>
                      <a:pt x="141" y="0"/>
                    </a:lnTo>
                    <a:lnTo>
                      <a:pt x="145" y="0"/>
                    </a:lnTo>
                    <a:lnTo>
                      <a:pt x="149" y="0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4" y="1"/>
                    </a:lnTo>
                    <a:lnTo>
                      <a:pt x="168" y="2"/>
                    </a:lnTo>
                    <a:lnTo>
                      <a:pt x="171" y="2"/>
                    </a:lnTo>
                    <a:lnTo>
                      <a:pt x="175" y="2"/>
                    </a:lnTo>
                    <a:lnTo>
                      <a:pt x="178" y="2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8" y="3"/>
                    </a:lnTo>
                    <a:lnTo>
                      <a:pt x="191" y="4"/>
                    </a:lnTo>
                    <a:lnTo>
                      <a:pt x="193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4" y="6"/>
                    </a:lnTo>
                    <a:lnTo>
                      <a:pt x="206" y="6"/>
                    </a:lnTo>
                    <a:lnTo>
                      <a:pt x="208" y="7"/>
                    </a:lnTo>
                    <a:lnTo>
                      <a:pt x="210" y="7"/>
                    </a:lnTo>
                    <a:lnTo>
                      <a:pt x="212" y="7"/>
                    </a:lnTo>
                    <a:lnTo>
                      <a:pt x="214" y="8"/>
                    </a:lnTo>
                    <a:lnTo>
                      <a:pt x="215" y="8"/>
                    </a:lnTo>
                    <a:lnTo>
                      <a:pt x="217" y="9"/>
                    </a:lnTo>
                    <a:lnTo>
                      <a:pt x="218" y="10"/>
                    </a:lnTo>
                    <a:lnTo>
                      <a:pt x="220" y="10"/>
                    </a:lnTo>
                    <a:lnTo>
                      <a:pt x="221" y="11"/>
                    </a:lnTo>
                    <a:lnTo>
                      <a:pt x="221" y="11"/>
                    </a:lnTo>
                    <a:lnTo>
                      <a:pt x="222" y="12"/>
                    </a:lnTo>
                    <a:lnTo>
                      <a:pt x="222" y="13"/>
                    </a:lnTo>
                    <a:lnTo>
                      <a:pt x="222" y="13"/>
                    </a:lnTo>
                    <a:lnTo>
                      <a:pt x="222" y="14"/>
                    </a:lnTo>
                    <a:lnTo>
                      <a:pt x="222" y="14"/>
                    </a:lnTo>
                    <a:lnTo>
                      <a:pt x="222" y="15"/>
                    </a:lnTo>
                    <a:lnTo>
                      <a:pt x="221" y="16"/>
                    </a:lnTo>
                    <a:lnTo>
                      <a:pt x="220" y="16"/>
                    </a:lnTo>
                    <a:lnTo>
                      <a:pt x="219" y="17"/>
                    </a:lnTo>
                    <a:lnTo>
                      <a:pt x="218" y="17"/>
                    </a:lnTo>
                    <a:lnTo>
                      <a:pt x="216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8" name="Freeform 260"/>
              <p:cNvSpPr>
                <a:spLocks/>
              </p:cNvSpPr>
              <p:nvPr/>
            </p:nvSpPr>
            <p:spPr bwMode="auto">
              <a:xfrm>
                <a:off x="923" y="2772"/>
                <a:ext cx="226" cy="23"/>
              </a:xfrm>
              <a:custGeom>
                <a:avLst/>
                <a:gdLst>
                  <a:gd name="T0" fmla="*/ 223 w 226"/>
                  <a:gd name="T1" fmla="*/ 10 h 23"/>
                  <a:gd name="T2" fmla="*/ 217 w 226"/>
                  <a:gd name="T3" fmla="*/ 14 h 23"/>
                  <a:gd name="T4" fmla="*/ 209 w 226"/>
                  <a:gd name="T5" fmla="*/ 16 h 23"/>
                  <a:gd name="T6" fmla="*/ 200 w 226"/>
                  <a:gd name="T7" fmla="*/ 18 h 23"/>
                  <a:gd name="T8" fmla="*/ 189 w 226"/>
                  <a:gd name="T9" fmla="*/ 19 h 23"/>
                  <a:gd name="T10" fmla="*/ 177 w 226"/>
                  <a:gd name="T11" fmla="*/ 20 h 23"/>
                  <a:gd name="T12" fmla="*/ 164 w 226"/>
                  <a:gd name="T13" fmla="*/ 21 h 23"/>
                  <a:gd name="T14" fmla="*/ 150 w 226"/>
                  <a:gd name="T15" fmla="*/ 22 h 23"/>
                  <a:gd name="T16" fmla="*/ 141 w 226"/>
                  <a:gd name="T17" fmla="*/ 23 h 23"/>
                  <a:gd name="T18" fmla="*/ 135 w 226"/>
                  <a:gd name="T19" fmla="*/ 23 h 23"/>
                  <a:gd name="T20" fmla="*/ 130 w 226"/>
                  <a:gd name="T21" fmla="*/ 23 h 23"/>
                  <a:gd name="T22" fmla="*/ 124 w 226"/>
                  <a:gd name="T23" fmla="*/ 23 h 23"/>
                  <a:gd name="T24" fmla="*/ 118 w 226"/>
                  <a:gd name="T25" fmla="*/ 23 h 23"/>
                  <a:gd name="T26" fmla="*/ 111 w 226"/>
                  <a:gd name="T27" fmla="*/ 23 h 23"/>
                  <a:gd name="T28" fmla="*/ 102 w 226"/>
                  <a:gd name="T29" fmla="*/ 23 h 23"/>
                  <a:gd name="T30" fmla="*/ 94 w 226"/>
                  <a:gd name="T31" fmla="*/ 23 h 23"/>
                  <a:gd name="T32" fmla="*/ 86 w 226"/>
                  <a:gd name="T33" fmla="*/ 23 h 23"/>
                  <a:gd name="T34" fmla="*/ 78 w 226"/>
                  <a:gd name="T35" fmla="*/ 22 h 23"/>
                  <a:gd name="T36" fmla="*/ 70 w 226"/>
                  <a:gd name="T37" fmla="*/ 22 h 23"/>
                  <a:gd name="T38" fmla="*/ 60 w 226"/>
                  <a:gd name="T39" fmla="*/ 21 h 23"/>
                  <a:gd name="T40" fmla="*/ 51 w 226"/>
                  <a:gd name="T41" fmla="*/ 20 h 23"/>
                  <a:gd name="T42" fmla="*/ 42 w 226"/>
                  <a:gd name="T43" fmla="*/ 20 h 23"/>
                  <a:gd name="T44" fmla="*/ 34 w 226"/>
                  <a:gd name="T45" fmla="*/ 19 h 23"/>
                  <a:gd name="T46" fmla="*/ 27 w 226"/>
                  <a:gd name="T47" fmla="*/ 17 h 23"/>
                  <a:gd name="T48" fmla="*/ 22 w 226"/>
                  <a:gd name="T49" fmla="*/ 17 h 23"/>
                  <a:gd name="T50" fmla="*/ 18 w 226"/>
                  <a:gd name="T51" fmla="*/ 16 h 23"/>
                  <a:gd name="T52" fmla="*/ 15 w 226"/>
                  <a:gd name="T53" fmla="*/ 15 h 23"/>
                  <a:gd name="T54" fmla="*/ 6 w 226"/>
                  <a:gd name="T55" fmla="*/ 12 h 23"/>
                  <a:gd name="T56" fmla="*/ 1 w 226"/>
                  <a:gd name="T57" fmla="*/ 9 h 23"/>
                  <a:gd name="T58" fmla="*/ 0 w 226"/>
                  <a:gd name="T59" fmla="*/ 6 h 23"/>
                  <a:gd name="T60" fmla="*/ 0 w 226"/>
                  <a:gd name="T61" fmla="*/ 0 h 23"/>
                  <a:gd name="T62" fmla="*/ 3 w 226"/>
                  <a:gd name="T63" fmla="*/ 3 h 23"/>
                  <a:gd name="T64" fmla="*/ 9 w 226"/>
                  <a:gd name="T65" fmla="*/ 5 h 23"/>
                  <a:gd name="T66" fmla="*/ 15 w 226"/>
                  <a:gd name="T67" fmla="*/ 6 h 23"/>
                  <a:gd name="T68" fmla="*/ 18 w 226"/>
                  <a:gd name="T69" fmla="*/ 7 h 23"/>
                  <a:gd name="T70" fmla="*/ 22 w 226"/>
                  <a:gd name="T71" fmla="*/ 8 h 23"/>
                  <a:gd name="T72" fmla="*/ 28 w 226"/>
                  <a:gd name="T73" fmla="*/ 9 h 23"/>
                  <a:gd name="T74" fmla="*/ 36 w 226"/>
                  <a:gd name="T75" fmla="*/ 10 h 23"/>
                  <a:gd name="T76" fmla="*/ 44 w 226"/>
                  <a:gd name="T77" fmla="*/ 11 h 23"/>
                  <a:gd name="T78" fmla="*/ 53 w 226"/>
                  <a:gd name="T79" fmla="*/ 12 h 23"/>
                  <a:gd name="T80" fmla="*/ 63 w 226"/>
                  <a:gd name="T81" fmla="*/ 13 h 23"/>
                  <a:gd name="T82" fmla="*/ 72 w 226"/>
                  <a:gd name="T83" fmla="*/ 13 h 23"/>
                  <a:gd name="T84" fmla="*/ 80 w 226"/>
                  <a:gd name="T85" fmla="*/ 14 h 23"/>
                  <a:gd name="T86" fmla="*/ 88 w 226"/>
                  <a:gd name="T87" fmla="*/ 14 h 23"/>
                  <a:gd name="T88" fmla="*/ 97 w 226"/>
                  <a:gd name="T89" fmla="*/ 14 h 23"/>
                  <a:gd name="T90" fmla="*/ 105 w 226"/>
                  <a:gd name="T91" fmla="*/ 14 h 23"/>
                  <a:gd name="T92" fmla="*/ 114 w 226"/>
                  <a:gd name="T93" fmla="*/ 14 h 23"/>
                  <a:gd name="T94" fmla="*/ 120 w 226"/>
                  <a:gd name="T95" fmla="*/ 14 h 23"/>
                  <a:gd name="T96" fmla="*/ 126 w 226"/>
                  <a:gd name="T97" fmla="*/ 14 h 23"/>
                  <a:gd name="T98" fmla="*/ 132 w 226"/>
                  <a:gd name="T99" fmla="*/ 14 h 23"/>
                  <a:gd name="T100" fmla="*/ 137 w 226"/>
                  <a:gd name="T101" fmla="*/ 14 h 23"/>
                  <a:gd name="T102" fmla="*/ 143 w 226"/>
                  <a:gd name="T103" fmla="*/ 14 h 23"/>
                  <a:gd name="T104" fmla="*/ 158 w 226"/>
                  <a:gd name="T105" fmla="*/ 13 h 23"/>
                  <a:gd name="T106" fmla="*/ 175 w 226"/>
                  <a:gd name="T107" fmla="*/ 12 h 23"/>
                  <a:gd name="T108" fmla="*/ 191 w 226"/>
                  <a:gd name="T109" fmla="*/ 10 h 23"/>
                  <a:gd name="T110" fmla="*/ 204 w 226"/>
                  <a:gd name="T111" fmla="*/ 8 h 23"/>
                  <a:gd name="T112" fmla="*/ 214 w 226"/>
                  <a:gd name="T113" fmla="*/ 6 h 23"/>
                  <a:gd name="T114" fmla="*/ 220 w 226"/>
                  <a:gd name="T115" fmla="*/ 3 h 23"/>
                  <a:gd name="T116" fmla="*/ 223 w 226"/>
                  <a:gd name="T117" fmla="*/ 2 h 23"/>
                  <a:gd name="T118" fmla="*/ 226 w 226"/>
                  <a:gd name="T119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6" h="23">
                    <a:moveTo>
                      <a:pt x="226" y="8"/>
                    </a:moveTo>
                    <a:lnTo>
                      <a:pt x="225" y="9"/>
                    </a:lnTo>
                    <a:lnTo>
                      <a:pt x="223" y="10"/>
                    </a:lnTo>
                    <a:lnTo>
                      <a:pt x="221" y="12"/>
                    </a:lnTo>
                    <a:lnTo>
                      <a:pt x="219" y="13"/>
                    </a:lnTo>
                    <a:lnTo>
                      <a:pt x="217" y="14"/>
                    </a:lnTo>
                    <a:lnTo>
                      <a:pt x="214" y="15"/>
                    </a:lnTo>
                    <a:lnTo>
                      <a:pt x="211" y="15"/>
                    </a:lnTo>
                    <a:lnTo>
                      <a:pt x="209" y="16"/>
                    </a:lnTo>
                    <a:lnTo>
                      <a:pt x="206" y="17"/>
                    </a:lnTo>
                    <a:lnTo>
                      <a:pt x="203" y="17"/>
                    </a:lnTo>
                    <a:lnTo>
                      <a:pt x="200" y="18"/>
                    </a:lnTo>
                    <a:lnTo>
                      <a:pt x="196" y="18"/>
                    </a:lnTo>
                    <a:lnTo>
                      <a:pt x="193" y="19"/>
                    </a:lnTo>
                    <a:lnTo>
                      <a:pt x="189" y="19"/>
                    </a:lnTo>
                    <a:lnTo>
                      <a:pt x="185" y="20"/>
                    </a:lnTo>
                    <a:lnTo>
                      <a:pt x="181" y="20"/>
                    </a:lnTo>
                    <a:lnTo>
                      <a:pt x="177" y="20"/>
                    </a:lnTo>
                    <a:lnTo>
                      <a:pt x="173" y="21"/>
                    </a:lnTo>
                    <a:lnTo>
                      <a:pt x="169" y="21"/>
                    </a:lnTo>
                    <a:lnTo>
                      <a:pt x="164" y="21"/>
                    </a:lnTo>
                    <a:lnTo>
                      <a:pt x="160" y="22"/>
                    </a:lnTo>
                    <a:lnTo>
                      <a:pt x="155" y="22"/>
                    </a:lnTo>
                    <a:lnTo>
                      <a:pt x="150" y="22"/>
                    </a:lnTo>
                    <a:lnTo>
                      <a:pt x="145" y="22"/>
                    </a:lnTo>
                    <a:lnTo>
                      <a:pt x="143" y="23"/>
                    </a:lnTo>
                    <a:lnTo>
                      <a:pt x="141" y="23"/>
                    </a:lnTo>
                    <a:lnTo>
                      <a:pt x="139" y="23"/>
                    </a:lnTo>
                    <a:lnTo>
                      <a:pt x="137" y="23"/>
                    </a:lnTo>
                    <a:lnTo>
                      <a:pt x="135" y="23"/>
                    </a:lnTo>
                    <a:lnTo>
                      <a:pt x="133" y="23"/>
                    </a:lnTo>
                    <a:lnTo>
                      <a:pt x="131" y="23"/>
                    </a:lnTo>
                    <a:lnTo>
                      <a:pt x="130" y="23"/>
                    </a:lnTo>
                    <a:lnTo>
                      <a:pt x="128" y="23"/>
                    </a:lnTo>
                    <a:lnTo>
                      <a:pt x="126" y="23"/>
                    </a:lnTo>
                    <a:lnTo>
                      <a:pt x="124" y="23"/>
                    </a:lnTo>
                    <a:lnTo>
                      <a:pt x="122" y="23"/>
                    </a:lnTo>
                    <a:lnTo>
                      <a:pt x="120" y="23"/>
                    </a:lnTo>
                    <a:lnTo>
                      <a:pt x="118" y="23"/>
                    </a:lnTo>
                    <a:lnTo>
                      <a:pt x="116" y="23"/>
                    </a:lnTo>
                    <a:lnTo>
                      <a:pt x="114" y="23"/>
                    </a:lnTo>
                    <a:lnTo>
                      <a:pt x="111" y="23"/>
                    </a:lnTo>
                    <a:lnTo>
                      <a:pt x="108" y="23"/>
                    </a:lnTo>
                    <a:lnTo>
                      <a:pt x="105" y="23"/>
                    </a:lnTo>
                    <a:lnTo>
                      <a:pt x="102" y="23"/>
                    </a:lnTo>
                    <a:lnTo>
                      <a:pt x="100" y="23"/>
                    </a:lnTo>
                    <a:lnTo>
                      <a:pt x="97" y="23"/>
                    </a:lnTo>
                    <a:lnTo>
                      <a:pt x="94" y="23"/>
                    </a:lnTo>
                    <a:lnTo>
                      <a:pt x="91" y="23"/>
                    </a:lnTo>
                    <a:lnTo>
                      <a:pt x="89" y="23"/>
                    </a:lnTo>
                    <a:lnTo>
                      <a:pt x="86" y="23"/>
                    </a:lnTo>
                    <a:lnTo>
                      <a:pt x="83" y="22"/>
                    </a:lnTo>
                    <a:lnTo>
                      <a:pt x="81" y="22"/>
                    </a:lnTo>
                    <a:lnTo>
                      <a:pt x="78" y="22"/>
                    </a:lnTo>
                    <a:lnTo>
                      <a:pt x="76" y="22"/>
                    </a:lnTo>
                    <a:lnTo>
                      <a:pt x="73" y="22"/>
                    </a:lnTo>
                    <a:lnTo>
                      <a:pt x="70" y="22"/>
                    </a:lnTo>
                    <a:lnTo>
                      <a:pt x="67" y="22"/>
                    </a:lnTo>
                    <a:lnTo>
                      <a:pt x="64" y="21"/>
                    </a:lnTo>
                    <a:lnTo>
                      <a:pt x="60" y="21"/>
                    </a:lnTo>
                    <a:lnTo>
                      <a:pt x="57" y="21"/>
                    </a:lnTo>
                    <a:lnTo>
                      <a:pt x="54" y="21"/>
                    </a:lnTo>
                    <a:lnTo>
                      <a:pt x="51" y="20"/>
                    </a:lnTo>
                    <a:lnTo>
                      <a:pt x="48" y="20"/>
                    </a:lnTo>
                    <a:lnTo>
                      <a:pt x="45" y="20"/>
                    </a:lnTo>
                    <a:lnTo>
                      <a:pt x="42" y="20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4" y="19"/>
                    </a:lnTo>
                    <a:lnTo>
                      <a:pt x="32" y="18"/>
                    </a:lnTo>
                    <a:lnTo>
                      <a:pt x="29" y="18"/>
                    </a:lnTo>
                    <a:lnTo>
                      <a:pt x="27" y="17"/>
                    </a:lnTo>
                    <a:lnTo>
                      <a:pt x="24" y="17"/>
                    </a:lnTo>
                    <a:lnTo>
                      <a:pt x="23" y="17"/>
                    </a:lnTo>
                    <a:lnTo>
                      <a:pt x="22" y="17"/>
                    </a:lnTo>
                    <a:lnTo>
                      <a:pt x="20" y="16"/>
                    </a:lnTo>
                    <a:lnTo>
                      <a:pt x="19" y="16"/>
                    </a:lnTo>
                    <a:lnTo>
                      <a:pt x="18" y="16"/>
                    </a:lnTo>
                    <a:lnTo>
                      <a:pt x="17" y="15"/>
                    </a:lnTo>
                    <a:lnTo>
                      <a:pt x="16" y="15"/>
                    </a:lnTo>
                    <a:lnTo>
                      <a:pt x="15" y="15"/>
                    </a:lnTo>
                    <a:lnTo>
                      <a:pt x="11" y="14"/>
                    </a:lnTo>
                    <a:lnTo>
                      <a:pt x="9" y="13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3" y="10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7" y="4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16" y="7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1" y="8"/>
                    </a:lnTo>
                    <a:lnTo>
                      <a:pt x="22" y="8"/>
                    </a:lnTo>
                    <a:lnTo>
                      <a:pt x="23" y="8"/>
                    </a:lnTo>
                    <a:lnTo>
                      <a:pt x="26" y="9"/>
                    </a:lnTo>
                    <a:lnTo>
                      <a:pt x="28" y="9"/>
                    </a:lnTo>
                    <a:lnTo>
                      <a:pt x="31" y="9"/>
                    </a:lnTo>
                    <a:lnTo>
                      <a:pt x="33" y="10"/>
                    </a:lnTo>
                    <a:lnTo>
                      <a:pt x="36" y="10"/>
                    </a:lnTo>
                    <a:lnTo>
                      <a:pt x="39" y="10"/>
                    </a:lnTo>
                    <a:lnTo>
                      <a:pt x="41" y="11"/>
                    </a:lnTo>
                    <a:lnTo>
                      <a:pt x="44" y="11"/>
                    </a:lnTo>
                    <a:lnTo>
                      <a:pt x="47" y="11"/>
                    </a:lnTo>
                    <a:lnTo>
                      <a:pt x="50" y="12"/>
                    </a:lnTo>
                    <a:lnTo>
                      <a:pt x="53" y="12"/>
                    </a:lnTo>
                    <a:lnTo>
                      <a:pt x="57" y="12"/>
                    </a:lnTo>
                    <a:lnTo>
                      <a:pt x="60" y="12"/>
                    </a:lnTo>
                    <a:lnTo>
                      <a:pt x="63" y="13"/>
                    </a:lnTo>
                    <a:lnTo>
                      <a:pt x="67" y="13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80" y="14"/>
                    </a:lnTo>
                    <a:lnTo>
                      <a:pt x="83" y="14"/>
                    </a:lnTo>
                    <a:lnTo>
                      <a:pt x="86" y="14"/>
                    </a:lnTo>
                    <a:lnTo>
                      <a:pt x="88" y="14"/>
                    </a:lnTo>
                    <a:lnTo>
                      <a:pt x="91" y="14"/>
                    </a:lnTo>
                    <a:lnTo>
                      <a:pt x="94" y="14"/>
                    </a:lnTo>
                    <a:lnTo>
                      <a:pt x="97" y="14"/>
                    </a:lnTo>
                    <a:lnTo>
                      <a:pt x="99" y="14"/>
                    </a:lnTo>
                    <a:lnTo>
                      <a:pt x="102" y="14"/>
                    </a:lnTo>
                    <a:lnTo>
                      <a:pt x="105" y="14"/>
                    </a:lnTo>
                    <a:lnTo>
                      <a:pt x="108" y="14"/>
                    </a:lnTo>
                    <a:lnTo>
                      <a:pt x="111" y="14"/>
                    </a:lnTo>
                    <a:lnTo>
                      <a:pt x="114" y="14"/>
                    </a:lnTo>
                    <a:lnTo>
                      <a:pt x="116" y="14"/>
                    </a:lnTo>
                    <a:lnTo>
                      <a:pt x="118" y="14"/>
                    </a:lnTo>
                    <a:lnTo>
                      <a:pt x="120" y="14"/>
                    </a:lnTo>
                    <a:lnTo>
                      <a:pt x="122" y="14"/>
                    </a:lnTo>
                    <a:lnTo>
                      <a:pt x="124" y="14"/>
                    </a:lnTo>
                    <a:lnTo>
                      <a:pt x="126" y="14"/>
                    </a:lnTo>
                    <a:lnTo>
                      <a:pt x="128" y="14"/>
                    </a:lnTo>
                    <a:lnTo>
                      <a:pt x="130" y="14"/>
                    </a:lnTo>
                    <a:lnTo>
                      <a:pt x="132" y="14"/>
                    </a:lnTo>
                    <a:lnTo>
                      <a:pt x="134" y="14"/>
                    </a:lnTo>
                    <a:lnTo>
                      <a:pt x="135" y="14"/>
                    </a:lnTo>
                    <a:lnTo>
                      <a:pt x="137" y="14"/>
                    </a:lnTo>
                    <a:lnTo>
                      <a:pt x="139" y="14"/>
                    </a:lnTo>
                    <a:lnTo>
                      <a:pt x="141" y="14"/>
                    </a:lnTo>
                    <a:lnTo>
                      <a:pt x="143" y="14"/>
                    </a:lnTo>
                    <a:lnTo>
                      <a:pt x="145" y="14"/>
                    </a:lnTo>
                    <a:lnTo>
                      <a:pt x="152" y="13"/>
                    </a:lnTo>
                    <a:lnTo>
                      <a:pt x="158" y="13"/>
                    </a:lnTo>
                    <a:lnTo>
                      <a:pt x="164" y="13"/>
                    </a:lnTo>
                    <a:lnTo>
                      <a:pt x="170" y="12"/>
                    </a:lnTo>
                    <a:lnTo>
                      <a:pt x="175" y="12"/>
                    </a:lnTo>
                    <a:lnTo>
                      <a:pt x="181" y="11"/>
                    </a:lnTo>
                    <a:lnTo>
                      <a:pt x="186" y="11"/>
                    </a:lnTo>
                    <a:lnTo>
                      <a:pt x="191" y="10"/>
                    </a:lnTo>
                    <a:lnTo>
                      <a:pt x="195" y="9"/>
                    </a:lnTo>
                    <a:lnTo>
                      <a:pt x="200" y="9"/>
                    </a:lnTo>
                    <a:lnTo>
                      <a:pt x="204" y="8"/>
                    </a:lnTo>
                    <a:lnTo>
                      <a:pt x="207" y="7"/>
                    </a:lnTo>
                    <a:lnTo>
                      <a:pt x="211" y="6"/>
                    </a:lnTo>
                    <a:lnTo>
                      <a:pt x="214" y="6"/>
                    </a:lnTo>
                    <a:lnTo>
                      <a:pt x="217" y="5"/>
                    </a:lnTo>
                    <a:lnTo>
                      <a:pt x="219" y="4"/>
                    </a:lnTo>
                    <a:lnTo>
                      <a:pt x="220" y="3"/>
                    </a:lnTo>
                    <a:lnTo>
                      <a:pt x="221" y="3"/>
                    </a:lnTo>
                    <a:lnTo>
                      <a:pt x="222" y="2"/>
                    </a:lnTo>
                    <a:lnTo>
                      <a:pt x="223" y="2"/>
                    </a:lnTo>
                    <a:lnTo>
                      <a:pt x="224" y="1"/>
                    </a:lnTo>
                    <a:lnTo>
                      <a:pt x="225" y="1"/>
                    </a:lnTo>
                    <a:lnTo>
                      <a:pt x="226" y="1"/>
                    </a:lnTo>
                    <a:lnTo>
                      <a:pt x="226" y="0"/>
                    </a:lnTo>
                    <a:lnTo>
                      <a:pt x="226" y="8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9" name="Freeform 261"/>
              <p:cNvSpPr>
                <a:spLocks/>
              </p:cNvSpPr>
              <p:nvPr/>
            </p:nvSpPr>
            <p:spPr bwMode="auto">
              <a:xfrm>
                <a:off x="974" y="2758"/>
                <a:ext cx="48" cy="15"/>
              </a:xfrm>
              <a:custGeom>
                <a:avLst/>
                <a:gdLst>
                  <a:gd name="T0" fmla="*/ 25 w 48"/>
                  <a:gd name="T1" fmla="*/ 0 h 15"/>
                  <a:gd name="T2" fmla="*/ 48 w 48"/>
                  <a:gd name="T3" fmla="*/ 11 h 15"/>
                  <a:gd name="T4" fmla="*/ 12 w 48"/>
                  <a:gd name="T5" fmla="*/ 15 h 15"/>
                  <a:gd name="T6" fmla="*/ 0 w 48"/>
                  <a:gd name="T7" fmla="*/ 1 h 15"/>
                  <a:gd name="T8" fmla="*/ 25 w 4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25" y="0"/>
                    </a:moveTo>
                    <a:lnTo>
                      <a:pt x="48" y="11"/>
                    </a:lnTo>
                    <a:lnTo>
                      <a:pt x="12" y="15"/>
                    </a:lnTo>
                    <a:lnTo>
                      <a:pt x="0" y="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0" name="Freeform 262"/>
              <p:cNvSpPr>
                <a:spLocks/>
              </p:cNvSpPr>
              <p:nvPr/>
            </p:nvSpPr>
            <p:spPr bwMode="auto">
              <a:xfrm>
                <a:off x="978" y="2759"/>
                <a:ext cx="38" cy="12"/>
              </a:xfrm>
              <a:custGeom>
                <a:avLst/>
                <a:gdLst>
                  <a:gd name="T0" fmla="*/ 21 w 38"/>
                  <a:gd name="T1" fmla="*/ 0 h 12"/>
                  <a:gd name="T2" fmla="*/ 38 w 38"/>
                  <a:gd name="T3" fmla="*/ 9 h 12"/>
                  <a:gd name="T4" fmla="*/ 10 w 38"/>
                  <a:gd name="T5" fmla="*/ 12 h 12"/>
                  <a:gd name="T6" fmla="*/ 0 w 38"/>
                  <a:gd name="T7" fmla="*/ 2 h 12"/>
                  <a:gd name="T8" fmla="*/ 21 w 38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2">
                    <a:moveTo>
                      <a:pt x="21" y="0"/>
                    </a:moveTo>
                    <a:lnTo>
                      <a:pt x="38" y="9"/>
                    </a:lnTo>
                    <a:lnTo>
                      <a:pt x="10" y="12"/>
                    </a:lnTo>
                    <a:lnTo>
                      <a:pt x="0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1" name="Freeform 263"/>
              <p:cNvSpPr>
                <a:spLocks/>
              </p:cNvSpPr>
              <p:nvPr/>
            </p:nvSpPr>
            <p:spPr bwMode="auto">
              <a:xfrm>
                <a:off x="957" y="2673"/>
                <a:ext cx="8" cy="14"/>
              </a:xfrm>
              <a:custGeom>
                <a:avLst/>
                <a:gdLst>
                  <a:gd name="T0" fmla="*/ 1 w 8"/>
                  <a:gd name="T1" fmla="*/ 14 h 14"/>
                  <a:gd name="T2" fmla="*/ 0 w 8"/>
                  <a:gd name="T3" fmla="*/ 13 h 14"/>
                  <a:gd name="T4" fmla="*/ 0 w 8"/>
                  <a:gd name="T5" fmla="*/ 11 h 14"/>
                  <a:gd name="T6" fmla="*/ 0 w 8"/>
                  <a:gd name="T7" fmla="*/ 8 h 14"/>
                  <a:gd name="T8" fmla="*/ 1 w 8"/>
                  <a:gd name="T9" fmla="*/ 6 h 14"/>
                  <a:gd name="T10" fmla="*/ 1 w 8"/>
                  <a:gd name="T11" fmla="*/ 4 h 14"/>
                  <a:gd name="T12" fmla="*/ 2 w 8"/>
                  <a:gd name="T13" fmla="*/ 3 h 14"/>
                  <a:gd name="T14" fmla="*/ 3 w 8"/>
                  <a:gd name="T15" fmla="*/ 2 h 14"/>
                  <a:gd name="T16" fmla="*/ 4 w 8"/>
                  <a:gd name="T17" fmla="*/ 1 h 14"/>
                  <a:gd name="T18" fmla="*/ 4 w 8"/>
                  <a:gd name="T19" fmla="*/ 1 h 14"/>
                  <a:gd name="T20" fmla="*/ 5 w 8"/>
                  <a:gd name="T21" fmla="*/ 0 h 14"/>
                  <a:gd name="T22" fmla="*/ 6 w 8"/>
                  <a:gd name="T23" fmla="*/ 0 h 14"/>
                  <a:gd name="T24" fmla="*/ 7 w 8"/>
                  <a:gd name="T25" fmla="*/ 0 h 14"/>
                  <a:gd name="T26" fmla="*/ 8 w 8"/>
                  <a:gd name="T27" fmla="*/ 1 h 14"/>
                  <a:gd name="T28" fmla="*/ 8 w 8"/>
                  <a:gd name="T29" fmla="*/ 3 h 14"/>
                  <a:gd name="T30" fmla="*/ 8 w 8"/>
                  <a:gd name="T31" fmla="*/ 6 h 14"/>
                  <a:gd name="T32" fmla="*/ 7 w 8"/>
                  <a:gd name="T33" fmla="*/ 8 h 14"/>
                  <a:gd name="T34" fmla="*/ 7 w 8"/>
                  <a:gd name="T35" fmla="*/ 10 h 14"/>
                  <a:gd name="T36" fmla="*/ 6 w 8"/>
                  <a:gd name="T37" fmla="*/ 11 h 14"/>
                  <a:gd name="T38" fmla="*/ 5 w 8"/>
                  <a:gd name="T39" fmla="*/ 12 h 14"/>
                  <a:gd name="T40" fmla="*/ 4 w 8"/>
                  <a:gd name="T41" fmla="*/ 13 h 14"/>
                  <a:gd name="T42" fmla="*/ 4 w 8"/>
                  <a:gd name="T43" fmla="*/ 13 h 14"/>
                  <a:gd name="T44" fmla="*/ 3 w 8"/>
                  <a:gd name="T45" fmla="*/ 14 h 14"/>
                  <a:gd name="T46" fmla="*/ 2 w 8"/>
                  <a:gd name="T47" fmla="*/ 14 h 14"/>
                  <a:gd name="T48" fmla="*/ 1 w 8"/>
                  <a:gd name="T4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4">
                    <a:moveTo>
                      <a:pt x="1" y="14"/>
                    </a:moveTo>
                    <a:lnTo>
                      <a:pt x="0" y="13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7" y="10"/>
                    </a:lnTo>
                    <a:lnTo>
                      <a:pt x="6" y="11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2" name="Freeform 264"/>
              <p:cNvSpPr>
                <a:spLocks/>
              </p:cNvSpPr>
              <p:nvPr/>
            </p:nvSpPr>
            <p:spPr bwMode="auto">
              <a:xfrm>
                <a:off x="963" y="2703"/>
                <a:ext cx="24" cy="22"/>
              </a:xfrm>
              <a:custGeom>
                <a:avLst/>
                <a:gdLst>
                  <a:gd name="T0" fmla="*/ 0 w 24"/>
                  <a:gd name="T1" fmla="*/ 22 h 22"/>
                  <a:gd name="T2" fmla="*/ 0 w 24"/>
                  <a:gd name="T3" fmla="*/ 0 h 22"/>
                  <a:gd name="T4" fmla="*/ 24 w 24"/>
                  <a:gd name="T5" fmla="*/ 6 h 22"/>
                  <a:gd name="T6" fmla="*/ 24 w 24"/>
                  <a:gd name="T7" fmla="*/ 22 h 22"/>
                  <a:gd name="T8" fmla="*/ 0 w 24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2">
                    <a:moveTo>
                      <a:pt x="0" y="22"/>
                    </a:moveTo>
                    <a:lnTo>
                      <a:pt x="0" y="0"/>
                    </a:lnTo>
                    <a:lnTo>
                      <a:pt x="24" y="6"/>
                    </a:lnTo>
                    <a:lnTo>
                      <a:pt x="24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3" name="Rectangle 265"/>
              <p:cNvSpPr>
                <a:spLocks noChangeArrowheads="1"/>
              </p:cNvSpPr>
              <p:nvPr/>
            </p:nvSpPr>
            <p:spPr bwMode="auto">
              <a:xfrm>
                <a:off x="966" y="2707"/>
                <a:ext cx="19" cy="1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4" name="Freeform 266"/>
              <p:cNvSpPr>
                <a:spLocks/>
              </p:cNvSpPr>
              <p:nvPr/>
            </p:nvSpPr>
            <p:spPr bwMode="auto">
              <a:xfrm>
                <a:off x="953" y="2670"/>
                <a:ext cx="49" cy="45"/>
              </a:xfrm>
              <a:custGeom>
                <a:avLst/>
                <a:gdLst>
                  <a:gd name="T0" fmla="*/ 8 w 49"/>
                  <a:gd name="T1" fmla="*/ 12 h 45"/>
                  <a:gd name="T2" fmla="*/ 8 w 49"/>
                  <a:gd name="T3" fmla="*/ 12 h 45"/>
                  <a:gd name="T4" fmla="*/ 9 w 49"/>
                  <a:gd name="T5" fmla="*/ 11 h 45"/>
                  <a:gd name="T6" fmla="*/ 11 w 49"/>
                  <a:gd name="T7" fmla="*/ 8 h 45"/>
                  <a:gd name="T8" fmla="*/ 13 w 49"/>
                  <a:gd name="T9" fmla="*/ 6 h 45"/>
                  <a:gd name="T10" fmla="*/ 15 w 49"/>
                  <a:gd name="T11" fmla="*/ 4 h 45"/>
                  <a:gd name="T12" fmla="*/ 18 w 49"/>
                  <a:gd name="T13" fmla="*/ 2 h 45"/>
                  <a:gd name="T14" fmla="*/ 21 w 49"/>
                  <a:gd name="T15" fmla="*/ 1 h 45"/>
                  <a:gd name="T16" fmla="*/ 24 w 49"/>
                  <a:gd name="T17" fmla="*/ 0 h 45"/>
                  <a:gd name="T18" fmla="*/ 28 w 49"/>
                  <a:gd name="T19" fmla="*/ 0 h 45"/>
                  <a:gd name="T20" fmla="*/ 31 w 49"/>
                  <a:gd name="T21" fmla="*/ 1 h 45"/>
                  <a:gd name="T22" fmla="*/ 36 w 49"/>
                  <a:gd name="T23" fmla="*/ 2 h 45"/>
                  <a:gd name="T24" fmla="*/ 39 w 49"/>
                  <a:gd name="T25" fmla="*/ 4 h 45"/>
                  <a:gd name="T26" fmla="*/ 43 w 49"/>
                  <a:gd name="T27" fmla="*/ 7 h 45"/>
                  <a:gd name="T28" fmla="*/ 46 w 49"/>
                  <a:gd name="T29" fmla="*/ 10 h 45"/>
                  <a:gd name="T30" fmla="*/ 48 w 49"/>
                  <a:gd name="T31" fmla="*/ 14 h 45"/>
                  <a:gd name="T32" fmla="*/ 49 w 49"/>
                  <a:gd name="T33" fmla="*/ 18 h 45"/>
                  <a:gd name="T34" fmla="*/ 49 w 49"/>
                  <a:gd name="T35" fmla="*/ 22 h 45"/>
                  <a:gd name="T36" fmla="*/ 49 w 49"/>
                  <a:gd name="T37" fmla="*/ 27 h 45"/>
                  <a:gd name="T38" fmla="*/ 48 w 49"/>
                  <a:gd name="T39" fmla="*/ 31 h 45"/>
                  <a:gd name="T40" fmla="*/ 46 w 49"/>
                  <a:gd name="T41" fmla="*/ 35 h 45"/>
                  <a:gd name="T42" fmla="*/ 43 w 49"/>
                  <a:gd name="T43" fmla="*/ 38 h 45"/>
                  <a:gd name="T44" fmla="*/ 40 w 49"/>
                  <a:gd name="T45" fmla="*/ 41 h 45"/>
                  <a:gd name="T46" fmla="*/ 36 w 49"/>
                  <a:gd name="T47" fmla="*/ 43 h 45"/>
                  <a:gd name="T48" fmla="*/ 32 w 49"/>
                  <a:gd name="T49" fmla="*/ 44 h 45"/>
                  <a:gd name="T50" fmla="*/ 28 w 49"/>
                  <a:gd name="T51" fmla="*/ 45 h 45"/>
                  <a:gd name="T52" fmla="*/ 24 w 49"/>
                  <a:gd name="T53" fmla="*/ 44 h 45"/>
                  <a:gd name="T54" fmla="*/ 21 w 49"/>
                  <a:gd name="T55" fmla="*/ 44 h 45"/>
                  <a:gd name="T56" fmla="*/ 18 w 49"/>
                  <a:gd name="T57" fmla="*/ 43 h 45"/>
                  <a:gd name="T58" fmla="*/ 15 w 49"/>
                  <a:gd name="T59" fmla="*/ 41 h 45"/>
                  <a:gd name="T60" fmla="*/ 13 w 49"/>
                  <a:gd name="T61" fmla="*/ 39 h 45"/>
                  <a:gd name="T62" fmla="*/ 11 w 49"/>
                  <a:gd name="T63" fmla="*/ 37 h 45"/>
                  <a:gd name="T64" fmla="*/ 9 w 49"/>
                  <a:gd name="T65" fmla="*/ 35 h 45"/>
                  <a:gd name="T66" fmla="*/ 7 w 49"/>
                  <a:gd name="T67" fmla="*/ 32 h 45"/>
                  <a:gd name="T68" fmla="*/ 7 w 49"/>
                  <a:gd name="T69" fmla="*/ 31 h 45"/>
                  <a:gd name="T70" fmla="*/ 6 w 49"/>
                  <a:gd name="T71" fmla="*/ 31 h 45"/>
                  <a:gd name="T72" fmla="*/ 5 w 49"/>
                  <a:gd name="T73" fmla="*/ 30 h 45"/>
                  <a:gd name="T74" fmla="*/ 2 w 49"/>
                  <a:gd name="T75" fmla="*/ 29 h 45"/>
                  <a:gd name="T76" fmla="*/ 1 w 49"/>
                  <a:gd name="T77" fmla="*/ 26 h 45"/>
                  <a:gd name="T78" fmla="*/ 0 w 49"/>
                  <a:gd name="T79" fmla="*/ 23 h 45"/>
                  <a:gd name="T80" fmla="*/ 0 w 49"/>
                  <a:gd name="T81" fmla="*/ 19 h 45"/>
                  <a:gd name="T82" fmla="*/ 1 w 49"/>
                  <a:gd name="T83" fmla="*/ 16 h 45"/>
                  <a:gd name="T84" fmla="*/ 4 w 49"/>
                  <a:gd name="T85" fmla="*/ 13 h 45"/>
                  <a:gd name="T86" fmla="*/ 6 w 49"/>
                  <a:gd name="T87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5">
                    <a:moveTo>
                      <a:pt x="8" y="12"/>
                    </a:move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5" y="4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31" y="1"/>
                    </a:lnTo>
                    <a:lnTo>
                      <a:pt x="34" y="1"/>
                    </a:lnTo>
                    <a:lnTo>
                      <a:pt x="36" y="2"/>
                    </a:lnTo>
                    <a:lnTo>
                      <a:pt x="38" y="3"/>
                    </a:lnTo>
                    <a:lnTo>
                      <a:pt x="39" y="4"/>
                    </a:lnTo>
                    <a:lnTo>
                      <a:pt x="41" y="5"/>
                    </a:lnTo>
                    <a:lnTo>
                      <a:pt x="43" y="7"/>
                    </a:lnTo>
                    <a:lnTo>
                      <a:pt x="44" y="8"/>
                    </a:lnTo>
                    <a:lnTo>
                      <a:pt x="46" y="10"/>
                    </a:lnTo>
                    <a:lnTo>
                      <a:pt x="47" y="12"/>
                    </a:lnTo>
                    <a:lnTo>
                      <a:pt x="48" y="14"/>
                    </a:lnTo>
                    <a:lnTo>
                      <a:pt x="48" y="16"/>
                    </a:lnTo>
                    <a:lnTo>
                      <a:pt x="49" y="18"/>
                    </a:lnTo>
                    <a:lnTo>
                      <a:pt x="49" y="20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7"/>
                    </a:lnTo>
                    <a:lnTo>
                      <a:pt x="49" y="29"/>
                    </a:lnTo>
                    <a:lnTo>
                      <a:pt x="48" y="31"/>
                    </a:lnTo>
                    <a:lnTo>
                      <a:pt x="47" y="33"/>
                    </a:lnTo>
                    <a:lnTo>
                      <a:pt x="46" y="35"/>
                    </a:lnTo>
                    <a:lnTo>
                      <a:pt x="45" y="36"/>
                    </a:lnTo>
                    <a:lnTo>
                      <a:pt x="43" y="38"/>
                    </a:lnTo>
                    <a:lnTo>
                      <a:pt x="42" y="39"/>
                    </a:lnTo>
                    <a:lnTo>
                      <a:pt x="40" y="41"/>
                    </a:lnTo>
                    <a:lnTo>
                      <a:pt x="38" y="42"/>
                    </a:lnTo>
                    <a:lnTo>
                      <a:pt x="36" y="43"/>
                    </a:lnTo>
                    <a:lnTo>
                      <a:pt x="34" y="43"/>
                    </a:lnTo>
                    <a:lnTo>
                      <a:pt x="32" y="44"/>
                    </a:lnTo>
                    <a:lnTo>
                      <a:pt x="30" y="44"/>
                    </a:lnTo>
                    <a:lnTo>
                      <a:pt x="28" y="45"/>
                    </a:lnTo>
                    <a:lnTo>
                      <a:pt x="26" y="44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1" y="44"/>
                    </a:lnTo>
                    <a:lnTo>
                      <a:pt x="19" y="43"/>
                    </a:lnTo>
                    <a:lnTo>
                      <a:pt x="18" y="43"/>
                    </a:lnTo>
                    <a:lnTo>
                      <a:pt x="17" y="42"/>
                    </a:lnTo>
                    <a:lnTo>
                      <a:pt x="15" y="41"/>
                    </a:lnTo>
                    <a:lnTo>
                      <a:pt x="14" y="40"/>
                    </a:lnTo>
                    <a:lnTo>
                      <a:pt x="13" y="39"/>
                    </a:lnTo>
                    <a:lnTo>
                      <a:pt x="12" y="38"/>
                    </a:lnTo>
                    <a:lnTo>
                      <a:pt x="11" y="37"/>
                    </a:lnTo>
                    <a:lnTo>
                      <a:pt x="10" y="36"/>
                    </a:lnTo>
                    <a:lnTo>
                      <a:pt x="9" y="35"/>
                    </a:lnTo>
                    <a:lnTo>
                      <a:pt x="8" y="33"/>
                    </a:lnTo>
                    <a:lnTo>
                      <a:pt x="7" y="32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5" y="30"/>
                    </a:lnTo>
                    <a:lnTo>
                      <a:pt x="4" y="30"/>
                    </a:lnTo>
                    <a:lnTo>
                      <a:pt x="2" y="29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2" y="14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5" name="Freeform 267"/>
              <p:cNvSpPr>
                <a:spLocks/>
              </p:cNvSpPr>
              <p:nvPr/>
            </p:nvSpPr>
            <p:spPr bwMode="auto">
              <a:xfrm>
                <a:off x="955" y="2674"/>
                <a:ext cx="44" cy="37"/>
              </a:xfrm>
              <a:custGeom>
                <a:avLst/>
                <a:gdLst>
                  <a:gd name="T0" fmla="*/ 6 w 44"/>
                  <a:gd name="T1" fmla="*/ 12 h 37"/>
                  <a:gd name="T2" fmla="*/ 7 w 44"/>
                  <a:gd name="T3" fmla="*/ 13 h 37"/>
                  <a:gd name="T4" fmla="*/ 8 w 44"/>
                  <a:gd name="T5" fmla="*/ 12 h 37"/>
                  <a:gd name="T6" fmla="*/ 9 w 44"/>
                  <a:gd name="T7" fmla="*/ 9 h 37"/>
                  <a:gd name="T8" fmla="*/ 11 w 44"/>
                  <a:gd name="T9" fmla="*/ 7 h 37"/>
                  <a:gd name="T10" fmla="*/ 13 w 44"/>
                  <a:gd name="T11" fmla="*/ 4 h 37"/>
                  <a:gd name="T12" fmla="*/ 16 w 44"/>
                  <a:gd name="T13" fmla="*/ 2 h 37"/>
                  <a:gd name="T14" fmla="*/ 19 w 44"/>
                  <a:gd name="T15" fmla="*/ 1 h 37"/>
                  <a:gd name="T16" fmla="*/ 22 w 44"/>
                  <a:gd name="T17" fmla="*/ 0 h 37"/>
                  <a:gd name="T18" fmla="*/ 25 w 44"/>
                  <a:gd name="T19" fmla="*/ 0 h 37"/>
                  <a:gd name="T20" fmla="*/ 31 w 44"/>
                  <a:gd name="T21" fmla="*/ 1 h 37"/>
                  <a:gd name="T22" fmla="*/ 37 w 44"/>
                  <a:gd name="T23" fmla="*/ 4 h 37"/>
                  <a:gd name="T24" fmla="*/ 42 w 44"/>
                  <a:gd name="T25" fmla="*/ 9 h 37"/>
                  <a:gd name="T26" fmla="*/ 44 w 44"/>
                  <a:gd name="T27" fmla="*/ 16 h 37"/>
                  <a:gd name="T28" fmla="*/ 44 w 44"/>
                  <a:gd name="T29" fmla="*/ 22 h 37"/>
                  <a:gd name="T30" fmla="*/ 43 w 44"/>
                  <a:gd name="T31" fmla="*/ 26 h 37"/>
                  <a:gd name="T32" fmla="*/ 41 w 44"/>
                  <a:gd name="T33" fmla="*/ 29 h 37"/>
                  <a:gd name="T34" fmla="*/ 39 w 44"/>
                  <a:gd name="T35" fmla="*/ 32 h 37"/>
                  <a:gd name="T36" fmla="*/ 36 w 44"/>
                  <a:gd name="T37" fmla="*/ 34 h 37"/>
                  <a:gd name="T38" fmla="*/ 33 w 44"/>
                  <a:gd name="T39" fmla="*/ 36 h 37"/>
                  <a:gd name="T40" fmla="*/ 30 w 44"/>
                  <a:gd name="T41" fmla="*/ 37 h 37"/>
                  <a:gd name="T42" fmla="*/ 26 w 44"/>
                  <a:gd name="T43" fmla="*/ 37 h 37"/>
                  <a:gd name="T44" fmla="*/ 21 w 44"/>
                  <a:gd name="T45" fmla="*/ 37 h 37"/>
                  <a:gd name="T46" fmla="*/ 15 w 44"/>
                  <a:gd name="T47" fmla="*/ 34 h 37"/>
                  <a:gd name="T48" fmla="*/ 11 w 44"/>
                  <a:gd name="T49" fmla="*/ 30 h 37"/>
                  <a:gd name="T50" fmla="*/ 8 w 44"/>
                  <a:gd name="T51" fmla="*/ 25 h 37"/>
                  <a:gd name="T52" fmla="*/ 6 w 44"/>
                  <a:gd name="T53" fmla="*/ 22 h 37"/>
                  <a:gd name="T54" fmla="*/ 5 w 44"/>
                  <a:gd name="T55" fmla="*/ 23 h 37"/>
                  <a:gd name="T56" fmla="*/ 3 w 44"/>
                  <a:gd name="T57" fmla="*/ 23 h 37"/>
                  <a:gd name="T58" fmla="*/ 2 w 44"/>
                  <a:gd name="T59" fmla="*/ 22 h 37"/>
                  <a:gd name="T60" fmla="*/ 1 w 44"/>
                  <a:gd name="T61" fmla="*/ 20 h 37"/>
                  <a:gd name="T62" fmla="*/ 0 w 44"/>
                  <a:gd name="T63" fmla="*/ 18 h 37"/>
                  <a:gd name="T64" fmla="*/ 1 w 44"/>
                  <a:gd name="T65" fmla="*/ 16 h 37"/>
                  <a:gd name="T66" fmla="*/ 1 w 44"/>
                  <a:gd name="T67" fmla="*/ 14 h 37"/>
                  <a:gd name="T68" fmla="*/ 3 w 44"/>
                  <a:gd name="T69" fmla="*/ 13 h 37"/>
                  <a:gd name="T70" fmla="*/ 4 w 44"/>
                  <a:gd name="T71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4" h="37">
                    <a:moveTo>
                      <a:pt x="5" y="12"/>
                    </a:moveTo>
                    <a:lnTo>
                      <a:pt x="6" y="12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5" y="3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31" y="1"/>
                    </a:lnTo>
                    <a:lnTo>
                      <a:pt x="34" y="2"/>
                    </a:lnTo>
                    <a:lnTo>
                      <a:pt x="37" y="4"/>
                    </a:lnTo>
                    <a:lnTo>
                      <a:pt x="40" y="6"/>
                    </a:lnTo>
                    <a:lnTo>
                      <a:pt x="42" y="9"/>
                    </a:lnTo>
                    <a:lnTo>
                      <a:pt x="43" y="13"/>
                    </a:lnTo>
                    <a:lnTo>
                      <a:pt x="44" y="16"/>
                    </a:lnTo>
                    <a:lnTo>
                      <a:pt x="44" y="20"/>
                    </a:lnTo>
                    <a:lnTo>
                      <a:pt x="44" y="22"/>
                    </a:lnTo>
                    <a:lnTo>
                      <a:pt x="43" y="24"/>
                    </a:lnTo>
                    <a:lnTo>
                      <a:pt x="43" y="26"/>
                    </a:lnTo>
                    <a:lnTo>
                      <a:pt x="42" y="27"/>
                    </a:lnTo>
                    <a:lnTo>
                      <a:pt x="41" y="29"/>
                    </a:lnTo>
                    <a:lnTo>
                      <a:pt x="40" y="30"/>
                    </a:lnTo>
                    <a:lnTo>
                      <a:pt x="39" y="32"/>
                    </a:lnTo>
                    <a:lnTo>
                      <a:pt x="37" y="33"/>
                    </a:lnTo>
                    <a:lnTo>
                      <a:pt x="36" y="34"/>
                    </a:lnTo>
                    <a:lnTo>
                      <a:pt x="35" y="35"/>
                    </a:lnTo>
                    <a:lnTo>
                      <a:pt x="33" y="36"/>
                    </a:lnTo>
                    <a:lnTo>
                      <a:pt x="31" y="36"/>
                    </a:lnTo>
                    <a:lnTo>
                      <a:pt x="30" y="37"/>
                    </a:lnTo>
                    <a:lnTo>
                      <a:pt x="28" y="37"/>
                    </a:lnTo>
                    <a:lnTo>
                      <a:pt x="26" y="37"/>
                    </a:lnTo>
                    <a:lnTo>
                      <a:pt x="24" y="37"/>
                    </a:lnTo>
                    <a:lnTo>
                      <a:pt x="21" y="37"/>
                    </a:lnTo>
                    <a:lnTo>
                      <a:pt x="18" y="35"/>
                    </a:lnTo>
                    <a:lnTo>
                      <a:pt x="15" y="34"/>
                    </a:lnTo>
                    <a:lnTo>
                      <a:pt x="13" y="32"/>
                    </a:lnTo>
                    <a:lnTo>
                      <a:pt x="11" y="30"/>
                    </a:lnTo>
                    <a:lnTo>
                      <a:pt x="9" y="28"/>
                    </a:lnTo>
                    <a:lnTo>
                      <a:pt x="8" y="25"/>
                    </a:lnTo>
                    <a:lnTo>
                      <a:pt x="7" y="22"/>
                    </a:lnTo>
                    <a:lnTo>
                      <a:pt x="6" y="22"/>
                    </a:lnTo>
                    <a:lnTo>
                      <a:pt x="6" y="23"/>
                    </a:lnTo>
                    <a:lnTo>
                      <a:pt x="5" y="23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2" y="22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6" name="Freeform 268"/>
              <p:cNvSpPr>
                <a:spLocks/>
              </p:cNvSpPr>
              <p:nvPr/>
            </p:nvSpPr>
            <p:spPr bwMode="auto">
              <a:xfrm>
                <a:off x="971" y="2699"/>
                <a:ext cx="17" cy="7"/>
              </a:xfrm>
              <a:custGeom>
                <a:avLst/>
                <a:gdLst>
                  <a:gd name="T0" fmla="*/ 17 w 17"/>
                  <a:gd name="T1" fmla="*/ 2 h 7"/>
                  <a:gd name="T2" fmla="*/ 17 w 17"/>
                  <a:gd name="T3" fmla="*/ 2 h 7"/>
                  <a:gd name="T4" fmla="*/ 17 w 17"/>
                  <a:gd name="T5" fmla="*/ 3 h 7"/>
                  <a:gd name="T6" fmla="*/ 17 w 17"/>
                  <a:gd name="T7" fmla="*/ 3 h 7"/>
                  <a:gd name="T8" fmla="*/ 16 w 17"/>
                  <a:gd name="T9" fmla="*/ 4 h 7"/>
                  <a:gd name="T10" fmla="*/ 16 w 17"/>
                  <a:gd name="T11" fmla="*/ 5 h 7"/>
                  <a:gd name="T12" fmla="*/ 15 w 17"/>
                  <a:gd name="T13" fmla="*/ 5 h 7"/>
                  <a:gd name="T14" fmla="*/ 15 w 17"/>
                  <a:gd name="T15" fmla="*/ 6 h 7"/>
                  <a:gd name="T16" fmla="*/ 14 w 17"/>
                  <a:gd name="T17" fmla="*/ 6 h 7"/>
                  <a:gd name="T18" fmla="*/ 13 w 17"/>
                  <a:gd name="T19" fmla="*/ 7 h 7"/>
                  <a:gd name="T20" fmla="*/ 11 w 17"/>
                  <a:gd name="T21" fmla="*/ 7 h 7"/>
                  <a:gd name="T22" fmla="*/ 10 w 17"/>
                  <a:gd name="T23" fmla="*/ 7 h 7"/>
                  <a:gd name="T24" fmla="*/ 9 w 17"/>
                  <a:gd name="T25" fmla="*/ 7 h 7"/>
                  <a:gd name="T26" fmla="*/ 8 w 17"/>
                  <a:gd name="T27" fmla="*/ 7 h 7"/>
                  <a:gd name="T28" fmla="*/ 7 w 17"/>
                  <a:gd name="T29" fmla="*/ 7 h 7"/>
                  <a:gd name="T30" fmla="*/ 7 w 17"/>
                  <a:gd name="T31" fmla="*/ 7 h 7"/>
                  <a:gd name="T32" fmla="*/ 7 w 17"/>
                  <a:gd name="T33" fmla="*/ 7 h 7"/>
                  <a:gd name="T34" fmla="*/ 0 w 17"/>
                  <a:gd name="T35" fmla="*/ 0 h 7"/>
                  <a:gd name="T36" fmla="*/ 17 w 17"/>
                  <a:gd name="T3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lnTo>
                      <a:pt x="17" y="2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6" y="4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0" y="0"/>
                    </a:ln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7" name="Freeform 269"/>
              <p:cNvSpPr>
                <a:spLocks/>
              </p:cNvSpPr>
              <p:nvPr/>
            </p:nvSpPr>
            <p:spPr bwMode="auto">
              <a:xfrm>
                <a:off x="975" y="2701"/>
                <a:ext cx="11" cy="3"/>
              </a:xfrm>
              <a:custGeom>
                <a:avLst/>
                <a:gdLst>
                  <a:gd name="T0" fmla="*/ 11 w 11"/>
                  <a:gd name="T1" fmla="*/ 1 h 3"/>
                  <a:gd name="T2" fmla="*/ 10 w 11"/>
                  <a:gd name="T3" fmla="*/ 3 h 3"/>
                  <a:gd name="T4" fmla="*/ 3 w 11"/>
                  <a:gd name="T5" fmla="*/ 2 h 3"/>
                  <a:gd name="T6" fmla="*/ 0 w 11"/>
                  <a:gd name="T7" fmla="*/ 0 h 3"/>
                  <a:gd name="T8" fmla="*/ 11 w 1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">
                    <a:moveTo>
                      <a:pt x="11" y="1"/>
                    </a:moveTo>
                    <a:lnTo>
                      <a:pt x="10" y="3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8" name="Freeform 270"/>
              <p:cNvSpPr>
                <a:spLocks/>
              </p:cNvSpPr>
              <p:nvPr/>
            </p:nvSpPr>
            <p:spPr bwMode="auto">
              <a:xfrm>
                <a:off x="961" y="2665"/>
                <a:ext cx="40" cy="12"/>
              </a:xfrm>
              <a:custGeom>
                <a:avLst/>
                <a:gdLst>
                  <a:gd name="T0" fmla="*/ 4 w 40"/>
                  <a:gd name="T1" fmla="*/ 3 h 12"/>
                  <a:gd name="T2" fmla="*/ 6 w 40"/>
                  <a:gd name="T3" fmla="*/ 2 h 12"/>
                  <a:gd name="T4" fmla="*/ 7 w 40"/>
                  <a:gd name="T5" fmla="*/ 2 h 12"/>
                  <a:gd name="T6" fmla="*/ 8 w 40"/>
                  <a:gd name="T7" fmla="*/ 2 h 12"/>
                  <a:gd name="T8" fmla="*/ 9 w 40"/>
                  <a:gd name="T9" fmla="*/ 2 h 12"/>
                  <a:gd name="T10" fmla="*/ 10 w 40"/>
                  <a:gd name="T11" fmla="*/ 1 h 12"/>
                  <a:gd name="T12" fmla="*/ 11 w 40"/>
                  <a:gd name="T13" fmla="*/ 0 h 12"/>
                  <a:gd name="T14" fmla="*/ 13 w 40"/>
                  <a:gd name="T15" fmla="*/ 0 h 12"/>
                  <a:gd name="T16" fmla="*/ 15 w 40"/>
                  <a:gd name="T17" fmla="*/ 0 h 12"/>
                  <a:gd name="T18" fmla="*/ 16 w 40"/>
                  <a:gd name="T19" fmla="*/ 0 h 12"/>
                  <a:gd name="T20" fmla="*/ 17 w 40"/>
                  <a:gd name="T21" fmla="*/ 0 h 12"/>
                  <a:gd name="T22" fmla="*/ 18 w 40"/>
                  <a:gd name="T23" fmla="*/ 0 h 12"/>
                  <a:gd name="T24" fmla="*/ 19 w 40"/>
                  <a:gd name="T25" fmla="*/ 0 h 12"/>
                  <a:gd name="T26" fmla="*/ 21 w 40"/>
                  <a:gd name="T27" fmla="*/ 0 h 12"/>
                  <a:gd name="T28" fmla="*/ 23 w 40"/>
                  <a:gd name="T29" fmla="*/ 0 h 12"/>
                  <a:gd name="T30" fmla="*/ 25 w 40"/>
                  <a:gd name="T31" fmla="*/ 0 h 12"/>
                  <a:gd name="T32" fmla="*/ 27 w 40"/>
                  <a:gd name="T33" fmla="*/ 1 h 12"/>
                  <a:gd name="T34" fmla="*/ 28 w 40"/>
                  <a:gd name="T35" fmla="*/ 2 h 12"/>
                  <a:gd name="T36" fmla="*/ 29 w 40"/>
                  <a:gd name="T37" fmla="*/ 3 h 12"/>
                  <a:gd name="T38" fmla="*/ 31 w 40"/>
                  <a:gd name="T39" fmla="*/ 3 h 12"/>
                  <a:gd name="T40" fmla="*/ 33 w 40"/>
                  <a:gd name="T41" fmla="*/ 3 h 12"/>
                  <a:gd name="T42" fmla="*/ 36 w 40"/>
                  <a:gd name="T43" fmla="*/ 4 h 12"/>
                  <a:gd name="T44" fmla="*/ 39 w 40"/>
                  <a:gd name="T45" fmla="*/ 6 h 12"/>
                  <a:gd name="T46" fmla="*/ 40 w 40"/>
                  <a:gd name="T47" fmla="*/ 7 h 12"/>
                  <a:gd name="T48" fmla="*/ 39 w 40"/>
                  <a:gd name="T49" fmla="*/ 9 h 12"/>
                  <a:gd name="T50" fmla="*/ 38 w 40"/>
                  <a:gd name="T51" fmla="*/ 11 h 12"/>
                  <a:gd name="T52" fmla="*/ 36 w 40"/>
                  <a:gd name="T53" fmla="*/ 12 h 12"/>
                  <a:gd name="T54" fmla="*/ 33 w 40"/>
                  <a:gd name="T55" fmla="*/ 12 h 12"/>
                  <a:gd name="T56" fmla="*/ 30 w 40"/>
                  <a:gd name="T57" fmla="*/ 12 h 12"/>
                  <a:gd name="T58" fmla="*/ 29 w 40"/>
                  <a:gd name="T59" fmla="*/ 12 h 12"/>
                  <a:gd name="T60" fmla="*/ 27 w 40"/>
                  <a:gd name="T61" fmla="*/ 12 h 12"/>
                  <a:gd name="T62" fmla="*/ 26 w 40"/>
                  <a:gd name="T63" fmla="*/ 11 h 12"/>
                  <a:gd name="T64" fmla="*/ 25 w 40"/>
                  <a:gd name="T65" fmla="*/ 11 h 12"/>
                  <a:gd name="T66" fmla="*/ 24 w 40"/>
                  <a:gd name="T67" fmla="*/ 11 h 12"/>
                  <a:gd name="T68" fmla="*/ 23 w 40"/>
                  <a:gd name="T69" fmla="*/ 11 h 12"/>
                  <a:gd name="T70" fmla="*/ 21 w 40"/>
                  <a:gd name="T71" fmla="*/ 11 h 12"/>
                  <a:gd name="T72" fmla="*/ 20 w 40"/>
                  <a:gd name="T73" fmla="*/ 11 h 12"/>
                  <a:gd name="T74" fmla="*/ 18 w 40"/>
                  <a:gd name="T75" fmla="*/ 11 h 12"/>
                  <a:gd name="T76" fmla="*/ 17 w 40"/>
                  <a:gd name="T77" fmla="*/ 10 h 12"/>
                  <a:gd name="T78" fmla="*/ 15 w 40"/>
                  <a:gd name="T79" fmla="*/ 10 h 12"/>
                  <a:gd name="T80" fmla="*/ 15 w 40"/>
                  <a:gd name="T81" fmla="*/ 9 h 12"/>
                  <a:gd name="T82" fmla="*/ 14 w 40"/>
                  <a:gd name="T83" fmla="*/ 9 h 12"/>
                  <a:gd name="T84" fmla="*/ 13 w 40"/>
                  <a:gd name="T85" fmla="*/ 9 h 12"/>
                  <a:gd name="T86" fmla="*/ 11 w 40"/>
                  <a:gd name="T87" fmla="*/ 9 h 12"/>
                  <a:gd name="T88" fmla="*/ 10 w 40"/>
                  <a:gd name="T89" fmla="*/ 9 h 12"/>
                  <a:gd name="T90" fmla="*/ 8 w 40"/>
                  <a:gd name="T91" fmla="*/ 10 h 12"/>
                  <a:gd name="T92" fmla="*/ 6 w 40"/>
                  <a:gd name="T93" fmla="*/ 11 h 12"/>
                  <a:gd name="T94" fmla="*/ 4 w 40"/>
                  <a:gd name="T95" fmla="*/ 11 h 12"/>
                  <a:gd name="T96" fmla="*/ 2 w 40"/>
                  <a:gd name="T97" fmla="*/ 11 h 12"/>
                  <a:gd name="T98" fmla="*/ 0 w 40"/>
                  <a:gd name="T99" fmla="*/ 10 h 12"/>
                  <a:gd name="T100" fmla="*/ 0 w 40"/>
                  <a:gd name="T101" fmla="*/ 8 h 12"/>
                  <a:gd name="T102" fmla="*/ 0 w 40"/>
                  <a:gd name="T103" fmla="*/ 7 h 12"/>
                  <a:gd name="T104" fmla="*/ 1 w 40"/>
                  <a:gd name="T105" fmla="*/ 5 h 12"/>
                  <a:gd name="T106" fmla="*/ 3 w 40"/>
                  <a:gd name="T10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0" h="12">
                    <a:moveTo>
                      <a:pt x="4" y="3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3" y="3"/>
                    </a:lnTo>
                    <a:lnTo>
                      <a:pt x="35" y="3"/>
                    </a:lnTo>
                    <a:lnTo>
                      <a:pt x="36" y="4"/>
                    </a:lnTo>
                    <a:lnTo>
                      <a:pt x="38" y="5"/>
                    </a:lnTo>
                    <a:lnTo>
                      <a:pt x="39" y="6"/>
                    </a:lnTo>
                    <a:lnTo>
                      <a:pt x="39" y="6"/>
                    </a:lnTo>
                    <a:lnTo>
                      <a:pt x="40" y="7"/>
                    </a:lnTo>
                    <a:lnTo>
                      <a:pt x="40" y="8"/>
                    </a:lnTo>
                    <a:lnTo>
                      <a:pt x="39" y="9"/>
                    </a:lnTo>
                    <a:lnTo>
                      <a:pt x="39" y="10"/>
                    </a:lnTo>
                    <a:lnTo>
                      <a:pt x="38" y="11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4" y="12"/>
                    </a:lnTo>
                    <a:lnTo>
                      <a:pt x="33" y="12"/>
                    </a:lnTo>
                    <a:lnTo>
                      <a:pt x="31" y="12"/>
                    </a:lnTo>
                    <a:lnTo>
                      <a:pt x="30" y="12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7" y="12"/>
                    </a:lnTo>
                    <a:lnTo>
                      <a:pt x="27" y="11"/>
                    </a:lnTo>
                    <a:lnTo>
                      <a:pt x="26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4" y="11"/>
                    </a:lnTo>
                    <a:lnTo>
                      <a:pt x="24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2" y="11"/>
                    </a:lnTo>
                    <a:lnTo>
                      <a:pt x="21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7" y="11"/>
                    </a:lnTo>
                    <a:lnTo>
                      <a:pt x="17" y="10"/>
                    </a:lnTo>
                    <a:lnTo>
                      <a:pt x="16" y="10"/>
                    </a:lnTo>
                    <a:lnTo>
                      <a:pt x="15" y="10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2" y="9"/>
                    </a:lnTo>
                    <a:lnTo>
                      <a:pt x="11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9" y="10"/>
                    </a:lnTo>
                    <a:lnTo>
                      <a:pt x="8" y="10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9" name="Freeform 271"/>
              <p:cNvSpPr>
                <a:spLocks/>
              </p:cNvSpPr>
              <p:nvPr/>
            </p:nvSpPr>
            <p:spPr bwMode="auto">
              <a:xfrm>
                <a:off x="997" y="2758"/>
                <a:ext cx="53" cy="16"/>
              </a:xfrm>
              <a:custGeom>
                <a:avLst/>
                <a:gdLst>
                  <a:gd name="T0" fmla="*/ 24 w 53"/>
                  <a:gd name="T1" fmla="*/ 0 h 16"/>
                  <a:gd name="T2" fmla="*/ 53 w 53"/>
                  <a:gd name="T3" fmla="*/ 10 h 16"/>
                  <a:gd name="T4" fmla="*/ 17 w 53"/>
                  <a:gd name="T5" fmla="*/ 16 h 16"/>
                  <a:gd name="T6" fmla="*/ 0 w 53"/>
                  <a:gd name="T7" fmla="*/ 3 h 16"/>
                  <a:gd name="T8" fmla="*/ 24 w 53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16">
                    <a:moveTo>
                      <a:pt x="24" y="0"/>
                    </a:moveTo>
                    <a:lnTo>
                      <a:pt x="53" y="10"/>
                    </a:lnTo>
                    <a:lnTo>
                      <a:pt x="17" y="16"/>
                    </a:lnTo>
                    <a:lnTo>
                      <a:pt x="0" y="3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20" name="Freeform 272"/>
              <p:cNvSpPr>
                <a:spLocks/>
              </p:cNvSpPr>
              <p:nvPr/>
            </p:nvSpPr>
            <p:spPr bwMode="auto">
              <a:xfrm>
                <a:off x="1002" y="2760"/>
                <a:ext cx="41" cy="12"/>
              </a:xfrm>
              <a:custGeom>
                <a:avLst/>
                <a:gdLst>
                  <a:gd name="T0" fmla="*/ 19 w 41"/>
                  <a:gd name="T1" fmla="*/ 0 h 12"/>
                  <a:gd name="T2" fmla="*/ 41 w 41"/>
                  <a:gd name="T3" fmla="*/ 8 h 12"/>
                  <a:gd name="T4" fmla="*/ 12 w 41"/>
                  <a:gd name="T5" fmla="*/ 12 h 12"/>
                  <a:gd name="T6" fmla="*/ 0 w 41"/>
                  <a:gd name="T7" fmla="*/ 3 h 12"/>
                  <a:gd name="T8" fmla="*/ 19 w 4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2">
                    <a:moveTo>
                      <a:pt x="19" y="0"/>
                    </a:moveTo>
                    <a:lnTo>
                      <a:pt x="41" y="8"/>
                    </a:lnTo>
                    <a:lnTo>
                      <a:pt x="12" y="12"/>
                    </a:lnTo>
                    <a:lnTo>
                      <a:pt x="0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21" name="Freeform 273"/>
              <p:cNvSpPr>
                <a:spLocks/>
              </p:cNvSpPr>
              <p:nvPr/>
            </p:nvSpPr>
            <p:spPr bwMode="auto">
              <a:xfrm>
                <a:off x="939" y="2715"/>
                <a:ext cx="86" cy="52"/>
              </a:xfrm>
              <a:custGeom>
                <a:avLst/>
                <a:gdLst>
                  <a:gd name="T0" fmla="*/ 7 w 86"/>
                  <a:gd name="T1" fmla="*/ 8 h 52"/>
                  <a:gd name="T2" fmla="*/ 9 w 86"/>
                  <a:gd name="T3" fmla="*/ 6 h 52"/>
                  <a:gd name="T4" fmla="*/ 12 w 86"/>
                  <a:gd name="T5" fmla="*/ 4 h 52"/>
                  <a:gd name="T6" fmla="*/ 15 w 86"/>
                  <a:gd name="T7" fmla="*/ 2 h 52"/>
                  <a:gd name="T8" fmla="*/ 16 w 86"/>
                  <a:gd name="T9" fmla="*/ 2 h 52"/>
                  <a:gd name="T10" fmla="*/ 18 w 86"/>
                  <a:gd name="T11" fmla="*/ 1 h 52"/>
                  <a:gd name="T12" fmla="*/ 21 w 86"/>
                  <a:gd name="T13" fmla="*/ 1 h 52"/>
                  <a:gd name="T14" fmla="*/ 23 w 86"/>
                  <a:gd name="T15" fmla="*/ 0 h 52"/>
                  <a:gd name="T16" fmla="*/ 23 w 86"/>
                  <a:gd name="T17" fmla="*/ 0 h 52"/>
                  <a:gd name="T18" fmla="*/ 25 w 86"/>
                  <a:gd name="T19" fmla="*/ 0 h 52"/>
                  <a:gd name="T20" fmla="*/ 29 w 86"/>
                  <a:gd name="T21" fmla="*/ 0 h 52"/>
                  <a:gd name="T22" fmla="*/ 33 w 86"/>
                  <a:gd name="T23" fmla="*/ 0 h 52"/>
                  <a:gd name="T24" fmla="*/ 37 w 86"/>
                  <a:gd name="T25" fmla="*/ 0 h 52"/>
                  <a:gd name="T26" fmla="*/ 42 w 86"/>
                  <a:gd name="T27" fmla="*/ 0 h 52"/>
                  <a:gd name="T28" fmla="*/ 45 w 86"/>
                  <a:gd name="T29" fmla="*/ 0 h 52"/>
                  <a:gd name="T30" fmla="*/ 47 w 86"/>
                  <a:gd name="T31" fmla="*/ 0 h 52"/>
                  <a:gd name="T32" fmla="*/ 48 w 86"/>
                  <a:gd name="T33" fmla="*/ 0 h 52"/>
                  <a:gd name="T34" fmla="*/ 50 w 86"/>
                  <a:gd name="T35" fmla="*/ 1 h 52"/>
                  <a:gd name="T36" fmla="*/ 53 w 86"/>
                  <a:gd name="T37" fmla="*/ 1 h 52"/>
                  <a:gd name="T38" fmla="*/ 56 w 86"/>
                  <a:gd name="T39" fmla="*/ 2 h 52"/>
                  <a:gd name="T40" fmla="*/ 58 w 86"/>
                  <a:gd name="T41" fmla="*/ 3 h 52"/>
                  <a:gd name="T42" fmla="*/ 60 w 86"/>
                  <a:gd name="T43" fmla="*/ 5 h 52"/>
                  <a:gd name="T44" fmla="*/ 62 w 86"/>
                  <a:gd name="T45" fmla="*/ 6 h 52"/>
                  <a:gd name="T46" fmla="*/ 63 w 86"/>
                  <a:gd name="T47" fmla="*/ 7 h 52"/>
                  <a:gd name="T48" fmla="*/ 64 w 86"/>
                  <a:gd name="T49" fmla="*/ 9 h 52"/>
                  <a:gd name="T50" fmla="*/ 68 w 86"/>
                  <a:gd name="T51" fmla="*/ 16 h 52"/>
                  <a:gd name="T52" fmla="*/ 73 w 86"/>
                  <a:gd name="T53" fmla="*/ 24 h 52"/>
                  <a:gd name="T54" fmla="*/ 76 w 86"/>
                  <a:gd name="T55" fmla="*/ 33 h 52"/>
                  <a:gd name="T56" fmla="*/ 86 w 86"/>
                  <a:gd name="T57" fmla="*/ 46 h 52"/>
                  <a:gd name="T58" fmla="*/ 75 w 86"/>
                  <a:gd name="T59" fmla="*/ 47 h 52"/>
                  <a:gd name="T60" fmla="*/ 75 w 86"/>
                  <a:gd name="T61" fmla="*/ 49 h 52"/>
                  <a:gd name="T62" fmla="*/ 73 w 86"/>
                  <a:gd name="T63" fmla="*/ 52 h 52"/>
                  <a:gd name="T64" fmla="*/ 72 w 86"/>
                  <a:gd name="T65" fmla="*/ 51 h 52"/>
                  <a:gd name="T66" fmla="*/ 71 w 86"/>
                  <a:gd name="T67" fmla="*/ 51 h 52"/>
                  <a:gd name="T68" fmla="*/ 70 w 86"/>
                  <a:gd name="T69" fmla="*/ 47 h 52"/>
                  <a:gd name="T70" fmla="*/ 69 w 86"/>
                  <a:gd name="T71" fmla="*/ 40 h 52"/>
                  <a:gd name="T72" fmla="*/ 67 w 86"/>
                  <a:gd name="T73" fmla="*/ 39 h 52"/>
                  <a:gd name="T74" fmla="*/ 65 w 86"/>
                  <a:gd name="T75" fmla="*/ 36 h 52"/>
                  <a:gd name="T76" fmla="*/ 62 w 86"/>
                  <a:gd name="T77" fmla="*/ 30 h 52"/>
                  <a:gd name="T78" fmla="*/ 57 w 86"/>
                  <a:gd name="T79" fmla="*/ 24 h 52"/>
                  <a:gd name="T80" fmla="*/ 56 w 86"/>
                  <a:gd name="T81" fmla="*/ 39 h 52"/>
                  <a:gd name="T82" fmla="*/ 14 w 86"/>
                  <a:gd name="T83" fmla="*/ 24 h 52"/>
                  <a:gd name="T84" fmla="*/ 13 w 86"/>
                  <a:gd name="T85" fmla="*/ 29 h 52"/>
                  <a:gd name="T86" fmla="*/ 13 w 86"/>
                  <a:gd name="T87" fmla="*/ 43 h 52"/>
                  <a:gd name="T88" fmla="*/ 1 w 86"/>
                  <a:gd name="T89" fmla="*/ 44 h 52"/>
                  <a:gd name="T90" fmla="*/ 0 w 86"/>
                  <a:gd name="T91" fmla="*/ 37 h 52"/>
                  <a:gd name="T92" fmla="*/ 1 w 86"/>
                  <a:gd name="T93" fmla="*/ 27 h 52"/>
                  <a:gd name="T94" fmla="*/ 3 w 86"/>
                  <a:gd name="T95" fmla="*/ 1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6" h="52">
                    <a:moveTo>
                      <a:pt x="6" y="10"/>
                    </a:moveTo>
                    <a:lnTo>
                      <a:pt x="7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12" y="4"/>
                    </a:lnTo>
                    <a:lnTo>
                      <a:pt x="13" y="3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7" y="3"/>
                    </a:lnTo>
                    <a:lnTo>
                      <a:pt x="58" y="3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6"/>
                    </a:lnTo>
                    <a:lnTo>
                      <a:pt x="62" y="7"/>
                    </a:lnTo>
                    <a:lnTo>
                      <a:pt x="63" y="7"/>
                    </a:lnTo>
                    <a:lnTo>
                      <a:pt x="63" y="7"/>
                    </a:lnTo>
                    <a:lnTo>
                      <a:pt x="64" y="9"/>
                    </a:lnTo>
                    <a:lnTo>
                      <a:pt x="66" y="12"/>
                    </a:lnTo>
                    <a:lnTo>
                      <a:pt x="68" y="16"/>
                    </a:lnTo>
                    <a:lnTo>
                      <a:pt x="70" y="20"/>
                    </a:lnTo>
                    <a:lnTo>
                      <a:pt x="73" y="24"/>
                    </a:lnTo>
                    <a:lnTo>
                      <a:pt x="75" y="28"/>
                    </a:lnTo>
                    <a:lnTo>
                      <a:pt x="76" y="33"/>
                    </a:lnTo>
                    <a:lnTo>
                      <a:pt x="78" y="36"/>
                    </a:lnTo>
                    <a:lnTo>
                      <a:pt x="86" y="46"/>
                    </a:lnTo>
                    <a:lnTo>
                      <a:pt x="79" y="51"/>
                    </a:lnTo>
                    <a:lnTo>
                      <a:pt x="75" y="47"/>
                    </a:lnTo>
                    <a:lnTo>
                      <a:pt x="75" y="48"/>
                    </a:lnTo>
                    <a:lnTo>
                      <a:pt x="75" y="49"/>
                    </a:lnTo>
                    <a:lnTo>
                      <a:pt x="74" y="51"/>
                    </a:lnTo>
                    <a:lnTo>
                      <a:pt x="73" y="52"/>
                    </a:lnTo>
                    <a:lnTo>
                      <a:pt x="72" y="52"/>
                    </a:lnTo>
                    <a:lnTo>
                      <a:pt x="72" y="51"/>
                    </a:lnTo>
                    <a:lnTo>
                      <a:pt x="71" y="51"/>
                    </a:lnTo>
                    <a:lnTo>
                      <a:pt x="71" y="51"/>
                    </a:lnTo>
                    <a:lnTo>
                      <a:pt x="71" y="50"/>
                    </a:lnTo>
                    <a:lnTo>
                      <a:pt x="70" y="47"/>
                    </a:lnTo>
                    <a:lnTo>
                      <a:pt x="70" y="44"/>
                    </a:lnTo>
                    <a:lnTo>
                      <a:pt x="69" y="40"/>
                    </a:lnTo>
                    <a:lnTo>
                      <a:pt x="67" y="40"/>
                    </a:lnTo>
                    <a:lnTo>
                      <a:pt x="67" y="39"/>
                    </a:lnTo>
                    <a:lnTo>
                      <a:pt x="67" y="38"/>
                    </a:lnTo>
                    <a:lnTo>
                      <a:pt x="65" y="36"/>
                    </a:lnTo>
                    <a:lnTo>
                      <a:pt x="64" y="33"/>
                    </a:lnTo>
                    <a:lnTo>
                      <a:pt x="62" y="30"/>
                    </a:lnTo>
                    <a:lnTo>
                      <a:pt x="60" y="27"/>
                    </a:lnTo>
                    <a:lnTo>
                      <a:pt x="57" y="24"/>
                    </a:lnTo>
                    <a:lnTo>
                      <a:pt x="54" y="22"/>
                    </a:lnTo>
                    <a:lnTo>
                      <a:pt x="56" y="39"/>
                    </a:lnTo>
                    <a:lnTo>
                      <a:pt x="15" y="43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3" y="29"/>
                    </a:lnTo>
                    <a:lnTo>
                      <a:pt x="12" y="35"/>
                    </a:lnTo>
                    <a:lnTo>
                      <a:pt x="13" y="43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1" y="41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1" y="27"/>
                    </a:lnTo>
                    <a:lnTo>
                      <a:pt x="2" y="21"/>
                    </a:lnTo>
                    <a:lnTo>
                      <a:pt x="3" y="15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22" name="Freeform 274"/>
              <p:cNvSpPr>
                <a:spLocks/>
              </p:cNvSpPr>
              <p:nvPr/>
            </p:nvSpPr>
            <p:spPr bwMode="auto">
              <a:xfrm>
                <a:off x="1009" y="2753"/>
                <a:ext cx="13" cy="11"/>
              </a:xfrm>
              <a:custGeom>
                <a:avLst/>
                <a:gdLst>
                  <a:gd name="T0" fmla="*/ 0 w 13"/>
                  <a:gd name="T1" fmla="*/ 1 h 11"/>
                  <a:gd name="T2" fmla="*/ 1 w 13"/>
                  <a:gd name="T3" fmla="*/ 4 h 11"/>
                  <a:gd name="T4" fmla="*/ 1 w 13"/>
                  <a:gd name="T5" fmla="*/ 7 h 11"/>
                  <a:gd name="T6" fmla="*/ 2 w 13"/>
                  <a:gd name="T7" fmla="*/ 10 h 11"/>
                  <a:gd name="T8" fmla="*/ 3 w 13"/>
                  <a:gd name="T9" fmla="*/ 11 h 11"/>
                  <a:gd name="T10" fmla="*/ 3 w 13"/>
                  <a:gd name="T11" fmla="*/ 10 h 11"/>
                  <a:gd name="T12" fmla="*/ 4 w 13"/>
                  <a:gd name="T13" fmla="*/ 9 h 11"/>
                  <a:gd name="T14" fmla="*/ 4 w 13"/>
                  <a:gd name="T15" fmla="*/ 7 h 11"/>
                  <a:gd name="T16" fmla="*/ 4 w 13"/>
                  <a:gd name="T17" fmla="*/ 6 h 11"/>
                  <a:gd name="T18" fmla="*/ 9 w 13"/>
                  <a:gd name="T19" fmla="*/ 10 h 11"/>
                  <a:gd name="T20" fmla="*/ 13 w 13"/>
                  <a:gd name="T21" fmla="*/ 8 h 11"/>
                  <a:gd name="T22" fmla="*/ 7 w 13"/>
                  <a:gd name="T23" fmla="*/ 0 h 11"/>
                  <a:gd name="T24" fmla="*/ 0 w 13"/>
                  <a:gd name="T2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1">
                    <a:moveTo>
                      <a:pt x="0" y="1"/>
                    </a:moveTo>
                    <a:lnTo>
                      <a:pt x="1" y="4"/>
                    </a:lnTo>
                    <a:lnTo>
                      <a:pt x="1" y="7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9" y="10"/>
                    </a:lnTo>
                    <a:lnTo>
                      <a:pt x="13" y="8"/>
                    </a:lnTo>
                    <a:lnTo>
                      <a:pt x="7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23" name="Freeform 275"/>
              <p:cNvSpPr>
                <a:spLocks/>
              </p:cNvSpPr>
              <p:nvPr/>
            </p:nvSpPr>
            <p:spPr bwMode="auto">
              <a:xfrm>
                <a:off x="942" y="2718"/>
                <a:ext cx="72" cy="40"/>
              </a:xfrm>
              <a:custGeom>
                <a:avLst/>
                <a:gdLst>
                  <a:gd name="T0" fmla="*/ 54 w 72"/>
                  <a:gd name="T1" fmla="*/ 2 h 40"/>
                  <a:gd name="T2" fmla="*/ 52 w 72"/>
                  <a:gd name="T3" fmla="*/ 1 h 40"/>
                  <a:gd name="T4" fmla="*/ 50 w 72"/>
                  <a:gd name="T5" fmla="*/ 1 h 40"/>
                  <a:gd name="T6" fmla="*/ 48 w 72"/>
                  <a:gd name="T7" fmla="*/ 0 h 40"/>
                  <a:gd name="T8" fmla="*/ 41 w 72"/>
                  <a:gd name="T9" fmla="*/ 0 h 40"/>
                  <a:gd name="T10" fmla="*/ 23 w 72"/>
                  <a:gd name="T11" fmla="*/ 0 h 40"/>
                  <a:gd name="T12" fmla="*/ 16 w 72"/>
                  <a:gd name="T13" fmla="*/ 0 h 40"/>
                  <a:gd name="T14" fmla="*/ 13 w 72"/>
                  <a:gd name="T15" fmla="*/ 1 h 40"/>
                  <a:gd name="T16" fmla="*/ 10 w 72"/>
                  <a:gd name="T17" fmla="*/ 3 h 40"/>
                  <a:gd name="T18" fmla="*/ 7 w 72"/>
                  <a:gd name="T19" fmla="*/ 5 h 40"/>
                  <a:gd name="T20" fmla="*/ 3 w 72"/>
                  <a:gd name="T21" fmla="*/ 12 h 40"/>
                  <a:gd name="T22" fmla="*/ 0 w 72"/>
                  <a:gd name="T23" fmla="*/ 23 h 40"/>
                  <a:gd name="T24" fmla="*/ 0 w 72"/>
                  <a:gd name="T25" fmla="*/ 33 h 40"/>
                  <a:gd name="T26" fmla="*/ 1 w 72"/>
                  <a:gd name="T27" fmla="*/ 39 h 40"/>
                  <a:gd name="T28" fmla="*/ 7 w 72"/>
                  <a:gd name="T29" fmla="*/ 39 h 40"/>
                  <a:gd name="T30" fmla="*/ 8 w 72"/>
                  <a:gd name="T31" fmla="*/ 26 h 40"/>
                  <a:gd name="T32" fmla="*/ 10 w 72"/>
                  <a:gd name="T33" fmla="*/ 19 h 40"/>
                  <a:gd name="T34" fmla="*/ 12 w 72"/>
                  <a:gd name="T35" fmla="*/ 17 h 40"/>
                  <a:gd name="T36" fmla="*/ 13 w 72"/>
                  <a:gd name="T37" fmla="*/ 16 h 40"/>
                  <a:gd name="T38" fmla="*/ 15 w 72"/>
                  <a:gd name="T39" fmla="*/ 38 h 40"/>
                  <a:gd name="T40" fmla="*/ 18 w 72"/>
                  <a:gd name="T41" fmla="*/ 38 h 40"/>
                  <a:gd name="T42" fmla="*/ 23 w 72"/>
                  <a:gd name="T43" fmla="*/ 37 h 40"/>
                  <a:gd name="T44" fmla="*/ 30 w 72"/>
                  <a:gd name="T45" fmla="*/ 37 h 40"/>
                  <a:gd name="T46" fmla="*/ 36 w 72"/>
                  <a:gd name="T47" fmla="*/ 36 h 40"/>
                  <a:gd name="T48" fmla="*/ 42 w 72"/>
                  <a:gd name="T49" fmla="*/ 36 h 40"/>
                  <a:gd name="T50" fmla="*/ 47 w 72"/>
                  <a:gd name="T51" fmla="*/ 35 h 40"/>
                  <a:gd name="T52" fmla="*/ 50 w 72"/>
                  <a:gd name="T53" fmla="*/ 35 h 40"/>
                  <a:gd name="T54" fmla="*/ 48 w 72"/>
                  <a:gd name="T55" fmla="*/ 15 h 40"/>
                  <a:gd name="T56" fmla="*/ 50 w 72"/>
                  <a:gd name="T57" fmla="*/ 16 h 40"/>
                  <a:gd name="T58" fmla="*/ 55 w 72"/>
                  <a:gd name="T59" fmla="*/ 19 h 40"/>
                  <a:gd name="T60" fmla="*/ 60 w 72"/>
                  <a:gd name="T61" fmla="*/ 25 h 40"/>
                  <a:gd name="T62" fmla="*/ 65 w 72"/>
                  <a:gd name="T63" fmla="*/ 34 h 40"/>
                  <a:gd name="T64" fmla="*/ 69 w 72"/>
                  <a:gd name="T65" fmla="*/ 25 h 40"/>
                  <a:gd name="T66" fmla="*/ 63 w 72"/>
                  <a:gd name="T67" fmla="*/ 13 h 40"/>
                  <a:gd name="T68" fmla="*/ 58 w 72"/>
                  <a:gd name="T69" fmla="*/ 6 h 40"/>
                  <a:gd name="T70" fmla="*/ 55 w 72"/>
                  <a:gd name="T71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2" h="40">
                    <a:moveTo>
                      <a:pt x="54" y="2"/>
                    </a:moveTo>
                    <a:lnTo>
                      <a:pt x="54" y="2"/>
                    </a:lnTo>
                    <a:lnTo>
                      <a:pt x="53" y="2"/>
                    </a:lnTo>
                    <a:lnTo>
                      <a:pt x="52" y="1"/>
                    </a:lnTo>
                    <a:lnTo>
                      <a:pt x="51" y="1"/>
                    </a:lnTo>
                    <a:lnTo>
                      <a:pt x="50" y="1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1" y="0"/>
                    </a:lnTo>
                    <a:lnTo>
                      <a:pt x="34" y="19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3" y="12"/>
                    </a:lnTo>
                    <a:lnTo>
                      <a:pt x="1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37"/>
                    </a:lnTo>
                    <a:lnTo>
                      <a:pt x="1" y="39"/>
                    </a:lnTo>
                    <a:lnTo>
                      <a:pt x="1" y="40"/>
                    </a:lnTo>
                    <a:lnTo>
                      <a:pt x="7" y="39"/>
                    </a:lnTo>
                    <a:lnTo>
                      <a:pt x="7" y="32"/>
                    </a:lnTo>
                    <a:lnTo>
                      <a:pt x="8" y="26"/>
                    </a:lnTo>
                    <a:lnTo>
                      <a:pt x="9" y="22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2" y="17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4" y="38"/>
                    </a:lnTo>
                    <a:lnTo>
                      <a:pt x="15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3" y="37"/>
                    </a:lnTo>
                    <a:lnTo>
                      <a:pt x="27" y="37"/>
                    </a:lnTo>
                    <a:lnTo>
                      <a:pt x="30" y="37"/>
                    </a:lnTo>
                    <a:lnTo>
                      <a:pt x="33" y="37"/>
                    </a:lnTo>
                    <a:lnTo>
                      <a:pt x="36" y="36"/>
                    </a:lnTo>
                    <a:lnTo>
                      <a:pt x="39" y="36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7" y="35"/>
                    </a:lnTo>
                    <a:lnTo>
                      <a:pt x="49" y="35"/>
                    </a:lnTo>
                    <a:lnTo>
                      <a:pt x="50" y="35"/>
                    </a:lnTo>
                    <a:lnTo>
                      <a:pt x="50" y="35"/>
                    </a:lnTo>
                    <a:lnTo>
                      <a:pt x="48" y="15"/>
                    </a:lnTo>
                    <a:lnTo>
                      <a:pt x="49" y="16"/>
                    </a:lnTo>
                    <a:lnTo>
                      <a:pt x="50" y="16"/>
                    </a:lnTo>
                    <a:lnTo>
                      <a:pt x="52" y="17"/>
                    </a:lnTo>
                    <a:lnTo>
                      <a:pt x="55" y="19"/>
                    </a:lnTo>
                    <a:lnTo>
                      <a:pt x="58" y="21"/>
                    </a:lnTo>
                    <a:lnTo>
                      <a:pt x="60" y="25"/>
                    </a:lnTo>
                    <a:lnTo>
                      <a:pt x="63" y="29"/>
                    </a:lnTo>
                    <a:lnTo>
                      <a:pt x="65" y="34"/>
                    </a:lnTo>
                    <a:lnTo>
                      <a:pt x="72" y="33"/>
                    </a:lnTo>
                    <a:lnTo>
                      <a:pt x="69" y="25"/>
                    </a:lnTo>
                    <a:lnTo>
                      <a:pt x="66" y="18"/>
                    </a:lnTo>
                    <a:lnTo>
                      <a:pt x="63" y="13"/>
                    </a:lnTo>
                    <a:lnTo>
                      <a:pt x="60" y="9"/>
                    </a:lnTo>
                    <a:lnTo>
                      <a:pt x="58" y="6"/>
                    </a:lnTo>
                    <a:lnTo>
                      <a:pt x="56" y="4"/>
                    </a:lnTo>
                    <a:lnTo>
                      <a:pt x="55" y="3"/>
                    </a:lnTo>
                    <a:lnTo>
                      <a:pt x="54" y="2"/>
                    </a:lnTo>
                    <a:close/>
                  </a:path>
                </a:pathLst>
              </a:custGeom>
              <a:solidFill>
                <a:srgbClr val="59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24" name="Freeform 276"/>
              <p:cNvSpPr>
                <a:spLocks/>
              </p:cNvSpPr>
              <p:nvPr/>
            </p:nvSpPr>
            <p:spPr bwMode="auto">
              <a:xfrm>
                <a:off x="959" y="2717"/>
                <a:ext cx="29" cy="20"/>
              </a:xfrm>
              <a:custGeom>
                <a:avLst/>
                <a:gdLst>
                  <a:gd name="T0" fmla="*/ 4 w 29"/>
                  <a:gd name="T1" fmla="*/ 6 h 20"/>
                  <a:gd name="T2" fmla="*/ 0 w 29"/>
                  <a:gd name="T3" fmla="*/ 4 h 20"/>
                  <a:gd name="T4" fmla="*/ 3 w 29"/>
                  <a:gd name="T5" fmla="*/ 0 h 20"/>
                  <a:gd name="T6" fmla="*/ 5 w 29"/>
                  <a:gd name="T7" fmla="*/ 0 h 20"/>
                  <a:gd name="T8" fmla="*/ 3 w 29"/>
                  <a:gd name="T9" fmla="*/ 3 h 20"/>
                  <a:gd name="T10" fmla="*/ 6 w 29"/>
                  <a:gd name="T11" fmla="*/ 6 h 20"/>
                  <a:gd name="T12" fmla="*/ 6 w 29"/>
                  <a:gd name="T13" fmla="*/ 6 h 20"/>
                  <a:gd name="T14" fmla="*/ 5 w 29"/>
                  <a:gd name="T15" fmla="*/ 7 h 20"/>
                  <a:gd name="T16" fmla="*/ 4 w 29"/>
                  <a:gd name="T17" fmla="*/ 8 h 20"/>
                  <a:gd name="T18" fmla="*/ 4 w 29"/>
                  <a:gd name="T19" fmla="*/ 9 h 20"/>
                  <a:gd name="T20" fmla="*/ 16 w 29"/>
                  <a:gd name="T21" fmla="*/ 17 h 20"/>
                  <a:gd name="T22" fmla="*/ 26 w 29"/>
                  <a:gd name="T23" fmla="*/ 8 h 20"/>
                  <a:gd name="T24" fmla="*/ 24 w 29"/>
                  <a:gd name="T25" fmla="*/ 6 h 20"/>
                  <a:gd name="T26" fmla="*/ 27 w 29"/>
                  <a:gd name="T27" fmla="*/ 3 h 20"/>
                  <a:gd name="T28" fmla="*/ 25 w 29"/>
                  <a:gd name="T29" fmla="*/ 0 h 20"/>
                  <a:gd name="T30" fmla="*/ 27 w 29"/>
                  <a:gd name="T31" fmla="*/ 0 h 20"/>
                  <a:gd name="T32" fmla="*/ 29 w 29"/>
                  <a:gd name="T33" fmla="*/ 4 h 20"/>
                  <a:gd name="T34" fmla="*/ 26 w 29"/>
                  <a:gd name="T35" fmla="*/ 6 h 20"/>
                  <a:gd name="T36" fmla="*/ 28 w 29"/>
                  <a:gd name="T37" fmla="*/ 9 h 20"/>
                  <a:gd name="T38" fmla="*/ 17 w 29"/>
                  <a:gd name="T39" fmla="*/ 20 h 20"/>
                  <a:gd name="T40" fmla="*/ 1 w 29"/>
                  <a:gd name="T41" fmla="*/ 9 h 20"/>
                  <a:gd name="T42" fmla="*/ 4 w 29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" h="20">
                    <a:moveTo>
                      <a:pt x="4" y="6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16" y="17"/>
                    </a:lnTo>
                    <a:lnTo>
                      <a:pt x="26" y="8"/>
                    </a:lnTo>
                    <a:lnTo>
                      <a:pt x="24" y="6"/>
                    </a:lnTo>
                    <a:lnTo>
                      <a:pt x="27" y="3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4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17" y="20"/>
                    </a:lnTo>
                    <a:lnTo>
                      <a:pt x="1" y="9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25" name="Freeform 277"/>
              <p:cNvSpPr>
                <a:spLocks/>
              </p:cNvSpPr>
              <p:nvPr/>
            </p:nvSpPr>
            <p:spPr bwMode="auto">
              <a:xfrm>
                <a:off x="967" y="2718"/>
                <a:ext cx="14" cy="15"/>
              </a:xfrm>
              <a:custGeom>
                <a:avLst/>
                <a:gdLst>
                  <a:gd name="T0" fmla="*/ 14 w 14"/>
                  <a:gd name="T1" fmla="*/ 0 h 15"/>
                  <a:gd name="T2" fmla="*/ 0 w 14"/>
                  <a:gd name="T3" fmla="*/ 0 h 15"/>
                  <a:gd name="T4" fmla="*/ 8 w 14"/>
                  <a:gd name="T5" fmla="*/ 15 h 15"/>
                  <a:gd name="T6" fmla="*/ 14 w 14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5">
                    <a:moveTo>
                      <a:pt x="14" y="0"/>
                    </a:moveTo>
                    <a:lnTo>
                      <a:pt x="0" y="0"/>
                    </a:lnTo>
                    <a:lnTo>
                      <a:pt x="8" y="1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26" name="Freeform 278"/>
              <p:cNvSpPr>
                <a:spLocks/>
              </p:cNvSpPr>
              <p:nvPr/>
            </p:nvSpPr>
            <p:spPr bwMode="auto">
              <a:xfrm>
                <a:off x="971" y="2716"/>
                <a:ext cx="7" cy="18"/>
              </a:xfrm>
              <a:custGeom>
                <a:avLst/>
                <a:gdLst>
                  <a:gd name="T0" fmla="*/ 4 w 7"/>
                  <a:gd name="T1" fmla="*/ 18 h 18"/>
                  <a:gd name="T2" fmla="*/ 0 w 7"/>
                  <a:gd name="T3" fmla="*/ 11 h 18"/>
                  <a:gd name="T4" fmla="*/ 2 w 7"/>
                  <a:gd name="T5" fmla="*/ 4 h 18"/>
                  <a:gd name="T6" fmla="*/ 2 w 7"/>
                  <a:gd name="T7" fmla="*/ 4 h 18"/>
                  <a:gd name="T8" fmla="*/ 2 w 7"/>
                  <a:gd name="T9" fmla="*/ 4 h 18"/>
                  <a:gd name="T10" fmla="*/ 1 w 7"/>
                  <a:gd name="T11" fmla="*/ 3 h 18"/>
                  <a:gd name="T12" fmla="*/ 1 w 7"/>
                  <a:gd name="T13" fmla="*/ 2 h 18"/>
                  <a:gd name="T14" fmla="*/ 1 w 7"/>
                  <a:gd name="T15" fmla="*/ 2 h 18"/>
                  <a:gd name="T16" fmla="*/ 2 w 7"/>
                  <a:gd name="T17" fmla="*/ 1 h 18"/>
                  <a:gd name="T18" fmla="*/ 3 w 7"/>
                  <a:gd name="T19" fmla="*/ 0 h 18"/>
                  <a:gd name="T20" fmla="*/ 3 w 7"/>
                  <a:gd name="T21" fmla="*/ 0 h 18"/>
                  <a:gd name="T22" fmla="*/ 4 w 7"/>
                  <a:gd name="T23" fmla="*/ 0 h 18"/>
                  <a:gd name="T24" fmla="*/ 5 w 7"/>
                  <a:gd name="T25" fmla="*/ 1 h 18"/>
                  <a:gd name="T26" fmla="*/ 5 w 7"/>
                  <a:gd name="T27" fmla="*/ 2 h 18"/>
                  <a:gd name="T28" fmla="*/ 6 w 7"/>
                  <a:gd name="T29" fmla="*/ 2 h 18"/>
                  <a:gd name="T30" fmla="*/ 5 w 7"/>
                  <a:gd name="T31" fmla="*/ 3 h 18"/>
                  <a:gd name="T32" fmla="*/ 5 w 7"/>
                  <a:gd name="T33" fmla="*/ 4 h 18"/>
                  <a:gd name="T34" fmla="*/ 5 w 7"/>
                  <a:gd name="T35" fmla="*/ 4 h 18"/>
                  <a:gd name="T36" fmla="*/ 5 w 7"/>
                  <a:gd name="T37" fmla="*/ 4 h 18"/>
                  <a:gd name="T38" fmla="*/ 7 w 7"/>
                  <a:gd name="T39" fmla="*/ 11 h 18"/>
                  <a:gd name="T40" fmla="*/ 4 w 7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8">
                    <a:moveTo>
                      <a:pt x="4" y="18"/>
                    </a:moveTo>
                    <a:lnTo>
                      <a:pt x="0" y="11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11"/>
                    </a:lnTo>
                    <a:lnTo>
                      <a:pt x="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27" name="Freeform 279"/>
              <p:cNvSpPr>
                <a:spLocks/>
              </p:cNvSpPr>
              <p:nvPr/>
            </p:nvSpPr>
            <p:spPr bwMode="auto">
              <a:xfrm>
                <a:off x="974" y="2740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3 w 4"/>
                  <a:gd name="T5" fmla="*/ 3 h 4"/>
                  <a:gd name="T6" fmla="*/ 3 w 4"/>
                  <a:gd name="T7" fmla="*/ 3 h 4"/>
                  <a:gd name="T8" fmla="*/ 4 w 4"/>
                  <a:gd name="T9" fmla="*/ 2 h 4"/>
                  <a:gd name="T10" fmla="*/ 3 w 4"/>
                  <a:gd name="T11" fmla="*/ 1 h 4"/>
                  <a:gd name="T12" fmla="*/ 3 w 4"/>
                  <a:gd name="T13" fmla="*/ 1 h 4"/>
                  <a:gd name="T14" fmla="*/ 2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1 w 4"/>
                  <a:gd name="T21" fmla="*/ 1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1 w 4"/>
                  <a:gd name="T29" fmla="*/ 3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28" name="Freeform 280"/>
              <p:cNvSpPr>
                <a:spLocks/>
              </p:cNvSpPr>
              <p:nvPr/>
            </p:nvSpPr>
            <p:spPr bwMode="auto">
              <a:xfrm>
                <a:off x="974" y="2747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3 w 4"/>
                  <a:gd name="T5" fmla="*/ 3 h 4"/>
                  <a:gd name="T6" fmla="*/ 3 w 4"/>
                  <a:gd name="T7" fmla="*/ 3 h 4"/>
                  <a:gd name="T8" fmla="*/ 4 w 4"/>
                  <a:gd name="T9" fmla="*/ 2 h 4"/>
                  <a:gd name="T10" fmla="*/ 3 w 4"/>
                  <a:gd name="T11" fmla="*/ 1 h 4"/>
                  <a:gd name="T12" fmla="*/ 3 w 4"/>
                  <a:gd name="T13" fmla="*/ 1 h 4"/>
                  <a:gd name="T14" fmla="*/ 2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1 w 4"/>
                  <a:gd name="T21" fmla="*/ 1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1 w 4"/>
                  <a:gd name="T29" fmla="*/ 3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29" name="Freeform 281"/>
              <p:cNvSpPr>
                <a:spLocks/>
              </p:cNvSpPr>
              <p:nvPr/>
            </p:nvSpPr>
            <p:spPr bwMode="auto">
              <a:xfrm>
                <a:off x="978" y="2681"/>
                <a:ext cx="10" cy="14"/>
              </a:xfrm>
              <a:custGeom>
                <a:avLst/>
                <a:gdLst>
                  <a:gd name="T0" fmla="*/ 8 w 10"/>
                  <a:gd name="T1" fmla="*/ 12 h 14"/>
                  <a:gd name="T2" fmla="*/ 4 w 10"/>
                  <a:gd name="T3" fmla="*/ 4 h 14"/>
                  <a:gd name="T4" fmla="*/ 4 w 10"/>
                  <a:gd name="T5" fmla="*/ 0 h 14"/>
                  <a:gd name="T6" fmla="*/ 10 w 10"/>
                  <a:gd name="T7" fmla="*/ 14 h 14"/>
                  <a:gd name="T8" fmla="*/ 0 w 10"/>
                  <a:gd name="T9" fmla="*/ 13 h 14"/>
                  <a:gd name="T10" fmla="*/ 0 w 10"/>
                  <a:gd name="T11" fmla="*/ 12 h 14"/>
                  <a:gd name="T12" fmla="*/ 8 w 10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8" y="12"/>
                    </a:moveTo>
                    <a:lnTo>
                      <a:pt x="4" y="4"/>
                    </a:lnTo>
                    <a:lnTo>
                      <a:pt x="4" y="0"/>
                    </a:lnTo>
                    <a:lnTo>
                      <a:pt x="10" y="14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30" name="Freeform 282"/>
              <p:cNvSpPr>
                <a:spLocks/>
              </p:cNvSpPr>
              <p:nvPr/>
            </p:nvSpPr>
            <p:spPr bwMode="auto">
              <a:xfrm>
                <a:off x="987" y="2682"/>
                <a:ext cx="3" cy="5"/>
              </a:xfrm>
              <a:custGeom>
                <a:avLst/>
                <a:gdLst>
                  <a:gd name="T0" fmla="*/ 0 w 3"/>
                  <a:gd name="T1" fmla="*/ 5 h 5"/>
                  <a:gd name="T2" fmla="*/ 0 w 3"/>
                  <a:gd name="T3" fmla="*/ 5 h 5"/>
                  <a:gd name="T4" fmla="*/ 0 w 3"/>
                  <a:gd name="T5" fmla="*/ 4 h 5"/>
                  <a:gd name="T6" fmla="*/ 0 w 3"/>
                  <a:gd name="T7" fmla="*/ 3 h 5"/>
                  <a:gd name="T8" fmla="*/ 0 w 3"/>
                  <a:gd name="T9" fmla="*/ 2 h 5"/>
                  <a:gd name="T10" fmla="*/ 0 w 3"/>
                  <a:gd name="T11" fmla="*/ 1 h 5"/>
                  <a:gd name="T12" fmla="*/ 1 w 3"/>
                  <a:gd name="T13" fmla="*/ 0 h 5"/>
                  <a:gd name="T14" fmla="*/ 2 w 3"/>
                  <a:gd name="T15" fmla="*/ 0 h 5"/>
                  <a:gd name="T16" fmla="*/ 3 w 3"/>
                  <a:gd name="T17" fmla="*/ 0 h 5"/>
                  <a:gd name="T18" fmla="*/ 3 w 3"/>
                  <a:gd name="T19" fmla="*/ 0 h 5"/>
                  <a:gd name="T20" fmla="*/ 3 w 3"/>
                  <a:gd name="T21" fmla="*/ 1 h 5"/>
                  <a:gd name="T22" fmla="*/ 3 w 3"/>
                  <a:gd name="T23" fmla="*/ 2 h 5"/>
                  <a:gd name="T24" fmla="*/ 3 w 3"/>
                  <a:gd name="T25" fmla="*/ 3 h 5"/>
                  <a:gd name="T26" fmla="*/ 2 w 3"/>
                  <a:gd name="T27" fmla="*/ 4 h 5"/>
                  <a:gd name="T28" fmla="*/ 2 w 3"/>
                  <a:gd name="T29" fmla="*/ 5 h 5"/>
                  <a:gd name="T30" fmla="*/ 1 w 3"/>
                  <a:gd name="T31" fmla="*/ 5 h 5"/>
                  <a:gd name="T32" fmla="*/ 0 w 3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31" name="Freeform 283"/>
              <p:cNvSpPr>
                <a:spLocks/>
              </p:cNvSpPr>
              <p:nvPr/>
            </p:nvSpPr>
            <p:spPr bwMode="auto">
              <a:xfrm>
                <a:off x="975" y="2680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1 w 4"/>
                  <a:gd name="T3" fmla="*/ 5 h 6"/>
                  <a:gd name="T4" fmla="*/ 0 w 4"/>
                  <a:gd name="T5" fmla="*/ 4 h 6"/>
                  <a:gd name="T6" fmla="*/ 0 w 4"/>
                  <a:gd name="T7" fmla="*/ 3 h 6"/>
                  <a:gd name="T8" fmla="*/ 1 w 4"/>
                  <a:gd name="T9" fmla="*/ 2 h 6"/>
                  <a:gd name="T10" fmla="*/ 1 w 4"/>
                  <a:gd name="T11" fmla="*/ 1 h 6"/>
                  <a:gd name="T12" fmla="*/ 2 w 4"/>
                  <a:gd name="T13" fmla="*/ 0 h 6"/>
                  <a:gd name="T14" fmla="*/ 3 w 4"/>
                  <a:gd name="T15" fmla="*/ 0 h 6"/>
                  <a:gd name="T16" fmla="*/ 3 w 4"/>
                  <a:gd name="T17" fmla="*/ 0 h 6"/>
                  <a:gd name="T18" fmla="*/ 4 w 4"/>
                  <a:gd name="T19" fmla="*/ 0 h 6"/>
                  <a:gd name="T20" fmla="*/ 4 w 4"/>
                  <a:gd name="T21" fmla="*/ 1 h 6"/>
                  <a:gd name="T22" fmla="*/ 4 w 4"/>
                  <a:gd name="T23" fmla="*/ 2 h 6"/>
                  <a:gd name="T24" fmla="*/ 4 w 4"/>
                  <a:gd name="T25" fmla="*/ 3 h 6"/>
                  <a:gd name="T26" fmla="*/ 3 w 4"/>
                  <a:gd name="T27" fmla="*/ 4 h 6"/>
                  <a:gd name="T28" fmla="*/ 3 w 4"/>
                  <a:gd name="T29" fmla="*/ 5 h 6"/>
                  <a:gd name="T30" fmla="*/ 2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1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32" name="Freeform 284"/>
              <p:cNvSpPr>
                <a:spLocks/>
              </p:cNvSpPr>
              <p:nvPr/>
            </p:nvSpPr>
            <p:spPr bwMode="auto">
              <a:xfrm>
                <a:off x="1085" y="2681"/>
                <a:ext cx="10" cy="14"/>
              </a:xfrm>
              <a:custGeom>
                <a:avLst/>
                <a:gdLst>
                  <a:gd name="T0" fmla="*/ 2 w 10"/>
                  <a:gd name="T1" fmla="*/ 12 h 14"/>
                  <a:gd name="T2" fmla="*/ 7 w 10"/>
                  <a:gd name="T3" fmla="*/ 3 h 14"/>
                  <a:gd name="T4" fmla="*/ 7 w 10"/>
                  <a:gd name="T5" fmla="*/ 0 h 14"/>
                  <a:gd name="T6" fmla="*/ 0 w 10"/>
                  <a:gd name="T7" fmla="*/ 14 h 14"/>
                  <a:gd name="T8" fmla="*/ 10 w 10"/>
                  <a:gd name="T9" fmla="*/ 14 h 14"/>
                  <a:gd name="T10" fmla="*/ 10 w 10"/>
                  <a:gd name="T11" fmla="*/ 12 h 14"/>
                  <a:gd name="T12" fmla="*/ 2 w 10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2" y="12"/>
                    </a:moveTo>
                    <a:lnTo>
                      <a:pt x="7" y="3"/>
                    </a:lnTo>
                    <a:lnTo>
                      <a:pt x="7" y="0"/>
                    </a:lnTo>
                    <a:lnTo>
                      <a:pt x="0" y="14"/>
                    </a:lnTo>
                    <a:lnTo>
                      <a:pt x="10" y="14"/>
                    </a:lnTo>
                    <a:lnTo>
                      <a:pt x="10" y="12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33" name="Freeform 285"/>
              <p:cNvSpPr>
                <a:spLocks/>
              </p:cNvSpPr>
              <p:nvPr/>
            </p:nvSpPr>
            <p:spPr bwMode="auto">
              <a:xfrm>
                <a:off x="1083" y="2681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2 w 4"/>
                  <a:gd name="T3" fmla="*/ 5 h 5"/>
                  <a:gd name="T4" fmla="*/ 3 w 4"/>
                  <a:gd name="T5" fmla="*/ 5 h 5"/>
                  <a:gd name="T6" fmla="*/ 3 w 4"/>
                  <a:gd name="T7" fmla="*/ 4 h 5"/>
                  <a:gd name="T8" fmla="*/ 4 w 4"/>
                  <a:gd name="T9" fmla="*/ 3 h 5"/>
                  <a:gd name="T10" fmla="*/ 4 w 4"/>
                  <a:gd name="T11" fmla="*/ 2 h 5"/>
                  <a:gd name="T12" fmla="*/ 3 w 4"/>
                  <a:gd name="T13" fmla="*/ 1 h 5"/>
                  <a:gd name="T14" fmla="*/ 3 w 4"/>
                  <a:gd name="T15" fmla="*/ 0 h 5"/>
                  <a:gd name="T16" fmla="*/ 2 w 4"/>
                  <a:gd name="T17" fmla="*/ 0 h 5"/>
                  <a:gd name="T18" fmla="*/ 2 w 4"/>
                  <a:gd name="T19" fmla="*/ 0 h 5"/>
                  <a:gd name="T20" fmla="*/ 1 w 4"/>
                  <a:gd name="T21" fmla="*/ 0 h 5"/>
                  <a:gd name="T22" fmla="*/ 1 w 4"/>
                  <a:gd name="T23" fmla="*/ 1 h 5"/>
                  <a:gd name="T24" fmla="*/ 0 w 4"/>
                  <a:gd name="T25" fmla="*/ 2 h 5"/>
                  <a:gd name="T26" fmla="*/ 0 w 4"/>
                  <a:gd name="T27" fmla="*/ 3 h 5"/>
                  <a:gd name="T28" fmla="*/ 1 w 4"/>
                  <a:gd name="T29" fmla="*/ 4 h 5"/>
                  <a:gd name="T30" fmla="*/ 1 w 4"/>
                  <a:gd name="T31" fmla="*/ 5 h 5"/>
                  <a:gd name="T32" fmla="*/ 2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34" name="Freeform 286"/>
              <p:cNvSpPr>
                <a:spLocks/>
              </p:cNvSpPr>
              <p:nvPr/>
            </p:nvSpPr>
            <p:spPr bwMode="auto">
              <a:xfrm>
                <a:off x="1096" y="2681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2 w 4"/>
                  <a:gd name="T3" fmla="*/ 6 h 6"/>
                  <a:gd name="T4" fmla="*/ 3 w 4"/>
                  <a:gd name="T5" fmla="*/ 5 h 6"/>
                  <a:gd name="T6" fmla="*/ 3 w 4"/>
                  <a:gd name="T7" fmla="*/ 4 h 6"/>
                  <a:gd name="T8" fmla="*/ 4 w 4"/>
                  <a:gd name="T9" fmla="*/ 3 h 6"/>
                  <a:gd name="T10" fmla="*/ 4 w 4"/>
                  <a:gd name="T11" fmla="*/ 2 h 6"/>
                  <a:gd name="T12" fmla="*/ 3 w 4"/>
                  <a:gd name="T13" fmla="*/ 1 h 6"/>
                  <a:gd name="T14" fmla="*/ 3 w 4"/>
                  <a:gd name="T15" fmla="*/ 0 h 6"/>
                  <a:gd name="T16" fmla="*/ 2 w 4"/>
                  <a:gd name="T17" fmla="*/ 0 h 6"/>
                  <a:gd name="T18" fmla="*/ 1 w 4"/>
                  <a:gd name="T19" fmla="*/ 0 h 6"/>
                  <a:gd name="T20" fmla="*/ 1 w 4"/>
                  <a:gd name="T21" fmla="*/ 0 h 6"/>
                  <a:gd name="T22" fmla="*/ 0 w 4"/>
                  <a:gd name="T23" fmla="*/ 1 h 6"/>
                  <a:gd name="T24" fmla="*/ 0 w 4"/>
                  <a:gd name="T25" fmla="*/ 3 h 6"/>
                  <a:gd name="T26" fmla="*/ 0 w 4"/>
                  <a:gd name="T27" fmla="*/ 4 h 6"/>
                  <a:gd name="T28" fmla="*/ 0 w 4"/>
                  <a:gd name="T29" fmla="*/ 5 h 6"/>
                  <a:gd name="T30" fmla="*/ 1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2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27" name="Group 341"/>
            <p:cNvGrpSpPr>
              <a:grpSpLocks/>
            </p:cNvGrpSpPr>
            <p:nvPr/>
          </p:nvGrpSpPr>
          <p:grpSpPr bwMode="auto">
            <a:xfrm>
              <a:off x="1028462" y="3388662"/>
              <a:ext cx="267777" cy="243205"/>
              <a:chOff x="1221" y="2648"/>
              <a:chExt cx="191" cy="171"/>
            </a:xfrm>
          </p:grpSpPr>
          <p:sp>
            <p:nvSpPr>
              <p:cNvPr id="35" name="Freeform 288"/>
              <p:cNvSpPr>
                <a:spLocks/>
              </p:cNvSpPr>
              <p:nvPr/>
            </p:nvSpPr>
            <p:spPr bwMode="auto">
              <a:xfrm>
                <a:off x="1384" y="2689"/>
                <a:ext cx="15" cy="17"/>
              </a:xfrm>
              <a:custGeom>
                <a:avLst/>
                <a:gdLst>
                  <a:gd name="T0" fmla="*/ 8 w 15"/>
                  <a:gd name="T1" fmla="*/ 17 h 17"/>
                  <a:gd name="T2" fmla="*/ 9 w 15"/>
                  <a:gd name="T3" fmla="*/ 17 h 17"/>
                  <a:gd name="T4" fmla="*/ 11 w 15"/>
                  <a:gd name="T5" fmla="*/ 16 h 17"/>
                  <a:gd name="T6" fmla="*/ 12 w 15"/>
                  <a:gd name="T7" fmla="*/ 16 h 17"/>
                  <a:gd name="T8" fmla="*/ 13 w 15"/>
                  <a:gd name="T9" fmla="*/ 14 h 17"/>
                  <a:gd name="T10" fmla="*/ 14 w 15"/>
                  <a:gd name="T11" fmla="*/ 13 h 17"/>
                  <a:gd name="T12" fmla="*/ 15 w 15"/>
                  <a:gd name="T13" fmla="*/ 12 h 17"/>
                  <a:gd name="T14" fmla="*/ 15 w 15"/>
                  <a:gd name="T15" fmla="*/ 10 h 17"/>
                  <a:gd name="T16" fmla="*/ 15 w 15"/>
                  <a:gd name="T17" fmla="*/ 8 h 17"/>
                  <a:gd name="T18" fmla="*/ 15 w 15"/>
                  <a:gd name="T19" fmla="*/ 7 h 17"/>
                  <a:gd name="T20" fmla="*/ 15 w 15"/>
                  <a:gd name="T21" fmla="*/ 5 h 17"/>
                  <a:gd name="T22" fmla="*/ 14 w 15"/>
                  <a:gd name="T23" fmla="*/ 4 h 17"/>
                  <a:gd name="T24" fmla="*/ 13 w 15"/>
                  <a:gd name="T25" fmla="*/ 3 h 17"/>
                  <a:gd name="T26" fmla="*/ 12 w 15"/>
                  <a:gd name="T27" fmla="*/ 2 h 17"/>
                  <a:gd name="T28" fmla="*/ 11 w 15"/>
                  <a:gd name="T29" fmla="*/ 1 h 17"/>
                  <a:gd name="T30" fmla="*/ 9 w 15"/>
                  <a:gd name="T31" fmla="*/ 0 h 17"/>
                  <a:gd name="T32" fmla="*/ 8 w 15"/>
                  <a:gd name="T33" fmla="*/ 0 h 17"/>
                  <a:gd name="T34" fmla="*/ 6 w 15"/>
                  <a:gd name="T35" fmla="*/ 0 h 17"/>
                  <a:gd name="T36" fmla="*/ 4 w 15"/>
                  <a:gd name="T37" fmla="*/ 1 h 17"/>
                  <a:gd name="T38" fmla="*/ 3 w 15"/>
                  <a:gd name="T39" fmla="*/ 2 h 17"/>
                  <a:gd name="T40" fmla="*/ 2 w 15"/>
                  <a:gd name="T41" fmla="*/ 3 h 17"/>
                  <a:gd name="T42" fmla="*/ 1 w 15"/>
                  <a:gd name="T43" fmla="*/ 4 h 17"/>
                  <a:gd name="T44" fmla="*/ 0 w 15"/>
                  <a:gd name="T45" fmla="*/ 5 h 17"/>
                  <a:gd name="T46" fmla="*/ 0 w 15"/>
                  <a:gd name="T47" fmla="*/ 7 h 17"/>
                  <a:gd name="T48" fmla="*/ 0 w 15"/>
                  <a:gd name="T49" fmla="*/ 8 h 17"/>
                  <a:gd name="T50" fmla="*/ 0 w 15"/>
                  <a:gd name="T51" fmla="*/ 10 h 17"/>
                  <a:gd name="T52" fmla="*/ 0 w 15"/>
                  <a:gd name="T53" fmla="*/ 12 h 17"/>
                  <a:gd name="T54" fmla="*/ 1 w 15"/>
                  <a:gd name="T55" fmla="*/ 13 h 17"/>
                  <a:gd name="T56" fmla="*/ 2 w 15"/>
                  <a:gd name="T57" fmla="*/ 14 h 17"/>
                  <a:gd name="T58" fmla="*/ 3 w 15"/>
                  <a:gd name="T59" fmla="*/ 16 h 17"/>
                  <a:gd name="T60" fmla="*/ 4 w 15"/>
                  <a:gd name="T61" fmla="*/ 16 h 17"/>
                  <a:gd name="T62" fmla="*/ 6 w 15"/>
                  <a:gd name="T63" fmla="*/ 17 h 17"/>
                  <a:gd name="T64" fmla="*/ 8 w 15"/>
                  <a:gd name="T6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7">
                    <a:moveTo>
                      <a:pt x="8" y="17"/>
                    </a:moveTo>
                    <a:lnTo>
                      <a:pt x="9" y="17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13" y="14"/>
                    </a:lnTo>
                    <a:lnTo>
                      <a:pt x="14" y="13"/>
                    </a:lnTo>
                    <a:lnTo>
                      <a:pt x="15" y="12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5" y="7"/>
                    </a:lnTo>
                    <a:lnTo>
                      <a:pt x="15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3" y="16"/>
                    </a:lnTo>
                    <a:lnTo>
                      <a:pt x="4" y="16"/>
                    </a:lnTo>
                    <a:lnTo>
                      <a:pt x="6" y="17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6" name="Freeform 289"/>
              <p:cNvSpPr>
                <a:spLocks/>
              </p:cNvSpPr>
              <p:nvPr/>
            </p:nvSpPr>
            <p:spPr bwMode="auto">
              <a:xfrm>
                <a:off x="1231" y="2651"/>
                <a:ext cx="86" cy="11"/>
              </a:xfrm>
              <a:custGeom>
                <a:avLst/>
                <a:gdLst>
                  <a:gd name="T0" fmla="*/ 86 w 86"/>
                  <a:gd name="T1" fmla="*/ 9 h 11"/>
                  <a:gd name="T2" fmla="*/ 43 w 86"/>
                  <a:gd name="T3" fmla="*/ 0 h 11"/>
                  <a:gd name="T4" fmla="*/ 0 w 86"/>
                  <a:gd name="T5" fmla="*/ 9 h 11"/>
                  <a:gd name="T6" fmla="*/ 0 w 86"/>
                  <a:gd name="T7" fmla="*/ 11 h 11"/>
                  <a:gd name="T8" fmla="*/ 43 w 86"/>
                  <a:gd name="T9" fmla="*/ 1 h 11"/>
                  <a:gd name="T10" fmla="*/ 86 w 86"/>
                  <a:gd name="T11" fmla="*/ 11 h 11"/>
                  <a:gd name="T12" fmla="*/ 86 w 86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11">
                    <a:moveTo>
                      <a:pt x="86" y="9"/>
                    </a:moveTo>
                    <a:lnTo>
                      <a:pt x="43" y="0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43" y="1"/>
                    </a:lnTo>
                    <a:lnTo>
                      <a:pt x="86" y="11"/>
                    </a:lnTo>
                    <a:lnTo>
                      <a:pt x="86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7" name="Rectangle 290"/>
              <p:cNvSpPr>
                <a:spLocks noChangeArrowheads="1"/>
              </p:cNvSpPr>
              <p:nvPr/>
            </p:nvSpPr>
            <p:spPr bwMode="auto">
              <a:xfrm>
                <a:off x="1225" y="2666"/>
                <a:ext cx="101" cy="10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8" name="Rectangle 291"/>
              <p:cNvSpPr>
                <a:spLocks noChangeArrowheads="1"/>
              </p:cNvSpPr>
              <p:nvPr/>
            </p:nvSpPr>
            <p:spPr bwMode="auto">
              <a:xfrm>
                <a:off x="1227" y="2669"/>
                <a:ext cx="97" cy="10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9" name="Rectangle 292"/>
              <p:cNvSpPr>
                <a:spLocks noChangeArrowheads="1"/>
              </p:cNvSpPr>
              <p:nvPr/>
            </p:nvSpPr>
            <p:spPr bwMode="auto">
              <a:xfrm>
                <a:off x="1237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0" name="Rectangle 293"/>
              <p:cNvSpPr>
                <a:spLocks noChangeArrowheads="1"/>
              </p:cNvSpPr>
              <p:nvPr/>
            </p:nvSpPr>
            <p:spPr bwMode="auto">
              <a:xfrm>
                <a:off x="1260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1" name="Rectangle 294"/>
              <p:cNvSpPr>
                <a:spLocks noChangeArrowheads="1"/>
              </p:cNvSpPr>
              <p:nvPr/>
            </p:nvSpPr>
            <p:spPr bwMode="auto">
              <a:xfrm>
                <a:off x="1284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2" name="Rectangle 295"/>
              <p:cNvSpPr>
                <a:spLocks noChangeArrowheads="1"/>
              </p:cNvSpPr>
              <p:nvPr/>
            </p:nvSpPr>
            <p:spPr bwMode="auto">
              <a:xfrm>
                <a:off x="1308" y="2765"/>
                <a:ext cx="13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3" name="Rectangle 296"/>
              <p:cNvSpPr>
                <a:spLocks noChangeArrowheads="1"/>
              </p:cNvSpPr>
              <p:nvPr/>
            </p:nvSpPr>
            <p:spPr bwMode="auto">
              <a:xfrm>
                <a:off x="1237" y="2760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4" name="Rectangle 297"/>
              <p:cNvSpPr>
                <a:spLocks noChangeArrowheads="1"/>
              </p:cNvSpPr>
              <p:nvPr/>
            </p:nvSpPr>
            <p:spPr bwMode="auto">
              <a:xfrm>
                <a:off x="1230" y="2758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5" name="Rectangle 298"/>
              <p:cNvSpPr>
                <a:spLocks noChangeArrowheads="1"/>
              </p:cNvSpPr>
              <p:nvPr/>
            </p:nvSpPr>
            <p:spPr bwMode="auto">
              <a:xfrm>
                <a:off x="1237" y="2735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6" name="Rectangle 299"/>
              <p:cNvSpPr>
                <a:spLocks noChangeArrowheads="1"/>
              </p:cNvSpPr>
              <p:nvPr/>
            </p:nvSpPr>
            <p:spPr bwMode="auto">
              <a:xfrm>
                <a:off x="1230" y="2733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7" name="Rectangle 300"/>
              <p:cNvSpPr>
                <a:spLocks noChangeArrowheads="1"/>
              </p:cNvSpPr>
              <p:nvPr/>
            </p:nvSpPr>
            <p:spPr bwMode="auto">
              <a:xfrm>
                <a:off x="1237" y="2710"/>
                <a:ext cx="84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8" name="Rectangle 301"/>
              <p:cNvSpPr>
                <a:spLocks noChangeArrowheads="1"/>
              </p:cNvSpPr>
              <p:nvPr/>
            </p:nvSpPr>
            <p:spPr bwMode="auto">
              <a:xfrm>
                <a:off x="1230" y="2708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9" name="Rectangle 302"/>
              <p:cNvSpPr>
                <a:spLocks noChangeArrowheads="1"/>
              </p:cNvSpPr>
              <p:nvPr/>
            </p:nvSpPr>
            <p:spPr bwMode="auto">
              <a:xfrm>
                <a:off x="1237" y="2686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0" name="Rectangle 303"/>
              <p:cNvSpPr>
                <a:spLocks noChangeArrowheads="1"/>
              </p:cNvSpPr>
              <p:nvPr/>
            </p:nvSpPr>
            <p:spPr bwMode="auto">
              <a:xfrm>
                <a:off x="1230" y="2684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1" name="Rectangle 304"/>
              <p:cNvSpPr>
                <a:spLocks noChangeArrowheads="1"/>
              </p:cNvSpPr>
              <p:nvPr/>
            </p:nvSpPr>
            <p:spPr bwMode="auto">
              <a:xfrm>
                <a:off x="1240" y="2698"/>
                <a:ext cx="8" cy="6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2" name="Rectangle 305"/>
              <p:cNvSpPr>
                <a:spLocks noChangeArrowheads="1"/>
              </p:cNvSpPr>
              <p:nvPr/>
            </p:nvSpPr>
            <p:spPr bwMode="auto">
              <a:xfrm>
                <a:off x="1241" y="2700"/>
                <a:ext cx="5" cy="59"/>
              </a:xfrm>
              <a:prstGeom prst="rect">
                <a:avLst/>
              </a:prstGeom>
              <a:solidFill>
                <a:srgbClr val="FF2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3" name="Rectangle 306"/>
              <p:cNvSpPr>
                <a:spLocks noChangeArrowheads="1"/>
              </p:cNvSpPr>
              <p:nvPr/>
            </p:nvSpPr>
            <p:spPr bwMode="auto">
              <a:xfrm>
                <a:off x="1263" y="2718"/>
                <a:ext cx="9" cy="4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4" name="Rectangle 307"/>
              <p:cNvSpPr>
                <a:spLocks noChangeArrowheads="1"/>
              </p:cNvSpPr>
              <p:nvPr/>
            </p:nvSpPr>
            <p:spPr bwMode="auto">
              <a:xfrm>
                <a:off x="1265" y="2721"/>
                <a:ext cx="5" cy="38"/>
              </a:xfrm>
              <a:prstGeom prst="rect">
                <a:avLst/>
              </a:prstGeom>
              <a:solidFill>
                <a:srgbClr val="B2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5" name="Rectangle 308"/>
              <p:cNvSpPr>
                <a:spLocks noChangeArrowheads="1"/>
              </p:cNvSpPr>
              <p:nvPr/>
            </p:nvSpPr>
            <p:spPr bwMode="auto">
              <a:xfrm>
                <a:off x="1286" y="2729"/>
                <a:ext cx="9" cy="3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6" name="Rectangle 309"/>
              <p:cNvSpPr>
                <a:spLocks noChangeArrowheads="1"/>
              </p:cNvSpPr>
              <p:nvPr/>
            </p:nvSpPr>
            <p:spPr bwMode="auto">
              <a:xfrm>
                <a:off x="1288" y="2732"/>
                <a:ext cx="5" cy="27"/>
              </a:xfrm>
              <a:prstGeom prst="rect">
                <a:avLst/>
              </a:prstGeom>
              <a:solidFill>
                <a:srgbClr val="FFAF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7" name="Rectangle 310"/>
              <p:cNvSpPr>
                <a:spLocks noChangeArrowheads="1"/>
              </p:cNvSpPr>
              <p:nvPr/>
            </p:nvSpPr>
            <p:spPr bwMode="auto">
              <a:xfrm>
                <a:off x="1310" y="2690"/>
                <a:ext cx="9" cy="7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8" name="Rectangle 311"/>
              <p:cNvSpPr>
                <a:spLocks noChangeArrowheads="1"/>
              </p:cNvSpPr>
              <p:nvPr/>
            </p:nvSpPr>
            <p:spPr bwMode="auto">
              <a:xfrm>
                <a:off x="1312" y="2692"/>
                <a:ext cx="5" cy="67"/>
              </a:xfrm>
              <a:prstGeom prst="rect">
                <a:avLst/>
              </a:prstGeom>
              <a:solidFill>
                <a:srgbClr val="FF6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9" name="Rectangle 312"/>
              <p:cNvSpPr>
                <a:spLocks noChangeArrowheads="1"/>
              </p:cNvSpPr>
              <p:nvPr/>
            </p:nvSpPr>
            <p:spPr bwMode="auto">
              <a:xfrm>
                <a:off x="1222" y="2773"/>
                <a:ext cx="108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0" name="Rectangle 313"/>
              <p:cNvSpPr>
                <a:spLocks noChangeArrowheads="1"/>
              </p:cNvSpPr>
              <p:nvPr/>
            </p:nvSpPr>
            <p:spPr bwMode="auto">
              <a:xfrm>
                <a:off x="1224" y="2775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1" name="Rectangle 314"/>
              <p:cNvSpPr>
                <a:spLocks noChangeArrowheads="1"/>
              </p:cNvSpPr>
              <p:nvPr/>
            </p:nvSpPr>
            <p:spPr bwMode="auto">
              <a:xfrm>
                <a:off x="1221" y="2660"/>
                <a:ext cx="109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2" name="Rectangle 315"/>
              <p:cNvSpPr>
                <a:spLocks noChangeArrowheads="1"/>
              </p:cNvSpPr>
              <p:nvPr/>
            </p:nvSpPr>
            <p:spPr bwMode="auto">
              <a:xfrm>
                <a:off x="1223" y="2662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3" name="Freeform 316"/>
              <p:cNvSpPr>
                <a:spLocks/>
              </p:cNvSpPr>
              <p:nvPr/>
            </p:nvSpPr>
            <p:spPr bwMode="auto">
              <a:xfrm>
                <a:off x="1270" y="2648"/>
                <a:ext cx="7" cy="7"/>
              </a:xfrm>
              <a:custGeom>
                <a:avLst/>
                <a:gdLst>
                  <a:gd name="T0" fmla="*/ 4 w 7"/>
                  <a:gd name="T1" fmla="*/ 7 h 7"/>
                  <a:gd name="T2" fmla="*/ 5 w 7"/>
                  <a:gd name="T3" fmla="*/ 7 h 7"/>
                  <a:gd name="T4" fmla="*/ 5 w 7"/>
                  <a:gd name="T5" fmla="*/ 7 h 7"/>
                  <a:gd name="T6" fmla="*/ 6 w 7"/>
                  <a:gd name="T7" fmla="*/ 7 h 7"/>
                  <a:gd name="T8" fmla="*/ 6 w 7"/>
                  <a:gd name="T9" fmla="*/ 6 h 7"/>
                  <a:gd name="T10" fmla="*/ 7 w 7"/>
                  <a:gd name="T11" fmla="*/ 6 h 7"/>
                  <a:gd name="T12" fmla="*/ 7 w 7"/>
                  <a:gd name="T13" fmla="*/ 5 h 7"/>
                  <a:gd name="T14" fmla="*/ 7 w 7"/>
                  <a:gd name="T15" fmla="*/ 4 h 7"/>
                  <a:gd name="T16" fmla="*/ 7 w 7"/>
                  <a:gd name="T17" fmla="*/ 4 h 7"/>
                  <a:gd name="T18" fmla="*/ 7 w 7"/>
                  <a:gd name="T19" fmla="*/ 3 h 7"/>
                  <a:gd name="T20" fmla="*/ 7 w 7"/>
                  <a:gd name="T21" fmla="*/ 2 h 7"/>
                  <a:gd name="T22" fmla="*/ 7 w 7"/>
                  <a:gd name="T23" fmla="*/ 2 h 7"/>
                  <a:gd name="T24" fmla="*/ 6 w 7"/>
                  <a:gd name="T25" fmla="*/ 1 h 7"/>
                  <a:gd name="T26" fmla="*/ 6 w 7"/>
                  <a:gd name="T27" fmla="*/ 1 h 7"/>
                  <a:gd name="T28" fmla="*/ 5 w 7"/>
                  <a:gd name="T29" fmla="*/ 1 h 7"/>
                  <a:gd name="T30" fmla="*/ 5 w 7"/>
                  <a:gd name="T31" fmla="*/ 0 h 7"/>
                  <a:gd name="T32" fmla="*/ 4 w 7"/>
                  <a:gd name="T33" fmla="*/ 0 h 7"/>
                  <a:gd name="T34" fmla="*/ 3 w 7"/>
                  <a:gd name="T35" fmla="*/ 0 h 7"/>
                  <a:gd name="T36" fmla="*/ 2 w 7"/>
                  <a:gd name="T37" fmla="*/ 1 h 7"/>
                  <a:gd name="T38" fmla="*/ 2 w 7"/>
                  <a:gd name="T39" fmla="*/ 1 h 7"/>
                  <a:gd name="T40" fmla="*/ 1 w 7"/>
                  <a:gd name="T41" fmla="*/ 1 h 7"/>
                  <a:gd name="T42" fmla="*/ 1 w 7"/>
                  <a:gd name="T43" fmla="*/ 2 h 7"/>
                  <a:gd name="T44" fmla="*/ 1 w 7"/>
                  <a:gd name="T45" fmla="*/ 2 h 7"/>
                  <a:gd name="T46" fmla="*/ 0 w 7"/>
                  <a:gd name="T47" fmla="*/ 3 h 7"/>
                  <a:gd name="T48" fmla="*/ 0 w 7"/>
                  <a:gd name="T49" fmla="*/ 4 h 7"/>
                  <a:gd name="T50" fmla="*/ 0 w 7"/>
                  <a:gd name="T51" fmla="*/ 4 h 7"/>
                  <a:gd name="T52" fmla="*/ 1 w 7"/>
                  <a:gd name="T53" fmla="*/ 5 h 7"/>
                  <a:gd name="T54" fmla="*/ 1 w 7"/>
                  <a:gd name="T55" fmla="*/ 6 h 7"/>
                  <a:gd name="T56" fmla="*/ 1 w 7"/>
                  <a:gd name="T57" fmla="*/ 6 h 7"/>
                  <a:gd name="T58" fmla="*/ 2 w 7"/>
                  <a:gd name="T59" fmla="*/ 7 h 7"/>
                  <a:gd name="T60" fmla="*/ 2 w 7"/>
                  <a:gd name="T61" fmla="*/ 7 h 7"/>
                  <a:gd name="T62" fmla="*/ 3 w 7"/>
                  <a:gd name="T63" fmla="*/ 7 h 7"/>
                  <a:gd name="T64" fmla="*/ 4 w 7"/>
                  <a:gd name="T6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4" name="Freeform 317"/>
              <p:cNvSpPr>
                <a:spLocks/>
              </p:cNvSpPr>
              <p:nvPr/>
            </p:nvSpPr>
            <p:spPr bwMode="auto">
              <a:xfrm>
                <a:off x="1271" y="2649"/>
                <a:ext cx="5" cy="5"/>
              </a:xfrm>
              <a:custGeom>
                <a:avLst/>
                <a:gdLst>
                  <a:gd name="T0" fmla="*/ 3 w 5"/>
                  <a:gd name="T1" fmla="*/ 5 h 5"/>
                  <a:gd name="T2" fmla="*/ 4 w 5"/>
                  <a:gd name="T3" fmla="*/ 5 h 5"/>
                  <a:gd name="T4" fmla="*/ 4 w 5"/>
                  <a:gd name="T5" fmla="*/ 4 h 5"/>
                  <a:gd name="T6" fmla="*/ 5 w 5"/>
                  <a:gd name="T7" fmla="*/ 4 h 5"/>
                  <a:gd name="T8" fmla="*/ 5 w 5"/>
                  <a:gd name="T9" fmla="*/ 3 h 5"/>
                  <a:gd name="T10" fmla="*/ 5 w 5"/>
                  <a:gd name="T11" fmla="*/ 2 h 5"/>
                  <a:gd name="T12" fmla="*/ 4 w 5"/>
                  <a:gd name="T13" fmla="*/ 1 h 5"/>
                  <a:gd name="T14" fmla="*/ 4 w 5"/>
                  <a:gd name="T15" fmla="*/ 1 h 5"/>
                  <a:gd name="T16" fmla="*/ 3 w 5"/>
                  <a:gd name="T17" fmla="*/ 0 h 5"/>
                  <a:gd name="T18" fmla="*/ 2 w 5"/>
                  <a:gd name="T19" fmla="*/ 1 h 5"/>
                  <a:gd name="T20" fmla="*/ 1 w 5"/>
                  <a:gd name="T21" fmla="*/ 1 h 5"/>
                  <a:gd name="T22" fmla="*/ 1 w 5"/>
                  <a:gd name="T23" fmla="*/ 2 h 5"/>
                  <a:gd name="T24" fmla="*/ 0 w 5"/>
                  <a:gd name="T25" fmla="*/ 3 h 5"/>
                  <a:gd name="T26" fmla="*/ 1 w 5"/>
                  <a:gd name="T27" fmla="*/ 4 h 5"/>
                  <a:gd name="T28" fmla="*/ 1 w 5"/>
                  <a:gd name="T29" fmla="*/ 4 h 5"/>
                  <a:gd name="T30" fmla="*/ 2 w 5"/>
                  <a:gd name="T31" fmla="*/ 5 h 5"/>
                  <a:gd name="T32" fmla="*/ 3 w 5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lnTo>
                      <a:pt x="4" y="5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5" name="Freeform 318"/>
              <p:cNvSpPr>
                <a:spLocks/>
              </p:cNvSpPr>
              <p:nvPr/>
            </p:nvSpPr>
            <p:spPr bwMode="auto">
              <a:xfrm>
                <a:off x="1322" y="2712"/>
                <a:ext cx="90" cy="107"/>
              </a:xfrm>
              <a:custGeom>
                <a:avLst/>
                <a:gdLst>
                  <a:gd name="T0" fmla="*/ 75 w 90"/>
                  <a:gd name="T1" fmla="*/ 35 h 107"/>
                  <a:gd name="T2" fmla="*/ 78 w 90"/>
                  <a:gd name="T3" fmla="*/ 34 h 107"/>
                  <a:gd name="T4" fmla="*/ 83 w 90"/>
                  <a:gd name="T5" fmla="*/ 31 h 107"/>
                  <a:gd name="T6" fmla="*/ 85 w 90"/>
                  <a:gd name="T7" fmla="*/ 29 h 107"/>
                  <a:gd name="T8" fmla="*/ 86 w 90"/>
                  <a:gd name="T9" fmla="*/ 27 h 107"/>
                  <a:gd name="T10" fmla="*/ 87 w 90"/>
                  <a:gd name="T11" fmla="*/ 19 h 107"/>
                  <a:gd name="T12" fmla="*/ 86 w 90"/>
                  <a:gd name="T13" fmla="*/ 17 h 107"/>
                  <a:gd name="T14" fmla="*/ 84 w 90"/>
                  <a:gd name="T15" fmla="*/ 12 h 107"/>
                  <a:gd name="T16" fmla="*/ 80 w 90"/>
                  <a:gd name="T17" fmla="*/ 6 h 107"/>
                  <a:gd name="T18" fmla="*/ 74 w 90"/>
                  <a:gd name="T19" fmla="*/ 2 h 107"/>
                  <a:gd name="T20" fmla="*/ 71 w 90"/>
                  <a:gd name="T21" fmla="*/ 1 h 107"/>
                  <a:gd name="T22" fmla="*/ 68 w 90"/>
                  <a:gd name="T23" fmla="*/ 1 h 107"/>
                  <a:gd name="T24" fmla="*/ 64 w 90"/>
                  <a:gd name="T25" fmla="*/ 1 h 107"/>
                  <a:gd name="T26" fmla="*/ 56 w 90"/>
                  <a:gd name="T27" fmla="*/ 0 h 107"/>
                  <a:gd name="T28" fmla="*/ 47 w 90"/>
                  <a:gd name="T29" fmla="*/ 0 h 107"/>
                  <a:gd name="T30" fmla="*/ 43 w 90"/>
                  <a:gd name="T31" fmla="*/ 0 h 107"/>
                  <a:gd name="T32" fmla="*/ 40 w 90"/>
                  <a:gd name="T33" fmla="*/ 1 h 107"/>
                  <a:gd name="T34" fmla="*/ 37 w 90"/>
                  <a:gd name="T35" fmla="*/ 2 h 107"/>
                  <a:gd name="T36" fmla="*/ 32 w 90"/>
                  <a:gd name="T37" fmla="*/ 5 h 107"/>
                  <a:gd name="T38" fmla="*/ 30 w 90"/>
                  <a:gd name="T39" fmla="*/ 7 h 107"/>
                  <a:gd name="T40" fmla="*/ 25 w 90"/>
                  <a:gd name="T41" fmla="*/ 15 h 107"/>
                  <a:gd name="T42" fmla="*/ 22 w 90"/>
                  <a:gd name="T43" fmla="*/ 20 h 107"/>
                  <a:gd name="T44" fmla="*/ 5 w 90"/>
                  <a:gd name="T45" fmla="*/ 15 h 107"/>
                  <a:gd name="T46" fmla="*/ 3 w 90"/>
                  <a:gd name="T47" fmla="*/ 12 h 107"/>
                  <a:gd name="T48" fmla="*/ 1 w 90"/>
                  <a:gd name="T49" fmla="*/ 11 h 107"/>
                  <a:gd name="T50" fmla="*/ 0 w 90"/>
                  <a:gd name="T51" fmla="*/ 16 h 107"/>
                  <a:gd name="T52" fmla="*/ 3 w 90"/>
                  <a:gd name="T53" fmla="*/ 25 h 107"/>
                  <a:gd name="T54" fmla="*/ 6 w 90"/>
                  <a:gd name="T55" fmla="*/ 27 h 107"/>
                  <a:gd name="T56" fmla="*/ 9 w 90"/>
                  <a:gd name="T57" fmla="*/ 28 h 107"/>
                  <a:gd name="T58" fmla="*/ 13 w 90"/>
                  <a:gd name="T59" fmla="*/ 30 h 107"/>
                  <a:gd name="T60" fmla="*/ 18 w 90"/>
                  <a:gd name="T61" fmla="*/ 31 h 107"/>
                  <a:gd name="T62" fmla="*/ 23 w 90"/>
                  <a:gd name="T63" fmla="*/ 32 h 107"/>
                  <a:gd name="T64" fmla="*/ 27 w 90"/>
                  <a:gd name="T65" fmla="*/ 31 h 107"/>
                  <a:gd name="T66" fmla="*/ 32 w 90"/>
                  <a:gd name="T67" fmla="*/ 29 h 107"/>
                  <a:gd name="T68" fmla="*/ 19 w 90"/>
                  <a:gd name="T69" fmla="*/ 80 h 107"/>
                  <a:gd name="T70" fmla="*/ 33 w 90"/>
                  <a:gd name="T71" fmla="*/ 94 h 107"/>
                  <a:gd name="T72" fmla="*/ 41 w 90"/>
                  <a:gd name="T73" fmla="*/ 101 h 107"/>
                  <a:gd name="T74" fmla="*/ 36 w 90"/>
                  <a:gd name="T75" fmla="*/ 102 h 107"/>
                  <a:gd name="T76" fmla="*/ 32 w 90"/>
                  <a:gd name="T77" fmla="*/ 106 h 107"/>
                  <a:gd name="T78" fmla="*/ 49 w 90"/>
                  <a:gd name="T79" fmla="*/ 107 h 107"/>
                  <a:gd name="T80" fmla="*/ 53 w 90"/>
                  <a:gd name="T81" fmla="*/ 101 h 107"/>
                  <a:gd name="T82" fmla="*/ 50 w 90"/>
                  <a:gd name="T83" fmla="*/ 96 h 107"/>
                  <a:gd name="T84" fmla="*/ 50 w 90"/>
                  <a:gd name="T85" fmla="*/ 84 h 107"/>
                  <a:gd name="T86" fmla="*/ 60 w 90"/>
                  <a:gd name="T87" fmla="*/ 87 h 107"/>
                  <a:gd name="T88" fmla="*/ 60 w 90"/>
                  <a:gd name="T89" fmla="*/ 97 h 107"/>
                  <a:gd name="T90" fmla="*/ 58 w 90"/>
                  <a:gd name="T91" fmla="*/ 102 h 107"/>
                  <a:gd name="T92" fmla="*/ 57 w 90"/>
                  <a:gd name="T93" fmla="*/ 105 h 107"/>
                  <a:gd name="T94" fmla="*/ 62 w 90"/>
                  <a:gd name="T95" fmla="*/ 104 h 107"/>
                  <a:gd name="T96" fmla="*/ 80 w 90"/>
                  <a:gd name="T97" fmla="*/ 104 h 107"/>
                  <a:gd name="T98" fmla="*/ 75 w 90"/>
                  <a:gd name="T99" fmla="*/ 101 h 107"/>
                  <a:gd name="T100" fmla="*/ 72 w 90"/>
                  <a:gd name="T101" fmla="*/ 100 h 107"/>
                  <a:gd name="T102" fmla="*/ 80 w 90"/>
                  <a:gd name="T103" fmla="*/ 9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107">
                    <a:moveTo>
                      <a:pt x="82" y="80"/>
                    </a:moveTo>
                    <a:lnTo>
                      <a:pt x="90" y="80"/>
                    </a:lnTo>
                    <a:lnTo>
                      <a:pt x="75" y="43"/>
                    </a:lnTo>
                    <a:lnTo>
                      <a:pt x="75" y="35"/>
                    </a:lnTo>
                    <a:lnTo>
                      <a:pt x="75" y="35"/>
                    </a:lnTo>
                    <a:lnTo>
                      <a:pt x="76" y="35"/>
                    </a:lnTo>
                    <a:lnTo>
                      <a:pt x="77" y="34"/>
                    </a:lnTo>
                    <a:lnTo>
                      <a:pt x="78" y="34"/>
                    </a:lnTo>
                    <a:lnTo>
                      <a:pt x="79" y="34"/>
                    </a:lnTo>
                    <a:lnTo>
                      <a:pt x="80" y="33"/>
                    </a:lnTo>
                    <a:lnTo>
                      <a:pt x="82" y="32"/>
                    </a:lnTo>
                    <a:lnTo>
                      <a:pt x="83" y="31"/>
                    </a:lnTo>
                    <a:lnTo>
                      <a:pt x="83" y="31"/>
                    </a:lnTo>
                    <a:lnTo>
                      <a:pt x="84" y="30"/>
                    </a:lnTo>
                    <a:lnTo>
                      <a:pt x="84" y="30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6" y="28"/>
                    </a:lnTo>
                    <a:lnTo>
                      <a:pt x="86" y="27"/>
                    </a:lnTo>
                    <a:lnTo>
                      <a:pt x="87" y="26"/>
                    </a:lnTo>
                    <a:lnTo>
                      <a:pt x="87" y="24"/>
                    </a:lnTo>
                    <a:lnTo>
                      <a:pt x="87" y="21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7" y="18"/>
                    </a:lnTo>
                    <a:lnTo>
                      <a:pt x="86" y="17"/>
                    </a:lnTo>
                    <a:lnTo>
                      <a:pt x="86" y="16"/>
                    </a:lnTo>
                    <a:lnTo>
                      <a:pt x="85" y="15"/>
                    </a:lnTo>
                    <a:lnTo>
                      <a:pt x="85" y="13"/>
                    </a:lnTo>
                    <a:lnTo>
                      <a:pt x="84" y="12"/>
                    </a:lnTo>
                    <a:lnTo>
                      <a:pt x="83" y="10"/>
                    </a:lnTo>
                    <a:lnTo>
                      <a:pt x="82" y="9"/>
                    </a:lnTo>
                    <a:lnTo>
                      <a:pt x="81" y="7"/>
                    </a:lnTo>
                    <a:lnTo>
                      <a:pt x="80" y="6"/>
                    </a:lnTo>
                    <a:lnTo>
                      <a:pt x="78" y="5"/>
                    </a:lnTo>
                    <a:lnTo>
                      <a:pt x="77" y="4"/>
                    </a:lnTo>
                    <a:lnTo>
                      <a:pt x="75" y="3"/>
                    </a:lnTo>
                    <a:lnTo>
                      <a:pt x="74" y="2"/>
                    </a:lnTo>
                    <a:lnTo>
                      <a:pt x="73" y="2"/>
                    </a:lnTo>
                    <a:lnTo>
                      <a:pt x="73" y="1"/>
                    </a:lnTo>
                    <a:lnTo>
                      <a:pt x="72" y="1"/>
                    </a:lnTo>
                    <a:lnTo>
                      <a:pt x="71" y="1"/>
                    </a:lnTo>
                    <a:lnTo>
                      <a:pt x="70" y="1"/>
                    </a:lnTo>
                    <a:lnTo>
                      <a:pt x="69" y="1"/>
                    </a:lnTo>
                    <a:lnTo>
                      <a:pt x="69" y="1"/>
                    </a:lnTo>
                    <a:lnTo>
                      <a:pt x="68" y="1"/>
                    </a:lnTo>
                    <a:lnTo>
                      <a:pt x="68" y="1"/>
                    </a:lnTo>
                    <a:lnTo>
                      <a:pt x="67" y="1"/>
                    </a:lnTo>
                    <a:lnTo>
                      <a:pt x="66" y="1"/>
                    </a:lnTo>
                    <a:lnTo>
                      <a:pt x="64" y="1"/>
                    </a:lnTo>
                    <a:lnTo>
                      <a:pt x="62" y="1"/>
                    </a:lnTo>
                    <a:lnTo>
                      <a:pt x="60" y="1"/>
                    </a:lnTo>
                    <a:lnTo>
                      <a:pt x="58" y="1"/>
                    </a:lnTo>
                    <a:lnTo>
                      <a:pt x="56" y="0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2" y="1"/>
                    </a:lnTo>
                    <a:lnTo>
                      <a:pt x="41" y="1"/>
                    </a:lnTo>
                    <a:lnTo>
                      <a:pt x="40" y="1"/>
                    </a:lnTo>
                    <a:lnTo>
                      <a:pt x="39" y="1"/>
                    </a:lnTo>
                    <a:lnTo>
                      <a:pt x="38" y="1"/>
                    </a:lnTo>
                    <a:lnTo>
                      <a:pt x="38" y="2"/>
                    </a:lnTo>
                    <a:lnTo>
                      <a:pt x="37" y="2"/>
                    </a:lnTo>
                    <a:lnTo>
                      <a:pt x="36" y="2"/>
                    </a:lnTo>
                    <a:lnTo>
                      <a:pt x="35" y="3"/>
                    </a:lnTo>
                    <a:lnTo>
                      <a:pt x="34" y="4"/>
                    </a:lnTo>
                    <a:lnTo>
                      <a:pt x="32" y="5"/>
                    </a:lnTo>
                    <a:lnTo>
                      <a:pt x="32" y="6"/>
                    </a:lnTo>
                    <a:lnTo>
                      <a:pt x="31" y="6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29" y="9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25" y="15"/>
                    </a:lnTo>
                    <a:lnTo>
                      <a:pt x="24" y="17"/>
                    </a:lnTo>
                    <a:lnTo>
                      <a:pt x="23" y="18"/>
                    </a:lnTo>
                    <a:lnTo>
                      <a:pt x="23" y="19"/>
                    </a:lnTo>
                    <a:lnTo>
                      <a:pt x="22" y="20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6"/>
                    </a:lnTo>
                    <a:lnTo>
                      <a:pt x="5" y="15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4" y="25"/>
                    </a:lnTo>
                    <a:lnTo>
                      <a:pt x="5" y="26"/>
                    </a:lnTo>
                    <a:lnTo>
                      <a:pt x="6" y="26"/>
                    </a:lnTo>
                    <a:lnTo>
                      <a:pt x="6" y="27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8" y="28"/>
                    </a:lnTo>
                    <a:lnTo>
                      <a:pt x="9" y="28"/>
                    </a:lnTo>
                    <a:lnTo>
                      <a:pt x="10" y="28"/>
                    </a:lnTo>
                    <a:lnTo>
                      <a:pt x="11" y="29"/>
                    </a:lnTo>
                    <a:lnTo>
                      <a:pt x="12" y="29"/>
                    </a:lnTo>
                    <a:lnTo>
                      <a:pt x="13" y="30"/>
                    </a:lnTo>
                    <a:lnTo>
                      <a:pt x="15" y="30"/>
                    </a:lnTo>
                    <a:lnTo>
                      <a:pt x="16" y="31"/>
                    </a:lnTo>
                    <a:lnTo>
                      <a:pt x="17" y="31"/>
                    </a:lnTo>
                    <a:lnTo>
                      <a:pt x="18" y="31"/>
                    </a:lnTo>
                    <a:lnTo>
                      <a:pt x="19" y="32"/>
                    </a:lnTo>
                    <a:lnTo>
                      <a:pt x="21" y="32"/>
                    </a:lnTo>
                    <a:lnTo>
                      <a:pt x="22" y="32"/>
                    </a:lnTo>
                    <a:lnTo>
                      <a:pt x="23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6" y="32"/>
                    </a:lnTo>
                    <a:lnTo>
                      <a:pt x="27" y="31"/>
                    </a:lnTo>
                    <a:lnTo>
                      <a:pt x="28" y="31"/>
                    </a:lnTo>
                    <a:lnTo>
                      <a:pt x="29" y="30"/>
                    </a:lnTo>
                    <a:lnTo>
                      <a:pt x="31" y="30"/>
                    </a:lnTo>
                    <a:lnTo>
                      <a:pt x="32" y="29"/>
                    </a:lnTo>
                    <a:lnTo>
                      <a:pt x="33" y="28"/>
                    </a:lnTo>
                    <a:lnTo>
                      <a:pt x="35" y="26"/>
                    </a:lnTo>
                    <a:lnTo>
                      <a:pt x="35" y="41"/>
                    </a:lnTo>
                    <a:lnTo>
                      <a:pt x="19" y="80"/>
                    </a:lnTo>
                    <a:lnTo>
                      <a:pt x="28" y="80"/>
                    </a:lnTo>
                    <a:lnTo>
                      <a:pt x="29" y="86"/>
                    </a:lnTo>
                    <a:lnTo>
                      <a:pt x="31" y="91"/>
                    </a:lnTo>
                    <a:lnTo>
                      <a:pt x="33" y="94"/>
                    </a:lnTo>
                    <a:lnTo>
                      <a:pt x="36" y="97"/>
                    </a:lnTo>
                    <a:lnTo>
                      <a:pt x="38" y="99"/>
                    </a:lnTo>
                    <a:lnTo>
                      <a:pt x="40" y="100"/>
                    </a:lnTo>
                    <a:lnTo>
                      <a:pt x="41" y="101"/>
                    </a:lnTo>
                    <a:lnTo>
                      <a:pt x="41" y="101"/>
                    </a:lnTo>
                    <a:lnTo>
                      <a:pt x="39" y="101"/>
                    </a:lnTo>
                    <a:lnTo>
                      <a:pt x="38" y="101"/>
                    </a:lnTo>
                    <a:lnTo>
                      <a:pt x="36" y="102"/>
                    </a:lnTo>
                    <a:lnTo>
                      <a:pt x="34" y="103"/>
                    </a:lnTo>
                    <a:lnTo>
                      <a:pt x="33" y="103"/>
                    </a:lnTo>
                    <a:lnTo>
                      <a:pt x="32" y="104"/>
                    </a:lnTo>
                    <a:lnTo>
                      <a:pt x="32" y="106"/>
                    </a:lnTo>
                    <a:lnTo>
                      <a:pt x="31" y="107"/>
                    </a:lnTo>
                    <a:lnTo>
                      <a:pt x="45" y="107"/>
                    </a:lnTo>
                    <a:lnTo>
                      <a:pt x="49" y="104"/>
                    </a:lnTo>
                    <a:lnTo>
                      <a:pt x="49" y="107"/>
                    </a:lnTo>
                    <a:lnTo>
                      <a:pt x="52" y="107"/>
                    </a:lnTo>
                    <a:lnTo>
                      <a:pt x="53" y="105"/>
                    </a:lnTo>
                    <a:lnTo>
                      <a:pt x="53" y="103"/>
                    </a:lnTo>
                    <a:lnTo>
                      <a:pt x="53" y="101"/>
                    </a:lnTo>
                    <a:lnTo>
                      <a:pt x="52" y="100"/>
                    </a:lnTo>
                    <a:lnTo>
                      <a:pt x="51" y="99"/>
                    </a:lnTo>
                    <a:lnTo>
                      <a:pt x="51" y="98"/>
                    </a:lnTo>
                    <a:lnTo>
                      <a:pt x="50" y="96"/>
                    </a:lnTo>
                    <a:lnTo>
                      <a:pt x="50" y="94"/>
                    </a:lnTo>
                    <a:lnTo>
                      <a:pt x="50" y="91"/>
                    </a:lnTo>
                    <a:lnTo>
                      <a:pt x="50" y="88"/>
                    </a:lnTo>
                    <a:lnTo>
                      <a:pt x="50" y="84"/>
                    </a:lnTo>
                    <a:lnTo>
                      <a:pt x="51" y="80"/>
                    </a:lnTo>
                    <a:lnTo>
                      <a:pt x="58" y="80"/>
                    </a:lnTo>
                    <a:lnTo>
                      <a:pt x="59" y="84"/>
                    </a:lnTo>
                    <a:lnTo>
                      <a:pt x="60" y="87"/>
                    </a:lnTo>
                    <a:lnTo>
                      <a:pt x="60" y="90"/>
                    </a:lnTo>
                    <a:lnTo>
                      <a:pt x="60" y="92"/>
                    </a:lnTo>
                    <a:lnTo>
                      <a:pt x="60" y="95"/>
                    </a:lnTo>
                    <a:lnTo>
                      <a:pt x="60" y="97"/>
                    </a:lnTo>
                    <a:lnTo>
                      <a:pt x="60" y="98"/>
                    </a:lnTo>
                    <a:lnTo>
                      <a:pt x="60" y="100"/>
                    </a:lnTo>
                    <a:lnTo>
                      <a:pt x="59" y="101"/>
                    </a:lnTo>
                    <a:lnTo>
                      <a:pt x="58" y="102"/>
                    </a:lnTo>
                    <a:lnTo>
                      <a:pt x="58" y="103"/>
                    </a:lnTo>
                    <a:lnTo>
                      <a:pt x="58" y="103"/>
                    </a:lnTo>
                    <a:lnTo>
                      <a:pt x="57" y="104"/>
                    </a:lnTo>
                    <a:lnTo>
                      <a:pt x="57" y="105"/>
                    </a:lnTo>
                    <a:lnTo>
                      <a:pt x="58" y="106"/>
                    </a:lnTo>
                    <a:lnTo>
                      <a:pt x="58" y="107"/>
                    </a:lnTo>
                    <a:lnTo>
                      <a:pt x="62" y="107"/>
                    </a:lnTo>
                    <a:lnTo>
                      <a:pt x="62" y="104"/>
                    </a:lnTo>
                    <a:lnTo>
                      <a:pt x="67" y="107"/>
                    </a:lnTo>
                    <a:lnTo>
                      <a:pt x="81" y="107"/>
                    </a:lnTo>
                    <a:lnTo>
                      <a:pt x="81" y="106"/>
                    </a:lnTo>
                    <a:lnTo>
                      <a:pt x="80" y="104"/>
                    </a:lnTo>
                    <a:lnTo>
                      <a:pt x="79" y="104"/>
                    </a:lnTo>
                    <a:lnTo>
                      <a:pt x="78" y="103"/>
                    </a:lnTo>
                    <a:lnTo>
                      <a:pt x="76" y="102"/>
                    </a:lnTo>
                    <a:lnTo>
                      <a:pt x="75" y="101"/>
                    </a:lnTo>
                    <a:lnTo>
                      <a:pt x="73" y="101"/>
                    </a:lnTo>
                    <a:lnTo>
                      <a:pt x="70" y="101"/>
                    </a:lnTo>
                    <a:lnTo>
                      <a:pt x="71" y="101"/>
                    </a:lnTo>
                    <a:lnTo>
                      <a:pt x="72" y="100"/>
                    </a:lnTo>
                    <a:lnTo>
                      <a:pt x="74" y="99"/>
                    </a:lnTo>
                    <a:lnTo>
                      <a:pt x="76" y="97"/>
                    </a:lnTo>
                    <a:lnTo>
                      <a:pt x="78" y="94"/>
                    </a:lnTo>
                    <a:lnTo>
                      <a:pt x="80" y="90"/>
                    </a:lnTo>
                    <a:lnTo>
                      <a:pt x="81" y="85"/>
                    </a:lnTo>
                    <a:lnTo>
                      <a:pt x="82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6" name="Freeform 319"/>
              <p:cNvSpPr>
                <a:spLocks/>
              </p:cNvSpPr>
              <p:nvPr/>
            </p:nvSpPr>
            <p:spPr bwMode="auto">
              <a:xfrm>
                <a:off x="1365" y="2698"/>
                <a:ext cx="26" cy="23"/>
              </a:xfrm>
              <a:custGeom>
                <a:avLst/>
                <a:gdLst>
                  <a:gd name="T0" fmla="*/ 26 w 26"/>
                  <a:gd name="T1" fmla="*/ 23 h 23"/>
                  <a:gd name="T2" fmla="*/ 26 w 26"/>
                  <a:gd name="T3" fmla="*/ 0 h 23"/>
                  <a:gd name="T4" fmla="*/ 0 w 26"/>
                  <a:gd name="T5" fmla="*/ 5 h 23"/>
                  <a:gd name="T6" fmla="*/ 0 w 26"/>
                  <a:gd name="T7" fmla="*/ 23 h 23"/>
                  <a:gd name="T8" fmla="*/ 26 w 26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6" y="23"/>
                    </a:moveTo>
                    <a:lnTo>
                      <a:pt x="26" y="0"/>
                    </a:lnTo>
                    <a:lnTo>
                      <a:pt x="0" y="5"/>
                    </a:lnTo>
                    <a:lnTo>
                      <a:pt x="0" y="23"/>
                    </a:lnTo>
                    <a:lnTo>
                      <a:pt x="26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7" name="Freeform 320"/>
              <p:cNvSpPr>
                <a:spLocks/>
              </p:cNvSpPr>
              <p:nvPr/>
            </p:nvSpPr>
            <p:spPr bwMode="auto">
              <a:xfrm>
                <a:off x="1332" y="2714"/>
                <a:ext cx="77" cy="75"/>
              </a:xfrm>
              <a:custGeom>
                <a:avLst/>
                <a:gdLst>
                  <a:gd name="T0" fmla="*/ 34 w 77"/>
                  <a:gd name="T1" fmla="*/ 0 h 75"/>
                  <a:gd name="T2" fmla="*/ 33 w 77"/>
                  <a:gd name="T3" fmla="*/ 0 h 75"/>
                  <a:gd name="T4" fmla="*/ 30 w 77"/>
                  <a:gd name="T5" fmla="*/ 1 h 75"/>
                  <a:gd name="T6" fmla="*/ 27 w 77"/>
                  <a:gd name="T7" fmla="*/ 2 h 75"/>
                  <a:gd name="T8" fmla="*/ 24 w 77"/>
                  <a:gd name="T9" fmla="*/ 4 h 75"/>
                  <a:gd name="T10" fmla="*/ 21 w 77"/>
                  <a:gd name="T11" fmla="*/ 8 h 75"/>
                  <a:gd name="T12" fmla="*/ 18 w 77"/>
                  <a:gd name="T13" fmla="*/ 13 h 75"/>
                  <a:gd name="T14" fmla="*/ 14 w 77"/>
                  <a:gd name="T15" fmla="*/ 18 h 75"/>
                  <a:gd name="T16" fmla="*/ 11 w 77"/>
                  <a:gd name="T17" fmla="*/ 20 h 75"/>
                  <a:gd name="T18" fmla="*/ 8 w 77"/>
                  <a:gd name="T19" fmla="*/ 20 h 75"/>
                  <a:gd name="T20" fmla="*/ 4 w 77"/>
                  <a:gd name="T21" fmla="*/ 19 h 75"/>
                  <a:gd name="T22" fmla="*/ 1 w 77"/>
                  <a:gd name="T23" fmla="*/ 18 h 75"/>
                  <a:gd name="T24" fmla="*/ 0 w 77"/>
                  <a:gd name="T25" fmla="*/ 24 h 75"/>
                  <a:gd name="T26" fmla="*/ 0 w 77"/>
                  <a:gd name="T27" fmla="*/ 24 h 75"/>
                  <a:gd name="T28" fmla="*/ 1 w 77"/>
                  <a:gd name="T29" fmla="*/ 25 h 75"/>
                  <a:gd name="T30" fmla="*/ 2 w 77"/>
                  <a:gd name="T31" fmla="*/ 25 h 75"/>
                  <a:gd name="T32" fmla="*/ 3 w 77"/>
                  <a:gd name="T33" fmla="*/ 25 h 75"/>
                  <a:gd name="T34" fmla="*/ 7 w 77"/>
                  <a:gd name="T35" fmla="*/ 27 h 75"/>
                  <a:gd name="T36" fmla="*/ 10 w 77"/>
                  <a:gd name="T37" fmla="*/ 28 h 75"/>
                  <a:gd name="T38" fmla="*/ 13 w 77"/>
                  <a:gd name="T39" fmla="*/ 28 h 75"/>
                  <a:gd name="T40" fmla="*/ 17 w 77"/>
                  <a:gd name="T41" fmla="*/ 27 h 75"/>
                  <a:gd name="T42" fmla="*/ 19 w 77"/>
                  <a:gd name="T43" fmla="*/ 26 h 75"/>
                  <a:gd name="T44" fmla="*/ 22 w 77"/>
                  <a:gd name="T45" fmla="*/ 23 h 75"/>
                  <a:gd name="T46" fmla="*/ 26 w 77"/>
                  <a:gd name="T47" fmla="*/ 21 h 75"/>
                  <a:gd name="T48" fmla="*/ 27 w 77"/>
                  <a:gd name="T49" fmla="*/ 20 h 75"/>
                  <a:gd name="T50" fmla="*/ 12 w 77"/>
                  <a:gd name="T51" fmla="*/ 75 h 75"/>
                  <a:gd name="T52" fmla="*/ 63 w 77"/>
                  <a:gd name="T53" fmla="*/ 41 h 75"/>
                  <a:gd name="T54" fmla="*/ 71 w 77"/>
                  <a:gd name="T55" fmla="*/ 30 h 75"/>
                  <a:gd name="T56" fmla="*/ 75 w 77"/>
                  <a:gd name="T57" fmla="*/ 25 h 75"/>
                  <a:gd name="T58" fmla="*/ 75 w 77"/>
                  <a:gd name="T59" fmla="*/ 23 h 75"/>
                  <a:gd name="T60" fmla="*/ 75 w 77"/>
                  <a:gd name="T61" fmla="*/ 20 h 75"/>
                  <a:gd name="T62" fmla="*/ 75 w 77"/>
                  <a:gd name="T63" fmla="*/ 17 h 75"/>
                  <a:gd name="T64" fmla="*/ 74 w 77"/>
                  <a:gd name="T65" fmla="*/ 14 h 75"/>
                  <a:gd name="T66" fmla="*/ 72 w 77"/>
                  <a:gd name="T67" fmla="*/ 10 h 75"/>
                  <a:gd name="T68" fmla="*/ 69 w 77"/>
                  <a:gd name="T69" fmla="*/ 6 h 75"/>
                  <a:gd name="T70" fmla="*/ 66 w 77"/>
                  <a:gd name="T71" fmla="*/ 4 h 75"/>
                  <a:gd name="T72" fmla="*/ 64 w 77"/>
                  <a:gd name="T73" fmla="*/ 2 h 75"/>
                  <a:gd name="T74" fmla="*/ 62 w 77"/>
                  <a:gd name="T75" fmla="*/ 1 h 75"/>
                  <a:gd name="T76" fmla="*/ 59 w 77"/>
                  <a:gd name="T77" fmla="*/ 0 h 75"/>
                  <a:gd name="T78" fmla="*/ 58 w 77"/>
                  <a:gd name="T79" fmla="*/ 0 h 75"/>
                  <a:gd name="T80" fmla="*/ 44 w 77"/>
                  <a:gd name="T81" fmla="*/ 1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7" h="75">
                    <a:moveTo>
                      <a:pt x="34" y="0"/>
                    </a:moveTo>
                    <a:lnTo>
                      <a:pt x="34" y="0"/>
                    </a:lnTo>
                    <a:lnTo>
                      <a:pt x="34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1"/>
                    </a:lnTo>
                    <a:lnTo>
                      <a:pt x="28" y="1"/>
                    </a:lnTo>
                    <a:lnTo>
                      <a:pt x="27" y="2"/>
                    </a:lnTo>
                    <a:lnTo>
                      <a:pt x="25" y="3"/>
                    </a:lnTo>
                    <a:lnTo>
                      <a:pt x="24" y="4"/>
                    </a:lnTo>
                    <a:lnTo>
                      <a:pt x="22" y="6"/>
                    </a:lnTo>
                    <a:lnTo>
                      <a:pt x="21" y="8"/>
                    </a:lnTo>
                    <a:lnTo>
                      <a:pt x="19" y="10"/>
                    </a:lnTo>
                    <a:lnTo>
                      <a:pt x="18" y="13"/>
                    </a:lnTo>
                    <a:lnTo>
                      <a:pt x="16" y="15"/>
                    </a:lnTo>
                    <a:lnTo>
                      <a:pt x="14" y="18"/>
                    </a:lnTo>
                    <a:lnTo>
                      <a:pt x="13" y="20"/>
                    </a:lnTo>
                    <a:lnTo>
                      <a:pt x="11" y="20"/>
                    </a:lnTo>
                    <a:lnTo>
                      <a:pt x="9" y="20"/>
                    </a:lnTo>
                    <a:lnTo>
                      <a:pt x="8" y="20"/>
                    </a:lnTo>
                    <a:lnTo>
                      <a:pt x="6" y="19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1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5" y="26"/>
                    </a:lnTo>
                    <a:lnTo>
                      <a:pt x="7" y="27"/>
                    </a:lnTo>
                    <a:lnTo>
                      <a:pt x="8" y="27"/>
                    </a:lnTo>
                    <a:lnTo>
                      <a:pt x="10" y="28"/>
                    </a:lnTo>
                    <a:lnTo>
                      <a:pt x="12" y="28"/>
                    </a:lnTo>
                    <a:lnTo>
                      <a:pt x="13" y="28"/>
                    </a:lnTo>
                    <a:lnTo>
                      <a:pt x="15" y="28"/>
                    </a:lnTo>
                    <a:lnTo>
                      <a:pt x="17" y="27"/>
                    </a:lnTo>
                    <a:lnTo>
                      <a:pt x="18" y="26"/>
                    </a:lnTo>
                    <a:lnTo>
                      <a:pt x="19" y="26"/>
                    </a:lnTo>
                    <a:lnTo>
                      <a:pt x="21" y="25"/>
                    </a:lnTo>
                    <a:lnTo>
                      <a:pt x="22" y="23"/>
                    </a:lnTo>
                    <a:lnTo>
                      <a:pt x="24" y="22"/>
                    </a:lnTo>
                    <a:lnTo>
                      <a:pt x="26" y="21"/>
                    </a:lnTo>
                    <a:lnTo>
                      <a:pt x="27" y="21"/>
                    </a:lnTo>
                    <a:lnTo>
                      <a:pt x="27" y="20"/>
                    </a:lnTo>
                    <a:lnTo>
                      <a:pt x="27" y="39"/>
                    </a:lnTo>
                    <a:lnTo>
                      <a:pt x="12" y="75"/>
                    </a:lnTo>
                    <a:lnTo>
                      <a:pt x="77" y="75"/>
                    </a:lnTo>
                    <a:lnTo>
                      <a:pt x="63" y="41"/>
                    </a:lnTo>
                    <a:lnTo>
                      <a:pt x="63" y="33"/>
                    </a:lnTo>
                    <a:lnTo>
                      <a:pt x="71" y="30"/>
                    </a:lnTo>
                    <a:lnTo>
                      <a:pt x="75" y="25"/>
                    </a:lnTo>
                    <a:lnTo>
                      <a:pt x="75" y="25"/>
                    </a:lnTo>
                    <a:lnTo>
                      <a:pt x="75" y="24"/>
                    </a:lnTo>
                    <a:lnTo>
                      <a:pt x="75" y="23"/>
                    </a:lnTo>
                    <a:lnTo>
                      <a:pt x="75" y="22"/>
                    </a:lnTo>
                    <a:lnTo>
                      <a:pt x="75" y="20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6"/>
                    </a:lnTo>
                    <a:lnTo>
                      <a:pt x="74" y="14"/>
                    </a:lnTo>
                    <a:lnTo>
                      <a:pt x="73" y="12"/>
                    </a:lnTo>
                    <a:lnTo>
                      <a:pt x="72" y="10"/>
                    </a:lnTo>
                    <a:lnTo>
                      <a:pt x="70" y="8"/>
                    </a:lnTo>
                    <a:lnTo>
                      <a:pt x="69" y="6"/>
                    </a:lnTo>
                    <a:lnTo>
                      <a:pt x="68" y="5"/>
                    </a:lnTo>
                    <a:lnTo>
                      <a:pt x="66" y="4"/>
                    </a:lnTo>
                    <a:lnTo>
                      <a:pt x="65" y="3"/>
                    </a:lnTo>
                    <a:lnTo>
                      <a:pt x="64" y="2"/>
                    </a:lnTo>
                    <a:lnTo>
                      <a:pt x="63" y="2"/>
                    </a:lnTo>
                    <a:lnTo>
                      <a:pt x="62" y="1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44" y="1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77ED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8" name="Freeform 321"/>
              <p:cNvSpPr>
                <a:spLocks/>
              </p:cNvSpPr>
              <p:nvPr/>
            </p:nvSpPr>
            <p:spPr bwMode="auto">
              <a:xfrm>
                <a:off x="1353" y="2792"/>
                <a:ext cx="18" cy="20"/>
              </a:xfrm>
              <a:custGeom>
                <a:avLst/>
                <a:gdLst>
                  <a:gd name="T0" fmla="*/ 0 w 18"/>
                  <a:gd name="T1" fmla="*/ 0 h 20"/>
                  <a:gd name="T2" fmla="*/ 0 w 18"/>
                  <a:gd name="T3" fmla="*/ 1 h 20"/>
                  <a:gd name="T4" fmla="*/ 0 w 18"/>
                  <a:gd name="T5" fmla="*/ 2 h 20"/>
                  <a:gd name="T6" fmla="*/ 0 w 18"/>
                  <a:gd name="T7" fmla="*/ 2 h 20"/>
                  <a:gd name="T8" fmla="*/ 0 w 18"/>
                  <a:gd name="T9" fmla="*/ 3 h 20"/>
                  <a:gd name="T10" fmla="*/ 1 w 18"/>
                  <a:gd name="T11" fmla="*/ 7 h 20"/>
                  <a:gd name="T12" fmla="*/ 3 w 18"/>
                  <a:gd name="T13" fmla="*/ 11 h 20"/>
                  <a:gd name="T14" fmla="*/ 5 w 18"/>
                  <a:gd name="T15" fmla="*/ 14 h 20"/>
                  <a:gd name="T16" fmla="*/ 7 w 18"/>
                  <a:gd name="T17" fmla="*/ 16 h 20"/>
                  <a:gd name="T18" fmla="*/ 10 w 18"/>
                  <a:gd name="T19" fmla="*/ 18 h 20"/>
                  <a:gd name="T20" fmla="*/ 11 w 18"/>
                  <a:gd name="T21" fmla="*/ 19 h 20"/>
                  <a:gd name="T22" fmla="*/ 13 w 18"/>
                  <a:gd name="T23" fmla="*/ 20 h 20"/>
                  <a:gd name="T24" fmla="*/ 13 w 18"/>
                  <a:gd name="T25" fmla="*/ 20 h 20"/>
                  <a:gd name="T26" fmla="*/ 18 w 18"/>
                  <a:gd name="T27" fmla="*/ 20 h 20"/>
                  <a:gd name="T28" fmla="*/ 18 w 18"/>
                  <a:gd name="T29" fmla="*/ 20 h 20"/>
                  <a:gd name="T30" fmla="*/ 18 w 18"/>
                  <a:gd name="T31" fmla="*/ 19 h 20"/>
                  <a:gd name="T32" fmla="*/ 17 w 18"/>
                  <a:gd name="T33" fmla="*/ 17 h 20"/>
                  <a:gd name="T34" fmla="*/ 16 w 18"/>
                  <a:gd name="T35" fmla="*/ 14 h 20"/>
                  <a:gd name="T36" fmla="*/ 16 w 18"/>
                  <a:gd name="T37" fmla="*/ 11 h 20"/>
                  <a:gd name="T38" fmla="*/ 16 w 18"/>
                  <a:gd name="T39" fmla="*/ 8 h 20"/>
                  <a:gd name="T40" fmla="*/ 16 w 18"/>
                  <a:gd name="T41" fmla="*/ 4 h 20"/>
                  <a:gd name="T42" fmla="*/ 18 w 18"/>
                  <a:gd name="T43" fmla="*/ 0 h 20"/>
                  <a:gd name="T44" fmla="*/ 0 w 18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7" y="16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19"/>
                    </a:lnTo>
                    <a:lnTo>
                      <a:pt x="17" y="17"/>
                    </a:lnTo>
                    <a:lnTo>
                      <a:pt x="16" y="14"/>
                    </a:lnTo>
                    <a:lnTo>
                      <a:pt x="16" y="11"/>
                    </a:lnTo>
                    <a:lnTo>
                      <a:pt x="16" y="8"/>
                    </a:lnTo>
                    <a:lnTo>
                      <a:pt x="16" y="4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9" name="Freeform 322"/>
              <p:cNvSpPr>
                <a:spLocks/>
              </p:cNvSpPr>
              <p:nvPr/>
            </p:nvSpPr>
            <p:spPr bwMode="auto">
              <a:xfrm>
                <a:off x="1382" y="2792"/>
                <a:ext cx="19" cy="20"/>
              </a:xfrm>
              <a:custGeom>
                <a:avLst/>
                <a:gdLst>
                  <a:gd name="T0" fmla="*/ 0 w 19"/>
                  <a:gd name="T1" fmla="*/ 0 h 20"/>
                  <a:gd name="T2" fmla="*/ 2 w 19"/>
                  <a:gd name="T3" fmla="*/ 4 h 20"/>
                  <a:gd name="T4" fmla="*/ 3 w 19"/>
                  <a:gd name="T5" fmla="*/ 7 h 20"/>
                  <a:gd name="T6" fmla="*/ 3 w 19"/>
                  <a:gd name="T7" fmla="*/ 11 h 20"/>
                  <a:gd name="T8" fmla="*/ 3 w 19"/>
                  <a:gd name="T9" fmla="*/ 14 h 20"/>
                  <a:gd name="T10" fmla="*/ 3 w 19"/>
                  <a:gd name="T11" fmla="*/ 16 h 20"/>
                  <a:gd name="T12" fmla="*/ 3 w 19"/>
                  <a:gd name="T13" fmla="*/ 18 h 20"/>
                  <a:gd name="T14" fmla="*/ 2 w 19"/>
                  <a:gd name="T15" fmla="*/ 19 h 20"/>
                  <a:gd name="T16" fmla="*/ 2 w 19"/>
                  <a:gd name="T17" fmla="*/ 20 h 20"/>
                  <a:gd name="T18" fmla="*/ 9 w 19"/>
                  <a:gd name="T19" fmla="*/ 20 h 20"/>
                  <a:gd name="T20" fmla="*/ 9 w 19"/>
                  <a:gd name="T21" fmla="*/ 19 h 20"/>
                  <a:gd name="T22" fmla="*/ 10 w 19"/>
                  <a:gd name="T23" fmla="*/ 19 h 20"/>
                  <a:gd name="T24" fmla="*/ 11 w 19"/>
                  <a:gd name="T25" fmla="*/ 18 h 20"/>
                  <a:gd name="T26" fmla="*/ 13 w 19"/>
                  <a:gd name="T27" fmla="*/ 17 h 20"/>
                  <a:gd name="T28" fmla="*/ 14 w 19"/>
                  <a:gd name="T29" fmla="*/ 15 h 20"/>
                  <a:gd name="T30" fmla="*/ 16 w 19"/>
                  <a:gd name="T31" fmla="*/ 13 h 20"/>
                  <a:gd name="T32" fmla="*/ 17 w 19"/>
                  <a:gd name="T33" fmla="*/ 11 h 20"/>
                  <a:gd name="T34" fmla="*/ 18 w 19"/>
                  <a:gd name="T35" fmla="*/ 8 h 20"/>
                  <a:gd name="T36" fmla="*/ 18 w 19"/>
                  <a:gd name="T37" fmla="*/ 6 h 20"/>
                  <a:gd name="T38" fmla="*/ 19 w 19"/>
                  <a:gd name="T39" fmla="*/ 4 h 20"/>
                  <a:gd name="T40" fmla="*/ 19 w 19"/>
                  <a:gd name="T41" fmla="*/ 2 h 20"/>
                  <a:gd name="T42" fmla="*/ 18 w 19"/>
                  <a:gd name="T43" fmla="*/ 0 h 20"/>
                  <a:gd name="T44" fmla="*/ 0 w 19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20">
                    <a:moveTo>
                      <a:pt x="0" y="0"/>
                    </a:moveTo>
                    <a:lnTo>
                      <a:pt x="2" y="4"/>
                    </a:lnTo>
                    <a:lnTo>
                      <a:pt x="3" y="7"/>
                    </a:lnTo>
                    <a:lnTo>
                      <a:pt x="3" y="11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9" y="20"/>
                    </a:lnTo>
                    <a:lnTo>
                      <a:pt x="9" y="19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3" y="17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7" y="11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9" y="4"/>
                    </a:lnTo>
                    <a:lnTo>
                      <a:pt x="19" y="2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0" name="Freeform 323"/>
              <p:cNvSpPr>
                <a:spLocks/>
              </p:cNvSpPr>
              <p:nvPr/>
            </p:nvSpPr>
            <p:spPr bwMode="auto">
              <a:xfrm>
                <a:off x="1313" y="2676"/>
                <a:ext cx="73" cy="81"/>
              </a:xfrm>
              <a:custGeom>
                <a:avLst/>
                <a:gdLst>
                  <a:gd name="T0" fmla="*/ 73 w 73"/>
                  <a:gd name="T1" fmla="*/ 77 h 81"/>
                  <a:gd name="T2" fmla="*/ 4 w 73"/>
                  <a:gd name="T3" fmla="*/ 0 h 81"/>
                  <a:gd name="T4" fmla="*/ 0 w 73"/>
                  <a:gd name="T5" fmla="*/ 5 h 81"/>
                  <a:gd name="T6" fmla="*/ 68 w 73"/>
                  <a:gd name="T7" fmla="*/ 81 h 81"/>
                  <a:gd name="T8" fmla="*/ 73 w 73"/>
                  <a:gd name="T9" fmla="*/ 7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81">
                    <a:moveTo>
                      <a:pt x="73" y="77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68" y="81"/>
                    </a:lnTo>
                    <a:lnTo>
                      <a:pt x="73" y="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1" name="Freeform 324"/>
              <p:cNvSpPr>
                <a:spLocks/>
              </p:cNvSpPr>
              <p:nvPr/>
            </p:nvSpPr>
            <p:spPr bwMode="auto">
              <a:xfrm>
                <a:off x="1317" y="2681"/>
                <a:ext cx="65" cy="72"/>
              </a:xfrm>
              <a:custGeom>
                <a:avLst/>
                <a:gdLst>
                  <a:gd name="T0" fmla="*/ 65 w 65"/>
                  <a:gd name="T1" fmla="*/ 71 h 72"/>
                  <a:gd name="T2" fmla="*/ 2 w 65"/>
                  <a:gd name="T3" fmla="*/ 0 h 72"/>
                  <a:gd name="T4" fmla="*/ 0 w 65"/>
                  <a:gd name="T5" fmla="*/ 2 h 72"/>
                  <a:gd name="T6" fmla="*/ 63 w 65"/>
                  <a:gd name="T7" fmla="*/ 72 h 72"/>
                  <a:gd name="T8" fmla="*/ 65 w 65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72">
                    <a:moveTo>
                      <a:pt x="65" y="7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63" y="72"/>
                    </a:lnTo>
                    <a:lnTo>
                      <a:pt x="65" y="71"/>
                    </a:lnTo>
                    <a:close/>
                  </a:path>
                </a:pathLst>
              </a:custGeom>
              <a:solidFill>
                <a:srgbClr val="CEB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2" name="Freeform 325"/>
              <p:cNvSpPr>
                <a:spLocks/>
              </p:cNvSpPr>
              <p:nvPr/>
            </p:nvSpPr>
            <p:spPr bwMode="auto">
              <a:xfrm>
                <a:off x="1367" y="2736"/>
                <a:ext cx="41" cy="15"/>
              </a:xfrm>
              <a:custGeom>
                <a:avLst/>
                <a:gdLst>
                  <a:gd name="T0" fmla="*/ 22 w 41"/>
                  <a:gd name="T1" fmla="*/ 14 h 15"/>
                  <a:gd name="T2" fmla="*/ 25 w 41"/>
                  <a:gd name="T3" fmla="*/ 13 h 15"/>
                  <a:gd name="T4" fmla="*/ 29 w 41"/>
                  <a:gd name="T5" fmla="*/ 12 h 15"/>
                  <a:gd name="T6" fmla="*/ 32 w 41"/>
                  <a:gd name="T7" fmla="*/ 11 h 15"/>
                  <a:gd name="T8" fmla="*/ 35 w 41"/>
                  <a:gd name="T9" fmla="*/ 10 h 15"/>
                  <a:gd name="T10" fmla="*/ 37 w 41"/>
                  <a:gd name="T11" fmla="*/ 8 h 15"/>
                  <a:gd name="T12" fmla="*/ 39 w 41"/>
                  <a:gd name="T13" fmla="*/ 6 h 15"/>
                  <a:gd name="T14" fmla="*/ 40 w 41"/>
                  <a:gd name="T15" fmla="*/ 5 h 15"/>
                  <a:gd name="T16" fmla="*/ 41 w 41"/>
                  <a:gd name="T17" fmla="*/ 3 h 15"/>
                  <a:gd name="T18" fmla="*/ 40 w 41"/>
                  <a:gd name="T19" fmla="*/ 0 h 15"/>
                  <a:gd name="T20" fmla="*/ 39 w 41"/>
                  <a:gd name="T21" fmla="*/ 3 h 15"/>
                  <a:gd name="T22" fmla="*/ 37 w 41"/>
                  <a:gd name="T23" fmla="*/ 6 h 15"/>
                  <a:gd name="T24" fmla="*/ 34 w 41"/>
                  <a:gd name="T25" fmla="*/ 9 h 15"/>
                  <a:gd name="T26" fmla="*/ 30 w 41"/>
                  <a:gd name="T27" fmla="*/ 10 h 15"/>
                  <a:gd name="T28" fmla="*/ 27 w 41"/>
                  <a:gd name="T29" fmla="*/ 11 h 15"/>
                  <a:gd name="T30" fmla="*/ 25 w 41"/>
                  <a:gd name="T31" fmla="*/ 12 h 15"/>
                  <a:gd name="T32" fmla="*/ 23 w 41"/>
                  <a:gd name="T33" fmla="*/ 12 h 15"/>
                  <a:gd name="T34" fmla="*/ 22 w 41"/>
                  <a:gd name="T35" fmla="*/ 12 h 15"/>
                  <a:gd name="T36" fmla="*/ 18 w 41"/>
                  <a:gd name="T37" fmla="*/ 7 h 15"/>
                  <a:gd name="T38" fmla="*/ 21 w 41"/>
                  <a:gd name="T39" fmla="*/ 7 h 15"/>
                  <a:gd name="T40" fmla="*/ 26 w 41"/>
                  <a:gd name="T41" fmla="*/ 5 h 15"/>
                  <a:gd name="T42" fmla="*/ 30 w 41"/>
                  <a:gd name="T43" fmla="*/ 3 h 15"/>
                  <a:gd name="T44" fmla="*/ 32 w 41"/>
                  <a:gd name="T45" fmla="*/ 0 h 15"/>
                  <a:gd name="T46" fmla="*/ 30 w 41"/>
                  <a:gd name="T47" fmla="*/ 0 h 15"/>
                  <a:gd name="T48" fmla="*/ 30 w 41"/>
                  <a:gd name="T49" fmla="*/ 0 h 15"/>
                  <a:gd name="T50" fmla="*/ 30 w 41"/>
                  <a:gd name="T51" fmla="*/ 1 h 15"/>
                  <a:gd name="T52" fmla="*/ 28 w 41"/>
                  <a:gd name="T53" fmla="*/ 2 h 15"/>
                  <a:gd name="T54" fmla="*/ 25 w 41"/>
                  <a:gd name="T55" fmla="*/ 3 h 15"/>
                  <a:gd name="T56" fmla="*/ 21 w 41"/>
                  <a:gd name="T57" fmla="*/ 5 h 15"/>
                  <a:gd name="T58" fmla="*/ 17 w 41"/>
                  <a:gd name="T59" fmla="*/ 6 h 15"/>
                  <a:gd name="T60" fmla="*/ 14 w 41"/>
                  <a:gd name="T61" fmla="*/ 6 h 15"/>
                  <a:gd name="T62" fmla="*/ 12 w 41"/>
                  <a:gd name="T63" fmla="*/ 4 h 15"/>
                  <a:gd name="T64" fmla="*/ 10 w 41"/>
                  <a:gd name="T65" fmla="*/ 2 h 15"/>
                  <a:gd name="T66" fmla="*/ 8 w 41"/>
                  <a:gd name="T67" fmla="*/ 2 h 15"/>
                  <a:gd name="T68" fmla="*/ 7 w 41"/>
                  <a:gd name="T69" fmla="*/ 2 h 15"/>
                  <a:gd name="T70" fmla="*/ 6 w 41"/>
                  <a:gd name="T71" fmla="*/ 4 h 15"/>
                  <a:gd name="T72" fmla="*/ 7 w 41"/>
                  <a:gd name="T73" fmla="*/ 6 h 15"/>
                  <a:gd name="T74" fmla="*/ 6 w 41"/>
                  <a:gd name="T75" fmla="*/ 15 h 15"/>
                  <a:gd name="T76" fmla="*/ 9 w 41"/>
                  <a:gd name="T77" fmla="*/ 15 h 15"/>
                  <a:gd name="T78" fmla="*/ 13 w 41"/>
                  <a:gd name="T79" fmla="*/ 14 h 15"/>
                  <a:gd name="T80" fmla="*/ 17 w 41"/>
                  <a:gd name="T81" fmla="*/ 13 h 15"/>
                  <a:gd name="T82" fmla="*/ 19 w 41"/>
                  <a:gd name="T83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1" h="15">
                    <a:moveTo>
                      <a:pt x="20" y="14"/>
                    </a:moveTo>
                    <a:lnTo>
                      <a:pt x="22" y="14"/>
                    </a:lnTo>
                    <a:lnTo>
                      <a:pt x="24" y="13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9" y="12"/>
                    </a:lnTo>
                    <a:lnTo>
                      <a:pt x="30" y="12"/>
                    </a:lnTo>
                    <a:lnTo>
                      <a:pt x="32" y="11"/>
                    </a:lnTo>
                    <a:lnTo>
                      <a:pt x="33" y="10"/>
                    </a:lnTo>
                    <a:lnTo>
                      <a:pt x="35" y="10"/>
                    </a:lnTo>
                    <a:lnTo>
                      <a:pt x="36" y="9"/>
                    </a:lnTo>
                    <a:lnTo>
                      <a:pt x="37" y="8"/>
                    </a:lnTo>
                    <a:lnTo>
                      <a:pt x="38" y="7"/>
                    </a:lnTo>
                    <a:lnTo>
                      <a:pt x="39" y="6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0" y="2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9" y="3"/>
                    </a:lnTo>
                    <a:lnTo>
                      <a:pt x="38" y="4"/>
                    </a:lnTo>
                    <a:lnTo>
                      <a:pt x="37" y="6"/>
                    </a:lnTo>
                    <a:lnTo>
                      <a:pt x="35" y="7"/>
                    </a:lnTo>
                    <a:lnTo>
                      <a:pt x="34" y="9"/>
                    </a:lnTo>
                    <a:lnTo>
                      <a:pt x="32" y="10"/>
                    </a:lnTo>
                    <a:lnTo>
                      <a:pt x="30" y="10"/>
                    </a:lnTo>
                    <a:lnTo>
                      <a:pt x="28" y="11"/>
                    </a:lnTo>
                    <a:lnTo>
                      <a:pt x="27" y="11"/>
                    </a:lnTo>
                    <a:lnTo>
                      <a:pt x="26" y="11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1" y="7"/>
                    </a:lnTo>
                    <a:lnTo>
                      <a:pt x="23" y="6"/>
                    </a:lnTo>
                    <a:lnTo>
                      <a:pt x="26" y="5"/>
                    </a:lnTo>
                    <a:lnTo>
                      <a:pt x="28" y="4"/>
                    </a:lnTo>
                    <a:lnTo>
                      <a:pt x="30" y="3"/>
                    </a:lnTo>
                    <a:lnTo>
                      <a:pt x="31" y="1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1"/>
                    </a:lnTo>
                    <a:lnTo>
                      <a:pt x="29" y="1"/>
                    </a:lnTo>
                    <a:lnTo>
                      <a:pt x="28" y="2"/>
                    </a:lnTo>
                    <a:lnTo>
                      <a:pt x="27" y="3"/>
                    </a:lnTo>
                    <a:lnTo>
                      <a:pt x="25" y="3"/>
                    </a:lnTo>
                    <a:lnTo>
                      <a:pt x="23" y="4"/>
                    </a:lnTo>
                    <a:lnTo>
                      <a:pt x="21" y="5"/>
                    </a:lnTo>
                    <a:lnTo>
                      <a:pt x="19" y="5"/>
                    </a:lnTo>
                    <a:lnTo>
                      <a:pt x="17" y="6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7" y="13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3" name="Freeform 326"/>
              <p:cNvSpPr>
                <a:spLocks/>
              </p:cNvSpPr>
              <p:nvPr/>
            </p:nvSpPr>
            <p:spPr bwMode="auto">
              <a:xfrm>
                <a:off x="1370" y="2739"/>
                <a:ext cx="14" cy="10"/>
              </a:xfrm>
              <a:custGeom>
                <a:avLst/>
                <a:gdLst>
                  <a:gd name="T0" fmla="*/ 12 w 14"/>
                  <a:gd name="T1" fmla="*/ 5 h 10"/>
                  <a:gd name="T2" fmla="*/ 11 w 14"/>
                  <a:gd name="T3" fmla="*/ 5 h 10"/>
                  <a:gd name="T4" fmla="*/ 10 w 14"/>
                  <a:gd name="T5" fmla="*/ 5 h 10"/>
                  <a:gd name="T6" fmla="*/ 10 w 14"/>
                  <a:gd name="T7" fmla="*/ 5 h 10"/>
                  <a:gd name="T8" fmla="*/ 10 w 14"/>
                  <a:gd name="T9" fmla="*/ 4 h 10"/>
                  <a:gd name="T10" fmla="*/ 9 w 14"/>
                  <a:gd name="T11" fmla="*/ 4 h 10"/>
                  <a:gd name="T12" fmla="*/ 8 w 14"/>
                  <a:gd name="T13" fmla="*/ 3 h 10"/>
                  <a:gd name="T14" fmla="*/ 8 w 14"/>
                  <a:gd name="T15" fmla="*/ 2 h 10"/>
                  <a:gd name="T16" fmla="*/ 7 w 14"/>
                  <a:gd name="T17" fmla="*/ 2 h 10"/>
                  <a:gd name="T18" fmla="*/ 6 w 14"/>
                  <a:gd name="T19" fmla="*/ 1 h 10"/>
                  <a:gd name="T20" fmla="*/ 6 w 14"/>
                  <a:gd name="T21" fmla="*/ 1 h 10"/>
                  <a:gd name="T22" fmla="*/ 5 w 14"/>
                  <a:gd name="T23" fmla="*/ 0 h 10"/>
                  <a:gd name="T24" fmla="*/ 5 w 14"/>
                  <a:gd name="T25" fmla="*/ 0 h 10"/>
                  <a:gd name="T26" fmla="*/ 5 w 14"/>
                  <a:gd name="T27" fmla="*/ 1 h 10"/>
                  <a:gd name="T28" fmla="*/ 6 w 14"/>
                  <a:gd name="T29" fmla="*/ 2 h 10"/>
                  <a:gd name="T30" fmla="*/ 6 w 14"/>
                  <a:gd name="T31" fmla="*/ 4 h 10"/>
                  <a:gd name="T32" fmla="*/ 7 w 14"/>
                  <a:gd name="T33" fmla="*/ 4 h 10"/>
                  <a:gd name="T34" fmla="*/ 0 w 14"/>
                  <a:gd name="T35" fmla="*/ 4 h 10"/>
                  <a:gd name="T36" fmla="*/ 4 w 14"/>
                  <a:gd name="T37" fmla="*/ 10 h 10"/>
                  <a:gd name="T38" fmla="*/ 5 w 14"/>
                  <a:gd name="T39" fmla="*/ 10 h 10"/>
                  <a:gd name="T40" fmla="*/ 6 w 14"/>
                  <a:gd name="T41" fmla="*/ 10 h 10"/>
                  <a:gd name="T42" fmla="*/ 7 w 14"/>
                  <a:gd name="T43" fmla="*/ 10 h 10"/>
                  <a:gd name="T44" fmla="*/ 7 w 14"/>
                  <a:gd name="T45" fmla="*/ 10 h 10"/>
                  <a:gd name="T46" fmla="*/ 8 w 14"/>
                  <a:gd name="T47" fmla="*/ 10 h 10"/>
                  <a:gd name="T48" fmla="*/ 9 w 14"/>
                  <a:gd name="T49" fmla="*/ 10 h 10"/>
                  <a:gd name="T50" fmla="*/ 10 w 14"/>
                  <a:gd name="T51" fmla="*/ 10 h 10"/>
                  <a:gd name="T52" fmla="*/ 10 w 14"/>
                  <a:gd name="T53" fmla="*/ 9 h 10"/>
                  <a:gd name="T54" fmla="*/ 11 w 14"/>
                  <a:gd name="T55" fmla="*/ 9 h 10"/>
                  <a:gd name="T56" fmla="*/ 12 w 14"/>
                  <a:gd name="T57" fmla="*/ 9 h 10"/>
                  <a:gd name="T58" fmla="*/ 13 w 14"/>
                  <a:gd name="T59" fmla="*/ 9 h 10"/>
                  <a:gd name="T60" fmla="*/ 13 w 14"/>
                  <a:gd name="T61" fmla="*/ 9 h 10"/>
                  <a:gd name="T62" fmla="*/ 13 w 14"/>
                  <a:gd name="T63" fmla="*/ 9 h 10"/>
                  <a:gd name="T64" fmla="*/ 14 w 14"/>
                  <a:gd name="T65" fmla="*/ 8 h 10"/>
                  <a:gd name="T66" fmla="*/ 14 w 14"/>
                  <a:gd name="T67" fmla="*/ 8 h 10"/>
                  <a:gd name="T68" fmla="*/ 14 w 14"/>
                  <a:gd name="T69" fmla="*/ 8 h 10"/>
                  <a:gd name="T70" fmla="*/ 12 w 14"/>
                  <a:gd name="T71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" h="10">
                    <a:moveTo>
                      <a:pt x="12" y="5"/>
                    </a:moveTo>
                    <a:lnTo>
                      <a:pt x="11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0" y="4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2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4" name="Freeform 327"/>
              <p:cNvSpPr>
                <a:spLocks/>
              </p:cNvSpPr>
              <p:nvPr/>
            </p:nvSpPr>
            <p:spPr bwMode="auto">
              <a:xfrm>
                <a:off x="1395" y="2729"/>
                <a:ext cx="4" cy="7"/>
              </a:xfrm>
              <a:custGeom>
                <a:avLst/>
                <a:gdLst>
                  <a:gd name="T0" fmla="*/ 3 w 4"/>
                  <a:gd name="T1" fmla="*/ 3 h 7"/>
                  <a:gd name="T2" fmla="*/ 3 w 4"/>
                  <a:gd name="T3" fmla="*/ 2 h 7"/>
                  <a:gd name="T4" fmla="*/ 2 w 4"/>
                  <a:gd name="T5" fmla="*/ 1 h 7"/>
                  <a:gd name="T6" fmla="*/ 2 w 4"/>
                  <a:gd name="T7" fmla="*/ 0 h 7"/>
                  <a:gd name="T8" fmla="*/ 1 w 4"/>
                  <a:gd name="T9" fmla="*/ 0 h 7"/>
                  <a:gd name="T10" fmla="*/ 0 w 4"/>
                  <a:gd name="T11" fmla="*/ 0 h 7"/>
                  <a:gd name="T12" fmla="*/ 0 w 4"/>
                  <a:gd name="T13" fmla="*/ 0 h 7"/>
                  <a:gd name="T14" fmla="*/ 0 w 4"/>
                  <a:gd name="T15" fmla="*/ 1 h 7"/>
                  <a:gd name="T16" fmla="*/ 0 w 4"/>
                  <a:gd name="T17" fmla="*/ 1 h 7"/>
                  <a:gd name="T18" fmla="*/ 0 w 4"/>
                  <a:gd name="T19" fmla="*/ 1 h 7"/>
                  <a:gd name="T20" fmla="*/ 1 w 4"/>
                  <a:gd name="T21" fmla="*/ 2 h 7"/>
                  <a:gd name="T22" fmla="*/ 1 w 4"/>
                  <a:gd name="T23" fmla="*/ 2 h 7"/>
                  <a:gd name="T24" fmla="*/ 2 w 4"/>
                  <a:gd name="T25" fmla="*/ 3 h 7"/>
                  <a:gd name="T26" fmla="*/ 2 w 4"/>
                  <a:gd name="T27" fmla="*/ 4 h 7"/>
                  <a:gd name="T28" fmla="*/ 2 w 4"/>
                  <a:gd name="T29" fmla="*/ 5 h 7"/>
                  <a:gd name="T30" fmla="*/ 2 w 4"/>
                  <a:gd name="T31" fmla="*/ 6 h 7"/>
                  <a:gd name="T32" fmla="*/ 2 w 4"/>
                  <a:gd name="T33" fmla="*/ 7 h 7"/>
                  <a:gd name="T34" fmla="*/ 2 w 4"/>
                  <a:gd name="T35" fmla="*/ 7 h 7"/>
                  <a:gd name="T36" fmla="*/ 3 w 4"/>
                  <a:gd name="T37" fmla="*/ 7 h 7"/>
                  <a:gd name="T38" fmla="*/ 3 w 4"/>
                  <a:gd name="T39" fmla="*/ 7 h 7"/>
                  <a:gd name="T40" fmla="*/ 4 w 4"/>
                  <a:gd name="T41" fmla="*/ 7 h 7"/>
                  <a:gd name="T42" fmla="*/ 4 w 4"/>
                  <a:gd name="T43" fmla="*/ 6 h 7"/>
                  <a:gd name="T44" fmla="*/ 4 w 4"/>
                  <a:gd name="T45" fmla="*/ 5 h 7"/>
                  <a:gd name="T46" fmla="*/ 4 w 4"/>
                  <a:gd name="T47" fmla="*/ 4 h 7"/>
                  <a:gd name="T48" fmla="*/ 3 w 4"/>
                  <a:gd name="T4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" h="7">
                    <a:moveTo>
                      <a:pt x="3" y="3"/>
                    </a:moveTo>
                    <a:lnTo>
                      <a:pt x="3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5" name="Freeform 328"/>
              <p:cNvSpPr>
                <a:spLocks/>
              </p:cNvSpPr>
              <p:nvPr/>
            </p:nvSpPr>
            <p:spPr bwMode="auto">
              <a:xfrm>
                <a:off x="1361" y="2713"/>
                <a:ext cx="33" cy="20"/>
              </a:xfrm>
              <a:custGeom>
                <a:avLst/>
                <a:gdLst>
                  <a:gd name="T0" fmla="*/ 31 w 33"/>
                  <a:gd name="T1" fmla="*/ 11 h 20"/>
                  <a:gd name="T2" fmla="*/ 28 w 33"/>
                  <a:gd name="T3" fmla="*/ 8 h 20"/>
                  <a:gd name="T4" fmla="*/ 33 w 33"/>
                  <a:gd name="T5" fmla="*/ 5 h 20"/>
                  <a:gd name="T6" fmla="*/ 29 w 33"/>
                  <a:gd name="T7" fmla="*/ 1 h 20"/>
                  <a:gd name="T8" fmla="*/ 27 w 33"/>
                  <a:gd name="T9" fmla="*/ 1 h 20"/>
                  <a:gd name="T10" fmla="*/ 30 w 33"/>
                  <a:gd name="T11" fmla="*/ 4 h 20"/>
                  <a:gd name="T12" fmla="*/ 26 w 33"/>
                  <a:gd name="T13" fmla="*/ 7 h 20"/>
                  <a:gd name="T14" fmla="*/ 26 w 33"/>
                  <a:gd name="T15" fmla="*/ 8 h 20"/>
                  <a:gd name="T16" fmla="*/ 27 w 33"/>
                  <a:gd name="T17" fmla="*/ 9 h 20"/>
                  <a:gd name="T18" fmla="*/ 28 w 33"/>
                  <a:gd name="T19" fmla="*/ 10 h 20"/>
                  <a:gd name="T20" fmla="*/ 28 w 33"/>
                  <a:gd name="T21" fmla="*/ 10 h 20"/>
                  <a:gd name="T22" fmla="*/ 15 w 33"/>
                  <a:gd name="T23" fmla="*/ 18 h 20"/>
                  <a:gd name="T24" fmla="*/ 4 w 33"/>
                  <a:gd name="T25" fmla="*/ 10 h 20"/>
                  <a:gd name="T26" fmla="*/ 6 w 33"/>
                  <a:gd name="T27" fmla="*/ 7 h 20"/>
                  <a:gd name="T28" fmla="*/ 3 w 33"/>
                  <a:gd name="T29" fmla="*/ 4 h 20"/>
                  <a:gd name="T30" fmla="*/ 5 w 33"/>
                  <a:gd name="T31" fmla="*/ 0 h 20"/>
                  <a:gd name="T32" fmla="*/ 3 w 33"/>
                  <a:gd name="T33" fmla="*/ 0 h 20"/>
                  <a:gd name="T34" fmla="*/ 0 w 33"/>
                  <a:gd name="T35" fmla="*/ 5 h 20"/>
                  <a:gd name="T36" fmla="*/ 4 w 33"/>
                  <a:gd name="T37" fmla="*/ 7 h 20"/>
                  <a:gd name="T38" fmla="*/ 1 w 33"/>
                  <a:gd name="T39" fmla="*/ 11 h 20"/>
                  <a:gd name="T40" fmla="*/ 15 w 33"/>
                  <a:gd name="T41" fmla="*/ 20 h 20"/>
                  <a:gd name="T42" fmla="*/ 31 w 33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3" h="20">
                    <a:moveTo>
                      <a:pt x="31" y="11"/>
                    </a:moveTo>
                    <a:lnTo>
                      <a:pt x="28" y="8"/>
                    </a:lnTo>
                    <a:lnTo>
                      <a:pt x="33" y="5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30" y="4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9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15" y="18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4" y="7"/>
                    </a:lnTo>
                    <a:lnTo>
                      <a:pt x="1" y="11"/>
                    </a:lnTo>
                    <a:lnTo>
                      <a:pt x="15" y="20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6" name="Freeform 329"/>
              <p:cNvSpPr>
                <a:spLocks/>
              </p:cNvSpPr>
              <p:nvPr/>
            </p:nvSpPr>
            <p:spPr bwMode="auto">
              <a:xfrm>
                <a:off x="1352" y="2753"/>
                <a:ext cx="49" cy="15"/>
              </a:xfrm>
              <a:custGeom>
                <a:avLst/>
                <a:gdLst>
                  <a:gd name="T0" fmla="*/ 24 w 49"/>
                  <a:gd name="T1" fmla="*/ 0 h 15"/>
                  <a:gd name="T2" fmla="*/ 23 w 49"/>
                  <a:gd name="T3" fmla="*/ 2 h 15"/>
                  <a:gd name="T4" fmla="*/ 21 w 49"/>
                  <a:gd name="T5" fmla="*/ 4 h 15"/>
                  <a:gd name="T6" fmla="*/ 19 w 49"/>
                  <a:gd name="T7" fmla="*/ 7 h 15"/>
                  <a:gd name="T8" fmla="*/ 16 w 49"/>
                  <a:gd name="T9" fmla="*/ 9 h 15"/>
                  <a:gd name="T10" fmla="*/ 14 w 49"/>
                  <a:gd name="T11" fmla="*/ 10 h 15"/>
                  <a:gd name="T12" fmla="*/ 12 w 49"/>
                  <a:gd name="T13" fmla="*/ 11 h 15"/>
                  <a:gd name="T14" fmla="*/ 10 w 49"/>
                  <a:gd name="T15" fmla="*/ 11 h 15"/>
                  <a:gd name="T16" fmla="*/ 8 w 49"/>
                  <a:gd name="T17" fmla="*/ 12 h 15"/>
                  <a:gd name="T18" fmla="*/ 6 w 49"/>
                  <a:gd name="T19" fmla="*/ 12 h 15"/>
                  <a:gd name="T20" fmla="*/ 4 w 49"/>
                  <a:gd name="T21" fmla="*/ 12 h 15"/>
                  <a:gd name="T22" fmla="*/ 2 w 49"/>
                  <a:gd name="T23" fmla="*/ 12 h 15"/>
                  <a:gd name="T24" fmla="*/ 0 w 49"/>
                  <a:gd name="T25" fmla="*/ 14 h 15"/>
                  <a:gd name="T26" fmla="*/ 3 w 49"/>
                  <a:gd name="T27" fmla="*/ 14 h 15"/>
                  <a:gd name="T28" fmla="*/ 6 w 49"/>
                  <a:gd name="T29" fmla="*/ 14 h 15"/>
                  <a:gd name="T30" fmla="*/ 9 w 49"/>
                  <a:gd name="T31" fmla="*/ 14 h 15"/>
                  <a:gd name="T32" fmla="*/ 11 w 49"/>
                  <a:gd name="T33" fmla="*/ 13 h 15"/>
                  <a:gd name="T34" fmla="*/ 14 w 49"/>
                  <a:gd name="T35" fmla="*/ 12 h 15"/>
                  <a:gd name="T36" fmla="*/ 16 w 49"/>
                  <a:gd name="T37" fmla="*/ 11 h 15"/>
                  <a:gd name="T38" fmla="*/ 18 w 49"/>
                  <a:gd name="T39" fmla="*/ 10 h 15"/>
                  <a:gd name="T40" fmla="*/ 20 w 49"/>
                  <a:gd name="T41" fmla="*/ 8 h 15"/>
                  <a:gd name="T42" fmla="*/ 21 w 49"/>
                  <a:gd name="T43" fmla="*/ 7 h 15"/>
                  <a:gd name="T44" fmla="*/ 22 w 49"/>
                  <a:gd name="T45" fmla="*/ 6 h 15"/>
                  <a:gd name="T46" fmla="*/ 23 w 49"/>
                  <a:gd name="T47" fmla="*/ 5 h 15"/>
                  <a:gd name="T48" fmla="*/ 24 w 49"/>
                  <a:gd name="T49" fmla="*/ 4 h 15"/>
                  <a:gd name="T50" fmla="*/ 25 w 49"/>
                  <a:gd name="T51" fmla="*/ 5 h 15"/>
                  <a:gd name="T52" fmla="*/ 26 w 49"/>
                  <a:gd name="T53" fmla="*/ 7 h 15"/>
                  <a:gd name="T54" fmla="*/ 27 w 49"/>
                  <a:gd name="T55" fmla="*/ 8 h 15"/>
                  <a:gd name="T56" fmla="*/ 28 w 49"/>
                  <a:gd name="T57" fmla="*/ 10 h 15"/>
                  <a:gd name="T58" fmla="*/ 31 w 49"/>
                  <a:gd name="T59" fmla="*/ 12 h 15"/>
                  <a:gd name="T60" fmla="*/ 33 w 49"/>
                  <a:gd name="T61" fmla="*/ 13 h 15"/>
                  <a:gd name="T62" fmla="*/ 36 w 49"/>
                  <a:gd name="T63" fmla="*/ 14 h 15"/>
                  <a:gd name="T64" fmla="*/ 39 w 49"/>
                  <a:gd name="T65" fmla="*/ 14 h 15"/>
                  <a:gd name="T66" fmla="*/ 41 w 49"/>
                  <a:gd name="T67" fmla="*/ 15 h 15"/>
                  <a:gd name="T68" fmla="*/ 44 w 49"/>
                  <a:gd name="T69" fmla="*/ 15 h 15"/>
                  <a:gd name="T70" fmla="*/ 47 w 49"/>
                  <a:gd name="T71" fmla="*/ 15 h 15"/>
                  <a:gd name="T72" fmla="*/ 49 w 49"/>
                  <a:gd name="T73" fmla="*/ 14 h 15"/>
                  <a:gd name="T74" fmla="*/ 47 w 49"/>
                  <a:gd name="T75" fmla="*/ 12 h 15"/>
                  <a:gd name="T76" fmla="*/ 45 w 49"/>
                  <a:gd name="T77" fmla="*/ 12 h 15"/>
                  <a:gd name="T78" fmla="*/ 43 w 49"/>
                  <a:gd name="T79" fmla="*/ 13 h 15"/>
                  <a:gd name="T80" fmla="*/ 41 w 49"/>
                  <a:gd name="T81" fmla="*/ 13 h 15"/>
                  <a:gd name="T82" fmla="*/ 39 w 49"/>
                  <a:gd name="T83" fmla="*/ 12 h 15"/>
                  <a:gd name="T84" fmla="*/ 37 w 49"/>
                  <a:gd name="T85" fmla="*/ 12 h 15"/>
                  <a:gd name="T86" fmla="*/ 34 w 49"/>
                  <a:gd name="T87" fmla="*/ 11 h 15"/>
                  <a:gd name="T88" fmla="*/ 32 w 49"/>
                  <a:gd name="T89" fmla="*/ 10 h 15"/>
                  <a:gd name="T90" fmla="*/ 29 w 49"/>
                  <a:gd name="T91" fmla="*/ 8 h 15"/>
                  <a:gd name="T92" fmla="*/ 27 w 49"/>
                  <a:gd name="T93" fmla="*/ 5 h 15"/>
                  <a:gd name="T94" fmla="*/ 25 w 49"/>
                  <a:gd name="T95" fmla="*/ 2 h 15"/>
                  <a:gd name="T96" fmla="*/ 24 w 49"/>
                  <a:gd name="T9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9" h="15">
                    <a:moveTo>
                      <a:pt x="24" y="0"/>
                    </a:moveTo>
                    <a:lnTo>
                      <a:pt x="24" y="0"/>
                    </a:lnTo>
                    <a:lnTo>
                      <a:pt x="24" y="1"/>
                    </a:lnTo>
                    <a:lnTo>
                      <a:pt x="23" y="2"/>
                    </a:lnTo>
                    <a:lnTo>
                      <a:pt x="22" y="3"/>
                    </a:lnTo>
                    <a:lnTo>
                      <a:pt x="21" y="4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7" y="8"/>
                    </a:lnTo>
                    <a:lnTo>
                      <a:pt x="16" y="9"/>
                    </a:lnTo>
                    <a:lnTo>
                      <a:pt x="15" y="9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9" y="11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4" y="12"/>
                    </a:lnTo>
                    <a:lnTo>
                      <a:pt x="15" y="12"/>
                    </a:lnTo>
                    <a:lnTo>
                      <a:pt x="16" y="11"/>
                    </a:lnTo>
                    <a:lnTo>
                      <a:pt x="17" y="11"/>
                    </a:lnTo>
                    <a:lnTo>
                      <a:pt x="18" y="10"/>
                    </a:lnTo>
                    <a:lnTo>
                      <a:pt x="19" y="9"/>
                    </a:lnTo>
                    <a:lnTo>
                      <a:pt x="20" y="8"/>
                    </a:lnTo>
                    <a:lnTo>
                      <a:pt x="21" y="8"/>
                    </a:lnTo>
                    <a:lnTo>
                      <a:pt x="21" y="7"/>
                    </a:lnTo>
                    <a:lnTo>
                      <a:pt x="22" y="7"/>
                    </a:lnTo>
                    <a:lnTo>
                      <a:pt x="22" y="6"/>
                    </a:lnTo>
                    <a:lnTo>
                      <a:pt x="23" y="6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4" y="4"/>
                    </a:lnTo>
                    <a:lnTo>
                      <a:pt x="24" y="5"/>
                    </a:lnTo>
                    <a:lnTo>
                      <a:pt x="25" y="5"/>
                    </a:lnTo>
                    <a:lnTo>
                      <a:pt x="25" y="6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8"/>
                    </a:lnTo>
                    <a:lnTo>
                      <a:pt x="28" y="9"/>
                    </a:lnTo>
                    <a:lnTo>
                      <a:pt x="28" y="10"/>
                    </a:lnTo>
                    <a:lnTo>
                      <a:pt x="29" y="11"/>
                    </a:lnTo>
                    <a:lnTo>
                      <a:pt x="31" y="12"/>
                    </a:lnTo>
                    <a:lnTo>
                      <a:pt x="32" y="12"/>
                    </a:lnTo>
                    <a:lnTo>
                      <a:pt x="33" y="13"/>
                    </a:lnTo>
                    <a:lnTo>
                      <a:pt x="34" y="14"/>
                    </a:lnTo>
                    <a:lnTo>
                      <a:pt x="36" y="14"/>
                    </a:lnTo>
                    <a:lnTo>
                      <a:pt x="37" y="14"/>
                    </a:lnTo>
                    <a:lnTo>
                      <a:pt x="39" y="14"/>
                    </a:lnTo>
                    <a:lnTo>
                      <a:pt x="40" y="15"/>
                    </a:lnTo>
                    <a:lnTo>
                      <a:pt x="41" y="15"/>
                    </a:lnTo>
                    <a:lnTo>
                      <a:pt x="43" y="15"/>
                    </a:lnTo>
                    <a:lnTo>
                      <a:pt x="44" y="15"/>
                    </a:lnTo>
                    <a:lnTo>
                      <a:pt x="45" y="15"/>
                    </a:lnTo>
                    <a:lnTo>
                      <a:pt x="47" y="15"/>
                    </a:lnTo>
                    <a:lnTo>
                      <a:pt x="48" y="14"/>
                    </a:lnTo>
                    <a:lnTo>
                      <a:pt x="49" y="14"/>
                    </a:lnTo>
                    <a:lnTo>
                      <a:pt x="48" y="12"/>
                    </a:lnTo>
                    <a:lnTo>
                      <a:pt x="47" y="12"/>
                    </a:lnTo>
                    <a:lnTo>
                      <a:pt x="46" y="12"/>
                    </a:lnTo>
                    <a:lnTo>
                      <a:pt x="45" y="12"/>
                    </a:lnTo>
                    <a:lnTo>
                      <a:pt x="44" y="13"/>
                    </a:lnTo>
                    <a:lnTo>
                      <a:pt x="43" y="13"/>
                    </a:lnTo>
                    <a:lnTo>
                      <a:pt x="42" y="13"/>
                    </a:lnTo>
                    <a:lnTo>
                      <a:pt x="41" y="13"/>
                    </a:lnTo>
                    <a:lnTo>
                      <a:pt x="40" y="12"/>
                    </a:lnTo>
                    <a:lnTo>
                      <a:pt x="39" y="12"/>
                    </a:lnTo>
                    <a:lnTo>
                      <a:pt x="38" y="12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4" y="11"/>
                    </a:lnTo>
                    <a:lnTo>
                      <a:pt x="33" y="11"/>
                    </a:lnTo>
                    <a:lnTo>
                      <a:pt x="32" y="10"/>
                    </a:lnTo>
                    <a:lnTo>
                      <a:pt x="31" y="9"/>
                    </a:lnTo>
                    <a:lnTo>
                      <a:pt x="29" y="8"/>
                    </a:lnTo>
                    <a:lnTo>
                      <a:pt x="28" y="7"/>
                    </a:lnTo>
                    <a:lnTo>
                      <a:pt x="27" y="5"/>
                    </a:lnTo>
                    <a:lnTo>
                      <a:pt x="26" y="4"/>
                    </a:lnTo>
                    <a:lnTo>
                      <a:pt x="25" y="2"/>
                    </a:lnTo>
                    <a:lnTo>
                      <a:pt x="25" y="1"/>
                    </a:lnTo>
                    <a:lnTo>
                      <a:pt x="2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7" name="Freeform 330"/>
              <p:cNvSpPr>
                <a:spLocks/>
              </p:cNvSpPr>
              <p:nvPr/>
            </p:nvSpPr>
            <p:spPr bwMode="auto">
              <a:xfrm>
                <a:off x="1324" y="2725"/>
                <a:ext cx="5" cy="12"/>
              </a:xfrm>
              <a:custGeom>
                <a:avLst/>
                <a:gdLst>
                  <a:gd name="T0" fmla="*/ 5 w 5"/>
                  <a:gd name="T1" fmla="*/ 7 h 12"/>
                  <a:gd name="T2" fmla="*/ 5 w 5"/>
                  <a:gd name="T3" fmla="*/ 7 h 12"/>
                  <a:gd name="T4" fmla="*/ 4 w 5"/>
                  <a:gd name="T5" fmla="*/ 6 h 12"/>
                  <a:gd name="T6" fmla="*/ 4 w 5"/>
                  <a:gd name="T7" fmla="*/ 6 h 12"/>
                  <a:gd name="T8" fmla="*/ 4 w 5"/>
                  <a:gd name="T9" fmla="*/ 6 h 12"/>
                  <a:gd name="T10" fmla="*/ 3 w 5"/>
                  <a:gd name="T11" fmla="*/ 6 h 12"/>
                  <a:gd name="T12" fmla="*/ 3 w 5"/>
                  <a:gd name="T13" fmla="*/ 4 h 12"/>
                  <a:gd name="T14" fmla="*/ 2 w 5"/>
                  <a:gd name="T15" fmla="*/ 3 h 12"/>
                  <a:gd name="T16" fmla="*/ 2 w 5"/>
                  <a:gd name="T17" fmla="*/ 2 h 12"/>
                  <a:gd name="T18" fmla="*/ 1 w 5"/>
                  <a:gd name="T19" fmla="*/ 2 h 12"/>
                  <a:gd name="T20" fmla="*/ 1 w 5"/>
                  <a:gd name="T21" fmla="*/ 1 h 12"/>
                  <a:gd name="T22" fmla="*/ 0 w 5"/>
                  <a:gd name="T23" fmla="*/ 0 h 12"/>
                  <a:gd name="T24" fmla="*/ 0 w 5"/>
                  <a:gd name="T25" fmla="*/ 0 h 12"/>
                  <a:gd name="T26" fmla="*/ 0 w 5"/>
                  <a:gd name="T27" fmla="*/ 1 h 12"/>
                  <a:gd name="T28" fmla="*/ 0 w 5"/>
                  <a:gd name="T29" fmla="*/ 2 h 12"/>
                  <a:gd name="T30" fmla="*/ 0 w 5"/>
                  <a:gd name="T31" fmla="*/ 4 h 12"/>
                  <a:gd name="T32" fmla="*/ 1 w 5"/>
                  <a:gd name="T33" fmla="*/ 6 h 12"/>
                  <a:gd name="T34" fmla="*/ 1 w 5"/>
                  <a:gd name="T35" fmla="*/ 8 h 12"/>
                  <a:gd name="T36" fmla="*/ 2 w 5"/>
                  <a:gd name="T37" fmla="*/ 9 h 12"/>
                  <a:gd name="T38" fmla="*/ 3 w 5"/>
                  <a:gd name="T39" fmla="*/ 11 h 12"/>
                  <a:gd name="T40" fmla="*/ 3 w 5"/>
                  <a:gd name="T41" fmla="*/ 11 h 12"/>
                  <a:gd name="T42" fmla="*/ 3 w 5"/>
                  <a:gd name="T43" fmla="*/ 11 h 12"/>
                  <a:gd name="T44" fmla="*/ 4 w 5"/>
                  <a:gd name="T45" fmla="*/ 11 h 12"/>
                  <a:gd name="T46" fmla="*/ 5 w 5"/>
                  <a:gd name="T47" fmla="*/ 12 h 12"/>
                  <a:gd name="T48" fmla="*/ 5 w 5"/>
                  <a:gd name="T49" fmla="*/ 12 h 12"/>
                  <a:gd name="T50" fmla="*/ 5 w 5"/>
                  <a:gd name="T5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" h="12">
                    <a:moveTo>
                      <a:pt x="5" y="7"/>
                    </a:moveTo>
                    <a:lnTo>
                      <a:pt x="5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2" y="9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8" name="Freeform 331"/>
              <p:cNvSpPr>
                <a:spLocks/>
              </p:cNvSpPr>
              <p:nvPr/>
            </p:nvSpPr>
            <p:spPr bwMode="auto">
              <a:xfrm>
                <a:off x="1368" y="2704"/>
                <a:ext cx="19" cy="21"/>
              </a:xfrm>
              <a:custGeom>
                <a:avLst/>
                <a:gdLst>
                  <a:gd name="T0" fmla="*/ 19 w 19"/>
                  <a:gd name="T1" fmla="*/ 10 h 21"/>
                  <a:gd name="T2" fmla="*/ 19 w 19"/>
                  <a:gd name="T3" fmla="*/ 0 h 21"/>
                  <a:gd name="T4" fmla="*/ 0 w 19"/>
                  <a:gd name="T5" fmla="*/ 0 h 21"/>
                  <a:gd name="T6" fmla="*/ 0 w 19"/>
                  <a:gd name="T7" fmla="*/ 8 h 21"/>
                  <a:gd name="T8" fmla="*/ 8 w 19"/>
                  <a:gd name="T9" fmla="*/ 21 h 21"/>
                  <a:gd name="T10" fmla="*/ 19 w 19"/>
                  <a:gd name="T11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1">
                    <a:moveTo>
                      <a:pt x="19" y="10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21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9" name="Freeform 332"/>
              <p:cNvSpPr>
                <a:spLocks/>
              </p:cNvSpPr>
              <p:nvPr/>
            </p:nvSpPr>
            <p:spPr bwMode="auto">
              <a:xfrm>
                <a:off x="1354" y="2655"/>
                <a:ext cx="45" cy="27"/>
              </a:xfrm>
              <a:custGeom>
                <a:avLst/>
                <a:gdLst>
                  <a:gd name="T0" fmla="*/ 36 w 45"/>
                  <a:gd name="T1" fmla="*/ 10 h 27"/>
                  <a:gd name="T2" fmla="*/ 36 w 45"/>
                  <a:gd name="T3" fmla="*/ 9 h 27"/>
                  <a:gd name="T4" fmla="*/ 35 w 45"/>
                  <a:gd name="T5" fmla="*/ 8 h 27"/>
                  <a:gd name="T6" fmla="*/ 34 w 45"/>
                  <a:gd name="T7" fmla="*/ 7 h 27"/>
                  <a:gd name="T8" fmla="*/ 33 w 45"/>
                  <a:gd name="T9" fmla="*/ 6 h 27"/>
                  <a:gd name="T10" fmla="*/ 31 w 45"/>
                  <a:gd name="T11" fmla="*/ 5 h 27"/>
                  <a:gd name="T12" fmla="*/ 29 w 45"/>
                  <a:gd name="T13" fmla="*/ 4 h 27"/>
                  <a:gd name="T14" fmla="*/ 27 w 45"/>
                  <a:gd name="T15" fmla="*/ 3 h 27"/>
                  <a:gd name="T16" fmla="*/ 25 w 45"/>
                  <a:gd name="T17" fmla="*/ 2 h 27"/>
                  <a:gd name="T18" fmla="*/ 23 w 45"/>
                  <a:gd name="T19" fmla="*/ 1 h 27"/>
                  <a:gd name="T20" fmla="*/ 20 w 45"/>
                  <a:gd name="T21" fmla="*/ 1 h 27"/>
                  <a:gd name="T22" fmla="*/ 18 w 45"/>
                  <a:gd name="T23" fmla="*/ 0 h 27"/>
                  <a:gd name="T24" fmla="*/ 15 w 45"/>
                  <a:gd name="T25" fmla="*/ 0 h 27"/>
                  <a:gd name="T26" fmla="*/ 13 w 45"/>
                  <a:gd name="T27" fmla="*/ 0 h 27"/>
                  <a:gd name="T28" fmla="*/ 11 w 45"/>
                  <a:gd name="T29" fmla="*/ 0 h 27"/>
                  <a:gd name="T30" fmla="*/ 9 w 45"/>
                  <a:gd name="T31" fmla="*/ 1 h 27"/>
                  <a:gd name="T32" fmla="*/ 6 w 45"/>
                  <a:gd name="T33" fmla="*/ 1 h 27"/>
                  <a:gd name="T34" fmla="*/ 4 w 45"/>
                  <a:gd name="T35" fmla="*/ 3 h 27"/>
                  <a:gd name="T36" fmla="*/ 2 w 45"/>
                  <a:gd name="T37" fmla="*/ 5 h 27"/>
                  <a:gd name="T38" fmla="*/ 1 w 45"/>
                  <a:gd name="T39" fmla="*/ 8 h 27"/>
                  <a:gd name="T40" fmla="*/ 0 w 45"/>
                  <a:gd name="T41" fmla="*/ 10 h 27"/>
                  <a:gd name="T42" fmla="*/ 1 w 45"/>
                  <a:gd name="T43" fmla="*/ 12 h 27"/>
                  <a:gd name="T44" fmla="*/ 1 w 45"/>
                  <a:gd name="T45" fmla="*/ 14 h 27"/>
                  <a:gd name="T46" fmla="*/ 2 w 45"/>
                  <a:gd name="T47" fmla="*/ 15 h 27"/>
                  <a:gd name="T48" fmla="*/ 3 w 45"/>
                  <a:gd name="T49" fmla="*/ 15 h 27"/>
                  <a:gd name="T50" fmla="*/ 4 w 45"/>
                  <a:gd name="T51" fmla="*/ 16 h 27"/>
                  <a:gd name="T52" fmla="*/ 5 w 45"/>
                  <a:gd name="T53" fmla="*/ 16 h 27"/>
                  <a:gd name="T54" fmla="*/ 6 w 45"/>
                  <a:gd name="T55" fmla="*/ 16 h 27"/>
                  <a:gd name="T56" fmla="*/ 9 w 45"/>
                  <a:gd name="T57" fmla="*/ 17 h 27"/>
                  <a:gd name="T58" fmla="*/ 11 w 45"/>
                  <a:gd name="T59" fmla="*/ 18 h 27"/>
                  <a:gd name="T60" fmla="*/ 14 w 45"/>
                  <a:gd name="T61" fmla="*/ 19 h 27"/>
                  <a:gd name="T62" fmla="*/ 16 w 45"/>
                  <a:gd name="T63" fmla="*/ 20 h 27"/>
                  <a:gd name="T64" fmla="*/ 19 w 45"/>
                  <a:gd name="T65" fmla="*/ 21 h 27"/>
                  <a:gd name="T66" fmla="*/ 22 w 45"/>
                  <a:gd name="T67" fmla="*/ 23 h 27"/>
                  <a:gd name="T68" fmla="*/ 25 w 45"/>
                  <a:gd name="T69" fmla="*/ 24 h 27"/>
                  <a:gd name="T70" fmla="*/ 28 w 45"/>
                  <a:gd name="T71" fmla="*/ 25 h 27"/>
                  <a:gd name="T72" fmla="*/ 30 w 45"/>
                  <a:gd name="T73" fmla="*/ 25 h 27"/>
                  <a:gd name="T74" fmla="*/ 33 w 45"/>
                  <a:gd name="T75" fmla="*/ 26 h 27"/>
                  <a:gd name="T76" fmla="*/ 35 w 45"/>
                  <a:gd name="T77" fmla="*/ 27 h 27"/>
                  <a:gd name="T78" fmla="*/ 36 w 45"/>
                  <a:gd name="T79" fmla="*/ 27 h 27"/>
                  <a:gd name="T80" fmla="*/ 37 w 45"/>
                  <a:gd name="T81" fmla="*/ 27 h 27"/>
                  <a:gd name="T82" fmla="*/ 38 w 45"/>
                  <a:gd name="T83" fmla="*/ 27 h 27"/>
                  <a:gd name="T84" fmla="*/ 40 w 45"/>
                  <a:gd name="T85" fmla="*/ 27 h 27"/>
                  <a:gd name="T86" fmla="*/ 41 w 45"/>
                  <a:gd name="T87" fmla="*/ 27 h 27"/>
                  <a:gd name="T88" fmla="*/ 42 w 45"/>
                  <a:gd name="T89" fmla="*/ 27 h 27"/>
                  <a:gd name="T90" fmla="*/ 43 w 45"/>
                  <a:gd name="T91" fmla="*/ 26 h 27"/>
                  <a:gd name="T92" fmla="*/ 44 w 45"/>
                  <a:gd name="T93" fmla="*/ 26 h 27"/>
                  <a:gd name="T94" fmla="*/ 44 w 45"/>
                  <a:gd name="T95" fmla="*/ 24 h 27"/>
                  <a:gd name="T96" fmla="*/ 45 w 45"/>
                  <a:gd name="T97" fmla="*/ 23 h 27"/>
                  <a:gd name="T98" fmla="*/ 45 w 45"/>
                  <a:gd name="T99" fmla="*/ 20 h 27"/>
                  <a:gd name="T100" fmla="*/ 45 w 45"/>
                  <a:gd name="T101" fmla="*/ 18 h 27"/>
                  <a:gd name="T102" fmla="*/ 44 w 45"/>
                  <a:gd name="T103" fmla="*/ 16 h 27"/>
                  <a:gd name="T104" fmla="*/ 43 w 45"/>
                  <a:gd name="T105" fmla="*/ 14 h 27"/>
                  <a:gd name="T106" fmla="*/ 41 w 45"/>
                  <a:gd name="T107" fmla="*/ 12 h 27"/>
                  <a:gd name="T108" fmla="*/ 40 w 45"/>
                  <a:gd name="T109" fmla="*/ 11 h 27"/>
                  <a:gd name="T110" fmla="*/ 38 w 45"/>
                  <a:gd name="T111" fmla="*/ 10 h 27"/>
                  <a:gd name="T112" fmla="*/ 36 w 45"/>
                  <a:gd name="T11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5" h="27">
                    <a:moveTo>
                      <a:pt x="36" y="10"/>
                    </a:moveTo>
                    <a:lnTo>
                      <a:pt x="36" y="9"/>
                    </a:lnTo>
                    <a:lnTo>
                      <a:pt x="35" y="8"/>
                    </a:lnTo>
                    <a:lnTo>
                      <a:pt x="34" y="7"/>
                    </a:lnTo>
                    <a:lnTo>
                      <a:pt x="33" y="6"/>
                    </a:lnTo>
                    <a:lnTo>
                      <a:pt x="31" y="5"/>
                    </a:lnTo>
                    <a:lnTo>
                      <a:pt x="29" y="4"/>
                    </a:lnTo>
                    <a:lnTo>
                      <a:pt x="27" y="3"/>
                    </a:lnTo>
                    <a:lnTo>
                      <a:pt x="25" y="2"/>
                    </a:lnTo>
                    <a:lnTo>
                      <a:pt x="23" y="1"/>
                    </a:lnTo>
                    <a:lnTo>
                      <a:pt x="20" y="1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9" y="17"/>
                    </a:lnTo>
                    <a:lnTo>
                      <a:pt x="11" y="18"/>
                    </a:lnTo>
                    <a:lnTo>
                      <a:pt x="14" y="19"/>
                    </a:lnTo>
                    <a:lnTo>
                      <a:pt x="16" y="20"/>
                    </a:lnTo>
                    <a:lnTo>
                      <a:pt x="19" y="21"/>
                    </a:lnTo>
                    <a:lnTo>
                      <a:pt x="22" y="23"/>
                    </a:lnTo>
                    <a:lnTo>
                      <a:pt x="25" y="24"/>
                    </a:lnTo>
                    <a:lnTo>
                      <a:pt x="28" y="25"/>
                    </a:lnTo>
                    <a:lnTo>
                      <a:pt x="30" y="25"/>
                    </a:lnTo>
                    <a:lnTo>
                      <a:pt x="33" y="26"/>
                    </a:lnTo>
                    <a:lnTo>
                      <a:pt x="35" y="27"/>
                    </a:lnTo>
                    <a:lnTo>
                      <a:pt x="36" y="27"/>
                    </a:lnTo>
                    <a:lnTo>
                      <a:pt x="37" y="27"/>
                    </a:lnTo>
                    <a:lnTo>
                      <a:pt x="38" y="27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6"/>
                    </a:lnTo>
                    <a:lnTo>
                      <a:pt x="44" y="26"/>
                    </a:lnTo>
                    <a:lnTo>
                      <a:pt x="44" y="24"/>
                    </a:lnTo>
                    <a:lnTo>
                      <a:pt x="45" y="23"/>
                    </a:lnTo>
                    <a:lnTo>
                      <a:pt x="45" y="20"/>
                    </a:lnTo>
                    <a:lnTo>
                      <a:pt x="45" y="18"/>
                    </a:lnTo>
                    <a:lnTo>
                      <a:pt x="44" y="16"/>
                    </a:lnTo>
                    <a:lnTo>
                      <a:pt x="43" y="14"/>
                    </a:lnTo>
                    <a:lnTo>
                      <a:pt x="41" y="12"/>
                    </a:lnTo>
                    <a:lnTo>
                      <a:pt x="40" y="11"/>
                    </a:lnTo>
                    <a:lnTo>
                      <a:pt x="38" y="10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0" name="Freeform 333"/>
              <p:cNvSpPr>
                <a:spLocks/>
              </p:cNvSpPr>
              <p:nvPr/>
            </p:nvSpPr>
            <p:spPr bwMode="auto">
              <a:xfrm>
                <a:off x="1348" y="2663"/>
                <a:ext cx="53" cy="47"/>
              </a:xfrm>
              <a:custGeom>
                <a:avLst/>
                <a:gdLst>
                  <a:gd name="T0" fmla="*/ 46 w 53"/>
                  <a:gd name="T1" fmla="*/ 14 h 47"/>
                  <a:gd name="T2" fmla="*/ 45 w 53"/>
                  <a:gd name="T3" fmla="*/ 14 h 47"/>
                  <a:gd name="T4" fmla="*/ 45 w 53"/>
                  <a:gd name="T5" fmla="*/ 12 h 47"/>
                  <a:gd name="T6" fmla="*/ 43 w 53"/>
                  <a:gd name="T7" fmla="*/ 10 h 47"/>
                  <a:gd name="T8" fmla="*/ 41 w 53"/>
                  <a:gd name="T9" fmla="*/ 7 h 47"/>
                  <a:gd name="T10" fmla="*/ 38 w 53"/>
                  <a:gd name="T11" fmla="*/ 5 h 47"/>
                  <a:gd name="T12" fmla="*/ 35 w 53"/>
                  <a:gd name="T13" fmla="*/ 3 h 47"/>
                  <a:gd name="T14" fmla="*/ 32 w 53"/>
                  <a:gd name="T15" fmla="*/ 1 h 47"/>
                  <a:gd name="T16" fmla="*/ 29 w 53"/>
                  <a:gd name="T17" fmla="*/ 0 h 47"/>
                  <a:gd name="T18" fmla="*/ 26 w 53"/>
                  <a:gd name="T19" fmla="*/ 0 h 47"/>
                  <a:gd name="T20" fmla="*/ 21 w 53"/>
                  <a:gd name="T21" fmla="*/ 0 h 47"/>
                  <a:gd name="T22" fmla="*/ 17 w 53"/>
                  <a:gd name="T23" fmla="*/ 1 h 47"/>
                  <a:gd name="T24" fmla="*/ 13 w 53"/>
                  <a:gd name="T25" fmla="*/ 3 h 47"/>
                  <a:gd name="T26" fmla="*/ 9 w 53"/>
                  <a:gd name="T27" fmla="*/ 5 h 47"/>
                  <a:gd name="T28" fmla="*/ 6 w 53"/>
                  <a:gd name="T29" fmla="*/ 8 h 47"/>
                  <a:gd name="T30" fmla="*/ 3 w 53"/>
                  <a:gd name="T31" fmla="*/ 12 h 47"/>
                  <a:gd name="T32" fmla="*/ 1 w 53"/>
                  <a:gd name="T33" fmla="*/ 16 h 47"/>
                  <a:gd name="T34" fmla="*/ 0 w 53"/>
                  <a:gd name="T35" fmla="*/ 21 h 47"/>
                  <a:gd name="T36" fmla="*/ 0 w 53"/>
                  <a:gd name="T37" fmla="*/ 26 h 47"/>
                  <a:gd name="T38" fmla="*/ 1 w 53"/>
                  <a:gd name="T39" fmla="*/ 30 h 47"/>
                  <a:gd name="T40" fmla="*/ 3 w 53"/>
                  <a:gd name="T41" fmla="*/ 34 h 47"/>
                  <a:gd name="T42" fmla="*/ 6 w 53"/>
                  <a:gd name="T43" fmla="*/ 38 h 47"/>
                  <a:gd name="T44" fmla="*/ 9 w 53"/>
                  <a:gd name="T45" fmla="*/ 41 h 47"/>
                  <a:gd name="T46" fmla="*/ 13 w 53"/>
                  <a:gd name="T47" fmla="*/ 44 h 47"/>
                  <a:gd name="T48" fmla="*/ 17 w 53"/>
                  <a:gd name="T49" fmla="*/ 46 h 47"/>
                  <a:gd name="T50" fmla="*/ 21 w 53"/>
                  <a:gd name="T51" fmla="*/ 47 h 47"/>
                  <a:gd name="T52" fmla="*/ 26 w 53"/>
                  <a:gd name="T53" fmla="*/ 47 h 47"/>
                  <a:gd name="T54" fmla="*/ 29 w 53"/>
                  <a:gd name="T55" fmla="*/ 46 h 47"/>
                  <a:gd name="T56" fmla="*/ 32 w 53"/>
                  <a:gd name="T57" fmla="*/ 45 h 47"/>
                  <a:gd name="T58" fmla="*/ 35 w 53"/>
                  <a:gd name="T59" fmla="*/ 44 h 47"/>
                  <a:gd name="T60" fmla="*/ 38 w 53"/>
                  <a:gd name="T61" fmla="*/ 42 h 47"/>
                  <a:gd name="T62" fmla="*/ 40 w 53"/>
                  <a:gd name="T63" fmla="*/ 40 h 47"/>
                  <a:gd name="T64" fmla="*/ 42 w 53"/>
                  <a:gd name="T65" fmla="*/ 38 h 47"/>
                  <a:gd name="T66" fmla="*/ 44 w 53"/>
                  <a:gd name="T67" fmla="*/ 35 h 47"/>
                  <a:gd name="T68" fmla="*/ 45 w 53"/>
                  <a:gd name="T69" fmla="*/ 34 h 47"/>
                  <a:gd name="T70" fmla="*/ 45 w 53"/>
                  <a:gd name="T71" fmla="*/ 34 h 47"/>
                  <a:gd name="T72" fmla="*/ 47 w 53"/>
                  <a:gd name="T73" fmla="*/ 34 h 47"/>
                  <a:gd name="T74" fmla="*/ 50 w 53"/>
                  <a:gd name="T75" fmla="*/ 32 h 47"/>
                  <a:gd name="T76" fmla="*/ 52 w 53"/>
                  <a:gd name="T77" fmla="*/ 29 h 47"/>
                  <a:gd name="T78" fmla="*/ 53 w 53"/>
                  <a:gd name="T79" fmla="*/ 26 h 47"/>
                  <a:gd name="T80" fmla="*/ 53 w 53"/>
                  <a:gd name="T81" fmla="*/ 22 h 47"/>
                  <a:gd name="T82" fmla="*/ 52 w 53"/>
                  <a:gd name="T83" fmla="*/ 18 h 47"/>
                  <a:gd name="T84" fmla="*/ 50 w 53"/>
                  <a:gd name="T85" fmla="*/ 16 h 47"/>
                  <a:gd name="T86" fmla="*/ 47 w 53"/>
                  <a:gd name="T87" fmla="*/ 1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3" h="47">
                    <a:moveTo>
                      <a:pt x="46" y="14"/>
                    </a:moveTo>
                    <a:lnTo>
                      <a:pt x="46" y="14"/>
                    </a:lnTo>
                    <a:lnTo>
                      <a:pt x="46" y="14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5" y="12"/>
                    </a:lnTo>
                    <a:lnTo>
                      <a:pt x="44" y="11"/>
                    </a:lnTo>
                    <a:lnTo>
                      <a:pt x="43" y="10"/>
                    </a:lnTo>
                    <a:lnTo>
                      <a:pt x="42" y="8"/>
                    </a:lnTo>
                    <a:lnTo>
                      <a:pt x="41" y="7"/>
                    </a:lnTo>
                    <a:lnTo>
                      <a:pt x="40" y="6"/>
                    </a:lnTo>
                    <a:lnTo>
                      <a:pt x="38" y="5"/>
                    </a:lnTo>
                    <a:lnTo>
                      <a:pt x="37" y="4"/>
                    </a:lnTo>
                    <a:lnTo>
                      <a:pt x="35" y="3"/>
                    </a:lnTo>
                    <a:lnTo>
                      <a:pt x="34" y="2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5" y="2"/>
                    </a:lnTo>
                    <a:lnTo>
                      <a:pt x="13" y="3"/>
                    </a:lnTo>
                    <a:lnTo>
                      <a:pt x="11" y="4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1" y="16"/>
                    </a:lnTo>
                    <a:lnTo>
                      <a:pt x="1" y="19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1" y="28"/>
                    </a:lnTo>
                    <a:lnTo>
                      <a:pt x="1" y="30"/>
                    </a:lnTo>
                    <a:lnTo>
                      <a:pt x="2" y="32"/>
                    </a:lnTo>
                    <a:lnTo>
                      <a:pt x="3" y="34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7" y="40"/>
                    </a:lnTo>
                    <a:lnTo>
                      <a:pt x="9" y="41"/>
                    </a:lnTo>
                    <a:lnTo>
                      <a:pt x="11" y="43"/>
                    </a:lnTo>
                    <a:lnTo>
                      <a:pt x="13" y="44"/>
                    </a:lnTo>
                    <a:lnTo>
                      <a:pt x="15" y="45"/>
                    </a:lnTo>
                    <a:lnTo>
                      <a:pt x="17" y="46"/>
                    </a:lnTo>
                    <a:lnTo>
                      <a:pt x="19" y="46"/>
                    </a:lnTo>
                    <a:lnTo>
                      <a:pt x="21" y="47"/>
                    </a:lnTo>
                    <a:lnTo>
                      <a:pt x="24" y="47"/>
                    </a:lnTo>
                    <a:lnTo>
                      <a:pt x="26" y="47"/>
                    </a:lnTo>
                    <a:lnTo>
                      <a:pt x="27" y="46"/>
                    </a:lnTo>
                    <a:lnTo>
                      <a:pt x="29" y="46"/>
                    </a:lnTo>
                    <a:lnTo>
                      <a:pt x="30" y="46"/>
                    </a:lnTo>
                    <a:lnTo>
                      <a:pt x="32" y="45"/>
                    </a:lnTo>
                    <a:lnTo>
                      <a:pt x="34" y="45"/>
                    </a:lnTo>
                    <a:lnTo>
                      <a:pt x="35" y="44"/>
                    </a:lnTo>
                    <a:lnTo>
                      <a:pt x="36" y="43"/>
                    </a:lnTo>
                    <a:lnTo>
                      <a:pt x="38" y="42"/>
                    </a:lnTo>
                    <a:lnTo>
                      <a:pt x="39" y="41"/>
                    </a:lnTo>
                    <a:lnTo>
                      <a:pt x="40" y="40"/>
                    </a:lnTo>
                    <a:lnTo>
                      <a:pt x="41" y="39"/>
                    </a:lnTo>
                    <a:lnTo>
                      <a:pt x="42" y="38"/>
                    </a:lnTo>
                    <a:lnTo>
                      <a:pt x="43" y="37"/>
                    </a:lnTo>
                    <a:lnTo>
                      <a:pt x="44" y="35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6" y="34"/>
                    </a:lnTo>
                    <a:lnTo>
                      <a:pt x="47" y="34"/>
                    </a:lnTo>
                    <a:lnTo>
                      <a:pt x="49" y="33"/>
                    </a:lnTo>
                    <a:lnTo>
                      <a:pt x="50" y="32"/>
                    </a:lnTo>
                    <a:lnTo>
                      <a:pt x="51" y="31"/>
                    </a:lnTo>
                    <a:lnTo>
                      <a:pt x="52" y="29"/>
                    </a:lnTo>
                    <a:lnTo>
                      <a:pt x="53" y="28"/>
                    </a:lnTo>
                    <a:lnTo>
                      <a:pt x="53" y="26"/>
                    </a:lnTo>
                    <a:lnTo>
                      <a:pt x="53" y="24"/>
                    </a:lnTo>
                    <a:lnTo>
                      <a:pt x="53" y="22"/>
                    </a:lnTo>
                    <a:lnTo>
                      <a:pt x="53" y="20"/>
                    </a:lnTo>
                    <a:lnTo>
                      <a:pt x="52" y="18"/>
                    </a:lnTo>
                    <a:lnTo>
                      <a:pt x="51" y="17"/>
                    </a:lnTo>
                    <a:lnTo>
                      <a:pt x="50" y="16"/>
                    </a:lnTo>
                    <a:lnTo>
                      <a:pt x="49" y="15"/>
                    </a:lnTo>
                    <a:lnTo>
                      <a:pt x="47" y="14"/>
                    </a:lnTo>
                    <a:lnTo>
                      <a:pt x="46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1" name="Freeform 334"/>
              <p:cNvSpPr>
                <a:spLocks/>
              </p:cNvSpPr>
              <p:nvPr/>
            </p:nvSpPr>
            <p:spPr bwMode="auto">
              <a:xfrm>
                <a:off x="1352" y="2666"/>
                <a:ext cx="46" cy="40"/>
              </a:xfrm>
              <a:custGeom>
                <a:avLst/>
                <a:gdLst>
                  <a:gd name="T0" fmla="*/ 41 w 46"/>
                  <a:gd name="T1" fmla="*/ 16 h 40"/>
                  <a:gd name="T2" fmla="*/ 40 w 46"/>
                  <a:gd name="T3" fmla="*/ 16 h 40"/>
                  <a:gd name="T4" fmla="*/ 39 w 46"/>
                  <a:gd name="T5" fmla="*/ 15 h 40"/>
                  <a:gd name="T6" fmla="*/ 38 w 46"/>
                  <a:gd name="T7" fmla="*/ 12 h 40"/>
                  <a:gd name="T8" fmla="*/ 36 w 46"/>
                  <a:gd name="T9" fmla="*/ 9 h 40"/>
                  <a:gd name="T10" fmla="*/ 34 w 46"/>
                  <a:gd name="T11" fmla="*/ 6 h 40"/>
                  <a:gd name="T12" fmla="*/ 31 w 46"/>
                  <a:gd name="T13" fmla="*/ 4 h 40"/>
                  <a:gd name="T14" fmla="*/ 28 w 46"/>
                  <a:gd name="T15" fmla="*/ 2 h 40"/>
                  <a:gd name="T16" fmla="*/ 25 w 46"/>
                  <a:gd name="T17" fmla="*/ 1 h 40"/>
                  <a:gd name="T18" fmla="*/ 22 w 46"/>
                  <a:gd name="T19" fmla="*/ 1 h 40"/>
                  <a:gd name="T20" fmla="*/ 18 w 46"/>
                  <a:gd name="T21" fmla="*/ 1 h 40"/>
                  <a:gd name="T22" fmla="*/ 14 w 46"/>
                  <a:gd name="T23" fmla="*/ 1 h 40"/>
                  <a:gd name="T24" fmla="*/ 10 w 46"/>
                  <a:gd name="T25" fmla="*/ 3 h 40"/>
                  <a:gd name="T26" fmla="*/ 7 w 46"/>
                  <a:gd name="T27" fmla="*/ 5 h 40"/>
                  <a:gd name="T28" fmla="*/ 4 w 46"/>
                  <a:gd name="T29" fmla="*/ 8 h 40"/>
                  <a:gd name="T30" fmla="*/ 2 w 46"/>
                  <a:gd name="T31" fmla="*/ 11 h 40"/>
                  <a:gd name="T32" fmla="*/ 1 w 46"/>
                  <a:gd name="T33" fmla="*/ 14 h 40"/>
                  <a:gd name="T34" fmla="*/ 0 w 46"/>
                  <a:gd name="T35" fmla="*/ 18 h 40"/>
                  <a:gd name="T36" fmla="*/ 0 w 46"/>
                  <a:gd name="T37" fmla="*/ 22 h 40"/>
                  <a:gd name="T38" fmla="*/ 1 w 46"/>
                  <a:gd name="T39" fmla="*/ 26 h 40"/>
                  <a:gd name="T40" fmla="*/ 2 w 46"/>
                  <a:gd name="T41" fmla="*/ 30 h 40"/>
                  <a:gd name="T42" fmla="*/ 4 w 46"/>
                  <a:gd name="T43" fmla="*/ 33 h 40"/>
                  <a:gd name="T44" fmla="*/ 7 w 46"/>
                  <a:gd name="T45" fmla="*/ 36 h 40"/>
                  <a:gd name="T46" fmla="*/ 10 w 46"/>
                  <a:gd name="T47" fmla="*/ 38 h 40"/>
                  <a:gd name="T48" fmla="*/ 14 w 46"/>
                  <a:gd name="T49" fmla="*/ 39 h 40"/>
                  <a:gd name="T50" fmla="*/ 18 w 46"/>
                  <a:gd name="T51" fmla="*/ 40 h 40"/>
                  <a:gd name="T52" fmla="*/ 21 w 46"/>
                  <a:gd name="T53" fmla="*/ 40 h 40"/>
                  <a:gd name="T54" fmla="*/ 25 w 46"/>
                  <a:gd name="T55" fmla="*/ 39 h 40"/>
                  <a:gd name="T56" fmla="*/ 28 w 46"/>
                  <a:gd name="T57" fmla="*/ 38 h 40"/>
                  <a:gd name="T58" fmla="*/ 31 w 46"/>
                  <a:gd name="T59" fmla="*/ 37 h 40"/>
                  <a:gd name="T60" fmla="*/ 33 w 46"/>
                  <a:gd name="T61" fmla="*/ 35 h 40"/>
                  <a:gd name="T62" fmla="*/ 35 w 46"/>
                  <a:gd name="T63" fmla="*/ 33 h 40"/>
                  <a:gd name="T64" fmla="*/ 37 w 46"/>
                  <a:gd name="T65" fmla="*/ 30 h 40"/>
                  <a:gd name="T66" fmla="*/ 38 w 46"/>
                  <a:gd name="T67" fmla="*/ 27 h 40"/>
                  <a:gd name="T68" fmla="*/ 39 w 46"/>
                  <a:gd name="T69" fmla="*/ 26 h 40"/>
                  <a:gd name="T70" fmla="*/ 40 w 46"/>
                  <a:gd name="T71" fmla="*/ 26 h 40"/>
                  <a:gd name="T72" fmla="*/ 41 w 46"/>
                  <a:gd name="T73" fmla="*/ 27 h 40"/>
                  <a:gd name="T74" fmla="*/ 41 w 46"/>
                  <a:gd name="T75" fmla="*/ 27 h 40"/>
                  <a:gd name="T76" fmla="*/ 43 w 46"/>
                  <a:gd name="T77" fmla="*/ 27 h 40"/>
                  <a:gd name="T78" fmla="*/ 44 w 46"/>
                  <a:gd name="T79" fmla="*/ 26 h 40"/>
                  <a:gd name="T80" fmla="*/ 46 w 46"/>
                  <a:gd name="T81" fmla="*/ 24 h 40"/>
                  <a:gd name="T82" fmla="*/ 46 w 46"/>
                  <a:gd name="T83" fmla="*/ 22 h 40"/>
                  <a:gd name="T84" fmla="*/ 46 w 46"/>
                  <a:gd name="T85" fmla="*/ 20 h 40"/>
                  <a:gd name="T86" fmla="*/ 46 w 46"/>
                  <a:gd name="T87" fmla="*/ 18 h 40"/>
                  <a:gd name="T88" fmla="*/ 44 w 46"/>
                  <a:gd name="T89" fmla="*/ 17 h 40"/>
                  <a:gd name="T90" fmla="*/ 43 w 46"/>
                  <a:gd name="T91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40">
                    <a:moveTo>
                      <a:pt x="42" y="16"/>
                    </a:moveTo>
                    <a:lnTo>
                      <a:pt x="41" y="16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39" y="17"/>
                    </a:lnTo>
                    <a:lnTo>
                      <a:pt x="39" y="15"/>
                    </a:lnTo>
                    <a:lnTo>
                      <a:pt x="38" y="13"/>
                    </a:lnTo>
                    <a:lnTo>
                      <a:pt x="38" y="12"/>
                    </a:lnTo>
                    <a:lnTo>
                      <a:pt x="37" y="10"/>
                    </a:lnTo>
                    <a:lnTo>
                      <a:pt x="36" y="9"/>
                    </a:lnTo>
                    <a:lnTo>
                      <a:pt x="35" y="8"/>
                    </a:lnTo>
                    <a:lnTo>
                      <a:pt x="34" y="6"/>
                    </a:lnTo>
                    <a:lnTo>
                      <a:pt x="33" y="5"/>
                    </a:lnTo>
                    <a:lnTo>
                      <a:pt x="31" y="4"/>
                    </a:lnTo>
                    <a:lnTo>
                      <a:pt x="30" y="3"/>
                    </a:lnTo>
                    <a:lnTo>
                      <a:pt x="28" y="2"/>
                    </a:lnTo>
                    <a:lnTo>
                      <a:pt x="27" y="2"/>
                    </a:lnTo>
                    <a:lnTo>
                      <a:pt x="25" y="1"/>
                    </a:lnTo>
                    <a:lnTo>
                      <a:pt x="23" y="1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8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2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1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3" y="31"/>
                    </a:lnTo>
                    <a:lnTo>
                      <a:pt x="4" y="33"/>
                    </a:lnTo>
                    <a:lnTo>
                      <a:pt x="6" y="34"/>
                    </a:lnTo>
                    <a:lnTo>
                      <a:pt x="7" y="36"/>
                    </a:lnTo>
                    <a:lnTo>
                      <a:pt x="9" y="37"/>
                    </a:lnTo>
                    <a:lnTo>
                      <a:pt x="10" y="38"/>
                    </a:lnTo>
                    <a:lnTo>
                      <a:pt x="12" y="39"/>
                    </a:lnTo>
                    <a:lnTo>
                      <a:pt x="14" y="39"/>
                    </a:lnTo>
                    <a:lnTo>
                      <a:pt x="16" y="40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1" y="40"/>
                    </a:lnTo>
                    <a:lnTo>
                      <a:pt x="23" y="40"/>
                    </a:lnTo>
                    <a:lnTo>
                      <a:pt x="25" y="39"/>
                    </a:lnTo>
                    <a:lnTo>
                      <a:pt x="26" y="39"/>
                    </a:lnTo>
                    <a:lnTo>
                      <a:pt x="28" y="38"/>
                    </a:lnTo>
                    <a:lnTo>
                      <a:pt x="29" y="38"/>
                    </a:lnTo>
                    <a:lnTo>
                      <a:pt x="31" y="37"/>
                    </a:lnTo>
                    <a:lnTo>
                      <a:pt x="32" y="36"/>
                    </a:lnTo>
                    <a:lnTo>
                      <a:pt x="33" y="35"/>
                    </a:lnTo>
                    <a:lnTo>
                      <a:pt x="34" y="34"/>
                    </a:lnTo>
                    <a:lnTo>
                      <a:pt x="35" y="33"/>
                    </a:lnTo>
                    <a:lnTo>
                      <a:pt x="36" y="31"/>
                    </a:lnTo>
                    <a:lnTo>
                      <a:pt x="37" y="30"/>
                    </a:lnTo>
                    <a:lnTo>
                      <a:pt x="38" y="29"/>
                    </a:lnTo>
                    <a:lnTo>
                      <a:pt x="38" y="27"/>
                    </a:lnTo>
                    <a:lnTo>
                      <a:pt x="39" y="25"/>
                    </a:lnTo>
                    <a:lnTo>
                      <a:pt x="39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7"/>
                    </a:lnTo>
                    <a:lnTo>
                      <a:pt x="44" y="27"/>
                    </a:lnTo>
                    <a:lnTo>
                      <a:pt x="44" y="26"/>
                    </a:lnTo>
                    <a:lnTo>
                      <a:pt x="45" y="25"/>
                    </a:lnTo>
                    <a:lnTo>
                      <a:pt x="46" y="24"/>
                    </a:lnTo>
                    <a:lnTo>
                      <a:pt x="46" y="24"/>
                    </a:lnTo>
                    <a:lnTo>
                      <a:pt x="46" y="22"/>
                    </a:lnTo>
                    <a:lnTo>
                      <a:pt x="46" y="21"/>
                    </a:lnTo>
                    <a:lnTo>
                      <a:pt x="46" y="20"/>
                    </a:lnTo>
                    <a:lnTo>
                      <a:pt x="46" y="19"/>
                    </a:lnTo>
                    <a:lnTo>
                      <a:pt x="46" y="18"/>
                    </a:lnTo>
                    <a:lnTo>
                      <a:pt x="45" y="17"/>
                    </a:lnTo>
                    <a:lnTo>
                      <a:pt x="44" y="17"/>
                    </a:lnTo>
                    <a:lnTo>
                      <a:pt x="44" y="16"/>
                    </a:lnTo>
                    <a:lnTo>
                      <a:pt x="43" y="16"/>
                    </a:lnTo>
                    <a:lnTo>
                      <a:pt x="42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2" name="Freeform 335"/>
              <p:cNvSpPr>
                <a:spLocks/>
              </p:cNvSpPr>
              <p:nvPr/>
            </p:nvSpPr>
            <p:spPr bwMode="auto">
              <a:xfrm>
                <a:off x="1393" y="2689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3 h 3"/>
                  <a:gd name="T4" fmla="*/ 2 w 3"/>
                  <a:gd name="T5" fmla="*/ 3 h 3"/>
                  <a:gd name="T6" fmla="*/ 3 w 3"/>
                  <a:gd name="T7" fmla="*/ 2 h 3"/>
                  <a:gd name="T8" fmla="*/ 3 w 3"/>
                  <a:gd name="T9" fmla="*/ 2 h 3"/>
                  <a:gd name="T10" fmla="*/ 3 w 3"/>
                  <a:gd name="T11" fmla="*/ 1 h 3"/>
                  <a:gd name="T12" fmla="*/ 2 w 3"/>
                  <a:gd name="T13" fmla="*/ 0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0 w 3"/>
                  <a:gd name="T21" fmla="*/ 0 h 3"/>
                  <a:gd name="T22" fmla="*/ 0 w 3"/>
                  <a:gd name="T23" fmla="*/ 1 h 3"/>
                  <a:gd name="T24" fmla="*/ 0 w 3"/>
                  <a:gd name="T25" fmla="*/ 2 h 3"/>
                  <a:gd name="T26" fmla="*/ 0 w 3"/>
                  <a:gd name="T27" fmla="*/ 2 h 3"/>
                  <a:gd name="T28" fmla="*/ 0 w 3"/>
                  <a:gd name="T29" fmla="*/ 3 h 3"/>
                  <a:gd name="T30" fmla="*/ 1 w 3"/>
                  <a:gd name="T31" fmla="*/ 3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3" name="Freeform 336"/>
              <p:cNvSpPr>
                <a:spLocks/>
              </p:cNvSpPr>
              <p:nvPr/>
            </p:nvSpPr>
            <p:spPr bwMode="auto">
              <a:xfrm>
                <a:off x="1363" y="2694"/>
                <a:ext cx="19" cy="7"/>
              </a:xfrm>
              <a:custGeom>
                <a:avLst/>
                <a:gdLst>
                  <a:gd name="T0" fmla="*/ 0 w 19"/>
                  <a:gd name="T1" fmla="*/ 0 h 7"/>
                  <a:gd name="T2" fmla="*/ 0 w 19"/>
                  <a:gd name="T3" fmla="*/ 1 h 7"/>
                  <a:gd name="T4" fmla="*/ 0 w 19"/>
                  <a:gd name="T5" fmla="*/ 1 h 7"/>
                  <a:gd name="T6" fmla="*/ 0 w 19"/>
                  <a:gd name="T7" fmla="*/ 2 h 7"/>
                  <a:gd name="T8" fmla="*/ 0 w 19"/>
                  <a:gd name="T9" fmla="*/ 3 h 7"/>
                  <a:gd name="T10" fmla="*/ 1 w 19"/>
                  <a:gd name="T11" fmla="*/ 3 h 7"/>
                  <a:gd name="T12" fmla="*/ 1 w 19"/>
                  <a:gd name="T13" fmla="*/ 4 h 7"/>
                  <a:gd name="T14" fmla="*/ 2 w 19"/>
                  <a:gd name="T15" fmla="*/ 5 h 7"/>
                  <a:gd name="T16" fmla="*/ 3 w 19"/>
                  <a:gd name="T17" fmla="*/ 5 h 7"/>
                  <a:gd name="T18" fmla="*/ 4 w 19"/>
                  <a:gd name="T19" fmla="*/ 6 h 7"/>
                  <a:gd name="T20" fmla="*/ 5 w 19"/>
                  <a:gd name="T21" fmla="*/ 6 h 7"/>
                  <a:gd name="T22" fmla="*/ 7 w 19"/>
                  <a:gd name="T23" fmla="*/ 7 h 7"/>
                  <a:gd name="T24" fmla="*/ 8 w 19"/>
                  <a:gd name="T25" fmla="*/ 7 h 7"/>
                  <a:gd name="T26" fmla="*/ 9 w 19"/>
                  <a:gd name="T27" fmla="*/ 7 h 7"/>
                  <a:gd name="T28" fmla="*/ 10 w 19"/>
                  <a:gd name="T29" fmla="*/ 7 h 7"/>
                  <a:gd name="T30" fmla="*/ 10 w 19"/>
                  <a:gd name="T31" fmla="*/ 7 h 7"/>
                  <a:gd name="T32" fmla="*/ 10 w 19"/>
                  <a:gd name="T33" fmla="*/ 7 h 7"/>
                  <a:gd name="T34" fmla="*/ 19 w 19"/>
                  <a:gd name="T35" fmla="*/ 0 h 7"/>
                  <a:gd name="T36" fmla="*/ 0 w 19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7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4" name="Freeform 337"/>
              <p:cNvSpPr>
                <a:spLocks/>
              </p:cNvSpPr>
              <p:nvPr/>
            </p:nvSpPr>
            <p:spPr bwMode="auto">
              <a:xfrm>
                <a:off x="1365" y="2696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 w 11"/>
                  <a:gd name="T3" fmla="*/ 2 h 2"/>
                  <a:gd name="T4" fmla="*/ 9 w 11"/>
                  <a:gd name="T5" fmla="*/ 2 h 2"/>
                  <a:gd name="T6" fmla="*/ 11 w 11"/>
                  <a:gd name="T7" fmla="*/ 0 h 2"/>
                  <a:gd name="T8" fmla="*/ 0 w 1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">
                    <a:moveTo>
                      <a:pt x="0" y="0"/>
                    </a:moveTo>
                    <a:lnTo>
                      <a:pt x="1" y="2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5" name="Freeform 338"/>
              <p:cNvSpPr>
                <a:spLocks/>
              </p:cNvSpPr>
              <p:nvPr/>
            </p:nvSpPr>
            <p:spPr bwMode="auto">
              <a:xfrm>
                <a:off x="1360" y="2675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4 h 4"/>
                  <a:gd name="T4" fmla="*/ 4 w 4"/>
                  <a:gd name="T5" fmla="*/ 4 h 4"/>
                  <a:gd name="T6" fmla="*/ 4 w 4"/>
                  <a:gd name="T7" fmla="*/ 3 h 4"/>
                  <a:gd name="T8" fmla="*/ 4 w 4"/>
                  <a:gd name="T9" fmla="*/ 2 h 4"/>
                  <a:gd name="T10" fmla="*/ 4 w 4"/>
                  <a:gd name="T11" fmla="*/ 1 h 4"/>
                  <a:gd name="T12" fmla="*/ 4 w 4"/>
                  <a:gd name="T13" fmla="*/ 0 h 4"/>
                  <a:gd name="T14" fmla="*/ 3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0 w 4"/>
                  <a:gd name="T21" fmla="*/ 0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0 w 4"/>
                  <a:gd name="T29" fmla="*/ 4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6" name="Freeform 339"/>
              <p:cNvSpPr>
                <a:spLocks/>
              </p:cNvSpPr>
              <p:nvPr/>
            </p:nvSpPr>
            <p:spPr bwMode="auto">
              <a:xfrm>
                <a:off x="1375" y="2675"/>
                <a:ext cx="6" cy="5"/>
              </a:xfrm>
              <a:custGeom>
                <a:avLst/>
                <a:gdLst>
                  <a:gd name="T0" fmla="*/ 3 w 6"/>
                  <a:gd name="T1" fmla="*/ 5 h 5"/>
                  <a:gd name="T2" fmla="*/ 4 w 6"/>
                  <a:gd name="T3" fmla="*/ 5 h 5"/>
                  <a:gd name="T4" fmla="*/ 5 w 6"/>
                  <a:gd name="T5" fmla="*/ 5 h 5"/>
                  <a:gd name="T6" fmla="*/ 5 w 6"/>
                  <a:gd name="T7" fmla="*/ 4 h 5"/>
                  <a:gd name="T8" fmla="*/ 6 w 6"/>
                  <a:gd name="T9" fmla="*/ 3 h 5"/>
                  <a:gd name="T10" fmla="*/ 5 w 6"/>
                  <a:gd name="T11" fmla="*/ 1 h 5"/>
                  <a:gd name="T12" fmla="*/ 5 w 6"/>
                  <a:gd name="T13" fmla="*/ 1 h 5"/>
                  <a:gd name="T14" fmla="*/ 4 w 6"/>
                  <a:gd name="T15" fmla="*/ 0 h 5"/>
                  <a:gd name="T16" fmla="*/ 3 w 6"/>
                  <a:gd name="T17" fmla="*/ 0 h 5"/>
                  <a:gd name="T18" fmla="*/ 2 w 6"/>
                  <a:gd name="T19" fmla="*/ 0 h 5"/>
                  <a:gd name="T20" fmla="*/ 2 w 6"/>
                  <a:gd name="T21" fmla="*/ 0 h 5"/>
                  <a:gd name="T22" fmla="*/ 1 w 6"/>
                  <a:gd name="T23" fmla="*/ 0 h 5"/>
                  <a:gd name="T24" fmla="*/ 1 w 6"/>
                  <a:gd name="T25" fmla="*/ 1 h 5"/>
                  <a:gd name="T26" fmla="*/ 0 w 6"/>
                  <a:gd name="T27" fmla="*/ 1 h 5"/>
                  <a:gd name="T28" fmla="*/ 0 w 6"/>
                  <a:gd name="T29" fmla="*/ 1 h 5"/>
                  <a:gd name="T30" fmla="*/ 0 w 6"/>
                  <a:gd name="T31" fmla="*/ 2 h 5"/>
                  <a:gd name="T32" fmla="*/ 0 w 6"/>
                  <a:gd name="T33" fmla="*/ 3 h 5"/>
                  <a:gd name="T34" fmla="*/ 0 w 6"/>
                  <a:gd name="T35" fmla="*/ 3 h 5"/>
                  <a:gd name="T36" fmla="*/ 0 w 6"/>
                  <a:gd name="T37" fmla="*/ 4 h 5"/>
                  <a:gd name="T38" fmla="*/ 0 w 6"/>
                  <a:gd name="T39" fmla="*/ 4 h 5"/>
                  <a:gd name="T40" fmla="*/ 1 w 6"/>
                  <a:gd name="T41" fmla="*/ 5 h 5"/>
                  <a:gd name="T42" fmla="*/ 1 w 6"/>
                  <a:gd name="T43" fmla="*/ 5 h 5"/>
                  <a:gd name="T44" fmla="*/ 2 w 6"/>
                  <a:gd name="T45" fmla="*/ 5 h 5"/>
                  <a:gd name="T46" fmla="*/ 2 w 6"/>
                  <a:gd name="T47" fmla="*/ 5 h 5"/>
                  <a:gd name="T48" fmla="*/ 3 w 6"/>
                  <a:gd name="T4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lnTo>
                      <a:pt x="4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7" name="Freeform 340"/>
              <p:cNvSpPr>
                <a:spLocks/>
              </p:cNvSpPr>
              <p:nvPr/>
            </p:nvSpPr>
            <p:spPr bwMode="auto">
              <a:xfrm>
                <a:off x="1361" y="2675"/>
                <a:ext cx="12" cy="14"/>
              </a:xfrm>
              <a:custGeom>
                <a:avLst/>
                <a:gdLst>
                  <a:gd name="T0" fmla="*/ 3 w 12"/>
                  <a:gd name="T1" fmla="*/ 12 h 14"/>
                  <a:gd name="T2" fmla="*/ 8 w 12"/>
                  <a:gd name="T3" fmla="*/ 3 h 14"/>
                  <a:gd name="T4" fmla="*/ 8 w 12"/>
                  <a:gd name="T5" fmla="*/ 0 h 14"/>
                  <a:gd name="T6" fmla="*/ 0 w 12"/>
                  <a:gd name="T7" fmla="*/ 14 h 14"/>
                  <a:gd name="T8" fmla="*/ 12 w 12"/>
                  <a:gd name="T9" fmla="*/ 14 h 14"/>
                  <a:gd name="T10" fmla="*/ 12 w 12"/>
                  <a:gd name="T11" fmla="*/ 12 h 14"/>
                  <a:gd name="T12" fmla="*/ 3 w 12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3" y="12"/>
                    </a:moveTo>
                    <a:lnTo>
                      <a:pt x="8" y="3"/>
                    </a:lnTo>
                    <a:lnTo>
                      <a:pt x="8" y="0"/>
                    </a:lnTo>
                    <a:lnTo>
                      <a:pt x="0" y="14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28" name="Group 344"/>
            <p:cNvGrpSpPr>
              <a:grpSpLocks/>
            </p:cNvGrpSpPr>
            <p:nvPr/>
          </p:nvGrpSpPr>
          <p:grpSpPr bwMode="auto">
            <a:xfrm>
              <a:off x="1077443" y="3125442"/>
              <a:ext cx="186453" cy="247464"/>
              <a:chOff x="1256" y="2463"/>
              <a:chExt cx="133" cy="174"/>
            </a:xfrm>
          </p:grpSpPr>
          <p:pic>
            <p:nvPicPr>
              <p:cNvPr id="33" name="Picture 342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56" y="2463"/>
                <a:ext cx="133" cy="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" name="Picture 343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56" y="2463"/>
                <a:ext cx="133" cy="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29" name="Rectangle 345"/>
            <p:cNvSpPr>
              <a:spLocks noChangeArrowheads="1"/>
            </p:cNvSpPr>
            <p:nvPr/>
          </p:nvSpPr>
          <p:spPr bwMode="auto">
            <a:xfrm>
              <a:off x="560140" y="3129708"/>
              <a:ext cx="402346" cy="248887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0" name="Rectangle 346"/>
            <p:cNvSpPr>
              <a:spLocks noChangeArrowheads="1"/>
            </p:cNvSpPr>
            <p:nvPr/>
          </p:nvSpPr>
          <p:spPr bwMode="auto">
            <a:xfrm>
              <a:off x="962487" y="3131131"/>
              <a:ext cx="402346" cy="248887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1" name="Rectangle 347"/>
            <p:cNvSpPr>
              <a:spLocks noChangeArrowheads="1"/>
            </p:cNvSpPr>
            <p:nvPr/>
          </p:nvSpPr>
          <p:spPr bwMode="auto">
            <a:xfrm>
              <a:off x="561542" y="3381439"/>
              <a:ext cx="402346" cy="250309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2" name="Rectangle 348"/>
            <p:cNvSpPr>
              <a:spLocks noChangeArrowheads="1"/>
            </p:cNvSpPr>
            <p:nvPr/>
          </p:nvSpPr>
          <p:spPr bwMode="auto">
            <a:xfrm>
              <a:off x="963889" y="3382861"/>
              <a:ext cx="400945" cy="250309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</p:grpSp>
      <p:sp>
        <p:nvSpPr>
          <p:cNvPr id="158" name="Text Box 43"/>
          <p:cNvSpPr txBox="1">
            <a:spLocks noChangeArrowheads="1"/>
          </p:cNvSpPr>
          <p:nvPr/>
        </p:nvSpPr>
        <p:spPr bwMode="auto">
          <a:xfrm>
            <a:off x="3907957" y="5959788"/>
            <a:ext cx="1411183" cy="3231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err="1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SideBySide</a:t>
            </a:r>
            <a:endParaRPr lang="en-US" altLang="ja-JP" sz="800" b="1" dirty="0" smtClean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  <a:p>
            <a:pPr algn="ctr"/>
            <a:r>
              <a:rPr lang="en-US" altLang="ja-JP" sz="7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(PC Contents + Local site)</a:t>
            </a:r>
            <a:endParaRPr lang="ja-JP" altLang="en-US" sz="7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159" name="Text Box 43"/>
          <p:cNvSpPr txBox="1">
            <a:spLocks noChangeArrowheads="1"/>
          </p:cNvSpPr>
          <p:nvPr/>
        </p:nvSpPr>
        <p:spPr bwMode="auto">
          <a:xfrm>
            <a:off x="6610029" y="3193874"/>
            <a:ext cx="969135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pic>
        <p:nvPicPr>
          <p:cNvPr id="161" name="Picture 114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80874" y="4305448"/>
            <a:ext cx="887200" cy="718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5" name="Rectangle 1142"/>
          <p:cNvSpPr>
            <a:spLocks noChangeArrowheads="1"/>
          </p:cNvSpPr>
          <p:nvPr/>
        </p:nvSpPr>
        <p:spPr bwMode="auto">
          <a:xfrm>
            <a:off x="3017841" y="4404953"/>
            <a:ext cx="816110" cy="50905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/>
          </a:p>
        </p:txBody>
      </p:sp>
      <p:sp>
        <p:nvSpPr>
          <p:cNvPr id="166" name="Rectangle 1143"/>
          <p:cNvSpPr>
            <a:spLocks noChangeArrowheads="1"/>
          </p:cNvSpPr>
          <p:nvPr/>
        </p:nvSpPr>
        <p:spPr bwMode="auto">
          <a:xfrm>
            <a:off x="3017841" y="4404953"/>
            <a:ext cx="816110" cy="509058"/>
          </a:xfrm>
          <a:prstGeom prst="rect">
            <a:avLst/>
          </a:prstGeom>
          <a:noFill/>
          <a:ln w="9525" cap="rnd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/>
          </a:p>
        </p:txBody>
      </p:sp>
      <p:pic>
        <p:nvPicPr>
          <p:cNvPr id="163" name="Picture 1146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19262" y="4471289"/>
            <a:ext cx="615638" cy="386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4" name="Picture 1147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27790" y="4435236"/>
            <a:ext cx="201895" cy="1283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8" name="Picture 101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60270" y="4321226"/>
            <a:ext cx="887200" cy="7196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9" name="Group 1019"/>
          <p:cNvGrpSpPr>
            <a:grpSpLocks/>
          </p:cNvGrpSpPr>
          <p:nvPr/>
        </p:nvGrpSpPr>
        <p:grpSpPr bwMode="auto">
          <a:xfrm>
            <a:off x="4197237" y="4420731"/>
            <a:ext cx="816110" cy="509058"/>
            <a:chOff x="3486" y="1887"/>
            <a:chExt cx="574" cy="353"/>
          </a:xfrm>
        </p:grpSpPr>
        <p:sp>
          <p:nvSpPr>
            <p:cNvPr id="172" name="Rectangle 1017"/>
            <p:cNvSpPr>
              <a:spLocks noChangeArrowheads="1"/>
            </p:cNvSpPr>
            <p:nvPr/>
          </p:nvSpPr>
          <p:spPr bwMode="auto">
            <a:xfrm>
              <a:off x="3486" y="1887"/>
              <a:ext cx="574" cy="35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173" name="Rectangle 1018"/>
            <p:cNvSpPr>
              <a:spLocks noChangeArrowheads="1"/>
            </p:cNvSpPr>
            <p:nvPr/>
          </p:nvSpPr>
          <p:spPr bwMode="auto">
            <a:xfrm>
              <a:off x="3486" y="1887"/>
              <a:ext cx="574" cy="353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</p:grpSp>
      <p:pic>
        <p:nvPicPr>
          <p:cNvPr id="170" name="Picture 1021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05767" y="4549076"/>
            <a:ext cx="418008" cy="2624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1" name="Picture 1022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06714" y="4549076"/>
            <a:ext cx="419430" cy="2624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" name="右矢印 173"/>
          <p:cNvSpPr/>
          <p:nvPr/>
        </p:nvSpPr>
        <p:spPr bwMode="auto">
          <a:xfrm>
            <a:off x="6220318" y="4592762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175" name="Text Box 43"/>
          <p:cNvSpPr txBox="1">
            <a:spLocks noChangeArrowheads="1"/>
          </p:cNvSpPr>
          <p:nvPr/>
        </p:nvSpPr>
        <p:spPr bwMode="auto">
          <a:xfrm>
            <a:off x="6475561" y="5192594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Local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pic>
        <p:nvPicPr>
          <p:cNvPr id="177" name="Picture 8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48865" y="4325465"/>
            <a:ext cx="874789" cy="7096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78" name="Group 85"/>
          <p:cNvGrpSpPr>
            <a:grpSpLocks/>
          </p:cNvGrpSpPr>
          <p:nvPr/>
        </p:nvGrpSpPr>
        <p:grpSpPr bwMode="auto">
          <a:xfrm>
            <a:off x="6486717" y="4422175"/>
            <a:ext cx="803292" cy="503461"/>
            <a:chOff x="940" y="2009"/>
            <a:chExt cx="573" cy="354"/>
          </a:xfrm>
        </p:grpSpPr>
        <p:sp>
          <p:nvSpPr>
            <p:cNvPr id="182" name="Rectangle 83"/>
            <p:cNvSpPr>
              <a:spLocks noChangeArrowheads="1"/>
            </p:cNvSpPr>
            <p:nvPr/>
          </p:nvSpPr>
          <p:spPr bwMode="auto">
            <a:xfrm>
              <a:off x="940" y="2009"/>
              <a:ext cx="573" cy="35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183" name="Rectangle 84"/>
            <p:cNvSpPr>
              <a:spLocks noChangeArrowheads="1"/>
            </p:cNvSpPr>
            <p:nvPr/>
          </p:nvSpPr>
          <p:spPr bwMode="auto">
            <a:xfrm>
              <a:off x="940" y="2009"/>
              <a:ext cx="573" cy="354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</p:grpSp>
      <p:grpSp>
        <p:nvGrpSpPr>
          <p:cNvPr id="179" name="Group 89"/>
          <p:cNvGrpSpPr>
            <a:grpSpLocks/>
          </p:cNvGrpSpPr>
          <p:nvPr/>
        </p:nvGrpSpPr>
        <p:grpSpPr bwMode="auto">
          <a:xfrm>
            <a:off x="6720835" y="4471953"/>
            <a:ext cx="354683" cy="465062"/>
            <a:chOff x="1107" y="2044"/>
            <a:chExt cx="253" cy="327"/>
          </a:xfrm>
        </p:grpSpPr>
        <p:pic>
          <p:nvPicPr>
            <p:cNvPr id="180" name="Picture 87"/>
            <p:cNvPicPr>
              <a:picLocks noChangeAspect="1" noChangeArrowheads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07" y="2044"/>
              <a:ext cx="253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1" name="Picture 88"/>
            <p:cNvPicPr>
              <a:picLocks noChangeAspect="1" noChangeArrowheads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07" y="2044"/>
              <a:ext cx="253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85" name="Picture 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9263" y="4313124"/>
            <a:ext cx="874789" cy="7096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6" name="Picture 9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4124" y="4424056"/>
            <a:ext cx="782263" cy="4565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8" name="Picture 102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90827" y="5261246"/>
            <a:ext cx="887200" cy="7196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3" name="Rectangle 1024"/>
          <p:cNvSpPr>
            <a:spLocks noChangeArrowheads="1"/>
          </p:cNvSpPr>
          <p:nvPr/>
        </p:nvSpPr>
        <p:spPr bwMode="auto">
          <a:xfrm>
            <a:off x="3029215" y="5360751"/>
            <a:ext cx="814689" cy="50905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04" name="Rectangle 1025"/>
          <p:cNvSpPr>
            <a:spLocks noChangeArrowheads="1"/>
          </p:cNvSpPr>
          <p:nvPr/>
        </p:nvSpPr>
        <p:spPr bwMode="auto">
          <a:xfrm>
            <a:off x="3029215" y="5360751"/>
            <a:ext cx="814689" cy="509058"/>
          </a:xfrm>
          <a:prstGeom prst="rect">
            <a:avLst/>
          </a:prstGeom>
          <a:noFill/>
          <a:ln w="9525" cap="rnd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pic>
        <p:nvPicPr>
          <p:cNvPr id="190" name="Picture 1028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29215" y="5435739"/>
            <a:ext cx="615638" cy="3864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1" name="Rectangle 1029"/>
          <p:cNvSpPr>
            <a:spLocks noChangeArrowheads="1"/>
          </p:cNvSpPr>
          <p:nvPr/>
        </p:nvSpPr>
        <p:spPr bwMode="auto">
          <a:xfrm>
            <a:off x="3642009" y="5402571"/>
            <a:ext cx="201895" cy="125461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02" name="Rectangle 1030"/>
          <p:cNvSpPr>
            <a:spLocks noChangeArrowheads="1"/>
          </p:cNvSpPr>
          <p:nvPr/>
        </p:nvSpPr>
        <p:spPr bwMode="auto">
          <a:xfrm>
            <a:off x="3642009" y="5402571"/>
            <a:ext cx="201895" cy="125461"/>
          </a:xfrm>
          <a:prstGeom prst="rect">
            <a:avLst/>
          </a:prstGeom>
          <a:noFill/>
          <a:ln w="9525" cap="rnd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192" name="Rectangle 1032"/>
          <p:cNvSpPr>
            <a:spLocks noChangeArrowheads="1"/>
          </p:cNvSpPr>
          <p:nvPr/>
        </p:nvSpPr>
        <p:spPr bwMode="auto">
          <a:xfrm>
            <a:off x="3728738" y="5460255"/>
            <a:ext cx="36870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1pPr>
            <a:lvl2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2pPr>
            <a:lvl3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3pPr>
            <a:lvl4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4pPr>
            <a:lvl5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ja-JP" altLang="ja-JP" sz="1050" b="1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cs typeface="Arial" panose="020B0604020202020204" pitchFamily="34" charset="0"/>
              </a:rPr>
              <a:t> </a:t>
            </a:r>
            <a:endParaRPr kumimoji="1" lang="ja-JP" altLang="ja-JP" sz="16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cs typeface="Arial" panose="020B0604020202020204" pitchFamily="34" charset="0"/>
            </a:endParaRPr>
          </a:p>
        </p:txBody>
      </p:sp>
      <p:sp>
        <p:nvSpPr>
          <p:cNvPr id="254" name="Freeform 1033"/>
          <p:cNvSpPr>
            <a:spLocks/>
          </p:cNvSpPr>
          <p:nvPr/>
        </p:nvSpPr>
        <p:spPr bwMode="auto">
          <a:xfrm>
            <a:off x="3715943" y="5493423"/>
            <a:ext cx="15640" cy="18747"/>
          </a:xfrm>
          <a:custGeom>
            <a:avLst/>
            <a:gdLst>
              <a:gd name="T0" fmla="*/ 0 w 11"/>
              <a:gd name="T1" fmla="*/ 1 h 13"/>
              <a:gd name="T2" fmla="*/ 1 w 11"/>
              <a:gd name="T3" fmla="*/ 0 h 13"/>
              <a:gd name="T4" fmla="*/ 1 w 11"/>
              <a:gd name="T5" fmla="*/ 0 h 13"/>
              <a:gd name="T6" fmla="*/ 2 w 11"/>
              <a:gd name="T7" fmla="*/ 0 h 13"/>
              <a:gd name="T8" fmla="*/ 2 w 11"/>
              <a:gd name="T9" fmla="*/ 0 h 13"/>
              <a:gd name="T10" fmla="*/ 3 w 11"/>
              <a:gd name="T11" fmla="*/ 0 h 13"/>
              <a:gd name="T12" fmla="*/ 4 w 11"/>
              <a:gd name="T13" fmla="*/ 0 h 13"/>
              <a:gd name="T14" fmla="*/ 4 w 11"/>
              <a:gd name="T15" fmla="*/ 0 h 13"/>
              <a:gd name="T16" fmla="*/ 5 w 11"/>
              <a:gd name="T17" fmla="*/ 0 h 13"/>
              <a:gd name="T18" fmla="*/ 6 w 11"/>
              <a:gd name="T19" fmla="*/ 0 h 13"/>
              <a:gd name="T20" fmla="*/ 7 w 11"/>
              <a:gd name="T21" fmla="*/ 0 h 13"/>
              <a:gd name="T22" fmla="*/ 7 w 11"/>
              <a:gd name="T23" fmla="*/ 1 h 13"/>
              <a:gd name="T24" fmla="*/ 8 w 11"/>
              <a:gd name="T25" fmla="*/ 1 h 13"/>
              <a:gd name="T26" fmla="*/ 8 w 11"/>
              <a:gd name="T27" fmla="*/ 1 h 13"/>
              <a:gd name="T28" fmla="*/ 9 w 11"/>
              <a:gd name="T29" fmla="*/ 1 h 13"/>
              <a:gd name="T30" fmla="*/ 9 w 11"/>
              <a:gd name="T31" fmla="*/ 1 h 13"/>
              <a:gd name="T32" fmla="*/ 9 w 11"/>
              <a:gd name="T33" fmla="*/ 1 h 13"/>
              <a:gd name="T34" fmla="*/ 9 w 11"/>
              <a:gd name="T35" fmla="*/ 1 h 13"/>
              <a:gd name="T36" fmla="*/ 9 w 11"/>
              <a:gd name="T37" fmla="*/ 1 h 13"/>
              <a:gd name="T38" fmla="*/ 9 w 11"/>
              <a:gd name="T39" fmla="*/ 1 h 13"/>
              <a:gd name="T40" fmla="*/ 9 w 11"/>
              <a:gd name="T41" fmla="*/ 1 h 13"/>
              <a:gd name="T42" fmla="*/ 9 w 11"/>
              <a:gd name="T43" fmla="*/ 1 h 13"/>
              <a:gd name="T44" fmla="*/ 10 w 11"/>
              <a:gd name="T45" fmla="*/ 1 h 13"/>
              <a:gd name="T46" fmla="*/ 10 w 11"/>
              <a:gd name="T47" fmla="*/ 1 h 13"/>
              <a:gd name="T48" fmla="*/ 10 w 11"/>
              <a:gd name="T49" fmla="*/ 1 h 13"/>
              <a:gd name="T50" fmla="*/ 10 w 11"/>
              <a:gd name="T51" fmla="*/ 1 h 13"/>
              <a:gd name="T52" fmla="*/ 11 w 11"/>
              <a:gd name="T53" fmla="*/ 1 h 13"/>
              <a:gd name="T54" fmla="*/ 11 w 11"/>
              <a:gd name="T55" fmla="*/ 1 h 13"/>
              <a:gd name="T56" fmla="*/ 11 w 11"/>
              <a:gd name="T57" fmla="*/ 1 h 13"/>
              <a:gd name="T58" fmla="*/ 11 w 11"/>
              <a:gd name="T59" fmla="*/ 1 h 13"/>
              <a:gd name="T60" fmla="*/ 11 w 11"/>
              <a:gd name="T61" fmla="*/ 1 h 13"/>
              <a:gd name="T62" fmla="*/ 11 w 11"/>
              <a:gd name="T63" fmla="*/ 1 h 13"/>
              <a:gd name="T64" fmla="*/ 11 w 11"/>
              <a:gd name="T65" fmla="*/ 1 h 13"/>
              <a:gd name="T66" fmla="*/ 11 w 11"/>
              <a:gd name="T67" fmla="*/ 13 h 13"/>
              <a:gd name="T68" fmla="*/ 9 w 11"/>
              <a:gd name="T69" fmla="*/ 13 h 13"/>
              <a:gd name="T70" fmla="*/ 9 w 11"/>
              <a:gd name="T71" fmla="*/ 12 h 13"/>
              <a:gd name="T72" fmla="*/ 9 w 11"/>
              <a:gd name="T73" fmla="*/ 10 h 13"/>
              <a:gd name="T74" fmla="*/ 9 w 11"/>
              <a:gd name="T75" fmla="*/ 8 h 13"/>
              <a:gd name="T76" fmla="*/ 9 w 11"/>
              <a:gd name="T77" fmla="*/ 8 h 13"/>
              <a:gd name="T78" fmla="*/ 9 w 11"/>
              <a:gd name="T79" fmla="*/ 8 h 13"/>
              <a:gd name="T80" fmla="*/ 8 w 11"/>
              <a:gd name="T81" fmla="*/ 7 h 13"/>
              <a:gd name="T82" fmla="*/ 8 w 11"/>
              <a:gd name="T83" fmla="*/ 7 h 13"/>
              <a:gd name="T84" fmla="*/ 7 w 11"/>
              <a:gd name="T85" fmla="*/ 7 h 13"/>
              <a:gd name="T86" fmla="*/ 7 w 11"/>
              <a:gd name="T87" fmla="*/ 7 h 13"/>
              <a:gd name="T88" fmla="*/ 6 w 11"/>
              <a:gd name="T89" fmla="*/ 7 h 13"/>
              <a:gd name="T90" fmla="*/ 6 w 11"/>
              <a:gd name="T91" fmla="*/ 7 h 13"/>
              <a:gd name="T92" fmla="*/ 5 w 11"/>
              <a:gd name="T93" fmla="*/ 6 h 13"/>
              <a:gd name="T94" fmla="*/ 4 w 11"/>
              <a:gd name="T95" fmla="*/ 6 h 13"/>
              <a:gd name="T96" fmla="*/ 4 w 11"/>
              <a:gd name="T97" fmla="*/ 6 h 13"/>
              <a:gd name="T98" fmla="*/ 3 w 11"/>
              <a:gd name="T99" fmla="*/ 6 h 13"/>
              <a:gd name="T100" fmla="*/ 2 w 11"/>
              <a:gd name="T101" fmla="*/ 6 h 13"/>
              <a:gd name="T102" fmla="*/ 2 w 11"/>
              <a:gd name="T103" fmla="*/ 6 h 13"/>
              <a:gd name="T104" fmla="*/ 1 w 11"/>
              <a:gd name="T105" fmla="*/ 5 h 13"/>
              <a:gd name="T106" fmla="*/ 1 w 11"/>
              <a:gd name="T107" fmla="*/ 5 h 13"/>
              <a:gd name="T108" fmla="*/ 0 w 11"/>
              <a:gd name="T109" fmla="*/ 5 h 13"/>
              <a:gd name="T110" fmla="*/ 0 w 11"/>
              <a:gd name="T111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1" h="13">
                <a:moveTo>
                  <a:pt x="0" y="1"/>
                </a:moveTo>
                <a:lnTo>
                  <a:pt x="1" y="0"/>
                </a:lnTo>
                <a:lnTo>
                  <a:pt x="1" y="0"/>
                </a:ln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lnTo>
                  <a:pt x="7" y="1"/>
                </a:lnTo>
                <a:lnTo>
                  <a:pt x="8" y="1"/>
                </a:lnTo>
                <a:lnTo>
                  <a:pt x="8" y="1"/>
                </a:lnTo>
                <a:lnTo>
                  <a:pt x="9" y="1"/>
                </a:lnTo>
                <a:lnTo>
                  <a:pt x="9" y="1"/>
                </a:lnTo>
                <a:lnTo>
                  <a:pt x="9" y="1"/>
                </a:lnTo>
                <a:lnTo>
                  <a:pt x="9" y="1"/>
                </a:lnTo>
                <a:lnTo>
                  <a:pt x="9" y="1"/>
                </a:lnTo>
                <a:lnTo>
                  <a:pt x="9" y="1"/>
                </a:lnTo>
                <a:lnTo>
                  <a:pt x="9" y="1"/>
                </a:lnTo>
                <a:lnTo>
                  <a:pt x="9" y="1"/>
                </a:lnTo>
                <a:lnTo>
                  <a:pt x="10" y="1"/>
                </a:lnTo>
                <a:lnTo>
                  <a:pt x="10" y="1"/>
                </a:lnTo>
                <a:lnTo>
                  <a:pt x="10" y="1"/>
                </a:lnTo>
                <a:lnTo>
                  <a:pt x="10" y="1"/>
                </a:lnTo>
                <a:lnTo>
                  <a:pt x="11" y="1"/>
                </a:lnTo>
                <a:lnTo>
                  <a:pt x="11" y="1"/>
                </a:lnTo>
                <a:lnTo>
                  <a:pt x="11" y="1"/>
                </a:lnTo>
                <a:lnTo>
                  <a:pt x="11" y="1"/>
                </a:lnTo>
                <a:lnTo>
                  <a:pt x="11" y="1"/>
                </a:lnTo>
                <a:lnTo>
                  <a:pt x="11" y="1"/>
                </a:lnTo>
                <a:lnTo>
                  <a:pt x="11" y="1"/>
                </a:lnTo>
                <a:lnTo>
                  <a:pt x="11" y="13"/>
                </a:lnTo>
                <a:lnTo>
                  <a:pt x="9" y="13"/>
                </a:lnTo>
                <a:lnTo>
                  <a:pt x="9" y="12"/>
                </a:lnTo>
                <a:lnTo>
                  <a:pt x="9" y="10"/>
                </a:lnTo>
                <a:lnTo>
                  <a:pt x="9" y="8"/>
                </a:lnTo>
                <a:lnTo>
                  <a:pt x="9" y="8"/>
                </a:lnTo>
                <a:lnTo>
                  <a:pt x="9" y="8"/>
                </a:lnTo>
                <a:lnTo>
                  <a:pt x="8" y="7"/>
                </a:lnTo>
                <a:lnTo>
                  <a:pt x="8" y="7"/>
                </a:lnTo>
                <a:lnTo>
                  <a:pt x="7" y="7"/>
                </a:lnTo>
                <a:lnTo>
                  <a:pt x="7" y="7"/>
                </a:lnTo>
                <a:lnTo>
                  <a:pt x="6" y="7"/>
                </a:lnTo>
                <a:lnTo>
                  <a:pt x="6" y="7"/>
                </a:lnTo>
                <a:lnTo>
                  <a:pt x="5" y="6"/>
                </a:lnTo>
                <a:lnTo>
                  <a:pt x="4" y="6"/>
                </a:lnTo>
                <a:lnTo>
                  <a:pt x="4" y="6"/>
                </a:lnTo>
                <a:lnTo>
                  <a:pt x="3" y="6"/>
                </a:lnTo>
                <a:lnTo>
                  <a:pt x="2" y="6"/>
                </a:lnTo>
                <a:lnTo>
                  <a:pt x="2" y="6"/>
                </a:lnTo>
                <a:lnTo>
                  <a:pt x="1" y="5"/>
                </a:lnTo>
                <a:lnTo>
                  <a:pt x="1" y="5"/>
                </a:lnTo>
                <a:lnTo>
                  <a:pt x="0" y="5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5" name="Freeform 1034"/>
          <p:cNvSpPr>
            <a:spLocks/>
          </p:cNvSpPr>
          <p:nvPr/>
        </p:nvSpPr>
        <p:spPr bwMode="auto">
          <a:xfrm>
            <a:off x="3713099" y="5489097"/>
            <a:ext cx="8531" cy="8653"/>
          </a:xfrm>
          <a:custGeom>
            <a:avLst/>
            <a:gdLst>
              <a:gd name="T0" fmla="*/ 6 w 6"/>
              <a:gd name="T1" fmla="*/ 6 h 6"/>
              <a:gd name="T2" fmla="*/ 6 w 6"/>
              <a:gd name="T3" fmla="*/ 0 h 6"/>
              <a:gd name="T4" fmla="*/ 0 w 6"/>
              <a:gd name="T5" fmla="*/ 2 h 6"/>
              <a:gd name="T6" fmla="*/ 0 w 6"/>
              <a:gd name="T7" fmla="*/ 6 h 6"/>
              <a:gd name="T8" fmla="*/ 6 w 6"/>
              <a:gd name="T9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6">
                <a:moveTo>
                  <a:pt x="6" y="6"/>
                </a:moveTo>
                <a:lnTo>
                  <a:pt x="6" y="0"/>
                </a:lnTo>
                <a:lnTo>
                  <a:pt x="0" y="2"/>
                </a:lnTo>
                <a:lnTo>
                  <a:pt x="0" y="6"/>
                </a:lnTo>
                <a:lnTo>
                  <a:pt x="6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6" name="Freeform 1035"/>
          <p:cNvSpPr>
            <a:spLocks/>
          </p:cNvSpPr>
          <p:nvPr/>
        </p:nvSpPr>
        <p:spPr bwMode="auto">
          <a:xfrm>
            <a:off x="3713099" y="5491981"/>
            <a:ext cx="7109" cy="8653"/>
          </a:xfrm>
          <a:custGeom>
            <a:avLst/>
            <a:gdLst>
              <a:gd name="T0" fmla="*/ 5 w 5"/>
              <a:gd name="T1" fmla="*/ 0 h 6"/>
              <a:gd name="T2" fmla="*/ 0 w 5"/>
              <a:gd name="T3" fmla="*/ 0 h 6"/>
              <a:gd name="T4" fmla="*/ 0 w 5"/>
              <a:gd name="T5" fmla="*/ 6 h 6"/>
              <a:gd name="T6" fmla="*/ 2 w 5"/>
              <a:gd name="T7" fmla="*/ 6 h 6"/>
              <a:gd name="T8" fmla="*/ 5 w 5"/>
              <a:gd name="T9" fmla="*/ 6 h 6"/>
              <a:gd name="T10" fmla="*/ 5 w 5"/>
              <a:gd name="T1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6">
                <a:moveTo>
                  <a:pt x="5" y="0"/>
                </a:moveTo>
                <a:lnTo>
                  <a:pt x="0" y="0"/>
                </a:lnTo>
                <a:lnTo>
                  <a:pt x="0" y="6"/>
                </a:lnTo>
                <a:lnTo>
                  <a:pt x="2" y="6"/>
                </a:lnTo>
                <a:lnTo>
                  <a:pt x="5" y="6"/>
                </a:lnTo>
                <a:lnTo>
                  <a:pt x="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7" name="Freeform 1036"/>
          <p:cNvSpPr>
            <a:spLocks/>
          </p:cNvSpPr>
          <p:nvPr/>
        </p:nvSpPr>
        <p:spPr bwMode="auto">
          <a:xfrm>
            <a:off x="3707412" y="5493423"/>
            <a:ext cx="21327" cy="17305"/>
          </a:xfrm>
          <a:custGeom>
            <a:avLst/>
            <a:gdLst>
              <a:gd name="T0" fmla="*/ 3 w 15"/>
              <a:gd name="T1" fmla="*/ 0 h 12"/>
              <a:gd name="T2" fmla="*/ 3 w 15"/>
              <a:gd name="T3" fmla="*/ 0 h 12"/>
              <a:gd name="T4" fmla="*/ 3 w 15"/>
              <a:gd name="T5" fmla="*/ 0 h 12"/>
              <a:gd name="T6" fmla="*/ 3 w 15"/>
              <a:gd name="T7" fmla="*/ 0 h 12"/>
              <a:gd name="T8" fmla="*/ 2 w 15"/>
              <a:gd name="T9" fmla="*/ 1 h 12"/>
              <a:gd name="T10" fmla="*/ 2 w 15"/>
              <a:gd name="T11" fmla="*/ 1 h 12"/>
              <a:gd name="T12" fmla="*/ 2 w 15"/>
              <a:gd name="T13" fmla="*/ 1 h 12"/>
              <a:gd name="T14" fmla="*/ 1 w 15"/>
              <a:gd name="T15" fmla="*/ 1 h 12"/>
              <a:gd name="T16" fmla="*/ 1 w 15"/>
              <a:gd name="T17" fmla="*/ 1 h 12"/>
              <a:gd name="T18" fmla="*/ 0 w 15"/>
              <a:gd name="T19" fmla="*/ 2 h 12"/>
              <a:gd name="T20" fmla="*/ 0 w 15"/>
              <a:gd name="T21" fmla="*/ 3 h 12"/>
              <a:gd name="T22" fmla="*/ 0 w 15"/>
              <a:gd name="T23" fmla="*/ 5 h 12"/>
              <a:gd name="T24" fmla="*/ 0 w 15"/>
              <a:gd name="T25" fmla="*/ 7 h 12"/>
              <a:gd name="T26" fmla="*/ 0 w 15"/>
              <a:gd name="T27" fmla="*/ 8 h 12"/>
              <a:gd name="T28" fmla="*/ 0 w 15"/>
              <a:gd name="T29" fmla="*/ 10 h 12"/>
              <a:gd name="T30" fmla="*/ 0 w 15"/>
              <a:gd name="T31" fmla="*/ 11 h 12"/>
              <a:gd name="T32" fmla="*/ 0 w 15"/>
              <a:gd name="T33" fmla="*/ 11 h 12"/>
              <a:gd name="T34" fmla="*/ 13 w 15"/>
              <a:gd name="T35" fmla="*/ 12 h 12"/>
              <a:gd name="T36" fmla="*/ 13 w 15"/>
              <a:gd name="T37" fmla="*/ 9 h 12"/>
              <a:gd name="T38" fmla="*/ 13 w 15"/>
              <a:gd name="T39" fmla="*/ 9 h 12"/>
              <a:gd name="T40" fmla="*/ 13 w 15"/>
              <a:gd name="T41" fmla="*/ 9 h 12"/>
              <a:gd name="T42" fmla="*/ 13 w 15"/>
              <a:gd name="T43" fmla="*/ 9 h 12"/>
              <a:gd name="T44" fmla="*/ 13 w 15"/>
              <a:gd name="T45" fmla="*/ 9 h 12"/>
              <a:gd name="T46" fmla="*/ 13 w 15"/>
              <a:gd name="T47" fmla="*/ 9 h 12"/>
              <a:gd name="T48" fmla="*/ 13 w 15"/>
              <a:gd name="T49" fmla="*/ 8 h 12"/>
              <a:gd name="T50" fmla="*/ 13 w 15"/>
              <a:gd name="T51" fmla="*/ 8 h 12"/>
              <a:gd name="T52" fmla="*/ 13 w 15"/>
              <a:gd name="T53" fmla="*/ 8 h 12"/>
              <a:gd name="T54" fmla="*/ 14 w 15"/>
              <a:gd name="T55" fmla="*/ 8 h 12"/>
              <a:gd name="T56" fmla="*/ 14 w 15"/>
              <a:gd name="T57" fmla="*/ 8 h 12"/>
              <a:gd name="T58" fmla="*/ 14 w 15"/>
              <a:gd name="T59" fmla="*/ 7 h 12"/>
              <a:gd name="T60" fmla="*/ 14 w 15"/>
              <a:gd name="T61" fmla="*/ 7 h 12"/>
              <a:gd name="T62" fmla="*/ 15 w 15"/>
              <a:gd name="T63" fmla="*/ 7 h 12"/>
              <a:gd name="T64" fmla="*/ 15 w 15"/>
              <a:gd name="T65" fmla="*/ 6 h 12"/>
              <a:gd name="T66" fmla="*/ 15 w 15"/>
              <a:gd name="T67" fmla="*/ 6 h 12"/>
              <a:gd name="T68" fmla="*/ 14 w 15"/>
              <a:gd name="T69" fmla="*/ 5 h 12"/>
              <a:gd name="T70" fmla="*/ 14 w 15"/>
              <a:gd name="T71" fmla="*/ 5 h 12"/>
              <a:gd name="T72" fmla="*/ 14 w 15"/>
              <a:gd name="T73" fmla="*/ 5 h 12"/>
              <a:gd name="T74" fmla="*/ 14 w 15"/>
              <a:gd name="T75" fmla="*/ 4 h 12"/>
              <a:gd name="T76" fmla="*/ 13 w 15"/>
              <a:gd name="T77" fmla="*/ 3 h 12"/>
              <a:gd name="T78" fmla="*/ 13 w 15"/>
              <a:gd name="T79" fmla="*/ 3 h 12"/>
              <a:gd name="T80" fmla="*/ 12 w 15"/>
              <a:gd name="T81" fmla="*/ 2 h 12"/>
              <a:gd name="T82" fmla="*/ 12 w 15"/>
              <a:gd name="T83" fmla="*/ 1 h 12"/>
              <a:gd name="T84" fmla="*/ 11 w 15"/>
              <a:gd name="T85" fmla="*/ 1 h 12"/>
              <a:gd name="T86" fmla="*/ 11 w 15"/>
              <a:gd name="T87" fmla="*/ 1 h 12"/>
              <a:gd name="T88" fmla="*/ 10 w 15"/>
              <a:gd name="T89" fmla="*/ 1 h 12"/>
              <a:gd name="T90" fmla="*/ 10 w 15"/>
              <a:gd name="T91" fmla="*/ 1 h 12"/>
              <a:gd name="T92" fmla="*/ 10 w 15"/>
              <a:gd name="T93" fmla="*/ 0 h 12"/>
              <a:gd name="T94" fmla="*/ 10 w 15"/>
              <a:gd name="T95" fmla="*/ 0 h 12"/>
              <a:gd name="T96" fmla="*/ 9 w 15"/>
              <a:gd name="T97" fmla="*/ 0 h 12"/>
              <a:gd name="T98" fmla="*/ 9 w 15"/>
              <a:gd name="T99" fmla="*/ 0 h 12"/>
              <a:gd name="T100" fmla="*/ 9 w 15"/>
              <a:gd name="T101" fmla="*/ 0 h 12"/>
              <a:gd name="T102" fmla="*/ 6 w 15"/>
              <a:gd name="T103" fmla="*/ 4 h 12"/>
              <a:gd name="T104" fmla="*/ 4 w 15"/>
              <a:gd name="T105" fmla="*/ 0 h 12"/>
              <a:gd name="T106" fmla="*/ 3 w 15"/>
              <a:gd name="T10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" h="12">
                <a:moveTo>
                  <a:pt x="3" y="0"/>
                </a:move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0" y="2"/>
                </a:lnTo>
                <a:lnTo>
                  <a:pt x="0" y="3"/>
                </a:lnTo>
                <a:lnTo>
                  <a:pt x="0" y="5"/>
                </a:lnTo>
                <a:lnTo>
                  <a:pt x="0" y="7"/>
                </a:lnTo>
                <a:lnTo>
                  <a:pt x="0" y="8"/>
                </a:lnTo>
                <a:lnTo>
                  <a:pt x="0" y="10"/>
                </a:lnTo>
                <a:lnTo>
                  <a:pt x="0" y="11"/>
                </a:lnTo>
                <a:lnTo>
                  <a:pt x="0" y="11"/>
                </a:lnTo>
                <a:lnTo>
                  <a:pt x="13" y="12"/>
                </a:lnTo>
                <a:lnTo>
                  <a:pt x="13" y="9"/>
                </a:lnTo>
                <a:lnTo>
                  <a:pt x="13" y="9"/>
                </a:lnTo>
                <a:lnTo>
                  <a:pt x="13" y="9"/>
                </a:lnTo>
                <a:lnTo>
                  <a:pt x="13" y="9"/>
                </a:lnTo>
                <a:lnTo>
                  <a:pt x="13" y="9"/>
                </a:lnTo>
                <a:lnTo>
                  <a:pt x="13" y="9"/>
                </a:lnTo>
                <a:lnTo>
                  <a:pt x="13" y="8"/>
                </a:lnTo>
                <a:lnTo>
                  <a:pt x="13" y="8"/>
                </a:lnTo>
                <a:lnTo>
                  <a:pt x="13" y="8"/>
                </a:lnTo>
                <a:lnTo>
                  <a:pt x="14" y="8"/>
                </a:lnTo>
                <a:lnTo>
                  <a:pt x="14" y="8"/>
                </a:lnTo>
                <a:lnTo>
                  <a:pt x="14" y="7"/>
                </a:lnTo>
                <a:lnTo>
                  <a:pt x="14" y="7"/>
                </a:lnTo>
                <a:lnTo>
                  <a:pt x="15" y="7"/>
                </a:lnTo>
                <a:lnTo>
                  <a:pt x="15" y="6"/>
                </a:lnTo>
                <a:lnTo>
                  <a:pt x="15" y="6"/>
                </a:lnTo>
                <a:lnTo>
                  <a:pt x="14" y="5"/>
                </a:lnTo>
                <a:lnTo>
                  <a:pt x="14" y="5"/>
                </a:lnTo>
                <a:lnTo>
                  <a:pt x="14" y="5"/>
                </a:lnTo>
                <a:lnTo>
                  <a:pt x="14" y="4"/>
                </a:lnTo>
                <a:lnTo>
                  <a:pt x="13" y="3"/>
                </a:lnTo>
                <a:lnTo>
                  <a:pt x="13" y="3"/>
                </a:lnTo>
                <a:lnTo>
                  <a:pt x="12" y="2"/>
                </a:lnTo>
                <a:lnTo>
                  <a:pt x="12" y="1"/>
                </a:lnTo>
                <a:lnTo>
                  <a:pt x="11" y="1"/>
                </a:lnTo>
                <a:lnTo>
                  <a:pt x="11" y="1"/>
                </a:lnTo>
                <a:lnTo>
                  <a:pt x="10" y="1"/>
                </a:lnTo>
                <a:lnTo>
                  <a:pt x="10" y="1"/>
                </a:lnTo>
                <a:lnTo>
                  <a:pt x="10" y="0"/>
                </a:lnTo>
                <a:lnTo>
                  <a:pt x="10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6" y="4"/>
                </a:lnTo>
                <a:lnTo>
                  <a:pt x="4" y="0"/>
                </a:lnTo>
                <a:lnTo>
                  <a:pt x="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8" name="Freeform 1037"/>
          <p:cNvSpPr>
            <a:spLocks/>
          </p:cNvSpPr>
          <p:nvPr/>
        </p:nvSpPr>
        <p:spPr bwMode="auto">
          <a:xfrm>
            <a:off x="3707412" y="5494865"/>
            <a:ext cx="19905" cy="15863"/>
          </a:xfrm>
          <a:custGeom>
            <a:avLst/>
            <a:gdLst>
              <a:gd name="T0" fmla="*/ 0 w 14"/>
              <a:gd name="T1" fmla="*/ 10 h 11"/>
              <a:gd name="T2" fmla="*/ 0 w 14"/>
              <a:gd name="T3" fmla="*/ 7 h 11"/>
              <a:gd name="T4" fmla="*/ 0 w 14"/>
              <a:gd name="T5" fmla="*/ 5 h 11"/>
              <a:gd name="T6" fmla="*/ 1 w 14"/>
              <a:gd name="T7" fmla="*/ 3 h 11"/>
              <a:gd name="T8" fmla="*/ 1 w 14"/>
              <a:gd name="T9" fmla="*/ 2 h 11"/>
              <a:gd name="T10" fmla="*/ 1 w 14"/>
              <a:gd name="T11" fmla="*/ 2 h 11"/>
              <a:gd name="T12" fmla="*/ 1 w 14"/>
              <a:gd name="T13" fmla="*/ 1 h 11"/>
              <a:gd name="T14" fmla="*/ 1 w 14"/>
              <a:gd name="T15" fmla="*/ 1 h 11"/>
              <a:gd name="T16" fmla="*/ 1 w 14"/>
              <a:gd name="T17" fmla="*/ 1 h 11"/>
              <a:gd name="T18" fmla="*/ 1 w 14"/>
              <a:gd name="T19" fmla="*/ 1 h 11"/>
              <a:gd name="T20" fmla="*/ 1 w 14"/>
              <a:gd name="T21" fmla="*/ 1 h 11"/>
              <a:gd name="T22" fmla="*/ 2 w 14"/>
              <a:gd name="T23" fmla="*/ 1 h 11"/>
              <a:gd name="T24" fmla="*/ 2 w 14"/>
              <a:gd name="T25" fmla="*/ 0 h 11"/>
              <a:gd name="T26" fmla="*/ 2 w 14"/>
              <a:gd name="T27" fmla="*/ 0 h 11"/>
              <a:gd name="T28" fmla="*/ 2 w 14"/>
              <a:gd name="T29" fmla="*/ 0 h 11"/>
              <a:gd name="T30" fmla="*/ 3 w 14"/>
              <a:gd name="T31" fmla="*/ 0 h 11"/>
              <a:gd name="T32" fmla="*/ 3 w 14"/>
              <a:gd name="T33" fmla="*/ 0 h 11"/>
              <a:gd name="T34" fmla="*/ 4 w 14"/>
              <a:gd name="T35" fmla="*/ 0 h 11"/>
              <a:gd name="T36" fmla="*/ 6 w 14"/>
              <a:gd name="T37" fmla="*/ 3 h 11"/>
              <a:gd name="T38" fmla="*/ 9 w 14"/>
              <a:gd name="T39" fmla="*/ 0 h 11"/>
              <a:gd name="T40" fmla="*/ 10 w 14"/>
              <a:gd name="T41" fmla="*/ 0 h 11"/>
              <a:gd name="T42" fmla="*/ 11 w 14"/>
              <a:gd name="T43" fmla="*/ 0 h 11"/>
              <a:gd name="T44" fmla="*/ 11 w 14"/>
              <a:gd name="T45" fmla="*/ 1 h 11"/>
              <a:gd name="T46" fmla="*/ 12 w 14"/>
              <a:gd name="T47" fmla="*/ 1 h 11"/>
              <a:gd name="T48" fmla="*/ 12 w 14"/>
              <a:gd name="T49" fmla="*/ 2 h 11"/>
              <a:gd name="T50" fmla="*/ 13 w 14"/>
              <a:gd name="T51" fmla="*/ 2 h 11"/>
              <a:gd name="T52" fmla="*/ 13 w 14"/>
              <a:gd name="T53" fmla="*/ 3 h 11"/>
              <a:gd name="T54" fmla="*/ 13 w 14"/>
              <a:gd name="T55" fmla="*/ 3 h 11"/>
              <a:gd name="T56" fmla="*/ 14 w 14"/>
              <a:gd name="T57" fmla="*/ 4 h 11"/>
              <a:gd name="T58" fmla="*/ 14 w 14"/>
              <a:gd name="T59" fmla="*/ 4 h 11"/>
              <a:gd name="T60" fmla="*/ 14 w 14"/>
              <a:gd name="T61" fmla="*/ 4 h 11"/>
              <a:gd name="T62" fmla="*/ 14 w 14"/>
              <a:gd name="T63" fmla="*/ 5 h 11"/>
              <a:gd name="T64" fmla="*/ 14 w 14"/>
              <a:gd name="T65" fmla="*/ 6 h 11"/>
              <a:gd name="T66" fmla="*/ 13 w 14"/>
              <a:gd name="T67" fmla="*/ 6 h 11"/>
              <a:gd name="T68" fmla="*/ 13 w 14"/>
              <a:gd name="T69" fmla="*/ 6 h 11"/>
              <a:gd name="T70" fmla="*/ 13 w 14"/>
              <a:gd name="T71" fmla="*/ 7 h 11"/>
              <a:gd name="T72" fmla="*/ 12 w 14"/>
              <a:gd name="T73" fmla="*/ 7 h 11"/>
              <a:gd name="T74" fmla="*/ 12 w 14"/>
              <a:gd name="T75" fmla="*/ 7 h 11"/>
              <a:gd name="T76" fmla="*/ 12 w 14"/>
              <a:gd name="T77" fmla="*/ 7 h 11"/>
              <a:gd name="T78" fmla="*/ 12 w 14"/>
              <a:gd name="T79" fmla="*/ 8 h 11"/>
              <a:gd name="T80" fmla="*/ 12 w 14"/>
              <a:gd name="T81" fmla="*/ 8 h 11"/>
              <a:gd name="T82" fmla="*/ 12 w 14"/>
              <a:gd name="T83" fmla="*/ 11 h 11"/>
              <a:gd name="T84" fmla="*/ 0 w 14"/>
              <a:gd name="T85" fmla="*/ 1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4" h="11">
                <a:moveTo>
                  <a:pt x="0" y="10"/>
                </a:moveTo>
                <a:lnTo>
                  <a:pt x="0" y="7"/>
                </a:lnTo>
                <a:lnTo>
                  <a:pt x="0" y="5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6" y="3"/>
                </a:lnTo>
                <a:lnTo>
                  <a:pt x="9" y="0"/>
                </a:lnTo>
                <a:lnTo>
                  <a:pt x="10" y="0"/>
                </a:lnTo>
                <a:lnTo>
                  <a:pt x="11" y="0"/>
                </a:lnTo>
                <a:lnTo>
                  <a:pt x="11" y="1"/>
                </a:lnTo>
                <a:lnTo>
                  <a:pt x="12" y="1"/>
                </a:lnTo>
                <a:lnTo>
                  <a:pt x="12" y="2"/>
                </a:lnTo>
                <a:lnTo>
                  <a:pt x="13" y="2"/>
                </a:lnTo>
                <a:lnTo>
                  <a:pt x="13" y="3"/>
                </a:lnTo>
                <a:lnTo>
                  <a:pt x="13" y="3"/>
                </a:lnTo>
                <a:lnTo>
                  <a:pt x="14" y="4"/>
                </a:lnTo>
                <a:lnTo>
                  <a:pt x="14" y="4"/>
                </a:lnTo>
                <a:lnTo>
                  <a:pt x="14" y="4"/>
                </a:lnTo>
                <a:lnTo>
                  <a:pt x="14" y="5"/>
                </a:lnTo>
                <a:lnTo>
                  <a:pt x="14" y="6"/>
                </a:lnTo>
                <a:lnTo>
                  <a:pt x="13" y="6"/>
                </a:lnTo>
                <a:lnTo>
                  <a:pt x="13" y="6"/>
                </a:lnTo>
                <a:lnTo>
                  <a:pt x="13" y="7"/>
                </a:lnTo>
                <a:lnTo>
                  <a:pt x="12" y="7"/>
                </a:lnTo>
                <a:lnTo>
                  <a:pt x="12" y="7"/>
                </a:lnTo>
                <a:lnTo>
                  <a:pt x="12" y="7"/>
                </a:lnTo>
                <a:lnTo>
                  <a:pt x="12" y="8"/>
                </a:lnTo>
                <a:lnTo>
                  <a:pt x="12" y="8"/>
                </a:lnTo>
                <a:lnTo>
                  <a:pt x="12" y="11"/>
                </a:lnTo>
                <a:lnTo>
                  <a:pt x="0" y="10"/>
                </a:lnTo>
                <a:close/>
              </a:path>
            </a:pathLst>
          </a:custGeom>
          <a:solidFill>
            <a:srgbClr val="FF9E5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9" name="Freeform 1038"/>
          <p:cNvSpPr>
            <a:spLocks/>
          </p:cNvSpPr>
          <p:nvPr/>
        </p:nvSpPr>
        <p:spPr bwMode="auto">
          <a:xfrm>
            <a:off x="3711677" y="5502076"/>
            <a:ext cx="14218" cy="5768"/>
          </a:xfrm>
          <a:custGeom>
            <a:avLst/>
            <a:gdLst>
              <a:gd name="T0" fmla="*/ 4 w 10"/>
              <a:gd name="T1" fmla="*/ 4 h 4"/>
              <a:gd name="T2" fmla="*/ 4 w 10"/>
              <a:gd name="T3" fmla="*/ 4 h 4"/>
              <a:gd name="T4" fmla="*/ 5 w 10"/>
              <a:gd name="T5" fmla="*/ 4 h 4"/>
              <a:gd name="T6" fmla="*/ 5 w 10"/>
              <a:gd name="T7" fmla="*/ 4 h 4"/>
              <a:gd name="T8" fmla="*/ 5 w 10"/>
              <a:gd name="T9" fmla="*/ 4 h 4"/>
              <a:gd name="T10" fmla="*/ 6 w 10"/>
              <a:gd name="T11" fmla="*/ 4 h 4"/>
              <a:gd name="T12" fmla="*/ 6 w 10"/>
              <a:gd name="T13" fmla="*/ 4 h 4"/>
              <a:gd name="T14" fmla="*/ 7 w 10"/>
              <a:gd name="T15" fmla="*/ 4 h 4"/>
              <a:gd name="T16" fmla="*/ 7 w 10"/>
              <a:gd name="T17" fmla="*/ 4 h 4"/>
              <a:gd name="T18" fmla="*/ 8 w 10"/>
              <a:gd name="T19" fmla="*/ 4 h 4"/>
              <a:gd name="T20" fmla="*/ 8 w 10"/>
              <a:gd name="T21" fmla="*/ 3 h 4"/>
              <a:gd name="T22" fmla="*/ 9 w 10"/>
              <a:gd name="T23" fmla="*/ 3 h 4"/>
              <a:gd name="T24" fmla="*/ 9 w 10"/>
              <a:gd name="T25" fmla="*/ 3 h 4"/>
              <a:gd name="T26" fmla="*/ 9 w 10"/>
              <a:gd name="T27" fmla="*/ 3 h 4"/>
              <a:gd name="T28" fmla="*/ 10 w 10"/>
              <a:gd name="T29" fmla="*/ 3 h 4"/>
              <a:gd name="T30" fmla="*/ 10 w 10"/>
              <a:gd name="T31" fmla="*/ 2 h 4"/>
              <a:gd name="T32" fmla="*/ 10 w 10"/>
              <a:gd name="T33" fmla="*/ 2 h 4"/>
              <a:gd name="T34" fmla="*/ 8 w 10"/>
              <a:gd name="T35" fmla="*/ 0 h 4"/>
              <a:gd name="T36" fmla="*/ 8 w 10"/>
              <a:gd name="T37" fmla="*/ 0 h 4"/>
              <a:gd name="T38" fmla="*/ 8 w 10"/>
              <a:gd name="T39" fmla="*/ 0 h 4"/>
              <a:gd name="T40" fmla="*/ 8 w 10"/>
              <a:gd name="T41" fmla="*/ 0 h 4"/>
              <a:gd name="T42" fmla="*/ 8 w 10"/>
              <a:gd name="T43" fmla="*/ 1 h 4"/>
              <a:gd name="T44" fmla="*/ 8 w 10"/>
              <a:gd name="T45" fmla="*/ 1 h 4"/>
              <a:gd name="T46" fmla="*/ 8 w 10"/>
              <a:gd name="T47" fmla="*/ 1 h 4"/>
              <a:gd name="T48" fmla="*/ 8 w 10"/>
              <a:gd name="T49" fmla="*/ 1 h 4"/>
              <a:gd name="T50" fmla="*/ 7 w 10"/>
              <a:gd name="T51" fmla="*/ 1 h 4"/>
              <a:gd name="T52" fmla="*/ 7 w 10"/>
              <a:gd name="T53" fmla="*/ 1 h 4"/>
              <a:gd name="T54" fmla="*/ 7 w 10"/>
              <a:gd name="T55" fmla="*/ 1 h 4"/>
              <a:gd name="T56" fmla="*/ 6 w 10"/>
              <a:gd name="T57" fmla="*/ 1 h 4"/>
              <a:gd name="T58" fmla="*/ 6 w 10"/>
              <a:gd name="T59" fmla="*/ 2 h 4"/>
              <a:gd name="T60" fmla="*/ 5 w 10"/>
              <a:gd name="T61" fmla="*/ 2 h 4"/>
              <a:gd name="T62" fmla="*/ 5 w 10"/>
              <a:gd name="T63" fmla="*/ 2 h 4"/>
              <a:gd name="T64" fmla="*/ 4 w 10"/>
              <a:gd name="T65" fmla="*/ 2 h 4"/>
              <a:gd name="T66" fmla="*/ 4 w 10"/>
              <a:gd name="T67" fmla="*/ 2 h 4"/>
              <a:gd name="T68" fmla="*/ 3 w 10"/>
              <a:gd name="T69" fmla="*/ 2 h 4"/>
              <a:gd name="T70" fmla="*/ 3 w 10"/>
              <a:gd name="T71" fmla="*/ 1 h 4"/>
              <a:gd name="T72" fmla="*/ 3 w 10"/>
              <a:gd name="T73" fmla="*/ 1 h 4"/>
              <a:gd name="T74" fmla="*/ 3 w 10"/>
              <a:gd name="T75" fmla="*/ 1 h 4"/>
              <a:gd name="T76" fmla="*/ 3 w 10"/>
              <a:gd name="T77" fmla="*/ 1 h 4"/>
              <a:gd name="T78" fmla="*/ 2 w 10"/>
              <a:gd name="T79" fmla="*/ 0 h 4"/>
              <a:gd name="T80" fmla="*/ 2 w 10"/>
              <a:gd name="T81" fmla="*/ 0 h 4"/>
              <a:gd name="T82" fmla="*/ 2 w 10"/>
              <a:gd name="T83" fmla="*/ 0 h 4"/>
              <a:gd name="T84" fmla="*/ 2 w 10"/>
              <a:gd name="T85" fmla="*/ 1 h 4"/>
              <a:gd name="T86" fmla="*/ 2 w 10"/>
              <a:gd name="T87" fmla="*/ 1 h 4"/>
              <a:gd name="T88" fmla="*/ 2 w 10"/>
              <a:gd name="T89" fmla="*/ 2 h 4"/>
              <a:gd name="T90" fmla="*/ 2 w 10"/>
              <a:gd name="T91" fmla="*/ 2 h 4"/>
              <a:gd name="T92" fmla="*/ 0 w 10"/>
              <a:gd name="T93" fmla="*/ 2 h 4"/>
              <a:gd name="T94" fmla="*/ 1 w 10"/>
              <a:gd name="T95" fmla="*/ 4 h 4"/>
              <a:gd name="T96" fmla="*/ 1 w 10"/>
              <a:gd name="T97" fmla="*/ 4 h 4"/>
              <a:gd name="T98" fmla="*/ 2 w 10"/>
              <a:gd name="T99" fmla="*/ 4 h 4"/>
              <a:gd name="T100" fmla="*/ 2 w 10"/>
              <a:gd name="T101" fmla="*/ 4 h 4"/>
              <a:gd name="T102" fmla="*/ 3 w 10"/>
              <a:gd name="T103" fmla="*/ 4 h 4"/>
              <a:gd name="T104" fmla="*/ 3 w 10"/>
              <a:gd name="T105" fmla="*/ 4 h 4"/>
              <a:gd name="T106" fmla="*/ 4 w 10"/>
              <a:gd name="T107" fmla="*/ 4 h 4"/>
              <a:gd name="T108" fmla="*/ 4 w 10"/>
              <a:gd name="T109" fmla="*/ 4 h 4"/>
              <a:gd name="T110" fmla="*/ 4 w 10"/>
              <a:gd name="T111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0" h="4">
                <a:moveTo>
                  <a:pt x="4" y="4"/>
                </a:moveTo>
                <a:lnTo>
                  <a:pt x="4" y="4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6" y="4"/>
                </a:lnTo>
                <a:lnTo>
                  <a:pt x="6" y="4"/>
                </a:lnTo>
                <a:lnTo>
                  <a:pt x="7" y="4"/>
                </a:lnTo>
                <a:lnTo>
                  <a:pt x="7" y="4"/>
                </a:lnTo>
                <a:lnTo>
                  <a:pt x="8" y="4"/>
                </a:lnTo>
                <a:lnTo>
                  <a:pt x="8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10" y="3"/>
                </a:lnTo>
                <a:lnTo>
                  <a:pt x="10" y="2"/>
                </a:lnTo>
                <a:lnTo>
                  <a:pt x="10" y="2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1"/>
                </a:lnTo>
                <a:lnTo>
                  <a:pt x="8" y="1"/>
                </a:lnTo>
                <a:lnTo>
                  <a:pt x="8" y="1"/>
                </a:lnTo>
                <a:lnTo>
                  <a:pt x="8" y="1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6" y="1"/>
                </a:lnTo>
                <a:lnTo>
                  <a:pt x="6" y="2"/>
                </a:lnTo>
                <a:lnTo>
                  <a:pt x="5" y="2"/>
                </a:lnTo>
                <a:lnTo>
                  <a:pt x="5" y="2"/>
                </a:lnTo>
                <a:lnTo>
                  <a:pt x="4" y="2"/>
                </a:lnTo>
                <a:lnTo>
                  <a:pt x="4" y="2"/>
                </a:lnTo>
                <a:lnTo>
                  <a:pt x="3" y="2"/>
                </a:lnTo>
                <a:lnTo>
                  <a:pt x="3" y="1"/>
                </a:lnTo>
                <a:lnTo>
                  <a:pt x="3" y="1"/>
                </a:lnTo>
                <a:lnTo>
                  <a:pt x="3" y="1"/>
                </a:lnTo>
                <a:lnTo>
                  <a:pt x="3" y="1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1"/>
                </a:lnTo>
                <a:lnTo>
                  <a:pt x="2" y="1"/>
                </a:lnTo>
                <a:lnTo>
                  <a:pt x="2" y="2"/>
                </a:lnTo>
                <a:lnTo>
                  <a:pt x="2" y="2"/>
                </a:lnTo>
                <a:lnTo>
                  <a:pt x="0" y="2"/>
                </a:lnTo>
                <a:lnTo>
                  <a:pt x="1" y="4"/>
                </a:lnTo>
                <a:lnTo>
                  <a:pt x="1" y="4"/>
                </a:lnTo>
                <a:lnTo>
                  <a:pt x="2" y="4"/>
                </a:lnTo>
                <a:lnTo>
                  <a:pt x="2" y="4"/>
                </a:lnTo>
                <a:lnTo>
                  <a:pt x="3" y="4"/>
                </a:lnTo>
                <a:lnTo>
                  <a:pt x="3" y="4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0" name="Freeform 1039"/>
          <p:cNvSpPr>
            <a:spLocks/>
          </p:cNvSpPr>
          <p:nvPr/>
        </p:nvSpPr>
        <p:spPr bwMode="auto">
          <a:xfrm>
            <a:off x="3717365" y="5500634"/>
            <a:ext cx="9953" cy="7210"/>
          </a:xfrm>
          <a:custGeom>
            <a:avLst/>
            <a:gdLst>
              <a:gd name="T0" fmla="*/ 0 w 7"/>
              <a:gd name="T1" fmla="*/ 5 h 5"/>
              <a:gd name="T2" fmla="*/ 1 w 7"/>
              <a:gd name="T3" fmla="*/ 5 h 5"/>
              <a:gd name="T4" fmla="*/ 1 w 7"/>
              <a:gd name="T5" fmla="*/ 5 h 5"/>
              <a:gd name="T6" fmla="*/ 1 w 7"/>
              <a:gd name="T7" fmla="*/ 5 h 5"/>
              <a:gd name="T8" fmla="*/ 2 w 7"/>
              <a:gd name="T9" fmla="*/ 5 h 5"/>
              <a:gd name="T10" fmla="*/ 2 w 7"/>
              <a:gd name="T11" fmla="*/ 4 h 5"/>
              <a:gd name="T12" fmla="*/ 3 w 7"/>
              <a:gd name="T13" fmla="*/ 4 h 5"/>
              <a:gd name="T14" fmla="*/ 3 w 7"/>
              <a:gd name="T15" fmla="*/ 4 h 5"/>
              <a:gd name="T16" fmla="*/ 3 w 7"/>
              <a:gd name="T17" fmla="*/ 4 h 5"/>
              <a:gd name="T18" fmla="*/ 4 w 7"/>
              <a:gd name="T19" fmla="*/ 4 h 5"/>
              <a:gd name="T20" fmla="*/ 4 w 7"/>
              <a:gd name="T21" fmla="*/ 4 h 5"/>
              <a:gd name="T22" fmla="*/ 5 w 7"/>
              <a:gd name="T23" fmla="*/ 4 h 5"/>
              <a:gd name="T24" fmla="*/ 5 w 7"/>
              <a:gd name="T25" fmla="*/ 3 h 5"/>
              <a:gd name="T26" fmla="*/ 5 w 7"/>
              <a:gd name="T27" fmla="*/ 3 h 5"/>
              <a:gd name="T28" fmla="*/ 6 w 7"/>
              <a:gd name="T29" fmla="*/ 3 h 5"/>
              <a:gd name="T30" fmla="*/ 6 w 7"/>
              <a:gd name="T31" fmla="*/ 3 h 5"/>
              <a:gd name="T32" fmla="*/ 6 w 7"/>
              <a:gd name="T33" fmla="*/ 3 h 5"/>
              <a:gd name="T34" fmla="*/ 6 w 7"/>
              <a:gd name="T35" fmla="*/ 3 h 5"/>
              <a:gd name="T36" fmla="*/ 7 w 7"/>
              <a:gd name="T37" fmla="*/ 2 h 5"/>
              <a:gd name="T38" fmla="*/ 7 w 7"/>
              <a:gd name="T39" fmla="*/ 2 h 5"/>
              <a:gd name="T40" fmla="*/ 7 w 7"/>
              <a:gd name="T41" fmla="*/ 2 h 5"/>
              <a:gd name="T42" fmla="*/ 7 w 7"/>
              <a:gd name="T43" fmla="*/ 1 h 5"/>
              <a:gd name="T44" fmla="*/ 7 w 7"/>
              <a:gd name="T45" fmla="*/ 1 h 5"/>
              <a:gd name="T46" fmla="*/ 7 w 7"/>
              <a:gd name="T47" fmla="*/ 1 h 5"/>
              <a:gd name="T48" fmla="*/ 7 w 7"/>
              <a:gd name="T49" fmla="*/ 0 h 5"/>
              <a:gd name="T50" fmla="*/ 5 w 7"/>
              <a:gd name="T51" fmla="*/ 1 h 5"/>
              <a:gd name="T52" fmla="*/ 5 w 7"/>
              <a:gd name="T53" fmla="*/ 1 h 5"/>
              <a:gd name="T54" fmla="*/ 5 w 7"/>
              <a:gd name="T55" fmla="*/ 2 h 5"/>
              <a:gd name="T56" fmla="*/ 4 w 7"/>
              <a:gd name="T57" fmla="*/ 2 h 5"/>
              <a:gd name="T58" fmla="*/ 4 w 7"/>
              <a:gd name="T59" fmla="*/ 2 h 5"/>
              <a:gd name="T60" fmla="*/ 4 w 7"/>
              <a:gd name="T61" fmla="*/ 2 h 5"/>
              <a:gd name="T62" fmla="*/ 3 w 7"/>
              <a:gd name="T63" fmla="*/ 3 h 5"/>
              <a:gd name="T64" fmla="*/ 2 w 7"/>
              <a:gd name="T65" fmla="*/ 3 h 5"/>
              <a:gd name="T66" fmla="*/ 2 w 7"/>
              <a:gd name="T67" fmla="*/ 3 h 5"/>
              <a:gd name="T68" fmla="*/ 1 w 7"/>
              <a:gd name="T69" fmla="*/ 3 h 5"/>
              <a:gd name="T70" fmla="*/ 1 w 7"/>
              <a:gd name="T71" fmla="*/ 3 h 5"/>
              <a:gd name="T72" fmla="*/ 0 w 7"/>
              <a:gd name="T73" fmla="*/ 3 h 5"/>
              <a:gd name="T74" fmla="*/ 0 w 7"/>
              <a:gd name="T75" fmla="*/ 3 h 5"/>
              <a:gd name="T76" fmla="*/ 0 w 7"/>
              <a:gd name="T77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7" h="5">
                <a:moveTo>
                  <a:pt x="0" y="5"/>
                </a:moveTo>
                <a:lnTo>
                  <a:pt x="1" y="5"/>
                </a:lnTo>
                <a:lnTo>
                  <a:pt x="1" y="5"/>
                </a:lnTo>
                <a:lnTo>
                  <a:pt x="1" y="5"/>
                </a:lnTo>
                <a:lnTo>
                  <a:pt x="2" y="5"/>
                </a:lnTo>
                <a:lnTo>
                  <a:pt x="2" y="4"/>
                </a:lnTo>
                <a:lnTo>
                  <a:pt x="3" y="4"/>
                </a:lnTo>
                <a:lnTo>
                  <a:pt x="3" y="4"/>
                </a:lnTo>
                <a:lnTo>
                  <a:pt x="3" y="4"/>
                </a:lnTo>
                <a:lnTo>
                  <a:pt x="4" y="4"/>
                </a:lnTo>
                <a:lnTo>
                  <a:pt x="4" y="4"/>
                </a:lnTo>
                <a:lnTo>
                  <a:pt x="5" y="4"/>
                </a:lnTo>
                <a:lnTo>
                  <a:pt x="5" y="3"/>
                </a:lnTo>
                <a:lnTo>
                  <a:pt x="5" y="3"/>
                </a:lnTo>
                <a:lnTo>
                  <a:pt x="6" y="3"/>
                </a:lnTo>
                <a:lnTo>
                  <a:pt x="6" y="3"/>
                </a:lnTo>
                <a:lnTo>
                  <a:pt x="6" y="3"/>
                </a:lnTo>
                <a:lnTo>
                  <a:pt x="6" y="3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7" y="0"/>
                </a:lnTo>
                <a:lnTo>
                  <a:pt x="5" y="1"/>
                </a:lnTo>
                <a:lnTo>
                  <a:pt x="5" y="1"/>
                </a:lnTo>
                <a:lnTo>
                  <a:pt x="5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3" y="3"/>
                </a:lnTo>
                <a:lnTo>
                  <a:pt x="2" y="3"/>
                </a:lnTo>
                <a:lnTo>
                  <a:pt x="2" y="3"/>
                </a:lnTo>
                <a:lnTo>
                  <a:pt x="1" y="3"/>
                </a:lnTo>
                <a:lnTo>
                  <a:pt x="1" y="3"/>
                </a:lnTo>
                <a:lnTo>
                  <a:pt x="0" y="3"/>
                </a:lnTo>
                <a:lnTo>
                  <a:pt x="0" y="3"/>
                </a:lnTo>
                <a:lnTo>
                  <a:pt x="0" y="5"/>
                </a:lnTo>
                <a:close/>
              </a:path>
            </a:pathLst>
          </a:custGeom>
          <a:solidFill>
            <a:srgbClr val="FF9E5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1" name="Freeform 1040"/>
          <p:cNvSpPr>
            <a:spLocks/>
          </p:cNvSpPr>
          <p:nvPr/>
        </p:nvSpPr>
        <p:spPr bwMode="auto">
          <a:xfrm>
            <a:off x="3713099" y="5503518"/>
            <a:ext cx="4265" cy="4326"/>
          </a:xfrm>
          <a:custGeom>
            <a:avLst/>
            <a:gdLst>
              <a:gd name="T0" fmla="*/ 2 w 3"/>
              <a:gd name="T1" fmla="*/ 1 h 3"/>
              <a:gd name="T2" fmla="*/ 2 w 3"/>
              <a:gd name="T3" fmla="*/ 1 h 3"/>
              <a:gd name="T4" fmla="*/ 2 w 3"/>
              <a:gd name="T5" fmla="*/ 1 h 3"/>
              <a:gd name="T6" fmla="*/ 2 w 3"/>
              <a:gd name="T7" fmla="*/ 1 h 3"/>
              <a:gd name="T8" fmla="*/ 2 w 3"/>
              <a:gd name="T9" fmla="*/ 0 h 3"/>
              <a:gd name="T10" fmla="*/ 2 w 3"/>
              <a:gd name="T11" fmla="*/ 0 h 3"/>
              <a:gd name="T12" fmla="*/ 2 w 3"/>
              <a:gd name="T13" fmla="*/ 0 h 3"/>
              <a:gd name="T14" fmla="*/ 1 w 3"/>
              <a:gd name="T15" fmla="*/ 0 h 3"/>
              <a:gd name="T16" fmla="*/ 1 w 3"/>
              <a:gd name="T17" fmla="*/ 0 h 3"/>
              <a:gd name="T18" fmla="*/ 1 w 3"/>
              <a:gd name="T19" fmla="*/ 0 h 3"/>
              <a:gd name="T20" fmla="*/ 1 w 3"/>
              <a:gd name="T21" fmla="*/ 1 h 3"/>
              <a:gd name="T22" fmla="*/ 1 w 3"/>
              <a:gd name="T23" fmla="*/ 1 h 3"/>
              <a:gd name="T24" fmla="*/ 2 w 3"/>
              <a:gd name="T25" fmla="*/ 1 h 3"/>
              <a:gd name="T26" fmla="*/ 0 w 3"/>
              <a:gd name="T27" fmla="*/ 1 h 3"/>
              <a:gd name="T28" fmla="*/ 0 w 3"/>
              <a:gd name="T29" fmla="*/ 3 h 3"/>
              <a:gd name="T30" fmla="*/ 0 w 3"/>
              <a:gd name="T31" fmla="*/ 3 h 3"/>
              <a:gd name="T32" fmla="*/ 1 w 3"/>
              <a:gd name="T33" fmla="*/ 3 h 3"/>
              <a:gd name="T34" fmla="*/ 1 w 3"/>
              <a:gd name="T35" fmla="*/ 3 h 3"/>
              <a:gd name="T36" fmla="*/ 1 w 3"/>
              <a:gd name="T37" fmla="*/ 3 h 3"/>
              <a:gd name="T38" fmla="*/ 1 w 3"/>
              <a:gd name="T39" fmla="*/ 3 h 3"/>
              <a:gd name="T40" fmla="*/ 1 w 3"/>
              <a:gd name="T41" fmla="*/ 3 h 3"/>
              <a:gd name="T42" fmla="*/ 2 w 3"/>
              <a:gd name="T43" fmla="*/ 3 h 3"/>
              <a:gd name="T44" fmla="*/ 2 w 3"/>
              <a:gd name="T45" fmla="*/ 3 h 3"/>
              <a:gd name="T46" fmla="*/ 2 w 3"/>
              <a:gd name="T47" fmla="*/ 3 h 3"/>
              <a:gd name="T48" fmla="*/ 2 w 3"/>
              <a:gd name="T49" fmla="*/ 3 h 3"/>
              <a:gd name="T50" fmla="*/ 2 w 3"/>
              <a:gd name="T51" fmla="*/ 3 h 3"/>
              <a:gd name="T52" fmla="*/ 2 w 3"/>
              <a:gd name="T53" fmla="*/ 3 h 3"/>
              <a:gd name="T54" fmla="*/ 2 w 3"/>
              <a:gd name="T55" fmla="*/ 3 h 3"/>
              <a:gd name="T56" fmla="*/ 2 w 3"/>
              <a:gd name="T57" fmla="*/ 3 h 3"/>
              <a:gd name="T58" fmla="*/ 3 w 3"/>
              <a:gd name="T59" fmla="*/ 3 h 3"/>
              <a:gd name="T60" fmla="*/ 3 w 3"/>
              <a:gd name="T61" fmla="*/ 2 h 3"/>
              <a:gd name="T62" fmla="*/ 2 w 3"/>
              <a:gd name="T63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" h="3">
                <a:moveTo>
                  <a:pt x="2" y="1"/>
                </a:move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1"/>
                </a:lnTo>
                <a:lnTo>
                  <a:pt x="1" y="1"/>
                </a:lnTo>
                <a:lnTo>
                  <a:pt x="2" y="1"/>
                </a:lnTo>
                <a:lnTo>
                  <a:pt x="0" y="1"/>
                </a:lnTo>
                <a:lnTo>
                  <a:pt x="0" y="3"/>
                </a:lnTo>
                <a:lnTo>
                  <a:pt x="0" y="3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3" y="3"/>
                </a:lnTo>
                <a:lnTo>
                  <a:pt x="3" y="2"/>
                </a:lnTo>
                <a:lnTo>
                  <a:pt x="2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2" name="Freeform 1041"/>
          <p:cNvSpPr>
            <a:spLocks/>
          </p:cNvSpPr>
          <p:nvPr/>
        </p:nvSpPr>
        <p:spPr bwMode="auto">
          <a:xfrm>
            <a:off x="3708834" y="5476118"/>
            <a:ext cx="17062" cy="15863"/>
          </a:xfrm>
          <a:custGeom>
            <a:avLst/>
            <a:gdLst>
              <a:gd name="T0" fmla="*/ 9 w 12"/>
              <a:gd name="T1" fmla="*/ 1 h 11"/>
              <a:gd name="T2" fmla="*/ 8 w 12"/>
              <a:gd name="T3" fmla="*/ 0 h 11"/>
              <a:gd name="T4" fmla="*/ 7 w 12"/>
              <a:gd name="T5" fmla="*/ 0 h 11"/>
              <a:gd name="T6" fmla="*/ 6 w 12"/>
              <a:gd name="T7" fmla="*/ 0 h 11"/>
              <a:gd name="T8" fmla="*/ 5 w 12"/>
              <a:gd name="T9" fmla="*/ 0 h 11"/>
              <a:gd name="T10" fmla="*/ 4 w 12"/>
              <a:gd name="T11" fmla="*/ 0 h 11"/>
              <a:gd name="T12" fmla="*/ 3 w 12"/>
              <a:gd name="T13" fmla="*/ 0 h 11"/>
              <a:gd name="T14" fmla="*/ 3 w 12"/>
              <a:gd name="T15" fmla="*/ 0 h 11"/>
              <a:gd name="T16" fmla="*/ 2 w 12"/>
              <a:gd name="T17" fmla="*/ 0 h 11"/>
              <a:gd name="T18" fmla="*/ 1 w 12"/>
              <a:gd name="T19" fmla="*/ 1 h 11"/>
              <a:gd name="T20" fmla="*/ 1 w 12"/>
              <a:gd name="T21" fmla="*/ 2 h 11"/>
              <a:gd name="T22" fmla="*/ 0 w 12"/>
              <a:gd name="T23" fmla="*/ 3 h 11"/>
              <a:gd name="T24" fmla="*/ 0 w 12"/>
              <a:gd name="T25" fmla="*/ 4 h 11"/>
              <a:gd name="T26" fmla="*/ 1 w 12"/>
              <a:gd name="T27" fmla="*/ 5 h 11"/>
              <a:gd name="T28" fmla="*/ 1 w 12"/>
              <a:gd name="T29" fmla="*/ 6 h 11"/>
              <a:gd name="T30" fmla="*/ 1 w 12"/>
              <a:gd name="T31" fmla="*/ 6 h 11"/>
              <a:gd name="T32" fmla="*/ 2 w 12"/>
              <a:gd name="T33" fmla="*/ 7 h 11"/>
              <a:gd name="T34" fmla="*/ 3 w 12"/>
              <a:gd name="T35" fmla="*/ 7 h 11"/>
              <a:gd name="T36" fmla="*/ 4 w 12"/>
              <a:gd name="T37" fmla="*/ 8 h 11"/>
              <a:gd name="T38" fmla="*/ 5 w 12"/>
              <a:gd name="T39" fmla="*/ 8 h 11"/>
              <a:gd name="T40" fmla="*/ 6 w 12"/>
              <a:gd name="T41" fmla="*/ 8 h 11"/>
              <a:gd name="T42" fmla="*/ 6 w 12"/>
              <a:gd name="T43" fmla="*/ 8 h 11"/>
              <a:gd name="T44" fmla="*/ 7 w 12"/>
              <a:gd name="T45" fmla="*/ 8 h 11"/>
              <a:gd name="T46" fmla="*/ 7 w 12"/>
              <a:gd name="T47" fmla="*/ 8 h 11"/>
              <a:gd name="T48" fmla="*/ 7 w 12"/>
              <a:gd name="T49" fmla="*/ 9 h 11"/>
              <a:gd name="T50" fmla="*/ 7 w 12"/>
              <a:gd name="T51" fmla="*/ 11 h 11"/>
              <a:gd name="T52" fmla="*/ 8 w 12"/>
              <a:gd name="T53" fmla="*/ 11 h 11"/>
              <a:gd name="T54" fmla="*/ 9 w 12"/>
              <a:gd name="T55" fmla="*/ 11 h 11"/>
              <a:gd name="T56" fmla="*/ 10 w 12"/>
              <a:gd name="T57" fmla="*/ 11 h 11"/>
              <a:gd name="T58" fmla="*/ 11 w 12"/>
              <a:gd name="T59" fmla="*/ 10 h 11"/>
              <a:gd name="T60" fmla="*/ 12 w 12"/>
              <a:gd name="T61" fmla="*/ 9 h 11"/>
              <a:gd name="T62" fmla="*/ 11 w 12"/>
              <a:gd name="T63" fmla="*/ 7 h 11"/>
              <a:gd name="T64" fmla="*/ 11 w 12"/>
              <a:gd name="T65" fmla="*/ 4 h 11"/>
              <a:gd name="T66" fmla="*/ 10 w 12"/>
              <a:gd name="T67" fmla="*/ 2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2" h="11">
                <a:moveTo>
                  <a:pt x="10" y="1"/>
                </a:moveTo>
                <a:lnTo>
                  <a:pt x="9" y="1"/>
                </a:lnTo>
                <a:lnTo>
                  <a:pt x="8" y="1"/>
                </a:lnTo>
                <a:lnTo>
                  <a:pt x="8" y="0"/>
                </a:lnTo>
                <a:lnTo>
                  <a:pt x="7" y="0"/>
                </a:lnTo>
                <a:lnTo>
                  <a:pt x="7" y="0"/>
                </a:lnTo>
                <a:lnTo>
                  <a:pt x="6" y="0"/>
                </a:lnTo>
                <a:lnTo>
                  <a:pt x="6" y="0"/>
                </a:lnTo>
                <a:lnTo>
                  <a:pt x="5" y="0"/>
                </a:lnTo>
                <a:lnTo>
                  <a:pt x="5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2" y="0"/>
                </a:lnTo>
                <a:lnTo>
                  <a:pt x="2" y="0"/>
                </a:lnTo>
                <a:lnTo>
                  <a:pt x="1" y="1"/>
                </a:lnTo>
                <a:lnTo>
                  <a:pt x="1" y="1"/>
                </a:lnTo>
                <a:lnTo>
                  <a:pt x="1" y="2"/>
                </a:lnTo>
                <a:lnTo>
                  <a:pt x="1" y="2"/>
                </a:lnTo>
                <a:lnTo>
                  <a:pt x="0" y="3"/>
                </a:lnTo>
                <a:lnTo>
                  <a:pt x="0" y="3"/>
                </a:lnTo>
                <a:lnTo>
                  <a:pt x="0" y="4"/>
                </a:lnTo>
                <a:lnTo>
                  <a:pt x="0" y="4"/>
                </a:lnTo>
                <a:lnTo>
                  <a:pt x="0" y="5"/>
                </a:lnTo>
                <a:lnTo>
                  <a:pt x="1" y="5"/>
                </a:lnTo>
                <a:lnTo>
                  <a:pt x="1" y="5"/>
                </a:lnTo>
                <a:lnTo>
                  <a:pt x="1" y="6"/>
                </a:lnTo>
                <a:lnTo>
                  <a:pt x="1" y="6"/>
                </a:lnTo>
                <a:lnTo>
                  <a:pt x="1" y="6"/>
                </a:lnTo>
                <a:lnTo>
                  <a:pt x="2" y="7"/>
                </a:lnTo>
                <a:lnTo>
                  <a:pt x="2" y="7"/>
                </a:lnTo>
                <a:lnTo>
                  <a:pt x="2" y="7"/>
                </a:lnTo>
                <a:lnTo>
                  <a:pt x="3" y="7"/>
                </a:lnTo>
                <a:lnTo>
                  <a:pt x="3" y="8"/>
                </a:lnTo>
                <a:lnTo>
                  <a:pt x="4" y="8"/>
                </a:lnTo>
                <a:lnTo>
                  <a:pt x="4" y="8"/>
                </a:lnTo>
                <a:lnTo>
                  <a:pt x="5" y="8"/>
                </a:lnTo>
                <a:lnTo>
                  <a:pt x="5" y="8"/>
                </a:lnTo>
                <a:lnTo>
                  <a:pt x="6" y="8"/>
                </a:lnTo>
                <a:lnTo>
                  <a:pt x="6" y="8"/>
                </a:lnTo>
                <a:lnTo>
                  <a:pt x="6" y="8"/>
                </a:lnTo>
                <a:lnTo>
                  <a:pt x="6" y="8"/>
                </a:lnTo>
                <a:lnTo>
                  <a:pt x="7" y="8"/>
                </a:lnTo>
                <a:lnTo>
                  <a:pt x="7" y="8"/>
                </a:lnTo>
                <a:lnTo>
                  <a:pt x="7" y="8"/>
                </a:lnTo>
                <a:lnTo>
                  <a:pt x="7" y="8"/>
                </a:lnTo>
                <a:lnTo>
                  <a:pt x="7" y="9"/>
                </a:lnTo>
                <a:lnTo>
                  <a:pt x="7" y="10"/>
                </a:lnTo>
                <a:lnTo>
                  <a:pt x="7" y="11"/>
                </a:lnTo>
                <a:lnTo>
                  <a:pt x="8" y="11"/>
                </a:lnTo>
                <a:lnTo>
                  <a:pt x="8" y="11"/>
                </a:lnTo>
                <a:lnTo>
                  <a:pt x="9" y="11"/>
                </a:lnTo>
                <a:lnTo>
                  <a:pt x="9" y="11"/>
                </a:lnTo>
                <a:lnTo>
                  <a:pt x="10" y="11"/>
                </a:lnTo>
                <a:lnTo>
                  <a:pt x="10" y="11"/>
                </a:lnTo>
                <a:lnTo>
                  <a:pt x="11" y="10"/>
                </a:lnTo>
                <a:lnTo>
                  <a:pt x="11" y="10"/>
                </a:lnTo>
                <a:lnTo>
                  <a:pt x="11" y="10"/>
                </a:lnTo>
                <a:lnTo>
                  <a:pt x="12" y="9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1" y="4"/>
                </a:lnTo>
                <a:lnTo>
                  <a:pt x="11" y="3"/>
                </a:lnTo>
                <a:lnTo>
                  <a:pt x="10" y="2"/>
                </a:lnTo>
                <a:lnTo>
                  <a:pt x="1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3" name="Freeform 1042"/>
          <p:cNvSpPr>
            <a:spLocks/>
          </p:cNvSpPr>
          <p:nvPr/>
        </p:nvSpPr>
        <p:spPr bwMode="auto">
          <a:xfrm>
            <a:off x="3707412" y="5477560"/>
            <a:ext cx="17062" cy="15863"/>
          </a:xfrm>
          <a:custGeom>
            <a:avLst/>
            <a:gdLst>
              <a:gd name="T0" fmla="*/ 12 w 12"/>
              <a:gd name="T1" fmla="*/ 5 h 11"/>
              <a:gd name="T2" fmla="*/ 12 w 12"/>
              <a:gd name="T3" fmla="*/ 5 h 11"/>
              <a:gd name="T4" fmla="*/ 12 w 12"/>
              <a:gd name="T5" fmla="*/ 6 h 11"/>
              <a:gd name="T6" fmla="*/ 12 w 12"/>
              <a:gd name="T7" fmla="*/ 7 h 11"/>
              <a:gd name="T8" fmla="*/ 11 w 12"/>
              <a:gd name="T9" fmla="*/ 8 h 11"/>
              <a:gd name="T10" fmla="*/ 11 w 12"/>
              <a:gd name="T11" fmla="*/ 8 h 11"/>
              <a:gd name="T12" fmla="*/ 10 w 12"/>
              <a:gd name="T13" fmla="*/ 8 h 11"/>
              <a:gd name="T14" fmla="*/ 10 w 12"/>
              <a:gd name="T15" fmla="*/ 8 h 11"/>
              <a:gd name="T16" fmla="*/ 10 w 12"/>
              <a:gd name="T17" fmla="*/ 8 h 11"/>
              <a:gd name="T18" fmla="*/ 10 w 12"/>
              <a:gd name="T19" fmla="*/ 9 h 11"/>
              <a:gd name="T20" fmla="*/ 9 w 12"/>
              <a:gd name="T21" fmla="*/ 9 h 11"/>
              <a:gd name="T22" fmla="*/ 9 w 12"/>
              <a:gd name="T23" fmla="*/ 10 h 11"/>
              <a:gd name="T24" fmla="*/ 8 w 12"/>
              <a:gd name="T25" fmla="*/ 10 h 11"/>
              <a:gd name="T26" fmla="*/ 7 w 12"/>
              <a:gd name="T27" fmla="*/ 11 h 11"/>
              <a:gd name="T28" fmla="*/ 6 w 12"/>
              <a:gd name="T29" fmla="*/ 11 h 11"/>
              <a:gd name="T30" fmla="*/ 6 w 12"/>
              <a:gd name="T31" fmla="*/ 11 h 11"/>
              <a:gd name="T32" fmla="*/ 5 w 12"/>
              <a:gd name="T33" fmla="*/ 11 h 11"/>
              <a:gd name="T34" fmla="*/ 4 w 12"/>
              <a:gd name="T35" fmla="*/ 11 h 11"/>
              <a:gd name="T36" fmla="*/ 3 w 12"/>
              <a:gd name="T37" fmla="*/ 10 h 11"/>
              <a:gd name="T38" fmla="*/ 2 w 12"/>
              <a:gd name="T39" fmla="*/ 10 h 11"/>
              <a:gd name="T40" fmla="*/ 1 w 12"/>
              <a:gd name="T41" fmla="*/ 9 h 11"/>
              <a:gd name="T42" fmla="*/ 1 w 12"/>
              <a:gd name="T43" fmla="*/ 8 h 11"/>
              <a:gd name="T44" fmla="*/ 0 w 12"/>
              <a:gd name="T45" fmla="*/ 7 h 11"/>
              <a:gd name="T46" fmla="*/ 0 w 12"/>
              <a:gd name="T47" fmla="*/ 6 h 11"/>
              <a:gd name="T48" fmla="*/ 0 w 12"/>
              <a:gd name="T49" fmla="*/ 5 h 11"/>
              <a:gd name="T50" fmla="*/ 0 w 12"/>
              <a:gd name="T51" fmla="*/ 4 h 11"/>
              <a:gd name="T52" fmla="*/ 1 w 12"/>
              <a:gd name="T53" fmla="*/ 3 h 11"/>
              <a:gd name="T54" fmla="*/ 1 w 12"/>
              <a:gd name="T55" fmla="*/ 2 h 11"/>
              <a:gd name="T56" fmla="*/ 1 w 12"/>
              <a:gd name="T57" fmla="*/ 2 h 11"/>
              <a:gd name="T58" fmla="*/ 2 w 12"/>
              <a:gd name="T59" fmla="*/ 2 h 11"/>
              <a:gd name="T60" fmla="*/ 2 w 12"/>
              <a:gd name="T61" fmla="*/ 2 h 11"/>
              <a:gd name="T62" fmla="*/ 2 w 12"/>
              <a:gd name="T63" fmla="*/ 1 h 11"/>
              <a:gd name="T64" fmla="*/ 2 w 12"/>
              <a:gd name="T65" fmla="*/ 1 h 11"/>
              <a:gd name="T66" fmla="*/ 3 w 12"/>
              <a:gd name="T67" fmla="*/ 1 h 11"/>
              <a:gd name="T68" fmla="*/ 4 w 12"/>
              <a:gd name="T69" fmla="*/ 0 h 11"/>
              <a:gd name="T70" fmla="*/ 6 w 12"/>
              <a:gd name="T71" fmla="*/ 0 h 11"/>
              <a:gd name="T72" fmla="*/ 7 w 12"/>
              <a:gd name="T73" fmla="*/ 0 h 11"/>
              <a:gd name="T74" fmla="*/ 7 w 12"/>
              <a:gd name="T75" fmla="*/ 1 h 11"/>
              <a:gd name="T76" fmla="*/ 8 w 12"/>
              <a:gd name="T77" fmla="*/ 1 h 11"/>
              <a:gd name="T78" fmla="*/ 9 w 12"/>
              <a:gd name="T79" fmla="*/ 1 h 11"/>
              <a:gd name="T80" fmla="*/ 9 w 12"/>
              <a:gd name="T81" fmla="*/ 2 h 11"/>
              <a:gd name="T82" fmla="*/ 10 w 12"/>
              <a:gd name="T83" fmla="*/ 3 h 11"/>
              <a:gd name="T84" fmla="*/ 11 w 12"/>
              <a:gd name="T85" fmla="*/ 3 h 11"/>
              <a:gd name="T86" fmla="*/ 12 w 12"/>
              <a:gd name="T87" fmla="*/ 4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2" h="11">
                <a:moveTo>
                  <a:pt x="12" y="5"/>
                </a:moveTo>
                <a:lnTo>
                  <a:pt x="12" y="5"/>
                </a:lnTo>
                <a:lnTo>
                  <a:pt x="12" y="5"/>
                </a:lnTo>
                <a:lnTo>
                  <a:pt x="12" y="5"/>
                </a:lnTo>
                <a:lnTo>
                  <a:pt x="12" y="6"/>
                </a:lnTo>
                <a:lnTo>
                  <a:pt x="12" y="6"/>
                </a:lnTo>
                <a:lnTo>
                  <a:pt x="12" y="7"/>
                </a:lnTo>
                <a:lnTo>
                  <a:pt x="12" y="7"/>
                </a:lnTo>
                <a:lnTo>
                  <a:pt x="12" y="7"/>
                </a:lnTo>
                <a:lnTo>
                  <a:pt x="11" y="8"/>
                </a:lnTo>
                <a:lnTo>
                  <a:pt x="11" y="8"/>
                </a:lnTo>
                <a:lnTo>
                  <a:pt x="11" y="8"/>
                </a:lnTo>
                <a:lnTo>
                  <a:pt x="10" y="8"/>
                </a:lnTo>
                <a:lnTo>
                  <a:pt x="10" y="8"/>
                </a:lnTo>
                <a:lnTo>
                  <a:pt x="10" y="8"/>
                </a:lnTo>
                <a:lnTo>
                  <a:pt x="10" y="8"/>
                </a:lnTo>
                <a:lnTo>
                  <a:pt x="10" y="8"/>
                </a:lnTo>
                <a:lnTo>
                  <a:pt x="10" y="8"/>
                </a:lnTo>
                <a:lnTo>
                  <a:pt x="10" y="9"/>
                </a:lnTo>
                <a:lnTo>
                  <a:pt x="10" y="9"/>
                </a:lnTo>
                <a:lnTo>
                  <a:pt x="9" y="9"/>
                </a:lnTo>
                <a:lnTo>
                  <a:pt x="9" y="9"/>
                </a:lnTo>
                <a:lnTo>
                  <a:pt x="9" y="10"/>
                </a:lnTo>
                <a:lnTo>
                  <a:pt x="9" y="10"/>
                </a:lnTo>
                <a:lnTo>
                  <a:pt x="8" y="10"/>
                </a:lnTo>
                <a:lnTo>
                  <a:pt x="8" y="10"/>
                </a:lnTo>
                <a:lnTo>
                  <a:pt x="8" y="11"/>
                </a:lnTo>
                <a:lnTo>
                  <a:pt x="7" y="11"/>
                </a:lnTo>
                <a:lnTo>
                  <a:pt x="7" y="11"/>
                </a:lnTo>
                <a:lnTo>
                  <a:pt x="6" y="11"/>
                </a:lnTo>
                <a:lnTo>
                  <a:pt x="6" y="11"/>
                </a:lnTo>
                <a:lnTo>
                  <a:pt x="6" y="11"/>
                </a:lnTo>
                <a:lnTo>
                  <a:pt x="5" y="11"/>
                </a:lnTo>
                <a:lnTo>
                  <a:pt x="5" y="11"/>
                </a:lnTo>
                <a:lnTo>
                  <a:pt x="4" y="11"/>
                </a:lnTo>
                <a:lnTo>
                  <a:pt x="4" y="11"/>
                </a:lnTo>
                <a:lnTo>
                  <a:pt x="3" y="11"/>
                </a:lnTo>
                <a:lnTo>
                  <a:pt x="3" y="10"/>
                </a:lnTo>
                <a:lnTo>
                  <a:pt x="2" y="10"/>
                </a:lnTo>
                <a:lnTo>
                  <a:pt x="2" y="10"/>
                </a:lnTo>
                <a:lnTo>
                  <a:pt x="2" y="9"/>
                </a:lnTo>
                <a:lnTo>
                  <a:pt x="1" y="9"/>
                </a:lnTo>
                <a:lnTo>
                  <a:pt x="1" y="9"/>
                </a:lnTo>
                <a:lnTo>
                  <a:pt x="1" y="8"/>
                </a:lnTo>
                <a:lnTo>
                  <a:pt x="0" y="8"/>
                </a:lnTo>
                <a:lnTo>
                  <a:pt x="0" y="7"/>
                </a:lnTo>
                <a:lnTo>
                  <a:pt x="0" y="7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3" y="1"/>
                </a:lnTo>
                <a:lnTo>
                  <a:pt x="3" y="1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7" y="0"/>
                </a:lnTo>
                <a:lnTo>
                  <a:pt x="7" y="1"/>
                </a:lnTo>
                <a:lnTo>
                  <a:pt x="8" y="1"/>
                </a:lnTo>
                <a:lnTo>
                  <a:pt x="8" y="1"/>
                </a:lnTo>
                <a:lnTo>
                  <a:pt x="9" y="1"/>
                </a:lnTo>
                <a:lnTo>
                  <a:pt x="9" y="1"/>
                </a:lnTo>
                <a:lnTo>
                  <a:pt x="9" y="2"/>
                </a:lnTo>
                <a:lnTo>
                  <a:pt x="9" y="2"/>
                </a:lnTo>
                <a:lnTo>
                  <a:pt x="10" y="2"/>
                </a:lnTo>
                <a:lnTo>
                  <a:pt x="10" y="3"/>
                </a:lnTo>
                <a:lnTo>
                  <a:pt x="10" y="3"/>
                </a:lnTo>
                <a:lnTo>
                  <a:pt x="11" y="3"/>
                </a:lnTo>
                <a:lnTo>
                  <a:pt x="11" y="4"/>
                </a:lnTo>
                <a:lnTo>
                  <a:pt x="12" y="4"/>
                </a:lnTo>
                <a:lnTo>
                  <a:pt x="12" y="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4" name="Freeform 1043"/>
          <p:cNvSpPr>
            <a:spLocks/>
          </p:cNvSpPr>
          <p:nvPr/>
        </p:nvSpPr>
        <p:spPr bwMode="auto">
          <a:xfrm>
            <a:off x="3708834" y="5479002"/>
            <a:ext cx="14218" cy="12979"/>
          </a:xfrm>
          <a:custGeom>
            <a:avLst/>
            <a:gdLst>
              <a:gd name="T0" fmla="*/ 9 w 10"/>
              <a:gd name="T1" fmla="*/ 3 h 9"/>
              <a:gd name="T2" fmla="*/ 9 w 10"/>
              <a:gd name="T3" fmla="*/ 4 h 9"/>
              <a:gd name="T4" fmla="*/ 9 w 10"/>
              <a:gd name="T5" fmla="*/ 4 h 9"/>
              <a:gd name="T6" fmla="*/ 9 w 10"/>
              <a:gd name="T7" fmla="*/ 4 h 9"/>
              <a:gd name="T8" fmla="*/ 9 w 10"/>
              <a:gd name="T9" fmla="*/ 4 h 9"/>
              <a:gd name="T10" fmla="*/ 9 w 10"/>
              <a:gd name="T11" fmla="*/ 3 h 9"/>
              <a:gd name="T12" fmla="*/ 8 w 10"/>
              <a:gd name="T13" fmla="*/ 2 h 9"/>
              <a:gd name="T14" fmla="*/ 8 w 10"/>
              <a:gd name="T15" fmla="*/ 2 h 9"/>
              <a:gd name="T16" fmla="*/ 7 w 10"/>
              <a:gd name="T17" fmla="*/ 1 h 9"/>
              <a:gd name="T18" fmla="*/ 7 w 10"/>
              <a:gd name="T19" fmla="*/ 1 h 9"/>
              <a:gd name="T20" fmla="*/ 6 w 10"/>
              <a:gd name="T21" fmla="*/ 0 h 9"/>
              <a:gd name="T22" fmla="*/ 5 w 10"/>
              <a:gd name="T23" fmla="*/ 0 h 9"/>
              <a:gd name="T24" fmla="*/ 4 w 10"/>
              <a:gd name="T25" fmla="*/ 0 h 9"/>
              <a:gd name="T26" fmla="*/ 3 w 10"/>
              <a:gd name="T27" fmla="*/ 0 h 9"/>
              <a:gd name="T28" fmla="*/ 3 w 10"/>
              <a:gd name="T29" fmla="*/ 0 h 9"/>
              <a:gd name="T30" fmla="*/ 2 w 10"/>
              <a:gd name="T31" fmla="*/ 1 h 9"/>
              <a:gd name="T32" fmla="*/ 1 w 10"/>
              <a:gd name="T33" fmla="*/ 1 h 9"/>
              <a:gd name="T34" fmla="*/ 1 w 10"/>
              <a:gd name="T35" fmla="*/ 2 h 9"/>
              <a:gd name="T36" fmla="*/ 0 w 10"/>
              <a:gd name="T37" fmla="*/ 3 h 9"/>
              <a:gd name="T38" fmla="*/ 0 w 10"/>
              <a:gd name="T39" fmla="*/ 4 h 9"/>
              <a:gd name="T40" fmla="*/ 0 w 10"/>
              <a:gd name="T41" fmla="*/ 5 h 9"/>
              <a:gd name="T42" fmla="*/ 0 w 10"/>
              <a:gd name="T43" fmla="*/ 5 h 9"/>
              <a:gd name="T44" fmla="*/ 0 w 10"/>
              <a:gd name="T45" fmla="*/ 6 h 9"/>
              <a:gd name="T46" fmla="*/ 1 w 10"/>
              <a:gd name="T47" fmla="*/ 7 h 9"/>
              <a:gd name="T48" fmla="*/ 1 w 10"/>
              <a:gd name="T49" fmla="*/ 8 h 9"/>
              <a:gd name="T50" fmla="*/ 2 w 10"/>
              <a:gd name="T51" fmla="*/ 8 h 9"/>
              <a:gd name="T52" fmla="*/ 3 w 10"/>
              <a:gd name="T53" fmla="*/ 9 h 9"/>
              <a:gd name="T54" fmla="*/ 3 w 10"/>
              <a:gd name="T55" fmla="*/ 9 h 9"/>
              <a:gd name="T56" fmla="*/ 4 w 10"/>
              <a:gd name="T57" fmla="*/ 9 h 9"/>
              <a:gd name="T58" fmla="*/ 5 w 10"/>
              <a:gd name="T59" fmla="*/ 9 h 9"/>
              <a:gd name="T60" fmla="*/ 6 w 10"/>
              <a:gd name="T61" fmla="*/ 9 h 9"/>
              <a:gd name="T62" fmla="*/ 6 w 10"/>
              <a:gd name="T63" fmla="*/ 9 h 9"/>
              <a:gd name="T64" fmla="*/ 7 w 10"/>
              <a:gd name="T65" fmla="*/ 8 h 9"/>
              <a:gd name="T66" fmla="*/ 8 w 10"/>
              <a:gd name="T67" fmla="*/ 8 h 9"/>
              <a:gd name="T68" fmla="*/ 8 w 10"/>
              <a:gd name="T69" fmla="*/ 7 h 9"/>
              <a:gd name="T70" fmla="*/ 8 w 10"/>
              <a:gd name="T71" fmla="*/ 6 h 9"/>
              <a:gd name="T72" fmla="*/ 9 w 10"/>
              <a:gd name="T73" fmla="*/ 6 h 9"/>
              <a:gd name="T74" fmla="*/ 9 w 10"/>
              <a:gd name="T75" fmla="*/ 6 h 9"/>
              <a:gd name="T76" fmla="*/ 9 w 10"/>
              <a:gd name="T77" fmla="*/ 6 h 9"/>
              <a:gd name="T78" fmla="*/ 9 w 10"/>
              <a:gd name="T79" fmla="*/ 6 h 9"/>
              <a:gd name="T80" fmla="*/ 9 w 10"/>
              <a:gd name="T81" fmla="*/ 6 h 9"/>
              <a:gd name="T82" fmla="*/ 10 w 10"/>
              <a:gd name="T83" fmla="*/ 6 h 9"/>
              <a:gd name="T84" fmla="*/ 10 w 10"/>
              <a:gd name="T85" fmla="*/ 6 h 9"/>
              <a:gd name="T86" fmla="*/ 10 w 10"/>
              <a:gd name="T87" fmla="*/ 6 h 9"/>
              <a:gd name="T88" fmla="*/ 10 w 10"/>
              <a:gd name="T89" fmla="*/ 6 h 9"/>
              <a:gd name="T90" fmla="*/ 10 w 10"/>
              <a:gd name="T91" fmla="*/ 6 h 9"/>
              <a:gd name="T92" fmla="*/ 10 w 10"/>
              <a:gd name="T93" fmla="*/ 5 h 9"/>
              <a:gd name="T94" fmla="*/ 10 w 10"/>
              <a:gd name="T95" fmla="*/ 5 h 9"/>
              <a:gd name="T96" fmla="*/ 10 w 10"/>
              <a:gd name="T97" fmla="*/ 5 h 9"/>
              <a:gd name="T98" fmla="*/ 10 w 10"/>
              <a:gd name="T99" fmla="*/ 5 h 9"/>
              <a:gd name="T100" fmla="*/ 10 w 10"/>
              <a:gd name="T101" fmla="*/ 4 h 9"/>
              <a:gd name="T102" fmla="*/ 10 w 10"/>
              <a:gd name="T103" fmla="*/ 4 h 9"/>
              <a:gd name="T104" fmla="*/ 10 w 10"/>
              <a:gd name="T105" fmla="*/ 4 h 9"/>
              <a:gd name="T106" fmla="*/ 10 w 10"/>
              <a:gd name="T107" fmla="*/ 4 h 9"/>
              <a:gd name="T108" fmla="*/ 10 w 10"/>
              <a:gd name="T109" fmla="*/ 4 h 9"/>
              <a:gd name="T110" fmla="*/ 10 w 10"/>
              <a:gd name="T111" fmla="*/ 4 h 9"/>
              <a:gd name="T112" fmla="*/ 9 w 10"/>
              <a:gd name="T113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0" h="9">
                <a:moveTo>
                  <a:pt x="9" y="3"/>
                </a:moveTo>
                <a:lnTo>
                  <a:pt x="9" y="4"/>
                </a:lnTo>
                <a:lnTo>
                  <a:pt x="9" y="4"/>
                </a:lnTo>
                <a:lnTo>
                  <a:pt x="9" y="4"/>
                </a:lnTo>
                <a:lnTo>
                  <a:pt x="9" y="4"/>
                </a:lnTo>
                <a:lnTo>
                  <a:pt x="9" y="3"/>
                </a:lnTo>
                <a:lnTo>
                  <a:pt x="8" y="2"/>
                </a:lnTo>
                <a:lnTo>
                  <a:pt x="8" y="2"/>
                </a:lnTo>
                <a:lnTo>
                  <a:pt x="7" y="1"/>
                </a:lnTo>
                <a:lnTo>
                  <a:pt x="7" y="1"/>
                </a:lnTo>
                <a:lnTo>
                  <a:pt x="6" y="0"/>
                </a:lnTo>
                <a:lnTo>
                  <a:pt x="5" y="0"/>
                </a:lnTo>
                <a:lnTo>
                  <a:pt x="4" y="0"/>
                </a:lnTo>
                <a:lnTo>
                  <a:pt x="3" y="0"/>
                </a:lnTo>
                <a:lnTo>
                  <a:pt x="3" y="0"/>
                </a:lnTo>
                <a:lnTo>
                  <a:pt x="2" y="1"/>
                </a:lnTo>
                <a:lnTo>
                  <a:pt x="1" y="1"/>
                </a:lnTo>
                <a:lnTo>
                  <a:pt x="1" y="2"/>
                </a:lnTo>
                <a:lnTo>
                  <a:pt x="0" y="3"/>
                </a:lnTo>
                <a:lnTo>
                  <a:pt x="0" y="4"/>
                </a:lnTo>
                <a:lnTo>
                  <a:pt x="0" y="5"/>
                </a:lnTo>
                <a:lnTo>
                  <a:pt x="0" y="5"/>
                </a:lnTo>
                <a:lnTo>
                  <a:pt x="0" y="6"/>
                </a:lnTo>
                <a:lnTo>
                  <a:pt x="1" y="7"/>
                </a:lnTo>
                <a:lnTo>
                  <a:pt x="1" y="8"/>
                </a:lnTo>
                <a:lnTo>
                  <a:pt x="2" y="8"/>
                </a:lnTo>
                <a:lnTo>
                  <a:pt x="3" y="9"/>
                </a:lnTo>
                <a:lnTo>
                  <a:pt x="3" y="9"/>
                </a:lnTo>
                <a:lnTo>
                  <a:pt x="4" y="9"/>
                </a:lnTo>
                <a:lnTo>
                  <a:pt x="5" y="9"/>
                </a:lnTo>
                <a:lnTo>
                  <a:pt x="6" y="9"/>
                </a:lnTo>
                <a:lnTo>
                  <a:pt x="6" y="9"/>
                </a:lnTo>
                <a:lnTo>
                  <a:pt x="7" y="8"/>
                </a:lnTo>
                <a:lnTo>
                  <a:pt x="8" y="8"/>
                </a:lnTo>
                <a:lnTo>
                  <a:pt x="8" y="7"/>
                </a:lnTo>
                <a:lnTo>
                  <a:pt x="8" y="6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10" y="6"/>
                </a:lnTo>
                <a:lnTo>
                  <a:pt x="10" y="6"/>
                </a:lnTo>
                <a:lnTo>
                  <a:pt x="10" y="6"/>
                </a:lnTo>
                <a:lnTo>
                  <a:pt x="10" y="6"/>
                </a:lnTo>
                <a:lnTo>
                  <a:pt x="10" y="6"/>
                </a:lnTo>
                <a:lnTo>
                  <a:pt x="10" y="5"/>
                </a:lnTo>
                <a:lnTo>
                  <a:pt x="10" y="5"/>
                </a:lnTo>
                <a:lnTo>
                  <a:pt x="10" y="5"/>
                </a:lnTo>
                <a:lnTo>
                  <a:pt x="10" y="5"/>
                </a:lnTo>
                <a:lnTo>
                  <a:pt x="10" y="4"/>
                </a:lnTo>
                <a:lnTo>
                  <a:pt x="10" y="4"/>
                </a:lnTo>
                <a:lnTo>
                  <a:pt x="10" y="4"/>
                </a:lnTo>
                <a:lnTo>
                  <a:pt x="10" y="4"/>
                </a:lnTo>
                <a:lnTo>
                  <a:pt x="10" y="4"/>
                </a:lnTo>
                <a:lnTo>
                  <a:pt x="10" y="4"/>
                </a:lnTo>
                <a:lnTo>
                  <a:pt x="9" y="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5" name="Freeform 1044"/>
          <p:cNvSpPr>
            <a:spLocks/>
          </p:cNvSpPr>
          <p:nvPr/>
        </p:nvSpPr>
        <p:spPr bwMode="auto">
          <a:xfrm>
            <a:off x="3711677" y="5487655"/>
            <a:ext cx="5687" cy="2884"/>
          </a:xfrm>
          <a:custGeom>
            <a:avLst/>
            <a:gdLst>
              <a:gd name="T0" fmla="*/ 0 w 4"/>
              <a:gd name="T1" fmla="*/ 0 h 2"/>
              <a:gd name="T2" fmla="*/ 0 w 4"/>
              <a:gd name="T3" fmla="*/ 1 h 2"/>
              <a:gd name="T4" fmla="*/ 0 w 4"/>
              <a:gd name="T5" fmla="*/ 1 h 2"/>
              <a:gd name="T6" fmla="*/ 0 w 4"/>
              <a:gd name="T7" fmla="*/ 1 h 2"/>
              <a:gd name="T8" fmla="*/ 1 w 4"/>
              <a:gd name="T9" fmla="*/ 2 h 2"/>
              <a:gd name="T10" fmla="*/ 1 w 4"/>
              <a:gd name="T11" fmla="*/ 2 h 2"/>
              <a:gd name="T12" fmla="*/ 1 w 4"/>
              <a:gd name="T13" fmla="*/ 2 h 2"/>
              <a:gd name="T14" fmla="*/ 2 w 4"/>
              <a:gd name="T15" fmla="*/ 2 h 2"/>
              <a:gd name="T16" fmla="*/ 2 w 4"/>
              <a:gd name="T17" fmla="*/ 2 h 2"/>
              <a:gd name="T18" fmla="*/ 2 w 4"/>
              <a:gd name="T19" fmla="*/ 2 h 2"/>
              <a:gd name="T20" fmla="*/ 2 w 4"/>
              <a:gd name="T21" fmla="*/ 2 h 2"/>
              <a:gd name="T22" fmla="*/ 2 w 4"/>
              <a:gd name="T23" fmla="*/ 2 h 2"/>
              <a:gd name="T24" fmla="*/ 3 w 4"/>
              <a:gd name="T25" fmla="*/ 2 h 2"/>
              <a:gd name="T26" fmla="*/ 4 w 4"/>
              <a:gd name="T27" fmla="*/ 0 h 2"/>
              <a:gd name="T28" fmla="*/ 0 w 4"/>
              <a:gd name="T2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" h="2">
                <a:moveTo>
                  <a:pt x="0" y="0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3" y="2"/>
                </a:lnTo>
                <a:lnTo>
                  <a:pt x="4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6" name="Rectangle 1045"/>
          <p:cNvSpPr>
            <a:spLocks noChangeArrowheads="1"/>
          </p:cNvSpPr>
          <p:nvPr/>
        </p:nvSpPr>
        <p:spPr bwMode="auto">
          <a:xfrm>
            <a:off x="3713099" y="5489097"/>
            <a:ext cx="2844" cy="144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7" name="Freeform 1046"/>
          <p:cNvSpPr>
            <a:spLocks/>
          </p:cNvSpPr>
          <p:nvPr/>
        </p:nvSpPr>
        <p:spPr bwMode="auto">
          <a:xfrm>
            <a:off x="3708834" y="5476118"/>
            <a:ext cx="11374" cy="4326"/>
          </a:xfrm>
          <a:custGeom>
            <a:avLst/>
            <a:gdLst>
              <a:gd name="T0" fmla="*/ 7 w 8"/>
              <a:gd name="T1" fmla="*/ 1 h 3"/>
              <a:gd name="T2" fmla="*/ 7 w 8"/>
              <a:gd name="T3" fmla="*/ 1 h 3"/>
              <a:gd name="T4" fmla="*/ 6 w 8"/>
              <a:gd name="T5" fmla="*/ 1 h 3"/>
              <a:gd name="T6" fmla="*/ 6 w 8"/>
              <a:gd name="T7" fmla="*/ 1 h 3"/>
              <a:gd name="T8" fmla="*/ 6 w 8"/>
              <a:gd name="T9" fmla="*/ 1 h 3"/>
              <a:gd name="T10" fmla="*/ 5 w 8"/>
              <a:gd name="T11" fmla="*/ 1 h 3"/>
              <a:gd name="T12" fmla="*/ 5 w 8"/>
              <a:gd name="T13" fmla="*/ 1 h 3"/>
              <a:gd name="T14" fmla="*/ 5 w 8"/>
              <a:gd name="T15" fmla="*/ 0 h 3"/>
              <a:gd name="T16" fmla="*/ 4 w 8"/>
              <a:gd name="T17" fmla="*/ 0 h 3"/>
              <a:gd name="T18" fmla="*/ 4 w 8"/>
              <a:gd name="T19" fmla="*/ 0 h 3"/>
              <a:gd name="T20" fmla="*/ 4 w 8"/>
              <a:gd name="T21" fmla="*/ 0 h 3"/>
              <a:gd name="T22" fmla="*/ 3 w 8"/>
              <a:gd name="T23" fmla="*/ 0 h 3"/>
              <a:gd name="T24" fmla="*/ 3 w 8"/>
              <a:gd name="T25" fmla="*/ 0 h 3"/>
              <a:gd name="T26" fmla="*/ 3 w 8"/>
              <a:gd name="T27" fmla="*/ 0 h 3"/>
              <a:gd name="T28" fmla="*/ 2 w 8"/>
              <a:gd name="T29" fmla="*/ 0 h 3"/>
              <a:gd name="T30" fmla="*/ 2 w 8"/>
              <a:gd name="T31" fmla="*/ 0 h 3"/>
              <a:gd name="T32" fmla="*/ 2 w 8"/>
              <a:gd name="T33" fmla="*/ 0 h 3"/>
              <a:gd name="T34" fmla="*/ 2 w 8"/>
              <a:gd name="T35" fmla="*/ 0 h 3"/>
              <a:gd name="T36" fmla="*/ 1 w 8"/>
              <a:gd name="T37" fmla="*/ 0 h 3"/>
              <a:gd name="T38" fmla="*/ 1 w 8"/>
              <a:gd name="T39" fmla="*/ 1 h 3"/>
              <a:gd name="T40" fmla="*/ 0 w 8"/>
              <a:gd name="T41" fmla="*/ 1 h 3"/>
              <a:gd name="T42" fmla="*/ 0 w 8"/>
              <a:gd name="T43" fmla="*/ 2 h 3"/>
              <a:gd name="T44" fmla="*/ 0 w 8"/>
              <a:gd name="T45" fmla="*/ 2 h 3"/>
              <a:gd name="T46" fmla="*/ 0 w 8"/>
              <a:gd name="T47" fmla="*/ 2 h 3"/>
              <a:gd name="T48" fmla="*/ 0 w 8"/>
              <a:gd name="T49" fmla="*/ 3 h 3"/>
              <a:gd name="T50" fmla="*/ 0 w 8"/>
              <a:gd name="T51" fmla="*/ 3 h 3"/>
              <a:gd name="T52" fmla="*/ 0 w 8"/>
              <a:gd name="T53" fmla="*/ 3 h 3"/>
              <a:gd name="T54" fmla="*/ 0 w 8"/>
              <a:gd name="T55" fmla="*/ 3 h 3"/>
              <a:gd name="T56" fmla="*/ 1 w 8"/>
              <a:gd name="T57" fmla="*/ 3 h 3"/>
              <a:gd name="T58" fmla="*/ 1 w 8"/>
              <a:gd name="T59" fmla="*/ 3 h 3"/>
              <a:gd name="T60" fmla="*/ 2 w 8"/>
              <a:gd name="T61" fmla="*/ 3 h 3"/>
              <a:gd name="T62" fmla="*/ 3 w 8"/>
              <a:gd name="T63" fmla="*/ 3 h 3"/>
              <a:gd name="T64" fmla="*/ 4 w 8"/>
              <a:gd name="T65" fmla="*/ 3 h 3"/>
              <a:gd name="T66" fmla="*/ 4 w 8"/>
              <a:gd name="T67" fmla="*/ 3 h 3"/>
              <a:gd name="T68" fmla="*/ 5 w 8"/>
              <a:gd name="T69" fmla="*/ 3 h 3"/>
              <a:gd name="T70" fmla="*/ 6 w 8"/>
              <a:gd name="T71" fmla="*/ 3 h 3"/>
              <a:gd name="T72" fmla="*/ 6 w 8"/>
              <a:gd name="T73" fmla="*/ 3 h 3"/>
              <a:gd name="T74" fmla="*/ 7 w 8"/>
              <a:gd name="T75" fmla="*/ 3 h 3"/>
              <a:gd name="T76" fmla="*/ 7 w 8"/>
              <a:gd name="T77" fmla="*/ 3 h 3"/>
              <a:gd name="T78" fmla="*/ 8 w 8"/>
              <a:gd name="T79" fmla="*/ 3 h 3"/>
              <a:gd name="T80" fmla="*/ 8 w 8"/>
              <a:gd name="T81" fmla="*/ 3 h 3"/>
              <a:gd name="T82" fmla="*/ 8 w 8"/>
              <a:gd name="T83" fmla="*/ 3 h 3"/>
              <a:gd name="T84" fmla="*/ 8 w 8"/>
              <a:gd name="T85" fmla="*/ 3 h 3"/>
              <a:gd name="T86" fmla="*/ 8 w 8"/>
              <a:gd name="T87" fmla="*/ 2 h 3"/>
              <a:gd name="T88" fmla="*/ 8 w 8"/>
              <a:gd name="T89" fmla="*/ 2 h 3"/>
              <a:gd name="T90" fmla="*/ 8 w 8"/>
              <a:gd name="T91" fmla="*/ 1 h 3"/>
              <a:gd name="T92" fmla="*/ 8 w 8"/>
              <a:gd name="T93" fmla="*/ 1 h 3"/>
              <a:gd name="T94" fmla="*/ 7 w 8"/>
              <a:gd name="T95" fmla="*/ 1 h 3"/>
              <a:gd name="T96" fmla="*/ 7 w 8"/>
              <a:gd name="T9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8" h="3">
                <a:moveTo>
                  <a:pt x="7" y="1"/>
                </a:moveTo>
                <a:lnTo>
                  <a:pt x="7" y="1"/>
                </a:lnTo>
                <a:lnTo>
                  <a:pt x="6" y="1"/>
                </a:lnTo>
                <a:lnTo>
                  <a:pt x="6" y="1"/>
                </a:lnTo>
                <a:lnTo>
                  <a:pt x="6" y="1"/>
                </a:lnTo>
                <a:lnTo>
                  <a:pt x="5" y="1"/>
                </a:lnTo>
                <a:lnTo>
                  <a:pt x="5" y="1"/>
                </a:lnTo>
                <a:lnTo>
                  <a:pt x="5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1"/>
                </a:lnTo>
                <a:lnTo>
                  <a:pt x="0" y="1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1" y="3"/>
                </a:lnTo>
                <a:lnTo>
                  <a:pt x="1" y="3"/>
                </a:lnTo>
                <a:lnTo>
                  <a:pt x="2" y="3"/>
                </a:lnTo>
                <a:lnTo>
                  <a:pt x="3" y="3"/>
                </a:lnTo>
                <a:lnTo>
                  <a:pt x="4" y="3"/>
                </a:lnTo>
                <a:lnTo>
                  <a:pt x="4" y="3"/>
                </a:lnTo>
                <a:lnTo>
                  <a:pt x="5" y="3"/>
                </a:lnTo>
                <a:lnTo>
                  <a:pt x="6" y="3"/>
                </a:lnTo>
                <a:lnTo>
                  <a:pt x="6" y="3"/>
                </a:lnTo>
                <a:lnTo>
                  <a:pt x="7" y="3"/>
                </a:lnTo>
                <a:lnTo>
                  <a:pt x="7" y="3"/>
                </a:lnTo>
                <a:lnTo>
                  <a:pt x="8" y="3"/>
                </a:lnTo>
                <a:lnTo>
                  <a:pt x="8" y="3"/>
                </a:lnTo>
                <a:lnTo>
                  <a:pt x="8" y="3"/>
                </a:lnTo>
                <a:lnTo>
                  <a:pt x="8" y="3"/>
                </a:lnTo>
                <a:lnTo>
                  <a:pt x="8" y="2"/>
                </a:lnTo>
                <a:lnTo>
                  <a:pt x="8" y="2"/>
                </a:lnTo>
                <a:lnTo>
                  <a:pt x="8" y="1"/>
                </a:lnTo>
                <a:lnTo>
                  <a:pt x="8" y="1"/>
                </a:lnTo>
                <a:lnTo>
                  <a:pt x="7" y="1"/>
                </a:lnTo>
                <a:lnTo>
                  <a:pt x="7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8" name="Freeform 1047"/>
          <p:cNvSpPr>
            <a:spLocks/>
          </p:cNvSpPr>
          <p:nvPr/>
        </p:nvSpPr>
        <p:spPr bwMode="auto">
          <a:xfrm>
            <a:off x="3721630" y="5486213"/>
            <a:ext cx="1422" cy="1442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1 w 1"/>
              <a:gd name="T5" fmla="*/ 1 h 1"/>
              <a:gd name="T6" fmla="*/ 1 w 1"/>
              <a:gd name="T7" fmla="*/ 1 h 1"/>
              <a:gd name="T8" fmla="*/ 1 w 1"/>
              <a:gd name="T9" fmla="*/ 0 h 1"/>
              <a:gd name="T10" fmla="*/ 1 w 1"/>
              <a:gd name="T11" fmla="*/ 0 h 1"/>
              <a:gd name="T12" fmla="*/ 1 w 1"/>
              <a:gd name="T13" fmla="*/ 0 h 1"/>
              <a:gd name="T14" fmla="*/ 1 w 1"/>
              <a:gd name="T15" fmla="*/ 0 h 1"/>
              <a:gd name="T16" fmla="*/ 0 w 1"/>
              <a:gd name="T17" fmla="*/ 0 h 1"/>
              <a:gd name="T18" fmla="*/ 0 w 1"/>
              <a:gd name="T19" fmla="*/ 0 h 1"/>
              <a:gd name="T20" fmla="*/ 0 w 1"/>
              <a:gd name="T21" fmla="*/ 0 h 1"/>
              <a:gd name="T22" fmla="*/ 0 w 1"/>
              <a:gd name="T23" fmla="*/ 0 h 1"/>
              <a:gd name="T24" fmla="*/ 0 w 1"/>
              <a:gd name="T25" fmla="*/ 0 h 1"/>
              <a:gd name="T26" fmla="*/ 0 w 1"/>
              <a:gd name="T27" fmla="*/ 1 h 1"/>
              <a:gd name="T28" fmla="*/ 0 w 1"/>
              <a:gd name="T29" fmla="*/ 1 h 1"/>
              <a:gd name="T30" fmla="*/ 0 w 1"/>
              <a:gd name="T31" fmla="*/ 1 h 1"/>
              <a:gd name="T32" fmla="*/ 0 w 1"/>
              <a:gd name="T33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" h="1">
                <a:moveTo>
                  <a:pt x="0" y="1"/>
                </a:move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9" name="Freeform 1048"/>
          <p:cNvSpPr>
            <a:spLocks/>
          </p:cNvSpPr>
          <p:nvPr/>
        </p:nvSpPr>
        <p:spPr bwMode="auto">
          <a:xfrm>
            <a:off x="3711677" y="5493423"/>
            <a:ext cx="9953" cy="7210"/>
          </a:xfrm>
          <a:custGeom>
            <a:avLst/>
            <a:gdLst>
              <a:gd name="T0" fmla="*/ 7 w 7"/>
              <a:gd name="T1" fmla="*/ 3 h 5"/>
              <a:gd name="T2" fmla="*/ 6 w 7"/>
              <a:gd name="T3" fmla="*/ 2 h 5"/>
              <a:gd name="T4" fmla="*/ 7 w 7"/>
              <a:gd name="T5" fmla="*/ 2 h 5"/>
              <a:gd name="T6" fmla="*/ 7 w 7"/>
              <a:gd name="T7" fmla="*/ 1 h 5"/>
              <a:gd name="T8" fmla="*/ 6 w 7"/>
              <a:gd name="T9" fmla="*/ 1 h 5"/>
              <a:gd name="T10" fmla="*/ 7 w 7"/>
              <a:gd name="T11" fmla="*/ 1 h 5"/>
              <a:gd name="T12" fmla="*/ 6 w 7"/>
              <a:gd name="T13" fmla="*/ 2 h 5"/>
              <a:gd name="T14" fmla="*/ 6 w 7"/>
              <a:gd name="T15" fmla="*/ 2 h 5"/>
              <a:gd name="T16" fmla="*/ 6 w 7"/>
              <a:gd name="T17" fmla="*/ 2 h 5"/>
              <a:gd name="T18" fmla="*/ 6 w 7"/>
              <a:gd name="T19" fmla="*/ 3 h 5"/>
              <a:gd name="T20" fmla="*/ 6 w 7"/>
              <a:gd name="T21" fmla="*/ 3 h 5"/>
              <a:gd name="T22" fmla="*/ 3 w 7"/>
              <a:gd name="T23" fmla="*/ 5 h 5"/>
              <a:gd name="T24" fmla="*/ 1 w 7"/>
              <a:gd name="T25" fmla="*/ 3 h 5"/>
              <a:gd name="T26" fmla="*/ 1 w 7"/>
              <a:gd name="T27" fmla="*/ 2 h 5"/>
              <a:gd name="T28" fmla="*/ 0 w 7"/>
              <a:gd name="T29" fmla="*/ 1 h 5"/>
              <a:gd name="T30" fmla="*/ 1 w 7"/>
              <a:gd name="T31" fmla="*/ 0 h 5"/>
              <a:gd name="T32" fmla="*/ 0 w 7"/>
              <a:gd name="T33" fmla="*/ 0 h 5"/>
              <a:gd name="T34" fmla="*/ 0 w 7"/>
              <a:gd name="T35" fmla="*/ 2 h 5"/>
              <a:gd name="T36" fmla="*/ 1 w 7"/>
              <a:gd name="T37" fmla="*/ 2 h 5"/>
              <a:gd name="T38" fmla="*/ 0 w 7"/>
              <a:gd name="T39" fmla="*/ 3 h 5"/>
              <a:gd name="T40" fmla="*/ 3 w 7"/>
              <a:gd name="T41" fmla="*/ 5 h 5"/>
              <a:gd name="T42" fmla="*/ 7 w 7"/>
              <a:gd name="T43" fmla="*/ 3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7" h="5">
                <a:moveTo>
                  <a:pt x="7" y="3"/>
                </a:moveTo>
                <a:lnTo>
                  <a:pt x="6" y="2"/>
                </a:lnTo>
                <a:lnTo>
                  <a:pt x="7" y="2"/>
                </a:lnTo>
                <a:lnTo>
                  <a:pt x="7" y="1"/>
                </a:lnTo>
                <a:lnTo>
                  <a:pt x="6" y="1"/>
                </a:lnTo>
                <a:lnTo>
                  <a:pt x="7" y="1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6" y="3"/>
                </a:lnTo>
                <a:lnTo>
                  <a:pt x="6" y="3"/>
                </a:lnTo>
                <a:lnTo>
                  <a:pt x="3" y="5"/>
                </a:lnTo>
                <a:lnTo>
                  <a:pt x="1" y="3"/>
                </a:lnTo>
                <a:lnTo>
                  <a:pt x="1" y="2"/>
                </a:lnTo>
                <a:lnTo>
                  <a:pt x="0" y="1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lnTo>
                  <a:pt x="1" y="2"/>
                </a:lnTo>
                <a:lnTo>
                  <a:pt x="0" y="3"/>
                </a:lnTo>
                <a:lnTo>
                  <a:pt x="3" y="5"/>
                </a:lnTo>
                <a:lnTo>
                  <a:pt x="7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0" name="Freeform 1049"/>
          <p:cNvSpPr>
            <a:spLocks/>
          </p:cNvSpPr>
          <p:nvPr/>
        </p:nvSpPr>
        <p:spPr bwMode="auto">
          <a:xfrm>
            <a:off x="3708834" y="5499191"/>
            <a:ext cx="1422" cy="8653"/>
          </a:xfrm>
          <a:custGeom>
            <a:avLst/>
            <a:gdLst>
              <a:gd name="T0" fmla="*/ 0 w 1"/>
              <a:gd name="T1" fmla="*/ 6 h 6"/>
              <a:gd name="T2" fmla="*/ 0 w 1"/>
              <a:gd name="T3" fmla="*/ 1 h 6"/>
              <a:gd name="T4" fmla="*/ 1 w 1"/>
              <a:gd name="T5" fmla="*/ 0 h 6"/>
              <a:gd name="T6" fmla="*/ 1 w 1"/>
              <a:gd name="T7" fmla="*/ 6 h 6"/>
              <a:gd name="T8" fmla="*/ 0 w 1"/>
              <a:gd name="T9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6">
                <a:moveTo>
                  <a:pt x="0" y="6"/>
                </a:moveTo>
                <a:lnTo>
                  <a:pt x="0" y="1"/>
                </a:lnTo>
                <a:lnTo>
                  <a:pt x="1" y="0"/>
                </a:lnTo>
                <a:lnTo>
                  <a:pt x="1" y="6"/>
                </a:lnTo>
                <a:lnTo>
                  <a:pt x="0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71" name="Freeform 1050"/>
          <p:cNvSpPr>
            <a:spLocks/>
          </p:cNvSpPr>
          <p:nvPr/>
        </p:nvSpPr>
        <p:spPr bwMode="auto">
          <a:xfrm>
            <a:off x="3657649" y="5493423"/>
            <a:ext cx="14218" cy="18747"/>
          </a:xfrm>
          <a:custGeom>
            <a:avLst/>
            <a:gdLst>
              <a:gd name="T0" fmla="*/ 10 w 10"/>
              <a:gd name="T1" fmla="*/ 1 h 13"/>
              <a:gd name="T2" fmla="*/ 10 w 10"/>
              <a:gd name="T3" fmla="*/ 0 h 13"/>
              <a:gd name="T4" fmla="*/ 10 w 10"/>
              <a:gd name="T5" fmla="*/ 0 h 13"/>
              <a:gd name="T6" fmla="*/ 9 w 10"/>
              <a:gd name="T7" fmla="*/ 0 h 13"/>
              <a:gd name="T8" fmla="*/ 8 w 10"/>
              <a:gd name="T9" fmla="*/ 0 h 13"/>
              <a:gd name="T10" fmla="*/ 8 w 10"/>
              <a:gd name="T11" fmla="*/ 0 h 13"/>
              <a:gd name="T12" fmla="*/ 7 w 10"/>
              <a:gd name="T13" fmla="*/ 0 h 13"/>
              <a:gd name="T14" fmla="*/ 6 w 10"/>
              <a:gd name="T15" fmla="*/ 0 h 13"/>
              <a:gd name="T16" fmla="*/ 6 w 10"/>
              <a:gd name="T17" fmla="*/ 0 h 13"/>
              <a:gd name="T18" fmla="*/ 5 w 10"/>
              <a:gd name="T19" fmla="*/ 1 h 13"/>
              <a:gd name="T20" fmla="*/ 4 w 10"/>
              <a:gd name="T21" fmla="*/ 1 h 13"/>
              <a:gd name="T22" fmla="*/ 3 w 10"/>
              <a:gd name="T23" fmla="*/ 1 h 13"/>
              <a:gd name="T24" fmla="*/ 3 w 10"/>
              <a:gd name="T25" fmla="*/ 1 h 13"/>
              <a:gd name="T26" fmla="*/ 2 w 10"/>
              <a:gd name="T27" fmla="*/ 1 h 13"/>
              <a:gd name="T28" fmla="*/ 2 w 10"/>
              <a:gd name="T29" fmla="*/ 1 h 13"/>
              <a:gd name="T30" fmla="*/ 2 w 10"/>
              <a:gd name="T31" fmla="*/ 1 h 13"/>
              <a:gd name="T32" fmla="*/ 1 w 10"/>
              <a:gd name="T33" fmla="*/ 1 h 13"/>
              <a:gd name="T34" fmla="*/ 1 w 10"/>
              <a:gd name="T35" fmla="*/ 1 h 13"/>
              <a:gd name="T36" fmla="*/ 1 w 10"/>
              <a:gd name="T37" fmla="*/ 1 h 13"/>
              <a:gd name="T38" fmla="*/ 1 w 10"/>
              <a:gd name="T39" fmla="*/ 1 h 13"/>
              <a:gd name="T40" fmla="*/ 1 w 10"/>
              <a:gd name="T41" fmla="*/ 1 h 13"/>
              <a:gd name="T42" fmla="*/ 1 w 10"/>
              <a:gd name="T43" fmla="*/ 1 h 13"/>
              <a:gd name="T44" fmla="*/ 1 w 10"/>
              <a:gd name="T45" fmla="*/ 1 h 13"/>
              <a:gd name="T46" fmla="*/ 1 w 10"/>
              <a:gd name="T47" fmla="*/ 1 h 13"/>
              <a:gd name="T48" fmla="*/ 1 w 10"/>
              <a:gd name="T49" fmla="*/ 1 h 13"/>
              <a:gd name="T50" fmla="*/ 0 w 10"/>
              <a:gd name="T51" fmla="*/ 1 h 13"/>
              <a:gd name="T52" fmla="*/ 0 w 10"/>
              <a:gd name="T53" fmla="*/ 1 h 13"/>
              <a:gd name="T54" fmla="*/ 0 w 10"/>
              <a:gd name="T55" fmla="*/ 1 h 13"/>
              <a:gd name="T56" fmla="*/ 0 w 10"/>
              <a:gd name="T57" fmla="*/ 1 h 13"/>
              <a:gd name="T58" fmla="*/ 0 w 10"/>
              <a:gd name="T59" fmla="*/ 1 h 13"/>
              <a:gd name="T60" fmla="*/ 0 w 10"/>
              <a:gd name="T61" fmla="*/ 1 h 13"/>
              <a:gd name="T62" fmla="*/ 0 w 10"/>
              <a:gd name="T63" fmla="*/ 1 h 13"/>
              <a:gd name="T64" fmla="*/ 0 w 10"/>
              <a:gd name="T65" fmla="*/ 1 h 13"/>
              <a:gd name="T66" fmla="*/ 0 w 10"/>
              <a:gd name="T67" fmla="*/ 13 h 13"/>
              <a:gd name="T68" fmla="*/ 1 w 10"/>
              <a:gd name="T69" fmla="*/ 13 h 13"/>
              <a:gd name="T70" fmla="*/ 1 w 10"/>
              <a:gd name="T71" fmla="*/ 12 h 13"/>
              <a:gd name="T72" fmla="*/ 1 w 10"/>
              <a:gd name="T73" fmla="*/ 10 h 13"/>
              <a:gd name="T74" fmla="*/ 1 w 10"/>
              <a:gd name="T75" fmla="*/ 8 h 13"/>
              <a:gd name="T76" fmla="*/ 1 w 10"/>
              <a:gd name="T77" fmla="*/ 8 h 13"/>
              <a:gd name="T78" fmla="*/ 2 w 10"/>
              <a:gd name="T79" fmla="*/ 8 h 13"/>
              <a:gd name="T80" fmla="*/ 2 w 10"/>
              <a:gd name="T81" fmla="*/ 7 h 13"/>
              <a:gd name="T82" fmla="*/ 3 w 10"/>
              <a:gd name="T83" fmla="*/ 7 h 13"/>
              <a:gd name="T84" fmla="*/ 3 w 10"/>
              <a:gd name="T85" fmla="*/ 7 h 13"/>
              <a:gd name="T86" fmla="*/ 4 w 10"/>
              <a:gd name="T87" fmla="*/ 7 h 13"/>
              <a:gd name="T88" fmla="*/ 4 w 10"/>
              <a:gd name="T89" fmla="*/ 7 h 13"/>
              <a:gd name="T90" fmla="*/ 5 w 10"/>
              <a:gd name="T91" fmla="*/ 7 h 13"/>
              <a:gd name="T92" fmla="*/ 6 w 10"/>
              <a:gd name="T93" fmla="*/ 6 h 13"/>
              <a:gd name="T94" fmla="*/ 6 w 10"/>
              <a:gd name="T95" fmla="*/ 6 h 13"/>
              <a:gd name="T96" fmla="*/ 7 w 10"/>
              <a:gd name="T97" fmla="*/ 6 h 13"/>
              <a:gd name="T98" fmla="*/ 7 w 10"/>
              <a:gd name="T99" fmla="*/ 6 h 13"/>
              <a:gd name="T100" fmla="*/ 8 w 10"/>
              <a:gd name="T101" fmla="*/ 6 h 13"/>
              <a:gd name="T102" fmla="*/ 9 w 10"/>
              <a:gd name="T103" fmla="*/ 6 h 13"/>
              <a:gd name="T104" fmla="*/ 9 w 10"/>
              <a:gd name="T105" fmla="*/ 6 h 13"/>
              <a:gd name="T106" fmla="*/ 10 w 10"/>
              <a:gd name="T107" fmla="*/ 5 h 13"/>
              <a:gd name="T108" fmla="*/ 10 w 10"/>
              <a:gd name="T109" fmla="*/ 5 h 13"/>
              <a:gd name="T110" fmla="*/ 10 w 10"/>
              <a:gd name="T111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0" h="13">
                <a:moveTo>
                  <a:pt x="10" y="1"/>
                </a:moveTo>
                <a:lnTo>
                  <a:pt x="10" y="0"/>
                </a:lnTo>
                <a:lnTo>
                  <a:pt x="10" y="0"/>
                </a:lnTo>
                <a:lnTo>
                  <a:pt x="9" y="0"/>
                </a:lnTo>
                <a:lnTo>
                  <a:pt x="8" y="0"/>
                </a:lnTo>
                <a:lnTo>
                  <a:pt x="8" y="0"/>
                </a:lnTo>
                <a:lnTo>
                  <a:pt x="7" y="0"/>
                </a:lnTo>
                <a:lnTo>
                  <a:pt x="6" y="0"/>
                </a:lnTo>
                <a:lnTo>
                  <a:pt x="6" y="0"/>
                </a:lnTo>
                <a:lnTo>
                  <a:pt x="5" y="1"/>
                </a:lnTo>
                <a:lnTo>
                  <a:pt x="4" y="1"/>
                </a:lnTo>
                <a:lnTo>
                  <a:pt x="3" y="1"/>
                </a:lnTo>
                <a:lnTo>
                  <a:pt x="3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3"/>
                </a:lnTo>
                <a:lnTo>
                  <a:pt x="1" y="13"/>
                </a:lnTo>
                <a:lnTo>
                  <a:pt x="1" y="12"/>
                </a:lnTo>
                <a:lnTo>
                  <a:pt x="1" y="10"/>
                </a:lnTo>
                <a:lnTo>
                  <a:pt x="1" y="8"/>
                </a:lnTo>
                <a:lnTo>
                  <a:pt x="1" y="8"/>
                </a:lnTo>
                <a:lnTo>
                  <a:pt x="2" y="8"/>
                </a:lnTo>
                <a:lnTo>
                  <a:pt x="2" y="7"/>
                </a:lnTo>
                <a:lnTo>
                  <a:pt x="3" y="7"/>
                </a:lnTo>
                <a:lnTo>
                  <a:pt x="3" y="7"/>
                </a:lnTo>
                <a:lnTo>
                  <a:pt x="4" y="7"/>
                </a:lnTo>
                <a:lnTo>
                  <a:pt x="4" y="7"/>
                </a:lnTo>
                <a:lnTo>
                  <a:pt x="5" y="7"/>
                </a:lnTo>
                <a:lnTo>
                  <a:pt x="6" y="6"/>
                </a:lnTo>
                <a:lnTo>
                  <a:pt x="6" y="6"/>
                </a:lnTo>
                <a:lnTo>
                  <a:pt x="7" y="6"/>
                </a:lnTo>
                <a:lnTo>
                  <a:pt x="7" y="6"/>
                </a:lnTo>
                <a:lnTo>
                  <a:pt x="8" y="6"/>
                </a:lnTo>
                <a:lnTo>
                  <a:pt x="9" y="6"/>
                </a:lnTo>
                <a:lnTo>
                  <a:pt x="9" y="6"/>
                </a:lnTo>
                <a:lnTo>
                  <a:pt x="10" y="5"/>
                </a:lnTo>
                <a:lnTo>
                  <a:pt x="10" y="5"/>
                </a:lnTo>
                <a:lnTo>
                  <a:pt x="1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72" name="Freeform 1051"/>
          <p:cNvSpPr>
            <a:spLocks/>
          </p:cNvSpPr>
          <p:nvPr/>
        </p:nvSpPr>
        <p:spPr bwMode="auto">
          <a:xfrm>
            <a:off x="3654805" y="5507844"/>
            <a:ext cx="81043" cy="15863"/>
          </a:xfrm>
          <a:custGeom>
            <a:avLst/>
            <a:gdLst>
              <a:gd name="T0" fmla="*/ 4 w 57"/>
              <a:gd name="T1" fmla="*/ 1 h 11"/>
              <a:gd name="T2" fmla="*/ 6 w 57"/>
              <a:gd name="T3" fmla="*/ 1 h 11"/>
              <a:gd name="T4" fmla="*/ 8 w 57"/>
              <a:gd name="T5" fmla="*/ 1 h 11"/>
              <a:gd name="T6" fmla="*/ 10 w 57"/>
              <a:gd name="T7" fmla="*/ 0 h 11"/>
              <a:gd name="T8" fmla="*/ 12 w 57"/>
              <a:gd name="T9" fmla="*/ 0 h 11"/>
              <a:gd name="T10" fmla="*/ 14 w 57"/>
              <a:gd name="T11" fmla="*/ 0 h 11"/>
              <a:gd name="T12" fmla="*/ 17 w 57"/>
              <a:gd name="T13" fmla="*/ 0 h 11"/>
              <a:gd name="T14" fmla="*/ 20 w 57"/>
              <a:gd name="T15" fmla="*/ 0 h 11"/>
              <a:gd name="T16" fmla="*/ 22 w 57"/>
              <a:gd name="T17" fmla="*/ 0 h 11"/>
              <a:gd name="T18" fmla="*/ 25 w 57"/>
              <a:gd name="T19" fmla="*/ 0 h 11"/>
              <a:gd name="T20" fmla="*/ 28 w 57"/>
              <a:gd name="T21" fmla="*/ 0 h 11"/>
              <a:gd name="T22" fmla="*/ 32 w 57"/>
              <a:gd name="T23" fmla="*/ 0 h 11"/>
              <a:gd name="T24" fmla="*/ 35 w 57"/>
              <a:gd name="T25" fmla="*/ 0 h 11"/>
              <a:gd name="T26" fmla="*/ 39 w 57"/>
              <a:gd name="T27" fmla="*/ 0 h 11"/>
              <a:gd name="T28" fmla="*/ 42 w 57"/>
              <a:gd name="T29" fmla="*/ 0 h 11"/>
              <a:gd name="T30" fmla="*/ 45 w 57"/>
              <a:gd name="T31" fmla="*/ 0 h 11"/>
              <a:gd name="T32" fmla="*/ 47 w 57"/>
              <a:gd name="T33" fmla="*/ 1 h 11"/>
              <a:gd name="T34" fmla="*/ 49 w 57"/>
              <a:gd name="T35" fmla="*/ 1 h 11"/>
              <a:gd name="T36" fmla="*/ 51 w 57"/>
              <a:gd name="T37" fmla="*/ 1 h 11"/>
              <a:gd name="T38" fmla="*/ 53 w 57"/>
              <a:gd name="T39" fmla="*/ 1 h 11"/>
              <a:gd name="T40" fmla="*/ 54 w 57"/>
              <a:gd name="T41" fmla="*/ 2 h 11"/>
              <a:gd name="T42" fmla="*/ 55 w 57"/>
              <a:gd name="T43" fmla="*/ 2 h 11"/>
              <a:gd name="T44" fmla="*/ 56 w 57"/>
              <a:gd name="T45" fmla="*/ 3 h 11"/>
              <a:gd name="T46" fmla="*/ 56 w 57"/>
              <a:gd name="T47" fmla="*/ 3 h 11"/>
              <a:gd name="T48" fmla="*/ 56 w 57"/>
              <a:gd name="T49" fmla="*/ 7 h 11"/>
              <a:gd name="T50" fmla="*/ 55 w 57"/>
              <a:gd name="T51" fmla="*/ 8 h 11"/>
              <a:gd name="T52" fmla="*/ 53 w 57"/>
              <a:gd name="T53" fmla="*/ 9 h 11"/>
              <a:gd name="T54" fmla="*/ 52 w 57"/>
              <a:gd name="T55" fmla="*/ 9 h 11"/>
              <a:gd name="T56" fmla="*/ 51 w 57"/>
              <a:gd name="T57" fmla="*/ 9 h 11"/>
              <a:gd name="T58" fmla="*/ 50 w 57"/>
              <a:gd name="T59" fmla="*/ 10 h 11"/>
              <a:gd name="T60" fmla="*/ 49 w 57"/>
              <a:gd name="T61" fmla="*/ 10 h 11"/>
              <a:gd name="T62" fmla="*/ 48 w 57"/>
              <a:gd name="T63" fmla="*/ 10 h 11"/>
              <a:gd name="T64" fmla="*/ 47 w 57"/>
              <a:gd name="T65" fmla="*/ 10 h 11"/>
              <a:gd name="T66" fmla="*/ 45 w 57"/>
              <a:gd name="T67" fmla="*/ 10 h 11"/>
              <a:gd name="T68" fmla="*/ 43 w 57"/>
              <a:gd name="T69" fmla="*/ 11 h 11"/>
              <a:gd name="T70" fmla="*/ 41 w 57"/>
              <a:gd name="T71" fmla="*/ 11 h 11"/>
              <a:gd name="T72" fmla="*/ 39 w 57"/>
              <a:gd name="T73" fmla="*/ 11 h 11"/>
              <a:gd name="T74" fmla="*/ 36 w 57"/>
              <a:gd name="T75" fmla="*/ 11 h 11"/>
              <a:gd name="T76" fmla="*/ 35 w 57"/>
              <a:gd name="T77" fmla="*/ 11 h 11"/>
              <a:gd name="T78" fmla="*/ 33 w 57"/>
              <a:gd name="T79" fmla="*/ 11 h 11"/>
              <a:gd name="T80" fmla="*/ 32 w 57"/>
              <a:gd name="T81" fmla="*/ 11 h 11"/>
              <a:gd name="T82" fmla="*/ 30 w 57"/>
              <a:gd name="T83" fmla="*/ 11 h 11"/>
              <a:gd name="T84" fmla="*/ 29 w 57"/>
              <a:gd name="T85" fmla="*/ 11 h 11"/>
              <a:gd name="T86" fmla="*/ 27 w 57"/>
              <a:gd name="T87" fmla="*/ 11 h 11"/>
              <a:gd name="T88" fmla="*/ 26 w 57"/>
              <a:gd name="T89" fmla="*/ 11 h 11"/>
              <a:gd name="T90" fmla="*/ 24 w 57"/>
              <a:gd name="T91" fmla="*/ 11 h 11"/>
              <a:gd name="T92" fmla="*/ 23 w 57"/>
              <a:gd name="T93" fmla="*/ 11 h 11"/>
              <a:gd name="T94" fmla="*/ 21 w 57"/>
              <a:gd name="T95" fmla="*/ 11 h 11"/>
              <a:gd name="T96" fmla="*/ 19 w 57"/>
              <a:gd name="T97" fmla="*/ 11 h 11"/>
              <a:gd name="T98" fmla="*/ 15 w 57"/>
              <a:gd name="T99" fmla="*/ 11 h 11"/>
              <a:gd name="T100" fmla="*/ 12 w 57"/>
              <a:gd name="T101" fmla="*/ 11 h 11"/>
              <a:gd name="T102" fmla="*/ 9 w 57"/>
              <a:gd name="T103" fmla="*/ 10 h 11"/>
              <a:gd name="T104" fmla="*/ 7 w 57"/>
              <a:gd name="T105" fmla="*/ 10 h 11"/>
              <a:gd name="T106" fmla="*/ 5 w 57"/>
              <a:gd name="T107" fmla="*/ 9 h 11"/>
              <a:gd name="T108" fmla="*/ 3 w 57"/>
              <a:gd name="T109" fmla="*/ 9 h 11"/>
              <a:gd name="T110" fmla="*/ 2 w 57"/>
              <a:gd name="T111" fmla="*/ 9 h 11"/>
              <a:gd name="T112" fmla="*/ 1 w 57"/>
              <a:gd name="T113" fmla="*/ 8 h 11"/>
              <a:gd name="T114" fmla="*/ 0 w 57"/>
              <a:gd name="T115" fmla="*/ 8 h 11"/>
              <a:gd name="T116" fmla="*/ 0 w 57"/>
              <a:gd name="T117" fmla="*/ 7 h 11"/>
              <a:gd name="T118" fmla="*/ 0 w 57"/>
              <a:gd name="T119" fmla="*/ 3 h 11"/>
              <a:gd name="T120" fmla="*/ 1 w 57"/>
              <a:gd name="T121" fmla="*/ 2 h 11"/>
              <a:gd name="T122" fmla="*/ 2 w 57"/>
              <a:gd name="T123" fmla="*/ 2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7" h="11">
                <a:moveTo>
                  <a:pt x="3" y="2"/>
                </a:moveTo>
                <a:lnTo>
                  <a:pt x="4" y="1"/>
                </a:lnTo>
                <a:lnTo>
                  <a:pt x="4" y="1"/>
                </a:lnTo>
                <a:lnTo>
                  <a:pt x="5" y="1"/>
                </a:lnTo>
                <a:lnTo>
                  <a:pt x="5" y="1"/>
                </a:lnTo>
                <a:lnTo>
                  <a:pt x="6" y="1"/>
                </a:lnTo>
                <a:lnTo>
                  <a:pt x="7" y="1"/>
                </a:lnTo>
                <a:lnTo>
                  <a:pt x="7" y="1"/>
                </a:lnTo>
                <a:lnTo>
                  <a:pt x="8" y="1"/>
                </a:lnTo>
                <a:lnTo>
                  <a:pt x="8" y="1"/>
                </a:lnTo>
                <a:lnTo>
                  <a:pt x="9" y="1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2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1" y="0"/>
                </a:lnTo>
                <a:lnTo>
                  <a:pt x="32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7" y="0"/>
                </a:lnTo>
                <a:lnTo>
                  <a:pt x="38" y="0"/>
                </a:lnTo>
                <a:lnTo>
                  <a:pt x="39" y="0"/>
                </a:lnTo>
                <a:lnTo>
                  <a:pt x="40" y="0"/>
                </a:lnTo>
                <a:lnTo>
                  <a:pt x="41" y="0"/>
                </a:lnTo>
                <a:lnTo>
                  <a:pt x="42" y="0"/>
                </a:lnTo>
                <a:lnTo>
                  <a:pt x="43" y="0"/>
                </a:lnTo>
                <a:lnTo>
                  <a:pt x="44" y="0"/>
                </a:lnTo>
                <a:lnTo>
                  <a:pt x="45" y="0"/>
                </a:lnTo>
                <a:lnTo>
                  <a:pt x="46" y="0"/>
                </a:lnTo>
                <a:lnTo>
                  <a:pt x="47" y="0"/>
                </a:lnTo>
                <a:lnTo>
                  <a:pt x="47" y="1"/>
                </a:lnTo>
                <a:lnTo>
                  <a:pt x="48" y="1"/>
                </a:lnTo>
                <a:lnTo>
                  <a:pt x="49" y="1"/>
                </a:lnTo>
                <a:lnTo>
                  <a:pt x="49" y="1"/>
                </a:lnTo>
                <a:lnTo>
                  <a:pt x="50" y="1"/>
                </a:lnTo>
                <a:lnTo>
                  <a:pt x="50" y="1"/>
                </a:lnTo>
                <a:lnTo>
                  <a:pt x="51" y="1"/>
                </a:lnTo>
                <a:lnTo>
                  <a:pt x="52" y="1"/>
                </a:lnTo>
                <a:lnTo>
                  <a:pt x="52" y="1"/>
                </a:lnTo>
                <a:lnTo>
                  <a:pt x="53" y="1"/>
                </a:lnTo>
                <a:lnTo>
                  <a:pt x="53" y="1"/>
                </a:lnTo>
                <a:lnTo>
                  <a:pt x="53" y="2"/>
                </a:lnTo>
                <a:lnTo>
                  <a:pt x="54" y="2"/>
                </a:lnTo>
                <a:lnTo>
                  <a:pt x="54" y="2"/>
                </a:lnTo>
                <a:lnTo>
                  <a:pt x="55" y="2"/>
                </a:lnTo>
                <a:lnTo>
                  <a:pt x="55" y="2"/>
                </a:lnTo>
                <a:lnTo>
                  <a:pt x="55" y="2"/>
                </a:lnTo>
                <a:lnTo>
                  <a:pt x="56" y="2"/>
                </a:lnTo>
                <a:lnTo>
                  <a:pt x="56" y="3"/>
                </a:lnTo>
                <a:lnTo>
                  <a:pt x="56" y="3"/>
                </a:lnTo>
                <a:lnTo>
                  <a:pt x="56" y="3"/>
                </a:lnTo>
                <a:lnTo>
                  <a:pt x="56" y="3"/>
                </a:lnTo>
                <a:lnTo>
                  <a:pt x="57" y="3"/>
                </a:lnTo>
                <a:lnTo>
                  <a:pt x="57" y="7"/>
                </a:lnTo>
                <a:lnTo>
                  <a:pt x="56" y="7"/>
                </a:lnTo>
                <a:lnTo>
                  <a:pt x="56" y="8"/>
                </a:lnTo>
                <a:lnTo>
                  <a:pt x="56" y="8"/>
                </a:lnTo>
                <a:lnTo>
                  <a:pt x="55" y="8"/>
                </a:lnTo>
                <a:lnTo>
                  <a:pt x="54" y="8"/>
                </a:lnTo>
                <a:lnTo>
                  <a:pt x="54" y="9"/>
                </a:lnTo>
                <a:lnTo>
                  <a:pt x="53" y="9"/>
                </a:lnTo>
                <a:lnTo>
                  <a:pt x="53" y="9"/>
                </a:lnTo>
                <a:lnTo>
                  <a:pt x="52" y="9"/>
                </a:lnTo>
                <a:lnTo>
                  <a:pt x="52" y="9"/>
                </a:lnTo>
                <a:lnTo>
                  <a:pt x="52" y="9"/>
                </a:lnTo>
                <a:lnTo>
                  <a:pt x="52" y="9"/>
                </a:lnTo>
                <a:lnTo>
                  <a:pt x="51" y="9"/>
                </a:lnTo>
                <a:lnTo>
                  <a:pt x="51" y="10"/>
                </a:lnTo>
                <a:lnTo>
                  <a:pt x="51" y="10"/>
                </a:lnTo>
                <a:lnTo>
                  <a:pt x="50" y="10"/>
                </a:lnTo>
                <a:lnTo>
                  <a:pt x="50" y="10"/>
                </a:lnTo>
                <a:lnTo>
                  <a:pt x="50" y="10"/>
                </a:lnTo>
                <a:lnTo>
                  <a:pt x="49" y="10"/>
                </a:lnTo>
                <a:lnTo>
                  <a:pt x="49" y="10"/>
                </a:lnTo>
                <a:lnTo>
                  <a:pt x="48" y="10"/>
                </a:lnTo>
                <a:lnTo>
                  <a:pt x="48" y="10"/>
                </a:lnTo>
                <a:lnTo>
                  <a:pt x="48" y="10"/>
                </a:lnTo>
                <a:lnTo>
                  <a:pt x="47" y="10"/>
                </a:lnTo>
                <a:lnTo>
                  <a:pt x="47" y="10"/>
                </a:lnTo>
                <a:lnTo>
                  <a:pt x="46" y="10"/>
                </a:lnTo>
                <a:lnTo>
                  <a:pt x="45" y="10"/>
                </a:lnTo>
                <a:lnTo>
                  <a:pt x="45" y="10"/>
                </a:lnTo>
                <a:lnTo>
                  <a:pt x="44" y="11"/>
                </a:lnTo>
                <a:lnTo>
                  <a:pt x="44" y="11"/>
                </a:lnTo>
                <a:lnTo>
                  <a:pt x="43" y="11"/>
                </a:lnTo>
                <a:lnTo>
                  <a:pt x="42" y="11"/>
                </a:lnTo>
                <a:lnTo>
                  <a:pt x="41" y="11"/>
                </a:lnTo>
                <a:lnTo>
                  <a:pt x="41" y="11"/>
                </a:lnTo>
                <a:lnTo>
                  <a:pt x="40" y="11"/>
                </a:lnTo>
                <a:lnTo>
                  <a:pt x="39" y="11"/>
                </a:lnTo>
                <a:lnTo>
                  <a:pt x="39" y="11"/>
                </a:lnTo>
                <a:lnTo>
                  <a:pt x="38" y="11"/>
                </a:lnTo>
                <a:lnTo>
                  <a:pt x="37" y="11"/>
                </a:lnTo>
                <a:lnTo>
                  <a:pt x="36" y="11"/>
                </a:lnTo>
                <a:lnTo>
                  <a:pt x="36" y="11"/>
                </a:lnTo>
                <a:lnTo>
                  <a:pt x="35" y="11"/>
                </a:lnTo>
                <a:lnTo>
                  <a:pt x="35" y="11"/>
                </a:lnTo>
                <a:lnTo>
                  <a:pt x="34" y="11"/>
                </a:lnTo>
                <a:lnTo>
                  <a:pt x="34" y="11"/>
                </a:lnTo>
                <a:lnTo>
                  <a:pt x="33" y="11"/>
                </a:lnTo>
                <a:lnTo>
                  <a:pt x="33" y="11"/>
                </a:lnTo>
                <a:lnTo>
                  <a:pt x="32" y="11"/>
                </a:lnTo>
                <a:lnTo>
                  <a:pt x="32" y="11"/>
                </a:lnTo>
                <a:lnTo>
                  <a:pt x="31" y="11"/>
                </a:lnTo>
                <a:lnTo>
                  <a:pt x="31" y="11"/>
                </a:lnTo>
                <a:lnTo>
                  <a:pt x="30" y="11"/>
                </a:lnTo>
                <a:lnTo>
                  <a:pt x="30" y="11"/>
                </a:lnTo>
                <a:lnTo>
                  <a:pt x="29" y="11"/>
                </a:lnTo>
                <a:lnTo>
                  <a:pt x="29" y="11"/>
                </a:lnTo>
                <a:lnTo>
                  <a:pt x="28" y="11"/>
                </a:lnTo>
                <a:lnTo>
                  <a:pt x="28" y="11"/>
                </a:lnTo>
                <a:lnTo>
                  <a:pt x="27" y="11"/>
                </a:lnTo>
                <a:lnTo>
                  <a:pt x="27" y="11"/>
                </a:lnTo>
                <a:lnTo>
                  <a:pt x="26" y="11"/>
                </a:lnTo>
                <a:lnTo>
                  <a:pt x="26" y="11"/>
                </a:lnTo>
                <a:lnTo>
                  <a:pt x="25" y="11"/>
                </a:lnTo>
                <a:lnTo>
                  <a:pt x="25" y="11"/>
                </a:lnTo>
                <a:lnTo>
                  <a:pt x="24" y="11"/>
                </a:lnTo>
                <a:lnTo>
                  <a:pt x="24" y="11"/>
                </a:lnTo>
                <a:lnTo>
                  <a:pt x="23" y="11"/>
                </a:lnTo>
                <a:lnTo>
                  <a:pt x="23" y="11"/>
                </a:lnTo>
                <a:lnTo>
                  <a:pt x="22" y="11"/>
                </a:lnTo>
                <a:lnTo>
                  <a:pt x="22" y="11"/>
                </a:lnTo>
                <a:lnTo>
                  <a:pt x="21" y="11"/>
                </a:lnTo>
                <a:lnTo>
                  <a:pt x="21" y="11"/>
                </a:lnTo>
                <a:lnTo>
                  <a:pt x="20" y="11"/>
                </a:lnTo>
                <a:lnTo>
                  <a:pt x="19" y="11"/>
                </a:lnTo>
                <a:lnTo>
                  <a:pt x="18" y="11"/>
                </a:lnTo>
                <a:lnTo>
                  <a:pt x="16" y="11"/>
                </a:lnTo>
                <a:lnTo>
                  <a:pt x="15" y="11"/>
                </a:lnTo>
                <a:lnTo>
                  <a:pt x="14" y="11"/>
                </a:lnTo>
                <a:lnTo>
                  <a:pt x="13" y="11"/>
                </a:lnTo>
                <a:lnTo>
                  <a:pt x="12" y="11"/>
                </a:lnTo>
                <a:lnTo>
                  <a:pt x="11" y="10"/>
                </a:lnTo>
                <a:lnTo>
                  <a:pt x="10" y="10"/>
                </a:lnTo>
                <a:lnTo>
                  <a:pt x="9" y="10"/>
                </a:lnTo>
                <a:lnTo>
                  <a:pt x="9" y="10"/>
                </a:lnTo>
                <a:lnTo>
                  <a:pt x="8" y="10"/>
                </a:lnTo>
                <a:lnTo>
                  <a:pt x="7" y="10"/>
                </a:lnTo>
                <a:lnTo>
                  <a:pt x="6" y="10"/>
                </a:lnTo>
                <a:lnTo>
                  <a:pt x="6" y="10"/>
                </a:lnTo>
                <a:lnTo>
                  <a:pt x="5" y="9"/>
                </a:lnTo>
                <a:lnTo>
                  <a:pt x="4" y="9"/>
                </a:lnTo>
                <a:lnTo>
                  <a:pt x="4" y="9"/>
                </a:lnTo>
                <a:lnTo>
                  <a:pt x="3" y="9"/>
                </a:lnTo>
                <a:lnTo>
                  <a:pt x="3" y="9"/>
                </a:lnTo>
                <a:lnTo>
                  <a:pt x="2" y="9"/>
                </a:lnTo>
                <a:lnTo>
                  <a:pt x="2" y="9"/>
                </a:lnTo>
                <a:lnTo>
                  <a:pt x="2" y="8"/>
                </a:lnTo>
                <a:lnTo>
                  <a:pt x="1" y="8"/>
                </a:lnTo>
                <a:lnTo>
                  <a:pt x="1" y="8"/>
                </a:lnTo>
                <a:lnTo>
                  <a:pt x="1" y="8"/>
                </a:lnTo>
                <a:lnTo>
                  <a:pt x="1" y="8"/>
                </a:lnTo>
                <a:lnTo>
                  <a:pt x="0" y="8"/>
                </a:lnTo>
                <a:lnTo>
                  <a:pt x="0" y="8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3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73" name="Freeform 1052"/>
          <p:cNvSpPr>
            <a:spLocks/>
          </p:cNvSpPr>
          <p:nvPr/>
        </p:nvSpPr>
        <p:spPr bwMode="auto">
          <a:xfrm>
            <a:off x="3656227" y="5507844"/>
            <a:ext cx="76778" cy="10095"/>
          </a:xfrm>
          <a:custGeom>
            <a:avLst/>
            <a:gdLst>
              <a:gd name="T0" fmla="*/ 52 w 54"/>
              <a:gd name="T1" fmla="*/ 5 h 7"/>
              <a:gd name="T2" fmla="*/ 49 w 54"/>
              <a:gd name="T3" fmla="*/ 6 h 7"/>
              <a:gd name="T4" fmla="*/ 46 w 54"/>
              <a:gd name="T5" fmla="*/ 6 h 7"/>
              <a:gd name="T6" fmla="*/ 42 w 54"/>
              <a:gd name="T7" fmla="*/ 6 h 7"/>
              <a:gd name="T8" fmla="*/ 38 w 54"/>
              <a:gd name="T9" fmla="*/ 7 h 7"/>
              <a:gd name="T10" fmla="*/ 34 w 54"/>
              <a:gd name="T11" fmla="*/ 7 h 7"/>
              <a:gd name="T12" fmla="*/ 33 w 54"/>
              <a:gd name="T13" fmla="*/ 7 h 7"/>
              <a:gd name="T14" fmla="*/ 31 w 54"/>
              <a:gd name="T15" fmla="*/ 7 h 7"/>
              <a:gd name="T16" fmla="*/ 30 w 54"/>
              <a:gd name="T17" fmla="*/ 7 h 7"/>
              <a:gd name="T18" fmla="*/ 29 w 54"/>
              <a:gd name="T19" fmla="*/ 7 h 7"/>
              <a:gd name="T20" fmla="*/ 27 w 54"/>
              <a:gd name="T21" fmla="*/ 7 h 7"/>
              <a:gd name="T22" fmla="*/ 25 w 54"/>
              <a:gd name="T23" fmla="*/ 7 h 7"/>
              <a:gd name="T24" fmla="*/ 23 w 54"/>
              <a:gd name="T25" fmla="*/ 7 h 7"/>
              <a:gd name="T26" fmla="*/ 21 w 54"/>
              <a:gd name="T27" fmla="*/ 7 h 7"/>
              <a:gd name="T28" fmla="*/ 19 w 54"/>
              <a:gd name="T29" fmla="*/ 7 h 7"/>
              <a:gd name="T30" fmla="*/ 17 w 54"/>
              <a:gd name="T31" fmla="*/ 7 h 7"/>
              <a:gd name="T32" fmla="*/ 15 w 54"/>
              <a:gd name="T33" fmla="*/ 7 h 7"/>
              <a:gd name="T34" fmla="*/ 13 w 54"/>
              <a:gd name="T35" fmla="*/ 6 h 7"/>
              <a:gd name="T36" fmla="*/ 10 w 54"/>
              <a:gd name="T37" fmla="*/ 6 h 7"/>
              <a:gd name="T38" fmla="*/ 8 w 54"/>
              <a:gd name="T39" fmla="*/ 6 h 7"/>
              <a:gd name="T40" fmla="*/ 7 w 54"/>
              <a:gd name="T41" fmla="*/ 6 h 7"/>
              <a:gd name="T42" fmla="*/ 5 w 54"/>
              <a:gd name="T43" fmla="*/ 6 h 7"/>
              <a:gd name="T44" fmla="*/ 4 w 54"/>
              <a:gd name="T45" fmla="*/ 5 h 7"/>
              <a:gd name="T46" fmla="*/ 3 w 54"/>
              <a:gd name="T47" fmla="*/ 5 h 7"/>
              <a:gd name="T48" fmla="*/ 2 w 54"/>
              <a:gd name="T49" fmla="*/ 5 h 7"/>
              <a:gd name="T50" fmla="*/ 0 w 54"/>
              <a:gd name="T51" fmla="*/ 4 h 7"/>
              <a:gd name="T52" fmla="*/ 0 w 54"/>
              <a:gd name="T53" fmla="*/ 4 h 7"/>
              <a:gd name="T54" fmla="*/ 0 w 54"/>
              <a:gd name="T55" fmla="*/ 3 h 7"/>
              <a:gd name="T56" fmla="*/ 1 w 54"/>
              <a:gd name="T57" fmla="*/ 3 h 7"/>
              <a:gd name="T58" fmla="*/ 3 w 54"/>
              <a:gd name="T59" fmla="*/ 2 h 7"/>
              <a:gd name="T60" fmla="*/ 5 w 54"/>
              <a:gd name="T61" fmla="*/ 2 h 7"/>
              <a:gd name="T62" fmla="*/ 8 w 54"/>
              <a:gd name="T63" fmla="*/ 1 h 7"/>
              <a:gd name="T64" fmla="*/ 11 w 54"/>
              <a:gd name="T65" fmla="*/ 1 h 7"/>
              <a:gd name="T66" fmla="*/ 14 w 54"/>
              <a:gd name="T67" fmla="*/ 1 h 7"/>
              <a:gd name="T68" fmla="*/ 17 w 54"/>
              <a:gd name="T69" fmla="*/ 0 h 7"/>
              <a:gd name="T70" fmla="*/ 21 w 54"/>
              <a:gd name="T71" fmla="*/ 0 h 7"/>
              <a:gd name="T72" fmla="*/ 25 w 54"/>
              <a:gd name="T73" fmla="*/ 0 h 7"/>
              <a:gd name="T74" fmla="*/ 28 w 54"/>
              <a:gd name="T75" fmla="*/ 0 h 7"/>
              <a:gd name="T76" fmla="*/ 31 w 54"/>
              <a:gd name="T77" fmla="*/ 0 h 7"/>
              <a:gd name="T78" fmla="*/ 35 w 54"/>
              <a:gd name="T79" fmla="*/ 0 h 7"/>
              <a:gd name="T80" fmla="*/ 37 w 54"/>
              <a:gd name="T81" fmla="*/ 0 h 7"/>
              <a:gd name="T82" fmla="*/ 40 w 54"/>
              <a:gd name="T83" fmla="*/ 1 h 7"/>
              <a:gd name="T84" fmla="*/ 43 w 54"/>
              <a:gd name="T85" fmla="*/ 1 h 7"/>
              <a:gd name="T86" fmla="*/ 45 w 54"/>
              <a:gd name="T87" fmla="*/ 1 h 7"/>
              <a:gd name="T88" fmla="*/ 47 w 54"/>
              <a:gd name="T89" fmla="*/ 1 h 7"/>
              <a:gd name="T90" fmla="*/ 49 w 54"/>
              <a:gd name="T91" fmla="*/ 2 h 7"/>
              <a:gd name="T92" fmla="*/ 51 w 54"/>
              <a:gd name="T93" fmla="*/ 2 h 7"/>
              <a:gd name="T94" fmla="*/ 52 w 54"/>
              <a:gd name="T95" fmla="*/ 2 h 7"/>
              <a:gd name="T96" fmla="*/ 53 w 54"/>
              <a:gd name="T97" fmla="*/ 3 h 7"/>
              <a:gd name="T98" fmla="*/ 54 w 54"/>
              <a:gd name="T99" fmla="*/ 3 h 7"/>
              <a:gd name="T100" fmla="*/ 54 w 54"/>
              <a:gd name="T101" fmla="*/ 4 h 7"/>
              <a:gd name="T102" fmla="*/ 54 w 54"/>
              <a:gd name="T103" fmla="*/ 4 h 7"/>
              <a:gd name="T104" fmla="*/ 54 w 54"/>
              <a:gd name="T105" fmla="*/ 4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4" h="7">
                <a:moveTo>
                  <a:pt x="53" y="5"/>
                </a:moveTo>
                <a:lnTo>
                  <a:pt x="52" y="5"/>
                </a:lnTo>
                <a:lnTo>
                  <a:pt x="52" y="5"/>
                </a:lnTo>
                <a:lnTo>
                  <a:pt x="51" y="5"/>
                </a:lnTo>
                <a:lnTo>
                  <a:pt x="50" y="5"/>
                </a:lnTo>
                <a:lnTo>
                  <a:pt x="49" y="6"/>
                </a:lnTo>
                <a:lnTo>
                  <a:pt x="48" y="6"/>
                </a:lnTo>
                <a:lnTo>
                  <a:pt x="47" y="6"/>
                </a:lnTo>
                <a:lnTo>
                  <a:pt x="46" y="6"/>
                </a:lnTo>
                <a:lnTo>
                  <a:pt x="45" y="6"/>
                </a:lnTo>
                <a:lnTo>
                  <a:pt x="43" y="6"/>
                </a:lnTo>
                <a:lnTo>
                  <a:pt x="42" y="6"/>
                </a:lnTo>
                <a:lnTo>
                  <a:pt x="41" y="7"/>
                </a:lnTo>
                <a:lnTo>
                  <a:pt x="39" y="7"/>
                </a:lnTo>
                <a:lnTo>
                  <a:pt x="38" y="7"/>
                </a:lnTo>
                <a:lnTo>
                  <a:pt x="36" y="7"/>
                </a:lnTo>
                <a:lnTo>
                  <a:pt x="35" y="7"/>
                </a:lnTo>
                <a:lnTo>
                  <a:pt x="34" y="7"/>
                </a:lnTo>
                <a:lnTo>
                  <a:pt x="34" y="7"/>
                </a:lnTo>
                <a:lnTo>
                  <a:pt x="33" y="7"/>
                </a:lnTo>
                <a:lnTo>
                  <a:pt x="33" y="7"/>
                </a:lnTo>
                <a:lnTo>
                  <a:pt x="32" y="7"/>
                </a:lnTo>
                <a:lnTo>
                  <a:pt x="32" y="7"/>
                </a:lnTo>
                <a:lnTo>
                  <a:pt x="31" y="7"/>
                </a:lnTo>
                <a:lnTo>
                  <a:pt x="31" y="7"/>
                </a:lnTo>
                <a:lnTo>
                  <a:pt x="31" y="7"/>
                </a:lnTo>
                <a:lnTo>
                  <a:pt x="30" y="7"/>
                </a:lnTo>
                <a:lnTo>
                  <a:pt x="30" y="7"/>
                </a:lnTo>
                <a:lnTo>
                  <a:pt x="29" y="7"/>
                </a:lnTo>
                <a:lnTo>
                  <a:pt x="29" y="7"/>
                </a:lnTo>
                <a:lnTo>
                  <a:pt x="28" y="7"/>
                </a:lnTo>
                <a:lnTo>
                  <a:pt x="28" y="7"/>
                </a:lnTo>
                <a:lnTo>
                  <a:pt x="27" y="7"/>
                </a:lnTo>
                <a:lnTo>
                  <a:pt x="26" y="7"/>
                </a:lnTo>
                <a:lnTo>
                  <a:pt x="26" y="7"/>
                </a:lnTo>
                <a:lnTo>
                  <a:pt x="25" y="7"/>
                </a:lnTo>
                <a:lnTo>
                  <a:pt x="24" y="7"/>
                </a:lnTo>
                <a:lnTo>
                  <a:pt x="24" y="7"/>
                </a:lnTo>
                <a:lnTo>
                  <a:pt x="23" y="7"/>
                </a:lnTo>
                <a:lnTo>
                  <a:pt x="22" y="7"/>
                </a:lnTo>
                <a:lnTo>
                  <a:pt x="22" y="7"/>
                </a:lnTo>
                <a:lnTo>
                  <a:pt x="21" y="7"/>
                </a:lnTo>
                <a:lnTo>
                  <a:pt x="20" y="7"/>
                </a:lnTo>
                <a:lnTo>
                  <a:pt x="20" y="7"/>
                </a:lnTo>
                <a:lnTo>
                  <a:pt x="19" y="7"/>
                </a:lnTo>
                <a:lnTo>
                  <a:pt x="19" y="7"/>
                </a:lnTo>
                <a:lnTo>
                  <a:pt x="18" y="7"/>
                </a:lnTo>
                <a:lnTo>
                  <a:pt x="17" y="7"/>
                </a:lnTo>
                <a:lnTo>
                  <a:pt x="17" y="7"/>
                </a:lnTo>
                <a:lnTo>
                  <a:pt x="16" y="7"/>
                </a:lnTo>
                <a:lnTo>
                  <a:pt x="15" y="7"/>
                </a:lnTo>
                <a:lnTo>
                  <a:pt x="14" y="7"/>
                </a:lnTo>
                <a:lnTo>
                  <a:pt x="13" y="7"/>
                </a:lnTo>
                <a:lnTo>
                  <a:pt x="13" y="6"/>
                </a:lnTo>
                <a:lnTo>
                  <a:pt x="12" y="6"/>
                </a:lnTo>
                <a:lnTo>
                  <a:pt x="11" y="6"/>
                </a:lnTo>
                <a:lnTo>
                  <a:pt x="10" y="6"/>
                </a:lnTo>
                <a:lnTo>
                  <a:pt x="10" y="6"/>
                </a:lnTo>
                <a:lnTo>
                  <a:pt x="9" y="6"/>
                </a:lnTo>
                <a:lnTo>
                  <a:pt x="8" y="6"/>
                </a:lnTo>
                <a:lnTo>
                  <a:pt x="8" y="6"/>
                </a:lnTo>
                <a:lnTo>
                  <a:pt x="7" y="6"/>
                </a:lnTo>
                <a:lnTo>
                  <a:pt x="7" y="6"/>
                </a:lnTo>
                <a:lnTo>
                  <a:pt x="6" y="6"/>
                </a:lnTo>
                <a:lnTo>
                  <a:pt x="5" y="6"/>
                </a:lnTo>
                <a:lnTo>
                  <a:pt x="5" y="6"/>
                </a:lnTo>
                <a:lnTo>
                  <a:pt x="5" y="6"/>
                </a:lnTo>
                <a:lnTo>
                  <a:pt x="5" y="5"/>
                </a:lnTo>
                <a:lnTo>
                  <a:pt x="4" y="5"/>
                </a:lnTo>
                <a:lnTo>
                  <a:pt x="4" y="5"/>
                </a:lnTo>
                <a:lnTo>
                  <a:pt x="4" y="5"/>
                </a:lnTo>
                <a:lnTo>
                  <a:pt x="3" y="5"/>
                </a:lnTo>
                <a:lnTo>
                  <a:pt x="3" y="5"/>
                </a:lnTo>
                <a:lnTo>
                  <a:pt x="2" y="5"/>
                </a:lnTo>
                <a:lnTo>
                  <a:pt x="2" y="5"/>
                </a:lnTo>
                <a:lnTo>
                  <a:pt x="1" y="5"/>
                </a:lnTo>
                <a:lnTo>
                  <a:pt x="1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1" y="3"/>
                </a:lnTo>
                <a:lnTo>
                  <a:pt x="1" y="3"/>
                </a:lnTo>
                <a:lnTo>
                  <a:pt x="2" y="2"/>
                </a:lnTo>
                <a:lnTo>
                  <a:pt x="2" y="2"/>
                </a:lnTo>
                <a:lnTo>
                  <a:pt x="3" y="2"/>
                </a:lnTo>
                <a:lnTo>
                  <a:pt x="4" y="2"/>
                </a:lnTo>
                <a:lnTo>
                  <a:pt x="4" y="2"/>
                </a:lnTo>
                <a:lnTo>
                  <a:pt x="5" y="2"/>
                </a:lnTo>
                <a:lnTo>
                  <a:pt x="6" y="1"/>
                </a:lnTo>
                <a:lnTo>
                  <a:pt x="7" y="1"/>
                </a:lnTo>
                <a:lnTo>
                  <a:pt x="8" y="1"/>
                </a:lnTo>
                <a:lnTo>
                  <a:pt x="9" y="1"/>
                </a:lnTo>
                <a:lnTo>
                  <a:pt x="10" y="1"/>
                </a:lnTo>
                <a:lnTo>
                  <a:pt x="11" y="1"/>
                </a:lnTo>
                <a:lnTo>
                  <a:pt x="12" y="1"/>
                </a:lnTo>
                <a:lnTo>
                  <a:pt x="13" y="1"/>
                </a:lnTo>
                <a:lnTo>
                  <a:pt x="14" y="1"/>
                </a:lnTo>
                <a:lnTo>
                  <a:pt x="15" y="1"/>
                </a:lnTo>
                <a:lnTo>
                  <a:pt x="16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1" y="0"/>
                </a:lnTo>
                <a:lnTo>
                  <a:pt x="22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1" y="0"/>
                </a:lnTo>
                <a:lnTo>
                  <a:pt x="32" y="0"/>
                </a:lnTo>
                <a:lnTo>
                  <a:pt x="33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7" y="0"/>
                </a:lnTo>
                <a:lnTo>
                  <a:pt x="38" y="0"/>
                </a:lnTo>
                <a:lnTo>
                  <a:pt x="39" y="1"/>
                </a:lnTo>
                <a:lnTo>
                  <a:pt x="40" y="1"/>
                </a:lnTo>
                <a:lnTo>
                  <a:pt x="41" y="1"/>
                </a:lnTo>
                <a:lnTo>
                  <a:pt x="42" y="1"/>
                </a:lnTo>
                <a:lnTo>
                  <a:pt x="43" y="1"/>
                </a:lnTo>
                <a:lnTo>
                  <a:pt x="44" y="1"/>
                </a:lnTo>
                <a:lnTo>
                  <a:pt x="44" y="1"/>
                </a:lnTo>
                <a:lnTo>
                  <a:pt x="45" y="1"/>
                </a:lnTo>
                <a:lnTo>
                  <a:pt x="46" y="1"/>
                </a:lnTo>
                <a:lnTo>
                  <a:pt x="47" y="1"/>
                </a:lnTo>
                <a:lnTo>
                  <a:pt x="47" y="1"/>
                </a:lnTo>
                <a:lnTo>
                  <a:pt x="48" y="1"/>
                </a:lnTo>
                <a:lnTo>
                  <a:pt x="49" y="2"/>
                </a:lnTo>
                <a:lnTo>
                  <a:pt x="49" y="2"/>
                </a:lnTo>
                <a:lnTo>
                  <a:pt x="50" y="2"/>
                </a:lnTo>
                <a:lnTo>
                  <a:pt x="50" y="2"/>
                </a:lnTo>
                <a:lnTo>
                  <a:pt x="51" y="2"/>
                </a:lnTo>
                <a:lnTo>
                  <a:pt x="51" y="2"/>
                </a:lnTo>
                <a:lnTo>
                  <a:pt x="52" y="2"/>
                </a:lnTo>
                <a:lnTo>
                  <a:pt x="52" y="2"/>
                </a:lnTo>
                <a:lnTo>
                  <a:pt x="53" y="2"/>
                </a:lnTo>
                <a:lnTo>
                  <a:pt x="53" y="3"/>
                </a:lnTo>
                <a:lnTo>
                  <a:pt x="53" y="3"/>
                </a:lnTo>
                <a:lnTo>
                  <a:pt x="54" y="3"/>
                </a:lnTo>
                <a:lnTo>
                  <a:pt x="54" y="3"/>
                </a:lnTo>
                <a:lnTo>
                  <a:pt x="54" y="3"/>
                </a:lnTo>
                <a:lnTo>
                  <a:pt x="54" y="3"/>
                </a:lnTo>
                <a:lnTo>
                  <a:pt x="54" y="3"/>
                </a:lnTo>
                <a:lnTo>
                  <a:pt x="54" y="4"/>
                </a:lnTo>
                <a:lnTo>
                  <a:pt x="54" y="4"/>
                </a:lnTo>
                <a:lnTo>
                  <a:pt x="54" y="4"/>
                </a:lnTo>
                <a:lnTo>
                  <a:pt x="54" y="4"/>
                </a:lnTo>
                <a:lnTo>
                  <a:pt x="54" y="4"/>
                </a:lnTo>
                <a:lnTo>
                  <a:pt x="54" y="4"/>
                </a:lnTo>
                <a:lnTo>
                  <a:pt x="54" y="4"/>
                </a:lnTo>
                <a:lnTo>
                  <a:pt x="53" y="5"/>
                </a:lnTo>
                <a:lnTo>
                  <a:pt x="53" y="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74" name="Freeform 1053"/>
          <p:cNvSpPr>
            <a:spLocks/>
          </p:cNvSpPr>
          <p:nvPr/>
        </p:nvSpPr>
        <p:spPr bwMode="auto">
          <a:xfrm>
            <a:off x="3656227" y="5515054"/>
            <a:ext cx="78199" cy="7210"/>
          </a:xfrm>
          <a:custGeom>
            <a:avLst/>
            <a:gdLst>
              <a:gd name="T0" fmla="*/ 54 w 55"/>
              <a:gd name="T1" fmla="*/ 2 h 5"/>
              <a:gd name="T2" fmla="*/ 53 w 55"/>
              <a:gd name="T3" fmla="*/ 3 h 5"/>
              <a:gd name="T4" fmla="*/ 51 w 55"/>
              <a:gd name="T5" fmla="*/ 3 h 5"/>
              <a:gd name="T6" fmla="*/ 48 w 55"/>
              <a:gd name="T7" fmla="*/ 4 h 5"/>
              <a:gd name="T8" fmla="*/ 46 w 55"/>
              <a:gd name="T9" fmla="*/ 4 h 5"/>
              <a:gd name="T10" fmla="*/ 43 w 55"/>
              <a:gd name="T11" fmla="*/ 5 h 5"/>
              <a:gd name="T12" fmla="*/ 40 w 55"/>
              <a:gd name="T13" fmla="*/ 5 h 5"/>
              <a:gd name="T14" fmla="*/ 36 w 55"/>
              <a:gd name="T15" fmla="*/ 5 h 5"/>
              <a:gd name="T16" fmla="*/ 34 w 55"/>
              <a:gd name="T17" fmla="*/ 5 h 5"/>
              <a:gd name="T18" fmla="*/ 33 w 55"/>
              <a:gd name="T19" fmla="*/ 5 h 5"/>
              <a:gd name="T20" fmla="*/ 31 w 55"/>
              <a:gd name="T21" fmla="*/ 5 h 5"/>
              <a:gd name="T22" fmla="*/ 30 w 55"/>
              <a:gd name="T23" fmla="*/ 5 h 5"/>
              <a:gd name="T24" fmla="*/ 28 w 55"/>
              <a:gd name="T25" fmla="*/ 5 h 5"/>
              <a:gd name="T26" fmla="*/ 27 w 55"/>
              <a:gd name="T27" fmla="*/ 5 h 5"/>
              <a:gd name="T28" fmla="*/ 25 w 55"/>
              <a:gd name="T29" fmla="*/ 5 h 5"/>
              <a:gd name="T30" fmla="*/ 23 w 55"/>
              <a:gd name="T31" fmla="*/ 5 h 5"/>
              <a:gd name="T32" fmla="*/ 21 w 55"/>
              <a:gd name="T33" fmla="*/ 5 h 5"/>
              <a:gd name="T34" fmla="*/ 19 w 55"/>
              <a:gd name="T35" fmla="*/ 5 h 5"/>
              <a:gd name="T36" fmla="*/ 17 w 55"/>
              <a:gd name="T37" fmla="*/ 5 h 5"/>
              <a:gd name="T38" fmla="*/ 14 w 55"/>
              <a:gd name="T39" fmla="*/ 5 h 5"/>
              <a:gd name="T40" fmla="*/ 12 w 55"/>
              <a:gd name="T41" fmla="*/ 5 h 5"/>
              <a:gd name="T42" fmla="*/ 10 w 55"/>
              <a:gd name="T43" fmla="*/ 4 h 5"/>
              <a:gd name="T44" fmla="*/ 8 w 55"/>
              <a:gd name="T45" fmla="*/ 4 h 5"/>
              <a:gd name="T46" fmla="*/ 6 w 55"/>
              <a:gd name="T47" fmla="*/ 4 h 5"/>
              <a:gd name="T48" fmla="*/ 5 w 55"/>
              <a:gd name="T49" fmla="*/ 4 h 5"/>
              <a:gd name="T50" fmla="*/ 4 w 55"/>
              <a:gd name="T51" fmla="*/ 3 h 5"/>
              <a:gd name="T52" fmla="*/ 3 w 55"/>
              <a:gd name="T53" fmla="*/ 3 h 5"/>
              <a:gd name="T54" fmla="*/ 1 w 55"/>
              <a:gd name="T55" fmla="*/ 2 h 5"/>
              <a:gd name="T56" fmla="*/ 0 w 55"/>
              <a:gd name="T57" fmla="*/ 2 h 5"/>
              <a:gd name="T58" fmla="*/ 0 w 55"/>
              <a:gd name="T59" fmla="*/ 1 h 5"/>
              <a:gd name="T60" fmla="*/ 0 w 55"/>
              <a:gd name="T61" fmla="*/ 0 h 5"/>
              <a:gd name="T62" fmla="*/ 0 w 55"/>
              <a:gd name="T63" fmla="*/ 0 h 5"/>
              <a:gd name="T64" fmla="*/ 2 w 55"/>
              <a:gd name="T65" fmla="*/ 1 h 5"/>
              <a:gd name="T66" fmla="*/ 3 w 55"/>
              <a:gd name="T67" fmla="*/ 1 h 5"/>
              <a:gd name="T68" fmla="*/ 4 w 55"/>
              <a:gd name="T69" fmla="*/ 1 h 5"/>
              <a:gd name="T70" fmla="*/ 5 w 55"/>
              <a:gd name="T71" fmla="*/ 2 h 5"/>
              <a:gd name="T72" fmla="*/ 6 w 55"/>
              <a:gd name="T73" fmla="*/ 2 h 5"/>
              <a:gd name="T74" fmla="*/ 8 w 55"/>
              <a:gd name="T75" fmla="*/ 2 h 5"/>
              <a:gd name="T76" fmla="*/ 10 w 55"/>
              <a:gd name="T77" fmla="*/ 2 h 5"/>
              <a:gd name="T78" fmla="*/ 13 w 55"/>
              <a:gd name="T79" fmla="*/ 2 h 5"/>
              <a:gd name="T80" fmla="*/ 15 w 55"/>
              <a:gd name="T81" fmla="*/ 3 h 5"/>
              <a:gd name="T82" fmla="*/ 17 w 55"/>
              <a:gd name="T83" fmla="*/ 3 h 5"/>
              <a:gd name="T84" fmla="*/ 19 w 55"/>
              <a:gd name="T85" fmla="*/ 3 h 5"/>
              <a:gd name="T86" fmla="*/ 21 w 55"/>
              <a:gd name="T87" fmla="*/ 3 h 5"/>
              <a:gd name="T88" fmla="*/ 23 w 55"/>
              <a:gd name="T89" fmla="*/ 3 h 5"/>
              <a:gd name="T90" fmla="*/ 25 w 55"/>
              <a:gd name="T91" fmla="*/ 3 h 5"/>
              <a:gd name="T92" fmla="*/ 27 w 55"/>
              <a:gd name="T93" fmla="*/ 3 h 5"/>
              <a:gd name="T94" fmla="*/ 29 w 55"/>
              <a:gd name="T95" fmla="*/ 3 h 5"/>
              <a:gd name="T96" fmla="*/ 30 w 55"/>
              <a:gd name="T97" fmla="*/ 3 h 5"/>
              <a:gd name="T98" fmla="*/ 32 w 55"/>
              <a:gd name="T99" fmla="*/ 3 h 5"/>
              <a:gd name="T100" fmla="*/ 33 w 55"/>
              <a:gd name="T101" fmla="*/ 3 h 5"/>
              <a:gd name="T102" fmla="*/ 35 w 55"/>
              <a:gd name="T103" fmla="*/ 3 h 5"/>
              <a:gd name="T104" fmla="*/ 38 w 55"/>
              <a:gd name="T105" fmla="*/ 3 h 5"/>
              <a:gd name="T106" fmla="*/ 42 w 55"/>
              <a:gd name="T107" fmla="*/ 2 h 5"/>
              <a:gd name="T108" fmla="*/ 46 w 55"/>
              <a:gd name="T109" fmla="*/ 2 h 5"/>
              <a:gd name="T110" fmla="*/ 49 w 55"/>
              <a:gd name="T111" fmla="*/ 2 h 5"/>
              <a:gd name="T112" fmla="*/ 52 w 55"/>
              <a:gd name="T113" fmla="*/ 1 h 5"/>
              <a:gd name="T114" fmla="*/ 53 w 55"/>
              <a:gd name="T115" fmla="*/ 0 h 5"/>
              <a:gd name="T116" fmla="*/ 54 w 55"/>
              <a:gd name="T117" fmla="*/ 0 h 5"/>
              <a:gd name="T118" fmla="*/ 55 w 55"/>
              <a:gd name="T11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5" h="5">
                <a:moveTo>
                  <a:pt x="55" y="1"/>
                </a:moveTo>
                <a:lnTo>
                  <a:pt x="55" y="2"/>
                </a:lnTo>
                <a:lnTo>
                  <a:pt x="54" y="2"/>
                </a:lnTo>
                <a:lnTo>
                  <a:pt x="54" y="2"/>
                </a:lnTo>
                <a:lnTo>
                  <a:pt x="53" y="3"/>
                </a:lnTo>
                <a:lnTo>
                  <a:pt x="53" y="3"/>
                </a:lnTo>
                <a:lnTo>
                  <a:pt x="52" y="3"/>
                </a:lnTo>
                <a:lnTo>
                  <a:pt x="51" y="3"/>
                </a:lnTo>
                <a:lnTo>
                  <a:pt x="51" y="3"/>
                </a:lnTo>
                <a:lnTo>
                  <a:pt x="50" y="4"/>
                </a:lnTo>
                <a:lnTo>
                  <a:pt x="49" y="4"/>
                </a:lnTo>
                <a:lnTo>
                  <a:pt x="48" y="4"/>
                </a:lnTo>
                <a:lnTo>
                  <a:pt x="48" y="4"/>
                </a:lnTo>
                <a:lnTo>
                  <a:pt x="47" y="4"/>
                </a:lnTo>
                <a:lnTo>
                  <a:pt x="46" y="4"/>
                </a:lnTo>
                <a:lnTo>
                  <a:pt x="45" y="4"/>
                </a:lnTo>
                <a:lnTo>
                  <a:pt x="44" y="4"/>
                </a:lnTo>
                <a:lnTo>
                  <a:pt x="43" y="5"/>
                </a:lnTo>
                <a:lnTo>
                  <a:pt x="42" y="5"/>
                </a:lnTo>
                <a:lnTo>
                  <a:pt x="41" y="5"/>
                </a:lnTo>
                <a:lnTo>
                  <a:pt x="40" y="5"/>
                </a:lnTo>
                <a:lnTo>
                  <a:pt x="39" y="5"/>
                </a:lnTo>
                <a:lnTo>
                  <a:pt x="37" y="5"/>
                </a:lnTo>
                <a:lnTo>
                  <a:pt x="36" y="5"/>
                </a:lnTo>
                <a:lnTo>
                  <a:pt x="35" y="5"/>
                </a:lnTo>
                <a:lnTo>
                  <a:pt x="34" y="5"/>
                </a:lnTo>
                <a:lnTo>
                  <a:pt x="34" y="5"/>
                </a:lnTo>
                <a:lnTo>
                  <a:pt x="34" y="5"/>
                </a:lnTo>
                <a:lnTo>
                  <a:pt x="33" y="5"/>
                </a:lnTo>
                <a:lnTo>
                  <a:pt x="33" y="5"/>
                </a:lnTo>
                <a:lnTo>
                  <a:pt x="32" y="5"/>
                </a:lnTo>
                <a:lnTo>
                  <a:pt x="32" y="5"/>
                </a:lnTo>
                <a:lnTo>
                  <a:pt x="31" y="5"/>
                </a:lnTo>
                <a:lnTo>
                  <a:pt x="31" y="5"/>
                </a:lnTo>
                <a:lnTo>
                  <a:pt x="30" y="5"/>
                </a:lnTo>
                <a:lnTo>
                  <a:pt x="30" y="5"/>
                </a:lnTo>
                <a:lnTo>
                  <a:pt x="29" y="5"/>
                </a:lnTo>
                <a:lnTo>
                  <a:pt x="29" y="5"/>
                </a:lnTo>
                <a:lnTo>
                  <a:pt x="28" y="5"/>
                </a:lnTo>
                <a:lnTo>
                  <a:pt x="28" y="5"/>
                </a:lnTo>
                <a:lnTo>
                  <a:pt x="27" y="5"/>
                </a:lnTo>
                <a:lnTo>
                  <a:pt x="27" y="5"/>
                </a:lnTo>
                <a:lnTo>
                  <a:pt x="26" y="5"/>
                </a:lnTo>
                <a:lnTo>
                  <a:pt x="25" y="5"/>
                </a:lnTo>
                <a:lnTo>
                  <a:pt x="25" y="5"/>
                </a:lnTo>
                <a:lnTo>
                  <a:pt x="24" y="5"/>
                </a:lnTo>
                <a:lnTo>
                  <a:pt x="23" y="5"/>
                </a:lnTo>
                <a:lnTo>
                  <a:pt x="23" y="5"/>
                </a:lnTo>
                <a:lnTo>
                  <a:pt x="22" y="5"/>
                </a:lnTo>
                <a:lnTo>
                  <a:pt x="21" y="5"/>
                </a:lnTo>
                <a:lnTo>
                  <a:pt x="21" y="5"/>
                </a:lnTo>
                <a:lnTo>
                  <a:pt x="20" y="5"/>
                </a:lnTo>
                <a:lnTo>
                  <a:pt x="19" y="5"/>
                </a:lnTo>
                <a:lnTo>
                  <a:pt x="19" y="5"/>
                </a:lnTo>
                <a:lnTo>
                  <a:pt x="18" y="5"/>
                </a:lnTo>
                <a:lnTo>
                  <a:pt x="17" y="5"/>
                </a:lnTo>
                <a:lnTo>
                  <a:pt x="17" y="5"/>
                </a:lnTo>
                <a:lnTo>
                  <a:pt x="16" y="5"/>
                </a:lnTo>
                <a:lnTo>
                  <a:pt x="15" y="5"/>
                </a:lnTo>
                <a:lnTo>
                  <a:pt x="14" y="5"/>
                </a:lnTo>
                <a:lnTo>
                  <a:pt x="13" y="5"/>
                </a:lnTo>
                <a:lnTo>
                  <a:pt x="13" y="5"/>
                </a:lnTo>
                <a:lnTo>
                  <a:pt x="12" y="5"/>
                </a:lnTo>
                <a:lnTo>
                  <a:pt x="11" y="5"/>
                </a:lnTo>
                <a:lnTo>
                  <a:pt x="11" y="4"/>
                </a:lnTo>
                <a:lnTo>
                  <a:pt x="10" y="4"/>
                </a:lnTo>
                <a:lnTo>
                  <a:pt x="9" y="4"/>
                </a:lnTo>
                <a:lnTo>
                  <a:pt x="8" y="4"/>
                </a:lnTo>
                <a:lnTo>
                  <a:pt x="8" y="4"/>
                </a:lnTo>
                <a:lnTo>
                  <a:pt x="7" y="4"/>
                </a:lnTo>
                <a:lnTo>
                  <a:pt x="7" y="4"/>
                </a:lnTo>
                <a:lnTo>
                  <a:pt x="6" y="4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4" y="4"/>
                </a:lnTo>
                <a:lnTo>
                  <a:pt x="4" y="4"/>
                </a:lnTo>
                <a:lnTo>
                  <a:pt x="4" y="3"/>
                </a:lnTo>
                <a:lnTo>
                  <a:pt x="4" y="3"/>
                </a:lnTo>
                <a:lnTo>
                  <a:pt x="3" y="3"/>
                </a:lnTo>
                <a:lnTo>
                  <a:pt x="3" y="3"/>
                </a:lnTo>
                <a:lnTo>
                  <a:pt x="2" y="3"/>
                </a:lnTo>
                <a:lnTo>
                  <a:pt x="2" y="3"/>
                </a:lnTo>
                <a:lnTo>
                  <a:pt x="1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1" y="0"/>
                </a:lnTo>
                <a:lnTo>
                  <a:pt x="1" y="1"/>
                </a:lnTo>
                <a:lnTo>
                  <a:pt x="2" y="1"/>
                </a:lnTo>
                <a:lnTo>
                  <a:pt x="2" y="1"/>
                </a:lnTo>
                <a:lnTo>
                  <a:pt x="3" y="1"/>
                </a:lnTo>
                <a:lnTo>
                  <a:pt x="3" y="1"/>
                </a:lnTo>
                <a:lnTo>
                  <a:pt x="3" y="1"/>
                </a:lnTo>
                <a:lnTo>
                  <a:pt x="4" y="1"/>
                </a:lnTo>
                <a:lnTo>
                  <a:pt x="4" y="1"/>
                </a:lnTo>
                <a:lnTo>
                  <a:pt x="4" y="1"/>
                </a:lnTo>
                <a:lnTo>
                  <a:pt x="5" y="1"/>
                </a:lnTo>
                <a:lnTo>
                  <a:pt x="5" y="2"/>
                </a:lnTo>
                <a:lnTo>
                  <a:pt x="5" y="2"/>
                </a:lnTo>
                <a:lnTo>
                  <a:pt x="6" y="2"/>
                </a:lnTo>
                <a:lnTo>
                  <a:pt x="6" y="2"/>
                </a:lnTo>
                <a:lnTo>
                  <a:pt x="7" y="2"/>
                </a:lnTo>
                <a:lnTo>
                  <a:pt x="8" y="2"/>
                </a:lnTo>
                <a:lnTo>
                  <a:pt x="8" y="2"/>
                </a:lnTo>
                <a:lnTo>
                  <a:pt x="9" y="2"/>
                </a:lnTo>
                <a:lnTo>
                  <a:pt x="10" y="2"/>
                </a:lnTo>
                <a:lnTo>
                  <a:pt x="10" y="2"/>
                </a:lnTo>
                <a:lnTo>
                  <a:pt x="11" y="2"/>
                </a:lnTo>
                <a:lnTo>
                  <a:pt x="12" y="2"/>
                </a:lnTo>
                <a:lnTo>
                  <a:pt x="13" y="2"/>
                </a:lnTo>
                <a:lnTo>
                  <a:pt x="13" y="3"/>
                </a:lnTo>
                <a:lnTo>
                  <a:pt x="14" y="3"/>
                </a:lnTo>
                <a:lnTo>
                  <a:pt x="15" y="3"/>
                </a:lnTo>
                <a:lnTo>
                  <a:pt x="16" y="3"/>
                </a:lnTo>
                <a:lnTo>
                  <a:pt x="17" y="3"/>
                </a:lnTo>
                <a:lnTo>
                  <a:pt x="17" y="3"/>
                </a:lnTo>
                <a:lnTo>
                  <a:pt x="18" y="3"/>
                </a:lnTo>
                <a:lnTo>
                  <a:pt x="18" y="3"/>
                </a:lnTo>
                <a:lnTo>
                  <a:pt x="19" y="3"/>
                </a:lnTo>
                <a:lnTo>
                  <a:pt x="20" y="3"/>
                </a:lnTo>
                <a:lnTo>
                  <a:pt x="20" y="3"/>
                </a:lnTo>
                <a:lnTo>
                  <a:pt x="21" y="3"/>
                </a:lnTo>
                <a:lnTo>
                  <a:pt x="22" y="3"/>
                </a:lnTo>
                <a:lnTo>
                  <a:pt x="22" y="3"/>
                </a:lnTo>
                <a:lnTo>
                  <a:pt x="23" y="3"/>
                </a:lnTo>
                <a:lnTo>
                  <a:pt x="24" y="3"/>
                </a:lnTo>
                <a:lnTo>
                  <a:pt x="25" y="3"/>
                </a:lnTo>
                <a:lnTo>
                  <a:pt x="25" y="3"/>
                </a:lnTo>
                <a:lnTo>
                  <a:pt x="26" y="3"/>
                </a:lnTo>
                <a:lnTo>
                  <a:pt x="27" y="3"/>
                </a:lnTo>
                <a:lnTo>
                  <a:pt x="27" y="3"/>
                </a:lnTo>
                <a:lnTo>
                  <a:pt x="28" y="3"/>
                </a:lnTo>
                <a:lnTo>
                  <a:pt x="28" y="3"/>
                </a:lnTo>
                <a:lnTo>
                  <a:pt x="29" y="3"/>
                </a:lnTo>
                <a:lnTo>
                  <a:pt x="29" y="3"/>
                </a:lnTo>
                <a:lnTo>
                  <a:pt x="30" y="3"/>
                </a:lnTo>
                <a:lnTo>
                  <a:pt x="30" y="3"/>
                </a:lnTo>
                <a:lnTo>
                  <a:pt x="31" y="3"/>
                </a:lnTo>
                <a:lnTo>
                  <a:pt x="31" y="3"/>
                </a:lnTo>
                <a:lnTo>
                  <a:pt x="32" y="3"/>
                </a:lnTo>
                <a:lnTo>
                  <a:pt x="32" y="3"/>
                </a:lnTo>
                <a:lnTo>
                  <a:pt x="33" y="3"/>
                </a:lnTo>
                <a:lnTo>
                  <a:pt x="33" y="3"/>
                </a:lnTo>
                <a:lnTo>
                  <a:pt x="34" y="3"/>
                </a:lnTo>
                <a:lnTo>
                  <a:pt x="34" y="3"/>
                </a:lnTo>
                <a:lnTo>
                  <a:pt x="35" y="3"/>
                </a:lnTo>
                <a:lnTo>
                  <a:pt x="35" y="3"/>
                </a:lnTo>
                <a:lnTo>
                  <a:pt x="37" y="3"/>
                </a:lnTo>
                <a:lnTo>
                  <a:pt x="38" y="3"/>
                </a:lnTo>
                <a:lnTo>
                  <a:pt x="40" y="3"/>
                </a:lnTo>
                <a:lnTo>
                  <a:pt x="41" y="3"/>
                </a:lnTo>
                <a:lnTo>
                  <a:pt x="42" y="2"/>
                </a:lnTo>
                <a:lnTo>
                  <a:pt x="44" y="2"/>
                </a:lnTo>
                <a:lnTo>
                  <a:pt x="45" y="2"/>
                </a:lnTo>
                <a:lnTo>
                  <a:pt x="46" y="2"/>
                </a:lnTo>
                <a:lnTo>
                  <a:pt x="47" y="2"/>
                </a:lnTo>
                <a:lnTo>
                  <a:pt x="48" y="2"/>
                </a:lnTo>
                <a:lnTo>
                  <a:pt x="49" y="2"/>
                </a:lnTo>
                <a:lnTo>
                  <a:pt x="50" y="1"/>
                </a:lnTo>
                <a:lnTo>
                  <a:pt x="51" y="1"/>
                </a:lnTo>
                <a:lnTo>
                  <a:pt x="52" y="1"/>
                </a:lnTo>
                <a:lnTo>
                  <a:pt x="53" y="1"/>
                </a:lnTo>
                <a:lnTo>
                  <a:pt x="53" y="0"/>
                </a:lnTo>
                <a:lnTo>
                  <a:pt x="53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4" y="0"/>
                </a:lnTo>
                <a:lnTo>
                  <a:pt x="55" y="0"/>
                </a:lnTo>
                <a:lnTo>
                  <a:pt x="55" y="0"/>
                </a:lnTo>
                <a:lnTo>
                  <a:pt x="55" y="0"/>
                </a:lnTo>
                <a:lnTo>
                  <a:pt x="55" y="1"/>
                </a:lnTo>
                <a:close/>
              </a:path>
            </a:pathLst>
          </a:cu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75" name="Freeform 1054"/>
          <p:cNvSpPr>
            <a:spLocks/>
          </p:cNvSpPr>
          <p:nvPr/>
        </p:nvSpPr>
        <p:spPr bwMode="auto">
          <a:xfrm>
            <a:off x="3673288" y="5509286"/>
            <a:ext cx="17062" cy="5768"/>
          </a:xfrm>
          <a:custGeom>
            <a:avLst/>
            <a:gdLst>
              <a:gd name="T0" fmla="*/ 6 w 12"/>
              <a:gd name="T1" fmla="*/ 0 h 4"/>
              <a:gd name="T2" fmla="*/ 12 w 12"/>
              <a:gd name="T3" fmla="*/ 3 h 4"/>
              <a:gd name="T4" fmla="*/ 3 w 12"/>
              <a:gd name="T5" fmla="*/ 4 h 4"/>
              <a:gd name="T6" fmla="*/ 0 w 12"/>
              <a:gd name="T7" fmla="*/ 0 h 4"/>
              <a:gd name="T8" fmla="*/ 6 w 12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4">
                <a:moveTo>
                  <a:pt x="6" y="0"/>
                </a:moveTo>
                <a:lnTo>
                  <a:pt x="12" y="3"/>
                </a:lnTo>
                <a:lnTo>
                  <a:pt x="3" y="4"/>
                </a:ln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76" name="Freeform 1055"/>
          <p:cNvSpPr>
            <a:spLocks/>
          </p:cNvSpPr>
          <p:nvPr/>
        </p:nvSpPr>
        <p:spPr bwMode="auto">
          <a:xfrm>
            <a:off x="3674710" y="5509286"/>
            <a:ext cx="12796" cy="4326"/>
          </a:xfrm>
          <a:custGeom>
            <a:avLst/>
            <a:gdLst>
              <a:gd name="T0" fmla="*/ 5 w 9"/>
              <a:gd name="T1" fmla="*/ 0 h 3"/>
              <a:gd name="T2" fmla="*/ 9 w 9"/>
              <a:gd name="T3" fmla="*/ 3 h 3"/>
              <a:gd name="T4" fmla="*/ 2 w 9"/>
              <a:gd name="T5" fmla="*/ 3 h 3"/>
              <a:gd name="T6" fmla="*/ 0 w 9"/>
              <a:gd name="T7" fmla="*/ 1 h 3"/>
              <a:gd name="T8" fmla="*/ 5 w 9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3">
                <a:moveTo>
                  <a:pt x="5" y="0"/>
                </a:moveTo>
                <a:lnTo>
                  <a:pt x="9" y="3"/>
                </a:lnTo>
                <a:lnTo>
                  <a:pt x="2" y="3"/>
                </a:lnTo>
                <a:lnTo>
                  <a:pt x="0" y="1"/>
                </a:lnTo>
                <a:lnTo>
                  <a:pt x="5" y="0"/>
                </a:lnTo>
                <a:close/>
              </a:path>
            </a:pathLst>
          </a:custGeom>
          <a:solidFill>
            <a:srgbClr val="D6F9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77" name="Freeform 1056"/>
          <p:cNvSpPr>
            <a:spLocks/>
          </p:cNvSpPr>
          <p:nvPr/>
        </p:nvSpPr>
        <p:spPr bwMode="auto">
          <a:xfrm>
            <a:off x="3667601" y="5479002"/>
            <a:ext cx="2844" cy="4326"/>
          </a:xfrm>
          <a:custGeom>
            <a:avLst/>
            <a:gdLst>
              <a:gd name="T0" fmla="*/ 0 w 2"/>
              <a:gd name="T1" fmla="*/ 3 h 3"/>
              <a:gd name="T2" fmla="*/ 0 w 2"/>
              <a:gd name="T3" fmla="*/ 3 h 3"/>
              <a:gd name="T4" fmla="*/ 0 w 2"/>
              <a:gd name="T5" fmla="*/ 3 h 3"/>
              <a:gd name="T6" fmla="*/ 0 w 2"/>
              <a:gd name="T7" fmla="*/ 2 h 3"/>
              <a:gd name="T8" fmla="*/ 0 w 2"/>
              <a:gd name="T9" fmla="*/ 1 h 3"/>
              <a:gd name="T10" fmla="*/ 0 w 2"/>
              <a:gd name="T11" fmla="*/ 1 h 3"/>
              <a:gd name="T12" fmla="*/ 0 w 2"/>
              <a:gd name="T13" fmla="*/ 1 h 3"/>
              <a:gd name="T14" fmla="*/ 1 w 2"/>
              <a:gd name="T15" fmla="*/ 0 h 3"/>
              <a:gd name="T16" fmla="*/ 1 w 2"/>
              <a:gd name="T17" fmla="*/ 0 h 3"/>
              <a:gd name="T18" fmla="*/ 1 w 2"/>
              <a:gd name="T19" fmla="*/ 0 h 3"/>
              <a:gd name="T20" fmla="*/ 1 w 2"/>
              <a:gd name="T21" fmla="*/ 0 h 3"/>
              <a:gd name="T22" fmla="*/ 1 w 2"/>
              <a:gd name="T23" fmla="*/ 0 h 3"/>
              <a:gd name="T24" fmla="*/ 1 w 2"/>
              <a:gd name="T25" fmla="*/ 0 h 3"/>
              <a:gd name="T26" fmla="*/ 2 w 2"/>
              <a:gd name="T27" fmla="*/ 0 h 3"/>
              <a:gd name="T28" fmla="*/ 2 w 2"/>
              <a:gd name="T29" fmla="*/ 1 h 3"/>
              <a:gd name="T30" fmla="*/ 2 w 2"/>
              <a:gd name="T31" fmla="*/ 1 h 3"/>
              <a:gd name="T32" fmla="*/ 2 w 2"/>
              <a:gd name="T33" fmla="*/ 2 h 3"/>
              <a:gd name="T34" fmla="*/ 1 w 2"/>
              <a:gd name="T35" fmla="*/ 2 h 3"/>
              <a:gd name="T36" fmla="*/ 1 w 2"/>
              <a:gd name="T37" fmla="*/ 3 h 3"/>
              <a:gd name="T38" fmla="*/ 1 w 2"/>
              <a:gd name="T39" fmla="*/ 3 h 3"/>
              <a:gd name="T40" fmla="*/ 1 w 2"/>
              <a:gd name="T41" fmla="*/ 3 h 3"/>
              <a:gd name="T42" fmla="*/ 1 w 2"/>
              <a:gd name="T43" fmla="*/ 3 h 3"/>
              <a:gd name="T44" fmla="*/ 1 w 2"/>
              <a:gd name="T45" fmla="*/ 3 h 3"/>
              <a:gd name="T46" fmla="*/ 0 w 2"/>
              <a:gd name="T47" fmla="*/ 3 h 3"/>
              <a:gd name="T48" fmla="*/ 0 w 2"/>
              <a:gd name="T49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2" y="0"/>
                </a:lnTo>
                <a:lnTo>
                  <a:pt x="2" y="1"/>
                </a:lnTo>
                <a:lnTo>
                  <a:pt x="2" y="1"/>
                </a:lnTo>
                <a:lnTo>
                  <a:pt x="2" y="2"/>
                </a:lnTo>
                <a:lnTo>
                  <a:pt x="1" y="2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0" y="3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78" name="Freeform 1057"/>
          <p:cNvSpPr>
            <a:spLocks/>
          </p:cNvSpPr>
          <p:nvPr/>
        </p:nvSpPr>
        <p:spPr bwMode="auto">
          <a:xfrm>
            <a:off x="3669023" y="5489097"/>
            <a:ext cx="8531" cy="8653"/>
          </a:xfrm>
          <a:custGeom>
            <a:avLst/>
            <a:gdLst>
              <a:gd name="T0" fmla="*/ 0 w 6"/>
              <a:gd name="T1" fmla="*/ 6 h 6"/>
              <a:gd name="T2" fmla="*/ 0 w 6"/>
              <a:gd name="T3" fmla="*/ 0 h 6"/>
              <a:gd name="T4" fmla="*/ 6 w 6"/>
              <a:gd name="T5" fmla="*/ 2 h 6"/>
              <a:gd name="T6" fmla="*/ 6 w 6"/>
              <a:gd name="T7" fmla="*/ 6 h 6"/>
              <a:gd name="T8" fmla="*/ 0 w 6"/>
              <a:gd name="T9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6">
                <a:moveTo>
                  <a:pt x="0" y="6"/>
                </a:moveTo>
                <a:lnTo>
                  <a:pt x="0" y="0"/>
                </a:lnTo>
                <a:lnTo>
                  <a:pt x="6" y="2"/>
                </a:lnTo>
                <a:lnTo>
                  <a:pt x="6" y="6"/>
                </a:lnTo>
                <a:lnTo>
                  <a:pt x="0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79" name="Rectangle 1058"/>
          <p:cNvSpPr>
            <a:spLocks noChangeArrowheads="1"/>
          </p:cNvSpPr>
          <p:nvPr/>
        </p:nvSpPr>
        <p:spPr bwMode="auto">
          <a:xfrm>
            <a:off x="3670445" y="5490539"/>
            <a:ext cx="7109" cy="4326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80" name="Freeform 1059"/>
          <p:cNvSpPr>
            <a:spLocks/>
          </p:cNvSpPr>
          <p:nvPr/>
        </p:nvSpPr>
        <p:spPr bwMode="auto">
          <a:xfrm>
            <a:off x="3666179" y="5477560"/>
            <a:ext cx="17062" cy="15863"/>
          </a:xfrm>
          <a:custGeom>
            <a:avLst/>
            <a:gdLst>
              <a:gd name="T0" fmla="*/ 2 w 12"/>
              <a:gd name="T1" fmla="*/ 3 h 11"/>
              <a:gd name="T2" fmla="*/ 2 w 12"/>
              <a:gd name="T3" fmla="*/ 3 h 11"/>
              <a:gd name="T4" fmla="*/ 2 w 12"/>
              <a:gd name="T5" fmla="*/ 3 h 11"/>
              <a:gd name="T6" fmla="*/ 2 w 12"/>
              <a:gd name="T7" fmla="*/ 2 h 11"/>
              <a:gd name="T8" fmla="*/ 3 w 12"/>
              <a:gd name="T9" fmla="*/ 2 h 11"/>
              <a:gd name="T10" fmla="*/ 4 w 12"/>
              <a:gd name="T11" fmla="*/ 1 h 11"/>
              <a:gd name="T12" fmla="*/ 4 w 12"/>
              <a:gd name="T13" fmla="*/ 1 h 11"/>
              <a:gd name="T14" fmla="*/ 5 w 12"/>
              <a:gd name="T15" fmla="*/ 0 h 11"/>
              <a:gd name="T16" fmla="*/ 6 w 12"/>
              <a:gd name="T17" fmla="*/ 0 h 11"/>
              <a:gd name="T18" fmla="*/ 7 w 12"/>
              <a:gd name="T19" fmla="*/ 0 h 11"/>
              <a:gd name="T20" fmla="*/ 8 w 12"/>
              <a:gd name="T21" fmla="*/ 0 h 11"/>
              <a:gd name="T22" fmla="*/ 9 w 12"/>
              <a:gd name="T23" fmla="*/ 1 h 11"/>
              <a:gd name="T24" fmla="*/ 9 w 12"/>
              <a:gd name="T25" fmla="*/ 1 h 11"/>
              <a:gd name="T26" fmla="*/ 10 w 12"/>
              <a:gd name="T27" fmla="*/ 2 h 11"/>
              <a:gd name="T28" fmla="*/ 11 w 12"/>
              <a:gd name="T29" fmla="*/ 3 h 11"/>
              <a:gd name="T30" fmla="*/ 11 w 12"/>
              <a:gd name="T31" fmla="*/ 4 h 11"/>
              <a:gd name="T32" fmla="*/ 12 w 12"/>
              <a:gd name="T33" fmla="*/ 5 h 11"/>
              <a:gd name="T34" fmla="*/ 12 w 12"/>
              <a:gd name="T35" fmla="*/ 6 h 11"/>
              <a:gd name="T36" fmla="*/ 12 w 12"/>
              <a:gd name="T37" fmla="*/ 7 h 11"/>
              <a:gd name="T38" fmla="*/ 12 w 12"/>
              <a:gd name="T39" fmla="*/ 8 h 11"/>
              <a:gd name="T40" fmla="*/ 11 w 12"/>
              <a:gd name="T41" fmla="*/ 9 h 11"/>
              <a:gd name="T42" fmla="*/ 10 w 12"/>
              <a:gd name="T43" fmla="*/ 10 h 11"/>
              <a:gd name="T44" fmla="*/ 10 w 12"/>
              <a:gd name="T45" fmla="*/ 10 h 11"/>
              <a:gd name="T46" fmla="*/ 9 w 12"/>
              <a:gd name="T47" fmla="*/ 11 h 11"/>
              <a:gd name="T48" fmla="*/ 8 w 12"/>
              <a:gd name="T49" fmla="*/ 11 h 11"/>
              <a:gd name="T50" fmla="*/ 7 w 12"/>
              <a:gd name="T51" fmla="*/ 11 h 11"/>
              <a:gd name="T52" fmla="*/ 6 w 12"/>
              <a:gd name="T53" fmla="*/ 11 h 11"/>
              <a:gd name="T54" fmla="*/ 5 w 12"/>
              <a:gd name="T55" fmla="*/ 11 h 11"/>
              <a:gd name="T56" fmla="*/ 4 w 12"/>
              <a:gd name="T57" fmla="*/ 11 h 11"/>
              <a:gd name="T58" fmla="*/ 4 w 12"/>
              <a:gd name="T59" fmla="*/ 10 h 11"/>
              <a:gd name="T60" fmla="*/ 3 w 12"/>
              <a:gd name="T61" fmla="*/ 10 h 11"/>
              <a:gd name="T62" fmla="*/ 2 w 12"/>
              <a:gd name="T63" fmla="*/ 9 h 11"/>
              <a:gd name="T64" fmla="*/ 2 w 12"/>
              <a:gd name="T65" fmla="*/ 9 h 11"/>
              <a:gd name="T66" fmla="*/ 2 w 12"/>
              <a:gd name="T67" fmla="*/ 8 h 11"/>
              <a:gd name="T68" fmla="*/ 1 w 12"/>
              <a:gd name="T69" fmla="*/ 8 h 11"/>
              <a:gd name="T70" fmla="*/ 1 w 12"/>
              <a:gd name="T71" fmla="*/ 8 h 11"/>
              <a:gd name="T72" fmla="*/ 1 w 12"/>
              <a:gd name="T73" fmla="*/ 8 h 11"/>
              <a:gd name="T74" fmla="*/ 0 w 12"/>
              <a:gd name="T75" fmla="*/ 7 h 11"/>
              <a:gd name="T76" fmla="*/ 0 w 12"/>
              <a:gd name="T77" fmla="*/ 7 h 11"/>
              <a:gd name="T78" fmla="*/ 0 w 12"/>
              <a:gd name="T79" fmla="*/ 6 h 11"/>
              <a:gd name="T80" fmla="*/ 0 w 12"/>
              <a:gd name="T81" fmla="*/ 5 h 11"/>
              <a:gd name="T82" fmla="*/ 0 w 12"/>
              <a:gd name="T83" fmla="*/ 4 h 11"/>
              <a:gd name="T84" fmla="*/ 1 w 12"/>
              <a:gd name="T85" fmla="*/ 3 h 11"/>
              <a:gd name="T86" fmla="*/ 1 w 12"/>
              <a:gd name="T87" fmla="*/ 3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2" h="11">
                <a:moveTo>
                  <a:pt x="2" y="3"/>
                </a:move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2" y="2"/>
                </a:lnTo>
                <a:lnTo>
                  <a:pt x="3" y="2"/>
                </a:lnTo>
                <a:lnTo>
                  <a:pt x="3" y="2"/>
                </a:lnTo>
                <a:lnTo>
                  <a:pt x="3" y="1"/>
                </a:lnTo>
                <a:lnTo>
                  <a:pt x="4" y="1"/>
                </a:lnTo>
                <a:lnTo>
                  <a:pt x="4" y="1"/>
                </a:lnTo>
                <a:lnTo>
                  <a:pt x="4" y="1"/>
                </a:lnTo>
                <a:lnTo>
                  <a:pt x="5" y="1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9" y="1"/>
                </a:lnTo>
                <a:lnTo>
                  <a:pt x="9" y="1"/>
                </a:lnTo>
                <a:lnTo>
                  <a:pt x="9" y="1"/>
                </a:lnTo>
                <a:lnTo>
                  <a:pt x="10" y="1"/>
                </a:lnTo>
                <a:lnTo>
                  <a:pt x="10" y="2"/>
                </a:lnTo>
                <a:lnTo>
                  <a:pt x="11" y="2"/>
                </a:lnTo>
                <a:lnTo>
                  <a:pt x="11" y="3"/>
                </a:lnTo>
                <a:lnTo>
                  <a:pt x="11" y="3"/>
                </a:lnTo>
                <a:lnTo>
                  <a:pt x="11" y="4"/>
                </a:lnTo>
                <a:lnTo>
                  <a:pt x="12" y="4"/>
                </a:lnTo>
                <a:lnTo>
                  <a:pt x="12" y="5"/>
                </a:lnTo>
                <a:lnTo>
                  <a:pt x="12" y="5"/>
                </a:lnTo>
                <a:lnTo>
                  <a:pt x="12" y="6"/>
                </a:lnTo>
                <a:lnTo>
                  <a:pt x="12" y="6"/>
                </a:lnTo>
                <a:lnTo>
                  <a:pt x="12" y="7"/>
                </a:lnTo>
                <a:lnTo>
                  <a:pt x="12" y="7"/>
                </a:lnTo>
                <a:lnTo>
                  <a:pt x="12" y="8"/>
                </a:lnTo>
                <a:lnTo>
                  <a:pt x="11" y="8"/>
                </a:lnTo>
                <a:lnTo>
                  <a:pt x="11" y="9"/>
                </a:lnTo>
                <a:lnTo>
                  <a:pt x="11" y="9"/>
                </a:lnTo>
                <a:lnTo>
                  <a:pt x="10" y="10"/>
                </a:lnTo>
                <a:lnTo>
                  <a:pt x="10" y="10"/>
                </a:lnTo>
                <a:lnTo>
                  <a:pt x="10" y="10"/>
                </a:lnTo>
                <a:lnTo>
                  <a:pt x="9" y="11"/>
                </a:lnTo>
                <a:lnTo>
                  <a:pt x="9" y="11"/>
                </a:lnTo>
                <a:lnTo>
                  <a:pt x="8" y="11"/>
                </a:lnTo>
                <a:lnTo>
                  <a:pt x="8" y="11"/>
                </a:lnTo>
                <a:lnTo>
                  <a:pt x="7" y="11"/>
                </a:lnTo>
                <a:lnTo>
                  <a:pt x="7" y="11"/>
                </a:lnTo>
                <a:lnTo>
                  <a:pt x="6" y="11"/>
                </a:lnTo>
                <a:lnTo>
                  <a:pt x="6" y="11"/>
                </a:lnTo>
                <a:lnTo>
                  <a:pt x="5" y="11"/>
                </a:lnTo>
                <a:lnTo>
                  <a:pt x="5" y="11"/>
                </a:lnTo>
                <a:lnTo>
                  <a:pt x="5" y="11"/>
                </a:lnTo>
                <a:lnTo>
                  <a:pt x="4" y="11"/>
                </a:lnTo>
                <a:lnTo>
                  <a:pt x="4" y="11"/>
                </a:lnTo>
                <a:lnTo>
                  <a:pt x="4" y="10"/>
                </a:lnTo>
                <a:lnTo>
                  <a:pt x="3" y="10"/>
                </a:lnTo>
                <a:lnTo>
                  <a:pt x="3" y="10"/>
                </a:lnTo>
                <a:lnTo>
                  <a:pt x="3" y="10"/>
                </a:lnTo>
                <a:lnTo>
                  <a:pt x="2" y="9"/>
                </a:lnTo>
                <a:lnTo>
                  <a:pt x="2" y="9"/>
                </a:lnTo>
                <a:lnTo>
                  <a:pt x="2" y="9"/>
                </a:lnTo>
                <a:lnTo>
                  <a:pt x="2" y="8"/>
                </a:lnTo>
                <a:lnTo>
                  <a:pt x="2" y="8"/>
                </a:lnTo>
                <a:lnTo>
                  <a:pt x="1" y="8"/>
                </a:lnTo>
                <a:lnTo>
                  <a:pt x="1" y="8"/>
                </a:lnTo>
                <a:lnTo>
                  <a:pt x="1" y="8"/>
                </a:lnTo>
                <a:lnTo>
                  <a:pt x="1" y="8"/>
                </a:lnTo>
                <a:lnTo>
                  <a:pt x="1" y="8"/>
                </a:lnTo>
                <a:lnTo>
                  <a:pt x="1" y="8"/>
                </a:lnTo>
                <a:lnTo>
                  <a:pt x="1" y="8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2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81" name="Freeform 1060"/>
          <p:cNvSpPr>
            <a:spLocks/>
          </p:cNvSpPr>
          <p:nvPr/>
        </p:nvSpPr>
        <p:spPr bwMode="auto">
          <a:xfrm>
            <a:off x="3666179" y="5479002"/>
            <a:ext cx="15640" cy="12979"/>
          </a:xfrm>
          <a:custGeom>
            <a:avLst/>
            <a:gdLst>
              <a:gd name="T0" fmla="*/ 2 w 11"/>
              <a:gd name="T1" fmla="*/ 3 h 9"/>
              <a:gd name="T2" fmla="*/ 2 w 11"/>
              <a:gd name="T3" fmla="*/ 3 h 9"/>
              <a:gd name="T4" fmla="*/ 2 w 11"/>
              <a:gd name="T5" fmla="*/ 3 h 9"/>
              <a:gd name="T6" fmla="*/ 3 w 11"/>
              <a:gd name="T7" fmla="*/ 2 h 9"/>
              <a:gd name="T8" fmla="*/ 3 w 11"/>
              <a:gd name="T9" fmla="*/ 2 h 9"/>
              <a:gd name="T10" fmla="*/ 4 w 11"/>
              <a:gd name="T11" fmla="*/ 1 h 9"/>
              <a:gd name="T12" fmla="*/ 4 w 11"/>
              <a:gd name="T13" fmla="*/ 1 h 9"/>
              <a:gd name="T14" fmla="*/ 5 w 11"/>
              <a:gd name="T15" fmla="*/ 0 h 9"/>
              <a:gd name="T16" fmla="*/ 6 w 11"/>
              <a:gd name="T17" fmla="*/ 0 h 9"/>
              <a:gd name="T18" fmla="*/ 7 w 11"/>
              <a:gd name="T19" fmla="*/ 0 h 9"/>
              <a:gd name="T20" fmla="*/ 8 w 11"/>
              <a:gd name="T21" fmla="*/ 0 h 9"/>
              <a:gd name="T22" fmla="*/ 9 w 11"/>
              <a:gd name="T23" fmla="*/ 1 h 9"/>
              <a:gd name="T24" fmla="*/ 11 w 11"/>
              <a:gd name="T25" fmla="*/ 3 h 9"/>
              <a:gd name="T26" fmla="*/ 11 w 11"/>
              <a:gd name="T27" fmla="*/ 4 h 9"/>
              <a:gd name="T28" fmla="*/ 11 w 11"/>
              <a:gd name="T29" fmla="*/ 6 h 9"/>
              <a:gd name="T30" fmla="*/ 11 w 11"/>
              <a:gd name="T31" fmla="*/ 7 h 9"/>
              <a:gd name="T32" fmla="*/ 10 w 11"/>
              <a:gd name="T33" fmla="*/ 7 h 9"/>
              <a:gd name="T34" fmla="*/ 10 w 11"/>
              <a:gd name="T35" fmla="*/ 8 h 9"/>
              <a:gd name="T36" fmla="*/ 9 w 11"/>
              <a:gd name="T37" fmla="*/ 9 h 9"/>
              <a:gd name="T38" fmla="*/ 8 w 11"/>
              <a:gd name="T39" fmla="*/ 9 h 9"/>
              <a:gd name="T40" fmla="*/ 8 w 11"/>
              <a:gd name="T41" fmla="*/ 9 h 9"/>
              <a:gd name="T42" fmla="*/ 7 w 11"/>
              <a:gd name="T43" fmla="*/ 9 h 9"/>
              <a:gd name="T44" fmla="*/ 5 w 11"/>
              <a:gd name="T45" fmla="*/ 9 h 9"/>
              <a:gd name="T46" fmla="*/ 4 w 11"/>
              <a:gd name="T47" fmla="*/ 9 h 9"/>
              <a:gd name="T48" fmla="*/ 3 w 11"/>
              <a:gd name="T49" fmla="*/ 8 h 9"/>
              <a:gd name="T50" fmla="*/ 2 w 11"/>
              <a:gd name="T51" fmla="*/ 6 h 9"/>
              <a:gd name="T52" fmla="*/ 2 w 11"/>
              <a:gd name="T53" fmla="*/ 6 h 9"/>
              <a:gd name="T54" fmla="*/ 2 w 11"/>
              <a:gd name="T55" fmla="*/ 6 h 9"/>
              <a:gd name="T56" fmla="*/ 1 w 11"/>
              <a:gd name="T57" fmla="*/ 6 h 9"/>
              <a:gd name="T58" fmla="*/ 1 w 11"/>
              <a:gd name="T59" fmla="*/ 6 h 9"/>
              <a:gd name="T60" fmla="*/ 1 w 11"/>
              <a:gd name="T61" fmla="*/ 5 h 9"/>
              <a:gd name="T62" fmla="*/ 0 w 11"/>
              <a:gd name="T63" fmla="*/ 5 h 9"/>
              <a:gd name="T64" fmla="*/ 0 w 11"/>
              <a:gd name="T65" fmla="*/ 4 h 9"/>
              <a:gd name="T66" fmla="*/ 1 w 11"/>
              <a:gd name="T67" fmla="*/ 4 h 9"/>
              <a:gd name="T68" fmla="*/ 1 w 11"/>
              <a:gd name="T69" fmla="*/ 3 h 9"/>
              <a:gd name="T70" fmla="*/ 1 w 11"/>
              <a:gd name="T71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1" h="9">
                <a:moveTo>
                  <a:pt x="2" y="3"/>
                </a:move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2" y="4"/>
                </a:lnTo>
                <a:lnTo>
                  <a:pt x="2" y="3"/>
                </a:lnTo>
                <a:lnTo>
                  <a:pt x="2" y="3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4" y="1"/>
                </a:lnTo>
                <a:lnTo>
                  <a:pt x="4" y="1"/>
                </a:lnTo>
                <a:lnTo>
                  <a:pt x="4" y="1"/>
                </a:lnTo>
                <a:lnTo>
                  <a:pt x="5" y="1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9" y="1"/>
                </a:lnTo>
                <a:lnTo>
                  <a:pt x="9" y="1"/>
                </a:lnTo>
                <a:lnTo>
                  <a:pt x="10" y="2"/>
                </a:lnTo>
                <a:lnTo>
                  <a:pt x="11" y="3"/>
                </a:lnTo>
                <a:lnTo>
                  <a:pt x="11" y="3"/>
                </a:lnTo>
                <a:lnTo>
                  <a:pt x="11" y="4"/>
                </a:lnTo>
                <a:lnTo>
                  <a:pt x="11" y="5"/>
                </a:lnTo>
                <a:lnTo>
                  <a:pt x="11" y="6"/>
                </a:lnTo>
                <a:lnTo>
                  <a:pt x="11" y="6"/>
                </a:lnTo>
                <a:lnTo>
                  <a:pt x="11" y="7"/>
                </a:lnTo>
                <a:lnTo>
                  <a:pt x="11" y="7"/>
                </a:lnTo>
                <a:lnTo>
                  <a:pt x="10" y="7"/>
                </a:lnTo>
                <a:lnTo>
                  <a:pt x="10" y="8"/>
                </a:lnTo>
                <a:lnTo>
                  <a:pt x="10" y="8"/>
                </a:lnTo>
                <a:lnTo>
                  <a:pt x="9" y="8"/>
                </a:lnTo>
                <a:lnTo>
                  <a:pt x="9" y="9"/>
                </a:lnTo>
                <a:lnTo>
                  <a:pt x="9" y="9"/>
                </a:lnTo>
                <a:lnTo>
                  <a:pt x="8" y="9"/>
                </a:lnTo>
                <a:lnTo>
                  <a:pt x="8" y="9"/>
                </a:lnTo>
                <a:lnTo>
                  <a:pt x="8" y="9"/>
                </a:lnTo>
                <a:lnTo>
                  <a:pt x="7" y="9"/>
                </a:lnTo>
                <a:lnTo>
                  <a:pt x="7" y="9"/>
                </a:lnTo>
                <a:lnTo>
                  <a:pt x="6" y="9"/>
                </a:lnTo>
                <a:lnTo>
                  <a:pt x="5" y="9"/>
                </a:lnTo>
                <a:lnTo>
                  <a:pt x="5" y="9"/>
                </a:lnTo>
                <a:lnTo>
                  <a:pt x="4" y="9"/>
                </a:lnTo>
                <a:lnTo>
                  <a:pt x="3" y="8"/>
                </a:lnTo>
                <a:lnTo>
                  <a:pt x="3" y="8"/>
                </a:lnTo>
                <a:lnTo>
                  <a:pt x="3" y="7"/>
                </a:lnTo>
                <a:lnTo>
                  <a:pt x="2" y="6"/>
                </a:lnTo>
                <a:lnTo>
                  <a:pt x="2" y="6"/>
                </a:lnTo>
                <a:lnTo>
                  <a:pt x="2" y="6"/>
                </a:lnTo>
                <a:lnTo>
                  <a:pt x="2" y="6"/>
                </a:lnTo>
                <a:lnTo>
                  <a:pt x="2" y="6"/>
                </a:lnTo>
                <a:lnTo>
                  <a:pt x="1" y="6"/>
                </a:lnTo>
                <a:lnTo>
                  <a:pt x="1" y="6"/>
                </a:lnTo>
                <a:lnTo>
                  <a:pt x="1" y="6"/>
                </a:lnTo>
                <a:lnTo>
                  <a:pt x="1" y="6"/>
                </a:lnTo>
                <a:lnTo>
                  <a:pt x="1" y="5"/>
                </a:lnTo>
                <a:lnTo>
                  <a:pt x="1" y="5"/>
                </a:lnTo>
                <a:lnTo>
                  <a:pt x="0" y="5"/>
                </a:lnTo>
                <a:lnTo>
                  <a:pt x="0" y="5"/>
                </a:lnTo>
                <a:lnTo>
                  <a:pt x="0" y="4"/>
                </a:lnTo>
                <a:lnTo>
                  <a:pt x="0" y="4"/>
                </a:lnTo>
                <a:lnTo>
                  <a:pt x="1" y="4"/>
                </a:lnTo>
                <a:lnTo>
                  <a:pt x="1" y="4"/>
                </a:lnTo>
                <a:lnTo>
                  <a:pt x="1" y="4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2" y="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82" name="Freeform 1061"/>
          <p:cNvSpPr>
            <a:spLocks/>
          </p:cNvSpPr>
          <p:nvPr/>
        </p:nvSpPr>
        <p:spPr bwMode="auto">
          <a:xfrm>
            <a:off x="3671867" y="5487655"/>
            <a:ext cx="5687" cy="2884"/>
          </a:xfrm>
          <a:custGeom>
            <a:avLst/>
            <a:gdLst>
              <a:gd name="T0" fmla="*/ 4 w 4"/>
              <a:gd name="T1" fmla="*/ 1 h 2"/>
              <a:gd name="T2" fmla="*/ 4 w 4"/>
              <a:gd name="T3" fmla="*/ 1 h 2"/>
              <a:gd name="T4" fmla="*/ 4 w 4"/>
              <a:gd name="T5" fmla="*/ 1 h 2"/>
              <a:gd name="T6" fmla="*/ 4 w 4"/>
              <a:gd name="T7" fmla="*/ 1 h 2"/>
              <a:gd name="T8" fmla="*/ 4 w 4"/>
              <a:gd name="T9" fmla="*/ 1 h 2"/>
              <a:gd name="T10" fmla="*/ 4 w 4"/>
              <a:gd name="T11" fmla="*/ 2 h 2"/>
              <a:gd name="T12" fmla="*/ 4 w 4"/>
              <a:gd name="T13" fmla="*/ 2 h 2"/>
              <a:gd name="T14" fmla="*/ 4 w 4"/>
              <a:gd name="T15" fmla="*/ 2 h 2"/>
              <a:gd name="T16" fmla="*/ 4 w 4"/>
              <a:gd name="T17" fmla="*/ 2 h 2"/>
              <a:gd name="T18" fmla="*/ 3 w 4"/>
              <a:gd name="T19" fmla="*/ 2 h 2"/>
              <a:gd name="T20" fmla="*/ 3 w 4"/>
              <a:gd name="T21" fmla="*/ 2 h 2"/>
              <a:gd name="T22" fmla="*/ 3 w 4"/>
              <a:gd name="T23" fmla="*/ 2 h 2"/>
              <a:gd name="T24" fmla="*/ 2 w 4"/>
              <a:gd name="T25" fmla="*/ 2 h 2"/>
              <a:gd name="T26" fmla="*/ 2 w 4"/>
              <a:gd name="T27" fmla="*/ 2 h 2"/>
              <a:gd name="T28" fmla="*/ 2 w 4"/>
              <a:gd name="T29" fmla="*/ 2 h 2"/>
              <a:gd name="T30" fmla="*/ 2 w 4"/>
              <a:gd name="T31" fmla="*/ 2 h 2"/>
              <a:gd name="T32" fmla="*/ 2 w 4"/>
              <a:gd name="T33" fmla="*/ 2 h 2"/>
              <a:gd name="T34" fmla="*/ 0 w 4"/>
              <a:gd name="T35" fmla="*/ 0 h 2"/>
              <a:gd name="T36" fmla="*/ 4 w 4"/>
              <a:gd name="T3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" h="2">
                <a:moveTo>
                  <a:pt x="4" y="1"/>
                </a:moveTo>
                <a:lnTo>
                  <a:pt x="4" y="1"/>
                </a:lnTo>
                <a:lnTo>
                  <a:pt x="4" y="1"/>
                </a:lnTo>
                <a:lnTo>
                  <a:pt x="4" y="1"/>
                </a:lnTo>
                <a:lnTo>
                  <a:pt x="4" y="1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0" y="0"/>
                </a:lnTo>
                <a:lnTo>
                  <a:pt x="4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83" name="Freeform 1062"/>
          <p:cNvSpPr>
            <a:spLocks/>
          </p:cNvSpPr>
          <p:nvPr/>
        </p:nvSpPr>
        <p:spPr bwMode="auto">
          <a:xfrm>
            <a:off x="3673288" y="5489097"/>
            <a:ext cx="4265" cy="1442"/>
          </a:xfrm>
          <a:custGeom>
            <a:avLst/>
            <a:gdLst>
              <a:gd name="T0" fmla="*/ 3 w 3"/>
              <a:gd name="T1" fmla="*/ 0 h 1"/>
              <a:gd name="T2" fmla="*/ 3 w 3"/>
              <a:gd name="T3" fmla="*/ 1 h 1"/>
              <a:gd name="T4" fmla="*/ 1 w 3"/>
              <a:gd name="T5" fmla="*/ 0 h 1"/>
              <a:gd name="T6" fmla="*/ 0 w 3"/>
              <a:gd name="T7" fmla="*/ 0 h 1"/>
              <a:gd name="T8" fmla="*/ 3 w 3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1">
                <a:moveTo>
                  <a:pt x="3" y="0"/>
                </a:moveTo>
                <a:lnTo>
                  <a:pt x="3" y="1"/>
                </a:lnTo>
                <a:lnTo>
                  <a:pt x="1" y="0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84" name="Freeform 1063"/>
          <p:cNvSpPr>
            <a:spLocks/>
          </p:cNvSpPr>
          <p:nvPr/>
        </p:nvSpPr>
        <p:spPr bwMode="auto">
          <a:xfrm>
            <a:off x="3669023" y="5476118"/>
            <a:ext cx="14218" cy="4326"/>
          </a:xfrm>
          <a:custGeom>
            <a:avLst/>
            <a:gdLst>
              <a:gd name="T0" fmla="*/ 1 w 10"/>
              <a:gd name="T1" fmla="*/ 1 h 3"/>
              <a:gd name="T2" fmla="*/ 1 w 10"/>
              <a:gd name="T3" fmla="*/ 1 h 3"/>
              <a:gd name="T4" fmla="*/ 1 w 10"/>
              <a:gd name="T5" fmla="*/ 0 h 3"/>
              <a:gd name="T6" fmla="*/ 2 w 10"/>
              <a:gd name="T7" fmla="*/ 0 h 3"/>
              <a:gd name="T8" fmla="*/ 2 w 10"/>
              <a:gd name="T9" fmla="*/ 0 h 3"/>
              <a:gd name="T10" fmla="*/ 2 w 10"/>
              <a:gd name="T11" fmla="*/ 0 h 3"/>
              <a:gd name="T12" fmla="*/ 3 w 10"/>
              <a:gd name="T13" fmla="*/ 0 h 3"/>
              <a:gd name="T14" fmla="*/ 3 w 10"/>
              <a:gd name="T15" fmla="*/ 0 h 3"/>
              <a:gd name="T16" fmla="*/ 3 w 10"/>
              <a:gd name="T17" fmla="*/ 0 h 3"/>
              <a:gd name="T18" fmla="*/ 4 w 10"/>
              <a:gd name="T19" fmla="*/ 0 h 3"/>
              <a:gd name="T20" fmla="*/ 4 w 10"/>
              <a:gd name="T21" fmla="*/ 0 h 3"/>
              <a:gd name="T22" fmla="*/ 4 w 10"/>
              <a:gd name="T23" fmla="*/ 0 h 3"/>
              <a:gd name="T24" fmla="*/ 5 w 10"/>
              <a:gd name="T25" fmla="*/ 0 h 3"/>
              <a:gd name="T26" fmla="*/ 5 w 10"/>
              <a:gd name="T27" fmla="*/ 0 h 3"/>
              <a:gd name="T28" fmla="*/ 5 w 10"/>
              <a:gd name="T29" fmla="*/ 0 h 3"/>
              <a:gd name="T30" fmla="*/ 6 w 10"/>
              <a:gd name="T31" fmla="*/ 0 h 3"/>
              <a:gd name="T32" fmla="*/ 6 w 10"/>
              <a:gd name="T33" fmla="*/ 0 h 3"/>
              <a:gd name="T34" fmla="*/ 7 w 10"/>
              <a:gd name="T35" fmla="*/ 1 h 3"/>
              <a:gd name="T36" fmla="*/ 7 w 10"/>
              <a:gd name="T37" fmla="*/ 1 h 3"/>
              <a:gd name="T38" fmla="*/ 7 w 10"/>
              <a:gd name="T39" fmla="*/ 1 h 3"/>
              <a:gd name="T40" fmla="*/ 8 w 10"/>
              <a:gd name="T41" fmla="*/ 1 h 3"/>
              <a:gd name="T42" fmla="*/ 9 w 10"/>
              <a:gd name="T43" fmla="*/ 1 h 3"/>
              <a:gd name="T44" fmla="*/ 9 w 10"/>
              <a:gd name="T45" fmla="*/ 1 h 3"/>
              <a:gd name="T46" fmla="*/ 9 w 10"/>
              <a:gd name="T47" fmla="*/ 2 h 3"/>
              <a:gd name="T48" fmla="*/ 9 w 10"/>
              <a:gd name="T49" fmla="*/ 2 h 3"/>
              <a:gd name="T50" fmla="*/ 9 w 10"/>
              <a:gd name="T51" fmla="*/ 3 h 3"/>
              <a:gd name="T52" fmla="*/ 9 w 10"/>
              <a:gd name="T53" fmla="*/ 3 h 3"/>
              <a:gd name="T54" fmla="*/ 8 w 10"/>
              <a:gd name="T55" fmla="*/ 3 h 3"/>
              <a:gd name="T56" fmla="*/ 7 w 10"/>
              <a:gd name="T57" fmla="*/ 3 h 3"/>
              <a:gd name="T58" fmla="*/ 7 w 10"/>
              <a:gd name="T59" fmla="*/ 3 h 3"/>
              <a:gd name="T60" fmla="*/ 6 w 10"/>
              <a:gd name="T61" fmla="*/ 3 h 3"/>
              <a:gd name="T62" fmla="*/ 6 w 10"/>
              <a:gd name="T63" fmla="*/ 3 h 3"/>
              <a:gd name="T64" fmla="*/ 6 w 10"/>
              <a:gd name="T65" fmla="*/ 3 h 3"/>
              <a:gd name="T66" fmla="*/ 6 w 10"/>
              <a:gd name="T67" fmla="*/ 3 h 3"/>
              <a:gd name="T68" fmla="*/ 5 w 10"/>
              <a:gd name="T69" fmla="*/ 3 h 3"/>
              <a:gd name="T70" fmla="*/ 5 w 10"/>
              <a:gd name="T71" fmla="*/ 3 h 3"/>
              <a:gd name="T72" fmla="*/ 5 w 10"/>
              <a:gd name="T73" fmla="*/ 3 h 3"/>
              <a:gd name="T74" fmla="*/ 4 w 10"/>
              <a:gd name="T75" fmla="*/ 3 h 3"/>
              <a:gd name="T76" fmla="*/ 4 w 10"/>
              <a:gd name="T77" fmla="*/ 2 h 3"/>
              <a:gd name="T78" fmla="*/ 4 w 10"/>
              <a:gd name="T79" fmla="*/ 2 h 3"/>
              <a:gd name="T80" fmla="*/ 3 w 10"/>
              <a:gd name="T81" fmla="*/ 2 h 3"/>
              <a:gd name="T82" fmla="*/ 3 w 10"/>
              <a:gd name="T83" fmla="*/ 2 h 3"/>
              <a:gd name="T84" fmla="*/ 3 w 10"/>
              <a:gd name="T85" fmla="*/ 2 h 3"/>
              <a:gd name="T86" fmla="*/ 2 w 10"/>
              <a:gd name="T87" fmla="*/ 2 h 3"/>
              <a:gd name="T88" fmla="*/ 2 w 10"/>
              <a:gd name="T89" fmla="*/ 2 h 3"/>
              <a:gd name="T90" fmla="*/ 2 w 10"/>
              <a:gd name="T91" fmla="*/ 2 h 3"/>
              <a:gd name="T92" fmla="*/ 1 w 10"/>
              <a:gd name="T93" fmla="*/ 3 h 3"/>
              <a:gd name="T94" fmla="*/ 1 w 10"/>
              <a:gd name="T95" fmla="*/ 3 h 3"/>
              <a:gd name="T96" fmla="*/ 0 w 10"/>
              <a:gd name="T97" fmla="*/ 3 h 3"/>
              <a:gd name="T98" fmla="*/ 0 w 10"/>
              <a:gd name="T99" fmla="*/ 2 h 3"/>
              <a:gd name="T100" fmla="*/ 0 w 10"/>
              <a:gd name="T101" fmla="*/ 2 h 3"/>
              <a:gd name="T102" fmla="*/ 0 w 10"/>
              <a:gd name="T103" fmla="*/ 2 h 3"/>
              <a:gd name="T104" fmla="*/ 0 w 10"/>
              <a:gd name="T105" fmla="*/ 1 h 3"/>
              <a:gd name="T106" fmla="*/ 0 w 10"/>
              <a:gd name="T10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0" h="3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8" y="1"/>
                </a:lnTo>
                <a:lnTo>
                  <a:pt x="8" y="1"/>
                </a:lnTo>
                <a:lnTo>
                  <a:pt x="8" y="1"/>
                </a:lnTo>
                <a:lnTo>
                  <a:pt x="9" y="1"/>
                </a:lnTo>
                <a:lnTo>
                  <a:pt x="9" y="1"/>
                </a:lnTo>
                <a:lnTo>
                  <a:pt x="9" y="1"/>
                </a:lnTo>
                <a:lnTo>
                  <a:pt x="9" y="2"/>
                </a:lnTo>
                <a:lnTo>
                  <a:pt x="9" y="2"/>
                </a:lnTo>
                <a:lnTo>
                  <a:pt x="10" y="2"/>
                </a:lnTo>
                <a:lnTo>
                  <a:pt x="9" y="2"/>
                </a:lnTo>
                <a:lnTo>
                  <a:pt x="9" y="2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8" y="3"/>
                </a:lnTo>
                <a:lnTo>
                  <a:pt x="8" y="3"/>
                </a:lnTo>
                <a:lnTo>
                  <a:pt x="7" y="3"/>
                </a:lnTo>
                <a:lnTo>
                  <a:pt x="7" y="3"/>
                </a:lnTo>
                <a:lnTo>
                  <a:pt x="7" y="3"/>
                </a:lnTo>
                <a:lnTo>
                  <a:pt x="7" y="3"/>
                </a:lnTo>
                <a:lnTo>
                  <a:pt x="7" y="3"/>
                </a:lnTo>
                <a:lnTo>
                  <a:pt x="6" y="3"/>
                </a:lnTo>
                <a:lnTo>
                  <a:pt x="6" y="3"/>
                </a:lnTo>
                <a:lnTo>
                  <a:pt x="6" y="3"/>
                </a:lnTo>
                <a:lnTo>
                  <a:pt x="6" y="3"/>
                </a:lnTo>
                <a:lnTo>
                  <a:pt x="6" y="3"/>
                </a:lnTo>
                <a:lnTo>
                  <a:pt x="6" y="3"/>
                </a:lnTo>
                <a:lnTo>
                  <a:pt x="6" y="3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4" y="3"/>
                </a:lnTo>
                <a:lnTo>
                  <a:pt x="4" y="3"/>
                </a:lnTo>
                <a:lnTo>
                  <a:pt x="4" y="3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3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1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85" name="Freeform 1064"/>
          <p:cNvSpPr>
            <a:spLocks/>
          </p:cNvSpPr>
          <p:nvPr/>
        </p:nvSpPr>
        <p:spPr bwMode="auto">
          <a:xfrm>
            <a:off x="3681819" y="5509286"/>
            <a:ext cx="17062" cy="5768"/>
          </a:xfrm>
          <a:custGeom>
            <a:avLst/>
            <a:gdLst>
              <a:gd name="T0" fmla="*/ 5 w 12"/>
              <a:gd name="T1" fmla="*/ 0 h 4"/>
              <a:gd name="T2" fmla="*/ 12 w 12"/>
              <a:gd name="T3" fmla="*/ 3 h 4"/>
              <a:gd name="T4" fmla="*/ 4 w 12"/>
              <a:gd name="T5" fmla="*/ 4 h 4"/>
              <a:gd name="T6" fmla="*/ 0 w 12"/>
              <a:gd name="T7" fmla="*/ 1 h 4"/>
              <a:gd name="T8" fmla="*/ 5 w 12"/>
              <a:gd name="T9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4">
                <a:moveTo>
                  <a:pt x="5" y="0"/>
                </a:moveTo>
                <a:lnTo>
                  <a:pt x="12" y="3"/>
                </a:lnTo>
                <a:lnTo>
                  <a:pt x="4" y="4"/>
                </a:lnTo>
                <a:lnTo>
                  <a:pt x="0" y="1"/>
                </a:lnTo>
                <a:lnTo>
                  <a:pt x="5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6" name="Freeform 1065"/>
          <p:cNvSpPr>
            <a:spLocks/>
          </p:cNvSpPr>
          <p:nvPr/>
        </p:nvSpPr>
        <p:spPr bwMode="auto">
          <a:xfrm>
            <a:off x="3683241" y="5510728"/>
            <a:ext cx="14218" cy="2884"/>
          </a:xfrm>
          <a:custGeom>
            <a:avLst/>
            <a:gdLst>
              <a:gd name="T0" fmla="*/ 4 w 10"/>
              <a:gd name="T1" fmla="*/ 0 h 2"/>
              <a:gd name="T2" fmla="*/ 10 w 10"/>
              <a:gd name="T3" fmla="*/ 1 h 2"/>
              <a:gd name="T4" fmla="*/ 3 w 10"/>
              <a:gd name="T5" fmla="*/ 2 h 2"/>
              <a:gd name="T6" fmla="*/ 0 w 10"/>
              <a:gd name="T7" fmla="*/ 0 h 2"/>
              <a:gd name="T8" fmla="*/ 4 w 10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2">
                <a:moveTo>
                  <a:pt x="4" y="0"/>
                </a:moveTo>
                <a:lnTo>
                  <a:pt x="10" y="1"/>
                </a:lnTo>
                <a:lnTo>
                  <a:pt x="3" y="2"/>
                </a:lnTo>
                <a:lnTo>
                  <a:pt x="0" y="0"/>
                </a:lnTo>
                <a:lnTo>
                  <a:pt x="4" y="0"/>
                </a:lnTo>
                <a:close/>
              </a:path>
            </a:pathLst>
          </a:custGeom>
          <a:solidFill>
            <a:srgbClr val="D6F9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7" name="Freeform 1066"/>
          <p:cNvSpPr>
            <a:spLocks/>
          </p:cNvSpPr>
          <p:nvPr/>
        </p:nvSpPr>
        <p:spPr bwMode="auto">
          <a:xfrm>
            <a:off x="3661914" y="5493423"/>
            <a:ext cx="28436" cy="18747"/>
          </a:xfrm>
          <a:custGeom>
            <a:avLst/>
            <a:gdLst>
              <a:gd name="T0" fmla="*/ 1 w 20"/>
              <a:gd name="T1" fmla="*/ 2 h 13"/>
              <a:gd name="T2" fmla="*/ 2 w 20"/>
              <a:gd name="T3" fmla="*/ 2 h 13"/>
              <a:gd name="T4" fmla="*/ 2 w 20"/>
              <a:gd name="T5" fmla="*/ 1 h 13"/>
              <a:gd name="T6" fmla="*/ 3 w 20"/>
              <a:gd name="T7" fmla="*/ 1 h 13"/>
              <a:gd name="T8" fmla="*/ 3 w 20"/>
              <a:gd name="T9" fmla="*/ 1 h 13"/>
              <a:gd name="T10" fmla="*/ 4 w 20"/>
              <a:gd name="T11" fmla="*/ 1 h 13"/>
              <a:gd name="T12" fmla="*/ 4 w 20"/>
              <a:gd name="T13" fmla="*/ 1 h 13"/>
              <a:gd name="T14" fmla="*/ 5 w 20"/>
              <a:gd name="T15" fmla="*/ 0 h 13"/>
              <a:gd name="T16" fmla="*/ 5 w 20"/>
              <a:gd name="T17" fmla="*/ 0 h 13"/>
              <a:gd name="T18" fmla="*/ 6 w 20"/>
              <a:gd name="T19" fmla="*/ 0 h 13"/>
              <a:gd name="T20" fmla="*/ 6 w 20"/>
              <a:gd name="T21" fmla="*/ 0 h 13"/>
              <a:gd name="T22" fmla="*/ 7 w 20"/>
              <a:gd name="T23" fmla="*/ 0 h 13"/>
              <a:gd name="T24" fmla="*/ 9 w 20"/>
              <a:gd name="T25" fmla="*/ 0 h 13"/>
              <a:gd name="T26" fmla="*/ 10 w 20"/>
              <a:gd name="T27" fmla="*/ 0 h 13"/>
              <a:gd name="T28" fmla="*/ 10 w 20"/>
              <a:gd name="T29" fmla="*/ 0 h 13"/>
              <a:gd name="T30" fmla="*/ 11 w 20"/>
              <a:gd name="T31" fmla="*/ 0 h 13"/>
              <a:gd name="T32" fmla="*/ 11 w 20"/>
              <a:gd name="T33" fmla="*/ 0 h 13"/>
              <a:gd name="T34" fmla="*/ 12 w 20"/>
              <a:gd name="T35" fmla="*/ 1 h 13"/>
              <a:gd name="T36" fmla="*/ 12 w 20"/>
              <a:gd name="T37" fmla="*/ 1 h 13"/>
              <a:gd name="T38" fmla="*/ 13 w 20"/>
              <a:gd name="T39" fmla="*/ 1 h 13"/>
              <a:gd name="T40" fmla="*/ 14 w 20"/>
              <a:gd name="T41" fmla="*/ 1 h 13"/>
              <a:gd name="T42" fmla="*/ 14 w 20"/>
              <a:gd name="T43" fmla="*/ 2 h 13"/>
              <a:gd name="T44" fmla="*/ 14 w 20"/>
              <a:gd name="T45" fmla="*/ 2 h 13"/>
              <a:gd name="T46" fmla="*/ 15 w 20"/>
              <a:gd name="T47" fmla="*/ 2 h 13"/>
              <a:gd name="T48" fmla="*/ 15 w 20"/>
              <a:gd name="T49" fmla="*/ 3 h 13"/>
              <a:gd name="T50" fmla="*/ 16 w 20"/>
              <a:gd name="T51" fmla="*/ 4 h 13"/>
              <a:gd name="T52" fmla="*/ 17 w 20"/>
              <a:gd name="T53" fmla="*/ 6 h 13"/>
              <a:gd name="T54" fmla="*/ 18 w 20"/>
              <a:gd name="T55" fmla="*/ 8 h 13"/>
              <a:gd name="T56" fmla="*/ 20 w 20"/>
              <a:gd name="T57" fmla="*/ 12 h 13"/>
              <a:gd name="T58" fmla="*/ 18 w 20"/>
              <a:gd name="T59" fmla="*/ 12 h 13"/>
              <a:gd name="T60" fmla="*/ 18 w 20"/>
              <a:gd name="T61" fmla="*/ 13 h 13"/>
              <a:gd name="T62" fmla="*/ 17 w 20"/>
              <a:gd name="T63" fmla="*/ 13 h 13"/>
              <a:gd name="T64" fmla="*/ 17 w 20"/>
              <a:gd name="T65" fmla="*/ 13 h 13"/>
              <a:gd name="T66" fmla="*/ 17 w 20"/>
              <a:gd name="T67" fmla="*/ 13 h 13"/>
              <a:gd name="T68" fmla="*/ 17 w 20"/>
              <a:gd name="T69" fmla="*/ 12 h 13"/>
              <a:gd name="T70" fmla="*/ 16 w 20"/>
              <a:gd name="T71" fmla="*/ 10 h 13"/>
              <a:gd name="T72" fmla="*/ 16 w 20"/>
              <a:gd name="T73" fmla="*/ 10 h 13"/>
              <a:gd name="T74" fmla="*/ 15 w 20"/>
              <a:gd name="T75" fmla="*/ 9 h 13"/>
              <a:gd name="T76" fmla="*/ 15 w 20"/>
              <a:gd name="T77" fmla="*/ 8 h 13"/>
              <a:gd name="T78" fmla="*/ 13 w 20"/>
              <a:gd name="T79" fmla="*/ 6 h 13"/>
              <a:gd name="T80" fmla="*/ 13 w 20"/>
              <a:gd name="T81" fmla="*/ 10 h 13"/>
              <a:gd name="T82" fmla="*/ 3 w 20"/>
              <a:gd name="T83" fmla="*/ 6 h 13"/>
              <a:gd name="T84" fmla="*/ 3 w 20"/>
              <a:gd name="T85" fmla="*/ 7 h 13"/>
              <a:gd name="T86" fmla="*/ 3 w 20"/>
              <a:gd name="T87" fmla="*/ 11 h 13"/>
              <a:gd name="T88" fmla="*/ 0 w 20"/>
              <a:gd name="T89" fmla="*/ 11 h 13"/>
              <a:gd name="T90" fmla="*/ 0 w 20"/>
              <a:gd name="T91" fmla="*/ 10 h 13"/>
              <a:gd name="T92" fmla="*/ 0 w 20"/>
              <a:gd name="T93" fmla="*/ 7 h 13"/>
              <a:gd name="T94" fmla="*/ 0 w 20"/>
              <a:gd name="T95" fmla="*/ 4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0" h="13">
                <a:moveTo>
                  <a:pt x="1" y="3"/>
                </a:move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3" y="1"/>
                </a:lnTo>
                <a:lnTo>
                  <a:pt x="3" y="1"/>
                </a:lnTo>
                <a:lnTo>
                  <a:pt x="3" y="1"/>
                </a:lnTo>
                <a:lnTo>
                  <a:pt x="3" y="1"/>
                </a:lnTo>
                <a:lnTo>
                  <a:pt x="4" y="1"/>
                </a:lnTo>
                <a:lnTo>
                  <a:pt x="4" y="1"/>
                </a:lnTo>
                <a:lnTo>
                  <a:pt x="4" y="1"/>
                </a:lnTo>
                <a:lnTo>
                  <a:pt x="4" y="1"/>
                </a:lnTo>
                <a:lnTo>
                  <a:pt x="5" y="1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5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2" y="1"/>
                </a:lnTo>
                <a:lnTo>
                  <a:pt x="12" y="1"/>
                </a:lnTo>
                <a:lnTo>
                  <a:pt x="12" y="1"/>
                </a:lnTo>
                <a:lnTo>
                  <a:pt x="13" y="1"/>
                </a:lnTo>
                <a:lnTo>
                  <a:pt x="13" y="1"/>
                </a:lnTo>
                <a:lnTo>
                  <a:pt x="13" y="1"/>
                </a:lnTo>
                <a:lnTo>
                  <a:pt x="14" y="1"/>
                </a:lnTo>
                <a:lnTo>
                  <a:pt x="14" y="1"/>
                </a:lnTo>
                <a:lnTo>
                  <a:pt x="14" y="2"/>
                </a:lnTo>
                <a:lnTo>
                  <a:pt x="14" y="2"/>
                </a:lnTo>
                <a:lnTo>
                  <a:pt x="14" y="2"/>
                </a:lnTo>
                <a:lnTo>
                  <a:pt x="15" y="2"/>
                </a:lnTo>
                <a:lnTo>
                  <a:pt x="15" y="2"/>
                </a:lnTo>
                <a:lnTo>
                  <a:pt x="15" y="2"/>
                </a:lnTo>
                <a:lnTo>
                  <a:pt x="15" y="3"/>
                </a:lnTo>
                <a:lnTo>
                  <a:pt x="16" y="3"/>
                </a:lnTo>
                <a:lnTo>
                  <a:pt x="16" y="4"/>
                </a:lnTo>
                <a:lnTo>
                  <a:pt x="17" y="5"/>
                </a:lnTo>
                <a:lnTo>
                  <a:pt x="17" y="6"/>
                </a:lnTo>
                <a:lnTo>
                  <a:pt x="18" y="7"/>
                </a:lnTo>
                <a:lnTo>
                  <a:pt x="18" y="8"/>
                </a:lnTo>
                <a:lnTo>
                  <a:pt x="18" y="9"/>
                </a:lnTo>
                <a:lnTo>
                  <a:pt x="20" y="12"/>
                </a:lnTo>
                <a:lnTo>
                  <a:pt x="19" y="13"/>
                </a:lnTo>
                <a:lnTo>
                  <a:pt x="18" y="12"/>
                </a:lnTo>
                <a:lnTo>
                  <a:pt x="18" y="12"/>
                </a:lnTo>
                <a:lnTo>
                  <a:pt x="18" y="13"/>
                </a:lnTo>
                <a:lnTo>
                  <a:pt x="17" y="13"/>
                </a:lnTo>
                <a:lnTo>
                  <a:pt x="17" y="13"/>
                </a:lnTo>
                <a:lnTo>
                  <a:pt x="17" y="13"/>
                </a:lnTo>
                <a:lnTo>
                  <a:pt x="17" y="13"/>
                </a:lnTo>
                <a:lnTo>
                  <a:pt x="17" y="13"/>
                </a:lnTo>
                <a:lnTo>
                  <a:pt x="17" y="13"/>
                </a:lnTo>
                <a:lnTo>
                  <a:pt x="17" y="13"/>
                </a:lnTo>
                <a:lnTo>
                  <a:pt x="17" y="12"/>
                </a:lnTo>
                <a:lnTo>
                  <a:pt x="16" y="11"/>
                </a:lnTo>
                <a:lnTo>
                  <a:pt x="16" y="10"/>
                </a:lnTo>
                <a:lnTo>
                  <a:pt x="16" y="10"/>
                </a:lnTo>
                <a:lnTo>
                  <a:pt x="16" y="10"/>
                </a:lnTo>
                <a:lnTo>
                  <a:pt x="16" y="10"/>
                </a:lnTo>
                <a:lnTo>
                  <a:pt x="15" y="9"/>
                </a:lnTo>
                <a:lnTo>
                  <a:pt x="15" y="9"/>
                </a:lnTo>
                <a:lnTo>
                  <a:pt x="15" y="8"/>
                </a:lnTo>
                <a:lnTo>
                  <a:pt x="14" y="7"/>
                </a:lnTo>
                <a:lnTo>
                  <a:pt x="13" y="6"/>
                </a:lnTo>
                <a:lnTo>
                  <a:pt x="13" y="6"/>
                </a:lnTo>
                <a:lnTo>
                  <a:pt x="13" y="10"/>
                </a:lnTo>
                <a:lnTo>
                  <a:pt x="3" y="11"/>
                </a:lnTo>
                <a:lnTo>
                  <a:pt x="3" y="6"/>
                </a:lnTo>
                <a:lnTo>
                  <a:pt x="3" y="7"/>
                </a:lnTo>
                <a:lnTo>
                  <a:pt x="3" y="7"/>
                </a:lnTo>
                <a:lnTo>
                  <a:pt x="2" y="9"/>
                </a:lnTo>
                <a:lnTo>
                  <a:pt x="3" y="11"/>
                </a:lnTo>
                <a:lnTo>
                  <a:pt x="0" y="11"/>
                </a:lnTo>
                <a:lnTo>
                  <a:pt x="0" y="11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lnTo>
                  <a:pt x="1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88" name="Freeform 1067"/>
          <p:cNvSpPr>
            <a:spLocks/>
          </p:cNvSpPr>
          <p:nvPr/>
        </p:nvSpPr>
        <p:spPr bwMode="auto">
          <a:xfrm>
            <a:off x="3686085" y="5507844"/>
            <a:ext cx="4265" cy="4326"/>
          </a:xfrm>
          <a:custGeom>
            <a:avLst/>
            <a:gdLst>
              <a:gd name="T0" fmla="*/ 0 w 3"/>
              <a:gd name="T1" fmla="*/ 0 h 3"/>
              <a:gd name="T2" fmla="*/ 0 w 3"/>
              <a:gd name="T3" fmla="*/ 1 h 3"/>
              <a:gd name="T4" fmla="*/ 0 w 3"/>
              <a:gd name="T5" fmla="*/ 2 h 3"/>
              <a:gd name="T6" fmla="*/ 0 w 3"/>
              <a:gd name="T7" fmla="*/ 2 h 3"/>
              <a:gd name="T8" fmla="*/ 0 w 3"/>
              <a:gd name="T9" fmla="*/ 3 h 3"/>
              <a:gd name="T10" fmla="*/ 0 w 3"/>
              <a:gd name="T11" fmla="*/ 2 h 3"/>
              <a:gd name="T12" fmla="*/ 0 w 3"/>
              <a:gd name="T13" fmla="*/ 2 h 3"/>
              <a:gd name="T14" fmla="*/ 0 w 3"/>
              <a:gd name="T15" fmla="*/ 2 h 3"/>
              <a:gd name="T16" fmla="*/ 0 w 3"/>
              <a:gd name="T17" fmla="*/ 1 h 3"/>
              <a:gd name="T18" fmla="*/ 2 w 3"/>
              <a:gd name="T19" fmla="*/ 2 h 3"/>
              <a:gd name="T20" fmla="*/ 3 w 3"/>
              <a:gd name="T21" fmla="*/ 2 h 3"/>
              <a:gd name="T22" fmla="*/ 1 w 3"/>
              <a:gd name="T23" fmla="*/ 0 h 3"/>
              <a:gd name="T24" fmla="*/ 0 w 3"/>
              <a:gd name="T2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" h="3">
                <a:moveTo>
                  <a:pt x="0" y="0"/>
                </a:moveTo>
                <a:lnTo>
                  <a:pt x="0" y="1"/>
                </a:lnTo>
                <a:lnTo>
                  <a:pt x="0" y="2"/>
                </a:lnTo>
                <a:lnTo>
                  <a:pt x="0" y="2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1"/>
                </a:lnTo>
                <a:lnTo>
                  <a:pt x="2" y="2"/>
                </a:lnTo>
                <a:lnTo>
                  <a:pt x="3" y="2"/>
                </a:lnTo>
                <a:lnTo>
                  <a:pt x="1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9" name="Freeform 1068"/>
          <p:cNvSpPr>
            <a:spLocks/>
          </p:cNvSpPr>
          <p:nvPr/>
        </p:nvSpPr>
        <p:spPr bwMode="auto">
          <a:xfrm>
            <a:off x="3661914" y="5494865"/>
            <a:ext cx="25593" cy="14421"/>
          </a:xfrm>
          <a:custGeom>
            <a:avLst/>
            <a:gdLst>
              <a:gd name="T0" fmla="*/ 13 w 18"/>
              <a:gd name="T1" fmla="*/ 1 h 10"/>
              <a:gd name="T2" fmla="*/ 13 w 18"/>
              <a:gd name="T3" fmla="*/ 0 h 10"/>
              <a:gd name="T4" fmla="*/ 12 w 18"/>
              <a:gd name="T5" fmla="*/ 0 h 10"/>
              <a:gd name="T6" fmla="*/ 12 w 18"/>
              <a:gd name="T7" fmla="*/ 0 h 10"/>
              <a:gd name="T8" fmla="*/ 10 w 18"/>
              <a:gd name="T9" fmla="*/ 0 h 10"/>
              <a:gd name="T10" fmla="*/ 6 w 18"/>
              <a:gd name="T11" fmla="*/ 0 h 10"/>
              <a:gd name="T12" fmla="*/ 4 w 18"/>
              <a:gd name="T13" fmla="*/ 0 h 10"/>
              <a:gd name="T14" fmla="*/ 3 w 18"/>
              <a:gd name="T15" fmla="*/ 0 h 10"/>
              <a:gd name="T16" fmla="*/ 2 w 18"/>
              <a:gd name="T17" fmla="*/ 1 h 10"/>
              <a:gd name="T18" fmla="*/ 2 w 18"/>
              <a:gd name="T19" fmla="*/ 1 h 10"/>
              <a:gd name="T20" fmla="*/ 1 w 18"/>
              <a:gd name="T21" fmla="*/ 3 h 10"/>
              <a:gd name="T22" fmla="*/ 0 w 18"/>
              <a:gd name="T23" fmla="*/ 6 h 10"/>
              <a:gd name="T24" fmla="*/ 0 w 18"/>
              <a:gd name="T25" fmla="*/ 8 h 10"/>
              <a:gd name="T26" fmla="*/ 0 w 18"/>
              <a:gd name="T27" fmla="*/ 10 h 10"/>
              <a:gd name="T28" fmla="*/ 2 w 18"/>
              <a:gd name="T29" fmla="*/ 10 h 10"/>
              <a:gd name="T30" fmla="*/ 2 w 18"/>
              <a:gd name="T31" fmla="*/ 7 h 10"/>
              <a:gd name="T32" fmla="*/ 3 w 18"/>
              <a:gd name="T33" fmla="*/ 5 h 10"/>
              <a:gd name="T34" fmla="*/ 3 w 18"/>
              <a:gd name="T35" fmla="*/ 4 h 10"/>
              <a:gd name="T36" fmla="*/ 3 w 18"/>
              <a:gd name="T37" fmla="*/ 4 h 10"/>
              <a:gd name="T38" fmla="*/ 4 w 18"/>
              <a:gd name="T39" fmla="*/ 10 h 10"/>
              <a:gd name="T40" fmla="*/ 5 w 18"/>
              <a:gd name="T41" fmla="*/ 10 h 10"/>
              <a:gd name="T42" fmla="*/ 6 w 18"/>
              <a:gd name="T43" fmla="*/ 9 h 10"/>
              <a:gd name="T44" fmla="*/ 7 w 18"/>
              <a:gd name="T45" fmla="*/ 9 h 10"/>
              <a:gd name="T46" fmla="*/ 9 w 18"/>
              <a:gd name="T47" fmla="*/ 9 h 10"/>
              <a:gd name="T48" fmla="*/ 10 w 18"/>
              <a:gd name="T49" fmla="*/ 9 h 10"/>
              <a:gd name="T50" fmla="*/ 12 w 18"/>
              <a:gd name="T51" fmla="*/ 9 h 10"/>
              <a:gd name="T52" fmla="*/ 12 w 18"/>
              <a:gd name="T53" fmla="*/ 9 h 10"/>
              <a:gd name="T54" fmla="*/ 12 w 18"/>
              <a:gd name="T55" fmla="*/ 4 h 10"/>
              <a:gd name="T56" fmla="*/ 12 w 18"/>
              <a:gd name="T57" fmla="*/ 4 h 10"/>
              <a:gd name="T58" fmla="*/ 14 w 18"/>
              <a:gd name="T59" fmla="*/ 5 h 10"/>
              <a:gd name="T60" fmla="*/ 15 w 18"/>
              <a:gd name="T61" fmla="*/ 6 h 10"/>
              <a:gd name="T62" fmla="*/ 16 w 18"/>
              <a:gd name="T63" fmla="*/ 9 h 10"/>
              <a:gd name="T64" fmla="*/ 17 w 18"/>
              <a:gd name="T65" fmla="*/ 6 h 10"/>
              <a:gd name="T66" fmla="*/ 16 w 18"/>
              <a:gd name="T67" fmla="*/ 3 h 10"/>
              <a:gd name="T68" fmla="*/ 14 w 18"/>
              <a:gd name="T69" fmla="*/ 2 h 10"/>
              <a:gd name="T70" fmla="*/ 14 w 18"/>
              <a:gd name="T71" fmla="*/ 1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8" h="10">
                <a:moveTo>
                  <a:pt x="13" y="1"/>
                </a:moveTo>
                <a:lnTo>
                  <a:pt x="13" y="1"/>
                </a:lnTo>
                <a:lnTo>
                  <a:pt x="13" y="1"/>
                </a:lnTo>
                <a:lnTo>
                  <a:pt x="13" y="0"/>
                </a:lnTo>
                <a:lnTo>
                  <a:pt x="13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2" y="0"/>
                </a:lnTo>
                <a:lnTo>
                  <a:pt x="10" y="0"/>
                </a:lnTo>
                <a:lnTo>
                  <a:pt x="8" y="5"/>
                </a:lnTo>
                <a:lnTo>
                  <a:pt x="6" y="0"/>
                </a:lnTo>
                <a:lnTo>
                  <a:pt x="5" y="0"/>
                </a:lnTo>
                <a:lnTo>
                  <a:pt x="4" y="0"/>
                </a:lnTo>
                <a:lnTo>
                  <a:pt x="4" y="0"/>
                </a:lnTo>
                <a:lnTo>
                  <a:pt x="3" y="0"/>
                </a:lnTo>
                <a:lnTo>
                  <a:pt x="3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2"/>
                </a:lnTo>
                <a:lnTo>
                  <a:pt x="1" y="3"/>
                </a:lnTo>
                <a:lnTo>
                  <a:pt x="0" y="4"/>
                </a:lnTo>
                <a:lnTo>
                  <a:pt x="0" y="6"/>
                </a:ln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0" y="10"/>
                </a:lnTo>
                <a:lnTo>
                  <a:pt x="2" y="10"/>
                </a:lnTo>
                <a:lnTo>
                  <a:pt x="2" y="8"/>
                </a:lnTo>
                <a:lnTo>
                  <a:pt x="2" y="7"/>
                </a:lnTo>
                <a:lnTo>
                  <a:pt x="2" y="6"/>
                </a:lnTo>
                <a:lnTo>
                  <a:pt x="3" y="5"/>
                </a:lnTo>
                <a:lnTo>
                  <a:pt x="3" y="4"/>
                </a:lnTo>
                <a:lnTo>
                  <a:pt x="3" y="4"/>
                </a:lnTo>
                <a:lnTo>
                  <a:pt x="3" y="4"/>
                </a:lnTo>
                <a:lnTo>
                  <a:pt x="3" y="4"/>
                </a:lnTo>
                <a:lnTo>
                  <a:pt x="4" y="10"/>
                </a:lnTo>
                <a:lnTo>
                  <a:pt x="4" y="10"/>
                </a:lnTo>
                <a:lnTo>
                  <a:pt x="4" y="10"/>
                </a:lnTo>
                <a:lnTo>
                  <a:pt x="5" y="10"/>
                </a:lnTo>
                <a:lnTo>
                  <a:pt x="5" y="9"/>
                </a:lnTo>
                <a:lnTo>
                  <a:pt x="6" y="9"/>
                </a:lnTo>
                <a:lnTo>
                  <a:pt x="7" y="9"/>
                </a:lnTo>
                <a:lnTo>
                  <a:pt x="7" y="9"/>
                </a:lnTo>
                <a:lnTo>
                  <a:pt x="8" y="9"/>
                </a:lnTo>
                <a:lnTo>
                  <a:pt x="9" y="9"/>
                </a:lnTo>
                <a:lnTo>
                  <a:pt x="10" y="9"/>
                </a:lnTo>
                <a:lnTo>
                  <a:pt x="10" y="9"/>
                </a:lnTo>
                <a:lnTo>
                  <a:pt x="11" y="9"/>
                </a:lnTo>
                <a:lnTo>
                  <a:pt x="12" y="9"/>
                </a:lnTo>
                <a:lnTo>
                  <a:pt x="12" y="9"/>
                </a:lnTo>
                <a:lnTo>
                  <a:pt x="12" y="9"/>
                </a:lnTo>
                <a:lnTo>
                  <a:pt x="12" y="9"/>
                </a:lnTo>
                <a:lnTo>
                  <a:pt x="12" y="4"/>
                </a:lnTo>
                <a:lnTo>
                  <a:pt x="12" y="4"/>
                </a:lnTo>
                <a:lnTo>
                  <a:pt x="12" y="4"/>
                </a:lnTo>
                <a:lnTo>
                  <a:pt x="13" y="4"/>
                </a:lnTo>
                <a:lnTo>
                  <a:pt x="14" y="5"/>
                </a:lnTo>
                <a:lnTo>
                  <a:pt x="14" y="5"/>
                </a:lnTo>
                <a:lnTo>
                  <a:pt x="15" y="6"/>
                </a:lnTo>
                <a:lnTo>
                  <a:pt x="16" y="7"/>
                </a:lnTo>
                <a:lnTo>
                  <a:pt x="16" y="9"/>
                </a:lnTo>
                <a:lnTo>
                  <a:pt x="18" y="8"/>
                </a:lnTo>
                <a:lnTo>
                  <a:pt x="17" y="6"/>
                </a:lnTo>
                <a:lnTo>
                  <a:pt x="16" y="5"/>
                </a:lnTo>
                <a:lnTo>
                  <a:pt x="16" y="3"/>
                </a:lnTo>
                <a:lnTo>
                  <a:pt x="15" y="2"/>
                </a:lnTo>
                <a:lnTo>
                  <a:pt x="14" y="2"/>
                </a:lnTo>
                <a:lnTo>
                  <a:pt x="14" y="1"/>
                </a:lnTo>
                <a:lnTo>
                  <a:pt x="14" y="1"/>
                </a:lnTo>
                <a:lnTo>
                  <a:pt x="13" y="1"/>
                </a:lnTo>
                <a:close/>
              </a:path>
            </a:pathLst>
          </a:custGeom>
          <a:solidFill>
            <a:srgbClr val="597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90" name="Freeform 1069"/>
          <p:cNvSpPr>
            <a:spLocks/>
          </p:cNvSpPr>
          <p:nvPr/>
        </p:nvSpPr>
        <p:spPr bwMode="auto">
          <a:xfrm>
            <a:off x="3667601" y="5494865"/>
            <a:ext cx="9953" cy="7210"/>
          </a:xfrm>
          <a:custGeom>
            <a:avLst/>
            <a:gdLst>
              <a:gd name="T0" fmla="*/ 1 w 7"/>
              <a:gd name="T1" fmla="*/ 1 h 5"/>
              <a:gd name="T2" fmla="*/ 0 w 7"/>
              <a:gd name="T3" fmla="*/ 1 h 5"/>
              <a:gd name="T4" fmla="*/ 1 w 7"/>
              <a:gd name="T5" fmla="*/ 0 h 5"/>
              <a:gd name="T6" fmla="*/ 2 w 7"/>
              <a:gd name="T7" fmla="*/ 0 h 5"/>
              <a:gd name="T8" fmla="*/ 1 w 7"/>
              <a:gd name="T9" fmla="*/ 1 h 5"/>
              <a:gd name="T10" fmla="*/ 2 w 7"/>
              <a:gd name="T11" fmla="*/ 1 h 5"/>
              <a:gd name="T12" fmla="*/ 2 w 7"/>
              <a:gd name="T13" fmla="*/ 1 h 5"/>
              <a:gd name="T14" fmla="*/ 2 w 7"/>
              <a:gd name="T15" fmla="*/ 2 h 5"/>
              <a:gd name="T16" fmla="*/ 1 w 7"/>
              <a:gd name="T17" fmla="*/ 2 h 5"/>
              <a:gd name="T18" fmla="*/ 1 w 7"/>
              <a:gd name="T19" fmla="*/ 2 h 5"/>
              <a:gd name="T20" fmla="*/ 4 w 7"/>
              <a:gd name="T21" fmla="*/ 4 h 5"/>
              <a:gd name="T22" fmla="*/ 7 w 7"/>
              <a:gd name="T23" fmla="*/ 2 h 5"/>
              <a:gd name="T24" fmla="*/ 6 w 7"/>
              <a:gd name="T25" fmla="*/ 1 h 5"/>
              <a:gd name="T26" fmla="*/ 7 w 7"/>
              <a:gd name="T27" fmla="*/ 1 h 5"/>
              <a:gd name="T28" fmla="*/ 6 w 7"/>
              <a:gd name="T29" fmla="*/ 0 h 5"/>
              <a:gd name="T30" fmla="*/ 7 w 7"/>
              <a:gd name="T31" fmla="*/ 0 h 5"/>
              <a:gd name="T32" fmla="*/ 7 w 7"/>
              <a:gd name="T33" fmla="*/ 1 h 5"/>
              <a:gd name="T34" fmla="*/ 7 w 7"/>
              <a:gd name="T35" fmla="*/ 1 h 5"/>
              <a:gd name="T36" fmla="*/ 7 w 7"/>
              <a:gd name="T37" fmla="*/ 2 h 5"/>
              <a:gd name="T38" fmla="*/ 4 w 7"/>
              <a:gd name="T39" fmla="*/ 5 h 5"/>
              <a:gd name="T40" fmla="*/ 1 w 7"/>
              <a:gd name="T41" fmla="*/ 2 h 5"/>
              <a:gd name="T42" fmla="*/ 1 w 7"/>
              <a:gd name="T43" fmla="*/ 1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7" h="5">
                <a:moveTo>
                  <a:pt x="1" y="1"/>
                </a:moveTo>
                <a:lnTo>
                  <a:pt x="0" y="1"/>
                </a:lnTo>
                <a:lnTo>
                  <a:pt x="1" y="0"/>
                </a:lnTo>
                <a:lnTo>
                  <a:pt x="2" y="0"/>
                </a:lnTo>
                <a:lnTo>
                  <a:pt x="1" y="1"/>
                </a:lnTo>
                <a:lnTo>
                  <a:pt x="2" y="1"/>
                </a:lnTo>
                <a:lnTo>
                  <a:pt x="2" y="1"/>
                </a:lnTo>
                <a:lnTo>
                  <a:pt x="2" y="2"/>
                </a:lnTo>
                <a:lnTo>
                  <a:pt x="1" y="2"/>
                </a:lnTo>
                <a:lnTo>
                  <a:pt x="1" y="2"/>
                </a:lnTo>
                <a:lnTo>
                  <a:pt x="4" y="4"/>
                </a:lnTo>
                <a:lnTo>
                  <a:pt x="7" y="2"/>
                </a:lnTo>
                <a:lnTo>
                  <a:pt x="6" y="1"/>
                </a:lnTo>
                <a:lnTo>
                  <a:pt x="7" y="1"/>
                </a:lnTo>
                <a:lnTo>
                  <a:pt x="6" y="0"/>
                </a:lnTo>
                <a:lnTo>
                  <a:pt x="7" y="0"/>
                </a:lnTo>
                <a:lnTo>
                  <a:pt x="7" y="1"/>
                </a:lnTo>
                <a:lnTo>
                  <a:pt x="7" y="1"/>
                </a:lnTo>
                <a:lnTo>
                  <a:pt x="7" y="2"/>
                </a:lnTo>
                <a:lnTo>
                  <a:pt x="4" y="5"/>
                </a:lnTo>
                <a:lnTo>
                  <a:pt x="1" y="2"/>
                </a:lnTo>
                <a:lnTo>
                  <a:pt x="1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91" name="Freeform 1070"/>
          <p:cNvSpPr>
            <a:spLocks/>
          </p:cNvSpPr>
          <p:nvPr/>
        </p:nvSpPr>
        <p:spPr bwMode="auto">
          <a:xfrm>
            <a:off x="3670445" y="5494865"/>
            <a:ext cx="5687" cy="5768"/>
          </a:xfrm>
          <a:custGeom>
            <a:avLst/>
            <a:gdLst>
              <a:gd name="T0" fmla="*/ 4 w 4"/>
              <a:gd name="T1" fmla="*/ 0 h 4"/>
              <a:gd name="T2" fmla="*/ 0 w 4"/>
              <a:gd name="T3" fmla="*/ 0 h 4"/>
              <a:gd name="T4" fmla="*/ 2 w 4"/>
              <a:gd name="T5" fmla="*/ 4 h 4"/>
              <a:gd name="T6" fmla="*/ 4 w 4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4">
                <a:moveTo>
                  <a:pt x="4" y="0"/>
                </a:moveTo>
                <a:lnTo>
                  <a:pt x="0" y="0"/>
                </a:lnTo>
                <a:lnTo>
                  <a:pt x="2" y="4"/>
                </a:lnTo>
                <a:lnTo>
                  <a:pt x="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92" name="Freeform 1071"/>
          <p:cNvSpPr>
            <a:spLocks/>
          </p:cNvSpPr>
          <p:nvPr/>
        </p:nvSpPr>
        <p:spPr bwMode="auto">
          <a:xfrm>
            <a:off x="3671867" y="5494865"/>
            <a:ext cx="2844" cy="5768"/>
          </a:xfrm>
          <a:custGeom>
            <a:avLst/>
            <a:gdLst>
              <a:gd name="T0" fmla="*/ 1 w 2"/>
              <a:gd name="T1" fmla="*/ 4 h 4"/>
              <a:gd name="T2" fmla="*/ 0 w 2"/>
              <a:gd name="T3" fmla="*/ 2 h 4"/>
              <a:gd name="T4" fmla="*/ 1 w 2"/>
              <a:gd name="T5" fmla="*/ 1 h 4"/>
              <a:gd name="T6" fmla="*/ 1 w 2"/>
              <a:gd name="T7" fmla="*/ 1 h 4"/>
              <a:gd name="T8" fmla="*/ 1 w 2"/>
              <a:gd name="T9" fmla="*/ 0 h 4"/>
              <a:gd name="T10" fmla="*/ 1 w 2"/>
              <a:gd name="T11" fmla="*/ 0 h 4"/>
              <a:gd name="T12" fmla="*/ 1 w 2"/>
              <a:gd name="T13" fmla="*/ 0 h 4"/>
              <a:gd name="T14" fmla="*/ 1 w 2"/>
              <a:gd name="T15" fmla="*/ 0 h 4"/>
              <a:gd name="T16" fmla="*/ 1 w 2"/>
              <a:gd name="T17" fmla="*/ 0 h 4"/>
              <a:gd name="T18" fmla="*/ 1 w 2"/>
              <a:gd name="T19" fmla="*/ 0 h 4"/>
              <a:gd name="T20" fmla="*/ 1 w 2"/>
              <a:gd name="T21" fmla="*/ 0 h 4"/>
              <a:gd name="T22" fmla="*/ 1 w 2"/>
              <a:gd name="T23" fmla="*/ 0 h 4"/>
              <a:gd name="T24" fmla="*/ 1 w 2"/>
              <a:gd name="T25" fmla="*/ 0 h 4"/>
              <a:gd name="T26" fmla="*/ 2 w 2"/>
              <a:gd name="T27" fmla="*/ 0 h 4"/>
              <a:gd name="T28" fmla="*/ 2 w 2"/>
              <a:gd name="T29" fmla="*/ 0 h 4"/>
              <a:gd name="T30" fmla="*/ 2 w 2"/>
              <a:gd name="T31" fmla="*/ 0 h 4"/>
              <a:gd name="T32" fmla="*/ 2 w 2"/>
              <a:gd name="T33" fmla="*/ 0 h 4"/>
              <a:gd name="T34" fmla="*/ 1 w 2"/>
              <a:gd name="T35" fmla="*/ 1 h 4"/>
              <a:gd name="T36" fmla="*/ 1 w 2"/>
              <a:gd name="T37" fmla="*/ 1 h 4"/>
              <a:gd name="T38" fmla="*/ 2 w 2"/>
              <a:gd name="T39" fmla="*/ 2 h 4"/>
              <a:gd name="T40" fmla="*/ 1 w 2"/>
              <a:gd name="T41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" h="4">
                <a:moveTo>
                  <a:pt x="1" y="4"/>
                </a:move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1" y="1"/>
                </a:lnTo>
                <a:lnTo>
                  <a:pt x="1" y="1"/>
                </a:lnTo>
                <a:lnTo>
                  <a:pt x="2" y="2"/>
                </a:lnTo>
                <a:lnTo>
                  <a:pt x="1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93" name="Freeform 1072"/>
          <p:cNvSpPr>
            <a:spLocks/>
          </p:cNvSpPr>
          <p:nvPr/>
        </p:nvSpPr>
        <p:spPr bwMode="auto">
          <a:xfrm>
            <a:off x="3673288" y="5503518"/>
            <a:ext cx="1422" cy="0"/>
          </a:xfrm>
          <a:custGeom>
            <a:avLst/>
            <a:gdLst>
              <a:gd name="T0" fmla="*/ 0 w 1"/>
              <a:gd name="T1" fmla="*/ 1 w 1"/>
              <a:gd name="T2" fmla="*/ 1 w 1"/>
              <a:gd name="T3" fmla="*/ 1 w 1"/>
              <a:gd name="T4" fmla="*/ 1 w 1"/>
              <a:gd name="T5" fmla="*/ 1 w 1"/>
              <a:gd name="T6" fmla="*/ 1 w 1"/>
              <a:gd name="T7" fmla="*/ 1 w 1"/>
              <a:gd name="T8" fmla="*/ 0 w 1"/>
              <a:gd name="T9" fmla="*/ 0 w 1"/>
              <a:gd name="T10" fmla="*/ 0 w 1"/>
              <a:gd name="T11" fmla="*/ 0 w 1"/>
              <a:gd name="T12" fmla="*/ 0 w 1"/>
              <a:gd name="T13" fmla="*/ 0 w 1"/>
              <a:gd name="T14" fmla="*/ 0 w 1"/>
              <a:gd name="T15" fmla="*/ 0 w 1"/>
              <a:gd name="T16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  <a:cxn ang="0">
                <a:pos x="T5" y="0"/>
              </a:cxn>
              <a:cxn ang="0">
                <a:pos x="T6" y="0"/>
              </a:cxn>
              <a:cxn ang="0">
                <a:pos x="T7" y="0"/>
              </a:cxn>
              <a:cxn ang="0">
                <a:pos x="T8" y="0"/>
              </a:cxn>
              <a:cxn ang="0">
                <a:pos x="T9" y="0"/>
              </a:cxn>
              <a:cxn ang="0">
                <a:pos x="T10" y="0"/>
              </a:cxn>
              <a:cxn ang="0">
                <a:pos x="T11" y="0"/>
              </a:cxn>
              <a:cxn ang="0">
                <a:pos x="T12" y="0"/>
              </a:cxn>
              <a:cxn ang="0">
                <a:pos x="T13" y="0"/>
              </a:cxn>
              <a:cxn ang="0">
                <a:pos x="T14" y="0"/>
              </a:cxn>
              <a:cxn ang="0">
                <a:pos x="T15" y="0"/>
              </a:cxn>
              <a:cxn ang="0">
                <a:pos x="T16" y="0"/>
              </a:cxn>
            </a:cxnLst>
            <a:rect l="0" t="0" r="r" b="b"/>
            <a:pathLst>
              <a:path w="1">
                <a:moveTo>
                  <a:pt x="0" y="0"/>
                </a:move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94" name="Freeform 1073"/>
          <p:cNvSpPr>
            <a:spLocks/>
          </p:cNvSpPr>
          <p:nvPr/>
        </p:nvSpPr>
        <p:spPr bwMode="auto">
          <a:xfrm>
            <a:off x="3673288" y="5504960"/>
            <a:ext cx="1422" cy="1442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1 w 1"/>
              <a:gd name="T5" fmla="*/ 1 h 1"/>
              <a:gd name="T6" fmla="*/ 1 w 1"/>
              <a:gd name="T7" fmla="*/ 1 h 1"/>
              <a:gd name="T8" fmla="*/ 1 w 1"/>
              <a:gd name="T9" fmla="*/ 1 h 1"/>
              <a:gd name="T10" fmla="*/ 1 w 1"/>
              <a:gd name="T11" fmla="*/ 1 h 1"/>
              <a:gd name="T12" fmla="*/ 1 w 1"/>
              <a:gd name="T13" fmla="*/ 0 h 1"/>
              <a:gd name="T14" fmla="*/ 1 w 1"/>
              <a:gd name="T15" fmla="*/ 0 h 1"/>
              <a:gd name="T16" fmla="*/ 0 w 1"/>
              <a:gd name="T17" fmla="*/ 0 h 1"/>
              <a:gd name="T18" fmla="*/ 0 w 1"/>
              <a:gd name="T19" fmla="*/ 0 h 1"/>
              <a:gd name="T20" fmla="*/ 0 w 1"/>
              <a:gd name="T21" fmla="*/ 0 h 1"/>
              <a:gd name="T22" fmla="*/ 0 w 1"/>
              <a:gd name="T23" fmla="*/ 1 h 1"/>
              <a:gd name="T24" fmla="*/ 0 w 1"/>
              <a:gd name="T25" fmla="*/ 1 h 1"/>
              <a:gd name="T26" fmla="*/ 0 w 1"/>
              <a:gd name="T27" fmla="*/ 1 h 1"/>
              <a:gd name="T28" fmla="*/ 0 w 1"/>
              <a:gd name="T29" fmla="*/ 1 h 1"/>
              <a:gd name="T30" fmla="*/ 0 w 1"/>
              <a:gd name="T31" fmla="*/ 1 h 1"/>
              <a:gd name="T32" fmla="*/ 0 w 1"/>
              <a:gd name="T33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" h="1">
                <a:moveTo>
                  <a:pt x="0" y="1"/>
                </a:move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95" name="Freeform 1074"/>
          <p:cNvSpPr>
            <a:spLocks/>
          </p:cNvSpPr>
          <p:nvPr/>
        </p:nvSpPr>
        <p:spPr bwMode="auto">
          <a:xfrm>
            <a:off x="3674710" y="5481886"/>
            <a:ext cx="4265" cy="4326"/>
          </a:xfrm>
          <a:custGeom>
            <a:avLst/>
            <a:gdLst>
              <a:gd name="T0" fmla="*/ 2 w 3"/>
              <a:gd name="T1" fmla="*/ 3 h 3"/>
              <a:gd name="T2" fmla="*/ 1 w 3"/>
              <a:gd name="T3" fmla="*/ 1 h 3"/>
              <a:gd name="T4" fmla="*/ 1 w 3"/>
              <a:gd name="T5" fmla="*/ 0 h 3"/>
              <a:gd name="T6" fmla="*/ 3 w 3"/>
              <a:gd name="T7" fmla="*/ 3 h 3"/>
              <a:gd name="T8" fmla="*/ 0 w 3"/>
              <a:gd name="T9" fmla="*/ 3 h 3"/>
              <a:gd name="T10" fmla="*/ 0 w 3"/>
              <a:gd name="T11" fmla="*/ 3 h 3"/>
              <a:gd name="T12" fmla="*/ 2 w 3"/>
              <a:gd name="T13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" h="3">
                <a:moveTo>
                  <a:pt x="2" y="3"/>
                </a:moveTo>
                <a:lnTo>
                  <a:pt x="1" y="1"/>
                </a:lnTo>
                <a:lnTo>
                  <a:pt x="1" y="0"/>
                </a:lnTo>
                <a:lnTo>
                  <a:pt x="3" y="3"/>
                </a:lnTo>
                <a:lnTo>
                  <a:pt x="0" y="3"/>
                </a:lnTo>
                <a:lnTo>
                  <a:pt x="0" y="3"/>
                </a:lnTo>
                <a:lnTo>
                  <a:pt x="2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96" name="Freeform 1075"/>
          <p:cNvSpPr>
            <a:spLocks/>
          </p:cNvSpPr>
          <p:nvPr/>
        </p:nvSpPr>
        <p:spPr bwMode="auto">
          <a:xfrm>
            <a:off x="3677554" y="5481886"/>
            <a:ext cx="1422" cy="2884"/>
          </a:xfrm>
          <a:custGeom>
            <a:avLst/>
            <a:gdLst>
              <a:gd name="T0" fmla="*/ 0 w 1"/>
              <a:gd name="T1" fmla="*/ 2 h 2"/>
              <a:gd name="T2" fmla="*/ 0 w 1"/>
              <a:gd name="T3" fmla="*/ 1 h 2"/>
              <a:gd name="T4" fmla="*/ 0 w 1"/>
              <a:gd name="T5" fmla="*/ 1 h 2"/>
              <a:gd name="T6" fmla="*/ 0 w 1"/>
              <a:gd name="T7" fmla="*/ 1 h 2"/>
              <a:gd name="T8" fmla="*/ 0 w 1"/>
              <a:gd name="T9" fmla="*/ 1 h 2"/>
              <a:gd name="T10" fmla="*/ 0 w 1"/>
              <a:gd name="T11" fmla="*/ 0 h 2"/>
              <a:gd name="T12" fmla="*/ 0 w 1"/>
              <a:gd name="T13" fmla="*/ 0 h 2"/>
              <a:gd name="T14" fmla="*/ 1 w 1"/>
              <a:gd name="T15" fmla="*/ 0 h 2"/>
              <a:gd name="T16" fmla="*/ 1 w 1"/>
              <a:gd name="T17" fmla="*/ 0 h 2"/>
              <a:gd name="T18" fmla="*/ 1 w 1"/>
              <a:gd name="T19" fmla="*/ 0 h 2"/>
              <a:gd name="T20" fmla="*/ 1 w 1"/>
              <a:gd name="T21" fmla="*/ 0 h 2"/>
              <a:gd name="T22" fmla="*/ 1 w 1"/>
              <a:gd name="T23" fmla="*/ 1 h 2"/>
              <a:gd name="T24" fmla="*/ 1 w 1"/>
              <a:gd name="T25" fmla="*/ 1 h 2"/>
              <a:gd name="T26" fmla="*/ 1 w 1"/>
              <a:gd name="T27" fmla="*/ 1 h 2"/>
              <a:gd name="T28" fmla="*/ 1 w 1"/>
              <a:gd name="T29" fmla="*/ 1 h 2"/>
              <a:gd name="T30" fmla="*/ 0 w 1"/>
              <a:gd name="T31" fmla="*/ 2 h 2"/>
              <a:gd name="T32" fmla="*/ 0 w 1"/>
              <a:gd name="T3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2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97" name="Freeform 1076"/>
          <p:cNvSpPr>
            <a:spLocks/>
          </p:cNvSpPr>
          <p:nvPr/>
        </p:nvSpPr>
        <p:spPr bwMode="auto">
          <a:xfrm>
            <a:off x="3673288" y="5481886"/>
            <a:ext cx="1422" cy="1442"/>
          </a:xfrm>
          <a:custGeom>
            <a:avLst/>
            <a:gdLst>
              <a:gd name="T0" fmla="*/ 0 w 1"/>
              <a:gd name="T1" fmla="*/ 1 h 1"/>
              <a:gd name="T2" fmla="*/ 0 w 1"/>
              <a:gd name="T3" fmla="*/ 1 h 1"/>
              <a:gd name="T4" fmla="*/ 0 w 1"/>
              <a:gd name="T5" fmla="*/ 1 h 1"/>
              <a:gd name="T6" fmla="*/ 0 w 1"/>
              <a:gd name="T7" fmla="*/ 0 h 1"/>
              <a:gd name="T8" fmla="*/ 0 w 1"/>
              <a:gd name="T9" fmla="*/ 0 h 1"/>
              <a:gd name="T10" fmla="*/ 0 w 1"/>
              <a:gd name="T11" fmla="*/ 0 h 1"/>
              <a:gd name="T12" fmla="*/ 1 w 1"/>
              <a:gd name="T13" fmla="*/ 0 h 1"/>
              <a:gd name="T14" fmla="*/ 1 w 1"/>
              <a:gd name="T15" fmla="*/ 0 h 1"/>
              <a:gd name="T16" fmla="*/ 1 w 1"/>
              <a:gd name="T17" fmla="*/ 0 h 1"/>
              <a:gd name="T18" fmla="*/ 1 w 1"/>
              <a:gd name="T19" fmla="*/ 0 h 1"/>
              <a:gd name="T20" fmla="*/ 1 w 1"/>
              <a:gd name="T21" fmla="*/ 0 h 1"/>
              <a:gd name="T22" fmla="*/ 1 w 1"/>
              <a:gd name="T23" fmla="*/ 0 h 1"/>
              <a:gd name="T24" fmla="*/ 1 w 1"/>
              <a:gd name="T25" fmla="*/ 0 h 1"/>
              <a:gd name="T26" fmla="*/ 1 w 1"/>
              <a:gd name="T27" fmla="*/ 1 h 1"/>
              <a:gd name="T28" fmla="*/ 1 w 1"/>
              <a:gd name="T29" fmla="*/ 1 h 1"/>
              <a:gd name="T30" fmla="*/ 1 w 1"/>
              <a:gd name="T31" fmla="*/ 1 h 1"/>
              <a:gd name="T32" fmla="*/ 0 w 1"/>
              <a:gd name="T33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" h="1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98" name="Freeform 1077"/>
          <p:cNvSpPr>
            <a:spLocks/>
          </p:cNvSpPr>
          <p:nvPr/>
        </p:nvSpPr>
        <p:spPr bwMode="auto">
          <a:xfrm>
            <a:off x="3711677" y="5481886"/>
            <a:ext cx="4265" cy="4326"/>
          </a:xfrm>
          <a:custGeom>
            <a:avLst/>
            <a:gdLst>
              <a:gd name="T0" fmla="*/ 1 w 3"/>
              <a:gd name="T1" fmla="*/ 3 h 3"/>
              <a:gd name="T2" fmla="*/ 2 w 3"/>
              <a:gd name="T3" fmla="*/ 1 h 3"/>
              <a:gd name="T4" fmla="*/ 2 w 3"/>
              <a:gd name="T5" fmla="*/ 0 h 3"/>
              <a:gd name="T6" fmla="*/ 0 w 3"/>
              <a:gd name="T7" fmla="*/ 3 h 3"/>
              <a:gd name="T8" fmla="*/ 3 w 3"/>
              <a:gd name="T9" fmla="*/ 3 h 3"/>
              <a:gd name="T10" fmla="*/ 3 w 3"/>
              <a:gd name="T11" fmla="*/ 3 h 3"/>
              <a:gd name="T12" fmla="*/ 1 w 3"/>
              <a:gd name="T13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" h="3">
                <a:moveTo>
                  <a:pt x="1" y="3"/>
                </a:moveTo>
                <a:lnTo>
                  <a:pt x="2" y="1"/>
                </a:lnTo>
                <a:lnTo>
                  <a:pt x="2" y="0"/>
                </a:lnTo>
                <a:lnTo>
                  <a:pt x="0" y="3"/>
                </a:lnTo>
                <a:lnTo>
                  <a:pt x="3" y="3"/>
                </a:lnTo>
                <a:lnTo>
                  <a:pt x="3" y="3"/>
                </a:lnTo>
                <a:lnTo>
                  <a:pt x="1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99" name="Freeform 1078"/>
          <p:cNvSpPr>
            <a:spLocks/>
          </p:cNvSpPr>
          <p:nvPr/>
        </p:nvSpPr>
        <p:spPr bwMode="auto">
          <a:xfrm>
            <a:off x="3711677" y="5481886"/>
            <a:ext cx="1422" cy="1442"/>
          </a:xfrm>
          <a:custGeom>
            <a:avLst/>
            <a:gdLst>
              <a:gd name="T0" fmla="*/ 0 w 1"/>
              <a:gd name="T1" fmla="*/ 1 h 1"/>
              <a:gd name="T2" fmla="*/ 0 w 1"/>
              <a:gd name="T3" fmla="*/ 1 h 1"/>
              <a:gd name="T4" fmla="*/ 0 w 1"/>
              <a:gd name="T5" fmla="*/ 1 h 1"/>
              <a:gd name="T6" fmla="*/ 0 w 1"/>
              <a:gd name="T7" fmla="*/ 1 h 1"/>
              <a:gd name="T8" fmla="*/ 1 w 1"/>
              <a:gd name="T9" fmla="*/ 1 h 1"/>
              <a:gd name="T10" fmla="*/ 1 w 1"/>
              <a:gd name="T11" fmla="*/ 0 h 1"/>
              <a:gd name="T12" fmla="*/ 1 w 1"/>
              <a:gd name="T13" fmla="*/ 0 h 1"/>
              <a:gd name="T14" fmla="*/ 0 w 1"/>
              <a:gd name="T15" fmla="*/ 0 h 1"/>
              <a:gd name="T16" fmla="*/ 0 w 1"/>
              <a:gd name="T17" fmla="*/ 0 h 1"/>
              <a:gd name="T18" fmla="*/ 0 w 1"/>
              <a:gd name="T19" fmla="*/ 0 h 1"/>
              <a:gd name="T20" fmla="*/ 0 w 1"/>
              <a:gd name="T21" fmla="*/ 0 h 1"/>
              <a:gd name="T22" fmla="*/ 0 w 1"/>
              <a:gd name="T23" fmla="*/ 0 h 1"/>
              <a:gd name="T24" fmla="*/ 0 w 1"/>
              <a:gd name="T25" fmla="*/ 0 h 1"/>
              <a:gd name="T26" fmla="*/ 0 w 1"/>
              <a:gd name="T27" fmla="*/ 1 h 1"/>
              <a:gd name="T28" fmla="*/ 0 w 1"/>
              <a:gd name="T29" fmla="*/ 1 h 1"/>
              <a:gd name="T30" fmla="*/ 0 w 1"/>
              <a:gd name="T31" fmla="*/ 1 h 1"/>
              <a:gd name="T32" fmla="*/ 0 w 1"/>
              <a:gd name="T33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" h="1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0" name="Freeform 1079"/>
          <p:cNvSpPr>
            <a:spLocks/>
          </p:cNvSpPr>
          <p:nvPr/>
        </p:nvSpPr>
        <p:spPr bwMode="auto">
          <a:xfrm>
            <a:off x="3715943" y="5481886"/>
            <a:ext cx="1422" cy="1442"/>
          </a:xfrm>
          <a:custGeom>
            <a:avLst/>
            <a:gdLst>
              <a:gd name="T0" fmla="*/ 0 w 1"/>
              <a:gd name="T1" fmla="*/ 1 h 1"/>
              <a:gd name="T2" fmla="*/ 0 w 1"/>
              <a:gd name="T3" fmla="*/ 1 h 1"/>
              <a:gd name="T4" fmla="*/ 0 w 1"/>
              <a:gd name="T5" fmla="*/ 1 h 1"/>
              <a:gd name="T6" fmla="*/ 1 w 1"/>
              <a:gd name="T7" fmla="*/ 1 h 1"/>
              <a:gd name="T8" fmla="*/ 1 w 1"/>
              <a:gd name="T9" fmla="*/ 1 h 1"/>
              <a:gd name="T10" fmla="*/ 1 w 1"/>
              <a:gd name="T11" fmla="*/ 0 h 1"/>
              <a:gd name="T12" fmla="*/ 1 w 1"/>
              <a:gd name="T13" fmla="*/ 0 h 1"/>
              <a:gd name="T14" fmla="*/ 1 w 1"/>
              <a:gd name="T15" fmla="*/ 0 h 1"/>
              <a:gd name="T16" fmla="*/ 0 w 1"/>
              <a:gd name="T17" fmla="*/ 0 h 1"/>
              <a:gd name="T18" fmla="*/ 0 w 1"/>
              <a:gd name="T19" fmla="*/ 0 h 1"/>
              <a:gd name="T20" fmla="*/ 0 w 1"/>
              <a:gd name="T21" fmla="*/ 0 h 1"/>
              <a:gd name="T22" fmla="*/ 0 w 1"/>
              <a:gd name="T23" fmla="*/ 0 h 1"/>
              <a:gd name="T24" fmla="*/ 0 w 1"/>
              <a:gd name="T25" fmla="*/ 1 h 1"/>
              <a:gd name="T26" fmla="*/ 0 w 1"/>
              <a:gd name="T27" fmla="*/ 1 h 1"/>
              <a:gd name="T28" fmla="*/ 0 w 1"/>
              <a:gd name="T29" fmla="*/ 1 h 1"/>
              <a:gd name="T30" fmla="*/ 0 w 1"/>
              <a:gd name="T31" fmla="*/ 1 h 1"/>
              <a:gd name="T32" fmla="*/ 0 w 1"/>
              <a:gd name="T33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" h="1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1" name="Freeform 1081"/>
          <p:cNvSpPr>
            <a:spLocks/>
          </p:cNvSpPr>
          <p:nvPr/>
        </p:nvSpPr>
        <p:spPr bwMode="auto">
          <a:xfrm>
            <a:off x="3818312" y="5484771"/>
            <a:ext cx="5687" cy="5768"/>
          </a:xfrm>
          <a:custGeom>
            <a:avLst/>
            <a:gdLst>
              <a:gd name="T0" fmla="*/ 2 w 4"/>
              <a:gd name="T1" fmla="*/ 4 h 4"/>
              <a:gd name="T2" fmla="*/ 2 w 4"/>
              <a:gd name="T3" fmla="*/ 4 h 4"/>
              <a:gd name="T4" fmla="*/ 2 w 4"/>
              <a:gd name="T5" fmla="*/ 4 h 4"/>
              <a:gd name="T6" fmla="*/ 3 w 4"/>
              <a:gd name="T7" fmla="*/ 4 h 4"/>
              <a:gd name="T8" fmla="*/ 3 w 4"/>
              <a:gd name="T9" fmla="*/ 3 h 4"/>
              <a:gd name="T10" fmla="*/ 3 w 4"/>
              <a:gd name="T11" fmla="*/ 3 h 4"/>
              <a:gd name="T12" fmla="*/ 4 w 4"/>
              <a:gd name="T13" fmla="*/ 3 h 4"/>
              <a:gd name="T14" fmla="*/ 4 w 4"/>
              <a:gd name="T15" fmla="*/ 2 h 4"/>
              <a:gd name="T16" fmla="*/ 4 w 4"/>
              <a:gd name="T17" fmla="*/ 2 h 4"/>
              <a:gd name="T18" fmla="*/ 4 w 4"/>
              <a:gd name="T19" fmla="*/ 1 h 4"/>
              <a:gd name="T20" fmla="*/ 4 w 4"/>
              <a:gd name="T21" fmla="*/ 1 h 4"/>
              <a:gd name="T22" fmla="*/ 3 w 4"/>
              <a:gd name="T23" fmla="*/ 1 h 4"/>
              <a:gd name="T24" fmla="*/ 3 w 4"/>
              <a:gd name="T25" fmla="*/ 0 h 4"/>
              <a:gd name="T26" fmla="*/ 3 w 4"/>
              <a:gd name="T27" fmla="*/ 0 h 4"/>
              <a:gd name="T28" fmla="*/ 2 w 4"/>
              <a:gd name="T29" fmla="*/ 0 h 4"/>
              <a:gd name="T30" fmla="*/ 2 w 4"/>
              <a:gd name="T31" fmla="*/ 0 h 4"/>
              <a:gd name="T32" fmla="*/ 2 w 4"/>
              <a:gd name="T33" fmla="*/ 0 h 4"/>
              <a:gd name="T34" fmla="*/ 1 w 4"/>
              <a:gd name="T35" fmla="*/ 0 h 4"/>
              <a:gd name="T36" fmla="*/ 1 w 4"/>
              <a:gd name="T37" fmla="*/ 0 h 4"/>
              <a:gd name="T38" fmla="*/ 1 w 4"/>
              <a:gd name="T39" fmla="*/ 0 h 4"/>
              <a:gd name="T40" fmla="*/ 0 w 4"/>
              <a:gd name="T41" fmla="*/ 0 h 4"/>
              <a:gd name="T42" fmla="*/ 0 w 4"/>
              <a:gd name="T43" fmla="*/ 1 h 4"/>
              <a:gd name="T44" fmla="*/ 0 w 4"/>
              <a:gd name="T45" fmla="*/ 1 h 4"/>
              <a:gd name="T46" fmla="*/ 0 w 4"/>
              <a:gd name="T47" fmla="*/ 1 h 4"/>
              <a:gd name="T48" fmla="*/ 0 w 4"/>
              <a:gd name="T49" fmla="*/ 2 h 4"/>
              <a:gd name="T50" fmla="*/ 0 w 4"/>
              <a:gd name="T51" fmla="*/ 2 h 4"/>
              <a:gd name="T52" fmla="*/ 0 w 4"/>
              <a:gd name="T53" fmla="*/ 3 h 4"/>
              <a:gd name="T54" fmla="*/ 0 w 4"/>
              <a:gd name="T55" fmla="*/ 3 h 4"/>
              <a:gd name="T56" fmla="*/ 0 w 4"/>
              <a:gd name="T57" fmla="*/ 3 h 4"/>
              <a:gd name="T58" fmla="*/ 1 w 4"/>
              <a:gd name="T59" fmla="*/ 4 h 4"/>
              <a:gd name="T60" fmla="*/ 1 w 4"/>
              <a:gd name="T61" fmla="*/ 4 h 4"/>
              <a:gd name="T62" fmla="*/ 1 w 4"/>
              <a:gd name="T63" fmla="*/ 4 h 4"/>
              <a:gd name="T64" fmla="*/ 2 w 4"/>
              <a:gd name="T65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" h="4">
                <a:moveTo>
                  <a:pt x="2" y="4"/>
                </a:moveTo>
                <a:lnTo>
                  <a:pt x="2" y="4"/>
                </a:lnTo>
                <a:lnTo>
                  <a:pt x="2" y="4"/>
                </a:lnTo>
                <a:lnTo>
                  <a:pt x="3" y="4"/>
                </a:lnTo>
                <a:lnTo>
                  <a:pt x="3" y="3"/>
                </a:lnTo>
                <a:lnTo>
                  <a:pt x="3" y="3"/>
                </a:lnTo>
                <a:lnTo>
                  <a:pt x="4" y="3"/>
                </a:lnTo>
                <a:lnTo>
                  <a:pt x="4" y="2"/>
                </a:lnTo>
                <a:lnTo>
                  <a:pt x="4" y="2"/>
                </a:lnTo>
                <a:lnTo>
                  <a:pt x="4" y="1"/>
                </a:lnTo>
                <a:lnTo>
                  <a:pt x="4" y="1"/>
                </a:lnTo>
                <a:lnTo>
                  <a:pt x="3" y="1"/>
                </a:lnTo>
                <a:lnTo>
                  <a:pt x="3" y="0"/>
                </a:lnTo>
                <a:lnTo>
                  <a:pt x="3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2"/>
                </a:lnTo>
                <a:lnTo>
                  <a:pt x="0" y="2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1" y="4"/>
                </a:lnTo>
                <a:lnTo>
                  <a:pt x="1" y="4"/>
                </a:lnTo>
                <a:lnTo>
                  <a:pt x="1" y="4"/>
                </a:lnTo>
                <a:lnTo>
                  <a:pt x="2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2" name="Freeform 1082"/>
          <p:cNvSpPr>
            <a:spLocks/>
          </p:cNvSpPr>
          <p:nvPr/>
        </p:nvSpPr>
        <p:spPr bwMode="auto">
          <a:xfrm>
            <a:off x="3764284" y="5470350"/>
            <a:ext cx="29858" cy="4326"/>
          </a:xfrm>
          <a:custGeom>
            <a:avLst/>
            <a:gdLst>
              <a:gd name="T0" fmla="*/ 21 w 21"/>
              <a:gd name="T1" fmla="*/ 3 h 3"/>
              <a:gd name="T2" fmla="*/ 11 w 21"/>
              <a:gd name="T3" fmla="*/ 0 h 3"/>
              <a:gd name="T4" fmla="*/ 0 w 21"/>
              <a:gd name="T5" fmla="*/ 3 h 3"/>
              <a:gd name="T6" fmla="*/ 0 w 21"/>
              <a:gd name="T7" fmla="*/ 3 h 3"/>
              <a:gd name="T8" fmla="*/ 11 w 21"/>
              <a:gd name="T9" fmla="*/ 1 h 3"/>
              <a:gd name="T10" fmla="*/ 21 w 21"/>
              <a:gd name="T11" fmla="*/ 3 h 3"/>
              <a:gd name="T12" fmla="*/ 21 w 21"/>
              <a:gd name="T13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" h="3">
                <a:moveTo>
                  <a:pt x="21" y="3"/>
                </a:moveTo>
                <a:lnTo>
                  <a:pt x="11" y="0"/>
                </a:lnTo>
                <a:lnTo>
                  <a:pt x="0" y="3"/>
                </a:lnTo>
                <a:lnTo>
                  <a:pt x="0" y="3"/>
                </a:lnTo>
                <a:lnTo>
                  <a:pt x="11" y="1"/>
                </a:lnTo>
                <a:lnTo>
                  <a:pt x="21" y="3"/>
                </a:lnTo>
                <a:lnTo>
                  <a:pt x="21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3" name="Rectangle 1083"/>
          <p:cNvSpPr>
            <a:spLocks noChangeArrowheads="1"/>
          </p:cNvSpPr>
          <p:nvPr/>
        </p:nvSpPr>
        <p:spPr bwMode="auto">
          <a:xfrm>
            <a:off x="3762862" y="5476118"/>
            <a:ext cx="35545" cy="3893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4" name="Rectangle 1084"/>
          <p:cNvSpPr>
            <a:spLocks noChangeArrowheads="1"/>
          </p:cNvSpPr>
          <p:nvPr/>
        </p:nvSpPr>
        <p:spPr bwMode="auto">
          <a:xfrm>
            <a:off x="3762862" y="5477560"/>
            <a:ext cx="34123" cy="3605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5" name="Rectangle 1085"/>
          <p:cNvSpPr>
            <a:spLocks noChangeArrowheads="1"/>
          </p:cNvSpPr>
          <p:nvPr/>
        </p:nvSpPr>
        <p:spPr bwMode="auto">
          <a:xfrm>
            <a:off x="3767127" y="5512171"/>
            <a:ext cx="4265" cy="144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6" name="Rectangle 1086"/>
          <p:cNvSpPr>
            <a:spLocks noChangeArrowheads="1"/>
          </p:cNvSpPr>
          <p:nvPr/>
        </p:nvSpPr>
        <p:spPr bwMode="auto">
          <a:xfrm>
            <a:off x="3774236" y="5512171"/>
            <a:ext cx="5687" cy="144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7" name="Rectangle 1087"/>
          <p:cNvSpPr>
            <a:spLocks noChangeArrowheads="1"/>
          </p:cNvSpPr>
          <p:nvPr/>
        </p:nvSpPr>
        <p:spPr bwMode="auto">
          <a:xfrm>
            <a:off x="3782767" y="5512171"/>
            <a:ext cx="5687" cy="144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8" name="Rectangle 1088"/>
          <p:cNvSpPr>
            <a:spLocks noChangeArrowheads="1"/>
          </p:cNvSpPr>
          <p:nvPr/>
        </p:nvSpPr>
        <p:spPr bwMode="auto">
          <a:xfrm>
            <a:off x="3791298" y="5512171"/>
            <a:ext cx="4265" cy="144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9" name="Rectangle 1089"/>
          <p:cNvSpPr>
            <a:spLocks noChangeArrowheads="1"/>
          </p:cNvSpPr>
          <p:nvPr/>
        </p:nvSpPr>
        <p:spPr bwMode="auto">
          <a:xfrm>
            <a:off x="3767127" y="5509287"/>
            <a:ext cx="28436" cy="144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0" name="Rectangle 1090"/>
          <p:cNvSpPr>
            <a:spLocks noChangeArrowheads="1"/>
          </p:cNvSpPr>
          <p:nvPr/>
        </p:nvSpPr>
        <p:spPr bwMode="auto">
          <a:xfrm>
            <a:off x="3764284" y="5509287"/>
            <a:ext cx="1422" cy="144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1" name="Rectangle 1091"/>
          <p:cNvSpPr>
            <a:spLocks noChangeArrowheads="1"/>
          </p:cNvSpPr>
          <p:nvPr/>
        </p:nvSpPr>
        <p:spPr bwMode="auto">
          <a:xfrm>
            <a:off x="3767127" y="5500634"/>
            <a:ext cx="28436" cy="144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2" name="Rectangle 1092"/>
          <p:cNvSpPr>
            <a:spLocks noChangeArrowheads="1"/>
          </p:cNvSpPr>
          <p:nvPr/>
        </p:nvSpPr>
        <p:spPr bwMode="auto">
          <a:xfrm>
            <a:off x="3764284" y="5500634"/>
            <a:ext cx="1422" cy="144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3" name="Rectangle 1093"/>
          <p:cNvSpPr>
            <a:spLocks noChangeArrowheads="1"/>
          </p:cNvSpPr>
          <p:nvPr/>
        </p:nvSpPr>
        <p:spPr bwMode="auto">
          <a:xfrm>
            <a:off x="3767127" y="5491981"/>
            <a:ext cx="28436" cy="144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4" name="Rectangle 1094"/>
          <p:cNvSpPr>
            <a:spLocks noChangeArrowheads="1"/>
          </p:cNvSpPr>
          <p:nvPr/>
        </p:nvSpPr>
        <p:spPr bwMode="auto">
          <a:xfrm>
            <a:off x="3764284" y="5491981"/>
            <a:ext cx="1422" cy="144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5" name="Rectangle 1095"/>
          <p:cNvSpPr>
            <a:spLocks noChangeArrowheads="1"/>
          </p:cNvSpPr>
          <p:nvPr/>
        </p:nvSpPr>
        <p:spPr bwMode="auto">
          <a:xfrm>
            <a:off x="3767127" y="5483329"/>
            <a:ext cx="28436" cy="144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6" name="Rectangle 1096"/>
          <p:cNvSpPr>
            <a:spLocks noChangeArrowheads="1"/>
          </p:cNvSpPr>
          <p:nvPr/>
        </p:nvSpPr>
        <p:spPr bwMode="auto">
          <a:xfrm>
            <a:off x="3764284" y="5481887"/>
            <a:ext cx="1422" cy="144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7" name="Rectangle 1097"/>
          <p:cNvSpPr>
            <a:spLocks noChangeArrowheads="1"/>
          </p:cNvSpPr>
          <p:nvPr/>
        </p:nvSpPr>
        <p:spPr bwMode="auto">
          <a:xfrm>
            <a:off x="3767127" y="5487655"/>
            <a:ext cx="2844" cy="23074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8" name="Rectangle 1098"/>
          <p:cNvSpPr>
            <a:spLocks noChangeArrowheads="1"/>
          </p:cNvSpPr>
          <p:nvPr/>
        </p:nvSpPr>
        <p:spPr bwMode="auto">
          <a:xfrm>
            <a:off x="3768549" y="5489097"/>
            <a:ext cx="1422" cy="20189"/>
          </a:xfrm>
          <a:prstGeom prst="rect">
            <a:avLst/>
          </a:prstGeom>
          <a:solidFill>
            <a:srgbClr val="FF2D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9" name="Rectangle 1099"/>
          <p:cNvSpPr>
            <a:spLocks noChangeArrowheads="1"/>
          </p:cNvSpPr>
          <p:nvPr/>
        </p:nvSpPr>
        <p:spPr bwMode="auto">
          <a:xfrm>
            <a:off x="3775658" y="5494866"/>
            <a:ext cx="2844" cy="1586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20" name="Rectangle 1100"/>
          <p:cNvSpPr>
            <a:spLocks noChangeArrowheads="1"/>
          </p:cNvSpPr>
          <p:nvPr/>
        </p:nvSpPr>
        <p:spPr bwMode="auto">
          <a:xfrm>
            <a:off x="3777080" y="5496308"/>
            <a:ext cx="1422" cy="12979"/>
          </a:xfrm>
          <a:prstGeom prst="rect">
            <a:avLst/>
          </a:prstGeom>
          <a:solidFill>
            <a:srgbClr val="B25B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21" name="Rectangle 1101"/>
          <p:cNvSpPr>
            <a:spLocks noChangeArrowheads="1"/>
          </p:cNvSpPr>
          <p:nvPr/>
        </p:nvSpPr>
        <p:spPr bwMode="auto">
          <a:xfrm>
            <a:off x="3784189" y="5499192"/>
            <a:ext cx="2844" cy="1153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22" name="Rectangle 1102"/>
          <p:cNvSpPr>
            <a:spLocks noChangeArrowheads="1"/>
          </p:cNvSpPr>
          <p:nvPr/>
        </p:nvSpPr>
        <p:spPr bwMode="auto">
          <a:xfrm>
            <a:off x="3784189" y="5499192"/>
            <a:ext cx="1422" cy="10095"/>
          </a:xfrm>
          <a:prstGeom prst="rect">
            <a:avLst/>
          </a:prstGeom>
          <a:solidFill>
            <a:srgbClr val="FFAF7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23" name="Rectangle 1103"/>
          <p:cNvSpPr>
            <a:spLocks noChangeArrowheads="1"/>
          </p:cNvSpPr>
          <p:nvPr/>
        </p:nvSpPr>
        <p:spPr bwMode="auto">
          <a:xfrm>
            <a:off x="3792720" y="5484771"/>
            <a:ext cx="2844" cy="2595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24" name="Rectangle 1104"/>
          <p:cNvSpPr>
            <a:spLocks noChangeArrowheads="1"/>
          </p:cNvSpPr>
          <p:nvPr/>
        </p:nvSpPr>
        <p:spPr bwMode="auto">
          <a:xfrm>
            <a:off x="3792720" y="5484771"/>
            <a:ext cx="1422" cy="24516"/>
          </a:xfrm>
          <a:prstGeom prst="rect">
            <a:avLst/>
          </a:prstGeom>
          <a:solidFill>
            <a:srgbClr val="FF66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25" name="Rectangle 1105"/>
          <p:cNvSpPr>
            <a:spLocks noChangeArrowheads="1"/>
          </p:cNvSpPr>
          <p:nvPr/>
        </p:nvSpPr>
        <p:spPr bwMode="auto">
          <a:xfrm>
            <a:off x="3761440" y="5515055"/>
            <a:ext cx="38389" cy="2884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26" name="Rectangle 1106"/>
          <p:cNvSpPr>
            <a:spLocks noChangeArrowheads="1"/>
          </p:cNvSpPr>
          <p:nvPr/>
        </p:nvSpPr>
        <p:spPr bwMode="auto">
          <a:xfrm>
            <a:off x="3761440" y="5515055"/>
            <a:ext cx="36967" cy="1442"/>
          </a:xfrm>
          <a:prstGeom prst="rect">
            <a:avLst/>
          </a:pr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27" name="Rectangle 1107"/>
          <p:cNvSpPr>
            <a:spLocks noChangeArrowheads="1"/>
          </p:cNvSpPr>
          <p:nvPr/>
        </p:nvSpPr>
        <p:spPr bwMode="auto">
          <a:xfrm>
            <a:off x="3761440" y="5474676"/>
            <a:ext cx="36967" cy="2884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28" name="Rectangle 1108"/>
          <p:cNvSpPr>
            <a:spLocks noChangeArrowheads="1"/>
          </p:cNvSpPr>
          <p:nvPr/>
        </p:nvSpPr>
        <p:spPr bwMode="auto">
          <a:xfrm>
            <a:off x="3761440" y="5474676"/>
            <a:ext cx="36967" cy="1442"/>
          </a:xfrm>
          <a:prstGeom prst="rect">
            <a:avLst/>
          </a:pr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29" name="Freeform 1109"/>
          <p:cNvSpPr>
            <a:spLocks/>
          </p:cNvSpPr>
          <p:nvPr/>
        </p:nvSpPr>
        <p:spPr bwMode="auto">
          <a:xfrm>
            <a:off x="3778502" y="5470350"/>
            <a:ext cx="2844" cy="1442"/>
          </a:xfrm>
          <a:custGeom>
            <a:avLst/>
            <a:gdLst>
              <a:gd name="T0" fmla="*/ 1 w 2"/>
              <a:gd name="T1" fmla="*/ 1 h 1"/>
              <a:gd name="T2" fmla="*/ 1 w 2"/>
              <a:gd name="T3" fmla="*/ 1 h 1"/>
              <a:gd name="T4" fmla="*/ 1 w 2"/>
              <a:gd name="T5" fmla="*/ 1 h 1"/>
              <a:gd name="T6" fmla="*/ 1 w 2"/>
              <a:gd name="T7" fmla="*/ 1 h 1"/>
              <a:gd name="T8" fmla="*/ 1 w 2"/>
              <a:gd name="T9" fmla="*/ 1 h 1"/>
              <a:gd name="T10" fmla="*/ 1 w 2"/>
              <a:gd name="T11" fmla="*/ 1 h 1"/>
              <a:gd name="T12" fmla="*/ 2 w 2"/>
              <a:gd name="T13" fmla="*/ 1 h 1"/>
              <a:gd name="T14" fmla="*/ 2 w 2"/>
              <a:gd name="T15" fmla="*/ 1 h 1"/>
              <a:gd name="T16" fmla="*/ 2 w 2"/>
              <a:gd name="T17" fmla="*/ 1 h 1"/>
              <a:gd name="T18" fmla="*/ 2 w 2"/>
              <a:gd name="T19" fmla="*/ 0 h 1"/>
              <a:gd name="T20" fmla="*/ 2 w 2"/>
              <a:gd name="T21" fmla="*/ 0 h 1"/>
              <a:gd name="T22" fmla="*/ 1 w 2"/>
              <a:gd name="T23" fmla="*/ 0 h 1"/>
              <a:gd name="T24" fmla="*/ 1 w 2"/>
              <a:gd name="T25" fmla="*/ 0 h 1"/>
              <a:gd name="T26" fmla="*/ 1 w 2"/>
              <a:gd name="T27" fmla="*/ 0 h 1"/>
              <a:gd name="T28" fmla="*/ 1 w 2"/>
              <a:gd name="T29" fmla="*/ 0 h 1"/>
              <a:gd name="T30" fmla="*/ 1 w 2"/>
              <a:gd name="T31" fmla="*/ 0 h 1"/>
              <a:gd name="T32" fmla="*/ 1 w 2"/>
              <a:gd name="T33" fmla="*/ 0 h 1"/>
              <a:gd name="T34" fmla="*/ 1 w 2"/>
              <a:gd name="T35" fmla="*/ 0 h 1"/>
              <a:gd name="T36" fmla="*/ 0 w 2"/>
              <a:gd name="T37" fmla="*/ 0 h 1"/>
              <a:gd name="T38" fmla="*/ 0 w 2"/>
              <a:gd name="T39" fmla="*/ 0 h 1"/>
              <a:gd name="T40" fmla="*/ 0 w 2"/>
              <a:gd name="T41" fmla="*/ 0 h 1"/>
              <a:gd name="T42" fmla="*/ 0 w 2"/>
              <a:gd name="T43" fmla="*/ 0 h 1"/>
              <a:gd name="T44" fmla="*/ 0 w 2"/>
              <a:gd name="T45" fmla="*/ 0 h 1"/>
              <a:gd name="T46" fmla="*/ 0 w 2"/>
              <a:gd name="T47" fmla="*/ 0 h 1"/>
              <a:gd name="T48" fmla="*/ 0 w 2"/>
              <a:gd name="T49" fmla="*/ 1 h 1"/>
              <a:gd name="T50" fmla="*/ 0 w 2"/>
              <a:gd name="T51" fmla="*/ 1 h 1"/>
              <a:gd name="T52" fmla="*/ 0 w 2"/>
              <a:gd name="T53" fmla="*/ 1 h 1"/>
              <a:gd name="T54" fmla="*/ 0 w 2"/>
              <a:gd name="T55" fmla="*/ 1 h 1"/>
              <a:gd name="T56" fmla="*/ 0 w 2"/>
              <a:gd name="T57" fmla="*/ 1 h 1"/>
              <a:gd name="T58" fmla="*/ 0 w 2"/>
              <a:gd name="T59" fmla="*/ 1 h 1"/>
              <a:gd name="T60" fmla="*/ 0 w 2"/>
              <a:gd name="T61" fmla="*/ 1 h 1"/>
              <a:gd name="T62" fmla="*/ 1 w 2"/>
              <a:gd name="T63" fmla="*/ 1 h 1"/>
              <a:gd name="T64" fmla="*/ 1 w 2"/>
              <a:gd name="T6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" h="1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0" name="Freeform 1110"/>
          <p:cNvSpPr>
            <a:spLocks/>
          </p:cNvSpPr>
          <p:nvPr/>
        </p:nvSpPr>
        <p:spPr bwMode="auto">
          <a:xfrm>
            <a:off x="3778502" y="5470350"/>
            <a:ext cx="1422" cy="1442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1 w 1"/>
              <a:gd name="T5" fmla="*/ 1 h 1"/>
              <a:gd name="T6" fmla="*/ 1 w 1"/>
              <a:gd name="T7" fmla="*/ 1 h 1"/>
              <a:gd name="T8" fmla="*/ 1 w 1"/>
              <a:gd name="T9" fmla="*/ 1 h 1"/>
              <a:gd name="T10" fmla="*/ 1 w 1"/>
              <a:gd name="T11" fmla="*/ 0 h 1"/>
              <a:gd name="T12" fmla="*/ 1 w 1"/>
              <a:gd name="T13" fmla="*/ 0 h 1"/>
              <a:gd name="T14" fmla="*/ 1 w 1"/>
              <a:gd name="T15" fmla="*/ 0 h 1"/>
              <a:gd name="T16" fmla="*/ 1 w 1"/>
              <a:gd name="T17" fmla="*/ 0 h 1"/>
              <a:gd name="T18" fmla="*/ 1 w 1"/>
              <a:gd name="T19" fmla="*/ 0 h 1"/>
              <a:gd name="T20" fmla="*/ 0 w 1"/>
              <a:gd name="T21" fmla="*/ 0 h 1"/>
              <a:gd name="T22" fmla="*/ 0 w 1"/>
              <a:gd name="T23" fmla="*/ 0 h 1"/>
              <a:gd name="T24" fmla="*/ 0 w 1"/>
              <a:gd name="T25" fmla="*/ 1 h 1"/>
              <a:gd name="T26" fmla="*/ 0 w 1"/>
              <a:gd name="T27" fmla="*/ 1 h 1"/>
              <a:gd name="T28" fmla="*/ 0 w 1"/>
              <a:gd name="T29" fmla="*/ 1 h 1"/>
              <a:gd name="T30" fmla="*/ 1 w 1"/>
              <a:gd name="T31" fmla="*/ 1 h 1"/>
              <a:gd name="T32" fmla="*/ 1 w 1"/>
              <a:gd name="T33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" h="1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1" name="Freeform 1111"/>
          <p:cNvSpPr>
            <a:spLocks/>
          </p:cNvSpPr>
          <p:nvPr/>
        </p:nvSpPr>
        <p:spPr bwMode="auto">
          <a:xfrm>
            <a:off x="3796985" y="5493424"/>
            <a:ext cx="31280" cy="37494"/>
          </a:xfrm>
          <a:custGeom>
            <a:avLst/>
            <a:gdLst>
              <a:gd name="T0" fmla="*/ 18 w 22"/>
              <a:gd name="T1" fmla="*/ 8 h 26"/>
              <a:gd name="T2" fmla="*/ 19 w 22"/>
              <a:gd name="T3" fmla="*/ 8 h 26"/>
              <a:gd name="T4" fmla="*/ 20 w 22"/>
              <a:gd name="T5" fmla="*/ 7 h 26"/>
              <a:gd name="T6" fmla="*/ 20 w 22"/>
              <a:gd name="T7" fmla="*/ 7 h 26"/>
              <a:gd name="T8" fmla="*/ 21 w 22"/>
              <a:gd name="T9" fmla="*/ 6 h 26"/>
              <a:gd name="T10" fmla="*/ 21 w 22"/>
              <a:gd name="T11" fmla="*/ 4 h 26"/>
              <a:gd name="T12" fmla="*/ 21 w 22"/>
              <a:gd name="T13" fmla="*/ 4 h 26"/>
              <a:gd name="T14" fmla="*/ 20 w 22"/>
              <a:gd name="T15" fmla="*/ 2 h 26"/>
              <a:gd name="T16" fmla="*/ 19 w 22"/>
              <a:gd name="T17" fmla="*/ 1 h 26"/>
              <a:gd name="T18" fmla="*/ 18 w 22"/>
              <a:gd name="T19" fmla="*/ 0 h 26"/>
              <a:gd name="T20" fmla="*/ 17 w 22"/>
              <a:gd name="T21" fmla="*/ 0 h 26"/>
              <a:gd name="T22" fmla="*/ 16 w 22"/>
              <a:gd name="T23" fmla="*/ 0 h 26"/>
              <a:gd name="T24" fmla="*/ 15 w 22"/>
              <a:gd name="T25" fmla="*/ 0 h 26"/>
              <a:gd name="T26" fmla="*/ 13 w 22"/>
              <a:gd name="T27" fmla="*/ 0 h 26"/>
              <a:gd name="T28" fmla="*/ 11 w 22"/>
              <a:gd name="T29" fmla="*/ 0 h 26"/>
              <a:gd name="T30" fmla="*/ 10 w 22"/>
              <a:gd name="T31" fmla="*/ 0 h 26"/>
              <a:gd name="T32" fmla="*/ 9 w 22"/>
              <a:gd name="T33" fmla="*/ 0 h 26"/>
              <a:gd name="T34" fmla="*/ 9 w 22"/>
              <a:gd name="T35" fmla="*/ 0 h 26"/>
              <a:gd name="T36" fmla="*/ 8 w 22"/>
              <a:gd name="T37" fmla="*/ 1 h 26"/>
              <a:gd name="T38" fmla="*/ 7 w 22"/>
              <a:gd name="T39" fmla="*/ 1 h 26"/>
              <a:gd name="T40" fmla="*/ 6 w 22"/>
              <a:gd name="T41" fmla="*/ 3 h 26"/>
              <a:gd name="T42" fmla="*/ 5 w 22"/>
              <a:gd name="T43" fmla="*/ 4 h 26"/>
              <a:gd name="T44" fmla="*/ 1 w 22"/>
              <a:gd name="T45" fmla="*/ 3 h 26"/>
              <a:gd name="T46" fmla="*/ 0 w 22"/>
              <a:gd name="T47" fmla="*/ 2 h 26"/>
              <a:gd name="T48" fmla="*/ 0 w 22"/>
              <a:gd name="T49" fmla="*/ 2 h 26"/>
              <a:gd name="T50" fmla="*/ 0 w 22"/>
              <a:gd name="T51" fmla="*/ 3 h 26"/>
              <a:gd name="T52" fmla="*/ 0 w 22"/>
              <a:gd name="T53" fmla="*/ 6 h 26"/>
              <a:gd name="T54" fmla="*/ 1 w 22"/>
              <a:gd name="T55" fmla="*/ 6 h 26"/>
              <a:gd name="T56" fmla="*/ 2 w 22"/>
              <a:gd name="T57" fmla="*/ 6 h 26"/>
              <a:gd name="T58" fmla="*/ 3 w 22"/>
              <a:gd name="T59" fmla="*/ 7 h 26"/>
              <a:gd name="T60" fmla="*/ 4 w 22"/>
              <a:gd name="T61" fmla="*/ 7 h 26"/>
              <a:gd name="T62" fmla="*/ 5 w 22"/>
              <a:gd name="T63" fmla="*/ 7 h 26"/>
              <a:gd name="T64" fmla="*/ 6 w 22"/>
              <a:gd name="T65" fmla="*/ 7 h 26"/>
              <a:gd name="T66" fmla="*/ 7 w 22"/>
              <a:gd name="T67" fmla="*/ 7 h 26"/>
              <a:gd name="T68" fmla="*/ 4 w 22"/>
              <a:gd name="T69" fmla="*/ 19 h 26"/>
              <a:gd name="T70" fmla="*/ 8 w 22"/>
              <a:gd name="T71" fmla="*/ 23 h 26"/>
              <a:gd name="T72" fmla="*/ 10 w 22"/>
              <a:gd name="T73" fmla="*/ 24 h 26"/>
              <a:gd name="T74" fmla="*/ 8 w 22"/>
              <a:gd name="T75" fmla="*/ 25 h 26"/>
              <a:gd name="T76" fmla="*/ 7 w 22"/>
              <a:gd name="T77" fmla="*/ 26 h 26"/>
              <a:gd name="T78" fmla="*/ 12 w 22"/>
              <a:gd name="T79" fmla="*/ 26 h 26"/>
              <a:gd name="T80" fmla="*/ 13 w 22"/>
              <a:gd name="T81" fmla="*/ 25 h 26"/>
              <a:gd name="T82" fmla="*/ 12 w 22"/>
              <a:gd name="T83" fmla="*/ 23 h 26"/>
              <a:gd name="T84" fmla="*/ 12 w 22"/>
              <a:gd name="T85" fmla="*/ 20 h 26"/>
              <a:gd name="T86" fmla="*/ 14 w 22"/>
              <a:gd name="T87" fmla="*/ 21 h 26"/>
              <a:gd name="T88" fmla="*/ 14 w 22"/>
              <a:gd name="T89" fmla="*/ 23 h 26"/>
              <a:gd name="T90" fmla="*/ 14 w 22"/>
              <a:gd name="T91" fmla="*/ 25 h 26"/>
              <a:gd name="T92" fmla="*/ 14 w 22"/>
              <a:gd name="T93" fmla="*/ 26 h 26"/>
              <a:gd name="T94" fmla="*/ 15 w 22"/>
              <a:gd name="T95" fmla="*/ 25 h 26"/>
              <a:gd name="T96" fmla="*/ 19 w 22"/>
              <a:gd name="T97" fmla="*/ 25 h 26"/>
              <a:gd name="T98" fmla="*/ 18 w 22"/>
              <a:gd name="T99" fmla="*/ 25 h 26"/>
              <a:gd name="T100" fmla="*/ 17 w 22"/>
              <a:gd name="T101" fmla="*/ 24 h 26"/>
              <a:gd name="T102" fmla="*/ 19 w 22"/>
              <a:gd name="T103" fmla="*/ 22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2" h="26">
                <a:moveTo>
                  <a:pt x="20" y="19"/>
                </a:moveTo>
                <a:lnTo>
                  <a:pt x="22" y="19"/>
                </a:lnTo>
                <a:lnTo>
                  <a:pt x="18" y="10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18" y="8"/>
                </a:lnTo>
                <a:lnTo>
                  <a:pt x="19" y="8"/>
                </a:lnTo>
                <a:lnTo>
                  <a:pt x="19" y="8"/>
                </a:lnTo>
                <a:lnTo>
                  <a:pt x="19" y="8"/>
                </a:lnTo>
                <a:lnTo>
                  <a:pt x="20" y="7"/>
                </a:lnTo>
                <a:lnTo>
                  <a:pt x="20" y="7"/>
                </a:lnTo>
                <a:lnTo>
                  <a:pt x="20" y="7"/>
                </a:lnTo>
                <a:lnTo>
                  <a:pt x="20" y="7"/>
                </a:lnTo>
                <a:lnTo>
                  <a:pt x="20" y="7"/>
                </a:lnTo>
                <a:lnTo>
                  <a:pt x="20" y="7"/>
                </a:lnTo>
                <a:lnTo>
                  <a:pt x="21" y="7"/>
                </a:lnTo>
                <a:lnTo>
                  <a:pt x="21" y="7"/>
                </a:lnTo>
                <a:lnTo>
                  <a:pt x="21" y="6"/>
                </a:lnTo>
                <a:lnTo>
                  <a:pt x="21" y="6"/>
                </a:lnTo>
                <a:lnTo>
                  <a:pt x="21" y="6"/>
                </a:lnTo>
                <a:lnTo>
                  <a:pt x="21" y="5"/>
                </a:lnTo>
                <a:lnTo>
                  <a:pt x="21" y="5"/>
                </a:lnTo>
                <a:lnTo>
                  <a:pt x="21" y="4"/>
                </a:lnTo>
                <a:lnTo>
                  <a:pt x="21" y="4"/>
                </a:lnTo>
                <a:lnTo>
                  <a:pt x="21" y="4"/>
                </a:lnTo>
                <a:lnTo>
                  <a:pt x="21" y="4"/>
                </a:lnTo>
                <a:lnTo>
                  <a:pt x="21" y="4"/>
                </a:lnTo>
                <a:lnTo>
                  <a:pt x="21" y="3"/>
                </a:lnTo>
                <a:lnTo>
                  <a:pt x="21" y="3"/>
                </a:lnTo>
                <a:lnTo>
                  <a:pt x="20" y="3"/>
                </a:lnTo>
                <a:lnTo>
                  <a:pt x="20" y="2"/>
                </a:lnTo>
                <a:lnTo>
                  <a:pt x="20" y="2"/>
                </a:lnTo>
                <a:lnTo>
                  <a:pt x="20" y="2"/>
                </a:lnTo>
                <a:lnTo>
                  <a:pt x="20" y="1"/>
                </a:lnTo>
                <a:lnTo>
                  <a:pt x="19" y="1"/>
                </a:lnTo>
                <a:lnTo>
                  <a:pt x="19" y="1"/>
                </a:lnTo>
                <a:lnTo>
                  <a:pt x="19" y="0"/>
                </a:lnTo>
                <a:lnTo>
                  <a:pt x="18" y="0"/>
                </a:lnTo>
                <a:lnTo>
                  <a:pt x="18" y="0"/>
                </a:lnTo>
                <a:lnTo>
                  <a:pt x="18" y="0"/>
                </a:lnTo>
                <a:lnTo>
                  <a:pt x="17" y="0"/>
                </a:lnTo>
                <a:lnTo>
                  <a:pt x="17" y="0"/>
                </a:lnTo>
                <a:lnTo>
                  <a:pt x="17" y="0"/>
                </a:lnTo>
                <a:lnTo>
                  <a:pt x="17" y="0"/>
                </a:lnTo>
                <a:lnTo>
                  <a:pt x="17" y="0"/>
                </a:lnTo>
                <a:lnTo>
                  <a:pt x="17" y="0"/>
                </a:lnTo>
                <a:lnTo>
                  <a:pt x="16" y="0"/>
                </a:lnTo>
                <a:lnTo>
                  <a:pt x="16" y="0"/>
                </a:lnTo>
                <a:lnTo>
                  <a:pt x="16" y="0"/>
                </a:lnTo>
                <a:lnTo>
                  <a:pt x="16" y="0"/>
                </a:lnTo>
                <a:lnTo>
                  <a:pt x="15" y="0"/>
                </a:lnTo>
                <a:lnTo>
                  <a:pt x="15" y="0"/>
                </a:lnTo>
                <a:lnTo>
                  <a:pt x="14" y="0"/>
                </a:lnTo>
                <a:lnTo>
                  <a:pt x="14" y="0"/>
                </a:lnTo>
                <a:lnTo>
                  <a:pt x="13" y="0"/>
                </a:lnTo>
                <a:lnTo>
                  <a:pt x="13" y="0"/>
                </a:lnTo>
                <a:lnTo>
                  <a:pt x="12" y="0"/>
                </a:lnTo>
                <a:lnTo>
                  <a:pt x="12" y="0"/>
                </a:lnTo>
                <a:lnTo>
                  <a:pt x="11" y="0"/>
                </a:lnTo>
                <a:lnTo>
                  <a:pt x="11" y="0"/>
                </a:lnTo>
                <a:lnTo>
                  <a:pt x="10" y="0"/>
                </a:lnTo>
                <a:lnTo>
                  <a:pt x="10" y="0"/>
                </a:lnTo>
                <a:lnTo>
                  <a:pt x="10" y="0"/>
                </a:lnTo>
                <a:lnTo>
                  <a:pt x="10" y="0"/>
                </a:lnTo>
                <a:lnTo>
                  <a:pt x="10" y="0"/>
                </a:lnTo>
                <a:lnTo>
                  <a:pt x="10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1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7" y="2"/>
                </a:lnTo>
                <a:lnTo>
                  <a:pt x="6" y="2"/>
                </a:lnTo>
                <a:lnTo>
                  <a:pt x="6" y="3"/>
                </a:lnTo>
                <a:lnTo>
                  <a:pt x="6" y="3"/>
                </a:lnTo>
                <a:lnTo>
                  <a:pt x="6" y="4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1" y="4"/>
                </a:lnTo>
                <a:lnTo>
                  <a:pt x="1" y="4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1" y="6"/>
                </a:lnTo>
                <a:lnTo>
                  <a:pt x="1" y="6"/>
                </a:lnTo>
                <a:lnTo>
                  <a:pt x="1" y="6"/>
                </a:lnTo>
                <a:lnTo>
                  <a:pt x="1" y="6"/>
                </a:lnTo>
                <a:lnTo>
                  <a:pt x="1" y="6"/>
                </a:lnTo>
                <a:lnTo>
                  <a:pt x="1" y="6"/>
                </a:lnTo>
                <a:lnTo>
                  <a:pt x="2" y="6"/>
                </a:lnTo>
                <a:lnTo>
                  <a:pt x="2" y="6"/>
                </a:lnTo>
                <a:lnTo>
                  <a:pt x="2" y="7"/>
                </a:lnTo>
                <a:lnTo>
                  <a:pt x="2" y="7"/>
                </a:lnTo>
                <a:lnTo>
                  <a:pt x="3" y="7"/>
                </a:lnTo>
                <a:lnTo>
                  <a:pt x="3" y="7"/>
                </a:lnTo>
                <a:lnTo>
                  <a:pt x="3" y="7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4" y="7"/>
                </a:lnTo>
                <a:lnTo>
                  <a:pt x="5" y="7"/>
                </a:lnTo>
                <a:lnTo>
                  <a:pt x="5" y="7"/>
                </a:lnTo>
                <a:lnTo>
                  <a:pt x="5" y="7"/>
                </a:lnTo>
                <a:lnTo>
                  <a:pt x="5" y="7"/>
                </a:lnTo>
                <a:lnTo>
                  <a:pt x="6" y="7"/>
                </a:lnTo>
                <a:lnTo>
                  <a:pt x="6" y="7"/>
                </a:lnTo>
                <a:lnTo>
                  <a:pt x="6" y="7"/>
                </a:lnTo>
                <a:lnTo>
                  <a:pt x="7" y="7"/>
                </a:lnTo>
                <a:lnTo>
                  <a:pt x="7" y="7"/>
                </a:lnTo>
                <a:lnTo>
                  <a:pt x="7" y="7"/>
                </a:lnTo>
                <a:lnTo>
                  <a:pt x="7" y="7"/>
                </a:lnTo>
                <a:lnTo>
                  <a:pt x="8" y="6"/>
                </a:lnTo>
                <a:lnTo>
                  <a:pt x="8" y="6"/>
                </a:lnTo>
                <a:lnTo>
                  <a:pt x="8" y="10"/>
                </a:lnTo>
                <a:lnTo>
                  <a:pt x="4" y="19"/>
                </a:lnTo>
                <a:lnTo>
                  <a:pt x="6" y="19"/>
                </a:lnTo>
                <a:lnTo>
                  <a:pt x="7" y="21"/>
                </a:lnTo>
                <a:lnTo>
                  <a:pt x="7" y="22"/>
                </a:lnTo>
                <a:lnTo>
                  <a:pt x="8" y="23"/>
                </a:lnTo>
                <a:lnTo>
                  <a:pt x="8" y="23"/>
                </a:lnTo>
                <a:lnTo>
                  <a:pt x="9" y="24"/>
                </a:lnTo>
                <a:lnTo>
                  <a:pt x="9" y="24"/>
                </a:lnTo>
                <a:lnTo>
                  <a:pt x="10" y="24"/>
                </a:lnTo>
                <a:lnTo>
                  <a:pt x="10" y="24"/>
                </a:lnTo>
                <a:lnTo>
                  <a:pt x="9" y="24"/>
                </a:lnTo>
                <a:lnTo>
                  <a:pt x="9" y="25"/>
                </a:lnTo>
                <a:lnTo>
                  <a:pt x="8" y="25"/>
                </a:lnTo>
                <a:lnTo>
                  <a:pt x="8" y="25"/>
                </a:lnTo>
                <a:lnTo>
                  <a:pt x="8" y="25"/>
                </a:lnTo>
                <a:lnTo>
                  <a:pt x="8" y="25"/>
                </a:lnTo>
                <a:lnTo>
                  <a:pt x="7" y="26"/>
                </a:lnTo>
                <a:lnTo>
                  <a:pt x="7" y="26"/>
                </a:lnTo>
                <a:lnTo>
                  <a:pt x="11" y="26"/>
                </a:lnTo>
                <a:lnTo>
                  <a:pt x="12" y="25"/>
                </a:lnTo>
                <a:lnTo>
                  <a:pt x="12" y="26"/>
                </a:lnTo>
                <a:lnTo>
                  <a:pt x="13" y="26"/>
                </a:lnTo>
                <a:lnTo>
                  <a:pt x="13" y="25"/>
                </a:lnTo>
                <a:lnTo>
                  <a:pt x="13" y="25"/>
                </a:lnTo>
                <a:lnTo>
                  <a:pt x="13" y="25"/>
                </a:lnTo>
                <a:lnTo>
                  <a:pt x="12" y="24"/>
                </a:lnTo>
                <a:lnTo>
                  <a:pt x="12" y="24"/>
                </a:lnTo>
                <a:lnTo>
                  <a:pt x="12" y="24"/>
                </a:lnTo>
                <a:lnTo>
                  <a:pt x="12" y="23"/>
                </a:lnTo>
                <a:lnTo>
                  <a:pt x="12" y="23"/>
                </a:lnTo>
                <a:lnTo>
                  <a:pt x="12" y="22"/>
                </a:lnTo>
                <a:lnTo>
                  <a:pt x="12" y="21"/>
                </a:lnTo>
                <a:lnTo>
                  <a:pt x="12" y="20"/>
                </a:lnTo>
                <a:lnTo>
                  <a:pt x="12" y="19"/>
                </a:lnTo>
                <a:lnTo>
                  <a:pt x="14" y="19"/>
                </a:lnTo>
                <a:lnTo>
                  <a:pt x="14" y="20"/>
                </a:lnTo>
                <a:lnTo>
                  <a:pt x="14" y="21"/>
                </a:lnTo>
                <a:lnTo>
                  <a:pt x="14" y="22"/>
                </a:lnTo>
                <a:lnTo>
                  <a:pt x="14" y="22"/>
                </a:lnTo>
                <a:lnTo>
                  <a:pt x="14" y="23"/>
                </a:lnTo>
                <a:lnTo>
                  <a:pt x="14" y="23"/>
                </a:lnTo>
                <a:lnTo>
                  <a:pt x="14" y="24"/>
                </a:lnTo>
                <a:lnTo>
                  <a:pt x="14" y="24"/>
                </a:lnTo>
                <a:lnTo>
                  <a:pt x="14" y="24"/>
                </a:lnTo>
                <a:lnTo>
                  <a:pt x="14" y="25"/>
                </a:lnTo>
                <a:lnTo>
                  <a:pt x="14" y="25"/>
                </a:lnTo>
                <a:lnTo>
                  <a:pt x="14" y="25"/>
                </a:lnTo>
                <a:lnTo>
                  <a:pt x="14" y="25"/>
                </a:lnTo>
                <a:lnTo>
                  <a:pt x="14" y="26"/>
                </a:lnTo>
                <a:lnTo>
                  <a:pt x="14" y="26"/>
                </a:lnTo>
                <a:lnTo>
                  <a:pt x="14" y="26"/>
                </a:lnTo>
                <a:lnTo>
                  <a:pt x="15" y="26"/>
                </a:lnTo>
                <a:lnTo>
                  <a:pt x="15" y="25"/>
                </a:lnTo>
                <a:lnTo>
                  <a:pt x="16" y="26"/>
                </a:lnTo>
                <a:lnTo>
                  <a:pt x="20" y="26"/>
                </a:lnTo>
                <a:lnTo>
                  <a:pt x="19" y="26"/>
                </a:lnTo>
                <a:lnTo>
                  <a:pt x="19" y="25"/>
                </a:lnTo>
                <a:lnTo>
                  <a:pt x="19" y="25"/>
                </a:lnTo>
                <a:lnTo>
                  <a:pt x="19" y="25"/>
                </a:lnTo>
                <a:lnTo>
                  <a:pt x="18" y="25"/>
                </a:lnTo>
                <a:lnTo>
                  <a:pt x="18" y="25"/>
                </a:lnTo>
                <a:lnTo>
                  <a:pt x="18" y="24"/>
                </a:lnTo>
                <a:lnTo>
                  <a:pt x="17" y="24"/>
                </a:lnTo>
                <a:lnTo>
                  <a:pt x="17" y="24"/>
                </a:lnTo>
                <a:lnTo>
                  <a:pt x="17" y="24"/>
                </a:lnTo>
                <a:lnTo>
                  <a:pt x="18" y="24"/>
                </a:lnTo>
                <a:lnTo>
                  <a:pt x="18" y="23"/>
                </a:lnTo>
                <a:lnTo>
                  <a:pt x="19" y="23"/>
                </a:lnTo>
                <a:lnTo>
                  <a:pt x="19" y="22"/>
                </a:lnTo>
                <a:lnTo>
                  <a:pt x="20" y="21"/>
                </a:lnTo>
                <a:lnTo>
                  <a:pt x="20" y="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2" name="Freeform 1112"/>
          <p:cNvSpPr>
            <a:spLocks/>
          </p:cNvSpPr>
          <p:nvPr/>
        </p:nvSpPr>
        <p:spPr bwMode="auto">
          <a:xfrm>
            <a:off x="3811203" y="5487655"/>
            <a:ext cx="9953" cy="8653"/>
          </a:xfrm>
          <a:custGeom>
            <a:avLst/>
            <a:gdLst>
              <a:gd name="T0" fmla="*/ 7 w 7"/>
              <a:gd name="T1" fmla="*/ 6 h 6"/>
              <a:gd name="T2" fmla="*/ 7 w 7"/>
              <a:gd name="T3" fmla="*/ 0 h 6"/>
              <a:gd name="T4" fmla="*/ 0 w 7"/>
              <a:gd name="T5" fmla="*/ 1 h 6"/>
              <a:gd name="T6" fmla="*/ 0 w 7"/>
              <a:gd name="T7" fmla="*/ 6 h 6"/>
              <a:gd name="T8" fmla="*/ 7 w 7"/>
              <a:gd name="T9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6">
                <a:moveTo>
                  <a:pt x="7" y="6"/>
                </a:moveTo>
                <a:lnTo>
                  <a:pt x="7" y="0"/>
                </a:lnTo>
                <a:lnTo>
                  <a:pt x="0" y="1"/>
                </a:lnTo>
                <a:lnTo>
                  <a:pt x="0" y="6"/>
                </a:lnTo>
                <a:lnTo>
                  <a:pt x="7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3" name="Freeform 1113"/>
          <p:cNvSpPr>
            <a:spLocks/>
          </p:cNvSpPr>
          <p:nvPr/>
        </p:nvSpPr>
        <p:spPr bwMode="auto">
          <a:xfrm>
            <a:off x="3799829" y="5493424"/>
            <a:ext cx="27014" cy="27400"/>
          </a:xfrm>
          <a:custGeom>
            <a:avLst/>
            <a:gdLst>
              <a:gd name="T0" fmla="*/ 8 w 19"/>
              <a:gd name="T1" fmla="*/ 0 h 19"/>
              <a:gd name="T2" fmla="*/ 8 w 19"/>
              <a:gd name="T3" fmla="*/ 0 h 19"/>
              <a:gd name="T4" fmla="*/ 7 w 19"/>
              <a:gd name="T5" fmla="*/ 0 h 19"/>
              <a:gd name="T6" fmla="*/ 7 w 19"/>
              <a:gd name="T7" fmla="*/ 0 h 19"/>
              <a:gd name="T8" fmla="*/ 6 w 19"/>
              <a:gd name="T9" fmla="*/ 1 h 19"/>
              <a:gd name="T10" fmla="*/ 5 w 19"/>
              <a:gd name="T11" fmla="*/ 2 h 19"/>
              <a:gd name="T12" fmla="*/ 4 w 19"/>
              <a:gd name="T13" fmla="*/ 3 h 19"/>
              <a:gd name="T14" fmla="*/ 4 w 19"/>
              <a:gd name="T15" fmla="*/ 4 h 19"/>
              <a:gd name="T16" fmla="*/ 3 w 19"/>
              <a:gd name="T17" fmla="*/ 5 h 19"/>
              <a:gd name="T18" fmla="*/ 2 w 19"/>
              <a:gd name="T19" fmla="*/ 5 h 19"/>
              <a:gd name="T20" fmla="*/ 1 w 19"/>
              <a:gd name="T21" fmla="*/ 5 h 19"/>
              <a:gd name="T22" fmla="*/ 0 w 19"/>
              <a:gd name="T23" fmla="*/ 4 h 19"/>
              <a:gd name="T24" fmla="*/ 0 w 19"/>
              <a:gd name="T25" fmla="*/ 6 h 19"/>
              <a:gd name="T26" fmla="*/ 0 w 19"/>
              <a:gd name="T27" fmla="*/ 6 h 19"/>
              <a:gd name="T28" fmla="*/ 0 w 19"/>
              <a:gd name="T29" fmla="*/ 6 h 19"/>
              <a:gd name="T30" fmla="*/ 1 w 19"/>
              <a:gd name="T31" fmla="*/ 6 h 19"/>
              <a:gd name="T32" fmla="*/ 1 w 19"/>
              <a:gd name="T33" fmla="*/ 6 h 19"/>
              <a:gd name="T34" fmla="*/ 2 w 19"/>
              <a:gd name="T35" fmla="*/ 7 h 19"/>
              <a:gd name="T36" fmla="*/ 3 w 19"/>
              <a:gd name="T37" fmla="*/ 7 h 19"/>
              <a:gd name="T38" fmla="*/ 3 w 19"/>
              <a:gd name="T39" fmla="*/ 7 h 19"/>
              <a:gd name="T40" fmla="*/ 4 w 19"/>
              <a:gd name="T41" fmla="*/ 7 h 19"/>
              <a:gd name="T42" fmla="*/ 5 w 19"/>
              <a:gd name="T43" fmla="*/ 6 h 19"/>
              <a:gd name="T44" fmla="*/ 6 w 19"/>
              <a:gd name="T45" fmla="*/ 6 h 19"/>
              <a:gd name="T46" fmla="*/ 6 w 19"/>
              <a:gd name="T47" fmla="*/ 5 h 19"/>
              <a:gd name="T48" fmla="*/ 7 w 19"/>
              <a:gd name="T49" fmla="*/ 5 h 19"/>
              <a:gd name="T50" fmla="*/ 3 w 19"/>
              <a:gd name="T51" fmla="*/ 19 h 19"/>
              <a:gd name="T52" fmla="*/ 15 w 19"/>
              <a:gd name="T53" fmla="*/ 10 h 19"/>
              <a:gd name="T54" fmla="*/ 17 w 19"/>
              <a:gd name="T55" fmla="*/ 7 h 19"/>
              <a:gd name="T56" fmla="*/ 18 w 19"/>
              <a:gd name="T57" fmla="*/ 6 h 19"/>
              <a:gd name="T58" fmla="*/ 19 w 19"/>
              <a:gd name="T59" fmla="*/ 6 h 19"/>
              <a:gd name="T60" fmla="*/ 19 w 19"/>
              <a:gd name="T61" fmla="*/ 5 h 19"/>
              <a:gd name="T62" fmla="*/ 18 w 19"/>
              <a:gd name="T63" fmla="*/ 4 h 19"/>
              <a:gd name="T64" fmla="*/ 18 w 19"/>
              <a:gd name="T65" fmla="*/ 3 h 19"/>
              <a:gd name="T66" fmla="*/ 18 w 19"/>
              <a:gd name="T67" fmla="*/ 2 h 19"/>
              <a:gd name="T68" fmla="*/ 17 w 19"/>
              <a:gd name="T69" fmla="*/ 2 h 19"/>
              <a:gd name="T70" fmla="*/ 16 w 19"/>
              <a:gd name="T71" fmla="*/ 1 h 19"/>
              <a:gd name="T72" fmla="*/ 16 w 19"/>
              <a:gd name="T73" fmla="*/ 1 h 19"/>
              <a:gd name="T74" fmla="*/ 15 w 19"/>
              <a:gd name="T75" fmla="*/ 0 h 19"/>
              <a:gd name="T76" fmla="*/ 15 w 19"/>
              <a:gd name="T77" fmla="*/ 0 h 19"/>
              <a:gd name="T78" fmla="*/ 14 w 19"/>
              <a:gd name="T79" fmla="*/ 0 h 19"/>
              <a:gd name="T80" fmla="*/ 11 w 19"/>
              <a:gd name="T81" fmla="*/ 4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9" h="19">
                <a:moveTo>
                  <a:pt x="9" y="0"/>
                </a:move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7" y="0"/>
                </a:lnTo>
                <a:lnTo>
                  <a:pt x="7" y="0"/>
                </a:lnTo>
                <a:lnTo>
                  <a:pt x="7" y="0"/>
                </a:lnTo>
                <a:lnTo>
                  <a:pt x="6" y="1"/>
                </a:lnTo>
                <a:lnTo>
                  <a:pt x="6" y="1"/>
                </a:lnTo>
                <a:lnTo>
                  <a:pt x="6" y="1"/>
                </a:lnTo>
                <a:lnTo>
                  <a:pt x="5" y="2"/>
                </a:lnTo>
                <a:lnTo>
                  <a:pt x="5" y="2"/>
                </a:lnTo>
                <a:lnTo>
                  <a:pt x="4" y="3"/>
                </a:lnTo>
                <a:lnTo>
                  <a:pt x="4" y="4"/>
                </a:lnTo>
                <a:lnTo>
                  <a:pt x="4" y="4"/>
                </a:lnTo>
                <a:lnTo>
                  <a:pt x="3" y="5"/>
                </a:lnTo>
                <a:lnTo>
                  <a:pt x="3" y="5"/>
                </a:lnTo>
                <a:lnTo>
                  <a:pt x="2" y="5"/>
                </a:lnTo>
                <a:lnTo>
                  <a:pt x="2" y="5"/>
                </a:lnTo>
                <a:lnTo>
                  <a:pt x="1" y="5"/>
                </a:lnTo>
                <a:lnTo>
                  <a:pt x="1" y="5"/>
                </a:lnTo>
                <a:lnTo>
                  <a:pt x="1" y="5"/>
                </a:lnTo>
                <a:lnTo>
                  <a:pt x="0" y="4"/>
                </a:lnTo>
                <a:lnTo>
                  <a:pt x="0" y="4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0" y="6"/>
                </a:lnTo>
                <a:lnTo>
                  <a:pt x="1" y="6"/>
                </a:lnTo>
                <a:lnTo>
                  <a:pt x="1" y="6"/>
                </a:lnTo>
                <a:lnTo>
                  <a:pt x="1" y="6"/>
                </a:lnTo>
                <a:lnTo>
                  <a:pt x="1" y="6"/>
                </a:lnTo>
                <a:lnTo>
                  <a:pt x="1" y="6"/>
                </a:lnTo>
                <a:lnTo>
                  <a:pt x="2" y="7"/>
                </a:lnTo>
                <a:lnTo>
                  <a:pt x="2" y="7"/>
                </a:lnTo>
                <a:lnTo>
                  <a:pt x="3" y="7"/>
                </a:lnTo>
                <a:lnTo>
                  <a:pt x="3" y="7"/>
                </a:lnTo>
                <a:lnTo>
                  <a:pt x="3" y="7"/>
                </a:lnTo>
                <a:lnTo>
                  <a:pt x="4" y="7"/>
                </a:lnTo>
                <a:lnTo>
                  <a:pt x="4" y="7"/>
                </a:lnTo>
                <a:lnTo>
                  <a:pt x="4" y="6"/>
                </a:lnTo>
                <a:lnTo>
                  <a:pt x="5" y="6"/>
                </a:lnTo>
                <a:lnTo>
                  <a:pt x="5" y="6"/>
                </a:lnTo>
                <a:lnTo>
                  <a:pt x="6" y="6"/>
                </a:lnTo>
                <a:lnTo>
                  <a:pt x="6" y="6"/>
                </a:lnTo>
                <a:lnTo>
                  <a:pt x="6" y="5"/>
                </a:lnTo>
                <a:lnTo>
                  <a:pt x="7" y="5"/>
                </a:lnTo>
                <a:lnTo>
                  <a:pt x="7" y="5"/>
                </a:lnTo>
                <a:lnTo>
                  <a:pt x="7" y="10"/>
                </a:lnTo>
                <a:lnTo>
                  <a:pt x="3" y="19"/>
                </a:lnTo>
                <a:lnTo>
                  <a:pt x="19" y="19"/>
                </a:lnTo>
                <a:lnTo>
                  <a:pt x="15" y="10"/>
                </a:lnTo>
                <a:lnTo>
                  <a:pt x="15" y="8"/>
                </a:lnTo>
                <a:lnTo>
                  <a:pt x="17" y="7"/>
                </a:lnTo>
                <a:lnTo>
                  <a:pt x="18" y="6"/>
                </a:lnTo>
                <a:lnTo>
                  <a:pt x="18" y="6"/>
                </a:lnTo>
                <a:lnTo>
                  <a:pt x="18" y="6"/>
                </a:lnTo>
                <a:lnTo>
                  <a:pt x="19" y="6"/>
                </a:lnTo>
                <a:lnTo>
                  <a:pt x="19" y="5"/>
                </a:lnTo>
                <a:lnTo>
                  <a:pt x="19" y="5"/>
                </a:lnTo>
                <a:lnTo>
                  <a:pt x="19" y="5"/>
                </a:lnTo>
                <a:lnTo>
                  <a:pt x="18" y="4"/>
                </a:lnTo>
                <a:lnTo>
                  <a:pt x="18" y="4"/>
                </a:lnTo>
                <a:lnTo>
                  <a:pt x="18" y="3"/>
                </a:lnTo>
                <a:lnTo>
                  <a:pt x="18" y="3"/>
                </a:lnTo>
                <a:lnTo>
                  <a:pt x="18" y="2"/>
                </a:lnTo>
                <a:lnTo>
                  <a:pt x="17" y="2"/>
                </a:lnTo>
                <a:lnTo>
                  <a:pt x="17" y="2"/>
                </a:lnTo>
                <a:lnTo>
                  <a:pt x="17" y="1"/>
                </a:lnTo>
                <a:lnTo>
                  <a:pt x="16" y="1"/>
                </a:lnTo>
                <a:lnTo>
                  <a:pt x="16" y="1"/>
                </a:lnTo>
                <a:lnTo>
                  <a:pt x="16" y="1"/>
                </a:lnTo>
                <a:lnTo>
                  <a:pt x="16" y="0"/>
                </a:lnTo>
                <a:lnTo>
                  <a:pt x="15" y="0"/>
                </a:lnTo>
                <a:lnTo>
                  <a:pt x="15" y="0"/>
                </a:lnTo>
                <a:lnTo>
                  <a:pt x="15" y="0"/>
                </a:lnTo>
                <a:lnTo>
                  <a:pt x="14" y="0"/>
                </a:lnTo>
                <a:lnTo>
                  <a:pt x="14" y="0"/>
                </a:lnTo>
                <a:lnTo>
                  <a:pt x="14" y="0"/>
                </a:lnTo>
                <a:lnTo>
                  <a:pt x="11" y="4"/>
                </a:lnTo>
                <a:lnTo>
                  <a:pt x="9" y="0"/>
                </a:lnTo>
                <a:close/>
              </a:path>
            </a:pathLst>
          </a:custGeom>
          <a:solidFill>
            <a:srgbClr val="77ED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4" name="Freeform 1114"/>
          <p:cNvSpPr>
            <a:spLocks/>
          </p:cNvSpPr>
          <p:nvPr/>
        </p:nvSpPr>
        <p:spPr bwMode="auto">
          <a:xfrm>
            <a:off x="3806938" y="5520823"/>
            <a:ext cx="7109" cy="7210"/>
          </a:xfrm>
          <a:custGeom>
            <a:avLst/>
            <a:gdLst>
              <a:gd name="T0" fmla="*/ 0 w 5"/>
              <a:gd name="T1" fmla="*/ 0 h 5"/>
              <a:gd name="T2" fmla="*/ 0 w 5"/>
              <a:gd name="T3" fmla="*/ 0 h 5"/>
              <a:gd name="T4" fmla="*/ 0 w 5"/>
              <a:gd name="T5" fmla="*/ 1 h 5"/>
              <a:gd name="T6" fmla="*/ 0 w 5"/>
              <a:gd name="T7" fmla="*/ 1 h 5"/>
              <a:gd name="T8" fmla="*/ 0 w 5"/>
              <a:gd name="T9" fmla="*/ 1 h 5"/>
              <a:gd name="T10" fmla="*/ 1 w 5"/>
              <a:gd name="T11" fmla="*/ 2 h 5"/>
              <a:gd name="T12" fmla="*/ 1 w 5"/>
              <a:gd name="T13" fmla="*/ 3 h 5"/>
              <a:gd name="T14" fmla="*/ 2 w 5"/>
              <a:gd name="T15" fmla="*/ 4 h 5"/>
              <a:gd name="T16" fmla="*/ 2 w 5"/>
              <a:gd name="T17" fmla="*/ 4 h 5"/>
              <a:gd name="T18" fmla="*/ 3 w 5"/>
              <a:gd name="T19" fmla="*/ 5 h 5"/>
              <a:gd name="T20" fmla="*/ 3 w 5"/>
              <a:gd name="T21" fmla="*/ 5 h 5"/>
              <a:gd name="T22" fmla="*/ 3 w 5"/>
              <a:gd name="T23" fmla="*/ 5 h 5"/>
              <a:gd name="T24" fmla="*/ 3 w 5"/>
              <a:gd name="T25" fmla="*/ 5 h 5"/>
              <a:gd name="T26" fmla="*/ 5 w 5"/>
              <a:gd name="T27" fmla="*/ 5 h 5"/>
              <a:gd name="T28" fmla="*/ 5 w 5"/>
              <a:gd name="T29" fmla="*/ 5 h 5"/>
              <a:gd name="T30" fmla="*/ 5 w 5"/>
              <a:gd name="T31" fmla="*/ 5 h 5"/>
              <a:gd name="T32" fmla="*/ 4 w 5"/>
              <a:gd name="T33" fmla="*/ 4 h 5"/>
              <a:gd name="T34" fmla="*/ 4 w 5"/>
              <a:gd name="T35" fmla="*/ 4 h 5"/>
              <a:gd name="T36" fmla="*/ 4 w 5"/>
              <a:gd name="T37" fmla="*/ 3 h 5"/>
              <a:gd name="T38" fmla="*/ 4 w 5"/>
              <a:gd name="T39" fmla="*/ 2 h 5"/>
              <a:gd name="T40" fmla="*/ 4 w 5"/>
              <a:gd name="T41" fmla="*/ 1 h 5"/>
              <a:gd name="T42" fmla="*/ 5 w 5"/>
              <a:gd name="T43" fmla="*/ 0 h 5"/>
              <a:gd name="T44" fmla="*/ 0 w 5"/>
              <a:gd name="T4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" h="5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1" y="2"/>
                </a:lnTo>
                <a:lnTo>
                  <a:pt x="1" y="3"/>
                </a:lnTo>
                <a:lnTo>
                  <a:pt x="2" y="4"/>
                </a:lnTo>
                <a:lnTo>
                  <a:pt x="2" y="4"/>
                </a:lnTo>
                <a:lnTo>
                  <a:pt x="3" y="5"/>
                </a:lnTo>
                <a:lnTo>
                  <a:pt x="3" y="5"/>
                </a:lnTo>
                <a:lnTo>
                  <a:pt x="3" y="5"/>
                </a:lnTo>
                <a:lnTo>
                  <a:pt x="3" y="5"/>
                </a:lnTo>
                <a:lnTo>
                  <a:pt x="5" y="5"/>
                </a:lnTo>
                <a:lnTo>
                  <a:pt x="5" y="5"/>
                </a:lnTo>
                <a:lnTo>
                  <a:pt x="5" y="5"/>
                </a:lnTo>
                <a:lnTo>
                  <a:pt x="4" y="4"/>
                </a:lnTo>
                <a:lnTo>
                  <a:pt x="4" y="4"/>
                </a:lnTo>
                <a:lnTo>
                  <a:pt x="4" y="3"/>
                </a:lnTo>
                <a:lnTo>
                  <a:pt x="4" y="2"/>
                </a:lnTo>
                <a:lnTo>
                  <a:pt x="4" y="1"/>
                </a:lnTo>
                <a:lnTo>
                  <a:pt x="5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5" name="Freeform 1115"/>
          <p:cNvSpPr>
            <a:spLocks/>
          </p:cNvSpPr>
          <p:nvPr/>
        </p:nvSpPr>
        <p:spPr bwMode="auto">
          <a:xfrm>
            <a:off x="3816891" y="5520823"/>
            <a:ext cx="7109" cy="7210"/>
          </a:xfrm>
          <a:custGeom>
            <a:avLst/>
            <a:gdLst>
              <a:gd name="T0" fmla="*/ 0 w 5"/>
              <a:gd name="T1" fmla="*/ 0 h 5"/>
              <a:gd name="T2" fmla="*/ 1 w 5"/>
              <a:gd name="T3" fmla="*/ 1 h 5"/>
              <a:gd name="T4" fmla="*/ 1 w 5"/>
              <a:gd name="T5" fmla="*/ 2 h 5"/>
              <a:gd name="T6" fmla="*/ 1 w 5"/>
              <a:gd name="T7" fmla="*/ 3 h 5"/>
              <a:gd name="T8" fmla="*/ 1 w 5"/>
              <a:gd name="T9" fmla="*/ 4 h 5"/>
              <a:gd name="T10" fmla="*/ 1 w 5"/>
              <a:gd name="T11" fmla="*/ 4 h 5"/>
              <a:gd name="T12" fmla="*/ 1 w 5"/>
              <a:gd name="T13" fmla="*/ 5 h 5"/>
              <a:gd name="T14" fmla="*/ 1 w 5"/>
              <a:gd name="T15" fmla="*/ 5 h 5"/>
              <a:gd name="T16" fmla="*/ 1 w 5"/>
              <a:gd name="T17" fmla="*/ 5 h 5"/>
              <a:gd name="T18" fmla="*/ 3 w 5"/>
              <a:gd name="T19" fmla="*/ 5 h 5"/>
              <a:gd name="T20" fmla="*/ 3 w 5"/>
              <a:gd name="T21" fmla="*/ 5 h 5"/>
              <a:gd name="T22" fmla="*/ 3 w 5"/>
              <a:gd name="T23" fmla="*/ 5 h 5"/>
              <a:gd name="T24" fmla="*/ 3 w 5"/>
              <a:gd name="T25" fmla="*/ 5 h 5"/>
              <a:gd name="T26" fmla="*/ 4 w 5"/>
              <a:gd name="T27" fmla="*/ 4 h 5"/>
              <a:gd name="T28" fmla="*/ 4 w 5"/>
              <a:gd name="T29" fmla="*/ 4 h 5"/>
              <a:gd name="T30" fmla="*/ 4 w 5"/>
              <a:gd name="T31" fmla="*/ 4 h 5"/>
              <a:gd name="T32" fmla="*/ 5 w 5"/>
              <a:gd name="T33" fmla="*/ 3 h 5"/>
              <a:gd name="T34" fmla="*/ 5 w 5"/>
              <a:gd name="T35" fmla="*/ 2 h 5"/>
              <a:gd name="T36" fmla="*/ 5 w 5"/>
              <a:gd name="T37" fmla="*/ 2 h 5"/>
              <a:gd name="T38" fmla="*/ 5 w 5"/>
              <a:gd name="T39" fmla="*/ 1 h 5"/>
              <a:gd name="T40" fmla="*/ 5 w 5"/>
              <a:gd name="T41" fmla="*/ 1 h 5"/>
              <a:gd name="T42" fmla="*/ 5 w 5"/>
              <a:gd name="T43" fmla="*/ 0 h 5"/>
              <a:gd name="T44" fmla="*/ 0 w 5"/>
              <a:gd name="T4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" h="5">
                <a:moveTo>
                  <a:pt x="0" y="0"/>
                </a:move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1" y="4"/>
                </a:lnTo>
                <a:lnTo>
                  <a:pt x="1" y="4"/>
                </a:lnTo>
                <a:lnTo>
                  <a:pt x="1" y="5"/>
                </a:lnTo>
                <a:lnTo>
                  <a:pt x="1" y="5"/>
                </a:lnTo>
                <a:lnTo>
                  <a:pt x="1" y="5"/>
                </a:lnTo>
                <a:lnTo>
                  <a:pt x="3" y="5"/>
                </a:lnTo>
                <a:lnTo>
                  <a:pt x="3" y="5"/>
                </a:lnTo>
                <a:lnTo>
                  <a:pt x="3" y="5"/>
                </a:lnTo>
                <a:lnTo>
                  <a:pt x="3" y="5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5" y="3"/>
                </a:lnTo>
                <a:lnTo>
                  <a:pt x="5" y="2"/>
                </a:lnTo>
                <a:lnTo>
                  <a:pt x="5" y="2"/>
                </a:lnTo>
                <a:lnTo>
                  <a:pt x="5" y="1"/>
                </a:lnTo>
                <a:lnTo>
                  <a:pt x="5" y="1"/>
                </a:lnTo>
                <a:lnTo>
                  <a:pt x="5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6" name="Freeform 1116"/>
          <p:cNvSpPr>
            <a:spLocks/>
          </p:cNvSpPr>
          <p:nvPr/>
        </p:nvSpPr>
        <p:spPr bwMode="auto">
          <a:xfrm>
            <a:off x="3792720" y="5480445"/>
            <a:ext cx="25593" cy="28842"/>
          </a:xfrm>
          <a:custGeom>
            <a:avLst/>
            <a:gdLst>
              <a:gd name="T0" fmla="*/ 18 w 18"/>
              <a:gd name="T1" fmla="*/ 19 h 20"/>
              <a:gd name="T2" fmla="*/ 1 w 18"/>
              <a:gd name="T3" fmla="*/ 0 h 20"/>
              <a:gd name="T4" fmla="*/ 0 w 18"/>
              <a:gd name="T5" fmla="*/ 1 h 20"/>
              <a:gd name="T6" fmla="*/ 17 w 18"/>
              <a:gd name="T7" fmla="*/ 20 h 20"/>
              <a:gd name="T8" fmla="*/ 18 w 18"/>
              <a:gd name="T9" fmla="*/ 19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20">
                <a:moveTo>
                  <a:pt x="18" y="19"/>
                </a:moveTo>
                <a:lnTo>
                  <a:pt x="1" y="0"/>
                </a:lnTo>
                <a:lnTo>
                  <a:pt x="0" y="1"/>
                </a:lnTo>
                <a:lnTo>
                  <a:pt x="17" y="20"/>
                </a:lnTo>
                <a:lnTo>
                  <a:pt x="18" y="1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7" name="Freeform 1117"/>
          <p:cNvSpPr>
            <a:spLocks/>
          </p:cNvSpPr>
          <p:nvPr/>
        </p:nvSpPr>
        <p:spPr bwMode="auto">
          <a:xfrm>
            <a:off x="3795563" y="5481887"/>
            <a:ext cx="21327" cy="25958"/>
          </a:xfrm>
          <a:custGeom>
            <a:avLst/>
            <a:gdLst>
              <a:gd name="T0" fmla="*/ 15 w 15"/>
              <a:gd name="T1" fmla="*/ 17 h 18"/>
              <a:gd name="T2" fmla="*/ 0 w 15"/>
              <a:gd name="T3" fmla="*/ 0 h 18"/>
              <a:gd name="T4" fmla="*/ 0 w 15"/>
              <a:gd name="T5" fmla="*/ 0 h 18"/>
              <a:gd name="T6" fmla="*/ 15 w 15"/>
              <a:gd name="T7" fmla="*/ 18 h 18"/>
              <a:gd name="T8" fmla="*/ 15 w 15"/>
              <a:gd name="T9" fmla="*/ 17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18">
                <a:moveTo>
                  <a:pt x="15" y="17"/>
                </a:moveTo>
                <a:lnTo>
                  <a:pt x="0" y="0"/>
                </a:lnTo>
                <a:lnTo>
                  <a:pt x="0" y="0"/>
                </a:lnTo>
                <a:lnTo>
                  <a:pt x="15" y="18"/>
                </a:lnTo>
                <a:lnTo>
                  <a:pt x="15" y="17"/>
                </a:lnTo>
                <a:close/>
              </a:path>
            </a:pathLst>
          </a:custGeom>
          <a:solidFill>
            <a:srgbClr val="CEB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8" name="Freeform 1118"/>
          <p:cNvSpPr>
            <a:spLocks/>
          </p:cNvSpPr>
          <p:nvPr/>
        </p:nvSpPr>
        <p:spPr bwMode="auto">
          <a:xfrm>
            <a:off x="3812625" y="5500634"/>
            <a:ext cx="14218" cy="5768"/>
          </a:xfrm>
          <a:custGeom>
            <a:avLst/>
            <a:gdLst>
              <a:gd name="T0" fmla="*/ 5 w 10"/>
              <a:gd name="T1" fmla="*/ 4 h 4"/>
              <a:gd name="T2" fmla="*/ 6 w 10"/>
              <a:gd name="T3" fmla="*/ 4 h 4"/>
              <a:gd name="T4" fmla="*/ 7 w 10"/>
              <a:gd name="T5" fmla="*/ 3 h 4"/>
              <a:gd name="T6" fmla="*/ 8 w 10"/>
              <a:gd name="T7" fmla="*/ 3 h 4"/>
              <a:gd name="T8" fmla="*/ 8 w 10"/>
              <a:gd name="T9" fmla="*/ 3 h 4"/>
              <a:gd name="T10" fmla="*/ 9 w 10"/>
              <a:gd name="T11" fmla="*/ 2 h 4"/>
              <a:gd name="T12" fmla="*/ 9 w 10"/>
              <a:gd name="T13" fmla="*/ 2 h 4"/>
              <a:gd name="T14" fmla="*/ 10 w 10"/>
              <a:gd name="T15" fmla="*/ 2 h 4"/>
              <a:gd name="T16" fmla="*/ 10 w 10"/>
              <a:gd name="T17" fmla="*/ 1 h 4"/>
              <a:gd name="T18" fmla="*/ 10 w 10"/>
              <a:gd name="T19" fmla="*/ 1 h 4"/>
              <a:gd name="T20" fmla="*/ 9 w 10"/>
              <a:gd name="T21" fmla="*/ 1 h 4"/>
              <a:gd name="T22" fmla="*/ 9 w 10"/>
              <a:gd name="T23" fmla="*/ 2 h 4"/>
              <a:gd name="T24" fmla="*/ 8 w 10"/>
              <a:gd name="T25" fmla="*/ 3 h 4"/>
              <a:gd name="T26" fmla="*/ 7 w 10"/>
              <a:gd name="T27" fmla="*/ 3 h 4"/>
              <a:gd name="T28" fmla="*/ 6 w 10"/>
              <a:gd name="T29" fmla="*/ 3 h 4"/>
              <a:gd name="T30" fmla="*/ 6 w 10"/>
              <a:gd name="T31" fmla="*/ 3 h 4"/>
              <a:gd name="T32" fmla="*/ 5 w 10"/>
              <a:gd name="T33" fmla="*/ 3 h 4"/>
              <a:gd name="T34" fmla="*/ 5 w 10"/>
              <a:gd name="T35" fmla="*/ 3 h 4"/>
              <a:gd name="T36" fmla="*/ 4 w 10"/>
              <a:gd name="T37" fmla="*/ 2 h 4"/>
              <a:gd name="T38" fmla="*/ 5 w 10"/>
              <a:gd name="T39" fmla="*/ 2 h 4"/>
              <a:gd name="T40" fmla="*/ 6 w 10"/>
              <a:gd name="T41" fmla="*/ 2 h 4"/>
              <a:gd name="T42" fmla="*/ 7 w 10"/>
              <a:gd name="T43" fmla="*/ 1 h 4"/>
              <a:gd name="T44" fmla="*/ 7 w 10"/>
              <a:gd name="T45" fmla="*/ 0 h 4"/>
              <a:gd name="T46" fmla="*/ 7 w 10"/>
              <a:gd name="T47" fmla="*/ 0 h 4"/>
              <a:gd name="T48" fmla="*/ 7 w 10"/>
              <a:gd name="T49" fmla="*/ 0 h 4"/>
              <a:gd name="T50" fmla="*/ 7 w 10"/>
              <a:gd name="T51" fmla="*/ 1 h 4"/>
              <a:gd name="T52" fmla="*/ 7 w 10"/>
              <a:gd name="T53" fmla="*/ 1 h 4"/>
              <a:gd name="T54" fmla="*/ 6 w 10"/>
              <a:gd name="T55" fmla="*/ 1 h 4"/>
              <a:gd name="T56" fmla="*/ 5 w 10"/>
              <a:gd name="T57" fmla="*/ 2 h 4"/>
              <a:gd name="T58" fmla="*/ 4 w 10"/>
              <a:gd name="T59" fmla="*/ 2 h 4"/>
              <a:gd name="T60" fmla="*/ 3 w 10"/>
              <a:gd name="T61" fmla="*/ 2 h 4"/>
              <a:gd name="T62" fmla="*/ 3 w 10"/>
              <a:gd name="T63" fmla="*/ 1 h 4"/>
              <a:gd name="T64" fmla="*/ 2 w 10"/>
              <a:gd name="T65" fmla="*/ 1 h 4"/>
              <a:gd name="T66" fmla="*/ 2 w 10"/>
              <a:gd name="T67" fmla="*/ 1 h 4"/>
              <a:gd name="T68" fmla="*/ 1 w 10"/>
              <a:gd name="T69" fmla="*/ 1 h 4"/>
              <a:gd name="T70" fmla="*/ 1 w 10"/>
              <a:gd name="T71" fmla="*/ 1 h 4"/>
              <a:gd name="T72" fmla="*/ 1 w 10"/>
              <a:gd name="T73" fmla="*/ 2 h 4"/>
              <a:gd name="T74" fmla="*/ 1 w 10"/>
              <a:gd name="T75" fmla="*/ 4 h 4"/>
              <a:gd name="T76" fmla="*/ 2 w 10"/>
              <a:gd name="T77" fmla="*/ 4 h 4"/>
              <a:gd name="T78" fmla="*/ 3 w 10"/>
              <a:gd name="T79" fmla="*/ 4 h 4"/>
              <a:gd name="T80" fmla="*/ 4 w 10"/>
              <a:gd name="T81" fmla="*/ 4 h 4"/>
              <a:gd name="T82" fmla="*/ 4 w 10"/>
              <a:gd name="T8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" h="4">
                <a:moveTo>
                  <a:pt x="5" y="4"/>
                </a:moveTo>
                <a:lnTo>
                  <a:pt x="5" y="4"/>
                </a:lnTo>
                <a:lnTo>
                  <a:pt x="6" y="4"/>
                </a:lnTo>
                <a:lnTo>
                  <a:pt x="6" y="4"/>
                </a:lnTo>
                <a:lnTo>
                  <a:pt x="6" y="4"/>
                </a:lnTo>
                <a:lnTo>
                  <a:pt x="7" y="3"/>
                </a:lnTo>
                <a:lnTo>
                  <a:pt x="7" y="3"/>
                </a:lnTo>
                <a:lnTo>
                  <a:pt x="8" y="3"/>
                </a:lnTo>
                <a:lnTo>
                  <a:pt x="8" y="3"/>
                </a:lnTo>
                <a:lnTo>
                  <a:pt x="8" y="3"/>
                </a:lnTo>
                <a:lnTo>
                  <a:pt x="9" y="3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10" y="2"/>
                </a:lnTo>
                <a:lnTo>
                  <a:pt x="10" y="1"/>
                </a:lnTo>
                <a:lnTo>
                  <a:pt x="10" y="1"/>
                </a:lnTo>
                <a:lnTo>
                  <a:pt x="10" y="1"/>
                </a:lnTo>
                <a:lnTo>
                  <a:pt x="10" y="1"/>
                </a:lnTo>
                <a:lnTo>
                  <a:pt x="10" y="1"/>
                </a:lnTo>
                <a:lnTo>
                  <a:pt x="9" y="1"/>
                </a:lnTo>
                <a:lnTo>
                  <a:pt x="9" y="2"/>
                </a:lnTo>
                <a:lnTo>
                  <a:pt x="9" y="2"/>
                </a:lnTo>
                <a:lnTo>
                  <a:pt x="8" y="2"/>
                </a:lnTo>
                <a:lnTo>
                  <a:pt x="8" y="3"/>
                </a:lnTo>
                <a:lnTo>
                  <a:pt x="7" y="3"/>
                </a:lnTo>
                <a:lnTo>
                  <a:pt x="7" y="3"/>
                </a:lnTo>
                <a:lnTo>
                  <a:pt x="6" y="3"/>
                </a:lnTo>
                <a:lnTo>
                  <a:pt x="6" y="3"/>
                </a:lnTo>
                <a:lnTo>
                  <a:pt x="6" y="3"/>
                </a:lnTo>
                <a:lnTo>
                  <a:pt x="6" y="3"/>
                </a:lnTo>
                <a:lnTo>
                  <a:pt x="6" y="3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4" y="2"/>
                </a:lnTo>
                <a:lnTo>
                  <a:pt x="4" y="2"/>
                </a:lnTo>
                <a:lnTo>
                  <a:pt x="5" y="2"/>
                </a:lnTo>
                <a:lnTo>
                  <a:pt x="5" y="2"/>
                </a:lnTo>
                <a:lnTo>
                  <a:pt x="6" y="2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7" y="0"/>
                </a:lnTo>
                <a:lnTo>
                  <a:pt x="7" y="0"/>
                </a:lnTo>
                <a:lnTo>
                  <a:pt x="7" y="0"/>
                </a:lnTo>
                <a:lnTo>
                  <a:pt x="7" y="0"/>
                </a:lnTo>
                <a:lnTo>
                  <a:pt x="7" y="0"/>
                </a:lnTo>
                <a:lnTo>
                  <a:pt x="7" y="0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6" y="1"/>
                </a:lnTo>
                <a:lnTo>
                  <a:pt x="6" y="1"/>
                </a:lnTo>
                <a:lnTo>
                  <a:pt x="5" y="1"/>
                </a:lnTo>
                <a:lnTo>
                  <a:pt x="5" y="2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3" y="2"/>
                </a:lnTo>
                <a:lnTo>
                  <a:pt x="3" y="2"/>
                </a:lnTo>
                <a:lnTo>
                  <a:pt x="3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2"/>
                </a:lnTo>
                <a:lnTo>
                  <a:pt x="1" y="2"/>
                </a:lnTo>
                <a:lnTo>
                  <a:pt x="0" y="2"/>
                </a:lnTo>
                <a:lnTo>
                  <a:pt x="1" y="4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3" y="4"/>
                </a:lnTo>
                <a:lnTo>
                  <a:pt x="3" y="4"/>
                </a:lnTo>
                <a:lnTo>
                  <a:pt x="4" y="4"/>
                </a:lnTo>
                <a:lnTo>
                  <a:pt x="4" y="4"/>
                </a:lnTo>
                <a:lnTo>
                  <a:pt x="4" y="4"/>
                </a:lnTo>
                <a:lnTo>
                  <a:pt x="5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9" name="Freeform 1119"/>
          <p:cNvSpPr>
            <a:spLocks/>
          </p:cNvSpPr>
          <p:nvPr/>
        </p:nvSpPr>
        <p:spPr bwMode="auto">
          <a:xfrm>
            <a:off x="3814047" y="5502076"/>
            <a:ext cx="4265" cy="4326"/>
          </a:xfrm>
          <a:custGeom>
            <a:avLst/>
            <a:gdLst>
              <a:gd name="T0" fmla="*/ 2 w 3"/>
              <a:gd name="T1" fmla="*/ 1 h 3"/>
              <a:gd name="T2" fmla="*/ 2 w 3"/>
              <a:gd name="T3" fmla="*/ 1 h 3"/>
              <a:gd name="T4" fmla="*/ 2 w 3"/>
              <a:gd name="T5" fmla="*/ 1 h 3"/>
              <a:gd name="T6" fmla="*/ 2 w 3"/>
              <a:gd name="T7" fmla="*/ 1 h 3"/>
              <a:gd name="T8" fmla="*/ 2 w 3"/>
              <a:gd name="T9" fmla="*/ 1 h 3"/>
              <a:gd name="T10" fmla="*/ 2 w 3"/>
              <a:gd name="T11" fmla="*/ 1 h 3"/>
              <a:gd name="T12" fmla="*/ 2 w 3"/>
              <a:gd name="T13" fmla="*/ 1 h 3"/>
              <a:gd name="T14" fmla="*/ 1 w 3"/>
              <a:gd name="T15" fmla="*/ 1 h 3"/>
              <a:gd name="T16" fmla="*/ 1 w 3"/>
              <a:gd name="T17" fmla="*/ 1 h 3"/>
              <a:gd name="T18" fmla="*/ 1 w 3"/>
              <a:gd name="T19" fmla="*/ 0 h 3"/>
              <a:gd name="T20" fmla="*/ 1 w 3"/>
              <a:gd name="T21" fmla="*/ 0 h 3"/>
              <a:gd name="T22" fmla="*/ 1 w 3"/>
              <a:gd name="T23" fmla="*/ 0 h 3"/>
              <a:gd name="T24" fmla="*/ 1 w 3"/>
              <a:gd name="T25" fmla="*/ 0 h 3"/>
              <a:gd name="T26" fmla="*/ 1 w 3"/>
              <a:gd name="T27" fmla="*/ 0 h 3"/>
              <a:gd name="T28" fmla="*/ 1 w 3"/>
              <a:gd name="T29" fmla="*/ 1 h 3"/>
              <a:gd name="T30" fmla="*/ 1 w 3"/>
              <a:gd name="T31" fmla="*/ 1 h 3"/>
              <a:gd name="T32" fmla="*/ 1 w 3"/>
              <a:gd name="T33" fmla="*/ 1 h 3"/>
              <a:gd name="T34" fmla="*/ 0 w 3"/>
              <a:gd name="T35" fmla="*/ 1 h 3"/>
              <a:gd name="T36" fmla="*/ 1 w 3"/>
              <a:gd name="T37" fmla="*/ 3 h 3"/>
              <a:gd name="T38" fmla="*/ 1 w 3"/>
              <a:gd name="T39" fmla="*/ 3 h 3"/>
              <a:gd name="T40" fmla="*/ 1 w 3"/>
              <a:gd name="T41" fmla="*/ 3 h 3"/>
              <a:gd name="T42" fmla="*/ 1 w 3"/>
              <a:gd name="T43" fmla="*/ 3 h 3"/>
              <a:gd name="T44" fmla="*/ 1 w 3"/>
              <a:gd name="T45" fmla="*/ 3 h 3"/>
              <a:gd name="T46" fmla="*/ 1 w 3"/>
              <a:gd name="T47" fmla="*/ 3 h 3"/>
              <a:gd name="T48" fmla="*/ 2 w 3"/>
              <a:gd name="T49" fmla="*/ 3 h 3"/>
              <a:gd name="T50" fmla="*/ 2 w 3"/>
              <a:gd name="T51" fmla="*/ 3 h 3"/>
              <a:gd name="T52" fmla="*/ 2 w 3"/>
              <a:gd name="T53" fmla="*/ 3 h 3"/>
              <a:gd name="T54" fmla="*/ 2 w 3"/>
              <a:gd name="T55" fmla="*/ 2 h 3"/>
              <a:gd name="T56" fmla="*/ 2 w 3"/>
              <a:gd name="T57" fmla="*/ 2 h 3"/>
              <a:gd name="T58" fmla="*/ 3 w 3"/>
              <a:gd name="T59" fmla="*/ 2 h 3"/>
              <a:gd name="T60" fmla="*/ 3 w 3"/>
              <a:gd name="T61" fmla="*/ 2 h 3"/>
              <a:gd name="T62" fmla="*/ 3 w 3"/>
              <a:gd name="T63" fmla="*/ 2 h 3"/>
              <a:gd name="T64" fmla="*/ 3 w 3"/>
              <a:gd name="T65" fmla="*/ 2 h 3"/>
              <a:gd name="T66" fmla="*/ 3 w 3"/>
              <a:gd name="T67" fmla="*/ 2 h 3"/>
              <a:gd name="T68" fmla="*/ 3 w 3"/>
              <a:gd name="T69" fmla="*/ 2 h 3"/>
              <a:gd name="T70" fmla="*/ 2 w 3"/>
              <a:gd name="T71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" h="3">
                <a:moveTo>
                  <a:pt x="2" y="1"/>
                </a:move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2" y="2"/>
                </a:lnTo>
                <a:lnTo>
                  <a:pt x="2" y="2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2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0" name="Freeform 1120"/>
          <p:cNvSpPr>
            <a:spLocks/>
          </p:cNvSpPr>
          <p:nvPr/>
        </p:nvSpPr>
        <p:spPr bwMode="auto">
          <a:xfrm>
            <a:off x="3822578" y="5499192"/>
            <a:ext cx="1422" cy="1442"/>
          </a:xfrm>
          <a:custGeom>
            <a:avLst/>
            <a:gdLst>
              <a:gd name="T0" fmla="*/ 0 w 1"/>
              <a:gd name="T1" fmla="*/ 0 h 1"/>
              <a:gd name="T2" fmla="*/ 0 w 1"/>
              <a:gd name="T3" fmla="*/ 0 h 1"/>
              <a:gd name="T4" fmla="*/ 0 w 1"/>
              <a:gd name="T5" fmla="*/ 0 h 1"/>
              <a:gd name="T6" fmla="*/ 0 w 1"/>
              <a:gd name="T7" fmla="*/ 0 h 1"/>
              <a:gd name="T8" fmla="*/ 0 w 1"/>
              <a:gd name="T9" fmla="*/ 0 h 1"/>
              <a:gd name="T10" fmla="*/ 0 w 1"/>
              <a:gd name="T11" fmla="*/ 0 h 1"/>
              <a:gd name="T12" fmla="*/ 0 w 1"/>
              <a:gd name="T13" fmla="*/ 0 h 1"/>
              <a:gd name="T14" fmla="*/ 0 w 1"/>
              <a:gd name="T15" fmla="*/ 0 h 1"/>
              <a:gd name="T16" fmla="*/ 0 w 1"/>
              <a:gd name="T17" fmla="*/ 0 h 1"/>
              <a:gd name="T18" fmla="*/ 0 w 1"/>
              <a:gd name="T19" fmla="*/ 0 h 1"/>
              <a:gd name="T20" fmla="*/ 0 w 1"/>
              <a:gd name="T21" fmla="*/ 0 h 1"/>
              <a:gd name="T22" fmla="*/ 0 w 1"/>
              <a:gd name="T23" fmla="*/ 0 h 1"/>
              <a:gd name="T24" fmla="*/ 0 w 1"/>
              <a:gd name="T25" fmla="*/ 0 h 1"/>
              <a:gd name="T26" fmla="*/ 0 w 1"/>
              <a:gd name="T27" fmla="*/ 1 h 1"/>
              <a:gd name="T28" fmla="*/ 0 w 1"/>
              <a:gd name="T29" fmla="*/ 1 h 1"/>
              <a:gd name="T30" fmla="*/ 0 w 1"/>
              <a:gd name="T31" fmla="*/ 1 h 1"/>
              <a:gd name="T32" fmla="*/ 0 w 1"/>
              <a:gd name="T33" fmla="*/ 1 h 1"/>
              <a:gd name="T34" fmla="*/ 0 w 1"/>
              <a:gd name="T35" fmla="*/ 1 h 1"/>
              <a:gd name="T36" fmla="*/ 0 w 1"/>
              <a:gd name="T37" fmla="*/ 1 h 1"/>
              <a:gd name="T38" fmla="*/ 0 w 1"/>
              <a:gd name="T39" fmla="*/ 1 h 1"/>
              <a:gd name="T40" fmla="*/ 0 w 1"/>
              <a:gd name="T41" fmla="*/ 1 h 1"/>
              <a:gd name="T42" fmla="*/ 1 w 1"/>
              <a:gd name="T43" fmla="*/ 1 h 1"/>
              <a:gd name="T44" fmla="*/ 1 w 1"/>
              <a:gd name="T45" fmla="*/ 1 h 1"/>
              <a:gd name="T46" fmla="*/ 1 w 1"/>
              <a:gd name="T47" fmla="*/ 1 h 1"/>
              <a:gd name="T48" fmla="*/ 0 w 1"/>
              <a:gd name="T4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" h="1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1" name="Freeform 1121"/>
          <p:cNvSpPr>
            <a:spLocks/>
          </p:cNvSpPr>
          <p:nvPr/>
        </p:nvSpPr>
        <p:spPr bwMode="auto">
          <a:xfrm>
            <a:off x="3809781" y="5493424"/>
            <a:ext cx="11374" cy="7210"/>
          </a:xfrm>
          <a:custGeom>
            <a:avLst/>
            <a:gdLst>
              <a:gd name="T0" fmla="*/ 8 w 8"/>
              <a:gd name="T1" fmla="*/ 2 h 5"/>
              <a:gd name="T2" fmla="*/ 7 w 8"/>
              <a:gd name="T3" fmla="*/ 2 h 5"/>
              <a:gd name="T4" fmla="*/ 8 w 8"/>
              <a:gd name="T5" fmla="*/ 1 h 5"/>
              <a:gd name="T6" fmla="*/ 7 w 8"/>
              <a:gd name="T7" fmla="*/ 0 h 5"/>
              <a:gd name="T8" fmla="*/ 7 w 8"/>
              <a:gd name="T9" fmla="*/ 0 h 5"/>
              <a:gd name="T10" fmla="*/ 8 w 8"/>
              <a:gd name="T11" fmla="*/ 1 h 5"/>
              <a:gd name="T12" fmla="*/ 7 w 8"/>
              <a:gd name="T13" fmla="*/ 2 h 5"/>
              <a:gd name="T14" fmla="*/ 7 w 8"/>
              <a:gd name="T15" fmla="*/ 2 h 5"/>
              <a:gd name="T16" fmla="*/ 7 w 8"/>
              <a:gd name="T17" fmla="*/ 2 h 5"/>
              <a:gd name="T18" fmla="*/ 7 w 8"/>
              <a:gd name="T19" fmla="*/ 2 h 5"/>
              <a:gd name="T20" fmla="*/ 7 w 8"/>
              <a:gd name="T21" fmla="*/ 2 h 5"/>
              <a:gd name="T22" fmla="*/ 4 w 8"/>
              <a:gd name="T23" fmla="*/ 4 h 5"/>
              <a:gd name="T24" fmla="*/ 1 w 8"/>
              <a:gd name="T25" fmla="*/ 2 h 5"/>
              <a:gd name="T26" fmla="*/ 2 w 8"/>
              <a:gd name="T27" fmla="*/ 2 h 5"/>
              <a:gd name="T28" fmla="*/ 1 w 8"/>
              <a:gd name="T29" fmla="*/ 1 h 5"/>
              <a:gd name="T30" fmla="*/ 1 w 8"/>
              <a:gd name="T31" fmla="*/ 0 h 5"/>
              <a:gd name="T32" fmla="*/ 1 w 8"/>
              <a:gd name="T33" fmla="*/ 0 h 5"/>
              <a:gd name="T34" fmla="*/ 0 w 8"/>
              <a:gd name="T35" fmla="*/ 1 h 5"/>
              <a:gd name="T36" fmla="*/ 1 w 8"/>
              <a:gd name="T37" fmla="*/ 2 h 5"/>
              <a:gd name="T38" fmla="*/ 0 w 8"/>
              <a:gd name="T39" fmla="*/ 2 h 5"/>
              <a:gd name="T40" fmla="*/ 4 w 8"/>
              <a:gd name="T41" fmla="*/ 5 h 5"/>
              <a:gd name="T42" fmla="*/ 8 w 8"/>
              <a:gd name="T43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8" h="5">
                <a:moveTo>
                  <a:pt x="8" y="2"/>
                </a:moveTo>
                <a:lnTo>
                  <a:pt x="7" y="2"/>
                </a:lnTo>
                <a:lnTo>
                  <a:pt x="8" y="1"/>
                </a:lnTo>
                <a:lnTo>
                  <a:pt x="7" y="0"/>
                </a:lnTo>
                <a:lnTo>
                  <a:pt x="7" y="0"/>
                </a:lnTo>
                <a:lnTo>
                  <a:pt x="8" y="1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4" y="4"/>
                </a:lnTo>
                <a:lnTo>
                  <a:pt x="1" y="2"/>
                </a:lnTo>
                <a:lnTo>
                  <a:pt x="2" y="2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1"/>
                </a:lnTo>
                <a:lnTo>
                  <a:pt x="1" y="2"/>
                </a:lnTo>
                <a:lnTo>
                  <a:pt x="0" y="2"/>
                </a:lnTo>
                <a:lnTo>
                  <a:pt x="4" y="5"/>
                </a:lnTo>
                <a:lnTo>
                  <a:pt x="8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2" name="Freeform 1122"/>
          <p:cNvSpPr>
            <a:spLocks/>
          </p:cNvSpPr>
          <p:nvPr/>
        </p:nvSpPr>
        <p:spPr bwMode="auto">
          <a:xfrm>
            <a:off x="3806938" y="5507844"/>
            <a:ext cx="17062" cy="4326"/>
          </a:xfrm>
          <a:custGeom>
            <a:avLst/>
            <a:gdLst>
              <a:gd name="T0" fmla="*/ 6 w 12"/>
              <a:gd name="T1" fmla="*/ 0 h 3"/>
              <a:gd name="T2" fmla="*/ 6 w 12"/>
              <a:gd name="T3" fmla="*/ 0 h 3"/>
              <a:gd name="T4" fmla="*/ 5 w 12"/>
              <a:gd name="T5" fmla="*/ 1 h 3"/>
              <a:gd name="T6" fmla="*/ 5 w 12"/>
              <a:gd name="T7" fmla="*/ 1 h 3"/>
              <a:gd name="T8" fmla="*/ 4 w 12"/>
              <a:gd name="T9" fmla="*/ 2 h 3"/>
              <a:gd name="T10" fmla="*/ 3 w 12"/>
              <a:gd name="T11" fmla="*/ 2 h 3"/>
              <a:gd name="T12" fmla="*/ 3 w 12"/>
              <a:gd name="T13" fmla="*/ 2 h 3"/>
              <a:gd name="T14" fmla="*/ 2 w 12"/>
              <a:gd name="T15" fmla="*/ 2 h 3"/>
              <a:gd name="T16" fmla="*/ 2 w 12"/>
              <a:gd name="T17" fmla="*/ 3 h 3"/>
              <a:gd name="T18" fmla="*/ 1 w 12"/>
              <a:gd name="T19" fmla="*/ 3 h 3"/>
              <a:gd name="T20" fmla="*/ 1 w 12"/>
              <a:gd name="T21" fmla="*/ 3 h 3"/>
              <a:gd name="T22" fmla="*/ 0 w 12"/>
              <a:gd name="T23" fmla="*/ 3 h 3"/>
              <a:gd name="T24" fmla="*/ 0 w 12"/>
              <a:gd name="T25" fmla="*/ 3 h 3"/>
              <a:gd name="T26" fmla="*/ 1 w 12"/>
              <a:gd name="T27" fmla="*/ 3 h 3"/>
              <a:gd name="T28" fmla="*/ 1 w 12"/>
              <a:gd name="T29" fmla="*/ 3 h 3"/>
              <a:gd name="T30" fmla="*/ 2 w 12"/>
              <a:gd name="T31" fmla="*/ 3 h 3"/>
              <a:gd name="T32" fmla="*/ 3 w 12"/>
              <a:gd name="T33" fmla="*/ 3 h 3"/>
              <a:gd name="T34" fmla="*/ 3 w 12"/>
              <a:gd name="T35" fmla="*/ 3 h 3"/>
              <a:gd name="T36" fmla="*/ 4 w 12"/>
              <a:gd name="T37" fmla="*/ 2 h 3"/>
              <a:gd name="T38" fmla="*/ 5 w 12"/>
              <a:gd name="T39" fmla="*/ 2 h 3"/>
              <a:gd name="T40" fmla="*/ 5 w 12"/>
              <a:gd name="T41" fmla="*/ 2 h 3"/>
              <a:gd name="T42" fmla="*/ 5 w 12"/>
              <a:gd name="T43" fmla="*/ 1 h 3"/>
              <a:gd name="T44" fmla="*/ 6 w 12"/>
              <a:gd name="T45" fmla="*/ 1 h 3"/>
              <a:gd name="T46" fmla="*/ 6 w 12"/>
              <a:gd name="T47" fmla="*/ 1 h 3"/>
              <a:gd name="T48" fmla="*/ 6 w 12"/>
              <a:gd name="T49" fmla="*/ 1 h 3"/>
              <a:gd name="T50" fmla="*/ 6 w 12"/>
              <a:gd name="T51" fmla="*/ 1 h 3"/>
              <a:gd name="T52" fmla="*/ 6 w 12"/>
              <a:gd name="T53" fmla="*/ 1 h 3"/>
              <a:gd name="T54" fmla="*/ 7 w 12"/>
              <a:gd name="T55" fmla="*/ 2 h 3"/>
              <a:gd name="T56" fmla="*/ 7 w 12"/>
              <a:gd name="T57" fmla="*/ 2 h 3"/>
              <a:gd name="T58" fmla="*/ 8 w 12"/>
              <a:gd name="T59" fmla="*/ 3 h 3"/>
              <a:gd name="T60" fmla="*/ 8 w 12"/>
              <a:gd name="T61" fmla="*/ 3 h 3"/>
              <a:gd name="T62" fmla="*/ 9 w 12"/>
              <a:gd name="T63" fmla="*/ 3 h 3"/>
              <a:gd name="T64" fmla="*/ 9 w 12"/>
              <a:gd name="T65" fmla="*/ 3 h 3"/>
              <a:gd name="T66" fmla="*/ 10 w 12"/>
              <a:gd name="T67" fmla="*/ 3 h 3"/>
              <a:gd name="T68" fmla="*/ 11 w 12"/>
              <a:gd name="T69" fmla="*/ 3 h 3"/>
              <a:gd name="T70" fmla="*/ 11 w 12"/>
              <a:gd name="T71" fmla="*/ 3 h 3"/>
              <a:gd name="T72" fmla="*/ 12 w 12"/>
              <a:gd name="T73" fmla="*/ 3 h 3"/>
              <a:gd name="T74" fmla="*/ 12 w 12"/>
              <a:gd name="T75" fmla="*/ 3 h 3"/>
              <a:gd name="T76" fmla="*/ 11 w 12"/>
              <a:gd name="T77" fmla="*/ 3 h 3"/>
              <a:gd name="T78" fmla="*/ 11 w 12"/>
              <a:gd name="T79" fmla="*/ 3 h 3"/>
              <a:gd name="T80" fmla="*/ 10 w 12"/>
              <a:gd name="T81" fmla="*/ 3 h 3"/>
              <a:gd name="T82" fmla="*/ 10 w 12"/>
              <a:gd name="T83" fmla="*/ 3 h 3"/>
              <a:gd name="T84" fmla="*/ 9 w 12"/>
              <a:gd name="T85" fmla="*/ 3 h 3"/>
              <a:gd name="T86" fmla="*/ 8 w 12"/>
              <a:gd name="T87" fmla="*/ 2 h 3"/>
              <a:gd name="T88" fmla="*/ 8 w 12"/>
              <a:gd name="T89" fmla="*/ 2 h 3"/>
              <a:gd name="T90" fmla="*/ 7 w 12"/>
              <a:gd name="T91" fmla="*/ 2 h 3"/>
              <a:gd name="T92" fmla="*/ 7 w 12"/>
              <a:gd name="T93" fmla="*/ 1 h 3"/>
              <a:gd name="T94" fmla="*/ 6 w 12"/>
              <a:gd name="T95" fmla="*/ 0 h 3"/>
              <a:gd name="T96" fmla="*/ 6 w 12"/>
              <a:gd name="T9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2" h="3">
                <a:moveTo>
                  <a:pt x="6" y="0"/>
                </a:move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5" y="1"/>
                </a:lnTo>
                <a:lnTo>
                  <a:pt x="5" y="1"/>
                </a:lnTo>
                <a:lnTo>
                  <a:pt x="5" y="1"/>
                </a:lnTo>
                <a:lnTo>
                  <a:pt x="4" y="2"/>
                </a:lnTo>
                <a:lnTo>
                  <a:pt x="4" y="2"/>
                </a:lnTo>
                <a:lnTo>
                  <a:pt x="4" y="2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2" y="2"/>
                </a:lnTo>
                <a:lnTo>
                  <a:pt x="2" y="2"/>
                </a:lnTo>
                <a:lnTo>
                  <a:pt x="2" y="3"/>
                </a:lnTo>
                <a:lnTo>
                  <a:pt x="2" y="3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3" y="3"/>
                </a:lnTo>
                <a:lnTo>
                  <a:pt x="3" y="3"/>
                </a:lnTo>
                <a:lnTo>
                  <a:pt x="3" y="3"/>
                </a:lnTo>
                <a:lnTo>
                  <a:pt x="4" y="3"/>
                </a:lnTo>
                <a:lnTo>
                  <a:pt x="4" y="2"/>
                </a:lnTo>
                <a:lnTo>
                  <a:pt x="4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5" y="1"/>
                </a:lnTo>
                <a:lnTo>
                  <a:pt x="5" y="1"/>
                </a:lnTo>
                <a:lnTo>
                  <a:pt x="6" y="1"/>
                </a:lnTo>
                <a:lnTo>
                  <a:pt x="6" y="1"/>
                </a:lnTo>
                <a:lnTo>
                  <a:pt x="6" y="1"/>
                </a:lnTo>
                <a:lnTo>
                  <a:pt x="6" y="1"/>
                </a:lnTo>
                <a:lnTo>
                  <a:pt x="6" y="1"/>
                </a:lnTo>
                <a:lnTo>
                  <a:pt x="6" y="1"/>
                </a:lnTo>
                <a:lnTo>
                  <a:pt x="6" y="1"/>
                </a:lnTo>
                <a:lnTo>
                  <a:pt x="6" y="1"/>
                </a:lnTo>
                <a:lnTo>
                  <a:pt x="6" y="1"/>
                </a:lnTo>
                <a:lnTo>
                  <a:pt x="6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7" y="2"/>
                </a:lnTo>
                <a:lnTo>
                  <a:pt x="8" y="3"/>
                </a:lnTo>
                <a:lnTo>
                  <a:pt x="8" y="3"/>
                </a:lnTo>
                <a:lnTo>
                  <a:pt x="8" y="3"/>
                </a:lnTo>
                <a:lnTo>
                  <a:pt x="8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10" y="3"/>
                </a:lnTo>
                <a:lnTo>
                  <a:pt x="10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2" y="3"/>
                </a:lnTo>
                <a:lnTo>
                  <a:pt x="12" y="3"/>
                </a:lnTo>
                <a:lnTo>
                  <a:pt x="12" y="3"/>
                </a:lnTo>
                <a:lnTo>
                  <a:pt x="12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0" y="3"/>
                </a:lnTo>
                <a:lnTo>
                  <a:pt x="10" y="3"/>
                </a:lnTo>
                <a:lnTo>
                  <a:pt x="10" y="3"/>
                </a:lnTo>
                <a:lnTo>
                  <a:pt x="10" y="3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lnTo>
                  <a:pt x="7" y="2"/>
                </a:lnTo>
                <a:lnTo>
                  <a:pt x="7" y="1"/>
                </a:lnTo>
                <a:lnTo>
                  <a:pt x="7" y="1"/>
                </a:lnTo>
                <a:lnTo>
                  <a:pt x="6" y="1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3" name="Freeform 1123"/>
          <p:cNvSpPr>
            <a:spLocks/>
          </p:cNvSpPr>
          <p:nvPr/>
        </p:nvSpPr>
        <p:spPr bwMode="auto">
          <a:xfrm>
            <a:off x="3796985" y="5497750"/>
            <a:ext cx="1422" cy="4326"/>
          </a:xfrm>
          <a:custGeom>
            <a:avLst/>
            <a:gdLst>
              <a:gd name="T0" fmla="*/ 1 w 1"/>
              <a:gd name="T1" fmla="*/ 1 h 3"/>
              <a:gd name="T2" fmla="*/ 1 w 1"/>
              <a:gd name="T3" fmla="*/ 1 h 3"/>
              <a:gd name="T4" fmla="*/ 1 w 1"/>
              <a:gd name="T5" fmla="*/ 1 h 3"/>
              <a:gd name="T6" fmla="*/ 1 w 1"/>
              <a:gd name="T7" fmla="*/ 1 h 3"/>
              <a:gd name="T8" fmla="*/ 1 w 1"/>
              <a:gd name="T9" fmla="*/ 1 h 3"/>
              <a:gd name="T10" fmla="*/ 1 w 1"/>
              <a:gd name="T11" fmla="*/ 1 h 3"/>
              <a:gd name="T12" fmla="*/ 1 w 1"/>
              <a:gd name="T13" fmla="*/ 1 h 3"/>
              <a:gd name="T14" fmla="*/ 1 w 1"/>
              <a:gd name="T15" fmla="*/ 1 h 3"/>
              <a:gd name="T16" fmla="*/ 1 w 1"/>
              <a:gd name="T17" fmla="*/ 0 h 3"/>
              <a:gd name="T18" fmla="*/ 0 w 1"/>
              <a:gd name="T19" fmla="*/ 0 h 3"/>
              <a:gd name="T20" fmla="*/ 0 w 1"/>
              <a:gd name="T21" fmla="*/ 0 h 3"/>
              <a:gd name="T22" fmla="*/ 0 w 1"/>
              <a:gd name="T23" fmla="*/ 0 h 3"/>
              <a:gd name="T24" fmla="*/ 0 w 1"/>
              <a:gd name="T25" fmla="*/ 0 h 3"/>
              <a:gd name="T26" fmla="*/ 0 w 1"/>
              <a:gd name="T27" fmla="*/ 0 h 3"/>
              <a:gd name="T28" fmla="*/ 0 w 1"/>
              <a:gd name="T29" fmla="*/ 0 h 3"/>
              <a:gd name="T30" fmla="*/ 0 w 1"/>
              <a:gd name="T31" fmla="*/ 1 h 3"/>
              <a:gd name="T32" fmla="*/ 0 w 1"/>
              <a:gd name="T33" fmla="*/ 1 h 3"/>
              <a:gd name="T34" fmla="*/ 0 w 1"/>
              <a:gd name="T35" fmla="*/ 2 h 3"/>
              <a:gd name="T36" fmla="*/ 1 w 1"/>
              <a:gd name="T37" fmla="*/ 2 h 3"/>
              <a:gd name="T38" fmla="*/ 1 w 1"/>
              <a:gd name="T39" fmla="*/ 2 h 3"/>
              <a:gd name="T40" fmla="*/ 1 w 1"/>
              <a:gd name="T41" fmla="*/ 2 h 3"/>
              <a:gd name="T42" fmla="*/ 1 w 1"/>
              <a:gd name="T43" fmla="*/ 2 h 3"/>
              <a:gd name="T44" fmla="*/ 1 w 1"/>
              <a:gd name="T45" fmla="*/ 3 h 3"/>
              <a:gd name="T46" fmla="*/ 1 w 1"/>
              <a:gd name="T47" fmla="*/ 3 h 3"/>
              <a:gd name="T48" fmla="*/ 1 w 1"/>
              <a:gd name="T49" fmla="*/ 3 h 3"/>
              <a:gd name="T50" fmla="*/ 1 w 1"/>
              <a:gd name="T51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" h="3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4" name="Freeform 1124"/>
          <p:cNvSpPr>
            <a:spLocks/>
          </p:cNvSpPr>
          <p:nvPr/>
        </p:nvSpPr>
        <p:spPr bwMode="auto">
          <a:xfrm>
            <a:off x="3812625" y="5490539"/>
            <a:ext cx="7109" cy="7210"/>
          </a:xfrm>
          <a:custGeom>
            <a:avLst/>
            <a:gdLst>
              <a:gd name="T0" fmla="*/ 5 w 5"/>
              <a:gd name="T1" fmla="*/ 2 h 5"/>
              <a:gd name="T2" fmla="*/ 5 w 5"/>
              <a:gd name="T3" fmla="*/ 0 h 5"/>
              <a:gd name="T4" fmla="*/ 0 w 5"/>
              <a:gd name="T5" fmla="*/ 0 h 5"/>
              <a:gd name="T6" fmla="*/ 0 w 5"/>
              <a:gd name="T7" fmla="*/ 2 h 5"/>
              <a:gd name="T8" fmla="*/ 2 w 5"/>
              <a:gd name="T9" fmla="*/ 5 h 5"/>
              <a:gd name="T10" fmla="*/ 5 w 5"/>
              <a:gd name="T11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5">
                <a:moveTo>
                  <a:pt x="5" y="2"/>
                </a:moveTo>
                <a:lnTo>
                  <a:pt x="5" y="0"/>
                </a:lnTo>
                <a:lnTo>
                  <a:pt x="0" y="0"/>
                </a:lnTo>
                <a:lnTo>
                  <a:pt x="0" y="2"/>
                </a:lnTo>
                <a:lnTo>
                  <a:pt x="2" y="5"/>
                </a:lnTo>
                <a:lnTo>
                  <a:pt x="5" y="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5" name="Freeform 1125"/>
          <p:cNvSpPr>
            <a:spLocks/>
          </p:cNvSpPr>
          <p:nvPr/>
        </p:nvSpPr>
        <p:spPr bwMode="auto">
          <a:xfrm>
            <a:off x="3808360" y="5471792"/>
            <a:ext cx="15640" cy="10095"/>
          </a:xfrm>
          <a:custGeom>
            <a:avLst/>
            <a:gdLst>
              <a:gd name="T0" fmla="*/ 8 w 11"/>
              <a:gd name="T1" fmla="*/ 3 h 7"/>
              <a:gd name="T2" fmla="*/ 8 w 11"/>
              <a:gd name="T3" fmla="*/ 3 h 7"/>
              <a:gd name="T4" fmla="*/ 8 w 11"/>
              <a:gd name="T5" fmla="*/ 2 h 7"/>
              <a:gd name="T6" fmla="*/ 8 w 11"/>
              <a:gd name="T7" fmla="*/ 2 h 7"/>
              <a:gd name="T8" fmla="*/ 8 w 11"/>
              <a:gd name="T9" fmla="*/ 2 h 7"/>
              <a:gd name="T10" fmla="*/ 7 w 11"/>
              <a:gd name="T11" fmla="*/ 2 h 7"/>
              <a:gd name="T12" fmla="*/ 7 w 11"/>
              <a:gd name="T13" fmla="*/ 1 h 7"/>
              <a:gd name="T14" fmla="*/ 6 w 11"/>
              <a:gd name="T15" fmla="*/ 1 h 7"/>
              <a:gd name="T16" fmla="*/ 6 w 11"/>
              <a:gd name="T17" fmla="*/ 1 h 7"/>
              <a:gd name="T18" fmla="*/ 5 w 11"/>
              <a:gd name="T19" fmla="*/ 1 h 7"/>
              <a:gd name="T20" fmla="*/ 5 w 11"/>
              <a:gd name="T21" fmla="*/ 1 h 7"/>
              <a:gd name="T22" fmla="*/ 4 w 11"/>
              <a:gd name="T23" fmla="*/ 0 h 7"/>
              <a:gd name="T24" fmla="*/ 3 w 11"/>
              <a:gd name="T25" fmla="*/ 0 h 7"/>
              <a:gd name="T26" fmla="*/ 3 w 11"/>
              <a:gd name="T27" fmla="*/ 0 h 7"/>
              <a:gd name="T28" fmla="*/ 2 w 11"/>
              <a:gd name="T29" fmla="*/ 0 h 7"/>
              <a:gd name="T30" fmla="*/ 2 w 11"/>
              <a:gd name="T31" fmla="*/ 1 h 7"/>
              <a:gd name="T32" fmla="*/ 1 w 11"/>
              <a:gd name="T33" fmla="*/ 1 h 7"/>
              <a:gd name="T34" fmla="*/ 0 w 11"/>
              <a:gd name="T35" fmla="*/ 1 h 7"/>
              <a:gd name="T36" fmla="*/ 0 w 11"/>
              <a:gd name="T37" fmla="*/ 2 h 7"/>
              <a:gd name="T38" fmla="*/ 0 w 11"/>
              <a:gd name="T39" fmla="*/ 2 h 7"/>
              <a:gd name="T40" fmla="*/ 0 w 11"/>
              <a:gd name="T41" fmla="*/ 3 h 7"/>
              <a:gd name="T42" fmla="*/ 0 w 11"/>
              <a:gd name="T43" fmla="*/ 3 h 7"/>
              <a:gd name="T44" fmla="*/ 0 w 11"/>
              <a:gd name="T45" fmla="*/ 4 h 7"/>
              <a:gd name="T46" fmla="*/ 0 w 11"/>
              <a:gd name="T47" fmla="*/ 4 h 7"/>
              <a:gd name="T48" fmla="*/ 0 w 11"/>
              <a:gd name="T49" fmla="*/ 4 h 7"/>
              <a:gd name="T50" fmla="*/ 0 w 11"/>
              <a:gd name="T51" fmla="*/ 4 h 7"/>
              <a:gd name="T52" fmla="*/ 1 w 11"/>
              <a:gd name="T53" fmla="*/ 4 h 7"/>
              <a:gd name="T54" fmla="*/ 1 w 11"/>
              <a:gd name="T55" fmla="*/ 4 h 7"/>
              <a:gd name="T56" fmla="*/ 2 w 11"/>
              <a:gd name="T57" fmla="*/ 5 h 7"/>
              <a:gd name="T58" fmla="*/ 2 w 11"/>
              <a:gd name="T59" fmla="*/ 5 h 7"/>
              <a:gd name="T60" fmla="*/ 3 w 11"/>
              <a:gd name="T61" fmla="*/ 5 h 7"/>
              <a:gd name="T62" fmla="*/ 4 w 11"/>
              <a:gd name="T63" fmla="*/ 5 h 7"/>
              <a:gd name="T64" fmla="*/ 4 w 11"/>
              <a:gd name="T65" fmla="*/ 6 h 7"/>
              <a:gd name="T66" fmla="*/ 5 w 11"/>
              <a:gd name="T67" fmla="*/ 6 h 7"/>
              <a:gd name="T68" fmla="*/ 6 w 11"/>
              <a:gd name="T69" fmla="*/ 6 h 7"/>
              <a:gd name="T70" fmla="*/ 6 w 11"/>
              <a:gd name="T71" fmla="*/ 6 h 7"/>
              <a:gd name="T72" fmla="*/ 7 w 11"/>
              <a:gd name="T73" fmla="*/ 7 h 7"/>
              <a:gd name="T74" fmla="*/ 8 w 11"/>
              <a:gd name="T75" fmla="*/ 7 h 7"/>
              <a:gd name="T76" fmla="*/ 8 w 11"/>
              <a:gd name="T77" fmla="*/ 7 h 7"/>
              <a:gd name="T78" fmla="*/ 8 w 11"/>
              <a:gd name="T79" fmla="*/ 7 h 7"/>
              <a:gd name="T80" fmla="*/ 9 w 11"/>
              <a:gd name="T81" fmla="*/ 7 h 7"/>
              <a:gd name="T82" fmla="*/ 9 w 11"/>
              <a:gd name="T83" fmla="*/ 7 h 7"/>
              <a:gd name="T84" fmla="*/ 9 w 11"/>
              <a:gd name="T85" fmla="*/ 7 h 7"/>
              <a:gd name="T86" fmla="*/ 10 w 11"/>
              <a:gd name="T87" fmla="*/ 7 h 7"/>
              <a:gd name="T88" fmla="*/ 10 w 11"/>
              <a:gd name="T89" fmla="*/ 7 h 7"/>
              <a:gd name="T90" fmla="*/ 10 w 11"/>
              <a:gd name="T91" fmla="*/ 7 h 7"/>
              <a:gd name="T92" fmla="*/ 10 w 11"/>
              <a:gd name="T93" fmla="*/ 7 h 7"/>
              <a:gd name="T94" fmla="*/ 10 w 11"/>
              <a:gd name="T95" fmla="*/ 6 h 7"/>
              <a:gd name="T96" fmla="*/ 11 w 11"/>
              <a:gd name="T97" fmla="*/ 6 h 7"/>
              <a:gd name="T98" fmla="*/ 11 w 11"/>
              <a:gd name="T99" fmla="*/ 5 h 7"/>
              <a:gd name="T100" fmla="*/ 10 w 11"/>
              <a:gd name="T101" fmla="*/ 5 h 7"/>
              <a:gd name="T102" fmla="*/ 10 w 11"/>
              <a:gd name="T103" fmla="*/ 4 h 7"/>
              <a:gd name="T104" fmla="*/ 10 w 11"/>
              <a:gd name="T105" fmla="*/ 4 h 7"/>
              <a:gd name="T106" fmla="*/ 10 w 11"/>
              <a:gd name="T107" fmla="*/ 3 h 7"/>
              <a:gd name="T108" fmla="*/ 9 w 11"/>
              <a:gd name="T109" fmla="*/ 3 h 7"/>
              <a:gd name="T110" fmla="*/ 9 w 11"/>
              <a:gd name="T111" fmla="*/ 3 h 7"/>
              <a:gd name="T112" fmla="*/ 8 w 11"/>
              <a:gd name="T113" fmla="*/ 3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1" h="7">
                <a:moveTo>
                  <a:pt x="8" y="3"/>
                </a:moveTo>
                <a:lnTo>
                  <a:pt x="8" y="3"/>
                </a:lnTo>
                <a:lnTo>
                  <a:pt x="8" y="2"/>
                </a:lnTo>
                <a:lnTo>
                  <a:pt x="8" y="2"/>
                </a:lnTo>
                <a:lnTo>
                  <a:pt x="8" y="2"/>
                </a:lnTo>
                <a:lnTo>
                  <a:pt x="7" y="2"/>
                </a:lnTo>
                <a:lnTo>
                  <a:pt x="7" y="1"/>
                </a:lnTo>
                <a:lnTo>
                  <a:pt x="6" y="1"/>
                </a:lnTo>
                <a:lnTo>
                  <a:pt x="6" y="1"/>
                </a:lnTo>
                <a:lnTo>
                  <a:pt x="5" y="1"/>
                </a:lnTo>
                <a:lnTo>
                  <a:pt x="5" y="1"/>
                </a:lnTo>
                <a:lnTo>
                  <a:pt x="4" y="0"/>
                </a:lnTo>
                <a:lnTo>
                  <a:pt x="3" y="0"/>
                </a:lnTo>
                <a:lnTo>
                  <a:pt x="3" y="0"/>
                </a:lnTo>
                <a:lnTo>
                  <a:pt x="2" y="0"/>
                </a:lnTo>
                <a:lnTo>
                  <a:pt x="2" y="1"/>
                </a:lnTo>
                <a:lnTo>
                  <a:pt x="1" y="1"/>
                </a:lnTo>
                <a:lnTo>
                  <a:pt x="0" y="1"/>
                </a:lnTo>
                <a:lnTo>
                  <a:pt x="0" y="2"/>
                </a:lnTo>
                <a:lnTo>
                  <a:pt x="0" y="2"/>
                </a:lnTo>
                <a:lnTo>
                  <a:pt x="0" y="3"/>
                </a:lnTo>
                <a:lnTo>
                  <a:pt x="0" y="3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1" y="4"/>
                </a:lnTo>
                <a:lnTo>
                  <a:pt x="1" y="4"/>
                </a:lnTo>
                <a:lnTo>
                  <a:pt x="2" y="5"/>
                </a:lnTo>
                <a:lnTo>
                  <a:pt x="2" y="5"/>
                </a:lnTo>
                <a:lnTo>
                  <a:pt x="3" y="5"/>
                </a:lnTo>
                <a:lnTo>
                  <a:pt x="4" y="5"/>
                </a:lnTo>
                <a:lnTo>
                  <a:pt x="4" y="6"/>
                </a:lnTo>
                <a:lnTo>
                  <a:pt x="5" y="6"/>
                </a:lnTo>
                <a:lnTo>
                  <a:pt x="6" y="6"/>
                </a:lnTo>
                <a:lnTo>
                  <a:pt x="6" y="6"/>
                </a:lnTo>
                <a:lnTo>
                  <a:pt x="7" y="7"/>
                </a:lnTo>
                <a:lnTo>
                  <a:pt x="8" y="7"/>
                </a:lnTo>
                <a:lnTo>
                  <a:pt x="8" y="7"/>
                </a:lnTo>
                <a:lnTo>
                  <a:pt x="8" y="7"/>
                </a:lnTo>
                <a:lnTo>
                  <a:pt x="9" y="7"/>
                </a:lnTo>
                <a:lnTo>
                  <a:pt x="9" y="7"/>
                </a:lnTo>
                <a:lnTo>
                  <a:pt x="9" y="7"/>
                </a:lnTo>
                <a:lnTo>
                  <a:pt x="10" y="7"/>
                </a:lnTo>
                <a:lnTo>
                  <a:pt x="10" y="7"/>
                </a:lnTo>
                <a:lnTo>
                  <a:pt x="10" y="7"/>
                </a:lnTo>
                <a:lnTo>
                  <a:pt x="10" y="7"/>
                </a:lnTo>
                <a:lnTo>
                  <a:pt x="10" y="6"/>
                </a:lnTo>
                <a:lnTo>
                  <a:pt x="11" y="6"/>
                </a:lnTo>
                <a:lnTo>
                  <a:pt x="11" y="5"/>
                </a:lnTo>
                <a:lnTo>
                  <a:pt x="10" y="5"/>
                </a:lnTo>
                <a:lnTo>
                  <a:pt x="10" y="4"/>
                </a:lnTo>
                <a:lnTo>
                  <a:pt x="10" y="4"/>
                </a:lnTo>
                <a:lnTo>
                  <a:pt x="10" y="3"/>
                </a:lnTo>
                <a:lnTo>
                  <a:pt x="9" y="3"/>
                </a:lnTo>
                <a:lnTo>
                  <a:pt x="9" y="3"/>
                </a:lnTo>
                <a:lnTo>
                  <a:pt x="8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6" name="Freeform 1126"/>
          <p:cNvSpPr>
            <a:spLocks/>
          </p:cNvSpPr>
          <p:nvPr/>
        </p:nvSpPr>
        <p:spPr bwMode="auto">
          <a:xfrm>
            <a:off x="3805516" y="5474676"/>
            <a:ext cx="18484" cy="17305"/>
          </a:xfrm>
          <a:custGeom>
            <a:avLst/>
            <a:gdLst>
              <a:gd name="T0" fmla="*/ 11 w 13"/>
              <a:gd name="T1" fmla="*/ 4 h 12"/>
              <a:gd name="T2" fmla="*/ 11 w 13"/>
              <a:gd name="T3" fmla="*/ 4 h 12"/>
              <a:gd name="T4" fmla="*/ 11 w 13"/>
              <a:gd name="T5" fmla="*/ 3 h 12"/>
              <a:gd name="T6" fmla="*/ 11 w 13"/>
              <a:gd name="T7" fmla="*/ 3 h 12"/>
              <a:gd name="T8" fmla="*/ 10 w 13"/>
              <a:gd name="T9" fmla="*/ 2 h 12"/>
              <a:gd name="T10" fmla="*/ 9 w 13"/>
              <a:gd name="T11" fmla="*/ 2 h 12"/>
              <a:gd name="T12" fmla="*/ 9 w 13"/>
              <a:gd name="T13" fmla="*/ 1 h 12"/>
              <a:gd name="T14" fmla="*/ 8 w 13"/>
              <a:gd name="T15" fmla="*/ 1 h 12"/>
              <a:gd name="T16" fmla="*/ 7 w 13"/>
              <a:gd name="T17" fmla="*/ 0 h 12"/>
              <a:gd name="T18" fmla="*/ 6 w 13"/>
              <a:gd name="T19" fmla="*/ 0 h 12"/>
              <a:gd name="T20" fmla="*/ 5 w 13"/>
              <a:gd name="T21" fmla="*/ 0 h 12"/>
              <a:gd name="T22" fmla="*/ 4 w 13"/>
              <a:gd name="T23" fmla="*/ 1 h 12"/>
              <a:gd name="T24" fmla="*/ 3 w 13"/>
              <a:gd name="T25" fmla="*/ 1 h 12"/>
              <a:gd name="T26" fmla="*/ 2 w 13"/>
              <a:gd name="T27" fmla="*/ 2 h 12"/>
              <a:gd name="T28" fmla="*/ 1 w 13"/>
              <a:gd name="T29" fmla="*/ 2 h 12"/>
              <a:gd name="T30" fmla="*/ 1 w 13"/>
              <a:gd name="T31" fmla="*/ 3 h 12"/>
              <a:gd name="T32" fmla="*/ 0 w 13"/>
              <a:gd name="T33" fmla="*/ 4 h 12"/>
              <a:gd name="T34" fmla="*/ 0 w 13"/>
              <a:gd name="T35" fmla="*/ 6 h 12"/>
              <a:gd name="T36" fmla="*/ 0 w 13"/>
              <a:gd name="T37" fmla="*/ 7 h 12"/>
              <a:gd name="T38" fmla="*/ 0 w 13"/>
              <a:gd name="T39" fmla="*/ 8 h 12"/>
              <a:gd name="T40" fmla="*/ 1 w 13"/>
              <a:gd name="T41" fmla="*/ 9 h 12"/>
              <a:gd name="T42" fmla="*/ 1 w 13"/>
              <a:gd name="T43" fmla="*/ 10 h 12"/>
              <a:gd name="T44" fmla="*/ 2 w 13"/>
              <a:gd name="T45" fmla="*/ 11 h 12"/>
              <a:gd name="T46" fmla="*/ 3 w 13"/>
              <a:gd name="T47" fmla="*/ 11 h 12"/>
              <a:gd name="T48" fmla="*/ 4 w 13"/>
              <a:gd name="T49" fmla="*/ 12 h 12"/>
              <a:gd name="T50" fmla="*/ 5 w 13"/>
              <a:gd name="T51" fmla="*/ 12 h 12"/>
              <a:gd name="T52" fmla="*/ 6 w 13"/>
              <a:gd name="T53" fmla="*/ 12 h 12"/>
              <a:gd name="T54" fmla="*/ 7 w 13"/>
              <a:gd name="T55" fmla="*/ 12 h 12"/>
              <a:gd name="T56" fmla="*/ 8 w 13"/>
              <a:gd name="T57" fmla="*/ 12 h 12"/>
              <a:gd name="T58" fmla="*/ 9 w 13"/>
              <a:gd name="T59" fmla="*/ 11 h 12"/>
              <a:gd name="T60" fmla="*/ 9 w 13"/>
              <a:gd name="T61" fmla="*/ 11 h 12"/>
              <a:gd name="T62" fmla="*/ 10 w 13"/>
              <a:gd name="T63" fmla="*/ 10 h 12"/>
              <a:gd name="T64" fmla="*/ 10 w 13"/>
              <a:gd name="T65" fmla="*/ 10 h 12"/>
              <a:gd name="T66" fmla="*/ 11 w 13"/>
              <a:gd name="T67" fmla="*/ 9 h 12"/>
              <a:gd name="T68" fmla="*/ 11 w 13"/>
              <a:gd name="T69" fmla="*/ 9 h 12"/>
              <a:gd name="T70" fmla="*/ 11 w 13"/>
              <a:gd name="T71" fmla="*/ 9 h 12"/>
              <a:gd name="T72" fmla="*/ 12 w 13"/>
              <a:gd name="T73" fmla="*/ 9 h 12"/>
              <a:gd name="T74" fmla="*/ 12 w 13"/>
              <a:gd name="T75" fmla="*/ 8 h 12"/>
              <a:gd name="T76" fmla="*/ 13 w 13"/>
              <a:gd name="T77" fmla="*/ 8 h 12"/>
              <a:gd name="T78" fmla="*/ 13 w 13"/>
              <a:gd name="T79" fmla="*/ 7 h 12"/>
              <a:gd name="T80" fmla="*/ 13 w 13"/>
              <a:gd name="T81" fmla="*/ 6 h 12"/>
              <a:gd name="T82" fmla="*/ 13 w 13"/>
              <a:gd name="T83" fmla="*/ 5 h 12"/>
              <a:gd name="T84" fmla="*/ 12 w 13"/>
              <a:gd name="T85" fmla="*/ 4 h 12"/>
              <a:gd name="T86" fmla="*/ 12 w 13"/>
              <a:gd name="T87" fmla="*/ 4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3" h="12">
                <a:moveTo>
                  <a:pt x="11" y="4"/>
                </a:move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0" y="2"/>
                </a:lnTo>
                <a:lnTo>
                  <a:pt x="10" y="2"/>
                </a:lnTo>
                <a:lnTo>
                  <a:pt x="10" y="2"/>
                </a:lnTo>
                <a:lnTo>
                  <a:pt x="9" y="2"/>
                </a:lnTo>
                <a:lnTo>
                  <a:pt x="9" y="1"/>
                </a:lnTo>
                <a:lnTo>
                  <a:pt x="9" y="1"/>
                </a:lnTo>
                <a:lnTo>
                  <a:pt x="8" y="1"/>
                </a:lnTo>
                <a:lnTo>
                  <a:pt x="8" y="1"/>
                </a:lnTo>
                <a:lnTo>
                  <a:pt x="8" y="1"/>
                </a:lnTo>
                <a:lnTo>
                  <a:pt x="7" y="0"/>
                </a:lnTo>
                <a:lnTo>
                  <a:pt x="7" y="0"/>
                </a:lnTo>
                <a:lnTo>
                  <a:pt x="6" y="0"/>
                </a:lnTo>
                <a:lnTo>
                  <a:pt x="6" y="0"/>
                </a:lnTo>
                <a:lnTo>
                  <a:pt x="5" y="0"/>
                </a:lnTo>
                <a:lnTo>
                  <a:pt x="5" y="0"/>
                </a:lnTo>
                <a:lnTo>
                  <a:pt x="4" y="1"/>
                </a:lnTo>
                <a:lnTo>
                  <a:pt x="4" y="1"/>
                </a:lnTo>
                <a:lnTo>
                  <a:pt x="3" y="1"/>
                </a:lnTo>
                <a:lnTo>
                  <a:pt x="3" y="1"/>
                </a:lnTo>
                <a:lnTo>
                  <a:pt x="2" y="2"/>
                </a:lnTo>
                <a:lnTo>
                  <a:pt x="2" y="2"/>
                </a:lnTo>
                <a:lnTo>
                  <a:pt x="1" y="2"/>
                </a:lnTo>
                <a:lnTo>
                  <a:pt x="1" y="3"/>
                </a:lnTo>
                <a:lnTo>
                  <a:pt x="1" y="3"/>
                </a:lnTo>
                <a:lnTo>
                  <a:pt x="1" y="4"/>
                </a:lnTo>
                <a:lnTo>
                  <a:pt x="0" y="4"/>
                </a:lnTo>
                <a:lnTo>
                  <a:pt x="0" y="5"/>
                </a:lnTo>
                <a:lnTo>
                  <a:pt x="0" y="6"/>
                </a:lnTo>
                <a:lnTo>
                  <a:pt x="0" y="6"/>
                </a:lnTo>
                <a:lnTo>
                  <a:pt x="0" y="7"/>
                </a:lnTo>
                <a:lnTo>
                  <a:pt x="0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1" y="9"/>
                </a:lnTo>
                <a:lnTo>
                  <a:pt x="1" y="10"/>
                </a:lnTo>
                <a:lnTo>
                  <a:pt x="2" y="10"/>
                </a:lnTo>
                <a:lnTo>
                  <a:pt x="2" y="11"/>
                </a:lnTo>
                <a:lnTo>
                  <a:pt x="3" y="11"/>
                </a:lnTo>
                <a:lnTo>
                  <a:pt x="3" y="11"/>
                </a:lnTo>
                <a:lnTo>
                  <a:pt x="4" y="11"/>
                </a:lnTo>
                <a:lnTo>
                  <a:pt x="4" y="12"/>
                </a:lnTo>
                <a:lnTo>
                  <a:pt x="5" y="12"/>
                </a:lnTo>
                <a:lnTo>
                  <a:pt x="5" y="12"/>
                </a:lnTo>
                <a:lnTo>
                  <a:pt x="6" y="12"/>
                </a:lnTo>
                <a:lnTo>
                  <a:pt x="6" y="12"/>
                </a:lnTo>
                <a:lnTo>
                  <a:pt x="7" y="12"/>
                </a:lnTo>
                <a:lnTo>
                  <a:pt x="7" y="12"/>
                </a:lnTo>
                <a:lnTo>
                  <a:pt x="8" y="12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9" y="11"/>
                </a:lnTo>
                <a:lnTo>
                  <a:pt x="9" y="11"/>
                </a:lnTo>
                <a:lnTo>
                  <a:pt x="10" y="11"/>
                </a:lnTo>
                <a:lnTo>
                  <a:pt x="10" y="10"/>
                </a:lnTo>
                <a:lnTo>
                  <a:pt x="10" y="10"/>
                </a:lnTo>
                <a:lnTo>
                  <a:pt x="10" y="10"/>
                </a:lnTo>
                <a:lnTo>
                  <a:pt x="11" y="9"/>
                </a:lnTo>
                <a:lnTo>
                  <a:pt x="11" y="9"/>
                </a:lnTo>
                <a:lnTo>
                  <a:pt x="11" y="9"/>
                </a:lnTo>
                <a:lnTo>
                  <a:pt x="11" y="9"/>
                </a:lnTo>
                <a:lnTo>
                  <a:pt x="11" y="9"/>
                </a:lnTo>
                <a:lnTo>
                  <a:pt x="11" y="9"/>
                </a:lnTo>
                <a:lnTo>
                  <a:pt x="11" y="9"/>
                </a:lnTo>
                <a:lnTo>
                  <a:pt x="12" y="9"/>
                </a:lnTo>
                <a:lnTo>
                  <a:pt x="12" y="9"/>
                </a:lnTo>
                <a:lnTo>
                  <a:pt x="12" y="8"/>
                </a:lnTo>
                <a:lnTo>
                  <a:pt x="13" y="8"/>
                </a:lnTo>
                <a:lnTo>
                  <a:pt x="13" y="8"/>
                </a:lnTo>
                <a:lnTo>
                  <a:pt x="13" y="7"/>
                </a:lnTo>
                <a:lnTo>
                  <a:pt x="13" y="7"/>
                </a:lnTo>
                <a:lnTo>
                  <a:pt x="13" y="6"/>
                </a:lnTo>
                <a:lnTo>
                  <a:pt x="13" y="6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2" y="4"/>
                </a:lnTo>
                <a:lnTo>
                  <a:pt x="12" y="4"/>
                </a:lnTo>
                <a:lnTo>
                  <a:pt x="12" y="4"/>
                </a:lnTo>
                <a:lnTo>
                  <a:pt x="11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7" name="Freeform 1127"/>
          <p:cNvSpPr>
            <a:spLocks/>
          </p:cNvSpPr>
          <p:nvPr/>
        </p:nvSpPr>
        <p:spPr bwMode="auto">
          <a:xfrm>
            <a:off x="3806938" y="5476118"/>
            <a:ext cx="15640" cy="14421"/>
          </a:xfrm>
          <a:custGeom>
            <a:avLst/>
            <a:gdLst>
              <a:gd name="T0" fmla="*/ 10 w 11"/>
              <a:gd name="T1" fmla="*/ 4 h 10"/>
              <a:gd name="T2" fmla="*/ 10 w 11"/>
              <a:gd name="T3" fmla="*/ 4 h 10"/>
              <a:gd name="T4" fmla="*/ 10 w 11"/>
              <a:gd name="T5" fmla="*/ 4 h 10"/>
              <a:gd name="T6" fmla="*/ 9 w 11"/>
              <a:gd name="T7" fmla="*/ 3 h 10"/>
              <a:gd name="T8" fmla="*/ 9 w 11"/>
              <a:gd name="T9" fmla="*/ 2 h 10"/>
              <a:gd name="T10" fmla="*/ 8 w 11"/>
              <a:gd name="T11" fmla="*/ 2 h 10"/>
              <a:gd name="T12" fmla="*/ 8 w 11"/>
              <a:gd name="T13" fmla="*/ 1 h 10"/>
              <a:gd name="T14" fmla="*/ 7 w 11"/>
              <a:gd name="T15" fmla="*/ 1 h 10"/>
              <a:gd name="T16" fmla="*/ 6 w 11"/>
              <a:gd name="T17" fmla="*/ 0 h 10"/>
              <a:gd name="T18" fmla="*/ 5 w 11"/>
              <a:gd name="T19" fmla="*/ 0 h 10"/>
              <a:gd name="T20" fmla="*/ 4 w 11"/>
              <a:gd name="T21" fmla="*/ 0 h 10"/>
              <a:gd name="T22" fmla="*/ 3 w 11"/>
              <a:gd name="T23" fmla="*/ 0 h 10"/>
              <a:gd name="T24" fmla="*/ 3 w 11"/>
              <a:gd name="T25" fmla="*/ 1 h 10"/>
              <a:gd name="T26" fmla="*/ 2 w 11"/>
              <a:gd name="T27" fmla="*/ 1 h 10"/>
              <a:gd name="T28" fmla="*/ 1 w 11"/>
              <a:gd name="T29" fmla="*/ 2 h 10"/>
              <a:gd name="T30" fmla="*/ 1 w 11"/>
              <a:gd name="T31" fmla="*/ 3 h 10"/>
              <a:gd name="T32" fmla="*/ 0 w 11"/>
              <a:gd name="T33" fmla="*/ 4 h 10"/>
              <a:gd name="T34" fmla="*/ 0 w 11"/>
              <a:gd name="T35" fmla="*/ 5 h 10"/>
              <a:gd name="T36" fmla="*/ 0 w 11"/>
              <a:gd name="T37" fmla="*/ 6 h 10"/>
              <a:gd name="T38" fmla="*/ 0 w 11"/>
              <a:gd name="T39" fmla="*/ 7 h 10"/>
              <a:gd name="T40" fmla="*/ 1 w 11"/>
              <a:gd name="T41" fmla="*/ 7 h 10"/>
              <a:gd name="T42" fmla="*/ 1 w 11"/>
              <a:gd name="T43" fmla="*/ 8 h 10"/>
              <a:gd name="T44" fmla="*/ 2 w 11"/>
              <a:gd name="T45" fmla="*/ 9 h 10"/>
              <a:gd name="T46" fmla="*/ 3 w 11"/>
              <a:gd name="T47" fmla="*/ 9 h 10"/>
              <a:gd name="T48" fmla="*/ 3 w 11"/>
              <a:gd name="T49" fmla="*/ 10 h 10"/>
              <a:gd name="T50" fmla="*/ 4 w 11"/>
              <a:gd name="T51" fmla="*/ 10 h 10"/>
              <a:gd name="T52" fmla="*/ 5 w 11"/>
              <a:gd name="T53" fmla="*/ 10 h 10"/>
              <a:gd name="T54" fmla="*/ 6 w 11"/>
              <a:gd name="T55" fmla="*/ 10 h 10"/>
              <a:gd name="T56" fmla="*/ 7 w 11"/>
              <a:gd name="T57" fmla="*/ 10 h 10"/>
              <a:gd name="T58" fmla="*/ 8 w 11"/>
              <a:gd name="T59" fmla="*/ 9 h 10"/>
              <a:gd name="T60" fmla="*/ 8 w 11"/>
              <a:gd name="T61" fmla="*/ 9 h 10"/>
              <a:gd name="T62" fmla="*/ 9 w 11"/>
              <a:gd name="T63" fmla="*/ 8 h 10"/>
              <a:gd name="T64" fmla="*/ 9 w 11"/>
              <a:gd name="T65" fmla="*/ 8 h 10"/>
              <a:gd name="T66" fmla="*/ 9 w 11"/>
              <a:gd name="T67" fmla="*/ 7 h 10"/>
              <a:gd name="T68" fmla="*/ 10 w 11"/>
              <a:gd name="T69" fmla="*/ 6 h 10"/>
              <a:gd name="T70" fmla="*/ 10 w 11"/>
              <a:gd name="T71" fmla="*/ 7 h 10"/>
              <a:gd name="T72" fmla="*/ 10 w 11"/>
              <a:gd name="T73" fmla="*/ 7 h 10"/>
              <a:gd name="T74" fmla="*/ 10 w 11"/>
              <a:gd name="T75" fmla="*/ 7 h 10"/>
              <a:gd name="T76" fmla="*/ 11 w 11"/>
              <a:gd name="T77" fmla="*/ 7 h 10"/>
              <a:gd name="T78" fmla="*/ 11 w 11"/>
              <a:gd name="T79" fmla="*/ 7 h 10"/>
              <a:gd name="T80" fmla="*/ 11 w 11"/>
              <a:gd name="T81" fmla="*/ 6 h 10"/>
              <a:gd name="T82" fmla="*/ 11 w 11"/>
              <a:gd name="T83" fmla="*/ 6 h 10"/>
              <a:gd name="T84" fmla="*/ 11 w 11"/>
              <a:gd name="T85" fmla="*/ 5 h 10"/>
              <a:gd name="T86" fmla="*/ 11 w 11"/>
              <a:gd name="T87" fmla="*/ 5 h 10"/>
              <a:gd name="T88" fmla="*/ 11 w 11"/>
              <a:gd name="T89" fmla="*/ 4 h 10"/>
              <a:gd name="T90" fmla="*/ 11 w 11"/>
              <a:gd name="T91" fmla="*/ 4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1" h="10">
                <a:moveTo>
                  <a:pt x="10" y="4"/>
                </a:moveTo>
                <a:lnTo>
                  <a:pt x="10" y="4"/>
                </a:lnTo>
                <a:lnTo>
                  <a:pt x="10" y="4"/>
                </a:lnTo>
                <a:lnTo>
                  <a:pt x="10" y="4"/>
                </a:lnTo>
                <a:lnTo>
                  <a:pt x="10" y="4"/>
                </a:lnTo>
                <a:lnTo>
                  <a:pt x="10" y="4"/>
                </a:lnTo>
                <a:lnTo>
                  <a:pt x="9" y="3"/>
                </a:lnTo>
                <a:lnTo>
                  <a:pt x="9" y="3"/>
                </a:lnTo>
                <a:lnTo>
                  <a:pt x="9" y="3"/>
                </a:lnTo>
                <a:lnTo>
                  <a:pt x="9" y="2"/>
                </a:lnTo>
                <a:lnTo>
                  <a:pt x="9" y="2"/>
                </a:lnTo>
                <a:lnTo>
                  <a:pt x="8" y="2"/>
                </a:lnTo>
                <a:lnTo>
                  <a:pt x="8" y="1"/>
                </a:lnTo>
                <a:lnTo>
                  <a:pt x="8" y="1"/>
                </a:lnTo>
                <a:lnTo>
                  <a:pt x="7" y="1"/>
                </a:lnTo>
                <a:lnTo>
                  <a:pt x="7" y="1"/>
                </a:lnTo>
                <a:lnTo>
                  <a:pt x="7" y="1"/>
                </a:lnTo>
                <a:lnTo>
                  <a:pt x="6" y="0"/>
                </a:lnTo>
                <a:lnTo>
                  <a:pt x="6" y="0"/>
                </a:lnTo>
                <a:lnTo>
                  <a:pt x="5" y="0"/>
                </a:lnTo>
                <a:lnTo>
                  <a:pt x="5" y="0"/>
                </a:lnTo>
                <a:lnTo>
                  <a:pt x="4" y="0"/>
                </a:lnTo>
                <a:lnTo>
                  <a:pt x="4" y="0"/>
                </a:lnTo>
                <a:lnTo>
                  <a:pt x="3" y="0"/>
                </a:lnTo>
                <a:lnTo>
                  <a:pt x="3" y="1"/>
                </a:lnTo>
                <a:lnTo>
                  <a:pt x="3" y="1"/>
                </a:lnTo>
                <a:lnTo>
                  <a:pt x="2" y="1"/>
                </a:lnTo>
                <a:lnTo>
                  <a:pt x="2" y="1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0" y="4"/>
                </a:lnTo>
                <a:lnTo>
                  <a:pt x="0" y="4"/>
                </a:lnTo>
                <a:lnTo>
                  <a:pt x="0" y="5"/>
                </a:lnTo>
                <a:lnTo>
                  <a:pt x="0" y="5"/>
                </a:lnTo>
                <a:lnTo>
                  <a:pt x="0" y="6"/>
                </a:lnTo>
                <a:lnTo>
                  <a:pt x="0" y="6"/>
                </a:lnTo>
                <a:lnTo>
                  <a:pt x="0" y="7"/>
                </a:lnTo>
                <a:lnTo>
                  <a:pt x="0" y="7"/>
                </a:lnTo>
                <a:lnTo>
                  <a:pt x="1" y="7"/>
                </a:lnTo>
                <a:lnTo>
                  <a:pt x="1" y="8"/>
                </a:lnTo>
                <a:lnTo>
                  <a:pt x="1" y="8"/>
                </a:lnTo>
                <a:lnTo>
                  <a:pt x="1" y="9"/>
                </a:lnTo>
                <a:lnTo>
                  <a:pt x="2" y="9"/>
                </a:lnTo>
                <a:lnTo>
                  <a:pt x="2" y="9"/>
                </a:lnTo>
                <a:lnTo>
                  <a:pt x="3" y="9"/>
                </a:lnTo>
                <a:lnTo>
                  <a:pt x="3" y="10"/>
                </a:lnTo>
                <a:lnTo>
                  <a:pt x="3" y="10"/>
                </a:lnTo>
                <a:lnTo>
                  <a:pt x="4" y="10"/>
                </a:lnTo>
                <a:lnTo>
                  <a:pt x="4" y="10"/>
                </a:lnTo>
                <a:lnTo>
                  <a:pt x="5" y="10"/>
                </a:lnTo>
                <a:lnTo>
                  <a:pt x="5" y="10"/>
                </a:lnTo>
                <a:lnTo>
                  <a:pt x="6" y="10"/>
                </a:lnTo>
                <a:lnTo>
                  <a:pt x="6" y="10"/>
                </a:lnTo>
                <a:lnTo>
                  <a:pt x="6" y="10"/>
                </a:lnTo>
                <a:lnTo>
                  <a:pt x="7" y="10"/>
                </a:lnTo>
                <a:lnTo>
                  <a:pt x="7" y="9"/>
                </a:lnTo>
                <a:lnTo>
                  <a:pt x="8" y="9"/>
                </a:lnTo>
                <a:lnTo>
                  <a:pt x="8" y="9"/>
                </a:lnTo>
                <a:lnTo>
                  <a:pt x="8" y="9"/>
                </a:lnTo>
                <a:lnTo>
                  <a:pt x="8" y="8"/>
                </a:lnTo>
                <a:lnTo>
                  <a:pt x="9" y="8"/>
                </a:lnTo>
                <a:lnTo>
                  <a:pt x="9" y="8"/>
                </a:lnTo>
                <a:lnTo>
                  <a:pt x="9" y="8"/>
                </a:lnTo>
                <a:lnTo>
                  <a:pt x="9" y="7"/>
                </a:lnTo>
                <a:lnTo>
                  <a:pt x="9" y="7"/>
                </a:lnTo>
                <a:lnTo>
                  <a:pt x="10" y="6"/>
                </a:lnTo>
                <a:lnTo>
                  <a:pt x="10" y="6"/>
                </a:lnTo>
                <a:lnTo>
                  <a:pt x="10" y="7"/>
                </a:lnTo>
                <a:lnTo>
                  <a:pt x="10" y="7"/>
                </a:lnTo>
                <a:lnTo>
                  <a:pt x="10" y="7"/>
                </a:lnTo>
                <a:lnTo>
                  <a:pt x="10" y="7"/>
                </a:lnTo>
                <a:lnTo>
                  <a:pt x="10" y="7"/>
                </a:lnTo>
                <a:lnTo>
                  <a:pt x="10" y="7"/>
                </a:lnTo>
                <a:lnTo>
                  <a:pt x="10" y="7"/>
                </a:lnTo>
                <a:lnTo>
                  <a:pt x="11" y="7"/>
                </a:lnTo>
                <a:lnTo>
                  <a:pt x="11" y="7"/>
                </a:lnTo>
                <a:lnTo>
                  <a:pt x="11" y="7"/>
                </a:lnTo>
                <a:lnTo>
                  <a:pt x="11" y="6"/>
                </a:lnTo>
                <a:lnTo>
                  <a:pt x="11" y="6"/>
                </a:lnTo>
                <a:lnTo>
                  <a:pt x="11" y="6"/>
                </a:lnTo>
                <a:lnTo>
                  <a:pt x="11" y="6"/>
                </a:lnTo>
                <a:lnTo>
                  <a:pt x="11" y="5"/>
                </a:lnTo>
                <a:lnTo>
                  <a:pt x="11" y="5"/>
                </a:lnTo>
                <a:lnTo>
                  <a:pt x="11" y="5"/>
                </a:lnTo>
                <a:lnTo>
                  <a:pt x="11" y="5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1" y="4"/>
                </a:lnTo>
                <a:lnTo>
                  <a:pt x="10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8" name="Freeform 1128"/>
          <p:cNvSpPr>
            <a:spLocks/>
          </p:cNvSpPr>
          <p:nvPr/>
        </p:nvSpPr>
        <p:spPr bwMode="auto">
          <a:xfrm>
            <a:off x="3821156" y="5484771"/>
            <a:ext cx="1422" cy="1442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1 w 1"/>
              <a:gd name="T5" fmla="*/ 0 h 1"/>
              <a:gd name="T6" fmla="*/ 1 w 1"/>
              <a:gd name="T7" fmla="*/ 0 h 1"/>
              <a:gd name="T8" fmla="*/ 1 w 1"/>
              <a:gd name="T9" fmla="*/ 0 h 1"/>
              <a:gd name="T10" fmla="*/ 1 w 1"/>
              <a:gd name="T11" fmla="*/ 0 h 1"/>
              <a:gd name="T12" fmla="*/ 1 w 1"/>
              <a:gd name="T13" fmla="*/ 0 h 1"/>
              <a:gd name="T14" fmla="*/ 1 w 1"/>
              <a:gd name="T15" fmla="*/ 0 h 1"/>
              <a:gd name="T16" fmla="*/ 0 w 1"/>
              <a:gd name="T17" fmla="*/ 0 h 1"/>
              <a:gd name="T18" fmla="*/ 0 w 1"/>
              <a:gd name="T19" fmla="*/ 0 h 1"/>
              <a:gd name="T20" fmla="*/ 0 w 1"/>
              <a:gd name="T21" fmla="*/ 0 h 1"/>
              <a:gd name="T22" fmla="*/ 0 w 1"/>
              <a:gd name="T23" fmla="*/ 0 h 1"/>
              <a:gd name="T24" fmla="*/ 0 w 1"/>
              <a:gd name="T25" fmla="*/ 0 h 1"/>
              <a:gd name="T26" fmla="*/ 0 w 1"/>
              <a:gd name="T27" fmla="*/ 0 h 1"/>
              <a:gd name="T28" fmla="*/ 0 w 1"/>
              <a:gd name="T29" fmla="*/ 0 h 1"/>
              <a:gd name="T30" fmla="*/ 0 w 1"/>
              <a:gd name="T31" fmla="*/ 1 h 1"/>
              <a:gd name="T32" fmla="*/ 0 w 1"/>
              <a:gd name="T33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" h="1">
                <a:moveTo>
                  <a:pt x="0" y="1"/>
                </a:move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49" name="Freeform 1129"/>
          <p:cNvSpPr>
            <a:spLocks/>
          </p:cNvSpPr>
          <p:nvPr/>
        </p:nvSpPr>
        <p:spPr bwMode="auto">
          <a:xfrm>
            <a:off x="3811203" y="5486213"/>
            <a:ext cx="5687" cy="2884"/>
          </a:xfrm>
          <a:custGeom>
            <a:avLst/>
            <a:gdLst>
              <a:gd name="T0" fmla="*/ 0 w 4"/>
              <a:gd name="T1" fmla="*/ 0 h 2"/>
              <a:gd name="T2" fmla="*/ 0 w 4"/>
              <a:gd name="T3" fmla="*/ 0 h 2"/>
              <a:gd name="T4" fmla="*/ 0 w 4"/>
              <a:gd name="T5" fmla="*/ 0 h 2"/>
              <a:gd name="T6" fmla="*/ 0 w 4"/>
              <a:gd name="T7" fmla="*/ 1 h 2"/>
              <a:gd name="T8" fmla="*/ 0 w 4"/>
              <a:gd name="T9" fmla="*/ 1 h 2"/>
              <a:gd name="T10" fmla="*/ 0 w 4"/>
              <a:gd name="T11" fmla="*/ 1 h 2"/>
              <a:gd name="T12" fmla="*/ 0 w 4"/>
              <a:gd name="T13" fmla="*/ 1 h 2"/>
              <a:gd name="T14" fmla="*/ 0 w 4"/>
              <a:gd name="T15" fmla="*/ 1 h 2"/>
              <a:gd name="T16" fmla="*/ 0 w 4"/>
              <a:gd name="T17" fmla="*/ 1 h 2"/>
              <a:gd name="T18" fmla="*/ 1 w 4"/>
              <a:gd name="T19" fmla="*/ 2 h 2"/>
              <a:gd name="T20" fmla="*/ 1 w 4"/>
              <a:gd name="T21" fmla="*/ 2 h 2"/>
              <a:gd name="T22" fmla="*/ 1 w 4"/>
              <a:gd name="T23" fmla="*/ 2 h 2"/>
              <a:gd name="T24" fmla="*/ 2 w 4"/>
              <a:gd name="T25" fmla="*/ 2 h 2"/>
              <a:gd name="T26" fmla="*/ 2 w 4"/>
              <a:gd name="T27" fmla="*/ 2 h 2"/>
              <a:gd name="T28" fmla="*/ 2 w 4"/>
              <a:gd name="T29" fmla="*/ 2 h 2"/>
              <a:gd name="T30" fmla="*/ 2 w 4"/>
              <a:gd name="T31" fmla="*/ 2 h 2"/>
              <a:gd name="T32" fmla="*/ 2 w 4"/>
              <a:gd name="T33" fmla="*/ 2 h 2"/>
              <a:gd name="T34" fmla="*/ 4 w 4"/>
              <a:gd name="T35" fmla="*/ 0 h 2"/>
              <a:gd name="T36" fmla="*/ 0 w 4"/>
              <a:gd name="T3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" h="2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4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0" name="Freeform 1130"/>
          <p:cNvSpPr>
            <a:spLocks/>
          </p:cNvSpPr>
          <p:nvPr/>
        </p:nvSpPr>
        <p:spPr bwMode="auto">
          <a:xfrm>
            <a:off x="3811203" y="5486213"/>
            <a:ext cx="4265" cy="1442"/>
          </a:xfrm>
          <a:custGeom>
            <a:avLst/>
            <a:gdLst>
              <a:gd name="T0" fmla="*/ 0 w 3"/>
              <a:gd name="T1" fmla="*/ 0 h 1"/>
              <a:gd name="T2" fmla="*/ 0 w 3"/>
              <a:gd name="T3" fmla="*/ 1 h 1"/>
              <a:gd name="T4" fmla="*/ 2 w 3"/>
              <a:gd name="T5" fmla="*/ 1 h 1"/>
              <a:gd name="T6" fmla="*/ 3 w 3"/>
              <a:gd name="T7" fmla="*/ 0 h 1"/>
              <a:gd name="T8" fmla="*/ 0 w 3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1">
                <a:moveTo>
                  <a:pt x="0" y="0"/>
                </a:moveTo>
                <a:lnTo>
                  <a:pt x="0" y="1"/>
                </a:lnTo>
                <a:lnTo>
                  <a:pt x="2" y="1"/>
                </a:lnTo>
                <a:lnTo>
                  <a:pt x="3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1" name="Freeform 1131"/>
          <p:cNvSpPr>
            <a:spLocks/>
          </p:cNvSpPr>
          <p:nvPr/>
        </p:nvSpPr>
        <p:spPr bwMode="auto">
          <a:xfrm>
            <a:off x="3809781" y="5479003"/>
            <a:ext cx="1422" cy="1442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1 w 1"/>
              <a:gd name="T5" fmla="*/ 1 h 1"/>
              <a:gd name="T6" fmla="*/ 1 w 1"/>
              <a:gd name="T7" fmla="*/ 1 h 1"/>
              <a:gd name="T8" fmla="*/ 1 w 1"/>
              <a:gd name="T9" fmla="*/ 1 h 1"/>
              <a:gd name="T10" fmla="*/ 1 w 1"/>
              <a:gd name="T11" fmla="*/ 1 h 1"/>
              <a:gd name="T12" fmla="*/ 1 w 1"/>
              <a:gd name="T13" fmla="*/ 0 h 1"/>
              <a:gd name="T14" fmla="*/ 1 w 1"/>
              <a:gd name="T15" fmla="*/ 0 h 1"/>
              <a:gd name="T16" fmla="*/ 0 w 1"/>
              <a:gd name="T17" fmla="*/ 0 h 1"/>
              <a:gd name="T18" fmla="*/ 0 w 1"/>
              <a:gd name="T19" fmla="*/ 0 h 1"/>
              <a:gd name="T20" fmla="*/ 0 w 1"/>
              <a:gd name="T21" fmla="*/ 0 h 1"/>
              <a:gd name="T22" fmla="*/ 0 w 1"/>
              <a:gd name="T23" fmla="*/ 1 h 1"/>
              <a:gd name="T24" fmla="*/ 0 w 1"/>
              <a:gd name="T25" fmla="*/ 1 h 1"/>
              <a:gd name="T26" fmla="*/ 0 w 1"/>
              <a:gd name="T27" fmla="*/ 1 h 1"/>
              <a:gd name="T28" fmla="*/ 0 w 1"/>
              <a:gd name="T29" fmla="*/ 1 h 1"/>
              <a:gd name="T30" fmla="*/ 0 w 1"/>
              <a:gd name="T31" fmla="*/ 1 h 1"/>
              <a:gd name="T32" fmla="*/ 0 w 1"/>
              <a:gd name="T33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" h="1">
                <a:moveTo>
                  <a:pt x="0" y="1"/>
                </a:move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2" name="Freeform 1132"/>
          <p:cNvSpPr>
            <a:spLocks/>
          </p:cNvSpPr>
          <p:nvPr/>
        </p:nvSpPr>
        <p:spPr bwMode="auto">
          <a:xfrm>
            <a:off x="3815469" y="5479003"/>
            <a:ext cx="1422" cy="2884"/>
          </a:xfrm>
          <a:custGeom>
            <a:avLst/>
            <a:gdLst>
              <a:gd name="T0" fmla="*/ 0 w 1"/>
              <a:gd name="T1" fmla="*/ 2 h 2"/>
              <a:gd name="T2" fmla="*/ 1 w 1"/>
              <a:gd name="T3" fmla="*/ 2 h 2"/>
              <a:gd name="T4" fmla="*/ 1 w 1"/>
              <a:gd name="T5" fmla="*/ 1 h 2"/>
              <a:gd name="T6" fmla="*/ 1 w 1"/>
              <a:gd name="T7" fmla="*/ 1 h 2"/>
              <a:gd name="T8" fmla="*/ 1 w 1"/>
              <a:gd name="T9" fmla="*/ 1 h 2"/>
              <a:gd name="T10" fmla="*/ 1 w 1"/>
              <a:gd name="T11" fmla="*/ 1 h 2"/>
              <a:gd name="T12" fmla="*/ 1 w 1"/>
              <a:gd name="T13" fmla="*/ 0 h 2"/>
              <a:gd name="T14" fmla="*/ 1 w 1"/>
              <a:gd name="T15" fmla="*/ 0 h 2"/>
              <a:gd name="T16" fmla="*/ 0 w 1"/>
              <a:gd name="T17" fmla="*/ 0 h 2"/>
              <a:gd name="T18" fmla="*/ 0 w 1"/>
              <a:gd name="T19" fmla="*/ 0 h 2"/>
              <a:gd name="T20" fmla="*/ 0 w 1"/>
              <a:gd name="T21" fmla="*/ 0 h 2"/>
              <a:gd name="T22" fmla="*/ 0 w 1"/>
              <a:gd name="T23" fmla="*/ 0 h 2"/>
              <a:gd name="T24" fmla="*/ 0 w 1"/>
              <a:gd name="T25" fmla="*/ 0 h 2"/>
              <a:gd name="T26" fmla="*/ 0 w 1"/>
              <a:gd name="T27" fmla="*/ 1 h 2"/>
              <a:gd name="T28" fmla="*/ 0 w 1"/>
              <a:gd name="T29" fmla="*/ 1 h 2"/>
              <a:gd name="T30" fmla="*/ 0 w 1"/>
              <a:gd name="T31" fmla="*/ 1 h 2"/>
              <a:gd name="T32" fmla="*/ 0 w 1"/>
              <a:gd name="T33" fmla="*/ 1 h 2"/>
              <a:gd name="T34" fmla="*/ 0 w 1"/>
              <a:gd name="T35" fmla="*/ 1 h 2"/>
              <a:gd name="T36" fmla="*/ 0 w 1"/>
              <a:gd name="T37" fmla="*/ 1 h 2"/>
              <a:gd name="T38" fmla="*/ 0 w 1"/>
              <a:gd name="T39" fmla="*/ 1 h 2"/>
              <a:gd name="T40" fmla="*/ 0 w 1"/>
              <a:gd name="T41" fmla="*/ 1 h 2"/>
              <a:gd name="T42" fmla="*/ 0 w 1"/>
              <a:gd name="T43" fmla="*/ 2 h 2"/>
              <a:gd name="T44" fmla="*/ 0 w 1"/>
              <a:gd name="T45" fmla="*/ 2 h 2"/>
              <a:gd name="T46" fmla="*/ 0 w 1"/>
              <a:gd name="T47" fmla="*/ 2 h 2"/>
              <a:gd name="T48" fmla="*/ 0 w 1"/>
              <a:gd name="T4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" h="2">
                <a:moveTo>
                  <a:pt x="0" y="2"/>
                </a:move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3" name="Freeform 1133"/>
          <p:cNvSpPr>
            <a:spLocks/>
          </p:cNvSpPr>
          <p:nvPr/>
        </p:nvSpPr>
        <p:spPr bwMode="auto">
          <a:xfrm>
            <a:off x="3809781" y="5479003"/>
            <a:ext cx="4265" cy="5768"/>
          </a:xfrm>
          <a:custGeom>
            <a:avLst/>
            <a:gdLst>
              <a:gd name="T0" fmla="*/ 1 w 3"/>
              <a:gd name="T1" fmla="*/ 3 h 4"/>
              <a:gd name="T2" fmla="*/ 2 w 3"/>
              <a:gd name="T3" fmla="*/ 1 h 4"/>
              <a:gd name="T4" fmla="*/ 2 w 3"/>
              <a:gd name="T5" fmla="*/ 0 h 4"/>
              <a:gd name="T6" fmla="*/ 0 w 3"/>
              <a:gd name="T7" fmla="*/ 4 h 4"/>
              <a:gd name="T8" fmla="*/ 3 w 3"/>
              <a:gd name="T9" fmla="*/ 4 h 4"/>
              <a:gd name="T10" fmla="*/ 3 w 3"/>
              <a:gd name="T11" fmla="*/ 3 h 4"/>
              <a:gd name="T12" fmla="*/ 1 w 3"/>
              <a:gd name="T13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" h="4">
                <a:moveTo>
                  <a:pt x="1" y="3"/>
                </a:moveTo>
                <a:lnTo>
                  <a:pt x="2" y="1"/>
                </a:lnTo>
                <a:lnTo>
                  <a:pt x="2" y="0"/>
                </a:lnTo>
                <a:lnTo>
                  <a:pt x="0" y="4"/>
                </a:lnTo>
                <a:lnTo>
                  <a:pt x="3" y="4"/>
                </a:lnTo>
                <a:lnTo>
                  <a:pt x="3" y="3"/>
                </a:lnTo>
                <a:lnTo>
                  <a:pt x="1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5" name="Rectangle 1135"/>
          <p:cNvSpPr>
            <a:spLocks noChangeArrowheads="1"/>
          </p:cNvSpPr>
          <p:nvPr/>
        </p:nvSpPr>
        <p:spPr bwMode="auto">
          <a:xfrm>
            <a:off x="3642009" y="5467465"/>
            <a:ext cx="100948" cy="62009"/>
          </a:xfrm>
          <a:prstGeom prst="rect">
            <a:avLst/>
          </a:prstGeom>
          <a:noFill/>
          <a:ln w="9525" cap="rnd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196" name="Rectangle 1136"/>
          <p:cNvSpPr>
            <a:spLocks noChangeArrowheads="1"/>
          </p:cNvSpPr>
          <p:nvPr/>
        </p:nvSpPr>
        <p:spPr bwMode="auto">
          <a:xfrm>
            <a:off x="3742956" y="5467465"/>
            <a:ext cx="100948" cy="62009"/>
          </a:xfrm>
          <a:prstGeom prst="rect">
            <a:avLst/>
          </a:prstGeom>
          <a:noFill/>
          <a:ln w="9525" cap="rnd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97" name="Picture 1137"/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40587" y="5404013"/>
            <a:ext cx="102369" cy="648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9" name="Picture 1138"/>
          <p:cNvPicPr>
            <a:picLocks noChangeAspect="1" noChangeArrowheads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69971" y="5404013"/>
            <a:ext cx="41232" cy="620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0" name="Picture 1139"/>
          <p:cNvPicPr>
            <a:picLocks noChangeAspect="1" noChangeArrowheads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69971" y="5404013"/>
            <a:ext cx="41232" cy="620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6" name="Picture 89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57905" y="5273331"/>
            <a:ext cx="887200" cy="718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07" name="Group 901"/>
          <p:cNvGrpSpPr>
            <a:grpSpLocks/>
          </p:cNvGrpSpPr>
          <p:nvPr/>
        </p:nvGrpSpPr>
        <p:grpSpPr bwMode="auto">
          <a:xfrm>
            <a:off x="4196293" y="5382026"/>
            <a:ext cx="814689" cy="509058"/>
            <a:chOff x="4196" y="1897"/>
            <a:chExt cx="573" cy="353"/>
          </a:xfrm>
        </p:grpSpPr>
        <p:sp>
          <p:nvSpPr>
            <p:cNvPr id="421" name="Rectangle 899"/>
            <p:cNvSpPr>
              <a:spLocks noChangeArrowheads="1"/>
            </p:cNvSpPr>
            <p:nvPr/>
          </p:nvSpPr>
          <p:spPr bwMode="auto">
            <a:xfrm>
              <a:off x="4196" y="1897"/>
              <a:ext cx="573" cy="35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22" name="Rectangle 900"/>
            <p:cNvSpPr>
              <a:spLocks noChangeArrowheads="1"/>
            </p:cNvSpPr>
            <p:nvPr/>
          </p:nvSpPr>
          <p:spPr bwMode="auto">
            <a:xfrm>
              <a:off x="4196" y="1897"/>
              <a:ext cx="573" cy="353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pic>
        <p:nvPicPr>
          <p:cNvPr id="308" name="Picture 903"/>
          <p:cNvPicPr>
            <a:picLocks noChangeAspect="1" noChangeArrowheads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96293" y="5511814"/>
            <a:ext cx="419430" cy="2639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09" name="Group 906"/>
          <p:cNvGrpSpPr>
            <a:grpSpLocks/>
          </p:cNvGrpSpPr>
          <p:nvPr/>
        </p:nvGrpSpPr>
        <p:grpSpPr bwMode="auto">
          <a:xfrm>
            <a:off x="4617144" y="5517583"/>
            <a:ext cx="408056" cy="255250"/>
            <a:chOff x="4492" y="1991"/>
            <a:chExt cx="287" cy="177"/>
          </a:xfrm>
        </p:grpSpPr>
        <p:sp>
          <p:nvSpPr>
            <p:cNvPr id="419" name="Rectangle 904"/>
            <p:cNvSpPr>
              <a:spLocks noChangeArrowheads="1"/>
            </p:cNvSpPr>
            <p:nvPr/>
          </p:nvSpPr>
          <p:spPr bwMode="auto">
            <a:xfrm>
              <a:off x="4492" y="1991"/>
              <a:ext cx="287" cy="1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20" name="Rectangle 905"/>
            <p:cNvSpPr>
              <a:spLocks noChangeArrowheads="1"/>
            </p:cNvSpPr>
            <p:nvPr/>
          </p:nvSpPr>
          <p:spPr bwMode="auto">
            <a:xfrm>
              <a:off x="4492" y="1991"/>
              <a:ext cx="287" cy="177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10" name="Rectangle 907"/>
          <p:cNvSpPr>
            <a:spLocks noChangeArrowheads="1"/>
          </p:cNvSpPr>
          <p:nvPr/>
        </p:nvSpPr>
        <p:spPr bwMode="auto">
          <a:xfrm>
            <a:off x="4703874" y="5575267"/>
            <a:ext cx="36870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1pPr>
            <a:lvl2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2pPr>
            <a:lvl3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3pPr>
            <a:lvl4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4pPr>
            <a:lvl5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ja-JP" altLang="ja-JP" sz="1050" b="1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cs typeface="Arial" panose="020B0604020202020204" pitchFamily="34" charset="0"/>
              </a:rPr>
              <a:t> </a:t>
            </a:r>
            <a:endParaRPr kumimoji="1" lang="ja-JP" altLang="ja-JP" sz="16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cs typeface="Arial" panose="020B0604020202020204" pitchFamily="34" charset="0"/>
            </a:endParaRPr>
          </a:p>
        </p:txBody>
      </p:sp>
      <p:grpSp>
        <p:nvGrpSpPr>
          <p:cNvPr id="311" name="Group 955"/>
          <p:cNvGrpSpPr>
            <a:grpSpLocks/>
          </p:cNvGrpSpPr>
          <p:nvPr/>
        </p:nvGrpSpPr>
        <p:grpSpPr bwMode="auto">
          <a:xfrm>
            <a:off x="4641315" y="5663234"/>
            <a:ext cx="164928" cy="96620"/>
            <a:chOff x="4509" y="2092"/>
            <a:chExt cx="116" cy="67"/>
          </a:xfrm>
        </p:grpSpPr>
        <p:sp>
          <p:nvSpPr>
            <p:cNvPr id="372" name="Freeform 908"/>
            <p:cNvSpPr>
              <a:spLocks/>
            </p:cNvSpPr>
            <p:nvPr/>
          </p:nvSpPr>
          <p:spPr bwMode="auto">
            <a:xfrm>
              <a:off x="4598" y="2117"/>
              <a:ext cx="22" cy="26"/>
            </a:xfrm>
            <a:custGeom>
              <a:avLst/>
              <a:gdLst>
                <a:gd name="T0" fmla="*/ 0 w 22"/>
                <a:gd name="T1" fmla="*/ 1 h 26"/>
                <a:gd name="T2" fmla="*/ 1 w 22"/>
                <a:gd name="T3" fmla="*/ 0 h 26"/>
                <a:gd name="T4" fmla="*/ 2 w 22"/>
                <a:gd name="T5" fmla="*/ 0 h 26"/>
                <a:gd name="T6" fmla="*/ 3 w 22"/>
                <a:gd name="T7" fmla="*/ 0 h 26"/>
                <a:gd name="T8" fmla="*/ 4 w 22"/>
                <a:gd name="T9" fmla="*/ 0 h 26"/>
                <a:gd name="T10" fmla="*/ 5 w 22"/>
                <a:gd name="T11" fmla="*/ 0 h 26"/>
                <a:gd name="T12" fmla="*/ 7 w 22"/>
                <a:gd name="T13" fmla="*/ 0 h 26"/>
                <a:gd name="T14" fmla="*/ 8 w 22"/>
                <a:gd name="T15" fmla="*/ 0 h 26"/>
                <a:gd name="T16" fmla="*/ 10 w 22"/>
                <a:gd name="T17" fmla="*/ 0 h 26"/>
                <a:gd name="T18" fmla="*/ 11 w 22"/>
                <a:gd name="T19" fmla="*/ 0 h 26"/>
                <a:gd name="T20" fmla="*/ 13 w 22"/>
                <a:gd name="T21" fmla="*/ 1 h 26"/>
                <a:gd name="T22" fmla="*/ 14 w 22"/>
                <a:gd name="T23" fmla="*/ 1 h 26"/>
                <a:gd name="T24" fmla="*/ 16 w 22"/>
                <a:gd name="T25" fmla="*/ 1 h 26"/>
                <a:gd name="T26" fmla="*/ 17 w 22"/>
                <a:gd name="T27" fmla="*/ 1 h 26"/>
                <a:gd name="T28" fmla="*/ 17 w 22"/>
                <a:gd name="T29" fmla="*/ 2 h 26"/>
                <a:gd name="T30" fmla="*/ 18 w 22"/>
                <a:gd name="T31" fmla="*/ 2 h 26"/>
                <a:gd name="T32" fmla="*/ 18 w 22"/>
                <a:gd name="T33" fmla="*/ 2 h 26"/>
                <a:gd name="T34" fmla="*/ 18 w 22"/>
                <a:gd name="T35" fmla="*/ 2 h 26"/>
                <a:gd name="T36" fmla="*/ 18 w 22"/>
                <a:gd name="T37" fmla="*/ 2 h 26"/>
                <a:gd name="T38" fmla="*/ 18 w 22"/>
                <a:gd name="T39" fmla="*/ 1 h 26"/>
                <a:gd name="T40" fmla="*/ 19 w 22"/>
                <a:gd name="T41" fmla="*/ 1 h 26"/>
                <a:gd name="T42" fmla="*/ 19 w 22"/>
                <a:gd name="T43" fmla="*/ 1 h 26"/>
                <a:gd name="T44" fmla="*/ 19 w 22"/>
                <a:gd name="T45" fmla="*/ 1 h 26"/>
                <a:gd name="T46" fmla="*/ 20 w 22"/>
                <a:gd name="T47" fmla="*/ 1 h 26"/>
                <a:gd name="T48" fmla="*/ 20 w 22"/>
                <a:gd name="T49" fmla="*/ 1 h 26"/>
                <a:gd name="T50" fmla="*/ 21 w 22"/>
                <a:gd name="T51" fmla="*/ 1 h 26"/>
                <a:gd name="T52" fmla="*/ 21 w 22"/>
                <a:gd name="T53" fmla="*/ 1 h 26"/>
                <a:gd name="T54" fmla="*/ 21 w 22"/>
                <a:gd name="T55" fmla="*/ 1 h 26"/>
                <a:gd name="T56" fmla="*/ 22 w 22"/>
                <a:gd name="T57" fmla="*/ 1 h 26"/>
                <a:gd name="T58" fmla="*/ 22 w 22"/>
                <a:gd name="T59" fmla="*/ 1 h 26"/>
                <a:gd name="T60" fmla="*/ 22 w 22"/>
                <a:gd name="T61" fmla="*/ 1 h 26"/>
                <a:gd name="T62" fmla="*/ 22 w 22"/>
                <a:gd name="T63" fmla="*/ 1 h 26"/>
                <a:gd name="T64" fmla="*/ 22 w 22"/>
                <a:gd name="T65" fmla="*/ 2 h 26"/>
                <a:gd name="T66" fmla="*/ 22 w 22"/>
                <a:gd name="T67" fmla="*/ 26 h 26"/>
                <a:gd name="T68" fmla="*/ 18 w 22"/>
                <a:gd name="T69" fmla="*/ 26 h 26"/>
                <a:gd name="T70" fmla="*/ 18 w 22"/>
                <a:gd name="T71" fmla="*/ 24 h 26"/>
                <a:gd name="T72" fmla="*/ 18 w 22"/>
                <a:gd name="T73" fmla="*/ 20 h 26"/>
                <a:gd name="T74" fmla="*/ 18 w 22"/>
                <a:gd name="T75" fmla="*/ 17 h 26"/>
                <a:gd name="T76" fmla="*/ 18 w 22"/>
                <a:gd name="T77" fmla="*/ 15 h 26"/>
                <a:gd name="T78" fmla="*/ 18 w 22"/>
                <a:gd name="T79" fmla="*/ 15 h 26"/>
                <a:gd name="T80" fmla="*/ 17 w 22"/>
                <a:gd name="T81" fmla="*/ 14 h 26"/>
                <a:gd name="T82" fmla="*/ 16 w 22"/>
                <a:gd name="T83" fmla="*/ 14 h 26"/>
                <a:gd name="T84" fmla="*/ 15 w 22"/>
                <a:gd name="T85" fmla="*/ 14 h 26"/>
                <a:gd name="T86" fmla="*/ 14 w 22"/>
                <a:gd name="T87" fmla="*/ 14 h 26"/>
                <a:gd name="T88" fmla="*/ 12 w 22"/>
                <a:gd name="T89" fmla="*/ 13 h 26"/>
                <a:gd name="T90" fmla="*/ 11 w 22"/>
                <a:gd name="T91" fmla="*/ 13 h 26"/>
                <a:gd name="T92" fmla="*/ 10 w 22"/>
                <a:gd name="T93" fmla="*/ 13 h 26"/>
                <a:gd name="T94" fmla="*/ 9 w 22"/>
                <a:gd name="T95" fmla="*/ 12 h 26"/>
                <a:gd name="T96" fmla="*/ 7 w 22"/>
                <a:gd name="T97" fmla="*/ 12 h 26"/>
                <a:gd name="T98" fmla="*/ 6 w 22"/>
                <a:gd name="T99" fmla="*/ 11 h 26"/>
                <a:gd name="T100" fmla="*/ 5 w 22"/>
                <a:gd name="T101" fmla="*/ 11 h 26"/>
                <a:gd name="T102" fmla="*/ 3 w 22"/>
                <a:gd name="T103" fmla="*/ 11 h 26"/>
                <a:gd name="T104" fmla="*/ 2 w 22"/>
                <a:gd name="T105" fmla="*/ 11 h 26"/>
                <a:gd name="T106" fmla="*/ 1 w 22"/>
                <a:gd name="T107" fmla="*/ 10 h 26"/>
                <a:gd name="T108" fmla="*/ 0 w 22"/>
                <a:gd name="T109" fmla="*/ 10 h 26"/>
                <a:gd name="T110" fmla="*/ 0 w 22"/>
                <a:gd name="T111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" h="26">
                  <a:moveTo>
                    <a:pt x="0" y="1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2"/>
                  </a:lnTo>
                  <a:lnTo>
                    <a:pt x="22" y="26"/>
                  </a:lnTo>
                  <a:lnTo>
                    <a:pt x="18" y="26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18" y="17"/>
                  </a:lnTo>
                  <a:lnTo>
                    <a:pt x="18" y="15"/>
                  </a:lnTo>
                  <a:lnTo>
                    <a:pt x="18" y="15"/>
                  </a:lnTo>
                  <a:lnTo>
                    <a:pt x="17" y="14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2" y="13"/>
                  </a:lnTo>
                  <a:lnTo>
                    <a:pt x="11" y="13"/>
                  </a:lnTo>
                  <a:lnTo>
                    <a:pt x="10" y="13"/>
                  </a:lnTo>
                  <a:lnTo>
                    <a:pt x="9" y="12"/>
                  </a:lnTo>
                  <a:lnTo>
                    <a:pt x="7" y="12"/>
                  </a:lnTo>
                  <a:lnTo>
                    <a:pt x="6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73" name="Freeform 909"/>
            <p:cNvSpPr>
              <a:spLocks/>
            </p:cNvSpPr>
            <p:nvPr/>
          </p:nvSpPr>
          <p:spPr bwMode="auto">
            <a:xfrm>
              <a:off x="4593" y="2111"/>
              <a:ext cx="12" cy="11"/>
            </a:xfrm>
            <a:custGeom>
              <a:avLst/>
              <a:gdLst>
                <a:gd name="T0" fmla="*/ 12 w 12"/>
                <a:gd name="T1" fmla="*/ 11 h 11"/>
                <a:gd name="T2" fmla="*/ 12 w 12"/>
                <a:gd name="T3" fmla="*/ 0 h 11"/>
                <a:gd name="T4" fmla="*/ 0 w 12"/>
                <a:gd name="T5" fmla="*/ 3 h 11"/>
                <a:gd name="T6" fmla="*/ 0 w 12"/>
                <a:gd name="T7" fmla="*/ 11 h 11"/>
                <a:gd name="T8" fmla="*/ 12 w 12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2" y="11"/>
                  </a:moveTo>
                  <a:lnTo>
                    <a:pt x="12" y="0"/>
                  </a:lnTo>
                  <a:lnTo>
                    <a:pt x="0" y="3"/>
                  </a:lnTo>
                  <a:lnTo>
                    <a:pt x="0" y="11"/>
                  </a:lnTo>
                  <a:lnTo>
                    <a:pt x="12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74" name="Freeform 910"/>
            <p:cNvSpPr>
              <a:spLocks/>
            </p:cNvSpPr>
            <p:nvPr/>
          </p:nvSpPr>
          <p:spPr bwMode="auto">
            <a:xfrm>
              <a:off x="4594" y="2114"/>
              <a:ext cx="9" cy="13"/>
            </a:xfrm>
            <a:custGeom>
              <a:avLst/>
              <a:gdLst>
                <a:gd name="T0" fmla="*/ 9 w 9"/>
                <a:gd name="T1" fmla="*/ 0 h 13"/>
                <a:gd name="T2" fmla="*/ 0 w 9"/>
                <a:gd name="T3" fmla="*/ 0 h 13"/>
                <a:gd name="T4" fmla="*/ 0 w 9"/>
                <a:gd name="T5" fmla="*/ 13 h 13"/>
                <a:gd name="T6" fmla="*/ 4 w 9"/>
                <a:gd name="T7" fmla="*/ 13 h 13"/>
                <a:gd name="T8" fmla="*/ 9 w 9"/>
                <a:gd name="T9" fmla="*/ 13 h 13"/>
                <a:gd name="T10" fmla="*/ 9 w 9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3">
                  <a:moveTo>
                    <a:pt x="9" y="0"/>
                  </a:moveTo>
                  <a:lnTo>
                    <a:pt x="0" y="0"/>
                  </a:lnTo>
                  <a:lnTo>
                    <a:pt x="0" y="13"/>
                  </a:lnTo>
                  <a:lnTo>
                    <a:pt x="4" y="13"/>
                  </a:lnTo>
                  <a:lnTo>
                    <a:pt x="9" y="1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75" name="Freeform 911"/>
            <p:cNvSpPr>
              <a:spLocks/>
            </p:cNvSpPr>
            <p:nvPr/>
          </p:nvSpPr>
          <p:spPr bwMode="auto">
            <a:xfrm>
              <a:off x="4585" y="2117"/>
              <a:ext cx="30" cy="24"/>
            </a:xfrm>
            <a:custGeom>
              <a:avLst/>
              <a:gdLst>
                <a:gd name="T0" fmla="*/ 7 w 30"/>
                <a:gd name="T1" fmla="*/ 0 h 24"/>
                <a:gd name="T2" fmla="*/ 6 w 30"/>
                <a:gd name="T3" fmla="*/ 0 h 24"/>
                <a:gd name="T4" fmla="*/ 6 w 30"/>
                <a:gd name="T5" fmla="*/ 1 h 24"/>
                <a:gd name="T6" fmla="*/ 5 w 30"/>
                <a:gd name="T7" fmla="*/ 1 h 24"/>
                <a:gd name="T8" fmla="*/ 5 w 30"/>
                <a:gd name="T9" fmla="*/ 1 h 24"/>
                <a:gd name="T10" fmla="*/ 4 w 30"/>
                <a:gd name="T11" fmla="*/ 1 h 24"/>
                <a:gd name="T12" fmla="*/ 4 w 30"/>
                <a:gd name="T13" fmla="*/ 1 h 24"/>
                <a:gd name="T14" fmla="*/ 3 w 30"/>
                <a:gd name="T15" fmla="*/ 2 h 24"/>
                <a:gd name="T16" fmla="*/ 2 w 30"/>
                <a:gd name="T17" fmla="*/ 2 h 24"/>
                <a:gd name="T18" fmla="*/ 1 w 30"/>
                <a:gd name="T19" fmla="*/ 4 h 24"/>
                <a:gd name="T20" fmla="*/ 1 w 30"/>
                <a:gd name="T21" fmla="*/ 6 h 24"/>
                <a:gd name="T22" fmla="*/ 0 w 30"/>
                <a:gd name="T23" fmla="*/ 9 h 24"/>
                <a:gd name="T24" fmla="*/ 0 w 30"/>
                <a:gd name="T25" fmla="*/ 13 h 24"/>
                <a:gd name="T26" fmla="*/ 0 w 30"/>
                <a:gd name="T27" fmla="*/ 16 h 24"/>
                <a:gd name="T28" fmla="*/ 0 w 30"/>
                <a:gd name="T29" fmla="*/ 19 h 24"/>
                <a:gd name="T30" fmla="*/ 0 w 30"/>
                <a:gd name="T31" fmla="*/ 21 h 24"/>
                <a:gd name="T32" fmla="*/ 0 w 30"/>
                <a:gd name="T33" fmla="*/ 22 h 24"/>
                <a:gd name="T34" fmla="*/ 27 w 30"/>
                <a:gd name="T35" fmla="*/ 24 h 24"/>
                <a:gd name="T36" fmla="*/ 26 w 30"/>
                <a:gd name="T37" fmla="*/ 18 h 24"/>
                <a:gd name="T38" fmla="*/ 26 w 30"/>
                <a:gd name="T39" fmla="*/ 17 h 24"/>
                <a:gd name="T40" fmla="*/ 26 w 30"/>
                <a:gd name="T41" fmla="*/ 17 h 24"/>
                <a:gd name="T42" fmla="*/ 26 w 30"/>
                <a:gd name="T43" fmla="*/ 17 h 24"/>
                <a:gd name="T44" fmla="*/ 27 w 30"/>
                <a:gd name="T45" fmla="*/ 17 h 24"/>
                <a:gd name="T46" fmla="*/ 27 w 30"/>
                <a:gd name="T47" fmla="*/ 17 h 24"/>
                <a:gd name="T48" fmla="*/ 27 w 30"/>
                <a:gd name="T49" fmla="*/ 17 h 24"/>
                <a:gd name="T50" fmla="*/ 28 w 30"/>
                <a:gd name="T51" fmla="*/ 16 h 24"/>
                <a:gd name="T52" fmla="*/ 28 w 30"/>
                <a:gd name="T53" fmla="*/ 16 h 24"/>
                <a:gd name="T54" fmla="*/ 28 w 30"/>
                <a:gd name="T55" fmla="*/ 16 h 24"/>
                <a:gd name="T56" fmla="*/ 29 w 30"/>
                <a:gd name="T57" fmla="*/ 15 h 24"/>
                <a:gd name="T58" fmla="*/ 29 w 30"/>
                <a:gd name="T59" fmla="*/ 14 h 24"/>
                <a:gd name="T60" fmla="*/ 30 w 30"/>
                <a:gd name="T61" fmla="*/ 14 h 24"/>
                <a:gd name="T62" fmla="*/ 30 w 30"/>
                <a:gd name="T63" fmla="*/ 13 h 24"/>
                <a:gd name="T64" fmla="*/ 30 w 30"/>
                <a:gd name="T65" fmla="*/ 12 h 24"/>
                <a:gd name="T66" fmla="*/ 30 w 30"/>
                <a:gd name="T67" fmla="*/ 12 h 24"/>
                <a:gd name="T68" fmla="*/ 30 w 30"/>
                <a:gd name="T69" fmla="*/ 10 h 24"/>
                <a:gd name="T70" fmla="*/ 30 w 30"/>
                <a:gd name="T71" fmla="*/ 10 h 24"/>
                <a:gd name="T72" fmla="*/ 29 w 30"/>
                <a:gd name="T73" fmla="*/ 9 h 24"/>
                <a:gd name="T74" fmla="*/ 29 w 30"/>
                <a:gd name="T75" fmla="*/ 8 h 24"/>
                <a:gd name="T76" fmla="*/ 28 w 30"/>
                <a:gd name="T77" fmla="*/ 7 h 24"/>
                <a:gd name="T78" fmla="*/ 27 w 30"/>
                <a:gd name="T79" fmla="*/ 5 h 24"/>
                <a:gd name="T80" fmla="*/ 25 w 30"/>
                <a:gd name="T81" fmla="*/ 3 h 24"/>
                <a:gd name="T82" fmla="*/ 24 w 30"/>
                <a:gd name="T83" fmla="*/ 2 h 24"/>
                <a:gd name="T84" fmla="*/ 22 w 30"/>
                <a:gd name="T85" fmla="*/ 1 h 24"/>
                <a:gd name="T86" fmla="*/ 22 w 30"/>
                <a:gd name="T87" fmla="*/ 1 h 24"/>
                <a:gd name="T88" fmla="*/ 21 w 30"/>
                <a:gd name="T89" fmla="*/ 1 h 24"/>
                <a:gd name="T90" fmla="*/ 21 w 30"/>
                <a:gd name="T91" fmla="*/ 1 h 24"/>
                <a:gd name="T92" fmla="*/ 20 w 30"/>
                <a:gd name="T93" fmla="*/ 1 h 24"/>
                <a:gd name="T94" fmla="*/ 20 w 30"/>
                <a:gd name="T95" fmla="*/ 1 h 24"/>
                <a:gd name="T96" fmla="*/ 19 w 30"/>
                <a:gd name="T97" fmla="*/ 0 h 24"/>
                <a:gd name="T98" fmla="*/ 19 w 30"/>
                <a:gd name="T99" fmla="*/ 0 h 24"/>
                <a:gd name="T100" fmla="*/ 18 w 30"/>
                <a:gd name="T101" fmla="*/ 0 h 24"/>
                <a:gd name="T102" fmla="*/ 13 w 30"/>
                <a:gd name="T103" fmla="*/ 7 h 24"/>
                <a:gd name="T104" fmla="*/ 9 w 30"/>
                <a:gd name="T105" fmla="*/ 0 h 24"/>
                <a:gd name="T106" fmla="*/ 7 w 30"/>
                <a:gd name="T10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0" h="24">
                  <a:moveTo>
                    <a:pt x="7" y="0"/>
                  </a:moveTo>
                  <a:lnTo>
                    <a:pt x="6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27" y="24"/>
                  </a:lnTo>
                  <a:lnTo>
                    <a:pt x="26" y="18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6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9" y="15"/>
                  </a:lnTo>
                  <a:lnTo>
                    <a:pt x="29" y="14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29" y="9"/>
                  </a:lnTo>
                  <a:lnTo>
                    <a:pt x="29" y="8"/>
                  </a:lnTo>
                  <a:lnTo>
                    <a:pt x="28" y="7"/>
                  </a:lnTo>
                  <a:lnTo>
                    <a:pt x="27" y="5"/>
                  </a:lnTo>
                  <a:lnTo>
                    <a:pt x="25" y="3"/>
                  </a:lnTo>
                  <a:lnTo>
                    <a:pt x="24" y="2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3" y="7"/>
                  </a:lnTo>
                  <a:lnTo>
                    <a:pt x="9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76" name="Freeform 912"/>
            <p:cNvSpPr>
              <a:spLocks/>
            </p:cNvSpPr>
            <p:nvPr/>
          </p:nvSpPr>
          <p:spPr bwMode="auto">
            <a:xfrm>
              <a:off x="4586" y="2118"/>
              <a:ext cx="28" cy="23"/>
            </a:xfrm>
            <a:custGeom>
              <a:avLst/>
              <a:gdLst>
                <a:gd name="T0" fmla="*/ 0 w 28"/>
                <a:gd name="T1" fmla="*/ 20 h 23"/>
                <a:gd name="T2" fmla="*/ 0 w 28"/>
                <a:gd name="T3" fmla="*/ 15 h 23"/>
                <a:gd name="T4" fmla="*/ 0 w 28"/>
                <a:gd name="T5" fmla="*/ 10 h 23"/>
                <a:gd name="T6" fmla="*/ 0 w 28"/>
                <a:gd name="T7" fmla="*/ 7 h 23"/>
                <a:gd name="T8" fmla="*/ 1 w 28"/>
                <a:gd name="T9" fmla="*/ 5 h 23"/>
                <a:gd name="T10" fmla="*/ 1 w 28"/>
                <a:gd name="T11" fmla="*/ 4 h 23"/>
                <a:gd name="T12" fmla="*/ 1 w 28"/>
                <a:gd name="T13" fmla="*/ 3 h 23"/>
                <a:gd name="T14" fmla="*/ 1 w 28"/>
                <a:gd name="T15" fmla="*/ 3 h 23"/>
                <a:gd name="T16" fmla="*/ 2 w 28"/>
                <a:gd name="T17" fmla="*/ 3 h 23"/>
                <a:gd name="T18" fmla="*/ 2 w 28"/>
                <a:gd name="T19" fmla="*/ 2 h 23"/>
                <a:gd name="T20" fmla="*/ 2 w 28"/>
                <a:gd name="T21" fmla="*/ 2 h 23"/>
                <a:gd name="T22" fmla="*/ 3 w 28"/>
                <a:gd name="T23" fmla="*/ 2 h 23"/>
                <a:gd name="T24" fmla="*/ 3 w 28"/>
                <a:gd name="T25" fmla="*/ 1 h 23"/>
                <a:gd name="T26" fmla="*/ 3 w 28"/>
                <a:gd name="T27" fmla="*/ 1 h 23"/>
                <a:gd name="T28" fmla="*/ 4 w 28"/>
                <a:gd name="T29" fmla="*/ 1 h 23"/>
                <a:gd name="T30" fmla="*/ 4 w 28"/>
                <a:gd name="T31" fmla="*/ 1 h 23"/>
                <a:gd name="T32" fmla="*/ 5 w 28"/>
                <a:gd name="T33" fmla="*/ 1 h 23"/>
                <a:gd name="T34" fmla="*/ 8 w 28"/>
                <a:gd name="T35" fmla="*/ 0 h 23"/>
                <a:gd name="T36" fmla="*/ 12 w 28"/>
                <a:gd name="T37" fmla="*/ 7 h 23"/>
                <a:gd name="T38" fmla="*/ 18 w 28"/>
                <a:gd name="T39" fmla="*/ 0 h 23"/>
                <a:gd name="T40" fmla="*/ 20 w 28"/>
                <a:gd name="T41" fmla="*/ 0 h 23"/>
                <a:gd name="T42" fmla="*/ 21 w 28"/>
                <a:gd name="T43" fmla="*/ 1 h 23"/>
                <a:gd name="T44" fmla="*/ 22 w 28"/>
                <a:gd name="T45" fmla="*/ 2 h 23"/>
                <a:gd name="T46" fmla="*/ 23 w 28"/>
                <a:gd name="T47" fmla="*/ 3 h 23"/>
                <a:gd name="T48" fmla="*/ 24 w 28"/>
                <a:gd name="T49" fmla="*/ 4 h 23"/>
                <a:gd name="T50" fmla="*/ 25 w 28"/>
                <a:gd name="T51" fmla="*/ 6 h 23"/>
                <a:gd name="T52" fmla="*/ 26 w 28"/>
                <a:gd name="T53" fmla="*/ 7 h 23"/>
                <a:gd name="T54" fmla="*/ 27 w 28"/>
                <a:gd name="T55" fmla="*/ 8 h 23"/>
                <a:gd name="T56" fmla="*/ 27 w 28"/>
                <a:gd name="T57" fmla="*/ 8 h 23"/>
                <a:gd name="T58" fmla="*/ 27 w 28"/>
                <a:gd name="T59" fmla="*/ 8 h 23"/>
                <a:gd name="T60" fmla="*/ 27 w 28"/>
                <a:gd name="T61" fmla="*/ 9 h 23"/>
                <a:gd name="T62" fmla="*/ 28 w 28"/>
                <a:gd name="T63" fmla="*/ 10 h 23"/>
                <a:gd name="T64" fmla="*/ 27 w 28"/>
                <a:gd name="T65" fmla="*/ 12 h 23"/>
                <a:gd name="T66" fmla="*/ 27 w 28"/>
                <a:gd name="T67" fmla="*/ 13 h 23"/>
                <a:gd name="T68" fmla="*/ 26 w 28"/>
                <a:gd name="T69" fmla="*/ 13 h 23"/>
                <a:gd name="T70" fmla="*/ 25 w 28"/>
                <a:gd name="T71" fmla="*/ 14 h 23"/>
                <a:gd name="T72" fmla="*/ 25 w 28"/>
                <a:gd name="T73" fmla="*/ 15 h 23"/>
                <a:gd name="T74" fmla="*/ 24 w 28"/>
                <a:gd name="T75" fmla="*/ 15 h 23"/>
                <a:gd name="T76" fmla="*/ 24 w 28"/>
                <a:gd name="T77" fmla="*/ 16 h 23"/>
                <a:gd name="T78" fmla="*/ 23 w 28"/>
                <a:gd name="T79" fmla="*/ 16 h 23"/>
                <a:gd name="T80" fmla="*/ 23 w 28"/>
                <a:gd name="T81" fmla="*/ 16 h 23"/>
                <a:gd name="T82" fmla="*/ 24 w 28"/>
                <a:gd name="T83" fmla="*/ 23 h 23"/>
                <a:gd name="T84" fmla="*/ 0 w 28"/>
                <a:gd name="T85" fmla="*/ 2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" h="23">
                  <a:moveTo>
                    <a:pt x="0" y="20"/>
                  </a:moveTo>
                  <a:lnTo>
                    <a:pt x="0" y="15"/>
                  </a:lnTo>
                  <a:lnTo>
                    <a:pt x="0" y="10"/>
                  </a:lnTo>
                  <a:lnTo>
                    <a:pt x="0" y="7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8" y="0"/>
                  </a:lnTo>
                  <a:lnTo>
                    <a:pt x="12" y="7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8" y="10"/>
                  </a:lnTo>
                  <a:lnTo>
                    <a:pt x="27" y="12"/>
                  </a:lnTo>
                  <a:lnTo>
                    <a:pt x="27" y="13"/>
                  </a:lnTo>
                  <a:lnTo>
                    <a:pt x="26" y="13"/>
                  </a:lnTo>
                  <a:lnTo>
                    <a:pt x="25" y="14"/>
                  </a:lnTo>
                  <a:lnTo>
                    <a:pt x="25" y="15"/>
                  </a:lnTo>
                  <a:lnTo>
                    <a:pt x="24" y="15"/>
                  </a:lnTo>
                  <a:lnTo>
                    <a:pt x="24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4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FF9E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77" name="Freeform 913"/>
            <p:cNvSpPr>
              <a:spLocks/>
            </p:cNvSpPr>
            <p:nvPr/>
          </p:nvSpPr>
          <p:spPr bwMode="auto">
            <a:xfrm>
              <a:off x="4592" y="2129"/>
              <a:ext cx="20" cy="8"/>
            </a:xfrm>
            <a:custGeom>
              <a:avLst/>
              <a:gdLst>
                <a:gd name="T0" fmla="*/ 8 w 20"/>
                <a:gd name="T1" fmla="*/ 8 h 8"/>
                <a:gd name="T2" fmla="*/ 8 w 20"/>
                <a:gd name="T3" fmla="*/ 8 h 8"/>
                <a:gd name="T4" fmla="*/ 9 w 20"/>
                <a:gd name="T5" fmla="*/ 8 h 8"/>
                <a:gd name="T6" fmla="*/ 10 w 20"/>
                <a:gd name="T7" fmla="*/ 8 h 8"/>
                <a:gd name="T8" fmla="*/ 10 w 20"/>
                <a:gd name="T9" fmla="*/ 8 h 8"/>
                <a:gd name="T10" fmla="*/ 11 w 20"/>
                <a:gd name="T11" fmla="*/ 8 h 8"/>
                <a:gd name="T12" fmla="*/ 12 w 20"/>
                <a:gd name="T13" fmla="*/ 8 h 8"/>
                <a:gd name="T14" fmla="*/ 13 w 20"/>
                <a:gd name="T15" fmla="*/ 7 h 8"/>
                <a:gd name="T16" fmla="*/ 14 w 20"/>
                <a:gd name="T17" fmla="*/ 7 h 8"/>
                <a:gd name="T18" fmla="*/ 15 w 20"/>
                <a:gd name="T19" fmla="*/ 7 h 8"/>
                <a:gd name="T20" fmla="*/ 16 w 20"/>
                <a:gd name="T21" fmla="*/ 6 h 8"/>
                <a:gd name="T22" fmla="*/ 17 w 20"/>
                <a:gd name="T23" fmla="*/ 6 h 8"/>
                <a:gd name="T24" fmla="*/ 18 w 20"/>
                <a:gd name="T25" fmla="*/ 6 h 8"/>
                <a:gd name="T26" fmla="*/ 19 w 20"/>
                <a:gd name="T27" fmla="*/ 5 h 8"/>
                <a:gd name="T28" fmla="*/ 19 w 20"/>
                <a:gd name="T29" fmla="*/ 5 h 8"/>
                <a:gd name="T30" fmla="*/ 20 w 20"/>
                <a:gd name="T31" fmla="*/ 4 h 8"/>
                <a:gd name="T32" fmla="*/ 20 w 20"/>
                <a:gd name="T33" fmla="*/ 4 h 8"/>
                <a:gd name="T34" fmla="*/ 17 w 20"/>
                <a:gd name="T35" fmla="*/ 0 h 8"/>
                <a:gd name="T36" fmla="*/ 16 w 20"/>
                <a:gd name="T37" fmla="*/ 0 h 8"/>
                <a:gd name="T38" fmla="*/ 16 w 20"/>
                <a:gd name="T39" fmla="*/ 0 h 8"/>
                <a:gd name="T40" fmla="*/ 16 w 20"/>
                <a:gd name="T41" fmla="*/ 1 h 8"/>
                <a:gd name="T42" fmla="*/ 16 w 20"/>
                <a:gd name="T43" fmla="*/ 1 h 8"/>
                <a:gd name="T44" fmla="*/ 15 w 20"/>
                <a:gd name="T45" fmla="*/ 1 h 8"/>
                <a:gd name="T46" fmla="*/ 15 w 20"/>
                <a:gd name="T47" fmla="*/ 1 h 8"/>
                <a:gd name="T48" fmla="*/ 15 w 20"/>
                <a:gd name="T49" fmla="*/ 1 h 8"/>
                <a:gd name="T50" fmla="*/ 14 w 20"/>
                <a:gd name="T51" fmla="*/ 1 h 8"/>
                <a:gd name="T52" fmla="*/ 14 w 20"/>
                <a:gd name="T53" fmla="*/ 2 h 8"/>
                <a:gd name="T54" fmla="*/ 13 w 20"/>
                <a:gd name="T55" fmla="*/ 2 h 8"/>
                <a:gd name="T56" fmla="*/ 12 w 20"/>
                <a:gd name="T57" fmla="*/ 3 h 8"/>
                <a:gd name="T58" fmla="*/ 11 w 20"/>
                <a:gd name="T59" fmla="*/ 3 h 8"/>
                <a:gd name="T60" fmla="*/ 10 w 20"/>
                <a:gd name="T61" fmla="*/ 3 h 8"/>
                <a:gd name="T62" fmla="*/ 9 w 20"/>
                <a:gd name="T63" fmla="*/ 3 h 8"/>
                <a:gd name="T64" fmla="*/ 8 w 20"/>
                <a:gd name="T65" fmla="*/ 3 h 8"/>
                <a:gd name="T66" fmla="*/ 7 w 20"/>
                <a:gd name="T67" fmla="*/ 3 h 8"/>
                <a:gd name="T68" fmla="*/ 6 w 20"/>
                <a:gd name="T69" fmla="*/ 3 h 8"/>
                <a:gd name="T70" fmla="*/ 6 w 20"/>
                <a:gd name="T71" fmla="*/ 2 h 8"/>
                <a:gd name="T72" fmla="*/ 6 w 20"/>
                <a:gd name="T73" fmla="*/ 1 h 8"/>
                <a:gd name="T74" fmla="*/ 5 w 20"/>
                <a:gd name="T75" fmla="*/ 1 h 8"/>
                <a:gd name="T76" fmla="*/ 5 w 20"/>
                <a:gd name="T77" fmla="*/ 1 h 8"/>
                <a:gd name="T78" fmla="*/ 4 w 20"/>
                <a:gd name="T79" fmla="*/ 1 h 8"/>
                <a:gd name="T80" fmla="*/ 4 w 20"/>
                <a:gd name="T81" fmla="*/ 0 h 8"/>
                <a:gd name="T82" fmla="*/ 4 w 20"/>
                <a:gd name="T83" fmla="*/ 1 h 8"/>
                <a:gd name="T84" fmla="*/ 3 w 20"/>
                <a:gd name="T85" fmla="*/ 1 h 8"/>
                <a:gd name="T86" fmla="*/ 3 w 20"/>
                <a:gd name="T87" fmla="*/ 2 h 8"/>
                <a:gd name="T88" fmla="*/ 3 w 20"/>
                <a:gd name="T89" fmla="*/ 3 h 8"/>
                <a:gd name="T90" fmla="*/ 3 w 20"/>
                <a:gd name="T91" fmla="*/ 3 h 8"/>
                <a:gd name="T92" fmla="*/ 0 w 20"/>
                <a:gd name="T93" fmla="*/ 3 h 8"/>
                <a:gd name="T94" fmla="*/ 1 w 20"/>
                <a:gd name="T95" fmla="*/ 8 h 8"/>
                <a:gd name="T96" fmla="*/ 2 w 20"/>
                <a:gd name="T97" fmla="*/ 8 h 8"/>
                <a:gd name="T98" fmla="*/ 3 w 20"/>
                <a:gd name="T99" fmla="*/ 8 h 8"/>
                <a:gd name="T100" fmla="*/ 4 w 20"/>
                <a:gd name="T101" fmla="*/ 8 h 8"/>
                <a:gd name="T102" fmla="*/ 5 w 20"/>
                <a:gd name="T103" fmla="*/ 8 h 8"/>
                <a:gd name="T104" fmla="*/ 6 w 20"/>
                <a:gd name="T105" fmla="*/ 8 h 8"/>
                <a:gd name="T106" fmla="*/ 7 w 20"/>
                <a:gd name="T107" fmla="*/ 8 h 8"/>
                <a:gd name="T108" fmla="*/ 8 w 20"/>
                <a:gd name="T109" fmla="*/ 8 h 8"/>
                <a:gd name="T110" fmla="*/ 8 w 20"/>
                <a:gd name="T1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" h="8">
                  <a:moveTo>
                    <a:pt x="8" y="8"/>
                  </a:moveTo>
                  <a:lnTo>
                    <a:pt x="8" y="8"/>
                  </a:lnTo>
                  <a:lnTo>
                    <a:pt x="9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4" y="7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1" y="8"/>
                  </a:lnTo>
                  <a:lnTo>
                    <a:pt x="2" y="8"/>
                  </a:lnTo>
                  <a:lnTo>
                    <a:pt x="3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78" name="Freeform 914"/>
            <p:cNvSpPr>
              <a:spLocks/>
            </p:cNvSpPr>
            <p:nvPr/>
          </p:nvSpPr>
          <p:spPr bwMode="auto">
            <a:xfrm>
              <a:off x="4599" y="2127"/>
              <a:ext cx="15" cy="9"/>
            </a:xfrm>
            <a:custGeom>
              <a:avLst/>
              <a:gdLst>
                <a:gd name="T0" fmla="*/ 2 w 15"/>
                <a:gd name="T1" fmla="*/ 9 h 9"/>
                <a:gd name="T2" fmla="*/ 2 w 15"/>
                <a:gd name="T3" fmla="*/ 9 h 9"/>
                <a:gd name="T4" fmla="*/ 3 w 15"/>
                <a:gd name="T5" fmla="*/ 9 h 9"/>
                <a:gd name="T6" fmla="*/ 3 w 15"/>
                <a:gd name="T7" fmla="*/ 9 h 9"/>
                <a:gd name="T8" fmla="*/ 4 w 15"/>
                <a:gd name="T9" fmla="*/ 9 h 9"/>
                <a:gd name="T10" fmla="*/ 5 w 15"/>
                <a:gd name="T11" fmla="*/ 9 h 9"/>
                <a:gd name="T12" fmla="*/ 6 w 15"/>
                <a:gd name="T13" fmla="*/ 8 h 9"/>
                <a:gd name="T14" fmla="*/ 7 w 15"/>
                <a:gd name="T15" fmla="*/ 8 h 9"/>
                <a:gd name="T16" fmla="*/ 7 w 15"/>
                <a:gd name="T17" fmla="*/ 8 h 9"/>
                <a:gd name="T18" fmla="*/ 8 w 15"/>
                <a:gd name="T19" fmla="*/ 7 h 9"/>
                <a:gd name="T20" fmla="*/ 9 w 15"/>
                <a:gd name="T21" fmla="*/ 7 h 9"/>
                <a:gd name="T22" fmla="*/ 10 w 15"/>
                <a:gd name="T23" fmla="*/ 7 h 9"/>
                <a:gd name="T24" fmla="*/ 11 w 15"/>
                <a:gd name="T25" fmla="*/ 6 h 9"/>
                <a:gd name="T26" fmla="*/ 11 w 15"/>
                <a:gd name="T27" fmla="*/ 6 h 9"/>
                <a:gd name="T28" fmla="*/ 12 w 15"/>
                <a:gd name="T29" fmla="*/ 6 h 9"/>
                <a:gd name="T30" fmla="*/ 12 w 15"/>
                <a:gd name="T31" fmla="*/ 6 h 9"/>
                <a:gd name="T32" fmla="*/ 13 w 15"/>
                <a:gd name="T33" fmla="*/ 5 h 9"/>
                <a:gd name="T34" fmla="*/ 13 w 15"/>
                <a:gd name="T35" fmla="*/ 5 h 9"/>
                <a:gd name="T36" fmla="*/ 14 w 15"/>
                <a:gd name="T37" fmla="*/ 4 h 9"/>
                <a:gd name="T38" fmla="*/ 14 w 15"/>
                <a:gd name="T39" fmla="*/ 3 h 9"/>
                <a:gd name="T40" fmla="*/ 15 w 15"/>
                <a:gd name="T41" fmla="*/ 3 h 9"/>
                <a:gd name="T42" fmla="*/ 15 w 15"/>
                <a:gd name="T43" fmla="*/ 2 h 9"/>
                <a:gd name="T44" fmla="*/ 15 w 15"/>
                <a:gd name="T45" fmla="*/ 2 h 9"/>
                <a:gd name="T46" fmla="*/ 15 w 15"/>
                <a:gd name="T47" fmla="*/ 1 h 9"/>
                <a:gd name="T48" fmla="*/ 14 w 15"/>
                <a:gd name="T49" fmla="*/ 0 h 9"/>
                <a:gd name="T50" fmla="*/ 10 w 15"/>
                <a:gd name="T51" fmla="*/ 1 h 9"/>
                <a:gd name="T52" fmla="*/ 10 w 15"/>
                <a:gd name="T53" fmla="*/ 2 h 9"/>
                <a:gd name="T54" fmla="*/ 10 w 15"/>
                <a:gd name="T55" fmla="*/ 3 h 9"/>
                <a:gd name="T56" fmla="*/ 10 w 15"/>
                <a:gd name="T57" fmla="*/ 3 h 9"/>
                <a:gd name="T58" fmla="*/ 9 w 15"/>
                <a:gd name="T59" fmla="*/ 4 h 9"/>
                <a:gd name="T60" fmla="*/ 8 w 15"/>
                <a:gd name="T61" fmla="*/ 4 h 9"/>
                <a:gd name="T62" fmla="*/ 7 w 15"/>
                <a:gd name="T63" fmla="*/ 5 h 9"/>
                <a:gd name="T64" fmla="*/ 5 w 15"/>
                <a:gd name="T65" fmla="*/ 5 h 9"/>
                <a:gd name="T66" fmla="*/ 4 w 15"/>
                <a:gd name="T67" fmla="*/ 6 h 9"/>
                <a:gd name="T68" fmla="*/ 3 w 15"/>
                <a:gd name="T69" fmla="*/ 6 h 9"/>
                <a:gd name="T70" fmla="*/ 2 w 15"/>
                <a:gd name="T71" fmla="*/ 6 h 9"/>
                <a:gd name="T72" fmla="*/ 1 w 15"/>
                <a:gd name="T73" fmla="*/ 6 h 9"/>
                <a:gd name="T74" fmla="*/ 0 w 15"/>
                <a:gd name="T75" fmla="*/ 6 h 9"/>
                <a:gd name="T76" fmla="*/ 2 w 15"/>
                <a:gd name="T7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" h="9">
                  <a:moveTo>
                    <a:pt x="2" y="9"/>
                  </a:moveTo>
                  <a:lnTo>
                    <a:pt x="2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4" y="9"/>
                  </a:lnTo>
                  <a:lnTo>
                    <a:pt x="5" y="9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8" y="7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4"/>
                  </a:lnTo>
                  <a:lnTo>
                    <a:pt x="8" y="4"/>
                  </a:lnTo>
                  <a:lnTo>
                    <a:pt x="7" y="5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FF9E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79" name="Freeform 915"/>
            <p:cNvSpPr>
              <a:spLocks/>
            </p:cNvSpPr>
            <p:nvPr/>
          </p:nvSpPr>
          <p:spPr bwMode="auto">
            <a:xfrm>
              <a:off x="4593" y="2131"/>
              <a:ext cx="6" cy="5"/>
            </a:xfrm>
            <a:custGeom>
              <a:avLst/>
              <a:gdLst>
                <a:gd name="T0" fmla="*/ 5 w 6"/>
                <a:gd name="T1" fmla="*/ 2 h 5"/>
                <a:gd name="T2" fmla="*/ 5 w 6"/>
                <a:gd name="T3" fmla="*/ 2 h 5"/>
                <a:gd name="T4" fmla="*/ 5 w 6"/>
                <a:gd name="T5" fmla="*/ 1 h 5"/>
                <a:gd name="T6" fmla="*/ 4 w 6"/>
                <a:gd name="T7" fmla="*/ 1 h 5"/>
                <a:gd name="T8" fmla="*/ 4 w 6"/>
                <a:gd name="T9" fmla="*/ 0 h 5"/>
                <a:gd name="T10" fmla="*/ 4 w 6"/>
                <a:gd name="T11" fmla="*/ 0 h 5"/>
                <a:gd name="T12" fmla="*/ 4 w 6"/>
                <a:gd name="T13" fmla="*/ 0 h 5"/>
                <a:gd name="T14" fmla="*/ 3 w 6"/>
                <a:gd name="T15" fmla="*/ 0 h 5"/>
                <a:gd name="T16" fmla="*/ 3 w 6"/>
                <a:gd name="T17" fmla="*/ 0 h 5"/>
                <a:gd name="T18" fmla="*/ 3 w 6"/>
                <a:gd name="T19" fmla="*/ 0 h 5"/>
                <a:gd name="T20" fmla="*/ 3 w 6"/>
                <a:gd name="T21" fmla="*/ 1 h 5"/>
                <a:gd name="T22" fmla="*/ 3 w 6"/>
                <a:gd name="T23" fmla="*/ 2 h 5"/>
                <a:gd name="T24" fmla="*/ 4 w 6"/>
                <a:gd name="T25" fmla="*/ 2 h 5"/>
                <a:gd name="T26" fmla="*/ 0 w 6"/>
                <a:gd name="T27" fmla="*/ 2 h 5"/>
                <a:gd name="T28" fmla="*/ 1 w 6"/>
                <a:gd name="T29" fmla="*/ 5 h 5"/>
                <a:gd name="T30" fmla="*/ 1 w 6"/>
                <a:gd name="T31" fmla="*/ 5 h 5"/>
                <a:gd name="T32" fmla="*/ 2 w 6"/>
                <a:gd name="T33" fmla="*/ 5 h 5"/>
                <a:gd name="T34" fmla="*/ 2 w 6"/>
                <a:gd name="T35" fmla="*/ 5 h 5"/>
                <a:gd name="T36" fmla="*/ 3 w 6"/>
                <a:gd name="T37" fmla="*/ 5 h 5"/>
                <a:gd name="T38" fmla="*/ 3 w 6"/>
                <a:gd name="T39" fmla="*/ 5 h 5"/>
                <a:gd name="T40" fmla="*/ 3 w 6"/>
                <a:gd name="T41" fmla="*/ 5 h 5"/>
                <a:gd name="T42" fmla="*/ 4 w 6"/>
                <a:gd name="T43" fmla="*/ 5 h 5"/>
                <a:gd name="T44" fmla="*/ 4 w 6"/>
                <a:gd name="T45" fmla="*/ 5 h 5"/>
                <a:gd name="T46" fmla="*/ 4 w 6"/>
                <a:gd name="T47" fmla="*/ 5 h 5"/>
                <a:gd name="T48" fmla="*/ 4 w 6"/>
                <a:gd name="T49" fmla="*/ 5 h 5"/>
                <a:gd name="T50" fmla="*/ 5 w 6"/>
                <a:gd name="T51" fmla="*/ 5 h 5"/>
                <a:gd name="T52" fmla="*/ 5 w 6"/>
                <a:gd name="T53" fmla="*/ 5 h 5"/>
                <a:gd name="T54" fmla="*/ 5 w 6"/>
                <a:gd name="T55" fmla="*/ 5 h 5"/>
                <a:gd name="T56" fmla="*/ 5 w 6"/>
                <a:gd name="T57" fmla="*/ 5 h 5"/>
                <a:gd name="T58" fmla="*/ 6 w 6"/>
                <a:gd name="T59" fmla="*/ 5 h 5"/>
                <a:gd name="T60" fmla="*/ 6 w 6"/>
                <a:gd name="T61" fmla="*/ 5 h 5"/>
                <a:gd name="T62" fmla="*/ 5 w 6"/>
                <a:gd name="T6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" h="5">
                  <a:moveTo>
                    <a:pt x="5" y="2"/>
                  </a:moveTo>
                  <a:lnTo>
                    <a:pt x="5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0" y="2"/>
                  </a:lnTo>
                  <a:lnTo>
                    <a:pt x="1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80" name="Freeform 916"/>
            <p:cNvSpPr>
              <a:spLocks/>
            </p:cNvSpPr>
            <p:nvPr/>
          </p:nvSpPr>
          <p:spPr bwMode="auto">
            <a:xfrm>
              <a:off x="4588" y="2092"/>
              <a:ext cx="23" cy="23"/>
            </a:xfrm>
            <a:custGeom>
              <a:avLst/>
              <a:gdLst>
                <a:gd name="T0" fmla="*/ 18 w 23"/>
                <a:gd name="T1" fmla="*/ 2 h 23"/>
                <a:gd name="T2" fmla="*/ 15 w 23"/>
                <a:gd name="T3" fmla="*/ 1 h 23"/>
                <a:gd name="T4" fmla="*/ 13 w 23"/>
                <a:gd name="T5" fmla="*/ 0 h 23"/>
                <a:gd name="T6" fmla="*/ 11 w 23"/>
                <a:gd name="T7" fmla="*/ 0 h 23"/>
                <a:gd name="T8" fmla="*/ 9 w 23"/>
                <a:gd name="T9" fmla="*/ 0 h 23"/>
                <a:gd name="T10" fmla="*/ 7 w 23"/>
                <a:gd name="T11" fmla="*/ 0 h 23"/>
                <a:gd name="T12" fmla="*/ 6 w 23"/>
                <a:gd name="T13" fmla="*/ 0 h 23"/>
                <a:gd name="T14" fmla="*/ 4 w 23"/>
                <a:gd name="T15" fmla="*/ 1 h 23"/>
                <a:gd name="T16" fmla="*/ 3 w 23"/>
                <a:gd name="T17" fmla="*/ 1 h 23"/>
                <a:gd name="T18" fmla="*/ 1 w 23"/>
                <a:gd name="T19" fmla="*/ 3 h 23"/>
                <a:gd name="T20" fmla="*/ 0 w 23"/>
                <a:gd name="T21" fmla="*/ 5 h 23"/>
                <a:gd name="T22" fmla="*/ 0 w 23"/>
                <a:gd name="T23" fmla="*/ 7 h 23"/>
                <a:gd name="T24" fmla="*/ 0 w 23"/>
                <a:gd name="T25" fmla="*/ 9 h 23"/>
                <a:gd name="T26" fmla="*/ 0 w 23"/>
                <a:gd name="T27" fmla="*/ 11 h 23"/>
                <a:gd name="T28" fmla="*/ 1 w 23"/>
                <a:gd name="T29" fmla="*/ 12 h 23"/>
                <a:gd name="T30" fmla="*/ 2 w 23"/>
                <a:gd name="T31" fmla="*/ 13 h 23"/>
                <a:gd name="T32" fmla="*/ 3 w 23"/>
                <a:gd name="T33" fmla="*/ 14 h 23"/>
                <a:gd name="T34" fmla="*/ 5 w 23"/>
                <a:gd name="T35" fmla="*/ 15 h 23"/>
                <a:gd name="T36" fmla="*/ 7 w 23"/>
                <a:gd name="T37" fmla="*/ 16 h 23"/>
                <a:gd name="T38" fmla="*/ 9 w 23"/>
                <a:gd name="T39" fmla="*/ 16 h 23"/>
                <a:gd name="T40" fmla="*/ 11 w 23"/>
                <a:gd name="T41" fmla="*/ 16 h 23"/>
                <a:gd name="T42" fmla="*/ 12 w 23"/>
                <a:gd name="T43" fmla="*/ 16 h 23"/>
                <a:gd name="T44" fmla="*/ 13 w 23"/>
                <a:gd name="T45" fmla="*/ 16 h 23"/>
                <a:gd name="T46" fmla="*/ 14 w 23"/>
                <a:gd name="T47" fmla="*/ 16 h 23"/>
                <a:gd name="T48" fmla="*/ 14 w 23"/>
                <a:gd name="T49" fmla="*/ 19 h 23"/>
                <a:gd name="T50" fmla="*/ 15 w 23"/>
                <a:gd name="T51" fmla="*/ 22 h 23"/>
                <a:gd name="T52" fmla="*/ 16 w 23"/>
                <a:gd name="T53" fmla="*/ 23 h 23"/>
                <a:gd name="T54" fmla="*/ 18 w 23"/>
                <a:gd name="T55" fmla="*/ 23 h 23"/>
                <a:gd name="T56" fmla="*/ 21 w 23"/>
                <a:gd name="T57" fmla="*/ 22 h 23"/>
                <a:gd name="T58" fmla="*/ 22 w 23"/>
                <a:gd name="T59" fmla="*/ 21 h 23"/>
                <a:gd name="T60" fmla="*/ 23 w 23"/>
                <a:gd name="T61" fmla="*/ 19 h 23"/>
                <a:gd name="T62" fmla="*/ 23 w 23"/>
                <a:gd name="T63" fmla="*/ 14 h 23"/>
                <a:gd name="T64" fmla="*/ 22 w 23"/>
                <a:gd name="T65" fmla="*/ 9 h 23"/>
                <a:gd name="T66" fmla="*/ 20 w 23"/>
                <a:gd name="T6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23">
                  <a:moveTo>
                    <a:pt x="19" y="3"/>
                  </a:moveTo>
                  <a:lnTo>
                    <a:pt x="18" y="2"/>
                  </a:lnTo>
                  <a:lnTo>
                    <a:pt x="17" y="2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1" y="12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4" y="15"/>
                  </a:lnTo>
                  <a:lnTo>
                    <a:pt x="5" y="15"/>
                  </a:lnTo>
                  <a:lnTo>
                    <a:pt x="6" y="16"/>
                  </a:lnTo>
                  <a:lnTo>
                    <a:pt x="7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0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5" y="16"/>
                  </a:lnTo>
                  <a:lnTo>
                    <a:pt x="14" y="19"/>
                  </a:lnTo>
                  <a:lnTo>
                    <a:pt x="14" y="21"/>
                  </a:lnTo>
                  <a:lnTo>
                    <a:pt x="15" y="22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2" y="22"/>
                  </a:lnTo>
                  <a:lnTo>
                    <a:pt x="22" y="21"/>
                  </a:lnTo>
                  <a:lnTo>
                    <a:pt x="23" y="20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3" y="14"/>
                  </a:lnTo>
                  <a:lnTo>
                    <a:pt x="22" y="12"/>
                  </a:lnTo>
                  <a:lnTo>
                    <a:pt x="22" y="9"/>
                  </a:lnTo>
                  <a:lnTo>
                    <a:pt x="21" y="6"/>
                  </a:lnTo>
                  <a:lnTo>
                    <a:pt x="20" y="4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81" name="Freeform 917"/>
            <p:cNvSpPr>
              <a:spLocks/>
            </p:cNvSpPr>
            <p:nvPr/>
          </p:nvSpPr>
          <p:spPr bwMode="auto">
            <a:xfrm>
              <a:off x="4585" y="2095"/>
              <a:ext cx="25" cy="22"/>
            </a:xfrm>
            <a:custGeom>
              <a:avLst/>
              <a:gdLst>
                <a:gd name="T0" fmla="*/ 25 w 25"/>
                <a:gd name="T1" fmla="*/ 9 h 22"/>
                <a:gd name="T2" fmla="*/ 25 w 25"/>
                <a:gd name="T3" fmla="*/ 10 h 22"/>
                <a:gd name="T4" fmla="*/ 25 w 25"/>
                <a:gd name="T5" fmla="*/ 12 h 22"/>
                <a:gd name="T6" fmla="*/ 24 w 25"/>
                <a:gd name="T7" fmla="*/ 14 h 22"/>
                <a:gd name="T8" fmla="*/ 23 w 25"/>
                <a:gd name="T9" fmla="*/ 15 h 22"/>
                <a:gd name="T10" fmla="*/ 22 w 25"/>
                <a:gd name="T11" fmla="*/ 15 h 22"/>
                <a:gd name="T12" fmla="*/ 21 w 25"/>
                <a:gd name="T13" fmla="*/ 16 h 22"/>
                <a:gd name="T14" fmla="*/ 21 w 25"/>
                <a:gd name="T15" fmla="*/ 16 h 22"/>
                <a:gd name="T16" fmla="*/ 21 w 25"/>
                <a:gd name="T17" fmla="*/ 16 h 22"/>
                <a:gd name="T18" fmla="*/ 20 w 25"/>
                <a:gd name="T19" fmla="*/ 18 h 22"/>
                <a:gd name="T20" fmla="*/ 19 w 25"/>
                <a:gd name="T21" fmla="*/ 19 h 22"/>
                <a:gd name="T22" fmla="*/ 18 w 25"/>
                <a:gd name="T23" fmla="*/ 20 h 22"/>
                <a:gd name="T24" fmla="*/ 16 w 25"/>
                <a:gd name="T25" fmla="*/ 20 h 22"/>
                <a:gd name="T26" fmla="*/ 15 w 25"/>
                <a:gd name="T27" fmla="*/ 21 h 22"/>
                <a:gd name="T28" fmla="*/ 14 w 25"/>
                <a:gd name="T29" fmla="*/ 21 h 22"/>
                <a:gd name="T30" fmla="*/ 12 w 25"/>
                <a:gd name="T31" fmla="*/ 22 h 22"/>
                <a:gd name="T32" fmla="*/ 10 w 25"/>
                <a:gd name="T33" fmla="*/ 22 h 22"/>
                <a:gd name="T34" fmla="*/ 8 w 25"/>
                <a:gd name="T35" fmla="*/ 21 h 22"/>
                <a:gd name="T36" fmla="*/ 6 w 25"/>
                <a:gd name="T37" fmla="*/ 20 h 22"/>
                <a:gd name="T38" fmla="*/ 4 w 25"/>
                <a:gd name="T39" fmla="*/ 19 h 22"/>
                <a:gd name="T40" fmla="*/ 3 w 25"/>
                <a:gd name="T41" fmla="*/ 18 h 22"/>
                <a:gd name="T42" fmla="*/ 2 w 25"/>
                <a:gd name="T43" fmla="*/ 16 h 22"/>
                <a:gd name="T44" fmla="*/ 1 w 25"/>
                <a:gd name="T45" fmla="*/ 14 h 22"/>
                <a:gd name="T46" fmla="*/ 0 w 25"/>
                <a:gd name="T47" fmla="*/ 12 h 22"/>
                <a:gd name="T48" fmla="*/ 0 w 25"/>
                <a:gd name="T49" fmla="*/ 10 h 22"/>
                <a:gd name="T50" fmla="*/ 1 w 25"/>
                <a:gd name="T51" fmla="*/ 7 h 22"/>
                <a:gd name="T52" fmla="*/ 2 w 25"/>
                <a:gd name="T53" fmla="*/ 5 h 22"/>
                <a:gd name="T54" fmla="*/ 3 w 25"/>
                <a:gd name="T55" fmla="*/ 4 h 22"/>
                <a:gd name="T56" fmla="*/ 3 w 25"/>
                <a:gd name="T57" fmla="*/ 4 h 22"/>
                <a:gd name="T58" fmla="*/ 3 w 25"/>
                <a:gd name="T59" fmla="*/ 3 h 22"/>
                <a:gd name="T60" fmla="*/ 4 w 25"/>
                <a:gd name="T61" fmla="*/ 3 h 22"/>
                <a:gd name="T62" fmla="*/ 4 w 25"/>
                <a:gd name="T63" fmla="*/ 2 h 22"/>
                <a:gd name="T64" fmla="*/ 5 w 25"/>
                <a:gd name="T65" fmla="*/ 2 h 22"/>
                <a:gd name="T66" fmla="*/ 7 w 25"/>
                <a:gd name="T67" fmla="*/ 1 h 22"/>
                <a:gd name="T68" fmla="*/ 9 w 25"/>
                <a:gd name="T69" fmla="*/ 0 h 22"/>
                <a:gd name="T70" fmla="*/ 12 w 25"/>
                <a:gd name="T71" fmla="*/ 0 h 22"/>
                <a:gd name="T72" fmla="*/ 14 w 25"/>
                <a:gd name="T73" fmla="*/ 0 h 22"/>
                <a:gd name="T74" fmla="*/ 16 w 25"/>
                <a:gd name="T75" fmla="*/ 1 h 22"/>
                <a:gd name="T76" fmla="*/ 17 w 25"/>
                <a:gd name="T77" fmla="*/ 2 h 22"/>
                <a:gd name="T78" fmla="*/ 18 w 25"/>
                <a:gd name="T79" fmla="*/ 3 h 22"/>
                <a:gd name="T80" fmla="*/ 20 w 25"/>
                <a:gd name="T81" fmla="*/ 4 h 22"/>
                <a:gd name="T82" fmla="*/ 21 w 25"/>
                <a:gd name="T83" fmla="*/ 5 h 22"/>
                <a:gd name="T84" fmla="*/ 22 w 25"/>
                <a:gd name="T85" fmla="*/ 6 h 22"/>
                <a:gd name="T86" fmla="*/ 24 w 25"/>
                <a:gd name="T87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" h="22">
                  <a:moveTo>
                    <a:pt x="25" y="9"/>
                  </a:moveTo>
                  <a:lnTo>
                    <a:pt x="25" y="9"/>
                  </a:lnTo>
                  <a:lnTo>
                    <a:pt x="25" y="10"/>
                  </a:lnTo>
                  <a:lnTo>
                    <a:pt x="25" y="10"/>
                  </a:lnTo>
                  <a:lnTo>
                    <a:pt x="25" y="11"/>
                  </a:lnTo>
                  <a:lnTo>
                    <a:pt x="25" y="12"/>
                  </a:lnTo>
                  <a:lnTo>
                    <a:pt x="25" y="13"/>
                  </a:lnTo>
                  <a:lnTo>
                    <a:pt x="24" y="14"/>
                  </a:lnTo>
                  <a:lnTo>
                    <a:pt x="24" y="14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2" y="15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0" y="17"/>
                  </a:lnTo>
                  <a:lnTo>
                    <a:pt x="20" y="18"/>
                  </a:lnTo>
                  <a:lnTo>
                    <a:pt x="19" y="18"/>
                  </a:lnTo>
                  <a:lnTo>
                    <a:pt x="19" y="19"/>
                  </a:lnTo>
                  <a:lnTo>
                    <a:pt x="18" y="19"/>
                  </a:lnTo>
                  <a:lnTo>
                    <a:pt x="18" y="20"/>
                  </a:lnTo>
                  <a:lnTo>
                    <a:pt x="17" y="20"/>
                  </a:lnTo>
                  <a:lnTo>
                    <a:pt x="16" y="20"/>
                  </a:lnTo>
                  <a:lnTo>
                    <a:pt x="16" y="21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3" y="22"/>
                  </a:lnTo>
                  <a:lnTo>
                    <a:pt x="12" y="22"/>
                  </a:lnTo>
                  <a:lnTo>
                    <a:pt x="11" y="22"/>
                  </a:lnTo>
                  <a:lnTo>
                    <a:pt x="10" y="22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7" y="21"/>
                  </a:lnTo>
                  <a:lnTo>
                    <a:pt x="6" y="20"/>
                  </a:lnTo>
                  <a:lnTo>
                    <a:pt x="5" y="20"/>
                  </a:lnTo>
                  <a:lnTo>
                    <a:pt x="4" y="19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1" y="7"/>
                  </a:lnTo>
                  <a:lnTo>
                    <a:pt x="1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1" y="5"/>
                  </a:lnTo>
                  <a:lnTo>
                    <a:pt x="22" y="5"/>
                  </a:lnTo>
                  <a:lnTo>
                    <a:pt x="22" y="6"/>
                  </a:lnTo>
                  <a:lnTo>
                    <a:pt x="23" y="7"/>
                  </a:lnTo>
                  <a:lnTo>
                    <a:pt x="24" y="8"/>
                  </a:lnTo>
                  <a:lnTo>
                    <a:pt x="2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82" name="Freeform 918"/>
            <p:cNvSpPr>
              <a:spLocks/>
            </p:cNvSpPr>
            <p:nvPr/>
          </p:nvSpPr>
          <p:spPr bwMode="auto">
            <a:xfrm>
              <a:off x="4587" y="2097"/>
              <a:ext cx="22" cy="18"/>
            </a:xfrm>
            <a:custGeom>
              <a:avLst/>
              <a:gdLst>
                <a:gd name="T0" fmla="*/ 20 w 22"/>
                <a:gd name="T1" fmla="*/ 7 h 18"/>
                <a:gd name="T2" fmla="*/ 19 w 22"/>
                <a:gd name="T3" fmla="*/ 7 h 18"/>
                <a:gd name="T4" fmla="*/ 19 w 22"/>
                <a:gd name="T5" fmla="*/ 7 h 18"/>
                <a:gd name="T6" fmla="*/ 19 w 22"/>
                <a:gd name="T7" fmla="*/ 7 h 18"/>
                <a:gd name="T8" fmla="*/ 18 w 22"/>
                <a:gd name="T9" fmla="*/ 7 h 18"/>
                <a:gd name="T10" fmla="*/ 18 w 22"/>
                <a:gd name="T11" fmla="*/ 6 h 18"/>
                <a:gd name="T12" fmla="*/ 17 w 22"/>
                <a:gd name="T13" fmla="*/ 4 h 18"/>
                <a:gd name="T14" fmla="*/ 16 w 22"/>
                <a:gd name="T15" fmla="*/ 3 h 18"/>
                <a:gd name="T16" fmla="*/ 15 w 22"/>
                <a:gd name="T17" fmla="*/ 2 h 18"/>
                <a:gd name="T18" fmla="*/ 14 w 22"/>
                <a:gd name="T19" fmla="*/ 1 h 18"/>
                <a:gd name="T20" fmla="*/ 12 w 22"/>
                <a:gd name="T21" fmla="*/ 0 h 18"/>
                <a:gd name="T22" fmla="*/ 11 w 22"/>
                <a:gd name="T23" fmla="*/ 0 h 18"/>
                <a:gd name="T24" fmla="*/ 9 w 22"/>
                <a:gd name="T25" fmla="*/ 0 h 18"/>
                <a:gd name="T26" fmla="*/ 7 w 22"/>
                <a:gd name="T27" fmla="*/ 0 h 18"/>
                <a:gd name="T28" fmla="*/ 6 w 22"/>
                <a:gd name="T29" fmla="*/ 0 h 18"/>
                <a:gd name="T30" fmla="*/ 4 w 22"/>
                <a:gd name="T31" fmla="*/ 1 h 18"/>
                <a:gd name="T32" fmla="*/ 3 w 22"/>
                <a:gd name="T33" fmla="*/ 2 h 18"/>
                <a:gd name="T34" fmla="*/ 1 w 22"/>
                <a:gd name="T35" fmla="*/ 4 h 18"/>
                <a:gd name="T36" fmla="*/ 1 w 22"/>
                <a:gd name="T37" fmla="*/ 5 h 18"/>
                <a:gd name="T38" fmla="*/ 0 w 22"/>
                <a:gd name="T39" fmla="*/ 7 h 18"/>
                <a:gd name="T40" fmla="*/ 0 w 22"/>
                <a:gd name="T41" fmla="*/ 9 h 18"/>
                <a:gd name="T42" fmla="*/ 0 w 22"/>
                <a:gd name="T43" fmla="*/ 11 h 18"/>
                <a:gd name="T44" fmla="*/ 1 w 22"/>
                <a:gd name="T45" fmla="*/ 12 h 18"/>
                <a:gd name="T46" fmla="*/ 1 w 22"/>
                <a:gd name="T47" fmla="*/ 14 h 18"/>
                <a:gd name="T48" fmla="*/ 3 w 22"/>
                <a:gd name="T49" fmla="*/ 15 h 18"/>
                <a:gd name="T50" fmla="*/ 4 w 22"/>
                <a:gd name="T51" fmla="*/ 16 h 18"/>
                <a:gd name="T52" fmla="*/ 6 w 22"/>
                <a:gd name="T53" fmla="*/ 17 h 18"/>
                <a:gd name="T54" fmla="*/ 7 w 22"/>
                <a:gd name="T55" fmla="*/ 18 h 18"/>
                <a:gd name="T56" fmla="*/ 9 w 22"/>
                <a:gd name="T57" fmla="*/ 18 h 18"/>
                <a:gd name="T58" fmla="*/ 11 w 22"/>
                <a:gd name="T59" fmla="*/ 18 h 18"/>
                <a:gd name="T60" fmla="*/ 12 w 22"/>
                <a:gd name="T61" fmla="*/ 17 h 18"/>
                <a:gd name="T62" fmla="*/ 14 w 22"/>
                <a:gd name="T63" fmla="*/ 17 h 18"/>
                <a:gd name="T64" fmla="*/ 15 w 22"/>
                <a:gd name="T65" fmla="*/ 16 h 18"/>
                <a:gd name="T66" fmla="*/ 16 w 22"/>
                <a:gd name="T67" fmla="*/ 15 h 18"/>
                <a:gd name="T68" fmla="*/ 17 w 22"/>
                <a:gd name="T69" fmla="*/ 14 h 18"/>
                <a:gd name="T70" fmla="*/ 18 w 22"/>
                <a:gd name="T71" fmla="*/ 13 h 18"/>
                <a:gd name="T72" fmla="*/ 18 w 22"/>
                <a:gd name="T73" fmla="*/ 11 h 18"/>
                <a:gd name="T74" fmla="*/ 18 w 22"/>
                <a:gd name="T75" fmla="*/ 11 h 18"/>
                <a:gd name="T76" fmla="*/ 19 w 22"/>
                <a:gd name="T77" fmla="*/ 12 h 18"/>
                <a:gd name="T78" fmla="*/ 19 w 22"/>
                <a:gd name="T79" fmla="*/ 12 h 18"/>
                <a:gd name="T80" fmla="*/ 20 w 22"/>
                <a:gd name="T81" fmla="*/ 12 h 18"/>
                <a:gd name="T82" fmla="*/ 20 w 22"/>
                <a:gd name="T83" fmla="*/ 12 h 18"/>
                <a:gd name="T84" fmla="*/ 20 w 22"/>
                <a:gd name="T85" fmla="*/ 12 h 18"/>
                <a:gd name="T86" fmla="*/ 21 w 22"/>
                <a:gd name="T87" fmla="*/ 11 h 18"/>
                <a:gd name="T88" fmla="*/ 21 w 22"/>
                <a:gd name="T89" fmla="*/ 11 h 18"/>
                <a:gd name="T90" fmla="*/ 21 w 22"/>
                <a:gd name="T91" fmla="*/ 11 h 18"/>
                <a:gd name="T92" fmla="*/ 21 w 22"/>
                <a:gd name="T93" fmla="*/ 10 h 18"/>
                <a:gd name="T94" fmla="*/ 22 w 22"/>
                <a:gd name="T95" fmla="*/ 10 h 18"/>
                <a:gd name="T96" fmla="*/ 22 w 22"/>
                <a:gd name="T97" fmla="*/ 9 h 18"/>
                <a:gd name="T98" fmla="*/ 22 w 22"/>
                <a:gd name="T99" fmla="*/ 9 h 18"/>
                <a:gd name="T100" fmla="*/ 21 w 22"/>
                <a:gd name="T101" fmla="*/ 8 h 18"/>
                <a:gd name="T102" fmla="*/ 21 w 22"/>
                <a:gd name="T103" fmla="*/ 8 h 18"/>
                <a:gd name="T104" fmla="*/ 21 w 22"/>
                <a:gd name="T105" fmla="*/ 7 h 18"/>
                <a:gd name="T106" fmla="*/ 21 w 22"/>
                <a:gd name="T107" fmla="*/ 7 h 18"/>
                <a:gd name="T108" fmla="*/ 20 w 22"/>
                <a:gd name="T109" fmla="*/ 7 h 18"/>
                <a:gd name="T110" fmla="*/ 20 w 22"/>
                <a:gd name="T111" fmla="*/ 7 h 18"/>
                <a:gd name="T112" fmla="*/ 20 w 22"/>
                <a:gd name="T113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" h="18">
                  <a:moveTo>
                    <a:pt x="20" y="7"/>
                  </a:move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8" y="6"/>
                  </a:lnTo>
                  <a:lnTo>
                    <a:pt x="17" y="4"/>
                  </a:lnTo>
                  <a:lnTo>
                    <a:pt x="16" y="3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3" y="15"/>
                  </a:lnTo>
                  <a:lnTo>
                    <a:pt x="4" y="16"/>
                  </a:lnTo>
                  <a:lnTo>
                    <a:pt x="6" y="17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2" y="17"/>
                  </a:lnTo>
                  <a:lnTo>
                    <a:pt x="14" y="17"/>
                  </a:lnTo>
                  <a:lnTo>
                    <a:pt x="15" y="16"/>
                  </a:lnTo>
                  <a:lnTo>
                    <a:pt x="16" y="15"/>
                  </a:lnTo>
                  <a:lnTo>
                    <a:pt x="17" y="14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10"/>
                  </a:lnTo>
                  <a:lnTo>
                    <a:pt x="22" y="10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83" name="Freeform 919"/>
            <p:cNvSpPr>
              <a:spLocks/>
            </p:cNvSpPr>
            <p:nvPr/>
          </p:nvSpPr>
          <p:spPr bwMode="auto">
            <a:xfrm>
              <a:off x="4591" y="2109"/>
              <a:ext cx="9" cy="3"/>
            </a:xfrm>
            <a:custGeom>
              <a:avLst/>
              <a:gdLst>
                <a:gd name="T0" fmla="*/ 0 w 9"/>
                <a:gd name="T1" fmla="*/ 0 h 3"/>
                <a:gd name="T2" fmla="*/ 1 w 9"/>
                <a:gd name="T3" fmla="*/ 1 h 3"/>
                <a:gd name="T4" fmla="*/ 1 w 9"/>
                <a:gd name="T5" fmla="*/ 2 h 3"/>
                <a:gd name="T6" fmla="*/ 1 w 9"/>
                <a:gd name="T7" fmla="*/ 2 h 3"/>
                <a:gd name="T8" fmla="*/ 2 w 9"/>
                <a:gd name="T9" fmla="*/ 3 h 3"/>
                <a:gd name="T10" fmla="*/ 3 w 9"/>
                <a:gd name="T11" fmla="*/ 3 h 3"/>
                <a:gd name="T12" fmla="*/ 3 w 9"/>
                <a:gd name="T13" fmla="*/ 3 h 3"/>
                <a:gd name="T14" fmla="*/ 4 w 9"/>
                <a:gd name="T15" fmla="*/ 3 h 3"/>
                <a:gd name="T16" fmla="*/ 4 w 9"/>
                <a:gd name="T17" fmla="*/ 3 h 3"/>
                <a:gd name="T18" fmla="*/ 5 w 9"/>
                <a:gd name="T19" fmla="*/ 3 h 3"/>
                <a:gd name="T20" fmla="*/ 5 w 9"/>
                <a:gd name="T21" fmla="*/ 3 h 3"/>
                <a:gd name="T22" fmla="*/ 5 w 9"/>
                <a:gd name="T23" fmla="*/ 3 h 3"/>
                <a:gd name="T24" fmla="*/ 6 w 9"/>
                <a:gd name="T25" fmla="*/ 3 h 3"/>
                <a:gd name="T26" fmla="*/ 9 w 9"/>
                <a:gd name="T27" fmla="*/ 0 h 3"/>
                <a:gd name="T28" fmla="*/ 0 w 9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3">
                  <a:moveTo>
                    <a:pt x="0" y="0"/>
                  </a:move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84" name="Freeform 920"/>
            <p:cNvSpPr>
              <a:spLocks/>
            </p:cNvSpPr>
            <p:nvPr/>
          </p:nvSpPr>
          <p:spPr bwMode="auto">
            <a:xfrm>
              <a:off x="4593" y="2110"/>
              <a:ext cx="5" cy="1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1 h 1"/>
                <a:gd name="T4" fmla="*/ 4 w 5"/>
                <a:gd name="T5" fmla="*/ 1 h 1"/>
                <a:gd name="T6" fmla="*/ 5 w 5"/>
                <a:gd name="T7" fmla="*/ 0 h 1"/>
                <a:gd name="T8" fmla="*/ 0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lnTo>
                    <a:pt x="0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85" name="Freeform 921"/>
            <p:cNvSpPr>
              <a:spLocks/>
            </p:cNvSpPr>
            <p:nvPr/>
          </p:nvSpPr>
          <p:spPr bwMode="auto">
            <a:xfrm>
              <a:off x="4587" y="2093"/>
              <a:ext cx="17" cy="6"/>
            </a:xfrm>
            <a:custGeom>
              <a:avLst/>
              <a:gdLst>
                <a:gd name="T0" fmla="*/ 14 w 17"/>
                <a:gd name="T1" fmla="*/ 1 h 6"/>
                <a:gd name="T2" fmla="*/ 14 w 17"/>
                <a:gd name="T3" fmla="*/ 1 h 6"/>
                <a:gd name="T4" fmla="*/ 13 w 17"/>
                <a:gd name="T5" fmla="*/ 1 h 6"/>
                <a:gd name="T6" fmla="*/ 13 w 17"/>
                <a:gd name="T7" fmla="*/ 1 h 6"/>
                <a:gd name="T8" fmla="*/ 12 w 17"/>
                <a:gd name="T9" fmla="*/ 1 h 6"/>
                <a:gd name="T10" fmla="*/ 12 w 17"/>
                <a:gd name="T11" fmla="*/ 1 h 6"/>
                <a:gd name="T12" fmla="*/ 11 w 17"/>
                <a:gd name="T13" fmla="*/ 1 h 6"/>
                <a:gd name="T14" fmla="*/ 10 w 17"/>
                <a:gd name="T15" fmla="*/ 1 h 6"/>
                <a:gd name="T16" fmla="*/ 9 w 17"/>
                <a:gd name="T17" fmla="*/ 0 h 6"/>
                <a:gd name="T18" fmla="*/ 8 w 17"/>
                <a:gd name="T19" fmla="*/ 0 h 6"/>
                <a:gd name="T20" fmla="*/ 8 w 17"/>
                <a:gd name="T21" fmla="*/ 0 h 6"/>
                <a:gd name="T22" fmla="*/ 7 w 17"/>
                <a:gd name="T23" fmla="*/ 0 h 6"/>
                <a:gd name="T24" fmla="*/ 6 w 17"/>
                <a:gd name="T25" fmla="*/ 0 h 6"/>
                <a:gd name="T26" fmla="*/ 6 w 17"/>
                <a:gd name="T27" fmla="*/ 0 h 6"/>
                <a:gd name="T28" fmla="*/ 5 w 17"/>
                <a:gd name="T29" fmla="*/ 0 h 6"/>
                <a:gd name="T30" fmla="*/ 5 w 17"/>
                <a:gd name="T31" fmla="*/ 0 h 6"/>
                <a:gd name="T32" fmla="*/ 4 w 17"/>
                <a:gd name="T33" fmla="*/ 0 h 6"/>
                <a:gd name="T34" fmla="*/ 3 w 17"/>
                <a:gd name="T35" fmla="*/ 0 h 6"/>
                <a:gd name="T36" fmla="*/ 3 w 17"/>
                <a:gd name="T37" fmla="*/ 1 h 6"/>
                <a:gd name="T38" fmla="*/ 2 w 17"/>
                <a:gd name="T39" fmla="*/ 1 h 6"/>
                <a:gd name="T40" fmla="*/ 1 w 17"/>
                <a:gd name="T41" fmla="*/ 2 h 6"/>
                <a:gd name="T42" fmla="*/ 0 w 17"/>
                <a:gd name="T43" fmla="*/ 3 h 6"/>
                <a:gd name="T44" fmla="*/ 0 w 17"/>
                <a:gd name="T45" fmla="*/ 4 h 6"/>
                <a:gd name="T46" fmla="*/ 0 w 17"/>
                <a:gd name="T47" fmla="*/ 4 h 6"/>
                <a:gd name="T48" fmla="*/ 0 w 17"/>
                <a:gd name="T49" fmla="*/ 5 h 6"/>
                <a:gd name="T50" fmla="*/ 0 w 17"/>
                <a:gd name="T51" fmla="*/ 5 h 6"/>
                <a:gd name="T52" fmla="*/ 0 w 17"/>
                <a:gd name="T53" fmla="*/ 5 h 6"/>
                <a:gd name="T54" fmla="*/ 1 w 17"/>
                <a:gd name="T55" fmla="*/ 5 h 6"/>
                <a:gd name="T56" fmla="*/ 2 w 17"/>
                <a:gd name="T57" fmla="*/ 6 h 6"/>
                <a:gd name="T58" fmla="*/ 3 w 17"/>
                <a:gd name="T59" fmla="*/ 6 h 6"/>
                <a:gd name="T60" fmla="*/ 5 w 17"/>
                <a:gd name="T61" fmla="*/ 6 h 6"/>
                <a:gd name="T62" fmla="*/ 6 w 17"/>
                <a:gd name="T63" fmla="*/ 6 h 6"/>
                <a:gd name="T64" fmla="*/ 8 w 17"/>
                <a:gd name="T65" fmla="*/ 6 h 6"/>
                <a:gd name="T66" fmla="*/ 9 w 17"/>
                <a:gd name="T67" fmla="*/ 6 h 6"/>
                <a:gd name="T68" fmla="*/ 11 w 17"/>
                <a:gd name="T69" fmla="*/ 6 h 6"/>
                <a:gd name="T70" fmla="*/ 12 w 17"/>
                <a:gd name="T71" fmla="*/ 6 h 6"/>
                <a:gd name="T72" fmla="*/ 14 w 17"/>
                <a:gd name="T73" fmla="*/ 6 h 6"/>
                <a:gd name="T74" fmla="*/ 15 w 17"/>
                <a:gd name="T75" fmla="*/ 6 h 6"/>
                <a:gd name="T76" fmla="*/ 16 w 17"/>
                <a:gd name="T77" fmla="*/ 6 h 6"/>
                <a:gd name="T78" fmla="*/ 16 w 17"/>
                <a:gd name="T79" fmla="*/ 6 h 6"/>
                <a:gd name="T80" fmla="*/ 16 w 17"/>
                <a:gd name="T81" fmla="*/ 6 h 6"/>
                <a:gd name="T82" fmla="*/ 17 w 17"/>
                <a:gd name="T83" fmla="*/ 6 h 6"/>
                <a:gd name="T84" fmla="*/ 17 w 17"/>
                <a:gd name="T85" fmla="*/ 5 h 6"/>
                <a:gd name="T86" fmla="*/ 17 w 17"/>
                <a:gd name="T87" fmla="*/ 4 h 6"/>
                <a:gd name="T88" fmla="*/ 17 w 17"/>
                <a:gd name="T89" fmla="*/ 3 h 6"/>
                <a:gd name="T90" fmla="*/ 16 w 17"/>
                <a:gd name="T91" fmla="*/ 3 h 6"/>
                <a:gd name="T92" fmla="*/ 16 w 17"/>
                <a:gd name="T93" fmla="*/ 2 h 6"/>
                <a:gd name="T94" fmla="*/ 15 w 17"/>
                <a:gd name="T95" fmla="*/ 1 h 6"/>
                <a:gd name="T96" fmla="*/ 14 w 17"/>
                <a:gd name="T9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" h="6">
                  <a:moveTo>
                    <a:pt x="14" y="1"/>
                  </a:moveTo>
                  <a:lnTo>
                    <a:pt x="14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6"/>
                  </a:lnTo>
                  <a:lnTo>
                    <a:pt x="3" y="6"/>
                  </a:lnTo>
                  <a:lnTo>
                    <a:pt x="5" y="6"/>
                  </a:lnTo>
                  <a:lnTo>
                    <a:pt x="6" y="6"/>
                  </a:lnTo>
                  <a:lnTo>
                    <a:pt x="8" y="6"/>
                  </a:lnTo>
                  <a:lnTo>
                    <a:pt x="9" y="6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86" name="Freeform 922"/>
            <p:cNvSpPr>
              <a:spLocks/>
            </p:cNvSpPr>
            <p:nvPr/>
          </p:nvSpPr>
          <p:spPr bwMode="auto">
            <a:xfrm>
              <a:off x="4606" y="2107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0 h 1"/>
                <a:gd name="T12" fmla="*/ 1 w 1"/>
                <a:gd name="T13" fmla="*/ 0 h 1"/>
                <a:gd name="T14" fmla="*/ 1 w 1"/>
                <a:gd name="T15" fmla="*/ 0 h 1"/>
                <a:gd name="T16" fmla="*/ 0 w 1"/>
                <a:gd name="T17" fmla="*/ 0 h 1"/>
                <a:gd name="T18" fmla="*/ 0 w 1"/>
                <a:gd name="T19" fmla="*/ 0 h 1"/>
                <a:gd name="T20" fmla="*/ 0 w 1"/>
                <a:gd name="T21" fmla="*/ 0 h 1"/>
                <a:gd name="T22" fmla="*/ 0 w 1"/>
                <a:gd name="T23" fmla="*/ 0 h 1"/>
                <a:gd name="T24" fmla="*/ 0 w 1"/>
                <a:gd name="T25" fmla="*/ 1 h 1"/>
                <a:gd name="T26" fmla="*/ 0 w 1"/>
                <a:gd name="T27" fmla="*/ 1 h 1"/>
                <a:gd name="T28" fmla="*/ 0 w 1"/>
                <a:gd name="T29" fmla="*/ 1 h 1"/>
                <a:gd name="T30" fmla="*/ 0 w 1"/>
                <a:gd name="T31" fmla="*/ 1 h 1"/>
                <a:gd name="T32" fmla="*/ 0 w 1"/>
                <a:gd name="T3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87" name="Freeform 923"/>
            <p:cNvSpPr>
              <a:spLocks/>
            </p:cNvSpPr>
            <p:nvPr/>
          </p:nvSpPr>
          <p:spPr bwMode="auto">
            <a:xfrm>
              <a:off x="4591" y="2118"/>
              <a:ext cx="15" cy="9"/>
            </a:xfrm>
            <a:custGeom>
              <a:avLst/>
              <a:gdLst>
                <a:gd name="T0" fmla="*/ 15 w 15"/>
                <a:gd name="T1" fmla="*/ 5 h 9"/>
                <a:gd name="T2" fmla="*/ 13 w 15"/>
                <a:gd name="T3" fmla="*/ 3 h 9"/>
                <a:gd name="T4" fmla="*/ 15 w 15"/>
                <a:gd name="T5" fmla="*/ 2 h 9"/>
                <a:gd name="T6" fmla="*/ 14 w 15"/>
                <a:gd name="T7" fmla="*/ 0 h 9"/>
                <a:gd name="T8" fmla="*/ 13 w 15"/>
                <a:gd name="T9" fmla="*/ 0 h 9"/>
                <a:gd name="T10" fmla="*/ 14 w 15"/>
                <a:gd name="T11" fmla="*/ 1 h 9"/>
                <a:gd name="T12" fmla="*/ 12 w 15"/>
                <a:gd name="T13" fmla="*/ 3 h 9"/>
                <a:gd name="T14" fmla="*/ 12 w 15"/>
                <a:gd name="T15" fmla="*/ 3 h 9"/>
                <a:gd name="T16" fmla="*/ 13 w 15"/>
                <a:gd name="T17" fmla="*/ 4 h 9"/>
                <a:gd name="T18" fmla="*/ 13 w 15"/>
                <a:gd name="T19" fmla="*/ 4 h 9"/>
                <a:gd name="T20" fmla="*/ 13 w 15"/>
                <a:gd name="T21" fmla="*/ 4 h 9"/>
                <a:gd name="T22" fmla="*/ 7 w 15"/>
                <a:gd name="T23" fmla="*/ 8 h 9"/>
                <a:gd name="T24" fmla="*/ 2 w 15"/>
                <a:gd name="T25" fmla="*/ 4 h 9"/>
                <a:gd name="T26" fmla="*/ 3 w 15"/>
                <a:gd name="T27" fmla="*/ 3 h 9"/>
                <a:gd name="T28" fmla="*/ 1 w 15"/>
                <a:gd name="T29" fmla="*/ 2 h 9"/>
                <a:gd name="T30" fmla="*/ 2 w 15"/>
                <a:gd name="T31" fmla="*/ 0 h 9"/>
                <a:gd name="T32" fmla="*/ 1 w 15"/>
                <a:gd name="T33" fmla="*/ 0 h 9"/>
                <a:gd name="T34" fmla="*/ 0 w 15"/>
                <a:gd name="T35" fmla="*/ 2 h 9"/>
                <a:gd name="T36" fmla="*/ 2 w 15"/>
                <a:gd name="T37" fmla="*/ 3 h 9"/>
                <a:gd name="T38" fmla="*/ 0 w 15"/>
                <a:gd name="T39" fmla="*/ 4 h 9"/>
                <a:gd name="T40" fmla="*/ 6 w 15"/>
                <a:gd name="T41" fmla="*/ 9 h 9"/>
                <a:gd name="T42" fmla="*/ 15 w 15"/>
                <a:gd name="T43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9">
                  <a:moveTo>
                    <a:pt x="15" y="5"/>
                  </a:moveTo>
                  <a:lnTo>
                    <a:pt x="13" y="3"/>
                  </a:lnTo>
                  <a:lnTo>
                    <a:pt x="15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4" y="1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7" y="8"/>
                  </a:lnTo>
                  <a:lnTo>
                    <a:pt x="2" y="4"/>
                  </a:lnTo>
                  <a:lnTo>
                    <a:pt x="3" y="3"/>
                  </a:lnTo>
                  <a:lnTo>
                    <a:pt x="1" y="2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2" y="3"/>
                  </a:lnTo>
                  <a:lnTo>
                    <a:pt x="0" y="4"/>
                  </a:lnTo>
                  <a:lnTo>
                    <a:pt x="6" y="9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88" name="Freeform 924"/>
            <p:cNvSpPr>
              <a:spLocks/>
            </p:cNvSpPr>
            <p:nvPr/>
          </p:nvSpPr>
          <p:spPr bwMode="auto">
            <a:xfrm>
              <a:off x="4588" y="2125"/>
              <a:ext cx="1" cy="12"/>
            </a:xfrm>
            <a:custGeom>
              <a:avLst/>
              <a:gdLst>
                <a:gd name="T0" fmla="*/ 0 w 1"/>
                <a:gd name="T1" fmla="*/ 12 h 12"/>
                <a:gd name="T2" fmla="*/ 0 w 1"/>
                <a:gd name="T3" fmla="*/ 2 h 12"/>
                <a:gd name="T4" fmla="*/ 1 w 1"/>
                <a:gd name="T5" fmla="*/ 0 h 12"/>
                <a:gd name="T6" fmla="*/ 1 w 1"/>
                <a:gd name="T7" fmla="*/ 12 h 12"/>
                <a:gd name="T8" fmla="*/ 0 w 1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2">
                  <a:moveTo>
                    <a:pt x="0" y="12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1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89" name="Freeform 925"/>
            <p:cNvSpPr>
              <a:spLocks/>
            </p:cNvSpPr>
            <p:nvPr/>
          </p:nvSpPr>
          <p:spPr bwMode="auto">
            <a:xfrm>
              <a:off x="4513" y="2117"/>
              <a:ext cx="22" cy="26"/>
            </a:xfrm>
            <a:custGeom>
              <a:avLst/>
              <a:gdLst>
                <a:gd name="T0" fmla="*/ 21 w 22"/>
                <a:gd name="T1" fmla="*/ 1 h 26"/>
                <a:gd name="T2" fmla="*/ 21 w 22"/>
                <a:gd name="T3" fmla="*/ 0 h 26"/>
                <a:gd name="T4" fmla="*/ 20 w 22"/>
                <a:gd name="T5" fmla="*/ 0 h 26"/>
                <a:gd name="T6" fmla="*/ 19 w 22"/>
                <a:gd name="T7" fmla="*/ 0 h 26"/>
                <a:gd name="T8" fmla="*/ 18 w 22"/>
                <a:gd name="T9" fmla="*/ 0 h 26"/>
                <a:gd name="T10" fmla="*/ 16 w 22"/>
                <a:gd name="T11" fmla="*/ 0 h 26"/>
                <a:gd name="T12" fmla="*/ 15 w 22"/>
                <a:gd name="T13" fmla="*/ 0 h 26"/>
                <a:gd name="T14" fmla="*/ 13 w 22"/>
                <a:gd name="T15" fmla="*/ 0 h 26"/>
                <a:gd name="T16" fmla="*/ 12 w 22"/>
                <a:gd name="T17" fmla="*/ 0 h 26"/>
                <a:gd name="T18" fmla="*/ 10 w 22"/>
                <a:gd name="T19" fmla="*/ 1 h 26"/>
                <a:gd name="T20" fmla="*/ 9 w 22"/>
                <a:gd name="T21" fmla="*/ 1 h 26"/>
                <a:gd name="T22" fmla="*/ 7 w 22"/>
                <a:gd name="T23" fmla="*/ 1 h 26"/>
                <a:gd name="T24" fmla="*/ 6 w 22"/>
                <a:gd name="T25" fmla="*/ 2 h 26"/>
                <a:gd name="T26" fmla="*/ 5 w 22"/>
                <a:gd name="T27" fmla="*/ 2 h 26"/>
                <a:gd name="T28" fmla="*/ 4 w 22"/>
                <a:gd name="T29" fmla="*/ 2 h 26"/>
                <a:gd name="T30" fmla="*/ 4 w 22"/>
                <a:gd name="T31" fmla="*/ 2 h 26"/>
                <a:gd name="T32" fmla="*/ 4 w 22"/>
                <a:gd name="T33" fmla="*/ 2 h 26"/>
                <a:gd name="T34" fmla="*/ 4 w 22"/>
                <a:gd name="T35" fmla="*/ 2 h 26"/>
                <a:gd name="T36" fmla="*/ 3 w 22"/>
                <a:gd name="T37" fmla="*/ 2 h 26"/>
                <a:gd name="T38" fmla="*/ 3 w 22"/>
                <a:gd name="T39" fmla="*/ 2 h 26"/>
                <a:gd name="T40" fmla="*/ 3 w 22"/>
                <a:gd name="T41" fmla="*/ 2 h 26"/>
                <a:gd name="T42" fmla="*/ 3 w 22"/>
                <a:gd name="T43" fmla="*/ 1 h 26"/>
                <a:gd name="T44" fmla="*/ 3 w 22"/>
                <a:gd name="T45" fmla="*/ 1 h 26"/>
                <a:gd name="T46" fmla="*/ 2 w 22"/>
                <a:gd name="T47" fmla="*/ 1 h 26"/>
                <a:gd name="T48" fmla="*/ 2 w 22"/>
                <a:gd name="T49" fmla="*/ 1 h 26"/>
                <a:gd name="T50" fmla="*/ 1 w 22"/>
                <a:gd name="T51" fmla="*/ 1 h 26"/>
                <a:gd name="T52" fmla="*/ 1 w 22"/>
                <a:gd name="T53" fmla="*/ 1 h 26"/>
                <a:gd name="T54" fmla="*/ 0 w 22"/>
                <a:gd name="T55" fmla="*/ 1 h 26"/>
                <a:gd name="T56" fmla="*/ 0 w 22"/>
                <a:gd name="T57" fmla="*/ 1 h 26"/>
                <a:gd name="T58" fmla="*/ 0 w 22"/>
                <a:gd name="T59" fmla="*/ 1 h 26"/>
                <a:gd name="T60" fmla="*/ 0 w 22"/>
                <a:gd name="T61" fmla="*/ 2 h 26"/>
                <a:gd name="T62" fmla="*/ 0 w 22"/>
                <a:gd name="T63" fmla="*/ 2 h 26"/>
                <a:gd name="T64" fmla="*/ 0 w 22"/>
                <a:gd name="T65" fmla="*/ 2 h 26"/>
                <a:gd name="T66" fmla="*/ 0 w 22"/>
                <a:gd name="T67" fmla="*/ 26 h 26"/>
                <a:gd name="T68" fmla="*/ 4 w 22"/>
                <a:gd name="T69" fmla="*/ 26 h 26"/>
                <a:gd name="T70" fmla="*/ 4 w 22"/>
                <a:gd name="T71" fmla="*/ 24 h 26"/>
                <a:gd name="T72" fmla="*/ 4 w 22"/>
                <a:gd name="T73" fmla="*/ 20 h 26"/>
                <a:gd name="T74" fmla="*/ 4 w 22"/>
                <a:gd name="T75" fmla="*/ 17 h 26"/>
                <a:gd name="T76" fmla="*/ 4 w 22"/>
                <a:gd name="T77" fmla="*/ 15 h 26"/>
                <a:gd name="T78" fmla="*/ 4 w 22"/>
                <a:gd name="T79" fmla="*/ 15 h 26"/>
                <a:gd name="T80" fmla="*/ 5 w 22"/>
                <a:gd name="T81" fmla="*/ 14 h 26"/>
                <a:gd name="T82" fmla="*/ 6 w 22"/>
                <a:gd name="T83" fmla="*/ 14 h 26"/>
                <a:gd name="T84" fmla="*/ 7 w 22"/>
                <a:gd name="T85" fmla="*/ 14 h 26"/>
                <a:gd name="T86" fmla="*/ 8 w 22"/>
                <a:gd name="T87" fmla="*/ 14 h 26"/>
                <a:gd name="T88" fmla="*/ 9 w 22"/>
                <a:gd name="T89" fmla="*/ 13 h 26"/>
                <a:gd name="T90" fmla="*/ 10 w 22"/>
                <a:gd name="T91" fmla="*/ 13 h 26"/>
                <a:gd name="T92" fmla="*/ 12 w 22"/>
                <a:gd name="T93" fmla="*/ 13 h 26"/>
                <a:gd name="T94" fmla="*/ 13 w 22"/>
                <a:gd name="T95" fmla="*/ 12 h 26"/>
                <a:gd name="T96" fmla="*/ 14 w 22"/>
                <a:gd name="T97" fmla="*/ 12 h 26"/>
                <a:gd name="T98" fmla="*/ 16 w 22"/>
                <a:gd name="T99" fmla="*/ 12 h 26"/>
                <a:gd name="T100" fmla="*/ 17 w 22"/>
                <a:gd name="T101" fmla="*/ 11 h 26"/>
                <a:gd name="T102" fmla="*/ 18 w 22"/>
                <a:gd name="T103" fmla="*/ 11 h 26"/>
                <a:gd name="T104" fmla="*/ 20 w 22"/>
                <a:gd name="T105" fmla="*/ 11 h 26"/>
                <a:gd name="T106" fmla="*/ 21 w 22"/>
                <a:gd name="T107" fmla="*/ 11 h 26"/>
                <a:gd name="T108" fmla="*/ 22 w 22"/>
                <a:gd name="T109" fmla="*/ 10 h 26"/>
                <a:gd name="T110" fmla="*/ 21 w 22"/>
                <a:gd name="T111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" h="26">
                  <a:moveTo>
                    <a:pt x="21" y="1"/>
                  </a:move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1"/>
                  </a:lnTo>
                  <a:lnTo>
                    <a:pt x="7" y="1"/>
                  </a:lnTo>
                  <a:lnTo>
                    <a:pt x="6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6"/>
                  </a:lnTo>
                  <a:lnTo>
                    <a:pt x="4" y="26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2" y="13"/>
                  </a:lnTo>
                  <a:lnTo>
                    <a:pt x="13" y="12"/>
                  </a:lnTo>
                  <a:lnTo>
                    <a:pt x="14" y="12"/>
                  </a:lnTo>
                  <a:lnTo>
                    <a:pt x="16" y="12"/>
                  </a:lnTo>
                  <a:lnTo>
                    <a:pt x="17" y="11"/>
                  </a:lnTo>
                  <a:lnTo>
                    <a:pt x="18" y="11"/>
                  </a:lnTo>
                  <a:lnTo>
                    <a:pt x="20" y="11"/>
                  </a:lnTo>
                  <a:lnTo>
                    <a:pt x="21" y="11"/>
                  </a:lnTo>
                  <a:lnTo>
                    <a:pt x="22" y="10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90" name="Freeform 926"/>
            <p:cNvSpPr>
              <a:spLocks/>
            </p:cNvSpPr>
            <p:nvPr/>
          </p:nvSpPr>
          <p:spPr bwMode="auto">
            <a:xfrm>
              <a:off x="4509" y="2136"/>
              <a:ext cx="116" cy="23"/>
            </a:xfrm>
            <a:custGeom>
              <a:avLst/>
              <a:gdLst>
                <a:gd name="T0" fmla="*/ 9 w 116"/>
                <a:gd name="T1" fmla="*/ 3 h 23"/>
                <a:gd name="T2" fmla="*/ 13 w 116"/>
                <a:gd name="T3" fmla="*/ 3 h 23"/>
                <a:gd name="T4" fmla="*/ 16 w 116"/>
                <a:gd name="T5" fmla="*/ 2 h 23"/>
                <a:gd name="T6" fmla="*/ 21 w 116"/>
                <a:gd name="T7" fmla="*/ 2 h 23"/>
                <a:gd name="T8" fmla="*/ 25 w 116"/>
                <a:gd name="T9" fmla="*/ 1 h 23"/>
                <a:gd name="T10" fmla="*/ 30 w 116"/>
                <a:gd name="T11" fmla="*/ 1 h 23"/>
                <a:gd name="T12" fmla="*/ 35 w 116"/>
                <a:gd name="T13" fmla="*/ 0 h 23"/>
                <a:gd name="T14" fmla="*/ 40 w 116"/>
                <a:gd name="T15" fmla="*/ 0 h 23"/>
                <a:gd name="T16" fmla="*/ 46 w 116"/>
                <a:gd name="T17" fmla="*/ 0 h 23"/>
                <a:gd name="T18" fmla="*/ 52 w 116"/>
                <a:gd name="T19" fmla="*/ 0 h 23"/>
                <a:gd name="T20" fmla="*/ 58 w 116"/>
                <a:gd name="T21" fmla="*/ 0 h 23"/>
                <a:gd name="T22" fmla="*/ 66 w 116"/>
                <a:gd name="T23" fmla="*/ 0 h 23"/>
                <a:gd name="T24" fmla="*/ 73 w 116"/>
                <a:gd name="T25" fmla="*/ 0 h 23"/>
                <a:gd name="T26" fmla="*/ 80 w 116"/>
                <a:gd name="T27" fmla="*/ 0 h 23"/>
                <a:gd name="T28" fmla="*/ 87 w 116"/>
                <a:gd name="T29" fmla="*/ 1 h 23"/>
                <a:gd name="T30" fmla="*/ 93 w 116"/>
                <a:gd name="T31" fmla="*/ 1 h 23"/>
                <a:gd name="T32" fmla="*/ 98 w 116"/>
                <a:gd name="T33" fmla="*/ 2 h 23"/>
                <a:gd name="T34" fmla="*/ 101 w 116"/>
                <a:gd name="T35" fmla="*/ 2 h 23"/>
                <a:gd name="T36" fmla="*/ 105 w 116"/>
                <a:gd name="T37" fmla="*/ 3 h 23"/>
                <a:gd name="T38" fmla="*/ 108 w 116"/>
                <a:gd name="T39" fmla="*/ 3 h 23"/>
                <a:gd name="T40" fmla="*/ 111 w 116"/>
                <a:gd name="T41" fmla="*/ 4 h 23"/>
                <a:gd name="T42" fmla="*/ 113 w 116"/>
                <a:gd name="T43" fmla="*/ 5 h 23"/>
                <a:gd name="T44" fmla="*/ 115 w 116"/>
                <a:gd name="T45" fmla="*/ 6 h 23"/>
                <a:gd name="T46" fmla="*/ 116 w 116"/>
                <a:gd name="T47" fmla="*/ 7 h 23"/>
                <a:gd name="T48" fmla="*/ 116 w 116"/>
                <a:gd name="T49" fmla="*/ 15 h 23"/>
                <a:gd name="T50" fmla="*/ 113 w 116"/>
                <a:gd name="T51" fmla="*/ 17 h 23"/>
                <a:gd name="T52" fmla="*/ 110 w 116"/>
                <a:gd name="T53" fmla="*/ 19 h 23"/>
                <a:gd name="T54" fmla="*/ 107 w 116"/>
                <a:gd name="T55" fmla="*/ 19 h 23"/>
                <a:gd name="T56" fmla="*/ 105 w 116"/>
                <a:gd name="T57" fmla="*/ 20 h 23"/>
                <a:gd name="T58" fmla="*/ 103 w 116"/>
                <a:gd name="T59" fmla="*/ 20 h 23"/>
                <a:gd name="T60" fmla="*/ 101 w 116"/>
                <a:gd name="T61" fmla="*/ 20 h 23"/>
                <a:gd name="T62" fmla="*/ 99 w 116"/>
                <a:gd name="T63" fmla="*/ 21 h 23"/>
                <a:gd name="T64" fmla="*/ 96 w 116"/>
                <a:gd name="T65" fmla="*/ 21 h 23"/>
                <a:gd name="T66" fmla="*/ 92 w 116"/>
                <a:gd name="T67" fmla="*/ 22 h 23"/>
                <a:gd name="T68" fmla="*/ 88 w 116"/>
                <a:gd name="T69" fmla="*/ 22 h 23"/>
                <a:gd name="T70" fmla="*/ 84 w 116"/>
                <a:gd name="T71" fmla="*/ 22 h 23"/>
                <a:gd name="T72" fmla="*/ 79 w 116"/>
                <a:gd name="T73" fmla="*/ 22 h 23"/>
                <a:gd name="T74" fmla="*/ 75 w 116"/>
                <a:gd name="T75" fmla="*/ 23 h 23"/>
                <a:gd name="T76" fmla="*/ 72 w 116"/>
                <a:gd name="T77" fmla="*/ 23 h 23"/>
                <a:gd name="T78" fmla="*/ 69 w 116"/>
                <a:gd name="T79" fmla="*/ 23 h 23"/>
                <a:gd name="T80" fmla="*/ 66 w 116"/>
                <a:gd name="T81" fmla="*/ 23 h 23"/>
                <a:gd name="T82" fmla="*/ 62 w 116"/>
                <a:gd name="T83" fmla="*/ 23 h 23"/>
                <a:gd name="T84" fmla="*/ 59 w 116"/>
                <a:gd name="T85" fmla="*/ 23 h 23"/>
                <a:gd name="T86" fmla="*/ 56 w 116"/>
                <a:gd name="T87" fmla="*/ 23 h 23"/>
                <a:gd name="T88" fmla="*/ 53 w 116"/>
                <a:gd name="T89" fmla="*/ 23 h 23"/>
                <a:gd name="T90" fmla="*/ 50 w 116"/>
                <a:gd name="T91" fmla="*/ 23 h 23"/>
                <a:gd name="T92" fmla="*/ 47 w 116"/>
                <a:gd name="T93" fmla="*/ 23 h 23"/>
                <a:gd name="T94" fmla="*/ 44 w 116"/>
                <a:gd name="T95" fmla="*/ 23 h 23"/>
                <a:gd name="T96" fmla="*/ 39 w 116"/>
                <a:gd name="T97" fmla="*/ 23 h 23"/>
                <a:gd name="T98" fmla="*/ 32 w 116"/>
                <a:gd name="T99" fmla="*/ 22 h 23"/>
                <a:gd name="T100" fmla="*/ 26 w 116"/>
                <a:gd name="T101" fmla="*/ 22 h 23"/>
                <a:gd name="T102" fmla="*/ 20 w 116"/>
                <a:gd name="T103" fmla="*/ 21 h 23"/>
                <a:gd name="T104" fmla="*/ 15 w 116"/>
                <a:gd name="T105" fmla="*/ 20 h 23"/>
                <a:gd name="T106" fmla="*/ 10 w 116"/>
                <a:gd name="T107" fmla="*/ 20 h 23"/>
                <a:gd name="T108" fmla="*/ 7 w 116"/>
                <a:gd name="T109" fmla="*/ 19 h 23"/>
                <a:gd name="T110" fmla="*/ 5 w 116"/>
                <a:gd name="T111" fmla="*/ 18 h 23"/>
                <a:gd name="T112" fmla="*/ 3 w 116"/>
                <a:gd name="T113" fmla="*/ 17 h 23"/>
                <a:gd name="T114" fmla="*/ 1 w 116"/>
                <a:gd name="T115" fmla="*/ 16 h 23"/>
                <a:gd name="T116" fmla="*/ 0 w 116"/>
                <a:gd name="T117" fmla="*/ 15 h 23"/>
                <a:gd name="T118" fmla="*/ 1 w 116"/>
                <a:gd name="T119" fmla="*/ 7 h 23"/>
                <a:gd name="T120" fmla="*/ 2 w 116"/>
                <a:gd name="T121" fmla="*/ 5 h 23"/>
                <a:gd name="T122" fmla="*/ 5 w 116"/>
                <a:gd name="T12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6" h="23">
                  <a:moveTo>
                    <a:pt x="7" y="4"/>
                  </a:moveTo>
                  <a:lnTo>
                    <a:pt x="8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3" y="3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2" y="1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4" y="0"/>
                  </a:lnTo>
                  <a:lnTo>
                    <a:pt x="56" y="0"/>
                  </a:lnTo>
                  <a:lnTo>
                    <a:pt x="58" y="0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6" y="0"/>
                  </a:lnTo>
                  <a:lnTo>
                    <a:pt x="68" y="0"/>
                  </a:lnTo>
                  <a:lnTo>
                    <a:pt x="71" y="0"/>
                  </a:lnTo>
                  <a:lnTo>
                    <a:pt x="73" y="0"/>
                  </a:lnTo>
                  <a:lnTo>
                    <a:pt x="75" y="0"/>
                  </a:lnTo>
                  <a:lnTo>
                    <a:pt x="78" y="0"/>
                  </a:lnTo>
                  <a:lnTo>
                    <a:pt x="80" y="0"/>
                  </a:lnTo>
                  <a:lnTo>
                    <a:pt x="82" y="0"/>
                  </a:lnTo>
                  <a:lnTo>
                    <a:pt x="85" y="1"/>
                  </a:lnTo>
                  <a:lnTo>
                    <a:pt x="87" y="1"/>
                  </a:lnTo>
                  <a:lnTo>
                    <a:pt x="89" y="1"/>
                  </a:lnTo>
                  <a:lnTo>
                    <a:pt x="91" y="1"/>
                  </a:lnTo>
                  <a:lnTo>
                    <a:pt x="93" y="1"/>
                  </a:lnTo>
                  <a:lnTo>
                    <a:pt x="95" y="1"/>
                  </a:lnTo>
                  <a:lnTo>
                    <a:pt x="96" y="2"/>
                  </a:lnTo>
                  <a:lnTo>
                    <a:pt x="98" y="2"/>
                  </a:lnTo>
                  <a:lnTo>
                    <a:pt x="99" y="2"/>
                  </a:lnTo>
                  <a:lnTo>
                    <a:pt x="100" y="2"/>
                  </a:lnTo>
                  <a:lnTo>
                    <a:pt x="101" y="2"/>
                  </a:lnTo>
                  <a:lnTo>
                    <a:pt x="103" y="2"/>
                  </a:lnTo>
                  <a:lnTo>
                    <a:pt x="104" y="3"/>
                  </a:lnTo>
                  <a:lnTo>
                    <a:pt x="105" y="3"/>
                  </a:lnTo>
                  <a:lnTo>
                    <a:pt x="106" y="3"/>
                  </a:lnTo>
                  <a:lnTo>
                    <a:pt x="107" y="3"/>
                  </a:lnTo>
                  <a:lnTo>
                    <a:pt x="108" y="3"/>
                  </a:lnTo>
                  <a:lnTo>
                    <a:pt x="109" y="4"/>
                  </a:lnTo>
                  <a:lnTo>
                    <a:pt x="110" y="4"/>
                  </a:lnTo>
                  <a:lnTo>
                    <a:pt x="111" y="4"/>
                  </a:lnTo>
                  <a:lnTo>
                    <a:pt x="112" y="4"/>
                  </a:lnTo>
                  <a:lnTo>
                    <a:pt x="112" y="5"/>
                  </a:lnTo>
                  <a:lnTo>
                    <a:pt x="113" y="5"/>
                  </a:lnTo>
                  <a:lnTo>
                    <a:pt x="114" y="5"/>
                  </a:lnTo>
                  <a:lnTo>
                    <a:pt x="114" y="5"/>
                  </a:lnTo>
                  <a:lnTo>
                    <a:pt x="115" y="6"/>
                  </a:lnTo>
                  <a:lnTo>
                    <a:pt x="115" y="6"/>
                  </a:lnTo>
                  <a:lnTo>
                    <a:pt x="116" y="7"/>
                  </a:lnTo>
                  <a:lnTo>
                    <a:pt x="116" y="7"/>
                  </a:lnTo>
                  <a:lnTo>
                    <a:pt x="116" y="8"/>
                  </a:lnTo>
                  <a:lnTo>
                    <a:pt x="116" y="15"/>
                  </a:lnTo>
                  <a:lnTo>
                    <a:pt x="116" y="15"/>
                  </a:lnTo>
                  <a:lnTo>
                    <a:pt x="115" y="16"/>
                  </a:lnTo>
                  <a:lnTo>
                    <a:pt x="114" y="16"/>
                  </a:lnTo>
                  <a:lnTo>
                    <a:pt x="113" y="17"/>
                  </a:lnTo>
                  <a:lnTo>
                    <a:pt x="112" y="18"/>
                  </a:lnTo>
                  <a:lnTo>
                    <a:pt x="111" y="18"/>
                  </a:lnTo>
                  <a:lnTo>
                    <a:pt x="110" y="19"/>
                  </a:lnTo>
                  <a:lnTo>
                    <a:pt x="109" y="19"/>
                  </a:lnTo>
                  <a:lnTo>
                    <a:pt x="108" y="19"/>
                  </a:lnTo>
                  <a:lnTo>
                    <a:pt x="107" y="19"/>
                  </a:lnTo>
                  <a:lnTo>
                    <a:pt x="107" y="19"/>
                  </a:lnTo>
                  <a:lnTo>
                    <a:pt x="106" y="19"/>
                  </a:lnTo>
                  <a:lnTo>
                    <a:pt x="105" y="20"/>
                  </a:lnTo>
                  <a:lnTo>
                    <a:pt x="105" y="20"/>
                  </a:lnTo>
                  <a:lnTo>
                    <a:pt x="104" y="20"/>
                  </a:lnTo>
                  <a:lnTo>
                    <a:pt x="103" y="20"/>
                  </a:lnTo>
                  <a:lnTo>
                    <a:pt x="103" y="20"/>
                  </a:lnTo>
                  <a:lnTo>
                    <a:pt x="102" y="20"/>
                  </a:lnTo>
                  <a:lnTo>
                    <a:pt x="101" y="20"/>
                  </a:lnTo>
                  <a:lnTo>
                    <a:pt x="101" y="21"/>
                  </a:lnTo>
                  <a:lnTo>
                    <a:pt x="100" y="21"/>
                  </a:lnTo>
                  <a:lnTo>
                    <a:pt x="99" y="21"/>
                  </a:lnTo>
                  <a:lnTo>
                    <a:pt x="98" y="21"/>
                  </a:lnTo>
                  <a:lnTo>
                    <a:pt x="97" y="21"/>
                  </a:lnTo>
                  <a:lnTo>
                    <a:pt x="96" y="21"/>
                  </a:lnTo>
                  <a:lnTo>
                    <a:pt x="95" y="21"/>
                  </a:lnTo>
                  <a:lnTo>
                    <a:pt x="94" y="21"/>
                  </a:lnTo>
                  <a:lnTo>
                    <a:pt x="92" y="22"/>
                  </a:lnTo>
                  <a:lnTo>
                    <a:pt x="91" y="22"/>
                  </a:lnTo>
                  <a:lnTo>
                    <a:pt x="90" y="22"/>
                  </a:lnTo>
                  <a:lnTo>
                    <a:pt x="88" y="22"/>
                  </a:lnTo>
                  <a:lnTo>
                    <a:pt x="87" y="22"/>
                  </a:lnTo>
                  <a:lnTo>
                    <a:pt x="85" y="22"/>
                  </a:lnTo>
                  <a:lnTo>
                    <a:pt x="84" y="22"/>
                  </a:lnTo>
                  <a:lnTo>
                    <a:pt x="82" y="22"/>
                  </a:lnTo>
                  <a:lnTo>
                    <a:pt x="81" y="22"/>
                  </a:lnTo>
                  <a:lnTo>
                    <a:pt x="79" y="22"/>
                  </a:lnTo>
                  <a:lnTo>
                    <a:pt x="78" y="23"/>
                  </a:lnTo>
                  <a:lnTo>
                    <a:pt x="76" y="23"/>
                  </a:lnTo>
                  <a:lnTo>
                    <a:pt x="75" y="23"/>
                  </a:lnTo>
                  <a:lnTo>
                    <a:pt x="74" y="23"/>
                  </a:lnTo>
                  <a:lnTo>
                    <a:pt x="73" y="23"/>
                  </a:lnTo>
                  <a:lnTo>
                    <a:pt x="72" y="23"/>
                  </a:lnTo>
                  <a:lnTo>
                    <a:pt x="71" y="23"/>
                  </a:lnTo>
                  <a:lnTo>
                    <a:pt x="70" y="23"/>
                  </a:lnTo>
                  <a:lnTo>
                    <a:pt x="69" y="23"/>
                  </a:lnTo>
                  <a:lnTo>
                    <a:pt x="68" y="23"/>
                  </a:lnTo>
                  <a:lnTo>
                    <a:pt x="67" y="23"/>
                  </a:lnTo>
                  <a:lnTo>
                    <a:pt x="66" y="23"/>
                  </a:lnTo>
                  <a:lnTo>
                    <a:pt x="64" y="23"/>
                  </a:lnTo>
                  <a:lnTo>
                    <a:pt x="63" y="23"/>
                  </a:lnTo>
                  <a:lnTo>
                    <a:pt x="62" y="23"/>
                  </a:lnTo>
                  <a:lnTo>
                    <a:pt x="61" y="23"/>
                  </a:lnTo>
                  <a:lnTo>
                    <a:pt x="60" y="23"/>
                  </a:lnTo>
                  <a:lnTo>
                    <a:pt x="59" y="23"/>
                  </a:lnTo>
                  <a:lnTo>
                    <a:pt x="58" y="23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3"/>
                  </a:lnTo>
                  <a:lnTo>
                    <a:pt x="54" y="23"/>
                  </a:lnTo>
                  <a:lnTo>
                    <a:pt x="53" y="23"/>
                  </a:lnTo>
                  <a:lnTo>
                    <a:pt x="52" y="23"/>
                  </a:lnTo>
                  <a:lnTo>
                    <a:pt x="51" y="23"/>
                  </a:lnTo>
                  <a:lnTo>
                    <a:pt x="50" y="23"/>
                  </a:lnTo>
                  <a:lnTo>
                    <a:pt x="49" y="23"/>
                  </a:lnTo>
                  <a:lnTo>
                    <a:pt x="48" y="23"/>
                  </a:lnTo>
                  <a:lnTo>
                    <a:pt x="47" y="23"/>
                  </a:lnTo>
                  <a:lnTo>
                    <a:pt x="46" y="23"/>
                  </a:lnTo>
                  <a:lnTo>
                    <a:pt x="45" y="23"/>
                  </a:lnTo>
                  <a:lnTo>
                    <a:pt x="44" y="23"/>
                  </a:lnTo>
                  <a:lnTo>
                    <a:pt x="43" y="23"/>
                  </a:lnTo>
                  <a:lnTo>
                    <a:pt x="42" y="23"/>
                  </a:lnTo>
                  <a:lnTo>
                    <a:pt x="39" y="23"/>
                  </a:lnTo>
                  <a:lnTo>
                    <a:pt x="37" y="22"/>
                  </a:lnTo>
                  <a:lnTo>
                    <a:pt x="34" y="22"/>
                  </a:lnTo>
                  <a:lnTo>
                    <a:pt x="32" y="22"/>
                  </a:lnTo>
                  <a:lnTo>
                    <a:pt x="30" y="22"/>
                  </a:lnTo>
                  <a:lnTo>
                    <a:pt x="28" y="22"/>
                  </a:lnTo>
                  <a:lnTo>
                    <a:pt x="26" y="22"/>
                  </a:lnTo>
                  <a:lnTo>
                    <a:pt x="24" y="22"/>
                  </a:lnTo>
                  <a:lnTo>
                    <a:pt x="22" y="21"/>
                  </a:lnTo>
                  <a:lnTo>
                    <a:pt x="20" y="21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5" y="20"/>
                  </a:lnTo>
                  <a:lnTo>
                    <a:pt x="13" y="20"/>
                  </a:lnTo>
                  <a:lnTo>
                    <a:pt x="12" y="20"/>
                  </a:lnTo>
                  <a:lnTo>
                    <a:pt x="10" y="20"/>
                  </a:lnTo>
                  <a:lnTo>
                    <a:pt x="9" y="19"/>
                  </a:lnTo>
                  <a:lnTo>
                    <a:pt x="8" y="19"/>
                  </a:lnTo>
                  <a:lnTo>
                    <a:pt x="7" y="19"/>
                  </a:lnTo>
                  <a:lnTo>
                    <a:pt x="6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4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91" name="Freeform 927"/>
            <p:cNvSpPr>
              <a:spLocks/>
            </p:cNvSpPr>
            <p:nvPr/>
          </p:nvSpPr>
          <p:spPr bwMode="auto">
            <a:xfrm>
              <a:off x="4511" y="2137"/>
              <a:ext cx="112" cy="14"/>
            </a:xfrm>
            <a:custGeom>
              <a:avLst/>
              <a:gdLst>
                <a:gd name="T0" fmla="*/ 106 w 112"/>
                <a:gd name="T1" fmla="*/ 10 h 14"/>
                <a:gd name="T2" fmla="*/ 101 w 112"/>
                <a:gd name="T3" fmla="*/ 11 h 14"/>
                <a:gd name="T4" fmla="*/ 94 w 112"/>
                <a:gd name="T5" fmla="*/ 12 h 14"/>
                <a:gd name="T6" fmla="*/ 87 w 112"/>
                <a:gd name="T7" fmla="*/ 12 h 14"/>
                <a:gd name="T8" fmla="*/ 78 w 112"/>
                <a:gd name="T9" fmla="*/ 13 h 14"/>
                <a:gd name="T10" fmla="*/ 71 w 112"/>
                <a:gd name="T11" fmla="*/ 13 h 14"/>
                <a:gd name="T12" fmla="*/ 68 w 112"/>
                <a:gd name="T13" fmla="*/ 13 h 14"/>
                <a:gd name="T14" fmla="*/ 65 w 112"/>
                <a:gd name="T15" fmla="*/ 13 h 14"/>
                <a:gd name="T16" fmla="*/ 62 w 112"/>
                <a:gd name="T17" fmla="*/ 14 h 14"/>
                <a:gd name="T18" fmla="*/ 59 w 112"/>
                <a:gd name="T19" fmla="*/ 14 h 14"/>
                <a:gd name="T20" fmla="*/ 56 w 112"/>
                <a:gd name="T21" fmla="*/ 14 h 14"/>
                <a:gd name="T22" fmla="*/ 52 w 112"/>
                <a:gd name="T23" fmla="*/ 14 h 14"/>
                <a:gd name="T24" fmla="*/ 48 w 112"/>
                <a:gd name="T25" fmla="*/ 13 h 14"/>
                <a:gd name="T26" fmla="*/ 44 w 112"/>
                <a:gd name="T27" fmla="*/ 13 h 14"/>
                <a:gd name="T28" fmla="*/ 40 w 112"/>
                <a:gd name="T29" fmla="*/ 13 h 14"/>
                <a:gd name="T30" fmla="*/ 36 w 112"/>
                <a:gd name="T31" fmla="*/ 13 h 14"/>
                <a:gd name="T32" fmla="*/ 31 w 112"/>
                <a:gd name="T33" fmla="*/ 13 h 14"/>
                <a:gd name="T34" fmla="*/ 26 w 112"/>
                <a:gd name="T35" fmla="*/ 13 h 14"/>
                <a:gd name="T36" fmla="*/ 22 w 112"/>
                <a:gd name="T37" fmla="*/ 12 h 14"/>
                <a:gd name="T38" fmla="*/ 18 w 112"/>
                <a:gd name="T39" fmla="*/ 12 h 14"/>
                <a:gd name="T40" fmla="*/ 14 w 112"/>
                <a:gd name="T41" fmla="*/ 11 h 14"/>
                <a:gd name="T42" fmla="*/ 11 w 112"/>
                <a:gd name="T43" fmla="*/ 11 h 14"/>
                <a:gd name="T44" fmla="*/ 9 w 112"/>
                <a:gd name="T45" fmla="*/ 10 h 14"/>
                <a:gd name="T46" fmla="*/ 7 w 112"/>
                <a:gd name="T47" fmla="*/ 10 h 14"/>
                <a:gd name="T48" fmla="*/ 4 w 112"/>
                <a:gd name="T49" fmla="*/ 9 h 14"/>
                <a:gd name="T50" fmla="*/ 1 w 112"/>
                <a:gd name="T51" fmla="*/ 8 h 14"/>
                <a:gd name="T52" fmla="*/ 0 w 112"/>
                <a:gd name="T53" fmla="*/ 7 h 14"/>
                <a:gd name="T54" fmla="*/ 1 w 112"/>
                <a:gd name="T55" fmla="*/ 6 h 14"/>
                <a:gd name="T56" fmla="*/ 3 w 112"/>
                <a:gd name="T57" fmla="*/ 5 h 14"/>
                <a:gd name="T58" fmla="*/ 6 w 112"/>
                <a:gd name="T59" fmla="*/ 4 h 14"/>
                <a:gd name="T60" fmla="*/ 11 w 112"/>
                <a:gd name="T61" fmla="*/ 3 h 14"/>
                <a:gd name="T62" fmla="*/ 16 w 112"/>
                <a:gd name="T63" fmla="*/ 2 h 14"/>
                <a:gd name="T64" fmla="*/ 22 w 112"/>
                <a:gd name="T65" fmla="*/ 1 h 14"/>
                <a:gd name="T66" fmla="*/ 28 w 112"/>
                <a:gd name="T67" fmla="*/ 1 h 14"/>
                <a:gd name="T68" fmla="*/ 35 w 112"/>
                <a:gd name="T69" fmla="*/ 1 h 14"/>
                <a:gd name="T70" fmla="*/ 43 w 112"/>
                <a:gd name="T71" fmla="*/ 0 h 14"/>
                <a:gd name="T72" fmla="*/ 51 w 112"/>
                <a:gd name="T73" fmla="*/ 0 h 14"/>
                <a:gd name="T74" fmla="*/ 58 w 112"/>
                <a:gd name="T75" fmla="*/ 0 h 14"/>
                <a:gd name="T76" fmla="*/ 65 w 112"/>
                <a:gd name="T77" fmla="*/ 0 h 14"/>
                <a:gd name="T78" fmla="*/ 71 w 112"/>
                <a:gd name="T79" fmla="*/ 0 h 14"/>
                <a:gd name="T80" fmla="*/ 77 w 112"/>
                <a:gd name="T81" fmla="*/ 1 h 14"/>
                <a:gd name="T82" fmla="*/ 83 w 112"/>
                <a:gd name="T83" fmla="*/ 1 h 14"/>
                <a:gd name="T84" fmla="*/ 88 w 112"/>
                <a:gd name="T85" fmla="*/ 1 h 14"/>
                <a:gd name="T86" fmla="*/ 93 w 112"/>
                <a:gd name="T87" fmla="*/ 2 h 14"/>
                <a:gd name="T88" fmla="*/ 97 w 112"/>
                <a:gd name="T89" fmla="*/ 2 h 14"/>
                <a:gd name="T90" fmla="*/ 101 w 112"/>
                <a:gd name="T91" fmla="*/ 3 h 14"/>
                <a:gd name="T92" fmla="*/ 105 w 112"/>
                <a:gd name="T93" fmla="*/ 3 h 14"/>
                <a:gd name="T94" fmla="*/ 108 w 112"/>
                <a:gd name="T95" fmla="*/ 4 h 14"/>
                <a:gd name="T96" fmla="*/ 110 w 112"/>
                <a:gd name="T97" fmla="*/ 5 h 14"/>
                <a:gd name="T98" fmla="*/ 112 w 112"/>
                <a:gd name="T99" fmla="*/ 6 h 14"/>
                <a:gd name="T100" fmla="*/ 112 w 112"/>
                <a:gd name="T101" fmla="*/ 7 h 14"/>
                <a:gd name="T102" fmla="*/ 112 w 112"/>
                <a:gd name="T103" fmla="*/ 8 h 14"/>
                <a:gd name="T104" fmla="*/ 110 w 112"/>
                <a:gd name="T105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2" h="14">
                  <a:moveTo>
                    <a:pt x="109" y="9"/>
                  </a:moveTo>
                  <a:lnTo>
                    <a:pt x="108" y="9"/>
                  </a:lnTo>
                  <a:lnTo>
                    <a:pt x="106" y="10"/>
                  </a:lnTo>
                  <a:lnTo>
                    <a:pt x="105" y="10"/>
                  </a:lnTo>
                  <a:lnTo>
                    <a:pt x="103" y="11"/>
                  </a:lnTo>
                  <a:lnTo>
                    <a:pt x="101" y="11"/>
                  </a:lnTo>
                  <a:lnTo>
                    <a:pt x="99" y="11"/>
                  </a:lnTo>
                  <a:lnTo>
                    <a:pt x="97" y="11"/>
                  </a:lnTo>
                  <a:lnTo>
                    <a:pt x="94" y="12"/>
                  </a:lnTo>
                  <a:lnTo>
                    <a:pt x="92" y="12"/>
                  </a:lnTo>
                  <a:lnTo>
                    <a:pt x="89" y="12"/>
                  </a:lnTo>
                  <a:lnTo>
                    <a:pt x="87" y="12"/>
                  </a:lnTo>
                  <a:lnTo>
                    <a:pt x="84" y="13"/>
                  </a:lnTo>
                  <a:lnTo>
                    <a:pt x="81" y="13"/>
                  </a:lnTo>
                  <a:lnTo>
                    <a:pt x="78" y="13"/>
                  </a:lnTo>
                  <a:lnTo>
                    <a:pt x="75" y="13"/>
                  </a:lnTo>
                  <a:lnTo>
                    <a:pt x="72" y="13"/>
                  </a:lnTo>
                  <a:lnTo>
                    <a:pt x="71" y="13"/>
                  </a:lnTo>
                  <a:lnTo>
                    <a:pt x="70" y="13"/>
                  </a:lnTo>
                  <a:lnTo>
                    <a:pt x="69" y="13"/>
                  </a:lnTo>
                  <a:lnTo>
                    <a:pt x="68" y="13"/>
                  </a:lnTo>
                  <a:lnTo>
                    <a:pt x="67" y="13"/>
                  </a:lnTo>
                  <a:lnTo>
                    <a:pt x="66" y="13"/>
                  </a:lnTo>
                  <a:lnTo>
                    <a:pt x="65" y="13"/>
                  </a:lnTo>
                  <a:lnTo>
                    <a:pt x="64" y="13"/>
                  </a:lnTo>
                  <a:lnTo>
                    <a:pt x="63" y="13"/>
                  </a:lnTo>
                  <a:lnTo>
                    <a:pt x="62" y="14"/>
                  </a:lnTo>
                  <a:lnTo>
                    <a:pt x="61" y="14"/>
                  </a:lnTo>
                  <a:lnTo>
                    <a:pt x="60" y="14"/>
                  </a:lnTo>
                  <a:lnTo>
                    <a:pt x="59" y="14"/>
                  </a:lnTo>
                  <a:lnTo>
                    <a:pt x="58" y="14"/>
                  </a:lnTo>
                  <a:lnTo>
                    <a:pt x="57" y="14"/>
                  </a:lnTo>
                  <a:lnTo>
                    <a:pt x="56" y="14"/>
                  </a:lnTo>
                  <a:lnTo>
                    <a:pt x="55" y="14"/>
                  </a:lnTo>
                  <a:lnTo>
                    <a:pt x="53" y="14"/>
                  </a:lnTo>
                  <a:lnTo>
                    <a:pt x="52" y="14"/>
                  </a:lnTo>
                  <a:lnTo>
                    <a:pt x="50" y="13"/>
                  </a:lnTo>
                  <a:lnTo>
                    <a:pt x="49" y="13"/>
                  </a:lnTo>
                  <a:lnTo>
                    <a:pt x="48" y="13"/>
                  </a:lnTo>
                  <a:lnTo>
                    <a:pt x="46" y="13"/>
                  </a:lnTo>
                  <a:lnTo>
                    <a:pt x="45" y="13"/>
                  </a:lnTo>
                  <a:lnTo>
                    <a:pt x="44" y="13"/>
                  </a:lnTo>
                  <a:lnTo>
                    <a:pt x="42" y="13"/>
                  </a:lnTo>
                  <a:lnTo>
                    <a:pt x="41" y="13"/>
                  </a:lnTo>
                  <a:lnTo>
                    <a:pt x="40" y="13"/>
                  </a:lnTo>
                  <a:lnTo>
                    <a:pt x="38" y="13"/>
                  </a:lnTo>
                  <a:lnTo>
                    <a:pt x="37" y="13"/>
                  </a:lnTo>
                  <a:lnTo>
                    <a:pt x="36" y="13"/>
                  </a:lnTo>
                  <a:lnTo>
                    <a:pt x="35" y="13"/>
                  </a:lnTo>
                  <a:lnTo>
                    <a:pt x="33" y="13"/>
                  </a:lnTo>
                  <a:lnTo>
                    <a:pt x="31" y="13"/>
                  </a:lnTo>
                  <a:lnTo>
                    <a:pt x="30" y="13"/>
                  </a:lnTo>
                  <a:lnTo>
                    <a:pt x="28" y="13"/>
                  </a:lnTo>
                  <a:lnTo>
                    <a:pt x="26" y="13"/>
                  </a:lnTo>
                  <a:lnTo>
                    <a:pt x="25" y="12"/>
                  </a:lnTo>
                  <a:lnTo>
                    <a:pt x="23" y="12"/>
                  </a:lnTo>
                  <a:lnTo>
                    <a:pt x="22" y="12"/>
                  </a:lnTo>
                  <a:lnTo>
                    <a:pt x="21" y="12"/>
                  </a:lnTo>
                  <a:lnTo>
                    <a:pt x="19" y="12"/>
                  </a:lnTo>
                  <a:lnTo>
                    <a:pt x="18" y="12"/>
                  </a:lnTo>
                  <a:lnTo>
                    <a:pt x="16" y="12"/>
                  </a:lnTo>
                  <a:lnTo>
                    <a:pt x="15" y="11"/>
                  </a:lnTo>
                  <a:lnTo>
                    <a:pt x="14" y="11"/>
                  </a:lnTo>
                  <a:lnTo>
                    <a:pt x="13" y="11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8" y="3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31" y="1"/>
                  </a:lnTo>
                  <a:lnTo>
                    <a:pt x="33" y="1"/>
                  </a:lnTo>
                  <a:lnTo>
                    <a:pt x="35" y="1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3" y="0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3" y="0"/>
                  </a:lnTo>
                  <a:lnTo>
                    <a:pt x="56" y="0"/>
                  </a:lnTo>
                  <a:lnTo>
                    <a:pt x="58" y="0"/>
                  </a:lnTo>
                  <a:lnTo>
                    <a:pt x="61" y="0"/>
                  </a:lnTo>
                  <a:lnTo>
                    <a:pt x="63" y="0"/>
                  </a:lnTo>
                  <a:lnTo>
                    <a:pt x="65" y="0"/>
                  </a:lnTo>
                  <a:lnTo>
                    <a:pt x="67" y="0"/>
                  </a:lnTo>
                  <a:lnTo>
                    <a:pt x="69" y="0"/>
                  </a:lnTo>
                  <a:lnTo>
                    <a:pt x="71" y="0"/>
                  </a:lnTo>
                  <a:lnTo>
                    <a:pt x="73" y="0"/>
                  </a:lnTo>
                  <a:lnTo>
                    <a:pt x="75" y="0"/>
                  </a:lnTo>
                  <a:lnTo>
                    <a:pt x="77" y="1"/>
                  </a:lnTo>
                  <a:lnTo>
                    <a:pt x="79" y="1"/>
                  </a:lnTo>
                  <a:lnTo>
                    <a:pt x="81" y="1"/>
                  </a:lnTo>
                  <a:lnTo>
                    <a:pt x="83" y="1"/>
                  </a:lnTo>
                  <a:lnTo>
                    <a:pt x="85" y="1"/>
                  </a:lnTo>
                  <a:lnTo>
                    <a:pt x="86" y="1"/>
                  </a:lnTo>
                  <a:lnTo>
                    <a:pt x="88" y="1"/>
                  </a:lnTo>
                  <a:lnTo>
                    <a:pt x="90" y="1"/>
                  </a:lnTo>
                  <a:lnTo>
                    <a:pt x="91" y="2"/>
                  </a:lnTo>
                  <a:lnTo>
                    <a:pt x="93" y="2"/>
                  </a:lnTo>
                  <a:lnTo>
                    <a:pt x="95" y="2"/>
                  </a:lnTo>
                  <a:lnTo>
                    <a:pt x="96" y="2"/>
                  </a:lnTo>
                  <a:lnTo>
                    <a:pt x="97" y="2"/>
                  </a:lnTo>
                  <a:lnTo>
                    <a:pt x="99" y="2"/>
                  </a:lnTo>
                  <a:lnTo>
                    <a:pt x="100" y="3"/>
                  </a:lnTo>
                  <a:lnTo>
                    <a:pt x="101" y="3"/>
                  </a:lnTo>
                  <a:lnTo>
                    <a:pt x="103" y="3"/>
                  </a:lnTo>
                  <a:lnTo>
                    <a:pt x="104" y="3"/>
                  </a:lnTo>
                  <a:lnTo>
                    <a:pt x="105" y="3"/>
                  </a:lnTo>
                  <a:lnTo>
                    <a:pt x="106" y="4"/>
                  </a:lnTo>
                  <a:lnTo>
                    <a:pt x="107" y="4"/>
                  </a:lnTo>
                  <a:lnTo>
                    <a:pt x="108" y="4"/>
                  </a:lnTo>
                  <a:lnTo>
                    <a:pt x="108" y="4"/>
                  </a:lnTo>
                  <a:lnTo>
                    <a:pt x="109" y="5"/>
                  </a:lnTo>
                  <a:lnTo>
                    <a:pt x="110" y="5"/>
                  </a:lnTo>
                  <a:lnTo>
                    <a:pt x="111" y="5"/>
                  </a:lnTo>
                  <a:lnTo>
                    <a:pt x="111" y="6"/>
                  </a:lnTo>
                  <a:lnTo>
                    <a:pt x="112" y="6"/>
                  </a:lnTo>
                  <a:lnTo>
                    <a:pt x="112" y="6"/>
                  </a:lnTo>
                  <a:lnTo>
                    <a:pt x="112" y="6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2" y="7"/>
                  </a:lnTo>
                  <a:lnTo>
                    <a:pt x="112" y="8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0" y="9"/>
                  </a:lnTo>
                  <a:lnTo>
                    <a:pt x="110" y="9"/>
                  </a:lnTo>
                  <a:lnTo>
                    <a:pt x="109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92" name="Freeform 928"/>
            <p:cNvSpPr>
              <a:spLocks/>
            </p:cNvSpPr>
            <p:nvPr/>
          </p:nvSpPr>
          <p:spPr bwMode="auto">
            <a:xfrm>
              <a:off x="4510" y="2146"/>
              <a:ext cx="114" cy="11"/>
            </a:xfrm>
            <a:custGeom>
              <a:avLst/>
              <a:gdLst>
                <a:gd name="T0" fmla="*/ 113 w 114"/>
                <a:gd name="T1" fmla="*/ 5 h 11"/>
                <a:gd name="T2" fmla="*/ 109 w 114"/>
                <a:gd name="T3" fmla="*/ 6 h 11"/>
                <a:gd name="T4" fmla="*/ 105 w 114"/>
                <a:gd name="T5" fmla="*/ 8 h 11"/>
                <a:gd name="T6" fmla="*/ 101 w 114"/>
                <a:gd name="T7" fmla="*/ 8 h 11"/>
                <a:gd name="T8" fmla="*/ 95 w 114"/>
                <a:gd name="T9" fmla="*/ 9 h 11"/>
                <a:gd name="T10" fmla="*/ 89 w 114"/>
                <a:gd name="T11" fmla="*/ 10 h 11"/>
                <a:gd name="T12" fmla="*/ 83 w 114"/>
                <a:gd name="T13" fmla="*/ 10 h 11"/>
                <a:gd name="T14" fmla="*/ 76 w 114"/>
                <a:gd name="T15" fmla="*/ 11 h 11"/>
                <a:gd name="T16" fmla="*/ 71 w 114"/>
                <a:gd name="T17" fmla="*/ 11 h 11"/>
                <a:gd name="T18" fmla="*/ 68 w 114"/>
                <a:gd name="T19" fmla="*/ 11 h 11"/>
                <a:gd name="T20" fmla="*/ 65 w 114"/>
                <a:gd name="T21" fmla="*/ 11 h 11"/>
                <a:gd name="T22" fmla="*/ 62 w 114"/>
                <a:gd name="T23" fmla="*/ 11 h 11"/>
                <a:gd name="T24" fmla="*/ 59 w 114"/>
                <a:gd name="T25" fmla="*/ 11 h 11"/>
                <a:gd name="T26" fmla="*/ 56 w 114"/>
                <a:gd name="T27" fmla="*/ 11 h 11"/>
                <a:gd name="T28" fmla="*/ 52 w 114"/>
                <a:gd name="T29" fmla="*/ 11 h 11"/>
                <a:gd name="T30" fmla="*/ 48 w 114"/>
                <a:gd name="T31" fmla="*/ 11 h 11"/>
                <a:gd name="T32" fmla="*/ 43 w 114"/>
                <a:gd name="T33" fmla="*/ 11 h 11"/>
                <a:gd name="T34" fmla="*/ 40 w 114"/>
                <a:gd name="T35" fmla="*/ 11 h 11"/>
                <a:gd name="T36" fmla="*/ 36 w 114"/>
                <a:gd name="T37" fmla="*/ 10 h 11"/>
                <a:gd name="T38" fmla="*/ 31 w 114"/>
                <a:gd name="T39" fmla="*/ 10 h 11"/>
                <a:gd name="T40" fmla="*/ 26 w 114"/>
                <a:gd name="T41" fmla="*/ 10 h 11"/>
                <a:gd name="T42" fmla="*/ 22 w 114"/>
                <a:gd name="T43" fmla="*/ 9 h 11"/>
                <a:gd name="T44" fmla="*/ 17 w 114"/>
                <a:gd name="T45" fmla="*/ 9 h 11"/>
                <a:gd name="T46" fmla="*/ 14 w 114"/>
                <a:gd name="T47" fmla="*/ 8 h 11"/>
                <a:gd name="T48" fmla="*/ 11 w 114"/>
                <a:gd name="T49" fmla="*/ 8 h 11"/>
                <a:gd name="T50" fmla="*/ 9 w 114"/>
                <a:gd name="T51" fmla="*/ 8 h 11"/>
                <a:gd name="T52" fmla="*/ 8 w 114"/>
                <a:gd name="T53" fmla="*/ 7 h 11"/>
                <a:gd name="T54" fmla="*/ 3 w 114"/>
                <a:gd name="T55" fmla="*/ 6 h 11"/>
                <a:gd name="T56" fmla="*/ 1 w 114"/>
                <a:gd name="T57" fmla="*/ 4 h 11"/>
                <a:gd name="T58" fmla="*/ 0 w 114"/>
                <a:gd name="T59" fmla="*/ 3 h 11"/>
                <a:gd name="T60" fmla="*/ 1 w 114"/>
                <a:gd name="T61" fmla="*/ 0 h 11"/>
                <a:gd name="T62" fmla="*/ 2 w 114"/>
                <a:gd name="T63" fmla="*/ 1 h 11"/>
                <a:gd name="T64" fmla="*/ 5 w 114"/>
                <a:gd name="T65" fmla="*/ 2 h 11"/>
                <a:gd name="T66" fmla="*/ 8 w 114"/>
                <a:gd name="T67" fmla="*/ 3 h 11"/>
                <a:gd name="T68" fmla="*/ 10 w 114"/>
                <a:gd name="T69" fmla="*/ 3 h 11"/>
                <a:gd name="T70" fmla="*/ 11 w 114"/>
                <a:gd name="T71" fmla="*/ 4 h 11"/>
                <a:gd name="T72" fmla="*/ 14 w 114"/>
                <a:gd name="T73" fmla="*/ 4 h 11"/>
                <a:gd name="T74" fmla="*/ 18 w 114"/>
                <a:gd name="T75" fmla="*/ 5 h 11"/>
                <a:gd name="T76" fmla="*/ 23 w 114"/>
                <a:gd name="T77" fmla="*/ 5 h 11"/>
                <a:gd name="T78" fmla="*/ 27 w 114"/>
                <a:gd name="T79" fmla="*/ 6 h 11"/>
                <a:gd name="T80" fmla="*/ 32 w 114"/>
                <a:gd name="T81" fmla="*/ 6 h 11"/>
                <a:gd name="T82" fmla="*/ 37 w 114"/>
                <a:gd name="T83" fmla="*/ 6 h 11"/>
                <a:gd name="T84" fmla="*/ 41 w 114"/>
                <a:gd name="T85" fmla="*/ 6 h 11"/>
                <a:gd name="T86" fmla="*/ 45 w 114"/>
                <a:gd name="T87" fmla="*/ 7 h 11"/>
                <a:gd name="T88" fmla="*/ 49 w 114"/>
                <a:gd name="T89" fmla="*/ 7 h 11"/>
                <a:gd name="T90" fmla="*/ 53 w 114"/>
                <a:gd name="T91" fmla="*/ 7 h 11"/>
                <a:gd name="T92" fmla="*/ 57 w 114"/>
                <a:gd name="T93" fmla="*/ 7 h 11"/>
                <a:gd name="T94" fmla="*/ 61 w 114"/>
                <a:gd name="T95" fmla="*/ 7 h 11"/>
                <a:gd name="T96" fmla="*/ 64 w 114"/>
                <a:gd name="T97" fmla="*/ 7 h 11"/>
                <a:gd name="T98" fmla="*/ 66 w 114"/>
                <a:gd name="T99" fmla="*/ 7 h 11"/>
                <a:gd name="T100" fmla="*/ 69 w 114"/>
                <a:gd name="T101" fmla="*/ 7 h 11"/>
                <a:gd name="T102" fmla="*/ 72 w 114"/>
                <a:gd name="T103" fmla="*/ 7 h 11"/>
                <a:gd name="T104" fmla="*/ 80 w 114"/>
                <a:gd name="T105" fmla="*/ 6 h 11"/>
                <a:gd name="T106" fmla="*/ 88 w 114"/>
                <a:gd name="T107" fmla="*/ 5 h 11"/>
                <a:gd name="T108" fmla="*/ 96 w 114"/>
                <a:gd name="T109" fmla="*/ 5 h 11"/>
                <a:gd name="T110" fmla="*/ 103 w 114"/>
                <a:gd name="T111" fmla="*/ 4 h 11"/>
                <a:gd name="T112" fmla="*/ 108 w 114"/>
                <a:gd name="T113" fmla="*/ 2 h 11"/>
                <a:gd name="T114" fmla="*/ 111 w 114"/>
                <a:gd name="T115" fmla="*/ 1 h 11"/>
                <a:gd name="T116" fmla="*/ 112 w 114"/>
                <a:gd name="T117" fmla="*/ 1 h 11"/>
                <a:gd name="T118" fmla="*/ 114 w 114"/>
                <a:gd name="T11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4" h="11">
                  <a:moveTo>
                    <a:pt x="114" y="3"/>
                  </a:moveTo>
                  <a:lnTo>
                    <a:pt x="113" y="4"/>
                  </a:lnTo>
                  <a:lnTo>
                    <a:pt x="113" y="5"/>
                  </a:lnTo>
                  <a:lnTo>
                    <a:pt x="112" y="5"/>
                  </a:lnTo>
                  <a:lnTo>
                    <a:pt x="110" y="6"/>
                  </a:lnTo>
                  <a:lnTo>
                    <a:pt x="109" y="6"/>
                  </a:lnTo>
                  <a:lnTo>
                    <a:pt x="108" y="7"/>
                  </a:lnTo>
                  <a:lnTo>
                    <a:pt x="106" y="7"/>
                  </a:lnTo>
                  <a:lnTo>
                    <a:pt x="105" y="8"/>
                  </a:lnTo>
                  <a:lnTo>
                    <a:pt x="104" y="8"/>
                  </a:lnTo>
                  <a:lnTo>
                    <a:pt x="102" y="8"/>
                  </a:lnTo>
                  <a:lnTo>
                    <a:pt x="101" y="8"/>
                  </a:lnTo>
                  <a:lnTo>
                    <a:pt x="99" y="9"/>
                  </a:lnTo>
                  <a:lnTo>
                    <a:pt x="97" y="9"/>
                  </a:lnTo>
                  <a:lnTo>
                    <a:pt x="95" y="9"/>
                  </a:lnTo>
                  <a:lnTo>
                    <a:pt x="93" y="9"/>
                  </a:lnTo>
                  <a:lnTo>
                    <a:pt x="91" y="10"/>
                  </a:lnTo>
                  <a:lnTo>
                    <a:pt x="89" y="10"/>
                  </a:lnTo>
                  <a:lnTo>
                    <a:pt x="87" y="10"/>
                  </a:lnTo>
                  <a:lnTo>
                    <a:pt x="85" y="10"/>
                  </a:lnTo>
                  <a:lnTo>
                    <a:pt x="83" y="10"/>
                  </a:lnTo>
                  <a:lnTo>
                    <a:pt x="80" y="10"/>
                  </a:lnTo>
                  <a:lnTo>
                    <a:pt x="78" y="11"/>
                  </a:lnTo>
                  <a:lnTo>
                    <a:pt x="76" y="11"/>
                  </a:lnTo>
                  <a:lnTo>
                    <a:pt x="73" y="11"/>
                  </a:lnTo>
                  <a:lnTo>
                    <a:pt x="72" y="11"/>
                  </a:lnTo>
                  <a:lnTo>
                    <a:pt x="71" y="11"/>
                  </a:lnTo>
                  <a:lnTo>
                    <a:pt x="70" y="11"/>
                  </a:lnTo>
                  <a:lnTo>
                    <a:pt x="69" y="11"/>
                  </a:lnTo>
                  <a:lnTo>
                    <a:pt x="68" y="11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5" y="11"/>
                  </a:lnTo>
                  <a:lnTo>
                    <a:pt x="64" y="11"/>
                  </a:lnTo>
                  <a:lnTo>
                    <a:pt x="63" y="11"/>
                  </a:lnTo>
                  <a:lnTo>
                    <a:pt x="62" y="11"/>
                  </a:lnTo>
                  <a:lnTo>
                    <a:pt x="61" y="11"/>
                  </a:lnTo>
                  <a:lnTo>
                    <a:pt x="60" y="11"/>
                  </a:lnTo>
                  <a:lnTo>
                    <a:pt x="59" y="11"/>
                  </a:lnTo>
                  <a:lnTo>
                    <a:pt x="58" y="11"/>
                  </a:lnTo>
                  <a:lnTo>
                    <a:pt x="57" y="11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3" y="11"/>
                  </a:lnTo>
                  <a:lnTo>
                    <a:pt x="52" y="11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8" y="11"/>
                  </a:lnTo>
                  <a:lnTo>
                    <a:pt x="46" y="11"/>
                  </a:lnTo>
                  <a:lnTo>
                    <a:pt x="45" y="11"/>
                  </a:lnTo>
                  <a:lnTo>
                    <a:pt x="43" y="11"/>
                  </a:lnTo>
                  <a:lnTo>
                    <a:pt x="42" y="11"/>
                  </a:lnTo>
                  <a:lnTo>
                    <a:pt x="41" y="11"/>
                  </a:lnTo>
                  <a:lnTo>
                    <a:pt x="40" y="11"/>
                  </a:lnTo>
                  <a:lnTo>
                    <a:pt x="38" y="11"/>
                  </a:lnTo>
                  <a:lnTo>
                    <a:pt x="37" y="11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2" y="10"/>
                  </a:lnTo>
                  <a:lnTo>
                    <a:pt x="31" y="10"/>
                  </a:lnTo>
                  <a:lnTo>
                    <a:pt x="29" y="10"/>
                  </a:lnTo>
                  <a:lnTo>
                    <a:pt x="27" y="10"/>
                  </a:lnTo>
                  <a:lnTo>
                    <a:pt x="26" y="10"/>
                  </a:lnTo>
                  <a:lnTo>
                    <a:pt x="24" y="10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9" y="9"/>
                  </a:lnTo>
                  <a:lnTo>
                    <a:pt x="17" y="9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8"/>
                  </a:lnTo>
                  <a:lnTo>
                    <a:pt x="13" y="8"/>
                  </a:lnTo>
                  <a:lnTo>
                    <a:pt x="12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6" y="7"/>
                  </a:lnTo>
                  <a:lnTo>
                    <a:pt x="5" y="6"/>
                  </a:lnTo>
                  <a:lnTo>
                    <a:pt x="3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5"/>
                  </a:lnTo>
                  <a:lnTo>
                    <a:pt x="20" y="5"/>
                  </a:lnTo>
                  <a:lnTo>
                    <a:pt x="21" y="5"/>
                  </a:lnTo>
                  <a:lnTo>
                    <a:pt x="23" y="5"/>
                  </a:lnTo>
                  <a:lnTo>
                    <a:pt x="24" y="5"/>
                  </a:lnTo>
                  <a:lnTo>
                    <a:pt x="26" y="5"/>
                  </a:lnTo>
                  <a:lnTo>
                    <a:pt x="27" y="6"/>
                  </a:lnTo>
                  <a:lnTo>
                    <a:pt x="29" y="6"/>
                  </a:lnTo>
                  <a:lnTo>
                    <a:pt x="30" y="6"/>
                  </a:lnTo>
                  <a:lnTo>
                    <a:pt x="32" y="6"/>
                  </a:lnTo>
                  <a:lnTo>
                    <a:pt x="34" y="6"/>
                  </a:lnTo>
                  <a:lnTo>
                    <a:pt x="35" y="6"/>
                  </a:lnTo>
                  <a:lnTo>
                    <a:pt x="37" y="6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1" y="6"/>
                  </a:lnTo>
                  <a:lnTo>
                    <a:pt x="42" y="6"/>
                  </a:lnTo>
                  <a:lnTo>
                    <a:pt x="43" y="7"/>
                  </a:lnTo>
                  <a:lnTo>
                    <a:pt x="45" y="7"/>
                  </a:lnTo>
                  <a:lnTo>
                    <a:pt x="46" y="7"/>
                  </a:lnTo>
                  <a:lnTo>
                    <a:pt x="47" y="7"/>
                  </a:lnTo>
                  <a:lnTo>
                    <a:pt x="49" y="7"/>
                  </a:lnTo>
                  <a:lnTo>
                    <a:pt x="50" y="7"/>
                  </a:lnTo>
                  <a:lnTo>
                    <a:pt x="52" y="7"/>
                  </a:lnTo>
                  <a:lnTo>
                    <a:pt x="53" y="7"/>
                  </a:lnTo>
                  <a:lnTo>
                    <a:pt x="55" y="7"/>
                  </a:lnTo>
                  <a:lnTo>
                    <a:pt x="56" y="7"/>
                  </a:lnTo>
                  <a:lnTo>
                    <a:pt x="57" y="7"/>
                  </a:lnTo>
                  <a:lnTo>
                    <a:pt x="58" y="7"/>
                  </a:lnTo>
                  <a:lnTo>
                    <a:pt x="59" y="7"/>
                  </a:lnTo>
                  <a:lnTo>
                    <a:pt x="61" y="7"/>
                  </a:lnTo>
                  <a:lnTo>
                    <a:pt x="62" y="7"/>
                  </a:lnTo>
                  <a:lnTo>
                    <a:pt x="63" y="7"/>
                  </a:lnTo>
                  <a:lnTo>
                    <a:pt x="64" y="7"/>
                  </a:lnTo>
                  <a:lnTo>
                    <a:pt x="64" y="7"/>
                  </a:lnTo>
                  <a:lnTo>
                    <a:pt x="65" y="7"/>
                  </a:lnTo>
                  <a:lnTo>
                    <a:pt x="66" y="7"/>
                  </a:lnTo>
                  <a:lnTo>
                    <a:pt x="67" y="7"/>
                  </a:lnTo>
                  <a:lnTo>
                    <a:pt x="68" y="7"/>
                  </a:lnTo>
                  <a:lnTo>
                    <a:pt x="69" y="7"/>
                  </a:lnTo>
                  <a:lnTo>
                    <a:pt x="70" y="7"/>
                  </a:lnTo>
                  <a:lnTo>
                    <a:pt x="71" y="7"/>
                  </a:lnTo>
                  <a:lnTo>
                    <a:pt x="72" y="7"/>
                  </a:lnTo>
                  <a:lnTo>
                    <a:pt x="73" y="6"/>
                  </a:lnTo>
                  <a:lnTo>
                    <a:pt x="76" y="6"/>
                  </a:lnTo>
                  <a:lnTo>
                    <a:pt x="80" y="6"/>
                  </a:lnTo>
                  <a:lnTo>
                    <a:pt x="83" y="6"/>
                  </a:lnTo>
                  <a:lnTo>
                    <a:pt x="86" y="6"/>
                  </a:lnTo>
                  <a:lnTo>
                    <a:pt x="88" y="5"/>
                  </a:lnTo>
                  <a:lnTo>
                    <a:pt x="91" y="5"/>
                  </a:lnTo>
                  <a:lnTo>
                    <a:pt x="94" y="5"/>
                  </a:lnTo>
                  <a:lnTo>
                    <a:pt x="96" y="5"/>
                  </a:lnTo>
                  <a:lnTo>
                    <a:pt x="98" y="4"/>
                  </a:lnTo>
                  <a:lnTo>
                    <a:pt x="101" y="4"/>
                  </a:lnTo>
                  <a:lnTo>
                    <a:pt x="103" y="4"/>
                  </a:lnTo>
                  <a:lnTo>
                    <a:pt x="105" y="3"/>
                  </a:lnTo>
                  <a:lnTo>
                    <a:pt x="106" y="3"/>
                  </a:lnTo>
                  <a:lnTo>
                    <a:pt x="108" y="2"/>
                  </a:lnTo>
                  <a:lnTo>
                    <a:pt x="109" y="2"/>
                  </a:lnTo>
                  <a:lnTo>
                    <a:pt x="110" y="1"/>
                  </a:lnTo>
                  <a:lnTo>
                    <a:pt x="111" y="1"/>
                  </a:lnTo>
                  <a:lnTo>
                    <a:pt x="111" y="1"/>
                  </a:lnTo>
                  <a:lnTo>
                    <a:pt x="112" y="1"/>
                  </a:lnTo>
                  <a:lnTo>
                    <a:pt x="112" y="1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3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93" name="Freeform 929"/>
            <p:cNvSpPr>
              <a:spLocks/>
            </p:cNvSpPr>
            <p:nvPr/>
          </p:nvSpPr>
          <p:spPr bwMode="auto">
            <a:xfrm>
              <a:off x="4536" y="2139"/>
              <a:ext cx="24" cy="7"/>
            </a:xfrm>
            <a:custGeom>
              <a:avLst/>
              <a:gdLst>
                <a:gd name="T0" fmla="*/ 12 w 24"/>
                <a:gd name="T1" fmla="*/ 0 h 7"/>
                <a:gd name="T2" fmla="*/ 24 w 24"/>
                <a:gd name="T3" fmla="*/ 5 h 7"/>
                <a:gd name="T4" fmla="*/ 6 w 24"/>
                <a:gd name="T5" fmla="*/ 7 h 7"/>
                <a:gd name="T6" fmla="*/ 0 w 24"/>
                <a:gd name="T7" fmla="*/ 0 h 7"/>
                <a:gd name="T8" fmla="*/ 12 w 2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7">
                  <a:moveTo>
                    <a:pt x="12" y="0"/>
                  </a:moveTo>
                  <a:lnTo>
                    <a:pt x="24" y="5"/>
                  </a:lnTo>
                  <a:lnTo>
                    <a:pt x="6" y="7"/>
                  </a:lnTo>
                  <a:lnTo>
                    <a:pt x="0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94" name="Freeform 930"/>
            <p:cNvSpPr>
              <a:spLocks/>
            </p:cNvSpPr>
            <p:nvPr/>
          </p:nvSpPr>
          <p:spPr bwMode="auto">
            <a:xfrm>
              <a:off x="4538" y="2139"/>
              <a:ext cx="19" cy="6"/>
            </a:xfrm>
            <a:custGeom>
              <a:avLst/>
              <a:gdLst>
                <a:gd name="T0" fmla="*/ 10 w 19"/>
                <a:gd name="T1" fmla="*/ 0 h 6"/>
                <a:gd name="T2" fmla="*/ 19 w 19"/>
                <a:gd name="T3" fmla="*/ 5 h 6"/>
                <a:gd name="T4" fmla="*/ 5 w 19"/>
                <a:gd name="T5" fmla="*/ 6 h 6"/>
                <a:gd name="T6" fmla="*/ 0 w 19"/>
                <a:gd name="T7" fmla="*/ 1 h 6"/>
                <a:gd name="T8" fmla="*/ 10 w 1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6">
                  <a:moveTo>
                    <a:pt x="10" y="0"/>
                  </a:moveTo>
                  <a:lnTo>
                    <a:pt x="19" y="5"/>
                  </a:lnTo>
                  <a:lnTo>
                    <a:pt x="5" y="6"/>
                  </a:lnTo>
                  <a:lnTo>
                    <a:pt x="0" y="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6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95" name="Freeform 931"/>
            <p:cNvSpPr>
              <a:spLocks/>
            </p:cNvSpPr>
            <p:nvPr/>
          </p:nvSpPr>
          <p:spPr bwMode="auto">
            <a:xfrm>
              <a:off x="4527" y="2097"/>
              <a:ext cx="5" cy="6"/>
            </a:xfrm>
            <a:custGeom>
              <a:avLst/>
              <a:gdLst>
                <a:gd name="T0" fmla="*/ 1 w 5"/>
                <a:gd name="T1" fmla="*/ 6 h 6"/>
                <a:gd name="T2" fmla="*/ 1 w 5"/>
                <a:gd name="T3" fmla="*/ 6 h 6"/>
                <a:gd name="T4" fmla="*/ 0 w 5"/>
                <a:gd name="T5" fmla="*/ 5 h 6"/>
                <a:gd name="T6" fmla="*/ 1 w 5"/>
                <a:gd name="T7" fmla="*/ 4 h 6"/>
                <a:gd name="T8" fmla="*/ 1 w 5"/>
                <a:gd name="T9" fmla="*/ 2 h 6"/>
                <a:gd name="T10" fmla="*/ 1 w 5"/>
                <a:gd name="T11" fmla="*/ 2 h 6"/>
                <a:gd name="T12" fmla="*/ 2 w 5"/>
                <a:gd name="T13" fmla="*/ 1 h 6"/>
                <a:gd name="T14" fmla="*/ 2 w 5"/>
                <a:gd name="T15" fmla="*/ 1 h 6"/>
                <a:gd name="T16" fmla="*/ 2 w 5"/>
                <a:gd name="T17" fmla="*/ 0 h 6"/>
                <a:gd name="T18" fmla="*/ 3 w 5"/>
                <a:gd name="T19" fmla="*/ 0 h 6"/>
                <a:gd name="T20" fmla="*/ 3 w 5"/>
                <a:gd name="T21" fmla="*/ 0 h 6"/>
                <a:gd name="T22" fmla="*/ 3 w 5"/>
                <a:gd name="T23" fmla="*/ 0 h 6"/>
                <a:gd name="T24" fmla="*/ 4 w 5"/>
                <a:gd name="T25" fmla="*/ 0 h 6"/>
                <a:gd name="T26" fmla="*/ 4 w 5"/>
                <a:gd name="T27" fmla="*/ 0 h 6"/>
                <a:gd name="T28" fmla="*/ 5 w 5"/>
                <a:gd name="T29" fmla="*/ 1 h 6"/>
                <a:gd name="T30" fmla="*/ 4 w 5"/>
                <a:gd name="T31" fmla="*/ 2 h 6"/>
                <a:gd name="T32" fmla="*/ 4 w 5"/>
                <a:gd name="T33" fmla="*/ 4 h 6"/>
                <a:gd name="T34" fmla="*/ 4 w 5"/>
                <a:gd name="T35" fmla="*/ 4 h 6"/>
                <a:gd name="T36" fmla="*/ 3 w 5"/>
                <a:gd name="T37" fmla="*/ 5 h 6"/>
                <a:gd name="T38" fmla="*/ 3 w 5"/>
                <a:gd name="T39" fmla="*/ 5 h 6"/>
                <a:gd name="T40" fmla="*/ 3 w 5"/>
                <a:gd name="T41" fmla="*/ 6 h 6"/>
                <a:gd name="T42" fmla="*/ 2 w 5"/>
                <a:gd name="T43" fmla="*/ 6 h 6"/>
                <a:gd name="T44" fmla="*/ 2 w 5"/>
                <a:gd name="T45" fmla="*/ 6 h 6"/>
                <a:gd name="T46" fmla="*/ 2 w 5"/>
                <a:gd name="T47" fmla="*/ 6 h 6"/>
                <a:gd name="T48" fmla="*/ 1 w 5"/>
                <a:gd name="T4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" h="6">
                  <a:moveTo>
                    <a:pt x="1" y="6"/>
                  </a:moveTo>
                  <a:lnTo>
                    <a:pt x="1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96" name="Freeform 932"/>
            <p:cNvSpPr>
              <a:spLocks/>
            </p:cNvSpPr>
            <p:nvPr/>
          </p:nvSpPr>
          <p:spPr bwMode="auto">
            <a:xfrm>
              <a:off x="4530" y="2112"/>
              <a:ext cx="13" cy="10"/>
            </a:xfrm>
            <a:custGeom>
              <a:avLst/>
              <a:gdLst>
                <a:gd name="T0" fmla="*/ 0 w 13"/>
                <a:gd name="T1" fmla="*/ 10 h 10"/>
                <a:gd name="T2" fmla="*/ 0 w 13"/>
                <a:gd name="T3" fmla="*/ 0 h 10"/>
                <a:gd name="T4" fmla="*/ 13 w 13"/>
                <a:gd name="T5" fmla="*/ 2 h 10"/>
                <a:gd name="T6" fmla="*/ 13 w 13"/>
                <a:gd name="T7" fmla="*/ 10 h 10"/>
                <a:gd name="T8" fmla="*/ 0 w 13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0">
                  <a:moveTo>
                    <a:pt x="0" y="10"/>
                  </a:moveTo>
                  <a:lnTo>
                    <a:pt x="0" y="0"/>
                  </a:lnTo>
                  <a:lnTo>
                    <a:pt x="13" y="2"/>
                  </a:lnTo>
                  <a:lnTo>
                    <a:pt x="13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97" name="Rectangle 933"/>
            <p:cNvSpPr>
              <a:spLocks noChangeArrowheads="1"/>
            </p:cNvSpPr>
            <p:nvPr/>
          </p:nvSpPr>
          <p:spPr bwMode="auto">
            <a:xfrm>
              <a:off x="4532" y="2113"/>
              <a:ext cx="9" cy="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98" name="Freeform 934"/>
            <p:cNvSpPr>
              <a:spLocks/>
            </p:cNvSpPr>
            <p:nvPr/>
          </p:nvSpPr>
          <p:spPr bwMode="auto">
            <a:xfrm>
              <a:off x="4525" y="2095"/>
              <a:ext cx="25" cy="22"/>
            </a:xfrm>
            <a:custGeom>
              <a:avLst/>
              <a:gdLst>
                <a:gd name="T0" fmla="*/ 4 w 25"/>
                <a:gd name="T1" fmla="*/ 6 h 22"/>
                <a:gd name="T2" fmla="*/ 4 w 25"/>
                <a:gd name="T3" fmla="*/ 6 h 22"/>
                <a:gd name="T4" fmla="*/ 5 w 25"/>
                <a:gd name="T5" fmla="*/ 5 h 22"/>
                <a:gd name="T6" fmla="*/ 6 w 25"/>
                <a:gd name="T7" fmla="*/ 4 h 22"/>
                <a:gd name="T8" fmla="*/ 7 w 25"/>
                <a:gd name="T9" fmla="*/ 3 h 22"/>
                <a:gd name="T10" fmla="*/ 8 w 25"/>
                <a:gd name="T11" fmla="*/ 2 h 22"/>
                <a:gd name="T12" fmla="*/ 10 w 25"/>
                <a:gd name="T13" fmla="*/ 1 h 22"/>
                <a:gd name="T14" fmla="*/ 11 w 25"/>
                <a:gd name="T15" fmla="*/ 1 h 22"/>
                <a:gd name="T16" fmla="*/ 13 w 25"/>
                <a:gd name="T17" fmla="*/ 0 h 22"/>
                <a:gd name="T18" fmla="*/ 14 w 25"/>
                <a:gd name="T19" fmla="*/ 0 h 22"/>
                <a:gd name="T20" fmla="*/ 16 w 25"/>
                <a:gd name="T21" fmla="*/ 0 h 22"/>
                <a:gd name="T22" fmla="*/ 18 w 25"/>
                <a:gd name="T23" fmla="*/ 1 h 22"/>
                <a:gd name="T24" fmla="*/ 20 w 25"/>
                <a:gd name="T25" fmla="*/ 2 h 22"/>
                <a:gd name="T26" fmla="*/ 22 w 25"/>
                <a:gd name="T27" fmla="*/ 3 h 22"/>
                <a:gd name="T28" fmla="*/ 23 w 25"/>
                <a:gd name="T29" fmla="*/ 5 h 22"/>
                <a:gd name="T30" fmla="*/ 24 w 25"/>
                <a:gd name="T31" fmla="*/ 7 h 22"/>
                <a:gd name="T32" fmla="*/ 25 w 25"/>
                <a:gd name="T33" fmla="*/ 9 h 22"/>
                <a:gd name="T34" fmla="*/ 25 w 25"/>
                <a:gd name="T35" fmla="*/ 11 h 22"/>
                <a:gd name="T36" fmla="*/ 25 w 25"/>
                <a:gd name="T37" fmla="*/ 13 h 22"/>
                <a:gd name="T38" fmla="*/ 24 w 25"/>
                <a:gd name="T39" fmla="*/ 15 h 22"/>
                <a:gd name="T40" fmla="*/ 23 w 25"/>
                <a:gd name="T41" fmla="*/ 17 h 22"/>
                <a:gd name="T42" fmla="*/ 22 w 25"/>
                <a:gd name="T43" fmla="*/ 19 h 22"/>
                <a:gd name="T44" fmla="*/ 20 w 25"/>
                <a:gd name="T45" fmla="*/ 20 h 22"/>
                <a:gd name="T46" fmla="*/ 19 w 25"/>
                <a:gd name="T47" fmla="*/ 21 h 22"/>
                <a:gd name="T48" fmla="*/ 17 w 25"/>
                <a:gd name="T49" fmla="*/ 22 h 22"/>
                <a:gd name="T50" fmla="*/ 14 w 25"/>
                <a:gd name="T51" fmla="*/ 22 h 22"/>
                <a:gd name="T52" fmla="*/ 12 w 25"/>
                <a:gd name="T53" fmla="*/ 22 h 22"/>
                <a:gd name="T54" fmla="*/ 11 w 25"/>
                <a:gd name="T55" fmla="*/ 22 h 22"/>
                <a:gd name="T56" fmla="*/ 9 w 25"/>
                <a:gd name="T57" fmla="*/ 21 h 22"/>
                <a:gd name="T58" fmla="*/ 8 w 25"/>
                <a:gd name="T59" fmla="*/ 20 h 22"/>
                <a:gd name="T60" fmla="*/ 7 w 25"/>
                <a:gd name="T61" fmla="*/ 19 h 22"/>
                <a:gd name="T62" fmla="*/ 6 w 25"/>
                <a:gd name="T63" fmla="*/ 18 h 22"/>
                <a:gd name="T64" fmla="*/ 5 w 25"/>
                <a:gd name="T65" fmla="*/ 17 h 22"/>
                <a:gd name="T66" fmla="*/ 4 w 25"/>
                <a:gd name="T67" fmla="*/ 16 h 22"/>
                <a:gd name="T68" fmla="*/ 4 w 25"/>
                <a:gd name="T69" fmla="*/ 15 h 22"/>
                <a:gd name="T70" fmla="*/ 4 w 25"/>
                <a:gd name="T71" fmla="*/ 15 h 22"/>
                <a:gd name="T72" fmla="*/ 3 w 25"/>
                <a:gd name="T73" fmla="*/ 15 h 22"/>
                <a:gd name="T74" fmla="*/ 2 w 25"/>
                <a:gd name="T75" fmla="*/ 14 h 22"/>
                <a:gd name="T76" fmla="*/ 1 w 25"/>
                <a:gd name="T77" fmla="*/ 13 h 22"/>
                <a:gd name="T78" fmla="*/ 0 w 25"/>
                <a:gd name="T79" fmla="*/ 11 h 22"/>
                <a:gd name="T80" fmla="*/ 0 w 25"/>
                <a:gd name="T81" fmla="*/ 9 h 22"/>
                <a:gd name="T82" fmla="*/ 1 w 25"/>
                <a:gd name="T83" fmla="*/ 8 h 22"/>
                <a:gd name="T84" fmla="*/ 2 w 25"/>
                <a:gd name="T85" fmla="*/ 7 h 22"/>
                <a:gd name="T86" fmla="*/ 4 w 25"/>
                <a:gd name="T87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" h="22">
                  <a:moveTo>
                    <a:pt x="4" y="6"/>
                  </a:move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5" y="5"/>
                  </a:lnTo>
                  <a:lnTo>
                    <a:pt x="5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2"/>
                  </a:lnTo>
                  <a:lnTo>
                    <a:pt x="21" y="3"/>
                  </a:lnTo>
                  <a:lnTo>
                    <a:pt x="22" y="3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4" y="6"/>
                  </a:lnTo>
                  <a:lnTo>
                    <a:pt x="24" y="7"/>
                  </a:lnTo>
                  <a:lnTo>
                    <a:pt x="25" y="8"/>
                  </a:lnTo>
                  <a:lnTo>
                    <a:pt x="25" y="9"/>
                  </a:lnTo>
                  <a:lnTo>
                    <a:pt x="25" y="10"/>
                  </a:lnTo>
                  <a:lnTo>
                    <a:pt x="25" y="11"/>
                  </a:lnTo>
                  <a:lnTo>
                    <a:pt x="25" y="12"/>
                  </a:lnTo>
                  <a:lnTo>
                    <a:pt x="25" y="13"/>
                  </a:lnTo>
                  <a:lnTo>
                    <a:pt x="25" y="14"/>
                  </a:lnTo>
                  <a:lnTo>
                    <a:pt x="24" y="15"/>
                  </a:lnTo>
                  <a:lnTo>
                    <a:pt x="24" y="16"/>
                  </a:lnTo>
                  <a:lnTo>
                    <a:pt x="23" y="17"/>
                  </a:lnTo>
                  <a:lnTo>
                    <a:pt x="23" y="18"/>
                  </a:lnTo>
                  <a:lnTo>
                    <a:pt x="22" y="19"/>
                  </a:lnTo>
                  <a:lnTo>
                    <a:pt x="21" y="20"/>
                  </a:lnTo>
                  <a:lnTo>
                    <a:pt x="20" y="20"/>
                  </a:lnTo>
                  <a:lnTo>
                    <a:pt x="20" y="21"/>
                  </a:lnTo>
                  <a:lnTo>
                    <a:pt x="19" y="21"/>
                  </a:lnTo>
                  <a:lnTo>
                    <a:pt x="18" y="22"/>
                  </a:lnTo>
                  <a:lnTo>
                    <a:pt x="17" y="22"/>
                  </a:lnTo>
                  <a:lnTo>
                    <a:pt x="15" y="22"/>
                  </a:lnTo>
                  <a:lnTo>
                    <a:pt x="14" y="22"/>
                  </a:lnTo>
                  <a:lnTo>
                    <a:pt x="13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1" y="22"/>
                  </a:lnTo>
                  <a:lnTo>
                    <a:pt x="10" y="21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8" y="20"/>
                  </a:lnTo>
                  <a:lnTo>
                    <a:pt x="7" y="20"/>
                  </a:lnTo>
                  <a:lnTo>
                    <a:pt x="7" y="19"/>
                  </a:lnTo>
                  <a:lnTo>
                    <a:pt x="6" y="19"/>
                  </a:lnTo>
                  <a:lnTo>
                    <a:pt x="6" y="18"/>
                  </a:lnTo>
                  <a:lnTo>
                    <a:pt x="5" y="18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6"/>
                  </a:lnTo>
                  <a:lnTo>
                    <a:pt x="4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99" name="Freeform 935"/>
            <p:cNvSpPr>
              <a:spLocks/>
            </p:cNvSpPr>
            <p:nvPr/>
          </p:nvSpPr>
          <p:spPr bwMode="auto">
            <a:xfrm>
              <a:off x="4527" y="2097"/>
              <a:ext cx="21" cy="18"/>
            </a:xfrm>
            <a:custGeom>
              <a:avLst/>
              <a:gdLst>
                <a:gd name="T0" fmla="*/ 2 w 21"/>
                <a:gd name="T1" fmla="*/ 6 h 18"/>
                <a:gd name="T2" fmla="*/ 3 w 21"/>
                <a:gd name="T3" fmla="*/ 6 h 18"/>
                <a:gd name="T4" fmla="*/ 3 w 21"/>
                <a:gd name="T5" fmla="*/ 6 h 18"/>
                <a:gd name="T6" fmla="*/ 4 w 21"/>
                <a:gd name="T7" fmla="*/ 4 h 18"/>
                <a:gd name="T8" fmla="*/ 5 w 21"/>
                <a:gd name="T9" fmla="*/ 3 h 18"/>
                <a:gd name="T10" fmla="*/ 6 w 21"/>
                <a:gd name="T11" fmla="*/ 2 h 18"/>
                <a:gd name="T12" fmla="*/ 8 w 21"/>
                <a:gd name="T13" fmla="*/ 1 h 18"/>
                <a:gd name="T14" fmla="*/ 9 w 21"/>
                <a:gd name="T15" fmla="*/ 0 h 18"/>
                <a:gd name="T16" fmla="*/ 10 w 21"/>
                <a:gd name="T17" fmla="*/ 0 h 18"/>
                <a:gd name="T18" fmla="*/ 12 w 21"/>
                <a:gd name="T19" fmla="*/ 0 h 18"/>
                <a:gd name="T20" fmla="*/ 15 w 21"/>
                <a:gd name="T21" fmla="*/ 0 h 18"/>
                <a:gd name="T22" fmla="*/ 18 w 21"/>
                <a:gd name="T23" fmla="*/ 2 h 18"/>
                <a:gd name="T24" fmla="*/ 20 w 21"/>
                <a:gd name="T25" fmla="*/ 5 h 18"/>
                <a:gd name="T26" fmla="*/ 21 w 21"/>
                <a:gd name="T27" fmla="*/ 8 h 18"/>
                <a:gd name="T28" fmla="*/ 21 w 21"/>
                <a:gd name="T29" fmla="*/ 11 h 18"/>
                <a:gd name="T30" fmla="*/ 21 w 21"/>
                <a:gd name="T31" fmla="*/ 13 h 18"/>
                <a:gd name="T32" fmla="*/ 20 w 21"/>
                <a:gd name="T33" fmla="*/ 14 h 18"/>
                <a:gd name="T34" fmla="*/ 19 w 21"/>
                <a:gd name="T35" fmla="*/ 16 h 18"/>
                <a:gd name="T36" fmla="*/ 18 w 21"/>
                <a:gd name="T37" fmla="*/ 17 h 18"/>
                <a:gd name="T38" fmla="*/ 16 w 21"/>
                <a:gd name="T39" fmla="*/ 18 h 18"/>
                <a:gd name="T40" fmla="*/ 14 w 21"/>
                <a:gd name="T41" fmla="*/ 18 h 18"/>
                <a:gd name="T42" fmla="*/ 12 w 21"/>
                <a:gd name="T43" fmla="*/ 18 h 18"/>
                <a:gd name="T44" fmla="*/ 10 w 21"/>
                <a:gd name="T45" fmla="*/ 18 h 18"/>
                <a:gd name="T46" fmla="*/ 7 w 21"/>
                <a:gd name="T47" fmla="*/ 17 h 18"/>
                <a:gd name="T48" fmla="*/ 5 w 21"/>
                <a:gd name="T49" fmla="*/ 15 h 18"/>
                <a:gd name="T50" fmla="*/ 3 w 21"/>
                <a:gd name="T51" fmla="*/ 12 h 18"/>
                <a:gd name="T52" fmla="*/ 3 w 21"/>
                <a:gd name="T53" fmla="*/ 11 h 18"/>
                <a:gd name="T54" fmla="*/ 2 w 21"/>
                <a:gd name="T55" fmla="*/ 11 h 18"/>
                <a:gd name="T56" fmla="*/ 1 w 21"/>
                <a:gd name="T57" fmla="*/ 11 h 18"/>
                <a:gd name="T58" fmla="*/ 0 w 21"/>
                <a:gd name="T59" fmla="*/ 11 h 18"/>
                <a:gd name="T60" fmla="*/ 0 w 21"/>
                <a:gd name="T61" fmla="*/ 10 h 18"/>
                <a:gd name="T62" fmla="*/ 0 w 21"/>
                <a:gd name="T63" fmla="*/ 9 h 18"/>
                <a:gd name="T64" fmla="*/ 0 w 21"/>
                <a:gd name="T65" fmla="*/ 8 h 18"/>
                <a:gd name="T66" fmla="*/ 0 w 21"/>
                <a:gd name="T67" fmla="*/ 7 h 18"/>
                <a:gd name="T68" fmla="*/ 1 w 21"/>
                <a:gd name="T69" fmla="*/ 6 h 18"/>
                <a:gd name="T70" fmla="*/ 2 w 21"/>
                <a:gd name="T71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1" h="18">
                  <a:moveTo>
                    <a:pt x="2" y="6"/>
                  </a:moveTo>
                  <a:lnTo>
                    <a:pt x="2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1"/>
                  </a:lnTo>
                  <a:lnTo>
                    <a:pt x="18" y="2"/>
                  </a:lnTo>
                  <a:lnTo>
                    <a:pt x="19" y="3"/>
                  </a:lnTo>
                  <a:lnTo>
                    <a:pt x="20" y="5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10"/>
                  </a:lnTo>
                  <a:lnTo>
                    <a:pt x="21" y="11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9" y="16"/>
                  </a:lnTo>
                  <a:lnTo>
                    <a:pt x="18" y="16"/>
                  </a:lnTo>
                  <a:lnTo>
                    <a:pt x="18" y="17"/>
                  </a:lnTo>
                  <a:lnTo>
                    <a:pt x="17" y="17"/>
                  </a:lnTo>
                  <a:lnTo>
                    <a:pt x="16" y="18"/>
                  </a:lnTo>
                  <a:lnTo>
                    <a:pt x="15" y="18"/>
                  </a:lnTo>
                  <a:lnTo>
                    <a:pt x="14" y="18"/>
                  </a:lnTo>
                  <a:lnTo>
                    <a:pt x="13" y="18"/>
                  </a:lnTo>
                  <a:lnTo>
                    <a:pt x="12" y="18"/>
                  </a:lnTo>
                  <a:lnTo>
                    <a:pt x="11" y="18"/>
                  </a:lnTo>
                  <a:lnTo>
                    <a:pt x="10" y="18"/>
                  </a:lnTo>
                  <a:lnTo>
                    <a:pt x="8" y="18"/>
                  </a:lnTo>
                  <a:lnTo>
                    <a:pt x="7" y="17"/>
                  </a:lnTo>
                  <a:lnTo>
                    <a:pt x="6" y="16"/>
                  </a:lnTo>
                  <a:lnTo>
                    <a:pt x="5" y="15"/>
                  </a:lnTo>
                  <a:lnTo>
                    <a:pt x="4" y="14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00" name="Freeform 936"/>
            <p:cNvSpPr>
              <a:spLocks/>
            </p:cNvSpPr>
            <p:nvPr/>
          </p:nvSpPr>
          <p:spPr bwMode="auto">
            <a:xfrm>
              <a:off x="4534" y="2109"/>
              <a:ext cx="9" cy="4"/>
            </a:xfrm>
            <a:custGeom>
              <a:avLst/>
              <a:gdLst>
                <a:gd name="T0" fmla="*/ 9 w 9"/>
                <a:gd name="T1" fmla="*/ 1 h 4"/>
                <a:gd name="T2" fmla="*/ 9 w 9"/>
                <a:gd name="T3" fmla="*/ 1 h 4"/>
                <a:gd name="T4" fmla="*/ 9 w 9"/>
                <a:gd name="T5" fmla="*/ 2 h 4"/>
                <a:gd name="T6" fmla="*/ 9 w 9"/>
                <a:gd name="T7" fmla="*/ 2 h 4"/>
                <a:gd name="T8" fmla="*/ 9 w 9"/>
                <a:gd name="T9" fmla="*/ 2 h 4"/>
                <a:gd name="T10" fmla="*/ 8 w 9"/>
                <a:gd name="T11" fmla="*/ 3 h 4"/>
                <a:gd name="T12" fmla="*/ 8 w 9"/>
                <a:gd name="T13" fmla="*/ 3 h 4"/>
                <a:gd name="T14" fmla="*/ 8 w 9"/>
                <a:gd name="T15" fmla="*/ 3 h 4"/>
                <a:gd name="T16" fmla="*/ 7 w 9"/>
                <a:gd name="T17" fmla="*/ 4 h 4"/>
                <a:gd name="T18" fmla="*/ 7 w 9"/>
                <a:gd name="T19" fmla="*/ 4 h 4"/>
                <a:gd name="T20" fmla="*/ 6 w 9"/>
                <a:gd name="T21" fmla="*/ 4 h 4"/>
                <a:gd name="T22" fmla="*/ 6 w 9"/>
                <a:gd name="T23" fmla="*/ 4 h 4"/>
                <a:gd name="T24" fmla="*/ 5 w 9"/>
                <a:gd name="T25" fmla="*/ 4 h 4"/>
                <a:gd name="T26" fmla="*/ 5 w 9"/>
                <a:gd name="T27" fmla="*/ 4 h 4"/>
                <a:gd name="T28" fmla="*/ 4 w 9"/>
                <a:gd name="T29" fmla="*/ 4 h 4"/>
                <a:gd name="T30" fmla="*/ 4 w 9"/>
                <a:gd name="T31" fmla="*/ 4 h 4"/>
                <a:gd name="T32" fmla="*/ 4 w 9"/>
                <a:gd name="T33" fmla="*/ 4 h 4"/>
                <a:gd name="T34" fmla="*/ 0 w 9"/>
                <a:gd name="T35" fmla="*/ 0 h 4"/>
                <a:gd name="T36" fmla="*/ 9 w 9"/>
                <a:gd name="T3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" h="4">
                  <a:moveTo>
                    <a:pt x="9" y="1"/>
                  </a:move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01" name="Freeform 937"/>
            <p:cNvSpPr>
              <a:spLocks/>
            </p:cNvSpPr>
            <p:nvPr/>
          </p:nvSpPr>
          <p:spPr bwMode="auto">
            <a:xfrm>
              <a:off x="4537" y="2110"/>
              <a:ext cx="5" cy="2"/>
            </a:xfrm>
            <a:custGeom>
              <a:avLst/>
              <a:gdLst>
                <a:gd name="T0" fmla="*/ 5 w 5"/>
                <a:gd name="T1" fmla="*/ 1 h 2"/>
                <a:gd name="T2" fmla="*/ 4 w 5"/>
                <a:gd name="T3" fmla="*/ 2 h 2"/>
                <a:gd name="T4" fmla="*/ 1 w 5"/>
                <a:gd name="T5" fmla="*/ 1 h 2"/>
                <a:gd name="T6" fmla="*/ 0 w 5"/>
                <a:gd name="T7" fmla="*/ 0 h 2"/>
                <a:gd name="T8" fmla="*/ 5 w 5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1"/>
                  </a:moveTo>
                  <a:lnTo>
                    <a:pt x="4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02" name="Freeform 938"/>
            <p:cNvSpPr>
              <a:spLocks/>
            </p:cNvSpPr>
            <p:nvPr/>
          </p:nvSpPr>
          <p:spPr bwMode="auto">
            <a:xfrm>
              <a:off x="4529" y="2092"/>
              <a:ext cx="20" cy="7"/>
            </a:xfrm>
            <a:custGeom>
              <a:avLst/>
              <a:gdLst>
                <a:gd name="T0" fmla="*/ 3 w 20"/>
                <a:gd name="T1" fmla="*/ 2 h 7"/>
                <a:gd name="T2" fmla="*/ 3 w 20"/>
                <a:gd name="T3" fmla="*/ 2 h 7"/>
                <a:gd name="T4" fmla="*/ 4 w 20"/>
                <a:gd name="T5" fmla="*/ 2 h 7"/>
                <a:gd name="T6" fmla="*/ 4 w 20"/>
                <a:gd name="T7" fmla="*/ 2 h 7"/>
                <a:gd name="T8" fmla="*/ 5 w 20"/>
                <a:gd name="T9" fmla="*/ 1 h 7"/>
                <a:gd name="T10" fmla="*/ 5 w 20"/>
                <a:gd name="T11" fmla="*/ 1 h 7"/>
                <a:gd name="T12" fmla="*/ 6 w 20"/>
                <a:gd name="T13" fmla="*/ 1 h 7"/>
                <a:gd name="T14" fmla="*/ 7 w 20"/>
                <a:gd name="T15" fmla="*/ 1 h 7"/>
                <a:gd name="T16" fmla="*/ 8 w 20"/>
                <a:gd name="T17" fmla="*/ 1 h 7"/>
                <a:gd name="T18" fmla="*/ 8 w 20"/>
                <a:gd name="T19" fmla="*/ 1 h 7"/>
                <a:gd name="T20" fmla="*/ 9 w 20"/>
                <a:gd name="T21" fmla="*/ 1 h 7"/>
                <a:gd name="T22" fmla="*/ 9 w 20"/>
                <a:gd name="T23" fmla="*/ 0 h 7"/>
                <a:gd name="T24" fmla="*/ 10 w 20"/>
                <a:gd name="T25" fmla="*/ 0 h 7"/>
                <a:gd name="T26" fmla="*/ 11 w 20"/>
                <a:gd name="T27" fmla="*/ 0 h 7"/>
                <a:gd name="T28" fmla="*/ 12 w 20"/>
                <a:gd name="T29" fmla="*/ 0 h 7"/>
                <a:gd name="T30" fmla="*/ 13 w 20"/>
                <a:gd name="T31" fmla="*/ 1 h 7"/>
                <a:gd name="T32" fmla="*/ 14 w 20"/>
                <a:gd name="T33" fmla="*/ 1 h 7"/>
                <a:gd name="T34" fmla="*/ 15 w 20"/>
                <a:gd name="T35" fmla="*/ 2 h 7"/>
                <a:gd name="T36" fmla="*/ 15 w 20"/>
                <a:gd name="T37" fmla="*/ 2 h 7"/>
                <a:gd name="T38" fmla="*/ 16 w 20"/>
                <a:gd name="T39" fmla="*/ 2 h 7"/>
                <a:gd name="T40" fmla="*/ 17 w 20"/>
                <a:gd name="T41" fmla="*/ 2 h 7"/>
                <a:gd name="T42" fmla="*/ 19 w 20"/>
                <a:gd name="T43" fmla="*/ 3 h 7"/>
                <a:gd name="T44" fmla="*/ 20 w 20"/>
                <a:gd name="T45" fmla="*/ 3 h 7"/>
                <a:gd name="T46" fmla="*/ 20 w 20"/>
                <a:gd name="T47" fmla="*/ 4 h 7"/>
                <a:gd name="T48" fmla="*/ 20 w 20"/>
                <a:gd name="T49" fmla="*/ 5 h 7"/>
                <a:gd name="T50" fmla="*/ 20 w 20"/>
                <a:gd name="T51" fmla="*/ 6 h 7"/>
                <a:gd name="T52" fmla="*/ 18 w 20"/>
                <a:gd name="T53" fmla="*/ 6 h 7"/>
                <a:gd name="T54" fmla="*/ 17 w 20"/>
                <a:gd name="T55" fmla="*/ 7 h 7"/>
                <a:gd name="T56" fmla="*/ 16 w 20"/>
                <a:gd name="T57" fmla="*/ 7 h 7"/>
                <a:gd name="T58" fmla="*/ 15 w 20"/>
                <a:gd name="T59" fmla="*/ 6 h 7"/>
                <a:gd name="T60" fmla="*/ 14 w 20"/>
                <a:gd name="T61" fmla="*/ 6 h 7"/>
                <a:gd name="T62" fmla="*/ 13 w 20"/>
                <a:gd name="T63" fmla="*/ 6 h 7"/>
                <a:gd name="T64" fmla="*/ 13 w 20"/>
                <a:gd name="T65" fmla="*/ 6 h 7"/>
                <a:gd name="T66" fmla="*/ 12 w 20"/>
                <a:gd name="T67" fmla="*/ 6 h 7"/>
                <a:gd name="T68" fmla="*/ 12 w 20"/>
                <a:gd name="T69" fmla="*/ 6 h 7"/>
                <a:gd name="T70" fmla="*/ 11 w 20"/>
                <a:gd name="T71" fmla="*/ 6 h 7"/>
                <a:gd name="T72" fmla="*/ 10 w 20"/>
                <a:gd name="T73" fmla="*/ 6 h 7"/>
                <a:gd name="T74" fmla="*/ 9 w 20"/>
                <a:gd name="T75" fmla="*/ 6 h 7"/>
                <a:gd name="T76" fmla="*/ 9 w 20"/>
                <a:gd name="T77" fmla="*/ 6 h 7"/>
                <a:gd name="T78" fmla="*/ 8 w 20"/>
                <a:gd name="T79" fmla="*/ 5 h 7"/>
                <a:gd name="T80" fmla="*/ 8 w 20"/>
                <a:gd name="T81" fmla="*/ 5 h 7"/>
                <a:gd name="T82" fmla="*/ 7 w 20"/>
                <a:gd name="T83" fmla="*/ 5 h 7"/>
                <a:gd name="T84" fmla="*/ 7 w 20"/>
                <a:gd name="T85" fmla="*/ 5 h 7"/>
                <a:gd name="T86" fmla="*/ 6 w 20"/>
                <a:gd name="T87" fmla="*/ 5 h 7"/>
                <a:gd name="T88" fmla="*/ 5 w 20"/>
                <a:gd name="T89" fmla="*/ 5 h 7"/>
                <a:gd name="T90" fmla="*/ 5 w 20"/>
                <a:gd name="T91" fmla="*/ 6 h 7"/>
                <a:gd name="T92" fmla="*/ 4 w 20"/>
                <a:gd name="T93" fmla="*/ 6 h 7"/>
                <a:gd name="T94" fmla="*/ 2 w 20"/>
                <a:gd name="T95" fmla="*/ 6 h 7"/>
                <a:gd name="T96" fmla="*/ 1 w 20"/>
                <a:gd name="T97" fmla="*/ 6 h 7"/>
                <a:gd name="T98" fmla="*/ 1 w 20"/>
                <a:gd name="T99" fmla="*/ 5 h 7"/>
                <a:gd name="T100" fmla="*/ 0 w 20"/>
                <a:gd name="T101" fmla="*/ 5 h 7"/>
                <a:gd name="T102" fmla="*/ 0 w 20"/>
                <a:gd name="T103" fmla="*/ 4 h 7"/>
                <a:gd name="T104" fmla="*/ 1 w 20"/>
                <a:gd name="T105" fmla="*/ 3 h 7"/>
                <a:gd name="T106" fmla="*/ 2 w 20"/>
                <a:gd name="T10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" h="7">
                  <a:moveTo>
                    <a:pt x="2" y="2"/>
                  </a:move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03" name="Freeform 939"/>
            <p:cNvSpPr>
              <a:spLocks/>
            </p:cNvSpPr>
            <p:nvPr/>
          </p:nvSpPr>
          <p:spPr bwMode="auto">
            <a:xfrm>
              <a:off x="4548" y="2139"/>
              <a:ext cx="26" cy="8"/>
            </a:xfrm>
            <a:custGeom>
              <a:avLst/>
              <a:gdLst>
                <a:gd name="T0" fmla="*/ 12 w 26"/>
                <a:gd name="T1" fmla="*/ 0 h 8"/>
                <a:gd name="T2" fmla="*/ 26 w 26"/>
                <a:gd name="T3" fmla="*/ 5 h 8"/>
                <a:gd name="T4" fmla="*/ 8 w 26"/>
                <a:gd name="T5" fmla="*/ 8 h 8"/>
                <a:gd name="T6" fmla="*/ 0 w 26"/>
                <a:gd name="T7" fmla="*/ 1 h 8"/>
                <a:gd name="T8" fmla="*/ 12 w 2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8">
                  <a:moveTo>
                    <a:pt x="12" y="0"/>
                  </a:moveTo>
                  <a:lnTo>
                    <a:pt x="26" y="5"/>
                  </a:lnTo>
                  <a:lnTo>
                    <a:pt x="8" y="8"/>
                  </a:lnTo>
                  <a:lnTo>
                    <a:pt x="0" y="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04" name="Freeform 940"/>
            <p:cNvSpPr>
              <a:spLocks/>
            </p:cNvSpPr>
            <p:nvPr/>
          </p:nvSpPr>
          <p:spPr bwMode="auto">
            <a:xfrm>
              <a:off x="4550" y="2140"/>
              <a:ext cx="21" cy="6"/>
            </a:xfrm>
            <a:custGeom>
              <a:avLst/>
              <a:gdLst>
                <a:gd name="T0" fmla="*/ 9 w 21"/>
                <a:gd name="T1" fmla="*/ 0 h 6"/>
                <a:gd name="T2" fmla="*/ 21 w 21"/>
                <a:gd name="T3" fmla="*/ 3 h 6"/>
                <a:gd name="T4" fmla="*/ 6 w 21"/>
                <a:gd name="T5" fmla="*/ 6 h 6"/>
                <a:gd name="T6" fmla="*/ 0 w 21"/>
                <a:gd name="T7" fmla="*/ 1 h 6"/>
                <a:gd name="T8" fmla="*/ 9 w 21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6">
                  <a:moveTo>
                    <a:pt x="9" y="0"/>
                  </a:moveTo>
                  <a:lnTo>
                    <a:pt x="21" y="3"/>
                  </a:lnTo>
                  <a:lnTo>
                    <a:pt x="6" y="6"/>
                  </a:lnTo>
                  <a:lnTo>
                    <a:pt x="0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D6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05" name="Freeform 941"/>
            <p:cNvSpPr>
              <a:spLocks/>
            </p:cNvSpPr>
            <p:nvPr/>
          </p:nvSpPr>
          <p:spPr bwMode="auto">
            <a:xfrm>
              <a:off x="4519" y="2117"/>
              <a:ext cx="43" cy="26"/>
            </a:xfrm>
            <a:custGeom>
              <a:avLst/>
              <a:gdLst>
                <a:gd name="T0" fmla="*/ 3 w 43"/>
                <a:gd name="T1" fmla="*/ 4 h 26"/>
                <a:gd name="T2" fmla="*/ 4 w 43"/>
                <a:gd name="T3" fmla="*/ 3 h 26"/>
                <a:gd name="T4" fmla="*/ 5 w 43"/>
                <a:gd name="T5" fmla="*/ 2 h 26"/>
                <a:gd name="T6" fmla="*/ 7 w 43"/>
                <a:gd name="T7" fmla="*/ 2 h 26"/>
                <a:gd name="T8" fmla="*/ 7 w 43"/>
                <a:gd name="T9" fmla="*/ 1 h 26"/>
                <a:gd name="T10" fmla="*/ 8 w 43"/>
                <a:gd name="T11" fmla="*/ 1 h 26"/>
                <a:gd name="T12" fmla="*/ 10 w 43"/>
                <a:gd name="T13" fmla="*/ 1 h 26"/>
                <a:gd name="T14" fmla="*/ 11 w 43"/>
                <a:gd name="T15" fmla="*/ 1 h 26"/>
                <a:gd name="T16" fmla="*/ 11 w 43"/>
                <a:gd name="T17" fmla="*/ 0 h 26"/>
                <a:gd name="T18" fmla="*/ 12 w 43"/>
                <a:gd name="T19" fmla="*/ 0 h 26"/>
                <a:gd name="T20" fmla="*/ 14 w 43"/>
                <a:gd name="T21" fmla="*/ 0 h 26"/>
                <a:gd name="T22" fmla="*/ 16 w 43"/>
                <a:gd name="T23" fmla="*/ 0 h 26"/>
                <a:gd name="T24" fmla="*/ 18 w 43"/>
                <a:gd name="T25" fmla="*/ 0 h 26"/>
                <a:gd name="T26" fmla="*/ 20 w 43"/>
                <a:gd name="T27" fmla="*/ 0 h 26"/>
                <a:gd name="T28" fmla="*/ 22 w 43"/>
                <a:gd name="T29" fmla="*/ 0 h 26"/>
                <a:gd name="T30" fmla="*/ 23 w 43"/>
                <a:gd name="T31" fmla="*/ 0 h 26"/>
                <a:gd name="T32" fmla="*/ 23 w 43"/>
                <a:gd name="T33" fmla="*/ 0 h 26"/>
                <a:gd name="T34" fmla="*/ 25 w 43"/>
                <a:gd name="T35" fmla="*/ 1 h 26"/>
                <a:gd name="T36" fmla="*/ 26 w 43"/>
                <a:gd name="T37" fmla="*/ 1 h 26"/>
                <a:gd name="T38" fmla="*/ 27 w 43"/>
                <a:gd name="T39" fmla="*/ 1 h 26"/>
                <a:gd name="T40" fmla="*/ 29 w 43"/>
                <a:gd name="T41" fmla="*/ 2 h 26"/>
                <a:gd name="T42" fmla="*/ 29 w 43"/>
                <a:gd name="T43" fmla="*/ 3 h 26"/>
                <a:gd name="T44" fmla="*/ 30 w 43"/>
                <a:gd name="T45" fmla="*/ 3 h 26"/>
                <a:gd name="T46" fmla="*/ 31 w 43"/>
                <a:gd name="T47" fmla="*/ 4 h 26"/>
                <a:gd name="T48" fmla="*/ 32 w 43"/>
                <a:gd name="T49" fmla="*/ 5 h 26"/>
                <a:gd name="T50" fmla="*/ 34 w 43"/>
                <a:gd name="T51" fmla="*/ 8 h 26"/>
                <a:gd name="T52" fmla="*/ 36 w 43"/>
                <a:gd name="T53" fmla="*/ 12 h 26"/>
                <a:gd name="T54" fmla="*/ 38 w 43"/>
                <a:gd name="T55" fmla="*/ 17 h 26"/>
                <a:gd name="T56" fmla="*/ 43 w 43"/>
                <a:gd name="T57" fmla="*/ 23 h 26"/>
                <a:gd name="T58" fmla="*/ 37 w 43"/>
                <a:gd name="T59" fmla="*/ 24 h 26"/>
                <a:gd name="T60" fmla="*/ 37 w 43"/>
                <a:gd name="T61" fmla="*/ 25 h 26"/>
                <a:gd name="T62" fmla="*/ 36 w 43"/>
                <a:gd name="T63" fmla="*/ 26 h 26"/>
                <a:gd name="T64" fmla="*/ 35 w 43"/>
                <a:gd name="T65" fmla="*/ 26 h 26"/>
                <a:gd name="T66" fmla="*/ 35 w 43"/>
                <a:gd name="T67" fmla="*/ 26 h 26"/>
                <a:gd name="T68" fmla="*/ 35 w 43"/>
                <a:gd name="T69" fmla="*/ 24 h 26"/>
                <a:gd name="T70" fmla="*/ 34 w 43"/>
                <a:gd name="T71" fmla="*/ 20 h 26"/>
                <a:gd name="T72" fmla="*/ 33 w 43"/>
                <a:gd name="T73" fmla="*/ 20 h 26"/>
                <a:gd name="T74" fmla="*/ 32 w 43"/>
                <a:gd name="T75" fmla="*/ 18 h 26"/>
                <a:gd name="T76" fmla="*/ 31 w 43"/>
                <a:gd name="T77" fmla="*/ 15 h 26"/>
                <a:gd name="T78" fmla="*/ 28 w 43"/>
                <a:gd name="T79" fmla="*/ 12 h 26"/>
                <a:gd name="T80" fmla="*/ 27 w 43"/>
                <a:gd name="T81" fmla="*/ 20 h 26"/>
                <a:gd name="T82" fmla="*/ 7 w 43"/>
                <a:gd name="T83" fmla="*/ 12 h 26"/>
                <a:gd name="T84" fmla="*/ 6 w 43"/>
                <a:gd name="T85" fmla="*/ 15 h 26"/>
                <a:gd name="T86" fmla="*/ 6 w 43"/>
                <a:gd name="T87" fmla="*/ 22 h 26"/>
                <a:gd name="T88" fmla="*/ 0 w 43"/>
                <a:gd name="T89" fmla="*/ 22 h 26"/>
                <a:gd name="T90" fmla="*/ 0 w 43"/>
                <a:gd name="T91" fmla="*/ 19 h 26"/>
                <a:gd name="T92" fmla="*/ 0 w 43"/>
                <a:gd name="T93" fmla="*/ 14 h 26"/>
                <a:gd name="T94" fmla="*/ 1 w 43"/>
                <a:gd name="T95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3" h="26">
                  <a:moveTo>
                    <a:pt x="2" y="5"/>
                  </a:moveTo>
                  <a:lnTo>
                    <a:pt x="3" y="4"/>
                  </a:lnTo>
                  <a:lnTo>
                    <a:pt x="3" y="4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7"/>
                  </a:lnTo>
                  <a:lnTo>
                    <a:pt x="34" y="8"/>
                  </a:lnTo>
                  <a:lnTo>
                    <a:pt x="35" y="10"/>
                  </a:lnTo>
                  <a:lnTo>
                    <a:pt x="36" y="12"/>
                  </a:lnTo>
                  <a:lnTo>
                    <a:pt x="37" y="14"/>
                  </a:lnTo>
                  <a:lnTo>
                    <a:pt x="38" y="17"/>
                  </a:lnTo>
                  <a:lnTo>
                    <a:pt x="38" y="18"/>
                  </a:lnTo>
                  <a:lnTo>
                    <a:pt x="43" y="23"/>
                  </a:lnTo>
                  <a:lnTo>
                    <a:pt x="39" y="26"/>
                  </a:lnTo>
                  <a:lnTo>
                    <a:pt x="37" y="24"/>
                  </a:lnTo>
                  <a:lnTo>
                    <a:pt x="37" y="24"/>
                  </a:lnTo>
                  <a:lnTo>
                    <a:pt x="37" y="25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6" y="26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5" y="24"/>
                  </a:lnTo>
                  <a:lnTo>
                    <a:pt x="34" y="22"/>
                  </a:lnTo>
                  <a:lnTo>
                    <a:pt x="34" y="20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19"/>
                  </a:lnTo>
                  <a:lnTo>
                    <a:pt x="32" y="18"/>
                  </a:lnTo>
                  <a:lnTo>
                    <a:pt x="32" y="17"/>
                  </a:lnTo>
                  <a:lnTo>
                    <a:pt x="31" y="15"/>
                  </a:lnTo>
                  <a:lnTo>
                    <a:pt x="29" y="14"/>
                  </a:lnTo>
                  <a:lnTo>
                    <a:pt x="28" y="12"/>
                  </a:lnTo>
                  <a:lnTo>
                    <a:pt x="26" y="11"/>
                  </a:lnTo>
                  <a:lnTo>
                    <a:pt x="27" y="20"/>
                  </a:lnTo>
                  <a:lnTo>
                    <a:pt x="7" y="21"/>
                  </a:lnTo>
                  <a:lnTo>
                    <a:pt x="7" y="12"/>
                  </a:lnTo>
                  <a:lnTo>
                    <a:pt x="6" y="13"/>
                  </a:lnTo>
                  <a:lnTo>
                    <a:pt x="6" y="15"/>
                  </a:lnTo>
                  <a:lnTo>
                    <a:pt x="6" y="18"/>
                  </a:lnTo>
                  <a:lnTo>
                    <a:pt x="6" y="22"/>
                  </a:lnTo>
                  <a:lnTo>
                    <a:pt x="0" y="22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1" y="8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06" name="Freeform 942"/>
            <p:cNvSpPr>
              <a:spLocks/>
            </p:cNvSpPr>
            <p:nvPr/>
          </p:nvSpPr>
          <p:spPr bwMode="auto">
            <a:xfrm>
              <a:off x="4554" y="2136"/>
              <a:ext cx="6" cy="6"/>
            </a:xfrm>
            <a:custGeom>
              <a:avLst/>
              <a:gdLst>
                <a:gd name="T0" fmla="*/ 0 w 6"/>
                <a:gd name="T1" fmla="*/ 1 h 6"/>
                <a:gd name="T2" fmla="*/ 0 w 6"/>
                <a:gd name="T3" fmla="*/ 2 h 6"/>
                <a:gd name="T4" fmla="*/ 0 w 6"/>
                <a:gd name="T5" fmla="*/ 4 h 6"/>
                <a:gd name="T6" fmla="*/ 1 w 6"/>
                <a:gd name="T7" fmla="*/ 5 h 6"/>
                <a:gd name="T8" fmla="*/ 1 w 6"/>
                <a:gd name="T9" fmla="*/ 6 h 6"/>
                <a:gd name="T10" fmla="*/ 1 w 6"/>
                <a:gd name="T11" fmla="*/ 5 h 6"/>
                <a:gd name="T12" fmla="*/ 1 w 6"/>
                <a:gd name="T13" fmla="*/ 5 h 6"/>
                <a:gd name="T14" fmla="*/ 1 w 6"/>
                <a:gd name="T15" fmla="*/ 4 h 6"/>
                <a:gd name="T16" fmla="*/ 1 w 6"/>
                <a:gd name="T17" fmla="*/ 3 h 6"/>
                <a:gd name="T18" fmla="*/ 4 w 6"/>
                <a:gd name="T19" fmla="*/ 5 h 6"/>
                <a:gd name="T20" fmla="*/ 6 w 6"/>
                <a:gd name="T21" fmla="*/ 4 h 6"/>
                <a:gd name="T22" fmla="*/ 3 w 6"/>
                <a:gd name="T23" fmla="*/ 0 h 6"/>
                <a:gd name="T24" fmla="*/ 0 w 6"/>
                <a:gd name="T2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6">
                  <a:moveTo>
                    <a:pt x="0" y="1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4" y="5"/>
                  </a:lnTo>
                  <a:lnTo>
                    <a:pt x="6" y="4"/>
                  </a:lnTo>
                  <a:lnTo>
                    <a:pt x="3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07" name="Freeform 943"/>
            <p:cNvSpPr>
              <a:spLocks/>
            </p:cNvSpPr>
            <p:nvPr/>
          </p:nvSpPr>
          <p:spPr bwMode="auto">
            <a:xfrm>
              <a:off x="4520" y="2119"/>
              <a:ext cx="36" cy="20"/>
            </a:xfrm>
            <a:custGeom>
              <a:avLst/>
              <a:gdLst>
                <a:gd name="T0" fmla="*/ 27 w 36"/>
                <a:gd name="T1" fmla="*/ 1 h 20"/>
                <a:gd name="T2" fmla="*/ 26 w 36"/>
                <a:gd name="T3" fmla="*/ 0 h 20"/>
                <a:gd name="T4" fmla="*/ 25 w 36"/>
                <a:gd name="T5" fmla="*/ 0 h 20"/>
                <a:gd name="T6" fmla="*/ 24 w 36"/>
                <a:gd name="T7" fmla="*/ 0 h 20"/>
                <a:gd name="T8" fmla="*/ 20 w 36"/>
                <a:gd name="T9" fmla="*/ 0 h 20"/>
                <a:gd name="T10" fmla="*/ 12 w 36"/>
                <a:gd name="T11" fmla="*/ 0 h 20"/>
                <a:gd name="T12" fmla="*/ 8 w 36"/>
                <a:gd name="T13" fmla="*/ 0 h 20"/>
                <a:gd name="T14" fmla="*/ 6 w 36"/>
                <a:gd name="T15" fmla="*/ 0 h 20"/>
                <a:gd name="T16" fmla="*/ 5 w 36"/>
                <a:gd name="T17" fmla="*/ 1 h 20"/>
                <a:gd name="T18" fmla="*/ 3 w 36"/>
                <a:gd name="T19" fmla="*/ 2 h 20"/>
                <a:gd name="T20" fmla="*/ 1 w 36"/>
                <a:gd name="T21" fmla="*/ 6 h 20"/>
                <a:gd name="T22" fmla="*/ 0 w 36"/>
                <a:gd name="T23" fmla="*/ 11 h 20"/>
                <a:gd name="T24" fmla="*/ 0 w 36"/>
                <a:gd name="T25" fmla="*/ 16 h 20"/>
                <a:gd name="T26" fmla="*/ 0 w 36"/>
                <a:gd name="T27" fmla="*/ 19 h 20"/>
                <a:gd name="T28" fmla="*/ 4 w 36"/>
                <a:gd name="T29" fmla="*/ 19 h 20"/>
                <a:gd name="T30" fmla="*/ 4 w 36"/>
                <a:gd name="T31" fmla="*/ 13 h 20"/>
                <a:gd name="T32" fmla="*/ 5 w 36"/>
                <a:gd name="T33" fmla="*/ 9 h 20"/>
                <a:gd name="T34" fmla="*/ 6 w 36"/>
                <a:gd name="T35" fmla="*/ 8 h 20"/>
                <a:gd name="T36" fmla="*/ 7 w 36"/>
                <a:gd name="T37" fmla="*/ 8 h 20"/>
                <a:gd name="T38" fmla="*/ 7 w 36"/>
                <a:gd name="T39" fmla="*/ 19 h 20"/>
                <a:gd name="T40" fmla="*/ 9 w 36"/>
                <a:gd name="T41" fmla="*/ 19 h 20"/>
                <a:gd name="T42" fmla="*/ 12 w 36"/>
                <a:gd name="T43" fmla="*/ 18 h 20"/>
                <a:gd name="T44" fmla="*/ 15 w 36"/>
                <a:gd name="T45" fmla="*/ 18 h 20"/>
                <a:gd name="T46" fmla="*/ 18 w 36"/>
                <a:gd name="T47" fmla="*/ 18 h 20"/>
                <a:gd name="T48" fmla="*/ 21 w 36"/>
                <a:gd name="T49" fmla="*/ 18 h 20"/>
                <a:gd name="T50" fmla="*/ 23 w 36"/>
                <a:gd name="T51" fmla="*/ 17 h 20"/>
                <a:gd name="T52" fmla="*/ 25 w 36"/>
                <a:gd name="T53" fmla="*/ 17 h 20"/>
                <a:gd name="T54" fmla="*/ 24 w 36"/>
                <a:gd name="T55" fmla="*/ 7 h 20"/>
                <a:gd name="T56" fmla="*/ 25 w 36"/>
                <a:gd name="T57" fmla="*/ 8 h 20"/>
                <a:gd name="T58" fmla="*/ 28 w 36"/>
                <a:gd name="T59" fmla="*/ 9 h 20"/>
                <a:gd name="T60" fmla="*/ 30 w 36"/>
                <a:gd name="T61" fmla="*/ 12 h 20"/>
                <a:gd name="T62" fmla="*/ 33 w 36"/>
                <a:gd name="T63" fmla="*/ 17 h 20"/>
                <a:gd name="T64" fmla="*/ 35 w 36"/>
                <a:gd name="T65" fmla="*/ 12 h 20"/>
                <a:gd name="T66" fmla="*/ 32 w 36"/>
                <a:gd name="T67" fmla="*/ 6 h 20"/>
                <a:gd name="T68" fmla="*/ 29 w 36"/>
                <a:gd name="T69" fmla="*/ 3 h 20"/>
                <a:gd name="T70" fmla="*/ 27 w 36"/>
                <a:gd name="T71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6" h="20">
                  <a:moveTo>
                    <a:pt x="27" y="1"/>
                  </a:moveTo>
                  <a:lnTo>
                    <a:pt x="27" y="1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7" y="9"/>
                  </a:lnTo>
                  <a:lnTo>
                    <a:pt x="12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1" y="6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4" y="19"/>
                  </a:lnTo>
                  <a:lnTo>
                    <a:pt x="4" y="16"/>
                  </a:lnTo>
                  <a:lnTo>
                    <a:pt x="4" y="13"/>
                  </a:lnTo>
                  <a:lnTo>
                    <a:pt x="4" y="11"/>
                  </a:lnTo>
                  <a:lnTo>
                    <a:pt x="5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0" y="19"/>
                  </a:lnTo>
                  <a:lnTo>
                    <a:pt x="12" y="18"/>
                  </a:lnTo>
                  <a:lnTo>
                    <a:pt x="13" y="18"/>
                  </a:lnTo>
                  <a:lnTo>
                    <a:pt x="15" y="18"/>
                  </a:lnTo>
                  <a:lnTo>
                    <a:pt x="16" y="18"/>
                  </a:lnTo>
                  <a:lnTo>
                    <a:pt x="18" y="18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4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4" y="7"/>
                  </a:lnTo>
                  <a:lnTo>
                    <a:pt x="24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2" y="14"/>
                  </a:lnTo>
                  <a:lnTo>
                    <a:pt x="33" y="17"/>
                  </a:lnTo>
                  <a:lnTo>
                    <a:pt x="36" y="16"/>
                  </a:lnTo>
                  <a:lnTo>
                    <a:pt x="35" y="12"/>
                  </a:lnTo>
                  <a:lnTo>
                    <a:pt x="33" y="9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597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08" name="Freeform 944"/>
            <p:cNvSpPr>
              <a:spLocks/>
            </p:cNvSpPr>
            <p:nvPr/>
          </p:nvSpPr>
          <p:spPr bwMode="auto">
            <a:xfrm>
              <a:off x="4529" y="2118"/>
              <a:ext cx="14" cy="10"/>
            </a:xfrm>
            <a:custGeom>
              <a:avLst/>
              <a:gdLst>
                <a:gd name="T0" fmla="*/ 2 w 14"/>
                <a:gd name="T1" fmla="*/ 3 h 10"/>
                <a:gd name="T2" fmla="*/ 0 w 14"/>
                <a:gd name="T3" fmla="*/ 2 h 10"/>
                <a:gd name="T4" fmla="*/ 1 w 14"/>
                <a:gd name="T5" fmla="*/ 0 h 10"/>
                <a:gd name="T6" fmla="*/ 2 w 14"/>
                <a:gd name="T7" fmla="*/ 0 h 10"/>
                <a:gd name="T8" fmla="*/ 1 w 14"/>
                <a:gd name="T9" fmla="*/ 2 h 10"/>
                <a:gd name="T10" fmla="*/ 3 w 14"/>
                <a:gd name="T11" fmla="*/ 3 h 10"/>
                <a:gd name="T12" fmla="*/ 2 w 14"/>
                <a:gd name="T13" fmla="*/ 3 h 10"/>
                <a:gd name="T14" fmla="*/ 2 w 14"/>
                <a:gd name="T15" fmla="*/ 4 h 10"/>
                <a:gd name="T16" fmla="*/ 2 w 14"/>
                <a:gd name="T17" fmla="*/ 4 h 10"/>
                <a:gd name="T18" fmla="*/ 2 w 14"/>
                <a:gd name="T19" fmla="*/ 5 h 10"/>
                <a:gd name="T20" fmla="*/ 8 w 14"/>
                <a:gd name="T21" fmla="*/ 9 h 10"/>
                <a:gd name="T22" fmla="*/ 12 w 14"/>
                <a:gd name="T23" fmla="*/ 5 h 10"/>
                <a:gd name="T24" fmla="*/ 11 w 14"/>
                <a:gd name="T25" fmla="*/ 3 h 10"/>
                <a:gd name="T26" fmla="*/ 13 w 14"/>
                <a:gd name="T27" fmla="*/ 2 h 10"/>
                <a:gd name="T28" fmla="*/ 12 w 14"/>
                <a:gd name="T29" fmla="*/ 0 h 10"/>
                <a:gd name="T30" fmla="*/ 13 w 14"/>
                <a:gd name="T31" fmla="*/ 0 h 10"/>
                <a:gd name="T32" fmla="*/ 14 w 14"/>
                <a:gd name="T33" fmla="*/ 2 h 10"/>
                <a:gd name="T34" fmla="*/ 12 w 14"/>
                <a:gd name="T35" fmla="*/ 3 h 10"/>
                <a:gd name="T36" fmla="*/ 14 w 14"/>
                <a:gd name="T37" fmla="*/ 5 h 10"/>
                <a:gd name="T38" fmla="*/ 8 w 14"/>
                <a:gd name="T39" fmla="*/ 10 h 10"/>
                <a:gd name="T40" fmla="*/ 0 w 14"/>
                <a:gd name="T41" fmla="*/ 5 h 10"/>
                <a:gd name="T42" fmla="*/ 2 w 14"/>
                <a:gd name="T4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0">
                  <a:moveTo>
                    <a:pt x="2" y="3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8" y="9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13" y="2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2"/>
                  </a:lnTo>
                  <a:lnTo>
                    <a:pt x="12" y="3"/>
                  </a:lnTo>
                  <a:lnTo>
                    <a:pt x="14" y="5"/>
                  </a:lnTo>
                  <a:lnTo>
                    <a:pt x="8" y="10"/>
                  </a:lnTo>
                  <a:lnTo>
                    <a:pt x="0" y="5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09" name="Freeform 945"/>
            <p:cNvSpPr>
              <a:spLocks/>
            </p:cNvSpPr>
            <p:nvPr/>
          </p:nvSpPr>
          <p:spPr bwMode="auto">
            <a:xfrm>
              <a:off x="4533" y="2119"/>
              <a:ext cx="6" cy="7"/>
            </a:xfrm>
            <a:custGeom>
              <a:avLst/>
              <a:gdLst>
                <a:gd name="T0" fmla="*/ 6 w 6"/>
                <a:gd name="T1" fmla="*/ 0 h 7"/>
                <a:gd name="T2" fmla="*/ 0 w 6"/>
                <a:gd name="T3" fmla="*/ 0 h 7"/>
                <a:gd name="T4" fmla="*/ 4 w 6"/>
                <a:gd name="T5" fmla="*/ 7 h 7"/>
                <a:gd name="T6" fmla="*/ 6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lnTo>
                    <a:pt x="0" y="0"/>
                  </a:lnTo>
                  <a:lnTo>
                    <a:pt x="4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10" name="Freeform 946"/>
            <p:cNvSpPr>
              <a:spLocks/>
            </p:cNvSpPr>
            <p:nvPr/>
          </p:nvSpPr>
          <p:spPr bwMode="auto">
            <a:xfrm>
              <a:off x="4535" y="2118"/>
              <a:ext cx="3" cy="9"/>
            </a:xfrm>
            <a:custGeom>
              <a:avLst/>
              <a:gdLst>
                <a:gd name="T0" fmla="*/ 1 w 3"/>
                <a:gd name="T1" fmla="*/ 9 h 9"/>
                <a:gd name="T2" fmla="*/ 0 w 3"/>
                <a:gd name="T3" fmla="*/ 5 h 9"/>
                <a:gd name="T4" fmla="*/ 1 w 3"/>
                <a:gd name="T5" fmla="*/ 2 h 9"/>
                <a:gd name="T6" fmla="*/ 0 w 3"/>
                <a:gd name="T7" fmla="*/ 2 h 9"/>
                <a:gd name="T8" fmla="*/ 0 w 3"/>
                <a:gd name="T9" fmla="*/ 2 h 9"/>
                <a:gd name="T10" fmla="*/ 0 w 3"/>
                <a:gd name="T11" fmla="*/ 1 h 9"/>
                <a:gd name="T12" fmla="*/ 0 w 3"/>
                <a:gd name="T13" fmla="*/ 1 h 9"/>
                <a:gd name="T14" fmla="*/ 0 w 3"/>
                <a:gd name="T15" fmla="*/ 1 h 9"/>
                <a:gd name="T16" fmla="*/ 0 w 3"/>
                <a:gd name="T17" fmla="*/ 0 h 9"/>
                <a:gd name="T18" fmla="*/ 1 w 3"/>
                <a:gd name="T19" fmla="*/ 0 h 9"/>
                <a:gd name="T20" fmla="*/ 1 w 3"/>
                <a:gd name="T21" fmla="*/ 0 h 9"/>
                <a:gd name="T22" fmla="*/ 2 w 3"/>
                <a:gd name="T23" fmla="*/ 0 h 9"/>
                <a:gd name="T24" fmla="*/ 2 w 3"/>
                <a:gd name="T25" fmla="*/ 0 h 9"/>
                <a:gd name="T26" fmla="*/ 2 w 3"/>
                <a:gd name="T27" fmla="*/ 1 h 9"/>
                <a:gd name="T28" fmla="*/ 2 w 3"/>
                <a:gd name="T29" fmla="*/ 1 h 9"/>
                <a:gd name="T30" fmla="*/ 2 w 3"/>
                <a:gd name="T31" fmla="*/ 1 h 9"/>
                <a:gd name="T32" fmla="*/ 2 w 3"/>
                <a:gd name="T33" fmla="*/ 2 h 9"/>
                <a:gd name="T34" fmla="*/ 2 w 3"/>
                <a:gd name="T35" fmla="*/ 2 h 9"/>
                <a:gd name="T36" fmla="*/ 2 w 3"/>
                <a:gd name="T37" fmla="*/ 2 h 9"/>
                <a:gd name="T38" fmla="*/ 3 w 3"/>
                <a:gd name="T39" fmla="*/ 5 h 9"/>
                <a:gd name="T40" fmla="*/ 1 w 3"/>
                <a:gd name="T4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" h="9">
                  <a:moveTo>
                    <a:pt x="1" y="9"/>
                  </a:moveTo>
                  <a:lnTo>
                    <a:pt x="0" y="5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5"/>
                  </a:lnTo>
                  <a:lnTo>
                    <a:pt x="1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11" name="Freeform 947"/>
            <p:cNvSpPr>
              <a:spLocks/>
            </p:cNvSpPr>
            <p:nvPr/>
          </p:nvSpPr>
          <p:spPr bwMode="auto">
            <a:xfrm>
              <a:off x="4536" y="2130"/>
              <a:ext cx="2" cy="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1 w 2"/>
                <a:gd name="T5" fmla="*/ 1 h 2"/>
                <a:gd name="T6" fmla="*/ 2 w 2"/>
                <a:gd name="T7" fmla="*/ 1 h 2"/>
                <a:gd name="T8" fmla="*/ 2 w 2"/>
                <a:gd name="T9" fmla="*/ 1 h 2"/>
                <a:gd name="T10" fmla="*/ 2 w 2"/>
                <a:gd name="T11" fmla="*/ 0 h 2"/>
                <a:gd name="T12" fmla="*/ 1 w 2"/>
                <a:gd name="T13" fmla="*/ 0 h 2"/>
                <a:gd name="T14" fmla="*/ 1 w 2"/>
                <a:gd name="T15" fmla="*/ 0 h 2"/>
                <a:gd name="T16" fmla="*/ 1 w 2"/>
                <a:gd name="T17" fmla="*/ 0 h 2"/>
                <a:gd name="T18" fmla="*/ 0 w 2"/>
                <a:gd name="T19" fmla="*/ 0 h 2"/>
                <a:gd name="T20" fmla="*/ 0 w 2"/>
                <a:gd name="T21" fmla="*/ 0 h 2"/>
                <a:gd name="T22" fmla="*/ 0 w 2"/>
                <a:gd name="T23" fmla="*/ 0 h 2"/>
                <a:gd name="T24" fmla="*/ 0 w 2"/>
                <a:gd name="T25" fmla="*/ 1 h 2"/>
                <a:gd name="T26" fmla="*/ 0 w 2"/>
                <a:gd name="T27" fmla="*/ 1 h 2"/>
                <a:gd name="T28" fmla="*/ 0 w 2"/>
                <a:gd name="T29" fmla="*/ 1 h 2"/>
                <a:gd name="T30" fmla="*/ 0 w 2"/>
                <a:gd name="T31" fmla="*/ 2 h 2"/>
                <a:gd name="T32" fmla="*/ 1 w 2"/>
                <a:gd name="T3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12" name="Freeform 948"/>
            <p:cNvSpPr>
              <a:spLocks/>
            </p:cNvSpPr>
            <p:nvPr/>
          </p:nvSpPr>
          <p:spPr bwMode="auto">
            <a:xfrm>
              <a:off x="4536" y="2133"/>
              <a:ext cx="2" cy="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1 w 2"/>
                <a:gd name="T5" fmla="*/ 2 h 2"/>
                <a:gd name="T6" fmla="*/ 2 w 2"/>
                <a:gd name="T7" fmla="*/ 1 h 2"/>
                <a:gd name="T8" fmla="*/ 2 w 2"/>
                <a:gd name="T9" fmla="*/ 1 h 2"/>
                <a:gd name="T10" fmla="*/ 2 w 2"/>
                <a:gd name="T11" fmla="*/ 1 h 2"/>
                <a:gd name="T12" fmla="*/ 1 w 2"/>
                <a:gd name="T13" fmla="*/ 1 h 2"/>
                <a:gd name="T14" fmla="*/ 1 w 2"/>
                <a:gd name="T15" fmla="*/ 0 h 2"/>
                <a:gd name="T16" fmla="*/ 1 w 2"/>
                <a:gd name="T17" fmla="*/ 0 h 2"/>
                <a:gd name="T18" fmla="*/ 0 w 2"/>
                <a:gd name="T19" fmla="*/ 0 h 2"/>
                <a:gd name="T20" fmla="*/ 0 w 2"/>
                <a:gd name="T21" fmla="*/ 1 h 2"/>
                <a:gd name="T22" fmla="*/ 0 w 2"/>
                <a:gd name="T23" fmla="*/ 1 h 2"/>
                <a:gd name="T24" fmla="*/ 0 w 2"/>
                <a:gd name="T25" fmla="*/ 1 h 2"/>
                <a:gd name="T26" fmla="*/ 0 w 2"/>
                <a:gd name="T27" fmla="*/ 1 h 2"/>
                <a:gd name="T28" fmla="*/ 0 w 2"/>
                <a:gd name="T29" fmla="*/ 2 h 2"/>
                <a:gd name="T30" fmla="*/ 0 w 2"/>
                <a:gd name="T31" fmla="*/ 2 h 2"/>
                <a:gd name="T32" fmla="*/ 1 w 2"/>
                <a:gd name="T3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13" name="Freeform 949"/>
            <p:cNvSpPr>
              <a:spLocks/>
            </p:cNvSpPr>
            <p:nvPr/>
          </p:nvSpPr>
          <p:spPr bwMode="auto">
            <a:xfrm>
              <a:off x="4538" y="2101"/>
              <a:ext cx="5" cy="7"/>
            </a:xfrm>
            <a:custGeom>
              <a:avLst/>
              <a:gdLst>
                <a:gd name="T0" fmla="*/ 4 w 5"/>
                <a:gd name="T1" fmla="*/ 6 h 7"/>
                <a:gd name="T2" fmla="*/ 2 w 5"/>
                <a:gd name="T3" fmla="*/ 1 h 7"/>
                <a:gd name="T4" fmla="*/ 2 w 5"/>
                <a:gd name="T5" fmla="*/ 0 h 7"/>
                <a:gd name="T6" fmla="*/ 5 w 5"/>
                <a:gd name="T7" fmla="*/ 7 h 7"/>
                <a:gd name="T8" fmla="*/ 0 w 5"/>
                <a:gd name="T9" fmla="*/ 6 h 7"/>
                <a:gd name="T10" fmla="*/ 0 w 5"/>
                <a:gd name="T11" fmla="*/ 5 h 7"/>
                <a:gd name="T12" fmla="*/ 4 w 5"/>
                <a:gd name="T1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7">
                  <a:moveTo>
                    <a:pt x="4" y="6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4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14" name="Freeform 950"/>
            <p:cNvSpPr>
              <a:spLocks/>
            </p:cNvSpPr>
            <p:nvPr/>
          </p:nvSpPr>
          <p:spPr bwMode="auto">
            <a:xfrm>
              <a:off x="4542" y="2101"/>
              <a:ext cx="2" cy="3"/>
            </a:xfrm>
            <a:custGeom>
              <a:avLst/>
              <a:gdLst>
                <a:gd name="T0" fmla="*/ 1 w 2"/>
                <a:gd name="T1" fmla="*/ 3 h 3"/>
                <a:gd name="T2" fmla="*/ 0 w 2"/>
                <a:gd name="T3" fmla="*/ 2 h 3"/>
                <a:gd name="T4" fmla="*/ 0 w 2"/>
                <a:gd name="T5" fmla="*/ 2 h 3"/>
                <a:gd name="T6" fmla="*/ 0 w 2"/>
                <a:gd name="T7" fmla="*/ 2 h 3"/>
                <a:gd name="T8" fmla="*/ 0 w 2"/>
                <a:gd name="T9" fmla="*/ 1 h 3"/>
                <a:gd name="T10" fmla="*/ 1 w 2"/>
                <a:gd name="T11" fmla="*/ 0 h 3"/>
                <a:gd name="T12" fmla="*/ 1 w 2"/>
                <a:gd name="T13" fmla="*/ 0 h 3"/>
                <a:gd name="T14" fmla="*/ 1 w 2"/>
                <a:gd name="T15" fmla="*/ 0 h 3"/>
                <a:gd name="T16" fmla="*/ 2 w 2"/>
                <a:gd name="T17" fmla="*/ 0 h 3"/>
                <a:gd name="T18" fmla="*/ 2 w 2"/>
                <a:gd name="T19" fmla="*/ 0 h 3"/>
                <a:gd name="T20" fmla="*/ 2 w 2"/>
                <a:gd name="T21" fmla="*/ 0 h 3"/>
                <a:gd name="T22" fmla="*/ 2 w 2"/>
                <a:gd name="T23" fmla="*/ 1 h 3"/>
                <a:gd name="T24" fmla="*/ 2 w 2"/>
                <a:gd name="T25" fmla="*/ 2 h 3"/>
                <a:gd name="T26" fmla="*/ 2 w 2"/>
                <a:gd name="T27" fmla="*/ 2 h 3"/>
                <a:gd name="T28" fmla="*/ 1 w 2"/>
                <a:gd name="T29" fmla="*/ 2 h 3"/>
                <a:gd name="T30" fmla="*/ 1 w 2"/>
                <a:gd name="T31" fmla="*/ 3 h 3"/>
                <a:gd name="T32" fmla="*/ 1 w 2"/>
                <a:gd name="T3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15" name="Freeform 951"/>
            <p:cNvSpPr>
              <a:spLocks/>
            </p:cNvSpPr>
            <p:nvPr/>
          </p:nvSpPr>
          <p:spPr bwMode="auto">
            <a:xfrm>
              <a:off x="4537" y="2100"/>
              <a:ext cx="2" cy="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3 h 3"/>
                <a:gd name="T4" fmla="*/ 0 w 2"/>
                <a:gd name="T5" fmla="*/ 2 h 3"/>
                <a:gd name="T6" fmla="*/ 0 w 2"/>
                <a:gd name="T7" fmla="*/ 2 h 3"/>
                <a:gd name="T8" fmla="*/ 0 w 2"/>
                <a:gd name="T9" fmla="*/ 1 h 3"/>
                <a:gd name="T10" fmla="*/ 0 w 2"/>
                <a:gd name="T11" fmla="*/ 0 h 3"/>
                <a:gd name="T12" fmla="*/ 0 w 2"/>
                <a:gd name="T13" fmla="*/ 0 h 3"/>
                <a:gd name="T14" fmla="*/ 1 w 2"/>
                <a:gd name="T15" fmla="*/ 0 h 3"/>
                <a:gd name="T16" fmla="*/ 1 w 2"/>
                <a:gd name="T17" fmla="*/ 0 h 3"/>
                <a:gd name="T18" fmla="*/ 1 w 2"/>
                <a:gd name="T19" fmla="*/ 0 h 3"/>
                <a:gd name="T20" fmla="*/ 2 w 2"/>
                <a:gd name="T21" fmla="*/ 0 h 3"/>
                <a:gd name="T22" fmla="*/ 2 w 2"/>
                <a:gd name="T23" fmla="*/ 1 h 3"/>
                <a:gd name="T24" fmla="*/ 1 w 2"/>
                <a:gd name="T25" fmla="*/ 2 h 3"/>
                <a:gd name="T26" fmla="*/ 1 w 2"/>
                <a:gd name="T27" fmla="*/ 2 h 3"/>
                <a:gd name="T28" fmla="*/ 1 w 2"/>
                <a:gd name="T29" fmla="*/ 3 h 3"/>
                <a:gd name="T30" fmla="*/ 0 w 2"/>
                <a:gd name="T31" fmla="*/ 3 h 3"/>
                <a:gd name="T32" fmla="*/ 0 w 2"/>
                <a:gd name="T3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16" name="Freeform 952"/>
            <p:cNvSpPr>
              <a:spLocks/>
            </p:cNvSpPr>
            <p:nvPr/>
          </p:nvSpPr>
          <p:spPr bwMode="auto">
            <a:xfrm>
              <a:off x="4591" y="2101"/>
              <a:ext cx="6" cy="6"/>
            </a:xfrm>
            <a:custGeom>
              <a:avLst/>
              <a:gdLst>
                <a:gd name="T0" fmla="*/ 2 w 6"/>
                <a:gd name="T1" fmla="*/ 5 h 6"/>
                <a:gd name="T2" fmla="*/ 4 w 6"/>
                <a:gd name="T3" fmla="*/ 1 h 6"/>
                <a:gd name="T4" fmla="*/ 4 w 6"/>
                <a:gd name="T5" fmla="*/ 0 h 6"/>
                <a:gd name="T6" fmla="*/ 0 w 6"/>
                <a:gd name="T7" fmla="*/ 6 h 6"/>
                <a:gd name="T8" fmla="*/ 6 w 6"/>
                <a:gd name="T9" fmla="*/ 6 h 6"/>
                <a:gd name="T10" fmla="*/ 6 w 6"/>
                <a:gd name="T11" fmla="*/ 5 h 6"/>
                <a:gd name="T12" fmla="*/ 2 w 6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2" y="5"/>
                  </a:moveTo>
                  <a:lnTo>
                    <a:pt x="4" y="1"/>
                  </a:lnTo>
                  <a:lnTo>
                    <a:pt x="4" y="0"/>
                  </a:lnTo>
                  <a:lnTo>
                    <a:pt x="0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17" name="Freeform 953"/>
            <p:cNvSpPr>
              <a:spLocks/>
            </p:cNvSpPr>
            <p:nvPr/>
          </p:nvSpPr>
          <p:spPr bwMode="auto">
            <a:xfrm>
              <a:off x="4591" y="2100"/>
              <a:ext cx="2" cy="3"/>
            </a:xfrm>
            <a:custGeom>
              <a:avLst/>
              <a:gdLst>
                <a:gd name="T0" fmla="*/ 1 w 2"/>
                <a:gd name="T1" fmla="*/ 3 h 3"/>
                <a:gd name="T2" fmla="*/ 1 w 2"/>
                <a:gd name="T3" fmla="*/ 3 h 3"/>
                <a:gd name="T4" fmla="*/ 1 w 2"/>
                <a:gd name="T5" fmla="*/ 3 h 3"/>
                <a:gd name="T6" fmla="*/ 1 w 2"/>
                <a:gd name="T7" fmla="*/ 2 h 3"/>
                <a:gd name="T8" fmla="*/ 2 w 2"/>
                <a:gd name="T9" fmla="*/ 2 h 3"/>
                <a:gd name="T10" fmla="*/ 2 w 2"/>
                <a:gd name="T11" fmla="*/ 1 h 3"/>
                <a:gd name="T12" fmla="*/ 1 w 2"/>
                <a:gd name="T13" fmla="*/ 1 h 3"/>
                <a:gd name="T14" fmla="*/ 1 w 2"/>
                <a:gd name="T15" fmla="*/ 0 h 3"/>
                <a:gd name="T16" fmla="*/ 1 w 2"/>
                <a:gd name="T17" fmla="*/ 0 h 3"/>
                <a:gd name="T18" fmla="*/ 1 w 2"/>
                <a:gd name="T19" fmla="*/ 0 h 3"/>
                <a:gd name="T20" fmla="*/ 0 w 2"/>
                <a:gd name="T21" fmla="*/ 1 h 3"/>
                <a:gd name="T22" fmla="*/ 0 w 2"/>
                <a:gd name="T23" fmla="*/ 1 h 3"/>
                <a:gd name="T24" fmla="*/ 0 w 2"/>
                <a:gd name="T25" fmla="*/ 2 h 3"/>
                <a:gd name="T26" fmla="*/ 0 w 2"/>
                <a:gd name="T27" fmla="*/ 2 h 3"/>
                <a:gd name="T28" fmla="*/ 0 w 2"/>
                <a:gd name="T29" fmla="*/ 3 h 3"/>
                <a:gd name="T30" fmla="*/ 0 w 2"/>
                <a:gd name="T31" fmla="*/ 3 h 3"/>
                <a:gd name="T32" fmla="*/ 1 w 2"/>
                <a:gd name="T3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18" name="Freeform 954"/>
            <p:cNvSpPr>
              <a:spLocks/>
            </p:cNvSpPr>
            <p:nvPr/>
          </p:nvSpPr>
          <p:spPr bwMode="auto">
            <a:xfrm>
              <a:off x="4597" y="2100"/>
              <a:ext cx="2" cy="4"/>
            </a:xfrm>
            <a:custGeom>
              <a:avLst/>
              <a:gdLst>
                <a:gd name="T0" fmla="*/ 1 w 2"/>
                <a:gd name="T1" fmla="*/ 4 h 4"/>
                <a:gd name="T2" fmla="*/ 1 w 2"/>
                <a:gd name="T3" fmla="*/ 3 h 4"/>
                <a:gd name="T4" fmla="*/ 2 w 2"/>
                <a:gd name="T5" fmla="*/ 3 h 4"/>
                <a:gd name="T6" fmla="*/ 2 w 2"/>
                <a:gd name="T7" fmla="*/ 3 h 4"/>
                <a:gd name="T8" fmla="*/ 2 w 2"/>
                <a:gd name="T9" fmla="*/ 2 h 4"/>
                <a:gd name="T10" fmla="*/ 2 w 2"/>
                <a:gd name="T11" fmla="*/ 1 h 4"/>
                <a:gd name="T12" fmla="*/ 2 w 2"/>
                <a:gd name="T13" fmla="*/ 1 h 4"/>
                <a:gd name="T14" fmla="*/ 2 w 2"/>
                <a:gd name="T15" fmla="*/ 0 h 4"/>
                <a:gd name="T16" fmla="*/ 1 w 2"/>
                <a:gd name="T17" fmla="*/ 0 h 4"/>
                <a:gd name="T18" fmla="*/ 1 w 2"/>
                <a:gd name="T19" fmla="*/ 0 h 4"/>
                <a:gd name="T20" fmla="*/ 1 w 2"/>
                <a:gd name="T21" fmla="*/ 1 h 4"/>
                <a:gd name="T22" fmla="*/ 0 w 2"/>
                <a:gd name="T23" fmla="*/ 1 h 4"/>
                <a:gd name="T24" fmla="*/ 0 w 2"/>
                <a:gd name="T25" fmla="*/ 2 h 4"/>
                <a:gd name="T26" fmla="*/ 0 w 2"/>
                <a:gd name="T27" fmla="*/ 2 h 4"/>
                <a:gd name="T28" fmla="*/ 0 w 2"/>
                <a:gd name="T29" fmla="*/ 3 h 4"/>
                <a:gd name="T30" fmla="*/ 1 w 2"/>
                <a:gd name="T31" fmla="*/ 3 h 4"/>
                <a:gd name="T32" fmla="*/ 1 w 2"/>
                <a:gd name="T3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312" name="Group 1009"/>
          <p:cNvGrpSpPr>
            <a:grpSpLocks/>
          </p:cNvGrpSpPr>
          <p:nvPr/>
        </p:nvGrpSpPr>
        <p:grpSpPr bwMode="auto">
          <a:xfrm>
            <a:off x="4856006" y="5651697"/>
            <a:ext cx="135071" cy="124020"/>
            <a:chOff x="4660" y="2084"/>
            <a:chExt cx="95" cy="86"/>
          </a:xfrm>
        </p:grpSpPr>
        <p:sp>
          <p:nvSpPr>
            <p:cNvPr id="319" name="Freeform 956"/>
            <p:cNvSpPr>
              <a:spLocks/>
            </p:cNvSpPr>
            <p:nvPr/>
          </p:nvSpPr>
          <p:spPr bwMode="auto">
            <a:xfrm>
              <a:off x="4741" y="2105"/>
              <a:ext cx="8" cy="8"/>
            </a:xfrm>
            <a:custGeom>
              <a:avLst/>
              <a:gdLst>
                <a:gd name="T0" fmla="*/ 4 w 8"/>
                <a:gd name="T1" fmla="*/ 8 h 8"/>
                <a:gd name="T2" fmla="*/ 4 w 8"/>
                <a:gd name="T3" fmla="*/ 8 h 8"/>
                <a:gd name="T4" fmla="*/ 5 w 8"/>
                <a:gd name="T5" fmla="*/ 8 h 8"/>
                <a:gd name="T6" fmla="*/ 6 w 8"/>
                <a:gd name="T7" fmla="*/ 7 h 8"/>
                <a:gd name="T8" fmla="*/ 6 w 8"/>
                <a:gd name="T9" fmla="*/ 7 h 8"/>
                <a:gd name="T10" fmla="*/ 7 w 8"/>
                <a:gd name="T11" fmla="*/ 6 h 8"/>
                <a:gd name="T12" fmla="*/ 7 w 8"/>
                <a:gd name="T13" fmla="*/ 5 h 8"/>
                <a:gd name="T14" fmla="*/ 8 w 8"/>
                <a:gd name="T15" fmla="*/ 5 h 8"/>
                <a:gd name="T16" fmla="*/ 8 w 8"/>
                <a:gd name="T17" fmla="*/ 4 h 8"/>
                <a:gd name="T18" fmla="*/ 8 w 8"/>
                <a:gd name="T19" fmla="*/ 3 h 8"/>
                <a:gd name="T20" fmla="*/ 7 w 8"/>
                <a:gd name="T21" fmla="*/ 2 h 8"/>
                <a:gd name="T22" fmla="*/ 7 w 8"/>
                <a:gd name="T23" fmla="*/ 1 h 8"/>
                <a:gd name="T24" fmla="*/ 6 w 8"/>
                <a:gd name="T25" fmla="*/ 1 h 8"/>
                <a:gd name="T26" fmla="*/ 6 w 8"/>
                <a:gd name="T27" fmla="*/ 0 h 8"/>
                <a:gd name="T28" fmla="*/ 5 w 8"/>
                <a:gd name="T29" fmla="*/ 0 h 8"/>
                <a:gd name="T30" fmla="*/ 4 w 8"/>
                <a:gd name="T31" fmla="*/ 0 h 8"/>
                <a:gd name="T32" fmla="*/ 4 w 8"/>
                <a:gd name="T33" fmla="*/ 0 h 8"/>
                <a:gd name="T34" fmla="*/ 3 w 8"/>
                <a:gd name="T35" fmla="*/ 0 h 8"/>
                <a:gd name="T36" fmla="*/ 2 w 8"/>
                <a:gd name="T37" fmla="*/ 0 h 8"/>
                <a:gd name="T38" fmla="*/ 2 w 8"/>
                <a:gd name="T39" fmla="*/ 0 h 8"/>
                <a:gd name="T40" fmla="*/ 1 w 8"/>
                <a:gd name="T41" fmla="*/ 1 h 8"/>
                <a:gd name="T42" fmla="*/ 1 w 8"/>
                <a:gd name="T43" fmla="*/ 1 h 8"/>
                <a:gd name="T44" fmla="*/ 0 w 8"/>
                <a:gd name="T45" fmla="*/ 2 h 8"/>
                <a:gd name="T46" fmla="*/ 0 w 8"/>
                <a:gd name="T47" fmla="*/ 3 h 8"/>
                <a:gd name="T48" fmla="*/ 0 w 8"/>
                <a:gd name="T49" fmla="*/ 4 h 8"/>
                <a:gd name="T50" fmla="*/ 0 w 8"/>
                <a:gd name="T51" fmla="*/ 5 h 8"/>
                <a:gd name="T52" fmla="*/ 0 w 8"/>
                <a:gd name="T53" fmla="*/ 5 h 8"/>
                <a:gd name="T54" fmla="*/ 1 w 8"/>
                <a:gd name="T55" fmla="*/ 6 h 8"/>
                <a:gd name="T56" fmla="*/ 1 w 8"/>
                <a:gd name="T57" fmla="*/ 7 h 8"/>
                <a:gd name="T58" fmla="*/ 2 w 8"/>
                <a:gd name="T59" fmla="*/ 7 h 8"/>
                <a:gd name="T60" fmla="*/ 2 w 8"/>
                <a:gd name="T61" fmla="*/ 8 h 8"/>
                <a:gd name="T62" fmla="*/ 3 w 8"/>
                <a:gd name="T63" fmla="*/ 8 h 8"/>
                <a:gd name="T64" fmla="*/ 4 w 8"/>
                <a:gd name="T6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lnTo>
                    <a:pt x="4" y="8"/>
                  </a:lnTo>
                  <a:lnTo>
                    <a:pt x="5" y="8"/>
                  </a:lnTo>
                  <a:lnTo>
                    <a:pt x="6" y="7"/>
                  </a:lnTo>
                  <a:lnTo>
                    <a:pt x="6" y="7"/>
                  </a:lnTo>
                  <a:lnTo>
                    <a:pt x="7" y="6"/>
                  </a:lnTo>
                  <a:lnTo>
                    <a:pt x="7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3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3" y="8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20" name="Freeform 957"/>
            <p:cNvSpPr>
              <a:spLocks/>
            </p:cNvSpPr>
            <p:nvPr/>
          </p:nvSpPr>
          <p:spPr bwMode="auto">
            <a:xfrm>
              <a:off x="4665" y="2085"/>
              <a:ext cx="43" cy="6"/>
            </a:xfrm>
            <a:custGeom>
              <a:avLst/>
              <a:gdLst>
                <a:gd name="T0" fmla="*/ 43 w 43"/>
                <a:gd name="T1" fmla="*/ 5 h 6"/>
                <a:gd name="T2" fmla="*/ 21 w 43"/>
                <a:gd name="T3" fmla="*/ 0 h 6"/>
                <a:gd name="T4" fmla="*/ 0 w 43"/>
                <a:gd name="T5" fmla="*/ 5 h 6"/>
                <a:gd name="T6" fmla="*/ 0 w 43"/>
                <a:gd name="T7" fmla="*/ 6 h 6"/>
                <a:gd name="T8" fmla="*/ 21 w 43"/>
                <a:gd name="T9" fmla="*/ 1 h 6"/>
                <a:gd name="T10" fmla="*/ 42 w 43"/>
                <a:gd name="T11" fmla="*/ 6 h 6"/>
                <a:gd name="T12" fmla="*/ 43 w 43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6">
                  <a:moveTo>
                    <a:pt x="43" y="5"/>
                  </a:moveTo>
                  <a:lnTo>
                    <a:pt x="21" y="0"/>
                  </a:lnTo>
                  <a:lnTo>
                    <a:pt x="0" y="5"/>
                  </a:lnTo>
                  <a:lnTo>
                    <a:pt x="0" y="6"/>
                  </a:lnTo>
                  <a:lnTo>
                    <a:pt x="21" y="1"/>
                  </a:lnTo>
                  <a:lnTo>
                    <a:pt x="42" y="6"/>
                  </a:lnTo>
                  <a:lnTo>
                    <a:pt x="43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21" name="Rectangle 958"/>
            <p:cNvSpPr>
              <a:spLocks noChangeArrowheads="1"/>
            </p:cNvSpPr>
            <p:nvPr/>
          </p:nvSpPr>
          <p:spPr bwMode="auto">
            <a:xfrm>
              <a:off x="4662" y="2093"/>
              <a:ext cx="50" cy="5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22" name="Rectangle 959"/>
            <p:cNvSpPr>
              <a:spLocks noChangeArrowheads="1"/>
            </p:cNvSpPr>
            <p:nvPr/>
          </p:nvSpPr>
          <p:spPr bwMode="auto">
            <a:xfrm>
              <a:off x="4663" y="2094"/>
              <a:ext cx="48" cy="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23" name="Rectangle 960"/>
            <p:cNvSpPr>
              <a:spLocks noChangeArrowheads="1"/>
            </p:cNvSpPr>
            <p:nvPr/>
          </p:nvSpPr>
          <p:spPr bwMode="auto">
            <a:xfrm>
              <a:off x="4668" y="2143"/>
              <a:ext cx="7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24" name="Rectangle 961"/>
            <p:cNvSpPr>
              <a:spLocks noChangeArrowheads="1"/>
            </p:cNvSpPr>
            <p:nvPr/>
          </p:nvSpPr>
          <p:spPr bwMode="auto">
            <a:xfrm>
              <a:off x="4679" y="2143"/>
              <a:ext cx="7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25" name="Rectangle 962"/>
            <p:cNvSpPr>
              <a:spLocks noChangeArrowheads="1"/>
            </p:cNvSpPr>
            <p:nvPr/>
          </p:nvSpPr>
          <p:spPr bwMode="auto">
            <a:xfrm>
              <a:off x="4691" y="2143"/>
              <a:ext cx="7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26" name="Rectangle 963"/>
            <p:cNvSpPr>
              <a:spLocks noChangeArrowheads="1"/>
            </p:cNvSpPr>
            <p:nvPr/>
          </p:nvSpPr>
          <p:spPr bwMode="auto">
            <a:xfrm>
              <a:off x="4703" y="2143"/>
              <a:ext cx="7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27" name="Rectangle 964"/>
            <p:cNvSpPr>
              <a:spLocks noChangeArrowheads="1"/>
            </p:cNvSpPr>
            <p:nvPr/>
          </p:nvSpPr>
          <p:spPr bwMode="auto">
            <a:xfrm>
              <a:off x="4668" y="2140"/>
              <a:ext cx="42" cy="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28" name="Rectangle 965"/>
            <p:cNvSpPr>
              <a:spLocks noChangeArrowheads="1"/>
            </p:cNvSpPr>
            <p:nvPr/>
          </p:nvSpPr>
          <p:spPr bwMode="auto">
            <a:xfrm>
              <a:off x="4664" y="2139"/>
              <a:ext cx="3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29" name="Rectangle 966"/>
            <p:cNvSpPr>
              <a:spLocks noChangeArrowheads="1"/>
            </p:cNvSpPr>
            <p:nvPr/>
          </p:nvSpPr>
          <p:spPr bwMode="auto">
            <a:xfrm>
              <a:off x="4668" y="2127"/>
              <a:ext cx="42" cy="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30" name="Rectangle 967"/>
            <p:cNvSpPr>
              <a:spLocks noChangeArrowheads="1"/>
            </p:cNvSpPr>
            <p:nvPr/>
          </p:nvSpPr>
          <p:spPr bwMode="auto">
            <a:xfrm>
              <a:off x="4664" y="2126"/>
              <a:ext cx="3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31" name="Rectangle 968"/>
            <p:cNvSpPr>
              <a:spLocks noChangeArrowheads="1"/>
            </p:cNvSpPr>
            <p:nvPr/>
          </p:nvSpPr>
          <p:spPr bwMode="auto">
            <a:xfrm>
              <a:off x="4668" y="2115"/>
              <a:ext cx="42" cy="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32" name="Rectangle 969"/>
            <p:cNvSpPr>
              <a:spLocks noChangeArrowheads="1"/>
            </p:cNvSpPr>
            <p:nvPr/>
          </p:nvSpPr>
          <p:spPr bwMode="auto">
            <a:xfrm>
              <a:off x="4664" y="2114"/>
              <a:ext cx="3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33" name="Rectangle 970"/>
            <p:cNvSpPr>
              <a:spLocks noChangeArrowheads="1"/>
            </p:cNvSpPr>
            <p:nvPr/>
          </p:nvSpPr>
          <p:spPr bwMode="auto">
            <a:xfrm>
              <a:off x="4668" y="2103"/>
              <a:ext cx="42" cy="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34" name="Rectangle 971"/>
            <p:cNvSpPr>
              <a:spLocks noChangeArrowheads="1"/>
            </p:cNvSpPr>
            <p:nvPr/>
          </p:nvSpPr>
          <p:spPr bwMode="auto">
            <a:xfrm>
              <a:off x="4664" y="2102"/>
              <a:ext cx="3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35" name="Rectangle 972"/>
            <p:cNvSpPr>
              <a:spLocks noChangeArrowheads="1"/>
            </p:cNvSpPr>
            <p:nvPr/>
          </p:nvSpPr>
          <p:spPr bwMode="auto">
            <a:xfrm>
              <a:off x="4669" y="2109"/>
              <a:ext cx="4" cy="3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36" name="Rectangle 973"/>
            <p:cNvSpPr>
              <a:spLocks noChangeArrowheads="1"/>
            </p:cNvSpPr>
            <p:nvPr/>
          </p:nvSpPr>
          <p:spPr bwMode="auto">
            <a:xfrm>
              <a:off x="4670" y="2110"/>
              <a:ext cx="2" cy="30"/>
            </a:xfrm>
            <a:prstGeom prst="rect">
              <a:avLst/>
            </a:prstGeom>
            <a:solidFill>
              <a:srgbClr val="FF2D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37" name="Rectangle 974"/>
            <p:cNvSpPr>
              <a:spLocks noChangeArrowheads="1"/>
            </p:cNvSpPr>
            <p:nvPr/>
          </p:nvSpPr>
          <p:spPr bwMode="auto">
            <a:xfrm>
              <a:off x="4681" y="2119"/>
              <a:ext cx="4" cy="2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38" name="Rectangle 975"/>
            <p:cNvSpPr>
              <a:spLocks noChangeArrowheads="1"/>
            </p:cNvSpPr>
            <p:nvPr/>
          </p:nvSpPr>
          <p:spPr bwMode="auto">
            <a:xfrm>
              <a:off x="4682" y="2120"/>
              <a:ext cx="2" cy="20"/>
            </a:xfrm>
            <a:prstGeom prst="rect">
              <a:avLst/>
            </a:prstGeom>
            <a:solidFill>
              <a:srgbClr val="B2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39" name="Rectangle 976"/>
            <p:cNvSpPr>
              <a:spLocks noChangeArrowheads="1"/>
            </p:cNvSpPr>
            <p:nvPr/>
          </p:nvSpPr>
          <p:spPr bwMode="auto">
            <a:xfrm>
              <a:off x="4692" y="2125"/>
              <a:ext cx="5" cy="1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40" name="Rectangle 977"/>
            <p:cNvSpPr>
              <a:spLocks noChangeArrowheads="1"/>
            </p:cNvSpPr>
            <p:nvPr/>
          </p:nvSpPr>
          <p:spPr bwMode="auto">
            <a:xfrm>
              <a:off x="4693" y="2126"/>
              <a:ext cx="3" cy="14"/>
            </a:xfrm>
            <a:prstGeom prst="rect">
              <a:avLst/>
            </a:prstGeom>
            <a:solidFill>
              <a:srgbClr val="FFAF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41" name="Rectangle 978"/>
            <p:cNvSpPr>
              <a:spLocks noChangeArrowheads="1"/>
            </p:cNvSpPr>
            <p:nvPr/>
          </p:nvSpPr>
          <p:spPr bwMode="auto">
            <a:xfrm>
              <a:off x="4704" y="2105"/>
              <a:ext cx="5" cy="3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42" name="Rectangle 979"/>
            <p:cNvSpPr>
              <a:spLocks noChangeArrowheads="1"/>
            </p:cNvSpPr>
            <p:nvPr/>
          </p:nvSpPr>
          <p:spPr bwMode="auto">
            <a:xfrm>
              <a:off x="4705" y="2106"/>
              <a:ext cx="3" cy="34"/>
            </a:xfrm>
            <a:prstGeom prst="rect">
              <a:avLst/>
            </a:prstGeom>
            <a:solidFill>
              <a:srgbClr val="FF6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43" name="Rectangle 980"/>
            <p:cNvSpPr>
              <a:spLocks noChangeArrowheads="1"/>
            </p:cNvSpPr>
            <p:nvPr/>
          </p:nvSpPr>
          <p:spPr bwMode="auto">
            <a:xfrm>
              <a:off x="4660" y="2147"/>
              <a:ext cx="54" cy="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44" name="Rectangle 981"/>
            <p:cNvSpPr>
              <a:spLocks noChangeArrowheads="1"/>
            </p:cNvSpPr>
            <p:nvPr/>
          </p:nvSpPr>
          <p:spPr bwMode="auto">
            <a:xfrm>
              <a:off x="4661" y="2148"/>
              <a:ext cx="52" cy="2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45" name="Rectangle 982"/>
            <p:cNvSpPr>
              <a:spLocks noChangeArrowheads="1"/>
            </p:cNvSpPr>
            <p:nvPr/>
          </p:nvSpPr>
          <p:spPr bwMode="auto">
            <a:xfrm>
              <a:off x="4660" y="2090"/>
              <a:ext cx="54" cy="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46" name="Rectangle 983"/>
            <p:cNvSpPr>
              <a:spLocks noChangeArrowheads="1"/>
            </p:cNvSpPr>
            <p:nvPr/>
          </p:nvSpPr>
          <p:spPr bwMode="auto">
            <a:xfrm>
              <a:off x="4661" y="2091"/>
              <a:ext cx="52" cy="2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47" name="Freeform 984"/>
            <p:cNvSpPr>
              <a:spLocks/>
            </p:cNvSpPr>
            <p:nvPr/>
          </p:nvSpPr>
          <p:spPr bwMode="auto">
            <a:xfrm>
              <a:off x="4684" y="2084"/>
              <a:ext cx="4" cy="4"/>
            </a:xfrm>
            <a:custGeom>
              <a:avLst/>
              <a:gdLst>
                <a:gd name="T0" fmla="*/ 2 w 4"/>
                <a:gd name="T1" fmla="*/ 4 h 4"/>
                <a:gd name="T2" fmla="*/ 3 w 4"/>
                <a:gd name="T3" fmla="*/ 4 h 4"/>
                <a:gd name="T4" fmla="*/ 3 w 4"/>
                <a:gd name="T5" fmla="*/ 4 h 4"/>
                <a:gd name="T6" fmla="*/ 3 w 4"/>
                <a:gd name="T7" fmla="*/ 3 h 4"/>
                <a:gd name="T8" fmla="*/ 3 w 4"/>
                <a:gd name="T9" fmla="*/ 3 h 4"/>
                <a:gd name="T10" fmla="*/ 4 w 4"/>
                <a:gd name="T11" fmla="*/ 3 h 4"/>
                <a:gd name="T12" fmla="*/ 4 w 4"/>
                <a:gd name="T13" fmla="*/ 3 h 4"/>
                <a:gd name="T14" fmla="*/ 4 w 4"/>
                <a:gd name="T15" fmla="*/ 2 h 4"/>
                <a:gd name="T16" fmla="*/ 4 w 4"/>
                <a:gd name="T17" fmla="*/ 2 h 4"/>
                <a:gd name="T18" fmla="*/ 4 w 4"/>
                <a:gd name="T19" fmla="*/ 1 h 4"/>
                <a:gd name="T20" fmla="*/ 4 w 4"/>
                <a:gd name="T21" fmla="*/ 1 h 4"/>
                <a:gd name="T22" fmla="*/ 4 w 4"/>
                <a:gd name="T23" fmla="*/ 1 h 4"/>
                <a:gd name="T24" fmla="*/ 3 w 4"/>
                <a:gd name="T25" fmla="*/ 1 h 4"/>
                <a:gd name="T26" fmla="*/ 3 w 4"/>
                <a:gd name="T27" fmla="*/ 0 h 4"/>
                <a:gd name="T28" fmla="*/ 3 w 4"/>
                <a:gd name="T29" fmla="*/ 0 h 4"/>
                <a:gd name="T30" fmla="*/ 3 w 4"/>
                <a:gd name="T31" fmla="*/ 0 h 4"/>
                <a:gd name="T32" fmla="*/ 2 w 4"/>
                <a:gd name="T33" fmla="*/ 0 h 4"/>
                <a:gd name="T34" fmla="*/ 2 w 4"/>
                <a:gd name="T35" fmla="*/ 0 h 4"/>
                <a:gd name="T36" fmla="*/ 1 w 4"/>
                <a:gd name="T37" fmla="*/ 0 h 4"/>
                <a:gd name="T38" fmla="*/ 1 w 4"/>
                <a:gd name="T39" fmla="*/ 0 h 4"/>
                <a:gd name="T40" fmla="*/ 1 w 4"/>
                <a:gd name="T41" fmla="*/ 1 h 4"/>
                <a:gd name="T42" fmla="*/ 1 w 4"/>
                <a:gd name="T43" fmla="*/ 1 h 4"/>
                <a:gd name="T44" fmla="*/ 1 w 4"/>
                <a:gd name="T45" fmla="*/ 1 h 4"/>
                <a:gd name="T46" fmla="*/ 0 w 4"/>
                <a:gd name="T47" fmla="*/ 1 h 4"/>
                <a:gd name="T48" fmla="*/ 0 w 4"/>
                <a:gd name="T49" fmla="*/ 2 h 4"/>
                <a:gd name="T50" fmla="*/ 0 w 4"/>
                <a:gd name="T51" fmla="*/ 2 h 4"/>
                <a:gd name="T52" fmla="*/ 1 w 4"/>
                <a:gd name="T53" fmla="*/ 3 h 4"/>
                <a:gd name="T54" fmla="*/ 1 w 4"/>
                <a:gd name="T55" fmla="*/ 3 h 4"/>
                <a:gd name="T56" fmla="*/ 1 w 4"/>
                <a:gd name="T57" fmla="*/ 3 h 4"/>
                <a:gd name="T58" fmla="*/ 1 w 4"/>
                <a:gd name="T59" fmla="*/ 3 h 4"/>
                <a:gd name="T60" fmla="*/ 1 w 4"/>
                <a:gd name="T61" fmla="*/ 4 h 4"/>
                <a:gd name="T62" fmla="*/ 2 w 4"/>
                <a:gd name="T63" fmla="*/ 4 h 4"/>
                <a:gd name="T64" fmla="*/ 2 w 4"/>
                <a:gd name="T6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48" name="Freeform 985"/>
            <p:cNvSpPr>
              <a:spLocks/>
            </p:cNvSpPr>
            <p:nvPr/>
          </p:nvSpPr>
          <p:spPr bwMode="auto">
            <a:xfrm>
              <a:off x="4685" y="2085"/>
              <a:ext cx="2" cy="2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2 h 2"/>
                <a:gd name="T4" fmla="*/ 2 w 2"/>
                <a:gd name="T5" fmla="*/ 2 h 2"/>
                <a:gd name="T6" fmla="*/ 2 w 2"/>
                <a:gd name="T7" fmla="*/ 1 h 2"/>
                <a:gd name="T8" fmla="*/ 2 w 2"/>
                <a:gd name="T9" fmla="*/ 1 h 2"/>
                <a:gd name="T10" fmla="*/ 2 w 2"/>
                <a:gd name="T11" fmla="*/ 0 h 2"/>
                <a:gd name="T12" fmla="*/ 2 w 2"/>
                <a:gd name="T13" fmla="*/ 0 h 2"/>
                <a:gd name="T14" fmla="*/ 2 w 2"/>
                <a:gd name="T15" fmla="*/ 0 h 2"/>
                <a:gd name="T16" fmla="*/ 1 w 2"/>
                <a:gd name="T17" fmla="*/ 0 h 2"/>
                <a:gd name="T18" fmla="*/ 1 w 2"/>
                <a:gd name="T19" fmla="*/ 0 h 2"/>
                <a:gd name="T20" fmla="*/ 0 w 2"/>
                <a:gd name="T21" fmla="*/ 0 h 2"/>
                <a:gd name="T22" fmla="*/ 0 w 2"/>
                <a:gd name="T23" fmla="*/ 0 h 2"/>
                <a:gd name="T24" fmla="*/ 0 w 2"/>
                <a:gd name="T25" fmla="*/ 1 h 2"/>
                <a:gd name="T26" fmla="*/ 0 w 2"/>
                <a:gd name="T27" fmla="*/ 1 h 2"/>
                <a:gd name="T28" fmla="*/ 0 w 2"/>
                <a:gd name="T29" fmla="*/ 2 h 2"/>
                <a:gd name="T30" fmla="*/ 1 w 2"/>
                <a:gd name="T31" fmla="*/ 2 h 2"/>
                <a:gd name="T32" fmla="*/ 1 w 2"/>
                <a:gd name="T3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49" name="Freeform 986"/>
            <p:cNvSpPr>
              <a:spLocks/>
            </p:cNvSpPr>
            <p:nvPr/>
          </p:nvSpPr>
          <p:spPr bwMode="auto">
            <a:xfrm>
              <a:off x="4710" y="2116"/>
              <a:ext cx="45" cy="54"/>
            </a:xfrm>
            <a:custGeom>
              <a:avLst/>
              <a:gdLst>
                <a:gd name="T0" fmla="*/ 38 w 45"/>
                <a:gd name="T1" fmla="*/ 17 h 54"/>
                <a:gd name="T2" fmla="*/ 39 w 45"/>
                <a:gd name="T3" fmla="*/ 17 h 54"/>
                <a:gd name="T4" fmla="*/ 41 w 45"/>
                <a:gd name="T5" fmla="*/ 16 h 54"/>
                <a:gd name="T6" fmla="*/ 42 w 45"/>
                <a:gd name="T7" fmla="*/ 15 h 54"/>
                <a:gd name="T8" fmla="*/ 43 w 45"/>
                <a:gd name="T9" fmla="*/ 14 h 54"/>
                <a:gd name="T10" fmla="*/ 43 w 45"/>
                <a:gd name="T11" fmla="*/ 10 h 54"/>
                <a:gd name="T12" fmla="*/ 43 w 45"/>
                <a:gd name="T13" fmla="*/ 9 h 54"/>
                <a:gd name="T14" fmla="*/ 42 w 45"/>
                <a:gd name="T15" fmla="*/ 6 h 54"/>
                <a:gd name="T16" fmla="*/ 40 w 45"/>
                <a:gd name="T17" fmla="*/ 3 h 54"/>
                <a:gd name="T18" fmla="*/ 37 w 45"/>
                <a:gd name="T19" fmla="*/ 1 h 54"/>
                <a:gd name="T20" fmla="*/ 35 w 45"/>
                <a:gd name="T21" fmla="*/ 0 h 54"/>
                <a:gd name="T22" fmla="*/ 34 w 45"/>
                <a:gd name="T23" fmla="*/ 0 h 54"/>
                <a:gd name="T24" fmla="*/ 32 w 45"/>
                <a:gd name="T25" fmla="*/ 0 h 54"/>
                <a:gd name="T26" fmla="*/ 28 w 45"/>
                <a:gd name="T27" fmla="*/ 0 h 54"/>
                <a:gd name="T28" fmla="*/ 23 w 45"/>
                <a:gd name="T29" fmla="*/ 0 h 54"/>
                <a:gd name="T30" fmla="*/ 21 w 45"/>
                <a:gd name="T31" fmla="*/ 0 h 54"/>
                <a:gd name="T32" fmla="*/ 20 w 45"/>
                <a:gd name="T33" fmla="*/ 0 h 54"/>
                <a:gd name="T34" fmla="*/ 19 w 45"/>
                <a:gd name="T35" fmla="*/ 1 h 54"/>
                <a:gd name="T36" fmla="*/ 16 w 45"/>
                <a:gd name="T37" fmla="*/ 2 h 54"/>
                <a:gd name="T38" fmla="*/ 15 w 45"/>
                <a:gd name="T39" fmla="*/ 4 h 54"/>
                <a:gd name="T40" fmla="*/ 13 w 45"/>
                <a:gd name="T41" fmla="*/ 8 h 54"/>
                <a:gd name="T42" fmla="*/ 11 w 45"/>
                <a:gd name="T43" fmla="*/ 10 h 54"/>
                <a:gd name="T44" fmla="*/ 3 w 45"/>
                <a:gd name="T45" fmla="*/ 7 h 54"/>
                <a:gd name="T46" fmla="*/ 2 w 45"/>
                <a:gd name="T47" fmla="*/ 6 h 54"/>
                <a:gd name="T48" fmla="*/ 1 w 45"/>
                <a:gd name="T49" fmla="*/ 5 h 54"/>
                <a:gd name="T50" fmla="*/ 0 w 45"/>
                <a:gd name="T51" fmla="*/ 8 h 54"/>
                <a:gd name="T52" fmla="*/ 2 w 45"/>
                <a:gd name="T53" fmla="*/ 13 h 54"/>
                <a:gd name="T54" fmla="*/ 3 w 45"/>
                <a:gd name="T55" fmla="*/ 13 h 54"/>
                <a:gd name="T56" fmla="*/ 5 w 45"/>
                <a:gd name="T57" fmla="*/ 14 h 54"/>
                <a:gd name="T58" fmla="*/ 7 w 45"/>
                <a:gd name="T59" fmla="*/ 15 h 54"/>
                <a:gd name="T60" fmla="*/ 9 w 45"/>
                <a:gd name="T61" fmla="*/ 16 h 54"/>
                <a:gd name="T62" fmla="*/ 11 w 45"/>
                <a:gd name="T63" fmla="*/ 16 h 54"/>
                <a:gd name="T64" fmla="*/ 14 w 45"/>
                <a:gd name="T65" fmla="*/ 16 h 54"/>
                <a:gd name="T66" fmla="*/ 16 w 45"/>
                <a:gd name="T67" fmla="*/ 14 h 54"/>
                <a:gd name="T68" fmla="*/ 9 w 45"/>
                <a:gd name="T69" fmla="*/ 40 h 54"/>
                <a:gd name="T70" fmla="*/ 17 w 45"/>
                <a:gd name="T71" fmla="*/ 47 h 54"/>
                <a:gd name="T72" fmla="*/ 20 w 45"/>
                <a:gd name="T73" fmla="*/ 50 h 54"/>
                <a:gd name="T74" fmla="*/ 18 w 45"/>
                <a:gd name="T75" fmla="*/ 51 h 54"/>
                <a:gd name="T76" fmla="*/ 16 w 45"/>
                <a:gd name="T77" fmla="*/ 53 h 54"/>
                <a:gd name="T78" fmla="*/ 25 w 45"/>
                <a:gd name="T79" fmla="*/ 54 h 54"/>
                <a:gd name="T80" fmla="*/ 26 w 45"/>
                <a:gd name="T81" fmla="*/ 51 h 54"/>
                <a:gd name="T82" fmla="*/ 25 w 45"/>
                <a:gd name="T83" fmla="*/ 48 h 54"/>
                <a:gd name="T84" fmla="*/ 25 w 45"/>
                <a:gd name="T85" fmla="*/ 42 h 54"/>
                <a:gd name="T86" fmla="*/ 30 w 45"/>
                <a:gd name="T87" fmla="*/ 44 h 54"/>
                <a:gd name="T88" fmla="*/ 30 w 45"/>
                <a:gd name="T89" fmla="*/ 48 h 54"/>
                <a:gd name="T90" fmla="*/ 29 w 45"/>
                <a:gd name="T91" fmla="*/ 51 h 54"/>
                <a:gd name="T92" fmla="*/ 29 w 45"/>
                <a:gd name="T93" fmla="*/ 53 h 54"/>
                <a:gd name="T94" fmla="*/ 31 w 45"/>
                <a:gd name="T95" fmla="*/ 52 h 54"/>
                <a:gd name="T96" fmla="*/ 40 w 45"/>
                <a:gd name="T97" fmla="*/ 52 h 54"/>
                <a:gd name="T98" fmla="*/ 37 w 45"/>
                <a:gd name="T99" fmla="*/ 51 h 54"/>
                <a:gd name="T100" fmla="*/ 36 w 45"/>
                <a:gd name="T101" fmla="*/ 50 h 54"/>
                <a:gd name="T102" fmla="*/ 40 w 45"/>
                <a:gd name="T103" fmla="*/ 4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5" h="54">
                  <a:moveTo>
                    <a:pt x="41" y="40"/>
                  </a:moveTo>
                  <a:lnTo>
                    <a:pt x="45" y="40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7"/>
                  </a:lnTo>
                  <a:lnTo>
                    <a:pt x="38" y="17"/>
                  </a:lnTo>
                  <a:lnTo>
                    <a:pt x="38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40" y="16"/>
                  </a:lnTo>
                  <a:lnTo>
                    <a:pt x="41" y="16"/>
                  </a:lnTo>
                  <a:lnTo>
                    <a:pt x="41" y="16"/>
                  </a:lnTo>
                  <a:lnTo>
                    <a:pt x="42" y="15"/>
                  </a:lnTo>
                  <a:lnTo>
                    <a:pt x="42" y="15"/>
                  </a:lnTo>
                  <a:lnTo>
                    <a:pt x="42" y="15"/>
                  </a:lnTo>
                  <a:lnTo>
                    <a:pt x="42" y="15"/>
                  </a:lnTo>
                  <a:lnTo>
                    <a:pt x="42" y="15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3" y="12"/>
                  </a:lnTo>
                  <a:lnTo>
                    <a:pt x="43" y="11"/>
                  </a:lnTo>
                  <a:lnTo>
                    <a:pt x="43" y="10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9"/>
                  </a:lnTo>
                  <a:lnTo>
                    <a:pt x="43" y="8"/>
                  </a:lnTo>
                  <a:lnTo>
                    <a:pt x="43" y="7"/>
                  </a:lnTo>
                  <a:lnTo>
                    <a:pt x="42" y="7"/>
                  </a:lnTo>
                  <a:lnTo>
                    <a:pt x="42" y="6"/>
                  </a:lnTo>
                  <a:lnTo>
                    <a:pt x="41" y="5"/>
                  </a:lnTo>
                  <a:lnTo>
                    <a:pt x="41" y="4"/>
                  </a:lnTo>
                  <a:lnTo>
                    <a:pt x="40" y="4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8" y="2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36" y="1"/>
                  </a:lnTo>
                  <a:lnTo>
                    <a:pt x="36" y="1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2" y="8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11" y="10"/>
                  </a:lnTo>
                  <a:lnTo>
                    <a:pt x="4" y="9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6" y="15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9" y="16"/>
                  </a:lnTo>
                  <a:lnTo>
                    <a:pt x="9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4" y="15"/>
                  </a:lnTo>
                  <a:lnTo>
                    <a:pt x="15" y="15"/>
                  </a:lnTo>
                  <a:lnTo>
                    <a:pt x="15" y="15"/>
                  </a:lnTo>
                  <a:lnTo>
                    <a:pt x="16" y="14"/>
                  </a:lnTo>
                  <a:lnTo>
                    <a:pt x="17" y="14"/>
                  </a:lnTo>
                  <a:lnTo>
                    <a:pt x="17" y="13"/>
                  </a:lnTo>
                  <a:lnTo>
                    <a:pt x="18" y="20"/>
                  </a:lnTo>
                  <a:lnTo>
                    <a:pt x="9" y="40"/>
                  </a:lnTo>
                  <a:lnTo>
                    <a:pt x="14" y="40"/>
                  </a:lnTo>
                  <a:lnTo>
                    <a:pt x="15" y="43"/>
                  </a:lnTo>
                  <a:lnTo>
                    <a:pt x="16" y="45"/>
                  </a:lnTo>
                  <a:lnTo>
                    <a:pt x="17" y="47"/>
                  </a:lnTo>
                  <a:lnTo>
                    <a:pt x="18" y="49"/>
                  </a:lnTo>
                  <a:lnTo>
                    <a:pt x="19" y="49"/>
                  </a:lnTo>
                  <a:lnTo>
                    <a:pt x="20" y="50"/>
                  </a:lnTo>
                  <a:lnTo>
                    <a:pt x="20" y="50"/>
                  </a:lnTo>
                  <a:lnTo>
                    <a:pt x="21" y="50"/>
                  </a:lnTo>
                  <a:lnTo>
                    <a:pt x="20" y="50"/>
                  </a:lnTo>
                  <a:lnTo>
                    <a:pt x="19" y="51"/>
                  </a:lnTo>
                  <a:lnTo>
                    <a:pt x="18" y="51"/>
                  </a:lnTo>
                  <a:lnTo>
                    <a:pt x="17" y="51"/>
                  </a:lnTo>
                  <a:lnTo>
                    <a:pt x="17" y="52"/>
                  </a:lnTo>
                  <a:lnTo>
                    <a:pt x="16" y="52"/>
                  </a:lnTo>
                  <a:lnTo>
                    <a:pt x="16" y="53"/>
                  </a:lnTo>
                  <a:lnTo>
                    <a:pt x="16" y="54"/>
                  </a:lnTo>
                  <a:lnTo>
                    <a:pt x="22" y="54"/>
                  </a:lnTo>
                  <a:lnTo>
                    <a:pt x="25" y="52"/>
                  </a:lnTo>
                  <a:lnTo>
                    <a:pt x="25" y="54"/>
                  </a:lnTo>
                  <a:lnTo>
                    <a:pt x="26" y="54"/>
                  </a:lnTo>
                  <a:lnTo>
                    <a:pt x="27" y="53"/>
                  </a:lnTo>
                  <a:lnTo>
                    <a:pt x="27" y="52"/>
                  </a:lnTo>
                  <a:lnTo>
                    <a:pt x="26" y="51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5" y="49"/>
                  </a:lnTo>
                  <a:lnTo>
                    <a:pt x="25" y="48"/>
                  </a:lnTo>
                  <a:lnTo>
                    <a:pt x="25" y="47"/>
                  </a:lnTo>
                  <a:lnTo>
                    <a:pt x="25" y="46"/>
                  </a:lnTo>
                  <a:lnTo>
                    <a:pt x="25" y="44"/>
                  </a:lnTo>
                  <a:lnTo>
                    <a:pt x="25" y="42"/>
                  </a:lnTo>
                  <a:lnTo>
                    <a:pt x="25" y="40"/>
                  </a:lnTo>
                  <a:lnTo>
                    <a:pt x="29" y="40"/>
                  </a:lnTo>
                  <a:lnTo>
                    <a:pt x="29" y="42"/>
                  </a:lnTo>
                  <a:lnTo>
                    <a:pt x="30" y="44"/>
                  </a:lnTo>
                  <a:lnTo>
                    <a:pt x="30" y="45"/>
                  </a:lnTo>
                  <a:lnTo>
                    <a:pt x="30" y="46"/>
                  </a:lnTo>
                  <a:lnTo>
                    <a:pt x="30" y="47"/>
                  </a:lnTo>
                  <a:lnTo>
                    <a:pt x="30" y="48"/>
                  </a:lnTo>
                  <a:lnTo>
                    <a:pt x="30" y="49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29" y="51"/>
                  </a:lnTo>
                  <a:lnTo>
                    <a:pt x="29" y="51"/>
                  </a:lnTo>
                  <a:lnTo>
                    <a:pt x="29" y="52"/>
                  </a:lnTo>
                  <a:lnTo>
                    <a:pt x="29" y="52"/>
                  </a:lnTo>
                  <a:lnTo>
                    <a:pt x="29" y="53"/>
                  </a:lnTo>
                  <a:lnTo>
                    <a:pt x="29" y="53"/>
                  </a:lnTo>
                  <a:lnTo>
                    <a:pt x="29" y="54"/>
                  </a:lnTo>
                  <a:lnTo>
                    <a:pt x="31" y="54"/>
                  </a:lnTo>
                  <a:lnTo>
                    <a:pt x="31" y="52"/>
                  </a:lnTo>
                  <a:lnTo>
                    <a:pt x="33" y="54"/>
                  </a:lnTo>
                  <a:lnTo>
                    <a:pt x="40" y="54"/>
                  </a:lnTo>
                  <a:lnTo>
                    <a:pt x="40" y="53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9" y="51"/>
                  </a:lnTo>
                  <a:lnTo>
                    <a:pt x="38" y="51"/>
                  </a:lnTo>
                  <a:lnTo>
                    <a:pt x="37" y="51"/>
                  </a:lnTo>
                  <a:lnTo>
                    <a:pt x="36" y="51"/>
                  </a:lnTo>
                  <a:lnTo>
                    <a:pt x="35" y="50"/>
                  </a:lnTo>
                  <a:lnTo>
                    <a:pt x="35" y="50"/>
                  </a:lnTo>
                  <a:lnTo>
                    <a:pt x="36" y="50"/>
                  </a:lnTo>
                  <a:lnTo>
                    <a:pt x="37" y="49"/>
                  </a:lnTo>
                  <a:lnTo>
                    <a:pt x="38" y="48"/>
                  </a:lnTo>
                  <a:lnTo>
                    <a:pt x="39" y="47"/>
                  </a:lnTo>
                  <a:lnTo>
                    <a:pt x="40" y="45"/>
                  </a:lnTo>
                  <a:lnTo>
                    <a:pt x="41" y="43"/>
                  </a:lnTo>
                  <a:lnTo>
                    <a:pt x="41" y="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50" name="Freeform 987"/>
            <p:cNvSpPr>
              <a:spLocks/>
            </p:cNvSpPr>
            <p:nvPr/>
          </p:nvSpPr>
          <p:spPr bwMode="auto">
            <a:xfrm>
              <a:off x="4731" y="2109"/>
              <a:ext cx="13" cy="12"/>
            </a:xfrm>
            <a:custGeom>
              <a:avLst/>
              <a:gdLst>
                <a:gd name="T0" fmla="*/ 13 w 13"/>
                <a:gd name="T1" fmla="*/ 11 h 12"/>
                <a:gd name="T2" fmla="*/ 13 w 13"/>
                <a:gd name="T3" fmla="*/ 0 h 12"/>
                <a:gd name="T4" fmla="*/ 0 w 13"/>
                <a:gd name="T5" fmla="*/ 3 h 12"/>
                <a:gd name="T6" fmla="*/ 0 w 13"/>
                <a:gd name="T7" fmla="*/ 12 h 12"/>
                <a:gd name="T8" fmla="*/ 13 w 13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13" y="11"/>
                  </a:moveTo>
                  <a:lnTo>
                    <a:pt x="13" y="0"/>
                  </a:lnTo>
                  <a:lnTo>
                    <a:pt x="0" y="3"/>
                  </a:lnTo>
                  <a:lnTo>
                    <a:pt x="0" y="12"/>
                  </a:lnTo>
                  <a:lnTo>
                    <a:pt x="13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51" name="Freeform 988"/>
            <p:cNvSpPr>
              <a:spLocks/>
            </p:cNvSpPr>
            <p:nvPr/>
          </p:nvSpPr>
          <p:spPr bwMode="auto">
            <a:xfrm>
              <a:off x="4715" y="2117"/>
              <a:ext cx="38" cy="38"/>
            </a:xfrm>
            <a:custGeom>
              <a:avLst/>
              <a:gdLst>
                <a:gd name="T0" fmla="*/ 17 w 38"/>
                <a:gd name="T1" fmla="*/ 0 h 38"/>
                <a:gd name="T2" fmla="*/ 16 w 38"/>
                <a:gd name="T3" fmla="*/ 0 h 38"/>
                <a:gd name="T4" fmla="*/ 15 w 38"/>
                <a:gd name="T5" fmla="*/ 0 h 38"/>
                <a:gd name="T6" fmla="*/ 13 w 38"/>
                <a:gd name="T7" fmla="*/ 1 h 38"/>
                <a:gd name="T8" fmla="*/ 12 w 38"/>
                <a:gd name="T9" fmla="*/ 2 h 38"/>
                <a:gd name="T10" fmla="*/ 10 w 38"/>
                <a:gd name="T11" fmla="*/ 4 h 38"/>
                <a:gd name="T12" fmla="*/ 9 w 38"/>
                <a:gd name="T13" fmla="*/ 6 h 38"/>
                <a:gd name="T14" fmla="*/ 7 w 38"/>
                <a:gd name="T15" fmla="*/ 9 h 38"/>
                <a:gd name="T16" fmla="*/ 6 w 38"/>
                <a:gd name="T17" fmla="*/ 10 h 38"/>
                <a:gd name="T18" fmla="*/ 4 w 38"/>
                <a:gd name="T19" fmla="*/ 10 h 38"/>
                <a:gd name="T20" fmla="*/ 2 w 38"/>
                <a:gd name="T21" fmla="*/ 9 h 38"/>
                <a:gd name="T22" fmla="*/ 0 w 38"/>
                <a:gd name="T23" fmla="*/ 9 h 38"/>
                <a:gd name="T24" fmla="*/ 0 w 38"/>
                <a:gd name="T25" fmla="*/ 12 h 38"/>
                <a:gd name="T26" fmla="*/ 0 w 38"/>
                <a:gd name="T27" fmla="*/ 12 h 38"/>
                <a:gd name="T28" fmla="*/ 1 w 38"/>
                <a:gd name="T29" fmla="*/ 12 h 38"/>
                <a:gd name="T30" fmla="*/ 1 w 38"/>
                <a:gd name="T31" fmla="*/ 13 h 38"/>
                <a:gd name="T32" fmla="*/ 2 w 38"/>
                <a:gd name="T33" fmla="*/ 13 h 38"/>
                <a:gd name="T34" fmla="*/ 3 w 38"/>
                <a:gd name="T35" fmla="*/ 13 h 38"/>
                <a:gd name="T36" fmla="*/ 5 w 38"/>
                <a:gd name="T37" fmla="*/ 14 h 38"/>
                <a:gd name="T38" fmla="*/ 7 w 38"/>
                <a:gd name="T39" fmla="*/ 14 h 38"/>
                <a:gd name="T40" fmla="*/ 9 w 38"/>
                <a:gd name="T41" fmla="*/ 13 h 38"/>
                <a:gd name="T42" fmla="*/ 10 w 38"/>
                <a:gd name="T43" fmla="*/ 13 h 38"/>
                <a:gd name="T44" fmla="*/ 11 w 38"/>
                <a:gd name="T45" fmla="*/ 12 h 38"/>
                <a:gd name="T46" fmla="*/ 13 w 38"/>
                <a:gd name="T47" fmla="*/ 11 h 38"/>
                <a:gd name="T48" fmla="*/ 14 w 38"/>
                <a:gd name="T49" fmla="*/ 10 h 38"/>
                <a:gd name="T50" fmla="*/ 6 w 38"/>
                <a:gd name="T51" fmla="*/ 38 h 38"/>
                <a:gd name="T52" fmla="*/ 31 w 38"/>
                <a:gd name="T53" fmla="*/ 21 h 38"/>
                <a:gd name="T54" fmla="*/ 35 w 38"/>
                <a:gd name="T55" fmla="*/ 15 h 38"/>
                <a:gd name="T56" fmla="*/ 37 w 38"/>
                <a:gd name="T57" fmla="*/ 12 h 38"/>
                <a:gd name="T58" fmla="*/ 37 w 38"/>
                <a:gd name="T59" fmla="*/ 12 h 38"/>
                <a:gd name="T60" fmla="*/ 37 w 38"/>
                <a:gd name="T61" fmla="*/ 10 h 38"/>
                <a:gd name="T62" fmla="*/ 37 w 38"/>
                <a:gd name="T63" fmla="*/ 9 h 38"/>
                <a:gd name="T64" fmla="*/ 37 w 38"/>
                <a:gd name="T65" fmla="*/ 7 h 38"/>
                <a:gd name="T66" fmla="*/ 36 w 38"/>
                <a:gd name="T67" fmla="*/ 5 h 38"/>
                <a:gd name="T68" fmla="*/ 34 w 38"/>
                <a:gd name="T69" fmla="*/ 3 h 38"/>
                <a:gd name="T70" fmla="*/ 33 w 38"/>
                <a:gd name="T71" fmla="*/ 2 h 38"/>
                <a:gd name="T72" fmla="*/ 32 w 38"/>
                <a:gd name="T73" fmla="*/ 1 h 38"/>
                <a:gd name="T74" fmla="*/ 31 w 38"/>
                <a:gd name="T75" fmla="*/ 1 h 38"/>
                <a:gd name="T76" fmla="*/ 30 w 38"/>
                <a:gd name="T77" fmla="*/ 0 h 38"/>
                <a:gd name="T78" fmla="*/ 29 w 38"/>
                <a:gd name="T79" fmla="*/ 0 h 38"/>
                <a:gd name="T80" fmla="*/ 22 w 38"/>
                <a:gd name="T81" fmla="*/ 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8" h="38">
                  <a:moveTo>
                    <a:pt x="17" y="0"/>
                  </a:moveTo>
                  <a:lnTo>
                    <a:pt x="17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2"/>
                  </a:lnTo>
                  <a:lnTo>
                    <a:pt x="11" y="3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9" y="6"/>
                  </a:lnTo>
                  <a:lnTo>
                    <a:pt x="8" y="8"/>
                  </a:lnTo>
                  <a:lnTo>
                    <a:pt x="7" y="9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2" y="9"/>
                  </a:lnTo>
                  <a:lnTo>
                    <a:pt x="1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3"/>
                  </a:lnTo>
                  <a:lnTo>
                    <a:pt x="1" y="13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1" y="12"/>
                  </a:lnTo>
                  <a:lnTo>
                    <a:pt x="12" y="11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3" y="20"/>
                  </a:lnTo>
                  <a:lnTo>
                    <a:pt x="6" y="38"/>
                  </a:lnTo>
                  <a:lnTo>
                    <a:pt x="38" y="38"/>
                  </a:lnTo>
                  <a:lnTo>
                    <a:pt x="31" y="21"/>
                  </a:lnTo>
                  <a:lnTo>
                    <a:pt x="31" y="16"/>
                  </a:lnTo>
                  <a:lnTo>
                    <a:pt x="35" y="15"/>
                  </a:lnTo>
                  <a:lnTo>
                    <a:pt x="37" y="13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7" y="10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37" y="8"/>
                  </a:lnTo>
                  <a:lnTo>
                    <a:pt x="37" y="7"/>
                  </a:lnTo>
                  <a:lnTo>
                    <a:pt x="36" y="6"/>
                  </a:lnTo>
                  <a:lnTo>
                    <a:pt x="36" y="5"/>
                  </a:lnTo>
                  <a:lnTo>
                    <a:pt x="35" y="4"/>
                  </a:lnTo>
                  <a:lnTo>
                    <a:pt x="34" y="3"/>
                  </a:lnTo>
                  <a:lnTo>
                    <a:pt x="34" y="2"/>
                  </a:lnTo>
                  <a:lnTo>
                    <a:pt x="33" y="2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31" y="1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2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77ED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52" name="Freeform 989"/>
            <p:cNvSpPr>
              <a:spLocks/>
            </p:cNvSpPr>
            <p:nvPr/>
          </p:nvSpPr>
          <p:spPr bwMode="auto">
            <a:xfrm>
              <a:off x="4726" y="2156"/>
              <a:ext cx="9" cy="10"/>
            </a:xfrm>
            <a:custGeom>
              <a:avLst/>
              <a:gdLst>
                <a:gd name="T0" fmla="*/ 0 w 9"/>
                <a:gd name="T1" fmla="*/ 0 h 10"/>
                <a:gd name="T2" fmla="*/ 0 w 9"/>
                <a:gd name="T3" fmla="*/ 0 h 10"/>
                <a:gd name="T4" fmla="*/ 0 w 9"/>
                <a:gd name="T5" fmla="*/ 1 h 10"/>
                <a:gd name="T6" fmla="*/ 0 w 9"/>
                <a:gd name="T7" fmla="*/ 1 h 10"/>
                <a:gd name="T8" fmla="*/ 0 w 9"/>
                <a:gd name="T9" fmla="*/ 2 h 10"/>
                <a:gd name="T10" fmla="*/ 0 w 9"/>
                <a:gd name="T11" fmla="*/ 4 h 10"/>
                <a:gd name="T12" fmla="*/ 1 w 9"/>
                <a:gd name="T13" fmla="*/ 5 h 10"/>
                <a:gd name="T14" fmla="*/ 2 w 9"/>
                <a:gd name="T15" fmla="*/ 7 h 10"/>
                <a:gd name="T16" fmla="*/ 3 w 9"/>
                <a:gd name="T17" fmla="*/ 8 h 10"/>
                <a:gd name="T18" fmla="*/ 4 w 9"/>
                <a:gd name="T19" fmla="*/ 9 h 10"/>
                <a:gd name="T20" fmla="*/ 5 w 9"/>
                <a:gd name="T21" fmla="*/ 10 h 10"/>
                <a:gd name="T22" fmla="*/ 6 w 9"/>
                <a:gd name="T23" fmla="*/ 10 h 10"/>
                <a:gd name="T24" fmla="*/ 6 w 9"/>
                <a:gd name="T25" fmla="*/ 10 h 10"/>
                <a:gd name="T26" fmla="*/ 9 w 9"/>
                <a:gd name="T27" fmla="*/ 10 h 10"/>
                <a:gd name="T28" fmla="*/ 9 w 9"/>
                <a:gd name="T29" fmla="*/ 10 h 10"/>
                <a:gd name="T30" fmla="*/ 8 w 9"/>
                <a:gd name="T31" fmla="*/ 9 h 10"/>
                <a:gd name="T32" fmla="*/ 8 w 9"/>
                <a:gd name="T33" fmla="*/ 8 h 10"/>
                <a:gd name="T34" fmla="*/ 8 w 9"/>
                <a:gd name="T35" fmla="*/ 7 h 10"/>
                <a:gd name="T36" fmla="*/ 7 w 9"/>
                <a:gd name="T37" fmla="*/ 6 h 10"/>
                <a:gd name="T38" fmla="*/ 7 w 9"/>
                <a:gd name="T39" fmla="*/ 4 h 10"/>
                <a:gd name="T40" fmla="*/ 8 w 9"/>
                <a:gd name="T41" fmla="*/ 2 h 10"/>
                <a:gd name="T42" fmla="*/ 8 w 9"/>
                <a:gd name="T43" fmla="*/ 0 h 10"/>
                <a:gd name="T44" fmla="*/ 0 w 9"/>
                <a:gd name="T4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" h="10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1" y="5"/>
                  </a:lnTo>
                  <a:lnTo>
                    <a:pt x="2" y="7"/>
                  </a:lnTo>
                  <a:lnTo>
                    <a:pt x="3" y="8"/>
                  </a:lnTo>
                  <a:lnTo>
                    <a:pt x="4" y="9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8" y="9"/>
                  </a:lnTo>
                  <a:lnTo>
                    <a:pt x="8" y="8"/>
                  </a:lnTo>
                  <a:lnTo>
                    <a:pt x="8" y="7"/>
                  </a:lnTo>
                  <a:lnTo>
                    <a:pt x="7" y="6"/>
                  </a:lnTo>
                  <a:lnTo>
                    <a:pt x="7" y="4"/>
                  </a:lnTo>
                  <a:lnTo>
                    <a:pt x="8" y="2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53" name="Freeform 990"/>
            <p:cNvSpPr>
              <a:spLocks/>
            </p:cNvSpPr>
            <p:nvPr/>
          </p:nvSpPr>
          <p:spPr bwMode="auto">
            <a:xfrm>
              <a:off x="4740" y="2156"/>
              <a:ext cx="9" cy="10"/>
            </a:xfrm>
            <a:custGeom>
              <a:avLst/>
              <a:gdLst>
                <a:gd name="T0" fmla="*/ 0 w 9"/>
                <a:gd name="T1" fmla="*/ 0 h 10"/>
                <a:gd name="T2" fmla="*/ 1 w 9"/>
                <a:gd name="T3" fmla="*/ 2 h 10"/>
                <a:gd name="T4" fmla="*/ 1 w 9"/>
                <a:gd name="T5" fmla="*/ 4 h 10"/>
                <a:gd name="T6" fmla="*/ 2 w 9"/>
                <a:gd name="T7" fmla="*/ 5 h 10"/>
                <a:gd name="T8" fmla="*/ 2 w 9"/>
                <a:gd name="T9" fmla="*/ 7 h 10"/>
                <a:gd name="T10" fmla="*/ 1 w 9"/>
                <a:gd name="T11" fmla="*/ 8 h 10"/>
                <a:gd name="T12" fmla="*/ 1 w 9"/>
                <a:gd name="T13" fmla="*/ 9 h 10"/>
                <a:gd name="T14" fmla="*/ 1 w 9"/>
                <a:gd name="T15" fmla="*/ 10 h 10"/>
                <a:gd name="T16" fmla="*/ 1 w 9"/>
                <a:gd name="T17" fmla="*/ 10 h 10"/>
                <a:gd name="T18" fmla="*/ 4 w 9"/>
                <a:gd name="T19" fmla="*/ 10 h 10"/>
                <a:gd name="T20" fmla="*/ 4 w 9"/>
                <a:gd name="T21" fmla="*/ 10 h 10"/>
                <a:gd name="T22" fmla="*/ 5 w 9"/>
                <a:gd name="T23" fmla="*/ 9 h 10"/>
                <a:gd name="T24" fmla="*/ 6 w 9"/>
                <a:gd name="T25" fmla="*/ 9 h 10"/>
                <a:gd name="T26" fmla="*/ 6 w 9"/>
                <a:gd name="T27" fmla="*/ 8 h 10"/>
                <a:gd name="T28" fmla="*/ 7 w 9"/>
                <a:gd name="T29" fmla="*/ 8 h 10"/>
                <a:gd name="T30" fmla="*/ 8 w 9"/>
                <a:gd name="T31" fmla="*/ 7 h 10"/>
                <a:gd name="T32" fmla="*/ 8 w 9"/>
                <a:gd name="T33" fmla="*/ 5 h 10"/>
                <a:gd name="T34" fmla="*/ 9 w 9"/>
                <a:gd name="T35" fmla="*/ 4 h 10"/>
                <a:gd name="T36" fmla="*/ 9 w 9"/>
                <a:gd name="T37" fmla="*/ 3 h 10"/>
                <a:gd name="T38" fmla="*/ 9 w 9"/>
                <a:gd name="T39" fmla="*/ 2 h 10"/>
                <a:gd name="T40" fmla="*/ 9 w 9"/>
                <a:gd name="T41" fmla="*/ 1 h 10"/>
                <a:gd name="T42" fmla="*/ 9 w 9"/>
                <a:gd name="T43" fmla="*/ 0 h 10"/>
                <a:gd name="T44" fmla="*/ 0 w 9"/>
                <a:gd name="T4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" h="10">
                  <a:moveTo>
                    <a:pt x="0" y="0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5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7" y="8"/>
                  </a:lnTo>
                  <a:lnTo>
                    <a:pt x="8" y="7"/>
                  </a:lnTo>
                  <a:lnTo>
                    <a:pt x="8" y="5"/>
                  </a:lnTo>
                  <a:lnTo>
                    <a:pt x="9" y="4"/>
                  </a:lnTo>
                  <a:lnTo>
                    <a:pt x="9" y="3"/>
                  </a:lnTo>
                  <a:lnTo>
                    <a:pt x="9" y="2"/>
                  </a:lnTo>
                  <a:lnTo>
                    <a:pt x="9" y="1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54" name="Freeform 991"/>
            <p:cNvSpPr>
              <a:spLocks/>
            </p:cNvSpPr>
            <p:nvPr/>
          </p:nvSpPr>
          <p:spPr bwMode="auto">
            <a:xfrm>
              <a:off x="4706" y="2098"/>
              <a:ext cx="36" cy="40"/>
            </a:xfrm>
            <a:custGeom>
              <a:avLst/>
              <a:gdLst>
                <a:gd name="T0" fmla="*/ 36 w 36"/>
                <a:gd name="T1" fmla="*/ 38 h 40"/>
                <a:gd name="T2" fmla="*/ 2 w 36"/>
                <a:gd name="T3" fmla="*/ 0 h 40"/>
                <a:gd name="T4" fmla="*/ 0 w 36"/>
                <a:gd name="T5" fmla="*/ 3 h 40"/>
                <a:gd name="T6" fmla="*/ 33 w 36"/>
                <a:gd name="T7" fmla="*/ 40 h 40"/>
                <a:gd name="T8" fmla="*/ 36 w 36"/>
                <a:gd name="T9" fmla="*/ 3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40">
                  <a:moveTo>
                    <a:pt x="36" y="38"/>
                  </a:moveTo>
                  <a:lnTo>
                    <a:pt x="2" y="0"/>
                  </a:lnTo>
                  <a:lnTo>
                    <a:pt x="0" y="3"/>
                  </a:lnTo>
                  <a:lnTo>
                    <a:pt x="33" y="40"/>
                  </a:lnTo>
                  <a:lnTo>
                    <a:pt x="36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55" name="Freeform 992"/>
            <p:cNvSpPr>
              <a:spLocks/>
            </p:cNvSpPr>
            <p:nvPr/>
          </p:nvSpPr>
          <p:spPr bwMode="auto">
            <a:xfrm>
              <a:off x="4708" y="2101"/>
              <a:ext cx="32" cy="36"/>
            </a:xfrm>
            <a:custGeom>
              <a:avLst/>
              <a:gdLst>
                <a:gd name="T0" fmla="*/ 32 w 32"/>
                <a:gd name="T1" fmla="*/ 35 h 36"/>
                <a:gd name="T2" fmla="*/ 1 w 32"/>
                <a:gd name="T3" fmla="*/ 0 h 36"/>
                <a:gd name="T4" fmla="*/ 0 w 32"/>
                <a:gd name="T5" fmla="*/ 0 h 36"/>
                <a:gd name="T6" fmla="*/ 31 w 32"/>
                <a:gd name="T7" fmla="*/ 36 h 36"/>
                <a:gd name="T8" fmla="*/ 32 w 32"/>
                <a:gd name="T9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6">
                  <a:moveTo>
                    <a:pt x="32" y="35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31" y="36"/>
                  </a:lnTo>
                  <a:lnTo>
                    <a:pt x="32" y="35"/>
                  </a:lnTo>
                  <a:close/>
                </a:path>
              </a:pathLst>
            </a:custGeom>
            <a:solidFill>
              <a:srgbClr val="CEB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56" name="Freeform 993"/>
            <p:cNvSpPr>
              <a:spLocks/>
            </p:cNvSpPr>
            <p:nvPr/>
          </p:nvSpPr>
          <p:spPr bwMode="auto">
            <a:xfrm>
              <a:off x="4732" y="2128"/>
              <a:ext cx="21" cy="8"/>
            </a:xfrm>
            <a:custGeom>
              <a:avLst/>
              <a:gdLst>
                <a:gd name="T0" fmla="*/ 11 w 21"/>
                <a:gd name="T1" fmla="*/ 7 h 8"/>
                <a:gd name="T2" fmla="*/ 13 w 21"/>
                <a:gd name="T3" fmla="*/ 7 h 8"/>
                <a:gd name="T4" fmla="*/ 15 w 21"/>
                <a:gd name="T5" fmla="*/ 6 h 8"/>
                <a:gd name="T6" fmla="*/ 16 w 21"/>
                <a:gd name="T7" fmla="*/ 6 h 8"/>
                <a:gd name="T8" fmla="*/ 18 w 21"/>
                <a:gd name="T9" fmla="*/ 5 h 8"/>
                <a:gd name="T10" fmla="*/ 19 w 21"/>
                <a:gd name="T11" fmla="*/ 4 h 8"/>
                <a:gd name="T12" fmla="*/ 20 w 21"/>
                <a:gd name="T13" fmla="*/ 3 h 8"/>
                <a:gd name="T14" fmla="*/ 21 w 21"/>
                <a:gd name="T15" fmla="*/ 2 h 8"/>
                <a:gd name="T16" fmla="*/ 21 w 21"/>
                <a:gd name="T17" fmla="*/ 1 h 8"/>
                <a:gd name="T18" fmla="*/ 20 w 21"/>
                <a:gd name="T19" fmla="*/ 0 h 8"/>
                <a:gd name="T20" fmla="*/ 20 w 21"/>
                <a:gd name="T21" fmla="*/ 1 h 8"/>
                <a:gd name="T22" fmla="*/ 19 w 21"/>
                <a:gd name="T23" fmla="*/ 3 h 8"/>
                <a:gd name="T24" fmla="*/ 17 w 21"/>
                <a:gd name="T25" fmla="*/ 4 h 8"/>
                <a:gd name="T26" fmla="*/ 15 w 21"/>
                <a:gd name="T27" fmla="*/ 5 h 8"/>
                <a:gd name="T28" fmla="*/ 14 w 21"/>
                <a:gd name="T29" fmla="*/ 6 h 8"/>
                <a:gd name="T30" fmla="*/ 13 w 21"/>
                <a:gd name="T31" fmla="*/ 6 h 8"/>
                <a:gd name="T32" fmla="*/ 12 w 21"/>
                <a:gd name="T33" fmla="*/ 6 h 8"/>
                <a:gd name="T34" fmla="*/ 11 w 21"/>
                <a:gd name="T35" fmla="*/ 6 h 8"/>
                <a:gd name="T36" fmla="*/ 9 w 21"/>
                <a:gd name="T37" fmla="*/ 4 h 8"/>
                <a:gd name="T38" fmla="*/ 11 w 21"/>
                <a:gd name="T39" fmla="*/ 3 h 8"/>
                <a:gd name="T40" fmla="*/ 13 w 21"/>
                <a:gd name="T41" fmla="*/ 3 h 8"/>
                <a:gd name="T42" fmla="*/ 15 w 21"/>
                <a:gd name="T43" fmla="*/ 1 h 8"/>
                <a:gd name="T44" fmla="*/ 16 w 21"/>
                <a:gd name="T45" fmla="*/ 0 h 8"/>
                <a:gd name="T46" fmla="*/ 16 w 21"/>
                <a:gd name="T47" fmla="*/ 0 h 8"/>
                <a:gd name="T48" fmla="*/ 15 w 21"/>
                <a:gd name="T49" fmla="*/ 0 h 8"/>
                <a:gd name="T50" fmla="*/ 15 w 21"/>
                <a:gd name="T51" fmla="*/ 0 h 8"/>
                <a:gd name="T52" fmla="*/ 14 w 21"/>
                <a:gd name="T53" fmla="*/ 1 h 8"/>
                <a:gd name="T54" fmla="*/ 13 w 21"/>
                <a:gd name="T55" fmla="*/ 2 h 8"/>
                <a:gd name="T56" fmla="*/ 11 w 21"/>
                <a:gd name="T57" fmla="*/ 2 h 8"/>
                <a:gd name="T58" fmla="*/ 9 w 21"/>
                <a:gd name="T59" fmla="*/ 3 h 8"/>
                <a:gd name="T60" fmla="*/ 7 w 21"/>
                <a:gd name="T61" fmla="*/ 3 h 8"/>
                <a:gd name="T62" fmla="*/ 7 w 21"/>
                <a:gd name="T63" fmla="*/ 2 h 8"/>
                <a:gd name="T64" fmla="*/ 6 w 21"/>
                <a:gd name="T65" fmla="*/ 1 h 8"/>
                <a:gd name="T66" fmla="*/ 5 w 21"/>
                <a:gd name="T67" fmla="*/ 1 h 8"/>
                <a:gd name="T68" fmla="*/ 4 w 21"/>
                <a:gd name="T69" fmla="*/ 1 h 8"/>
                <a:gd name="T70" fmla="*/ 4 w 21"/>
                <a:gd name="T71" fmla="*/ 2 h 8"/>
                <a:gd name="T72" fmla="*/ 4 w 21"/>
                <a:gd name="T73" fmla="*/ 3 h 8"/>
                <a:gd name="T74" fmla="*/ 3 w 21"/>
                <a:gd name="T75" fmla="*/ 7 h 8"/>
                <a:gd name="T76" fmla="*/ 5 w 21"/>
                <a:gd name="T77" fmla="*/ 8 h 8"/>
                <a:gd name="T78" fmla="*/ 7 w 21"/>
                <a:gd name="T79" fmla="*/ 7 h 8"/>
                <a:gd name="T80" fmla="*/ 9 w 21"/>
                <a:gd name="T81" fmla="*/ 7 h 8"/>
                <a:gd name="T82" fmla="*/ 10 w 21"/>
                <a:gd name="T8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" h="8">
                  <a:moveTo>
                    <a:pt x="10" y="7"/>
                  </a:moveTo>
                  <a:lnTo>
                    <a:pt x="11" y="7"/>
                  </a:lnTo>
                  <a:lnTo>
                    <a:pt x="12" y="7"/>
                  </a:lnTo>
                  <a:lnTo>
                    <a:pt x="13" y="7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7" y="5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0" y="3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8" y="4"/>
                  </a:lnTo>
                  <a:lnTo>
                    <a:pt x="17" y="4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9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0" y="3"/>
                  </a:lnTo>
                  <a:lnTo>
                    <a:pt x="3" y="7"/>
                  </a:lnTo>
                  <a:lnTo>
                    <a:pt x="4" y="8"/>
                  </a:lnTo>
                  <a:lnTo>
                    <a:pt x="5" y="8"/>
                  </a:lnTo>
                  <a:lnTo>
                    <a:pt x="6" y="7"/>
                  </a:lnTo>
                  <a:lnTo>
                    <a:pt x="7" y="7"/>
                  </a:lnTo>
                  <a:lnTo>
                    <a:pt x="8" y="7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57" name="Freeform 994"/>
            <p:cNvSpPr>
              <a:spLocks/>
            </p:cNvSpPr>
            <p:nvPr/>
          </p:nvSpPr>
          <p:spPr bwMode="auto">
            <a:xfrm>
              <a:off x="4734" y="2130"/>
              <a:ext cx="7" cy="5"/>
            </a:xfrm>
            <a:custGeom>
              <a:avLst/>
              <a:gdLst>
                <a:gd name="T0" fmla="*/ 6 w 7"/>
                <a:gd name="T1" fmla="*/ 2 h 5"/>
                <a:gd name="T2" fmla="*/ 6 w 7"/>
                <a:gd name="T3" fmla="*/ 2 h 5"/>
                <a:gd name="T4" fmla="*/ 5 w 7"/>
                <a:gd name="T5" fmla="*/ 2 h 5"/>
                <a:gd name="T6" fmla="*/ 5 w 7"/>
                <a:gd name="T7" fmla="*/ 2 h 5"/>
                <a:gd name="T8" fmla="*/ 5 w 7"/>
                <a:gd name="T9" fmla="*/ 2 h 5"/>
                <a:gd name="T10" fmla="*/ 4 w 7"/>
                <a:gd name="T11" fmla="*/ 1 h 5"/>
                <a:gd name="T12" fmla="*/ 4 w 7"/>
                <a:gd name="T13" fmla="*/ 1 h 5"/>
                <a:gd name="T14" fmla="*/ 4 w 7"/>
                <a:gd name="T15" fmla="*/ 1 h 5"/>
                <a:gd name="T16" fmla="*/ 4 w 7"/>
                <a:gd name="T17" fmla="*/ 0 h 5"/>
                <a:gd name="T18" fmla="*/ 3 w 7"/>
                <a:gd name="T19" fmla="*/ 0 h 5"/>
                <a:gd name="T20" fmla="*/ 3 w 7"/>
                <a:gd name="T21" fmla="*/ 0 h 5"/>
                <a:gd name="T22" fmla="*/ 3 w 7"/>
                <a:gd name="T23" fmla="*/ 0 h 5"/>
                <a:gd name="T24" fmla="*/ 2 w 7"/>
                <a:gd name="T25" fmla="*/ 0 h 5"/>
                <a:gd name="T26" fmla="*/ 2 w 7"/>
                <a:gd name="T27" fmla="*/ 0 h 5"/>
                <a:gd name="T28" fmla="*/ 3 w 7"/>
                <a:gd name="T29" fmla="*/ 1 h 5"/>
                <a:gd name="T30" fmla="*/ 3 w 7"/>
                <a:gd name="T31" fmla="*/ 1 h 5"/>
                <a:gd name="T32" fmla="*/ 3 w 7"/>
                <a:gd name="T33" fmla="*/ 2 h 5"/>
                <a:gd name="T34" fmla="*/ 0 w 7"/>
                <a:gd name="T35" fmla="*/ 2 h 5"/>
                <a:gd name="T36" fmla="*/ 2 w 7"/>
                <a:gd name="T37" fmla="*/ 4 h 5"/>
                <a:gd name="T38" fmla="*/ 3 w 7"/>
                <a:gd name="T39" fmla="*/ 5 h 5"/>
                <a:gd name="T40" fmla="*/ 3 w 7"/>
                <a:gd name="T41" fmla="*/ 5 h 5"/>
                <a:gd name="T42" fmla="*/ 3 w 7"/>
                <a:gd name="T43" fmla="*/ 5 h 5"/>
                <a:gd name="T44" fmla="*/ 4 w 7"/>
                <a:gd name="T45" fmla="*/ 4 h 5"/>
                <a:gd name="T46" fmla="*/ 4 w 7"/>
                <a:gd name="T47" fmla="*/ 4 h 5"/>
                <a:gd name="T48" fmla="*/ 4 w 7"/>
                <a:gd name="T49" fmla="*/ 4 h 5"/>
                <a:gd name="T50" fmla="*/ 5 w 7"/>
                <a:gd name="T51" fmla="*/ 4 h 5"/>
                <a:gd name="T52" fmla="*/ 5 w 7"/>
                <a:gd name="T53" fmla="*/ 4 h 5"/>
                <a:gd name="T54" fmla="*/ 6 w 7"/>
                <a:gd name="T55" fmla="*/ 4 h 5"/>
                <a:gd name="T56" fmla="*/ 6 w 7"/>
                <a:gd name="T57" fmla="*/ 4 h 5"/>
                <a:gd name="T58" fmla="*/ 6 w 7"/>
                <a:gd name="T59" fmla="*/ 4 h 5"/>
                <a:gd name="T60" fmla="*/ 6 w 7"/>
                <a:gd name="T61" fmla="*/ 4 h 5"/>
                <a:gd name="T62" fmla="*/ 7 w 7"/>
                <a:gd name="T63" fmla="*/ 4 h 5"/>
                <a:gd name="T64" fmla="*/ 7 w 7"/>
                <a:gd name="T65" fmla="*/ 4 h 5"/>
                <a:gd name="T66" fmla="*/ 7 w 7"/>
                <a:gd name="T67" fmla="*/ 4 h 5"/>
                <a:gd name="T68" fmla="*/ 7 w 7"/>
                <a:gd name="T69" fmla="*/ 3 h 5"/>
                <a:gd name="T70" fmla="*/ 6 w 7"/>
                <a:gd name="T7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5">
                  <a:moveTo>
                    <a:pt x="6" y="2"/>
                  </a:move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0" y="2"/>
                  </a:lnTo>
                  <a:lnTo>
                    <a:pt x="2" y="4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58" name="Freeform 995"/>
            <p:cNvSpPr>
              <a:spLocks/>
            </p:cNvSpPr>
            <p:nvPr/>
          </p:nvSpPr>
          <p:spPr bwMode="auto">
            <a:xfrm>
              <a:off x="4746" y="2124"/>
              <a:ext cx="2" cy="4"/>
            </a:xfrm>
            <a:custGeom>
              <a:avLst/>
              <a:gdLst>
                <a:gd name="T0" fmla="*/ 2 w 2"/>
                <a:gd name="T1" fmla="*/ 2 h 4"/>
                <a:gd name="T2" fmla="*/ 2 w 2"/>
                <a:gd name="T3" fmla="*/ 1 h 4"/>
                <a:gd name="T4" fmla="*/ 2 w 2"/>
                <a:gd name="T5" fmla="*/ 1 h 4"/>
                <a:gd name="T6" fmla="*/ 1 w 2"/>
                <a:gd name="T7" fmla="*/ 1 h 4"/>
                <a:gd name="T8" fmla="*/ 1 w 2"/>
                <a:gd name="T9" fmla="*/ 0 h 4"/>
                <a:gd name="T10" fmla="*/ 1 w 2"/>
                <a:gd name="T11" fmla="*/ 0 h 4"/>
                <a:gd name="T12" fmla="*/ 0 w 2"/>
                <a:gd name="T13" fmla="*/ 1 h 4"/>
                <a:gd name="T14" fmla="*/ 0 w 2"/>
                <a:gd name="T15" fmla="*/ 1 h 4"/>
                <a:gd name="T16" fmla="*/ 0 w 2"/>
                <a:gd name="T17" fmla="*/ 1 h 4"/>
                <a:gd name="T18" fmla="*/ 1 w 2"/>
                <a:gd name="T19" fmla="*/ 1 h 4"/>
                <a:gd name="T20" fmla="*/ 1 w 2"/>
                <a:gd name="T21" fmla="*/ 1 h 4"/>
                <a:gd name="T22" fmla="*/ 1 w 2"/>
                <a:gd name="T23" fmla="*/ 2 h 4"/>
                <a:gd name="T24" fmla="*/ 1 w 2"/>
                <a:gd name="T25" fmla="*/ 2 h 4"/>
                <a:gd name="T26" fmla="*/ 1 w 2"/>
                <a:gd name="T27" fmla="*/ 2 h 4"/>
                <a:gd name="T28" fmla="*/ 2 w 2"/>
                <a:gd name="T29" fmla="*/ 3 h 4"/>
                <a:gd name="T30" fmla="*/ 2 w 2"/>
                <a:gd name="T31" fmla="*/ 3 h 4"/>
                <a:gd name="T32" fmla="*/ 1 w 2"/>
                <a:gd name="T33" fmla="*/ 4 h 4"/>
                <a:gd name="T34" fmla="*/ 2 w 2"/>
                <a:gd name="T35" fmla="*/ 4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4 h 4"/>
                <a:gd name="T42" fmla="*/ 2 w 2"/>
                <a:gd name="T43" fmla="*/ 4 h 4"/>
                <a:gd name="T44" fmla="*/ 2 w 2"/>
                <a:gd name="T45" fmla="*/ 3 h 4"/>
                <a:gd name="T46" fmla="*/ 2 w 2"/>
                <a:gd name="T47" fmla="*/ 2 h 4"/>
                <a:gd name="T48" fmla="*/ 2 w 2"/>
                <a:gd name="T4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" h="4">
                  <a:moveTo>
                    <a:pt x="2" y="2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59" name="Freeform 996"/>
            <p:cNvSpPr>
              <a:spLocks/>
            </p:cNvSpPr>
            <p:nvPr/>
          </p:nvSpPr>
          <p:spPr bwMode="auto">
            <a:xfrm>
              <a:off x="4730" y="2117"/>
              <a:ext cx="16" cy="9"/>
            </a:xfrm>
            <a:custGeom>
              <a:avLst/>
              <a:gdLst>
                <a:gd name="T0" fmla="*/ 15 w 16"/>
                <a:gd name="T1" fmla="*/ 5 h 9"/>
                <a:gd name="T2" fmla="*/ 14 w 16"/>
                <a:gd name="T3" fmla="*/ 3 h 9"/>
                <a:gd name="T4" fmla="*/ 16 w 16"/>
                <a:gd name="T5" fmla="*/ 2 h 9"/>
                <a:gd name="T6" fmla="*/ 14 w 16"/>
                <a:gd name="T7" fmla="*/ 0 h 9"/>
                <a:gd name="T8" fmla="*/ 13 w 16"/>
                <a:gd name="T9" fmla="*/ 0 h 9"/>
                <a:gd name="T10" fmla="*/ 14 w 16"/>
                <a:gd name="T11" fmla="*/ 2 h 9"/>
                <a:gd name="T12" fmla="*/ 12 w 16"/>
                <a:gd name="T13" fmla="*/ 3 h 9"/>
                <a:gd name="T14" fmla="*/ 13 w 16"/>
                <a:gd name="T15" fmla="*/ 3 h 9"/>
                <a:gd name="T16" fmla="*/ 13 w 16"/>
                <a:gd name="T17" fmla="*/ 4 h 9"/>
                <a:gd name="T18" fmla="*/ 13 w 16"/>
                <a:gd name="T19" fmla="*/ 4 h 9"/>
                <a:gd name="T20" fmla="*/ 13 w 16"/>
                <a:gd name="T21" fmla="*/ 4 h 9"/>
                <a:gd name="T22" fmla="*/ 7 w 16"/>
                <a:gd name="T23" fmla="*/ 8 h 9"/>
                <a:gd name="T24" fmla="*/ 1 w 16"/>
                <a:gd name="T25" fmla="*/ 5 h 9"/>
                <a:gd name="T26" fmla="*/ 3 w 16"/>
                <a:gd name="T27" fmla="*/ 3 h 9"/>
                <a:gd name="T28" fmla="*/ 1 w 16"/>
                <a:gd name="T29" fmla="*/ 2 h 9"/>
                <a:gd name="T30" fmla="*/ 2 w 16"/>
                <a:gd name="T31" fmla="*/ 0 h 9"/>
                <a:gd name="T32" fmla="*/ 1 w 16"/>
                <a:gd name="T33" fmla="*/ 0 h 9"/>
                <a:gd name="T34" fmla="*/ 0 w 16"/>
                <a:gd name="T35" fmla="*/ 2 h 9"/>
                <a:gd name="T36" fmla="*/ 2 w 16"/>
                <a:gd name="T37" fmla="*/ 3 h 9"/>
                <a:gd name="T38" fmla="*/ 0 w 16"/>
                <a:gd name="T39" fmla="*/ 5 h 9"/>
                <a:gd name="T40" fmla="*/ 7 w 16"/>
                <a:gd name="T41" fmla="*/ 9 h 9"/>
                <a:gd name="T42" fmla="*/ 15 w 16"/>
                <a:gd name="T43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" h="9">
                  <a:moveTo>
                    <a:pt x="15" y="5"/>
                  </a:moveTo>
                  <a:lnTo>
                    <a:pt x="14" y="3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4" y="2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7" y="8"/>
                  </a:lnTo>
                  <a:lnTo>
                    <a:pt x="1" y="5"/>
                  </a:lnTo>
                  <a:lnTo>
                    <a:pt x="3" y="3"/>
                  </a:lnTo>
                  <a:lnTo>
                    <a:pt x="1" y="2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7" y="9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60" name="Freeform 997"/>
            <p:cNvSpPr>
              <a:spLocks/>
            </p:cNvSpPr>
            <p:nvPr/>
          </p:nvSpPr>
          <p:spPr bwMode="auto">
            <a:xfrm>
              <a:off x="4725" y="2137"/>
              <a:ext cx="24" cy="7"/>
            </a:xfrm>
            <a:custGeom>
              <a:avLst/>
              <a:gdLst>
                <a:gd name="T0" fmla="*/ 12 w 24"/>
                <a:gd name="T1" fmla="*/ 0 h 7"/>
                <a:gd name="T2" fmla="*/ 12 w 24"/>
                <a:gd name="T3" fmla="*/ 1 h 7"/>
                <a:gd name="T4" fmla="*/ 11 w 24"/>
                <a:gd name="T5" fmla="*/ 2 h 7"/>
                <a:gd name="T6" fmla="*/ 9 w 24"/>
                <a:gd name="T7" fmla="*/ 3 h 7"/>
                <a:gd name="T8" fmla="*/ 8 w 24"/>
                <a:gd name="T9" fmla="*/ 4 h 7"/>
                <a:gd name="T10" fmla="*/ 7 w 24"/>
                <a:gd name="T11" fmla="*/ 4 h 7"/>
                <a:gd name="T12" fmla="*/ 6 w 24"/>
                <a:gd name="T13" fmla="*/ 5 h 7"/>
                <a:gd name="T14" fmla="*/ 5 w 24"/>
                <a:gd name="T15" fmla="*/ 5 h 7"/>
                <a:gd name="T16" fmla="*/ 4 w 24"/>
                <a:gd name="T17" fmla="*/ 5 h 7"/>
                <a:gd name="T18" fmla="*/ 3 w 24"/>
                <a:gd name="T19" fmla="*/ 5 h 7"/>
                <a:gd name="T20" fmla="*/ 2 w 24"/>
                <a:gd name="T21" fmla="*/ 6 h 7"/>
                <a:gd name="T22" fmla="*/ 1 w 24"/>
                <a:gd name="T23" fmla="*/ 6 h 7"/>
                <a:gd name="T24" fmla="*/ 0 w 24"/>
                <a:gd name="T25" fmla="*/ 7 h 7"/>
                <a:gd name="T26" fmla="*/ 2 w 24"/>
                <a:gd name="T27" fmla="*/ 7 h 7"/>
                <a:gd name="T28" fmla="*/ 3 w 24"/>
                <a:gd name="T29" fmla="*/ 6 h 7"/>
                <a:gd name="T30" fmla="*/ 4 w 24"/>
                <a:gd name="T31" fmla="*/ 6 h 7"/>
                <a:gd name="T32" fmla="*/ 6 w 24"/>
                <a:gd name="T33" fmla="*/ 6 h 7"/>
                <a:gd name="T34" fmla="*/ 7 w 24"/>
                <a:gd name="T35" fmla="*/ 6 h 7"/>
                <a:gd name="T36" fmla="*/ 8 w 24"/>
                <a:gd name="T37" fmla="*/ 5 h 7"/>
                <a:gd name="T38" fmla="*/ 9 w 24"/>
                <a:gd name="T39" fmla="*/ 4 h 7"/>
                <a:gd name="T40" fmla="*/ 10 w 24"/>
                <a:gd name="T41" fmla="*/ 4 h 7"/>
                <a:gd name="T42" fmla="*/ 11 w 24"/>
                <a:gd name="T43" fmla="*/ 3 h 7"/>
                <a:gd name="T44" fmla="*/ 11 w 24"/>
                <a:gd name="T45" fmla="*/ 3 h 7"/>
                <a:gd name="T46" fmla="*/ 12 w 24"/>
                <a:gd name="T47" fmla="*/ 2 h 7"/>
                <a:gd name="T48" fmla="*/ 12 w 24"/>
                <a:gd name="T49" fmla="*/ 1 h 7"/>
                <a:gd name="T50" fmla="*/ 12 w 24"/>
                <a:gd name="T51" fmla="*/ 2 h 7"/>
                <a:gd name="T52" fmla="*/ 13 w 24"/>
                <a:gd name="T53" fmla="*/ 3 h 7"/>
                <a:gd name="T54" fmla="*/ 13 w 24"/>
                <a:gd name="T55" fmla="*/ 4 h 7"/>
                <a:gd name="T56" fmla="*/ 14 w 24"/>
                <a:gd name="T57" fmla="*/ 5 h 7"/>
                <a:gd name="T58" fmla="*/ 15 w 24"/>
                <a:gd name="T59" fmla="*/ 5 h 7"/>
                <a:gd name="T60" fmla="*/ 17 w 24"/>
                <a:gd name="T61" fmla="*/ 6 h 7"/>
                <a:gd name="T62" fmla="*/ 18 w 24"/>
                <a:gd name="T63" fmla="*/ 6 h 7"/>
                <a:gd name="T64" fmla="*/ 19 w 24"/>
                <a:gd name="T65" fmla="*/ 7 h 7"/>
                <a:gd name="T66" fmla="*/ 21 w 24"/>
                <a:gd name="T67" fmla="*/ 7 h 7"/>
                <a:gd name="T68" fmla="*/ 22 w 24"/>
                <a:gd name="T69" fmla="*/ 7 h 7"/>
                <a:gd name="T70" fmla="*/ 23 w 24"/>
                <a:gd name="T71" fmla="*/ 7 h 7"/>
                <a:gd name="T72" fmla="*/ 24 w 24"/>
                <a:gd name="T73" fmla="*/ 7 h 7"/>
                <a:gd name="T74" fmla="*/ 24 w 24"/>
                <a:gd name="T75" fmla="*/ 6 h 7"/>
                <a:gd name="T76" fmla="*/ 23 w 24"/>
                <a:gd name="T77" fmla="*/ 6 h 7"/>
                <a:gd name="T78" fmla="*/ 22 w 24"/>
                <a:gd name="T79" fmla="*/ 6 h 7"/>
                <a:gd name="T80" fmla="*/ 21 w 24"/>
                <a:gd name="T81" fmla="*/ 6 h 7"/>
                <a:gd name="T82" fmla="*/ 19 w 24"/>
                <a:gd name="T83" fmla="*/ 6 h 7"/>
                <a:gd name="T84" fmla="*/ 18 w 24"/>
                <a:gd name="T85" fmla="*/ 6 h 7"/>
                <a:gd name="T86" fmla="*/ 17 w 24"/>
                <a:gd name="T87" fmla="*/ 5 h 7"/>
                <a:gd name="T88" fmla="*/ 16 w 24"/>
                <a:gd name="T89" fmla="*/ 5 h 7"/>
                <a:gd name="T90" fmla="*/ 15 w 24"/>
                <a:gd name="T91" fmla="*/ 4 h 7"/>
                <a:gd name="T92" fmla="*/ 13 w 24"/>
                <a:gd name="T93" fmla="*/ 2 h 7"/>
                <a:gd name="T94" fmla="*/ 13 w 24"/>
                <a:gd name="T95" fmla="*/ 1 h 7"/>
                <a:gd name="T96" fmla="*/ 12 w 24"/>
                <a:gd name="T9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" h="7">
                  <a:moveTo>
                    <a:pt x="12" y="0"/>
                  </a:moveTo>
                  <a:lnTo>
                    <a:pt x="12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9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4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7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5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7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9" y="5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2" y="7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2" y="6"/>
                  </a:lnTo>
                  <a:lnTo>
                    <a:pt x="22" y="6"/>
                  </a:lnTo>
                  <a:lnTo>
                    <a:pt x="21" y="6"/>
                  </a:lnTo>
                  <a:lnTo>
                    <a:pt x="21" y="6"/>
                  </a:lnTo>
                  <a:lnTo>
                    <a:pt x="20" y="6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17" y="5"/>
                  </a:lnTo>
                  <a:lnTo>
                    <a:pt x="16" y="5"/>
                  </a:lnTo>
                  <a:lnTo>
                    <a:pt x="15" y="4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61" name="Freeform 998"/>
            <p:cNvSpPr>
              <a:spLocks/>
            </p:cNvSpPr>
            <p:nvPr/>
          </p:nvSpPr>
          <p:spPr bwMode="auto">
            <a:xfrm>
              <a:off x="4711" y="2123"/>
              <a:ext cx="3" cy="6"/>
            </a:xfrm>
            <a:custGeom>
              <a:avLst/>
              <a:gdLst>
                <a:gd name="T0" fmla="*/ 3 w 3"/>
                <a:gd name="T1" fmla="*/ 3 h 6"/>
                <a:gd name="T2" fmla="*/ 3 w 3"/>
                <a:gd name="T3" fmla="*/ 3 h 6"/>
                <a:gd name="T4" fmla="*/ 2 w 3"/>
                <a:gd name="T5" fmla="*/ 3 h 6"/>
                <a:gd name="T6" fmla="*/ 2 w 3"/>
                <a:gd name="T7" fmla="*/ 3 h 6"/>
                <a:gd name="T8" fmla="*/ 2 w 3"/>
                <a:gd name="T9" fmla="*/ 3 h 6"/>
                <a:gd name="T10" fmla="*/ 2 w 3"/>
                <a:gd name="T11" fmla="*/ 2 h 6"/>
                <a:gd name="T12" fmla="*/ 2 w 3"/>
                <a:gd name="T13" fmla="*/ 2 h 6"/>
                <a:gd name="T14" fmla="*/ 1 w 3"/>
                <a:gd name="T15" fmla="*/ 1 h 6"/>
                <a:gd name="T16" fmla="*/ 1 w 3"/>
                <a:gd name="T17" fmla="*/ 1 h 6"/>
                <a:gd name="T18" fmla="*/ 1 w 3"/>
                <a:gd name="T19" fmla="*/ 0 h 6"/>
                <a:gd name="T20" fmla="*/ 1 w 3"/>
                <a:gd name="T21" fmla="*/ 0 h 6"/>
                <a:gd name="T22" fmla="*/ 0 w 3"/>
                <a:gd name="T23" fmla="*/ 0 h 6"/>
                <a:gd name="T24" fmla="*/ 0 w 3"/>
                <a:gd name="T25" fmla="*/ 0 h 6"/>
                <a:gd name="T26" fmla="*/ 0 w 3"/>
                <a:gd name="T27" fmla="*/ 0 h 6"/>
                <a:gd name="T28" fmla="*/ 0 w 3"/>
                <a:gd name="T29" fmla="*/ 1 h 6"/>
                <a:gd name="T30" fmla="*/ 0 w 3"/>
                <a:gd name="T31" fmla="*/ 2 h 6"/>
                <a:gd name="T32" fmla="*/ 1 w 3"/>
                <a:gd name="T33" fmla="*/ 3 h 6"/>
                <a:gd name="T34" fmla="*/ 1 w 3"/>
                <a:gd name="T35" fmla="*/ 3 h 6"/>
                <a:gd name="T36" fmla="*/ 1 w 3"/>
                <a:gd name="T37" fmla="*/ 4 h 6"/>
                <a:gd name="T38" fmla="*/ 1 w 3"/>
                <a:gd name="T39" fmla="*/ 5 h 6"/>
                <a:gd name="T40" fmla="*/ 1 w 3"/>
                <a:gd name="T41" fmla="*/ 5 h 6"/>
                <a:gd name="T42" fmla="*/ 2 w 3"/>
                <a:gd name="T43" fmla="*/ 5 h 6"/>
                <a:gd name="T44" fmla="*/ 2 w 3"/>
                <a:gd name="T45" fmla="*/ 5 h 6"/>
                <a:gd name="T46" fmla="*/ 2 w 3"/>
                <a:gd name="T47" fmla="*/ 5 h 6"/>
                <a:gd name="T48" fmla="*/ 3 w 3"/>
                <a:gd name="T49" fmla="*/ 6 h 6"/>
                <a:gd name="T50" fmla="*/ 3 w 3"/>
                <a:gd name="T5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" h="6">
                  <a:moveTo>
                    <a:pt x="3" y="3"/>
                  </a:moveTo>
                  <a:lnTo>
                    <a:pt x="3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6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62" name="Freeform 999"/>
            <p:cNvSpPr>
              <a:spLocks/>
            </p:cNvSpPr>
            <p:nvPr/>
          </p:nvSpPr>
          <p:spPr bwMode="auto">
            <a:xfrm>
              <a:off x="4733" y="2112"/>
              <a:ext cx="9" cy="11"/>
            </a:xfrm>
            <a:custGeom>
              <a:avLst/>
              <a:gdLst>
                <a:gd name="T0" fmla="*/ 9 w 9"/>
                <a:gd name="T1" fmla="*/ 5 h 11"/>
                <a:gd name="T2" fmla="*/ 9 w 9"/>
                <a:gd name="T3" fmla="*/ 0 h 11"/>
                <a:gd name="T4" fmla="*/ 0 w 9"/>
                <a:gd name="T5" fmla="*/ 0 h 11"/>
                <a:gd name="T6" fmla="*/ 0 w 9"/>
                <a:gd name="T7" fmla="*/ 4 h 11"/>
                <a:gd name="T8" fmla="*/ 4 w 9"/>
                <a:gd name="T9" fmla="*/ 11 h 11"/>
                <a:gd name="T10" fmla="*/ 9 w 9"/>
                <a:gd name="T11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1">
                  <a:moveTo>
                    <a:pt x="9" y="5"/>
                  </a:moveTo>
                  <a:lnTo>
                    <a:pt x="9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1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63" name="Freeform 1000"/>
            <p:cNvSpPr>
              <a:spLocks/>
            </p:cNvSpPr>
            <p:nvPr/>
          </p:nvSpPr>
          <p:spPr bwMode="auto">
            <a:xfrm>
              <a:off x="4726" y="2087"/>
              <a:ext cx="22" cy="14"/>
            </a:xfrm>
            <a:custGeom>
              <a:avLst/>
              <a:gdLst>
                <a:gd name="T0" fmla="*/ 18 w 22"/>
                <a:gd name="T1" fmla="*/ 5 h 14"/>
                <a:gd name="T2" fmla="*/ 18 w 22"/>
                <a:gd name="T3" fmla="*/ 5 h 14"/>
                <a:gd name="T4" fmla="*/ 18 w 22"/>
                <a:gd name="T5" fmla="*/ 5 h 14"/>
                <a:gd name="T6" fmla="*/ 17 w 22"/>
                <a:gd name="T7" fmla="*/ 4 h 14"/>
                <a:gd name="T8" fmla="*/ 16 w 22"/>
                <a:gd name="T9" fmla="*/ 4 h 14"/>
                <a:gd name="T10" fmla="*/ 15 w 22"/>
                <a:gd name="T11" fmla="*/ 3 h 14"/>
                <a:gd name="T12" fmla="*/ 15 w 22"/>
                <a:gd name="T13" fmla="*/ 3 h 14"/>
                <a:gd name="T14" fmla="*/ 14 w 22"/>
                <a:gd name="T15" fmla="*/ 2 h 14"/>
                <a:gd name="T16" fmla="*/ 12 w 22"/>
                <a:gd name="T17" fmla="*/ 2 h 14"/>
                <a:gd name="T18" fmla="*/ 11 w 22"/>
                <a:gd name="T19" fmla="*/ 1 h 14"/>
                <a:gd name="T20" fmla="*/ 10 w 22"/>
                <a:gd name="T21" fmla="*/ 1 h 14"/>
                <a:gd name="T22" fmla="*/ 9 w 22"/>
                <a:gd name="T23" fmla="*/ 1 h 14"/>
                <a:gd name="T24" fmla="*/ 8 w 22"/>
                <a:gd name="T25" fmla="*/ 0 h 14"/>
                <a:gd name="T26" fmla="*/ 7 w 22"/>
                <a:gd name="T27" fmla="*/ 0 h 14"/>
                <a:gd name="T28" fmla="*/ 5 w 22"/>
                <a:gd name="T29" fmla="*/ 1 h 14"/>
                <a:gd name="T30" fmla="*/ 4 w 22"/>
                <a:gd name="T31" fmla="*/ 1 h 14"/>
                <a:gd name="T32" fmla="*/ 3 w 22"/>
                <a:gd name="T33" fmla="*/ 1 h 14"/>
                <a:gd name="T34" fmla="*/ 2 w 22"/>
                <a:gd name="T35" fmla="*/ 2 h 14"/>
                <a:gd name="T36" fmla="*/ 1 w 22"/>
                <a:gd name="T37" fmla="*/ 3 h 14"/>
                <a:gd name="T38" fmla="*/ 0 w 22"/>
                <a:gd name="T39" fmla="*/ 4 h 14"/>
                <a:gd name="T40" fmla="*/ 0 w 22"/>
                <a:gd name="T41" fmla="*/ 5 h 14"/>
                <a:gd name="T42" fmla="*/ 0 w 22"/>
                <a:gd name="T43" fmla="*/ 7 h 14"/>
                <a:gd name="T44" fmla="*/ 1 w 22"/>
                <a:gd name="T45" fmla="*/ 7 h 14"/>
                <a:gd name="T46" fmla="*/ 1 w 22"/>
                <a:gd name="T47" fmla="*/ 8 h 14"/>
                <a:gd name="T48" fmla="*/ 1 w 22"/>
                <a:gd name="T49" fmla="*/ 8 h 14"/>
                <a:gd name="T50" fmla="*/ 2 w 22"/>
                <a:gd name="T51" fmla="*/ 8 h 14"/>
                <a:gd name="T52" fmla="*/ 2 w 22"/>
                <a:gd name="T53" fmla="*/ 8 h 14"/>
                <a:gd name="T54" fmla="*/ 3 w 22"/>
                <a:gd name="T55" fmla="*/ 9 h 14"/>
                <a:gd name="T56" fmla="*/ 4 w 22"/>
                <a:gd name="T57" fmla="*/ 9 h 14"/>
                <a:gd name="T58" fmla="*/ 5 w 22"/>
                <a:gd name="T59" fmla="*/ 10 h 14"/>
                <a:gd name="T60" fmla="*/ 7 w 22"/>
                <a:gd name="T61" fmla="*/ 10 h 14"/>
                <a:gd name="T62" fmla="*/ 8 w 22"/>
                <a:gd name="T63" fmla="*/ 11 h 14"/>
                <a:gd name="T64" fmla="*/ 10 w 22"/>
                <a:gd name="T65" fmla="*/ 11 h 14"/>
                <a:gd name="T66" fmla="*/ 11 w 22"/>
                <a:gd name="T67" fmla="*/ 12 h 14"/>
                <a:gd name="T68" fmla="*/ 13 w 22"/>
                <a:gd name="T69" fmla="*/ 12 h 14"/>
                <a:gd name="T70" fmla="*/ 14 w 22"/>
                <a:gd name="T71" fmla="*/ 13 h 14"/>
                <a:gd name="T72" fmla="*/ 15 w 22"/>
                <a:gd name="T73" fmla="*/ 13 h 14"/>
                <a:gd name="T74" fmla="*/ 16 w 22"/>
                <a:gd name="T75" fmla="*/ 14 h 14"/>
                <a:gd name="T76" fmla="*/ 17 w 22"/>
                <a:gd name="T77" fmla="*/ 14 h 14"/>
                <a:gd name="T78" fmla="*/ 18 w 22"/>
                <a:gd name="T79" fmla="*/ 14 h 14"/>
                <a:gd name="T80" fmla="*/ 18 w 22"/>
                <a:gd name="T81" fmla="*/ 14 h 14"/>
                <a:gd name="T82" fmla="*/ 19 w 22"/>
                <a:gd name="T83" fmla="*/ 14 h 14"/>
                <a:gd name="T84" fmla="*/ 20 w 22"/>
                <a:gd name="T85" fmla="*/ 14 h 14"/>
                <a:gd name="T86" fmla="*/ 20 w 22"/>
                <a:gd name="T87" fmla="*/ 14 h 14"/>
                <a:gd name="T88" fmla="*/ 21 w 22"/>
                <a:gd name="T89" fmla="*/ 14 h 14"/>
                <a:gd name="T90" fmla="*/ 21 w 22"/>
                <a:gd name="T91" fmla="*/ 14 h 14"/>
                <a:gd name="T92" fmla="*/ 22 w 22"/>
                <a:gd name="T93" fmla="*/ 13 h 14"/>
                <a:gd name="T94" fmla="*/ 22 w 22"/>
                <a:gd name="T95" fmla="*/ 13 h 14"/>
                <a:gd name="T96" fmla="*/ 22 w 22"/>
                <a:gd name="T97" fmla="*/ 12 h 14"/>
                <a:gd name="T98" fmla="*/ 22 w 22"/>
                <a:gd name="T99" fmla="*/ 11 h 14"/>
                <a:gd name="T100" fmla="*/ 22 w 22"/>
                <a:gd name="T101" fmla="*/ 10 h 14"/>
                <a:gd name="T102" fmla="*/ 22 w 22"/>
                <a:gd name="T103" fmla="*/ 8 h 14"/>
                <a:gd name="T104" fmla="*/ 21 w 22"/>
                <a:gd name="T105" fmla="*/ 8 h 14"/>
                <a:gd name="T106" fmla="*/ 20 w 22"/>
                <a:gd name="T107" fmla="*/ 7 h 14"/>
                <a:gd name="T108" fmla="*/ 20 w 22"/>
                <a:gd name="T109" fmla="*/ 6 h 14"/>
                <a:gd name="T110" fmla="*/ 19 w 22"/>
                <a:gd name="T111" fmla="*/ 6 h 14"/>
                <a:gd name="T112" fmla="*/ 18 w 22"/>
                <a:gd name="T11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" h="14">
                  <a:moveTo>
                    <a:pt x="18" y="5"/>
                  </a:moveTo>
                  <a:lnTo>
                    <a:pt x="18" y="5"/>
                  </a:lnTo>
                  <a:lnTo>
                    <a:pt x="18" y="5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3" y="9"/>
                  </a:lnTo>
                  <a:lnTo>
                    <a:pt x="4" y="9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1" y="12"/>
                  </a:lnTo>
                  <a:lnTo>
                    <a:pt x="13" y="12"/>
                  </a:lnTo>
                  <a:lnTo>
                    <a:pt x="14" y="13"/>
                  </a:lnTo>
                  <a:lnTo>
                    <a:pt x="15" y="13"/>
                  </a:lnTo>
                  <a:lnTo>
                    <a:pt x="16" y="14"/>
                  </a:lnTo>
                  <a:lnTo>
                    <a:pt x="17" y="14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12"/>
                  </a:lnTo>
                  <a:lnTo>
                    <a:pt x="22" y="11"/>
                  </a:lnTo>
                  <a:lnTo>
                    <a:pt x="22" y="10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19" y="6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64" name="Freeform 1001"/>
            <p:cNvSpPr>
              <a:spLocks/>
            </p:cNvSpPr>
            <p:nvPr/>
          </p:nvSpPr>
          <p:spPr bwMode="auto">
            <a:xfrm>
              <a:off x="4723" y="2091"/>
              <a:ext cx="27" cy="24"/>
            </a:xfrm>
            <a:custGeom>
              <a:avLst/>
              <a:gdLst>
                <a:gd name="T0" fmla="*/ 23 w 27"/>
                <a:gd name="T1" fmla="*/ 7 h 24"/>
                <a:gd name="T2" fmla="*/ 23 w 27"/>
                <a:gd name="T3" fmla="*/ 7 h 24"/>
                <a:gd name="T4" fmla="*/ 22 w 27"/>
                <a:gd name="T5" fmla="*/ 7 h 24"/>
                <a:gd name="T6" fmla="*/ 21 w 27"/>
                <a:gd name="T7" fmla="*/ 5 h 24"/>
                <a:gd name="T8" fmla="*/ 20 w 27"/>
                <a:gd name="T9" fmla="*/ 4 h 24"/>
                <a:gd name="T10" fmla="*/ 19 w 27"/>
                <a:gd name="T11" fmla="*/ 3 h 24"/>
                <a:gd name="T12" fmla="*/ 18 w 27"/>
                <a:gd name="T13" fmla="*/ 2 h 24"/>
                <a:gd name="T14" fmla="*/ 16 w 27"/>
                <a:gd name="T15" fmla="*/ 1 h 24"/>
                <a:gd name="T16" fmla="*/ 15 w 27"/>
                <a:gd name="T17" fmla="*/ 1 h 24"/>
                <a:gd name="T18" fmla="*/ 13 w 27"/>
                <a:gd name="T19" fmla="*/ 0 h 24"/>
                <a:gd name="T20" fmla="*/ 11 w 27"/>
                <a:gd name="T21" fmla="*/ 0 h 24"/>
                <a:gd name="T22" fmla="*/ 8 w 27"/>
                <a:gd name="T23" fmla="*/ 1 h 24"/>
                <a:gd name="T24" fmla="*/ 6 w 27"/>
                <a:gd name="T25" fmla="*/ 2 h 24"/>
                <a:gd name="T26" fmla="*/ 4 w 27"/>
                <a:gd name="T27" fmla="*/ 3 h 24"/>
                <a:gd name="T28" fmla="*/ 3 w 27"/>
                <a:gd name="T29" fmla="*/ 5 h 24"/>
                <a:gd name="T30" fmla="*/ 2 w 27"/>
                <a:gd name="T31" fmla="*/ 7 h 24"/>
                <a:gd name="T32" fmla="*/ 1 w 27"/>
                <a:gd name="T33" fmla="*/ 9 h 24"/>
                <a:gd name="T34" fmla="*/ 0 w 27"/>
                <a:gd name="T35" fmla="*/ 11 h 24"/>
                <a:gd name="T36" fmla="*/ 0 w 27"/>
                <a:gd name="T37" fmla="*/ 13 h 24"/>
                <a:gd name="T38" fmla="*/ 1 w 27"/>
                <a:gd name="T39" fmla="*/ 16 h 24"/>
                <a:gd name="T40" fmla="*/ 2 w 27"/>
                <a:gd name="T41" fmla="*/ 18 h 24"/>
                <a:gd name="T42" fmla="*/ 3 w 27"/>
                <a:gd name="T43" fmla="*/ 20 h 24"/>
                <a:gd name="T44" fmla="*/ 4 w 27"/>
                <a:gd name="T45" fmla="*/ 21 h 24"/>
                <a:gd name="T46" fmla="*/ 6 w 27"/>
                <a:gd name="T47" fmla="*/ 22 h 24"/>
                <a:gd name="T48" fmla="*/ 8 w 27"/>
                <a:gd name="T49" fmla="*/ 23 h 24"/>
                <a:gd name="T50" fmla="*/ 11 w 27"/>
                <a:gd name="T51" fmla="*/ 24 h 24"/>
                <a:gd name="T52" fmla="*/ 13 w 27"/>
                <a:gd name="T53" fmla="*/ 24 h 24"/>
                <a:gd name="T54" fmla="*/ 14 w 27"/>
                <a:gd name="T55" fmla="*/ 24 h 24"/>
                <a:gd name="T56" fmla="*/ 16 w 27"/>
                <a:gd name="T57" fmla="*/ 23 h 24"/>
                <a:gd name="T58" fmla="*/ 17 w 27"/>
                <a:gd name="T59" fmla="*/ 22 h 24"/>
                <a:gd name="T60" fmla="*/ 19 w 27"/>
                <a:gd name="T61" fmla="*/ 22 h 24"/>
                <a:gd name="T62" fmla="*/ 20 w 27"/>
                <a:gd name="T63" fmla="*/ 21 h 24"/>
                <a:gd name="T64" fmla="*/ 21 w 27"/>
                <a:gd name="T65" fmla="*/ 19 h 24"/>
                <a:gd name="T66" fmla="*/ 22 w 27"/>
                <a:gd name="T67" fmla="*/ 18 h 24"/>
                <a:gd name="T68" fmla="*/ 22 w 27"/>
                <a:gd name="T69" fmla="*/ 17 h 24"/>
                <a:gd name="T70" fmla="*/ 23 w 27"/>
                <a:gd name="T71" fmla="*/ 17 h 24"/>
                <a:gd name="T72" fmla="*/ 23 w 27"/>
                <a:gd name="T73" fmla="*/ 17 h 24"/>
                <a:gd name="T74" fmla="*/ 25 w 27"/>
                <a:gd name="T75" fmla="*/ 16 h 24"/>
                <a:gd name="T76" fmla="*/ 26 w 27"/>
                <a:gd name="T77" fmla="*/ 15 h 24"/>
                <a:gd name="T78" fmla="*/ 26 w 27"/>
                <a:gd name="T79" fmla="*/ 13 h 24"/>
                <a:gd name="T80" fmla="*/ 26 w 27"/>
                <a:gd name="T81" fmla="*/ 11 h 24"/>
                <a:gd name="T82" fmla="*/ 26 w 27"/>
                <a:gd name="T83" fmla="*/ 10 h 24"/>
                <a:gd name="T84" fmla="*/ 25 w 27"/>
                <a:gd name="T85" fmla="*/ 8 h 24"/>
                <a:gd name="T86" fmla="*/ 23 w 27"/>
                <a:gd name="T87" fmla="*/ 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" h="24">
                  <a:moveTo>
                    <a:pt x="23" y="7"/>
                  </a:moveTo>
                  <a:lnTo>
                    <a:pt x="23" y="7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2" y="7"/>
                  </a:lnTo>
                  <a:lnTo>
                    <a:pt x="22" y="6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0" y="4"/>
                  </a:lnTo>
                  <a:lnTo>
                    <a:pt x="20" y="3"/>
                  </a:lnTo>
                  <a:lnTo>
                    <a:pt x="19" y="3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6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4"/>
                  </a:lnTo>
                  <a:lnTo>
                    <a:pt x="3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8"/>
                  </a:lnTo>
                  <a:lnTo>
                    <a:pt x="2" y="19"/>
                  </a:lnTo>
                  <a:lnTo>
                    <a:pt x="3" y="20"/>
                  </a:lnTo>
                  <a:lnTo>
                    <a:pt x="4" y="20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6" y="22"/>
                  </a:lnTo>
                  <a:lnTo>
                    <a:pt x="7" y="23"/>
                  </a:lnTo>
                  <a:lnTo>
                    <a:pt x="8" y="23"/>
                  </a:lnTo>
                  <a:lnTo>
                    <a:pt x="10" y="24"/>
                  </a:lnTo>
                  <a:lnTo>
                    <a:pt x="11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4" y="24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1" y="20"/>
                  </a:lnTo>
                  <a:lnTo>
                    <a:pt x="21" y="19"/>
                  </a:lnTo>
                  <a:lnTo>
                    <a:pt x="22" y="19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2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4" y="17"/>
                  </a:lnTo>
                  <a:lnTo>
                    <a:pt x="25" y="16"/>
                  </a:lnTo>
                  <a:lnTo>
                    <a:pt x="25" y="16"/>
                  </a:lnTo>
                  <a:lnTo>
                    <a:pt x="26" y="15"/>
                  </a:lnTo>
                  <a:lnTo>
                    <a:pt x="26" y="14"/>
                  </a:lnTo>
                  <a:lnTo>
                    <a:pt x="26" y="13"/>
                  </a:lnTo>
                  <a:lnTo>
                    <a:pt x="27" y="12"/>
                  </a:lnTo>
                  <a:lnTo>
                    <a:pt x="26" y="11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5" y="9"/>
                  </a:lnTo>
                  <a:lnTo>
                    <a:pt x="25" y="8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3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65" name="Freeform 1002"/>
            <p:cNvSpPr>
              <a:spLocks/>
            </p:cNvSpPr>
            <p:nvPr/>
          </p:nvSpPr>
          <p:spPr bwMode="auto">
            <a:xfrm>
              <a:off x="4725" y="2093"/>
              <a:ext cx="23" cy="20"/>
            </a:xfrm>
            <a:custGeom>
              <a:avLst/>
              <a:gdLst>
                <a:gd name="T0" fmla="*/ 21 w 23"/>
                <a:gd name="T1" fmla="*/ 8 h 20"/>
                <a:gd name="T2" fmla="*/ 20 w 23"/>
                <a:gd name="T3" fmla="*/ 8 h 20"/>
                <a:gd name="T4" fmla="*/ 19 w 23"/>
                <a:gd name="T5" fmla="*/ 8 h 20"/>
                <a:gd name="T6" fmla="*/ 19 w 23"/>
                <a:gd name="T7" fmla="*/ 6 h 20"/>
                <a:gd name="T8" fmla="*/ 18 w 23"/>
                <a:gd name="T9" fmla="*/ 4 h 20"/>
                <a:gd name="T10" fmla="*/ 17 w 23"/>
                <a:gd name="T11" fmla="*/ 3 h 20"/>
                <a:gd name="T12" fmla="*/ 16 w 23"/>
                <a:gd name="T13" fmla="*/ 2 h 20"/>
                <a:gd name="T14" fmla="*/ 14 w 23"/>
                <a:gd name="T15" fmla="*/ 1 h 20"/>
                <a:gd name="T16" fmla="*/ 12 w 23"/>
                <a:gd name="T17" fmla="*/ 1 h 20"/>
                <a:gd name="T18" fmla="*/ 11 w 23"/>
                <a:gd name="T19" fmla="*/ 0 h 20"/>
                <a:gd name="T20" fmla="*/ 9 w 23"/>
                <a:gd name="T21" fmla="*/ 0 h 20"/>
                <a:gd name="T22" fmla="*/ 7 w 23"/>
                <a:gd name="T23" fmla="*/ 1 h 20"/>
                <a:gd name="T24" fmla="*/ 5 w 23"/>
                <a:gd name="T25" fmla="*/ 1 h 20"/>
                <a:gd name="T26" fmla="*/ 4 w 23"/>
                <a:gd name="T27" fmla="*/ 2 h 20"/>
                <a:gd name="T28" fmla="*/ 2 w 23"/>
                <a:gd name="T29" fmla="*/ 4 h 20"/>
                <a:gd name="T30" fmla="*/ 1 w 23"/>
                <a:gd name="T31" fmla="*/ 5 h 20"/>
                <a:gd name="T32" fmla="*/ 0 w 23"/>
                <a:gd name="T33" fmla="*/ 7 h 20"/>
                <a:gd name="T34" fmla="*/ 0 w 23"/>
                <a:gd name="T35" fmla="*/ 9 h 20"/>
                <a:gd name="T36" fmla="*/ 0 w 23"/>
                <a:gd name="T37" fmla="*/ 11 h 20"/>
                <a:gd name="T38" fmla="*/ 0 w 23"/>
                <a:gd name="T39" fmla="*/ 13 h 20"/>
                <a:gd name="T40" fmla="*/ 1 w 23"/>
                <a:gd name="T41" fmla="*/ 15 h 20"/>
                <a:gd name="T42" fmla="*/ 2 w 23"/>
                <a:gd name="T43" fmla="*/ 16 h 20"/>
                <a:gd name="T44" fmla="*/ 4 w 23"/>
                <a:gd name="T45" fmla="*/ 18 h 20"/>
                <a:gd name="T46" fmla="*/ 5 w 23"/>
                <a:gd name="T47" fmla="*/ 19 h 20"/>
                <a:gd name="T48" fmla="*/ 7 w 23"/>
                <a:gd name="T49" fmla="*/ 20 h 20"/>
                <a:gd name="T50" fmla="*/ 9 w 23"/>
                <a:gd name="T51" fmla="*/ 20 h 20"/>
                <a:gd name="T52" fmla="*/ 11 w 23"/>
                <a:gd name="T53" fmla="*/ 20 h 20"/>
                <a:gd name="T54" fmla="*/ 12 w 23"/>
                <a:gd name="T55" fmla="*/ 20 h 20"/>
                <a:gd name="T56" fmla="*/ 14 w 23"/>
                <a:gd name="T57" fmla="*/ 19 h 20"/>
                <a:gd name="T58" fmla="*/ 15 w 23"/>
                <a:gd name="T59" fmla="*/ 18 h 20"/>
                <a:gd name="T60" fmla="*/ 17 w 23"/>
                <a:gd name="T61" fmla="*/ 17 h 20"/>
                <a:gd name="T62" fmla="*/ 18 w 23"/>
                <a:gd name="T63" fmla="*/ 16 h 20"/>
                <a:gd name="T64" fmla="*/ 18 w 23"/>
                <a:gd name="T65" fmla="*/ 15 h 20"/>
                <a:gd name="T66" fmla="*/ 19 w 23"/>
                <a:gd name="T67" fmla="*/ 13 h 20"/>
                <a:gd name="T68" fmla="*/ 20 w 23"/>
                <a:gd name="T69" fmla="*/ 13 h 20"/>
                <a:gd name="T70" fmla="*/ 20 w 23"/>
                <a:gd name="T71" fmla="*/ 13 h 20"/>
                <a:gd name="T72" fmla="*/ 20 w 23"/>
                <a:gd name="T73" fmla="*/ 13 h 20"/>
                <a:gd name="T74" fmla="*/ 21 w 23"/>
                <a:gd name="T75" fmla="*/ 14 h 20"/>
                <a:gd name="T76" fmla="*/ 21 w 23"/>
                <a:gd name="T77" fmla="*/ 13 h 20"/>
                <a:gd name="T78" fmla="*/ 22 w 23"/>
                <a:gd name="T79" fmla="*/ 13 h 20"/>
                <a:gd name="T80" fmla="*/ 23 w 23"/>
                <a:gd name="T81" fmla="*/ 12 h 20"/>
                <a:gd name="T82" fmla="*/ 23 w 23"/>
                <a:gd name="T83" fmla="*/ 11 h 20"/>
                <a:gd name="T84" fmla="*/ 23 w 23"/>
                <a:gd name="T85" fmla="*/ 10 h 20"/>
                <a:gd name="T86" fmla="*/ 23 w 23"/>
                <a:gd name="T87" fmla="*/ 9 h 20"/>
                <a:gd name="T88" fmla="*/ 22 w 23"/>
                <a:gd name="T89" fmla="*/ 8 h 20"/>
                <a:gd name="T90" fmla="*/ 21 w 23"/>
                <a:gd name="T91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3" h="20">
                  <a:moveTo>
                    <a:pt x="21" y="8"/>
                  </a:moveTo>
                  <a:lnTo>
                    <a:pt x="21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9" y="7"/>
                  </a:lnTo>
                  <a:lnTo>
                    <a:pt x="19" y="6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17" y="4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3" y="17"/>
                  </a:lnTo>
                  <a:lnTo>
                    <a:pt x="4" y="18"/>
                  </a:lnTo>
                  <a:lnTo>
                    <a:pt x="4" y="18"/>
                  </a:lnTo>
                  <a:lnTo>
                    <a:pt x="5" y="19"/>
                  </a:lnTo>
                  <a:lnTo>
                    <a:pt x="6" y="19"/>
                  </a:lnTo>
                  <a:lnTo>
                    <a:pt x="7" y="20"/>
                  </a:lnTo>
                  <a:lnTo>
                    <a:pt x="8" y="20"/>
                  </a:lnTo>
                  <a:lnTo>
                    <a:pt x="9" y="20"/>
                  </a:lnTo>
                  <a:lnTo>
                    <a:pt x="10" y="20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3" y="19"/>
                  </a:lnTo>
                  <a:lnTo>
                    <a:pt x="14" y="19"/>
                  </a:lnTo>
                  <a:lnTo>
                    <a:pt x="15" y="19"/>
                  </a:lnTo>
                  <a:lnTo>
                    <a:pt x="15" y="18"/>
                  </a:lnTo>
                  <a:lnTo>
                    <a:pt x="16" y="18"/>
                  </a:lnTo>
                  <a:lnTo>
                    <a:pt x="17" y="17"/>
                  </a:lnTo>
                  <a:lnTo>
                    <a:pt x="17" y="17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18" y="15"/>
                  </a:lnTo>
                  <a:lnTo>
                    <a:pt x="19" y="14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1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1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66" name="Freeform 1003"/>
            <p:cNvSpPr>
              <a:spLocks/>
            </p:cNvSpPr>
            <p:nvPr/>
          </p:nvSpPr>
          <p:spPr bwMode="auto">
            <a:xfrm>
              <a:off x="4745" y="2104"/>
              <a:ext cx="2" cy="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2 w 2"/>
                <a:gd name="T5" fmla="*/ 2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  <a:gd name="T12" fmla="*/ 2 w 2"/>
                <a:gd name="T13" fmla="*/ 1 h 2"/>
                <a:gd name="T14" fmla="*/ 1 w 2"/>
                <a:gd name="T15" fmla="*/ 1 h 2"/>
                <a:gd name="T16" fmla="*/ 1 w 2"/>
                <a:gd name="T17" fmla="*/ 0 h 2"/>
                <a:gd name="T18" fmla="*/ 1 w 2"/>
                <a:gd name="T19" fmla="*/ 1 h 2"/>
                <a:gd name="T20" fmla="*/ 0 w 2"/>
                <a:gd name="T21" fmla="*/ 1 h 2"/>
                <a:gd name="T22" fmla="*/ 0 w 2"/>
                <a:gd name="T23" fmla="*/ 1 h 2"/>
                <a:gd name="T24" fmla="*/ 0 w 2"/>
                <a:gd name="T25" fmla="*/ 1 h 2"/>
                <a:gd name="T26" fmla="*/ 0 w 2"/>
                <a:gd name="T27" fmla="*/ 2 h 2"/>
                <a:gd name="T28" fmla="*/ 0 w 2"/>
                <a:gd name="T29" fmla="*/ 2 h 2"/>
                <a:gd name="T30" fmla="*/ 1 w 2"/>
                <a:gd name="T31" fmla="*/ 2 h 2"/>
                <a:gd name="T32" fmla="*/ 1 w 2"/>
                <a:gd name="T3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lnTo>
                    <a:pt x="1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67" name="Freeform 1004"/>
            <p:cNvSpPr>
              <a:spLocks/>
            </p:cNvSpPr>
            <p:nvPr/>
          </p:nvSpPr>
          <p:spPr bwMode="auto">
            <a:xfrm>
              <a:off x="4730" y="2107"/>
              <a:ext cx="10" cy="3"/>
            </a:xfrm>
            <a:custGeom>
              <a:avLst/>
              <a:gdLst>
                <a:gd name="T0" fmla="*/ 0 w 10"/>
                <a:gd name="T1" fmla="*/ 0 h 3"/>
                <a:gd name="T2" fmla="*/ 0 w 10"/>
                <a:gd name="T3" fmla="*/ 0 h 3"/>
                <a:gd name="T4" fmla="*/ 1 w 10"/>
                <a:gd name="T5" fmla="*/ 1 h 3"/>
                <a:gd name="T6" fmla="*/ 1 w 10"/>
                <a:gd name="T7" fmla="*/ 1 h 3"/>
                <a:gd name="T8" fmla="*/ 1 w 10"/>
                <a:gd name="T9" fmla="*/ 1 h 3"/>
                <a:gd name="T10" fmla="*/ 1 w 10"/>
                <a:gd name="T11" fmla="*/ 2 h 3"/>
                <a:gd name="T12" fmla="*/ 1 w 10"/>
                <a:gd name="T13" fmla="*/ 2 h 3"/>
                <a:gd name="T14" fmla="*/ 2 w 10"/>
                <a:gd name="T15" fmla="*/ 2 h 3"/>
                <a:gd name="T16" fmla="*/ 2 w 10"/>
                <a:gd name="T17" fmla="*/ 3 h 3"/>
                <a:gd name="T18" fmla="*/ 3 w 10"/>
                <a:gd name="T19" fmla="*/ 3 h 3"/>
                <a:gd name="T20" fmla="*/ 3 w 10"/>
                <a:gd name="T21" fmla="*/ 3 h 3"/>
                <a:gd name="T22" fmla="*/ 4 w 10"/>
                <a:gd name="T23" fmla="*/ 3 h 3"/>
                <a:gd name="T24" fmla="*/ 4 w 10"/>
                <a:gd name="T25" fmla="*/ 3 h 3"/>
                <a:gd name="T26" fmla="*/ 5 w 10"/>
                <a:gd name="T27" fmla="*/ 3 h 3"/>
                <a:gd name="T28" fmla="*/ 5 w 10"/>
                <a:gd name="T29" fmla="*/ 3 h 3"/>
                <a:gd name="T30" fmla="*/ 6 w 10"/>
                <a:gd name="T31" fmla="*/ 3 h 3"/>
                <a:gd name="T32" fmla="*/ 6 w 10"/>
                <a:gd name="T33" fmla="*/ 3 h 3"/>
                <a:gd name="T34" fmla="*/ 10 w 10"/>
                <a:gd name="T35" fmla="*/ 0 h 3"/>
                <a:gd name="T36" fmla="*/ 0 w 10"/>
                <a:gd name="T3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" h="3">
                  <a:moveTo>
                    <a:pt x="0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68" name="Freeform 1005"/>
            <p:cNvSpPr>
              <a:spLocks/>
            </p:cNvSpPr>
            <p:nvPr/>
          </p:nvSpPr>
          <p:spPr bwMode="auto">
            <a:xfrm>
              <a:off x="4732" y="2108"/>
              <a:ext cx="5" cy="1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1 h 1"/>
                <a:gd name="T4" fmla="*/ 4 w 5"/>
                <a:gd name="T5" fmla="*/ 1 h 1"/>
                <a:gd name="T6" fmla="*/ 5 w 5"/>
                <a:gd name="T7" fmla="*/ 0 h 1"/>
                <a:gd name="T8" fmla="*/ 0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lnTo>
                    <a:pt x="0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69" name="Freeform 1006"/>
            <p:cNvSpPr>
              <a:spLocks/>
            </p:cNvSpPr>
            <p:nvPr/>
          </p:nvSpPr>
          <p:spPr bwMode="auto">
            <a:xfrm>
              <a:off x="4729" y="2097"/>
              <a:ext cx="2" cy="3"/>
            </a:xfrm>
            <a:custGeom>
              <a:avLst/>
              <a:gdLst>
                <a:gd name="T0" fmla="*/ 1 w 2"/>
                <a:gd name="T1" fmla="*/ 3 h 3"/>
                <a:gd name="T2" fmla="*/ 2 w 2"/>
                <a:gd name="T3" fmla="*/ 3 h 3"/>
                <a:gd name="T4" fmla="*/ 2 w 2"/>
                <a:gd name="T5" fmla="*/ 2 h 3"/>
                <a:gd name="T6" fmla="*/ 2 w 2"/>
                <a:gd name="T7" fmla="*/ 2 h 3"/>
                <a:gd name="T8" fmla="*/ 2 w 2"/>
                <a:gd name="T9" fmla="*/ 2 h 3"/>
                <a:gd name="T10" fmla="*/ 2 w 2"/>
                <a:gd name="T11" fmla="*/ 1 h 3"/>
                <a:gd name="T12" fmla="*/ 2 w 2"/>
                <a:gd name="T13" fmla="*/ 1 h 3"/>
                <a:gd name="T14" fmla="*/ 2 w 2"/>
                <a:gd name="T15" fmla="*/ 0 h 3"/>
                <a:gd name="T16" fmla="*/ 1 w 2"/>
                <a:gd name="T17" fmla="*/ 0 h 3"/>
                <a:gd name="T18" fmla="*/ 1 w 2"/>
                <a:gd name="T19" fmla="*/ 0 h 3"/>
                <a:gd name="T20" fmla="*/ 0 w 2"/>
                <a:gd name="T21" fmla="*/ 1 h 3"/>
                <a:gd name="T22" fmla="*/ 0 w 2"/>
                <a:gd name="T23" fmla="*/ 1 h 3"/>
                <a:gd name="T24" fmla="*/ 0 w 2"/>
                <a:gd name="T25" fmla="*/ 2 h 3"/>
                <a:gd name="T26" fmla="*/ 0 w 2"/>
                <a:gd name="T27" fmla="*/ 2 h 3"/>
                <a:gd name="T28" fmla="*/ 0 w 2"/>
                <a:gd name="T29" fmla="*/ 2 h 3"/>
                <a:gd name="T30" fmla="*/ 1 w 2"/>
                <a:gd name="T31" fmla="*/ 3 h 3"/>
                <a:gd name="T32" fmla="*/ 1 w 2"/>
                <a:gd name="T3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lnTo>
                    <a:pt x="2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70" name="Freeform 1007"/>
            <p:cNvSpPr>
              <a:spLocks/>
            </p:cNvSpPr>
            <p:nvPr/>
          </p:nvSpPr>
          <p:spPr bwMode="auto">
            <a:xfrm>
              <a:off x="4736" y="2097"/>
              <a:ext cx="3" cy="3"/>
            </a:xfrm>
            <a:custGeom>
              <a:avLst/>
              <a:gdLst>
                <a:gd name="T0" fmla="*/ 2 w 3"/>
                <a:gd name="T1" fmla="*/ 3 h 3"/>
                <a:gd name="T2" fmla="*/ 2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3 w 3"/>
                <a:gd name="T9" fmla="*/ 2 h 3"/>
                <a:gd name="T10" fmla="*/ 3 w 3"/>
                <a:gd name="T11" fmla="*/ 1 h 3"/>
                <a:gd name="T12" fmla="*/ 3 w 3"/>
                <a:gd name="T13" fmla="*/ 1 h 3"/>
                <a:gd name="T14" fmla="*/ 2 w 3"/>
                <a:gd name="T15" fmla="*/ 0 h 3"/>
                <a:gd name="T16" fmla="*/ 2 w 3"/>
                <a:gd name="T17" fmla="*/ 0 h 3"/>
                <a:gd name="T18" fmla="*/ 2 w 3"/>
                <a:gd name="T19" fmla="*/ 0 h 3"/>
                <a:gd name="T20" fmla="*/ 1 w 3"/>
                <a:gd name="T21" fmla="*/ 0 h 3"/>
                <a:gd name="T22" fmla="*/ 1 w 3"/>
                <a:gd name="T23" fmla="*/ 1 h 3"/>
                <a:gd name="T24" fmla="*/ 1 w 3"/>
                <a:gd name="T25" fmla="*/ 1 h 3"/>
                <a:gd name="T26" fmla="*/ 1 w 3"/>
                <a:gd name="T27" fmla="*/ 1 h 3"/>
                <a:gd name="T28" fmla="*/ 1 w 3"/>
                <a:gd name="T29" fmla="*/ 1 h 3"/>
                <a:gd name="T30" fmla="*/ 1 w 3"/>
                <a:gd name="T31" fmla="*/ 2 h 3"/>
                <a:gd name="T32" fmla="*/ 0 w 3"/>
                <a:gd name="T33" fmla="*/ 2 h 3"/>
                <a:gd name="T34" fmla="*/ 1 w 3"/>
                <a:gd name="T35" fmla="*/ 2 h 3"/>
                <a:gd name="T36" fmla="*/ 1 w 3"/>
                <a:gd name="T37" fmla="*/ 2 h 3"/>
                <a:gd name="T38" fmla="*/ 1 w 3"/>
                <a:gd name="T39" fmla="*/ 3 h 3"/>
                <a:gd name="T40" fmla="*/ 1 w 3"/>
                <a:gd name="T41" fmla="*/ 3 h 3"/>
                <a:gd name="T42" fmla="*/ 1 w 3"/>
                <a:gd name="T43" fmla="*/ 3 h 3"/>
                <a:gd name="T44" fmla="*/ 1 w 3"/>
                <a:gd name="T45" fmla="*/ 3 h 3"/>
                <a:gd name="T46" fmla="*/ 2 w 3"/>
                <a:gd name="T47" fmla="*/ 3 h 3"/>
                <a:gd name="T48" fmla="*/ 2 w 3"/>
                <a:gd name="T4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71" name="Freeform 1008"/>
            <p:cNvSpPr>
              <a:spLocks/>
            </p:cNvSpPr>
            <p:nvPr/>
          </p:nvSpPr>
          <p:spPr bwMode="auto">
            <a:xfrm>
              <a:off x="4730" y="2098"/>
              <a:ext cx="5" cy="7"/>
            </a:xfrm>
            <a:custGeom>
              <a:avLst/>
              <a:gdLst>
                <a:gd name="T0" fmla="*/ 1 w 5"/>
                <a:gd name="T1" fmla="*/ 6 h 7"/>
                <a:gd name="T2" fmla="*/ 4 w 5"/>
                <a:gd name="T3" fmla="*/ 1 h 7"/>
                <a:gd name="T4" fmla="*/ 4 w 5"/>
                <a:gd name="T5" fmla="*/ 0 h 7"/>
                <a:gd name="T6" fmla="*/ 0 w 5"/>
                <a:gd name="T7" fmla="*/ 7 h 7"/>
                <a:gd name="T8" fmla="*/ 5 w 5"/>
                <a:gd name="T9" fmla="*/ 7 h 7"/>
                <a:gd name="T10" fmla="*/ 5 w 5"/>
                <a:gd name="T11" fmla="*/ 6 h 7"/>
                <a:gd name="T12" fmla="*/ 1 w 5"/>
                <a:gd name="T1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7">
                  <a:moveTo>
                    <a:pt x="1" y="6"/>
                  </a:moveTo>
                  <a:lnTo>
                    <a:pt x="4" y="1"/>
                  </a:lnTo>
                  <a:lnTo>
                    <a:pt x="4" y="0"/>
                  </a:lnTo>
                  <a:lnTo>
                    <a:pt x="0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13" name="Rectangle 1010"/>
          <p:cNvSpPr>
            <a:spLocks noChangeArrowheads="1"/>
          </p:cNvSpPr>
          <p:nvPr/>
        </p:nvSpPr>
        <p:spPr bwMode="auto">
          <a:xfrm>
            <a:off x="4617144" y="5647371"/>
            <a:ext cx="204738" cy="126904"/>
          </a:xfrm>
          <a:prstGeom prst="rect">
            <a:avLst/>
          </a:prstGeom>
          <a:noFill/>
          <a:ln w="9525" cap="rnd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4" name="Rectangle 1011"/>
          <p:cNvSpPr>
            <a:spLocks noChangeArrowheads="1"/>
          </p:cNvSpPr>
          <p:nvPr/>
        </p:nvSpPr>
        <p:spPr bwMode="auto">
          <a:xfrm>
            <a:off x="4821883" y="5648813"/>
            <a:ext cx="203317" cy="125462"/>
          </a:xfrm>
          <a:prstGeom prst="rect">
            <a:avLst/>
          </a:prstGeom>
          <a:noFill/>
          <a:ln w="9525" cap="rnd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315" name="Picture 1012"/>
          <p:cNvPicPr>
            <a:picLocks noChangeAspect="1" noChangeArrowheads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15723" y="5520467"/>
            <a:ext cx="207582" cy="129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16" name="Group 1015"/>
          <p:cNvGrpSpPr>
            <a:grpSpLocks/>
          </p:cNvGrpSpPr>
          <p:nvPr/>
        </p:nvGrpSpPr>
        <p:grpSpPr bwMode="auto">
          <a:xfrm>
            <a:off x="4874490" y="5519024"/>
            <a:ext cx="85308" cy="126904"/>
            <a:chOff x="4673" y="1992"/>
            <a:chExt cx="60" cy="88"/>
          </a:xfrm>
        </p:grpSpPr>
        <p:pic>
          <p:nvPicPr>
            <p:cNvPr id="317" name="Picture 1013"/>
            <p:cNvPicPr>
              <a:picLocks noChangeAspect="1" noChangeArrowheads="1"/>
            </p:cNvPicPr>
            <p:nvPr/>
          </p:nvPicPr>
          <p:blipFill>
            <a:blip r:embed="rId2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73" y="1992"/>
              <a:ext cx="60" cy="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8" name="Picture 1014"/>
            <p:cNvPicPr>
              <a:picLocks noChangeAspect="1" noChangeArrowheads="1"/>
            </p:cNvPicPr>
            <p:nvPr/>
          </p:nvPicPr>
          <p:blipFill>
            <a:blip r:embed="rId2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73" y="1992"/>
              <a:ext cx="60" cy="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424" name="Picture 26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80441" y="5256198"/>
            <a:ext cx="887200" cy="718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25" name="Group 271"/>
          <p:cNvGrpSpPr>
            <a:grpSpLocks/>
          </p:cNvGrpSpPr>
          <p:nvPr/>
        </p:nvGrpSpPr>
        <p:grpSpPr bwMode="auto">
          <a:xfrm>
            <a:off x="5314564" y="5360029"/>
            <a:ext cx="816110" cy="509059"/>
            <a:chOff x="3866" y="1546"/>
            <a:chExt cx="574" cy="353"/>
          </a:xfrm>
        </p:grpSpPr>
        <p:sp>
          <p:nvSpPr>
            <p:cNvPr id="534" name="Rectangle 269"/>
            <p:cNvSpPr>
              <a:spLocks noChangeArrowheads="1"/>
            </p:cNvSpPr>
            <p:nvPr/>
          </p:nvSpPr>
          <p:spPr bwMode="auto">
            <a:xfrm>
              <a:off x="3866" y="1546"/>
              <a:ext cx="574" cy="35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35" name="Rectangle 270"/>
            <p:cNvSpPr>
              <a:spLocks noChangeArrowheads="1"/>
            </p:cNvSpPr>
            <p:nvPr/>
          </p:nvSpPr>
          <p:spPr bwMode="auto">
            <a:xfrm>
              <a:off x="3866" y="1546"/>
              <a:ext cx="574" cy="353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426" name="Group 320"/>
          <p:cNvGrpSpPr>
            <a:grpSpLocks/>
          </p:cNvGrpSpPr>
          <p:nvPr/>
        </p:nvGrpSpPr>
        <p:grpSpPr bwMode="auto">
          <a:xfrm>
            <a:off x="5361484" y="5648447"/>
            <a:ext cx="328435" cy="196125"/>
            <a:chOff x="3899" y="1746"/>
            <a:chExt cx="231" cy="136"/>
          </a:xfrm>
        </p:grpSpPr>
        <p:sp>
          <p:nvSpPr>
            <p:cNvPr id="487" name="Freeform 273"/>
            <p:cNvSpPr>
              <a:spLocks/>
            </p:cNvSpPr>
            <p:nvPr/>
          </p:nvSpPr>
          <p:spPr bwMode="auto">
            <a:xfrm>
              <a:off x="4076" y="1796"/>
              <a:ext cx="43" cy="52"/>
            </a:xfrm>
            <a:custGeom>
              <a:avLst/>
              <a:gdLst>
                <a:gd name="T0" fmla="*/ 1 w 43"/>
                <a:gd name="T1" fmla="*/ 3 h 52"/>
                <a:gd name="T2" fmla="*/ 2 w 43"/>
                <a:gd name="T3" fmla="*/ 1 h 52"/>
                <a:gd name="T4" fmla="*/ 3 w 43"/>
                <a:gd name="T5" fmla="*/ 1 h 52"/>
                <a:gd name="T6" fmla="*/ 5 w 43"/>
                <a:gd name="T7" fmla="*/ 0 h 52"/>
                <a:gd name="T8" fmla="*/ 8 w 43"/>
                <a:gd name="T9" fmla="*/ 0 h 52"/>
                <a:gd name="T10" fmla="*/ 10 w 43"/>
                <a:gd name="T11" fmla="*/ 0 h 52"/>
                <a:gd name="T12" fmla="*/ 13 w 43"/>
                <a:gd name="T13" fmla="*/ 0 h 52"/>
                <a:gd name="T14" fmla="*/ 16 w 43"/>
                <a:gd name="T15" fmla="*/ 1 h 52"/>
                <a:gd name="T16" fmla="*/ 20 w 43"/>
                <a:gd name="T17" fmla="*/ 1 h 52"/>
                <a:gd name="T18" fmla="*/ 23 w 43"/>
                <a:gd name="T19" fmla="*/ 2 h 52"/>
                <a:gd name="T20" fmla="*/ 26 w 43"/>
                <a:gd name="T21" fmla="*/ 2 h 52"/>
                <a:gd name="T22" fmla="*/ 28 w 43"/>
                <a:gd name="T23" fmla="*/ 3 h 52"/>
                <a:gd name="T24" fmla="*/ 31 w 43"/>
                <a:gd name="T25" fmla="*/ 3 h 52"/>
                <a:gd name="T26" fmla="*/ 33 w 43"/>
                <a:gd name="T27" fmla="*/ 4 h 52"/>
                <a:gd name="T28" fmla="*/ 35 w 43"/>
                <a:gd name="T29" fmla="*/ 4 h 52"/>
                <a:gd name="T30" fmla="*/ 36 w 43"/>
                <a:gd name="T31" fmla="*/ 5 h 52"/>
                <a:gd name="T32" fmla="*/ 36 w 43"/>
                <a:gd name="T33" fmla="*/ 5 h 52"/>
                <a:gd name="T34" fmla="*/ 36 w 43"/>
                <a:gd name="T35" fmla="*/ 5 h 52"/>
                <a:gd name="T36" fmla="*/ 36 w 43"/>
                <a:gd name="T37" fmla="*/ 4 h 52"/>
                <a:gd name="T38" fmla="*/ 36 w 43"/>
                <a:gd name="T39" fmla="*/ 4 h 52"/>
                <a:gd name="T40" fmla="*/ 37 w 43"/>
                <a:gd name="T41" fmla="*/ 3 h 52"/>
                <a:gd name="T42" fmla="*/ 37 w 43"/>
                <a:gd name="T43" fmla="*/ 3 h 52"/>
                <a:gd name="T44" fmla="*/ 38 w 43"/>
                <a:gd name="T45" fmla="*/ 3 h 52"/>
                <a:gd name="T46" fmla="*/ 39 w 43"/>
                <a:gd name="T47" fmla="*/ 2 h 52"/>
                <a:gd name="T48" fmla="*/ 40 w 43"/>
                <a:gd name="T49" fmla="*/ 2 h 52"/>
                <a:gd name="T50" fmla="*/ 41 w 43"/>
                <a:gd name="T51" fmla="*/ 2 h 52"/>
                <a:gd name="T52" fmla="*/ 42 w 43"/>
                <a:gd name="T53" fmla="*/ 3 h 52"/>
                <a:gd name="T54" fmla="*/ 42 w 43"/>
                <a:gd name="T55" fmla="*/ 3 h 52"/>
                <a:gd name="T56" fmla="*/ 43 w 43"/>
                <a:gd name="T57" fmla="*/ 3 h 52"/>
                <a:gd name="T58" fmla="*/ 43 w 43"/>
                <a:gd name="T59" fmla="*/ 3 h 52"/>
                <a:gd name="T60" fmla="*/ 43 w 43"/>
                <a:gd name="T61" fmla="*/ 4 h 52"/>
                <a:gd name="T62" fmla="*/ 43 w 43"/>
                <a:gd name="T63" fmla="*/ 4 h 52"/>
                <a:gd name="T64" fmla="*/ 43 w 43"/>
                <a:gd name="T65" fmla="*/ 4 h 52"/>
                <a:gd name="T66" fmla="*/ 43 w 43"/>
                <a:gd name="T67" fmla="*/ 52 h 52"/>
                <a:gd name="T68" fmla="*/ 36 w 43"/>
                <a:gd name="T69" fmla="*/ 52 h 52"/>
                <a:gd name="T70" fmla="*/ 36 w 43"/>
                <a:gd name="T71" fmla="*/ 49 h 52"/>
                <a:gd name="T72" fmla="*/ 36 w 43"/>
                <a:gd name="T73" fmla="*/ 42 h 52"/>
                <a:gd name="T74" fmla="*/ 36 w 43"/>
                <a:gd name="T75" fmla="*/ 34 h 52"/>
                <a:gd name="T76" fmla="*/ 36 w 43"/>
                <a:gd name="T77" fmla="*/ 31 h 52"/>
                <a:gd name="T78" fmla="*/ 35 w 43"/>
                <a:gd name="T79" fmla="*/ 30 h 52"/>
                <a:gd name="T80" fmla="*/ 33 w 43"/>
                <a:gd name="T81" fmla="*/ 30 h 52"/>
                <a:gd name="T82" fmla="*/ 31 w 43"/>
                <a:gd name="T83" fmla="*/ 29 h 52"/>
                <a:gd name="T84" fmla="*/ 29 w 43"/>
                <a:gd name="T85" fmla="*/ 29 h 52"/>
                <a:gd name="T86" fmla="*/ 27 w 43"/>
                <a:gd name="T87" fmla="*/ 28 h 52"/>
                <a:gd name="T88" fmla="*/ 25 w 43"/>
                <a:gd name="T89" fmla="*/ 28 h 52"/>
                <a:gd name="T90" fmla="*/ 22 w 43"/>
                <a:gd name="T91" fmla="*/ 27 h 52"/>
                <a:gd name="T92" fmla="*/ 20 w 43"/>
                <a:gd name="T93" fmla="*/ 26 h 52"/>
                <a:gd name="T94" fmla="*/ 17 w 43"/>
                <a:gd name="T95" fmla="*/ 25 h 52"/>
                <a:gd name="T96" fmla="*/ 14 w 43"/>
                <a:gd name="T97" fmla="*/ 25 h 52"/>
                <a:gd name="T98" fmla="*/ 12 w 43"/>
                <a:gd name="T99" fmla="*/ 24 h 52"/>
                <a:gd name="T100" fmla="*/ 9 w 43"/>
                <a:gd name="T101" fmla="*/ 23 h 52"/>
                <a:gd name="T102" fmla="*/ 7 w 43"/>
                <a:gd name="T103" fmla="*/ 23 h 52"/>
                <a:gd name="T104" fmla="*/ 4 w 43"/>
                <a:gd name="T105" fmla="*/ 22 h 52"/>
                <a:gd name="T106" fmla="*/ 2 w 43"/>
                <a:gd name="T107" fmla="*/ 22 h 52"/>
                <a:gd name="T108" fmla="*/ 0 w 43"/>
                <a:gd name="T109" fmla="*/ 21 h 52"/>
                <a:gd name="T110" fmla="*/ 1 w 43"/>
                <a:gd name="T111" fmla="*/ 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3" h="52">
                  <a:moveTo>
                    <a:pt x="1" y="3"/>
                  </a:moveTo>
                  <a:lnTo>
                    <a:pt x="2" y="1"/>
                  </a:lnTo>
                  <a:lnTo>
                    <a:pt x="3" y="1"/>
                  </a:lnTo>
                  <a:lnTo>
                    <a:pt x="5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6" y="1"/>
                  </a:lnTo>
                  <a:lnTo>
                    <a:pt x="20" y="1"/>
                  </a:lnTo>
                  <a:lnTo>
                    <a:pt x="23" y="2"/>
                  </a:lnTo>
                  <a:lnTo>
                    <a:pt x="26" y="2"/>
                  </a:lnTo>
                  <a:lnTo>
                    <a:pt x="28" y="3"/>
                  </a:lnTo>
                  <a:lnTo>
                    <a:pt x="31" y="3"/>
                  </a:lnTo>
                  <a:lnTo>
                    <a:pt x="33" y="4"/>
                  </a:lnTo>
                  <a:lnTo>
                    <a:pt x="35" y="4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3" y="3"/>
                  </a:lnTo>
                  <a:lnTo>
                    <a:pt x="43" y="3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52"/>
                  </a:lnTo>
                  <a:lnTo>
                    <a:pt x="36" y="52"/>
                  </a:lnTo>
                  <a:lnTo>
                    <a:pt x="36" y="49"/>
                  </a:lnTo>
                  <a:lnTo>
                    <a:pt x="36" y="42"/>
                  </a:lnTo>
                  <a:lnTo>
                    <a:pt x="36" y="34"/>
                  </a:lnTo>
                  <a:lnTo>
                    <a:pt x="36" y="31"/>
                  </a:lnTo>
                  <a:lnTo>
                    <a:pt x="35" y="30"/>
                  </a:lnTo>
                  <a:lnTo>
                    <a:pt x="33" y="30"/>
                  </a:lnTo>
                  <a:lnTo>
                    <a:pt x="31" y="29"/>
                  </a:lnTo>
                  <a:lnTo>
                    <a:pt x="29" y="29"/>
                  </a:lnTo>
                  <a:lnTo>
                    <a:pt x="27" y="28"/>
                  </a:lnTo>
                  <a:lnTo>
                    <a:pt x="25" y="28"/>
                  </a:lnTo>
                  <a:lnTo>
                    <a:pt x="22" y="27"/>
                  </a:lnTo>
                  <a:lnTo>
                    <a:pt x="20" y="26"/>
                  </a:lnTo>
                  <a:lnTo>
                    <a:pt x="17" y="25"/>
                  </a:lnTo>
                  <a:lnTo>
                    <a:pt x="14" y="25"/>
                  </a:lnTo>
                  <a:lnTo>
                    <a:pt x="12" y="24"/>
                  </a:lnTo>
                  <a:lnTo>
                    <a:pt x="9" y="23"/>
                  </a:lnTo>
                  <a:lnTo>
                    <a:pt x="7" y="23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21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8" name="Freeform 274"/>
            <p:cNvSpPr>
              <a:spLocks/>
            </p:cNvSpPr>
            <p:nvPr/>
          </p:nvSpPr>
          <p:spPr bwMode="auto">
            <a:xfrm>
              <a:off x="4065" y="1785"/>
              <a:ext cx="25" cy="22"/>
            </a:xfrm>
            <a:custGeom>
              <a:avLst/>
              <a:gdLst>
                <a:gd name="T0" fmla="*/ 25 w 25"/>
                <a:gd name="T1" fmla="*/ 22 h 22"/>
                <a:gd name="T2" fmla="*/ 25 w 25"/>
                <a:gd name="T3" fmla="*/ 0 h 22"/>
                <a:gd name="T4" fmla="*/ 0 w 25"/>
                <a:gd name="T5" fmla="*/ 5 h 22"/>
                <a:gd name="T6" fmla="*/ 0 w 25"/>
                <a:gd name="T7" fmla="*/ 22 h 22"/>
                <a:gd name="T8" fmla="*/ 25 w 25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2">
                  <a:moveTo>
                    <a:pt x="25" y="22"/>
                  </a:moveTo>
                  <a:lnTo>
                    <a:pt x="25" y="0"/>
                  </a:lnTo>
                  <a:lnTo>
                    <a:pt x="0" y="5"/>
                  </a:lnTo>
                  <a:lnTo>
                    <a:pt x="0" y="22"/>
                  </a:lnTo>
                  <a:lnTo>
                    <a:pt x="25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9" name="Freeform 275"/>
            <p:cNvSpPr>
              <a:spLocks/>
            </p:cNvSpPr>
            <p:nvPr/>
          </p:nvSpPr>
          <p:spPr bwMode="auto">
            <a:xfrm>
              <a:off x="4069" y="1791"/>
              <a:ext cx="17" cy="26"/>
            </a:xfrm>
            <a:custGeom>
              <a:avLst/>
              <a:gdLst>
                <a:gd name="T0" fmla="*/ 17 w 17"/>
                <a:gd name="T1" fmla="*/ 0 h 26"/>
                <a:gd name="T2" fmla="*/ 0 w 17"/>
                <a:gd name="T3" fmla="*/ 0 h 26"/>
                <a:gd name="T4" fmla="*/ 0 w 17"/>
                <a:gd name="T5" fmla="*/ 26 h 26"/>
                <a:gd name="T6" fmla="*/ 6 w 17"/>
                <a:gd name="T7" fmla="*/ 26 h 26"/>
                <a:gd name="T8" fmla="*/ 17 w 17"/>
                <a:gd name="T9" fmla="*/ 25 h 26"/>
                <a:gd name="T10" fmla="*/ 17 w 17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6">
                  <a:moveTo>
                    <a:pt x="17" y="0"/>
                  </a:moveTo>
                  <a:lnTo>
                    <a:pt x="0" y="0"/>
                  </a:lnTo>
                  <a:lnTo>
                    <a:pt x="0" y="26"/>
                  </a:lnTo>
                  <a:lnTo>
                    <a:pt x="6" y="26"/>
                  </a:lnTo>
                  <a:lnTo>
                    <a:pt x="17" y="2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0" name="Freeform 276"/>
            <p:cNvSpPr>
              <a:spLocks/>
            </p:cNvSpPr>
            <p:nvPr/>
          </p:nvSpPr>
          <p:spPr bwMode="auto">
            <a:xfrm>
              <a:off x="4049" y="1798"/>
              <a:ext cx="61" cy="48"/>
            </a:xfrm>
            <a:custGeom>
              <a:avLst/>
              <a:gdLst>
                <a:gd name="T0" fmla="*/ 14 w 61"/>
                <a:gd name="T1" fmla="*/ 0 h 48"/>
                <a:gd name="T2" fmla="*/ 13 w 61"/>
                <a:gd name="T3" fmla="*/ 0 h 48"/>
                <a:gd name="T4" fmla="*/ 13 w 61"/>
                <a:gd name="T5" fmla="*/ 0 h 48"/>
                <a:gd name="T6" fmla="*/ 12 w 61"/>
                <a:gd name="T7" fmla="*/ 0 h 48"/>
                <a:gd name="T8" fmla="*/ 11 w 61"/>
                <a:gd name="T9" fmla="*/ 1 h 48"/>
                <a:gd name="T10" fmla="*/ 9 w 61"/>
                <a:gd name="T11" fmla="*/ 1 h 48"/>
                <a:gd name="T12" fmla="*/ 8 w 61"/>
                <a:gd name="T13" fmla="*/ 2 h 48"/>
                <a:gd name="T14" fmla="*/ 7 w 61"/>
                <a:gd name="T15" fmla="*/ 3 h 48"/>
                <a:gd name="T16" fmla="*/ 5 w 61"/>
                <a:gd name="T17" fmla="*/ 4 h 48"/>
                <a:gd name="T18" fmla="*/ 3 w 61"/>
                <a:gd name="T19" fmla="*/ 7 h 48"/>
                <a:gd name="T20" fmla="*/ 2 w 61"/>
                <a:gd name="T21" fmla="*/ 12 h 48"/>
                <a:gd name="T22" fmla="*/ 1 w 61"/>
                <a:gd name="T23" fmla="*/ 18 h 48"/>
                <a:gd name="T24" fmla="*/ 1 w 61"/>
                <a:gd name="T25" fmla="*/ 25 h 48"/>
                <a:gd name="T26" fmla="*/ 0 w 61"/>
                <a:gd name="T27" fmla="*/ 31 h 48"/>
                <a:gd name="T28" fmla="*/ 0 w 61"/>
                <a:gd name="T29" fmla="*/ 37 h 48"/>
                <a:gd name="T30" fmla="*/ 1 w 61"/>
                <a:gd name="T31" fmla="*/ 41 h 48"/>
                <a:gd name="T32" fmla="*/ 1 w 61"/>
                <a:gd name="T33" fmla="*/ 43 h 48"/>
                <a:gd name="T34" fmla="*/ 54 w 61"/>
                <a:gd name="T35" fmla="*/ 48 h 48"/>
                <a:gd name="T36" fmla="*/ 53 w 61"/>
                <a:gd name="T37" fmla="*/ 34 h 48"/>
                <a:gd name="T38" fmla="*/ 53 w 61"/>
                <a:gd name="T39" fmla="*/ 34 h 48"/>
                <a:gd name="T40" fmla="*/ 53 w 61"/>
                <a:gd name="T41" fmla="*/ 34 h 48"/>
                <a:gd name="T42" fmla="*/ 54 w 61"/>
                <a:gd name="T43" fmla="*/ 33 h 48"/>
                <a:gd name="T44" fmla="*/ 54 w 61"/>
                <a:gd name="T45" fmla="*/ 33 h 48"/>
                <a:gd name="T46" fmla="*/ 55 w 61"/>
                <a:gd name="T47" fmla="*/ 33 h 48"/>
                <a:gd name="T48" fmla="*/ 55 w 61"/>
                <a:gd name="T49" fmla="*/ 32 h 48"/>
                <a:gd name="T50" fmla="*/ 56 w 61"/>
                <a:gd name="T51" fmla="*/ 32 h 48"/>
                <a:gd name="T52" fmla="*/ 56 w 61"/>
                <a:gd name="T53" fmla="*/ 31 h 48"/>
                <a:gd name="T54" fmla="*/ 58 w 61"/>
                <a:gd name="T55" fmla="*/ 30 h 48"/>
                <a:gd name="T56" fmla="*/ 59 w 61"/>
                <a:gd name="T57" fmla="*/ 29 h 48"/>
                <a:gd name="T58" fmla="*/ 60 w 61"/>
                <a:gd name="T59" fmla="*/ 28 h 48"/>
                <a:gd name="T60" fmla="*/ 60 w 61"/>
                <a:gd name="T61" fmla="*/ 27 h 48"/>
                <a:gd name="T62" fmla="*/ 61 w 61"/>
                <a:gd name="T63" fmla="*/ 25 h 48"/>
                <a:gd name="T64" fmla="*/ 61 w 61"/>
                <a:gd name="T65" fmla="*/ 24 h 48"/>
                <a:gd name="T66" fmla="*/ 61 w 61"/>
                <a:gd name="T67" fmla="*/ 22 h 48"/>
                <a:gd name="T68" fmla="*/ 60 w 61"/>
                <a:gd name="T69" fmla="*/ 20 h 48"/>
                <a:gd name="T70" fmla="*/ 60 w 61"/>
                <a:gd name="T71" fmla="*/ 19 h 48"/>
                <a:gd name="T72" fmla="*/ 59 w 61"/>
                <a:gd name="T73" fmla="*/ 18 h 48"/>
                <a:gd name="T74" fmla="*/ 58 w 61"/>
                <a:gd name="T75" fmla="*/ 15 h 48"/>
                <a:gd name="T76" fmla="*/ 56 w 61"/>
                <a:gd name="T77" fmla="*/ 12 h 48"/>
                <a:gd name="T78" fmla="*/ 54 w 61"/>
                <a:gd name="T79" fmla="*/ 9 h 48"/>
                <a:gd name="T80" fmla="*/ 51 w 61"/>
                <a:gd name="T81" fmla="*/ 6 h 48"/>
                <a:gd name="T82" fmla="*/ 49 w 61"/>
                <a:gd name="T83" fmla="*/ 3 h 48"/>
                <a:gd name="T84" fmla="*/ 45 w 61"/>
                <a:gd name="T85" fmla="*/ 1 h 48"/>
                <a:gd name="T86" fmla="*/ 45 w 61"/>
                <a:gd name="T87" fmla="*/ 1 h 48"/>
                <a:gd name="T88" fmla="*/ 44 w 61"/>
                <a:gd name="T89" fmla="*/ 1 h 48"/>
                <a:gd name="T90" fmla="*/ 43 w 61"/>
                <a:gd name="T91" fmla="*/ 0 h 48"/>
                <a:gd name="T92" fmla="*/ 42 w 61"/>
                <a:gd name="T93" fmla="*/ 0 h 48"/>
                <a:gd name="T94" fmla="*/ 41 w 61"/>
                <a:gd name="T95" fmla="*/ 0 h 48"/>
                <a:gd name="T96" fmla="*/ 39 w 61"/>
                <a:gd name="T97" fmla="*/ 0 h 48"/>
                <a:gd name="T98" fmla="*/ 38 w 61"/>
                <a:gd name="T99" fmla="*/ 0 h 48"/>
                <a:gd name="T100" fmla="*/ 37 w 61"/>
                <a:gd name="T101" fmla="*/ 0 h 48"/>
                <a:gd name="T102" fmla="*/ 27 w 61"/>
                <a:gd name="T103" fmla="*/ 12 h 48"/>
                <a:gd name="T104" fmla="*/ 19 w 61"/>
                <a:gd name="T105" fmla="*/ 0 h 48"/>
                <a:gd name="T106" fmla="*/ 14 w 61"/>
                <a:gd name="T10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1" h="48">
                  <a:moveTo>
                    <a:pt x="14" y="0"/>
                  </a:moveTo>
                  <a:lnTo>
                    <a:pt x="13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1" y="1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3"/>
                  </a:lnTo>
                  <a:lnTo>
                    <a:pt x="5" y="4"/>
                  </a:lnTo>
                  <a:lnTo>
                    <a:pt x="3" y="7"/>
                  </a:lnTo>
                  <a:lnTo>
                    <a:pt x="2" y="12"/>
                  </a:lnTo>
                  <a:lnTo>
                    <a:pt x="1" y="18"/>
                  </a:lnTo>
                  <a:lnTo>
                    <a:pt x="1" y="25"/>
                  </a:lnTo>
                  <a:lnTo>
                    <a:pt x="0" y="31"/>
                  </a:lnTo>
                  <a:lnTo>
                    <a:pt x="0" y="37"/>
                  </a:lnTo>
                  <a:lnTo>
                    <a:pt x="1" y="41"/>
                  </a:lnTo>
                  <a:lnTo>
                    <a:pt x="1" y="43"/>
                  </a:lnTo>
                  <a:lnTo>
                    <a:pt x="54" y="48"/>
                  </a:lnTo>
                  <a:lnTo>
                    <a:pt x="53" y="34"/>
                  </a:lnTo>
                  <a:lnTo>
                    <a:pt x="53" y="34"/>
                  </a:lnTo>
                  <a:lnTo>
                    <a:pt x="53" y="34"/>
                  </a:lnTo>
                  <a:lnTo>
                    <a:pt x="54" y="33"/>
                  </a:lnTo>
                  <a:lnTo>
                    <a:pt x="54" y="33"/>
                  </a:lnTo>
                  <a:lnTo>
                    <a:pt x="55" y="33"/>
                  </a:lnTo>
                  <a:lnTo>
                    <a:pt x="55" y="32"/>
                  </a:lnTo>
                  <a:lnTo>
                    <a:pt x="56" y="32"/>
                  </a:lnTo>
                  <a:lnTo>
                    <a:pt x="56" y="31"/>
                  </a:lnTo>
                  <a:lnTo>
                    <a:pt x="58" y="30"/>
                  </a:lnTo>
                  <a:lnTo>
                    <a:pt x="59" y="29"/>
                  </a:lnTo>
                  <a:lnTo>
                    <a:pt x="60" y="28"/>
                  </a:lnTo>
                  <a:lnTo>
                    <a:pt x="60" y="27"/>
                  </a:lnTo>
                  <a:lnTo>
                    <a:pt x="61" y="25"/>
                  </a:lnTo>
                  <a:lnTo>
                    <a:pt x="61" y="24"/>
                  </a:lnTo>
                  <a:lnTo>
                    <a:pt x="61" y="22"/>
                  </a:lnTo>
                  <a:lnTo>
                    <a:pt x="60" y="20"/>
                  </a:lnTo>
                  <a:lnTo>
                    <a:pt x="60" y="19"/>
                  </a:lnTo>
                  <a:lnTo>
                    <a:pt x="59" y="18"/>
                  </a:lnTo>
                  <a:lnTo>
                    <a:pt x="58" y="15"/>
                  </a:lnTo>
                  <a:lnTo>
                    <a:pt x="56" y="12"/>
                  </a:lnTo>
                  <a:lnTo>
                    <a:pt x="54" y="9"/>
                  </a:lnTo>
                  <a:lnTo>
                    <a:pt x="51" y="6"/>
                  </a:lnTo>
                  <a:lnTo>
                    <a:pt x="49" y="3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44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27" y="12"/>
                  </a:lnTo>
                  <a:lnTo>
                    <a:pt x="19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1" name="Freeform 277"/>
            <p:cNvSpPr>
              <a:spLocks/>
            </p:cNvSpPr>
            <p:nvPr/>
          </p:nvSpPr>
          <p:spPr bwMode="auto">
            <a:xfrm>
              <a:off x="4052" y="1800"/>
              <a:ext cx="55" cy="45"/>
            </a:xfrm>
            <a:custGeom>
              <a:avLst/>
              <a:gdLst>
                <a:gd name="T0" fmla="*/ 0 w 55"/>
                <a:gd name="T1" fmla="*/ 39 h 45"/>
                <a:gd name="T2" fmla="*/ 0 w 55"/>
                <a:gd name="T3" fmla="*/ 28 h 45"/>
                <a:gd name="T4" fmla="*/ 0 w 55"/>
                <a:gd name="T5" fmla="*/ 20 h 45"/>
                <a:gd name="T6" fmla="*/ 1 w 55"/>
                <a:gd name="T7" fmla="*/ 14 h 45"/>
                <a:gd name="T8" fmla="*/ 1 w 55"/>
                <a:gd name="T9" fmla="*/ 9 h 45"/>
                <a:gd name="T10" fmla="*/ 2 w 55"/>
                <a:gd name="T11" fmla="*/ 7 h 45"/>
                <a:gd name="T12" fmla="*/ 3 w 55"/>
                <a:gd name="T13" fmla="*/ 5 h 45"/>
                <a:gd name="T14" fmla="*/ 3 w 55"/>
                <a:gd name="T15" fmla="*/ 4 h 45"/>
                <a:gd name="T16" fmla="*/ 3 w 55"/>
                <a:gd name="T17" fmla="*/ 4 h 45"/>
                <a:gd name="T18" fmla="*/ 4 w 55"/>
                <a:gd name="T19" fmla="*/ 4 h 45"/>
                <a:gd name="T20" fmla="*/ 4 w 55"/>
                <a:gd name="T21" fmla="*/ 3 h 45"/>
                <a:gd name="T22" fmla="*/ 5 w 55"/>
                <a:gd name="T23" fmla="*/ 2 h 45"/>
                <a:gd name="T24" fmla="*/ 6 w 55"/>
                <a:gd name="T25" fmla="*/ 2 h 45"/>
                <a:gd name="T26" fmla="*/ 7 w 55"/>
                <a:gd name="T27" fmla="*/ 1 h 45"/>
                <a:gd name="T28" fmla="*/ 8 w 55"/>
                <a:gd name="T29" fmla="*/ 1 h 45"/>
                <a:gd name="T30" fmla="*/ 9 w 55"/>
                <a:gd name="T31" fmla="*/ 1 h 45"/>
                <a:gd name="T32" fmla="*/ 10 w 55"/>
                <a:gd name="T33" fmla="*/ 0 h 45"/>
                <a:gd name="T34" fmla="*/ 15 w 55"/>
                <a:gd name="T35" fmla="*/ 0 h 45"/>
                <a:gd name="T36" fmla="*/ 24 w 55"/>
                <a:gd name="T37" fmla="*/ 13 h 45"/>
                <a:gd name="T38" fmla="*/ 35 w 55"/>
                <a:gd name="T39" fmla="*/ 0 h 45"/>
                <a:gd name="T40" fmla="*/ 39 w 55"/>
                <a:gd name="T41" fmla="*/ 0 h 45"/>
                <a:gd name="T42" fmla="*/ 41 w 55"/>
                <a:gd name="T43" fmla="*/ 1 h 45"/>
                <a:gd name="T44" fmla="*/ 44 w 55"/>
                <a:gd name="T45" fmla="*/ 2 h 45"/>
                <a:gd name="T46" fmla="*/ 46 w 55"/>
                <a:gd name="T47" fmla="*/ 5 h 45"/>
                <a:gd name="T48" fmla="*/ 49 w 55"/>
                <a:gd name="T49" fmla="*/ 7 h 45"/>
                <a:gd name="T50" fmla="*/ 51 w 55"/>
                <a:gd name="T51" fmla="*/ 10 h 45"/>
                <a:gd name="T52" fmla="*/ 52 w 55"/>
                <a:gd name="T53" fmla="*/ 13 h 45"/>
                <a:gd name="T54" fmla="*/ 53 w 55"/>
                <a:gd name="T55" fmla="*/ 14 h 45"/>
                <a:gd name="T56" fmla="*/ 54 w 55"/>
                <a:gd name="T57" fmla="*/ 15 h 45"/>
                <a:gd name="T58" fmla="*/ 54 w 55"/>
                <a:gd name="T59" fmla="*/ 16 h 45"/>
                <a:gd name="T60" fmla="*/ 55 w 55"/>
                <a:gd name="T61" fmla="*/ 18 h 45"/>
                <a:gd name="T62" fmla="*/ 55 w 55"/>
                <a:gd name="T63" fmla="*/ 20 h 45"/>
                <a:gd name="T64" fmla="*/ 54 w 55"/>
                <a:gd name="T65" fmla="*/ 23 h 45"/>
                <a:gd name="T66" fmla="*/ 53 w 55"/>
                <a:gd name="T67" fmla="*/ 24 h 45"/>
                <a:gd name="T68" fmla="*/ 52 w 55"/>
                <a:gd name="T69" fmla="*/ 26 h 45"/>
                <a:gd name="T70" fmla="*/ 51 w 55"/>
                <a:gd name="T71" fmla="*/ 27 h 45"/>
                <a:gd name="T72" fmla="*/ 49 w 55"/>
                <a:gd name="T73" fmla="*/ 29 h 45"/>
                <a:gd name="T74" fmla="*/ 48 w 55"/>
                <a:gd name="T75" fmla="*/ 30 h 45"/>
                <a:gd name="T76" fmla="*/ 47 w 55"/>
                <a:gd name="T77" fmla="*/ 30 h 45"/>
                <a:gd name="T78" fmla="*/ 47 w 55"/>
                <a:gd name="T79" fmla="*/ 31 h 45"/>
                <a:gd name="T80" fmla="*/ 46 w 55"/>
                <a:gd name="T81" fmla="*/ 31 h 45"/>
                <a:gd name="T82" fmla="*/ 48 w 55"/>
                <a:gd name="T83" fmla="*/ 45 h 45"/>
                <a:gd name="T84" fmla="*/ 0 w 55"/>
                <a:gd name="T85" fmla="*/ 3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5" h="45">
                  <a:moveTo>
                    <a:pt x="0" y="39"/>
                  </a:moveTo>
                  <a:lnTo>
                    <a:pt x="0" y="28"/>
                  </a:lnTo>
                  <a:lnTo>
                    <a:pt x="0" y="20"/>
                  </a:lnTo>
                  <a:lnTo>
                    <a:pt x="1" y="14"/>
                  </a:lnTo>
                  <a:lnTo>
                    <a:pt x="1" y="9"/>
                  </a:lnTo>
                  <a:lnTo>
                    <a:pt x="2" y="7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7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4" y="13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1" y="1"/>
                  </a:lnTo>
                  <a:lnTo>
                    <a:pt x="44" y="2"/>
                  </a:lnTo>
                  <a:lnTo>
                    <a:pt x="46" y="5"/>
                  </a:lnTo>
                  <a:lnTo>
                    <a:pt x="49" y="7"/>
                  </a:lnTo>
                  <a:lnTo>
                    <a:pt x="51" y="10"/>
                  </a:lnTo>
                  <a:lnTo>
                    <a:pt x="52" y="13"/>
                  </a:lnTo>
                  <a:lnTo>
                    <a:pt x="53" y="14"/>
                  </a:lnTo>
                  <a:lnTo>
                    <a:pt x="54" y="15"/>
                  </a:lnTo>
                  <a:lnTo>
                    <a:pt x="54" y="16"/>
                  </a:lnTo>
                  <a:lnTo>
                    <a:pt x="55" y="18"/>
                  </a:lnTo>
                  <a:lnTo>
                    <a:pt x="55" y="20"/>
                  </a:lnTo>
                  <a:lnTo>
                    <a:pt x="54" y="23"/>
                  </a:lnTo>
                  <a:lnTo>
                    <a:pt x="53" y="24"/>
                  </a:lnTo>
                  <a:lnTo>
                    <a:pt x="52" y="26"/>
                  </a:lnTo>
                  <a:lnTo>
                    <a:pt x="51" y="27"/>
                  </a:lnTo>
                  <a:lnTo>
                    <a:pt x="49" y="29"/>
                  </a:lnTo>
                  <a:lnTo>
                    <a:pt x="48" y="30"/>
                  </a:lnTo>
                  <a:lnTo>
                    <a:pt x="47" y="30"/>
                  </a:lnTo>
                  <a:lnTo>
                    <a:pt x="47" y="31"/>
                  </a:lnTo>
                  <a:lnTo>
                    <a:pt x="46" y="31"/>
                  </a:lnTo>
                  <a:lnTo>
                    <a:pt x="48" y="45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FF9E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2" name="Freeform 278"/>
            <p:cNvSpPr>
              <a:spLocks/>
            </p:cNvSpPr>
            <p:nvPr/>
          </p:nvSpPr>
          <p:spPr bwMode="auto">
            <a:xfrm>
              <a:off x="4064" y="1820"/>
              <a:ext cx="40" cy="18"/>
            </a:xfrm>
            <a:custGeom>
              <a:avLst/>
              <a:gdLst>
                <a:gd name="T0" fmla="*/ 15 w 40"/>
                <a:gd name="T1" fmla="*/ 18 h 18"/>
                <a:gd name="T2" fmla="*/ 16 w 40"/>
                <a:gd name="T3" fmla="*/ 18 h 18"/>
                <a:gd name="T4" fmla="*/ 18 w 40"/>
                <a:gd name="T5" fmla="*/ 18 h 18"/>
                <a:gd name="T6" fmla="*/ 19 w 40"/>
                <a:gd name="T7" fmla="*/ 18 h 18"/>
                <a:gd name="T8" fmla="*/ 21 w 40"/>
                <a:gd name="T9" fmla="*/ 18 h 18"/>
                <a:gd name="T10" fmla="*/ 22 w 40"/>
                <a:gd name="T11" fmla="*/ 17 h 18"/>
                <a:gd name="T12" fmla="*/ 24 w 40"/>
                <a:gd name="T13" fmla="*/ 17 h 18"/>
                <a:gd name="T14" fmla="*/ 26 w 40"/>
                <a:gd name="T15" fmla="*/ 16 h 18"/>
                <a:gd name="T16" fmla="*/ 28 w 40"/>
                <a:gd name="T17" fmla="*/ 15 h 18"/>
                <a:gd name="T18" fmla="*/ 30 w 40"/>
                <a:gd name="T19" fmla="*/ 15 h 18"/>
                <a:gd name="T20" fmla="*/ 32 w 40"/>
                <a:gd name="T21" fmla="*/ 14 h 18"/>
                <a:gd name="T22" fmla="*/ 34 w 40"/>
                <a:gd name="T23" fmla="*/ 13 h 18"/>
                <a:gd name="T24" fmla="*/ 36 w 40"/>
                <a:gd name="T25" fmla="*/ 12 h 18"/>
                <a:gd name="T26" fmla="*/ 37 w 40"/>
                <a:gd name="T27" fmla="*/ 12 h 18"/>
                <a:gd name="T28" fmla="*/ 39 w 40"/>
                <a:gd name="T29" fmla="*/ 11 h 18"/>
                <a:gd name="T30" fmla="*/ 40 w 40"/>
                <a:gd name="T31" fmla="*/ 10 h 18"/>
                <a:gd name="T32" fmla="*/ 40 w 40"/>
                <a:gd name="T33" fmla="*/ 9 h 18"/>
                <a:gd name="T34" fmla="*/ 33 w 40"/>
                <a:gd name="T35" fmla="*/ 0 h 18"/>
                <a:gd name="T36" fmla="*/ 33 w 40"/>
                <a:gd name="T37" fmla="*/ 1 h 18"/>
                <a:gd name="T38" fmla="*/ 32 w 40"/>
                <a:gd name="T39" fmla="*/ 2 h 18"/>
                <a:gd name="T40" fmla="*/ 32 w 40"/>
                <a:gd name="T41" fmla="*/ 2 h 18"/>
                <a:gd name="T42" fmla="*/ 31 w 40"/>
                <a:gd name="T43" fmla="*/ 3 h 18"/>
                <a:gd name="T44" fmla="*/ 31 w 40"/>
                <a:gd name="T45" fmla="*/ 3 h 18"/>
                <a:gd name="T46" fmla="*/ 30 w 40"/>
                <a:gd name="T47" fmla="*/ 3 h 18"/>
                <a:gd name="T48" fmla="*/ 29 w 40"/>
                <a:gd name="T49" fmla="*/ 4 h 18"/>
                <a:gd name="T50" fmla="*/ 29 w 40"/>
                <a:gd name="T51" fmla="*/ 4 h 18"/>
                <a:gd name="T52" fmla="*/ 27 w 40"/>
                <a:gd name="T53" fmla="*/ 5 h 18"/>
                <a:gd name="T54" fmla="*/ 26 w 40"/>
                <a:gd name="T55" fmla="*/ 5 h 18"/>
                <a:gd name="T56" fmla="*/ 24 w 40"/>
                <a:gd name="T57" fmla="*/ 6 h 18"/>
                <a:gd name="T58" fmla="*/ 22 w 40"/>
                <a:gd name="T59" fmla="*/ 7 h 18"/>
                <a:gd name="T60" fmla="*/ 20 w 40"/>
                <a:gd name="T61" fmla="*/ 7 h 18"/>
                <a:gd name="T62" fmla="*/ 18 w 40"/>
                <a:gd name="T63" fmla="*/ 8 h 18"/>
                <a:gd name="T64" fmla="*/ 15 w 40"/>
                <a:gd name="T65" fmla="*/ 8 h 18"/>
                <a:gd name="T66" fmla="*/ 14 w 40"/>
                <a:gd name="T67" fmla="*/ 8 h 18"/>
                <a:gd name="T68" fmla="*/ 13 w 40"/>
                <a:gd name="T69" fmla="*/ 7 h 18"/>
                <a:gd name="T70" fmla="*/ 12 w 40"/>
                <a:gd name="T71" fmla="*/ 5 h 18"/>
                <a:gd name="T72" fmla="*/ 11 w 40"/>
                <a:gd name="T73" fmla="*/ 4 h 18"/>
                <a:gd name="T74" fmla="*/ 10 w 40"/>
                <a:gd name="T75" fmla="*/ 3 h 18"/>
                <a:gd name="T76" fmla="*/ 10 w 40"/>
                <a:gd name="T77" fmla="*/ 3 h 18"/>
                <a:gd name="T78" fmla="*/ 9 w 40"/>
                <a:gd name="T79" fmla="*/ 2 h 18"/>
                <a:gd name="T80" fmla="*/ 8 w 40"/>
                <a:gd name="T81" fmla="*/ 2 h 18"/>
                <a:gd name="T82" fmla="*/ 7 w 40"/>
                <a:gd name="T83" fmla="*/ 2 h 18"/>
                <a:gd name="T84" fmla="*/ 6 w 40"/>
                <a:gd name="T85" fmla="*/ 3 h 18"/>
                <a:gd name="T86" fmla="*/ 6 w 40"/>
                <a:gd name="T87" fmla="*/ 5 h 18"/>
                <a:gd name="T88" fmla="*/ 7 w 40"/>
                <a:gd name="T89" fmla="*/ 7 h 18"/>
                <a:gd name="T90" fmla="*/ 7 w 40"/>
                <a:gd name="T91" fmla="*/ 8 h 18"/>
                <a:gd name="T92" fmla="*/ 0 w 40"/>
                <a:gd name="T93" fmla="*/ 7 h 18"/>
                <a:gd name="T94" fmla="*/ 2 w 40"/>
                <a:gd name="T95" fmla="*/ 18 h 18"/>
                <a:gd name="T96" fmla="*/ 3 w 40"/>
                <a:gd name="T97" fmla="*/ 18 h 18"/>
                <a:gd name="T98" fmla="*/ 5 w 40"/>
                <a:gd name="T99" fmla="*/ 18 h 18"/>
                <a:gd name="T100" fmla="*/ 8 w 40"/>
                <a:gd name="T101" fmla="*/ 18 h 18"/>
                <a:gd name="T102" fmla="*/ 10 w 40"/>
                <a:gd name="T103" fmla="*/ 18 h 18"/>
                <a:gd name="T104" fmla="*/ 12 w 40"/>
                <a:gd name="T105" fmla="*/ 18 h 18"/>
                <a:gd name="T106" fmla="*/ 14 w 40"/>
                <a:gd name="T107" fmla="*/ 18 h 18"/>
                <a:gd name="T108" fmla="*/ 15 w 40"/>
                <a:gd name="T109" fmla="*/ 18 h 18"/>
                <a:gd name="T110" fmla="*/ 15 w 40"/>
                <a:gd name="T11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0" h="18">
                  <a:moveTo>
                    <a:pt x="15" y="18"/>
                  </a:moveTo>
                  <a:lnTo>
                    <a:pt x="16" y="18"/>
                  </a:lnTo>
                  <a:lnTo>
                    <a:pt x="18" y="18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2" y="17"/>
                  </a:lnTo>
                  <a:lnTo>
                    <a:pt x="24" y="17"/>
                  </a:lnTo>
                  <a:lnTo>
                    <a:pt x="26" y="16"/>
                  </a:lnTo>
                  <a:lnTo>
                    <a:pt x="28" y="15"/>
                  </a:lnTo>
                  <a:lnTo>
                    <a:pt x="30" y="15"/>
                  </a:lnTo>
                  <a:lnTo>
                    <a:pt x="32" y="14"/>
                  </a:lnTo>
                  <a:lnTo>
                    <a:pt x="34" y="13"/>
                  </a:lnTo>
                  <a:lnTo>
                    <a:pt x="36" y="12"/>
                  </a:lnTo>
                  <a:lnTo>
                    <a:pt x="37" y="12"/>
                  </a:lnTo>
                  <a:lnTo>
                    <a:pt x="39" y="11"/>
                  </a:lnTo>
                  <a:lnTo>
                    <a:pt x="40" y="10"/>
                  </a:lnTo>
                  <a:lnTo>
                    <a:pt x="40" y="9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0" y="3"/>
                  </a:lnTo>
                  <a:lnTo>
                    <a:pt x="29" y="4"/>
                  </a:lnTo>
                  <a:lnTo>
                    <a:pt x="29" y="4"/>
                  </a:lnTo>
                  <a:lnTo>
                    <a:pt x="27" y="5"/>
                  </a:lnTo>
                  <a:lnTo>
                    <a:pt x="26" y="5"/>
                  </a:lnTo>
                  <a:lnTo>
                    <a:pt x="24" y="6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18" y="8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7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7" y="7"/>
                  </a:lnTo>
                  <a:lnTo>
                    <a:pt x="7" y="8"/>
                  </a:lnTo>
                  <a:lnTo>
                    <a:pt x="0" y="7"/>
                  </a:lnTo>
                  <a:lnTo>
                    <a:pt x="2" y="18"/>
                  </a:lnTo>
                  <a:lnTo>
                    <a:pt x="3" y="18"/>
                  </a:lnTo>
                  <a:lnTo>
                    <a:pt x="5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5" y="18"/>
                  </a:lnTo>
                  <a:lnTo>
                    <a:pt x="15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3" name="Freeform 279"/>
            <p:cNvSpPr>
              <a:spLocks/>
            </p:cNvSpPr>
            <p:nvPr/>
          </p:nvSpPr>
          <p:spPr bwMode="auto">
            <a:xfrm>
              <a:off x="4079" y="1817"/>
              <a:ext cx="28" cy="19"/>
            </a:xfrm>
            <a:custGeom>
              <a:avLst/>
              <a:gdLst>
                <a:gd name="T0" fmla="*/ 2 w 28"/>
                <a:gd name="T1" fmla="*/ 19 h 19"/>
                <a:gd name="T2" fmla="*/ 3 w 28"/>
                <a:gd name="T3" fmla="*/ 19 h 19"/>
                <a:gd name="T4" fmla="*/ 4 w 28"/>
                <a:gd name="T5" fmla="*/ 19 h 19"/>
                <a:gd name="T6" fmla="*/ 6 w 28"/>
                <a:gd name="T7" fmla="*/ 18 h 19"/>
                <a:gd name="T8" fmla="*/ 7 w 28"/>
                <a:gd name="T9" fmla="*/ 18 h 19"/>
                <a:gd name="T10" fmla="*/ 9 w 28"/>
                <a:gd name="T11" fmla="*/ 17 h 19"/>
                <a:gd name="T12" fmla="*/ 10 w 28"/>
                <a:gd name="T13" fmla="*/ 17 h 19"/>
                <a:gd name="T14" fmla="*/ 12 w 28"/>
                <a:gd name="T15" fmla="*/ 16 h 19"/>
                <a:gd name="T16" fmla="*/ 14 w 28"/>
                <a:gd name="T17" fmla="*/ 16 h 19"/>
                <a:gd name="T18" fmla="*/ 15 w 28"/>
                <a:gd name="T19" fmla="*/ 15 h 19"/>
                <a:gd name="T20" fmla="*/ 17 w 28"/>
                <a:gd name="T21" fmla="*/ 14 h 19"/>
                <a:gd name="T22" fmla="*/ 19 w 28"/>
                <a:gd name="T23" fmla="*/ 14 h 19"/>
                <a:gd name="T24" fmla="*/ 20 w 28"/>
                <a:gd name="T25" fmla="*/ 13 h 19"/>
                <a:gd name="T26" fmla="*/ 21 w 28"/>
                <a:gd name="T27" fmla="*/ 12 h 19"/>
                <a:gd name="T28" fmla="*/ 23 w 28"/>
                <a:gd name="T29" fmla="*/ 12 h 19"/>
                <a:gd name="T30" fmla="*/ 23 w 28"/>
                <a:gd name="T31" fmla="*/ 11 h 19"/>
                <a:gd name="T32" fmla="*/ 24 w 28"/>
                <a:gd name="T33" fmla="*/ 11 h 19"/>
                <a:gd name="T34" fmla="*/ 26 w 28"/>
                <a:gd name="T35" fmla="*/ 9 h 19"/>
                <a:gd name="T36" fmla="*/ 27 w 28"/>
                <a:gd name="T37" fmla="*/ 8 h 19"/>
                <a:gd name="T38" fmla="*/ 28 w 28"/>
                <a:gd name="T39" fmla="*/ 7 h 19"/>
                <a:gd name="T40" fmla="*/ 28 w 28"/>
                <a:gd name="T41" fmla="*/ 6 h 19"/>
                <a:gd name="T42" fmla="*/ 28 w 28"/>
                <a:gd name="T43" fmla="*/ 5 h 19"/>
                <a:gd name="T44" fmla="*/ 28 w 28"/>
                <a:gd name="T45" fmla="*/ 3 h 19"/>
                <a:gd name="T46" fmla="*/ 28 w 28"/>
                <a:gd name="T47" fmla="*/ 1 h 19"/>
                <a:gd name="T48" fmla="*/ 27 w 28"/>
                <a:gd name="T49" fmla="*/ 0 h 19"/>
                <a:gd name="T50" fmla="*/ 20 w 28"/>
                <a:gd name="T51" fmla="*/ 3 h 19"/>
                <a:gd name="T52" fmla="*/ 20 w 28"/>
                <a:gd name="T53" fmla="*/ 4 h 19"/>
                <a:gd name="T54" fmla="*/ 19 w 28"/>
                <a:gd name="T55" fmla="*/ 6 h 19"/>
                <a:gd name="T56" fmla="*/ 18 w 28"/>
                <a:gd name="T57" fmla="*/ 7 h 19"/>
                <a:gd name="T58" fmla="*/ 17 w 28"/>
                <a:gd name="T59" fmla="*/ 8 h 19"/>
                <a:gd name="T60" fmla="*/ 15 w 28"/>
                <a:gd name="T61" fmla="*/ 9 h 19"/>
                <a:gd name="T62" fmla="*/ 12 w 28"/>
                <a:gd name="T63" fmla="*/ 10 h 19"/>
                <a:gd name="T64" fmla="*/ 9 w 28"/>
                <a:gd name="T65" fmla="*/ 11 h 19"/>
                <a:gd name="T66" fmla="*/ 7 w 28"/>
                <a:gd name="T67" fmla="*/ 12 h 19"/>
                <a:gd name="T68" fmla="*/ 5 w 28"/>
                <a:gd name="T69" fmla="*/ 12 h 19"/>
                <a:gd name="T70" fmla="*/ 3 w 28"/>
                <a:gd name="T71" fmla="*/ 12 h 19"/>
                <a:gd name="T72" fmla="*/ 1 w 28"/>
                <a:gd name="T73" fmla="*/ 12 h 19"/>
                <a:gd name="T74" fmla="*/ 0 w 28"/>
                <a:gd name="T75" fmla="*/ 13 h 19"/>
                <a:gd name="T76" fmla="*/ 2 w 28"/>
                <a:gd name="T7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8" h="19">
                  <a:moveTo>
                    <a:pt x="2" y="19"/>
                  </a:moveTo>
                  <a:lnTo>
                    <a:pt x="3" y="19"/>
                  </a:lnTo>
                  <a:lnTo>
                    <a:pt x="4" y="19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5" y="15"/>
                  </a:lnTo>
                  <a:lnTo>
                    <a:pt x="17" y="14"/>
                  </a:lnTo>
                  <a:lnTo>
                    <a:pt x="19" y="14"/>
                  </a:lnTo>
                  <a:lnTo>
                    <a:pt x="20" y="13"/>
                  </a:lnTo>
                  <a:lnTo>
                    <a:pt x="21" y="12"/>
                  </a:lnTo>
                  <a:lnTo>
                    <a:pt x="23" y="12"/>
                  </a:lnTo>
                  <a:lnTo>
                    <a:pt x="23" y="11"/>
                  </a:lnTo>
                  <a:lnTo>
                    <a:pt x="24" y="11"/>
                  </a:lnTo>
                  <a:lnTo>
                    <a:pt x="26" y="9"/>
                  </a:lnTo>
                  <a:lnTo>
                    <a:pt x="27" y="8"/>
                  </a:lnTo>
                  <a:lnTo>
                    <a:pt x="28" y="7"/>
                  </a:lnTo>
                  <a:lnTo>
                    <a:pt x="28" y="6"/>
                  </a:lnTo>
                  <a:lnTo>
                    <a:pt x="28" y="5"/>
                  </a:lnTo>
                  <a:lnTo>
                    <a:pt x="28" y="3"/>
                  </a:lnTo>
                  <a:lnTo>
                    <a:pt x="28" y="1"/>
                  </a:lnTo>
                  <a:lnTo>
                    <a:pt x="27" y="0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19" y="6"/>
                  </a:lnTo>
                  <a:lnTo>
                    <a:pt x="18" y="7"/>
                  </a:lnTo>
                  <a:lnTo>
                    <a:pt x="17" y="8"/>
                  </a:lnTo>
                  <a:lnTo>
                    <a:pt x="15" y="9"/>
                  </a:lnTo>
                  <a:lnTo>
                    <a:pt x="12" y="10"/>
                  </a:lnTo>
                  <a:lnTo>
                    <a:pt x="9" y="11"/>
                  </a:lnTo>
                  <a:lnTo>
                    <a:pt x="7" y="12"/>
                  </a:lnTo>
                  <a:lnTo>
                    <a:pt x="5" y="12"/>
                  </a:lnTo>
                  <a:lnTo>
                    <a:pt x="3" y="12"/>
                  </a:lnTo>
                  <a:lnTo>
                    <a:pt x="1" y="12"/>
                  </a:lnTo>
                  <a:lnTo>
                    <a:pt x="0" y="13"/>
                  </a:lnTo>
                  <a:lnTo>
                    <a:pt x="2" y="19"/>
                  </a:lnTo>
                  <a:close/>
                </a:path>
              </a:pathLst>
            </a:custGeom>
            <a:solidFill>
              <a:srgbClr val="FF9E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4" name="Freeform 280"/>
            <p:cNvSpPr>
              <a:spLocks/>
            </p:cNvSpPr>
            <p:nvPr/>
          </p:nvSpPr>
          <p:spPr bwMode="auto">
            <a:xfrm>
              <a:off x="4067" y="1824"/>
              <a:ext cx="11" cy="12"/>
            </a:xfrm>
            <a:custGeom>
              <a:avLst/>
              <a:gdLst>
                <a:gd name="T0" fmla="*/ 9 w 11"/>
                <a:gd name="T1" fmla="*/ 6 h 12"/>
                <a:gd name="T2" fmla="*/ 9 w 11"/>
                <a:gd name="T3" fmla="*/ 5 h 12"/>
                <a:gd name="T4" fmla="*/ 8 w 11"/>
                <a:gd name="T5" fmla="*/ 4 h 12"/>
                <a:gd name="T6" fmla="*/ 8 w 11"/>
                <a:gd name="T7" fmla="*/ 3 h 12"/>
                <a:gd name="T8" fmla="*/ 7 w 11"/>
                <a:gd name="T9" fmla="*/ 2 h 12"/>
                <a:gd name="T10" fmla="*/ 7 w 11"/>
                <a:gd name="T11" fmla="*/ 1 h 12"/>
                <a:gd name="T12" fmla="*/ 6 w 11"/>
                <a:gd name="T13" fmla="*/ 1 h 12"/>
                <a:gd name="T14" fmla="*/ 6 w 11"/>
                <a:gd name="T15" fmla="*/ 1 h 12"/>
                <a:gd name="T16" fmla="*/ 5 w 11"/>
                <a:gd name="T17" fmla="*/ 0 h 12"/>
                <a:gd name="T18" fmla="*/ 5 w 11"/>
                <a:gd name="T19" fmla="*/ 1 h 12"/>
                <a:gd name="T20" fmla="*/ 5 w 11"/>
                <a:gd name="T21" fmla="*/ 3 h 12"/>
                <a:gd name="T22" fmla="*/ 6 w 11"/>
                <a:gd name="T23" fmla="*/ 5 h 12"/>
                <a:gd name="T24" fmla="*/ 6 w 11"/>
                <a:gd name="T25" fmla="*/ 5 h 12"/>
                <a:gd name="T26" fmla="*/ 0 w 11"/>
                <a:gd name="T27" fmla="*/ 5 h 12"/>
                <a:gd name="T28" fmla="*/ 1 w 11"/>
                <a:gd name="T29" fmla="*/ 12 h 12"/>
                <a:gd name="T30" fmla="*/ 1 w 11"/>
                <a:gd name="T31" fmla="*/ 12 h 12"/>
                <a:gd name="T32" fmla="*/ 2 w 11"/>
                <a:gd name="T33" fmla="*/ 12 h 12"/>
                <a:gd name="T34" fmla="*/ 3 w 11"/>
                <a:gd name="T35" fmla="*/ 12 h 12"/>
                <a:gd name="T36" fmla="*/ 4 w 11"/>
                <a:gd name="T37" fmla="*/ 12 h 12"/>
                <a:gd name="T38" fmla="*/ 5 w 11"/>
                <a:gd name="T39" fmla="*/ 12 h 12"/>
                <a:gd name="T40" fmla="*/ 6 w 11"/>
                <a:gd name="T41" fmla="*/ 12 h 12"/>
                <a:gd name="T42" fmla="*/ 6 w 11"/>
                <a:gd name="T43" fmla="*/ 12 h 12"/>
                <a:gd name="T44" fmla="*/ 7 w 11"/>
                <a:gd name="T45" fmla="*/ 12 h 12"/>
                <a:gd name="T46" fmla="*/ 7 w 11"/>
                <a:gd name="T47" fmla="*/ 12 h 12"/>
                <a:gd name="T48" fmla="*/ 8 w 11"/>
                <a:gd name="T49" fmla="*/ 12 h 12"/>
                <a:gd name="T50" fmla="*/ 8 w 11"/>
                <a:gd name="T51" fmla="*/ 11 h 12"/>
                <a:gd name="T52" fmla="*/ 9 w 11"/>
                <a:gd name="T53" fmla="*/ 11 h 12"/>
                <a:gd name="T54" fmla="*/ 9 w 11"/>
                <a:gd name="T55" fmla="*/ 11 h 12"/>
                <a:gd name="T56" fmla="*/ 10 w 11"/>
                <a:gd name="T57" fmla="*/ 11 h 12"/>
                <a:gd name="T58" fmla="*/ 10 w 11"/>
                <a:gd name="T59" fmla="*/ 11 h 12"/>
                <a:gd name="T60" fmla="*/ 11 w 11"/>
                <a:gd name="T61" fmla="*/ 10 h 12"/>
                <a:gd name="T62" fmla="*/ 9 w 11"/>
                <a:gd name="T6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" h="12">
                  <a:moveTo>
                    <a:pt x="9" y="6"/>
                  </a:moveTo>
                  <a:lnTo>
                    <a:pt x="9" y="5"/>
                  </a:lnTo>
                  <a:lnTo>
                    <a:pt x="8" y="4"/>
                  </a:lnTo>
                  <a:lnTo>
                    <a:pt x="8" y="3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3"/>
                  </a:lnTo>
                  <a:lnTo>
                    <a:pt x="6" y="5"/>
                  </a:lnTo>
                  <a:lnTo>
                    <a:pt x="6" y="5"/>
                  </a:lnTo>
                  <a:lnTo>
                    <a:pt x="0" y="5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1" y="10"/>
                  </a:lnTo>
                  <a:lnTo>
                    <a:pt x="9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5" name="Freeform 281"/>
            <p:cNvSpPr>
              <a:spLocks/>
            </p:cNvSpPr>
            <p:nvPr/>
          </p:nvSpPr>
          <p:spPr bwMode="auto">
            <a:xfrm>
              <a:off x="4056" y="1746"/>
              <a:ext cx="46" cy="46"/>
            </a:xfrm>
            <a:custGeom>
              <a:avLst/>
              <a:gdLst>
                <a:gd name="T0" fmla="*/ 35 w 46"/>
                <a:gd name="T1" fmla="*/ 5 h 46"/>
                <a:gd name="T2" fmla="*/ 31 w 46"/>
                <a:gd name="T3" fmla="*/ 3 h 46"/>
                <a:gd name="T4" fmla="*/ 27 w 46"/>
                <a:gd name="T5" fmla="*/ 1 h 46"/>
                <a:gd name="T6" fmla="*/ 22 w 46"/>
                <a:gd name="T7" fmla="*/ 0 h 46"/>
                <a:gd name="T8" fmla="*/ 18 w 46"/>
                <a:gd name="T9" fmla="*/ 0 h 46"/>
                <a:gd name="T10" fmla="*/ 15 w 46"/>
                <a:gd name="T11" fmla="*/ 1 h 46"/>
                <a:gd name="T12" fmla="*/ 11 w 46"/>
                <a:gd name="T13" fmla="*/ 1 h 46"/>
                <a:gd name="T14" fmla="*/ 9 w 46"/>
                <a:gd name="T15" fmla="*/ 2 h 46"/>
                <a:gd name="T16" fmla="*/ 6 w 46"/>
                <a:gd name="T17" fmla="*/ 4 h 46"/>
                <a:gd name="T18" fmla="*/ 2 w 46"/>
                <a:gd name="T19" fmla="*/ 7 h 46"/>
                <a:gd name="T20" fmla="*/ 1 w 46"/>
                <a:gd name="T21" fmla="*/ 10 h 46"/>
                <a:gd name="T22" fmla="*/ 0 w 46"/>
                <a:gd name="T23" fmla="*/ 15 h 46"/>
                <a:gd name="T24" fmla="*/ 0 w 46"/>
                <a:gd name="T25" fmla="*/ 19 h 46"/>
                <a:gd name="T26" fmla="*/ 1 w 46"/>
                <a:gd name="T27" fmla="*/ 22 h 46"/>
                <a:gd name="T28" fmla="*/ 2 w 46"/>
                <a:gd name="T29" fmla="*/ 25 h 46"/>
                <a:gd name="T30" fmla="*/ 4 w 46"/>
                <a:gd name="T31" fmla="*/ 28 h 46"/>
                <a:gd name="T32" fmla="*/ 7 w 46"/>
                <a:gd name="T33" fmla="*/ 30 h 46"/>
                <a:gd name="T34" fmla="*/ 10 w 46"/>
                <a:gd name="T35" fmla="*/ 32 h 46"/>
                <a:gd name="T36" fmla="*/ 14 w 46"/>
                <a:gd name="T37" fmla="*/ 33 h 46"/>
                <a:gd name="T38" fmla="*/ 18 w 46"/>
                <a:gd name="T39" fmla="*/ 33 h 46"/>
                <a:gd name="T40" fmla="*/ 21 w 46"/>
                <a:gd name="T41" fmla="*/ 34 h 46"/>
                <a:gd name="T42" fmla="*/ 24 w 46"/>
                <a:gd name="T43" fmla="*/ 33 h 46"/>
                <a:gd name="T44" fmla="*/ 26 w 46"/>
                <a:gd name="T45" fmla="*/ 33 h 46"/>
                <a:gd name="T46" fmla="*/ 28 w 46"/>
                <a:gd name="T47" fmla="*/ 33 h 46"/>
                <a:gd name="T48" fmla="*/ 29 w 46"/>
                <a:gd name="T49" fmla="*/ 38 h 46"/>
                <a:gd name="T50" fmla="*/ 29 w 46"/>
                <a:gd name="T51" fmla="*/ 45 h 46"/>
                <a:gd name="T52" fmla="*/ 32 w 46"/>
                <a:gd name="T53" fmla="*/ 46 h 46"/>
                <a:gd name="T54" fmla="*/ 36 w 46"/>
                <a:gd name="T55" fmla="*/ 46 h 46"/>
                <a:gd name="T56" fmla="*/ 41 w 46"/>
                <a:gd name="T57" fmla="*/ 45 h 46"/>
                <a:gd name="T58" fmla="*/ 45 w 46"/>
                <a:gd name="T59" fmla="*/ 43 h 46"/>
                <a:gd name="T60" fmla="*/ 46 w 46"/>
                <a:gd name="T61" fmla="*/ 39 h 46"/>
                <a:gd name="T62" fmla="*/ 45 w 46"/>
                <a:gd name="T63" fmla="*/ 30 h 46"/>
                <a:gd name="T64" fmla="*/ 43 w 46"/>
                <a:gd name="T65" fmla="*/ 19 h 46"/>
                <a:gd name="T66" fmla="*/ 40 w 46"/>
                <a:gd name="T67" fmla="*/ 1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6" h="46">
                  <a:moveTo>
                    <a:pt x="38" y="7"/>
                  </a:moveTo>
                  <a:lnTo>
                    <a:pt x="35" y="5"/>
                  </a:lnTo>
                  <a:lnTo>
                    <a:pt x="33" y="4"/>
                  </a:lnTo>
                  <a:lnTo>
                    <a:pt x="31" y="3"/>
                  </a:lnTo>
                  <a:lnTo>
                    <a:pt x="29" y="2"/>
                  </a:lnTo>
                  <a:lnTo>
                    <a:pt x="27" y="1"/>
                  </a:lnTo>
                  <a:lnTo>
                    <a:pt x="24" y="1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5"/>
                  </a:lnTo>
                  <a:lnTo>
                    <a:pt x="2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1" y="22"/>
                  </a:lnTo>
                  <a:lnTo>
                    <a:pt x="1" y="23"/>
                  </a:lnTo>
                  <a:lnTo>
                    <a:pt x="2" y="25"/>
                  </a:lnTo>
                  <a:lnTo>
                    <a:pt x="3" y="26"/>
                  </a:lnTo>
                  <a:lnTo>
                    <a:pt x="4" y="28"/>
                  </a:lnTo>
                  <a:lnTo>
                    <a:pt x="5" y="29"/>
                  </a:lnTo>
                  <a:lnTo>
                    <a:pt x="7" y="30"/>
                  </a:lnTo>
                  <a:lnTo>
                    <a:pt x="8" y="31"/>
                  </a:lnTo>
                  <a:lnTo>
                    <a:pt x="10" y="32"/>
                  </a:lnTo>
                  <a:lnTo>
                    <a:pt x="12" y="32"/>
                  </a:lnTo>
                  <a:lnTo>
                    <a:pt x="14" y="33"/>
                  </a:lnTo>
                  <a:lnTo>
                    <a:pt x="16" y="33"/>
                  </a:lnTo>
                  <a:lnTo>
                    <a:pt x="18" y="33"/>
                  </a:lnTo>
                  <a:lnTo>
                    <a:pt x="20" y="34"/>
                  </a:lnTo>
                  <a:lnTo>
                    <a:pt x="21" y="34"/>
                  </a:lnTo>
                  <a:lnTo>
                    <a:pt x="23" y="34"/>
                  </a:lnTo>
                  <a:lnTo>
                    <a:pt x="24" y="33"/>
                  </a:lnTo>
                  <a:lnTo>
                    <a:pt x="25" y="33"/>
                  </a:lnTo>
                  <a:lnTo>
                    <a:pt x="26" y="33"/>
                  </a:lnTo>
                  <a:lnTo>
                    <a:pt x="27" y="33"/>
                  </a:lnTo>
                  <a:lnTo>
                    <a:pt x="28" y="33"/>
                  </a:lnTo>
                  <a:lnTo>
                    <a:pt x="29" y="33"/>
                  </a:lnTo>
                  <a:lnTo>
                    <a:pt x="29" y="38"/>
                  </a:lnTo>
                  <a:lnTo>
                    <a:pt x="29" y="42"/>
                  </a:lnTo>
                  <a:lnTo>
                    <a:pt x="29" y="45"/>
                  </a:lnTo>
                  <a:lnTo>
                    <a:pt x="30" y="46"/>
                  </a:lnTo>
                  <a:lnTo>
                    <a:pt x="32" y="46"/>
                  </a:lnTo>
                  <a:lnTo>
                    <a:pt x="34" y="46"/>
                  </a:lnTo>
                  <a:lnTo>
                    <a:pt x="36" y="46"/>
                  </a:lnTo>
                  <a:lnTo>
                    <a:pt x="39" y="46"/>
                  </a:lnTo>
                  <a:lnTo>
                    <a:pt x="41" y="45"/>
                  </a:lnTo>
                  <a:lnTo>
                    <a:pt x="43" y="44"/>
                  </a:lnTo>
                  <a:lnTo>
                    <a:pt x="45" y="43"/>
                  </a:lnTo>
                  <a:lnTo>
                    <a:pt x="45" y="41"/>
                  </a:lnTo>
                  <a:lnTo>
                    <a:pt x="46" y="39"/>
                  </a:lnTo>
                  <a:lnTo>
                    <a:pt x="46" y="35"/>
                  </a:lnTo>
                  <a:lnTo>
                    <a:pt x="45" y="30"/>
                  </a:lnTo>
                  <a:lnTo>
                    <a:pt x="44" y="24"/>
                  </a:lnTo>
                  <a:lnTo>
                    <a:pt x="43" y="19"/>
                  </a:lnTo>
                  <a:lnTo>
                    <a:pt x="42" y="14"/>
                  </a:lnTo>
                  <a:lnTo>
                    <a:pt x="40" y="10"/>
                  </a:lnTo>
                  <a:lnTo>
                    <a:pt x="38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6" name="Freeform 282"/>
            <p:cNvSpPr>
              <a:spLocks/>
            </p:cNvSpPr>
            <p:nvPr/>
          </p:nvSpPr>
          <p:spPr bwMode="auto">
            <a:xfrm>
              <a:off x="4050" y="1753"/>
              <a:ext cx="50" cy="43"/>
            </a:xfrm>
            <a:custGeom>
              <a:avLst/>
              <a:gdLst>
                <a:gd name="T0" fmla="*/ 49 w 50"/>
                <a:gd name="T1" fmla="*/ 18 h 43"/>
                <a:gd name="T2" fmla="*/ 50 w 50"/>
                <a:gd name="T3" fmla="*/ 21 h 43"/>
                <a:gd name="T4" fmla="*/ 50 w 50"/>
                <a:gd name="T5" fmla="*/ 24 h 43"/>
                <a:gd name="T6" fmla="*/ 48 w 50"/>
                <a:gd name="T7" fmla="*/ 27 h 43"/>
                <a:gd name="T8" fmla="*/ 47 w 50"/>
                <a:gd name="T9" fmla="*/ 30 h 43"/>
                <a:gd name="T10" fmla="*/ 44 w 50"/>
                <a:gd name="T11" fmla="*/ 31 h 43"/>
                <a:gd name="T12" fmla="*/ 42 w 50"/>
                <a:gd name="T13" fmla="*/ 31 h 43"/>
                <a:gd name="T14" fmla="*/ 42 w 50"/>
                <a:gd name="T15" fmla="*/ 31 h 43"/>
                <a:gd name="T16" fmla="*/ 41 w 50"/>
                <a:gd name="T17" fmla="*/ 32 h 43"/>
                <a:gd name="T18" fmla="*/ 40 w 50"/>
                <a:gd name="T19" fmla="*/ 35 h 43"/>
                <a:gd name="T20" fmla="*/ 38 w 50"/>
                <a:gd name="T21" fmla="*/ 37 h 43"/>
                <a:gd name="T22" fmla="*/ 35 w 50"/>
                <a:gd name="T23" fmla="*/ 39 h 43"/>
                <a:gd name="T24" fmla="*/ 33 w 50"/>
                <a:gd name="T25" fmla="*/ 41 h 43"/>
                <a:gd name="T26" fmla="*/ 30 w 50"/>
                <a:gd name="T27" fmla="*/ 42 h 43"/>
                <a:gd name="T28" fmla="*/ 27 w 50"/>
                <a:gd name="T29" fmla="*/ 43 h 43"/>
                <a:gd name="T30" fmla="*/ 24 w 50"/>
                <a:gd name="T31" fmla="*/ 43 h 43"/>
                <a:gd name="T32" fmla="*/ 20 w 50"/>
                <a:gd name="T33" fmla="*/ 43 h 43"/>
                <a:gd name="T34" fmla="*/ 16 w 50"/>
                <a:gd name="T35" fmla="*/ 42 h 43"/>
                <a:gd name="T36" fmla="*/ 12 w 50"/>
                <a:gd name="T37" fmla="*/ 41 h 43"/>
                <a:gd name="T38" fmla="*/ 8 w 50"/>
                <a:gd name="T39" fmla="*/ 38 h 43"/>
                <a:gd name="T40" fmla="*/ 5 w 50"/>
                <a:gd name="T41" fmla="*/ 35 h 43"/>
                <a:gd name="T42" fmla="*/ 3 w 50"/>
                <a:gd name="T43" fmla="*/ 32 h 43"/>
                <a:gd name="T44" fmla="*/ 1 w 50"/>
                <a:gd name="T45" fmla="*/ 28 h 43"/>
                <a:gd name="T46" fmla="*/ 0 w 50"/>
                <a:gd name="T47" fmla="*/ 23 h 43"/>
                <a:gd name="T48" fmla="*/ 0 w 50"/>
                <a:gd name="T49" fmla="*/ 19 h 43"/>
                <a:gd name="T50" fmla="*/ 1 w 50"/>
                <a:gd name="T51" fmla="*/ 14 h 43"/>
                <a:gd name="T52" fmla="*/ 3 w 50"/>
                <a:gd name="T53" fmla="*/ 10 h 43"/>
                <a:gd name="T54" fmla="*/ 5 w 50"/>
                <a:gd name="T55" fmla="*/ 8 h 43"/>
                <a:gd name="T56" fmla="*/ 6 w 50"/>
                <a:gd name="T57" fmla="*/ 7 h 43"/>
                <a:gd name="T58" fmla="*/ 7 w 50"/>
                <a:gd name="T59" fmla="*/ 6 h 43"/>
                <a:gd name="T60" fmla="*/ 8 w 50"/>
                <a:gd name="T61" fmla="*/ 5 h 43"/>
                <a:gd name="T62" fmla="*/ 8 w 50"/>
                <a:gd name="T63" fmla="*/ 4 h 43"/>
                <a:gd name="T64" fmla="*/ 10 w 50"/>
                <a:gd name="T65" fmla="*/ 3 h 43"/>
                <a:gd name="T66" fmla="*/ 13 w 50"/>
                <a:gd name="T67" fmla="*/ 2 h 43"/>
                <a:gd name="T68" fmla="*/ 18 w 50"/>
                <a:gd name="T69" fmla="*/ 0 h 43"/>
                <a:gd name="T70" fmla="*/ 23 w 50"/>
                <a:gd name="T71" fmla="*/ 0 h 43"/>
                <a:gd name="T72" fmla="*/ 28 w 50"/>
                <a:gd name="T73" fmla="*/ 0 h 43"/>
                <a:gd name="T74" fmla="*/ 31 w 50"/>
                <a:gd name="T75" fmla="*/ 1 h 43"/>
                <a:gd name="T76" fmla="*/ 34 w 50"/>
                <a:gd name="T77" fmla="*/ 3 h 43"/>
                <a:gd name="T78" fmla="*/ 37 w 50"/>
                <a:gd name="T79" fmla="*/ 5 h 43"/>
                <a:gd name="T80" fmla="*/ 39 w 50"/>
                <a:gd name="T81" fmla="*/ 7 h 43"/>
                <a:gd name="T82" fmla="*/ 41 w 50"/>
                <a:gd name="T83" fmla="*/ 9 h 43"/>
                <a:gd name="T84" fmla="*/ 44 w 50"/>
                <a:gd name="T85" fmla="*/ 12 h 43"/>
                <a:gd name="T86" fmla="*/ 47 w 50"/>
                <a:gd name="T87" fmla="*/ 1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0" h="43">
                  <a:moveTo>
                    <a:pt x="49" y="17"/>
                  </a:moveTo>
                  <a:lnTo>
                    <a:pt x="49" y="18"/>
                  </a:lnTo>
                  <a:lnTo>
                    <a:pt x="50" y="19"/>
                  </a:lnTo>
                  <a:lnTo>
                    <a:pt x="50" y="21"/>
                  </a:lnTo>
                  <a:lnTo>
                    <a:pt x="50" y="22"/>
                  </a:lnTo>
                  <a:lnTo>
                    <a:pt x="50" y="24"/>
                  </a:lnTo>
                  <a:lnTo>
                    <a:pt x="49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7" y="30"/>
                  </a:lnTo>
                  <a:lnTo>
                    <a:pt x="45" y="30"/>
                  </a:lnTo>
                  <a:lnTo>
                    <a:pt x="44" y="31"/>
                  </a:lnTo>
                  <a:lnTo>
                    <a:pt x="43" y="31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1" y="32"/>
                  </a:lnTo>
                  <a:lnTo>
                    <a:pt x="40" y="34"/>
                  </a:lnTo>
                  <a:lnTo>
                    <a:pt x="40" y="35"/>
                  </a:lnTo>
                  <a:lnTo>
                    <a:pt x="39" y="36"/>
                  </a:lnTo>
                  <a:lnTo>
                    <a:pt x="38" y="37"/>
                  </a:lnTo>
                  <a:lnTo>
                    <a:pt x="36" y="38"/>
                  </a:lnTo>
                  <a:lnTo>
                    <a:pt x="35" y="39"/>
                  </a:lnTo>
                  <a:lnTo>
                    <a:pt x="34" y="40"/>
                  </a:lnTo>
                  <a:lnTo>
                    <a:pt x="33" y="41"/>
                  </a:lnTo>
                  <a:lnTo>
                    <a:pt x="31" y="41"/>
                  </a:lnTo>
                  <a:lnTo>
                    <a:pt x="30" y="42"/>
                  </a:lnTo>
                  <a:lnTo>
                    <a:pt x="28" y="42"/>
                  </a:lnTo>
                  <a:lnTo>
                    <a:pt x="27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2" y="43"/>
                  </a:lnTo>
                  <a:lnTo>
                    <a:pt x="20" y="43"/>
                  </a:lnTo>
                  <a:lnTo>
                    <a:pt x="18" y="43"/>
                  </a:lnTo>
                  <a:lnTo>
                    <a:pt x="16" y="42"/>
                  </a:lnTo>
                  <a:lnTo>
                    <a:pt x="14" y="41"/>
                  </a:lnTo>
                  <a:lnTo>
                    <a:pt x="12" y="41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7" y="37"/>
                  </a:lnTo>
                  <a:lnTo>
                    <a:pt x="5" y="35"/>
                  </a:lnTo>
                  <a:lnTo>
                    <a:pt x="4" y="33"/>
                  </a:lnTo>
                  <a:lnTo>
                    <a:pt x="3" y="32"/>
                  </a:lnTo>
                  <a:lnTo>
                    <a:pt x="2" y="30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7"/>
                  </a:lnTo>
                  <a:lnTo>
                    <a:pt x="1" y="14"/>
                  </a:lnTo>
                  <a:lnTo>
                    <a:pt x="2" y="12"/>
                  </a:lnTo>
                  <a:lnTo>
                    <a:pt x="3" y="10"/>
                  </a:lnTo>
                  <a:lnTo>
                    <a:pt x="4" y="9"/>
                  </a:lnTo>
                  <a:lnTo>
                    <a:pt x="5" y="8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4"/>
                  </a:lnTo>
                  <a:lnTo>
                    <a:pt x="9" y="4"/>
                  </a:lnTo>
                  <a:lnTo>
                    <a:pt x="10" y="3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1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3" y="2"/>
                  </a:lnTo>
                  <a:lnTo>
                    <a:pt x="34" y="3"/>
                  </a:lnTo>
                  <a:lnTo>
                    <a:pt x="35" y="4"/>
                  </a:lnTo>
                  <a:lnTo>
                    <a:pt x="37" y="5"/>
                  </a:lnTo>
                  <a:lnTo>
                    <a:pt x="38" y="6"/>
                  </a:lnTo>
                  <a:lnTo>
                    <a:pt x="39" y="7"/>
                  </a:lnTo>
                  <a:lnTo>
                    <a:pt x="40" y="8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4" y="12"/>
                  </a:lnTo>
                  <a:lnTo>
                    <a:pt x="46" y="14"/>
                  </a:lnTo>
                  <a:lnTo>
                    <a:pt x="47" y="16"/>
                  </a:lnTo>
                  <a:lnTo>
                    <a:pt x="49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7" name="Freeform 283"/>
            <p:cNvSpPr>
              <a:spLocks/>
            </p:cNvSpPr>
            <p:nvPr/>
          </p:nvSpPr>
          <p:spPr bwMode="auto">
            <a:xfrm>
              <a:off x="4054" y="1756"/>
              <a:ext cx="43" cy="37"/>
            </a:xfrm>
            <a:custGeom>
              <a:avLst/>
              <a:gdLst>
                <a:gd name="T0" fmla="*/ 39 w 43"/>
                <a:gd name="T1" fmla="*/ 14 h 37"/>
                <a:gd name="T2" fmla="*/ 38 w 43"/>
                <a:gd name="T3" fmla="*/ 14 h 37"/>
                <a:gd name="T4" fmla="*/ 37 w 43"/>
                <a:gd name="T5" fmla="*/ 14 h 37"/>
                <a:gd name="T6" fmla="*/ 37 w 43"/>
                <a:gd name="T7" fmla="*/ 15 h 37"/>
                <a:gd name="T8" fmla="*/ 36 w 43"/>
                <a:gd name="T9" fmla="*/ 15 h 37"/>
                <a:gd name="T10" fmla="*/ 36 w 43"/>
                <a:gd name="T11" fmla="*/ 12 h 37"/>
                <a:gd name="T12" fmla="*/ 34 w 43"/>
                <a:gd name="T13" fmla="*/ 9 h 37"/>
                <a:gd name="T14" fmla="*/ 32 w 43"/>
                <a:gd name="T15" fmla="*/ 6 h 37"/>
                <a:gd name="T16" fmla="*/ 30 w 43"/>
                <a:gd name="T17" fmla="*/ 4 h 37"/>
                <a:gd name="T18" fmla="*/ 27 w 43"/>
                <a:gd name="T19" fmla="*/ 2 h 37"/>
                <a:gd name="T20" fmla="*/ 25 w 43"/>
                <a:gd name="T21" fmla="*/ 1 h 37"/>
                <a:gd name="T22" fmla="*/ 22 w 43"/>
                <a:gd name="T23" fmla="*/ 0 h 37"/>
                <a:gd name="T24" fmla="*/ 18 w 43"/>
                <a:gd name="T25" fmla="*/ 0 h 37"/>
                <a:gd name="T26" fmla="*/ 14 w 43"/>
                <a:gd name="T27" fmla="*/ 0 h 37"/>
                <a:gd name="T28" fmla="*/ 11 w 43"/>
                <a:gd name="T29" fmla="*/ 1 h 37"/>
                <a:gd name="T30" fmla="*/ 8 w 43"/>
                <a:gd name="T31" fmla="*/ 3 h 37"/>
                <a:gd name="T32" fmla="*/ 5 w 43"/>
                <a:gd name="T33" fmla="*/ 5 h 37"/>
                <a:gd name="T34" fmla="*/ 3 w 43"/>
                <a:gd name="T35" fmla="*/ 8 h 37"/>
                <a:gd name="T36" fmla="*/ 1 w 43"/>
                <a:gd name="T37" fmla="*/ 11 h 37"/>
                <a:gd name="T38" fmla="*/ 0 w 43"/>
                <a:gd name="T39" fmla="*/ 15 h 37"/>
                <a:gd name="T40" fmla="*/ 0 w 43"/>
                <a:gd name="T41" fmla="*/ 18 h 37"/>
                <a:gd name="T42" fmla="*/ 0 w 43"/>
                <a:gd name="T43" fmla="*/ 22 h 37"/>
                <a:gd name="T44" fmla="*/ 1 w 43"/>
                <a:gd name="T45" fmla="*/ 25 h 37"/>
                <a:gd name="T46" fmla="*/ 3 w 43"/>
                <a:gd name="T47" fmla="*/ 29 h 37"/>
                <a:gd name="T48" fmla="*/ 5 w 43"/>
                <a:gd name="T49" fmla="*/ 31 h 37"/>
                <a:gd name="T50" fmla="*/ 8 w 43"/>
                <a:gd name="T51" fmla="*/ 34 h 37"/>
                <a:gd name="T52" fmla="*/ 11 w 43"/>
                <a:gd name="T53" fmla="*/ 35 h 37"/>
                <a:gd name="T54" fmla="*/ 14 w 43"/>
                <a:gd name="T55" fmla="*/ 36 h 37"/>
                <a:gd name="T56" fmla="*/ 18 w 43"/>
                <a:gd name="T57" fmla="*/ 37 h 37"/>
                <a:gd name="T58" fmla="*/ 21 w 43"/>
                <a:gd name="T59" fmla="*/ 37 h 37"/>
                <a:gd name="T60" fmla="*/ 24 w 43"/>
                <a:gd name="T61" fmla="*/ 36 h 37"/>
                <a:gd name="T62" fmla="*/ 27 w 43"/>
                <a:gd name="T63" fmla="*/ 35 h 37"/>
                <a:gd name="T64" fmla="*/ 29 w 43"/>
                <a:gd name="T65" fmla="*/ 33 h 37"/>
                <a:gd name="T66" fmla="*/ 32 w 43"/>
                <a:gd name="T67" fmla="*/ 31 h 37"/>
                <a:gd name="T68" fmla="*/ 34 w 43"/>
                <a:gd name="T69" fmla="*/ 29 h 37"/>
                <a:gd name="T70" fmla="*/ 35 w 43"/>
                <a:gd name="T71" fmla="*/ 26 h 37"/>
                <a:gd name="T72" fmla="*/ 36 w 43"/>
                <a:gd name="T73" fmla="*/ 23 h 37"/>
                <a:gd name="T74" fmla="*/ 37 w 43"/>
                <a:gd name="T75" fmla="*/ 24 h 37"/>
                <a:gd name="T76" fmla="*/ 37 w 43"/>
                <a:gd name="T77" fmla="*/ 24 h 37"/>
                <a:gd name="T78" fmla="*/ 38 w 43"/>
                <a:gd name="T79" fmla="*/ 25 h 37"/>
                <a:gd name="T80" fmla="*/ 39 w 43"/>
                <a:gd name="T81" fmla="*/ 25 h 37"/>
                <a:gd name="T82" fmla="*/ 40 w 43"/>
                <a:gd name="T83" fmla="*/ 25 h 37"/>
                <a:gd name="T84" fmla="*/ 41 w 43"/>
                <a:gd name="T85" fmla="*/ 24 h 37"/>
                <a:gd name="T86" fmla="*/ 41 w 43"/>
                <a:gd name="T87" fmla="*/ 24 h 37"/>
                <a:gd name="T88" fmla="*/ 42 w 43"/>
                <a:gd name="T89" fmla="*/ 23 h 37"/>
                <a:gd name="T90" fmla="*/ 42 w 43"/>
                <a:gd name="T91" fmla="*/ 22 h 37"/>
                <a:gd name="T92" fmla="*/ 43 w 43"/>
                <a:gd name="T93" fmla="*/ 21 h 37"/>
                <a:gd name="T94" fmla="*/ 43 w 43"/>
                <a:gd name="T95" fmla="*/ 20 h 37"/>
                <a:gd name="T96" fmla="*/ 43 w 43"/>
                <a:gd name="T97" fmla="*/ 19 h 37"/>
                <a:gd name="T98" fmla="*/ 43 w 43"/>
                <a:gd name="T99" fmla="*/ 18 h 37"/>
                <a:gd name="T100" fmla="*/ 43 w 43"/>
                <a:gd name="T101" fmla="*/ 17 h 37"/>
                <a:gd name="T102" fmla="*/ 42 w 43"/>
                <a:gd name="T103" fmla="*/ 16 h 37"/>
                <a:gd name="T104" fmla="*/ 42 w 43"/>
                <a:gd name="T105" fmla="*/ 15 h 37"/>
                <a:gd name="T106" fmla="*/ 41 w 43"/>
                <a:gd name="T107" fmla="*/ 15 h 37"/>
                <a:gd name="T108" fmla="*/ 41 w 43"/>
                <a:gd name="T109" fmla="*/ 14 h 37"/>
                <a:gd name="T110" fmla="*/ 40 w 43"/>
                <a:gd name="T111" fmla="*/ 14 h 37"/>
                <a:gd name="T112" fmla="*/ 39 w 43"/>
                <a:gd name="T113" fmla="*/ 1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3" h="37">
                  <a:moveTo>
                    <a:pt x="39" y="14"/>
                  </a:moveTo>
                  <a:lnTo>
                    <a:pt x="38" y="14"/>
                  </a:lnTo>
                  <a:lnTo>
                    <a:pt x="37" y="14"/>
                  </a:lnTo>
                  <a:lnTo>
                    <a:pt x="37" y="15"/>
                  </a:lnTo>
                  <a:lnTo>
                    <a:pt x="36" y="15"/>
                  </a:lnTo>
                  <a:lnTo>
                    <a:pt x="36" y="12"/>
                  </a:lnTo>
                  <a:lnTo>
                    <a:pt x="34" y="9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8" y="3"/>
                  </a:lnTo>
                  <a:lnTo>
                    <a:pt x="5" y="5"/>
                  </a:lnTo>
                  <a:lnTo>
                    <a:pt x="3" y="8"/>
                  </a:lnTo>
                  <a:lnTo>
                    <a:pt x="1" y="11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1" y="25"/>
                  </a:lnTo>
                  <a:lnTo>
                    <a:pt x="3" y="29"/>
                  </a:lnTo>
                  <a:lnTo>
                    <a:pt x="5" y="31"/>
                  </a:lnTo>
                  <a:lnTo>
                    <a:pt x="8" y="34"/>
                  </a:lnTo>
                  <a:lnTo>
                    <a:pt x="11" y="35"/>
                  </a:lnTo>
                  <a:lnTo>
                    <a:pt x="14" y="36"/>
                  </a:lnTo>
                  <a:lnTo>
                    <a:pt x="18" y="37"/>
                  </a:lnTo>
                  <a:lnTo>
                    <a:pt x="21" y="37"/>
                  </a:lnTo>
                  <a:lnTo>
                    <a:pt x="24" y="36"/>
                  </a:lnTo>
                  <a:lnTo>
                    <a:pt x="27" y="35"/>
                  </a:lnTo>
                  <a:lnTo>
                    <a:pt x="29" y="33"/>
                  </a:lnTo>
                  <a:lnTo>
                    <a:pt x="32" y="31"/>
                  </a:lnTo>
                  <a:lnTo>
                    <a:pt x="34" y="29"/>
                  </a:lnTo>
                  <a:lnTo>
                    <a:pt x="35" y="26"/>
                  </a:lnTo>
                  <a:lnTo>
                    <a:pt x="36" y="23"/>
                  </a:lnTo>
                  <a:lnTo>
                    <a:pt x="37" y="24"/>
                  </a:lnTo>
                  <a:lnTo>
                    <a:pt x="37" y="24"/>
                  </a:lnTo>
                  <a:lnTo>
                    <a:pt x="38" y="25"/>
                  </a:lnTo>
                  <a:lnTo>
                    <a:pt x="39" y="25"/>
                  </a:lnTo>
                  <a:lnTo>
                    <a:pt x="40" y="25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42" y="23"/>
                  </a:lnTo>
                  <a:lnTo>
                    <a:pt x="42" y="22"/>
                  </a:lnTo>
                  <a:lnTo>
                    <a:pt x="43" y="21"/>
                  </a:lnTo>
                  <a:lnTo>
                    <a:pt x="43" y="20"/>
                  </a:lnTo>
                  <a:lnTo>
                    <a:pt x="43" y="19"/>
                  </a:lnTo>
                  <a:lnTo>
                    <a:pt x="43" y="18"/>
                  </a:lnTo>
                  <a:lnTo>
                    <a:pt x="43" y="17"/>
                  </a:lnTo>
                  <a:lnTo>
                    <a:pt x="42" y="16"/>
                  </a:lnTo>
                  <a:lnTo>
                    <a:pt x="42" y="15"/>
                  </a:lnTo>
                  <a:lnTo>
                    <a:pt x="41" y="15"/>
                  </a:lnTo>
                  <a:lnTo>
                    <a:pt x="41" y="14"/>
                  </a:lnTo>
                  <a:lnTo>
                    <a:pt x="40" y="14"/>
                  </a:lnTo>
                  <a:lnTo>
                    <a:pt x="39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8" name="Freeform 284"/>
            <p:cNvSpPr>
              <a:spLocks/>
            </p:cNvSpPr>
            <p:nvPr/>
          </p:nvSpPr>
          <p:spPr bwMode="auto">
            <a:xfrm>
              <a:off x="4063" y="1781"/>
              <a:ext cx="18" cy="7"/>
            </a:xfrm>
            <a:custGeom>
              <a:avLst/>
              <a:gdLst>
                <a:gd name="T0" fmla="*/ 0 w 18"/>
                <a:gd name="T1" fmla="*/ 0 h 7"/>
                <a:gd name="T2" fmla="*/ 0 w 18"/>
                <a:gd name="T3" fmla="*/ 2 h 7"/>
                <a:gd name="T4" fmla="*/ 1 w 18"/>
                <a:gd name="T5" fmla="*/ 3 h 7"/>
                <a:gd name="T6" fmla="*/ 2 w 18"/>
                <a:gd name="T7" fmla="*/ 4 h 7"/>
                <a:gd name="T8" fmla="*/ 3 w 18"/>
                <a:gd name="T9" fmla="*/ 5 h 7"/>
                <a:gd name="T10" fmla="*/ 4 w 18"/>
                <a:gd name="T11" fmla="*/ 6 h 7"/>
                <a:gd name="T12" fmla="*/ 5 w 18"/>
                <a:gd name="T13" fmla="*/ 6 h 7"/>
                <a:gd name="T14" fmla="*/ 6 w 18"/>
                <a:gd name="T15" fmla="*/ 7 h 7"/>
                <a:gd name="T16" fmla="*/ 8 w 18"/>
                <a:gd name="T17" fmla="*/ 7 h 7"/>
                <a:gd name="T18" fmla="*/ 9 w 18"/>
                <a:gd name="T19" fmla="*/ 7 h 7"/>
                <a:gd name="T20" fmla="*/ 9 w 18"/>
                <a:gd name="T21" fmla="*/ 7 h 7"/>
                <a:gd name="T22" fmla="*/ 10 w 18"/>
                <a:gd name="T23" fmla="*/ 7 h 7"/>
                <a:gd name="T24" fmla="*/ 10 w 18"/>
                <a:gd name="T25" fmla="*/ 7 h 7"/>
                <a:gd name="T26" fmla="*/ 18 w 18"/>
                <a:gd name="T27" fmla="*/ 0 h 7"/>
                <a:gd name="T28" fmla="*/ 0 w 18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7">
                  <a:moveTo>
                    <a:pt x="0" y="0"/>
                  </a:moveTo>
                  <a:lnTo>
                    <a:pt x="0" y="2"/>
                  </a:lnTo>
                  <a:lnTo>
                    <a:pt x="1" y="3"/>
                  </a:lnTo>
                  <a:lnTo>
                    <a:pt x="2" y="4"/>
                  </a:lnTo>
                  <a:lnTo>
                    <a:pt x="3" y="5"/>
                  </a:lnTo>
                  <a:lnTo>
                    <a:pt x="4" y="6"/>
                  </a:lnTo>
                  <a:lnTo>
                    <a:pt x="5" y="6"/>
                  </a:lnTo>
                  <a:lnTo>
                    <a:pt x="6" y="7"/>
                  </a:lnTo>
                  <a:lnTo>
                    <a:pt x="8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9" name="Freeform 285"/>
            <p:cNvSpPr>
              <a:spLocks/>
            </p:cNvSpPr>
            <p:nvPr/>
          </p:nvSpPr>
          <p:spPr bwMode="auto">
            <a:xfrm>
              <a:off x="4065" y="1783"/>
              <a:ext cx="11" cy="2"/>
            </a:xfrm>
            <a:custGeom>
              <a:avLst/>
              <a:gdLst>
                <a:gd name="T0" fmla="*/ 0 w 11"/>
                <a:gd name="T1" fmla="*/ 0 h 2"/>
                <a:gd name="T2" fmla="*/ 1 w 11"/>
                <a:gd name="T3" fmla="*/ 2 h 2"/>
                <a:gd name="T4" fmla="*/ 8 w 11"/>
                <a:gd name="T5" fmla="*/ 2 h 2"/>
                <a:gd name="T6" fmla="*/ 11 w 11"/>
                <a:gd name="T7" fmla="*/ 0 h 2"/>
                <a:gd name="T8" fmla="*/ 0 w 1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">
                  <a:moveTo>
                    <a:pt x="0" y="0"/>
                  </a:moveTo>
                  <a:lnTo>
                    <a:pt x="1" y="2"/>
                  </a:lnTo>
                  <a:lnTo>
                    <a:pt x="8" y="2"/>
                  </a:lnTo>
                  <a:lnTo>
                    <a:pt x="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0" name="Freeform 286"/>
            <p:cNvSpPr>
              <a:spLocks/>
            </p:cNvSpPr>
            <p:nvPr/>
          </p:nvSpPr>
          <p:spPr bwMode="auto">
            <a:xfrm>
              <a:off x="4053" y="1749"/>
              <a:ext cx="36" cy="11"/>
            </a:xfrm>
            <a:custGeom>
              <a:avLst/>
              <a:gdLst>
                <a:gd name="T0" fmla="*/ 29 w 36"/>
                <a:gd name="T1" fmla="*/ 2 h 11"/>
                <a:gd name="T2" fmla="*/ 28 w 36"/>
                <a:gd name="T3" fmla="*/ 2 h 11"/>
                <a:gd name="T4" fmla="*/ 28 w 36"/>
                <a:gd name="T5" fmla="*/ 2 h 11"/>
                <a:gd name="T6" fmla="*/ 26 w 36"/>
                <a:gd name="T7" fmla="*/ 1 h 11"/>
                <a:gd name="T8" fmla="*/ 25 w 36"/>
                <a:gd name="T9" fmla="*/ 1 h 11"/>
                <a:gd name="T10" fmla="*/ 24 w 36"/>
                <a:gd name="T11" fmla="*/ 1 h 11"/>
                <a:gd name="T12" fmla="*/ 23 w 36"/>
                <a:gd name="T13" fmla="*/ 1 h 11"/>
                <a:gd name="T14" fmla="*/ 21 w 36"/>
                <a:gd name="T15" fmla="*/ 1 h 11"/>
                <a:gd name="T16" fmla="*/ 19 w 36"/>
                <a:gd name="T17" fmla="*/ 1 h 11"/>
                <a:gd name="T18" fmla="*/ 18 w 36"/>
                <a:gd name="T19" fmla="*/ 0 h 11"/>
                <a:gd name="T20" fmla="*/ 16 w 36"/>
                <a:gd name="T21" fmla="*/ 0 h 11"/>
                <a:gd name="T22" fmla="*/ 15 w 36"/>
                <a:gd name="T23" fmla="*/ 0 h 11"/>
                <a:gd name="T24" fmla="*/ 13 w 36"/>
                <a:gd name="T25" fmla="*/ 0 h 11"/>
                <a:gd name="T26" fmla="*/ 12 w 36"/>
                <a:gd name="T27" fmla="*/ 0 h 11"/>
                <a:gd name="T28" fmla="*/ 11 w 36"/>
                <a:gd name="T29" fmla="*/ 0 h 11"/>
                <a:gd name="T30" fmla="*/ 10 w 36"/>
                <a:gd name="T31" fmla="*/ 0 h 11"/>
                <a:gd name="T32" fmla="*/ 10 w 36"/>
                <a:gd name="T33" fmla="*/ 0 h 11"/>
                <a:gd name="T34" fmla="*/ 8 w 36"/>
                <a:gd name="T35" fmla="*/ 0 h 11"/>
                <a:gd name="T36" fmla="*/ 6 w 36"/>
                <a:gd name="T37" fmla="*/ 1 h 11"/>
                <a:gd name="T38" fmla="*/ 5 w 36"/>
                <a:gd name="T39" fmla="*/ 2 h 11"/>
                <a:gd name="T40" fmla="*/ 3 w 36"/>
                <a:gd name="T41" fmla="*/ 4 h 11"/>
                <a:gd name="T42" fmla="*/ 2 w 36"/>
                <a:gd name="T43" fmla="*/ 5 h 11"/>
                <a:gd name="T44" fmla="*/ 1 w 36"/>
                <a:gd name="T45" fmla="*/ 7 h 11"/>
                <a:gd name="T46" fmla="*/ 0 w 36"/>
                <a:gd name="T47" fmla="*/ 8 h 11"/>
                <a:gd name="T48" fmla="*/ 0 w 36"/>
                <a:gd name="T49" fmla="*/ 10 h 11"/>
                <a:gd name="T50" fmla="*/ 0 w 36"/>
                <a:gd name="T51" fmla="*/ 10 h 11"/>
                <a:gd name="T52" fmla="*/ 2 w 36"/>
                <a:gd name="T53" fmla="*/ 10 h 11"/>
                <a:gd name="T54" fmla="*/ 3 w 36"/>
                <a:gd name="T55" fmla="*/ 11 h 11"/>
                <a:gd name="T56" fmla="*/ 5 w 36"/>
                <a:gd name="T57" fmla="*/ 11 h 11"/>
                <a:gd name="T58" fmla="*/ 8 w 36"/>
                <a:gd name="T59" fmla="*/ 11 h 11"/>
                <a:gd name="T60" fmla="*/ 10 w 36"/>
                <a:gd name="T61" fmla="*/ 11 h 11"/>
                <a:gd name="T62" fmla="*/ 13 w 36"/>
                <a:gd name="T63" fmla="*/ 11 h 11"/>
                <a:gd name="T64" fmla="*/ 16 w 36"/>
                <a:gd name="T65" fmla="*/ 11 h 11"/>
                <a:gd name="T66" fmla="*/ 19 w 36"/>
                <a:gd name="T67" fmla="*/ 11 h 11"/>
                <a:gd name="T68" fmla="*/ 23 w 36"/>
                <a:gd name="T69" fmla="*/ 11 h 11"/>
                <a:gd name="T70" fmla="*/ 25 w 36"/>
                <a:gd name="T71" fmla="*/ 11 h 11"/>
                <a:gd name="T72" fmla="*/ 28 w 36"/>
                <a:gd name="T73" fmla="*/ 11 h 11"/>
                <a:gd name="T74" fmla="*/ 30 w 36"/>
                <a:gd name="T75" fmla="*/ 11 h 11"/>
                <a:gd name="T76" fmla="*/ 32 w 36"/>
                <a:gd name="T77" fmla="*/ 11 h 11"/>
                <a:gd name="T78" fmla="*/ 33 w 36"/>
                <a:gd name="T79" fmla="*/ 11 h 11"/>
                <a:gd name="T80" fmla="*/ 34 w 36"/>
                <a:gd name="T81" fmla="*/ 11 h 11"/>
                <a:gd name="T82" fmla="*/ 35 w 36"/>
                <a:gd name="T83" fmla="*/ 11 h 11"/>
                <a:gd name="T84" fmla="*/ 36 w 36"/>
                <a:gd name="T85" fmla="*/ 10 h 11"/>
                <a:gd name="T86" fmla="*/ 36 w 36"/>
                <a:gd name="T87" fmla="*/ 8 h 11"/>
                <a:gd name="T88" fmla="*/ 35 w 36"/>
                <a:gd name="T89" fmla="*/ 6 h 11"/>
                <a:gd name="T90" fmla="*/ 34 w 36"/>
                <a:gd name="T91" fmla="*/ 5 h 11"/>
                <a:gd name="T92" fmla="*/ 32 w 36"/>
                <a:gd name="T93" fmla="*/ 3 h 11"/>
                <a:gd name="T94" fmla="*/ 31 w 36"/>
                <a:gd name="T95" fmla="*/ 2 h 11"/>
                <a:gd name="T96" fmla="*/ 29 w 36"/>
                <a:gd name="T97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6" h="11">
                  <a:moveTo>
                    <a:pt x="29" y="2"/>
                  </a:moveTo>
                  <a:lnTo>
                    <a:pt x="28" y="2"/>
                  </a:lnTo>
                  <a:lnTo>
                    <a:pt x="28" y="2"/>
                  </a:lnTo>
                  <a:lnTo>
                    <a:pt x="26" y="1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8" y="11"/>
                  </a:lnTo>
                  <a:lnTo>
                    <a:pt x="10" y="11"/>
                  </a:lnTo>
                  <a:lnTo>
                    <a:pt x="13" y="11"/>
                  </a:lnTo>
                  <a:lnTo>
                    <a:pt x="16" y="11"/>
                  </a:lnTo>
                  <a:lnTo>
                    <a:pt x="19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28" y="11"/>
                  </a:lnTo>
                  <a:lnTo>
                    <a:pt x="30" y="11"/>
                  </a:lnTo>
                  <a:lnTo>
                    <a:pt x="32" y="11"/>
                  </a:lnTo>
                  <a:lnTo>
                    <a:pt x="33" y="11"/>
                  </a:lnTo>
                  <a:lnTo>
                    <a:pt x="34" y="11"/>
                  </a:lnTo>
                  <a:lnTo>
                    <a:pt x="35" y="11"/>
                  </a:lnTo>
                  <a:lnTo>
                    <a:pt x="36" y="10"/>
                  </a:lnTo>
                  <a:lnTo>
                    <a:pt x="36" y="8"/>
                  </a:lnTo>
                  <a:lnTo>
                    <a:pt x="35" y="6"/>
                  </a:lnTo>
                  <a:lnTo>
                    <a:pt x="34" y="5"/>
                  </a:lnTo>
                  <a:lnTo>
                    <a:pt x="32" y="3"/>
                  </a:lnTo>
                  <a:lnTo>
                    <a:pt x="31" y="2"/>
                  </a:lnTo>
                  <a:lnTo>
                    <a:pt x="2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1" name="Freeform 287"/>
            <p:cNvSpPr>
              <a:spLocks/>
            </p:cNvSpPr>
            <p:nvPr/>
          </p:nvSpPr>
          <p:spPr bwMode="auto">
            <a:xfrm>
              <a:off x="4091" y="1776"/>
              <a:ext cx="3" cy="3"/>
            </a:xfrm>
            <a:custGeom>
              <a:avLst/>
              <a:gdLst>
                <a:gd name="T0" fmla="*/ 2 w 3"/>
                <a:gd name="T1" fmla="*/ 3 h 3"/>
                <a:gd name="T2" fmla="*/ 2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3 w 3"/>
                <a:gd name="T9" fmla="*/ 2 h 3"/>
                <a:gd name="T10" fmla="*/ 3 w 3"/>
                <a:gd name="T11" fmla="*/ 1 h 3"/>
                <a:gd name="T12" fmla="*/ 3 w 3"/>
                <a:gd name="T13" fmla="*/ 1 h 3"/>
                <a:gd name="T14" fmla="*/ 2 w 3"/>
                <a:gd name="T15" fmla="*/ 1 h 3"/>
                <a:gd name="T16" fmla="*/ 2 w 3"/>
                <a:gd name="T17" fmla="*/ 0 h 3"/>
                <a:gd name="T18" fmla="*/ 1 w 3"/>
                <a:gd name="T19" fmla="*/ 1 h 3"/>
                <a:gd name="T20" fmla="*/ 1 w 3"/>
                <a:gd name="T21" fmla="*/ 1 h 3"/>
                <a:gd name="T22" fmla="*/ 1 w 3"/>
                <a:gd name="T23" fmla="*/ 1 h 3"/>
                <a:gd name="T24" fmla="*/ 0 w 3"/>
                <a:gd name="T25" fmla="*/ 2 h 3"/>
                <a:gd name="T26" fmla="*/ 1 w 3"/>
                <a:gd name="T27" fmla="*/ 2 h 3"/>
                <a:gd name="T28" fmla="*/ 1 w 3"/>
                <a:gd name="T29" fmla="*/ 3 h 3"/>
                <a:gd name="T30" fmla="*/ 1 w 3"/>
                <a:gd name="T31" fmla="*/ 3 h 3"/>
                <a:gd name="T32" fmla="*/ 2 w 3"/>
                <a:gd name="T3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2" name="Freeform 288"/>
            <p:cNvSpPr>
              <a:spLocks/>
            </p:cNvSpPr>
            <p:nvPr/>
          </p:nvSpPr>
          <p:spPr bwMode="auto">
            <a:xfrm>
              <a:off x="4062" y="1798"/>
              <a:ext cx="31" cy="19"/>
            </a:xfrm>
            <a:custGeom>
              <a:avLst/>
              <a:gdLst>
                <a:gd name="T0" fmla="*/ 29 w 31"/>
                <a:gd name="T1" fmla="*/ 10 h 19"/>
                <a:gd name="T2" fmla="*/ 27 w 31"/>
                <a:gd name="T3" fmla="*/ 7 h 19"/>
                <a:gd name="T4" fmla="*/ 31 w 31"/>
                <a:gd name="T5" fmla="*/ 4 h 19"/>
                <a:gd name="T6" fmla="*/ 27 w 31"/>
                <a:gd name="T7" fmla="*/ 0 h 19"/>
                <a:gd name="T8" fmla="*/ 25 w 31"/>
                <a:gd name="T9" fmla="*/ 0 h 19"/>
                <a:gd name="T10" fmla="*/ 28 w 31"/>
                <a:gd name="T11" fmla="*/ 4 h 19"/>
                <a:gd name="T12" fmla="*/ 24 w 31"/>
                <a:gd name="T13" fmla="*/ 7 h 19"/>
                <a:gd name="T14" fmla="*/ 25 w 31"/>
                <a:gd name="T15" fmla="*/ 7 h 19"/>
                <a:gd name="T16" fmla="*/ 25 w 31"/>
                <a:gd name="T17" fmla="*/ 8 h 19"/>
                <a:gd name="T18" fmla="*/ 26 w 31"/>
                <a:gd name="T19" fmla="*/ 9 h 19"/>
                <a:gd name="T20" fmla="*/ 27 w 31"/>
                <a:gd name="T21" fmla="*/ 10 h 19"/>
                <a:gd name="T22" fmla="*/ 13 w 31"/>
                <a:gd name="T23" fmla="*/ 17 h 19"/>
                <a:gd name="T24" fmla="*/ 4 w 31"/>
                <a:gd name="T25" fmla="*/ 9 h 19"/>
                <a:gd name="T26" fmla="*/ 6 w 31"/>
                <a:gd name="T27" fmla="*/ 7 h 19"/>
                <a:gd name="T28" fmla="*/ 2 w 31"/>
                <a:gd name="T29" fmla="*/ 4 h 19"/>
                <a:gd name="T30" fmla="*/ 5 w 31"/>
                <a:gd name="T31" fmla="*/ 0 h 19"/>
                <a:gd name="T32" fmla="*/ 3 w 31"/>
                <a:gd name="T33" fmla="*/ 0 h 19"/>
                <a:gd name="T34" fmla="*/ 0 w 31"/>
                <a:gd name="T35" fmla="*/ 4 h 19"/>
                <a:gd name="T36" fmla="*/ 4 w 31"/>
                <a:gd name="T37" fmla="*/ 7 h 19"/>
                <a:gd name="T38" fmla="*/ 1 w 31"/>
                <a:gd name="T39" fmla="*/ 10 h 19"/>
                <a:gd name="T40" fmla="*/ 13 w 31"/>
                <a:gd name="T41" fmla="*/ 19 h 19"/>
                <a:gd name="T42" fmla="*/ 29 w 31"/>
                <a:gd name="T43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" h="19">
                  <a:moveTo>
                    <a:pt x="29" y="10"/>
                  </a:moveTo>
                  <a:lnTo>
                    <a:pt x="27" y="7"/>
                  </a:lnTo>
                  <a:lnTo>
                    <a:pt x="31" y="4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8" y="4"/>
                  </a:lnTo>
                  <a:lnTo>
                    <a:pt x="24" y="7"/>
                  </a:lnTo>
                  <a:lnTo>
                    <a:pt x="25" y="7"/>
                  </a:lnTo>
                  <a:lnTo>
                    <a:pt x="25" y="8"/>
                  </a:lnTo>
                  <a:lnTo>
                    <a:pt x="26" y="9"/>
                  </a:lnTo>
                  <a:lnTo>
                    <a:pt x="27" y="10"/>
                  </a:lnTo>
                  <a:lnTo>
                    <a:pt x="13" y="17"/>
                  </a:lnTo>
                  <a:lnTo>
                    <a:pt x="4" y="9"/>
                  </a:lnTo>
                  <a:lnTo>
                    <a:pt x="6" y="7"/>
                  </a:lnTo>
                  <a:lnTo>
                    <a:pt x="2" y="4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4"/>
                  </a:lnTo>
                  <a:lnTo>
                    <a:pt x="4" y="7"/>
                  </a:lnTo>
                  <a:lnTo>
                    <a:pt x="1" y="10"/>
                  </a:lnTo>
                  <a:lnTo>
                    <a:pt x="13" y="19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3" name="Freeform 289"/>
            <p:cNvSpPr>
              <a:spLocks/>
            </p:cNvSpPr>
            <p:nvPr/>
          </p:nvSpPr>
          <p:spPr bwMode="auto">
            <a:xfrm>
              <a:off x="4056" y="1814"/>
              <a:ext cx="2" cy="24"/>
            </a:xfrm>
            <a:custGeom>
              <a:avLst/>
              <a:gdLst>
                <a:gd name="T0" fmla="*/ 0 w 2"/>
                <a:gd name="T1" fmla="*/ 24 h 24"/>
                <a:gd name="T2" fmla="*/ 0 w 2"/>
                <a:gd name="T3" fmla="*/ 3 h 24"/>
                <a:gd name="T4" fmla="*/ 2 w 2"/>
                <a:gd name="T5" fmla="*/ 0 h 24"/>
                <a:gd name="T6" fmla="*/ 2 w 2"/>
                <a:gd name="T7" fmla="*/ 24 h 24"/>
                <a:gd name="T8" fmla="*/ 0 w 2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4">
                  <a:moveTo>
                    <a:pt x="0" y="24"/>
                  </a:moveTo>
                  <a:lnTo>
                    <a:pt x="0" y="3"/>
                  </a:lnTo>
                  <a:lnTo>
                    <a:pt x="2" y="0"/>
                  </a:lnTo>
                  <a:lnTo>
                    <a:pt x="2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4" name="Freeform 290"/>
            <p:cNvSpPr>
              <a:spLocks/>
            </p:cNvSpPr>
            <p:nvPr/>
          </p:nvSpPr>
          <p:spPr bwMode="auto">
            <a:xfrm>
              <a:off x="3906" y="1796"/>
              <a:ext cx="43" cy="53"/>
            </a:xfrm>
            <a:custGeom>
              <a:avLst/>
              <a:gdLst>
                <a:gd name="T0" fmla="*/ 43 w 43"/>
                <a:gd name="T1" fmla="*/ 3 h 53"/>
                <a:gd name="T2" fmla="*/ 42 w 43"/>
                <a:gd name="T3" fmla="*/ 2 h 53"/>
                <a:gd name="T4" fmla="*/ 41 w 43"/>
                <a:gd name="T5" fmla="*/ 1 h 53"/>
                <a:gd name="T6" fmla="*/ 39 w 43"/>
                <a:gd name="T7" fmla="*/ 1 h 53"/>
                <a:gd name="T8" fmla="*/ 36 w 43"/>
                <a:gd name="T9" fmla="*/ 0 h 53"/>
                <a:gd name="T10" fmla="*/ 33 w 43"/>
                <a:gd name="T11" fmla="*/ 1 h 53"/>
                <a:gd name="T12" fmla="*/ 30 w 43"/>
                <a:gd name="T13" fmla="*/ 1 h 53"/>
                <a:gd name="T14" fmla="*/ 27 w 43"/>
                <a:gd name="T15" fmla="*/ 1 h 53"/>
                <a:gd name="T16" fmla="*/ 24 w 43"/>
                <a:gd name="T17" fmla="*/ 2 h 53"/>
                <a:gd name="T18" fmla="*/ 21 w 43"/>
                <a:gd name="T19" fmla="*/ 2 h 53"/>
                <a:gd name="T20" fmla="*/ 18 w 43"/>
                <a:gd name="T21" fmla="*/ 3 h 53"/>
                <a:gd name="T22" fmla="*/ 15 w 43"/>
                <a:gd name="T23" fmla="*/ 3 h 53"/>
                <a:gd name="T24" fmla="*/ 13 w 43"/>
                <a:gd name="T25" fmla="*/ 4 h 53"/>
                <a:gd name="T26" fmla="*/ 11 w 43"/>
                <a:gd name="T27" fmla="*/ 5 h 53"/>
                <a:gd name="T28" fmla="*/ 9 w 43"/>
                <a:gd name="T29" fmla="*/ 5 h 53"/>
                <a:gd name="T30" fmla="*/ 8 w 43"/>
                <a:gd name="T31" fmla="*/ 5 h 53"/>
                <a:gd name="T32" fmla="*/ 8 w 43"/>
                <a:gd name="T33" fmla="*/ 5 h 53"/>
                <a:gd name="T34" fmla="*/ 8 w 43"/>
                <a:gd name="T35" fmla="*/ 5 h 53"/>
                <a:gd name="T36" fmla="*/ 7 w 43"/>
                <a:gd name="T37" fmla="*/ 5 h 53"/>
                <a:gd name="T38" fmla="*/ 7 w 43"/>
                <a:gd name="T39" fmla="*/ 5 h 53"/>
                <a:gd name="T40" fmla="*/ 7 w 43"/>
                <a:gd name="T41" fmla="*/ 4 h 53"/>
                <a:gd name="T42" fmla="*/ 7 w 43"/>
                <a:gd name="T43" fmla="*/ 4 h 53"/>
                <a:gd name="T44" fmla="*/ 6 w 43"/>
                <a:gd name="T45" fmla="*/ 3 h 53"/>
                <a:gd name="T46" fmla="*/ 5 w 43"/>
                <a:gd name="T47" fmla="*/ 3 h 53"/>
                <a:gd name="T48" fmla="*/ 4 w 43"/>
                <a:gd name="T49" fmla="*/ 3 h 53"/>
                <a:gd name="T50" fmla="*/ 3 w 43"/>
                <a:gd name="T51" fmla="*/ 3 h 53"/>
                <a:gd name="T52" fmla="*/ 2 w 43"/>
                <a:gd name="T53" fmla="*/ 3 h 53"/>
                <a:gd name="T54" fmla="*/ 1 w 43"/>
                <a:gd name="T55" fmla="*/ 3 h 53"/>
                <a:gd name="T56" fmla="*/ 1 w 43"/>
                <a:gd name="T57" fmla="*/ 4 h 53"/>
                <a:gd name="T58" fmla="*/ 1 w 43"/>
                <a:gd name="T59" fmla="*/ 4 h 53"/>
                <a:gd name="T60" fmla="*/ 0 w 43"/>
                <a:gd name="T61" fmla="*/ 4 h 53"/>
                <a:gd name="T62" fmla="*/ 0 w 43"/>
                <a:gd name="T63" fmla="*/ 4 h 53"/>
                <a:gd name="T64" fmla="*/ 0 w 43"/>
                <a:gd name="T65" fmla="*/ 4 h 53"/>
                <a:gd name="T66" fmla="*/ 0 w 43"/>
                <a:gd name="T67" fmla="*/ 53 h 53"/>
                <a:gd name="T68" fmla="*/ 8 w 43"/>
                <a:gd name="T69" fmla="*/ 53 h 53"/>
                <a:gd name="T70" fmla="*/ 8 w 43"/>
                <a:gd name="T71" fmla="*/ 49 h 53"/>
                <a:gd name="T72" fmla="*/ 8 w 43"/>
                <a:gd name="T73" fmla="*/ 42 h 53"/>
                <a:gd name="T74" fmla="*/ 8 w 43"/>
                <a:gd name="T75" fmla="*/ 34 h 53"/>
                <a:gd name="T76" fmla="*/ 8 w 43"/>
                <a:gd name="T77" fmla="*/ 31 h 53"/>
                <a:gd name="T78" fmla="*/ 9 w 43"/>
                <a:gd name="T79" fmla="*/ 31 h 53"/>
                <a:gd name="T80" fmla="*/ 10 w 43"/>
                <a:gd name="T81" fmla="*/ 30 h 53"/>
                <a:gd name="T82" fmla="*/ 12 w 43"/>
                <a:gd name="T83" fmla="*/ 30 h 53"/>
                <a:gd name="T84" fmla="*/ 14 w 43"/>
                <a:gd name="T85" fmla="*/ 29 h 53"/>
                <a:gd name="T86" fmla="*/ 16 w 43"/>
                <a:gd name="T87" fmla="*/ 28 h 53"/>
                <a:gd name="T88" fmla="*/ 19 w 43"/>
                <a:gd name="T89" fmla="*/ 28 h 53"/>
                <a:gd name="T90" fmla="*/ 21 w 43"/>
                <a:gd name="T91" fmla="*/ 27 h 53"/>
                <a:gd name="T92" fmla="*/ 24 w 43"/>
                <a:gd name="T93" fmla="*/ 26 h 53"/>
                <a:gd name="T94" fmla="*/ 27 w 43"/>
                <a:gd name="T95" fmla="*/ 26 h 53"/>
                <a:gd name="T96" fmla="*/ 29 w 43"/>
                <a:gd name="T97" fmla="*/ 25 h 53"/>
                <a:gd name="T98" fmla="*/ 32 w 43"/>
                <a:gd name="T99" fmla="*/ 24 h 53"/>
                <a:gd name="T100" fmla="*/ 35 w 43"/>
                <a:gd name="T101" fmla="*/ 24 h 53"/>
                <a:gd name="T102" fmla="*/ 37 w 43"/>
                <a:gd name="T103" fmla="*/ 23 h 53"/>
                <a:gd name="T104" fmla="*/ 39 w 43"/>
                <a:gd name="T105" fmla="*/ 23 h 53"/>
                <a:gd name="T106" fmla="*/ 42 w 43"/>
                <a:gd name="T107" fmla="*/ 22 h 53"/>
                <a:gd name="T108" fmla="*/ 43 w 43"/>
                <a:gd name="T109" fmla="*/ 22 h 53"/>
                <a:gd name="T110" fmla="*/ 43 w 43"/>
                <a:gd name="T111" fmla="*/ 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3" h="53">
                  <a:moveTo>
                    <a:pt x="43" y="3"/>
                  </a:moveTo>
                  <a:lnTo>
                    <a:pt x="42" y="2"/>
                  </a:lnTo>
                  <a:lnTo>
                    <a:pt x="41" y="1"/>
                  </a:lnTo>
                  <a:lnTo>
                    <a:pt x="39" y="1"/>
                  </a:lnTo>
                  <a:lnTo>
                    <a:pt x="36" y="0"/>
                  </a:lnTo>
                  <a:lnTo>
                    <a:pt x="33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4" y="2"/>
                  </a:lnTo>
                  <a:lnTo>
                    <a:pt x="21" y="2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3" y="4"/>
                  </a:lnTo>
                  <a:lnTo>
                    <a:pt x="11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3"/>
                  </a:lnTo>
                  <a:lnTo>
                    <a:pt x="5" y="3"/>
                  </a:lnTo>
                  <a:lnTo>
                    <a:pt x="4" y="3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3"/>
                  </a:lnTo>
                  <a:lnTo>
                    <a:pt x="8" y="53"/>
                  </a:lnTo>
                  <a:lnTo>
                    <a:pt x="8" y="49"/>
                  </a:lnTo>
                  <a:lnTo>
                    <a:pt x="8" y="42"/>
                  </a:lnTo>
                  <a:lnTo>
                    <a:pt x="8" y="34"/>
                  </a:lnTo>
                  <a:lnTo>
                    <a:pt x="8" y="31"/>
                  </a:lnTo>
                  <a:lnTo>
                    <a:pt x="9" y="31"/>
                  </a:lnTo>
                  <a:lnTo>
                    <a:pt x="10" y="30"/>
                  </a:lnTo>
                  <a:lnTo>
                    <a:pt x="12" y="30"/>
                  </a:lnTo>
                  <a:lnTo>
                    <a:pt x="14" y="29"/>
                  </a:lnTo>
                  <a:lnTo>
                    <a:pt x="16" y="28"/>
                  </a:lnTo>
                  <a:lnTo>
                    <a:pt x="19" y="28"/>
                  </a:lnTo>
                  <a:lnTo>
                    <a:pt x="21" y="27"/>
                  </a:lnTo>
                  <a:lnTo>
                    <a:pt x="24" y="26"/>
                  </a:lnTo>
                  <a:lnTo>
                    <a:pt x="27" y="26"/>
                  </a:lnTo>
                  <a:lnTo>
                    <a:pt x="29" y="25"/>
                  </a:lnTo>
                  <a:lnTo>
                    <a:pt x="32" y="24"/>
                  </a:lnTo>
                  <a:lnTo>
                    <a:pt x="35" y="24"/>
                  </a:lnTo>
                  <a:lnTo>
                    <a:pt x="37" y="23"/>
                  </a:lnTo>
                  <a:lnTo>
                    <a:pt x="39" y="23"/>
                  </a:lnTo>
                  <a:lnTo>
                    <a:pt x="42" y="22"/>
                  </a:lnTo>
                  <a:lnTo>
                    <a:pt x="43" y="22"/>
                  </a:lnTo>
                  <a:lnTo>
                    <a:pt x="4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5" name="Freeform 291"/>
            <p:cNvSpPr>
              <a:spLocks/>
            </p:cNvSpPr>
            <p:nvPr/>
          </p:nvSpPr>
          <p:spPr bwMode="auto">
            <a:xfrm>
              <a:off x="3899" y="1835"/>
              <a:ext cx="231" cy="47"/>
            </a:xfrm>
            <a:custGeom>
              <a:avLst/>
              <a:gdLst>
                <a:gd name="T0" fmla="*/ 18 w 231"/>
                <a:gd name="T1" fmla="*/ 7 h 47"/>
                <a:gd name="T2" fmla="*/ 25 w 231"/>
                <a:gd name="T3" fmla="*/ 5 h 47"/>
                <a:gd name="T4" fmla="*/ 32 w 231"/>
                <a:gd name="T5" fmla="*/ 4 h 47"/>
                <a:gd name="T6" fmla="*/ 40 w 231"/>
                <a:gd name="T7" fmla="*/ 3 h 47"/>
                <a:gd name="T8" fmla="*/ 49 w 231"/>
                <a:gd name="T9" fmla="*/ 2 h 47"/>
                <a:gd name="T10" fmla="*/ 59 w 231"/>
                <a:gd name="T11" fmla="*/ 1 h 47"/>
                <a:gd name="T12" fmla="*/ 69 w 231"/>
                <a:gd name="T13" fmla="*/ 1 h 47"/>
                <a:gd name="T14" fmla="*/ 80 w 231"/>
                <a:gd name="T15" fmla="*/ 0 h 47"/>
                <a:gd name="T16" fmla="*/ 91 w 231"/>
                <a:gd name="T17" fmla="*/ 0 h 47"/>
                <a:gd name="T18" fmla="*/ 103 w 231"/>
                <a:gd name="T19" fmla="*/ 0 h 47"/>
                <a:gd name="T20" fmla="*/ 115 w 231"/>
                <a:gd name="T21" fmla="*/ 0 h 47"/>
                <a:gd name="T22" fmla="*/ 130 w 231"/>
                <a:gd name="T23" fmla="*/ 0 h 47"/>
                <a:gd name="T24" fmla="*/ 145 w 231"/>
                <a:gd name="T25" fmla="*/ 0 h 47"/>
                <a:gd name="T26" fmla="*/ 159 w 231"/>
                <a:gd name="T27" fmla="*/ 1 h 47"/>
                <a:gd name="T28" fmla="*/ 172 w 231"/>
                <a:gd name="T29" fmla="*/ 2 h 47"/>
                <a:gd name="T30" fmla="*/ 185 w 231"/>
                <a:gd name="T31" fmla="*/ 3 h 47"/>
                <a:gd name="T32" fmla="*/ 194 w 231"/>
                <a:gd name="T33" fmla="*/ 4 h 47"/>
                <a:gd name="T34" fmla="*/ 202 w 231"/>
                <a:gd name="T35" fmla="*/ 5 h 47"/>
                <a:gd name="T36" fmla="*/ 209 w 231"/>
                <a:gd name="T37" fmla="*/ 6 h 47"/>
                <a:gd name="T38" fmla="*/ 215 w 231"/>
                <a:gd name="T39" fmla="*/ 7 h 47"/>
                <a:gd name="T40" fmla="*/ 220 w 231"/>
                <a:gd name="T41" fmla="*/ 8 h 47"/>
                <a:gd name="T42" fmla="*/ 225 w 231"/>
                <a:gd name="T43" fmla="*/ 10 h 47"/>
                <a:gd name="T44" fmla="*/ 228 w 231"/>
                <a:gd name="T45" fmla="*/ 12 h 47"/>
                <a:gd name="T46" fmla="*/ 231 w 231"/>
                <a:gd name="T47" fmla="*/ 14 h 47"/>
                <a:gd name="T48" fmla="*/ 231 w 231"/>
                <a:gd name="T49" fmla="*/ 31 h 47"/>
                <a:gd name="T50" fmla="*/ 225 w 231"/>
                <a:gd name="T51" fmla="*/ 34 h 47"/>
                <a:gd name="T52" fmla="*/ 218 w 231"/>
                <a:gd name="T53" fmla="*/ 37 h 47"/>
                <a:gd name="T54" fmla="*/ 213 w 231"/>
                <a:gd name="T55" fmla="*/ 39 h 47"/>
                <a:gd name="T56" fmla="*/ 210 w 231"/>
                <a:gd name="T57" fmla="*/ 40 h 47"/>
                <a:gd name="T58" fmla="*/ 206 w 231"/>
                <a:gd name="T59" fmla="*/ 40 h 47"/>
                <a:gd name="T60" fmla="*/ 201 w 231"/>
                <a:gd name="T61" fmla="*/ 41 h 47"/>
                <a:gd name="T62" fmla="*/ 197 w 231"/>
                <a:gd name="T63" fmla="*/ 42 h 47"/>
                <a:gd name="T64" fmla="*/ 191 w 231"/>
                <a:gd name="T65" fmla="*/ 43 h 47"/>
                <a:gd name="T66" fmla="*/ 183 w 231"/>
                <a:gd name="T67" fmla="*/ 44 h 47"/>
                <a:gd name="T68" fmla="*/ 175 w 231"/>
                <a:gd name="T69" fmla="*/ 44 h 47"/>
                <a:gd name="T70" fmla="*/ 167 w 231"/>
                <a:gd name="T71" fmla="*/ 45 h 47"/>
                <a:gd name="T72" fmla="*/ 158 w 231"/>
                <a:gd name="T73" fmla="*/ 45 h 47"/>
                <a:gd name="T74" fmla="*/ 149 w 231"/>
                <a:gd name="T75" fmla="*/ 46 h 47"/>
                <a:gd name="T76" fmla="*/ 142 w 231"/>
                <a:gd name="T77" fmla="*/ 46 h 47"/>
                <a:gd name="T78" fmla="*/ 136 w 231"/>
                <a:gd name="T79" fmla="*/ 46 h 47"/>
                <a:gd name="T80" fmla="*/ 130 w 231"/>
                <a:gd name="T81" fmla="*/ 46 h 47"/>
                <a:gd name="T82" fmla="*/ 124 w 231"/>
                <a:gd name="T83" fmla="*/ 47 h 47"/>
                <a:gd name="T84" fmla="*/ 117 w 231"/>
                <a:gd name="T85" fmla="*/ 47 h 47"/>
                <a:gd name="T86" fmla="*/ 111 w 231"/>
                <a:gd name="T87" fmla="*/ 47 h 47"/>
                <a:gd name="T88" fmla="*/ 105 w 231"/>
                <a:gd name="T89" fmla="*/ 46 h 47"/>
                <a:gd name="T90" fmla="*/ 98 w 231"/>
                <a:gd name="T91" fmla="*/ 46 h 47"/>
                <a:gd name="T92" fmla="*/ 92 w 231"/>
                <a:gd name="T93" fmla="*/ 46 h 47"/>
                <a:gd name="T94" fmla="*/ 86 w 231"/>
                <a:gd name="T95" fmla="*/ 46 h 47"/>
                <a:gd name="T96" fmla="*/ 77 w 231"/>
                <a:gd name="T97" fmla="*/ 46 h 47"/>
                <a:gd name="T98" fmla="*/ 63 w 231"/>
                <a:gd name="T99" fmla="*/ 45 h 47"/>
                <a:gd name="T100" fmla="*/ 50 w 231"/>
                <a:gd name="T101" fmla="*/ 44 h 47"/>
                <a:gd name="T102" fmla="*/ 39 w 231"/>
                <a:gd name="T103" fmla="*/ 43 h 47"/>
                <a:gd name="T104" fmla="*/ 29 w 231"/>
                <a:gd name="T105" fmla="*/ 41 h 47"/>
                <a:gd name="T106" fmla="*/ 20 w 231"/>
                <a:gd name="T107" fmla="*/ 40 h 47"/>
                <a:gd name="T108" fmla="*/ 14 w 231"/>
                <a:gd name="T109" fmla="*/ 38 h 47"/>
                <a:gd name="T110" fmla="*/ 9 w 231"/>
                <a:gd name="T111" fmla="*/ 36 h 47"/>
                <a:gd name="T112" fmla="*/ 5 w 231"/>
                <a:gd name="T113" fmla="*/ 34 h 47"/>
                <a:gd name="T114" fmla="*/ 2 w 231"/>
                <a:gd name="T115" fmla="*/ 32 h 47"/>
                <a:gd name="T116" fmla="*/ 0 w 231"/>
                <a:gd name="T117" fmla="*/ 31 h 47"/>
                <a:gd name="T118" fmla="*/ 1 w 231"/>
                <a:gd name="T119" fmla="*/ 14 h 47"/>
                <a:gd name="T120" fmla="*/ 4 w 231"/>
                <a:gd name="T121" fmla="*/ 11 h 47"/>
                <a:gd name="T122" fmla="*/ 11 w 231"/>
                <a:gd name="T123" fmla="*/ 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1" h="47">
                  <a:moveTo>
                    <a:pt x="14" y="8"/>
                  </a:moveTo>
                  <a:lnTo>
                    <a:pt x="16" y="7"/>
                  </a:lnTo>
                  <a:lnTo>
                    <a:pt x="18" y="7"/>
                  </a:lnTo>
                  <a:lnTo>
                    <a:pt x="20" y="6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7" y="5"/>
                  </a:lnTo>
                  <a:lnTo>
                    <a:pt x="30" y="5"/>
                  </a:lnTo>
                  <a:lnTo>
                    <a:pt x="32" y="4"/>
                  </a:lnTo>
                  <a:lnTo>
                    <a:pt x="35" y="4"/>
                  </a:lnTo>
                  <a:lnTo>
                    <a:pt x="38" y="4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6" y="3"/>
                  </a:lnTo>
                  <a:lnTo>
                    <a:pt x="49" y="2"/>
                  </a:lnTo>
                  <a:lnTo>
                    <a:pt x="53" y="2"/>
                  </a:lnTo>
                  <a:lnTo>
                    <a:pt x="56" y="2"/>
                  </a:lnTo>
                  <a:lnTo>
                    <a:pt x="59" y="1"/>
                  </a:lnTo>
                  <a:lnTo>
                    <a:pt x="63" y="1"/>
                  </a:lnTo>
                  <a:lnTo>
                    <a:pt x="66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7" y="1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8" y="0"/>
                  </a:lnTo>
                  <a:lnTo>
                    <a:pt x="91" y="0"/>
                  </a:lnTo>
                  <a:lnTo>
                    <a:pt x="95" y="0"/>
                  </a:lnTo>
                  <a:lnTo>
                    <a:pt x="99" y="0"/>
                  </a:lnTo>
                  <a:lnTo>
                    <a:pt x="103" y="0"/>
                  </a:lnTo>
                  <a:lnTo>
                    <a:pt x="107" y="0"/>
                  </a:lnTo>
                  <a:lnTo>
                    <a:pt x="111" y="0"/>
                  </a:lnTo>
                  <a:lnTo>
                    <a:pt x="115" y="0"/>
                  </a:lnTo>
                  <a:lnTo>
                    <a:pt x="120" y="0"/>
                  </a:lnTo>
                  <a:lnTo>
                    <a:pt x="125" y="0"/>
                  </a:lnTo>
                  <a:lnTo>
                    <a:pt x="130" y="0"/>
                  </a:lnTo>
                  <a:lnTo>
                    <a:pt x="135" y="0"/>
                  </a:lnTo>
                  <a:lnTo>
                    <a:pt x="140" y="0"/>
                  </a:lnTo>
                  <a:lnTo>
                    <a:pt x="145" y="0"/>
                  </a:lnTo>
                  <a:lnTo>
                    <a:pt x="150" y="0"/>
                  </a:lnTo>
                  <a:lnTo>
                    <a:pt x="155" y="1"/>
                  </a:lnTo>
                  <a:lnTo>
                    <a:pt x="159" y="1"/>
                  </a:lnTo>
                  <a:lnTo>
                    <a:pt x="164" y="1"/>
                  </a:lnTo>
                  <a:lnTo>
                    <a:pt x="168" y="1"/>
                  </a:lnTo>
                  <a:lnTo>
                    <a:pt x="172" y="2"/>
                  </a:lnTo>
                  <a:lnTo>
                    <a:pt x="177" y="2"/>
                  </a:lnTo>
                  <a:lnTo>
                    <a:pt x="181" y="2"/>
                  </a:lnTo>
                  <a:lnTo>
                    <a:pt x="185" y="3"/>
                  </a:lnTo>
                  <a:lnTo>
                    <a:pt x="188" y="3"/>
                  </a:lnTo>
                  <a:lnTo>
                    <a:pt x="191" y="3"/>
                  </a:lnTo>
                  <a:lnTo>
                    <a:pt x="194" y="4"/>
                  </a:lnTo>
                  <a:lnTo>
                    <a:pt x="197" y="4"/>
                  </a:lnTo>
                  <a:lnTo>
                    <a:pt x="199" y="4"/>
                  </a:lnTo>
                  <a:lnTo>
                    <a:pt x="202" y="5"/>
                  </a:lnTo>
                  <a:lnTo>
                    <a:pt x="204" y="5"/>
                  </a:lnTo>
                  <a:lnTo>
                    <a:pt x="206" y="5"/>
                  </a:lnTo>
                  <a:lnTo>
                    <a:pt x="209" y="6"/>
                  </a:lnTo>
                  <a:lnTo>
                    <a:pt x="211" y="6"/>
                  </a:lnTo>
                  <a:lnTo>
                    <a:pt x="213" y="7"/>
                  </a:lnTo>
                  <a:lnTo>
                    <a:pt x="215" y="7"/>
                  </a:lnTo>
                  <a:lnTo>
                    <a:pt x="217" y="7"/>
                  </a:lnTo>
                  <a:lnTo>
                    <a:pt x="219" y="8"/>
                  </a:lnTo>
                  <a:lnTo>
                    <a:pt x="220" y="8"/>
                  </a:lnTo>
                  <a:lnTo>
                    <a:pt x="222" y="9"/>
                  </a:lnTo>
                  <a:lnTo>
                    <a:pt x="223" y="9"/>
                  </a:lnTo>
                  <a:lnTo>
                    <a:pt x="225" y="10"/>
                  </a:lnTo>
                  <a:lnTo>
                    <a:pt x="226" y="11"/>
                  </a:lnTo>
                  <a:lnTo>
                    <a:pt x="227" y="11"/>
                  </a:lnTo>
                  <a:lnTo>
                    <a:pt x="228" y="12"/>
                  </a:lnTo>
                  <a:lnTo>
                    <a:pt x="229" y="13"/>
                  </a:lnTo>
                  <a:lnTo>
                    <a:pt x="230" y="13"/>
                  </a:lnTo>
                  <a:lnTo>
                    <a:pt x="231" y="14"/>
                  </a:lnTo>
                  <a:lnTo>
                    <a:pt x="231" y="15"/>
                  </a:lnTo>
                  <a:lnTo>
                    <a:pt x="231" y="30"/>
                  </a:lnTo>
                  <a:lnTo>
                    <a:pt x="231" y="31"/>
                  </a:lnTo>
                  <a:lnTo>
                    <a:pt x="229" y="32"/>
                  </a:lnTo>
                  <a:lnTo>
                    <a:pt x="227" y="33"/>
                  </a:lnTo>
                  <a:lnTo>
                    <a:pt x="225" y="34"/>
                  </a:lnTo>
                  <a:lnTo>
                    <a:pt x="223" y="35"/>
                  </a:lnTo>
                  <a:lnTo>
                    <a:pt x="220" y="37"/>
                  </a:lnTo>
                  <a:lnTo>
                    <a:pt x="218" y="37"/>
                  </a:lnTo>
                  <a:lnTo>
                    <a:pt x="216" y="38"/>
                  </a:lnTo>
                  <a:lnTo>
                    <a:pt x="215" y="38"/>
                  </a:lnTo>
                  <a:lnTo>
                    <a:pt x="213" y="39"/>
                  </a:lnTo>
                  <a:lnTo>
                    <a:pt x="212" y="39"/>
                  </a:lnTo>
                  <a:lnTo>
                    <a:pt x="211" y="39"/>
                  </a:lnTo>
                  <a:lnTo>
                    <a:pt x="210" y="40"/>
                  </a:lnTo>
                  <a:lnTo>
                    <a:pt x="208" y="40"/>
                  </a:lnTo>
                  <a:lnTo>
                    <a:pt x="207" y="40"/>
                  </a:lnTo>
                  <a:lnTo>
                    <a:pt x="206" y="40"/>
                  </a:lnTo>
                  <a:lnTo>
                    <a:pt x="204" y="41"/>
                  </a:lnTo>
                  <a:lnTo>
                    <a:pt x="203" y="41"/>
                  </a:lnTo>
                  <a:lnTo>
                    <a:pt x="201" y="41"/>
                  </a:lnTo>
                  <a:lnTo>
                    <a:pt x="200" y="42"/>
                  </a:lnTo>
                  <a:lnTo>
                    <a:pt x="198" y="42"/>
                  </a:lnTo>
                  <a:lnTo>
                    <a:pt x="197" y="42"/>
                  </a:lnTo>
                  <a:lnTo>
                    <a:pt x="195" y="42"/>
                  </a:lnTo>
                  <a:lnTo>
                    <a:pt x="193" y="42"/>
                  </a:lnTo>
                  <a:lnTo>
                    <a:pt x="191" y="43"/>
                  </a:lnTo>
                  <a:lnTo>
                    <a:pt x="188" y="43"/>
                  </a:lnTo>
                  <a:lnTo>
                    <a:pt x="186" y="43"/>
                  </a:lnTo>
                  <a:lnTo>
                    <a:pt x="183" y="44"/>
                  </a:lnTo>
                  <a:lnTo>
                    <a:pt x="181" y="44"/>
                  </a:lnTo>
                  <a:lnTo>
                    <a:pt x="178" y="44"/>
                  </a:lnTo>
                  <a:lnTo>
                    <a:pt x="175" y="44"/>
                  </a:lnTo>
                  <a:lnTo>
                    <a:pt x="172" y="44"/>
                  </a:lnTo>
                  <a:lnTo>
                    <a:pt x="170" y="45"/>
                  </a:lnTo>
                  <a:lnTo>
                    <a:pt x="167" y="45"/>
                  </a:lnTo>
                  <a:lnTo>
                    <a:pt x="164" y="45"/>
                  </a:lnTo>
                  <a:lnTo>
                    <a:pt x="161" y="45"/>
                  </a:lnTo>
                  <a:lnTo>
                    <a:pt x="158" y="45"/>
                  </a:lnTo>
                  <a:lnTo>
                    <a:pt x="155" y="46"/>
                  </a:lnTo>
                  <a:lnTo>
                    <a:pt x="152" y="46"/>
                  </a:lnTo>
                  <a:lnTo>
                    <a:pt x="149" y="46"/>
                  </a:lnTo>
                  <a:lnTo>
                    <a:pt x="147" y="46"/>
                  </a:lnTo>
                  <a:lnTo>
                    <a:pt x="145" y="46"/>
                  </a:lnTo>
                  <a:lnTo>
                    <a:pt x="142" y="46"/>
                  </a:lnTo>
                  <a:lnTo>
                    <a:pt x="140" y="46"/>
                  </a:lnTo>
                  <a:lnTo>
                    <a:pt x="138" y="46"/>
                  </a:lnTo>
                  <a:lnTo>
                    <a:pt x="136" y="46"/>
                  </a:lnTo>
                  <a:lnTo>
                    <a:pt x="134" y="46"/>
                  </a:lnTo>
                  <a:lnTo>
                    <a:pt x="132" y="46"/>
                  </a:lnTo>
                  <a:lnTo>
                    <a:pt x="130" y="46"/>
                  </a:lnTo>
                  <a:lnTo>
                    <a:pt x="128" y="46"/>
                  </a:lnTo>
                  <a:lnTo>
                    <a:pt x="126" y="46"/>
                  </a:lnTo>
                  <a:lnTo>
                    <a:pt x="124" y="47"/>
                  </a:lnTo>
                  <a:lnTo>
                    <a:pt x="122" y="47"/>
                  </a:lnTo>
                  <a:lnTo>
                    <a:pt x="119" y="47"/>
                  </a:lnTo>
                  <a:lnTo>
                    <a:pt x="117" y="47"/>
                  </a:lnTo>
                  <a:lnTo>
                    <a:pt x="115" y="47"/>
                  </a:lnTo>
                  <a:lnTo>
                    <a:pt x="113" y="47"/>
                  </a:lnTo>
                  <a:lnTo>
                    <a:pt x="111" y="47"/>
                  </a:lnTo>
                  <a:lnTo>
                    <a:pt x="109" y="47"/>
                  </a:lnTo>
                  <a:lnTo>
                    <a:pt x="107" y="47"/>
                  </a:lnTo>
                  <a:lnTo>
                    <a:pt x="105" y="46"/>
                  </a:lnTo>
                  <a:lnTo>
                    <a:pt x="103" y="46"/>
                  </a:lnTo>
                  <a:lnTo>
                    <a:pt x="100" y="46"/>
                  </a:lnTo>
                  <a:lnTo>
                    <a:pt x="98" y="46"/>
                  </a:lnTo>
                  <a:lnTo>
                    <a:pt x="96" y="46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0" y="46"/>
                  </a:lnTo>
                  <a:lnTo>
                    <a:pt x="88" y="46"/>
                  </a:lnTo>
                  <a:lnTo>
                    <a:pt x="86" y="46"/>
                  </a:lnTo>
                  <a:lnTo>
                    <a:pt x="84" y="46"/>
                  </a:lnTo>
                  <a:lnTo>
                    <a:pt x="82" y="46"/>
                  </a:lnTo>
                  <a:lnTo>
                    <a:pt x="77" y="46"/>
                  </a:lnTo>
                  <a:lnTo>
                    <a:pt x="72" y="45"/>
                  </a:lnTo>
                  <a:lnTo>
                    <a:pt x="68" y="45"/>
                  </a:lnTo>
                  <a:lnTo>
                    <a:pt x="63" y="45"/>
                  </a:lnTo>
                  <a:lnTo>
                    <a:pt x="59" y="45"/>
                  </a:lnTo>
                  <a:lnTo>
                    <a:pt x="54" y="44"/>
                  </a:lnTo>
                  <a:lnTo>
                    <a:pt x="50" y="44"/>
                  </a:lnTo>
                  <a:lnTo>
                    <a:pt x="47" y="44"/>
                  </a:lnTo>
                  <a:lnTo>
                    <a:pt x="43" y="43"/>
                  </a:lnTo>
                  <a:lnTo>
                    <a:pt x="39" y="43"/>
                  </a:lnTo>
                  <a:lnTo>
                    <a:pt x="36" y="42"/>
                  </a:lnTo>
                  <a:lnTo>
                    <a:pt x="32" y="42"/>
                  </a:lnTo>
                  <a:lnTo>
                    <a:pt x="29" y="41"/>
                  </a:lnTo>
                  <a:lnTo>
                    <a:pt x="26" y="41"/>
                  </a:lnTo>
                  <a:lnTo>
                    <a:pt x="23" y="40"/>
                  </a:lnTo>
                  <a:lnTo>
                    <a:pt x="20" y="40"/>
                  </a:lnTo>
                  <a:lnTo>
                    <a:pt x="18" y="39"/>
                  </a:lnTo>
                  <a:lnTo>
                    <a:pt x="16" y="38"/>
                  </a:lnTo>
                  <a:lnTo>
                    <a:pt x="14" y="38"/>
                  </a:lnTo>
                  <a:lnTo>
                    <a:pt x="12" y="37"/>
                  </a:lnTo>
                  <a:lnTo>
                    <a:pt x="10" y="37"/>
                  </a:lnTo>
                  <a:lnTo>
                    <a:pt x="9" y="36"/>
                  </a:lnTo>
                  <a:lnTo>
                    <a:pt x="7" y="35"/>
                  </a:lnTo>
                  <a:lnTo>
                    <a:pt x="6" y="35"/>
                  </a:lnTo>
                  <a:lnTo>
                    <a:pt x="5" y="34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15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3" y="12"/>
                  </a:lnTo>
                  <a:lnTo>
                    <a:pt x="4" y="11"/>
                  </a:lnTo>
                  <a:lnTo>
                    <a:pt x="6" y="10"/>
                  </a:lnTo>
                  <a:lnTo>
                    <a:pt x="8" y="9"/>
                  </a:lnTo>
                  <a:lnTo>
                    <a:pt x="11" y="8"/>
                  </a:lnTo>
                  <a:lnTo>
                    <a:pt x="14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6" name="Freeform 292"/>
            <p:cNvSpPr>
              <a:spLocks/>
            </p:cNvSpPr>
            <p:nvPr/>
          </p:nvSpPr>
          <p:spPr bwMode="auto">
            <a:xfrm>
              <a:off x="3903" y="1837"/>
              <a:ext cx="223" cy="27"/>
            </a:xfrm>
            <a:custGeom>
              <a:avLst/>
              <a:gdLst>
                <a:gd name="T0" fmla="*/ 211 w 223"/>
                <a:gd name="T1" fmla="*/ 20 h 27"/>
                <a:gd name="T2" fmla="*/ 201 w 223"/>
                <a:gd name="T3" fmla="*/ 22 h 27"/>
                <a:gd name="T4" fmla="*/ 188 w 223"/>
                <a:gd name="T5" fmla="*/ 24 h 27"/>
                <a:gd name="T6" fmla="*/ 172 w 223"/>
                <a:gd name="T7" fmla="*/ 25 h 27"/>
                <a:gd name="T8" fmla="*/ 155 w 223"/>
                <a:gd name="T9" fmla="*/ 26 h 27"/>
                <a:gd name="T10" fmla="*/ 140 w 223"/>
                <a:gd name="T11" fmla="*/ 27 h 27"/>
                <a:gd name="T12" fmla="*/ 135 w 223"/>
                <a:gd name="T13" fmla="*/ 27 h 27"/>
                <a:gd name="T14" fmla="*/ 129 w 223"/>
                <a:gd name="T15" fmla="*/ 27 h 27"/>
                <a:gd name="T16" fmla="*/ 123 w 223"/>
                <a:gd name="T17" fmla="*/ 27 h 27"/>
                <a:gd name="T18" fmla="*/ 117 w 223"/>
                <a:gd name="T19" fmla="*/ 27 h 27"/>
                <a:gd name="T20" fmla="*/ 111 w 223"/>
                <a:gd name="T21" fmla="*/ 27 h 27"/>
                <a:gd name="T22" fmla="*/ 103 w 223"/>
                <a:gd name="T23" fmla="*/ 27 h 27"/>
                <a:gd name="T24" fmla="*/ 95 w 223"/>
                <a:gd name="T25" fmla="*/ 27 h 27"/>
                <a:gd name="T26" fmla="*/ 86 w 223"/>
                <a:gd name="T27" fmla="*/ 27 h 27"/>
                <a:gd name="T28" fmla="*/ 79 w 223"/>
                <a:gd name="T29" fmla="*/ 27 h 27"/>
                <a:gd name="T30" fmla="*/ 71 w 223"/>
                <a:gd name="T31" fmla="*/ 27 h 27"/>
                <a:gd name="T32" fmla="*/ 62 w 223"/>
                <a:gd name="T33" fmla="*/ 26 h 27"/>
                <a:gd name="T34" fmla="*/ 52 w 223"/>
                <a:gd name="T35" fmla="*/ 25 h 27"/>
                <a:gd name="T36" fmla="*/ 43 w 223"/>
                <a:gd name="T37" fmla="*/ 25 h 27"/>
                <a:gd name="T38" fmla="*/ 35 w 223"/>
                <a:gd name="T39" fmla="*/ 24 h 27"/>
                <a:gd name="T40" fmla="*/ 27 w 223"/>
                <a:gd name="T41" fmla="*/ 23 h 27"/>
                <a:gd name="T42" fmla="*/ 22 w 223"/>
                <a:gd name="T43" fmla="*/ 22 h 27"/>
                <a:gd name="T44" fmla="*/ 18 w 223"/>
                <a:gd name="T45" fmla="*/ 21 h 27"/>
                <a:gd name="T46" fmla="*/ 14 w 223"/>
                <a:gd name="T47" fmla="*/ 21 h 27"/>
                <a:gd name="T48" fmla="*/ 7 w 223"/>
                <a:gd name="T49" fmla="*/ 19 h 27"/>
                <a:gd name="T50" fmla="*/ 2 w 223"/>
                <a:gd name="T51" fmla="*/ 17 h 27"/>
                <a:gd name="T52" fmla="*/ 0 w 223"/>
                <a:gd name="T53" fmla="*/ 14 h 27"/>
                <a:gd name="T54" fmla="*/ 1 w 223"/>
                <a:gd name="T55" fmla="*/ 12 h 27"/>
                <a:gd name="T56" fmla="*/ 5 w 223"/>
                <a:gd name="T57" fmla="*/ 10 h 27"/>
                <a:gd name="T58" fmla="*/ 12 w 223"/>
                <a:gd name="T59" fmla="*/ 8 h 27"/>
                <a:gd name="T60" fmla="*/ 21 w 223"/>
                <a:gd name="T61" fmla="*/ 6 h 27"/>
                <a:gd name="T62" fmla="*/ 32 w 223"/>
                <a:gd name="T63" fmla="*/ 4 h 27"/>
                <a:gd name="T64" fmla="*/ 44 w 223"/>
                <a:gd name="T65" fmla="*/ 3 h 27"/>
                <a:gd name="T66" fmla="*/ 56 w 223"/>
                <a:gd name="T67" fmla="*/ 2 h 27"/>
                <a:gd name="T68" fmla="*/ 70 w 223"/>
                <a:gd name="T69" fmla="*/ 1 h 27"/>
                <a:gd name="T70" fmla="*/ 85 w 223"/>
                <a:gd name="T71" fmla="*/ 1 h 27"/>
                <a:gd name="T72" fmla="*/ 101 w 223"/>
                <a:gd name="T73" fmla="*/ 0 h 27"/>
                <a:gd name="T74" fmla="*/ 116 w 223"/>
                <a:gd name="T75" fmla="*/ 0 h 27"/>
                <a:gd name="T76" fmla="*/ 129 w 223"/>
                <a:gd name="T77" fmla="*/ 0 h 27"/>
                <a:gd name="T78" fmla="*/ 141 w 223"/>
                <a:gd name="T79" fmla="*/ 1 h 27"/>
                <a:gd name="T80" fmla="*/ 153 w 223"/>
                <a:gd name="T81" fmla="*/ 1 h 27"/>
                <a:gd name="T82" fmla="*/ 165 w 223"/>
                <a:gd name="T83" fmla="*/ 2 h 27"/>
                <a:gd name="T84" fmla="*/ 175 w 223"/>
                <a:gd name="T85" fmla="*/ 3 h 27"/>
                <a:gd name="T86" fmla="*/ 185 w 223"/>
                <a:gd name="T87" fmla="*/ 4 h 27"/>
                <a:gd name="T88" fmla="*/ 194 w 223"/>
                <a:gd name="T89" fmla="*/ 5 h 27"/>
                <a:gd name="T90" fmla="*/ 202 w 223"/>
                <a:gd name="T91" fmla="*/ 6 h 27"/>
                <a:gd name="T92" fmla="*/ 208 w 223"/>
                <a:gd name="T93" fmla="*/ 7 h 27"/>
                <a:gd name="T94" fmla="*/ 214 w 223"/>
                <a:gd name="T95" fmla="*/ 9 h 27"/>
                <a:gd name="T96" fmla="*/ 219 w 223"/>
                <a:gd name="T97" fmla="*/ 10 h 27"/>
                <a:gd name="T98" fmla="*/ 222 w 223"/>
                <a:gd name="T99" fmla="*/ 12 h 27"/>
                <a:gd name="T100" fmla="*/ 223 w 223"/>
                <a:gd name="T101" fmla="*/ 14 h 27"/>
                <a:gd name="T102" fmla="*/ 222 w 223"/>
                <a:gd name="T103" fmla="*/ 16 h 27"/>
                <a:gd name="T104" fmla="*/ 219 w 223"/>
                <a:gd name="T105" fmla="*/ 1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3" h="27">
                  <a:moveTo>
                    <a:pt x="216" y="19"/>
                  </a:moveTo>
                  <a:lnTo>
                    <a:pt x="214" y="19"/>
                  </a:lnTo>
                  <a:lnTo>
                    <a:pt x="211" y="20"/>
                  </a:lnTo>
                  <a:lnTo>
                    <a:pt x="208" y="21"/>
                  </a:lnTo>
                  <a:lnTo>
                    <a:pt x="205" y="21"/>
                  </a:lnTo>
                  <a:lnTo>
                    <a:pt x="201" y="22"/>
                  </a:lnTo>
                  <a:lnTo>
                    <a:pt x="197" y="23"/>
                  </a:lnTo>
                  <a:lnTo>
                    <a:pt x="192" y="23"/>
                  </a:lnTo>
                  <a:lnTo>
                    <a:pt x="188" y="24"/>
                  </a:lnTo>
                  <a:lnTo>
                    <a:pt x="183" y="24"/>
                  </a:lnTo>
                  <a:lnTo>
                    <a:pt x="178" y="25"/>
                  </a:lnTo>
                  <a:lnTo>
                    <a:pt x="172" y="25"/>
                  </a:lnTo>
                  <a:lnTo>
                    <a:pt x="167" y="26"/>
                  </a:lnTo>
                  <a:lnTo>
                    <a:pt x="161" y="26"/>
                  </a:lnTo>
                  <a:lnTo>
                    <a:pt x="155" y="26"/>
                  </a:lnTo>
                  <a:lnTo>
                    <a:pt x="148" y="27"/>
                  </a:lnTo>
                  <a:lnTo>
                    <a:pt x="142" y="27"/>
                  </a:lnTo>
                  <a:lnTo>
                    <a:pt x="140" y="27"/>
                  </a:lnTo>
                  <a:lnTo>
                    <a:pt x="138" y="27"/>
                  </a:lnTo>
                  <a:lnTo>
                    <a:pt x="136" y="27"/>
                  </a:lnTo>
                  <a:lnTo>
                    <a:pt x="135" y="27"/>
                  </a:lnTo>
                  <a:lnTo>
                    <a:pt x="133" y="27"/>
                  </a:lnTo>
                  <a:lnTo>
                    <a:pt x="131" y="27"/>
                  </a:lnTo>
                  <a:lnTo>
                    <a:pt x="129" y="27"/>
                  </a:lnTo>
                  <a:lnTo>
                    <a:pt x="127" y="27"/>
                  </a:lnTo>
                  <a:lnTo>
                    <a:pt x="125" y="27"/>
                  </a:lnTo>
                  <a:lnTo>
                    <a:pt x="123" y="27"/>
                  </a:lnTo>
                  <a:lnTo>
                    <a:pt x="121" y="27"/>
                  </a:lnTo>
                  <a:lnTo>
                    <a:pt x="119" y="27"/>
                  </a:lnTo>
                  <a:lnTo>
                    <a:pt x="117" y="27"/>
                  </a:lnTo>
                  <a:lnTo>
                    <a:pt x="115" y="27"/>
                  </a:lnTo>
                  <a:lnTo>
                    <a:pt x="113" y="27"/>
                  </a:lnTo>
                  <a:lnTo>
                    <a:pt x="111" y="27"/>
                  </a:lnTo>
                  <a:lnTo>
                    <a:pt x="109" y="27"/>
                  </a:lnTo>
                  <a:lnTo>
                    <a:pt x="106" y="27"/>
                  </a:lnTo>
                  <a:lnTo>
                    <a:pt x="103" y="27"/>
                  </a:lnTo>
                  <a:lnTo>
                    <a:pt x="100" y="27"/>
                  </a:lnTo>
                  <a:lnTo>
                    <a:pt x="97" y="27"/>
                  </a:lnTo>
                  <a:lnTo>
                    <a:pt x="95" y="27"/>
                  </a:lnTo>
                  <a:lnTo>
                    <a:pt x="92" y="27"/>
                  </a:lnTo>
                  <a:lnTo>
                    <a:pt x="89" y="27"/>
                  </a:lnTo>
                  <a:lnTo>
                    <a:pt x="86" y="27"/>
                  </a:lnTo>
                  <a:lnTo>
                    <a:pt x="84" y="27"/>
                  </a:lnTo>
                  <a:lnTo>
                    <a:pt x="81" y="27"/>
                  </a:lnTo>
                  <a:lnTo>
                    <a:pt x="79" y="27"/>
                  </a:lnTo>
                  <a:lnTo>
                    <a:pt x="76" y="27"/>
                  </a:lnTo>
                  <a:lnTo>
                    <a:pt x="73" y="27"/>
                  </a:lnTo>
                  <a:lnTo>
                    <a:pt x="71" y="27"/>
                  </a:lnTo>
                  <a:lnTo>
                    <a:pt x="68" y="26"/>
                  </a:lnTo>
                  <a:lnTo>
                    <a:pt x="65" y="26"/>
                  </a:lnTo>
                  <a:lnTo>
                    <a:pt x="62" y="26"/>
                  </a:lnTo>
                  <a:lnTo>
                    <a:pt x="59" y="26"/>
                  </a:lnTo>
                  <a:lnTo>
                    <a:pt x="55" y="26"/>
                  </a:lnTo>
                  <a:lnTo>
                    <a:pt x="52" y="25"/>
                  </a:lnTo>
                  <a:lnTo>
                    <a:pt x="49" y="25"/>
                  </a:lnTo>
                  <a:lnTo>
                    <a:pt x="46" y="25"/>
                  </a:lnTo>
                  <a:lnTo>
                    <a:pt x="43" y="25"/>
                  </a:lnTo>
                  <a:lnTo>
                    <a:pt x="40" y="24"/>
                  </a:lnTo>
                  <a:lnTo>
                    <a:pt x="38" y="24"/>
                  </a:lnTo>
                  <a:lnTo>
                    <a:pt x="35" y="24"/>
                  </a:lnTo>
                  <a:lnTo>
                    <a:pt x="32" y="24"/>
                  </a:lnTo>
                  <a:lnTo>
                    <a:pt x="30" y="23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3" y="22"/>
                  </a:lnTo>
                  <a:lnTo>
                    <a:pt x="22" y="22"/>
                  </a:lnTo>
                  <a:lnTo>
                    <a:pt x="20" y="22"/>
                  </a:lnTo>
                  <a:lnTo>
                    <a:pt x="19" y="22"/>
                  </a:lnTo>
                  <a:lnTo>
                    <a:pt x="18" y="21"/>
                  </a:lnTo>
                  <a:lnTo>
                    <a:pt x="17" y="21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3" y="20"/>
                  </a:lnTo>
                  <a:lnTo>
                    <a:pt x="10" y="20"/>
                  </a:lnTo>
                  <a:lnTo>
                    <a:pt x="7" y="19"/>
                  </a:lnTo>
                  <a:lnTo>
                    <a:pt x="5" y="18"/>
                  </a:lnTo>
                  <a:lnTo>
                    <a:pt x="3" y="17"/>
                  </a:lnTo>
                  <a:lnTo>
                    <a:pt x="2" y="17"/>
                  </a:lnTo>
                  <a:lnTo>
                    <a:pt x="1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2" y="11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7" y="9"/>
                  </a:lnTo>
                  <a:lnTo>
                    <a:pt x="10" y="8"/>
                  </a:lnTo>
                  <a:lnTo>
                    <a:pt x="12" y="8"/>
                  </a:lnTo>
                  <a:lnTo>
                    <a:pt x="15" y="7"/>
                  </a:lnTo>
                  <a:lnTo>
                    <a:pt x="18" y="6"/>
                  </a:lnTo>
                  <a:lnTo>
                    <a:pt x="21" y="6"/>
                  </a:lnTo>
                  <a:lnTo>
                    <a:pt x="24" y="5"/>
                  </a:lnTo>
                  <a:lnTo>
                    <a:pt x="28" y="5"/>
                  </a:lnTo>
                  <a:lnTo>
                    <a:pt x="32" y="4"/>
                  </a:lnTo>
                  <a:lnTo>
                    <a:pt x="36" y="4"/>
                  </a:lnTo>
                  <a:lnTo>
                    <a:pt x="40" y="4"/>
                  </a:lnTo>
                  <a:lnTo>
                    <a:pt x="44" y="3"/>
                  </a:lnTo>
                  <a:lnTo>
                    <a:pt x="48" y="3"/>
                  </a:lnTo>
                  <a:lnTo>
                    <a:pt x="52" y="2"/>
                  </a:lnTo>
                  <a:lnTo>
                    <a:pt x="56" y="2"/>
                  </a:lnTo>
                  <a:lnTo>
                    <a:pt x="61" y="2"/>
                  </a:lnTo>
                  <a:lnTo>
                    <a:pt x="65" y="2"/>
                  </a:lnTo>
                  <a:lnTo>
                    <a:pt x="70" y="1"/>
                  </a:lnTo>
                  <a:lnTo>
                    <a:pt x="75" y="1"/>
                  </a:lnTo>
                  <a:lnTo>
                    <a:pt x="80" y="1"/>
                  </a:lnTo>
                  <a:lnTo>
                    <a:pt x="85" y="1"/>
                  </a:lnTo>
                  <a:lnTo>
                    <a:pt x="90" y="1"/>
                  </a:lnTo>
                  <a:lnTo>
                    <a:pt x="95" y="0"/>
                  </a:lnTo>
                  <a:lnTo>
                    <a:pt x="101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16" y="0"/>
                  </a:lnTo>
                  <a:lnTo>
                    <a:pt x="120" y="0"/>
                  </a:lnTo>
                  <a:lnTo>
                    <a:pt x="125" y="0"/>
                  </a:lnTo>
                  <a:lnTo>
                    <a:pt x="129" y="0"/>
                  </a:lnTo>
                  <a:lnTo>
                    <a:pt x="133" y="1"/>
                  </a:lnTo>
                  <a:lnTo>
                    <a:pt x="137" y="1"/>
                  </a:lnTo>
                  <a:lnTo>
                    <a:pt x="141" y="1"/>
                  </a:lnTo>
                  <a:lnTo>
                    <a:pt x="145" y="1"/>
                  </a:lnTo>
                  <a:lnTo>
                    <a:pt x="149" y="1"/>
                  </a:lnTo>
                  <a:lnTo>
                    <a:pt x="153" y="1"/>
                  </a:lnTo>
                  <a:lnTo>
                    <a:pt x="157" y="1"/>
                  </a:lnTo>
                  <a:lnTo>
                    <a:pt x="161" y="2"/>
                  </a:lnTo>
                  <a:lnTo>
                    <a:pt x="165" y="2"/>
                  </a:lnTo>
                  <a:lnTo>
                    <a:pt x="168" y="2"/>
                  </a:lnTo>
                  <a:lnTo>
                    <a:pt x="172" y="3"/>
                  </a:lnTo>
                  <a:lnTo>
                    <a:pt x="175" y="3"/>
                  </a:lnTo>
                  <a:lnTo>
                    <a:pt x="178" y="3"/>
                  </a:lnTo>
                  <a:lnTo>
                    <a:pt x="182" y="3"/>
                  </a:lnTo>
                  <a:lnTo>
                    <a:pt x="185" y="4"/>
                  </a:lnTo>
                  <a:lnTo>
                    <a:pt x="188" y="4"/>
                  </a:lnTo>
                  <a:lnTo>
                    <a:pt x="191" y="4"/>
                  </a:lnTo>
                  <a:lnTo>
                    <a:pt x="194" y="5"/>
                  </a:lnTo>
                  <a:lnTo>
                    <a:pt x="196" y="5"/>
                  </a:lnTo>
                  <a:lnTo>
                    <a:pt x="199" y="6"/>
                  </a:lnTo>
                  <a:lnTo>
                    <a:pt x="202" y="6"/>
                  </a:lnTo>
                  <a:lnTo>
                    <a:pt x="204" y="6"/>
                  </a:lnTo>
                  <a:lnTo>
                    <a:pt x="206" y="7"/>
                  </a:lnTo>
                  <a:lnTo>
                    <a:pt x="208" y="7"/>
                  </a:lnTo>
                  <a:lnTo>
                    <a:pt x="210" y="8"/>
                  </a:lnTo>
                  <a:lnTo>
                    <a:pt x="212" y="8"/>
                  </a:lnTo>
                  <a:lnTo>
                    <a:pt x="214" y="9"/>
                  </a:lnTo>
                  <a:lnTo>
                    <a:pt x="215" y="9"/>
                  </a:lnTo>
                  <a:lnTo>
                    <a:pt x="217" y="10"/>
                  </a:lnTo>
                  <a:lnTo>
                    <a:pt x="219" y="10"/>
                  </a:lnTo>
                  <a:lnTo>
                    <a:pt x="220" y="11"/>
                  </a:lnTo>
                  <a:lnTo>
                    <a:pt x="221" y="11"/>
                  </a:lnTo>
                  <a:lnTo>
                    <a:pt x="222" y="12"/>
                  </a:lnTo>
                  <a:lnTo>
                    <a:pt x="222" y="13"/>
                  </a:lnTo>
                  <a:lnTo>
                    <a:pt x="223" y="13"/>
                  </a:lnTo>
                  <a:lnTo>
                    <a:pt x="223" y="14"/>
                  </a:lnTo>
                  <a:lnTo>
                    <a:pt x="223" y="15"/>
                  </a:lnTo>
                  <a:lnTo>
                    <a:pt x="222" y="15"/>
                  </a:lnTo>
                  <a:lnTo>
                    <a:pt x="222" y="16"/>
                  </a:lnTo>
                  <a:lnTo>
                    <a:pt x="221" y="16"/>
                  </a:lnTo>
                  <a:lnTo>
                    <a:pt x="220" y="17"/>
                  </a:lnTo>
                  <a:lnTo>
                    <a:pt x="219" y="17"/>
                  </a:lnTo>
                  <a:lnTo>
                    <a:pt x="218" y="18"/>
                  </a:lnTo>
                  <a:lnTo>
                    <a:pt x="21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7" name="Freeform 293"/>
            <p:cNvSpPr>
              <a:spLocks/>
            </p:cNvSpPr>
            <p:nvPr/>
          </p:nvSpPr>
          <p:spPr bwMode="auto">
            <a:xfrm>
              <a:off x="3902" y="1855"/>
              <a:ext cx="226" cy="23"/>
            </a:xfrm>
            <a:custGeom>
              <a:avLst/>
              <a:gdLst>
                <a:gd name="T0" fmla="*/ 223 w 226"/>
                <a:gd name="T1" fmla="*/ 10 h 23"/>
                <a:gd name="T2" fmla="*/ 216 w 226"/>
                <a:gd name="T3" fmla="*/ 13 h 23"/>
                <a:gd name="T4" fmla="*/ 208 w 226"/>
                <a:gd name="T5" fmla="*/ 16 h 23"/>
                <a:gd name="T6" fmla="*/ 199 w 226"/>
                <a:gd name="T7" fmla="*/ 17 h 23"/>
                <a:gd name="T8" fmla="*/ 189 w 226"/>
                <a:gd name="T9" fmla="*/ 19 h 23"/>
                <a:gd name="T10" fmla="*/ 177 w 226"/>
                <a:gd name="T11" fmla="*/ 20 h 23"/>
                <a:gd name="T12" fmla="*/ 163 w 226"/>
                <a:gd name="T13" fmla="*/ 21 h 23"/>
                <a:gd name="T14" fmla="*/ 149 w 226"/>
                <a:gd name="T15" fmla="*/ 22 h 23"/>
                <a:gd name="T16" fmla="*/ 140 w 226"/>
                <a:gd name="T17" fmla="*/ 22 h 23"/>
                <a:gd name="T18" fmla="*/ 135 w 226"/>
                <a:gd name="T19" fmla="*/ 22 h 23"/>
                <a:gd name="T20" fmla="*/ 129 w 226"/>
                <a:gd name="T21" fmla="*/ 23 h 23"/>
                <a:gd name="T22" fmla="*/ 123 w 226"/>
                <a:gd name="T23" fmla="*/ 23 h 23"/>
                <a:gd name="T24" fmla="*/ 117 w 226"/>
                <a:gd name="T25" fmla="*/ 23 h 23"/>
                <a:gd name="T26" fmla="*/ 110 w 226"/>
                <a:gd name="T27" fmla="*/ 23 h 23"/>
                <a:gd name="T28" fmla="*/ 102 w 226"/>
                <a:gd name="T29" fmla="*/ 23 h 23"/>
                <a:gd name="T30" fmla="*/ 93 w 226"/>
                <a:gd name="T31" fmla="*/ 22 h 23"/>
                <a:gd name="T32" fmla="*/ 85 w 226"/>
                <a:gd name="T33" fmla="*/ 22 h 23"/>
                <a:gd name="T34" fmla="*/ 77 w 226"/>
                <a:gd name="T35" fmla="*/ 22 h 23"/>
                <a:gd name="T36" fmla="*/ 70 w 226"/>
                <a:gd name="T37" fmla="*/ 21 h 23"/>
                <a:gd name="T38" fmla="*/ 60 w 226"/>
                <a:gd name="T39" fmla="*/ 21 h 23"/>
                <a:gd name="T40" fmla="*/ 50 w 226"/>
                <a:gd name="T41" fmla="*/ 20 h 23"/>
                <a:gd name="T42" fmla="*/ 41 w 226"/>
                <a:gd name="T43" fmla="*/ 19 h 23"/>
                <a:gd name="T44" fmla="*/ 33 w 226"/>
                <a:gd name="T45" fmla="*/ 18 h 23"/>
                <a:gd name="T46" fmla="*/ 26 w 226"/>
                <a:gd name="T47" fmla="*/ 17 h 23"/>
                <a:gd name="T48" fmla="*/ 21 w 226"/>
                <a:gd name="T49" fmla="*/ 16 h 23"/>
                <a:gd name="T50" fmla="*/ 17 w 226"/>
                <a:gd name="T51" fmla="*/ 15 h 23"/>
                <a:gd name="T52" fmla="*/ 14 w 226"/>
                <a:gd name="T53" fmla="*/ 15 h 23"/>
                <a:gd name="T54" fmla="*/ 5 w 226"/>
                <a:gd name="T55" fmla="*/ 12 h 23"/>
                <a:gd name="T56" fmla="*/ 1 w 226"/>
                <a:gd name="T57" fmla="*/ 9 h 23"/>
                <a:gd name="T58" fmla="*/ 0 w 226"/>
                <a:gd name="T59" fmla="*/ 6 h 23"/>
                <a:gd name="T60" fmla="*/ 0 w 226"/>
                <a:gd name="T61" fmla="*/ 0 h 23"/>
                <a:gd name="T62" fmla="*/ 3 w 226"/>
                <a:gd name="T63" fmla="*/ 2 h 23"/>
                <a:gd name="T64" fmla="*/ 8 w 226"/>
                <a:gd name="T65" fmla="*/ 4 h 23"/>
                <a:gd name="T66" fmla="*/ 14 w 226"/>
                <a:gd name="T67" fmla="*/ 6 h 23"/>
                <a:gd name="T68" fmla="*/ 18 w 226"/>
                <a:gd name="T69" fmla="*/ 7 h 23"/>
                <a:gd name="T70" fmla="*/ 22 w 226"/>
                <a:gd name="T71" fmla="*/ 8 h 23"/>
                <a:gd name="T72" fmla="*/ 27 w 226"/>
                <a:gd name="T73" fmla="*/ 9 h 23"/>
                <a:gd name="T74" fmla="*/ 35 w 226"/>
                <a:gd name="T75" fmla="*/ 10 h 23"/>
                <a:gd name="T76" fmla="*/ 44 w 226"/>
                <a:gd name="T77" fmla="*/ 11 h 23"/>
                <a:gd name="T78" fmla="*/ 53 w 226"/>
                <a:gd name="T79" fmla="*/ 11 h 23"/>
                <a:gd name="T80" fmla="*/ 62 w 226"/>
                <a:gd name="T81" fmla="*/ 12 h 23"/>
                <a:gd name="T82" fmla="*/ 72 w 226"/>
                <a:gd name="T83" fmla="*/ 13 h 23"/>
                <a:gd name="T84" fmla="*/ 80 w 226"/>
                <a:gd name="T85" fmla="*/ 13 h 23"/>
                <a:gd name="T86" fmla="*/ 88 w 226"/>
                <a:gd name="T87" fmla="*/ 13 h 23"/>
                <a:gd name="T88" fmla="*/ 96 w 226"/>
                <a:gd name="T89" fmla="*/ 14 h 23"/>
                <a:gd name="T90" fmla="*/ 104 w 226"/>
                <a:gd name="T91" fmla="*/ 14 h 23"/>
                <a:gd name="T92" fmla="*/ 113 w 226"/>
                <a:gd name="T93" fmla="*/ 14 h 23"/>
                <a:gd name="T94" fmla="*/ 119 w 226"/>
                <a:gd name="T95" fmla="*/ 14 h 23"/>
                <a:gd name="T96" fmla="*/ 125 w 226"/>
                <a:gd name="T97" fmla="*/ 14 h 23"/>
                <a:gd name="T98" fmla="*/ 131 w 226"/>
                <a:gd name="T99" fmla="*/ 14 h 23"/>
                <a:gd name="T100" fmla="*/ 137 w 226"/>
                <a:gd name="T101" fmla="*/ 14 h 23"/>
                <a:gd name="T102" fmla="*/ 142 w 226"/>
                <a:gd name="T103" fmla="*/ 13 h 23"/>
                <a:gd name="T104" fmla="*/ 157 w 226"/>
                <a:gd name="T105" fmla="*/ 13 h 23"/>
                <a:gd name="T106" fmla="*/ 175 w 226"/>
                <a:gd name="T107" fmla="*/ 11 h 23"/>
                <a:gd name="T108" fmla="*/ 190 w 226"/>
                <a:gd name="T109" fmla="*/ 10 h 23"/>
                <a:gd name="T110" fmla="*/ 203 w 226"/>
                <a:gd name="T111" fmla="*/ 8 h 23"/>
                <a:gd name="T112" fmla="*/ 213 w 226"/>
                <a:gd name="T113" fmla="*/ 5 h 23"/>
                <a:gd name="T114" fmla="*/ 219 w 226"/>
                <a:gd name="T115" fmla="*/ 3 h 23"/>
                <a:gd name="T116" fmla="*/ 222 w 226"/>
                <a:gd name="T117" fmla="*/ 2 h 23"/>
                <a:gd name="T118" fmla="*/ 225 w 226"/>
                <a:gd name="T11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6" h="23">
                  <a:moveTo>
                    <a:pt x="226" y="7"/>
                  </a:moveTo>
                  <a:lnTo>
                    <a:pt x="224" y="9"/>
                  </a:lnTo>
                  <a:lnTo>
                    <a:pt x="223" y="10"/>
                  </a:lnTo>
                  <a:lnTo>
                    <a:pt x="221" y="11"/>
                  </a:lnTo>
                  <a:lnTo>
                    <a:pt x="218" y="12"/>
                  </a:lnTo>
                  <a:lnTo>
                    <a:pt x="216" y="13"/>
                  </a:lnTo>
                  <a:lnTo>
                    <a:pt x="213" y="14"/>
                  </a:lnTo>
                  <a:lnTo>
                    <a:pt x="211" y="15"/>
                  </a:lnTo>
                  <a:lnTo>
                    <a:pt x="208" y="16"/>
                  </a:lnTo>
                  <a:lnTo>
                    <a:pt x="205" y="16"/>
                  </a:lnTo>
                  <a:lnTo>
                    <a:pt x="202" y="17"/>
                  </a:lnTo>
                  <a:lnTo>
                    <a:pt x="199" y="17"/>
                  </a:lnTo>
                  <a:lnTo>
                    <a:pt x="196" y="18"/>
                  </a:lnTo>
                  <a:lnTo>
                    <a:pt x="192" y="18"/>
                  </a:lnTo>
                  <a:lnTo>
                    <a:pt x="189" y="19"/>
                  </a:lnTo>
                  <a:lnTo>
                    <a:pt x="185" y="19"/>
                  </a:lnTo>
                  <a:lnTo>
                    <a:pt x="181" y="20"/>
                  </a:lnTo>
                  <a:lnTo>
                    <a:pt x="177" y="20"/>
                  </a:lnTo>
                  <a:lnTo>
                    <a:pt x="172" y="20"/>
                  </a:lnTo>
                  <a:lnTo>
                    <a:pt x="168" y="21"/>
                  </a:lnTo>
                  <a:lnTo>
                    <a:pt x="163" y="21"/>
                  </a:lnTo>
                  <a:lnTo>
                    <a:pt x="159" y="21"/>
                  </a:lnTo>
                  <a:lnTo>
                    <a:pt x="154" y="22"/>
                  </a:lnTo>
                  <a:lnTo>
                    <a:pt x="149" y="22"/>
                  </a:lnTo>
                  <a:lnTo>
                    <a:pt x="144" y="22"/>
                  </a:lnTo>
                  <a:lnTo>
                    <a:pt x="142" y="22"/>
                  </a:lnTo>
                  <a:lnTo>
                    <a:pt x="140" y="22"/>
                  </a:lnTo>
                  <a:lnTo>
                    <a:pt x="138" y="22"/>
                  </a:lnTo>
                  <a:lnTo>
                    <a:pt x="137" y="22"/>
                  </a:lnTo>
                  <a:lnTo>
                    <a:pt x="135" y="22"/>
                  </a:lnTo>
                  <a:lnTo>
                    <a:pt x="133" y="22"/>
                  </a:lnTo>
                  <a:lnTo>
                    <a:pt x="131" y="22"/>
                  </a:lnTo>
                  <a:lnTo>
                    <a:pt x="129" y="23"/>
                  </a:lnTo>
                  <a:lnTo>
                    <a:pt x="127" y="23"/>
                  </a:lnTo>
                  <a:lnTo>
                    <a:pt x="125" y="23"/>
                  </a:lnTo>
                  <a:lnTo>
                    <a:pt x="123" y="23"/>
                  </a:lnTo>
                  <a:lnTo>
                    <a:pt x="121" y="23"/>
                  </a:lnTo>
                  <a:lnTo>
                    <a:pt x="119" y="23"/>
                  </a:lnTo>
                  <a:lnTo>
                    <a:pt x="117" y="23"/>
                  </a:lnTo>
                  <a:lnTo>
                    <a:pt x="115" y="23"/>
                  </a:lnTo>
                  <a:lnTo>
                    <a:pt x="113" y="23"/>
                  </a:lnTo>
                  <a:lnTo>
                    <a:pt x="110" y="23"/>
                  </a:lnTo>
                  <a:lnTo>
                    <a:pt x="107" y="23"/>
                  </a:lnTo>
                  <a:lnTo>
                    <a:pt x="105" y="23"/>
                  </a:lnTo>
                  <a:lnTo>
                    <a:pt x="102" y="23"/>
                  </a:lnTo>
                  <a:lnTo>
                    <a:pt x="99" y="23"/>
                  </a:lnTo>
                  <a:lnTo>
                    <a:pt x="96" y="22"/>
                  </a:lnTo>
                  <a:lnTo>
                    <a:pt x="93" y="22"/>
                  </a:lnTo>
                  <a:lnTo>
                    <a:pt x="91" y="22"/>
                  </a:lnTo>
                  <a:lnTo>
                    <a:pt x="88" y="22"/>
                  </a:lnTo>
                  <a:lnTo>
                    <a:pt x="85" y="22"/>
                  </a:lnTo>
                  <a:lnTo>
                    <a:pt x="83" y="22"/>
                  </a:lnTo>
                  <a:lnTo>
                    <a:pt x="80" y="22"/>
                  </a:lnTo>
                  <a:lnTo>
                    <a:pt x="77" y="22"/>
                  </a:lnTo>
                  <a:lnTo>
                    <a:pt x="75" y="22"/>
                  </a:lnTo>
                  <a:lnTo>
                    <a:pt x="72" y="22"/>
                  </a:lnTo>
                  <a:lnTo>
                    <a:pt x="70" y="21"/>
                  </a:lnTo>
                  <a:lnTo>
                    <a:pt x="66" y="21"/>
                  </a:lnTo>
                  <a:lnTo>
                    <a:pt x="63" y="21"/>
                  </a:lnTo>
                  <a:lnTo>
                    <a:pt x="60" y="21"/>
                  </a:lnTo>
                  <a:lnTo>
                    <a:pt x="57" y="21"/>
                  </a:lnTo>
                  <a:lnTo>
                    <a:pt x="53" y="20"/>
                  </a:lnTo>
                  <a:lnTo>
                    <a:pt x="50" y="20"/>
                  </a:lnTo>
                  <a:lnTo>
                    <a:pt x="47" y="20"/>
                  </a:lnTo>
                  <a:lnTo>
                    <a:pt x="44" y="19"/>
                  </a:lnTo>
                  <a:lnTo>
                    <a:pt x="41" y="19"/>
                  </a:lnTo>
                  <a:lnTo>
                    <a:pt x="39" y="19"/>
                  </a:lnTo>
                  <a:lnTo>
                    <a:pt x="36" y="18"/>
                  </a:lnTo>
                  <a:lnTo>
                    <a:pt x="33" y="18"/>
                  </a:lnTo>
                  <a:lnTo>
                    <a:pt x="31" y="18"/>
                  </a:lnTo>
                  <a:lnTo>
                    <a:pt x="28" y="17"/>
                  </a:lnTo>
                  <a:lnTo>
                    <a:pt x="26" y="17"/>
                  </a:lnTo>
                  <a:lnTo>
                    <a:pt x="24" y="17"/>
                  </a:lnTo>
                  <a:lnTo>
                    <a:pt x="22" y="16"/>
                  </a:lnTo>
                  <a:lnTo>
                    <a:pt x="21" y="16"/>
                  </a:lnTo>
                  <a:lnTo>
                    <a:pt x="20" y="16"/>
                  </a:lnTo>
                  <a:lnTo>
                    <a:pt x="19" y="16"/>
                  </a:lnTo>
                  <a:lnTo>
                    <a:pt x="17" y="15"/>
                  </a:lnTo>
                  <a:lnTo>
                    <a:pt x="16" y="15"/>
                  </a:lnTo>
                  <a:lnTo>
                    <a:pt x="15" y="15"/>
                  </a:lnTo>
                  <a:lnTo>
                    <a:pt x="14" y="15"/>
                  </a:lnTo>
                  <a:lnTo>
                    <a:pt x="11" y="14"/>
                  </a:lnTo>
                  <a:lnTo>
                    <a:pt x="8" y="13"/>
                  </a:lnTo>
                  <a:lnTo>
                    <a:pt x="5" y="12"/>
                  </a:lnTo>
                  <a:lnTo>
                    <a:pt x="3" y="11"/>
                  </a:lnTo>
                  <a:lnTo>
                    <a:pt x="2" y="10"/>
                  </a:lnTo>
                  <a:lnTo>
                    <a:pt x="1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3" y="2"/>
                  </a:lnTo>
                  <a:lnTo>
                    <a:pt x="4" y="3"/>
                  </a:lnTo>
                  <a:lnTo>
                    <a:pt x="6" y="4"/>
                  </a:lnTo>
                  <a:lnTo>
                    <a:pt x="8" y="4"/>
                  </a:lnTo>
                  <a:lnTo>
                    <a:pt x="11" y="5"/>
                  </a:lnTo>
                  <a:lnTo>
                    <a:pt x="13" y="6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6" y="7"/>
                  </a:lnTo>
                  <a:lnTo>
                    <a:pt x="18" y="7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2" y="8"/>
                  </a:lnTo>
                  <a:lnTo>
                    <a:pt x="23" y="8"/>
                  </a:lnTo>
                  <a:lnTo>
                    <a:pt x="25" y="8"/>
                  </a:lnTo>
                  <a:lnTo>
                    <a:pt x="27" y="9"/>
                  </a:lnTo>
                  <a:lnTo>
                    <a:pt x="30" y="9"/>
                  </a:lnTo>
                  <a:lnTo>
                    <a:pt x="32" y="9"/>
                  </a:lnTo>
                  <a:lnTo>
                    <a:pt x="35" y="10"/>
                  </a:lnTo>
                  <a:lnTo>
                    <a:pt x="38" y="10"/>
                  </a:lnTo>
                  <a:lnTo>
                    <a:pt x="41" y="10"/>
                  </a:lnTo>
                  <a:lnTo>
                    <a:pt x="44" y="11"/>
                  </a:lnTo>
                  <a:lnTo>
                    <a:pt x="47" y="11"/>
                  </a:lnTo>
                  <a:lnTo>
                    <a:pt x="50" y="11"/>
                  </a:lnTo>
                  <a:lnTo>
                    <a:pt x="53" y="11"/>
                  </a:lnTo>
                  <a:lnTo>
                    <a:pt x="56" y="12"/>
                  </a:lnTo>
                  <a:lnTo>
                    <a:pt x="59" y="12"/>
                  </a:lnTo>
                  <a:lnTo>
                    <a:pt x="62" y="12"/>
                  </a:lnTo>
                  <a:lnTo>
                    <a:pt x="66" y="12"/>
                  </a:lnTo>
                  <a:lnTo>
                    <a:pt x="69" y="13"/>
                  </a:lnTo>
                  <a:lnTo>
                    <a:pt x="72" y="13"/>
                  </a:lnTo>
                  <a:lnTo>
                    <a:pt x="74" y="13"/>
                  </a:lnTo>
                  <a:lnTo>
                    <a:pt x="77" y="13"/>
                  </a:lnTo>
                  <a:lnTo>
                    <a:pt x="80" y="13"/>
                  </a:lnTo>
                  <a:lnTo>
                    <a:pt x="82" y="13"/>
                  </a:lnTo>
                  <a:lnTo>
                    <a:pt x="85" y="13"/>
                  </a:lnTo>
                  <a:lnTo>
                    <a:pt x="88" y="13"/>
                  </a:lnTo>
                  <a:lnTo>
                    <a:pt x="90" y="14"/>
                  </a:lnTo>
                  <a:lnTo>
                    <a:pt x="93" y="14"/>
                  </a:lnTo>
                  <a:lnTo>
                    <a:pt x="96" y="14"/>
                  </a:lnTo>
                  <a:lnTo>
                    <a:pt x="99" y="14"/>
                  </a:lnTo>
                  <a:lnTo>
                    <a:pt x="102" y="14"/>
                  </a:lnTo>
                  <a:lnTo>
                    <a:pt x="104" y="14"/>
                  </a:lnTo>
                  <a:lnTo>
                    <a:pt x="107" y="14"/>
                  </a:lnTo>
                  <a:lnTo>
                    <a:pt x="110" y="14"/>
                  </a:lnTo>
                  <a:lnTo>
                    <a:pt x="113" y="14"/>
                  </a:lnTo>
                  <a:lnTo>
                    <a:pt x="115" y="14"/>
                  </a:lnTo>
                  <a:lnTo>
                    <a:pt x="117" y="14"/>
                  </a:lnTo>
                  <a:lnTo>
                    <a:pt x="119" y="14"/>
                  </a:lnTo>
                  <a:lnTo>
                    <a:pt x="121" y="14"/>
                  </a:lnTo>
                  <a:lnTo>
                    <a:pt x="123" y="14"/>
                  </a:lnTo>
                  <a:lnTo>
                    <a:pt x="125" y="14"/>
                  </a:lnTo>
                  <a:lnTo>
                    <a:pt x="127" y="14"/>
                  </a:lnTo>
                  <a:lnTo>
                    <a:pt x="129" y="14"/>
                  </a:lnTo>
                  <a:lnTo>
                    <a:pt x="131" y="14"/>
                  </a:lnTo>
                  <a:lnTo>
                    <a:pt x="133" y="14"/>
                  </a:lnTo>
                  <a:lnTo>
                    <a:pt x="135" y="14"/>
                  </a:lnTo>
                  <a:lnTo>
                    <a:pt x="137" y="14"/>
                  </a:lnTo>
                  <a:lnTo>
                    <a:pt x="139" y="14"/>
                  </a:lnTo>
                  <a:lnTo>
                    <a:pt x="141" y="13"/>
                  </a:lnTo>
                  <a:lnTo>
                    <a:pt x="142" y="13"/>
                  </a:lnTo>
                  <a:lnTo>
                    <a:pt x="144" y="13"/>
                  </a:lnTo>
                  <a:lnTo>
                    <a:pt x="151" y="13"/>
                  </a:lnTo>
                  <a:lnTo>
                    <a:pt x="157" y="13"/>
                  </a:lnTo>
                  <a:lnTo>
                    <a:pt x="163" y="12"/>
                  </a:lnTo>
                  <a:lnTo>
                    <a:pt x="169" y="12"/>
                  </a:lnTo>
                  <a:lnTo>
                    <a:pt x="175" y="11"/>
                  </a:lnTo>
                  <a:lnTo>
                    <a:pt x="180" y="11"/>
                  </a:lnTo>
                  <a:lnTo>
                    <a:pt x="185" y="10"/>
                  </a:lnTo>
                  <a:lnTo>
                    <a:pt x="190" y="10"/>
                  </a:lnTo>
                  <a:lnTo>
                    <a:pt x="195" y="9"/>
                  </a:lnTo>
                  <a:lnTo>
                    <a:pt x="199" y="8"/>
                  </a:lnTo>
                  <a:lnTo>
                    <a:pt x="203" y="8"/>
                  </a:lnTo>
                  <a:lnTo>
                    <a:pt x="207" y="7"/>
                  </a:lnTo>
                  <a:lnTo>
                    <a:pt x="210" y="6"/>
                  </a:lnTo>
                  <a:lnTo>
                    <a:pt x="213" y="5"/>
                  </a:lnTo>
                  <a:lnTo>
                    <a:pt x="216" y="4"/>
                  </a:lnTo>
                  <a:lnTo>
                    <a:pt x="218" y="3"/>
                  </a:lnTo>
                  <a:lnTo>
                    <a:pt x="219" y="3"/>
                  </a:lnTo>
                  <a:lnTo>
                    <a:pt x="220" y="2"/>
                  </a:lnTo>
                  <a:lnTo>
                    <a:pt x="221" y="2"/>
                  </a:lnTo>
                  <a:lnTo>
                    <a:pt x="222" y="2"/>
                  </a:lnTo>
                  <a:lnTo>
                    <a:pt x="223" y="1"/>
                  </a:lnTo>
                  <a:lnTo>
                    <a:pt x="224" y="1"/>
                  </a:lnTo>
                  <a:lnTo>
                    <a:pt x="225" y="0"/>
                  </a:lnTo>
                  <a:lnTo>
                    <a:pt x="226" y="0"/>
                  </a:lnTo>
                  <a:lnTo>
                    <a:pt x="226" y="7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8" name="Freeform 294"/>
            <p:cNvSpPr>
              <a:spLocks/>
            </p:cNvSpPr>
            <p:nvPr/>
          </p:nvSpPr>
          <p:spPr bwMode="auto">
            <a:xfrm>
              <a:off x="3952" y="1840"/>
              <a:ext cx="48" cy="16"/>
            </a:xfrm>
            <a:custGeom>
              <a:avLst/>
              <a:gdLst>
                <a:gd name="T0" fmla="*/ 25 w 48"/>
                <a:gd name="T1" fmla="*/ 0 h 16"/>
                <a:gd name="T2" fmla="*/ 48 w 48"/>
                <a:gd name="T3" fmla="*/ 11 h 16"/>
                <a:gd name="T4" fmla="*/ 12 w 48"/>
                <a:gd name="T5" fmla="*/ 16 h 16"/>
                <a:gd name="T6" fmla="*/ 0 w 48"/>
                <a:gd name="T7" fmla="*/ 2 h 16"/>
                <a:gd name="T8" fmla="*/ 25 w 48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16">
                  <a:moveTo>
                    <a:pt x="25" y="0"/>
                  </a:moveTo>
                  <a:lnTo>
                    <a:pt x="48" y="11"/>
                  </a:lnTo>
                  <a:lnTo>
                    <a:pt x="12" y="16"/>
                  </a:lnTo>
                  <a:lnTo>
                    <a:pt x="0" y="2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9" name="Freeform 295"/>
            <p:cNvSpPr>
              <a:spLocks/>
            </p:cNvSpPr>
            <p:nvPr/>
          </p:nvSpPr>
          <p:spPr bwMode="auto">
            <a:xfrm>
              <a:off x="3956" y="1842"/>
              <a:ext cx="38" cy="12"/>
            </a:xfrm>
            <a:custGeom>
              <a:avLst/>
              <a:gdLst>
                <a:gd name="T0" fmla="*/ 21 w 38"/>
                <a:gd name="T1" fmla="*/ 0 h 12"/>
                <a:gd name="T2" fmla="*/ 38 w 38"/>
                <a:gd name="T3" fmla="*/ 9 h 12"/>
                <a:gd name="T4" fmla="*/ 10 w 38"/>
                <a:gd name="T5" fmla="*/ 12 h 12"/>
                <a:gd name="T6" fmla="*/ 0 w 38"/>
                <a:gd name="T7" fmla="*/ 1 h 12"/>
                <a:gd name="T8" fmla="*/ 21 w 3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12">
                  <a:moveTo>
                    <a:pt x="21" y="0"/>
                  </a:moveTo>
                  <a:lnTo>
                    <a:pt x="38" y="9"/>
                  </a:lnTo>
                  <a:lnTo>
                    <a:pt x="10" y="12"/>
                  </a:lnTo>
                  <a:lnTo>
                    <a:pt x="0" y="1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D6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0" name="Freeform 296"/>
            <p:cNvSpPr>
              <a:spLocks/>
            </p:cNvSpPr>
            <p:nvPr/>
          </p:nvSpPr>
          <p:spPr bwMode="auto">
            <a:xfrm>
              <a:off x="3935" y="1756"/>
              <a:ext cx="8" cy="13"/>
            </a:xfrm>
            <a:custGeom>
              <a:avLst/>
              <a:gdLst>
                <a:gd name="T0" fmla="*/ 2 w 8"/>
                <a:gd name="T1" fmla="*/ 13 h 13"/>
                <a:gd name="T2" fmla="*/ 1 w 8"/>
                <a:gd name="T3" fmla="*/ 12 h 13"/>
                <a:gd name="T4" fmla="*/ 0 w 8"/>
                <a:gd name="T5" fmla="*/ 10 h 13"/>
                <a:gd name="T6" fmla="*/ 1 w 8"/>
                <a:gd name="T7" fmla="*/ 8 h 13"/>
                <a:gd name="T8" fmla="*/ 1 w 8"/>
                <a:gd name="T9" fmla="*/ 5 h 13"/>
                <a:gd name="T10" fmla="*/ 2 w 8"/>
                <a:gd name="T11" fmla="*/ 4 h 13"/>
                <a:gd name="T12" fmla="*/ 3 w 8"/>
                <a:gd name="T13" fmla="*/ 3 h 13"/>
                <a:gd name="T14" fmla="*/ 3 w 8"/>
                <a:gd name="T15" fmla="*/ 2 h 13"/>
                <a:gd name="T16" fmla="*/ 4 w 8"/>
                <a:gd name="T17" fmla="*/ 1 h 13"/>
                <a:gd name="T18" fmla="*/ 5 w 8"/>
                <a:gd name="T19" fmla="*/ 0 h 13"/>
                <a:gd name="T20" fmla="*/ 6 w 8"/>
                <a:gd name="T21" fmla="*/ 0 h 13"/>
                <a:gd name="T22" fmla="*/ 6 w 8"/>
                <a:gd name="T23" fmla="*/ 0 h 13"/>
                <a:gd name="T24" fmla="*/ 7 w 8"/>
                <a:gd name="T25" fmla="*/ 0 h 13"/>
                <a:gd name="T26" fmla="*/ 8 w 8"/>
                <a:gd name="T27" fmla="*/ 1 h 13"/>
                <a:gd name="T28" fmla="*/ 8 w 8"/>
                <a:gd name="T29" fmla="*/ 3 h 13"/>
                <a:gd name="T30" fmla="*/ 8 w 8"/>
                <a:gd name="T31" fmla="*/ 5 h 13"/>
                <a:gd name="T32" fmla="*/ 8 w 8"/>
                <a:gd name="T33" fmla="*/ 8 h 13"/>
                <a:gd name="T34" fmla="*/ 7 w 8"/>
                <a:gd name="T35" fmla="*/ 9 h 13"/>
                <a:gd name="T36" fmla="*/ 6 w 8"/>
                <a:gd name="T37" fmla="*/ 10 h 13"/>
                <a:gd name="T38" fmla="*/ 5 w 8"/>
                <a:gd name="T39" fmla="*/ 11 h 13"/>
                <a:gd name="T40" fmla="*/ 5 w 8"/>
                <a:gd name="T41" fmla="*/ 12 h 13"/>
                <a:gd name="T42" fmla="*/ 4 w 8"/>
                <a:gd name="T43" fmla="*/ 13 h 13"/>
                <a:gd name="T44" fmla="*/ 3 w 8"/>
                <a:gd name="T45" fmla="*/ 13 h 13"/>
                <a:gd name="T46" fmla="*/ 3 w 8"/>
                <a:gd name="T47" fmla="*/ 13 h 13"/>
                <a:gd name="T48" fmla="*/ 2 w 8"/>
                <a:gd name="T4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" h="13">
                  <a:moveTo>
                    <a:pt x="2" y="13"/>
                  </a:moveTo>
                  <a:lnTo>
                    <a:pt x="1" y="12"/>
                  </a:lnTo>
                  <a:lnTo>
                    <a:pt x="0" y="10"/>
                  </a:lnTo>
                  <a:lnTo>
                    <a:pt x="1" y="8"/>
                  </a:lnTo>
                  <a:lnTo>
                    <a:pt x="1" y="5"/>
                  </a:lnTo>
                  <a:lnTo>
                    <a:pt x="2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1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8"/>
                  </a:lnTo>
                  <a:lnTo>
                    <a:pt x="7" y="9"/>
                  </a:lnTo>
                  <a:lnTo>
                    <a:pt x="6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4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2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1" name="Freeform 297"/>
            <p:cNvSpPr>
              <a:spLocks/>
            </p:cNvSpPr>
            <p:nvPr/>
          </p:nvSpPr>
          <p:spPr bwMode="auto">
            <a:xfrm>
              <a:off x="3941" y="1786"/>
              <a:ext cx="25" cy="22"/>
            </a:xfrm>
            <a:custGeom>
              <a:avLst/>
              <a:gdLst>
                <a:gd name="T0" fmla="*/ 0 w 25"/>
                <a:gd name="T1" fmla="*/ 21 h 22"/>
                <a:gd name="T2" fmla="*/ 0 w 25"/>
                <a:gd name="T3" fmla="*/ 0 h 22"/>
                <a:gd name="T4" fmla="*/ 25 w 25"/>
                <a:gd name="T5" fmla="*/ 5 h 22"/>
                <a:gd name="T6" fmla="*/ 25 w 25"/>
                <a:gd name="T7" fmla="*/ 22 h 22"/>
                <a:gd name="T8" fmla="*/ 0 w 25"/>
                <a:gd name="T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2">
                  <a:moveTo>
                    <a:pt x="0" y="21"/>
                  </a:moveTo>
                  <a:lnTo>
                    <a:pt x="0" y="0"/>
                  </a:lnTo>
                  <a:lnTo>
                    <a:pt x="25" y="5"/>
                  </a:lnTo>
                  <a:lnTo>
                    <a:pt x="25" y="22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2" name="Rectangle 298"/>
            <p:cNvSpPr>
              <a:spLocks noChangeArrowheads="1"/>
            </p:cNvSpPr>
            <p:nvPr/>
          </p:nvSpPr>
          <p:spPr bwMode="auto">
            <a:xfrm>
              <a:off x="3944" y="1790"/>
              <a:ext cx="19" cy="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3" name="Freeform 299"/>
            <p:cNvSpPr>
              <a:spLocks/>
            </p:cNvSpPr>
            <p:nvPr/>
          </p:nvSpPr>
          <p:spPr bwMode="auto">
            <a:xfrm>
              <a:off x="3931" y="1753"/>
              <a:ext cx="50" cy="44"/>
            </a:xfrm>
            <a:custGeom>
              <a:avLst/>
              <a:gdLst>
                <a:gd name="T0" fmla="*/ 8 w 50"/>
                <a:gd name="T1" fmla="*/ 12 h 44"/>
                <a:gd name="T2" fmla="*/ 8 w 50"/>
                <a:gd name="T3" fmla="*/ 12 h 44"/>
                <a:gd name="T4" fmla="*/ 9 w 50"/>
                <a:gd name="T5" fmla="*/ 10 h 44"/>
                <a:gd name="T6" fmla="*/ 11 w 50"/>
                <a:gd name="T7" fmla="*/ 8 h 44"/>
                <a:gd name="T8" fmla="*/ 13 w 50"/>
                <a:gd name="T9" fmla="*/ 5 h 44"/>
                <a:gd name="T10" fmla="*/ 16 w 50"/>
                <a:gd name="T11" fmla="*/ 3 h 44"/>
                <a:gd name="T12" fmla="*/ 18 w 50"/>
                <a:gd name="T13" fmla="*/ 2 h 44"/>
                <a:gd name="T14" fmla="*/ 21 w 50"/>
                <a:gd name="T15" fmla="*/ 1 h 44"/>
                <a:gd name="T16" fmla="*/ 25 w 50"/>
                <a:gd name="T17" fmla="*/ 0 h 44"/>
                <a:gd name="T18" fmla="*/ 28 w 50"/>
                <a:gd name="T19" fmla="*/ 0 h 44"/>
                <a:gd name="T20" fmla="*/ 32 w 50"/>
                <a:gd name="T21" fmla="*/ 0 h 44"/>
                <a:gd name="T22" fmla="*/ 36 w 50"/>
                <a:gd name="T23" fmla="*/ 2 h 44"/>
                <a:gd name="T24" fmla="*/ 40 w 50"/>
                <a:gd name="T25" fmla="*/ 4 h 44"/>
                <a:gd name="T26" fmla="*/ 43 w 50"/>
                <a:gd name="T27" fmla="*/ 6 h 44"/>
                <a:gd name="T28" fmla="*/ 46 w 50"/>
                <a:gd name="T29" fmla="*/ 9 h 44"/>
                <a:gd name="T30" fmla="*/ 48 w 50"/>
                <a:gd name="T31" fmla="*/ 13 h 44"/>
                <a:gd name="T32" fmla="*/ 49 w 50"/>
                <a:gd name="T33" fmla="*/ 17 h 44"/>
                <a:gd name="T34" fmla="*/ 50 w 50"/>
                <a:gd name="T35" fmla="*/ 22 h 44"/>
                <a:gd name="T36" fmla="*/ 49 w 50"/>
                <a:gd name="T37" fmla="*/ 26 h 44"/>
                <a:gd name="T38" fmla="*/ 48 w 50"/>
                <a:gd name="T39" fmla="*/ 30 h 44"/>
                <a:gd name="T40" fmla="*/ 46 w 50"/>
                <a:gd name="T41" fmla="*/ 34 h 44"/>
                <a:gd name="T42" fmla="*/ 43 w 50"/>
                <a:gd name="T43" fmla="*/ 37 h 44"/>
                <a:gd name="T44" fmla="*/ 40 w 50"/>
                <a:gd name="T45" fmla="*/ 40 h 44"/>
                <a:gd name="T46" fmla="*/ 37 w 50"/>
                <a:gd name="T47" fmla="*/ 42 h 44"/>
                <a:gd name="T48" fmla="*/ 33 w 50"/>
                <a:gd name="T49" fmla="*/ 44 h 44"/>
                <a:gd name="T50" fmla="*/ 28 w 50"/>
                <a:gd name="T51" fmla="*/ 44 h 44"/>
                <a:gd name="T52" fmla="*/ 24 w 50"/>
                <a:gd name="T53" fmla="*/ 44 h 44"/>
                <a:gd name="T54" fmla="*/ 21 w 50"/>
                <a:gd name="T55" fmla="*/ 43 h 44"/>
                <a:gd name="T56" fmla="*/ 18 w 50"/>
                <a:gd name="T57" fmla="*/ 42 h 44"/>
                <a:gd name="T58" fmla="*/ 16 w 50"/>
                <a:gd name="T59" fmla="*/ 41 h 44"/>
                <a:gd name="T60" fmla="*/ 13 w 50"/>
                <a:gd name="T61" fmla="*/ 39 h 44"/>
                <a:gd name="T62" fmla="*/ 11 w 50"/>
                <a:gd name="T63" fmla="*/ 37 h 44"/>
                <a:gd name="T64" fmla="*/ 9 w 50"/>
                <a:gd name="T65" fmla="*/ 34 h 44"/>
                <a:gd name="T66" fmla="*/ 8 w 50"/>
                <a:gd name="T67" fmla="*/ 32 h 44"/>
                <a:gd name="T68" fmla="*/ 7 w 50"/>
                <a:gd name="T69" fmla="*/ 30 h 44"/>
                <a:gd name="T70" fmla="*/ 7 w 50"/>
                <a:gd name="T71" fmla="*/ 30 h 44"/>
                <a:gd name="T72" fmla="*/ 5 w 50"/>
                <a:gd name="T73" fmla="*/ 30 h 44"/>
                <a:gd name="T74" fmla="*/ 3 w 50"/>
                <a:gd name="T75" fmla="*/ 28 h 44"/>
                <a:gd name="T76" fmla="*/ 1 w 50"/>
                <a:gd name="T77" fmla="*/ 26 h 44"/>
                <a:gd name="T78" fmla="*/ 0 w 50"/>
                <a:gd name="T79" fmla="*/ 22 h 44"/>
                <a:gd name="T80" fmla="*/ 0 w 50"/>
                <a:gd name="T81" fmla="*/ 18 h 44"/>
                <a:gd name="T82" fmla="*/ 2 w 50"/>
                <a:gd name="T83" fmla="*/ 15 h 44"/>
                <a:gd name="T84" fmla="*/ 4 w 50"/>
                <a:gd name="T85" fmla="*/ 13 h 44"/>
                <a:gd name="T86" fmla="*/ 7 w 50"/>
                <a:gd name="T87" fmla="*/ 1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0" h="44">
                  <a:moveTo>
                    <a:pt x="8" y="12"/>
                  </a:move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4" y="1"/>
                  </a:lnTo>
                  <a:lnTo>
                    <a:pt x="36" y="2"/>
                  </a:lnTo>
                  <a:lnTo>
                    <a:pt x="38" y="2"/>
                  </a:lnTo>
                  <a:lnTo>
                    <a:pt x="40" y="4"/>
                  </a:lnTo>
                  <a:lnTo>
                    <a:pt x="42" y="5"/>
                  </a:lnTo>
                  <a:lnTo>
                    <a:pt x="43" y="6"/>
                  </a:lnTo>
                  <a:lnTo>
                    <a:pt x="45" y="8"/>
                  </a:lnTo>
                  <a:lnTo>
                    <a:pt x="46" y="9"/>
                  </a:lnTo>
                  <a:lnTo>
                    <a:pt x="47" y="11"/>
                  </a:lnTo>
                  <a:lnTo>
                    <a:pt x="48" y="13"/>
                  </a:lnTo>
                  <a:lnTo>
                    <a:pt x="49" y="15"/>
                  </a:lnTo>
                  <a:lnTo>
                    <a:pt x="49" y="17"/>
                  </a:lnTo>
                  <a:lnTo>
                    <a:pt x="50" y="19"/>
                  </a:lnTo>
                  <a:lnTo>
                    <a:pt x="50" y="22"/>
                  </a:lnTo>
                  <a:lnTo>
                    <a:pt x="50" y="24"/>
                  </a:lnTo>
                  <a:lnTo>
                    <a:pt x="49" y="26"/>
                  </a:lnTo>
                  <a:lnTo>
                    <a:pt x="49" y="28"/>
                  </a:lnTo>
                  <a:lnTo>
                    <a:pt x="48" y="30"/>
                  </a:lnTo>
                  <a:lnTo>
                    <a:pt x="47" y="32"/>
                  </a:lnTo>
                  <a:lnTo>
                    <a:pt x="46" y="34"/>
                  </a:lnTo>
                  <a:lnTo>
                    <a:pt x="45" y="36"/>
                  </a:lnTo>
                  <a:lnTo>
                    <a:pt x="43" y="37"/>
                  </a:lnTo>
                  <a:lnTo>
                    <a:pt x="42" y="39"/>
                  </a:lnTo>
                  <a:lnTo>
                    <a:pt x="40" y="40"/>
                  </a:lnTo>
                  <a:lnTo>
                    <a:pt x="38" y="41"/>
                  </a:lnTo>
                  <a:lnTo>
                    <a:pt x="37" y="42"/>
                  </a:lnTo>
                  <a:lnTo>
                    <a:pt x="35" y="43"/>
                  </a:lnTo>
                  <a:lnTo>
                    <a:pt x="33" y="44"/>
                  </a:lnTo>
                  <a:lnTo>
                    <a:pt x="30" y="44"/>
                  </a:lnTo>
                  <a:lnTo>
                    <a:pt x="28" y="44"/>
                  </a:lnTo>
                  <a:lnTo>
                    <a:pt x="26" y="44"/>
                  </a:lnTo>
                  <a:lnTo>
                    <a:pt x="24" y="44"/>
                  </a:lnTo>
                  <a:lnTo>
                    <a:pt x="23" y="44"/>
                  </a:lnTo>
                  <a:lnTo>
                    <a:pt x="21" y="43"/>
                  </a:lnTo>
                  <a:lnTo>
                    <a:pt x="20" y="43"/>
                  </a:lnTo>
                  <a:lnTo>
                    <a:pt x="18" y="42"/>
                  </a:lnTo>
                  <a:lnTo>
                    <a:pt x="17" y="41"/>
                  </a:lnTo>
                  <a:lnTo>
                    <a:pt x="16" y="41"/>
                  </a:lnTo>
                  <a:lnTo>
                    <a:pt x="14" y="40"/>
                  </a:lnTo>
                  <a:lnTo>
                    <a:pt x="13" y="39"/>
                  </a:lnTo>
                  <a:lnTo>
                    <a:pt x="12" y="38"/>
                  </a:lnTo>
                  <a:lnTo>
                    <a:pt x="11" y="37"/>
                  </a:lnTo>
                  <a:lnTo>
                    <a:pt x="10" y="35"/>
                  </a:lnTo>
                  <a:lnTo>
                    <a:pt x="9" y="34"/>
                  </a:lnTo>
                  <a:lnTo>
                    <a:pt x="8" y="33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7" y="30"/>
                  </a:lnTo>
                  <a:lnTo>
                    <a:pt x="5" y="30"/>
                  </a:lnTo>
                  <a:lnTo>
                    <a:pt x="4" y="29"/>
                  </a:lnTo>
                  <a:lnTo>
                    <a:pt x="3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1" y="17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5" y="12"/>
                  </a:lnTo>
                  <a:lnTo>
                    <a:pt x="7" y="12"/>
                  </a:lnTo>
                  <a:lnTo>
                    <a:pt x="8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4" name="Freeform 300"/>
            <p:cNvSpPr>
              <a:spLocks/>
            </p:cNvSpPr>
            <p:nvPr/>
          </p:nvSpPr>
          <p:spPr bwMode="auto">
            <a:xfrm>
              <a:off x="3934" y="1756"/>
              <a:ext cx="43" cy="38"/>
            </a:xfrm>
            <a:custGeom>
              <a:avLst/>
              <a:gdLst>
                <a:gd name="T0" fmla="*/ 5 w 43"/>
                <a:gd name="T1" fmla="*/ 13 h 38"/>
                <a:gd name="T2" fmla="*/ 6 w 43"/>
                <a:gd name="T3" fmla="*/ 14 h 38"/>
                <a:gd name="T4" fmla="*/ 7 w 43"/>
                <a:gd name="T5" fmla="*/ 13 h 38"/>
                <a:gd name="T6" fmla="*/ 9 w 43"/>
                <a:gd name="T7" fmla="*/ 10 h 38"/>
                <a:gd name="T8" fmla="*/ 11 w 43"/>
                <a:gd name="T9" fmla="*/ 7 h 38"/>
                <a:gd name="T10" fmla="*/ 13 w 43"/>
                <a:gd name="T11" fmla="*/ 5 h 38"/>
                <a:gd name="T12" fmla="*/ 15 w 43"/>
                <a:gd name="T13" fmla="*/ 3 h 38"/>
                <a:gd name="T14" fmla="*/ 18 w 43"/>
                <a:gd name="T15" fmla="*/ 2 h 38"/>
                <a:gd name="T16" fmla="*/ 21 w 43"/>
                <a:gd name="T17" fmla="*/ 1 h 38"/>
                <a:gd name="T18" fmla="*/ 25 w 43"/>
                <a:gd name="T19" fmla="*/ 0 h 38"/>
                <a:gd name="T20" fmla="*/ 30 w 43"/>
                <a:gd name="T21" fmla="*/ 1 h 38"/>
                <a:gd name="T22" fmla="*/ 37 w 43"/>
                <a:gd name="T23" fmla="*/ 5 h 38"/>
                <a:gd name="T24" fmla="*/ 41 w 43"/>
                <a:gd name="T25" fmla="*/ 10 h 38"/>
                <a:gd name="T26" fmla="*/ 43 w 43"/>
                <a:gd name="T27" fmla="*/ 17 h 38"/>
                <a:gd name="T28" fmla="*/ 43 w 43"/>
                <a:gd name="T29" fmla="*/ 23 h 38"/>
                <a:gd name="T30" fmla="*/ 42 w 43"/>
                <a:gd name="T31" fmla="*/ 26 h 38"/>
                <a:gd name="T32" fmla="*/ 40 w 43"/>
                <a:gd name="T33" fmla="*/ 29 h 38"/>
                <a:gd name="T34" fmla="*/ 38 w 43"/>
                <a:gd name="T35" fmla="*/ 32 h 38"/>
                <a:gd name="T36" fmla="*/ 35 w 43"/>
                <a:gd name="T37" fmla="*/ 34 h 38"/>
                <a:gd name="T38" fmla="*/ 32 w 43"/>
                <a:gd name="T39" fmla="*/ 36 h 38"/>
                <a:gd name="T40" fmla="*/ 29 w 43"/>
                <a:gd name="T41" fmla="*/ 37 h 38"/>
                <a:gd name="T42" fmla="*/ 25 w 43"/>
                <a:gd name="T43" fmla="*/ 38 h 38"/>
                <a:gd name="T44" fmla="*/ 20 w 43"/>
                <a:gd name="T45" fmla="*/ 37 h 38"/>
                <a:gd name="T46" fmla="*/ 15 w 43"/>
                <a:gd name="T47" fmla="*/ 35 h 38"/>
                <a:gd name="T48" fmla="*/ 10 w 43"/>
                <a:gd name="T49" fmla="*/ 31 h 38"/>
                <a:gd name="T50" fmla="*/ 7 w 43"/>
                <a:gd name="T51" fmla="*/ 25 h 38"/>
                <a:gd name="T52" fmla="*/ 6 w 43"/>
                <a:gd name="T53" fmla="*/ 23 h 38"/>
                <a:gd name="T54" fmla="*/ 4 w 43"/>
                <a:gd name="T55" fmla="*/ 24 h 38"/>
                <a:gd name="T56" fmla="*/ 3 w 43"/>
                <a:gd name="T57" fmla="*/ 23 h 38"/>
                <a:gd name="T58" fmla="*/ 1 w 43"/>
                <a:gd name="T59" fmla="*/ 23 h 38"/>
                <a:gd name="T60" fmla="*/ 0 w 43"/>
                <a:gd name="T61" fmla="*/ 21 h 38"/>
                <a:gd name="T62" fmla="*/ 0 w 43"/>
                <a:gd name="T63" fmla="*/ 19 h 38"/>
                <a:gd name="T64" fmla="*/ 0 w 43"/>
                <a:gd name="T65" fmla="*/ 17 h 38"/>
                <a:gd name="T66" fmla="*/ 1 w 43"/>
                <a:gd name="T67" fmla="*/ 15 h 38"/>
                <a:gd name="T68" fmla="*/ 2 w 43"/>
                <a:gd name="T69" fmla="*/ 14 h 38"/>
                <a:gd name="T70" fmla="*/ 4 w 43"/>
                <a:gd name="T71" fmla="*/ 1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3" h="38">
                  <a:moveTo>
                    <a:pt x="4" y="13"/>
                  </a:moveTo>
                  <a:lnTo>
                    <a:pt x="5" y="13"/>
                  </a:lnTo>
                  <a:lnTo>
                    <a:pt x="6" y="13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1"/>
                  </a:lnTo>
                  <a:lnTo>
                    <a:pt x="9" y="10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30" y="1"/>
                  </a:lnTo>
                  <a:lnTo>
                    <a:pt x="33" y="3"/>
                  </a:lnTo>
                  <a:lnTo>
                    <a:pt x="37" y="5"/>
                  </a:lnTo>
                  <a:lnTo>
                    <a:pt x="39" y="7"/>
                  </a:lnTo>
                  <a:lnTo>
                    <a:pt x="41" y="10"/>
                  </a:lnTo>
                  <a:lnTo>
                    <a:pt x="42" y="13"/>
                  </a:lnTo>
                  <a:lnTo>
                    <a:pt x="43" y="17"/>
                  </a:lnTo>
                  <a:lnTo>
                    <a:pt x="43" y="21"/>
                  </a:lnTo>
                  <a:lnTo>
                    <a:pt x="43" y="23"/>
                  </a:lnTo>
                  <a:lnTo>
                    <a:pt x="43" y="24"/>
                  </a:lnTo>
                  <a:lnTo>
                    <a:pt x="42" y="26"/>
                  </a:lnTo>
                  <a:lnTo>
                    <a:pt x="41" y="28"/>
                  </a:lnTo>
                  <a:lnTo>
                    <a:pt x="40" y="29"/>
                  </a:lnTo>
                  <a:lnTo>
                    <a:pt x="39" y="31"/>
                  </a:lnTo>
                  <a:lnTo>
                    <a:pt x="38" y="32"/>
                  </a:lnTo>
                  <a:lnTo>
                    <a:pt x="37" y="33"/>
                  </a:lnTo>
                  <a:lnTo>
                    <a:pt x="35" y="34"/>
                  </a:lnTo>
                  <a:lnTo>
                    <a:pt x="34" y="35"/>
                  </a:lnTo>
                  <a:lnTo>
                    <a:pt x="32" y="36"/>
                  </a:lnTo>
                  <a:lnTo>
                    <a:pt x="31" y="37"/>
                  </a:lnTo>
                  <a:lnTo>
                    <a:pt x="29" y="37"/>
                  </a:lnTo>
                  <a:lnTo>
                    <a:pt x="27" y="38"/>
                  </a:lnTo>
                  <a:lnTo>
                    <a:pt x="25" y="38"/>
                  </a:lnTo>
                  <a:lnTo>
                    <a:pt x="23" y="38"/>
                  </a:lnTo>
                  <a:lnTo>
                    <a:pt x="20" y="37"/>
                  </a:lnTo>
                  <a:lnTo>
                    <a:pt x="17" y="36"/>
                  </a:lnTo>
                  <a:lnTo>
                    <a:pt x="15" y="35"/>
                  </a:lnTo>
                  <a:lnTo>
                    <a:pt x="12" y="33"/>
                  </a:lnTo>
                  <a:lnTo>
                    <a:pt x="10" y="31"/>
                  </a:lnTo>
                  <a:lnTo>
                    <a:pt x="9" y="28"/>
                  </a:lnTo>
                  <a:lnTo>
                    <a:pt x="7" y="25"/>
                  </a:lnTo>
                  <a:lnTo>
                    <a:pt x="6" y="22"/>
                  </a:lnTo>
                  <a:lnTo>
                    <a:pt x="6" y="23"/>
                  </a:lnTo>
                  <a:lnTo>
                    <a:pt x="5" y="23"/>
                  </a:lnTo>
                  <a:lnTo>
                    <a:pt x="4" y="24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2" y="23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4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5" name="Freeform 301"/>
            <p:cNvSpPr>
              <a:spLocks/>
            </p:cNvSpPr>
            <p:nvPr/>
          </p:nvSpPr>
          <p:spPr bwMode="auto">
            <a:xfrm>
              <a:off x="3949" y="1782"/>
              <a:ext cx="18" cy="7"/>
            </a:xfrm>
            <a:custGeom>
              <a:avLst/>
              <a:gdLst>
                <a:gd name="T0" fmla="*/ 18 w 18"/>
                <a:gd name="T1" fmla="*/ 1 h 7"/>
                <a:gd name="T2" fmla="*/ 17 w 18"/>
                <a:gd name="T3" fmla="*/ 2 h 7"/>
                <a:gd name="T4" fmla="*/ 17 w 18"/>
                <a:gd name="T5" fmla="*/ 2 h 7"/>
                <a:gd name="T6" fmla="*/ 17 w 18"/>
                <a:gd name="T7" fmla="*/ 3 h 7"/>
                <a:gd name="T8" fmla="*/ 17 w 18"/>
                <a:gd name="T9" fmla="*/ 4 h 7"/>
                <a:gd name="T10" fmla="*/ 16 w 18"/>
                <a:gd name="T11" fmla="*/ 4 h 7"/>
                <a:gd name="T12" fmla="*/ 16 w 18"/>
                <a:gd name="T13" fmla="*/ 5 h 7"/>
                <a:gd name="T14" fmla="*/ 15 w 18"/>
                <a:gd name="T15" fmla="*/ 5 h 7"/>
                <a:gd name="T16" fmla="*/ 14 w 18"/>
                <a:gd name="T17" fmla="*/ 6 h 7"/>
                <a:gd name="T18" fmla="*/ 13 w 18"/>
                <a:gd name="T19" fmla="*/ 6 h 7"/>
                <a:gd name="T20" fmla="*/ 12 w 18"/>
                <a:gd name="T21" fmla="*/ 7 h 7"/>
                <a:gd name="T22" fmla="*/ 11 w 18"/>
                <a:gd name="T23" fmla="*/ 7 h 7"/>
                <a:gd name="T24" fmla="*/ 10 w 18"/>
                <a:gd name="T25" fmla="*/ 7 h 7"/>
                <a:gd name="T26" fmla="*/ 8 w 18"/>
                <a:gd name="T27" fmla="*/ 7 h 7"/>
                <a:gd name="T28" fmla="*/ 8 w 18"/>
                <a:gd name="T29" fmla="*/ 6 h 7"/>
                <a:gd name="T30" fmla="*/ 7 w 18"/>
                <a:gd name="T31" fmla="*/ 6 h 7"/>
                <a:gd name="T32" fmla="*/ 7 w 18"/>
                <a:gd name="T33" fmla="*/ 6 h 7"/>
                <a:gd name="T34" fmla="*/ 0 w 18"/>
                <a:gd name="T35" fmla="*/ 0 h 7"/>
                <a:gd name="T36" fmla="*/ 18 w 18"/>
                <a:gd name="T3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7">
                  <a:moveTo>
                    <a:pt x="18" y="1"/>
                  </a:moveTo>
                  <a:lnTo>
                    <a:pt x="17" y="2"/>
                  </a:lnTo>
                  <a:lnTo>
                    <a:pt x="17" y="2"/>
                  </a:lnTo>
                  <a:lnTo>
                    <a:pt x="17" y="3"/>
                  </a:lnTo>
                  <a:lnTo>
                    <a:pt x="17" y="4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6"/>
                  </a:lnTo>
                  <a:lnTo>
                    <a:pt x="13" y="6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8" y="7"/>
                  </a:lnTo>
                  <a:lnTo>
                    <a:pt x="8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0" y="0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6" name="Freeform 302"/>
            <p:cNvSpPr>
              <a:spLocks/>
            </p:cNvSpPr>
            <p:nvPr/>
          </p:nvSpPr>
          <p:spPr bwMode="auto">
            <a:xfrm>
              <a:off x="3954" y="1784"/>
              <a:ext cx="10" cy="2"/>
            </a:xfrm>
            <a:custGeom>
              <a:avLst/>
              <a:gdLst>
                <a:gd name="T0" fmla="*/ 10 w 10"/>
                <a:gd name="T1" fmla="*/ 0 h 2"/>
                <a:gd name="T2" fmla="*/ 9 w 10"/>
                <a:gd name="T3" fmla="*/ 2 h 2"/>
                <a:gd name="T4" fmla="*/ 2 w 10"/>
                <a:gd name="T5" fmla="*/ 2 h 2"/>
                <a:gd name="T6" fmla="*/ 0 w 10"/>
                <a:gd name="T7" fmla="*/ 0 h 2"/>
                <a:gd name="T8" fmla="*/ 10 w 10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">
                  <a:moveTo>
                    <a:pt x="10" y="0"/>
                  </a:moveTo>
                  <a:lnTo>
                    <a:pt x="9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7" name="Freeform 303"/>
            <p:cNvSpPr>
              <a:spLocks/>
            </p:cNvSpPr>
            <p:nvPr/>
          </p:nvSpPr>
          <p:spPr bwMode="auto">
            <a:xfrm>
              <a:off x="3939" y="1747"/>
              <a:ext cx="40" cy="13"/>
            </a:xfrm>
            <a:custGeom>
              <a:avLst/>
              <a:gdLst>
                <a:gd name="T0" fmla="*/ 5 w 40"/>
                <a:gd name="T1" fmla="*/ 3 h 13"/>
                <a:gd name="T2" fmla="*/ 6 w 40"/>
                <a:gd name="T3" fmla="*/ 3 h 13"/>
                <a:gd name="T4" fmla="*/ 7 w 40"/>
                <a:gd name="T5" fmla="*/ 3 h 13"/>
                <a:gd name="T6" fmla="*/ 8 w 40"/>
                <a:gd name="T7" fmla="*/ 3 h 13"/>
                <a:gd name="T8" fmla="*/ 9 w 40"/>
                <a:gd name="T9" fmla="*/ 2 h 13"/>
                <a:gd name="T10" fmla="*/ 10 w 40"/>
                <a:gd name="T11" fmla="*/ 2 h 13"/>
                <a:gd name="T12" fmla="*/ 12 w 40"/>
                <a:gd name="T13" fmla="*/ 1 h 13"/>
                <a:gd name="T14" fmla="*/ 14 w 40"/>
                <a:gd name="T15" fmla="*/ 1 h 13"/>
                <a:gd name="T16" fmla="*/ 15 w 40"/>
                <a:gd name="T17" fmla="*/ 1 h 13"/>
                <a:gd name="T18" fmla="*/ 16 w 40"/>
                <a:gd name="T19" fmla="*/ 1 h 13"/>
                <a:gd name="T20" fmla="*/ 17 w 40"/>
                <a:gd name="T21" fmla="*/ 1 h 13"/>
                <a:gd name="T22" fmla="*/ 18 w 40"/>
                <a:gd name="T23" fmla="*/ 0 h 13"/>
                <a:gd name="T24" fmla="*/ 20 w 40"/>
                <a:gd name="T25" fmla="*/ 0 h 13"/>
                <a:gd name="T26" fmla="*/ 21 w 40"/>
                <a:gd name="T27" fmla="*/ 0 h 13"/>
                <a:gd name="T28" fmla="*/ 23 w 40"/>
                <a:gd name="T29" fmla="*/ 0 h 13"/>
                <a:gd name="T30" fmla="*/ 25 w 40"/>
                <a:gd name="T31" fmla="*/ 1 h 13"/>
                <a:gd name="T32" fmla="*/ 27 w 40"/>
                <a:gd name="T33" fmla="*/ 2 h 13"/>
                <a:gd name="T34" fmla="*/ 28 w 40"/>
                <a:gd name="T35" fmla="*/ 3 h 13"/>
                <a:gd name="T36" fmla="*/ 30 w 40"/>
                <a:gd name="T37" fmla="*/ 3 h 13"/>
                <a:gd name="T38" fmla="*/ 31 w 40"/>
                <a:gd name="T39" fmla="*/ 3 h 13"/>
                <a:gd name="T40" fmla="*/ 34 w 40"/>
                <a:gd name="T41" fmla="*/ 4 h 13"/>
                <a:gd name="T42" fmla="*/ 37 w 40"/>
                <a:gd name="T43" fmla="*/ 5 h 13"/>
                <a:gd name="T44" fmla="*/ 39 w 40"/>
                <a:gd name="T45" fmla="*/ 6 h 13"/>
                <a:gd name="T46" fmla="*/ 40 w 40"/>
                <a:gd name="T47" fmla="*/ 8 h 13"/>
                <a:gd name="T48" fmla="*/ 40 w 40"/>
                <a:gd name="T49" fmla="*/ 10 h 13"/>
                <a:gd name="T50" fmla="*/ 38 w 40"/>
                <a:gd name="T51" fmla="*/ 11 h 13"/>
                <a:gd name="T52" fmla="*/ 36 w 40"/>
                <a:gd name="T53" fmla="*/ 13 h 13"/>
                <a:gd name="T54" fmla="*/ 33 w 40"/>
                <a:gd name="T55" fmla="*/ 13 h 13"/>
                <a:gd name="T56" fmla="*/ 30 w 40"/>
                <a:gd name="T57" fmla="*/ 13 h 13"/>
                <a:gd name="T58" fmla="*/ 29 w 40"/>
                <a:gd name="T59" fmla="*/ 13 h 13"/>
                <a:gd name="T60" fmla="*/ 27 w 40"/>
                <a:gd name="T61" fmla="*/ 12 h 13"/>
                <a:gd name="T62" fmla="*/ 26 w 40"/>
                <a:gd name="T63" fmla="*/ 12 h 13"/>
                <a:gd name="T64" fmla="*/ 25 w 40"/>
                <a:gd name="T65" fmla="*/ 11 h 13"/>
                <a:gd name="T66" fmla="*/ 24 w 40"/>
                <a:gd name="T67" fmla="*/ 12 h 13"/>
                <a:gd name="T68" fmla="*/ 23 w 40"/>
                <a:gd name="T69" fmla="*/ 12 h 13"/>
                <a:gd name="T70" fmla="*/ 21 w 40"/>
                <a:gd name="T71" fmla="*/ 12 h 13"/>
                <a:gd name="T72" fmla="*/ 20 w 40"/>
                <a:gd name="T73" fmla="*/ 12 h 13"/>
                <a:gd name="T74" fmla="*/ 18 w 40"/>
                <a:gd name="T75" fmla="*/ 11 h 13"/>
                <a:gd name="T76" fmla="*/ 17 w 40"/>
                <a:gd name="T77" fmla="*/ 11 h 13"/>
                <a:gd name="T78" fmla="*/ 16 w 40"/>
                <a:gd name="T79" fmla="*/ 10 h 13"/>
                <a:gd name="T80" fmla="*/ 15 w 40"/>
                <a:gd name="T81" fmla="*/ 10 h 13"/>
                <a:gd name="T82" fmla="*/ 14 w 40"/>
                <a:gd name="T83" fmla="*/ 10 h 13"/>
                <a:gd name="T84" fmla="*/ 13 w 40"/>
                <a:gd name="T85" fmla="*/ 10 h 13"/>
                <a:gd name="T86" fmla="*/ 11 w 40"/>
                <a:gd name="T87" fmla="*/ 9 h 13"/>
                <a:gd name="T88" fmla="*/ 10 w 40"/>
                <a:gd name="T89" fmla="*/ 10 h 13"/>
                <a:gd name="T90" fmla="*/ 9 w 40"/>
                <a:gd name="T91" fmla="*/ 11 h 13"/>
                <a:gd name="T92" fmla="*/ 6 w 40"/>
                <a:gd name="T93" fmla="*/ 12 h 13"/>
                <a:gd name="T94" fmla="*/ 4 w 40"/>
                <a:gd name="T95" fmla="*/ 12 h 13"/>
                <a:gd name="T96" fmla="*/ 2 w 40"/>
                <a:gd name="T97" fmla="*/ 12 h 13"/>
                <a:gd name="T98" fmla="*/ 1 w 40"/>
                <a:gd name="T99" fmla="*/ 11 h 13"/>
                <a:gd name="T100" fmla="*/ 0 w 40"/>
                <a:gd name="T101" fmla="*/ 9 h 13"/>
                <a:gd name="T102" fmla="*/ 0 w 40"/>
                <a:gd name="T103" fmla="*/ 7 h 13"/>
                <a:gd name="T104" fmla="*/ 1 w 40"/>
                <a:gd name="T105" fmla="*/ 6 h 13"/>
                <a:gd name="T106" fmla="*/ 3 w 40"/>
                <a:gd name="T107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0" h="13">
                  <a:moveTo>
                    <a:pt x="4" y="4"/>
                  </a:moveTo>
                  <a:lnTo>
                    <a:pt x="5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9" y="2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8" y="3"/>
                  </a:lnTo>
                  <a:lnTo>
                    <a:pt x="29" y="4"/>
                  </a:lnTo>
                  <a:lnTo>
                    <a:pt x="30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7" y="5"/>
                  </a:lnTo>
                  <a:lnTo>
                    <a:pt x="38" y="5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0" y="8"/>
                  </a:lnTo>
                  <a:lnTo>
                    <a:pt x="40" y="9"/>
                  </a:lnTo>
                  <a:lnTo>
                    <a:pt x="40" y="10"/>
                  </a:lnTo>
                  <a:lnTo>
                    <a:pt x="39" y="11"/>
                  </a:lnTo>
                  <a:lnTo>
                    <a:pt x="38" y="11"/>
                  </a:lnTo>
                  <a:lnTo>
                    <a:pt x="37" y="12"/>
                  </a:lnTo>
                  <a:lnTo>
                    <a:pt x="36" y="13"/>
                  </a:lnTo>
                  <a:lnTo>
                    <a:pt x="35" y="13"/>
                  </a:lnTo>
                  <a:lnTo>
                    <a:pt x="33" y="13"/>
                  </a:lnTo>
                  <a:lnTo>
                    <a:pt x="31" y="13"/>
                  </a:lnTo>
                  <a:lnTo>
                    <a:pt x="30" y="13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8" y="12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26" y="12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5" y="12"/>
                  </a:lnTo>
                  <a:lnTo>
                    <a:pt x="24" y="12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2" y="12"/>
                  </a:lnTo>
                  <a:lnTo>
                    <a:pt x="21" y="12"/>
                  </a:lnTo>
                  <a:lnTo>
                    <a:pt x="21" y="12"/>
                  </a:lnTo>
                  <a:lnTo>
                    <a:pt x="20" y="12"/>
                  </a:lnTo>
                  <a:lnTo>
                    <a:pt x="19" y="11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7" y="11"/>
                  </a:lnTo>
                  <a:lnTo>
                    <a:pt x="16" y="11"/>
                  </a:lnTo>
                  <a:lnTo>
                    <a:pt x="16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5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3" y="10"/>
                  </a:lnTo>
                  <a:lnTo>
                    <a:pt x="12" y="10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0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6" y="12"/>
                  </a:lnTo>
                  <a:lnTo>
                    <a:pt x="5" y="12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4"/>
                  </a:lnTo>
                  <a:lnTo>
                    <a:pt x="4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8" name="Freeform 304"/>
            <p:cNvSpPr>
              <a:spLocks/>
            </p:cNvSpPr>
            <p:nvPr/>
          </p:nvSpPr>
          <p:spPr bwMode="auto">
            <a:xfrm>
              <a:off x="3976" y="1841"/>
              <a:ext cx="52" cy="15"/>
            </a:xfrm>
            <a:custGeom>
              <a:avLst/>
              <a:gdLst>
                <a:gd name="T0" fmla="*/ 23 w 52"/>
                <a:gd name="T1" fmla="*/ 0 h 15"/>
                <a:gd name="T2" fmla="*/ 52 w 52"/>
                <a:gd name="T3" fmla="*/ 10 h 15"/>
                <a:gd name="T4" fmla="*/ 16 w 52"/>
                <a:gd name="T5" fmla="*/ 15 h 15"/>
                <a:gd name="T6" fmla="*/ 0 w 52"/>
                <a:gd name="T7" fmla="*/ 3 h 15"/>
                <a:gd name="T8" fmla="*/ 23 w 52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15">
                  <a:moveTo>
                    <a:pt x="23" y="0"/>
                  </a:moveTo>
                  <a:lnTo>
                    <a:pt x="52" y="10"/>
                  </a:lnTo>
                  <a:lnTo>
                    <a:pt x="16" y="15"/>
                  </a:lnTo>
                  <a:lnTo>
                    <a:pt x="0" y="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9" name="Freeform 305"/>
            <p:cNvSpPr>
              <a:spLocks/>
            </p:cNvSpPr>
            <p:nvPr/>
          </p:nvSpPr>
          <p:spPr bwMode="auto">
            <a:xfrm>
              <a:off x="3980" y="1843"/>
              <a:ext cx="41" cy="11"/>
            </a:xfrm>
            <a:custGeom>
              <a:avLst/>
              <a:gdLst>
                <a:gd name="T0" fmla="*/ 19 w 41"/>
                <a:gd name="T1" fmla="*/ 0 h 11"/>
                <a:gd name="T2" fmla="*/ 41 w 41"/>
                <a:gd name="T3" fmla="*/ 7 h 11"/>
                <a:gd name="T4" fmla="*/ 13 w 41"/>
                <a:gd name="T5" fmla="*/ 11 h 11"/>
                <a:gd name="T6" fmla="*/ 0 w 41"/>
                <a:gd name="T7" fmla="*/ 2 h 11"/>
                <a:gd name="T8" fmla="*/ 19 w 4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11">
                  <a:moveTo>
                    <a:pt x="19" y="0"/>
                  </a:moveTo>
                  <a:lnTo>
                    <a:pt x="41" y="7"/>
                  </a:lnTo>
                  <a:lnTo>
                    <a:pt x="13" y="11"/>
                  </a:lnTo>
                  <a:lnTo>
                    <a:pt x="0" y="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D6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20" name="Freeform 306"/>
            <p:cNvSpPr>
              <a:spLocks/>
            </p:cNvSpPr>
            <p:nvPr/>
          </p:nvSpPr>
          <p:spPr bwMode="auto">
            <a:xfrm>
              <a:off x="3918" y="1798"/>
              <a:ext cx="85" cy="51"/>
            </a:xfrm>
            <a:custGeom>
              <a:avLst/>
              <a:gdLst>
                <a:gd name="T0" fmla="*/ 6 w 85"/>
                <a:gd name="T1" fmla="*/ 8 h 51"/>
                <a:gd name="T2" fmla="*/ 8 w 85"/>
                <a:gd name="T3" fmla="*/ 5 h 51"/>
                <a:gd name="T4" fmla="*/ 11 w 85"/>
                <a:gd name="T5" fmla="*/ 3 h 51"/>
                <a:gd name="T6" fmla="*/ 14 w 85"/>
                <a:gd name="T7" fmla="*/ 2 h 51"/>
                <a:gd name="T8" fmla="*/ 15 w 85"/>
                <a:gd name="T9" fmla="*/ 1 h 51"/>
                <a:gd name="T10" fmla="*/ 17 w 85"/>
                <a:gd name="T11" fmla="*/ 1 h 51"/>
                <a:gd name="T12" fmla="*/ 20 w 85"/>
                <a:gd name="T13" fmla="*/ 1 h 51"/>
                <a:gd name="T14" fmla="*/ 22 w 85"/>
                <a:gd name="T15" fmla="*/ 0 h 51"/>
                <a:gd name="T16" fmla="*/ 23 w 85"/>
                <a:gd name="T17" fmla="*/ 0 h 51"/>
                <a:gd name="T18" fmla="*/ 25 w 85"/>
                <a:gd name="T19" fmla="*/ 0 h 51"/>
                <a:gd name="T20" fmla="*/ 28 w 85"/>
                <a:gd name="T21" fmla="*/ 0 h 51"/>
                <a:gd name="T22" fmla="*/ 32 w 85"/>
                <a:gd name="T23" fmla="*/ 0 h 51"/>
                <a:gd name="T24" fmla="*/ 37 w 85"/>
                <a:gd name="T25" fmla="*/ 0 h 51"/>
                <a:gd name="T26" fmla="*/ 41 w 85"/>
                <a:gd name="T27" fmla="*/ 0 h 51"/>
                <a:gd name="T28" fmla="*/ 44 w 85"/>
                <a:gd name="T29" fmla="*/ 0 h 51"/>
                <a:gd name="T30" fmla="*/ 46 w 85"/>
                <a:gd name="T31" fmla="*/ 0 h 51"/>
                <a:gd name="T32" fmla="*/ 47 w 85"/>
                <a:gd name="T33" fmla="*/ 0 h 51"/>
                <a:gd name="T34" fmla="*/ 49 w 85"/>
                <a:gd name="T35" fmla="*/ 0 h 51"/>
                <a:gd name="T36" fmla="*/ 52 w 85"/>
                <a:gd name="T37" fmla="*/ 1 h 51"/>
                <a:gd name="T38" fmla="*/ 55 w 85"/>
                <a:gd name="T39" fmla="*/ 2 h 51"/>
                <a:gd name="T40" fmla="*/ 57 w 85"/>
                <a:gd name="T41" fmla="*/ 3 h 51"/>
                <a:gd name="T42" fmla="*/ 59 w 85"/>
                <a:gd name="T43" fmla="*/ 4 h 51"/>
                <a:gd name="T44" fmla="*/ 61 w 85"/>
                <a:gd name="T45" fmla="*/ 6 h 51"/>
                <a:gd name="T46" fmla="*/ 62 w 85"/>
                <a:gd name="T47" fmla="*/ 7 h 51"/>
                <a:gd name="T48" fmla="*/ 63 w 85"/>
                <a:gd name="T49" fmla="*/ 9 h 51"/>
                <a:gd name="T50" fmla="*/ 68 w 85"/>
                <a:gd name="T51" fmla="*/ 16 h 51"/>
                <a:gd name="T52" fmla="*/ 72 w 85"/>
                <a:gd name="T53" fmla="*/ 24 h 51"/>
                <a:gd name="T54" fmla="*/ 76 w 85"/>
                <a:gd name="T55" fmla="*/ 32 h 51"/>
                <a:gd name="T56" fmla="*/ 85 w 85"/>
                <a:gd name="T57" fmla="*/ 46 h 51"/>
                <a:gd name="T58" fmla="*/ 74 w 85"/>
                <a:gd name="T59" fmla="*/ 47 h 51"/>
                <a:gd name="T60" fmla="*/ 74 w 85"/>
                <a:gd name="T61" fmla="*/ 49 h 51"/>
                <a:gd name="T62" fmla="*/ 72 w 85"/>
                <a:gd name="T63" fmla="*/ 51 h 51"/>
                <a:gd name="T64" fmla="*/ 71 w 85"/>
                <a:gd name="T65" fmla="*/ 51 h 51"/>
                <a:gd name="T66" fmla="*/ 70 w 85"/>
                <a:gd name="T67" fmla="*/ 50 h 51"/>
                <a:gd name="T68" fmla="*/ 69 w 85"/>
                <a:gd name="T69" fmla="*/ 47 h 51"/>
                <a:gd name="T70" fmla="*/ 68 w 85"/>
                <a:gd name="T71" fmla="*/ 39 h 51"/>
                <a:gd name="T72" fmla="*/ 66 w 85"/>
                <a:gd name="T73" fmla="*/ 39 h 51"/>
                <a:gd name="T74" fmla="*/ 65 w 85"/>
                <a:gd name="T75" fmla="*/ 35 h 51"/>
                <a:gd name="T76" fmla="*/ 62 w 85"/>
                <a:gd name="T77" fmla="*/ 30 h 51"/>
                <a:gd name="T78" fmla="*/ 56 w 85"/>
                <a:gd name="T79" fmla="*/ 24 h 51"/>
                <a:gd name="T80" fmla="*/ 55 w 85"/>
                <a:gd name="T81" fmla="*/ 39 h 51"/>
                <a:gd name="T82" fmla="*/ 14 w 85"/>
                <a:gd name="T83" fmla="*/ 23 h 51"/>
                <a:gd name="T84" fmla="*/ 12 w 85"/>
                <a:gd name="T85" fmla="*/ 28 h 51"/>
                <a:gd name="T86" fmla="*/ 12 w 85"/>
                <a:gd name="T87" fmla="*/ 42 h 51"/>
                <a:gd name="T88" fmla="*/ 0 w 85"/>
                <a:gd name="T89" fmla="*/ 43 h 51"/>
                <a:gd name="T90" fmla="*/ 0 w 85"/>
                <a:gd name="T91" fmla="*/ 37 h 51"/>
                <a:gd name="T92" fmla="*/ 0 w 85"/>
                <a:gd name="T93" fmla="*/ 27 h 51"/>
                <a:gd name="T94" fmla="*/ 3 w 85"/>
                <a:gd name="T95" fmla="*/ 1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5" h="51">
                  <a:moveTo>
                    <a:pt x="5" y="9"/>
                  </a:moveTo>
                  <a:lnTo>
                    <a:pt x="6" y="8"/>
                  </a:lnTo>
                  <a:lnTo>
                    <a:pt x="7" y="6"/>
                  </a:lnTo>
                  <a:lnTo>
                    <a:pt x="8" y="5"/>
                  </a:lnTo>
                  <a:lnTo>
                    <a:pt x="10" y="4"/>
                  </a:lnTo>
                  <a:lnTo>
                    <a:pt x="11" y="3"/>
                  </a:lnTo>
                  <a:lnTo>
                    <a:pt x="13" y="3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9" y="0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4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3"/>
                  </a:lnTo>
                  <a:lnTo>
                    <a:pt x="58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6"/>
                  </a:lnTo>
                  <a:lnTo>
                    <a:pt x="62" y="7"/>
                  </a:lnTo>
                  <a:lnTo>
                    <a:pt x="62" y="7"/>
                  </a:lnTo>
                  <a:lnTo>
                    <a:pt x="63" y="9"/>
                  </a:lnTo>
                  <a:lnTo>
                    <a:pt x="65" y="12"/>
                  </a:lnTo>
                  <a:lnTo>
                    <a:pt x="68" y="16"/>
                  </a:lnTo>
                  <a:lnTo>
                    <a:pt x="70" y="20"/>
                  </a:lnTo>
                  <a:lnTo>
                    <a:pt x="72" y="24"/>
                  </a:lnTo>
                  <a:lnTo>
                    <a:pt x="74" y="28"/>
                  </a:lnTo>
                  <a:lnTo>
                    <a:pt x="76" y="32"/>
                  </a:lnTo>
                  <a:lnTo>
                    <a:pt x="77" y="36"/>
                  </a:lnTo>
                  <a:lnTo>
                    <a:pt x="85" y="46"/>
                  </a:lnTo>
                  <a:lnTo>
                    <a:pt x="78" y="51"/>
                  </a:lnTo>
                  <a:lnTo>
                    <a:pt x="74" y="47"/>
                  </a:lnTo>
                  <a:lnTo>
                    <a:pt x="74" y="48"/>
                  </a:lnTo>
                  <a:lnTo>
                    <a:pt x="74" y="49"/>
                  </a:lnTo>
                  <a:lnTo>
                    <a:pt x="73" y="50"/>
                  </a:lnTo>
                  <a:lnTo>
                    <a:pt x="72" y="51"/>
                  </a:lnTo>
                  <a:lnTo>
                    <a:pt x="72" y="51"/>
                  </a:lnTo>
                  <a:lnTo>
                    <a:pt x="71" y="51"/>
                  </a:lnTo>
                  <a:lnTo>
                    <a:pt x="70" y="51"/>
                  </a:lnTo>
                  <a:lnTo>
                    <a:pt x="70" y="50"/>
                  </a:lnTo>
                  <a:lnTo>
                    <a:pt x="70" y="50"/>
                  </a:lnTo>
                  <a:lnTo>
                    <a:pt x="69" y="47"/>
                  </a:lnTo>
                  <a:lnTo>
                    <a:pt x="69" y="43"/>
                  </a:lnTo>
                  <a:lnTo>
                    <a:pt x="68" y="39"/>
                  </a:lnTo>
                  <a:lnTo>
                    <a:pt x="67" y="40"/>
                  </a:lnTo>
                  <a:lnTo>
                    <a:pt x="66" y="39"/>
                  </a:lnTo>
                  <a:lnTo>
                    <a:pt x="66" y="38"/>
                  </a:lnTo>
                  <a:lnTo>
                    <a:pt x="65" y="35"/>
                  </a:lnTo>
                  <a:lnTo>
                    <a:pt x="63" y="33"/>
                  </a:lnTo>
                  <a:lnTo>
                    <a:pt x="62" y="30"/>
                  </a:lnTo>
                  <a:lnTo>
                    <a:pt x="59" y="27"/>
                  </a:lnTo>
                  <a:lnTo>
                    <a:pt x="56" y="24"/>
                  </a:lnTo>
                  <a:lnTo>
                    <a:pt x="53" y="21"/>
                  </a:lnTo>
                  <a:lnTo>
                    <a:pt x="55" y="39"/>
                  </a:lnTo>
                  <a:lnTo>
                    <a:pt x="14" y="42"/>
                  </a:lnTo>
                  <a:lnTo>
                    <a:pt x="14" y="23"/>
                  </a:lnTo>
                  <a:lnTo>
                    <a:pt x="13" y="24"/>
                  </a:lnTo>
                  <a:lnTo>
                    <a:pt x="12" y="28"/>
                  </a:lnTo>
                  <a:lnTo>
                    <a:pt x="12" y="34"/>
                  </a:lnTo>
                  <a:lnTo>
                    <a:pt x="12" y="42"/>
                  </a:lnTo>
                  <a:lnTo>
                    <a:pt x="1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0" y="37"/>
                  </a:lnTo>
                  <a:lnTo>
                    <a:pt x="0" y="32"/>
                  </a:lnTo>
                  <a:lnTo>
                    <a:pt x="0" y="27"/>
                  </a:lnTo>
                  <a:lnTo>
                    <a:pt x="1" y="21"/>
                  </a:lnTo>
                  <a:lnTo>
                    <a:pt x="3" y="15"/>
                  </a:lnTo>
                  <a:lnTo>
                    <a:pt x="5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21" name="Freeform 307"/>
            <p:cNvSpPr>
              <a:spLocks/>
            </p:cNvSpPr>
            <p:nvPr/>
          </p:nvSpPr>
          <p:spPr bwMode="auto">
            <a:xfrm>
              <a:off x="3988" y="1835"/>
              <a:ext cx="12" cy="12"/>
            </a:xfrm>
            <a:custGeom>
              <a:avLst/>
              <a:gdLst>
                <a:gd name="T0" fmla="*/ 0 w 12"/>
                <a:gd name="T1" fmla="*/ 2 h 12"/>
                <a:gd name="T2" fmla="*/ 0 w 12"/>
                <a:gd name="T3" fmla="*/ 4 h 12"/>
                <a:gd name="T4" fmla="*/ 1 w 12"/>
                <a:gd name="T5" fmla="*/ 8 h 12"/>
                <a:gd name="T6" fmla="*/ 1 w 12"/>
                <a:gd name="T7" fmla="*/ 11 h 12"/>
                <a:gd name="T8" fmla="*/ 2 w 12"/>
                <a:gd name="T9" fmla="*/ 12 h 12"/>
                <a:gd name="T10" fmla="*/ 2 w 12"/>
                <a:gd name="T11" fmla="*/ 11 h 12"/>
                <a:gd name="T12" fmla="*/ 3 w 12"/>
                <a:gd name="T13" fmla="*/ 9 h 12"/>
                <a:gd name="T14" fmla="*/ 3 w 12"/>
                <a:gd name="T15" fmla="*/ 8 h 12"/>
                <a:gd name="T16" fmla="*/ 3 w 12"/>
                <a:gd name="T17" fmla="*/ 7 h 12"/>
                <a:gd name="T18" fmla="*/ 9 w 12"/>
                <a:gd name="T19" fmla="*/ 11 h 12"/>
                <a:gd name="T20" fmla="*/ 12 w 12"/>
                <a:gd name="T21" fmla="*/ 8 h 12"/>
                <a:gd name="T22" fmla="*/ 6 w 12"/>
                <a:gd name="T23" fmla="*/ 0 h 12"/>
                <a:gd name="T24" fmla="*/ 0 w 12"/>
                <a:gd name="T25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12">
                  <a:moveTo>
                    <a:pt x="0" y="2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1" y="11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9" y="11"/>
                  </a:lnTo>
                  <a:lnTo>
                    <a:pt x="12" y="8"/>
                  </a:lnTo>
                  <a:lnTo>
                    <a:pt x="6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22" name="Freeform 308"/>
            <p:cNvSpPr>
              <a:spLocks/>
            </p:cNvSpPr>
            <p:nvPr/>
          </p:nvSpPr>
          <p:spPr bwMode="auto">
            <a:xfrm>
              <a:off x="3920" y="1801"/>
              <a:ext cx="73" cy="40"/>
            </a:xfrm>
            <a:custGeom>
              <a:avLst/>
              <a:gdLst>
                <a:gd name="T0" fmla="*/ 54 w 73"/>
                <a:gd name="T1" fmla="*/ 2 h 40"/>
                <a:gd name="T2" fmla="*/ 52 w 73"/>
                <a:gd name="T3" fmla="*/ 1 h 40"/>
                <a:gd name="T4" fmla="*/ 50 w 73"/>
                <a:gd name="T5" fmla="*/ 0 h 40"/>
                <a:gd name="T6" fmla="*/ 48 w 73"/>
                <a:gd name="T7" fmla="*/ 0 h 40"/>
                <a:gd name="T8" fmla="*/ 41 w 73"/>
                <a:gd name="T9" fmla="*/ 0 h 40"/>
                <a:gd name="T10" fmla="*/ 23 w 73"/>
                <a:gd name="T11" fmla="*/ 0 h 40"/>
                <a:gd name="T12" fmla="*/ 17 w 73"/>
                <a:gd name="T13" fmla="*/ 0 h 40"/>
                <a:gd name="T14" fmla="*/ 13 w 73"/>
                <a:gd name="T15" fmla="*/ 1 h 40"/>
                <a:gd name="T16" fmla="*/ 10 w 73"/>
                <a:gd name="T17" fmla="*/ 2 h 40"/>
                <a:gd name="T18" fmla="*/ 7 w 73"/>
                <a:gd name="T19" fmla="*/ 5 h 40"/>
                <a:gd name="T20" fmla="*/ 3 w 73"/>
                <a:gd name="T21" fmla="*/ 11 h 40"/>
                <a:gd name="T22" fmla="*/ 0 w 73"/>
                <a:gd name="T23" fmla="*/ 23 h 40"/>
                <a:gd name="T24" fmla="*/ 0 w 73"/>
                <a:gd name="T25" fmla="*/ 33 h 40"/>
                <a:gd name="T26" fmla="*/ 1 w 73"/>
                <a:gd name="T27" fmla="*/ 39 h 40"/>
                <a:gd name="T28" fmla="*/ 8 w 73"/>
                <a:gd name="T29" fmla="*/ 39 h 40"/>
                <a:gd name="T30" fmla="*/ 8 w 73"/>
                <a:gd name="T31" fmla="*/ 26 h 40"/>
                <a:gd name="T32" fmla="*/ 10 w 73"/>
                <a:gd name="T33" fmla="*/ 19 h 40"/>
                <a:gd name="T34" fmla="*/ 12 w 73"/>
                <a:gd name="T35" fmla="*/ 16 h 40"/>
                <a:gd name="T36" fmla="*/ 14 w 73"/>
                <a:gd name="T37" fmla="*/ 16 h 40"/>
                <a:gd name="T38" fmla="*/ 15 w 73"/>
                <a:gd name="T39" fmla="*/ 38 h 40"/>
                <a:gd name="T40" fmla="*/ 18 w 73"/>
                <a:gd name="T41" fmla="*/ 38 h 40"/>
                <a:gd name="T42" fmla="*/ 24 w 73"/>
                <a:gd name="T43" fmla="*/ 37 h 40"/>
                <a:gd name="T44" fmla="*/ 30 w 73"/>
                <a:gd name="T45" fmla="*/ 36 h 40"/>
                <a:gd name="T46" fmla="*/ 36 w 73"/>
                <a:gd name="T47" fmla="*/ 36 h 40"/>
                <a:gd name="T48" fmla="*/ 42 w 73"/>
                <a:gd name="T49" fmla="*/ 35 h 40"/>
                <a:gd name="T50" fmla="*/ 47 w 73"/>
                <a:gd name="T51" fmla="*/ 35 h 40"/>
                <a:gd name="T52" fmla="*/ 50 w 73"/>
                <a:gd name="T53" fmla="*/ 35 h 40"/>
                <a:gd name="T54" fmla="*/ 49 w 73"/>
                <a:gd name="T55" fmla="*/ 15 h 40"/>
                <a:gd name="T56" fmla="*/ 51 w 73"/>
                <a:gd name="T57" fmla="*/ 16 h 40"/>
                <a:gd name="T58" fmla="*/ 55 w 73"/>
                <a:gd name="T59" fmla="*/ 19 h 40"/>
                <a:gd name="T60" fmla="*/ 61 w 73"/>
                <a:gd name="T61" fmla="*/ 24 h 40"/>
                <a:gd name="T62" fmla="*/ 65 w 73"/>
                <a:gd name="T63" fmla="*/ 34 h 40"/>
                <a:gd name="T64" fmla="*/ 70 w 73"/>
                <a:gd name="T65" fmla="*/ 24 h 40"/>
                <a:gd name="T66" fmla="*/ 63 w 73"/>
                <a:gd name="T67" fmla="*/ 13 h 40"/>
                <a:gd name="T68" fmla="*/ 58 w 73"/>
                <a:gd name="T69" fmla="*/ 6 h 40"/>
                <a:gd name="T70" fmla="*/ 55 w 73"/>
                <a:gd name="T71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3" h="40">
                  <a:moveTo>
                    <a:pt x="55" y="2"/>
                  </a:moveTo>
                  <a:lnTo>
                    <a:pt x="54" y="2"/>
                  </a:lnTo>
                  <a:lnTo>
                    <a:pt x="53" y="1"/>
                  </a:lnTo>
                  <a:lnTo>
                    <a:pt x="52" y="1"/>
                  </a:lnTo>
                  <a:lnTo>
                    <a:pt x="51" y="1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1" y="0"/>
                  </a:lnTo>
                  <a:lnTo>
                    <a:pt x="34" y="18"/>
                  </a:lnTo>
                  <a:lnTo>
                    <a:pt x="23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0" y="2"/>
                  </a:lnTo>
                  <a:lnTo>
                    <a:pt x="9" y="3"/>
                  </a:lnTo>
                  <a:lnTo>
                    <a:pt x="7" y="5"/>
                  </a:lnTo>
                  <a:lnTo>
                    <a:pt x="6" y="6"/>
                  </a:lnTo>
                  <a:lnTo>
                    <a:pt x="3" y="11"/>
                  </a:lnTo>
                  <a:lnTo>
                    <a:pt x="1" y="17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1" y="36"/>
                  </a:lnTo>
                  <a:lnTo>
                    <a:pt x="1" y="39"/>
                  </a:lnTo>
                  <a:lnTo>
                    <a:pt x="1" y="40"/>
                  </a:lnTo>
                  <a:lnTo>
                    <a:pt x="8" y="39"/>
                  </a:lnTo>
                  <a:lnTo>
                    <a:pt x="8" y="31"/>
                  </a:lnTo>
                  <a:lnTo>
                    <a:pt x="8" y="26"/>
                  </a:lnTo>
                  <a:lnTo>
                    <a:pt x="9" y="22"/>
                  </a:lnTo>
                  <a:lnTo>
                    <a:pt x="10" y="19"/>
                  </a:lnTo>
                  <a:lnTo>
                    <a:pt x="12" y="17"/>
                  </a:lnTo>
                  <a:lnTo>
                    <a:pt x="12" y="16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6" y="38"/>
                  </a:lnTo>
                  <a:lnTo>
                    <a:pt x="18" y="38"/>
                  </a:lnTo>
                  <a:lnTo>
                    <a:pt x="21" y="37"/>
                  </a:lnTo>
                  <a:lnTo>
                    <a:pt x="24" y="37"/>
                  </a:lnTo>
                  <a:lnTo>
                    <a:pt x="27" y="37"/>
                  </a:lnTo>
                  <a:lnTo>
                    <a:pt x="30" y="36"/>
                  </a:lnTo>
                  <a:lnTo>
                    <a:pt x="33" y="36"/>
                  </a:lnTo>
                  <a:lnTo>
                    <a:pt x="36" y="36"/>
                  </a:lnTo>
                  <a:lnTo>
                    <a:pt x="39" y="36"/>
                  </a:lnTo>
                  <a:lnTo>
                    <a:pt x="42" y="35"/>
                  </a:lnTo>
                  <a:lnTo>
                    <a:pt x="45" y="35"/>
                  </a:lnTo>
                  <a:lnTo>
                    <a:pt x="47" y="35"/>
                  </a:lnTo>
                  <a:lnTo>
                    <a:pt x="49" y="35"/>
                  </a:lnTo>
                  <a:lnTo>
                    <a:pt x="50" y="35"/>
                  </a:lnTo>
                  <a:lnTo>
                    <a:pt x="51" y="35"/>
                  </a:lnTo>
                  <a:lnTo>
                    <a:pt x="49" y="15"/>
                  </a:lnTo>
                  <a:lnTo>
                    <a:pt x="49" y="15"/>
                  </a:lnTo>
                  <a:lnTo>
                    <a:pt x="51" y="16"/>
                  </a:lnTo>
                  <a:lnTo>
                    <a:pt x="53" y="17"/>
                  </a:lnTo>
                  <a:lnTo>
                    <a:pt x="55" y="19"/>
                  </a:lnTo>
                  <a:lnTo>
                    <a:pt x="58" y="21"/>
                  </a:lnTo>
                  <a:lnTo>
                    <a:pt x="61" y="24"/>
                  </a:lnTo>
                  <a:lnTo>
                    <a:pt x="63" y="28"/>
                  </a:lnTo>
                  <a:lnTo>
                    <a:pt x="65" y="34"/>
                  </a:lnTo>
                  <a:lnTo>
                    <a:pt x="73" y="32"/>
                  </a:lnTo>
                  <a:lnTo>
                    <a:pt x="70" y="24"/>
                  </a:lnTo>
                  <a:lnTo>
                    <a:pt x="66" y="18"/>
                  </a:lnTo>
                  <a:lnTo>
                    <a:pt x="63" y="13"/>
                  </a:lnTo>
                  <a:lnTo>
                    <a:pt x="61" y="9"/>
                  </a:lnTo>
                  <a:lnTo>
                    <a:pt x="58" y="6"/>
                  </a:lnTo>
                  <a:lnTo>
                    <a:pt x="56" y="4"/>
                  </a:lnTo>
                  <a:lnTo>
                    <a:pt x="55" y="2"/>
                  </a:lnTo>
                  <a:lnTo>
                    <a:pt x="55" y="2"/>
                  </a:lnTo>
                  <a:close/>
                </a:path>
              </a:pathLst>
            </a:custGeom>
            <a:solidFill>
              <a:srgbClr val="597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23" name="Freeform 309"/>
            <p:cNvSpPr>
              <a:spLocks/>
            </p:cNvSpPr>
            <p:nvPr/>
          </p:nvSpPr>
          <p:spPr bwMode="auto">
            <a:xfrm>
              <a:off x="3938" y="1799"/>
              <a:ext cx="28" cy="20"/>
            </a:xfrm>
            <a:custGeom>
              <a:avLst/>
              <a:gdLst>
                <a:gd name="T0" fmla="*/ 3 w 28"/>
                <a:gd name="T1" fmla="*/ 7 h 20"/>
                <a:gd name="T2" fmla="*/ 0 w 28"/>
                <a:gd name="T3" fmla="*/ 4 h 20"/>
                <a:gd name="T4" fmla="*/ 3 w 28"/>
                <a:gd name="T5" fmla="*/ 1 h 20"/>
                <a:gd name="T6" fmla="*/ 5 w 28"/>
                <a:gd name="T7" fmla="*/ 1 h 20"/>
                <a:gd name="T8" fmla="*/ 2 w 28"/>
                <a:gd name="T9" fmla="*/ 4 h 20"/>
                <a:gd name="T10" fmla="*/ 6 w 28"/>
                <a:gd name="T11" fmla="*/ 7 h 20"/>
                <a:gd name="T12" fmla="*/ 5 w 28"/>
                <a:gd name="T13" fmla="*/ 7 h 20"/>
                <a:gd name="T14" fmla="*/ 5 w 28"/>
                <a:gd name="T15" fmla="*/ 8 h 20"/>
                <a:gd name="T16" fmla="*/ 4 w 28"/>
                <a:gd name="T17" fmla="*/ 9 h 20"/>
                <a:gd name="T18" fmla="*/ 3 w 28"/>
                <a:gd name="T19" fmla="*/ 9 h 20"/>
                <a:gd name="T20" fmla="*/ 16 w 28"/>
                <a:gd name="T21" fmla="*/ 18 h 20"/>
                <a:gd name="T22" fmla="*/ 25 w 28"/>
                <a:gd name="T23" fmla="*/ 9 h 20"/>
                <a:gd name="T24" fmla="*/ 23 w 28"/>
                <a:gd name="T25" fmla="*/ 6 h 20"/>
                <a:gd name="T26" fmla="*/ 26 w 28"/>
                <a:gd name="T27" fmla="*/ 4 h 20"/>
                <a:gd name="T28" fmla="*/ 24 w 28"/>
                <a:gd name="T29" fmla="*/ 0 h 20"/>
                <a:gd name="T30" fmla="*/ 26 w 28"/>
                <a:gd name="T31" fmla="*/ 0 h 20"/>
                <a:gd name="T32" fmla="*/ 28 w 28"/>
                <a:gd name="T33" fmla="*/ 4 h 20"/>
                <a:gd name="T34" fmla="*/ 25 w 28"/>
                <a:gd name="T35" fmla="*/ 7 h 20"/>
                <a:gd name="T36" fmla="*/ 28 w 28"/>
                <a:gd name="T37" fmla="*/ 9 h 20"/>
                <a:gd name="T38" fmla="*/ 16 w 28"/>
                <a:gd name="T39" fmla="*/ 20 h 20"/>
                <a:gd name="T40" fmla="*/ 1 w 28"/>
                <a:gd name="T41" fmla="*/ 10 h 20"/>
                <a:gd name="T42" fmla="*/ 3 w 28"/>
                <a:gd name="T43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" h="20">
                  <a:moveTo>
                    <a:pt x="3" y="7"/>
                  </a:moveTo>
                  <a:lnTo>
                    <a:pt x="0" y="4"/>
                  </a:lnTo>
                  <a:lnTo>
                    <a:pt x="3" y="1"/>
                  </a:lnTo>
                  <a:lnTo>
                    <a:pt x="5" y="1"/>
                  </a:lnTo>
                  <a:lnTo>
                    <a:pt x="2" y="4"/>
                  </a:lnTo>
                  <a:lnTo>
                    <a:pt x="6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4" y="9"/>
                  </a:lnTo>
                  <a:lnTo>
                    <a:pt x="3" y="9"/>
                  </a:lnTo>
                  <a:lnTo>
                    <a:pt x="16" y="18"/>
                  </a:lnTo>
                  <a:lnTo>
                    <a:pt x="25" y="9"/>
                  </a:lnTo>
                  <a:lnTo>
                    <a:pt x="23" y="6"/>
                  </a:lnTo>
                  <a:lnTo>
                    <a:pt x="26" y="4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8" y="9"/>
                  </a:lnTo>
                  <a:lnTo>
                    <a:pt x="16" y="20"/>
                  </a:lnTo>
                  <a:lnTo>
                    <a:pt x="1" y="10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24" name="Freeform 310"/>
            <p:cNvSpPr>
              <a:spLocks/>
            </p:cNvSpPr>
            <p:nvPr/>
          </p:nvSpPr>
          <p:spPr bwMode="auto">
            <a:xfrm>
              <a:off x="3946" y="1800"/>
              <a:ext cx="13" cy="16"/>
            </a:xfrm>
            <a:custGeom>
              <a:avLst/>
              <a:gdLst>
                <a:gd name="T0" fmla="*/ 13 w 13"/>
                <a:gd name="T1" fmla="*/ 0 h 16"/>
                <a:gd name="T2" fmla="*/ 0 w 13"/>
                <a:gd name="T3" fmla="*/ 0 h 16"/>
                <a:gd name="T4" fmla="*/ 7 w 13"/>
                <a:gd name="T5" fmla="*/ 16 h 16"/>
                <a:gd name="T6" fmla="*/ 13 w 13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6">
                  <a:moveTo>
                    <a:pt x="13" y="0"/>
                  </a:moveTo>
                  <a:lnTo>
                    <a:pt x="0" y="0"/>
                  </a:lnTo>
                  <a:lnTo>
                    <a:pt x="7" y="16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25" name="Freeform 311"/>
            <p:cNvSpPr>
              <a:spLocks/>
            </p:cNvSpPr>
            <p:nvPr/>
          </p:nvSpPr>
          <p:spPr bwMode="auto">
            <a:xfrm>
              <a:off x="3949" y="1799"/>
              <a:ext cx="7" cy="18"/>
            </a:xfrm>
            <a:custGeom>
              <a:avLst/>
              <a:gdLst>
                <a:gd name="T0" fmla="*/ 4 w 7"/>
                <a:gd name="T1" fmla="*/ 18 h 18"/>
                <a:gd name="T2" fmla="*/ 0 w 7"/>
                <a:gd name="T3" fmla="*/ 10 h 18"/>
                <a:gd name="T4" fmla="*/ 3 w 7"/>
                <a:gd name="T5" fmla="*/ 4 h 18"/>
                <a:gd name="T6" fmla="*/ 2 w 7"/>
                <a:gd name="T7" fmla="*/ 3 h 18"/>
                <a:gd name="T8" fmla="*/ 2 w 7"/>
                <a:gd name="T9" fmla="*/ 3 h 18"/>
                <a:gd name="T10" fmla="*/ 2 w 7"/>
                <a:gd name="T11" fmla="*/ 3 h 18"/>
                <a:gd name="T12" fmla="*/ 2 w 7"/>
                <a:gd name="T13" fmla="*/ 2 h 18"/>
                <a:gd name="T14" fmla="*/ 2 w 7"/>
                <a:gd name="T15" fmla="*/ 1 h 18"/>
                <a:gd name="T16" fmla="*/ 2 w 7"/>
                <a:gd name="T17" fmla="*/ 1 h 18"/>
                <a:gd name="T18" fmla="*/ 3 w 7"/>
                <a:gd name="T19" fmla="*/ 0 h 18"/>
                <a:gd name="T20" fmla="*/ 4 w 7"/>
                <a:gd name="T21" fmla="*/ 0 h 18"/>
                <a:gd name="T22" fmla="*/ 5 w 7"/>
                <a:gd name="T23" fmla="*/ 0 h 18"/>
                <a:gd name="T24" fmla="*/ 5 w 7"/>
                <a:gd name="T25" fmla="*/ 1 h 18"/>
                <a:gd name="T26" fmla="*/ 6 w 7"/>
                <a:gd name="T27" fmla="*/ 1 h 18"/>
                <a:gd name="T28" fmla="*/ 6 w 7"/>
                <a:gd name="T29" fmla="*/ 2 h 18"/>
                <a:gd name="T30" fmla="*/ 6 w 7"/>
                <a:gd name="T31" fmla="*/ 3 h 18"/>
                <a:gd name="T32" fmla="*/ 6 w 7"/>
                <a:gd name="T33" fmla="*/ 3 h 18"/>
                <a:gd name="T34" fmla="*/ 5 w 7"/>
                <a:gd name="T35" fmla="*/ 4 h 18"/>
                <a:gd name="T36" fmla="*/ 5 w 7"/>
                <a:gd name="T37" fmla="*/ 4 h 18"/>
                <a:gd name="T38" fmla="*/ 7 w 7"/>
                <a:gd name="T39" fmla="*/ 10 h 18"/>
                <a:gd name="T40" fmla="*/ 4 w 7"/>
                <a:gd name="T4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18">
                  <a:moveTo>
                    <a:pt x="4" y="18"/>
                  </a:moveTo>
                  <a:lnTo>
                    <a:pt x="0" y="10"/>
                  </a:lnTo>
                  <a:lnTo>
                    <a:pt x="3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10"/>
                  </a:lnTo>
                  <a:lnTo>
                    <a:pt x="4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26" name="Freeform 312"/>
            <p:cNvSpPr>
              <a:spLocks/>
            </p:cNvSpPr>
            <p:nvPr/>
          </p:nvSpPr>
          <p:spPr bwMode="auto">
            <a:xfrm>
              <a:off x="3952" y="1823"/>
              <a:ext cx="4" cy="3"/>
            </a:xfrm>
            <a:custGeom>
              <a:avLst/>
              <a:gdLst>
                <a:gd name="T0" fmla="*/ 2 w 4"/>
                <a:gd name="T1" fmla="*/ 3 h 3"/>
                <a:gd name="T2" fmla="*/ 3 w 4"/>
                <a:gd name="T3" fmla="*/ 3 h 3"/>
                <a:gd name="T4" fmla="*/ 3 w 4"/>
                <a:gd name="T5" fmla="*/ 3 h 3"/>
                <a:gd name="T6" fmla="*/ 4 w 4"/>
                <a:gd name="T7" fmla="*/ 2 h 3"/>
                <a:gd name="T8" fmla="*/ 4 w 4"/>
                <a:gd name="T9" fmla="*/ 1 h 3"/>
                <a:gd name="T10" fmla="*/ 4 w 4"/>
                <a:gd name="T11" fmla="*/ 1 h 3"/>
                <a:gd name="T12" fmla="*/ 3 w 4"/>
                <a:gd name="T13" fmla="*/ 0 h 3"/>
                <a:gd name="T14" fmla="*/ 3 w 4"/>
                <a:gd name="T15" fmla="*/ 0 h 3"/>
                <a:gd name="T16" fmla="*/ 2 w 4"/>
                <a:gd name="T17" fmla="*/ 0 h 3"/>
                <a:gd name="T18" fmla="*/ 1 w 4"/>
                <a:gd name="T19" fmla="*/ 0 h 3"/>
                <a:gd name="T20" fmla="*/ 1 w 4"/>
                <a:gd name="T21" fmla="*/ 0 h 3"/>
                <a:gd name="T22" fmla="*/ 0 w 4"/>
                <a:gd name="T23" fmla="*/ 1 h 3"/>
                <a:gd name="T24" fmla="*/ 0 w 4"/>
                <a:gd name="T25" fmla="*/ 1 h 3"/>
                <a:gd name="T26" fmla="*/ 0 w 4"/>
                <a:gd name="T27" fmla="*/ 2 h 3"/>
                <a:gd name="T28" fmla="*/ 1 w 4"/>
                <a:gd name="T29" fmla="*/ 3 h 3"/>
                <a:gd name="T30" fmla="*/ 1 w 4"/>
                <a:gd name="T31" fmla="*/ 3 h 3"/>
                <a:gd name="T32" fmla="*/ 2 w 4"/>
                <a:gd name="T3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lnTo>
                    <a:pt x="3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27" name="Freeform 313"/>
            <p:cNvSpPr>
              <a:spLocks/>
            </p:cNvSpPr>
            <p:nvPr/>
          </p:nvSpPr>
          <p:spPr bwMode="auto">
            <a:xfrm>
              <a:off x="3952" y="1830"/>
              <a:ext cx="4" cy="3"/>
            </a:xfrm>
            <a:custGeom>
              <a:avLst/>
              <a:gdLst>
                <a:gd name="T0" fmla="*/ 2 w 4"/>
                <a:gd name="T1" fmla="*/ 3 h 3"/>
                <a:gd name="T2" fmla="*/ 3 w 4"/>
                <a:gd name="T3" fmla="*/ 3 h 3"/>
                <a:gd name="T4" fmla="*/ 3 w 4"/>
                <a:gd name="T5" fmla="*/ 3 h 3"/>
                <a:gd name="T6" fmla="*/ 4 w 4"/>
                <a:gd name="T7" fmla="*/ 2 h 3"/>
                <a:gd name="T8" fmla="*/ 4 w 4"/>
                <a:gd name="T9" fmla="*/ 1 h 3"/>
                <a:gd name="T10" fmla="*/ 4 w 4"/>
                <a:gd name="T11" fmla="*/ 1 h 3"/>
                <a:gd name="T12" fmla="*/ 3 w 4"/>
                <a:gd name="T13" fmla="*/ 0 h 3"/>
                <a:gd name="T14" fmla="*/ 3 w 4"/>
                <a:gd name="T15" fmla="*/ 0 h 3"/>
                <a:gd name="T16" fmla="*/ 2 w 4"/>
                <a:gd name="T17" fmla="*/ 0 h 3"/>
                <a:gd name="T18" fmla="*/ 1 w 4"/>
                <a:gd name="T19" fmla="*/ 0 h 3"/>
                <a:gd name="T20" fmla="*/ 1 w 4"/>
                <a:gd name="T21" fmla="*/ 0 h 3"/>
                <a:gd name="T22" fmla="*/ 0 w 4"/>
                <a:gd name="T23" fmla="*/ 1 h 3"/>
                <a:gd name="T24" fmla="*/ 0 w 4"/>
                <a:gd name="T25" fmla="*/ 1 h 3"/>
                <a:gd name="T26" fmla="*/ 0 w 4"/>
                <a:gd name="T27" fmla="*/ 2 h 3"/>
                <a:gd name="T28" fmla="*/ 1 w 4"/>
                <a:gd name="T29" fmla="*/ 3 h 3"/>
                <a:gd name="T30" fmla="*/ 1 w 4"/>
                <a:gd name="T31" fmla="*/ 3 h 3"/>
                <a:gd name="T32" fmla="*/ 2 w 4"/>
                <a:gd name="T3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lnTo>
                    <a:pt x="3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28" name="Freeform 314"/>
            <p:cNvSpPr>
              <a:spLocks/>
            </p:cNvSpPr>
            <p:nvPr/>
          </p:nvSpPr>
          <p:spPr bwMode="auto">
            <a:xfrm>
              <a:off x="3956" y="1764"/>
              <a:ext cx="11" cy="14"/>
            </a:xfrm>
            <a:custGeom>
              <a:avLst/>
              <a:gdLst>
                <a:gd name="T0" fmla="*/ 8 w 11"/>
                <a:gd name="T1" fmla="*/ 12 h 14"/>
                <a:gd name="T2" fmla="*/ 4 w 11"/>
                <a:gd name="T3" fmla="*/ 3 h 14"/>
                <a:gd name="T4" fmla="*/ 4 w 11"/>
                <a:gd name="T5" fmla="*/ 0 h 14"/>
                <a:gd name="T6" fmla="*/ 11 w 11"/>
                <a:gd name="T7" fmla="*/ 14 h 14"/>
                <a:gd name="T8" fmla="*/ 0 w 11"/>
                <a:gd name="T9" fmla="*/ 13 h 14"/>
                <a:gd name="T10" fmla="*/ 1 w 11"/>
                <a:gd name="T11" fmla="*/ 11 h 14"/>
                <a:gd name="T12" fmla="*/ 8 w 11"/>
                <a:gd name="T13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4">
                  <a:moveTo>
                    <a:pt x="8" y="12"/>
                  </a:moveTo>
                  <a:lnTo>
                    <a:pt x="4" y="3"/>
                  </a:lnTo>
                  <a:lnTo>
                    <a:pt x="4" y="0"/>
                  </a:lnTo>
                  <a:lnTo>
                    <a:pt x="11" y="14"/>
                  </a:lnTo>
                  <a:lnTo>
                    <a:pt x="0" y="13"/>
                  </a:lnTo>
                  <a:lnTo>
                    <a:pt x="1" y="11"/>
                  </a:lnTo>
                  <a:lnTo>
                    <a:pt x="8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29" name="Freeform 315"/>
            <p:cNvSpPr>
              <a:spLocks/>
            </p:cNvSpPr>
            <p:nvPr/>
          </p:nvSpPr>
          <p:spPr bwMode="auto">
            <a:xfrm>
              <a:off x="3965" y="1764"/>
              <a:ext cx="4" cy="6"/>
            </a:xfrm>
            <a:custGeom>
              <a:avLst/>
              <a:gdLst>
                <a:gd name="T0" fmla="*/ 1 w 4"/>
                <a:gd name="T1" fmla="*/ 6 h 6"/>
                <a:gd name="T2" fmla="*/ 0 w 4"/>
                <a:gd name="T3" fmla="*/ 6 h 6"/>
                <a:gd name="T4" fmla="*/ 0 w 4"/>
                <a:gd name="T5" fmla="*/ 5 h 6"/>
                <a:gd name="T6" fmla="*/ 0 w 4"/>
                <a:gd name="T7" fmla="*/ 4 h 6"/>
                <a:gd name="T8" fmla="*/ 0 w 4"/>
                <a:gd name="T9" fmla="*/ 3 h 6"/>
                <a:gd name="T10" fmla="*/ 1 w 4"/>
                <a:gd name="T11" fmla="*/ 2 h 6"/>
                <a:gd name="T12" fmla="*/ 1 w 4"/>
                <a:gd name="T13" fmla="*/ 1 h 6"/>
                <a:gd name="T14" fmla="*/ 2 w 4"/>
                <a:gd name="T15" fmla="*/ 0 h 6"/>
                <a:gd name="T16" fmla="*/ 3 w 4"/>
                <a:gd name="T17" fmla="*/ 0 h 6"/>
                <a:gd name="T18" fmla="*/ 3 w 4"/>
                <a:gd name="T19" fmla="*/ 1 h 6"/>
                <a:gd name="T20" fmla="*/ 4 w 4"/>
                <a:gd name="T21" fmla="*/ 2 h 6"/>
                <a:gd name="T22" fmla="*/ 4 w 4"/>
                <a:gd name="T23" fmla="*/ 3 h 6"/>
                <a:gd name="T24" fmla="*/ 3 w 4"/>
                <a:gd name="T25" fmla="*/ 4 h 6"/>
                <a:gd name="T26" fmla="*/ 3 w 4"/>
                <a:gd name="T27" fmla="*/ 5 h 6"/>
                <a:gd name="T28" fmla="*/ 2 w 4"/>
                <a:gd name="T29" fmla="*/ 6 h 6"/>
                <a:gd name="T30" fmla="*/ 1 w 4"/>
                <a:gd name="T31" fmla="*/ 6 h 6"/>
                <a:gd name="T32" fmla="*/ 1 w 4"/>
                <a:gd name="T3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6">
                  <a:moveTo>
                    <a:pt x="1" y="6"/>
                  </a:move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4"/>
                  </a:lnTo>
                  <a:lnTo>
                    <a:pt x="3" y="5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30" name="Freeform 316"/>
            <p:cNvSpPr>
              <a:spLocks/>
            </p:cNvSpPr>
            <p:nvPr/>
          </p:nvSpPr>
          <p:spPr bwMode="auto">
            <a:xfrm>
              <a:off x="3954" y="1762"/>
              <a:ext cx="3" cy="6"/>
            </a:xfrm>
            <a:custGeom>
              <a:avLst/>
              <a:gdLst>
                <a:gd name="T0" fmla="*/ 0 w 3"/>
                <a:gd name="T1" fmla="*/ 6 h 6"/>
                <a:gd name="T2" fmla="*/ 0 w 3"/>
                <a:gd name="T3" fmla="*/ 6 h 6"/>
                <a:gd name="T4" fmla="*/ 0 w 3"/>
                <a:gd name="T5" fmla="*/ 5 h 6"/>
                <a:gd name="T6" fmla="*/ 0 w 3"/>
                <a:gd name="T7" fmla="*/ 4 h 6"/>
                <a:gd name="T8" fmla="*/ 0 w 3"/>
                <a:gd name="T9" fmla="*/ 3 h 6"/>
                <a:gd name="T10" fmla="*/ 0 w 3"/>
                <a:gd name="T11" fmla="*/ 2 h 6"/>
                <a:gd name="T12" fmla="*/ 1 w 3"/>
                <a:gd name="T13" fmla="*/ 1 h 6"/>
                <a:gd name="T14" fmla="*/ 2 w 3"/>
                <a:gd name="T15" fmla="*/ 0 h 6"/>
                <a:gd name="T16" fmla="*/ 3 w 3"/>
                <a:gd name="T17" fmla="*/ 0 h 6"/>
                <a:gd name="T18" fmla="*/ 3 w 3"/>
                <a:gd name="T19" fmla="*/ 1 h 6"/>
                <a:gd name="T20" fmla="*/ 3 w 3"/>
                <a:gd name="T21" fmla="*/ 2 h 6"/>
                <a:gd name="T22" fmla="*/ 3 w 3"/>
                <a:gd name="T23" fmla="*/ 3 h 6"/>
                <a:gd name="T24" fmla="*/ 3 w 3"/>
                <a:gd name="T25" fmla="*/ 4 h 6"/>
                <a:gd name="T26" fmla="*/ 3 w 3"/>
                <a:gd name="T27" fmla="*/ 5 h 6"/>
                <a:gd name="T28" fmla="*/ 2 w 3"/>
                <a:gd name="T29" fmla="*/ 6 h 6"/>
                <a:gd name="T30" fmla="*/ 1 w 3"/>
                <a:gd name="T31" fmla="*/ 6 h 6"/>
                <a:gd name="T32" fmla="*/ 0 w 3"/>
                <a:gd name="T3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4"/>
                  </a:lnTo>
                  <a:lnTo>
                    <a:pt x="3" y="5"/>
                  </a:lnTo>
                  <a:lnTo>
                    <a:pt x="2" y="6"/>
                  </a:lnTo>
                  <a:lnTo>
                    <a:pt x="1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31" name="Freeform 317"/>
            <p:cNvSpPr>
              <a:spLocks/>
            </p:cNvSpPr>
            <p:nvPr/>
          </p:nvSpPr>
          <p:spPr bwMode="auto">
            <a:xfrm>
              <a:off x="4063" y="1764"/>
              <a:ext cx="10" cy="13"/>
            </a:xfrm>
            <a:custGeom>
              <a:avLst/>
              <a:gdLst>
                <a:gd name="T0" fmla="*/ 3 w 10"/>
                <a:gd name="T1" fmla="*/ 11 h 13"/>
                <a:gd name="T2" fmla="*/ 7 w 10"/>
                <a:gd name="T3" fmla="*/ 3 h 13"/>
                <a:gd name="T4" fmla="*/ 7 w 10"/>
                <a:gd name="T5" fmla="*/ 0 h 13"/>
                <a:gd name="T6" fmla="*/ 0 w 10"/>
                <a:gd name="T7" fmla="*/ 13 h 13"/>
                <a:gd name="T8" fmla="*/ 10 w 10"/>
                <a:gd name="T9" fmla="*/ 13 h 13"/>
                <a:gd name="T10" fmla="*/ 10 w 10"/>
                <a:gd name="T11" fmla="*/ 11 h 13"/>
                <a:gd name="T12" fmla="*/ 3 w 10"/>
                <a:gd name="T13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3">
                  <a:moveTo>
                    <a:pt x="3" y="11"/>
                  </a:moveTo>
                  <a:lnTo>
                    <a:pt x="7" y="3"/>
                  </a:lnTo>
                  <a:lnTo>
                    <a:pt x="7" y="0"/>
                  </a:lnTo>
                  <a:lnTo>
                    <a:pt x="0" y="13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32" name="Freeform 318"/>
            <p:cNvSpPr>
              <a:spLocks/>
            </p:cNvSpPr>
            <p:nvPr/>
          </p:nvSpPr>
          <p:spPr bwMode="auto">
            <a:xfrm>
              <a:off x="4062" y="1763"/>
              <a:ext cx="3" cy="6"/>
            </a:xfrm>
            <a:custGeom>
              <a:avLst/>
              <a:gdLst>
                <a:gd name="T0" fmla="*/ 1 w 3"/>
                <a:gd name="T1" fmla="*/ 6 h 6"/>
                <a:gd name="T2" fmla="*/ 2 w 3"/>
                <a:gd name="T3" fmla="*/ 6 h 6"/>
                <a:gd name="T4" fmla="*/ 2 w 3"/>
                <a:gd name="T5" fmla="*/ 5 h 6"/>
                <a:gd name="T6" fmla="*/ 3 w 3"/>
                <a:gd name="T7" fmla="*/ 4 h 6"/>
                <a:gd name="T8" fmla="*/ 3 w 3"/>
                <a:gd name="T9" fmla="*/ 3 h 6"/>
                <a:gd name="T10" fmla="*/ 3 w 3"/>
                <a:gd name="T11" fmla="*/ 2 h 6"/>
                <a:gd name="T12" fmla="*/ 3 w 3"/>
                <a:gd name="T13" fmla="*/ 1 h 6"/>
                <a:gd name="T14" fmla="*/ 2 w 3"/>
                <a:gd name="T15" fmla="*/ 0 h 6"/>
                <a:gd name="T16" fmla="*/ 2 w 3"/>
                <a:gd name="T17" fmla="*/ 0 h 6"/>
                <a:gd name="T18" fmla="*/ 1 w 3"/>
                <a:gd name="T19" fmla="*/ 0 h 6"/>
                <a:gd name="T20" fmla="*/ 0 w 3"/>
                <a:gd name="T21" fmla="*/ 1 h 6"/>
                <a:gd name="T22" fmla="*/ 0 w 3"/>
                <a:gd name="T23" fmla="*/ 2 h 6"/>
                <a:gd name="T24" fmla="*/ 0 w 3"/>
                <a:gd name="T25" fmla="*/ 3 h 6"/>
                <a:gd name="T26" fmla="*/ 0 w 3"/>
                <a:gd name="T27" fmla="*/ 4 h 6"/>
                <a:gd name="T28" fmla="*/ 0 w 3"/>
                <a:gd name="T29" fmla="*/ 5 h 6"/>
                <a:gd name="T30" fmla="*/ 0 w 3"/>
                <a:gd name="T31" fmla="*/ 6 h 6"/>
                <a:gd name="T32" fmla="*/ 1 w 3"/>
                <a:gd name="T3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" h="6">
                  <a:moveTo>
                    <a:pt x="1" y="6"/>
                  </a:moveTo>
                  <a:lnTo>
                    <a:pt x="2" y="6"/>
                  </a:lnTo>
                  <a:lnTo>
                    <a:pt x="2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33" name="Freeform 319"/>
            <p:cNvSpPr>
              <a:spLocks/>
            </p:cNvSpPr>
            <p:nvPr/>
          </p:nvSpPr>
          <p:spPr bwMode="auto">
            <a:xfrm>
              <a:off x="4074" y="1763"/>
              <a:ext cx="4" cy="7"/>
            </a:xfrm>
            <a:custGeom>
              <a:avLst/>
              <a:gdLst>
                <a:gd name="T0" fmla="*/ 2 w 4"/>
                <a:gd name="T1" fmla="*/ 7 h 7"/>
                <a:gd name="T2" fmla="*/ 2 w 4"/>
                <a:gd name="T3" fmla="*/ 7 h 7"/>
                <a:gd name="T4" fmla="*/ 3 w 4"/>
                <a:gd name="T5" fmla="*/ 6 h 7"/>
                <a:gd name="T6" fmla="*/ 3 w 4"/>
                <a:gd name="T7" fmla="*/ 5 h 7"/>
                <a:gd name="T8" fmla="*/ 4 w 4"/>
                <a:gd name="T9" fmla="*/ 4 h 7"/>
                <a:gd name="T10" fmla="*/ 4 w 4"/>
                <a:gd name="T11" fmla="*/ 2 h 7"/>
                <a:gd name="T12" fmla="*/ 4 w 4"/>
                <a:gd name="T13" fmla="*/ 1 h 7"/>
                <a:gd name="T14" fmla="*/ 3 w 4"/>
                <a:gd name="T15" fmla="*/ 1 h 7"/>
                <a:gd name="T16" fmla="*/ 2 w 4"/>
                <a:gd name="T17" fmla="*/ 0 h 7"/>
                <a:gd name="T18" fmla="*/ 2 w 4"/>
                <a:gd name="T19" fmla="*/ 0 h 7"/>
                <a:gd name="T20" fmla="*/ 1 w 4"/>
                <a:gd name="T21" fmla="*/ 1 h 7"/>
                <a:gd name="T22" fmla="*/ 1 w 4"/>
                <a:gd name="T23" fmla="*/ 2 h 7"/>
                <a:gd name="T24" fmla="*/ 0 w 4"/>
                <a:gd name="T25" fmla="*/ 3 h 7"/>
                <a:gd name="T26" fmla="*/ 0 w 4"/>
                <a:gd name="T27" fmla="*/ 5 h 7"/>
                <a:gd name="T28" fmla="*/ 0 w 4"/>
                <a:gd name="T29" fmla="*/ 6 h 7"/>
                <a:gd name="T30" fmla="*/ 1 w 4"/>
                <a:gd name="T31" fmla="*/ 6 h 7"/>
                <a:gd name="T32" fmla="*/ 2 w 4"/>
                <a:gd name="T3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7">
                  <a:moveTo>
                    <a:pt x="2" y="7"/>
                  </a:moveTo>
                  <a:lnTo>
                    <a:pt x="2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427" name="Group 374"/>
          <p:cNvGrpSpPr>
            <a:grpSpLocks/>
          </p:cNvGrpSpPr>
          <p:nvPr/>
        </p:nvGrpSpPr>
        <p:grpSpPr bwMode="auto">
          <a:xfrm>
            <a:off x="5788022" y="5625374"/>
            <a:ext cx="271563" cy="246598"/>
            <a:chOff x="4199" y="1730"/>
            <a:chExt cx="191" cy="171"/>
          </a:xfrm>
        </p:grpSpPr>
        <p:sp>
          <p:nvSpPr>
            <p:cNvPr id="434" name="Freeform 321"/>
            <p:cNvSpPr>
              <a:spLocks/>
            </p:cNvSpPr>
            <p:nvPr/>
          </p:nvSpPr>
          <p:spPr bwMode="auto">
            <a:xfrm>
              <a:off x="4362" y="1771"/>
              <a:ext cx="16" cy="17"/>
            </a:xfrm>
            <a:custGeom>
              <a:avLst/>
              <a:gdLst>
                <a:gd name="T0" fmla="*/ 8 w 16"/>
                <a:gd name="T1" fmla="*/ 17 h 17"/>
                <a:gd name="T2" fmla="*/ 9 w 16"/>
                <a:gd name="T3" fmla="*/ 16 h 17"/>
                <a:gd name="T4" fmla="*/ 11 w 16"/>
                <a:gd name="T5" fmla="*/ 16 h 17"/>
                <a:gd name="T6" fmla="*/ 12 w 16"/>
                <a:gd name="T7" fmla="*/ 15 h 17"/>
                <a:gd name="T8" fmla="*/ 13 w 16"/>
                <a:gd name="T9" fmla="*/ 14 h 17"/>
                <a:gd name="T10" fmla="*/ 14 w 16"/>
                <a:gd name="T11" fmla="*/ 13 h 17"/>
                <a:gd name="T12" fmla="*/ 15 w 16"/>
                <a:gd name="T13" fmla="*/ 11 h 17"/>
                <a:gd name="T14" fmla="*/ 16 w 16"/>
                <a:gd name="T15" fmla="*/ 10 h 17"/>
                <a:gd name="T16" fmla="*/ 16 w 16"/>
                <a:gd name="T17" fmla="*/ 8 h 17"/>
                <a:gd name="T18" fmla="*/ 16 w 16"/>
                <a:gd name="T19" fmla="*/ 6 h 17"/>
                <a:gd name="T20" fmla="*/ 15 w 16"/>
                <a:gd name="T21" fmla="*/ 5 h 17"/>
                <a:gd name="T22" fmla="*/ 14 w 16"/>
                <a:gd name="T23" fmla="*/ 3 h 17"/>
                <a:gd name="T24" fmla="*/ 13 w 16"/>
                <a:gd name="T25" fmla="*/ 2 h 17"/>
                <a:gd name="T26" fmla="*/ 12 w 16"/>
                <a:gd name="T27" fmla="*/ 1 h 17"/>
                <a:gd name="T28" fmla="*/ 11 w 16"/>
                <a:gd name="T29" fmla="*/ 0 h 17"/>
                <a:gd name="T30" fmla="*/ 9 w 16"/>
                <a:gd name="T31" fmla="*/ 0 h 17"/>
                <a:gd name="T32" fmla="*/ 8 w 16"/>
                <a:gd name="T33" fmla="*/ 0 h 17"/>
                <a:gd name="T34" fmla="*/ 6 w 16"/>
                <a:gd name="T35" fmla="*/ 0 h 17"/>
                <a:gd name="T36" fmla="*/ 5 w 16"/>
                <a:gd name="T37" fmla="*/ 0 h 17"/>
                <a:gd name="T38" fmla="*/ 4 w 16"/>
                <a:gd name="T39" fmla="*/ 1 h 17"/>
                <a:gd name="T40" fmla="*/ 2 w 16"/>
                <a:gd name="T41" fmla="*/ 2 h 17"/>
                <a:gd name="T42" fmla="*/ 1 w 16"/>
                <a:gd name="T43" fmla="*/ 3 h 17"/>
                <a:gd name="T44" fmla="*/ 1 w 16"/>
                <a:gd name="T45" fmla="*/ 5 h 17"/>
                <a:gd name="T46" fmla="*/ 0 w 16"/>
                <a:gd name="T47" fmla="*/ 6 h 17"/>
                <a:gd name="T48" fmla="*/ 0 w 16"/>
                <a:gd name="T49" fmla="*/ 8 h 17"/>
                <a:gd name="T50" fmla="*/ 0 w 16"/>
                <a:gd name="T51" fmla="*/ 10 h 17"/>
                <a:gd name="T52" fmla="*/ 1 w 16"/>
                <a:gd name="T53" fmla="*/ 11 h 17"/>
                <a:gd name="T54" fmla="*/ 1 w 16"/>
                <a:gd name="T55" fmla="*/ 13 h 17"/>
                <a:gd name="T56" fmla="*/ 2 w 16"/>
                <a:gd name="T57" fmla="*/ 14 h 17"/>
                <a:gd name="T58" fmla="*/ 4 w 16"/>
                <a:gd name="T59" fmla="*/ 15 h 17"/>
                <a:gd name="T60" fmla="*/ 5 w 16"/>
                <a:gd name="T61" fmla="*/ 16 h 17"/>
                <a:gd name="T62" fmla="*/ 6 w 16"/>
                <a:gd name="T63" fmla="*/ 16 h 17"/>
                <a:gd name="T64" fmla="*/ 8 w 16"/>
                <a:gd name="T6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" h="17">
                  <a:moveTo>
                    <a:pt x="8" y="17"/>
                  </a:moveTo>
                  <a:lnTo>
                    <a:pt x="9" y="16"/>
                  </a:lnTo>
                  <a:lnTo>
                    <a:pt x="11" y="16"/>
                  </a:lnTo>
                  <a:lnTo>
                    <a:pt x="12" y="15"/>
                  </a:lnTo>
                  <a:lnTo>
                    <a:pt x="13" y="14"/>
                  </a:lnTo>
                  <a:lnTo>
                    <a:pt x="14" y="13"/>
                  </a:lnTo>
                  <a:lnTo>
                    <a:pt x="15" y="11"/>
                  </a:lnTo>
                  <a:lnTo>
                    <a:pt x="16" y="10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5" y="5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2" y="14"/>
                  </a:lnTo>
                  <a:lnTo>
                    <a:pt x="4" y="15"/>
                  </a:lnTo>
                  <a:lnTo>
                    <a:pt x="5" y="16"/>
                  </a:lnTo>
                  <a:lnTo>
                    <a:pt x="6" y="16"/>
                  </a:lnTo>
                  <a:lnTo>
                    <a:pt x="8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35" name="Freeform 322"/>
            <p:cNvSpPr>
              <a:spLocks/>
            </p:cNvSpPr>
            <p:nvPr/>
          </p:nvSpPr>
          <p:spPr bwMode="auto">
            <a:xfrm>
              <a:off x="4209" y="1732"/>
              <a:ext cx="86" cy="11"/>
            </a:xfrm>
            <a:custGeom>
              <a:avLst/>
              <a:gdLst>
                <a:gd name="T0" fmla="*/ 86 w 86"/>
                <a:gd name="T1" fmla="*/ 10 h 11"/>
                <a:gd name="T2" fmla="*/ 43 w 86"/>
                <a:gd name="T3" fmla="*/ 0 h 11"/>
                <a:gd name="T4" fmla="*/ 0 w 86"/>
                <a:gd name="T5" fmla="*/ 10 h 11"/>
                <a:gd name="T6" fmla="*/ 0 w 86"/>
                <a:gd name="T7" fmla="*/ 11 h 11"/>
                <a:gd name="T8" fmla="*/ 43 w 86"/>
                <a:gd name="T9" fmla="*/ 2 h 11"/>
                <a:gd name="T10" fmla="*/ 86 w 86"/>
                <a:gd name="T11" fmla="*/ 11 h 11"/>
                <a:gd name="T12" fmla="*/ 86 w 86"/>
                <a:gd name="T13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11">
                  <a:moveTo>
                    <a:pt x="86" y="10"/>
                  </a:moveTo>
                  <a:lnTo>
                    <a:pt x="43" y="0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43" y="2"/>
                  </a:lnTo>
                  <a:lnTo>
                    <a:pt x="86" y="11"/>
                  </a:lnTo>
                  <a:lnTo>
                    <a:pt x="86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36" name="Rectangle 323"/>
            <p:cNvSpPr>
              <a:spLocks noChangeArrowheads="1"/>
            </p:cNvSpPr>
            <p:nvPr/>
          </p:nvSpPr>
          <p:spPr bwMode="auto">
            <a:xfrm>
              <a:off x="4203" y="1748"/>
              <a:ext cx="102" cy="10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37" name="Rectangle 324"/>
            <p:cNvSpPr>
              <a:spLocks noChangeArrowheads="1"/>
            </p:cNvSpPr>
            <p:nvPr/>
          </p:nvSpPr>
          <p:spPr bwMode="auto">
            <a:xfrm>
              <a:off x="4206" y="1750"/>
              <a:ext cx="97" cy="10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38" name="Rectangle 325"/>
            <p:cNvSpPr>
              <a:spLocks noChangeArrowheads="1"/>
            </p:cNvSpPr>
            <p:nvPr/>
          </p:nvSpPr>
          <p:spPr bwMode="auto">
            <a:xfrm>
              <a:off x="4215" y="1847"/>
              <a:ext cx="14" cy="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39" name="Rectangle 326"/>
            <p:cNvSpPr>
              <a:spLocks noChangeArrowheads="1"/>
            </p:cNvSpPr>
            <p:nvPr/>
          </p:nvSpPr>
          <p:spPr bwMode="auto">
            <a:xfrm>
              <a:off x="4239" y="1847"/>
              <a:ext cx="13" cy="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40" name="Rectangle 327"/>
            <p:cNvSpPr>
              <a:spLocks noChangeArrowheads="1"/>
            </p:cNvSpPr>
            <p:nvPr/>
          </p:nvSpPr>
          <p:spPr bwMode="auto">
            <a:xfrm>
              <a:off x="4262" y="1847"/>
              <a:ext cx="14" cy="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41" name="Rectangle 328"/>
            <p:cNvSpPr>
              <a:spLocks noChangeArrowheads="1"/>
            </p:cNvSpPr>
            <p:nvPr/>
          </p:nvSpPr>
          <p:spPr bwMode="auto">
            <a:xfrm>
              <a:off x="4286" y="1847"/>
              <a:ext cx="14" cy="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42" name="Rectangle 329"/>
            <p:cNvSpPr>
              <a:spLocks noChangeArrowheads="1"/>
            </p:cNvSpPr>
            <p:nvPr/>
          </p:nvSpPr>
          <p:spPr bwMode="auto">
            <a:xfrm>
              <a:off x="4215" y="1841"/>
              <a:ext cx="85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43" name="Rectangle 330"/>
            <p:cNvSpPr>
              <a:spLocks noChangeArrowheads="1"/>
            </p:cNvSpPr>
            <p:nvPr/>
          </p:nvSpPr>
          <p:spPr bwMode="auto">
            <a:xfrm>
              <a:off x="4208" y="1839"/>
              <a:ext cx="5" cy="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44" name="Rectangle 331"/>
            <p:cNvSpPr>
              <a:spLocks noChangeArrowheads="1"/>
            </p:cNvSpPr>
            <p:nvPr/>
          </p:nvSpPr>
          <p:spPr bwMode="auto">
            <a:xfrm>
              <a:off x="4215" y="1817"/>
              <a:ext cx="85" cy="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45" name="Rectangle 332"/>
            <p:cNvSpPr>
              <a:spLocks noChangeArrowheads="1"/>
            </p:cNvSpPr>
            <p:nvPr/>
          </p:nvSpPr>
          <p:spPr bwMode="auto">
            <a:xfrm>
              <a:off x="4208" y="1815"/>
              <a:ext cx="5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46" name="Rectangle 333"/>
            <p:cNvSpPr>
              <a:spLocks noChangeArrowheads="1"/>
            </p:cNvSpPr>
            <p:nvPr/>
          </p:nvSpPr>
          <p:spPr bwMode="auto">
            <a:xfrm>
              <a:off x="4215" y="1792"/>
              <a:ext cx="85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47" name="Rectangle 334"/>
            <p:cNvSpPr>
              <a:spLocks noChangeArrowheads="1"/>
            </p:cNvSpPr>
            <p:nvPr/>
          </p:nvSpPr>
          <p:spPr bwMode="auto">
            <a:xfrm>
              <a:off x="4208" y="1790"/>
              <a:ext cx="5" cy="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48" name="Rectangle 335"/>
            <p:cNvSpPr>
              <a:spLocks noChangeArrowheads="1"/>
            </p:cNvSpPr>
            <p:nvPr/>
          </p:nvSpPr>
          <p:spPr bwMode="auto">
            <a:xfrm>
              <a:off x="4215" y="1767"/>
              <a:ext cx="85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49" name="Rectangle 336"/>
            <p:cNvSpPr>
              <a:spLocks noChangeArrowheads="1"/>
            </p:cNvSpPr>
            <p:nvPr/>
          </p:nvSpPr>
          <p:spPr bwMode="auto">
            <a:xfrm>
              <a:off x="4208" y="1765"/>
              <a:ext cx="5" cy="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0" name="Rectangle 337"/>
            <p:cNvSpPr>
              <a:spLocks noChangeArrowheads="1"/>
            </p:cNvSpPr>
            <p:nvPr/>
          </p:nvSpPr>
          <p:spPr bwMode="auto">
            <a:xfrm>
              <a:off x="4218" y="1780"/>
              <a:ext cx="8" cy="6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1" name="Rectangle 338"/>
            <p:cNvSpPr>
              <a:spLocks noChangeArrowheads="1"/>
            </p:cNvSpPr>
            <p:nvPr/>
          </p:nvSpPr>
          <p:spPr bwMode="auto">
            <a:xfrm>
              <a:off x="4220" y="1782"/>
              <a:ext cx="5" cy="59"/>
            </a:xfrm>
            <a:prstGeom prst="rect">
              <a:avLst/>
            </a:prstGeom>
            <a:solidFill>
              <a:srgbClr val="FF2D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2" name="Rectangle 339"/>
            <p:cNvSpPr>
              <a:spLocks noChangeArrowheads="1"/>
            </p:cNvSpPr>
            <p:nvPr/>
          </p:nvSpPr>
          <p:spPr bwMode="auto">
            <a:xfrm>
              <a:off x="4242" y="1800"/>
              <a:ext cx="8" cy="4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3" name="Rectangle 340"/>
            <p:cNvSpPr>
              <a:spLocks noChangeArrowheads="1"/>
            </p:cNvSpPr>
            <p:nvPr/>
          </p:nvSpPr>
          <p:spPr bwMode="auto">
            <a:xfrm>
              <a:off x="4243" y="1802"/>
              <a:ext cx="5" cy="39"/>
            </a:xfrm>
            <a:prstGeom prst="rect">
              <a:avLst/>
            </a:prstGeom>
            <a:solidFill>
              <a:srgbClr val="B2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4" name="Rectangle 341"/>
            <p:cNvSpPr>
              <a:spLocks noChangeArrowheads="1"/>
            </p:cNvSpPr>
            <p:nvPr/>
          </p:nvSpPr>
          <p:spPr bwMode="auto">
            <a:xfrm>
              <a:off x="4265" y="1811"/>
              <a:ext cx="8" cy="3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5" name="Rectangle 342"/>
            <p:cNvSpPr>
              <a:spLocks noChangeArrowheads="1"/>
            </p:cNvSpPr>
            <p:nvPr/>
          </p:nvSpPr>
          <p:spPr bwMode="auto">
            <a:xfrm>
              <a:off x="4266" y="1813"/>
              <a:ext cx="5" cy="28"/>
            </a:xfrm>
            <a:prstGeom prst="rect">
              <a:avLst/>
            </a:prstGeom>
            <a:solidFill>
              <a:srgbClr val="FFAF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6" name="Rectangle 343"/>
            <p:cNvSpPr>
              <a:spLocks noChangeArrowheads="1"/>
            </p:cNvSpPr>
            <p:nvPr/>
          </p:nvSpPr>
          <p:spPr bwMode="auto">
            <a:xfrm>
              <a:off x="4289" y="1772"/>
              <a:ext cx="8" cy="7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7" name="Rectangle 344"/>
            <p:cNvSpPr>
              <a:spLocks noChangeArrowheads="1"/>
            </p:cNvSpPr>
            <p:nvPr/>
          </p:nvSpPr>
          <p:spPr bwMode="auto">
            <a:xfrm>
              <a:off x="4291" y="1773"/>
              <a:ext cx="4" cy="68"/>
            </a:xfrm>
            <a:prstGeom prst="rect">
              <a:avLst/>
            </a:prstGeom>
            <a:solidFill>
              <a:srgbClr val="FF6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8" name="Rectangle 345"/>
            <p:cNvSpPr>
              <a:spLocks noChangeArrowheads="1"/>
            </p:cNvSpPr>
            <p:nvPr/>
          </p:nvSpPr>
          <p:spPr bwMode="auto">
            <a:xfrm>
              <a:off x="4200" y="1855"/>
              <a:ext cx="108" cy="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9" name="Rectangle 346"/>
            <p:cNvSpPr>
              <a:spLocks noChangeArrowheads="1"/>
            </p:cNvSpPr>
            <p:nvPr/>
          </p:nvSpPr>
          <p:spPr bwMode="auto">
            <a:xfrm>
              <a:off x="4202" y="1857"/>
              <a:ext cx="104" cy="4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0" name="Rectangle 347"/>
            <p:cNvSpPr>
              <a:spLocks noChangeArrowheads="1"/>
            </p:cNvSpPr>
            <p:nvPr/>
          </p:nvSpPr>
          <p:spPr bwMode="auto">
            <a:xfrm>
              <a:off x="4199" y="1741"/>
              <a:ext cx="109" cy="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1" name="Rectangle 348"/>
            <p:cNvSpPr>
              <a:spLocks noChangeArrowheads="1"/>
            </p:cNvSpPr>
            <p:nvPr/>
          </p:nvSpPr>
          <p:spPr bwMode="auto">
            <a:xfrm>
              <a:off x="4202" y="1743"/>
              <a:ext cx="104" cy="5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2" name="Freeform 349"/>
            <p:cNvSpPr>
              <a:spLocks/>
            </p:cNvSpPr>
            <p:nvPr/>
          </p:nvSpPr>
          <p:spPr bwMode="auto">
            <a:xfrm>
              <a:off x="4249" y="1730"/>
              <a:ext cx="7" cy="7"/>
            </a:xfrm>
            <a:custGeom>
              <a:avLst/>
              <a:gdLst>
                <a:gd name="T0" fmla="*/ 3 w 7"/>
                <a:gd name="T1" fmla="*/ 7 h 7"/>
                <a:gd name="T2" fmla="*/ 4 w 7"/>
                <a:gd name="T3" fmla="*/ 7 h 7"/>
                <a:gd name="T4" fmla="*/ 5 w 7"/>
                <a:gd name="T5" fmla="*/ 7 h 7"/>
                <a:gd name="T6" fmla="*/ 5 w 7"/>
                <a:gd name="T7" fmla="*/ 6 h 7"/>
                <a:gd name="T8" fmla="*/ 6 w 7"/>
                <a:gd name="T9" fmla="*/ 6 h 7"/>
                <a:gd name="T10" fmla="*/ 6 w 7"/>
                <a:gd name="T11" fmla="*/ 5 h 7"/>
                <a:gd name="T12" fmla="*/ 6 w 7"/>
                <a:gd name="T13" fmla="*/ 5 h 7"/>
                <a:gd name="T14" fmla="*/ 7 w 7"/>
                <a:gd name="T15" fmla="*/ 4 h 7"/>
                <a:gd name="T16" fmla="*/ 7 w 7"/>
                <a:gd name="T17" fmla="*/ 3 h 7"/>
                <a:gd name="T18" fmla="*/ 7 w 7"/>
                <a:gd name="T19" fmla="*/ 3 h 7"/>
                <a:gd name="T20" fmla="*/ 6 w 7"/>
                <a:gd name="T21" fmla="*/ 2 h 7"/>
                <a:gd name="T22" fmla="*/ 6 w 7"/>
                <a:gd name="T23" fmla="*/ 1 h 7"/>
                <a:gd name="T24" fmla="*/ 6 w 7"/>
                <a:gd name="T25" fmla="*/ 1 h 7"/>
                <a:gd name="T26" fmla="*/ 5 w 7"/>
                <a:gd name="T27" fmla="*/ 0 h 7"/>
                <a:gd name="T28" fmla="*/ 5 w 7"/>
                <a:gd name="T29" fmla="*/ 0 h 7"/>
                <a:gd name="T30" fmla="*/ 4 w 7"/>
                <a:gd name="T31" fmla="*/ 0 h 7"/>
                <a:gd name="T32" fmla="*/ 3 w 7"/>
                <a:gd name="T33" fmla="*/ 0 h 7"/>
                <a:gd name="T34" fmla="*/ 2 w 7"/>
                <a:gd name="T35" fmla="*/ 0 h 7"/>
                <a:gd name="T36" fmla="*/ 2 w 7"/>
                <a:gd name="T37" fmla="*/ 0 h 7"/>
                <a:gd name="T38" fmla="*/ 1 w 7"/>
                <a:gd name="T39" fmla="*/ 0 h 7"/>
                <a:gd name="T40" fmla="*/ 1 w 7"/>
                <a:gd name="T41" fmla="*/ 1 h 7"/>
                <a:gd name="T42" fmla="*/ 0 w 7"/>
                <a:gd name="T43" fmla="*/ 1 h 7"/>
                <a:gd name="T44" fmla="*/ 0 w 7"/>
                <a:gd name="T45" fmla="*/ 2 h 7"/>
                <a:gd name="T46" fmla="*/ 0 w 7"/>
                <a:gd name="T47" fmla="*/ 3 h 7"/>
                <a:gd name="T48" fmla="*/ 0 w 7"/>
                <a:gd name="T49" fmla="*/ 3 h 7"/>
                <a:gd name="T50" fmla="*/ 0 w 7"/>
                <a:gd name="T51" fmla="*/ 4 h 7"/>
                <a:gd name="T52" fmla="*/ 0 w 7"/>
                <a:gd name="T53" fmla="*/ 5 h 7"/>
                <a:gd name="T54" fmla="*/ 0 w 7"/>
                <a:gd name="T55" fmla="*/ 5 h 7"/>
                <a:gd name="T56" fmla="*/ 1 w 7"/>
                <a:gd name="T57" fmla="*/ 6 h 7"/>
                <a:gd name="T58" fmla="*/ 1 w 7"/>
                <a:gd name="T59" fmla="*/ 6 h 7"/>
                <a:gd name="T60" fmla="*/ 2 w 7"/>
                <a:gd name="T61" fmla="*/ 7 h 7"/>
                <a:gd name="T62" fmla="*/ 2 w 7"/>
                <a:gd name="T63" fmla="*/ 7 h 7"/>
                <a:gd name="T64" fmla="*/ 3 w 7"/>
                <a:gd name="T6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" h="7">
                  <a:moveTo>
                    <a:pt x="3" y="7"/>
                  </a:moveTo>
                  <a:lnTo>
                    <a:pt x="4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6" y="6"/>
                  </a:lnTo>
                  <a:lnTo>
                    <a:pt x="6" y="5"/>
                  </a:lnTo>
                  <a:lnTo>
                    <a:pt x="6" y="5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3" name="Freeform 350"/>
            <p:cNvSpPr>
              <a:spLocks/>
            </p:cNvSpPr>
            <p:nvPr/>
          </p:nvSpPr>
          <p:spPr bwMode="auto">
            <a:xfrm>
              <a:off x="4250" y="1731"/>
              <a:ext cx="4" cy="5"/>
            </a:xfrm>
            <a:custGeom>
              <a:avLst/>
              <a:gdLst>
                <a:gd name="T0" fmla="*/ 2 w 4"/>
                <a:gd name="T1" fmla="*/ 5 h 5"/>
                <a:gd name="T2" fmla="*/ 3 w 4"/>
                <a:gd name="T3" fmla="*/ 4 h 5"/>
                <a:gd name="T4" fmla="*/ 4 w 4"/>
                <a:gd name="T5" fmla="*/ 4 h 5"/>
                <a:gd name="T6" fmla="*/ 4 w 4"/>
                <a:gd name="T7" fmla="*/ 3 h 5"/>
                <a:gd name="T8" fmla="*/ 4 w 4"/>
                <a:gd name="T9" fmla="*/ 2 h 5"/>
                <a:gd name="T10" fmla="*/ 4 w 4"/>
                <a:gd name="T11" fmla="*/ 2 h 5"/>
                <a:gd name="T12" fmla="*/ 4 w 4"/>
                <a:gd name="T13" fmla="*/ 1 h 5"/>
                <a:gd name="T14" fmla="*/ 3 w 4"/>
                <a:gd name="T15" fmla="*/ 0 h 5"/>
                <a:gd name="T16" fmla="*/ 2 w 4"/>
                <a:gd name="T17" fmla="*/ 0 h 5"/>
                <a:gd name="T18" fmla="*/ 1 w 4"/>
                <a:gd name="T19" fmla="*/ 0 h 5"/>
                <a:gd name="T20" fmla="*/ 0 w 4"/>
                <a:gd name="T21" fmla="*/ 1 h 5"/>
                <a:gd name="T22" fmla="*/ 0 w 4"/>
                <a:gd name="T23" fmla="*/ 2 h 5"/>
                <a:gd name="T24" fmla="*/ 0 w 4"/>
                <a:gd name="T25" fmla="*/ 2 h 5"/>
                <a:gd name="T26" fmla="*/ 0 w 4"/>
                <a:gd name="T27" fmla="*/ 3 h 5"/>
                <a:gd name="T28" fmla="*/ 0 w 4"/>
                <a:gd name="T29" fmla="*/ 4 h 5"/>
                <a:gd name="T30" fmla="*/ 1 w 4"/>
                <a:gd name="T31" fmla="*/ 4 h 5"/>
                <a:gd name="T32" fmla="*/ 2 w 4"/>
                <a:gd name="T3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lnTo>
                    <a:pt x="3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4" name="Freeform 351"/>
            <p:cNvSpPr>
              <a:spLocks/>
            </p:cNvSpPr>
            <p:nvPr/>
          </p:nvSpPr>
          <p:spPr bwMode="auto">
            <a:xfrm>
              <a:off x="4300" y="1794"/>
              <a:ext cx="90" cy="107"/>
            </a:xfrm>
            <a:custGeom>
              <a:avLst/>
              <a:gdLst>
                <a:gd name="T0" fmla="*/ 76 w 90"/>
                <a:gd name="T1" fmla="*/ 35 h 107"/>
                <a:gd name="T2" fmla="*/ 78 w 90"/>
                <a:gd name="T3" fmla="*/ 34 h 107"/>
                <a:gd name="T4" fmla="*/ 83 w 90"/>
                <a:gd name="T5" fmla="*/ 31 h 107"/>
                <a:gd name="T6" fmla="*/ 85 w 90"/>
                <a:gd name="T7" fmla="*/ 29 h 107"/>
                <a:gd name="T8" fmla="*/ 86 w 90"/>
                <a:gd name="T9" fmla="*/ 27 h 107"/>
                <a:gd name="T10" fmla="*/ 87 w 90"/>
                <a:gd name="T11" fmla="*/ 19 h 107"/>
                <a:gd name="T12" fmla="*/ 87 w 90"/>
                <a:gd name="T13" fmla="*/ 17 h 107"/>
                <a:gd name="T14" fmla="*/ 84 w 90"/>
                <a:gd name="T15" fmla="*/ 12 h 107"/>
                <a:gd name="T16" fmla="*/ 80 w 90"/>
                <a:gd name="T17" fmla="*/ 6 h 107"/>
                <a:gd name="T18" fmla="*/ 74 w 90"/>
                <a:gd name="T19" fmla="*/ 2 h 107"/>
                <a:gd name="T20" fmla="*/ 71 w 90"/>
                <a:gd name="T21" fmla="*/ 1 h 107"/>
                <a:gd name="T22" fmla="*/ 69 w 90"/>
                <a:gd name="T23" fmla="*/ 0 h 107"/>
                <a:gd name="T24" fmla="*/ 65 w 90"/>
                <a:gd name="T25" fmla="*/ 0 h 107"/>
                <a:gd name="T26" fmla="*/ 56 w 90"/>
                <a:gd name="T27" fmla="*/ 0 h 107"/>
                <a:gd name="T28" fmla="*/ 47 w 90"/>
                <a:gd name="T29" fmla="*/ 0 h 107"/>
                <a:gd name="T30" fmla="*/ 43 w 90"/>
                <a:gd name="T31" fmla="*/ 0 h 107"/>
                <a:gd name="T32" fmla="*/ 40 w 90"/>
                <a:gd name="T33" fmla="*/ 1 h 107"/>
                <a:gd name="T34" fmla="*/ 37 w 90"/>
                <a:gd name="T35" fmla="*/ 1 h 107"/>
                <a:gd name="T36" fmla="*/ 33 w 90"/>
                <a:gd name="T37" fmla="*/ 4 h 107"/>
                <a:gd name="T38" fmla="*/ 30 w 90"/>
                <a:gd name="T39" fmla="*/ 7 h 107"/>
                <a:gd name="T40" fmla="*/ 25 w 90"/>
                <a:gd name="T41" fmla="*/ 15 h 107"/>
                <a:gd name="T42" fmla="*/ 23 w 90"/>
                <a:gd name="T43" fmla="*/ 20 h 107"/>
                <a:gd name="T44" fmla="*/ 5 w 90"/>
                <a:gd name="T45" fmla="*/ 14 h 107"/>
                <a:gd name="T46" fmla="*/ 4 w 90"/>
                <a:gd name="T47" fmla="*/ 11 h 107"/>
                <a:gd name="T48" fmla="*/ 2 w 90"/>
                <a:gd name="T49" fmla="*/ 11 h 107"/>
                <a:gd name="T50" fmla="*/ 0 w 90"/>
                <a:gd name="T51" fmla="*/ 15 h 107"/>
                <a:gd name="T52" fmla="*/ 3 w 90"/>
                <a:gd name="T53" fmla="*/ 25 h 107"/>
                <a:gd name="T54" fmla="*/ 7 w 90"/>
                <a:gd name="T55" fmla="*/ 26 h 107"/>
                <a:gd name="T56" fmla="*/ 9 w 90"/>
                <a:gd name="T57" fmla="*/ 28 h 107"/>
                <a:gd name="T58" fmla="*/ 14 w 90"/>
                <a:gd name="T59" fmla="*/ 30 h 107"/>
                <a:gd name="T60" fmla="*/ 19 w 90"/>
                <a:gd name="T61" fmla="*/ 31 h 107"/>
                <a:gd name="T62" fmla="*/ 23 w 90"/>
                <a:gd name="T63" fmla="*/ 32 h 107"/>
                <a:gd name="T64" fmla="*/ 27 w 90"/>
                <a:gd name="T65" fmla="*/ 31 h 107"/>
                <a:gd name="T66" fmla="*/ 32 w 90"/>
                <a:gd name="T67" fmla="*/ 28 h 107"/>
                <a:gd name="T68" fmla="*/ 19 w 90"/>
                <a:gd name="T69" fmla="*/ 79 h 107"/>
                <a:gd name="T70" fmla="*/ 34 w 90"/>
                <a:gd name="T71" fmla="*/ 94 h 107"/>
                <a:gd name="T72" fmla="*/ 41 w 90"/>
                <a:gd name="T73" fmla="*/ 100 h 107"/>
                <a:gd name="T74" fmla="*/ 36 w 90"/>
                <a:gd name="T75" fmla="*/ 102 h 107"/>
                <a:gd name="T76" fmla="*/ 32 w 90"/>
                <a:gd name="T77" fmla="*/ 105 h 107"/>
                <a:gd name="T78" fmla="*/ 50 w 90"/>
                <a:gd name="T79" fmla="*/ 107 h 107"/>
                <a:gd name="T80" fmla="*/ 53 w 90"/>
                <a:gd name="T81" fmla="*/ 101 h 107"/>
                <a:gd name="T82" fmla="*/ 51 w 90"/>
                <a:gd name="T83" fmla="*/ 96 h 107"/>
                <a:gd name="T84" fmla="*/ 50 w 90"/>
                <a:gd name="T85" fmla="*/ 84 h 107"/>
                <a:gd name="T86" fmla="*/ 60 w 90"/>
                <a:gd name="T87" fmla="*/ 87 h 107"/>
                <a:gd name="T88" fmla="*/ 61 w 90"/>
                <a:gd name="T89" fmla="*/ 96 h 107"/>
                <a:gd name="T90" fmla="*/ 59 w 90"/>
                <a:gd name="T91" fmla="*/ 101 h 107"/>
                <a:gd name="T92" fmla="*/ 58 w 90"/>
                <a:gd name="T93" fmla="*/ 105 h 107"/>
                <a:gd name="T94" fmla="*/ 62 w 90"/>
                <a:gd name="T95" fmla="*/ 104 h 107"/>
                <a:gd name="T96" fmla="*/ 80 w 90"/>
                <a:gd name="T97" fmla="*/ 104 h 107"/>
                <a:gd name="T98" fmla="*/ 75 w 90"/>
                <a:gd name="T99" fmla="*/ 101 h 107"/>
                <a:gd name="T100" fmla="*/ 73 w 90"/>
                <a:gd name="T101" fmla="*/ 100 h 107"/>
                <a:gd name="T102" fmla="*/ 80 w 90"/>
                <a:gd name="T103" fmla="*/ 9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0" h="107">
                  <a:moveTo>
                    <a:pt x="82" y="79"/>
                  </a:moveTo>
                  <a:lnTo>
                    <a:pt x="90" y="80"/>
                  </a:lnTo>
                  <a:lnTo>
                    <a:pt x="76" y="43"/>
                  </a:lnTo>
                  <a:lnTo>
                    <a:pt x="76" y="35"/>
                  </a:lnTo>
                  <a:lnTo>
                    <a:pt x="76" y="35"/>
                  </a:lnTo>
                  <a:lnTo>
                    <a:pt x="76" y="34"/>
                  </a:lnTo>
                  <a:lnTo>
                    <a:pt x="77" y="34"/>
                  </a:lnTo>
                  <a:lnTo>
                    <a:pt x="78" y="34"/>
                  </a:lnTo>
                  <a:lnTo>
                    <a:pt x="79" y="33"/>
                  </a:lnTo>
                  <a:lnTo>
                    <a:pt x="80" y="33"/>
                  </a:lnTo>
                  <a:lnTo>
                    <a:pt x="82" y="32"/>
                  </a:lnTo>
                  <a:lnTo>
                    <a:pt x="83" y="31"/>
                  </a:lnTo>
                  <a:lnTo>
                    <a:pt x="84" y="30"/>
                  </a:lnTo>
                  <a:lnTo>
                    <a:pt x="84" y="30"/>
                  </a:lnTo>
                  <a:lnTo>
                    <a:pt x="85" y="30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6" y="28"/>
                  </a:lnTo>
                  <a:lnTo>
                    <a:pt x="86" y="28"/>
                  </a:lnTo>
                  <a:lnTo>
                    <a:pt x="86" y="27"/>
                  </a:lnTo>
                  <a:lnTo>
                    <a:pt x="87" y="25"/>
                  </a:lnTo>
                  <a:lnTo>
                    <a:pt x="87" y="23"/>
                  </a:lnTo>
                  <a:lnTo>
                    <a:pt x="87" y="21"/>
                  </a:lnTo>
                  <a:lnTo>
                    <a:pt x="87" y="19"/>
                  </a:lnTo>
                  <a:lnTo>
                    <a:pt x="87" y="19"/>
                  </a:lnTo>
                  <a:lnTo>
                    <a:pt x="87" y="18"/>
                  </a:lnTo>
                  <a:lnTo>
                    <a:pt x="87" y="18"/>
                  </a:lnTo>
                  <a:lnTo>
                    <a:pt x="87" y="17"/>
                  </a:lnTo>
                  <a:lnTo>
                    <a:pt x="86" y="16"/>
                  </a:lnTo>
                  <a:lnTo>
                    <a:pt x="86" y="14"/>
                  </a:lnTo>
                  <a:lnTo>
                    <a:pt x="85" y="13"/>
                  </a:lnTo>
                  <a:lnTo>
                    <a:pt x="84" y="12"/>
                  </a:lnTo>
                  <a:lnTo>
                    <a:pt x="83" y="10"/>
                  </a:lnTo>
                  <a:lnTo>
                    <a:pt x="82" y="9"/>
                  </a:lnTo>
                  <a:lnTo>
                    <a:pt x="81" y="7"/>
                  </a:lnTo>
                  <a:lnTo>
                    <a:pt x="80" y="6"/>
                  </a:lnTo>
                  <a:lnTo>
                    <a:pt x="79" y="4"/>
                  </a:lnTo>
                  <a:lnTo>
                    <a:pt x="77" y="3"/>
                  </a:lnTo>
                  <a:lnTo>
                    <a:pt x="76" y="2"/>
                  </a:lnTo>
                  <a:lnTo>
                    <a:pt x="74" y="2"/>
                  </a:lnTo>
                  <a:lnTo>
                    <a:pt x="74" y="1"/>
                  </a:lnTo>
                  <a:lnTo>
                    <a:pt x="73" y="1"/>
                  </a:lnTo>
                  <a:lnTo>
                    <a:pt x="72" y="1"/>
                  </a:lnTo>
                  <a:lnTo>
                    <a:pt x="71" y="1"/>
                  </a:lnTo>
                  <a:lnTo>
                    <a:pt x="70" y="1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69" y="0"/>
                  </a:lnTo>
                  <a:lnTo>
                    <a:pt x="68" y="0"/>
                  </a:lnTo>
                  <a:lnTo>
                    <a:pt x="68" y="0"/>
                  </a:lnTo>
                  <a:lnTo>
                    <a:pt x="66" y="0"/>
                  </a:lnTo>
                  <a:lnTo>
                    <a:pt x="65" y="0"/>
                  </a:lnTo>
                  <a:lnTo>
                    <a:pt x="63" y="0"/>
                  </a:lnTo>
                  <a:lnTo>
                    <a:pt x="61" y="0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1" y="0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9" y="1"/>
                  </a:lnTo>
                  <a:lnTo>
                    <a:pt x="38" y="1"/>
                  </a:lnTo>
                  <a:lnTo>
                    <a:pt x="37" y="1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4" y="4"/>
                  </a:lnTo>
                  <a:lnTo>
                    <a:pt x="33" y="4"/>
                  </a:lnTo>
                  <a:lnTo>
                    <a:pt x="32" y="5"/>
                  </a:lnTo>
                  <a:lnTo>
                    <a:pt x="31" y="6"/>
                  </a:lnTo>
                  <a:lnTo>
                    <a:pt x="31" y="7"/>
                  </a:lnTo>
                  <a:lnTo>
                    <a:pt x="30" y="7"/>
                  </a:lnTo>
                  <a:lnTo>
                    <a:pt x="29" y="9"/>
                  </a:lnTo>
                  <a:lnTo>
                    <a:pt x="28" y="11"/>
                  </a:lnTo>
                  <a:lnTo>
                    <a:pt x="26" y="13"/>
                  </a:lnTo>
                  <a:lnTo>
                    <a:pt x="25" y="15"/>
                  </a:lnTo>
                  <a:lnTo>
                    <a:pt x="24" y="16"/>
                  </a:lnTo>
                  <a:lnTo>
                    <a:pt x="24" y="18"/>
                  </a:lnTo>
                  <a:lnTo>
                    <a:pt x="23" y="19"/>
                  </a:lnTo>
                  <a:lnTo>
                    <a:pt x="23" y="20"/>
                  </a:lnTo>
                  <a:lnTo>
                    <a:pt x="8" y="18"/>
                  </a:lnTo>
                  <a:lnTo>
                    <a:pt x="7" y="16"/>
                  </a:lnTo>
                  <a:lnTo>
                    <a:pt x="6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3" y="24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5" y="26"/>
                  </a:lnTo>
                  <a:lnTo>
                    <a:pt x="6" y="26"/>
                  </a:lnTo>
                  <a:lnTo>
                    <a:pt x="7" y="26"/>
                  </a:lnTo>
                  <a:lnTo>
                    <a:pt x="7" y="27"/>
                  </a:lnTo>
                  <a:lnTo>
                    <a:pt x="8" y="27"/>
                  </a:lnTo>
                  <a:lnTo>
                    <a:pt x="8" y="27"/>
                  </a:lnTo>
                  <a:lnTo>
                    <a:pt x="9" y="28"/>
                  </a:lnTo>
                  <a:lnTo>
                    <a:pt x="10" y="28"/>
                  </a:lnTo>
                  <a:lnTo>
                    <a:pt x="11" y="29"/>
                  </a:lnTo>
                  <a:lnTo>
                    <a:pt x="13" y="29"/>
                  </a:lnTo>
                  <a:lnTo>
                    <a:pt x="14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20" y="31"/>
                  </a:lnTo>
                  <a:lnTo>
                    <a:pt x="21" y="32"/>
                  </a:lnTo>
                  <a:lnTo>
                    <a:pt x="22" y="32"/>
                  </a:lnTo>
                  <a:lnTo>
                    <a:pt x="23" y="32"/>
                  </a:lnTo>
                  <a:lnTo>
                    <a:pt x="24" y="32"/>
                  </a:lnTo>
                  <a:lnTo>
                    <a:pt x="25" y="32"/>
                  </a:lnTo>
                  <a:lnTo>
                    <a:pt x="26" y="31"/>
                  </a:lnTo>
                  <a:lnTo>
                    <a:pt x="27" y="31"/>
                  </a:lnTo>
                  <a:lnTo>
                    <a:pt x="29" y="31"/>
                  </a:lnTo>
                  <a:lnTo>
                    <a:pt x="30" y="30"/>
                  </a:lnTo>
                  <a:lnTo>
                    <a:pt x="31" y="29"/>
                  </a:lnTo>
                  <a:lnTo>
                    <a:pt x="32" y="28"/>
                  </a:lnTo>
                  <a:lnTo>
                    <a:pt x="34" y="27"/>
                  </a:lnTo>
                  <a:lnTo>
                    <a:pt x="35" y="26"/>
                  </a:lnTo>
                  <a:lnTo>
                    <a:pt x="35" y="40"/>
                  </a:lnTo>
                  <a:lnTo>
                    <a:pt x="19" y="79"/>
                  </a:lnTo>
                  <a:lnTo>
                    <a:pt x="28" y="80"/>
                  </a:lnTo>
                  <a:lnTo>
                    <a:pt x="30" y="86"/>
                  </a:lnTo>
                  <a:lnTo>
                    <a:pt x="31" y="90"/>
                  </a:lnTo>
                  <a:lnTo>
                    <a:pt x="34" y="94"/>
                  </a:lnTo>
                  <a:lnTo>
                    <a:pt x="36" y="97"/>
                  </a:lnTo>
                  <a:lnTo>
                    <a:pt x="38" y="99"/>
                  </a:lnTo>
                  <a:lnTo>
                    <a:pt x="40" y="100"/>
                  </a:lnTo>
                  <a:lnTo>
                    <a:pt x="41" y="100"/>
                  </a:lnTo>
                  <a:lnTo>
                    <a:pt x="42" y="100"/>
                  </a:lnTo>
                  <a:lnTo>
                    <a:pt x="40" y="101"/>
                  </a:lnTo>
                  <a:lnTo>
                    <a:pt x="38" y="101"/>
                  </a:lnTo>
                  <a:lnTo>
                    <a:pt x="36" y="102"/>
                  </a:lnTo>
                  <a:lnTo>
                    <a:pt x="35" y="102"/>
                  </a:lnTo>
                  <a:lnTo>
                    <a:pt x="33" y="103"/>
                  </a:lnTo>
                  <a:lnTo>
                    <a:pt x="32" y="104"/>
                  </a:lnTo>
                  <a:lnTo>
                    <a:pt x="32" y="105"/>
                  </a:lnTo>
                  <a:lnTo>
                    <a:pt x="32" y="107"/>
                  </a:lnTo>
                  <a:lnTo>
                    <a:pt x="45" y="107"/>
                  </a:lnTo>
                  <a:lnTo>
                    <a:pt x="50" y="104"/>
                  </a:lnTo>
                  <a:lnTo>
                    <a:pt x="50" y="107"/>
                  </a:lnTo>
                  <a:lnTo>
                    <a:pt x="53" y="107"/>
                  </a:lnTo>
                  <a:lnTo>
                    <a:pt x="54" y="105"/>
                  </a:lnTo>
                  <a:lnTo>
                    <a:pt x="54" y="103"/>
                  </a:lnTo>
                  <a:lnTo>
                    <a:pt x="53" y="101"/>
                  </a:lnTo>
                  <a:lnTo>
                    <a:pt x="52" y="99"/>
                  </a:lnTo>
                  <a:lnTo>
                    <a:pt x="52" y="99"/>
                  </a:lnTo>
                  <a:lnTo>
                    <a:pt x="51" y="98"/>
                  </a:lnTo>
                  <a:lnTo>
                    <a:pt x="51" y="96"/>
                  </a:lnTo>
                  <a:lnTo>
                    <a:pt x="50" y="94"/>
                  </a:lnTo>
                  <a:lnTo>
                    <a:pt x="50" y="91"/>
                  </a:lnTo>
                  <a:lnTo>
                    <a:pt x="50" y="88"/>
                  </a:lnTo>
                  <a:lnTo>
                    <a:pt x="50" y="84"/>
                  </a:lnTo>
                  <a:lnTo>
                    <a:pt x="51" y="79"/>
                  </a:lnTo>
                  <a:lnTo>
                    <a:pt x="58" y="79"/>
                  </a:lnTo>
                  <a:lnTo>
                    <a:pt x="59" y="83"/>
                  </a:lnTo>
                  <a:lnTo>
                    <a:pt x="60" y="87"/>
                  </a:lnTo>
                  <a:lnTo>
                    <a:pt x="60" y="90"/>
                  </a:lnTo>
                  <a:lnTo>
                    <a:pt x="61" y="92"/>
                  </a:lnTo>
                  <a:lnTo>
                    <a:pt x="61" y="94"/>
                  </a:lnTo>
                  <a:lnTo>
                    <a:pt x="61" y="96"/>
                  </a:lnTo>
                  <a:lnTo>
                    <a:pt x="61" y="98"/>
                  </a:lnTo>
                  <a:lnTo>
                    <a:pt x="60" y="99"/>
                  </a:lnTo>
                  <a:lnTo>
                    <a:pt x="59" y="100"/>
                  </a:lnTo>
                  <a:lnTo>
                    <a:pt x="59" y="101"/>
                  </a:lnTo>
                  <a:lnTo>
                    <a:pt x="58" y="102"/>
                  </a:lnTo>
                  <a:lnTo>
                    <a:pt x="58" y="103"/>
                  </a:lnTo>
                  <a:lnTo>
                    <a:pt x="58" y="104"/>
                  </a:lnTo>
                  <a:lnTo>
                    <a:pt x="58" y="105"/>
                  </a:lnTo>
                  <a:lnTo>
                    <a:pt x="58" y="106"/>
                  </a:lnTo>
                  <a:lnTo>
                    <a:pt x="58" y="107"/>
                  </a:lnTo>
                  <a:lnTo>
                    <a:pt x="62" y="107"/>
                  </a:lnTo>
                  <a:lnTo>
                    <a:pt x="62" y="104"/>
                  </a:lnTo>
                  <a:lnTo>
                    <a:pt x="67" y="107"/>
                  </a:lnTo>
                  <a:lnTo>
                    <a:pt x="81" y="107"/>
                  </a:lnTo>
                  <a:lnTo>
                    <a:pt x="81" y="105"/>
                  </a:lnTo>
                  <a:lnTo>
                    <a:pt x="80" y="104"/>
                  </a:lnTo>
                  <a:lnTo>
                    <a:pt x="80" y="103"/>
                  </a:lnTo>
                  <a:lnTo>
                    <a:pt x="78" y="102"/>
                  </a:lnTo>
                  <a:lnTo>
                    <a:pt x="77" y="102"/>
                  </a:lnTo>
                  <a:lnTo>
                    <a:pt x="75" y="101"/>
                  </a:lnTo>
                  <a:lnTo>
                    <a:pt x="73" y="101"/>
                  </a:lnTo>
                  <a:lnTo>
                    <a:pt x="71" y="101"/>
                  </a:lnTo>
                  <a:lnTo>
                    <a:pt x="71" y="100"/>
                  </a:lnTo>
                  <a:lnTo>
                    <a:pt x="73" y="100"/>
                  </a:lnTo>
                  <a:lnTo>
                    <a:pt x="74" y="98"/>
                  </a:lnTo>
                  <a:lnTo>
                    <a:pt x="77" y="96"/>
                  </a:lnTo>
                  <a:lnTo>
                    <a:pt x="79" y="94"/>
                  </a:lnTo>
                  <a:lnTo>
                    <a:pt x="80" y="90"/>
                  </a:lnTo>
                  <a:lnTo>
                    <a:pt x="82" y="85"/>
                  </a:lnTo>
                  <a:lnTo>
                    <a:pt x="82" y="7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5" name="Freeform 352"/>
            <p:cNvSpPr>
              <a:spLocks/>
            </p:cNvSpPr>
            <p:nvPr/>
          </p:nvSpPr>
          <p:spPr bwMode="auto">
            <a:xfrm>
              <a:off x="4343" y="1780"/>
              <a:ext cx="26" cy="23"/>
            </a:xfrm>
            <a:custGeom>
              <a:avLst/>
              <a:gdLst>
                <a:gd name="T0" fmla="*/ 26 w 26"/>
                <a:gd name="T1" fmla="*/ 22 h 23"/>
                <a:gd name="T2" fmla="*/ 26 w 26"/>
                <a:gd name="T3" fmla="*/ 0 h 23"/>
                <a:gd name="T4" fmla="*/ 0 w 26"/>
                <a:gd name="T5" fmla="*/ 5 h 23"/>
                <a:gd name="T6" fmla="*/ 0 w 26"/>
                <a:gd name="T7" fmla="*/ 23 h 23"/>
                <a:gd name="T8" fmla="*/ 26 w 26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3">
                  <a:moveTo>
                    <a:pt x="26" y="22"/>
                  </a:moveTo>
                  <a:lnTo>
                    <a:pt x="26" y="0"/>
                  </a:lnTo>
                  <a:lnTo>
                    <a:pt x="0" y="5"/>
                  </a:lnTo>
                  <a:lnTo>
                    <a:pt x="0" y="23"/>
                  </a:lnTo>
                  <a:lnTo>
                    <a:pt x="26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6" name="Freeform 353"/>
            <p:cNvSpPr>
              <a:spLocks/>
            </p:cNvSpPr>
            <p:nvPr/>
          </p:nvSpPr>
          <p:spPr bwMode="auto">
            <a:xfrm>
              <a:off x="4310" y="1796"/>
              <a:ext cx="77" cy="75"/>
            </a:xfrm>
            <a:custGeom>
              <a:avLst/>
              <a:gdLst>
                <a:gd name="T0" fmla="*/ 34 w 77"/>
                <a:gd name="T1" fmla="*/ 0 h 75"/>
                <a:gd name="T2" fmla="*/ 33 w 77"/>
                <a:gd name="T3" fmla="*/ 0 h 75"/>
                <a:gd name="T4" fmla="*/ 30 w 77"/>
                <a:gd name="T5" fmla="*/ 0 h 75"/>
                <a:gd name="T6" fmla="*/ 27 w 77"/>
                <a:gd name="T7" fmla="*/ 2 h 75"/>
                <a:gd name="T8" fmla="*/ 24 w 77"/>
                <a:gd name="T9" fmla="*/ 4 h 75"/>
                <a:gd name="T10" fmla="*/ 21 w 77"/>
                <a:gd name="T11" fmla="*/ 7 h 75"/>
                <a:gd name="T12" fmla="*/ 18 w 77"/>
                <a:gd name="T13" fmla="*/ 12 h 75"/>
                <a:gd name="T14" fmla="*/ 15 w 77"/>
                <a:gd name="T15" fmla="*/ 17 h 75"/>
                <a:gd name="T16" fmla="*/ 12 w 77"/>
                <a:gd name="T17" fmla="*/ 20 h 75"/>
                <a:gd name="T18" fmla="*/ 8 w 77"/>
                <a:gd name="T19" fmla="*/ 19 h 75"/>
                <a:gd name="T20" fmla="*/ 4 w 77"/>
                <a:gd name="T21" fmla="*/ 19 h 75"/>
                <a:gd name="T22" fmla="*/ 1 w 77"/>
                <a:gd name="T23" fmla="*/ 18 h 75"/>
                <a:gd name="T24" fmla="*/ 0 w 77"/>
                <a:gd name="T25" fmla="*/ 23 h 75"/>
                <a:gd name="T26" fmla="*/ 1 w 77"/>
                <a:gd name="T27" fmla="*/ 24 h 75"/>
                <a:gd name="T28" fmla="*/ 2 w 77"/>
                <a:gd name="T29" fmla="*/ 24 h 75"/>
                <a:gd name="T30" fmla="*/ 3 w 77"/>
                <a:gd name="T31" fmla="*/ 25 h 75"/>
                <a:gd name="T32" fmla="*/ 4 w 77"/>
                <a:gd name="T33" fmla="*/ 25 h 75"/>
                <a:gd name="T34" fmla="*/ 7 w 77"/>
                <a:gd name="T35" fmla="*/ 26 h 75"/>
                <a:gd name="T36" fmla="*/ 10 w 77"/>
                <a:gd name="T37" fmla="*/ 28 h 75"/>
                <a:gd name="T38" fmla="*/ 14 w 77"/>
                <a:gd name="T39" fmla="*/ 28 h 75"/>
                <a:gd name="T40" fmla="*/ 18 w 77"/>
                <a:gd name="T41" fmla="*/ 26 h 75"/>
                <a:gd name="T42" fmla="*/ 19 w 77"/>
                <a:gd name="T43" fmla="*/ 25 h 75"/>
                <a:gd name="T44" fmla="*/ 23 w 77"/>
                <a:gd name="T45" fmla="*/ 23 h 75"/>
                <a:gd name="T46" fmla="*/ 26 w 77"/>
                <a:gd name="T47" fmla="*/ 21 h 75"/>
                <a:gd name="T48" fmla="*/ 27 w 77"/>
                <a:gd name="T49" fmla="*/ 20 h 75"/>
                <a:gd name="T50" fmla="*/ 12 w 77"/>
                <a:gd name="T51" fmla="*/ 75 h 75"/>
                <a:gd name="T52" fmla="*/ 63 w 77"/>
                <a:gd name="T53" fmla="*/ 41 h 75"/>
                <a:gd name="T54" fmla="*/ 71 w 77"/>
                <a:gd name="T55" fmla="*/ 30 h 75"/>
                <a:gd name="T56" fmla="*/ 75 w 77"/>
                <a:gd name="T57" fmla="*/ 24 h 75"/>
                <a:gd name="T58" fmla="*/ 75 w 77"/>
                <a:gd name="T59" fmla="*/ 23 h 75"/>
                <a:gd name="T60" fmla="*/ 75 w 77"/>
                <a:gd name="T61" fmla="*/ 20 h 75"/>
                <a:gd name="T62" fmla="*/ 75 w 77"/>
                <a:gd name="T63" fmla="*/ 17 h 75"/>
                <a:gd name="T64" fmla="*/ 74 w 77"/>
                <a:gd name="T65" fmla="*/ 14 h 75"/>
                <a:gd name="T66" fmla="*/ 72 w 77"/>
                <a:gd name="T67" fmla="*/ 10 h 75"/>
                <a:gd name="T68" fmla="*/ 69 w 77"/>
                <a:gd name="T69" fmla="*/ 6 h 75"/>
                <a:gd name="T70" fmla="*/ 67 w 77"/>
                <a:gd name="T71" fmla="*/ 3 h 75"/>
                <a:gd name="T72" fmla="*/ 64 w 77"/>
                <a:gd name="T73" fmla="*/ 2 h 75"/>
                <a:gd name="T74" fmla="*/ 62 w 77"/>
                <a:gd name="T75" fmla="*/ 1 h 75"/>
                <a:gd name="T76" fmla="*/ 60 w 77"/>
                <a:gd name="T77" fmla="*/ 0 h 75"/>
                <a:gd name="T78" fmla="*/ 58 w 77"/>
                <a:gd name="T79" fmla="*/ 0 h 75"/>
                <a:gd name="T80" fmla="*/ 44 w 77"/>
                <a:gd name="T81" fmla="*/ 1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7" h="75">
                  <a:moveTo>
                    <a:pt x="35" y="0"/>
                  </a:moveTo>
                  <a:lnTo>
                    <a:pt x="34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1"/>
                  </a:lnTo>
                  <a:lnTo>
                    <a:pt x="27" y="2"/>
                  </a:lnTo>
                  <a:lnTo>
                    <a:pt x="25" y="2"/>
                  </a:lnTo>
                  <a:lnTo>
                    <a:pt x="24" y="4"/>
                  </a:lnTo>
                  <a:lnTo>
                    <a:pt x="23" y="5"/>
                  </a:lnTo>
                  <a:lnTo>
                    <a:pt x="21" y="7"/>
                  </a:lnTo>
                  <a:lnTo>
                    <a:pt x="20" y="10"/>
                  </a:lnTo>
                  <a:lnTo>
                    <a:pt x="18" y="12"/>
                  </a:lnTo>
                  <a:lnTo>
                    <a:pt x="16" y="15"/>
                  </a:lnTo>
                  <a:lnTo>
                    <a:pt x="15" y="17"/>
                  </a:lnTo>
                  <a:lnTo>
                    <a:pt x="14" y="20"/>
                  </a:lnTo>
                  <a:lnTo>
                    <a:pt x="12" y="20"/>
                  </a:lnTo>
                  <a:lnTo>
                    <a:pt x="10" y="20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1" y="24"/>
                  </a:lnTo>
                  <a:lnTo>
                    <a:pt x="1" y="24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5" y="26"/>
                  </a:lnTo>
                  <a:lnTo>
                    <a:pt x="7" y="26"/>
                  </a:lnTo>
                  <a:lnTo>
                    <a:pt x="8" y="27"/>
                  </a:lnTo>
                  <a:lnTo>
                    <a:pt x="10" y="28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5" y="27"/>
                  </a:lnTo>
                  <a:lnTo>
                    <a:pt x="18" y="26"/>
                  </a:lnTo>
                  <a:lnTo>
                    <a:pt x="18" y="26"/>
                  </a:lnTo>
                  <a:lnTo>
                    <a:pt x="19" y="25"/>
                  </a:lnTo>
                  <a:lnTo>
                    <a:pt x="21" y="24"/>
                  </a:lnTo>
                  <a:lnTo>
                    <a:pt x="23" y="23"/>
                  </a:lnTo>
                  <a:lnTo>
                    <a:pt x="24" y="22"/>
                  </a:lnTo>
                  <a:lnTo>
                    <a:pt x="26" y="21"/>
                  </a:lnTo>
                  <a:lnTo>
                    <a:pt x="27" y="20"/>
                  </a:lnTo>
                  <a:lnTo>
                    <a:pt x="27" y="20"/>
                  </a:lnTo>
                  <a:lnTo>
                    <a:pt x="27" y="39"/>
                  </a:lnTo>
                  <a:lnTo>
                    <a:pt x="12" y="75"/>
                  </a:lnTo>
                  <a:lnTo>
                    <a:pt x="77" y="75"/>
                  </a:lnTo>
                  <a:lnTo>
                    <a:pt x="63" y="41"/>
                  </a:lnTo>
                  <a:lnTo>
                    <a:pt x="63" y="33"/>
                  </a:lnTo>
                  <a:lnTo>
                    <a:pt x="71" y="30"/>
                  </a:lnTo>
                  <a:lnTo>
                    <a:pt x="75" y="25"/>
                  </a:lnTo>
                  <a:lnTo>
                    <a:pt x="75" y="24"/>
                  </a:lnTo>
                  <a:lnTo>
                    <a:pt x="75" y="24"/>
                  </a:lnTo>
                  <a:lnTo>
                    <a:pt x="75" y="23"/>
                  </a:lnTo>
                  <a:lnTo>
                    <a:pt x="75" y="22"/>
                  </a:lnTo>
                  <a:lnTo>
                    <a:pt x="75" y="20"/>
                  </a:lnTo>
                  <a:lnTo>
                    <a:pt x="75" y="19"/>
                  </a:lnTo>
                  <a:lnTo>
                    <a:pt x="75" y="17"/>
                  </a:lnTo>
                  <a:lnTo>
                    <a:pt x="75" y="16"/>
                  </a:lnTo>
                  <a:lnTo>
                    <a:pt x="74" y="14"/>
                  </a:lnTo>
                  <a:lnTo>
                    <a:pt x="73" y="12"/>
                  </a:lnTo>
                  <a:lnTo>
                    <a:pt x="72" y="10"/>
                  </a:lnTo>
                  <a:lnTo>
                    <a:pt x="71" y="8"/>
                  </a:lnTo>
                  <a:lnTo>
                    <a:pt x="69" y="6"/>
                  </a:lnTo>
                  <a:lnTo>
                    <a:pt x="68" y="5"/>
                  </a:lnTo>
                  <a:lnTo>
                    <a:pt x="67" y="3"/>
                  </a:lnTo>
                  <a:lnTo>
                    <a:pt x="65" y="2"/>
                  </a:lnTo>
                  <a:lnTo>
                    <a:pt x="64" y="2"/>
                  </a:lnTo>
                  <a:lnTo>
                    <a:pt x="63" y="1"/>
                  </a:lnTo>
                  <a:lnTo>
                    <a:pt x="62" y="1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44" y="14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77ED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7" name="Freeform 354"/>
            <p:cNvSpPr>
              <a:spLocks/>
            </p:cNvSpPr>
            <p:nvPr/>
          </p:nvSpPr>
          <p:spPr bwMode="auto">
            <a:xfrm>
              <a:off x="4331" y="1873"/>
              <a:ext cx="19" cy="21"/>
            </a:xfrm>
            <a:custGeom>
              <a:avLst/>
              <a:gdLst>
                <a:gd name="T0" fmla="*/ 0 w 19"/>
                <a:gd name="T1" fmla="*/ 0 h 21"/>
                <a:gd name="T2" fmla="*/ 1 w 19"/>
                <a:gd name="T3" fmla="*/ 2 h 21"/>
                <a:gd name="T4" fmla="*/ 1 w 19"/>
                <a:gd name="T5" fmla="*/ 2 h 21"/>
                <a:gd name="T6" fmla="*/ 1 w 19"/>
                <a:gd name="T7" fmla="*/ 3 h 21"/>
                <a:gd name="T8" fmla="*/ 1 w 19"/>
                <a:gd name="T9" fmla="*/ 4 h 21"/>
                <a:gd name="T10" fmla="*/ 2 w 19"/>
                <a:gd name="T11" fmla="*/ 8 h 21"/>
                <a:gd name="T12" fmla="*/ 3 w 19"/>
                <a:gd name="T13" fmla="*/ 12 h 21"/>
                <a:gd name="T14" fmla="*/ 5 w 19"/>
                <a:gd name="T15" fmla="*/ 15 h 21"/>
                <a:gd name="T16" fmla="*/ 8 w 19"/>
                <a:gd name="T17" fmla="*/ 17 h 21"/>
                <a:gd name="T18" fmla="*/ 10 w 19"/>
                <a:gd name="T19" fmla="*/ 19 h 21"/>
                <a:gd name="T20" fmla="*/ 12 w 19"/>
                <a:gd name="T21" fmla="*/ 20 h 21"/>
                <a:gd name="T22" fmla="*/ 13 w 19"/>
                <a:gd name="T23" fmla="*/ 21 h 21"/>
                <a:gd name="T24" fmla="*/ 13 w 19"/>
                <a:gd name="T25" fmla="*/ 21 h 21"/>
                <a:gd name="T26" fmla="*/ 19 w 19"/>
                <a:gd name="T27" fmla="*/ 21 h 21"/>
                <a:gd name="T28" fmla="*/ 18 w 19"/>
                <a:gd name="T29" fmla="*/ 20 h 21"/>
                <a:gd name="T30" fmla="*/ 18 w 19"/>
                <a:gd name="T31" fmla="*/ 19 h 21"/>
                <a:gd name="T32" fmla="*/ 17 w 19"/>
                <a:gd name="T33" fmla="*/ 17 h 21"/>
                <a:gd name="T34" fmla="*/ 17 w 19"/>
                <a:gd name="T35" fmla="*/ 15 h 21"/>
                <a:gd name="T36" fmla="*/ 16 w 19"/>
                <a:gd name="T37" fmla="*/ 12 h 21"/>
                <a:gd name="T38" fmla="*/ 16 w 19"/>
                <a:gd name="T39" fmla="*/ 8 h 21"/>
                <a:gd name="T40" fmla="*/ 17 w 19"/>
                <a:gd name="T41" fmla="*/ 5 h 21"/>
                <a:gd name="T42" fmla="*/ 18 w 19"/>
                <a:gd name="T43" fmla="*/ 0 h 21"/>
                <a:gd name="T44" fmla="*/ 0 w 19"/>
                <a:gd name="T4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21">
                  <a:moveTo>
                    <a:pt x="0" y="0"/>
                  </a:move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8"/>
                  </a:lnTo>
                  <a:lnTo>
                    <a:pt x="3" y="12"/>
                  </a:lnTo>
                  <a:lnTo>
                    <a:pt x="5" y="15"/>
                  </a:lnTo>
                  <a:lnTo>
                    <a:pt x="8" y="17"/>
                  </a:lnTo>
                  <a:lnTo>
                    <a:pt x="10" y="19"/>
                  </a:lnTo>
                  <a:lnTo>
                    <a:pt x="12" y="20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9" y="21"/>
                  </a:lnTo>
                  <a:lnTo>
                    <a:pt x="18" y="20"/>
                  </a:lnTo>
                  <a:lnTo>
                    <a:pt x="18" y="19"/>
                  </a:lnTo>
                  <a:lnTo>
                    <a:pt x="17" y="17"/>
                  </a:lnTo>
                  <a:lnTo>
                    <a:pt x="17" y="15"/>
                  </a:lnTo>
                  <a:lnTo>
                    <a:pt x="16" y="12"/>
                  </a:lnTo>
                  <a:lnTo>
                    <a:pt x="16" y="8"/>
                  </a:lnTo>
                  <a:lnTo>
                    <a:pt x="17" y="5"/>
                  </a:lnTo>
                  <a:lnTo>
                    <a:pt x="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8" name="Freeform 355"/>
            <p:cNvSpPr>
              <a:spLocks/>
            </p:cNvSpPr>
            <p:nvPr/>
          </p:nvSpPr>
          <p:spPr bwMode="auto">
            <a:xfrm>
              <a:off x="4361" y="1873"/>
              <a:ext cx="18" cy="20"/>
            </a:xfrm>
            <a:custGeom>
              <a:avLst/>
              <a:gdLst>
                <a:gd name="T0" fmla="*/ 0 w 18"/>
                <a:gd name="T1" fmla="*/ 0 h 20"/>
                <a:gd name="T2" fmla="*/ 1 w 18"/>
                <a:gd name="T3" fmla="*/ 4 h 20"/>
                <a:gd name="T4" fmla="*/ 2 w 18"/>
                <a:gd name="T5" fmla="*/ 8 h 20"/>
                <a:gd name="T6" fmla="*/ 2 w 18"/>
                <a:gd name="T7" fmla="*/ 11 h 20"/>
                <a:gd name="T8" fmla="*/ 3 w 18"/>
                <a:gd name="T9" fmla="*/ 14 h 20"/>
                <a:gd name="T10" fmla="*/ 2 w 18"/>
                <a:gd name="T11" fmla="*/ 17 h 20"/>
                <a:gd name="T12" fmla="*/ 2 w 18"/>
                <a:gd name="T13" fmla="*/ 19 h 20"/>
                <a:gd name="T14" fmla="*/ 2 w 18"/>
                <a:gd name="T15" fmla="*/ 20 h 20"/>
                <a:gd name="T16" fmla="*/ 2 w 18"/>
                <a:gd name="T17" fmla="*/ 20 h 20"/>
                <a:gd name="T18" fmla="*/ 8 w 18"/>
                <a:gd name="T19" fmla="*/ 20 h 20"/>
                <a:gd name="T20" fmla="*/ 8 w 18"/>
                <a:gd name="T21" fmla="*/ 20 h 20"/>
                <a:gd name="T22" fmla="*/ 9 w 18"/>
                <a:gd name="T23" fmla="*/ 20 h 20"/>
                <a:gd name="T24" fmla="*/ 10 w 18"/>
                <a:gd name="T25" fmla="*/ 19 h 20"/>
                <a:gd name="T26" fmla="*/ 12 w 18"/>
                <a:gd name="T27" fmla="*/ 18 h 20"/>
                <a:gd name="T28" fmla="*/ 14 w 18"/>
                <a:gd name="T29" fmla="*/ 16 h 20"/>
                <a:gd name="T30" fmla="*/ 15 w 18"/>
                <a:gd name="T31" fmla="*/ 14 h 20"/>
                <a:gd name="T32" fmla="*/ 16 w 18"/>
                <a:gd name="T33" fmla="*/ 12 h 20"/>
                <a:gd name="T34" fmla="*/ 17 w 18"/>
                <a:gd name="T35" fmla="*/ 9 h 20"/>
                <a:gd name="T36" fmla="*/ 18 w 18"/>
                <a:gd name="T37" fmla="*/ 7 h 20"/>
                <a:gd name="T38" fmla="*/ 18 w 18"/>
                <a:gd name="T39" fmla="*/ 5 h 20"/>
                <a:gd name="T40" fmla="*/ 18 w 18"/>
                <a:gd name="T41" fmla="*/ 3 h 20"/>
                <a:gd name="T42" fmla="*/ 18 w 18"/>
                <a:gd name="T43" fmla="*/ 1 h 20"/>
                <a:gd name="T44" fmla="*/ 0 w 18"/>
                <a:gd name="T4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" h="20">
                  <a:moveTo>
                    <a:pt x="0" y="0"/>
                  </a:moveTo>
                  <a:lnTo>
                    <a:pt x="1" y="4"/>
                  </a:lnTo>
                  <a:lnTo>
                    <a:pt x="2" y="8"/>
                  </a:lnTo>
                  <a:lnTo>
                    <a:pt x="2" y="11"/>
                  </a:lnTo>
                  <a:lnTo>
                    <a:pt x="3" y="14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8" y="20"/>
                  </a:lnTo>
                  <a:lnTo>
                    <a:pt x="8" y="20"/>
                  </a:lnTo>
                  <a:lnTo>
                    <a:pt x="9" y="20"/>
                  </a:lnTo>
                  <a:lnTo>
                    <a:pt x="10" y="19"/>
                  </a:lnTo>
                  <a:lnTo>
                    <a:pt x="12" y="18"/>
                  </a:lnTo>
                  <a:lnTo>
                    <a:pt x="14" y="16"/>
                  </a:lnTo>
                  <a:lnTo>
                    <a:pt x="15" y="14"/>
                  </a:lnTo>
                  <a:lnTo>
                    <a:pt x="16" y="12"/>
                  </a:lnTo>
                  <a:lnTo>
                    <a:pt x="17" y="9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8" y="3"/>
                  </a:lnTo>
                  <a:lnTo>
                    <a:pt x="1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9" name="Freeform 356"/>
            <p:cNvSpPr>
              <a:spLocks/>
            </p:cNvSpPr>
            <p:nvPr/>
          </p:nvSpPr>
          <p:spPr bwMode="auto">
            <a:xfrm>
              <a:off x="4291" y="1758"/>
              <a:ext cx="73" cy="80"/>
            </a:xfrm>
            <a:custGeom>
              <a:avLst/>
              <a:gdLst>
                <a:gd name="T0" fmla="*/ 73 w 73"/>
                <a:gd name="T1" fmla="*/ 76 h 80"/>
                <a:gd name="T2" fmla="*/ 5 w 73"/>
                <a:gd name="T3" fmla="*/ 0 h 80"/>
                <a:gd name="T4" fmla="*/ 0 w 73"/>
                <a:gd name="T5" fmla="*/ 5 h 80"/>
                <a:gd name="T6" fmla="*/ 68 w 73"/>
                <a:gd name="T7" fmla="*/ 80 h 80"/>
                <a:gd name="T8" fmla="*/ 73 w 73"/>
                <a:gd name="T9" fmla="*/ 7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80">
                  <a:moveTo>
                    <a:pt x="73" y="76"/>
                  </a:moveTo>
                  <a:lnTo>
                    <a:pt x="5" y="0"/>
                  </a:lnTo>
                  <a:lnTo>
                    <a:pt x="0" y="5"/>
                  </a:lnTo>
                  <a:lnTo>
                    <a:pt x="68" y="80"/>
                  </a:lnTo>
                  <a:lnTo>
                    <a:pt x="73" y="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0" name="Freeform 357"/>
            <p:cNvSpPr>
              <a:spLocks/>
            </p:cNvSpPr>
            <p:nvPr/>
          </p:nvSpPr>
          <p:spPr bwMode="auto">
            <a:xfrm>
              <a:off x="4296" y="1763"/>
              <a:ext cx="64" cy="72"/>
            </a:xfrm>
            <a:custGeom>
              <a:avLst/>
              <a:gdLst>
                <a:gd name="T0" fmla="*/ 64 w 64"/>
                <a:gd name="T1" fmla="*/ 70 h 72"/>
                <a:gd name="T2" fmla="*/ 1 w 64"/>
                <a:gd name="T3" fmla="*/ 0 h 72"/>
                <a:gd name="T4" fmla="*/ 0 w 64"/>
                <a:gd name="T5" fmla="*/ 2 h 72"/>
                <a:gd name="T6" fmla="*/ 63 w 64"/>
                <a:gd name="T7" fmla="*/ 72 h 72"/>
                <a:gd name="T8" fmla="*/ 64 w 64"/>
                <a:gd name="T9" fmla="*/ 7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72">
                  <a:moveTo>
                    <a:pt x="64" y="70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63" y="72"/>
                  </a:lnTo>
                  <a:lnTo>
                    <a:pt x="64" y="70"/>
                  </a:lnTo>
                  <a:close/>
                </a:path>
              </a:pathLst>
            </a:custGeom>
            <a:solidFill>
              <a:srgbClr val="CEB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1" name="Freeform 358"/>
            <p:cNvSpPr>
              <a:spLocks/>
            </p:cNvSpPr>
            <p:nvPr/>
          </p:nvSpPr>
          <p:spPr bwMode="auto">
            <a:xfrm>
              <a:off x="4345" y="1817"/>
              <a:ext cx="41" cy="16"/>
            </a:xfrm>
            <a:custGeom>
              <a:avLst/>
              <a:gdLst>
                <a:gd name="T0" fmla="*/ 22 w 41"/>
                <a:gd name="T1" fmla="*/ 14 h 16"/>
                <a:gd name="T2" fmla="*/ 26 w 41"/>
                <a:gd name="T3" fmla="*/ 14 h 16"/>
                <a:gd name="T4" fmla="*/ 29 w 41"/>
                <a:gd name="T5" fmla="*/ 13 h 16"/>
                <a:gd name="T6" fmla="*/ 32 w 41"/>
                <a:gd name="T7" fmla="*/ 12 h 16"/>
                <a:gd name="T8" fmla="*/ 35 w 41"/>
                <a:gd name="T9" fmla="*/ 10 h 16"/>
                <a:gd name="T10" fmla="*/ 38 w 41"/>
                <a:gd name="T11" fmla="*/ 9 h 16"/>
                <a:gd name="T12" fmla="*/ 39 w 41"/>
                <a:gd name="T13" fmla="*/ 7 h 16"/>
                <a:gd name="T14" fmla="*/ 41 w 41"/>
                <a:gd name="T15" fmla="*/ 5 h 16"/>
                <a:gd name="T16" fmla="*/ 41 w 41"/>
                <a:gd name="T17" fmla="*/ 3 h 16"/>
                <a:gd name="T18" fmla="*/ 40 w 41"/>
                <a:gd name="T19" fmla="*/ 1 h 16"/>
                <a:gd name="T20" fmla="*/ 40 w 41"/>
                <a:gd name="T21" fmla="*/ 3 h 16"/>
                <a:gd name="T22" fmla="*/ 37 w 41"/>
                <a:gd name="T23" fmla="*/ 7 h 16"/>
                <a:gd name="T24" fmla="*/ 34 w 41"/>
                <a:gd name="T25" fmla="*/ 9 h 16"/>
                <a:gd name="T26" fmla="*/ 30 w 41"/>
                <a:gd name="T27" fmla="*/ 11 h 16"/>
                <a:gd name="T28" fmla="*/ 27 w 41"/>
                <a:gd name="T29" fmla="*/ 12 h 16"/>
                <a:gd name="T30" fmla="*/ 25 w 41"/>
                <a:gd name="T31" fmla="*/ 12 h 16"/>
                <a:gd name="T32" fmla="*/ 23 w 41"/>
                <a:gd name="T33" fmla="*/ 13 h 16"/>
                <a:gd name="T34" fmla="*/ 22 w 41"/>
                <a:gd name="T35" fmla="*/ 13 h 16"/>
                <a:gd name="T36" fmla="*/ 18 w 41"/>
                <a:gd name="T37" fmla="*/ 8 h 16"/>
                <a:gd name="T38" fmla="*/ 21 w 41"/>
                <a:gd name="T39" fmla="*/ 7 h 16"/>
                <a:gd name="T40" fmla="*/ 26 w 41"/>
                <a:gd name="T41" fmla="*/ 6 h 16"/>
                <a:gd name="T42" fmla="*/ 30 w 41"/>
                <a:gd name="T43" fmla="*/ 3 h 16"/>
                <a:gd name="T44" fmla="*/ 32 w 41"/>
                <a:gd name="T45" fmla="*/ 0 h 16"/>
                <a:gd name="T46" fmla="*/ 31 w 41"/>
                <a:gd name="T47" fmla="*/ 0 h 16"/>
                <a:gd name="T48" fmla="*/ 30 w 41"/>
                <a:gd name="T49" fmla="*/ 0 h 16"/>
                <a:gd name="T50" fmla="*/ 30 w 41"/>
                <a:gd name="T51" fmla="*/ 1 h 16"/>
                <a:gd name="T52" fmla="*/ 28 w 41"/>
                <a:gd name="T53" fmla="*/ 3 h 16"/>
                <a:gd name="T54" fmla="*/ 25 w 41"/>
                <a:gd name="T55" fmla="*/ 4 h 16"/>
                <a:gd name="T56" fmla="*/ 22 w 41"/>
                <a:gd name="T57" fmla="*/ 5 h 16"/>
                <a:gd name="T58" fmla="*/ 18 w 41"/>
                <a:gd name="T59" fmla="*/ 6 h 16"/>
                <a:gd name="T60" fmla="*/ 14 w 41"/>
                <a:gd name="T61" fmla="*/ 7 h 16"/>
                <a:gd name="T62" fmla="*/ 13 w 41"/>
                <a:gd name="T63" fmla="*/ 5 h 16"/>
                <a:gd name="T64" fmla="*/ 11 w 41"/>
                <a:gd name="T65" fmla="*/ 3 h 16"/>
                <a:gd name="T66" fmla="*/ 9 w 41"/>
                <a:gd name="T67" fmla="*/ 2 h 16"/>
                <a:gd name="T68" fmla="*/ 7 w 41"/>
                <a:gd name="T69" fmla="*/ 2 h 16"/>
                <a:gd name="T70" fmla="*/ 7 w 41"/>
                <a:gd name="T71" fmla="*/ 5 h 16"/>
                <a:gd name="T72" fmla="*/ 7 w 41"/>
                <a:gd name="T73" fmla="*/ 6 h 16"/>
                <a:gd name="T74" fmla="*/ 6 w 41"/>
                <a:gd name="T75" fmla="*/ 16 h 16"/>
                <a:gd name="T76" fmla="*/ 10 w 41"/>
                <a:gd name="T77" fmla="*/ 16 h 16"/>
                <a:gd name="T78" fmla="*/ 14 w 41"/>
                <a:gd name="T79" fmla="*/ 15 h 16"/>
                <a:gd name="T80" fmla="*/ 17 w 41"/>
                <a:gd name="T81" fmla="*/ 14 h 16"/>
                <a:gd name="T82" fmla="*/ 19 w 41"/>
                <a:gd name="T83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1" h="16">
                  <a:moveTo>
                    <a:pt x="20" y="15"/>
                  </a:moveTo>
                  <a:lnTo>
                    <a:pt x="22" y="14"/>
                  </a:lnTo>
                  <a:lnTo>
                    <a:pt x="24" y="14"/>
                  </a:lnTo>
                  <a:lnTo>
                    <a:pt x="26" y="14"/>
                  </a:lnTo>
                  <a:lnTo>
                    <a:pt x="28" y="13"/>
                  </a:lnTo>
                  <a:lnTo>
                    <a:pt x="29" y="13"/>
                  </a:lnTo>
                  <a:lnTo>
                    <a:pt x="31" y="12"/>
                  </a:lnTo>
                  <a:lnTo>
                    <a:pt x="32" y="12"/>
                  </a:lnTo>
                  <a:lnTo>
                    <a:pt x="34" y="11"/>
                  </a:lnTo>
                  <a:lnTo>
                    <a:pt x="35" y="10"/>
                  </a:lnTo>
                  <a:lnTo>
                    <a:pt x="36" y="10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9" y="7"/>
                  </a:lnTo>
                  <a:lnTo>
                    <a:pt x="40" y="6"/>
                  </a:lnTo>
                  <a:lnTo>
                    <a:pt x="41" y="5"/>
                  </a:lnTo>
                  <a:lnTo>
                    <a:pt x="41" y="4"/>
                  </a:lnTo>
                  <a:lnTo>
                    <a:pt x="41" y="3"/>
                  </a:lnTo>
                  <a:lnTo>
                    <a:pt x="41" y="2"/>
                  </a:lnTo>
                  <a:lnTo>
                    <a:pt x="40" y="1"/>
                  </a:lnTo>
                  <a:lnTo>
                    <a:pt x="40" y="1"/>
                  </a:lnTo>
                  <a:lnTo>
                    <a:pt x="40" y="3"/>
                  </a:lnTo>
                  <a:lnTo>
                    <a:pt x="39" y="5"/>
                  </a:lnTo>
                  <a:lnTo>
                    <a:pt x="37" y="7"/>
                  </a:lnTo>
                  <a:lnTo>
                    <a:pt x="36" y="8"/>
                  </a:lnTo>
                  <a:lnTo>
                    <a:pt x="34" y="9"/>
                  </a:lnTo>
                  <a:lnTo>
                    <a:pt x="32" y="10"/>
                  </a:lnTo>
                  <a:lnTo>
                    <a:pt x="30" y="11"/>
                  </a:lnTo>
                  <a:lnTo>
                    <a:pt x="28" y="12"/>
                  </a:lnTo>
                  <a:lnTo>
                    <a:pt x="27" y="12"/>
                  </a:lnTo>
                  <a:lnTo>
                    <a:pt x="26" y="12"/>
                  </a:lnTo>
                  <a:lnTo>
                    <a:pt x="25" y="12"/>
                  </a:lnTo>
                  <a:lnTo>
                    <a:pt x="24" y="12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2" y="13"/>
                  </a:lnTo>
                  <a:lnTo>
                    <a:pt x="21" y="13"/>
                  </a:lnTo>
                  <a:lnTo>
                    <a:pt x="18" y="8"/>
                  </a:lnTo>
                  <a:lnTo>
                    <a:pt x="19" y="8"/>
                  </a:lnTo>
                  <a:lnTo>
                    <a:pt x="21" y="7"/>
                  </a:lnTo>
                  <a:lnTo>
                    <a:pt x="24" y="7"/>
                  </a:lnTo>
                  <a:lnTo>
                    <a:pt x="26" y="6"/>
                  </a:lnTo>
                  <a:lnTo>
                    <a:pt x="28" y="5"/>
                  </a:lnTo>
                  <a:lnTo>
                    <a:pt x="30" y="3"/>
                  </a:lnTo>
                  <a:lnTo>
                    <a:pt x="31" y="2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29" y="2"/>
                  </a:lnTo>
                  <a:lnTo>
                    <a:pt x="28" y="3"/>
                  </a:lnTo>
                  <a:lnTo>
                    <a:pt x="27" y="3"/>
                  </a:lnTo>
                  <a:lnTo>
                    <a:pt x="25" y="4"/>
                  </a:lnTo>
                  <a:lnTo>
                    <a:pt x="24" y="5"/>
                  </a:lnTo>
                  <a:lnTo>
                    <a:pt x="22" y="5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2" y="4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9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6" y="3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0" y="6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2" y="15"/>
                  </a:lnTo>
                  <a:lnTo>
                    <a:pt x="14" y="15"/>
                  </a:lnTo>
                  <a:lnTo>
                    <a:pt x="16" y="15"/>
                  </a:lnTo>
                  <a:lnTo>
                    <a:pt x="17" y="14"/>
                  </a:lnTo>
                  <a:lnTo>
                    <a:pt x="18" y="14"/>
                  </a:lnTo>
                  <a:lnTo>
                    <a:pt x="19" y="13"/>
                  </a:lnTo>
                  <a:lnTo>
                    <a:pt x="2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2" name="Freeform 359"/>
            <p:cNvSpPr>
              <a:spLocks/>
            </p:cNvSpPr>
            <p:nvPr/>
          </p:nvSpPr>
          <p:spPr bwMode="auto">
            <a:xfrm>
              <a:off x="4349" y="1821"/>
              <a:ext cx="14" cy="10"/>
            </a:xfrm>
            <a:custGeom>
              <a:avLst/>
              <a:gdLst>
                <a:gd name="T0" fmla="*/ 12 w 14"/>
                <a:gd name="T1" fmla="*/ 4 h 10"/>
                <a:gd name="T2" fmla="*/ 10 w 14"/>
                <a:gd name="T3" fmla="*/ 4 h 10"/>
                <a:gd name="T4" fmla="*/ 10 w 14"/>
                <a:gd name="T5" fmla="*/ 4 h 10"/>
                <a:gd name="T6" fmla="*/ 9 w 14"/>
                <a:gd name="T7" fmla="*/ 4 h 10"/>
                <a:gd name="T8" fmla="*/ 9 w 14"/>
                <a:gd name="T9" fmla="*/ 4 h 10"/>
                <a:gd name="T10" fmla="*/ 8 w 14"/>
                <a:gd name="T11" fmla="*/ 3 h 10"/>
                <a:gd name="T12" fmla="*/ 8 w 14"/>
                <a:gd name="T13" fmla="*/ 3 h 10"/>
                <a:gd name="T14" fmla="*/ 7 w 14"/>
                <a:gd name="T15" fmla="*/ 2 h 10"/>
                <a:gd name="T16" fmla="*/ 6 w 14"/>
                <a:gd name="T17" fmla="*/ 1 h 10"/>
                <a:gd name="T18" fmla="*/ 6 w 14"/>
                <a:gd name="T19" fmla="*/ 1 h 10"/>
                <a:gd name="T20" fmla="*/ 5 w 14"/>
                <a:gd name="T21" fmla="*/ 0 h 10"/>
                <a:gd name="T22" fmla="*/ 5 w 14"/>
                <a:gd name="T23" fmla="*/ 0 h 10"/>
                <a:gd name="T24" fmla="*/ 4 w 14"/>
                <a:gd name="T25" fmla="*/ 0 h 10"/>
                <a:gd name="T26" fmla="*/ 4 w 14"/>
                <a:gd name="T27" fmla="*/ 1 h 10"/>
                <a:gd name="T28" fmla="*/ 5 w 14"/>
                <a:gd name="T29" fmla="*/ 2 h 10"/>
                <a:gd name="T30" fmla="*/ 6 w 14"/>
                <a:gd name="T31" fmla="*/ 4 h 10"/>
                <a:gd name="T32" fmla="*/ 6 w 14"/>
                <a:gd name="T33" fmla="*/ 4 h 10"/>
                <a:gd name="T34" fmla="*/ 0 w 14"/>
                <a:gd name="T35" fmla="*/ 4 h 10"/>
                <a:gd name="T36" fmla="*/ 4 w 14"/>
                <a:gd name="T37" fmla="*/ 10 h 10"/>
                <a:gd name="T38" fmla="*/ 4 w 14"/>
                <a:gd name="T39" fmla="*/ 10 h 10"/>
                <a:gd name="T40" fmla="*/ 5 w 14"/>
                <a:gd name="T41" fmla="*/ 10 h 10"/>
                <a:gd name="T42" fmla="*/ 6 w 14"/>
                <a:gd name="T43" fmla="*/ 10 h 10"/>
                <a:gd name="T44" fmla="*/ 7 w 14"/>
                <a:gd name="T45" fmla="*/ 10 h 10"/>
                <a:gd name="T46" fmla="*/ 7 w 14"/>
                <a:gd name="T47" fmla="*/ 10 h 10"/>
                <a:gd name="T48" fmla="*/ 8 w 14"/>
                <a:gd name="T49" fmla="*/ 9 h 10"/>
                <a:gd name="T50" fmla="*/ 9 w 14"/>
                <a:gd name="T51" fmla="*/ 9 h 10"/>
                <a:gd name="T52" fmla="*/ 10 w 14"/>
                <a:gd name="T53" fmla="*/ 9 h 10"/>
                <a:gd name="T54" fmla="*/ 11 w 14"/>
                <a:gd name="T55" fmla="*/ 9 h 10"/>
                <a:gd name="T56" fmla="*/ 11 w 14"/>
                <a:gd name="T57" fmla="*/ 9 h 10"/>
                <a:gd name="T58" fmla="*/ 12 w 14"/>
                <a:gd name="T59" fmla="*/ 9 h 10"/>
                <a:gd name="T60" fmla="*/ 12 w 14"/>
                <a:gd name="T61" fmla="*/ 9 h 10"/>
                <a:gd name="T62" fmla="*/ 13 w 14"/>
                <a:gd name="T63" fmla="*/ 8 h 10"/>
                <a:gd name="T64" fmla="*/ 13 w 14"/>
                <a:gd name="T65" fmla="*/ 8 h 10"/>
                <a:gd name="T66" fmla="*/ 13 w 14"/>
                <a:gd name="T67" fmla="*/ 8 h 10"/>
                <a:gd name="T68" fmla="*/ 14 w 14"/>
                <a:gd name="T69" fmla="*/ 8 h 10"/>
                <a:gd name="T70" fmla="*/ 12 w 14"/>
                <a:gd name="T71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" h="10">
                  <a:moveTo>
                    <a:pt x="12" y="4"/>
                  </a:moveTo>
                  <a:lnTo>
                    <a:pt x="10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2"/>
                  </a:lnTo>
                  <a:lnTo>
                    <a:pt x="6" y="4"/>
                  </a:lnTo>
                  <a:lnTo>
                    <a:pt x="6" y="4"/>
                  </a:lnTo>
                  <a:lnTo>
                    <a:pt x="0" y="4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8" y="9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4" y="8"/>
                  </a:lnTo>
                  <a:lnTo>
                    <a:pt x="12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3" name="Freeform 360"/>
            <p:cNvSpPr>
              <a:spLocks/>
            </p:cNvSpPr>
            <p:nvPr/>
          </p:nvSpPr>
          <p:spPr bwMode="auto">
            <a:xfrm>
              <a:off x="4373" y="1810"/>
              <a:ext cx="4" cy="8"/>
            </a:xfrm>
            <a:custGeom>
              <a:avLst/>
              <a:gdLst>
                <a:gd name="T0" fmla="*/ 4 w 4"/>
                <a:gd name="T1" fmla="*/ 3 h 8"/>
                <a:gd name="T2" fmla="*/ 3 w 4"/>
                <a:gd name="T3" fmla="*/ 3 h 8"/>
                <a:gd name="T4" fmla="*/ 3 w 4"/>
                <a:gd name="T5" fmla="*/ 2 h 8"/>
                <a:gd name="T6" fmla="*/ 2 w 4"/>
                <a:gd name="T7" fmla="*/ 1 h 8"/>
                <a:gd name="T8" fmla="*/ 1 w 4"/>
                <a:gd name="T9" fmla="*/ 0 h 8"/>
                <a:gd name="T10" fmla="*/ 1 w 4"/>
                <a:gd name="T11" fmla="*/ 0 h 8"/>
                <a:gd name="T12" fmla="*/ 0 w 4"/>
                <a:gd name="T13" fmla="*/ 1 h 8"/>
                <a:gd name="T14" fmla="*/ 0 w 4"/>
                <a:gd name="T15" fmla="*/ 1 h 8"/>
                <a:gd name="T16" fmla="*/ 0 w 4"/>
                <a:gd name="T17" fmla="*/ 2 h 8"/>
                <a:gd name="T18" fmla="*/ 1 w 4"/>
                <a:gd name="T19" fmla="*/ 2 h 8"/>
                <a:gd name="T20" fmla="*/ 1 w 4"/>
                <a:gd name="T21" fmla="*/ 2 h 8"/>
                <a:gd name="T22" fmla="*/ 2 w 4"/>
                <a:gd name="T23" fmla="*/ 3 h 8"/>
                <a:gd name="T24" fmla="*/ 2 w 4"/>
                <a:gd name="T25" fmla="*/ 4 h 8"/>
                <a:gd name="T26" fmla="*/ 2 w 4"/>
                <a:gd name="T27" fmla="*/ 4 h 8"/>
                <a:gd name="T28" fmla="*/ 3 w 4"/>
                <a:gd name="T29" fmla="*/ 5 h 8"/>
                <a:gd name="T30" fmla="*/ 3 w 4"/>
                <a:gd name="T31" fmla="*/ 6 h 8"/>
                <a:gd name="T32" fmla="*/ 2 w 4"/>
                <a:gd name="T33" fmla="*/ 7 h 8"/>
                <a:gd name="T34" fmla="*/ 3 w 4"/>
                <a:gd name="T35" fmla="*/ 8 h 8"/>
                <a:gd name="T36" fmla="*/ 3 w 4"/>
                <a:gd name="T37" fmla="*/ 8 h 8"/>
                <a:gd name="T38" fmla="*/ 3 w 4"/>
                <a:gd name="T39" fmla="*/ 8 h 8"/>
                <a:gd name="T40" fmla="*/ 4 w 4"/>
                <a:gd name="T41" fmla="*/ 7 h 8"/>
                <a:gd name="T42" fmla="*/ 4 w 4"/>
                <a:gd name="T43" fmla="*/ 7 h 8"/>
                <a:gd name="T44" fmla="*/ 4 w 4"/>
                <a:gd name="T45" fmla="*/ 6 h 8"/>
                <a:gd name="T46" fmla="*/ 4 w 4"/>
                <a:gd name="T47" fmla="*/ 4 h 8"/>
                <a:gd name="T48" fmla="*/ 4 w 4"/>
                <a:gd name="T4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" h="8">
                  <a:moveTo>
                    <a:pt x="4" y="3"/>
                  </a:moveTo>
                  <a:lnTo>
                    <a:pt x="3" y="3"/>
                  </a:lnTo>
                  <a:lnTo>
                    <a:pt x="3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5"/>
                  </a:lnTo>
                  <a:lnTo>
                    <a:pt x="3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4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4" name="Freeform 361"/>
            <p:cNvSpPr>
              <a:spLocks/>
            </p:cNvSpPr>
            <p:nvPr/>
          </p:nvSpPr>
          <p:spPr bwMode="auto">
            <a:xfrm>
              <a:off x="4340" y="1795"/>
              <a:ext cx="32" cy="20"/>
            </a:xfrm>
            <a:custGeom>
              <a:avLst/>
              <a:gdLst>
                <a:gd name="T0" fmla="*/ 30 w 32"/>
                <a:gd name="T1" fmla="*/ 10 h 20"/>
                <a:gd name="T2" fmla="*/ 28 w 32"/>
                <a:gd name="T3" fmla="*/ 7 h 20"/>
                <a:gd name="T4" fmla="*/ 32 w 32"/>
                <a:gd name="T5" fmla="*/ 4 h 20"/>
                <a:gd name="T6" fmla="*/ 28 w 32"/>
                <a:gd name="T7" fmla="*/ 0 h 20"/>
                <a:gd name="T8" fmla="*/ 26 w 32"/>
                <a:gd name="T9" fmla="*/ 0 h 20"/>
                <a:gd name="T10" fmla="*/ 29 w 32"/>
                <a:gd name="T11" fmla="*/ 4 h 20"/>
                <a:gd name="T12" fmla="*/ 25 w 32"/>
                <a:gd name="T13" fmla="*/ 7 h 20"/>
                <a:gd name="T14" fmla="*/ 26 w 32"/>
                <a:gd name="T15" fmla="*/ 7 h 20"/>
                <a:gd name="T16" fmla="*/ 26 w 32"/>
                <a:gd name="T17" fmla="*/ 8 h 20"/>
                <a:gd name="T18" fmla="*/ 27 w 32"/>
                <a:gd name="T19" fmla="*/ 9 h 20"/>
                <a:gd name="T20" fmla="*/ 27 w 32"/>
                <a:gd name="T21" fmla="*/ 10 h 20"/>
                <a:gd name="T22" fmla="*/ 14 w 32"/>
                <a:gd name="T23" fmla="*/ 17 h 20"/>
                <a:gd name="T24" fmla="*/ 3 w 32"/>
                <a:gd name="T25" fmla="*/ 10 h 20"/>
                <a:gd name="T26" fmla="*/ 6 w 32"/>
                <a:gd name="T27" fmla="*/ 7 h 20"/>
                <a:gd name="T28" fmla="*/ 2 w 32"/>
                <a:gd name="T29" fmla="*/ 4 h 20"/>
                <a:gd name="T30" fmla="*/ 4 w 32"/>
                <a:gd name="T31" fmla="*/ 0 h 20"/>
                <a:gd name="T32" fmla="*/ 2 w 32"/>
                <a:gd name="T33" fmla="*/ 0 h 20"/>
                <a:gd name="T34" fmla="*/ 0 w 32"/>
                <a:gd name="T35" fmla="*/ 4 h 20"/>
                <a:gd name="T36" fmla="*/ 3 w 32"/>
                <a:gd name="T37" fmla="*/ 7 h 20"/>
                <a:gd name="T38" fmla="*/ 0 w 32"/>
                <a:gd name="T39" fmla="*/ 10 h 20"/>
                <a:gd name="T40" fmla="*/ 14 w 32"/>
                <a:gd name="T41" fmla="*/ 20 h 20"/>
                <a:gd name="T42" fmla="*/ 30 w 32"/>
                <a:gd name="T4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" h="20">
                  <a:moveTo>
                    <a:pt x="30" y="10"/>
                  </a:moveTo>
                  <a:lnTo>
                    <a:pt x="28" y="7"/>
                  </a:lnTo>
                  <a:lnTo>
                    <a:pt x="32" y="4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29" y="4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6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14" y="17"/>
                  </a:lnTo>
                  <a:lnTo>
                    <a:pt x="3" y="10"/>
                  </a:lnTo>
                  <a:lnTo>
                    <a:pt x="6" y="7"/>
                  </a:lnTo>
                  <a:lnTo>
                    <a:pt x="2" y="4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4"/>
                  </a:lnTo>
                  <a:lnTo>
                    <a:pt x="3" y="7"/>
                  </a:lnTo>
                  <a:lnTo>
                    <a:pt x="0" y="10"/>
                  </a:lnTo>
                  <a:lnTo>
                    <a:pt x="14" y="20"/>
                  </a:lnTo>
                  <a:lnTo>
                    <a:pt x="3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5" name="Freeform 362"/>
            <p:cNvSpPr>
              <a:spLocks/>
            </p:cNvSpPr>
            <p:nvPr/>
          </p:nvSpPr>
          <p:spPr bwMode="auto">
            <a:xfrm>
              <a:off x="4331" y="1835"/>
              <a:ext cx="48" cy="14"/>
            </a:xfrm>
            <a:custGeom>
              <a:avLst/>
              <a:gdLst>
                <a:gd name="T0" fmla="*/ 23 w 48"/>
                <a:gd name="T1" fmla="*/ 0 h 14"/>
                <a:gd name="T2" fmla="*/ 22 w 48"/>
                <a:gd name="T3" fmla="*/ 2 h 14"/>
                <a:gd name="T4" fmla="*/ 21 w 48"/>
                <a:gd name="T5" fmla="*/ 4 h 14"/>
                <a:gd name="T6" fmla="*/ 18 w 48"/>
                <a:gd name="T7" fmla="*/ 7 h 14"/>
                <a:gd name="T8" fmla="*/ 15 w 48"/>
                <a:gd name="T9" fmla="*/ 9 h 14"/>
                <a:gd name="T10" fmla="*/ 13 w 48"/>
                <a:gd name="T11" fmla="*/ 9 h 14"/>
                <a:gd name="T12" fmla="*/ 11 w 48"/>
                <a:gd name="T13" fmla="*/ 10 h 14"/>
                <a:gd name="T14" fmla="*/ 9 w 48"/>
                <a:gd name="T15" fmla="*/ 11 h 14"/>
                <a:gd name="T16" fmla="*/ 7 w 48"/>
                <a:gd name="T17" fmla="*/ 11 h 14"/>
                <a:gd name="T18" fmla="*/ 5 w 48"/>
                <a:gd name="T19" fmla="*/ 12 h 14"/>
                <a:gd name="T20" fmla="*/ 3 w 48"/>
                <a:gd name="T21" fmla="*/ 12 h 14"/>
                <a:gd name="T22" fmla="*/ 1 w 48"/>
                <a:gd name="T23" fmla="*/ 12 h 14"/>
                <a:gd name="T24" fmla="*/ 0 w 48"/>
                <a:gd name="T25" fmla="*/ 14 h 14"/>
                <a:gd name="T26" fmla="*/ 2 w 48"/>
                <a:gd name="T27" fmla="*/ 14 h 14"/>
                <a:gd name="T28" fmla="*/ 5 w 48"/>
                <a:gd name="T29" fmla="*/ 14 h 14"/>
                <a:gd name="T30" fmla="*/ 8 w 48"/>
                <a:gd name="T31" fmla="*/ 13 h 14"/>
                <a:gd name="T32" fmla="*/ 11 w 48"/>
                <a:gd name="T33" fmla="*/ 13 h 14"/>
                <a:gd name="T34" fmla="*/ 13 w 48"/>
                <a:gd name="T35" fmla="*/ 12 h 14"/>
                <a:gd name="T36" fmla="*/ 16 w 48"/>
                <a:gd name="T37" fmla="*/ 11 h 14"/>
                <a:gd name="T38" fmla="*/ 18 w 48"/>
                <a:gd name="T39" fmla="*/ 10 h 14"/>
                <a:gd name="T40" fmla="*/ 19 w 48"/>
                <a:gd name="T41" fmla="*/ 8 h 14"/>
                <a:gd name="T42" fmla="*/ 21 w 48"/>
                <a:gd name="T43" fmla="*/ 7 h 14"/>
                <a:gd name="T44" fmla="*/ 22 w 48"/>
                <a:gd name="T45" fmla="*/ 6 h 14"/>
                <a:gd name="T46" fmla="*/ 22 w 48"/>
                <a:gd name="T47" fmla="*/ 5 h 14"/>
                <a:gd name="T48" fmla="*/ 23 w 48"/>
                <a:gd name="T49" fmla="*/ 3 h 14"/>
                <a:gd name="T50" fmla="*/ 24 w 48"/>
                <a:gd name="T51" fmla="*/ 5 h 14"/>
                <a:gd name="T52" fmla="*/ 25 w 48"/>
                <a:gd name="T53" fmla="*/ 7 h 14"/>
                <a:gd name="T54" fmla="*/ 26 w 48"/>
                <a:gd name="T55" fmla="*/ 8 h 14"/>
                <a:gd name="T56" fmla="*/ 28 w 48"/>
                <a:gd name="T57" fmla="*/ 10 h 14"/>
                <a:gd name="T58" fmla="*/ 30 w 48"/>
                <a:gd name="T59" fmla="*/ 11 h 14"/>
                <a:gd name="T60" fmla="*/ 32 w 48"/>
                <a:gd name="T61" fmla="*/ 13 h 14"/>
                <a:gd name="T62" fmla="*/ 35 w 48"/>
                <a:gd name="T63" fmla="*/ 14 h 14"/>
                <a:gd name="T64" fmla="*/ 38 w 48"/>
                <a:gd name="T65" fmla="*/ 14 h 14"/>
                <a:gd name="T66" fmla="*/ 41 w 48"/>
                <a:gd name="T67" fmla="*/ 14 h 14"/>
                <a:gd name="T68" fmla="*/ 43 w 48"/>
                <a:gd name="T69" fmla="*/ 14 h 14"/>
                <a:gd name="T70" fmla="*/ 46 w 48"/>
                <a:gd name="T71" fmla="*/ 14 h 14"/>
                <a:gd name="T72" fmla="*/ 48 w 48"/>
                <a:gd name="T73" fmla="*/ 14 h 14"/>
                <a:gd name="T74" fmla="*/ 47 w 48"/>
                <a:gd name="T75" fmla="*/ 12 h 14"/>
                <a:gd name="T76" fmla="*/ 45 w 48"/>
                <a:gd name="T77" fmla="*/ 12 h 14"/>
                <a:gd name="T78" fmla="*/ 43 w 48"/>
                <a:gd name="T79" fmla="*/ 12 h 14"/>
                <a:gd name="T80" fmla="*/ 41 w 48"/>
                <a:gd name="T81" fmla="*/ 12 h 14"/>
                <a:gd name="T82" fmla="*/ 38 w 48"/>
                <a:gd name="T83" fmla="*/ 12 h 14"/>
                <a:gd name="T84" fmla="*/ 36 w 48"/>
                <a:gd name="T85" fmla="*/ 12 h 14"/>
                <a:gd name="T86" fmla="*/ 34 w 48"/>
                <a:gd name="T87" fmla="*/ 11 h 14"/>
                <a:gd name="T88" fmla="*/ 31 w 48"/>
                <a:gd name="T89" fmla="*/ 10 h 14"/>
                <a:gd name="T90" fmla="*/ 29 w 48"/>
                <a:gd name="T91" fmla="*/ 8 h 14"/>
                <a:gd name="T92" fmla="*/ 26 w 48"/>
                <a:gd name="T93" fmla="*/ 5 h 14"/>
                <a:gd name="T94" fmla="*/ 25 w 48"/>
                <a:gd name="T95" fmla="*/ 2 h 14"/>
                <a:gd name="T96" fmla="*/ 23 w 48"/>
                <a:gd name="T9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8" h="14">
                  <a:moveTo>
                    <a:pt x="23" y="0"/>
                  </a:moveTo>
                  <a:lnTo>
                    <a:pt x="23" y="0"/>
                  </a:lnTo>
                  <a:lnTo>
                    <a:pt x="23" y="1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1" y="4"/>
                  </a:lnTo>
                  <a:lnTo>
                    <a:pt x="19" y="5"/>
                  </a:lnTo>
                  <a:lnTo>
                    <a:pt x="18" y="7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2" y="10"/>
                  </a:lnTo>
                  <a:lnTo>
                    <a:pt x="11" y="10"/>
                  </a:lnTo>
                  <a:lnTo>
                    <a:pt x="10" y="11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4"/>
                  </a:lnTo>
                  <a:lnTo>
                    <a:pt x="2" y="14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2" y="12"/>
                  </a:lnTo>
                  <a:lnTo>
                    <a:pt x="13" y="12"/>
                  </a:lnTo>
                  <a:lnTo>
                    <a:pt x="14" y="11"/>
                  </a:lnTo>
                  <a:lnTo>
                    <a:pt x="16" y="11"/>
                  </a:lnTo>
                  <a:lnTo>
                    <a:pt x="17" y="10"/>
                  </a:lnTo>
                  <a:lnTo>
                    <a:pt x="18" y="10"/>
                  </a:lnTo>
                  <a:lnTo>
                    <a:pt x="19" y="9"/>
                  </a:lnTo>
                  <a:lnTo>
                    <a:pt x="19" y="8"/>
                  </a:lnTo>
                  <a:lnTo>
                    <a:pt x="20" y="8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2" y="6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3" y="4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6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6" y="8"/>
                  </a:lnTo>
                  <a:lnTo>
                    <a:pt x="27" y="9"/>
                  </a:lnTo>
                  <a:lnTo>
                    <a:pt x="28" y="10"/>
                  </a:lnTo>
                  <a:lnTo>
                    <a:pt x="29" y="11"/>
                  </a:lnTo>
                  <a:lnTo>
                    <a:pt x="30" y="11"/>
                  </a:lnTo>
                  <a:lnTo>
                    <a:pt x="31" y="12"/>
                  </a:lnTo>
                  <a:lnTo>
                    <a:pt x="32" y="13"/>
                  </a:lnTo>
                  <a:lnTo>
                    <a:pt x="34" y="13"/>
                  </a:lnTo>
                  <a:lnTo>
                    <a:pt x="35" y="14"/>
                  </a:lnTo>
                  <a:lnTo>
                    <a:pt x="36" y="14"/>
                  </a:lnTo>
                  <a:lnTo>
                    <a:pt x="38" y="14"/>
                  </a:lnTo>
                  <a:lnTo>
                    <a:pt x="39" y="14"/>
                  </a:lnTo>
                  <a:lnTo>
                    <a:pt x="41" y="14"/>
                  </a:lnTo>
                  <a:lnTo>
                    <a:pt x="42" y="14"/>
                  </a:lnTo>
                  <a:lnTo>
                    <a:pt x="43" y="14"/>
                  </a:lnTo>
                  <a:lnTo>
                    <a:pt x="45" y="14"/>
                  </a:lnTo>
                  <a:lnTo>
                    <a:pt x="46" y="14"/>
                  </a:lnTo>
                  <a:lnTo>
                    <a:pt x="47" y="14"/>
                  </a:lnTo>
                  <a:lnTo>
                    <a:pt x="48" y="14"/>
                  </a:lnTo>
                  <a:lnTo>
                    <a:pt x="47" y="12"/>
                  </a:lnTo>
                  <a:lnTo>
                    <a:pt x="47" y="12"/>
                  </a:lnTo>
                  <a:lnTo>
                    <a:pt x="46" y="12"/>
                  </a:lnTo>
                  <a:lnTo>
                    <a:pt x="45" y="12"/>
                  </a:lnTo>
                  <a:lnTo>
                    <a:pt x="44" y="12"/>
                  </a:lnTo>
                  <a:lnTo>
                    <a:pt x="43" y="12"/>
                  </a:lnTo>
                  <a:lnTo>
                    <a:pt x="42" y="12"/>
                  </a:lnTo>
                  <a:lnTo>
                    <a:pt x="41" y="12"/>
                  </a:lnTo>
                  <a:lnTo>
                    <a:pt x="40" y="12"/>
                  </a:lnTo>
                  <a:lnTo>
                    <a:pt x="38" y="12"/>
                  </a:lnTo>
                  <a:lnTo>
                    <a:pt x="37" y="12"/>
                  </a:lnTo>
                  <a:lnTo>
                    <a:pt x="36" y="12"/>
                  </a:lnTo>
                  <a:lnTo>
                    <a:pt x="35" y="11"/>
                  </a:lnTo>
                  <a:lnTo>
                    <a:pt x="34" y="11"/>
                  </a:lnTo>
                  <a:lnTo>
                    <a:pt x="33" y="10"/>
                  </a:lnTo>
                  <a:lnTo>
                    <a:pt x="31" y="10"/>
                  </a:lnTo>
                  <a:lnTo>
                    <a:pt x="30" y="9"/>
                  </a:lnTo>
                  <a:lnTo>
                    <a:pt x="29" y="8"/>
                  </a:lnTo>
                  <a:lnTo>
                    <a:pt x="28" y="7"/>
                  </a:lnTo>
                  <a:lnTo>
                    <a:pt x="26" y="5"/>
                  </a:lnTo>
                  <a:lnTo>
                    <a:pt x="25" y="4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3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6" name="Freeform 363"/>
            <p:cNvSpPr>
              <a:spLocks/>
            </p:cNvSpPr>
            <p:nvPr/>
          </p:nvSpPr>
          <p:spPr bwMode="auto">
            <a:xfrm>
              <a:off x="4302" y="1807"/>
              <a:ext cx="6" cy="12"/>
            </a:xfrm>
            <a:custGeom>
              <a:avLst/>
              <a:gdLst>
                <a:gd name="T0" fmla="*/ 6 w 6"/>
                <a:gd name="T1" fmla="*/ 6 h 12"/>
                <a:gd name="T2" fmla="*/ 5 w 6"/>
                <a:gd name="T3" fmla="*/ 6 h 12"/>
                <a:gd name="T4" fmla="*/ 5 w 6"/>
                <a:gd name="T5" fmla="*/ 6 h 12"/>
                <a:gd name="T6" fmla="*/ 4 w 6"/>
                <a:gd name="T7" fmla="*/ 6 h 12"/>
                <a:gd name="T8" fmla="*/ 4 w 6"/>
                <a:gd name="T9" fmla="*/ 6 h 12"/>
                <a:gd name="T10" fmla="*/ 4 w 6"/>
                <a:gd name="T11" fmla="*/ 5 h 12"/>
                <a:gd name="T12" fmla="*/ 3 w 6"/>
                <a:gd name="T13" fmla="*/ 4 h 12"/>
                <a:gd name="T14" fmla="*/ 3 w 6"/>
                <a:gd name="T15" fmla="*/ 3 h 12"/>
                <a:gd name="T16" fmla="*/ 2 w 6"/>
                <a:gd name="T17" fmla="*/ 2 h 12"/>
                <a:gd name="T18" fmla="*/ 2 w 6"/>
                <a:gd name="T19" fmla="*/ 1 h 12"/>
                <a:gd name="T20" fmla="*/ 1 w 6"/>
                <a:gd name="T21" fmla="*/ 1 h 12"/>
                <a:gd name="T22" fmla="*/ 1 w 6"/>
                <a:gd name="T23" fmla="*/ 0 h 12"/>
                <a:gd name="T24" fmla="*/ 1 w 6"/>
                <a:gd name="T25" fmla="*/ 0 h 12"/>
                <a:gd name="T26" fmla="*/ 0 w 6"/>
                <a:gd name="T27" fmla="*/ 1 h 12"/>
                <a:gd name="T28" fmla="*/ 0 w 6"/>
                <a:gd name="T29" fmla="*/ 2 h 12"/>
                <a:gd name="T30" fmla="*/ 0 w 6"/>
                <a:gd name="T31" fmla="*/ 4 h 12"/>
                <a:gd name="T32" fmla="*/ 1 w 6"/>
                <a:gd name="T33" fmla="*/ 6 h 12"/>
                <a:gd name="T34" fmla="*/ 2 w 6"/>
                <a:gd name="T35" fmla="*/ 8 h 12"/>
                <a:gd name="T36" fmla="*/ 2 w 6"/>
                <a:gd name="T37" fmla="*/ 9 h 12"/>
                <a:gd name="T38" fmla="*/ 3 w 6"/>
                <a:gd name="T39" fmla="*/ 10 h 12"/>
                <a:gd name="T40" fmla="*/ 3 w 6"/>
                <a:gd name="T41" fmla="*/ 11 h 12"/>
                <a:gd name="T42" fmla="*/ 3 w 6"/>
                <a:gd name="T43" fmla="*/ 11 h 12"/>
                <a:gd name="T44" fmla="*/ 4 w 6"/>
                <a:gd name="T45" fmla="*/ 11 h 12"/>
                <a:gd name="T46" fmla="*/ 5 w 6"/>
                <a:gd name="T47" fmla="*/ 12 h 12"/>
                <a:gd name="T48" fmla="*/ 6 w 6"/>
                <a:gd name="T49" fmla="*/ 12 h 12"/>
                <a:gd name="T50" fmla="*/ 6 w 6"/>
                <a:gd name="T5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" h="12">
                  <a:moveTo>
                    <a:pt x="6" y="6"/>
                  </a:moveTo>
                  <a:lnTo>
                    <a:pt x="5" y="6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7" name="Freeform 364"/>
            <p:cNvSpPr>
              <a:spLocks/>
            </p:cNvSpPr>
            <p:nvPr/>
          </p:nvSpPr>
          <p:spPr bwMode="auto">
            <a:xfrm>
              <a:off x="4346" y="1786"/>
              <a:ext cx="19" cy="21"/>
            </a:xfrm>
            <a:custGeom>
              <a:avLst/>
              <a:gdLst>
                <a:gd name="T0" fmla="*/ 19 w 19"/>
                <a:gd name="T1" fmla="*/ 10 h 21"/>
                <a:gd name="T2" fmla="*/ 19 w 19"/>
                <a:gd name="T3" fmla="*/ 0 h 21"/>
                <a:gd name="T4" fmla="*/ 0 w 19"/>
                <a:gd name="T5" fmla="*/ 0 h 21"/>
                <a:gd name="T6" fmla="*/ 0 w 19"/>
                <a:gd name="T7" fmla="*/ 8 h 21"/>
                <a:gd name="T8" fmla="*/ 8 w 19"/>
                <a:gd name="T9" fmla="*/ 21 h 21"/>
                <a:gd name="T10" fmla="*/ 19 w 19"/>
                <a:gd name="T11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1">
                  <a:moveTo>
                    <a:pt x="19" y="10"/>
                  </a:moveTo>
                  <a:lnTo>
                    <a:pt x="19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21"/>
                  </a:ln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8" name="Freeform 365"/>
            <p:cNvSpPr>
              <a:spLocks/>
            </p:cNvSpPr>
            <p:nvPr/>
          </p:nvSpPr>
          <p:spPr bwMode="auto">
            <a:xfrm>
              <a:off x="4333" y="1737"/>
              <a:ext cx="44" cy="27"/>
            </a:xfrm>
            <a:custGeom>
              <a:avLst/>
              <a:gdLst>
                <a:gd name="T0" fmla="*/ 36 w 44"/>
                <a:gd name="T1" fmla="*/ 10 h 27"/>
                <a:gd name="T2" fmla="*/ 35 w 44"/>
                <a:gd name="T3" fmla="*/ 9 h 27"/>
                <a:gd name="T4" fmla="*/ 34 w 44"/>
                <a:gd name="T5" fmla="*/ 8 h 27"/>
                <a:gd name="T6" fmla="*/ 33 w 44"/>
                <a:gd name="T7" fmla="*/ 7 h 27"/>
                <a:gd name="T8" fmla="*/ 32 w 44"/>
                <a:gd name="T9" fmla="*/ 6 h 27"/>
                <a:gd name="T10" fmla="*/ 30 w 44"/>
                <a:gd name="T11" fmla="*/ 5 h 27"/>
                <a:gd name="T12" fmla="*/ 28 w 44"/>
                <a:gd name="T13" fmla="*/ 4 h 27"/>
                <a:gd name="T14" fmla="*/ 26 w 44"/>
                <a:gd name="T15" fmla="*/ 3 h 27"/>
                <a:gd name="T16" fmla="*/ 24 w 44"/>
                <a:gd name="T17" fmla="*/ 2 h 27"/>
                <a:gd name="T18" fmla="*/ 22 w 44"/>
                <a:gd name="T19" fmla="*/ 1 h 27"/>
                <a:gd name="T20" fmla="*/ 20 w 44"/>
                <a:gd name="T21" fmla="*/ 1 h 27"/>
                <a:gd name="T22" fmla="*/ 17 w 44"/>
                <a:gd name="T23" fmla="*/ 0 h 27"/>
                <a:gd name="T24" fmla="*/ 15 w 44"/>
                <a:gd name="T25" fmla="*/ 0 h 27"/>
                <a:gd name="T26" fmla="*/ 12 w 44"/>
                <a:gd name="T27" fmla="*/ 0 h 27"/>
                <a:gd name="T28" fmla="*/ 10 w 44"/>
                <a:gd name="T29" fmla="*/ 0 h 27"/>
                <a:gd name="T30" fmla="*/ 8 w 44"/>
                <a:gd name="T31" fmla="*/ 0 h 27"/>
                <a:gd name="T32" fmla="*/ 6 w 44"/>
                <a:gd name="T33" fmla="*/ 1 h 27"/>
                <a:gd name="T34" fmla="*/ 3 w 44"/>
                <a:gd name="T35" fmla="*/ 3 h 27"/>
                <a:gd name="T36" fmla="*/ 1 w 44"/>
                <a:gd name="T37" fmla="*/ 5 h 27"/>
                <a:gd name="T38" fmla="*/ 0 w 44"/>
                <a:gd name="T39" fmla="*/ 7 h 27"/>
                <a:gd name="T40" fmla="*/ 0 w 44"/>
                <a:gd name="T41" fmla="*/ 10 h 27"/>
                <a:gd name="T42" fmla="*/ 0 w 44"/>
                <a:gd name="T43" fmla="*/ 12 h 27"/>
                <a:gd name="T44" fmla="*/ 0 w 44"/>
                <a:gd name="T45" fmla="*/ 13 h 27"/>
                <a:gd name="T46" fmla="*/ 1 w 44"/>
                <a:gd name="T47" fmla="*/ 15 h 27"/>
                <a:gd name="T48" fmla="*/ 2 w 44"/>
                <a:gd name="T49" fmla="*/ 15 h 27"/>
                <a:gd name="T50" fmla="*/ 3 w 44"/>
                <a:gd name="T51" fmla="*/ 15 h 27"/>
                <a:gd name="T52" fmla="*/ 4 w 44"/>
                <a:gd name="T53" fmla="*/ 16 h 27"/>
                <a:gd name="T54" fmla="*/ 6 w 44"/>
                <a:gd name="T55" fmla="*/ 16 h 27"/>
                <a:gd name="T56" fmla="*/ 8 w 44"/>
                <a:gd name="T57" fmla="*/ 17 h 27"/>
                <a:gd name="T58" fmla="*/ 10 w 44"/>
                <a:gd name="T59" fmla="*/ 18 h 27"/>
                <a:gd name="T60" fmla="*/ 13 w 44"/>
                <a:gd name="T61" fmla="*/ 19 h 27"/>
                <a:gd name="T62" fmla="*/ 16 w 44"/>
                <a:gd name="T63" fmla="*/ 20 h 27"/>
                <a:gd name="T64" fmla="*/ 19 w 44"/>
                <a:gd name="T65" fmla="*/ 21 h 27"/>
                <a:gd name="T66" fmla="*/ 22 w 44"/>
                <a:gd name="T67" fmla="*/ 22 h 27"/>
                <a:gd name="T68" fmla="*/ 24 w 44"/>
                <a:gd name="T69" fmla="*/ 23 h 27"/>
                <a:gd name="T70" fmla="*/ 27 w 44"/>
                <a:gd name="T71" fmla="*/ 24 h 27"/>
                <a:gd name="T72" fmla="*/ 30 w 44"/>
                <a:gd name="T73" fmla="*/ 25 h 27"/>
                <a:gd name="T74" fmla="*/ 32 w 44"/>
                <a:gd name="T75" fmla="*/ 26 h 27"/>
                <a:gd name="T76" fmla="*/ 34 w 44"/>
                <a:gd name="T77" fmla="*/ 27 h 27"/>
                <a:gd name="T78" fmla="*/ 35 w 44"/>
                <a:gd name="T79" fmla="*/ 27 h 27"/>
                <a:gd name="T80" fmla="*/ 36 w 44"/>
                <a:gd name="T81" fmla="*/ 27 h 27"/>
                <a:gd name="T82" fmla="*/ 38 w 44"/>
                <a:gd name="T83" fmla="*/ 27 h 27"/>
                <a:gd name="T84" fmla="*/ 39 w 44"/>
                <a:gd name="T85" fmla="*/ 27 h 27"/>
                <a:gd name="T86" fmla="*/ 40 w 44"/>
                <a:gd name="T87" fmla="*/ 27 h 27"/>
                <a:gd name="T88" fmla="*/ 41 w 44"/>
                <a:gd name="T89" fmla="*/ 27 h 27"/>
                <a:gd name="T90" fmla="*/ 42 w 44"/>
                <a:gd name="T91" fmla="*/ 26 h 27"/>
                <a:gd name="T92" fmla="*/ 43 w 44"/>
                <a:gd name="T93" fmla="*/ 25 h 27"/>
                <a:gd name="T94" fmla="*/ 44 w 44"/>
                <a:gd name="T95" fmla="*/ 24 h 27"/>
                <a:gd name="T96" fmla="*/ 44 w 44"/>
                <a:gd name="T97" fmla="*/ 22 h 27"/>
                <a:gd name="T98" fmla="*/ 44 w 44"/>
                <a:gd name="T99" fmla="*/ 20 h 27"/>
                <a:gd name="T100" fmla="*/ 44 w 44"/>
                <a:gd name="T101" fmla="*/ 18 h 27"/>
                <a:gd name="T102" fmla="*/ 43 w 44"/>
                <a:gd name="T103" fmla="*/ 16 h 27"/>
                <a:gd name="T104" fmla="*/ 42 w 44"/>
                <a:gd name="T105" fmla="*/ 14 h 27"/>
                <a:gd name="T106" fmla="*/ 40 w 44"/>
                <a:gd name="T107" fmla="*/ 12 h 27"/>
                <a:gd name="T108" fmla="*/ 39 w 44"/>
                <a:gd name="T109" fmla="*/ 11 h 27"/>
                <a:gd name="T110" fmla="*/ 37 w 44"/>
                <a:gd name="T111" fmla="*/ 10 h 27"/>
                <a:gd name="T112" fmla="*/ 36 w 44"/>
                <a:gd name="T113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4" h="27">
                  <a:moveTo>
                    <a:pt x="36" y="10"/>
                  </a:moveTo>
                  <a:lnTo>
                    <a:pt x="35" y="9"/>
                  </a:lnTo>
                  <a:lnTo>
                    <a:pt x="34" y="8"/>
                  </a:lnTo>
                  <a:lnTo>
                    <a:pt x="33" y="7"/>
                  </a:lnTo>
                  <a:lnTo>
                    <a:pt x="32" y="6"/>
                  </a:lnTo>
                  <a:lnTo>
                    <a:pt x="30" y="5"/>
                  </a:lnTo>
                  <a:lnTo>
                    <a:pt x="28" y="4"/>
                  </a:lnTo>
                  <a:lnTo>
                    <a:pt x="26" y="3"/>
                  </a:lnTo>
                  <a:lnTo>
                    <a:pt x="24" y="2"/>
                  </a:lnTo>
                  <a:lnTo>
                    <a:pt x="22" y="1"/>
                  </a:lnTo>
                  <a:lnTo>
                    <a:pt x="20" y="1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3" y="3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1" y="15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8" y="17"/>
                  </a:lnTo>
                  <a:lnTo>
                    <a:pt x="10" y="18"/>
                  </a:lnTo>
                  <a:lnTo>
                    <a:pt x="13" y="19"/>
                  </a:lnTo>
                  <a:lnTo>
                    <a:pt x="16" y="20"/>
                  </a:lnTo>
                  <a:lnTo>
                    <a:pt x="19" y="21"/>
                  </a:lnTo>
                  <a:lnTo>
                    <a:pt x="22" y="22"/>
                  </a:lnTo>
                  <a:lnTo>
                    <a:pt x="24" y="23"/>
                  </a:lnTo>
                  <a:lnTo>
                    <a:pt x="27" y="24"/>
                  </a:lnTo>
                  <a:lnTo>
                    <a:pt x="30" y="25"/>
                  </a:lnTo>
                  <a:lnTo>
                    <a:pt x="32" y="26"/>
                  </a:lnTo>
                  <a:lnTo>
                    <a:pt x="34" y="27"/>
                  </a:lnTo>
                  <a:lnTo>
                    <a:pt x="35" y="27"/>
                  </a:lnTo>
                  <a:lnTo>
                    <a:pt x="36" y="27"/>
                  </a:lnTo>
                  <a:lnTo>
                    <a:pt x="38" y="27"/>
                  </a:lnTo>
                  <a:lnTo>
                    <a:pt x="39" y="27"/>
                  </a:lnTo>
                  <a:lnTo>
                    <a:pt x="40" y="27"/>
                  </a:lnTo>
                  <a:lnTo>
                    <a:pt x="41" y="27"/>
                  </a:lnTo>
                  <a:lnTo>
                    <a:pt x="42" y="26"/>
                  </a:lnTo>
                  <a:lnTo>
                    <a:pt x="43" y="25"/>
                  </a:lnTo>
                  <a:lnTo>
                    <a:pt x="44" y="24"/>
                  </a:lnTo>
                  <a:lnTo>
                    <a:pt x="44" y="22"/>
                  </a:lnTo>
                  <a:lnTo>
                    <a:pt x="44" y="20"/>
                  </a:lnTo>
                  <a:lnTo>
                    <a:pt x="44" y="18"/>
                  </a:lnTo>
                  <a:lnTo>
                    <a:pt x="43" y="16"/>
                  </a:lnTo>
                  <a:lnTo>
                    <a:pt x="42" y="14"/>
                  </a:lnTo>
                  <a:lnTo>
                    <a:pt x="40" y="12"/>
                  </a:lnTo>
                  <a:lnTo>
                    <a:pt x="39" y="11"/>
                  </a:lnTo>
                  <a:lnTo>
                    <a:pt x="37" y="10"/>
                  </a:lnTo>
                  <a:lnTo>
                    <a:pt x="36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9" name="Freeform 366"/>
            <p:cNvSpPr>
              <a:spLocks/>
            </p:cNvSpPr>
            <p:nvPr/>
          </p:nvSpPr>
          <p:spPr bwMode="auto">
            <a:xfrm>
              <a:off x="4327" y="1744"/>
              <a:ext cx="53" cy="47"/>
            </a:xfrm>
            <a:custGeom>
              <a:avLst/>
              <a:gdLst>
                <a:gd name="T0" fmla="*/ 45 w 53"/>
                <a:gd name="T1" fmla="*/ 15 h 47"/>
                <a:gd name="T2" fmla="*/ 45 w 53"/>
                <a:gd name="T3" fmla="*/ 15 h 47"/>
                <a:gd name="T4" fmla="*/ 44 w 53"/>
                <a:gd name="T5" fmla="*/ 13 h 47"/>
                <a:gd name="T6" fmla="*/ 42 w 53"/>
                <a:gd name="T7" fmla="*/ 10 h 47"/>
                <a:gd name="T8" fmla="*/ 40 w 53"/>
                <a:gd name="T9" fmla="*/ 8 h 47"/>
                <a:gd name="T10" fmla="*/ 38 w 53"/>
                <a:gd name="T11" fmla="*/ 5 h 47"/>
                <a:gd name="T12" fmla="*/ 35 w 53"/>
                <a:gd name="T13" fmla="*/ 3 h 47"/>
                <a:gd name="T14" fmla="*/ 32 w 53"/>
                <a:gd name="T15" fmla="*/ 2 h 47"/>
                <a:gd name="T16" fmla="*/ 28 w 53"/>
                <a:gd name="T17" fmla="*/ 1 h 47"/>
                <a:gd name="T18" fmla="*/ 25 w 53"/>
                <a:gd name="T19" fmla="*/ 1 h 47"/>
                <a:gd name="T20" fmla="*/ 21 w 53"/>
                <a:gd name="T21" fmla="*/ 1 h 47"/>
                <a:gd name="T22" fmla="*/ 16 w 53"/>
                <a:gd name="T23" fmla="*/ 1 h 47"/>
                <a:gd name="T24" fmla="*/ 12 w 53"/>
                <a:gd name="T25" fmla="*/ 3 h 47"/>
                <a:gd name="T26" fmla="*/ 8 w 53"/>
                <a:gd name="T27" fmla="*/ 6 h 47"/>
                <a:gd name="T28" fmla="*/ 5 w 53"/>
                <a:gd name="T29" fmla="*/ 9 h 47"/>
                <a:gd name="T30" fmla="*/ 3 w 53"/>
                <a:gd name="T31" fmla="*/ 13 h 47"/>
                <a:gd name="T32" fmla="*/ 1 w 53"/>
                <a:gd name="T33" fmla="*/ 17 h 47"/>
                <a:gd name="T34" fmla="*/ 0 w 53"/>
                <a:gd name="T35" fmla="*/ 22 h 47"/>
                <a:gd name="T36" fmla="*/ 0 w 53"/>
                <a:gd name="T37" fmla="*/ 26 h 47"/>
                <a:gd name="T38" fmla="*/ 1 w 53"/>
                <a:gd name="T39" fmla="*/ 31 h 47"/>
                <a:gd name="T40" fmla="*/ 3 w 53"/>
                <a:gd name="T41" fmla="*/ 35 h 47"/>
                <a:gd name="T42" fmla="*/ 5 w 53"/>
                <a:gd name="T43" fmla="*/ 39 h 47"/>
                <a:gd name="T44" fmla="*/ 8 w 53"/>
                <a:gd name="T45" fmla="*/ 42 h 47"/>
                <a:gd name="T46" fmla="*/ 12 w 53"/>
                <a:gd name="T47" fmla="*/ 45 h 47"/>
                <a:gd name="T48" fmla="*/ 16 w 53"/>
                <a:gd name="T49" fmla="*/ 46 h 47"/>
                <a:gd name="T50" fmla="*/ 21 w 53"/>
                <a:gd name="T51" fmla="*/ 47 h 47"/>
                <a:gd name="T52" fmla="*/ 25 w 53"/>
                <a:gd name="T53" fmla="*/ 47 h 47"/>
                <a:gd name="T54" fmla="*/ 28 w 53"/>
                <a:gd name="T55" fmla="*/ 47 h 47"/>
                <a:gd name="T56" fmla="*/ 31 w 53"/>
                <a:gd name="T57" fmla="*/ 46 h 47"/>
                <a:gd name="T58" fmla="*/ 34 w 53"/>
                <a:gd name="T59" fmla="*/ 45 h 47"/>
                <a:gd name="T60" fmla="*/ 37 w 53"/>
                <a:gd name="T61" fmla="*/ 43 h 47"/>
                <a:gd name="T62" fmla="*/ 39 w 53"/>
                <a:gd name="T63" fmla="*/ 41 h 47"/>
                <a:gd name="T64" fmla="*/ 42 w 53"/>
                <a:gd name="T65" fmla="*/ 38 h 47"/>
                <a:gd name="T66" fmla="*/ 43 w 53"/>
                <a:gd name="T67" fmla="*/ 36 h 47"/>
                <a:gd name="T68" fmla="*/ 44 w 53"/>
                <a:gd name="T69" fmla="*/ 34 h 47"/>
                <a:gd name="T70" fmla="*/ 45 w 53"/>
                <a:gd name="T71" fmla="*/ 34 h 47"/>
                <a:gd name="T72" fmla="*/ 46 w 53"/>
                <a:gd name="T73" fmla="*/ 34 h 47"/>
                <a:gd name="T74" fmla="*/ 49 w 53"/>
                <a:gd name="T75" fmla="*/ 33 h 47"/>
                <a:gd name="T76" fmla="*/ 51 w 53"/>
                <a:gd name="T77" fmla="*/ 30 h 47"/>
                <a:gd name="T78" fmla="*/ 52 w 53"/>
                <a:gd name="T79" fmla="*/ 27 h 47"/>
                <a:gd name="T80" fmla="*/ 52 w 53"/>
                <a:gd name="T81" fmla="*/ 23 h 47"/>
                <a:gd name="T82" fmla="*/ 51 w 53"/>
                <a:gd name="T83" fmla="*/ 19 h 47"/>
                <a:gd name="T84" fmla="*/ 49 w 53"/>
                <a:gd name="T85" fmla="*/ 16 h 47"/>
                <a:gd name="T86" fmla="*/ 46 w 53"/>
                <a:gd name="T87" fmla="*/ 1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3" h="47">
                  <a:moveTo>
                    <a:pt x="45" y="15"/>
                  </a:moveTo>
                  <a:lnTo>
                    <a:pt x="45" y="15"/>
                  </a:lnTo>
                  <a:lnTo>
                    <a:pt x="45" y="15"/>
                  </a:lnTo>
                  <a:lnTo>
                    <a:pt x="45" y="15"/>
                  </a:lnTo>
                  <a:lnTo>
                    <a:pt x="45" y="15"/>
                  </a:lnTo>
                  <a:lnTo>
                    <a:pt x="44" y="13"/>
                  </a:lnTo>
                  <a:lnTo>
                    <a:pt x="43" y="12"/>
                  </a:lnTo>
                  <a:lnTo>
                    <a:pt x="42" y="10"/>
                  </a:lnTo>
                  <a:lnTo>
                    <a:pt x="41" y="9"/>
                  </a:lnTo>
                  <a:lnTo>
                    <a:pt x="40" y="8"/>
                  </a:lnTo>
                  <a:lnTo>
                    <a:pt x="39" y="6"/>
                  </a:lnTo>
                  <a:lnTo>
                    <a:pt x="38" y="5"/>
                  </a:lnTo>
                  <a:lnTo>
                    <a:pt x="36" y="4"/>
                  </a:lnTo>
                  <a:lnTo>
                    <a:pt x="35" y="3"/>
                  </a:lnTo>
                  <a:lnTo>
                    <a:pt x="33" y="3"/>
                  </a:lnTo>
                  <a:lnTo>
                    <a:pt x="32" y="2"/>
                  </a:lnTo>
                  <a:lnTo>
                    <a:pt x="30" y="1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2"/>
                  </a:lnTo>
                  <a:lnTo>
                    <a:pt x="12" y="3"/>
                  </a:lnTo>
                  <a:lnTo>
                    <a:pt x="10" y="4"/>
                  </a:lnTo>
                  <a:lnTo>
                    <a:pt x="8" y="6"/>
                  </a:lnTo>
                  <a:lnTo>
                    <a:pt x="7" y="7"/>
                  </a:lnTo>
                  <a:lnTo>
                    <a:pt x="5" y="9"/>
                  </a:lnTo>
                  <a:lnTo>
                    <a:pt x="4" y="11"/>
                  </a:lnTo>
                  <a:lnTo>
                    <a:pt x="3" y="13"/>
                  </a:lnTo>
                  <a:lnTo>
                    <a:pt x="1" y="15"/>
                  </a:lnTo>
                  <a:lnTo>
                    <a:pt x="1" y="17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1" y="33"/>
                  </a:lnTo>
                  <a:lnTo>
                    <a:pt x="3" y="35"/>
                  </a:lnTo>
                  <a:lnTo>
                    <a:pt x="4" y="37"/>
                  </a:lnTo>
                  <a:lnTo>
                    <a:pt x="5" y="39"/>
                  </a:lnTo>
                  <a:lnTo>
                    <a:pt x="7" y="41"/>
                  </a:lnTo>
                  <a:lnTo>
                    <a:pt x="8" y="42"/>
                  </a:lnTo>
                  <a:lnTo>
                    <a:pt x="10" y="43"/>
                  </a:lnTo>
                  <a:lnTo>
                    <a:pt x="12" y="45"/>
                  </a:lnTo>
                  <a:lnTo>
                    <a:pt x="14" y="46"/>
                  </a:lnTo>
                  <a:lnTo>
                    <a:pt x="16" y="46"/>
                  </a:lnTo>
                  <a:lnTo>
                    <a:pt x="18" y="47"/>
                  </a:lnTo>
                  <a:lnTo>
                    <a:pt x="21" y="47"/>
                  </a:lnTo>
                  <a:lnTo>
                    <a:pt x="23" y="47"/>
                  </a:lnTo>
                  <a:lnTo>
                    <a:pt x="25" y="47"/>
                  </a:lnTo>
                  <a:lnTo>
                    <a:pt x="27" y="47"/>
                  </a:lnTo>
                  <a:lnTo>
                    <a:pt x="28" y="47"/>
                  </a:lnTo>
                  <a:lnTo>
                    <a:pt x="30" y="46"/>
                  </a:lnTo>
                  <a:lnTo>
                    <a:pt x="31" y="46"/>
                  </a:lnTo>
                  <a:lnTo>
                    <a:pt x="33" y="45"/>
                  </a:lnTo>
                  <a:lnTo>
                    <a:pt x="34" y="45"/>
                  </a:lnTo>
                  <a:lnTo>
                    <a:pt x="36" y="44"/>
                  </a:lnTo>
                  <a:lnTo>
                    <a:pt x="37" y="43"/>
                  </a:lnTo>
                  <a:lnTo>
                    <a:pt x="38" y="42"/>
                  </a:lnTo>
                  <a:lnTo>
                    <a:pt x="39" y="41"/>
                  </a:lnTo>
                  <a:lnTo>
                    <a:pt x="41" y="40"/>
                  </a:lnTo>
                  <a:lnTo>
                    <a:pt x="42" y="38"/>
                  </a:lnTo>
                  <a:lnTo>
                    <a:pt x="43" y="37"/>
                  </a:lnTo>
                  <a:lnTo>
                    <a:pt x="43" y="36"/>
                  </a:lnTo>
                  <a:lnTo>
                    <a:pt x="44" y="34"/>
                  </a:lnTo>
                  <a:lnTo>
                    <a:pt x="44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6" y="34"/>
                  </a:lnTo>
                  <a:lnTo>
                    <a:pt x="48" y="34"/>
                  </a:lnTo>
                  <a:lnTo>
                    <a:pt x="49" y="33"/>
                  </a:lnTo>
                  <a:lnTo>
                    <a:pt x="50" y="32"/>
                  </a:lnTo>
                  <a:lnTo>
                    <a:pt x="51" y="30"/>
                  </a:lnTo>
                  <a:lnTo>
                    <a:pt x="52" y="28"/>
                  </a:lnTo>
                  <a:lnTo>
                    <a:pt x="52" y="27"/>
                  </a:lnTo>
                  <a:lnTo>
                    <a:pt x="53" y="25"/>
                  </a:lnTo>
                  <a:lnTo>
                    <a:pt x="52" y="23"/>
                  </a:lnTo>
                  <a:lnTo>
                    <a:pt x="52" y="21"/>
                  </a:lnTo>
                  <a:lnTo>
                    <a:pt x="51" y="19"/>
                  </a:lnTo>
                  <a:lnTo>
                    <a:pt x="50" y="18"/>
                  </a:lnTo>
                  <a:lnTo>
                    <a:pt x="49" y="16"/>
                  </a:lnTo>
                  <a:lnTo>
                    <a:pt x="48" y="15"/>
                  </a:lnTo>
                  <a:lnTo>
                    <a:pt x="46" y="15"/>
                  </a:lnTo>
                  <a:lnTo>
                    <a:pt x="45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0" name="Freeform 367"/>
            <p:cNvSpPr>
              <a:spLocks/>
            </p:cNvSpPr>
            <p:nvPr/>
          </p:nvSpPr>
          <p:spPr bwMode="auto">
            <a:xfrm>
              <a:off x="4330" y="1748"/>
              <a:ext cx="47" cy="40"/>
            </a:xfrm>
            <a:custGeom>
              <a:avLst/>
              <a:gdLst>
                <a:gd name="T0" fmla="*/ 41 w 47"/>
                <a:gd name="T1" fmla="*/ 15 h 40"/>
                <a:gd name="T2" fmla="*/ 40 w 47"/>
                <a:gd name="T3" fmla="*/ 16 h 40"/>
                <a:gd name="T4" fmla="*/ 39 w 47"/>
                <a:gd name="T5" fmla="*/ 15 h 40"/>
                <a:gd name="T6" fmla="*/ 38 w 47"/>
                <a:gd name="T7" fmla="*/ 11 h 40"/>
                <a:gd name="T8" fmla="*/ 36 w 47"/>
                <a:gd name="T9" fmla="*/ 9 h 40"/>
                <a:gd name="T10" fmla="*/ 34 w 47"/>
                <a:gd name="T11" fmla="*/ 6 h 40"/>
                <a:gd name="T12" fmla="*/ 31 w 47"/>
                <a:gd name="T13" fmla="*/ 4 h 40"/>
                <a:gd name="T14" fmla="*/ 29 w 47"/>
                <a:gd name="T15" fmla="*/ 2 h 40"/>
                <a:gd name="T16" fmla="*/ 25 w 47"/>
                <a:gd name="T17" fmla="*/ 1 h 40"/>
                <a:gd name="T18" fmla="*/ 22 w 47"/>
                <a:gd name="T19" fmla="*/ 0 h 40"/>
                <a:gd name="T20" fmla="*/ 18 w 47"/>
                <a:gd name="T21" fmla="*/ 0 h 40"/>
                <a:gd name="T22" fmla="*/ 14 w 47"/>
                <a:gd name="T23" fmla="*/ 1 h 40"/>
                <a:gd name="T24" fmla="*/ 11 w 47"/>
                <a:gd name="T25" fmla="*/ 3 h 40"/>
                <a:gd name="T26" fmla="*/ 7 w 47"/>
                <a:gd name="T27" fmla="*/ 5 h 40"/>
                <a:gd name="T28" fmla="*/ 5 w 47"/>
                <a:gd name="T29" fmla="*/ 7 h 40"/>
                <a:gd name="T30" fmla="*/ 3 w 47"/>
                <a:gd name="T31" fmla="*/ 11 h 40"/>
                <a:gd name="T32" fmla="*/ 1 w 47"/>
                <a:gd name="T33" fmla="*/ 14 h 40"/>
                <a:gd name="T34" fmla="*/ 0 w 47"/>
                <a:gd name="T35" fmla="*/ 18 h 40"/>
                <a:gd name="T36" fmla="*/ 0 w 47"/>
                <a:gd name="T37" fmla="*/ 22 h 40"/>
                <a:gd name="T38" fmla="*/ 1 w 47"/>
                <a:gd name="T39" fmla="*/ 26 h 40"/>
                <a:gd name="T40" fmla="*/ 3 w 47"/>
                <a:gd name="T41" fmla="*/ 29 h 40"/>
                <a:gd name="T42" fmla="*/ 5 w 47"/>
                <a:gd name="T43" fmla="*/ 33 h 40"/>
                <a:gd name="T44" fmla="*/ 7 w 47"/>
                <a:gd name="T45" fmla="*/ 35 h 40"/>
                <a:gd name="T46" fmla="*/ 11 w 47"/>
                <a:gd name="T47" fmla="*/ 37 h 40"/>
                <a:gd name="T48" fmla="*/ 14 w 47"/>
                <a:gd name="T49" fmla="*/ 39 h 40"/>
                <a:gd name="T50" fmla="*/ 18 w 47"/>
                <a:gd name="T51" fmla="*/ 40 h 40"/>
                <a:gd name="T52" fmla="*/ 22 w 47"/>
                <a:gd name="T53" fmla="*/ 40 h 40"/>
                <a:gd name="T54" fmla="*/ 25 w 47"/>
                <a:gd name="T55" fmla="*/ 39 h 40"/>
                <a:gd name="T56" fmla="*/ 28 w 47"/>
                <a:gd name="T57" fmla="*/ 38 h 40"/>
                <a:gd name="T58" fmla="*/ 31 w 47"/>
                <a:gd name="T59" fmla="*/ 37 h 40"/>
                <a:gd name="T60" fmla="*/ 33 w 47"/>
                <a:gd name="T61" fmla="*/ 35 h 40"/>
                <a:gd name="T62" fmla="*/ 36 w 47"/>
                <a:gd name="T63" fmla="*/ 32 h 40"/>
                <a:gd name="T64" fmla="*/ 37 w 47"/>
                <a:gd name="T65" fmla="*/ 30 h 40"/>
                <a:gd name="T66" fmla="*/ 39 w 47"/>
                <a:gd name="T67" fmla="*/ 27 h 40"/>
                <a:gd name="T68" fmla="*/ 39 w 47"/>
                <a:gd name="T69" fmla="*/ 26 h 40"/>
                <a:gd name="T70" fmla="*/ 40 w 47"/>
                <a:gd name="T71" fmla="*/ 26 h 40"/>
                <a:gd name="T72" fmla="*/ 41 w 47"/>
                <a:gd name="T73" fmla="*/ 26 h 40"/>
                <a:gd name="T74" fmla="*/ 42 w 47"/>
                <a:gd name="T75" fmla="*/ 27 h 40"/>
                <a:gd name="T76" fmla="*/ 43 w 47"/>
                <a:gd name="T77" fmla="*/ 27 h 40"/>
                <a:gd name="T78" fmla="*/ 45 w 47"/>
                <a:gd name="T79" fmla="*/ 26 h 40"/>
                <a:gd name="T80" fmla="*/ 46 w 47"/>
                <a:gd name="T81" fmla="*/ 24 h 40"/>
                <a:gd name="T82" fmla="*/ 47 w 47"/>
                <a:gd name="T83" fmla="*/ 22 h 40"/>
                <a:gd name="T84" fmla="*/ 47 w 47"/>
                <a:gd name="T85" fmla="*/ 20 h 40"/>
                <a:gd name="T86" fmla="*/ 46 w 47"/>
                <a:gd name="T87" fmla="*/ 18 h 40"/>
                <a:gd name="T88" fmla="*/ 45 w 47"/>
                <a:gd name="T89" fmla="*/ 16 h 40"/>
                <a:gd name="T90" fmla="*/ 43 w 47"/>
                <a:gd name="T91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7" h="40">
                  <a:moveTo>
                    <a:pt x="42" y="15"/>
                  </a:moveTo>
                  <a:lnTo>
                    <a:pt x="41" y="15"/>
                  </a:lnTo>
                  <a:lnTo>
                    <a:pt x="41" y="16"/>
                  </a:lnTo>
                  <a:lnTo>
                    <a:pt x="40" y="16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39" y="13"/>
                  </a:lnTo>
                  <a:lnTo>
                    <a:pt x="38" y="11"/>
                  </a:lnTo>
                  <a:lnTo>
                    <a:pt x="37" y="10"/>
                  </a:lnTo>
                  <a:lnTo>
                    <a:pt x="36" y="9"/>
                  </a:lnTo>
                  <a:lnTo>
                    <a:pt x="35" y="7"/>
                  </a:lnTo>
                  <a:lnTo>
                    <a:pt x="34" y="6"/>
                  </a:lnTo>
                  <a:lnTo>
                    <a:pt x="33" y="5"/>
                  </a:lnTo>
                  <a:lnTo>
                    <a:pt x="31" y="4"/>
                  </a:lnTo>
                  <a:lnTo>
                    <a:pt x="30" y="3"/>
                  </a:lnTo>
                  <a:lnTo>
                    <a:pt x="29" y="2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1" y="3"/>
                  </a:lnTo>
                  <a:lnTo>
                    <a:pt x="9" y="4"/>
                  </a:lnTo>
                  <a:lnTo>
                    <a:pt x="7" y="5"/>
                  </a:lnTo>
                  <a:lnTo>
                    <a:pt x="6" y="6"/>
                  </a:lnTo>
                  <a:lnTo>
                    <a:pt x="5" y="7"/>
                  </a:lnTo>
                  <a:lnTo>
                    <a:pt x="4" y="9"/>
                  </a:lnTo>
                  <a:lnTo>
                    <a:pt x="3" y="11"/>
                  </a:lnTo>
                  <a:lnTo>
                    <a:pt x="2" y="12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2" y="28"/>
                  </a:lnTo>
                  <a:lnTo>
                    <a:pt x="3" y="29"/>
                  </a:lnTo>
                  <a:lnTo>
                    <a:pt x="4" y="31"/>
                  </a:lnTo>
                  <a:lnTo>
                    <a:pt x="5" y="33"/>
                  </a:lnTo>
                  <a:lnTo>
                    <a:pt x="6" y="34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1" y="37"/>
                  </a:lnTo>
                  <a:lnTo>
                    <a:pt x="12" y="38"/>
                  </a:lnTo>
                  <a:lnTo>
                    <a:pt x="14" y="39"/>
                  </a:lnTo>
                  <a:lnTo>
                    <a:pt x="16" y="39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2" y="40"/>
                  </a:lnTo>
                  <a:lnTo>
                    <a:pt x="23" y="39"/>
                  </a:lnTo>
                  <a:lnTo>
                    <a:pt x="25" y="39"/>
                  </a:lnTo>
                  <a:lnTo>
                    <a:pt x="27" y="39"/>
                  </a:lnTo>
                  <a:lnTo>
                    <a:pt x="28" y="38"/>
                  </a:lnTo>
                  <a:lnTo>
                    <a:pt x="29" y="37"/>
                  </a:lnTo>
                  <a:lnTo>
                    <a:pt x="31" y="37"/>
                  </a:lnTo>
                  <a:lnTo>
                    <a:pt x="32" y="36"/>
                  </a:lnTo>
                  <a:lnTo>
                    <a:pt x="33" y="35"/>
                  </a:lnTo>
                  <a:lnTo>
                    <a:pt x="35" y="33"/>
                  </a:lnTo>
                  <a:lnTo>
                    <a:pt x="36" y="32"/>
                  </a:lnTo>
                  <a:lnTo>
                    <a:pt x="36" y="31"/>
                  </a:lnTo>
                  <a:lnTo>
                    <a:pt x="37" y="30"/>
                  </a:lnTo>
                  <a:lnTo>
                    <a:pt x="38" y="28"/>
                  </a:lnTo>
                  <a:lnTo>
                    <a:pt x="39" y="27"/>
                  </a:lnTo>
                  <a:lnTo>
                    <a:pt x="39" y="25"/>
                  </a:lnTo>
                  <a:lnTo>
                    <a:pt x="39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1" y="26"/>
                  </a:lnTo>
                  <a:lnTo>
                    <a:pt x="41" y="26"/>
                  </a:lnTo>
                  <a:lnTo>
                    <a:pt x="41" y="27"/>
                  </a:lnTo>
                  <a:lnTo>
                    <a:pt x="42" y="27"/>
                  </a:lnTo>
                  <a:lnTo>
                    <a:pt x="42" y="27"/>
                  </a:lnTo>
                  <a:lnTo>
                    <a:pt x="43" y="27"/>
                  </a:lnTo>
                  <a:lnTo>
                    <a:pt x="44" y="26"/>
                  </a:lnTo>
                  <a:lnTo>
                    <a:pt x="45" y="26"/>
                  </a:lnTo>
                  <a:lnTo>
                    <a:pt x="45" y="25"/>
                  </a:lnTo>
                  <a:lnTo>
                    <a:pt x="46" y="24"/>
                  </a:lnTo>
                  <a:lnTo>
                    <a:pt x="46" y="23"/>
                  </a:lnTo>
                  <a:lnTo>
                    <a:pt x="47" y="22"/>
                  </a:lnTo>
                  <a:lnTo>
                    <a:pt x="47" y="21"/>
                  </a:lnTo>
                  <a:lnTo>
                    <a:pt x="47" y="20"/>
                  </a:lnTo>
                  <a:lnTo>
                    <a:pt x="46" y="19"/>
                  </a:lnTo>
                  <a:lnTo>
                    <a:pt x="46" y="18"/>
                  </a:lnTo>
                  <a:lnTo>
                    <a:pt x="45" y="17"/>
                  </a:lnTo>
                  <a:lnTo>
                    <a:pt x="45" y="16"/>
                  </a:lnTo>
                  <a:lnTo>
                    <a:pt x="44" y="16"/>
                  </a:lnTo>
                  <a:lnTo>
                    <a:pt x="43" y="15"/>
                  </a:lnTo>
                  <a:lnTo>
                    <a:pt x="42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1" name="Freeform 368"/>
            <p:cNvSpPr>
              <a:spLocks/>
            </p:cNvSpPr>
            <p:nvPr/>
          </p:nvSpPr>
          <p:spPr bwMode="auto">
            <a:xfrm>
              <a:off x="4371" y="1771"/>
              <a:ext cx="3" cy="3"/>
            </a:xfrm>
            <a:custGeom>
              <a:avLst/>
              <a:gdLst>
                <a:gd name="T0" fmla="*/ 1 w 3"/>
                <a:gd name="T1" fmla="*/ 3 h 3"/>
                <a:gd name="T2" fmla="*/ 2 w 3"/>
                <a:gd name="T3" fmla="*/ 3 h 3"/>
                <a:gd name="T4" fmla="*/ 2 w 3"/>
                <a:gd name="T5" fmla="*/ 2 h 3"/>
                <a:gd name="T6" fmla="*/ 3 w 3"/>
                <a:gd name="T7" fmla="*/ 2 h 3"/>
                <a:gd name="T8" fmla="*/ 3 w 3"/>
                <a:gd name="T9" fmla="*/ 1 h 3"/>
                <a:gd name="T10" fmla="*/ 3 w 3"/>
                <a:gd name="T11" fmla="*/ 1 h 3"/>
                <a:gd name="T12" fmla="*/ 2 w 3"/>
                <a:gd name="T13" fmla="*/ 0 h 3"/>
                <a:gd name="T14" fmla="*/ 2 w 3"/>
                <a:gd name="T15" fmla="*/ 0 h 3"/>
                <a:gd name="T16" fmla="*/ 1 w 3"/>
                <a:gd name="T17" fmla="*/ 0 h 3"/>
                <a:gd name="T18" fmla="*/ 1 w 3"/>
                <a:gd name="T19" fmla="*/ 0 h 3"/>
                <a:gd name="T20" fmla="*/ 0 w 3"/>
                <a:gd name="T21" fmla="*/ 0 h 3"/>
                <a:gd name="T22" fmla="*/ 0 w 3"/>
                <a:gd name="T23" fmla="*/ 1 h 3"/>
                <a:gd name="T24" fmla="*/ 0 w 3"/>
                <a:gd name="T25" fmla="*/ 1 h 3"/>
                <a:gd name="T26" fmla="*/ 0 w 3"/>
                <a:gd name="T27" fmla="*/ 2 h 3"/>
                <a:gd name="T28" fmla="*/ 0 w 3"/>
                <a:gd name="T29" fmla="*/ 2 h 3"/>
                <a:gd name="T30" fmla="*/ 1 w 3"/>
                <a:gd name="T31" fmla="*/ 3 h 3"/>
                <a:gd name="T32" fmla="*/ 1 w 3"/>
                <a:gd name="T3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2" name="Freeform 369"/>
            <p:cNvSpPr>
              <a:spLocks/>
            </p:cNvSpPr>
            <p:nvPr/>
          </p:nvSpPr>
          <p:spPr bwMode="auto">
            <a:xfrm>
              <a:off x="4341" y="1776"/>
              <a:ext cx="19" cy="6"/>
            </a:xfrm>
            <a:custGeom>
              <a:avLst/>
              <a:gdLst>
                <a:gd name="T0" fmla="*/ 0 w 19"/>
                <a:gd name="T1" fmla="*/ 0 h 6"/>
                <a:gd name="T2" fmla="*/ 0 w 19"/>
                <a:gd name="T3" fmla="*/ 1 h 6"/>
                <a:gd name="T4" fmla="*/ 0 w 19"/>
                <a:gd name="T5" fmla="*/ 1 h 6"/>
                <a:gd name="T6" fmla="*/ 1 w 19"/>
                <a:gd name="T7" fmla="*/ 2 h 6"/>
                <a:gd name="T8" fmla="*/ 1 w 19"/>
                <a:gd name="T9" fmla="*/ 3 h 6"/>
                <a:gd name="T10" fmla="*/ 1 w 19"/>
                <a:gd name="T11" fmla="*/ 3 h 6"/>
                <a:gd name="T12" fmla="*/ 2 w 19"/>
                <a:gd name="T13" fmla="*/ 4 h 6"/>
                <a:gd name="T14" fmla="*/ 3 w 19"/>
                <a:gd name="T15" fmla="*/ 4 h 6"/>
                <a:gd name="T16" fmla="*/ 3 w 19"/>
                <a:gd name="T17" fmla="*/ 5 h 6"/>
                <a:gd name="T18" fmla="*/ 5 w 19"/>
                <a:gd name="T19" fmla="*/ 6 h 6"/>
                <a:gd name="T20" fmla="*/ 6 w 19"/>
                <a:gd name="T21" fmla="*/ 6 h 6"/>
                <a:gd name="T22" fmla="*/ 7 w 19"/>
                <a:gd name="T23" fmla="*/ 6 h 6"/>
                <a:gd name="T24" fmla="*/ 8 w 19"/>
                <a:gd name="T25" fmla="*/ 6 h 6"/>
                <a:gd name="T26" fmla="*/ 9 w 19"/>
                <a:gd name="T27" fmla="*/ 6 h 6"/>
                <a:gd name="T28" fmla="*/ 10 w 19"/>
                <a:gd name="T29" fmla="*/ 6 h 6"/>
                <a:gd name="T30" fmla="*/ 10 w 19"/>
                <a:gd name="T31" fmla="*/ 6 h 6"/>
                <a:gd name="T32" fmla="*/ 11 w 19"/>
                <a:gd name="T33" fmla="*/ 6 h 6"/>
                <a:gd name="T34" fmla="*/ 19 w 19"/>
                <a:gd name="T35" fmla="*/ 0 h 6"/>
                <a:gd name="T36" fmla="*/ 0 w 19"/>
                <a:gd name="T3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" h="6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5" y="6"/>
                  </a:lnTo>
                  <a:lnTo>
                    <a:pt x="6" y="6"/>
                  </a:lnTo>
                  <a:lnTo>
                    <a:pt x="7" y="6"/>
                  </a:lnTo>
                  <a:lnTo>
                    <a:pt x="8" y="6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3" name="Freeform 370"/>
            <p:cNvSpPr>
              <a:spLocks/>
            </p:cNvSpPr>
            <p:nvPr/>
          </p:nvSpPr>
          <p:spPr bwMode="auto">
            <a:xfrm>
              <a:off x="4343" y="1777"/>
              <a:ext cx="12" cy="2"/>
            </a:xfrm>
            <a:custGeom>
              <a:avLst/>
              <a:gdLst>
                <a:gd name="T0" fmla="*/ 0 w 12"/>
                <a:gd name="T1" fmla="*/ 0 h 2"/>
                <a:gd name="T2" fmla="*/ 1 w 12"/>
                <a:gd name="T3" fmla="*/ 2 h 2"/>
                <a:gd name="T4" fmla="*/ 9 w 12"/>
                <a:gd name="T5" fmla="*/ 2 h 2"/>
                <a:gd name="T6" fmla="*/ 12 w 12"/>
                <a:gd name="T7" fmla="*/ 0 h 2"/>
                <a:gd name="T8" fmla="*/ 0 w 1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">
                  <a:moveTo>
                    <a:pt x="0" y="0"/>
                  </a:moveTo>
                  <a:lnTo>
                    <a:pt x="1" y="2"/>
                  </a:lnTo>
                  <a:lnTo>
                    <a:pt x="9" y="2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4" name="Freeform 371"/>
            <p:cNvSpPr>
              <a:spLocks/>
            </p:cNvSpPr>
            <p:nvPr/>
          </p:nvSpPr>
          <p:spPr bwMode="auto">
            <a:xfrm>
              <a:off x="4338" y="1756"/>
              <a:ext cx="5" cy="5"/>
            </a:xfrm>
            <a:custGeom>
              <a:avLst/>
              <a:gdLst>
                <a:gd name="T0" fmla="*/ 2 w 5"/>
                <a:gd name="T1" fmla="*/ 5 h 5"/>
                <a:gd name="T2" fmla="*/ 3 w 5"/>
                <a:gd name="T3" fmla="*/ 5 h 5"/>
                <a:gd name="T4" fmla="*/ 4 w 5"/>
                <a:gd name="T5" fmla="*/ 4 h 5"/>
                <a:gd name="T6" fmla="*/ 5 w 5"/>
                <a:gd name="T7" fmla="*/ 4 h 5"/>
                <a:gd name="T8" fmla="*/ 5 w 5"/>
                <a:gd name="T9" fmla="*/ 3 h 5"/>
                <a:gd name="T10" fmla="*/ 5 w 5"/>
                <a:gd name="T11" fmla="*/ 2 h 5"/>
                <a:gd name="T12" fmla="*/ 4 w 5"/>
                <a:gd name="T13" fmla="*/ 1 h 5"/>
                <a:gd name="T14" fmla="*/ 3 w 5"/>
                <a:gd name="T15" fmla="*/ 1 h 5"/>
                <a:gd name="T16" fmla="*/ 2 w 5"/>
                <a:gd name="T17" fmla="*/ 0 h 5"/>
                <a:gd name="T18" fmla="*/ 1 w 5"/>
                <a:gd name="T19" fmla="*/ 1 h 5"/>
                <a:gd name="T20" fmla="*/ 1 w 5"/>
                <a:gd name="T21" fmla="*/ 1 h 5"/>
                <a:gd name="T22" fmla="*/ 0 w 5"/>
                <a:gd name="T23" fmla="*/ 2 h 5"/>
                <a:gd name="T24" fmla="*/ 0 w 5"/>
                <a:gd name="T25" fmla="*/ 3 h 5"/>
                <a:gd name="T26" fmla="*/ 0 w 5"/>
                <a:gd name="T27" fmla="*/ 4 h 5"/>
                <a:gd name="T28" fmla="*/ 1 w 5"/>
                <a:gd name="T29" fmla="*/ 4 h 5"/>
                <a:gd name="T30" fmla="*/ 1 w 5"/>
                <a:gd name="T31" fmla="*/ 5 h 5"/>
                <a:gd name="T32" fmla="*/ 2 w 5"/>
                <a:gd name="T3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5">
                  <a:moveTo>
                    <a:pt x="2" y="5"/>
                  </a:move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5" name="Freeform 372"/>
            <p:cNvSpPr>
              <a:spLocks/>
            </p:cNvSpPr>
            <p:nvPr/>
          </p:nvSpPr>
          <p:spPr bwMode="auto">
            <a:xfrm>
              <a:off x="4353" y="1756"/>
              <a:ext cx="6" cy="6"/>
            </a:xfrm>
            <a:custGeom>
              <a:avLst/>
              <a:gdLst>
                <a:gd name="T0" fmla="*/ 3 w 6"/>
                <a:gd name="T1" fmla="*/ 6 h 6"/>
                <a:gd name="T2" fmla="*/ 4 w 6"/>
                <a:gd name="T3" fmla="*/ 6 h 6"/>
                <a:gd name="T4" fmla="*/ 5 w 6"/>
                <a:gd name="T5" fmla="*/ 5 h 6"/>
                <a:gd name="T6" fmla="*/ 6 w 6"/>
                <a:gd name="T7" fmla="*/ 4 h 6"/>
                <a:gd name="T8" fmla="*/ 6 w 6"/>
                <a:gd name="T9" fmla="*/ 3 h 6"/>
                <a:gd name="T10" fmla="*/ 6 w 6"/>
                <a:gd name="T11" fmla="*/ 2 h 6"/>
                <a:gd name="T12" fmla="*/ 5 w 6"/>
                <a:gd name="T13" fmla="*/ 1 h 6"/>
                <a:gd name="T14" fmla="*/ 4 w 6"/>
                <a:gd name="T15" fmla="*/ 1 h 6"/>
                <a:gd name="T16" fmla="*/ 3 w 6"/>
                <a:gd name="T17" fmla="*/ 0 h 6"/>
                <a:gd name="T18" fmla="*/ 3 w 6"/>
                <a:gd name="T19" fmla="*/ 1 h 6"/>
                <a:gd name="T20" fmla="*/ 2 w 6"/>
                <a:gd name="T21" fmla="*/ 1 h 6"/>
                <a:gd name="T22" fmla="*/ 2 w 6"/>
                <a:gd name="T23" fmla="*/ 1 h 6"/>
                <a:gd name="T24" fmla="*/ 1 w 6"/>
                <a:gd name="T25" fmla="*/ 1 h 6"/>
                <a:gd name="T26" fmla="*/ 1 w 6"/>
                <a:gd name="T27" fmla="*/ 2 h 6"/>
                <a:gd name="T28" fmla="*/ 1 w 6"/>
                <a:gd name="T29" fmla="*/ 2 h 6"/>
                <a:gd name="T30" fmla="*/ 0 w 6"/>
                <a:gd name="T31" fmla="*/ 3 h 6"/>
                <a:gd name="T32" fmla="*/ 0 w 6"/>
                <a:gd name="T33" fmla="*/ 3 h 6"/>
                <a:gd name="T34" fmla="*/ 0 w 6"/>
                <a:gd name="T35" fmla="*/ 4 h 6"/>
                <a:gd name="T36" fmla="*/ 1 w 6"/>
                <a:gd name="T37" fmla="*/ 4 h 6"/>
                <a:gd name="T38" fmla="*/ 1 w 6"/>
                <a:gd name="T39" fmla="*/ 5 h 6"/>
                <a:gd name="T40" fmla="*/ 1 w 6"/>
                <a:gd name="T41" fmla="*/ 5 h 6"/>
                <a:gd name="T42" fmla="*/ 2 w 6"/>
                <a:gd name="T43" fmla="*/ 6 h 6"/>
                <a:gd name="T44" fmla="*/ 2 w 6"/>
                <a:gd name="T45" fmla="*/ 6 h 6"/>
                <a:gd name="T46" fmla="*/ 3 w 6"/>
                <a:gd name="T47" fmla="*/ 6 h 6"/>
                <a:gd name="T48" fmla="*/ 3 w 6"/>
                <a:gd name="T4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" h="6">
                  <a:moveTo>
                    <a:pt x="3" y="6"/>
                  </a:moveTo>
                  <a:lnTo>
                    <a:pt x="4" y="6"/>
                  </a:lnTo>
                  <a:lnTo>
                    <a:pt x="5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6" name="Freeform 373"/>
            <p:cNvSpPr>
              <a:spLocks/>
            </p:cNvSpPr>
            <p:nvPr/>
          </p:nvSpPr>
          <p:spPr bwMode="auto">
            <a:xfrm>
              <a:off x="4340" y="1757"/>
              <a:ext cx="11" cy="14"/>
            </a:xfrm>
            <a:custGeom>
              <a:avLst/>
              <a:gdLst>
                <a:gd name="T0" fmla="*/ 3 w 11"/>
                <a:gd name="T1" fmla="*/ 12 h 14"/>
                <a:gd name="T2" fmla="*/ 8 w 11"/>
                <a:gd name="T3" fmla="*/ 3 h 14"/>
                <a:gd name="T4" fmla="*/ 8 w 11"/>
                <a:gd name="T5" fmla="*/ 0 h 14"/>
                <a:gd name="T6" fmla="*/ 0 w 11"/>
                <a:gd name="T7" fmla="*/ 14 h 14"/>
                <a:gd name="T8" fmla="*/ 11 w 11"/>
                <a:gd name="T9" fmla="*/ 14 h 14"/>
                <a:gd name="T10" fmla="*/ 11 w 11"/>
                <a:gd name="T11" fmla="*/ 12 h 14"/>
                <a:gd name="T12" fmla="*/ 3 w 11"/>
                <a:gd name="T13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4">
                  <a:moveTo>
                    <a:pt x="3" y="12"/>
                  </a:moveTo>
                  <a:lnTo>
                    <a:pt x="8" y="3"/>
                  </a:lnTo>
                  <a:lnTo>
                    <a:pt x="8" y="0"/>
                  </a:lnTo>
                  <a:lnTo>
                    <a:pt x="0" y="14"/>
                  </a:lnTo>
                  <a:lnTo>
                    <a:pt x="11" y="14"/>
                  </a:lnTo>
                  <a:lnTo>
                    <a:pt x="11" y="12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16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428" name="Rectangle 375"/>
          <p:cNvSpPr>
            <a:spLocks noChangeArrowheads="1"/>
          </p:cNvSpPr>
          <p:nvPr/>
        </p:nvSpPr>
        <p:spPr bwMode="auto">
          <a:xfrm>
            <a:off x="5314564" y="5619605"/>
            <a:ext cx="408056" cy="252367"/>
          </a:xfrm>
          <a:prstGeom prst="rect">
            <a:avLst/>
          </a:prstGeom>
          <a:noFill/>
          <a:ln w="9525" cap="rnd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9" name="Rectangle 376"/>
          <p:cNvSpPr>
            <a:spLocks noChangeArrowheads="1"/>
          </p:cNvSpPr>
          <p:nvPr/>
        </p:nvSpPr>
        <p:spPr bwMode="auto">
          <a:xfrm>
            <a:off x="5722620" y="5621048"/>
            <a:ext cx="408056" cy="252367"/>
          </a:xfrm>
          <a:prstGeom prst="rect">
            <a:avLst/>
          </a:prstGeom>
          <a:noFill/>
          <a:ln w="9525" cap="rnd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 b="1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430" name="Picture 377"/>
          <p:cNvPicPr>
            <a:picLocks noChangeAspect="1" noChangeArrowheads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10299" y="5364355"/>
            <a:ext cx="413743" cy="2610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31" name="Group 380"/>
          <p:cNvGrpSpPr>
            <a:grpSpLocks/>
          </p:cNvGrpSpPr>
          <p:nvPr/>
        </p:nvGrpSpPr>
        <p:grpSpPr bwMode="auto">
          <a:xfrm>
            <a:off x="5829254" y="5362913"/>
            <a:ext cx="167772" cy="252367"/>
            <a:chOff x="4228" y="1548"/>
            <a:chExt cx="118" cy="175"/>
          </a:xfrm>
        </p:grpSpPr>
        <p:pic>
          <p:nvPicPr>
            <p:cNvPr id="432" name="Picture 378"/>
            <p:cNvPicPr>
              <a:picLocks noChangeAspect="1" noChangeArrowheads="1"/>
            </p:cNvPicPr>
            <p:nvPr/>
          </p:nvPicPr>
          <p:blipFill>
            <a:blip r:embed="rId2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28" y="1548"/>
              <a:ext cx="118" cy="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3" name="Picture 379"/>
            <p:cNvPicPr>
              <a:picLocks noChangeAspect="1" noChangeArrowheads="1"/>
            </p:cNvPicPr>
            <p:nvPr/>
          </p:nvPicPr>
          <p:blipFill>
            <a:blip r:embed="rId2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28" y="1548"/>
              <a:ext cx="118" cy="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36" name="Text Box 43"/>
          <p:cNvSpPr txBox="1">
            <a:spLocks noChangeArrowheads="1"/>
          </p:cNvSpPr>
          <p:nvPr/>
        </p:nvSpPr>
        <p:spPr bwMode="auto">
          <a:xfrm>
            <a:off x="5130711" y="5947776"/>
            <a:ext cx="1214242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</a:p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(Remote site)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539" name="左カーブ矢印 538"/>
          <p:cNvSpPr/>
          <p:nvPr/>
        </p:nvSpPr>
        <p:spPr bwMode="auto">
          <a:xfrm>
            <a:off x="7429480" y="4916363"/>
            <a:ext cx="266569" cy="512440"/>
          </a:xfrm>
          <a:prstGeom prst="curvedLeftArrow">
            <a:avLst>
              <a:gd name="adj1" fmla="val 39902"/>
              <a:gd name="adj2" fmla="val 39902"/>
              <a:gd name="adj3" fmla="val 25000"/>
            </a:avLst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540" name="Text Box 43"/>
          <p:cNvSpPr txBox="1">
            <a:spLocks noChangeArrowheads="1"/>
          </p:cNvSpPr>
          <p:nvPr/>
        </p:nvSpPr>
        <p:spPr bwMode="auto">
          <a:xfrm>
            <a:off x="7153643" y="5459204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</a:t>
            </a:r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epeat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800" name="正方形/長方形 6"/>
          <p:cNvSpPr>
            <a:spLocks noChangeArrowheads="1"/>
          </p:cNvSpPr>
          <p:nvPr/>
        </p:nvSpPr>
        <p:spPr bwMode="auto">
          <a:xfrm>
            <a:off x="357188" y="842228"/>
            <a:ext cx="8552350" cy="4385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285750" indent="-285750" eaLnBrk="1" hangingPunct="1">
              <a:lnSpc>
                <a:spcPts val="2700"/>
              </a:lnSpc>
              <a:spcAft>
                <a:spcPct val="10000"/>
              </a:spcAft>
              <a:buFont typeface="Wingdings" panose="05000000000000000000" pitchFamily="2" charset="2"/>
              <a:buChar char="n"/>
            </a:pPr>
            <a:r>
              <a:rPr kumimoji="1" lang="en-US" altLang="ja-JP" b="1" dirty="0" smtClean="0">
                <a:latin typeface="Arial" panose="020B0604020202020204" pitchFamily="34" charset="0"/>
                <a:cs typeface="Arial" panose="020B0604020202020204" pitchFamily="34" charset="0"/>
              </a:rPr>
              <a:t>In case of Multiple connection / Contents Sharing / Single Stream</a:t>
            </a:r>
            <a:endParaRPr kumimoji="1" lang="ja-JP" alt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1" name="Rectangle 12"/>
          <p:cNvSpPr>
            <a:spLocks noChangeArrowheads="1"/>
          </p:cNvSpPr>
          <p:nvPr/>
        </p:nvSpPr>
        <p:spPr bwMode="auto">
          <a:xfrm>
            <a:off x="380458" y="1416080"/>
            <a:ext cx="3213958" cy="253533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lIns="72000" rIns="72000" anchor="ctr"/>
          <a:lstStyle/>
          <a:p>
            <a:pPr>
              <a:lnSpc>
                <a:spcPct val="110000"/>
              </a:lnSpc>
            </a:pPr>
            <a:r>
              <a:rPr lang="en-US" altLang="ja-JP" sz="1200" b="1" u="sng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Single Monitor (HDMI 1 only) </a:t>
            </a:r>
          </a:p>
        </p:txBody>
      </p:sp>
      <p:sp>
        <p:nvSpPr>
          <p:cNvPr id="802" name="円/楕円 801"/>
          <p:cNvSpPr/>
          <p:nvPr/>
        </p:nvSpPr>
        <p:spPr bwMode="auto">
          <a:xfrm>
            <a:off x="346848" y="2663012"/>
            <a:ext cx="2005582" cy="984911"/>
          </a:xfrm>
          <a:prstGeom prst="ellipse">
            <a:avLst/>
          </a:prstGeom>
          <a:solidFill>
            <a:srgbClr val="FF9966">
              <a:alpha val="50000"/>
            </a:srgbClr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9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pic>
        <p:nvPicPr>
          <p:cNvPr id="803" name="Picture 2"/>
          <p:cNvPicPr>
            <a:picLocks noChangeAspect="1" noChangeArrowheads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0474" y="2297887"/>
            <a:ext cx="103505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04" name="Picture 2"/>
          <p:cNvPicPr>
            <a:picLocks noChangeAspect="1" noChangeArrowheads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4168" y="3244091"/>
            <a:ext cx="738187" cy="2604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05" name="Picture 2"/>
          <p:cNvPicPr>
            <a:picLocks noChangeAspect="1" noChangeArrowheads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52430" y="3244091"/>
            <a:ext cx="738187" cy="2604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06" name="Line 30"/>
          <p:cNvSpPr>
            <a:spLocks noChangeShapeType="1"/>
          </p:cNvSpPr>
          <p:nvPr/>
        </p:nvSpPr>
        <p:spPr bwMode="auto">
          <a:xfrm flipH="1">
            <a:off x="1540495" y="2641746"/>
            <a:ext cx="266852" cy="549984"/>
          </a:xfrm>
          <a:prstGeom prst="line">
            <a:avLst/>
          </a:prstGeom>
          <a:noFill/>
          <a:ln w="38100">
            <a:solidFill>
              <a:srgbClr val="0000FF"/>
            </a:solidFill>
            <a:prstDash val="sysDot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 sz="900" b="1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807" name="Line 30"/>
          <p:cNvSpPr>
            <a:spLocks noChangeShapeType="1"/>
          </p:cNvSpPr>
          <p:nvPr/>
        </p:nvSpPr>
        <p:spPr bwMode="auto">
          <a:xfrm>
            <a:off x="2294522" y="2641747"/>
            <a:ext cx="282445" cy="549983"/>
          </a:xfrm>
          <a:prstGeom prst="line">
            <a:avLst/>
          </a:prstGeom>
          <a:noFill/>
          <a:ln w="38100">
            <a:solidFill>
              <a:srgbClr val="0000FF"/>
            </a:solidFill>
            <a:prstDash val="sysDot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 sz="900" b="1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808" name="Text Box 43"/>
          <p:cNvSpPr txBox="1">
            <a:spLocks noChangeArrowheads="1"/>
          </p:cNvSpPr>
          <p:nvPr/>
        </p:nvSpPr>
        <p:spPr bwMode="auto">
          <a:xfrm>
            <a:off x="1511226" y="2134635"/>
            <a:ext cx="102937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(Embedded MCU)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pic>
        <p:nvPicPr>
          <p:cNvPr id="809" name="Picture 881"/>
          <p:cNvPicPr>
            <a:picLocks noChangeAspect="1" noChangeArrowheads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8107" y="2019654"/>
            <a:ext cx="311223" cy="4607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0" name="Text Box 43"/>
          <p:cNvSpPr txBox="1">
            <a:spLocks noChangeArrowheads="1"/>
          </p:cNvSpPr>
          <p:nvPr/>
        </p:nvSpPr>
        <p:spPr bwMode="auto">
          <a:xfrm>
            <a:off x="346848" y="2702814"/>
            <a:ext cx="102937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9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9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cxnSp>
        <p:nvCxnSpPr>
          <p:cNvPr id="811" name="直線コネクタ 810"/>
          <p:cNvCxnSpPr>
            <a:stCxn id="818" idx="2"/>
            <a:endCxn id="804" idx="1"/>
          </p:cNvCxnSpPr>
          <p:nvPr/>
        </p:nvCxnSpPr>
        <p:spPr bwMode="auto">
          <a:xfrm>
            <a:off x="870966" y="3268117"/>
            <a:ext cx="153202" cy="106176"/>
          </a:xfrm>
          <a:prstGeom prst="line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812" name="Text Box 43"/>
          <p:cNvSpPr txBox="1">
            <a:spLocks noChangeArrowheads="1"/>
          </p:cNvSpPr>
          <p:nvPr/>
        </p:nvSpPr>
        <p:spPr bwMode="auto">
          <a:xfrm>
            <a:off x="1510496" y="1965463"/>
            <a:ext cx="102937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9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Receiver</a:t>
            </a:r>
            <a:endParaRPr lang="ja-JP" altLang="en-US" sz="9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813" name="Text Box 43"/>
          <p:cNvSpPr txBox="1">
            <a:spLocks noChangeArrowheads="1"/>
          </p:cNvSpPr>
          <p:nvPr/>
        </p:nvSpPr>
        <p:spPr bwMode="auto">
          <a:xfrm>
            <a:off x="861537" y="3421476"/>
            <a:ext cx="102937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900" b="1" dirty="0" smtClean="0">
                <a:solidFill>
                  <a:srgbClr val="FF0000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Sender</a:t>
            </a:r>
            <a:endParaRPr lang="ja-JP" altLang="en-US" sz="900" b="1" dirty="0">
              <a:solidFill>
                <a:srgbClr val="FF0000"/>
              </a:solidFill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814" name="Text Box 43"/>
          <p:cNvSpPr txBox="1">
            <a:spLocks noChangeArrowheads="1"/>
          </p:cNvSpPr>
          <p:nvPr/>
        </p:nvSpPr>
        <p:spPr bwMode="auto">
          <a:xfrm>
            <a:off x="2204307" y="3421476"/>
            <a:ext cx="102937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9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Receiver</a:t>
            </a:r>
            <a:endParaRPr lang="ja-JP" altLang="en-US" sz="9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pic>
        <p:nvPicPr>
          <p:cNvPr id="815" name="Picture 883"/>
          <p:cNvPicPr>
            <a:picLocks noChangeAspect="1" noChangeArrowheads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3921" y="2957066"/>
            <a:ext cx="361692" cy="469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6" name="Picture 883"/>
          <p:cNvPicPr>
            <a:picLocks noChangeAspect="1" noChangeArrowheads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11980" y="2957066"/>
            <a:ext cx="361692" cy="469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17" name="グループ化 816"/>
          <p:cNvGrpSpPr/>
          <p:nvPr/>
        </p:nvGrpSpPr>
        <p:grpSpPr>
          <a:xfrm>
            <a:off x="663240" y="2934831"/>
            <a:ext cx="415451" cy="333286"/>
            <a:chOff x="7248905" y="5294561"/>
            <a:chExt cx="1087517" cy="810066"/>
          </a:xfrm>
        </p:grpSpPr>
        <p:pic>
          <p:nvPicPr>
            <p:cNvPr id="818" name="Picture 113"/>
            <p:cNvPicPr>
              <a:picLocks noChangeAspect="1" noChangeArrowheads="1"/>
            </p:cNvPicPr>
            <p:nvPr/>
          </p:nvPicPr>
          <p:blipFill>
            <a:blip r:embed="rId28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48905" y="5294561"/>
              <a:ext cx="1087517" cy="8100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19" name="Picture 9"/>
            <p:cNvPicPr>
              <a:picLocks noChangeAspect="1" noChangeArrowheads="1"/>
            </p:cNvPicPr>
            <p:nvPr/>
          </p:nvPicPr>
          <p:blipFill>
            <a:blip r:embed="rId2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10158" y="5362281"/>
              <a:ext cx="776914" cy="4534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820" name="Text Box 43"/>
          <p:cNvSpPr txBox="1">
            <a:spLocks noChangeArrowheads="1"/>
          </p:cNvSpPr>
          <p:nvPr/>
        </p:nvSpPr>
        <p:spPr bwMode="auto">
          <a:xfrm>
            <a:off x="1694545" y="5158121"/>
            <a:ext cx="1116413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</a:p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(Local site)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821" name="Text Box 43"/>
          <p:cNvSpPr txBox="1">
            <a:spLocks noChangeArrowheads="1"/>
          </p:cNvSpPr>
          <p:nvPr/>
        </p:nvSpPr>
        <p:spPr bwMode="auto">
          <a:xfrm>
            <a:off x="2732702" y="5953249"/>
            <a:ext cx="1429241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err="1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PwithP</a:t>
            </a:r>
            <a:endParaRPr lang="en-US" altLang="ja-JP" sz="800" b="1" dirty="0" smtClean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  <a:p>
            <a:pPr algn="ctr"/>
            <a:r>
              <a:rPr lang="en-US" altLang="ja-JP" sz="7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(PC Co tents + Local site</a:t>
            </a:r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)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537" name="右矢印 536"/>
          <p:cNvSpPr/>
          <p:nvPr/>
        </p:nvSpPr>
        <p:spPr bwMode="auto">
          <a:xfrm>
            <a:off x="3916811" y="5531289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538" name="右矢印 537"/>
          <p:cNvSpPr/>
          <p:nvPr/>
        </p:nvSpPr>
        <p:spPr bwMode="auto">
          <a:xfrm>
            <a:off x="5071138" y="5546903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04109293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フッター プレースホルダー 3"/>
          <p:cNvSpPr txBox="1">
            <a:spLocks/>
          </p:cNvSpPr>
          <p:nvPr/>
        </p:nvSpPr>
        <p:spPr>
          <a:xfrm>
            <a:off x="8061203" y="6605691"/>
            <a:ext cx="1066800" cy="247650"/>
          </a:xfrm>
          <a:prstGeom prst="rect">
            <a:avLst/>
          </a:prstGeom>
          <a:noFill/>
        </p:spPr>
        <p:txBody>
          <a:bodyPr/>
          <a:lstStyle>
            <a:defPPr>
              <a:defRPr lang="de-DE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5146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9718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4290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8862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algn="r"/>
            <a:r>
              <a:rPr lang="de-DE" altLang="ja-JP" sz="800" dirty="0" smtClean="0">
                <a:solidFill>
                  <a:schemeClr val="bg1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Page </a:t>
            </a:r>
            <a:fld id="{11D062A2-B506-4044-A2EC-4FDCB15F0732}" type="slidenum">
              <a:rPr lang="de-DE" altLang="ja-JP" sz="800" b="1" smtClean="0">
                <a:solidFill>
                  <a:schemeClr val="bg1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pPr algn="r"/>
              <a:t>12</a:t>
            </a:fld>
            <a:endParaRPr lang="de-DE" altLang="ja-JP" sz="800" b="1" dirty="0" smtClean="0">
              <a:solidFill>
                <a:schemeClr val="bg1"/>
              </a:solidFill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4" name="Rectangle 8"/>
          <p:cNvSpPr txBox="1">
            <a:spLocks noChangeArrowheads="1"/>
          </p:cNvSpPr>
          <p:nvPr/>
        </p:nvSpPr>
        <p:spPr bwMode="auto">
          <a:xfrm>
            <a:off x="1" y="50965"/>
            <a:ext cx="9143999" cy="600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accent1"/>
                  </a:outerShdw>
                </a:effectLst>
              </a14:hiddenEffects>
            </a:ext>
          </a:extLst>
        </p:spPr>
        <p:txBody>
          <a:bodyPr vert="horz" wrap="square" lIns="0" tIns="45720" rIns="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0">
                <a:solidFill>
                  <a:schemeClr val="tx1"/>
                </a:solidFill>
                <a:latin typeface="HGP創英角ｺﾞｼｯｸUB" panose="020B0900000000000000" pitchFamily="50" charset="-128"/>
                <a:ea typeface="HGP創英角ｺﾞｼｯｸUB" panose="020B0900000000000000" pitchFamily="50" charset="-128"/>
                <a:cs typeface="Meiryo UI" panose="020B0604030504040204" pitchFamily="50" charset="-128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altLang="ja-JP" sz="2800" kern="0" dirty="0" smtClean="0">
                <a:latin typeface="Arial Black" panose="020B0A04020102020204" pitchFamily="34" charset="0"/>
              </a:rPr>
              <a:t>Screen Layout (Single Monitor) 10</a:t>
            </a:r>
            <a:endParaRPr lang="de-DE" altLang="ja-JP" sz="2800" kern="0" dirty="0" smtClean="0">
              <a:latin typeface="Arial Black" panose="020B0A04020102020204" pitchFamily="34" charset="0"/>
            </a:endParaRPr>
          </a:p>
        </p:txBody>
      </p:sp>
      <p:sp>
        <p:nvSpPr>
          <p:cNvPr id="5" name="円/楕円 4"/>
          <p:cNvSpPr/>
          <p:nvPr/>
        </p:nvSpPr>
        <p:spPr bwMode="auto">
          <a:xfrm>
            <a:off x="670125" y="1898520"/>
            <a:ext cx="2368085" cy="1030951"/>
          </a:xfrm>
          <a:prstGeom prst="ellipse">
            <a:avLst/>
          </a:prstGeom>
          <a:solidFill>
            <a:srgbClr val="FF9966">
              <a:alpha val="50196"/>
            </a:srgbClr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9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6" name="表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20588465"/>
              </p:ext>
            </p:extLst>
          </p:nvPr>
        </p:nvGraphicFramePr>
        <p:xfrm>
          <a:off x="3670172" y="1875692"/>
          <a:ext cx="5348781" cy="1759715"/>
        </p:xfrm>
        <a:graphic>
          <a:graphicData uri="http://schemas.openxmlformats.org/drawingml/2006/table">
            <a:tbl>
              <a:tblPr/>
              <a:tblGrid>
                <a:gridCol w="1500323"/>
                <a:gridCol w="1361021"/>
                <a:gridCol w="1445973"/>
                <a:gridCol w="1041464"/>
              </a:tblGrid>
              <a:tr h="412243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Button</a:t>
                      </a: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baseline="0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Conference start</a:t>
                      </a: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PC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347472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Single Monitor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(1:1 connection)</a:t>
                      </a:r>
                      <a:endParaRPr kumimoji="1" lang="ja-JP" altLang="ja-JP" sz="800" b="1" kern="1200" dirty="0" smtClean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7" name="右矢印 6"/>
          <p:cNvSpPr/>
          <p:nvPr/>
        </p:nvSpPr>
        <p:spPr bwMode="auto">
          <a:xfrm>
            <a:off x="1864455" y="4961083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8" name="右矢印 7"/>
          <p:cNvSpPr/>
          <p:nvPr/>
        </p:nvSpPr>
        <p:spPr bwMode="auto">
          <a:xfrm>
            <a:off x="3034272" y="4961083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9" name="右矢印 8"/>
          <p:cNvSpPr/>
          <p:nvPr/>
        </p:nvSpPr>
        <p:spPr bwMode="auto">
          <a:xfrm>
            <a:off x="4193839" y="4961083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graphicFrame>
        <p:nvGraphicFramePr>
          <p:cNvPr id="11" name="表 1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26573771"/>
              </p:ext>
            </p:extLst>
          </p:nvPr>
        </p:nvGraphicFramePr>
        <p:xfrm>
          <a:off x="86447" y="4071079"/>
          <a:ext cx="8951228" cy="1774813"/>
        </p:xfrm>
        <a:graphic>
          <a:graphicData uri="http://schemas.openxmlformats.org/drawingml/2006/table">
            <a:tbl>
              <a:tblPr/>
              <a:tblGrid>
                <a:gridCol w="785421"/>
                <a:gridCol w="8165807"/>
              </a:tblGrid>
              <a:tr h="370875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Button</a:t>
                      </a: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baseline="0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Layout (Layout change) / Main (End of sharing)</a:t>
                      </a: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403938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Single Monitor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(1:1 connection)</a:t>
                      </a:r>
                      <a:endParaRPr kumimoji="1" lang="ja-JP" altLang="ja-JP" sz="800" b="1" kern="1200" dirty="0" smtClean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12" name="右矢印 11"/>
          <p:cNvSpPr/>
          <p:nvPr/>
        </p:nvSpPr>
        <p:spPr bwMode="auto">
          <a:xfrm>
            <a:off x="6447537" y="2820732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13" name="Text Box 43"/>
          <p:cNvSpPr txBox="1">
            <a:spLocks noChangeArrowheads="1"/>
          </p:cNvSpPr>
          <p:nvPr/>
        </p:nvSpPr>
        <p:spPr bwMode="auto">
          <a:xfrm>
            <a:off x="5423102" y="3261779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Remote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14" name="Text Box 43"/>
          <p:cNvSpPr txBox="1">
            <a:spLocks noChangeArrowheads="1"/>
          </p:cNvSpPr>
          <p:nvPr/>
        </p:nvSpPr>
        <p:spPr bwMode="auto">
          <a:xfrm>
            <a:off x="6771010" y="3241372"/>
            <a:ext cx="102937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17" name="グループ化 16"/>
          <p:cNvGrpSpPr/>
          <p:nvPr/>
        </p:nvGrpSpPr>
        <p:grpSpPr>
          <a:xfrm>
            <a:off x="6843353" y="2552736"/>
            <a:ext cx="874789" cy="709682"/>
            <a:chOff x="3208338" y="3263901"/>
            <a:chExt cx="990600" cy="792163"/>
          </a:xfrm>
        </p:grpSpPr>
        <p:pic>
          <p:nvPicPr>
            <p:cNvPr id="18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" name="グループ化 19"/>
          <p:cNvGrpSpPr/>
          <p:nvPr/>
        </p:nvGrpSpPr>
        <p:grpSpPr>
          <a:xfrm>
            <a:off x="5418658" y="2554157"/>
            <a:ext cx="874789" cy="709682"/>
            <a:chOff x="1449388" y="3081338"/>
            <a:chExt cx="990600" cy="792163"/>
          </a:xfrm>
        </p:grpSpPr>
        <p:pic>
          <p:nvPicPr>
            <p:cNvPr id="21" name="Picture 8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9388" y="3081338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2" name="Group 85"/>
            <p:cNvGrpSpPr>
              <a:grpSpLocks/>
            </p:cNvGrpSpPr>
            <p:nvPr/>
          </p:nvGrpSpPr>
          <p:grpSpPr bwMode="auto">
            <a:xfrm>
              <a:off x="1492251" y="3189288"/>
              <a:ext cx="909638" cy="561975"/>
              <a:chOff x="940" y="2009"/>
              <a:chExt cx="573" cy="354"/>
            </a:xfrm>
          </p:grpSpPr>
          <p:sp>
            <p:nvSpPr>
              <p:cNvPr id="26" name="Rectangle 83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7" name="Rectangle 84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23" name="Group 89"/>
            <p:cNvGrpSpPr>
              <a:grpSpLocks/>
            </p:cNvGrpSpPr>
            <p:nvPr/>
          </p:nvGrpSpPr>
          <p:grpSpPr bwMode="auto">
            <a:xfrm>
              <a:off x="1757363" y="3244851"/>
              <a:ext cx="401638" cy="519113"/>
              <a:chOff x="1107" y="2044"/>
              <a:chExt cx="253" cy="327"/>
            </a:xfrm>
          </p:grpSpPr>
          <p:pic>
            <p:nvPicPr>
              <p:cNvPr id="24" name="Picture 87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5" name="Picture 88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pic>
        <p:nvPicPr>
          <p:cNvPr id="29" name="Picture 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8705" y="4681445"/>
            <a:ext cx="874789" cy="7096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" name="Picture 9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3566" y="4792377"/>
            <a:ext cx="782263" cy="4565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" name="Picture 111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8385" y="4676159"/>
            <a:ext cx="874789" cy="7096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3" name="Group 1116"/>
          <p:cNvGrpSpPr>
            <a:grpSpLocks/>
          </p:cNvGrpSpPr>
          <p:nvPr/>
        </p:nvGrpSpPr>
        <p:grpSpPr bwMode="auto">
          <a:xfrm>
            <a:off x="4454835" y="4774291"/>
            <a:ext cx="803291" cy="502039"/>
            <a:chOff x="4357" y="3392"/>
            <a:chExt cx="573" cy="353"/>
          </a:xfrm>
        </p:grpSpPr>
        <p:sp>
          <p:nvSpPr>
            <p:cNvPr id="42" name="Rectangle 1114"/>
            <p:cNvSpPr>
              <a:spLocks noChangeArrowheads="1"/>
            </p:cNvSpPr>
            <p:nvPr/>
          </p:nvSpPr>
          <p:spPr bwMode="auto">
            <a:xfrm>
              <a:off x="4357" y="3392"/>
              <a:ext cx="573" cy="35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3" name="Rectangle 1115"/>
            <p:cNvSpPr>
              <a:spLocks noChangeArrowheads="1"/>
            </p:cNvSpPr>
            <p:nvPr/>
          </p:nvSpPr>
          <p:spPr bwMode="auto">
            <a:xfrm>
              <a:off x="4357" y="3392"/>
              <a:ext cx="573" cy="353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</p:grpSp>
      <p:pic>
        <p:nvPicPr>
          <p:cNvPr id="34" name="Picture 1118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54835" y="4902290"/>
            <a:ext cx="412160" cy="2588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5" name="Group 1125"/>
          <p:cNvGrpSpPr>
            <a:grpSpLocks/>
          </p:cNvGrpSpPr>
          <p:nvPr/>
        </p:nvGrpSpPr>
        <p:grpSpPr bwMode="auto">
          <a:xfrm>
            <a:off x="4866995" y="4892335"/>
            <a:ext cx="388327" cy="257419"/>
            <a:chOff x="4651" y="3475"/>
            <a:chExt cx="277" cy="181"/>
          </a:xfrm>
        </p:grpSpPr>
        <p:grpSp>
          <p:nvGrpSpPr>
            <p:cNvPr id="36" name="Group 1121"/>
            <p:cNvGrpSpPr>
              <a:grpSpLocks/>
            </p:cNvGrpSpPr>
            <p:nvPr/>
          </p:nvGrpSpPr>
          <p:grpSpPr bwMode="auto">
            <a:xfrm>
              <a:off x="4651" y="3481"/>
              <a:ext cx="277" cy="175"/>
              <a:chOff x="4651" y="3481"/>
              <a:chExt cx="277" cy="175"/>
            </a:xfrm>
          </p:grpSpPr>
          <p:sp>
            <p:nvSpPr>
              <p:cNvPr id="40" name="Rectangle 1119"/>
              <p:cNvSpPr>
                <a:spLocks noChangeArrowheads="1"/>
              </p:cNvSpPr>
              <p:nvPr/>
            </p:nvSpPr>
            <p:spPr bwMode="auto">
              <a:xfrm>
                <a:off x="4651" y="3481"/>
                <a:ext cx="277" cy="17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1" name="Rectangle 1120"/>
              <p:cNvSpPr>
                <a:spLocks noChangeArrowheads="1"/>
              </p:cNvSpPr>
              <p:nvPr/>
            </p:nvSpPr>
            <p:spPr bwMode="auto">
              <a:xfrm>
                <a:off x="4651" y="3481"/>
                <a:ext cx="277" cy="175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37" name="Group 1124"/>
            <p:cNvGrpSpPr>
              <a:grpSpLocks/>
            </p:cNvGrpSpPr>
            <p:nvPr/>
          </p:nvGrpSpPr>
          <p:grpSpPr bwMode="auto">
            <a:xfrm>
              <a:off x="4709" y="3475"/>
              <a:ext cx="138" cy="179"/>
              <a:chOff x="4709" y="3475"/>
              <a:chExt cx="138" cy="179"/>
            </a:xfrm>
          </p:grpSpPr>
          <p:pic>
            <p:nvPicPr>
              <p:cNvPr id="38" name="Picture 1122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709" y="3475"/>
                <a:ext cx="138" cy="17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9" name="Picture 1123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709" y="3475"/>
                <a:ext cx="138" cy="17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pic>
        <p:nvPicPr>
          <p:cNvPr id="45" name="Picture 112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99645" y="4681445"/>
            <a:ext cx="874789" cy="7096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6" name="Group 1129"/>
          <p:cNvGrpSpPr>
            <a:grpSpLocks/>
          </p:cNvGrpSpPr>
          <p:nvPr/>
        </p:nvGrpSpPr>
        <p:grpSpPr bwMode="auto">
          <a:xfrm>
            <a:off x="2136095" y="4778155"/>
            <a:ext cx="804694" cy="503461"/>
            <a:chOff x="4362" y="2905"/>
            <a:chExt cx="574" cy="354"/>
          </a:xfrm>
        </p:grpSpPr>
        <p:sp>
          <p:nvSpPr>
            <p:cNvPr id="55" name="Rectangle 1127"/>
            <p:cNvSpPr>
              <a:spLocks noChangeArrowheads="1"/>
            </p:cNvSpPr>
            <p:nvPr/>
          </p:nvSpPr>
          <p:spPr bwMode="auto">
            <a:xfrm>
              <a:off x="4362" y="2905"/>
              <a:ext cx="574" cy="35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6" name="Rectangle 1128"/>
            <p:cNvSpPr>
              <a:spLocks noChangeArrowheads="1"/>
            </p:cNvSpPr>
            <p:nvPr/>
          </p:nvSpPr>
          <p:spPr bwMode="auto">
            <a:xfrm>
              <a:off x="4362" y="2905"/>
              <a:ext cx="574" cy="354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</p:grpSp>
      <p:pic>
        <p:nvPicPr>
          <p:cNvPr id="47" name="Picture 1131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7497" y="4844998"/>
            <a:ext cx="605623" cy="3811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8" name="Group 1138"/>
          <p:cNvGrpSpPr>
            <a:grpSpLocks/>
          </p:cNvGrpSpPr>
          <p:nvPr/>
        </p:nvGrpSpPr>
        <p:grpSpPr bwMode="auto">
          <a:xfrm>
            <a:off x="2736110" y="4810865"/>
            <a:ext cx="194864" cy="126576"/>
            <a:chOff x="4790" y="2928"/>
            <a:chExt cx="139" cy="89"/>
          </a:xfrm>
        </p:grpSpPr>
        <p:grpSp>
          <p:nvGrpSpPr>
            <p:cNvPr id="49" name="Group 1134"/>
            <p:cNvGrpSpPr>
              <a:grpSpLocks/>
            </p:cNvGrpSpPr>
            <p:nvPr/>
          </p:nvGrpSpPr>
          <p:grpSpPr bwMode="auto">
            <a:xfrm>
              <a:off x="4790" y="2930"/>
              <a:ext cx="139" cy="87"/>
              <a:chOff x="4790" y="2930"/>
              <a:chExt cx="139" cy="87"/>
            </a:xfrm>
          </p:grpSpPr>
          <p:sp>
            <p:nvSpPr>
              <p:cNvPr id="53" name="Rectangle 1132"/>
              <p:cNvSpPr>
                <a:spLocks noChangeArrowheads="1"/>
              </p:cNvSpPr>
              <p:nvPr/>
            </p:nvSpPr>
            <p:spPr bwMode="auto">
              <a:xfrm>
                <a:off x="4790" y="2930"/>
                <a:ext cx="139" cy="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4" name="Rectangle 1133"/>
              <p:cNvSpPr>
                <a:spLocks noChangeArrowheads="1"/>
              </p:cNvSpPr>
              <p:nvPr/>
            </p:nvSpPr>
            <p:spPr bwMode="auto">
              <a:xfrm>
                <a:off x="4790" y="2930"/>
                <a:ext cx="139" cy="87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50" name="Group 1137"/>
            <p:cNvGrpSpPr>
              <a:grpSpLocks/>
            </p:cNvGrpSpPr>
            <p:nvPr/>
          </p:nvGrpSpPr>
          <p:grpSpPr bwMode="auto">
            <a:xfrm>
              <a:off x="4819" y="2928"/>
              <a:ext cx="70" cy="88"/>
              <a:chOff x="4819" y="2928"/>
              <a:chExt cx="70" cy="88"/>
            </a:xfrm>
          </p:grpSpPr>
          <p:pic>
            <p:nvPicPr>
              <p:cNvPr id="51" name="Picture 1135"/>
              <p:cNvPicPr>
                <a:picLocks noChangeAspect="1" noChangeArrowheads="1"/>
              </p:cNvPicPr>
              <p:nvPr/>
            </p:nvPicPr>
            <p:blipFill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819" y="2928"/>
                <a:ext cx="70" cy="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2" name="Picture 1136"/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819" y="2928"/>
                <a:ext cx="70" cy="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57" name="右矢印 56"/>
          <p:cNvSpPr/>
          <p:nvPr/>
        </p:nvSpPr>
        <p:spPr bwMode="auto">
          <a:xfrm>
            <a:off x="5333386" y="4961083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pic>
        <p:nvPicPr>
          <p:cNvPr id="59" name="Picture 2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02865" y="2474552"/>
            <a:ext cx="1050505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0" name="Picture 2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17313" y="3420756"/>
            <a:ext cx="749209" cy="2604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1" name="Line 30"/>
          <p:cNvSpPr>
            <a:spLocks noChangeShapeType="1"/>
          </p:cNvSpPr>
          <p:nvPr/>
        </p:nvSpPr>
        <p:spPr bwMode="auto">
          <a:xfrm>
            <a:off x="1710234" y="2823033"/>
            <a:ext cx="0" cy="545362"/>
          </a:xfrm>
          <a:prstGeom prst="line">
            <a:avLst/>
          </a:prstGeom>
          <a:noFill/>
          <a:ln w="38100">
            <a:solidFill>
              <a:srgbClr val="0000FF"/>
            </a:solidFill>
            <a:prstDash val="sysDot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 sz="900" b="1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62" name="Text Box 43"/>
          <p:cNvSpPr txBox="1">
            <a:spLocks noChangeArrowheads="1"/>
          </p:cNvSpPr>
          <p:nvPr/>
        </p:nvSpPr>
        <p:spPr bwMode="auto">
          <a:xfrm>
            <a:off x="1263031" y="2311300"/>
            <a:ext cx="104474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(Embedded MCU)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pic>
        <p:nvPicPr>
          <p:cNvPr id="63" name="Picture 881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6730" y="2196319"/>
            <a:ext cx="315870" cy="4607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" name="Text Box 43"/>
          <p:cNvSpPr txBox="1">
            <a:spLocks noChangeArrowheads="1"/>
          </p:cNvSpPr>
          <p:nvPr/>
        </p:nvSpPr>
        <p:spPr bwMode="auto">
          <a:xfrm>
            <a:off x="1988304" y="2029158"/>
            <a:ext cx="104474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9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9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cxnSp>
        <p:nvCxnSpPr>
          <p:cNvPr id="65" name="直線コネクタ 64"/>
          <p:cNvCxnSpPr>
            <a:stCxn id="71" idx="2"/>
            <a:endCxn id="59" idx="3"/>
          </p:cNvCxnSpPr>
          <p:nvPr/>
        </p:nvCxnSpPr>
        <p:spPr bwMode="auto">
          <a:xfrm flipH="1">
            <a:off x="2353370" y="2593359"/>
            <a:ext cx="270750" cy="63756"/>
          </a:xfrm>
          <a:prstGeom prst="line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6" name="Text Box 43"/>
          <p:cNvSpPr txBox="1">
            <a:spLocks noChangeArrowheads="1"/>
          </p:cNvSpPr>
          <p:nvPr/>
        </p:nvSpPr>
        <p:spPr bwMode="auto">
          <a:xfrm>
            <a:off x="1262290" y="2142128"/>
            <a:ext cx="104474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900" b="1" dirty="0" smtClean="0">
                <a:solidFill>
                  <a:srgbClr val="FF0000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Sender</a:t>
            </a:r>
            <a:endParaRPr lang="ja-JP" altLang="en-US" sz="900" b="1" dirty="0">
              <a:solidFill>
                <a:srgbClr val="FF0000"/>
              </a:solidFill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67" name="Text Box 43"/>
          <p:cNvSpPr txBox="1">
            <a:spLocks noChangeArrowheads="1"/>
          </p:cNvSpPr>
          <p:nvPr/>
        </p:nvSpPr>
        <p:spPr bwMode="auto">
          <a:xfrm>
            <a:off x="1254050" y="3598141"/>
            <a:ext cx="104474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9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Receiver</a:t>
            </a:r>
            <a:endParaRPr lang="ja-JP" altLang="en-US" sz="9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pic>
        <p:nvPicPr>
          <p:cNvPr id="68" name="Picture 883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76768" y="3133731"/>
            <a:ext cx="367093" cy="469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9" name="グループ化 68"/>
          <p:cNvGrpSpPr/>
          <p:nvPr/>
        </p:nvGrpSpPr>
        <p:grpSpPr>
          <a:xfrm>
            <a:off x="2413293" y="2260073"/>
            <a:ext cx="421654" cy="333286"/>
            <a:chOff x="7248905" y="5294561"/>
            <a:chExt cx="1087517" cy="810066"/>
          </a:xfrm>
        </p:grpSpPr>
        <p:pic>
          <p:nvPicPr>
            <p:cNvPr id="71" name="Picture 113"/>
            <p:cNvPicPr>
              <a:picLocks noChangeAspect="1" noChangeArrowheads="1"/>
            </p:cNvPicPr>
            <p:nvPr/>
          </p:nvPicPr>
          <p:blipFill>
            <a:blip r:embed="rId16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48905" y="5294561"/>
              <a:ext cx="1087517" cy="8100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" name="Picture 9"/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10158" y="5362281"/>
              <a:ext cx="776914" cy="4534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70" name="Line 30"/>
          <p:cNvSpPr>
            <a:spLocks noChangeShapeType="1"/>
          </p:cNvSpPr>
          <p:nvPr/>
        </p:nvSpPr>
        <p:spPr bwMode="auto">
          <a:xfrm>
            <a:off x="1913873" y="2823033"/>
            <a:ext cx="0" cy="545362"/>
          </a:xfrm>
          <a:prstGeom prst="line">
            <a:avLst/>
          </a:prstGeom>
          <a:noFill/>
          <a:ln w="38100">
            <a:solidFill>
              <a:schemeClr val="bg2">
                <a:lumMod val="60000"/>
                <a:lumOff val="40000"/>
              </a:schemeClr>
            </a:solidFill>
            <a:prstDash val="sysDot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 sz="900" b="1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74" name="Rectangle 754"/>
          <p:cNvSpPr>
            <a:spLocks noChangeArrowheads="1"/>
          </p:cNvSpPr>
          <p:nvPr/>
        </p:nvSpPr>
        <p:spPr bwMode="auto">
          <a:xfrm>
            <a:off x="6198567" y="4747120"/>
            <a:ext cx="88320" cy="1436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1pPr>
            <a:lvl2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2pPr>
            <a:lvl3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3pPr>
            <a:lvl4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4pPr>
            <a:lvl5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ja-JP" altLang="ja-JP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ＭＳ Ｐゴシック" pitchFamily="50" charset="-128"/>
                <a:ea typeface="ＭＳ Ｐゴシック" pitchFamily="50" charset="-128"/>
                <a:cs typeface="ＭＳ Ｐゴシック" pitchFamily="50" charset="-128"/>
              </a:rPr>
              <a:t> </a:t>
            </a:r>
            <a:endParaRPr kumimoji="1" lang="ja-JP" altLang="ja-JP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  <a:cs typeface="ＭＳ Ｐゴシック" pitchFamily="50" charset="-128"/>
            </a:endParaRPr>
          </a:p>
        </p:txBody>
      </p:sp>
      <p:sp>
        <p:nvSpPr>
          <p:cNvPr id="75" name="Rectangle 755"/>
          <p:cNvSpPr>
            <a:spLocks noChangeArrowheads="1"/>
          </p:cNvSpPr>
          <p:nvPr/>
        </p:nvSpPr>
        <p:spPr bwMode="auto">
          <a:xfrm>
            <a:off x="6198567" y="4912096"/>
            <a:ext cx="88320" cy="1436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1pPr>
            <a:lvl2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2pPr>
            <a:lvl3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3pPr>
            <a:lvl4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4pPr>
            <a:lvl5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ja-JP" altLang="ja-JP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ＭＳ Ｐゴシック" pitchFamily="50" charset="-128"/>
                <a:ea typeface="ＭＳ Ｐゴシック" pitchFamily="50" charset="-128"/>
                <a:cs typeface="ＭＳ Ｐゴシック" pitchFamily="50" charset="-128"/>
              </a:rPr>
              <a:t> </a:t>
            </a:r>
            <a:endParaRPr kumimoji="1" lang="ja-JP" altLang="ja-JP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  <a:cs typeface="ＭＳ Ｐゴシック" pitchFamily="50" charset="-128"/>
            </a:endParaRPr>
          </a:p>
        </p:txBody>
      </p:sp>
      <p:sp>
        <p:nvSpPr>
          <p:cNvPr id="76" name="Rectangle 756"/>
          <p:cNvSpPr>
            <a:spLocks noChangeArrowheads="1"/>
          </p:cNvSpPr>
          <p:nvPr/>
        </p:nvSpPr>
        <p:spPr bwMode="auto">
          <a:xfrm>
            <a:off x="6198567" y="5077072"/>
            <a:ext cx="88320" cy="1436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1pPr>
            <a:lvl2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2pPr>
            <a:lvl3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3pPr>
            <a:lvl4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4pPr>
            <a:lvl5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ja-JP" altLang="ja-JP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ＭＳ Ｐゴシック" pitchFamily="50" charset="-128"/>
                <a:ea typeface="ＭＳ Ｐゴシック" pitchFamily="50" charset="-128"/>
                <a:cs typeface="ＭＳ Ｐゴシック" pitchFamily="50" charset="-128"/>
              </a:rPr>
              <a:t> </a:t>
            </a:r>
            <a:endParaRPr kumimoji="1" lang="ja-JP" altLang="ja-JP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  <a:cs typeface="ＭＳ Ｐゴシック" pitchFamily="50" charset="-128"/>
            </a:endParaRPr>
          </a:p>
        </p:txBody>
      </p:sp>
      <p:sp>
        <p:nvSpPr>
          <p:cNvPr id="77" name="Rectangle 757"/>
          <p:cNvSpPr>
            <a:spLocks noChangeArrowheads="1"/>
          </p:cNvSpPr>
          <p:nvPr/>
        </p:nvSpPr>
        <p:spPr bwMode="auto">
          <a:xfrm>
            <a:off x="6198567" y="5243471"/>
            <a:ext cx="88320" cy="1436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1pPr>
            <a:lvl2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2pPr>
            <a:lvl3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3pPr>
            <a:lvl4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4pPr>
            <a:lvl5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ja-JP" altLang="ja-JP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ＭＳ Ｐゴシック" pitchFamily="50" charset="-128"/>
                <a:ea typeface="ＭＳ Ｐゴシック" pitchFamily="50" charset="-128"/>
                <a:cs typeface="ＭＳ Ｐゴシック" pitchFamily="50" charset="-128"/>
              </a:rPr>
              <a:t> </a:t>
            </a:r>
            <a:endParaRPr kumimoji="1" lang="ja-JP" altLang="ja-JP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  <a:cs typeface="ＭＳ Ｐゴシック" pitchFamily="50" charset="-128"/>
            </a:endParaRPr>
          </a:p>
        </p:txBody>
      </p:sp>
      <p:pic>
        <p:nvPicPr>
          <p:cNvPr id="78" name="Picture 100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59298" y="4694499"/>
            <a:ext cx="874789" cy="7096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9" name="Group 1005"/>
          <p:cNvGrpSpPr>
            <a:grpSpLocks/>
          </p:cNvGrpSpPr>
          <p:nvPr/>
        </p:nvGrpSpPr>
        <p:grpSpPr bwMode="auto">
          <a:xfrm>
            <a:off x="5595748" y="4791209"/>
            <a:ext cx="803292" cy="503461"/>
            <a:chOff x="956" y="3211"/>
            <a:chExt cx="573" cy="354"/>
          </a:xfrm>
        </p:grpSpPr>
        <p:sp>
          <p:nvSpPr>
            <p:cNvPr id="88" name="Rectangle 1003"/>
            <p:cNvSpPr>
              <a:spLocks noChangeArrowheads="1"/>
            </p:cNvSpPr>
            <p:nvPr/>
          </p:nvSpPr>
          <p:spPr bwMode="auto">
            <a:xfrm>
              <a:off x="956" y="3211"/>
              <a:ext cx="573" cy="35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89" name="Rectangle 1004"/>
            <p:cNvSpPr>
              <a:spLocks noChangeArrowheads="1"/>
            </p:cNvSpPr>
            <p:nvPr/>
          </p:nvSpPr>
          <p:spPr bwMode="auto">
            <a:xfrm>
              <a:off x="956" y="3211"/>
              <a:ext cx="573" cy="354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</p:grpSp>
      <p:pic>
        <p:nvPicPr>
          <p:cNvPr id="80" name="Picture 1007"/>
          <p:cNvPicPr>
            <a:picLocks noChangeAspect="1" noChangeArrowheads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95748" y="4919208"/>
            <a:ext cx="413563" cy="2588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1" name="Group 1010"/>
          <p:cNvGrpSpPr>
            <a:grpSpLocks/>
          </p:cNvGrpSpPr>
          <p:nvPr/>
        </p:nvGrpSpPr>
        <p:grpSpPr bwMode="auto">
          <a:xfrm>
            <a:off x="5999496" y="4926318"/>
            <a:ext cx="400945" cy="251731"/>
            <a:chOff x="1244" y="3306"/>
            <a:chExt cx="286" cy="177"/>
          </a:xfrm>
        </p:grpSpPr>
        <p:sp>
          <p:nvSpPr>
            <p:cNvPr id="86" name="Rectangle 1008"/>
            <p:cNvSpPr>
              <a:spLocks noChangeArrowheads="1"/>
            </p:cNvSpPr>
            <p:nvPr/>
          </p:nvSpPr>
          <p:spPr bwMode="auto">
            <a:xfrm>
              <a:off x="1244" y="3306"/>
              <a:ext cx="286" cy="1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87" name="Rectangle 1009"/>
            <p:cNvSpPr>
              <a:spLocks noChangeArrowheads="1"/>
            </p:cNvSpPr>
            <p:nvPr/>
          </p:nvSpPr>
          <p:spPr bwMode="auto">
            <a:xfrm>
              <a:off x="1244" y="3306"/>
              <a:ext cx="286" cy="177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</p:grpSp>
      <p:sp>
        <p:nvSpPr>
          <p:cNvPr id="82" name="Rectangle 1011"/>
          <p:cNvSpPr>
            <a:spLocks noChangeArrowheads="1"/>
          </p:cNvSpPr>
          <p:nvPr/>
        </p:nvSpPr>
        <p:spPr bwMode="auto">
          <a:xfrm>
            <a:off x="6083611" y="4986051"/>
            <a:ext cx="91124" cy="1763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1pPr>
            <a:lvl2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2pPr>
            <a:lvl3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3pPr>
            <a:lvl4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4pPr>
            <a:lvl5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ja-JP" altLang="ja-JP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Century" pitchFamily="18" charset="0"/>
                <a:ea typeface="ＭＳ Ｐゴシック" pitchFamily="50" charset="-128"/>
                <a:cs typeface="ＭＳ Ｐゴシック" pitchFamily="50" charset="-128"/>
              </a:rPr>
              <a:t> </a:t>
            </a:r>
            <a:endParaRPr kumimoji="1" lang="ja-JP" altLang="ja-JP" sz="1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  <a:cs typeface="ＭＳ Ｐゴシック" pitchFamily="50" charset="-128"/>
            </a:endParaRPr>
          </a:p>
        </p:txBody>
      </p:sp>
      <p:grpSp>
        <p:nvGrpSpPr>
          <p:cNvPr id="83" name="Group 1014"/>
          <p:cNvGrpSpPr>
            <a:grpSpLocks/>
          </p:cNvGrpSpPr>
          <p:nvPr/>
        </p:nvGrpSpPr>
        <p:grpSpPr bwMode="auto">
          <a:xfrm>
            <a:off x="6120060" y="4941963"/>
            <a:ext cx="151406" cy="226131"/>
            <a:chOff x="1330" y="3317"/>
            <a:chExt cx="108" cy="159"/>
          </a:xfrm>
        </p:grpSpPr>
        <p:pic>
          <p:nvPicPr>
            <p:cNvPr id="84" name="Picture 1012"/>
            <p:cNvPicPr>
              <a:picLocks noChangeAspect="1" noChangeArrowheads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0" y="3317"/>
              <a:ext cx="108" cy="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5" name="Picture 1013"/>
            <p:cNvPicPr>
              <a:picLocks noChangeAspect="1" noChangeArrowheads="1"/>
            </p:cNvPicPr>
            <p:nvPr/>
          </p:nvPicPr>
          <p:blipFill>
            <a:blip r:embed="rId2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0" y="3317"/>
              <a:ext cx="108" cy="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91" name="Rectangle 473"/>
          <p:cNvSpPr>
            <a:spLocks noChangeArrowheads="1"/>
          </p:cNvSpPr>
          <p:nvPr/>
        </p:nvSpPr>
        <p:spPr bwMode="auto">
          <a:xfrm>
            <a:off x="3617878" y="4616311"/>
            <a:ext cx="88320" cy="1436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1pPr>
            <a:lvl2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2pPr>
            <a:lvl3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3pPr>
            <a:lvl4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4pPr>
            <a:lvl5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ja-JP" altLang="ja-JP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ＭＳ Ｐゴシック" pitchFamily="50" charset="-128"/>
                <a:ea typeface="ＭＳ Ｐゴシック" pitchFamily="50" charset="-128"/>
                <a:cs typeface="ＭＳ Ｐゴシック" pitchFamily="50" charset="-128"/>
              </a:rPr>
              <a:t> </a:t>
            </a:r>
            <a:endParaRPr kumimoji="1" lang="ja-JP" altLang="ja-JP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  <a:cs typeface="ＭＳ Ｐゴシック" pitchFamily="50" charset="-128"/>
            </a:endParaRPr>
          </a:p>
        </p:txBody>
      </p:sp>
      <p:sp>
        <p:nvSpPr>
          <p:cNvPr id="92" name="Rectangle 474"/>
          <p:cNvSpPr>
            <a:spLocks noChangeArrowheads="1"/>
          </p:cNvSpPr>
          <p:nvPr/>
        </p:nvSpPr>
        <p:spPr bwMode="auto">
          <a:xfrm>
            <a:off x="3617878" y="4781287"/>
            <a:ext cx="88320" cy="1436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1pPr>
            <a:lvl2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2pPr>
            <a:lvl3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3pPr>
            <a:lvl4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4pPr>
            <a:lvl5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ja-JP" altLang="ja-JP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ＭＳ Ｐゴシック" pitchFamily="50" charset="-128"/>
                <a:ea typeface="ＭＳ Ｐゴシック" pitchFamily="50" charset="-128"/>
                <a:cs typeface="ＭＳ Ｐゴシック" pitchFamily="50" charset="-128"/>
              </a:rPr>
              <a:t> </a:t>
            </a:r>
            <a:endParaRPr kumimoji="1" lang="ja-JP" altLang="ja-JP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  <a:cs typeface="ＭＳ Ｐゴシック" pitchFamily="50" charset="-128"/>
            </a:endParaRPr>
          </a:p>
        </p:txBody>
      </p:sp>
      <p:sp>
        <p:nvSpPr>
          <p:cNvPr id="93" name="Rectangle 475"/>
          <p:cNvSpPr>
            <a:spLocks noChangeArrowheads="1"/>
          </p:cNvSpPr>
          <p:nvPr/>
        </p:nvSpPr>
        <p:spPr bwMode="auto">
          <a:xfrm>
            <a:off x="3617878" y="4947685"/>
            <a:ext cx="88320" cy="1436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1pPr>
            <a:lvl2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2pPr>
            <a:lvl3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3pPr>
            <a:lvl4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4pPr>
            <a:lvl5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ja-JP" altLang="ja-JP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ＭＳ Ｐゴシック" pitchFamily="50" charset="-128"/>
                <a:ea typeface="ＭＳ Ｐゴシック" pitchFamily="50" charset="-128"/>
                <a:cs typeface="ＭＳ Ｐゴシック" pitchFamily="50" charset="-128"/>
              </a:rPr>
              <a:t> </a:t>
            </a:r>
            <a:endParaRPr kumimoji="1" lang="ja-JP" altLang="ja-JP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  <a:cs typeface="ＭＳ Ｐゴシック" pitchFamily="50" charset="-128"/>
            </a:endParaRPr>
          </a:p>
        </p:txBody>
      </p:sp>
      <p:sp>
        <p:nvSpPr>
          <p:cNvPr id="94" name="Rectangle 476"/>
          <p:cNvSpPr>
            <a:spLocks noChangeArrowheads="1"/>
          </p:cNvSpPr>
          <p:nvPr/>
        </p:nvSpPr>
        <p:spPr bwMode="auto">
          <a:xfrm>
            <a:off x="3617878" y="5114084"/>
            <a:ext cx="88320" cy="1436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1pPr>
            <a:lvl2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2pPr>
            <a:lvl3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3pPr>
            <a:lvl4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4pPr>
            <a:lvl5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ja-JP" altLang="ja-JP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ＭＳ Ｐゴシック" pitchFamily="50" charset="-128"/>
                <a:ea typeface="ＭＳ Ｐゴシック" pitchFamily="50" charset="-128"/>
                <a:cs typeface="ＭＳ Ｐゴシック" pitchFamily="50" charset="-128"/>
              </a:rPr>
              <a:t> </a:t>
            </a:r>
            <a:endParaRPr kumimoji="1" lang="ja-JP" altLang="ja-JP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  <a:cs typeface="ＭＳ Ｐゴシック" pitchFamily="50" charset="-128"/>
            </a:endParaRPr>
          </a:p>
        </p:txBody>
      </p:sp>
      <p:sp>
        <p:nvSpPr>
          <p:cNvPr id="95" name="Rectangle 477"/>
          <p:cNvSpPr>
            <a:spLocks noChangeArrowheads="1"/>
          </p:cNvSpPr>
          <p:nvPr/>
        </p:nvSpPr>
        <p:spPr bwMode="auto">
          <a:xfrm>
            <a:off x="3617878" y="5279060"/>
            <a:ext cx="38472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1pPr>
            <a:lvl2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2pPr>
            <a:lvl3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3pPr>
            <a:lvl4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4pPr>
            <a:lvl5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ja-JP" altLang="ja-JP" sz="1100" b="1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cs typeface="Arial" panose="020B0604020202020204" pitchFamily="34" charset="0"/>
              </a:rPr>
              <a:t> </a:t>
            </a:r>
            <a:endParaRPr kumimoji="1" lang="ja-JP" altLang="ja-JP" sz="1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cs typeface="Arial" panose="020B0604020202020204" pitchFamily="34" charset="0"/>
            </a:endParaRPr>
          </a:p>
        </p:txBody>
      </p:sp>
      <p:sp>
        <p:nvSpPr>
          <p:cNvPr id="96" name="Rectangle 752"/>
          <p:cNvSpPr>
            <a:spLocks noChangeArrowheads="1"/>
          </p:cNvSpPr>
          <p:nvPr/>
        </p:nvSpPr>
        <p:spPr bwMode="auto">
          <a:xfrm>
            <a:off x="3917185" y="5098413"/>
            <a:ext cx="88320" cy="1436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1pPr>
            <a:lvl2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2pPr>
            <a:lvl3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3pPr>
            <a:lvl4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4pPr>
            <a:lvl5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ja-JP" altLang="ja-JP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ＭＳ Ｐゴシック" pitchFamily="50" charset="-128"/>
                <a:ea typeface="ＭＳ Ｐゴシック" pitchFamily="50" charset="-128"/>
                <a:cs typeface="ＭＳ Ｐゴシック" pitchFamily="50" charset="-128"/>
              </a:rPr>
              <a:t> </a:t>
            </a:r>
            <a:endParaRPr kumimoji="1" lang="ja-JP" altLang="ja-JP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  <a:cs typeface="ＭＳ Ｐゴシック" pitchFamily="50" charset="-128"/>
            </a:endParaRPr>
          </a:p>
        </p:txBody>
      </p:sp>
      <p:sp>
        <p:nvSpPr>
          <p:cNvPr id="97" name="Rectangle 753"/>
          <p:cNvSpPr>
            <a:spLocks noChangeArrowheads="1"/>
          </p:cNvSpPr>
          <p:nvPr/>
        </p:nvSpPr>
        <p:spPr bwMode="auto">
          <a:xfrm>
            <a:off x="3917185" y="5264812"/>
            <a:ext cx="38472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1pPr>
            <a:lvl2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2pPr>
            <a:lvl3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3pPr>
            <a:lvl4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4pPr>
            <a:lvl5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ja-JP" altLang="ja-JP" sz="1100" b="1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cs typeface="Arial" panose="020B0604020202020204" pitchFamily="34" charset="0"/>
              </a:rPr>
              <a:t> </a:t>
            </a:r>
            <a:endParaRPr kumimoji="1" lang="ja-JP" altLang="ja-JP" sz="1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cs typeface="Arial" panose="020B0604020202020204" pitchFamily="34" charset="0"/>
            </a:endParaRPr>
          </a:p>
        </p:txBody>
      </p:sp>
      <p:pic>
        <p:nvPicPr>
          <p:cNvPr id="98" name="Picture 101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7916" y="4688817"/>
            <a:ext cx="874789" cy="7082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9" name="Group 1018"/>
          <p:cNvGrpSpPr>
            <a:grpSpLocks/>
          </p:cNvGrpSpPr>
          <p:nvPr/>
        </p:nvGrpSpPr>
        <p:grpSpPr bwMode="auto">
          <a:xfrm>
            <a:off x="3314366" y="4785527"/>
            <a:ext cx="803292" cy="502040"/>
            <a:chOff x="956" y="2726"/>
            <a:chExt cx="573" cy="353"/>
          </a:xfrm>
        </p:grpSpPr>
        <p:sp>
          <p:nvSpPr>
            <p:cNvPr id="108" name="Rectangle 1016"/>
            <p:cNvSpPr>
              <a:spLocks noChangeArrowheads="1"/>
            </p:cNvSpPr>
            <p:nvPr/>
          </p:nvSpPr>
          <p:spPr bwMode="auto">
            <a:xfrm>
              <a:off x="956" y="2726"/>
              <a:ext cx="573" cy="35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109" name="Rectangle 1017"/>
            <p:cNvSpPr>
              <a:spLocks noChangeArrowheads="1"/>
            </p:cNvSpPr>
            <p:nvPr/>
          </p:nvSpPr>
          <p:spPr bwMode="auto">
            <a:xfrm>
              <a:off x="956" y="2726"/>
              <a:ext cx="573" cy="353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</p:grpSp>
      <p:pic>
        <p:nvPicPr>
          <p:cNvPr id="100" name="Picture 1020"/>
          <p:cNvPicPr>
            <a:picLocks noChangeAspect="1" noChangeArrowheads="1"/>
          </p:cNvPicPr>
          <p:nvPr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14366" y="4852371"/>
            <a:ext cx="607026" cy="3797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1" name="Group 1023"/>
          <p:cNvGrpSpPr>
            <a:grpSpLocks/>
          </p:cNvGrpSpPr>
          <p:nvPr/>
        </p:nvGrpSpPr>
        <p:grpSpPr bwMode="auto">
          <a:xfrm>
            <a:off x="3912979" y="4825349"/>
            <a:ext cx="200473" cy="125154"/>
            <a:chOff x="1383" y="2754"/>
            <a:chExt cx="143" cy="88"/>
          </a:xfrm>
        </p:grpSpPr>
        <p:sp>
          <p:nvSpPr>
            <p:cNvPr id="106" name="Rectangle 1021"/>
            <p:cNvSpPr>
              <a:spLocks noChangeArrowheads="1"/>
            </p:cNvSpPr>
            <p:nvPr/>
          </p:nvSpPr>
          <p:spPr bwMode="auto">
            <a:xfrm>
              <a:off x="1383" y="2754"/>
              <a:ext cx="143" cy="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107" name="Rectangle 1022"/>
            <p:cNvSpPr>
              <a:spLocks noChangeArrowheads="1"/>
            </p:cNvSpPr>
            <p:nvPr/>
          </p:nvSpPr>
          <p:spPr bwMode="auto">
            <a:xfrm>
              <a:off x="1383" y="2754"/>
              <a:ext cx="143" cy="88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</p:grpSp>
      <p:sp>
        <p:nvSpPr>
          <p:cNvPr id="102" name="Rectangle 1024"/>
          <p:cNvSpPr>
            <a:spLocks noChangeArrowheads="1"/>
          </p:cNvSpPr>
          <p:nvPr/>
        </p:nvSpPr>
        <p:spPr bwMode="auto">
          <a:xfrm>
            <a:off x="3998495" y="4885082"/>
            <a:ext cx="91124" cy="1763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1pPr>
            <a:lvl2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2pPr>
            <a:lvl3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3pPr>
            <a:lvl4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4pPr>
            <a:lvl5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ja-JP" altLang="ja-JP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Century" pitchFamily="18" charset="0"/>
                <a:ea typeface="ＭＳ Ｐゴシック" pitchFamily="50" charset="-128"/>
                <a:cs typeface="ＭＳ Ｐゴシック" pitchFamily="50" charset="-128"/>
              </a:rPr>
              <a:t> </a:t>
            </a:r>
            <a:endParaRPr kumimoji="1" lang="ja-JP" altLang="ja-JP" sz="1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  <a:cs typeface="ＭＳ Ｐゴシック" pitchFamily="50" charset="-128"/>
            </a:endParaRPr>
          </a:p>
        </p:txBody>
      </p:sp>
      <p:grpSp>
        <p:nvGrpSpPr>
          <p:cNvPr id="103" name="Group 1027"/>
          <p:cNvGrpSpPr>
            <a:grpSpLocks/>
          </p:cNvGrpSpPr>
          <p:nvPr/>
        </p:nvGrpSpPr>
        <p:grpSpPr bwMode="auto">
          <a:xfrm>
            <a:off x="3973261" y="4835305"/>
            <a:ext cx="75703" cy="110932"/>
            <a:chOff x="1426" y="2761"/>
            <a:chExt cx="54" cy="78"/>
          </a:xfrm>
        </p:grpSpPr>
        <p:pic>
          <p:nvPicPr>
            <p:cNvPr id="104" name="Picture 1025"/>
            <p:cNvPicPr>
              <a:picLocks noChangeAspect="1" noChangeArrowheads="1"/>
            </p:cNvPicPr>
            <p:nvPr/>
          </p:nvPicPr>
          <p:blipFill>
            <a:blip r:embed="rId2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26" y="2761"/>
              <a:ext cx="54" cy="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" name="Picture 1026"/>
            <p:cNvPicPr>
              <a:picLocks noChangeAspect="1" noChangeArrowheads="1"/>
            </p:cNvPicPr>
            <p:nvPr/>
          </p:nvPicPr>
          <p:blipFill>
            <a:blip r:embed="rId2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26" y="2761"/>
              <a:ext cx="54" cy="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10" name="右矢印 109"/>
          <p:cNvSpPr/>
          <p:nvPr/>
        </p:nvSpPr>
        <p:spPr bwMode="auto">
          <a:xfrm>
            <a:off x="6476534" y="4961083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111" name="Text Box 43"/>
          <p:cNvSpPr txBox="1">
            <a:spLocks noChangeArrowheads="1"/>
          </p:cNvSpPr>
          <p:nvPr/>
        </p:nvSpPr>
        <p:spPr bwMode="auto">
          <a:xfrm>
            <a:off x="6727016" y="5380003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Remote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pic>
        <p:nvPicPr>
          <p:cNvPr id="113" name="Picture 2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99827" y="4672645"/>
            <a:ext cx="874789" cy="705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4" name="Rectangle 24"/>
          <p:cNvSpPr>
            <a:spLocks noChangeArrowheads="1"/>
          </p:cNvSpPr>
          <p:nvPr/>
        </p:nvSpPr>
        <p:spPr bwMode="auto">
          <a:xfrm>
            <a:off x="6736277" y="4770176"/>
            <a:ext cx="804694" cy="498961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/>
          </a:p>
        </p:txBody>
      </p:sp>
      <p:sp>
        <p:nvSpPr>
          <p:cNvPr id="115" name="Rectangle 25"/>
          <p:cNvSpPr>
            <a:spLocks noChangeArrowheads="1"/>
          </p:cNvSpPr>
          <p:nvPr/>
        </p:nvSpPr>
        <p:spPr bwMode="auto">
          <a:xfrm>
            <a:off x="6736277" y="4770176"/>
            <a:ext cx="804694" cy="498961"/>
          </a:xfrm>
          <a:prstGeom prst="rect">
            <a:avLst/>
          </a:prstGeom>
          <a:noFill/>
          <a:ln w="9525" cap="rnd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/>
          </a:p>
        </p:txBody>
      </p:sp>
      <p:pic>
        <p:nvPicPr>
          <p:cNvPr id="116" name="Picture 28"/>
          <p:cNvPicPr>
            <a:picLocks noChangeAspect="1" noChangeArrowheads="1"/>
          </p:cNvPicPr>
          <p:nvPr/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71797" y="4818235"/>
            <a:ext cx="353280" cy="4622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7" name="Picture 29"/>
          <p:cNvPicPr>
            <a:picLocks noChangeAspect="1" noChangeArrowheads="1"/>
          </p:cNvPicPr>
          <p:nvPr/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71797" y="4818235"/>
            <a:ext cx="353280" cy="4622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8" name="Picture 22"/>
          <p:cNvPicPr>
            <a:picLocks noChangeAspect="1" noChangeArrowheads="1"/>
          </p:cNvPicPr>
          <p:nvPr/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56327" y="5106587"/>
            <a:ext cx="243932" cy="1512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0" name="Picture 1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40322" y="4681848"/>
            <a:ext cx="874789" cy="7096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1" name="Group 21"/>
          <p:cNvGrpSpPr>
            <a:grpSpLocks/>
          </p:cNvGrpSpPr>
          <p:nvPr/>
        </p:nvGrpSpPr>
        <p:grpSpPr bwMode="auto">
          <a:xfrm>
            <a:off x="7878173" y="4779980"/>
            <a:ext cx="803292" cy="502040"/>
            <a:chOff x="3872" y="2125"/>
            <a:chExt cx="573" cy="353"/>
          </a:xfrm>
        </p:grpSpPr>
        <p:sp>
          <p:nvSpPr>
            <p:cNvPr id="125" name="Rectangle 19"/>
            <p:cNvSpPr>
              <a:spLocks noChangeArrowheads="1"/>
            </p:cNvSpPr>
            <p:nvPr/>
          </p:nvSpPr>
          <p:spPr bwMode="auto">
            <a:xfrm>
              <a:off x="3872" y="2125"/>
              <a:ext cx="573" cy="35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126" name="Rectangle 20"/>
            <p:cNvSpPr>
              <a:spLocks noChangeArrowheads="1"/>
            </p:cNvSpPr>
            <p:nvPr/>
          </p:nvSpPr>
          <p:spPr bwMode="auto">
            <a:xfrm>
              <a:off x="3872" y="2125"/>
              <a:ext cx="573" cy="353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</p:grpSp>
      <p:grpSp>
        <p:nvGrpSpPr>
          <p:cNvPr id="122" name="Group 25"/>
          <p:cNvGrpSpPr>
            <a:grpSpLocks/>
          </p:cNvGrpSpPr>
          <p:nvPr/>
        </p:nvGrpSpPr>
        <p:grpSpPr bwMode="auto">
          <a:xfrm>
            <a:off x="8122105" y="4812691"/>
            <a:ext cx="300008" cy="450840"/>
            <a:chOff x="4046" y="2148"/>
            <a:chExt cx="214" cy="317"/>
          </a:xfrm>
        </p:grpSpPr>
        <p:pic>
          <p:nvPicPr>
            <p:cNvPr id="123" name="Picture 23"/>
            <p:cNvPicPr>
              <a:picLocks noChangeAspect="1" noChangeArrowheads="1"/>
            </p:cNvPicPr>
            <p:nvPr/>
          </p:nvPicPr>
          <p:blipFill>
            <a:blip r:embed="rId2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46" y="2148"/>
              <a:ext cx="214" cy="3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4" name="Picture 24"/>
            <p:cNvPicPr>
              <a:picLocks noChangeAspect="1" noChangeArrowheads="1"/>
            </p:cNvPicPr>
            <p:nvPr/>
          </p:nvPicPr>
          <p:blipFill>
            <a:blip r:embed="rId2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46" y="2148"/>
              <a:ext cx="214" cy="3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27" name="右矢印 126"/>
          <p:cNvSpPr/>
          <p:nvPr/>
        </p:nvSpPr>
        <p:spPr bwMode="auto">
          <a:xfrm>
            <a:off x="7616081" y="4961083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128" name="Text Box 43"/>
          <p:cNvSpPr txBox="1">
            <a:spLocks noChangeArrowheads="1"/>
          </p:cNvSpPr>
          <p:nvPr/>
        </p:nvSpPr>
        <p:spPr bwMode="auto">
          <a:xfrm>
            <a:off x="7866563" y="5395633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Local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131" name="Text Box 43"/>
          <p:cNvSpPr txBox="1">
            <a:spLocks noChangeArrowheads="1"/>
          </p:cNvSpPr>
          <p:nvPr/>
        </p:nvSpPr>
        <p:spPr bwMode="auto">
          <a:xfrm>
            <a:off x="4162672" y="5373013"/>
            <a:ext cx="1387695" cy="3231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err="1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SideBySide</a:t>
            </a:r>
            <a:endParaRPr lang="en-US" altLang="ja-JP" sz="800" b="1" dirty="0" smtClean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  <a:p>
            <a:pPr algn="ctr"/>
            <a:r>
              <a:rPr lang="en-US" altLang="ja-JP" sz="7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(PC Contents + Remote site)</a:t>
            </a:r>
            <a:endParaRPr lang="ja-JP" altLang="en-US" sz="7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132" name="Text Box 43"/>
          <p:cNvSpPr txBox="1">
            <a:spLocks noChangeArrowheads="1"/>
          </p:cNvSpPr>
          <p:nvPr/>
        </p:nvSpPr>
        <p:spPr bwMode="auto">
          <a:xfrm>
            <a:off x="1809750" y="5360078"/>
            <a:ext cx="1460544" cy="3231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err="1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PwithP</a:t>
            </a:r>
            <a:endParaRPr lang="en-US" altLang="ja-JP" sz="800" b="1" dirty="0" smtClean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  <a:p>
            <a:pPr algn="ctr"/>
            <a:r>
              <a:rPr lang="en-US" altLang="ja-JP" sz="7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(PC Contents + Remote site)</a:t>
            </a:r>
            <a:endParaRPr lang="ja-JP" altLang="en-US" sz="7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133" name="Text Box 43"/>
          <p:cNvSpPr txBox="1">
            <a:spLocks noChangeArrowheads="1"/>
          </p:cNvSpPr>
          <p:nvPr/>
        </p:nvSpPr>
        <p:spPr bwMode="auto">
          <a:xfrm>
            <a:off x="3017603" y="5505954"/>
            <a:ext cx="1390426" cy="3231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err="1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PwithP</a:t>
            </a:r>
            <a:endParaRPr lang="en-US" altLang="ja-JP" sz="800" b="1" dirty="0" smtClean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  <a:p>
            <a:pPr algn="ctr"/>
            <a:r>
              <a:rPr lang="en-US" altLang="ja-JP" sz="7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(PC Contents + Local site)</a:t>
            </a:r>
            <a:endParaRPr lang="ja-JP" altLang="en-US" sz="7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134" name="Text Box 43"/>
          <p:cNvSpPr txBox="1">
            <a:spLocks noChangeArrowheads="1"/>
          </p:cNvSpPr>
          <p:nvPr/>
        </p:nvSpPr>
        <p:spPr bwMode="auto">
          <a:xfrm>
            <a:off x="5346938" y="5515037"/>
            <a:ext cx="1314208" cy="3231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err="1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SideBySide</a:t>
            </a:r>
            <a:endParaRPr lang="en-US" altLang="ja-JP" sz="800" b="1" dirty="0" smtClean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  <a:p>
            <a:pPr algn="ctr"/>
            <a:r>
              <a:rPr lang="en-US" altLang="ja-JP" sz="7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(PC Contents + Local size)</a:t>
            </a:r>
            <a:endParaRPr lang="ja-JP" altLang="en-US" sz="7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135" name="左カーブ矢印 134"/>
          <p:cNvSpPr/>
          <p:nvPr/>
        </p:nvSpPr>
        <p:spPr bwMode="auto">
          <a:xfrm>
            <a:off x="8749835" y="5018093"/>
            <a:ext cx="198837" cy="512440"/>
          </a:xfrm>
          <a:prstGeom prst="curvedLeftArrow">
            <a:avLst>
              <a:gd name="adj1" fmla="val 39902"/>
              <a:gd name="adj2" fmla="val 39902"/>
              <a:gd name="adj3" fmla="val 25000"/>
            </a:avLst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36" name="Text Box 43"/>
          <p:cNvSpPr txBox="1">
            <a:spLocks noChangeArrowheads="1"/>
          </p:cNvSpPr>
          <p:nvPr/>
        </p:nvSpPr>
        <p:spPr bwMode="auto">
          <a:xfrm>
            <a:off x="8420194" y="5560934"/>
            <a:ext cx="645651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Repeat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137" name="正方形/長方形 6"/>
          <p:cNvSpPr>
            <a:spLocks noChangeArrowheads="1"/>
          </p:cNvSpPr>
          <p:nvPr/>
        </p:nvSpPr>
        <p:spPr bwMode="auto">
          <a:xfrm>
            <a:off x="357188" y="842228"/>
            <a:ext cx="8552350" cy="4385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285750" indent="-285750" eaLnBrk="1" hangingPunct="1">
              <a:lnSpc>
                <a:spcPts val="2700"/>
              </a:lnSpc>
              <a:spcAft>
                <a:spcPct val="10000"/>
              </a:spcAft>
              <a:buFont typeface="Wingdings" panose="05000000000000000000" pitchFamily="2" charset="2"/>
              <a:buChar char="n"/>
            </a:pPr>
            <a:r>
              <a:rPr kumimoji="1" lang="en-US" altLang="ja-JP" b="1" dirty="0" smtClean="0">
                <a:latin typeface="Arial" panose="020B0604020202020204" pitchFamily="34" charset="0"/>
                <a:cs typeface="Arial" panose="020B0604020202020204" pitchFamily="34" charset="0"/>
              </a:rPr>
              <a:t>In case of 1:1 connection / Contents Sharing</a:t>
            </a:r>
            <a:r>
              <a:rPr kumimoji="1" lang="en-US" altLang="ja-JP" sz="1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1" lang="en-US" altLang="ja-JP" b="1" dirty="0" smtClean="0">
                <a:latin typeface="Arial" panose="020B0604020202020204" pitchFamily="34" charset="0"/>
                <a:cs typeface="Arial" panose="020B0604020202020204" pitchFamily="34" charset="0"/>
              </a:rPr>
              <a:t>/ </a:t>
            </a:r>
            <a:r>
              <a:rPr kumimoji="1" lang="en-US" altLang="ja-JP" b="1" dirty="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Dual Stream</a:t>
            </a:r>
            <a:endParaRPr kumimoji="1" lang="ja-JP" altLang="en-US" sz="1400" b="1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8" name="Rectangle 12"/>
          <p:cNvSpPr>
            <a:spLocks noChangeArrowheads="1"/>
          </p:cNvSpPr>
          <p:nvPr/>
        </p:nvSpPr>
        <p:spPr bwMode="auto">
          <a:xfrm>
            <a:off x="380458" y="1416080"/>
            <a:ext cx="3213958" cy="253533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lIns="72000" rIns="72000" anchor="ctr"/>
          <a:lstStyle/>
          <a:p>
            <a:pPr>
              <a:lnSpc>
                <a:spcPct val="110000"/>
              </a:lnSpc>
            </a:pPr>
            <a:r>
              <a:rPr lang="en-US" altLang="ja-JP" sz="1200" b="1" u="sng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Single Monitor (HDMI 1 only) </a:t>
            </a:r>
          </a:p>
        </p:txBody>
      </p:sp>
      <p:sp>
        <p:nvSpPr>
          <p:cNvPr id="139" name="Text Box 43"/>
          <p:cNvSpPr txBox="1">
            <a:spLocks noChangeArrowheads="1"/>
          </p:cNvSpPr>
          <p:nvPr/>
        </p:nvSpPr>
        <p:spPr bwMode="auto">
          <a:xfrm>
            <a:off x="860013" y="5386587"/>
            <a:ext cx="102937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4109293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フッター プレースホルダー 3"/>
          <p:cNvSpPr txBox="1">
            <a:spLocks/>
          </p:cNvSpPr>
          <p:nvPr/>
        </p:nvSpPr>
        <p:spPr>
          <a:xfrm>
            <a:off x="8061203" y="6605691"/>
            <a:ext cx="1066800" cy="247650"/>
          </a:xfrm>
          <a:prstGeom prst="rect">
            <a:avLst/>
          </a:prstGeom>
          <a:noFill/>
        </p:spPr>
        <p:txBody>
          <a:bodyPr/>
          <a:lstStyle>
            <a:defPPr>
              <a:defRPr lang="de-DE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5146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9718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4290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8862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algn="r"/>
            <a:r>
              <a:rPr lang="de-DE" altLang="ja-JP" sz="800" dirty="0" smtClean="0">
                <a:solidFill>
                  <a:schemeClr val="bg1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Page </a:t>
            </a:r>
            <a:fld id="{11D062A2-B506-4044-A2EC-4FDCB15F0732}" type="slidenum">
              <a:rPr lang="de-DE" altLang="ja-JP" sz="800" b="1" smtClean="0">
                <a:solidFill>
                  <a:schemeClr val="bg1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pPr algn="r"/>
              <a:t>13</a:t>
            </a:fld>
            <a:endParaRPr lang="de-DE" altLang="ja-JP" sz="800" b="1" dirty="0" smtClean="0">
              <a:solidFill>
                <a:schemeClr val="bg1"/>
              </a:solidFill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4" name="Rectangle 8"/>
          <p:cNvSpPr txBox="1">
            <a:spLocks noChangeArrowheads="1"/>
          </p:cNvSpPr>
          <p:nvPr/>
        </p:nvSpPr>
        <p:spPr bwMode="auto">
          <a:xfrm>
            <a:off x="1" y="50965"/>
            <a:ext cx="9143999" cy="600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accent1"/>
                  </a:outerShdw>
                </a:effectLst>
              </a14:hiddenEffects>
            </a:ext>
          </a:extLst>
        </p:spPr>
        <p:txBody>
          <a:bodyPr vert="horz" wrap="square" lIns="0" tIns="45720" rIns="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0">
                <a:solidFill>
                  <a:schemeClr val="tx1"/>
                </a:solidFill>
                <a:latin typeface="HGP創英角ｺﾞｼｯｸUB" panose="020B0900000000000000" pitchFamily="50" charset="-128"/>
                <a:ea typeface="HGP創英角ｺﾞｼｯｸUB" panose="020B0900000000000000" pitchFamily="50" charset="-128"/>
                <a:cs typeface="Meiryo UI" panose="020B0604030504040204" pitchFamily="50" charset="-128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altLang="ja-JP" sz="2800" kern="0" dirty="0" smtClean="0">
                <a:latin typeface="Arial Black" panose="020B0A04020102020204" pitchFamily="34" charset="0"/>
              </a:rPr>
              <a:t>Screen Layout (Single Monitor) 11</a:t>
            </a:r>
            <a:endParaRPr lang="de-DE" altLang="ja-JP" sz="2800" kern="0" dirty="0" smtClean="0">
              <a:latin typeface="Arial Black" panose="020B0A04020102020204" pitchFamily="34" charset="0"/>
            </a:endParaRPr>
          </a:p>
        </p:txBody>
      </p:sp>
      <p:graphicFrame>
        <p:nvGraphicFramePr>
          <p:cNvPr id="5" name="表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68639837"/>
              </p:ext>
            </p:extLst>
          </p:nvPr>
        </p:nvGraphicFramePr>
        <p:xfrm>
          <a:off x="3810843" y="1990852"/>
          <a:ext cx="5203744" cy="1722066"/>
        </p:xfrm>
        <a:graphic>
          <a:graphicData uri="http://schemas.openxmlformats.org/drawingml/2006/table">
            <a:tbl>
              <a:tblPr/>
              <a:tblGrid>
                <a:gridCol w="1459641"/>
                <a:gridCol w="1324115"/>
                <a:gridCol w="1369744"/>
                <a:gridCol w="1050244"/>
              </a:tblGrid>
              <a:tr h="403423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Button</a:t>
                      </a: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baseline="0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Conference start</a:t>
                      </a: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PC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318643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Single Monitor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(Multiple connection)</a:t>
                      </a:r>
                      <a:endParaRPr kumimoji="1" lang="ja-JP" altLang="ja-JP" sz="800" b="1" kern="1200" dirty="0" smtClean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6" name="右矢印 5"/>
          <p:cNvSpPr/>
          <p:nvPr/>
        </p:nvSpPr>
        <p:spPr bwMode="auto">
          <a:xfrm>
            <a:off x="1949519" y="5018344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7" name="右矢印 6"/>
          <p:cNvSpPr/>
          <p:nvPr/>
        </p:nvSpPr>
        <p:spPr bwMode="auto">
          <a:xfrm>
            <a:off x="3119336" y="5018344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8" name="右矢印 7"/>
          <p:cNvSpPr/>
          <p:nvPr/>
        </p:nvSpPr>
        <p:spPr bwMode="auto">
          <a:xfrm>
            <a:off x="4278903" y="5018344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graphicFrame>
        <p:nvGraphicFramePr>
          <p:cNvPr id="9" name="表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02180326"/>
              </p:ext>
            </p:extLst>
          </p:nvPr>
        </p:nvGraphicFramePr>
        <p:xfrm>
          <a:off x="128872" y="4112711"/>
          <a:ext cx="8930068" cy="1756643"/>
        </p:xfrm>
        <a:graphic>
          <a:graphicData uri="http://schemas.openxmlformats.org/drawingml/2006/table">
            <a:tbl>
              <a:tblPr/>
              <a:tblGrid>
                <a:gridCol w="806793"/>
                <a:gridCol w="8123275"/>
              </a:tblGrid>
              <a:tr h="36992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Button</a:t>
                      </a: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baseline="0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Layout (Layout change) / Main (End of sharing)</a:t>
                      </a: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386714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Single Monitor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(Multiple connection)</a:t>
                      </a:r>
                      <a:endParaRPr kumimoji="1" lang="ja-JP" altLang="ja-JP" sz="800" b="1" kern="1200" dirty="0" smtClean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10" name="右矢印 9"/>
          <p:cNvSpPr/>
          <p:nvPr/>
        </p:nvSpPr>
        <p:spPr bwMode="auto">
          <a:xfrm>
            <a:off x="6517872" y="2908237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11" name="Text Box 43"/>
          <p:cNvSpPr txBox="1">
            <a:spLocks noChangeArrowheads="1"/>
          </p:cNvSpPr>
          <p:nvPr/>
        </p:nvSpPr>
        <p:spPr bwMode="auto">
          <a:xfrm>
            <a:off x="5501252" y="3341469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Remote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12" name="Text Box 43"/>
          <p:cNvSpPr txBox="1">
            <a:spLocks noChangeArrowheads="1"/>
          </p:cNvSpPr>
          <p:nvPr/>
        </p:nvSpPr>
        <p:spPr bwMode="auto">
          <a:xfrm>
            <a:off x="6786640" y="3328877"/>
            <a:ext cx="102937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13" name="グループ化 12"/>
          <p:cNvGrpSpPr/>
          <p:nvPr/>
        </p:nvGrpSpPr>
        <p:grpSpPr>
          <a:xfrm>
            <a:off x="6866798" y="2640241"/>
            <a:ext cx="874789" cy="709682"/>
            <a:chOff x="3208338" y="3263901"/>
            <a:chExt cx="990600" cy="792163"/>
          </a:xfrm>
        </p:grpSpPr>
        <p:pic>
          <p:nvPicPr>
            <p:cNvPr id="14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" name="グループ化 17"/>
          <p:cNvGrpSpPr/>
          <p:nvPr/>
        </p:nvGrpSpPr>
        <p:grpSpPr>
          <a:xfrm>
            <a:off x="1013769" y="4738706"/>
            <a:ext cx="874789" cy="709682"/>
            <a:chOff x="3208338" y="3263901"/>
            <a:chExt cx="990600" cy="792163"/>
          </a:xfrm>
        </p:grpSpPr>
        <p:pic>
          <p:nvPicPr>
            <p:cNvPr id="19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1" name="右矢印 20"/>
          <p:cNvSpPr/>
          <p:nvPr/>
        </p:nvSpPr>
        <p:spPr bwMode="auto">
          <a:xfrm>
            <a:off x="5418450" y="5018344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grpSp>
        <p:nvGrpSpPr>
          <p:cNvPr id="22" name="グループ化 21"/>
          <p:cNvGrpSpPr/>
          <p:nvPr/>
        </p:nvGrpSpPr>
        <p:grpSpPr>
          <a:xfrm>
            <a:off x="5644362" y="4751760"/>
            <a:ext cx="874789" cy="709682"/>
            <a:chOff x="4345782" y="4810125"/>
            <a:chExt cx="990600" cy="792163"/>
          </a:xfrm>
        </p:grpSpPr>
        <p:sp>
          <p:nvSpPr>
            <p:cNvPr id="23" name="Rectangle 754"/>
            <p:cNvSpPr>
              <a:spLocks noChangeArrowheads="1"/>
            </p:cNvSpPr>
            <p:nvPr/>
          </p:nvSpPr>
          <p:spPr bwMode="auto">
            <a:xfrm>
              <a:off x="5069682" y="4868862"/>
              <a:ext cx="100013" cy="160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1pPr>
              <a:lvl2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2pPr>
              <a:lvl3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3pPr>
              <a:lvl4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4pPr>
              <a:lvl5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ＭＳ Ｐゴシック" pitchFamily="50" charset="-128"/>
                  <a:ea typeface="ＭＳ Ｐゴシック" pitchFamily="50" charset="-128"/>
                  <a:cs typeface="ＭＳ Ｐゴシック" pitchFamily="50" charset="-128"/>
                </a:rPr>
                <a:t> </a:t>
              </a:r>
              <a:endParaRPr kumimoji="1" lang="ja-JP" altLang="ja-JP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sp>
          <p:nvSpPr>
            <p:cNvPr id="24" name="Rectangle 755"/>
            <p:cNvSpPr>
              <a:spLocks noChangeArrowheads="1"/>
            </p:cNvSpPr>
            <p:nvPr/>
          </p:nvSpPr>
          <p:spPr bwMode="auto">
            <a:xfrm>
              <a:off x="5069682" y="5053012"/>
              <a:ext cx="100013" cy="160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1pPr>
              <a:lvl2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2pPr>
              <a:lvl3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3pPr>
              <a:lvl4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4pPr>
              <a:lvl5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ＭＳ Ｐゴシック" pitchFamily="50" charset="-128"/>
                  <a:ea typeface="ＭＳ Ｐゴシック" pitchFamily="50" charset="-128"/>
                  <a:cs typeface="ＭＳ Ｐゴシック" pitchFamily="50" charset="-128"/>
                </a:rPr>
                <a:t> </a:t>
              </a:r>
              <a:endParaRPr kumimoji="1" lang="ja-JP" altLang="ja-JP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sp>
          <p:nvSpPr>
            <p:cNvPr id="25" name="Rectangle 756"/>
            <p:cNvSpPr>
              <a:spLocks noChangeArrowheads="1"/>
            </p:cNvSpPr>
            <p:nvPr/>
          </p:nvSpPr>
          <p:spPr bwMode="auto">
            <a:xfrm>
              <a:off x="5069682" y="5237162"/>
              <a:ext cx="100013" cy="160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1pPr>
              <a:lvl2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2pPr>
              <a:lvl3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3pPr>
              <a:lvl4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4pPr>
              <a:lvl5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ＭＳ Ｐゴシック" pitchFamily="50" charset="-128"/>
                  <a:ea typeface="ＭＳ Ｐゴシック" pitchFamily="50" charset="-128"/>
                  <a:cs typeface="ＭＳ Ｐゴシック" pitchFamily="50" charset="-128"/>
                </a:rPr>
                <a:t> </a:t>
              </a:r>
              <a:endParaRPr kumimoji="1" lang="ja-JP" altLang="ja-JP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sp>
          <p:nvSpPr>
            <p:cNvPr id="26" name="Rectangle 757"/>
            <p:cNvSpPr>
              <a:spLocks noChangeArrowheads="1"/>
            </p:cNvSpPr>
            <p:nvPr/>
          </p:nvSpPr>
          <p:spPr bwMode="auto">
            <a:xfrm>
              <a:off x="5069682" y="5422900"/>
              <a:ext cx="100013" cy="160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1pPr>
              <a:lvl2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2pPr>
              <a:lvl3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3pPr>
              <a:lvl4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4pPr>
              <a:lvl5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ＭＳ Ｐゴシック" pitchFamily="50" charset="-128"/>
                  <a:ea typeface="ＭＳ Ｐゴシック" pitchFamily="50" charset="-128"/>
                  <a:cs typeface="ＭＳ Ｐゴシック" pitchFamily="50" charset="-128"/>
                </a:rPr>
                <a:t> </a:t>
              </a:r>
              <a:endParaRPr kumimoji="1" lang="ja-JP" altLang="ja-JP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pic>
          <p:nvPicPr>
            <p:cNvPr id="27" name="Picture 100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45782" y="4810125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8" name="Group 1005"/>
            <p:cNvGrpSpPr>
              <a:grpSpLocks/>
            </p:cNvGrpSpPr>
            <p:nvPr/>
          </p:nvGrpSpPr>
          <p:grpSpPr bwMode="auto">
            <a:xfrm>
              <a:off x="4387057" y="4918075"/>
              <a:ext cx="909638" cy="561975"/>
              <a:chOff x="956" y="3211"/>
              <a:chExt cx="573" cy="354"/>
            </a:xfrm>
          </p:grpSpPr>
          <p:sp>
            <p:nvSpPr>
              <p:cNvPr id="37" name="Rectangle 1003"/>
              <p:cNvSpPr>
                <a:spLocks noChangeArrowheads="1"/>
              </p:cNvSpPr>
              <p:nvPr/>
            </p:nvSpPr>
            <p:spPr bwMode="auto">
              <a:xfrm>
                <a:off x="956" y="3211"/>
                <a:ext cx="573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8" name="Rectangle 1004"/>
              <p:cNvSpPr>
                <a:spLocks noChangeArrowheads="1"/>
              </p:cNvSpPr>
              <p:nvPr/>
            </p:nvSpPr>
            <p:spPr bwMode="auto">
              <a:xfrm>
                <a:off x="956" y="3211"/>
                <a:ext cx="573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pic>
          <p:nvPicPr>
            <p:cNvPr id="29" name="Picture 1007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87057" y="5060950"/>
              <a:ext cx="468313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0" name="Group 1010"/>
            <p:cNvGrpSpPr>
              <a:grpSpLocks/>
            </p:cNvGrpSpPr>
            <p:nvPr/>
          </p:nvGrpSpPr>
          <p:grpSpPr bwMode="auto">
            <a:xfrm>
              <a:off x="4844257" y="5068887"/>
              <a:ext cx="454025" cy="280988"/>
              <a:chOff x="1244" y="3306"/>
              <a:chExt cx="286" cy="177"/>
            </a:xfrm>
          </p:grpSpPr>
          <p:sp>
            <p:nvSpPr>
              <p:cNvPr id="35" name="Rectangle 1008"/>
              <p:cNvSpPr>
                <a:spLocks noChangeArrowheads="1"/>
              </p:cNvSpPr>
              <p:nvPr/>
            </p:nvSpPr>
            <p:spPr bwMode="auto">
              <a:xfrm>
                <a:off x="1244" y="3306"/>
                <a:ext cx="286" cy="17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6" name="Rectangle 1009"/>
              <p:cNvSpPr>
                <a:spLocks noChangeArrowheads="1"/>
              </p:cNvSpPr>
              <p:nvPr/>
            </p:nvSpPr>
            <p:spPr bwMode="auto">
              <a:xfrm>
                <a:off x="1244" y="3306"/>
                <a:ext cx="286" cy="177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sp>
          <p:nvSpPr>
            <p:cNvPr id="31" name="Rectangle 1011"/>
            <p:cNvSpPr>
              <a:spLocks noChangeArrowheads="1"/>
            </p:cNvSpPr>
            <p:nvPr/>
          </p:nvSpPr>
          <p:spPr bwMode="auto">
            <a:xfrm>
              <a:off x="4939507" y="5135562"/>
              <a:ext cx="103188" cy="196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1pPr>
              <a:lvl2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2pPr>
              <a:lvl3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3pPr>
              <a:lvl4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4pPr>
              <a:lvl5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1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entury" pitchFamily="18" charset="0"/>
                  <a:ea typeface="ＭＳ Ｐゴシック" pitchFamily="50" charset="-128"/>
                  <a:cs typeface="ＭＳ Ｐゴシック" pitchFamily="50" charset="-128"/>
                </a:rPr>
                <a:t> </a:t>
              </a:r>
              <a:endParaRPr kumimoji="1" lang="ja-JP" altLang="ja-JP" sz="1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grpSp>
          <p:nvGrpSpPr>
            <p:cNvPr id="32" name="Group 1014"/>
            <p:cNvGrpSpPr>
              <a:grpSpLocks/>
            </p:cNvGrpSpPr>
            <p:nvPr/>
          </p:nvGrpSpPr>
          <p:grpSpPr bwMode="auto">
            <a:xfrm>
              <a:off x="4980782" y="5086350"/>
              <a:ext cx="171450" cy="252413"/>
              <a:chOff x="1330" y="3317"/>
              <a:chExt cx="108" cy="159"/>
            </a:xfrm>
          </p:grpSpPr>
          <p:pic>
            <p:nvPicPr>
              <p:cNvPr id="33" name="Picture 1012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30" y="3317"/>
                <a:ext cx="108" cy="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" name="Picture 1013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330" y="3317"/>
                <a:ext cx="108" cy="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39" name="グループ化 38"/>
          <p:cNvGrpSpPr/>
          <p:nvPr/>
        </p:nvGrpSpPr>
        <p:grpSpPr>
          <a:xfrm>
            <a:off x="3362980" y="4673572"/>
            <a:ext cx="874789" cy="806392"/>
            <a:chOff x="2007450" y="4246591"/>
            <a:chExt cx="990600" cy="900113"/>
          </a:xfrm>
        </p:grpSpPr>
        <p:sp>
          <p:nvSpPr>
            <p:cNvPr id="40" name="Rectangle 473"/>
            <p:cNvSpPr>
              <a:spLocks noChangeArrowheads="1"/>
            </p:cNvSpPr>
            <p:nvPr/>
          </p:nvSpPr>
          <p:spPr bwMode="auto">
            <a:xfrm>
              <a:off x="2392419" y="4246591"/>
              <a:ext cx="100012" cy="160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1pPr>
              <a:lvl2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2pPr>
              <a:lvl3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3pPr>
              <a:lvl4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4pPr>
              <a:lvl5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ＭＳ Ｐゴシック" pitchFamily="50" charset="-128"/>
                  <a:ea typeface="ＭＳ Ｐゴシック" pitchFamily="50" charset="-128"/>
                  <a:cs typeface="ＭＳ Ｐゴシック" pitchFamily="50" charset="-128"/>
                </a:rPr>
                <a:t> </a:t>
              </a:r>
              <a:endParaRPr kumimoji="1" lang="ja-JP" altLang="ja-JP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sp>
          <p:nvSpPr>
            <p:cNvPr id="41" name="Rectangle 474"/>
            <p:cNvSpPr>
              <a:spLocks noChangeArrowheads="1"/>
            </p:cNvSpPr>
            <p:nvPr/>
          </p:nvSpPr>
          <p:spPr bwMode="auto">
            <a:xfrm>
              <a:off x="2392419" y="4430741"/>
              <a:ext cx="100012" cy="160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1pPr>
              <a:lvl2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2pPr>
              <a:lvl3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3pPr>
              <a:lvl4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4pPr>
              <a:lvl5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ＭＳ Ｐゴシック" pitchFamily="50" charset="-128"/>
                  <a:ea typeface="ＭＳ Ｐゴシック" pitchFamily="50" charset="-128"/>
                  <a:cs typeface="ＭＳ Ｐゴシック" pitchFamily="50" charset="-128"/>
                </a:rPr>
                <a:t> </a:t>
              </a:r>
              <a:endParaRPr kumimoji="1" lang="ja-JP" altLang="ja-JP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sp>
          <p:nvSpPr>
            <p:cNvPr id="42" name="Rectangle 475"/>
            <p:cNvSpPr>
              <a:spLocks noChangeArrowheads="1"/>
            </p:cNvSpPr>
            <p:nvPr/>
          </p:nvSpPr>
          <p:spPr bwMode="auto">
            <a:xfrm>
              <a:off x="2392419" y="4616478"/>
              <a:ext cx="100012" cy="160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1pPr>
              <a:lvl2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2pPr>
              <a:lvl3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3pPr>
              <a:lvl4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4pPr>
              <a:lvl5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ＭＳ Ｐゴシック" pitchFamily="50" charset="-128"/>
                  <a:ea typeface="ＭＳ Ｐゴシック" pitchFamily="50" charset="-128"/>
                  <a:cs typeface="ＭＳ Ｐゴシック" pitchFamily="50" charset="-128"/>
                </a:rPr>
                <a:t> </a:t>
              </a:r>
              <a:endParaRPr kumimoji="1" lang="ja-JP" altLang="ja-JP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sp>
          <p:nvSpPr>
            <p:cNvPr id="43" name="Rectangle 476"/>
            <p:cNvSpPr>
              <a:spLocks noChangeArrowheads="1"/>
            </p:cNvSpPr>
            <p:nvPr/>
          </p:nvSpPr>
          <p:spPr bwMode="auto">
            <a:xfrm>
              <a:off x="2392419" y="4802216"/>
              <a:ext cx="100012" cy="160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1pPr>
              <a:lvl2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2pPr>
              <a:lvl3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3pPr>
              <a:lvl4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4pPr>
              <a:lvl5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ＭＳ Ｐゴシック" pitchFamily="50" charset="-128"/>
                  <a:ea typeface="ＭＳ Ｐゴシック" pitchFamily="50" charset="-128"/>
                  <a:cs typeface="ＭＳ Ｐゴシック" pitchFamily="50" charset="-128"/>
                </a:rPr>
                <a:t> </a:t>
              </a:r>
              <a:endParaRPr kumimoji="1" lang="ja-JP" altLang="ja-JP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sp>
          <p:nvSpPr>
            <p:cNvPr id="44" name="Rectangle 477"/>
            <p:cNvSpPr>
              <a:spLocks noChangeArrowheads="1"/>
            </p:cNvSpPr>
            <p:nvPr/>
          </p:nvSpPr>
          <p:spPr bwMode="auto">
            <a:xfrm>
              <a:off x="2392419" y="4986366"/>
              <a:ext cx="100012" cy="160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1pPr>
              <a:lvl2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2pPr>
              <a:lvl3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3pPr>
              <a:lvl4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4pPr>
              <a:lvl5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ＭＳ Ｐゴシック" pitchFamily="50" charset="-128"/>
                  <a:ea typeface="ＭＳ Ｐゴシック" pitchFamily="50" charset="-128"/>
                  <a:cs typeface="ＭＳ Ｐゴシック" pitchFamily="50" charset="-128"/>
                </a:rPr>
                <a:t> </a:t>
              </a:r>
              <a:endParaRPr kumimoji="1" lang="ja-JP" altLang="ja-JP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sp>
          <p:nvSpPr>
            <p:cNvPr id="45" name="Rectangle 752"/>
            <p:cNvSpPr>
              <a:spLocks noChangeArrowheads="1"/>
            </p:cNvSpPr>
            <p:nvPr/>
          </p:nvSpPr>
          <p:spPr bwMode="auto">
            <a:xfrm>
              <a:off x="2731350" y="4784724"/>
              <a:ext cx="100013" cy="160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1pPr>
              <a:lvl2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2pPr>
              <a:lvl3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3pPr>
              <a:lvl4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4pPr>
              <a:lvl5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ＭＳ Ｐゴシック" pitchFamily="50" charset="-128"/>
                  <a:ea typeface="ＭＳ Ｐゴシック" pitchFamily="50" charset="-128"/>
                  <a:cs typeface="ＭＳ Ｐゴシック" pitchFamily="50" charset="-128"/>
                </a:rPr>
                <a:t> </a:t>
              </a:r>
              <a:endParaRPr kumimoji="1" lang="ja-JP" altLang="ja-JP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sp>
          <p:nvSpPr>
            <p:cNvPr id="46" name="Rectangle 753"/>
            <p:cNvSpPr>
              <a:spLocks noChangeArrowheads="1"/>
            </p:cNvSpPr>
            <p:nvPr/>
          </p:nvSpPr>
          <p:spPr bwMode="auto">
            <a:xfrm>
              <a:off x="2731350" y="4970462"/>
              <a:ext cx="100013" cy="160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1pPr>
              <a:lvl2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2pPr>
              <a:lvl3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3pPr>
              <a:lvl4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4pPr>
              <a:lvl5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ＭＳ Ｐゴシック" pitchFamily="50" charset="-128"/>
                  <a:ea typeface="ＭＳ Ｐゴシック" pitchFamily="50" charset="-128"/>
                  <a:cs typeface="ＭＳ Ｐゴシック" pitchFamily="50" charset="-128"/>
                </a:rPr>
                <a:t> </a:t>
              </a:r>
              <a:endParaRPr kumimoji="1" lang="ja-JP" altLang="ja-JP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pic>
          <p:nvPicPr>
            <p:cNvPr id="47" name="Picture 1015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07450" y="4327524"/>
              <a:ext cx="990600" cy="790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8" name="Group 1018"/>
            <p:cNvGrpSpPr>
              <a:grpSpLocks/>
            </p:cNvGrpSpPr>
            <p:nvPr/>
          </p:nvGrpSpPr>
          <p:grpSpPr bwMode="auto">
            <a:xfrm>
              <a:off x="2048725" y="4435474"/>
              <a:ext cx="909638" cy="560388"/>
              <a:chOff x="956" y="2726"/>
              <a:chExt cx="573" cy="353"/>
            </a:xfrm>
          </p:grpSpPr>
          <p:sp>
            <p:nvSpPr>
              <p:cNvPr id="57" name="Rectangle 1016"/>
              <p:cNvSpPr>
                <a:spLocks noChangeArrowheads="1"/>
              </p:cNvSpPr>
              <p:nvPr/>
            </p:nvSpPr>
            <p:spPr bwMode="auto">
              <a:xfrm>
                <a:off x="956" y="2726"/>
                <a:ext cx="573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8" name="Rectangle 1017"/>
              <p:cNvSpPr>
                <a:spLocks noChangeArrowheads="1"/>
              </p:cNvSpPr>
              <p:nvPr/>
            </p:nvSpPr>
            <p:spPr bwMode="auto">
              <a:xfrm>
                <a:off x="956" y="2726"/>
                <a:ext cx="573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pic>
          <p:nvPicPr>
            <p:cNvPr id="49" name="Picture 1020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48725" y="4510087"/>
              <a:ext cx="687388" cy="423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50" name="Group 1023"/>
            <p:cNvGrpSpPr>
              <a:grpSpLocks/>
            </p:cNvGrpSpPr>
            <p:nvPr/>
          </p:nvGrpSpPr>
          <p:grpSpPr bwMode="auto">
            <a:xfrm>
              <a:off x="2726587" y="4479924"/>
              <a:ext cx="227013" cy="139700"/>
              <a:chOff x="1383" y="2754"/>
              <a:chExt cx="143" cy="88"/>
            </a:xfrm>
          </p:grpSpPr>
          <p:sp>
            <p:nvSpPr>
              <p:cNvPr id="55" name="Rectangle 1021"/>
              <p:cNvSpPr>
                <a:spLocks noChangeArrowheads="1"/>
              </p:cNvSpPr>
              <p:nvPr/>
            </p:nvSpPr>
            <p:spPr bwMode="auto">
              <a:xfrm>
                <a:off x="1383" y="2754"/>
                <a:ext cx="143" cy="8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6" name="Rectangle 1022"/>
              <p:cNvSpPr>
                <a:spLocks noChangeArrowheads="1"/>
              </p:cNvSpPr>
              <p:nvPr/>
            </p:nvSpPr>
            <p:spPr bwMode="auto">
              <a:xfrm>
                <a:off x="1383" y="2754"/>
                <a:ext cx="143" cy="88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sp>
          <p:nvSpPr>
            <p:cNvPr id="51" name="Rectangle 1024"/>
            <p:cNvSpPr>
              <a:spLocks noChangeArrowheads="1"/>
            </p:cNvSpPr>
            <p:nvPr/>
          </p:nvSpPr>
          <p:spPr bwMode="auto">
            <a:xfrm>
              <a:off x="2823425" y="4546599"/>
              <a:ext cx="103188" cy="196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1pPr>
              <a:lvl2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2pPr>
              <a:lvl3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3pPr>
              <a:lvl4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4pPr>
              <a:lvl5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1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entury" pitchFamily="18" charset="0"/>
                  <a:ea typeface="ＭＳ Ｐゴシック" pitchFamily="50" charset="-128"/>
                  <a:cs typeface="ＭＳ Ｐゴシック" pitchFamily="50" charset="-128"/>
                </a:rPr>
                <a:t> </a:t>
              </a:r>
              <a:endParaRPr kumimoji="1" lang="ja-JP" altLang="ja-JP" sz="1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grpSp>
          <p:nvGrpSpPr>
            <p:cNvPr id="52" name="Group 1027"/>
            <p:cNvGrpSpPr>
              <a:grpSpLocks/>
            </p:cNvGrpSpPr>
            <p:nvPr/>
          </p:nvGrpSpPr>
          <p:grpSpPr bwMode="auto">
            <a:xfrm>
              <a:off x="2794850" y="4491037"/>
              <a:ext cx="85725" cy="123825"/>
              <a:chOff x="1426" y="2761"/>
              <a:chExt cx="54" cy="78"/>
            </a:xfrm>
          </p:grpSpPr>
          <p:pic>
            <p:nvPicPr>
              <p:cNvPr id="53" name="Picture 1025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26" y="2761"/>
                <a:ext cx="54" cy="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4" name="Picture 1026"/>
              <p:cNvPicPr>
                <a:picLocks noChangeAspect="1" noChangeArrowheads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26" y="2761"/>
                <a:ext cx="54" cy="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59" name="右矢印 58"/>
          <p:cNvSpPr/>
          <p:nvPr/>
        </p:nvSpPr>
        <p:spPr bwMode="auto">
          <a:xfrm>
            <a:off x="6561598" y="5018344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60" name="Text Box 43"/>
          <p:cNvSpPr txBox="1">
            <a:spLocks noChangeArrowheads="1"/>
          </p:cNvSpPr>
          <p:nvPr/>
        </p:nvSpPr>
        <p:spPr bwMode="auto">
          <a:xfrm>
            <a:off x="6804265" y="5437264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Remote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61" name="グループ化 60"/>
          <p:cNvGrpSpPr/>
          <p:nvPr/>
        </p:nvGrpSpPr>
        <p:grpSpPr>
          <a:xfrm>
            <a:off x="7925386" y="4739109"/>
            <a:ext cx="874789" cy="709682"/>
            <a:chOff x="6103938" y="3263901"/>
            <a:chExt cx="990600" cy="792163"/>
          </a:xfrm>
        </p:grpSpPr>
        <p:pic>
          <p:nvPicPr>
            <p:cNvPr id="62" name="Picture 1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039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3" name="Group 21"/>
            <p:cNvGrpSpPr>
              <a:grpSpLocks/>
            </p:cNvGrpSpPr>
            <p:nvPr/>
          </p:nvGrpSpPr>
          <p:grpSpPr bwMode="auto">
            <a:xfrm>
              <a:off x="6146800" y="3373438"/>
              <a:ext cx="909638" cy="560388"/>
              <a:chOff x="3872" y="2125"/>
              <a:chExt cx="573" cy="353"/>
            </a:xfrm>
          </p:grpSpPr>
          <p:sp>
            <p:nvSpPr>
              <p:cNvPr id="67" name="Rectangle 19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8" name="Rectangle 20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64" name="Group 25"/>
            <p:cNvGrpSpPr>
              <a:grpSpLocks/>
            </p:cNvGrpSpPr>
            <p:nvPr/>
          </p:nvGrpSpPr>
          <p:grpSpPr bwMode="auto">
            <a:xfrm>
              <a:off x="6423025" y="3409951"/>
              <a:ext cx="339725" cy="503238"/>
              <a:chOff x="4046" y="2148"/>
              <a:chExt cx="214" cy="317"/>
            </a:xfrm>
          </p:grpSpPr>
          <p:pic>
            <p:nvPicPr>
              <p:cNvPr id="65" name="Picture 23"/>
              <p:cNvPicPr>
                <a:picLocks noChangeAspect="1" noChangeArrowheads="1"/>
              </p:cNvPicPr>
              <p:nvPr/>
            </p:nvPicPr>
            <p:blipFill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6" name="Picture 24"/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69" name="右矢印 68"/>
          <p:cNvSpPr/>
          <p:nvPr/>
        </p:nvSpPr>
        <p:spPr bwMode="auto">
          <a:xfrm>
            <a:off x="7701145" y="5018344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70" name="Text Box 43"/>
          <p:cNvSpPr txBox="1">
            <a:spLocks noChangeArrowheads="1"/>
          </p:cNvSpPr>
          <p:nvPr/>
        </p:nvSpPr>
        <p:spPr bwMode="auto">
          <a:xfrm>
            <a:off x="7943812" y="5437264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Local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71" name="グループ化 70"/>
          <p:cNvGrpSpPr/>
          <p:nvPr/>
        </p:nvGrpSpPr>
        <p:grpSpPr>
          <a:xfrm>
            <a:off x="5490299" y="2637040"/>
            <a:ext cx="874789" cy="709682"/>
            <a:chOff x="525092" y="3017354"/>
            <a:chExt cx="874789" cy="709682"/>
          </a:xfrm>
        </p:grpSpPr>
        <p:pic>
          <p:nvPicPr>
            <p:cNvPr id="72" name="Picture 23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5092" y="3017354"/>
              <a:ext cx="874789" cy="7096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3" name="Group 235"/>
            <p:cNvGrpSpPr>
              <a:grpSpLocks/>
            </p:cNvGrpSpPr>
            <p:nvPr/>
          </p:nvGrpSpPr>
          <p:grpSpPr bwMode="auto">
            <a:xfrm>
              <a:off x="561542" y="3125442"/>
              <a:ext cx="804693" cy="503461"/>
              <a:chOff x="888" y="2463"/>
              <a:chExt cx="574" cy="354"/>
            </a:xfrm>
          </p:grpSpPr>
          <p:sp>
            <p:nvSpPr>
              <p:cNvPr id="186" name="Rectangle 233"/>
              <p:cNvSpPr>
                <a:spLocks noChangeArrowheads="1"/>
              </p:cNvSpPr>
              <p:nvPr/>
            </p:nvSpPr>
            <p:spPr bwMode="auto">
              <a:xfrm>
                <a:off x="888" y="2463"/>
                <a:ext cx="574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87" name="Rectangle 234"/>
              <p:cNvSpPr>
                <a:spLocks noChangeArrowheads="1"/>
              </p:cNvSpPr>
              <p:nvPr/>
            </p:nvSpPr>
            <p:spPr bwMode="auto">
              <a:xfrm>
                <a:off x="888" y="2463"/>
                <a:ext cx="574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74" name="Group 239"/>
            <p:cNvGrpSpPr>
              <a:grpSpLocks/>
            </p:cNvGrpSpPr>
            <p:nvPr/>
          </p:nvGrpSpPr>
          <p:grpSpPr bwMode="auto">
            <a:xfrm>
              <a:off x="683508" y="3129708"/>
              <a:ext cx="166826" cy="250309"/>
              <a:chOff x="975" y="2466"/>
              <a:chExt cx="119" cy="176"/>
            </a:xfrm>
          </p:grpSpPr>
          <p:pic>
            <p:nvPicPr>
              <p:cNvPr id="184" name="Picture 237"/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75" y="2466"/>
                <a:ext cx="119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85" name="Picture 238"/>
              <p:cNvPicPr>
                <a:picLocks noChangeAspect="1" noChangeArrowheads="1"/>
              </p:cNvPicPr>
              <p:nvPr/>
            </p:nvPicPr>
            <p:blipFill>
              <a:blip r:embed="rId1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75" y="2466"/>
                <a:ext cx="119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5" name="Group 287"/>
            <p:cNvGrpSpPr>
              <a:grpSpLocks/>
            </p:cNvGrpSpPr>
            <p:nvPr/>
          </p:nvGrpSpPr>
          <p:grpSpPr bwMode="auto">
            <a:xfrm>
              <a:off x="607836" y="3411395"/>
              <a:ext cx="323848" cy="192003"/>
              <a:chOff x="921" y="2664"/>
              <a:chExt cx="231" cy="135"/>
            </a:xfrm>
          </p:grpSpPr>
          <p:sp>
            <p:nvSpPr>
              <p:cNvPr id="137" name="Freeform 240"/>
              <p:cNvSpPr>
                <a:spLocks/>
              </p:cNvSpPr>
              <p:nvPr/>
            </p:nvSpPr>
            <p:spPr bwMode="auto">
              <a:xfrm>
                <a:off x="1098" y="2713"/>
                <a:ext cx="43" cy="53"/>
              </a:xfrm>
              <a:custGeom>
                <a:avLst/>
                <a:gdLst>
                  <a:gd name="T0" fmla="*/ 0 w 43"/>
                  <a:gd name="T1" fmla="*/ 3 h 53"/>
                  <a:gd name="T2" fmla="*/ 1 w 43"/>
                  <a:gd name="T3" fmla="*/ 2 h 53"/>
                  <a:gd name="T4" fmla="*/ 3 w 43"/>
                  <a:gd name="T5" fmla="*/ 1 h 53"/>
                  <a:gd name="T6" fmla="*/ 5 w 43"/>
                  <a:gd name="T7" fmla="*/ 1 h 53"/>
                  <a:gd name="T8" fmla="*/ 7 w 43"/>
                  <a:gd name="T9" fmla="*/ 0 h 53"/>
                  <a:gd name="T10" fmla="*/ 10 w 43"/>
                  <a:gd name="T11" fmla="*/ 0 h 53"/>
                  <a:gd name="T12" fmla="*/ 13 w 43"/>
                  <a:gd name="T13" fmla="*/ 1 h 53"/>
                  <a:gd name="T14" fmla="*/ 16 w 43"/>
                  <a:gd name="T15" fmla="*/ 1 h 53"/>
                  <a:gd name="T16" fmla="*/ 19 w 43"/>
                  <a:gd name="T17" fmla="*/ 1 h 53"/>
                  <a:gd name="T18" fmla="*/ 22 w 43"/>
                  <a:gd name="T19" fmla="*/ 2 h 53"/>
                  <a:gd name="T20" fmla="*/ 25 w 43"/>
                  <a:gd name="T21" fmla="*/ 3 h 53"/>
                  <a:gd name="T22" fmla="*/ 28 w 43"/>
                  <a:gd name="T23" fmla="*/ 3 h 53"/>
                  <a:gd name="T24" fmla="*/ 31 w 43"/>
                  <a:gd name="T25" fmla="*/ 4 h 53"/>
                  <a:gd name="T26" fmla="*/ 33 w 43"/>
                  <a:gd name="T27" fmla="*/ 4 h 53"/>
                  <a:gd name="T28" fmla="*/ 34 w 43"/>
                  <a:gd name="T29" fmla="*/ 5 h 53"/>
                  <a:gd name="T30" fmla="*/ 35 w 43"/>
                  <a:gd name="T31" fmla="*/ 5 h 53"/>
                  <a:gd name="T32" fmla="*/ 36 w 43"/>
                  <a:gd name="T33" fmla="*/ 5 h 53"/>
                  <a:gd name="T34" fmla="*/ 36 w 43"/>
                  <a:gd name="T35" fmla="*/ 5 h 53"/>
                  <a:gd name="T36" fmla="*/ 36 w 43"/>
                  <a:gd name="T37" fmla="*/ 5 h 53"/>
                  <a:gd name="T38" fmla="*/ 36 w 43"/>
                  <a:gd name="T39" fmla="*/ 4 h 53"/>
                  <a:gd name="T40" fmla="*/ 36 w 43"/>
                  <a:gd name="T41" fmla="*/ 4 h 53"/>
                  <a:gd name="T42" fmla="*/ 37 w 43"/>
                  <a:gd name="T43" fmla="*/ 3 h 53"/>
                  <a:gd name="T44" fmla="*/ 38 w 43"/>
                  <a:gd name="T45" fmla="*/ 3 h 53"/>
                  <a:gd name="T46" fmla="*/ 39 w 43"/>
                  <a:gd name="T47" fmla="*/ 3 h 53"/>
                  <a:gd name="T48" fmla="*/ 40 w 43"/>
                  <a:gd name="T49" fmla="*/ 3 h 53"/>
                  <a:gd name="T50" fmla="*/ 41 w 43"/>
                  <a:gd name="T51" fmla="*/ 3 h 53"/>
                  <a:gd name="T52" fmla="*/ 42 w 43"/>
                  <a:gd name="T53" fmla="*/ 3 h 53"/>
                  <a:gd name="T54" fmla="*/ 42 w 43"/>
                  <a:gd name="T55" fmla="*/ 3 h 53"/>
                  <a:gd name="T56" fmla="*/ 43 w 43"/>
                  <a:gd name="T57" fmla="*/ 3 h 53"/>
                  <a:gd name="T58" fmla="*/ 43 w 43"/>
                  <a:gd name="T59" fmla="*/ 4 h 53"/>
                  <a:gd name="T60" fmla="*/ 43 w 43"/>
                  <a:gd name="T61" fmla="*/ 4 h 53"/>
                  <a:gd name="T62" fmla="*/ 43 w 43"/>
                  <a:gd name="T63" fmla="*/ 4 h 53"/>
                  <a:gd name="T64" fmla="*/ 43 w 43"/>
                  <a:gd name="T65" fmla="*/ 4 h 53"/>
                  <a:gd name="T66" fmla="*/ 43 w 43"/>
                  <a:gd name="T67" fmla="*/ 53 h 53"/>
                  <a:gd name="T68" fmla="*/ 36 w 43"/>
                  <a:gd name="T69" fmla="*/ 53 h 53"/>
                  <a:gd name="T70" fmla="*/ 36 w 43"/>
                  <a:gd name="T71" fmla="*/ 49 h 53"/>
                  <a:gd name="T72" fmla="*/ 36 w 43"/>
                  <a:gd name="T73" fmla="*/ 42 h 53"/>
                  <a:gd name="T74" fmla="*/ 36 w 43"/>
                  <a:gd name="T75" fmla="*/ 35 h 53"/>
                  <a:gd name="T76" fmla="*/ 36 w 43"/>
                  <a:gd name="T77" fmla="*/ 31 h 53"/>
                  <a:gd name="T78" fmla="*/ 34 w 43"/>
                  <a:gd name="T79" fmla="*/ 31 h 53"/>
                  <a:gd name="T80" fmla="*/ 33 w 43"/>
                  <a:gd name="T81" fmla="*/ 30 h 53"/>
                  <a:gd name="T82" fmla="*/ 31 w 43"/>
                  <a:gd name="T83" fmla="*/ 30 h 53"/>
                  <a:gd name="T84" fmla="*/ 29 w 43"/>
                  <a:gd name="T85" fmla="*/ 29 h 53"/>
                  <a:gd name="T86" fmla="*/ 27 w 43"/>
                  <a:gd name="T87" fmla="*/ 29 h 53"/>
                  <a:gd name="T88" fmla="*/ 24 w 43"/>
                  <a:gd name="T89" fmla="*/ 28 h 53"/>
                  <a:gd name="T90" fmla="*/ 22 w 43"/>
                  <a:gd name="T91" fmla="*/ 27 h 53"/>
                  <a:gd name="T92" fmla="*/ 19 w 43"/>
                  <a:gd name="T93" fmla="*/ 26 h 53"/>
                  <a:gd name="T94" fmla="*/ 17 w 43"/>
                  <a:gd name="T95" fmla="*/ 26 h 53"/>
                  <a:gd name="T96" fmla="*/ 14 w 43"/>
                  <a:gd name="T97" fmla="*/ 25 h 53"/>
                  <a:gd name="T98" fmla="*/ 11 w 43"/>
                  <a:gd name="T99" fmla="*/ 24 h 53"/>
                  <a:gd name="T100" fmla="*/ 9 w 43"/>
                  <a:gd name="T101" fmla="*/ 24 h 53"/>
                  <a:gd name="T102" fmla="*/ 6 w 43"/>
                  <a:gd name="T103" fmla="*/ 23 h 53"/>
                  <a:gd name="T104" fmla="*/ 4 w 43"/>
                  <a:gd name="T105" fmla="*/ 23 h 53"/>
                  <a:gd name="T106" fmla="*/ 2 w 43"/>
                  <a:gd name="T107" fmla="*/ 22 h 53"/>
                  <a:gd name="T108" fmla="*/ 0 w 43"/>
                  <a:gd name="T109" fmla="*/ 22 h 53"/>
                  <a:gd name="T110" fmla="*/ 0 w 43"/>
                  <a:gd name="T111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3">
                    <a:moveTo>
                      <a:pt x="0" y="3"/>
                    </a:moveTo>
                    <a:lnTo>
                      <a:pt x="1" y="2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3" y="1"/>
                    </a:lnTo>
                    <a:lnTo>
                      <a:pt x="16" y="1"/>
                    </a:lnTo>
                    <a:lnTo>
                      <a:pt x="19" y="1"/>
                    </a:lnTo>
                    <a:lnTo>
                      <a:pt x="22" y="2"/>
                    </a:lnTo>
                    <a:lnTo>
                      <a:pt x="25" y="3"/>
                    </a:lnTo>
                    <a:lnTo>
                      <a:pt x="28" y="3"/>
                    </a:lnTo>
                    <a:lnTo>
                      <a:pt x="31" y="4"/>
                    </a:lnTo>
                    <a:lnTo>
                      <a:pt x="33" y="4"/>
                    </a:lnTo>
                    <a:lnTo>
                      <a:pt x="34" y="5"/>
                    </a:lnTo>
                    <a:lnTo>
                      <a:pt x="35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9" y="3"/>
                    </a:lnTo>
                    <a:lnTo>
                      <a:pt x="40" y="3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53"/>
                    </a:lnTo>
                    <a:lnTo>
                      <a:pt x="36" y="53"/>
                    </a:lnTo>
                    <a:lnTo>
                      <a:pt x="36" y="49"/>
                    </a:lnTo>
                    <a:lnTo>
                      <a:pt x="36" y="42"/>
                    </a:lnTo>
                    <a:lnTo>
                      <a:pt x="36" y="35"/>
                    </a:lnTo>
                    <a:lnTo>
                      <a:pt x="36" y="31"/>
                    </a:lnTo>
                    <a:lnTo>
                      <a:pt x="34" y="31"/>
                    </a:lnTo>
                    <a:lnTo>
                      <a:pt x="33" y="30"/>
                    </a:lnTo>
                    <a:lnTo>
                      <a:pt x="31" y="30"/>
                    </a:lnTo>
                    <a:lnTo>
                      <a:pt x="29" y="29"/>
                    </a:lnTo>
                    <a:lnTo>
                      <a:pt x="27" y="29"/>
                    </a:lnTo>
                    <a:lnTo>
                      <a:pt x="24" y="28"/>
                    </a:lnTo>
                    <a:lnTo>
                      <a:pt x="22" y="27"/>
                    </a:lnTo>
                    <a:lnTo>
                      <a:pt x="19" y="26"/>
                    </a:lnTo>
                    <a:lnTo>
                      <a:pt x="17" y="26"/>
                    </a:lnTo>
                    <a:lnTo>
                      <a:pt x="14" y="25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38" name="Freeform 241"/>
              <p:cNvSpPr>
                <a:spLocks/>
              </p:cNvSpPr>
              <p:nvPr/>
            </p:nvSpPr>
            <p:spPr bwMode="auto">
              <a:xfrm>
                <a:off x="1087" y="2703"/>
                <a:ext cx="25" cy="21"/>
              </a:xfrm>
              <a:custGeom>
                <a:avLst/>
                <a:gdLst>
                  <a:gd name="T0" fmla="*/ 25 w 25"/>
                  <a:gd name="T1" fmla="*/ 21 h 21"/>
                  <a:gd name="T2" fmla="*/ 25 w 25"/>
                  <a:gd name="T3" fmla="*/ 0 h 21"/>
                  <a:gd name="T4" fmla="*/ 0 w 25"/>
                  <a:gd name="T5" fmla="*/ 5 h 21"/>
                  <a:gd name="T6" fmla="*/ 0 w 25"/>
                  <a:gd name="T7" fmla="*/ 21 h 21"/>
                  <a:gd name="T8" fmla="*/ 25 w 25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1">
                    <a:moveTo>
                      <a:pt x="25" y="21"/>
                    </a:moveTo>
                    <a:lnTo>
                      <a:pt x="25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5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39" name="Freeform 242"/>
              <p:cNvSpPr>
                <a:spLocks/>
              </p:cNvSpPr>
              <p:nvPr/>
            </p:nvSpPr>
            <p:spPr bwMode="auto">
              <a:xfrm>
                <a:off x="1090" y="2708"/>
                <a:ext cx="18" cy="26"/>
              </a:xfrm>
              <a:custGeom>
                <a:avLst/>
                <a:gdLst>
                  <a:gd name="T0" fmla="*/ 18 w 18"/>
                  <a:gd name="T1" fmla="*/ 0 h 26"/>
                  <a:gd name="T2" fmla="*/ 0 w 18"/>
                  <a:gd name="T3" fmla="*/ 1 h 26"/>
                  <a:gd name="T4" fmla="*/ 0 w 18"/>
                  <a:gd name="T5" fmla="*/ 26 h 26"/>
                  <a:gd name="T6" fmla="*/ 7 w 18"/>
                  <a:gd name="T7" fmla="*/ 26 h 26"/>
                  <a:gd name="T8" fmla="*/ 18 w 18"/>
                  <a:gd name="T9" fmla="*/ 26 h 26"/>
                  <a:gd name="T10" fmla="*/ 18 w 18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6">
                    <a:moveTo>
                      <a:pt x="18" y="0"/>
                    </a:moveTo>
                    <a:lnTo>
                      <a:pt x="0" y="1"/>
                    </a:lnTo>
                    <a:lnTo>
                      <a:pt x="0" y="26"/>
                    </a:lnTo>
                    <a:lnTo>
                      <a:pt x="7" y="26"/>
                    </a:lnTo>
                    <a:lnTo>
                      <a:pt x="18" y="26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40" name="Freeform 243"/>
              <p:cNvSpPr>
                <a:spLocks/>
              </p:cNvSpPr>
              <p:nvPr/>
            </p:nvSpPr>
            <p:spPr bwMode="auto">
              <a:xfrm>
                <a:off x="1071" y="2715"/>
                <a:ext cx="61" cy="48"/>
              </a:xfrm>
              <a:custGeom>
                <a:avLst/>
                <a:gdLst>
                  <a:gd name="T0" fmla="*/ 14 w 61"/>
                  <a:gd name="T1" fmla="*/ 0 h 48"/>
                  <a:gd name="T2" fmla="*/ 13 w 61"/>
                  <a:gd name="T3" fmla="*/ 0 h 48"/>
                  <a:gd name="T4" fmla="*/ 12 w 61"/>
                  <a:gd name="T5" fmla="*/ 0 h 48"/>
                  <a:gd name="T6" fmla="*/ 12 w 61"/>
                  <a:gd name="T7" fmla="*/ 1 h 48"/>
                  <a:gd name="T8" fmla="*/ 10 w 61"/>
                  <a:gd name="T9" fmla="*/ 1 h 48"/>
                  <a:gd name="T10" fmla="*/ 9 w 61"/>
                  <a:gd name="T11" fmla="*/ 1 h 48"/>
                  <a:gd name="T12" fmla="*/ 8 w 61"/>
                  <a:gd name="T13" fmla="*/ 2 h 48"/>
                  <a:gd name="T14" fmla="*/ 6 w 61"/>
                  <a:gd name="T15" fmla="*/ 3 h 48"/>
                  <a:gd name="T16" fmla="*/ 5 w 61"/>
                  <a:gd name="T17" fmla="*/ 4 h 48"/>
                  <a:gd name="T18" fmla="*/ 3 w 61"/>
                  <a:gd name="T19" fmla="*/ 7 h 48"/>
                  <a:gd name="T20" fmla="*/ 2 w 61"/>
                  <a:gd name="T21" fmla="*/ 12 h 48"/>
                  <a:gd name="T22" fmla="*/ 1 w 61"/>
                  <a:gd name="T23" fmla="*/ 18 h 48"/>
                  <a:gd name="T24" fmla="*/ 0 w 61"/>
                  <a:gd name="T25" fmla="*/ 25 h 48"/>
                  <a:gd name="T26" fmla="*/ 0 w 61"/>
                  <a:gd name="T27" fmla="*/ 32 h 48"/>
                  <a:gd name="T28" fmla="*/ 0 w 61"/>
                  <a:gd name="T29" fmla="*/ 38 h 48"/>
                  <a:gd name="T30" fmla="*/ 0 w 61"/>
                  <a:gd name="T31" fmla="*/ 41 h 48"/>
                  <a:gd name="T32" fmla="*/ 0 w 61"/>
                  <a:gd name="T33" fmla="*/ 43 h 48"/>
                  <a:gd name="T34" fmla="*/ 54 w 61"/>
                  <a:gd name="T35" fmla="*/ 48 h 48"/>
                  <a:gd name="T36" fmla="*/ 52 w 61"/>
                  <a:gd name="T37" fmla="*/ 35 h 48"/>
                  <a:gd name="T38" fmla="*/ 52 w 61"/>
                  <a:gd name="T39" fmla="*/ 34 h 48"/>
                  <a:gd name="T40" fmla="*/ 53 w 61"/>
                  <a:gd name="T41" fmla="*/ 34 h 48"/>
                  <a:gd name="T42" fmla="*/ 53 w 61"/>
                  <a:gd name="T43" fmla="*/ 34 h 48"/>
                  <a:gd name="T44" fmla="*/ 54 w 61"/>
                  <a:gd name="T45" fmla="*/ 33 h 48"/>
                  <a:gd name="T46" fmla="*/ 54 w 61"/>
                  <a:gd name="T47" fmla="*/ 33 h 48"/>
                  <a:gd name="T48" fmla="*/ 55 w 61"/>
                  <a:gd name="T49" fmla="*/ 33 h 48"/>
                  <a:gd name="T50" fmla="*/ 56 w 61"/>
                  <a:gd name="T51" fmla="*/ 32 h 48"/>
                  <a:gd name="T52" fmla="*/ 56 w 61"/>
                  <a:gd name="T53" fmla="*/ 32 h 48"/>
                  <a:gd name="T54" fmla="*/ 57 w 61"/>
                  <a:gd name="T55" fmla="*/ 31 h 48"/>
                  <a:gd name="T56" fmla="*/ 59 w 61"/>
                  <a:gd name="T57" fmla="*/ 30 h 48"/>
                  <a:gd name="T58" fmla="*/ 59 w 61"/>
                  <a:gd name="T59" fmla="*/ 28 h 48"/>
                  <a:gd name="T60" fmla="*/ 60 w 61"/>
                  <a:gd name="T61" fmla="*/ 27 h 48"/>
                  <a:gd name="T62" fmla="*/ 61 w 61"/>
                  <a:gd name="T63" fmla="*/ 26 h 48"/>
                  <a:gd name="T64" fmla="*/ 61 w 61"/>
                  <a:gd name="T65" fmla="*/ 24 h 48"/>
                  <a:gd name="T66" fmla="*/ 61 w 61"/>
                  <a:gd name="T67" fmla="*/ 22 h 48"/>
                  <a:gd name="T68" fmla="*/ 60 w 61"/>
                  <a:gd name="T69" fmla="*/ 20 h 48"/>
                  <a:gd name="T70" fmla="*/ 60 w 61"/>
                  <a:gd name="T71" fmla="*/ 20 h 48"/>
                  <a:gd name="T72" fmla="*/ 59 w 61"/>
                  <a:gd name="T73" fmla="*/ 18 h 48"/>
                  <a:gd name="T74" fmla="*/ 58 w 61"/>
                  <a:gd name="T75" fmla="*/ 15 h 48"/>
                  <a:gd name="T76" fmla="*/ 56 w 61"/>
                  <a:gd name="T77" fmla="*/ 12 h 48"/>
                  <a:gd name="T78" fmla="*/ 54 w 61"/>
                  <a:gd name="T79" fmla="*/ 9 h 48"/>
                  <a:gd name="T80" fmla="*/ 51 w 61"/>
                  <a:gd name="T81" fmla="*/ 6 h 48"/>
                  <a:gd name="T82" fmla="*/ 48 w 61"/>
                  <a:gd name="T83" fmla="*/ 3 h 48"/>
                  <a:gd name="T84" fmla="*/ 45 w 61"/>
                  <a:gd name="T85" fmla="*/ 1 h 48"/>
                  <a:gd name="T86" fmla="*/ 44 w 61"/>
                  <a:gd name="T87" fmla="*/ 1 h 48"/>
                  <a:gd name="T88" fmla="*/ 43 w 61"/>
                  <a:gd name="T89" fmla="*/ 1 h 48"/>
                  <a:gd name="T90" fmla="*/ 43 w 61"/>
                  <a:gd name="T91" fmla="*/ 1 h 48"/>
                  <a:gd name="T92" fmla="*/ 41 w 61"/>
                  <a:gd name="T93" fmla="*/ 1 h 48"/>
                  <a:gd name="T94" fmla="*/ 40 w 61"/>
                  <a:gd name="T95" fmla="*/ 0 h 48"/>
                  <a:gd name="T96" fmla="*/ 39 w 61"/>
                  <a:gd name="T97" fmla="*/ 0 h 48"/>
                  <a:gd name="T98" fmla="*/ 38 w 61"/>
                  <a:gd name="T99" fmla="*/ 0 h 48"/>
                  <a:gd name="T100" fmla="*/ 37 w 61"/>
                  <a:gd name="T101" fmla="*/ 0 h 48"/>
                  <a:gd name="T102" fmla="*/ 27 w 61"/>
                  <a:gd name="T103" fmla="*/ 13 h 48"/>
                  <a:gd name="T104" fmla="*/ 19 w 61"/>
                  <a:gd name="T105" fmla="*/ 0 h 48"/>
                  <a:gd name="T106" fmla="*/ 14 w 61"/>
                  <a:gd name="T10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1" h="48">
                    <a:moveTo>
                      <a:pt x="14" y="0"/>
                    </a:moveTo>
                    <a:lnTo>
                      <a:pt x="13" y="0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1" y="18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54" y="48"/>
                    </a:lnTo>
                    <a:lnTo>
                      <a:pt x="52" y="35"/>
                    </a:lnTo>
                    <a:lnTo>
                      <a:pt x="52" y="34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5" y="33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7" y="31"/>
                    </a:lnTo>
                    <a:lnTo>
                      <a:pt x="59" y="30"/>
                    </a:lnTo>
                    <a:lnTo>
                      <a:pt x="59" y="28"/>
                    </a:lnTo>
                    <a:lnTo>
                      <a:pt x="60" y="27"/>
                    </a:lnTo>
                    <a:lnTo>
                      <a:pt x="61" y="26"/>
                    </a:lnTo>
                    <a:lnTo>
                      <a:pt x="61" y="24"/>
                    </a:lnTo>
                    <a:lnTo>
                      <a:pt x="61" y="22"/>
                    </a:lnTo>
                    <a:lnTo>
                      <a:pt x="60" y="20"/>
                    </a:lnTo>
                    <a:lnTo>
                      <a:pt x="60" y="20"/>
                    </a:lnTo>
                    <a:lnTo>
                      <a:pt x="59" y="18"/>
                    </a:lnTo>
                    <a:lnTo>
                      <a:pt x="58" y="15"/>
                    </a:lnTo>
                    <a:lnTo>
                      <a:pt x="56" y="12"/>
                    </a:lnTo>
                    <a:lnTo>
                      <a:pt x="54" y="9"/>
                    </a:lnTo>
                    <a:lnTo>
                      <a:pt x="51" y="6"/>
                    </a:lnTo>
                    <a:lnTo>
                      <a:pt x="48" y="3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1" y="1"/>
                    </a:lnTo>
                    <a:lnTo>
                      <a:pt x="40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27" y="13"/>
                    </a:lnTo>
                    <a:lnTo>
                      <a:pt x="19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41" name="Freeform 244"/>
              <p:cNvSpPr>
                <a:spLocks/>
              </p:cNvSpPr>
              <p:nvPr/>
            </p:nvSpPr>
            <p:spPr bwMode="auto">
              <a:xfrm>
                <a:off x="1074" y="2717"/>
                <a:ext cx="55" cy="46"/>
              </a:xfrm>
              <a:custGeom>
                <a:avLst/>
                <a:gdLst>
                  <a:gd name="T0" fmla="*/ 0 w 55"/>
                  <a:gd name="T1" fmla="*/ 40 h 46"/>
                  <a:gd name="T2" fmla="*/ 0 w 55"/>
                  <a:gd name="T3" fmla="*/ 29 h 46"/>
                  <a:gd name="T4" fmla="*/ 0 w 55"/>
                  <a:gd name="T5" fmla="*/ 20 h 46"/>
                  <a:gd name="T6" fmla="*/ 0 w 55"/>
                  <a:gd name="T7" fmla="*/ 14 h 46"/>
                  <a:gd name="T8" fmla="*/ 1 w 55"/>
                  <a:gd name="T9" fmla="*/ 10 h 46"/>
                  <a:gd name="T10" fmla="*/ 2 w 55"/>
                  <a:gd name="T11" fmla="*/ 7 h 46"/>
                  <a:gd name="T12" fmla="*/ 2 w 55"/>
                  <a:gd name="T13" fmla="*/ 5 h 46"/>
                  <a:gd name="T14" fmla="*/ 3 w 55"/>
                  <a:gd name="T15" fmla="*/ 5 h 46"/>
                  <a:gd name="T16" fmla="*/ 3 w 55"/>
                  <a:gd name="T17" fmla="*/ 5 h 46"/>
                  <a:gd name="T18" fmla="*/ 3 w 55"/>
                  <a:gd name="T19" fmla="*/ 4 h 46"/>
                  <a:gd name="T20" fmla="*/ 4 w 55"/>
                  <a:gd name="T21" fmla="*/ 3 h 46"/>
                  <a:gd name="T22" fmla="*/ 5 w 55"/>
                  <a:gd name="T23" fmla="*/ 3 h 46"/>
                  <a:gd name="T24" fmla="*/ 6 w 55"/>
                  <a:gd name="T25" fmla="*/ 2 h 46"/>
                  <a:gd name="T26" fmla="*/ 7 w 55"/>
                  <a:gd name="T27" fmla="*/ 2 h 46"/>
                  <a:gd name="T28" fmla="*/ 7 w 55"/>
                  <a:gd name="T29" fmla="*/ 1 h 46"/>
                  <a:gd name="T30" fmla="*/ 8 w 55"/>
                  <a:gd name="T31" fmla="*/ 1 h 46"/>
                  <a:gd name="T32" fmla="*/ 9 w 55"/>
                  <a:gd name="T33" fmla="*/ 1 h 46"/>
                  <a:gd name="T34" fmla="*/ 15 w 55"/>
                  <a:gd name="T35" fmla="*/ 0 h 46"/>
                  <a:gd name="T36" fmla="*/ 23 w 55"/>
                  <a:gd name="T37" fmla="*/ 14 h 46"/>
                  <a:gd name="T38" fmla="*/ 35 w 55"/>
                  <a:gd name="T39" fmla="*/ 0 h 46"/>
                  <a:gd name="T40" fmla="*/ 39 w 55"/>
                  <a:gd name="T41" fmla="*/ 0 h 46"/>
                  <a:gd name="T42" fmla="*/ 41 w 55"/>
                  <a:gd name="T43" fmla="*/ 1 h 46"/>
                  <a:gd name="T44" fmla="*/ 44 w 55"/>
                  <a:gd name="T45" fmla="*/ 3 h 46"/>
                  <a:gd name="T46" fmla="*/ 46 w 55"/>
                  <a:gd name="T47" fmla="*/ 5 h 46"/>
                  <a:gd name="T48" fmla="*/ 48 w 55"/>
                  <a:gd name="T49" fmla="*/ 8 h 46"/>
                  <a:gd name="T50" fmla="*/ 50 w 55"/>
                  <a:gd name="T51" fmla="*/ 11 h 46"/>
                  <a:gd name="T52" fmla="*/ 52 w 55"/>
                  <a:gd name="T53" fmla="*/ 13 h 46"/>
                  <a:gd name="T54" fmla="*/ 53 w 55"/>
                  <a:gd name="T55" fmla="*/ 15 h 46"/>
                  <a:gd name="T56" fmla="*/ 53 w 55"/>
                  <a:gd name="T57" fmla="*/ 15 h 46"/>
                  <a:gd name="T58" fmla="*/ 54 w 55"/>
                  <a:gd name="T59" fmla="*/ 16 h 46"/>
                  <a:gd name="T60" fmla="*/ 54 w 55"/>
                  <a:gd name="T61" fmla="*/ 18 h 46"/>
                  <a:gd name="T62" fmla="*/ 55 w 55"/>
                  <a:gd name="T63" fmla="*/ 20 h 46"/>
                  <a:gd name="T64" fmla="*/ 54 w 55"/>
                  <a:gd name="T65" fmla="*/ 23 h 46"/>
                  <a:gd name="T66" fmla="*/ 53 w 55"/>
                  <a:gd name="T67" fmla="*/ 25 h 46"/>
                  <a:gd name="T68" fmla="*/ 52 w 55"/>
                  <a:gd name="T69" fmla="*/ 26 h 46"/>
                  <a:gd name="T70" fmla="*/ 50 w 55"/>
                  <a:gd name="T71" fmla="*/ 28 h 46"/>
                  <a:gd name="T72" fmla="*/ 49 w 55"/>
                  <a:gd name="T73" fmla="*/ 29 h 46"/>
                  <a:gd name="T74" fmla="*/ 48 w 55"/>
                  <a:gd name="T75" fmla="*/ 30 h 46"/>
                  <a:gd name="T76" fmla="*/ 47 w 55"/>
                  <a:gd name="T77" fmla="*/ 31 h 46"/>
                  <a:gd name="T78" fmla="*/ 46 w 55"/>
                  <a:gd name="T79" fmla="*/ 31 h 46"/>
                  <a:gd name="T80" fmla="*/ 46 w 55"/>
                  <a:gd name="T81" fmla="*/ 31 h 46"/>
                  <a:gd name="T82" fmla="*/ 48 w 55"/>
                  <a:gd name="T83" fmla="*/ 46 h 46"/>
                  <a:gd name="T84" fmla="*/ 0 w 55"/>
                  <a:gd name="T85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5" h="46">
                    <a:moveTo>
                      <a:pt x="0" y="40"/>
                    </a:moveTo>
                    <a:lnTo>
                      <a:pt x="0" y="29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5" y="0"/>
                    </a:lnTo>
                    <a:lnTo>
                      <a:pt x="23" y="14"/>
                    </a:lnTo>
                    <a:lnTo>
                      <a:pt x="35" y="0"/>
                    </a:lnTo>
                    <a:lnTo>
                      <a:pt x="39" y="0"/>
                    </a:lnTo>
                    <a:lnTo>
                      <a:pt x="41" y="1"/>
                    </a:lnTo>
                    <a:lnTo>
                      <a:pt x="44" y="3"/>
                    </a:lnTo>
                    <a:lnTo>
                      <a:pt x="46" y="5"/>
                    </a:lnTo>
                    <a:lnTo>
                      <a:pt x="48" y="8"/>
                    </a:lnTo>
                    <a:lnTo>
                      <a:pt x="50" y="11"/>
                    </a:lnTo>
                    <a:lnTo>
                      <a:pt x="52" y="13"/>
                    </a:lnTo>
                    <a:lnTo>
                      <a:pt x="53" y="15"/>
                    </a:lnTo>
                    <a:lnTo>
                      <a:pt x="53" y="15"/>
                    </a:lnTo>
                    <a:lnTo>
                      <a:pt x="54" y="16"/>
                    </a:lnTo>
                    <a:lnTo>
                      <a:pt x="54" y="18"/>
                    </a:lnTo>
                    <a:lnTo>
                      <a:pt x="55" y="20"/>
                    </a:lnTo>
                    <a:lnTo>
                      <a:pt x="54" y="23"/>
                    </a:lnTo>
                    <a:lnTo>
                      <a:pt x="53" y="25"/>
                    </a:lnTo>
                    <a:lnTo>
                      <a:pt x="52" y="26"/>
                    </a:lnTo>
                    <a:lnTo>
                      <a:pt x="50" y="28"/>
                    </a:lnTo>
                    <a:lnTo>
                      <a:pt x="49" y="29"/>
                    </a:lnTo>
                    <a:lnTo>
                      <a:pt x="48" y="30"/>
                    </a:lnTo>
                    <a:lnTo>
                      <a:pt x="47" y="31"/>
                    </a:lnTo>
                    <a:lnTo>
                      <a:pt x="46" y="31"/>
                    </a:lnTo>
                    <a:lnTo>
                      <a:pt x="46" y="31"/>
                    </a:lnTo>
                    <a:lnTo>
                      <a:pt x="48" y="46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42" name="Freeform 245"/>
              <p:cNvSpPr>
                <a:spLocks/>
              </p:cNvSpPr>
              <p:nvPr/>
            </p:nvSpPr>
            <p:spPr bwMode="auto">
              <a:xfrm>
                <a:off x="1086" y="2738"/>
                <a:ext cx="40" cy="17"/>
              </a:xfrm>
              <a:custGeom>
                <a:avLst/>
                <a:gdLst>
                  <a:gd name="T0" fmla="*/ 15 w 40"/>
                  <a:gd name="T1" fmla="*/ 17 h 17"/>
                  <a:gd name="T2" fmla="*/ 16 w 40"/>
                  <a:gd name="T3" fmla="*/ 17 h 17"/>
                  <a:gd name="T4" fmla="*/ 17 w 40"/>
                  <a:gd name="T5" fmla="*/ 17 h 17"/>
                  <a:gd name="T6" fmla="*/ 19 w 40"/>
                  <a:gd name="T7" fmla="*/ 17 h 17"/>
                  <a:gd name="T8" fmla="*/ 20 w 40"/>
                  <a:gd name="T9" fmla="*/ 17 h 17"/>
                  <a:gd name="T10" fmla="*/ 22 w 40"/>
                  <a:gd name="T11" fmla="*/ 16 h 17"/>
                  <a:gd name="T12" fmla="*/ 24 w 40"/>
                  <a:gd name="T13" fmla="*/ 16 h 17"/>
                  <a:gd name="T14" fmla="*/ 26 w 40"/>
                  <a:gd name="T15" fmla="*/ 15 h 17"/>
                  <a:gd name="T16" fmla="*/ 28 w 40"/>
                  <a:gd name="T17" fmla="*/ 15 h 17"/>
                  <a:gd name="T18" fmla="*/ 30 w 40"/>
                  <a:gd name="T19" fmla="*/ 14 h 17"/>
                  <a:gd name="T20" fmla="*/ 32 w 40"/>
                  <a:gd name="T21" fmla="*/ 13 h 17"/>
                  <a:gd name="T22" fmla="*/ 34 w 40"/>
                  <a:gd name="T23" fmla="*/ 12 h 17"/>
                  <a:gd name="T24" fmla="*/ 35 w 40"/>
                  <a:gd name="T25" fmla="*/ 12 h 17"/>
                  <a:gd name="T26" fmla="*/ 37 w 40"/>
                  <a:gd name="T27" fmla="*/ 11 h 17"/>
                  <a:gd name="T28" fmla="*/ 38 w 40"/>
                  <a:gd name="T29" fmla="*/ 10 h 17"/>
                  <a:gd name="T30" fmla="*/ 39 w 40"/>
                  <a:gd name="T31" fmla="*/ 9 h 17"/>
                  <a:gd name="T32" fmla="*/ 40 w 40"/>
                  <a:gd name="T33" fmla="*/ 8 h 17"/>
                  <a:gd name="T34" fmla="*/ 33 w 40"/>
                  <a:gd name="T35" fmla="*/ 0 h 17"/>
                  <a:gd name="T36" fmla="*/ 32 w 40"/>
                  <a:gd name="T37" fmla="*/ 0 h 17"/>
                  <a:gd name="T38" fmla="*/ 32 w 40"/>
                  <a:gd name="T39" fmla="*/ 1 h 17"/>
                  <a:gd name="T40" fmla="*/ 31 w 40"/>
                  <a:gd name="T41" fmla="*/ 2 h 17"/>
                  <a:gd name="T42" fmla="*/ 31 w 40"/>
                  <a:gd name="T43" fmla="*/ 2 h 17"/>
                  <a:gd name="T44" fmla="*/ 30 w 40"/>
                  <a:gd name="T45" fmla="*/ 2 h 17"/>
                  <a:gd name="T46" fmla="*/ 30 w 40"/>
                  <a:gd name="T47" fmla="*/ 3 h 17"/>
                  <a:gd name="T48" fmla="*/ 29 w 40"/>
                  <a:gd name="T49" fmla="*/ 3 h 17"/>
                  <a:gd name="T50" fmla="*/ 28 w 40"/>
                  <a:gd name="T51" fmla="*/ 3 h 17"/>
                  <a:gd name="T52" fmla="*/ 27 w 40"/>
                  <a:gd name="T53" fmla="*/ 4 h 17"/>
                  <a:gd name="T54" fmla="*/ 26 w 40"/>
                  <a:gd name="T55" fmla="*/ 5 h 17"/>
                  <a:gd name="T56" fmla="*/ 24 w 40"/>
                  <a:gd name="T57" fmla="*/ 6 h 17"/>
                  <a:gd name="T58" fmla="*/ 22 w 40"/>
                  <a:gd name="T59" fmla="*/ 6 h 17"/>
                  <a:gd name="T60" fmla="*/ 19 w 40"/>
                  <a:gd name="T61" fmla="*/ 7 h 17"/>
                  <a:gd name="T62" fmla="*/ 17 w 40"/>
                  <a:gd name="T63" fmla="*/ 7 h 17"/>
                  <a:gd name="T64" fmla="*/ 15 w 40"/>
                  <a:gd name="T65" fmla="*/ 7 h 17"/>
                  <a:gd name="T66" fmla="*/ 13 w 40"/>
                  <a:gd name="T67" fmla="*/ 7 h 17"/>
                  <a:gd name="T68" fmla="*/ 12 w 40"/>
                  <a:gd name="T69" fmla="*/ 6 h 17"/>
                  <a:gd name="T70" fmla="*/ 11 w 40"/>
                  <a:gd name="T71" fmla="*/ 5 h 17"/>
                  <a:gd name="T72" fmla="*/ 11 w 40"/>
                  <a:gd name="T73" fmla="*/ 3 h 17"/>
                  <a:gd name="T74" fmla="*/ 10 w 40"/>
                  <a:gd name="T75" fmla="*/ 3 h 17"/>
                  <a:gd name="T76" fmla="*/ 9 w 40"/>
                  <a:gd name="T77" fmla="*/ 2 h 17"/>
                  <a:gd name="T78" fmla="*/ 9 w 40"/>
                  <a:gd name="T79" fmla="*/ 1 h 17"/>
                  <a:gd name="T80" fmla="*/ 8 w 40"/>
                  <a:gd name="T81" fmla="*/ 1 h 17"/>
                  <a:gd name="T82" fmla="*/ 7 w 40"/>
                  <a:gd name="T83" fmla="*/ 2 h 17"/>
                  <a:gd name="T84" fmla="*/ 6 w 40"/>
                  <a:gd name="T85" fmla="*/ 3 h 17"/>
                  <a:gd name="T86" fmla="*/ 6 w 40"/>
                  <a:gd name="T87" fmla="*/ 5 h 17"/>
                  <a:gd name="T88" fmla="*/ 6 w 40"/>
                  <a:gd name="T89" fmla="*/ 6 h 17"/>
                  <a:gd name="T90" fmla="*/ 7 w 40"/>
                  <a:gd name="T91" fmla="*/ 7 h 17"/>
                  <a:gd name="T92" fmla="*/ 0 w 40"/>
                  <a:gd name="T93" fmla="*/ 6 h 17"/>
                  <a:gd name="T94" fmla="*/ 2 w 40"/>
                  <a:gd name="T95" fmla="*/ 17 h 17"/>
                  <a:gd name="T96" fmla="*/ 3 w 40"/>
                  <a:gd name="T97" fmla="*/ 17 h 17"/>
                  <a:gd name="T98" fmla="*/ 5 w 40"/>
                  <a:gd name="T99" fmla="*/ 17 h 17"/>
                  <a:gd name="T100" fmla="*/ 7 w 40"/>
                  <a:gd name="T101" fmla="*/ 17 h 17"/>
                  <a:gd name="T102" fmla="*/ 10 w 40"/>
                  <a:gd name="T103" fmla="*/ 17 h 17"/>
                  <a:gd name="T104" fmla="*/ 12 w 40"/>
                  <a:gd name="T105" fmla="*/ 17 h 17"/>
                  <a:gd name="T106" fmla="*/ 13 w 40"/>
                  <a:gd name="T107" fmla="*/ 17 h 17"/>
                  <a:gd name="T108" fmla="*/ 15 w 40"/>
                  <a:gd name="T109" fmla="*/ 17 h 17"/>
                  <a:gd name="T110" fmla="*/ 15 w 40"/>
                  <a:gd name="T1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" h="17">
                    <a:moveTo>
                      <a:pt x="15" y="17"/>
                    </a:moveTo>
                    <a:lnTo>
                      <a:pt x="16" y="17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20" y="17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6" y="15"/>
                    </a:lnTo>
                    <a:lnTo>
                      <a:pt x="28" y="15"/>
                    </a:lnTo>
                    <a:lnTo>
                      <a:pt x="30" y="14"/>
                    </a:lnTo>
                    <a:lnTo>
                      <a:pt x="32" y="13"/>
                    </a:lnTo>
                    <a:lnTo>
                      <a:pt x="34" y="12"/>
                    </a:lnTo>
                    <a:lnTo>
                      <a:pt x="35" y="12"/>
                    </a:lnTo>
                    <a:lnTo>
                      <a:pt x="37" y="11"/>
                    </a:lnTo>
                    <a:lnTo>
                      <a:pt x="38" y="10"/>
                    </a:lnTo>
                    <a:lnTo>
                      <a:pt x="39" y="9"/>
                    </a:lnTo>
                    <a:lnTo>
                      <a:pt x="40" y="8"/>
                    </a:lnTo>
                    <a:lnTo>
                      <a:pt x="33" y="0"/>
                    </a:lnTo>
                    <a:lnTo>
                      <a:pt x="32" y="0"/>
                    </a:lnTo>
                    <a:lnTo>
                      <a:pt x="32" y="1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29" y="3"/>
                    </a:lnTo>
                    <a:lnTo>
                      <a:pt x="28" y="3"/>
                    </a:lnTo>
                    <a:lnTo>
                      <a:pt x="27" y="4"/>
                    </a:lnTo>
                    <a:lnTo>
                      <a:pt x="26" y="5"/>
                    </a:lnTo>
                    <a:lnTo>
                      <a:pt x="24" y="6"/>
                    </a:lnTo>
                    <a:lnTo>
                      <a:pt x="22" y="6"/>
                    </a:lnTo>
                    <a:lnTo>
                      <a:pt x="19" y="7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3" y="7"/>
                    </a:lnTo>
                    <a:lnTo>
                      <a:pt x="12" y="6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7" y="7"/>
                    </a:lnTo>
                    <a:lnTo>
                      <a:pt x="0" y="6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5" y="17"/>
                    </a:lnTo>
                    <a:lnTo>
                      <a:pt x="15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43" name="Freeform 246"/>
              <p:cNvSpPr>
                <a:spLocks/>
              </p:cNvSpPr>
              <p:nvPr/>
            </p:nvSpPr>
            <p:spPr bwMode="auto">
              <a:xfrm>
                <a:off x="1100" y="2734"/>
                <a:ext cx="29" cy="19"/>
              </a:xfrm>
              <a:custGeom>
                <a:avLst/>
                <a:gdLst>
                  <a:gd name="T0" fmla="*/ 3 w 29"/>
                  <a:gd name="T1" fmla="*/ 19 h 19"/>
                  <a:gd name="T2" fmla="*/ 4 w 29"/>
                  <a:gd name="T3" fmla="*/ 19 h 19"/>
                  <a:gd name="T4" fmla="*/ 5 w 29"/>
                  <a:gd name="T5" fmla="*/ 19 h 19"/>
                  <a:gd name="T6" fmla="*/ 6 w 29"/>
                  <a:gd name="T7" fmla="*/ 19 h 19"/>
                  <a:gd name="T8" fmla="*/ 8 w 29"/>
                  <a:gd name="T9" fmla="*/ 18 h 19"/>
                  <a:gd name="T10" fmla="*/ 9 w 29"/>
                  <a:gd name="T11" fmla="*/ 18 h 19"/>
                  <a:gd name="T12" fmla="*/ 11 w 29"/>
                  <a:gd name="T13" fmla="*/ 17 h 19"/>
                  <a:gd name="T14" fmla="*/ 13 w 29"/>
                  <a:gd name="T15" fmla="*/ 17 h 19"/>
                  <a:gd name="T16" fmla="*/ 14 w 29"/>
                  <a:gd name="T17" fmla="*/ 16 h 19"/>
                  <a:gd name="T18" fmla="*/ 16 w 29"/>
                  <a:gd name="T19" fmla="*/ 15 h 19"/>
                  <a:gd name="T20" fmla="*/ 18 w 29"/>
                  <a:gd name="T21" fmla="*/ 15 h 19"/>
                  <a:gd name="T22" fmla="*/ 19 w 29"/>
                  <a:gd name="T23" fmla="*/ 14 h 19"/>
                  <a:gd name="T24" fmla="*/ 21 w 29"/>
                  <a:gd name="T25" fmla="*/ 13 h 19"/>
                  <a:gd name="T26" fmla="*/ 22 w 29"/>
                  <a:gd name="T27" fmla="*/ 13 h 19"/>
                  <a:gd name="T28" fmla="*/ 23 w 29"/>
                  <a:gd name="T29" fmla="*/ 12 h 19"/>
                  <a:gd name="T30" fmla="*/ 24 w 29"/>
                  <a:gd name="T31" fmla="*/ 12 h 19"/>
                  <a:gd name="T32" fmla="*/ 25 w 29"/>
                  <a:gd name="T33" fmla="*/ 11 h 19"/>
                  <a:gd name="T34" fmla="*/ 26 w 29"/>
                  <a:gd name="T35" fmla="*/ 10 h 19"/>
                  <a:gd name="T36" fmla="*/ 28 w 29"/>
                  <a:gd name="T37" fmla="*/ 9 h 19"/>
                  <a:gd name="T38" fmla="*/ 28 w 29"/>
                  <a:gd name="T39" fmla="*/ 7 h 19"/>
                  <a:gd name="T40" fmla="*/ 29 w 29"/>
                  <a:gd name="T41" fmla="*/ 6 h 19"/>
                  <a:gd name="T42" fmla="*/ 29 w 29"/>
                  <a:gd name="T43" fmla="*/ 5 h 19"/>
                  <a:gd name="T44" fmla="*/ 29 w 29"/>
                  <a:gd name="T45" fmla="*/ 3 h 19"/>
                  <a:gd name="T46" fmla="*/ 29 w 29"/>
                  <a:gd name="T47" fmla="*/ 2 h 19"/>
                  <a:gd name="T48" fmla="*/ 28 w 29"/>
                  <a:gd name="T49" fmla="*/ 0 h 19"/>
                  <a:gd name="T50" fmla="*/ 20 w 29"/>
                  <a:gd name="T51" fmla="*/ 3 h 19"/>
                  <a:gd name="T52" fmla="*/ 20 w 29"/>
                  <a:gd name="T53" fmla="*/ 5 h 19"/>
                  <a:gd name="T54" fmla="*/ 20 w 29"/>
                  <a:gd name="T55" fmla="*/ 6 h 19"/>
                  <a:gd name="T56" fmla="*/ 19 w 29"/>
                  <a:gd name="T57" fmla="*/ 7 h 19"/>
                  <a:gd name="T58" fmla="*/ 18 w 29"/>
                  <a:gd name="T59" fmla="*/ 8 h 19"/>
                  <a:gd name="T60" fmla="*/ 15 w 29"/>
                  <a:gd name="T61" fmla="*/ 9 h 19"/>
                  <a:gd name="T62" fmla="*/ 13 w 29"/>
                  <a:gd name="T63" fmla="*/ 10 h 19"/>
                  <a:gd name="T64" fmla="*/ 10 w 29"/>
                  <a:gd name="T65" fmla="*/ 11 h 19"/>
                  <a:gd name="T66" fmla="*/ 8 w 29"/>
                  <a:gd name="T67" fmla="*/ 12 h 19"/>
                  <a:gd name="T68" fmla="*/ 5 w 29"/>
                  <a:gd name="T69" fmla="*/ 12 h 19"/>
                  <a:gd name="T70" fmla="*/ 4 w 29"/>
                  <a:gd name="T71" fmla="*/ 13 h 19"/>
                  <a:gd name="T72" fmla="*/ 2 w 29"/>
                  <a:gd name="T73" fmla="*/ 13 h 19"/>
                  <a:gd name="T74" fmla="*/ 0 w 29"/>
                  <a:gd name="T75" fmla="*/ 13 h 19"/>
                  <a:gd name="T76" fmla="*/ 3 w 29"/>
                  <a:gd name="T7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9" h="19">
                    <a:moveTo>
                      <a:pt x="3" y="19"/>
                    </a:moveTo>
                    <a:lnTo>
                      <a:pt x="4" y="19"/>
                    </a:lnTo>
                    <a:lnTo>
                      <a:pt x="5" y="19"/>
                    </a:lnTo>
                    <a:lnTo>
                      <a:pt x="6" y="19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11" y="17"/>
                    </a:lnTo>
                    <a:lnTo>
                      <a:pt x="13" y="17"/>
                    </a:lnTo>
                    <a:lnTo>
                      <a:pt x="14" y="16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19" y="14"/>
                    </a:lnTo>
                    <a:lnTo>
                      <a:pt x="21" y="13"/>
                    </a:lnTo>
                    <a:lnTo>
                      <a:pt x="22" y="13"/>
                    </a:lnTo>
                    <a:lnTo>
                      <a:pt x="23" y="12"/>
                    </a:lnTo>
                    <a:lnTo>
                      <a:pt x="24" y="12"/>
                    </a:lnTo>
                    <a:lnTo>
                      <a:pt x="25" y="11"/>
                    </a:lnTo>
                    <a:lnTo>
                      <a:pt x="26" y="10"/>
                    </a:lnTo>
                    <a:lnTo>
                      <a:pt x="28" y="9"/>
                    </a:lnTo>
                    <a:lnTo>
                      <a:pt x="28" y="7"/>
                    </a:lnTo>
                    <a:lnTo>
                      <a:pt x="29" y="6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9" y="2"/>
                    </a:lnTo>
                    <a:lnTo>
                      <a:pt x="28" y="0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8" y="8"/>
                    </a:lnTo>
                    <a:lnTo>
                      <a:pt x="15" y="9"/>
                    </a:lnTo>
                    <a:lnTo>
                      <a:pt x="13" y="10"/>
                    </a:lnTo>
                    <a:lnTo>
                      <a:pt x="10" y="11"/>
                    </a:lnTo>
                    <a:lnTo>
                      <a:pt x="8" y="12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44" name="Freeform 247"/>
              <p:cNvSpPr>
                <a:spLocks/>
              </p:cNvSpPr>
              <p:nvPr/>
            </p:nvSpPr>
            <p:spPr bwMode="auto">
              <a:xfrm>
                <a:off x="1088" y="2742"/>
                <a:ext cx="12" cy="11"/>
              </a:xfrm>
              <a:custGeom>
                <a:avLst/>
                <a:gdLst>
                  <a:gd name="T0" fmla="*/ 10 w 12"/>
                  <a:gd name="T1" fmla="*/ 5 h 11"/>
                  <a:gd name="T2" fmla="*/ 9 w 12"/>
                  <a:gd name="T3" fmla="*/ 4 h 11"/>
                  <a:gd name="T4" fmla="*/ 9 w 12"/>
                  <a:gd name="T5" fmla="*/ 3 h 11"/>
                  <a:gd name="T6" fmla="*/ 8 w 12"/>
                  <a:gd name="T7" fmla="*/ 2 h 11"/>
                  <a:gd name="T8" fmla="*/ 8 w 12"/>
                  <a:gd name="T9" fmla="*/ 1 h 11"/>
                  <a:gd name="T10" fmla="*/ 7 w 12"/>
                  <a:gd name="T11" fmla="*/ 1 h 11"/>
                  <a:gd name="T12" fmla="*/ 7 w 12"/>
                  <a:gd name="T13" fmla="*/ 0 h 11"/>
                  <a:gd name="T14" fmla="*/ 6 w 12"/>
                  <a:gd name="T15" fmla="*/ 0 h 11"/>
                  <a:gd name="T16" fmla="*/ 6 w 12"/>
                  <a:gd name="T17" fmla="*/ 0 h 11"/>
                  <a:gd name="T18" fmla="*/ 6 w 12"/>
                  <a:gd name="T19" fmla="*/ 1 h 11"/>
                  <a:gd name="T20" fmla="*/ 6 w 12"/>
                  <a:gd name="T21" fmla="*/ 2 h 11"/>
                  <a:gd name="T22" fmla="*/ 7 w 12"/>
                  <a:gd name="T23" fmla="*/ 4 h 11"/>
                  <a:gd name="T24" fmla="*/ 7 w 12"/>
                  <a:gd name="T25" fmla="*/ 5 h 11"/>
                  <a:gd name="T26" fmla="*/ 0 w 12"/>
                  <a:gd name="T27" fmla="*/ 5 h 11"/>
                  <a:gd name="T28" fmla="*/ 1 w 12"/>
                  <a:gd name="T29" fmla="*/ 11 h 11"/>
                  <a:gd name="T30" fmla="*/ 2 w 12"/>
                  <a:gd name="T31" fmla="*/ 11 h 11"/>
                  <a:gd name="T32" fmla="*/ 3 w 12"/>
                  <a:gd name="T33" fmla="*/ 11 h 11"/>
                  <a:gd name="T34" fmla="*/ 4 w 12"/>
                  <a:gd name="T35" fmla="*/ 11 h 11"/>
                  <a:gd name="T36" fmla="*/ 5 w 12"/>
                  <a:gd name="T37" fmla="*/ 11 h 11"/>
                  <a:gd name="T38" fmla="*/ 6 w 12"/>
                  <a:gd name="T39" fmla="*/ 11 h 11"/>
                  <a:gd name="T40" fmla="*/ 7 w 12"/>
                  <a:gd name="T41" fmla="*/ 11 h 11"/>
                  <a:gd name="T42" fmla="*/ 7 w 12"/>
                  <a:gd name="T43" fmla="*/ 11 h 11"/>
                  <a:gd name="T44" fmla="*/ 7 w 12"/>
                  <a:gd name="T45" fmla="*/ 11 h 11"/>
                  <a:gd name="T46" fmla="*/ 8 w 12"/>
                  <a:gd name="T47" fmla="*/ 11 h 11"/>
                  <a:gd name="T48" fmla="*/ 9 w 12"/>
                  <a:gd name="T49" fmla="*/ 11 h 11"/>
                  <a:gd name="T50" fmla="*/ 9 w 12"/>
                  <a:gd name="T51" fmla="*/ 11 h 11"/>
                  <a:gd name="T52" fmla="*/ 10 w 12"/>
                  <a:gd name="T53" fmla="*/ 11 h 11"/>
                  <a:gd name="T54" fmla="*/ 10 w 12"/>
                  <a:gd name="T55" fmla="*/ 10 h 11"/>
                  <a:gd name="T56" fmla="*/ 10 w 12"/>
                  <a:gd name="T57" fmla="*/ 10 h 11"/>
                  <a:gd name="T58" fmla="*/ 11 w 12"/>
                  <a:gd name="T59" fmla="*/ 10 h 11"/>
                  <a:gd name="T60" fmla="*/ 12 w 12"/>
                  <a:gd name="T61" fmla="*/ 10 h 11"/>
                  <a:gd name="T62" fmla="*/ 10 w 12"/>
                  <a:gd name="T6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" h="11">
                    <a:moveTo>
                      <a:pt x="10" y="5"/>
                    </a:moveTo>
                    <a:lnTo>
                      <a:pt x="9" y="4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45" name="Freeform 248"/>
              <p:cNvSpPr>
                <a:spLocks/>
              </p:cNvSpPr>
              <p:nvPr/>
            </p:nvSpPr>
            <p:spPr bwMode="auto">
              <a:xfrm>
                <a:off x="1077" y="2664"/>
                <a:ext cx="46" cy="46"/>
              </a:xfrm>
              <a:custGeom>
                <a:avLst/>
                <a:gdLst>
                  <a:gd name="T0" fmla="*/ 36 w 46"/>
                  <a:gd name="T1" fmla="*/ 5 h 46"/>
                  <a:gd name="T2" fmla="*/ 32 w 46"/>
                  <a:gd name="T3" fmla="*/ 2 h 46"/>
                  <a:gd name="T4" fmla="*/ 27 w 46"/>
                  <a:gd name="T5" fmla="*/ 1 h 46"/>
                  <a:gd name="T6" fmla="*/ 23 w 46"/>
                  <a:gd name="T7" fmla="*/ 0 h 46"/>
                  <a:gd name="T8" fmla="*/ 19 w 46"/>
                  <a:gd name="T9" fmla="*/ 0 h 46"/>
                  <a:gd name="T10" fmla="*/ 15 w 46"/>
                  <a:gd name="T11" fmla="*/ 0 h 46"/>
                  <a:gd name="T12" fmla="*/ 12 w 46"/>
                  <a:gd name="T13" fmla="*/ 1 h 46"/>
                  <a:gd name="T14" fmla="*/ 9 w 46"/>
                  <a:gd name="T15" fmla="*/ 1 h 46"/>
                  <a:gd name="T16" fmla="*/ 6 w 46"/>
                  <a:gd name="T17" fmla="*/ 3 h 46"/>
                  <a:gd name="T18" fmla="*/ 3 w 46"/>
                  <a:gd name="T19" fmla="*/ 6 h 46"/>
                  <a:gd name="T20" fmla="*/ 1 w 46"/>
                  <a:gd name="T21" fmla="*/ 10 h 46"/>
                  <a:gd name="T22" fmla="*/ 1 w 46"/>
                  <a:gd name="T23" fmla="*/ 14 h 46"/>
                  <a:gd name="T24" fmla="*/ 1 w 46"/>
                  <a:gd name="T25" fmla="*/ 18 h 46"/>
                  <a:gd name="T26" fmla="*/ 1 w 46"/>
                  <a:gd name="T27" fmla="*/ 21 h 46"/>
                  <a:gd name="T28" fmla="*/ 3 w 46"/>
                  <a:gd name="T29" fmla="*/ 24 h 46"/>
                  <a:gd name="T30" fmla="*/ 5 w 46"/>
                  <a:gd name="T31" fmla="*/ 27 h 46"/>
                  <a:gd name="T32" fmla="*/ 7 w 46"/>
                  <a:gd name="T33" fmla="*/ 29 h 46"/>
                  <a:gd name="T34" fmla="*/ 11 w 46"/>
                  <a:gd name="T35" fmla="*/ 31 h 46"/>
                  <a:gd name="T36" fmla="*/ 14 w 46"/>
                  <a:gd name="T37" fmla="*/ 32 h 46"/>
                  <a:gd name="T38" fmla="*/ 19 w 46"/>
                  <a:gd name="T39" fmla="*/ 33 h 46"/>
                  <a:gd name="T40" fmla="*/ 22 w 46"/>
                  <a:gd name="T41" fmla="*/ 33 h 46"/>
                  <a:gd name="T42" fmla="*/ 24 w 46"/>
                  <a:gd name="T43" fmla="*/ 33 h 46"/>
                  <a:gd name="T44" fmla="*/ 27 w 46"/>
                  <a:gd name="T45" fmla="*/ 33 h 46"/>
                  <a:gd name="T46" fmla="*/ 29 w 46"/>
                  <a:gd name="T47" fmla="*/ 33 h 46"/>
                  <a:gd name="T48" fmla="*/ 29 w 46"/>
                  <a:gd name="T49" fmla="*/ 38 h 46"/>
                  <a:gd name="T50" fmla="*/ 30 w 46"/>
                  <a:gd name="T51" fmla="*/ 45 h 46"/>
                  <a:gd name="T52" fmla="*/ 32 w 46"/>
                  <a:gd name="T53" fmla="*/ 46 h 46"/>
                  <a:gd name="T54" fmla="*/ 37 w 46"/>
                  <a:gd name="T55" fmla="*/ 45 h 46"/>
                  <a:gd name="T56" fmla="*/ 42 w 46"/>
                  <a:gd name="T57" fmla="*/ 44 h 46"/>
                  <a:gd name="T58" fmla="*/ 45 w 46"/>
                  <a:gd name="T59" fmla="*/ 42 h 46"/>
                  <a:gd name="T60" fmla="*/ 46 w 46"/>
                  <a:gd name="T61" fmla="*/ 38 h 46"/>
                  <a:gd name="T62" fmla="*/ 46 w 46"/>
                  <a:gd name="T63" fmla="*/ 29 h 46"/>
                  <a:gd name="T64" fmla="*/ 44 w 46"/>
                  <a:gd name="T65" fmla="*/ 18 h 46"/>
                  <a:gd name="T66" fmla="*/ 41 w 46"/>
                  <a:gd name="T67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6" h="46">
                    <a:moveTo>
                      <a:pt x="38" y="6"/>
                    </a:moveTo>
                    <a:lnTo>
                      <a:pt x="36" y="5"/>
                    </a:lnTo>
                    <a:lnTo>
                      <a:pt x="34" y="3"/>
                    </a:lnTo>
                    <a:lnTo>
                      <a:pt x="32" y="2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2" y="23"/>
                    </a:lnTo>
                    <a:lnTo>
                      <a:pt x="3" y="24"/>
                    </a:lnTo>
                    <a:lnTo>
                      <a:pt x="4" y="26"/>
                    </a:lnTo>
                    <a:lnTo>
                      <a:pt x="5" y="27"/>
                    </a:lnTo>
                    <a:lnTo>
                      <a:pt x="6" y="28"/>
                    </a:lnTo>
                    <a:lnTo>
                      <a:pt x="7" y="29"/>
                    </a:lnTo>
                    <a:lnTo>
                      <a:pt x="9" y="30"/>
                    </a:lnTo>
                    <a:lnTo>
                      <a:pt x="11" y="31"/>
                    </a:lnTo>
                    <a:lnTo>
                      <a:pt x="13" y="32"/>
                    </a:lnTo>
                    <a:lnTo>
                      <a:pt x="14" y="32"/>
                    </a:lnTo>
                    <a:lnTo>
                      <a:pt x="16" y="33"/>
                    </a:lnTo>
                    <a:lnTo>
                      <a:pt x="19" y="33"/>
                    </a:lnTo>
                    <a:lnTo>
                      <a:pt x="21" y="33"/>
                    </a:lnTo>
                    <a:lnTo>
                      <a:pt x="22" y="33"/>
                    </a:lnTo>
                    <a:lnTo>
                      <a:pt x="23" y="33"/>
                    </a:lnTo>
                    <a:lnTo>
                      <a:pt x="24" y="33"/>
                    </a:lnTo>
                    <a:lnTo>
                      <a:pt x="25" y="33"/>
                    </a:lnTo>
                    <a:lnTo>
                      <a:pt x="27" y="33"/>
                    </a:lnTo>
                    <a:lnTo>
                      <a:pt x="28" y="33"/>
                    </a:lnTo>
                    <a:lnTo>
                      <a:pt x="29" y="33"/>
                    </a:lnTo>
                    <a:lnTo>
                      <a:pt x="30" y="32"/>
                    </a:lnTo>
                    <a:lnTo>
                      <a:pt x="29" y="38"/>
                    </a:lnTo>
                    <a:lnTo>
                      <a:pt x="29" y="42"/>
                    </a:lnTo>
                    <a:lnTo>
                      <a:pt x="30" y="45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7" y="45"/>
                    </a:lnTo>
                    <a:lnTo>
                      <a:pt x="39" y="45"/>
                    </a:lnTo>
                    <a:lnTo>
                      <a:pt x="42" y="44"/>
                    </a:lnTo>
                    <a:lnTo>
                      <a:pt x="44" y="43"/>
                    </a:lnTo>
                    <a:lnTo>
                      <a:pt x="45" y="42"/>
                    </a:lnTo>
                    <a:lnTo>
                      <a:pt x="46" y="40"/>
                    </a:lnTo>
                    <a:lnTo>
                      <a:pt x="46" y="38"/>
                    </a:lnTo>
                    <a:lnTo>
                      <a:pt x="46" y="34"/>
                    </a:lnTo>
                    <a:lnTo>
                      <a:pt x="46" y="29"/>
                    </a:lnTo>
                    <a:lnTo>
                      <a:pt x="45" y="24"/>
                    </a:lnTo>
                    <a:lnTo>
                      <a:pt x="44" y="18"/>
                    </a:lnTo>
                    <a:lnTo>
                      <a:pt x="43" y="13"/>
                    </a:lnTo>
                    <a:lnTo>
                      <a:pt x="41" y="9"/>
                    </a:lnTo>
                    <a:lnTo>
                      <a:pt x="38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46" name="Freeform 249"/>
              <p:cNvSpPr>
                <a:spLocks/>
              </p:cNvSpPr>
              <p:nvPr/>
            </p:nvSpPr>
            <p:spPr bwMode="auto">
              <a:xfrm>
                <a:off x="1072" y="2670"/>
                <a:ext cx="49" cy="44"/>
              </a:xfrm>
              <a:custGeom>
                <a:avLst/>
                <a:gdLst>
                  <a:gd name="T0" fmla="*/ 49 w 49"/>
                  <a:gd name="T1" fmla="*/ 19 h 44"/>
                  <a:gd name="T2" fmla="*/ 49 w 49"/>
                  <a:gd name="T3" fmla="*/ 21 h 44"/>
                  <a:gd name="T4" fmla="*/ 49 w 49"/>
                  <a:gd name="T5" fmla="*/ 24 h 44"/>
                  <a:gd name="T6" fmla="*/ 48 w 49"/>
                  <a:gd name="T7" fmla="*/ 27 h 44"/>
                  <a:gd name="T8" fmla="*/ 46 w 49"/>
                  <a:gd name="T9" fmla="*/ 30 h 44"/>
                  <a:gd name="T10" fmla="*/ 44 w 49"/>
                  <a:gd name="T11" fmla="*/ 31 h 44"/>
                  <a:gd name="T12" fmla="*/ 42 w 49"/>
                  <a:gd name="T13" fmla="*/ 31 h 44"/>
                  <a:gd name="T14" fmla="*/ 42 w 49"/>
                  <a:gd name="T15" fmla="*/ 31 h 44"/>
                  <a:gd name="T16" fmla="*/ 41 w 49"/>
                  <a:gd name="T17" fmla="*/ 33 h 44"/>
                  <a:gd name="T18" fmla="*/ 39 w 49"/>
                  <a:gd name="T19" fmla="*/ 35 h 44"/>
                  <a:gd name="T20" fmla="*/ 37 w 49"/>
                  <a:gd name="T21" fmla="*/ 37 h 44"/>
                  <a:gd name="T22" fmla="*/ 35 w 49"/>
                  <a:gd name="T23" fmla="*/ 39 h 44"/>
                  <a:gd name="T24" fmla="*/ 32 w 49"/>
                  <a:gd name="T25" fmla="*/ 41 h 44"/>
                  <a:gd name="T26" fmla="*/ 30 w 49"/>
                  <a:gd name="T27" fmla="*/ 42 h 44"/>
                  <a:gd name="T28" fmla="*/ 27 w 49"/>
                  <a:gd name="T29" fmla="*/ 43 h 44"/>
                  <a:gd name="T30" fmla="*/ 24 w 49"/>
                  <a:gd name="T31" fmla="*/ 44 h 44"/>
                  <a:gd name="T32" fmla="*/ 20 w 49"/>
                  <a:gd name="T33" fmla="*/ 43 h 44"/>
                  <a:gd name="T34" fmla="*/ 15 w 49"/>
                  <a:gd name="T35" fmla="*/ 43 h 44"/>
                  <a:gd name="T36" fmla="*/ 11 w 49"/>
                  <a:gd name="T37" fmla="*/ 41 h 44"/>
                  <a:gd name="T38" fmla="*/ 8 w 49"/>
                  <a:gd name="T39" fmla="*/ 39 h 44"/>
                  <a:gd name="T40" fmla="*/ 5 w 49"/>
                  <a:gd name="T41" fmla="*/ 36 h 44"/>
                  <a:gd name="T42" fmla="*/ 3 w 49"/>
                  <a:gd name="T43" fmla="*/ 32 h 44"/>
                  <a:gd name="T44" fmla="*/ 1 w 49"/>
                  <a:gd name="T45" fmla="*/ 28 h 44"/>
                  <a:gd name="T46" fmla="*/ 0 w 49"/>
                  <a:gd name="T47" fmla="*/ 24 h 44"/>
                  <a:gd name="T48" fmla="*/ 0 w 49"/>
                  <a:gd name="T49" fmla="*/ 20 h 44"/>
                  <a:gd name="T50" fmla="*/ 1 w 49"/>
                  <a:gd name="T51" fmla="*/ 15 h 44"/>
                  <a:gd name="T52" fmla="*/ 3 w 49"/>
                  <a:gd name="T53" fmla="*/ 11 h 44"/>
                  <a:gd name="T54" fmla="*/ 5 w 49"/>
                  <a:gd name="T55" fmla="*/ 8 h 44"/>
                  <a:gd name="T56" fmla="*/ 5 w 49"/>
                  <a:gd name="T57" fmla="*/ 7 h 44"/>
                  <a:gd name="T58" fmla="*/ 6 w 49"/>
                  <a:gd name="T59" fmla="*/ 6 h 44"/>
                  <a:gd name="T60" fmla="*/ 7 w 49"/>
                  <a:gd name="T61" fmla="*/ 6 h 44"/>
                  <a:gd name="T62" fmla="*/ 8 w 49"/>
                  <a:gd name="T63" fmla="*/ 5 h 44"/>
                  <a:gd name="T64" fmla="*/ 10 w 49"/>
                  <a:gd name="T65" fmla="*/ 4 h 44"/>
                  <a:gd name="T66" fmla="*/ 13 w 49"/>
                  <a:gd name="T67" fmla="*/ 2 h 44"/>
                  <a:gd name="T68" fmla="*/ 17 w 49"/>
                  <a:gd name="T69" fmla="*/ 0 h 44"/>
                  <a:gd name="T70" fmla="*/ 23 w 49"/>
                  <a:gd name="T71" fmla="*/ 0 h 44"/>
                  <a:gd name="T72" fmla="*/ 28 w 49"/>
                  <a:gd name="T73" fmla="*/ 0 h 44"/>
                  <a:gd name="T74" fmla="*/ 31 w 49"/>
                  <a:gd name="T75" fmla="*/ 2 h 44"/>
                  <a:gd name="T76" fmla="*/ 34 w 49"/>
                  <a:gd name="T77" fmla="*/ 3 h 44"/>
                  <a:gd name="T78" fmla="*/ 37 w 49"/>
                  <a:gd name="T79" fmla="*/ 5 h 44"/>
                  <a:gd name="T80" fmla="*/ 39 w 49"/>
                  <a:gd name="T81" fmla="*/ 7 h 44"/>
                  <a:gd name="T82" fmla="*/ 41 w 49"/>
                  <a:gd name="T83" fmla="*/ 9 h 44"/>
                  <a:gd name="T84" fmla="*/ 44 w 49"/>
                  <a:gd name="T85" fmla="*/ 13 h 44"/>
                  <a:gd name="T86" fmla="*/ 47 w 49"/>
                  <a:gd name="T87" fmla="*/ 1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4">
                    <a:moveTo>
                      <a:pt x="49" y="18"/>
                    </a:moveTo>
                    <a:lnTo>
                      <a:pt x="49" y="19"/>
                    </a:lnTo>
                    <a:lnTo>
                      <a:pt x="49" y="20"/>
                    </a:lnTo>
                    <a:lnTo>
                      <a:pt x="49" y="21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6"/>
                    </a:lnTo>
                    <a:lnTo>
                      <a:pt x="48" y="27"/>
                    </a:lnTo>
                    <a:lnTo>
                      <a:pt x="47" y="29"/>
                    </a:lnTo>
                    <a:lnTo>
                      <a:pt x="46" y="30"/>
                    </a:lnTo>
                    <a:lnTo>
                      <a:pt x="45" y="31"/>
                    </a:lnTo>
                    <a:lnTo>
                      <a:pt x="44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1" y="33"/>
                    </a:lnTo>
                    <a:lnTo>
                      <a:pt x="40" y="34"/>
                    </a:lnTo>
                    <a:lnTo>
                      <a:pt x="39" y="35"/>
                    </a:lnTo>
                    <a:lnTo>
                      <a:pt x="38" y="36"/>
                    </a:lnTo>
                    <a:lnTo>
                      <a:pt x="37" y="37"/>
                    </a:lnTo>
                    <a:lnTo>
                      <a:pt x="36" y="38"/>
                    </a:lnTo>
                    <a:lnTo>
                      <a:pt x="35" y="39"/>
                    </a:lnTo>
                    <a:lnTo>
                      <a:pt x="34" y="40"/>
                    </a:lnTo>
                    <a:lnTo>
                      <a:pt x="32" y="41"/>
                    </a:lnTo>
                    <a:lnTo>
                      <a:pt x="31" y="42"/>
                    </a:lnTo>
                    <a:lnTo>
                      <a:pt x="30" y="42"/>
                    </a:lnTo>
                    <a:lnTo>
                      <a:pt x="28" y="43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0" y="43"/>
                    </a:lnTo>
                    <a:lnTo>
                      <a:pt x="18" y="43"/>
                    </a:lnTo>
                    <a:lnTo>
                      <a:pt x="15" y="43"/>
                    </a:lnTo>
                    <a:lnTo>
                      <a:pt x="13" y="42"/>
                    </a:lnTo>
                    <a:lnTo>
                      <a:pt x="11" y="41"/>
                    </a:lnTo>
                    <a:lnTo>
                      <a:pt x="10" y="40"/>
                    </a:lnTo>
                    <a:lnTo>
                      <a:pt x="8" y="39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4" y="34"/>
                    </a:lnTo>
                    <a:lnTo>
                      <a:pt x="3" y="32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2" y="13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5" y="1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1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4" y="3"/>
                    </a:lnTo>
                    <a:lnTo>
                      <a:pt x="35" y="4"/>
                    </a:lnTo>
                    <a:lnTo>
                      <a:pt x="37" y="5"/>
                    </a:lnTo>
                    <a:lnTo>
                      <a:pt x="38" y="7"/>
                    </a:lnTo>
                    <a:lnTo>
                      <a:pt x="39" y="7"/>
                    </a:lnTo>
                    <a:lnTo>
                      <a:pt x="40" y="8"/>
                    </a:lnTo>
                    <a:lnTo>
                      <a:pt x="41" y="9"/>
                    </a:lnTo>
                    <a:lnTo>
                      <a:pt x="43" y="11"/>
                    </a:lnTo>
                    <a:lnTo>
                      <a:pt x="44" y="13"/>
                    </a:lnTo>
                    <a:lnTo>
                      <a:pt x="46" y="14"/>
                    </a:lnTo>
                    <a:lnTo>
                      <a:pt x="47" y="16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47" name="Freeform 250"/>
              <p:cNvSpPr>
                <a:spLocks/>
              </p:cNvSpPr>
              <p:nvPr/>
            </p:nvSpPr>
            <p:spPr bwMode="auto">
              <a:xfrm>
                <a:off x="1075" y="2673"/>
                <a:ext cx="44" cy="37"/>
              </a:xfrm>
              <a:custGeom>
                <a:avLst/>
                <a:gdLst>
                  <a:gd name="T0" fmla="*/ 40 w 44"/>
                  <a:gd name="T1" fmla="*/ 14 h 37"/>
                  <a:gd name="T2" fmla="*/ 39 w 44"/>
                  <a:gd name="T3" fmla="*/ 14 h 37"/>
                  <a:gd name="T4" fmla="*/ 38 w 44"/>
                  <a:gd name="T5" fmla="*/ 15 h 37"/>
                  <a:gd name="T6" fmla="*/ 38 w 44"/>
                  <a:gd name="T7" fmla="*/ 15 h 37"/>
                  <a:gd name="T8" fmla="*/ 37 w 44"/>
                  <a:gd name="T9" fmla="*/ 15 h 37"/>
                  <a:gd name="T10" fmla="*/ 36 w 44"/>
                  <a:gd name="T11" fmla="*/ 12 h 37"/>
                  <a:gd name="T12" fmla="*/ 35 w 44"/>
                  <a:gd name="T13" fmla="*/ 9 h 37"/>
                  <a:gd name="T14" fmla="*/ 33 w 44"/>
                  <a:gd name="T15" fmla="*/ 7 h 37"/>
                  <a:gd name="T16" fmla="*/ 31 w 44"/>
                  <a:gd name="T17" fmla="*/ 4 h 37"/>
                  <a:gd name="T18" fmla="*/ 28 w 44"/>
                  <a:gd name="T19" fmla="*/ 3 h 37"/>
                  <a:gd name="T20" fmla="*/ 25 w 44"/>
                  <a:gd name="T21" fmla="*/ 1 h 37"/>
                  <a:gd name="T22" fmla="*/ 22 w 44"/>
                  <a:gd name="T23" fmla="*/ 1 h 37"/>
                  <a:gd name="T24" fmla="*/ 19 w 44"/>
                  <a:gd name="T25" fmla="*/ 0 h 37"/>
                  <a:gd name="T26" fmla="*/ 15 w 44"/>
                  <a:gd name="T27" fmla="*/ 1 h 37"/>
                  <a:gd name="T28" fmla="*/ 12 w 44"/>
                  <a:gd name="T29" fmla="*/ 2 h 37"/>
                  <a:gd name="T30" fmla="*/ 9 w 44"/>
                  <a:gd name="T31" fmla="*/ 3 h 37"/>
                  <a:gd name="T32" fmla="*/ 6 w 44"/>
                  <a:gd name="T33" fmla="*/ 6 h 37"/>
                  <a:gd name="T34" fmla="*/ 4 w 44"/>
                  <a:gd name="T35" fmla="*/ 8 h 37"/>
                  <a:gd name="T36" fmla="*/ 2 w 44"/>
                  <a:gd name="T37" fmla="*/ 11 h 37"/>
                  <a:gd name="T38" fmla="*/ 1 w 44"/>
                  <a:gd name="T39" fmla="*/ 15 h 37"/>
                  <a:gd name="T40" fmla="*/ 0 w 44"/>
                  <a:gd name="T41" fmla="*/ 19 h 37"/>
                  <a:gd name="T42" fmla="*/ 1 w 44"/>
                  <a:gd name="T43" fmla="*/ 22 h 37"/>
                  <a:gd name="T44" fmla="*/ 2 w 44"/>
                  <a:gd name="T45" fmla="*/ 26 h 37"/>
                  <a:gd name="T46" fmla="*/ 4 w 44"/>
                  <a:gd name="T47" fmla="*/ 29 h 37"/>
                  <a:gd name="T48" fmla="*/ 6 w 44"/>
                  <a:gd name="T49" fmla="*/ 32 h 37"/>
                  <a:gd name="T50" fmla="*/ 9 w 44"/>
                  <a:gd name="T51" fmla="*/ 34 h 37"/>
                  <a:gd name="T52" fmla="*/ 12 w 44"/>
                  <a:gd name="T53" fmla="*/ 36 h 37"/>
                  <a:gd name="T54" fmla="*/ 15 w 44"/>
                  <a:gd name="T55" fmla="*/ 37 h 37"/>
                  <a:gd name="T56" fmla="*/ 19 w 44"/>
                  <a:gd name="T57" fmla="*/ 37 h 37"/>
                  <a:gd name="T58" fmla="*/ 22 w 44"/>
                  <a:gd name="T59" fmla="*/ 37 h 37"/>
                  <a:gd name="T60" fmla="*/ 25 w 44"/>
                  <a:gd name="T61" fmla="*/ 36 h 37"/>
                  <a:gd name="T62" fmla="*/ 28 w 44"/>
                  <a:gd name="T63" fmla="*/ 35 h 37"/>
                  <a:gd name="T64" fmla="*/ 30 w 44"/>
                  <a:gd name="T65" fmla="*/ 33 h 37"/>
                  <a:gd name="T66" fmla="*/ 32 w 44"/>
                  <a:gd name="T67" fmla="*/ 31 h 37"/>
                  <a:gd name="T68" fmla="*/ 34 w 44"/>
                  <a:gd name="T69" fmla="*/ 29 h 37"/>
                  <a:gd name="T70" fmla="*/ 36 w 44"/>
                  <a:gd name="T71" fmla="*/ 26 h 37"/>
                  <a:gd name="T72" fmla="*/ 37 w 44"/>
                  <a:gd name="T73" fmla="*/ 24 h 37"/>
                  <a:gd name="T74" fmla="*/ 37 w 44"/>
                  <a:gd name="T75" fmla="*/ 24 h 37"/>
                  <a:gd name="T76" fmla="*/ 38 w 44"/>
                  <a:gd name="T77" fmla="*/ 25 h 37"/>
                  <a:gd name="T78" fmla="*/ 39 w 44"/>
                  <a:gd name="T79" fmla="*/ 25 h 37"/>
                  <a:gd name="T80" fmla="*/ 40 w 44"/>
                  <a:gd name="T81" fmla="*/ 25 h 37"/>
                  <a:gd name="T82" fmla="*/ 40 w 44"/>
                  <a:gd name="T83" fmla="*/ 25 h 37"/>
                  <a:gd name="T84" fmla="*/ 41 w 44"/>
                  <a:gd name="T85" fmla="*/ 25 h 37"/>
                  <a:gd name="T86" fmla="*/ 42 w 44"/>
                  <a:gd name="T87" fmla="*/ 24 h 37"/>
                  <a:gd name="T88" fmla="*/ 43 w 44"/>
                  <a:gd name="T89" fmla="*/ 23 h 37"/>
                  <a:gd name="T90" fmla="*/ 43 w 44"/>
                  <a:gd name="T91" fmla="*/ 23 h 37"/>
                  <a:gd name="T92" fmla="*/ 43 w 44"/>
                  <a:gd name="T93" fmla="*/ 22 h 37"/>
                  <a:gd name="T94" fmla="*/ 44 w 44"/>
                  <a:gd name="T95" fmla="*/ 21 h 37"/>
                  <a:gd name="T96" fmla="*/ 44 w 44"/>
                  <a:gd name="T97" fmla="*/ 20 h 37"/>
                  <a:gd name="T98" fmla="*/ 44 w 44"/>
                  <a:gd name="T99" fmla="*/ 19 h 37"/>
                  <a:gd name="T100" fmla="*/ 43 w 44"/>
                  <a:gd name="T101" fmla="*/ 18 h 37"/>
                  <a:gd name="T102" fmla="*/ 43 w 44"/>
                  <a:gd name="T103" fmla="*/ 17 h 37"/>
                  <a:gd name="T104" fmla="*/ 43 w 44"/>
                  <a:gd name="T105" fmla="*/ 16 h 37"/>
                  <a:gd name="T106" fmla="*/ 42 w 44"/>
                  <a:gd name="T107" fmla="*/ 15 h 37"/>
                  <a:gd name="T108" fmla="*/ 41 w 44"/>
                  <a:gd name="T109" fmla="*/ 15 h 37"/>
                  <a:gd name="T110" fmla="*/ 40 w 44"/>
                  <a:gd name="T111" fmla="*/ 14 h 37"/>
                  <a:gd name="T112" fmla="*/ 40 w 44"/>
                  <a:gd name="T113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4" h="37">
                    <a:moveTo>
                      <a:pt x="40" y="14"/>
                    </a:moveTo>
                    <a:lnTo>
                      <a:pt x="39" y="14"/>
                    </a:lnTo>
                    <a:lnTo>
                      <a:pt x="38" y="15"/>
                    </a:lnTo>
                    <a:lnTo>
                      <a:pt x="38" y="15"/>
                    </a:lnTo>
                    <a:lnTo>
                      <a:pt x="37" y="15"/>
                    </a:lnTo>
                    <a:lnTo>
                      <a:pt x="36" y="12"/>
                    </a:lnTo>
                    <a:lnTo>
                      <a:pt x="35" y="9"/>
                    </a:lnTo>
                    <a:lnTo>
                      <a:pt x="33" y="7"/>
                    </a:lnTo>
                    <a:lnTo>
                      <a:pt x="31" y="4"/>
                    </a:lnTo>
                    <a:lnTo>
                      <a:pt x="28" y="3"/>
                    </a:lnTo>
                    <a:lnTo>
                      <a:pt x="25" y="1"/>
                    </a:lnTo>
                    <a:lnTo>
                      <a:pt x="22" y="1"/>
                    </a:lnTo>
                    <a:lnTo>
                      <a:pt x="19" y="0"/>
                    </a:lnTo>
                    <a:lnTo>
                      <a:pt x="15" y="1"/>
                    </a:lnTo>
                    <a:lnTo>
                      <a:pt x="12" y="2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1" y="15"/>
                    </a:lnTo>
                    <a:lnTo>
                      <a:pt x="0" y="19"/>
                    </a:lnTo>
                    <a:lnTo>
                      <a:pt x="1" y="22"/>
                    </a:lnTo>
                    <a:lnTo>
                      <a:pt x="2" y="26"/>
                    </a:lnTo>
                    <a:lnTo>
                      <a:pt x="4" y="29"/>
                    </a:lnTo>
                    <a:lnTo>
                      <a:pt x="6" y="32"/>
                    </a:lnTo>
                    <a:lnTo>
                      <a:pt x="9" y="34"/>
                    </a:lnTo>
                    <a:lnTo>
                      <a:pt x="12" y="36"/>
                    </a:lnTo>
                    <a:lnTo>
                      <a:pt x="15" y="37"/>
                    </a:lnTo>
                    <a:lnTo>
                      <a:pt x="19" y="37"/>
                    </a:lnTo>
                    <a:lnTo>
                      <a:pt x="22" y="37"/>
                    </a:lnTo>
                    <a:lnTo>
                      <a:pt x="25" y="36"/>
                    </a:lnTo>
                    <a:lnTo>
                      <a:pt x="28" y="35"/>
                    </a:lnTo>
                    <a:lnTo>
                      <a:pt x="30" y="33"/>
                    </a:lnTo>
                    <a:lnTo>
                      <a:pt x="32" y="31"/>
                    </a:lnTo>
                    <a:lnTo>
                      <a:pt x="34" y="29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7" y="24"/>
                    </a:lnTo>
                    <a:lnTo>
                      <a:pt x="38" y="25"/>
                    </a:lnTo>
                    <a:lnTo>
                      <a:pt x="39" y="25"/>
                    </a:lnTo>
                    <a:lnTo>
                      <a:pt x="40" y="25"/>
                    </a:lnTo>
                    <a:lnTo>
                      <a:pt x="40" y="25"/>
                    </a:lnTo>
                    <a:lnTo>
                      <a:pt x="41" y="25"/>
                    </a:lnTo>
                    <a:lnTo>
                      <a:pt x="42" y="24"/>
                    </a:lnTo>
                    <a:lnTo>
                      <a:pt x="43" y="23"/>
                    </a:lnTo>
                    <a:lnTo>
                      <a:pt x="43" y="23"/>
                    </a:lnTo>
                    <a:lnTo>
                      <a:pt x="43" y="22"/>
                    </a:lnTo>
                    <a:lnTo>
                      <a:pt x="44" y="21"/>
                    </a:lnTo>
                    <a:lnTo>
                      <a:pt x="44" y="20"/>
                    </a:lnTo>
                    <a:lnTo>
                      <a:pt x="44" y="19"/>
                    </a:lnTo>
                    <a:lnTo>
                      <a:pt x="43" y="18"/>
                    </a:lnTo>
                    <a:lnTo>
                      <a:pt x="43" y="17"/>
                    </a:lnTo>
                    <a:lnTo>
                      <a:pt x="43" y="16"/>
                    </a:lnTo>
                    <a:lnTo>
                      <a:pt x="42" y="15"/>
                    </a:lnTo>
                    <a:lnTo>
                      <a:pt x="41" y="15"/>
                    </a:lnTo>
                    <a:lnTo>
                      <a:pt x="40" y="14"/>
                    </a:lnTo>
                    <a:lnTo>
                      <a:pt x="4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48" name="Freeform 251"/>
              <p:cNvSpPr>
                <a:spLocks/>
              </p:cNvSpPr>
              <p:nvPr/>
            </p:nvSpPr>
            <p:spPr bwMode="auto">
              <a:xfrm>
                <a:off x="1085" y="2699"/>
                <a:ext cx="17" cy="6"/>
              </a:xfrm>
              <a:custGeom>
                <a:avLst/>
                <a:gdLst>
                  <a:gd name="T0" fmla="*/ 0 w 17"/>
                  <a:gd name="T1" fmla="*/ 0 h 6"/>
                  <a:gd name="T2" fmla="*/ 0 w 17"/>
                  <a:gd name="T3" fmla="*/ 1 h 6"/>
                  <a:gd name="T4" fmla="*/ 0 w 17"/>
                  <a:gd name="T5" fmla="*/ 2 h 6"/>
                  <a:gd name="T6" fmla="*/ 1 w 17"/>
                  <a:gd name="T7" fmla="*/ 4 h 6"/>
                  <a:gd name="T8" fmla="*/ 3 w 17"/>
                  <a:gd name="T9" fmla="*/ 5 h 6"/>
                  <a:gd name="T10" fmla="*/ 4 w 17"/>
                  <a:gd name="T11" fmla="*/ 5 h 6"/>
                  <a:gd name="T12" fmla="*/ 5 w 17"/>
                  <a:gd name="T13" fmla="*/ 6 h 6"/>
                  <a:gd name="T14" fmla="*/ 6 w 17"/>
                  <a:gd name="T15" fmla="*/ 6 h 6"/>
                  <a:gd name="T16" fmla="*/ 7 w 17"/>
                  <a:gd name="T17" fmla="*/ 6 h 6"/>
                  <a:gd name="T18" fmla="*/ 8 w 17"/>
                  <a:gd name="T19" fmla="*/ 6 h 6"/>
                  <a:gd name="T20" fmla="*/ 9 w 17"/>
                  <a:gd name="T21" fmla="*/ 6 h 6"/>
                  <a:gd name="T22" fmla="*/ 9 w 17"/>
                  <a:gd name="T23" fmla="*/ 6 h 6"/>
                  <a:gd name="T24" fmla="*/ 10 w 17"/>
                  <a:gd name="T25" fmla="*/ 6 h 6"/>
                  <a:gd name="T26" fmla="*/ 17 w 17"/>
                  <a:gd name="T27" fmla="*/ 0 h 6"/>
                  <a:gd name="T28" fmla="*/ 0 w 17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6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49" name="Freeform 252"/>
              <p:cNvSpPr>
                <a:spLocks/>
              </p:cNvSpPr>
              <p:nvPr/>
            </p:nvSpPr>
            <p:spPr bwMode="auto">
              <a:xfrm>
                <a:off x="1087" y="2700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 w 10"/>
                  <a:gd name="T3" fmla="*/ 2 h 2"/>
                  <a:gd name="T4" fmla="*/ 8 w 10"/>
                  <a:gd name="T5" fmla="*/ 2 h 2"/>
                  <a:gd name="T6" fmla="*/ 10 w 10"/>
                  <a:gd name="T7" fmla="*/ 0 h 2"/>
                  <a:gd name="T8" fmla="*/ 0 w 10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50" name="Freeform 253"/>
              <p:cNvSpPr>
                <a:spLocks/>
              </p:cNvSpPr>
              <p:nvPr/>
            </p:nvSpPr>
            <p:spPr bwMode="auto">
              <a:xfrm>
                <a:off x="1075" y="2666"/>
                <a:ext cx="35" cy="12"/>
              </a:xfrm>
              <a:custGeom>
                <a:avLst/>
                <a:gdLst>
                  <a:gd name="T0" fmla="*/ 29 w 35"/>
                  <a:gd name="T1" fmla="*/ 2 h 12"/>
                  <a:gd name="T2" fmla="*/ 28 w 35"/>
                  <a:gd name="T3" fmla="*/ 2 h 12"/>
                  <a:gd name="T4" fmla="*/ 27 w 35"/>
                  <a:gd name="T5" fmla="*/ 2 h 12"/>
                  <a:gd name="T6" fmla="*/ 26 w 35"/>
                  <a:gd name="T7" fmla="*/ 2 h 12"/>
                  <a:gd name="T8" fmla="*/ 25 w 35"/>
                  <a:gd name="T9" fmla="*/ 2 h 12"/>
                  <a:gd name="T10" fmla="*/ 24 w 35"/>
                  <a:gd name="T11" fmla="*/ 2 h 12"/>
                  <a:gd name="T12" fmla="*/ 22 w 35"/>
                  <a:gd name="T13" fmla="*/ 1 h 12"/>
                  <a:gd name="T14" fmla="*/ 21 w 35"/>
                  <a:gd name="T15" fmla="*/ 1 h 12"/>
                  <a:gd name="T16" fmla="*/ 19 w 35"/>
                  <a:gd name="T17" fmla="*/ 1 h 12"/>
                  <a:gd name="T18" fmla="*/ 17 w 35"/>
                  <a:gd name="T19" fmla="*/ 1 h 12"/>
                  <a:gd name="T20" fmla="*/ 16 w 35"/>
                  <a:gd name="T21" fmla="*/ 1 h 12"/>
                  <a:gd name="T22" fmla="*/ 14 w 35"/>
                  <a:gd name="T23" fmla="*/ 1 h 12"/>
                  <a:gd name="T24" fmla="*/ 13 w 35"/>
                  <a:gd name="T25" fmla="*/ 0 h 12"/>
                  <a:gd name="T26" fmla="*/ 12 w 35"/>
                  <a:gd name="T27" fmla="*/ 0 h 12"/>
                  <a:gd name="T28" fmla="*/ 11 w 35"/>
                  <a:gd name="T29" fmla="*/ 0 h 12"/>
                  <a:gd name="T30" fmla="*/ 10 w 35"/>
                  <a:gd name="T31" fmla="*/ 0 h 12"/>
                  <a:gd name="T32" fmla="*/ 9 w 35"/>
                  <a:gd name="T33" fmla="*/ 0 h 12"/>
                  <a:gd name="T34" fmla="*/ 8 w 35"/>
                  <a:gd name="T35" fmla="*/ 0 h 12"/>
                  <a:gd name="T36" fmla="*/ 6 w 35"/>
                  <a:gd name="T37" fmla="*/ 1 h 12"/>
                  <a:gd name="T38" fmla="*/ 4 w 35"/>
                  <a:gd name="T39" fmla="*/ 2 h 12"/>
                  <a:gd name="T40" fmla="*/ 3 w 35"/>
                  <a:gd name="T41" fmla="*/ 4 h 12"/>
                  <a:gd name="T42" fmla="*/ 2 w 35"/>
                  <a:gd name="T43" fmla="*/ 6 h 12"/>
                  <a:gd name="T44" fmla="*/ 1 w 35"/>
                  <a:gd name="T45" fmla="*/ 7 h 12"/>
                  <a:gd name="T46" fmla="*/ 0 w 35"/>
                  <a:gd name="T47" fmla="*/ 9 h 12"/>
                  <a:gd name="T48" fmla="*/ 0 w 35"/>
                  <a:gd name="T49" fmla="*/ 10 h 12"/>
                  <a:gd name="T50" fmla="*/ 0 w 35"/>
                  <a:gd name="T51" fmla="*/ 10 h 12"/>
                  <a:gd name="T52" fmla="*/ 1 w 35"/>
                  <a:gd name="T53" fmla="*/ 11 h 12"/>
                  <a:gd name="T54" fmla="*/ 3 w 35"/>
                  <a:gd name="T55" fmla="*/ 11 h 12"/>
                  <a:gd name="T56" fmla="*/ 5 w 35"/>
                  <a:gd name="T57" fmla="*/ 11 h 12"/>
                  <a:gd name="T58" fmla="*/ 7 w 35"/>
                  <a:gd name="T59" fmla="*/ 11 h 12"/>
                  <a:gd name="T60" fmla="*/ 10 w 35"/>
                  <a:gd name="T61" fmla="*/ 12 h 12"/>
                  <a:gd name="T62" fmla="*/ 13 w 35"/>
                  <a:gd name="T63" fmla="*/ 12 h 12"/>
                  <a:gd name="T64" fmla="*/ 16 w 35"/>
                  <a:gd name="T65" fmla="*/ 12 h 12"/>
                  <a:gd name="T66" fmla="*/ 19 w 35"/>
                  <a:gd name="T67" fmla="*/ 12 h 12"/>
                  <a:gd name="T68" fmla="*/ 22 w 35"/>
                  <a:gd name="T69" fmla="*/ 12 h 12"/>
                  <a:gd name="T70" fmla="*/ 25 w 35"/>
                  <a:gd name="T71" fmla="*/ 12 h 12"/>
                  <a:gd name="T72" fmla="*/ 28 w 35"/>
                  <a:gd name="T73" fmla="*/ 12 h 12"/>
                  <a:gd name="T74" fmla="*/ 30 w 35"/>
                  <a:gd name="T75" fmla="*/ 12 h 12"/>
                  <a:gd name="T76" fmla="*/ 32 w 35"/>
                  <a:gd name="T77" fmla="*/ 12 h 12"/>
                  <a:gd name="T78" fmla="*/ 33 w 35"/>
                  <a:gd name="T79" fmla="*/ 12 h 12"/>
                  <a:gd name="T80" fmla="*/ 34 w 35"/>
                  <a:gd name="T81" fmla="*/ 12 h 12"/>
                  <a:gd name="T82" fmla="*/ 35 w 35"/>
                  <a:gd name="T83" fmla="*/ 11 h 12"/>
                  <a:gd name="T84" fmla="*/ 35 w 35"/>
                  <a:gd name="T85" fmla="*/ 10 h 12"/>
                  <a:gd name="T86" fmla="*/ 35 w 35"/>
                  <a:gd name="T87" fmla="*/ 9 h 12"/>
                  <a:gd name="T88" fmla="*/ 35 w 35"/>
                  <a:gd name="T89" fmla="*/ 7 h 12"/>
                  <a:gd name="T90" fmla="*/ 33 w 35"/>
                  <a:gd name="T91" fmla="*/ 5 h 12"/>
                  <a:gd name="T92" fmla="*/ 32 w 35"/>
                  <a:gd name="T93" fmla="*/ 4 h 12"/>
                  <a:gd name="T94" fmla="*/ 30 w 35"/>
                  <a:gd name="T95" fmla="*/ 2 h 12"/>
                  <a:gd name="T96" fmla="*/ 29 w 35"/>
                  <a:gd name="T9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5" h="12">
                    <a:moveTo>
                      <a:pt x="29" y="2"/>
                    </a:moveTo>
                    <a:lnTo>
                      <a:pt x="28" y="2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5" y="2"/>
                    </a:lnTo>
                    <a:lnTo>
                      <a:pt x="24" y="2"/>
                    </a:lnTo>
                    <a:lnTo>
                      <a:pt x="22" y="1"/>
                    </a:lnTo>
                    <a:lnTo>
                      <a:pt x="21" y="1"/>
                    </a:lnTo>
                    <a:lnTo>
                      <a:pt x="19" y="1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10" y="12"/>
                    </a:lnTo>
                    <a:lnTo>
                      <a:pt x="13" y="12"/>
                    </a:lnTo>
                    <a:lnTo>
                      <a:pt x="16" y="12"/>
                    </a:lnTo>
                    <a:lnTo>
                      <a:pt x="19" y="12"/>
                    </a:lnTo>
                    <a:lnTo>
                      <a:pt x="22" y="12"/>
                    </a:lnTo>
                    <a:lnTo>
                      <a:pt x="25" y="12"/>
                    </a:lnTo>
                    <a:lnTo>
                      <a:pt x="28" y="12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4" y="12"/>
                    </a:lnTo>
                    <a:lnTo>
                      <a:pt x="35" y="11"/>
                    </a:lnTo>
                    <a:lnTo>
                      <a:pt x="35" y="10"/>
                    </a:lnTo>
                    <a:lnTo>
                      <a:pt x="35" y="9"/>
                    </a:lnTo>
                    <a:lnTo>
                      <a:pt x="35" y="7"/>
                    </a:lnTo>
                    <a:lnTo>
                      <a:pt x="33" y="5"/>
                    </a:lnTo>
                    <a:lnTo>
                      <a:pt x="32" y="4"/>
                    </a:lnTo>
                    <a:lnTo>
                      <a:pt x="30" y="2"/>
                    </a:ln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51" name="Freeform 254"/>
              <p:cNvSpPr>
                <a:spLocks/>
              </p:cNvSpPr>
              <p:nvPr/>
            </p:nvSpPr>
            <p:spPr bwMode="auto">
              <a:xfrm>
                <a:off x="1113" y="2694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2 h 3"/>
                  <a:gd name="T6" fmla="*/ 3 w 3"/>
                  <a:gd name="T7" fmla="*/ 2 h 3"/>
                  <a:gd name="T8" fmla="*/ 3 w 3"/>
                  <a:gd name="T9" fmla="*/ 1 h 3"/>
                  <a:gd name="T10" fmla="*/ 3 w 3"/>
                  <a:gd name="T11" fmla="*/ 1 h 3"/>
                  <a:gd name="T12" fmla="*/ 3 w 3"/>
                  <a:gd name="T13" fmla="*/ 0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1 w 3"/>
                  <a:gd name="T21" fmla="*/ 0 h 3"/>
                  <a:gd name="T22" fmla="*/ 0 w 3"/>
                  <a:gd name="T23" fmla="*/ 1 h 3"/>
                  <a:gd name="T24" fmla="*/ 0 w 3"/>
                  <a:gd name="T25" fmla="*/ 1 h 3"/>
                  <a:gd name="T26" fmla="*/ 0 w 3"/>
                  <a:gd name="T27" fmla="*/ 2 h 3"/>
                  <a:gd name="T28" fmla="*/ 1 w 3"/>
                  <a:gd name="T29" fmla="*/ 2 h 3"/>
                  <a:gd name="T30" fmla="*/ 1 w 3"/>
                  <a:gd name="T31" fmla="*/ 2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52" name="Freeform 255"/>
              <p:cNvSpPr>
                <a:spLocks/>
              </p:cNvSpPr>
              <p:nvPr/>
            </p:nvSpPr>
            <p:spPr bwMode="auto">
              <a:xfrm>
                <a:off x="1084" y="2715"/>
                <a:ext cx="30" cy="19"/>
              </a:xfrm>
              <a:custGeom>
                <a:avLst/>
                <a:gdLst>
                  <a:gd name="T0" fmla="*/ 29 w 30"/>
                  <a:gd name="T1" fmla="*/ 11 h 19"/>
                  <a:gd name="T2" fmla="*/ 26 w 30"/>
                  <a:gd name="T3" fmla="*/ 7 h 19"/>
                  <a:gd name="T4" fmla="*/ 30 w 30"/>
                  <a:gd name="T5" fmla="*/ 5 h 19"/>
                  <a:gd name="T6" fmla="*/ 27 w 30"/>
                  <a:gd name="T7" fmla="*/ 1 h 19"/>
                  <a:gd name="T8" fmla="*/ 25 w 30"/>
                  <a:gd name="T9" fmla="*/ 1 h 19"/>
                  <a:gd name="T10" fmla="*/ 28 w 30"/>
                  <a:gd name="T11" fmla="*/ 4 h 19"/>
                  <a:gd name="T12" fmla="*/ 24 w 30"/>
                  <a:gd name="T13" fmla="*/ 7 h 19"/>
                  <a:gd name="T14" fmla="*/ 24 w 30"/>
                  <a:gd name="T15" fmla="*/ 8 h 19"/>
                  <a:gd name="T16" fmla="*/ 25 w 30"/>
                  <a:gd name="T17" fmla="*/ 9 h 19"/>
                  <a:gd name="T18" fmla="*/ 26 w 30"/>
                  <a:gd name="T19" fmla="*/ 10 h 19"/>
                  <a:gd name="T20" fmla="*/ 26 w 30"/>
                  <a:gd name="T21" fmla="*/ 10 h 19"/>
                  <a:gd name="T22" fmla="*/ 13 w 30"/>
                  <a:gd name="T23" fmla="*/ 17 h 19"/>
                  <a:gd name="T24" fmla="*/ 3 w 30"/>
                  <a:gd name="T25" fmla="*/ 10 h 19"/>
                  <a:gd name="T26" fmla="*/ 6 w 30"/>
                  <a:gd name="T27" fmla="*/ 7 h 19"/>
                  <a:gd name="T28" fmla="*/ 2 w 30"/>
                  <a:gd name="T29" fmla="*/ 4 h 19"/>
                  <a:gd name="T30" fmla="*/ 4 w 30"/>
                  <a:gd name="T31" fmla="*/ 0 h 19"/>
                  <a:gd name="T32" fmla="*/ 2 w 30"/>
                  <a:gd name="T33" fmla="*/ 1 h 19"/>
                  <a:gd name="T34" fmla="*/ 0 w 30"/>
                  <a:gd name="T35" fmla="*/ 5 h 19"/>
                  <a:gd name="T36" fmla="*/ 3 w 30"/>
                  <a:gd name="T37" fmla="*/ 7 h 19"/>
                  <a:gd name="T38" fmla="*/ 1 w 30"/>
                  <a:gd name="T39" fmla="*/ 10 h 19"/>
                  <a:gd name="T40" fmla="*/ 12 w 30"/>
                  <a:gd name="T41" fmla="*/ 19 h 19"/>
                  <a:gd name="T42" fmla="*/ 29 w 30"/>
                  <a:gd name="T43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" h="19">
                    <a:moveTo>
                      <a:pt x="29" y="11"/>
                    </a:moveTo>
                    <a:lnTo>
                      <a:pt x="26" y="7"/>
                    </a:lnTo>
                    <a:lnTo>
                      <a:pt x="30" y="5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4" y="8"/>
                    </a:lnTo>
                    <a:lnTo>
                      <a:pt x="25" y="9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13" y="17"/>
                    </a:lnTo>
                    <a:lnTo>
                      <a:pt x="3" y="10"/>
                    </a:lnTo>
                    <a:lnTo>
                      <a:pt x="6" y="7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1" y="10"/>
                    </a:lnTo>
                    <a:lnTo>
                      <a:pt x="12" y="19"/>
                    </a:lnTo>
                    <a:lnTo>
                      <a:pt x="29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53" name="Freeform 256"/>
              <p:cNvSpPr>
                <a:spLocks/>
              </p:cNvSpPr>
              <p:nvPr/>
            </p:nvSpPr>
            <p:spPr bwMode="auto">
              <a:xfrm>
                <a:off x="1077" y="2731"/>
                <a:ext cx="2" cy="24"/>
              </a:xfrm>
              <a:custGeom>
                <a:avLst/>
                <a:gdLst>
                  <a:gd name="T0" fmla="*/ 0 w 2"/>
                  <a:gd name="T1" fmla="*/ 24 h 24"/>
                  <a:gd name="T2" fmla="*/ 0 w 2"/>
                  <a:gd name="T3" fmla="*/ 4 h 24"/>
                  <a:gd name="T4" fmla="*/ 2 w 2"/>
                  <a:gd name="T5" fmla="*/ 0 h 24"/>
                  <a:gd name="T6" fmla="*/ 2 w 2"/>
                  <a:gd name="T7" fmla="*/ 24 h 24"/>
                  <a:gd name="T8" fmla="*/ 0 w 2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4">
                    <a:moveTo>
                      <a:pt x="0" y="24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2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54" name="Freeform 257"/>
              <p:cNvSpPr>
                <a:spLocks/>
              </p:cNvSpPr>
              <p:nvPr/>
            </p:nvSpPr>
            <p:spPr bwMode="auto">
              <a:xfrm>
                <a:off x="928" y="2714"/>
                <a:ext cx="43" cy="52"/>
              </a:xfrm>
              <a:custGeom>
                <a:avLst/>
                <a:gdLst>
                  <a:gd name="T0" fmla="*/ 43 w 43"/>
                  <a:gd name="T1" fmla="*/ 2 h 52"/>
                  <a:gd name="T2" fmla="*/ 42 w 43"/>
                  <a:gd name="T3" fmla="*/ 1 h 52"/>
                  <a:gd name="T4" fmla="*/ 40 w 43"/>
                  <a:gd name="T5" fmla="*/ 0 h 52"/>
                  <a:gd name="T6" fmla="*/ 38 w 43"/>
                  <a:gd name="T7" fmla="*/ 0 h 52"/>
                  <a:gd name="T8" fmla="*/ 36 w 43"/>
                  <a:gd name="T9" fmla="*/ 0 h 52"/>
                  <a:gd name="T10" fmla="*/ 33 w 43"/>
                  <a:gd name="T11" fmla="*/ 0 h 52"/>
                  <a:gd name="T12" fmla="*/ 30 w 43"/>
                  <a:gd name="T13" fmla="*/ 0 h 52"/>
                  <a:gd name="T14" fmla="*/ 27 w 43"/>
                  <a:gd name="T15" fmla="*/ 0 h 52"/>
                  <a:gd name="T16" fmla="*/ 24 w 43"/>
                  <a:gd name="T17" fmla="*/ 1 h 52"/>
                  <a:gd name="T18" fmla="*/ 21 w 43"/>
                  <a:gd name="T19" fmla="*/ 2 h 52"/>
                  <a:gd name="T20" fmla="*/ 18 w 43"/>
                  <a:gd name="T21" fmla="*/ 2 h 52"/>
                  <a:gd name="T22" fmla="*/ 15 w 43"/>
                  <a:gd name="T23" fmla="*/ 3 h 52"/>
                  <a:gd name="T24" fmla="*/ 12 w 43"/>
                  <a:gd name="T25" fmla="*/ 4 h 52"/>
                  <a:gd name="T26" fmla="*/ 10 w 43"/>
                  <a:gd name="T27" fmla="*/ 4 h 52"/>
                  <a:gd name="T28" fmla="*/ 9 w 43"/>
                  <a:gd name="T29" fmla="*/ 4 h 52"/>
                  <a:gd name="T30" fmla="*/ 8 w 43"/>
                  <a:gd name="T31" fmla="*/ 5 h 52"/>
                  <a:gd name="T32" fmla="*/ 7 w 43"/>
                  <a:gd name="T33" fmla="*/ 5 h 52"/>
                  <a:gd name="T34" fmla="*/ 7 w 43"/>
                  <a:gd name="T35" fmla="*/ 5 h 52"/>
                  <a:gd name="T36" fmla="*/ 7 w 43"/>
                  <a:gd name="T37" fmla="*/ 4 h 52"/>
                  <a:gd name="T38" fmla="*/ 7 w 43"/>
                  <a:gd name="T39" fmla="*/ 4 h 52"/>
                  <a:gd name="T40" fmla="*/ 7 w 43"/>
                  <a:gd name="T41" fmla="*/ 4 h 52"/>
                  <a:gd name="T42" fmla="*/ 6 w 43"/>
                  <a:gd name="T43" fmla="*/ 3 h 52"/>
                  <a:gd name="T44" fmla="*/ 6 w 43"/>
                  <a:gd name="T45" fmla="*/ 3 h 52"/>
                  <a:gd name="T46" fmla="*/ 5 w 43"/>
                  <a:gd name="T47" fmla="*/ 2 h 52"/>
                  <a:gd name="T48" fmla="*/ 3 w 43"/>
                  <a:gd name="T49" fmla="*/ 2 h 52"/>
                  <a:gd name="T50" fmla="*/ 2 w 43"/>
                  <a:gd name="T51" fmla="*/ 2 h 52"/>
                  <a:gd name="T52" fmla="*/ 2 w 43"/>
                  <a:gd name="T53" fmla="*/ 3 h 52"/>
                  <a:gd name="T54" fmla="*/ 1 w 43"/>
                  <a:gd name="T55" fmla="*/ 3 h 52"/>
                  <a:gd name="T56" fmla="*/ 0 w 43"/>
                  <a:gd name="T57" fmla="*/ 3 h 52"/>
                  <a:gd name="T58" fmla="*/ 0 w 43"/>
                  <a:gd name="T59" fmla="*/ 3 h 52"/>
                  <a:gd name="T60" fmla="*/ 0 w 43"/>
                  <a:gd name="T61" fmla="*/ 4 h 52"/>
                  <a:gd name="T62" fmla="*/ 0 w 43"/>
                  <a:gd name="T63" fmla="*/ 4 h 52"/>
                  <a:gd name="T64" fmla="*/ 0 w 43"/>
                  <a:gd name="T65" fmla="*/ 4 h 52"/>
                  <a:gd name="T66" fmla="*/ 0 w 43"/>
                  <a:gd name="T67" fmla="*/ 52 h 52"/>
                  <a:gd name="T68" fmla="*/ 7 w 43"/>
                  <a:gd name="T69" fmla="*/ 52 h 52"/>
                  <a:gd name="T70" fmla="*/ 7 w 43"/>
                  <a:gd name="T71" fmla="*/ 49 h 52"/>
                  <a:gd name="T72" fmla="*/ 7 w 43"/>
                  <a:gd name="T73" fmla="*/ 41 h 52"/>
                  <a:gd name="T74" fmla="*/ 7 w 43"/>
                  <a:gd name="T75" fmla="*/ 34 h 52"/>
                  <a:gd name="T76" fmla="*/ 7 w 43"/>
                  <a:gd name="T77" fmla="*/ 30 h 52"/>
                  <a:gd name="T78" fmla="*/ 8 w 43"/>
                  <a:gd name="T79" fmla="*/ 30 h 52"/>
                  <a:gd name="T80" fmla="*/ 10 w 43"/>
                  <a:gd name="T81" fmla="*/ 29 h 52"/>
                  <a:gd name="T82" fmla="*/ 12 w 43"/>
                  <a:gd name="T83" fmla="*/ 29 h 52"/>
                  <a:gd name="T84" fmla="*/ 14 w 43"/>
                  <a:gd name="T85" fmla="*/ 28 h 52"/>
                  <a:gd name="T86" fmla="*/ 16 w 43"/>
                  <a:gd name="T87" fmla="*/ 28 h 52"/>
                  <a:gd name="T88" fmla="*/ 19 w 43"/>
                  <a:gd name="T89" fmla="*/ 27 h 52"/>
                  <a:gd name="T90" fmla="*/ 21 w 43"/>
                  <a:gd name="T91" fmla="*/ 26 h 52"/>
                  <a:gd name="T92" fmla="*/ 24 w 43"/>
                  <a:gd name="T93" fmla="*/ 26 h 52"/>
                  <a:gd name="T94" fmla="*/ 26 w 43"/>
                  <a:gd name="T95" fmla="*/ 25 h 52"/>
                  <a:gd name="T96" fmla="*/ 29 w 43"/>
                  <a:gd name="T97" fmla="*/ 24 h 52"/>
                  <a:gd name="T98" fmla="*/ 32 w 43"/>
                  <a:gd name="T99" fmla="*/ 24 h 52"/>
                  <a:gd name="T100" fmla="*/ 34 w 43"/>
                  <a:gd name="T101" fmla="*/ 23 h 52"/>
                  <a:gd name="T102" fmla="*/ 37 w 43"/>
                  <a:gd name="T103" fmla="*/ 22 h 52"/>
                  <a:gd name="T104" fmla="*/ 39 w 43"/>
                  <a:gd name="T105" fmla="*/ 22 h 52"/>
                  <a:gd name="T106" fmla="*/ 41 w 43"/>
                  <a:gd name="T107" fmla="*/ 22 h 52"/>
                  <a:gd name="T108" fmla="*/ 43 w 43"/>
                  <a:gd name="T109" fmla="*/ 21 h 52"/>
                  <a:gd name="T110" fmla="*/ 43 w 43"/>
                  <a:gd name="T111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2">
                    <a:moveTo>
                      <a:pt x="43" y="2"/>
                    </a:moveTo>
                    <a:lnTo>
                      <a:pt x="42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27" y="0"/>
                    </a:lnTo>
                    <a:lnTo>
                      <a:pt x="24" y="1"/>
                    </a:lnTo>
                    <a:lnTo>
                      <a:pt x="21" y="2"/>
                    </a:lnTo>
                    <a:lnTo>
                      <a:pt x="18" y="2"/>
                    </a:lnTo>
                    <a:lnTo>
                      <a:pt x="15" y="3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2"/>
                    </a:lnTo>
                    <a:lnTo>
                      <a:pt x="7" y="52"/>
                    </a:lnTo>
                    <a:lnTo>
                      <a:pt x="7" y="49"/>
                    </a:lnTo>
                    <a:lnTo>
                      <a:pt x="7" y="41"/>
                    </a:lnTo>
                    <a:lnTo>
                      <a:pt x="7" y="34"/>
                    </a:lnTo>
                    <a:lnTo>
                      <a:pt x="7" y="30"/>
                    </a:lnTo>
                    <a:lnTo>
                      <a:pt x="8" y="30"/>
                    </a:lnTo>
                    <a:lnTo>
                      <a:pt x="10" y="29"/>
                    </a:lnTo>
                    <a:lnTo>
                      <a:pt x="12" y="29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9" y="27"/>
                    </a:lnTo>
                    <a:lnTo>
                      <a:pt x="21" y="26"/>
                    </a:lnTo>
                    <a:lnTo>
                      <a:pt x="24" y="26"/>
                    </a:lnTo>
                    <a:lnTo>
                      <a:pt x="26" y="25"/>
                    </a:lnTo>
                    <a:lnTo>
                      <a:pt x="29" y="24"/>
                    </a:lnTo>
                    <a:lnTo>
                      <a:pt x="32" y="24"/>
                    </a:lnTo>
                    <a:lnTo>
                      <a:pt x="34" y="23"/>
                    </a:lnTo>
                    <a:lnTo>
                      <a:pt x="37" y="22"/>
                    </a:lnTo>
                    <a:lnTo>
                      <a:pt x="39" y="22"/>
                    </a:lnTo>
                    <a:lnTo>
                      <a:pt x="41" y="22"/>
                    </a:lnTo>
                    <a:lnTo>
                      <a:pt x="43" y="21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55" name="Freeform 258"/>
              <p:cNvSpPr>
                <a:spLocks/>
              </p:cNvSpPr>
              <p:nvPr/>
            </p:nvSpPr>
            <p:spPr bwMode="auto">
              <a:xfrm>
                <a:off x="921" y="2752"/>
                <a:ext cx="231" cy="47"/>
              </a:xfrm>
              <a:custGeom>
                <a:avLst/>
                <a:gdLst>
                  <a:gd name="T0" fmla="*/ 18 w 231"/>
                  <a:gd name="T1" fmla="*/ 7 h 47"/>
                  <a:gd name="T2" fmla="*/ 24 w 231"/>
                  <a:gd name="T3" fmla="*/ 6 h 47"/>
                  <a:gd name="T4" fmla="*/ 32 w 231"/>
                  <a:gd name="T5" fmla="*/ 5 h 47"/>
                  <a:gd name="T6" fmla="*/ 40 w 231"/>
                  <a:gd name="T7" fmla="*/ 4 h 47"/>
                  <a:gd name="T8" fmla="*/ 49 w 231"/>
                  <a:gd name="T9" fmla="*/ 3 h 47"/>
                  <a:gd name="T10" fmla="*/ 59 w 231"/>
                  <a:gd name="T11" fmla="*/ 2 h 47"/>
                  <a:gd name="T12" fmla="*/ 69 w 231"/>
                  <a:gd name="T13" fmla="*/ 1 h 47"/>
                  <a:gd name="T14" fmla="*/ 80 w 231"/>
                  <a:gd name="T15" fmla="*/ 1 h 47"/>
                  <a:gd name="T16" fmla="*/ 91 w 231"/>
                  <a:gd name="T17" fmla="*/ 0 h 47"/>
                  <a:gd name="T18" fmla="*/ 103 w 231"/>
                  <a:gd name="T19" fmla="*/ 0 h 47"/>
                  <a:gd name="T20" fmla="*/ 115 w 231"/>
                  <a:gd name="T21" fmla="*/ 0 h 47"/>
                  <a:gd name="T22" fmla="*/ 130 w 231"/>
                  <a:gd name="T23" fmla="*/ 0 h 47"/>
                  <a:gd name="T24" fmla="*/ 145 w 231"/>
                  <a:gd name="T25" fmla="*/ 0 h 47"/>
                  <a:gd name="T26" fmla="*/ 159 w 231"/>
                  <a:gd name="T27" fmla="*/ 1 h 47"/>
                  <a:gd name="T28" fmla="*/ 172 w 231"/>
                  <a:gd name="T29" fmla="*/ 2 h 47"/>
                  <a:gd name="T30" fmla="*/ 184 w 231"/>
                  <a:gd name="T31" fmla="*/ 3 h 47"/>
                  <a:gd name="T32" fmla="*/ 194 w 231"/>
                  <a:gd name="T33" fmla="*/ 4 h 47"/>
                  <a:gd name="T34" fmla="*/ 201 w 231"/>
                  <a:gd name="T35" fmla="*/ 5 h 47"/>
                  <a:gd name="T36" fmla="*/ 208 w 231"/>
                  <a:gd name="T37" fmla="*/ 6 h 47"/>
                  <a:gd name="T38" fmla="*/ 215 w 231"/>
                  <a:gd name="T39" fmla="*/ 7 h 47"/>
                  <a:gd name="T40" fmla="*/ 220 w 231"/>
                  <a:gd name="T41" fmla="*/ 9 h 47"/>
                  <a:gd name="T42" fmla="*/ 224 w 231"/>
                  <a:gd name="T43" fmla="*/ 10 h 47"/>
                  <a:gd name="T44" fmla="*/ 228 w 231"/>
                  <a:gd name="T45" fmla="*/ 12 h 47"/>
                  <a:gd name="T46" fmla="*/ 230 w 231"/>
                  <a:gd name="T47" fmla="*/ 15 h 47"/>
                  <a:gd name="T48" fmla="*/ 230 w 231"/>
                  <a:gd name="T49" fmla="*/ 31 h 47"/>
                  <a:gd name="T50" fmla="*/ 225 w 231"/>
                  <a:gd name="T51" fmla="*/ 35 h 47"/>
                  <a:gd name="T52" fmla="*/ 218 w 231"/>
                  <a:gd name="T53" fmla="*/ 38 h 47"/>
                  <a:gd name="T54" fmla="*/ 213 w 231"/>
                  <a:gd name="T55" fmla="*/ 39 h 47"/>
                  <a:gd name="T56" fmla="*/ 209 w 231"/>
                  <a:gd name="T57" fmla="*/ 40 h 47"/>
                  <a:gd name="T58" fmla="*/ 205 w 231"/>
                  <a:gd name="T59" fmla="*/ 41 h 47"/>
                  <a:gd name="T60" fmla="*/ 201 w 231"/>
                  <a:gd name="T61" fmla="*/ 42 h 47"/>
                  <a:gd name="T62" fmla="*/ 196 w 231"/>
                  <a:gd name="T63" fmla="*/ 42 h 47"/>
                  <a:gd name="T64" fmla="*/ 191 w 231"/>
                  <a:gd name="T65" fmla="*/ 43 h 47"/>
                  <a:gd name="T66" fmla="*/ 183 w 231"/>
                  <a:gd name="T67" fmla="*/ 44 h 47"/>
                  <a:gd name="T68" fmla="*/ 175 w 231"/>
                  <a:gd name="T69" fmla="*/ 45 h 47"/>
                  <a:gd name="T70" fmla="*/ 166 w 231"/>
                  <a:gd name="T71" fmla="*/ 45 h 47"/>
                  <a:gd name="T72" fmla="*/ 158 w 231"/>
                  <a:gd name="T73" fmla="*/ 46 h 47"/>
                  <a:gd name="T74" fmla="*/ 148 w 231"/>
                  <a:gd name="T75" fmla="*/ 46 h 47"/>
                  <a:gd name="T76" fmla="*/ 142 w 231"/>
                  <a:gd name="T77" fmla="*/ 46 h 47"/>
                  <a:gd name="T78" fmla="*/ 136 w 231"/>
                  <a:gd name="T79" fmla="*/ 47 h 47"/>
                  <a:gd name="T80" fmla="*/ 130 w 231"/>
                  <a:gd name="T81" fmla="*/ 47 h 47"/>
                  <a:gd name="T82" fmla="*/ 123 w 231"/>
                  <a:gd name="T83" fmla="*/ 47 h 47"/>
                  <a:gd name="T84" fmla="*/ 117 w 231"/>
                  <a:gd name="T85" fmla="*/ 47 h 47"/>
                  <a:gd name="T86" fmla="*/ 111 w 231"/>
                  <a:gd name="T87" fmla="*/ 47 h 47"/>
                  <a:gd name="T88" fmla="*/ 104 w 231"/>
                  <a:gd name="T89" fmla="*/ 47 h 47"/>
                  <a:gd name="T90" fmla="*/ 98 w 231"/>
                  <a:gd name="T91" fmla="*/ 47 h 47"/>
                  <a:gd name="T92" fmla="*/ 92 w 231"/>
                  <a:gd name="T93" fmla="*/ 47 h 47"/>
                  <a:gd name="T94" fmla="*/ 86 w 231"/>
                  <a:gd name="T95" fmla="*/ 46 h 47"/>
                  <a:gd name="T96" fmla="*/ 77 w 231"/>
                  <a:gd name="T97" fmla="*/ 46 h 47"/>
                  <a:gd name="T98" fmla="*/ 63 w 231"/>
                  <a:gd name="T99" fmla="*/ 45 h 47"/>
                  <a:gd name="T100" fmla="*/ 50 w 231"/>
                  <a:gd name="T101" fmla="*/ 44 h 47"/>
                  <a:gd name="T102" fmla="*/ 39 w 231"/>
                  <a:gd name="T103" fmla="*/ 43 h 47"/>
                  <a:gd name="T104" fmla="*/ 29 w 231"/>
                  <a:gd name="T105" fmla="*/ 42 h 47"/>
                  <a:gd name="T106" fmla="*/ 20 w 231"/>
                  <a:gd name="T107" fmla="*/ 40 h 47"/>
                  <a:gd name="T108" fmla="*/ 14 w 231"/>
                  <a:gd name="T109" fmla="*/ 38 h 47"/>
                  <a:gd name="T110" fmla="*/ 9 w 231"/>
                  <a:gd name="T111" fmla="*/ 37 h 47"/>
                  <a:gd name="T112" fmla="*/ 5 w 231"/>
                  <a:gd name="T113" fmla="*/ 35 h 47"/>
                  <a:gd name="T114" fmla="*/ 2 w 231"/>
                  <a:gd name="T115" fmla="*/ 33 h 47"/>
                  <a:gd name="T116" fmla="*/ 0 w 231"/>
                  <a:gd name="T117" fmla="*/ 31 h 47"/>
                  <a:gd name="T118" fmla="*/ 0 w 231"/>
                  <a:gd name="T119" fmla="*/ 14 h 47"/>
                  <a:gd name="T120" fmla="*/ 4 w 231"/>
                  <a:gd name="T121" fmla="*/ 11 h 47"/>
                  <a:gd name="T122" fmla="*/ 10 w 231"/>
                  <a:gd name="T123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1" h="47">
                    <a:moveTo>
                      <a:pt x="14" y="8"/>
                    </a:moveTo>
                    <a:lnTo>
                      <a:pt x="16" y="7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22" y="6"/>
                    </a:lnTo>
                    <a:lnTo>
                      <a:pt x="24" y="6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32" y="5"/>
                    </a:lnTo>
                    <a:lnTo>
                      <a:pt x="34" y="4"/>
                    </a:lnTo>
                    <a:lnTo>
                      <a:pt x="37" y="4"/>
                    </a:lnTo>
                    <a:lnTo>
                      <a:pt x="40" y="4"/>
                    </a:lnTo>
                    <a:lnTo>
                      <a:pt x="43" y="3"/>
                    </a:lnTo>
                    <a:lnTo>
                      <a:pt x="46" y="3"/>
                    </a:lnTo>
                    <a:lnTo>
                      <a:pt x="49" y="3"/>
                    </a:lnTo>
                    <a:lnTo>
                      <a:pt x="52" y="2"/>
                    </a:lnTo>
                    <a:lnTo>
                      <a:pt x="56" y="2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1"/>
                    </a:lnTo>
                    <a:lnTo>
                      <a:pt x="69" y="1"/>
                    </a:lnTo>
                    <a:lnTo>
                      <a:pt x="73" y="1"/>
                    </a:lnTo>
                    <a:lnTo>
                      <a:pt x="76" y="1"/>
                    </a:lnTo>
                    <a:lnTo>
                      <a:pt x="80" y="1"/>
                    </a:lnTo>
                    <a:lnTo>
                      <a:pt x="84" y="1"/>
                    </a:lnTo>
                    <a:lnTo>
                      <a:pt x="87" y="0"/>
                    </a:lnTo>
                    <a:lnTo>
                      <a:pt x="91" y="0"/>
                    </a:lnTo>
                    <a:lnTo>
                      <a:pt x="95" y="0"/>
                    </a:lnTo>
                    <a:lnTo>
                      <a:pt x="99" y="0"/>
                    </a:lnTo>
                    <a:lnTo>
                      <a:pt x="103" y="0"/>
                    </a:lnTo>
                    <a:lnTo>
                      <a:pt x="107" y="0"/>
                    </a:lnTo>
                    <a:lnTo>
                      <a:pt x="111" y="0"/>
                    </a:lnTo>
                    <a:lnTo>
                      <a:pt x="115" y="0"/>
                    </a:lnTo>
                    <a:lnTo>
                      <a:pt x="120" y="0"/>
                    </a:lnTo>
                    <a:lnTo>
                      <a:pt x="125" y="0"/>
                    </a:lnTo>
                    <a:lnTo>
                      <a:pt x="130" y="0"/>
                    </a:lnTo>
                    <a:lnTo>
                      <a:pt x="135" y="0"/>
                    </a:lnTo>
                    <a:lnTo>
                      <a:pt x="140" y="0"/>
                    </a:lnTo>
                    <a:lnTo>
                      <a:pt x="145" y="0"/>
                    </a:lnTo>
                    <a:lnTo>
                      <a:pt x="150" y="1"/>
                    </a:lnTo>
                    <a:lnTo>
                      <a:pt x="154" y="1"/>
                    </a:lnTo>
                    <a:lnTo>
                      <a:pt x="159" y="1"/>
                    </a:lnTo>
                    <a:lnTo>
                      <a:pt x="163" y="1"/>
                    </a:lnTo>
                    <a:lnTo>
                      <a:pt x="168" y="2"/>
                    </a:lnTo>
                    <a:lnTo>
                      <a:pt x="172" y="2"/>
                    </a:lnTo>
                    <a:lnTo>
                      <a:pt x="176" y="2"/>
                    </a:lnTo>
                    <a:lnTo>
                      <a:pt x="180" y="3"/>
                    </a:lnTo>
                    <a:lnTo>
                      <a:pt x="184" y="3"/>
                    </a:lnTo>
                    <a:lnTo>
                      <a:pt x="188" y="3"/>
                    </a:lnTo>
                    <a:lnTo>
                      <a:pt x="191" y="4"/>
                    </a:lnTo>
                    <a:lnTo>
                      <a:pt x="194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4" y="5"/>
                    </a:lnTo>
                    <a:lnTo>
                      <a:pt x="206" y="6"/>
                    </a:lnTo>
                    <a:lnTo>
                      <a:pt x="208" y="6"/>
                    </a:lnTo>
                    <a:lnTo>
                      <a:pt x="211" y="7"/>
                    </a:lnTo>
                    <a:lnTo>
                      <a:pt x="213" y="7"/>
                    </a:lnTo>
                    <a:lnTo>
                      <a:pt x="215" y="7"/>
                    </a:lnTo>
                    <a:lnTo>
                      <a:pt x="216" y="8"/>
                    </a:lnTo>
                    <a:lnTo>
                      <a:pt x="218" y="8"/>
                    </a:lnTo>
                    <a:lnTo>
                      <a:pt x="220" y="9"/>
                    </a:lnTo>
                    <a:lnTo>
                      <a:pt x="221" y="9"/>
                    </a:lnTo>
                    <a:lnTo>
                      <a:pt x="223" y="10"/>
                    </a:lnTo>
                    <a:lnTo>
                      <a:pt x="224" y="10"/>
                    </a:lnTo>
                    <a:lnTo>
                      <a:pt x="226" y="11"/>
                    </a:lnTo>
                    <a:lnTo>
                      <a:pt x="227" y="12"/>
                    </a:lnTo>
                    <a:lnTo>
                      <a:pt x="228" y="12"/>
                    </a:lnTo>
                    <a:lnTo>
                      <a:pt x="229" y="13"/>
                    </a:lnTo>
                    <a:lnTo>
                      <a:pt x="230" y="14"/>
                    </a:lnTo>
                    <a:lnTo>
                      <a:pt x="230" y="15"/>
                    </a:lnTo>
                    <a:lnTo>
                      <a:pt x="231" y="16"/>
                    </a:lnTo>
                    <a:lnTo>
                      <a:pt x="231" y="30"/>
                    </a:lnTo>
                    <a:lnTo>
                      <a:pt x="230" y="31"/>
                    </a:lnTo>
                    <a:lnTo>
                      <a:pt x="229" y="32"/>
                    </a:lnTo>
                    <a:lnTo>
                      <a:pt x="227" y="33"/>
                    </a:lnTo>
                    <a:lnTo>
                      <a:pt x="225" y="35"/>
                    </a:lnTo>
                    <a:lnTo>
                      <a:pt x="222" y="36"/>
                    </a:lnTo>
                    <a:lnTo>
                      <a:pt x="220" y="37"/>
                    </a:lnTo>
                    <a:lnTo>
                      <a:pt x="218" y="38"/>
                    </a:lnTo>
                    <a:lnTo>
                      <a:pt x="216" y="39"/>
                    </a:lnTo>
                    <a:lnTo>
                      <a:pt x="214" y="39"/>
                    </a:lnTo>
                    <a:lnTo>
                      <a:pt x="213" y="39"/>
                    </a:lnTo>
                    <a:lnTo>
                      <a:pt x="212" y="39"/>
                    </a:lnTo>
                    <a:lnTo>
                      <a:pt x="211" y="40"/>
                    </a:lnTo>
                    <a:lnTo>
                      <a:pt x="209" y="40"/>
                    </a:lnTo>
                    <a:lnTo>
                      <a:pt x="208" y="40"/>
                    </a:lnTo>
                    <a:lnTo>
                      <a:pt x="207" y="41"/>
                    </a:lnTo>
                    <a:lnTo>
                      <a:pt x="205" y="41"/>
                    </a:lnTo>
                    <a:lnTo>
                      <a:pt x="204" y="41"/>
                    </a:lnTo>
                    <a:lnTo>
                      <a:pt x="202" y="41"/>
                    </a:lnTo>
                    <a:lnTo>
                      <a:pt x="201" y="42"/>
                    </a:lnTo>
                    <a:lnTo>
                      <a:pt x="200" y="42"/>
                    </a:lnTo>
                    <a:lnTo>
                      <a:pt x="198" y="42"/>
                    </a:lnTo>
                    <a:lnTo>
                      <a:pt x="196" y="42"/>
                    </a:lnTo>
                    <a:lnTo>
                      <a:pt x="195" y="43"/>
                    </a:lnTo>
                    <a:lnTo>
                      <a:pt x="193" y="43"/>
                    </a:lnTo>
                    <a:lnTo>
                      <a:pt x="191" y="43"/>
                    </a:lnTo>
                    <a:lnTo>
                      <a:pt x="188" y="43"/>
                    </a:lnTo>
                    <a:lnTo>
                      <a:pt x="186" y="44"/>
                    </a:lnTo>
                    <a:lnTo>
                      <a:pt x="183" y="44"/>
                    </a:lnTo>
                    <a:lnTo>
                      <a:pt x="180" y="44"/>
                    </a:lnTo>
                    <a:lnTo>
                      <a:pt x="178" y="44"/>
                    </a:lnTo>
                    <a:lnTo>
                      <a:pt x="175" y="45"/>
                    </a:lnTo>
                    <a:lnTo>
                      <a:pt x="172" y="45"/>
                    </a:lnTo>
                    <a:lnTo>
                      <a:pt x="169" y="45"/>
                    </a:lnTo>
                    <a:lnTo>
                      <a:pt x="166" y="45"/>
                    </a:lnTo>
                    <a:lnTo>
                      <a:pt x="163" y="45"/>
                    </a:lnTo>
                    <a:lnTo>
                      <a:pt x="160" y="46"/>
                    </a:lnTo>
                    <a:lnTo>
                      <a:pt x="158" y="46"/>
                    </a:lnTo>
                    <a:lnTo>
                      <a:pt x="154" y="46"/>
                    </a:lnTo>
                    <a:lnTo>
                      <a:pt x="151" y="46"/>
                    </a:lnTo>
                    <a:lnTo>
                      <a:pt x="148" y="46"/>
                    </a:lnTo>
                    <a:lnTo>
                      <a:pt x="146" y="46"/>
                    </a:lnTo>
                    <a:lnTo>
                      <a:pt x="144" y="46"/>
                    </a:lnTo>
                    <a:lnTo>
                      <a:pt x="142" y="46"/>
                    </a:lnTo>
                    <a:lnTo>
                      <a:pt x="140" y="47"/>
                    </a:lnTo>
                    <a:lnTo>
                      <a:pt x="138" y="47"/>
                    </a:lnTo>
                    <a:lnTo>
                      <a:pt x="136" y="47"/>
                    </a:lnTo>
                    <a:lnTo>
                      <a:pt x="134" y="47"/>
                    </a:lnTo>
                    <a:lnTo>
                      <a:pt x="132" y="47"/>
                    </a:lnTo>
                    <a:lnTo>
                      <a:pt x="130" y="47"/>
                    </a:lnTo>
                    <a:lnTo>
                      <a:pt x="128" y="47"/>
                    </a:lnTo>
                    <a:lnTo>
                      <a:pt x="126" y="47"/>
                    </a:lnTo>
                    <a:lnTo>
                      <a:pt x="123" y="47"/>
                    </a:lnTo>
                    <a:lnTo>
                      <a:pt x="121" y="47"/>
                    </a:lnTo>
                    <a:lnTo>
                      <a:pt x="119" y="47"/>
                    </a:lnTo>
                    <a:lnTo>
                      <a:pt x="117" y="47"/>
                    </a:lnTo>
                    <a:lnTo>
                      <a:pt x="115" y="47"/>
                    </a:lnTo>
                    <a:lnTo>
                      <a:pt x="113" y="47"/>
                    </a:lnTo>
                    <a:lnTo>
                      <a:pt x="111" y="47"/>
                    </a:lnTo>
                    <a:lnTo>
                      <a:pt x="109" y="47"/>
                    </a:lnTo>
                    <a:lnTo>
                      <a:pt x="106" y="47"/>
                    </a:lnTo>
                    <a:lnTo>
                      <a:pt x="104" y="47"/>
                    </a:lnTo>
                    <a:lnTo>
                      <a:pt x="102" y="47"/>
                    </a:lnTo>
                    <a:lnTo>
                      <a:pt x="100" y="47"/>
                    </a:lnTo>
                    <a:lnTo>
                      <a:pt x="98" y="47"/>
                    </a:lnTo>
                    <a:lnTo>
                      <a:pt x="96" y="47"/>
                    </a:lnTo>
                    <a:lnTo>
                      <a:pt x="94" y="47"/>
                    </a:lnTo>
                    <a:lnTo>
                      <a:pt x="92" y="47"/>
                    </a:lnTo>
                    <a:lnTo>
                      <a:pt x="90" y="47"/>
                    </a:lnTo>
                    <a:lnTo>
                      <a:pt x="88" y="46"/>
                    </a:lnTo>
                    <a:lnTo>
                      <a:pt x="86" y="46"/>
                    </a:lnTo>
                    <a:lnTo>
                      <a:pt x="84" y="46"/>
                    </a:lnTo>
                    <a:lnTo>
                      <a:pt x="82" y="46"/>
                    </a:lnTo>
                    <a:lnTo>
                      <a:pt x="77" y="46"/>
                    </a:lnTo>
                    <a:lnTo>
                      <a:pt x="72" y="46"/>
                    </a:lnTo>
                    <a:lnTo>
                      <a:pt x="67" y="46"/>
                    </a:lnTo>
                    <a:lnTo>
                      <a:pt x="63" y="45"/>
                    </a:lnTo>
                    <a:lnTo>
                      <a:pt x="58" y="45"/>
                    </a:lnTo>
                    <a:lnTo>
                      <a:pt x="54" y="45"/>
                    </a:lnTo>
                    <a:lnTo>
                      <a:pt x="50" y="44"/>
                    </a:lnTo>
                    <a:lnTo>
                      <a:pt x="46" y="44"/>
                    </a:lnTo>
                    <a:lnTo>
                      <a:pt x="43" y="44"/>
                    </a:lnTo>
                    <a:lnTo>
                      <a:pt x="39" y="43"/>
                    </a:lnTo>
                    <a:lnTo>
                      <a:pt x="35" y="43"/>
                    </a:lnTo>
                    <a:lnTo>
                      <a:pt x="32" y="42"/>
                    </a:lnTo>
                    <a:lnTo>
                      <a:pt x="29" y="42"/>
                    </a:lnTo>
                    <a:lnTo>
                      <a:pt x="26" y="41"/>
                    </a:lnTo>
                    <a:lnTo>
                      <a:pt x="23" y="40"/>
                    </a:lnTo>
                    <a:lnTo>
                      <a:pt x="20" y="40"/>
                    </a:lnTo>
                    <a:lnTo>
                      <a:pt x="18" y="39"/>
                    </a:lnTo>
                    <a:lnTo>
                      <a:pt x="16" y="39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0" y="37"/>
                    </a:lnTo>
                    <a:lnTo>
                      <a:pt x="9" y="37"/>
                    </a:lnTo>
                    <a:lnTo>
                      <a:pt x="7" y="36"/>
                    </a:lnTo>
                    <a:lnTo>
                      <a:pt x="6" y="35"/>
                    </a:lnTo>
                    <a:lnTo>
                      <a:pt x="5" y="35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2" y="33"/>
                    </a:lnTo>
                    <a:lnTo>
                      <a:pt x="1" y="32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0" y="30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1" y="13"/>
                    </a:lnTo>
                    <a:lnTo>
                      <a:pt x="2" y="12"/>
                    </a:lnTo>
                    <a:lnTo>
                      <a:pt x="4" y="11"/>
                    </a:lnTo>
                    <a:lnTo>
                      <a:pt x="5" y="10"/>
                    </a:lnTo>
                    <a:lnTo>
                      <a:pt x="7" y="9"/>
                    </a:lnTo>
                    <a:lnTo>
                      <a:pt x="10" y="9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56" name="Freeform 259"/>
              <p:cNvSpPr>
                <a:spLocks/>
              </p:cNvSpPr>
              <p:nvPr/>
            </p:nvSpPr>
            <p:spPr bwMode="auto">
              <a:xfrm>
                <a:off x="925" y="2755"/>
                <a:ext cx="222" cy="27"/>
              </a:xfrm>
              <a:custGeom>
                <a:avLst/>
                <a:gdLst>
                  <a:gd name="T0" fmla="*/ 211 w 222"/>
                  <a:gd name="T1" fmla="*/ 19 h 27"/>
                  <a:gd name="T2" fmla="*/ 200 w 222"/>
                  <a:gd name="T3" fmla="*/ 21 h 27"/>
                  <a:gd name="T4" fmla="*/ 187 w 222"/>
                  <a:gd name="T5" fmla="*/ 23 h 27"/>
                  <a:gd name="T6" fmla="*/ 172 w 222"/>
                  <a:gd name="T7" fmla="*/ 25 h 27"/>
                  <a:gd name="T8" fmla="*/ 154 w 222"/>
                  <a:gd name="T9" fmla="*/ 26 h 27"/>
                  <a:gd name="T10" fmla="*/ 140 w 222"/>
                  <a:gd name="T11" fmla="*/ 27 h 27"/>
                  <a:gd name="T12" fmla="*/ 134 w 222"/>
                  <a:gd name="T13" fmla="*/ 27 h 27"/>
                  <a:gd name="T14" fmla="*/ 129 w 222"/>
                  <a:gd name="T15" fmla="*/ 27 h 27"/>
                  <a:gd name="T16" fmla="*/ 123 w 222"/>
                  <a:gd name="T17" fmla="*/ 27 h 27"/>
                  <a:gd name="T18" fmla="*/ 117 w 222"/>
                  <a:gd name="T19" fmla="*/ 27 h 27"/>
                  <a:gd name="T20" fmla="*/ 111 w 222"/>
                  <a:gd name="T21" fmla="*/ 27 h 27"/>
                  <a:gd name="T22" fmla="*/ 103 w 222"/>
                  <a:gd name="T23" fmla="*/ 27 h 27"/>
                  <a:gd name="T24" fmla="*/ 94 w 222"/>
                  <a:gd name="T25" fmla="*/ 27 h 27"/>
                  <a:gd name="T26" fmla="*/ 86 w 222"/>
                  <a:gd name="T27" fmla="*/ 27 h 27"/>
                  <a:gd name="T28" fmla="*/ 78 w 222"/>
                  <a:gd name="T29" fmla="*/ 26 h 27"/>
                  <a:gd name="T30" fmla="*/ 71 w 222"/>
                  <a:gd name="T31" fmla="*/ 26 h 27"/>
                  <a:gd name="T32" fmla="*/ 61 w 222"/>
                  <a:gd name="T33" fmla="*/ 25 h 27"/>
                  <a:gd name="T34" fmla="*/ 52 w 222"/>
                  <a:gd name="T35" fmla="*/ 25 h 27"/>
                  <a:gd name="T36" fmla="*/ 43 w 222"/>
                  <a:gd name="T37" fmla="*/ 24 h 27"/>
                  <a:gd name="T38" fmla="*/ 35 w 222"/>
                  <a:gd name="T39" fmla="*/ 23 h 27"/>
                  <a:gd name="T40" fmla="*/ 27 w 222"/>
                  <a:gd name="T41" fmla="*/ 22 h 27"/>
                  <a:gd name="T42" fmla="*/ 21 w 222"/>
                  <a:gd name="T43" fmla="*/ 21 h 27"/>
                  <a:gd name="T44" fmla="*/ 17 w 222"/>
                  <a:gd name="T45" fmla="*/ 21 h 27"/>
                  <a:gd name="T46" fmla="*/ 14 w 222"/>
                  <a:gd name="T47" fmla="*/ 20 h 27"/>
                  <a:gd name="T48" fmla="*/ 7 w 222"/>
                  <a:gd name="T49" fmla="*/ 18 h 27"/>
                  <a:gd name="T50" fmla="*/ 2 w 222"/>
                  <a:gd name="T51" fmla="*/ 16 h 27"/>
                  <a:gd name="T52" fmla="*/ 0 w 222"/>
                  <a:gd name="T53" fmla="*/ 13 h 27"/>
                  <a:gd name="T54" fmla="*/ 1 w 222"/>
                  <a:gd name="T55" fmla="*/ 11 h 27"/>
                  <a:gd name="T56" fmla="*/ 5 w 222"/>
                  <a:gd name="T57" fmla="*/ 9 h 27"/>
                  <a:gd name="T58" fmla="*/ 12 w 222"/>
                  <a:gd name="T59" fmla="*/ 7 h 27"/>
                  <a:gd name="T60" fmla="*/ 21 w 222"/>
                  <a:gd name="T61" fmla="*/ 5 h 27"/>
                  <a:gd name="T62" fmla="*/ 32 w 222"/>
                  <a:gd name="T63" fmla="*/ 4 h 27"/>
                  <a:gd name="T64" fmla="*/ 43 w 222"/>
                  <a:gd name="T65" fmla="*/ 2 h 27"/>
                  <a:gd name="T66" fmla="*/ 56 w 222"/>
                  <a:gd name="T67" fmla="*/ 1 h 27"/>
                  <a:gd name="T68" fmla="*/ 70 w 222"/>
                  <a:gd name="T69" fmla="*/ 1 h 27"/>
                  <a:gd name="T70" fmla="*/ 85 w 222"/>
                  <a:gd name="T71" fmla="*/ 0 h 27"/>
                  <a:gd name="T72" fmla="*/ 100 w 222"/>
                  <a:gd name="T73" fmla="*/ 0 h 27"/>
                  <a:gd name="T74" fmla="*/ 116 w 222"/>
                  <a:gd name="T75" fmla="*/ 0 h 27"/>
                  <a:gd name="T76" fmla="*/ 128 w 222"/>
                  <a:gd name="T77" fmla="*/ 0 h 27"/>
                  <a:gd name="T78" fmla="*/ 141 w 222"/>
                  <a:gd name="T79" fmla="*/ 0 h 27"/>
                  <a:gd name="T80" fmla="*/ 153 w 222"/>
                  <a:gd name="T81" fmla="*/ 1 h 27"/>
                  <a:gd name="T82" fmla="*/ 164 w 222"/>
                  <a:gd name="T83" fmla="*/ 1 h 27"/>
                  <a:gd name="T84" fmla="*/ 175 w 222"/>
                  <a:gd name="T85" fmla="*/ 2 h 27"/>
                  <a:gd name="T86" fmla="*/ 185 w 222"/>
                  <a:gd name="T87" fmla="*/ 3 h 27"/>
                  <a:gd name="T88" fmla="*/ 193 w 222"/>
                  <a:gd name="T89" fmla="*/ 4 h 27"/>
                  <a:gd name="T90" fmla="*/ 201 w 222"/>
                  <a:gd name="T91" fmla="*/ 5 h 27"/>
                  <a:gd name="T92" fmla="*/ 208 w 222"/>
                  <a:gd name="T93" fmla="*/ 7 h 27"/>
                  <a:gd name="T94" fmla="*/ 214 w 222"/>
                  <a:gd name="T95" fmla="*/ 8 h 27"/>
                  <a:gd name="T96" fmla="*/ 218 w 222"/>
                  <a:gd name="T97" fmla="*/ 10 h 27"/>
                  <a:gd name="T98" fmla="*/ 221 w 222"/>
                  <a:gd name="T99" fmla="*/ 11 h 27"/>
                  <a:gd name="T100" fmla="*/ 222 w 222"/>
                  <a:gd name="T101" fmla="*/ 13 h 27"/>
                  <a:gd name="T102" fmla="*/ 222 w 222"/>
                  <a:gd name="T103" fmla="*/ 15 h 27"/>
                  <a:gd name="T104" fmla="*/ 219 w 222"/>
                  <a:gd name="T10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2" h="27">
                    <a:moveTo>
                      <a:pt x="216" y="18"/>
                    </a:moveTo>
                    <a:lnTo>
                      <a:pt x="214" y="19"/>
                    </a:lnTo>
                    <a:lnTo>
                      <a:pt x="211" y="19"/>
                    </a:lnTo>
                    <a:lnTo>
                      <a:pt x="208" y="20"/>
                    </a:lnTo>
                    <a:lnTo>
                      <a:pt x="204" y="21"/>
                    </a:lnTo>
                    <a:lnTo>
                      <a:pt x="200" y="21"/>
                    </a:lnTo>
                    <a:lnTo>
                      <a:pt x="196" y="22"/>
                    </a:lnTo>
                    <a:lnTo>
                      <a:pt x="192" y="23"/>
                    </a:lnTo>
                    <a:lnTo>
                      <a:pt x="187" y="23"/>
                    </a:lnTo>
                    <a:lnTo>
                      <a:pt x="182" y="24"/>
                    </a:lnTo>
                    <a:lnTo>
                      <a:pt x="177" y="24"/>
                    </a:lnTo>
                    <a:lnTo>
                      <a:pt x="172" y="25"/>
                    </a:lnTo>
                    <a:lnTo>
                      <a:pt x="166" y="25"/>
                    </a:lnTo>
                    <a:lnTo>
                      <a:pt x="160" y="25"/>
                    </a:lnTo>
                    <a:lnTo>
                      <a:pt x="154" y="26"/>
                    </a:lnTo>
                    <a:lnTo>
                      <a:pt x="148" y="26"/>
                    </a:lnTo>
                    <a:lnTo>
                      <a:pt x="142" y="26"/>
                    </a:lnTo>
                    <a:lnTo>
                      <a:pt x="140" y="27"/>
                    </a:lnTo>
                    <a:lnTo>
                      <a:pt x="138" y="27"/>
                    </a:lnTo>
                    <a:lnTo>
                      <a:pt x="136" y="27"/>
                    </a:lnTo>
                    <a:lnTo>
                      <a:pt x="134" y="27"/>
                    </a:lnTo>
                    <a:lnTo>
                      <a:pt x="132" y="27"/>
                    </a:lnTo>
                    <a:lnTo>
                      <a:pt x="131" y="27"/>
                    </a:lnTo>
                    <a:lnTo>
                      <a:pt x="129" y="27"/>
                    </a:lnTo>
                    <a:lnTo>
                      <a:pt x="127" y="27"/>
                    </a:lnTo>
                    <a:lnTo>
                      <a:pt x="125" y="27"/>
                    </a:lnTo>
                    <a:lnTo>
                      <a:pt x="123" y="27"/>
                    </a:lnTo>
                    <a:lnTo>
                      <a:pt x="121" y="27"/>
                    </a:lnTo>
                    <a:lnTo>
                      <a:pt x="119" y="27"/>
                    </a:lnTo>
                    <a:lnTo>
                      <a:pt x="117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11" y="27"/>
                    </a:lnTo>
                    <a:lnTo>
                      <a:pt x="108" y="27"/>
                    </a:lnTo>
                    <a:lnTo>
                      <a:pt x="105" y="27"/>
                    </a:lnTo>
                    <a:lnTo>
                      <a:pt x="103" y="27"/>
                    </a:lnTo>
                    <a:lnTo>
                      <a:pt x="100" y="27"/>
                    </a:lnTo>
                    <a:lnTo>
                      <a:pt x="97" y="27"/>
                    </a:lnTo>
                    <a:lnTo>
                      <a:pt x="94" y="27"/>
                    </a:lnTo>
                    <a:lnTo>
                      <a:pt x="91" y="27"/>
                    </a:lnTo>
                    <a:lnTo>
                      <a:pt x="89" y="27"/>
                    </a:lnTo>
                    <a:lnTo>
                      <a:pt x="86" y="27"/>
                    </a:lnTo>
                    <a:lnTo>
                      <a:pt x="84" y="26"/>
                    </a:lnTo>
                    <a:lnTo>
                      <a:pt x="81" y="26"/>
                    </a:lnTo>
                    <a:lnTo>
                      <a:pt x="78" y="26"/>
                    </a:lnTo>
                    <a:lnTo>
                      <a:pt x="76" y="26"/>
                    </a:lnTo>
                    <a:lnTo>
                      <a:pt x="73" y="26"/>
                    </a:lnTo>
                    <a:lnTo>
                      <a:pt x="71" y="26"/>
                    </a:lnTo>
                    <a:lnTo>
                      <a:pt x="68" y="26"/>
                    </a:lnTo>
                    <a:lnTo>
                      <a:pt x="65" y="26"/>
                    </a:lnTo>
                    <a:lnTo>
                      <a:pt x="61" y="25"/>
                    </a:lnTo>
                    <a:lnTo>
                      <a:pt x="58" y="25"/>
                    </a:lnTo>
                    <a:lnTo>
                      <a:pt x="55" y="25"/>
                    </a:lnTo>
                    <a:lnTo>
                      <a:pt x="52" y="25"/>
                    </a:lnTo>
                    <a:lnTo>
                      <a:pt x="49" y="25"/>
                    </a:lnTo>
                    <a:lnTo>
                      <a:pt x="46" y="24"/>
                    </a:lnTo>
                    <a:lnTo>
                      <a:pt x="43" y="24"/>
                    </a:lnTo>
                    <a:lnTo>
                      <a:pt x="40" y="24"/>
                    </a:lnTo>
                    <a:lnTo>
                      <a:pt x="37" y="23"/>
                    </a:lnTo>
                    <a:lnTo>
                      <a:pt x="35" y="23"/>
                    </a:lnTo>
                    <a:lnTo>
                      <a:pt x="32" y="23"/>
                    </a:lnTo>
                    <a:lnTo>
                      <a:pt x="30" y="23"/>
                    </a:lnTo>
                    <a:lnTo>
                      <a:pt x="27" y="22"/>
                    </a:lnTo>
                    <a:lnTo>
                      <a:pt x="25" y="22"/>
                    </a:lnTo>
                    <a:lnTo>
                      <a:pt x="23" y="22"/>
                    </a:lnTo>
                    <a:lnTo>
                      <a:pt x="21" y="21"/>
                    </a:lnTo>
                    <a:lnTo>
                      <a:pt x="20" y="21"/>
                    </a:lnTo>
                    <a:lnTo>
                      <a:pt x="19" y="21"/>
                    </a:lnTo>
                    <a:lnTo>
                      <a:pt x="17" y="21"/>
                    </a:lnTo>
                    <a:lnTo>
                      <a:pt x="16" y="20"/>
                    </a:lnTo>
                    <a:lnTo>
                      <a:pt x="15" y="20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0" y="19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3" y="17"/>
                    </a:lnTo>
                    <a:lnTo>
                      <a:pt x="2" y="16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1" y="11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12" y="7"/>
                    </a:lnTo>
                    <a:lnTo>
                      <a:pt x="14" y="6"/>
                    </a:lnTo>
                    <a:lnTo>
                      <a:pt x="17" y="6"/>
                    </a:lnTo>
                    <a:lnTo>
                      <a:pt x="21" y="5"/>
                    </a:lnTo>
                    <a:lnTo>
                      <a:pt x="24" y="5"/>
                    </a:lnTo>
                    <a:lnTo>
                      <a:pt x="28" y="4"/>
                    </a:lnTo>
                    <a:lnTo>
                      <a:pt x="32" y="4"/>
                    </a:lnTo>
                    <a:lnTo>
                      <a:pt x="36" y="3"/>
                    </a:lnTo>
                    <a:lnTo>
                      <a:pt x="39" y="3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2" y="2"/>
                    </a:lnTo>
                    <a:lnTo>
                      <a:pt x="56" y="1"/>
                    </a:lnTo>
                    <a:lnTo>
                      <a:pt x="61" y="1"/>
                    </a:lnTo>
                    <a:lnTo>
                      <a:pt x="65" y="1"/>
                    </a:lnTo>
                    <a:lnTo>
                      <a:pt x="70" y="1"/>
                    </a:lnTo>
                    <a:lnTo>
                      <a:pt x="75" y="0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90" y="0"/>
                    </a:lnTo>
                    <a:lnTo>
                      <a:pt x="95" y="0"/>
                    </a:lnTo>
                    <a:lnTo>
                      <a:pt x="100" y="0"/>
                    </a:lnTo>
                    <a:lnTo>
                      <a:pt x="106" y="0"/>
                    </a:lnTo>
                    <a:lnTo>
                      <a:pt x="111" y="0"/>
                    </a:lnTo>
                    <a:lnTo>
                      <a:pt x="116" y="0"/>
                    </a:lnTo>
                    <a:lnTo>
                      <a:pt x="120" y="0"/>
                    </a:lnTo>
                    <a:lnTo>
                      <a:pt x="124" y="0"/>
                    </a:lnTo>
                    <a:lnTo>
                      <a:pt x="128" y="0"/>
                    </a:lnTo>
                    <a:lnTo>
                      <a:pt x="133" y="0"/>
                    </a:lnTo>
                    <a:lnTo>
                      <a:pt x="137" y="0"/>
                    </a:lnTo>
                    <a:lnTo>
                      <a:pt x="141" y="0"/>
                    </a:lnTo>
                    <a:lnTo>
                      <a:pt x="145" y="0"/>
                    </a:lnTo>
                    <a:lnTo>
                      <a:pt x="149" y="0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4" y="1"/>
                    </a:lnTo>
                    <a:lnTo>
                      <a:pt x="168" y="2"/>
                    </a:lnTo>
                    <a:lnTo>
                      <a:pt x="171" y="2"/>
                    </a:lnTo>
                    <a:lnTo>
                      <a:pt x="175" y="2"/>
                    </a:lnTo>
                    <a:lnTo>
                      <a:pt x="178" y="2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8" y="3"/>
                    </a:lnTo>
                    <a:lnTo>
                      <a:pt x="191" y="4"/>
                    </a:lnTo>
                    <a:lnTo>
                      <a:pt x="193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4" y="6"/>
                    </a:lnTo>
                    <a:lnTo>
                      <a:pt x="206" y="6"/>
                    </a:lnTo>
                    <a:lnTo>
                      <a:pt x="208" y="7"/>
                    </a:lnTo>
                    <a:lnTo>
                      <a:pt x="210" y="7"/>
                    </a:lnTo>
                    <a:lnTo>
                      <a:pt x="212" y="7"/>
                    </a:lnTo>
                    <a:lnTo>
                      <a:pt x="214" y="8"/>
                    </a:lnTo>
                    <a:lnTo>
                      <a:pt x="215" y="8"/>
                    </a:lnTo>
                    <a:lnTo>
                      <a:pt x="217" y="9"/>
                    </a:lnTo>
                    <a:lnTo>
                      <a:pt x="218" y="10"/>
                    </a:lnTo>
                    <a:lnTo>
                      <a:pt x="220" y="10"/>
                    </a:lnTo>
                    <a:lnTo>
                      <a:pt x="221" y="11"/>
                    </a:lnTo>
                    <a:lnTo>
                      <a:pt x="221" y="11"/>
                    </a:lnTo>
                    <a:lnTo>
                      <a:pt x="222" y="12"/>
                    </a:lnTo>
                    <a:lnTo>
                      <a:pt x="222" y="13"/>
                    </a:lnTo>
                    <a:lnTo>
                      <a:pt x="222" y="13"/>
                    </a:lnTo>
                    <a:lnTo>
                      <a:pt x="222" y="14"/>
                    </a:lnTo>
                    <a:lnTo>
                      <a:pt x="222" y="14"/>
                    </a:lnTo>
                    <a:lnTo>
                      <a:pt x="222" y="15"/>
                    </a:lnTo>
                    <a:lnTo>
                      <a:pt x="221" y="16"/>
                    </a:lnTo>
                    <a:lnTo>
                      <a:pt x="220" y="16"/>
                    </a:lnTo>
                    <a:lnTo>
                      <a:pt x="219" y="17"/>
                    </a:lnTo>
                    <a:lnTo>
                      <a:pt x="218" y="17"/>
                    </a:lnTo>
                    <a:lnTo>
                      <a:pt x="216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57" name="Freeform 260"/>
              <p:cNvSpPr>
                <a:spLocks/>
              </p:cNvSpPr>
              <p:nvPr/>
            </p:nvSpPr>
            <p:spPr bwMode="auto">
              <a:xfrm>
                <a:off x="923" y="2772"/>
                <a:ext cx="226" cy="23"/>
              </a:xfrm>
              <a:custGeom>
                <a:avLst/>
                <a:gdLst>
                  <a:gd name="T0" fmla="*/ 223 w 226"/>
                  <a:gd name="T1" fmla="*/ 10 h 23"/>
                  <a:gd name="T2" fmla="*/ 217 w 226"/>
                  <a:gd name="T3" fmla="*/ 14 h 23"/>
                  <a:gd name="T4" fmla="*/ 209 w 226"/>
                  <a:gd name="T5" fmla="*/ 16 h 23"/>
                  <a:gd name="T6" fmla="*/ 200 w 226"/>
                  <a:gd name="T7" fmla="*/ 18 h 23"/>
                  <a:gd name="T8" fmla="*/ 189 w 226"/>
                  <a:gd name="T9" fmla="*/ 19 h 23"/>
                  <a:gd name="T10" fmla="*/ 177 w 226"/>
                  <a:gd name="T11" fmla="*/ 20 h 23"/>
                  <a:gd name="T12" fmla="*/ 164 w 226"/>
                  <a:gd name="T13" fmla="*/ 21 h 23"/>
                  <a:gd name="T14" fmla="*/ 150 w 226"/>
                  <a:gd name="T15" fmla="*/ 22 h 23"/>
                  <a:gd name="T16" fmla="*/ 141 w 226"/>
                  <a:gd name="T17" fmla="*/ 23 h 23"/>
                  <a:gd name="T18" fmla="*/ 135 w 226"/>
                  <a:gd name="T19" fmla="*/ 23 h 23"/>
                  <a:gd name="T20" fmla="*/ 130 w 226"/>
                  <a:gd name="T21" fmla="*/ 23 h 23"/>
                  <a:gd name="T22" fmla="*/ 124 w 226"/>
                  <a:gd name="T23" fmla="*/ 23 h 23"/>
                  <a:gd name="T24" fmla="*/ 118 w 226"/>
                  <a:gd name="T25" fmla="*/ 23 h 23"/>
                  <a:gd name="T26" fmla="*/ 111 w 226"/>
                  <a:gd name="T27" fmla="*/ 23 h 23"/>
                  <a:gd name="T28" fmla="*/ 102 w 226"/>
                  <a:gd name="T29" fmla="*/ 23 h 23"/>
                  <a:gd name="T30" fmla="*/ 94 w 226"/>
                  <a:gd name="T31" fmla="*/ 23 h 23"/>
                  <a:gd name="T32" fmla="*/ 86 w 226"/>
                  <a:gd name="T33" fmla="*/ 23 h 23"/>
                  <a:gd name="T34" fmla="*/ 78 w 226"/>
                  <a:gd name="T35" fmla="*/ 22 h 23"/>
                  <a:gd name="T36" fmla="*/ 70 w 226"/>
                  <a:gd name="T37" fmla="*/ 22 h 23"/>
                  <a:gd name="T38" fmla="*/ 60 w 226"/>
                  <a:gd name="T39" fmla="*/ 21 h 23"/>
                  <a:gd name="T40" fmla="*/ 51 w 226"/>
                  <a:gd name="T41" fmla="*/ 20 h 23"/>
                  <a:gd name="T42" fmla="*/ 42 w 226"/>
                  <a:gd name="T43" fmla="*/ 20 h 23"/>
                  <a:gd name="T44" fmla="*/ 34 w 226"/>
                  <a:gd name="T45" fmla="*/ 19 h 23"/>
                  <a:gd name="T46" fmla="*/ 27 w 226"/>
                  <a:gd name="T47" fmla="*/ 17 h 23"/>
                  <a:gd name="T48" fmla="*/ 22 w 226"/>
                  <a:gd name="T49" fmla="*/ 17 h 23"/>
                  <a:gd name="T50" fmla="*/ 18 w 226"/>
                  <a:gd name="T51" fmla="*/ 16 h 23"/>
                  <a:gd name="T52" fmla="*/ 15 w 226"/>
                  <a:gd name="T53" fmla="*/ 15 h 23"/>
                  <a:gd name="T54" fmla="*/ 6 w 226"/>
                  <a:gd name="T55" fmla="*/ 12 h 23"/>
                  <a:gd name="T56" fmla="*/ 1 w 226"/>
                  <a:gd name="T57" fmla="*/ 9 h 23"/>
                  <a:gd name="T58" fmla="*/ 0 w 226"/>
                  <a:gd name="T59" fmla="*/ 6 h 23"/>
                  <a:gd name="T60" fmla="*/ 0 w 226"/>
                  <a:gd name="T61" fmla="*/ 0 h 23"/>
                  <a:gd name="T62" fmla="*/ 3 w 226"/>
                  <a:gd name="T63" fmla="*/ 3 h 23"/>
                  <a:gd name="T64" fmla="*/ 9 w 226"/>
                  <a:gd name="T65" fmla="*/ 5 h 23"/>
                  <a:gd name="T66" fmla="*/ 15 w 226"/>
                  <a:gd name="T67" fmla="*/ 6 h 23"/>
                  <a:gd name="T68" fmla="*/ 18 w 226"/>
                  <a:gd name="T69" fmla="*/ 7 h 23"/>
                  <a:gd name="T70" fmla="*/ 22 w 226"/>
                  <a:gd name="T71" fmla="*/ 8 h 23"/>
                  <a:gd name="T72" fmla="*/ 28 w 226"/>
                  <a:gd name="T73" fmla="*/ 9 h 23"/>
                  <a:gd name="T74" fmla="*/ 36 w 226"/>
                  <a:gd name="T75" fmla="*/ 10 h 23"/>
                  <a:gd name="T76" fmla="*/ 44 w 226"/>
                  <a:gd name="T77" fmla="*/ 11 h 23"/>
                  <a:gd name="T78" fmla="*/ 53 w 226"/>
                  <a:gd name="T79" fmla="*/ 12 h 23"/>
                  <a:gd name="T80" fmla="*/ 63 w 226"/>
                  <a:gd name="T81" fmla="*/ 13 h 23"/>
                  <a:gd name="T82" fmla="*/ 72 w 226"/>
                  <a:gd name="T83" fmla="*/ 13 h 23"/>
                  <a:gd name="T84" fmla="*/ 80 w 226"/>
                  <a:gd name="T85" fmla="*/ 14 h 23"/>
                  <a:gd name="T86" fmla="*/ 88 w 226"/>
                  <a:gd name="T87" fmla="*/ 14 h 23"/>
                  <a:gd name="T88" fmla="*/ 97 w 226"/>
                  <a:gd name="T89" fmla="*/ 14 h 23"/>
                  <a:gd name="T90" fmla="*/ 105 w 226"/>
                  <a:gd name="T91" fmla="*/ 14 h 23"/>
                  <a:gd name="T92" fmla="*/ 114 w 226"/>
                  <a:gd name="T93" fmla="*/ 14 h 23"/>
                  <a:gd name="T94" fmla="*/ 120 w 226"/>
                  <a:gd name="T95" fmla="*/ 14 h 23"/>
                  <a:gd name="T96" fmla="*/ 126 w 226"/>
                  <a:gd name="T97" fmla="*/ 14 h 23"/>
                  <a:gd name="T98" fmla="*/ 132 w 226"/>
                  <a:gd name="T99" fmla="*/ 14 h 23"/>
                  <a:gd name="T100" fmla="*/ 137 w 226"/>
                  <a:gd name="T101" fmla="*/ 14 h 23"/>
                  <a:gd name="T102" fmla="*/ 143 w 226"/>
                  <a:gd name="T103" fmla="*/ 14 h 23"/>
                  <a:gd name="T104" fmla="*/ 158 w 226"/>
                  <a:gd name="T105" fmla="*/ 13 h 23"/>
                  <a:gd name="T106" fmla="*/ 175 w 226"/>
                  <a:gd name="T107" fmla="*/ 12 h 23"/>
                  <a:gd name="T108" fmla="*/ 191 w 226"/>
                  <a:gd name="T109" fmla="*/ 10 h 23"/>
                  <a:gd name="T110" fmla="*/ 204 w 226"/>
                  <a:gd name="T111" fmla="*/ 8 h 23"/>
                  <a:gd name="T112" fmla="*/ 214 w 226"/>
                  <a:gd name="T113" fmla="*/ 6 h 23"/>
                  <a:gd name="T114" fmla="*/ 220 w 226"/>
                  <a:gd name="T115" fmla="*/ 3 h 23"/>
                  <a:gd name="T116" fmla="*/ 223 w 226"/>
                  <a:gd name="T117" fmla="*/ 2 h 23"/>
                  <a:gd name="T118" fmla="*/ 226 w 226"/>
                  <a:gd name="T119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6" h="23">
                    <a:moveTo>
                      <a:pt x="226" y="8"/>
                    </a:moveTo>
                    <a:lnTo>
                      <a:pt x="225" y="9"/>
                    </a:lnTo>
                    <a:lnTo>
                      <a:pt x="223" y="10"/>
                    </a:lnTo>
                    <a:lnTo>
                      <a:pt x="221" y="12"/>
                    </a:lnTo>
                    <a:lnTo>
                      <a:pt x="219" y="13"/>
                    </a:lnTo>
                    <a:lnTo>
                      <a:pt x="217" y="14"/>
                    </a:lnTo>
                    <a:lnTo>
                      <a:pt x="214" y="15"/>
                    </a:lnTo>
                    <a:lnTo>
                      <a:pt x="211" y="15"/>
                    </a:lnTo>
                    <a:lnTo>
                      <a:pt x="209" y="16"/>
                    </a:lnTo>
                    <a:lnTo>
                      <a:pt x="206" y="17"/>
                    </a:lnTo>
                    <a:lnTo>
                      <a:pt x="203" y="17"/>
                    </a:lnTo>
                    <a:lnTo>
                      <a:pt x="200" y="18"/>
                    </a:lnTo>
                    <a:lnTo>
                      <a:pt x="196" y="18"/>
                    </a:lnTo>
                    <a:lnTo>
                      <a:pt x="193" y="19"/>
                    </a:lnTo>
                    <a:lnTo>
                      <a:pt x="189" y="19"/>
                    </a:lnTo>
                    <a:lnTo>
                      <a:pt x="185" y="20"/>
                    </a:lnTo>
                    <a:lnTo>
                      <a:pt x="181" y="20"/>
                    </a:lnTo>
                    <a:lnTo>
                      <a:pt x="177" y="20"/>
                    </a:lnTo>
                    <a:lnTo>
                      <a:pt x="173" y="21"/>
                    </a:lnTo>
                    <a:lnTo>
                      <a:pt x="169" y="21"/>
                    </a:lnTo>
                    <a:lnTo>
                      <a:pt x="164" y="21"/>
                    </a:lnTo>
                    <a:lnTo>
                      <a:pt x="160" y="22"/>
                    </a:lnTo>
                    <a:lnTo>
                      <a:pt x="155" y="22"/>
                    </a:lnTo>
                    <a:lnTo>
                      <a:pt x="150" y="22"/>
                    </a:lnTo>
                    <a:lnTo>
                      <a:pt x="145" y="22"/>
                    </a:lnTo>
                    <a:lnTo>
                      <a:pt x="143" y="23"/>
                    </a:lnTo>
                    <a:lnTo>
                      <a:pt x="141" y="23"/>
                    </a:lnTo>
                    <a:lnTo>
                      <a:pt x="139" y="23"/>
                    </a:lnTo>
                    <a:lnTo>
                      <a:pt x="137" y="23"/>
                    </a:lnTo>
                    <a:lnTo>
                      <a:pt x="135" y="23"/>
                    </a:lnTo>
                    <a:lnTo>
                      <a:pt x="133" y="23"/>
                    </a:lnTo>
                    <a:lnTo>
                      <a:pt x="131" y="23"/>
                    </a:lnTo>
                    <a:lnTo>
                      <a:pt x="130" y="23"/>
                    </a:lnTo>
                    <a:lnTo>
                      <a:pt x="128" y="23"/>
                    </a:lnTo>
                    <a:lnTo>
                      <a:pt x="126" y="23"/>
                    </a:lnTo>
                    <a:lnTo>
                      <a:pt x="124" y="23"/>
                    </a:lnTo>
                    <a:lnTo>
                      <a:pt x="122" y="23"/>
                    </a:lnTo>
                    <a:lnTo>
                      <a:pt x="120" y="23"/>
                    </a:lnTo>
                    <a:lnTo>
                      <a:pt x="118" y="23"/>
                    </a:lnTo>
                    <a:lnTo>
                      <a:pt x="116" y="23"/>
                    </a:lnTo>
                    <a:lnTo>
                      <a:pt x="114" y="23"/>
                    </a:lnTo>
                    <a:lnTo>
                      <a:pt x="111" y="23"/>
                    </a:lnTo>
                    <a:lnTo>
                      <a:pt x="108" y="23"/>
                    </a:lnTo>
                    <a:lnTo>
                      <a:pt x="105" y="23"/>
                    </a:lnTo>
                    <a:lnTo>
                      <a:pt x="102" y="23"/>
                    </a:lnTo>
                    <a:lnTo>
                      <a:pt x="100" y="23"/>
                    </a:lnTo>
                    <a:lnTo>
                      <a:pt x="97" y="23"/>
                    </a:lnTo>
                    <a:lnTo>
                      <a:pt x="94" y="23"/>
                    </a:lnTo>
                    <a:lnTo>
                      <a:pt x="91" y="23"/>
                    </a:lnTo>
                    <a:lnTo>
                      <a:pt x="89" y="23"/>
                    </a:lnTo>
                    <a:lnTo>
                      <a:pt x="86" y="23"/>
                    </a:lnTo>
                    <a:lnTo>
                      <a:pt x="83" y="22"/>
                    </a:lnTo>
                    <a:lnTo>
                      <a:pt x="81" y="22"/>
                    </a:lnTo>
                    <a:lnTo>
                      <a:pt x="78" y="22"/>
                    </a:lnTo>
                    <a:lnTo>
                      <a:pt x="76" y="22"/>
                    </a:lnTo>
                    <a:lnTo>
                      <a:pt x="73" y="22"/>
                    </a:lnTo>
                    <a:lnTo>
                      <a:pt x="70" y="22"/>
                    </a:lnTo>
                    <a:lnTo>
                      <a:pt x="67" y="22"/>
                    </a:lnTo>
                    <a:lnTo>
                      <a:pt x="64" y="21"/>
                    </a:lnTo>
                    <a:lnTo>
                      <a:pt x="60" y="21"/>
                    </a:lnTo>
                    <a:lnTo>
                      <a:pt x="57" y="21"/>
                    </a:lnTo>
                    <a:lnTo>
                      <a:pt x="54" y="21"/>
                    </a:lnTo>
                    <a:lnTo>
                      <a:pt x="51" y="20"/>
                    </a:lnTo>
                    <a:lnTo>
                      <a:pt x="48" y="20"/>
                    </a:lnTo>
                    <a:lnTo>
                      <a:pt x="45" y="20"/>
                    </a:lnTo>
                    <a:lnTo>
                      <a:pt x="42" y="20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4" y="19"/>
                    </a:lnTo>
                    <a:lnTo>
                      <a:pt x="32" y="18"/>
                    </a:lnTo>
                    <a:lnTo>
                      <a:pt x="29" y="18"/>
                    </a:lnTo>
                    <a:lnTo>
                      <a:pt x="27" y="17"/>
                    </a:lnTo>
                    <a:lnTo>
                      <a:pt x="24" y="17"/>
                    </a:lnTo>
                    <a:lnTo>
                      <a:pt x="23" y="17"/>
                    </a:lnTo>
                    <a:lnTo>
                      <a:pt x="22" y="17"/>
                    </a:lnTo>
                    <a:lnTo>
                      <a:pt x="20" y="16"/>
                    </a:lnTo>
                    <a:lnTo>
                      <a:pt x="19" y="16"/>
                    </a:lnTo>
                    <a:lnTo>
                      <a:pt x="18" y="16"/>
                    </a:lnTo>
                    <a:lnTo>
                      <a:pt x="17" y="15"/>
                    </a:lnTo>
                    <a:lnTo>
                      <a:pt x="16" y="15"/>
                    </a:lnTo>
                    <a:lnTo>
                      <a:pt x="15" y="15"/>
                    </a:lnTo>
                    <a:lnTo>
                      <a:pt x="11" y="14"/>
                    </a:lnTo>
                    <a:lnTo>
                      <a:pt x="9" y="13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3" y="10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7" y="4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16" y="7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1" y="8"/>
                    </a:lnTo>
                    <a:lnTo>
                      <a:pt x="22" y="8"/>
                    </a:lnTo>
                    <a:lnTo>
                      <a:pt x="23" y="8"/>
                    </a:lnTo>
                    <a:lnTo>
                      <a:pt x="26" y="9"/>
                    </a:lnTo>
                    <a:lnTo>
                      <a:pt x="28" y="9"/>
                    </a:lnTo>
                    <a:lnTo>
                      <a:pt x="31" y="9"/>
                    </a:lnTo>
                    <a:lnTo>
                      <a:pt x="33" y="10"/>
                    </a:lnTo>
                    <a:lnTo>
                      <a:pt x="36" y="10"/>
                    </a:lnTo>
                    <a:lnTo>
                      <a:pt x="39" y="10"/>
                    </a:lnTo>
                    <a:lnTo>
                      <a:pt x="41" y="11"/>
                    </a:lnTo>
                    <a:lnTo>
                      <a:pt x="44" y="11"/>
                    </a:lnTo>
                    <a:lnTo>
                      <a:pt x="47" y="11"/>
                    </a:lnTo>
                    <a:lnTo>
                      <a:pt x="50" y="12"/>
                    </a:lnTo>
                    <a:lnTo>
                      <a:pt x="53" y="12"/>
                    </a:lnTo>
                    <a:lnTo>
                      <a:pt x="57" y="12"/>
                    </a:lnTo>
                    <a:lnTo>
                      <a:pt x="60" y="12"/>
                    </a:lnTo>
                    <a:lnTo>
                      <a:pt x="63" y="13"/>
                    </a:lnTo>
                    <a:lnTo>
                      <a:pt x="67" y="13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80" y="14"/>
                    </a:lnTo>
                    <a:lnTo>
                      <a:pt x="83" y="14"/>
                    </a:lnTo>
                    <a:lnTo>
                      <a:pt x="86" y="14"/>
                    </a:lnTo>
                    <a:lnTo>
                      <a:pt x="88" y="14"/>
                    </a:lnTo>
                    <a:lnTo>
                      <a:pt x="91" y="14"/>
                    </a:lnTo>
                    <a:lnTo>
                      <a:pt x="94" y="14"/>
                    </a:lnTo>
                    <a:lnTo>
                      <a:pt x="97" y="14"/>
                    </a:lnTo>
                    <a:lnTo>
                      <a:pt x="99" y="14"/>
                    </a:lnTo>
                    <a:lnTo>
                      <a:pt x="102" y="14"/>
                    </a:lnTo>
                    <a:lnTo>
                      <a:pt x="105" y="14"/>
                    </a:lnTo>
                    <a:lnTo>
                      <a:pt x="108" y="14"/>
                    </a:lnTo>
                    <a:lnTo>
                      <a:pt x="111" y="14"/>
                    </a:lnTo>
                    <a:lnTo>
                      <a:pt x="114" y="14"/>
                    </a:lnTo>
                    <a:lnTo>
                      <a:pt x="116" y="14"/>
                    </a:lnTo>
                    <a:lnTo>
                      <a:pt x="118" y="14"/>
                    </a:lnTo>
                    <a:lnTo>
                      <a:pt x="120" y="14"/>
                    </a:lnTo>
                    <a:lnTo>
                      <a:pt x="122" y="14"/>
                    </a:lnTo>
                    <a:lnTo>
                      <a:pt x="124" y="14"/>
                    </a:lnTo>
                    <a:lnTo>
                      <a:pt x="126" y="14"/>
                    </a:lnTo>
                    <a:lnTo>
                      <a:pt x="128" y="14"/>
                    </a:lnTo>
                    <a:lnTo>
                      <a:pt x="130" y="14"/>
                    </a:lnTo>
                    <a:lnTo>
                      <a:pt x="132" y="14"/>
                    </a:lnTo>
                    <a:lnTo>
                      <a:pt x="134" y="14"/>
                    </a:lnTo>
                    <a:lnTo>
                      <a:pt x="135" y="14"/>
                    </a:lnTo>
                    <a:lnTo>
                      <a:pt x="137" y="14"/>
                    </a:lnTo>
                    <a:lnTo>
                      <a:pt x="139" y="14"/>
                    </a:lnTo>
                    <a:lnTo>
                      <a:pt x="141" y="14"/>
                    </a:lnTo>
                    <a:lnTo>
                      <a:pt x="143" y="14"/>
                    </a:lnTo>
                    <a:lnTo>
                      <a:pt x="145" y="14"/>
                    </a:lnTo>
                    <a:lnTo>
                      <a:pt x="152" y="13"/>
                    </a:lnTo>
                    <a:lnTo>
                      <a:pt x="158" y="13"/>
                    </a:lnTo>
                    <a:lnTo>
                      <a:pt x="164" y="13"/>
                    </a:lnTo>
                    <a:lnTo>
                      <a:pt x="170" y="12"/>
                    </a:lnTo>
                    <a:lnTo>
                      <a:pt x="175" y="12"/>
                    </a:lnTo>
                    <a:lnTo>
                      <a:pt x="181" y="11"/>
                    </a:lnTo>
                    <a:lnTo>
                      <a:pt x="186" y="11"/>
                    </a:lnTo>
                    <a:lnTo>
                      <a:pt x="191" y="10"/>
                    </a:lnTo>
                    <a:lnTo>
                      <a:pt x="195" y="9"/>
                    </a:lnTo>
                    <a:lnTo>
                      <a:pt x="200" y="9"/>
                    </a:lnTo>
                    <a:lnTo>
                      <a:pt x="204" y="8"/>
                    </a:lnTo>
                    <a:lnTo>
                      <a:pt x="207" y="7"/>
                    </a:lnTo>
                    <a:lnTo>
                      <a:pt x="211" y="6"/>
                    </a:lnTo>
                    <a:lnTo>
                      <a:pt x="214" y="6"/>
                    </a:lnTo>
                    <a:lnTo>
                      <a:pt x="217" y="5"/>
                    </a:lnTo>
                    <a:lnTo>
                      <a:pt x="219" y="4"/>
                    </a:lnTo>
                    <a:lnTo>
                      <a:pt x="220" y="3"/>
                    </a:lnTo>
                    <a:lnTo>
                      <a:pt x="221" y="3"/>
                    </a:lnTo>
                    <a:lnTo>
                      <a:pt x="222" y="2"/>
                    </a:lnTo>
                    <a:lnTo>
                      <a:pt x="223" y="2"/>
                    </a:lnTo>
                    <a:lnTo>
                      <a:pt x="224" y="1"/>
                    </a:lnTo>
                    <a:lnTo>
                      <a:pt x="225" y="1"/>
                    </a:lnTo>
                    <a:lnTo>
                      <a:pt x="226" y="1"/>
                    </a:lnTo>
                    <a:lnTo>
                      <a:pt x="226" y="0"/>
                    </a:lnTo>
                    <a:lnTo>
                      <a:pt x="226" y="8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58" name="Freeform 261"/>
              <p:cNvSpPr>
                <a:spLocks/>
              </p:cNvSpPr>
              <p:nvPr/>
            </p:nvSpPr>
            <p:spPr bwMode="auto">
              <a:xfrm>
                <a:off x="974" y="2758"/>
                <a:ext cx="48" cy="15"/>
              </a:xfrm>
              <a:custGeom>
                <a:avLst/>
                <a:gdLst>
                  <a:gd name="T0" fmla="*/ 25 w 48"/>
                  <a:gd name="T1" fmla="*/ 0 h 15"/>
                  <a:gd name="T2" fmla="*/ 48 w 48"/>
                  <a:gd name="T3" fmla="*/ 11 h 15"/>
                  <a:gd name="T4" fmla="*/ 12 w 48"/>
                  <a:gd name="T5" fmla="*/ 15 h 15"/>
                  <a:gd name="T6" fmla="*/ 0 w 48"/>
                  <a:gd name="T7" fmla="*/ 1 h 15"/>
                  <a:gd name="T8" fmla="*/ 25 w 4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25" y="0"/>
                    </a:moveTo>
                    <a:lnTo>
                      <a:pt x="48" y="11"/>
                    </a:lnTo>
                    <a:lnTo>
                      <a:pt x="12" y="15"/>
                    </a:lnTo>
                    <a:lnTo>
                      <a:pt x="0" y="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59" name="Freeform 262"/>
              <p:cNvSpPr>
                <a:spLocks/>
              </p:cNvSpPr>
              <p:nvPr/>
            </p:nvSpPr>
            <p:spPr bwMode="auto">
              <a:xfrm>
                <a:off x="978" y="2759"/>
                <a:ext cx="38" cy="12"/>
              </a:xfrm>
              <a:custGeom>
                <a:avLst/>
                <a:gdLst>
                  <a:gd name="T0" fmla="*/ 21 w 38"/>
                  <a:gd name="T1" fmla="*/ 0 h 12"/>
                  <a:gd name="T2" fmla="*/ 38 w 38"/>
                  <a:gd name="T3" fmla="*/ 9 h 12"/>
                  <a:gd name="T4" fmla="*/ 10 w 38"/>
                  <a:gd name="T5" fmla="*/ 12 h 12"/>
                  <a:gd name="T6" fmla="*/ 0 w 38"/>
                  <a:gd name="T7" fmla="*/ 2 h 12"/>
                  <a:gd name="T8" fmla="*/ 21 w 38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2">
                    <a:moveTo>
                      <a:pt x="21" y="0"/>
                    </a:moveTo>
                    <a:lnTo>
                      <a:pt x="38" y="9"/>
                    </a:lnTo>
                    <a:lnTo>
                      <a:pt x="10" y="12"/>
                    </a:lnTo>
                    <a:lnTo>
                      <a:pt x="0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60" name="Freeform 263"/>
              <p:cNvSpPr>
                <a:spLocks/>
              </p:cNvSpPr>
              <p:nvPr/>
            </p:nvSpPr>
            <p:spPr bwMode="auto">
              <a:xfrm>
                <a:off x="957" y="2673"/>
                <a:ext cx="8" cy="14"/>
              </a:xfrm>
              <a:custGeom>
                <a:avLst/>
                <a:gdLst>
                  <a:gd name="T0" fmla="*/ 1 w 8"/>
                  <a:gd name="T1" fmla="*/ 14 h 14"/>
                  <a:gd name="T2" fmla="*/ 0 w 8"/>
                  <a:gd name="T3" fmla="*/ 13 h 14"/>
                  <a:gd name="T4" fmla="*/ 0 w 8"/>
                  <a:gd name="T5" fmla="*/ 11 h 14"/>
                  <a:gd name="T6" fmla="*/ 0 w 8"/>
                  <a:gd name="T7" fmla="*/ 8 h 14"/>
                  <a:gd name="T8" fmla="*/ 1 w 8"/>
                  <a:gd name="T9" fmla="*/ 6 h 14"/>
                  <a:gd name="T10" fmla="*/ 1 w 8"/>
                  <a:gd name="T11" fmla="*/ 4 h 14"/>
                  <a:gd name="T12" fmla="*/ 2 w 8"/>
                  <a:gd name="T13" fmla="*/ 3 h 14"/>
                  <a:gd name="T14" fmla="*/ 3 w 8"/>
                  <a:gd name="T15" fmla="*/ 2 h 14"/>
                  <a:gd name="T16" fmla="*/ 4 w 8"/>
                  <a:gd name="T17" fmla="*/ 1 h 14"/>
                  <a:gd name="T18" fmla="*/ 4 w 8"/>
                  <a:gd name="T19" fmla="*/ 1 h 14"/>
                  <a:gd name="T20" fmla="*/ 5 w 8"/>
                  <a:gd name="T21" fmla="*/ 0 h 14"/>
                  <a:gd name="T22" fmla="*/ 6 w 8"/>
                  <a:gd name="T23" fmla="*/ 0 h 14"/>
                  <a:gd name="T24" fmla="*/ 7 w 8"/>
                  <a:gd name="T25" fmla="*/ 0 h 14"/>
                  <a:gd name="T26" fmla="*/ 8 w 8"/>
                  <a:gd name="T27" fmla="*/ 1 h 14"/>
                  <a:gd name="T28" fmla="*/ 8 w 8"/>
                  <a:gd name="T29" fmla="*/ 3 h 14"/>
                  <a:gd name="T30" fmla="*/ 8 w 8"/>
                  <a:gd name="T31" fmla="*/ 6 h 14"/>
                  <a:gd name="T32" fmla="*/ 7 w 8"/>
                  <a:gd name="T33" fmla="*/ 8 h 14"/>
                  <a:gd name="T34" fmla="*/ 7 w 8"/>
                  <a:gd name="T35" fmla="*/ 10 h 14"/>
                  <a:gd name="T36" fmla="*/ 6 w 8"/>
                  <a:gd name="T37" fmla="*/ 11 h 14"/>
                  <a:gd name="T38" fmla="*/ 5 w 8"/>
                  <a:gd name="T39" fmla="*/ 12 h 14"/>
                  <a:gd name="T40" fmla="*/ 4 w 8"/>
                  <a:gd name="T41" fmla="*/ 13 h 14"/>
                  <a:gd name="T42" fmla="*/ 4 w 8"/>
                  <a:gd name="T43" fmla="*/ 13 h 14"/>
                  <a:gd name="T44" fmla="*/ 3 w 8"/>
                  <a:gd name="T45" fmla="*/ 14 h 14"/>
                  <a:gd name="T46" fmla="*/ 2 w 8"/>
                  <a:gd name="T47" fmla="*/ 14 h 14"/>
                  <a:gd name="T48" fmla="*/ 1 w 8"/>
                  <a:gd name="T4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4">
                    <a:moveTo>
                      <a:pt x="1" y="14"/>
                    </a:moveTo>
                    <a:lnTo>
                      <a:pt x="0" y="13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7" y="10"/>
                    </a:lnTo>
                    <a:lnTo>
                      <a:pt x="6" y="11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61" name="Freeform 264"/>
              <p:cNvSpPr>
                <a:spLocks/>
              </p:cNvSpPr>
              <p:nvPr/>
            </p:nvSpPr>
            <p:spPr bwMode="auto">
              <a:xfrm>
                <a:off x="963" y="2703"/>
                <a:ext cx="24" cy="22"/>
              </a:xfrm>
              <a:custGeom>
                <a:avLst/>
                <a:gdLst>
                  <a:gd name="T0" fmla="*/ 0 w 24"/>
                  <a:gd name="T1" fmla="*/ 22 h 22"/>
                  <a:gd name="T2" fmla="*/ 0 w 24"/>
                  <a:gd name="T3" fmla="*/ 0 h 22"/>
                  <a:gd name="T4" fmla="*/ 24 w 24"/>
                  <a:gd name="T5" fmla="*/ 6 h 22"/>
                  <a:gd name="T6" fmla="*/ 24 w 24"/>
                  <a:gd name="T7" fmla="*/ 22 h 22"/>
                  <a:gd name="T8" fmla="*/ 0 w 24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2">
                    <a:moveTo>
                      <a:pt x="0" y="22"/>
                    </a:moveTo>
                    <a:lnTo>
                      <a:pt x="0" y="0"/>
                    </a:lnTo>
                    <a:lnTo>
                      <a:pt x="24" y="6"/>
                    </a:lnTo>
                    <a:lnTo>
                      <a:pt x="24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62" name="Rectangle 265"/>
              <p:cNvSpPr>
                <a:spLocks noChangeArrowheads="1"/>
              </p:cNvSpPr>
              <p:nvPr/>
            </p:nvSpPr>
            <p:spPr bwMode="auto">
              <a:xfrm>
                <a:off x="966" y="2707"/>
                <a:ext cx="19" cy="1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63" name="Freeform 266"/>
              <p:cNvSpPr>
                <a:spLocks/>
              </p:cNvSpPr>
              <p:nvPr/>
            </p:nvSpPr>
            <p:spPr bwMode="auto">
              <a:xfrm>
                <a:off x="953" y="2670"/>
                <a:ext cx="49" cy="45"/>
              </a:xfrm>
              <a:custGeom>
                <a:avLst/>
                <a:gdLst>
                  <a:gd name="T0" fmla="*/ 8 w 49"/>
                  <a:gd name="T1" fmla="*/ 12 h 45"/>
                  <a:gd name="T2" fmla="*/ 8 w 49"/>
                  <a:gd name="T3" fmla="*/ 12 h 45"/>
                  <a:gd name="T4" fmla="*/ 9 w 49"/>
                  <a:gd name="T5" fmla="*/ 11 h 45"/>
                  <a:gd name="T6" fmla="*/ 11 w 49"/>
                  <a:gd name="T7" fmla="*/ 8 h 45"/>
                  <a:gd name="T8" fmla="*/ 13 w 49"/>
                  <a:gd name="T9" fmla="*/ 6 h 45"/>
                  <a:gd name="T10" fmla="*/ 15 w 49"/>
                  <a:gd name="T11" fmla="*/ 4 h 45"/>
                  <a:gd name="T12" fmla="*/ 18 w 49"/>
                  <a:gd name="T13" fmla="*/ 2 h 45"/>
                  <a:gd name="T14" fmla="*/ 21 w 49"/>
                  <a:gd name="T15" fmla="*/ 1 h 45"/>
                  <a:gd name="T16" fmla="*/ 24 w 49"/>
                  <a:gd name="T17" fmla="*/ 0 h 45"/>
                  <a:gd name="T18" fmla="*/ 28 w 49"/>
                  <a:gd name="T19" fmla="*/ 0 h 45"/>
                  <a:gd name="T20" fmla="*/ 31 w 49"/>
                  <a:gd name="T21" fmla="*/ 1 h 45"/>
                  <a:gd name="T22" fmla="*/ 36 w 49"/>
                  <a:gd name="T23" fmla="*/ 2 h 45"/>
                  <a:gd name="T24" fmla="*/ 39 w 49"/>
                  <a:gd name="T25" fmla="*/ 4 h 45"/>
                  <a:gd name="T26" fmla="*/ 43 w 49"/>
                  <a:gd name="T27" fmla="*/ 7 h 45"/>
                  <a:gd name="T28" fmla="*/ 46 w 49"/>
                  <a:gd name="T29" fmla="*/ 10 h 45"/>
                  <a:gd name="T30" fmla="*/ 48 w 49"/>
                  <a:gd name="T31" fmla="*/ 14 h 45"/>
                  <a:gd name="T32" fmla="*/ 49 w 49"/>
                  <a:gd name="T33" fmla="*/ 18 h 45"/>
                  <a:gd name="T34" fmla="*/ 49 w 49"/>
                  <a:gd name="T35" fmla="*/ 22 h 45"/>
                  <a:gd name="T36" fmla="*/ 49 w 49"/>
                  <a:gd name="T37" fmla="*/ 27 h 45"/>
                  <a:gd name="T38" fmla="*/ 48 w 49"/>
                  <a:gd name="T39" fmla="*/ 31 h 45"/>
                  <a:gd name="T40" fmla="*/ 46 w 49"/>
                  <a:gd name="T41" fmla="*/ 35 h 45"/>
                  <a:gd name="T42" fmla="*/ 43 w 49"/>
                  <a:gd name="T43" fmla="*/ 38 h 45"/>
                  <a:gd name="T44" fmla="*/ 40 w 49"/>
                  <a:gd name="T45" fmla="*/ 41 h 45"/>
                  <a:gd name="T46" fmla="*/ 36 w 49"/>
                  <a:gd name="T47" fmla="*/ 43 h 45"/>
                  <a:gd name="T48" fmla="*/ 32 w 49"/>
                  <a:gd name="T49" fmla="*/ 44 h 45"/>
                  <a:gd name="T50" fmla="*/ 28 w 49"/>
                  <a:gd name="T51" fmla="*/ 45 h 45"/>
                  <a:gd name="T52" fmla="*/ 24 w 49"/>
                  <a:gd name="T53" fmla="*/ 44 h 45"/>
                  <a:gd name="T54" fmla="*/ 21 w 49"/>
                  <a:gd name="T55" fmla="*/ 44 h 45"/>
                  <a:gd name="T56" fmla="*/ 18 w 49"/>
                  <a:gd name="T57" fmla="*/ 43 h 45"/>
                  <a:gd name="T58" fmla="*/ 15 w 49"/>
                  <a:gd name="T59" fmla="*/ 41 h 45"/>
                  <a:gd name="T60" fmla="*/ 13 w 49"/>
                  <a:gd name="T61" fmla="*/ 39 h 45"/>
                  <a:gd name="T62" fmla="*/ 11 w 49"/>
                  <a:gd name="T63" fmla="*/ 37 h 45"/>
                  <a:gd name="T64" fmla="*/ 9 w 49"/>
                  <a:gd name="T65" fmla="*/ 35 h 45"/>
                  <a:gd name="T66" fmla="*/ 7 w 49"/>
                  <a:gd name="T67" fmla="*/ 32 h 45"/>
                  <a:gd name="T68" fmla="*/ 7 w 49"/>
                  <a:gd name="T69" fmla="*/ 31 h 45"/>
                  <a:gd name="T70" fmla="*/ 6 w 49"/>
                  <a:gd name="T71" fmla="*/ 31 h 45"/>
                  <a:gd name="T72" fmla="*/ 5 w 49"/>
                  <a:gd name="T73" fmla="*/ 30 h 45"/>
                  <a:gd name="T74" fmla="*/ 2 w 49"/>
                  <a:gd name="T75" fmla="*/ 29 h 45"/>
                  <a:gd name="T76" fmla="*/ 1 w 49"/>
                  <a:gd name="T77" fmla="*/ 26 h 45"/>
                  <a:gd name="T78" fmla="*/ 0 w 49"/>
                  <a:gd name="T79" fmla="*/ 23 h 45"/>
                  <a:gd name="T80" fmla="*/ 0 w 49"/>
                  <a:gd name="T81" fmla="*/ 19 h 45"/>
                  <a:gd name="T82" fmla="*/ 1 w 49"/>
                  <a:gd name="T83" fmla="*/ 16 h 45"/>
                  <a:gd name="T84" fmla="*/ 4 w 49"/>
                  <a:gd name="T85" fmla="*/ 13 h 45"/>
                  <a:gd name="T86" fmla="*/ 6 w 49"/>
                  <a:gd name="T87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5">
                    <a:moveTo>
                      <a:pt x="8" y="12"/>
                    </a:move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5" y="4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31" y="1"/>
                    </a:lnTo>
                    <a:lnTo>
                      <a:pt x="34" y="1"/>
                    </a:lnTo>
                    <a:lnTo>
                      <a:pt x="36" y="2"/>
                    </a:lnTo>
                    <a:lnTo>
                      <a:pt x="38" y="3"/>
                    </a:lnTo>
                    <a:lnTo>
                      <a:pt x="39" y="4"/>
                    </a:lnTo>
                    <a:lnTo>
                      <a:pt x="41" y="5"/>
                    </a:lnTo>
                    <a:lnTo>
                      <a:pt x="43" y="7"/>
                    </a:lnTo>
                    <a:lnTo>
                      <a:pt x="44" y="8"/>
                    </a:lnTo>
                    <a:lnTo>
                      <a:pt x="46" y="10"/>
                    </a:lnTo>
                    <a:lnTo>
                      <a:pt x="47" y="12"/>
                    </a:lnTo>
                    <a:lnTo>
                      <a:pt x="48" y="14"/>
                    </a:lnTo>
                    <a:lnTo>
                      <a:pt x="48" y="16"/>
                    </a:lnTo>
                    <a:lnTo>
                      <a:pt x="49" y="18"/>
                    </a:lnTo>
                    <a:lnTo>
                      <a:pt x="49" y="20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7"/>
                    </a:lnTo>
                    <a:lnTo>
                      <a:pt x="49" y="29"/>
                    </a:lnTo>
                    <a:lnTo>
                      <a:pt x="48" y="31"/>
                    </a:lnTo>
                    <a:lnTo>
                      <a:pt x="47" y="33"/>
                    </a:lnTo>
                    <a:lnTo>
                      <a:pt x="46" y="35"/>
                    </a:lnTo>
                    <a:lnTo>
                      <a:pt x="45" y="36"/>
                    </a:lnTo>
                    <a:lnTo>
                      <a:pt x="43" y="38"/>
                    </a:lnTo>
                    <a:lnTo>
                      <a:pt x="42" y="39"/>
                    </a:lnTo>
                    <a:lnTo>
                      <a:pt x="40" y="41"/>
                    </a:lnTo>
                    <a:lnTo>
                      <a:pt x="38" y="42"/>
                    </a:lnTo>
                    <a:lnTo>
                      <a:pt x="36" y="43"/>
                    </a:lnTo>
                    <a:lnTo>
                      <a:pt x="34" y="43"/>
                    </a:lnTo>
                    <a:lnTo>
                      <a:pt x="32" y="44"/>
                    </a:lnTo>
                    <a:lnTo>
                      <a:pt x="30" y="44"/>
                    </a:lnTo>
                    <a:lnTo>
                      <a:pt x="28" y="45"/>
                    </a:lnTo>
                    <a:lnTo>
                      <a:pt x="26" y="44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1" y="44"/>
                    </a:lnTo>
                    <a:lnTo>
                      <a:pt x="19" y="43"/>
                    </a:lnTo>
                    <a:lnTo>
                      <a:pt x="18" y="43"/>
                    </a:lnTo>
                    <a:lnTo>
                      <a:pt x="17" y="42"/>
                    </a:lnTo>
                    <a:lnTo>
                      <a:pt x="15" y="41"/>
                    </a:lnTo>
                    <a:lnTo>
                      <a:pt x="14" y="40"/>
                    </a:lnTo>
                    <a:lnTo>
                      <a:pt x="13" y="39"/>
                    </a:lnTo>
                    <a:lnTo>
                      <a:pt x="12" y="38"/>
                    </a:lnTo>
                    <a:lnTo>
                      <a:pt x="11" y="37"/>
                    </a:lnTo>
                    <a:lnTo>
                      <a:pt x="10" y="36"/>
                    </a:lnTo>
                    <a:lnTo>
                      <a:pt x="9" y="35"/>
                    </a:lnTo>
                    <a:lnTo>
                      <a:pt x="8" y="33"/>
                    </a:lnTo>
                    <a:lnTo>
                      <a:pt x="7" y="32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5" y="30"/>
                    </a:lnTo>
                    <a:lnTo>
                      <a:pt x="4" y="30"/>
                    </a:lnTo>
                    <a:lnTo>
                      <a:pt x="2" y="29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2" y="14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64" name="Freeform 267"/>
              <p:cNvSpPr>
                <a:spLocks/>
              </p:cNvSpPr>
              <p:nvPr/>
            </p:nvSpPr>
            <p:spPr bwMode="auto">
              <a:xfrm>
                <a:off x="955" y="2674"/>
                <a:ext cx="44" cy="37"/>
              </a:xfrm>
              <a:custGeom>
                <a:avLst/>
                <a:gdLst>
                  <a:gd name="T0" fmla="*/ 6 w 44"/>
                  <a:gd name="T1" fmla="*/ 12 h 37"/>
                  <a:gd name="T2" fmla="*/ 7 w 44"/>
                  <a:gd name="T3" fmla="*/ 13 h 37"/>
                  <a:gd name="T4" fmla="*/ 8 w 44"/>
                  <a:gd name="T5" fmla="*/ 12 h 37"/>
                  <a:gd name="T6" fmla="*/ 9 w 44"/>
                  <a:gd name="T7" fmla="*/ 9 h 37"/>
                  <a:gd name="T8" fmla="*/ 11 w 44"/>
                  <a:gd name="T9" fmla="*/ 7 h 37"/>
                  <a:gd name="T10" fmla="*/ 13 w 44"/>
                  <a:gd name="T11" fmla="*/ 4 h 37"/>
                  <a:gd name="T12" fmla="*/ 16 w 44"/>
                  <a:gd name="T13" fmla="*/ 2 h 37"/>
                  <a:gd name="T14" fmla="*/ 19 w 44"/>
                  <a:gd name="T15" fmla="*/ 1 h 37"/>
                  <a:gd name="T16" fmla="*/ 22 w 44"/>
                  <a:gd name="T17" fmla="*/ 0 h 37"/>
                  <a:gd name="T18" fmla="*/ 25 w 44"/>
                  <a:gd name="T19" fmla="*/ 0 h 37"/>
                  <a:gd name="T20" fmla="*/ 31 w 44"/>
                  <a:gd name="T21" fmla="*/ 1 h 37"/>
                  <a:gd name="T22" fmla="*/ 37 w 44"/>
                  <a:gd name="T23" fmla="*/ 4 h 37"/>
                  <a:gd name="T24" fmla="*/ 42 w 44"/>
                  <a:gd name="T25" fmla="*/ 9 h 37"/>
                  <a:gd name="T26" fmla="*/ 44 w 44"/>
                  <a:gd name="T27" fmla="*/ 16 h 37"/>
                  <a:gd name="T28" fmla="*/ 44 w 44"/>
                  <a:gd name="T29" fmla="*/ 22 h 37"/>
                  <a:gd name="T30" fmla="*/ 43 w 44"/>
                  <a:gd name="T31" fmla="*/ 26 h 37"/>
                  <a:gd name="T32" fmla="*/ 41 w 44"/>
                  <a:gd name="T33" fmla="*/ 29 h 37"/>
                  <a:gd name="T34" fmla="*/ 39 w 44"/>
                  <a:gd name="T35" fmla="*/ 32 h 37"/>
                  <a:gd name="T36" fmla="*/ 36 w 44"/>
                  <a:gd name="T37" fmla="*/ 34 h 37"/>
                  <a:gd name="T38" fmla="*/ 33 w 44"/>
                  <a:gd name="T39" fmla="*/ 36 h 37"/>
                  <a:gd name="T40" fmla="*/ 30 w 44"/>
                  <a:gd name="T41" fmla="*/ 37 h 37"/>
                  <a:gd name="T42" fmla="*/ 26 w 44"/>
                  <a:gd name="T43" fmla="*/ 37 h 37"/>
                  <a:gd name="T44" fmla="*/ 21 w 44"/>
                  <a:gd name="T45" fmla="*/ 37 h 37"/>
                  <a:gd name="T46" fmla="*/ 15 w 44"/>
                  <a:gd name="T47" fmla="*/ 34 h 37"/>
                  <a:gd name="T48" fmla="*/ 11 w 44"/>
                  <a:gd name="T49" fmla="*/ 30 h 37"/>
                  <a:gd name="T50" fmla="*/ 8 w 44"/>
                  <a:gd name="T51" fmla="*/ 25 h 37"/>
                  <a:gd name="T52" fmla="*/ 6 w 44"/>
                  <a:gd name="T53" fmla="*/ 22 h 37"/>
                  <a:gd name="T54" fmla="*/ 5 w 44"/>
                  <a:gd name="T55" fmla="*/ 23 h 37"/>
                  <a:gd name="T56" fmla="*/ 3 w 44"/>
                  <a:gd name="T57" fmla="*/ 23 h 37"/>
                  <a:gd name="T58" fmla="*/ 2 w 44"/>
                  <a:gd name="T59" fmla="*/ 22 h 37"/>
                  <a:gd name="T60" fmla="*/ 1 w 44"/>
                  <a:gd name="T61" fmla="*/ 20 h 37"/>
                  <a:gd name="T62" fmla="*/ 0 w 44"/>
                  <a:gd name="T63" fmla="*/ 18 h 37"/>
                  <a:gd name="T64" fmla="*/ 1 w 44"/>
                  <a:gd name="T65" fmla="*/ 16 h 37"/>
                  <a:gd name="T66" fmla="*/ 1 w 44"/>
                  <a:gd name="T67" fmla="*/ 14 h 37"/>
                  <a:gd name="T68" fmla="*/ 3 w 44"/>
                  <a:gd name="T69" fmla="*/ 13 h 37"/>
                  <a:gd name="T70" fmla="*/ 4 w 44"/>
                  <a:gd name="T71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4" h="37">
                    <a:moveTo>
                      <a:pt x="5" y="12"/>
                    </a:moveTo>
                    <a:lnTo>
                      <a:pt x="6" y="12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5" y="3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31" y="1"/>
                    </a:lnTo>
                    <a:lnTo>
                      <a:pt x="34" y="2"/>
                    </a:lnTo>
                    <a:lnTo>
                      <a:pt x="37" y="4"/>
                    </a:lnTo>
                    <a:lnTo>
                      <a:pt x="40" y="6"/>
                    </a:lnTo>
                    <a:lnTo>
                      <a:pt x="42" y="9"/>
                    </a:lnTo>
                    <a:lnTo>
                      <a:pt x="43" y="13"/>
                    </a:lnTo>
                    <a:lnTo>
                      <a:pt x="44" y="16"/>
                    </a:lnTo>
                    <a:lnTo>
                      <a:pt x="44" y="20"/>
                    </a:lnTo>
                    <a:lnTo>
                      <a:pt x="44" y="22"/>
                    </a:lnTo>
                    <a:lnTo>
                      <a:pt x="43" y="24"/>
                    </a:lnTo>
                    <a:lnTo>
                      <a:pt x="43" y="26"/>
                    </a:lnTo>
                    <a:lnTo>
                      <a:pt x="42" y="27"/>
                    </a:lnTo>
                    <a:lnTo>
                      <a:pt x="41" y="29"/>
                    </a:lnTo>
                    <a:lnTo>
                      <a:pt x="40" y="30"/>
                    </a:lnTo>
                    <a:lnTo>
                      <a:pt x="39" y="32"/>
                    </a:lnTo>
                    <a:lnTo>
                      <a:pt x="37" y="33"/>
                    </a:lnTo>
                    <a:lnTo>
                      <a:pt x="36" y="34"/>
                    </a:lnTo>
                    <a:lnTo>
                      <a:pt x="35" y="35"/>
                    </a:lnTo>
                    <a:lnTo>
                      <a:pt x="33" y="36"/>
                    </a:lnTo>
                    <a:lnTo>
                      <a:pt x="31" y="36"/>
                    </a:lnTo>
                    <a:lnTo>
                      <a:pt x="30" y="37"/>
                    </a:lnTo>
                    <a:lnTo>
                      <a:pt x="28" y="37"/>
                    </a:lnTo>
                    <a:lnTo>
                      <a:pt x="26" y="37"/>
                    </a:lnTo>
                    <a:lnTo>
                      <a:pt x="24" y="37"/>
                    </a:lnTo>
                    <a:lnTo>
                      <a:pt x="21" y="37"/>
                    </a:lnTo>
                    <a:lnTo>
                      <a:pt x="18" y="35"/>
                    </a:lnTo>
                    <a:lnTo>
                      <a:pt x="15" y="34"/>
                    </a:lnTo>
                    <a:lnTo>
                      <a:pt x="13" y="32"/>
                    </a:lnTo>
                    <a:lnTo>
                      <a:pt x="11" y="30"/>
                    </a:lnTo>
                    <a:lnTo>
                      <a:pt x="9" y="28"/>
                    </a:lnTo>
                    <a:lnTo>
                      <a:pt x="8" y="25"/>
                    </a:lnTo>
                    <a:lnTo>
                      <a:pt x="7" y="22"/>
                    </a:lnTo>
                    <a:lnTo>
                      <a:pt x="6" y="22"/>
                    </a:lnTo>
                    <a:lnTo>
                      <a:pt x="6" y="23"/>
                    </a:lnTo>
                    <a:lnTo>
                      <a:pt x="5" y="23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2" y="22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65" name="Freeform 268"/>
              <p:cNvSpPr>
                <a:spLocks/>
              </p:cNvSpPr>
              <p:nvPr/>
            </p:nvSpPr>
            <p:spPr bwMode="auto">
              <a:xfrm>
                <a:off x="971" y="2699"/>
                <a:ext cx="17" cy="7"/>
              </a:xfrm>
              <a:custGeom>
                <a:avLst/>
                <a:gdLst>
                  <a:gd name="T0" fmla="*/ 17 w 17"/>
                  <a:gd name="T1" fmla="*/ 2 h 7"/>
                  <a:gd name="T2" fmla="*/ 17 w 17"/>
                  <a:gd name="T3" fmla="*/ 2 h 7"/>
                  <a:gd name="T4" fmla="*/ 17 w 17"/>
                  <a:gd name="T5" fmla="*/ 3 h 7"/>
                  <a:gd name="T6" fmla="*/ 17 w 17"/>
                  <a:gd name="T7" fmla="*/ 3 h 7"/>
                  <a:gd name="T8" fmla="*/ 16 w 17"/>
                  <a:gd name="T9" fmla="*/ 4 h 7"/>
                  <a:gd name="T10" fmla="*/ 16 w 17"/>
                  <a:gd name="T11" fmla="*/ 5 h 7"/>
                  <a:gd name="T12" fmla="*/ 15 w 17"/>
                  <a:gd name="T13" fmla="*/ 5 h 7"/>
                  <a:gd name="T14" fmla="*/ 15 w 17"/>
                  <a:gd name="T15" fmla="*/ 6 h 7"/>
                  <a:gd name="T16" fmla="*/ 14 w 17"/>
                  <a:gd name="T17" fmla="*/ 6 h 7"/>
                  <a:gd name="T18" fmla="*/ 13 w 17"/>
                  <a:gd name="T19" fmla="*/ 7 h 7"/>
                  <a:gd name="T20" fmla="*/ 11 w 17"/>
                  <a:gd name="T21" fmla="*/ 7 h 7"/>
                  <a:gd name="T22" fmla="*/ 10 w 17"/>
                  <a:gd name="T23" fmla="*/ 7 h 7"/>
                  <a:gd name="T24" fmla="*/ 9 w 17"/>
                  <a:gd name="T25" fmla="*/ 7 h 7"/>
                  <a:gd name="T26" fmla="*/ 8 w 17"/>
                  <a:gd name="T27" fmla="*/ 7 h 7"/>
                  <a:gd name="T28" fmla="*/ 7 w 17"/>
                  <a:gd name="T29" fmla="*/ 7 h 7"/>
                  <a:gd name="T30" fmla="*/ 7 w 17"/>
                  <a:gd name="T31" fmla="*/ 7 h 7"/>
                  <a:gd name="T32" fmla="*/ 7 w 17"/>
                  <a:gd name="T33" fmla="*/ 7 h 7"/>
                  <a:gd name="T34" fmla="*/ 0 w 17"/>
                  <a:gd name="T35" fmla="*/ 0 h 7"/>
                  <a:gd name="T36" fmla="*/ 17 w 17"/>
                  <a:gd name="T3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lnTo>
                      <a:pt x="17" y="2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6" y="4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0" y="0"/>
                    </a:ln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66" name="Freeform 269"/>
              <p:cNvSpPr>
                <a:spLocks/>
              </p:cNvSpPr>
              <p:nvPr/>
            </p:nvSpPr>
            <p:spPr bwMode="auto">
              <a:xfrm>
                <a:off x="975" y="2701"/>
                <a:ext cx="11" cy="3"/>
              </a:xfrm>
              <a:custGeom>
                <a:avLst/>
                <a:gdLst>
                  <a:gd name="T0" fmla="*/ 11 w 11"/>
                  <a:gd name="T1" fmla="*/ 1 h 3"/>
                  <a:gd name="T2" fmla="*/ 10 w 11"/>
                  <a:gd name="T3" fmla="*/ 3 h 3"/>
                  <a:gd name="T4" fmla="*/ 3 w 11"/>
                  <a:gd name="T5" fmla="*/ 2 h 3"/>
                  <a:gd name="T6" fmla="*/ 0 w 11"/>
                  <a:gd name="T7" fmla="*/ 0 h 3"/>
                  <a:gd name="T8" fmla="*/ 11 w 1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">
                    <a:moveTo>
                      <a:pt x="11" y="1"/>
                    </a:moveTo>
                    <a:lnTo>
                      <a:pt x="10" y="3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67" name="Freeform 270"/>
              <p:cNvSpPr>
                <a:spLocks/>
              </p:cNvSpPr>
              <p:nvPr/>
            </p:nvSpPr>
            <p:spPr bwMode="auto">
              <a:xfrm>
                <a:off x="961" y="2665"/>
                <a:ext cx="40" cy="12"/>
              </a:xfrm>
              <a:custGeom>
                <a:avLst/>
                <a:gdLst>
                  <a:gd name="T0" fmla="*/ 4 w 40"/>
                  <a:gd name="T1" fmla="*/ 3 h 12"/>
                  <a:gd name="T2" fmla="*/ 6 w 40"/>
                  <a:gd name="T3" fmla="*/ 2 h 12"/>
                  <a:gd name="T4" fmla="*/ 7 w 40"/>
                  <a:gd name="T5" fmla="*/ 2 h 12"/>
                  <a:gd name="T6" fmla="*/ 8 w 40"/>
                  <a:gd name="T7" fmla="*/ 2 h 12"/>
                  <a:gd name="T8" fmla="*/ 9 w 40"/>
                  <a:gd name="T9" fmla="*/ 2 h 12"/>
                  <a:gd name="T10" fmla="*/ 10 w 40"/>
                  <a:gd name="T11" fmla="*/ 1 h 12"/>
                  <a:gd name="T12" fmla="*/ 11 w 40"/>
                  <a:gd name="T13" fmla="*/ 0 h 12"/>
                  <a:gd name="T14" fmla="*/ 13 w 40"/>
                  <a:gd name="T15" fmla="*/ 0 h 12"/>
                  <a:gd name="T16" fmla="*/ 15 w 40"/>
                  <a:gd name="T17" fmla="*/ 0 h 12"/>
                  <a:gd name="T18" fmla="*/ 16 w 40"/>
                  <a:gd name="T19" fmla="*/ 0 h 12"/>
                  <a:gd name="T20" fmla="*/ 17 w 40"/>
                  <a:gd name="T21" fmla="*/ 0 h 12"/>
                  <a:gd name="T22" fmla="*/ 18 w 40"/>
                  <a:gd name="T23" fmla="*/ 0 h 12"/>
                  <a:gd name="T24" fmla="*/ 19 w 40"/>
                  <a:gd name="T25" fmla="*/ 0 h 12"/>
                  <a:gd name="T26" fmla="*/ 21 w 40"/>
                  <a:gd name="T27" fmla="*/ 0 h 12"/>
                  <a:gd name="T28" fmla="*/ 23 w 40"/>
                  <a:gd name="T29" fmla="*/ 0 h 12"/>
                  <a:gd name="T30" fmla="*/ 25 w 40"/>
                  <a:gd name="T31" fmla="*/ 0 h 12"/>
                  <a:gd name="T32" fmla="*/ 27 w 40"/>
                  <a:gd name="T33" fmla="*/ 1 h 12"/>
                  <a:gd name="T34" fmla="*/ 28 w 40"/>
                  <a:gd name="T35" fmla="*/ 2 h 12"/>
                  <a:gd name="T36" fmla="*/ 29 w 40"/>
                  <a:gd name="T37" fmla="*/ 3 h 12"/>
                  <a:gd name="T38" fmla="*/ 31 w 40"/>
                  <a:gd name="T39" fmla="*/ 3 h 12"/>
                  <a:gd name="T40" fmla="*/ 33 w 40"/>
                  <a:gd name="T41" fmla="*/ 3 h 12"/>
                  <a:gd name="T42" fmla="*/ 36 w 40"/>
                  <a:gd name="T43" fmla="*/ 4 h 12"/>
                  <a:gd name="T44" fmla="*/ 39 w 40"/>
                  <a:gd name="T45" fmla="*/ 6 h 12"/>
                  <a:gd name="T46" fmla="*/ 40 w 40"/>
                  <a:gd name="T47" fmla="*/ 7 h 12"/>
                  <a:gd name="T48" fmla="*/ 39 w 40"/>
                  <a:gd name="T49" fmla="*/ 9 h 12"/>
                  <a:gd name="T50" fmla="*/ 38 w 40"/>
                  <a:gd name="T51" fmla="*/ 11 h 12"/>
                  <a:gd name="T52" fmla="*/ 36 w 40"/>
                  <a:gd name="T53" fmla="*/ 12 h 12"/>
                  <a:gd name="T54" fmla="*/ 33 w 40"/>
                  <a:gd name="T55" fmla="*/ 12 h 12"/>
                  <a:gd name="T56" fmla="*/ 30 w 40"/>
                  <a:gd name="T57" fmla="*/ 12 h 12"/>
                  <a:gd name="T58" fmla="*/ 29 w 40"/>
                  <a:gd name="T59" fmla="*/ 12 h 12"/>
                  <a:gd name="T60" fmla="*/ 27 w 40"/>
                  <a:gd name="T61" fmla="*/ 12 h 12"/>
                  <a:gd name="T62" fmla="*/ 26 w 40"/>
                  <a:gd name="T63" fmla="*/ 11 h 12"/>
                  <a:gd name="T64" fmla="*/ 25 w 40"/>
                  <a:gd name="T65" fmla="*/ 11 h 12"/>
                  <a:gd name="T66" fmla="*/ 24 w 40"/>
                  <a:gd name="T67" fmla="*/ 11 h 12"/>
                  <a:gd name="T68" fmla="*/ 23 w 40"/>
                  <a:gd name="T69" fmla="*/ 11 h 12"/>
                  <a:gd name="T70" fmla="*/ 21 w 40"/>
                  <a:gd name="T71" fmla="*/ 11 h 12"/>
                  <a:gd name="T72" fmla="*/ 20 w 40"/>
                  <a:gd name="T73" fmla="*/ 11 h 12"/>
                  <a:gd name="T74" fmla="*/ 18 w 40"/>
                  <a:gd name="T75" fmla="*/ 11 h 12"/>
                  <a:gd name="T76" fmla="*/ 17 w 40"/>
                  <a:gd name="T77" fmla="*/ 10 h 12"/>
                  <a:gd name="T78" fmla="*/ 15 w 40"/>
                  <a:gd name="T79" fmla="*/ 10 h 12"/>
                  <a:gd name="T80" fmla="*/ 15 w 40"/>
                  <a:gd name="T81" fmla="*/ 9 h 12"/>
                  <a:gd name="T82" fmla="*/ 14 w 40"/>
                  <a:gd name="T83" fmla="*/ 9 h 12"/>
                  <a:gd name="T84" fmla="*/ 13 w 40"/>
                  <a:gd name="T85" fmla="*/ 9 h 12"/>
                  <a:gd name="T86" fmla="*/ 11 w 40"/>
                  <a:gd name="T87" fmla="*/ 9 h 12"/>
                  <a:gd name="T88" fmla="*/ 10 w 40"/>
                  <a:gd name="T89" fmla="*/ 9 h 12"/>
                  <a:gd name="T90" fmla="*/ 8 w 40"/>
                  <a:gd name="T91" fmla="*/ 10 h 12"/>
                  <a:gd name="T92" fmla="*/ 6 w 40"/>
                  <a:gd name="T93" fmla="*/ 11 h 12"/>
                  <a:gd name="T94" fmla="*/ 4 w 40"/>
                  <a:gd name="T95" fmla="*/ 11 h 12"/>
                  <a:gd name="T96" fmla="*/ 2 w 40"/>
                  <a:gd name="T97" fmla="*/ 11 h 12"/>
                  <a:gd name="T98" fmla="*/ 0 w 40"/>
                  <a:gd name="T99" fmla="*/ 10 h 12"/>
                  <a:gd name="T100" fmla="*/ 0 w 40"/>
                  <a:gd name="T101" fmla="*/ 8 h 12"/>
                  <a:gd name="T102" fmla="*/ 0 w 40"/>
                  <a:gd name="T103" fmla="*/ 7 h 12"/>
                  <a:gd name="T104" fmla="*/ 1 w 40"/>
                  <a:gd name="T105" fmla="*/ 5 h 12"/>
                  <a:gd name="T106" fmla="*/ 3 w 40"/>
                  <a:gd name="T10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0" h="12">
                    <a:moveTo>
                      <a:pt x="4" y="3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3" y="3"/>
                    </a:lnTo>
                    <a:lnTo>
                      <a:pt x="35" y="3"/>
                    </a:lnTo>
                    <a:lnTo>
                      <a:pt x="36" y="4"/>
                    </a:lnTo>
                    <a:lnTo>
                      <a:pt x="38" y="5"/>
                    </a:lnTo>
                    <a:lnTo>
                      <a:pt x="39" y="6"/>
                    </a:lnTo>
                    <a:lnTo>
                      <a:pt x="39" y="6"/>
                    </a:lnTo>
                    <a:lnTo>
                      <a:pt x="40" y="7"/>
                    </a:lnTo>
                    <a:lnTo>
                      <a:pt x="40" y="8"/>
                    </a:lnTo>
                    <a:lnTo>
                      <a:pt x="39" y="9"/>
                    </a:lnTo>
                    <a:lnTo>
                      <a:pt x="39" y="10"/>
                    </a:lnTo>
                    <a:lnTo>
                      <a:pt x="38" y="11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4" y="12"/>
                    </a:lnTo>
                    <a:lnTo>
                      <a:pt x="33" y="12"/>
                    </a:lnTo>
                    <a:lnTo>
                      <a:pt x="31" y="12"/>
                    </a:lnTo>
                    <a:lnTo>
                      <a:pt x="30" y="12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7" y="12"/>
                    </a:lnTo>
                    <a:lnTo>
                      <a:pt x="27" y="11"/>
                    </a:lnTo>
                    <a:lnTo>
                      <a:pt x="26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4" y="11"/>
                    </a:lnTo>
                    <a:lnTo>
                      <a:pt x="24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2" y="11"/>
                    </a:lnTo>
                    <a:lnTo>
                      <a:pt x="21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7" y="11"/>
                    </a:lnTo>
                    <a:lnTo>
                      <a:pt x="17" y="10"/>
                    </a:lnTo>
                    <a:lnTo>
                      <a:pt x="16" y="10"/>
                    </a:lnTo>
                    <a:lnTo>
                      <a:pt x="15" y="10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2" y="9"/>
                    </a:lnTo>
                    <a:lnTo>
                      <a:pt x="11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9" y="10"/>
                    </a:lnTo>
                    <a:lnTo>
                      <a:pt x="8" y="10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68" name="Freeform 271"/>
              <p:cNvSpPr>
                <a:spLocks/>
              </p:cNvSpPr>
              <p:nvPr/>
            </p:nvSpPr>
            <p:spPr bwMode="auto">
              <a:xfrm>
                <a:off x="997" y="2758"/>
                <a:ext cx="53" cy="16"/>
              </a:xfrm>
              <a:custGeom>
                <a:avLst/>
                <a:gdLst>
                  <a:gd name="T0" fmla="*/ 24 w 53"/>
                  <a:gd name="T1" fmla="*/ 0 h 16"/>
                  <a:gd name="T2" fmla="*/ 53 w 53"/>
                  <a:gd name="T3" fmla="*/ 10 h 16"/>
                  <a:gd name="T4" fmla="*/ 17 w 53"/>
                  <a:gd name="T5" fmla="*/ 16 h 16"/>
                  <a:gd name="T6" fmla="*/ 0 w 53"/>
                  <a:gd name="T7" fmla="*/ 3 h 16"/>
                  <a:gd name="T8" fmla="*/ 24 w 53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16">
                    <a:moveTo>
                      <a:pt x="24" y="0"/>
                    </a:moveTo>
                    <a:lnTo>
                      <a:pt x="53" y="10"/>
                    </a:lnTo>
                    <a:lnTo>
                      <a:pt x="17" y="16"/>
                    </a:lnTo>
                    <a:lnTo>
                      <a:pt x="0" y="3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69" name="Freeform 272"/>
              <p:cNvSpPr>
                <a:spLocks/>
              </p:cNvSpPr>
              <p:nvPr/>
            </p:nvSpPr>
            <p:spPr bwMode="auto">
              <a:xfrm>
                <a:off x="1002" y="2760"/>
                <a:ext cx="41" cy="12"/>
              </a:xfrm>
              <a:custGeom>
                <a:avLst/>
                <a:gdLst>
                  <a:gd name="T0" fmla="*/ 19 w 41"/>
                  <a:gd name="T1" fmla="*/ 0 h 12"/>
                  <a:gd name="T2" fmla="*/ 41 w 41"/>
                  <a:gd name="T3" fmla="*/ 8 h 12"/>
                  <a:gd name="T4" fmla="*/ 12 w 41"/>
                  <a:gd name="T5" fmla="*/ 12 h 12"/>
                  <a:gd name="T6" fmla="*/ 0 w 41"/>
                  <a:gd name="T7" fmla="*/ 3 h 12"/>
                  <a:gd name="T8" fmla="*/ 19 w 4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2">
                    <a:moveTo>
                      <a:pt x="19" y="0"/>
                    </a:moveTo>
                    <a:lnTo>
                      <a:pt x="41" y="8"/>
                    </a:lnTo>
                    <a:lnTo>
                      <a:pt x="12" y="12"/>
                    </a:lnTo>
                    <a:lnTo>
                      <a:pt x="0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70" name="Freeform 273"/>
              <p:cNvSpPr>
                <a:spLocks/>
              </p:cNvSpPr>
              <p:nvPr/>
            </p:nvSpPr>
            <p:spPr bwMode="auto">
              <a:xfrm>
                <a:off x="939" y="2715"/>
                <a:ext cx="86" cy="52"/>
              </a:xfrm>
              <a:custGeom>
                <a:avLst/>
                <a:gdLst>
                  <a:gd name="T0" fmla="*/ 7 w 86"/>
                  <a:gd name="T1" fmla="*/ 8 h 52"/>
                  <a:gd name="T2" fmla="*/ 9 w 86"/>
                  <a:gd name="T3" fmla="*/ 6 h 52"/>
                  <a:gd name="T4" fmla="*/ 12 w 86"/>
                  <a:gd name="T5" fmla="*/ 4 h 52"/>
                  <a:gd name="T6" fmla="*/ 15 w 86"/>
                  <a:gd name="T7" fmla="*/ 2 h 52"/>
                  <a:gd name="T8" fmla="*/ 16 w 86"/>
                  <a:gd name="T9" fmla="*/ 2 h 52"/>
                  <a:gd name="T10" fmla="*/ 18 w 86"/>
                  <a:gd name="T11" fmla="*/ 1 h 52"/>
                  <a:gd name="T12" fmla="*/ 21 w 86"/>
                  <a:gd name="T13" fmla="*/ 1 h 52"/>
                  <a:gd name="T14" fmla="*/ 23 w 86"/>
                  <a:gd name="T15" fmla="*/ 0 h 52"/>
                  <a:gd name="T16" fmla="*/ 23 w 86"/>
                  <a:gd name="T17" fmla="*/ 0 h 52"/>
                  <a:gd name="T18" fmla="*/ 25 w 86"/>
                  <a:gd name="T19" fmla="*/ 0 h 52"/>
                  <a:gd name="T20" fmla="*/ 29 w 86"/>
                  <a:gd name="T21" fmla="*/ 0 h 52"/>
                  <a:gd name="T22" fmla="*/ 33 w 86"/>
                  <a:gd name="T23" fmla="*/ 0 h 52"/>
                  <a:gd name="T24" fmla="*/ 37 w 86"/>
                  <a:gd name="T25" fmla="*/ 0 h 52"/>
                  <a:gd name="T26" fmla="*/ 42 w 86"/>
                  <a:gd name="T27" fmla="*/ 0 h 52"/>
                  <a:gd name="T28" fmla="*/ 45 w 86"/>
                  <a:gd name="T29" fmla="*/ 0 h 52"/>
                  <a:gd name="T30" fmla="*/ 47 w 86"/>
                  <a:gd name="T31" fmla="*/ 0 h 52"/>
                  <a:gd name="T32" fmla="*/ 48 w 86"/>
                  <a:gd name="T33" fmla="*/ 0 h 52"/>
                  <a:gd name="T34" fmla="*/ 50 w 86"/>
                  <a:gd name="T35" fmla="*/ 1 h 52"/>
                  <a:gd name="T36" fmla="*/ 53 w 86"/>
                  <a:gd name="T37" fmla="*/ 1 h 52"/>
                  <a:gd name="T38" fmla="*/ 56 w 86"/>
                  <a:gd name="T39" fmla="*/ 2 h 52"/>
                  <a:gd name="T40" fmla="*/ 58 w 86"/>
                  <a:gd name="T41" fmla="*/ 3 h 52"/>
                  <a:gd name="T42" fmla="*/ 60 w 86"/>
                  <a:gd name="T43" fmla="*/ 5 h 52"/>
                  <a:gd name="T44" fmla="*/ 62 w 86"/>
                  <a:gd name="T45" fmla="*/ 6 h 52"/>
                  <a:gd name="T46" fmla="*/ 63 w 86"/>
                  <a:gd name="T47" fmla="*/ 7 h 52"/>
                  <a:gd name="T48" fmla="*/ 64 w 86"/>
                  <a:gd name="T49" fmla="*/ 9 h 52"/>
                  <a:gd name="T50" fmla="*/ 68 w 86"/>
                  <a:gd name="T51" fmla="*/ 16 h 52"/>
                  <a:gd name="T52" fmla="*/ 73 w 86"/>
                  <a:gd name="T53" fmla="*/ 24 h 52"/>
                  <a:gd name="T54" fmla="*/ 76 w 86"/>
                  <a:gd name="T55" fmla="*/ 33 h 52"/>
                  <a:gd name="T56" fmla="*/ 86 w 86"/>
                  <a:gd name="T57" fmla="*/ 46 h 52"/>
                  <a:gd name="T58" fmla="*/ 75 w 86"/>
                  <a:gd name="T59" fmla="*/ 47 h 52"/>
                  <a:gd name="T60" fmla="*/ 75 w 86"/>
                  <a:gd name="T61" fmla="*/ 49 h 52"/>
                  <a:gd name="T62" fmla="*/ 73 w 86"/>
                  <a:gd name="T63" fmla="*/ 52 h 52"/>
                  <a:gd name="T64" fmla="*/ 72 w 86"/>
                  <a:gd name="T65" fmla="*/ 51 h 52"/>
                  <a:gd name="T66" fmla="*/ 71 w 86"/>
                  <a:gd name="T67" fmla="*/ 51 h 52"/>
                  <a:gd name="T68" fmla="*/ 70 w 86"/>
                  <a:gd name="T69" fmla="*/ 47 h 52"/>
                  <a:gd name="T70" fmla="*/ 69 w 86"/>
                  <a:gd name="T71" fmla="*/ 40 h 52"/>
                  <a:gd name="T72" fmla="*/ 67 w 86"/>
                  <a:gd name="T73" fmla="*/ 39 h 52"/>
                  <a:gd name="T74" fmla="*/ 65 w 86"/>
                  <a:gd name="T75" fmla="*/ 36 h 52"/>
                  <a:gd name="T76" fmla="*/ 62 w 86"/>
                  <a:gd name="T77" fmla="*/ 30 h 52"/>
                  <a:gd name="T78" fmla="*/ 57 w 86"/>
                  <a:gd name="T79" fmla="*/ 24 h 52"/>
                  <a:gd name="T80" fmla="*/ 56 w 86"/>
                  <a:gd name="T81" fmla="*/ 39 h 52"/>
                  <a:gd name="T82" fmla="*/ 14 w 86"/>
                  <a:gd name="T83" fmla="*/ 24 h 52"/>
                  <a:gd name="T84" fmla="*/ 13 w 86"/>
                  <a:gd name="T85" fmla="*/ 29 h 52"/>
                  <a:gd name="T86" fmla="*/ 13 w 86"/>
                  <a:gd name="T87" fmla="*/ 43 h 52"/>
                  <a:gd name="T88" fmla="*/ 1 w 86"/>
                  <a:gd name="T89" fmla="*/ 44 h 52"/>
                  <a:gd name="T90" fmla="*/ 0 w 86"/>
                  <a:gd name="T91" fmla="*/ 37 h 52"/>
                  <a:gd name="T92" fmla="*/ 1 w 86"/>
                  <a:gd name="T93" fmla="*/ 27 h 52"/>
                  <a:gd name="T94" fmla="*/ 3 w 86"/>
                  <a:gd name="T95" fmla="*/ 1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6" h="52">
                    <a:moveTo>
                      <a:pt x="6" y="10"/>
                    </a:moveTo>
                    <a:lnTo>
                      <a:pt x="7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12" y="4"/>
                    </a:lnTo>
                    <a:lnTo>
                      <a:pt x="13" y="3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7" y="3"/>
                    </a:lnTo>
                    <a:lnTo>
                      <a:pt x="58" y="3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6"/>
                    </a:lnTo>
                    <a:lnTo>
                      <a:pt x="62" y="7"/>
                    </a:lnTo>
                    <a:lnTo>
                      <a:pt x="63" y="7"/>
                    </a:lnTo>
                    <a:lnTo>
                      <a:pt x="63" y="7"/>
                    </a:lnTo>
                    <a:lnTo>
                      <a:pt x="64" y="9"/>
                    </a:lnTo>
                    <a:lnTo>
                      <a:pt x="66" y="12"/>
                    </a:lnTo>
                    <a:lnTo>
                      <a:pt x="68" y="16"/>
                    </a:lnTo>
                    <a:lnTo>
                      <a:pt x="70" y="20"/>
                    </a:lnTo>
                    <a:lnTo>
                      <a:pt x="73" y="24"/>
                    </a:lnTo>
                    <a:lnTo>
                      <a:pt x="75" y="28"/>
                    </a:lnTo>
                    <a:lnTo>
                      <a:pt x="76" y="33"/>
                    </a:lnTo>
                    <a:lnTo>
                      <a:pt x="78" y="36"/>
                    </a:lnTo>
                    <a:lnTo>
                      <a:pt x="86" y="46"/>
                    </a:lnTo>
                    <a:lnTo>
                      <a:pt x="79" y="51"/>
                    </a:lnTo>
                    <a:lnTo>
                      <a:pt x="75" y="47"/>
                    </a:lnTo>
                    <a:lnTo>
                      <a:pt x="75" y="48"/>
                    </a:lnTo>
                    <a:lnTo>
                      <a:pt x="75" y="49"/>
                    </a:lnTo>
                    <a:lnTo>
                      <a:pt x="74" y="51"/>
                    </a:lnTo>
                    <a:lnTo>
                      <a:pt x="73" y="52"/>
                    </a:lnTo>
                    <a:lnTo>
                      <a:pt x="72" y="52"/>
                    </a:lnTo>
                    <a:lnTo>
                      <a:pt x="72" y="51"/>
                    </a:lnTo>
                    <a:lnTo>
                      <a:pt x="71" y="51"/>
                    </a:lnTo>
                    <a:lnTo>
                      <a:pt x="71" y="51"/>
                    </a:lnTo>
                    <a:lnTo>
                      <a:pt x="71" y="50"/>
                    </a:lnTo>
                    <a:lnTo>
                      <a:pt x="70" y="47"/>
                    </a:lnTo>
                    <a:lnTo>
                      <a:pt x="70" y="44"/>
                    </a:lnTo>
                    <a:lnTo>
                      <a:pt x="69" y="40"/>
                    </a:lnTo>
                    <a:lnTo>
                      <a:pt x="67" y="40"/>
                    </a:lnTo>
                    <a:lnTo>
                      <a:pt x="67" y="39"/>
                    </a:lnTo>
                    <a:lnTo>
                      <a:pt x="67" y="38"/>
                    </a:lnTo>
                    <a:lnTo>
                      <a:pt x="65" y="36"/>
                    </a:lnTo>
                    <a:lnTo>
                      <a:pt x="64" y="33"/>
                    </a:lnTo>
                    <a:lnTo>
                      <a:pt x="62" y="30"/>
                    </a:lnTo>
                    <a:lnTo>
                      <a:pt x="60" y="27"/>
                    </a:lnTo>
                    <a:lnTo>
                      <a:pt x="57" y="24"/>
                    </a:lnTo>
                    <a:lnTo>
                      <a:pt x="54" y="22"/>
                    </a:lnTo>
                    <a:lnTo>
                      <a:pt x="56" y="39"/>
                    </a:lnTo>
                    <a:lnTo>
                      <a:pt x="15" y="43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3" y="29"/>
                    </a:lnTo>
                    <a:lnTo>
                      <a:pt x="12" y="35"/>
                    </a:lnTo>
                    <a:lnTo>
                      <a:pt x="13" y="43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1" y="41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1" y="27"/>
                    </a:lnTo>
                    <a:lnTo>
                      <a:pt x="2" y="21"/>
                    </a:lnTo>
                    <a:lnTo>
                      <a:pt x="3" y="15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71" name="Freeform 274"/>
              <p:cNvSpPr>
                <a:spLocks/>
              </p:cNvSpPr>
              <p:nvPr/>
            </p:nvSpPr>
            <p:spPr bwMode="auto">
              <a:xfrm>
                <a:off x="1009" y="2753"/>
                <a:ext cx="13" cy="11"/>
              </a:xfrm>
              <a:custGeom>
                <a:avLst/>
                <a:gdLst>
                  <a:gd name="T0" fmla="*/ 0 w 13"/>
                  <a:gd name="T1" fmla="*/ 1 h 11"/>
                  <a:gd name="T2" fmla="*/ 1 w 13"/>
                  <a:gd name="T3" fmla="*/ 4 h 11"/>
                  <a:gd name="T4" fmla="*/ 1 w 13"/>
                  <a:gd name="T5" fmla="*/ 7 h 11"/>
                  <a:gd name="T6" fmla="*/ 2 w 13"/>
                  <a:gd name="T7" fmla="*/ 10 h 11"/>
                  <a:gd name="T8" fmla="*/ 3 w 13"/>
                  <a:gd name="T9" fmla="*/ 11 h 11"/>
                  <a:gd name="T10" fmla="*/ 3 w 13"/>
                  <a:gd name="T11" fmla="*/ 10 h 11"/>
                  <a:gd name="T12" fmla="*/ 4 w 13"/>
                  <a:gd name="T13" fmla="*/ 9 h 11"/>
                  <a:gd name="T14" fmla="*/ 4 w 13"/>
                  <a:gd name="T15" fmla="*/ 7 h 11"/>
                  <a:gd name="T16" fmla="*/ 4 w 13"/>
                  <a:gd name="T17" fmla="*/ 6 h 11"/>
                  <a:gd name="T18" fmla="*/ 9 w 13"/>
                  <a:gd name="T19" fmla="*/ 10 h 11"/>
                  <a:gd name="T20" fmla="*/ 13 w 13"/>
                  <a:gd name="T21" fmla="*/ 8 h 11"/>
                  <a:gd name="T22" fmla="*/ 7 w 13"/>
                  <a:gd name="T23" fmla="*/ 0 h 11"/>
                  <a:gd name="T24" fmla="*/ 0 w 13"/>
                  <a:gd name="T2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1">
                    <a:moveTo>
                      <a:pt x="0" y="1"/>
                    </a:moveTo>
                    <a:lnTo>
                      <a:pt x="1" y="4"/>
                    </a:lnTo>
                    <a:lnTo>
                      <a:pt x="1" y="7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9" y="10"/>
                    </a:lnTo>
                    <a:lnTo>
                      <a:pt x="13" y="8"/>
                    </a:lnTo>
                    <a:lnTo>
                      <a:pt x="7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72" name="Freeform 275"/>
              <p:cNvSpPr>
                <a:spLocks/>
              </p:cNvSpPr>
              <p:nvPr/>
            </p:nvSpPr>
            <p:spPr bwMode="auto">
              <a:xfrm>
                <a:off x="942" y="2718"/>
                <a:ext cx="72" cy="40"/>
              </a:xfrm>
              <a:custGeom>
                <a:avLst/>
                <a:gdLst>
                  <a:gd name="T0" fmla="*/ 54 w 72"/>
                  <a:gd name="T1" fmla="*/ 2 h 40"/>
                  <a:gd name="T2" fmla="*/ 52 w 72"/>
                  <a:gd name="T3" fmla="*/ 1 h 40"/>
                  <a:gd name="T4" fmla="*/ 50 w 72"/>
                  <a:gd name="T5" fmla="*/ 1 h 40"/>
                  <a:gd name="T6" fmla="*/ 48 w 72"/>
                  <a:gd name="T7" fmla="*/ 0 h 40"/>
                  <a:gd name="T8" fmla="*/ 41 w 72"/>
                  <a:gd name="T9" fmla="*/ 0 h 40"/>
                  <a:gd name="T10" fmla="*/ 23 w 72"/>
                  <a:gd name="T11" fmla="*/ 0 h 40"/>
                  <a:gd name="T12" fmla="*/ 16 w 72"/>
                  <a:gd name="T13" fmla="*/ 0 h 40"/>
                  <a:gd name="T14" fmla="*/ 13 w 72"/>
                  <a:gd name="T15" fmla="*/ 1 h 40"/>
                  <a:gd name="T16" fmla="*/ 10 w 72"/>
                  <a:gd name="T17" fmla="*/ 3 h 40"/>
                  <a:gd name="T18" fmla="*/ 7 w 72"/>
                  <a:gd name="T19" fmla="*/ 5 h 40"/>
                  <a:gd name="T20" fmla="*/ 3 w 72"/>
                  <a:gd name="T21" fmla="*/ 12 h 40"/>
                  <a:gd name="T22" fmla="*/ 0 w 72"/>
                  <a:gd name="T23" fmla="*/ 23 h 40"/>
                  <a:gd name="T24" fmla="*/ 0 w 72"/>
                  <a:gd name="T25" fmla="*/ 33 h 40"/>
                  <a:gd name="T26" fmla="*/ 1 w 72"/>
                  <a:gd name="T27" fmla="*/ 39 h 40"/>
                  <a:gd name="T28" fmla="*/ 7 w 72"/>
                  <a:gd name="T29" fmla="*/ 39 h 40"/>
                  <a:gd name="T30" fmla="*/ 8 w 72"/>
                  <a:gd name="T31" fmla="*/ 26 h 40"/>
                  <a:gd name="T32" fmla="*/ 10 w 72"/>
                  <a:gd name="T33" fmla="*/ 19 h 40"/>
                  <a:gd name="T34" fmla="*/ 12 w 72"/>
                  <a:gd name="T35" fmla="*/ 17 h 40"/>
                  <a:gd name="T36" fmla="*/ 13 w 72"/>
                  <a:gd name="T37" fmla="*/ 16 h 40"/>
                  <a:gd name="T38" fmla="*/ 15 w 72"/>
                  <a:gd name="T39" fmla="*/ 38 h 40"/>
                  <a:gd name="T40" fmla="*/ 18 w 72"/>
                  <a:gd name="T41" fmla="*/ 38 h 40"/>
                  <a:gd name="T42" fmla="*/ 23 w 72"/>
                  <a:gd name="T43" fmla="*/ 37 h 40"/>
                  <a:gd name="T44" fmla="*/ 30 w 72"/>
                  <a:gd name="T45" fmla="*/ 37 h 40"/>
                  <a:gd name="T46" fmla="*/ 36 w 72"/>
                  <a:gd name="T47" fmla="*/ 36 h 40"/>
                  <a:gd name="T48" fmla="*/ 42 w 72"/>
                  <a:gd name="T49" fmla="*/ 36 h 40"/>
                  <a:gd name="T50" fmla="*/ 47 w 72"/>
                  <a:gd name="T51" fmla="*/ 35 h 40"/>
                  <a:gd name="T52" fmla="*/ 50 w 72"/>
                  <a:gd name="T53" fmla="*/ 35 h 40"/>
                  <a:gd name="T54" fmla="*/ 48 w 72"/>
                  <a:gd name="T55" fmla="*/ 15 h 40"/>
                  <a:gd name="T56" fmla="*/ 50 w 72"/>
                  <a:gd name="T57" fmla="*/ 16 h 40"/>
                  <a:gd name="T58" fmla="*/ 55 w 72"/>
                  <a:gd name="T59" fmla="*/ 19 h 40"/>
                  <a:gd name="T60" fmla="*/ 60 w 72"/>
                  <a:gd name="T61" fmla="*/ 25 h 40"/>
                  <a:gd name="T62" fmla="*/ 65 w 72"/>
                  <a:gd name="T63" fmla="*/ 34 h 40"/>
                  <a:gd name="T64" fmla="*/ 69 w 72"/>
                  <a:gd name="T65" fmla="*/ 25 h 40"/>
                  <a:gd name="T66" fmla="*/ 63 w 72"/>
                  <a:gd name="T67" fmla="*/ 13 h 40"/>
                  <a:gd name="T68" fmla="*/ 58 w 72"/>
                  <a:gd name="T69" fmla="*/ 6 h 40"/>
                  <a:gd name="T70" fmla="*/ 55 w 72"/>
                  <a:gd name="T71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2" h="40">
                    <a:moveTo>
                      <a:pt x="54" y="2"/>
                    </a:moveTo>
                    <a:lnTo>
                      <a:pt x="54" y="2"/>
                    </a:lnTo>
                    <a:lnTo>
                      <a:pt x="53" y="2"/>
                    </a:lnTo>
                    <a:lnTo>
                      <a:pt x="52" y="1"/>
                    </a:lnTo>
                    <a:lnTo>
                      <a:pt x="51" y="1"/>
                    </a:lnTo>
                    <a:lnTo>
                      <a:pt x="50" y="1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1" y="0"/>
                    </a:lnTo>
                    <a:lnTo>
                      <a:pt x="34" y="19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3" y="12"/>
                    </a:lnTo>
                    <a:lnTo>
                      <a:pt x="1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37"/>
                    </a:lnTo>
                    <a:lnTo>
                      <a:pt x="1" y="39"/>
                    </a:lnTo>
                    <a:lnTo>
                      <a:pt x="1" y="40"/>
                    </a:lnTo>
                    <a:lnTo>
                      <a:pt x="7" y="39"/>
                    </a:lnTo>
                    <a:lnTo>
                      <a:pt x="7" y="32"/>
                    </a:lnTo>
                    <a:lnTo>
                      <a:pt x="8" y="26"/>
                    </a:lnTo>
                    <a:lnTo>
                      <a:pt x="9" y="22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2" y="17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4" y="38"/>
                    </a:lnTo>
                    <a:lnTo>
                      <a:pt x="15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3" y="37"/>
                    </a:lnTo>
                    <a:lnTo>
                      <a:pt x="27" y="37"/>
                    </a:lnTo>
                    <a:lnTo>
                      <a:pt x="30" y="37"/>
                    </a:lnTo>
                    <a:lnTo>
                      <a:pt x="33" y="37"/>
                    </a:lnTo>
                    <a:lnTo>
                      <a:pt x="36" y="36"/>
                    </a:lnTo>
                    <a:lnTo>
                      <a:pt x="39" y="36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7" y="35"/>
                    </a:lnTo>
                    <a:lnTo>
                      <a:pt x="49" y="35"/>
                    </a:lnTo>
                    <a:lnTo>
                      <a:pt x="50" y="35"/>
                    </a:lnTo>
                    <a:lnTo>
                      <a:pt x="50" y="35"/>
                    </a:lnTo>
                    <a:lnTo>
                      <a:pt x="48" y="15"/>
                    </a:lnTo>
                    <a:lnTo>
                      <a:pt x="49" y="16"/>
                    </a:lnTo>
                    <a:lnTo>
                      <a:pt x="50" y="16"/>
                    </a:lnTo>
                    <a:lnTo>
                      <a:pt x="52" y="17"/>
                    </a:lnTo>
                    <a:lnTo>
                      <a:pt x="55" y="19"/>
                    </a:lnTo>
                    <a:lnTo>
                      <a:pt x="58" y="21"/>
                    </a:lnTo>
                    <a:lnTo>
                      <a:pt x="60" y="25"/>
                    </a:lnTo>
                    <a:lnTo>
                      <a:pt x="63" y="29"/>
                    </a:lnTo>
                    <a:lnTo>
                      <a:pt x="65" y="34"/>
                    </a:lnTo>
                    <a:lnTo>
                      <a:pt x="72" y="33"/>
                    </a:lnTo>
                    <a:lnTo>
                      <a:pt x="69" y="25"/>
                    </a:lnTo>
                    <a:lnTo>
                      <a:pt x="66" y="18"/>
                    </a:lnTo>
                    <a:lnTo>
                      <a:pt x="63" y="13"/>
                    </a:lnTo>
                    <a:lnTo>
                      <a:pt x="60" y="9"/>
                    </a:lnTo>
                    <a:lnTo>
                      <a:pt x="58" y="6"/>
                    </a:lnTo>
                    <a:lnTo>
                      <a:pt x="56" y="4"/>
                    </a:lnTo>
                    <a:lnTo>
                      <a:pt x="55" y="3"/>
                    </a:lnTo>
                    <a:lnTo>
                      <a:pt x="54" y="2"/>
                    </a:lnTo>
                    <a:close/>
                  </a:path>
                </a:pathLst>
              </a:custGeom>
              <a:solidFill>
                <a:srgbClr val="59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73" name="Freeform 276"/>
              <p:cNvSpPr>
                <a:spLocks/>
              </p:cNvSpPr>
              <p:nvPr/>
            </p:nvSpPr>
            <p:spPr bwMode="auto">
              <a:xfrm>
                <a:off x="959" y="2717"/>
                <a:ext cx="29" cy="20"/>
              </a:xfrm>
              <a:custGeom>
                <a:avLst/>
                <a:gdLst>
                  <a:gd name="T0" fmla="*/ 4 w 29"/>
                  <a:gd name="T1" fmla="*/ 6 h 20"/>
                  <a:gd name="T2" fmla="*/ 0 w 29"/>
                  <a:gd name="T3" fmla="*/ 4 h 20"/>
                  <a:gd name="T4" fmla="*/ 3 w 29"/>
                  <a:gd name="T5" fmla="*/ 0 h 20"/>
                  <a:gd name="T6" fmla="*/ 5 w 29"/>
                  <a:gd name="T7" fmla="*/ 0 h 20"/>
                  <a:gd name="T8" fmla="*/ 3 w 29"/>
                  <a:gd name="T9" fmla="*/ 3 h 20"/>
                  <a:gd name="T10" fmla="*/ 6 w 29"/>
                  <a:gd name="T11" fmla="*/ 6 h 20"/>
                  <a:gd name="T12" fmla="*/ 6 w 29"/>
                  <a:gd name="T13" fmla="*/ 6 h 20"/>
                  <a:gd name="T14" fmla="*/ 5 w 29"/>
                  <a:gd name="T15" fmla="*/ 7 h 20"/>
                  <a:gd name="T16" fmla="*/ 4 w 29"/>
                  <a:gd name="T17" fmla="*/ 8 h 20"/>
                  <a:gd name="T18" fmla="*/ 4 w 29"/>
                  <a:gd name="T19" fmla="*/ 9 h 20"/>
                  <a:gd name="T20" fmla="*/ 16 w 29"/>
                  <a:gd name="T21" fmla="*/ 17 h 20"/>
                  <a:gd name="T22" fmla="*/ 26 w 29"/>
                  <a:gd name="T23" fmla="*/ 8 h 20"/>
                  <a:gd name="T24" fmla="*/ 24 w 29"/>
                  <a:gd name="T25" fmla="*/ 6 h 20"/>
                  <a:gd name="T26" fmla="*/ 27 w 29"/>
                  <a:gd name="T27" fmla="*/ 3 h 20"/>
                  <a:gd name="T28" fmla="*/ 25 w 29"/>
                  <a:gd name="T29" fmla="*/ 0 h 20"/>
                  <a:gd name="T30" fmla="*/ 27 w 29"/>
                  <a:gd name="T31" fmla="*/ 0 h 20"/>
                  <a:gd name="T32" fmla="*/ 29 w 29"/>
                  <a:gd name="T33" fmla="*/ 4 h 20"/>
                  <a:gd name="T34" fmla="*/ 26 w 29"/>
                  <a:gd name="T35" fmla="*/ 6 h 20"/>
                  <a:gd name="T36" fmla="*/ 28 w 29"/>
                  <a:gd name="T37" fmla="*/ 9 h 20"/>
                  <a:gd name="T38" fmla="*/ 17 w 29"/>
                  <a:gd name="T39" fmla="*/ 20 h 20"/>
                  <a:gd name="T40" fmla="*/ 1 w 29"/>
                  <a:gd name="T41" fmla="*/ 9 h 20"/>
                  <a:gd name="T42" fmla="*/ 4 w 29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" h="20">
                    <a:moveTo>
                      <a:pt x="4" y="6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16" y="17"/>
                    </a:lnTo>
                    <a:lnTo>
                      <a:pt x="26" y="8"/>
                    </a:lnTo>
                    <a:lnTo>
                      <a:pt x="24" y="6"/>
                    </a:lnTo>
                    <a:lnTo>
                      <a:pt x="27" y="3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4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17" y="20"/>
                    </a:lnTo>
                    <a:lnTo>
                      <a:pt x="1" y="9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74" name="Freeform 277"/>
              <p:cNvSpPr>
                <a:spLocks/>
              </p:cNvSpPr>
              <p:nvPr/>
            </p:nvSpPr>
            <p:spPr bwMode="auto">
              <a:xfrm>
                <a:off x="967" y="2718"/>
                <a:ext cx="14" cy="15"/>
              </a:xfrm>
              <a:custGeom>
                <a:avLst/>
                <a:gdLst>
                  <a:gd name="T0" fmla="*/ 14 w 14"/>
                  <a:gd name="T1" fmla="*/ 0 h 15"/>
                  <a:gd name="T2" fmla="*/ 0 w 14"/>
                  <a:gd name="T3" fmla="*/ 0 h 15"/>
                  <a:gd name="T4" fmla="*/ 8 w 14"/>
                  <a:gd name="T5" fmla="*/ 15 h 15"/>
                  <a:gd name="T6" fmla="*/ 14 w 14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5">
                    <a:moveTo>
                      <a:pt x="14" y="0"/>
                    </a:moveTo>
                    <a:lnTo>
                      <a:pt x="0" y="0"/>
                    </a:lnTo>
                    <a:lnTo>
                      <a:pt x="8" y="1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75" name="Freeform 278"/>
              <p:cNvSpPr>
                <a:spLocks/>
              </p:cNvSpPr>
              <p:nvPr/>
            </p:nvSpPr>
            <p:spPr bwMode="auto">
              <a:xfrm>
                <a:off x="971" y="2716"/>
                <a:ext cx="7" cy="18"/>
              </a:xfrm>
              <a:custGeom>
                <a:avLst/>
                <a:gdLst>
                  <a:gd name="T0" fmla="*/ 4 w 7"/>
                  <a:gd name="T1" fmla="*/ 18 h 18"/>
                  <a:gd name="T2" fmla="*/ 0 w 7"/>
                  <a:gd name="T3" fmla="*/ 11 h 18"/>
                  <a:gd name="T4" fmla="*/ 2 w 7"/>
                  <a:gd name="T5" fmla="*/ 4 h 18"/>
                  <a:gd name="T6" fmla="*/ 2 w 7"/>
                  <a:gd name="T7" fmla="*/ 4 h 18"/>
                  <a:gd name="T8" fmla="*/ 2 w 7"/>
                  <a:gd name="T9" fmla="*/ 4 h 18"/>
                  <a:gd name="T10" fmla="*/ 1 w 7"/>
                  <a:gd name="T11" fmla="*/ 3 h 18"/>
                  <a:gd name="T12" fmla="*/ 1 w 7"/>
                  <a:gd name="T13" fmla="*/ 2 h 18"/>
                  <a:gd name="T14" fmla="*/ 1 w 7"/>
                  <a:gd name="T15" fmla="*/ 2 h 18"/>
                  <a:gd name="T16" fmla="*/ 2 w 7"/>
                  <a:gd name="T17" fmla="*/ 1 h 18"/>
                  <a:gd name="T18" fmla="*/ 3 w 7"/>
                  <a:gd name="T19" fmla="*/ 0 h 18"/>
                  <a:gd name="T20" fmla="*/ 3 w 7"/>
                  <a:gd name="T21" fmla="*/ 0 h 18"/>
                  <a:gd name="T22" fmla="*/ 4 w 7"/>
                  <a:gd name="T23" fmla="*/ 0 h 18"/>
                  <a:gd name="T24" fmla="*/ 5 w 7"/>
                  <a:gd name="T25" fmla="*/ 1 h 18"/>
                  <a:gd name="T26" fmla="*/ 5 w 7"/>
                  <a:gd name="T27" fmla="*/ 2 h 18"/>
                  <a:gd name="T28" fmla="*/ 6 w 7"/>
                  <a:gd name="T29" fmla="*/ 2 h 18"/>
                  <a:gd name="T30" fmla="*/ 5 w 7"/>
                  <a:gd name="T31" fmla="*/ 3 h 18"/>
                  <a:gd name="T32" fmla="*/ 5 w 7"/>
                  <a:gd name="T33" fmla="*/ 4 h 18"/>
                  <a:gd name="T34" fmla="*/ 5 w 7"/>
                  <a:gd name="T35" fmla="*/ 4 h 18"/>
                  <a:gd name="T36" fmla="*/ 5 w 7"/>
                  <a:gd name="T37" fmla="*/ 4 h 18"/>
                  <a:gd name="T38" fmla="*/ 7 w 7"/>
                  <a:gd name="T39" fmla="*/ 11 h 18"/>
                  <a:gd name="T40" fmla="*/ 4 w 7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8">
                    <a:moveTo>
                      <a:pt x="4" y="18"/>
                    </a:moveTo>
                    <a:lnTo>
                      <a:pt x="0" y="11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11"/>
                    </a:lnTo>
                    <a:lnTo>
                      <a:pt x="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76" name="Freeform 279"/>
              <p:cNvSpPr>
                <a:spLocks/>
              </p:cNvSpPr>
              <p:nvPr/>
            </p:nvSpPr>
            <p:spPr bwMode="auto">
              <a:xfrm>
                <a:off x="974" y="2740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3 w 4"/>
                  <a:gd name="T5" fmla="*/ 3 h 4"/>
                  <a:gd name="T6" fmla="*/ 3 w 4"/>
                  <a:gd name="T7" fmla="*/ 3 h 4"/>
                  <a:gd name="T8" fmla="*/ 4 w 4"/>
                  <a:gd name="T9" fmla="*/ 2 h 4"/>
                  <a:gd name="T10" fmla="*/ 3 w 4"/>
                  <a:gd name="T11" fmla="*/ 1 h 4"/>
                  <a:gd name="T12" fmla="*/ 3 w 4"/>
                  <a:gd name="T13" fmla="*/ 1 h 4"/>
                  <a:gd name="T14" fmla="*/ 2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1 w 4"/>
                  <a:gd name="T21" fmla="*/ 1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1 w 4"/>
                  <a:gd name="T29" fmla="*/ 3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77" name="Freeform 280"/>
              <p:cNvSpPr>
                <a:spLocks/>
              </p:cNvSpPr>
              <p:nvPr/>
            </p:nvSpPr>
            <p:spPr bwMode="auto">
              <a:xfrm>
                <a:off x="974" y="2747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3 w 4"/>
                  <a:gd name="T5" fmla="*/ 3 h 4"/>
                  <a:gd name="T6" fmla="*/ 3 w 4"/>
                  <a:gd name="T7" fmla="*/ 3 h 4"/>
                  <a:gd name="T8" fmla="*/ 4 w 4"/>
                  <a:gd name="T9" fmla="*/ 2 h 4"/>
                  <a:gd name="T10" fmla="*/ 3 w 4"/>
                  <a:gd name="T11" fmla="*/ 1 h 4"/>
                  <a:gd name="T12" fmla="*/ 3 w 4"/>
                  <a:gd name="T13" fmla="*/ 1 h 4"/>
                  <a:gd name="T14" fmla="*/ 2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1 w 4"/>
                  <a:gd name="T21" fmla="*/ 1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1 w 4"/>
                  <a:gd name="T29" fmla="*/ 3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78" name="Freeform 281"/>
              <p:cNvSpPr>
                <a:spLocks/>
              </p:cNvSpPr>
              <p:nvPr/>
            </p:nvSpPr>
            <p:spPr bwMode="auto">
              <a:xfrm>
                <a:off x="978" y="2681"/>
                <a:ext cx="10" cy="14"/>
              </a:xfrm>
              <a:custGeom>
                <a:avLst/>
                <a:gdLst>
                  <a:gd name="T0" fmla="*/ 8 w 10"/>
                  <a:gd name="T1" fmla="*/ 12 h 14"/>
                  <a:gd name="T2" fmla="*/ 4 w 10"/>
                  <a:gd name="T3" fmla="*/ 4 h 14"/>
                  <a:gd name="T4" fmla="*/ 4 w 10"/>
                  <a:gd name="T5" fmla="*/ 0 h 14"/>
                  <a:gd name="T6" fmla="*/ 10 w 10"/>
                  <a:gd name="T7" fmla="*/ 14 h 14"/>
                  <a:gd name="T8" fmla="*/ 0 w 10"/>
                  <a:gd name="T9" fmla="*/ 13 h 14"/>
                  <a:gd name="T10" fmla="*/ 0 w 10"/>
                  <a:gd name="T11" fmla="*/ 12 h 14"/>
                  <a:gd name="T12" fmla="*/ 8 w 10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8" y="12"/>
                    </a:moveTo>
                    <a:lnTo>
                      <a:pt x="4" y="4"/>
                    </a:lnTo>
                    <a:lnTo>
                      <a:pt x="4" y="0"/>
                    </a:lnTo>
                    <a:lnTo>
                      <a:pt x="10" y="14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79" name="Freeform 282"/>
              <p:cNvSpPr>
                <a:spLocks/>
              </p:cNvSpPr>
              <p:nvPr/>
            </p:nvSpPr>
            <p:spPr bwMode="auto">
              <a:xfrm>
                <a:off x="987" y="2682"/>
                <a:ext cx="3" cy="5"/>
              </a:xfrm>
              <a:custGeom>
                <a:avLst/>
                <a:gdLst>
                  <a:gd name="T0" fmla="*/ 0 w 3"/>
                  <a:gd name="T1" fmla="*/ 5 h 5"/>
                  <a:gd name="T2" fmla="*/ 0 w 3"/>
                  <a:gd name="T3" fmla="*/ 5 h 5"/>
                  <a:gd name="T4" fmla="*/ 0 w 3"/>
                  <a:gd name="T5" fmla="*/ 4 h 5"/>
                  <a:gd name="T6" fmla="*/ 0 w 3"/>
                  <a:gd name="T7" fmla="*/ 3 h 5"/>
                  <a:gd name="T8" fmla="*/ 0 w 3"/>
                  <a:gd name="T9" fmla="*/ 2 h 5"/>
                  <a:gd name="T10" fmla="*/ 0 w 3"/>
                  <a:gd name="T11" fmla="*/ 1 h 5"/>
                  <a:gd name="T12" fmla="*/ 1 w 3"/>
                  <a:gd name="T13" fmla="*/ 0 h 5"/>
                  <a:gd name="T14" fmla="*/ 2 w 3"/>
                  <a:gd name="T15" fmla="*/ 0 h 5"/>
                  <a:gd name="T16" fmla="*/ 3 w 3"/>
                  <a:gd name="T17" fmla="*/ 0 h 5"/>
                  <a:gd name="T18" fmla="*/ 3 w 3"/>
                  <a:gd name="T19" fmla="*/ 0 h 5"/>
                  <a:gd name="T20" fmla="*/ 3 w 3"/>
                  <a:gd name="T21" fmla="*/ 1 h 5"/>
                  <a:gd name="T22" fmla="*/ 3 w 3"/>
                  <a:gd name="T23" fmla="*/ 2 h 5"/>
                  <a:gd name="T24" fmla="*/ 3 w 3"/>
                  <a:gd name="T25" fmla="*/ 3 h 5"/>
                  <a:gd name="T26" fmla="*/ 2 w 3"/>
                  <a:gd name="T27" fmla="*/ 4 h 5"/>
                  <a:gd name="T28" fmla="*/ 2 w 3"/>
                  <a:gd name="T29" fmla="*/ 5 h 5"/>
                  <a:gd name="T30" fmla="*/ 1 w 3"/>
                  <a:gd name="T31" fmla="*/ 5 h 5"/>
                  <a:gd name="T32" fmla="*/ 0 w 3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80" name="Freeform 283"/>
              <p:cNvSpPr>
                <a:spLocks/>
              </p:cNvSpPr>
              <p:nvPr/>
            </p:nvSpPr>
            <p:spPr bwMode="auto">
              <a:xfrm>
                <a:off x="975" y="2680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1 w 4"/>
                  <a:gd name="T3" fmla="*/ 5 h 6"/>
                  <a:gd name="T4" fmla="*/ 0 w 4"/>
                  <a:gd name="T5" fmla="*/ 4 h 6"/>
                  <a:gd name="T6" fmla="*/ 0 w 4"/>
                  <a:gd name="T7" fmla="*/ 3 h 6"/>
                  <a:gd name="T8" fmla="*/ 1 w 4"/>
                  <a:gd name="T9" fmla="*/ 2 h 6"/>
                  <a:gd name="T10" fmla="*/ 1 w 4"/>
                  <a:gd name="T11" fmla="*/ 1 h 6"/>
                  <a:gd name="T12" fmla="*/ 2 w 4"/>
                  <a:gd name="T13" fmla="*/ 0 h 6"/>
                  <a:gd name="T14" fmla="*/ 3 w 4"/>
                  <a:gd name="T15" fmla="*/ 0 h 6"/>
                  <a:gd name="T16" fmla="*/ 3 w 4"/>
                  <a:gd name="T17" fmla="*/ 0 h 6"/>
                  <a:gd name="T18" fmla="*/ 4 w 4"/>
                  <a:gd name="T19" fmla="*/ 0 h 6"/>
                  <a:gd name="T20" fmla="*/ 4 w 4"/>
                  <a:gd name="T21" fmla="*/ 1 h 6"/>
                  <a:gd name="T22" fmla="*/ 4 w 4"/>
                  <a:gd name="T23" fmla="*/ 2 h 6"/>
                  <a:gd name="T24" fmla="*/ 4 w 4"/>
                  <a:gd name="T25" fmla="*/ 3 h 6"/>
                  <a:gd name="T26" fmla="*/ 3 w 4"/>
                  <a:gd name="T27" fmla="*/ 4 h 6"/>
                  <a:gd name="T28" fmla="*/ 3 w 4"/>
                  <a:gd name="T29" fmla="*/ 5 h 6"/>
                  <a:gd name="T30" fmla="*/ 2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1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81" name="Freeform 284"/>
              <p:cNvSpPr>
                <a:spLocks/>
              </p:cNvSpPr>
              <p:nvPr/>
            </p:nvSpPr>
            <p:spPr bwMode="auto">
              <a:xfrm>
                <a:off x="1085" y="2681"/>
                <a:ext cx="10" cy="14"/>
              </a:xfrm>
              <a:custGeom>
                <a:avLst/>
                <a:gdLst>
                  <a:gd name="T0" fmla="*/ 2 w 10"/>
                  <a:gd name="T1" fmla="*/ 12 h 14"/>
                  <a:gd name="T2" fmla="*/ 7 w 10"/>
                  <a:gd name="T3" fmla="*/ 3 h 14"/>
                  <a:gd name="T4" fmla="*/ 7 w 10"/>
                  <a:gd name="T5" fmla="*/ 0 h 14"/>
                  <a:gd name="T6" fmla="*/ 0 w 10"/>
                  <a:gd name="T7" fmla="*/ 14 h 14"/>
                  <a:gd name="T8" fmla="*/ 10 w 10"/>
                  <a:gd name="T9" fmla="*/ 14 h 14"/>
                  <a:gd name="T10" fmla="*/ 10 w 10"/>
                  <a:gd name="T11" fmla="*/ 12 h 14"/>
                  <a:gd name="T12" fmla="*/ 2 w 10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2" y="12"/>
                    </a:moveTo>
                    <a:lnTo>
                      <a:pt x="7" y="3"/>
                    </a:lnTo>
                    <a:lnTo>
                      <a:pt x="7" y="0"/>
                    </a:lnTo>
                    <a:lnTo>
                      <a:pt x="0" y="14"/>
                    </a:lnTo>
                    <a:lnTo>
                      <a:pt x="10" y="14"/>
                    </a:lnTo>
                    <a:lnTo>
                      <a:pt x="10" y="12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82" name="Freeform 285"/>
              <p:cNvSpPr>
                <a:spLocks/>
              </p:cNvSpPr>
              <p:nvPr/>
            </p:nvSpPr>
            <p:spPr bwMode="auto">
              <a:xfrm>
                <a:off x="1083" y="2681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2 w 4"/>
                  <a:gd name="T3" fmla="*/ 5 h 5"/>
                  <a:gd name="T4" fmla="*/ 3 w 4"/>
                  <a:gd name="T5" fmla="*/ 5 h 5"/>
                  <a:gd name="T6" fmla="*/ 3 w 4"/>
                  <a:gd name="T7" fmla="*/ 4 h 5"/>
                  <a:gd name="T8" fmla="*/ 4 w 4"/>
                  <a:gd name="T9" fmla="*/ 3 h 5"/>
                  <a:gd name="T10" fmla="*/ 4 w 4"/>
                  <a:gd name="T11" fmla="*/ 2 h 5"/>
                  <a:gd name="T12" fmla="*/ 3 w 4"/>
                  <a:gd name="T13" fmla="*/ 1 h 5"/>
                  <a:gd name="T14" fmla="*/ 3 w 4"/>
                  <a:gd name="T15" fmla="*/ 0 h 5"/>
                  <a:gd name="T16" fmla="*/ 2 w 4"/>
                  <a:gd name="T17" fmla="*/ 0 h 5"/>
                  <a:gd name="T18" fmla="*/ 2 w 4"/>
                  <a:gd name="T19" fmla="*/ 0 h 5"/>
                  <a:gd name="T20" fmla="*/ 1 w 4"/>
                  <a:gd name="T21" fmla="*/ 0 h 5"/>
                  <a:gd name="T22" fmla="*/ 1 w 4"/>
                  <a:gd name="T23" fmla="*/ 1 h 5"/>
                  <a:gd name="T24" fmla="*/ 0 w 4"/>
                  <a:gd name="T25" fmla="*/ 2 h 5"/>
                  <a:gd name="T26" fmla="*/ 0 w 4"/>
                  <a:gd name="T27" fmla="*/ 3 h 5"/>
                  <a:gd name="T28" fmla="*/ 1 w 4"/>
                  <a:gd name="T29" fmla="*/ 4 h 5"/>
                  <a:gd name="T30" fmla="*/ 1 w 4"/>
                  <a:gd name="T31" fmla="*/ 5 h 5"/>
                  <a:gd name="T32" fmla="*/ 2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83" name="Freeform 286"/>
              <p:cNvSpPr>
                <a:spLocks/>
              </p:cNvSpPr>
              <p:nvPr/>
            </p:nvSpPr>
            <p:spPr bwMode="auto">
              <a:xfrm>
                <a:off x="1096" y="2681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2 w 4"/>
                  <a:gd name="T3" fmla="*/ 6 h 6"/>
                  <a:gd name="T4" fmla="*/ 3 w 4"/>
                  <a:gd name="T5" fmla="*/ 5 h 6"/>
                  <a:gd name="T6" fmla="*/ 3 w 4"/>
                  <a:gd name="T7" fmla="*/ 4 h 6"/>
                  <a:gd name="T8" fmla="*/ 4 w 4"/>
                  <a:gd name="T9" fmla="*/ 3 h 6"/>
                  <a:gd name="T10" fmla="*/ 4 w 4"/>
                  <a:gd name="T11" fmla="*/ 2 h 6"/>
                  <a:gd name="T12" fmla="*/ 3 w 4"/>
                  <a:gd name="T13" fmla="*/ 1 h 6"/>
                  <a:gd name="T14" fmla="*/ 3 w 4"/>
                  <a:gd name="T15" fmla="*/ 0 h 6"/>
                  <a:gd name="T16" fmla="*/ 2 w 4"/>
                  <a:gd name="T17" fmla="*/ 0 h 6"/>
                  <a:gd name="T18" fmla="*/ 1 w 4"/>
                  <a:gd name="T19" fmla="*/ 0 h 6"/>
                  <a:gd name="T20" fmla="*/ 1 w 4"/>
                  <a:gd name="T21" fmla="*/ 0 h 6"/>
                  <a:gd name="T22" fmla="*/ 0 w 4"/>
                  <a:gd name="T23" fmla="*/ 1 h 6"/>
                  <a:gd name="T24" fmla="*/ 0 w 4"/>
                  <a:gd name="T25" fmla="*/ 3 h 6"/>
                  <a:gd name="T26" fmla="*/ 0 w 4"/>
                  <a:gd name="T27" fmla="*/ 4 h 6"/>
                  <a:gd name="T28" fmla="*/ 0 w 4"/>
                  <a:gd name="T29" fmla="*/ 5 h 6"/>
                  <a:gd name="T30" fmla="*/ 1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2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76" name="Group 341"/>
            <p:cNvGrpSpPr>
              <a:grpSpLocks/>
            </p:cNvGrpSpPr>
            <p:nvPr/>
          </p:nvGrpSpPr>
          <p:grpSpPr bwMode="auto">
            <a:xfrm>
              <a:off x="1028462" y="3388662"/>
              <a:ext cx="267777" cy="243205"/>
              <a:chOff x="1221" y="2648"/>
              <a:chExt cx="191" cy="171"/>
            </a:xfrm>
          </p:grpSpPr>
          <p:sp>
            <p:nvSpPr>
              <p:cNvPr id="84" name="Freeform 288"/>
              <p:cNvSpPr>
                <a:spLocks/>
              </p:cNvSpPr>
              <p:nvPr/>
            </p:nvSpPr>
            <p:spPr bwMode="auto">
              <a:xfrm>
                <a:off x="1384" y="2689"/>
                <a:ext cx="15" cy="17"/>
              </a:xfrm>
              <a:custGeom>
                <a:avLst/>
                <a:gdLst>
                  <a:gd name="T0" fmla="*/ 8 w 15"/>
                  <a:gd name="T1" fmla="*/ 17 h 17"/>
                  <a:gd name="T2" fmla="*/ 9 w 15"/>
                  <a:gd name="T3" fmla="*/ 17 h 17"/>
                  <a:gd name="T4" fmla="*/ 11 w 15"/>
                  <a:gd name="T5" fmla="*/ 16 h 17"/>
                  <a:gd name="T6" fmla="*/ 12 w 15"/>
                  <a:gd name="T7" fmla="*/ 16 h 17"/>
                  <a:gd name="T8" fmla="*/ 13 w 15"/>
                  <a:gd name="T9" fmla="*/ 14 h 17"/>
                  <a:gd name="T10" fmla="*/ 14 w 15"/>
                  <a:gd name="T11" fmla="*/ 13 h 17"/>
                  <a:gd name="T12" fmla="*/ 15 w 15"/>
                  <a:gd name="T13" fmla="*/ 12 h 17"/>
                  <a:gd name="T14" fmla="*/ 15 w 15"/>
                  <a:gd name="T15" fmla="*/ 10 h 17"/>
                  <a:gd name="T16" fmla="*/ 15 w 15"/>
                  <a:gd name="T17" fmla="*/ 8 h 17"/>
                  <a:gd name="T18" fmla="*/ 15 w 15"/>
                  <a:gd name="T19" fmla="*/ 7 h 17"/>
                  <a:gd name="T20" fmla="*/ 15 w 15"/>
                  <a:gd name="T21" fmla="*/ 5 h 17"/>
                  <a:gd name="T22" fmla="*/ 14 w 15"/>
                  <a:gd name="T23" fmla="*/ 4 h 17"/>
                  <a:gd name="T24" fmla="*/ 13 w 15"/>
                  <a:gd name="T25" fmla="*/ 3 h 17"/>
                  <a:gd name="T26" fmla="*/ 12 w 15"/>
                  <a:gd name="T27" fmla="*/ 2 h 17"/>
                  <a:gd name="T28" fmla="*/ 11 w 15"/>
                  <a:gd name="T29" fmla="*/ 1 h 17"/>
                  <a:gd name="T30" fmla="*/ 9 w 15"/>
                  <a:gd name="T31" fmla="*/ 0 h 17"/>
                  <a:gd name="T32" fmla="*/ 8 w 15"/>
                  <a:gd name="T33" fmla="*/ 0 h 17"/>
                  <a:gd name="T34" fmla="*/ 6 w 15"/>
                  <a:gd name="T35" fmla="*/ 0 h 17"/>
                  <a:gd name="T36" fmla="*/ 4 w 15"/>
                  <a:gd name="T37" fmla="*/ 1 h 17"/>
                  <a:gd name="T38" fmla="*/ 3 w 15"/>
                  <a:gd name="T39" fmla="*/ 2 h 17"/>
                  <a:gd name="T40" fmla="*/ 2 w 15"/>
                  <a:gd name="T41" fmla="*/ 3 h 17"/>
                  <a:gd name="T42" fmla="*/ 1 w 15"/>
                  <a:gd name="T43" fmla="*/ 4 h 17"/>
                  <a:gd name="T44" fmla="*/ 0 w 15"/>
                  <a:gd name="T45" fmla="*/ 5 h 17"/>
                  <a:gd name="T46" fmla="*/ 0 w 15"/>
                  <a:gd name="T47" fmla="*/ 7 h 17"/>
                  <a:gd name="T48" fmla="*/ 0 w 15"/>
                  <a:gd name="T49" fmla="*/ 8 h 17"/>
                  <a:gd name="T50" fmla="*/ 0 w 15"/>
                  <a:gd name="T51" fmla="*/ 10 h 17"/>
                  <a:gd name="T52" fmla="*/ 0 w 15"/>
                  <a:gd name="T53" fmla="*/ 12 h 17"/>
                  <a:gd name="T54" fmla="*/ 1 w 15"/>
                  <a:gd name="T55" fmla="*/ 13 h 17"/>
                  <a:gd name="T56" fmla="*/ 2 w 15"/>
                  <a:gd name="T57" fmla="*/ 14 h 17"/>
                  <a:gd name="T58" fmla="*/ 3 w 15"/>
                  <a:gd name="T59" fmla="*/ 16 h 17"/>
                  <a:gd name="T60" fmla="*/ 4 w 15"/>
                  <a:gd name="T61" fmla="*/ 16 h 17"/>
                  <a:gd name="T62" fmla="*/ 6 w 15"/>
                  <a:gd name="T63" fmla="*/ 17 h 17"/>
                  <a:gd name="T64" fmla="*/ 8 w 15"/>
                  <a:gd name="T6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7">
                    <a:moveTo>
                      <a:pt x="8" y="17"/>
                    </a:moveTo>
                    <a:lnTo>
                      <a:pt x="9" y="17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13" y="14"/>
                    </a:lnTo>
                    <a:lnTo>
                      <a:pt x="14" y="13"/>
                    </a:lnTo>
                    <a:lnTo>
                      <a:pt x="15" y="12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5" y="7"/>
                    </a:lnTo>
                    <a:lnTo>
                      <a:pt x="15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3" y="16"/>
                    </a:lnTo>
                    <a:lnTo>
                      <a:pt x="4" y="16"/>
                    </a:lnTo>
                    <a:lnTo>
                      <a:pt x="6" y="17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5" name="Freeform 289"/>
              <p:cNvSpPr>
                <a:spLocks/>
              </p:cNvSpPr>
              <p:nvPr/>
            </p:nvSpPr>
            <p:spPr bwMode="auto">
              <a:xfrm>
                <a:off x="1231" y="2651"/>
                <a:ext cx="86" cy="11"/>
              </a:xfrm>
              <a:custGeom>
                <a:avLst/>
                <a:gdLst>
                  <a:gd name="T0" fmla="*/ 86 w 86"/>
                  <a:gd name="T1" fmla="*/ 9 h 11"/>
                  <a:gd name="T2" fmla="*/ 43 w 86"/>
                  <a:gd name="T3" fmla="*/ 0 h 11"/>
                  <a:gd name="T4" fmla="*/ 0 w 86"/>
                  <a:gd name="T5" fmla="*/ 9 h 11"/>
                  <a:gd name="T6" fmla="*/ 0 w 86"/>
                  <a:gd name="T7" fmla="*/ 11 h 11"/>
                  <a:gd name="T8" fmla="*/ 43 w 86"/>
                  <a:gd name="T9" fmla="*/ 1 h 11"/>
                  <a:gd name="T10" fmla="*/ 86 w 86"/>
                  <a:gd name="T11" fmla="*/ 11 h 11"/>
                  <a:gd name="T12" fmla="*/ 86 w 86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11">
                    <a:moveTo>
                      <a:pt x="86" y="9"/>
                    </a:moveTo>
                    <a:lnTo>
                      <a:pt x="43" y="0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43" y="1"/>
                    </a:lnTo>
                    <a:lnTo>
                      <a:pt x="86" y="11"/>
                    </a:lnTo>
                    <a:lnTo>
                      <a:pt x="86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6" name="Rectangle 290"/>
              <p:cNvSpPr>
                <a:spLocks noChangeArrowheads="1"/>
              </p:cNvSpPr>
              <p:nvPr/>
            </p:nvSpPr>
            <p:spPr bwMode="auto">
              <a:xfrm>
                <a:off x="1225" y="2666"/>
                <a:ext cx="101" cy="10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7" name="Rectangle 291"/>
              <p:cNvSpPr>
                <a:spLocks noChangeArrowheads="1"/>
              </p:cNvSpPr>
              <p:nvPr/>
            </p:nvSpPr>
            <p:spPr bwMode="auto">
              <a:xfrm>
                <a:off x="1227" y="2669"/>
                <a:ext cx="97" cy="10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8" name="Rectangle 292"/>
              <p:cNvSpPr>
                <a:spLocks noChangeArrowheads="1"/>
              </p:cNvSpPr>
              <p:nvPr/>
            </p:nvSpPr>
            <p:spPr bwMode="auto">
              <a:xfrm>
                <a:off x="1237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9" name="Rectangle 293"/>
              <p:cNvSpPr>
                <a:spLocks noChangeArrowheads="1"/>
              </p:cNvSpPr>
              <p:nvPr/>
            </p:nvSpPr>
            <p:spPr bwMode="auto">
              <a:xfrm>
                <a:off x="1260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0" name="Rectangle 294"/>
              <p:cNvSpPr>
                <a:spLocks noChangeArrowheads="1"/>
              </p:cNvSpPr>
              <p:nvPr/>
            </p:nvSpPr>
            <p:spPr bwMode="auto">
              <a:xfrm>
                <a:off x="1284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1" name="Rectangle 295"/>
              <p:cNvSpPr>
                <a:spLocks noChangeArrowheads="1"/>
              </p:cNvSpPr>
              <p:nvPr/>
            </p:nvSpPr>
            <p:spPr bwMode="auto">
              <a:xfrm>
                <a:off x="1308" y="2765"/>
                <a:ext cx="13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2" name="Rectangle 296"/>
              <p:cNvSpPr>
                <a:spLocks noChangeArrowheads="1"/>
              </p:cNvSpPr>
              <p:nvPr/>
            </p:nvSpPr>
            <p:spPr bwMode="auto">
              <a:xfrm>
                <a:off x="1237" y="2760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3" name="Rectangle 297"/>
              <p:cNvSpPr>
                <a:spLocks noChangeArrowheads="1"/>
              </p:cNvSpPr>
              <p:nvPr/>
            </p:nvSpPr>
            <p:spPr bwMode="auto">
              <a:xfrm>
                <a:off x="1230" y="2758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4" name="Rectangle 298"/>
              <p:cNvSpPr>
                <a:spLocks noChangeArrowheads="1"/>
              </p:cNvSpPr>
              <p:nvPr/>
            </p:nvSpPr>
            <p:spPr bwMode="auto">
              <a:xfrm>
                <a:off x="1237" y="2735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5" name="Rectangle 299"/>
              <p:cNvSpPr>
                <a:spLocks noChangeArrowheads="1"/>
              </p:cNvSpPr>
              <p:nvPr/>
            </p:nvSpPr>
            <p:spPr bwMode="auto">
              <a:xfrm>
                <a:off x="1230" y="2733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6" name="Rectangle 300"/>
              <p:cNvSpPr>
                <a:spLocks noChangeArrowheads="1"/>
              </p:cNvSpPr>
              <p:nvPr/>
            </p:nvSpPr>
            <p:spPr bwMode="auto">
              <a:xfrm>
                <a:off x="1237" y="2710"/>
                <a:ext cx="84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7" name="Rectangle 301"/>
              <p:cNvSpPr>
                <a:spLocks noChangeArrowheads="1"/>
              </p:cNvSpPr>
              <p:nvPr/>
            </p:nvSpPr>
            <p:spPr bwMode="auto">
              <a:xfrm>
                <a:off x="1230" y="2708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8" name="Rectangle 302"/>
              <p:cNvSpPr>
                <a:spLocks noChangeArrowheads="1"/>
              </p:cNvSpPr>
              <p:nvPr/>
            </p:nvSpPr>
            <p:spPr bwMode="auto">
              <a:xfrm>
                <a:off x="1237" y="2686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9" name="Rectangle 303"/>
              <p:cNvSpPr>
                <a:spLocks noChangeArrowheads="1"/>
              </p:cNvSpPr>
              <p:nvPr/>
            </p:nvSpPr>
            <p:spPr bwMode="auto">
              <a:xfrm>
                <a:off x="1230" y="2684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0" name="Rectangle 304"/>
              <p:cNvSpPr>
                <a:spLocks noChangeArrowheads="1"/>
              </p:cNvSpPr>
              <p:nvPr/>
            </p:nvSpPr>
            <p:spPr bwMode="auto">
              <a:xfrm>
                <a:off x="1240" y="2698"/>
                <a:ext cx="8" cy="6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1" name="Rectangle 305"/>
              <p:cNvSpPr>
                <a:spLocks noChangeArrowheads="1"/>
              </p:cNvSpPr>
              <p:nvPr/>
            </p:nvSpPr>
            <p:spPr bwMode="auto">
              <a:xfrm>
                <a:off x="1241" y="2700"/>
                <a:ext cx="5" cy="59"/>
              </a:xfrm>
              <a:prstGeom prst="rect">
                <a:avLst/>
              </a:prstGeom>
              <a:solidFill>
                <a:srgbClr val="FF2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2" name="Rectangle 306"/>
              <p:cNvSpPr>
                <a:spLocks noChangeArrowheads="1"/>
              </p:cNvSpPr>
              <p:nvPr/>
            </p:nvSpPr>
            <p:spPr bwMode="auto">
              <a:xfrm>
                <a:off x="1263" y="2718"/>
                <a:ext cx="9" cy="4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3" name="Rectangle 307"/>
              <p:cNvSpPr>
                <a:spLocks noChangeArrowheads="1"/>
              </p:cNvSpPr>
              <p:nvPr/>
            </p:nvSpPr>
            <p:spPr bwMode="auto">
              <a:xfrm>
                <a:off x="1265" y="2721"/>
                <a:ext cx="5" cy="38"/>
              </a:xfrm>
              <a:prstGeom prst="rect">
                <a:avLst/>
              </a:prstGeom>
              <a:solidFill>
                <a:srgbClr val="B2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4" name="Rectangle 308"/>
              <p:cNvSpPr>
                <a:spLocks noChangeArrowheads="1"/>
              </p:cNvSpPr>
              <p:nvPr/>
            </p:nvSpPr>
            <p:spPr bwMode="auto">
              <a:xfrm>
                <a:off x="1286" y="2729"/>
                <a:ext cx="9" cy="3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5" name="Rectangle 309"/>
              <p:cNvSpPr>
                <a:spLocks noChangeArrowheads="1"/>
              </p:cNvSpPr>
              <p:nvPr/>
            </p:nvSpPr>
            <p:spPr bwMode="auto">
              <a:xfrm>
                <a:off x="1288" y="2732"/>
                <a:ext cx="5" cy="27"/>
              </a:xfrm>
              <a:prstGeom prst="rect">
                <a:avLst/>
              </a:prstGeom>
              <a:solidFill>
                <a:srgbClr val="FFAF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6" name="Rectangle 310"/>
              <p:cNvSpPr>
                <a:spLocks noChangeArrowheads="1"/>
              </p:cNvSpPr>
              <p:nvPr/>
            </p:nvSpPr>
            <p:spPr bwMode="auto">
              <a:xfrm>
                <a:off x="1310" y="2690"/>
                <a:ext cx="9" cy="7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7" name="Rectangle 311"/>
              <p:cNvSpPr>
                <a:spLocks noChangeArrowheads="1"/>
              </p:cNvSpPr>
              <p:nvPr/>
            </p:nvSpPr>
            <p:spPr bwMode="auto">
              <a:xfrm>
                <a:off x="1312" y="2692"/>
                <a:ext cx="5" cy="67"/>
              </a:xfrm>
              <a:prstGeom prst="rect">
                <a:avLst/>
              </a:prstGeom>
              <a:solidFill>
                <a:srgbClr val="FF6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8" name="Rectangle 312"/>
              <p:cNvSpPr>
                <a:spLocks noChangeArrowheads="1"/>
              </p:cNvSpPr>
              <p:nvPr/>
            </p:nvSpPr>
            <p:spPr bwMode="auto">
              <a:xfrm>
                <a:off x="1222" y="2773"/>
                <a:ext cx="108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9" name="Rectangle 313"/>
              <p:cNvSpPr>
                <a:spLocks noChangeArrowheads="1"/>
              </p:cNvSpPr>
              <p:nvPr/>
            </p:nvSpPr>
            <p:spPr bwMode="auto">
              <a:xfrm>
                <a:off x="1224" y="2775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0" name="Rectangle 314"/>
              <p:cNvSpPr>
                <a:spLocks noChangeArrowheads="1"/>
              </p:cNvSpPr>
              <p:nvPr/>
            </p:nvSpPr>
            <p:spPr bwMode="auto">
              <a:xfrm>
                <a:off x="1221" y="2660"/>
                <a:ext cx="109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1" name="Rectangle 315"/>
              <p:cNvSpPr>
                <a:spLocks noChangeArrowheads="1"/>
              </p:cNvSpPr>
              <p:nvPr/>
            </p:nvSpPr>
            <p:spPr bwMode="auto">
              <a:xfrm>
                <a:off x="1223" y="2662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2" name="Freeform 316"/>
              <p:cNvSpPr>
                <a:spLocks/>
              </p:cNvSpPr>
              <p:nvPr/>
            </p:nvSpPr>
            <p:spPr bwMode="auto">
              <a:xfrm>
                <a:off x="1270" y="2648"/>
                <a:ext cx="7" cy="7"/>
              </a:xfrm>
              <a:custGeom>
                <a:avLst/>
                <a:gdLst>
                  <a:gd name="T0" fmla="*/ 4 w 7"/>
                  <a:gd name="T1" fmla="*/ 7 h 7"/>
                  <a:gd name="T2" fmla="*/ 5 w 7"/>
                  <a:gd name="T3" fmla="*/ 7 h 7"/>
                  <a:gd name="T4" fmla="*/ 5 w 7"/>
                  <a:gd name="T5" fmla="*/ 7 h 7"/>
                  <a:gd name="T6" fmla="*/ 6 w 7"/>
                  <a:gd name="T7" fmla="*/ 7 h 7"/>
                  <a:gd name="T8" fmla="*/ 6 w 7"/>
                  <a:gd name="T9" fmla="*/ 6 h 7"/>
                  <a:gd name="T10" fmla="*/ 7 w 7"/>
                  <a:gd name="T11" fmla="*/ 6 h 7"/>
                  <a:gd name="T12" fmla="*/ 7 w 7"/>
                  <a:gd name="T13" fmla="*/ 5 h 7"/>
                  <a:gd name="T14" fmla="*/ 7 w 7"/>
                  <a:gd name="T15" fmla="*/ 4 h 7"/>
                  <a:gd name="T16" fmla="*/ 7 w 7"/>
                  <a:gd name="T17" fmla="*/ 4 h 7"/>
                  <a:gd name="T18" fmla="*/ 7 w 7"/>
                  <a:gd name="T19" fmla="*/ 3 h 7"/>
                  <a:gd name="T20" fmla="*/ 7 w 7"/>
                  <a:gd name="T21" fmla="*/ 2 h 7"/>
                  <a:gd name="T22" fmla="*/ 7 w 7"/>
                  <a:gd name="T23" fmla="*/ 2 h 7"/>
                  <a:gd name="T24" fmla="*/ 6 w 7"/>
                  <a:gd name="T25" fmla="*/ 1 h 7"/>
                  <a:gd name="T26" fmla="*/ 6 w 7"/>
                  <a:gd name="T27" fmla="*/ 1 h 7"/>
                  <a:gd name="T28" fmla="*/ 5 w 7"/>
                  <a:gd name="T29" fmla="*/ 1 h 7"/>
                  <a:gd name="T30" fmla="*/ 5 w 7"/>
                  <a:gd name="T31" fmla="*/ 0 h 7"/>
                  <a:gd name="T32" fmla="*/ 4 w 7"/>
                  <a:gd name="T33" fmla="*/ 0 h 7"/>
                  <a:gd name="T34" fmla="*/ 3 w 7"/>
                  <a:gd name="T35" fmla="*/ 0 h 7"/>
                  <a:gd name="T36" fmla="*/ 2 w 7"/>
                  <a:gd name="T37" fmla="*/ 1 h 7"/>
                  <a:gd name="T38" fmla="*/ 2 w 7"/>
                  <a:gd name="T39" fmla="*/ 1 h 7"/>
                  <a:gd name="T40" fmla="*/ 1 w 7"/>
                  <a:gd name="T41" fmla="*/ 1 h 7"/>
                  <a:gd name="T42" fmla="*/ 1 w 7"/>
                  <a:gd name="T43" fmla="*/ 2 h 7"/>
                  <a:gd name="T44" fmla="*/ 1 w 7"/>
                  <a:gd name="T45" fmla="*/ 2 h 7"/>
                  <a:gd name="T46" fmla="*/ 0 w 7"/>
                  <a:gd name="T47" fmla="*/ 3 h 7"/>
                  <a:gd name="T48" fmla="*/ 0 w 7"/>
                  <a:gd name="T49" fmla="*/ 4 h 7"/>
                  <a:gd name="T50" fmla="*/ 0 w 7"/>
                  <a:gd name="T51" fmla="*/ 4 h 7"/>
                  <a:gd name="T52" fmla="*/ 1 w 7"/>
                  <a:gd name="T53" fmla="*/ 5 h 7"/>
                  <a:gd name="T54" fmla="*/ 1 w 7"/>
                  <a:gd name="T55" fmla="*/ 6 h 7"/>
                  <a:gd name="T56" fmla="*/ 1 w 7"/>
                  <a:gd name="T57" fmla="*/ 6 h 7"/>
                  <a:gd name="T58" fmla="*/ 2 w 7"/>
                  <a:gd name="T59" fmla="*/ 7 h 7"/>
                  <a:gd name="T60" fmla="*/ 2 w 7"/>
                  <a:gd name="T61" fmla="*/ 7 h 7"/>
                  <a:gd name="T62" fmla="*/ 3 w 7"/>
                  <a:gd name="T63" fmla="*/ 7 h 7"/>
                  <a:gd name="T64" fmla="*/ 4 w 7"/>
                  <a:gd name="T6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3" name="Freeform 317"/>
              <p:cNvSpPr>
                <a:spLocks/>
              </p:cNvSpPr>
              <p:nvPr/>
            </p:nvSpPr>
            <p:spPr bwMode="auto">
              <a:xfrm>
                <a:off x="1271" y="2649"/>
                <a:ext cx="5" cy="5"/>
              </a:xfrm>
              <a:custGeom>
                <a:avLst/>
                <a:gdLst>
                  <a:gd name="T0" fmla="*/ 3 w 5"/>
                  <a:gd name="T1" fmla="*/ 5 h 5"/>
                  <a:gd name="T2" fmla="*/ 4 w 5"/>
                  <a:gd name="T3" fmla="*/ 5 h 5"/>
                  <a:gd name="T4" fmla="*/ 4 w 5"/>
                  <a:gd name="T5" fmla="*/ 4 h 5"/>
                  <a:gd name="T6" fmla="*/ 5 w 5"/>
                  <a:gd name="T7" fmla="*/ 4 h 5"/>
                  <a:gd name="T8" fmla="*/ 5 w 5"/>
                  <a:gd name="T9" fmla="*/ 3 h 5"/>
                  <a:gd name="T10" fmla="*/ 5 w 5"/>
                  <a:gd name="T11" fmla="*/ 2 h 5"/>
                  <a:gd name="T12" fmla="*/ 4 w 5"/>
                  <a:gd name="T13" fmla="*/ 1 h 5"/>
                  <a:gd name="T14" fmla="*/ 4 w 5"/>
                  <a:gd name="T15" fmla="*/ 1 h 5"/>
                  <a:gd name="T16" fmla="*/ 3 w 5"/>
                  <a:gd name="T17" fmla="*/ 0 h 5"/>
                  <a:gd name="T18" fmla="*/ 2 w 5"/>
                  <a:gd name="T19" fmla="*/ 1 h 5"/>
                  <a:gd name="T20" fmla="*/ 1 w 5"/>
                  <a:gd name="T21" fmla="*/ 1 h 5"/>
                  <a:gd name="T22" fmla="*/ 1 w 5"/>
                  <a:gd name="T23" fmla="*/ 2 h 5"/>
                  <a:gd name="T24" fmla="*/ 0 w 5"/>
                  <a:gd name="T25" fmla="*/ 3 h 5"/>
                  <a:gd name="T26" fmla="*/ 1 w 5"/>
                  <a:gd name="T27" fmla="*/ 4 h 5"/>
                  <a:gd name="T28" fmla="*/ 1 w 5"/>
                  <a:gd name="T29" fmla="*/ 4 h 5"/>
                  <a:gd name="T30" fmla="*/ 2 w 5"/>
                  <a:gd name="T31" fmla="*/ 5 h 5"/>
                  <a:gd name="T32" fmla="*/ 3 w 5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lnTo>
                      <a:pt x="4" y="5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4" name="Freeform 318"/>
              <p:cNvSpPr>
                <a:spLocks/>
              </p:cNvSpPr>
              <p:nvPr/>
            </p:nvSpPr>
            <p:spPr bwMode="auto">
              <a:xfrm>
                <a:off x="1322" y="2712"/>
                <a:ext cx="90" cy="107"/>
              </a:xfrm>
              <a:custGeom>
                <a:avLst/>
                <a:gdLst>
                  <a:gd name="T0" fmla="*/ 75 w 90"/>
                  <a:gd name="T1" fmla="*/ 35 h 107"/>
                  <a:gd name="T2" fmla="*/ 78 w 90"/>
                  <a:gd name="T3" fmla="*/ 34 h 107"/>
                  <a:gd name="T4" fmla="*/ 83 w 90"/>
                  <a:gd name="T5" fmla="*/ 31 h 107"/>
                  <a:gd name="T6" fmla="*/ 85 w 90"/>
                  <a:gd name="T7" fmla="*/ 29 h 107"/>
                  <a:gd name="T8" fmla="*/ 86 w 90"/>
                  <a:gd name="T9" fmla="*/ 27 h 107"/>
                  <a:gd name="T10" fmla="*/ 87 w 90"/>
                  <a:gd name="T11" fmla="*/ 19 h 107"/>
                  <a:gd name="T12" fmla="*/ 86 w 90"/>
                  <a:gd name="T13" fmla="*/ 17 h 107"/>
                  <a:gd name="T14" fmla="*/ 84 w 90"/>
                  <a:gd name="T15" fmla="*/ 12 h 107"/>
                  <a:gd name="T16" fmla="*/ 80 w 90"/>
                  <a:gd name="T17" fmla="*/ 6 h 107"/>
                  <a:gd name="T18" fmla="*/ 74 w 90"/>
                  <a:gd name="T19" fmla="*/ 2 h 107"/>
                  <a:gd name="T20" fmla="*/ 71 w 90"/>
                  <a:gd name="T21" fmla="*/ 1 h 107"/>
                  <a:gd name="T22" fmla="*/ 68 w 90"/>
                  <a:gd name="T23" fmla="*/ 1 h 107"/>
                  <a:gd name="T24" fmla="*/ 64 w 90"/>
                  <a:gd name="T25" fmla="*/ 1 h 107"/>
                  <a:gd name="T26" fmla="*/ 56 w 90"/>
                  <a:gd name="T27" fmla="*/ 0 h 107"/>
                  <a:gd name="T28" fmla="*/ 47 w 90"/>
                  <a:gd name="T29" fmla="*/ 0 h 107"/>
                  <a:gd name="T30" fmla="*/ 43 w 90"/>
                  <a:gd name="T31" fmla="*/ 0 h 107"/>
                  <a:gd name="T32" fmla="*/ 40 w 90"/>
                  <a:gd name="T33" fmla="*/ 1 h 107"/>
                  <a:gd name="T34" fmla="*/ 37 w 90"/>
                  <a:gd name="T35" fmla="*/ 2 h 107"/>
                  <a:gd name="T36" fmla="*/ 32 w 90"/>
                  <a:gd name="T37" fmla="*/ 5 h 107"/>
                  <a:gd name="T38" fmla="*/ 30 w 90"/>
                  <a:gd name="T39" fmla="*/ 7 h 107"/>
                  <a:gd name="T40" fmla="*/ 25 w 90"/>
                  <a:gd name="T41" fmla="*/ 15 h 107"/>
                  <a:gd name="T42" fmla="*/ 22 w 90"/>
                  <a:gd name="T43" fmla="*/ 20 h 107"/>
                  <a:gd name="T44" fmla="*/ 5 w 90"/>
                  <a:gd name="T45" fmla="*/ 15 h 107"/>
                  <a:gd name="T46" fmla="*/ 3 w 90"/>
                  <a:gd name="T47" fmla="*/ 12 h 107"/>
                  <a:gd name="T48" fmla="*/ 1 w 90"/>
                  <a:gd name="T49" fmla="*/ 11 h 107"/>
                  <a:gd name="T50" fmla="*/ 0 w 90"/>
                  <a:gd name="T51" fmla="*/ 16 h 107"/>
                  <a:gd name="T52" fmla="*/ 3 w 90"/>
                  <a:gd name="T53" fmla="*/ 25 h 107"/>
                  <a:gd name="T54" fmla="*/ 6 w 90"/>
                  <a:gd name="T55" fmla="*/ 27 h 107"/>
                  <a:gd name="T56" fmla="*/ 9 w 90"/>
                  <a:gd name="T57" fmla="*/ 28 h 107"/>
                  <a:gd name="T58" fmla="*/ 13 w 90"/>
                  <a:gd name="T59" fmla="*/ 30 h 107"/>
                  <a:gd name="T60" fmla="*/ 18 w 90"/>
                  <a:gd name="T61" fmla="*/ 31 h 107"/>
                  <a:gd name="T62" fmla="*/ 23 w 90"/>
                  <a:gd name="T63" fmla="*/ 32 h 107"/>
                  <a:gd name="T64" fmla="*/ 27 w 90"/>
                  <a:gd name="T65" fmla="*/ 31 h 107"/>
                  <a:gd name="T66" fmla="*/ 32 w 90"/>
                  <a:gd name="T67" fmla="*/ 29 h 107"/>
                  <a:gd name="T68" fmla="*/ 19 w 90"/>
                  <a:gd name="T69" fmla="*/ 80 h 107"/>
                  <a:gd name="T70" fmla="*/ 33 w 90"/>
                  <a:gd name="T71" fmla="*/ 94 h 107"/>
                  <a:gd name="T72" fmla="*/ 41 w 90"/>
                  <a:gd name="T73" fmla="*/ 101 h 107"/>
                  <a:gd name="T74" fmla="*/ 36 w 90"/>
                  <a:gd name="T75" fmla="*/ 102 h 107"/>
                  <a:gd name="T76" fmla="*/ 32 w 90"/>
                  <a:gd name="T77" fmla="*/ 106 h 107"/>
                  <a:gd name="T78" fmla="*/ 49 w 90"/>
                  <a:gd name="T79" fmla="*/ 107 h 107"/>
                  <a:gd name="T80" fmla="*/ 53 w 90"/>
                  <a:gd name="T81" fmla="*/ 101 h 107"/>
                  <a:gd name="T82" fmla="*/ 50 w 90"/>
                  <a:gd name="T83" fmla="*/ 96 h 107"/>
                  <a:gd name="T84" fmla="*/ 50 w 90"/>
                  <a:gd name="T85" fmla="*/ 84 h 107"/>
                  <a:gd name="T86" fmla="*/ 60 w 90"/>
                  <a:gd name="T87" fmla="*/ 87 h 107"/>
                  <a:gd name="T88" fmla="*/ 60 w 90"/>
                  <a:gd name="T89" fmla="*/ 97 h 107"/>
                  <a:gd name="T90" fmla="*/ 58 w 90"/>
                  <a:gd name="T91" fmla="*/ 102 h 107"/>
                  <a:gd name="T92" fmla="*/ 57 w 90"/>
                  <a:gd name="T93" fmla="*/ 105 h 107"/>
                  <a:gd name="T94" fmla="*/ 62 w 90"/>
                  <a:gd name="T95" fmla="*/ 104 h 107"/>
                  <a:gd name="T96" fmla="*/ 80 w 90"/>
                  <a:gd name="T97" fmla="*/ 104 h 107"/>
                  <a:gd name="T98" fmla="*/ 75 w 90"/>
                  <a:gd name="T99" fmla="*/ 101 h 107"/>
                  <a:gd name="T100" fmla="*/ 72 w 90"/>
                  <a:gd name="T101" fmla="*/ 100 h 107"/>
                  <a:gd name="T102" fmla="*/ 80 w 90"/>
                  <a:gd name="T103" fmla="*/ 9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107">
                    <a:moveTo>
                      <a:pt x="82" y="80"/>
                    </a:moveTo>
                    <a:lnTo>
                      <a:pt x="90" y="80"/>
                    </a:lnTo>
                    <a:lnTo>
                      <a:pt x="75" y="43"/>
                    </a:lnTo>
                    <a:lnTo>
                      <a:pt x="75" y="35"/>
                    </a:lnTo>
                    <a:lnTo>
                      <a:pt x="75" y="35"/>
                    </a:lnTo>
                    <a:lnTo>
                      <a:pt x="76" y="35"/>
                    </a:lnTo>
                    <a:lnTo>
                      <a:pt x="77" y="34"/>
                    </a:lnTo>
                    <a:lnTo>
                      <a:pt x="78" y="34"/>
                    </a:lnTo>
                    <a:lnTo>
                      <a:pt x="79" y="34"/>
                    </a:lnTo>
                    <a:lnTo>
                      <a:pt x="80" y="33"/>
                    </a:lnTo>
                    <a:lnTo>
                      <a:pt x="82" y="32"/>
                    </a:lnTo>
                    <a:lnTo>
                      <a:pt x="83" y="31"/>
                    </a:lnTo>
                    <a:lnTo>
                      <a:pt x="83" y="31"/>
                    </a:lnTo>
                    <a:lnTo>
                      <a:pt x="84" y="30"/>
                    </a:lnTo>
                    <a:lnTo>
                      <a:pt x="84" y="30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6" y="28"/>
                    </a:lnTo>
                    <a:lnTo>
                      <a:pt x="86" y="27"/>
                    </a:lnTo>
                    <a:lnTo>
                      <a:pt x="87" y="26"/>
                    </a:lnTo>
                    <a:lnTo>
                      <a:pt x="87" y="24"/>
                    </a:lnTo>
                    <a:lnTo>
                      <a:pt x="87" y="21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7" y="18"/>
                    </a:lnTo>
                    <a:lnTo>
                      <a:pt x="86" y="17"/>
                    </a:lnTo>
                    <a:lnTo>
                      <a:pt x="86" y="16"/>
                    </a:lnTo>
                    <a:lnTo>
                      <a:pt x="85" y="15"/>
                    </a:lnTo>
                    <a:lnTo>
                      <a:pt x="85" y="13"/>
                    </a:lnTo>
                    <a:lnTo>
                      <a:pt x="84" y="12"/>
                    </a:lnTo>
                    <a:lnTo>
                      <a:pt x="83" y="10"/>
                    </a:lnTo>
                    <a:lnTo>
                      <a:pt x="82" y="9"/>
                    </a:lnTo>
                    <a:lnTo>
                      <a:pt x="81" y="7"/>
                    </a:lnTo>
                    <a:lnTo>
                      <a:pt x="80" y="6"/>
                    </a:lnTo>
                    <a:lnTo>
                      <a:pt x="78" y="5"/>
                    </a:lnTo>
                    <a:lnTo>
                      <a:pt x="77" y="4"/>
                    </a:lnTo>
                    <a:lnTo>
                      <a:pt x="75" y="3"/>
                    </a:lnTo>
                    <a:lnTo>
                      <a:pt x="74" y="2"/>
                    </a:lnTo>
                    <a:lnTo>
                      <a:pt x="73" y="2"/>
                    </a:lnTo>
                    <a:lnTo>
                      <a:pt x="73" y="1"/>
                    </a:lnTo>
                    <a:lnTo>
                      <a:pt x="72" y="1"/>
                    </a:lnTo>
                    <a:lnTo>
                      <a:pt x="71" y="1"/>
                    </a:lnTo>
                    <a:lnTo>
                      <a:pt x="70" y="1"/>
                    </a:lnTo>
                    <a:lnTo>
                      <a:pt x="69" y="1"/>
                    </a:lnTo>
                    <a:lnTo>
                      <a:pt x="69" y="1"/>
                    </a:lnTo>
                    <a:lnTo>
                      <a:pt x="68" y="1"/>
                    </a:lnTo>
                    <a:lnTo>
                      <a:pt x="68" y="1"/>
                    </a:lnTo>
                    <a:lnTo>
                      <a:pt x="67" y="1"/>
                    </a:lnTo>
                    <a:lnTo>
                      <a:pt x="66" y="1"/>
                    </a:lnTo>
                    <a:lnTo>
                      <a:pt x="64" y="1"/>
                    </a:lnTo>
                    <a:lnTo>
                      <a:pt x="62" y="1"/>
                    </a:lnTo>
                    <a:lnTo>
                      <a:pt x="60" y="1"/>
                    </a:lnTo>
                    <a:lnTo>
                      <a:pt x="58" y="1"/>
                    </a:lnTo>
                    <a:lnTo>
                      <a:pt x="56" y="0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2" y="1"/>
                    </a:lnTo>
                    <a:lnTo>
                      <a:pt x="41" y="1"/>
                    </a:lnTo>
                    <a:lnTo>
                      <a:pt x="40" y="1"/>
                    </a:lnTo>
                    <a:lnTo>
                      <a:pt x="39" y="1"/>
                    </a:lnTo>
                    <a:lnTo>
                      <a:pt x="38" y="1"/>
                    </a:lnTo>
                    <a:lnTo>
                      <a:pt x="38" y="2"/>
                    </a:lnTo>
                    <a:lnTo>
                      <a:pt x="37" y="2"/>
                    </a:lnTo>
                    <a:lnTo>
                      <a:pt x="36" y="2"/>
                    </a:lnTo>
                    <a:lnTo>
                      <a:pt x="35" y="3"/>
                    </a:lnTo>
                    <a:lnTo>
                      <a:pt x="34" y="4"/>
                    </a:lnTo>
                    <a:lnTo>
                      <a:pt x="32" y="5"/>
                    </a:lnTo>
                    <a:lnTo>
                      <a:pt x="32" y="6"/>
                    </a:lnTo>
                    <a:lnTo>
                      <a:pt x="31" y="6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29" y="9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25" y="15"/>
                    </a:lnTo>
                    <a:lnTo>
                      <a:pt x="24" y="17"/>
                    </a:lnTo>
                    <a:lnTo>
                      <a:pt x="23" y="18"/>
                    </a:lnTo>
                    <a:lnTo>
                      <a:pt x="23" y="19"/>
                    </a:lnTo>
                    <a:lnTo>
                      <a:pt x="22" y="20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6"/>
                    </a:lnTo>
                    <a:lnTo>
                      <a:pt x="5" y="15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4" y="25"/>
                    </a:lnTo>
                    <a:lnTo>
                      <a:pt x="5" y="26"/>
                    </a:lnTo>
                    <a:lnTo>
                      <a:pt x="6" y="26"/>
                    </a:lnTo>
                    <a:lnTo>
                      <a:pt x="6" y="27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8" y="28"/>
                    </a:lnTo>
                    <a:lnTo>
                      <a:pt x="9" y="28"/>
                    </a:lnTo>
                    <a:lnTo>
                      <a:pt x="10" y="28"/>
                    </a:lnTo>
                    <a:lnTo>
                      <a:pt x="11" y="29"/>
                    </a:lnTo>
                    <a:lnTo>
                      <a:pt x="12" y="29"/>
                    </a:lnTo>
                    <a:lnTo>
                      <a:pt x="13" y="30"/>
                    </a:lnTo>
                    <a:lnTo>
                      <a:pt x="15" y="30"/>
                    </a:lnTo>
                    <a:lnTo>
                      <a:pt x="16" y="31"/>
                    </a:lnTo>
                    <a:lnTo>
                      <a:pt x="17" y="31"/>
                    </a:lnTo>
                    <a:lnTo>
                      <a:pt x="18" y="31"/>
                    </a:lnTo>
                    <a:lnTo>
                      <a:pt x="19" y="32"/>
                    </a:lnTo>
                    <a:lnTo>
                      <a:pt x="21" y="32"/>
                    </a:lnTo>
                    <a:lnTo>
                      <a:pt x="22" y="32"/>
                    </a:lnTo>
                    <a:lnTo>
                      <a:pt x="23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6" y="32"/>
                    </a:lnTo>
                    <a:lnTo>
                      <a:pt x="27" y="31"/>
                    </a:lnTo>
                    <a:lnTo>
                      <a:pt x="28" y="31"/>
                    </a:lnTo>
                    <a:lnTo>
                      <a:pt x="29" y="30"/>
                    </a:lnTo>
                    <a:lnTo>
                      <a:pt x="31" y="30"/>
                    </a:lnTo>
                    <a:lnTo>
                      <a:pt x="32" y="29"/>
                    </a:lnTo>
                    <a:lnTo>
                      <a:pt x="33" y="28"/>
                    </a:lnTo>
                    <a:lnTo>
                      <a:pt x="35" y="26"/>
                    </a:lnTo>
                    <a:lnTo>
                      <a:pt x="35" y="41"/>
                    </a:lnTo>
                    <a:lnTo>
                      <a:pt x="19" y="80"/>
                    </a:lnTo>
                    <a:lnTo>
                      <a:pt x="28" y="80"/>
                    </a:lnTo>
                    <a:lnTo>
                      <a:pt x="29" y="86"/>
                    </a:lnTo>
                    <a:lnTo>
                      <a:pt x="31" y="91"/>
                    </a:lnTo>
                    <a:lnTo>
                      <a:pt x="33" y="94"/>
                    </a:lnTo>
                    <a:lnTo>
                      <a:pt x="36" y="97"/>
                    </a:lnTo>
                    <a:lnTo>
                      <a:pt x="38" y="99"/>
                    </a:lnTo>
                    <a:lnTo>
                      <a:pt x="40" y="100"/>
                    </a:lnTo>
                    <a:lnTo>
                      <a:pt x="41" y="101"/>
                    </a:lnTo>
                    <a:lnTo>
                      <a:pt x="41" y="101"/>
                    </a:lnTo>
                    <a:lnTo>
                      <a:pt x="39" y="101"/>
                    </a:lnTo>
                    <a:lnTo>
                      <a:pt x="38" y="101"/>
                    </a:lnTo>
                    <a:lnTo>
                      <a:pt x="36" y="102"/>
                    </a:lnTo>
                    <a:lnTo>
                      <a:pt x="34" y="103"/>
                    </a:lnTo>
                    <a:lnTo>
                      <a:pt x="33" y="103"/>
                    </a:lnTo>
                    <a:lnTo>
                      <a:pt x="32" y="104"/>
                    </a:lnTo>
                    <a:lnTo>
                      <a:pt x="32" y="106"/>
                    </a:lnTo>
                    <a:lnTo>
                      <a:pt x="31" y="107"/>
                    </a:lnTo>
                    <a:lnTo>
                      <a:pt x="45" y="107"/>
                    </a:lnTo>
                    <a:lnTo>
                      <a:pt x="49" y="104"/>
                    </a:lnTo>
                    <a:lnTo>
                      <a:pt x="49" y="107"/>
                    </a:lnTo>
                    <a:lnTo>
                      <a:pt x="52" y="107"/>
                    </a:lnTo>
                    <a:lnTo>
                      <a:pt x="53" y="105"/>
                    </a:lnTo>
                    <a:lnTo>
                      <a:pt x="53" y="103"/>
                    </a:lnTo>
                    <a:lnTo>
                      <a:pt x="53" y="101"/>
                    </a:lnTo>
                    <a:lnTo>
                      <a:pt x="52" y="100"/>
                    </a:lnTo>
                    <a:lnTo>
                      <a:pt x="51" y="99"/>
                    </a:lnTo>
                    <a:lnTo>
                      <a:pt x="51" y="98"/>
                    </a:lnTo>
                    <a:lnTo>
                      <a:pt x="50" y="96"/>
                    </a:lnTo>
                    <a:lnTo>
                      <a:pt x="50" y="94"/>
                    </a:lnTo>
                    <a:lnTo>
                      <a:pt x="50" y="91"/>
                    </a:lnTo>
                    <a:lnTo>
                      <a:pt x="50" y="88"/>
                    </a:lnTo>
                    <a:lnTo>
                      <a:pt x="50" y="84"/>
                    </a:lnTo>
                    <a:lnTo>
                      <a:pt x="51" y="80"/>
                    </a:lnTo>
                    <a:lnTo>
                      <a:pt x="58" y="80"/>
                    </a:lnTo>
                    <a:lnTo>
                      <a:pt x="59" y="84"/>
                    </a:lnTo>
                    <a:lnTo>
                      <a:pt x="60" y="87"/>
                    </a:lnTo>
                    <a:lnTo>
                      <a:pt x="60" y="90"/>
                    </a:lnTo>
                    <a:lnTo>
                      <a:pt x="60" y="92"/>
                    </a:lnTo>
                    <a:lnTo>
                      <a:pt x="60" y="95"/>
                    </a:lnTo>
                    <a:lnTo>
                      <a:pt x="60" y="97"/>
                    </a:lnTo>
                    <a:lnTo>
                      <a:pt x="60" y="98"/>
                    </a:lnTo>
                    <a:lnTo>
                      <a:pt x="60" y="100"/>
                    </a:lnTo>
                    <a:lnTo>
                      <a:pt x="59" y="101"/>
                    </a:lnTo>
                    <a:lnTo>
                      <a:pt x="58" y="102"/>
                    </a:lnTo>
                    <a:lnTo>
                      <a:pt x="58" y="103"/>
                    </a:lnTo>
                    <a:lnTo>
                      <a:pt x="58" y="103"/>
                    </a:lnTo>
                    <a:lnTo>
                      <a:pt x="57" y="104"/>
                    </a:lnTo>
                    <a:lnTo>
                      <a:pt x="57" y="105"/>
                    </a:lnTo>
                    <a:lnTo>
                      <a:pt x="58" y="106"/>
                    </a:lnTo>
                    <a:lnTo>
                      <a:pt x="58" y="107"/>
                    </a:lnTo>
                    <a:lnTo>
                      <a:pt x="62" y="107"/>
                    </a:lnTo>
                    <a:lnTo>
                      <a:pt x="62" y="104"/>
                    </a:lnTo>
                    <a:lnTo>
                      <a:pt x="67" y="107"/>
                    </a:lnTo>
                    <a:lnTo>
                      <a:pt x="81" y="107"/>
                    </a:lnTo>
                    <a:lnTo>
                      <a:pt x="81" y="106"/>
                    </a:lnTo>
                    <a:lnTo>
                      <a:pt x="80" y="104"/>
                    </a:lnTo>
                    <a:lnTo>
                      <a:pt x="79" y="104"/>
                    </a:lnTo>
                    <a:lnTo>
                      <a:pt x="78" y="103"/>
                    </a:lnTo>
                    <a:lnTo>
                      <a:pt x="76" y="102"/>
                    </a:lnTo>
                    <a:lnTo>
                      <a:pt x="75" y="101"/>
                    </a:lnTo>
                    <a:lnTo>
                      <a:pt x="73" y="101"/>
                    </a:lnTo>
                    <a:lnTo>
                      <a:pt x="70" y="101"/>
                    </a:lnTo>
                    <a:lnTo>
                      <a:pt x="71" y="101"/>
                    </a:lnTo>
                    <a:lnTo>
                      <a:pt x="72" y="100"/>
                    </a:lnTo>
                    <a:lnTo>
                      <a:pt x="74" y="99"/>
                    </a:lnTo>
                    <a:lnTo>
                      <a:pt x="76" y="97"/>
                    </a:lnTo>
                    <a:lnTo>
                      <a:pt x="78" y="94"/>
                    </a:lnTo>
                    <a:lnTo>
                      <a:pt x="80" y="90"/>
                    </a:lnTo>
                    <a:lnTo>
                      <a:pt x="81" y="85"/>
                    </a:lnTo>
                    <a:lnTo>
                      <a:pt x="82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5" name="Freeform 319"/>
              <p:cNvSpPr>
                <a:spLocks/>
              </p:cNvSpPr>
              <p:nvPr/>
            </p:nvSpPr>
            <p:spPr bwMode="auto">
              <a:xfrm>
                <a:off x="1365" y="2698"/>
                <a:ext cx="26" cy="23"/>
              </a:xfrm>
              <a:custGeom>
                <a:avLst/>
                <a:gdLst>
                  <a:gd name="T0" fmla="*/ 26 w 26"/>
                  <a:gd name="T1" fmla="*/ 23 h 23"/>
                  <a:gd name="T2" fmla="*/ 26 w 26"/>
                  <a:gd name="T3" fmla="*/ 0 h 23"/>
                  <a:gd name="T4" fmla="*/ 0 w 26"/>
                  <a:gd name="T5" fmla="*/ 5 h 23"/>
                  <a:gd name="T6" fmla="*/ 0 w 26"/>
                  <a:gd name="T7" fmla="*/ 23 h 23"/>
                  <a:gd name="T8" fmla="*/ 26 w 26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6" y="23"/>
                    </a:moveTo>
                    <a:lnTo>
                      <a:pt x="26" y="0"/>
                    </a:lnTo>
                    <a:lnTo>
                      <a:pt x="0" y="5"/>
                    </a:lnTo>
                    <a:lnTo>
                      <a:pt x="0" y="23"/>
                    </a:lnTo>
                    <a:lnTo>
                      <a:pt x="26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6" name="Freeform 320"/>
              <p:cNvSpPr>
                <a:spLocks/>
              </p:cNvSpPr>
              <p:nvPr/>
            </p:nvSpPr>
            <p:spPr bwMode="auto">
              <a:xfrm>
                <a:off x="1332" y="2714"/>
                <a:ext cx="77" cy="75"/>
              </a:xfrm>
              <a:custGeom>
                <a:avLst/>
                <a:gdLst>
                  <a:gd name="T0" fmla="*/ 34 w 77"/>
                  <a:gd name="T1" fmla="*/ 0 h 75"/>
                  <a:gd name="T2" fmla="*/ 33 w 77"/>
                  <a:gd name="T3" fmla="*/ 0 h 75"/>
                  <a:gd name="T4" fmla="*/ 30 w 77"/>
                  <a:gd name="T5" fmla="*/ 1 h 75"/>
                  <a:gd name="T6" fmla="*/ 27 w 77"/>
                  <a:gd name="T7" fmla="*/ 2 h 75"/>
                  <a:gd name="T8" fmla="*/ 24 w 77"/>
                  <a:gd name="T9" fmla="*/ 4 h 75"/>
                  <a:gd name="T10" fmla="*/ 21 w 77"/>
                  <a:gd name="T11" fmla="*/ 8 h 75"/>
                  <a:gd name="T12" fmla="*/ 18 w 77"/>
                  <a:gd name="T13" fmla="*/ 13 h 75"/>
                  <a:gd name="T14" fmla="*/ 14 w 77"/>
                  <a:gd name="T15" fmla="*/ 18 h 75"/>
                  <a:gd name="T16" fmla="*/ 11 w 77"/>
                  <a:gd name="T17" fmla="*/ 20 h 75"/>
                  <a:gd name="T18" fmla="*/ 8 w 77"/>
                  <a:gd name="T19" fmla="*/ 20 h 75"/>
                  <a:gd name="T20" fmla="*/ 4 w 77"/>
                  <a:gd name="T21" fmla="*/ 19 h 75"/>
                  <a:gd name="T22" fmla="*/ 1 w 77"/>
                  <a:gd name="T23" fmla="*/ 18 h 75"/>
                  <a:gd name="T24" fmla="*/ 0 w 77"/>
                  <a:gd name="T25" fmla="*/ 24 h 75"/>
                  <a:gd name="T26" fmla="*/ 0 w 77"/>
                  <a:gd name="T27" fmla="*/ 24 h 75"/>
                  <a:gd name="T28" fmla="*/ 1 w 77"/>
                  <a:gd name="T29" fmla="*/ 25 h 75"/>
                  <a:gd name="T30" fmla="*/ 2 w 77"/>
                  <a:gd name="T31" fmla="*/ 25 h 75"/>
                  <a:gd name="T32" fmla="*/ 3 w 77"/>
                  <a:gd name="T33" fmla="*/ 25 h 75"/>
                  <a:gd name="T34" fmla="*/ 7 w 77"/>
                  <a:gd name="T35" fmla="*/ 27 h 75"/>
                  <a:gd name="T36" fmla="*/ 10 w 77"/>
                  <a:gd name="T37" fmla="*/ 28 h 75"/>
                  <a:gd name="T38" fmla="*/ 13 w 77"/>
                  <a:gd name="T39" fmla="*/ 28 h 75"/>
                  <a:gd name="T40" fmla="*/ 17 w 77"/>
                  <a:gd name="T41" fmla="*/ 27 h 75"/>
                  <a:gd name="T42" fmla="*/ 19 w 77"/>
                  <a:gd name="T43" fmla="*/ 26 h 75"/>
                  <a:gd name="T44" fmla="*/ 22 w 77"/>
                  <a:gd name="T45" fmla="*/ 23 h 75"/>
                  <a:gd name="T46" fmla="*/ 26 w 77"/>
                  <a:gd name="T47" fmla="*/ 21 h 75"/>
                  <a:gd name="T48" fmla="*/ 27 w 77"/>
                  <a:gd name="T49" fmla="*/ 20 h 75"/>
                  <a:gd name="T50" fmla="*/ 12 w 77"/>
                  <a:gd name="T51" fmla="*/ 75 h 75"/>
                  <a:gd name="T52" fmla="*/ 63 w 77"/>
                  <a:gd name="T53" fmla="*/ 41 h 75"/>
                  <a:gd name="T54" fmla="*/ 71 w 77"/>
                  <a:gd name="T55" fmla="*/ 30 h 75"/>
                  <a:gd name="T56" fmla="*/ 75 w 77"/>
                  <a:gd name="T57" fmla="*/ 25 h 75"/>
                  <a:gd name="T58" fmla="*/ 75 w 77"/>
                  <a:gd name="T59" fmla="*/ 23 h 75"/>
                  <a:gd name="T60" fmla="*/ 75 w 77"/>
                  <a:gd name="T61" fmla="*/ 20 h 75"/>
                  <a:gd name="T62" fmla="*/ 75 w 77"/>
                  <a:gd name="T63" fmla="*/ 17 h 75"/>
                  <a:gd name="T64" fmla="*/ 74 w 77"/>
                  <a:gd name="T65" fmla="*/ 14 h 75"/>
                  <a:gd name="T66" fmla="*/ 72 w 77"/>
                  <a:gd name="T67" fmla="*/ 10 h 75"/>
                  <a:gd name="T68" fmla="*/ 69 w 77"/>
                  <a:gd name="T69" fmla="*/ 6 h 75"/>
                  <a:gd name="T70" fmla="*/ 66 w 77"/>
                  <a:gd name="T71" fmla="*/ 4 h 75"/>
                  <a:gd name="T72" fmla="*/ 64 w 77"/>
                  <a:gd name="T73" fmla="*/ 2 h 75"/>
                  <a:gd name="T74" fmla="*/ 62 w 77"/>
                  <a:gd name="T75" fmla="*/ 1 h 75"/>
                  <a:gd name="T76" fmla="*/ 59 w 77"/>
                  <a:gd name="T77" fmla="*/ 0 h 75"/>
                  <a:gd name="T78" fmla="*/ 58 w 77"/>
                  <a:gd name="T79" fmla="*/ 0 h 75"/>
                  <a:gd name="T80" fmla="*/ 44 w 77"/>
                  <a:gd name="T81" fmla="*/ 1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7" h="75">
                    <a:moveTo>
                      <a:pt x="34" y="0"/>
                    </a:moveTo>
                    <a:lnTo>
                      <a:pt x="34" y="0"/>
                    </a:lnTo>
                    <a:lnTo>
                      <a:pt x="34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1"/>
                    </a:lnTo>
                    <a:lnTo>
                      <a:pt x="28" y="1"/>
                    </a:lnTo>
                    <a:lnTo>
                      <a:pt x="27" y="2"/>
                    </a:lnTo>
                    <a:lnTo>
                      <a:pt x="25" y="3"/>
                    </a:lnTo>
                    <a:lnTo>
                      <a:pt x="24" y="4"/>
                    </a:lnTo>
                    <a:lnTo>
                      <a:pt x="22" y="6"/>
                    </a:lnTo>
                    <a:lnTo>
                      <a:pt x="21" y="8"/>
                    </a:lnTo>
                    <a:lnTo>
                      <a:pt x="19" y="10"/>
                    </a:lnTo>
                    <a:lnTo>
                      <a:pt x="18" y="13"/>
                    </a:lnTo>
                    <a:lnTo>
                      <a:pt x="16" y="15"/>
                    </a:lnTo>
                    <a:lnTo>
                      <a:pt x="14" y="18"/>
                    </a:lnTo>
                    <a:lnTo>
                      <a:pt x="13" y="20"/>
                    </a:lnTo>
                    <a:lnTo>
                      <a:pt x="11" y="20"/>
                    </a:lnTo>
                    <a:lnTo>
                      <a:pt x="9" y="20"/>
                    </a:lnTo>
                    <a:lnTo>
                      <a:pt x="8" y="20"/>
                    </a:lnTo>
                    <a:lnTo>
                      <a:pt x="6" y="19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1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5" y="26"/>
                    </a:lnTo>
                    <a:lnTo>
                      <a:pt x="7" y="27"/>
                    </a:lnTo>
                    <a:lnTo>
                      <a:pt x="8" y="27"/>
                    </a:lnTo>
                    <a:lnTo>
                      <a:pt x="10" y="28"/>
                    </a:lnTo>
                    <a:lnTo>
                      <a:pt x="12" y="28"/>
                    </a:lnTo>
                    <a:lnTo>
                      <a:pt x="13" y="28"/>
                    </a:lnTo>
                    <a:lnTo>
                      <a:pt x="15" y="28"/>
                    </a:lnTo>
                    <a:lnTo>
                      <a:pt x="17" y="27"/>
                    </a:lnTo>
                    <a:lnTo>
                      <a:pt x="18" y="26"/>
                    </a:lnTo>
                    <a:lnTo>
                      <a:pt x="19" y="26"/>
                    </a:lnTo>
                    <a:lnTo>
                      <a:pt x="21" y="25"/>
                    </a:lnTo>
                    <a:lnTo>
                      <a:pt x="22" y="23"/>
                    </a:lnTo>
                    <a:lnTo>
                      <a:pt x="24" y="22"/>
                    </a:lnTo>
                    <a:lnTo>
                      <a:pt x="26" y="21"/>
                    </a:lnTo>
                    <a:lnTo>
                      <a:pt x="27" y="21"/>
                    </a:lnTo>
                    <a:lnTo>
                      <a:pt x="27" y="20"/>
                    </a:lnTo>
                    <a:lnTo>
                      <a:pt x="27" y="39"/>
                    </a:lnTo>
                    <a:lnTo>
                      <a:pt x="12" y="75"/>
                    </a:lnTo>
                    <a:lnTo>
                      <a:pt x="77" y="75"/>
                    </a:lnTo>
                    <a:lnTo>
                      <a:pt x="63" y="41"/>
                    </a:lnTo>
                    <a:lnTo>
                      <a:pt x="63" y="33"/>
                    </a:lnTo>
                    <a:lnTo>
                      <a:pt x="71" y="30"/>
                    </a:lnTo>
                    <a:lnTo>
                      <a:pt x="75" y="25"/>
                    </a:lnTo>
                    <a:lnTo>
                      <a:pt x="75" y="25"/>
                    </a:lnTo>
                    <a:lnTo>
                      <a:pt x="75" y="24"/>
                    </a:lnTo>
                    <a:lnTo>
                      <a:pt x="75" y="23"/>
                    </a:lnTo>
                    <a:lnTo>
                      <a:pt x="75" y="22"/>
                    </a:lnTo>
                    <a:lnTo>
                      <a:pt x="75" y="20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6"/>
                    </a:lnTo>
                    <a:lnTo>
                      <a:pt x="74" y="14"/>
                    </a:lnTo>
                    <a:lnTo>
                      <a:pt x="73" y="12"/>
                    </a:lnTo>
                    <a:lnTo>
                      <a:pt x="72" y="10"/>
                    </a:lnTo>
                    <a:lnTo>
                      <a:pt x="70" y="8"/>
                    </a:lnTo>
                    <a:lnTo>
                      <a:pt x="69" y="6"/>
                    </a:lnTo>
                    <a:lnTo>
                      <a:pt x="68" y="5"/>
                    </a:lnTo>
                    <a:lnTo>
                      <a:pt x="66" y="4"/>
                    </a:lnTo>
                    <a:lnTo>
                      <a:pt x="65" y="3"/>
                    </a:lnTo>
                    <a:lnTo>
                      <a:pt x="64" y="2"/>
                    </a:lnTo>
                    <a:lnTo>
                      <a:pt x="63" y="2"/>
                    </a:lnTo>
                    <a:lnTo>
                      <a:pt x="62" y="1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44" y="1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77ED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7" name="Freeform 321"/>
              <p:cNvSpPr>
                <a:spLocks/>
              </p:cNvSpPr>
              <p:nvPr/>
            </p:nvSpPr>
            <p:spPr bwMode="auto">
              <a:xfrm>
                <a:off x="1353" y="2792"/>
                <a:ext cx="18" cy="20"/>
              </a:xfrm>
              <a:custGeom>
                <a:avLst/>
                <a:gdLst>
                  <a:gd name="T0" fmla="*/ 0 w 18"/>
                  <a:gd name="T1" fmla="*/ 0 h 20"/>
                  <a:gd name="T2" fmla="*/ 0 w 18"/>
                  <a:gd name="T3" fmla="*/ 1 h 20"/>
                  <a:gd name="T4" fmla="*/ 0 w 18"/>
                  <a:gd name="T5" fmla="*/ 2 h 20"/>
                  <a:gd name="T6" fmla="*/ 0 w 18"/>
                  <a:gd name="T7" fmla="*/ 2 h 20"/>
                  <a:gd name="T8" fmla="*/ 0 w 18"/>
                  <a:gd name="T9" fmla="*/ 3 h 20"/>
                  <a:gd name="T10" fmla="*/ 1 w 18"/>
                  <a:gd name="T11" fmla="*/ 7 h 20"/>
                  <a:gd name="T12" fmla="*/ 3 w 18"/>
                  <a:gd name="T13" fmla="*/ 11 h 20"/>
                  <a:gd name="T14" fmla="*/ 5 w 18"/>
                  <a:gd name="T15" fmla="*/ 14 h 20"/>
                  <a:gd name="T16" fmla="*/ 7 w 18"/>
                  <a:gd name="T17" fmla="*/ 16 h 20"/>
                  <a:gd name="T18" fmla="*/ 10 w 18"/>
                  <a:gd name="T19" fmla="*/ 18 h 20"/>
                  <a:gd name="T20" fmla="*/ 11 w 18"/>
                  <a:gd name="T21" fmla="*/ 19 h 20"/>
                  <a:gd name="T22" fmla="*/ 13 w 18"/>
                  <a:gd name="T23" fmla="*/ 20 h 20"/>
                  <a:gd name="T24" fmla="*/ 13 w 18"/>
                  <a:gd name="T25" fmla="*/ 20 h 20"/>
                  <a:gd name="T26" fmla="*/ 18 w 18"/>
                  <a:gd name="T27" fmla="*/ 20 h 20"/>
                  <a:gd name="T28" fmla="*/ 18 w 18"/>
                  <a:gd name="T29" fmla="*/ 20 h 20"/>
                  <a:gd name="T30" fmla="*/ 18 w 18"/>
                  <a:gd name="T31" fmla="*/ 19 h 20"/>
                  <a:gd name="T32" fmla="*/ 17 w 18"/>
                  <a:gd name="T33" fmla="*/ 17 h 20"/>
                  <a:gd name="T34" fmla="*/ 16 w 18"/>
                  <a:gd name="T35" fmla="*/ 14 h 20"/>
                  <a:gd name="T36" fmla="*/ 16 w 18"/>
                  <a:gd name="T37" fmla="*/ 11 h 20"/>
                  <a:gd name="T38" fmla="*/ 16 w 18"/>
                  <a:gd name="T39" fmla="*/ 8 h 20"/>
                  <a:gd name="T40" fmla="*/ 16 w 18"/>
                  <a:gd name="T41" fmla="*/ 4 h 20"/>
                  <a:gd name="T42" fmla="*/ 18 w 18"/>
                  <a:gd name="T43" fmla="*/ 0 h 20"/>
                  <a:gd name="T44" fmla="*/ 0 w 18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7" y="16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19"/>
                    </a:lnTo>
                    <a:lnTo>
                      <a:pt x="17" y="17"/>
                    </a:lnTo>
                    <a:lnTo>
                      <a:pt x="16" y="14"/>
                    </a:lnTo>
                    <a:lnTo>
                      <a:pt x="16" y="11"/>
                    </a:lnTo>
                    <a:lnTo>
                      <a:pt x="16" y="8"/>
                    </a:lnTo>
                    <a:lnTo>
                      <a:pt x="16" y="4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8" name="Freeform 322"/>
              <p:cNvSpPr>
                <a:spLocks/>
              </p:cNvSpPr>
              <p:nvPr/>
            </p:nvSpPr>
            <p:spPr bwMode="auto">
              <a:xfrm>
                <a:off x="1382" y="2792"/>
                <a:ext cx="19" cy="20"/>
              </a:xfrm>
              <a:custGeom>
                <a:avLst/>
                <a:gdLst>
                  <a:gd name="T0" fmla="*/ 0 w 19"/>
                  <a:gd name="T1" fmla="*/ 0 h 20"/>
                  <a:gd name="T2" fmla="*/ 2 w 19"/>
                  <a:gd name="T3" fmla="*/ 4 h 20"/>
                  <a:gd name="T4" fmla="*/ 3 w 19"/>
                  <a:gd name="T5" fmla="*/ 7 h 20"/>
                  <a:gd name="T6" fmla="*/ 3 w 19"/>
                  <a:gd name="T7" fmla="*/ 11 h 20"/>
                  <a:gd name="T8" fmla="*/ 3 w 19"/>
                  <a:gd name="T9" fmla="*/ 14 h 20"/>
                  <a:gd name="T10" fmla="*/ 3 w 19"/>
                  <a:gd name="T11" fmla="*/ 16 h 20"/>
                  <a:gd name="T12" fmla="*/ 3 w 19"/>
                  <a:gd name="T13" fmla="*/ 18 h 20"/>
                  <a:gd name="T14" fmla="*/ 2 w 19"/>
                  <a:gd name="T15" fmla="*/ 19 h 20"/>
                  <a:gd name="T16" fmla="*/ 2 w 19"/>
                  <a:gd name="T17" fmla="*/ 20 h 20"/>
                  <a:gd name="T18" fmla="*/ 9 w 19"/>
                  <a:gd name="T19" fmla="*/ 20 h 20"/>
                  <a:gd name="T20" fmla="*/ 9 w 19"/>
                  <a:gd name="T21" fmla="*/ 19 h 20"/>
                  <a:gd name="T22" fmla="*/ 10 w 19"/>
                  <a:gd name="T23" fmla="*/ 19 h 20"/>
                  <a:gd name="T24" fmla="*/ 11 w 19"/>
                  <a:gd name="T25" fmla="*/ 18 h 20"/>
                  <a:gd name="T26" fmla="*/ 13 w 19"/>
                  <a:gd name="T27" fmla="*/ 17 h 20"/>
                  <a:gd name="T28" fmla="*/ 14 w 19"/>
                  <a:gd name="T29" fmla="*/ 15 h 20"/>
                  <a:gd name="T30" fmla="*/ 16 w 19"/>
                  <a:gd name="T31" fmla="*/ 13 h 20"/>
                  <a:gd name="T32" fmla="*/ 17 w 19"/>
                  <a:gd name="T33" fmla="*/ 11 h 20"/>
                  <a:gd name="T34" fmla="*/ 18 w 19"/>
                  <a:gd name="T35" fmla="*/ 8 h 20"/>
                  <a:gd name="T36" fmla="*/ 18 w 19"/>
                  <a:gd name="T37" fmla="*/ 6 h 20"/>
                  <a:gd name="T38" fmla="*/ 19 w 19"/>
                  <a:gd name="T39" fmla="*/ 4 h 20"/>
                  <a:gd name="T40" fmla="*/ 19 w 19"/>
                  <a:gd name="T41" fmla="*/ 2 h 20"/>
                  <a:gd name="T42" fmla="*/ 18 w 19"/>
                  <a:gd name="T43" fmla="*/ 0 h 20"/>
                  <a:gd name="T44" fmla="*/ 0 w 19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20">
                    <a:moveTo>
                      <a:pt x="0" y="0"/>
                    </a:moveTo>
                    <a:lnTo>
                      <a:pt x="2" y="4"/>
                    </a:lnTo>
                    <a:lnTo>
                      <a:pt x="3" y="7"/>
                    </a:lnTo>
                    <a:lnTo>
                      <a:pt x="3" y="11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9" y="20"/>
                    </a:lnTo>
                    <a:lnTo>
                      <a:pt x="9" y="19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3" y="17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7" y="11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9" y="4"/>
                    </a:lnTo>
                    <a:lnTo>
                      <a:pt x="19" y="2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9" name="Freeform 323"/>
              <p:cNvSpPr>
                <a:spLocks/>
              </p:cNvSpPr>
              <p:nvPr/>
            </p:nvSpPr>
            <p:spPr bwMode="auto">
              <a:xfrm>
                <a:off x="1313" y="2676"/>
                <a:ext cx="73" cy="81"/>
              </a:xfrm>
              <a:custGeom>
                <a:avLst/>
                <a:gdLst>
                  <a:gd name="T0" fmla="*/ 73 w 73"/>
                  <a:gd name="T1" fmla="*/ 77 h 81"/>
                  <a:gd name="T2" fmla="*/ 4 w 73"/>
                  <a:gd name="T3" fmla="*/ 0 h 81"/>
                  <a:gd name="T4" fmla="*/ 0 w 73"/>
                  <a:gd name="T5" fmla="*/ 5 h 81"/>
                  <a:gd name="T6" fmla="*/ 68 w 73"/>
                  <a:gd name="T7" fmla="*/ 81 h 81"/>
                  <a:gd name="T8" fmla="*/ 73 w 73"/>
                  <a:gd name="T9" fmla="*/ 7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81">
                    <a:moveTo>
                      <a:pt x="73" y="77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68" y="81"/>
                    </a:lnTo>
                    <a:lnTo>
                      <a:pt x="73" y="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20" name="Freeform 324"/>
              <p:cNvSpPr>
                <a:spLocks/>
              </p:cNvSpPr>
              <p:nvPr/>
            </p:nvSpPr>
            <p:spPr bwMode="auto">
              <a:xfrm>
                <a:off x="1317" y="2681"/>
                <a:ext cx="65" cy="72"/>
              </a:xfrm>
              <a:custGeom>
                <a:avLst/>
                <a:gdLst>
                  <a:gd name="T0" fmla="*/ 65 w 65"/>
                  <a:gd name="T1" fmla="*/ 71 h 72"/>
                  <a:gd name="T2" fmla="*/ 2 w 65"/>
                  <a:gd name="T3" fmla="*/ 0 h 72"/>
                  <a:gd name="T4" fmla="*/ 0 w 65"/>
                  <a:gd name="T5" fmla="*/ 2 h 72"/>
                  <a:gd name="T6" fmla="*/ 63 w 65"/>
                  <a:gd name="T7" fmla="*/ 72 h 72"/>
                  <a:gd name="T8" fmla="*/ 65 w 65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72">
                    <a:moveTo>
                      <a:pt x="65" y="7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63" y="72"/>
                    </a:lnTo>
                    <a:lnTo>
                      <a:pt x="65" y="71"/>
                    </a:lnTo>
                    <a:close/>
                  </a:path>
                </a:pathLst>
              </a:custGeom>
              <a:solidFill>
                <a:srgbClr val="CEB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21" name="Freeform 325"/>
              <p:cNvSpPr>
                <a:spLocks/>
              </p:cNvSpPr>
              <p:nvPr/>
            </p:nvSpPr>
            <p:spPr bwMode="auto">
              <a:xfrm>
                <a:off x="1367" y="2736"/>
                <a:ext cx="41" cy="15"/>
              </a:xfrm>
              <a:custGeom>
                <a:avLst/>
                <a:gdLst>
                  <a:gd name="T0" fmla="*/ 22 w 41"/>
                  <a:gd name="T1" fmla="*/ 14 h 15"/>
                  <a:gd name="T2" fmla="*/ 25 w 41"/>
                  <a:gd name="T3" fmla="*/ 13 h 15"/>
                  <a:gd name="T4" fmla="*/ 29 w 41"/>
                  <a:gd name="T5" fmla="*/ 12 h 15"/>
                  <a:gd name="T6" fmla="*/ 32 w 41"/>
                  <a:gd name="T7" fmla="*/ 11 h 15"/>
                  <a:gd name="T8" fmla="*/ 35 w 41"/>
                  <a:gd name="T9" fmla="*/ 10 h 15"/>
                  <a:gd name="T10" fmla="*/ 37 w 41"/>
                  <a:gd name="T11" fmla="*/ 8 h 15"/>
                  <a:gd name="T12" fmla="*/ 39 w 41"/>
                  <a:gd name="T13" fmla="*/ 6 h 15"/>
                  <a:gd name="T14" fmla="*/ 40 w 41"/>
                  <a:gd name="T15" fmla="*/ 5 h 15"/>
                  <a:gd name="T16" fmla="*/ 41 w 41"/>
                  <a:gd name="T17" fmla="*/ 3 h 15"/>
                  <a:gd name="T18" fmla="*/ 40 w 41"/>
                  <a:gd name="T19" fmla="*/ 0 h 15"/>
                  <a:gd name="T20" fmla="*/ 39 w 41"/>
                  <a:gd name="T21" fmla="*/ 3 h 15"/>
                  <a:gd name="T22" fmla="*/ 37 w 41"/>
                  <a:gd name="T23" fmla="*/ 6 h 15"/>
                  <a:gd name="T24" fmla="*/ 34 w 41"/>
                  <a:gd name="T25" fmla="*/ 9 h 15"/>
                  <a:gd name="T26" fmla="*/ 30 w 41"/>
                  <a:gd name="T27" fmla="*/ 10 h 15"/>
                  <a:gd name="T28" fmla="*/ 27 w 41"/>
                  <a:gd name="T29" fmla="*/ 11 h 15"/>
                  <a:gd name="T30" fmla="*/ 25 w 41"/>
                  <a:gd name="T31" fmla="*/ 12 h 15"/>
                  <a:gd name="T32" fmla="*/ 23 w 41"/>
                  <a:gd name="T33" fmla="*/ 12 h 15"/>
                  <a:gd name="T34" fmla="*/ 22 w 41"/>
                  <a:gd name="T35" fmla="*/ 12 h 15"/>
                  <a:gd name="T36" fmla="*/ 18 w 41"/>
                  <a:gd name="T37" fmla="*/ 7 h 15"/>
                  <a:gd name="T38" fmla="*/ 21 w 41"/>
                  <a:gd name="T39" fmla="*/ 7 h 15"/>
                  <a:gd name="T40" fmla="*/ 26 w 41"/>
                  <a:gd name="T41" fmla="*/ 5 h 15"/>
                  <a:gd name="T42" fmla="*/ 30 w 41"/>
                  <a:gd name="T43" fmla="*/ 3 h 15"/>
                  <a:gd name="T44" fmla="*/ 32 w 41"/>
                  <a:gd name="T45" fmla="*/ 0 h 15"/>
                  <a:gd name="T46" fmla="*/ 30 w 41"/>
                  <a:gd name="T47" fmla="*/ 0 h 15"/>
                  <a:gd name="T48" fmla="*/ 30 w 41"/>
                  <a:gd name="T49" fmla="*/ 0 h 15"/>
                  <a:gd name="T50" fmla="*/ 30 w 41"/>
                  <a:gd name="T51" fmla="*/ 1 h 15"/>
                  <a:gd name="T52" fmla="*/ 28 w 41"/>
                  <a:gd name="T53" fmla="*/ 2 h 15"/>
                  <a:gd name="T54" fmla="*/ 25 w 41"/>
                  <a:gd name="T55" fmla="*/ 3 h 15"/>
                  <a:gd name="T56" fmla="*/ 21 w 41"/>
                  <a:gd name="T57" fmla="*/ 5 h 15"/>
                  <a:gd name="T58" fmla="*/ 17 w 41"/>
                  <a:gd name="T59" fmla="*/ 6 h 15"/>
                  <a:gd name="T60" fmla="*/ 14 w 41"/>
                  <a:gd name="T61" fmla="*/ 6 h 15"/>
                  <a:gd name="T62" fmla="*/ 12 w 41"/>
                  <a:gd name="T63" fmla="*/ 4 h 15"/>
                  <a:gd name="T64" fmla="*/ 10 w 41"/>
                  <a:gd name="T65" fmla="*/ 2 h 15"/>
                  <a:gd name="T66" fmla="*/ 8 w 41"/>
                  <a:gd name="T67" fmla="*/ 2 h 15"/>
                  <a:gd name="T68" fmla="*/ 7 w 41"/>
                  <a:gd name="T69" fmla="*/ 2 h 15"/>
                  <a:gd name="T70" fmla="*/ 6 w 41"/>
                  <a:gd name="T71" fmla="*/ 4 h 15"/>
                  <a:gd name="T72" fmla="*/ 7 w 41"/>
                  <a:gd name="T73" fmla="*/ 6 h 15"/>
                  <a:gd name="T74" fmla="*/ 6 w 41"/>
                  <a:gd name="T75" fmla="*/ 15 h 15"/>
                  <a:gd name="T76" fmla="*/ 9 w 41"/>
                  <a:gd name="T77" fmla="*/ 15 h 15"/>
                  <a:gd name="T78" fmla="*/ 13 w 41"/>
                  <a:gd name="T79" fmla="*/ 14 h 15"/>
                  <a:gd name="T80" fmla="*/ 17 w 41"/>
                  <a:gd name="T81" fmla="*/ 13 h 15"/>
                  <a:gd name="T82" fmla="*/ 19 w 41"/>
                  <a:gd name="T83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1" h="15">
                    <a:moveTo>
                      <a:pt x="20" y="14"/>
                    </a:moveTo>
                    <a:lnTo>
                      <a:pt x="22" y="14"/>
                    </a:lnTo>
                    <a:lnTo>
                      <a:pt x="24" y="13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9" y="12"/>
                    </a:lnTo>
                    <a:lnTo>
                      <a:pt x="30" y="12"/>
                    </a:lnTo>
                    <a:lnTo>
                      <a:pt x="32" y="11"/>
                    </a:lnTo>
                    <a:lnTo>
                      <a:pt x="33" y="10"/>
                    </a:lnTo>
                    <a:lnTo>
                      <a:pt x="35" y="10"/>
                    </a:lnTo>
                    <a:lnTo>
                      <a:pt x="36" y="9"/>
                    </a:lnTo>
                    <a:lnTo>
                      <a:pt x="37" y="8"/>
                    </a:lnTo>
                    <a:lnTo>
                      <a:pt x="38" y="7"/>
                    </a:lnTo>
                    <a:lnTo>
                      <a:pt x="39" y="6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0" y="2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9" y="3"/>
                    </a:lnTo>
                    <a:lnTo>
                      <a:pt x="38" y="4"/>
                    </a:lnTo>
                    <a:lnTo>
                      <a:pt x="37" y="6"/>
                    </a:lnTo>
                    <a:lnTo>
                      <a:pt x="35" y="7"/>
                    </a:lnTo>
                    <a:lnTo>
                      <a:pt x="34" y="9"/>
                    </a:lnTo>
                    <a:lnTo>
                      <a:pt x="32" y="10"/>
                    </a:lnTo>
                    <a:lnTo>
                      <a:pt x="30" y="10"/>
                    </a:lnTo>
                    <a:lnTo>
                      <a:pt x="28" y="11"/>
                    </a:lnTo>
                    <a:lnTo>
                      <a:pt x="27" y="11"/>
                    </a:lnTo>
                    <a:lnTo>
                      <a:pt x="26" y="11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1" y="7"/>
                    </a:lnTo>
                    <a:lnTo>
                      <a:pt x="23" y="6"/>
                    </a:lnTo>
                    <a:lnTo>
                      <a:pt x="26" y="5"/>
                    </a:lnTo>
                    <a:lnTo>
                      <a:pt x="28" y="4"/>
                    </a:lnTo>
                    <a:lnTo>
                      <a:pt x="30" y="3"/>
                    </a:lnTo>
                    <a:lnTo>
                      <a:pt x="31" y="1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1"/>
                    </a:lnTo>
                    <a:lnTo>
                      <a:pt x="29" y="1"/>
                    </a:lnTo>
                    <a:lnTo>
                      <a:pt x="28" y="2"/>
                    </a:lnTo>
                    <a:lnTo>
                      <a:pt x="27" y="3"/>
                    </a:lnTo>
                    <a:lnTo>
                      <a:pt x="25" y="3"/>
                    </a:lnTo>
                    <a:lnTo>
                      <a:pt x="23" y="4"/>
                    </a:lnTo>
                    <a:lnTo>
                      <a:pt x="21" y="5"/>
                    </a:lnTo>
                    <a:lnTo>
                      <a:pt x="19" y="5"/>
                    </a:lnTo>
                    <a:lnTo>
                      <a:pt x="17" y="6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7" y="13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22" name="Freeform 326"/>
              <p:cNvSpPr>
                <a:spLocks/>
              </p:cNvSpPr>
              <p:nvPr/>
            </p:nvSpPr>
            <p:spPr bwMode="auto">
              <a:xfrm>
                <a:off x="1370" y="2739"/>
                <a:ext cx="14" cy="10"/>
              </a:xfrm>
              <a:custGeom>
                <a:avLst/>
                <a:gdLst>
                  <a:gd name="T0" fmla="*/ 12 w 14"/>
                  <a:gd name="T1" fmla="*/ 5 h 10"/>
                  <a:gd name="T2" fmla="*/ 11 w 14"/>
                  <a:gd name="T3" fmla="*/ 5 h 10"/>
                  <a:gd name="T4" fmla="*/ 10 w 14"/>
                  <a:gd name="T5" fmla="*/ 5 h 10"/>
                  <a:gd name="T6" fmla="*/ 10 w 14"/>
                  <a:gd name="T7" fmla="*/ 5 h 10"/>
                  <a:gd name="T8" fmla="*/ 10 w 14"/>
                  <a:gd name="T9" fmla="*/ 4 h 10"/>
                  <a:gd name="T10" fmla="*/ 9 w 14"/>
                  <a:gd name="T11" fmla="*/ 4 h 10"/>
                  <a:gd name="T12" fmla="*/ 8 w 14"/>
                  <a:gd name="T13" fmla="*/ 3 h 10"/>
                  <a:gd name="T14" fmla="*/ 8 w 14"/>
                  <a:gd name="T15" fmla="*/ 2 h 10"/>
                  <a:gd name="T16" fmla="*/ 7 w 14"/>
                  <a:gd name="T17" fmla="*/ 2 h 10"/>
                  <a:gd name="T18" fmla="*/ 6 w 14"/>
                  <a:gd name="T19" fmla="*/ 1 h 10"/>
                  <a:gd name="T20" fmla="*/ 6 w 14"/>
                  <a:gd name="T21" fmla="*/ 1 h 10"/>
                  <a:gd name="T22" fmla="*/ 5 w 14"/>
                  <a:gd name="T23" fmla="*/ 0 h 10"/>
                  <a:gd name="T24" fmla="*/ 5 w 14"/>
                  <a:gd name="T25" fmla="*/ 0 h 10"/>
                  <a:gd name="T26" fmla="*/ 5 w 14"/>
                  <a:gd name="T27" fmla="*/ 1 h 10"/>
                  <a:gd name="T28" fmla="*/ 6 w 14"/>
                  <a:gd name="T29" fmla="*/ 2 h 10"/>
                  <a:gd name="T30" fmla="*/ 6 w 14"/>
                  <a:gd name="T31" fmla="*/ 4 h 10"/>
                  <a:gd name="T32" fmla="*/ 7 w 14"/>
                  <a:gd name="T33" fmla="*/ 4 h 10"/>
                  <a:gd name="T34" fmla="*/ 0 w 14"/>
                  <a:gd name="T35" fmla="*/ 4 h 10"/>
                  <a:gd name="T36" fmla="*/ 4 w 14"/>
                  <a:gd name="T37" fmla="*/ 10 h 10"/>
                  <a:gd name="T38" fmla="*/ 5 w 14"/>
                  <a:gd name="T39" fmla="*/ 10 h 10"/>
                  <a:gd name="T40" fmla="*/ 6 w 14"/>
                  <a:gd name="T41" fmla="*/ 10 h 10"/>
                  <a:gd name="T42" fmla="*/ 7 w 14"/>
                  <a:gd name="T43" fmla="*/ 10 h 10"/>
                  <a:gd name="T44" fmla="*/ 7 w 14"/>
                  <a:gd name="T45" fmla="*/ 10 h 10"/>
                  <a:gd name="T46" fmla="*/ 8 w 14"/>
                  <a:gd name="T47" fmla="*/ 10 h 10"/>
                  <a:gd name="T48" fmla="*/ 9 w 14"/>
                  <a:gd name="T49" fmla="*/ 10 h 10"/>
                  <a:gd name="T50" fmla="*/ 10 w 14"/>
                  <a:gd name="T51" fmla="*/ 10 h 10"/>
                  <a:gd name="T52" fmla="*/ 10 w 14"/>
                  <a:gd name="T53" fmla="*/ 9 h 10"/>
                  <a:gd name="T54" fmla="*/ 11 w 14"/>
                  <a:gd name="T55" fmla="*/ 9 h 10"/>
                  <a:gd name="T56" fmla="*/ 12 w 14"/>
                  <a:gd name="T57" fmla="*/ 9 h 10"/>
                  <a:gd name="T58" fmla="*/ 13 w 14"/>
                  <a:gd name="T59" fmla="*/ 9 h 10"/>
                  <a:gd name="T60" fmla="*/ 13 w 14"/>
                  <a:gd name="T61" fmla="*/ 9 h 10"/>
                  <a:gd name="T62" fmla="*/ 13 w 14"/>
                  <a:gd name="T63" fmla="*/ 9 h 10"/>
                  <a:gd name="T64" fmla="*/ 14 w 14"/>
                  <a:gd name="T65" fmla="*/ 8 h 10"/>
                  <a:gd name="T66" fmla="*/ 14 w 14"/>
                  <a:gd name="T67" fmla="*/ 8 h 10"/>
                  <a:gd name="T68" fmla="*/ 14 w 14"/>
                  <a:gd name="T69" fmla="*/ 8 h 10"/>
                  <a:gd name="T70" fmla="*/ 12 w 14"/>
                  <a:gd name="T71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" h="10">
                    <a:moveTo>
                      <a:pt x="12" y="5"/>
                    </a:moveTo>
                    <a:lnTo>
                      <a:pt x="11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0" y="4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2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23" name="Freeform 327"/>
              <p:cNvSpPr>
                <a:spLocks/>
              </p:cNvSpPr>
              <p:nvPr/>
            </p:nvSpPr>
            <p:spPr bwMode="auto">
              <a:xfrm>
                <a:off x="1395" y="2729"/>
                <a:ext cx="4" cy="7"/>
              </a:xfrm>
              <a:custGeom>
                <a:avLst/>
                <a:gdLst>
                  <a:gd name="T0" fmla="*/ 3 w 4"/>
                  <a:gd name="T1" fmla="*/ 3 h 7"/>
                  <a:gd name="T2" fmla="*/ 3 w 4"/>
                  <a:gd name="T3" fmla="*/ 2 h 7"/>
                  <a:gd name="T4" fmla="*/ 2 w 4"/>
                  <a:gd name="T5" fmla="*/ 1 h 7"/>
                  <a:gd name="T6" fmla="*/ 2 w 4"/>
                  <a:gd name="T7" fmla="*/ 0 h 7"/>
                  <a:gd name="T8" fmla="*/ 1 w 4"/>
                  <a:gd name="T9" fmla="*/ 0 h 7"/>
                  <a:gd name="T10" fmla="*/ 0 w 4"/>
                  <a:gd name="T11" fmla="*/ 0 h 7"/>
                  <a:gd name="T12" fmla="*/ 0 w 4"/>
                  <a:gd name="T13" fmla="*/ 0 h 7"/>
                  <a:gd name="T14" fmla="*/ 0 w 4"/>
                  <a:gd name="T15" fmla="*/ 1 h 7"/>
                  <a:gd name="T16" fmla="*/ 0 w 4"/>
                  <a:gd name="T17" fmla="*/ 1 h 7"/>
                  <a:gd name="T18" fmla="*/ 0 w 4"/>
                  <a:gd name="T19" fmla="*/ 1 h 7"/>
                  <a:gd name="T20" fmla="*/ 1 w 4"/>
                  <a:gd name="T21" fmla="*/ 2 h 7"/>
                  <a:gd name="T22" fmla="*/ 1 w 4"/>
                  <a:gd name="T23" fmla="*/ 2 h 7"/>
                  <a:gd name="T24" fmla="*/ 2 w 4"/>
                  <a:gd name="T25" fmla="*/ 3 h 7"/>
                  <a:gd name="T26" fmla="*/ 2 w 4"/>
                  <a:gd name="T27" fmla="*/ 4 h 7"/>
                  <a:gd name="T28" fmla="*/ 2 w 4"/>
                  <a:gd name="T29" fmla="*/ 5 h 7"/>
                  <a:gd name="T30" fmla="*/ 2 w 4"/>
                  <a:gd name="T31" fmla="*/ 6 h 7"/>
                  <a:gd name="T32" fmla="*/ 2 w 4"/>
                  <a:gd name="T33" fmla="*/ 7 h 7"/>
                  <a:gd name="T34" fmla="*/ 2 w 4"/>
                  <a:gd name="T35" fmla="*/ 7 h 7"/>
                  <a:gd name="T36" fmla="*/ 3 w 4"/>
                  <a:gd name="T37" fmla="*/ 7 h 7"/>
                  <a:gd name="T38" fmla="*/ 3 w 4"/>
                  <a:gd name="T39" fmla="*/ 7 h 7"/>
                  <a:gd name="T40" fmla="*/ 4 w 4"/>
                  <a:gd name="T41" fmla="*/ 7 h 7"/>
                  <a:gd name="T42" fmla="*/ 4 w 4"/>
                  <a:gd name="T43" fmla="*/ 6 h 7"/>
                  <a:gd name="T44" fmla="*/ 4 w 4"/>
                  <a:gd name="T45" fmla="*/ 5 h 7"/>
                  <a:gd name="T46" fmla="*/ 4 w 4"/>
                  <a:gd name="T47" fmla="*/ 4 h 7"/>
                  <a:gd name="T48" fmla="*/ 3 w 4"/>
                  <a:gd name="T4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" h="7">
                    <a:moveTo>
                      <a:pt x="3" y="3"/>
                    </a:moveTo>
                    <a:lnTo>
                      <a:pt x="3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24" name="Freeform 328"/>
              <p:cNvSpPr>
                <a:spLocks/>
              </p:cNvSpPr>
              <p:nvPr/>
            </p:nvSpPr>
            <p:spPr bwMode="auto">
              <a:xfrm>
                <a:off x="1361" y="2713"/>
                <a:ext cx="33" cy="20"/>
              </a:xfrm>
              <a:custGeom>
                <a:avLst/>
                <a:gdLst>
                  <a:gd name="T0" fmla="*/ 31 w 33"/>
                  <a:gd name="T1" fmla="*/ 11 h 20"/>
                  <a:gd name="T2" fmla="*/ 28 w 33"/>
                  <a:gd name="T3" fmla="*/ 8 h 20"/>
                  <a:gd name="T4" fmla="*/ 33 w 33"/>
                  <a:gd name="T5" fmla="*/ 5 h 20"/>
                  <a:gd name="T6" fmla="*/ 29 w 33"/>
                  <a:gd name="T7" fmla="*/ 1 h 20"/>
                  <a:gd name="T8" fmla="*/ 27 w 33"/>
                  <a:gd name="T9" fmla="*/ 1 h 20"/>
                  <a:gd name="T10" fmla="*/ 30 w 33"/>
                  <a:gd name="T11" fmla="*/ 4 h 20"/>
                  <a:gd name="T12" fmla="*/ 26 w 33"/>
                  <a:gd name="T13" fmla="*/ 7 h 20"/>
                  <a:gd name="T14" fmla="*/ 26 w 33"/>
                  <a:gd name="T15" fmla="*/ 8 h 20"/>
                  <a:gd name="T16" fmla="*/ 27 w 33"/>
                  <a:gd name="T17" fmla="*/ 9 h 20"/>
                  <a:gd name="T18" fmla="*/ 28 w 33"/>
                  <a:gd name="T19" fmla="*/ 10 h 20"/>
                  <a:gd name="T20" fmla="*/ 28 w 33"/>
                  <a:gd name="T21" fmla="*/ 10 h 20"/>
                  <a:gd name="T22" fmla="*/ 15 w 33"/>
                  <a:gd name="T23" fmla="*/ 18 h 20"/>
                  <a:gd name="T24" fmla="*/ 4 w 33"/>
                  <a:gd name="T25" fmla="*/ 10 h 20"/>
                  <a:gd name="T26" fmla="*/ 6 w 33"/>
                  <a:gd name="T27" fmla="*/ 7 h 20"/>
                  <a:gd name="T28" fmla="*/ 3 w 33"/>
                  <a:gd name="T29" fmla="*/ 4 h 20"/>
                  <a:gd name="T30" fmla="*/ 5 w 33"/>
                  <a:gd name="T31" fmla="*/ 0 h 20"/>
                  <a:gd name="T32" fmla="*/ 3 w 33"/>
                  <a:gd name="T33" fmla="*/ 0 h 20"/>
                  <a:gd name="T34" fmla="*/ 0 w 33"/>
                  <a:gd name="T35" fmla="*/ 5 h 20"/>
                  <a:gd name="T36" fmla="*/ 4 w 33"/>
                  <a:gd name="T37" fmla="*/ 7 h 20"/>
                  <a:gd name="T38" fmla="*/ 1 w 33"/>
                  <a:gd name="T39" fmla="*/ 11 h 20"/>
                  <a:gd name="T40" fmla="*/ 15 w 33"/>
                  <a:gd name="T41" fmla="*/ 20 h 20"/>
                  <a:gd name="T42" fmla="*/ 31 w 33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3" h="20">
                    <a:moveTo>
                      <a:pt x="31" y="11"/>
                    </a:moveTo>
                    <a:lnTo>
                      <a:pt x="28" y="8"/>
                    </a:lnTo>
                    <a:lnTo>
                      <a:pt x="33" y="5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30" y="4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9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15" y="18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4" y="7"/>
                    </a:lnTo>
                    <a:lnTo>
                      <a:pt x="1" y="11"/>
                    </a:lnTo>
                    <a:lnTo>
                      <a:pt x="15" y="20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25" name="Freeform 329"/>
              <p:cNvSpPr>
                <a:spLocks/>
              </p:cNvSpPr>
              <p:nvPr/>
            </p:nvSpPr>
            <p:spPr bwMode="auto">
              <a:xfrm>
                <a:off x="1352" y="2753"/>
                <a:ext cx="49" cy="15"/>
              </a:xfrm>
              <a:custGeom>
                <a:avLst/>
                <a:gdLst>
                  <a:gd name="T0" fmla="*/ 24 w 49"/>
                  <a:gd name="T1" fmla="*/ 0 h 15"/>
                  <a:gd name="T2" fmla="*/ 23 w 49"/>
                  <a:gd name="T3" fmla="*/ 2 h 15"/>
                  <a:gd name="T4" fmla="*/ 21 w 49"/>
                  <a:gd name="T5" fmla="*/ 4 h 15"/>
                  <a:gd name="T6" fmla="*/ 19 w 49"/>
                  <a:gd name="T7" fmla="*/ 7 h 15"/>
                  <a:gd name="T8" fmla="*/ 16 w 49"/>
                  <a:gd name="T9" fmla="*/ 9 h 15"/>
                  <a:gd name="T10" fmla="*/ 14 w 49"/>
                  <a:gd name="T11" fmla="*/ 10 h 15"/>
                  <a:gd name="T12" fmla="*/ 12 w 49"/>
                  <a:gd name="T13" fmla="*/ 11 h 15"/>
                  <a:gd name="T14" fmla="*/ 10 w 49"/>
                  <a:gd name="T15" fmla="*/ 11 h 15"/>
                  <a:gd name="T16" fmla="*/ 8 w 49"/>
                  <a:gd name="T17" fmla="*/ 12 h 15"/>
                  <a:gd name="T18" fmla="*/ 6 w 49"/>
                  <a:gd name="T19" fmla="*/ 12 h 15"/>
                  <a:gd name="T20" fmla="*/ 4 w 49"/>
                  <a:gd name="T21" fmla="*/ 12 h 15"/>
                  <a:gd name="T22" fmla="*/ 2 w 49"/>
                  <a:gd name="T23" fmla="*/ 12 h 15"/>
                  <a:gd name="T24" fmla="*/ 0 w 49"/>
                  <a:gd name="T25" fmla="*/ 14 h 15"/>
                  <a:gd name="T26" fmla="*/ 3 w 49"/>
                  <a:gd name="T27" fmla="*/ 14 h 15"/>
                  <a:gd name="T28" fmla="*/ 6 w 49"/>
                  <a:gd name="T29" fmla="*/ 14 h 15"/>
                  <a:gd name="T30" fmla="*/ 9 w 49"/>
                  <a:gd name="T31" fmla="*/ 14 h 15"/>
                  <a:gd name="T32" fmla="*/ 11 w 49"/>
                  <a:gd name="T33" fmla="*/ 13 h 15"/>
                  <a:gd name="T34" fmla="*/ 14 w 49"/>
                  <a:gd name="T35" fmla="*/ 12 h 15"/>
                  <a:gd name="T36" fmla="*/ 16 w 49"/>
                  <a:gd name="T37" fmla="*/ 11 h 15"/>
                  <a:gd name="T38" fmla="*/ 18 w 49"/>
                  <a:gd name="T39" fmla="*/ 10 h 15"/>
                  <a:gd name="T40" fmla="*/ 20 w 49"/>
                  <a:gd name="T41" fmla="*/ 8 h 15"/>
                  <a:gd name="T42" fmla="*/ 21 w 49"/>
                  <a:gd name="T43" fmla="*/ 7 h 15"/>
                  <a:gd name="T44" fmla="*/ 22 w 49"/>
                  <a:gd name="T45" fmla="*/ 6 h 15"/>
                  <a:gd name="T46" fmla="*/ 23 w 49"/>
                  <a:gd name="T47" fmla="*/ 5 h 15"/>
                  <a:gd name="T48" fmla="*/ 24 w 49"/>
                  <a:gd name="T49" fmla="*/ 4 h 15"/>
                  <a:gd name="T50" fmla="*/ 25 w 49"/>
                  <a:gd name="T51" fmla="*/ 5 h 15"/>
                  <a:gd name="T52" fmla="*/ 26 w 49"/>
                  <a:gd name="T53" fmla="*/ 7 h 15"/>
                  <a:gd name="T54" fmla="*/ 27 w 49"/>
                  <a:gd name="T55" fmla="*/ 8 h 15"/>
                  <a:gd name="T56" fmla="*/ 28 w 49"/>
                  <a:gd name="T57" fmla="*/ 10 h 15"/>
                  <a:gd name="T58" fmla="*/ 31 w 49"/>
                  <a:gd name="T59" fmla="*/ 12 h 15"/>
                  <a:gd name="T60" fmla="*/ 33 w 49"/>
                  <a:gd name="T61" fmla="*/ 13 h 15"/>
                  <a:gd name="T62" fmla="*/ 36 w 49"/>
                  <a:gd name="T63" fmla="*/ 14 h 15"/>
                  <a:gd name="T64" fmla="*/ 39 w 49"/>
                  <a:gd name="T65" fmla="*/ 14 h 15"/>
                  <a:gd name="T66" fmla="*/ 41 w 49"/>
                  <a:gd name="T67" fmla="*/ 15 h 15"/>
                  <a:gd name="T68" fmla="*/ 44 w 49"/>
                  <a:gd name="T69" fmla="*/ 15 h 15"/>
                  <a:gd name="T70" fmla="*/ 47 w 49"/>
                  <a:gd name="T71" fmla="*/ 15 h 15"/>
                  <a:gd name="T72" fmla="*/ 49 w 49"/>
                  <a:gd name="T73" fmla="*/ 14 h 15"/>
                  <a:gd name="T74" fmla="*/ 47 w 49"/>
                  <a:gd name="T75" fmla="*/ 12 h 15"/>
                  <a:gd name="T76" fmla="*/ 45 w 49"/>
                  <a:gd name="T77" fmla="*/ 12 h 15"/>
                  <a:gd name="T78" fmla="*/ 43 w 49"/>
                  <a:gd name="T79" fmla="*/ 13 h 15"/>
                  <a:gd name="T80" fmla="*/ 41 w 49"/>
                  <a:gd name="T81" fmla="*/ 13 h 15"/>
                  <a:gd name="T82" fmla="*/ 39 w 49"/>
                  <a:gd name="T83" fmla="*/ 12 h 15"/>
                  <a:gd name="T84" fmla="*/ 37 w 49"/>
                  <a:gd name="T85" fmla="*/ 12 h 15"/>
                  <a:gd name="T86" fmla="*/ 34 w 49"/>
                  <a:gd name="T87" fmla="*/ 11 h 15"/>
                  <a:gd name="T88" fmla="*/ 32 w 49"/>
                  <a:gd name="T89" fmla="*/ 10 h 15"/>
                  <a:gd name="T90" fmla="*/ 29 w 49"/>
                  <a:gd name="T91" fmla="*/ 8 h 15"/>
                  <a:gd name="T92" fmla="*/ 27 w 49"/>
                  <a:gd name="T93" fmla="*/ 5 h 15"/>
                  <a:gd name="T94" fmla="*/ 25 w 49"/>
                  <a:gd name="T95" fmla="*/ 2 h 15"/>
                  <a:gd name="T96" fmla="*/ 24 w 49"/>
                  <a:gd name="T9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9" h="15">
                    <a:moveTo>
                      <a:pt x="24" y="0"/>
                    </a:moveTo>
                    <a:lnTo>
                      <a:pt x="24" y="0"/>
                    </a:lnTo>
                    <a:lnTo>
                      <a:pt x="24" y="1"/>
                    </a:lnTo>
                    <a:lnTo>
                      <a:pt x="23" y="2"/>
                    </a:lnTo>
                    <a:lnTo>
                      <a:pt x="22" y="3"/>
                    </a:lnTo>
                    <a:lnTo>
                      <a:pt x="21" y="4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7" y="8"/>
                    </a:lnTo>
                    <a:lnTo>
                      <a:pt x="16" y="9"/>
                    </a:lnTo>
                    <a:lnTo>
                      <a:pt x="15" y="9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9" y="11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4" y="12"/>
                    </a:lnTo>
                    <a:lnTo>
                      <a:pt x="15" y="12"/>
                    </a:lnTo>
                    <a:lnTo>
                      <a:pt x="16" y="11"/>
                    </a:lnTo>
                    <a:lnTo>
                      <a:pt x="17" y="11"/>
                    </a:lnTo>
                    <a:lnTo>
                      <a:pt x="18" y="10"/>
                    </a:lnTo>
                    <a:lnTo>
                      <a:pt x="19" y="9"/>
                    </a:lnTo>
                    <a:lnTo>
                      <a:pt x="20" y="8"/>
                    </a:lnTo>
                    <a:lnTo>
                      <a:pt x="21" y="8"/>
                    </a:lnTo>
                    <a:lnTo>
                      <a:pt x="21" y="7"/>
                    </a:lnTo>
                    <a:lnTo>
                      <a:pt x="22" y="7"/>
                    </a:lnTo>
                    <a:lnTo>
                      <a:pt x="22" y="6"/>
                    </a:lnTo>
                    <a:lnTo>
                      <a:pt x="23" y="6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4" y="4"/>
                    </a:lnTo>
                    <a:lnTo>
                      <a:pt x="24" y="5"/>
                    </a:lnTo>
                    <a:lnTo>
                      <a:pt x="25" y="5"/>
                    </a:lnTo>
                    <a:lnTo>
                      <a:pt x="25" y="6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8"/>
                    </a:lnTo>
                    <a:lnTo>
                      <a:pt x="28" y="9"/>
                    </a:lnTo>
                    <a:lnTo>
                      <a:pt x="28" y="10"/>
                    </a:lnTo>
                    <a:lnTo>
                      <a:pt x="29" y="11"/>
                    </a:lnTo>
                    <a:lnTo>
                      <a:pt x="31" y="12"/>
                    </a:lnTo>
                    <a:lnTo>
                      <a:pt x="32" y="12"/>
                    </a:lnTo>
                    <a:lnTo>
                      <a:pt x="33" y="13"/>
                    </a:lnTo>
                    <a:lnTo>
                      <a:pt x="34" y="14"/>
                    </a:lnTo>
                    <a:lnTo>
                      <a:pt x="36" y="14"/>
                    </a:lnTo>
                    <a:lnTo>
                      <a:pt x="37" y="14"/>
                    </a:lnTo>
                    <a:lnTo>
                      <a:pt x="39" y="14"/>
                    </a:lnTo>
                    <a:lnTo>
                      <a:pt x="40" y="15"/>
                    </a:lnTo>
                    <a:lnTo>
                      <a:pt x="41" y="15"/>
                    </a:lnTo>
                    <a:lnTo>
                      <a:pt x="43" y="15"/>
                    </a:lnTo>
                    <a:lnTo>
                      <a:pt x="44" y="15"/>
                    </a:lnTo>
                    <a:lnTo>
                      <a:pt x="45" y="15"/>
                    </a:lnTo>
                    <a:lnTo>
                      <a:pt x="47" y="15"/>
                    </a:lnTo>
                    <a:lnTo>
                      <a:pt x="48" y="14"/>
                    </a:lnTo>
                    <a:lnTo>
                      <a:pt x="49" y="14"/>
                    </a:lnTo>
                    <a:lnTo>
                      <a:pt x="48" y="12"/>
                    </a:lnTo>
                    <a:lnTo>
                      <a:pt x="47" y="12"/>
                    </a:lnTo>
                    <a:lnTo>
                      <a:pt x="46" y="12"/>
                    </a:lnTo>
                    <a:lnTo>
                      <a:pt x="45" y="12"/>
                    </a:lnTo>
                    <a:lnTo>
                      <a:pt x="44" y="13"/>
                    </a:lnTo>
                    <a:lnTo>
                      <a:pt x="43" y="13"/>
                    </a:lnTo>
                    <a:lnTo>
                      <a:pt x="42" y="13"/>
                    </a:lnTo>
                    <a:lnTo>
                      <a:pt x="41" y="13"/>
                    </a:lnTo>
                    <a:lnTo>
                      <a:pt x="40" y="12"/>
                    </a:lnTo>
                    <a:lnTo>
                      <a:pt x="39" y="12"/>
                    </a:lnTo>
                    <a:lnTo>
                      <a:pt x="38" y="12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4" y="11"/>
                    </a:lnTo>
                    <a:lnTo>
                      <a:pt x="33" y="11"/>
                    </a:lnTo>
                    <a:lnTo>
                      <a:pt x="32" y="10"/>
                    </a:lnTo>
                    <a:lnTo>
                      <a:pt x="31" y="9"/>
                    </a:lnTo>
                    <a:lnTo>
                      <a:pt x="29" y="8"/>
                    </a:lnTo>
                    <a:lnTo>
                      <a:pt x="28" y="7"/>
                    </a:lnTo>
                    <a:lnTo>
                      <a:pt x="27" y="5"/>
                    </a:lnTo>
                    <a:lnTo>
                      <a:pt x="26" y="4"/>
                    </a:lnTo>
                    <a:lnTo>
                      <a:pt x="25" y="2"/>
                    </a:lnTo>
                    <a:lnTo>
                      <a:pt x="25" y="1"/>
                    </a:lnTo>
                    <a:lnTo>
                      <a:pt x="2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26" name="Freeform 330"/>
              <p:cNvSpPr>
                <a:spLocks/>
              </p:cNvSpPr>
              <p:nvPr/>
            </p:nvSpPr>
            <p:spPr bwMode="auto">
              <a:xfrm>
                <a:off x="1324" y="2725"/>
                <a:ext cx="5" cy="12"/>
              </a:xfrm>
              <a:custGeom>
                <a:avLst/>
                <a:gdLst>
                  <a:gd name="T0" fmla="*/ 5 w 5"/>
                  <a:gd name="T1" fmla="*/ 7 h 12"/>
                  <a:gd name="T2" fmla="*/ 5 w 5"/>
                  <a:gd name="T3" fmla="*/ 7 h 12"/>
                  <a:gd name="T4" fmla="*/ 4 w 5"/>
                  <a:gd name="T5" fmla="*/ 6 h 12"/>
                  <a:gd name="T6" fmla="*/ 4 w 5"/>
                  <a:gd name="T7" fmla="*/ 6 h 12"/>
                  <a:gd name="T8" fmla="*/ 4 w 5"/>
                  <a:gd name="T9" fmla="*/ 6 h 12"/>
                  <a:gd name="T10" fmla="*/ 3 w 5"/>
                  <a:gd name="T11" fmla="*/ 6 h 12"/>
                  <a:gd name="T12" fmla="*/ 3 w 5"/>
                  <a:gd name="T13" fmla="*/ 4 h 12"/>
                  <a:gd name="T14" fmla="*/ 2 w 5"/>
                  <a:gd name="T15" fmla="*/ 3 h 12"/>
                  <a:gd name="T16" fmla="*/ 2 w 5"/>
                  <a:gd name="T17" fmla="*/ 2 h 12"/>
                  <a:gd name="T18" fmla="*/ 1 w 5"/>
                  <a:gd name="T19" fmla="*/ 2 h 12"/>
                  <a:gd name="T20" fmla="*/ 1 w 5"/>
                  <a:gd name="T21" fmla="*/ 1 h 12"/>
                  <a:gd name="T22" fmla="*/ 0 w 5"/>
                  <a:gd name="T23" fmla="*/ 0 h 12"/>
                  <a:gd name="T24" fmla="*/ 0 w 5"/>
                  <a:gd name="T25" fmla="*/ 0 h 12"/>
                  <a:gd name="T26" fmla="*/ 0 w 5"/>
                  <a:gd name="T27" fmla="*/ 1 h 12"/>
                  <a:gd name="T28" fmla="*/ 0 w 5"/>
                  <a:gd name="T29" fmla="*/ 2 h 12"/>
                  <a:gd name="T30" fmla="*/ 0 w 5"/>
                  <a:gd name="T31" fmla="*/ 4 h 12"/>
                  <a:gd name="T32" fmla="*/ 1 w 5"/>
                  <a:gd name="T33" fmla="*/ 6 h 12"/>
                  <a:gd name="T34" fmla="*/ 1 w 5"/>
                  <a:gd name="T35" fmla="*/ 8 h 12"/>
                  <a:gd name="T36" fmla="*/ 2 w 5"/>
                  <a:gd name="T37" fmla="*/ 9 h 12"/>
                  <a:gd name="T38" fmla="*/ 3 w 5"/>
                  <a:gd name="T39" fmla="*/ 11 h 12"/>
                  <a:gd name="T40" fmla="*/ 3 w 5"/>
                  <a:gd name="T41" fmla="*/ 11 h 12"/>
                  <a:gd name="T42" fmla="*/ 3 w 5"/>
                  <a:gd name="T43" fmla="*/ 11 h 12"/>
                  <a:gd name="T44" fmla="*/ 4 w 5"/>
                  <a:gd name="T45" fmla="*/ 11 h 12"/>
                  <a:gd name="T46" fmla="*/ 5 w 5"/>
                  <a:gd name="T47" fmla="*/ 12 h 12"/>
                  <a:gd name="T48" fmla="*/ 5 w 5"/>
                  <a:gd name="T49" fmla="*/ 12 h 12"/>
                  <a:gd name="T50" fmla="*/ 5 w 5"/>
                  <a:gd name="T5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" h="12">
                    <a:moveTo>
                      <a:pt x="5" y="7"/>
                    </a:moveTo>
                    <a:lnTo>
                      <a:pt x="5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2" y="9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27" name="Freeform 331"/>
              <p:cNvSpPr>
                <a:spLocks/>
              </p:cNvSpPr>
              <p:nvPr/>
            </p:nvSpPr>
            <p:spPr bwMode="auto">
              <a:xfrm>
                <a:off x="1368" y="2704"/>
                <a:ext cx="19" cy="21"/>
              </a:xfrm>
              <a:custGeom>
                <a:avLst/>
                <a:gdLst>
                  <a:gd name="T0" fmla="*/ 19 w 19"/>
                  <a:gd name="T1" fmla="*/ 10 h 21"/>
                  <a:gd name="T2" fmla="*/ 19 w 19"/>
                  <a:gd name="T3" fmla="*/ 0 h 21"/>
                  <a:gd name="T4" fmla="*/ 0 w 19"/>
                  <a:gd name="T5" fmla="*/ 0 h 21"/>
                  <a:gd name="T6" fmla="*/ 0 w 19"/>
                  <a:gd name="T7" fmla="*/ 8 h 21"/>
                  <a:gd name="T8" fmla="*/ 8 w 19"/>
                  <a:gd name="T9" fmla="*/ 21 h 21"/>
                  <a:gd name="T10" fmla="*/ 19 w 19"/>
                  <a:gd name="T11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1">
                    <a:moveTo>
                      <a:pt x="19" y="10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21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28" name="Freeform 332"/>
              <p:cNvSpPr>
                <a:spLocks/>
              </p:cNvSpPr>
              <p:nvPr/>
            </p:nvSpPr>
            <p:spPr bwMode="auto">
              <a:xfrm>
                <a:off x="1354" y="2655"/>
                <a:ext cx="45" cy="27"/>
              </a:xfrm>
              <a:custGeom>
                <a:avLst/>
                <a:gdLst>
                  <a:gd name="T0" fmla="*/ 36 w 45"/>
                  <a:gd name="T1" fmla="*/ 10 h 27"/>
                  <a:gd name="T2" fmla="*/ 36 w 45"/>
                  <a:gd name="T3" fmla="*/ 9 h 27"/>
                  <a:gd name="T4" fmla="*/ 35 w 45"/>
                  <a:gd name="T5" fmla="*/ 8 h 27"/>
                  <a:gd name="T6" fmla="*/ 34 w 45"/>
                  <a:gd name="T7" fmla="*/ 7 h 27"/>
                  <a:gd name="T8" fmla="*/ 33 w 45"/>
                  <a:gd name="T9" fmla="*/ 6 h 27"/>
                  <a:gd name="T10" fmla="*/ 31 w 45"/>
                  <a:gd name="T11" fmla="*/ 5 h 27"/>
                  <a:gd name="T12" fmla="*/ 29 w 45"/>
                  <a:gd name="T13" fmla="*/ 4 h 27"/>
                  <a:gd name="T14" fmla="*/ 27 w 45"/>
                  <a:gd name="T15" fmla="*/ 3 h 27"/>
                  <a:gd name="T16" fmla="*/ 25 w 45"/>
                  <a:gd name="T17" fmla="*/ 2 h 27"/>
                  <a:gd name="T18" fmla="*/ 23 w 45"/>
                  <a:gd name="T19" fmla="*/ 1 h 27"/>
                  <a:gd name="T20" fmla="*/ 20 w 45"/>
                  <a:gd name="T21" fmla="*/ 1 h 27"/>
                  <a:gd name="T22" fmla="*/ 18 w 45"/>
                  <a:gd name="T23" fmla="*/ 0 h 27"/>
                  <a:gd name="T24" fmla="*/ 15 w 45"/>
                  <a:gd name="T25" fmla="*/ 0 h 27"/>
                  <a:gd name="T26" fmla="*/ 13 w 45"/>
                  <a:gd name="T27" fmla="*/ 0 h 27"/>
                  <a:gd name="T28" fmla="*/ 11 w 45"/>
                  <a:gd name="T29" fmla="*/ 0 h 27"/>
                  <a:gd name="T30" fmla="*/ 9 w 45"/>
                  <a:gd name="T31" fmla="*/ 1 h 27"/>
                  <a:gd name="T32" fmla="*/ 6 w 45"/>
                  <a:gd name="T33" fmla="*/ 1 h 27"/>
                  <a:gd name="T34" fmla="*/ 4 w 45"/>
                  <a:gd name="T35" fmla="*/ 3 h 27"/>
                  <a:gd name="T36" fmla="*/ 2 w 45"/>
                  <a:gd name="T37" fmla="*/ 5 h 27"/>
                  <a:gd name="T38" fmla="*/ 1 w 45"/>
                  <a:gd name="T39" fmla="*/ 8 h 27"/>
                  <a:gd name="T40" fmla="*/ 0 w 45"/>
                  <a:gd name="T41" fmla="*/ 10 h 27"/>
                  <a:gd name="T42" fmla="*/ 1 w 45"/>
                  <a:gd name="T43" fmla="*/ 12 h 27"/>
                  <a:gd name="T44" fmla="*/ 1 w 45"/>
                  <a:gd name="T45" fmla="*/ 14 h 27"/>
                  <a:gd name="T46" fmla="*/ 2 w 45"/>
                  <a:gd name="T47" fmla="*/ 15 h 27"/>
                  <a:gd name="T48" fmla="*/ 3 w 45"/>
                  <a:gd name="T49" fmla="*/ 15 h 27"/>
                  <a:gd name="T50" fmla="*/ 4 w 45"/>
                  <a:gd name="T51" fmla="*/ 16 h 27"/>
                  <a:gd name="T52" fmla="*/ 5 w 45"/>
                  <a:gd name="T53" fmla="*/ 16 h 27"/>
                  <a:gd name="T54" fmla="*/ 6 w 45"/>
                  <a:gd name="T55" fmla="*/ 16 h 27"/>
                  <a:gd name="T56" fmla="*/ 9 w 45"/>
                  <a:gd name="T57" fmla="*/ 17 h 27"/>
                  <a:gd name="T58" fmla="*/ 11 w 45"/>
                  <a:gd name="T59" fmla="*/ 18 h 27"/>
                  <a:gd name="T60" fmla="*/ 14 w 45"/>
                  <a:gd name="T61" fmla="*/ 19 h 27"/>
                  <a:gd name="T62" fmla="*/ 16 w 45"/>
                  <a:gd name="T63" fmla="*/ 20 h 27"/>
                  <a:gd name="T64" fmla="*/ 19 w 45"/>
                  <a:gd name="T65" fmla="*/ 21 h 27"/>
                  <a:gd name="T66" fmla="*/ 22 w 45"/>
                  <a:gd name="T67" fmla="*/ 23 h 27"/>
                  <a:gd name="T68" fmla="*/ 25 w 45"/>
                  <a:gd name="T69" fmla="*/ 24 h 27"/>
                  <a:gd name="T70" fmla="*/ 28 w 45"/>
                  <a:gd name="T71" fmla="*/ 25 h 27"/>
                  <a:gd name="T72" fmla="*/ 30 w 45"/>
                  <a:gd name="T73" fmla="*/ 25 h 27"/>
                  <a:gd name="T74" fmla="*/ 33 w 45"/>
                  <a:gd name="T75" fmla="*/ 26 h 27"/>
                  <a:gd name="T76" fmla="*/ 35 w 45"/>
                  <a:gd name="T77" fmla="*/ 27 h 27"/>
                  <a:gd name="T78" fmla="*/ 36 w 45"/>
                  <a:gd name="T79" fmla="*/ 27 h 27"/>
                  <a:gd name="T80" fmla="*/ 37 w 45"/>
                  <a:gd name="T81" fmla="*/ 27 h 27"/>
                  <a:gd name="T82" fmla="*/ 38 w 45"/>
                  <a:gd name="T83" fmla="*/ 27 h 27"/>
                  <a:gd name="T84" fmla="*/ 40 w 45"/>
                  <a:gd name="T85" fmla="*/ 27 h 27"/>
                  <a:gd name="T86" fmla="*/ 41 w 45"/>
                  <a:gd name="T87" fmla="*/ 27 h 27"/>
                  <a:gd name="T88" fmla="*/ 42 w 45"/>
                  <a:gd name="T89" fmla="*/ 27 h 27"/>
                  <a:gd name="T90" fmla="*/ 43 w 45"/>
                  <a:gd name="T91" fmla="*/ 26 h 27"/>
                  <a:gd name="T92" fmla="*/ 44 w 45"/>
                  <a:gd name="T93" fmla="*/ 26 h 27"/>
                  <a:gd name="T94" fmla="*/ 44 w 45"/>
                  <a:gd name="T95" fmla="*/ 24 h 27"/>
                  <a:gd name="T96" fmla="*/ 45 w 45"/>
                  <a:gd name="T97" fmla="*/ 23 h 27"/>
                  <a:gd name="T98" fmla="*/ 45 w 45"/>
                  <a:gd name="T99" fmla="*/ 20 h 27"/>
                  <a:gd name="T100" fmla="*/ 45 w 45"/>
                  <a:gd name="T101" fmla="*/ 18 h 27"/>
                  <a:gd name="T102" fmla="*/ 44 w 45"/>
                  <a:gd name="T103" fmla="*/ 16 h 27"/>
                  <a:gd name="T104" fmla="*/ 43 w 45"/>
                  <a:gd name="T105" fmla="*/ 14 h 27"/>
                  <a:gd name="T106" fmla="*/ 41 w 45"/>
                  <a:gd name="T107" fmla="*/ 12 h 27"/>
                  <a:gd name="T108" fmla="*/ 40 w 45"/>
                  <a:gd name="T109" fmla="*/ 11 h 27"/>
                  <a:gd name="T110" fmla="*/ 38 w 45"/>
                  <a:gd name="T111" fmla="*/ 10 h 27"/>
                  <a:gd name="T112" fmla="*/ 36 w 45"/>
                  <a:gd name="T11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5" h="27">
                    <a:moveTo>
                      <a:pt x="36" y="10"/>
                    </a:moveTo>
                    <a:lnTo>
                      <a:pt x="36" y="9"/>
                    </a:lnTo>
                    <a:lnTo>
                      <a:pt x="35" y="8"/>
                    </a:lnTo>
                    <a:lnTo>
                      <a:pt x="34" y="7"/>
                    </a:lnTo>
                    <a:lnTo>
                      <a:pt x="33" y="6"/>
                    </a:lnTo>
                    <a:lnTo>
                      <a:pt x="31" y="5"/>
                    </a:lnTo>
                    <a:lnTo>
                      <a:pt x="29" y="4"/>
                    </a:lnTo>
                    <a:lnTo>
                      <a:pt x="27" y="3"/>
                    </a:lnTo>
                    <a:lnTo>
                      <a:pt x="25" y="2"/>
                    </a:lnTo>
                    <a:lnTo>
                      <a:pt x="23" y="1"/>
                    </a:lnTo>
                    <a:lnTo>
                      <a:pt x="20" y="1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9" y="17"/>
                    </a:lnTo>
                    <a:lnTo>
                      <a:pt x="11" y="18"/>
                    </a:lnTo>
                    <a:lnTo>
                      <a:pt x="14" y="19"/>
                    </a:lnTo>
                    <a:lnTo>
                      <a:pt x="16" y="20"/>
                    </a:lnTo>
                    <a:lnTo>
                      <a:pt x="19" y="21"/>
                    </a:lnTo>
                    <a:lnTo>
                      <a:pt x="22" y="23"/>
                    </a:lnTo>
                    <a:lnTo>
                      <a:pt x="25" y="24"/>
                    </a:lnTo>
                    <a:lnTo>
                      <a:pt x="28" y="25"/>
                    </a:lnTo>
                    <a:lnTo>
                      <a:pt x="30" y="25"/>
                    </a:lnTo>
                    <a:lnTo>
                      <a:pt x="33" y="26"/>
                    </a:lnTo>
                    <a:lnTo>
                      <a:pt x="35" y="27"/>
                    </a:lnTo>
                    <a:lnTo>
                      <a:pt x="36" y="27"/>
                    </a:lnTo>
                    <a:lnTo>
                      <a:pt x="37" y="27"/>
                    </a:lnTo>
                    <a:lnTo>
                      <a:pt x="38" y="27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6"/>
                    </a:lnTo>
                    <a:lnTo>
                      <a:pt x="44" y="26"/>
                    </a:lnTo>
                    <a:lnTo>
                      <a:pt x="44" y="24"/>
                    </a:lnTo>
                    <a:lnTo>
                      <a:pt x="45" y="23"/>
                    </a:lnTo>
                    <a:lnTo>
                      <a:pt x="45" y="20"/>
                    </a:lnTo>
                    <a:lnTo>
                      <a:pt x="45" y="18"/>
                    </a:lnTo>
                    <a:lnTo>
                      <a:pt x="44" y="16"/>
                    </a:lnTo>
                    <a:lnTo>
                      <a:pt x="43" y="14"/>
                    </a:lnTo>
                    <a:lnTo>
                      <a:pt x="41" y="12"/>
                    </a:lnTo>
                    <a:lnTo>
                      <a:pt x="40" y="11"/>
                    </a:lnTo>
                    <a:lnTo>
                      <a:pt x="38" y="10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29" name="Freeform 333"/>
              <p:cNvSpPr>
                <a:spLocks/>
              </p:cNvSpPr>
              <p:nvPr/>
            </p:nvSpPr>
            <p:spPr bwMode="auto">
              <a:xfrm>
                <a:off x="1348" y="2663"/>
                <a:ext cx="53" cy="47"/>
              </a:xfrm>
              <a:custGeom>
                <a:avLst/>
                <a:gdLst>
                  <a:gd name="T0" fmla="*/ 46 w 53"/>
                  <a:gd name="T1" fmla="*/ 14 h 47"/>
                  <a:gd name="T2" fmla="*/ 45 w 53"/>
                  <a:gd name="T3" fmla="*/ 14 h 47"/>
                  <a:gd name="T4" fmla="*/ 45 w 53"/>
                  <a:gd name="T5" fmla="*/ 12 h 47"/>
                  <a:gd name="T6" fmla="*/ 43 w 53"/>
                  <a:gd name="T7" fmla="*/ 10 h 47"/>
                  <a:gd name="T8" fmla="*/ 41 w 53"/>
                  <a:gd name="T9" fmla="*/ 7 h 47"/>
                  <a:gd name="T10" fmla="*/ 38 w 53"/>
                  <a:gd name="T11" fmla="*/ 5 h 47"/>
                  <a:gd name="T12" fmla="*/ 35 w 53"/>
                  <a:gd name="T13" fmla="*/ 3 h 47"/>
                  <a:gd name="T14" fmla="*/ 32 w 53"/>
                  <a:gd name="T15" fmla="*/ 1 h 47"/>
                  <a:gd name="T16" fmla="*/ 29 w 53"/>
                  <a:gd name="T17" fmla="*/ 0 h 47"/>
                  <a:gd name="T18" fmla="*/ 26 w 53"/>
                  <a:gd name="T19" fmla="*/ 0 h 47"/>
                  <a:gd name="T20" fmla="*/ 21 w 53"/>
                  <a:gd name="T21" fmla="*/ 0 h 47"/>
                  <a:gd name="T22" fmla="*/ 17 w 53"/>
                  <a:gd name="T23" fmla="*/ 1 h 47"/>
                  <a:gd name="T24" fmla="*/ 13 w 53"/>
                  <a:gd name="T25" fmla="*/ 3 h 47"/>
                  <a:gd name="T26" fmla="*/ 9 w 53"/>
                  <a:gd name="T27" fmla="*/ 5 h 47"/>
                  <a:gd name="T28" fmla="*/ 6 w 53"/>
                  <a:gd name="T29" fmla="*/ 8 h 47"/>
                  <a:gd name="T30" fmla="*/ 3 w 53"/>
                  <a:gd name="T31" fmla="*/ 12 h 47"/>
                  <a:gd name="T32" fmla="*/ 1 w 53"/>
                  <a:gd name="T33" fmla="*/ 16 h 47"/>
                  <a:gd name="T34" fmla="*/ 0 w 53"/>
                  <a:gd name="T35" fmla="*/ 21 h 47"/>
                  <a:gd name="T36" fmla="*/ 0 w 53"/>
                  <a:gd name="T37" fmla="*/ 26 h 47"/>
                  <a:gd name="T38" fmla="*/ 1 w 53"/>
                  <a:gd name="T39" fmla="*/ 30 h 47"/>
                  <a:gd name="T40" fmla="*/ 3 w 53"/>
                  <a:gd name="T41" fmla="*/ 34 h 47"/>
                  <a:gd name="T42" fmla="*/ 6 w 53"/>
                  <a:gd name="T43" fmla="*/ 38 h 47"/>
                  <a:gd name="T44" fmla="*/ 9 w 53"/>
                  <a:gd name="T45" fmla="*/ 41 h 47"/>
                  <a:gd name="T46" fmla="*/ 13 w 53"/>
                  <a:gd name="T47" fmla="*/ 44 h 47"/>
                  <a:gd name="T48" fmla="*/ 17 w 53"/>
                  <a:gd name="T49" fmla="*/ 46 h 47"/>
                  <a:gd name="T50" fmla="*/ 21 w 53"/>
                  <a:gd name="T51" fmla="*/ 47 h 47"/>
                  <a:gd name="T52" fmla="*/ 26 w 53"/>
                  <a:gd name="T53" fmla="*/ 47 h 47"/>
                  <a:gd name="T54" fmla="*/ 29 w 53"/>
                  <a:gd name="T55" fmla="*/ 46 h 47"/>
                  <a:gd name="T56" fmla="*/ 32 w 53"/>
                  <a:gd name="T57" fmla="*/ 45 h 47"/>
                  <a:gd name="T58" fmla="*/ 35 w 53"/>
                  <a:gd name="T59" fmla="*/ 44 h 47"/>
                  <a:gd name="T60" fmla="*/ 38 w 53"/>
                  <a:gd name="T61" fmla="*/ 42 h 47"/>
                  <a:gd name="T62" fmla="*/ 40 w 53"/>
                  <a:gd name="T63" fmla="*/ 40 h 47"/>
                  <a:gd name="T64" fmla="*/ 42 w 53"/>
                  <a:gd name="T65" fmla="*/ 38 h 47"/>
                  <a:gd name="T66" fmla="*/ 44 w 53"/>
                  <a:gd name="T67" fmla="*/ 35 h 47"/>
                  <a:gd name="T68" fmla="*/ 45 w 53"/>
                  <a:gd name="T69" fmla="*/ 34 h 47"/>
                  <a:gd name="T70" fmla="*/ 45 w 53"/>
                  <a:gd name="T71" fmla="*/ 34 h 47"/>
                  <a:gd name="T72" fmla="*/ 47 w 53"/>
                  <a:gd name="T73" fmla="*/ 34 h 47"/>
                  <a:gd name="T74" fmla="*/ 50 w 53"/>
                  <a:gd name="T75" fmla="*/ 32 h 47"/>
                  <a:gd name="T76" fmla="*/ 52 w 53"/>
                  <a:gd name="T77" fmla="*/ 29 h 47"/>
                  <a:gd name="T78" fmla="*/ 53 w 53"/>
                  <a:gd name="T79" fmla="*/ 26 h 47"/>
                  <a:gd name="T80" fmla="*/ 53 w 53"/>
                  <a:gd name="T81" fmla="*/ 22 h 47"/>
                  <a:gd name="T82" fmla="*/ 52 w 53"/>
                  <a:gd name="T83" fmla="*/ 18 h 47"/>
                  <a:gd name="T84" fmla="*/ 50 w 53"/>
                  <a:gd name="T85" fmla="*/ 16 h 47"/>
                  <a:gd name="T86" fmla="*/ 47 w 53"/>
                  <a:gd name="T87" fmla="*/ 1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3" h="47">
                    <a:moveTo>
                      <a:pt x="46" y="14"/>
                    </a:moveTo>
                    <a:lnTo>
                      <a:pt x="46" y="14"/>
                    </a:lnTo>
                    <a:lnTo>
                      <a:pt x="46" y="14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5" y="12"/>
                    </a:lnTo>
                    <a:lnTo>
                      <a:pt x="44" y="11"/>
                    </a:lnTo>
                    <a:lnTo>
                      <a:pt x="43" y="10"/>
                    </a:lnTo>
                    <a:lnTo>
                      <a:pt x="42" y="8"/>
                    </a:lnTo>
                    <a:lnTo>
                      <a:pt x="41" y="7"/>
                    </a:lnTo>
                    <a:lnTo>
                      <a:pt x="40" y="6"/>
                    </a:lnTo>
                    <a:lnTo>
                      <a:pt x="38" y="5"/>
                    </a:lnTo>
                    <a:lnTo>
                      <a:pt x="37" y="4"/>
                    </a:lnTo>
                    <a:lnTo>
                      <a:pt x="35" y="3"/>
                    </a:lnTo>
                    <a:lnTo>
                      <a:pt x="34" y="2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5" y="2"/>
                    </a:lnTo>
                    <a:lnTo>
                      <a:pt x="13" y="3"/>
                    </a:lnTo>
                    <a:lnTo>
                      <a:pt x="11" y="4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1" y="16"/>
                    </a:lnTo>
                    <a:lnTo>
                      <a:pt x="1" y="19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1" y="28"/>
                    </a:lnTo>
                    <a:lnTo>
                      <a:pt x="1" y="30"/>
                    </a:lnTo>
                    <a:lnTo>
                      <a:pt x="2" y="32"/>
                    </a:lnTo>
                    <a:lnTo>
                      <a:pt x="3" y="34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7" y="40"/>
                    </a:lnTo>
                    <a:lnTo>
                      <a:pt x="9" y="41"/>
                    </a:lnTo>
                    <a:lnTo>
                      <a:pt x="11" y="43"/>
                    </a:lnTo>
                    <a:lnTo>
                      <a:pt x="13" y="44"/>
                    </a:lnTo>
                    <a:lnTo>
                      <a:pt x="15" y="45"/>
                    </a:lnTo>
                    <a:lnTo>
                      <a:pt x="17" y="46"/>
                    </a:lnTo>
                    <a:lnTo>
                      <a:pt x="19" y="46"/>
                    </a:lnTo>
                    <a:lnTo>
                      <a:pt x="21" y="47"/>
                    </a:lnTo>
                    <a:lnTo>
                      <a:pt x="24" y="47"/>
                    </a:lnTo>
                    <a:lnTo>
                      <a:pt x="26" y="47"/>
                    </a:lnTo>
                    <a:lnTo>
                      <a:pt x="27" y="46"/>
                    </a:lnTo>
                    <a:lnTo>
                      <a:pt x="29" y="46"/>
                    </a:lnTo>
                    <a:lnTo>
                      <a:pt x="30" y="46"/>
                    </a:lnTo>
                    <a:lnTo>
                      <a:pt x="32" y="45"/>
                    </a:lnTo>
                    <a:lnTo>
                      <a:pt x="34" y="45"/>
                    </a:lnTo>
                    <a:lnTo>
                      <a:pt x="35" y="44"/>
                    </a:lnTo>
                    <a:lnTo>
                      <a:pt x="36" y="43"/>
                    </a:lnTo>
                    <a:lnTo>
                      <a:pt x="38" y="42"/>
                    </a:lnTo>
                    <a:lnTo>
                      <a:pt x="39" y="41"/>
                    </a:lnTo>
                    <a:lnTo>
                      <a:pt x="40" y="40"/>
                    </a:lnTo>
                    <a:lnTo>
                      <a:pt x="41" y="39"/>
                    </a:lnTo>
                    <a:lnTo>
                      <a:pt x="42" y="38"/>
                    </a:lnTo>
                    <a:lnTo>
                      <a:pt x="43" y="37"/>
                    </a:lnTo>
                    <a:lnTo>
                      <a:pt x="44" y="35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6" y="34"/>
                    </a:lnTo>
                    <a:lnTo>
                      <a:pt x="47" y="34"/>
                    </a:lnTo>
                    <a:lnTo>
                      <a:pt x="49" y="33"/>
                    </a:lnTo>
                    <a:lnTo>
                      <a:pt x="50" y="32"/>
                    </a:lnTo>
                    <a:lnTo>
                      <a:pt x="51" y="31"/>
                    </a:lnTo>
                    <a:lnTo>
                      <a:pt x="52" y="29"/>
                    </a:lnTo>
                    <a:lnTo>
                      <a:pt x="53" y="28"/>
                    </a:lnTo>
                    <a:lnTo>
                      <a:pt x="53" y="26"/>
                    </a:lnTo>
                    <a:lnTo>
                      <a:pt x="53" y="24"/>
                    </a:lnTo>
                    <a:lnTo>
                      <a:pt x="53" y="22"/>
                    </a:lnTo>
                    <a:lnTo>
                      <a:pt x="53" y="20"/>
                    </a:lnTo>
                    <a:lnTo>
                      <a:pt x="52" y="18"/>
                    </a:lnTo>
                    <a:lnTo>
                      <a:pt x="51" y="17"/>
                    </a:lnTo>
                    <a:lnTo>
                      <a:pt x="50" y="16"/>
                    </a:lnTo>
                    <a:lnTo>
                      <a:pt x="49" y="15"/>
                    </a:lnTo>
                    <a:lnTo>
                      <a:pt x="47" y="14"/>
                    </a:lnTo>
                    <a:lnTo>
                      <a:pt x="46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30" name="Freeform 334"/>
              <p:cNvSpPr>
                <a:spLocks/>
              </p:cNvSpPr>
              <p:nvPr/>
            </p:nvSpPr>
            <p:spPr bwMode="auto">
              <a:xfrm>
                <a:off x="1352" y="2666"/>
                <a:ext cx="46" cy="40"/>
              </a:xfrm>
              <a:custGeom>
                <a:avLst/>
                <a:gdLst>
                  <a:gd name="T0" fmla="*/ 41 w 46"/>
                  <a:gd name="T1" fmla="*/ 16 h 40"/>
                  <a:gd name="T2" fmla="*/ 40 w 46"/>
                  <a:gd name="T3" fmla="*/ 16 h 40"/>
                  <a:gd name="T4" fmla="*/ 39 w 46"/>
                  <a:gd name="T5" fmla="*/ 15 h 40"/>
                  <a:gd name="T6" fmla="*/ 38 w 46"/>
                  <a:gd name="T7" fmla="*/ 12 h 40"/>
                  <a:gd name="T8" fmla="*/ 36 w 46"/>
                  <a:gd name="T9" fmla="*/ 9 h 40"/>
                  <a:gd name="T10" fmla="*/ 34 w 46"/>
                  <a:gd name="T11" fmla="*/ 6 h 40"/>
                  <a:gd name="T12" fmla="*/ 31 w 46"/>
                  <a:gd name="T13" fmla="*/ 4 h 40"/>
                  <a:gd name="T14" fmla="*/ 28 w 46"/>
                  <a:gd name="T15" fmla="*/ 2 h 40"/>
                  <a:gd name="T16" fmla="*/ 25 w 46"/>
                  <a:gd name="T17" fmla="*/ 1 h 40"/>
                  <a:gd name="T18" fmla="*/ 22 w 46"/>
                  <a:gd name="T19" fmla="*/ 1 h 40"/>
                  <a:gd name="T20" fmla="*/ 18 w 46"/>
                  <a:gd name="T21" fmla="*/ 1 h 40"/>
                  <a:gd name="T22" fmla="*/ 14 w 46"/>
                  <a:gd name="T23" fmla="*/ 1 h 40"/>
                  <a:gd name="T24" fmla="*/ 10 w 46"/>
                  <a:gd name="T25" fmla="*/ 3 h 40"/>
                  <a:gd name="T26" fmla="*/ 7 w 46"/>
                  <a:gd name="T27" fmla="*/ 5 h 40"/>
                  <a:gd name="T28" fmla="*/ 4 w 46"/>
                  <a:gd name="T29" fmla="*/ 8 h 40"/>
                  <a:gd name="T30" fmla="*/ 2 w 46"/>
                  <a:gd name="T31" fmla="*/ 11 h 40"/>
                  <a:gd name="T32" fmla="*/ 1 w 46"/>
                  <a:gd name="T33" fmla="*/ 14 h 40"/>
                  <a:gd name="T34" fmla="*/ 0 w 46"/>
                  <a:gd name="T35" fmla="*/ 18 h 40"/>
                  <a:gd name="T36" fmla="*/ 0 w 46"/>
                  <a:gd name="T37" fmla="*/ 22 h 40"/>
                  <a:gd name="T38" fmla="*/ 1 w 46"/>
                  <a:gd name="T39" fmla="*/ 26 h 40"/>
                  <a:gd name="T40" fmla="*/ 2 w 46"/>
                  <a:gd name="T41" fmla="*/ 30 h 40"/>
                  <a:gd name="T42" fmla="*/ 4 w 46"/>
                  <a:gd name="T43" fmla="*/ 33 h 40"/>
                  <a:gd name="T44" fmla="*/ 7 w 46"/>
                  <a:gd name="T45" fmla="*/ 36 h 40"/>
                  <a:gd name="T46" fmla="*/ 10 w 46"/>
                  <a:gd name="T47" fmla="*/ 38 h 40"/>
                  <a:gd name="T48" fmla="*/ 14 w 46"/>
                  <a:gd name="T49" fmla="*/ 39 h 40"/>
                  <a:gd name="T50" fmla="*/ 18 w 46"/>
                  <a:gd name="T51" fmla="*/ 40 h 40"/>
                  <a:gd name="T52" fmla="*/ 21 w 46"/>
                  <a:gd name="T53" fmla="*/ 40 h 40"/>
                  <a:gd name="T54" fmla="*/ 25 w 46"/>
                  <a:gd name="T55" fmla="*/ 39 h 40"/>
                  <a:gd name="T56" fmla="*/ 28 w 46"/>
                  <a:gd name="T57" fmla="*/ 38 h 40"/>
                  <a:gd name="T58" fmla="*/ 31 w 46"/>
                  <a:gd name="T59" fmla="*/ 37 h 40"/>
                  <a:gd name="T60" fmla="*/ 33 w 46"/>
                  <a:gd name="T61" fmla="*/ 35 h 40"/>
                  <a:gd name="T62" fmla="*/ 35 w 46"/>
                  <a:gd name="T63" fmla="*/ 33 h 40"/>
                  <a:gd name="T64" fmla="*/ 37 w 46"/>
                  <a:gd name="T65" fmla="*/ 30 h 40"/>
                  <a:gd name="T66" fmla="*/ 38 w 46"/>
                  <a:gd name="T67" fmla="*/ 27 h 40"/>
                  <a:gd name="T68" fmla="*/ 39 w 46"/>
                  <a:gd name="T69" fmla="*/ 26 h 40"/>
                  <a:gd name="T70" fmla="*/ 40 w 46"/>
                  <a:gd name="T71" fmla="*/ 26 h 40"/>
                  <a:gd name="T72" fmla="*/ 41 w 46"/>
                  <a:gd name="T73" fmla="*/ 27 h 40"/>
                  <a:gd name="T74" fmla="*/ 41 w 46"/>
                  <a:gd name="T75" fmla="*/ 27 h 40"/>
                  <a:gd name="T76" fmla="*/ 43 w 46"/>
                  <a:gd name="T77" fmla="*/ 27 h 40"/>
                  <a:gd name="T78" fmla="*/ 44 w 46"/>
                  <a:gd name="T79" fmla="*/ 26 h 40"/>
                  <a:gd name="T80" fmla="*/ 46 w 46"/>
                  <a:gd name="T81" fmla="*/ 24 h 40"/>
                  <a:gd name="T82" fmla="*/ 46 w 46"/>
                  <a:gd name="T83" fmla="*/ 22 h 40"/>
                  <a:gd name="T84" fmla="*/ 46 w 46"/>
                  <a:gd name="T85" fmla="*/ 20 h 40"/>
                  <a:gd name="T86" fmla="*/ 46 w 46"/>
                  <a:gd name="T87" fmla="*/ 18 h 40"/>
                  <a:gd name="T88" fmla="*/ 44 w 46"/>
                  <a:gd name="T89" fmla="*/ 17 h 40"/>
                  <a:gd name="T90" fmla="*/ 43 w 46"/>
                  <a:gd name="T91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40">
                    <a:moveTo>
                      <a:pt x="42" y="16"/>
                    </a:moveTo>
                    <a:lnTo>
                      <a:pt x="41" y="16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39" y="17"/>
                    </a:lnTo>
                    <a:lnTo>
                      <a:pt x="39" y="15"/>
                    </a:lnTo>
                    <a:lnTo>
                      <a:pt x="38" y="13"/>
                    </a:lnTo>
                    <a:lnTo>
                      <a:pt x="38" y="12"/>
                    </a:lnTo>
                    <a:lnTo>
                      <a:pt x="37" y="10"/>
                    </a:lnTo>
                    <a:lnTo>
                      <a:pt x="36" y="9"/>
                    </a:lnTo>
                    <a:lnTo>
                      <a:pt x="35" y="8"/>
                    </a:lnTo>
                    <a:lnTo>
                      <a:pt x="34" y="6"/>
                    </a:lnTo>
                    <a:lnTo>
                      <a:pt x="33" y="5"/>
                    </a:lnTo>
                    <a:lnTo>
                      <a:pt x="31" y="4"/>
                    </a:lnTo>
                    <a:lnTo>
                      <a:pt x="30" y="3"/>
                    </a:lnTo>
                    <a:lnTo>
                      <a:pt x="28" y="2"/>
                    </a:lnTo>
                    <a:lnTo>
                      <a:pt x="27" y="2"/>
                    </a:lnTo>
                    <a:lnTo>
                      <a:pt x="25" y="1"/>
                    </a:lnTo>
                    <a:lnTo>
                      <a:pt x="23" y="1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8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2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1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3" y="31"/>
                    </a:lnTo>
                    <a:lnTo>
                      <a:pt x="4" y="33"/>
                    </a:lnTo>
                    <a:lnTo>
                      <a:pt x="6" y="34"/>
                    </a:lnTo>
                    <a:lnTo>
                      <a:pt x="7" y="36"/>
                    </a:lnTo>
                    <a:lnTo>
                      <a:pt x="9" y="37"/>
                    </a:lnTo>
                    <a:lnTo>
                      <a:pt x="10" y="38"/>
                    </a:lnTo>
                    <a:lnTo>
                      <a:pt x="12" y="39"/>
                    </a:lnTo>
                    <a:lnTo>
                      <a:pt x="14" y="39"/>
                    </a:lnTo>
                    <a:lnTo>
                      <a:pt x="16" y="40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1" y="40"/>
                    </a:lnTo>
                    <a:lnTo>
                      <a:pt x="23" y="40"/>
                    </a:lnTo>
                    <a:lnTo>
                      <a:pt x="25" y="39"/>
                    </a:lnTo>
                    <a:lnTo>
                      <a:pt x="26" y="39"/>
                    </a:lnTo>
                    <a:lnTo>
                      <a:pt x="28" y="38"/>
                    </a:lnTo>
                    <a:lnTo>
                      <a:pt x="29" y="38"/>
                    </a:lnTo>
                    <a:lnTo>
                      <a:pt x="31" y="37"/>
                    </a:lnTo>
                    <a:lnTo>
                      <a:pt x="32" y="36"/>
                    </a:lnTo>
                    <a:lnTo>
                      <a:pt x="33" y="35"/>
                    </a:lnTo>
                    <a:lnTo>
                      <a:pt x="34" y="34"/>
                    </a:lnTo>
                    <a:lnTo>
                      <a:pt x="35" y="33"/>
                    </a:lnTo>
                    <a:lnTo>
                      <a:pt x="36" y="31"/>
                    </a:lnTo>
                    <a:lnTo>
                      <a:pt x="37" y="30"/>
                    </a:lnTo>
                    <a:lnTo>
                      <a:pt x="38" y="29"/>
                    </a:lnTo>
                    <a:lnTo>
                      <a:pt x="38" y="27"/>
                    </a:lnTo>
                    <a:lnTo>
                      <a:pt x="39" y="25"/>
                    </a:lnTo>
                    <a:lnTo>
                      <a:pt x="39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7"/>
                    </a:lnTo>
                    <a:lnTo>
                      <a:pt x="44" y="27"/>
                    </a:lnTo>
                    <a:lnTo>
                      <a:pt x="44" y="26"/>
                    </a:lnTo>
                    <a:lnTo>
                      <a:pt x="45" y="25"/>
                    </a:lnTo>
                    <a:lnTo>
                      <a:pt x="46" y="24"/>
                    </a:lnTo>
                    <a:lnTo>
                      <a:pt x="46" y="24"/>
                    </a:lnTo>
                    <a:lnTo>
                      <a:pt x="46" y="22"/>
                    </a:lnTo>
                    <a:lnTo>
                      <a:pt x="46" y="21"/>
                    </a:lnTo>
                    <a:lnTo>
                      <a:pt x="46" y="20"/>
                    </a:lnTo>
                    <a:lnTo>
                      <a:pt x="46" y="19"/>
                    </a:lnTo>
                    <a:lnTo>
                      <a:pt x="46" y="18"/>
                    </a:lnTo>
                    <a:lnTo>
                      <a:pt x="45" y="17"/>
                    </a:lnTo>
                    <a:lnTo>
                      <a:pt x="44" y="17"/>
                    </a:lnTo>
                    <a:lnTo>
                      <a:pt x="44" y="16"/>
                    </a:lnTo>
                    <a:lnTo>
                      <a:pt x="43" y="16"/>
                    </a:lnTo>
                    <a:lnTo>
                      <a:pt x="42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31" name="Freeform 335"/>
              <p:cNvSpPr>
                <a:spLocks/>
              </p:cNvSpPr>
              <p:nvPr/>
            </p:nvSpPr>
            <p:spPr bwMode="auto">
              <a:xfrm>
                <a:off x="1393" y="2689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3 h 3"/>
                  <a:gd name="T4" fmla="*/ 2 w 3"/>
                  <a:gd name="T5" fmla="*/ 3 h 3"/>
                  <a:gd name="T6" fmla="*/ 3 w 3"/>
                  <a:gd name="T7" fmla="*/ 2 h 3"/>
                  <a:gd name="T8" fmla="*/ 3 w 3"/>
                  <a:gd name="T9" fmla="*/ 2 h 3"/>
                  <a:gd name="T10" fmla="*/ 3 w 3"/>
                  <a:gd name="T11" fmla="*/ 1 h 3"/>
                  <a:gd name="T12" fmla="*/ 2 w 3"/>
                  <a:gd name="T13" fmla="*/ 0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0 w 3"/>
                  <a:gd name="T21" fmla="*/ 0 h 3"/>
                  <a:gd name="T22" fmla="*/ 0 w 3"/>
                  <a:gd name="T23" fmla="*/ 1 h 3"/>
                  <a:gd name="T24" fmla="*/ 0 w 3"/>
                  <a:gd name="T25" fmla="*/ 2 h 3"/>
                  <a:gd name="T26" fmla="*/ 0 w 3"/>
                  <a:gd name="T27" fmla="*/ 2 h 3"/>
                  <a:gd name="T28" fmla="*/ 0 w 3"/>
                  <a:gd name="T29" fmla="*/ 3 h 3"/>
                  <a:gd name="T30" fmla="*/ 1 w 3"/>
                  <a:gd name="T31" fmla="*/ 3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32" name="Freeform 336"/>
              <p:cNvSpPr>
                <a:spLocks/>
              </p:cNvSpPr>
              <p:nvPr/>
            </p:nvSpPr>
            <p:spPr bwMode="auto">
              <a:xfrm>
                <a:off x="1363" y="2694"/>
                <a:ext cx="19" cy="7"/>
              </a:xfrm>
              <a:custGeom>
                <a:avLst/>
                <a:gdLst>
                  <a:gd name="T0" fmla="*/ 0 w 19"/>
                  <a:gd name="T1" fmla="*/ 0 h 7"/>
                  <a:gd name="T2" fmla="*/ 0 w 19"/>
                  <a:gd name="T3" fmla="*/ 1 h 7"/>
                  <a:gd name="T4" fmla="*/ 0 w 19"/>
                  <a:gd name="T5" fmla="*/ 1 h 7"/>
                  <a:gd name="T6" fmla="*/ 0 w 19"/>
                  <a:gd name="T7" fmla="*/ 2 h 7"/>
                  <a:gd name="T8" fmla="*/ 0 w 19"/>
                  <a:gd name="T9" fmla="*/ 3 h 7"/>
                  <a:gd name="T10" fmla="*/ 1 w 19"/>
                  <a:gd name="T11" fmla="*/ 3 h 7"/>
                  <a:gd name="T12" fmla="*/ 1 w 19"/>
                  <a:gd name="T13" fmla="*/ 4 h 7"/>
                  <a:gd name="T14" fmla="*/ 2 w 19"/>
                  <a:gd name="T15" fmla="*/ 5 h 7"/>
                  <a:gd name="T16" fmla="*/ 3 w 19"/>
                  <a:gd name="T17" fmla="*/ 5 h 7"/>
                  <a:gd name="T18" fmla="*/ 4 w 19"/>
                  <a:gd name="T19" fmla="*/ 6 h 7"/>
                  <a:gd name="T20" fmla="*/ 5 w 19"/>
                  <a:gd name="T21" fmla="*/ 6 h 7"/>
                  <a:gd name="T22" fmla="*/ 7 w 19"/>
                  <a:gd name="T23" fmla="*/ 7 h 7"/>
                  <a:gd name="T24" fmla="*/ 8 w 19"/>
                  <a:gd name="T25" fmla="*/ 7 h 7"/>
                  <a:gd name="T26" fmla="*/ 9 w 19"/>
                  <a:gd name="T27" fmla="*/ 7 h 7"/>
                  <a:gd name="T28" fmla="*/ 10 w 19"/>
                  <a:gd name="T29" fmla="*/ 7 h 7"/>
                  <a:gd name="T30" fmla="*/ 10 w 19"/>
                  <a:gd name="T31" fmla="*/ 7 h 7"/>
                  <a:gd name="T32" fmla="*/ 10 w 19"/>
                  <a:gd name="T33" fmla="*/ 7 h 7"/>
                  <a:gd name="T34" fmla="*/ 19 w 19"/>
                  <a:gd name="T35" fmla="*/ 0 h 7"/>
                  <a:gd name="T36" fmla="*/ 0 w 19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7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33" name="Freeform 337"/>
              <p:cNvSpPr>
                <a:spLocks/>
              </p:cNvSpPr>
              <p:nvPr/>
            </p:nvSpPr>
            <p:spPr bwMode="auto">
              <a:xfrm>
                <a:off x="1365" y="2696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 w 11"/>
                  <a:gd name="T3" fmla="*/ 2 h 2"/>
                  <a:gd name="T4" fmla="*/ 9 w 11"/>
                  <a:gd name="T5" fmla="*/ 2 h 2"/>
                  <a:gd name="T6" fmla="*/ 11 w 11"/>
                  <a:gd name="T7" fmla="*/ 0 h 2"/>
                  <a:gd name="T8" fmla="*/ 0 w 1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">
                    <a:moveTo>
                      <a:pt x="0" y="0"/>
                    </a:moveTo>
                    <a:lnTo>
                      <a:pt x="1" y="2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34" name="Freeform 338"/>
              <p:cNvSpPr>
                <a:spLocks/>
              </p:cNvSpPr>
              <p:nvPr/>
            </p:nvSpPr>
            <p:spPr bwMode="auto">
              <a:xfrm>
                <a:off x="1360" y="2675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4 h 4"/>
                  <a:gd name="T4" fmla="*/ 4 w 4"/>
                  <a:gd name="T5" fmla="*/ 4 h 4"/>
                  <a:gd name="T6" fmla="*/ 4 w 4"/>
                  <a:gd name="T7" fmla="*/ 3 h 4"/>
                  <a:gd name="T8" fmla="*/ 4 w 4"/>
                  <a:gd name="T9" fmla="*/ 2 h 4"/>
                  <a:gd name="T10" fmla="*/ 4 w 4"/>
                  <a:gd name="T11" fmla="*/ 1 h 4"/>
                  <a:gd name="T12" fmla="*/ 4 w 4"/>
                  <a:gd name="T13" fmla="*/ 0 h 4"/>
                  <a:gd name="T14" fmla="*/ 3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0 w 4"/>
                  <a:gd name="T21" fmla="*/ 0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0 w 4"/>
                  <a:gd name="T29" fmla="*/ 4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35" name="Freeform 339"/>
              <p:cNvSpPr>
                <a:spLocks/>
              </p:cNvSpPr>
              <p:nvPr/>
            </p:nvSpPr>
            <p:spPr bwMode="auto">
              <a:xfrm>
                <a:off x="1375" y="2675"/>
                <a:ext cx="6" cy="5"/>
              </a:xfrm>
              <a:custGeom>
                <a:avLst/>
                <a:gdLst>
                  <a:gd name="T0" fmla="*/ 3 w 6"/>
                  <a:gd name="T1" fmla="*/ 5 h 5"/>
                  <a:gd name="T2" fmla="*/ 4 w 6"/>
                  <a:gd name="T3" fmla="*/ 5 h 5"/>
                  <a:gd name="T4" fmla="*/ 5 w 6"/>
                  <a:gd name="T5" fmla="*/ 5 h 5"/>
                  <a:gd name="T6" fmla="*/ 5 w 6"/>
                  <a:gd name="T7" fmla="*/ 4 h 5"/>
                  <a:gd name="T8" fmla="*/ 6 w 6"/>
                  <a:gd name="T9" fmla="*/ 3 h 5"/>
                  <a:gd name="T10" fmla="*/ 5 w 6"/>
                  <a:gd name="T11" fmla="*/ 1 h 5"/>
                  <a:gd name="T12" fmla="*/ 5 w 6"/>
                  <a:gd name="T13" fmla="*/ 1 h 5"/>
                  <a:gd name="T14" fmla="*/ 4 w 6"/>
                  <a:gd name="T15" fmla="*/ 0 h 5"/>
                  <a:gd name="T16" fmla="*/ 3 w 6"/>
                  <a:gd name="T17" fmla="*/ 0 h 5"/>
                  <a:gd name="T18" fmla="*/ 2 w 6"/>
                  <a:gd name="T19" fmla="*/ 0 h 5"/>
                  <a:gd name="T20" fmla="*/ 2 w 6"/>
                  <a:gd name="T21" fmla="*/ 0 h 5"/>
                  <a:gd name="T22" fmla="*/ 1 w 6"/>
                  <a:gd name="T23" fmla="*/ 0 h 5"/>
                  <a:gd name="T24" fmla="*/ 1 w 6"/>
                  <a:gd name="T25" fmla="*/ 1 h 5"/>
                  <a:gd name="T26" fmla="*/ 0 w 6"/>
                  <a:gd name="T27" fmla="*/ 1 h 5"/>
                  <a:gd name="T28" fmla="*/ 0 w 6"/>
                  <a:gd name="T29" fmla="*/ 1 h 5"/>
                  <a:gd name="T30" fmla="*/ 0 w 6"/>
                  <a:gd name="T31" fmla="*/ 2 h 5"/>
                  <a:gd name="T32" fmla="*/ 0 w 6"/>
                  <a:gd name="T33" fmla="*/ 3 h 5"/>
                  <a:gd name="T34" fmla="*/ 0 w 6"/>
                  <a:gd name="T35" fmla="*/ 3 h 5"/>
                  <a:gd name="T36" fmla="*/ 0 w 6"/>
                  <a:gd name="T37" fmla="*/ 4 h 5"/>
                  <a:gd name="T38" fmla="*/ 0 w 6"/>
                  <a:gd name="T39" fmla="*/ 4 h 5"/>
                  <a:gd name="T40" fmla="*/ 1 w 6"/>
                  <a:gd name="T41" fmla="*/ 5 h 5"/>
                  <a:gd name="T42" fmla="*/ 1 w 6"/>
                  <a:gd name="T43" fmla="*/ 5 h 5"/>
                  <a:gd name="T44" fmla="*/ 2 w 6"/>
                  <a:gd name="T45" fmla="*/ 5 h 5"/>
                  <a:gd name="T46" fmla="*/ 2 w 6"/>
                  <a:gd name="T47" fmla="*/ 5 h 5"/>
                  <a:gd name="T48" fmla="*/ 3 w 6"/>
                  <a:gd name="T4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lnTo>
                      <a:pt x="4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36" name="Freeform 340"/>
              <p:cNvSpPr>
                <a:spLocks/>
              </p:cNvSpPr>
              <p:nvPr/>
            </p:nvSpPr>
            <p:spPr bwMode="auto">
              <a:xfrm>
                <a:off x="1361" y="2675"/>
                <a:ext cx="12" cy="14"/>
              </a:xfrm>
              <a:custGeom>
                <a:avLst/>
                <a:gdLst>
                  <a:gd name="T0" fmla="*/ 3 w 12"/>
                  <a:gd name="T1" fmla="*/ 12 h 14"/>
                  <a:gd name="T2" fmla="*/ 8 w 12"/>
                  <a:gd name="T3" fmla="*/ 3 h 14"/>
                  <a:gd name="T4" fmla="*/ 8 w 12"/>
                  <a:gd name="T5" fmla="*/ 0 h 14"/>
                  <a:gd name="T6" fmla="*/ 0 w 12"/>
                  <a:gd name="T7" fmla="*/ 14 h 14"/>
                  <a:gd name="T8" fmla="*/ 12 w 12"/>
                  <a:gd name="T9" fmla="*/ 14 h 14"/>
                  <a:gd name="T10" fmla="*/ 12 w 12"/>
                  <a:gd name="T11" fmla="*/ 12 h 14"/>
                  <a:gd name="T12" fmla="*/ 3 w 12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3" y="12"/>
                    </a:moveTo>
                    <a:lnTo>
                      <a:pt x="8" y="3"/>
                    </a:lnTo>
                    <a:lnTo>
                      <a:pt x="8" y="0"/>
                    </a:lnTo>
                    <a:lnTo>
                      <a:pt x="0" y="14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77" name="Group 344"/>
            <p:cNvGrpSpPr>
              <a:grpSpLocks/>
            </p:cNvGrpSpPr>
            <p:nvPr/>
          </p:nvGrpSpPr>
          <p:grpSpPr bwMode="auto">
            <a:xfrm>
              <a:off x="1077443" y="3125442"/>
              <a:ext cx="186453" cy="247464"/>
              <a:chOff x="1256" y="2463"/>
              <a:chExt cx="133" cy="174"/>
            </a:xfrm>
          </p:grpSpPr>
          <p:pic>
            <p:nvPicPr>
              <p:cNvPr id="82" name="Picture 342"/>
              <p:cNvPicPr>
                <a:picLocks noChangeAspect="1" noChangeArrowheads="1"/>
              </p:cNvPicPr>
              <p:nvPr/>
            </p:nvPicPr>
            <p:blipFill>
              <a:blip r:embed="rId1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56" y="2463"/>
                <a:ext cx="133" cy="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3" name="Picture 343"/>
              <p:cNvPicPr>
                <a:picLocks noChangeAspect="1" noChangeArrowheads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56" y="2463"/>
                <a:ext cx="133" cy="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78" name="Rectangle 345"/>
            <p:cNvSpPr>
              <a:spLocks noChangeArrowheads="1"/>
            </p:cNvSpPr>
            <p:nvPr/>
          </p:nvSpPr>
          <p:spPr bwMode="auto">
            <a:xfrm>
              <a:off x="560140" y="3129708"/>
              <a:ext cx="402346" cy="248887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79" name="Rectangle 346"/>
            <p:cNvSpPr>
              <a:spLocks noChangeArrowheads="1"/>
            </p:cNvSpPr>
            <p:nvPr/>
          </p:nvSpPr>
          <p:spPr bwMode="auto">
            <a:xfrm>
              <a:off x="962487" y="3131131"/>
              <a:ext cx="402346" cy="248887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80" name="Rectangle 347"/>
            <p:cNvSpPr>
              <a:spLocks noChangeArrowheads="1"/>
            </p:cNvSpPr>
            <p:nvPr/>
          </p:nvSpPr>
          <p:spPr bwMode="auto">
            <a:xfrm>
              <a:off x="561542" y="3381439"/>
              <a:ext cx="402346" cy="250309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81" name="Rectangle 348"/>
            <p:cNvSpPr>
              <a:spLocks noChangeArrowheads="1"/>
            </p:cNvSpPr>
            <p:nvPr/>
          </p:nvSpPr>
          <p:spPr bwMode="auto">
            <a:xfrm>
              <a:off x="963889" y="3382861"/>
              <a:ext cx="400945" cy="250309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</p:grpSp>
      <p:grpSp>
        <p:nvGrpSpPr>
          <p:cNvPr id="188" name="グループ化 187"/>
          <p:cNvGrpSpPr/>
          <p:nvPr/>
        </p:nvGrpSpPr>
        <p:grpSpPr>
          <a:xfrm>
            <a:off x="2183855" y="4728312"/>
            <a:ext cx="876497" cy="725822"/>
            <a:chOff x="469108" y="4017169"/>
            <a:chExt cx="990600" cy="792163"/>
          </a:xfrm>
        </p:grpSpPr>
        <p:pic>
          <p:nvPicPr>
            <p:cNvPr id="189" name="Picture 11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9108" y="4017169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90" name="Group 14"/>
            <p:cNvGrpSpPr>
              <a:grpSpLocks/>
            </p:cNvGrpSpPr>
            <p:nvPr/>
          </p:nvGrpSpPr>
          <p:grpSpPr bwMode="auto">
            <a:xfrm>
              <a:off x="511970" y="4126707"/>
              <a:ext cx="909637" cy="560388"/>
              <a:chOff x="3912" y="1232"/>
              <a:chExt cx="573" cy="353"/>
            </a:xfrm>
          </p:grpSpPr>
          <p:sp>
            <p:nvSpPr>
              <p:cNvPr id="309" name="Rectangle 12"/>
              <p:cNvSpPr>
                <a:spLocks noChangeArrowheads="1"/>
              </p:cNvSpPr>
              <p:nvPr/>
            </p:nvSpPr>
            <p:spPr bwMode="auto">
              <a:xfrm>
                <a:off x="3912" y="1232"/>
                <a:ext cx="573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10" name="Rectangle 13"/>
              <p:cNvSpPr>
                <a:spLocks noChangeArrowheads="1"/>
              </p:cNvSpPr>
              <p:nvPr/>
            </p:nvSpPr>
            <p:spPr bwMode="auto">
              <a:xfrm>
                <a:off x="3912" y="1232"/>
                <a:ext cx="573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sp>
          <p:nvSpPr>
            <p:cNvPr id="191" name="Rectangle 15"/>
            <p:cNvSpPr>
              <a:spLocks noChangeArrowheads="1"/>
            </p:cNvSpPr>
            <p:nvPr/>
          </p:nvSpPr>
          <p:spPr bwMode="auto">
            <a:xfrm>
              <a:off x="608808" y="4329907"/>
              <a:ext cx="103187" cy="196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1pPr>
              <a:lvl2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2pPr>
              <a:lvl3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3pPr>
              <a:lvl4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4pPr>
              <a:lvl5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entury" pitchFamily="18" charset="0"/>
                  <a:ea typeface="ＭＳ Ｐゴシック" pitchFamily="50" charset="-128"/>
                  <a:cs typeface="ＭＳ Ｐゴシック" pitchFamily="50" charset="-128"/>
                </a:rPr>
                <a:t> </a:t>
              </a:r>
              <a:endParaRPr kumimoji="1" lang="ja-JP" altLang="ja-JP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grpSp>
          <p:nvGrpSpPr>
            <p:cNvPr id="192" name="Group 18"/>
            <p:cNvGrpSpPr>
              <a:grpSpLocks/>
            </p:cNvGrpSpPr>
            <p:nvPr/>
          </p:nvGrpSpPr>
          <p:grpSpPr bwMode="auto">
            <a:xfrm>
              <a:off x="1193008" y="4198144"/>
              <a:ext cx="227012" cy="139700"/>
              <a:chOff x="4341" y="1277"/>
              <a:chExt cx="143" cy="88"/>
            </a:xfrm>
          </p:grpSpPr>
          <p:sp>
            <p:nvSpPr>
              <p:cNvPr id="307" name="Rectangle 16"/>
              <p:cNvSpPr>
                <a:spLocks noChangeArrowheads="1"/>
              </p:cNvSpPr>
              <p:nvPr/>
            </p:nvSpPr>
            <p:spPr bwMode="auto">
              <a:xfrm>
                <a:off x="4341" y="1277"/>
                <a:ext cx="143" cy="8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08" name="Rectangle 17"/>
              <p:cNvSpPr>
                <a:spLocks noChangeArrowheads="1"/>
              </p:cNvSpPr>
              <p:nvPr/>
            </p:nvSpPr>
            <p:spPr bwMode="auto">
              <a:xfrm>
                <a:off x="4341" y="1277"/>
                <a:ext cx="143" cy="88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sp>
          <p:nvSpPr>
            <p:cNvPr id="193" name="Rectangle 19"/>
            <p:cNvSpPr>
              <a:spLocks noChangeArrowheads="1"/>
            </p:cNvSpPr>
            <p:nvPr/>
          </p:nvSpPr>
          <p:spPr bwMode="auto">
            <a:xfrm>
              <a:off x="1289845" y="4263232"/>
              <a:ext cx="103187" cy="196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1pPr>
              <a:lvl2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2pPr>
              <a:lvl3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3pPr>
              <a:lvl4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4pPr>
              <a:lvl5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entury" pitchFamily="18" charset="0"/>
                  <a:ea typeface="ＭＳ Ｐゴシック" pitchFamily="50" charset="-128"/>
                  <a:cs typeface="ＭＳ Ｐゴシック" pitchFamily="50" charset="-128"/>
                </a:rPr>
                <a:t> </a:t>
              </a:r>
              <a:endParaRPr kumimoji="1" lang="ja-JP" altLang="ja-JP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grpSp>
          <p:nvGrpSpPr>
            <p:cNvPr id="194" name="Group 22"/>
            <p:cNvGrpSpPr>
              <a:grpSpLocks/>
            </p:cNvGrpSpPr>
            <p:nvPr/>
          </p:nvGrpSpPr>
          <p:grpSpPr bwMode="auto">
            <a:xfrm>
              <a:off x="1223170" y="4199732"/>
              <a:ext cx="46037" cy="68263"/>
              <a:chOff x="4360" y="1278"/>
              <a:chExt cx="29" cy="43"/>
            </a:xfrm>
          </p:grpSpPr>
          <p:pic>
            <p:nvPicPr>
              <p:cNvPr id="305" name="Picture 20"/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360" y="1278"/>
                <a:ext cx="29" cy="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06" name="Picture 21"/>
              <p:cNvPicPr>
                <a:picLocks noChangeAspect="1" noChangeArrowheads="1"/>
              </p:cNvPicPr>
              <p:nvPr/>
            </p:nvPicPr>
            <p:blipFill>
              <a:blip r:embed="rId1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360" y="1278"/>
                <a:ext cx="29" cy="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95" name="Group 70"/>
            <p:cNvGrpSpPr>
              <a:grpSpLocks/>
            </p:cNvGrpSpPr>
            <p:nvPr/>
          </p:nvGrpSpPr>
          <p:grpSpPr bwMode="auto">
            <a:xfrm>
              <a:off x="1205708" y="4277519"/>
              <a:ext cx="92075" cy="53975"/>
              <a:chOff x="4349" y="1327"/>
              <a:chExt cx="58" cy="34"/>
            </a:xfrm>
          </p:grpSpPr>
          <p:sp>
            <p:nvSpPr>
              <p:cNvPr id="258" name="Freeform 23"/>
              <p:cNvSpPr>
                <a:spLocks/>
              </p:cNvSpPr>
              <p:nvPr/>
            </p:nvSpPr>
            <p:spPr bwMode="auto">
              <a:xfrm>
                <a:off x="4393" y="1340"/>
                <a:ext cx="11" cy="13"/>
              </a:xfrm>
              <a:custGeom>
                <a:avLst/>
                <a:gdLst>
                  <a:gd name="T0" fmla="*/ 0 w 11"/>
                  <a:gd name="T1" fmla="*/ 0 h 13"/>
                  <a:gd name="T2" fmla="*/ 1 w 11"/>
                  <a:gd name="T3" fmla="*/ 0 h 13"/>
                  <a:gd name="T4" fmla="*/ 1 w 11"/>
                  <a:gd name="T5" fmla="*/ 0 h 13"/>
                  <a:gd name="T6" fmla="*/ 1 w 11"/>
                  <a:gd name="T7" fmla="*/ 0 h 13"/>
                  <a:gd name="T8" fmla="*/ 2 w 11"/>
                  <a:gd name="T9" fmla="*/ 0 h 13"/>
                  <a:gd name="T10" fmla="*/ 3 w 11"/>
                  <a:gd name="T11" fmla="*/ 0 h 13"/>
                  <a:gd name="T12" fmla="*/ 3 w 11"/>
                  <a:gd name="T13" fmla="*/ 0 h 13"/>
                  <a:gd name="T14" fmla="*/ 4 w 11"/>
                  <a:gd name="T15" fmla="*/ 0 h 13"/>
                  <a:gd name="T16" fmla="*/ 5 w 11"/>
                  <a:gd name="T17" fmla="*/ 0 h 13"/>
                  <a:gd name="T18" fmla="*/ 6 w 11"/>
                  <a:gd name="T19" fmla="*/ 0 h 13"/>
                  <a:gd name="T20" fmla="*/ 7 w 11"/>
                  <a:gd name="T21" fmla="*/ 0 h 13"/>
                  <a:gd name="T22" fmla="*/ 7 w 11"/>
                  <a:gd name="T23" fmla="*/ 0 h 13"/>
                  <a:gd name="T24" fmla="*/ 8 w 11"/>
                  <a:gd name="T25" fmla="*/ 0 h 13"/>
                  <a:gd name="T26" fmla="*/ 8 w 11"/>
                  <a:gd name="T27" fmla="*/ 0 h 13"/>
                  <a:gd name="T28" fmla="*/ 9 w 11"/>
                  <a:gd name="T29" fmla="*/ 1 h 13"/>
                  <a:gd name="T30" fmla="*/ 9 w 11"/>
                  <a:gd name="T31" fmla="*/ 1 h 13"/>
                  <a:gd name="T32" fmla="*/ 9 w 11"/>
                  <a:gd name="T33" fmla="*/ 1 h 13"/>
                  <a:gd name="T34" fmla="*/ 9 w 11"/>
                  <a:gd name="T35" fmla="*/ 1 h 13"/>
                  <a:gd name="T36" fmla="*/ 9 w 11"/>
                  <a:gd name="T37" fmla="*/ 1 h 13"/>
                  <a:gd name="T38" fmla="*/ 9 w 11"/>
                  <a:gd name="T39" fmla="*/ 1 h 13"/>
                  <a:gd name="T40" fmla="*/ 9 w 11"/>
                  <a:gd name="T41" fmla="*/ 0 h 13"/>
                  <a:gd name="T42" fmla="*/ 9 w 11"/>
                  <a:gd name="T43" fmla="*/ 0 h 13"/>
                  <a:gd name="T44" fmla="*/ 10 w 11"/>
                  <a:gd name="T45" fmla="*/ 0 h 13"/>
                  <a:gd name="T46" fmla="*/ 10 w 11"/>
                  <a:gd name="T47" fmla="*/ 0 h 13"/>
                  <a:gd name="T48" fmla="*/ 10 w 11"/>
                  <a:gd name="T49" fmla="*/ 0 h 13"/>
                  <a:gd name="T50" fmla="*/ 10 w 11"/>
                  <a:gd name="T51" fmla="*/ 0 h 13"/>
                  <a:gd name="T52" fmla="*/ 11 w 11"/>
                  <a:gd name="T53" fmla="*/ 0 h 13"/>
                  <a:gd name="T54" fmla="*/ 11 w 11"/>
                  <a:gd name="T55" fmla="*/ 0 h 13"/>
                  <a:gd name="T56" fmla="*/ 11 w 11"/>
                  <a:gd name="T57" fmla="*/ 0 h 13"/>
                  <a:gd name="T58" fmla="*/ 11 w 11"/>
                  <a:gd name="T59" fmla="*/ 0 h 13"/>
                  <a:gd name="T60" fmla="*/ 11 w 11"/>
                  <a:gd name="T61" fmla="*/ 0 h 13"/>
                  <a:gd name="T62" fmla="*/ 11 w 11"/>
                  <a:gd name="T63" fmla="*/ 1 h 13"/>
                  <a:gd name="T64" fmla="*/ 11 w 11"/>
                  <a:gd name="T65" fmla="*/ 1 h 13"/>
                  <a:gd name="T66" fmla="*/ 11 w 11"/>
                  <a:gd name="T67" fmla="*/ 13 h 13"/>
                  <a:gd name="T68" fmla="*/ 9 w 11"/>
                  <a:gd name="T69" fmla="*/ 13 h 13"/>
                  <a:gd name="T70" fmla="*/ 9 w 11"/>
                  <a:gd name="T71" fmla="*/ 12 h 13"/>
                  <a:gd name="T72" fmla="*/ 9 w 11"/>
                  <a:gd name="T73" fmla="*/ 10 h 13"/>
                  <a:gd name="T74" fmla="*/ 9 w 11"/>
                  <a:gd name="T75" fmla="*/ 8 h 13"/>
                  <a:gd name="T76" fmla="*/ 9 w 11"/>
                  <a:gd name="T77" fmla="*/ 7 h 13"/>
                  <a:gd name="T78" fmla="*/ 9 w 11"/>
                  <a:gd name="T79" fmla="*/ 7 h 13"/>
                  <a:gd name="T80" fmla="*/ 8 w 11"/>
                  <a:gd name="T81" fmla="*/ 7 h 13"/>
                  <a:gd name="T82" fmla="*/ 8 w 11"/>
                  <a:gd name="T83" fmla="*/ 7 h 13"/>
                  <a:gd name="T84" fmla="*/ 7 w 11"/>
                  <a:gd name="T85" fmla="*/ 7 h 13"/>
                  <a:gd name="T86" fmla="*/ 7 w 11"/>
                  <a:gd name="T87" fmla="*/ 7 h 13"/>
                  <a:gd name="T88" fmla="*/ 6 w 11"/>
                  <a:gd name="T89" fmla="*/ 6 h 13"/>
                  <a:gd name="T90" fmla="*/ 6 w 11"/>
                  <a:gd name="T91" fmla="*/ 6 h 13"/>
                  <a:gd name="T92" fmla="*/ 5 w 11"/>
                  <a:gd name="T93" fmla="*/ 6 h 13"/>
                  <a:gd name="T94" fmla="*/ 4 w 11"/>
                  <a:gd name="T95" fmla="*/ 6 h 13"/>
                  <a:gd name="T96" fmla="*/ 4 w 11"/>
                  <a:gd name="T97" fmla="*/ 6 h 13"/>
                  <a:gd name="T98" fmla="*/ 3 w 11"/>
                  <a:gd name="T99" fmla="*/ 6 h 13"/>
                  <a:gd name="T100" fmla="*/ 2 w 11"/>
                  <a:gd name="T101" fmla="*/ 5 h 13"/>
                  <a:gd name="T102" fmla="*/ 2 w 11"/>
                  <a:gd name="T103" fmla="*/ 5 h 13"/>
                  <a:gd name="T104" fmla="*/ 1 w 11"/>
                  <a:gd name="T105" fmla="*/ 5 h 13"/>
                  <a:gd name="T106" fmla="*/ 1 w 11"/>
                  <a:gd name="T107" fmla="*/ 5 h 13"/>
                  <a:gd name="T108" fmla="*/ 0 w 11"/>
                  <a:gd name="T109" fmla="*/ 5 h 13"/>
                  <a:gd name="T110" fmla="*/ 0 w 11"/>
                  <a:gd name="T1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" h="13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1" y="13"/>
                    </a:lnTo>
                    <a:lnTo>
                      <a:pt x="9" y="13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59" name="Freeform 24"/>
              <p:cNvSpPr>
                <a:spLocks/>
              </p:cNvSpPr>
              <p:nvPr/>
            </p:nvSpPr>
            <p:spPr bwMode="auto">
              <a:xfrm>
                <a:off x="4391" y="1337"/>
                <a:ext cx="6" cy="5"/>
              </a:xfrm>
              <a:custGeom>
                <a:avLst/>
                <a:gdLst>
                  <a:gd name="T0" fmla="*/ 6 w 6"/>
                  <a:gd name="T1" fmla="*/ 5 h 5"/>
                  <a:gd name="T2" fmla="*/ 6 w 6"/>
                  <a:gd name="T3" fmla="*/ 0 h 5"/>
                  <a:gd name="T4" fmla="*/ 0 w 6"/>
                  <a:gd name="T5" fmla="*/ 1 h 5"/>
                  <a:gd name="T6" fmla="*/ 0 w 6"/>
                  <a:gd name="T7" fmla="*/ 5 h 5"/>
                  <a:gd name="T8" fmla="*/ 6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lnTo>
                      <a:pt x="6" y="0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60" name="Freeform 25"/>
              <p:cNvSpPr>
                <a:spLocks/>
              </p:cNvSpPr>
              <p:nvPr/>
            </p:nvSpPr>
            <p:spPr bwMode="auto">
              <a:xfrm>
                <a:off x="4391" y="1338"/>
                <a:ext cx="5" cy="7"/>
              </a:xfrm>
              <a:custGeom>
                <a:avLst/>
                <a:gdLst>
                  <a:gd name="T0" fmla="*/ 5 w 5"/>
                  <a:gd name="T1" fmla="*/ 0 h 7"/>
                  <a:gd name="T2" fmla="*/ 0 w 5"/>
                  <a:gd name="T3" fmla="*/ 0 h 7"/>
                  <a:gd name="T4" fmla="*/ 0 w 5"/>
                  <a:gd name="T5" fmla="*/ 7 h 7"/>
                  <a:gd name="T6" fmla="*/ 2 w 5"/>
                  <a:gd name="T7" fmla="*/ 7 h 7"/>
                  <a:gd name="T8" fmla="*/ 5 w 5"/>
                  <a:gd name="T9" fmla="*/ 7 h 7"/>
                  <a:gd name="T10" fmla="*/ 5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5" y="7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61" name="Freeform 26"/>
              <p:cNvSpPr>
                <a:spLocks/>
              </p:cNvSpPr>
              <p:nvPr/>
            </p:nvSpPr>
            <p:spPr bwMode="auto">
              <a:xfrm>
                <a:off x="4387" y="1340"/>
                <a:ext cx="15" cy="12"/>
              </a:xfrm>
              <a:custGeom>
                <a:avLst/>
                <a:gdLst>
                  <a:gd name="T0" fmla="*/ 3 w 15"/>
                  <a:gd name="T1" fmla="*/ 0 h 12"/>
                  <a:gd name="T2" fmla="*/ 3 w 15"/>
                  <a:gd name="T3" fmla="*/ 0 h 12"/>
                  <a:gd name="T4" fmla="*/ 3 w 15"/>
                  <a:gd name="T5" fmla="*/ 0 h 12"/>
                  <a:gd name="T6" fmla="*/ 2 w 15"/>
                  <a:gd name="T7" fmla="*/ 0 h 12"/>
                  <a:gd name="T8" fmla="*/ 2 w 15"/>
                  <a:gd name="T9" fmla="*/ 0 h 12"/>
                  <a:gd name="T10" fmla="*/ 2 w 15"/>
                  <a:gd name="T11" fmla="*/ 0 h 12"/>
                  <a:gd name="T12" fmla="*/ 2 w 15"/>
                  <a:gd name="T13" fmla="*/ 1 h 12"/>
                  <a:gd name="T14" fmla="*/ 1 w 15"/>
                  <a:gd name="T15" fmla="*/ 1 h 12"/>
                  <a:gd name="T16" fmla="*/ 1 w 15"/>
                  <a:gd name="T17" fmla="*/ 1 h 12"/>
                  <a:gd name="T18" fmla="*/ 0 w 15"/>
                  <a:gd name="T19" fmla="*/ 2 h 12"/>
                  <a:gd name="T20" fmla="*/ 0 w 15"/>
                  <a:gd name="T21" fmla="*/ 3 h 12"/>
                  <a:gd name="T22" fmla="*/ 0 w 15"/>
                  <a:gd name="T23" fmla="*/ 5 h 12"/>
                  <a:gd name="T24" fmla="*/ 0 w 15"/>
                  <a:gd name="T25" fmla="*/ 6 h 12"/>
                  <a:gd name="T26" fmla="*/ 0 w 15"/>
                  <a:gd name="T27" fmla="*/ 8 h 12"/>
                  <a:gd name="T28" fmla="*/ 0 w 15"/>
                  <a:gd name="T29" fmla="*/ 9 h 12"/>
                  <a:gd name="T30" fmla="*/ 0 w 15"/>
                  <a:gd name="T31" fmla="*/ 10 h 12"/>
                  <a:gd name="T32" fmla="*/ 0 w 15"/>
                  <a:gd name="T33" fmla="*/ 11 h 12"/>
                  <a:gd name="T34" fmla="*/ 13 w 15"/>
                  <a:gd name="T35" fmla="*/ 12 h 12"/>
                  <a:gd name="T36" fmla="*/ 13 w 15"/>
                  <a:gd name="T37" fmla="*/ 9 h 12"/>
                  <a:gd name="T38" fmla="*/ 13 w 15"/>
                  <a:gd name="T39" fmla="*/ 8 h 12"/>
                  <a:gd name="T40" fmla="*/ 13 w 15"/>
                  <a:gd name="T41" fmla="*/ 8 h 12"/>
                  <a:gd name="T42" fmla="*/ 13 w 15"/>
                  <a:gd name="T43" fmla="*/ 8 h 12"/>
                  <a:gd name="T44" fmla="*/ 13 w 15"/>
                  <a:gd name="T45" fmla="*/ 8 h 12"/>
                  <a:gd name="T46" fmla="*/ 13 w 15"/>
                  <a:gd name="T47" fmla="*/ 8 h 12"/>
                  <a:gd name="T48" fmla="*/ 13 w 15"/>
                  <a:gd name="T49" fmla="*/ 8 h 12"/>
                  <a:gd name="T50" fmla="*/ 13 w 15"/>
                  <a:gd name="T51" fmla="*/ 8 h 12"/>
                  <a:gd name="T52" fmla="*/ 14 w 15"/>
                  <a:gd name="T53" fmla="*/ 8 h 12"/>
                  <a:gd name="T54" fmla="*/ 14 w 15"/>
                  <a:gd name="T55" fmla="*/ 8 h 12"/>
                  <a:gd name="T56" fmla="*/ 14 w 15"/>
                  <a:gd name="T57" fmla="*/ 7 h 12"/>
                  <a:gd name="T58" fmla="*/ 14 w 15"/>
                  <a:gd name="T59" fmla="*/ 7 h 12"/>
                  <a:gd name="T60" fmla="*/ 14 w 15"/>
                  <a:gd name="T61" fmla="*/ 7 h 12"/>
                  <a:gd name="T62" fmla="*/ 15 w 15"/>
                  <a:gd name="T63" fmla="*/ 6 h 12"/>
                  <a:gd name="T64" fmla="*/ 15 w 15"/>
                  <a:gd name="T65" fmla="*/ 6 h 12"/>
                  <a:gd name="T66" fmla="*/ 15 w 15"/>
                  <a:gd name="T67" fmla="*/ 6 h 12"/>
                  <a:gd name="T68" fmla="*/ 14 w 15"/>
                  <a:gd name="T69" fmla="*/ 5 h 12"/>
                  <a:gd name="T70" fmla="*/ 14 w 15"/>
                  <a:gd name="T71" fmla="*/ 5 h 12"/>
                  <a:gd name="T72" fmla="*/ 14 w 15"/>
                  <a:gd name="T73" fmla="*/ 4 h 12"/>
                  <a:gd name="T74" fmla="*/ 14 w 15"/>
                  <a:gd name="T75" fmla="*/ 4 h 12"/>
                  <a:gd name="T76" fmla="*/ 13 w 15"/>
                  <a:gd name="T77" fmla="*/ 3 h 12"/>
                  <a:gd name="T78" fmla="*/ 13 w 15"/>
                  <a:gd name="T79" fmla="*/ 2 h 12"/>
                  <a:gd name="T80" fmla="*/ 12 w 15"/>
                  <a:gd name="T81" fmla="*/ 1 h 12"/>
                  <a:gd name="T82" fmla="*/ 12 w 15"/>
                  <a:gd name="T83" fmla="*/ 1 h 12"/>
                  <a:gd name="T84" fmla="*/ 11 w 15"/>
                  <a:gd name="T85" fmla="*/ 0 h 12"/>
                  <a:gd name="T86" fmla="*/ 11 w 15"/>
                  <a:gd name="T87" fmla="*/ 0 h 12"/>
                  <a:gd name="T88" fmla="*/ 10 w 15"/>
                  <a:gd name="T89" fmla="*/ 0 h 12"/>
                  <a:gd name="T90" fmla="*/ 10 w 15"/>
                  <a:gd name="T91" fmla="*/ 0 h 12"/>
                  <a:gd name="T92" fmla="*/ 10 w 15"/>
                  <a:gd name="T93" fmla="*/ 0 h 12"/>
                  <a:gd name="T94" fmla="*/ 10 w 15"/>
                  <a:gd name="T95" fmla="*/ 0 h 12"/>
                  <a:gd name="T96" fmla="*/ 9 w 15"/>
                  <a:gd name="T97" fmla="*/ 0 h 12"/>
                  <a:gd name="T98" fmla="*/ 9 w 15"/>
                  <a:gd name="T99" fmla="*/ 0 h 12"/>
                  <a:gd name="T100" fmla="*/ 9 w 15"/>
                  <a:gd name="T101" fmla="*/ 0 h 12"/>
                  <a:gd name="T102" fmla="*/ 6 w 15"/>
                  <a:gd name="T103" fmla="*/ 3 h 12"/>
                  <a:gd name="T104" fmla="*/ 4 w 15"/>
                  <a:gd name="T105" fmla="*/ 0 h 12"/>
                  <a:gd name="T106" fmla="*/ 3 w 15"/>
                  <a:gd name="T10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5" h="12">
                    <a:moveTo>
                      <a:pt x="3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3" y="12"/>
                    </a:lnTo>
                    <a:lnTo>
                      <a:pt x="13" y="9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5" y="6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3"/>
                    </a:ln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62" name="Freeform 27"/>
              <p:cNvSpPr>
                <a:spLocks/>
              </p:cNvSpPr>
              <p:nvPr/>
            </p:nvSpPr>
            <p:spPr bwMode="auto">
              <a:xfrm>
                <a:off x="4387" y="1340"/>
                <a:ext cx="14" cy="12"/>
              </a:xfrm>
              <a:custGeom>
                <a:avLst/>
                <a:gdLst>
                  <a:gd name="T0" fmla="*/ 0 w 14"/>
                  <a:gd name="T1" fmla="*/ 10 h 12"/>
                  <a:gd name="T2" fmla="*/ 0 w 14"/>
                  <a:gd name="T3" fmla="*/ 8 h 12"/>
                  <a:gd name="T4" fmla="*/ 0 w 14"/>
                  <a:gd name="T5" fmla="*/ 5 h 12"/>
                  <a:gd name="T6" fmla="*/ 0 w 14"/>
                  <a:gd name="T7" fmla="*/ 4 h 12"/>
                  <a:gd name="T8" fmla="*/ 0 w 14"/>
                  <a:gd name="T9" fmla="*/ 3 h 12"/>
                  <a:gd name="T10" fmla="*/ 1 w 14"/>
                  <a:gd name="T11" fmla="*/ 2 h 12"/>
                  <a:gd name="T12" fmla="*/ 1 w 14"/>
                  <a:gd name="T13" fmla="*/ 2 h 12"/>
                  <a:gd name="T14" fmla="*/ 1 w 14"/>
                  <a:gd name="T15" fmla="*/ 2 h 12"/>
                  <a:gd name="T16" fmla="*/ 1 w 14"/>
                  <a:gd name="T17" fmla="*/ 2 h 12"/>
                  <a:gd name="T18" fmla="*/ 1 w 14"/>
                  <a:gd name="T19" fmla="*/ 1 h 12"/>
                  <a:gd name="T20" fmla="*/ 1 w 14"/>
                  <a:gd name="T21" fmla="*/ 1 h 12"/>
                  <a:gd name="T22" fmla="*/ 2 w 14"/>
                  <a:gd name="T23" fmla="*/ 1 h 12"/>
                  <a:gd name="T24" fmla="*/ 2 w 14"/>
                  <a:gd name="T25" fmla="*/ 1 h 12"/>
                  <a:gd name="T26" fmla="*/ 2 w 14"/>
                  <a:gd name="T27" fmla="*/ 1 h 12"/>
                  <a:gd name="T28" fmla="*/ 2 w 14"/>
                  <a:gd name="T29" fmla="*/ 1 h 12"/>
                  <a:gd name="T30" fmla="*/ 2 w 14"/>
                  <a:gd name="T31" fmla="*/ 1 h 12"/>
                  <a:gd name="T32" fmla="*/ 3 w 14"/>
                  <a:gd name="T33" fmla="*/ 1 h 12"/>
                  <a:gd name="T34" fmla="*/ 4 w 14"/>
                  <a:gd name="T35" fmla="*/ 0 h 12"/>
                  <a:gd name="T36" fmla="*/ 6 w 14"/>
                  <a:gd name="T37" fmla="*/ 4 h 12"/>
                  <a:gd name="T38" fmla="*/ 9 w 14"/>
                  <a:gd name="T39" fmla="*/ 0 h 12"/>
                  <a:gd name="T40" fmla="*/ 10 w 14"/>
                  <a:gd name="T41" fmla="*/ 0 h 12"/>
                  <a:gd name="T42" fmla="*/ 11 w 14"/>
                  <a:gd name="T43" fmla="*/ 1 h 12"/>
                  <a:gd name="T44" fmla="*/ 11 w 14"/>
                  <a:gd name="T45" fmla="*/ 1 h 12"/>
                  <a:gd name="T46" fmla="*/ 12 w 14"/>
                  <a:gd name="T47" fmla="*/ 2 h 12"/>
                  <a:gd name="T48" fmla="*/ 12 w 14"/>
                  <a:gd name="T49" fmla="*/ 2 h 12"/>
                  <a:gd name="T50" fmla="*/ 13 w 14"/>
                  <a:gd name="T51" fmla="*/ 3 h 12"/>
                  <a:gd name="T52" fmla="*/ 13 w 14"/>
                  <a:gd name="T53" fmla="*/ 4 h 12"/>
                  <a:gd name="T54" fmla="*/ 13 w 14"/>
                  <a:gd name="T55" fmla="*/ 4 h 12"/>
                  <a:gd name="T56" fmla="*/ 14 w 14"/>
                  <a:gd name="T57" fmla="*/ 4 h 12"/>
                  <a:gd name="T58" fmla="*/ 14 w 14"/>
                  <a:gd name="T59" fmla="*/ 4 h 12"/>
                  <a:gd name="T60" fmla="*/ 14 w 14"/>
                  <a:gd name="T61" fmla="*/ 5 h 12"/>
                  <a:gd name="T62" fmla="*/ 14 w 14"/>
                  <a:gd name="T63" fmla="*/ 6 h 12"/>
                  <a:gd name="T64" fmla="*/ 14 w 14"/>
                  <a:gd name="T65" fmla="*/ 6 h 12"/>
                  <a:gd name="T66" fmla="*/ 13 w 14"/>
                  <a:gd name="T67" fmla="*/ 7 h 12"/>
                  <a:gd name="T68" fmla="*/ 13 w 14"/>
                  <a:gd name="T69" fmla="*/ 7 h 12"/>
                  <a:gd name="T70" fmla="*/ 13 w 14"/>
                  <a:gd name="T71" fmla="*/ 7 h 12"/>
                  <a:gd name="T72" fmla="*/ 12 w 14"/>
                  <a:gd name="T73" fmla="*/ 8 h 12"/>
                  <a:gd name="T74" fmla="*/ 12 w 14"/>
                  <a:gd name="T75" fmla="*/ 8 h 12"/>
                  <a:gd name="T76" fmla="*/ 12 w 14"/>
                  <a:gd name="T77" fmla="*/ 8 h 12"/>
                  <a:gd name="T78" fmla="*/ 12 w 14"/>
                  <a:gd name="T79" fmla="*/ 8 h 12"/>
                  <a:gd name="T80" fmla="*/ 12 w 14"/>
                  <a:gd name="T81" fmla="*/ 8 h 12"/>
                  <a:gd name="T82" fmla="*/ 12 w 14"/>
                  <a:gd name="T83" fmla="*/ 12 h 12"/>
                  <a:gd name="T84" fmla="*/ 0 w 14"/>
                  <a:gd name="T85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" h="12">
                    <a:moveTo>
                      <a:pt x="0" y="10"/>
                    </a:moveTo>
                    <a:lnTo>
                      <a:pt x="0" y="8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6" y="4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1" y="1"/>
                    </a:lnTo>
                    <a:lnTo>
                      <a:pt x="11" y="1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3" y="3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14" y="5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2" y="12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63" name="Freeform 28"/>
              <p:cNvSpPr>
                <a:spLocks/>
              </p:cNvSpPr>
              <p:nvPr/>
            </p:nvSpPr>
            <p:spPr bwMode="auto">
              <a:xfrm>
                <a:off x="4390" y="1346"/>
                <a:ext cx="10" cy="4"/>
              </a:xfrm>
              <a:custGeom>
                <a:avLst/>
                <a:gdLst>
                  <a:gd name="T0" fmla="*/ 4 w 10"/>
                  <a:gd name="T1" fmla="*/ 4 h 4"/>
                  <a:gd name="T2" fmla="*/ 4 w 10"/>
                  <a:gd name="T3" fmla="*/ 4 h 4"/>
                  <a:gd name="T4" fmla="*/ 5 w 10"/>
                  <a:gd name="T5" fmla="*/ 4 h 4"/>
                  <a:gd name="T6" fmla="*/ 5 w 10"/>
                  <a:gd name="T7" fmla="*/ 4 h 4"/>
                  <a:gd name="T8" fmla="*/ 5 w 10"/>
                  <a:gd name="T9" fmla="*/ 4 h 4"/>
                  <a:gd name="T10" fmla="*/ 6 w 10"/>
                  <a:gd name="T11" fmla="*/ 4 h 4"/>
                  <a:gd name="T12" fmla="*/ 6 w 10"/>
                  <a:gd name="T13" fmla="*/ 4 h 4"/>
                  <a:gd name="T14" fmla="*/ 7 w 10"/>
                  <a:gd name="T15" fmla="*/ 3 h 4"/>
                  <a:gd name="T16" fmla="*/ 7 w 10"/>
                  <a:gd name="T17" fmla="*/ 3 h 4"/>
                  <a:gd name="T18" fmla="*/ 8 w 10"/>
                  <a:gd name="T19" fmla="*/ 3 h 4"/>
                  <a:gd name="T20" fmla="*/ 8 w 10"/>
                  <a:gd name="T21" fmla="*/ 3 h 4"/>
                  <a:gd name="T22" fmla="*/ 9 w 10"/>
                  <a:gd name="T23" fmla="*/ 3 h 4"/>
                  <a:gd name="T24" fmla="*/ 9 w 10"/>
                  <a:gd name="T25" fmla="*/ 3 h 4"/>
                  <a:gd name="T26" fmla="*/ 9 w 10"/>
                  <a:gd name="T27" fmla="*/ 2 h 4"/>
                  <a:gd name="T28" fmla="*/ 10 w 10"/>
                  <a:gd name="T29" fmla="*/ 2 h 4"/>
                  <a:gd name="T30" fmla="*/ 10 w 10"/>
                  <a:gd name="T31" fmla="*/ 2 h 4"/>
                  <a:gd name="T32" fmla="*/ 10 w 10"/>
                  <a:gd name="T33" fmla="*/ 2 h 4"/>
                  <a:gd name="T34" fmla="*/ 8 w 10"/>
                  <a:gd name="T35" fmla="*/ 0 h 4"/>
                  <a:gd name="T36" fmla="*/ 8 w 10"/>
                  <a:gd name="T37" fmla="*/ 0 h 4"/>
                  <a:gd name="T38" fmla="*/ 8 w 10"/>
                  <a:gd name="T39" fmla="*/ 0 h 4"/>
                  <a:gd name="T40" fmla="*/ 8 w 10"/>
                  <a:gd name="T41" fmla="*/ 0 h 4"/>
                  <a:gd name="T42" fmla="*/ 8 w 10"/>
                  <a:gd name="T43" fmla="*/ 0 h 4"/>
                  <a:gd name="T44" fmla="*/ 8 w 10"/>
                  <a:gd name="T45" fmla="*/ 0 h 4"/>
                  <a:gd name="T46" fmla="*/ 8 w 10"/>
                  <a:gd name="T47" fmla="*/ 0 h 4"/>
                  <a:gd name="T48" fmla="*/ 8 w 10"/>
                  <a:gd name="T49" fmla="*/ 0 h 4"/>
                  <a:gd name="T50" fmla="*/ 7 w 10"/>
                  <a:gd name="T51" fmla="*/ 1 h 4"/>
                  <a:gd name="T52" fmla="*/ 7 w 10"/>
                  <a:gd name="T53" fmla="*/ 1 h 4"/>
                  <a:gd name="T54" fmla="*/ 7 w 10"/>
                  <a:gd name="T55" fmla="*/ 1 h 4"/>
                  <a:gd name="T56" fmla="*/ 6 w 10"/>
                  <a:gd name="T57" fmla="*/ 1 h 4"/>
                  <a:gd name="T58" fmla="*/ 6 w 10"/>
                  <a:gd name="T59" fmla="*/ 1 h 4"/>
                  <a:gd name="T60" fmla="*/ 5 w 10"/>
                  <a:gd name="T61" fmla="*/ 1 h 4"/>
                  <a:gd name="T62" fmla="*/ 5 w 10"/>
                  <a:gd name="T63" fmla="*/ 1 h 4"/>
                  <a:gd name="T64" fmla="*/ 4 w 10"/>
                  <a:gd name="T65" fmla="*/ 1 h 4"/>
                  <a:gd name="T66" fmla="*/ 4 w 10"/>
                  <a:gd name="T67" fmla="*/ 2 h 4"/>
                  <a:gd name="T68" fmla="*/ 3 w 10"/>
                  <a:gd name="T69" fmla="*/ 1 h 4"/>
                  <a:gd name="T70" fmla="*/ 3 w 10"/>
                  <a:gd name="T71" fmla="*/ 1 h 4"/>
                  <a:gd name="T72" fmla="*/ 3 w 10"/>
                  <a:gd name="T73" fmla="*/ 1 h 4"/>
                  <a:gd name="T74" fmla="*/ 3 w 10"/>
                  <a:gd name="T75" fmla="*/ 0 h 4"/>
                  <a:gd name="T76" fmla="*/ 3 w 10"/>
                  <a:gd name="T77" fmla="*/ 0 h 4"/>
                  <a:gd name="T78" fmla="*/ 2 w 10"/>
                  <a:gd name="T79" fmla="*/ 0 h 4"/>
                  <a:gd name="T80" fmla="*/ 2 w 10"/>
                  <a:gd name="T81" fmla="*/ 0 h 4"/>
                  <a:gd name="T82" fmla="*/ 2 w 10"/>
                  <a:gd name="T83" fmla="*/ 0 h 4"/>
                  <a:gd name="T84" fmla="*/ 2 w 10"/>
                  <a:gd name="T85" fmla="*/ 0 h 4"/>
                  <a:gd name="T86" fmla="*/ 2 w 10"/>
                  <a:gd name="T87" fmla="*/ 1 h 4"/>
                  <a:gd name="T88" fmla="*/ 2 w 10"/>
                  <a:gd name="T89" fmla="*/ 1 h 4"/>
                  <a:gd name="T90" fmla="*/ 2 w 10"/>
                  <a:gd name="T91" fmla="*/ 1 h 4"/>
                  <a:gd name="T92" fmla="*/ 0 w 10"/>
                  <a:gd name="T93" fmla="*/ 1 h 4"/>
                  <a:gd name="T94" fmla="*/ 1 w 10"/>
                  <a:gd name="T95" fmla="*/ 4 h 4"/>
                  <a:gd name="T96" fmla="*/ 1 w 10"/>
                  <a:gd name="T97" fmla="*/ 4 h 4"/>
                  <a:gd name="T98" fmla="*/ 2 w 10"/>
                  <a:gd name="T99" fmla="*/ 4 h 4"/>
                  <a:gd name="T100" fmla="*/ 2 w 10"/>
                  <a:gd name="T101" fmla="*/ 4 h 4"/>
                  <a:gd name="T102" fmla="*/ 3 w 10"/>
                  <a:gd name="T103" fmla="*/ 4 h 4"/>
                  <a:gd name="T104" fmla="*/ 3 w 10"/>
                  <a:gd name="T105" fmla="*/ 4 h 4"/>
                  <a:gd name="T106" fmla="*/ 4 w 10"/>
                  <a:gd name="T107" fmla="*/ 4 h 4"/>
                  <a:gd name="T108" fmla="*/ 4 w 10"/>
                  <a:gd name="T109" fmla="*/ 4 h 4"/>
                  <a:gd name="T110" fmla="*/ 4 w 10"/>
                  <a:gd name="T1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" h="4">
                    <a:moveTo>
                      <a:pt x="4" y="4"/>
                    </a:moveTo>
                    <a:lnTo>
                      <a:pt x="4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64" name="Freeform 29"/>
              <p:cNvSpPr>
                <a:spLocks/>
              </p:cNvSpPr>
              <p:nvPr/>
            </p:nvSpPr>
            <p:spPr bwMode="auto">
              <a:xfrm>
                <a:off x="4394" y="1345"/>
                <a:ext cx="7" cy="4"/>
              </a:xfrm>
              <a:custGeom>
                <a:avLst/>
                <a:gdLst>
                  <a:gd name="T0" fmla="*/ 0 w 7"/>
                  <a:gd name="T1" fmla="*/ 4 h 4"/>
                  <a:gd name="T2" fmla="*/ 1 w 7"/>
                  <a:gd name="T3" fmla="*/ 4 h 4"/>
                  <a:gd name="T4" fmla="*/ 1 w 7"/>
                  <a:gd name="T5" fmla="*/ 4 h 4"/>
                  <a:gd name="T6" fmla="*/ 1 w 7"/>
                  <a:gd name="T7" fmla="*/ 4 h 4"/>
                  <a:gd name="T8" fmla="*/ 2 w 7"/>
                  <a:gd name="T9" fmla="*/ 4 h 4"/>
                  <a:gd name="T10" fmla="*/ 2 w 7"/>
                  <a:gd name="T11" fmla="*/ 4 h 4"/>
                  <a:gd name="T12" fmla="*/ 2 w 7"/>
                  <a:gd name="T13" fmla="*/ 4 h 4"/>
                  <a:gd name="T14" fmla="*/ 3 w 7"/>
                  <a:gd name="T15" fmla="*/ 4 h 4"/>
                  <a:gd name="T16" fmla="*/ 3 w 7"/>
                  <a:gd name="T17" fmla="*/ 4 h 4"/>
                  <a:gd name="T18" fmla="*/ 4 w 7"/>
                  <a:gd name="T19" fmla="*/ 3 h 4"/>
                  <a:gd name="T20" fmla="*/ 4 w 7"/>
                  <a:gd name="T21" fmla="*/ 3 h 4"/>
                  <a:gd name="T22" fmla="*/ 5 w 7"/>
                  <a:gd name="T23" fmla="*/ 3 h 4"/>
                  <a:gd name="T24" fmla="*/ 5 w 7"/>
                  <a:gd name="T25" fmla="*/ 3 h 4"/>
                  <a:gd name="T26" fmla="*/ 5 w 7"/>
                  <a:gd name="T27" fmla="*/ 3 h 4"/>
                  <a:gd name="T28" fmla="*/ 6 w 7"/>
                  <a:gd name="T29" fmla="*/ 3 h 4"/>
                  <a:gd name="T30" fmla="*/ 6 w 7"/>
                  <a:gd name="T31" fmla="*/ 3 h 4"/>
                  <a:gd name="T32" fmla="*/ 6 w 7"/>
                  <a:gd name="T33" fmla="*/ 2 h 4"/>
                  <a:gd name="T34" fmla="*/ 6 w 7"/>
                  <a:gd name="T35" fmla="*/ 2 h 4"/>
                  <a:gd name="T36" fmla="*/ 7 w 7"/>
                  <a:gd name="T37" fmla="*/ 2 h 4"/>
                  <a:gd name="T38" fmla="*/ 7 w 7"/>
                  <a:gd name="T39" fmla="*/ 2 h 4"/>
                  <a:gd name="T40" fmla="*/ 7 w 7"/>
                  <a:gd name="T41" fmla="*/ 1 h 4"/>
                  <a:gd name="T42" fmla="*/ 7 w 7"/>
                  <a:gd name="T43" fmla="*/ 1 h 4"/>
                  <a:gd name="T44" fmla="*/ 7 w 7"/>
                  <a:gd name="T45" fmla="*/ 1 h 4"/>
                  <a:gd name="T46" fmla="*/ 7 w 7"/>
                  <a:gd name="T47" fmla="*/ 0 h 4"/>
                  <a:gd name="T48" fmla="*/ 7 w 7"/>
                  <a:gd name="T49" fmla="*/ 0 h 4"/>
                  <a:gd name="T50" fmla="*/ 5 w 7"/>
                  <a:gd name="T51" fmla="*/ 0 h 4"/>
                  <a:gd name="T52" fmla="*/ 5 w 7"/>
                  <a:gd name="T53" fmla="*/ 1 h 4"/>
                  <a:gd name="T54" fmla="*/ 5 w 7"/>
                  <a:gd name="T55" fmla="*/ 1 h 4"/>
                  <a:gd name="T56" fmla="*/ 4 w 7"/>
                  <a:gd name="T57" fmla="*/ 1 h 4"/>
                  <a:gd name="T58" fmla="*/ 4 w 7"/>
                  <a:gd name="T59" fmla="*/ 2 h 4"/>
                  <a:gd name="T60" fmla="*/ 4 w 7"/>
                  <a:gd name="T61" fmla="*/ 2 h 4"/>
                  <a:gd name="T62" fmla="*/ 3 w 7"/>
                  <a:gd name="T63" fmla="*/ 2 h 4"/>
                  <a:gd name="T64" fmla="*/ 2 w 7"/>
                  <a:gd name="T65" fmla="*/ 2 h 4"/>
                  <a:gd name="T66" fmla="*/ 2 w 7"/>
                  <a:gd name="T67" fmla="*/ 3 h 4"/>
                  <a:gd name="T68" fmla="*/ 1 w 7"/>
                  <a:gd name="T69" fmla="*/ 3 h 4"/>
                  <a:gd name="T70" fmla="*/ 1 w 7"/>
                  <a:gd name="T71" fmla="*/ 3 h 4"/>
                  <a:gd name="T72" fmla="*/ 0 w 7"/>
                  <a:gd name="T73" fmla="*/ 3 h 4"/>
                  <a:gd name="T74" fmla="*/ 0 w 7"/>
                  <a:gd name="T75" fmla="*/ 3 h 4"/>
                  <a:gd name="T76" fmla="*/ 0 w 7"/>
                  <a:gd name="T7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" h="4">
                    <a:moveTo>
                      <a:pt x="0" y="4"/>
                    </a:move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65" name="Freeform 30"/>
              <p:cNvSpPr>
                <a:spLocks/>
              </p:cNvSpPr>
              <p:nvPr/>
            </p:nvSpPr>
            <p:spPr bwMode="auto">
              <a:xfrm>
                <a:off x="4391" y="1347"/>
                <a:ext cx="3" cy="2"/>
              </a:xfrm>
              <a:custGeom>
                <a:avLst/>
                <a:gdLst>
                  <a:gd name="T0" fmla="*/ 2 w 3"/>
                  <a:gd name="T1" fmla="*/ 1 h 2"/>
                  <a:gd name="T2" fmla="*/ 2 w 3"/>
                  <a:gd name="T3" fmla="*/ 1 h 2"/>
                  <a:gd name="T4" fmla="*/ 2 w 3"/>
                  <a:gd name="T5" fmla="*/ 0 h 2"/>
                  <a:gd name="T6" fmla="*/ 2 w 3"/>
                  <a:gd name="T7" fmla="*/ 0 h 2"/>
                  <a:gd name="T8" fmla="*/ 2 w 3"/>
                  <a:gd name="T9" fmla="*/ 0 h 2"/>
                  <a:gd name="T10" fmla="*/ 2 w 3"/>
                  <a:gd name="T11" fmla="*/ 0 h 2"/>
                  <a:gd name="T12" fmla="*/ 1 w 3"/>
                  <a:gd name="T13" fmla="*/ 0 h 2"/>
                  <a:gd name="T14" fmla="*/ 1 w 3"/>
                  <a:gd name="T15" fmla="*/ 0 h 2"/>
                  <a:gd name="T16" fmla="*/ 1 w 3"/>
                  <a:gd name="T17" fmla="*/ 0 h 2"/>
                  <a:gd name="T18" fmla="*/ 1 w 3"/>
                  <a:gd name="T19" fmla="*/ 0 h 2"/>
                  <a:gd name="T20" fmla="*/ 1 w 3"/>
                  <a:gd name="T21" fmla="*/ 0 h 2"/>
                  <a:gd name="T22" fmla="*/ 1 w 3"/>
                  <a:gd name="T23" fmla="*/ 1 h 2"/>
                  <a:gd name="T24" fmla="*/ 1 w 3"/>
                  <a:gd name="T25" fmla="*/ 1 h 2"/>
                  <a:gd name="T26" fmla="*/ 0 w 3"/>
                  <a:gd name="T27" fmla="*/ 1 h 2"/>
                  <a:gd name="T28" fmla="*/ 0 w 3"/>
                  <a:gd name="T29" fmla="*/ 2 h 2"/>
                  <a:gd name="T30" fmla="*/ 0 w 3"/>
                  <a:gd name="T31" fmla="*/ 2 h 2"/>
                  <a:gd name="T32" fmla="*/ 1 w 3"/>
                  <a:gd name="T33" fmla="*/ 2 h 2"/>
                  <a:gd name="T34" fmla="*/ 1 w 3"/>
                  <a:gd name="T35" fmla="*/ 2 h 2"/>
                  <a:gd name="T36" fmla="*/ 1 w 3"/>
                  <a:gd name="T37" fmla="*/ 2 h 2"/>
                  <a:gd name="T38" fmla="*/ 1 w 3"/>
                  <a:gd name="T39" fmla="*/ 2 h 2"/>
                  <a:gd name="T40" fmla="*/ 1 w 3"/>
                  <a:gd name="T41" fmla="*/ 2 h 2"/>
                  <a:gd name="T42" fmla="*/ 2 w 3"/>
                  <a:gd name="T43" fmla="*/ 2 h 2"/>
                  <a:gd name="T44" fmla="*/ 2 w 3"/>
                  <a:gd name="T45" fmla="*/ 2 h 2"/>
                  <a:gd name="T46" fmla="*/ 2 w 3"/>
                  <a:gd name="T47" fmla="*/ 2 h 2"/>
                  <a:gd name="T48" fmla="*/ 2 w 3"/>
                  <a:gd name="T49" fmla="*/ 2 h 2"/>
                  <a:gd name="T50" fmla="*/ 2 w 3"/>
                  <a:gd name="T51" fmla="*/ 2 h 2"/>
                  <a:gd name="T52" fmla="*/ 2 w 3"/>
                  <a:gd name="T53" fmla="*/ 2 h 2"/>
                  <a:gd name="T54" fmla="*/ 2 w 3"/>
                  <a:gd name="T55" fmla="*/ 2 h 2"/>
                  <a:gd name="T56" fmla="*/ 2 w 3"/>
                  <a:gd name="T57" fmla="*/ 2 h 2"/>
                  <a:gd name="T58" fmla="*/ 3 w 3"/>
                  <a:gd name="T59" fmla="*/ 2 h 2"/>
                  <a:gd name="T60" fmla="*/ 3 w 3"/>
                  <a:gd name="T61" fmla="*/ 2 h 2"/>
                  <a:gd name="T62" fmla="*/ 2 w 3"/>
                  <a:gd name="T6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66" name="Freeform 31"/>
              <p:cNvSpPr>
                <a:spLocks/>
              </p:cNvSpPr>
              <p:nvPr/>
            </p:nvSpPr>
            <p:spPr bwMode="auto">
              <a:xfrm>
                <a:off x="4388" y="1327"/>
                <a:ext cx="12" cy="12"/>
              </a:xfrm>
              <a:custGeom>
                <a:avLst/>
                <a:gdLst>
                  <a:gd name="T0" fmla="*/ 9 w 12"/>
                  <a:gd name="T1" fmla="*/ 1 h 12"/>
                  <a:gd name="T2" fmla="*/ 8 w 12"/>
                  <a:gd name="T3" fmla="*/ 1 h 12"/>
                  <a:gd name="T4" fmla="*/ 7 w 12"/>
                  <a:gd name="T5" fmla="*/ 0 h 12"/>
                  <a:gd name="T6" fmla="*/ 6 w 12"/>
                  <a:gd name="T7" fmla="*/ 0 h 12"/>
                  <a:gd name="T8" fmla="*/ 5 w 12"/>
                  <a:gd name="T9" fmla="*/ 0 h 12"/>
                  <a:gd name="T10" fmla="*/ 4 w 12"/>
                  <a:gd name="T11" fmla="*/ 0 h 12"/>
                  <a:gd name="T12" fmla="*/ 3 w 12"/>
                  <a:gd name="T13" fmla="*/ 0 h 12"/>
                  <a:gd name="T14" fmla="*/ 2 w 12"/>
                  <a:gd name="T15" fmla="*/ 1 h 12"/>
                  <a:gd name="T16" fmla="*/ 2 w 12"/>
                  <a:gd name="T17" fmla="*/ 1 h 12"/>
                  <a:gd name="T18" fmla="*/ 1 w 12"/>
                  <a:gd name="T19" fmla="*/ 2 h 12"/>
                  <a:gd name="T20" fmla="*/ 0 w 12"/>
                  <a:gd name="T21" fmla="*/ 3 h 12"/>
                  <a:gd name="T22" fmla="*/ 0 w 12"/>
                  <a:gd name="T23" fmla="*/ 4 h 12"/>
                  <a:gd name="T24" fmla="*/ 0 w 12"/>
                  <a:gd name="T25" fmla="*/ 5 h 12"/>
                  <a:gd name="T26" fmla="*/ 0 w 12"/>
                  <a:gd name="T27" fmla="*/ 6 h 12"/>
                  <a:gd name="T28" fmla="*/ 1 w 12"/>
                  <a:gd name="T29" fmla="*/ 6 h 12"/>
                  <a:gd name="T30" fmla="*/ 1 w 12"/>
                  <a:gd name="T31" fmla="*/ 7 h 12"/>
                  <a:gd name="T32" fmla="*/ 2 w 12"/>
                  <a:gd name="T33" fmla="*/ 8 h 12"/>
                  <a:gd name="T34" fmla="*/ 3 w 12"/>
                  <a:gd name="T35" fmla="*/ 8 h 12"/>
                  <a:gd name="T36" fmla="*/ 4 w 12"/>
                  <a:gd name="T37" fmla="*/ 8 h 12"/>
                  <a:gd name="T38" fmla="*/ 5 w 12"/>
                  <a:gd name="T39" fmla="*/ 8 h 12"/>
                  <a:gd name="T40" fmla="*/ 6 w 12"/>
                  <a:gd name="T41" fmla="*/ 8 h 12"/>
                  <a:gd name="T42" fmla="*/ 6 w 12"/>
                  <a:gd name="T43" fmla="*/ 8 h 12"/>
                  <a:gd name="T44" fmla="*/ 7 w 12"/>
                  <a:gd name="T45" fmla="*/ 8 h 12"/>
                  <a:gd name="T46" fmla="*/ 7 w 12"/>
                  <a:gd name="T47" fmla="*/ 8 h 12"/>
                  <a:gd name="T48" fmla="*/ 7 w 12"/>
                  <a:gd name="T49" fmla="*/ 10 h 12"/>
                  <a:gd name="T50" fmla="*/ 7 w 12"/>
                  <a:gd name="T51" fmla="*/ 11 h 12"/>
                  <a:gd name="T52" fmla="*/ 8 w 12"/>
                  <a:gd name="T53" fmla="*/ 12 h 12"/>
                  <a:gd name="T54" fmla="*/ 9 w 12"/>
                  <a:gd name="T55" fmla="*/ 12 h 12"/>
                  <a:gd name="T56" fmla="*/ 10 w 12"/>
                  <a:gd name="T57" fmla="*/ 11 h 12"/>
                  <a:gd name="T58" fmla="*/ 11 w 12"/>
                  <a:gd name="T59" fmla="*/ 11 h 12"/>
                  <a:gd name="T60" fmla="*/ 12 w 12"/>
                  <a:gd name="T61" fmla="*/ 10 h 12"/>
                  <a:gd name="T62" fmla="*/ 11 w 12"/>
                  <a:gd name="T63" fmla="*/ 7 h 12"/>
                  <a:gd name="T64" fmla="*/ 11 w 12"/>
                  <a:gd name="T65" fmla="*/ 5 h 12"/>
                  <a:gd name="T66" fmla="*/ 10 w 12"/>
                  <a:gd name="T6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" h="12">
                    <a:moveTo>
                      <a:pt x="10" y="2"/>
                    </a:moveTo>
                    <a:lnTo>
                      <a:pt x="9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10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9" y="12"/>
                    </a:lnTo>
                    <a:lnTo>
                      <a:pt x="9" y="12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2" y="10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11" y="5"/>
                    </a:lnTo>
                    <a:lnTo>
                      <a:pt x="11" y="4"/>
                    </a:lnTo>
                    <a:lnTo>
                      <a:pt x="10" y="3"/>
                    </a:lnTo>
                    <a:lnTo>
                      <a:pt x="1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67" name="Freeform 32"/>
              <p:cNvSpPr>
                <a:spLocks/>
              </p:cNvSpPr>
              <p:nvPr/>
            </p:nvSpPr>
            <p:spPr bwMode="auto">
              <a:xfrm>
                <a:off x="4387" y="1329"/>
                <a:ext cx="12" cy="11"/>
              </a:xfrm>
              <a:custGeom>
                <a:avLst/>
                <a:gdLst>
                  <a:gd name="T0" fmla="*/ 12 w 12"/>
                  <a:gd name="T1" fmla="*/ 4 h 11"/>
                  <a:gd name="T2" fmla="*/ 12 w 12"/>
                  <a:gd name="T3" fmla="*/ 5 h 11"/>
                  <a:gd name="T4" fmla="*/ 12 w 12"/>
                  <a:gd name="T5" fmla="*/ 6 h 11"/>
                  <a:gd name="T6" fmla="*/ 12 w 12"/>
                  <a:gd name="T7" fmla="*/ 7 h 11"/>
                  <a:gd name="T8" fmla="*/ 11 w 12"/>
                  <a:gd name="T9" fmla="*/ 7 h 11"/>
                  <a:gd name="T10" fmla="*/ 11 w 12"/>
                  <a:gd name="T11" fmla="*/ 8 h 11"/>
                  <a:gd name="T12" fmla="*/ 10 w 12"/>
                  <a:gd name="T13" fmla="*/ 8 h 11"/>
                  <a:gd name="T14" fmla="*/ 10 w 12"/>
                  <a:gd name="T15" fmla="*/ 8 h 11"/>
                  <a:gd name="T16" fmla="*/ 10 w 12"/>
                  <a:gd name="T17" fmla="*/ 8 h 11"/>
                  <a:gd name="T18" fmla="*/ 10 w 12"/>
                  <a:gd name="T19" fmla="*/ 9 h 11"/>
                  <a:gd name="T20" fmla="*/ 9 w 12"/>
                  <a:gd name="T21" fmla="*/ 9 h 11"/>
                  <a:gd name="T22" fmla="*/ 8 w 12"/>
                  <a:gd name="T23" fmla="*/ 10 h 11"/>
                  <a:gd name="T24" fmla="*/ 8 w 12"/>
                  <a:gd name="T25" fmla="*/ 10 h 11"/>
                  <a:gd name="T26" fmla="*/ 7 w 12"/>
                  <a:gd name="T27" fmla="*/ 10 h 11"/>
                  <a:gd name="T28" fmla="*/ 6 w 12"/>
                  <a:gd name="T29" fmla="*/ 10 h 11"/>
                  <a:gd name="T30" fmla="*/ 6 w 12"/>
                  <a:gd name="T31" fmla="*/ 11 h 11"/>
                  <a:gd name="T32" fmla="*/ 5 w 12"/>
                  <a:gd name="T33" fmla="*/ 11 h 11"/>
                  <a:gd name="T34" fmla="*/ 4 w 12"/>
                  <a:gd name="T35" fmla="*/ 10 h 11"/>
                  <a:gd name="T36" fmla="*/ 3 w 12"/>
                  <a:gd name="T37" fmla="*/ 10 h 11"/>
                  <a:gd name="T38" fmla="*/ 2 w 12"/>
                  <a:gd name="T39" fmla="*/ 9 h 11"/>
                  <a:gd name="T40" fmla="*/ 1 w 12"/>
                  <a:gd name="T41" fmla="*/ 9 h 11"/>
                  <a:gd name="T42" fmla="*/ 0 w 12"/>
                  <a:gd name="T43" fmla="*/ 8 h 11"/>
                  <a:gd name="T44" fmla="*/ 0 w 12"/>
                  <a:gd name="T45" fmla="*/ 7 h 11"/>
                  <a:gd name="T46" fmla="*/ 0 w 12"/>
                  <a:gd name="T47" fmla="*/ 6 h 11"/>
                  <a:gd name="T48" fmla="*/ 0 w 12"/>
                  <a:gd name="T49" fmla="*/ 5 h 11"/>
                  <a:gd name="T50" fmla="*/ 0 w 12"/>
                  <a:gd name="T51" fmla="*/ 3 h 11"/>
                  <a:gd name="T52" fmla="*/ 1 w 12"/>
                  <a:gd name="T53" fmla="*/ 2 h 11"/>
                  <a:gd name="T54" fmla="*/ 1 w 12"/>
                  <a:gd name="T55" fmla="*/ 2 h 11"/>
                  <a:gd name="T56" fmla="*/ 1 w 12"/>
                  <a:gd name="T57" fmla="*/ 2 h 11"/>
                  <a:gd name="T58" fmla="*/ 1 w 12"/>
                  <a:gd name="T59" fmla="*/ 1 h 11"/>
                  <a:gd name="T60" fmla="*/ 2 w 12"/>
                  <a:gd name="T61" fmla="*/ 1 h 11"/>
                  <a:gd name="T62" fmla="*/ 2 w 12"/>
                  <a:gd name="T63" fmla="*/ 1 h 11"/>
                  <a:gd name="T64" fmla="*/ 2 w 12"/>
                  <a:gd name="T65" fmla="*/ 1 h 11"/>
                  <a:gd name="T66" fmla="*/ 3 w 12"/>
                  <a:gd name="T67" fmla="*/ 0 h 11"/>
                  <a:gd name="T68" fmla="*/ 4 w 12"/>
                  <a:gd name="T69" fmla="*/ 0 h 11"/>
                  <a:gd name="T70" fmla="*/ 6 w 12"/>
                  <a:gd name="T71" fmla="*/ 0 h 11"/>
                  <a:gd name="T72" fmla="*/ 7 w 12"/>
                  <a:gd name="T73" fmla="*/ 0 h 11"/>
                  <a:gd name="T74" fmla="*/ 7 w 12"/>
                  <a:gd name="T75" fmla="*/ 0 h 11"/>
                  <a:gd name="T76" fmla="*/ 8 w 12"/>
                  <a:gd name="T77" fmla="*/ 1 h 11"/>
                  <a:gd name="T78" fmla="*/ 9 w 12"/>
                  <a:gd name="T79" fmla="*/ 1 h 11"/>
                  <a:gd name="T80" fmla="*/ 9 w 12"/>
                  <a:gd name="T81" fmla="*/ 2 h 11"/>
                  <a:gd name="T82" fmla="*/ 10 w 12"/>
                  <a:gd name="T83" fmla="*/ 2 h 11"/>
                  <a:gd name="T84" fmla="*/ 11 w 12"/>
                  <a:gd name="T85" fmla="*/ 3 h 11"/>
                  <a:gd name="T86" fmla="*/ 12 w 12"/>
                  <a:gd name="T87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1">
                    <a:moveTo>
                      <a:pt x="12" y="4"/>
                    </a:moveTo>
                    <a:lnTo>
                      <a:pt x="12" y="4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8"/>
                    </a:lnTo>
                    <a:lnTo>
                      <a:pt x="10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8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6" y="10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5" y="11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2" y="4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68" name="Freeform 33"/>
              <p:cNvSpPr>
                <a:spLocks/>
              </p:cNvSpPr>
              <p:nvPr/>
            </p:nvSpPr>
            <p:spPr bwMode="auto">
              <a:xfrm>
                <a:off x="4388" y="1330"/>
                <a:ext cx="10" cy="9"/>
              </a:xfrm>
              <a:custGeom>
                <a:avLst/>
                <a:gdLst>
                  <a:gd name="T0" fmla="*/ 9 w 10"/>
                  <a:gd name="T1" fmla="*/ 3 h 9"/>
                  <a:gd name="T2" fmla="*/ 9 w 10"/>
                  <a:gd name="T3" fmla="*/ 3 h 9"/>
                  <a:gd name="T4" fmla="*/ 9 w 10"/>
                  <a:gd name="T5" fmla="*/ 3 h 9"/>
                  <a:gd name="T6" fmla="*/ 9 w 10"/>
                  <a:gd name="T7" fmla="*/ 3 h 9"/>
                  <a:gd name="T8" fmla="*/ 9 w 10"/>
                  <a:gd name="T9" fmla="*/ 3 h 9"/>
                  <a:gd name="T10" fmla="*/ 9 w 10"/>
                  <a:gd name="T11" fmla="*/ 3 h 9"/>
                  <a:gd name="T12" fmla="*/ 8 w 10"/>
                  <a:gd name="T13" fmla="*/ 2 h 9"/>
                  <a:gd name="T14" fmla="*/ 8 w 10"/>
                  <a:gd name="T15" fmla="*/ 1 h 9"/>
                  <a:gd name="T16" fmla="*/ 7 w 10"/>
                  <a:gd name="T17" fmla="*/ 1 h 9"/>
                  <a:gd name="T18" fmla="*/ 7 w 10"/>
                  <a:gd name="T19" fmla="*/ 0 h 9"/>
                  <a:gd name="T20" fmla="*/ 6 w 10"/>
                  <a:gd name="T21" fmla="*/ 0 h 9"/>
                  <a:gd name="T22" fmla="*/ 5 w 10"/>
                  <a:gd name="T23" fmla="*/ 0 h 9"/>
                  <a:gd name="T24" fmla="*/ 4 w 10"/>
                  <a:gd name="T25" fmla="*/ 0 h 9"/>
                  <a:gd name="T26" fmla="*/ 3 w 10"/>
                  <a:gd name="T27" fmla="*/ 0 h 9"/>
                  <a:gd name="T28" fmla="*/ 2 w 10"/>
                  <a:gd name="T29" fmla="*/ 0 h 9"/>
                  <a:gd name="T30" fmla="*/ 2 w 10"/>
                  <a:gd name="T31" fmla="*/ 0 h 9"/>
                  <a:gd name="T32" fmla="*/ 1 w 10"/>
                  <a:gd name="T33" fmla="*/ 1 h 9"/>
                  <a:gd name="T34" fmla="*/ 0 w 10"/>
                  <a:gd name="T35" fmla="*/ 2 h 9"/>
                  <a:gd name="T36" fmla="*/ 0 w 10"/>
                  <a:gd name="T37" fmla="*/ 2 h 9"/>
                  <a:gd name="T38" fmla="*/ 0 w 10"/>
                  <a:gd name="T39" fmla="*/ 3 h 9"/>
                  <a:gd name="T40" fmla="*/ 0 w 10"/>
                  <a:gd name="T41" fmla="*/ 4 h 9"/>
                  <a:gd name="T42" fmla="*/ 0 w 10"/>
                  <a:gd name="T43" fmla="*/ 5 h 9"/>
                  <a:gd name="T44" fmla="*/ 0 w 10"/>
                  <a:gd name="T45" fmla="*/ 6 h 9"/>
                  <a:gd name="T46" fmla="*/ 0 w 10"/>
                  <a:gd name="T47" fmla="*/ 7 h 9"/>
                  <a:gd name="T48" fmla="*/ 1 w 10"/>
                  <a:gd name="T49" fmla="*/ 7 h 9"/>
                  <a:gd name="T50" fmla="*/ 2 w 10"/>
                  <a:gd name="T51" fmla="*/ 8 h 9"/>
                  <a:gd name="T52" fmla="*/ 2 w 10"/>
                  <a:gd name="T53" fmla="*/ 8 h 9"/>
                  <a:gd name="T54" fmla="*/ 3 w 10"/>
                  <a:gd name="T55" fmla="*/ 9 h 9"/>
                  <a:gd name="T56" fmla="*/ 4 w 10"/>
                  <a:gd name="T57" fmla="*/ 9 h 9"/>
                  <a:gd name="T58" fmla="*/ 5 w 10"/>
                  <a:gd name="T59" fmla="*/ 9 h 9"/>
                  <a:gd name="T60" fmla="*/ 6 w 10"/>
                  <a:gd name="T61" fmla="*/ 8 h 9"/>
                  <a:gd name="T62" fmla="*/ 6 w 10"/>
                  <a:gd name="T63" fmla="*/ 8 h 9"/>
                  <a:gd name="T64" fmla="*/ 7 w 10"/>
                  <a:gd name="T65" fmla="*/ 8 h 9"/>
                  <a:gd name="T66" fmla="*/ 8 w 10"/>
                  <a:gd name="T67" fmla="*/ 7 h 9"/>
                  <a:gd name="T68" fmla="*/ 8 w 10"/>
                  <a:gd name="T69" fmla="*/ 7 h 9"/>
                  <a:gd name="T70" fmla="*/ 8 w 10"/>
                  <a:gd name="T71" fmla="*/ 6 h 9"/>
                  <a:gd name="T72" fmla="*/ 9 w 10"/>
                  <a:gd name="T73" fmla="*/ 5 h 9"/>
                  <a:gd name="T74" fmla="*/ 9 w 10"/>
                  <a:gd name="T75" fmla="*/ 6 h 9"/>
                  <a:gd name="T76" fmla="*/ 9 w 10"/>
                  <a:gd name="T77" fmla="*/ 6 h 9"/>
                  <a:gd name="T78" fmla="*/ 9 w 10"/>
                  <a:gd name="T79" fmla="*/ 6 h 9"/>
                  <a:gd name="T80" fmla="*/ 9 w 10"/>
                  <a:gd name="T81" fmla="*/ 6 h 9"/>
                  <a:gd name="T82" fmla="*/ 10 w 10"/>
                  <a:gd name="T83" fmla="*/ 6 h 9"/>
                  <a:gd name="T84" fmla="*/ 10 w 10"/>
                  <a:gd name="T85" fmla="*/ 6 h 9"/>
                  <a:gd name="T86" fmla="*/ 10 w 10"/>
                  <a:gd name="T87" fmla="*/ 6 h 9"/>
                  <a:gd name="T88" fmla="*/ 10 w 10"/>
                  <a:gd name="T89" fmla="*/ 5 h 9"/>
                  <a:gd name="T90" fmla="*/ 10 w 10"/>
                  <a:gd name="T91" fmla="*/ 5 h 9"/>
                  <a:gd name="T92" fmla="*/ 10 w 10"/>
                  <a:gd name="T93" fmla="*/ 5 h 9"/>
                  <a:gd name="T94" fmla="*/ 10 w 10"/>
                  <a:gd name="T95" fmla="*/ 5 h 9"/>
                  <a:gd name="T96" fmla="*/ 10 w 10"/>
                  <a:gd name="T97" fmla="*/ 4 h 9"/>
                  <a:gd name="T98" fmla="*/ 10 w 10"/>
                  <a:gd name="T99" fmla="*/ 4 h 9"/>
                  <a:gd name="T100" fmla="*/ 10 w 10"/>
                  <a:gd name="T101" fmla="*/ 4 h 9"/>
                  <a:gd name="T102" fmla="*/ 10 w 10"/>
                  <a:gd name="T103" fmla="*/ 4 h 9"/>
                  <a:gd name="T104" fmla="*/ 10 w 10"/>
                  <a:gd name="T105" fmla="*/ 3 h 9"/>
                  <a:gd name="T106" fmla="*/ 10 w 10"/>
                  <a:gd name="T107" fmla="*/ 3 h 9"/>
                  <a:gd name="T108" fmla="*/ 10 w 10"/>
                  <a:gd name="T109" fmla="*/ 3 h 9"/>
                  <a:gd name="T110" fmla="*/ 10 w 10"/>
                  <a:gd name="T111" fmla="*/ 3 h 9"/>
                  <a:gd name="T112" fmla="*/ 9 w 10"/>
                  <a:gd name="T1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" h="9">
                    <a:moveTo>
                      <a:pt x="9" y="3"/>
                    </a:move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1" y="7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3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7" y="8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9" y="5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9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69" name="Freeform 34"/>
              <p:cNvSpPr>
                <a:spLocks/>
              </p:cNvSpPr>
              <p:nvPr/>
            </p:nvSpPr>
            <p:spPr bwMode="auto">
              <a:xfrm>
                <a:off x="4390" y="1336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0 w 4"/>
                  <a:gd name="T5" fmla="*/ 1 h 1"/>
                  <a:gd name="T6" fmla="*/ 0 w 4"/>
                  <a:gd name="T7" fmla="*/ 1 h 1"/>
                  <a:gd name="T8" fmla="*/ 1 w 4"/>
                  <a:gd name="T9" fmla="*/ 1 h 1"/>
                  <a:gd name="T10" fmla="*/ 1 w 4"/>
                  <a:gd name="T11" fmla="*/ 1 h 1"/>
                  <a:gd name="T12" fmla="*/ 1 w 4"/>
                  <a:gd name="T13" fmla="*/ 1 h 1"/>
                  <a:gd name="T14" fmla="*/ 2 w 4"/>
                  <a:gd name="T15" fmla="*/ 1 h 1"/>
                  <a:gd name="T16" fmla="*/ 2 w 4"/>
                  <a:gd name="T17" fmla="*/ 1 h 1"/>
                  <a:gd name="T18" fmla="*/ 2 w 4"/>
                  <a:gd name="T19" fmla="*/ 1 h 1"/>
                  <a:gd name="T20" fmla="*/ 2 w 4"/>
                  <a:gd name="T21" fmla="*/ 1 h 1"/>
                  <a:gd name="T22" fmla="*/ 2 w 4"/>
                  <a:gd name="T23" fmla="*/ 1 h 1"/>
                  <a:gd name="T24" fmla="*/ 2 w 4"/>
                  <a:gd name="T25" fmla="*/ 1 h 1"/>
                  <a:gd name="T26" fmla="*/ 4 w 4"/>
                  <a:gd name="T27" fmla="*/ 0 h 1"/>
                  <a:gd name="T28" fmla="*/ 0 w 4"/>
                  <a:gd name="T2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70" name="Freeform 35"/>
              <p:cNvSpPr>
                <a:spLocks/>
              </p:cNvSpPr>
              <p:nvPr/>
            </p:nvSpPr>
            <p:spPr bwMode="auto">
              <a:xfrm>
                <a:off x="4391" y="13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71" name="Freeform 36"/>
              <p:cNvSpPr>
                <a:spLocks/>
              </p:cNvSpPr>
              <p:nvPr/>
            </p:nvSpPr>
            <p:spPr bwMode="auto">
              <a:xfrm>
                <a:off x="4387" y="1328"/>
                <a:ext cx="9" cy="3"/>
              </a:xfrm>
              <a:custGeom>
                <a:avLst/>
                <a:gdLst>
                  <a:gd name="T0" fmla="*/ 8 w 9"/>
                  <a:gd name="T1" fmla="*/ 0 h 3"/>
                  <a:gd name="T2" fmla="*/ 8 w 9"/>
                  <a:gd name="T3" fmla="*/ 0 h 3"/>
                  <a:gd name="T4" fmla="*/ 7 w 9"/>
                  <a:gd name="T5" fmla="*/ 0 h 3"/>
                  <a:gd name="T6" fmla="*/ 7 w 9"/>
                  <a:gd name="T7" fmla="*/ 0 h 3"/>
                  <a:gd name="T8" fmla="*/ 7 w 9"/>
                  <a:gd name="T9" fmla="*/ 0 h 3"/>
                  <a:gd name="T10" fmla="*/ 6 w 9"/>
                  <a:gd name="T11" fmla="*/ 0 h 3"/>
                  <a:gd name="T12" fmla="*/ 6 w 9"/>
                  <a:gd name="T13" fmla="*/ 0 h 3"/>
                  <a:gd name="T14" fmla="*/ 6 w 9"/>
                  <a:gd name="T15" fmla="*/ 0 h 3"/>
                  <a:gd name="T16" fmla="*/ 5 w 9"/>
                  <a:gd name="T17" fmla="*/ 0 h 3"/>
                  <a:gd name="T18" fmla="*/ 5 w 9"/>
                  <a:gd name="T19" fmla="*/ 0 h 3"/>
                  <a:gd name="T20" fmla="*/ 4 w 9"/>
                  <a:gd name="T21" fmla="*/ 0 h 3"/>
                  <a:gd name="T22" fmla="*/ 4 w 9"/>
                  <a:gd name="T23" fmla="*/ 0 h 3"/>
                  <a:gd name="T24" fmla="*/ 4 w 9"/>
                  <a:gd name="T25" fmla="*/ 0 h 3"/>
                  <a:gd name="T26" fmla="*/ 3 w 9"/>
                  <a:gd name="T27" fmla="*/ 0 h 3"/>
                  <a:gd name="T28" fmla="*/ 3 w 9"/>
                  <a:gd name="T29" fmla="*/ 0 h 3"/>
                  <a:gd name="T30" fmla="*/ 3 w 9"/>
                  <a:gd name="T31" fmla="*/ 0 h 3"/>
                  <a:gd name="T32" fmla="*/ 3 w 9"/>
                  <a:gd name="T33" fmla="*/ 0 h 3"/>
                  <a:gd name="T34" fmla="*/ 2 w 9"/>
                  <a:gd name="T35" fmla="*/ 0 h 3"/>
                  <a:gd name="T36" fmla="*/ 2 w 9"/>
                  <a:gd name="T37" fmla="*/ 0 h 3"/>
                  <a:gd name="T38" fmla="*/ 2 w 9"/>
                  <a:gd name="T39" fmla="*/ 0 h 3"/>
                  <a:gd name="T40" fmla="*/ 1 w 9"/>
                  <a:gd name="T41" fmla="*/ 1 h 3"/>
                  <a:gd name="T42" fmla="*/ 1 w 9"/>
                  <a:gd name="T43" fmla="*/ 1 h 3"/>
                  <a:gd name="T44" fmla="*/ 1 w 9"/>
                  <a:gd name="T45" fmla="*/ 2 h 3"/>
                  <a:gd name="T46" fmla="*/ 1 w 9"/>
                  <a:gd name="T47" fmla="*/ 2 h 3"/>
                  <a:gd name="T48" fmla="*/ 0 w 9"/>
                  <a:gd name="T49" fmla="*/ 2 h 3"/>
                  <a:gd name="T50" fmla="*/ 1 w 9"/>
                  <a:gd name="T51" fmla="*/ 2 h 3"/>
                  <a:gd name="T52" fmla="*/ 1 w 9"/>
                  <a:gd name="T53" fmla="*/ 2 h 3"/>
                  <a:gd name="T54" fmla="*/ 1 w 9"/>
                  <a:gd name="T55" fmla="*/ 3 h 3"/>
                  <a:gd name="T56" fmla="*/ 2 w 9"/>
                  <a:gd name="T57" fmla="*/ 3 h 3"/>
                  <a:gd name="T58" fmla="*/ 2 w 9"/>
                  <a:gd name="T59" fmla="*/ 3 h 3"/>
                  <a:gd name="T60" fmla="*/ 3 w 9"/>
                  <a:gd name="T61" fmla="*/ 3 h 3"/>
                  <a:gd name="T62" fmla="*/ 4 w 9"/>
                  <a:gd name="T63" fmla="*/ 3 h 3"/>
                  <a:gd name="T64" fmla="*/ 5 w 9"/>
                  <a:gd name="T65" fmla="*/ 3 h 3"/>
                  <a:gd name="T66" fmla="*/ 5 w 9"/>
                  <a:gd name="T67" fmla="*/ 3 h 3"/>
                  <a:gd name="T68" fmla="*/ 6 w 9"/>
                  <a:gd name="T69" fmla="*/ 3 h 3"/>
                  <a:gd name="T70" fmla="*/ 7 w 9"/>
                  <a:gd name="T71" fmla="*/ 3 h 3"/>
                  <a:gd name="T72" fmla="*/ 7 w 9"/>
                  <a:gd name="T73" fmla="*/ 3 h 3"/>
                  <a:gd name="T74" fmla="*/ 8 w 9"/>
                  <a:gd name="T75" fmla="*/ 3 h 3"/>
                  <a:gd name="T76" fmla="*/ 8 w 9"/>
                  <a:gd name="T77" fmla="*/ 3 h 3"/>
                  <a:gd name="T78" fmla="*/ 9 w 9"/>
                  <a:gd name="T79" fmla="*/ 3 h 3"/>
                  <a:gd name="T80" fmla="*/ 9 w 9"/>
                  <a:gd name="T81" fmla="*/ 3 h 3"/>
                  <a:gd name="T82" fmla="*/ 9 w 9"/>
                  <a:gd name="T83" fmla="*/ 3 h 3"/>
                  <a:gd name="T84" fmla="*/ 9 w 9"/>
                  <a:gd name="T85" fmla="*/ 2 h 3"/>
                  <a:gd name="T86" fmla="*/ 9 w 9"/>
                  <a:gd name="T87" fmla="*/ 2 h 3"/>
                  <a:gd name="T88" fmla="*/ 9 w 9"/>
                  <a:gd name="T89" fmla="*/ 1 h 3"/>
                  <a:gd name="T90" fmla="*/ 9 w 9"/>
                  <a:gd name="T91" fmla="*/ 1 h 3"/>
                  <a:gd name="T92" fmla="*/ 8 w 9"/>
                  <a:gd name="T93" fmla="*/ 1 h 3"/>
                  <a:gd name="T94" fmla="*/ 8 w 9"/>
                  <a:gd name="T95" fmla="*/ 0 h 3"/>
                  <a:gd name="T96" fmla="*/ 8 w 9"/>
                  <a:gd name="T9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3">
                    <a:moveTo>
                      <a:pt x="8" y="0"/>
                    </a:move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72" name="Freeform 37"/>
              <p:cNvSpPr>
                <a:spLocks/>
              </p:cNvSpPr>
              <p:nvPr/>
            </p:nvSpPr>
            <p:spPr bwMode="auto">
              <a:xfrm>
                <a:off x="4397" y="133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1 w 1"/>
                  <a:gd name="T4" fmla="*/ 1 w 1"/>
                  <a:gd name="T5" fmla="*/ 1 w 1"/>
                  <a:gd name="T6" fmla="*/ 1 w 1"/>
                  <a:gd name="T7" fmla="*/ 1 w 1"/>
                  <a:gd name="T8" fmla="*/ 0 w 1"/>
                  <a:gd name="T9" fmla="*/ 0 w 1"/>
                  <a:gd name="T10" fmla="*/ 0 w 1"/>
                  <a:gd name="T11" fmla="*/ 0 w 1"/>
                  <a:gd name="T12" fmla="*/ 0 w 1"/>
                  <a:gd name="T13" fmla="*/ 0 w 1"/>
                  <a:gd name="T14" fmla="*/ 0 w 1"/>
                  <a:gd name="T15" fmla="*/ 0 w 1"/>
                  <a:gd name="T16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73" name="Freeform 38"/>
              <p:cNvSpPr>
                <a:spLocks/>
              </p:cNvSpPr>
              <p:nvPr/>
            </p:nvSpPr>
            <p:spPr bwMode="auto">
              <a:xfrm>
                <a:off x="4390" y="1340"/>
                <a:ext cx="7" cy="5"/>
              </a:xfrm>
              <a:custGeom>
                <a:avLst/>
                <a:gdLst>
                  <a:gd name="T0" fmla="*/ 7 w 7"/>
                  <a:gd name="T1" fmla="*/ 3 h 5"/>
                  <a:gd name="T2" fmla="*/ 6 w 7"/>
                  <a:gd name="T3" fmla="*/ 2 h 5"/>
                  <a:gd name="T4" fmla="*/ 7 w 7"/>
                  <a:gd name="T5" fmla="*/ 1 h 5"/>
                  <a:gd name="T6" fmla="*/ 6 w 7"/>
                  <a:gd name="T7" fmla="*/ 0 h 5"/>
                  <a:gd name="T8" fmla="*/ 6 w 7"/>
                  <a:gd name="T9" fmla="*/ 0 h 5"/>
                  <a:gd name="T10" fmla="*/ 7 w 7"/>
                  <a:gd name="T11" fmla="*/ 1 h 5"/>
                  <a:gd name="T12" fmla="*/ 6 w 7"/>
                  <a:gd name="T13" fmla="*/ 2 h 5"/>
                  <a:gd name="T14" fmla="*/ 6 w 7"/>
                  <a:gd name="T15" fmla="*/ 2 h 5"/>
                  <a:gd name="T16" fmla="*/ 6 w 7"/>
                  <a:gd name="T17" fmla="*/ 2 h 5"/>
                  <a:gd name="T18" fmla="*/ 6 w 7"/>
                  <a:gd name="T19" fmla="*/ 2 h 5"/>
                  <a:gd name="T20" fmla="*/ 6 w 7"/>
                  <a:gd name="T21" fmla="*/ 2 h 5"/>
                  <a:gd name="T22" fmla="*/ 3 w 7"/>
                  <a:gd name="T23" fmla="*/ 4 h 5"/>
                  <a:gd name="T24" fmla="*/ 1 w 7"/>
                  <a:gd name="T25" fmla="*/ 2 h 5"/>
                  <a:gd name="T26" fmla="*/ 1 w 7"/>
                  <a:gd name="T27" fmla="*/ 2 h 5"/>
                  <a:gd name="T28" fmla="*/ 0 w 7"/>
                  <a:gd name="T29" fmla="*/ 1 h 5"/>
                  <a:gd name="T30" fmla="*/ 1 w 7"/>
                  <a:gd name="T31" fmla="*/ 0 h 5"/>
                  <a:gd name="T32" fmla="*/ 0 w 7"/>
                  <a:gd name="T33" fmla="*/ 0 h 5"/>
                  <a:gd name="T34" fmla="*/ 0 w 7"/>
                  <a:gd name="T35" fmla="*/ 1 h 5"/>
                  <a:gd name="T36" fmla="*/ 1 w 7"/>
                  <a:gd name="T37" fmla="*/ 2 h 5"/>
                  <a:gd name="T38" fmla="*/ 0 w 7"/>
                  <a:gd name="T39" fmla="*/ 2 h 5"/>
                  <a:gd name="T40" fmla="*/ 3 w 7"/>
                  <a:gd name="T41" fmla="*/ 5 h 5"/>
                  <a:gd name="T42" fmla="*/ 7 w 7"/>
                  <a:gd name="T4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5">
                    <a:moveTo>
                      <a:pt x="7" y="3"/>
                    </a:moveTo>
                    <a:lnTo>
                      <a:pt x="6" y="2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3" y="5"/>
                    </a:ln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74" name="Freeform 39"/>
              <p:cNvSpPr>
                <a:spLocks/>
              </p:cNvSpPr>
              <p:nvPr/>
            </p:nvSpPr>
            <p:spPr bwMode="auto">
              <a:xfrm>
                <a:off x="4388" y="1344"/>
                <a:ext cx="1" cy="6"/>
              </a:xfrm>
              <a:custGeom>
                <a:avLst/>
                <a:gdLst>
                  <a:gd name="T0" fmla="*/ 0 w 1"/>
                  <a:gd name="T1" fmla="*/ 6 h 6"/>
                  <a:gd name="T2" fmla="*/ 0 w 1"/>
                  <a:gd name="T3" fmla="*/ 1 h 6"/>
                  <a:gd name="T4" fmla="*/ 1 w 1"/>
                  <a:gd name="T5" fmla="*/ 0 h 6"/>
                  <a:gd name="T6" fmla="*/ 1 w 1"/>
                  <a:gd name="T7" fmla="*/ 6 h 6"/>
                  <a:gd name="T8" fmla="*/ 0 w 1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6">
                    <a:moveTo>
                      <a:pt x="0" y="6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75" name="Freeform 40"/>
              <p:cNvSpPr>
                <a:spLocks/>
              </p:cNvSpPr>
              <p:nvPr/>
            </p:nvSpPr>
            <p:spPr bwMode="auto">
              <a:xfrm>
                <a:off x="4351" y="1340"/>
                <a:ext cx="11" cy="13"/>
              </a:xfrm>
              <a:custGeom>
                <a:avLst/>
                <a:gdLst>
                  <a:gd name="T0" fmla="*/ 11 w 11"/>
                  <a:gd name="T1" fmla="*/ 0 h 13"/>
                  <a:gd name="T2" fmla="*/ 10 w 11"/>
                  <a:gd name="T3" fmla="*/ 0 h 13"/>
                  <a:gd name="T4" fmla="*/ 10 w 11"/>
                  <a:gd name="T5" fmla="*/ 0 h 13"/>
                  <a:gd name="T6" fmla="*/ 9 w 11"/>
                  <a:gd name="T7" fmla="*/ 0 h 13"/>
                  <a:gd name="T8" fmla="*/ 9 w 11"/>
                  <a:gd name="T9" fmla="*/ 0 h 13"/>
                  <a:gd name="T10" fmla="*/ 8 w 11"/>
                  <a:gd name="T11" fmla="*/ 0 h 13"/>
                  <a:gd name="T12" fmla="*/ 7 w 11"/>
                  <a:gd name="T13" fmla="*/ 0 h 13"/>
                  <a:gd name="T14" fmla="*/ 7 w 11"/>
                  <a:gd name="T15" fmla="*/ 0 h 13"/>
                  <a:gd name="T16" fmla="*/ 6 w 11"/>
                  <a:gd name="T17" fmla="*/ 0 h 13"/>
                  <a:gd name="T18" fmla="*/ 5 w 11"/>
                  <a:gd name="T19" fmla="*/ 0 h 13"/>
                  <a:gd name="T20" fmla="*/ 4 w 11"/>
                  <a:gd name="T21" fmla="*/ 0 h 13"/>
                  <a:gd name="T22" fmla="*/ 4 w 11"/>
                  <a:gd name="T23" fmla="*/ 0 h 13"/>
                  <a:gd name="T24" fmla="*/ 3 w 11"/>
                  <a:gd name="T25" fmla="*/ 1 h 13"/>
                  <a:gd name="T26" fmla="*/ 2 w 11"/>
                  <a:gd name="T27" fmla="*/ 1 h 13"/>
                  <a:gd name="T28" fmla="*/ 2 w 11"/>
                  <a:gd name="T29" fmla="*/ 1 h 13"/>
                  <a:gd name="T30" fmla="*/ 2 w 11"/>
                  <a:gd name="T31" fmla="*/ 1 h 13"/>
                  <a:gd name="T32" fmla="*/ 2 w 11"/>
                  <a:gd name="T33" fmla="*/ 1 h 13"/>
                  <a:gd name="T34" fmla="*/ 2 w 11"/>
                  <a:gd name="T35" fmla="*/ 1 h 13"/>
                  <a:gd name="T36" fmla="*/ 2 w 11"/>
                  <a:gd name="T37" fmla="*/ 1 h 13"/>
                  <a:gd name="T38" fmla="*/ 2 w 11"/>
                  <a:gd name="T39" fmla="*/ 1 h 13"/>
                  <a:gd name="T40" fmla="*/ 2 w 11"/>
                  <a:gd name="T41" fmla="*/ 1 h 13"/>
                  <a:gd name="T42" fmla="*/ 2 w 11"/>
                  <a:gd name="T43" fmla="*/ 0 h 13"/>
                  <a:gd name="T44" fmla="*/ 1 w 11"/>
                  <a:gd name="T45" fmla="*/ 0 h 13"/>
                  <a:gd name="T46" fmla="*/ 1 w 11"/>
                  <a:gd name="T47" fmla="*/ 0 h 13"/>
                  <a:gd name="T48" fmla="*/ 1 w 11"/>
                  <a:gd name="T49" fmla="*/ 0 h 13"/>
                  <a:gd name="T50" fmla="*/ 1 w 11"/>
                  <a:gd name="T51" fmla="*/ 0 h 13"/>
                  <a:gd name="T52" fmla="*/ 0 w 11"/>
                  <a:gd name="T53" fmla="*/ 0 h 13"/>
                  <a:gd name="T54" fmla="*/ 0 w 11"/>
                  <a:gd name="T55" fmla="*/ 0 h 13"/>
                  <a:gd name="T56" fmla="*/ 0 w 11"/>
                  <a:gd name="T57" fmla="*/ 0 h 13"/>
                  <a:gd name="T58" fmla="*/ 0 w 11"/>
                  <a:gd name="T59" fmla="*/ 1 h 13"/>
                  <a:gd name="T60" fmla="*/ 0 w 11"/>
                  <a:gd name="T61" fmla="*/ 1 h 13"/>
                  <a:gd name="T62" fmla="*/ 0 w 11"/>
                  <a:gd name="T63" fmla="*/ 1 h 13"/>
                  <a:gd name="T64" fmla="*/ 0 w 11"/>
                  <a:gd name="T65" fmla="*/ 1 h 13"/>
                  <a:gd name="T66" fmla="*/ 0 w 11"/>
                  <a:gd name="T67" fmla="*/ 13 h 13"/>
                  <a:gd name="T68" fmla="*/ 2 w 11"/>
                  <a:gd name="T69" fmla="*/ 13 h 13"/>
                  <a:gd name="T70" fmla="*/ 2 w 11"/>
                  <a:gd name="T71" fmla="*/ 12 h 13"/>
                  <a:gd name="T72" fmla="*/ 2 w 11"/>
                  <a:gd name="T73" fmla="*/ 10 h 13"/>
                  <a:gd name="T74" fmla="*/ 2 w 11"/>
                  <a:gd name="T75" fmla="*/ 8 h 13"/>
                  <a:gd name="T76" fmla="*/ 2 w 11"/>
                  <a:gd name="T77" fmla="*/ 7 h 13"/>
                  <a:gd name="T78" fmla="*/ 2 w 11"/>
                  <a:gd name="T79" fmla="*/ 7 h 13"/>
                  <a:gd name="T80" fmla="*/ 2 w 11"/>
                  <a:gd name="T81" fmla="*/ 7 h 13"/>
                  <a:gd name="T82" fmla="*/ 3 w 11"/>
                  <a:gd name="T83" fmla="*/ 7 h 13"/>
                  <a:gd name="T84" fmla="*/ 3 w 11"/>
                  <a:gd name="T85" fmla="*/ 7 h 13"/>
                  <a:gd name="T86" fmla="*/ 4 w 11"/>
                  <a:gd name="T87" fmla="*/ 7 h 13"/>
                  <a:gd name="T88" fmla="*/ 5 w 11"/>
                  <a:gd name="T89" fmla="*/ 6 h 13"/>
                  <a:gd name="T90" fmla="*/ 5 w 11"/>
                  <a:gd name="T91" fmla="*/ 6 h 13"/>
                  <a:gd name="T92" fmla="*/ 6 w 11"/>
                  <a:gd name="T93" fmla="*/ 6 h 13"/>
                  <a:gd name="T94" fmla="*/ 7 w 11"/>
                  <a:gd name="T95" fmla="*/ 6 h 13"/>
                  <a:gd name="T96" fmla="*/ 7 w 11"/>
                  <a:gd name="T97" fmla="*/ 6 h 13"/>
                  <a:gd name="T98" fmla="*/ 8 w 11"/>
                  <a:gd name="T99" fmla="*/ 6 h 13"/>
                  <a:gd name="T100" fmla="*/ 8 w 11"/>
                  <a:gd name="T101" fmla="*/ 5 h 13"/>
                  <a:gd name="T102" fmla="*/ 9 w 11"/>
                  <a:gd name="T103" fmla="*/ 5 h 13"/>
                  <a:gd name="T104" fmla="*/ 10 w 11"/>
                  <a:gd name="T105" fmla="*/ 5 h 13"/>
                  <a:gd name="T106" fmla="*/ 10 w 11"/>
                  <a:gd name="T107" fmla="*/ 5 h 13"/>
                  <a:gd name="T108" fmla="*/ 11 w 11"/>
                  <a:gd name="T109" fmla="*/ 5 h 13"/>
                  <a:gd name="T110" fmla="*/ 11 w 11"/>
                  <a:gd name="T1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" h="13">
                    <a:moveTo>
                      <a:pt x="11" y="0"/>
                    </a:move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2" y="12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8" y="5"/>
                    </a:lnTo>
                    <a:lnTo>
                      <a:pt x="9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1" y="5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76" name="Freeform 41"/>
              <p:cNvSpPr>
                <a:spLocks/>
              </p:cNvSpPr>
              <p:nvPr/>
            </p:nvSpPr>
            <p:spPr bwMode="auto">
              <a:xfrm>
                <a:off x="4349" y="1349"/>
                <a:ext cx="58" cy="12"/>
              </a:xfrm>
              <a:custGeom>
                <a:avLst/>
                <a:gdLst>
                  <a:gd name="T0" fmla="*/ 5 w 58"/>
                  <a:gd name="T1" fmla="*/ 2 h 12"/>
                  <a:gd name="T2" fmla="*/ 6 w 58"/>
                  <a:gd name="T3" fmla="*/ 2 h 12"/>
                  <a:gd name="T4" fmla="*/ 8 w 58"/>
                  <a:gd name="T5" fmla="*/ 1 h 12"/>
                  <a:gd name="T6" fmla="*/ 10 w 58"/>
                  <a:gd name="T7" fmla="*/ 1 h 12"/>
                  <a:gd name="T8" fmla="*/ 12 w 58"/>
                  <a:gd name="T9" fmla="*/ 1 h 12"/>
                  <a:gd name="T10" fmla="*/ 15 w 58"/>
                  <a:gd name="T11" fmla="*/ 1 h 12"/>
                  <a:gd name="T12" fmla="*/ 17 w 58"/>
                  <a:gd name="T13" fmla="*/ 0 h 12"/>
                  <a:gd name="T14" fmla="*/ 20 w 58"/>
                  <a:gd name="T15" fmla="*/ 0 h 12"/>
                  <a:gd name="T16" fmla="*/ 23 w 58"/>
                  <a:gd name="T17" fmla="*/ 0 h 12"/>
                  <a:gd name="T18" fmla="*/ 26 w 58"/>
                  <a:gd name="T19" fmla="*/ 0 h 12"/>
                  <a:gd name="T20" fmla="*/ 29 w 58"/>
                  <a:gd name="T21" fmla="*/ 0 h 12"/>
                  <a:gd name="T22" fmla="*/ 33 w 58"/>
                  <a:gd name="T23" fmla="*/ 0 h 12"/>
                  <a:gd name="T24" fmla="*/ 36 w 58"/>
                  <a:gd name="T25" fmla="*/ 0 h 12"/>
                  <a:gd name="T26" fmla="*/ 40 w 58"/>
                  <a:gd name="T27" fmla="*/ 0 h 12"/>
                  <a:gd name="T28" fmla="*/ 43 w 58"/>
                  <a:gd name="T29" fmla="*/ 1 h 12"/>
                  <a:gd name="T30" fmla="*/ 46 w 58"/>
                  <a:gd name="T31" fmla="*/ 1 h 12"/>
                  <a:gd name="T32" fmla="*/ 48 w 58"/>
                  <a:gd name="T33" fmla="*/ 1 h 12"/>
                  <a:gd name="T34" fmla="*/ 50 w 58"/>
                  <a:gd name="T35" fmla="*/ 1 h 12"/>
                  <a:gd name="T36" fmla="*/ 52 w 58"/>
                  <a:gd name="T37" fmla="*/ 2 h 12"/>
                  <a:gd name="T38" fmla="*/ 54 w 58"/>
                  <a:gd name="T39" fmla="*/ 2 h 12"/>
                  <a:gd name="T40" fmla="*/ 55 w 58"/>
                  <a:gd name="T41" fmla="*/ 2 h 12"/>
                  <a:gd name="T42" fmla="*/ 56 w 58"/>
                  <a:gd name="T43" fmla="*/ 3 h 12"/>
                  <a:gd name="T44" fmla="*/ 57 w 58"/>
                  <a:gd name="T45" fmla="*/ 3 h 12"/>
                  <a:gd name="T46" fmla="*/ 58 w 58"/>
                  <a:gd name="T47" fmla="*/ 4 h 12"/>
                  <a:gd name="T48" fmla="*/ 58 w 58"/>
                  <a:gd name="T49" fmla="*/ 8 h 12"/>
                  <a:gd name="T50" fmla="*/ 56 w 58"/>
                  <a:gd name="T51" fmla="*/ 9 h 12"/>
                  <a:gd name="T52" fmla="*/ 54 w 58"/>
                  <a:gd name="T53" fmla="*/ 10 h 12"/>
                  <a:gd name="T54" fmla="*/ 53 w 58"/>
                  <a:gd name="T55" fmla="*/ 10 h 12"/>
                  <a:gd name="T56" fmla="*/ 52 w 58"/>
                  <a:gd name="T57" fmla="*/ 10 h 12"/>
                  <a:gd name="T58" fmla="*/ 51 w 58"/>
                  <a:gd name="T59" fmla="*/ 10 h 12"/>
                  <a:gd name="T60" fmla="*/ 50 w 58"/>
                  <a:gd name="T61" fmla="*/ 10 h 12"/>
                  <a:gd name="T62" fmla="*/ 49 w 58"/>
                  <a:gd name="T63" fmla="*/ 11 h 12"/>
                  <a:gd name="T64" fmla="*/ 48 w 58"/>
                  <a:gd name="T65" fmla="*/ 11 h 12"/>
                  <a:gd name="T66" fmla="*/ 46 w 58"/>
                  <a:gd name="T67" fmla="*/ 11 h 12"/>
                  <a:gd name="T68" fmla="*/ 44 w 58"/>
                  <a:gd name="T69" fmla="*/ 11 h 12"/>
                  <a:gd name="T70" fmla="*/ 42 w 58"/>
                  <a:gd name="T71" fmla="*/ 11 h 12"/>
                  <a:gd name="T72" fmla="*/ 39 w 58"/>
                  <a:gd name="T73" fmla="*/ 11 h 12"/>
                  <a:gd name="T74" fmla="*/ 37 w 58"/>
                  <a:gd name="T75" fmla="*/ 12 h 12"/>
                  <a:gd name="T76" fmla="*/ 36 w 58"/>
                  <a:gd name="T77" fmla="*/ 12 h 12"/>
                  <a:gd name="T78" fmla="*/ 34 w 58"/>
                  <a:gd name="T79" fmla="*/ 12 h 12"/>
                  <a:gd name="T80" fmla="*/ 33 w 58"/>
                  <a:gd name="T81" fmla="*/ 12 h 12"/>
                  <a:gd name="T82" fmla="*/ 31 w 58"/>
                  <a:gd name="T83" fmla="*/ 12 h 12"/>
                  <a:gd name="T84" fmla="*/ 29 w 58"/>
                  <a:gd name="T85" fmla="*/ 12 h 12"/>
                  <a:gd name="T86" fmla="*/ 28 w 58"/>
                  <a:gd name="T87" fmla="*/ 12 h 12"/>
                  <a:gd name="T88" fmla="*/ 26 w 58"/>
                  <a:gd name="T89" fmla="*/ 12 h 12"/>
                  <a:gd name="T90" fmla="*/ 25 w 58"/>
                  <a:gd name="T91" fmla="*/ 12 h 12"/>
                  <a:gd name="T92" fmla="*/ 23 w 58"/>
                  <a:gd name="T93" fmla="*/ 12 h 12"/>
                  <a:gd name="T94" fmla="*/ 22 w 58"/>
                  <a:gd name="T95" fmla="*/ 12 h 12"/>
                  <a:gd name="T96" fmla="*/ 19 w 58"/>
                  <a:gd name="T97" fmla="*/ 12 h 12"/>
                  <a:gd name="T98" fmla="*/ 16 w 58"/>
                  <a:gd name="T99" fmla="*/ 11 h 12"/>
                  <a:gd name="T100" fmla="*/ 13 w 58"/>
                  <a:gd name="T101" fmla="*/ 11 h 12"/>
                  <a:gd name="T102" fmla="*/ 10 w 58"/>
                  <a:gd name="T103" fmla="*/ 11 h 12"/>
                  <a:gd name="T104" fmla="*/ 7 w 58"/>
                  <a:gd name="T105" fmla="*/ 10 h 12"/>
                  <a:gd name="T106" fmla="*/ 5 w 58"/>
                  <a:gd name="T107" fmla="*/ 10 h 12"/>
                  <a:gd name="T108" fmla="*/ 4 w 58"/>
                  <a:gd name="T109" fmla="*/ 10 h 12"/>
                  <a:gd name="T110" fmla="*/ 2 w 58"/>
                  <a:gd name="T111" fmla="*/ 9 h 12"/>
                  <a:gd name="T112" fmla="*/ 1 w 58"/>
                  <a:gd name="T113" fmla="*/ 9 h 12"/>
                  <a:gd name="T114" fmla="*/ 1 w 58"/>
                  <a:gd name="T115" fmla="*/ 8 h 12"/>
                  <a:gd name="T116" fmla="*/ 0 w 58"/>
                  <a:gd name="T117" fmla="*/ 8 h 12"/>
                  <a:gd name="T118" fmla="*/ 0 w 58"/>
                  <a:gd name="T119" fmla="*/ 4 h 12"/>
                  <a:gd name="T120" fmla="*/ 1 w 58"/>
                  <a:gd name="T121" fmla="*/ 3 h 12"/>
                  <a:gd name="T122" fmla="*/ 3 w 58"/>
                  <a:gd name="T12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8" h="12">
                    <a:moveTo>
                      <a:pt x="4" y="2"/>
                    </a:move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4" y="0"/>
                    </a:lnTo>
                    <a:lnTo>
                      <a:pt x="35" y="0"/>
                    </a:lnTo>
                    <a:lnTo>
                      <a:pt x="36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0" y="0"/>
                    </a:lnTo>
                    <a:lnTo>
                      <a:pt x="41" y="0"/>
                    </a:lnTo>
                    <a:lnTo>
                      <a:pt x="42" y="1"/>
                    </a:lnTo>
                    <a:lnTo>
                      <a:pt x="43" y="1"/>
                    </a:lnTo>
                    <a:lnTo>
                      <a:pt x="44" y="1"/>
                    </a:lnTo>
                    <a:lnTo>
                      <a:pt x="45" y="1"/>
                    </a:lnTo>
                    <a:lnTo>
                      <a:pt x="46" y="1"/>
                    </a:lnTo>
                    <a:lnTo>
                      <a:pt x="47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7" y="3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58" y="4"/>
                    </a:lnTo>
                    <a:lnTo>
                      <a:pt x="58" y="8"/>
                    </a:lnTo>
                    <a:lnTo>
                      <a:pt x="58" y="8"/>
                    </a:lnTo>
                    <a:lnTo>
                      <a:pt x="57" y="8"/>
                    </a:lnTo>
                    <a:lnTo>
                      <a:pt x="57" y="8"/>
                    </a:lnTo>
                    <a:lnTo>
                      <a:pt x="56" y="9"/>
                    </a:lnTo>
                    <a:lnTo>
                      <a:pt x="56" y="9"/>
                    </a:lnTo>
                    <a:lnTo>
                      <a:pt x="55" y="9"/>
                    </a:lnTo>
                    <a:lnTo>
                      <a:pt x="54" y="10"/>
                    </a:lnTo>
                    <a:lnTo>
                      <a:pt x="54" y="10"/>
                    </a:lnTo>
                    <a:lnTo>
                      <a:pt x="54" y="10"/>
                    </a:lnTo>
                    <a:lnTo>
                      <a:pt x="53" y="10"/>
                    </a:lnTo>
                    <a:lnTo>
                      <a:pt x="53" y="10"/>
                    </a:lnTo>
                    <a:lnTo>
                      <a:pt x="53" y="10"/>
                    </a:lnTo>
                    <a:lnTo>
                      <a:pt x="52" y="10"/>
                    </a:lnTo>
                    <a:lnTo>
                      <a:pt x="52" y="10"/>
                    </a:lnTo>
                    <a:lnTo>
                      <a:pt x="52" y="10"/>
                    </a:lnTo>
                    <a:lnTo>
                      <a:pt x="51" y="10"/>
                    </a:lnTo>
                    <a:lnTo>
                      <a:pt x="51" y="10"/>
                    </a:lnTo>
                    <a:lnTo>
                      <a:pt x="51" y="10"/>
                    </a:lnTo>
                    <a:lnTo>
                      <a:pt x="50" y="10"/>
                    </a:lnTo>
                    <a:lnTo>
                      <a:pt x="50" y="11"/>
                    </a:lnTo>
                    <a:lnTo>
                      <a:pt x="49" y="11"/>
                    </a:lnTo>
                    <a:lnTo>
                      <a:pt x="49" y="11"/>
                    </a:lnTo>
                    <a:lnTo>
                      <a:pt x="49" y="11"/>
                    </a:lnTo>
                    <a:lnTo>
                      <a:pt x="48" y="11"/>
                    </a:lnTo>
                    <a:lnTo>
                      <a:pt x="48" y="11"/>
                    </a:lnTo>
                    <a:lnTo>
                      <a:pt x="47" y="11"/>
                    </a:lnTo>
                    <a:lnTo>
                      <a:pt x="46" y="11"/>
                    </a:lnTo>
                    <a:lnTo>
                      <a:pt x="46" y="11"/>
                    </a:lnTo>
                    <a:lnTo>
                      <a:pt x="45" y="11"/>
                    </a:lnTo>
                    <a:lnTo>
                      <a:pt x="44" y="11"/>
                    </a:lnTo>
                    <a:lnTo>
                      <a:pt x="44" y="11"/>
                    </a:lnTo>
                    <a:lnTo>
                      <a:pt x="43" y="11"/>
                    </a:lnTo>
                    <a:lnTo>
                      <a:pt x="42" y="11"/>
                    </a:lnTo>
                    <a:lnTo>
                      <a:pt x="42" y="11"/>
                    </a:lnTo>
                    <a:lnTo>
                      <a:pt x="41" y="11"/>
                    </a:lnTo>
                    <a:lnTo>
                      <a:pt x="40" y="11"/>
                    </a:lnTo>
                    <a:lnTo>
                      <a:pt x="39" y="11"/>
                    </a:lnTo>
                    <a:lnTo>
                      <a:pt x="39" y="12"/>
                    </a:lnTo>
                    <a:lnTo>
                      <a:pt x="38" y="12"/>
                    </a:lnTo>
                    <a:lnTo>
                      <a:pt x="37" y="12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5" y="12"/>
                    </a:lnTo>
                    <a:lnTo>
                      <a:pt x="34" y="12"/>
                    </a:lnTo>
                    <a:lnTo>
                      <a:pt x="34" y="12"/>
                    </a:lnTo>
                    <a:lnTo>
                      <a:pt x="33" y="12"/>
                    </a:lnTo>
                    <a:lnTo>
                      <a:pt x="33" y="12"/>
                    </a:lnTo>
                    <a:lnTo>
                      <a:pt x="32" y="12"/>
                    </a:lnTo>
                    <a:lnTo>
                      <a:pt x="31" y="12"/>
                    </a:lnTo>
                    <a:lnTo>
                      <a:pt x="31" y="12"/>
                    </a:lnTo>
                    <a:lnTo>
                      <a:pt x="30" y="12"/>
                    </a:lnTo>
                    <a:lnTo>
                      <a:pt x="30" y="12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8" y="12"/>
                    </a:lnTo>
                    <a:lnTo>
                      <a:pt x="27" y="12"/>
                    </a:lnTo>
                    <a:lnTo>
                      <a:pt x="27" y="12"/>
                    </a:lnTo>
                    <a:lnTo>
                      <a:pt x="26" y="12"/>
                    </a:lnTo>
                    <a:lnTo>
                      <a:pt x="26" y="12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4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19" y="12"/>
                    </a:lnTo>
                    <a:lnTo>
                      <a:pt x="18" y="11"/>
                    </a:lnTo>
                    <a:lnTo>
                      <a:pt x="17" y="11"/>
                    </a:lnTo>
                    <a:lnTo>
                      <a:pt x="16" y="11"/>
                    </a:lnTo>
                    <a:lnTo>
                      <a:pt x="15" y="11"/>
                    </a:lnTo>
                    <a:lnTo>
                      <a:pt x="14" y="11"/>
                    </a:lnTo>
                    <a:lnTo>
                      <a:pt x="13" y="11"/>
                    </a:lnTo>
                    <a:lnTo>
                      <a:pt x="12" y="11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9" y="11"/>
                    </a:lnTo>
                    <a:lnTo>
                      <a:pt x="8" y="11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6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77" name="Freeform 42"/>
              <p:cNvSpPr>
                <a:spLocks/>
              </p:cNvSpPr>
              <p:nvPr/>
            </p:nvSpPr>
            <p:spPr bwMode="auto">
              <a:xfrm>
                <a:off x="4350" y="1350"/>
                <a:ext cx="56" cy="7"/>
              </a:xfrm>
              <a:custGeom>
                <a:avLst/>
                <a:gdLst>
                  <a:gd name="T0" fmla="*/ 53 w 56"/>
                  <a:gd name="T1" fmla="*/ 5 h 7"/>
                  <a:gd name="T2" fmla="*/ 50 w 56"/>
                  <a:gd name="T3" fmla="*/ 5 h 7"/>
                  <a:gd name="T4" fmla="*/ 47 w 56"/>
                  <a:gd name="T5" fmla="*/ 6 h 7"/>
                  <a:gd name="T6" fmla="*/ 43 w 56"/>
                  <a:gd name="T7" fmla="*/ 6 h 7"/>
                  <a:gd name="T8" fmla="*/ 39 w 56"/>
                  <a:gd name="T9" fmla="*/ 6 h 7"/>
                  <a:gd name="T10" fmla="*/ 35 w 56"/>
                  <a:gd name="T11" fmla="*/ 6 h 7"/>
                  <a:gd name="T12" fmla="*/ 34 w 56"/>
                  <a:gd name="T13" fmla="*/ 6 h 7"/>
                  <a:gd name="T14" fmla="*/ 32 w 56"/>
                  <a:gd name="T15" fmla="*/ 7 h 7"/>
                  <a:gd name="T16" fmla="*/ 31 w 56"/>
                  <a:gd name="T17" fmla="*/ 7 h 7"/>
                  <a:gd name="T18" fmla="*/ 29 w 56"/>
                  <a:gd name="T19" fmla="*/ 7 h 7"/>
                  <a:gd name="T20" fmla="*/ 28 w 56"/>
                  <a:gd name="T21" fmla="*/ 7 h 7"/>
                  <a:gd name="T22" fmla="*/ 26 w 56"/>
                  <a:gd name="T23" fmla="*/ 7 h 7"/>
                  <a:gd name="T24" fmla="*/ 24 w 56"/>
                  <a:gd name="T25" fmla="*/ 7 h 7"/>
                  <a:gd name="T26" fmla="*/ 22 w 56"/>
                  <a:gd name="T27" fmla="*/ 6 h 7"/>
                  <a:gd name="T28" fmla="*/ 20 w 56"/>
                  <a:gd name="T29" fmla="*/ 6 h 7"/>
                  <a:gd name="T30" fmla="*/ 18 w 56"/>
                  <a:gd name="T31" fmla="*/ 6 h 7"/>
                  <a:gd name="T32" fmla="*/ 16 w 56"/>
                  <a:gd name="T33" fmla="*/ 6 h 7"/>
                  <a:gd name="T34" fmla="*/ 13 w 56"/>
                  <a:gd name="T35" fmla="*/ 6 h 7"/>
                  <a:gd name="T36" fmla="*/ 11 w 56"/>
                  <a:gd name="T37" fmla="*/ 6 h 7"/>
                  <a:gd name="T38" fmla="*/ 9 w 56"/>
                  <a:gd name="T39" fmla="*/ 6 h 7"/>
                  <a:gd name="T40" fmla="*/ 7 w 56"/>
                  <a:gd name="T41" fmla="*/ 5 h 7"/>
                  <a:gd name="T42" fmla="*/ 5 w 56"/>
                  <a:gd name="T43" fmla="*/ 5 h 7"/>
                  <a:gd name="T44" fmla="*/ 5 w 56"/>
                  <a:gd name="T45" fmla="*/ 5 h 7"/>
                  <a:gd name="T46" fmla="*/ 4 w 56"/>
                  <a:gd name="T47" fmla="*/ 5 h 7"/>
                  <a:gd name="T48" fmla="*/ 2 w 56"/>
                  <a:gd name="T49" fmla="*/ 4 h 7"/>
                  <a:gd name="T50" fmla="*/ 1 w 56"/>
                  <a:gd name="T51" fmla="*/ 4 h 7"/>
                  <a:gd name="T52" fmla="*/ 0 w 56"/>
                  <a:gd name="T53" fmla="*/ 3 h 7"/>
                  <a:gd name="T54" fmla="*/ 0 w 56"/>
                  <a:gd name="T55" fmla="*/ 3 h 7"/>
                  <a:gd name="T56" fmla="*/ 1 w 56"/>
                  <a:gd name="T57" fmla="*/ 2 h 7"/>
                  <a:gd name="T58" fmla="*/ 3 w 56"/>
                  <a:gd name="T59" fmla="*/ 2 h 7"/>
                  <a:gd name="T60" fmla="*/ 5 w 56"/>
                  <a:gd name="T61" fmla="*/ 1 h 7"/>
                  <a:gd name="T62" fmla="*/ 8 w 56"/>
                  <a:gd name="T63" fmla="*/ 1 h 7"/>
                  <a:gd name="T64" fmla="*/ 11 w 56"/>
                  <a:gd name="T65" fmla="*/ 0 h 7"/>
                  <a:gd name="T66" fmla="*/ 14 w 56"/>
                  <a:gd name="T67" fmla="*/ 0 h 7"/>
                  <a:gd name="T68" fmla="*/ 18 w 56"/>
                  <a:gd name="T69" fmla="*/ 0 h 7"/>
                  <a:gd name="T70" fmla="*/ 21 w 56"/>
                  <a:gd name="T71" fmla="*/ 0 h 7"/>
                  <a:gd name="T72" fmla="*/ 25 w 56"/>
                  <a:gd name="T73" fmla="*/ 0 h 7"/>
                  <a:gd name="T74" fmla="*/ 29 w 56"/>
                  <a:gd name="T75" fmla="*/ 0 h 7"/>
                  <a:gd name="T76" fmla="*/ 32 w 56"/>
                  <a:gd name="T77" fmla="*/ 0 h 7"/>
                  <a:gd name="T78" fmla="*/ 35 w 56"/>
                  <a:gd name="T79" fmla="*/ 0 h 7"/>
                  <a:gd name="T80" fmla="*/ 38 w 56"/>
                  <a:gd name="T81" fmla="*/ 0 h 7"/>
                  <a:gd name="T82" fmla="*/ 41 w 56"/>
                  <a:gd name="T83" fmla="*/ 0 h 7"/>
                  <a:gd name="T84" fmla="*/ 44 w 56"/>
                  <a:gd name="T85" fmla="*/ 0 h 7"/>
                  <a:gd name="T86" fmla="*/ 46 w 56"/>
                  <a:gd name="T87" fmla="*/ 1 h 7"/>
                  <a:gd name="T88" fmla="*/ 48 w 56"/>
                  <a:gd name="T89" fmla="*/ 1 h 7"/>
                  <a:gd name="T90" fmla="*/ 50 w 56"/>
                  <a:gd name="T91" fmla="*/ 1 h 7"/>
                  <a:gd name="T92" fmla="*/ 52 w 56"/>
                  <a:gd name="T93" fmla="*/ 2 h 7"/>
                  <a:gd name="T94" fmla="*/ 53 w 56"/>
                  <a:gd name="T95" fmla="*/ 2 h 7"/>
                  <a:gd name="T96" fmla="*/ 55 w 56"/>
                  <a:gd name="T97" fmla="*/ 2 h 7"/>
                  <a:gd name="T98" fmla="*/ 55 w 56"/>
                  <a:gd name="T99" fmla="*/ 3 h 7"/>
                  <a:gd name="T100" fmla="*/ 56 w 56"/>
                  <a:gd name="T101" fmla="*/ 3 h 7"/>
                  <a:gd name="T102" fmla="*/ 55 w 56"/>
                  <a:gd name="T103" fmla="*/ 4 h 7"/>
                  <a:gd name="T104" fmla="*/ 55 w 56"/>
                  <a:gd name="T10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6" h="7">
                    <a:moveTo>
                      <a:pt x="54" y="4"/>
                    </a:moveTo>
                    <a:lnTo>
                      <a:pt x="53" y="4"/>
                    </a:lnTo>
                    <a:lnTo>
                      <a:pt x="53" y="5"/>
                    </a:lnTo>
                    <a:lnTo>
                      <a:pt x="52" y="5"/>
                    </a:lnTo>
                    <a:lnTo>
                      <a:pt x="51" y="5"/>
                    </a:lnTo>
                    <a:lnTo>
                      <a:pt x="50" y="5"/>
                    </a:lnTo>
                    <a:lnTo>
                      <a:pt x="49" y="5"/>
                    </a:lnTo>
                    <a:lnTo>
                      <a:pt x="48" y="6"/>
                    </a:lnTo>
                    <a:lnTo>
                      <a:pt x="47" y="6"/>
                    </a:lnTo>
                    <a:lnTo>
                      <a:pt x="46" y="6"/>
                    </a:lnTo>
                    <a:lnTo>
                      <a:pt x="44" y="6"/>
                    </a:lnTo>
                    <a:lnTo>
                      <a:pt x="43" y="6"/>
                    </a:lnTo>
                    <a:lnTo>
                      <a:pt x="42" y="6"/>
                    </a:lnTo>
                    <a:lnTo>
                      <a:pt x="40" y="6"/>
                    </a:lnTo>
                    <a:lnTo>
                      <a:pt x="39" y="6"/>
                    </a:lnTo>
                    <a:lnTo>
                      <a:pt x="37" y="6"/>
                    </a:lnTo>
                    <a:lnTo>
                      <a:pt x="35" y="6"/>
                    </a:lnTo>
                    <a:lnTo>
                      <a:pt x="35" y="6"/>
                    </a:lnTo>
                    <a:lnTo>
                      <a:pt x="35" y="6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3" y="6"/>
                    </a:lnTo>
                    <a:lnTo>
                      <a:pt x="33" y="7"/>
                    </a:lnTo>
                    <a:lnTo>
                      <a:pt x="32" y="7"/>
                    </a:lnTo>
                    <a:lnTo>
                      <a:pt x="32" y="7"/>
                    </a:lnTo>
                    <a:lnTo>
                      <a:pt x="31" y="7"/>
                    </a:lnTo>
                    <a:lnTo>
                      <a:pt x="31" y="7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9" y="7"/>
                    </a:lnTo>
                    <a:lnTo>
                      <a:pt x="28" y="7"/>
                    </a:lnTo>
                    <a:lnTo>
                      <a:pt x="28" y="7"/>
                    </a:lnTo>
                    <a:lnTo>
                      <a:pt x="27" y="7"/>
                    </a:lnTo>
                    <a:lnTo>
                      <a:pt x="26" y="7"/>
                    </a:lnTo>
                    <a:lnTo>
                      <a:pt x="26" y="7"/>
                    </a:lnTo>
                    <a:lnTo>
                      <a:pt x="25" y="7"/>
                    </a:lnTo>
                    <a:lnTo>
                      <a:pt x="24" y="7"/>
                    </a:lnTo>
                    <a:lnTo>
                      <a:pt x="24" y="7"/>
                    </a:lnTo>
                    <a:lnTo>
                      <a:pt x="23" y="6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1" y="6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19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7" y="6"/>
                    </a:lnTo>
                    <a:lnTo>
                      <a:pt x="16" y="6"/>
                    </a:lnTo>
                    <a:lnTo>
                      <a:pt x="16" y="6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3" y="6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1" y="6"/>
                    </a:lnTo>
                    <a:lnTo>
                      <a:pt x="10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33" y="0"/>
                    </a:lnTo>
                    <a:lnTo>
                      <a:pt x="34" y="0"/>
                    </a:lnTo>
                    <a:lnTo>
                      <a:pt x="35" y="0"/>
                    </a:lnTo>
                    <a:lnTo>
                      <a:pt x="36" y="0"/>
                    </a:lnTo>
                    <a:lnTo>
                      <a:pt x="37" y="0"/>
                    </a:lnTo>
                    <a:lnTo>
                      <a:pt x="38" y="0"/>
                    </a:lnTo>
                    <a:lnTo>
                      <a:pt x="39" y="0"/>
                    </a:lnTo>
                    <a:lnTo>
                      <a:pt x="40" y="0"/>
                    </a:lnTo>
                    <a:lnTo>
                      <a:pt x="41" y="0"/>
                    </a:lnTo>
                    <a:lnTo>
                      <a:pt x="42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5" y="0"/>
                    </a:lnTo>
                    <a:lnTo>
                      <a:pt x="45" y="1"/>
                    </a:lnTo>
                    <a:lnTo>
                      <a:pt x="46" y="1"/>
                    </a:lnTo>
                    <a:lnTo>
                      <a:pt x="47" y="1"/>
                    </a:lnTo>
                    <a:lnTo>
                      <a:pt x="48" y="1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50" y="1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1" y="1"/>
                    </a:lnTo>
                    <a:lnTo>
                      <a:pt x="52" y="2"/>
                    </a:lnTo>
                    <a:lnTo>
                      <a:pt x="52" y="2"/>
                    </a:lnTo>
                    <a:lnTo>
                      <a:pt x="53" y="2"/>
                    </a:lnTo>
                    <a:lnTo>
                      <a:pt x="53" y="2"/>
                    </a:lnTo>
                    <a:lnTo>
                      <a:pt x="54" y="2"/>
                    </a:lnTo>
                    <a:lnTo>
                      <a:pt x="54" y="2"/>
                    </a:lnTo>
                    <a:lnTo>
                      <a:pt x="55" y="2"/>
                    </a:lnTo>
                    <a:lnTo>
                      <a:pt x="55" y="2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6" y="3"/>
                    </a:lnTo>
                    <a:lnTo>
                      <a:pt x="55" y="3"/>
                    </a:lnTo>
                    <a:lnTo>
                      <a:pt x="55" y="4"/>
                    </a:lnTo>
                    <a:lnTo>
                      <a:pt x="55" y="4"/>
                    </a:lnTo>
                    <a:lnTo>
                      <a:pt x="55" y="4"/>
                    </a:lnTo>
                    <a:lnTo>
                      <a:pt x="55" y="4"/>
                    </a:lnTo>
                    <a:lnTo>
                      <a:pt x="54" y="4"/>
                    </a:lnTo>
                    <a:lnTo>
                      <a:pt x="54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78" name="Freeform 43"/>
              <p:cNvSpPr>
                <a:spLocks/>
              </p:cNvSpPr>
              <p:nvPr/>
            </p:nvSpPr>
            <p:spPr bwMode="auto">
              <a:xfrm>
                <a:off x="4350" y="1354"/>
                <a:ext cx="56" cy="6"/>
              </a:xfrm>
              <a:custGeom>
                <a:avLst/>
                <a:gdLst>
                  <a:gd name="T0" fmla="*/ 55 w 56"/>
                  <a:gd name="T1" fmla="*/ 3 h 6"/>
                  <a:gd name="T2" fmla="*/ 54 w 56"/>
                  <a:gd name="T3" fmla="*/ 3 h 6"/>
                  <a:gd name="T4" fmla="*/ 52 w 56"/>
                  <a:gd name="T5" fmla="*/ 4 h 6"/>
                  <a:gd name="T6" fmla="*/ 49 w 56"/>
                  <a:gd name="T7" fmla="*/ 4 h 6"/>
                  <a:gd name="T8" fmla="*/ 47 w 56"/>
                  <a:gd name="T9" fmla="*/ 5 h 6"/>
                  <a:gd name="T10" fmla="*/ 44 w 56"/>
                  <a:gd name="T11" fmla="*/ 5 h 6"/>
                  <a:gd name="T12" fmla="*/ 41 w 56"/>
                  <a:gd name="T13" fmla="*/ 5 h 6"/>
                  <a:gd name="T14" fmla="*/ 37 w 56"/>
                  <a:gd name="T15" fmla="*/ 6 h 6"/>
                  <a:gd name="T16" fmla="*/ 35 w 56"/>
                  <a:gd name="T17" fmla="*/ 6 h 6"/>
                  <a:gd name="T18" fmla="*/ 33 w 56"/>
                  <a:gd name="T19" fmla="*/ 6 h 6"/>
                  <a:gd name="T20" fmla="*/ 32 w 56"/>
                  <a:gd name="T21" fmla="*/ 6 h 6"/>
                  <a:gd name="T22" fmla="*/ 30 w 56"/>
                  <a:gd name="T23" fmla="*/ 6 h 6"/>
                  <a:gd name="T24" fmla="*/ 29 w 56"/>
                  <a:gd name="T25" fmla="*/ 6 h 6"/>
                  <a:gd name="T26" fmla="*/ 27 w 56"/>
                  <a:gd name="T27" fmla="*/ 6 h 6"/>
                  <a:gd name="T28" fmla="*/ 25 w 56"/>
                  <a:gd name="T29" fmla="*/ 6 h 6"/>
                  <a:gd name="T30" fmla="*/ 23 w 56"/>
                  <a:gd name="T31" fmla="*/ 6 h 6"/>
                  <a:gd name="T32" fmla="*/ 21 w 56"/>
                  <a:gd name="T33" fmla="*/ 6 h 6"/>
                  <a:gd name="T34" fmla="*/ 19 w 56"/>
                  <a:gd name="T35" fmla="*/ 6 h 6"/>
                  <a:gd name="T36" fmla="*/ 17 w 56"/>
                  <a:gd name="T37" fmla="*/ 6 h 6"/>
                  <a:gd name="T38" fmla="*/ 15 w 56"/>
                  <a:gd name="T39" fmla="*/ 5 h 6"/>
                  <a:gd name="T40" fmla="*/ 12 w 56"/>
                  <a:gd name="T41" fmla="*/ 5 h 6"/>
                  <a:gd name="T42" fmla="*/ 10 w 56"/>
                  <a:gd name="T43" fmla="*/ 5 h 6"/>
                  <a:gd name="T44" fmla="*/ 8 w 56"/>
                  <a:gd name="T45" fmla="*/ 5 h 6"/>
                  <a:gd name="T46" fmla="*/ 6 w 56"/>
                  <a:gd name="T47" fmla="*/ 4 h 6"/>
                  <a:gd name="T48" fmla="*/ 5 w 56"/>
                  <a:gd name="T49" fmla="*/ 4 h 6"/>
                  <a:gd name="T50" fmla="*/ 4 w 56"/>
                  <a:gd name="T51" fmla="*/ 4 h 6"/>
                  <a:gd name="T52" fmla="*/ 3 w 56"/>
                  <a:gd name="T53" fmla="*/ 4 h 6"/>
                  <a:gd name="T54" fmla="*/ 1 w 56"/>
                  <a:gd name="T55" fmla="*/ 3 h 6"/>
                  <a:gd name="T56" fmla="*/ 0 w 56"/>
                  <a:gd name="T57" fmla="*/ 2 h 6"/>
                  <a:gd name="T58" fmla="*/ 0 w 56"/>
                  <a:gd name="T59" fmla="*/ 2 h 6"/>
                  <a:gd name="T60" fmla="*/ 0 w 56"/>
                  <a:gd name="T61" fmla="*/ 0 h 6"/>
                  <a:gd name="T62" fmla="*/ 1 w 56"/>
                  <a:gd name="T63" fmla="*/ 1 h 6"/>
                  <a:gd name="T64" fmla="*/ 2 w 56"/>
                  <a:gd name="T65" fmla="*/ 1 h 6"/>
                  <a:gd name="T66" fmla="*/ 3 w 56"/>
                  <a:gd name="T67" fmla="*/ 2 h 6"/>
                  <a:gd name="T68" fmla="*/ 4 w 56"/>
                  <a:gd name="T69" fmla="*/ 2 h 6"/>
                  <a:gd name="T70" fmla="*/ 5 w 56"/>
                  <a:gd name="T71" fmla="*/ 2 h 6"/>
                  <a:gd name="T72" fmla="*/ 7 w 56"/>
                  <a:gd name="T73" fmla="*/ 2 h 6"/>
                  <a:gd name="T74" fmla="*/ 9 w 56"/>
                  <a:gd name="T75" fmla="*/ 3 h 6"/>
                  <a:gd name="T76" fmla="*/ 11 w 56"/>
                  <a:gd name="T77" fmla="*/ 3 h 6"/>
                  <a:gd name="T78" fmla="*/ 13 w 56"/>
                  <a:gd name="T79" fmla="*/ 3 h 6"/>
                  <a:gd name="T80" fmla="*/ 15 w 56"/>
                  <a:gd name="T81" fmla="*/ 3 h 6"/>
                  <a:gd name="T82" fmla="*/ 18 w 56"/>
                  <a:gd name="T83" fmla="*/ 3 h 6"/>
                  <a:gd name="T84" fmla="*/ 20 w 56"/>
                  <a:gd name="T85" fmla="*/ 3 h 6"/>
                  <a:gd name="T86" fmla="*/ 22 w 56"/>
                  <a:gd name="T87" fmla="*/ 4 h 6"/>
                  <a:gd name="T88" fmla="*/ 24 w 56"/>
                  <a:gd name="T89" fmla="*/ 4 h 6"/>
                  <a:gd name="T90" fmla="*/ 26 w 56"/>
                  <a:gd name="T91" fmla="*/ 4 h 6"/>
                  <a:gd name="T92" fmla="*/ 28 w 56"/>
                  <a:gd name="T93" fmla="*/ 4 h 6"/>
                  <a:gd name="T94" fmla="*/ 30 w 56"/>
                  <a:gd name="T95" fmla="*/ 4 h 6"/>
                  <a:gd name="T96" fmla="*/ 31 w 56"/>
                  <a:gd name="T97" fmla="*/ 4 h 6"/>
                  <a:gd name="T98" fmla="*/ 32 w 56"/>
                  <a:gd name="T99" fmla="*/ 4 h 6"/>
                  <a:gd name="T100" fmla="*/ 34 w 56"/>
                  <a:gd name="T101" fmla="*/ 4 h 6"/>
                  <a:gd name="T102" fmla="*/ 35 w 56"/>
                  <a:gd name="T103" fmla="*/ 4 h 6"/>
                  <a:gd name="T104" fmla="*/ 39 w 56"/>
                  <a:gd name="T105" fmla="*/ 3 h 6"/>
                  <a:gd name="T106" fmla="*/ 43 w 56"/>
                  <a:gd name="T107" fmla="*/ 3 h 6"/>
                  <a:gd name="T108" fmla="*/ 47 w 56"/>
                  <a:gd name="T109" fmla="*/ 3 h 6"/>
                  <a:gd name="T110" fmla="*/ 50 w 56"/>
                  <a:gd name="T111" fmla="*/ 2 h 6"/>
                  <a:gd name="T112" fmla="*/ 53 w 56"/>
                  <a:gd name="T113" fmla="*/ 1 h 6"/>
                  <a:gd name="T114" fmla="*/ 54 w 56"/>
                  <a:gd name="T115" fmla="*/ 1 h 6"/>
                  <a:gd name="T116" fmla="*/ 55 w 56"/>
                  <a:gd name="T117" fmla="*/ 1 h 6"/>
                  <a:gd name="T118" fmla="*/ 56 w 56"/>
                  <a:gd name="T1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6" h="6">
                    <a:moveTo>
                      <a:pt x="56" y="2"/>
                    </a:moveTo>
                    <a:lnTo>
                      <a:pt x="56" y="2"/>
                    </a:lnTo>
                    <a:lnTo>
                      <a:pt x="55" y="3"/>
                    </a:lnTo>
                    <a:lnTo>
                      <a:pt x="55" y="3"/>
                    </a:lnTo>
                    <a:lnTo>
                      <a:pt x="54" y="3"/>
                    </a:lnTo>
                    <a:lnTo>
                      <a:pt x="54" y="3"/>
                    </a:lnTo>
                    <a:lnTo>
                      <a:pt x="53" y="4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1" y="4"/>
                    </a:lnTo>
                    <a:lnTo>
                      <a:pt x="50" y="4"/>
                    </a:lnTo>
                    <a:lnTo>
                      <a:pt x="49" y="4"/>
                    </a:lnTo>
                    <a:lnTo>
                      <a:pt x="49" y="5"/>
                    </a:lnTo>
                    <a:lnTo>
                      <a:pt x="48" y="5"/>
                    </a:lnTo>
                    <a:lnTo>
                      <a:pt x="47" y="5"/>
                    </a:lnTo>
                    <a:lnTo>
                      <a:pt x="46" y="5"/>
                    </a:lnTo>
                    <a:lnTo>
                      <a:pt x="45" y="5"/>
                    </a:lnTo>
                    <a:lnTo>
                      <a:pt x="44" y="5"/>
                    </a:lnTo>
                    <a:lnTo>
                      <a:pt x="43" y="5"/>
                    </a:lnTo>
                    <a:lnTo>
                      <a:pt x="42" y="5"/>
                    </a:lnTo>
                    <a:lnTo>
                      <a:pt x="41" y="5"/>
                    </a:lnTo>
                    <a:lnTo>
                      <a:pt x="39" y="6"/>
                    </a:lnTo>
                    <a:lnTo>
                      <a:pt x="38" y="6"/>
                    </a:lnTo>
                    <a:lnTo>
                      <a:pt x="37" y="6"/>
                    </a:lnTo>
                    <a:lnTo>
                      <a:pt x="36" y="6"/>
                    </a:lnTo>
                    <a:lnTo>
                      <a:pt x="35" y="6"/>
                    </a:lnTo>
                    <a:lnTo>
                      <a:pt x="35" y="6"/>
                    </a:lnTo>
                    <a:lnTo>
                      <a:pt x="34" y="6"/>
                    </a:lnTo>
                    <a:lnTo>
                      <a:pt x="34" y="6"/>
                    </a:lnTo>
                    <a:lnTo>
                      <a:pt x="33" y="6"/>
                    </a:lnTo>
                    <a:lnTo>
                      <a:pt x="33" y="6"/>
                    </a:lnTo>
                    <a:lnTo>
                      <a:pt x="32" y="6"/>
                    </a:lnTo>
                    <a:lnTo>
                      <a:pt x="32" y="6"/>
                    </a:lnTo>
                    <a:lnTo>
                      <a:pt x="31" y="6"/>
                    </a:lnTo>
                    <a:lnTo>
                      <a:pt x="31" y="6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29" y="6"/>
                    </a:lnTo>
                    <a:lnTo>
                      <a:pt x="29" y="6"/>
                    </a:lnTo>
                    <a:lnTo>
                      <a:pt x="28" y="6"/>
                    </a:lnTo>
                    <a:lnTo>
                      <a:pt x="27" y="6"/>
                    </a:lnTo>
                    <a:lnTo>
                      <a:pt x="27" y="6"/>
                    </a:lnTo>
                    <a:lnTo>
                      <a:pt x="26" y="6"/>
                    </a:lnTo>
                    <a:lnTo>
                      <a:pt x="25" y="6"/>
                    </a:lnTo>
                    <a:lnTo>
                      <a:pt x="24" y="6"/>
                    </a:lnTo>
                    <a:lnTo>
                      <a:pt x="24" y="6"/>
                    </a:lnTo>
                    <a:lnTo>
                      <a:pt x="23" y="6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1" y="6"/>
                    </a:lnTo>
                    <a:lnTo>
                      <a:pt x="20" y="6"/>
                    </a:lnTo>
                    <a:lnTo>
                      <a:pt x="20" y="6"/>
                    </a:lnTo>
                    <a:lnTo>
                      <a:pt x="19" y="6"/>
                    </a:lnTo>
                    <a:lnTo>
                      <a:pt x="18" y="6"/>
                    </a:lnTo>
                    <a:lnTo>
                      <a:pt x="18" y="6"/>
                    </a:lnTo>
                    <a:lnTo>
                      <a:pt x="17" y="6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4" y="5"/>
                    </a:lnTo>
                    <a:lnTo>
                      <a:pt x="13" y="5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1" y="5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5" y="3"/>
                    </a:lnTo>
                    <a:lnTo>
                      <a:pt x="15" y="3"/>
                    </a:lnTo>
                    <a:lnTo>
                      <a:pt x="16" y="3"/>
                    </a:lnTo>
                    <a:lnTo>
                      <a:pt x="17" y="3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20" y="3"/>
                    </a:lnTo>
                    <a:lnTo>
                      <a:pt x="20" y="4"/>
                    </a:lnTo>
                    <a:lnTo>
                      <a:pt x="21" y="4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3" y="4"/>
                    </a:lnTo>
                    <a:lnTo>
                      <a:pt x="24" y="4"/>
                    </a:lnTo>
                    <a:lnTo>
                      <a:pt x="24" y="4"/>
                    </a:lnTo>
                    <a:lnTo>
                      <a:pt x="25" y="4"/>
                    </a:lnTo>
                    <a:lnTo>
                      <a:pt x="26" y="4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8" y="4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30" y="4"/>
                    </a:lnTo>
                    <a:lnTo>
                      <a:pt x="30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2" y="4"/>
                    </a:lnTo>
                    <a:lnTo>
                      <a:pt x="32" y="4"/>
                    </a:lnTo>
                    <a:lnTo>
                      <a:pt x="33" y="4"/>
                    </a:lnTo>
                    <a:lnTo>
                      <a:pt x="33" y="4"/>
                    </a:lnTo>
                    <a:lnTo>
                      <a:pt x="34" y="4"/>
                    </a:lnTo>
                    <a:lnTo>
                      <a:pt x="34" y="4"/>
                    </a:lnTo>
                    <a:lnTo>
                      <a:pt x="35" y="4"/>
                    </a:lnTo>
                    <a:lnTo>
                      <a:pt x="35" y="4"/>
                    </a:lnTo>
                    <a:lnTo>
                      <a:pt x="36" y="4"/>
                    </a:lnTo>
                    <a:lnTo>
                      <a:pt x="37" y="3"/>
                    </a:lnTo>
                    <a:lnTo>
                      <a:pt x="39" y="3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5" y="3"/>
                    </a:lnTo>
                    <a:lnTo>
                      <a:pt x="46" y="3"/>
                    </a:lnTo>
                    <a:lnTo>
                      <a:pt x="47" y="3"/>
                    </a:lnTo>
                    <a:lnTo>
                      <a:pt x="48" y="2"/>
                    </a:lnTo>
                    <a:lnTo>
                      <a:pt x="49" y="2"/>
                    </a:lnTo>
                    <a:lnTo>
                      <a:pt x="50" y="2"/>
                    </a:lnTo>
                    <a:lnTo>
                      <a:pt x="51" y="2"/>
                    </a:lnTo>
                    <a:lnTo>
                      <a:pt x="52" y="2"/>
                    </a:lnTo>
                    <a:lnTo>
                      <a:pt x="53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4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1"/>
                    </a:lnTo>
                    <a:lnTo>
                      <a:pt x="55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0"/>
                    </a:lnTo>
                    <a:lnTo>
                      <a:pt x="56" y="2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79" name="Freeform 44"/>
              <p:cNvSpPr>
                <a:spLocks/>
              </p:cNvSpPr>
              <p:nvPr/>
            </p:nvSpPr>
            <p:spPr bwMode="auto">
              <a:xfrm>
                <a:off x="4362" y="1351"/>
                <a:ext cx="12" cy="3"/>
              </a:xfrm>
              <a:custGeom>
                <a:avLst/>
                <a:gdLst>
                  <a:gd name="T0" fmla="*/ 7 w 12"/>
                  <a:gd name="T1" fmla="*/ 0 h 3"/>
                  <a:gd name="T2" fmla="*/ 12 w 12"/>
                  <a:gd name="T3" fmla="*/ 2 h 3"/>
                  <a:gd name="T4" fmla="*/ 3 w 12"/>
                  <a:gd name="T5" fmla="*/ 3 h 3"/>
                  <a:gd name="T6" fmla="*/ 0 w 12"/>
                  <a:gd name="T7" fmla="*/ 0 h 3"/>
                  <a:gd name="T8" fmla="*/ 7 w 1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3">
                    <a:moveTo>
                      <a:pt x="7" y="0"/>
                    </a:moveTo>
                    <a:lnTo>
                      <a:pt x="12" y="2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80" name="Freeform 45"/>
              <p:cNvSpPr>
                <a:spLocks/>
              </p:cNvSpPr>
              <p:nvPr/>
            </p:nvSpPr>
            <p:spPr bwMode="auto">
              <a:xfrm>
                <a:off x="4363" y="1351"/>
                <a:ext cx="10" cy="3"/>
              </a:xfrm>
              <a:custGeom>
                <a:avLst/>
                <a:gdLst>
                  <a:gd name="T0" fmla="*/ 6 w 10"/>
                  <a:gd name="T1" fmla="*/ 0 h 3"/>
                  <a:gd name="T2" fmla="*/ 10 w 10"/>
                  <a:gd name="T3" fmla="*/ 2 h 3"/>
                  <a:gd name="T4" fmla="*/ 3 w 10"/>
                  <a:gd name="T5" fmla="*/ 3 h 3"/>
                  <a:gd name="T6" fmla="*/ 0 w 10"/>
                  <a:gd name="T7" fmla="*/ 0 h 3"/>
                  <a:gd name="T8" fmla="*/ 6 w 10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">
                    <a:moveTo>
                      <a:pt x="6" y="0"/>
                    </a:moveTo>
                    <a:lnTo>
                      <a:pt x="10" y="2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81" name="Freeform 46"/>
              <p:cNvSpPr>
                <a:spLocks/>
              </p:cNvSpPr>
              <p:nvPr/>
            </p:nvSpPr>
            <p:spPr bwMode="auto">
              <a:xfrm>
                <a:off x="4358" y="1330"/>
                <a:ext cx="2" cy="3"/>
              </a:xfrm>
              <a:custGeom>
                <a:avLst/>
                <a:gdLst>
                  <a:gd name="T0" fmla="*/ 1 w 2"/>
                  <a:gd name="T1" fmla="*/ 3 h 3"/>
                  <a:gd name="T2" fmla="*/ 0 w 2"/>
                  <a:gd name="T3" fmla="*/ 3 h 3"/>
                  <a:gd name="T4" fmla="*/ 0 w 2"/>
                  <a:gd name="T5" fmla="*/ 2 h 3"/>
                  <a:gd name="T6" fmla="*/ 0 w 2"/>
                  <a:gd name="T7" fmla="*/ 2 h 3"/>
                  <a:gd name="T8" fmla="*/ 0 w 2"/>
                  <a:gd name="T9" fmla="*/ 1 h 3"/>
                  <a:gd name="T10" fmla="*/ 1 w 2"/>
                  <a:gd name="T11" fmla="*/ 1 h 3"/>
                  <a:gd name="T12" fmla="*/ 1 w 2"/>
                  <a:gd name="T13" fmla="*/ 0 h 3"/>
                  <a:gd name="T14" fmla="*/ 1 w 2"/>
                  <a:gd name="T15" fmla="*/ 0 h 3"/>
                  <a:gd name="T16" fmla="*/ 1 w 2"/>
                  <a:gd name="T17" fmla="*/ 0 h 3"/>
                  <a:gd name="T18" fmla="*/ 1 w 2"/>
                  <a:gd name="T19" fmla="*/ 0 h 3"/>
                  <a:gd name="T20" fmla="*/ 1 w 2"/>
                  <a:gd name="T21" fmla="*/ 0 h 3"/>
                  <a:gd name="T22" fmla="*/ 2 w 2"/>
                  <a:gd name="T23" fmla="*/ 0 h 3"/>
                  <a:gd name="T24" fmla="*/ 2 w 2"/>
                  <a:gd name="T25" fmla="*/ 0 h 3"/>
                  <a:gd name="T26" fmla="*/ 2 w 2"/>
                  <a:gd name="T27" fmla="*/ 0 h 3"/>
                  <a:gd name="T28" fmla="*/ 2 w 2"/>
                  <a:gd name="T29" fmla="*/ 0 h 3"/>
                  <a:gd name="T30" fmla="*/ 2 w 2"/>
                  <a:gd name="T31" fmla="*/ 1 h 3"/>
                  <a:gd name="T32" fmla="*/ 2 w 2"/>
                  <a:gd name="T33" fmla="*/ 2 h 3"/>
                  <a:gd name="T34" fmla="*/ 2 w 2"/>
                  <a:gd name="T35" fmla="*/ 2 h 3"/>
                  <a:gd name="T36" fmla="*/ 2 w 2"/>
                  <a:gd name="T37" fmla="*/ 2 h 3"/>
                  <a:gd name="T38" fmla="*/ 1 w 2"/>
                  <a:gd name="T39" fmla="*/ 2 h 3"/>
                  <a:gd name="T40" fmla="*/ 1 w 2"/>
                  <a:gd name="T41" fmla="*/ 3 h 3"/>
                  <a:gd name="T42" fmla="*/ 1 w 2"/>
                  <a:gd name="T43" fmla="*/ 3 h 3"/>
                  <a:gd name="T44" fmla="*/ 1 w 2"/>
                  <a:gd name="T45" fmla="*/ 3 h 3"/>
                  <a:gd name="T46" fmla="*/ 1 w 2"/>
                  <a:gd name="T47" fmla="*/ 3 h 3"/>
                  <a:gd name="T48" fmla="*/ 1 w 2"/>
                  <a:gd name="T4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82" name="Freeform 47"/>
              <p:cNvSpPr>
                <a:spLocks/>
              </p:cNvSpPr>
              <p:nvPr/>
            </p:nvSpPr>
            <p:spPr bwMode="auto">
              <a:xfrm>
                <a:off x="4360" y="1337"/>
                <a:ext cx="6" cy="5"/>
              </a:xfrm>
              <a:custGeom>
                <a:avLst/>
                <a:gdLst>
                  <a:gd name="T0" fmla="*/ 0 w 6"/>
                  <a:gd name="T1" fmla="*/ 5 h 5"/>
                  <a:gd name="T2" fmla="*/ 0 w 6"/>
                  <a:gd name="T3" fmla="*/ 0 h 5"/>
                  <a:gd name="T4" fmla="*/ 6 w 6"/>
                  <a:gd name="T5" fmla="*/ 1 h 5"/>
                  <a:gd name="T6" fmla="*/ 6 w 6"/>
                  <a:gd name="T7" fmla="*/ 5 h 5"/>
                  <a:gd name="T8" fmla="*/ 0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lnTo>
                      <a:pt x="0" y="0"/>
                    </a:lnTo>
                    <a:lnTo>
                      <a:pt x="6" y="1"/>
                    </a:lnTo>
                    <a:lnTo>
                      <a:pt x="6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83" name="Rectangle 48"/>
              <p:cNvSpPr>
                <a:spLocks noChangeArrowheads="1"/>
              </p:cNvSpPr>
              <p:nvPr/>
            </p:nvSpPr>
            <p:spPr bwMode="auto">
              <a:xfrm>
                <a:off x="4360" y="1338"/>
                <a:ext cx="5" cy="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84" name="Freeform 49"/>
              <p:cNvSpPr>
                <a:spLocks/>
              </p:cNvSpPr>
              <p:nvPr/>
            </p:nvSpPr>
            <p:spPr bwMode="auto">
              <a:xfrm>
                <a:off x="4357" y="1329"/>
                <a:ext cx="12" cy="11"/>
              </a:xfrm>
              <a:custGeom>
                <a:avLst/>
                <a:gdLst>
                  <a:gd name="T0" fmla="*/ 2 w 12"/>
                  <a:gd name="T1" fmla="*/ 3 h 11"/>
                  <a:gd name="T2" fmla="*/ 2 w 12"/>
                  <a:gd name="T3" fmla="*/ 3 h 11"/>
                  <a:gd name="T4" fmla="*/ 2 w 12"/>
                  <a:gd name="T5" fmla="*/ 2 h 11"/>
                  <a:gd name="T6" fmla="*/ 3 w 12"/>
                  <a:gd name="T7" fmla="*/ 2 h 11"/>
                  <a:gd name="T8" fmla="*/ 3 w 12"/>
                  <a:gd name="T9" fmla="*/ 1 h 11"/>
                  <a:gd name="T10" fmla="*/ 4 w 12"/>
                  <a:gd name="T11" fmla="*/ 1 h 11"/>
                  <a:gd name="T12" fmla="*/ 5 w 12"/>
                  <a:gd name="T13" fmla="*/ 0 h 11"/>
                  <a:gd name="T14" fmla="*/ 5 w 12"/>
                  <a:gd name="T15" fmla="*/ 0 h 11"/>
                  <a:gd name="T16" fmla="*/ 6 w 12"/>
                  <a:gd name="T17" fmla="*/ 0 h 11"/>
                  <a:gd name="T18" fmla="*/ 7 w 12"/>
                  <a:gd name="T19" fmla="*/ 0 h 11"/>
                  <a:gd name="T20" fmla="*/ 8 w 12"/>
                  <a:gd name="T21" fmla="*/ 0 h 11"/>
                  <a:gd name="T22" fmla="*/ 9 w 12"/>
                  <a:gd name="T23" fmla="*/ 0 h 11"/>
                  <a:gd name="T24" fmla="*/ 10 w 12"/>
                  <a:gd name="T25" fmla="*/ 1 h 11"/>
                  <a:gd name="T26" fmla="*/ 11 w 12"/>
                  <a:gd name="T27" fmla="*/ 1 h 11"/>
                  <a:gd name="T28" fmla="*/ 11 w 12"/>
                  <a:gd name="T29" fmla="*/ 2 h 11"/>
                  <a:gd name="T30" fmla="*/ 12 w 12"/>
                  <a:gd name="T31" fmla="*/ 3 h 11"/>
                  <a:gd name="T32" fmla="*/ 12 w 12"/>
                  <a:gd name="T33" fmla="*/ 4 h 11"/>
                  <a:gd name="T34" fmla="*/ 12 w 12"/>
                  <a:gd name="T35" fmla="*/ 5 h 11"/>
                  <a:gd name="T36" fmla="*/ 12 w 12"/>
                  <a:gd name="T37" fmla="*/ 6 h 11"/>
                  <a:gd name="T38" fmla="*/ 12 w 12"/>
                  <a:gd name="T39" fmla="*/ 7 h 11"/>
                  <a:gd name="T40" fmla="*/ 12 w 12"/>
                  <a:gd name="T41" fmla="*/ 8 h 11"/>
                  <a:gd name="T42" fmla="*/ 11 w 12"/>
                  <a:gd name="T43" fmla="*/ 9 h 11"/>
                  <a:gd name="T44" fmla="*/ 10 w 12"/>
                  <a:gd name="T45" fmla="*/ 10 h 11"/>
                  <a:gd name="T46" fmla="*/ 9 w 12"/>
                  <a:gd name="T47" fmla="*/ 10 h 11"/>
                  <a:gd name="T48" fmla="*/ 8 w 12"/>
                  <a:gd name="T49" fmla="*/ 11 h 11"/>
                  <a:gd name="T50" fmla="*/ 7 w 12"/>
                  <a:gd name="T51" fmla="*/ 11 h 11"/>
                  <a:gd name="T52" fmla="*/ 6 w 12"/>
                  <a:gd name="T53" fmla="*/ 11 h 11"/>
                  <a:gd name="T54" fmla="*/ 5 w 12"/>
                  <a:gd name="T55" fmla="*/ 11 h 11"/>
                  <a:gd name="T56" fmla="*/ 5 w 12"/>
                  <a:gd name="T57" fmla="*/ 10 h 11"/>
                  <a:gd name="T58" fmla="*/ 4 w 12"/>
                  <a:gd name="T59" fmla="*/ 10 h 11"/>
                  <a:gd name="T60" fmla="*/ 3 w 12"/>
                  <a:gd name="T61" fmla="*/ 9 h 11"/>
                  <a:gd name="T62" fmla="*/ 3 w 12"/>
                  <a:gd name="T63" fmla="*/ 9 h 11"/>
                  <a:gd name="T64" fmla="*/ 2 w 12"/>
                  <a:gd name="T65" fmla="*/ 8 h 11"/>
                  <a:gd name="T66" fmla="*/ 2 w 12"/>
                  <a:gd name="T67" fmla="*/ 8 h 11"/>
                  <a:gd name="T68" fmla="*/ 2 w 12"/>
                  <a:gd name="T69" fmla="*/ 7 h 11"/>
                  <a:gd name="T70" fmla="*/ 2 w 12"/>
                  <a:gd name="T71" fmla="*/ 7 h 11"/>
                  <a:gd name="T72" fmla="*/ 1 w 12"/>
                  <a:gd name="T73" fmla="*/ 7 h 11"/>
                  <a:gd name="T74" fmla="*/ 1 w 12"/>
                  <a:gd name="T75" fmla="*/ 7 h 11"/>
                  <a:gd name="T76" fmla="*/ 0 w 12"/>
                  <a:gd name="T77" fmla="*/ 6 h 11"/>
                  <a:gd name="T78" fmla="*/ 0 w 12"/>
                  <a:gd name="T79" fmla="*/ 5 h 11"/>
                  <a:gd name="T80" fmla="*/ 0 w 12"/>
                  <a:gd name="T81" fmla="*/ 4 h 11"/>
                  <a:gd name="T82" fmla="*/ 1 w 12"/>
                  <a:gd name="T83" fmla="*/ 4 h 11"/>
                  <a:gd name="T84" fmla="*/ 1 w 12"/>
                  <a:gd name="T85" fmla="*/ 3 h 11"/>
                  <a:gd name="T86" fmla="*/ 2 w 12"/>
                  <a:gd name="T8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" h="11">
                    <a:moveTo>
                      <a:pt x="2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7"/>
                    </a:lnTo>
                    <a:lnTo>
                      <a:pt x="12" y="7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9" y="10"/>
                    </a:lnTo>
                    <a:lnTo>
                      <a:pt x="9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85" name="Freeform 50"/>
              <p:cNvSpPr>
                <a:spLocks/>
              </p:cNvSpPr>
              <p:nvPr/>
            </p:nvSpPr>
            <p:spPr bwMode="auto">
              <a:xfrm>
                <a:off x="4358" y="1330"/>
                <a:ext cx="11" cy="9"/>
              </a:xfrm>
              <a:custGeom>
                <a:avLst/>
                <a:gdLst>
                  <a:gd name="T0" fmla="*/ 1 w 11"/>
                  <a:gd name="T1" fmla="*/ 3 h 9"/>
                  <a:gd name="T2" fmla="*/ 1 w 11"/>
                  <a:gd name="T3" fmla="*/ 3 h 9"/>
                  <a:gd name="T4" fmla="*/ 2 w 11"/>
                  <a:gd name="T5" fmla="*/ 3 h 9"/>
                  <a:gd name="T6" fmla="*/ 2 w 11"/>
                  <a:gd name="T7" fmla="*/ 2 h 9"/>
                  <a:gd name="T8" fmla="*/ 2 w 11"/>
                  <a:gd name="T9" fmla="*/ 1 h 9"/>
                  <a:gd name="T10" fmla="*/ 3 w 11"/>
                  <a:gd name="T11" fmla="*/ 1 h 9"/>
                  <a:gd name="T12" fmla="*/ 4 w 11"/>
                  <a:gd name="T13" fmla="*/ 0 h 9"/>
                  <a:gd name="T14" fmla="*/ 4 w 11"/>
                  <a:gd name="T15" fmla="*/ 0 h 9"/>
                  <a:gd name="T16" fmla="*/ 5 w 11"/>
                  <a:gd name="T17" fmla="*/ 0 h 9"/>
                  <a:gd name="T18" fmla="*/ 6 w 11"/>
                  <a:gd name="T19" fmla="*/ 0 h 9"/>
                  <a:gd name="T20" fmla="*/ 7 w 11"/>
                  <a:gd name="T21" fmla="*/ 0 h 9"/>
                  <a:gd name="T22" fmla="*/ 9 w 11"/>
                  <a:gd name="T23" fmla="*/ 1 h 9"/>
                  <a:gd name="T24" fmla="*/ 10 w 11"/>
                  <a:gd name="T25" fmla="*/ 2 h 9"/>
                  <a:gd name="T26" fmla="*/ 11 w 11"/>
                  <a:gd name="T27" fmla="*/ 4 h 9"/>
                  <a:gd name="T28" fmla="*/ 11 w 11"/>
                  <a:gd name="T29" fmla="*/ 5 h 9"/>
                  <a:gd name="T30" fmla="*/ 10 w 11"/>
                  <a:gd name="T31" fmla="*/ 6 h 9"/>
                  <a:gd name="T32" fmla="*/ 10 w 11"/>
                  <a:gd name="T33" fmla="*/ 7 h 9"/>
                  <a:gd name="T34" fmla="*/ 9 w 11"/>
                  <a:gd name="T35" fmla="*/ 8 h 9"/>
                  <a:gd name="T36" fmla="*/ 9 w 11"/>
                  <a:gd name="T37" fmla="*/ 8 h 9"/>
                  <a:gd name="T38" fmla="*/ 8 w 11"/>
                  <a:gd name="T39" fmla="*/ 9 h 9"/>
                  <a:gd name="T40" fmla="*/ 7 w 11"/>
                  <a:gd name="T41" fmla="*/ 9 h 9"/>
                  <a:gd name="T42" fmla="*/ 6 w 11"/>
                  <a:gd name="T43" fmla="*/ 9 h 9"/>
                  <a:gd name="T44" fmla="*/ 5 w 11"/>
                  <a:gd name="T45" fmla="*/ 9 h 9"/>
                  <a:gd name="T46" fmla="*/ 3 w 11"/>
                  <a:gd name="T47" fmla="*/ 8 h 9"/>
                  <a:gd name="T48" fmla="*/ 2 w 11"/>
                  <a:gd name="T49" fmla="*/ 7 h 9"/>
                  <a:gd name="T50" fmla="*/ 2 w 11"/>
                  <a:gd name="T51" fmla="*/ 6 h 9"/>
                  <a:gd name="T52" fmla="*/ 1 w 11"/>
                  <a:gd name="T53" fmla="*/ 5 h 9"/>
                  <a:gd name="T54" fmla="*/ 1 w 11"/>
                  <a:gd name="T55" fmla="*/ 6 h 9"/>
                  <a:gd name="T56" fmla="*/ 0 w 11"/>
                  <a:gd name="T57" fmla="*/ 5 h 9"/>
                  <a:gd name="T58" fmla="*/ 0 w 11"/>
                  <a:gd name="T59" fmla="*/ 5 h 9"/>
                  <a:gd name="T60" fmla="*/ 0 w 11"/>
                  <a:gd name="T61" fmla="*/ 5 h 9"/>
                  <a:gd name="T62" fmla="*/ 0 w 11"/>
                  <a:gd name="T63" fmla="*/ 4 h 9"/>
                  <a:gd name="T64" fmla="*/ 0 w 11"/>
                  <a:gd name="T65" fmla="*/ 4 h 9"/>
                  <a:gd name="T66" fmla="*/ 0 w 11"/>
                  <a:gd name="T67" fmla="*/ 3 h 9"/>
                  <a:gd name="T68" fmla="*/ 0 w 11"/>
                  <a:gd name="T69" fmla="*/ 3 h 9"/>
                  <a:gd name="T70" fmla="*/ 1 w 11"/>
                  <a:gd name="T7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" h="9">
                    <a:moveTo>
                      <a:pt x="1" y="3"/>
                    </a:move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1" y="4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8" y="8"/>
                    </a:lnTo>
                    <a:lnTo>
                      <a:pt x="8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6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86" name="Freeform 51"/>
              <p:cNvSpPr>
                <a:spLocks/>
              </p:cNvSpPr>
              <p:nvPr/>
            </p:nvSpPr>
            <p:spPr bwMode="auto">
              <a:xfrm>
                <a:off x="4362" y="1336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1 h 2"/>
                  <a:gd name="T4" fmla="*/ 4 w 4"/>
                  <a:gd name="T5" fmla="*/ 1 h 2"/>
                  <a:gd name="T6" fmla="*/ 4 w 4"/>
                  <a:gd name="T7" fmla="*/ 1 h 2"/>
                  <a:gd name="T8" fmla="*/ 4 w 4"/>
                  <a:gd name="T9" fmla="*/ 1 h 2"/>
                  <a:gd name="T10" fmla="*/ 4 w 4"/>
                  <a:gd name="T11" fmla="*/ 1 h 2"/>
                  <a:gd name="T12" fmla="*/ 3 w 4"/>
                  <a:gd name="T13" fmla="*/ 1 h 2"/>
                  <a:gd name="T14" fmla="*/ 3 w 4"/>
                  <a:gd name="T15" fmla="*/ 1 h 2"/>
                  <a:gd name="T16" fmla="*/ 3 w 4"/>
                  <a:gd name="T17" fmla="*/ 2 h 2"/>
                  <a:gd name="T18" fmla="*/ 3 w 4"/>
                  <a:gd name="T19" fmla="*/ 2 h 2"/>
                  <a:gd name="T20" fmla="*/ 2 w 4"/>
                  <a:gd name="T21" fmla="*/ 2 h 2"/>
                  <a:gd name="T22" fmla="*/ 2 w 4"/>
                  <a:gd name="T23" fmla="*/ 2 h 2"/>
                  <a:gd name="T24" fmla="*/ 2 w 4"/>
                  <a:gd name="T25" fmla="*/ 2 h 2"/>
                  <a:gd name="T26" fmla="*/ 2 w 4"/>
                  <a:gd name="T27" fmla="*/ 2 h 2"/>
                  <a:gd name="T28" fmla="*/ 1 w 4"/>
                  <a:gd name="T29" fmla="*/ 2 h 2"/>
                  <a:gd name="T30" fmla="*/ 1 w 4"/>
                  <a:gd name="T31" fmla="*/ 2 h 2"/>
                  <a:gd name="T32" fmla="*/ 1 w 4"/>
                  <a:gd name="T33" fmla="*/ 2 h 2"/>
                  <a:gd name="T34" fmla="*/ 0 w 4"/>
                  <a:gd name="T35" fmla="*/ 0 h 2"/>
                  <a:gd name="T36" fmla="*/ 4 w 4"/>
                  <a:gd name="T3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87" name="Freeform 52"/>
              <p:cNvSpPr>
                <a:spLocks/>
              </p:cNvSpPr>
              <p:nvPr/>
            </p:nvSpPr>
            <p:spPr bwMode="auto">
              <a:xfrm>
                <a:off x="4363" y="133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  <a:gd name="T6" fmla="*/ 0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88" name="Freeform 53"/>
              <p:cNvSpPr>
                <a:spLocks/>
              </p:cNvSpPr>
              <p:nvPr/>
            </p:nvSpPr>
            <p:spPr bwMode="auto">
              <a:xfrm>
                <a:off x="4359" y="1327"/>
                <a:ext cx="10" cy="4"/>
              </a:xfrm>
              <a:custGeom>
                <a:avLst/>
                <a:gdLst>
                  <a:gd name="T0" fmla="*/ 1 w 10"/>
                  <a:gd name="T1" fmla="*/ 1 h 4"/>
                  <a:gd name="T2" fmla="*/ 2 w 10"/>
                  <a:gd name="T3" fmla="*/ 1 h 4"/>
                  <a:gd name="T4" fmla="*/ 2 w 10"/>
                  <a:gd name="T5" fmla="*/ 1 h 4"/>
                  <a:gd name="T6" fmla="*/ 2 w 10"/>
                  <a:gd name="T7" fmla="*/ 1 h 4"/>
                  <a:gd name="T8" fmla="*/ 2 w 10"/>
                  <a:gd name="T9" fmla="*/ 1 h 4"/>
                  <a:gd name="T10" fmla="*/ 3 w 10"/>
                  <a:gd name="T11" fmla="*/ 1 h 4"/>
                  <a:gd name="T12" fmla="*/ 3 w 10"/>
                  <a:gd name="T13" fmla="*/ 1 h 4"/>
                  <a:gd name="T14" fmla="*/ 3 w 10"/>
                  <a:gd name="T15" fmla="*/ 1 h 4"/>
                  <a:gd name="T16" fmla="*/ 4 w 10"/>
                  <a:gd name="T17" fmla="*/ 1 h 4"/>
                  <a:gd name="T18" fmla="*/ 4 w 10"/>
                  <a:gd name="T19" fmla="*/ 1 h 4"/>
                  <a:gd name="T20" fmla="*/ 4 w 10"/>
                  <a:gd name="T21" fmla="*/ 1 h 4"/>
                  <a:gd name="T22" fmla="*/ 5 w 10"/>
                  <a:gd name="T23" fmla="*/ 1 h 4"/>
                  <a:gd name="T24" fmla="*/ 5 w 10"/>
                  <a:gd name="T25" fmla="*/ 0 h 4"/>
                  <a:gd name="T26" fmla="*/ 5 w 10"/>
                  <a:gd name="T27" fmla="*/ 0 h 4"/>
                  <a:gd name="T28" fmla="*/ 6 w 10"/>
                  <a:gd name="T29" fmla="*/ 0 h 4"/>
                  <a:gd name="T30" fmla="*/ 6 w 10"/>
                  <a:gd name="T31" fmla="*/ 1 h 4"/>
                  <a:gd name="T32" fmla="*/ 7 w 10"/>
                  <a:gd name="T33" fmla="*/ 1 h 4"/>
                  <a:gd name="T34" fmla="*/ 7 w 10"/>
                  <a:gd name="T35" fmla="*/ 1 h 4"/>
                  <a:gd name="T36" fmla="*/ 7 w 10"/>
                  <a:gd name="T37" fmla="*/ 1 h 4"/>
                  <a:gd name="T38" fmla="*/ 8 w 10"/>
                  <a:gd name="T39" fmla="*/ 1 h 4"/>
                  <a:gd name="T40" fmla="*/ 8 w 10"/>
                  <a:gd name="T41" fmla="*/ 1 h 4"/>
                  <a:gd name="T42" fmla="*/ 9 w 10"/>
                  <a:gd name="T43" fmla="*/ 2 h 4"/>
                  <a:gd name="T44" fmla="*/ 10 w 10"/>
                  <a:gd name="T45" fmla="*/ 2 h 4"/>
                  <a:gd name="T46" fmla="*/ 10 w 10"/>
                  <a:gd name="T47" fmla="*/ 2 h 4"/>
                  <a:gd name="T48" fmla="*/ 10 w 10"/>
                  <a:gd name="T49" fmla="*/ 3 h 4"/>
                  <a:gd name="T50" fmla="*/ 10 w 10"/>
                  <a:gd name="T51" fmla="*/ 3 h 4"/>
                  <a:gd name="T52" fmla="*/ 9 w 10"/>
                  <a:gd name="T53" fmla="*/ 4 h 4"/>
                  <a:gd name="T54" fmla="*/ 8 w 10"/>
                  <a:gd name="T55" fmla="*/ 4 h 4"/>
                  <a:gd name="T56" fmla="*/ 8 w 10"/>
                  <a:gd name="T57" fmla="*/ 4 h 4"/>
                  <a:gd name="T58" fmla="*/ 7 w 10"/>
                  <a:gd name="T59" fmla="*/ 4 h 4"/>
                  <a:gd name="T60" fmla="*/ 7 w 10"/>
                  <a:gd name="T61" fmla="*/ 3 h 4"/>
                  <a:gd name="T62" fmla="*/ 7 w 10"/>
                  <a:gd name="T63" fmla="*/ 3 h 4"/>
                  <a:gd name="T64" fmla="*/ 6 w 10"/>
                  <a:gd name="T65" fmla="*/ 3 h 4"/>
                  <a:gd name="T66" fmla="*/ 6 w 10"/>
                  <a:gd name="T67" fmla="*/ 3 h 4"/>
                  <a:gd name="T68" fmla="*/ 6 w 10"/>
                  <a:gd name="T69" fmla="*/ 3 h 4"/>
                  <a:gd name="T70" fmla="*/ 5 w 10"/>
                  <a:gd name="T71" fmla="*/ 3 h 4"/>
                  <a:gd name="T72" fmla="*/ 5 w 10"/>
                  <a:gd name="T73" fmla="*/ 3 h 4"/>
                  <a:gd name="T74" fmla="*/ 5 w 10"/>
                  <a:gd name="T75" fmla="*/ 3 h 4"/>
                  <a:gd name="T76" fmla="*/ 4 w 10"/>
                  <a:gd name="T77" fmla="*/ 3 h 4"/>
                  <a:gd name="T78" fmla="*/ 4 w 10"/>
                  <a:gd name="T79" fmla="*/ 3 h 4"/>
                  <a:gd name="T80" fmla="*/ 4 w 10"/>
                  <a:gd name="T81" fmla="*/ 3 h 4"/>
                  <a:gd name="T82" fmla="*/ 4 w 10"/>
                  <a:gd name="T83" fmla="*/ 3 h 4"/>
                  <a:gd name="T84" fmla="*/ 3 w 10"/>
                  <a:gd name="T85" fmla="*/ 3 h 4"/>
                  <a:gd name="T86" fmla="*/ 3 w 10"/>
                  <a:gd name="T87" fmla="*/ 3 h 4"/>
                  <a:gd name="T88" fmla="*/ 3 w 10"/>
                  <a:gd name="T89" fmla="*/ 3 h 4"/>
                  <a:gd name="T90" fmla="*/ 2 w 10"/>
                  <a:gd name="T91" fmla="*/ 3 h 4"/>
                  <a:gd name="T92" fmla="*/ 2 w 10"/>
                  <a:gd name="T93" fmla="*/ 3 h 4"/>
                  <a:gd name="T94" fmla="*/ 1 w 10"/>
                  <a:gd name="T95" fmla="*/ 3 h 4"/>
                  <a:gd name="T96" fmla="*/ 1 w 10"/>
                  <a:gd name="T97" fmla="*/ 3 h 4"/>
                  <a:gd name="T98" fmla="*/ 0 w 10"/>
                  <a:gd name="T99" fmla="*/ 3 h 4"/>
                  <a:gd name="T100" fmla="*/ 0 w 10"/>
                  <a:gd name="T101" fmla="*/ 3 h 4"/>
                  <a:gd name="T102" fmla="*/ 0 w 10"/>
                  <a:gd name="T103" fmla="*/ 2 h 4"/>
                  <a:gd name="T104" fmla="*/ 0 w 10"/>
                  <a:gd name="T105" fmla="*/ 2 h 4"/>
                  <a:gd name="T106" fmla="*/ 1 w 10"/>
                  <a:gd name="T10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" h="4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9" y="3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89" name="Freeform 54"/>
              <p:cNvSpPr>
                <a:spLocks/>
              </p:cNvSpPr>
              <p:nvPr/>
            </p:nvSpPr>
            <p:spPr bwMode="auto">
              <a:xfrm>
                <a:off x="4368" y="1351"/>
                <a:ext cx="13" cy="4"/>
              </a:xfrm>
              <a:custGeom>
                <a:avLst/>
                <a:gdLst>
                  <a:gd name="T0" fmla="*/ 6 w 13"/>
                  <a:gd name="T1" fmla="*/ 0 h 4"/>
                  <a:gd name="T2" fmla="*/ 13 w 13"/>
                  <a:gd name="T3" fmla="*/ 2 h 4"/>
                  <a:gd name="T4" fmla="*/ 4 w 13"/>
                  <a:gd name="T5" fmla="*/ 4 h 4"/>
                  <a:gd name="T6" fmla="*/ 0 w 13"/>
                  <a:gd name="T7" fmla="*/ 0 h 4"/>
                  <a:gd name="T8" fmla="*/ 6 w 1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6" y="0"/>
                    </a:moveTo>
                    <a:lnTo>
                      <a:pt x="13" y="2"/>
                    </a:lnTo>
                    <a:lnTo>
                      <a:pt x="4" y="4"/>
                    </a:lnTo>
                    <a:lnTo>
                      <a:pt x="0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90" name="Freeform 55"/>
              <p:cNvSpPr>
                <a:spLocks/>
              </p:cNvSpPr>
              <p:nvPr/>
            </p:nvSpPr>
            <p:spPr bwMode="auto">
              <a:xfrm>
                <a:off x="4369" y="1351"/>
                <a:ext cx="11" cy="3"/>
              </a:xfrm>
              <a:custGeom>
                <a:avLst/>
                <a:gdLst>
                  <a:gd name="T0" fmla="*/ 5 w 11"/>
                  <a:gd name="T1" fmla="*/ 0 h 3"/>
                  <a:gd name="T2" fmla="*/ 11 w 11"/>
                  <a:gd name="T3" fmla="*/ 2 h 3"/>
                  <a:gd name="T4" fmla="*/ 3 w 11"/>
                  <a:gd name="T5" fmla="*/ 3 h 3"/>
                  <a:gd name="T6" fmla="*/ 0 w 11"/>
                  <a:gd name="T7" fmla="*/ 1 h 3"/>
                  <a:gd name="T8" fmla="*/ 5 w 1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">
                    <a:moveTo>
                      <a:pt x="5" y="0"/>
                    </a:moveTo>
                    <a:lnTo>
                      <a:pt x="11" y="2"/>
                    </a:lnTo>
                    <a:lnTo>
                      <a:pt x="3" y="3"/>
                    </a:lnTo>
                    <a:lnTo>
                      <a:pt x="0" y="1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91" name="Freeform 56"/>
              <p:cNvSpPr>
                <a:spLocks/>
              </p:cNvSpPr>
              <p:nvPr/>
            </p:nvSpPr>
            <p:spPr bwMode="auto">
              <a:xfrm>
                <a:off x="4354" y="1340"/>
                <a:ext cx="21" cy="13"/>
              </a:xfrm>
              <a:custGeom>
                <a:avLst/>
                <a:gdLst>
                  <a:gd name="T0" fmla="*/ 1 w 21"/>
                  <a:gd name="T1" fmla="*/ 2 h 13"/>
                  <a:gd name="T2" fmla="*/ 2 w 21"/>
                  <a:gd name="T3" fmla="*/ 1 h 13"/>
                  <a:gd name="T4" fmla="*/ 3 w 21"/>
                  <a:gd name="T5" fmla="*/ 1 h 13"/>
                  <a:gd name="T6" fmla="*/ 3 w 21"/>
                  <a:gd name="T7" fmla="*/ 1 h 13"/>
                  <a:gd name="T8" fmla="*/ 4 w 21"/>
                  <a:gd name="T9" fmla="*/ 0 h 13"/>
                  <a:gd name="T10" fmla="*/ 4 w 21"/>
                  <a:gd name="T11" fmla="*/ 0 h 13"/>
                  <a:gd name="T12" fmla="*/ 5 w 21"/>
                  <a:gd name="T13" fmla="*/ 0 h 13"/>
                  <a:gd name="T14" fmla="*/ 5 w 21"/>
                  <a:gd name="T15" fmla="*/ 0 h 13"/>
                  <a:gd name="T16" fmla="*/ 6 w 21"/>
                  <a:gd name="T17" fmla="*/ 0 h 13"/>
                  <a:gd name="T18" fmla="*/ 6 w 21"/>
                  <a:gd name="T19" fmla="*/ 0 h 13"/>
                  <a:gd name="T20" fmla="*/ 7 w 21"/>
                  <a:gd name="T21" fmla="*/ 0 h 13"/>
                  <a:gd name="T22" fmla="*/ 8 w 21"/>
                  <a:gd name="T23" fmla="*/ 0 h 13"/>
                  <a:gd name="T24" fmla="*/ 9 w 21"/>
                  <a:gd name="T25" fmla="*/ 0 h 13"/>
                  <a:gd name="T26" fmla="*/ 10 w 21"/>
                  <a:gd name="T27" fmla="*/ 0 h 13"/>
                  <a:gd name="T28" fmla="*/ 11 w 21"/>
                  <a:gd name="T29" fmla="*/ 0 h 13"/>
                  <a:gd name="T30" fmla="*/ 11 w 21"/>
                  <a:gd name="T31" fmla="*/ 0 h 13"/>
                  <a:gd name="T32" fmla="*/ 12 w 21"/>
                  <a:gd name="T33" fmla="*/ 0 h 13"/>
                  <a:gd name="T34" fmla="*/ 12 w 21"/>
                  <a:gd name="T35" fmla="*/ 0 h 13"/>
                  <a:gd name="T36" fmla="*/ 13 w 21"/>
                  <a:gd name="T37" fmla="*/ 0 h 13"/>
                  <a:gd name="T38" fmla="*/ 14 w 21"/>
                  <a:gd name="T39" fmla="*/ 0 h 13"/>
                  <a:gd name="T40" fmla="*/ 14 w 21"/>
                  <a:gd name="T41" fmla="*/ 1 h 13"/>
                  <a:gd name="T42" fmla="*/ 15 w 21"/>
                  <a:gd name="T43" fmla="*/ 1 h 13"/>
                  <a:gd name="T44" fmla="*/ 15 w 21"/>
                  <a:gd name="T45" fmla="*/ 2 h 13"/>
                  <a:gd name="T46" fmla="*/ 15 w 21"/>
                  <a:gd name="T47" fmla="*/ 2 h 13"/>
                  <a:gd name="T48" fmla="*/ 16 w 21"/>
                  <a:gd name="T49" fmla="*/ 2 h 13"/>
                  <a:gd name="T50" fmla="*/ 17 w 21"/>
                  <a:gd name="T51" fmla="*/ 4 h 13"/>
                  <a:gd name="T52" fmla="*/ 18 w 21"/>
                  <a:gd name="T53" fmla="*/ 6 h 13"/>
                  <a:gd name="T54" fmla="*/ 19 w 21"/>
                  <a:gd name="T55" fmla="*/ 8 h 13"/>
                  <a:gd name="T56" fmla="*/ 21 w 21"/>
                  <a:gd name="T57" fmla="*/ 11 h 13"/>
                  <a:gd name="T58" fmla="*/ 18 w 21"/>
                  <a:gd name="T59" fmla="*/ 12 h 13"/>
                  <a:gd name="T60" fmla="*/ 18 w 21"/>
                  <a:gd name="T61" fmla="*/ 12 h 13"/>
                  <a:gd name="T62" fmla="*/ 18 w 21"/>
                  <a:gd name="T63" fmla="*/ 13 h 13"/>
                  <a:gd name="T64" fmla="*/ 18 w 21"/>
                  <a:gd name="T65" fmla="*/ 13 h 13"/>
                  <a:gd name="T66" fmla="*/ 17 w 21"/>
                  <a:gd name="T67" fmla="*/ 13 h 13"/>
                  <a:gd name="T68" fmla="*/ 17 w 21"/>
                  <a:gd name="T69" fmla="*/ 12 h 13"/>
                  <a:gd name="T70" fmla="*/ 17 w 21"/>
                  <a:gd name="T71" fmla="*/ 10 h 13"/>
                  <a:gd name="T72" fmla="*/ 16 w 21"/>
                  <a:gd name="T73" fmla="*/ 10 h 13"/>
                  <a:gd name="T74" fmla="*/ 16 w 21"/>
                  <a:gd name="T75" fmla="*/ 9 h 13"/>
                  <a:gd name="T76" fmla="*/ 15 w 21"/>
                  <a:gd name="T77" fmla="*/ 7 h 13"/>
                  <a:gd name="T78" fmla="*/ 14 w 21"/>
                  <a:gd name="T79" fmla="*/ 6 h 13"/>
                  <a:gd name="T80" fmla="*/ 14 w 21"/>
                  <a:gd name="T81" fmla="*/ 10 h 13"/>
                  <a:gd name="T82" fmla="*/ 3 w 21"/>
                  <a:gd name="T83" fmla="*/ 6 h 13"/>
                  <a:gd name="T84" fmla="*/ 3 w 21"/>
                  <a:gd name="T85" fmla="*/ 7 h 13"/>
                  <a:gd name="T86" fmla="*/ 3 w 21"/>
                  <a:gd name="T87" fmla="*/ 11 h 13"/>
                  <a:gd name="T88" fmla="*/ 0 w 21"/>
                  <a:gd name="T89" fmla="*/ 11 h 13"/>
                  <a:gd name="T90" fmla="*/ 0 w 21"/>
                  <a:gd name="T91" fmla="*/ 9 h 13"/>
                  <a:gd name="T92" fmla="*/ 0 w 21"/>
                  <a:gd name="T93" fmla="*/ 7 h 13"/>
                  <a:gd name="T94" fmla="*/ 0 w 21"/>
                  <a:gd name="T95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1" h="13">
                    <a:moveTo>
                      <a:pt x="1" y="2"/>
                    </a:moveTo>
                    <a:lnTo>
                      <a:pt x="1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6" y="3"/>
                    </a:lnTo>
                    <a:lnTo>
                      <a:pt x="17" y="4"/>
                    </a:lnTo>
                    <a:lnTo>
                      <a:pt x="17" y="5"/>
                    </a:lnTo>
                    <a:lnTo>
                      <a:pt x="18" y="6"/>
                    </a:lnTo>
                    <a:lnTo>
                      <a:pt x="18" y="7"/>
                    </a:lnTo>
                    <a:lnTo>
                      <a:pt x="19" y="8"/>
                    </a:lnTo>
                    <a:lnTo>
                      <a:pt x="19" y="9"/>
                    </a:lnTo>
                    <a:lnTo>
                      <a:pt x="21" y="11"/>
                    </a:lnTo>
                    <a:lnTo>
                      <a:pt x="19" y="13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8" y="12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8" y="13"/>
                    </a:lnTo>
                    <a:lnTo>
                      <a:pt x="17" y="13"/>
                    </a:lnTo>
                    <a:lnTo>
                      <a:pt x="17" y="13"/>
                    </a:lnTo>
                    <a:lnTo>
                      <a:pt x="17" y="12"/>
                    </a:lnTo>
                    <a:lnTo>
                      <a:pt x="17" y="12"/>
                    </a:lnTo>
                    <a:lnTo>
                      <a:pt x="17" y="11"/>
                    </a:lnTo>
                    <a:lnTo>
                      <a:pt x="17" y="10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8"/>
                    </a:lnTo>
                    <a:lnTo>
                      <a:pt x="15" y="7"/>
                    </a:lnTo>
                    <a:lnTo>
                      <a:pt x="15" y="7"/>
                    </a:lnTo>
                    <a:lnTo>
                      <a:pt x="14" y="6"/>
                    </a:lnTo>
                    <a:lnTo>
                      <a:pt x="13" y="5"/>
                    </a:lnTo>
                    <a:lnTo>
                      <a:pt x="14" y="10"/>
                    </a:lnTo>
                    <a:lnTo>
                      <a:pt x="3" y="11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3" y="7"/>
                    </a:lnTo>
                    <a:lnTo>
                      <a:pt x="3" y="9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92" name="Freeform 57"/>
              <p:cNvSpPr>
                <a:spLocks/>
              </p:cNvSpPr>
              <p:nvPr/>
            </p:nvSpPr>
            <p:spPr bwMode="auto">
              <a:xfrm>
                <a:off x="4371" y="1349"/>
                <a:ext cx="3" cy="3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1 h 3"/>
                  <a:gd name="T4" fmla="*/ 0 w 3"/>
                  <a:gd name="T5" fmla="*/ 2 h 3"/>
                  <a:gd name="T6" fmla="*/ 1 w 3"/>
                  <a:gd name="T7" fmla="*/ 3 h 3"/>
                  <a:gd name="T8" fmla="*/ 1 w 3"/>
                  <a:gd name="T9" fmla="*/ 3 h 3"/>
                  <a:gd name="T10" fmla="*/ 1 w 3"/>
                  <a:gd name="T11" fmla="*/ 3 h 3"/>
                  <a:gd name="T12" fmla="*/ 1 w 3"/>
                  <a:gd name="T13" fmla="*/ 3 h 3"/>
                  <a:gd name="T14" fmla="*/ 1 w 3"/>
                  <a:gd name="T15" fmla="*/ 2 h 3"/>
                  <a:gd name="T16" fmla="*/ 1 w 3"/>
                  <a:gd name="T17" fmla="*/ 2 h 3"/>
                  <a:gd name="T18" fmla="*/ 2 w 3"/>
                  <a:gd name="T19" fmla="*/ 3 h 3"/>
                  <a:gd name="T20" fmla="*/ 3 w 3"/>
                  <a:gd name="T21" fmla="*/ 2 h 3"/>
                  <a:gd name="T22" fmla="*/ 2 w 3"/>
                  <a:gd name="T23" fmla="*/ 0 h 3"/>
                  <a:gd name="T24" fmla="*/ 0 w 3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93" name="Freeform 58"/>
              <p:cNvSpPr>
                <a:spLocks/>
              </p:cNvSpPr>
              <p:nvPr/>
            </p:nvSpPr>
            <p:spPr bwMode="auto">
              <a:xfrm>
                <a:off x="4354" y="1341"/>
                <a:ext cx="18" cy="10"/>
              </a:xfrm>
              <a:custGeom>
                <a:avLst/>
                <a:gdLst>
                  <a:gd name="T0" fmla="*/ 14 w 18"/>
                  <a:gd name="T1" fmla="*/ 0 h 10"/>
                  <a:gd name="T2" fmla="*/ 13 w 18"/>
                  <a:gd name="T3" fmla="*/ 0 h 10"/>
                  <a:gd name="T4" fmla="*/ 13 w 18"/>
                  <a:gd name="T5" fmla="*/ 0 h 10"/>
                  <a:gd name="T6" fmla="*/ 12 w 18"/>
                  <a:gd name="T7" fmla="*/ 0 h 10"/>
                  <a:gd name="T8" fmla="*/ 11 w 18"/>
                  <a:gd name="T9" fmla="*/ 0 h 10"/>
                  <a:gd name="T10" fmla="*/ 6 w 18"/>
                  <a:gd name="T11" fmla="*/ 0 h 10"/>
                  <a:gd name="T12" fmla="*/ 4 w 18"/>
                  <a:gd name="T13" fmla="*/ 0 h 10"/>
                  <a:gd name="T14" fmla="*/ 4 w 18"/>
                  <a:gd name="T15" fmla="*/ 0 h 10"/>
                  <a:gd name="T16" fmla="*/ 3 w 18"/>
                  <a:gd name="T17" fmla="*/ 0 h 10"/>
                  <a:gd name="T18" fmla="*/ 2 w 18"/>
                  <a:gd name="T19" fmla="*/ 1 h 10"/>
                  <a:gd name="T20" fmla="*/ 1 w 18"/>
                  <a:gd name="T21" fmla="*/ 3 h 10"/>
                  <a:gd name="T22" fmla="*/ 0 w 18"/>
                  <a:gd name="T23" fmla="*/ 5 h 10"/>
                  <a:gd name="T24" fmla="*/ 0 w 18"/>
                  <a:gd name="T25" fmla="*/ 8 h 10"/>
                  <a:gd name="T26" fmla="*/ 1 w 18"/>
                  <a:gd name="T27" fmla="*/ 9 h 10"/>
                  <a:gd name="T28" fmla="*/ 2 w 18"/>
                  <a:gd name="T29" fmla="*/ 9 h 10"/>
                  <a:gd name="T30" fmla="*/ 2 w 18"/>
                  <a:gd name="T31" fmla="*/ 6 h 10"/>
                  <a:gd name="T32" fmla="*/ 3 w 18"/>
                  <a:gd name="T33" fmla="*/ 4 h 10"/>
                  <a:gd name="T34" fmla="*/ 3 w 18"/>
                  <a:gd name="T35" fmla="*/ 4 h 10"/>
                  <a:gd name="T36" fmla="*/ 4 w 18"/>
                  <a:gd name="T37" fmla="*/ 4 h 10"/>
                  <a:gd name="T38" fmla="*/ 4 w 18"/>
                  <a:gd name="T39" fmla="*/ 9 h 10"/>
                  <a:gd name="T40" fmla="*/ 5 w 18"/>
                  <a:gd name="T41" fmla="*/ 9 h 10"/>
                  <a:gd name="T42" fmla="*/ 6 w 18"/>
                  <a:gd name="T43" fmla="*/ 9 h 10"/>
                  <a:gd name="T44" fmla="*/ 8 w 18"/>
                  <a:gd name="T45" fmla="*/ 9 h 10"/>
                  <a:gd name="T46" fmla="*/ 9 w 18"/>
                  <a:gd name="T47" fmla="*/ 9 h 10"/>
                  <a:gd name="T48" fmla="*/ 11 w 18"/>
                  <a:gd name="T49" fmla="*/ 9 h 10"/>
                  <a:gd name="T50" fmla="*/ 12 w 18"/>
                  <a:gd name="T51" fmla="*/ 8 h 10"/>
                  <a:gd name="T52" fmla="*/ 13 w 18"/>
                  <a:gd name="T53" fmla="*/ 8 h 10"/>
                  <a:gd name="T54" fmla="*/ 12 w 18"/>
                  <a:gd name="T55" fmla="*/ 4 h 10"/>
                  <a:gd name="T56" fmla="*/ 13 w 18"/>
                  <a:gd name="T57" fmla="*/ 4 h 10"/>
                  <a:gd name="T58" fmla="*/ 14 w 18"/>
                  <a:gd name="T59" fmla="*/ 4 h 10"/>
                  <a:gd name="T60" fmla="*/ 15 w 18"/>
                  <a:gd name="T61" fmla="*/ 6 h 10"/>
                  <a:gd name="T62" fmla="*/ 17 w 18"/>
                  <a:gd name="T63" fmla="*/ 8 h 10"/>
                  <a:gd name="T64" fmla="*/ 18 w 18"/>
                  <a:gd name="T65" fmla="*/ 6 h 10"/>
                  <a:gd name="T66" fmla="*/ 16 w 18"/>
                  <a:gd name="T67" fmla="*/ 3 h 10"/>
                  <a:gd name="T68" fmla="*/ 15 w 18"/>
                  <a:gd name="T69" fmla="*/ 1 h 10"/>
                  <a:gd name="T70" fmla="*/ 14 w 18"/>
                  <a:gd name="T7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" h="10">
                    <a:moveTo>
                      <a:pt x="14" y="0"/>
                    </a:moveTo>
                    <a:lnTo>
                      <a:pt x="14" y="0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4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2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2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4" y="4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7"/>
                    </a:lnTo>
                    <a:lnTo>
                      <a:pt x="17" y="8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7" y="4"/>
                    </a:lnTo>
                    <a:lnTo>
                      <a:pt x="16" y="3"/>
                    </a:lnTo>
                    <a:lnTo>
                      <a:pt x="15" y="2"/>
                    </a:lnTo>
                    <a:lnTo>
                      <a:pt x="15" y="1"/>
                    </a:lnTo>
                    <a:lnTo>
                      <a:pt x="14" y="1"/>
                    </a:lnTo>
                    <a:lnTo>
                      <a:pt x="14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59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94" name="Freeform 59"/>
              <p:cNvSpPr>
                <a:spLocks/>
              </p:cNvSpPr>
              <p:nvPr/>
            </p:nvSpPr>
            <p:spPr bwMode="auto">
              <a:xfrm>
                <a:off x="4359" y="1340"/>
                <a:ext cx="7" cy="5"/>
              </a:xfrm>
              <a:custGeom>
                <a:avLst/>
                <a:gdLst>
                  <a:gd name="T0" fmla="*/ 1 w 7"/>
                  <a:gd name="T1" fmla="*/ 2 h 5"/>
                  <a:gd name="T2" fmla="*/ 0 w 7"/>
                  <a:gd name="T3" fmla="*/ 1 h 5"/>
                  <a:gd name="T4" fmla="*/ 1 w 7"/>
                  <a:gd name="T5" fmla="*/ 0 h 5"/>
                  <a:gd name="T6" fmla="*/ 1 w 7"/>
                  <a:gd name="T7" fmla="*/ 0 h 5"/>
                  <a:gd name="T8" fmla="*/ 0 w 7"/>
                  <a:gd name="T9" fmla="*/ 1 h 5"/>
                  <a:gd name="T10" fmla="*/ 1 w 7"/>
                  <a:gd name="T11" fmla="*/ 2 h 5"/>
                  <a:gd name="T12" fmla="*/ 1 w 7"/>
                  <a:gd name="T13" fmla="*/ 2 h 5"/>
                  <a:gd name="T14" fmla="*/ 1 w 7"/>
                  <a:gd name="T15" fmla="*/ 2 h 5"/>
                  <a:gd name="T16" fmla="*/ 1 w 7"/>
                  <a:gd name="T17" fmla="*/ 2 h 5"/>
                  <a:gd name="T18" fmla="*/ 1 w 7"/>
                  <a:gd name="T19" fmla="*/ 3 h 5"/>
                  <a:gd name="T20" fmla="*/ 4 w 7"/>
                  <a:gd name="T21" fmla="*/ 5 h 5"/>
                  <a:gd name="T22" fmla="*/ 6 w 7"/>
                  <a:gd name="T23" fmla="*/ 3 h 5"/>
                  <a:gd name="T24" fmla="*/ 6 w 7"/>
                  <a:gd name="T25" fmla="*/ 2 h 5"/>
                  <a:gd name="T26" fmla="*/ 6 w 7"/>
                  <a:gd name="T27" fmla="*/ 1 h 5"/>
                  <a:gd name="T28" fmla="*/ 6 w 7"/>
                  <a:gd name="T29" fmla="*/ 0 h 5"/>
                  <a:gd name="T30" fmla="*/ 6 w 7"/>
                  <a:gd name="T31" fmla="*/ 0 h 5"/>
                  <a:gd name="T32" fmla="*/ 7 w 7"/>
                  <a:gd name="T33" fmla="*/ 1 h 5"/>
                  <a:gd name="T34" fmla="*/ 6 w 7"/>
                  <a:gd name="T35" fmla="*/ 2 h 5"/>
                  <a:gd name="T36" fmla="*/ 7 w 7"/>
                  <a:gd name="T37" fmla="*/ 3 h 5"/>
                  <a:gd name="T38" fmla="*/ 4 w 7"/>
                  <a:gd name="T39" fmla="*/ 5 h 5"/>
                  <a:gd name="T40" fmla="*/ 0 w 7"/>
                  <a:gd name="T41" fmla="*/ 3 h 5"/>
                  <a:gd name="T42" fmla="*/ 1 w 7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5">
                    <a:moveTo>
                      <a:pt x="1" y="2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4" y="5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1"/>
                    </a:lnTo>
                    <a:lnTo>
                      <a:pt x="6" y="2"/>
                    </a:lnTo>
                    <a:lnTo>
                      <a:pt x="7" y="3"/>
                    </a:lnTo>
                    <a:lnTo>
                      <a:pt x="4" y="5"/>
                    </a:lnTo>
                    <a:lnTo>
                      <a:pt x="0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95" name="Freeform 60"/>
              <p:cNvSpPr>
                <a:spLocks/>
              </p:cNvSpPr>
              <p:nvPr/>
            </p:nvSpPr>
            <p:spPr bwMode="auto">
              <a:xfrm>
                <a:off x="4361" y="1341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0 h 3"/>
                  <a:gd name="T4" fmla="*/ 2 w 3"/>
                  <a:gd name="T5" fmla="*/ 3 h 3"/>
                  <a:gd name="T6" fmla="*/ 3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96" name="Freeform 61"/>
              <p:cNvSpPr>
                <a:spLocks/>
              </p:cNvSpPr>
              <p:nvPr/>
            </p:nvSpPr>
            <p:spPr bwMode="auto">
              <a:xfrm>
                <a:off x="4362" y="1340"/>
                <a:ext cx="1" cy="5"/>
              </a:xfrm>
              <a:custGeom>
                <a:avLst/>
                <a:gdLst>
                  <a:gd name="T0" fmla="*/ 1 w 1"/>
                  <a:gd name="T1" fmla="*/ 5 h 5"/>
                  <a:gd name="T2" fmla="*/ 0 w 1"/>
                  <a:gd name="T3" fmla="*/ 3 h 5"/>
                  <a:gd name="T4" fmla="*/ 0 w 1"/>
                  <a:gd name="T5" fmla="*/ 1 h 5"/>
                  <a:gd name="T6" fmla="*/ 0 w 1"/>
                  <a:gd name="T7" fmla="*/ 1 h 5"/>
                  <a:gd name="T8" fmla="*/ 0 w 1"/>
                  <a:gd name="T9" fmla="*/ 1 h 5"/>
                  <a:gd name="T10" fmla="*/ 0 w 1"/>
                  <a:gd name="T11" fmla="*/ 1 h 5"/>
                  <a:gd name="T12" fmla="*/ 0 w 1"/>
                  <a:gd name="T13" fmla="*/ 1 h 5"/>
                  <a:gd name="T14" fmla="*/ 0 w 1"/>
                  <a:gd name="T15" fmla="*/ 1 h 5"/>
                  <a:gd name="T16" fmla="*/ 0 w 1"/>
                  <a:gd name="T17" fmla="*/ 0 h 5"/>
                  <a:gd name="T18" fmla="*/ 0 w 1"/>
                  <a:gd name="T19" fmla="*/ 0 h 5"/>
                  <a:gd name="T20" fmla="*/ 1 w 1"/>
                  <a:gd name="T21" fmla="*/ 0 h 5"/>
                  <a:gd name="T22" fmla="*/ 1 w 1"/>
                  <a:gd name="T23" fmla="*/ 0 h 5"/>
                  <a:gd name="T24" fmla="*/ 1 w 1"/>
                  <a:gd name="T25" fmla="*/ 0 h 5"/>
                  <a:gd name="T26" fmla="*/ 1 w 1"/>
                  <a:gd name="T27" fmla="*/ 1 h 5"/>
                  <a:gd name="T28" fmla="*/ 1 w 1"/>
                  <a:gd name="T29" fmla="*/ 1 h 5"/>
                  <a:gd name="T30" fmla="*/ 1 w 1"/>
                  <a:gd name="T31" fmla="*/ 1 h 5"/>
                  <a:gd name="T32" fmla="*/ 1 w 1"/>
                  <a:gd name="T33" fmla="*/ 1 h 5"/>
                  <a:gd name="T34" fmla="*/ 1 w 1"/>
                  <a:gd name="T35" fmla="*/ 1 h 5"/>
                  <a:gd name="T36" fmla="*/ 1 w 1"/>
                  <a:gd name="T37" fmla="*/ 1 h 5"/>
                  <a:gd name="T38" fmla="*/ 1 w 1"/>
                  <a:gd name="T39" fmla="*/ 3 h 5"/>
                  <a:gd name="T40" fmla="*/ 1 w 1"/>
                  <a:gd name="T4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97" name="Freeform 62"/>
              <p:cNvSpPr>
                <a:spLocks/>
              </p:cNvSpPr>
              <p:nvPr/>
            </p:nvSpPr>
            <p:spPr bwMode="auto">
              <a:xfrm>
                <a:off x="4362" y="134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1 w 1"/>
                  <a:gd name="T19" fmla="*/ 0 h 1"/>
                  <a:gd name="T20" fmla="*/ 1 w 1"/>
                  <a:gd name="T21" fmla="*/ 0 h 1"/>
                  <a:gd name="T22" fmla="*/ 0 w 1"/>
                  <a:gd name="T23" fmla="*/ 0 h 1"/>
                  <a:gd name="T24" fmla="*/ 0 w 1"/>
                  <a:gd name="T25" fmla="*/ 1 h 1"/>
                  <a:gd name="T26" fmla="*/ 0 w 1"/>
                  <a:gd name="T27" fmla="*/ 1 h 1"/>
                  <a:gd name="T28" fmla="*/ 1 w 1"/>
                  <a:gd name="T29" fmla="*/ 1 h 1"/>
                  <a:gd name="T30" fmla="*/ 1 w 1"/>
                  <a:gd name="T31" fmla="*/ 1 h 1"/>
                  <a:gd name="T32" fmla="*/ 1 w 1"/>
                  <a:gd name="T3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98" name="Freeform 63"/>
              <p:cNvSpPr>
                <a:spLocks/>
              </p:cNvSpPr>
              <p:nvPr/>
            </p:nvSpPr>
            <p:spPr bwMode="auto">
              <a:xfrm>
                <a:off x="4362" y="134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1 w 1"/>
                  <a:gd name="T17" fmla="*/ 0 h 1"/>
                  <a:gd name="T18" fmla="*/ 1 w 1"/>
                  <a:gd name="T19" fmla="*/ 0 h 1"/>
                  <a:gd name="T20" fmla="*/ 1 w 1"/>
                  <a:gd name="T21" fmla="*/ 0 h 1"/>
                  <a:gd name="T22" fmla="*/ 0 w 1"/>
                  <a:gd name="T23" fmla="*/ 0 h 1"/>
                  <a:gd name="T24" fmla="*/ 0 w 1"/>
                  <a:gd name="T25" fmla="*/ 0 h 1"/>
                  <a:gd name="T26" fmla="*/ 0 w 1"/>
                  <a:gd name="T27" fmla="*/ 1 h 1"/>
                  <a:gd name="T28" fmla="*/ 1 w 1"/>
                  <a:gd name="T29" fmla="*/ 1 h 1"/>
                  <a:gd name="T30" fmla="*/ 1 w 1"/>
                  <a:gd name="T31" fmla="*/ 1 h 1"/>
                  <a:gd name="T32" fmla="*/ 1 w 1"/>
                  <a:gd name="T3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99" name="Freeform 64"/>
              <p:cNvSpPr>
                <a:spLocks/>
              </p:cNvSpPr>
              <p:nvPr/>
            </p:nvSpPr>
            <p:spPr bwMode="auto">
              <a:xfrm>
                <a:off x="4363" y="1332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1 w 3"/>
                  <a:gd name="T3" fmla="*/ 0 h 3"/>
                  <a:gd name="T4" fmla="*/ 1 w 3"/>
                  <a:gd name="T5" fmla="*/ 0 h 3"/>
                  <a:gd name="T6" fmla="*/ 3 w 3"/>
                  <a:gd name="T7" fmla="*/ 3 h 3"/>
                  <a:gd name="T8" fmla="*/ 0 w 3"/>
                  <a:gd name="T9" fmla="*/ 3 h 3"/>
                  <a:gd name="T10" fmla="*/ 0 w 3"/>
                  <a:gd name="T11" fmla="*/ 2 h 3"/>
                  <a:gd name="T12" fmla="*/ 2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00" name="Freeform 65"/>
              <p:cNvSpPr>
                <a:spLocks/>
              </p:cNvSpPr>
              <p:nvPr/>
            </p:nvSpPr>
            <p:spPr bwMode="auto">
              <a:xfrm>
                <a:off x="4366" y="1332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  <a:gd name="T4" fmla="*/ 0 h 1"/>
                  <a:gd name="T5" fmla="*/ 0 h 1"/>
                  <a:gd name="T6" fmla="*/ 0 h 1"/>
                  <a:gd name="T7" fmla="*/ 0 h 1"/>
                  <a:gd name="T8" fmla="*/ 0 h 1"/>
                  <a:gd name="T9" fmla="*/ 0 h 1"/>
                  <a:gd name="T10" fmla="*/ 0 h 1"/>
                  <a:gd name="T11" fmla="*/ 0 h 1"/>
                  <a:gd name="T12" fmla="*/ 1 h 1"/>
                  <a:gd name="T13" fmla="*/ 1 h 1"/>
                  <a:gd name="T14" fmla="*/ 1 h 1"/>
                  <a:gd name="T15" fmla="*/ 1 h 1"/>
                  <a:gd name="T16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01" name="Freeform 66"/>
              <p:cNvSpPr>
                <a:spLocks/>
              </p:cNvSpPr>
              <p:nvPr/>
            </p:nvSpPr>
            <p:spPr bwMode="auto">
              <a:xfrm>
                <a:off x="4363" y="133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1 h 2"/>
                  <a:gd name="T6" fmla="*/ 0 w 1"/>
                  <a:gd name="T7" fmla="*/ 1 h 2"/>
                  <a:gd name="T8" fmla="*/ 0 w 1"/>
                  <a:gd name="T9" fmla="*/ 1 h 2"/>
                  <a:gd name="T10" fmla="*/ 0 w 1"/>
                  <a:gd name="T11" fmla="*/ 1 h 2"/>
                  <a:gd name="T12" fmla="*/ 0 w 1"/>
                  <a:gd name="T13" fmla="*/ 0 h 2"/>
                  <a:gd name="T14" fmla="*/ 0 w 1"/>
                  <a:gd name="T15" fmla="*/ 0 h 2"/>
                  <a:gd name="T16" fmla="*/ 0 w 1"/>
                  <a:gd name="T17" fmla="*/ 0 h 2"/>
                  <a:gd name="T18" fmla="*/ 1 w 1"/>
                  <a:gd name="T19" fmla="*/ 0 h 2"/>
                  <a:gd name="T20" fmla="*/ 1 w 1"/>
                  <a:gd name="T21" fmla="*/ 1 h 2"/>
                  <a:gd name="T22" fmla="*/ 1 w 1"/>
                  <a:gd name="T23" fmla="*/ 1 h 2"/>
                  <a:gd name="T24" fmla="*/ 1 w 1"/>
                  <a:gd name="T25" fmla="*/ 1 h 2"/>
                  <a:gd name="T26" fmla="*/ 0 w 1"/>
                  <a:gd name="T27" fmla="*/ 1 h 2"/>
                  <a:gd name="T28" fmla="*/ 0 w 1"/>
                  <a:gd name="T29" fmla="*/ 2 h 2"/>
                  <a:gd name="T30" fmla="*/ 0 w 1"/>
                  <a:gd name="T31" fmla="*/ 2 h 2"/>
                  <a:gd name="T32" fmla="*/ 0 w 1"/>
                  <a:gd name="T3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02" name="Freeform 67"/>
              <p:cNvSpPr>
                <a:spLocks/>
              </p:cNvSpPr>
              <p:nvPr/>
            </p:nvSpPr>
            <p:spPr bwMode="auto">
              <a:xfrm>
                <a:off x="4390" y="1332"/>
                <a:ext cx="3" cy="3"/>
              </a:xfrm>
              <a:custGeom>
                <a:avLst/>
                <a:gdLst>
                  <a:gd name="T0" fmla="*/ 1 w 3"/>
                  <a:gd name="T1" fmla="*/ 2 h 3"/>
                  <a:gd name="T2" fmla="*/ 2 w 3"/>
                  <a:gd name="T3" fmla="*/ 0 h 3"/>
                  <a:gd name="T4" fmla="*/ 2 w 3"/>
                  <a:gd name="T5" fmla="*/ 0 h 3"/>
                  <a:gd name="T6" fmla="*/ 0 w 3"/>
                  <a:gd name="T7" fmla="*/ 3 h 3"/>
                  <a:gd name="T8" fmla="*/ 3 w 3"/>
                  <a:gd name="T9" fmla="*/ 3 h 3"/>
                  <a:gd name="T10" fmla="*/ 3 w 3"/>
                  <a:gd name="T11" fmla="*/ 2 h 3"/>
                  <a:gd name="T12" fmla="*/ 1 w 3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lnTo>
                      <a:pt x="2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03" name="Freeform 68"/>
              <p:cNvSpPr>
                <a:spLocks/>
              </p:cNvSpPr>
              <p:nvPr/>
            </p:nvSpPr>
            <p:spPr bwMode="auto">
              <a:xfrm>
                <a:off x="4390" y="1331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2 h 2"/>
                  <a:gd name="T3" fmla="*/ 1 h 2"/>
                  <a:gd name="T4" fmla="*/ 1 h 2"/>
                  <a:gd name="T5" fmla="*/ 1 h 2"/>
                  <a:gd name="T6" fmla="*/ 1 h 2"/>
                  <a:gd name="T7" fmla="*/ 0 h 2"/>
                  <a:gd name="T8" fmla="*/ 0 h 2"/>
                  <a:gd name="T9" fmla="*/ 0 h 2"/>
                  <a:gd name="T10" fmla="*/ 1 h 2"/>
                  <a:gd name="T11" fmla="*/ 1 h 2"/>
                  <a:gd name="T12" fmla="*/ 1 h 2"/>
                  <a:gd name="T13" fmla="*/ 1 h 2"/>
                  <a:gd name="T14" fmla="*/ 2 h 2"/>
                  <a:gd name="T15" fmla="*/ 2 h 2"/>
                  <a:gd name="T16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  <a:cxn ang="0">
                    <a:pos x="0" y="T11"/>
                  </a:cxn>
                  <a:cxn ang="0">
                    <a:pos x="0" y="T12"/>
                  </a:cxn>
                  <a:cxn ang="0">
                    <a:pos x="0" y="T13"/>
                  </a:cxn>
                  <a:cxn ang="0">
                    <a:pos x="0" y="T14"/>
                  </a:cxn>
                  <a:cxn ang="0">
                    <a:pos x="0" y="T15"/>
                  </a:cxn>
                  <a:cxn ang="0">
                    <a:pos x="0" y="T16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04" name="Freeform 69"/>
              <p:cNvSpPr>
                <a:spLocks/>
              </p:cNvSpPr>
              <p:nvPr/>
            </p:nvSpPr>
            <p:spPr bwMode="auto">
              <a:xfrm>
                <a:off x="4393" y="133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1 h 2"/>
                  <a:gd name="T10" fmla="*/ 1 w 1"/>
                  <a:gd name="T11" fmla="*/ 1 h 2"/>
                  <a:gd name="T12" fmla="*/ 1 w 1"/>
                  <a:gd name="T13" fmla="*/ 1 h 2"/>
                  <a:gd name="T14" fmla="*/ 0 w 1"/>
                  <a:gd name="T15" fmla="*/ 1 h 2"/>
                  <a:gd name="T16" fmla="*/ 0 w 1"/>
                  <a:gd name="T17" fmla="*/ 0 h 2"/>
                  <a:gd name="T18" fmla="*/ 0 w 1"/>
                  <a:gd name="T19" fmla="*/ 0 h 2"/>
                  <a:gd name="T20" fmla="*/ 0 w 1"/>
                  <a:gd name="T21" fmla="*/ 1 h 2"/>
                  <a:gd name="T22" fmla="*/ 0 w 1"/>
                  <a:gd name="T23" fmla="*/ 1 h 2"/>
                  <a:gd name="T24" fmla="*/ 0 w 1"/>
                  <a:gd name="T25" fmla="*/ 1 h 2"/>
                  <a:gd name="T26" fmla="*/ 0 w 1"/>
                  <a:gd name="T27" fmla="*/ 1 h 2"/>
                  <a:gd name="T28" fmla="*/ 0 w 1"/>
                  <a:gd name="T29" fmla="*/ 2 h 2"/>
                  <a:gd name="T30" fmla="*/ 0 w 1"/>
                  <a:gd name="T31" fmla="*/ 2 h 2"/>
                  <a:gd name="T32" fmla="*/ 0 w 1"/>
                  <a:gd name="T3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196" name="Group 124"/>
            <p:cNvGrpSpPr>
              <a:grpSpLocks/>
            </p:cNvGrpSpPr>
            <p:nvPr/>
          </p:nvGrpSpPr>
          <p:grpSpPr bwMode="auto">
            <a:xfrm>
              <a:off x="1324770" y="4271169"/>
              <a:ext cx="76200" cy="69850"/>
              <a:chOff x="4424" y="1323"/>
              <a:chExt cx="48" cy="44"/>
            </a:xfrm>
          </p:grpSpPr>
          <p:sp>
            <p:nvSpPr>
              <p:cNvPr id="205" name="Freeform 71"/>
              <p:cNvSpPr>
                <a:spLocks/>
              </p:cNvSpPr>
              <p:nvPr/>
            </p:nvSpPr>
            <p:spPr bwMode="auto">
              <a:xfrm>
                <a:off x="4465" y="1334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3 w 4"/>
                  <a:gd name="T5" fmla="*/ 4 h 4"/>
                  <a:gd name="T6" fmla="*/ 3 w 4"/>
                  <a:gd name="T7" fmla="*/ 4 h 4"/>
                  <a:gd name="T8" fmla="*/ 3 w 4"/>
                  <a:gd name="T9" fmla="*/ 3 h 4"/>
                  <a:gd name="T10" fmla="*/ 3 w 4"/>
                  <a:gd name="T11" fmla="*/ 3 h 4"/>
                  <a:gd name="T12" fmla="*/ 4 w 4"/>
                  <a:gd name="T13" fmla="*/ 3 h 4"/>
                  <a:gd name="T14" fmla="*/ 4 w 4"/>
                  <a:gd name="T15" fmla="*/ 2 h 4"/>
                  <a:gd name="T16" fmla="*/ 4 w 4"/>
                  <a:gd name="T17" fmla="*/ 2 h 4"/>
                  <a:gd name="T18" fmla="*/ 4 w 4"/>
                  <a:gd name="T19" fmla="*/ 1 h 4"/>
                  <a:gd name="T20" fmla="*/ 4 w 4"/>
                  <a:gd name="T21" fmla="*/ 1 h 4"/>
                  <a:gd name="T22" fmla="*/ 3 w 4"/>
                  <a:gd name="T23" fmla="*/ 1 h 4"/>
                  <a:gd name="T24" fmla="*/ 3 w 4"/>
                  <a:gd name="T25" fmla="*/ 0 h 4"/>
                  <a:gd name="T26" fmla="*/ 3 w 4"/>
                  <a:gd name="T27" fmla="*/ 0 h 4"/>
                  <a:gd name="T28" fmla="*/ 3 w 4"/>
                  <a:gd name="T29" fmla="*/ 0 h 4"/>
                  <a:gd name="T30" fmla="*/ 2 w 4"/>
                  <a:gd name="T31" fmla="*/ 0 h 4"/>
                  <a:gd name="T32" fmla="*/ 2 w 4"/>
                  <a:gd name="T33" fmla="*/ 0 h 4"/>
                  <a:gd name="T34" fmla="*/ 1 w 4"/>
                  <a:gd name="T35" fmla="*/ 0 h 4"/>
                  <a:gd name="T36" fmla="*/ 1 w 4"/>
                  <a:gd name="T37" fmla="*/ 0 h 4"/>
                  <a:gd name="T38" fmla="*/ 1 w 4"/>
                  <a:gd name="T39" fmla="*/ 0 h 4"/>
                  <a:gd name="T40" fmla="*/ 0 w 4"/>
                  <a:gd name="T41" fmla="*/ 0 h 4"/>
                  <a:gd name="T42" fmla="*/ 0 w 4"/>
                  <a:gd name="T43" fmla="*/ 1 h 4"/>
                  <a:gd name="T44" fmla="*/ 0 w 4"/>
                  <a:gd name="T45" fmla="*/ 1 h 4"/>
                  <a:gd name="T46" fmla="*/ 0 w 4"/>
                  <a:gd name="T47" fmla="*/ 1 h 4"/>
                  <a:gd name="T48" fmla="*/ 0 w 4"/>
                  <a:gd name="T49" fmla="*/ 2 h 4"/>
                  <a:gd name="T50" fmla="*/ 0 w 4"/>
                  <a:gd name="T51" fmla="*/ 2 h 4"/>
                  <a:gd name="T52" fmla="*/ 0 w 4"/>
                  <a:gd name="T53" fmla="*/ 3 h 4"/>
                  <a:gd name="T54" fmla="*/ 0 w 4"/>
                  <a:gd name="T55" fmla="*/ 3 h 4"/>
                  <a:gd name="T56" fmla="*/ 0 w 4"/>
                  <a:gd name="T57" fmla="*/ 3 h 4"/>
                  <a:gd name="T58" fmla="*/ 1 w 4"/>
                  <a:gd name="T59" fmla="*/ 4 h 4"/>
                  <a:gd name="T60" fmla="*/ 1 w 4"/>
                  <a:gd name="T61" fmla="*/ 4 h 4"/>
                  <a:gd name="T62" fmla="*/ 1 w 4"/>
                  <a:gd name="T63" fmla="*/ 4 h 4"/>
                  <a:gd name="T64" fmla="*/ 2 w 4"/>
                  <a:gd name="T6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06" name="Freeform 72"/>
              <p:cNvSpPr>
                <a:spLocks/>
              </p:cNvSpPr>
              <p:nvPr/>
            </p:nvSpPr>
            <p:spPr bwMode="auto">
              <a:xfrm>
                <a:off x="4426" y="1324"/>
                <a:ext cx="22" cy="3"/>
              </a:xfrm>
              <a:custGeom>
                <a:avLst/>
                <a:gdLst>
                  <a:gd name="T0" fmla="*/ 22 w 22"/>
                  <a:gd name="T1" fmla="*/ 2 h 3"/>
                  <a:gd name="T2" fmla="*/ 11 w 22"/>
                  <a:gd name="T3" fmla="*/ 0 h 3"/>
                  <a:gd name="T4" fmla="*/ 0 w 22"/>
                  <a:gd name="T5" fmla="*/ 2 h 3"/>
                  <a:gd name="T6" fmla="*/ 0 w 22"/>
                  <a:gd name="T7" fmla="*/ 3 h 3"/>
                  <a:gd name="T8" fmla="*/ 11 w 22"/>
                  <a:gd name="T9" fmla="*/ 0 h 3"/>
                  <a:gd name="T10" fmla="*/ 22 w 22"/>
                  <a:gd name="T11" fmla="*/ 3 h 3"/>
                  <a:gd name="T12" fmla="*/ 22 w 22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3">
                    <a:moveTo>
                      <a:pt x="22" y="2"/>
                    </a:moveTo>
                    <a:lnTo>
                      <a:pt x="11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1" y="0"/>
                    </a:lnTo>
                    <a:lnTo>
                      <a:pt x="22" y="3"/>
                    </a:lnTo>
                    <a:lnTo>
                      <a:pt x="2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07" name="Rectangle 73"/>
              <p:cNvSpPr>
                <a:spLocks noChangeArrowheads="1"/>
              </p:cNvSpPr>
              <p:nvPr/>
            </p:nvSpPr>
            <p:spPr bwMode="auto">
              <a:xfrm>
                <a:off x="4425" y="1328"/>
                <a:ext cx="25" cy="2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08" name="Rectangle 74"/>
              <p:cNvSpPr>
                <a:spLocks noChangeArrowheads="1"/>
              </p:cNvSpPr>
              <p:nvPr/>
            </p:nvSpPr>
            <p:spPr bwMode="auto">
              <a:xfrm>
                <a:off x="4425" y="1329"/>
                <a:ext cx="25" cy="2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09" name="Rectangle 75"/>
              <p:cNvSpPr>
                <a:spLocks noChangeArrowheads="1"/>
              </p:cNvSpPr>
              <p:nvPr/>
            </p:nvSpPr>
            <p:spPr bwMode="auto">
              <a:xfrm>
                <a:off x="4428" y="1353"/>
                <a:ext cx="3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10" name="Rectangle 76"/>
              <p:cNvSpPr>
                <a:spLocks noChangeArrowheads="1"/>
              </p:cNvSpPr>
              <p:nvPr/>
            </p:nvSpPr>
            <p:spPr bwMode="auto">
              <a:xfrm>
                <a:off x="4434" y="1353"/>
                <a:ext cx="3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11" name="Rectangle 77"/>
              <p:cNvSpPr>
                <a:spLocks noChangeArrowheads="1"/>
              </p:cNvSpPr>
              <p:nvPr/>
            </p:nvSpPr>
            <p:spPr bwMode="auto">
              <a:xfrm>
                <a:off x="4440" y="1353"/>
                <a:ext cx="3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12" name="Rectangle 78"/>
              <p:cNvSpPr>
                <a:spLocks noChangeArrowheads="1"/>
              </p:cNvSpPr>
              <p:nvPr/>
            </p:nvSpPr>
            <p:spPr bwMode="auto">
              <a:xfrm>
                <a:off x="4446" y="1353"/>
                <a:ext cx="3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13" name="Rectangle 79"/>
              <p:cNvSpPr>
                <a:spLocks noChangeArrowheads="1"/>
              </p:cNvSpPr>
              <p:nvPr/>
            </p:nvSpPr>
            <p:spPr bwMode="auto">
              <a:xfrm>
                <a:off x="4428" y="1351"/>
                <a:ext cx="2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14" name="Rectangle 80"/>
              <p:cNvSpPr>
                <a:spLocks noChangeArrowheads="1"/>
              </p:cNvSpPr>
              <p:nvPr/>
            </p:nvSpPr>
            <p:spPr bwMode="auto">
              <a:xfrm>
                <a:off x="4426" y="1351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15" name="Rectangle 81"/>
              <p:cNvSpPr>
                <a:spLocks noChangeArrowheads="1"/>
              </p:cNvSpPr>
              <p:nvPr/>
            </p:nvSpPr>
            <p:spPr bwMode="auto">
              <a:xfrm>
                <a:off x="4428" y="1345"/>
                <a:ext cx="2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16" name="Rectangle 82"/>
              <p:cNvSpPr>
                <a:spLocks noChangeArrowheads="1"/>
              </p:cNvSpPr>
              <p:nvPr/>
            </p:nvSpPr>
            <p:spPr bwMode="auto">
              <a:xfrm>
                <a:off x="4426" y="1345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17" name="Rectangle 83"/>
              <p:cNvSpPr>
                <a:spLocks noChangeArrowheads="1"/>
              </p:cNvSpPr>
              <p:nvPr/>
            </p:nvSpPr>
            <p:spPr bwMode="auto">
              <a:xfrm>
                <a:off x="4428" y="1339"/>
                <a:ext cx="2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18" name="Rectangle 84"/>
              <p:cNvSpPr>
                <a:spLocks noChangeArrowheads="1"/>
              </p:cNvSpPr>
              <p:nvPr/>
            </p:nvSpPr>
            <p:spPr bwMode="auto">
              <a:xfrm>
                <a:off x="4426" y="1339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19" name="Rectangle 85"/>
              <p:cNvSpPr>
                <a:spLocks noChangeArrowheads="1"/>
              </p:cNvSpPr>
              <p:nvPr/>
            </p:nvSpPr>
            <p:spPr bwMode="auto">
              <a:xfrm>
                <a:off x="4428" y="1333"/>
                <a:ext cx="2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20" name="Rectangle 86"/>
              <p:cNvSpPr>
                <a:spLocks noChangeArrowheads="1"/>
              </p:cNvSpPr>
              <p:nvPr/>
            </p:nvSpPr>
            <p:spPr bwMode="auto">
              <a:xfrm>
                <a:off x="4426" y="1332"/>
                <a:ext cx="1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21" name="Rectangle 87"/>
              <p:cNvSpPr>
                <a:spLocks noChangeArrowheads="1"/>
              </p:cNvSpPr>
              <p:nvPr/>
            </p:nvSpPr>
            <p:spPr bwMode="auto">
              <a:xfrm>
                <a:off x="4429" y="1336"/>
                <a:ext cx="2" cy="16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22" name="Rectangle 88"/>
              <p:cNvSpPr>
                <a:spLocks noChangeArrowheads="1"/>
              </p:cNvSpPr>
              <p:nvPr/>
            </p:nvSpPr>
            <p:spPr bwMode="auto">
              <a:xfrm>
                <a:off x="4429" y="1337"/>
                <a:ext cx="1" cy="14"/>
              </a:xfrm>
              <a:prstGeom prst="rect">
                <a:avLst/>
              </a:prstGeom>
              <a:solidFill>
                <a:srgbClr val="FF2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23" name="Rectangle 89"/>
              <p:cNvSpPr>
                <a:spLocks noChangeArrowheads="1"/>
              </p:cNvSpPr>
              <p:nvPr/>
            </p:nvSpPr>
            <p:spPr bwMode="auto">
              <a:xfrm>
                <a:off x="4435" y="1341"/>
                <a:ext cx="2" cy="1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24" name="Rectangle 90"/>
              <p:cNvSpPr>
                <a:spLocks noChangeArrowheads="1"/>
              </p:cNvSpPr>
              <p:nvPr/>
            </p:nvSpPr>
            <p:spPr bwMode="auto">
              <a:xfrm>
                <a:off x="4435" y="1342"/>
                <a:ext cx="1" cy="9"/>
              </a:xfrm>
              <a:prstGeom prst="rect">
                <a:avLst/>
              </a:prstGeom>
              <a:solidFill>
                <a:srgbClr val="B2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25" name="Rectangle 91"/>
              <p:cNvSpPr>
                <a:spLocks noChangeArrowheads="1"/>
              </p:cNvSpPr>
              <p:nvPr/>
            </p:nvSpPr>
            <p:spPr bwMode="auto">
              <a:xfrm>
                <a:off x="4440" y="1344"/>
                <a:ext cx="2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26" name="Rectangle 92"/>
              <p:cNvSpPr>
                <a:spLocks noChangeArrowheads="1"/>
              </p:cNvSpPr>
              <p:nvPr/>
            </p:nvSpPr>
            <p:spPr bwMode="auto">
              <a:xfrm>
                <a:off x="4441" y="1344"/>
                <a:ext cx="1" cy="7"/>
              </a:xfrm>
              <a:prstGeom prst="rect">
                <a:avLst/>
              </a:prstGeom>
              <a:solidFill>
                <a:srgbClr val="FFAF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27" name="Rectangle 93"/>
              <p:cNvSpPr>
                <a:spLocks noChangeArrowheads="1"/>
              </p:cNvSpPr>
              <p:nvPr/>
            </p:nvSpPr>
            <p:spPr bwMode="auto">
              <a:xfrm>
                <a:off x="4446" y="1334"/>
                <a:ext cx="3" cy="1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28" name="Rectangle 94"/>
              <p:cNvSpPr>
                <a:spLocks noChangeArrowheads="1"/>
              </p:cNvSpPr>
              <p:nvPr/>
            </p:nvSpPr>
            <p:spPr bwMode="auto">
              <a:xfrm>
                <a:off x="4447" y="1334"/>
                <a:ext cx="1" cy="17"/>
              </a:xfrm>
              <a:prstGeom prst="rect">
                <a:avLst/>
              </a:prstGeom>
              <a:solidFill>
                <a:srgbClr val="FF6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29" name="Rectangle 95"/>
              <p:cNvSpPr>
                <a:spLocks noChangeArrowheads="1"/>
              </p:cNvSpPr>
              <p:nvPr/>
            </p:nvSpPr>
            <p:spPr bwMode="auto">
              <a:xfrm>
                <a:off x="4424" y="1355"/>
                <a:ext cx="27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30" name="Rectangle 96"/>
              <p:cNvSpPr>
                <a:spLocks noChangeArrowheads="1"/>
              </p:cNvSpPr>
              <p:nvPr/>
            </p:nvSpPr>
            <p:spPr bwMode="auto">
              <a:xfrm>
                <a:off x="4425" y="1355"/>
                <a:ext cx="26" cy="1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31" name="Rectangle 97"/>
              <p:cNvSpPr>
                <a:spLocks noChangeArrowheads="1"/>
              </p:cNvSpPr>
              <p:nvPr/>
            </p:nvSpPr>
            <p:spPr bwMode="auto">
              <a:xfrm>
                <a:off x="4424" y="1326"/>
                <a:ext cx="27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32" name="Rectangle 98"/>
              <p:cNvSpPr>
                <a:spLocks noChangeArrowheads="1"/>
              </p:cNvSpPr>
              <p:nvPr/>
            </p:nvSpPr>
            <p:spPr bwMode="auto">
              <a:xfrm>
                <a:off x="4425" y="1327"/>
                <a:ext cx="26" cy="1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33" name="Freeform 99"/>
              <p:cNvSpPr>
                <a:spLocks/>
              </p:cNvSpPr>
              <p:nvPr/>
            </p:nvSpPr>
            <p:spPr bwMode="auto">
              <a:xfrm>
                <a:off x="4436" y="1323"/>
                <a:ext cx="2" cy="2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2 h 2"/>
                  <a:gd name="T6" fmla="*/ 2 w 2"/>
                  <a:gd name="T7" fmla="*/ 2 h 2"/>
                  <a:gd name="T8" fmla="*/ 2 w 2"/>
                  <a:gd name="T9" fmla="*/ 2 h 2"/>
                  <a:gd name="T10" fmla="*/ 2 w 2"/>
                  <a:gd name="T11" fmla="*/ 2 h 2"/>
                  <a:gd name="T12" fmla="*/ 2 w 2"/>
                  <a:gd name="T13" fmla="*/ 2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1 h 2"/>
                  <a:gd name="T24" fmla="*/ 2 w 2"/>
                  <a:gd name="T25" fmla="*/ 1 h 2"/>
                  <a:gd name="T26" fmla="*/ 2 w 2"/>
                  <a:gd name="T27" fmla="*/ 1 h 2"/>
                  <a:gd name="T28" fmla="*/ 2 w 2"/>
                  <a:gd name="T29" fmla="*/ 0 h 2"/>
                  <a:gd name="T30" fmla="*/ 1 w 2"/>
                  <a:gd name="T31" fmla="*/ 0 h 2"/>
                  <a:gd name="T32" fmla="*/ 1 w 2"/>
                  <a:gd name="T33" fmla="*/ 0 h 2"/>
                  <a:gd name="T34" fmla="*/ 1 w 2"/>
                  <a:gd name="T35" fmla="*/ 0 h 2"/>
                  <a:gd name="T36" fmla="*/ 1 w 2"/>
                  <a:gd name="T37" fmla="*/ 0 h 2"/>
                  <a:gd name="T38" fmla="*/ 1 w 2"/>
                  <a:gd name="T39" fmla="*/ 1 h 2"/>
                  <a:gd name="T40" fmla="*/ 1 w 2"/>
                  <a:gd name="T41" fmla="*/ 1 h 2"/>
                  <a:gd name="T42" fmla="*/ 0 w 2"/>
                  <a:gd name="T43" fmla="*/ 1 h 2"/>
                  <a:gd name="T44" fmla="*/ 0 w 2"/>
                  <a:gd name="T45" fmla="*/ 1 h 2"/>
                  <a:gd name="T46" fmla="*/ 0 w 2"/>
                  <a:gd name="T47" fmla="*/ 1 h 2"/>
                  <a:gd name="T48" fmla="*/ 0 w 2"/>
                  <a:gd name="T49" fmla="*/ 1 h 2"/>
                  <a:gd name="T50" fmla="*/ 0 w 2"/>
                  <a:gd name="T51" fmla="*/ 1 h 2"/>
                  <a:gd name="T52" fmla="*/ 0 w 2"/>
                  <a:gd name="T53" fmla="*/ 2 h 2"/>
                  <a:gd name="T54" fmla="*/ 0 w 2"/>
                  <a:gd name="T55" fmla="*/ 2 h 2"/>
                  <a:gd name="T56" fmla="*/ 1 w 2"/>
                  <a:gd name="T57" fmla="*/ 2 h 2"/>
                  <a:gd name="T58" fmla="*/ 1 w 2"/>
                  <a:gd name="T59" fmla="*/ 2 h 2"/>
                  <a:gd name="T60" fmla="*/ 1 w 2"/>
                  <a:gd name="T61" fmla="*/ 2 h 2"/>
                  <a:gd name="T62" fmla="*/ 1 w 2"/>
                  <a:gd name="T63" fmla="*/ 2 h 2"/>
                  <a:gd name="T64" fmla="*/ 1 w 2"/>
                  <a:gd name="T6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34" name="Freeform 100"/>
              <p:cNvSpPr>
                <a:spLocks/>
              </p:cNvSpPr>
              <p:nvPr/>
            </p:nvSpPr>
            <p:spPr bwMode="auto">
              <a:xfrm>
                <a:off x="4437" y="132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  <a:gd name="T12" fmla="*/ 1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0 w 1"/>
                  <a:gd name="T19" fmla="*/ 0 h 1"/>
                  <a:gd name="T20" fmla="*/ 0 w 1"/>
                  <a:gd name="T21" fmla="*/ 0 h 1"/>
                  <a:gd name="T22" fmla="*/ 0 w 1"/>
                  <a:gd name="T23" fmla="*/ 0 h 1"/>
                  <a:gd name="T24" fmla="*/ 0 w 1"/>
                  <a:gd name="T25" fmla="*/ 0 h 1"/>
                  <a:gd name="T26" fmla="*/ 0 w 1"/>
                  <a:gd name="T27" fmla="*/ 0 h 1"/>
                  <a:gd name="T28" fmla="*/ 0 w 1"/>
                  <a:gd name="T29" fmla="*/ 1 h 1"/>
                  <a:gd name="T30" fmla="*/ 0 w 1"/>
                  <a:gd name="T31" fmla="*/ 1 h 1"/>
                  <a:gd name="T32" fmla="*/ 0 w 1"/>
                  <a:gd name="T3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35" name="Freeform 101"/>
              <p:cNvSpPr>
                <a:spLocks/>
              </p:cNvSpPr>
              <p:nvPr/>
            </p:nvSpPr>
            <p:spPr bwMode="auto">
              <a:xfrm>
                <a:off x="4449" y="1340"/>
                <a:ext cx="23" cy="27"/>
              </a:xfrm>
              <a:custGeom>
                <a:avLst/>
                <a:gdLst>
                  <a:gd name="T0" fmla="*/ 19 w 23"/>
                  <a:gd name="T1" fmla="*/ 8 h 27"/>
                  <a:gd name="T2" fmla="*/ 20 w 23"/>
                  <a:gd name="T3" fmla="*/ 8 h 27"/>
                  <a:gd name="T4" fmla="*/ 21 w 23"/>
                  <a:gd name="T5" fmla="*/ 7 h 27"/>
                  <a:gd name="T6" fmla="*/ 22 w 23"/>
                  <a:gd name="T7" fmla="*/ 7 h 27"/>
                  <a:gd name="T8" fmla="*/ 22 w 23"/>
                  <a:gd name="T9" fmla="*/ 6 h 27"/>
                  <a:gd name="T10" fmla="*/ 22 w 23"/>
                  <a:gd name="T11" fmla="*/ 4 h 27"/>
                  <a:gd name="T12" fmla="*/ 22 w 23"/>
                  <a:gd name="T13" fmla="*/ 4 h 27"/>
                  <a:gd name="T14" fmla="*/ 21 w 23"/>
                  <a:gd name="T15" fmla="*/ 2 h 27"/>
                  <a:gd name="T16" fmla="*/ 20 w 23"/>
                  <a:gd name="T17" fmla="*/ 1 h 27"/>
                  <a:gd name="T18" fmla="*/ 19 w 23"/>
                  <a:gd name="T19" fmla="*/ 0 h 27"/>
                  <a:gd name="T20" fmla="*/ 18 w 23"/>
                  <a:gd name="T21" fmla="*/ 0 h 27"/>
                  <a:gd name="T22" fmla="*/ 17 w 23"/>
                  <a:gd name="T23" fmla="*/ 0 h 27"/>
                  <a:gd name="T24" fmla="*/ 16 w 23"/>
                  <a:gd name="T25" fmla="*/ 0 h 27"/>
                  <a:gd name="T26" fmla="*/ 14 w 23"/>
                  <a:gd name="T27" fmla="*/ 0 h 27"/>
                  <a:gd name="T28" fmla="*/ 12 w 23"/>
                  <a:gd name="T29" fmla="*/ 0 h 27"/>
                  <a:gd name="T30" fmla="*/ 11 w 23"/>
                  <a:gd name="T31" fmla="*/ 0 h 27"/>
                  <a:gd name="T32" fmla="*/ 10 w 23"/>
                  <a:gd name="T33" fmla="*/ 0 h 27"/>
                  <a:gd name="T34" fmla="*/ 10 w 23"/>
                  <a:gd name="T35" fmla="*/ 0 h 27"/>
                  <a:gd name="T36" fmla="*/ 8 w 23"/>
                  <a:gd name="T37" fmla="*/ 1 h 27"/>
                  <a:gd name="T38" fmla="*/ 8 w 23"/>
                  <a:gd name="T39" fmla="*/ 1 h 27"/>
                  <a:gd name="T40" fmla="*/ 7 w 23"/>
                  <a:gd name="T41" fmla="*/ 3 h 27"/>
                  <a:gd name="T42" fmla="*/ 6 w 23"/>
                  <a:gd name="T43" fmla="*/ 4 h 27"/>
                  <a:gd name="T44" fmla="*/ 2 w 23"/>
                  <a:gd name="T45" fmla="*/ 3 h 27"/>
                  <a:gd name="T46" fmla="*/ 1 w 23"/>
                  <a:gd name="T47" fmla="*/ 2 h 27"/>
                  <a:gd name="T48" fmla="*/ 1 w 23"/>
                  <a:gd name="T49" fmla="*/ 2 h 27"/>
                  <a:gd name="T50" fmla="*/ 0 w 23"/>
                  <a:gd name="T51" fmla="*/ 3 h 27"/>
                  <a:gd name="T52" fmla="*/ 1 w 23"/>
                  <a:gd name="T53" fmla="*/ 6 h 27"/>
                  <a:gd name="T54" fmla="*/ 2 w 23"/>
                  <a:gd name="T55" fmla="*/ 6 h 27"/>
                  <a:gd name="T56" fmla="*/ 3 w 23"/>
                  <a:gd name="T57" fmla="*/ 7 h 27"/>
                  <a:gd name="T58" fmla="*/ 4 w 23"/>
                  <a:gd name="T59" fmla="*/ 7 h 27"/>
                  <a:gd name="T60" fmla="*/ 5 w 23"/>
                  <a:gd name="T61" fmla="*/ 7 h 27"/>
                  <a:gd name="T62" fmla="*/ 6 w 23"/>
                  <a:gd name="T63" fmla="*/ 8 h 27"/>
                  <a:gd name="T64" fmla="*/ 7 w 23"/>
                  <a:gd name="T65" fmla="*/ 7 h 27"/>
                  <a:gd name="T66" fmla="*/ 8 w 23"/>
                  <a:gd name="T67" fmla="*/ 7 h 27"/>
                  <a:gd name="T68" fmla="*/ 5 w 23"/>
                  <a:gd name="T69" fmla="*/ 20 h 27"/>
                  <a:gd name="T70" fmla="*/ 9 w 23"/>
                  <a:gd name="T71" fmla="*/ 23 h 27"/>
                  <a:gd name="T72" fmla="*/ 11 w 23"/>
                  <a:gd name="T73" fmla="*/ 25 h 27"/>
                  <a:gd name="T74" fmla="*/ 9 w 23"/>
                  <a:gd name="T75" fmla="*/ 25 h 27"/>
                  <a:gd name="T76" fmla="*/ 8 w 23"/>
                  <a:gd name="T77" fmla="*/ 26 h 27"/>
                  <a:gd name="T78" fmla="*/ 13 w 23"/>
                  <a:gd name="T79" fmla="*/ 27 h 27"/>
                  <a:gd name="T80" fmla="*/ 14 w 23"/>
                  <a:gd name="T81" fmla="*/ 25 h 27"/>
                  <a:gd name="T82" fmla="*/ 13 w 23"/>
                  <a:gd name="T83" fmla="*/ 24 h 27"/>
                  <a:gd name="T84" fmla="*/ 13 w 23"/>
                  <a:gd name="T85" fmla="*/ 21 h 27"/>
                  <a:gd name="T86" fmla="*/ 15 w 23"/>
                  <a:gd name="T87" fmla="*/ 21 h 27"/>
                  <a:gd name="T88" fmla="*/ 15 w 23"/>
                  <a:gd name="T89" fmla="*/ 24 h 27"/>
                  <a:gd name="T90" fmla="*/ 15 w 23"/>
                  <a:gd name="T91" fmla="*/ 25 h 27"/>
                  <a:gd name="T92" fmla="*/ 15 w 23"/>
                  <a:gd name="T93" fmla="*/ 26 h 27"/>
                  <a:gd name="T94" fmla="*/ 16 w 23"/>
                  <a:gd name="T95" fmla="*/ 26 h 27"/>
                  <a:gd name="T96" fmla="*/ 20 w 23"/>
                  <a:gd name="T97" fmla="*/ 26 h 27"/>
                  <a:gd name="T98" fmla="*/ 19 w 23"/>
                  <a:gd name="T99" fmla="*/ 25 h 27"/>
                  <a:gd name="T100" fmla="*/ 18 w 23"/>
                  <a:gd name="T101" fmla="*/ 25 h 27"/>
                  <a:gd name="T102" fmla="*/ 20 w 23"/>
                  <a:gd name="T103" fmla="*/ 2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3" h="27">
                    <a:moveTo>
                      <a:pt x="21" y="20"/>
                    </a:moveTo>
                    <a:lnTo>
                      <a:pt x="23" y="20"/>
                    </a:lnTo>
                    <a:lnTo>
                      <a:pt x="19" y="10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19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0" y="8"/>
                    </a:lnTo>
                    <a:lnTo>
                      <a:pt x="21" y="8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4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1" y="1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20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6" y="8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10"/>
                    </a:lnTo>
                    <a:lnTo>
                      <a:pt x="5" y="20"/>
                    </a:lnTo>
                    <a:lnTo>
                      <a:pt x="7" y="20"/>
                    </a:lnTo>
                    <a:lnTo>
                      <a:pt x="8" y="21"/>
                    </a:lnTo>
                    <a:lnTo>
                      <a:pt x="8" y="22"/>
                    </a:lnTo>
                    <a:lnTo>
                      <a:pt x="9" y="23"/>
                    </a:lnTo>
                    <a:lnTo>
                      <a:pt x="9" y="24"/>
                    </a:lnTo>
                    <a:lnTo>
                      <a:pt x="10" y="24"/>
                    </a:lnTo>
                    <a:lnTo>
                      <a:pt x="10" y="25"/>
                    </a:lnTo>
                    <a:lnTo>
                      <a:pt x="11" y="25"/>
                    </a:lnTo>
                    <a:lnTo>
                      <a:pt x="11" y="25"/>
                    </a:lnTo>
                    <a:lnTo>
                      <a:pt x="10" y="25"/>
                    </a:lnTo>
                    <a:lnTo>
                      <a:pt x="10" y="25"/>
                    </a:lnTo>
                    <a:lnTo>
                      <a:pt x="9" y="25"/>
                    </a:lnTo>
                    <a:lnTo>
                      <a:pt x="9" y="25"/>
                    </a:lnTo>
                    <a:lnTo>
                      <a:pt x="9" y="26"/>
                    </a:lnTo>
                    <a:lnTo>
                      <a:pt x="8" y="26"/>
                    </a:lnTo>
                    <a:lnTo>
                      <a:pt x="8" y="26"/>
                    </a:lnTo>
                    <a:lnTo>
                      <a:pt x="8" y="27"/>
                    </a:lnTo>
                    <a:lnTo>
                      <a:pt x="12" y="27"/>
                    </a:lnTo>
                    <a:lnTo>
                      <a:pt x="13" y="26"/>
                    </a:lnTo>
                    <a:lnTo>
                      <a:pt x="13" y="27"/>
                    </a:lnTo>
                    <a:lnTo>
                      <a:pt x="13" y="27"/>
                    </a:lnTo>
                    <a:lnTo>
                      <a:pt x="14" y="26"/>
                    </a:lnTo>
                    <a:lnTo>
                      <a:pt x="14" y="26"/>
                    </a:lnTo>
                    <a:lnTo>
                      <a:pt x="14" y="25"/>
                    </a:lnTo>
                    <a:lnTo>
                      <a:pt x="13" y="25"/>
                    </a:lnTo>
                    <a:lnTo>
                      <a:pt x="13" y="25"/>
                    </a:lnTo>
                    <a:lnTo>
                      <a:pt x="13" y="24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3" y="23"/>
                    </a:lnTo>
                    <a:lnTo>
                      <a:pt x="13" y="22"/>
                    </a:lnTo>
                    <a:lnTo>
                      <a:pt x="13" y="21"/>
                    </a:lnTo>
                    <a:lnTo>
                      <a:pt x="13" y="20"/>
                    </a:lnTo>
                    <a:lnTo>
                      <a:pt x="15" y="20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15" y="22"/>
                    </a:lnTo>
                    <a:lnTo>
                      <a:pt x="15" y="23"/>
                    </a:lnTo>
                    <a:lnTo>
                      <a:pt x="15" y="23"/>
                    </a:lnTo>
                    <a:lnTo>
                      <a:pt x="15" y="24"/>
                    </a:lnTo>
                    <a:lnTo>
                      <a:pt x="15" y="24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5"/>
                    </a:lnTo>
                    <a:lnTo>
                      <a:pt x="15" y="26"/>
                    </a:lnTo>
                    <a:lnTo>
                      <a:pt x="15" y="26"/>
                    </a:lnTo>
                    <a:lnTo>
                      <a:pt x="15" y="26"/>
                    </a:lnTo>
                    <a:lnTo>
                      <a:pt x="15" y="26"/>
                    </a:lnTo>
                    <a:lnTo>
                      <a:pt x="15" y="27"/>
                    </a:lnTo>
                    <a:lnTo>
                      <a:pt x="16" y="27"/>
                    </a:lnTo>
                    <a:lnTo>
                      <a:pt x="16" y="26"/>
                    </a:lnTo>
                    <a:lnTo>
                      <a:pt x="17" y="27"/>
                    </a:lnTo>
                    <a:lnTo>
                      <a:pt x="21" y="27"/>
                    </a:lnTo>
                    <a:lnTo>
                      <a:pt x="21" y="26"/>
                    </a:lnTo>
                    <a:lnTo>
                      <a:pt x="20" y="26"/>
                    </a:lnTo>
                    <a:lnTo>
                      <a:pt x="20" y="26"/>
                    </a:lnTo>
                    <a:lnTo>
                      <a:pt x="20" y="25"/>
                    </a:lnTo>
                    <a:lnTo>
                      <a:pt x="20" y="25"/>
                    </a:lnTo>
                    <a:lnTo>
                      <a:pt x="19" y="25"/>
                    </a:lnTo>
                    <a:lnTo>
                      <a:pt x="19" y="25"/>
                    </a:lnTo>
                    <a:lnTo>
                      <a:pt x="18" y="25"/>
                    </a:lnTo>
                    <a:lnTo>
                      <a:pt x="18" y="25"/>
                    </a:lnTo>
                    <a:lnTo>
                      <a:pt x="18" y="25"/>
                    </a:lnTo>
                    <a:lnTo>
                      <a:pt x="19" y="24"/>
                    </a:lnTo>
                    <a:lnTo>
                      <a:pt x="19" y="24"/>
                    </a:lnTo>
                    <a:lnTo>
                      <a:pt x="20" y="23"/>
                    </a:lnTo>
                    <a:lnTo>
                      <a:pt x="20" y="22"/>
                    </a:lnTo>
                    <a:lnTo>
                      <a:pt x="21" y="21"/>
                    </a:lnTo>
                    <a:lnTo>
                      <a:pt x="21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36" name="Freeform 102"/>
              <p:cNvSpPr>
                <a:spLocks/>
              </p:cNvSpPr>
              <p:nvPr/>
            </p:nvSpPr>
            <p:spPr bwMode="auto">
              <a:xfrm>
                <a:off x="4460" y="1336"/>
                <a:ext cx="7" cy="6"/>
              </a:xfrm>
              <a:custGeom>
                <a:avLst/>
                <a:gdLst>
                  <a:gd name="T0" fmla="*/ 7 w 7"/>
                  <a:gd name="T1" fmla="*/ 6 h 6"/>
                  <a:gd name="T2" fmla="*/ 7 w 7"/>
                  <a:gd name="T3" fmla="*/ 0 h 6"/>
                  <a:gd name="T4" fmla="*/ 0 w 7"/>
                  <a:gd name="T5" fmla="*/ 1 h 6"/>
                  <a:gd name="T6" fmla="*/ 0 w 7"/>
                  <a:gd name="T7" fmla="*/ 6 h 6"/>
                  <a:gd name="T8" fmla="*/ 7 w 7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7" y="6"/>
                    </a:moveTo>
                    <a:lnTo>
                      <a:pt x="7" y="0"/>
                    </a:lnTo>
                    <a:lnTo>
                      <a:pt x="0" y="1"/>
                    </a:lnTo>
                    <a:lnTo>
                      <a:pt x="0" y="6"/>
                    </a:lnTo>
                    <a:lnTo>
                      <a:pt x="7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37" name="Freeform 103"/>
              <p:cNvSpPr>
                <a:spLocks/>
              </p:cNvSpPr>
              <p:nvPr/>
            </p:nvSpPr>
            <p:spPr bwMode="auto">
              <a:xfrm>
                <a:off x="4452" y="1340"/>
                <a:ext cx="19" cy="19"/>
              </a:xfrm>
              <a:custGeom>
                <a:avLst/>
                <a:gdLst>
                  <a:gd name="T0" fmla="*/ 8 w 19"/>
                  <a:gd name="T1" fmla="*/ 0 h 19"/>
                  <a:gd name="T2" fmla="*/ 8 w 19"/>
                  <a:gd name="T3" fmla="*/ 0 h 19"/>
                  <a:gd name="T4" fmla="*/ 7 w 19"/>
                  <a:gd name="T5" fmla="*/ 0 h 19"/>
                  <a:gd name="T6" fmla="*/ 7 w 19"/>
                  <a:gd name="T7" fmla="*/ 0 h 19"/>
                  <a:gd name="T8" fmla="*/ 6 w 19"/>
                  <a:gd name="T9" fmla="*/ 1 h 19"/>
                  <a:gd name="T10" fmla="*/ 5 w 19"/>
                  <a:gd name="T11" fmla="*/ 2 h 19"/>
                  <a:gd name="T12" fmla="*/ 4 w 19"/>
                  <a:gd name="T13" fmla="*/ 3 h 19"/>
                  <a:gd name="T14" fmla="*/ 3 w 19"/>
                  <a:gd name="T15" fmla="*/ 4 h 19"/>
                  <a:gd name="T16" fmla="*/ 3 w 19"/>
                  <a:gd name="T17" fmla="*/ 5 h 19"/>
                  <a:gd name="T18" fmla="*/ 2 w 19"/>
                  <a:gd name="T19" fmla="*/ 5 h 19"/>
                  <a:gd name="T20" fmla="*/ 1 w 19"/>
                  <a:gd name="T21" fmla="*/ 5 h 19"/>
                  <a:gd name="T22" fmla="*/ 0 w 19"/>
                  <a:gd name="T23" fmla="*/ 5 h 19"/>
                  <a:gd name="T24" fmla="*/ 0 w 19"/>
                  <a:gd name="T25" fmla="*/ 6 h 19"/>
                  <a:gd name="T26" fmla="*/ 0 w 19"/>
                  <a:gd name="T27" fmla="*/ 6 h 19"/>
                  <a:gd name="T28" fmla="*/ 0 w 19"/>
                  <a:gd name="T29" fmla="*/ 6 h 19"/>
                  <a:gd name="T30" fmla="*/ 0 w 19"/>
                  <a:gd name="T31" fmla="*/ 6 h 19"/>
                  <a:gd name="T32" fmla="*/ 1 w 19"/>
                  <a:gd name="T33" fmla="*/ 6 h 19"/>
                  <a:gd name="T34" fmla="*/ 1 w 19"/>
                  <a:gd name="T35" fmla="*/ 7 h 19"/>
                  <a:gd name="T36" fmla="*/ 2 w 19"/>
                  <a:gd name="T37" fmla="*/ 7 h 19"/>
                  <a:gd name="T38" fmla="*/ 3 w 19"/>
                  <a:gd name="T39" fmla="*/ 7 h 19"/>
                  <a:gd name="T40" fmla="*/ 4 w 19"/>
                  <a:gd name="T41" fmla="*/ 7 h 19"/>
                  <a:gd name="T42" fmla="*/ 5 w 19"/>
                  <a:gd name="T43" fmla="*/ 6 h 19"/>
                  <a:gd name="T44" fmla="*/ 5 w 19"/>
                  <a:gd name="T45" fmla="*/ 6 h 19"/>
                  <a:gd name="T46" fmla="*/ 6 w 19"/>
                  <a:gd name="T47" fmla="*/ 5 h 19"/>
                  <a:gd name="T48" fmla="*/ 7 w 19"/>
                  <a:gd name="T49" fmla="*/ 5 h 19"/>
                  <a:gd name="T50" fmla="*/ 3 w 19"/>
                  <a:gd name="T51" fmla="*/ 19 h 19"/>
                  <a:gd name="T52" fmla="*/ 16 w 19"/>
                  <a:gd name="T53" fmla="*/ 10 h 19"/>
                  <a:gd name="T54" fmla="*/ 18 w 19"/>
                  <a:gd name="T55" fmla="*/ 8 h 19"/>
                  <a:gd name="T56" fmla="*/ 19 w 19"/>
                  <a:gd name="T57" fmla="*/ 6 h 19"/>
                  <a:gd name="T58" fmla="*/ 19 w 19"/>
                  <a:gd name="T59" fmla="*/ 6 h 19"/>
                  <a:gd name="T60" fmla="*/ 19 w 19"/>
                  <a:gd name="T61" fmla="*/ 5 h 19"/>
                  <a:gd name="T62" fmla="*/ 19 w 19"/>
                  <a:gd name="T63" fmla="*/ 4 h 19"/>
                  <a:gd name="T64" fmla="*/ 18 w 19"/>
                  <a:gd name="T65" fmla="*/ 4 h 19"/>
                  <a:gd name="T66" fmla="*/ 18 w 19"/>
                  <a:gd name="T67" fmla="*/ 3 h 19"/>
                  <a:gd name="T68" fmla="*/ 17 w 19"/>
                  <a:gd name="T69" fmla="*/ 2 h 19"/>
                  <a:gd name="T70" fmla="*/ 16 w 19"/>
                  <a:gd name="T71" fmla="*/ 1 h 19"/>
                  <a:gd name="T72" fmla="*/ 16 w 19"/>
                  <a:gd name="T73" fmla="*/ 1 h 19"/>
                  <a:gd name="T74" fmla="*/ 15 w 19"/>
                  <a:gd name="T75" fmla="*/ 0 h 19"/>
                  <a:gd name="T76" fmla="*/ 15 w 19"/>
                  <a:gd name="T77" fmla="*/ 0 h 19"/>
                  <a:gd name="T78" fmla="*/ 14 w 19"/>
                  <a:gd name="T79" fmla="*/ 0 h 19"/>
                  <a:gd name="T80" fmla="*/ 11 w 19"/>
                  <a:gd name="T81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9" h="19">
                    <a:moveTo>
                      <a:pt x="8" y="0"/>
                    </a:move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10"/>
                    </a:lnTo>
                    <a:lnTo>
                      <a:pt x="3" y="19"/>
                    </a:lnTo>
                    <a:lnTo>
                      <a:pt x="19" y="19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8" y="8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6"/>
                    </a:lnTo>
                    <a:lnTo>
                      <a:pt x="19" y="5"/>
                    </a:lnTo>
                    <a:lnTo>
                      <a:pt x="19" y="5"/>
                    </a:lnTo>
                    <a:lnTo>
                      <a:pt x="19" y="4"/>
                    </a:lnTo>
                    <a:lnTo>
                      <a:pt x="19" y="4"/>
                    </a:lnTo>
                    <a:lnTo>
                      <a:pt x="18" y="4"/>
                    </a:lnTo>
                    <a:lnTo>
                      <a:pt x="18" y="3"/>
                    </a:lnTo>
                    <a:lnTo>
                      <a:pt x="18" y="3"/>
                    </a:lnTo>
                    <a:lnTo>
                      <a:pt x="17" y="2"/>
                    </a:lnTo>
                    <a:lnTo>
                      <a:pt x="17" y="2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1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77ED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38" name="Freeform 104"/>
              <p:cNvSpPr>
                <a:spLocks/>
              </p:cNvSpPr>
              <p:nvPr/>
            </p:nvSpPr>
            <p:spPr bwMode="auto">
              <a:xfrm>
                <a:off x="4457" y="1360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0 w 5"/>
                  <a:gd name="T3" fmla="*/ 0 h 5"/>
                  <a:gd name="T4" fmla="*/ 0 w 5"/>
                  <a:gd name="T5" fmla="*/ 0 h 5"/>
                  <a:gd name="T6" fmla="*/ 0 w 5"/>
                  <a:gd name="T7" fmla="*/ 0 h 5"/>
                  <a:gd name="T8" fmla="*/ 0 w 5"/>
                  <a:gd name="T9" fmla="*/ 0 h 5"/>
                  <a:gd name="T10" fmla="*/ 0 w 5"/>
                  <a:gd name="T11" fmla="*/ 2 h 5"/>
                  <a:gd name="T12" fmla="*/ 1 w 5"/>
                  <a:gd name="T13" fmla="*/ 2 h 5"/>
                  <a:gd name="T14" fmla="*/ 1 w 5"/>
                  <a:gd name="T15" fmla="*/ 3 h 5"/>
                  <a:gd name="T16" fmla="*/ 2 w 5"/>
                  <a:gd name="T17" fmla="*/ 4 h 5"/>
                  <a:gd name="T18" fmla="*/ 2 w 5"/>
                  <a:gd name="T19" fmla="*/ 4 h 5"/>
                  <a:gd name="T20" fmla="*/ 3 w 5"/>
                  <a:gd name="T21" fmla="*/ 5 h 5"/>
                  <a:gd name="T22" fmla="*/ 3 w 5"/>
                  <a:gd name="T23" fmla="*/ 5 h 5"/>
                  <a:gd name="T24" fmla="*/ 3 w 5"/>
                  <a:gd name="T25" fmla="*/ 5 h 5"/>
                  <a:gd name="T26" fmla="*/ 5 w 5"/>
                  <a:gd name="T27" fmla="*/ 5 h 5"/>
                  <a:gd name="T28" fmla="*/ 5 w 5"/>
                  <a:gd name="T29" fmla="*/ 5 h 5"/>
                  <a:gd name="T30" fmla="*/ 5 w 5"/>
                  <a:gd name="T31" fmla="*/ 4 h 5"/>
                  <a:gd name="T32" fmla="*/ 4 w 5"/>
                  <a:gd name="T33" fmla="*/ 4 h 5"/>
                  <a:gd name="T34" fmla="*/ 4 w 5"/>
                  <a:gd name="T35" fmla="*/ 3 h 5"/>
                  <a:gd name="T36" fmla="*/ 4 w 5"/>
                  <a:gd name="T37" fmla="*/ 3 h 5"/>
                  <a:gd name="T38" fmla="*/ 4 w 5"/>
                  <a:gd name="T39" fmla="*/ 2 h 5"/>
                  <a:gd name="T40" fmla="*/ 4 w 5"/>
                  <a:gd name="T41" fmla="*/ 1 h 5"/>
                  <a:gd name="T42" fmla="*/ 5 w 5"/>
                  <a:gd name="T43" fmla="*/ 0 h 5"/>
                  <a:gd name="T44" fmla="*/ 0 w 5"/>
                  <a:gd name="T4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39" name="Freeform 105"/>
              <p:cNvSpPr>
                <a:spLocks/>
              </p:cNvSpPr>
              <p:nvPr/>
            </p:nvSpPr>
            <p:spPr bwMode="auto">
              <a:xfrm>
                <a:off x="4464" y="1360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1 w 5"/>
                  <a:gd name="T3" fmla="*/ 1 h 5"/>
                  <a:gd name="T4" fmla="*/ 1 w 5"/>
                  <a:gd name="T5" fmla="*/ 2 h 5"/>
                  <a:gd name="T6" fmla="*/ 1 w 5"/>
                  <a:gd name="T7" fmla="*/ 2 h 5"/>
                  <a:gd name="T8" fmla="*/ 1 w 5"/>
                  <a:gd name="T9" fmla="*/ 3 h 5"/>
                  <a:gd name="T10" fmla="*/ 1 w 5"/>
                  <a:gd name="T11" fmla="*/ 4 h 5"/>
                  <a:gd name="T12" fmla="*/ 1 w 5"/>
                  <a:gd name="T13" fmla="*/ 4 h 5"/>
                  <a:gd name="T14" fmla="*/ 1 w 5"/>
                  <a:gd name="T15" fmla="*/ 5 h 5"/>
                  <a:gd name="T16" fmla="*/ 1 w 5"/>
                  <a:gd name="T17" fmla="*/ 5 h 5"/>
                  <a:gd name="T18" fmla="*/ 3 w 5"/>
                  <a:gd name="T19" fmla="*/ 5 h 5"/>
                  <a:gd name="T20" fmla="*/ 3 w 5"/>
                  <a:gd name="T21" fmla="*/ 5 h 5"/>
                  <a:gd name="T22" fmla="*/ 3 w 5"/>
                  <a:gd name="T23" fmla="*/ 4 h 5"/>
                  <a:gd name="T24" fmla="*/ 3 w 5"/>
                  <a:gd name="T25" fmla="*/ 4 h 5"/>
                  <a:gd name="T26" fmla="*/ 4 w 5"/>
                  <a:gd name="T27" fmla="*/ 4 h 5"/>
                  <a:gd name="T28" fmla="*/ 4 w 5"/>
                  <a:gd name="T29" fmla="*/ 4 h 5"/>
                  <a:gd name="T30" fmla="*/ 4 w 5"/>
                  <a:gd name="T31" fmla="*/ 3 h 5"/>
                  <a:gd name="T32" fmla="*/ 5 w 5"/>
                  <a:gd name="T33" fmla="*/ 2 h 5"/>
                  <a:gd name="T34" fmla="*/ 5 w 5"/>
                  <a:gd name="T35" fmla="*/ 2 h 5"/>
                  <a:gd name="T36" fmla="*/ 5 w 5"/>
                  <a:gd name="T37" fmla="*/ 1 h 5"/>
                  <a:gd name="T38" fmla="*/ 5 w 5"/>
                  <a:gd name="T39" fmla="*/ 1 h 5"/>
                  <a:gd name="T40" fmla="*/ 5 w 5"/>
                  <a:gd name="T41" fmla="*/ 0 h 5"/>
                  <a:gd name="T42" fmla="*/ 5 w 5"/>
                  <a:gd name="T43" fmla="*/ 0 h 5"/>
                  <a:gd name="T44" fmla="*/ 0 w 5"/>
                  <a:gd name="T4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40" name="Freeform 106"/>
              <p:cNvSpPr>
                <a:spLocks/>
              </p:cNvSpPr>
              <p:nvPr/>
            </p:nvSpPr>
            <p:spPr bwMode="auto">
              <a:xfrm>
                <a:off x="4447" y="1330"/>
                <a:ext cx="18" cy="21"/>
              </a:xfrm>
              <a:custGeom>
                <a:avLst/>
                <a:gdLst>
                  <a:gd name="T0" fmla="*/ 18 w 18"/>
                  <a:gd name="T1" fmla="*/ 20 h 21"/>
                  <a:gd name="T2" fmla="*/ 1 w 18"/>
                  <a:gd name="T3" fmla="*/ 0 h 21"/>
                  <a:gd name="T4" fmla="*/ 0 w 18"/>
                  <a:gd name="T5" fmla="*/ 2 h 21"/>
                  <a:gd name="T6" fmla="*/ 17 w 18"/>
                  <a:gd name="T7" fmla="*/ 21 h 21"/>
                  <a:gd name="T8" fmla="*/ 18 w 18"/>
                  <a:gd name="T9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1">
                    <a:moveTo>
                      <a:pt x="18" y="2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7" y="21"/>
                    </a:lnTo>
                    <a:lnTo>
                      <a:pt x="18" y="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41" name="Freeform 107"/>
              <p:cNvSpPr>
                <a:spLocks/>
              </p:cNvSpPr>
              <p:nvPr/>
            </p:nvSpPr>
            <p:spPr bwMode="auto">
              <a:xfrm>
                <a:off x="4448" y="1332"/>
                <a:ext cx="16" cy="18"/>
              </a:xfrm>
              <a:custGeom>
                <a:avLst/>
                <a:gdLst>
                  <a:gd name="T0" fmla="*/ 16 w 16"/>
                  <a:gd name="T1" fmla="*/ 17 h 18"/>
                  <a:gd name="T2" fmla="*/ 1 w 16"/>
                  <a:gd name="T3" fmla="*/ 0 h 18"/>
                  <a:gd name="T4" fmla="*/ 0 w 16"/>
                  <a:gd name="T5" fmla="*/ 0 h 18"/>
                  <a:gd name="T6" fmla="*/ 16 w 16"/>
                  <a:gd name="T7" fmla="*/ 18 h 18"/>
                  <a:gd name="T8" fmla="*/ 16 w 16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8">
                    <a:moveTo>
                      <a:pt x="16" y="17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6" y="18"/>
                    </a:lnTo>
                    <a:lnTo>
                      <a:pt x="16" y="17"/>
                    </a:lnTo>
                    <a:close/>
                  </a:path>
                </a:pathLst>
              </a:custGeom>
              <a:solidFill>
                <a:srgbClr val="CEB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42" name="Freeform 108"/>
              <p:cNvSpPr>
                <a:spLocks/>
              </p:cNvSpPr>
              <p:nvPr/>
            </p:nvSpPr>
            <p:spPr bwMode="auto">
              <a:xfrm>
                <a:off x="4461" y="1345"/>
                <a:ext cx="10" cy="4"/>
              </a:xfrm>
              <a:custGeom>
                <a:avLst/>
                <a:gdLst>
                  <a:gd name="T0" fmla="*/ 5 w 10"/>
                  <a:gd name="T1" fmla="*/ 4 h 4"/>
                  <a:gd name="T2" fmla="*/ 6 w 10"/>
                  <a:gd name="T3" fmla="*/ 4 h 4"/>
                  <a:gd name="T4" fmla="*/ 7 w 10"/>
                  <a:gd name="T5" fmla="*/ 4 h 4"/>
                  <a:gd name="T6" fmla="*/ 8 w 10"/>
                  <a:gd name="T7" fmla="*/ 3 h 4"/>
                  <a:gd name="T8" fmla="*/ 8 w 10"/>
                  <a:gd name="T9" fmla="*/ 3 h 4"/>
                  <a:gd name="T10" fmla="*/ 9 w 10"/>
                  <a:gd name="T11" fmla="*/ 3 h 4"/>
                  <a:gd name="T12" fmla="*/ 9 w 10"/>
                  <a:gd name="T13" fmla="*/ 2 h 4"/>
                  <a:gd name="T14" fmla="*/ 10 w 10"/>
                  <a:gd name="T15" fmla="*/ 2 h 4"/>
                  <a:gd name="T16" fmla="*/ 10 w 10"/>
                  <a:gd name="T17" fmla="*/ 1 h 4"/>
                  <a:gd name="T18" fmla="*/ 10 w 10"/>
                  <a:gd name="T19" fmla="*/ 1 h 4"/>
                  <a:gd name="T20" fmla="*/ 10 w 10"/>
                  <a:gd name="T21" fmla="*/ 1 h 4"/>
                  <a:gd name="T22" fmla="*/ 9 w 10"/>
                  <a:gd name="T23" fmla="*/ 2 h 4"/>
                  <a:gd name="T24" fmla="*/ 8 w 10"/>
                  <a:gd name="T25" fmla="*/ 3 h 4"/>
                  <a:gd name="T26" fmla="*/ 7 w 10"/>
                  <a:gd name="T27" fmla="*/ 3 h 4"/>
                  <a:gd name="T28" fmla="*/ 6 w 10"/>
                  <a:gd name="T29" fmla="*/ 3 h 4"/>
                  <a:gd name="T30" fmla="*/ 6 w 10"/>
                  <a:gd name="T31" fmla="*/ 3 h 4"/>
                  <a:gd name="T32" fmla="*/ 5 w 10"/>
                  <a:gd name="T33" fmla="*/ 4 h 4"/>
                  <a:gd name="T34" fmla="*/ 5 w 10"/>
                  <a:gd name="T35" fmla="*/ 4 h 4"/>
                  <a:gd name="T36" fmla="*/ 4 w 10"/>
                  <a:gd name="T37" fmla="*/ 2 h 4"/>
                  <a:gd name="T38" fmla="*/ 5 w 10"/>
                  <a:gd name="T39" fmla="*/ 2 h 4"/>
                  <a:gd name="T40" fmla="*/ 6 w 10"/>
                  <a:gd name="T41" fmla="*/ 2 h 4"/>
                  <a:gd name="T42" fmla="*/ 7 w 10"/>
                  <a:gd name="T43" fmla="*/ 1 h 4"/>
                  <a:gd name="T44" fmla="*/ 8 w 10"/>
                  <a:gd name="T45" fmla="*/ 0 h 4"/>
                  <a:gd name="T46" fmla="*/ 7 w 10"/>
                  <a:gd name="T47" fmla="*/ 0 h 4"/>
                  <a:gd name="T48" fmla="*/ 7 w 10"/>
                  <a:gd name="T49" fmla="*/ 0 h 4"/>
                  <a:gd name="T50" fmla="*/ 7 w 10"/>
                  <a:gd name="T51" fmla="*/ 1 h 4"/>
                  <a:gd name="T52" fmla="*/ 7 w 10"/>
                  <a:gd name="T53" fmla="*/ 1 h 4"/>
                  <a:gd name="T54" fmla="*/ 6 w 10"/>
                  <a:gd name="T55" fmla="*/ 1 h 4"/>
                  <a:gd name="T56" fmla="*/ 5 w 10"/>
                  <a:gd name="T57" fmla="*/ 2 h 4"/>
                  <a:gd name="T58" fmla="*/ 4 w 10"/>
                  <a:gd name="T59" fmla="*/ 2 h 4"/>
                  <a:gd name="T60" fmla="*/ 3 w 10"/>
                  <a:gd name="T61" fmla="*/ 2 h 4"/>
                  <a:gd name="T62" fmla="*/ 3 w 10"/>
                  <a:gd name="T63" fmla="*/ 2 h 4"/>
                  <a:gd name="T64" fmla="*/ 2 w 10"/>
                  <a:gd name="T65" fmla="*/ 1 h 4"/>
                  <a:gd name="T66" fmla="*/ 2 w 10"/>
                  <a:gd name="T67" fmla="*/ 1 h 4"/>
                  <a:gd name="T68" fmla="*/ 1 w 10"/>
                  <a:gd name="T69" fmla="*/ 1 h 4"/>
                  <a:gd name="T70" fmla="*/ 1 w 10"/>
                  <a:gd name="T71" fmla="*/ 2 h 4"/>
                  <a:gd name="T72" fmla="*/ 1 w 10"/>
                  <a:gd name="T73" fmla="*/ 2 h 4"/>
                  <a:gd name="T74" fmla="*/ 1 w 10"/>
                  <a:gd name="T75" fmla="*/ 4 h 4"/>
                  <a:gd name="T76" fmla="*/ 2 w 10"/>
                  <a:gd name="T77" fmla="*/ 4 h 4"/>
                  <a:gd name="T78" fmla="*/ 3 w 10"/>
                  <a:gd name="T79" fmla="*/ 4 h 4"/>
                  <a:gd name="T80" fmla="*/ 4 w 10"/>
                  <a:gd name="T81" fmla="*/ 4 h 4"/>
                  <a:gd name="T82" fmla="*/ 4 w 10"/>
                  <a:gd name="T8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" h="4">
                    <a:moveTo>
                      <a:pt x="5" y="4"/>
                    </a:moveTo>
                    <a:lnTo>
                      <a:pt x="5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10" y="1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43" name="Freeform 109"/>
              <p:cNvSpPr>
                <a:spLocks/>
              </p:cNvSpPr>
              <p:nvPr/>
            </p:nvSpPr>
            <p:spPr bwMode="auto">
              <a:xfrm>
                <a:off x="4461" y="1346"/>
                <a:ext cx="4" cy="3"/>
              </a:xfrm>
              <a:custGeom>
                <a:avLst/>
                <a:gdLst>
                  <a:gd name="T0" fmla="*/ 3 w 4"/>
                  <a:gd name="T1" fmla="*/ 1 h 3"/>
                  <a:gd name="T2" fmla="*/ 3 w 4"/>
                  <a:gd name="T3" fmla="*/ 1 h 3"/>
                  <a:gd name="T4" fmla="*/ 3 w 4"/>
                  <a:gd name="T5" fmla="*/ 1 h 3"/>
                  <a:gd name="T6" fmla="*/ 3 w 4"/>
                  <a:gd name="T7" fmla="*/ 1 h 3"/>
                  <a:gd name="T8" fmla="*/ 3 w 4"/>
                  <a:gd name="T9" fmla="*/ 1 h 3"/>
                  <a:gd name="T10" fmla="*/ 3 w 4"/>
                  <a:gd name="T11" fmla="*/ 1 h 3"/>
                  <a:gd name="T12" fmla="*/ 3 w 4"/>
                  <a:gd name="T13" fmla="*/ 1 h 3"/>
                  <a:gd name="T14" fmla="*/ 2 w 4"/>
                  <a:gd name="T15" fmla="*/ 1 h 3"/>
                  <a:gd name="T16" fmla="*/ 2 w 4"/>
                  <a:gd name="T17" fmla="*/ 1 h 3"/>
                  <a:gd name="T18" fmla="*/ 2 w 4"/>
                  <a:gd name="T19" fmla="*/ 1 h 3"/>
                  <a:gd name="T20" fmla="*/ 2 w 4"/>
                  <a:gd name="T21" fmla="*/ 0 h 3"/>
                  <a:gd name="T22" fmla="*/ 2 w 4"/>
                  <a:gd name="T23" fmla="*/ 0 h 3"/>
                  <a:gd name="T24" fmla="*/ 2 w 4"/>
                  <a:gd name="T25" fmla="*/ 0 h 3"/>
                  <a:gd name="T26" fmla="*/ 2 w 4"/>
                  <a:gd name="T27" fmla="*/ 1 h 3"/>
                  <a:gd name="T28" fmla="*/ 2 w 4"/>
                  <a:gd name="T29" fmla="*/ 1 h 3"/>
                  <a:gd name="T30" fmla="*/ 2 w 4"/>
                  <a:gd name="T31" fmla="*/ 1 h 3"/>
                  <a:gd name="T32" fmla="*/ 2 w 4"/>
                  <a:gd name="T33" fmla="*/ 1 h 3"/>
                  <a:gd name="T34" fmla="*/ 0 w 4"/>
                  <a:gd name="T35" fmla="*/ 1 h 3"/>
                  <a:gd name="T36" fmla="*/ 1 w 4"/>
                  <a:gd name="T37" fmla="*/ 3 h 3"/>
                  <a:gd name="T38" fmla="*/ 2 w 4"/>
                  <a:gd name="T39" fmla="*/ 3 h 3"/>
                  <a:gd name="T40" fmla="*/ 2 w 4"/>
                  <a:gd name="T41" fmla="*/ 3 h 3"/>
                  <a:gd name="T42" fmla="*/ 2 w 4"/>
                  <a:gd name="T43" fmla="*/ 3 h 3"/>
                  <a:gd name="T44" fmla="*/ 2 w 4"/>
                  <a:gd name="T45" fmla="*/ 3 h 3"/>
                  <a:gd name="T46" fmla="*/ 2 w 4"/>
                  <a:gd name="T47" fmla="*/ 3 h 3"/>
                  <a:gd name="T48" fmla="*/ 3 w 4"/>
                  <a:gd name="T49" fmla="*/ 3 h 3"/>
                  <a:gd name="T50" fmla="*/ 3 w 4"/>
                  <a:gd name="T51" fmla="*/ 3 h 3"/>
                  <a:gd name="T52" fmla="*/ 3 w 4"/>
                  <a:gd name="T53" fmla="*/ 3 h 3"/>
                  <a:gd name="T54" fmla="*/ 3 w 4"/>
                  <a:gd name="T55" fmla="*/ 3 h 3"/>
                  <a:gd name="T56" fmla="*/ 3 w 4"/>
                  <a:gd name="T57" fmla="*/ 3 h 3"/>
                  <a:gd name="T58" fmla="*/ 4 w 4"/>
                  <a:gd name="T59" fmla="*/ 3 h 3"/>
                  <a:gd name="T60" fmla="*/ 4 w 4"/>
                  <a:gd name="T61" fmla="*/ 3 h 3"/>
                  <a:gd name="T62" fmla="*/ 4 w 4"/>
                  <a:gd name="T63" fmla="*/ 2 h 3"/>
                  <a:gd name="T64" fmla="*/ 4 w 4"/>
                  <a:gd name="T65" fmla="*/ 2 h 3"/>
                  <a:gd name="T66" fmla="*/ 4 w 4"/>
                  <a:gd name="T67" fmla="*/ 2 h 3"/>
                  <a:gd name="T68" fmla="*/ 4 w 4"/>
                  <a:gd name="T69" fmla="*/ 2 h 3"/>
                  <a:gd name="T70" fmla="*/ 3 w 4"/>
                  <a:gd name="T7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44" name="Freeform 110"/>
              <p:cNvSpPr>
                <a:spLocks/>
              </p:cNvSpPr>
              <p:nvPr/>
            </p:nvSpPr>
            <p:spPr bwMode="auto">
              <a:xfrm>
                <a:off x="4468" y="1344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0 h 2"/>
                  <a:gd name="T12" fmla="*/ 0 w 1"/>
                  <a:gd name="T13" fmla="*/ 0 h 2"/>
                  <a:gd name="T14" fmla="*/ 0 w 1"/>
                  <a:gd name="T15" fmla="*/ 0 h 2"/>
                  <a:gd name="T16" fmla="*/ 0 w 1"/>
                  <a:gd name="T17" fmla="*/ 0 h 2"/>
                  <a:gd name="T18" fmla="*/ 0 w 1"/>
                  <a:gd name="T19" fmla="*/ 0 h 2"/>
                  <a:gd name="T20" fmla="*/ 0 w 1"/>
                  <a:gd name="T21" fmla="*/ 0 h 2"/>
                  <a:gd name="T22" fmla="*/ 0 w 1"/>
                  <a:gd name="T23" fmla="*/ 0 h 2"/>
                  <a:gd name="T24" fmla="*/ 0 w 1"/>
                  <a:gd name="T25" fmla="*/ 0 h 2"/>
                  <a:gd name="T26" fmla="*/ 0 w 1"/>
                  <a:gd name="T27" fmla="*/ 1 h 2"/>
                  <a:gd name="T28" fmla="*/ 0 w 1"/>
                  <a:gd name="T29" fmla="*/ 1 h 2"/>
                  <a:gd name="T30" fmla="*/ 0 w 1"/>
                  <a:gd name="T31" fmla="*/ 1 h 2"/>
                  <a:gd name="T32" fmla="*/ 0 w 1"/>
                  <a:gd name="T33" fmla="*/ 1 h 2"/>
                  <a:gd name="T34" fmla="*/ 0 w 1"/>
                  <a:gd name="T35" fmla="*/ 2 h 2"/>
                  <a:gd name="T36" fmla="*/ 0 w 1"/>
                  <a:gd name="T37" fmla="*/ 2 h 2"/>
                  <a:gd name="T38" fmla="*/ 0 w 1"/>
                  <a:gd name="T39" fmla="*/ 2 h 2"/>
                  <a:gd name="T40" fmla="*/ 1 w 1"/>
                  <a:gd name="T41" fmla="*/ 1 h 2"/>
                  <a:gd name="T42" fmla="*/ 1 w 1"/>
                  <a:gd name="T43" fmla="*/ 1 h 2"/>
                  <a:gd name="T44" fmla="*/ 1 w 1"/>
                  <a:gd name="T45" fmla="*/ 1 h 2"/>
                  <a:gd name="T46" fmla="*/ 1 w 1"/>
                  <a:gd name="T47" fmla="*/ 1 h 2"/>
                  <a:gd name="T48" fmla="*/ 0 w 1"/>
                  <a:gd name="T4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45" name="Freeform 111"/>
              <p:cNvSpPr>
                <a:spLocks/>
              </p:cNvSpPr>
              <p:nvPr/>
            </p:nvSpPr>
            <p:spPr bwMode="auto">
              <a:xfrm>
                <a:off x="4459" y="1340"/>
                <a:ext cx="8" cy="5"/>
              </a:xfrm>
              <a:custGeom>
                <a:avLst/>
                <a:gdLst>
                  <a:gd name="T0" fmla="*/ 8 w 8"/>
                  <a:gd name="T1" fmla="*/ 2 h 5"/>
                  <a:gd name="T2" fmla="*/ 7 w 8"/>
                  <a:gd name="T3" fmla="*/ 2 h 5"/>
                  <a:gd name="T4" fmla="*/ 8 w 8"/>
                  <a:gd name="T5" fmla="*/ 1 h 5"/>
                  <a:gd name="T6" fmla="*/ 7 w 8"/>
                  <a:gd name="T7" fmla="*/ 0 h 5"/>
                  <a:gd name="T8" fmla="*/ 7 w 8"/>
                  <a:gd name="T9" fmla="*/ 0 h 5"/>
                  <a:gd name="T10" fmla="*/ 8 w 8"/>
                  <a:gd name="T11" fmla="*/ 1 h 5"/>
                  <a:gd name="T12" fmla="*/ 7 w 8"/>
                  <a:gd name="T13" fmla="*/ 2 h 5"/>
                  <a:gd name="T14" fmla="*/ 7 w 8"/>
                  <a:gd name="T15" fmla="*/ 2 h 5"/>
                  <a:gd name="T16" fmla="*/ 7 w 8"/>
                  <a:gd name="T17" fmla="*/ 2 h 5"/>
                  <a:gd name="T18" fmla="*/ 7 w 8"/>
                  <a:gd name="T19" fmla="*/ 2 h 5"/>
                  <a:gd name="T20" fmla="*/ 7 w 8"/>
                  <a:gd name="T21" fmla="*/ 2 h 5"/>
                  <a:gd name="T22" fmla="*/ 4 w 8"/>
                  <a:gd name="T23" fmla="*/ 4 h 5"/>
                  <a:gd name="T24" fmla="*/ 1 w 8"/>
                  <a:gd name="T25" fmla="*/ 2 h 5"/>
                  <a:gd name="T26" fmla="*/ 2 w 8"/>
                  <a:gd name="T27" fmla="*/ 2 h 5"/>
                  <a:gd name="T28" fmla="*/ 1 w 8"/>
                  <a:gd name="T29" fmla="*/ 1 h 5"/>
                  <a:gd name="T30" fmla="*/ 1 w 8"/>
                  <a:gd name="T31" fmla="*/ 0 h 5"/>
                  <a:gd name="T32" fmla="*/ 1 w 8"/>
                  <a:gd name="T33" fmla="*/ 0 h 5"/>
                  <a:gd name="T34" fmla="*/ 0 w 8"/>
                  <a:gd name="T35" fmla="*/ 1 h 5"/>
                  <a:gd name="T36" fmla="*/ 1 w 8"/>
                  <a:gd name="T37" fmla="*/ 2 h 5"/>
                  <a:gd name="T38" fmla="*/ 0 w 8"/>
                  <a:gd name="T39" fmla="*/ 2 h 5"/>
                  <a:gd name="T40" fmla="*/ 4 w 8"/>
                  <a:gd name="T41" fmla="*/ 5 h 5"/>
                  <a:gd name="T42" fmla="*/ 8 w 8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5">
                    <a:moveTo>
                      <a:pt x="8" y="2"/>
                    </a:moveTo>
                    <a:lnTo>
                      <a:pt x="7" y="2"/>
                    </a:lnTo>
                    <a:lnTo>
                      <a:pt x="8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4" y="4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4" y="5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46" name="Freeform 112"/>
              <p:cNvSpPr>
                <a:spLocks/>
              </p:cNvSpPr>
              <p:nvPr/>
            </p:nvSpPr>
            <p:spPr bwMode="auto">
              <a:xfrm>
                <a:off x="4457" y="1350"/>
                <a:ext cx="12" cy="4"/>
              </a:xfrm>
              <a:custGeom>
                <a:avLst/>
                <a:gdLst>
                  <a:gd name="T0" fmla="*/ 6 w 12"/>
                  <a:gd name="T1" fmla="*/ 0 h 4"/>
                  <a:gd name="T2" fmla="*/ 6 w 12"/>
                  <a:gd name="T3" fmla="*/ 0 h 4"/>
                  <a:gd name="T4" fmla="*/ 5 w 12"/>
                  <a:gd name="T5" fmla="*/ 1 h 4"/>
                  <a:gd name="T6" fmla="*/ 5 w 12"/>
                  <a:gd name="T7" fmla="*/ 2 h 4"/>
                  <a:gd name="T8" fmla="*/ 4 w 12"/>
                  <a:gd name="T9" fmla="*/ 2 h 4"/>
                  <a:gd name="T10" fmla="*/ 3 w 12"/>
                  <a:gd name="T11" fmla="*/ 2 h 4"/>
                  <a:gd name="T12" fmla="*/ 3 w 12"/>
                  <a:gd name="T13" fmla="*/ 3 h 4"/>
                  <a:gd name="T14" fmla="*/ 2 w 12"/>
                  <a:gd name="T15" fmla="*/ 3 h 4"/>
                  <a:gd name="T16" fmla="*/ 2 w 12"/>
                  <a:gd name="T17" fmla="*/ 3 h 4"/>
                  <a:gd name="T18" fmla="*/ 1 w 12"/>
                  <a:gd name="T19" fmla="*/ 3 h 4"/>
                  <a:gd name="T20" fmla="*/ 1 w 12"/>
                  <a:gd name="T21" fmla="*/ 3 h 4"/>
                  <a:gd name="T22" fmla="*/ 0 w 12"/>
                  <a:gd name="T23" fmla="*/ 3 h 4"/>
                  <a:gd name="T24" fmla="*/ 0 w 12"/>
                  <a:gd name="T25" fmla="*/ 3 h 4"/>
                  <a:gd name="T26" fmla="*/ 1 w 12"/>
                  <a:gd name="T27" fmla="*/ 3 h 4"/>
                  <a:gd name="T28" fmla="*/ 1 w 12"/>
                  <a:gd name="T29" fmla="*/ 3 h 4"/>
                  <a:gd name="T30" fmla="*/ 2 w 12"/>
                  <a:gd name="T31" fmla="*/ 3 h 4"/>
                  <a:gd name="T32" fmla="*/ 3 w 12"/>
                  <a:gd name="T33" fmla="*/ 3 h 4"/>
                  <a:gd name="T34" fmla="*/ 3 w 12"/>
                  <a:gd name="T35" fmla="*/ 3 h 4"/>
                  <a:gd name="T36" fmla="*/ 4 w 12"/>
                  <a:gd name="T37" fmla="*/ 3 h 4"/>
                  <a:gd name="T38" fmla="*/ 4 w 12"/>
                  <a:gd name="T39" fmla="*/ 2 h 4"/>
                  <a:gd name="T40" fmla="*/ 5 w 12"/>
                  <a:gd name="T41" fmla="*/ 2 h 4"/>
                  <a:gd name="T42" fmla="*/ 5 w 12"/>
                  <a:gd name="T43" fmla="*/ 2 h 4"/>
                  <a:gd name="T44" fmla="*/ 5 w 12"/>
                  <a:gd name="T45" fmla="*/ 1 h 4"/>
                  <a:gd name="T46" fmla="*/ 6 w 12"/>
                  <a:gd name="T47" fmla="*/ 1 h 4"/>
                  <a:gd name="T48" fmla="*/ 6 w 12"/>
                  <a:gd name="T49" fmla="*/ 1 h 4"/>
                  <a:gd name="T50" fmla="*/ 6 w 12"/>
                  <a:gd name="T51" fmla="*/ 1 h 4"/>
                  <a:gd name="T52" fmla="*/ 6 w 12"/>
                  <a:gd name="T53" fmla="*/ 2 h 4"/>
                  <a:gd name="T54" fmla="*/ 7 w 12"/>
                  <a:gd name="T55" fmla="*/ 2 h 4"/>
                  <a:gd name="T56" fmla="*/ 7 w 12"/>
                  <a:gd name="T57" fmla="*/ 2 h 4"/>
                  <a:gd name="T58" fmla="*/ 8 w 12"/>
                  <a:gd name="T59" fmla="*/ 3 h 4"/>
                  <a:gd name="T60" fmla="*/ 8 w 12"/>
                  <a:gd name="T61" fmla="*/ 3 h 4"/>
                  <a:gd name="T62" fmla="*/ 9 w 12"/>
                  <a:gd name="T63" fmla="*/ 3 h 4"/>
                  <a:gd name="T64" fmla="*/ 10 w 12"/>
                  <a:gd name="T65" fmla="*/ 4 h 4"/>
                  <a:gd name="T66" fmla="*/ 10 w 12"/>
                  <a:gd name="T67" fmla="*/ 4 h 4"/>
                  <a:gd name="T68" fmla="*/ 11 w 12"/>
                  <a:gd name="T69" fmla="*/ 4 h 4"/>
                  <a:gd name="T70" fmla="*/ 12 w 12"/>
                  <a:gd name="T71" fmla="*/ 4 h 4"/>
                  <a:gd name="T72" fmla="*/ 12 w 12"/>
                  <a:gd name="T73" fmla="*/ 3 h 4"/>
                  <a:gd name="T74" fmla="*/ 12 w 12"/>
                  <a:gd name="T75" fmla="*/ 3 h 4"/>
                  <a:gd name="T76" fmla="*/ 11 w 12"/>
                  <a:gd name="T77" fmla="*/ 3 h 4"/>
                  <a:gd name="T78" fmla="*/ 11 w 12"/>
                  <a:gd name="T79" fmla="*/ 3 h 4"/>
                  <a:gd name="T80" fmla="*/ 10 w 12"/>
                  <a:gd name="T81" fmla="*/ 3 h 4"/>
                  <a:gd name="T82" fmla="*/ 10 w 12"/>
                  <a:gd name="T83" fmla="*/ 3 h 4"/>
                  <a:gd name="T84" fmla="*/ 9 w 12"/>
                  <a:gd name="T85" fmla="*/ 3 h 4"/>
                  <a:gd name="T86" fmla="*/ 9 w 12"/>
                  <a:gd name="T87" fmla="*/ 3 h 4"/>
                  <a:gd name="T88" fmla="*/ 8 w 12"/>
                  <a:gd name="T89" fmla="*/ 2 h 4"/>
                  <a:gd name="T90" fmla="*/ 7 w 12"/>
                  <a:gd name="T91" fmla="*/ 2 h 4"/>
                  <a:gd name="T92" fmla="*/ 7 w 12"/>
                  <a:gd name="T93" fmla="*/ 1 h 4"/>
                  <a:gd name="T94" fmla="*/ 6 w 12"/>
                  <a:gd name="T95" fmla="*/ 0 h 4"/>
                  <a:gd name="T96" fmla="*/ 6 w 12"/>
                  <a:gd name="T9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" h="4">
                    <a:moveTo>
                      <a:pt x="6" y="0"/>
                    </a:move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47" name="Freeform 113"/>
              <p:cNvSpPr>
                <a:spLocks/>
              </p:cNvSpPr>
              <p:nvPr/>
            </p:nvSpPr>
            <p:spPr bwMode="auto">
              <a:xfrm>
                <a:off x="4450" y="1343"/>
                <a:ext cx="1" cy="3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1 h 3"/>
                  <a:gd name="T4" fmla="*/ 1 w 1"/>
                  <a:gd name="T5" fmla="*/ 1 h 3"/>
                  <a:gd name="T6" fmla="*/ 1 w 1"/>
                  <a:gd name="T7" fmla="*/ 1 h 3"/>
                  <a:gd name="T8" fmla="*/ 1 w 1"/>
                  <a:gd name="T9" fmla="*/ 1 h 3"/>
                  <a:gd name="T10" fmla="*/ 1 w 1"/>
                  <a:gd name="T11" fmla="*/ 1 h 3"/>
                  <a:gd name="T12" fmla="*/ 1 w 1"/>
                  <a:gd name="T13" fmla="*/ 1 h 3"/>
                  <a:gd name="T14" fmla="*/ 0 w 1"/>
                  <a:gd name="T15" fmla="*/ 1 h 3"/>
                  <a:gd name="T16" fmla="*/ 0 w 1"/>
                  <a:gd name="T17" fmla="*/ 0 h 3"/>
                  <a:gd name="T18" fmla="*/ 0 w 1"/>
                  <a:gd name="T19" fmla="*/ 0 h 3"/>
                  <a:gd name="T20" fmla="*/ 0 w 1"/>
                  <a:gd name="T21" fmla="*/ 0 h 3"/>
                  <a:gd name="T22" fmla="*/ 0 w 1"/>
                  <a:gd name="T23" fmla="*/ 0 h 3"/>
                  <a:gd name="T24" fmla="*/ 0 w 1"/>
                  <a:gd name="T25" fmla="*/ 0 h 3"/>
                  <a:gd name="T26" fmla="*/ 0 w 1"/>
                  <a:gd name="T27" fmla="*/ 0 h 3"/>
                  <a:gd name="T28" fmla="*/ 0 w 1"/>
                  <a:gd name="T29" fmla="*/ 0 h 3"/>
                  <a:gd name="T30" fmla="*/ 0 w 1"/>
                  <a:gd name="T31" fmla="*/ 1 h 3"/>
                  <a:gd name="T32" fmla="*/ 0 w 1"/>
                  <a:gd name="T33" fmla="*/ 1 h 3"/>
                  <a:gd name="T34" fmla="*/ 0 w 1"/>
                  <a:gd name="T35" fmla="*/ 2 h 3"/>
                  <a:gd name="T36" fmla="*/ 0 w 1"/>
                  <a:gd name="T37" fmla="*/ 2 h 3"/>
                  <a:gd name="T38" fmla="*/ 0 w 1"/>
                  <a:gd name="T39" fmla="*/ 2 h 3"/>
                  <a:gd name="T40" fmla="*/ 0 w 1"/>
                  <a:gd name="T41" fmla="*/ 3 h 3"/>
                  <a:gd name="T42" fmla="*/ 1 w 1"/>
                  <a:gd name="T43" fmla="*/ 3 h 3"/>
                  <a:gd name="T44" fmla="*/ 1 w 1"/>
                  <a:gd name="T45" fmla="*/ 3 h 3"/>
                  <a:gd name="T46" fmla="*/ 1 w 1"/>
                  <a:gd name="T47" fmla="*/ 3 h 3"/>
                  <a:gd name="T48" fmla="*/ 1 w 1"/>
                  <a:gd name="T49" fmla="*/ 3 h 3"/>
                  <a:gd name="T50" fmla="*/ 1 w 1"/>
                  <a:gd name="T5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48" name="Freeform 114"/>
              <p:cNvSpPr>
                <a:spLocks/>
              </p:cNvSpPr>
              <p:nvPr/>
            </p:nvSpPr>
            <p:spPr bwMode="auto">
              <a:xfrm>
                <a:off x="4461" y="1338"/>
                <a:ext cx="5" cy="5"/>
              </a:xfrm>
              <a:custGeom>
                <a:avLst/>
                <a:gdLst>
                  <a:gd name="T0" fmla="*/ 5 w 5"/>
                  <a:gd name="T1" fmla="*/ 2 h 5"/>
                  <a:gd name="T2" fmla="*/ 5 w 5"/>
                  <a:gd name="T3" fmla="*/ 0 h 5"/>
                  <a:gd name="T4" fmla="*/ 0 w 5"/>
                  <a:gd name="T5" fmla="*/ 0 h 5"/>
                  <a:gd name="T6" fmla="*/ 0 w 5"/>
                  <a:gd name="T7" fmla="*/ 2 h 5"/>
                  <a:gd name="T8" fmla="*/ 2 w 5"/>
                  <a:gd name="T9" fmla="*/ 5 h 5"/>
                  <a:gd name="T10" fmla="*/ 5 w 5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49" name="Freeform 115"/>
              <p:cNvSpPr>
                <a:spLocks/>
              </p:cNvSpPr>
              <p:nvPr/>
            </p:nvSpPr>
            <p:spPr bwMode="auto">
              <a:xfrm>
                <a:off x="4457" y="1325"/>
                <a:ext cx="12" cy="7"/>
              </a:xfrm>
              <a:custGeom>
                <a:avLst/>
                <a:gdLst>
                  <a:gd name="T0" fmla="*/ 9 w 12"/>
                  <a:gd name="T1" fmla="*/ 3 h 7"/>
                  <a:gd name="T2" fmla="*/ 9 w 12"/>
                  <a:gd name="T3" fmla="*/ 2 h 7"/>
                  <a:gd name="T4" fmla="*/ 9 w 12"/>
                  <a:gd name="T5" fmla="*/ 2 h 7"/>
                  <a:gd name="T6" fmla="*/ 9 w 12"/>
                  <a:gd name="T7" fmla="*/ 2 h 7"/>
                  <a:gd name="T8" fmla="*/ 9 w 12"/>
                  <a:gd name="T9" fmla="*/ 2 h 7"/>
                  <a:gd name="T10" fmla="*/ 8 w 12"/>
                  <a:gd name="T11" fmla="*/ 1 h 7"/>
                  <a:gd name="T12" fmla="*/ 8 w 12"/>
                  <a:gd name="T13" fmla="*/ 1 h 7"/>
                  <a:gd name="T14" fmla="*/ 7 w 12"/>
                  <a:gd name="T15" fmla="*/ 1 h 7"/>
                  <a:gd name="T16" fmla="*/ 7 w 12"/>
                  <a:gd name="T17" fmla="*/ 1 h 7"/>
                  <a:gd name="T18" fmla="*/ 6 w 12"/>
                  <a:gd name="T19" fmla="*/ 0 h 7"/>
                  <a:gd name="T20" fmla="*/ 5 w 12"/>
                  <a:gd name="T21" fmla="*/ 0 h 7"/>
                  <a:gd name="T22" fmla="*/ 5 w 12"/>
                  <a:gd name="T23" fmla="*/ 0 h 7"/>
                  <a:gd name="T24" fmla="*/ 4 w 12"/>
                  <a:gd name="T25" fmla="*/ 0 h 7"/>
                  <a:gd name="T26" fmla="*/ 4 w 12"/>
                  <a:gd name="T27" fmla="*/ 0 h 7"/>
                  <a:gd name="T28" fmla="*/ 3 w 12"/>
                  <a:gd name="T29" fmla="*/ 0 h 7"/>
                  <a:gd name="T30" fmla="*/ 2 w 12"/>
                  <a:gd name="T31" fmla="*/ 0 h 7"/>
                  <a:gd name="T32" fmla="*/ 2 w 12"/>
                  <a:gd name="T33" fmla="*/ 0 h 7"/>
                  <a:gd name="T34" fmla="*/ 1 w 12"/>
                  <a:gd name="T35" fmla="*/ 1 h 7"/>
                  <a:gd name="T36" fmla="*/ 1 w 12"/>
                  <a:gd name="T37" fmla="*/ 1 h 7"/>
                  <a:gd name="T38" fmla="*/ 1 w 12"/>
                  <a:gd name="T39" fmla="*/ 2 h 7"/>
                  <a:gd name="T40" fmla="*/ 0 w 12"/>
                  <a:gd name="T41" fmla="*/ 3 h 7"/>
                  <a:gd name="T42" fmla="*/ 0 w 12"/>
                  <a:gd name="T43" fmla="*/ 3 h 7"/>
                  <a:gd name="T44" fmla="*/ 1 w 12"/>
                  <a:gd name="T45" fmla="*/ 4 h 7"/>
                  <a:gd name="T46" fmla="*/ 1 w 12"/>
                  <a:gd name="T47" fmla="*/ 4 h 7"/>
                  <a:gd name="T48" fmla="*/ 1 w 12"/>
                  <a:gd name="T49" fmla="*/ 4 h 7"/>
                  <a:gd name="T50" fmla="*/ 1 w 12"/>
                  <a:gd name="T51" fmla="*/ 4 h 7"/>
                  <a:gd name="T52" fmla="*/ 2 w 12"/>
                  <a:gd name="T53" fmla="*/ 4 h 7"/>
                  <a:gd name="T54" fmla="*/ 2 w 12"/>
                  <a:gd name="T55" fmla="*/ 4 h 7"/>
                  <a:gd name="T56" fmla="*/ 2 w 12"/>
                  <a:gd name="T57" fmla="*/ 4 h 7"/>
                  <a:gd name="T58" fmla="*/ 3 w 12"/>
                  <a:gd name="T59" fmla="*/ 5 h 7"/>
                  <a:gd name="T60" fmla="*/ 4 w 12"/>
                  <a:gd name="T61" fmla="*/ 5 h 7"/>
                  <a:gd name="T62" fmla="*/ 4 w 12"/>
                  <a:gd name="T63" fmla="*/ 5 h 7"/>
                  <a:gd name="T64" fmla="*/ 5 w 12"/>
                  <a:gd name="T65" fmla="*/ 5 h 7"/>
                  <a:gd name="T66" fmla="*/ 6 w 12"/>
                  <a:gd name="T67" fmla="*/ 6 h 7"/>
                  <a:gd name="T68" fmla="*/ 7 w 12"/>
                  <a:gd name="T69" fmla="*/ 6 h 7"/>
                  <a:gd name="T70" fmla="*/ 7 w 12"/>
                  <a:gd name="T71" fmla="*/ 6 h 7"/>
                  <a:gd name="T72" fmla="*/ 8 w 12"/>
                  <a:gd name="T73" fmla="*/ 7 h 7"/>
                  <a:gd name="T74" fmla="*/ 9 w 12"/>
                  <a:gd name="T75" fmla="*/ 7 h 7"/>
                  <a:gd name="T76" fmla="*/ 9 w 12"/>
                  <a:gd name="T77" fmla="*/ 7 h 7"/>
                  <a:gd name="T78" fmla="*/ 9 w 12"/>
                  <a:gd name="T79" fmla="*/ 7 h 7"/>
                  <a:gd name="T80" fmla="*/ 10 w 12"/>
                  <a:gd name="T81" fmla="*/ 7 h 7"/>
                  <a:gd name="T82" fmla="*/ 10 w 12"/>
                  <a:gd name="T83" fmla="*/ 7 h 7"/>
                  <a:gd name="T84" fmla="*/ 10 w 12"/>
                  <a:gd name="T85" fmla="*/ 7 h 7"/>
                  <a:gd name="T86" fmla="*/ 11 w 12"/>
                  <a:gd name="T87" fmla="*/ 7 h 7"/>
                  <a:gd name="T88" fmla="*/ 11 w 12"/>
                  <a:gd name="T89" fmla="*/ 7 h 7"/>
                  <a:gd name="T90" fmla="*/ 11 w 12"/>
                  <a:gd name="T91" fmla="*/ 7 h 7"/>
                  <a:gd name="T92" fmla="*/ 11 w 12"/>
                  <a:gd name="T93" fmla="*/ 7 h 7"/>
                  <a:gd name="T94" fmla="*/ 11 w 12"/>
                  <a:gd name="T95" fmla="*/ 6 h 7"/>
                  <a:gd name="T96" fmla="*/ 12 w 12"/>
                  <a:gd name="T97" fmla="*/ 6 h 7"/>
                  <a:gd name="T98" fmla="*/ 12 w 12"/>
                  <a:gd name="T99" fmla="*/ 5 h 7"/>
                  <a:gd name="T100" fmla="*/ 12 w 12"/>
                  <a:gd name="T101" fmla="*/ 5 h 7"/>
                  <a:gd name="T102" fmla="*/ 11 w 12"/>
                  <a:gd name="T103" fmla="*/ 4 h 7"/>
                  <a:gd name="T104" fmla="*/ 11 w 12"/>
                  <a:gd name="T105" fmla="*/ 4 h 7"/>
                  <a:gd name="T106" fmla="*/ 11 w 12"/>
                  <a:gd name="T107" fmla="*/ 3 h 7"/>
                  <a:gd name="T108" fmla="*/ 10 w 12"/>
                  <a:gd name="T109" fmla="*/ 3 h 7"/>
                  <a:gd name="T110" fmla="*/ 10 w 12"/>
                  <a:gd name="T111" fmla="*/ 3 h 7"/>
                  <a:gd name="T112" fmla="*/ 9 w 12"/>
                  <a:gd name="T11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2" h="7">
                    <a:moveTo>
                      <a:pt x="9" y="3"/>
                    </a:move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2" y="5"/>
                    </a:lnTo>
                    <a:lnTo>
                      <a:pt x="12" y="5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9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50" name="Freeform 116"/>
              <p:cNvSpPr>
                <a:spLocks/>
              </p:cNvSpPr>
              <p:nvPr/>
            </p:nvSpPr>
            <p:spPr bwMode="auto">
              <a:xfrm>
                <a:off x="4456" y="1327"/>
                <a:ext cx="13" cy="12"/>
              </a:xfrm>
              <a:custGeom>
                <a:avLst/>
                <a:gdLst>
                  <a:gd name="T0" fmla="*/ 11 w 13"/>
                  <a:gd name="T1" fmla="*/ 4 h 12"/>
                  <a:gd name="T2" fmla="*/ 11 w 13"/>
                  <a:gd name="T3" fmla="*/ 4 h 12"/>
                  <a:gd name="T4" fmla="*/ 11 w 13"/>
                  <a:gd name="T5" fmla="*/ 3 h 12"/>
                  <a:gd name="T6" fmla="*/ 11 w 13"/>
                  <a:gd name="T7" fmla="*/ 2 h 12"/>
                  <a:gd name="T8" fmla="*/ 10 w 13"/>
                  <a:gd name="T9" fmla="*/ 2 h 12"/>
                  <a:gd name="T10" fmla="*/ 9 w 13"/>
                  <a:gd name="T11" fmla="*/ 1 h 12"/>
                  <a:gd name="T12" fmla="*/ 9 w 13"/>
                  <a:gd name="T13" fmla="*/ 1 h 12"/>
                  <a:gd name="T14" fmla="*/ 8 w 13"/>
                  <a:gd name="T15" fmla="*/ 0 h 12"/>
                  <a:gd name="T16" fmla="*/ 7 w 13"/>
                  <a:gd name="T17" fmla="*/ 0 h 12"/>
                  <a:gd name="T18" fmla="*/ 6 w 13"/>
                  <a:gd name="T19" fmla="*/ 0 h 12"/>
                  <a:gd name="T20" fmla="*/ 5 w 13"/>
                  <a:gd name="T21" fmla="*/ 0 h 12"/>
                  <a:gd name="T22" fmla="*/ 4 w 13"/>
                  <a:gd name="T23" fmla="*/ 0 h 12"/>
                  <a:gd name="T24" fmla="*/ 3 w 13"/>
                  <a:gd name="T25" fmla="*/ 1 h 12"/>
                  <a:gd name="T26" fmla="*/ 2 w 13"/>
                  <a:gd name="T27" fmla="*/ 1 h 12"/>
                  <a:gd name="T28" fmla="*/ 1 w 13"/>
                  <a:gd name="T29" fmla="*/ 2 h 12"/>
                  <a:gd name="T30" fmla="*/ 1 w 13"/>
                  <a:gd name="T31" fmla="*/ 3 h 12"/>
                  <a:gd name="T32" fmla="*/ 0 w 13"/>
                  <a:gd name="T33" fmla="*/ 4 h 12"/>
                  <a:gd name="T34" fmla="*/ 0 w 13"/>
                  <a:gd name="T35" fmla="*/ 5 h 12"/>
                  <a:gd name="T36" fmla="*/ 0 w 13"/>
                  <a:gd name="T37" fmla="*/ 7 h 12"/>
                  <a:gd name="T38" fmla="*/ 0 w 13"/>
                  <a:gd name="T39" fmla="*/ 8 h 12"/>
                  <a:gd name="T40" fmla="*/ 1 w 13"/>
                  <a:gd name="T41" fmla="*/ 9 h 12"/>
                  <a:gd name="T42" fmla="*/ 1 w 13"/>
                  <a:gd name="T43" fmla="*/ 10 h 12"/>
                  <a:gd name="T44" fmla="*/ 2 w 13"/>
                  <a:gd name="T45" fmla="*/ 11 h 12"/>
                  <a:gd name="T46" fmla="*/ 3 w 13"/>
                  <a:gd name="T47" fmla="*/ 11 h 12"/>
                  <a:gd name="T48" fmla="*/ 4 w 13"/>
                  <a:gd name="T49" fmla="*/ 12 h 12"/>
                  <a:gd name="T50" fmla="*/ 5 w 13"/>
                  <a:gd name="T51" fmla="*/ 12 h 12"/>
                  <a:gd name="T52" fmla="*/ 6 w 13"/>
                  <a:gd name="T53" fmla="*/ 12 h 12"/>
                  <a:gd name="T54" fmla="*/ 7 w 13"/>
                  <a:gd name="T55" fmla="*/ 12 h 12"/>
                  <a:gd name="T56" fmla="*/ 8 w 13"/>
                  <a:gd name="T57" fmla="*/ 12 h 12"/>
                  <a:gd name="T58" fmla="*/ 9 w 13"/>
                  <a:gd name="T59" fmla="*/ 11 h 12"/>
                  <a:gd name="T60" fmla="*/ 9 w 13"/>
                  <a:gd name="T61" fmla="*/ 11 h 12"/>
                  <a:gd name="T62" fmla="*/ 10 w 13"/>
                  <a:gd name="T63" fmla="*/ 10 h 12"/>
                  <a:gd name="T64" fmla="*/ 10 w 13"/>
                  <a:gd name="T65" fmla="*/ 10 h 12"/>
                  <a:gd name="T66" fmla="*/ 11 w 13"/>
                  <a:gd name="T67" fmla="*/ 9 h 12"/>
                  <a:gd name="T68" fmla="*/ 11 w 13"/>
                  <a:gd name="T69" fmla="*/ 9 h 12"/>
                  <a:gd name="T70" fmla="*/ 11 w 13"/>
                  <a:gd name="T71" fmla="*/ 9 h 12"/>
                  <a:gd name="T72" fmla="*/ 12 w 13"/>
                  <a:gd name="T73" fmla="*/ 9 h 12"/>
                  <a:gd name="T74" fmla="*/ 12 w 13"/>
                  <a:gd name="T75" fmla="*/ 8 h 12"/>
                  <a:gd name="T76" fmla="*/ 13 w 13"/>
                  <a:gd name="T77" fmla="*/ 8 h 12"/>
                  <a:gd name="T78" fmla="*/ 13 w 13"/>
                  <a:gd name="T79" fmla="*/ 7 h 12"/>
                  <a:gd name="T80" fmla="*/ 13 w 13"/>
                  <a:gd name="T81" fmla="*/ 6 h 12"/>
                  <a:gd name="T82" fmla="*/ 13 w 13"/>
                  <a:gd name="T83" fmla="*/ 5 h 12"/>
                  <a:gd name="T84" fmla="*/ 12 w 13"/>
                  <a:gd name="T85" fmla="*/ 4 h 12"/>
                  <a:gd name="T86" fmla="*/ 12 w 13"/>
                  <a:gd name="T87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" h="12">
                    <a:moveTo>
                      <a:pt x="11" y="4"/>
                    </a:move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3"/>
                    </a:lnTo>
                    <a:lnTo>
                      <a:pt x="11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9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4" y="12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13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51" name="Freeform 117"/>
              <p:cNvSpPr>
                <a:spLocks/>
              </p:cNvSpPr>
              <p:nvPr/>
            </p:nvSpPr>
            <p:spPr bwMode="auto">
              <a:xfrm>
                <a:off x="4457" y="1328"/>
                <a:ext cx="11" cy="10"/>
              </a:xfrm>
              <a:custGeom>
                <a:avLst/>
                <a:gdLst>
                  <a:gd name="T0" fmla="*/ 10 w 11"/>
                  <a:gd name="T1" fmla="*/ 4 h 10"/>
                  <a:gd name="T2" fmla="*/ 10 w 11"/>
                  <a:gd name="T3" fmla="*/ 4 h 10"/>
                  <a:gd name="T4" fmla="*/ 10 w 11"/>
                  <a:gd name="T5" fmla="*/ 4 h 10"/>
                  <a:gd name="T6" fmla="*/ 9 w 11"/>
                  <a:gd name="T7" fmla="*/ 3 h 10"/>
                  <a:gd name="T8" fmla="*/ 9 w 11"/>
                  <a:gd name="T9" fmla="*/ 2 h 10"/>
                  <a:gd name="T10" fmla="*/ 8 w 11"/>
                  <a:gd name="T11" fmla="*/ 1 h 10"/>
                  <a:gd name="T12" fmla="*/ 8 w 11"/>
                  <a:gd name="T13" fmla="*/ 1 h 10"/>
                  <a:gd name="T14" fmla="*/ 7 w 11"/>
                  <a:gd name="T15" fmla="*/ 0 h 10"/>
                  <a:gd name="T16" fmla="*/ 6 w 11"/>
                  <a:gd name="T17" fmla="*/ 0 h 10"/>
                  <a:gd name="T18" fmla="*/ 5 w 11"/>
                  <a:gd name="T19" fmla="*/ 0 h 10"/>
                  <a:gd name="T20" fmla="*/ 4 w 11"/>
                  <a:gd name="T21" fmla="*/ 0 h 10"/>
                  <a:gd name="T22" fmla="*/ 3 w 11"/>
                  <a:gd name="T23" fmla="*/ 0 h 10"/>
                  <a:gd name="T24" fmla="*/ 2 w 11"/>
                  <a:gd name="T25" fmla="*/ 1 h 10"/>
                  <a:gd name="T26" fmla="*/ 2 w 11"/>
                  <a:gd name="T27" fmla="*/ 1 h 10"/>
                  <a:gd name="T28" fmla="*/ 1 w 11"/>
                  <a:gd name="T29" fmla="*/ 2 h 10"/>
                  <a:gd name="T30" fmla="*/ 0 w 11"/>
                  <a:gd name="T31" fmla="*/ 3 h 10"/>
                  <a:gd name="T32" fmla="*/ 0 w 11"/>
                  <a:gd name="T33" fmla="*/ 3 h 10"/>
                  <a:gd name="T34" fmla="*/ 0 w 11"/>
                  <a:gd name="T35" fmla="*/ 4 h 10"/>
                  <a:gd name="T36" fmla="*/ 0 w 11"/>
                  <a:gd name="T37" fmla="*/ 5 h 10"/>
                  <a:gd name="T38" fmla="*/ 0 w 11"/>
                  <a:gd name="T39" fmla="*/ 6 h 10"/>
                  <a:gd name="T40" fmla="*/ 0 w 11"/>
                  <a:gd name="T41" fmla="*/ 7 h 10"/>
                  <a:gd name="T42" fmla="*/ 1 w 11"/>
                  <a:gd name="T43" fmla="*/ 8 h 10"/>
                  <a:gd name="T44" fmla="*/ 2 w 11"/>
                  <a:gd name="T45" fmla="*/ 9 h 10"/>
                  <a:gd name="T46" fmla="*/ 2 w 11"/>
                  <a:gd name="T47" fmla="*/ 9 h 10"/>
                  <a:gd name="T48" fmla="*/ 3 w 11"/>
                  <a:gd name="T49" fmla="*/ 10 h 10"/>
                  <a:gd name="T50" fmla="*/ 4 w 11"/>
                  <a:gd name="T51" fmla="*/ 10 h 10"/>
                  <a:gd name="T52" fmla="*/ 5 w 11"/>
                  <a:gd name="T53" fmla="*/ 10 h 10"/>
                  <a:gd name="T54" fmla="*/ 6 w 11"/>
                  <a:gd name="T55" fmla="*/ 10 h 10"/>
                  <a:gd name="T56" fmla="*/ 7 w 11"/>
                  <a:gd name="T57" fmla="*/ 10 h 10"/>
                  <a:gd name="T58" fmla="*/ 8 w 11"/>
                  <a:gd name="T59" fmla="*/ 9 h 10"/>
                  <a:gd name="T60" fmla="*/ 8 w 11"/>
                  <a:gd name="T61" fmla="*/ 9 h 10"/>
                  <a:gd name="T62" fmla="*/ 9 w 11"/>
                  <a:gd name="T63" fmla="*/ 8 h 10"/>
                  <a:gd name="T64" fmla="*/ 9 w 11"/>
                  <a:gd name="T65" fmla="*/ 7 h 10"/>
                  <a:gd name="T66" fmla="*/ 9 w 11"/>
                  <a:gd name="T67" fmla="*/ 7 h 10"/>
                  <a:gd name="T68" fmla="*/ 10 w 11"/>
                  <a:gd name="T69" fmla="*/ 6 h 10"/>
                  <a:gd name="T70" fmla="*/ 10 w 11"/>
                  <a:gd name="T71" fmla="*/ 7 h 10"/>
                  <a:gd name="T72" fmla="*/ 10 w 11"/>
                  <a:gd name="T73" fmla="*/ 7 h 10"/>
                  <a:gd name="T74" fmla="*/ 10 w 11"/>
                  <a:gd name="T75" fmla="*/ 7 h 10"/>
                  <a:gd name="T76" fmla="*/ 11 w 11"/>
                  <a:gd name="T77" fmla="*/ 7 h 10"/>
                  <a:gd name="T78" fmla="*/ 11 w 11"/>
                  <a:gd name="T79" fmla="*/ 6 h 10"/>
                  <a:gd name="T80" fmla="*/ 11 w 11"/>
                  <a:gd name="T81" fmla="*/ 6 h 10"/>
                  <a:gd name="T82" fmla="*/ 11 w 11"/>
                  <a:gd name="T83" fmla="*/ 6 h 10"/>
                  <a:gd name="T84" fmla="*/ 11 w 11"/>
                  <a:gd name="T85" fmla="*/ 5 h 10"/>
                  <a:gd name="T86" fmla="*/ 11 w 11"/>
                  <a:gd name="T87" fmla="*/ 4 h 10"/>
                  <a:gd name="T88" fmla="*/ 11 w 11"/>
                  <a:gd name="T89" fmla="*/ 4 h 10"/>
                  <a:gd name="T90" fmla="*/ 11 w 11"/>
                  <a:gd name="T91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1" h="10">
                    <a:moveTo>
                      <a:pt x="10" y="4"/>
                    </a:move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1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9"/>
                    </a:lnTo>
                    <a:lnTo>
                      <a:pt x="8" y="8"/>
                    </a:lnTo>
                    <a:lnTo>
                      <a:pt x="9" y="8"/>
                    </a:lnTo>
                    <a:lnTo>
                      <a:pt x="9" y="8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6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1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52" name="Freeform 118"/>
              <p:cNvSpPr>
                <a:spLocks/>
              </p:cNvSpPr>
              <p:nvPr/>
            </p:nvSpPr>
            <p:spPr bwMode="auto">
              <a:xfrm>
                <a:off x="4467" y="133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1 w 1"/>
                  <a:gd name="T4" fmla="*/ 1 w 1"/>
                  <a:gd name="T5" fmla="*/ 1 w 1"/>
                  <a:gd name="T6" fmla="*/ 1 w 1"/>
                  <a:gd name="T7" fmla="*/ 1 w 1"/>
                  <a:gd name="T8" fmla="*/ 0 w 1"/>
                  <a:gd name="T9" fmla="*/ 0 w 1"/>
                  <a:gd name="T10" fmla="*/ 0 w 1"/>
                  <a:gd name="T11" fmla="*/ 0 w 1"/>
                  <a:gd name="T12" fmla="*/ 0 w 1"/>
                  <a:gd name="T13" fmla="*/ 0 w 1"/>
                  <a:gd name="T14" fmla="*/ 0 w 1"/>
                  <a:gd name="T15" fmla="*/ 0 w 1"/>
                  <a:gd name="T16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53" name="Freeform 119"/>
              <p:cNvSpPr>
                <a:spLocks/>
              </p:cNvSpPr>
              <p:nvPr/>
            </p:nvSpPr>
            <p:spPr bwMode="auto">
              <a:xfrm>
                <a:off x="4460" y="1335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0 w 4"/>
                  <a:gd name="T5" fmla="*/ 0 h 2"/>
                  <a:gd name="T6" fmla="*/ 0 w 4"/>
                  <a:gd name="T7" fmla="*/ 0 h 2"/>
                  <a:gd name="T8" fmla="*/ 0 w 4"/>
                  <a:gd name="T9" fmla="*/ 1 h 2"/>
                  <a:gd name="T10" fmla="*/ 0 w 4"/>
                  <a:gd name="T11" fmla="*/ 1 h 2"/>
                  <a:gd name="T12" fmla="*/ 0 w 4"/>
                  <a:gd name="T13" fmla="*/ 1 h 2"/>
                  <a:gd name="T14" fmla="*/ 0 w 4"/>
                  <a:gd name="T15" fmla="*/ 1 h 2"/>
                  <a:gd name="T16" fmla="*/ 0 w 4"/>
                  <a:gd name="T17" fmla="*/ 1 h 2"/>
                  <a:gd name="T18" fmla="*/ 1 w 4"/>
                  <a:gd name="T19" fmla="*/ 1 h 2"/>
                  <a:gd name="T20" fmla="*/ 1 w 4"/>
                  <a:gd name="T21" fmla="*/ 2 h 2"/>
                  <a:gd name="T22" fmla="*/ 1 w 4"/>
                  <a:gd name="T23" fmla="*/ 2 h 2"/>
                  <a:gd name="T24" fmla="*/ 2 w 4"/>
                  <a:gd name="T25" fmla="*/ 2 h 2"/>
                  <a:gd name="T26" fmla="*/ 2 w 4"/>
                  <a:gd name="T27" fmla="*/ 2 h 2"/>
                  <a:gd name="T28" fmla="*/ 2 w 4"/>
                  <a:gd name="T29" fmla="*/ 2 h 2"/>
                  <a:gd name="T30" fmla="*/ 2 w 4"/>
                  <a:gd name="T31" fmla="*/ 2 h 2"/>
                  <a:gd name="T32" fmla="*/ 2 w 4"/>
                  <a:gd name="T33" fmla="*/ 2 h 2"/>
                  <a:gd name="T34" fmla="*/ 4 w 4"/>
                  <a:gd name="T35" fmla="*/ 0 h 2"/>
                  <a:gd name="T36" fmla="*/ 0 w 4"/>
                  <a:gd name="T3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54" name="Freeform 120"/>
              <p:cNvSpPr>
                <a:spLocks/>
              </p:cNvSpPr>
              <p:nvPr/>
            </p:nvSpPr>
            <p:spPr bwMode="auto">
              <a:xfrm>
                <a:off x="4460" y="1335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1 h 1"/>
                  <a:gd name="T4" fmla="*/ 2 w 3"/>
                  <a:gd name="T5" fmla="*/ 1 h 1"/>
                  <a:gd name="T6" fmla="*/ 3 w 3"/>
                  <a:gd name="T7" fmla="*/ 0 h 1"/>
                  <a:gd name="T8" fmla="*/ 0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lnTo>
                      <a:pt x="0" y="1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55" name="Freeform 121"/>
              <p:cNvSpPr>
                <a:spLocks/>
              </p:cNvSpPr>
              <p:nvPr/>
            </p:nvSpPr>
            <p:spPr bwMode="auto">
              <a:xfrm>
                <a:off x="4459" y="133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0 w 1"/>
                  <a:gd name="T17" fmla="*/ 0 h 1"/>
                  <a:gd name="T18" fmla="*/ 0 w 1"/>
                  <a:gd name="T19" fmla="*/ 0 h 1"/>
                  <a:gd name="T20" fmla="*/ 0 w 1"/>
                  <a:gd name="T21" fmla="*/ 0 h 1"/>
                  <a:gd name="T22" fmla="*/ 0 w 1"/>
                  <a:gd name="T23" fmla="*/ 0 h 1"/>
                  <a:gd name="T24" fmla="*/ 0 w 1"/>
                  <a:gd name="T25" fmla="*/ 1 h 1"/>
                  <a:gd name="T26" fmla="*/ 0 w 1"/>
                  <a:gd name="T27" fmla="*/ 1 h 1"/>
                  <a:gd name="T28" fmla="*/ 0 w 1"/>
                  <a:gd name="T29" fmla="*/ 1 h 1"/>
                  <a:gd name="T30" fmla="*/ 0 w 1"/>
                  <a:gd name="T31" fmla="*/ 1 h 1"/>
                  <a:gd name="T32" fmla="*/ 0 w 1"/>
                  <a:gd name="T3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56" name="Freeform 122"/>
              <p:cNvSpPr>
                <a:spLocks/>
              </p:cNvSpPr>
              <p:nvPr/>
            </p:nvSpPr>
            <p:spPr bwMode="auto">
              <a:xfrm>
                <a:off x="4463" y="133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  <a:gd name="T10" fmla="*/ 1 w 1"/>
                  <a:gd name="T11" fmla="*/ 0 h 1"/>
                  <a:gd name="T12" fmla="*/ 1 w 1"/>
                  <a:gd name="T13" fmla="*/ 0 h 1"/>
                  <a:gd name="T14" fmla="*/ 1 w 1"/>
                  <a:gd name="T15" fmla="*/ 0 h 1"/>
                  <a:gd name="T16" fmla="*/ 0 w 1"/>
                  <a:gd name="T17" fmla="*/ 0 h 1"/>
                  <a:gd name="T18" fmla="*/ 0 w 1"/>
                  <a:gd name="T19" fmla="*/ 0 h 1"/>
                  <a:gd name="T20" fmla="*/ 0 w 1"/>
                  <a:gd name="T21" fmla="*/ 0 h 1"/>
                  <a:gd name="T22" fmla="*/ 0 w 1"/>
                  <a:gd name="T23" fmla="*/ 0 h 1"/>
                  <a:gd name="T24" fmla="*/ 0 w 1"/>
                  <a:gd name="T25" fmla="*/ 0 h 1"/>
                  <a:gd name="T26" fmla="*/ 0 w 1"/>
                  <a:gd name="T27" fmla="*/ 0 h 1"/>
                  <a:gd name="T28" fmla="*/ 0 w 1"/>
                  <a:gd name="T29" fmla="*/ 0 h 1"/>
                  <a:gd name="T30" fmla="*/ 0 w 1"/>
                  <a:gd name="T31" fmla="*/ 1 h 1"/>
                  <a:gd name="T32" fmla="*/ 0 w 1"/>
                  <a:gd name="T33" fmla="*/ 1 h 1"/>
                  <a:gd name="T34" fmla="*/ 0 w 1"/>
                  <a:gd name="T35" fmla="*/ 1 h 1"/>
                  <a:gd name="T36" fmla="*/ 0 w 1"/>
                  <a:gd name="T37" fmla="*/ 1 h 1"/>
                  <a:gd name="T38" fmla="*/ 0 w 1"/>
                  <a:gd name="T39" fmla="*/ 1 h 1"/>
                  <a:gd name="T40" fmla="*/ 0 w 1"/>
                  <a:gd name="T41" fmla="*/ 1 h 1"/>
                  <a:gd name="T42" fmla="*/ 0 w 1"/>
                  <a:gd name="T43" fmla="*/ 1 h 1"/>
                  <a:gd name="T44" fmla="*/ 0 w 1"/>
                  <a:gd name="T45" fmla="*/ 1 h 1"/>
                  <a:gd name="T46" fmla="*/ 0 w 1"/>
                  <a:gd name="T47" fmla="*/ 1 h 1"/>
                  <a:gd name="T48" fmla="*/ 0 w 1"/>
                  <a:gd name="T4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57" name="Freeform 123"/>
              <p:cNvSpPr>
                <a:spLocks/>
              </p:cNvSpPr>
              <p:nvPr/>
            </p:nvSpPr>
            <p:spPr bwMode="auto">
              <a:xfrm>
                <a:off x="4459" y="1330"/>
                <a:ext cx="3" cy="4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1 h 4"/>
                  <a:gd name="T4" fmla="*/ 2 w 3"/>
                  <a:gd name="T5" fmla="*/ 0 h 4"/>
                  <a:gd name="T6" fmla="*/ 0 w 3"/>
                  <a:gd name="T7" fmla="*/ 4 h 4"/>
                  <a:gd name="T8" fmla="*/ 3 w 3"/>
                  <a:gd name="T9" fmla="*/ 4 h 4"/>
                  <a:gd name="T10" fmla="*/ 3 w 3"/>
                  <a:gd name="T11" fmla="*/ 3 h 4"/>
                  <a:gd name="T12" fmla="*/ 1 w 3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197" name="Group 127"/>
            <p:cNvGrpSpPr>
              <a:grpSpLocks/>
            </p:cNvGrpSpPr>
            <p:nvPr/>
          </p:nvGrpSpPr>
          <p:grpSpPr bwMode="auto">
            <a:xfrm>
              <a:off x="1332708" y="4201319"/>
              <a:ext cx="52387" cy="68263"/>
              <a:chOff x="4429" y="1279"/>
              <a:chExt cx="33" cy="43"/>
            </a:xfrm>
          </p:grpSpPr>
          <p:pic>
            <p:nvPicPr>
              <p:cNvPr id="203" name="Picture 125"/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429" y="1279"/>
                <a:ext cx="33" cy="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04" name="Picture 126"/>
              <p:cNvPicPr>
                <a:picLocks noChangeAspect="1" noChangeArrowheads="1"/>
              </p:cNvPicPr>
              <p:nvPr/>
            </p:nvPicPr>
            <p:blipFill>
              <a:blip r:embed="rId2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429" y="1279"/>
                <a:ext cx="33" cy="4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98" name="Rectangle 128"/>
            <p:cNvSpPr>
              <a:spLocks noChangeArrowheads="1"/>
            </p:cNvSpPr>
            <p:nvPr/>
          </p:nvSpPr>
          <p:spPr bwMode="auto">
            <a:xfrm>
              <a:off x="1191420" y="4199732"/>
              <a:ext cx="114300" cy="68263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199" name="Rectangle 129"/>
            <p:cNvSpPr>
              <a:spLocks noChangeArrowheads="1"/>
            </p:cNvSpPr>
            <p:nvPr/>
          </p:nvSpPr>
          <p:spPr bwMode="auto">
            <a:xfrm>
              <a:off x="1305720" y="4199732"/>
              <a:ext cx="114300" cy="69850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00" name="Rectangle 130"/>
            <p:cNvSpPr>
              <a:spLocks noChangeArrowheads="1"/>
            </p:cNvSpPr>
            <p:nvPr/>
          </p:nvSpPr>
          <p:spPr bwMode="auto">
            <a:xfrm>
              <a:off x="1193008" y="4269582"/>
              <a:ext cx="112712" cy="69850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01" name="Rectangle 131"/>
            <p:cNvSpPr>
              <a:spLocks noChangeArrowheads="1"/>
            </p:cNvSpPr>
            <p:nvPr/>
          </p:nvSpPr>
          <p:spPr bwMode="auto">
            <a:xfrm>
              <a:off x="1305720" y="4269582"/>
              <a:ext cx="114300" cy="69850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pic>
          <p:nvPicPr>
            <p:cNvPr id="202" name="Picture 132"/>
            <p:cNvPicPr>
              <a:picLocks noChangeAspect="1" noChangeArrowheads="1"/>
            </p:cNvPicPr>
            <p:nvPr/>
          </p:nvPicPr>
          <p:blipFill>
            <a:blip r:embed="rId2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1970" y="4233069"/>
              <a:ext cx="685800" cy="425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311" name="Picture 13"/>
          <p:cNvPicPr>
            <a:picLocks noChangeAspect="1"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98982" y="4745393"/>
            <a:ext cx="880570" cy="7044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12" name="グループ化 311"/>
          <p:cNvGrpSpPr/>
          <p:nvPr/>
        </p:nvGrpSpPr>
        <p:grpSpPr>
          <a:xfrm>
            <a:off x="6787079" y="4749339"/>
            <a:ext cx="874789" cy="709682"/>
            <a:chOff x="525092" y="3017354"/>
            <a:chExt cx="874789" cy="709682"/>
          </a:xfrm>
        </p:grpSpPr>
        <p:pic>
          <p:nvPicPr>
            <p:cNvPr id="313" name="Picture 23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5092" y="3017354"/>
              <a:ext cx="874789" cy="7096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14" name="Group 235"/>
            <p:cNvGrpSpPr>
              <a:grpSpLocks/>
            </p:cNvGrpSpPr>
            <p:nvPr/>
          </p:nvGrpSpPr>
          <p:grpSpPr bwMode="auto">
            <a:xfrm>
              <a:off x="561542" y="3125442"/>
              <a:ext cx="804693" cy="503461"/>
              <a:chOff x="888" y="2463"/>
              <a:chExt cx="574" cy="354"/>
            </a:xfrm>
          </p:grpSpPr>
          <p:sp>
            <p:nvSpPr>
              <p:cNvPr id="427" name="Rectangle 233"/>
              <p:cNvSpPr>
                <a:spLocks noChangeArrowheads="1"/>
              </p:cNvSpPr>
              <p:nvPr/>
            </p:nvSpPr>
            <p:spPr bwMode="auto">
              <a:xfrm>
                <a:off x="888" y="2463"/>
                <a:ext cx="574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28" name="Rectangle 234"/>
              <p:cNvSpPr>
                <a:spLocks noChangeArrowheads="1"/>
              </p:cNvSpPr>
              <p:nvPr/>
            </p:nvSpPr>
            <p:spPr bwMode="auto">
              <a:xfrm>
                <a:off x="888" y="2463"/>
                <a:ext cx="574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315" name="Group 239"/>
            <p:cNvGrpSpPr>
              <a:grpSpLocks/>
            </p:cNvGrpSpPr>
            <p:nvPr/>
          </p:nvGrpSpPr>
          <p:grpSpPr bwMode="auto">
            <a:xfrm>
              <a:off x="683508" y="3129708"/>
              <a:ext cx="166826" cy="250309"/>
              <a:chOff x="975" y="2466"/>
              <a:chExt cx="119" cy="176"/>
            </a:xfrm>
          </p:grpSpPr>
          <p:pic>
            <p:nvPicPr>
              <p:cNvPr id="425" name="Picture 237"/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75" y="2466"/>
                <a:ext cx="119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26" name="Picture 238"/>
              <p:cNvPicPr>
                <a:picLocks noChangeAspect="1" noChangeArrowheads="1"/>
              </p:cNvPicPr>
              <p:nvPr/>
            </p:nvPicPr>
            <p:blipFill>
              <a:blip r:embed="rId1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75" y="2466"/>
                <a:ext cx="119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16" name="Group 287"/>
            <p:cNvGrpSpPr>
              <a:grpSpLocks/>
            </p:cNvGrpSpPr>
            <p:nvPr/>
          </p:nvGrpSpPr>
          <p:grpSpPr bwMode="auto">
            <a:xfrm>
              <a:off x="607836" y="3411395"/>
              <a:ext cx="323848" cy="192003"/>
              <a:chOff x="921" y="2664"/>
              <a:chExt cx="231" cy="135"/>
            </a:xfrm>
          </p:grpSpPr>
          <p:sp>
            <p:nvSpPr>
              <p:cNvPr id="378" name="Freeform 240"/>
              <p:cNvSpPr>
                <a:spLocks/>
              </p:cNvSpPr>
              <p:nvPr/>
            </p:nvSpPr>
            <p:spPr bwMode="auto">
              <a:xfrm>
                <a:off x="1098" y="2713"/>
                <a:ext cx="43" cy="53"/>
              </a:xfrm>
              <a:custGeom>
                <a:avLst/>
                <a:gdLst>
                  <a:gd name="T0" fmla="*/ 0 w 43"/>
                  <a:gd name="T1" fmla="*/ 3 h 53"/>
                  <a:gd name="T2" fmla="*/ 1 w 43"/>
                  <a:gd name="T3" fmla="*/ 2 h 53"/>
                  <a:gd name="T4" fmla="*/ 3 w 43"/>
                  <a:gd name="T5" fmla="*/ 1 h 53"/>
                  <a:gd name="T6" fmla="*/ 5 w 43"/>
                  <a:gd name="T7" fmla="*/ 1 h 53"/>
                  <a:gd name="T8" fmla="*/ 7 w 43"/>
                  <a:gd name="T9" fmla="*/ 0 h 53"/>
                  <a:gd name="T10" fmla="*/ 10 w 43"/>
                  <a:gd name="T11" fmla="*/ 0 h 53"/>
                  <a:gd name="T12" fmla="*/ 13 w 43"/>
                  <a:gd name="T13" fmla="*/ 1 h 53"/>
                  <a:gd name="T14" fmla="*/ 16 w 43"/>
                  <a:gd name="T15" fmla="*/ 1 h 53"/>
                  <a:gd name="T16" fmla="*/ 19 w 43"/>
                  <a:gd name="T17" fmla="*/ 1 h 53"/>
                  <a:gd name="T18" fmla="*/ 22 w 43"/>
                  <a:gd name="T19" fmla="*/ 2 h 53"/>
                  <a:gd name="T20" fmla="*/ 25 w 43"/>
                  <a:gd name="T21" fmla="*/ 3 h 53"/>
                  <a:gd name="T22" fmla="*/ 28 w 43"/>
                  <a:gd name="T23" fmla="*/ 3 h 53"/>
                  <a:gd name="T24" fmla="*/ 31 w 43"/>
                  <a:gd name="T25" fmla="*/ 4 h 53"/>
                  <a:gd name="T26" fmla="*/ 33 w 43"/>
                  <a:gd name="T27" fmla="*/ 4 h 53"/>
                  <a:gd name="T28" fmla="*/ 34 w 43"/>
                  <a:gd name="T29" fmla="*/ 5 h 53"/>
                  <a:gd name="T30" fmla="*/ 35 w 43"/>
                  <a:gd name="T31" fmla="*/ 5 h 53"/>
                  <a:gd name="T32" fmla="*/ 36 w 43"/>
                  <a:gd name="T33" fmla="*/ 5 h 53"/>
                  <a:gd name="T34" fmla="*/ 36 w 43"/>
                  <a:gd name="T35" fmla="*/ 5 h 53"/>
                  <a:gd name="T36" fmla="*/ 36 w 43"/>
                  <a:gd name="T37" fmla="*/ 5 h 53"/>
                  <a:gd name="T38" fmla="*/ 36 w 43"/>
                  <a:gd name="T39" fmla="*/ 4 h 53"/>
                  <a:gd name="T40" fmla="*/ 36 w 43"/>
                  <a:gd name="T41" fmla="*/ 4 h 53"/>
                  <a:gd name="T42" fmla="*/ 37 w 43"/>
                  <a:gd name="T43" fmla="*/ 3 h 53"/>
                  <a:gd name="T44" fmla="*/ 38 w 43"/>
                  <a:gd name="T45" fmla="*/ 3 h 53"/>
                  <a:gd name="T46" fmla="*/ 39 w 43"/>
                  <a:gd name="T47" fmla="*/ 3 h 53"/>
                  <a:gd name="T48" fmla="*/ 40 w 43"/>
                  <a:gd name="T49" fmla="*/ 3 h 53"/>
                  <a:gd name="T50" fmla="*/ 41 w 43"/>
                  <a:gd name="T51" fmla="*/ 3 h 53"/>
                  <a:gd name="T52" fmla="*/ 42 w 43"/>
                  <a:gd name="T53" fmla="*/ 3 h 53"/>
                  <a:gd name="T54" fmla="*/ 42 w 43"/>
                  <a:gd name="T55" fmla="*/ 3 h 53"/>
                  <a:gd name="T56" fmla="*/ 43 w 43"/>
                  <a:gd name="T57" fmla="*/ 3 h 53"/>
                  <a:gd name="T58" fmla="*/ 43 w 43"/>
                  <a:gd name="T59" fmla="*/ 4 h 53"/>
                  <a:gd name="T60" fmla="*/ 43 w 43"/>
                  <a:gd name="T61" fmla="*/ 4 h 53"/>
                  <a:gd name="T62" fmla="*/ 43 w 43"/>
                  <a:gd name="T63" fmla="*/ 4 h 53"/>
                  <a:gd name="T64" fmla="*/ 43 w 43"/>
                  <a:gd name="T65" fmla="*/ 4 h 53"/>
                  <a:gd name="T66" fmla="*/ 43 w 43"/>
                  <a:gd name="T67" fmla="*/ 53 h 53"/>
                  <a:gd name="T68" fmla="*/ 36 w 43"/>
                  <a:gd name="T69" fmla="*/ 53 h 53"/>
                  <a:gd name="T70" fmla="*/ 36 w 43"/>
                  <a:gd name="T71" fmla="*/ 49 h 53"/>
                  <a:gd name="T72" fmla="*/ 36 w 43"/>
                  <a:gd name="T73" fmla="*/ 42 h 53"/>
                  <a:gd name="T74" fmla="*/ 36 w 43"/>
                  <a:gd name="T75" fmla="*/ 35 h 53"/>
                  <a:gd name="T76" fmla="*/ 36 w 43"/>
                  <a:gd name="T77" fmla="*/ 31 h 53"/>
                  <a:gd name="T78" fmla="*/ 34 w 43"/>
                  <a:gd name="T79" fmla="*/ 31 h 53"/>
                  <a:gd name="T80" fmla="*/ 33 w 43"/>
                  <a:gd name="T81" fmla="*/ 30 h 53"/>
                  <a:gd name="T82" fmla="*/ 31 w 43"/>
                  <a:gd name="T83" fmla="*/ 30 h 53"/>
                  <a:gd name="T84" fmla="*/ 29 w 43"/>
                  <a:gd name="T85" fmla="*/ 29 h 53"/>
                  <a:gd name="T86" fmla="*/ 27 w 43"/>
                  <a:gd name="T87" fmla="*/ 29 h 53"/>
                  <a:gd name="T88" fmla="*/ 24 w 43"/>
                  <a:gd name="T89" fmla="*/ 28 h 53"/>
                  <a:gd name="T90" fmla="*/ 22 w 43"/>
                  <a:gd name="T91" fmla="*/ 27 h 53"/>
                  <a:gd name="T92" fmla="*/ 19 w 43"/>
                  <a:gd name="T93" fmla="*/ 26 h 53"/>
                  <a:gd name="T94" fmla="*/ 17 w 43"/>
                  <a:gd name="T95" fmla="*/ 26 h 53"/>
                  <a:gd name="T96" fmla="*/ 14 w 43"/>
                  <a:gd name="T97" fmla="*/ 25 h 53"/>
                  <a:gd name="T98" fmla="*/ 11 w 43"/>
                  <a:gd name="T99" fmla="*/ 24 h 53"/>
                  <a:gd name="T100" fmla="*/ 9 w 43"/>
                  <a:gd name="T101" fmla="*/ 24 h 53"/>
                  <a:gd name="T102" fmla="*/ 6 w 43"/>
                  <a:gd name="T103" fmla="*/ 23 h 53"/>
                  <a:gd name="T104" fmla="*/ 4 w 43"/>
                  <a:gd name="T105" fmla="*/ 23 h 53"/>
                  <a:gd name="T106" fmla="*/ 2 w 43"/>
                  <a:gd name="T107" fmla="*/ 22 h 53"/>
                  <a:gd name="T108" fmla="*/ 0 w 43"/>
                  <a:gd name="T109" fmla="*/ 22 h 53"/>
                  <a:gd name="T110" fmla="*/ 0 w 43"/>
                  <a:gd name="T111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3">
                    <a:moveTo>
                      <a:pt x="0" y="3"/>
                    </a:moveTo>
                    <a:lnTo>
                      <a:pt x="1" y="2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3" y="1"/>
                    </a:lnTo>
                    <a:lnTo>
                      <a:pt x="16" y="1"/>
                    </a:lnTo>
                    <a:lnTo>
                      <a:pt x="19" y="1"/>
                    </a:lnTo>
                    <a:lnTo>
                      <a:pt x="22" y="2"/>
                    </a:lnTo>
                    <a:lnTo>
                      <a:pt x="25" y="3"/>
                    </a:lnTo>
                    <a:lnTo>
                      <a:pt x="28" y="3"/>
                    </a:lnTo>
                    <a:lnTo>
                      <a:pt x="31" y="4"/>
                    </a:lnTo>
                    <a:lnTo>
                      <a:pt x="33" y="4"/>
                    </a:lnTo>
                    <a:lnTo>
                      <a:pt x="34" y="5"/>
                    </a:lnTo>
                    <a:lnTo>
                      <a:pt x="35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9" y="3"/>
                    </a:lnTo>
                    <a:lnTo>
                      <a:pt x="40" y="3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53"/>
                    </a:lnTo>
                    <a:lnTo>
                      <a:pt x="36" y="53"/>
                    </a:lnTo>
                    <a:lnTo>
                      <a:pt x="36" y="49"/>
                    </a:lnTo>
                    <a:lnTo>
                      <a:pt x="36" y="42"/>
                    </a:lnTo>
                    <a:lnTo>
                      <a:pt x="36" y="35"/>
                    </a:lnTo>
                    <a:lnTo>
                      <a:pt x="36" y="31"/>
                    </a:lnTo>
                    <a:lnTo>
                      <a:pt x="34" y="31"/>
                    </a:lnTo>
                    <a:lnTo>
                      <a:pt x="33" y="30"/>
                    </a:lnTo>
                    <a:lnTo>
                      <a:pt x="31" y="30"/>
                    </a:lnTo>
                    <a:lnTo>
                      <a:pt x="29" y="29"/>
                    </a:lnTo>
                    <a:lnTo>
                      <a:pt x="27" y="29"/>
                    </a:lnTo>
                    <a:lnTo>
                      <a:pt x="24" y="28"/>
                    </a:lnTo>
                    <a:lnTo>
                      <a:pt x="22" y="27"/>
                    </a:lnTo>
                    <a:lnTo>
                      <a:pt x="19" y="26"/>
                    </a:lnTo>
                    <a:lnTo>
                      <a:pt x="17" y="26"/>
                    </a:lnTo>
                    <a:lnTo>
                      <a:pt x="14" y="25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79" name="Freeform 241"/>
              <p:cNvSpPr>
                <a:spLocks/>
              </p:cNvSpPr>
              <p:nvPr/>
            </p:nvSpPr>
            <p:spPr bwMode="auto">
              <a:xfrm>
                <a:off x="1087" y="2703"/>
                <a:ext cx="25" cy="21"/>
              </a:xfrm>
              <a:custGeom>
                <a:avLst/>
                <a:gdLst>
                  <a:gd name="T0" fmla="*/ 25 w 25"/>
                  <a:gd name="T1" fmla="*/ 21 h 21"/>
                  <a:gd name="T2" fmla="*/ 25 w 25"/>
                  <a:gd name="T3" fmla="*/ 0 h 21"/>
                  <a:gd name="T4" fmla="*/ 0 w 25"/>
                  <a:gd name="T5" fmla="*/ 5 h 21"/>
                  <a:gd name="T6" fmla="*/ 0 w 25"/>
                  <a:gd name="T7" fmla="*/ 21 h 21"/>
                  <a:gd name="T8" fmla="*/ 25 w 25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1">
                    <a:moveTo>
                      <a:pt x="25" y="21"/>
                    </a:moveTo>
                    <a:lnTo>
                      <a:pt x="25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5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80" name="Freeform 242"/>
              <p:cNvSpPr>
                <a:spLocks/>
              </p:cNvSpPr>
              <p:nvPr/>
            </p:nvSpPr>
            <p:spPr bwMode="auto">
              <a:xfrm>
                <a:off x="1090" y="2708"/>
                <a:ext cx="18" cy="26"/>
              </a:xfrm>
              <a:custGeom>
                <a:avLst/>
                <a:gdLst>
                  <a:gd name="T0" fmla="*/ 18 w 18"/>
                  <a:gd name="T1" fmla="*/ 0 h 26"/>
                  <a:gd name="T2" fmla="*/ 0 w 18"/>
                  <a:gd name="T3" fmla="*/ 1 h 26"/>
                  <a:gd name="T4" fmla="*/ 0 w 18"/>
                  <a:gd name="T5" fmla="*/ 26 h 26"/>
                  <a:gd name="T6" fmla="*/ 7 w 18"/>
                  <a:gd name="T7" fmla="*/ 26 h 26"/>
                  <a:gd name="T8" fmla="*/ 18 w 18"/>
                  <a:gd name="T9" fmla="*/ 26 h 26"/>
                  <a:gd name="T10" fmla="*/ 18 w 18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6">
                    <a:moveTo>
                      <a:pt x="18" y="0"/>
                    </a:moveTo>
                    <a:lnTo>
                      <a:pt x="0" y="1"/>
                    </a:lnTo>
                    <a:lnTo>
                      <a:pt x="0" y="26"/>
                    </a:lnTo>
                    <a:lnTo>
                      <a:pt x="7" y="26"/>
                    </a:lnTo>
                    <a:lnTo>
                      <a:pt x="18" y="26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81" name="Freeform 243"/>
              <p:cNvSpPr>
                <a:spLocks/>
              </p:cNvSpPr>
              <p:nvPr/>
            </p:nvSpPr>
            <p:spPr bwMode="auto">
              <a:xfrm>
                <a:off x="1071" y="2715"/>
                <a:ext cx="61" cy="48"/>
              </a:xfrm>
              <a:custGeom>
                <a:avLst/>
                <a:gdLst>
                  <a:gd name="T0" fmla="*/ 14 w 61"/>
                  <a:gd name="T1" fmla="*/ 0 h 48"/>
                  <a:gd name="T2" fmla="*/ 13 w 61"/>
                  <a:gd name="T3" fmla="*/ 0 h 48"/>
                  <a:gd name="T4" fmla="*/ 12 w 61"/>
                  <a:gd name="T5" fmla="*/ 0 h 48"/>
                  <a:gd name="T6" fmla="*/ 12 w 61"/>
                  <a:gd name="T7" fmla="*/ 1 h 48"/>
                  <a:gd name="T8" fmla="*/ 10 w 61"/>
                  <a:gd name="T9" fmla="*/ 1 h 48"/>
                  <a:gd name="T10" fmla="*/ 9 w 61"/>
                  <a:gd name="T11" fmla="*/ 1 h 48"/>
                  <a:gd name="T12" fmla="*/ 8 w 61"/>
                  <a:gd name="T13" fmla="*/ 2 h 48"/>
                  <a:gd name="T14" fmla="*/ 6 w 61"/>
                  <a:gd name="T15" fmla="*/ 3 h 48"/>
                  <a:gd name="T16" fmla="*/ 5 w 61"/>
                  <a:gd name="T17" fmla="*/ 4 h 48"/>
                  <a:gd name="T18" fmla="*/ 3 w 61"/>
                  <a:gd name="T19" fmla="*/ 7 h 48"/>
                  <a:gd name="T20" fmla="*/ 2 w 61"/>
                  <a:gd name="T21" fmla="*/ 12 h 48"/>
                  <a:gd name="T22" fmla="*/ 1 w 61"/>
                  <a:gd name="T23" fmla="*/ 18 h 48"/>
                  <a:gd name="T24" fmla="*/ 0 w 61"/>
                  <a:gd name="T25" fmla="*/ 25 h 48"/>
                  <a:gd name="T26" fmla="*/ 0 w 61"/>
                  <a:gd name="T27" fmla="*/ 32 h 48"/>
                  <a:gd name="T28" fmla="*/ 0 w 61"/>
                  <a:gd name="T29" fmla="*/ 38 h 48"/>
                  <a:gd name="T30" fmla="*/ 0 w 61"/>
                  <a:gd name="T31" fmla="*/ 41 h 48"/>
                  <a:gd name="T32" fmla="*/ 0 w 61"/>
                  <a:gd name="T33" fmla="*/ 43 h 48"/>
                  <a:gd name="T34" fmla="*/ 54 w 61"/>
                  <a:gd name="T35" fmla="*/ 48 h 48"/>
                  <a:gd name="T36" fmla="*/ 52 w 61"/>
                  <a:gd name="T37" fmla="*/ 35 h 48"/>
                  <a:gd name="T38" fmla="*/ 52 w 61"/>
                  <a:gd name="T39" fmla="*/ 34 h 48"/>
                  <a:gd name="T40" fmla="*/ 53 w 61"/>
                  <a:gd name="T41" fmla="*/ 34 h 48"/>
                  <a:gd name="T42" fmla="*/ 53 w 61"/>
                  <a:gd name="T43" fmla="*/ 34 h 48"/>
                  <a:gd name="T44" fmla="*/ 54 w 61"/>
                  <a:gd name="T45" fmla="*/ 33 h 48"/>
                  <a:gd name="T46" fmla="*/ 54 w 61"/>
                  <a:gd name="T47" fmla="*/ 33 h 48"/>
                  <a:gd name="T48" fmla="*/ 55 w 61"/>
                  <a:gd name="T49" fmla="*/ 33 h 48"/>
                  <a:gd name="T50" fmla="*/ 56 w 61"/>
                  <a:gd name="T51" fmla="*/ 32 h 48"/>
                  <a:gd name="T52" fmla="*/ 56 w 61"/>
                  <a:gd name="T53" fmla="*/ 32 h 48"/>
                  <a:gd name="T54" fmla="*/ 57 w 61"/>
                  <a:gd name="T55" fmla="*/ 31 h 48"/>
                  <a:gd name="T56" fmla="*/ 59 w 61"/>
                  <a:gd name="T57" fmla="*/ 30 h 48"/>
                  <a:gd name="T58" fmla="*/ 59 w 61"/>
                  <a:gd name="T59" fmla="*/ 28 h 48"/>
                  <a:gd name="T60" fmla="*/ 60 w 61"/>
                  <a:gd name="T61" fmla="*/ 27 h 48"/>
                  <a:gd name="T62" fmla="*/ 61 w 61"/>
                  <a:gd name="T63" fmla="*/ 26 h 48"/>
                  <a:gd name="T64" fmla="*/ 61 w 61"/>
                  <a:gd name="T65" fmla="*/ 24 h 48"/>
                  <a:gd name="T66" fmla="*/ 61 w 61"/>
                  <a:gd name="T67" fmla="*/ 22 h 48"/>
                  <a:gd name="T68" fmla="*/ 60 w 61"/>
                  <a:gd name="T69" fmla="*/ 20 h 48"/>
                  <a:gd name="T70" fmla="*/ 60 w 61"/>
                  <a:gd name="T71" fmla="*/ 20 h 48"/>
                  <a:gd name="T72" fmla="*/ 59 w 61"/>
                  <a:gd name="T73" fmla="*/ 18 h 48"/>
                  <a:gd name="T74" fmla="*/ 58 w 61"/>
                  <a:gd name="T75" fmla="*/ 15 h 48"/>
                  <a:gd name="T76" fmla="*/ 56 w 61"/>
                  <a:gd name="T77" fmla="*/ 12 h 48"/>
                  <a:gd name="T78" fmla="*/ 54 w 61"/>
                  <a:gd name="T79" fmla="*/ 9 h 48"/>
                  <a:gd name="T80" fmla="*/ 51 w 61"/>
                  <a:gd name="T81" fmla="*/ 6 h 48"/>
                  <a:gd name="T82" fmla="*/ 48 w 61"/>
                  <a:gd name="T83" fmla="*/ 3 h 48"/>
                  <a:gd name="T84" fmla="*/ 45 w 61"/>
                  <a:gd name="T85" fmla="*/ 1 h 48"/>
                  <a:gd name="T86" fmla="*/ 44 w 61"/>
                  <a:gd name="T87" fmla="*/ 1 h 48"/>
                  <a:gd name="T88" fmla="*/ 43 w 61"/>
                  <a:gd name="T89" fmla="*/ 1 h 48"/>
                  <a:gd name="T90" fmla="*/ 43 w 61"/>
                  <a:gd name="T91" fmla="*/ 1 h 48"/>
                  <a:gd name="T92" fmla="*/ 41 w 61"/>
                  <a:gd name="T93" fmla="*/ 1 h 48"/>
                  <a:gd name="T94" fmla="*/ 40 w 61"/>
                  <a:gd name="T95" fmla="*/ 0 h 48"/>
                  <a:gd name="T96" fmla="*/ 39 w 61"/>
                  <a:gd name="T97" fmla="*/ 0 h 48"/>
                  <a:gd name="T98" fmla="*/ 38 w 61"/>
                  <a:gd name="T99" fmla="*/ 0 h 48"/>
                  <a:gd name="T100" fmla="*/ 37 w 61"/>
                  <a:gd name="T101" fmla="*/ 0 h 48"/>
                  <a:gd name="T102" fmla="*/ 27 w 61"/>
                  <a:gd name="T103" fmla="*/ 13 h 48"/>
                  <a:gd name="T104" fmla="*/ 19 w 61"/>
                  <a:gd name="T105" fmla="*/ 0 h 48"/>
                  <a:gd name="T106" fmla="*/ 14 w 61"/>
                  <a:gd name="T10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1" h="48">
                    <a:moveTo>
                      <a:pt x="14" y="0"/>
                    </a:moveTo>
                    <a:lnTo>
                      <a:pt x="13" y="0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1" y="18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54" y="48"/>
                    </a:lnTo>
                    <a:lnTo>
                      <a:pt x="52" y="35"/>
                    </a:lnTo>
                    <a:lnTo>
                      <a:pt x="52" y="34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5" y="33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7" y="31"/>
                    </a:lnTo>
                    <a:lnTo>
                      <a:pt x="59" y="30"/>
                    </a:lnTo>
                    <a:lnTo>
                      <a:pt x="59" y="28"/>
                    </a:lnTo>
                    <a:lnTo>
                      <a:pt x="60" y="27"/>
                    </a:lnTo>
                    <a:lnTo>
                      <a:pt x="61" y="26"/>
                    </a:lnTo>
                    <a:lnTo>
                      <a:pt x="61" y="24"/>
                    </a:lnTo>
                    <a:lnTo>
                      <a:pt x="61" y="22"/>
                    </a:lnTo>
                    <a:lnTo>
                      <a:pt x="60" y="20"/>
                    </a:lnTo>
                    <a:lnTo>
                      <a:pt x="60" y="20"/>
                    </a:lnTo>
                    <a:lnTo>
                      <a:pt x="59" y="18"/>
                    </a:lnTo>
                    <a:lnTo>
                      <a:pt x="58" y="15"/>
                    </a:lnTo>
                    <a:lnTo>
                      <a:pt x="56" y="12"/>
                    </a:lnTo>
                    <a:lnTo>
                      <a:pt x="54" y="9"/>
                    </a:lnTo>
                    <a:lnTo>
                      <a:pt x="51" y="6"/>
                    </a:lnTo>
                    <a:lnTo>
                      <a:pt x="48" y="3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1" y="1"/>
                    </a:lnTo>
                    <a:lnTo>
                      <a:pt x="40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27" y="13"/>
                    </a:lnTo>
                    <a:lnTo>
                      <a:pt x="19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82" name="Freeform 244"/>
              <p:cNvSpPr>
                <a:spLocks/>
              </p:cNvSpPr>
              <p:nvPr/>
            </p:nvSpPr>
            <p:spPr bwMode="auto">
              <a:xfrm>
                <a:off x="1074" y="2717"/>
                <a:ext cx="55" cy="46"/>
              </a:xfrm>
              <a:custGeom>
                <a:avLst/>
                <a:gdLst>
                  <a:gd name="T0" fmla="*/ 0 w 55"/>
                  <a:gd name="T1" fmla="*/ 40 h 46"/>
                  <a:gd name="T2" fmla="*/ 0 w 55"/>
                  <a:gd name="T3" fmla="*/ 29 h 46"/>
                  <a:gd name="T4" fmla="*/ 0 w 55"/>
                  <a:gd name="T5" fmla="*/ 20 h 46"/>
                  <a:gd name="T6" fmla="*/ 0 w 55"/>
                  <a:gd name="T7" fmla="*/ 14 h 46"/>
                  <a:gd name="T8" fmla="*/ 1 w 55"/>
                  <a:gd name="T9" fmla="*/ 10 h 46"/>
                  <a:gd name="T10" fmla="*/ 2 w 55"/>
                  <a:gd name="T11" fmla="*/ 7 h 46"/>
                  <a:gd name="T12" fmla="*/ 2 w 55"/>
                  <a:gd name="T13" fmla="*/ 5 h 46"/>
                  <a:gd name="T14" fmla="*/ 3 w 55"/>
                  <a:gd name="T15" fmla="*/ 5 h 46"/>
                  <a:gd name="T16" fmla="*/ 3 w 55"/>
                  <a:gd name="T17" fmla="*/ 5 h 46"/>
                  <a:gd name="T18" fmla="*/ 3 w 55"/>
                  <a:gd name="T19" fmla="*/ 4 h 46"/>
                  <a:gd name="T20" fmla="*/ 4 w 55"/>
                  <a:gd name="T21" fmla="*/ 3 h 46"/>
                  <a:gd name="T22" fmla="*/ 5 w 55"/>
                  <a:gd name="T23" fmla="*/ 3 h 46"/>
                  <a:gd name="T24" fmla="*/ 6 w 55"/>
                  <a:gd name="T25" fmla="*/ 2 h 46"/>
                  <a:gd name="T26" fmla="*/ 7 w 55"/>
                  <a:gd name="T27" fmla="*/ 2 h 46"/>
                  <a:gd name="T28" fmla="*/ 7 w 55"/>
                  <a:gd name="T29" fmla="*/ 1 h 46"/>
                  <a:gd name="T30" fmla="*/ 8 w 55"/>
                  <a:gd name="T31" fmla="*/ 1 h 46"/>
                  <a:gd name="T32" fmla="*/ 9 w 55"/>
                  <a:gd name="T33" fmla="*/ 1 h 46"/>
                  <a:gd name="T34" fmla="*/ 15 w 55"/>
                  <a:gd name="T35" fmla="*/ 0 h 46"/>
                  <a:gd name="T36" fmla="*/ 23 w 55"/>
                  <a:gd name="T37" fmla="*/ 14 h 46"/>
                  <a:gd name="T38" fmla="*/ 35 w 55"/>
                  <a:gd name="T39" fmla="*/ 0 h 46"/>
                  <a:gd name="T40" fmla="*/ 39 w 55"/>
                  <a:gd name="T41" fmla="*/ 0 h 46"/>
                  <a:gd name="T42" fmla="*/ 41 w 55"/>
                  <a:gd name="T43" fmla="*/ 1 h 46"/>
                  <a:gd name="T44" fmla="*/ 44 w 55"/>
                  <a:gd name="T45" fmla="*/ 3 h 46"/>
                  <a:gd name="T46" fmla="*/ 46 w 55"/>
                  <a:gd name="T47" fmla="*/ 5 h 46"/>
                  <a:gd name="T48" fmla="*/ 48 w 55"/>
                  <a:gd name="T49" fmla="*/ 8 h 46"/>
                  <a:gd name="T50" fmla="*/ 50 w 55"/>
                  <a:gd name="T51" fmla="*/ 11 h 46"/>
                  <a:gd name="T52" fmla="*/ 52 w 55"/>
                  <a:gd name="T53" fmla="*/ 13 h 46"/>
                  <a:gd name="T54" fmla="*/ 53 w 55"/>
                  <a:gd name="T55" fmla="*/ 15 h 46"/>
                  <a:gd name="T56" fmla="*/ 53 w 55"/>
                  <a:gd name="T57" fmla="*/ 15 h 46"/>
                  <a:gd name="T58" fmla="*/ 54 w 55"/>
                  <a:gd name="T59" fmla="*/ 16 h 46"/>
                  <a:gd name="T60" fmla="*/ 54 w 55"/>
                  <a:gd name="T61" fmla="*/ 18 h 46"/>
                  <a:gd name="T62" fmla="*/ 55 w 55"/>
                  <a:gd name="T63" fmla="*/ 20 h 46"/>
                  <a:gd name="T64" fmla="*/ 54 w 55"/>
                  <a:gd name="T65" fmla="*/ 23 h 46"/>
                  <a:gd name="T66" fmla="*/ 53 w 55"/>
                  <a:gd name="T67" fmla="*/ 25 h 46"/>
                  <a:gd name="T68" fmla="*/ 52 w 55"/>
                  <a:gd name="T69" fmla="*/ 26 h 46"/>
                  <a:gd name="T70" fmla="*/ 50 w 55"/>
                  <a:gd name="T71" fmla="*/ 28 h 46"/>
                  <a:gd name="T72" fmla="*/ 49 w 55"/>
                  <a:gd name="T73" fmla="*/ 29 h 46"/>
                  <a:gd name="T74" fmla="*/ 48 w 55"/>
                  <a:gd name="T75" fmla="*/ 30 h 46"/>
                  <a:gd name="T76" fmla="*/ 47 w 55"/>
                  <a:gd name="T77" fmla="*/ 31 h 46"/>
                  <a:gd name="T78" fmla="*/ 46 w 55"/>
                  <a:gd name="T79" fmla="*/ 31 h 46"/>
                  <a:gd name="T80" fmla="*/ 46 w 55"/>
                  <a:gd name="T81" fmla="*/ 31 h 46"/>
                  <a:gd name="T82" fmla="*/ 48 w 55"/>
                  <a:gd name="T83" fmla="*/ 46 h 46"/>
                  <a:gd name="T84" fmla="*/ 0 w 55"/>
                  <a:gd name="T85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5" h="46">
                    <a:moveTo>
                      <a:pt x="0" y="40"/>
                    </a:moveTo>
                    <a:lnTo>
                      <a:pt x="0" y="29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5" y="0"/>
                    </a:lnTo>
                    <a:lnTo>
                      <a:pt x="23" y="14"/>
                    </a:lnTo>
                    <a:lnTo>
                      <a:pt x="35" y="0"/>
                    </a:lnTo>
                    <a:lnTo>
                      <a:pt x="39" y="0"/>
                    </a:lnTo>
                    <a:lnTo>
                      <a:pt x="41" y="1"/>
                    </a:lnTo>
                    <a:lnTo>
                      <a:pt x="44" y="3"/>
                    </a:lnTo>
                    <a:lnTo>
                      <a:pt x="46" y="5"/>
                    </a:lnTo>
                    <a:lnTo>
                      <a:pt x="48" y="8"/>
                    </a:lnTo>
                    <a:lnTo>
                      <a:pt x="50" y="11"/>
                    </a:lnTo>
                    <a:lnTo>
                      <a:pt x="52" y="13"/>
                    </a:lnTo>
                    <a:lnTo>
                      <a:pt x="53" y="15"/>
                    </a:lnTo>
                    <a:lnTo>
                      <a:pt x="53" y="15"/>
                    </a:lnTo>
                    <a:lnTo>
                      <a:pt x="54" y="16"/>
                    </a:lnTo>
                    <a:lnTo>
                      <a:pt x="54" y="18"/>
                    </a:lnTo>
                    <a:lnTo>
                      <a:pt x="55" y="20"/>
                    </a:lnTo>
                    <a:lnTo>
                      <a:pt x="54" y="23"/>
                    </a:lnTo>
                    <a:lnTo>
                      <a:pt x="53" y="25"/>
                    </a:lnTo>
                    <a:lnTo>
                      <a:pt x="52" y="26"/>
                    </a:lnTo>
                    <a:lnTo>
                      <a:pt x="50" y="28"/>
                    </a:lnTo>
                    <a:lnTo>
                      <a:pt x="49" y="29"/>
                    </a:lnTo>
                    <a:lnTo>
                      <a:pt x="48" y="30"/>
                    </a:lnTo>
                    <a:lnTo>
                      <a:pt x="47" y="31"/>
                    </a:lnTo>
                    <a:lnTo>
                      <a:pt x="46" y="31"/>
                    </a:lnTo>
                    <a:lnTo>
                      <a:pt x="46" y="31"/>
                    </a:lnTo>
                    <a:lnTo>
                      <a:pt x="48" y="46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83" name="Freeform 245"/>
              <p:cNvSpPr>
                <a:spLocks/>
              </p:cNvSpPr>
              <p:nvPr/>
            </p:nvSpPr>
            <p:spPr bwMode="auto">
              <a:xfrm>
                <a:off x="1086" y="2738"/>
                <a:ext cx="40" cy="17"/>
              </a:xfrm>
              <a:custGeom>
                <a:avLst/>
                <a:gdLst>
                  <a:gd name="T0" fmla="*/ 15 w 40"/>
                  <a:gd name="T1" fmla="*/ 17 h 17"/>
                  <a:gd name="T2" fmla="*/ 16 w 40"/>
                  <a:gd name="T3" fmla="*/ 17 h 17"/>
                  <a:gd name="T4" fmla="*/ 17 w 40"/>
                  <a:gd name="T5" fmla="*/ 17 h 17"/>
                  <a:gd name="T6" fmla="*/ 19 w 40"/>
                  <a:gd name="T7" fmla="*/ 17 h 17"/>
                  <a:gd name="T8" fmla="*/ 20 w 40"/>
                  <a:gd name="T9" fmla="*/ 17 h 17"/>
                  <a:gd name="T10" fmla="*/ 22 w 40"/>
                  <a:gd name="T11" fmla="*/ 16 h 17"/>
                  <a:gd name="T12" fmla="*/ 24 w 40"/>
                  <a:gd name="T13" fmla="*/ 16 h 17"/>
                  <a:gd name="T14" fmla="*/ 26 w 40"/>
                  <a:gd name="T15" fmla="*/ 15 h 17"/>
                  <a:gd name="T16" fmla="*/ 28 w 40"/>
                  <a:gd name="T17" fmla="*/ 15 h 17"/>
                  <a:gd name="T18" fmla="*/ 30 w 40"/>
                  <a:gd name="T19" fmla="*/ 14 h 17"/>
                  <a:gd name="T20" fmla="*/ 32 w 40"/>
                  <a:gd name="T21" fmla="*/ 13 h 17"/>
                  <a:gd name="T22" fmla="*/ 34 w 40"/>
                  <a:gd name="T23" fmla="*/ 12 h 17"/>
                  <a:gd name="T24" fmla="*/ 35 w 40"/>
                  <a:gd name="T25" fmla="*/ 12 h 17"/>
                  <a:gd name="T26" fmla="*/ 37 w 40"/>
                  <a:gd name="T27" fmla="*/ 11 h 17"/>
                  <a:gd name="T28" fmla="*/ 38 w 40"/>
                  <a:gd name="T29" fmla="*/ 10 h 17"/>
                  <a:gd name="T30" fmla="*/ 39 w 40"/>
                  <a:gd name="T31" fmla="*/ 9 h 17"/>
                  <a:gd name="T32" fmla="*/ 40 w 40"/>
                  <a:gd name="T33" fmla="*/ 8 h 17"/>
                  <a:gd name="T34" fmla="*/ 33 w 40"/>
                  <a:gd name="T35" fmla="*/ 0 h 17"/>
                  <a:gd name="T36" fmla="*/ 32 w 40"/>
                  <a:gd name="T37" fmla="*/ 0 h 17"/>
                  <a:gd name="T38" fmla="*/ 32 w 40"/>
                  <a:gd name="T39" fmla="*/ 1 h 17"/>
                  <a:gd name="T40" fmla="*/ 31 w 40"/>
                  <a:gd name="T41" fmla="*/ 2 h 17"/>
                  <a:gd name="T42" fmla="*/ 31 w 40"/>
                  <a:gd name="T43" fmla="*/ 2 h 17"/>
                  <a:gd name="T44" fmla="*/ 30 w 40"/>
                  <a:gd name="T45" fmla="*/ 2 h 17"/>
                  <a:gd name="T46" fmla="*/ 30 w 40"/>
                  <a:gd name="T47" fmla="*/ 3 h 17"/>
                  <a:gd name="T48" fmla="*/ 29 w 40"/>
                  <a:gd name="T49" fmla="*/ 3 h 17"/>
                  <a:gd name="T50" fmla="*/ 28 w 40"/>
                  <a:gd name="T51" fmla="*/ 3 h 17"/>
                  <a:gd name="T52" fmla="*/ 27 w 40"/>
                  <a:gd name="T53" fmla="*/ 4 h 17"/>
                  <a:gd name="T54" fmla="*/ 26 w 40"/>
                  <a:gd name="T55" fmla="*/ 5 h 17"/>
                  <a:gd name="T56" fmla="*/ 24 w 40"/>
                  <a:gd name="T57" fmla="*/ 6 h 17"/>
                  <a:gd name="T58" fmla="*/ 22 w 40"/>
                  <a:gd name="T59" fmla="*/ 6 h 17"/>
                  <a:gd name="T60" fmla="*/ 19 w 40"/>
                  <a:gd name="T61" fmla="*/ 7 h 17"/>
                  <a:gd name="T62" fmla="*/ 17 w 40"/>
                  <a:gd name="T63" fmla="*/ 7 h 17"/>
                  <a:gd name="T64" fmla="*/ 15 w 40"/>
                  <a:gd name="T65" fmla="*/ 7 h 17"/>
                  <a:gd name="T66" fmla="*/ 13 w 40"/>
                  <a:gd name="T67" fmla="*/ 7 h 17"/>
                  <a:gd name="T68" fmla="*/ 12 w 40"/>
                  <a:gd name="T69" fmla="*/ 6 h 17"/>
                  <a:gd name="T70" fmla="*/ 11 w 40"/>
                  <a:gd name="T71" fmla="*/ 5 h 17"/>
                  <a:gd name="T72" fmla="*/ 11 w 40"/>
                  <a:gd name="T73" fmla="*/ 3 h 17"/>
                  <a:gd name="T74" fmla="*/ 10 w 40"/>
                  <a:gd name="T75" fmla="*/ 3 h 17"/>
                  <a:gd name="T76" fmla="*/ 9 w 40"/>
                  <a:gd name="T77" fmla="*/ 2 h 17"/>
                  <a:gd name="T78" fmla="*/ 9 w 40"/>
                  <a:gd name="T79" fmla="*/ 1 h 17"/>
                  <a:gd name="T80" fmla="*/ 8 w 40"/>
                  <a:gd name="T81" fmla="*/ 1 h 17"/>
                  <a:gd name="T82" fmla="*/ 7 w 40"/>
                  <a:gd name="T83" fmla="*/ 2 h 17"/>
                  <a:gd name="T84" fmla="*/ 6 w 40"/>
                  <a:gd name="T85" fmla="*/ 3 h 17"/>
                  <a:gd name="T86" fmla="*/ 6 w 40"/>
                  <a:gd name="T87" fmla="*/ 5 h 17"/>
                  <a:gd name="T88" fmla="*/ 6 w 40"/>
                  <a:gd name="T89" fmla="*/ 6 h 17"/>
                  <a:gd name="T90" fmla="*/ 7 w 40"/>
                  <a:gd name="T91" fmla="*/ 7 h 17"/>
                  <a:gd name="T92" fmla="*/ 0 w 40"/>
                  <a:gd name="T93" fmla="*/ 6 h 17"/>
                  <a:gd name="T94" fmla="*/ 2 w 40"/>
                  <a:gd name="T95" fmla="*/ 17 h 17"/>
                  <a:gd name="T96" fmla="*/ 3 w 40"/>
                  <a:gd name="T97" fmla="*/ 17 h 17"/>
                  <a:gd name="T98" fmla="*/ 5 w 40"/>
                  <a:gd name="T99" fmla="*/ 17 h 17"/>
                  <a:gd name="T100" fmla="*/ 7 w 40"/>
                  <a:gd name="T101" fmla="*/ 17 h 17"/>
                  <a:gd name="T102" fmla="*/ 10 w 40"/>
                  <a:gd name="T103" fmla="*/ 17 h 17"/>
                  <a:gd name="T104" fmla="*/ 12 w 40"/>
                  <a:gd name="T105" fmla="*/ 17 h 17"/>
                  <a:gd name="T106" fmla="*/ 13 w 40"/>
                  <a:gd name="T107" fmla="*/ 17 h 17"/>
                  <a:gd name="T108" fmla="*/ 15 w 40"/>
                  <a:gd name="T109" fmla="*/ 17 h 17"/>
                  <a:gd name="T110" fmla="*/ 15 w 40"/>
                  <a:gd name="T1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" h="17">
                    <a:moveTo>
                      <a:pt x="15" y="17"/>
                    </a:moveTo>
                    <a:lnTo>
                      <a:pt x="16" y="17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20" y="17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6" y="15"/>
                    </a:lnTo>
                    <a:lnTo>
                      <a:pt x="28" y="15"/>
                    </a:lnTo>
                    <a:lnTo>
                      <a:pt x="30" y="14"/>
                    </a:lnTo>
                    <a:lnTo>
                      <a:pt x="32" y="13"/>
                    </a:lnTo>
                    <a:lnTo>
                      <a:pt x="34" y="12"/>
                    </a:lnTo>
                    <a:lnTo>
                      <a:pt x="35" y="12"/>
                    </a:lnTo>
                    <a:lnTo>
                      <a:pt x="37" y="11"/>
                    </a:lnTo>
                    <a:lnTo>
                      <a:pt x="38" y="10"/>
                    </a:lnTo>
                    <a:lnTo>
                      <a:pt x="39" y="9"/>
                    </a:lnTo>
                    <a:lnTo>
                      <a:pt x="40" y="8"/>
                    </a:lnTo>
                    <a:lnTo>
                      <a:pt x="33" y="0"/>
                    </a:lnTo>
                    <a:lnTo>
                      <a:pt x="32" y="0"/>
                    </a:lnTo>
                    <a:lnTo>
                      <a:pt x="32" y="1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29" y="3"/>
                    </a:lnTo>
                    <a:lnTo>
                      <a:pt x="28" y="3"/>
                    </a:lnTo>
                    <a:lnTo>
                      <a:pt x="27" y="4"/>
                    </a:lnTo>
                    <a:lnTo>
                      <a:pt x="26" y="5"/>
                    </a:lnTo>
                    <a:lnTo>
                      <a:pt x="24" y="6"/>
                    </a:lnTo>
                    <a:lnTo>
                      <a:pt x="22" y="6"/>
                    </a:lnTo>
                    <a:lnTo>
                      <a:pt x="19" y="7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3" y="7"/>
                    </a:lnTo>
                    <a:lnTo>
                      <a:pt x="12" y="6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7" y="7"/>
                    </a:lnTo>
                    <a:lnTo>
                      <a:pt x="0" y="6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5" y="17"/>
                    </a:lnTo>
                    <a:lnTo>
                      <a:pt x="15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84" name="Freeform 246"/>
              <p:cNvSpPr>
                <a:spLocks/>
              </p:cNvSpPr>
              <p:nvPr/>
            </p:nvSpPr>
            <p:spPr bwMode="auto">
              <a:xfrm>
                <a:off x="1100" y="2734"/>
                <a:ext cx="29" cy="19"/>
              </a:xfrm>
              <a:custGeom>
                <a:avLst/>
                <a:gdLst>
                  <a:gd name="T0" fmla="*/ 3 w 29"/>
                  <a:gd name="T1" fmla="*/ 19 h 19"/>
                  <a:gd name="T2" fmla="*/ 4 w 29"/>
                  <a:gd name="T3" fmla="*/ 19 h 19"/>
                  <a:gd name="T4" fmla="*/ 5 w 29"/>
                  <a:gd name="T5" fmla="*/ 19 h 19"/>
                  <a:gd name="T6" fmla="*/ 6 w 29"/>
                  <a:gd name="T7" fmla="*/ 19 h 19"/>
                  <a:gd name="T8" fmla="*/ 8 w 29"/>
                  <a:gd name="T9" fmla="*/ 18 h 19"/>
                  <a:gd name="T10" fmla="*/ 9 w 29"/>
                  <a:gd name="T11" fmla="*/ 18 h 19"/>
                  <a:gd name="T12" fmla="*/ 11 w 29"/>
                  <a:gd name="T13" fmla="*/ 17 h 19"/>
                  <a:gd name="T14" fmla="*/ 13 w 29"/>
                  <a:gd name="T15" fmla="*/ 17 h 19"/>
                  <a:gd name="T16" fmla="*/ 14 w 29"/>
                  <a:gd name="T17" fmla="*/ 16 h 19"/>
                  <a:gd name="T18" fmla="*/ 16 w 29"/>
                  <a:gd name="T19" fmla="*/ 15 h 19"/>
                  <a:gd name="T20" fmla="*/ 18 w 29"/>
                  <a:gd name="T21" fmla="*/ 15 h 19"/>
                  <a:gd name="T22" fmla="*/ 19 w 29"/>
                  <a:gd name="T23" fmla="*/ 14 h 19"/>
                  <a:gd name="T24" fmla="*/ 21 w 29"/>
                  <a:gd name="T25" fmla="*/ 13 h 19"/>
                  <a:gd name="T26" fmla="*/ 22 w 29"/>
                  <a:gd name="T27" fmla="*/ 13 h 19"/>
                  <a:gd name="T28" fmla="*/ 23 w 29"/>
                  <a:gd name="T29" fmla="*/ 12 h 19"/>
                  <a:gd name="T30" fmla="*/ 24 w 29"/>
                  <a:gd name="T31" fmla="*/ 12 h 19"/>
                  <a:gd name="T32" fmla="*/ 25 w 29"/>
                  <a:gd name="T33" fmla="*/ 11 h 19"/>
                  <a:gd name="T34" fmla="*/ 26 w 29"/>
                  <a:gd name="T35" fmla="*/ 10 h 19"/>
                  <a:gd name="T36" fmla="*/ 28 w 29"/>
                  <a:gd name="T37" fmla="*/ 9 h 19"/>
                  <a:gd name="T38" fmla="*/ 28 w 29"/>
                  <a:gd name="T39" fmla="*/ 7 h 19"/>
                  <a:gd name="T40" fmla="*/ 29 w 29"/>
                  <a:gd name="T41" fmla="*/ 6 h 19"/>
                  <a:gd name="T42" fmla="*/ 29 w 29"/>
                  <a:gd name="T43" fmla="*/ 5 h 19"/>
                  <a:gd name="T44" fmla="*/ 29 w 29"/>
                  <a:gd name="T45" fmla="*/ 3 h 19"/>
                  <a:gd name="T46" fmla="*/ 29 w 29"/>
                  <a:gd name="T47" fmla="*/ 2 h 19"/>
                  <a:gd name="T48" fmla="*/ 28 w 29"/>
                  <a:gd name="T49" fmla="*/ 0 h 19"/>
                  <a:gd name="T50" fmla="*/ 20 w 29"/>
                  <a:gd name="T51" fmla="*/ 3 h 19"/>
                  <a:gd name="T52" fmla="*/ 20 w 29"/>
                  <a:gd name="T53" fmla="*/ 5 h 19"/>
                  <a:gd name="T54" fmla="*/ 20 w 29"/>
                  <a:gd name="T55" fmla="*/ 6 h 19"/>
                  <a:gd name="T56" fmla="*/ 19 w 29"/>
                  <a:gd name="T57" fmla="*/ 7 h 19"/>
                  <a:gd name="T58" fmla="*/ 18 w 29"/>
                  <a:gd name="T59" fmla="*/ 8 h 19"/>
                  <a:gd name="T60" fmla="*/ 15 w 29"/>
                  <a:gd name="T61" fmla="*/ 9 h 19"/>
                  <a:gd name="T62" fmla="*/ 13 w 29"/>
                  <a:gd name="T63" fmla="*/ 10 h 19"/>
                  <a:gd name="T64" fmla="*/ 10 w 29"/>
                  <a:gd name="T65" fmla="*/ 11 h 19"/>
                  <a:gd name="T66" fmla="*/ 8 w 29"/>
                  <a:gd name="T67" fmla="*/ 12 h 19"/>
                  <a:gd name="T68" fmla="*/ 5 w 29"/>
                  <a:gd name="T69" fmla="*/ 12 h 19"/>
                  <a:gd name="T70" fmla="*/ 4 w 29"/>
                  <a:gd name="T71" fmla="*/ 13 h 19"/>
                  <a:gd name="T72" fmla="*/ 2 w 29"/>
                  <a:gd name="T73" fmla="*/ 13 h 19"/>
                  <a:gd name="T74" fmla="*/ 0 w 29"/>
                  <a:gd name="T75" fmla="*/ 13 h 19"/>
                  <a:gd name="T76" fmla="*/ 3 w 29"/>
                  <a:gd name="T7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9" h="19">
                    <a:moveTo>
                      <a:pt x="3" y="19"/>
                    </a:moveTo>
                    <a:lnTo>
                      <a:pt x="4" y="19"/>
                    </a:lnTo>
                    <a:lnTo>
                      <a:pt x="5" y="19"/>
                    </a:lnTo>
                    <a:lnTo>
                      <a:pt x="6" y="19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11" y="17"/>
                    </a:lnTo>
                    <a:lnTo>
                      <a:pt x="13" y="17"/>
                    </a:lnTo>
                    <a:lnTo>
                      <a:pt x="14" y="16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19" y="14"/>
                    </a:lnTo>
                    <a:lnTo>
                      <a:pt x="21" y="13"/>
                    </a:lnTo>
                    <a:lnTo>
                      <a:pt x="22" y="13"/>
                    </a:lnTo>
                    <a:lnTo>
                      <a:pt x="23" y="12"/>
                    </a:lnTo>
                    <a:lnTo>
                      <a:pt x="24" y="12"/>
                    </a:lnTo>
                    <a:lnTo>
                      <a:pt x="25" y="11"/>
                    </a:lnTo>
                    <a:lnTo>
                      <a:pt x="26" y="10"/>
                    </a:lnTo>
                    <a:lnTo>
                      <a:pt x="28" y="9"/>
                    </a:lnTo>
                    <a:lnTo>
                      <a:pt x="28" y="7"/>
                    </a:lnTo>
                    <a:lnTo>
                      <a:pt x="29" y="6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9" y="2"/>
                    </a:lnTo>
                    <a:lnTo>
                      <a:pt x="28" y="0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8" y="8"/>
                    </a:lnTo>
                    <a:lnTo>
                      <a:pt x="15" y="9"/>
                    </a:lnTo>
                    <a:lnTo>
                      <a:pt x="13" y="10"/>
                    </a:lnTo>
                    <a:lnTo>
                      <a:pt x="10" y="11"/>
                    </a:lnTo>
                    <a:lnTo>
                      <a:pt x="8" y="12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85" name="Freeform 247"/>
              <p:cNvSpPr>
                <a:spLocks/>
              </p:cNvSpPr>
              <p:nvPr/>
            </p:nvSpPr>
            <p:spPr bwMode="auto">
              <a:xfrm>
                <a:off x="1088" y="2742"/>
                <a:ext cx="12" cy="11"/>
              </a:xfrm>
              <a:custGeom>
                <a:avLst/>
                <a:gdLst>
                  <a:gd name="T0" fmla="*/ 10 w 12"/>
                  <a:gd name="T1" fmla="*/ 5 h 11"/>
                  <a:gd name="T2" fmla="*/ 9 w 12"/>
                  <a:gd name="T3" fmla="*/ 4 h 11"/>
                  <a:gd name="T4" fmla="*/ 9 w 12"/>
                  <a:gd name="T5" fmla="*/ 3 h 11"/>
                  <a:gd name="T6" fmla="*/ 8 w 12"/>
                  <a:gd name="T7" fmla="*/ 2 h 11"/>
                  <a:gd name="T8" fmla="*/ 8 w 12"/>
                  <a:gd name="T9" fmla="*/ 1 h 11"/>
                  <a:gd name="T10" fmla="*/ 7 w 12"/>
                  <a:gd name="T11" fmla="*/ 1 h 11"/>
                  <a:gd name="T12" fmla="*/ 7 w 12"/>
                  <a:gd name="T13" fmla="*/ 0 h 11"/>
                  <a:gd name="T14" fmla="*/ 6 w 12"/>
                  <a:gd name="T15" fmla="*/ 0 h 11"/>
                  <a:gd name="T16" fmla="*/ 6 w 12"/>
                  <a:gd name="T17" fmla="*/ 0 h 11"/>
                  <a:gd name="T18" fmla="*/ 6 w 12"/>
                  <a:gd name="T19" fmla="*/ 1 h 11"/>
                  <a:gd name="T20" fmla="*/ 6 w 12"/>
                  <a:gd name="T21" fmla="*/ 2 h 11"/>
                  <a:gd name="T22" fmla="*/ 7 w 12"/>
                  <a:gd name="T23" fmla="*/ 4 h 11"/>
                  <a:gd name="T24" fmla="*/ 7 w 12"/>
                  <a:gd name="T25" fmla="*/ 5 h 11"/>
                  <a:gd name="T26" fmla="*/ 0 w 12"/>
                  <a:gd name="T27" fmla="*/ 5 h 11"/>
                  <a:gd name="T28" fmla="*/ 1 w 12"/>
                  <a:gd name="T29" fmla="*/ 11 h 11"/>
                  <a:gd name="T30" fmla="*/ 2 w 12"/>
                  <a:gd name="T31" fmla="*/ 11 h 11"/>
                  <a:gd name="T32" fmla="*/ 3 w 12"/>
                  <a:gd name="T33" fmla="*/ 11 h 11"/>
                  <a:gd name="T34" fmla="*/ 4 w 12"/>
                  <a:gd name="T35" fmla="*/ 11 h 11"/>
                  <a:gd name="T36" fmla="*/ 5 w 12"/>
                  <a:gd name="T37" fmla="*/ 11 h 11"/>
                  <a:gd name="T38" fmla="*/ 6 w 12"/>
                  <a:gd name="T39" fmla="*/ 11 h 11"/>
                  <a:gd name="T40" fmla="*/ 7 w 12"/>
                  <a:gd name="T41" fmla="*/ 11 h 11"/>
                  <a:gd name="T42" fmla="*/ 7 w 12"/>
                  <a:gd name="T43" fmla="*/ 11 h 11"/>
                  <a:gd name="T44" fmla="*/ 7 w 12"/>
                  <a:gd name="T45" fmla="*/ 11 h 11"/>
                  <a:gd name="T46" fmla="*/ 8 w 12"/>
                  <a:gd name="T47" fmla="*/ 11 h 11"/>
                  <a:gd name="T48" fmla="*/ 9 w 12"/>
                  <a:gd name="T49" fmla="*/ 11 h 11"/>
                  <a:gd name="T50" fmla="*/ 9 w 12"/>
                  <a:gd name="T51" fmla="*/ 11 h 11"/>
                  <a:gd name="T52" fmla="*/ 10 w 12"/>
                  <a:gd name="T53" fmla="*/ 11 h 11"/>
                  <a:gd name="T54" fmla="*/ 10 w 12"/>
                  <a:gd name="T55" fmla="*/ 10 h 11"/>
                  <a:gd name="T56" fmla="*/ 10 w 12"/>
                  <a:gd name="T57" fmla="*/ 10 h 11"/>
                  <a:gd name="T58" fmla="*/ 11 w 12"/>
                  <a:gd name="T59" fmla="*/ 10 h 11"/>
                  <a:gd name="T60" fmla="*/ 12 w 12"/>
                  <a:gd name="T61" fmla="*/ 10 h 11"/>
                  <a:gd name="T62" fmla="*/ 10 w 12"/>
                  <a:gd name="T6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" h="11">
                    <a:moveTo>
                      <a:pt x="10" y="5"/>
                    </a:moveTo>
                    <a:lnTo>
                      <a:pt x="9" y="4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86" name="Freeform 248"/>
              <p:cNvSpPr>
                <a:spLocks/>
              </p:cNvSpPr>
              <p:nvPr/>
            </p:nvSpPr>
            <p:spPr bwMode="auto">
              <a:xfrm>
                <a:off x="1077" y="2664"/>
                <a:ext cx="46" cy="46"/>
              </a:xfrm>
              <a:custGeom>
                <a:avLst/>
                <a:gdLst>
                  <a:gd name="T0" fmla="*/ 36 w 46"/>
                  <a:gd name="T1" fmla="*/ 5 h 46"/>
                  <a:gd name="T2" fmla="*/ 32 w 46"/>
                  <a:gd name="T3" fmla="*/ 2 h 46"/>
                  <a:gd name="T4" fmla="*/ 27 w 46"/>
                  <a:gd name="T5" fmla="*/ 1 h 46"/>
                  <a:gd name="T6" fmla="*/ 23 w 46"/>
                  <a:gd name="T7" fmla="*/ 0 h 46"/>
                  <a:gd name="T8" fmla="*/ 19 w 46"/>
                  <a:gd name="T9" fmla="*/ 0 h 46"/>
                  <a:gd name="T10" fmla="*/ 15 w 46"/>
                  <a:gd name="T11" fmla="*/ 0 h 46"/>
                  <a:gd name="T12" fmla="*/ 12 w 46"/>
                  <a:gd name="T13" fmla="*/ 1 h 46"/>
                  <a:gd name="T14" fmla="*/ 9 w 46"/>
                  <a:gd name="T15" fmla="*/ 1 h 46"/>
                  <a:gd name="T16" fmla="*/ 6 w 46"/>
                  <a:gd name="T17" fmla="*/ 3 h 46"/>
                  <a:gd name="T18" fmla="*/ 3 w 46"/>
                  <a:gd name="T19" fmla="*/ 6 h 46"/>
                  <a:gd name="T20" fmla="*/ 1 w 46"/>
                  <a:gd name="T21" fmla="*/ 10 h 46"/>
                  <a:gd name="T22" fmla="*/ 1 w 46"/>
                  <a:gd name="T23" fmla="*/ 14 h 46"/>
                  <a:gd name="T24" fmla="*/ 1 w 46"/>
                  <a:gd name="T25" fmla="*/ 18 h 46"/>
                  <a:gd name="T26" fmla="*/ 1 w 46"/>
                  <a:gd name="T27" fmla="*/ 21 h 46"/>
                  <a:gd name="T28" fmla="*/ 3 w 46"/>
                  <a:gd name="T29" fmla="*/ 24 h 46"/>
                  <a:gd name="T30" fmla="*/ 5 w 46"/>
                  <a:gd name="T31" fmla="*/ 27 h 46"/>
                  <a:gd name="T32" fmla="*/ 7 w 46"/>
                  <a:gd name="T33" fmla="*/ 29 h 46"/>
                  <a:gd name="T34" fmla="*/ 11 w 46"/>
                  <a:gd name="T35" fmla="*/ 31 h 46"/>
                  <a:gd name="T36" fmla="*/ 14 w 46"/>
                  <a:gd name="T37" fmla="*/ 32 h 46"/>
                  <a:gd name="T38" fmla="*/ 19 w 46"/>
                  <a:gd name="T39" fmla="*/ 33 h 46"/>
                  <a:gd name="T40" fmla="*/ 22 w 46"/>
                  <a:gd name="T41" fmla="*/ 33 h 46"/>
                  <a:gd name="T42" fmla="*/ 24 w 46"/>
                  <a:gd name="T43" fmla="*/ 33 h 46"/>
                  <a:gd name="T44" fmla="*/ 27 w 46"/>
                  <a:gd name="T45" fmla="*/ 33 h 46"/>
                  <a:gd name="T46" fmla="*/ 29 w 46"/>
                  <a:gd name="T47" fmla="*/ 33 h 46"/>
                  <a:gd name="T48" fmla="*/ 29 w 46"/>
                  <a:gd name="T49" fmla="*/ 38 h 46"/>
                  <a:gd name="T50" fmla="*/ 30 w 46"/>
                  <a:gd name="T51" fmla="*/ 45 h 46"/>
                  <a:gd name="T52" fmla="*/ 32 w 46"/>
                  <a:gd name="T53" fmla="*/ 46 h 46"/>
                  <a:gd name="T54" fmla="*/ 37 w 46"/>
                  <a:gd name="T55" fmla="*/ 45 h 46"/>
                  <a:gd name="T56" fmla="*/ 42 w 46"/>
                  <a:gd name="T57" fmla="*/ 44 h 46"/>
                  <a:gd name="T58" fmla="*/ 45 w 46"/>
                  <a:gd name="T59" fmla="*/ 42 h 46"/>
                  <a:gd name="T60" fmla="*/ 46 w 46"/>
                  <a:gd name="T61" fmla="*/ 38 h 46"/>
                  <a:gd name="T62" fmla="*/ 46 w 46"/>
                  <a:gd name="T63" fmla="*/ 29 h 46"/>
                  <a:gd name="T64" fmla="*/ 44 w 46"/>
                  <a:gd name="T65" fmla="*/ 18 h 46"/>
                  <a:gd name="T66" fmla="*/ 41 w 46"/>
                  <a:gd name="T67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6" h="46">
                    <a:moveTo>
                      <a:pt x="38" y="6"/>
                    </a:moveTo>
                    <a:lnTo>
                      <a:pt x="36" y="5"/>
                    </a:lnTo>
                    <a:lnTo>
                      <a:pt x="34" y="3"/>
                    </a:lnTo>
                    <a:lnTo>
                      <a:pt x="32" y="2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2" y="23"/>
                    </a:lnTo>
                    <a:lnTo>
                      <a:pt x="3" y="24"/>
                    </a:lnTo>
                    <a:lnTo>
                      <a:pt x="4" y="26"/>
                    </a:lnTo>
                    <a:lnTo>
                      <a:pt x="5" y="27"/>
                    </a:lnTo>
                    <a:lnTo>
                      <a:pt x="6" y="28"/>
                    </a:lnTo>
                    <a:lnTo>
                      <a:pt x="7" y="29"/>
                    </a:lnTo>
                    <a:lnTo>
                      <a:pt x="9" y="30"/>
                    </a:lnTo>
                    <a:lnTo>
                      <a:pt x="11" y="31"/>
                    </a:lnTo>
                    <a:lnTo>
                      <a:pt x="13" y="32"/>
                    </a:lnTo>
                    <a:lnTo>
                      <a:pt x="14" y="32"/>
                    </a:lnTo>
                    <a:lnTo>
                      <a:pt x="16" y="33"/>
                    </a:lnTo>
                    <a:lnTo>
                      <a:pt x="19" y="33"/>
                    </a:lnTo>
                    <a:lnTo>
                      <a:pt x="21" y="33"/>
                    </a:lnTo>
                    <a:lnTo>
                      <a:pt x="22" y="33"/>
                    </a:lnTo>
                    <a:lnTo>
                      <a:pt x="23" y="33"/>
                    </a:lnTo>
                    <a:lnTo>
                      <a:pt x="24" y="33"/>
                    </a:lnTo>
                    <a:lnTo>
                      <a:pt x="25" y="33"/>
                    </a:lnTo>
                    <a:lnTo>
                      <a:pt x="27" y="33"/>
                    </a:lnTo>
                    <a:lnTo>
                      <a:pt x="28" y="33"/>
                    </a:lnTo>
                    <a:lnTo>
                      <a:pt x="29" y="33"/>
                    </a:lnTo>
                    <a:lnTo>
                      <a:pt x="30" y="32"/>
                    </a:lnTo>
                    <a:lnTo>
                      <a:pt x="29" y="38"/>
                    </a:lnTo>
                    <a:lnTo>
                      <a:pt x="29" y="42"/>
                    </a:lnTo>
                    <a:lnTo>
                      <a:pt x="30" y="45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7" y="45"/>
                    </a:lnTo>
                    <a:lnTo>
                      <a:pt x="39" y="45"/>
                    </a:lnTo>
                    <a:lnTo>
                      <a:pt x="42" y="44"/>
                    </a:lnTo>
                    <a:lnTo>
                      <a:pt x="44" y="43"/>
                    </a:lnTo>
                    <a:lnTo>
                      <a:pt x="45" y="42"/>
                    </a:lnTo>
                    <a:lnTo>
                      <a:pt x="46" y="40"/>
                    </a:lnTo>
                    <a:lnTo>
                      <a:pt x="46" y="38"/>
                    </a:lnTo>
                    <a:lnTo>
                      <a:pt x="46" y="34"/>
                    </a:lnTo>
                    <a:lnTo>
                      <a:pt x="46" y="29"/>
                    </a:lnTo>
                    <a:lnTo>
                      <a:pt x="45" y="24"/>
                    </a:lnTo>
                    <a:lnTo>
                      <a:pt x="44" y="18"/>
                    </a:lnTo>
                    <a:lnTo>
                      <a:pt x="43" y="13"/>
                    </a:lnTo>
                    <a:lnTo>
                      <a:pt x="41" y="9"/>
                    </a:lnTo>
                    <a:lnTo>
                      <a:pt x="38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87" name="Freeform 249"/>
              <p:cNvSpPr>
                <a:spLocks/>
              </p:cNvSpPr>
              <p:nvPr/>
            </p:nvSpPr>
            <p:spPr bwMode="auto">
              <a:xfrm>
                <a:off x="1072" y="2670"/>
                <a:ext cx="49" cy="44"/>
              </a:xfrm>
              <a:custGeom>
                <a:avLst/>
                <a:gdLst>
                  <a:gd name="T0" fmla="*/ 49 w 49"/>
                  <a:gd name="T1" fmla="*/ 19 h 44"/>
                  <a:gd name="T2" fmla="*/ 49 w 49"/>
                  <a:gd name="T3" fmla="*/ 21 h 44"/>
                  <a:gd name="T4" fmla="*/ 49 w 49"/>
                  <a:gd name="T5" fmla="*/ 24 h 44"/>
                  <a:gd name="T6" fmla="*/ 48 w 49"/>
                  <a:gd name="T7" fmla="*/ 27 h 44"/>
                  <a:gd name="T8" fmla="*/ 46 w 49"/>
                  <a:gd name="T9" fmla="*/ 30 h 44"/>
                  <a:gd name="T10" fmla="*/ 44 w 49"/>
                  <a:gd name="T11" fmla="*/ 31 h 44"/>
                  <a:gd name="T12" fmla="*/ 42 w 49"/>
                  <a:gd name="T13" fmla="*/ 31 h 44"/>
                  <a:gd name="T14" fmla="*/ 42 w 49"/>
                  <a:gd name="T15" fmla="*/ 31 h 44"/>
                  <a:gd name="T16" fmla="*/ 41 w 49"/>
                  <a:gd name="T17" fmla="*/ 33 h 44"/>
                  <a:gd name="T18" fmla="*/ 39 w 49"/>
                  <a:gd name="T19" fmla="*/ 35 h 44"/>
                  <a:gd name="T20" fmla="*/ 37 w 49"/>
                  <a:gd name="T21" fmla="*/ 37 h 44"/>
                  <a:gd name="T22" fmla="*/ 35 w 49"/>
                  <a:gd name="T23" fmla="*/ 39 h 44"/>
                  <a:gd name="T24" fmla="*/ 32 w 49"/>
                  <a:gd name="T25" fmla="*/ 41 h 44"/>
                  <a:gd name="T26" fmla="*/ 30 w 49"/>
                  <a:gd name="T27" fmla="*/ 42 h 44"/>
                  <a:gd name="T28" fmla="*/ 27 w 49"/>
                  <a:gd name="T29" fmla="*/ 43 h 44"/>
                  <a:gd name="T30" fmla="*/ 24 w 49"/>
                  <a:gd name="T31" fmla="*/ 44 h 44"/>
                  <a:gd name="T32" fmla="*/ 20 w 49"/>
                  <a:gd name="T33" fmla="*/ 43 h 44"/>
                  <a:gd name="T34" fmla="*/ 15 w 49"/>
                  <a:gd name="T35" fmla="*/ 43 h 44"/>
                  <a:gd name="T36" fmla="*/ 11 w 49"/>
                  <a:gd name="T37" fmla="*/ 41 h 44"/>
                  <a:gd name="T38" fmla="*/ 8 w 49"/>
                  <a:gd name="T39" fmla="*/ 39 h 44"/>
                  <a:gd name="T40" fmla="*/ 5 w 49"/>
                  <a:gd name="T41" fmla="*/ 36 h 44"/>
                  <a:gd name="T42" fmla="*/ 3 w 49"/>
                  <a:gd name="T43" fmla="*/ 32 h 44"/>
                  <a:gd name="T44" fmla="*/ 1 w 49"/>
                  <a:gd name="T45" fmla="*/ 28 h 44"/>
                  <a:gd name="T46" fmla="*/ 0 w 49"/>
                  <a:gd name="T47" fmla="*/ 24 h 44"/>
                  <a:gd name="T48" fmla="*/ 0 w 49"/>
                  <a:gd name="T49" fmla="*/ 20 h 44"/>
                  <a:gd name="T50" fmla="*/ 1 w 49"/>
                  <a:gd name="T51" fmla="*/ 15 h 44"/>
                  <a:gd name="T52" fmla="*/ 3 w 49"/>
                  <a:gd name="T53" fmla="*/ 11 h 44"/>
                  <a:gd name="T54" fmla="*/ 5 w 49"/>
                  <a:gd name="T55" fmla="*/ 8 h 44"/>
                  <a:gd name="T56" fmla="*/ 5 w 49"/>
                  <a:gd name="T57" fmla="*/ 7 h 44"/>
                  <a:gd name="T58" fmla="*/ 6 w 49"/>
                  <a:gd name="T59" fmla="*/ 6 h 44"/>
                  <a:gd name="T60" fmla="*/ 7 w 49"/>
                  <a:gd name="T61" fmla="*/ 6 h 44"/>
                  <a:gd name="T62" fmla="*/ 8 w 49"/>
                  <a:gd name="T63" fmla="*/ 5 h 44"/>
                  <a:gd name="T64" fmla="*/ 10 w 49"/>
                  <a:gd name="T65" fmla="*/ 4 h 44"/>
                  <a:gd name="T66" fmla="*/ 13 w 49"/>
                  <a:gd name="T67" fmla="*/ 2 h 44"/>
                  <a:gd name="T68" fmla="*/ 17 w 49"/>
                  <a:gd name="T69" fmla="*/ 0 h 44"/>
                  <a:gd name="T70" fmla="*/ 23 w 49"/>
                  <a:gd name="T71" fmla="*/ 0 h 44"/>
                  <a:gd name="T72" fmla="*/ 28 w 49"/>
                  <a:gd name="T73" fmla="*/ 0 h 44"/>
                  <a:gd name="T74" fmla="*/ 31 w 49"/>
                  <a:gd name="T75" fmla="*/ 2 h 44"/>
                  <a:gd name="T76" fmla="*/ 34 w 49"/>
                  <a:gd name="T77" fmla="*/ 3 h 44"/>
                  <a:gd name="T78" fmla="*/ 37 w 49"/>
                  <a:gd name="T79" fmla="*/ 5 h 44"/>
                  <a:gd name="T80" fmla="*/ 39 w 49"/>
                  <a:gd name="T81" fmla="*/ 7 h 44"/>
                  <a:gd name="T82" fmla="*/ 41 w 49"/>
                  <a:gd name="T83" fmla="*/ 9 h 44"/>
                  <a:gd name="T84" fmla="*/ 44 w 49"/>
                  <a:gd name="T85" fmla="*/ 13 h 44"/>
                  <a:gd name="T86" fmla="*/ 47 w 49"/>
                  <a:gd name="T87" fmla="*/ 1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4">
                    <a:moveTo>
                      <a:pt x="49" y="18"/>
                    </a:moveTo>
                    <a:lnTo>
                      <a:pt x="49" y="19"/>
                    </a:lnTo>
                    <a:lnTo>
                      <a:pt x="49" y="20"/>
                    </a:lnTo>
                    <a:lnTo>
                      <a:pt x="49" y="21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6"/>
                    </a:lnTo>
                    <a:lnTo>
                      <a:pt x="48" y="27"/>
                    </a:lnTo>
                    <a:lnTo>
                      <a:pt x="47" y="29"/>
                    </a:lnTo>
                    <a:lnTo>
                      <a:pt x="46" y="30"/>
                    </a:lnTo>
                    <a:lnTo>
                      <a:pt x="45" y="31"/>
                    </a:lnTo>
                    <a:lnTo>
                      <a:pt x="44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1" y="33"/>
                    </a:lnTo>
                    <a:lnTo>
                      <a:pt x="40" y="34"/>
                    </a:lnTo>
                    <a:lnTo>
                      <a:pt x="39" y="35"/>
                    </a:lnTo>
                    <a:lnTo>
                      <a:pt x="38" y="36"/>
                    </a:lnTo>
                    <a:lnTo>
                      <a:pt x="37" y="37"/>
                    </a:lnTo>
                    <a:lnTo>
                      <a:pt x="36" y="38"/>
                    </a:lnTo>
                    <a:lnTo>
                      <a:pt x="35" y="39"/>
                    </a:lnTo>
                    <a:lnTo>
                      <a:pt x="34" y="40"/>
                    </a:lnTo>
                    <a:lnTo>
                      <a:pt x="32" y="41"/>
                    </a:lnTo>
                    <a:lnTo>
                      <a:pt x="31" y="42"/>
                    </a:lnTo>
                    <a:lnTo>
                      <a:pt x="30" y="42"/>
                    </a:lnTo>
                    <a:lnTo>
                      <a:pt x="28" y="43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0" y="43"/>
                    </a:lnTo>
                    <a:lnTo>
                      <a:pt x="18" y="43"/>
                    </a:lnTo>
                    <a:lnTo>
                      <a:pt x="15" y="43"/>
                    </a:lnTo>
                    <a:lnTo>
                      <a:pt x="13" y="42"/>
                    </a:lnTo>
                    <a:lnTo>
                      <a:pt x="11" y="41"/>
                    </a:lnTo>
                    <a:lnTo>
                      <a:pt x="10" y="40"/>
                    </a:lnTo>
                    <a:lnTo>
                      <a:pt x="8" y="39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4" y="34"/>
                    </a:lnTo>
                    <a:lnTo>
                      <a:pt x="3" y="32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2" y="13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5" y="1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1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4" y="3"/>
                    </a:lnTo>
                    <a:lnTo>
                      <a:pt x="35" y="4"/>
                    </a:lnTo>
                    <a:lnTo>
                      <a:pt x="37" y="5"/>
                    </a:lnTo>
                    <a:lnTo>
                      <a:pt x="38" y="7"/>
                    </a:lnTo>
                    <a:lnTo>
                      <a:pt x="39" y="7"/>
                    </a:lnTo>
                    <a:lnTo>
                      <a:pt x="40" y="8"/>
                    </a:lnTo>
                    <a:lnTo>
                      <a:pt x="41" y="9"/>
                    </a:lnTo>
                    <a:lnTo>
                      <a:pt x="43" y="11"/>
                    </a:lnTo>
                    <a:lnTo>
                      <a:pt x="44" y="13"/>
                    </a:lnTo>
                    <a:lnTo>
                      <a:pt x="46" y="14"/>
                    </a:lnTo>
                    <a:lnTo>
                      <a:pt x="47" y="16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88" name="Freeform 250"/>
              <p:cNvSpPr>
                <a:spLocks/>
              </p:cNvSpPr>
              <p:nvPr/>
            </p:nvSpPr>
            <p:spPr bwMode="auto">
              <a:xfrm>
                <a:off x="1075" y="2673"/>
                <a:ext cx="44" cy="37"/>
              </a:xfrm>
              <a:custGeom>
                <a:avLst/>
                <a:gdLst>
                  <a:gd name="T0" fmla="*/ 40 w 44"/>
                  <a:gd name="T1" fmla="*/ 14 h 37"/>
                  <a:gd name="T2" fmla="*/ 39 w 44"/>
                  <a:gd name="T3" fmla="*/ 14 h 37"/>
                  <a:gd name="T4" fmla="*/ 38 w 44"/>
                  <a:gd name="T5" fmla="*/ 15 h 37"/>
                  <a:gd name="T6" fmla="*/ 38 w 44"/>
                  <a:gd name="T7" fmla="*/ 15 h 37"/>
                  <a:gd name="T8" fmla="*/ 37 w 44"/>
                  <a:gd name="T9" fmla="*/ 15 h 37"/>
                  <a:gd name="T10" fmla="*/ 36 w 44"/>
                  <a:gd name="T11" fmla="*/ 12 h 37"/>
                  <a:gd name="T12" fmla="*/ 35 w 44"/>
                  <a:gd name="T13" fmla="*/ 9 h 37"/>
                  <a:gd name="T14" fmla="*/ 33 w 44"/>
                  <a:gd name="T15" fmla="*/ 7 h 37"/>
                  <a:gd name="T16" fmla="*/ 31 w 44"/>
                  <a:gd name="T17" fmla="*/ 4 h 37"/>
                  <a:gd name="T18" fmla="*/ 28 w 44"/>
                  <a:gd name="T19" fmla="*/ 3 h 37"/>
                  <a:gd name="T20" fmla="*/ 25 w 44"/>
                  <a:gd name="T21" fmla="*/ 1 h 37"/>
                  <a:gd name="T22" fmla="*/ 22 w 44"/>
                  <a:gd name="T23" fmla="*/ 1 h 37"/>
                  <a:gd name="T24" fmla="*/ 19 w 44"/>
                  <a:gd name="T25" fmla="*/ 0 h 37"/>
                  <a:gd name="T26" fmla="*/ 15 w 44"/>
                  <a:gd name="T27" fmla="*/ 1 h 37"/>
                  <a:gd name="T28" fmla="*/ 12 w 44"/>
                  <a:gd name="T29" fmla="*/ 2 h 37"/>
                  <a:gd name="T30" fmla="*/ 9 w 44"/>
                  <a:gd name="T31" fmla="*/ 3 h 37"/>
                  <a:gd name="T32" fmla="*/ 6 w 44"/>
                  <a:gd name="T33" fmla="*/ 6 h 37"/>
                  <a:gd name="T34" fmla="*/ 4 w 44"/>
                  <a:gd name="T35" fmla="*/ 8 h 37"/>
                  <a:gd name="T36" fmla="*/ 2 w 44"/>
                  <a:gd name="T37" fmla="*/ 11 h 37"/>
                  <a:gd name="T38" fmla="*/ 1 w 44"/>
                  <a:gd name="T39" fmla="*/ 15 h 37"/>
                  <a:gd name="T40" fmla="*/ 0 w 44"/>
                  <a:gd name="T41" fmla="*/ 19 h 37"/>
                  <a:gd name="T42" fmla="*/ 1 w 44"/>
                  <a:gd name="T43" fmla="*/ 22 h 37"/>
                  <a:gd name="T44" fmla="*/ 2 w 44"/>
                  <a:gd name="T45" fmla="*/ 26 h 37"/>
                  <a:gd name="T46" fmla="*/ 4 w 44"/>
                  <a:gd name="T47" fmla="*/ 29 h 37"/>
                  <a:gd name="T48" fmla="*/ 6 w 44"/>
                  <a:gd name="T49" fmla="*/ 32 h 37"/>
                  <a:gd name="T50" fmla="*/ 9 w 44"/>
                  <a:gd name="T51" fmla="*/ 34 h 37"/>
                  <a:gd name="T52" fmla="*/ 12 w 44"/>
                  <a:gd name="T53" fmla="*/ 36 h 37"/>
                  <a:gd name="T54" fmla="*/ 15 w 44"/>
                  <a:gd name="T55" fmla="*/ 37 h 37"/>
                  <a:gd name="T56" fmla="*/ 19 w 44"/>
                  <a:gd name="T57" fmla="*/ 37 h 37"/>
                  <a:gd name="T58" fmla="*/ 22 w 44"/>
                  <a:gd name="T59" fmla="*/ 37 h 37"/>
                  <a:gd name="T60" fmla="*/ 25 w 44"/>
                  <a:gd name="T61" fmla="*/ 36 h 37"/>
                  <a:gd name="T62" fmla="*/ 28 w 44"/>
                  <a:gd name="T63" fmla="*/ 35 h 37"/>
                  <a:gd name="T64" fmla="*/ 30 w 44"/>
                  <a:gd name="T65" fmla="*/ 33 h 37"/>
                  <a:gd name="T66" fmla="*/ 32 w 44"/>
                  <a:gd name="T67" fmla="*/ 31 h 37"/>
                  <a:gd name="T68" fmla="*/ 34 w 44"/>
                  <a:gd name="T69" fmla="*/ 29 h 37"/>
                  <a:gd name="T70" fmla="*/ 36 w 44"/>
                  <a:gd name="T71" fmla="*/ 26 h 37"/>
                  <a:gd name="T72" fmla="*/ 37 w 44"/>
                  <a:gd name="T73" fmla="*/ 24 h 37"/>
                  <a:gd name="T74" fmla="*/ 37 w 44"/>
                  <a:gd name="T75" fmla="*/ 24 h 37"/>
                  <a:gd name="T76" fmla="*/ 38 w 44"/>
                  <a:gd name="T77" fmla="*/ 25 h 37"/>
                  <a:gd name="T78" fmla="*/ 39 w 44"/>
                  <a:gd name="T79" fmla="*/ 25 h 37"/>
                  <a:gd name="T80" fmla="*/ 40 w 44"/>
                  <a:gd name="T81" fmla="*/ 25 h 37"/>
                  <a:gd name="T82" fmla="*/ 40 w 44"/>
                  <a:gd name="T83" fmla="*/ 25 h 37"/>
                  <a:gd name="T84" fmla="*/ 41 w 44"/>
                  <a:gd name="T85" fmla="*/ 25 h 37"/>
                  <a:gd name="T86" fmla="*/ 42 w 44"/>
                  <a:gd name="T87" fmla="*/ 24 h 37"/>
                  <a:gd name="T88" fmla="*/ 43 w 44"/>
                  <a:gd name="T89" fmla="*/ 23 h 37"/>
                  <a:gd name="T90" fmla="*/ 43 w 44"/>
                  <a:gd name="T91" fmla="*/ 23 h 37"/>
                  <a:gd name="T92" fmla="*/ 43 w 44"/>
                  <a:gd name="T93" fmla="*/ 22 h 37"/>
                  <a:gd name="T94" fmla="*/ 44 w 44"/>
                  <a:gd name="T95" fmla="*/ 21 h 37"/>
                  <a:gd name="T96" fmla="*/ 44 w 44"/>
                  <a:gd name="T97" fmla="*/ 20 h 37"/>
                  <a:gd name="T98" fmla="*/ 44 w 44"/>
                  <a:gd name="T99" fmla="*/ 19 h 37"/>
                  <a:gd name="T100" fmla="*/ 43 w 44"/>
                  <a:gd name="T101" fmla="*/ 18 h 37"/>
                  <a:gd name="T102" fmla="*/ 43 w 44"/>
                  <a:gd name="T103" fmla="*/ 17 h 37"/>
                  <a:gd name="T104" fmla="*/ 43 w 44"/>
                  <a:gd name="T105" fmla="*/ 16 h 37"/>
                  <a:gd name="T106" fmla="*/ 42 w 44"/>
                  <a:gd name="T107" fmla="*/ 15 h 37"/>
                  <a:gd name="T108" fmla="*/ 41 w 44"/>
                  <a:gd name="T109" fmla="*/ 15 h 37"/>
                  <a:gd name="T110" fmla="*/ 40 w 44"/>
                  <a:gd name="T111" fmla="*/ 14 h 37"/>
                  <a:gd name="T112" fmla="*/ 40 w 44"/>
                  <a:gd name="T113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4" h="37">
                    <a:moveTo>
                      <a:pt x="40" y="14"/>
                    </a:moveTo>
                    <a:lnTo>
                      <a:pt x="39" y="14"/>
                    </a:lnTo>
                    <a:lnTo>
                      <a:pt x="38" y="15"/>
                    </a:lnTo>
                    <a:lnTo>
                      <a:pt x="38" y="15"/>
                    </a:lnTo>
                    <a:lnTo>
                      <a:pt x="37" y="15"/>
                    </a:lnTo>
                    <a:lnTo>
                      <a:pt x="36" y="12"/>
                    </a:lnTo>
                    <a:lnTo>
                      <a:pt x="35" y="9"/>
                    </a:lnTo>
                    <a:lnTo>
                      <a:pt x="33" y="7"/>
                    </a:lnTo>
                    <a:lnTo>
                      <a:pt x="31" y="4"/>
                    </a:lnTo>
                    <a:lnTo>
                      <a:pt x="28" y="3"/>
                    </a:lnTo>
                    <a:lnTo>
                      <a:pt x="25" y="1"/>
                    </a:lnTo>
                    <a:lnTo>
                      <a:pt x="22" y="1"/>
                    </a:lnTo>
                    <a:lnTo>
                      <a:pt x="19" y="0"/>
                    </a:lnTo>
                    <a:lnTo>
                      <a:pt x="15" y="1"/>
                    </a:lnTo>
                    <a:lnTo>
                      <a:pt x="12" y="2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1" y="15"/>
                    </a:lnTo>
                    <a:lnTo>
                      <a:pt x="0" y="19"/>
                    </a:lnTo>
                    <a:lnTo>
                      <a:pt x="1" y="22"/>
                    </a:lnTo>
                    <a:lnTo>
                      <a:pt x="2" y="26"/>
                    </a:lnTo>
                    <a:lnTo>
                      <a:pt x="4" y="29"/>
                    </a:lnTo>
                    <a:lnTo>
                      <a:pt x="6" y="32"/>
                    </a:lnTo>
                    <a:lnTo>
                      <a:pt x="9" y="34"/>
                    </a:lnTo>
                    <a:lnTo>
                      <a:pt x="12" y="36"/>
                    </a:lnTo>
                    <a:lnTo>
                      <a:pt x="15" y="37"/>
                    </a:lnTo>
                    <a:lnTo>
                      <a:pt x="19" y="37"/>
                    </a:lnTo>
                    <a:lnTo>
                      <a:pt x="22" y="37"/>
                    </a:lnTo>
                    <a:lnTo>
                      <a:pt x="25" y="36"/>
                    </a:lnTo>
                    <a:lnTo>
                      <a:pt x="28" y="35"/>
                    </a:lnTo>
                    <a:lnTo>
                      <a:pt x="30" y="33"/>
                    </a:lnTo>
                    <a:lnTo>
                      <a:pt x="32" y="31"/>
                    </a:lnTo>
                    <a:lnTo>
                      <a:pt x="34" y="29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7" y="24"/>
                    </a:lnTo>
                    <a:lnTo>
                      <a:pt x="38" y="25"/>
                    </a:lnTo>
                    <a:lnTo>
                      <a:pt x="39" y="25"/>
                    </a:lnTo>
                    <a:lnTo>
                      <a:pt x="40" y="25"/>
                    </a:lnTo>
                    <a:lnTo>
                      <a:pt x="40" y="25"/>
                    </a:lnTo>
                    <a:lnTo>
                      <a:pt x="41" y="25"/>
                    </a:lnTo>
                    <a:lnTo>
                      <a:pt x="42" y="24"/>
                    </a:lnTo>
                    <a:lnTo>
                      <a:pt x="43" y="23"/>
                    </a:lnTo>
                    <a:lnTo>
                      <a:pt x="43" y="23"/>
                    </a:lnTo>
                    <a:lnTo>
                      <a:pt x="43" y="22"/>
                    </a:lnTo>
                    <a:lnTo>
                      <a:pt x="44" y="21"/>
                    </a:lnTo>
                    <a:lnTo>
                      <a:pt x="44" y="20"/>
                    </a:lnTo>
                    <a:lnTo>
                      <a:pt x="44" y="19"/>
                    </a:lnTo>
                    <a:lnTo>
                      <a:pt x="43" y="18"/>
                    </a:lnTo>
                    <a:lnTo>
                      <a:pt x="43" y="17"/>
                    </a:lnTo>
                    <a:lnTo>
                      <a:pt x="43" y="16"/>
                    </a:lnTo>
                    <a:lnTo>
                      <a:pt x="42" y="15"/>
                    </a:lnTo>
                    <a:lnTo>
                      <a:pt x="41" y="15"/>
                    </a:lnTo>
                    <a:lnTo>
                      <a:pt x="40" y="14"/>
                    </a:lnTo>
                    <a:lnTo>
                      <a:pt x="4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89" name="Freeform 251"/>
              <p:cNvSpPr>
                <a:spLocks/>
              </p:cNvSpPr>
              <p:nvPr/>
            </p:nvSpPr>
            <p:spPr bwMode="auto">
              <a:xfrm>
                <a:off x="1085" y="2699"/>
                <a:ext cx="17" cy="6"/>
              </a:xfrm>
              <a:custGeom>
                <a:avLst/>
                <a:gdLst>
                  <a:gd name="T0" fmla="*/ 0 w 17"/>
                  <a:gd name="T1" fmla="*/ 0 h 6"/>
                  <a:gd name="T2" fmla="*/ 0 w 17"/>
                  <a:gd name="T3" fmla="*/ 1 h 6"/>
                  <a:gd name="T4" fmla="*/ 0 w 17"/>
                  <a:gd name="T5" fmla="*/ 2 h 6"/>
                  <a:gd name="T6" fmla="*/ 1 w 17"/>
                  <a:gd name="T7" fmla="*/ 4 h 6"/>
                  <a:gd name="T8" fmla="*/ 3 w 17"/>
                  <a:gd name="T9" fmla="*/ 5 h 6"/>
                  <a:gd name="T10" fmla="*/ 4 w 17"/>
                  <a:gd name="T11" fmla="*/ 5 h 6"/>
                  <a:gd name="T12" fmla="*/ 5 w 17"/>
                  <a:gd name="T13" fmla="*/ 6 h 6"/>
                  <a:gd name="T14" fmla="*/ 6 w 17"/>
                  <a:gd name="T15" fmla="*/ 6 h 6"/>
                  <a:gd name="T16" fmla="*/ 7 w 17"/>
                  <a:gd name="T17" fmla="*/ 6 h 6"/>
                  <a:gd name="T18" fmla="*/ 8 w 17"/>
                  <a:gd name="T19" fmla="*/ 6 h 6"/>
                  <a:gd name="T20" fmla="*/ 9 w 17"/>
                  <a:gd name="T21" fmla="*/ 6 h 6"/>
                  <a:gd name="T22" fmla="*/ 9 w 17"/>
                  <a:gd name="T23" fmla="*/ 6 h 6"/>
                  <a:gd name="T24" fmla="*/ 10 w 17"/>
                  <a:gd name="T25" fmla="*/ 6 h 6"/>
                  <a:gd name="T26" fmla="*/ 17 w 17"/>
                  <a:gd name="T27" fmla="*/ 0 h 6"/>
                  <a:gd name="T28" fmla="*/ 0 w 17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6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90" name="Freeform 252"/>
              <p:cNvSpPr>
                <a:spLocks/>
              </p:cNvSpPr>
              <p:nvPr/>
            </p:nvSpPr>
            <p:spPr bwMode="auto">
              <a:xfrm>
                <a:off x="1087" y="2700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 w 10"/>
                  <a:gd name="T3" fmla="*/ 2 h 2"/>
                  <a:gd name="T4" fmla="*/ 8 w 10"/>
                  <a:gd name="T5" fmla="*/ 2 h 2"/>
                  <a:gd name="T6" fmla="*/ 10 w 10"/>
                  <a:gd name="T7" fmla="*/ 0 h 2"/>
                  <a:gd name="T8" fmla="*/ 0 w 10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91" name="Freeform 253"/>
              <p:cNvSpPr>
                <a:spLocks/>
              </p:cNvSpPr>
              <p:nvPr/>
            </p:nvSpPr>
            <p:spPr bwMode="auto">
              <a:xfrm>
                <a:off x="1075" y="2666"/>
                <a:ext cx="35" cy="12"/>
              </a:xfrm>
              <a:custGeom>
                <a:avLst/>
                <a:gdLst>
                  <a:gd name="T0" fmla="*/ 29 w 35"/>
                  <a:gd name="T1" fmla="*/ 2 h 12"/>
                  <a:gd name="T2" fmla="*/ 28 w 35"/>
                  <a:gd name="T3" fmla="*/ 2 h 12"/>
                  <a:gd name="T4" fmla="*/ 27 w 35"/>
                  <a:gd name="T5" fmla="*/ 2 h 12"/>
                  <a:gd name="T6" fmla="*/ 26 w 35"/>
                  <a:gd name="T7" fmla="*/ 2 h 12"/>
                  <a:gd name="T8" fmla="*/ 25 w 35"/>
                  <a:gd name="T9" fmla="*/ 2 h 12"/>
                  <a:gd name="T10" fmla="*/ 24 w 35"/>
                  <a:gd name="T11" fmla="*/ 2 h 12"/>
                  <a:gd name="T12" fmla="*/ 22 w 35"/>
                  <a:gd name="T13" fmla="*/ 1 h 12"/>
                  <a:gd name="T14" fmla="*/ 21 w 35"/>
                  <a:gd name="T15" fmla="*/ 1 h 12"/>
                  <a:gd name="T16" fmla="*/ 19 w 35"/>
                  <a:gd name="T17" fmla="*/ 1 h 12"/>
                  <a:gd name="T18" fmla="*/ 17 w 35"/>
                  <a:gd name="T19" fmla="*/ 1 h 12"/>
                  <a:gd name="T20" fmla="*/ 16 w 35"/>
                  <a:gd name="T21" fmla="*/ 1 h 12"/>
                  <a:gd name="T22" fmla="*/ 14 w 35"/>
                  <a:gd name="T23" fmla="*/ 1 h 12"/>
                  <a:gd name="T24" fmla="*/ 13 w 35"/>
                  <a:gd name="T25" fmla="*/ 0 h 12"/>
                  <a:gd name="T26" fmla="*/ 12 w 35"/>
                  <a:gd name="T27" fmla="*/ 0 h 12"/>
                  <a:gd name="T28" fmla="*/ 11 w 35"/>
                  <a:gd name="T29" fmla="*/ 0 h 12"/>
                  <a:gd name="T30" fmla="*/ 10 w 35"/>
                  <a:gd name="T31" fmla="*/ 0 h 12"/>
                  <a:gd name="T32" fmla="*/ 9 w 35"/>
                  <a:gd name="T33" fmla="*/ 0 h 12"/>
                  <a:gd name="T34" fmla="*/ 8 w 35"/>
                  <a:gd name="T35" fmla="*/ 0 h 12"/>
                  <a:gd name="T36" fmla="*/ 6 w 35"/>
                  <a:gd name="T37" fmla="*/ 1 h 12"/>
                  <a:gd name="T38" fmla="*/ 4 w 35"/>
                  <a:gd name="T39" fmla="*/ 2 h 12"/>
                  <a:gd name="T40" fmla="*/ 3 w 35"/>
                  <a:gd name="T41" fmla="*/ 4 h 12"/>
                  <a:gd name="T42" fmla="*/ 2 w 35"/>
                  <a:gd name="T43" fmla="*/ 6 h 12"/>
                  <a:gd name="T44" fmla="*/ 1 w 35"/>
                  <a:gd name="T45" fmla="*/ 7 h 12"/>
                  <a:gd name="T46" fmla="*/ 0 w 35"/>
                  <a:gd name="T47" fmla="*/ 9 h 12"/>
                  <a:gd name="T48" fmla="*/ 0 w 35"/>
                  <a:gd name="T49" fmla="*/ 10 h 12"/>
                  <a:gd name="T50" fmla="*/ 0 w 35"/>
                  <a:gd name="T51" fmla="*/ 10 h 12"/>
                  <a:gd name="T52" fmla="*/ 1 w 35"/>
                  <a:gd name="T53" fmla="*/ 11 h 12"/>
                  <a:gd name="T54" fmla="*/ 3 w 35"/>
                  <a:gd name="T55" fmla="*/ 11 h 12"/>
                  <a:gd name="T56" fmla="*/ 5 w 35"/>
                  <a:gd name="T57" fmla="*/ 11 h 12"/>
                  <a:gd name="T58" fmla="*/ 7 w 35"/>
                  <a:gd name="T59" fmla="*/ 11 h 12"/>
                  <a:gd name="T60" fmla="*/ 10 w 35"/>
                  <a:gd name="T61" fmla="*/ 12 h 12"/>
                  <a:gd name="T62" fmla="*/ 13 w 35"/>
                  <a:gd name="T63" fmla="*/ 12 h 12"/>
                  <a:gd name="T64" fmla="*/ 16 w 35"/>
                  <a:gd name="T65" fmla="*/ 12 h 12"/>
                  <a:gd name="T66" fmla="*/ 19 w 35"/>
                  <a:gd name="T67" fmla="*/ 12 h 12"/>
                  <a:gd name="T68" fmla="*/ 22 w 35"/>
                  <a:gd name="T69" fmla="*/ 12 h 12"/>
                  <a:gd name="T70" fmla="*/ 25 w 35"/>
                  <a:gd name="T71" fmla="*/ 12 h 12"/>
                  <a:gd name="T72" fmla="*/ 28 w 35"/>
                  <a:gd name="T73" fmla="*/ 12 h 12"/>
                  <a:gd name="T74" fmla="*/ 30 w 35"/>
                  <a:gd name="T75" fmla="*/ 12 h 12"/>
                  <a:gd name="T76" fmla="*/ 32 w 35"/>
                  <a:gd name="T77" fmla="*/ 12 h 12"/>
                  <a:gd name="T78" fmla="*/ 33 w 35"/>
                  <a:gd name="T79" fmla="*/ 12 h 12"/>
                  <a:gd name="T80" fmla="*/ 34 w 35"/>
                  <a:gd name="T81" fmla="*/ 12 h 12"/>
                  <a:gd name="T82" fmla="*/ 35 w 35"/>
                  <a:gd name="T83" fmla="*/ 11 h 12"/>
                  <a:gd name="T84" fmla="*/ 35 w 35"/>
                  <a:gd name="T85" fmla="*/ 10 h 12"/>
                  <a:gd name="T86" fmla="*/ 35 w 35"/>
                  <a:gd name="T87" fmla="*/ 9 h 12"/>
                  <a:gd name="T88" fmla="*/ 35 w 35"/>
                  <a:gd name="T89" fmla="*/ 7 h 12"/>
                  <a:gd name="T90" fmla="*/ 33 w 35"/>
                  <a:gd name="T91" fmla="*/ 5 h 12"/>
                  <a:gd name="T92" fmla="*/ 32 w 35"/>
                  <a:gd name="T93" fmla="*/ 4 h 12"/>
                  <a:gd name="T94" fmla="*/ 30 w 35"/>
                  <a:gd name="T95" fmla="*/ 2 h 12"/>
                  <a:gd name="T96" fmla="*/ 29 w 35"/>
                  <a:gd name="T9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5" h="12">
                    <a:moveTo>
                      <a:pt x="29" y="2"/>
                    </a:moveTo>
                    <a:lnTo>
                      <a:pt x="28" y="2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5" y="2"/>
                    </a:lnTo>
                    <a:lnTo>
                      <a:pt x="24" y="2"/>
                    </a:lnTo>
                    <a:lnTo>
                      <a:pt x="22" y="1"/>
                    </a:lnTo>
                    <a:lnTo>
                      <a:pt x="21" y="1"/>
                    </a:lnTo>
                    <a:lnTo>
                      <a:pt x="19" y="1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10" y="12"/>
                    </a:lnTo>
                    <a:lnTo>
                      <a:pt x="13" y="12"/>
                    </a:lnTo>
                    <a:lnTo>
                      <a:pt x="16" y="12"/>
                    </a:lnTo>
                    <a:lnTo>
                      <a:pt x="19" y="12"/>
                    </a:lnTo>
                    <a:lnTo>
                      <a:pt x="22" y="12"/>
                    </a:lnTo>
                    <a:lnTo>
                      <a:pt x="25" y="12"/>
                    </a:lnTo>
                    <a:lnTo>
                      <a:pt x="28" y="12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4" y="12"/>
                    </a:lnTo>
                    <a:lnTo>
                      <a:pt x="35" y="11"/>
                    </a:lnTo>
                    <a:lnTo>
                      <a:pt x="35" y="10"/>
                    </a:lnTo>
                    <a:lnTo>
                      <a:pt x="35" y="9"/>
                    </a:lnTo>
                    <a:lnTo>
                      <a:pt x="35" y="7"/>
                    </a:lnTo>
                    <a:lnTo>
                      <a:pt x="33" y="5"/>
                    </a:lnTo>
                    <a:lnTo>
                      <a:pt x="32" y="4"/>
                    </a:lnTo>
                    <a:lnTo>
                      <a:pt x="30" y="2"/>
                    </a:ln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92" name="Freeform 254"/>
              <p:cNvSpPr>
                <a:spLocks/>
              </p:cNvSpPr>
              <p:nvPr/>
            </p:nvSpPr>
            <p:spPr bwMode="auto">
              <a:xfrm>
                <a:off x="1113" y="2694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2 h 3"/>
                  <a:gd name="T6" fmla="*/ 3 w 3"/>
                  <a:gd name="T7" fmla="*/ 2 h 3"/>
                  <a:gd name="T8" fmla="*/ 3 w 3"/>
                  <a:gd name="T9" fmla="*/ 1 h 3"/>
                  <a:gd name="T10" fmla="*/ 3 w 3"/>
                  <a:gd name="T11" fmla="*/ 1 h 3"/>
                  <a:gd name="T12" fmla="*/ 3 w 3"/>
                  <a:gd name="T13" fmla="*/ 0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1 w 3"/>
                  <a:gd name="T21" fmla="*/ 0 h 3"/>
                  <a:gd name="T22" fmla="*/ 0 w 3"/>
                  <a:gd name="T23" fmla="*/ 1 h 3"/>
                  <a:gd name="T24" fmla="*/ 0 w 3"/>
                  <a:gd name="T25" fmla="*/ 1 h 3"/>
                  <a:gd name="T26" fmla="*/ 0 w 3"/>
                  <a:gd name="T27" fmla="*/ 2 h 3"/>
                  <a:gd name="T28" fmla="*/ 1 w 3"/>
                  <a:gd name="T29" fmla="*/ 2 h 3"/>
                  <a:gd name="T30" fmla="*/ 1 w 3"/>
                  <a:gd name="T31" fmla="*/ 2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93" name="Freeform 255"/>
              <p:cNvSpPr>
                <a:spLocks/>
              </p:cNvSpPr>
              <p:nvPr/>
            </p:nvSpPr>
            <p:spPr bwMode="auto">
              <a:xfrm>
                <a:off x="1084" y="2715"/>
                <a:ext cx="30" cy="19"/>
              </a:xfrm>
              <a:custGeom>
                <a:avLst/>
                <a:gdLst>
                  <a:gd name="T0" fmla="*/ 29 w 30"/>
                  <a:gd name="T1" fmla="*/ 11 h 19"/>
                  <a:gd name="T2" fmla="*/ 26 w 30"/>
                  <a:gd name="T3" fmla="*/ 7 h 19"/>
                  <a:gd name="T4" fmla="*/ 30 w 30"/>
                  <a:gd name="T5" fmla="*/ 5 h 19"/>
                  <a:gd name="T6" fmla="*/ 27 w 30"/>
                  <a:gd name="T7" fmla="*/ 1 h 19"/>
                  <a:gd name="T8" fmla="*/ 25 w 30"/>
                  <a:gd name="T9" fmla="*/ 1 h 19"/>
                  <a:gd name="T10" fmla="*/ 28 w 30"/>
                  <a:gd name="T11" fmla="*/ 4 h 19"/>
                  <a:gd name="T12" fmla="*/ 24 w 30"/>
                  <a:gd name="T13" fmla="*/ 7 h 19"/>
                  <a:gd name="T14" fmla="*/ 24 w 30"/>
                  <a:gd name="T15" fmla="*/ 8 h 19"/>
                  <a:gd name="T16" fmla="*/ 25 w 30"/>
                  <a:gd name="T17" fmla="*/ 9 h 19"/>
                  <a:gd name="T18" fmla="*/ 26 w 30"/>
                  <a:gd name="T19" fmla="*/ 10 h 19"/>
                  <a:gd name="T20" fmla="*/ 26 w 30"/>
                  <a:gd name="T21" fmla="*/ 10 h 19"/>
                  <a:gd name="T22" fmla="*/ 13 w 30"/>
                  <a:gd name="T23" fmla="*/ 17 h 19"/>
                  <a:gd name="T24" fmla="*/ 3 w 30"/>
                  <a:gd name="T25" fmla="*/ 10 h 19"/>
                  <a:gd name="T26" fmla="*/ 6 w 30"/>
                  <a:gd name="T27" fmla="*/ 7 h 19"/>
                  <a:gd name="T28" fmla="*/ 2 w 30"/>
                  <a:gd name="T29" fmla="*/ 4 h 19"/>
                  <a:gd name="T30" fmla="*/ 4 w 30"/>
                  <a:gd name="T31" fmla="*/ 0 h 19"/>
                  <a:gd name="T32" fmla="*/ 2 w 30"/>
                  <a:gd name="T33" fmla="*/ 1 h 19"/>
                  <a:gd name="T34" fmla="*/ 0 w 30"/>
                  <a:gd name="T35" fmla="*/ 5 h 19"/>
                  <a:gd name="T36" fmla="*/ 3 w 30"/>
                  <a:gd name="T37" fmla="*/ 7 h 19"/>
                  <a:gd name="T38" fmla="*/ 1 w 30"/>
                  <a:gd name="T39" fmla="*/ 10 h 19"/>
                  <a:gd name="T40" fmla="*/ 12 w 30"/>
                  <a:gd name="T41" fmla="*/ 19 h 19"/>
                  <a:gd name="T42" fmla="*/ 29 w 30"/>
                  <a:gd name="T43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" h="19">
                    <a:moveTo>
                      <a:pt x="29" y="11"/>
                    </a:moveTo>
                    <a:lnTo>
                      <a:pt x="26" y="7"/>
                    </a:lnTo>
                    <a:lnTo>
                      <a:pt x="30" y="5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4" y="8"/>
                    </a:lnTo>
                    <a:lnTo>
                      <a:pt x="25" y="9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13" y="17"/>
                    </a:lnTo>
                    <a:lnTo>
                      <a:pt x="3" y="10"/>
                    </a:lnTo>
                    <a:lnTo>
                      <a:pt x="6" y="7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1" y="10"/>
                    </a:lnTo>
                    <a:lnTo>
                      <a:pt x="12" y="19"/>
                    </a:lnTo>
                    <a:lnTo>
                      <a:pt x="29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94" name="Freeform 256"/>
              <p:cNvSpPr>
                <a:spLocks/>
              </p:cNvSpPr>
              <p:nvPr/>
            </p:nvSpPr>
            <p:spPr bwMode="auto">
              <a:xfrm>
                <a:off x="1077" y="2731"/>
                <a:ext cx="2" cy="24"/>
              </a:xfrm>
              <a:custGeom>
                <a:avLst/>
                <a:gdLst>
                  <a:gd name="T0" fmla="*/ 0 w 2"/>
                  <a:gd name="T1" fmla="*/ 24 h 24"/>
                  <a:gd name="T2" fmla="*/ 0 w 2"/>
                  <a:gd name="T3" fmla="*/ 4 h 24"/>
                  <a:gd name="T4" fmla="*/ 2 w 2"/>
                  <a:gd name="T5" fmla="*/ 0 h 24"/>
                  <a:gd name="T6" fmla="*/ 2 w 2"/>
                  <a:gd name="T7" fmla="*/ 24 h 24"/>
                  <a:gd name="T8" fmla="*/ 0 w 2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4">
                    <a:moveTo>
                      <a:pt x="0" y="24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2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95" name="Freeform 257"/>
              <p:cNvSpPr>
                <a:spLocks/>
              </p:cNvSpPr>
              <p:nvPr/>
            </p:nvSpPr>
            <p:spPr bwMode="auto">
              <a:xfrm>
                <a:off x="928" y="2714"/>
                <a:ext cx="43" cy="52"/>
              </a:xfrm>
              <a:custGeom>
                <a:avLst/>
                <a:gdLst>
                  <a:gd name="T0" fmla="*/ 43 w 43"/>
                  <a:gd name="T1" fmla="*/ 2 h 52"/>
                  <a:gd name="T2" fmla="*/ 42 w 43"/>
                  <a:gd name="T3" fmla="*/ 1 h 52"/>
                  <a:gd name="T4" fmla="*/ 40 w 43"/>
                  <a:gd name="T5" fmla="*/ 0 h 52"/>
                  <a:gd name="T6" fmla="*/ 38 w 43"/>
                  <a:gd name="T7" fmla="*/ 0 h 52"/>
                  <a:gd name="T8" fmla="*/ 36 w 43"/>
                  <a:gd name="T9" fmla="*/ 0 h 52"/>
                  <a:gd name="T10" fmla="*/ 33 w 43"/>
                  <a:gd name="T11" fmla="*/ 0 h 52"/>
                  <a:gd name="T12" fmla="*/ 30 w 43"/>
                  <a:gd name="T13" fmla="*/ 0 h 52"/>
                  <a:gd name="T14" fmla="*/ 27 w 43"/>
                  <a:gd name="T15" fmla="*/ 0 h 52"/>
                  <a:gd name="T16" fmla="*/ 24 w 43"/>
                  <a:gd name="T17" fmla="*/ 1 h 52"/>
                  <a:gd name="T18" fmla="*/ 21 w 43"/>
                  <a:gd name="T19" fmla="*/ 2 h 52"/>
                  <a:gd name="T20" fmla="*/ 18 w 43"/>
                  <a:gd name="T21" fmla="*/ 2 h 52"/>
                  <a:gd name="T22" fmla="*/ 15 w 43"/>
                  <a:gd name="T23" fmla="*/ 3 h 52"/>
                  <a:gd name="T24" fmla="*/ 12 w 43"/>
                  <a:gd name="T25" fmla="*/ 4 h 52"/>
                  <a:gd name="T26" fmla="*/ 10 w 43"/>
                  <a:gd name="T27" fmla="*/ 4 h 52"/>
                  <a:gd name="T28" fmla="*/ 9 w 43"/>
                  <a:gd name="T29" fmla="*/ 4 h 52"/>
                  <a:gd name="T30" fmla="*/ 8 w 43"/>
                  <a:gd name="T31" fmla="*/ 5 h 52"/>
                  <a:gd name="T32" fmla="*/ 7 w 43"/>
                  <a:gd name="T33" fmla="*/ 5 h 52"/>
                  <a:gd name="T34" fmla="*/ 7 w 43"/>
                  <a:gd name="T35" fmla="*/ 5 h 52"/>
                  <a:gd name="T36" fmla="*/ 7 w 43"/>
                  <a:gd name="T37" fmla="*/ 4 h 52"/>
                  <a:gd name="T38" fmla="*/ 7 w 43"/>
                  <a:gd name="T39" fmla="*/ 4 h 52"/>
                  <a:gd name="T40" fmla="*/ 7 w 43"/>
                  <a:gd name="T41" fmla="*/ 4 h 52"/>
                  <a:gd name="T42" fmla="*/ 6 w 43"/>
                  <a:gd name="T43" fmla="*/ 3 h 52"/>
                  <a:gd name="T44" fmla="*/ 6 w 43"/>
                  <a:gd name="T45" fmla="*/ 3 h 52"/>
                  <a:gd name="T46" fmla="*/ 5 w 43"/>
                  <a:gd name="T47" fmla="*/ 2 h 52"/>
                  <a:gd name="T48" fmla="*/ 3 w 43"/>
                  <a:gd name="T49" fmla="*/ 2 h 52"/>
                  <a:gd name="T50" fmla="*/ 2 w 43"/>
                  <a:gd name="T51" fmla="*/ 2 h 52"/>
                  <a:gd name="T52" fmla="*/ 2 w 43"/>
                  <a:gd name="T53" fmla="*/ 3 h 52"/>
                  <a:gd name="T54" fmla="*/ 1 w 43"/>
                  <a:gd name="T55" fmla="*/ 3 h 52"/>
                  <a:gd name="T56" fmla="*/ 0 w 43"/>
                  <a:gd name="T57" fmla="*/ 3 h 52"/>
                  <a:gd name="T58" fmla="*/ 0 w 43"/>
                  <a:gd name="T59" fmla="*/ 3 h 52"/>
                  <a:gd name="T60" fmla="*/ 0 w 43"/>
                  <a:gd name="T61" fmla="*/ 4 h 52"/>
                  <a:gd name="T62" fmla="*/ 0 w 43"/>
                  <a:gd name="T63" fmla="*/ 4 h 52"/>
                  <a:gd name="T64" fmla="*/ 0 w 43"/>
                  <a:gd name="T65" fmla="*/ 4 h 52"/>
                  <a:gd name="T66" fmla="*/ 0 w 43"/>
                  <a:gd name="T67" fmla="*/ 52 h 52"/>
                  <a:gd name="T68" fmla="*/ 7 w 43"/>
                  <a:gd name="T69" fmla="*/ 52 h 52"/>
                  <a:gd name="T70" fmla="*/ 7 w 43"/>
                  <a:gd name="T71" fmla="*/ 49 h 52"/>
                  <a:gd name="T72" fmla="*/ 7 w 43"/>
                  <a:gd name="T73" fmla="*/ 41 h 52"/>
                  <a:gd name="T74" fmla="*/ 7 w 43"/>
                  <a:gd name="T75" fmla="*/ 34 h 52"/>
                  <a:gd name="T76" fmla="*/ 7 w 43"/>
                  <a:gd name="T77" fmla="*/ 30 h 52"/>
                  <a:gd name="T78" fmla="*/ 8 w 43"/>
                  <a:gd name="T79" fmla="*/ 30 h 52"/>
                  <a:gd name="T80" fmla="*/ 10 w 43"/>
                  <a:gd name="T81" fmla="*/ 29 h 52"/>
                  <a:gd name="T82" fmla="*/ 12 w 43"/>
                  <a:gd name="T83" fmla="*/ 29 h 52"/>
                  <a:gd name="T84" fmla="*/ 14 w 43"/>
                  <a:gd name="T85" fmla="*/ 28 h 52"/>
                  <a:gd name="T86" fmla="*/ 16 w 43"/>
                  <a:gd name="T87" fmla="*/ 28 h 52"/>
                  <a:gd name="T88" fmla="*/ 19 w 43"/>
                  <a:gd name="T89" fmla="*/ 27 h 52"/>
                  <a:gd name="T90" fmla="*/ 21 w 43"/>
                  <a:gd name="T91" fmla="*/ 26 h 52"/>
                  <a:gd name="T92" fmla="*/ 24 w 43"/>
                  <a:gd name="T93" fmla="*/ 26 h 52"/>
                  <a:gd name="T94" fmla="*/ 26 w 43"/>
                  <a:gd name="T95" fmla="*/ 25 h 52"/>
                  <a:gd name="T96" fmla="*/ 29 w 43"/>
                  <a:gd name="T97" fmla="*/ 24 h 52"/>
                  <a:gd name="T98" fmla="*/ 32 w 43"/>
                  <a:gd name="T99" fmla="*/ 24 h 52"/>
                  <a:gd name="T100" fmla="*/ 34 w 43"/>
                  <a:gd name="T101" fmla="*/ 23 h 52"/>
                  <a:gd name="T102" fmla="*/ 37 w 43"/>
                  <a:gd name="T103" fmla="*/ 22 h 52"/>
                  <a:gd name="T104" fmla="*/ 39 w 43"/>
                  <a:gd name="T105" fmla="*/ 22 h 52"/>
                  <a:gd name="T106" fmla="*/ 41 w 43"/>
                  <a:gd name="T107" fmla="*/ 22 h 52"/>
                  <a:gd name="T108" fmla="*/ 43 w 43"/>
                  <a:gd name="T109" fmla="*/ 21 h 52"/>
                  <a:gd name="T110" fmla="*/ 43 w 43"/>
                  <a:gd name="T111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2">
                    <a:moveTo>
                      <a:pt x="43" y="2"/>
                    </a:moveTo>
                    <a:lnTo>
                      <a:pt x="42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27" y="0"/>
                    </a:lnTo>
                    <a:lnTo>
                      <a:pt x="24" y="1"/>
                    </a:lnTo>
                    <a:lnTo>
                      <a:pt x="21" y="2"/>
                    </a:lnTo>
                    <a:lnTo>
                      <a:pt x="18" y="2"/>
                    </a:lnTo>
                    <a:lnTo>
                      <a:pt x="15" y="3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2"/>
                    </a:lnTo>
                    <a:lnTo>
                      <a:pt x="7" y="52"/>
                    </a:lnTo>
                    <a:lnTo>
                      <a:pt x="7" y="49"/>
                    </a:lnTo>
                    <a:lnTo>
                      <a:pt x="7" y="41"/>
                    </a:lnTo>
                    <a:lnTo>
                      <a:pt x="7" y="34"/>
                    </a:lnTo>
                    <a:lnTo>
                      <a:pt x="7" y="30"/>
                    </a:lnTo>
                    <a:lnTo>
                      <a:pt x="8" y="30"/>
                    </a:lnTo>
                    <a:lnTo>
                      <a:pt x="10" y="29"/>
                    </a:lnTo>
                    <a:lnTo>
                      <a:pt x="12" y="29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9" y="27"/>
                    </a:lnTo>
                    <a:lnTo>
                      <a:pt x="21" y="26"/>
                    </a:lnTo>
                    <a:lnTo>
                      <a:pt x="24" y="26"/>
                    </a:lnTo>
                    <a:lnTo>
                      <a:pt x="26" y="25"/>
                    </a:lnTo>
                    <a:lnTo>
                      <a:pt x="29" y="24"/>
                    </a:lnTo>
                    <a:lnTo>
                      <a:pt x="32" y="24"/>
                    </a:lnTo>
                    <a:lnTo>
                      <a:pt x="34" y="23"/>
                    </a:lnTo>
                    <a:lnTo>
                      <a:pt x="37" y="22"/>
                    </a:lnTo>
                    <a:lnTo>
                      <a:pt x="39" y="22"/>
                    </a:lnTo>
                    <a:lnTo>
                      <a:pt x="41" y="22"/>
                    </a:lnTo>
                    <a:lnTo>
                      <a:pt x="43" y="21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96" name="Freeform 258"/>
              <p:cNvSpPr>
                <a:spLocks/>
              </p:cNvSpPr>
              <p:nvPr/>
            </p:nvSpPr>
            <p:spPr bwMode="auto">
              <a:xfrm>
                <a:off x="921" y="2752"/>
                <a:ext cx="231" cy="47"/>
              </a:xfrm>
              <a:custGeom>
                <a:avLst/>
                <a:gdLst>
                  <a:gd name="T0" fmla="*/ 18 w 231"/>
                  <a:gd name="T1" fmla="*/ 7 h 47"/>
                  <a:gd name="T2" fmla="*/ 24 w 231"/>
                  <a:gd name="T3" fmla="*/ 6 h 47"/>
                  <a:gd name="T4" fmla="*/ 32 w 231"/>
                  <a:gd name="T5" fmla="*/ 5 h 47"/>
                  <a:gd name="T6" fmla="*/ 40 w 231"/>
                  <a:gd name="T7" fmla="*/ 4 h 47"/>
                  <a:gd name="T8" fmla="*/ 49 w 231"/>
                  <a:gd name="T9" fmla="*/ 3 h 47"/>
                  <a:gd name="T10" fmla="*/ 59 w 231"/>
                  <a:gd name="T11" fmla="*/ 2 h 47"/>
                  <a:gd name="T12" fmla="*/ 69 w 231"/>
                  <a:gd name="T13" fmla="*/ 1 h 47"/>
                  <a:gd name="T14" fmla="*/ 80 w 231"/>
                  <a:gd name="T15" fmla="*/ 1 h 47"/>
                  <a:gd name="T16" fmla="*/ 91 w 231"/>
                  <a:gd name="T17" fmla="*/ 0 h 47"/>
                  <a:gd name="T18" fmla="*/ 103 w 231"/>
                  <a:gd name="T19" fmla="*/ 0 h 47"/>
                  <a:gd name="T20" fmla="*/ 115 w 231"/>
                  <a:gd name="T21" fmla="*/ 0 h 47"/>
                  <a:gd name="T22" fmla="*/ 130 w 231"/>
                  <a:gd name="T23" fmla="*/ 0 h 47"/>
                  <a:gd name="T24" fmla="*/ 145 w 231"/>
                  <a:gd name="T25" fmla="*/ 0 h 47"/>
                  <a:gd name="T26" fmla="*/ 159 w 231"/>
                  <a:gd name="T27" fmla="*/ 1 h 47"/>
                  <a:gd name="T28" fmla="*/ 172 w 231"/>
                  <a:gd name="T29" fmla="*/ 2 h 47"/>
                  <a:gd name="T30" fmla="*/ 184 w 231"/>
                  <a:gd name="T31" fmla="*/ 3 h 47"/>
                  <a:gd name="T32" fmla="*/ 194 w 231"/>
                  <a:gd name="T33" fmla="*/ 4 h 47"/>
                  <a:gd name="T34" fmla="*/ 201 w 231"/>
                  <a:gd name="T35" fmla="*/ 5 h 47"/>
                  <a:gd name="T36" fmla="*/ 208 w 231"/>
                  <a:gd name="T37" fmla="*/ 6 h 47"/>
                  <a:gd name="T38" fmla="*/ 215 w 231"/>
                  <a:gd name="T39" fmla="*/ 7 h 47"/>
                  <a:gd name="T40" fmla="*/ 220 w 231"/>
                  <a:gd name="T41" fmla="*/ 9 h 47"/>
                  <a:gd name="T42" fmla="*/ 224 w 231"/>
                  <a:gd name="T43" fmla="*/ 10 h 47"/>
                  <a:gd name="T44" fmla="*/ 228 w 231"/>
                  <a:gd name="T45" fmla="*/ 12 h 47"/>
                  <a:gd name="T46" fmla="*/ 230 w 231"/>
                  <a:gd name="T47" fmla="*/ 15 h 47"/>
                  <a:gd name="T48" fmla="*/ 230 w 231"/>
                  <a:gd name="T49" fmla="*/ 31 h 47"/>
                  <a:gd name="T50" fmla="*/ 225 w 231"/>
                  <a:gd name="T51" fmla="*/ 35 h 47"/>
                  <a:gd name="T52" fmla="*/ 218 w 231"/>
                  <a:gd name="T53" fmla="*/ 38 h 47"/>
                  <a:gd name="T54" fmla="*/ 213 w 231"/>
                  <a:gd name="T55" fmla="*/ 39 h 47"/>
                  <a:gd name="T56" fmla="*/ 209 w 231"/>
                  <a:gd name="T57" fmla="*/ 40 h 47"/>
                  <a:gd name="T58" fmla="*/ 205 w 231"/>
                  <a:gd name="T59" fmla="*/ 41 h 47"/>
                  <a:gd name="T60" fmla="*/ 201 w 231"/>
                  <a:gd name="T61" fmla="*/ 42 h 47"/>
                  <a:gd name="T62" fmla="*/ 196 w 231"/>
                  <a:gd name="T63" fmla="*/ 42 h 47"/>
                  <a:gd name="T64" fmla="*/ 191 w 231"/>
                  <a:gd name="T65" fmla="*/ 43 h 47"/>
                  <a:gd name="T66" fmla="*/ 183 w 231"/>
                  <a:gd name="T67" fmla="*/ 44 h 47"/>
                  <a:gd name="T68" fmla="*/ 175 w 231"/>
                  <a:gd name="T69" fmla="*/ 45 h 47"/>
                  <a:gd name="T70" fmla="*/ 166 w 231"/>
                  <a:gd name="T71" fmla="*/ 45 h 47"/>
                  <a:gd name="T72" fmla="*/ 158 w 231"/>
                  <a:gd name="T73" fmla="*/ 46 h 47"/>
                  <a:gd name="T74" fmla="*/ 148 w 231"/>
                  <a:gd name="T75" fmla="*/ 46 h 47"/>
                  <a:gd name="T76" fmla="*/ 142 w 231"/>
                  <a:gd name="T77" fmla="*/ 46 h 47"/>
                  <a:gd name="T78" fmla="*/ 136 w 231"/>
                  <a:gd name="T79" fmla="*/ 47 h 47"/>
                  <a:gd name="T80" fmla="*/ 130 w 231"/>
                  <a:gd name="T81" fmla="*/ 47 h 47"/>
                  <a:gd name="T82" fmla="*/ 123 w 231"/>
                  <a:gd name="T83" fmla="*/ 47 h 47"/>
                  <a:gd name="T84" fmla="*/ 117 w 231"/>
                  <a:gd name="T85" fmla="*/ 47 h 47"/>
                  <a:gd name="T86" fmla="*/ 111 w 231"/>
                  <a:gd name="T87" fmla="*/ 47 h 47"/>
                  <a:gd name="T88" fmla="*/ 104 w 231"/>
                  <a:gd name="T89" fmla="*/ 47 h 47"/>
                  <a:gd name="T90" fmla="*/ 98 w 231"/>
                  <a:gd name="T91" fmla="*/ 47 h 47"/>
                  <a:gd name="T92" fmla="*/ 92 w 231"/>
                  <a:gd name="T93" fmla="*/ 47 h 47"/>
                  <a:gd name="T94" fmla="*/ 86 w 231"/>
                  <a:gd name="T95" fmla="*/ 46 h 47"/>
                  <a:gd name="T96" fmla="*/ 77 w 231"/>
                  <a:gd name="T97" fmla="*/ 46 h 47"/>
                  <a:gd name="T98" fmla="*/ 63 w 231"/>
                  <a:gd name="T99" fmla="*/ 45 h 47"/>
                  <a:gd name="T100" fmla="*/ 50 w 231"/>
                  <a:gd name="T101" fmla="*/ 44 h 47"/>
                  <a:gd name="T102" fmla="*/ 39 w 231"/>
                  <a:gd name="T103" fmla="*/ 43 h 47"/>
                  <a:gd name="T104" fmla="*/ 29 w 231"/>
                  <a:gd name="T105" fmla="*/ 42 h 47"/>
                  <a:gd name="T106" fmla="*/ 20 w 231"/>
                  <a:gd name="T107" fmla="*/ 40 h 47"/>
                  <a:gd name="T108" fmla="*/ 14 w 231"/>
                  <a:gd name="T109" fmla="*/ 38 h 47"/>
                  <a:gd name="T110" fmla="*/ 9 w 231"/>
                  <a:gd name="T111" fmla="*/ 37 h 47"/>
                  <a:gd name="T112" fmla="*/ 5 w 231"/>
                  <a:gd name="T113" fmla="*/ 35 h 47"/>
                  <a:gd name="T114" fmla="*/ 2 w 231"/>
                  <a:gd name="T115" fmla="*/ 33 h 47"/>
                  <a:gd name="T116" fmla="*/ 0 w 231"/>
                  <a:gd name="T117" fmla="*/ 31 h 47"/>
                  <a:gd name="T118" fmla="*/ 0 w 231"/>
                  <a:gd name="T119" fmla="*/ 14 h 47"/>
                  <a:gd name="T120" fmla="*/ 4 w 231"/>
                  <a:gd name="T121" fmla="*/ 11 h 47"/>
                  <a:gd name="T122" fmla="*/ 10 w 231"/>
                  <a:gd name="T123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1" h="47">
                    <a:moveTo>
                      <a:pt x="14" y="8"/>
                    </a:moveTo>
                    <a:lnTo>
                      <a:pt x="16" y="7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22" y="6"/>
                    </a:lnTo>
                    <a:lnTo>
                      <a:pt x="24" y="6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32" y="5"/>
                    </a:lnTo>
                    <a:lnTo>
                      <a:pt x="34" y="4"/>
                    </a:lnTo>
                    <a:lnTo>
                      <a:pt x="37" y="4"/>
                    </a:lnTo>
                    <a:lnTo>
                      <a:pt x="40" y="4"/>
                    </a:lnTo>
                    <a:lnTo>
                      <a:pt x="43" y="3"/>
                    </a:lnTo>
                    <a:lnTo>
                      <a:pt x="46" y="3"/>
                    </a:lnTo>
                    <a:lnTo>
                      <a:pt x="49" y="3"/>
                    </a:lnTo>
                    <a:lnTo>
                      <a:pt x="52" y="2"/>
                    </a:lnTo>
                    <a:lnTo>
                      <a:pt x="56" y="2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1"/>
                    </a:lnTo>
                    <a:lnTo>
                      <a:pt x="69" y="1"/>
                    </a:lnTo>
                    <a:lnTo>
                      <a:pt x="73" y="1"/>
                    </a:lnTo>
                    <a:lnTo>
                      <a:pt x="76" y="1"/>
                    </a:lnTo>
                    <a:lnTo>
                      <a:pt x="80" y="1"/>
                    </a:lnTo>
                    <a:lnTo>
                      <a:pt x="84" y="1"/>
                    </a:lnTo>
                    <a:lnTo>
                      <a:pt x="87" y="0"/>
                    </a:lnTo>
                    <a:lnTo>
                      <a:pt x="91" y="0"/>
                    </a:lnTo>
                    <a:lnTo>
                      <a:pt x="95" y="0"/>
                    </a:lnTo>
                    <a:lnTo>
                      <a:pt x="99" y="0"/>
                    </a:lnTo>
                    <a:lnTo>
                      <a:pt x="103" y="0"/>
                    </a:lnTo>
                    <a:lnTo>
                      <a:pt x="107" y="0"/>
                    </a:lnTo>
                    <a:lnTo>
                      <a:pt x="111" y="0"/>
                    </a:lnTo>
                    <a:lnTo>
                      <a:pt x="115" y="0"/>
                    </a:lnTo>
                    <a:lnTo>
                      <a:pt x="120" y="0"/>
                    </a:lnTo>
                    <a:lnTo>
                      <a:pt x="125" y="0"/>
                    </a:lnTo>
                    <a:lnTo>
                      <a:pt x="130" y="0"/>
                    </a:lnTo>
                    <a:lnTo>
                      <a:pt x="135" y="0"/>
                    </a:lnTo>
                    <a:lnTo>
                      <a:pt x="140" y="0"/>
                    </a:lnTo>
                    <a:lnTo>
                      <a:pt x="145" y="0"/>
                    </a:lnTo>
                    <a:lnTo>
                      <a:pt x="150" y="1"/>
                    </a:lnTo>
                    <a:lnTo>
                      <a:pt x="154" y="1"/>
                    </a:lnTo>
                    <a:lnTo>
                      <a:pt x="159" y="1"/>
                    </a:lnTo>
                    <a:lnTo>
                      <a:pt x="163" y="1"/>
                    </a:lnTo>
                    <a:lnTo>
                      <a:pt x="168" y="2"/>
                    </a:lnTo>
                    <a:lnTo>
                      <a:pt x="172" y="2"/>
                    </a:lnTo>
                    <a:lnTo>
                      <a:pt x="176" y="2"/>
                    </a:lnTo>
                    <a:lnTo>
                      <a:pt x="180" y="3"/>
                    </a:lnTo>
                    <a:lnTo>
                      <a:pt x="184" y="3"/>
                    </a:lnTo>
                    <a:lnTo>
                      <a:pt x="188" y="3"/>
                    </a:lnTo>
                    <a:lnTo>
                      <a:pt x="191" y="4"/>
                    </a:lnTo>
                    <a:lnTo>
                      <a:pt x="194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4" y="5"/>
                    </a:lnTo>
                    <a:lnTo>
                      <a:pt x="206" y="6"/>
                    </a:lnTo>
                    <a:lnTo>
                      <a:pt x="208" y="6"/>
                    </a:lnTo>
                    <a:lnTo>
                      <a:pt x="211" y="7"/>
                    </a:lnTo>
                    <a:lnTo>
                      <a:pt x="213" y="7"/>
                    </a:lnTo>
                    <a:lnTo>
                      <a:pt x="215" y="7"/>
                    </a:lnTo>
                    <a:lnTo>
                      <a:pt x="216" y="8"/>
                    </a:lnTo>
                    <a:lnTo>
                      <a:pt x="218" y="8"/>
                    </a:lnTo>
                    <a:lnTo>
                      <a:pt x="220" y="9"/>
                    </a:lnTo>
                    <a:lnTo>
                      <a:pt x="221" y="9"/>
                    </a:lnTo>
                    <a:lnTo>
                      <a:pt x="223" y="10"/>
                    </a:lnTo>
                    <a:lnTo>
                      <a:pt x="224" y="10"/>
                    </a:lnTo>
                    <a:lnTo>
                      <a:pt x="226" y="11"/>
                    </a:lnTo>
                    <a:lnTo>
                      <a:pt x="227" y="12"/>
                    </a:lnTo>
                    <a:lnTo>
                      <a:pt x="228" y="12"/>
                    </a:lnTo>
                    <a:lnTo>
                      <a:pt x="229" y="13"/>
                    </a:lnTo>
                    <a:lnTo>
                      <a:pt x="230" y="14"/>
                    </a:lnTo>
                    <a:lnTo>
                      <a:pt x="230" y="15"/>
                    </a:lnTo>
                    <a:lnTo>
                      <a:pt x="231" y="16"/>
                    </a:lnTo>
                    <a:lnTo>
                      <a:pt x="231" y="30"/>
                    </a:lnTo>
                    <a:lnTo>
                      <a:pt x="230" y="31"/>
                    </a:lnTo>
                    <a:lnTo>
                      <a:pt x="229" y="32"/>
                    </a:lnTo>
                    <a:lnTo>
                      <a:pt x="227" y="33"/>
                    </a:lnTo>
                    <a:lnTo>
                      <a:pt x="225" y="35"/>
                    </a:lnTo>
                    <a:lnTo>
                      <a:pt x="222" y="36"/>
                    </a:lnTo>
                    <a:lnTo>
                      <a:pt x="220" y="37"/>
                    </a:lnTo>
                    <a:lnTo>
                      <a:pt x="218" y="38"/>
                    </a:lnTo>
                    <a:lnTo>
                      <a:pt x="216" y="39"/>
                    </a:lnTo>
                    <a:lnTo>
                      <a:pt x="214" y="39"/>
                    </a:lnTo>
                    <a:lnTo>
                      <a:pt x="213" y="39"/>
                    </a:lnTo>
                    <a:lnTo>
                      <a:pt x="212" y="39"/>
                    </a:lnTo>
                    <a:lnTo>
                      <a:pt x="211" y="40"/>
                    </a:lnTo>
                    <a:lnTo>
                      <a:pt x="209" y="40"/>
                    </a:lnTo>
                    <a:lnTo>
                      <a:pt x="208" y="40"/>
                    </a:lnTo>
                    <a:lnTo>
                      <a:pt x="207" y="41"/>
                    </a:lnTo>
                    <a:lnTo>
                      <a:pt x="205" y="41"/>
                    </a:lnTo>
                    <a:lnTo>
                      <a:pt x="204" y="41"/>
                    </a:lnTo>
                    <a:lnTo>
                      <a:pt x="202" y="41"/>
                    </a:lnTo>
                    <a:lnTo>
                      <a:pt x="201" y="42"/>
                    </a:lnTo>
                    <a:lnTo>
                      <a:pt x="200" y="42"/>
                    </a:lnTo>
                    <a:lnTo>
                      <a:pt x="198" y="42"/>
                    </a:lnTo>
                    <a:lnTo>
                      <a:pt x="196" y="42"/>
                    </a:lnTo>
                    <a:lnTo>
                      <a:pt x="195" y="43"/>
                    </a:lnTo>
                    <a:lnTo>
                      <a:pt x="193" y="43"/>
                    </a:lnTo>
                    <a:lnTo>
                      <a:pt x="191" y="43"/>
                    </a:lnTo>
                    <a:lnTo>
                      <a:pt x="188" y="43"/>
                    </a:lnTo>
                    <a:lnTo>
                      <a:pt x="186" y="44"/>
                    </a:lnTo>
                    <a:lnTo>
                      <a:pt x="183" y="44"/>
                    </a:lnTo>
                    <a:lnTo>
                      <a:pt x="180" y="44"/>
                    </a:lnTo>
                    <a:lnTo>
                      <a:pt x="178" y="44"/>
                    </a:lnTo>
                    <a:lnTo>
                      <a:pt x="175" y="45"/>
                    </a:lnTo>
                    <a:lnTo>
                      <a:pt x="172" y="45"/>
                    </a:lnTo>
                    <a:lnTo>
                      <a:pt x="169" y="45"/>
                    </a:lnTo>
                    <a:lnTo>
                      <a:pt x="166" y="45"/>
                    </a:lnTo>
                    <a:lnTo>
                      <a:pt x="163" y="45"/>
                    </a:lnTo>
                    <a:lnTo>
                      <a:pt x="160" y="46"/>
                    </a:lnTo>
                    <a:lnTo>
                      <a:pt x="158" y="46"/>
                    </a:lnTo>
                    <a:lnTo>
                      <a:pt x="154" y="46"/>
                    </a:lnTo>
                    <a:lnTo>
                      <a:pt x="151" y="46"/>
                    </a:lnTo>
                    <a:lnTo>
                      <a:pt x="148" y="46"/>
                    </a:lnTo>
                    <a:lnTo>
                      <a:pt x="146" y="46"/>
                    </a:lnTo>
                    <a:lnTo>
                      <a:pt x="144" y="46"/>
                    </a:lnTo>
                    <a:lnTo>
                      <a:pt x="142" y="46"/>
                    </a:lnTo>
                    <a:lnTo>
                      <a:pt x="140" y="47"/>
                    </a:lnTo>
                    <a:lnTo>
                      <a:pt x="138" y="47"/>
                    </a:lnTo>
                    <a:lnTo>
                      <a:pt x="136" y="47"/>
                    </a:lnTo>
                    <a:lnTo>
                      <a:pt x="134" y="47"/>
                    </a:lnTo>
                    <a:lnTo>
                      <a:pt x="132" y="47"/>
                    </a:lnTo>
                    <a:lnTo>
                      <a:pt x="130" y="47"/>
                    </a:lnTo>
                    <a:lnTo>
                      <a:pt x="128" y="47"/>
                    </a:lnTo>
                    <a:lnTo>
                      <a:pt x="126" y="47"/>
                    </a:lnTo>
                    <a:lnTo>
                      <a:pt x="123" y="47"/>
                    </a:lnTo>
                    <a:lnTo>
                      <a:pt x="121" y="47"/>
                    </a:lnTo>
                    <a:lnTo>
                      <a:pt x="119" y="47"/>
                    </a:lnTo>
                    <a:lnTo>
                      <a:pt x="117" y="47"/>
                    </a:lnTo>
                    <a:lnTo>
                      <a:pt x="115" y="47"/>
                    </a:lnTo>
                    <a:lnTo>
                      <a:pt x="113" y="47"/>
                    </a:lnTo>
                    <a:lnTo>
                      <a:pt x="111" y="47"/>
                    </a:lnTo>
                    <a:lnTo>
                      <a:pt x="109" y="47"/>
                    </a:lnTo>
                    <a:lnTo>
                      <a:pt x="106" y="47"/>
                    </a:lnTo>
                    <a:lnTo>
                      <a:pt x="104" y="47"/>
                    </a:lnTo>
                    <a:lnTo>
                      <a:pt x="102" y="47"/>
                    </a:lnTo>
                    <a:lnTo>
                      <a:pt x="100" y="47"/>
                    </a:lnTo>
                    <a:lnTo>
                      <a:pt x="98" y="47"/>
                    </a:lnTo>
                    <a:lnTo>
                      <a:pt x="96" y="47"/>
                    </a:lnTo>
                    <a:lnTo>
                      <a:pt x="94" y="47"/>
                    </a:lnTo>
                    <a:lnTo>
                      <a:pt x="92" y="47"/>
                    </a:lnTo>
                    <a:lnTo>
                      <a:pt x="90" y="47"/>
                    </a:lnTo>
                    <a:lnTo>
                      <a:pt x="88" y="46"/>
                    </a:lnTo>
                    <a:lnTo>
                      <a:pt x="86" y="46"/>
                    </a:lnTo>
                    <a:lnTo>
                      <a:pt x="84" y="46"/>
                    </a:lnTo>
                    <a:lnTo>
                      <a:pt x="82" y="46"/>
                    </a:lnTo>
                    <a:lnTo>
                      <a:pt x="77" y="46"/>
                    </a:lnTo>
                    <a:lnTo>
                      <a:pt x="72" y="46"/>
                    </a:lnTo>
                    <a:lnTo>
                      <a:pt x="67" y="46"/>
                    </a:lnTo>
                    <a:lnTo>
                      <a:pt x="63" y="45"/>
                    </a:lnTo>
                    <a:lnTo>
                      <a:pt x="58" y="45"/>
                    </a:lnTo>
                    <a:lnTo>
                      <a:pt x="54" y="45"/>
                    </a:lnTo>
                    <a:lnTo>
                      <a:pt x="50" y="44"/>
                    </a:lnTo>
                    <a:lnTo>
                      <a:pt x="46" y="44"/>
                    </a:lnTo>
                    <a:lnTo>
                      <a:pt x="43" y="44"/>
                    </a:lnTo>
                    <a:lnTo>
                      <a:pt x="39" y="43"/>
                    </a:lnTo>
                    <a:lnTo>
                      <a:pt x="35" y="43"/>
                    </a:lnTo>
                    <a:lnTo>
                      <a:pt x="32" y="42"/>
                    </a:lnTo>
                    <a:lnTo>
                      <a:pt x="29" y="42"/>
                    </a:lnTo>
                    <a:lnTo>
                      <a:pt x="26" y="41"/>
                    </a:lnTo>
                    <a:lnTo>
                      <a:pt x="23" y="40"/>
                    </a:lnTo>
                    <a:lnTo>
                      <a:pt x="20" y="40"/>
                    </a:lnTo>
                    <a:lnTo>
                      <a:pt x="18" y="39"/>
                    </a:lnTo>
                    <a:lnTo>
                      <a:pt x="16" y="39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0" y="37"/>
                    </a:lnTo>
                    <a:lnTo>
                      <a:pt x="9" y="37"/>
                    </a:lnTo>
                    <a:lnTo>
                      <a:pt x="7" y="36"/>
                    </a:lnTo>
                    <a:lnTo>
                      <a:pt x="6" y="35"/>
                    </a:lnTo>
                    <a:lnTo>
                      <a:pt x="5" y="35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2" y="33"/>
                    </a:lnTo>
                    <a:lnTo>
                      <a:pt x="1" y="32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0" y="30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1" y="13"/>
                    </a:lnTo>
                    <a:lnTo>
                      <a:pt x="2" y="12"/>
                    </a:lnTo>
                    <a:lnTo>
                      <a:pt x="4" y="11"/>
                    </a:lnTo>
                    <a:lnTo>
                      <a:pt x="5" y="10"/>
                    </a:lnTo>
                    <a:lnTo>
                      <a:pt x="7" y="9"/>
                    </a:lnTo>
                    <a:lnTo>
                      <a:pt x="10" y="9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97" name="Freeform 259"/>
              <p:cNvSpPr>
                <a:spLocks/>
              </p:cNvSpPr>
              <p:nvPr/>
            </p:nvSpPr>
            <p:spPr bwMode="auto">
              <a:xfrm>
                <a:off x="925" y="2755"/>
                <a:ext cx="222" cy="27"/>
              </a:xfrm>
              <a:custGeom>
                <a:avLst/>
                <a:gdLst>
                  <a:gd name="T0" fmla="*/ 211 w 222"/>
                  <a:gd name="T1" fmla="*/ 19 h 27"/>
                  <a:gd name="T2" fmla="*/ 200 w 222"/>
                  <a:gd name="T3" fmla="*/ 21 h 27"/>
                  <a:gd name="T4" fmla="*/ 187 w 222"/>
                  <a:gd name="T5" fmla="*/ 23 h 27"/>
                  <a:gd name="T6" fmla="*/ 172 w 222"/>
                  <a:gd name="T7" fmla="*/ 25 h 27"/>
                  <a:gd name="T8" fmla="*/ 154 w 222"/>
                  <a:gd name="T9" fmla="*/ 26 h 27"/>
                  <a:gd name="T10" fmla="*/ 140 w 222"/>
                  <a:gd name="T11" fmla="*/ 27 h 27"/>
                  <a:gd name="T12" fmla="*/ 134 w 222"/>
                  <a:gd name="T13" fmla="*/ 27 h 27"/>
                  <a:gd name="T14" fmla="*/ 129 w 222"/>
                  <a:gd name="T15" fmla="*/ 27 h 27"/>
                  <a:gd name="T16" fmla="*/ 123 w 222"/>
                  <a:gd name="T17" fmla="*/ 27 h 27"/>
                  <a:gd name="T18" fmla="*/ 117 w 222"/>
                  <a:gd name="T19" fmla="*/ 27 h 27"/>
                  <a:gd name="T20" fmla="*/ 111 w 222"/>
                  <a:gd name="T21" fmla="*/ 27 h 27"/>
                  <a:gd name="T22" fmla="*/ 103 w 222"/>
                  <a:gd name="T23" fmla="*/ 27 h 27"/>
                  <a:gd name="T24" fmla="*/ 94 w 222"/>
                  <a:gd name="T25" fmla="*/ 27 h 27"/>
                  <a:gd name="T26" fmla="*/ 86 w 222"/>
                  <a:gd name="T27" fmla="*/ 27 h 27"/>
                  <a:gd name="T28" fmla="*/ 78 w 222"/>
                  <a:gd name="T29" fmla="*/ 26 h 27"/>
                  <a:gd name="T30" fmla="*/ 71 w 222"/>
                  <a:gd name="T31" fmla="*/ 26 h 27"/>
                  <a:gd name="T32" fmla="*/ 61 w 222"/>
                  <a:gd name="T33" fmla="*/ 25 h 27"/>
                  <a:gd name="T34" fmla="*/ 52 w 222"/>
                  <a:gd name="T35" fmla="*/ 25 h 27"/>
                  <a:gd name="T36" fmla="*/ 43 w 222"/>
                  <a:gd name="T37" fmla="*/ 24 h 27"/>
                  <a:gd name="T38" fmla="*/ 35 w 222"/>
                  <a:gd name="T39" fmla="*/ 23 h 27"/>
                  <a:gd name="T40" fmla="*/ 27 w 222"/>
                  <a:gd name="T41" fmla="*/ 22 h 27"/>
                  <a:gd name="T42" fmla="*/ 21 w 222"/>
                  <a:gd name="T43" fmla="*/ 21 h 27"/>
                  <a:gd name="T44" fmla="*/ 17 w 222"/>
                  <a:gd name="T45" fmla="*/ 21 h 27"/>
                  <a:gd name="T46" fmla="*/ 14 w 222"/>
                  <a:gd name="T47" fmla="*/ 20 h 27"/>
                  <a:gd name="T48" fmla="*/ 7 w 222"/>
                  <a:gd name="T49" fmla="*/ 18 h 27"/>
                  <a:gd name="T50" fmla="*/ 2 w 222"/>
                  <a:gd name="T51" fmla="*/ 16 h 27"/>
                  <a:gd name="T52" fmla="*/ 0 w 222"/>
                  <a:gd name="T53" fmla="*/ 13 h 27"/>
                  <a:gd name="T54" fmla="*/ 1 w 222"/>
                  <a:gd name="T55" fmla="*/ 11 h 27"/>
                  <a:gd name="T56" fmla="*/ 5 w 222"/>
                  <a:gd name="T57" fmla="*/ 9 h 27"/>
                  <a:gd name="T58" fmla="*/ 12 w 222"/>
                  <a:gd name="T59" fmla="*/ 7 h 27"/>
                  <a:gd name="T60" fmla="*/ 21 w 222"/>
                  <a:gd name="T61" fmla="*/ 5 h 27"/>
                  <a:gd name="T62" fmla="*/ 32 w 222"/>
                  <a:gd name="T63" fmla="*/ 4 h 27"/>
                  <a:gd name="T64" fmla="*/ 43 w 222"/>
                  <a:gd name="T65" fmla="*/ 2 h 27"/>
                  <a:gd name="T66" fmla="*/ 56 w 222"/>
                  <a:gd name="T67" fmla="*/ 1 h 27"/>
                  <a:gd name="T68" fmla="*/ 70 w 222"/>
                  <a:gd name="T69" fmla="*/ 1 h 27"/>
                  <a:gd name="T70" fmla="*/ 85 w 222"/>
                  <a:gd name="T71" fmla="*/ 0 h 27"/>
                  <a:gd name="T72" fmla="*/ 100 w 222"/>
                  <a:gd name="T73" fmla="*/ 0 h 27"/>
                  <a:gd name="T74" fmla="*/ 116 w 222"/>
                  <a:gd name="T75" fmla="*/ 0 h 27"/>
                  <a:gd name="T76" fmla="*/ 128 w 222"/>
                  <a:gd name="T77" fmla="*/ 0 h 27"/>
                  <a:gd name="T78" fmla="*/ 141 w 222"/>
                  <a:gd name="T79" fmla="*/ 0 h 27"/>
                  <a:gd name="T80" fmla="*/ 153 w 222"/>
                  <a:gd name="T81" fmla="*/ 1 h 27"/>
                  <a:gd name="T82" fmla="*/ 164 w 222"/>
                  <a:gd name="T83" fmla="*/ 1 h 27"/>
                  <a:gd name="T84" fmla="*/ 175 w 222"/>
                  <a:gd name="T85" fmla="*/ 2 h 27"/>
                  <a:gd name="T86" fmla="*/ 185 w 222"/>
                  <a:gd name="T87" fmla="*/ 3 h 27"/>
                  <a:gd name="T88" fmla="*/ 193 w 222"/>
                  <a:gd name="T89" fmla="*/ 4 h 27"/>
                  <a:gd name="T90" fmla="*/ 201 w 222"/>
                  <a:gd name="T91" fmla="*/ 5 h 27"/>
                  <a:gd name="T92" fmla="*/ 208 w 222"/>
                  <a:gd name="T93" fmla="*/ 7 h 27"/>
                  <a:gd name="T94" fmla="*/ 214 w 222"/>
                  <a:gd name="T95" fmla="*/ 8 h 27"/>
                  <a:gd name="T96" fmla="*/ 218 w 222"/>
                  <a:gd name="T97" fmla="*/ 10 h 27"/>
                  <a:gd name="T98" fmla="*/ 221 w 222"/>
                  <a:gd name="T99" fmla="*/ 11 h 27"/>
                  <a:gd name="T100" fmla="*/ 222 w 222"/>
                  <a:gd name="T101" fmla="*/ 13 h 27"/>
                  <a:gd name="T102" fmla="*/ 222 w 222"/>
                  <a:gd name="T103" fmla="*/ 15 h 27"/>
                  <a:gd name="T104" fmla="*/ 219 w 222"/>
                  <a:gd name="T10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2" h="27">
                    <a:moveTo>
                      <a:pt x="216" y="18"/>
                    </a:moveTo>
                    <a:lnTo>
                      <a:pt x="214" y="19"/>
                    </a:lnTo>
                    <a:lnTo>
                      <a:pt x="211" y="19"/>
                    </a:lnTo>
                    <a:lnTo>
                      <a:pt x="208" y="20"/>
                    </a:lnTo>
                    <a:lnTo>
                      <a:pt x="204" y="21"/>
                    </a:lnTo>
                    <a:lnTo>
                      <a:pt x="200" y="21"/>
                    </a:lnTo>
                    <a:lnTo>
                      <a:pt x="196" y="22"/>
                    </a:lnTo>
                    <a:lnTo>
                      <a:pt x="192" y="23"/>
                    </a:lnTo>
                    <a:lnTo>
                      <a:pt x="187" y="23"/>
                    </a:lnTo>
                    <a:lnTo>
                      <a:pt x="182" y="24"/>
                    </a:lnTo>
                    <a:lnTo>
                      <a:pt x="177" y="24"/>
                    </a:lnTo>
                    <a:lnTo>
                      <a:pt x="172" y="25"/>
                    </a:lnTo>
                    <a:lnTo>
                      <a:pt x="166" y="25"/>
                    </a:lnTo>
                    <a:lnTo>
                      <a:pt x="160" y="25"/>
                    </a:lnTo>
                    <a:lnTo>
                      <a:pt x="154" y="26"/>
                    </a:lnTo>
                    <a:lnTo>
                      <a:pt x="148" y="26"/>
                    </a:lnTo>
                    <a:lnTo>
                      <a:pt x="142" y="26"/>
                    </a:lnTo>
                    <a:lnTo>
                      <a:pt x="140" y="27"/>
                    </a:lnTo>
                    <a:lnTo>
                      <a:pt x="138" y="27"/>
                    </a:lnTo>
                    <a:lnTo>
                      <a:pt x="136" y="27"/>
                    </a:lnTo>
                    <a:lnTo>
                      <a:pt x="134" y="27"/>
                    </a:lnTo>
                    <a:lnTo>
                      <a:pt x="132" y="27"/>
                    </a:lnTo>
                    <a:lnTo>
                      <a:pt x="131" y="27"/>
                    </a:lnTo>
                    <a:lnTo>
                      <a:pt x="129" y="27"/>
                    </a:lnTo>
                    <a:lnTo>
                      <a:pt x="127" y="27"/>
                    </a:lnTo>
                    <a:lnTo>
                      <a:pt x="125" y="27"/>
                    </a:lnTo>
                    <a:lnTo>
                      <a:pt x="123" y="27"/>
                    </a:lnTo>
                    <a:lnTo>
                      <a:pt x="121" y="27"/>
                    </a:lnTo>
                    <a:lnTo>
                      <a:pt x="119" y="27"/>
                    </a:lnTo>
                    <a:lnTo>
                      <a:pt x="117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11" y="27"/>
                    </a:lnTo>
                    <a:lnTo>
                      <a:pt x="108" y="27"/>
                    </a:lnTo>
                    <a:lnTo>
                      <a:pt x="105" y="27"/>
                    </a:lnTo>
                    <a:lnTo>
                      <a:pt x="103" y="27"/>
                    </a:lnTo>
                    <a:lnTo>
                      <a:pt x="100" y="27"/>
                    </a:lnTo>
                    <a:lnTo>
                      <a:pt x="97" y="27"/>
                    </a:lnTo>
                    <a:lnTo>
                      <a:pt x="94" y="27"/>
                    </a:lnTo>
                    <a:lnTo>
                      <a:pt x="91" y="27"/>
                    </a:lnTo>
                    <a:lnTo>
                      <a:pt x="89" y="27"/>
                    </a:lnTo>
                    <a:lnTo>
                      <a:pt x="86" y="27"/>
                    </a:lnTo>
                    <a:lnTo>
                      <a:pt x="84" y="26"/>
                    </a:lnTo>
                    <a:lnTo>
                      <a:pt x="81" y="26"/>
                    </a:lnTo>
                    <a:lnTo>
                      <a:pt x="78" y="26"/>
                    </a:lnTo>
                    <a:lnTo>
                      <a:pt x="76" y="26"/>
                    </a:lnTo>
                    <a:lnTo>
                      <a:pt x="73" y="26"/>
                    </a:lnTo>
                    <a:lnTo>
                      <a:pt x="71" y="26"/>
                    </a:lnTo>
                    <a:lnTo>
                      <a:pt x="68" y="26"/>
                    </a:lnTo>
                    <a:lnTo>
                      <a:pt x="65" y="26"/>
                    </a:lnTo>
                    <a:lnTo>
                      <a:pt x="61" y="25"/>
                    </a:lnTo>
                    <a:lnTo>
                      <a:pt x="58" y="25"/>
                    </a:lnTo>
                    <a:lnTo>
                      <a:pt x="55" y="25"/>
                    </a:lnTo>
                    <a:lnTo>
                      <a:pt x="52" y="25"/>
                    </a:lnTo>
                    <a:lnTo>
                      <a:pt x="49" y="25"/>
                    </a:lnTo>
                    <a:lnTo>
                      <a:pt x="46" y="24"/>
                    </a:lnTo>
                    <a:lnTo>
                      <a:pt x="43" y="24"/>
                    </a:lnTo>
                    <a:lnTo>
                      <a:pt x="40" y="24"/>
                    </a:lnTo>
                    <a:lnTo>
                      <a:pt x="37" y="23"/>
                    </a:lnTo>
                    <a:lnTo>
                      <a:pt x="35" y="23"/>
                    </a:lnTo>
                    <a:lnTo>
                      <a:pt x="32" y="23"/>
                    </a:lnTo>
                    <a:lnTo>
                      <a:pt x="30" y="23"/>
                    </a:lnTo>
                    <a:lnTo>
                      <a:pt x="27" y="22"/>
                    </a:lnTo>
                    <a:lnTo>
                      <a:pt x="25" y="22"/>
                    </a:lnTo>
                    <a:lnTo>
                      <a:pt x="23" y="22"/>
                    </a:lnTo>
                    <a:lnTo>
                      <a:pt x="21" y="21"/>
                    </a:lnTo>
                    <a:lnTo>
                      <a:pt x="20" y="21"/>
                    </a:lnTo>
                    <a:lnTo>
                      <a:pt x="19" y="21"/>
                    </a:lnTo>
                    <a:lnTo>
                      <a:pt x="17" y="21"/>
                    </a:lnTo>
                    <a:lnTo>
                      <a:pt x="16" y="20"/>
                    </a:lnTo>
                    <a:lnTo>
                      <a:pt x="15" y="20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0" y="19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3" y="17"/>
                    </a:lnTo>
                    <a:lnTo>
                      <a:pt x="2" y="16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1" y="11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12" y="7"/>
                    </a:lnTo>
                    <a:lnTo>
                      <a:pt x="14" y="6"/>
                    </a:lnTo>
                    <a:lnTo>
                      <a:pt x="17" y="6"/>
                    </a:lnTo>
                    <a:lnTo>
                      <a:pt x="21" y="5"/>
                    </a:lnTo>
                    <a:lnTo>
                      <a:pt x="24" y="5"/>
                    </a:lnTo>
                    <a:lnTo>
                      <a:pt x="28" y="4"/>
                    </a:lnTo>
                    <a:lnTo>
                      <a:pt x="32" y="4"/>
                    </a:lnTo>
                    <a:lnTo>
                      <a:pt x="36" y="3"/>
                    </a:lnTo>
                    <a:lnTo>
                      <a:pt x="39" y="3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2" y="2"/>
                    </a:lnTo>
                    <a:lnTo>
                      <a:pt x="56" y="1"/>
                    </a:lnTo>
                    <a:lnTo>
                      <a:pt x="61" y="1"/>
                    </a:lnTo>
                    <a:lnTo>
                      <a:pt x="65" y="1"/>
                    </a:lnTo>
                    <a:lnTo>
                      <a:pt x="70" y="1"/>
                    </a:lnTo>
                    <a:lnTo>
                      <a:pt x="75" y="0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90" y="0"/>
                    </a:lnTo>
                    <a:lnTo>
                      <a:pt x="95" y="0"/>
                    </a:lnTo>
                    <a:lnTo>
                      <a:pt x="100" y="0"/>
                    </a:lnTo>
                    <a:lnTo>
                      <a:pt x="106" y="0"/>
                    </a:lnTo>
                    <a:lnTo>
                      <a:pt x="111" y="0"/>
                    </a:lnTo>
                    <a:lnTo>
                      <a:pt x="116" y="0"/>
                    </a:lnTo>
                    <a:lnTo>
                      <a:pt x="120" y="0"/>
                    </a:lnTo>
                    <a:lnTo>
                      <a:pt x="124" y="0"/>
                    </a:lnTo>
                    <a:lnTo>
                      <a:pt x="128" y="0"/>
                    </a:lnTo>
                    <a:lnTo>
                      <a:pt x="133" y="0"/>
                    </a:lnTo>
                    <a:lnTo>
                      <a:pt x="137" y="0"/>
                    </a:lnTo>
                    <a:lnTo>
                      <a:pt x="141" y="0"/>
                    </a:lnTo>
                    <a:lnTo>
                      <a:pt x="145" y="0"/>
                    </a:lnTo>
                    <a:lnTo>
                      <a:pt x="149" y="0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4" y="1"/>
                    </a:lnTo>
                    <a:lnTo>
                      <a:pt x="168" y="2"/>
                    </a:lnTo>
                    <a:lnTo>
                      <a:pt x="171" y="2"/>
                    </a:lnTo>
                    <a:lnTo>
                      <a:pt x="175" y="2"/>
                    </a:lnTo>
                    <a:lnTo>
                      <a:pt x="178" y="2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8" y="3"/>
                    </a:lnTo>
                    <a:lnTo>
                      <a:pt x="191" y="4"/>
                    </a:lnTo>
                    <a:lnTo>
                      <a:pt x="193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4" y="6"/>
                    </a:lnTo>
                    <a:lnTo>
                      <a:pt x="206" y="6"/>
                    </a:lnTo>
                    <a:lnTo>
                      <a:pt x="208" y="7"/>
                    </a:lnTo>
                    <a:lnTo>
                      <a:pt x="210" y="7"/>
                    </a:lnTo>
                    <a:lnTo>
                      <a:pt x="212" y="7"/>
                    </a:lnTo>
                    <a:lnTo>
                      <a:pt x="214" y="8"/>
                    </a:lnTo>
                    <a:lnTo>
                      <a:pt x="215" y="8"/>
                    </a:lnTo>
                    <a:lnTo>
                      <a:pt x="217" y="9"/>
                    </a:lnTo>
                    <a:lnTo>
                      <a:pt x="218" y="10"/>
                    </a:lnTo>
                    <a:lnTo>
                      <a:pt x="220" y="10"/>
                    </a:lnTo>
                    <a:lnTo>
                      <a:pt x="221" y="11"/>
                    </a:lnTo>
                    <a:lnTo>
                      <a:pt x="221" y="11"/>
                    </a:lnTo>
                    <a:lnTo>
                      <a:pt x="222" y="12"/>
                    </a:lnTo>
                    <a:lnTo>
                      <a:pt x="222" y="13"/>
                    </a:lnTo>
                    <a:lnTo>
                      <a:pt x="222" y="13"/>
                    </a:lnTo>
                    <a:lnTo>
                      <a:pt x="222" y="14"/>
                    </a:lnTo>
                    <a:lnTo>
                      <a:pt x="222" y="14"/>
                    </a:lnTo>
                    <a:lnTo>
                      <a:pt x="222" y="15"/>
                    </a:lnTo>
                    <a:lnTo>
                      <a:pt x="221" y="16"/>
                    </a:lnTo>
                    <a:lnTo>
                      <a:pt x="220" y="16"/>
                    </a:lnTo>
                    <a:lnTo>
                      <a:pt x="219" y="17"/>
                    </a:lnTo>
                    <a:lnTo>
                      <a:pt x="218" y="17"/>
                    </a:lnTo>
                    <a:lnTo>
                      <a:pt x="216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98" name="Freeform 260"/>
              <p:cNvSpPr>
                <a:spLocks/>
              </p:cNvSpPr>
              <p:nvPr/>
            </p:nvSpPr>
            <p:spPr bwMode="auto">
              <a:xfrm>
                <a:off x="923" y="2772"/>
                <a:ext cx="226" cy="23"/>
              </a:xfrm>
              <a:custGeom>
                <a:avLst/>
                <a:gdLst>
                  <a:gd name="T0" fmla="*/ 223 w 226"/>
                  <a:gd name="T1" fmla="*/ 10 h 23"/>
                  <a:gd name="T2" fmla="*/ 217 w 226"/>
                  <a:gd name="T3" fmla="*/ 14 h 23"/>
                  <a:gd name="T4" fmla="*/ 209 w 226"/>
                  <a:gd name="T5" fmla="*/ 16 h 23"/>
                  <a:gd name="T6" fmla="*/ 200 w 226"/>
                  <a:gd name="T7" fmla="*/ 18 h 23"/>
                  <a:gd name="T8" fmla="*/ 189 w 226"/>
                  <a:gd name="T9" fmla="*/ 19 h 23"/>
                  <a:gd name="T10" fmla="*/ 177 w 226"/>
                  <a:gd name="T11" fmla="*/ 20 h 23"/>
                  <a:gd name="T12" fmla="*/ 164 w 226"/>
                  <a:gd name="T13" fmla="*/ 21 h 23"/>
                  <a:gd name="T14" fmla="*/ 150 w 226"/>
                  <a:gd name="T15" fmla="*/ 22 h 23"/>
                  <a:gd name="T16" fmla="*/ 141 w 226"/>
                  <a:gd name="T17" fmla="*/ 23 h 23"/>
                  <a:gd name="T18" fmla="*/ 135 w 226"/>
                  <a:gd name="T19" fmla="*/ 23 h 23"/>
                  <a:gd name="T20" fmla="*/ 130 w 226"/>
                  <a:gd name="T21" fmla="*/ 23 h 23"/>
                  <a:gd name="T22" fmla="*/ 124 w 226"/>
                  <a:gd name="T23" fmla="*/ 23 h 23"/>
                  <a:gd name="T24" fmla="*/ 118 w 226"/>
                  <a:gd name="T25" fmla="*/ 23 h 23"/>
                  <a:gd name="T26" fmla="*/ 111 w 226"/>
                  <a:gd name="T27" fmla="*/ 23 h 23"/>
                  <a:gd name="T28" fmla="*/ 102 w 226"/>
                  <a:gd name="T29" fmla="*/ 23 h 23"/>
                  <a:gd name="T30" fmla="*/ 94 w 226"/>
                  <a:gd name="T31" fmla="*/ 23 h 23"/>
                  <a:gd name="T32" fmla="*/ 86 w 226"/>
                  <a:gd name="T33" fmla="*/ 23 h 23"/>
                  <a:gd name="T34" fmla="*/ 78 w 226"/>
                  <a:gd name="T35" fmla="*/ 22 h 23"/>
                  <a:gd name="T36" fmla="*/ 70 w 226"/>
                  <a:gd name="T37" fmla="*/ 22 h 23"/>
                  <a:gd name="T38" fmla="*/ 60 w 226"/>
                  <a:gd name="T39" fmla="*/ 21 h 23"/>
                  <a:gd name="T40" fmla="*/ 51 w 226"/>
                  <a:gd name="T41" fmla="*/ 20 h 23"/>
                  <a:gd name="T42" fmla="*/ 42 w 226"/>
                  <a:gd name="T43" fmla="*/ 20 h 23"/>
                  <a:gd name="T44" fmla="*/ 34 w 226"/>
                  <a:gd name="T45" fmla="*/ 19 h 23"/>
                  <a:gd name="T46" fmla="*/ 27 w 226"/>
                  <a:gd name="T47" fmla="*/ 17 h 23"/>
                  <a:gd name="T48" fmla="*/ 22 w 226"/>
                  <a:gd name="T49" fmla="*/ 17 h 23"/>
                  <a:gd name="T50" fmla="*/ 18 w 226"/>
                  <a:gd name="T51" fmla="*/ 16 h 23"/>
                  <a:gd name="T52" fmla="*/ 15 w 226"/>
                  <a:gd name="T53" fmla="*/ 15 h 23"/>
                  <a:gd name="T54" fmla="*/ 6 w 226"/>
                  <a:gd name="T55" fmla="*/ 12 h 23"/>
                  <a:gd name="T56" fmla="*/ 1 w 226"/>
                  <a:gd name="T57" fmla="*/ 9 h 23"/>
                  <a:gd name="T58" fmla="*/ 0 w 226"/>
                  <a:gd name="T59" fmla="*/ 6 h 23"/>
                  <a:gd name="T60" fmla="*/ 0 w 226"/>
                  <a:gd name="T61" fmla="*/ 0 h 23"/>
                  <a:gd name="T62" fmla="*/ 3 w 226"/>
                  <a:gd name="T63" fmla="*/ 3 h 23"/>
                  <a:gd name="T64" fmla="*/ 9 w 226"/>
                  <a:gd name="T65" fmla="*/ 5 h 23"/>
                  <a:gd name="T66" fmla="*/ 15 w 226"/>
                  <a:gd name="T67" fmla="*/ 6 h 23"/>
                  <a:gd name="T68" fmla="*/ 18 w 226"/>
                  <a:gd name="T69" fmla="*/ 7 h 23"/>
                  <a:gd name="T70" fmla="*/ 22 w 226"/>
                  <a:gd name="T71" fmla="*/ 8 h 23"/>
                  <a:gd name="T72" fmla="*/ 28 w 226"/>
                  <a:gd name="T73" fmla="*/ 9 h 23"/>
                  <a:gd name="T74" fmla="*/ 36 w 226"/>
                  <a:gd name="T75" fmla="*/ 10 h 23"/>
                  <a:gd name="T76" fmla="*/ 44 w 226"/>
                  <a:gd name="T77" fmla="*/ 11 h 23"/>
                  <a:gd name="T78" fmla="*/ 53 w 226"/>
                  <a:gd name="T79" fmla="*/ 12 h 23"/>
                  <a:gd name="T80" fmla="*/ 63 w 226"/>
                  <a:gd name="T81" fmla="*/ 13 h 23"/>
                  <a:gd name="T82" fmla="*/ 72 w 226"/>
                  <a:gd name="T83" fmla="*/ 13 h 23"/>
                  <a:gd name="T84" fmla="*/ 80 w 226"/>
                  <a:gd name="T85" fmla="*/ 14 h 23"/>
                  <a:gd name="T86" fmla="*/ 88 w 226"/>
                  <a:gd name="T87" fmla="*/ 14 h 23"/>
                  <a:gd name="T88" fmla="*/ 97 w 226"/>
                  <a:gd name="T89" fmla="*/ 14 h 23"/>
                  <a:gd name="T90" fmla="*/ 105 w 226"/>
                  <a:gd name="T91" fmla="*/ 14 h 23"/>
                  <a:gd name="T92" fmla="*/ 114 w 226"/>
                  <a:gd name="T93" fmla="*/ 14 h 23"/>
                  <a:gd name="T94" fmla="*/ 120 w 226"/>
                  <a:gd name="T95" fmla="*/ 14 h 23"/>
                  <a:gd name="T96" fmla="*/ 126 w 226"/>
                  <a:gd name="T97" fmla="*/ 14 h 23"/>
                  <a:gd name="T98" fmla="*/ 132 w 226"/>
                  <a:gd name="T99" fmla="*/ 14 h 23"/>
                  <a:gd name="T100" fmla="*/ 137 w 226"/>
                  <a:gd name="T101" fmla="*/ 14 h 23"/>
                  <a:gd name="T102" fmla="*/ 143 w 226"/>
                  <a:gd name="T103" fmla="*/ 14 h 23"/>
                  <a:gd name="T104" fmla="*/ 158 w 226"/>
                  <a:gd name="T105" fmla="*/ 13 h 23"/>
                  <a:gd name="T106" fmla="*/ 175 w 226"/>
                  <a:gd name="T107" fmla="*/ 12 h 23"/>
                  <a:gd name="T108" fmla="*/ 191 w 226"/>
                  <a:gd name="T109" fmla="*/ 10 h 23"/>
                  <a:gd name="T110" fmla="*/ 204 w 226"/>
                  <a:gd name="T111" fmla="*/ 8 h 23"/>
                  <a:gd name="T112" fmla="*/ 214 w 226"/>
                  <a:gd name="T113" fmla="*/ 6 h 23"/>
                  <a:gd name="T114" fmla="*/ 220 w 226"/>
                  <a:gd name="T115" fmla="*/ 3 h 23"/>
                  <a:gd name="T116" fmla="*/ 223 w 226"/>
                  <a:gd name="T117" fmla="*/ 2 h 23"/>
                  <a:gd name="T118" fmla="*/ 226 w 226"/>
                  <a:gd name="T119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6" h="23">
                    <a:moveTo>
                      <a:pt x="226" y="8"/>
                    </a:moveTo>
                    <a:lnTo>
                      <a:pt x="225" y="9"/>
                    </a:lnTo>
                    <a:lnTo>
                      <a:pt x="223" y="10"/>
                    </a:lnTo>
                    <a:lnTo>
                      <a:pt x="221" y="12"/>
                    </a:lnTo>
                    <a:lnTo>
                      <a:pt x="219" y="13"/>
                    </a:lnTo>
                    <a:lnTo>
                      <a:pt x="217" y="14"/>
                    </a:lnTo>
                    <a:lnTo>
                      <a:pt x="214" y="15"/>
                    </a:lnTo>
                    <a:lnTo>
                      <a:pt x="211" y="15"/>
                    </a:lnTo>
                    <a:lnTo>
                      <a:pt x="209" y="16"/>
                    </a:lnTo>
                    <a:lnTo>
                      <a:pt x="206" y="17"/>
                    </a:lnTo>
                    <a:lnTo>
                      <a:pt x="203" y="17"/>
                    </a:lnTo>
                    <a:lnTo>
                      <a:pt x="200" y="18"/>
                    </a:lnTo>
                    <a:lnTo>
                      <a:pt x="196" y="18"/>
                    </a:lnTo>
                    <a:lnTo>
                      <a:pt x="193" y="19"/>
                    </a:lnTo>
                    <a:lnTo>
                      <a:pt x="189" y="19"/>
                    </a:lnTo>
                    <a:lnTo>
                      <a:pt x="185" y="20"/>
                    </a:lnTo>
                    <a:lnTo>
                      <a:pt x="181" y="20"/>
                    </a:lnTo>
                    <a:lnTo>
                      <a:pt x="177" y="20"/>
                    </a:lnTo>
                    <a:lnTo>
                      <a:pt x="173" y="21"/>
                    </a:lnTo>
                    <a:lnTo>
                      <a:pt x="169" y="21"/>
                    </a:lnTo>
                    <a:lnTo>
                      <a:pt x="164" y="21"/>
                    </a:lnTo>
                    <a:lnTo>
                      <a:pt x="160" y="22"/>
                    </a:lnTo>
                    <a:lnTo>
                      <a:pt x="155" y="22"/>
                    </a:lnTo>
                    <a:lnTo>
                      <a:pt x="150" y="22"/>
                    </a:lnTo>
                    <a:lnTo>
                      <a:pt x="145" y="22"/>
                    </a:lnTo>
                    <a:lnTo>
                      <a:pt x="143" y="23"/>
                    </a:lnTo>
                    <a:lnTo>
                      <a:pt x="141" y="23"/>
                    </a:lnTo>
                    <a:lnTo>
                      <a:pt x="139" y="23"/>
                    </a:lnTo>
                    <a:lnTo>
                      <a:pt x="137" y="23"/>
                    </a:lnTo>
                    <a:lnTo>
                      <a:pt x="135" y="23"/>
                    </a:lnTo>
                    <a:lnTo>
                      <a:pt x="133" y="23"/>
                    </a:lnTo>
                    <a:lnTo>
                      <a:pt x="131" y="23"/>
                    </a:lnTo>
                    <a:lnTo>
                      <a:pt x="130" y="23"/>
                    </a:lnTo>
                    <a:lnTo>
                      <a:pt x="128" y="23"/>
                    </a:lnTo>
                    <a:lnTo>
                      <a:pt x="126" y="23"/>
                    </a:lnTo>
                    <a:lnTo>
                      <a:pt x="124" y="23"/>
                    </a:lnTo>
                    <a:lnTo>
                      <a:pt x="122" y="23"/>
                    </a:lnTo>
                    <a:lnTo>
                      <a:pt x="120" y="23"/>
                    </a:lnTo>
                    <a:lnTo>
                      <a:pt x="118" y="23"/>
                    </a:lnTo>
                    <a:lnTo>
                      <a:pt x="116" y="23"/>
                    </a:lnTo>
                    <a:lnTo>
                      <a:pt x="114" y="23"/>
                    </a:lnTo>
                    <a:lnTo>
                      <a:pt x="111" y="23"/>
                    </a:lnTo>
                    <a:lnTo>
                      <a:pt x="108" y="23"/>
                    </a:lnTo>
                    <a:lnTo>
                      <a:pt x="105" y="23"/>
                    </a:lnTo>
                    <a:lnTo>
                      <a:pt x="102" y="23"/>
                    </a:lnTo>
                    <a:lnTo>
                      <a:pt x="100" y="23"/>
                    </a:lnTo>
                    <a:lnTo>
                      <a:pt x="97" y="23"/>
                    </a:lnTo>
                    <a:lnTo>
                      <a:pt x="94" y="23"/>
                    </a:lnTo>
                    <a:lnTo>
                      <a:pt x="91" y="23"/>
                    </a:lnTo>
                    <a:lnTo>
                      <a:pt x="89" y="23"/>
                    </a:lnTo>
                    <a:lnTo>
                      <a:pt x="86" y="23"/>
                    </a:lnTo>
                    <a:lnTo>
                      <a:pt x="83" y="22"/>
                    </a:lnTo>
                    <a:lnTo>
                      <a:pt x="81" y="22"/>
                    </a:lnTo>
                    <a:lnTo>
                      <a:pt x="78" y="22"/>
                    </a:lnTo>
                    <a:lnTo>
                      <a:pt x="76" y="22"/>
                    </a:lnTo>
                    <a:lnTo>
                      <a:pt x="73" y="22"/>
                    </a:lnTo>
                    <a:lnTo>
                      <a:pt x="70" y="22"/>
                    </a:lnTo>
                    <a:lnTo>
                      <a:pt x="67" y="22"/>
                    </a:lnTo>
                    <a:lnTo>
                      <a:pt x="64" y="21"/>
                    </a:lnTo>
                    <a:lnTo>
                      <a:pt x="60" y="21"/>
                    </a:lnTo>
                    <a:lnTo>
                      <a:pt x="57" y="21"/>
                    </a:lnTo>
                    <a:lnTo>
                      <a:pt x="54" y="21"/>
                    </a:lnTo>
                    <a:lnTo>
                      <a:pt x="51" y="20"/>
                    </a:lnTo>
                    <a:lnTo>
                      <a:pt x="48" y="20"/>
                    </a:lnTo>
                    <a:lnTo>
                      <a:pt x="45" y="20"/>
                    </a:lnTo>
                    <a:lnTo>
                      <a:pt x="42" y="20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4" y="19"/>
                    </a:lnTo>
                    <a:lnTo>
                      <a:pt x="32" y="18"/>
                    </a:lnTo>
                    <a:lnTo>
                      <a:pt x="29" y="18"/>
                    </a:lnTo>
                    <a:lnTo>
                      <a:pt x="27" y="17"/>
                    </a:lnTo>
                    <a:lnTo>
                      <a:pt x="24" y="17"/>
                    </a:lnTo>
                    <a:lnTo>
                      <a:pt x="23" y="17"/>
                    </a:lnTo>
                    <a:lnTo>
                      <a:pt x="22" y="17"/>
                    </a:lnTo>
                    <a:lnTo>
                      <a:pt x="20" y="16"/>
                    </a:lnTo>
                    <a:lnTo>
                      <a:pt x="19" y="16"/>
                    </a:lnTo>
                    <a:lnTo>
                      <a:pt x="18" y="16"/>
                    </a:lnTo>
                    <a:lnTo>
                      <a:pt x="17" y="15"/>
                    </a:lnTo>
                    <a:lnTo>
                      <a:pt x="16" y="15"/>
                    </a:lnTo>
                    <a:lnTo>
                      <a:pt x="15" y="15"/>
                    </a:lnTo>
                    <a:lnTo>
                      <a:pt x="11" y="14"/>
                    </a:lnTo>
                    <a:lnTo>
                      <a:pt x="9" y="13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3" y="10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7" y="4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16" y="7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1" y="8"/>
                    </a:lnTo>
                    <a:lnTo>
                      <a:pt x="22" y="8"/>
                    </a:lnTo>
                    <a:lnTo>
                      <a:pt x="23" y="8"/>
                    </a:lnTo>
                    <a:lnTo>
                      <a:pt x="26" y="9"/>
                    </a:lnTo>
                    <a:lnTo>
                      <a:pt x="28" y="9"/>
                    </a:lnTo>
                    <a:lnTo>
                      <a:pt x="31" y="9"/>
                    </a:lnTo>
                    <a:lnTo>
                      <a:pt x="33" y="10"/>
                    </a:lnTo>
                    <a:lnTo>
                      <a:pt x="36" y="10"/>
                    </a:lnTo>
                    <a:lnTo>
                      <a:pt x="39" y="10"/>
                    </a:lnTo>
                    <a:lnTo>
                      <a:pt x="41" y="11"/>
                    </a:lnTo>
                    <a:lnTo>
                      <a:pt x="44" y="11"/>
                    </a:lnTo>
                    <a:lnTo>
                      <a:pt x="47" y="11"/>
                    </a:lnTo>
                    <a:lnTo>
                      <a:pt x="50" y="12"/>
                    </a:lnTo>
                    <a:lnTo>
                      <a:pt x="53" y="12"/>
                    </a:lnTo>
                    <a:lnTo>
                      <a:pt x="57" y="12"/>
                    </a:lnTo>
                    <a:lnTo>
                      <a:pt x="60" y="12"/>
                    </a:lnTo>
                    <a:lnTo>
                      <a:pt x="63" y="13"/>
                    </a:lnTo>
                    <a:lnTo>
                      <a:pt x="67" y="13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80" y="14"/>
                    </a:lnTo>
                    <a:lnTo>
                      <a:pt x="83" y="14"/>
                    </a:lnTo>
                    <a:lnTo>
                      <a:pt x="86" y="14"/>
                    </a:lnTo>
                    <a:lnTo>
                      <a:pt x="88" y="14"/>
                    </a:lnTo>
                    <a:lnTo>
                      <a:pt x="91" y="14"/>
                    </a:lnTo>
                    <a:lnTo>
                      <a:pt x="94" y="14"/>
                    </a:lnTo>
                    <a:lnTo>
                      <a:pt x="97" y="14"/>
                    </a:lnTo>
                    <a:lnTo>
                      <a:pt x="99" y="14"/>
                    </a:lnTo>
                    <a:lnTo>
                      <a:pt x="102" y="14"/>
                    </a:lnTo>
                    <a:lnTo>
                      <a:pt x="105" y="14"/>
                    </a:lnTo>
                    <a:lnTo>
                      <a:pt x="108" y="14"/>
                    </a:lnTo>
                    <a:lnTo>
                      <a:pt x="111" y="14"/>
                    </a:lnTo>
                    <a:lnTo>
                      <a:pt x="114" y="14"/>
                    </a:lnTo>
                    <a:lnTo>
                      <a:pt x="116" y="14"/>
                    </a:lnTo>
                    <a:lnTo>
                      <a:pt x="118" y="14"/>
                    </a:lnTo>
                    <a:lnTo>
                      <a:pt x="120" y="14"/>
                    </a:lnTo>
                    <a:lnTo>
                      <a:pt x="122" y="14"/>
                    </a:lnTo>
                    <a:lnTo>
                      <a:pt x="124" y="14"/>
                    </a:lnTo>
                    <a:lnTo>
                      <a:pt x="126" y="14"/>
                    </a:lnTo>
                    <a:lnTo>
                      <a:pt x="128" y="14"/>
                    </a:lnTo>
                    <a:lnTo>
                      <a:pt x="130" y="14"/>
                    </a:lnTo>
                    <a:lnTo>
                      <a:pt x="132" y="14"/>
                    </a:lnTo>
                    <a:lnTo>
                      <a:pt x="134" y="14"/>
                    </a:lnTo>
                    <a:lnTo>
                      <a:pt x="135" y="14"/>
                    </a:lnTo>
                    <a:lnTo>
                      <a:pt x="137" y="14"/>
                    </a:lnTo>
                    <a:lnTo>
                      <a:pt x="139" y="14"/>
                    </a:lnTo>
                    <a:lnTo>
                      <a:pt x="141" y="14"/>
                    </a:lnTo>
                    <a:lnTo>
                      <a:pt x="143" y="14"/>
                    </a:lnTo>
                    <a:lnTo>
                      <a:pt x="145" y="14"/>
                    </a:lnTo>
                    <a:lnTo>
                      <a:pt x="152" y="13"/>
                    </a:lnTo>
                    <a:lnTo>
                      <a:pt x="158" y="13"/>
                    </a:lnTo>
                    <a:lnTo>
                      <a:pt x="164" y="13"/>
                    </a:lnTo>
                    <a:lnTo>
                      <a:pt x="170" y="12"/>
                    </a:lnTo>
                    <a:lnTo>
                      <a:pt x="175" y="12"/>
                    </a:lnTo>
                    <a:lnTo>
                      <a:pt x="181" y="11"/>
                    </a:lnTo>
                    <a:lnTo>
                      <a:pt x="186" y="11"/>
                    </a:lnTo>
                    <a:lnTo>
                      <a:pt x="191" y="10"/>
                    </a:lnTo>
                    <a:lnTo>
                      <a:pt x="195" y="9"/>
                    </a:lnTo>
                    <a:lnTo>
                      <a:pt x="200" y="9"/>
                    </a:lnTo>
                    <a:lnTo>
                      <a:pt x="204" y="8"/>
                    </a:lnTo>
                    <a:lnTo>
                      <a:pt x="207" y="7"/>
                    </a:lnTo>
                    <a:lnTo>
                      <a:pt x="211" y="6"/>
                    </a:lnTo>
                    <a:lnTo>
                      <a:pt x="214" y="6"/>
                    </a:lnTo>
                    <a:lnTo>
                      <a:pt x="217" y="5"/>
                    </a:lnTo>
                    <a:lnTo>
                      <a:pt x="219" y="4"/>
                    </a:lnTo>
                    <a:lnTo>
                      <a:pt x="220" y="3"/>
                    </a:lnTo>
                    <a:lnTo>
                      <a:pt x="221" y="3"/>
                    </a:lnTo>
                    <a:lnTo>
                      <a:pt x="222" y="2"/>
                    </a:lnTo>
                    <a:lnTo>
                      <a:pt x="223" y="2"/>
                    </a:lnTo>
                    <a:lnTo>
                      <a:pt x="224" y="1"/>
                    </a:lnTo>
                    <a:lnTo>
                      <a:pt x="225" y="1"/>
                    </a:lnTo>
                    <a:lnTo>
                      <a:pt x="226" y="1"/>
                    </a:lnTo>
                    <a:lnTo>
                      <a:pt x="226" y="0"/>
                    </a:lnTo>
                    <a:lnTo>
                      <a:pt x="226" y="8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99" name="Freeform 261"/>
              <p:cNvSpPr>
                <a:spLocks/>
              </p:cNvSpPr>
              <p:nvPr/>
            </p:nvSpPr>
            <p:spPr bwMode="auto">
              <a:xfrm>
                <a:off x="974" y="2758"/>
                <a:ext cx="48" cy="15"/>
              </a:xfrm>
              <a:custGeom>
                <a:avLst/>
                <a:gdLst>
                  <a:gd name="T0" fmla="*/ 25 w 48"/>
                  <a:gd name="T1" fmla="*/ 0 h 15"/>
                  <a:gd name="T2" fmla="*/ 48 w 48"/>
                  <a:gd name="T3" fmla="*/ 11 h 15"/>
                  <a:gd name="T4" fmla="*/ 12 w 48"/>
                  <a:gd name="T5" fmla="*/ 15 h 15"/>
                  <a:gd name="T6" fmla="*/ 0 w 48"/>
                  <a:gd name="T7" fmla="*/ 1 h 15"/>
                  <a:gd name="T8" fmla="*/ 25 w 4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25" y="0"/>
                    </a:moveTo>
                    <a:lnTo>
                      <a:pt x="48" y="11"/>
                    </a:lnTo>
                    <a:lnTo>
                      <a:pt x="12" y="15"/>
                    </a:lnTo>
                    <a:lnTo>
                      <a:pt x="0" y="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00" name="Freeform 262"/>
              <p:cNvSpPr>
                <a:spLocks/>
              </p:cNvSpPr>
              <p:nvPr/>
            </p:nvSpPr>
            <p:spPr bwMode="auto">
              <a:xfrm>
                <a:off x="978" y="2759"/>
                <a:ext cx="38" cy="12"/>
              </a:xfrm>
              <a:custGeom>
                <a:avLst/>
                <a:gdLst>
                  <a:gd name="T0" fmla="*/ 21 w 38"/>
                  <a:gd name="T1" fmla="*/ 0 h 12"/>
                  <a:gd name="T2" fmla="*/ 38 w 38"/>
                  <a:gd name="T3" fmla="*/ 9 h 12"/>
                  <a:gd name="T4" fmla="*/ 10 w 38"/>
                  <a:gd name="T5" fmla="*/ 12 h 12"/>
                  <a:gd name="T6" fmla="*/ 0 w 38"/>
                  <a:gd name="T7" fmla="*/ 2 h 12"/>
                  <a:gd name="T8" fmla="*/ 21 w 38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2">
                    <a:moveTo>
                      <a:pt x="21" y="0"/>
                    </a:moveTo>
                    <a:lnTo>
                      <a:pt x="38" y="9"/>
                    </a:lnTo>
                    <a:lnTo>
                      <a:pt x="10" y="12"/>
                    </a:lnTo>
                    <a:lnTo>
                      <a:pt x="0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01" name="Freeform 263"/>
              <p:cNvSpPr>
                <a:spLocks/>
              </p:cNvSpPr>
              <p:nvPr/>
            </p:nvSpPr>
            <p:spPr bwMode="auto">
              <a:xfrm>
                <a:off x="957" y="2673"/>
                <a:ext cx="8" cy="14"/>
              </a:xfrm>
              <a:custGeom>
                <a:avLst/>
                <a:gdLst>
                  <a:gd name="T0" fmla="*/ 1 w 8"/>
                  <a:gd name="T1" fmla="*/ 14 h 14"/>
                  <a:gd name="T2" fmla="*/ 0 w 8"/>
                  <a:gd name="T3" fmla="*/ 13 h 14"/>
                  <a:gd name="T4" fmla="*/ 0 w 8"/>
                  <a:gd name="T5" fmla="*/ 11 h 14"/>
                  <a:gd name="T6" fmla="*/ 0 w 8"/>
                  <a:gd name="T7" fmla="*/ 8 h 14"/>
                  <a:gd name="T8" fmla="*/ 1 w 8"/>
                  <a:gd name="T9" fmla="*/ 6 h 14"/>
                  <a:gd name="T10" fmla="*/ 1 w 8"/>
                  <a:gd name="T11" fmla="*/ 4 h 14"/>
                  <a:gd name="T12" fmla="*/ 2 w 8"/>
                  <a:gd name="T13" fmla="*/ 3 h 14"/>
                  <a:gd name="T14" fmla="*/ 3 w 8"/>
                  <a:gd name="T15" fmla="*/ 2 h 14"/>
                  <a:gd name="T16" fmla="*/ 4 w 8"/>
                  <a:gd name="T17" fmla="*/ 1 h 14"/>
                  <a:gd name="T18" fmla="*/ 4 w 8"/>
                  <a:gd name="T19" fmla="*/ 1 h 14"/>
                  <a:gd name="T20" fmla="*/ 5 w 8"/>
                  <a:gd name="T21" fmla="*/ 0 h 14"/>
                  <a:gd name="T22" fmla="*/ 6 w 8"/>
                  <a:gd name="T23" fmla="*/ 0 h 14"/>
                  <a:gd name="T24" fmla="*/ 7 w 8"/>
                  <a:gd name="T25" fmla="*/ 0 h 14"/>
                  <a:gd name="T26" fmla="*/ 8 w 8"/>
                  <a:gd name="T27" fmla="*/ 1 h 14"/>
                  <a:gd name="T28" fmla="*/ 8 w 8"/>
                  <a:gd name="T29" fmla="*/ 3 h 14"/>
                  <a:gd name="T30" fmla="*/ 8 w 8"/>
                  <a:gd name="T31" fmla="*/ 6 h 14"/>
                  <a:gd name="T32" fmla="*/ 7 w 8"/>
                  <a:gd name="T33" fmla="*/ 8 h 14"/>
                  <a:gd name="T34" fmla="*/ 7 w 8"/>
                  <a:gd name="T35" fmla="*/ 10 h 14"/>
                  <a:gd name="T36" fmla="*/ 6 w 8"/>
                  <a:gd name="T37" fmla="*/ 11 h 14"/>
                  <a:gd name="T38" fmla="*/ 5 w 8"/>
                  <a:gd name="T39" fmla="*/ 12 h 14"/>
                  <a:gd name="T40" fmla="*/ 4 w 8"/>
                  <a:gd name="T41" fmla="*/ 13 h 14"/>
                  <a:gd name="T42" fmla="*/ 4 w 8"/>
                  <a:gd name="T43" fmla="*/ 13 h 14"/>
                  <a:gd name="T44" fmla="*/ 3 w 8"/>
                  <a:gd name="T45" fmla="*/ 14 h 14"/>
                  <a:gd name="T46" fmla="*/ 2 w 8"/>
                  <a:gd name="T47" fmla="*/ 14 h 14"/>
                  <a:gd name="T48" fmla="*/ 1 w 8"/>
                  <a:gd name="T4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4">
                    <a:moveTo>
                      <a:pt x="1" y="14"/>
                    </a:moveTo>
                    <a:lnTo>
                      <a:pt x="0" y="13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7" y="10"/>
                    </a:lnTo>
                    <a:lnTo>
                      <a:pt x="6" y="11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02" name="Freeform 264"/>
              <p:cNvSpPr>
                <a:spLocks/>
              </p:cNvSpPr>
              <p:nvPr/>
            </p:nvSpPr>
            <p:spPr bwMode="auto">
              <a:xfrm>
                <a:off x="963" y="2703"/>
                <a:ext cx="24" cy="22"/>
              </a:xfrm>
              <a:custGeom>
                <a:avLst/>
                <a:gdLst>
                  <a:gd name="T0" fmla="*/ 0 w 24"/>
                  <a:gd name="T1" fmla="*/ 22 h 22"/>
                  <a:gd name="T2" fmla="*/ 0 w 24"/>
                  <a:gd name="T3" fmla="*/ 0 h 22"/>
                  <a:gd name="T4" fmla="*/ 24 w 24"/>
                  <a:gd name="T5" fmla="*/ 6 h 22"/>
                  <a:gd name="T6" fmla="*/ 24 w 24"/>
                  <a:gd name="T7" fmla="*/ 22 h 22"/>
                  <a:gd name="T8" fmla="*/ 0 w 24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2">
                    <a:moveTo>
                      <a:pt x="0" y="22"/>
                    </a:moveTo>
                    <a:lnTo>
                      <a:pt x="0" y="0"/>
                    </a:lnTo>
                    <a:lnTo>
                      <a:pt x="24" y="6"/>
                    </a:lnTo>
                    <a:lnTo>
                      <a:pt x="24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03" name="Rectangle 265"/>
              <p:cNvSpPr>
                <a:spLocks noChangeArrowheads="1"/>
              </p:cNvSpPr>
              <p:nvPr/>
            </p:nvSpPr>
            <p:spPr bwMode="auto">
              <a:xfrm>
                <a:off x="966" y="2707"/>
                <a:ext cx="19" cy="1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04" name="Freeform 266"/>
              <p:cNvSpPr>
                <a:spLocks/>
              </p:cNvSpPr>
              <p:nvPr/>
            </p:nvSpPr>
            <p:spPr bwMode="auto">
              <a:xfrm>
                <a:off x="953" y="2670"/>
                <a:ext cx="49" cy="45"/>
              </a:xfrm>
              <a:custGeom>
                <a:avLst/>
                <a:gdLst>
                  <a:gd name="T0" fmla="*/ 8 w 49"/>
                  <a:gd name="T1" fmla="*/ 12 h 45"/>
                  <a:gd name="T2" fmla="*/ 8 w 49"/>
                  <a:gd name="T3" fmla="*/ 12 h 45"/>
                  <a:gd name="T4" fmla="*/ 9 w 49"/>
                  <a:gd name="T5" fmla="*/ 11 h 45"/>
                  <a:gd name="T6" fmla="*/ 11 w 49"/>
                  <a:gd name="T7" fmla="*/ 8 h 45"/>
                  <a:gd name="T8" fmla="*/ 13 w 49"/>
                  <a:gd name="T9" fmla="*/ 6 h 45"/>
                  <a:gd name="T10" fmla="*/ 15 w 49"/>
                  <a:gd name="T11" fmla="*/ 4 h 45"/>
                  <a:gd name="T12" fmla="*/ 18 w 49"/>
                  <a:gd name="T13" fmla="*/ 2 h 45"/>
                  <a:gd name="T14" fmla="*/ 21 w 49"/>
                  <a:gd name="T15" fmla="*/ 1 h 45"/>
                  <a:gd name="T16" fmla="*/ 24 w 49"/>
                  <a:gd name="T17" fmla="*/ 0 h 45"/>
                  <a:gd name="T18" fmla="*/ 28 w 49"/>
                  <a:gd name="T19" fmla="*/ 0 h 45"/>
                  <a:gd name="T20" fmla="*/ 31 w 49"/>
                  <a:gd name="T21" fmla="*/ 1 h 45"/>
                  <a:gd name="T22" fmla="*/ 36 w 49"/>
                  <a:gd name="T23" fmla="*/ 2 h 45"/>
                  <a:gd name="T24" fmla="*/ 39 w 49"/>
                  <a:gd name="T25" fmla="*/ 4 h 45"/>
                  <a:gd name="T26" fmla="*/ 43 w 49"/>
                  <a:gd name="T27" fmla="*/ 7 h 45"/>
                  <a:gd name="T28" fmla="*/ 46 w 49"/>
                  <a:gd name="T29" fmla="*/ 10 h 45"/>
                  <a:gd name="T30" fmla="*/ 48 w 49"/>
                  <a:gd name="T31" fmla="*/ 14 h 45"/>
                  <a:gd name="T32" fmla="*/ 49 w 49"/>
                  <a:gd name="T33" fmla="*/ 18 h 45"/>
                  <a:gd name="T34" fmla="*/ 49 w 49"/>
                  <a:gd name="T35" fmla="*/ 22 h 45"/>
                  <a:gd name="T36" fmla="*/ 49 w 49"/>
                  <a:gd name="T37" fmla="*/ 27 h 45"/>
                  <a:gd name="T38" fmla="*/ 48 w 49"/>
                  <a:gd name="T39" fmla="*/ 31 h 45"/>
                  <a:gd name="T40" fmla="*/ 46 w 49"/>
                  <a:gd name="T41" fmla="*/ 35 h 45"/>
                  <a:gd name="T42" fmla="*/ 43 w 49"/>
                  <a:gd name="T43" fmla="*/ 38 h 45"/>
                  <a:gd name="T44" fmla="*/ 40 w 49"/>
                  <a:gd name="T45" fmla="*/ 41 h 45"/>
                  <a:gd name="T46" fmla="*/ 36 w 49"/>
                  <a:gd name="T47" fmla="*/ 43 h 45"/>
                  <a:gd name="T48" fmla="*/ 32 w 49"/>
                  <a:gd name="T49" fmla="*/ 44 h 45"/>
                  <a:gd name="T50" fmla="*/ 28 w 49"/>
                  <a:gd name="T51" fmla="*/ 45 h 45"/>
                  <a:gd name="T52" fmla="*/ 24 w 49"/>
                  <a:gd name="T53" fmla="*/ 44 h 45"/>
                  <a:gd name="T54" fmla="*/ 21 w 49"/>
                  <a:gd name="T55" fmla="*/ 44 h 45"/>
                  <a:gd name="T56" fmla="*/ 18 w 49"/>
                  <a:gd name="T57" fmla="*/ 43 h 45"/>
                  <a:gd name="T58" fmla="*/ 15 w 49"/>
                  <a:gd name="T59" fmla="*/ 41 h 45"/>
                  <a:gd name="T60" fmla="*/ 13 w 49"/>
                  <a:gd name="T61" fmla="*/ 39 h 45"/>
                  <a:gd name="T62" fmla="*/ 11 w 49"/>
                  <a:gd name="T63" fmla="*/ 37 h 45"/>
                  <a:gd name="T64" fmla="*/ 9 w 49"/>
                  <a:gd name="T65" fmla="*/ 35 h 45"/>
                  <a:gd name="T66" fmla="*/ 7 w 49"/>
                  <a:gd name="T67" fmla="*/ 32 h 45"/>
                  <a:gd name="T68" fmla="*/ 7 w 49"/>
                  <a:gd name="T69" fmla="*/ 31 h 45"/>
                  <a:gd name="T70" fmla="*/ 6 w 49"/>
                  <a:gd name="T71" fmla="*/ 31 h 45"/>
                  <a:gd name="T72" fmla="*/ 5 w 49"/>
                  <a:gd name="T73" fmla="*/ 30 h 45"/>
                  <a:gd name="T74" fmla="*/ 2 w 49"/>
                  <a:gd name="T75" fmla="*/ 29 h 45"/>
                  <a:gd name="T76" fmla="*/ 1 w 49"/>
                  <a:gd name="T77" fmla="*/ 26 h 45"/>
                  <a:gd name="T78" fmla="*/ 0 w 49"/>
                  <a:gd name="T79" fmla="*/ 23 h 45"/>
                  <a:gd name="T80" fmla="*/ 0 w 49"/>
                  <a:gd name="T81" fmla="*/ 19 h 45"/>
                  <a:gd name="T82" fmla="*/ 1 w 49"/>
                  <a:gd name="T83" fmla="*/ 16 h 45"/>
                  <a:gd name="T84" fmla="*/ 4 w 49"/>
                  <a:gd name="T85" fmla="*/ 13 h 45"/>
                  <a:gd name="T86" fmla="*/ 6 w 49"/>
                  <a:gd name="T87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5">
                    <a:moveTo>
                      <a:pt x="8" y="12"/>
                    </a:move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5" y="4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31" y="1"/>
                    </a:lnTo>
                    <a:lnTo>
                      <a:pt x="34" y="1"/>
                    </a:lnTo>
                    <a:lnTo>
                      <a:pt x="36" y="2"/>
                    </a:lnTo>
                    <a:lnTo>
                      <a:pt x="38" y="3"/>
                    </a:lnTo>
                    <a:lnTo>
                      <a:pt x="39" y="4"/>
                    </a:lnTo>
                    <a:lnTo>
                      <a:pt x="41" y="5"/>
                    </a:lnTo>
                    <a:lnTo>
                      <a:pt x="43" y="7"/>
                    </a:lnTo>
                    <a:lnTo>
                      <a:pt x="44" y="8"/>
                    </a:lnTo>
                    <a:lnTo>
                      <a:pt x="46" y="10"/>
                    </a:lnTo>
                    <a:lnTo>
                      <a:pt x="47" y="12"/>
                    </a:lnTo>
                    <a:lnTo>
                      <a:pt x="48" y="14"/>
                    </a:lnTo>
                    <a:lnTo>
                      <a:pt x="48" y="16"/>
                    </a:lnTo>
                    <a:lnTo>
                      <a:pt x="49" y="18"/>
                    </a:lnTo>
                    <a:lnTo>
                      <a:pt x="49" y="20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7"/>
                    </a:lnTo>
                    <a:lnTo>
                      <a:pt x="49" y="29"/>
                    </a:lnTo>
                    <a:lnTo>
                      <a:pt x="48" y="31"/>
                    </a:lnTo>
                    <a:lnTo>
                      <a:pt x="47" y="33"/>
                    </a:lnTo>
                    <a:lnTo>
                      <a:pt x="46" y="35"/>
                    </a:lnTo>
                    <a:lnTo>
                      <a:pt x="45" y="36"/>
                    </a:lnTo>
                    <a:lnTo>
                      <a:pt x="43" y="38"/>
                    </a:lnTo>
                    <a:lnTo>
                      <a:pt x="42" y="39"/>
                    </a:lnTo>
                    <a:lnTo>
                      <a:pt x="40" y="41"/>
                    </a:lnTo>
                    <a:lnTo>
                      <a:pt x="38" y="42"/>
                    </a:lnTo>
                    <a:lnTo>
                      <a:pt x="36" y="43"/>
                    </a:lnTo>
                    <a:lnTo>
                      <a:pt x="34" y="43"/>
                    </a:lnTo>
                    <a:lnTo>
                      <a:pt x="32" y="44"/>
                    </a:lnTo>
                    <a:lnTo>
                      <a:pt x="30" y="44"/>
                    </a:lnTo>
                    <a:lnTo>
                      <a:pt x="28" y="45"/>
                    </a:lnTo>
                    <a:lnTo>
                      <a:pt x="26" y="44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1" y="44"/>
                    </a:lnTo>
                    <a:lnTo>
                      <a:pt x="19" y="43"/>
                    </a:lnTo>
                    <a:lnTo>
                      <a:pt x="18" y="43"/>
                    </a:lnTo>
                    <a:lnTo>
                      <a:pt x="17" y="42"/>
                    </a:lnTo>
                    <a:lnTo>
                      <a:pt x="15" y="41"/>
                    </a:lnTo>
                    <a:lnTo>
                      <a:pt x="14" y="40"/>
                    </a:lnTo>
                    <a:lnTo>
                      <a:pt x="13" y="39"/>
                    </a:lnTo>
                    <a:lnTo>
                      <a:pt x="12" y="38"/>
                    </a:lnTo>
                    <a:lnTo>
                      <a:pt x="11" y="37"/>
                    </a:lnTo>
                    <a:lnTo>
                      <a:pt x="10" y="36"/>
                    </a:lnTo>
                    <a:lnTo>
                      <a:pt x="9" y="35"/>
                    </a:lnTo>
                    <a:lnTo>
                      <a:pt x="8" y="33"/>
                    </a:lnTo>
                    <a:lnTo>
                      <a:pt x="7" y="32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5" y="30"/>
                    </a:lnTo>
                    <a:lnTo>
                      <a:pt x="4" y="30"/>
                    </a:lnTo>
                    <a:lnTo>
                      <a:pt x="2" y="29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2" y="14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05" name="Freeform 267"/>
              <p:cNvSpPr>
                <a:spLocks/>
              </p:cNvSpPr>
              <p:nvPr/>
            </p:nvSpPr>
            <p:spPr bwMode="auto">
              <a:xfrm>
                <a:off x="955" y="2674"/>
                <a:ext cx="44" cy="37"/>
              </a:xfrm>
              <a:custGeom>
                <a:avLst/>
                <a:gdLst>
                  <a:gd name="T0" fmla="*/ 6 w 44"/>
                  <a:gd name="T1" fmla="*/ 12 h 37"/>
                  <a:gd name="T2" fmla="*/ 7 w 44"/>
                  <a:gd name="T3" fmla="*/ 13 h 37"/>
                  <a:gd name="T4" fmla="*/ 8 w 44"/>
                  <a:gd name="T5" fmla="*/ 12 h 37"/>
                  <a:gd name="T6" fmla="*/ 9 w 44"/>
                  <a:gd name="T7" fmla="*/ 9 h 37"/>
                  <a:gd name="T8" fmla="*/ 11 w 44"/>
                  <a:gd name="T9" fmla="*/ 7 h 37"/>
                  <a:gd name="T10" fmla="*/ 13 w 44"/>
                  <a:gd name="T11" fmla="*/ 4 h 37"/>
                  <a:gd name="T12" fmla="*/ 16 w 44"/>
                  <a:gd name="T13" fmla="*/ 2 h 37"/>
                  <a:gd name="T14" fmla="*/ 19 w 44"/>
                  <a:gd name="T15" fmla="*/ 1 h 37"/>
                  <a:gd name="T16" fmla="*/ 22 w 44"/>
                  <a:gd name="T17" fmla="*/ 0 h 37"/>
                  <a:gd name="T18" fmla="*/ 25 w 44"/>
                  <a:gd name="T19" fmla="*/ 0 h 37"/>
                  <a:gd name="T20" fmla="*/ 31 w 44"/>
                  <a:gd name="T21" fmla="*/ 1 h 37"/>
                  <a:gd name="T22" fmla="*/ 37 w 44"/>
                  <a:gd name="T23" fmla="*/ 4 h 37"/>
                  <a:gd name="T24" fmla="*/ 42 w 44"/>
                  <a:gd name="T25" fmla="*/ 9 h 37"/>
                  <a:gd name="T26" fmla="*/ 44 w 44"/>
                  <a:gd name="T27" fmla="*/ 16 h 37"/>
                  <a:gd name="T28" fmla="*/ 44 w 44"/>
                  <a:gd name="T29" fmla="*/ 22 h 37"/>
                  <a:gd name="T30" fmla="*/ 43 w 44"/>
                  <a:gd name="T31" fmla="*/ 26 h 37"/>
                  <a:gd name="T32" fmla="*/ 41 w 44"/>
                  <a:gd name="T33" fmla="*/ 29 h 37"/>
                  <a:gd name="T34" fmla="*/ 39 w 44"/>
                  <a:gd name="T35" fmla="*/ 32 h 37"/>
                  <a:gd name="T36" fmla="*/ 36 w 44"/>
                  <a:gd name="T37" fmla="*/ 34 h 37"/>
                  <a:gd name="T38" fmla="*/ 33 w 44"/>
                  <a:gd name="T39" fmla="*/ 36 h 37"/>
                  <a:gd name="T40" fmla="*/ 30 w 44"/>
                  <a:gd name="T41" fmla="*/ 37 h 37"/>
                  <a:gd name="T42" fmla="*/ 26 w 44"/>
                  <a:gd name="T43" fmla="*/ 37 h 37"/>
                  <a:gd name="T44" fmla="*/ 21 w 44"/>
                  <a:gd name="T45" fmla="*/ 37 h 37"/>
                  <a:gd name="T46" fmla="*/ 15 w 44"/>
                  <a:gd name="T47" fmla="*/ 34 h 37"/>
                  <a:gd name="T48" fmla="*/ 11 w 44"/>
                  <a:gd name="T49" fmla="*/ 30 h 37"/>
                  <a:gd name="T50" fmla="*/ 8 w 44"/>
                  <a:gd name="T51" fmla="*/ 25 h 37"/>
                  <a:gd name="T52" fmla="*/ 6 w 44"/>
                  <a:gd name="T53" fmla="*/ 22 h 37"/>
                  <a:gd name="T54" fmla="*/ 5 w 44"/>
                  <a:gd name="T55" fmla="*/ 23 h 37"/>
                  <a:gd name="T56" fmla="*/ 3 w 44"/>
                  <a:gd name="T57" fmla="*/ 23 h 37"/>
                  <a:gd name="T58" fmla="*/ 2 w 44"/>
                  <a:gd name="T59" fmla="*/ 22 h 37"/>
                  <a:gd name="T60" fmla="*/ 1 w 44"/>
                  <a:gd name="T61" fmla="*/ 20 h 37"/>
                  <a:gd name="T62" fmla="*/ 0 w 44"/>
                  <a:gd name="T63" fmla="*/ 18 h 37"/>
                  <a:gd name="T64" fmla="*/ 1 w 44"/>
                  <a:gd name="T65" fmla="*/ 16 h 37"/>
                  <a:gd name="T66" fmla="*/ 1 w 44"/>
                  <a:gd name="T67" fmla="*/ 14 h 37"/>
                  <a:gd name="T68" fmla="*/ 3 w 44"/>
                  <a:gd name="T69" fmla="*/ 13 h 37"/>
                  <a:gd name="T70" fmla="*/ 4 w 44"/>
                  <a:gd name="T71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4" h="37">
                    <a:moveTo>
                      <a:pt x="5" y="12"/>
                    </a:moveTo>
                    <a:lnTo>
                      <a:pt x="6" y="12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5" y="3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31" y="1"/>
                    </a:lnTo>
                    <a:lnTo>
                      <a:pt x="34" y="2"/>
                    </a:lnTo>
                    <a:lnTo>
                      <a:pt x="37" y="4"/>
                    </a:lnTo>
                    <a:lnTo>
                      <a:pt x="40" y="6"/>
                    </a:lnTo>
                    <a:lnTo>
                      <a:pt x="42" y="9"/>
                    </a:lnTo>
                    <a:lnTo>
                      <a:pt x="43" y="13"/>
                    </a:lnTo>
                    <a:lnTo>
                      <a:pt x="44" y="16"/>
                    </a:lnTo>
                    <a:lnTo>
                      <a:pt x="44" y="20"/>
                    </a:lnTo>
                    <a:lnTo>
                      <a:pt x="44" y="22"/>
                    </a:lnTo>
                    <a:lnTo>
                      <a:pt x="43" y="24"/>
                    </a:lnTo>
                    <a:lnTo>
                      <a:pt x="43" y="26"/>
                    </a:lnTo>
                    <a:lnTo>
                      <a:pt x="42" y="27"/>
                    </a:lnTo>
                    <a:lnTo>
                      <a:pt x="41" y="29"/>
                    </a:lnTo>
                    <a:lnTo>
                      <a:pt x="40" y="30"/>
                    </a:lnTo>
                    <a:lnTo>
                      <a:pt x="39" y="32"/>
                    </a:lnTo>
                    <a:lnTo>
                      <a:pt x="37" y="33"/>
                    </a:lnTo>
                    <a:lnTo>
                      <a:pt x="36" y="34"/>
                    </a:lnTo>
                    <a:lnTo>
                      <a:pt x="35" y="35"/>
                    </a:lnTo>
                    <a:lnTo>
                      <a:pt x="33" y="36"/>
                    </a:lnTo>
                    <a:lnTo>
                      <a:pt x="31" y="36"/>
                    </a:lnTo>
                    <a:lnTo>
                      <a:pt x="30" y="37"/>
                    </a:lnTo>
                    <a:lnTo>
                      <a:pt x="28" y="37"/>
                    </a:lnTo>
                    <a:lnTo>
                      <a:pt x="26" y="37"/>
                    </a:lnTo>
                    <a:lnTo>
                      <a:pt x="24" y="37"/>
                    </a:lnTo>
                    <a:lnTo>
                      <a:pt x="21" y="37"/>
                    </a:lnTo>
                    <a:lnTo>
                      <a:pt x="18" y="35"/>
                    </a:lnTo>
                    <a:lnTo>
                      <a:pt x="15" y="34"/>
                    </a:lnTo>
                    <a:lnTo>
                      <a:pt x="13" y="32"/>
                    </a:lnTo>
                    <a:lnTo>
                      <a:pt x="11" y="30"/>
                    </a:lnTo>
                    <a:lnTo>
                      <a:pt x="9" y="28"/>
                    </a:lnTo>
                    <a:lnTo>
                      <a:pt x="8" y="25"/>
                    </a:lnTo>
                    <a:lnTo>
                      <a:pt x="7" y="22"/>
                    </a:lnTo>
                    <a:lnTo>
                      <a:pt x="6" y="22"/>
                    </a:lnTo>
                    <a:lnTo>
                      <a:pt x="6" y="23"/>
                    </a:lnTo>
                    <a:lnTo>
                      <a:pt x="5" y="23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2" y="22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06" name="Freeform 268"/>
              <p:cNvSpPr>
                <a:spLocks/>
              </p:cNvSpPr>
              <p:nvPr/>
            </p:nvSpPr>
            <p:spPr bwMode="auto">
              <a:xfrm>
                <a:off x="971" y="2699"/>
                <a:ext cx="17" cy="7"/>
              </a:xfrm>
              <a:custGeom>
                <a:avLst/>
                <a:gdLst>
                  <a:gd name="T0" fmla="*/ 17 w 17"/>
                  <a:gd name="T1" fmla="*/ 2 h 7"/>
                  <a:gd name="T2" fmla="*/ 17 w 17"/>
                  <a:gd name="T3" fmla="*/ 2 h 7"/>
                  <a:gd name="T4" fmla="*/ 17 w 17"/>
                  <a:gd name="T5" fmla="*/ 3 h 7"/>
                  <a:gd name="T6" fmla="*/ 17 w 17"/>
                  <a:gd name="T7" fmla="*/ 3 h 7"/>
                  <a:gd name="T8" fmla="*/ 16 w 17"/>
                  <a:gd name="T9" fmla="*/ 4 h 7"/>
                  <a:gd name="T10" fmla="*/ 16 w 17"/>
                  <a:gd name="T11" fmla="*/ 5 h 7"/>
                  <a:gd name="T12" fmla="*/ 15 w 17"/>
                  <a:gd name="T13" fmla="*/ 5 h 7"/>
                  <a:gd name="T14" fmla="*/ 15 w 17"/>
                  <a:gd name="T15" fmla="*/ 6 h 7"/>
                  <a:gd name="T16" fmla="*/ 14 w 17"/>
                  <a:gd name="T17" fmla="*/ 6 h 7"/>
                  <a:gd name="T18" fmla="*/ 13 w 17"/>
                  <a:gd name="T19" fmla="*/ 7 h 7"/>
                  <a:gd name="T20" fmla="*/ 11 w 17"/>
                  <a:gd name="T21" fmla="*/ 7 h 7"/>
                  <a:gd name="T22" fmla="*/ 10 w 17"/>
                  <a:gd name="T23" fmla="*/ 7 h 7"/>
                  <a:gd name="T24" fmla="*/ 9 w 17"/>
                  <a:gd name="T25" fmla="*/ 7 h 7"/>
                  <a:gd name="T26" fmla="*/ 8 w 17"/>
                  <a:gd name="T27" fmla="*/ 7 h 7"/>
                  <a:gd name="T28" fmla="*/ 7 w 17"/>
                  <a:gd name="T29" fmla="*/ 7 h 7"/>
                  <a:gd name="T30" fmla="*/ 7 w 17"/>
                  <a:gd name="T31" fmla="*/ 7 h 7"/>
                  <a:gd name="T32" fmla="*/ 7 w 17"/>
                  <a:gd name="T33" fmla="*/ 7 h 7"/>
                  <a:gd name="T34" fmla="*/ 0 w 17"/>
                  <a:gd name="T35" fmla="*/ 0 h 7"/>
                  <a:gd name="T36" fmla="*/ 17 w 17"/>
                  <a:gd name="T3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lnTo>
                      <a:pt x="17" y="2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6" y="4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0" y="0"/>
                    </a:ln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07" name="Freeform 269"/>
              <p:cNvSpPr>
                <a:spLocks/>
              </p:cNvSpPr>
              <p:nvPr/>
            </p:nvSpPr>
            <p:spPr bwMode="auto">
              <a:xfrm>
                <a:off x="975" y="2701"/>
                <a:ext cx="11" cy="3"/>
              </a:xfrm>
              <a:custGeom>
                <a:avLst/>
                <a:gdLst>
                  <a:gd name="T0" fmla="*/ 11 w 11"/>
                  <a:gd name="T1" fmla="*/ 1 h 3"/>
                  <a:gd name="T2" fmla="*/ 10 w 11"/>
                  <a:gd name="T3" fmla="*/ 3 h 3"/>
                  <a:gd name="T4" fmla="*/ 3 w 11"/>
                  <a:gd name="T5" fmla="*/ 2 h 3"/>
                  <a:gd name="T6" fmla="*/ 0 w 11"/>
                  <a:gd name="T7" fmla="*/ 0 h 3"/>
                  <a:gd name="T8" fmla="*/ 11 w 1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">
                    <a:moveTo>
                      <a:pt x="11" y="1"/>
                    </a:moveTo>
                    <a:lnTo>
                      <a:pt x="10" y="3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08" name="Freeform 270"/>
              <p:cNvSpPr>
                <a:spLocks/>
              </p:cNvSpPr>
              <p:nvPr/>
            </p:nvSpPr>
            <p:spPr bwMode="auto">
              <a:xfrm>
                <a:off x="961" y="2665"/>
                <a:ext cx="40" cy="12"/>
              </a:xfrm>
              <a:custGeom>
                <a:avLst/>
                <a:gdLst>
                  <a:gd name="T0" fmla="*/ 4 w 40"/>
                  <a:gd name="T1" fmla="*/ 3 h 12"/>
                  <a:gd name="T2" fmla="*/ 6 w 40"/>
                  <a:gd name="T3" fmla="*/ 2 h 12"/>
                  <a:gd name="T4" fmla="*/ 7 w 40"/>
                  <a:gd name="T5" fmla="*/ 2 h 12"/>
                  <a:gd name="T6" fmla="*/ 8 w 40"/>
                  <a:gd name="T7" fmla="*/ 2 h 12"/>
                  <a:gd name="T8" fmla="*/ 9 w 40"/>
                  <a:gd name="T9" fmla="*/ 2 h 12"/>
                  <a:gd name="T10" fmla="*/ 10 w 40"/>
                  <a:gd name="T11" fmla="*/ 1 h 12"/>
                  <a:gd name="T12" fmla="*/ 11 w 40"/>
                  <a:gd name="T13" fmla="*/ 0 h 12"/>
                  <a:gd name="T14" fmla="*/ 13 w 40"/>
                  <a:gd name="T15" fmla="*/ 0 h 12"/>
                  <a:gd name="T16" fmla="*/ 15 w 40"/>
                  <a:gd name="T17" fmla="*/ 0 h 12"/>
                  <a:gd name="T18" fmla="*/ 16 w 40"/>
                  <a:gd name="T19" fmla="*/ 0 h 12"/>
                  <a:gd name="T20" fmla="*/ 17 w 40"/>
                  <a:gd name="T21" fmla="*/ 0 h 12"/>
                  <a:gd name="T22" fmla="*/ 18 w 40"/>
                  <a:gd name="T23" fmla="*/ 0 h 12"/>
                  <a:gd name="T24" fmla="*/ 19 w 40"/>
                  <a:gd name="T25" fmla="*/ 0 h 12"/>
                  <a:gd name="T26" fmla="*/ 21 w 40"/>
                  <a:gd name="T27" fmla="*/ 0 h 12"/>
                  <a:gd name="T28" fmla="*/ 23 w 40"/>
                  <a:gd name="T29" fmla="*/ 0 h 12"/>
                  <a:gd name="T30" fmla="*/ 25 w 40"/>
                  <a:gd name="T31" fmla="*/ 0 h 12"/>
                  <a:gd name="T32" fmla="*/ 27 w 40"/>
                  <a:gd name="T33" fmla="*/ 1 h 12"/>
                  <a:gd name="T34" fmla="*/ 28 w 40"/>
                  <a:gd name="T35" fmla="*/ 2 h 12"/>
                  <a:gd name="T36" fmla="*/ 29 w 40"/>
                  <a:gd name="T37" fmla="*/ 3 h 12"/>
                  <a:gd name="T38" fmla="*/ 31 w 40"/>
                  <a:gd name="T39" fmla="*/ 3 h 12"/>
                  <a:gd name="T40" fmla="*/ 33 w 40"/>
                  <a:gd name="T41" fmla="*/ 3 h 12"/>
                  <a:gd name="T42" fmla="*/ 36 w 40"/>
                  <a:gd name="T43" fmla="*/ 4 h 12"/>
                  <a:gd name="T44" fmla="*/ 39 w 40"/>
                  <a:gd name="T45" fmla="*/ 6 h 12"/>
                  <a:gd name="T46" fmla="*/ 40 w 40"/>
                  <a:gd name="T47" fmla="*/ 7 h 12"/>
                  <a:gd name="T48" fmla="*/ 39 w 40"/>
                  <a:gd name="T49" fmla="*/ 9 h 12"/>
                  <a:gd name="T50" fmla="*/ 38 w 40"/>
                  <a:gd name="T51" fmla="*/ 11 h 12"/>
                  <a:gd name="T52" fmla="*/ 36 w 40"/>
                  <a:gd name="T53" fmla="*/ 12 h 12"/>
                  <a:gd name="T54" fmla="*/ 33 w 40"/>
                  <a:gd name="T55" fmla="*/ 12 h 12"/>
                  <a:gd name="T56" fmla="*/ 30 w 40"/>
                  <a:gd name="T57" fmla="*/ 12 h 12"/>
                  <a:gd name="T58" fmla="*/ 29 w 40"/>
                  <a:gd name="T59" fmla="*/ 12 h 12"/>
                  <a:gd name="T60" fmla="*/ 27 w 40"/>
                  <a:gd name="T61" fmla="*/ 12 h 12"/>
                  <a:gd name="T62" fmla="*/ 26 w 40"/>
                  <a:gd name="T63" fmla="*/ 11 h 12"/>
                  <a:gd name="T64" fmla="*/ 25 w 40"/>
                  <a:gd name="T65" fmla="*/ 11 h 12"/>
                  <a:gd name="T66" fmla="*/ 24 w 40"/>
                  <a:gd name="T67" fmla="*/ 11 h 12"/>
                  <a:gd name="T68" fmla="*/ 23 w 40"/>
                  <a:gd name="T69" fmla="*/ 11 h 12"/>
                  <a:gd name="T70" fmla="*/ 21 w 40"/>
                  <a:gd name="T71" fmla="*/ 11 h 12"/>
                  <a:gd name="T72" fmla="*/ 20 w 40"/>
                  <a:gd name="T73" fmla="*/ 11 h 12"/>
                  <a:gd name="T74" fmla="*/ 18 w 40"/>
                  <a:gd name="T75" fmla="*/ 11 h 12"/>
                  <a:gd name="T76" fmla="*/ 17 w 40"/>
                  <a:gd name="T77" fmla="*/ 10 h 12"/>
                  <a:gd name="T78" fmla="*/ 15 w 40"/>
                  <a:gd name="T79" fmla="*/ 10 h 12"/>
                  <a:gd name="T80" fmla="*/ 15 w 40"/>
                  <a:gd name="T81" fmla="*/ 9 h 12"/>
                  <a:gd name="T82" fmla="*/ 14 w 40"/>
                  <a:gd name="T83" fmla="*/ 9 h 12"/>
                  <a:gd name="T84" fmla="*/ 13 w 40"/>
                  <a:gd name="T85" fmla="*/ 9 h 12"/>
                  <a:gd name="T86" fmla="*/ 11 w 40"/>
                  <a:gd name="T87" fmla="*/ 9 h 12"/>
                  <a:gd name="T88" fmla="*/ 10 w 40"/>
                  <a:gd name="T89" fmla="*/ 9 h 12"/>
                  <a:gd name="T90" fmla="*/ 8 w 40"/>
                  <a:gd name="T91" fmla="*/ 10 h 12"/>
                  <a:gd name="T92" fmla="*/ 6 w 40"/>
                  <a:gd name="T93" fmla="*/ 11 h 12"/>
                  <a:gd name="T94" fmla="*/ 4 w 40"/>
                  <a:gd name="T95" fmla="*/ 11 h 12"/>
                  <a:gd name="T96" fmla="*/ 2 w 40"/>
                  <a:gd name="T97" fmla="*/ 11 h 12"/>
                  <a:gd name="T98" fmla="*/ 0 w 40"/>
                  <a:gd name="T99" fmla="*/ 10 h 12"/>
                  <a:gd name="T100" fmla="*/ 0 w 40"/>
                  <a:gd name="T101" fmla="*/ 8 h 12"/>
                  <a:gd name="T102" fmla="*/ 0 w 40"/>
                  <a:gd name="T103" fmla="*/ 7 h 12"/>
                  <a:gd name="T104" fmla="*/ 1 w 40"/>
                  <a:gd name="T105" fmla="*/ 5 h 12"/>
                  <a:gd name="T106" fmla="*/ 3 w 40"/>
                  <a:gd name="T10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0" h="12">
                    <a:moveTo>
                      <a:pt x="4" y="3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3" y="3"/>
                    </a:lnTo>
                    <a:lnTo>
                      <a:pt x="35" y="3"/>
                    </a:lnTo>
                    <a:lnTo>
                      <a:pt x="36" y="4"/>
                    </a:lnTo>
                    <a:lnTo>
                      <a:pt x="38" y="5"/>
                    </a:lnTo>
                    <a:lnTo>
                      <a:pt x="39" y="6"/>
                    </a:lnTo>
                    <a:lnTo>
                      <a:pt x="39" y="6"/>
                    </a:lnTo>
                    <a:lnTo>
                      <a:pt x="40" y="7"/>
                    </a:lnTo>
                    <a:lnTo>
                      <a:pt x="40" y="8"/>
                    </a:lnTo>
                    <a:lnTo>
                      <a:pt x="39" y="9"/>
                    </a:lnTo>
                    <a:lnTo>
                      <a:pt x="39" y="10"/>
                    </a:lnTo>
                    <a:lnTo>
                      <a:pt x="38" y="11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4" y="12"/>
                    </a:lnTo>
                    <a:lnTo>
                      <a:pt x="33" y="12"/>
                    </a:lnTo>
                    <a:lnTo>
                      <a:pt x="31" y="12"/>
                    </a:lnTo>
                    <a:lnTo>
                      <a:pt x="30" y="12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7" y="12"/>
                    </a:lnTo>
                    <a:lnTo>
                      <a:pt x="27" y="11"/>
                    </a:lnTo>
                    <a:lnTo>
                      <a:pt x="26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4" y="11"/>
                    </a:lnTo>
                    <a:lnTo>
                      <a:pt x="24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2" y="11"/>
                    </a:lnTo>
                    <a:lnTo>
                      <a:pt x="21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7" y="11"/>
                    </a:lnTo>
                    <a:lnTo>
                      <a:pt x="17" y="10"/>
                    </a:lnTo>
                    <a:lnTo>
                      <a:pt x="16" y="10"/>
                    </a:lnTo>
                    <a:lnTo>
                      <a:pt x="15" y="10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2" y="9"/>
                    </a:lnTo>
                    <a:lnTo>
                      <a:pt x="11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9" y="10"/>
                    </a:lnTo>
                    <a:lnTo>
                      <a:pt x="8" y="10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09" name="Freeform 271"/>
              <p:cNvSpPr>
                <a:spLocks/>
              </p:cNvSpPr>
              <p:nvPr/>
            </p:nvSpPr>
            <p:spPr bwMode="auto">
              <a:xfrm>
                <a:off x="997" y="2758"/>
                <a:ext cx="53" cy="16"/>
              </a:xfrm>
              <a:custGeom>
                <a:avLst/>
                <a:gdLst>
                  <a:gd name="T0" fmla="*/ 24 w 53"/>
                  <a:gd name="T1" fmla="*/ 0 h 16"/>
                  <a:gd name="T2" fmla="*/ 53 w 53"/>
                  <a:gd name="T3" fmla="*/ 10 h 16"/>
                  <a:gd name="T4" fmla="*/ 17 w 53"/>
                  <a:gd name="T5" fmla="*/ 16 h 16"/>
                  <a:gd name="T6" fmla="*/ 0 w 53"/>
                  <a:gd name="T7" fmla="*/ 3 h 16"/>
                  <a:gd name="T8" fmla="*/ 24 w 53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16">
                    <a:moveTo>
                      <a:pt x="24" y="0"/>
                    </a:moveTo>
                    <a:lnTo>
                      <a:pt x="53" y="10"/>
                    </a:lnTo>
                    <a:lnTo>
                      <a:pt x="17" y="16"/>
                    </a:lnTo>
                    <a:lnTo>
                      <a:pt x="0" y="3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10" name="Freeform 272"/>
              <p:cNvSpPr>
                <a:spLocks/>
              </p:cNvSpPr>
              <p:nvPr/>
            </p:nvSpPr>
            <p:spPr bwMode="auto">
              <a:xfrm>
                <a:off x="1002" y="2760"/>
                <a:ext cx="41" cy="12"/>
              </a:xfrm>
              <a:custGeom>
                <a:avLst/>
                <a:gdLst>
                  <a:gd name="T0" fmla="*/ 19 w 41"/>
                  <a:gd name="T1" fmla="*/ 0 h 12"/>
                  <a:gd name="T2" fmla="*/ 41 w 41"/>
                  <a:gd name="T3" fmla="*/ 8 h 12"/>
                  <a:gd name="T4" fmla="*/ 12 w 41"/>
                  <a:gd name="T5" fmla="*/ 12 h 12"/>
                  <a:gd name="T6" fmla="*/ 0 w 41"/>
                  <a:gd name="T7" fmla="*/ 3 h 12"/>
                  <a:gd name="T8" fmla="*/ 19 w 4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2">
                    <a:moveTo>
                      <a:pt x="19" y="0"/>
                    </a:moveTo>
                    <a:lnTo>
                      <a:pt x="41" y="8"/>
                    </a:lnTo>
                    <a:lnTo>
                      <a:pt x="12" y="12"/>
                    </a:lnTo>
                    <a:lnTo>
                      <a:pt x="0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11" name="Freeform 273"/>
              <p:cNvSpPr>
                <a:spLocks/>
              </p:cNvSpPr>
              <p:nvPr/>
            </p:nvSpPr>
            <p:spPr bwMode="auto">
              <a:xfrm>
                <a:off x="939" y="2715"/>
                <a:ext cx="86" cy="52"/>
              </a:xfrm>
              <a:custGeom>
                <a:avLst/>
                <a:gdLst>
                  <a:gd name="T0" fmla="*/ 7 w 86"/>
                  <a:gd name="T1" fmla="*/ 8 h 52"/>
                  <a:gd name="T2" fmla="*/ 9 w 86"/>
                  <a:gd name="T3" fmla="*/ 6 h 52"/>
                  <a:gd name="T4" fmla="*/ 12 w 86"/>
                  <a:gd name="T5" fmla="*/ 4 h 52"/>
                  <a:gd name="T6" fmla="*/ 15 w 86"/>
                  <a:gd name="T7" fmla="*/ 2 h 52"/>
                  <a:gd name="T8" fmla="*/ 16 w 86"/>
                  <a:gd name="T9" fmla="*/ 2 h 52"/>
                  <a:gd name="T10" fmla="*/ 18 w 86"/>
                  <a:gd name="T11" fmla="*/ 1 h 52"/>
                  <a:gd name="T12" fmla="*/ 21 w 86"/>
                  <a:gd name="T13" fmla="*/ 1 h 52"/>
                  <a:gd name="T14" fmla="*/ 23 w 86"/>
                  <a:gd name="T15" fmla="*/ 0 h 52"/>
                  <a:gd name="T16" fmla="*/ 23 w 86"/>
                  <a:gd name="T17" fmla="*/ 0 h 52"/>
                  <a:gd name="T18" fmla="*/ 25 w 86"/>
                  <a:gd name="T19" fmla="*/ 0 h 52"/>
                  <a:gd name="T20" fmla="*/ 29 w 86"/>
                  <a:gd name="T21" fmla="*/ 0 h 52"/>
                  <a:gd name="T22" fmla="*/ 33 w 86"/>
                  <a:gd name="T23" fmla="*/ 0 h 52"/>
                  <a:gd name="T24" fmla="*/ 37 w 86"/>
                  <a:gd name="T25" fmla="*/ 0 h 52"/>
                  <a:gd name="T26" fmla="*/ 42 w 86"/>
                  <a:gd name="T27" fmla="*/ 0 h 52"/>
                  <a:gd name="T28" fmla="*/ 45 w 86"/>
                  <a:gd name="T29" fmla="*/ 0 h 52"/>
                  <a:gd name="T30" fmla="*/ 47 w 86"/>
                  <a:gd name="T31" fmla="*/ 0 h 52"/>
                  <a:gd name="T32" fmla="*/ 48 w 86"/>
                  <a:gd name="T33" fmla="*/ 0 h 52"/>
                  <a:gd name="T34" fmla="*/ 50 w 86"/>
                  <a:gd name="T35" fmla="*/ 1 h 52"/>
                  <a:gd name="T36" fmla="*/ 53 w 86"/>
                  <a:gd name="T37" fmla="*/ 1 h 52"/>
                  <a:gd name="T38" fmla="*/ 56 w 86"/>
                  <a:gd name="T39" fmla="*/ 2 h 52"/>
                  <a:gd name="T40" fmla="*/ 58 w 86"/>
                  <a:gd name="T41" fmla="*/ 3 h 52"/>
                  <a:gd name="T42" fmla="*/ 60 w 86"/>
                  <a:gd name="T43" fmla="*/ 5 h 52"/>
                  <a:gd name="T44" fmla="*/ 62 w 86"/>
                  <a:gd name="T45" fmla="*/ 6 h 52"/>
                  <a:gd name="T46" fmla="*/ 63 w 86"/>
                  <a:gd name="T47" fmla="*/ 7 h 52"/>
                  <a:gd name="T48" fmla="*/ 64 w 86"/>
                  <a:gd name="T49" fmla="*/ 9 h 52"/>
                  <a:gd name="T50" fmla="*/ 68 w 86"/>
                  <a:gd name="T51" fmla="*/ 16 h 52"/>
                  <a:gd name="T52" fmla="*/ 73 w 86"/>
                  <a:gd name="T53" fmla="*/ 24 h 52"/>
                  <a:gd name="T54" fmla="*/ 76 w 86"/>
                  <a:gd name="T55" fmla="*/ 33 h 52"/>
                  <a:gd name="T56" fmla="*/ 86 w 86"/>
                  <a:gd name="T57" fmla="*/ 46 h 52"/>
                  <a:gd name="T58" fmla="*/ 75 w 86"/>
                  <a:gd name="T59" fmla="*/ 47 h 52"/>
                  <a:gd name="T60" fmla="*/ 75 w 86"/>
                  <a:gd name="T61" fmla="*/ 49 h 52"/>
                  <a:gd name="T62" fmla="*/ 73 w 86"/>
                  <a:gd name="T63" fmla="*/ 52 h 52"/>
                  <a:gd name="T64" fmla="*/ 72 w 86"/>
                  <a:gd name="T65" fmla="*/ 51 h 52"/>
                  <a:gd name="T66" fmla="*/ 71 w 86"/>
                  <a:gd name="T67" fmla="*/ 51 h 52"/>
                  <a:gd name="T68" fmla="*/ 70 w 86"/>
                  <a:gd name="T69" fmla="*/ 47 h 52"/>
                  <a:gd name="T70" fmla="*/ 69 w 86"/>
                  <a:gd name="T71" fmla="*/ 40 h 52"/>
                  <a:gd name="T72" fmla="*/ 67 w 86"/>
                  <a:gd name="T73" fmla="*/ 39 h 52"/>
                  <a:gd name="T74" fmla="*/ 65 w 86"/>
                  <a:gd name="T75" fmla="*/ 36 h 52"/>
                  <a:gd name="T76" fmla="*/ 62 w 86"/>
                  <a:gd name="T77" fmla="*/ 30 h 52"/>
                  <a:gd name="T78" fmla="*/ 57 w 86"/>
                  <a:gd name="T79" fmla="*/ 24 h 52"/>
                  <a:gd name="T80" fmla="*/ 56 w 86"/>
                  <a:gd name="T81" fmla="*/ 39 h 52"/>
                  <a:gd name="T82" fmla="*/ 14 w 86"/>
                  <a:gd name="T83" fmla="*/ 24 h 52"/>
                  <a:gd name="T84" fmla="*/ 13 w 86"/>
                  <a:gd name="T85" fmla="*/ 29 h 52"/>
                  <a:gd name="T86" fmla="*/ 13 w 86"/>
                  <a:gd name="T87" fmla="*/ 43 h 52"/>
                  <a:gd name="T88" fmla="*/ 1 w 86"/>
                  <a:gd name="T89" fmla="*/ 44 h 52"/>
                  <a:gd name="T90" fmla="*/ 0 w 86"/>
                  <a:gd name="T91" fmla="*/ 37 h 52"/>
                  <a:gd name="T92" fmla="*/ 1 w 86"/>
                  <a:gd name="T93" fmla="*/ 27 h 52"/>
                  <a:gd name="T94" fmla="*/ 3 w 86"/>
                  <a:gd name="T95" fmla="*/ 1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6" h="52">
                    <a:moveTo>
                      <a:pt x="6" y="10"/>
                    </a:moveTo>
                    <a:lnTo>
                      <a:pt x="7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12" y="4"/>
                    </a:lnTo>
                    <a:lnTo>
                      <a:pt x="13" y="3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7" y="3"/>
                    </a:lnTo>
                    <a:lnTo>
                      <a:pt x="58" y="3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6"/>
                    </a:lnTo>
                    <a:lnTo>
                      <a:pt x="62" y="7"/>
                    </a:lnTo>
                    <a:lnTo>
                      <a:pt x="63" y="7"/>
                    </a:lnTo>
                    <a:lnTo>
                      <a:pt x="63" y="7"/>
                    </a:lnTo>
                    <a:lnTo>
                      <a:pt x="64" y="9"/>
                    </a:lnTo>
                    <a:lnTo>
                      <a:pt x="66" y="12"/>
                    </a:lnTo>
                    <a:lnTo>
                      <a:pt x="68" y="16"/>
                    </a:lnTo>
                    <a:lnTo>
                      <a:pt x="70" y="20"/>
                    </a:lnTo>
                    <a:lnTo>
                      <a:pt x="73" y="24"/>
                    </a:lnTo>
                    <a:lnTo>
                      <a:pt x="75" y="28"/>
                    </a:lnTo>
                    <a:lnTo>
                      <a:pt x="76" y="33"/>
                    </a:lnTo>
                    <a:lnTo>
                      <a:pt x="78" y="36"/>
                    </a:lnTo>
                    <a:lnTo>
                      <a:pt x="86" y="46"/>
                    </a:lnTo>
                    <a:lnTo>
                      <a:pt x="79" y="51"/>
                    </a:lnTo>
                    <a:lnTo>
                      <a:pt x="75" y="47"/>
                    </a:lnTo>
                    <a:lnTo>
                      <a:pt x="75" y="48"/>
                    </a:lnTo>
                    <a:lnTo>
                      <a:pt x="75" y="49"/>
                    </a:lnTo>
                    <a:lnTo>
                      <a:pt x="74" y="51"/>
                    </a:lnTo>
                    <a:lnTo>
                      <a:pt x="73" y="52"/>
                    </a:lnTo>
                    <a:lnTo>
                      <a:pt x="72" y="52"/>
                    </a:lnTo>
                    <a:lnTo>
                      <a:pt x="72" y="51"/>
                    </a:lnTo>
                    <a:lnTo>
                      <a:pt x="71" y="51"/>
                    </a:lnTo>
                    <a:lnTo>
                      <a:pt x="71" y="51"/>
                    </a:lnTo>
                    <a:lnTo>
                      <a:pt x="71" y="50"/>
                    </a:lnTo>
                    <a:lnTo>
                      <a:pt x="70" y="47"/>
                    </a:lnTo>
                    <a:lnTo>
                      <a:pt x="70" y="44"/>
                    </a:lnTo>
                    <a:lnTo>
                      <a:pt x="69" y="40"/>
                    </a:lnTo>
                    <a:lnTo>
                      <a:pt x="67" y="40"/>
                    </a:lnTo>
                    <a:lnTo>
                      <a:pt x="67" y="39"/>
                    </a:lnTo>
                    <a:lnTo>
                      <a:pt x="67" y="38"/>
                    </a:lnTo>
                    <a:lnTo>
                      <a:pt x="65" y="36"/>
                    </a:lnTo>
                    <a:lnTo>
                      <a:pt x="64" y="33"/>
                    </a:lnTo>
                    <a:lnTo>
                      <a:pt x="62" y="30"/>
                    </a:lnTo>
                    <a:lnTo>
                      <a:pt x="60" y="27"/>
                    </a:lnTo>
                    <a:lnTo>
                      <a:pt x="57" y="24"/>
                    </a:lnTo>
                    <a:lnTo>
                      <a:pt x="54" y="22"/>
                    </a:lnTo>
                    <a:lnTo>
                      <a:pt x="56" y="39"/>
                    </a:lnTo>
                    <a:lnTo>
                      <a:pt x="15" y="43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3" y="29"/>
                    </a:lnTo>
                    <a:lnTo>
                      <a:pt x="12" y="35"/>
                    </a:lnTo>
                    <a:lnTo>
                      <a:pt x="13" y="43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1" y="41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1" y="27"/>
                    </a:lnTo>
                    <a:lnTo>
                      <a:pt x="2" y="21"/>
                    </a:lnTo>
                    <a:lnTo>
                      <a:pt x="3" y="15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12" name="Freeform 274"/>
              <p:cNvSpPr>
                <a:spLocks/>
              </p:cNvSpPr>
              <p:nvPr/>
            </p:nvSpPr>
            <p:spPr bwMode="auto">
              <a:xfrm>
                <a:off x="1009" y="2753"/>
                <a:ext cx="13" cy="11"/>
              </a:xfrm>
              <a:custGeom>
                <a:avLst/>
                <a:gdLst>
                  <a:gd name="T0" fmla="*/ 0 w 13"/>
                  <a:gd name="T1" fmla="*/ 1 h 11"/>
                  <a:gd name="T2" fmla="*/ 1 w 13"/>
                  <a:gd name="T3" fmla="*/ 4 h 11"/>
                  <a:gd name="T4" fmla="*/ 1 w 13"/>
                  <a:gd name="T5" fmla="*/ 7 h 11"/>
                  <a:gd name="T6" fmla="*/ 2 w 13"/>
                  <a:gd name="T7" fmla="*/ 10 h 11"/>
                  <a:gd name="T8" fmla="*/ 3 w 13"/>
                  <a:gd name="T9" fmla="*/ 11 h 11"/>
                  <a:gd name="T10" fmla="*/ 3 w 13"/>
                  <a:gd name="T11" fmla="*/ 10 h 11"/>
                  <a:gd name="T12" fmla="*/ 4 w 13"/>
                  <a:gd name="T13" fmla="*/ 9 h 11"/>
                  <a:gd name="T14" fmla="*/ 4 w 13"/>
                  <a:gd name="T15" fmla="*/ 7 h 11"/>
                  <a:gd name="T16" fmla="*/ 4 w 13"/>
                  <a:gd name="T17" fmla="*/ 6 h 11"/>
                  <a:gd name="T18" fmla="*/ 9 w 13"/>
                  <a:gd name="T19" fmla="*/ 10 h 11"/>
                  <a:gd name="T20" fmla="*/ 13 w 13"/>
                  <a:gd name="T21" fmla="*/ 8 h 11"/>
                  <a:gd name="T22" fmla="*/ 7 w 13"/>
                  <a:gd name="T23" fmla="*/ 0 h 11"/>
                  <a:gd name="T24" fmla="*/ 0 w 13"/>
                  <a:gd name="T2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1">
                    <a:moveTo>
                      <a:pt x="0" y="1"/>
                    </a:moveTo>
                    <a:lnTo>
                      <a:pt x="1" y="4"/>
                    </a:lnTo>
                    <a:lnTo>
                      <a:pt x="1" y="7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9" y="10"/>
                    </a:lnTo>
                    <a:lnTo>
                      <a:pt x="13" y="8"/>
                    </a:lnTo>
                    <a:lnTo>
                      <a:pt x="7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13" name="Freeform 275"/>
              <p:cNvSpPr>
                <a:spLocks/>
              </p:cNvSpPr>
              <p:nvPr/>
            </p:nvSpPr>
            <p:spPr bwMode="auto">
              <a:xfrm>
                <a:off x="942" y="2718"/>
                <a:ext cx="72" cy="40"/>
              </a:xfrm>
              <a:custGeom>
                <a:avLst/>
                <a:gdLst>
                  <a:gd name="T0" fmla="*/ 54 w 72"/>
                  <a:gd name="T1" fmla="*/ 2 h 40"/>
                  <a:gd name="T2" fmla="*/ 52 w 72"/>
                  <a:gd name="T3" fmla="*/ 1 h 40"/>
                  <a:gd name="T4" fmla="*/ 50 w 72"/>
                  <a:gd name="T5" fmla="*/ 1 h 40"/>
                  <a:gd name="T6" fmla="*/ 48 w 72"/>
                  <a:gd name="T7" fmla="*/ 0 h 40"/>
                  <a:gd name="T8" fmla="*/ 41 w 72"/>
                  <a:gd name="T9" fmla="*/ 0 h 40"/>
                  <a:gd name="T10" fmla="*/ 23 w 72"/>
                  <a:gd name="T11" fmla="*/ 0 h 40"/>
                  <a:gd name="T12" fmla="*/ 16 w 72"/>
                  <a:gd name="T13" fmla="*/ 0 h 40"/>
                  <a:gd name="T14" fmla="*/ 13 w 72"/>
                  <a:gd name="T15" fmla="*/ 1 h 40"/>
                  <a:gd name="T16" fmla="*/ 10 w 72"/>
                  <a:gd name="T17" fmla="*/ 3 h 40"/>
                  <a:gd name="T18" fmla="*/ 7 w 72"/>
                  <a:gd name="T19" fmla="*/ 5 h 40"/>
                  <a:gd name="T20" fmla="*/ 3 w 72"/>
                  <a:gd name="T21" fmla="*/ 12 h 40"/>
                  <a:gd name="T22" fmla="*/ 0 w 72"/>
                  <a:gd name="T23" fmla="*/ 23 h 40"/>
                  <a:gd name="T24" fmla="*/ 0 w 72"/>
                  <a:gd name="T25" fmla="*/ 33 h 40"/>
                  <a:gd name="T26" fmla="*/ 1 w 72"/>
                  <a:gd name="T27" fmla="*/ 39 h 40"/>
                  <a:gd name="T28" fmla="*/ 7 w 72"/>
                  <a:gd name="T29" fmla="*/ 39 h 40"/>
                  <a:gd name="T30" fmla="*/ 8 w 72"/>
                  <a:gd name="T31" fmla="*/ 26 h 40"/>
                  <a:gd name="T32" fmla="*/ 10 w 72"/>
                  <a:gd name="T33" fmla="*/ 19 h 40"/>
                  <a:gd name="T34" fmla="*/ 12 w 72"/>
                  <a:gd name="T35" fmla="*/ 17 h 40"/>
                  <a:gd name="T36" fmla="*/ 13 w 72"/>
                  <a:gd name="T37" fmla="*/ 16 h 40"/>
                  <a:gd name="T38" fmla="*/ 15 w 72"/>
                  <a:gd name="T39" fmla="*/ 38 h 40"/>
                  <a:gd name="T40" fmla="*/ 18 w 72"/>
                  <a:gd name="T41" fmla="*/ 38 h 40"/>
                  <a:gd name="T42" fmla="*/ 23 w 72"/>
                  <a:gd name="T43" fmla="*/ 37 h 40"/>
                  <a:gd name="T44" fmla="*/ 30 w 72"/>
                  <a:gd name="T45" fmla="*/ 37 h 40"/>
                  <a:gd name="T46" fmla="*/ 36 w 72"/>
                  <a:gd name="T47" fmla="*/ 36 h 40"/>
                  <a:gd name="T48" fmla="*/ 42 w 72"/>
                  <a:gd name="T49" fmla="*/ 36 h 40"/>
                  <a:gd name="T50" fmla="*/ 47 w 72"/>
                  <a:gd name="T51" fmla="*/ 35 h 40"/>
                  <a:gd name="T52" fmla="*/ 50 w 72"/>
                  <a:gd name="T53" fmla="*/ 35 h 40"/>
                  <a:gd name="T54" fmla="*/ 48 w 72"/>
                  <a:gd name="T55" fmla="*/ 15 h 40"/>
                  <a:gd name="T56" fmla="*/ 50 w 72"/>
                  <a:gd name="T57" fmla="*/ 16 h 40"/>
                  <a:gd name="T58" fmla="*/ 55 w 72"/>
                  <a:gd name="T59" fmla="*/ 19 h 40"/>
                  <a:gd name="T60" fmla="*/ 60 w 72"/>
                  <a:gd name="T61" fmla="*/ 25 h 40"/>
                  <a:gd name="T62" fmla="*/ 65 w 72"/>
                  <a:gd name="T63" fmla="*/ 34 h 40"/>
                  <a:gd name="T64" fmla="*/ 69 w 72"/>
                  <a:gd name="T65" fmla="*/ 25 h 40"/>
                  <a:gd name="T66" fmla="*/ 63 w 72"/>
                  <a:gd name="T67" fmla="*/ 13 h 40"/>
                  <a:gd name="T68" fmla="*/ 58 w 72"/>
                  <a:gd name="T69" fmla="*/ 6 h 40"/>
                  <a:gd name="T70" fmla="*/ 55 w 72"/>
                  <a:gd name="T71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2" h="40">
                    <a:moveTo>
                      <a:pt x="54" y="2"/>
                    </a:moveTo>
                    <a:lnTo>
                      <a:pt x="54" y="2"/>
                    </a:lnTo>
                    <a:lnTo>
                      <a:pt x="53" y="2"/>
                    </a:lnTo>
                    <a:lnTo>
                      <a:pt x="52" y="1"/>
                    </a:lnTo>
                    <a:lnTo>
                      <a:pt x="51" y="1"/>
                    </a:lnTo>
                    <a:lnTo>
                      <a:pt x="50" y="1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1" y="0"/>
                    </a:lnTo>
                    <a:lnTo>
                      <a:pt x="34" y="19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3" y="12"/>
                    </a:lnTo>
                    <a:lnTo>
                      <a:pt x="1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37"/>
                    </a:lnTo>
                    <a:lnTo>
                      <a:pt x="1" y="39"/>
                    </a:lnTo>
                    <a:lnTo>
                      <a:pt x="1" y="40"/>
                    </a:lnTo>
                    <a:lnTo>
                      <a:pt x="7" y="39"/>
                    </a:lnTo>
                    <a:lnTo>
                      <a:pt x="7" y="32"/>
                    </a:lnTo>
                    <a:lnTo>
                      <a:pt x="8" y="26"/>
                    </a:lnTo>
                    <a:lnTo>
                      <a:pt x="9" y="22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2" y="17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4" y="38"/>
                    </a:lnTo>
                    <a:lnTo>
                      <a:pt x="15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3" y="37"/>
                    </a:lnTo>
                    <a:lnTo>
                      <a:pt x="27" y="37"/>
                    </a:lnTo>
                    <a:lnTo>
                      <a:pt x="30" y="37"/>
                    </a:lnTo>
                    <a:lnTo>
                      <a:pt x="33" y="37"/>
                    </a:lnTo>
                    <a:lnTo>
                      <a:pt x="36" y="36"/>
                    </a:lnTo>
                    <a:lnTo>
                      <a:pt x="39" y="36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7" y="35"/>
                    </a:lnTo>
                    <a:lnTo>
                      <a:pt x="49" y="35"/>
                    </a:lnTo>
                    <a:lnTo>
                      <a:pt x="50" y="35"/>
                    </a:lnTo>
                    <a:lnTo>
                      <a:pt x="50" y="35"/>
                    </a:lnTo>
                    <a:lnTo>
                      <a:pt x="48" y="15"/>
                    </a:lnTo>
                    <a:lnTo>
                      <a:pt x="49" y="16"/>
                    </a:lnTo>
                    <a:lnTo>
                      <a:pt x="50" y="16"/>
                    </a:lnTo>
                    <a:lnTo>
                      <a:pt x="52" y="17"/>
                    </a:lnTo>
                    <a:lnTo>
                      <a:pt x="55" y="19"/>
                    </a:lnTo>
                    <a:lnTo>
                      <a:pt x="58" y="21"/>
                    </a:lnTo>
                    <a:lnTo>
                      <a:pt x="60" y="25"/>
                    </a:lnTo>
                    <a:lnTo>
                      <a:pt x="63" y="29"/>
                    </a:lnTo>
                    <a:lnTo>
                      <a:pt x="65" y="34"/>
                    </a:lnTo>
                    <a:lnTo>
                      <a:pt x="72" y="33"/>
                    </a:lnTo>
                    <a:lnTo>
                      <a:pt x="69" y="25"/>
                    </a:lnTo>
                    <a:lnTo>
                      <a:pt x="66" y="18"/>
                    </a:lnTo>
                    <a:lnTo>
                      <a:pt x="63" y="13"/>
                    </a:lnTo>
                    <a:lnTo>
                      <a:pt x="60" y="9"/>
                    </a:lnTo>
                    <a:lnTo>
                      <a:pt x="58" y="6"/>
                    </a:lnTo>
                    <a:lnTo>
                      <a:pt x="56" y="4"/>
                    </a:lnTo>
                    <a:lnTo>
                      <a:pt x="55" y="3"/>
                    </a:lnTo>
                    <a:lnTo>
                      <a:pt x="54" y="2"/>
                    </a:lnTo>
                    <a:close/>
                  </a:path>
                </a:pathLst>
              </a:custGeom>
              <a:solidFill>
                <a:srgbClr val="59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14" name="Freeform 276"/>
              <p:cNvSpPr>
                <a:spLocks/>
              </p:cNvSpPr>
              <p:nvPr/>
            </p:nvSpPr>
            <p:spPr bwMode="auto">
              <a:xfrm>
                <a:off x="959" y="2717"/>
                <a:ext cx="29" cy="20"/>
              </a:xfrm>
              <a:custGeom>
                <a:avLst/>
                <a:gdLst>
                  <a:gd name="T0" fmla="*/ 4 w 29"/>
                  <a:gd name="T1" fmla="*/ 6 h 20"/>
                  <a:gd name="T2" fmla="*/ 0 w 29"/>
                  <a:gd name="T3" fmla="*/ 4 h 20"/>
                  <a:gd name="T4" fmla="*/ 3 w 29"/>
                  <a:gd name="T5" fmla="*/ 0 h 20"/>
                  <a:gd name="T6" fmla="*/ 5 w 29"/>
                  <a:gd name="T7" fmla="*/ 0 h 20"/>
                  <a:gd name="T8" fmla="*/ 3 w 29"/>
                  <a:gd name="T9" fmla="*/ 3 h 20"/>
                  <a:gd name="T10" fmla="*/ 6 w 29"/>
                  <a:gd name="T11" fmla="*/ 6 h 20"/>
                  <a:gd name="T12" fmla="*/ 6 w 29"/>
                  <a:gd name="T13" fmla="*/ 6 h 20"/>
                  <a:gd name="T14" fmla="*/ 5 w 29"/>
                  <a:gd name="T15" fmla="*/ 7 h 20"/>
                  <a:gd name="T16" fmla="*/ 4 w 29"/>
                  <a:gd name="T17" fmla="*/ 8 h 20"/>
                  <a:gd name="T18" fmla="*/ 4 w 29"/>
                  <a:gd name="T19" fmla="*/ 9 h 20"/>
                  <a:gd name="T20" fmla="*/ 16 w 29"/>
                  <a:gd name="T21" fmla="*/ 17 h 20"/>
                  <a:gd name="T22" fmla="*/ 26 w 29"/>
                  <a:gd name="T23" fmla="*/ 8 h 20"/>
                  <a:gd name="T24" fmla="*/ 24 w 29"/>
                  <a:gd name="T25" fmla="*/ 6 h 20"/>
                  <a:gd name="T26" fmla="*/ 27 w 29"/>
                  <a:gd name="T27" fmla="*/ 3 h 20"/>
                  <a:gd name="T28" fmla="*/ 25 w 29"/>
                  <a:gd name="T29" fmla="*/ 0 h 20"/>
                  <a:gd name="T30" fmla="*/ 27 w 29"/>
                  <a:gd name="T31" fmla="*/ 0 h 20"/>
                  <a:gd name="T32" fmla="*/ 29 w 29"/>
                  <a:gd name="T33" fmla="*/ 4 h 20"/>
                  <a:gd name="T34" fmla="*/ 26 w 29"/>
                  <a:gd name="T35" fmla="*/ 6 h 20"/>
                  <a:gd name="T36" fmla="*/ 28 w 29"/>
                  <a:gd name="T37" fmla="*/ 9 h 20"/>
                  <a:gd name="T38" fmla="*/ 17 w 29"/>
                  <a:gd name="T39" fmla="*/ 20 h 20"/>
                  <a:gd name="T40" fmla="*/ 1 w 29"/>
                  <a:gd name="T41" fmla="*/ 9 h 20"/>
                  <a:gd name="T42" fmla="*/ 4 w 29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" h="20">
                    <a:moveTo>
                      <a:pt x="4" y="6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16" y="17"/>
                    </a:lnTo>
                    <a:lnTo>
                      <a:pt x="26" y="8"/>
                    </a:lnTo>
                    <a:lnTo>
                      <a:pt x="24" y="6"/>
                    </a:lnTo>
                    <a:lnTo>
                      <a:pt x="27" y="3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4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17" y="20"/>
                    </a:lnTo>
                    <a:lnTo>
                      <a:pt x="1" y="9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15" name="Freeform 277"/>
              <p:cNvSpPr>
                <a:spLocks/>
              </p:cNvSpPr>
              <p:nvPr/>
            </p:nvSpPr>
            <p:spPr bwMode="auto">
              <a:xfrm>
                <a:off x="967" y="2718"/>
                <a:ext cx="14" cy="15"/>
              </a:xfrm>
              <a:custGeom>
                <a:avLst/>
                <a:gdLst>
                  <a:gd name="T0" fmla="*/ 14 w 14"/>
                  <a:gd name="T1" fmla="*/ 0 h 15"/>
                  <a:gd name="T2" fmla="*/ 0 w 14"/>
                  <a:gd name="T3" fmla="*/ 0 h 15"/>
                  <a:gd name="T4" fmla="*/ 8 w 14"/>
                  <a:gd name="T5" fmla="*/ 15 h 15"/>
                  <a:gd name="T6" fmla="*/ 14 w 14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5">
                    <a:moveTo>
                      <a:pt x="14" y="0"/>
                    </a:moveTo>
                    <a:lnTo>
                      <a:pt x="0" y="0"/>
                    </a:lnTo>
                    <a:lnTo>
                      <a:pt x="8" y="1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16" name="Freeform 278"/>
              <p:cNvSpPr>
                <a:spLocks/>
              </p:cNvSpPr>
              <p:nvPr/>
            </p:nvSpPr>
            <p:spPr bwMode="auto">
              <a:xfrm>
                <a:off x="971" y="2716"/>
                <a:ext cx="7" cy="18"/>
              </a:xfrm>
              <a:custGeom>
                <a:avLst/>
                <a:gdLst>
                  <a:gd name="T0" fmla="*/ 4 w 7"/>
                  <a:gd name="T1" fmla="*/ 18 h 18"/>
                  <a:gd name="T2" fmla="*/ 0 w 7"/>
                  <a:gd name="T3" fmla="*/ 11 h 18"/>
                  <a:gd name="T4" fmla="*/ 2 w 7"/>
                  <a:gd name="T5" fmla="*/ 4 h 18"/>
                  <a:gd name="T6" fmla="*/ 2 w 7"/>
                  <a:gd name="T7" fmla="*/ 4 h 18"/>
                  <a:gd name="T8" fmla="*/ 2 w 7"/>
                  <a:gd name="T9" fmla="*/ 4 h 18"/>
                  <a:gd name="T10" fmla="*/ 1 w 7"/>
                  <a:gd name="T11" fmla="*/ 3 h 18"/>
                  <a:gd name="T12" fmla="*/ 1 w 7"/>
                  <a:gd name="T13" fmla="*/ 2 h 18"/>
                  <a:gd name="T14" fmla="*/ 1 w 7"/>
                  <a:gd name="T15" fmla="*/ 2 h 18"/>
                  <a:gd name="T16" fmla="*/ 2 w 7"/>
                  <a:gd name="T17" fmla="*/ 1 h 18"/>
                  <a:gd name="T18" fmla="*/ 3 w 7"/>
                  <a:gd name="T19" fmla="*/ 0 h 18"/>
                  <a:gd name="T20" fmla="*/ 3 w 7"/>
                  <a:gd name="T21" fmla="*/ 0 h 18"/>
                  <a:gd name="T22" fmla="*/ 4 w 7"/>
                  <a:gd name="T23" fmla="*/ 0 h 18"/>
                  <a:gd name="T24" fmla="*/ 5 w 7"/>
                  <a:gd name="T25" fmla="*/ 1 h 18"/>
                  <a:gd name="T26" fmla="*/ 5 w 7"/>
                  <a:gd name="T27" fmla="*/ 2 h 18"/>
                  <a:gd name="T28" fmla="*/ 6 w 7"/>
                  <a:gd name="T29" fmla="*/ 2 h 18"/>
                  <a:gd name="T30" fmla="*/ 5 w 7"/>
                  <a:gd name="T31" fmla="*/ 3 h 18"/>
                  <a:gd name="T32" fmla="*/ 5 w 7"/>
                  <a:gd name="T33" fmla="*/ 4 h 18"/>
                  <a:gd name="T34" fmla="*/ 5 w 7"/>
                  <a:gd name="T35" fmla="*/ 4 h 18"/>
                  <a:gd name="T36" fmla="*/ 5 w 7"/>
                  <a:gd name="T37" fmla="*/ 4 h 18"/>
                  <a:gd name="T38" fmla="*/ 7 w 7"/>
                  <a:gd name="T39" fmla="*/ 11 h 18"/>
                  <a:gd name="T40" fmla="*/ 4 w 7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8">
                    <a:moveTo>
                      <a:pt x="4" y="18"/>
                    </a:moveTo>
                    <a:lnTo>
                      <a:pt x="0" y="11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11"/>
                    </a:lnTo>
                    <a:lnTo>
                      <a:pt x="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17" name="Freeform 279"/>
              <p:cNvSpPr>
                <a:spLocks/>
              </p:cNvSpPr>
              <p:nvPr/>
            </p:nvSpPr>
            <p:spPr bwMode="auto">
              <a:xfrm>
                <a:off x="974" y="2740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3 w 4"/>
                  <a:gd name="T5" fmla="*/ 3 h 4"/>
                  <a:gd name="T6" fmla="*/ 3 w 4"/>
                  <a:gd name="T7" fmla="*/ 3 h 4"/>
                  <a:gd name="T8" fmla="*/ 4 w 4"/>
                  <a:gd name="T9" fmla="*/ 2 h 4"/>
                  <a:gd name="T10" fmla="*/ 3 w 4"/>
                  <a:gd name="T11" fmla="*/ 1 h 4"/>
                  <a:gd name="T12" fmla="*/ 3 w 4"/>
                  <a:gd name="T13" fmla="*/ 1 h 4"/>
                  <a:gd name="T14" fmla="*/ 2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1 w 4"/>
                  <a:gd name="T21" fmla="*/ 1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1 w 4"/>
                  <a:gd name="T29" fmla="*/ 3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18" name="Freeform 280"/>
              <p:cNvSpPr>
                <a:spLocks/>
              </p:cNvSpPr>
              <p:nvPr/>
            </p:nvSpPr>
            <p:spPr bwMode="auto">
              <a:xfrm>
                <a:off x="974" y="2747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3 w 4"/>
                  <a:gd name="T5" fmla="*/ 3 h 4"/>
                  <a:gd name="T6" fmla="*/ 3 w 4"/>
                  <a:gd name="T7" fmla="*/ 3 h 4"/>
                  <a:gd name="T8" fmla="*/ 4 w 4"/>
                  <a:gd name="T9" fmla="*/ 2 h 4"/>
                  <a:gd name="T10" fmla="*/ 3 w 4"/>
                  <a:gd name="T11" fmla="*/ 1 h 4"/>
                  <a:gd name="T12" fmla="*/ 3 w 4"/>
                  <a:gd name="T13" fmla="*/ 1 h 4"/>
                  <a:gd name="T14" fmla="*/ 2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1 w 4"/>
                  <a:gd name="T21" fmla="*/ 1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1 w 4"/>
                  <a:gd name="T29" fmla="*/ 3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19" name="Freeform 281"/>
              <p:cNvSpPr>
                <a:spLocks/>
              </p:cNvSpPr>
              <p:nvPr/>
            </p:nvSpPr>
            <p:spPr bwMode="auto">
              <a:xfrm>
                <a:off x="978" y="2681"/>
                <a:ext cx="10" cy="14"/>
              </a:xfrm>
              <a:custGeom>
                <a:avLst/>
                <a:gdLst>
                  <a:gd name="T0" fmla="*/ 8 w 10"/>
                  <a:gd name="T1" fmla="*/ 12 h 14"/>
                  <a:gd name="T2" fmla="*/ 4 w 10"/>
                  <a:gd name="T3" fmla="*/ 4 h 14"/>
                  <a:gd name="T4" fmla="*/ 4 w 10"/>
                  <a:gd name="T5" fmla="*/ 0 h 14"/>
                  <a:gd name="T6" fmla="*/ 10 w 10"/>
                  <a:gd name="T7" fmla="*/ 14 h 14"/>
                  <a:gd name="T8" fmla="*/ 0 w 10"/>
                  <a:gd name="T9" fmla="*/ 13 h 14"/>
                  <a:gd name="T10" fmla="*/ 0 w 10"/>
                  <a:gd name="T11" fmla="*/ 12 h 14"/>
                  <a:gd name="T12" fmla="*/ 8 w 10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8" y="12"/>
                    </a:moveTo>
                    <a:lnTo>
                      <a:pt x="4" y="4"/>
                    </a:lnTo>
                    <a:lnTo>
                      <a:pt x="4" y="0"/>
                    </a:lnTo>
                    <a:lnTo>
                      <a:pt x="10" y="14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20" name="Freeform 282"/>
              <p:cNvSpPr>
                <a:spLocks/>
              </p:cNvSpPr>
              <p:nvPr/>
            </p:nvSpPr>
            <p:spPr bwMode="auto">
              <a:xfrm>
                <a:off x="987" y="2682"/>
                <a:ext cx="3" cy="5"/>
              </a:xfrm>
              <a:custGeom>
                <a:avLst/>
                <a:gdLst>
                  <a:gd name="T0" fmla="*/ 0 w 3"/>
                  <a:gd name="T1" fmla="*/ 5 h 5"/>
                  <a:gd name="T2" fmla="*/ 0 w 3"/>
                  <a:gd name="T3" fmla="*/ 5 h 5"/>
                  <a:gd name="T4" fmla="*/ 0 w 3"/>
                  <a:gd name="T5" fmla="*/ 4 h 5"/>
                  <a:gd name="T6" fmla="*/ 0 w 3"/>
                  <a:gd name="T7" fmla="*/ 3 h 5"/>
                  <a:gd name="T8" fmla="*/ 0 w 3"/>
                  <a:gd name="T9" fmla="*/ 2 h 5"/>
                  <a:gd name="T10" fmla="*/ 0 w 3"/>
                  <a:gd name="T11" fmla="*/ 1 h 5"/>
                  <a:gd name="T12" fmla="*/ 1 w 3"/>
                  <a:gd name="T13" fmla="*/ 0 h 5"/>
                  <a:gd name="T14" fmla="*/ 2 w 3"/>
                  <a:gd name="T15" fmla="*/ 0 h 5"/>
                  <a:gd name="T16" fmla="*/ 3 w 3"/>
                  <a:gd name="T17" fmla="*/ 0 h 5"/>
                  <a:gd name="T18" fmla="*/ 3 w 3"/>
                  <a:gd name="T19" fmla="*/ 0 h 5"/>
                  <a:gd name="T20" fmla="*/ 3 w 3"/>
                  <a:gd name="T21" fmla="*/ 1 h 5"/>
                  <a:gd name="T22" fmla="*/ 3 w 3"/>
                  <a:gd name="T23" fmla="*/ 2 h 5"/>
                  <a:gd name="T24" fmla="*/ 3 w 3"/>
                  <a:gd name="T25" fmla="*/ 3 h 5"/>
                  <a:gd name="T26" fmla="*/ 2 w 3"/>
                  <a:gd name="T27" fmla="*/ 4 h 5"/>
                  <a:gd name="T28" fmla="*/ 2 w 3"/>
                  <a:gd name="T29" fmla="*/ 5 h 5"/>
                  <a:gd name="T30" fmla="*/ 1 w 3"/>
                  <a:gd name="T31" fmla="*/ 5 h 5"/>
                  <a:gd name="T32" fmla="*/ 0 w 3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21" name="Freeform 283"/>
              <p:cNvSpPr>
                <a:spLocks/>
              </p:cNvSpPr>
              <p:nvPr/>
            </p:nvSpPr>
            <p:spPr bwMode="auto">
              <a:xfrm>
                <a:off x="975" y="2680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1 w 4"/>
                  <a:gd name="T3" fmla="*/ 5 h 6"/>
                  <a:gd name="T4" fmla="*/ 0 w 4"/>
                  <a:gd name="T5" fmla="*/ 4 h 6"/>
                  <a:gd name="T6" fmla="*/ 0 w 4"/>
                  <a:gd name="T7" fmla="*/ 3 h 6"/>
                  <a:gd name="T8" fmla="*/ 1 w 4"/>
                  <a:gd name="T9" fmla="*/ 2 h 6"/>
                  <a:gd name="T10" fmla="*/ 1 w 4"/>
                  <a:gd name="T11" fmla="*/ 1 h 6"/>
                  <a:gd name="T12" fmla="*/ 2 w 4"/>
                  <a:gd name="T13" fmla="*/ 0 h 6"/>
                  <a:gd name="T14" fmla="*/ 3 w 4"/>
                  <a:gd name="T15" fmla="*/ 0 h 6"/>
                  <a:gd name="T16" fmla="*/ 3 w 4"/>
                  <a:gd name="T17" fmla="*/ 0 h 6"/>
                  <a:gd name="T18" fmla="*/ 4 w 4"/>
                  <a:gd name="T19" fmla="*/ 0 h 6"/>
                  <a:gd name="T20" fmla="*/ 4 w 4"/>
                  <a:gd name="T21" fmla="*/ 1 h 6"/>
                  <a:gd name="T22" fmla="*/ 4 w 4"/>
                  <a:gd name="T23" fmla="*/ 2 h 6"/>
                  <a:gd name="T24" fmla="*/ 4 w 4"/>
                  <a:gd name="T25" fmla="*/ 3 h 6"/>
                  <a:gd name="T26" fmla="*/ 3 w 4"/>
                  <a:gd name="T27" fmla="*/ 4 h 6"/>
                  <a:gd name="T28" fmla="*/ 3 w 4"/>
                  <a:gd name="T29" fmla="*/ 5 h 6"/>
                  <a:gd name="T30" fmla="*/ 2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1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22" name="Freeform 284"/>
              <p:cNvSpPr>
                <a:spLocks/>
              </p:cNvSpPr>
              <p:nvPr/>
            </p:nvSpPr>
            <p:spPr bwMode="auto">
              <a:xfrm>
                <a:off x="1085" y="2681"/>
                <a:ext cx="10" cy="14"/>
              </a:xfrm>
              <a:custGeom>
                <a:avLst/>
                <a:gdLst>
                  <a:gd name="T0" fmla="*/ 2 w 10"/>
                  <a:gd name="T1" fmla="*/ 12 h 14"/>
                  <a:gd name="T2" fmla="*/ 7 w 10"/>
                  <a:gd name="T3" fmla="*/ 3 h 14"/>
                  <a:gd name="T4" fmla="*/ 7 w 10"/>
                  <a:gd name="T5" fmla="*/ 0 h 14"/>
                  <a:gd name="T6" fmla="*/ 0 w 10"/>
                  <a:gd name="T7" fmla="*/ 14 h 14"/>
                  <a:gd name="T8" fmla="*/ 10 w 10"/>
                  <a:gd name="T9" fmla="*/ 14 h 14"/>
                  <a:gd name="T10" fmla="*/ 10 w 10"/>
                  <a:gd name="T11" fmla="*/ 12 h 14"/>
                  <a:gd name="T12" fmla="*/ 2 w 10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2" y="12"/>
                    </a:moveTo>
                    <a:lnTo>
                      <a:pt x="7" y="3"/>
                    </a:lnTo>
                    <a:lnTo>
                      <a:pt x="7" y="0"/>
                    </a:lnTo>
                    <a:lnTo>
                      <a:pt x="0" y="14"/>
                    </a:lnTo>
                    <a:lnTo>
                      <a:pt x="10" y="14"/>
                    </a:lnTo>
                    <a:lnTo>
                      <a:pt x="10" y="12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23" name="Freeform 285"/>
              <p:cNvSpPr>
                <a:spLocks/>
              </p:cNvSpPr>
              <p:nvPr/>
            </p:nvSpPr>
            <p:spPr bwMode="auto">
              <a:xfrm>
                <a:off x="1083" y="2681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2 w 4"/>
                  <a:gd name="T3" fmla="*/ 5 h 5"/>
                  <a:gd name="T4" fmla="*/ 3 w 4"/>
                  <a:gd name="T5" fmla="*/ 5 h 5"/>
                  <a:gd name="T6" fmla="*/ 3 w 4"/>
                  <a:gd name="T7" fmla="*/ 4 h 5"/>
                  <a:gd name="T8" fmla="*/ 4 w 4"/>
                  <a:gd name="T9" fmla="*/ 3 h 5"/>
                  <a:gd name="T10" fmla="*/ 4 w 4"/>
                  <a:gd name="T11" fmla="*/ 2 h 5"/>
                  <a:gd name="T12" fmla="*/ 3 w 4"/>
                  <a:gd name="T13" fmla="*/ 1 h 5"/>
                  <a:gd name="T14" fmla="*/ 3 w 4"/>
                  <a:gd name="T15" fmla="*/ 0 h 5"/>
                  <a:gd name="T16" fmla="*/ 2 w 4"/>
                  <a:gd name="T17" fmla="*/ 0 h 5"/>
                  <a:gd name="T18" fmla="*/ 2 w 4"/>
                  <a:gd name="T19" fmla="*/ 0 h 5"/>
                  <a:gd name="T20" fmla="*/ 1 w 4"/>
                  <a:gd name="T21" fmla="*/ 0 h 5"/>
                  <a:gd name="T22" fmla="*/ 1 w 4"/>
                  <a:gd name="T23" fmla="*/ 1 h 5"/>
                  <a:gd name="T24" fmla="*/ 0 w 4"/>
                  <a:gd name="T25" fmla="*/ 2 h 5"/>
                  <a:gd name="T26" fmla="*/ 0 w 4"/>
                  <a:gd name="T27" fmla="*/ 3 h 5"/>
                  <a:gd name="T28" fmla="*/ 1 w 4"/>
                  <a:gd name="T29" fmla="*/ 4 h 5"/>
                  <a:gd name="T30" fmla="*/ 1 w 4"/>
                  <a:gd name="T31" fmla="*/ 5 h 5"/>
                  <a:gd name="T32" fmla="*/ 2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24" name="Freeform 286"/>
              <p:cNvSpPr>
                <a:spLocks/>
              </p:cNvSpPr>
              <p:nvPr/>
            </p:nvSpPr>
            <p:spPr bwMode="auto">
              <a:xfrm>
                <a:off x="1096" y="2681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2 w 4"/>
                  <a:gd name="T3" fmla="*/ 6 h 6"/>
                  <a:gd name="T4" fmla="*/ 3 w 4"/>
                  <a:gd name="T5" fmla="*/ 5 h 6"/>
                  <a:gd name="T6" fmla="*/ 3 w 4"/>
                  <a:gd name="T7" fmla="*/ 4 h 6"/>
                  <a:gd name="T8" fmla="*/ 4 w 4"/>
                  <a:gd name="T9" fmla="*/ 3 h 6"/>
                  <a:gd name="T10" fmla="*/ 4 w 4"/>
                  <a:gd name="T11" fmla="*/ 2 h 6"/>
                  <a:gd name="T12" fmla="*/ 3 w 4"/>
                  <a:gd name="T13" fmla="*/ 1 h 6"/>
                  <a:gd name="T14" fmla="*/ 3 w 4"/>
                  <a:gd name="T15" fmla="*/ 0 h 6"/>
                  <a:gd name="T16" fmla="*/ 2 w 4"/>
                  <a:gd name="T17" fmla="*/ 0 h 6"/>
                  <a:gd name="T18" fmla="*/ 1 w 4"/>
                  <a:gd name="T19" fmla="*/ 0 h 6"/>
                  <a:gd name="T20" fmla="*/ 1 w 4"/>
                  <a:gd name="T21" fmla="*/ 0 h 6"/>
                  <a:gd name="T22" fmla="*/ 0 w 4"/>
                  <a:gd name="T23" fmla="*/ 1 h 6"/>
                  <a:gd name="T24" fmla="*/ 0 w 4"/>
                  <a:gd name="T25" fmla="*/ 3 h 6"/>
                  <a:gd name="T26" fmla="*/ 0 w 4"/>
                  <a:gd name="T27" fmla="*/ 4 h 6"/>
                  <a:gd name="T28" fmla="*/ 0 w 4"/>
                  <a:gd name="T29" fmla="*/ 5 h 6"/>
                  <a:gd name="T30" fmla="*/ 1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2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317" name="Group 341"/>
            <p:cNvGrpSpPr>
              <a:grpSpLocks/>
            </p:cNvGrpSpPr>
            <p:nvPr/>
          </p:nvGrpSpPr>
          <p:grpSpPr bwMode="auto">
            <a:xfrm>
              <a:off x="1028462" y="3388662"/>
              <a:ext cx="267777" cy="243205"/>
              <a:chOff x="1221" y="2648"/>
              <a:chExt cx="191" cy="171"/>
            </a:xfrm>
          </p:grpSpPr>
          <p:sp>
            <p:nvSpPr>
              <p:cNvPr id="325" name="Freeform 288"/>
              <p:cNvSpPr>
                <a:spLocks/>
              </p:cNvSpPr>
              <p:nvPr/>
            </p:nvSpPr>
            <p:spPr bwMode="auto">
              <a:xfrm>
                <a:off x="1384" y="2689"/>
                <a:ext cx="15" cy="17"/>
              </a:xfrm>
              <a:custGeom>
                <a:avLst/>
                <a:gdLst>
                  <a:gd name="T0" fmla="*/ 8 w 15"/>
                  <a:gd name="T1" fmla="*/ 17 h 17"/>
                  <a:gd name="T2" fmla="*/ 9 w 15"/>
                  <a:gd name="T3" fmla="*/ 17 h 17"/>
                  <a:gd name="T4" fmla="*/ 11 w 15"/>
                  <a:gd name="T5" fmla="*/ 16 h 17"/>
                  <a:gd name="T6" fmla="*/ 12 w 15"/>
                  <a:gd name="T7" fmla="*/ 16 h 17"/>
                  <a:gd name="T8" fmla="*/ 13 w 15"/>
                  <a:gd name="T9" fmla="*/ 14 h 17"/>
                  <a:gd name="T10" fmla="*/ 14 w 15"/>
                  <a:gd name="T11" fmla="*/ 13 h 17"/>
                  <a:gd name="T12" fmla="*/ 15 w 15"/>
                  <a:gd name="T13" fmla="*/ 12 h 17"/>
                  <a:gd name="T14" fmla="*/ 15 w 15"/>
                  <a:gd name="T15" fmla="*/ 10 h 17"/>
                  <a:gd name="T16" fmla="*/ 15 w 15"/>
                  <a:gd name="T17" fmla="*/ 8 h 17"/>
                  <a:gd name="T18" fmla="*/ 15 w 15"/>
                  <a:gd name="T19" fmla="*/ 7 h 17"/>
                  <a:gd name="T20" fmla="*/ 15 w 15"/>
                  <a:gd name="T21" fmla="*/ 5 h 17"/>
                  <a:gd name="T22" fmla="*/ 14 w 15"/>
                  <a:gd name="T23" fmla="*/ 4 h 17"/>
                  <a:gd name="T24" fmla="*/ 13 w 15"/>
                  <a:gd name="T25" fmla="*/ 3 h 17"/>
                  <a:gd name="T26" fmla="*/ 12 w 15"/>
                  <a:gd name="T27" fmla="*/ 2 h 17"/>
                  <a:gd name="T28" fmla="*/ 11 w 15"/>
                  <a:gd name="T29" fmla="*/ 1 h 17"/>
                  <a:gd name="T30" fmla="*/ 9 w 15"/>
                  <a:gd name="T31" fmla="*/ 0 h 17"/>
                  <a:gd name="T32" fmla="*/ 8 w 15"/>
                  <a:gd name="T33" fmla="*/ 0 h 17"/>
                  <a:gd name="T34" fmla="*/ 6 w 15"/>
                  <a:gd name="T35" fmla="*/ 0 h 17"/>
                  <a:gd name="T36" fmla="*/ 4 w 15"/>
                  <a:gd name="T37" fmla="*/ 1 h 17"/>
                  <a:gd name="T38" fmla="*/ 3 w 15"/>
                  <a:gd name="T39" fmla="*/ 2 h 17"/>
                  <a:gd name="T40" fmla="*/ 2 w 15"/>
                  <a:gd name="T41" fmla="*/ 3 h 17"/>
                  <a:gd name="T42" fmla="*/ 1 w 15"/>
                  <a:gd name="T43" fmla="*/ 4 h 17"/>
                  <a:gd name="T44" fmla="*/ 0 w 15"/>
                  <a:gd name="T45" fmla="*/ 5 h 17"/>
                  <a:gd name="T46" fmla="*/ 0 w 15"/>
                  <a:gd name="T47" fmla="*/ 7 h 17"/>
                  <a:gd name="T48" fmla="*/ 0 w 15"/>
                  <a:gd name="T49" fmla="*/ 8 h 17"/>
                  <a:gd name="T50" fmla="*/ 0 w 15"/>
                  <a:gd name="T51" fmla="*/ 10 h 17"/>
                  <a:gd name="T52" fmla="*/ 0 w 15"/>
                  <a:gd name="T53" fmla="*/ 12 h 17"/>
                  <a:gd name="T54" fmla="*/ 1 w 15"/>
                  <a:gd name="T55" fmla="*/ 13 h 17"/>
                  <a:gd name="T56" fmla="*/ 2 w 15"/>
                  <a:gd name="T57" fmla="*/ 14 h 17"/>
                  <a:gd name="T58" fmla="*/ 3 w 15"/>
                  <a:gd name="T59" fmla="*/ 16 h 17"/>
                  <a:gd name="T60" fmla="*/ 4 w 15"/>
                  <a:gd name="T61" fmla="*/ 16 h 17"/>
                  <a:gd name="T62" fmla="*/ 6 w 15"/>
                  <a:gd name="T63" fmla="*/ 17 h 17"/>
                  <a:gd name="T64" fmla="*/ 8 w 15"/>
                  <a:gd name="T6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7">
                    <a:moveTo>
                      <a:pt x="8" y="17"/>
                    </a:moveTo>
                    <a:lnTo>
                      <a:pt x="9" y="17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13" y="14"/>
                    </a:lnTo>
                    <a:lnTo>
                      <a:pt x="14" y="13"/>
                    </a:lnTo>
                    <a:lnTo>
                      <a:pt x="15" y="12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5" y="7"/>
                    </a:lnTo>
                    <a:lnTo>
                      <a:pt x="15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3" y="16"/>
                    </a:lnTo>
                    <a:lnTo>
                      <a:pt x="4" y="16"/>
                    </a:lnTo>
                    <a:lnTo>
                      <a:pt x="6" y="17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26" name="Freeform 289"/>
              <p:cNvSpPr>
                <a:spLocks/>
              </p:cNvSpPr>
              <p:nvPr/>
            </p:nvSpPr>
            <p:spPr bwMode="auto">
              <a:xfrm>
                <a:off x="1231" y="2651"/>
                <a:ext cx="86" cy="11"/>
              </a:xfrm>
              <a:custGeom>
                <a:avLst/>
                <a:gdLst>
                  <a:gd name="T0" fmla="*/ 86 w 86"/>
                  <a:gd name="T1" fmla="*/ 9 h 11"/>
                  <a:gd name="T2" fmla="*/ 43 w 86"/>
                  <a:gd name="T3" fmla="*/ 0 h 11"/>
                  <a:gd name="T4" fmla="*/ 0 w 86"/>
                  <a:gd name="T5" fmla="*/ 9 h 11"/>
                  <a:gd name="T6" fmla="*/ 0 w 86"/>
                  <a:gd name="T7" fmla="*/ 11 h 11"/>
                  <a:gd name="T8" fmla="*/ 43 w 86"/>
                  <a:gd name="T9" fmla="*/ 1 h 11"/>
                  <a:gd name="T10" fmla="*/ 86 w 86"/>
                  <a:gd name="T11" fmla="*/ 11 h 11"/>
                  <a:gd name="T12" fmla="*/ 86 w 86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11">
                    <a:moveTo>
                      <a:pt x="86" y="9"/>
                    </a:moveTo>
                    <a:lnTo>
                      <a:pt x="43" y="0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43" y="1"/>
                    </a:lnTo>
                    <a:lnTo>
                      <a:pt x="86" y="11"/>
                    </a:lnTo>
                    <a:lnTo>
                      <a:pt x="86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27" name="Rectangle 290"/>
              <p:cNvSpPr>
                <a:spLocks noChangeArrowheads="1"/>
              </p:cNvSpPr>
              <p:nvPr/>
            </p:nvSpPr>
            <p:spPr bwMode="auto">
              <a:xfrm>
                <a:off x="1225" y="2666"/>
                <a:ext cx="101" cy="10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28" name="Rectangle 291"/>
              <p:cNvSpPr>
                <a:spLocks noChangeArrowheads="1"/>
              </p:cNvSpPr>
              <p:nvPr/>
            </p:nvSpPr>
            <p:spPr bwMode="auto">
              <a:xfrm>
                <a:off x="1227" y="2669"/>
                <a:ext cx="97" cy="10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29" name="Rectangle 292"/>
              <p:cNvSpPr>
                <a:spLocks noChangeArrowheads="1"/>
              </p:cNvSpPr>
              <p:nvPr/>
            </p:nvSpPr>
            <p:spPr bwMode="auto">
              <a:xfrm>
                <a:off x="1237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30" name="Rectangle 293"/>
              <p:cNvSpPr>
                <a:spLocks noChangeArrowheads="1"/>
              </p:cNvSpPr>
              <p:nvPr/>
            </p:nvSpPr>
            <p:spPr bwMode="auto">
              <a:xfrm>
                <a:off x="1260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31" name="Rectangle 294"/>
              <p:cNvSpPr>
                <a:spLocks noChangeArrowheads="1"/>
              </p:cNvSpPr>
              <p:nvPr/>
            </p:nvSpPr>
            <p:spPr bwMode="auto">
              <a:xfrm>
                <a:off x="1284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32" name="Rectangle 295"/>
              <p:cNvSpPr>
                <a:spLocks noChangeArrowheads="1"/>
              </p:cNvSpPr>
              <p:nvPr/>
            </p:nvSpPr>
            <p:spPr bwMode="auto">
              <a:xfrm>
                <a:off x="1308" y="2765"/>
                <a:ext cx="13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33" name="Rectangle 296"/>
              <p:cNvSpPr>
                <a:spLocks noChangeArrowheads="1"/>
              </p:cNvSpPr>
              <p:nvPr/>
            </p:nvSpPr>
            <p:spPr bwMode="auto">
              <a:xfrm>
                <a:off x="1237" y="2760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34" name="Rectangle 297"/>
              <p:cNvSpPr>
                <a:spLocks noChangeArrowheads="1"/>
              </p:cNvSpPr>
              <p:nvPr/>
            </p:nvSpPr>
            <p:spPr bwMode="auto">
              <a:xfrm>
                <a:off x="1230" y="2758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35" name="Rectangle 298"/>
              <p:cNvSpPr>
                <a:spLocks noChangeArrowheads="1"/>
              </p:cNvSpPr>
              <p:nvPr/>
            </p:nvSpPr>
            <p:spPr bwMode="auto">
              <a:xfrm>
                <a:off x="1237" y="2735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36" name="Rectangle 299"/>
              <p:cNvSpPr>
                <a:spLocks noChangeArrowheads="1"/>
              </p:cNvSpPr>
              <p:nvPr/>
            </p:nvSpPr>
            <p:spPr bwMode="auto">
              <a:xfrm>
                <a:off x="1230" y="2733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37" name="Rectangle 300"/>
              <p:cNvSpPr>
                <a:spLocks noChangeArrowheads="1"/>
              </p:cNvSpPr>
              <p:nvPr/>
            </p:nvSpPr>
            <p:spPr bwMode="auto">
              <a:xfrm>
                <a:off x="1237" y="2710"/>
                <a:ext cx="84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38" name="Rectangle 301"/>
              <p:cNvSpPr>
                <a:spLocks noChangeArrowheads="1"/>
              </p:cNvSpPr>
              <p:nvPr/>
            </p:nvSpPr>
            <p:spPr bwMode="auto">
              <a:xfrm>
                <a:off x="1230" y="2708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39" name="Rectangle 302"/>
              <p:cNvSpPr>
                <a:spLocks noChangeArrowheads="1"/>
              </p:cNvSpPr>
              <p:nvPr/>
            </p:nvSpPr>
            <p:spPr bwMode="auto">
              <a:xfrm>
                <a:off x="1237" y="2686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40" name="Rectangle 303"/>
              <p:cNvSpPr>
                <a:spLocks noChangeArrowheads="1"/>
              </p:cNvSpPr>
              <p:nvPr/>
            </p:nvSpPr>
            <p:spPr bwMode="auto">
              <a:xfrm>
                <a:off x="1230" y="2684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41" name="Rectangle 304"/>
              <p:cNvSpPr>
                <a:spLocks noChangeArrowheads="1"/>
              </p:cNvSpPr>
              <p:nvPr/>
            </p:nvSpPr>
            <p:spPr bwMode="auto">
              <a:xfrm>
                <a:off x="1240" y="2698"/>
                <a:ext cx="8" cy="6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42" name="Rectangle 305"/>
              <p:cNvSpPr>
                <a:spLocks noChangeArrowheads="1"/>
              </p:cNvSpPr>
              <p:nvPr/>
            </p:nvSpPr>
            <p:spPr bwMode="auto">
              <a:xfrm>
                <a:off x="1241" y="2700"/>
                <a:ext cx="5" cy="59"/>
              </a:xfrm>
              <a:prstGeom prst="rect">
                <a:avLst/>
              </a:prstGeom>
              <a:solidFill>
                <a:srgbClr val="FF2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43" name="Rectangle 306"/>
              <p:cNvSpPr>
                <a:spLocks noChangeArrowheads="1"/>
              </p:cNvSpPr>
              <p:nvPr/>
            </p:nvSpPr>
            <p:spPr bwMode="auto">
              <a:xfrm>
                <a:off x="1263" y="2718"/>
                <a:ext cx="9" cy="4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44" name="Rectangle 307"/>
              <p:cNvSpPr>
                <a:spLocks noChangeArrowheads="1"/>
              </p:cNvSpPr>
              <p:nvPr/>
            </p:nvSpPr>
            <p:spPr bwMode="auto">
              <a:xfrm>
                <a:off x="1265" y="2721"/>
                <a:ext cx="5" cy="38"/>
              </a:xfrm>
              <a:prstGeom prst="rect">
                <a:avLst/>
              </a:prstGeom>
              <a:solidFill>
                <a:srgbClr val="B2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45" name="Rectangle 308"/>
              <p:cNvSpPr>
                <a:spLocks noChangeArrowheads="1"/>
              </p:cNvSpPr>
              <p:nvPr/>
            </p:nvSpPr>
            <p:spPr bwMode="auto">
              <a:xfrm>
                <a:off x="1286" y="2729"/>
                <a:ext cx="9" cy="3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46" name="Rectangle 309"/>
              <p:cNvSpPr>
                <a:spLocks noChangeArrowheads="1"/>
              </p:cNvSpPr>
              <p:nvPr/>
            </p:nvSpPr>
            <p:spPr bwMode="auto">
              <a:xfrm>
                <a:off x="1288" y="2732"/>
                <a:ext cx="5" cy="27"/>
              </a:xfrm>
              <a:prstGeom prst="rect">
                <a:avLst/>
              </a:prstGeom>
              <a:solidFill>
                <a:srgbClr val="FFAF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47" name="Rectangle 310"/>
              <p:cNvSpPr>
                <a:spLocks noChangeArrowheads="1"/>
              </p:cNvSpPr>
              <p:nvPr/>
            </p:nvSpPr>
            <p:spPr bwMode="auto">
              <a:xfrm>
                <a:off x="1310" y="2690"/>
                <a:ext cx="9" cy="7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48" name="Rectangle 311"/>
              <p:cNvSpPr>
                <a:spLocks noChangeArrowheads="1"/>
              </p:cNvSpPr>
              <p:nvPr/>
            </p:nvSpPr>
            <p:spPr bwMode="auto">
              <a:xfrm>
                <a:off x="1312" y="2692"/>
                <a:ext cx="5" cy="67"/>
              </a:xfrm>
              <a:prstGeom prst="rect">
                <a:avLst/>
              </a:prstGeom>
              <a:solidFill>
                <a:srgbClr val="FF6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49" name="Rectangle 312"/>
              <p:cNvSpPr>
                <a:spLocks noChangeArrowheads="1"/>
              </p:cNvSpPr>
              <p:nvPr/>
            </p:nvSpPr>
            <p:spPr bwMode="auto">
              <a:xfrm>
                <a:off x="1222" y="2773"/>
                <a:ext cx="108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50" name="Rectangle 313"/>
              <p:cNvSpPr>
                <a:spLocks noChangeArrowheads="1"/>
              </p:cNvSpPr>
              <p:nvPr/>
            </p:nvSpPr>
            <p:spPr bwMode="auto">
              <a:xfrm>
                <a:off x="1224" y="2775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51" name="Rectangle 314"/>
              <p:cNvSpPr>
                <a:spLocks noChangeArrowheads="1"/>
              </p:cNvSpPr>
              <p:nvPr/>
            </p:nvSpPr>
            <p:spPr bwMode="auto">
              <a:xfrm>
                <a:off x="1221" y="2660"/>
                <a:ext cx="109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52" name="Rectangle 315"/>
              <p:cNvSpPr>
                <a:spLocks noChangeArrowheads="1"/>
              </p:cNvSpPr>
              <p:nvPr/>
            </p:nvSpPr>
            <p:spPr bwMode="auto">
              <a:xfrm>
                <a:off x="1223" y="2662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53" name="Freeform 316"/>
              <p:cNvSpPr>
                <a:spLocks/>
              </p:cNvSpPr>
              <p:nvPr/>
            </p:nvSpPr>
            <p:spPr bwMode="auto">
              <a:xfrm>
                <a:off x="1270" y="2648"/>
                <a:ext cx="7" cy="7"/>
              </a:xfrm>
              <a:custGeom>
                <a:avLst/>
                <a:gdLst>
                  <a:gd name="T0" fmla="*/ 4 w 7"/>
                  <a:gd name="T1" fmla="*/ 7 h 7"/>
                  <a:gd name="T2" fmla="*/ 5 w 7"/>
                  <a:gd name="T3" fmla="*/ 7 h 7"/>
                  <a:gd name="T4" fmla="*/ 5 w 7"/>
                  <a:gd name="T5" fmla="*/ 7 h 7"/>
                  <a:gd name="T6" fmla="*/ 6 w 7"/>
                  <a:gd name="T7" fmla="*/ 7 h 7"/>
                  <a:gd name="T8" fmla="*/ 6 w 7"/>
                  <a:gd name="T9" fmla="*/ 6 h 7"/>
                  <a:gd name="T10" fmla="*/ 7 w 7"/>
                  <a:gd name="T11" fmla="*/ 6 h 7"/>
                  <a:gd name="T12" fmla="*/ 7 w 7"/>
                  <a:gd name="T13" fmla="*/ 5 h 7"/>
                  <a:gd name="T14" fmla="*/ 7 w 7"/>
                  <a:gd name="T15" fmla="*/ 4 h 7"/>
                  <a:gd name="T16" fmla="*/ 7 w 7"/>
                  <a:gd name="T17" fmla="*/ 4 h 7"/>
                  <a:gd name="T18" fmla="*/ 7 w 7"/>
                  <a:gd name="T19" fmla="*/ 3 h 7"/>
                  <a:gd name="T20" fmla="*/ 7 w 7"/>
                  <a:gd name="T21" fmla="*/ 2 h 7"/>
                  <a:gd name="T22" fmla="*/ 7 w 7"/>
                  <a:gd name="T23" fmla="*/ 2 h 7"/>
                  <a:gd name="T24" fmla="*/ 6 w 7"/>
                  <a:gd name="T25" fmla="*/ 1 h 7"/>
                  <a:gd name="T26" fmla="*/ 6 w 7"/>
                  <a:gd name="T27" fmla="*/ 1 h 7"/>
                  <a:gd name="T28" fmla="*/ 5 w 7"/>
                  <a:gd name="T29" fmla="*/ 1 h 7"/>
                  <a:gd name="T30" fmla="*/ 5 w 7"/>
                  <a:gd name="T31" fmla="*/ 0 h 7"/>
                  <a:gd name="T32" fmla="*/ 4 w 7"/>
                  <a:gd name="T33" fmla="*/ 0 h 7"/>
                  <a:gd name="T34" fmla="*/ 3 w 7"/>
                  <a:gd name="T35" fmla="*/ 0 h 7"/>
                  <a:gd name="T36" fmla="*/ 2 w 7"/>
                  <a:gd name="T37" fmla="*/ 1 h 7"/>
                  <a:gd name="T38" fmla="*/ 2 w 7"/>
                  <a:gd name="T39" fmla="*/ 1 h 7"/>
                  <a:gd name="T40" fmla="*/ 1 w 7"/>
                  <a:gd name="T41" fmla="*/ 1 h 7"/>
                  <a:gd name="T42" fmla="*/ 1 w 7"/>
                  <a:gd name="T43" fmla="*/ 2 h 7"/>
                  <a:gd name="T44" fmla="*/ 1 w 7"/>
                  <a:gd name="T45" fmla="*/ 2 h 7"/>
                  <a:gd name="T46" fmla="*/ 0 w 7"/>
                  <a:gd name="T47" fmla="*/ 3 h 7"/>
                  <a:gd name="T48" fmla="*/ 0 w 7"/>
                  <a:gd name="T49" fmla="*/ 4 h 7"/>
                  <a:gd name="T50" fmla="*/ 0 w 7"/>
                  <a:gd name="T51" fmla="*/ 4 h 7"/>
                  <a:gd name="T52" fmla="*/ 1 w 7"/>
                  <a:gd name="T53" fmla="*/ 5 h 7"/>
                  <a:gd name="T54" fmla="*/ 1 w 7"/>
                  <a:gd name="T55" fmla="*/ 6 h 7"/>
                  <a:gd name="T56" fmla="*/ 1 w 7"/>
                  <a:gd name="T57" fmla="*/ 6 h 7"/>
                  <a:gd name="T58" fmla="*/ 2 w 7"/>
                  <a:gd name="T59" fmla="*/ 7 h 7"/>
                  <a:gd name="T60" fmla="*/ 2 w 7"/>
                  <a:gd name="T61" fmla="*/ 7 h 7"/>
                  <a:gd name="T62" fmla="*/ 3 w 7"/>
                  <a:gd name="T63" fmla="*/ 7 h 7"/>
                  <a:gd name="T64" fmla="*/ 4 w 7"/>
                  <a:gd name="T6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54" name="Freeform 317"/>
              <p:cNvSpPr>
                <a:spLocks/>
              </p:cNvSpPr>
              <p:nvPr/>
            </p:nvSpPr>
            <p:spPr bwMode="auto">
              <a:xfrm>
                <a:off x="1271" y="2649"/>
                <a:ext cx="5" cy="5"/>
              </a:xfrm>
              <a:custGeom>
                <a:avLst/>
                <a:gdLst>
                  <a:gd name="T0" fmla="*/ 3 w 5"/>
                  <a:gd name="T1" fmla="*/ 5 h 5"/>
                  <a:gd name="T2" fmla="*/ 4 w 5"/>
                  <a:gd name="T3" fmla="*/ 5 h 5"/>
                  <a:gd name="T4" fmla="*/ 4 w 5"/>
                  <a:gd name="T5" fmla="*/ 4 h 5"/>
                  <a:gd name="T6" fmla="*/ 5 w 5"/>
                  <a:gd name="T7" fmla="*/ 4 h 5"/>
                  <a:gd name="T8" fmla="*/ 5 w 5"/>
                  <a:gd name="T9" fmla="*/ 3 h 5"/>
                  <a:gd name="T10" fmla="*/ 5 w 5"/>
                  <a:gd name="T11" fmla="*/ 2 h 5"/>
                  <a:gd name="T12" fmla="*/ 4 w 5"/>
                  <a:gd name="T13" fmla="*/ 1 h 5"/>
                  <a:gd name="T14" fmla="*/ 4 w 5"/>
                  <a:gd name="T15" fmla="*/ 1 h 5"/>
                  <a:gd name="T16" fmla="*/ 3 w 5"/>
                  <a:gd name="T17" fmla="*/ 0 h 5"/>
                  <a:gd name="T18" fmla="*/ 2 w 5"/>
                  <a:gd name="T19" fmla="*/ 1 h 5"/>
                  <a:gd name="T20" fmla="*/ 1 w 5"/>
                  <a:gd name="T21" fmla="*/ 1 h 5"/>
                  <a:gd name="T22" fmla="*/ 1 w 5"/>
                  <a:gd name="T23" fmla="*/ 2 h 5"/>
                  <a:gd name="T24" fmla="*/ 0 w 5"/>
                  <a:gd name="T25" fmla="*/ 3 h 5"/>
                  <a:gd name="T26" fmla="*/ 1 w 5"/>
                  <a:gd name="T27" fmla="*/ 4 h 5"/>
                  <a:gd name="T28" fmla="*/ 1 w 5"/>
                  <a:gd name="T29" fmla="*/ 4 h 5"/>
                  <a:gd name="T30" fmla="*/ 2 w 5"/>
                  <a:gd name="T31" fmla="*/ 5 h 5"/>
                  <a:gd name="T32" fmla="*/ 3 w 5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lnTo>
                      <a:pt x="4" y="5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55" name="Freeform 318"/>
              <p:cNvSpPr>
                <a:spLocks/>
              </p:cNvSpPr>
              <p:nvPr/>
            </p:nvSpPr>
            <p:spPr bwMode="auto">
              <a:xfrm>
                <a:off x="1322" y="2712"/>
                <a:ext cx="90" cy="107"/>
              </a:xfrm>
              <a:custGeom>
                <a:avLst/>
                <a:gdLst>
                  <a:gd name="T0" fmla="*/ 75 w 90"/>
                  <a:gd name="T1" fmla="*/ 35 h 107"/>
                  <a:gd name="T2" fmla="*/ 78 w 90"/>
                  <a:gd name="T3" fmla="*/ 34 h 107"/>
                  <a:gd name="T4" fmla="*/ 83 w 90"/>
                  <a:gd name="T5" fmla="*/ 31 h 107"/>
                  <a:gd name="T6" fmla="*/ 85 w 90"/>
                  <a:gd name="T7" fmla="*/ 29 h 107"/>
                  <a:gd name="T8" fmla="*/ 86 w 90"/>
                  <a:gd name="T9" fmla="*/ 27 h 107"/>
                  <a:gd name="T10" fmla="*/ 87 w 90"/>
                  <a:gd name="T11" fmla="*/ 19 h 107"/>
                  <a:gd name="T12" fmla="*/ 86 w 90"/>
                  <a:gd name="T13" fmla="*/ 17 h 107"/>
                  <a:gd name="T14" fmla="*/ 84 w 90"/>
                  <a:gd name="T15" fmla="*/ 12 h 107"/>
                  <a:gd name="T16" fmla="*/ 80 w 90"/>
                  <a:gd name="T17" fmla="*/ 6 h 107"/>
                  <a:gd name="T18" fmla="*/ 74 w 90"/>
                  <a:gd name="T19" fmla="*/ 2 h 107"/>
                  <a:gd name="T20" fmla="*/ 71 w 90"/>
                  <a:gd name="T21" fmla="*/ 1 h 107"/>
                  <a:gd name="T22" fmla="*/ 68 w 90"/>
                  <a:gd name="T23" fmla="*/ 1 h 107"/>
                  <a:gd name="T24" fmla="*/ 64 w 90"/>
                  <a:gd name="T25" fmla="*/ 1 h 107"/>
                  <a:gd name="T26" fmla="*/ 56 w 90"/>
                  <a:gd name="T27" fmla="*/ 0 h 107"/>
                  <a:gd name="T28" fmla="*/ 47 w 90"/>
                  <a:gd name="T29" fmla="*/ 0 h 107"/>
                  <a:gd name="T30" fmla="*/ 43 w 90"/>
                  <a:gd name="T31" fmla="*/ 0 h 107"/>
                  <a:gd name="T32" fmla="*/ 40 w 90"/>
                  <a:gd name="T33" fmla="*/ 1 h 107"/>
                  <a:gd name="T34" fmla="*/ 37 w 90"/>
                  <a:gd name="T35" fmla="*/ 2 h 107"/>
                  <a:gd name="T36" fmla="*/ 32 w 90"/>
                  <a:gd name="T37" fmla="*/ 5 h 107"/>
                  <a:gd name="T38" fmla="*/ 30 w 90"/>
                  <a:gd name="T39" fmla="*/ 7 h 107"/>
                  <a:gd name="T40" fmla="*/ 25 w 90"/>
                  <a:gd name="T41" fmla="*/ 15 h 107"/>
                  <a:gd name="T42" fmla="*/ 22 w 90"/>
                  <a:gd name="T43" fmla="*/ 20 h 107"/>
                  <a:gd name="T44" fmla="*/ 5 w 90"/>
                  <a:gd name="T45" fmla="*/ 15 h 107"/>
                  <a:gd name="T46" fmla="*/ 3 w 90"/>
                  <a:gd name="T47" fmla="*/ 12 h 107"/>
                  <a:gd name="T48" fmla="*/ 1 w 90"/>
                  <a:gd name="T49" fmla="*/ 11 h 107"/>
                  <a:gd name="T50" fmla="*/ 0 w 90"/>
                  <a:gd name="T51" fmla="*/ 16 h 107"/>
                  <a:gd name="T52" fmla="*/ 3 w 90"/>
                  <a:gd name="T53" fmla="*/ 25 h 107"/>
                  <a:gd name="T54" fmla="*/ 6 w 90"/>
                  <a:gd name="T55" fmla="*/ 27 h 107"/>
                  <a:gd name="T56" fmla="*/ 9 w 90"/>
                  <a:gd name="T57" fmla="*/ 28 h 107"/>
                  <a:gd name="T58" fmla="*/ 13 w 90"/>
                  <a:gd name="T59" fmla="*/ 30 h 107"/>
                  <a:gd name="T60" fmla="*/ 18 w 90"/>
                  <a:gd name="T61" fmla="*/ 31 h 107"/>
                  <a:gd name="T62" fmla="*/ 23 w 90"/>
                  <a:gd name="T63" fmla="*/ 32 h 107"/>
                  <a:gd name="T64" fmla="*/ 27 w 90"/>
                  <a:gd name="T65" fmla="*/ 31 h 107"/>
                  <a:gd name="T66" fmla="*/ 32 w 90"/>
                  <a:gd name="T67" fmla="*/ 29 h 107"/>
                  <a:gd name="T68" fmla="*/ 19 w 90"/>
                  <a:gd name="T69" fmla="*/ 80 h 107"/>
                  <a:gd name="T70" fmla="*/ 33 w 90"/>
                  <a:gd name="T71" fmla="*/ 94 h 107"/>
                  <a:gd name="T72" fmla="*/ 41 w 90"/>
                  <a:gd name="T73" fmla="*/ 101 h 107"/>
                  <a:gd name="T74" fmla="*/ 36 w 90"/>
                  <a:gd name="T75" fmla="*/ 102 h 107"/>
                  <a:gd name="T76" fmla="*/ 32 w 90"/>
                  <a:gd name="T77" fmla="*/ 106 h 107"/>
                  <a:gd name="T78" fmla="*/ 49 w 90"/>
                  <a:gd name="T79" fmla="*/ 107 h 107"/>
                  <a:gd name="T80" fmla="*/ 53 w 90"/>
                  <a:gd name="T81" fmla="*/ 101 h 107"/>
                  <a:gd name="T82" fmla="*/ 50 w 90"/>
                  <a:gd name="T83" fmla="*/ 96 h 107"/>
                  <a:gd name="T84" fmla="*/ 50 w 90"/>
                  <a:gd name="T85" fmla="*/ 84 h 107"/>
                  <a:gd name="T86" fmla="*/ 60 w 90"/>
                  <a:gd name="T87" fmla="*/ 87 h 107"/>
                  <a:gd name="T88" fmla="*/ 60 w 90"/>
                  <a:gd name="T89" fmla="*/ 97 h 107"/>
                  <a:gd name="T90" fmla="*/ 58 w 90"/>
                  <a:gd name="T91" fmla="*/ 102 h 107"/>
                  <a:gd name="T92" fmla="*/ 57 w 90"/>
                  <a:gd name="T93" fmla="*/ 105 h 107"/>
                  <a:gd name="T94" fmla="*/ 62 w 90"/>
                  <a:gd name="T95" fmla="*/ 104 h 107"/>
                  <a:gd name="T96" fmla="*/ 80 w 90"/>
                  <a:gd name="T97" fmla="*/ 104 h 107"/>
                  <a:gd name="T98" fmla="*/ 75 w 90"/>
                  <a:gd name="T99" fmla="*/ 101 h 107"/>
                  <a:gd name="T100" fmla="*/ 72 w 90"/>
                  <a:gd name="T101" fmla="*/ 100 h 107"/>
                  <a:gd name="T102" fmla="*/ 80 w 90"/>
                  <a:gd name="T103" fmla="*/ 9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107">
                    <a:moveTo>
                      <a:pt x="82" y="80"/>
                    </a:moveTo>
                    <a:lnTo>
                      <a:pt x="90" y="80"/>
                    </a:lnTo>
                    <a:lnTo>
                      <a:pt x="75" y="43"/>
                    </a:lnTo>
                    <a:lnTo>
                      <a:pt x="75" y="35"/>
                    </a:lnTo>
                    <a:lnTo>
                      <a:pt x="75" y="35"/>
                    </a:lnTo>
                    <a:lnTo>
                      <a:pt x="76" y="35"/>
                    </a:lnTo>
                    <a:lnTo>
                      <a:pt x="77" y="34"/>
                    </a:lnTo>
                    <a:lnTo>
                      <a:pt x="78" y="34"/>
                    </a:lnTo>
                    <a:lnTo>
                      <a:pt x="79" y="34"/>
                    </a:lnTo>
                    <a:lnTo>
                      <a:pt x="80" y="33"/>
                    </a:lnTo>
                    <a:lnTo>
                      <a:pt x="82" y="32"/>
                    </a:lnTo>
                    <a:lnTo>
                      <a:pt x="83" y="31"/>
                    </a:lnTo>
                    <a:lnTo>
                      <a:pt x="83" y="31"/>
                    </a:lnTo>
                    <a:lnTo>
                      <a:pt x="84" y="30"/>
                    </a:lnTo>
                    <a:lnTo>
                      <a:pt x="84" y="30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6" y="28"/>
                    </a:lnTo>
                    <a:lnTo>
                      <a:pt x="86" y="27"/>
                    </a:lnTo>
                    <a:lnTo>
                      <a:pt x="87" y="26"/>
                    </a:lnTo>
                    <a:lnTo>
                      <a:pt x="87" y="24"/>
                    </a:lnTo>
                    <a:lnTo>
                      <a:pt x="87" y="21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7" y="18"/>
                    </a:lnTo>
                    <a:lnTo>
                      <a:pt x="86" y="17"/>
                    </a:lnTo>
                    <a:lnTo>
                      <a:pt x="86" y="16"/>
                    </a:lnTo>
                    <a:lnTo>
                      <a:pt x="85" y="15"/>
                    </a:lnTo>
                    <a:lnTo>
                      <a:pt x="85" y="13"/>
                    </a:lnTo>
                    <a:lnTo>
                      <a:pt x="84" y="12"/>
                    </a:lnTo>
                    <a:lnTo>
                      <a:pt x="83" y="10"/>
                    </a:lnTo>
                    <a:lnTo>
                      <a:pt x="82" y="9"/>
                    </a:lnTo>
                    <a:lnTo>
                      <a:pt x="81" y="7"/>
                    </a:lnTo>
                    <a:lnTo>
                      <a:pt x="80" y="6"/>
                    </a:lnTo>
                    <a:lnTo>
                      <a:pt x="78" y="5"/>
                    </a:lnTo>
                    <a:lnTo>
                      <a:pt x="77" y="4"/>
                    </a:lnTo>
                    <a:lnTo>
                      <a:pt x="75" y="3"/>
                    </a:lnTo>
                    <a:lnTo>
                      <a:pt x="74" y="2"/>
                    </a:lnTo>
                    <a:lnTo>
                      <a:pt x="73" y="2"/>
                    </a:lnTo>
                    <a:lnTo>
                      <a:pt x="73" y="1"/>
                    </a:lnTo>
                    <a:lnTo>
                      <a:pt x="72" y="1"/>
                    </a:lnTo>
                    <a:lnTo>
                      <a:pt x="71" y="1"/>
                    </a:lnTo>
                    <a:lnTo>
                      <a:pt x="70" y="1"/>
                    </a:lnTo>
                    <a:lnTo>
                      <a:pt x="69" y="1"/>
                    </a:lnTo>
                    <a:lnTo>
                      <a:pt x="69" y="1"/>
                    </a:lnTo>
                    <a:lnTo>
                      <a:pt x="68" y="1"/>
                    </a:lnTo>
                    <a:lnTo>
                      <a:pt x="68" y="1"/>
                    </a:lnTo>
                    <a:lnTo>
                      <a:pt x="67" y="1"/>
                    </a:lnTo>
                    <a:lnTo>
                      <a:pt x="66" y="1"/>
                    </a:lnTo>
                    <a:lnTo>
                      <a:pt x="64" y="1"/>
                    </a:lnTo>
                    <a:lnTo>
                      <a:pt x="62" y="1"/>
                    </a:lnTo>
                    <a:lnTo>
                      <a:pt x="60" y="1"/>
                    </a:lnTo>
                    <a:lnTo>
                      <a:pt x="58" y="1"/>
                    </a:lnTo>
                    <a:lnTo>
                      <a:pt x="56" y="0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2" y="1"/>
                    </a:lnTo>
                    <a:lnTo>
                      <a:pt x="41" y="1"/>
                    </a:lnTo>
                    <a:lnTo>
                      <a:pt x="40" y="1"/>
                    </a:lnTo>
                    <a:lnTo>
                      <a:pt x="39" y="1"/>
                    </a:lnTo>
                    <a:lnTo>
                      <a:pt x="38" y="1"/>
                    </a:lnTo>
                    <a:lnTo>
                      <a:pt x="38" y="2"/>
                    </a:lnTo>
                    <a:lnTo>
                      <a:pt x="37" y="2"/>
                    </a:lnTo>
                    <a:lnTo>
                      <a:pt x="36" y="2"/>
                    </a:lnTo>
                    <a:lnTo>
                      <a:pt x="35" y="3"/>
                    </a:lnTo>
                    <a:lnTo>
                      <a:pt x="34" y="4"/>
                    </a:lnTo>
                    <a:lnTo>
                      <a:pt x="32" y="5"/>
                    </a:lnTo>
                    <a:lnTo>
                      <a:pt x="32" y="6"/>
                    </a:lnTo>
                    <a:lnTo>
                      <a:pt x="31" y="6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29" y="9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25" y="15"/>
                    </a:lnTo>
                    <a:lnTo>
                      <a:pt x="24" y="17"/>
                    </a:lnTo>
                    <a:lnTo>
                      <a:pt x="23" y="18"/>
                    </a:lnTo>
                    <a:lnTo>
                      <a:pt x="23" y="19"/>
                    </a:lnTo>
                    <a:lnTo>
                      <a:pt x="22" y="20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6"/>
                    </a:lnTo>
                    <a:lnTo>
                      <a:pt x="5" y="15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4" y="25"/>
                    </a:lnTo>
                    <a:lnTo>
                      <a:pt x="5" y="26"/>
                    </a:lnTo>
                    <a:lnTo>
                      <a:pt x="6" y="26"/>
                    </a:lnTo>
                    <a:lnTo>
                      <a:pt x="6" y="27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8" y="28"/>
                    </a:lnTo>
                    <a:lnTo>
                      <a:pt x="9" y="28"/>
                    </a:lnTo>
                    <a:lnTo>
                      <a:pt x="10" y="28"/>
                    </a:lnTo>
                    <a:lnTo>
                      <a:pt x="11" y="29"/>
                    </a:lnTo>
                    <a:lnTo>
                      <a:pt x="12" y="29"/>
                    </a:lnTo>
                    <a:lnTo>
                      <a:pt x="13" y="30"/>
                    </a:lnTo>
                    <a:lnTo>
                      <a:pt x="15" y="30"/>
                    </a:lnTo>
                    <a:lnTo>
                      <a:pt x="16" y="31"/>
                    </a:lnTo>
                    <a:lnTo>
                      <a:pt x="17" y="31"/>
                    </a:lnTo>
                    <a:lnTo>
                      <a:pt x="18" y="31"/>
                    </a:lnTo>
                    <a:lnTo>
                      <a:pt x="19" y="32"/>
                    </a:lnTo>
                    <a:lnTo>
                      <a:pt x="21" y="32"/>
                    </a:lnTo>
                    <a:lnTo>
                      <a:pt x="22" y="32"/>
                    </a:lnTo>
                    <a:lnTo>
                      <a:pt x="23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6" y="32"/>
                    </a:lnTo>
                    <a:lnTo>
                      <a:pt x="27" y="31"/>
                    </a:lnTo>
                    <a:lnTo>
                      <a:pt x="28" y="31"/>
                    </a:lnTo>
                    <a:lnTo>
                      <a:pt x="29" y="30"/>
                    </a:lnTo>
                    <a:lnTo>
                      <a:pt x="31" y="30"/>
                    </a:lnTo>
                    <a:lnTo>
                      <a:pt x="32" y="29"/>
                    </a:lnTo>
                    <a:lnTo>
                      <a:pt x="33" y="28"/>
                    </a:lnTo>
                    <a:lnTo>
                      <a:pt x="35" y="26"/>
                    </a:lnTo>
                    <a:lnTo>
                      <a:pt x="35" y="41"/>
                    </a:lnTo>
                    <a:lnTo>
                      <a:pt x="19" y="80"/>
                    </a:lnTo>
                    <a:lnTo>
                      <a:pt x="28" y="80"/>
                    </a:lnTo>
                    <a:lnTo>
                      <a:pt x="29" y="86"/>
                    </a:lnTo>
                    <a:lnTo>
                      <a:pt x="31" y="91"/>
                    </a:lnTo>
                    <a:lnTo>
                      <a:pt x="33" y="94"/>
                    </a:lnTo>
                    <a:lnTo>
                      <a:pt x="36" y="97"/>
                    </a:lnTo>
                    <a:lnTo>
                      <a:pt x="38" y="99"/>
                    </a:lnTo>
                    <a:lnTo>
                      <a:pt x="40" y="100"/>
                    </a:lnTo>
                    <a:lnTo>
                      <a:pt x="41" y="101"/>
                    </a:lnTo>
                    <a:lnTo>
                      <a:pt x="41" y="101"/>
                    </a:lnTo>
                    <a:lnTo>
                      <a:pt x="39" y="101"/>
                    </a:lnTo>
                    <a:lnTo>
                      <a:pt x="38" y="101"/>
                    </a:lnTo>
                    <a:lnTo>
                      <a:pt x="36" y="102"/>
                    </a:lnTo>
                    <a:lnTo>
                      <a:pt x="34" y="103"/>
                    </a:lnTo>
                    <a:lnTo>
                      <a:pt x="33" y="103"/>
                    </a:lnTo>
                    <a:lnTo>
                      <a:pt x="32" y="104"/>
                    </a:lnTo>
                    <a:lnTo>
                      <a:pt x="32" y="106"/>
                    </a:lnTo>
                    <a:lnTo>
                      <a:pt x="31" y="107"/>
                    </a:lnTo>
                    <a:lnTo>
                      <a:pt x="45" y="107"/>
                    </a:lnTo>
                    <a:lnTo>
                      <a:pt x="49" y="104"/>
                    </a:lnTo>
                    <a:lnTo>
                      <a:pt x="49" y="107"/>
                    </a:lnTo>
                    <a:lnTo>
                      <a:pt x="52" y="107"/>
                    </a:lnTo>
                    <a:lnTo>
                      <a:pt x="53" y="105"/>
                    </a:lnTo>
                    <a:lnTo>
                      <a:pt x="53" y="103"/>
                    </a:lnTo>
                    <a:lnTo>
                      <a:pt x="53" y="101"/>
                    </a:lnTo>
                    <a:lnTo>
                      <a:pt x="52" y="100"/>
                    </a:lnTo>
                    <a:lnTo>
                      <a:pt x="51" y="99"/>
                    </a:lnTo>
                    <a:lnTo>
                      <a:pt x="51" y="98"/>
                    </a:lnTo>
                    <a:lnTo>
                      <a:pt x="50" y="96"/>
                    </a:lnTo>
                    <a:lnTo>
                      <a:pt x="50" y="94"/>
                    </a:lnTo>
                    <a:lnTo>
                      <a:pt x="50" y="91"/>
                    </a:lnTo>
                    <a:lnTo>
                      <a:pt x="50" y="88"/>
                    </a:lnTo>
                    <a:lnTo>
                      <a:pt x="50" y="84"/>
                    </a:lnTo>
                    <a:lnTo>
                      <a:pt x="51" y="80"/>
                    </a:lnTo>
                    <a:lnTo>
                      <a:pt x="58" y="80"/>
                    </a:lnTo>
                    <a:lnTo>
                      <a:pt x="59" y="84"/>
                    </a:lnTo>
                    <a:lnTo>
                      <a:pt x="60" y="87"/>
                    </a:lnTo>
                    <a:lnTo>
                      <a:pt x="60" y="90"/>
                    </a:lnTo>
                    <a:lnTo>
                      <a:pt x="60" y="92"/>
                    </a:lnTo>
                    <a:lnTo>
                      <a:pt x="60" y="95"/>
                    </a:lnTo>
                    <a:lnTo>
                      <a:pt x="60" y="97"/>
                    </a:lnTo>
                    <a:lnTo>
                      <a:pt x="60" y="98"/>
                    </a:lnTo>
                    <a:lnTo>
                      <a:pt x="60" y="100"/>
                    </a:lnTo>
                    <a:lnTo>
                      <a:pt x="59" y="101"/>
                    </a:lnTo>
                    <a:lnTo>
                      <a:pt x="58" y="102"/>
                    </a:lnTo>
                    <a:lnTo>
                      <a:pt x="58" y="103"/>
                    </a:lnTo>
                    <a:lnTo>
                      <a:pt x="58" y="103"/>
                    </a:lnTo>
                    <a:lnTo>
                      <a:pt x="57" y="104"/>
                    </a:lnTo>
                    <a:lnTo>
                      <a:pt x="57" y="105"/>
                    </a:lnTo>
                    <a:lnTo>
                      <a:pt x="58" y="106"/>
                    </a:lnTo>
                    <a:lnTo>
                      <a:pt x="58" y="107"/>
                    </a:lnTo>
                    <a:lnTo>
                      <a:pt x="62" y="107"/>
                    </a:lnTo>
                    <a:lnTo>
                      <a:pt x="62" y="104"/>
                    </a:lnTo>
                    <a:lnTo>
                      <a:pt x="67" y="107"/>
                    </a:lnTo>
                    <a:lnTo>
                      <a:pt x="81" y="107"/>
                    </a:lnTo>
                    <a:lnTo>
                      <a:pt x="81" y="106"/>
                    </a:lnTo>
                    <a:lnTo>
                      <a:pt x="80" y="104"/>
                    </a:lnTo>
                    <a:lnTo>
                      <a:pt x="79" y="104"/>
                    </a:lnTo>
                    <a:lnTo>
                      <a:pt x="78" y="103"/>
                    </a:lnTo>
                    <a:lnTo>
                      <a:pt x="76" y="102"/>
                    </a:lnTo>
                    <a:lnTo>
                      <a:pt x="75" y="101"/>
                    </a:lnTo>
                    <a:lnTo>
                      <a:pt x="73" y="101"/>
                    </a:lnTo>
                    <a:lnTo>
                      <a:pt x="70" y="101"/>
                    </a:lnTo>
                    <a:lnTo>
                      <a:pt x="71" y="101"/>
                    </a:lnTo>
                    <a:lnTo>
                      <a:pt x="72" y="100"/>
                    </a:lnTo>
                    <a:lnTo>
                      <a:pt x="74" y="99"/>
                    </a:lnTo>
                    <a:lnTo>
                      <a:pt x="76" y="97"/>
                    </a:lnTo>
                    <a:lnTo>
                      <a:pt x="78" y="94"/>
                    </a:lnTo>
                    <a:lnTo>
                      <a:pt x="80" y="90"/>
                    </a:lnTo>
                    <a:lnTo>
                      <a:pt x="81" y="85"/>
                    </a:lnTo>
                    <a:lnTo>
                      <a:pt x="82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56" name="Freeform 319"/>
              <p:cNvSpPr>
                <a:spLocks/>
              </p:cNvSpPr>
              <p:nvPr/>
            </p:nvSpPr>
            <p:spPr bwMode="auto">
              <a:xfrm>
                <a:off x="1365" y="2698"/>
                <a:ext cx="26" cy="23"/>
              </a:xfrm>
              <a:custGeom>
                <a:avLst/>
                <a:gdLst>
                  <a:gd name="T0" fmla="*/ 26 w 26"/>
                  <a:gd name="T1" fmla="*/ 23 h 23"/>
                  <a:gd name="T2" fmla="*/ 26 w 26"/>
                  <a:gd name="T3" fmla="*/ 0 h 23"/>
                  <a:gd name="T4" fmla="*/ 0 w 26"/>
                  <a:gd name="T5" fmla="*/ 5 h 23"/>
                  <a:gd name="T6" fmla="*/ 0 w 26"/>
                  <a:gd name="T7" fmla="*/ 23 h 23"/>
                  <a:gd name="T8" fmla="*/ 26 w 26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6" y="23"/>
                    </a:moveTo>
                    <a:lnTo>
                      <a:pt x="26" y="0"/>
                    </a:lnTo>
                    <a:lnTo>
                      <a:pt x="0" y="5"/>
                    </a:lnTo>
                    <a:lnTo>
                      <a:pt x="0" y="23"/>
                    </a:lnTo>
                    <a:lnTo>
                      <a:pt x="26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57" name="Freeform 320"/>
              <p:cNvSpPr>
                <a:spLocks/>
              </p:cNvSpPr>
              <p:nvPr/>
            </p:nvSpPr>
            <p:spPr bwMode="auto">
              <a:xfrm>
                <a:off x="1332" y="2714"/>
                <a:ext cx="77" cy="75"/>
              </a:xfrm>
              <a:custGeom>
                <a:avLst/>
                <a:gdLst>
                  <a:gd name="T0" fmla="*/ 34 w 77"/>
                  <a:gd name="T1" fmla="*/ 0 h 75"/>
                  <a:gd name="T2" fmla="*/ 33 w 77"/>
                  <a:gd name="T3" fmla="*/ 0 h 75"/>
                  <a:gd name="T4" fmla="*/ 30 w 77"/>
                  <a:gd name="T5" fmla="*/ 1 h 75"/>
                  <a:gd name="T6" fmla="*/ 27 w 77"/>
                  <a:gd name="T7" fmla="*/ 2 h 75"/>
                  <a:gd name="T8" fmla="*/ 24 w 77"/>
                  <a:gd name="T9" fmla="*/ 4 h 75"/>
                  <a:gd name="T10" fmla="*/ 21 w 77"/>
                  <a:gd name="T11" fmla="*/ 8 h 75"/>
                  <a:gd name="T12" fmla="*/ 18 w 77"/>
                  <a:gd name="T13" fmla="*/ 13 h 75"/>
                  <a:gd name="T14" fmla="*/ 14 w 77"/>
                  <a:gd name="T15" fmla="*/ 18 h 75"/>
                  <a:gd name="T16" fmla="*/ 11 w 77"/>
                  <a:gd name="T17" fmla="*/ 20 h 75"/>
                  <a:gd name="T18" fmla="*/ 8 w 77"/>
                  <a:gd name="T19" fmla="*/ 20 h 75"/>
                  <a:gd name="T20" fmla="*/ 4 w 77"/>
                  <a:gd name="T21" fmla="*/ 19 h 75"/>
                  <a:gd name="T22" fmla="*/ 1 w 77"/>
                  <a:gd name="T23" fmla="*/ 18 h 75"/>
                  <a:gd name="T24" fmla="*/ 0 w 77"/>
                  <a:gd name="T25" fmla="*/ 24 h 75"/>
                  <a:gd name="T26" fmla="*/ 0 w 77"/>
                  <a:gd name="T27" fmla="*/ 24 h 75"/>
                  <a:gd name="T28" fmla="*/ 1 w 77"/>
                  <a:gd name="T29" fmla="*/ 25 h 75"/>
                  <a:gd name="T30" fmla="*/ 2 w 77"/>
                  <a:gd name="T31" fmla="*/ 25 h 75"/>
                  <a:gd name="T32" fmla="*/ 3 w 77"/>
                  <a:gd name="T33" fmla="*/ 25 h 75"/>
                  <a:gd name="T34" fmla="*/ 7 w 77"/>
                  <a:gd name="T35" fmla="*/ 27 h 75"/>
                  <a:gd name="T36" fmla="*/ 10 w 77"/>
                  <a:gd name="T37" fmla="*/ 28 h 75"/>
                  <a:gd name="T38" fmla="*/ 13 w 77"/>
                  <a:gd name="T39" fmla="*/ 28 h 75"/>
                  <a:gd name="T40" fmla="*/ 17 w 77"/>
                  <a:gd name="T41" fmla="*/ 27 h 75"/>
                  <a:gd name="T42" fmla="*/ 19 w 77"/>
                  <a:gd name="T43" fmla="*/ 26 h 75"/>
                  <a:gd name="T44" fmla="*/ 22 w 77"/>
                  <a:gd name="T45" fmla="*/ 23 h 75"/>
                  <a:gd name="T46" fmla="*/ 26 w 77"/>
                  <a:gd name="T47" fmla="*/ 21 h 75"/>
                  <a:gd name="T48" fmla="*/ 27 w 77"/>
                  <a:gd name="T49" fmla="*/ 20 h 75"/>
                  <a:gd name="T50" fmla="*/ 12 w 77"/>
                  <a:gd name="T51" fmla="*/ 75 h 75"/>
                  <a:gd name="T52" fmla="*/ 63 w 77"/>
                  <a:gd name="T53" fmla="*/ 41 h 75"/>
                  <a:gd name="T54" fmla="*/ 71 w 77"/>
                  <a:gd name="T55" fmla="*/ 30 h 75"/>
                  <a:gd name="T56" fmla="*/ 75 w 77"/>
                  <a:gd name="T57" fmla="*/ 25 h 75"/>
                  <a:gd name="T58" fmla="*/ 75 w 77"/>
                  <a:gd name="T59" fmla="*/ 23 h 75"/>
                  <a:gd name="T60" fmla="*/ 75 w 77"/>
                  <a:gd name="T61" fmla="*/ 20 h 75"/>
                  <a:gd name="T62" fmla="*/ 75 w 77"/>
                  <a:gd name="T63" fmla="*/ 17 h 75"/>
                  <a:gd name="T64" fmla="*/ 74 w 77"/>
                  <a:gd name="T65" fmla="*/ 14 h 75"/>
                  <a:gd name="T66" fmla="*/ 72 w 77"/>
                  <a:gd name="T67" fmla="*/ 10 h 75"/>
                  <a:gd name="T68" fmla="*/ 69 w 77"/>
                  <a:gd name="T69" fmla="*/ 6 h 75"/>
                  <a:gd name="T70" fmla="*/ 66 w 77"/>
                  <a:gd name="T71" fmla="*/ 4 h 75"/>
                  <a:gd name="T72" fmla="*/ 64 w 77"/>
                  <a:gd name="T73" fmla="*/ 2 h 75"/>
                  <a:gd name="T74" fmla="*/ 62 w 77"/>
                  <a:gd name="T75" fmla="*/ 1 h 75"/>
                  <a:gd name="T76" fmla="*/ 59 w 77"/>
                  <a:gd name="T77" fmla="*/ 0 h 75"/>
                  <a:gd name="T78" fmla="*/ 58 w 77"/>
                  <a:gd name="T79" fmla="*/ 0 h 75"/>
                  <a:gd name="T80" fmla="*/ 44 w 77"/>
                  <a:gd name="T81" fmla="*/ 1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7" h="75">
                    <a:moveTo>
                      <a:pt x="34" y="0"/>
                    </a:moveTo>
                    <a:lnTo>
                      <a:pt x="34" y="0"/>
                    </a:lnTo>
                    <a:lnTo>
                      <a:pt x="34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1"/>
                    </a:lnTo>
                    <a:lnTo>
                      <a:pt x="28" y="1"/>
                    </a:lnTo>
                    <a:lnTo>
                      <a:pt x="27" y="2"/>
                    </a:lnTo>
                    <a:lnTo>
                      <a:pt x="25" y="3"/>
                    </a:lnTo>
                    <a:lnTo>
                      <a:pt x="24" y="4"/>
                    </a:lnTo>
                    <a:lnTo>
                      <a:pt x="22" y="6"/>
                    </a:lnTo>
                    <a:lnTo>
                      <a:pt x="21" y="8"/>
                    </a:lnTo>
                    <a:lnTo>
                      <a:pt x="19" y="10"/>
                    </a:lnTo>
                    <a:lnTo>
                      <a:pt x="18" y="13"/>
                    </a:lnTo>
                    <a:lnTo>
                      <a:pt x="16" y="15"/>
                    </a:lnTo>
                    <a:lnTo>
                      <a:pt x="14" y="18"/>
                    </a:lnTo>
                    <a:lnTo>
                      <a:pt x="13" y="20"/>
                    </a:lnTo>
                    <a:lnTo>
                      <a:pt x="11" y="20"/>
                    </a:lnTo>
                    <a:lnTo>
                      <a:pt x="9" y="20"/>
                    </a:lnTo>
                    <a:lnTo>
                      <a:pt x="8" y="20"/>
                    </a:lnTo>
                    <a:lnTo>
                      <a:pt x="6" y="19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1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5" y="26"/>
                    </a:lnTo>
                    <a:lnTo>
                      <a:pt x="7" y="27"/>
                    </a:lnTo>
                    <a:lnTo>
                      <a:pt x="8" y="27"/>
                    </a:lnTo>
                    <a:lnTo>
                      <a:pt x="10" y="28"/>
                    </a:lnTo>
                    <a:lnTo>
                      <a:pt x="12" y="28"/>
                    </a:lnTo>
                    <a:lnTo>
                      <a:pt x="13" y="28"/>
                    </a:lnTo>
                    <a:lnTo>
                      <a:pt x="15" y="28"/>
                    </a:lnTo>
                    <a:lnTo>
                      <a:pt x="17" y="27"/>
                    </a:lnTo>
                    <a:lnTo>
                      <a:pt x="18" y="26"/>
                    </a:lnTo>
                    <a:lnTo>
                      <a:pt x="19" y="26"/>
                    </a:lnTo>
                    <a:lnTo>
                      <a:pt x="21" y="25"/>
                    </a:lnTo>
                    <a:lnTo>
                      <a:pt x="22" y="23"/>
                    </a:lnTo>
                    <a:lnTo>
                      <a:pt x="24" y="22"/>
                    </a:lnTo>
                    <a:lnTo>
                      <a:pt x="26" y="21"/>
                    </a:lnTo>
                    <a:lnTo>
                      <a:pt x="27" y="21"/>
                    </a:lnTo>
                    <a:lnTo>
                      <a:pt x="27" y="20"/>
                    </a:lnTo>
                    <a:lnTo>
                      <a:pt x="27" y="39"/>
                    </a:lnTo>
                    <a:lnTo>
                      <a:pt x="12" y="75"/>
                    </a:lnTo>
                    <a:lnTo>
                      <a:pt x="77" y="75"/>
                    </a:lnTo>
                    <a:lnTo>
                      <a:pt x="63" y="41"/>
                    </a:lnTo>
                    <a:lnTo>
                      <a:pt x="63" y="33"/>
                    </a:lnTo>
                    <a:lnTo>
                      <a:pt x="71" y="30"/>
                    </a:lnTo>
                    <a:lnTo>
                      <a:pt x="75" y="25"/>
                    </a:lnTo>
                    <a:lnTo>
                      <a:pt x="75" y="25"/>
                    </a:lnTo>
                    <a:lnTo>
                      <a:pt x="75" y="24"/>
                    </a:lnTo>
                    <a:lnTo>
                      <a:pt x="75" y="23"/>
                    </a:lnTo>
                    <a:lnTo>
                      <a:pt x="75" y="22"/>
                    </a:lnTo>
                    <a:lnTo>
                      <a:pt x="75" y="20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6"/>
                    </a:lnTo>
                    <a:lnTo>
                      <a:pt x="74" y="14"/>
                    </a:lnTo>
                    <a:lnTo>
                      <a:pt x="73" y="12"/>
                    </a:lnTo>
                    <a:lnTo>
                      <a:pt x="72" y="10"/>
                    </a:lnTo>
                    <a:lnTo>
                      <a:pt x="70" y="8"/>
                    </a:lnTo>
                    <a:lnTo>
                      <a:pt x="69" y="6"/>
                    </a:lnTo>
                    <a:lnTo>
                      <a:pt x="68" y="5"/>
                    </a:lnTo>
                    <a:lnTo>
                      <a:pt x="66" y="4"/>
                    </a:lnTo>
                    <a:lnTo>
                      <a:pt x="65" y="3"/>
                    </a:lnTo>
                    <a:lnTo>
                      <a:pt x="64" y="2"/>
                    </a:lnTo>
                    <a:lnTo>
                      <a:pt x="63" y="2"/>
                    </a:lnTo>
                    <a:lnTo>
                      <a:pt x="62" y="1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44" y="1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77ED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58" name="Freeform 321"/>
              <p:cNvSpPr>
                <a:spLocks/>
              </p:cNvSpPr>
              <p:nvPr/>
            </p:nvSpPr>
            <p:spPr bwMode="auto">
              <a:xfrm>
                <a:off x="1353" y="2792"/>
                <a:ext cx="18" cy="20"/>
              </a:xfrm>
              <a:custGeom>
                <a:avLst/>
                <a:gdLst>
                  <a:gd name="T0" fmla="*/ 0 w 18"/>
                  <a:gd name="T1" fmla="*/ 0 h 20"/>
                  <a:gd name="T2" fmla="*/ 0 w 18"/>
                  <a:gd name="T3" fmla="*/ 1 h 20"/>
                  <a:gd name="T4" fmla="*/ 0 w 18"/>
                  <a:gd name="T5" fmla="*/ 2 h 20"/>
                  <a:gd name="T6" fmla="*/ 0 w 18"/>
                  <a:gd name="T7" fmla="*/ 2 h 20"/>
                  <a:gd name="T8" fmla="*/ 0 w 18"/>
                  <a:gd name="T9" fmla="*/ 3 h 20"/>
                  <a:gd name="T10" fmla="*/ 1 w 18"/>
                  <a:gd name="T11" fmla="*/ 7 h 20"/>
                  <a:gd name="T12" fmla="*/ 3 w 18"/>
                  <a:gd name="T13" fmla="*/ 11 h 20"/>
                  <a:gd name="T14" fmla="*/ 5 w 18"/>
                  <a:gd name="T15" fmla="*/ 14 h 20"/>
                  <a:gd name="T16" fmla="*/ 7 w 18"/>
                  <a:gd name="T17" fmla="*/ 16 h 20"/>
                  <a:gd name="T18" fmla="*/ 10 w 18"/>
                  <a:gd name="T19" fmla="*/ 18 h 20"/>
                  <a:gd name="T20" fmla="*/ 11 w 18"/>
                  <a:gd name="T21" fmla="*/ 19 h 20"/>
                  <a:gd name="T22" fmla="*/ 13 w 18"/>
                  <a:gd name="T23" fmla="*/ 20 h 20"/>
                  <a:gd name="T24" fmla="*/ 13 w 18"/>
                  <a:gd name="T25" fmla="*/ 20 h 20"/>
                  <a:gd name="T26" fmla="*/ 18 w 18"/>
                  <a:gd name="T27" fmla="*/ 20 h 20"/>
                  <a:gd name="T28" fmla="*/ 18 w 18"/>
                  <a:gd name="T29" fmla="*/ 20 h 20"/>
                  <a:gd name="T30" fmla="*/ 18 w 18"/>
                  <a:gd name="T31" fmla="*/ 19 h 20"/>
                  <a:gd name="T32" fmla="*/ 17 w 18"/>
                  <a:gd name="T33" fmla="*/ 17 h 20"/>
                  <a:gd name="T34" fmla="*/ 16 w 18"/>
                  <a:gd name="T35" fmla="*/ 14 h 20"/>
                  <a:gd name="T36" fmla="*/ 16 w 18"/>
                  <a:gd name="T37" fmla="*/ 11 h 20"/>
                  <a:gd name="T38" fmla="*/ 16 w 18"/>
                  <a:gd name="T39" fmla="*/ 8 h 20"/>
                  <a:gd name="T40" fmla="*/ 16 w 18"/>
                  <a:gd name="T41" fmla="*/ 4 h 20"/>
                  <a:gd name="T42" fmla="*/ 18 w 18"/>
                  <a:gd name="T43" fmla="*/ 0 h 20"/>
                  <a:gd name="T44" fmla="*/ 0 w 18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7" y="16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19"/>
                    </a:lnTo>
                    <a:lnTo>
                      <a:pt x="17" y="17"/>
                    </a:lnTo>
                    <a:lnTo>
                      <a:pt x="16" y="14"/>
                    </a:lnTo>
                    <a:lnTo>
                      <a:pt x="16" y="11"/>
                    </a:lnTo>
                    <a:lnTo>
                      <a:pt x="16" y="8"/>
                    </a:lnTo>
                    <a:lnTo>
                      <a:pt x="16" y="4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59" name="Freeform 322"/>
              <p:cNvSpPr>
                <a:spLocks/>
              </p:cNvSpPr>
              <p:nvPr/>
            </p:nvSpPr>
            <p:spPr bwMode="auto">
              <a:xfrm>
                <a:off x="1382" y="2792"/>
                <a:ext cx="19" cy="20"/>
              </a:xfrm>
              <a:custGeom>
                <a:avLst/>
                <a:gdLst>
                  <a:gd name="T0" fmla="*/ 0 w 19"/>
                  <a:gd name="T1" fmla="*/ 0 h 20"/>
                  <a:gd name="T2" fmla="*/ 2 w 19"/>
                  <a:gd name="T3" fmla="*/ 4 h 20"/>
                  <a:gd name="T4" fmla="*/ 3 w 19"/>
                  <a:gd name="T5" fmla="*/ 7 h 20"/>
                  <a:gd name="T6" fmla="*/ 3 w 19"/>
                  <a:gd name="T7" fmla="*/ 11 h 20"/>
                  <a:gd name="T8" fmla="*/ 3 w 19"/>
                  <a:gd name="T9" fmla="*/ 14 h 20"/>
                  <a:gd name="T10" fmla="*/ 3 w 19"/>
                  <a:gd name="T11" fmla="*/ 16 h 20"/>
                  <a:gd name="T12" fmla="*/ 3 w 19"/>
                  <a:gd name="T13" fmla="*/ 18 h 20"/>
                  <a:gd name="T14" fmla="*/ 2 w 19"/>
                  <a:gd name="T15" fmla="*/ 19 h 20"/>
                  <a:gd name="T16" fmla="*/ 2 w 19"/>
                  <a:gd name="T17" fmla="*/ 20 h 20"/>
                  <a:gd name="T18" fmla="*/ 9 w 19"/>
                  <a:gd name="T19" fmla="*/ 20 h 20"/>
                  <a:gd name="T20" fmla="*/ 9 w 19"/>
                  <a:gd name="T21" fmla="*/ 19 h 20"/>
                  <a:gd name="T22" fmla="*/ 10 w 19"/>
                  <a:gd name="T23" fmla="*/ 19 h 20"/>
                  <a:gd name="T24" fmla="*/ 11 w 19"/>
                  <a:gd name="T25" fmla="*/ 18 h 20"/>
                  <a:gd name="T26" fmla="*/ 13 w 19"/>
                  <a:gd name="T27" fmla="*/ 17 h 20"/>
                  <a:gd name="T28" fmla="*/ 14 w 19"/>
                  <a:gd name="T29" fmla="*/ 15 h 20"/>
                  <a:gd name="T30" fmla="*/ 16 w 19"/>
                  <a:gd name="T31" fmla="*/ 13 h 20"/>
                  <a:gd name="T32" fmla="*/ 17 w 19"/>
                  <a:gd name="T33" fmla="*/ 11 h 20"/>
                  <a:gd name="T34" fmla="*/ 18 w 19"/>
                  <a:gd name="T35" fmla="*/ 8 h 20"/>
                  <a:gd name="T36" fmla="*/ 18 w 19"/>
                  <a:gd name="T37" fmla="*/ 6 h 20"/>
                  <a:gd name="T38" fmla="*/ 19 w 19"/>
                  <a:gd name="T39" fmla="*/ 4 h 20"/>
                  <a:gd name="T40" fmla="*/ 19 w 19"/>
                  <a:gd name="T41" fmla="*/ 2 h 20"/>
                  <a:gd name="T42" fmla="*/ 18 w 19"/>
                  <a:gd name="T43" fmla="*/ 0 h 20"/>
                  <a:gd name="T44" fmla="*/ 0 w 19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20">
                    <a:moveTo>
                      <a:pt x="0" y="0"/>
                    </a:moveTo>
                    <a:lnTo>
                      <a:pt x="2" y="4"/>
                    </a:lnTo>
                    <a:lnTo>
                      <a:pt x="3" y="7"/>
                    </a:lnTo>
                    <a:lnTo>
                      <a:pt x="3" y="11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9" y="20"/>
                    </a:lnTo>
                    <a:lnTo>
                      <a:pt x="9" y="19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3" y="17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7" y="11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9" y="4"/>
                    </a:lnTo>
                    <a:lnTo>
                      <a:pt x="19" y="2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60" name="Freeform 323"/>
              <p:cNvSpPr>
                <a:spLocks/>
              </p:cNvSpPr>
              <p:nvPr/>
            </p:nvSpPr>
            <p:spPr bwMode="auto">
              <a:xfrm>
                <a:off x="1313" y="2676"/>
                <a:ext cx="73" cy="81"/>
              </a:xfrm>
              <a:custGeom>
                <a:avLst/>
                <a:gdLst>
                  <a:gd name="T0" fmla="*/ 73 w 73"/>
                  <a:gd name="T1" fmla="*/ 77 h 81"/>
                  <a:gd name="T2" fmla="*/ 4 w 73"/>
                  <a:gd name="T3" fmla="*/ 0 h 81"/>
                  <a:gd name="T4" fmla="*/ 0 w 73"/>
                  <a:gd name="T5" fmla="*/ 5 h 81"/>
                  <a:gd name="T6" fmla="*/ 68 w 73"/>
                  <a:gd name="T7" fmla="*/ 81 h 81"/>
                  <a:gd name="T8" fmla="*/ 73 w 73"/>
                  <a:gd name="T9" fmla="*/ 7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81">
                    <a:moveTo>
                      <a:pt x="73" y="77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68" y="81"/>
                    </a:lnTo>
                    <a:lnTo>
                      <a:pt x="73" y="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61" name="Freeform 324"/>
              <p:cNvSpPr>
                <a:spLocks/>
              </p:cNvSpPr>
              <p:nvPr/>
            </p:nvSpPr>
            <p:spPr bwMode="auto">
              <a:xfrm>
                <a:off x="1317" y="2681"/>
                <a:ext cx="65" cy="72"/>
              </a:xfrm>
              <a:custGeom>
                <a:avLst/>
                <a:gdLst>
                  <a:gd name="T0" fmla="*/ 65 w 65"/>
                  <a:gd name="T1" fmla="*/ 71 h 72"/>
                  <a:gd name="T2" fmla="*/ 2 w 65"/>
                  <a:gd name="T3" fmla="*/ 0 h 72"/>
                  <a:gd name="T4" fmla="*/ 0 w 65"/>
                  <a:gd name="T5" fmla="*/ 2 h 72"/>
                  <a:gd name="T6" fmla="*/ 63 w 65"/>
                  <a:gd name="T7" fmla="*/ 72 h 72"/>
                  <a:gd name="T8" fmla="*/ 65 w 65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72">
                    <a:moveTo>
                      <a:pt x="65" y="7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63" y="72"/>
                    </a:lnTo>
                    <a:lnTo>
                      <a:pt x="65" y="71"/>
                    </a:lnTo>
                    <a:close/>
                  </a:path>
                </a:pathLst>
              </a:custGeom>
              <a:solidFill>
                <a:srgbClr val="CEB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62" name="Freeform 325"/>
              <p:cNvSpPr>
                <a:spLocks/>
              </p:cNvSpPr>
              <p:nvPr/>
            </p:nvSpPr>
            <p:spPr bwMode="auto">
              <a:xfrm>
                <a:off x="1367" y="2736"/>
                <a:ext cx="41" cy="15"/>
              </a:xfrm>
              <a:custGeom>
                <a:avLst/>
                <a:gdLst>
                  <a:gd name="T0" fmla="*/ 22 w 41"/>
                  <a:gd name="T1" fmla="*/ 14 h 15"/>
                  <a:gd name="T2" fmla="*/ 25 w 41"/>
                  <a:gd name="T3" fmla="*/ 13 h 15"/>
                  <a:gd name="T4" fmla="*/ 29 w 41"/>
                  <a:gd name="T5" fmla="*/ 12 h 15"/>
                  <a:gd name="T6" fmla="*/ 32 w 41"/>
                  <a:gd name="T7" fmla="*/ 11 h 15"/>
                  <a:gd name="T8" fmla="*/ 35 w 41"/>
                  <a:gd name="T9" fmla="*/ 10 h 15"/>
                  <a:gd name="T10" fmla="*/ 37 w 41"/>
                  <a:gd name="T11" fmla="*/ 8 h 15"/>
                  <a:gd name="T12" fmla="*/ 39 w 41"/>
                  <a:gd name="T13" fmla="*/ 6 h 15"/>
                  <a:gd name="T14" fmla="*/ 40 w 41"/>
                  <a:gd name="T15" fmla="*/ 5 h 15"/>
                  <a:gd name="T16" fmla="*/ 41 w 41"/>
                  <a:gd name="T17" fmla="*/ 3 h 15"/>
                  <a:gd name="T18" fmla="*/ 40 w 41"/>
                  <a:gd name="T19" fmla="*/ 0 h 15"/>
                  <a:gd name="T20" fmla="*/ 39 w 41"/>
                  <a:gd name="T21" fmla="*/ 3 h 15"/>
                  <a:gd name="T22" fmla="*/ 37 w 41"/>
                  <a:gd name="T23" fmla="*/ 6 h 15"/>
                  <a:gd name="T24" fmla="*/ 34 w 41"/>
                  <a:gd name="T25" fmla="*/ 9 h 15"/>
                  <a:gd name="T26" fmla="*/ 30 w 41"/>
                  <a:gd name="T27" fmla="*/ 10 h 15"/>
                  <a:gd name="T28" fmla="*/ 27 w 41"/>
                  <a:gd name="T29" fmla="*/ 11 h 15"/>
                  <a:gd name="T30" fmla="*/ 25 w 41"/>
                  <a:gd name="T31" fmla="*/ 12 h 15"/>
                  <a:gd name="T32" fmla="*/ 23 w 41"/>
                  <a:gd name="T33" fmla="*/ 12 h 15"/>
                  <a:gd name="T34" fmla="*/ 22 w 41"/>
                  <a:gd name="T35" fmla="*/ 12 h 15"/>
                  <a:gd name="T36" fmla="*/ 18 w 41"/>
                  <a:gd name="T37" fmla="*/ 7 h 15"/>
                  <a:gd name="T38" fmla="*/ 21 w 41"/>
                  <a:gd name="T39" fmla="*/ 7 h 15"/>
                  <a:gd name="T40" fmla="*/ 26 w 41"/>
                  <a:gd name="T41" fmla="*/ 5 h 15"/>
                  <a:gd name="T42" fmla="*/ 30 w 41"/>
                  <a:gd name="T43" fmla="*/ 3 h 15"/>
                  <a:gd name="T44" fmla="*/ 32 w 41"/>
                  <a:gd name="T45" fmla="*/ 0 h 15"/>
                  <a:gd name="T46" fmla="*/ 30 w 41"/>
                  <a:gd name="T47" fmla="*/ 0 h 15"/>
                  <a:gd name="T48" fmla="*/ 30 w 41"/>
                  <a:gd name="T49" fmla="*/ 0 h 15"/>
                  <a:gd name="T50" fmla="*/ 30 w 41"/>
                  <a:gd name="T51" fmla="*/ 1 h 15"/>
                  <a:gd name="T52" fmla="*/ 28 w 41"/>
                  <a:gd name="T53" fmla="*/ 2 h 15"/>
                  <a:gd name="T54" fmla="*/ 25 w 41"/>
                  <a:gd name="T55" fmla="*/ 3 h 15"/>
                  <a:gd name="T56" fmla="*/ 21 w 41"/>
                  <a:gd name="T57" fmla="*/ 5 h 15"/>
                  <a:gd name="T58" fmla="*/ 17 w 41"/>
                  <a:gd name="T59" fmla="*/ 6 h 15"/>
                  <a:gd name="T60" fmla="*/ 14 w 41"/>
                  <a:gd name="T61" fmla="*/ 6 h 15"/>
                  <a:gd name="T62" fmla="*/ 12 w 41"/>
                  <a:gd name="T63" fmla="*/ 4 h 15"/>
                  <a:gd name="T64" fmla="*/ 10 w 41"/>
                  <a:gd name="T65" fmla="*/ 2 h 15"/>
                  <a:gd name="T66" fmla="*/ 8 w 41"/>
                  <a:gd name="T67" fmla="*/ 2 h 15"/>
                  <a:gd name="T68" fmla="*/ 7 w 41"/>
                  <a:gd name="T69" fmla="*/ 2 h 15"/>
                  <a:gd name="T70" fmla="*/ 6 w 41"/>
                  <a:gd name="T71" fmla="*/ 4 h 15"/>
                  <a:gd name="T72" fmla="*/ 7 w 41"/>
                  <a:gd name="T73" fmla="*/ 6 h 15"/>
                  <a:gd name="T74" fmla="*/ 6 w 41"/>
                  <a:gd name="T75" fmla="*/ 15 h 15"/>
                  <a:gd name="T76" fmla="*/ 9 w 41"/>
                  <a:gd name="T77" fmla="*/ 15 h 15"/>
                  <a:gd name="T78" fmla="*/ 13 w 41"/>
                  <a:gd name="T79" fmla="*/ 14 h 15"/>
                  <a:gd name="T80" fmla="*/ 17 w 41"/>
                  <a:gd name="T81" fmla="*/ 13 h 15"/>
                  <a:gd name="T82" fmla="*/ 19 w 41"/>
                  <a:gd name="T83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1" h="15">
                    <a:moveTo>
                      <a:pt x="20" y="14"/>
                    </a:moveTo>
                    <a:lnTo>
                      <a:pt x="22" y="14"/>
                    </a:lnTo>
                    <a:lnTo>
                      <a:pt x="24" y="13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9" y="12"/>
                    </a:lnTo>
                    <a:lnTo>
                      <a:pt x="30" y="12"/>
                    </a:lnTo>
                    <a:lnTo>
                      <a:pt x="32" y="11"/>
                    </a:lnTo>
                    <a:lnTo>
                      <a:pt x="33" y="10"/>
                    </a:lnTo>
                    <a:lnTo>
                      <a:pt x="35" y="10"/>
                    </a:lnTo>
                    <a:lnTo>
                      <a:pt x="36" y="9"/>
                    </a:lnTo>
                    <a:lnTo>
                      <a:pt x="37" y="8"/>
                    </a:lnTo>
                    <a:lnTo>
                      <a:pt x="38" y="7"/>
                    </a:lnTo>
                    <a:lnTo>
                      <a:pt x="39" y="6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0" y="2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9" y="3"/>
                    </a:lnTo>
                    <a:lnTo>
                      <a:pt x="38" y="4"/>
                    </a:lnTo>
                    <a:lnTo>
                      <a:pt x="37" y="6"/>
                    </a:lnTo>
                    <a:lnTo>
                      <a:pt x="35" y="7"/>
                    </a:lnTo>
                    <a:lnTo>
                      <a:pt x="34" y="9"/>
                    </a:lnTo>
                    <a:lnTo>
                      <a:pt x="32" y="10"/>
                    </a:lnTo>
                    <a:lnTo>
                      <a:pt x="30" y="10"/>
                    </a:lnTo>
                    <a:lnTo>
                      <a:pt x="28" y="11"/>
                    </a:lnTo>
                    <a:lnTo>
                      <a:pt x="27" y="11"/>
                    </a:lnTo>
                    <a:lnTo>
                      <a:pt x="26" y="11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1" y="7"/>
                    </a:lnTo>
                    <a:lnTo>
                      <a:pt x="23" y="6"/>
                    </a:lnTo>
                    <a:lnTo>
                      <a:pt x="26" y="5"/>
                    </a:lnTo>
                    <a:lnTo>
                      <a:pt x="28" y="4"/>
                    </a:lnTo>
                    <a:lnTo>
                      <a:pt x="30" y="3"/>
                    </a:lnTo>
                    <a:lnTo>
                      <a:pt x="31" y="1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1"/>
                    </a:lnTo>
                    <a:lnTo>
                      <a:pt x="29" y="1"/>
                    </a:lnTo>
                    <a:lnTo>
                      <a:pt x="28" y="2"/>
                    </a:lnTo>
                    <a:lnTo>
                      <a:pt x="27" y="3"/>
                    </a:lnTo>
                    <a:lnTo>
                      <a:pt x="25" y="3"/>
                    </a:lnTo>
                    <a:lnTo>
                      <a:pt x="23" y="4"/>
                    </a:lnTo>
                    <a:lnTo>
                      <a:pt x="21" y="5"/>
                    </a:lnTo>
                    <a:lnTo>
                      <a:pt x="19" y="5"/>
                    </a:lnTo>
                    <a:lnTo>
                      <a:pt x="17" y="6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7" y="13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63" name="Freeform 326"/>
              <p:cNvSpPr>
                <a:spLocks/>
              </p:cNvSpPr>
              <p:nvPr/>
            </p:nvSpPr>
            <p:spPr bwMode="auto">
              <a:xfrm>
                <a:off x="1370" y="2739"/>
                <a:ext cx="14" cy="10"/>
              </a:xfrm>
              <a:custGeom>
                <a:avLst/>
                <a:gdLst>
                  <a:gd name="T0" fmla="*/ 12 w 14"/>
                  <a:gd name="T1" fmla="*/ 5 h 10"/>
                  <a:gd name="T2" fmla="*/ 11 w 14"/>
                  <a:gd name="T3" fmla="*/ 5 h 10"/>
                  <a:gd name="T4" fmla="*/ 10 w 14"/>
                  <a:gd name="T5" fmla="*/ 5 h 10"/>
                  <a:gd name="T6" fmla="*/ 10 w 14"/>
                  <a:gd name="T7" fmla="*/ 5 h 10"/>
                  <a:gd name="T8" fmla="*/ 10 w 14"/>
                  <a:gd name="T9" fmla="*/ 4 h 10"/>
                  <a:gd name="T10" fmla="*/ 9 w 14"/>
                  <a:gd name="T11" fmla="*/ 4 h 10"/>
                  <a:gd name="T12" fmla="*/ 8 w 14"/>
                  <a:gd name="T13" fmla="*/ 3 h 10"/>
                  <a:gd name="T14" fmla="*/ 8 w 14"/>
                  <a:gd name="T15" fmla="*/ 2 h 10"/>
                  <a:gd name="T16" fmla="*/ 7 w 14"/>
                  <a:gd name="T17" fmla="*/ 2 h 10"/>
                  <a:gd name="T18" fmla="*/ 6 w 14"/>
                  <a:gd name="T19" fmla="*/ 1 h 10"/>
                  <a:gd name="T20" fmla="*/ 6 w 14"/>
                  <a:gd name="T21" fmla="*/ 1 h 10"/>
                  <a:gd name="T22" fmla="*/ 5 w 14"/>
                  <a:gd name="T23" fmla="*/ 0 h 10"/>
                  <a:gd name="T24" fmla="*/ 5 w 14"/>
                  <a:gd name="T25" fmla="*/ 0 h 10"/>
                  <a:gd name="T26" fmla="*/ 5 w 14"/>
                  <a:gd name="T27" fmla="*/ 1 h 10"/>
                  <a:gd name="T28" fmla="*/ 6 w 14"/>
                  <a:gd name="T29" fmla="*/ 2 h 10"/>
                  <a:gd name="T30" fmla="*/ 6 w 14"/>
                  <a:gd name="T31" fmla="*/ 4 h 10"/>
                  <a:gd name="T32" fmla="*/ 7 w 14"/>
                  <a:gd name="T33" fmla="*/ 4 h 10"/>
                  <a:gd name="T34" fmla="*/ 0 w 14"/>
                  <a:gd name="T35" fmla="*/ 4 h 10"/>
                  <a:gd name="T36" fmla="*/ 4 w 14"/>
                  <a:gd name="T37" fmla="*/ 10 h 10"/>
                  <a:gd name="T38" fmla="*/ 5 w 14"/>
                  <a:gd name="T39" fmla="*/ 10 h 10"/>
                  <a:gd name="T40" fmla="*/ 6 w 14"/>
                  <a:gd name="T41" fmla="*/ 10 h 10"/>
                  <a:gd name="T42" fmla="*/ 7 w 14"/>
                  <a:gd name="T43" fmla="*/ 10 h 10"/>
                  <a:gd name="T44" fmla="*/ 7 w 14"/>
                  <a:gd name="T45" fmla="*/ 10 h 10"/>
                  <a:gd name="T46" fmla="*/ 8 w 14"/>
                  <a:gd name="T47" fmla="*/ 10 h 10"/>
                  <a:gd name="T48" fmla="*/ 9 w 14"/>
                  <a:gd name="T49" fmla="*/ 10 h 10"/>
                  <a:gd name="T50" fmla="*/ 10 w 14"/>
                  <a:gd name="T51" fmla="*/ 10 h 10"/>
                  <a:gd name="T52" fmla="*/ 10 w 14"/>
                  <a:gd name="T53" fmla="*/ 9 h 10"/>
                  <a:gd name="T54" fmla="*/ 11 w 14"/>
                  <a:gd name="T55" fmla="*/ 9 h 10"/>
                  <a:gd name="T56" fmla="*/ 12 w 14"/>
                  <a:gd name="T57" fmla="*/ 9 h 10"/>
                  <a:gd name="T58" fmla="*/ 13 w 14"/>
                  <a:gd name="T59" fmla="*/ 9 h 10"/>
                  <a:gd name="T60" fmla="*/ 13 w 14"/>
                  <a:gd name="T61" fmla="*/ 9 h 10"/>
                  <a:gd name="T62" fmla="*/ 13 w 14"/>
                  <a:gd name="T63" fmla="*/ 9 h 10"/>
                  <a:gd name="T64" fmla="*/ 14 w 14"/>
                  <a:gd name="T65" fmla="*/ 8 h 10"/>
                  <a:gd name="T66" fmla="*/ 14 w 14"/>
                  <a:gd name="T67" fmla="*/ 8 h 10"/>
                  <a:gd name="T68" fmla="*/ 14 w 14"/>
                  <a:gd name="T69" fmla="*/ 8 h 10"/>
                  <a:gd name="T70" fmla="*/ 12 w 14"/>
                  <a:gd name="T71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" h="10">
                    <a:moveTo>
                      <a:pt x="12" y="5"/>
                    </a:moveTo>
                    <a:lnTo>
                      <a:pt x="11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0" y="4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2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64" name="Freeform 327"/>
              <p:cNvSpPr>
                <a:spLocks/>
              </p:cNvSpPr>
              <p:nvPr/>
            </p:nvSpPr>
            <p:spPr bwMode="auto">
              <a:xfrm>
                <a:off x="1395" y="2729"/>
                <a:ext cx="4" cy="7"/>
              </a:xfrm>
              <a:custGeom>
                <a:avLst/>
                <a:gdLst>
                  <a:gd name="T0" fmla="*/ 3 w 4"/>
                  <a:gd name="T1" fmla="*/ 3 h 7"/>
                  <a:gd name="T2" fmla="*/ 3 w 4"/>
                  <a:gd name="T3" fmla="*/ 2 h 7"/>
                  <a:gd name="T4" fmla="*/ 2 w 4"/>
                  <a:gd name="T5" fmla="*/ 1 h 7"/>
                  <a:gd name="T6" fmla="*/ 2 w 4"/>
                  <a:gd name="T7" fmla="*/ 0 h 7"/>
                  <a:gd name="T8" fmla="*/ 1 w 4"/>
                  <a:gd name="T9" fmla="*/ 0 h 7"/>
                  <a:gd name="T10" fmla="*/ 0 w 4"/>
                  <a:gd name="T11" fmla="*/ 0 h 7"/>
                  <a:gd name="T12" fmla="*/ 0 w 4"/>
                  <a:gd name="T13" fmla="*/ 0 h 7"/>
                  <a:gd name="T14" fmla="*/ 0 w 4"/>
                  <a:gd name="T15" fmla="*/ 1 h 7"/>
                  <a:gd name="T16" fmla="*/ 0 w 4"/>
                  <a:gd name="T17" fmla="*/ 1 h 7"/>
                  <a:gd name="T18" fmla="*/ 0 w 4"/>
                  <a:gd name="T19" fmla="*/ 1 h 7"/>
                  <a:gd name="T20" fmla="*/ 1 w 4"/>
                  <a:gd name="T21" fmla="*/ 2 h 7"/>
                  <a:gd name="T22" fmla="*/ 1 w 4"/>
                  <a:gd name="T23" fmla="*/ 2 h 7"/>
                  <a:gd name="T24" fmla="*/ 2 w 4"/>
                  <a:gd name="T25" fmla="*/ 3 h 7"/>
                  <a:gd name="T26" fmla="*/ 2 w 4"/>
                  <a:gd name="T27" fmla="*/ 4 h 7"/>
                  <a:gd name="T28" fmla="*/ 2 w 4"/>
                  <a:gd name="T29" fmla="*/ 5 h 7"/>
                  <a:gd name="T30" fmla="*/ 2 w 4"/>
                  <a:gd name="T31" fmla="*/ 6 h 7"/>
                  <a:gd name="T32" fmla="*/ 2 w 4"/>
                  <a:gd name="T33" fmla="*/ 7 h 7"/>
                  <a:gd name="T34" fmla="*/ 2 w 4"/>
                  <a:gd name="T35" fmla="*/ 7 h 7"/>
                  <a:gd name="T36" fmla="*/ 3 w 4"/>
                  <a:gd name="T37" fmla="*/ 7 h 7"/>
                  <a:gd name="T38" fmla="*/ 3 w 4"/>
                  <a:gd name="T39" fmla="*/ 7 h 7"/>
                  <a:gd name="T40" fmla="*/ 4 w 4"/>
                  <a:gd name="T41" fmla="*/ 7 h 7"/>
                  <a:gd name="T42" fmla="*/ 4 w 4"/>
                  <a:gd name="T43" fmla="*/ 6 h 7"/>
                  <a:gd name="T44" fmla="*/ 4 w 4"/>
                  <a:gd name="T45" fmla="*/ 5 h 7"/>
                  <a:gd name="T46" fmla="*/ 4 w 4"/>
                  <a:gd name="T47" fmla="*/ 4 h 7"/>
                  <a:gd name="T48" fmla="*/ 3 w 4"/>
                  <a:gd name="T4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" h="7">
                    <a:moveTo>
                      <a:pt x="3" y="3"/>
                    </a:moveTo>
                    <a:lnTo>
                      <a:pt x="3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65" name="Freeform 328"/>
              <p:cNvSpPr>
                <a:spLocks/>
              </p:cNvSpPr>
              <p:nvPr/>
            </p:nvSpPr>
            <p:spPr bwMode="auto">
              <a:xfrm>
                <a:off x="1361" y="2713"/>
                <a:ext cx="33" cy="20"/>
              </a:xfrm>
              <a:custGeom>
                <a:avLst/>
                <a:gdLst>
                  <a:gd name="T0" fmla="*/ 31 w 33"/>
                  <a:gd name="T1" fmla="*/ 11 h 20"/>
                  <a:gd name="T2" fmla="*/ 28 w 33"/>
                  <a:gd name="T3" fmla="*/ 8 h 20"/>
                  <a:gd name="T4" fmla="*/ 33 w 33"/>
                  <a:gd name="T5" fmla="*/ 5 h 20"/>
                  <a:gd name="T6" fmla="*/ 29 w 33"/>
                  <a:gd name="T7" fmla="*/ 1 h 20"/>
                  <a:gd name="T8" fmla="*/ 27 w 33"/>
                  <a:gd name="T9" fmla="*/ 1 h 20"/>
                  <a:gd name="T10" fmla="*/ 30 w 33"/>
                  <a:gd name="T11" fmla="*/ 4 h 20"/>
                  <a:gd name="T12" fmla="*/ 26 w 33"/>
                  <a:gd name="T13" fmla="*/ 7 h 20"/>
                  <a:gd name="T14" fmla="*/ 26 w 33"/>
                  <a:gd name="T15" fmla="*/ 8 h 20"/>
                  <a:gd name="T16" fmla="*/ 27 w 33"/>
                  <a:gd name="T17" fmla="*/ 9 h 20"/>
                  <a:gd name="T18" fmla="*/ 28 w 33"/>
                  <a:gd name="T19" fmla="*/ 10 h 20"/>
                  <a:gd name="T20" fmla="*/ 28 w 33"/>
                  <a:gd name="T21" fmla="*/ 10 h 20"/>
                  <a:gd name="T22" fmla="*/ 15 w 33"/>
                  <a:gd name="T23" fmla="*/ 18 h 20"/>
                  <a:gd name="T24" fmla="*/ 4 w 33"/>
                  <a:gd name="T25" fmla="*/ 10 h 20"/>
                  <a:gd name="T26" fmla="*/ 6 w 33"/>
                  <a:gd name="T27" fmla="*/ 7 h 20"/>
                  <a:gd name="T28" fmla="*/ 3 w 33"/>
                  <a:gd name="T29" fmla="*/ 4 h 20"/>
                  <a:gd name="T30" fmla="*/ 5 w 33"/>
                  <a:gd name="T31" fmla="*/ 0 h 20"/>
                  <a:gd name="T32" fmla="*/ 3 w 33"/>
                  <a:gd name="T33" fmla="*/ 0 h 20"/>
                  <a:gd name="T34" fmla="*/ 0 w 33"/>
                  <a:gd name="T35" fmla="*/ 5 h 20"/>
                  <a:gd name="T36" fmla="*/ 4 w 33"/>
                  <a:gd name="T37" fmla="*/ 7 h 20"/>
                  <a:gd name="T38" fmla="*/ 1 w 33"/>
                  <a:gd name="T39" fmla="*/ 11 h 20"/>
                  <a:gd name="T40" fmla="*/ 15 w 33"/>
                  <a:gd name="T41" fmla="*/ 20 h 20"/>
                  <a:gd name="T42" fmla="*/ 31 w 33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3" h="20">
                    <a:moveTo>
                      <a:pt x="31" y="11"/>
                    </a:moveTo>
                    <a:lnTo>
                      <a:pt x="28" y="8"/>
                    </a:lnTo>
                    <a:lnTo>
                      <a:pt x="33" y="5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30" y="4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9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15" y="18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4" y="7"/>
                    </a:lnTo>
                    <a:lnTo>
                      <a:pt x="1" y="11"/>
                    </a:lnTo>
                    <a:lnTo>
                      <a:pt x="15" y="20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66" name="Freeform 329"/>
              <p:cNvSpPr>
                <a:spLocks/>
              </p:cNvSpPr>
              <p:nvPr/>
            </p:nvSpPr>
            <p:spPr bwMode="auto">
              <a:xfrm>
                <a:off x="1352" y="2753"/>
                <a:ext cx="49" cy="15"/>
              </a:xfrm>
              <a:custGeom>
                <a:avLst/>
                <a:gdLst>
                  <a:gd name="T0" fmla="*/ 24 w 49"/>
                  <a:gd name="T1" fmla="*/ 0 h 15"/>
                  <a:gd name="T2" fmla="*/ 23 w 49"/>
                  <a:gd name="T3" fmla="*/ 2 h 15"/>
                  <a:gd name="T4" fmla="*/ 21 w 49"/>
                  <a:gd name="T5" fmla="*/ 4 h 15"/>
                  <a:gd name="T6" fmla="*/ 19 w 49"/>
                  <a:gd name="T7" fmla="*/ 7 h 15"/>
                  <a:gd name="T8" fmla="*/ 16 w 49"/>
                  <a:gd name="T9" fmla="*/ 9 h 15"/>
                  <a:gd name="T10" fmla="*/ 14 w 49"/>
                  <a:gd name="T11" fmla="*/ 10 h 15"/>
                  <a:gd name="T12" fmla="*/ 12 w 49"/>
                  <a:gd name="T13" fmla="*/ 11 h 15"/>
                  <a:gd name="T14" fmla="*/ 10 w 49"/>
                  <a:gd name="T15" fmla="*/ 11 h 15"/>
                  <a:gd name="T16" fmla="*/ 8 w 49"/>
                  <a:gd name="T17" fmla="*/ 12 h 15"/>
                  <a:gd name="T18" fmla="*/ 6 w 49"/>
                  <a:gd name="T19" fmla="*/ 12 h 15"/>
                  <a:gd name="T20" fmla="*/ 4 w 49"/>
                  <a:gd name="T21" fmla="*/ 12 h 15"/>
                  <a:gd name="T22" fmla="*/ 2 w 49"/>
                  <a:gd name="T23" fmla="*/ 12 h 15"/>
                  <a:gd name="T24" fmla="*/ 0 w 49"/>
                  <a:gd name="T25" fmla="*/ 14 h 15"/>
                  <a:gd name="T26" fmla="*/ 3 w 49"/>
                  <a:gd name="T27" fmla="*/ 14 h 15"/>
                  <a:gd name="T28" fmla="*/ 6 w 49"/>
                  <a:gd name="T29" fmla="*/ 14 h 15"/>
                  <a:gd name="T30" fmla="*/ 9 w 49"/>
                  <a:gd name="T31" fmla="*/ 14 h 15"/>
                  <a:gd name="T32" fmla="*/ 11 w 49"/>
                  <a:gd name="T33" fmla="*/ 13 h 15"/>
                  <a:gd name="T34" fmla="*/ 14 w 49"/>
                  <a:gd name="T35" fmla="*/ 12 h 15"/>
                  <a:gd name="T36" fmla="*/ 16 w 49"/>
                  <a:gd name="T37" fmla="*/ 11 h 15"/>
                  <a:gd name="T38" fmla="*/ 18 w 49"/>
                  <a:gd name="T39" fmla="*/ 10 h 15"/>
                  <a:gd name="T40" fmla="*/ 20 w 49"/>
                  <a:gd name="T41" fmla="*/ 8 h 15"/>
                  <a:gd name="T42" fmla="*/ 21 w 49"/>
                  <a:gd name="T43" fmla="*/ 7 h 15"/>
                  <a:gd name="T44" fmla="*/ 22 w 49"/>
                  <a:gd name="T45" fmla="*/ 6 h 15"/>
                  <a:gd name="T46" fmla="*/ 23 w 49"/>
                  <a:gd name="T47" fmla="*/ 5 h 15"/>
                  <a:gd name="T48" fmla="*/ 24 w 49"/>
                  <a:gd name="T49" fmla="*/ 4 h 15"/>
                  <a:gd name="T50" fmla="*/ 25 w 49"/>
                  <a:gd name="T51" fmla="*/ 5 h 15"/>
                  <a:gd name="T52" fmla="*/ 26 w 49"/>
                  <a:gd name="T53" fmla="*/ 7 h 15"/>
                  <a:gd name="T54" fmla="*/ 27 w 49"/>
                  <a:gd name="T55" fmla="*/ 8 h 15"/>
                  <a:gd name="T56" fmla="*/ 28 w 49"/>
                  <a:gd name="T57" fmla="*/ 10 h 15"/>
                  <a:gd name="T58" fmla="*/ 31 w 49"/>
                  <a:gd name="T59" fmla="*/ 12 h 15"/>
                  <a:gd name="T60" fmla="*/ 33 w 49"/>
                  <a:gd name="T61" fmla="*/ 13 h 15"/>
                  <a:gd name="T62" fmla="*/ 36 w 49"/>
                  <a:gd name="T63" fmla="*/ 14 h 15"/>
                  <a:gd name="T64" fmla="*/ 39 w 49"/>
                  <a:gd name="T65" fmla="*/ 14 h 15"/>
                  <a:gd name="T66" fmla="*/ 41 w 49"/>
                  <a:gd name="T67" fmla="*/ 15 h 15"/>
                  <a:gd name="T68" fmla="*/ 44 w 49"/>
                  <a:gd name="T69" fmla="*/ 15 h 15"/>
                  <a:gd name="T70" fmla="*/ 47 w 49"/>
                  <a:gd name="T71" fmla="*/ 15 h 15"/>
                  <a:gd name="T72" fmla="*/ 49 w 49"/>
                  <a:gd name="T73" fmla="*/ 14 h 15"/>
                  <a:gd name="T74" fmla="*/ 47 w 49"/>
                  <a:gd name="T75" fmla="*/ 12 h 15"/>
                  <a:gd name="T76" fmla="*/ 45 w 49"/>
                  <a:gd name="T77" fmla="*/ 12 h 15"/>
                  <a:gd name="T78" fmla="*/ 43 w 49"/>
                  <a:gd name="T79" fmla="*/ 13 h 15"/>
                  <a:gd name="T80" fmla="*/ 41 w 49"/>
                  <a:gd name="T81" fmla="*/ 13 h 15"/>
                  <a:gd name="T82" fmla="*/ 39 w 49"/>
                  <a:gd name="T83" fmla="*/ 12 h 15"/>
                  <a:gd name="T84" fmla="*/ 37 w 49"/>
                  <a:gd name="T85" fmla="*/ 12 h 15"/>
                  <a:gd name="T86" fmla="*/ 34 w 49"/>
                  <a:gd name="T87" fmla="*/ 11 h 15"/>
                  <a:gd name="T88" fmla="*/ 32 w 49"/>
                  <a:gd name="T89" fmla="*/ 10 h 15"/>
                  <a:gd name="T90" fmla="*/ 29 w 49"/>
                  <a:gd name="T91" fmla="*/ 8 h 15"/>
                  <a:gd name="T92" fmla="*/ 27 w 49"/>
                  <a:gd name="T93" fmla="*/ 5 h 15"/>
                  <a:gd name="T94" fmla="*/ 25 w 49"/>
                  <a:gd name="T95" fmla="*/ 2 h 15"/>
                  <a:gd name="T96" fmla="*/ 24 w 49"/>
                  <a:gd name="T9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9" h="15">
                    <a:moveTo>
                      <a:pt x="24" y="0"/>
                    </a:moveTo>
                    <a:lnTo>
                      <a:pt x="24" y="0"/>
                    </a:lnTo>
                    <a:lnTo>
                      <a:pt x="24" y="1"/>
                    </a:lnTo>
                    <a:lnTo>
                      <a:pt x="23" y="2"/>
                    </a:lnTo>
                    <a:lnTo>
                      <a:pt x="22" y="3"/>
                    </a:lnTo>
                    <a:lnTo>
                      <a:pt x="21" y="4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7" y="8"/>
                    </a:lnTo>
                    <a:lnTo>
                      <a:pt x="16" y="9"/>
                    </a:lnTo>
                    <a:lnTo>
                      <a:pt x="15" y="9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9" y="11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4" y="12"/>
                    </a:lnTo>
                    <a:lnTo>
                      <a:pt x="15" y="12"/>
                    </a:lnTo>
                    <a:lnTo>
                      <a:pt x="16" y="11"/>
                    </a:lnTo>
                    <a:lnTo>
                      <a:pt x="17" y="11"/>
                    </a:lnTo>
                    <a:lnTo>
                      <a:pt x="18" y="10"/>
                    </a:lnTo>
                    <a:lnTo>
                      <a:pt x="19" y="9"/>
                    </a:lnTo>
                    <a:lnTo>
                      <a:pt x="20" y="8"/>
                    </a:lnTo>
                    <a:lnTo>
                      <a:pt x="21" y="8"/>
                    </a:lnTo>
                    <a:lnTo>
                      <a:pt x="21" y="7"/>
                    </a:lnTo>
                    <a:lnTo>
                      <a:pt x="22" y="7"/>
                    </a:lnTo>
                    <a:lnTo>
                      <a:pt x="22" y="6"/>
                    </a:lnTo>
                    <a:lnTo>
                      <a:pt x="23" y="6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4" y="4"/>
                    </a:lnTo>
                    <a:lnTo>
                      <a:pt x="24" y="5"/>
                    </a:lnTo>
                    <a:lnTo>
                      <a:pt x="25" y="5"/>
                    </a:lnTo>
                    <a:lnTo>
                      <a:pt x="25" y="6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8"/>
                    </a:lnTo>
                    <a:lnTo>
                      <a:pt x="28" y="9"/>
                    </a:lnTo>
                    <a:lnTo>
                      <a:pt x="28" y="10"/>
                    </a:lnTo>
                    <a:lnTo>
                      <a:pt x="29" y="11"/>
                    </a:lnTo>
                    <a:lnTo>
                      <a:pt x="31" y="12"/>
                    </a:lnTo>
                    <a:lnTo>
                      <a:pt x="32" y="12"/>
                    </a:lnTo>
                    <a:lnTo>
                      <a:pt x="33" y="13"/>
                    </a:lnTo>
                    <a:lnTo>
                      <a:pt x="34" y="14"/>
                    </a:lnTo>
                    <a:lnTo>
                      <a:pt x="36" y="14"/>
                    </a:lnTo>
                    <a:lnTo>
                      <a:pt x="37" y="14"/>
                    </a:lnTo>
                    <a:lnTo>
                      <a:pt x="39" y="14"/>
                    </a:lnTo>
                    <a:lnTo>
                      <a:pt x="40" y="15"/>
                    </a:lnTo>
                    <a:lnTo>
                      <a:pt x="41" y="15"/>
                    </a:lnTo>
                    <a:lnTo>
                      <a:pt x="43" y="15"/>
                    </a:lnTo>
                    <a:lnTo>
                      <a:pt x="44" y="15"/>
                    </a:lnTo>
                    <a:lnTo>
                      <a:pt x="45" y="15"/>
                    </a:lnTo>
                    <a:lnTo>
                      <a:pt x="47" y="15"/>
                    </a:lnTo>
                    <a:lnTo>
                      <a:pt x="48" y="14"/>
                    </a:lnTo>
                    <a:lnTo>
                      <a:pt x="49" y="14"/>
                    </a:lnTo>
                    <a:lnTo>
                      <a:pt x="48" y="12"/>
                    </a:lnTo>
                    <a:lnTo>
                      <a:pt x="47" y="12"/>
                    </a:lnTo>
                    <a:lnTo>
                      <a:pt x="46" y="12"/>
                    </a:lnTo>
                    <a:lnTo>
                      <a:pt x="45" y="12"/>
                    </a:lnTo>
                    <a:lnTo>
                      <a:pt x="44" y="13"/>
                    </a:lnTo>
                    <a:lnTo>
                      <a:pt x="43" y="13"/>
                    </a:lnTo>
                    <a:lnTo>
                      <a:pt x="42" y="13"/>
                    </a:lnTo>
                    <a:lnTo>
                      <a:pt x="41" y="13"/>
                    </a:lnTo>
                    <a:lnTo>
                      <a:pt x="40" y="12"/>
                    </a:lnTo>
                    <a:lnTo>
                      <a:pt x="39" y="12"/>
                    </a:lnTo>
                    <a:lnTo>
                      <a:pt x="38" y="12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4" y="11"/>
                    </a:lnTo>
                    <a:lnTo>
                      <a:pt x="33" y="11"/>
                    </a:lnTo>
                    <a:lnTo>
                      <a:pt x="32" y="10"/>
                    </a:lnTo>
                    <a:lnTo>
                      <a:pt x="31" y="9"/>
                    </a:lnTo>
                    <a:lnTo>
                      <a:pt x="29" y="8"/>
                    </a:lnTo>
                    <a:lnTo>
                      <a:pt x="28" y="7"/>
                    </a:lnTo>
                    <a:lnTo>
                      <a:pt x="27" y="5"/>
                    </a:lnTo>
                    <a:lnTo>
                      <a:pt x="26" y="4"/>
                    </a:lnTo>
                    <a:lnTo>
                      <a:pt x="25" y="2"/>
                    </a:lnTo>
                    <a:lnTo>
                      <a:pt x="25" y="1"/>
                    </a:lnTo>
                    <a:lnTo>
                      <a:pt x="2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67" name="Freeform 330"/>
              <p:cNvSpPr>
                <a:spLocks/>
              </p:cNvSpPr>
              <p:nvPr/>
            </p:nvSpPr>
            <p:spPr bwMode="auto">
              <a:xfrm>
                <a:off x="1324" y="2725"/>
                <a:ext cx="5" cy="12"/>
              </a:xfrm>
              <a:custGeom>
                <a:avLst/>
                <a:gdLst>
                  <a:gd name="T0" fmla="*/ 5 w 5"/>
                  <a:gd name="T1" fmla="*/ 7 h 12"/>
                  <a:gd name="T2" fmla="*/ 5 w 5"/>
                  <a:gd name="T3" fmla="*/ 7 h 12"/>
                  <a:gd name="T4" fmla="*/ 4 w 5"/>
                  <a:gd name="T5" fmla="*/ 6 h 12"/>
                  <a:gd name="T6" fmla="*/ 4 w 5"/>
                  <a:gd name="T7" fmla="*/ 6 h 12"/>
                  <a:gd name="T8" fmla="*/ 4 w 5"/>
                  <a:gd name="T9" fmla="*/ 6 h 12"/>
                  <a:gd name="T10" fmla="*/ 3 w 5"/>
                  <a:gd name="T11" fmla="*/ 6 h 12"/>
                  <a:gd name="T12" fmla="*/ 3 w 5"/>
                  <a:gd name="T13" fmla="*/ 4 h 12"/>
                  <a:gd name="T14" fmla="*/ 2 w 5"/>
                  <a:gd name="T15" fmla="*/ 3 h 12"/>
                  <a:gd name="T16" fmla="*/ 2 w 5"/>
                  <a:gd name="T17" fmla="*/ 2 h 12"/>
                  <a:gd name="T18" fmla="*/ 1 w 5"/>
                  <a:gd name="T19" fmla="*/ 2 h 12"/>
                  <a:gd name="T20" fmla="*/ 1 w 5"/>
                  <a:gd name="T21" fmla="*/ 1 h 12"/>
                  <a:gd name="T22" fmla="*/ 0 w 5"/>
                  <a:gd name="T23" fmla="*/ 0 h 12"/>
                  <a:gd name="T24" fmla="*/ 0 w 5"/>
                  <a:gd name="T25" fmla="*/ 0 h 12"/>
                  <a:gd name="T26" fmla="*/ 0 w 5"/>
                  <a:gd name="T27" fmla="*/ 1 h 12"/>
                  <a:gd name="T28" fmla="*/ 0 w 5"/>
                  <a:gd name="T29" fmla="*/ 2 h 12"/>
                  <a:gd name="T30" fmla="*/ 0 w 5"/>
                  <a:gd name="T31" fmla="*/ 4 h 12"/>
                  <a:gd name="T32" fmla="*/ 1 w 5"/>
                  <a:gd name="T33" fmla="*/ 6 h 12"/>
                  <a:gd name="T34" fmla="*/ 1 w 5"/>
                  <a:gd name="T35" fmla="*/ 8 h 12"/>
                  <a:gd name="T36" fmla="*/ 2 w 5"/>
                  <a:gd name="T37" fmla="*/ 9 h 12"/>
                  <a:gd name="T38" fmla="*/ 3 w 5"/>
                  <a:gd name="T39" fmla="*/ 11 h 12"/>
                  <a:gd name="T40" fmla="*/ 3 w 5"/>
                  <a:gd name="T41" fmla="*/ 11 h 12"/>
                  <a:gd name="T42" fmla="*/ 3 w 5"/>
                  <a:gd name="T43" fmla="*/ 11 h 12"/>
                  <a:gd name="T44" fmla="*/ 4 w 5"/>
                  <a:gd name="T45" fmla="*/ 11 h 12"/>
                  <a:gd name="T46" fmla="*/ 5 w 5"/>
                  <a:gd name="T47" fmla="*/ 12 h 12"/>
                  <a:gd name="T48" fmla="*/ 5 w 5"/>
                  <a:gd name="T49" fmla="*/ 12 h 12"/>
                  <a:gd name="T50" fmla="*/ 5 w 5"/>
                  <a:gd name="T5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" h="12">
                    <a:moveTo>
                      <a:pt x="5" y="7"/>
                    </a:moveTo>
                    <a:lnTo>
                      <a:pt x="5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2" y="9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68" name="Freeform 331"/>
              <p:cNvSpPr>
                <a:spLocks/>
              </p:cNvSpPr>
              <p:nvPr/>
            </p:nvSpPr>
            <p:spPr bwMode="auto">
              <a:xfrm>
                <a:off x="1368" y="2704"/>
                <a:ext cx="19" cy="21"/>
              </a:xfrm>
              <a:custGeom>
                <a:avLst/>
                <a:gdLst>
                  <a:gd name="T0" fmla="*/ 19 w 19"/>
                  <a:gd name="T1" fmla="*/ 10 h 21"/>
                  <a:gd name="T2" fmla="*/ 19 w 19"/>
                  <a:gd name="T3" fmla="*/ 0 h 21"/>
                  <a:gd name="T4" fmla="*/ 0 w 19"/>
                  <a:gd name="T5" fmla="*/ 0 h 21"/>
                  <a:gd name="T6" fmla="*/ 0 w 19"/>
                  <a:gd name="T7" fmla="*/ 8 h 21"/>
                  <a:gd name="T8" fmla="*/ 8 w 19"/>
                  <a:gd name="T9" fmla="*/ 21 h 21"/>
                  <a:gd name="T10" fmla="*/ 19 w 19"/>
                  <a:gd name="T11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1">
                    <a:moveTo>
                      <a:pt x="19" y="10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21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69" name="Freeform 332"/>
              <p:cNvSpPr>
                <a:spLocks/>
              </p:cNvSpPr>
              <p:nvPr/>
            </p:nvSpPr>
            <p:spPr bwMode="auto">
              <a:xfrm>
                <a:off x="1354" y="2655"/>
                <a:ext cx="45" cy="27"/>
              </a:xfrm>
              <a:custGeom>
                <a:avLst/>
                <a:gdLst>
                  <a:gd name="T0" fmla="*/ 36 w 45"/>
                  <a:gd name="T1" fmla="*/ 10 h 27"/>
                  <a:gd name="T2" fmla="*/ 36 w 45"/>
                  <a:gd name="T3" fmla="*/ 9 h 27"/>
                  <a:gd name="T4" fmla="*/ 35 w 45"/>
                  <a:gd name="T5" fmla="*/ 8 h 27"/>
                  <a:gd name="T6" fmla="*/ 34 w 45"/>
                  <a:gd name="T7" fmla="*/ 7 h 27"/>
                  <a:gd name="T8" fmla="*/ 33 w 45"/>
                  <a:gd name="T9" fmla="*/ 6 h 27"/>
                  <a:gd name="T10" fmla="*/ 31 w 45"/>
                  <a:gd name="T11" fmla="*/ 5 h 27"/>
                  <a:gd name="T12" fmla="*/ 29 w 45"/>
                  <a:gd name="T13" fmla="*/ 4 h 27"/>
                  <a:gd name="T14" fmla="*/ 27 w 45"/>
                  <a:gd name="T15" fmla="*/ 3 h 27"/>
                  <a:gd name="T16" fmla="*/ 25 w 45"/>
                  <a:gd name="T17" fmla="*/ 2 h 27"/>
                  <a:gd name="T18" fmla="*/ 23 w 45"/>
                  <a:gd name="T19" fmla="*/ 1 h 27"/>
                  <a:gd name="T20" fmla="*/ 20 w 45"/>
                  <a:gd name="T21" fmla="*/ 1 h 27"/>
                  <a:gd name="T22" fmla="*/ 18 w 45"/>
                  <a:gd name="T23" fmla="*/ 0 h 27"/>
                  <a:gd name="T24" fmla="*/ 15 w 45"/>
                  <a:gd name="T25" fmla="*/ 0 h 27"/>
                  <a:gd name="T26" fmla="*/ 13 w 45"/>
                  <a:gd name="T27" fmla="*/ 0 h 27"/>
                  <a:gd name="T28" fmla="*/ 11 w 45"/>
                  <a:gd name="T29" fmla="*/ 0 h 27"/>
                  <a:gd name="T30" fmla="*/ 9 w 45"/>
                  <a:gd name="T31" fmla="*/ 1 h 27"/>
                  <a:gd name="T32" fmla="*/ 6 w 45"/>
                  <a:gd name="T33" fmla="*/ 1 h 27"/>
                  <a:gd name="T34" fmla="*/ 4 w 45"/>
                  <a:gd name="T35" fmla="*/ 3 h 27"/>
                  <a:gd name="T36" fmla="*/ 2 w 45"/>
                  <a:gd name="T37" fmla="*/ 5 h 27"/>
                  <a:gd name="T38" fmla="*/ 1 w 45"/>
                  <a:gd name="T39" fmla="*/ 8 h 27"/>
                  <a:gd name="T40" fmla="*/ 0 w 45"/>
                  <a:gd name="T41" fmla="*/ 10 h 27"/>
                  <a:gd name="T42" fmla="*/ 1 w 45"/>
                  <a:gd name="T43" fmla="*/ 12 h 27"/>
                  <a:gd name="T44" fmla="*/ 1 w 45"/>
                  <a:gd name="T45" fmla="*/ 14 h 27"/>
                  <a:gd name="T46" fmla="*/ 2 w 45"/>
                  <a:gd name="T47" fmla="*/ 15 h 27"/>
                  <a:gd name="T48" fmla="*/ 3 w 45"/>
                  <a:gd name="T49" fmla="*/ 15 h 27"/>
                  <a:gd name="T50" fmla="*/ 4 w 45"/>
                  <a:gd name="T51" fmla="*/ 16 h 27"/>
                  <a:gd name="T52" fmla="*/ 5 w 45"/>
                  <a:gd name="T53" fmla="*/ 16 h 27"/>
                  <a:gd name="T54" fmla="*/ 6 w 45"/>
                  <a:gd name="T55" fmla="*/ 16 h 27"/>
                  <a:gd name="T56" fmla="*/ 9 w 45"/>
                  <a:gd name="T57" fmla="*/ 17 h 27"/>
                  <a:gd name="T58" fmla="*/ 11 w 45"/>
                  <a:gd name="T59" fmla="*/ 18 h 27"/>
                  <a:gd name="T60" fmla="*/ 14 w 45"/>
                  <a:gd name="T61" fmla="*/ 19 h 27"/>
                  <a:gd name="T62" fmla="*/ 16 w 45"/>
                  <a:gd name="T63" fmla="*/ 20 h 27"/>
                  <a:gd name="T64" fmla="*/ 19 w 45"/>
                  <a:gd name="T65" fmla="*/ 21 h 27"/>
                  <a:gd name="T66" fmla="*/ 22 w 45"/>
                  <a:gd name="T67" fmla="*/ 23 h 27"/>
                  <a:gd name="T68" fmla="*/ 25 w 45"/>
                  <a:gd name="T69" fmla="*/ 24 h 27"/>
                  <a:gd name="T70" fmla="*/ 28 w 45"/>
                  <a:gd name="T71" fmla="*/ 25 h 27"/>
                  <a:gd name="T72" fmla="*/ 30 w 45"/>
                  <a:gd name="T73" fmla="*/ 25 h 27"/>
                  <a:gd name="T74" fmla="*/ 33 w 45"/>
                  <a:gd name="T75" fmla="*/ 26 h 27"/>
                  <a:gd name="T76" fmla="*/ 35 w 45"/>
                  <a:gd name="T77" fmla="*/ 27 h 27"/>
                  <a:gd name="T78" fmla="*/ 36 w 45"/>
                  <a:gd name="T79" fmla="*/ 27 h 27"/>
                  <a:gd name="T80" fmla="*/ 37 w 45"/>
                  <a:gd name="T81" fmla="*/ 27 h 27"/>
                  <a:gd name="T82" fmla="*/ 38 w 45"/>
                  <a:gd name="T83" fmla="*/ 27 h 27"/>
                  <a:gd name="T84" fmla="*/ 40 w 45"/>
                  <a:gd name="T85" fmla="*/ 27 h 27"/>
                  <a:gd name="T86" fmla="*/ 41 w 45"/>
                  <a:gd name="T87" fmla="*/ 27 h 27"/>
                  <a:gd name="T88" fmla="*/ 42 w 45"/>
                  <a:gd name="T89" fmla="*/ 27 h 27"/>
                  <a:gd name="T90" fmla="*/ 43 w 45"/>
                  <a:gd name="T91" fmla="*/ 26 h 27"/>
                  <a:gd name="T92" fmla="*/ 44 w 45"/>
                  <a:gd name="T93" fmla="*/ 26 h 27"/>
                  <a:gd name="T94" fmla="*/ 44 w 45"/>
                  <a:gd name="T95" fmla="*/ 24 h 27"/>
                  <a:gd name="T96" fmla="*/ 45 w 45"/>
                  <a:gd name="T97" fmla="*/ 23 h 27"/>
                  <a:gd name="T98" fmla="*/ 45 w 45"/>
                  <a:gd name="T99" fmla="*/ 20 h 27"/>
                  <a:gd name="T100" fmla="*/ 45 w 45"/>
                  <a:gd name="T101" fmla="*/ 18 h 27"/>
                  <a:gd name="T102" fmla="*/ 44 w 45"/>
                  <a:gd name="T103" fmla="*/ 16 h 27"/>
                  <a:gd name="T104" fmla="*/ 43 w 45"/>
                  <a:gd name="T105" fmla="*/ 14 h 27"/>
                  <a:gd name="T106" fmla="*/ 41 w 45"/>
                  <a:gd name="T107" fmla="*/ 12 h 27"/>
                  <a:gd name="T108" fmla="*/ 40 w 45"/>
                  <a:gd name="T109" fmla="*/ 11 h 27"/>
                  <a:gd name="T110" fmla="*/ 38 w 45"/>
                  <a:gd name="T111" fmla="*/ 10 h 27"/>
                  <a:gd name="T112" fmla="*/ 36 w 45"/>
                  <a:gd name="T11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5" h="27">
                    <a:moveTo>
                      <a:pt x="36" y="10"/>
                    </a:moveTo>
                    <a:lnTo>
                      <a:pt x="36" y="9"/>
                    </a:lnTo>
                    <a:lnTo>
                      <a:pt x="35" y="8"/>
                    </a:lnTo>
                    <a:lnTo>
                      <a:pt x="34" y="7"/>
                    </a:lnTo>
                    <a:lnTo>
                      <a:pt x="33" y="6"/>
                    </a:lnTo>
                    <a:lnTo>
                      <a:pt x="31" y="5"/>
                    </a:lnTo>
                    <a:lnTo>
                      <a:pt x="29" y="4"/>
                    </a:lnTo>
                    <a:lnTo>
                      <a:pt x="27" y="3"/>
                    </a:lnTo>
                    <a:lnTo>
                      <a:pt x="25" y="2"/>
                    </a:lnTo>
                    <a:lnTo>
                      <a:pt x="23" y="1"/>
                    </a:lnTo>
                    <a:lnTo>
                      <a:pt x="20" y="1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9" y="17"/>
                    </a:lnTo>
                    <a:lnTo>
                      <a:pt x="11" y="18"/>
                    </a:lnTo>
                    <a:lnTo>
                      <a:pt x="14" y="19"/>
                    </a:lnTo>
                    <a:lnTo>
                      <a:pt x="16" y="20"/>
                    </a:lnTo>
                    <a:lnTo>
                      <a:pt x="19" y="21"/>
                    </a:lnTo>
                    <a:lnTo>
                      <a:pt x="22" y="23"/>
                    </a:lnTo>
                    <a:lnTo>
                      <a:pt x="25" y="24"/>
                    </a:lnTo>
                    <a:lnTo>
                      <a:pt x="28" y="25"/>
                    </a:lnTo>
                    <a:lnTo>
                      <a:pt x="30" y="25"/>
                    </a:lnTo>
                    <a:lnTo>
                      <a:pt x="33" y="26"/>
                    </a:lnTo>
                    <a:lnTo>
                      <a:pt x="35" y="27"/>
                    </a:lnTo>
                    <a:lnTo>
                      <a:pt x="36" y="27"/>
                    </a:lnTo>
                    <a:lnTo>
                      <a:pt x="37" y="27"/>
                    </a:lnTo>
                    <a:lnTo>
                      <a:pt x="38" y="27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6"/>
                    </a:lnTo>
                    <a:lnTo>
                      <a:pt x="44" y="26"/>
                    </a:lnTo>
                    <a:lnTo>
                      <a:pt x="44" y="24"/>
                    </a:lnTo>
                    <a:lnTo>
                      <a:pt x="45" y="23"/>
                    </a:lnTo>
                    <a:lnTo>
                      <a:pt x="45" y="20"/>
                    </a:lnTo>
                    <a:lnTo>
                      <a:pt x="45" y="18"/>
                    </a:lnTo>
                    <a:lnTo>
                      <a:pt x="44" y="16"/>
                    </a:lnTo>
                    <a:lnTo>
                      <a:pt x="43" y="14"/>
                    </a:lnTo>
                    <a:lnTo>
                      <a:pt x="41" y="12"/>
                    </a:lnTo>
                    <a:lnTo>
                      <a:pt x="40" y="11"/>
                    </a:lnTo>
                    <a:lnTo>
                      <a:pt x="38" y="10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70" name="Freeform 333"/>
              <p:cNvSpPr>
                <a:spLocks/>
              </p:cNvSpPr>
              <p:nvPr/>
            </p:nvSpPr>
            <p:spPr bwMode="auto">
              <a:xfrm>
                <a:off x="1348" y="2663"/>
                <a:ext cx="53" cy="47"/>
              </a:xfrm>
              <a:custGeom>
                <a:avLst/>
                <a:gdLst>
                  <a:gd name="T0" fmla="*/ 46 w 53"/>
                  <a:gd name="T1" fmla="*/ 14 h 47"/>
                  <a:gd name="T2" fmla="*/ 45 w 53"/>
                  <a:gd name="T3" fmla="*/ 14 h 47"/>
                  <a:gd name="T4" fmla="*/ 45 w 53"/>
                  <a:gd name="T5" fmla="*/ 12 h 47"/>
                  <a:gd name="T6" fmla="*/ 43 w 53"/>
                  <a:gd name="T7" fmla="*/ 10 h 47"/>
                  <a:gd name="T8" fmla="*/ 41 w 53"/>
                  <a:gd name="T9" fmla="*/ 7 h 47"/>
                  <a:gd name="T10" fmla="*/ 38 w 53"/>
                  <a:gd name="T11" fmla="*/ 5 h 47"/>
                  <a:gd name="T12" fmla="*/ 35 w 53"/>
                  <a:gd name="T13" fmla="*/ 3 h 47"/>
                  <a:gd name="T14" fmla="*/ 32 w 53"/>
                  <a:gd name="T15" fmla="*/ 1 h 47"/>
                  <a:gd name="T16" fmla="*/ 29 w 53"/>
                  <a:gd name="T17" fmla="*/ 0 h 47"/>
                  <a:gd name="T18" fmla="*/ 26 w 53"/>
                  <a:gd name="T19" fmla="*/ 0 h 47"/>
                  <a:gd name="T20" fmla="*/ 21 w 53"/>
                  <a:gd name="T21" fmla="*/ 0 h 47"/>
                  <a:gd name="T22" fmla="*/ 17 w 53"/>
                  <a:gd name="T23" fmla="*/ 1 h 47"/>
                  <a:gd name="T24" fmla="*/ 13 w 53"/>
                  <a:gd name="T25" fmla="*/ 3 h 47"/>
                  <a:gd name="T26" fmla="*/ 9 w 53"/>
                  <a:gd name="T27" fmla="*/ 5 h 47"/>
                  <a:gd name="T28" fmla="*/ 6 w 53"/>
                  <a:gd name="T29" fmla="*/ 8 h 47"/>
                  <a:gd name="T30" fmla="*/ 3 w 53"/>
                  <a:gd name="T31" fmla="*/ 12 h 47"/>
                  <a:gd name="T32" fmla="*/ 1 w 53"/>
                  <a:gd name="T33" fmla="*/ 16 h 47"/>
                  <a:gd name="T34" fmla="*/ 0 w 53"/>
                  <a:gd name="T35" fmla="*/ 21 h 47"/>
                  <a:gd name="T36" fmla="*/ 0 w 53"/>
                  <a:gd name="T37" fmla="*/ 26 h 47"/>
                  <a:gd name="T38" fmla="*/ 1 w 53"/>
                  <a:gd name="T39" fmla="*/ 30 h 47"/>
                  <a:gd name="T40" fmla="*/ 3 w 53"/>
                  <a:gd name="T41" fmla="*/ 34 h 47"/>
                  <a:gd name="T42" fmla="*/ 6 w 53"/>
                  <a:gd name="T43" fmla="*/ 38 h 47"/>
                  <a:gd name="T44" fmla="*/ 9 w 53"/>
                  <a:gd name="T45" fmla="*/ 41 h 47"/>
                  <a:gd name="T46" fmla="*/ 13 w 53"/>
                  <a:gd name="T47" fmla="*/ 44 h 47"/>
                  <a:gd name="T48" fmla="*/ 17 w 53"/>
                  <a:gd name="T49" fmla="*/ 46 h 47"/>
                  <a:gd name="T50" fmla="*/ 21 w 53"/>
                  <a:gd name="T51" fmla="*/ 47 h 47"/>
                  <a:gd name="T52" fmla="*/ 26 w 53"/>
                  <a:gd name="T53" fmla="*/ 47 h 47"/>
                  <a:gd name="T54" fmla="*/ 29 w 53"/>
                  <a:gd name="T55" fmla="*/ 46 h 47"/>
                  <a:gd name="T56" fmla="*/ 32 w 53"/>
                  <a:gd name="T57" fmla="*/ 45 h 47"/>
                  <a:gd name="T58" fmla="*/ 35 w 53"/>
                  <a:gd name="T59" fmla="*/ 44 h 47"/>
                  <a:gd name="T60" fmla="*/ 38 w 53"/>
                  <a:gd name="T61" fmla="*/ 42 h 47"/>
                  <a:gd name="T62" fmla="*/ 40 w 53"/>
                  <a:gd name="T63" fmla="*/ 40 h 47"/>
                  <a:gd name="T64" fmla="*/ 42 w 53"/>
                  <a:gd name="T65" fmla="*/ 38 h 47"/>
                  <a:gd name="T66" fmla="*/ 44 w 53"/>
                  <a:gd name="T67" fmla="*/ 35 h 47"/>
                  <a:gd name="T68" fmla="*/ 45 w 53"/>
                  <a:gd name="T69" fmla="*/ 34 h 47"/>
                  <a:gd name="T70" fmla="*/ 45 w 53"/>
                  <a:gd name="T71" fmla="*/ 34 h 47"/>
                  <a:gd name="T72" fmla="*/ 47 w 53"/>
                  <a:gd name="T73" fmla="*/ 34 h 47"/>
                  <a:gd name="T74" fmla="*/ 50 w 53"/>
                  <a:gd name="T75" fmla="*/ 32 h 47"/>
                  <a:gd name="T76" fmla="*/ 52 w 53"/>
                  <a:gd name="T77" fmla="*/ 29 h 47"/>
                  <a:gd name="T78" fmla="*/ 53 w 53"/>
                  <a:gd name="T79" fmla="*/ 26 h 47"/>
                  <a:gd name="T80" fmla="*/ 53 w 53"/>
                  <a:gd name="T81" fmla="*/ 22 h 47"/>
                  <a:gd name="T82" fmla="*/ 52 w 53"/>
                  <a:gd name="T83" fmla="*/ 18 h 47"/>
                  <a:gd name="T84" fmla="*/ 50 w 53"/>
                  <a:gd name="T85" fmla="*/ 16 h 47"/>
                  <a:gd name="T86" fmla="*/ 47 w 53"/>
                  <a:gd name="T87" fmla="*/ 1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3" h="47">
                    <a:moveTo>
                      <a:pt x="46" y="14"/>
                    </a:moveTo>
                    <a:lnTo>
                      <a:pt x="46" y="14"/>
                    </a:lnTo>
                    <a:lnTo>
                      <a:pt x="46" y="14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5" y="12"/>
                    </a:lnTo>
                    <a:lnTo>
                      <a:pt x="44" y="11"/>
                    </a:lnTo>
                    <a:lnTo>
                      <a:pt x="43" y="10"/>
                    </a:lnTo>
                    <a:lnTo>
                      <a:pt x="42" y="8"/>
                    </a:lnTo>
                    <a:lnTo>
                      <a:pt x="41" y="7"/>
                    </a:lnTo>
                    <a:lnTo>
                      <a:pt x="40" y="6"/>
                    </a:lnTo>
                    <a:lnTo>
                      <a:pt x="38" y="5"/>
                    </a:lnTo>
                    <a:lnTo>
                      <a:pt x="37" y="4"/>
                    </a:lnTo>
                    <a:lnTo>
                      <a:pt x="35" y="3"/>
                    </a:lnTo>
                    <a:lnTo>
                      <a:pt x="34" y="2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5" y="2"/>
                    </a:lnTo>
                    <a:lnTo>
                      <a:pt x="13" y="3"/>
                    </a:lnTo>
                    <a:lnTo>
                      <a:pt x="11" y="4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1" y="16"/>
                    </a:lnTo>
                    <a:lnTo>
                      <a:pt x="1" y="19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1" y="28"/>
                    </a:lnTo>
                    <a:lnTo>
                      <a:pt x="1" y="30"/>
                    </a:lnTo>
                    <a:lnTo>
                      <a:pt x="2" y="32"/>
                    </a:lnTo>
                    <a:lnTo>
                      <a:pt x="3" y="34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7" y="40"/>
                    </a:lnTo>
                    <a:lnTo>
                      <a:pt x="9" y="41"/>
                    </a:lnTo>
                    <a:lnTo>
                      <a:pt x="11" y="43"/>
                    </a:lnTo>
                    <a:lnTo>
                      <a:pt x="13" y="44"/>
                    </a:lnTo>
                    <a:lnTo>
                      <a:pt x="15" y="45"/>
                    </a:lnTo>
                    <a:lnTo>
                      <a:pt x="17" y="46"/>
                    </a:lnTo>
                    <a:lnTo>
                      <a:pt x="19" y="46"/>
                    </a:lnTo>
                    <a:lnTo>
                      <a:pt x="21" y="47"/>
                    </a:lnTo>
                    <a:lnTo>
                      <a:pt x="24" y="47"/>
                    </a:lnTo>
                    <a:lnTo>
                      <a:pt x="26" y="47"/>
                    </a:lnTo>
                    <a:lnTo>
                      <a:pt x="27" y="46"/>
                    </a:lnTo>
                    <a:lnTo>
                      <a:pt x="29" y="46"/>
                    </a:lnTo>
                    <a:lnTo>
                      <a:pt x="30" y="46"/>
                    </a:lnTo>
                    <a:lnTo>
                      <a:pt x="32" y="45"/>
                    </a:lnTo>
                    <a:lnTo>
                      <a:pt x="34" y="45"/>
                    </a:lnTo>
                    <a:lnTo>
                      <a:pt x="35" y="44"/>
                    </a:lnTo>
                    <a:lnTo>
                      <a:pt x="36" y="43"/>
                    </a:lnTo>
                    <a:lnTo>
                      <a:pt x="38" y="42"/>
                    </a:lnTo>
                    <a:lnTo>
                      <a:pt x="39" y="41"/>
                    </a:lnTo>
                    <a:lnTo>
                      <a:pt x="40" y="40"/>
                    </a:lnTo>
                    <a:lnTo>
                      <a:pt x="41" y="39"/>
                    </a:lnTo>
                    <a:lnTo>
                      <a:pt x="42" y="38"/>
                    </a:lnTo>
                    <a:lnTo>
                      <a:pt x="43" y="37"/>
                    </a:lnTo>
                    <a:lnTo>
                      <a:pt x="44" y="35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6" y="34"/>
                    </a:lnTo>
                    <a:lnTo>
                      <a:pt x="47" y="34"/>
                    </a:lnTo>
                    <a:lnTo>
                      <a:pt x="49" y="33"/>
                    </a:lnTo>
                    <a:lnTo>
                      <a:pt x="50" y="32"/>
                    </a:lnTo>
                    <a:lnTo>
                      <a:pt x="51" y="31"/>
                    </a:lnTo>
                    <a:lnTo>
                      <a:pt x="52" y="29"/>
                    </a:lnTo>
                    <a:lnTo>
                      <a:pt x="53" y="28"/>
                    </a:lnTo>
                    <a:lnTo>
                      <a:pt x="53" y="26"/>
                    </a:lnTo>
                    <a:lnTo>
                      <a:pt x="53" y="24"/>
                    </a:lnTo>
                    <a:lnTo>
                      <a:pt x="53" y="22"/>
                    </a:lnTo>
                    <a:lnTo>
                      <a:pt x="53" y="20"/>
                    </a:lnTo>
                    <a:lnTo>
                      <a:pt x="52" y="18"/>
                    </a:lnTo>
                    <a:lnTo>
                      <a:pt x="51" y="17"/>
                    </a:lnTo>
                    <a:lnTo>
                      <a:pt x="50" y="16"/>
                    </a:lnTo>
                    <a:lnTo>
                      <a:pt x="49" y="15"/>
                    </a:lnTo>
                    <a:lnTo>
                      <a:pt x="47" y="14"/>
                    </a:lnTo>
                    <a:lnTo>
                      <a:pt x="46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71" name="Freeform 334"/>
              <p:cNvSpPr>
                <a:spLocks/>
              </p:cNvSpPr>
              <p:nvPr/>
            </p:nvSpPr>
            <p:spPr bwMode="auto">
              <a:xfrm>
                <a:off x="1352" y="2666"/>
                <a:ext cx="46" cy="40"/>
              </a:xfrm>
              <a:custGeom>
                <a:avLst/>
                <a:gdLst>
                  <a:gd name="T0" fmla="*/ 41 w 46"/>
                  <a:gd name="T1" fmla="*/ 16 h 40"/>
                  <a:gd name="T2" fmla="*/ 40 w 46"/>
                  <a:gd name="T3" fmla="*/ 16 h 40"/>
                  <a:gd name="T4" fmla="*/ 39 w 46"/>
                  <a:gd name="T5" fmla="*/ 15 h 40"/>
                  <a:gd name="T6" fmla="*/ 38 w 46"/>
                  <a:gd name="T7" fmla="*/ 12 h 40"/>
                  <a:gd name="T8" fmla="*/ 36 w 46"/>
                  <a:gd name="T9" fmla="*/ 9 h 40"/>
                  <a:gd name="T10" fmla="*/ 34 w 46"/>
                  <a:gd name="T11" fmla="*/ 6 h 40"/>
                  <a:gd name="T12" fmla="*/ 31 w 46"/>
                  <a:gd name="T13" fmla="*/ 4 h 40"/>
                  <a:gd name="T14" fmla="*/ 28 w 46"/>
                  <a:gd name="T15" fmla="*/ 2 h 40"/>
                  <a:gd name="T16" fmla="*/ 25 w 46"/>
                  <a:gd name="T17" fmla="*/ 1 h 40"/>
                  <a:gd name="T18" fmla="*/ 22 w 46"/>
                  <a:gd name="T19" fmla="*/ 1 h 40"/>
                  <a:gd name="T20" fmla="*/ 18 w 46"/>
                  <a:gd name="T21" fmla="*/ 1 h 40"/>
                  <a:gd name="T22" fmla="*/ 14 w 46"/>
                  <a:gd name="T23" fmla="*/ 1 h 40"/>
                  <a:gd name="T24" fmla="*/ 10 w 46"/>
                  <a:gd name="T25" fmla="*/ 3 h 40"/>
                  <a:gd name="T26" fmla="*/ 7 w 46"/>
                  <a:gd name="T27" fmla="*/ 5 h 40"/>
                  <a:gd name="T28" fmla="*/ 4 w 46"/>
                  <a:gd name="T29" fmla="*/ 8 h 40"/>
                  <a:gd name="T30" fmla="*/ 2 w 46"/>
                  <a:gd name="T31" fmla="*/ 11 h 40"/>
                  <a:gd name="T32" fmla="*/ 1 w 46"/>
                  <a:gd name="T33" fmla="*/ 14 h 40"/>
                  <a:gd name="T34" fmla="*/ 0 w 46"/>
                  <a:gd name="T35" fmla="*/ 18 h 40"/>
                  <a:gd name="T36" fmla="*/ 0 w 46"/>
                  <a:gd name="T37" fmla="*/ 22 h 40"/>
                  <a:gd name="T38" fmla="*/ 1 w 46"/>
                  <a:gd name="T39" fmla="*/ 26 h 40"/>
                  <a:gd name="T40" fmla="*/ 2 w 46"/>
                  <a:gd name="T41" fmla="*/ 30 h 40"/>
                  <a:gd name="T42" fmla="*/ 4 w 46"/>
                  <a:gd name="T43" fmla="*/ 33 h 40"/>
                  <a:gd name="T44" fmla="*/ 7 w 46"/>
                  <a:gd name="T45" fmla="*/ 36 h 40"/>
                  <a:gd name="T46" fmla="*/ 10 w 46"/>
                  <a:gd name="T47" fmla="*/ 38 h 40"/>
                  <a:gd name="T48" fmla="*/ 14 w 46"/>
                  <a:gd name="T49" fmla="*/ 39 h 40"/>
                  <a:gd name="T50" fmla="*/ 18 w 46"/>
                  <a:gd name="T51" fmla="*/ 40 h 40"/>
                  <a:gd name="T52" fmla="*/ 21 w 46"/>
                  <a:gd name="T53" fmla="*/ 40 h 40"/>
                  <a:gd name="T54" fmla="*/ 25 w 46"/>
                  <a:gd name="T55" fmla="*/ 39 h 40"/>
                  <a:gd name="T56" fmla="*/ 28 w 46"/>
                  <a:gd name="T57" fmla="*/ 38 h 40"/>
                  <a:gd name="T58" fmla="*/ 31 w 46"/>
                  <a:gd name="T59" fmla="*/ 37 h 40"/>
                  <a:gd name="T60" fmla="*/ 33 w 46"/>
                  <a:gd name="T61" fmla="*/ 35 h 40"/>
                  <a:gd name="T62" fmla="*/ 35 w 46"/>
                  <a:gd name="T63" fmla="*/ 33 h 40"/>
                  <a:gd name="T64" fmla="*/ 37 w 46"/>
                  <a:gd name="T65" fmla="*/ 30 h 40"/>
                  <a:gd name="T66" fmla="*/ 38 w 46"/>
                  <a:gd name="T67" fmla="*/ 27 h 40"/>
                  <a:gd name="T68" fmla="*/ 39 w 46"/>
                  <a:gd name="T69" fmla="*/ 26 h 40"/>
                  <a:gd name="T70" fmla="*/ 40 w 46"/>
                  <a:gd name="T71" fmla="*/ 26 h 40"/>
                  <a:gd name="T72" fmla="*/ 41 w 46"/>
                  <a:gd name="T73" fmla="*/ 27 h 40"/>
                  <a:gd name="T74" fmla="*/ 41 w 46"/>
                  <a:gd name="T75" fmla="*/ 27 h 40"/>
                  <a:gd name="T76" fmla="*/ 43 w 46"/>
                  <a:gd name="T77" fmla="*/ 27 h 40"/>
                  <a:gd name="T78" fmla="*/ 44 w 46"/>
                  <a:gd name="T79" fmla="*/ 26 h 40"/>
                  <a:gd name="T80" fmla="*/ 46 w 46"/>
                  <a:gd name="T81" fmla="*/ 24 h 40"/>
                  <a:gd name="T82" fmla="*/ 46 w 46"/>
                  <a:gd name="T83" fmla="*/ 22 h 40"/>
                  <a:gd name="T84" fmla="*/ 46 w 46"/>
                  <a:gd name="T85" fmla="*/ 20 h 40"/>
                  <a:gd name="T86" fmla="*/ 46 w 46"/>
                  <a:gd name="T87" fmla="*/ 18 h 40"/>
                  <a:gd name="T88" fmla="*/ 44 w 46"/>
                  <a:gd name="T89" fmla="*/ 17 h 40"/>
                  <a:gd name="T90" fmla="*/ 43 w 46"/>
                  <a:gd name="T91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40">
                    <a:moveTo>
                      <a:pt x="42" y="16"/>
                    </a:moveTo>
                    <a:lnTo>
                      <a:pt x="41" y="16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39" y="17"/>
                    </a:lnTo>
                    <a:lnTo>
                      <a:pt x="39" y="15"/>
                    </a:lnTo>
                    <a:lnTo>
                      <a:pt x="38" y="13"/>
                    </a:lnTo>
                    <a:lnTo>
                      <a:pt x="38" y="12"/>
                    </a:lnTo>
                    <a:lnTo>
                      <a:pt x="37" y="10"/>
                    </a:lnTo>
                    <a:lnTo>
                      <a:pt x="36" y="9"/>
                    </a:lnTo>
                    <a:lnTo>
                      <a:pt x="35" y="8"/>
                    </a:lnTo>
                    <a:lnTo>
                      <a:pt x="34" y="6"/>
                    </a:lnTo>
                    <a:lnTo>
                      <a:pt x="33" y="5"/>
                    </a:lnTo>
                    <a:lnTo>
                      <a:pt x="31" y="4"/>
                    </a:lnTo>
                    <a:lnTo>
                      <a:pt x="30" y="3"/>
                    </a:lnTo>
                    <a:lnTo>
                      <a:pt x="28" y="2"/>
                    </a:lnTo>
                    <a:lnTo>
                      <a:pt x="27" y="2"/>
                    </a:lnTo>
                    <a:lnTo>
                      <a:pt x="25" y="1"/>
                    </a:lnTo>
                    <a:lnTo>
                      <a:pt x="23" y="1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8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2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1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3" y="31"/>
                    </a:lnTo>
                    <a:lnTo>
                      <a:pt x="4" y="33"/>
                    </a:lnTo>
                    <a:lnTo>
                      <a:pt x="6" y="34"/>
                    </a:lnTo>
                    <a:lnTo>
                      <a:pt x="7" y="36"/>
                    </a:lnTo>
                    <a:lnTo>
                      <a:pt x="9" y="37"/>
                    </a:lnTo>
                    <a:lnTo>
                      <a:pt x="10" y="38"/>
                    </a:lnTo>
                    <a:lnTo>
                      <a:pt x="12" y="39"/>
                    </a:lnTo>
                    <a:lnTo>
                      <a:pt x="14" y="39"/>
                    </a:lnTo>
                    <a:lnTo>
                      <a:pt x="16" y="40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1" y="40"/>
                    </a:lnTo>
                    <a:lnTo>
                      <a:pt x="23" y="40"/>
                    </a:lnTo>
                    <a:lnTo>
                      <a:pt x="25" y="39"/>
                    </a:lnTo>
                    <a:lnTo>
                      <a:pt x="26" y="39"/>
                    </a:lnTo>
                    <a:lnTo>
                      <a:pt x="28" y="38"/>
                    </a:lnTo>
                    <a:lnTo>
                      <a:pt x="29" y="38"/>
                    </a:lnTo>
                    <a:lnTo>
                      <a:pt x="31" y="37"/>
                    </a:lnTo>
                    <a:lnTo>
                      <a:pt x="32" y="36"/>
                    </a:lnTo>
                    <a:lnTo>
                      <a:pt x="33" y="35"/>
                    </a:lnTo>
                    <a:lnTo>
                      <a:pt x="34" y="34"/>
                    </a:lnTo>
                    <a:lnTo>
                      <a:pt x="35" y="33"/>
                    </a:lnTo>
                    <a:lnTo>
                      <a:pt x="36" y="31"/>
                    </a:lnTo>
                    <a:lnTo>
                      <a:pt x="37" y="30"/>
                    </a:lnTo>
                    <a:lnTo>
                      <a:pt x="38" y="29"/>
                    </a:lnTo>
                    <a:lnTo>
                      <a:pt x="38" y="27"/>
                    </a:lnTo>
                    <a:lnTo>
                      <a:pt x="39" y="25"/>
                    </a:lnTo>
                    <a:lnTo>
                      <a:pt x="39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7"/>
                    </a:lnTo>
                    <a:lnTo>
                      <a:pt x="44" y="27"/>
                    </a:lnTo>
                    <a:lnTo>
                      <a:pt x="44" y="26"/>
                    </a:lnTo>
                    <a:lnTo>
                      <a:pt x="45" y="25"/>
                    </a:lnTo>
                    <a:lnTo>
                      <a:pt x="46" y="24"/>
                    </a:lnTo>
                    <a:lnTo>
                      <a:pt x="46" y="24"/>
                    </a:lnTo>
                    <a:lnTo>
                      <a:pt x="46" y="22"/>
                    </a:lnTo>
                    <a:lnTo>
                      <a:pt x="46" y="21"/>
                    </a:lnTo>
                    <a:lnTo>
                      <a:pt x="46" y="20"/>
                    </a:lnTo>
                    <a:lnTo>
                      <a:pt x="46" y="19"/>
                    </a:lnTo>
                    <a:lnTo>
                      <a:pt x="46" y="18"/>
                    </a:lnTo>
                    <a:lnTo>
                      <a:pt x="45" y="17"/>
                    </a:lnTo>
                    <a:lnTo>
                      <a:pt x="44" y="17"/>
                    </a:lnTo>
                    <a:lnTo>
                      <a:pt x="44" y="16"/>
                    </a:lnTo>
                    <a:lnTo>
                      <a:pt x="43" y="16"/>
                    </a:lnTo>
                    <a:lnTo>
                      <a:pt x="42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72" name="Freeform 335"/>
              <p:cNvSpPr>
                <a:spLocks/>
              </p:cNvSpPr>
              <p:nvPr/>
            </p:nvSpPr>
            <p:spPr bwMode="auto">
              <a:xfrm>
                <a:off x="1393" y="2689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3 h 3"/>
                  <a:gd name="T4" fmla="*/ 2 w 3"/>
                  <a:gd name="T5" fmla="*/ 3 h 3"/>
                  <a:gd name="T6" fmla="*/ 3 w 3"/>
                  <a:gd name="T7" fmla="*/ 2 h 3"/>
                  <a:gd name="T8" fmla="*/ 3 w 3"/>
                  <a:gd name="T9" fmla="*/ 2 h 3"/>
                  <a:gd name="T10" fmla="*/ 3 w 3"/>
                  <a:gd name="T11" fmla="*/ 1 h 3"/>
                  <a:gd name="T12" fmla="*/ 2 w 3"/>
                  <a:gd name="T13" fmla="*/ 0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0 w 3"/>
                  <a:gd name="T21" fmla="*/ 0 h 3"/>
                  <a:gd name="T22" fmla="*/ 0 w 3"/>
                  <a:gd name="T23" fmla="*/ 1 h 3"/>
                  <a:gd name="T24" fmla="*/ 0 w 3"/>
                  <a:gd name="T25" fmla="*/ 2 h 3"/>
                  <a:gd name="T26" fmla="*/ 0 w 3"/>
                  <a:gd name="T27" fmla="*/ 2 h 3"/>
                  <a:gd name="T28" fmla="*/ 0 w 3"/>
                  <a:gd name="T29" fmla="*/ 3 h 3"/>
                  <a:gd name="T30" fmla="*/ 1 w 3"/>
                  <a:gd name="T31" fmla="*/ 3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73" name="Freeform 336"/>
              <p:cNvSpPr>
                <a:spLocks/>
              </p:cNvSpPr>
              <p:nvPr/>
            </p:nvSpPr>
            <p:spPr bwMode="auto">
              <a:xfrm>
                <a:off x="1363" y="2694"/>
                <a:ext cx="19" cy="7"/>
              </a:xfrm>
              <a:custGeom>
                <a:avLst/>
                <a:gdLst>
                  <a:gd name="T0" fmla="*/ 0 w 19"/>
                  <a:gd name="T1" fmla="*/ 0 h 7"/>
                  <a:gd name="T2" fmla="*/ 0 w 19"/>
                  <a:gd name="T3" fmla="*/ 1 h 7"/>
                  <a:gd name="T4" fmla="*/ 0 w 19"/>
                  <a:gd name="T5" fmla="*/ 1 h 7"/>
                  <a:gd name="T6" fmla="*/ 0 w 19"/>
                  <a:gd name="T7" fmla="*/ 2 h 7"/>
                  <a:gd name="T8" fmla="*/ 0 w 19"/>
                  <a:gd name="T9" fmla="*/ 3 h 7"/>
                  <a:gd name="T10" fmla="*/ 1 w 19"/>
                  <a:gd name="T11" fmla="*/ 3 h 7"/>
                  <a:gd name="T12" fmla="*/ 1 w 19"/>
                  <a:gd name="T13" fmla="*/ 4 h 7"/>
                  <a:gd name="T14" fmla="*/ 2 w 19"/>
                  <a:gd name="T15" fmla="*/ 5 h 7"/>
                  <a:gd name="T16" fmla="*/ 3 w 19"/>
                  <a:gd name="T17" fmla="*/ 5 h 7"/>
                  <a:gd name="T18" fmla="*/ 4 w 19"/>
                  <a:gd name="T19" fmla="*/ 6 h 7"/>
                  <a:gd name="T20" fmla="*/ 5 w 19"/>
                  <a:gd name="T21" fmla="*/ 6 h 7"/>
                  <a:gd name="T22" fmla="*/ 7 w 19"/>
                  <a:gd name="T23" fmla="*/ 7 h 7"/>
                  <a:gd name="T24" fmla="*/ 8 w 19"/>
                  <a:gd name="T25" fmla="*/ 7 h 7"/>
                  <a:gd name="T26" fmla="*/ 9 w 19"/>
                  <a:gd name="T27" fmla="*/ 7 h 7"/>
                  <a:gd name="T28" fmla="*/ 10 w 19"/>
                  <a:gd name="T29" fmla="*/ 7 h 7"/>
                  <a:gd name="T30" fmla="*/ 10 w 19"/>
                  <a:gd name="T31" fmla="*/ 7 h 7"/>
                  <a:gd name="T32" fmla="*/ 10 w 19"/>
                  <a:gd name="T33" fmla="*/ 7 h 7"/>
                  <a:gd name="T34" fmla="*/ 19 w 19"/>
                  <a:gd name="T35" fmla="*/ 0 h 7"/>
                  <a:gd name="T36" fmla="*/ 0 w 19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7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74" name="Freeform 337"/>
              <p:cNvSpPr>
                <a:spLocks/>
              </p:cNvSpPr>
              <p:nvPr/>
            </p:nvSpPr>
            <p:spPr bwMode="auto">
              <a:xfrm>
                <a:off x="1365" y="2696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 w 11"/>
                  <a:gd name="T3" fmla="*/ 2 h 2"/>
                  <a:gd name="T4" fmla="*/ 9 w 11"/>
                  <a:gd name="T5" fmla="*/ 2 h 2"/>
                  <a:gd name="T6" fmla="*/ 11 w 11"/>
                  <a:gd name="T7" fmla="*/ 0 h 2"/>
                  <a:gd name="T8" fmla="*/ 0 w 1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">
                    <a:moveTo>
                      <a:pt x="0" y="0"/>
                    </a:moveTo>
                    <a:lnTo>
                      <a:pt x="1" y="2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75" name="Freeform 338"/>
              <p:cNvSpPr>
                <a:spLocks/>
              </p:cNvSpPr>
              <p:nvPr/>
            </p:nvSpPr>
            <p:spPr bwMode="auto">
              <a:xfrm>
                <a:off x="1360" y="2675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4 h 4"/>
                  <a:gd name="T4" fmla="*/ 4 w 4"/>
                  <a:gd name="T5" fmla="*/ 4 h 4"/>
                  <a:gd name="T6" fmla="*/ 4 w 4"/>
                  <a:gd name="T7" fmla="*/ 3 h 4"/>
                  <a:gd name="T8" fmla="*/ 4 w 4"/>
                  <a:gd name="T9" fmla="*/ 2 h 4"/>
                  <a:gd name="T10" fmla="*/ 4 w 4"/>
                  <a:gd name="T11" fmla="*/ 1 h 4"/>
                  <a:gd name="T12" fmla="*/ 4 w 4"/>
                  <a:gd name="T13" fmla="*/ 0 h 4"/>
                  <a:gd name="T14" fmla="*/ 3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0 w 4"/>
                  <a:gd name="T21" fmla="*/ 0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0 w 4"/>
                  <a:gd name="T29" fmla="*/ 4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76" name="Freeform 339"/>
              <p:cNvSpPr>
                <a:spLocks/>
              </p:cNvSpPr>
              <p:nvPr/>
            </p:nvSpPr>
            <p:spPr bwMode="auto">
              <a:xfrm>
                <a:off x="1375" y="2675"/>
                <a:ext cx="6" cy="5"/>
              </a:xfrm>
              <a:custGeom>
                <a:avLst/>
                <a:gdLst>
                  <a:gd name="T0" fmla="*/ 3 w 6"/>
                  <a:gd name="T1" fmla="*/ 5 h 5"/>
                  <a:gd name="T2" fmla="*/ 4 w 6"/>
                  <a:gd name="T3" fmla="*/ 5 h 5"/>
                  <a:gd name="T4" fmla="*/ 5 w 6"/>
                  <a:gd name="T5" fmla="*/ 5 h 5"/>
                  <a:gd name="T6" fmla="*/ 5 w 6"/>
                  <a:gd name="T7" fmla="*/ 4 h 5"/>
                  <a:gd name="T8" fmla="*/ 6 w 6"/>
                  <a:gd name="T9" fmla="*/ 3 h 5"/>
                  <a:gd name="T10" fmla="*/ 5 w 6"/>
                  <a:gd name="T11" fmla="*/ 1 h 5"/>
                  <a:gd name="T12" fmla="*/ 5 w 6"/>
                  <a:gd name="T13" fmla="*/ 1 h 5"/>
                  <a:gd name="T14" fmla="*/ 4 w 6"/>
                  <a:gd name="T15" fmla="*/ 0 h 5"/>
                  <a:gd name="T16" fmla="*/ 3 w 6"/>
                  <a:gd name="T17" fmla="*/ 0 h 5"/>
                  <a:gd name="T18" fmla="*/ 2 w 6"/>
                  <a:gd name="T19" fmla="*/ 0 h 5"/>
                  <a:gd name="T20" fmla="*/ 2 w 6"/>
                  <a:gd name="T21" fmla="*/ 0 h 5"/>
                  <a:gd name="T22" fmla="*/ 1 w 6"/>
                  <a:gd name="T23" fmla="*/ 0 h 5"/>
                  <a:gd name="T24" fmla="*/ 1 w 6"/>
                  <a:gd name="T25" fmla="*/ 1 h 5"/>
                  <a:gd name="T26" fmla="*/ 0 w 6"/>
                  <a:gd name="T27" fmla="*/ 1 h 5"/>
                  <a:gd name="T28" fmla="*/ 0 w 6"/>
                  <a:gd name="T29" fmla="*/ 1 h 5"/>
                  <a:gd name="T30" fmla="*/ 0 w 6"/>
                  <a:gd name="T31" fmla="*/ 2 h 5"/>
                  <a:gd name="T32" fmla="*/ 0 w 6"/>
                  <a:gd name="T33" fmla="*/ 3 h 5"/>
                  <a:gd name="T34" fmla="*/ 0 w 6"/>
                  <a:gd name="T35" fmla="*/ 3 h 5"/>
                  <a:gd name="T36" fmla="*/ 0 w 6"/>
                  <a:gd name="T37" fmla="*/ 4 h 5"/>
                  <a:gd name="T38" fmla="*/ 0 w 6"/>
                  <a:gd name="T39" fmla="*/ 4 h 5"/>
                  <a:gd name="T40" fmla="*/ 1 w 6"/>
                  <a:gd name="T41" fmla="*/ 5 h 5"/>
                  <a:gd name="T42" fmla="*/ 1 w 6"/>
                  <a:gd name="T43" fmla="*/ 5 h 5"/>
                  <a:gd name="T44" fmla="*/ 2 w 6"/>
                  <a:gd name="T45" fmla="*/ 5 h 5"/>
                  <a:gd name="T46" fmla="*/ 2 w 6"/>
                  <a:gd name="T47" fmla="*/ 5 h 5"/>
                  <a:gd name="T48" fmla="*/ 3 w 6"/>
                  <a:gd name="T4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lnTo>
                      <a:pt x="4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77" name="Freeform 340"/>
              <p:cNvSpPr>
                <a:spLocks/>
              </p:cNvSpPr>
              <p:nvPr/>
            </p:nvSpPr>
            <p:spPr bwMode="auto">
              <a:xfrm>
                <a:off x="1361" y="2675"/>
                <a:ext cx="12" cy="14"/>
              </a:xfrm>
              <a:custGeom>
                <a:avLst/>
                <a:gdLst>
                  <a:gd name="T0" fmla="*/ 3 w 12"/>
                  <a:gd name="T1" fmla="*/ 12 h 14"/>
                  <a:gd name="T2" fmla="*/ 8 w 12"/>
                  <a:gd name="T3" fmla="*/ 3 h 14"/>
                  <a:gd name="T4" fmla="*/ 8 w 12"/>
                  <a:gd name="T5" fmla="*/ 0 h 14"/>
                  <a:gd name="T6" fmla="*/ 0 w 12"/>
                  <a:gd name="T7" fmla="*/ 14 h 14"/>
                  <a:gd name="T8" fmla="*/ 12 w 12"/>
                  <a:gd name="T9" fmla="*/ 14 h 14"/>
                  <a:gd name="T10" fmla="*/ 12 w 12"/>
                  <a:gd name="T11" fmla="*/ 12 h 14"/>
                  <a:gd name="T12" fmla="*/ 3 w 12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3" y="12"/>
                    </a:moveTo>
                    <a:lnTo>
                      <a:pt x="8" y="3"/>
                    </a:lnTo>
                    <a:lnTo>
                      <a:pt x="8" y="0"/>
                    </a:lnTo>
                    <a:lnTo>
                      <a:pt x="0" y="14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318" name="Group 344"/>
            <p:cNvGrpSpPr>
              <a:grpSpLocks/>
            </p:cNvGrpSpPr>
            <p:nvPr/>
          </p:nvGrpSpPr>
          <p:grpSpPr bwMode="auto">
            <a:xfrm>
              <a:off x="1077443" y="3125442"/>
              <a:ext cx="186453" cy="247464"/>
              <a:chOff x="1256" y="2463"/>
              <a:chExt cx="133" cy="174"/>
            </a:xfrm>
          </p:grpSpPr>
          <p:pic>
            <p:nvPicPr>
              <p:cNvPr id="323" name="Picture 342"/>
              <p:cNvPicPr>
                <a:picLocks noChangeAspect="1" noChangeArrowheads="1"/>
              </p:cNvPicPr>
              <p:nvPr/>
            </p:nvPicPr>
            <p:blipFill>
              <a:blip r:embed="rId1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56" y="2463"/>
                <a:ext cx="133" cy="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4" name="Picture 343"/>
              <p:cNvPicPr>
                <a:picLocks noChangeAspect="1" noChangeArrowheads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56" y="2463"/>
                <a:ext cx="133" cy="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319" name="Rectangle 345"/>
            <p:cNvSpPr>
              <a:spLocks noChangeArrowheads="1"/>
            </p:cNvSpPr>
            <p:nvPr/>
          </p:nvSpPr>
          <p:spPr bwMode="auto">
            <a:xfrm>
              <a:off x="560140" y="3129708"/>
              <a:ext cx="402346" cy="248887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20" name="Rectangle 346"/>
            <p:cNvSpPr>
              <a:spLocks noChangeArrowheads="1"/>
            </p:cNvSpPr>
            <p:nvPr/>
          </p:nvSpPr>
          <p:spPr bwMode="auto">
            <a:xfrm>
              <a:off x="962487" y="3131131"/>
              <a:ext cx="402346" cy="248887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21" name="Rectangle 347"/>
            <p:cNvSpPr>
              <a:spLocks noChangeArrowheads="1"/>
            </p:cNvSpPr>
            <p:nvPr/>
          </p:nvSpPr>
          <p:spPr bwMode="auto">
            <a:xfrm>
              <a:off x="561542" y="3381439"/>
              <a:ext cx="402346" cy="250309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22" name="Rectangle 348"/>
            <p:cNvSpPr>
              <a:spLocks noChangeArrowheads="1"/>
            </p:cNvSpPr>
            <p:nvPr/>
          </p:nvSpPr>
          <p:spPr bwMode="auto">
            <a:xfrm>
              <a:off x="963889" y="3382861"/>
              <a:ext cx="400945" cy="250309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</p:grpSp>
      <p:sp>
        <p:nvSpPr>
          <p:cNvPr id="431" name="Text Box 43"/>
          <p:cNvSpPr txBox="1">
            <a:spLocks noChangeArrowheads="1"/>
          </p:cNvSpPr>
          <p:nvPr/>
        </p:nvSpPr>
        <p:spPr bwMode="auto">
          <a:xfrm>
            <a:off x="911295" y="5447217"/>
            <a:ext cx="1063651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432" name="Text Box 43"/>
          <p:cNvSpPr txBox="1">
            <a:spLocks noChangeArrowheads="1"/>
          </p:cNvSpPr>
          <p:nvPr/>
        </p:nvSpPr>
        <p:spPr bwMode="auto">
          <a:xfrm>
            <a:off x="4218352" y="5428424"/>
            <a:ext cx="1445326" cy="3231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err="1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SideBySide</a:t>
            </a:r>
            <a:endParaRPr lang="en-US" altLang="ja-JP" sz="800" b="1" dirty="0" smtClean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  <a:p>
            <a:pPr algn="ctr"/>
            <a:r>
              <a:rPr lang="en-US" altLang="ja-JP" sz="7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(PC Contents + Remote site)</a:t>
            </a:r>
            <a:endParaRPr lang="ja-JP" altLang="en-US" sz="7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433" name="Text Box 43"/>
          <p:cNvSpPr txBox="1">
            <a:spLocks noChangeArrowheads="1"/>
          </p:cNvSpPr>
          <p:nvPr/>
        </p:nvSpPr>
        <p:spPr bwMode="auto">
          <a:xfrm>
            <a:off x="1894813" y="5431464"/>
            <a:ext cx="1434145" cy="3231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err="1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PwithP</a:t>
            </a:r>
            <a:endParaRPr lang="en-US" altLang="ja-JP" sz="800" b="1" dirty="0" smtClean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  <a:p>
            <a:pPr algn="ctr"/>
            <a:r>
              <a:rPr lang="en-US" altLang="ja-JP" sz="7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(PC Contents + Remote site)</a:t>
            </a:r>
            <a:endParaRPr lang="ja-JP" altLang="en-US" sz="7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434" name="Text Box 43"/>
          <p:cNvSpPr txBox="1">
            <a:spLocks noChangeArrowheads="1"/>
          </p:cNvSpPr>
          <p:nvPr/>
        </p:nvSpPr>
        <p:spPr bwMode="auto">
          <a:xfrm>
            <a:off x="3090888" y="5538265"/>
            <a:ext cx="1389128" cy="3231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err="1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PwithP</a:t>
            </a:r>
            <a:endParaRPr lang="en-US" altLang="ja-JP" sz="800" b="1" dirty="0" smtClean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  <a:p>
            <a:pPr algn="ctr"/>
            <a:r>
              <a:rPr lang="en-US" altLang="ja-JP" sz="7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(PC Contents + Local site)</a:t>
            </a:r>
            <a:endParaRPr lang="ja-JP" altLang="en-US" sz="7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435" name="Text Box 43"/>
          <p:cNvSpPr txBox="1">
            <a:spLocks noChangeArrowheads="1"/>
          </p:cNvSpPr>
          <p:nvPr/>
        </p:nvSpPr>
        <p:spPr bwMode="auto">
          <a:xfrm>
            <a:off x="5424558" y="5539533"/>
            <a:ext cx="1334328" cy="3231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err="1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SideBySide</a:t>
            </a:r>
            <a:endParaRPr lang="en-US" altLang="ja-JP" sz="800" b="1" dirty="0" smtClean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  <a:p>
            <a:pPr algn="ctr"/>
            <a:r>
              <a:rPr lang="en-US" altLang="ja-JP" sz="7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(PC Contents + Local site)</a:t>
            </a:r>
            <a:endParaRPr lang="ja-JP" altLang="en-US" sz="7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436" name="Text Box 43"/>
          <p:cNvSpPr txBox="1">
            <a:spLocks noChangeArrowheads="1"/>
          </p:cNvSpPr>
          <p:nvPr/>
        </p:nvSpPr>
        <p:spPr bwMode="auto">
          <a:xfrm>
            <a:off x="8410337" y="5593893"/>
            <a:ext cx="733664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Repeat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437" name="左カーブ矢印 436"/>
          <p:cNvSpPr/>
          <p:nvPr/>
        </p:nvSpPr>
        <p:spPr bwMode="auto">
          <a:xfrm>
            <a:off x="8815750" y="5066542"/>
            <a:ext cx="198837" cy="512440"/>
          </a:xfrm>
          <a:prstGeom prst="curvedLeftArrow">
            <a:avLst>
              <a:gd name="adj1" fmla="val 39902"/>
              <a:gd name="adj2" fmla="val 39902"/>
              <a:gd name="adj3" fmla="val 25000"/>
            </a:avLst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438" name="円/楕円 437"/>
          <p:cNvSpPr/>
          <p:nvPr/>
        </p:nvSpPr>
        <p:spPr bwMode="auto">
          <a:xfrm>
            <a:off x="707756" y="1897881"/>
            <a:ext cx="2368085" cy="1030951"/>
          </a:xfrm>
          <a:prstGeom prst="ellipse">
            <a:avLst/>
          </a:prstGeom>
          <a:solidFill>
            <a:srgbClr val="FF9966">
              <a:alpha val="50000"/>
            </a:srgbClr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9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440" name="Picture 2"/>
          <p:cNvPicPr>
            <a:picLocks noChangeAspect="1" noChangeArrowheads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0210" y="2473913"/>
            <a:ext cx="103505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41" name="Picture 2"/>
          <p:cNvPicPr>
            <a:picLocks noChangeAspect="1" noChangeArrowheads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3904" y="3420117"/>
            <a:ext cx="738187" cy="2604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42" name="Picture 2"/>
          <p:cNvPicPr>
            <a:picLocks noChangeAspect="1" noChangeArrowheads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2166" y="3420117"/>
            <a:ext cx="738187" cy="2604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43" name="Line 30"/>
          <p:cNvSpPr>
            <a:spLocks noChangeShapeType="1"/>
          </p:cNvSpPr>
          <p:nvPr/>
        </p:nvSpPr>
        <p:spPr bwMode="auto">
          <a:xfrm flipH="1">
            <a:off x="1320231" y="2817772"/>
            <a:ext cx="266852" cy="549984"/>
          </a:xfrm>
          <a:prstGeom prst="line">
            <a:avLst/>
          </a:prstGeom>
          <a:noFill/>
          <a:ln w="38100">
            <a:solidFill>
              <a:schemeClr val="bg2">
                <a:lumMod val="60000"/>
                <a:lumOff val="40000"/>
              </a:schemeClr>
            </a:solidFill>
            <a:prstDash val="sysDot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 sz="900" b="1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444" name="Line 30"/>
          <p:cNvSpPr>
            <a:spLocks noChangeShapeType="1"/>
          </p:cNvSpPr>
          <p:nvPr/>
        </p:nvSpPr>
        <p:spPr bwMode="auto">
          <a:xfrm>
            <a:off x="2074258" y="2817773"/>
            <a:ext cx="282445" cy="549983"/>
          </a:xfrm>
          <a:prstGeom prst="line">
            <a:avLst/>
          </a:prstGeom>
          <a:noFill/>
          <a:ln w="38100">
            <a:solidFill>
              <a:srgbClr val="0000FF"/>
            </a:solidFill>
            <a:prstDash val="sysDot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 sz="900" b="1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445" name="Text Box 43"/>
          <p:cNvSpPr txBox="1">
            <a:spLocks noChangeArrowheads="1"/>
          </p:cNvSpPr>
          <p:nvPr/>
        </p:nvSpPr>
        <p:spPr bwMode="auto">
          <a:xfrm>
            <a:off x="1290962" y="2310661"/>
            <a:ext cx="102937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(Embedded MCU)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pic>
        <p:nvPicPr>
          <p:cNvPr id="446" name="Picture 881"/>
          <p:cNvPicPr>
            <a:picLocks noChangeAspect="1" noChangeArrowheads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7843" y="2195680"/>
            <a:ext cx="311223" cy="4607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47" name="Text Box 43"/>
          <p:cNvSpPr txBox="1">
            <a:spLocks noChangeArrowheads="1"/>
          </p:cNvSpPr>
          <p:nvPr/>
        </p:nvSpPr>
        <p:spPr bwMode="auto">
          <a:xfrm>
            <a:off x="2005564" y="2028519"/>
            <a:ext cx="102937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9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9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cxnSp>
        <p:nvCxnSpPr>
          <p:cNvPr id="448" name="直線コネクタ 447"/>
          <p:cNvCxnSpPr>
            <a:stCxn id="457" idx="2"/>
            <a:endCxn id="440" idx="3"/>
          </p:cNvCxnSpPr>
          <p:nvPr/>
        </p:nvCxnSpPr>
        <p:spPr bwMode="auto">
          <a:xfrm flipH="1">
            <a:off x="2365260" y="2592720"/>
            <a:ext cx="266767" cy="63756"/>
          </a:xfrm>
          <a:prstGeom prst="line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449" name="Text Box 43"/>
          <p:cNvSpPr txBox="1">
            <a:spLocks noChangeArrowheads="1"/>
          </p:cNvSpPr>
          <p:nvPr/>
        </p:nvSpPr>
        <p:spPr bwMode="auto">
          <a:xfrm>
            <a:off x="1290232" y="2141489"/>
            <a:ext cx="102937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900" b="1" dirty="0" smtClean="0">
                <a:solidFill>
                  <a:srgbClr val="FF0000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Sender</a:t>
            </a:r>
            <a:endParaRPr lang="ja-JP" altLang="en-US" sz="900" b="1" dirty="0">
              <a:solidFill>
                <a:srgbClr val="FF0000"/>
              </a:solidFill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450" name="Text Box 43"/>
          <p:cNvSpPr txBox="1">
            <a:spLocks noChangeArrowheads="1"/>
          </p:cNvSpPr>
          <p:nvPr/>
        </p:nvSpPr>
        <p:spPr bwMode="auto">
          <a:xfrm>
            <a:off x="641273" y="3597502"/>
            <a:ext cx="102937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9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Receiver</a:t>
            </a:r>
            <a:endParaRPr lang="ja-JP" altLang="en-US" sz="9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451" name="Text Box 43"/>
          <p:cNvSpPr txBox="1">
            <a:spLocks noChangeArrowheads="1"/>
          </p:cNvSpPr>
          <p:nvPr/>
        </p:nvSpPr>
        <p:spPr bwMode="auto">
          <a:xfrm>
            <a:off x="1984043" y="3597502"/>
            <a:ext cx="102937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9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Receiver</a:t>
            </a:r>
            <a:endParaRPr lang="ja-JP" altLang="en-US" sz="9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pic>
        <p:nvPicPr>
          <p:cNvPr id="452" name="Picture 883"/>
          <p:cNvPicPr>
            <a:picLocks noChangeAspect="1" noChangeArrowheads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53657" y="3133092"/>
            <a:ext cx="361692" cy="469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53" name="Picture 883"/>
          <p:cNvPicPr>
            <a:picLocks noChangeAspect="1" noChangeArrowheads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91716" y="3133092"/>
            <a:ext cx="361692" cy="469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54" name="グループ化 453"/>
          <p:cNvGrpSpPr/>
          <p:nvPr/>
        </p:nvGrpSpPr>
        <p:grpSpPr>
          <a:xfrm>
            <a:off x="2424301" y="2259434"/>
            <a:ext cx="415451" cy="333286"/>
            <a:chOff x="7248905" y="5294561"/>
            <a:chExt cx="1087517" cy="810066"/>
          </a:xfrm>
        </p:grpSpPr>
        <p:pic>
          <p:nvPicPr>
            <p:cNvPr id="457" name="Picture 113"/>
            <p:cNvPicPr>
              <a:picLocks noChangeAspect="1" noChangeArrowheads="1"/>
            </p:cNvPicPr>
            <p:nvPr/>
          </p:nvPicPr>
          <p:blipFill>
            <a:blip r:embed="rId26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48905" y="5294561"/>
              <a:ext cx="1087517" cy="8100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8" name="Picture 9"/>
            <p:cNvPicPr>
              <a:picLocks noChangeAspect="1" noChangeArrowheads="1"/>
            </p:cNvPicPr>
            <p:nvPr/>
          </p:nvPicPr>
          <p:blipFill>
            <a:blip r:embed="rId2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10158" y="5362281"/>
              <a:ext cx="776914" cy="4534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55" name="Line 30"/>
          <p:cNvSpPr>
            <a:spLocks noChangeShapeType="1"/>
          </p:cNvSpPr>
          <p:nvPr/>
        </p:nvSpPr>
        <p:spPr bwMode="auto">
          <a:xfrm flipH="1">
            <a:off x="1172997" y="2817772"/>
            <a:ext cx="266852" cy="549984"/>
          </a:xfrm>
          <a:prstGeom prst="line">
            <a:avLst/>
          </a:prstGeom>
          <a:noFill/>
          <a:ln w="38100">
            <a:solidFill>
              <a:srgbClr val="0000FF"/>
            </a:solidFill>
            <a:prstDash val="sysDot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 sz="900" b="1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456" name="Line 30"/>
          <p:cNvSpPr>
            <a:spLocks noChangeShapeType="1"/>
          </p:cNvSpPr>
          <p:nvPr/>
        </p:nvSpPr>
        <p:spPr bwMode="auto">
          <a:xfrm>
            <a:off x="2245878" y="2817773"/>
            <a:ext cx="282445" cy="549983"/>
          </a:xfrm>
          <a:prstGeom prst="line">
            <a:avLst/>
          </a:prstGeom>
          <a:noFill/>
          <a:ln w="38100">
            <a:solidFill>
              <a:schemeClr val="bg2">
                <a:lumMod val="60000"/>
                <a:lumOff val="40000"/>
              </a:schemeClr>
            </a:solidFill>
            <a:prstDash val="sysDot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 sz="900" b="1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459" name="正方形/長方形 6"/>
          <p:cNvSpPr>
            <a:spLocks noChangeArrowheads="1"/>
          </p:cNvSpPr>
          <p:nvPr/>
        </p:nvSpPr>
        <p:spPr bwMode="auto">
          <a:xfrm>
            <a:off x="357188" y="842228"/>
            <a:ext cx="8552350" cy="4385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285750" indent="-285750" eaLnBrk="1" hangingPunct="1">
              <a:lnSpc>
                <a:spcPts val="2700"/>
              </a:lnSpc>
              <a:spcAft>
                <a:spcPct val="10000"/>
              </a:spcAft>
              <a:buFont typeface="Wingdings" panose="05000000000000000000" pitchFamily="2" charset="2"/>
              <a:buChar char="n"/>
            </a:pPr>
            <a:r>
              <a:rPr kumimoji="1" lang="en-US" altLang="ja-JP" b="1" dirty="0" smtClean="0">
                <a:latin typeface="Arial" panose="020B0604020202020204" pitchFamily="34" charset="0"/>
                <a:cs typeface="Arial" panose="020B0604020202020204" pitchFamily="34" charset="0"/>
              </a:rPr>
              <a:t>In case of Multiple connection / Contents Sharing</a:t>
            </a:r>
            <a:r>
              <a:rPr kumimoji="1" lang="en-US" altLang="ja-JP" sz="12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1" lang="en-US" altLang="ja-JP" b="1" dirty="0" smtClean="0">
                <a:latin typeface="Arial" panose="020B0604020202020204" pitchFamily="34" charset="0"/>
                <a:cs typeface="Arial" panose="020B0604020202020204" pitchFamily="34" charset="0"/>
              </a:rPr>
              <a:t>/ </a:t>
            </a:r>
            <a:r>
              <a:rPr kumimoji="1" lang="en-US" altLang="ja-JP" b="1" dirty="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Dual Stream</a:t>
            </a:r>
            <a:endParaRPr kumimoji="1" lang="ja-JP" altLang="en-US" sz="1400" b="1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0" name="Rectangle 12"/>
          <p:cNvSpPr>
            <a:spLocks noChangeArrowheads="1"/>
          </p:cNvSpPr>
          <p:nvPr/>
        </p:nvSpPr>
        <p:spPr bwMode="auto">
          <a:xfrm>
            <a:off x="380458" y="1416080"/>
            <a:ext cx="3213958" cy="253533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lIns="72000" rIns="72000" anchor="ctr"/>
          <a:lstStyle/>
          <a:p>
            <a:pPr>
              <a:lnSpc>
                <a:spcPct val="110000"/>
              </a:lnSpc>
            </a:pPr>
            <a:r>
              <a:rPr lang="en-US" altLang="ja-JP" sz="1200" b="1" u="sng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Single Monitor (HDMI 1 only) </a:t>
            </a:r>
          </a:p>
        </p:txBody>
      </p:sp>
    </p:spTree>
    <p:extLst>
      <p:ext uri="{BB962C8B-B14F-4D97-AF65-F5344CB8AC3E}">
        <p14:creationId xmlns:p14="http://schemas.microsoft.com/office/powerpoint/2010/main" val="204109293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フッター プレースホルダー 3"/>
          <p:cNvSpPr txBox="1">
            <a:spLocks/>
          </p:cNvSpPr>
          <p:nvPr/>
        </p:nvSpPr>
        <p:spPr>
          <a:xfrm>
            <a:off x="8061203" y="6605691"/>
            <a:ext cx="1066800" cy="247650"/>
          </a:xfrm>
          <a:prstGeom prst="rect">
            <a:avLst/>
          </a:prstGeom>
          <a:noFill/>
        </p:spPr>
        <p:txBody>
          <a:bodyPr/>
          <a:lstStyle>
            <a:defPPr>
              <a:defRPr lang="de-DE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5146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9718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4290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8862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algn="r"/>
            <a:r>
              <a:rPr lang="de-DE" altLang="ja-JP" sz="800" dirty="0" smtClean="0">
                <a:solidFill>
                  <a:schemeClr val="bg1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Page </a:t>
            </a:r>
            <a:fld id="{11D062A2-B506-4044-A2EC-4FDCB15F0732}" type="slidenum">
              <a:rPr lang="de-DE" altLang="ja-JP" sz="800" b="1" smtClean="0">
                <a:solidFill>
                  <a:schemeClr val="bg1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pPr algn="r"/>
              <a:t>14</a:t>
            </a:fld>
            <a:endParaRPr lang="de-DE" altLang="ja-JP" sz="800" b="1" dirty="0" smtClean="0">
              <a:solidFill>
                <a:schemeClr val="bg1"/>
              </a:solidFill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4" name="Rectangle 8"/>
          <p:cNvSpPr txBox="1">
            <a:spLocks noChangeArrowheads="1"/>
          </p:cNvSpPr>
          <p:nvPr/>
        </p:nvSpPr>
        <p:spPr bwMode="auto">
          <a:xfrm>
            <a:off x="1" y="50965"/>
            <a:ext cx="9143999" cy="600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accent1"/>
                  </a:outerShdw>
                </a:effectLst>
              </a14:hiddenEffects>
            </a:ext>
          </a:extLst>
        </p:spPr>
        <p:txBody>
          <a:bodyPr vert="horz" wrap="square" lIns="0" tIns="45720" rIns="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0">
                <a:solidFill>
                  <a:schemeClr val="tx1"/>
                </a:solidFill>
                <a:latin typeface="HGP創英角ｺﾞｼｯｸUB" panose="020B0900000000000000" pitchFamily="50" charset="-128"/>
                <a:ea typeface="HGP創英角ｺﾞｼｯｸUB" panose="020B0900000000000000" pitchFamily="50" charset="-128"/>
                <a:cs typeface="Meiryo UI" panose="020B0604030504040204" pitchFamily="50" charset="-128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altLang="ja-JP" sz="2800" kern="0" dirty="0" smtClean="0">
                <a:latin typeface="Arial Black" panose="020B0A04020102020204" pitchFamily="34" charset="0"/>
              </a:rPr>
              <a:t>Screen Layout </a:t>
            </a:r>
            <a:r>
              <a:rPr lang="en-US" altLang="ja-JP" sz="2800" kern="0" dirty="0" smtClean="0">
                <a:solidFill>
                  <a:srgbClr val="FF0000"/>
                </a:solidFill>
                <a:latin typeface="Arial Black" panose="020B0A04020102020204" pitchFamily="34" charset="0"/>
              </a:rPr>
              <a:t>(Dual Monitor) </a:t>
            </a:r>
            <a:r>
              <a:rPr lang="en-US" altLang="ja-JP" sz="2800" kern="0" dirty="0" smtClean="0">
                <a:latin typeface="Arial Black" panose="020B0A04020102020204" pitchFamily="34" charset="0"/>
              </a:rPr>
              <a:t>1</a:t>
            </a:r>
            <a:endParaRPr lang="de-DE" altLang="ja-JP" sz="2800" kern="0" dirty="0" smtClean="0">
              <a:latin typeface="Arial Black" panose="020B0A04020102020204" pitchFamily="34" charset="0"/>
            </a:endParaRPr>
          </a:p>
        </p:txBody>
      </p:sp>
      <p:graphicFrame>
        <p:nvGraphicFramePr>
          <p:cNvPr id="6" name="表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12002219"/>
              </p:ext>
            </p:extLst>
          </p:nvPr>
        </p:nvGraphicFramePr>
        <p:xfrm>
          <a:off x="375371" y="1755060"/>
          <a:ext cx="8404602" cy="2107616"/>
        </p:xfrm>
        <a:graphic>
          <a:graphicData uri="http://schemas.openxmlformats.org/drawingml/2006/table">
            <a:tbl>
              <a:tblPr/>
              <a:tblGrid>
                <a:gridCol w="1049392"/>
                <a:gridCol w="208280"/>
                <a:gridCol w="7146930"/>
              </a:tblGrid>
              <a:tr h="237691"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Button</a:t>
                      </a: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baseline="0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Conference start</a:t>
                      </a: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947434"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Dual Monitor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(1:1 connection)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HDMI1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16342">
                <a:tc v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HDMI2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7" name="グループ化 6"/>
          <p:cNvGrpSpPr/>
          <p:nvPr/>
        </p:nvGrpSpPr>
        <p:grpSpPr>
          <a:xfrm>
            <a:off x="1741908" y="2990566"/>
            <a:ext cx="874789" cy="709682"/>
            <a:chOff x="6103938" y="3263901"/>
            <a:chExt cx="990600" cy="792163"/>
          </a:xfrm>
        </p:grpSpPr>
        <p:pic>
          <p:nvPicPr>
            <p:cNvPr id="8" name="Picture 1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039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9" name="Group 21"/>
            <p:cNvGrpSpPr>
              <a:grpSpLocks/>
            </p:cNvGrpSpPr>
            <p:nvPr/>
          </p:nvGrpSpPr>
          <p:grpSpPr bwMode="auto">
            <a:xfrm>
              <a:off x="6146800" y="3373438"/>
              <a:ext cx="909638" cy="560388"/>
              <a:chOff x="3872" y="2125"/>
              <a:chExt cx="573" cy="353"/>
            </a:xfrm>
          </p:grpSpPr>
          <p:sp>
            <p:nvSpPr>
              <p:cNvPr id="13" name="Rectangle 19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4" name="Rectangle 20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</p:grpSp>
        <p:grpSp>
          <p:nvGrpSpPr>
            <p:cNvPr id="10" name="Group 25"/>
            <p:cNvGrpSpPr>
              <a:grpSpLocks/>
            </p:cNvGrpSpPr>
            <p:nvPr/>
          </p:nvGrpSpPr>
          <p:grpSpPr bwMode="auto">
            <a:xfrm>
              <a:off x="6423025" y="3409951"/>
              <a:ext cx="339725" cy="503238"/>
              <a:chOff x="4046" y="2148"/>
              <a:chExt cx="214" cy="317"/>
            </a:xfrm>
          </p:grpSpPr>
          <p:pic>
            <p:nvPicPr>
              <p:cNvPr id="11" name="Picture 23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" name="Picture 24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17" name="グループ化 16"/>
          <p:cNvGrpSpPr/>
          <p:nvPr/>
        </p:nvGrpSpPr>
        <p:grpSpPr>
          <a:xfrm>
            <a:off x="1741908" y="2023006"/>
            <a:ext cx="874789" cy="709682"/>
            <a:chOff x="6103938" y="3263901"/>
            <a:chExt cx="990600" cy="792163"/>
          </a:xfrm>
        </p:grpSpPr>
        <p:pic>
          <p:nvPicPr>
            <p:cNvPr id="18" name="Picture 1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039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9" name="Group 21"/>
            <p:cNvGrpSpPr>
              <a:grpSpLocks/>
            </p:cNvGrpSpPr>
            <p:nvPr/>
          </p:nvGrpSpPr>
          <p:grpSpPr bwMode="auto">
            <a:xfrm>
              <a:off x="6146800" y="3373438"/>
              <a:ext cx="909638" cy="560388"/>
              <a:chOff x="3872" y="2125"/>
              <a:chExt cx="573" cy="353"/>
            </a:xfrm>
          </p:grpSpPr>
          <p:sp>
            <p:nvSpPr>
              <p:cNvPr id="23" name="Rectangle 19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4" name="Rectangle 20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20" name="Group 25"/>
            <p:cNvGrpSpPr>
              <a:grpSpLocks/>
            </p:cNvGrpSpPr>
            <p:nvPr/>
          </p:nvGrpSpPr>
          <p:grpSpPr bwMode="auto">
            <a:xfrm>
              <a:off x="6423025" y="3409951"/>
              <a:ext cx="339725" cy="503238"/>
              <a:chOff x="4046" y="2148"/>
              <a:chExt cx="214" cy="317"/>
            </a:xfrm>
          </p:grpSpPr>
          <p:pic>
            <p:nvPicPr>
              <p:cNvPr id="21" name="Picture 23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2" name="Picture 24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26" name="Text Box 43"/>
          <p:cNvSpPr txBox="1">
            <a:spLocks noChangeArrowheads="1"/>
          </p:cNvSpPr>
          <p:nvPr/>
        </p:nvSpPr>
        <p:spPr bwMode="auto">
          <a:xfrm>
            <a:off x="2957990" y="2723080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Remote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27" name="グループ化 26"/>
          <p:cNvGrpSpPr/>
          <p:nvPr/>
        </p:nvGrpSpPr>
        <p:grpSpPr>
          <a:xfrm>
            <a:off x="2953546" y="2031727"/>
            <a:ext cx="874789" cy="709682"/>
            <a:chOff x="1449388" y="3081338"/>
            <a:chExt cx="990600" cy="792163"/>
          </a:xfrm>
        </p:grpSpPr>
        <p:pic>
          <p:nvPicPr>
            <p:cNvPr id="28" name="Picture 8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9388" y="3081338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9" name="Group 85"/>
            <p:cNvGrpSpPr>
              <a:grpSpLocks/>
            </p:cNvGrpSpPr>
            <p:nvPr/>
          </p:nvGrpSpPr>
          <p:grpSpPr bwMode="auto">
            <a:xfrm>
              <a:off x="1492251" y="3189288"/>
              <a:ext cx="909638" cy="561975"/>
              <a:chOff x="940" y="2009"/>
              <a:chExt cx="573" cy="354"/>
            </a:xfrm>
          </p:grpSpPr>
          <p:sp>
            <p:nvSpPr>
              <p:cNvPr id="33" name="Rectangle 83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4" name="Rectangle 84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30" name="Group 89"/>
            <p:cNvGrpSpPr>
              <a:grpSpLocks/>
            </p:cNvGrpSpPr>
            <p:nvPr/>
          </p:nvGrpSpPr>
          <p:grpSpPr bwMode="auto">
            <a:xfrm>
              <a:off x="1757363" y="3244851"/>
              <a:ext cx="401638" cy="519113"/>
              <a:chOff x="1107" y="2044"/>
              <a:chExt cx="253" cy="327"/>
            </a:xfrm>
          </p:grpSpPr>
          <p:pic>
            <p:nvPicPr>
              <p:cNvPr id="31" name="Picture 87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" name="Picture 88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35" name="グループ化 34"/>
          <p:cNvGrpSpPr/>
          <p:nvPr/>
        </p:nvGrpSpPr>
        <p:grpSpPr>
          <a:xfrm>
            <a:off x="2965462" y="2990566"/>
            <a:ext cx="874789" cy="709682"/>
            <a:chOff x="6103938" y="3263901"/>
            <a:chExt cx="990600" cy="792163"/>
          </a:xfrm>
        </p:grpSpPr>
        <p:pic>
          <p:nvPicPr>
            <p:cNvPr id="36" name="Picture 1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039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7" name="Group 21"/>
            <p:cNvGrpSpPr>
              <a:grpSpLocks/>
            </p:cNvGrpSpPr>
            <p:nvPr/>
          </p:nvGrpSpPr>
          <p:grpSpPr bwMode="auto">
            <a:xfrm>
              <a:off x="6146800" y="3373438"/>
              <a:ext cx="909638" cy="560388"/>
              <a:chOff x="3872" y="2125"/>
              <a:chExt cx="573" cy="353"/>
            </a:xfrm>
          </p:grpSpPr>
          <p:sp>
            <p:nvSpPr>
              <p:cNvPr id="41" name="Rectangle 19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2" name="Rectangle 20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</p:grpSp>
        <p:grpSp>
          <p:nvGrpSpPr>
            <p:cNvPr id="38" name="Group 25"/>
            <p:cNvGrpSpPr>
              <a:grpSpLocks/>
            </p:cNvGrpSpPr>
            <p:nvPr/>
          </p:nvGrpSpPr>
          <p:grpSpPr bwMode="auto">
            <a:xfrm>
              <a:off x="6423025" y="3409951"/>
              <a:ext cx="339725" cy="503238"/>
              <a:chOff x="4046" y="2148"/>
              <a:chExt cx="214" cy="317"/>
            </a:xfrm>
          </p:grpSpPr>
          <p:pic>
            <p:nvPicPr>
              <p:cNvPr id="39" name="Picture 23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0" name="Picture 24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43" name="Text Box 43"/>
          <p:cNvSpPr txBox="1">
            <a:spLocks noChangeArrowheads="1"/>
          </p:cNvSpPr>
          <p:nvPr/>
        </p:nvSpPr>
        <p:spPr bwMode="auto">
          <a:xfrm>
            <a:off x="1769126" y="2705016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Local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44" name="Text Box 43"/>
          <p:cNvSpPr txBox="1">
            <a:spLocks noChangeArrowheads="1"/>
          </p:cNvSpPr>
          <p:nvPr/>
        </p:nvSpPr>
        <p:spPr bwMode="auto">
          <a:xfrm>
            <a:off x="1769126" y="3633510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Local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45" name="Text Box 43"/>
          <p:cNvSpPr txBox="1">
            <a:spLocks noChangeArrowheads="1"/>
          </p:cNvSpPr>
          <p:nvPr/>
        </p:nvSpPr>
        <p:spPr bwMode="auto">
          <a:xfrm>
            <a:off x="2988363" y="3633510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Local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aphicFrame>
        <p:nvGraphicFramePr>
          <p:cNvPr id="46" name="表 4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21097698"/>
              </p:ext>
            </p:extLst>
          </p:nvPr>
        </p:nvGraphicFramePr>
        <p:xfrm>
          <a:off x="375371" y="4097945"/>
          <a:ext cx="8404602" cy="2107616"/>
        </p:xfrm>
        <a:graphic>
          <a:graphicData uri="http://schemas.openxmlformats.org/drawingml/2006/table">
            <a:tbl>
              <a:tblPr/>
              <a:tblGrid>
                <a:gridCol w="1049392"/>
                <a:gridCol w="208280"/>
                <a:gridCol w="7146930"/>
              </a:tblGrid>
              <a:tr h="237691"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Button</a:t>
                      </a: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baseline="0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Layout (Layout change) / Main (End of sharing)</a:t>
                      </a: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947434"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Dual Monitor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(1:1 connection)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HDMI1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16342">
                <a:tc v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HDMI2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7" name="Text Box 43"/>
          <p:cNvSpPr txBox="1">
            <a:spLocks noChangeArrowheads="1"/>
          </p:cNvSpPr>
          <p:nvPr/>
        </p:nvSpPr>
        <p:spPr bwMode="auto">
          <a:xfrm>
            <a:off x="1768968" y="5065965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Remote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48" name="グループ化 47"/>
          <p:cNvGrpSpPr/>
          <p:nvPr/>
        </p:nvGrpSpPr>
        <p:grpSpPr>
          <a:xfrm>
            <a:off x="1741079" y="4398057"/>
            <a:ext cx="874789" cy="709682"/>
            <a:chOff x="1449388" y="3081338"/>
            <a:chExt cx="990600" cy="792163"/>
          </a:xfrm>
        </p:grpSpPr>
        <p:pic>
          <p:nvPicPr>
            <p:cNvPr id="49" name="Picture 8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9388" y="3081338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50" name="Group 85"/>
            <p:cNvGrpSpPr>
              <a:grpSpLocks/>
            </p:cNvGrpSpPr>
            <p:nvPr/>
          </p:nvGrpSpPr>
          <p:grpSpPr bwMode="auto">
            <a:xfrm>
              <a:off x="1492251" y="3189288"/>
              <a:ext cx="909638" cy="561975"/>
              <a:chOff x="940" y="2009"/>
              <a:chExt cx="573" cy="354"/>
            </a:xfrm>
          </p:grpSpPr>
          <p:sp>
            <p:nvSpPr>
              <p:cNvPr id="54" name="Rectangle 83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5" name="Rectangle 84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51" name="Group 89"/>
            <p:cNvGrpSpPr>
              <a:grpSpLocks/>
            </p:cNvGrpSpPr>
            <p:nvPr/>
          </p:nvGrpSpPr>
          <p:grpSpPr bwMode="auto">
            <a:xfrm>
              <a:off x="1757363" y="3244851"/>
              <a:ext cx="401638" cy="519113"/>
              <a:chOff x="1107" y="2044"/>
              <a:chExt cx="253" cy="327"/>
            </a:xfrm>
          </p:grpSpPr>
          <p:pic>
            <p:nvPicPr>
              <p:cNvPr id="52" name="Picture 87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3" name="Picture 88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56" name="グループ化 55"/>
          <p:cNvGrpSpPr/>
          <p:nvPr/>
        </p:nvGrpSpPr>
        <p:grpSpPr>
          <a:xfrm>
            <a:off x="1752995" y="5333451"/>
            <a:ext cx="874789" cy="709682"/>
            <a:chOff x="6103938" y="3263901"/>
            <a:chExt cx="990600" cy="792163"/>
          </a:xfrm>
        </p:grpSpPr>
        <p:pic>
          <p:nvPicPr>
            <p:cNvPr id="57" name="Picture 1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039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58" name="Group 21"/>
            <p:cNvGrpSpPr>
              <a:grpSpLocks/>
            </p:cNvGrpSpPr>
            <p:nvPr/>
          </p:nvGrpSpPr>
          <p:grpSpPr bwMode="auto">
            <a:xfrm>
              <a:off x="6146800" y="3373438"/>
              <a:ext cx="909638" cy="560388"/>
              <a:chOff x="3872" y="2125"/>
              <a:chExt cx="573" cy="353"/>
            </a:xfrm>
          </p:grpSpPr>
          <p:sp>
            <p:nvSpPr>
              <p:cNvPr id="62" name="Rectangle 19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Rectangle 20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59" name="Group 25"/>
            <p:cNvGrpSpPr>
              <a:grpSpLocks/>
            </p:cNvGrpSpPr>
            <p:nvPr/>
          </p:nvGrpSpPr>
          <p:grpSpPr bwMode="auto">
            <a:xfrm>
              <a:off x="6423025" y="3409951"/>
              <a:ext cx="339725" cy="503238"/>
              <a:chOff x="4046" y="2148"/>
              <a:chExt cx="214" cy="317"/>
            </a:xfrm>
          </p:grpSpPr>
          <p:pic>
            <p:nvPicPr>
              <p:cNvPr id="60" name="Picture 23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1" name="Picture 24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64" name="Text Box 43"/>
          <p:cNvSpPr txBox="1">
            <a:spLocks noChangeArrowheads="1"/>
          </p:cNvSpPr>
          <p:nvPr/>
        </p:nvSpPr>
        <p:spPr bwMode="auto">
          <a:xfrm>
            <a:off x="1775896" y="5984210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Local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65" name="グループ化 64"/>
          <p:cNvGrpSpPr/>
          <p:nvPr/>
        </p:nvGrpSpPr>
        <p:grpSpPr>
          <a:xfrm>
            <a:off x="2883345" y="4389336"/>
            <a:ext cx="874789" cy="709682"/>
            <a:chOff x="6103938" y="3263901"/>
            <a:chExt cx="990600" cy="792163"/>
          </a:xfrm>
        </p:grpSpPr>
        <p:pic>
          <p:nvPicPr>
            <p:cNvPr id="66" name="Picture 1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039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7" name="Group 21"/>
            <p:cNvGrpSpPr>
              <a:grpSpLocks/>
            </p:cNvGrpSpPr>
            <p:nvPr/>
          </p:nvGrpSpPr>
          <p:grpSpPr bwMode="auto">
            <a:xfrm>
              <a:off x="6146800" y="3373438"/>
              <a:ext cx="909638" cy="560388"/>
              <a:chOff x="3872" y="2125"/>
              <a:chExt cx="573" cy="353"/>
            </a:xfrm>
          </p:grpSpPr>
          <p:sp>
            <p:nvSpPr>
              <p:cNvPr id="71" name="Rectangle 19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2" name="Rectangle 20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68" name="Group 25"/>
            <p:cNvGrpSpPr>
              <a:grpSpLocks/>
            </p:cNvGrpSpPr>
            <p:nvPr/>
          </p:nvGrpSpPr>
          <p:grpSpPr bwMode="auto">
            <a:xfrm>
              <a:off x="6423025" y="3409951"/>
              <a:ext cx="339725" cy="503238"/>
              <a:chOff x="4046" y="2148"/>
              <a:chExt cx="214" cy="317"/>
            </a:xfrm>
          </p:grpSpPr>
          <p:pic>
            <p:nvPicPr>
              <p:cNvPr id="69" name="Picture 23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0" name="Picture 24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3" name="Text Box 43"/>
          <p:cNvSpPr txBox="1">
            <a:spLocks noChangeArrowheads="1"/>
          </p:cNvSpPr>
          <p:nvPr/>
        </p:nvSpPr>
        <p:spPr bwMode="auto">
          <a:xfrm>
            <a:off x="2910563" y="5071346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Local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74" name="右矢印 73"/>
          <p:cNvSpPr/>
          <p:nvPr/>
        </p:nvSpPr>
        <p:spPr bwMode="auto">
          <a:xfrm>
            <a:off x="3826089" y="5157936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75" name="右矢印 74"/>
          <p:cNvSpPr/>
          <p:nvPr/>
        </p:nvSpPr>
        <p:spPr bwMode="auto">
          <a:xfrm>
            <a:off x="2675187" y="5157936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76" name="Text Box 43"/>
          <p:cNvSpPr txBox="1">
            <a:spLocks noChangeArrowheads="1"/>
          </p:cNvSpPr>
          <p:nvPr/>
        </p:nvSpPr>
        <p:spPr bwMode="auto">
          <a:xfrm>
            <a:off x="2893741" y="5986990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Remote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77" name="グループ化 76"/>
          <p:cNvGrpSpPr/>
          <p:nvPr/>
        </p:nvGrpSpPr>
        <p:grpSpPr>
          <a:xfrm>
            <a:off x="2889297" y="5342527"/>
            <a:ext cx="874789" cy="709682"/>
            <a:chOff x="1449388" y="3081338"/>
            <a:chExt cx="990600" cy="792163"/>
          </a:xfrm>
        </p:grpSpPr>
        <p:pic>
          <p:nvPicPr>
            <p:cNvPr id="78" name="Picture 8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9388" y="3081338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9" name="Group 85"/>
            <p:cNvGrpSpPr>
              <a:grpSpLocks/>
            </p:cNvGrpSpPr>
            <p:nvPr/>
          </p:nvGrpSpPr>
          <p:grpSpPr bwMode="auto">
            <a:xfrm>
              <a:off x="1492251" y="3189288"/>
              <a:ext cx="909638" cy="561975"/>
              <a:chOff x="940" y="2009"/>
              <a:chExt cx="573" cy="354"/>
            </a:xfrm>
          </p:grpSpPr>
          <p:sp>
            <p:nvSpPr>
              <p:cNvPr id="83" name="Rectangle 83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Rectangle 84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80" name="Group 89"/>
            <p:cNvGrpSpPr>
              <a:grpSpLocks/>
            </p:cNvGrpSpPr>
            <p:nvPr/>
          </p:nvGrpSpPr>
          <p:grpSpPr bwMode="auto">
            <a:xfrm>
              <a:off x="1757363" y="3244851"/>
              <a:ext cx="401638" cy="519113"/>
              <a:chOff x="1107" y="2044"/>
              <a:chExt cx="253" cy="327"/>
            </a:xfrm>
          </p:grpSpPr>
          <p:pic>
            <p:nvPicPr>
              <p:cNvPr id="81" name="Picture 87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2" name="Picture 88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85" name="Text Box 43"/>
          <p:cNvSpPr txBox="1">
            <a:spLocks noChangeArrowheads="1"/>
          </p:cNvSpPr>
          <p:nvPr/>
        </p:nvSpPr>
        <p:spPr bwMode="auto">
          <a:xfrm>
            <a:off x="4097497" y="5065965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Remote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86" name="グループ化 85"/>
          <p:cNvGrpSpPr/>
          <p:nvPr/>
        </p:nvGrpSpPr>
        <p:grpSpPr>
          <a:xfrm>
            <a:off x="4069608" y="4398057"/>
            <a:ext cx="874789" cy="709682"/>
            <a:chOff x="1449388" y="3081338"/>
            <a:chExt cx="990600" cy="792163"/>
          </a:xfrm>
        </p:grpSpPr>
        <p:pic>
          <p:nvPicPr>
            <p:cNvPr id="87" name="Picture 8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9388" y="3081338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88" name="Group 85"/>
            <p:cNvGrpSpPr>
              <a:grpSpLocks/>
            </p:cNvGrpSpPr>
            <p:nvPr/>
          </p:nvGrpSpPr>
          <p:grpSpPr bwMode="auto">
            <a:xfrm>
              <a:off x="1492251" y="3189288"/>
              <a:ext cx="909638" cy="561975"/>
              <a:chOff x="940" y="2009"/>
              <a:chExt cx="573" cy="354"/>
            </a:xfrm>
          </p:grpSpPr>
          <p:sp>
            <p:nvSpPr>
              <p:cNvPr id="92" name="Rectangle 83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3" name="Rectangle 84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89" name="Group 89"/>
            <p:cNvGrpSpPr>
              <a:grpSpLocks/>
            </p:cNvGrpSpPr>
            <p:nvPr/>
          </p:nvGrpSpPr>
          <p:grpSpPr bwMode="auto">
            <a:xfrm>
              <a:off x="1757363" y="3244851"/>
              <a:ext cx="401638" cy="519113"/>
              <a:chOff x="1107" y="2044"/>
              <a:chExt cx="253" cy="327"/>
            </a:xfrm>
          </p:grpSpPr>
          <p:pic>
            <p:nvPicPr>
              <p:cNvPr id="90" name="Picture 87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1" name="Picture 88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94" name="Text Box 43"/>
          <p:cNvSpPr txBox="1">
            <a:spLocks noChangeArrowheads="1"/>
          </p:cNvSpPr>
          <p:nvPr/>
        </p:nvSpPr>
        <p:spPr bwMode="auto">
          <a:xfrm>
            <a:off x="4074051" y="5986990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Remote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95" name="グループ化 94"/>
          <p:cNvGrpSpPr/>
          <p:nvPr/>
        </p:nvGrpSpPr>
        <p:grpSpPr>
          <a:xfrm>
            <a:off x="4069607" y="5342527"/>
            <a:ext cx="874789" cy="709682"/>
            <a:chOff x="1449388" y="3081338"/>
            <a:chExt cx="990600" cy="792163"/>
          </a:xfrm>
        </p:grpSpPr>
        <p:pic>
          <p:nvPicPr>
            <p:cNvPr id="96" name="Picture 8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9388" y="3081338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97" name="Group 85"/>
            <p:cNvGrpSpPr>
              <a:grpSpLocks/>
            </p:cNvGrpSpPr>
            <p:nvPr/>
          </p:nvGrpSpPr>
          <p:grpSpPr bwMode="auto">
            <a:xfrm>
              <a:off x="1492251" y="3189288"/>
              <a:ext cx="909638" cy="561975"/>
              <a:chOff x="940" y="2009"/>
              <a:chExt cx="573" cy="354"/>
            </a:xfrm>
          </p:grpSpPr>
          <p:sp>
            <p:nvSpPr>
              <p:cNvPr id="101" name="Rectangle 83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Rectangle 84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98" name="Group 89"/>
            <p:cNvGrpSpPr>
              <a:grpSpLocks/>
            </p:cNvGrpSpPr>
            <p:nvPr/>
          </p:nvGrpSpPr>
          <p:grpSpPr bwMode="auto">
            <a:xfrm>
              <a:off x="1757363" y="3244851"/>
              <a:ext cx="401638" cy="519113"/>
              <a:chOff x="1107" y="2044"/>
              <a:chExt cx="253" cy="327"/>
            </a:xfrm>
          </p:grpSpPr>
          <p:pic>
            <p:nvPicPr>
              <p:cNvPr id="99" name="Picture 87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0" name="Picture 88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103" name="左カーブ矢印 102"/>
          <p:cNvSpPr/>
          <p:nvPr/>
        </p:nvSpPr>
        <p:spPr bwMode="auto">
          <a:xfrm>
            <a:off x="5138781" y="5177521"/>
            <a:ext cx="266569" cy="512440"/>
          </a:xfrm>
          <a:prstGeom prst="curvedLeftArrow">
            <a:avLst>
              <a:gd name="adj1" fmla="val 39902"/>
              <a:gd name="adj2" fmla="val 39902"/>
              <a:gd name="adj3" fmla="val 25000"/>
            </a:avLst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4" name="Text Box 43"/>
          <p:cNvSpPr txBox="1">
            <a:spLocks noChangeArrowheads="1"/>
          </p:cNvSpPr>
          <p:nvPr/>
        </p:nvSpPr>
        <p:spPr bwMode="auto">
          <a:xfrm>
            <a:off x="5058319" y="5665657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Repeat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105" name="Rectangle 12"/>
          <p:cNvSpPr>
            <a:spLocks noChangeArrowheads="1"/>
          </p:cNvSpPr>
          <p:nvPr/>
        </p:nvSpPr>
        <p:spPr bwMode="auto">
          <a:xfrm>
            <a:off x="417446" y="1411029"/>
            <a:ext cx="4257871" cy="253533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lIns="72000" rIns="72000" anchor="ctr"/>
          <a:lstStyle/>
          <a:p>
            <a:pPr>
              <a:lnSpc>
                <a:spcPct val="110000"/>
              </a:lnSpc>
            </a:pPr>
            <a:r>
              <a:rPr lang="en-US" altLang="ja-JP" sz="12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Dual Monitor (HDMI 1 + HDMI 2)</a:t>
            </a:r>
          </a:p>
        </p:txBody>
      </p:sp>
      <p:sp>
        <p:nvSpPr>
          <p:cNvPr id="106" name="正方形/長方形 6"/>
          <p:cNvSpPr>
            <a:spLocks noChangeArrowheads="1"/>
          </p:cNvSpPr>
          <p:nvPr/>
        </p:nvSpPr>
        <p:spPr bwMode="auto">
          <a:xfrm>
            <a:off x="357188" y="842228"/>
            <a:ext cx="8552350" cy="4385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285750" indent="-285750" eaLnBrk="1" hangingPunct="1">
              <a:lnSpc>
                <a:spcPts val="2700"/>
              </a:lnSpc>
              <a:spcAft>
                <a:spcPct val="10000"/>
              </a:spcAft>
              <a:buFont typeface="Wingdings" panose="05000000000000000000" pitchFamily="2" charset="2"/>
              <a:buChar char="n"/>
            </a:pPr>
            <a:r>
              <a:rPr kumimoji="1" lang="en-US" altLang="ja-JP" b="1" dirty="0" smtClean="0">
                <a:latin typeface="Arial" panose="020B0604020202020204" pitchFamily="34" charset="0"/>
                <a:cs typeface="Arial" panose="020B0604020202020204" pitchFamily="34" charset="0"/>
              </a:rPr>
              <a:t>In case of 1:1 connection</a:t>
            </a:r>
            <a:endParaRPr kumimoji="1" lang="ja-JP" altLang="en-US" sz="1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4109293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フッター プレースホルダー 3"/>
          <p:cNvSpPr txBox="1">
            <a:spLocks/>
          </p:cNvSpPr>
          <p:nvPr/>
        </p:nvSpPr>
        <p:spPr>
          <a:xfrm>
            <a:off x="8061203" y="6605691"/>
            <a:ext cx="1066800" cy="247650"/>
          </a:xfrm>
          <a:prstGeom prst="rect">
            <a:avLst/>
          </a:prstGeom>
          <a:noFill/>
        </p:spPr>
        <p:txBody>
          <a:bodyPr/>
          <a:lstStyle>
            <a:defPPr>
              <a:defRPr lang="de-DE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5146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9718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4290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8862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algn="r"/>
            <a:r>
              <a:rPr lang="de-DE" altLang="ja-JP" sz="800" dirty="0" smtClean="0">
                <a:solidFill>
                  <a:schemeClr val="bg1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Page </a:t>
            </a:r>
            <a:fld id="{11D062A2-B506-4044-A2EC-4FDCB15F0732}" type="slidenum">
              <a:rPr lang="de-DE" altLang="ja-JP" sz="800" b="1" smtClean="0">
                <a:solidFill>
                  <a:schemeClr val="bg1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pPr algn="r"/>
              <a:t>15</a:t>
            </a:fld>
            <a:endParaRPr lang="de-DE" altLang="ja-JP" sz="800" b="1" dirty="0" smtClean="0">
              <a:solidFill>
                <a:schemeClr val="bg1"/>
              </a:solidFill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4" name="Rectangle 8"/>
          <p:cNvSpPr txBox="1">
            <a:spLocks noChangeArrowheads="1"/>
          </p:cNvSpPr>
          <p:nvPr/>
        </p:nvSpPr>
        <p:spPr bwMode="auto">
          <a:xfrm>
            <a:off x="1" y="50965"/>
            <a:ext cx="9143999" cy="600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accent1"/>
                  </a:outerShdw>
                </a:effectLst>
              </a14:hiddenEffects>
            </a:ext>
          </a:extLst>
        </p:spPr>
        <p:txBody>
          <a:bodyPr vert="horz" wrap="square" lIns="0" tIns="45720" rIns="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0">
                <a:solidFill>
                  <a:schemeClr val="tx1"/>
                </a:solidFill>
                <a:latin typeface="HGP創英角ｺﾞｼｯｸUB" panose="020B0900000000000000" pitchFamily="50" charset="-128"/>
                <a:ea typeface="HGP創英角ｺﾞｼｯｸUB" panose="020B0900000000000000" pitchFamily="50" charset="-128"/>
                <a:cs typeface="Meiryo UI" panose="020B0604030504040204" pitchFamily="50" charset="-128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altLang="ja-JP" sz="2800" kern="0" dirty="0" smtClean="0">
                <a:latin typeface="Arial Black" panose="020B0A04020102020204" pitchFamily="34" charset="0"/>
              </a:rPr>
              <a:t>Screen Layout </a:t>
            </a:r>
            <a:r>
              <a:rPr lang="en-US" altLang="ja-JP" sz="2800" kern="0" dirty="0" smtClean="0">
                <a:solidFill>
                  <a:srgbClr val="FF0000"/>
                </a:solidFill>
                <a:latin typeface="Arial Black" panose="020B0A04020102020204" pitchFamily="34" charset="0"/>
              </a:rPr>
              <a:t>(Dual Monitor) </a:t>
            </a:r>
            <a:r>
              <a:rPr lang="en-US" altLang="ja-JP" sz="2800" kern="0" dirty="0" smtClean="0">
                <a:latin typeface="Arial Black" panose="020B0A04020102020204" pitchFamily="34" charset="0"/>
              </a:rPr>
              <a:t>2</a:t>
            </a:r>
            <a:endParaRPr lang="de-DE" altLang="ja-JP" sz="2800" kern="0" dirty="0" smtClean="0">
              <a:latin typeface="Arial Black" panose="020B0A04020102020204" pitchFamily="34" charset="0"/>
            </a:endParaRPr>
          </a:p>
        </p:txBody>
      </p:sp>
      <p:graphicFrame>
        <p:nvGraphicFramePr>
          <p:cNvPr id="6" name="表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54752985"/>
              </p:ext>
            </p:extLst>
          </p:nvPr>
        </p:nvGraphicFramePr>
        <p:xfrm>
          <a:off x="375371" y="1747245"/>
          <a:ext cx="8404602" cy="2107616"/>
        </p:xfrm>
        <a:graphic>
          <a:graphicData uri="http://schemas.openxmlformats.org/drawingml/2006/table">
            <a:tbl>
              <a:tblPr/>
              <a:tblGrid>
                <a:gridCol w="1049392"/>
                <a:gridCol w="208280"/>
                <a:gridCol w="7146930"/>
              </a:tblGrid>
              <a:tr h="237691"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Button</a:t>
                      </a: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baseline="0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Conference start</a:t>
                      </a: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947434"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Dual</a:t>
                      </a:r>
                      <a:r>
                        <a:rPr kumimoji="1" lang="en-US" altLang="ja-JP" sz="1000" b="1" baseline="0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 Monitor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baseline="0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(Multiple connection)</a:t>
                      </a:r>
                      <a:endParaRPr kumimoji="1" lang="en-US" altLang="ja-JP" sz="800" b="1" dirty="0" smtClean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HDMI1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16342">
                <a:tc v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HDMI2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7" name="グループ化 6"/>
          <p:cNvGrpSpPr/>
          <p:nvPr/>
        </p:nvGrpSpPr>
        <p:grpSpPr>
          <a:xfrm>
            <a:off x="1741908" y="2982751"/>
            <a:ext cx="874789" cy="709682"/>
            <a:chOff x="6103938" y="3263901"/>
            <a:chExt cx="990600" cy="792163"/>
          </a:xfrm>
        </p:grpSpPr>
        <p:pic>
          <p:nvPicPr>
            <p:cNvPr id="8" name="Picture 1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039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9" name="Group 21"/>
            <p:cNvGrpSpPr>
              <a:grpSpLocks/>
            </p:cNvGrpSpPr>
            <p:nvPr/>
          </p:nvGrpSpPr>
          <p:grpSpPr bwMode="auto">
            <a:xfrm>
              <a:off x="6146800" y="3373438"/>
              <a:ext cx="909638" cy="560388"/>
              <a:chOff x="3872" y="2125"/>
              <a:chExt cx="573" cy="353"/>
            </a:xfrm>
          </p:grpSpPr>
          <p:sp>
            <p:nvSpPr>
              <p:cNvPr id="13" name="Rectangle 19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" name="Rectangle 20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0" name="Group 25"/>
            <p:cNvGrpSpPr>
              <a:grpSpLocks/>
            </p:cNvGrpSpPr>
            <p:nvPr/>
          </p:nvGrpSpPr>
          <p:grpSpPr bwMode="auto">
            <a:xfrm>
              <a:off x="6423025" y="3409951"/>
              <a:ext cx="339725" cy="503238"/>
              <a:chOff x="4046" y="2148"/>
              <a:chExt cx="214" cy="317"/>
            </a:xfrm>
          </p:grpSpPr>
          <p:pic>
            <p:nvPicPr>
              <p:cNvPr id="11" name="Picture 23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" name="Picture 24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17" name="グループ化 16"/>
          <p:cNvGrpSpPr/>
          <p:nvPr/>
        </p:nvGrpSpPr>
        <p:grpSpPr>
          <a:xfrm>
            <a:off x="1741908" y="2015191"/>
            <a:ext cx="874789" cy="709682"/>
            <a:chOff x="6103938" y="3263901"/>
            <a:chExt cx="990600" cy="792163"/>
          </a:xfrm>
        </p:grpSpPr>
        <p:pic>
          <p:nvPicPr>
            <p:cNvPr id="18" name="Picture 1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039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9" name="Group 21"/>
            <p:cNvGrpSpPr>
              <a:grpSpLocks/>
            </p:cNvGrpSpPr>
            <p:nvPr/>
          </p:nvGrpSpPr>
          <p:grpSpPr bwMode="auto">
            <a:xfrm>
              <a:off x="6146800" y="3373438"/>
              <a:ext cx="909638" cy="560388"/>
              <a:chOff x="3872" y="2125"/>
              <a:chExt cx="573" cy="353"/>
            </a:xfrm>
          </p:grpSpPr>
          <p:sp>
            <p:nvSpPr>
              <p:cNvPr id="23" name="Rectangle 19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4" name="Rectangle 20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20" name="Group 25"/>
            <p:cNvGrpSpPr>
              <a:grpSpLocks/>
            </p:cNvGrpSpPr>
            <p:nvPr/>
          </p:nvGrpSpPr>
          <p:grpSpPr bwMode="auto">
            <a:xfrm>
              <a:off x="6423025" y="3409951"/>
              <a:ext cx="339725" cy="503238"/>
              <a:chOff x="4046" y="2148"/>
              <a:chExt cx="214" cy="317"/>
            </a:xfrm>
          </p:grpSpPr>
          <p:pic>
            <p:nvPicPr>
              <p:cNvPr id="21" name="Picture 23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2" name="Picture 24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26" name="Text Box 43"/>
          <p:cNvSpPr txBox="1">
            <a:spLocks noChangeArrowheads="1"/>
          </p:cNvSpPr>
          <p:nvPr/>
        </p:nvSpPr>
        <p:spPr bwMode="auto">
          <a:xfrm>
            <a:off x="2981435" y="2715265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Remote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27" name="グループ化 26"/>
          <p:cNvGrpSpPr/>
          <p:nvPr/>
        </p:nvGrpSpPr>
        <p:grpSpPr>
          <a:xfrm>
            <a:off x="2965462" y="2982751"/>
            <a:ext cx="874789" cy="709682"/>
            <a:chOff x="6103938" y="3263901"/>
            <a:chExt cx="990600" cy="792163"/>
          </a:xfrm>
        </p:grpSpPr>
        <p:pic>
          <p:nvPicPr>
            <p:cNvPr id="28" name="Picture 1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039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9" name="Group 21"/>
            <p:cNvGrpSpPr>
              <a:grpSpLocks/>
            </p:cNvGrpSpPr>
            <p:nvPr/>
          </p:nvGrpSpPr>
          <p:grpSpPr bwMode="auto">
            <a:xfrm>
              <a:off x="6146800" y="3373438"/>
              <a:ext cx="909638" cy="560388"/>
              <a:chOff x="3872" y="2125"/>
              <a:chExt cx="573" cy="353"/>
            </a:xfrm>
          </p:grpSpPr>
          <p:sp>
            <p:nvSpPr>
              <p:cNvPr id="33" name="Rectangle 19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Rectangle 20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30" name="Group 25"/>
            <p:cNvGrpSpPr>
              <a:grpSpLocks/>
            </p:cNvGrpSpPr>
            <p:nvPr/>
          </p:nvGrpSpPr>
          <p:grpSpPr bwMode="auto">
            <a:xfrm>
              <a:off x="6423025" y="3409951"/>
              <a:ext cx="339725" cy="503238"/>
              <a:chOff x="4046" y="2148"/>
              <a:chExt cx="214" cy="317"/>
            </a:xfrm>
          </p:grpSpPr>
          <p:pic>
            <p:nvPicPr>
              <p:cNvPr id="31" name="Picture 23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" name="Picture 24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35" name="Text Box 43"/>
          <p:cNvSpPr txBox="1">
            <a:spLocks noChangeArrowheads="1"/>
          </p:cNvSpPr>
          <p:nvPr/>
        </p:nvSpPr>
        <p:spPr bwMode="auto">
          <a:xfrm>
            <a:off x="1769126" y="2712831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Local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36" name="Text Box 43"/>
          <p:cNvSpPr txBox="1">
            <a:spLocks noChangeArrowheads="1"/>
          </p:cNvSpPr>
          <p:nvPr/>
        </p:nvSpPr>
        <p:spPr bwMode="auto">
          <a:xfrm>
            <a:off x="1769126" y="3633510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Local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37" name="Text Box 43"/>
          <p:cNvSpPr txBox="1">
            <a:spLocks noChangeArrowheads="1"/>
          </p:cNvSpPr>
          <p:nvPr/>
        </p:nvSpPr>
        <p:spPr bwMode="auto">
          <a:xfrm>
            <a:off x="2988363" y="3633510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Local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aphicFrame>
        <p:nvGraphicFramePr>
          <p:cNvPr id="38" name="表 3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82373635"/>
              </p:ext>
            </p:extLst>
          </p:nvPr>
        </p:nvGraphicFramePr>
        <p:xfrm>
          <a:off x="375371" y="4090130"/>
          <a:ext cx="8404602" cy="2107616"/>
        </p:xfrm>
        <a:graphic>
          <a:graphicData uri="http://schemas.openxmlformats.org/drawingml/2006/table">
            <a:tbl>
              <a:tblPr/>
              <a:tblGrid>
                <a:gridCol w="1049392"/>
                <a:gridCol w="208280"/>
                <a:gridCol w="7146930"/>
              </a:tblGrid>
              <a:tr h="237691"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Button</a:t>
                      </a: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baseline="0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Layout (Layout change) / Main (End of sharing)</a:t>
                      </a: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947434"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Dual Monitor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(Multiple connection)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HDMI1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16342">
                <a:tc v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HDMI2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9" name="Text Box 43"/>
          <p:cNvSpPr txBox="1">
            <a:spLocks noChangeArrowheads="1"/>
          </p:cNvSpPr>
          <p:nvPr/>
        </p:nvSpPr>
        <p:spPr bwMode="auto">
          <a:xfrm>
            <a:off x="1776783" y="5058150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Remote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40" name="グループ化 39"/>
          <p:cNvGrpSpPr/>
          <p:nvPr/>
        </p:nvGrpSpPr>
        <p:grpSpPr>
          <a:xfrm>
            <a:off x="1752995" y="5325636"/>
            <a:ext cx="874789" cy="709682"/>
            <a:chOff x="6103938" y="3263901"/>
            <a:chExt cx="990600" cy="792163"/>
          </a:xfrm>
        </p:grpSpPr>
        <p:pic>
          <p:nvPicPr>
            <p:cNvPr id="41" name="Picture 1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039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2" name="Group 21"/>
            <p:cNvGrpSpPr>
              <a:grpSpLocks/>
            </p:cNvGrpSpPr>
            <p:nvPr/>
          </p:nvGrpSpPr>
          <p:grpSpPr bwMode="auto">
            <a:xfrm>
              <a:off x="6146800" y="3373438"/>
              <a:ext cx="909638" cy="560388"/>
              <a:chOff x="3872" y="2125"/>
              <a:chExt cx="573" cy="353"/>
            </a:xfrm>
          </p:grpSpPr>
          <p:sp>
            <p:nvSpPr>
              <p:cNvPr id="46" name="Rectangle 19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Rectangle 20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43" name="Group 25"/>
            <p:cNvGrpSpPr>
              <a:grpSpLocks/>
            </p:cNvGrpSpPr>
            <p:nvPr/>
          </p:nvGrpSpPr>
          <p:grpSpPr bwMode="auto">
            <a:xfrm>
              <a:off x="6423025" y="3409951"/>
              <a:ext cx="339725" cy="503238"/>
              <a:chOff x="4046" y="2148"/>
              <a:chExt cx="214" cy="317"/>
            </a:xfrm>
          </p:grpSpPr>
          <p:pic>
            <p:nvPicPr>
              <p:cNvPr id="44" name="Picture 23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5" name="Picture 24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48" name="Text Box 43"/>
          <p:cNvSpPr txBox="1">
            <a:spLocks noChangeArrowheads="1"/>
          </p:cNvSpPr>
          <p:nvPr/>
        </p:nvSpPr>
        <p:spPr bwMode="auto">
          <a:xfrm>
            <a:off x="1775896" y="5984210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Local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49" name="グループ化 48"/>
          <p:cNvGrpSpPr/>
          <p:nvPr/>
        </p:nvGrpSpPr>
        <p:grpSpPr>
          <a:xfrm>
            <a:off x="2883345" y="4358076"/>
            <a:ext cx="874789" cy="709682"/>
            <a:chOff x="6103938" y="3263901"/>
            <a:chExt cx="990600" cy="792163"/>
          </a:xfrm>
        </p:grpSpPr>
        <p:pic>
          <p:nvPicPr>
            <p:cNvPr id="50" name="Picture 1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039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51" name="Group 21"/>
            <p:cNvGrpSpPr>
              <a:grpSpLocks/>
            </p:cNvGrpSpPr>
            <p:nvPr/>
          </p:nvGrpSpPr>
          <p:grpSpPr bwMode="auto">
            <a:xfrm>
              <a:off x="6146800" y="3373438"/>
              <a:ext cx="909638" cy="560388"/>
              <a:chOff x="3872" y="2125"/>
              <a:chExt cx="573" cy="353"/>
            </a:xfrm>
          </p:grpSpPr>
          <p:sp>
            <p:nvSpPr>
              <p:cNvPr id="55" name="Rectangle 19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Rectangle 20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52" name="Group 25"/>
            <p:cNvGrpSpPr>
              <a:grpSpLocks/>
            </p:cNvGrpSpPr>
            <p:nvPr/>
          </p:nvGrpSpPr>
          <p:grpSpPr bwMode="auto">
            <a:xfrm>
              <a:off x="6423025" y="3409951"/>
              <a:ext cx="339725" cy="503238"/>
              <a:chOff x="4046" y="2148"/>
              <a:chExt cx="214" cy="317"/>
            </a:xfrm>
          </p:grpSpPr>
          <p:pic>
            <p:nvPicPr>
              <p:cNvPr id="53" name="Picture 23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4" name="Picture 24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57" name="Text Box 43"/>
          <p:cNvSpPr txBox="1">
            <a:spLocks noChangeArrowheads="1"/>
          </p:cNvSpPr>
          <p:nvPr/>
        </p:nvSpPr>
        <p:spPr bwMode="auto">
          <a:xfrm>
            <a:off x="2910563" y="5063531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Local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58" name="右矢印 57"/>
          <p:cNvSpPr/>
          <p:nvPr/>
        </p:nvSpPr>
        <p:spPr bwMode="auto">
          <a:xfrm>
            <a:off x="3826089" y="5126676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59" name="右矢印 58"/>
          <p:cNvSpPr/>
          <p:nvPr/>
        </p:nvSpPr>
        <p:spPr bwMode="auto">
          <a:xfrm>
            <a:off x="2675187" y="5126676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60" name="Text Box 43"/>
          <p:cNvSpPr txBox="1">
            <a:spLocks noChangeArrowheads="1"/>
          </p:cNvSpPr>
          <p:nvPr/>
        </p:nvSpPr>
        <p:spPr bwMode="auto">
          <a:xfrm>
            <a:off x="2893741" y="5979175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Remote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61" name="Text Box 43"/>
          <p:cNvSpPr txBox="1">
            <a:spLocks noChangeArrowheads="1"/>
          </p:cNvSpPr>
          <p:nvPr/>
        </p:nvSpPr>
        <p:spPr bwMode="auto">
          <a:xfrm>
            <a:off x="4097497" y="5050335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Remote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62" name="Text Box 43"/>
          <p:cNvSpPr txBox="1">
            <a:spLocks noChangeArrowheads="1"/>
          </p:cNvSpPr>
          <p:nvPr/>
        </p:nvSpPr>
        <p:spPr bwMode="auto">
          <a:xfrm>
            <a:off x="4074051" y="5979175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Remote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63" name="左カーブ矢印 62"/>
          <p:cNvSpPr/>
          <p:nvPr/>
        </p:nvSpPr>
        <p:spPr bwMode="auto">
          <a:xfrm>
            <a:off x="5117515" y="5167527"/>
            <a:ext cx="266569" cy="512440"/>
          </a:xfrm>
          <a:prstGeom prst="curvedLeftArrow">
            <a:avLst>
              <a:gd name="adj1" fmla="val 39902"/>
              <a:gd name="adj2" fmla="val 39902"/>
              <a:gd name="adj3" fmla="val 25000"/>
            </a:avLst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4" name="Text Box 43"/>
          <p:cNvSpPr txBox="1">
            <a:spLocks noChangeArrowheads="1"/>
          </p:cNvSpPr>
          <p:nvPr/>
        </p:nvSpPr>
        <p:spPr bwMode="auto">
          <a:xfrm>
            <a:off x="5091758" y="5608773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Repeat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65" name="グループ化 64"/>
          <p:cNvGrpSpPr/>
          <p:nvPr/>
        </p:nvGrpSpPr>
        <p:grpSpPr>
          <a:xfrm>
            <a:off x="2957990" y="2016613"/>
            <a:ext cx="874789" cy="709682"/>
            <a:chOff x="525092" y="3017354"/>
            <a:chExt cx="874789" cy="709682"/>
          </a:xfrm>
        </p:grpSpPr>
        <p:pic>
          <p:nvPicPr>
            <p:cNvPr id="66" name="Picture 23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5092" y="3017354"/>
              <a:ext cx="874789" cy="7096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7" name="Group 235"/>
            <p:cNvGrpSpPr>
              <a:grpSpLocks/>
            </p:cNvGrpSpPr>
            <p:nvPr/>
          </p:nvGrpSpPr>
          <p:grpSpPr bwMode="auto">
            <a:xfrm>
              <a:off x="561542" y="3125442"/>
              <a:ext cx="804693" cy="503461"/>
              <a:chOff x="888" y="2463"/>
              <a:chExt cx="574" cy="354"/>
            </a:xfrm>
          </p:grpSpPr>
          <p:sp>
            <p:nvSpPr>
              <p:cNvPr id="180" name="Rectangle 233"/>
              <p:cNvSpPr>
                <a:spLocks noChangeArrowheads="1"/>
              </p:cNvSpPr>
              <p:nvPr/>
            </p:nvSpPr>
            <p:spPr bwMode="auto">
              <a:xfrm>
                <a:off x="888" y="2463"/>
                <a:ext cx="574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81" name="Rectangle 234"/>
              <p:cNvSpPr>
                <a:spLocks noChangeArrowheads="1"/>
              </p:cNvSpPr>
              <p:nvPr/>
            </p:nvSpPr>
            <p:spPr bwMode="auto">
              <a:xfrm>
                <a:off x="888" y="2463"/>
                <a:ext cx="574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68" name="Group 239"/>
            <p:cNvGrpSpPr>
              <a:grpSpLocks/>
            </p:cNvGrpSpPr>
            <p:nvPr/>
          </p:nvGrpSpPr>
          <p:grpSpPr bwMode="auto">
            <a:xfrm>
              <a:off x="683508" y="3129708"/>
              <a:ext cx="166826" cy="250309"/>
              <a:chOff x="975" y="2466"/>
              <a:chExt cx="119" cy="176"/>
            </a:xfrm>
          </p:grpSpPr>
          <p:pic>
            <p:nvPicPr>
              <p:cNvPr id="178" name="Picture 237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75" y="2466"/>
                <a:ext cx="119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79" name="Picture 238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75" y="2466"/>
                <a:ext cx="119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69" name="Group 287"/>
            <p:cNvGrpSpPr>
              <a:grpSpLocks/>
            </p:cNvGrpSpPr>
            <p:nvPr/>
          </p:nvGrpSpPr>
          <p:grpSpPr bwMode="auto">
            <a:xfrm>
              <a:off x="607836" y="3411395"/>
              <a:ext cx="323848" cy="192003"/>
              <a:chOff x="921" y="2664"/>
              <a:chExt cx="231" cy="135"/>
            </a:xfrm>
          </p:grpSpPr>
          <p:sp>
            <p:nvSpPr>
              <p:cNvPr id="131" name="Freeform 240"/>
              <p:cNvSpPr>
                <a:spLocks/>
              </p:cNvSpPr>
              <p:nvPr/>
            </p:nvSpPr>
            <p:spPr bwMode="auto">
              <a:xfrm>
                <a:off x="1098" y="2713"/>
                <a:ext cx="43" cy="53"/>
              </a:xfrm>
              <a:custGeom>
                <a:avLst/>
                <a:gdLst>
                  <a:gd name="T0" fmla="*/ 0 w 43"/>
                  <a:gd name="T1" fmla="*/ 3 h 53"/>
                  <a:gd name="T2" fmla="*/ 1 w 43"/>
                  <a:gd name="T3" fmla="*/ 2 h 53"/>
                  <a:gd name="T4" fmla="*/ 3 w 43"/>
                  <a:gd name="T5" fmla="*/ 1 h 53"/>
                  <a:gd name="T6" fmla="*/ 5 w 43"/>
                  <a:gd name="T7" fmla="*/ 1 h 53"/>
                  <a:gd name="T8" fmla="*/ 7 w 43"/>
                  <a:gd name="T9" fmla="*/ 0 h 53"/>
                  <a:gd name="T10" fmla="*/ 10 w 43"/>
                  <a:gd name="T11" fmla="*/ 0 h 53"/>
                  <a:gd name="T12" fmla="*/ 13 w 43"/>
                  <a:gd name="T13" fmla="*/ 1 h 53"/>
                  <a:gd name="T14" fmla="*/ 16 w 43"/>
                  <a:gd name="T15" fmla="*/ 1 h 53"/>
                  <a:gd name="T16" fmla="*/ 19 w 43"/>
                  <a:gd name="T17" fmla="*/ 1 h 53"/>
                  <a:gd name="T18" fmla="*/ 22 w 43"/>
                  <a:gd name="T19" fmla="*/ 2 h 53"/>
                  <a:gd name="T20" fmla="*/ 25 w 43"/>
                  <a:gd name="T21" fmla="*/ 3 h 53"/>
                  <a:gd name="T22" fmla="*/ 28 w 43"/>
                  <a:gd name="T23" fmla="*/ 3 h 53"/>
                  <a:gd name="T24" fmla="*/ 31 w 43"/>
                  <a:gd name="T25" fmla="*/ 4 h 53"/>
                  <a:gd name="T26" fmla="*/ 33 w 43"/>
                  <a:gd name="T27" fmla="*/ 4 h 53"/>
                  <a:gd name="T28" fmla="*/ 34 w 43"/>
                  <a:gd name="T29" fmla="*/ 5 h 53"/>
                  <a:gd name="T30" fmla="*/ 35 w 43"/>
                  <a:gd name="T31" fmla="*/ 5 h 53"/>
                  <a:gd name="T32" fmla="*/ 36 w 43"/>
                  <a:gd name="T33" fmla="*/ 5 h 53"/>
                  <a:gd name="T34" fmla="*/ 36 w 43"/>
                  <a:gd name="T35" fmla="*/ 5 h 53"/>
                  <a:gd name="T36" fmla="*/ 36 w 43"/>
                  <a:gd name="T37" fmla="*/ 5 h 53"/>
                  <a:gd name="T38" fmla="*/ 36 w 43"/>
                  <a:gd name="T39" fmla="*/ 4 h 53"/>
                  <a:gd name="T40" fmla="*/ 36 w 43"/>
                  <a:gd name="T41" fmla="*/ 4 h 53"/>
                  <a:gd name="T42" fmla="*/ 37 w 43"/>
                  <a:gd name="T43" fmla="*/ 3 h 53"/>
                  <a:gd name="T44" fmla="*/ 38 w 43"/>
                  <a:gd name="T45" fmla="*/ 3 h 53"/>
                  <a:gd name="T46" fmla="*/ 39 w 43"/>
                  <a:gd name="T47" fmla="*/ 3 h 53"/>
                  <a:gd name="T48" fmla="*/ 40 w 43"/>
                  <a:gd name="T49" fmla="*/ 3 h 53"/>
                  <a:gd name="T50" fmla="*/ 41 w 43"/>
                  <a:gd name="T51" fmla="*/ 3 h 53"/>
                  <a:gd name="T52" fmla="*/ 42 w 43"/>
                  <a:gd name="T53" fmla="*/ 3 h 53"/>
                  <a:gd name="T54" fmla="*/ 42 w 43"/>
                  <a:gd name="T55" fmla="*/ 3 h 53"/>
                  <a:gd name="T56" fmla="*/ 43 w 43"/>
                  <a:gd name="T57" fmla="*/ 3 h 53"/>
                  <a:gd name="T58" fmla="*/ 43 w 43"/>
                  <a:gd name="T59" fmla="*/ 4 h 53"/>
                  <a:gd name="T60" fmla="*/ 43 w 43"/>
                  <a:gd name="T61" fmla="*/ 4 h 53"/>
                  <a:gd name="T62" fmla="*/ 43 w 43"/>
                  <a:gd name="T63" fmla="*/ 4 h 53"/>
                  <a:gd name="T64" fmla="*/ 43 w 43"/>
                  <a:gd name="T65" fmla="*/ 4 h 53"/>
                  <a:gd name="T66" fmla="*/ 43 w 43"/>
                  <a:gd name="T67" fmla="*/ 53 h 53"/>
                  <a:gd name="T68" fmla="*/ 36 w 43"/>
                  <a:gd name="T69" fmla="*/ 53 h 53"/>
                  <a:gd name="T70" fmla="*/ 36 w 43"/>
                  <a:gd name="T71" fmla="*/ 49 h 53"/>
                  <a:gd name="T72" fmla="*/ 36 w 43"/>
                  <a:gd name="T73" fmla="*/ 42 h 53"/>
                  <a:gd name="T74" fmla="*/ 36 w 43"/>
                  <a:gd name="T75" fmla="*/ 35 h 53"/>
                  <a:gd name="T76" fmla="*/ 36 w 43"/>
                  <a:gd name="T77" fmla="*/ 31 h 53"/>
                  <a:gd name="T78" fmla="*/ 34 w 43"/>
                  <a:gd name="T79" fmla="*/ 31 h 53"/>
                  <a:gd name="T80" fmla="*/ 33 w 43"/>
                  <a:gd name="T81" fmla="*/ 30 h 53"/>
                  <a:gd name="T82" fmla="*/ 31 w 43"/>
                  <a:gd name="T83" fmla="*/ 30 h 53"/>
                  <a:gd name="T84" fmla="*/ 29 w 43"/>
                  <a:gd name="T85" fmla="*/ 29 h 53"/>
                  <a:gd name="T86" fmla="*/ 27 w 43"/>
                  <a:gd name="T87" fmla="*/ 29 h 53"/>
                  <a:gd name="T88" fmla="*/ 24 w 43"/>
                  <a:gd name="T89" fmla="*/ 28 h 53"/>
                  <a:gd name="T90" fmla="*/ 22 w 43"/>
                  <a:gd name="T91" fmla="*/ 27 h 53"/>
                  <a:gd name="T92" fmla="*/ 19 w 43"/>
                  <a:gd name="T93" fmla="*/ 26 h 53"/>
                  <a:gd name="T94" fmla="*/ 17 w 43"/>
                  <a:gd name="T95" fmla="*/ 26 h 53"/>
                  <a:gd name="T96" fmla="*/ 14 w 43"/>
                  <a:gd name="T97" fmla="*/ 25 h 53"/>
                  <a:gd name="T98" fmla="*/ 11 w 43"/>
                  <a:gd name="T99" fmla="*/ 24 h 53"/>
                  <a:gd name="T100" fmla="*/ 9 w 43"/>
                  <a:gd name="T101" fmla="*/ 24 h 53"/>
                  <a:gd name="T102" fmla="*/ 6 w 43"/>
                  <a:gd name="T103" fmla="*/ 23 h 53"/>
                  <a:gd name="T104" fmla="*/ 4 w 43"/>
                  <a:gd name="T105" fmla="*/ 23 h 53"/>
                  <a:gd name="T106" fmla="*/ 2 w 43"/>
                  <a:gd name="T107" fmla="*/ 22 h 53"/>
                  <a:gd name="T108" fmla="*/ 0 w 43"/>
                  <a:gd name="T109" fmla="*/ 22 h 53"/>
                  <a:gd name="T110" fmla="*/ 0 w 43"/>
                  <a:gd name="T111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3">
                    <a:moveTo>
                      <a:pt x="0" y="3"/>
                    </a:moveTo>
                    <a:lnTo>
                      <a:pt x="1" y="2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3" y="1"/>
                    </a:lnTo>
                    <a:lnTo>
                      <a:pt x="16" y="1"/>
                    </a:lnTo>
                    <a:lnTo>
                      <a:pt x="19" y="1"/>
                    </a:lnTo>
                    <a:lnTo>
                      <a:pt x="22" y="2"/>
                    </a:lnTo>
                    <a:lnTo>
                      <a:pt x="25" y="3"/>
                    </a:lnTo>
                    <a:lnTo>
                      <a:pt x="28" y="3"/>
                    </a:lnTo>
                    <a:lnTo>
                      <a:pt x="31" y="4"/>
                    </a:lnTo>
                    <a:lnTo>
                      <a:pt x="33" y="4"/>
                    </a:lnTo>
                    <a:lnTo>
                      <a:pt x="34" y="5"/>
                    </a:lnTo>
                    <a:lnTo>
                      <a:pt x="35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9" y="3"/>
                    </a:lnTo>
                    <a:lnTo>
                      <a:pt x="40" y="3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53"/>
                    </a:lnTo>
                    <a:lnTo>
                      <a:pt x="36" y="53"/>
                    </a:lnTo>
                    <a:lnTo>
                      <a:pt x="36" y="49"/>
                    </a:lnTo>
                    <a:lnTo>
                      <a:pt x="36" y="42"/>
                    </a:lnTo>
                    <a:lnTo>
                      <a:pt x="36" y="35"/>
                    </a:lnTo>
                    <a:lnTo>
                      <a:pt x="36" y="31"/>
                    </a:lnTo>
                    <a:lnTo>
                      <a:pt x="34" y="31"/>
                    </a:lnTo>
                    <a:lnTo>
                      <a:pt x="33" y="30"/>
                    </a:lnTo>
                    <a:lnTo>
                      <a:pt x="31" y="30"/>
                    </a:lnTo>
                    <a:lnTo>
                      <a:pt x="29" y="29"/>
                    </a:lnTo>
                    <a:lnTo>
                      <a:pt x="27" y="29"/>
                    </a:lnTo>
                    <a:lnTo>
                      <a:pt x="24" y="28"/>
                    </a:lnTo>
                    <a:lnTo>
                      <a:pt x="22" y="27"/>
                    </a:lnTo>
                    <a:lnTo>
                      <a:pt x="19" y="26"/>
                    </a:lnTo>
                    <a:lnTo>
                      <a:pt x="17" y="26"/>
                    </a:lnTo>
                    <a:lnTo>
                      <a:pt x="14" y="25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32" name="Freeform 241"/>
              <p:cNvSpPr>
                <a:spLocks/>
              </p:cNvSpPr>
              <p:nvPr/>
            </p:nvSpPr>
            <p:spPr bwMode="auto">
              <a:xfrm>
                <a:off x="1087" y="2703"/>
                <a:ext cx="25" cy="21"/>
              </a:xfrm>
              <a:custGeom>
                <a:avLst/>
                <a:gdLst>
                  <a:gd name="T0" fmla="*/ 25 w 25"/>
                  <a:gd name="T1" fmla="*/ 21 h 21"/>
                  <a:gd name="T2" fmla="*/ 25 w 25"/>
                  <a:gd name="T3" fmla="*/ 0 h 21"/>
                  <a:gd name="T4" fmla="*/ 0 w 25"/>
                  <a:gd name="T5" fmla="*/ 5 h 21"/>
                  <a:gd name="T6" fmla="*/ 0 w 25"/>
                  <a:gd name="T7" fmla="*/ 21 h 21"/>
                  <a:gd name="T8" fmla="*/ 25 w 25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1">
                    <a:moveTo>
                      <a:pt x="25" y="21"/>
                    </a:moveTo>
                    <a:lnTo>
                      <a:pt x="25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5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33" name="Freeform 242"/>
              <p:cNvSpPr>
                <a:spLocks/>
              </p:cNvSpPr>
              <p:nvPr/>
            </p:nvSpPr>
            <p:spPr bwMode="auto">
              <a:xfrm>
                <a:off x="1090" y="2708"/>
                <a:ext cx="18" cy="26"/>
              </a:xfrm>
              <a:custGeom>
                <a:avLst/>
                <a:gdLst>
                  <a:gd name="T0" fmla="*/ 18 w 18"/>
                  <a:gd name="T1" fmla="*/ 0 h 26"/>
                  <a:gd name="T2" fmla="*/ 0 w 18"/>
                  <a:gd name="T3" fmla="*/ 1 h 26"/>
                  <a:gd name="T4" fmla="*/ 0 w 18"/>
                  <a:gd name="T5" fmla="*/ 26 h 26"/>
                  <a:gd name="T6" fmla="*/ 7 w 18"/>
                  <a:gd name="T7" fmla="*/ 26 h 26"/>
                  <a:gd name="T8" fmla="*/ 18 w 18"/>
                  <a:gd name="T9" fmla="*/ 26 h 26"/>
                  <a:gd name="T10" fmla="*/ 18 w 18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6">
                    <a:moveTo>
                      <a:pt x="18" y="0"/>
                    </a:moveTo>
                    <a:lnTo>
                      <a:pt x="0" y="1"/>
                    </a:lnTo>
                    <a:lnTo>
                      <a:pt x="0" y="26"/>
                    </a:lnTo>
                    <a:lnTo>
                      <a:pt x="7" y="26"/>
                    </a:lnTo>
                    <a:lnTo>
                      <a:pt x="18" y="26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34" name="Freeform 243"/>
              <p:cNvSpPr>
                <a:spLocks/>
              </p:cNvSpPr>
              <p:nvPr/>
            </p:nvSpPr>
            <p:spPr bwMode="auto">
              <a:xfrm>
                <a:off x="1071" y="2715"/>
                <a:ext cx="61" cy="48"/>
              </a:xfrm>
              <a:custGeom>
                <a:avLst/>
                <a:gdLst>
                  <a:gd name="T0" fmla="*/ 14 w 61"/>
                  <a:gd name="T1" fmla="*/ 0 h 48"/>
                  <a:gd name="T2" fmla="*/ 13 w 61"/>
                  <a:gd name="T3" fmla="*/ 0 h 48"/>
                  <a:gd name="T4" fmla="*/ 12 w 61"/>
                  <a:gd name="T5" fmla="*/ 0 h 48"/>
                  <a:gd name="T6" fmla="*/ 12 w 61"/>
                  <a:gd name="T7" fmla="*/ 1 h 48"/>
                  <a:gd name="T8" fmla="*/ 10 w 61"/>
                  <a:gd name="T9" fmla="*/ 1 h 48"/>
                  <a:gd name="T10" fmla="*/ 9 w 61"/>
                  <a:gd name="T11" fmla="*/ 1 h 48"/>
                  <a:gd name="T12" fmla="*/ 8 w 61"/>
                  <a:gd name="T13" fmla="*/ 2 h 48"/>
                  <a:gd name="T14" fmla="*/ 6 w 61"/>
                  <a:gd name="T15" fmla="*/ 3 h 48"/>
                  <a:gd name="T16" fmla="*/ 5 w 61"/>
                  <a:gd name="T17" fmla="*/ 4 h 48"/>
                  <a:gd name="T18" fmla="*/ 3 w 61"/>
                  <a:gd name="T19" fmla="*/ 7 h 48"/>
                  <a:gd name="T20" fmla="*/ 2 w 61"/>
                  <a:gd name="T21" fmla="*/ 12 h 48"/>
                  <a:gd name="T22" fmla="*/ 1 w 61"/>
                  <a:gd name="T23" fmla="*/ 18 h 48"/>
                  <a:gd name="T24" fmla="*/ 0 w 61"/>
                  <a:gd name="T25" fmla="*/ 25 h 48"/>
                  <a:gd name="T26" fmla="*/ 0 w 61"/>
                  <a:gd name="T27" fmla="*/ 32 h 48"/>
                  <a:gd name="T28" fmla="*/ 0 w 61"/>
                  <a:gd name="T29" fmla="*/ 38 h 48"/>
                  <a:gd name="T30" fmla="*/ 0 w 61"/>
                  <a:gd name="T31" fmla="*/ 41 h 48"/>
                  <a:gd name="T32" fmla="*/ 0 w 61"/>
                  <a:gd name="T33" fmla="*/ 43 h 48"/>
                  <a:gd name="T34" fmla="*/ 54 w 61"/>
                  <a:gd name="T35" fmla="*/ 48 h 48"/>
                  <a:gd name="T36" fmla="*/ 52 w 61"/>
                  <a:gd name="T37" fmla="*/ 35 h 48"/>
                  <a:gd name="T38" fmla="*/ 52 w 61"/>
                  <a:gd name="T39" fmla="*/ 34 h 48"/>
                  <a:gd name="T40" fmla="*/ 53 w 61"/>
                  <a:gd name="T41" fmla="*/ 34 h 48"/>
                  <a:gd name="T42" fmla="*/ 53 w 61"/>
                  <a:gd name="T43" fmla="*/ 34 h 48"/>
                  <a:gd name="T44" fmla="*/ 54 w 61"/>
                  <a:gd name="T45" fmla="*/ 33 h 48"/>
                  <a:gd name="T46" fmla="*/ 54 w 61"/>
                  <a:gd name="T47" fmla="*/ 33 h 48"/>
                  <a:gd name="T48" fmla="*/ 55 w 61"/>
                  <a:gd name="T49" fmla="*/ 33 h 48"/>
                  <a:gd name="T50" fmla="*/ 56 w 61"/>
                  <a:gd name="T51" fmla="*/ 32 h 48"/>
                  <a:gd name="T52" fmla="*/ 56 w 61"/>
                  <a:gd name="T53" fmla="*/ 32 h 48"/>
                  <a:gd name="T54" fmla="*/ 57 w 61"/>
                  <a:gd name="T55" fmla="*/ 31 h 48"/>
                  <a:gd name="T56" fmla="*/ 59 w 61"/>
                  <a:gd name="T57" fmla="*/ 30 h 48"/>
                  <a:gd name="T58" fmla="*/ 59 w 61"/>
                  <a:gd name="T59" fmla="*/ 28 h 48"/>
                  <a:gd name="T60" fmla="*/ 60 w 61"/>
                  <a:gd name="T61" fmla="*/ 27 h 48"/>
                  <a:gd name="T62" fmla="*/ 61 w 61"/>
                  <a:gd name="T63" fmla="*/ 26 h 48"/>
                  <a:gd name="T64" fmla="*/ 61 w 61"/>
                  <a:gd name="T65" fmla="*/ 24 h 48"/>
                  <a:gd name="T66" fmla="*/ 61 w 61"/>
                  <a:gd name="T67" fmla="*/ 22 h 48"/>
                  <a:gd name="T68" fmla="*/ 60 w 61"/>
                  <a:gd name="T69" fmla="*/ 20 h 48"/>
                  <a:gd name="T70" fmla="*/ 60 w 61"/>
                  <a:gd name="T71" fmla="*/ 20 h 48"/>
                  <a:gd name="T72" fmla="*/ 59 w 61"/>
                  <a:gd name="T73" fmla="*/ 18 h 48"/>
                  <a:gd name="T74" fmla="*/ 58 w 61"/>
                  <a:gd name="T75" fmla="*/ 15 h 48"/>
                  <a:gd name="T76" fmla="*/ 56 w 61"/>
                  <a:gd name="T77" fmla="*/ 12 h 48"/>
                  <a:gd name="T78" fmla="*/ 54 w 61"/>
                  <a:gd name="T79" fmla="*/ 9 h 48"/>
                  <a:gd name="T80" fmla="*/ 51 w 61"/>
                  <a:gd name="T81" fmla="*/ 6 h 48"/>
                  <a:gd name="T82" fmla="*/ 48 w 61"/>
                  <a:gd name="T83" fmla="*/ 3 h 48"/>
                  <a:gd name="T84" fmla="*/ 45 w 61"/>
                  <a:gd name="T85" fmla="*/ 1 h 48"/>
                  <a:gd name="T86" fmla="*/ 44 w 61"/>
                  <a:gd name="T87" fmla="*/ 1 h 48"/>
                  <a:gd name="T88" fmla="*/ 43 w 61"/>
                  <a:gd name="T89" fmla="*/ 1 h 48"/>
                  <a:gd name="T90" fmla="*/ 43 w 61"/>
                  <a:gd name="T91" fmla="*/ 1 h 48"/>
                  <a:gd name="T92" fmla="*/ 41 w 61"/>
                  <a:gd name="T93" fmla="*/ 1 h 48"/>
                  <a:gd name="T94" fmla="*/ 40 w 61"/>
                  <a:gd name="T95" fmla="*/ 0 h 48"/>
                  <a:gd name="T96" fmla="*/ 39 w 61"/>
                  <a:gd name="T97" fmla="*/ 0 h 48"/>
                  <a:gd name="T98" fmla="*/ 38 w 61"/>
                  <a:gd name="T99" fmla="*/ 0 h 48"/>
                  <a:gd name="T100" fmla="*/ 37 w 61"/>
                  <a:gd name="T101" fmla="*/ 0 h 48"/>
                  <a:gd name="T102" fmla="*/ 27 w 61"/>
                  <a:gd name="T103" fmla="*/ 13 h 48"/>
                  <a:gd name="T104" fmla="*/ 19 w 61"/>
                  <a:gd name="T105" fmla="*/ 0 h 48"/>
                  <a:gd name="T106" fmla="*/ 14 w 61"/>
                  <a:gd name="T10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1" h="48">
                    <a:moveTo>
                      <a:pt x="14" y="0"/>
                    </a:moveTo>
                    <a:lnTo>
                      <a:pt x="13" y="0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1" y="18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54" y="48"/>
                    </a:lnTo>
                    <a:lnTo>
                      <a:pt x="52" y="35"/>
                    </a:lnTo>
                    <a:lnTo>
                      <a:pt x="52" y="34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5" y="33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7" y="31"/>
                    </a:lnTo>
                    <a:lnTo>
                      <a:pt x="59" y="30"/>
                    </a:lnTo>
                    <a:lnTo>
                      <a:pt x="59" y="28"/>
                    </a:lnTo>
                    <a:lnTo>
                      <a:pt x="60" y="27"/>
                    </a:lnTo>
                    <a:lnTo>
                      <a:pt x="61" y="26"/>
                    </a:lnTo>
                    <a:lnTo>
                      <a:pt x="61" y="24"/>
                    </a:lnTo>
                    <a:lnTo>
                      <a:pt x="61" y="22"/>
                    </a:lnTo>
                    <a:lnTo>
                      <a:pt x="60" y="20"/>
                    </a:lnTo>
                    <a:lnTo>
                      <a:pt x="60" y="20"/>
                    </a:lnTo>
                    <a:lnTo>
                      <a:pt x="59" y="18"/>
                    </a:lnTo>
                    <a:lnTo>
                      <a:pt x="58" y="15"/>
                    </a:lnTo>
                    <a:lnTo>
                      <a:pt x="56" y="12"/>
                    </a:lnTo>
                    <a:lnTo>
                      <a:pt x="54" y="9"/>
                    </a:lnTo>
                    <a:lnTo>
                      <a:pt x="51" y="6"/>
                    </a:lnTo>
                    <a:lnTo>
                      <a:pt x="48" y="3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1" y="1"/>
                    </a:lnTo>
                    <a:lnTo>
                      <a:pt x="40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27" y="13"/>
                    </a:lnTo>
                    <a:lnTo>
                      <a:pt x="19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35" name="Freeform 244"/>
              <p:cNvSpPr>
                <a:spLocks/>
              </p:cNvSpPr>
              <p:nvPr/>
            </p:nvSpPr>
            <p:spPr bwMode="auto">
              <a:xfrm>
                <a:off x="1074" y="2717"/>
                <a:ext cx="55" cy="46"/>
              </a:xfrm>
              <a:custGeom>
                <a:avLst/>
                <a:gdLst>
                  <a:gd name="T0" fmla="*/ 0 w 55"/>
                  <a:gd name="T1" fmla="*/ 40 h 46"/>
                  <a:gd name="T2" fmla="*/ 0 w 55"/>
                  <a:gd name="T3" fmla="*/ 29 h 46"/>
                  <a:gd name="T4" fmla="*/ 0 w 55"/>
                  <a:gd name="T5" fmla="*/ 20 h 46"/>
                  <a:gd name="T6" fmla="*/ 0 w 55"/>
                  <a:gd name="T7" fmla="*/ 14 h 46"/>
                  <a:gd name="T8" fmla="*/ 1 w 55"/>
                  <a:gd name="T9" fmla="*/ 10 h 46"/>
                  <a:gd name="T10" fmla="*/ 2 w 55"/>
                  <a:gd name="T11" fmla="*/ 7 h 46"/>
                  <a:gd name="T12" fmla="*/ 2 w 55"/>
                  <a:gd name="T13" fmla="*/ 5 h 46"/>
                  <a:gd name="T14" fmla="*/ 3 w 55"/>
                  <a:gd name="T15" fmla="*/ 5 h 46"/>
                  <a:gd name="T16" fmla="*/ 3 w 55"/>
                  <a:gd name="T17" fmla="*/ 5 h 46"/>
                  <a:gd name="T18" fmla="*/ 3 w 55"/>
                  <a:gd name="T19" fmla="*/ 4 h 46"/>
                  <a:gd name="T20" fmla="*/ 4 w 55"/>
                  <a:gd name="T21" fmla="*/ 3 h 46"/>
                  <a:gd name="T22" fmla="*/ 5 w 55"/>
                  <a:gd name="T23" fmla="*/ 3 h 46"/>
                  <a:gd name="T24" fmla="*/ 6 w 55"/>
                  <a:gd name="T25" fmla="*/ 2 h 46"/>
                  <a:gd name="T26" fmla="*/ 7 w 55"/>
                  <a:gd name="T27" fmla="*/ 2 h 46"/>
                  <a:gd name="T28" fmla="*/ 7 w 55"/>
                  <a:gd name="T29" fmla="*/ 1 h 46"/>
                  <a:gd name="T30" fmla="*/ 8 w 55"/>
                  <a:gd name="T31" fmla="*/ 1 h 46"/>
                  <a:gd name="T32" fmla="*/ 9 w 55"/>
                  <a:gd name="T33" fmla="*/ 1 h 46"/>
                  <a:gd name="T34" fmla="*/ 15 w 55"/>
                  <a:gd name="T35" fmla="*/ 0 h 46"/>
                  <a:gd name="T36" fmla="*/ 23 w 55"/>
                  <a:gd name="T37" fmla="*/ 14 h 46"/>
                  <a:gd name="T38" fmla="*/ 35 w 55"/>
                  <a:gd name="T39" fmla="*/ 0 h 46"/>
                  <a:gd name="T40" fmla="*/ 39 w 55"/>
                  <a:gd name="T41" fmla="*/ 0 h 46"/>
                  <a:gd name="T42" fmla="*/ 41 w 55"/>
                  <a:gd name="T43" fmla="*/ 1 h 46"/>
                  <a:gd name="T44" fmla="*/ 44 w 55"/>
                  <a:gd name="T45" fmla="*/ 3 h 46"/>
                  <a:gd name="T46" fmla="*/ 46 w 55"/>
                  <a:gd name="T47" fmla="*/ 5 h 46"/>
                  <a:gd name="T48" fmla="*/ 48 w 55"/>
                  <a:gd name="T49" fmla="*/ 8 h 46"/>
                  <a:gd name="T50" fmla="*/ 50 w 55"/>
                  <a:gd name="T51" fmla="*/ 11 h 46"/>
                  <a:gd name="T52" fmla="*/ 52 w 55"/>
                  <a:gd name="T53" fmla="*/ 13 h 46"/>
                  <a:gd name="T54" fmla="*/ 53 w 55"/>
                  <a:gd name="T55" fmla="*/ 15 h 46"/>
                  <a:gd name="T56" fmla="*/ 53 w 55"/>
                  <a:gd name="T57" fmla="*/ 15 h 46"/>
                  <a:gd name="T58" fmla="*/ 54 w 55"/>
                  <a:gd name="T59" fmla="*/ 16 h 46"/>
                  <a:gd name="T60" fmla="*/ 54 w 55"/>
                  <a:gd name="T61" fmla="*/ 18 h 46"/>
                  <a:gd name="T62" fmla="*/ 55 w 55"/>
                  <a:gd name="T63" fmla="*/ 20 h 46"/>
                  <a:gd name="T64" fmla="*/ 54 w 55"/>
                  <a:gd name="T65" fmla="*/ 23 h 46"/>
                  <a:gd name="T66" fmla="*/ 53 w 55"/>
                  <a:gd name="T67" fmla="*/ 25 h 46"/>
                  <a:gd name="T68" fmla="*/ 52 w 55"/>
                  <a:gd name="T69" fmla="*/ 26 h 46"/>
                  <a:gd name="T70" fmla="*/ 50 w 55"/>
                  <a:gd name="T71" fmla="*/ 28 h 46"/>
                  <a:gd name="T72" fmla="*/ 49 w 55"/>
                  <a:gd name="T73" fmla="*/ 29 h 46"/>
                  <a:gd name="T74" fmla="*/ 48 w 55"/>
                  <a:gd name="T75" fmla="*/ 30 h 46"/>
                  <a:gd name="T76" fmla="*/ 47 w 55"/>
                  <a:gd name="T77" fmla="*/ 31 h 46"/>
                  <a:gd name="T78" fmla="*/ 46 w 55"/>
                  <a:gd name="T79" fmla="*/ 31 h 46"/>
                  <a:gd name="T80" fmla="*/ 46 w 55"/>
                  <a:gd name="T81" fmla="*/ 31 h 46"/>
                  <a:gd name="T82" fmla="*/ 48 w 55"/>
                  <a:gd name="T83" fmla="*/ 46 h 46"/>
                  <a:gd name="T84" fmla="*/ 0 w 55"/>
                  <a:gd name="T85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5" h="46">
                    <a:moveTo>
                      <a:pt x="0" y="40"/>
                    </a:moveTo>
                    <a:lnTo>
                      <a:pt x="0" y="29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5" y="0"/>
                    </a:lnTo>
                    <a:lnTo>
                      <a:pt x="23" y="14"/>
                    </a:lnTo>
                    <a:lnTo>
                      <a:pt x="35" y="0"/>
                    </a:lnTo>
                    <a:lnTo>
                      <a:pt x="39" y="0"/>
                    </a:lnTo>
                    <a:lnTo>
                      <a:pt x="41" y="1"/>
                    </a:lnTo>
                    <a:lnTo>
                      <a:pt x="44" y="3"/>
                    </a:lnTo>
                    <a:lnTo>
                      <a:pt x="46" y="5"/>
                    </a:lnTo>
                    <a:lnTo>
                      <a:pt x="48" y="8"/>
                    </a:lnTo>
                    <a:lnTo>
                      <a:pt x="50" y="11"/>
                    </a:lnTo>
                    <a:lnTo>
                      <a:pt x="52" y="13"/>
                    </a:lnTo>
                    <a:lnTo>
                      <a:pt x="53" y="15"/>
                    </a:lnTo>
                    <a:lnTo>
                      <a:pt x="53" y="15"/>
                    </a:lnTo>
                    <a:lnTo>
                      <a:pt x="54" y="16"/>
                    </a:lnTo>
                    <a:lnTo>
                      <a:pt x="54" y="18"/>
                    </a:lnTo>
                    <a:lnTo>
                      <a:pt x="55" y="20"/>
                    </a:lnTo>
                    <a:lnTo>
                      <a:pt x="54" y="23"/>
                    </a:lnTo>
                    <a:lnTo>
                      <a:pt x="53" y="25"/>
                    </a:lnTo>
                    <a:lnTo>
                      <a:pt x="52" y="26"/>
                    </a:lnTo>
                    <a:lnTo>
                      <a:pt x="50" y="28"/>
                    </a:lnTo>
                    <a:lnTo>
                      <a:pt x="49" y="29"/>
                    </a:lnTo>
                    <a:lnTo>
                      <a:pt x="48" y="30"/>
                    </a:lnTo>
                    <a:lnTo>
                      <a:pt x="47" y="31"/>
                    </a:lnTo>
                    <a:lnTo>
                      <a:pt x="46" y="31"/>
                    </a:lnTo>
                    <a:lnTo>
                      <a:pt x="46" y="31"/>
                    </a:lnTo>
                    <a:lnTo>
                      <a:pt x="48" y="46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36" name="Freeform 245"/>
              <p:cNvSpPr>
                <a:spLocks/>
              </p:cNvSpPr>
              <p:nvPr/>
            </p:nvSpPr>
            <p:spPr bwMode="auto">
              <a:xfrm>
                <a:off x="1086" y="2738"/>
                <a:ext cx="40" cy="17"/>
              </a:xfrm>
              <a:custGeom>
                <a:avLst/>
                <a:gdLst>
                  <a:gd name="T0" fmla="*/ 15 w 40"/>
                  <a:gd name="T1" fmla="*/ 17 h 17"/>
                  <a:gd name="T2" fmla="*/ 16 w 40"/>
                  <a:gd name="T3" fmla="*/ 17 h 17"/>
                  <a:gd name="T4" fmla="*/ 17 w 40"/>
                  <a:gd name="T5" fmla="*/ 17 h 17"/>
                  <a:gd name="T6" fmla="*/ 19 w 40"/>
                  <a:gd name="T7" fmla="*/ 17 h 17"/>
                  <a:gd name="T8" fmla="*/ 20 w 40"/>
                  <a:gd name="T9" fmla="*/ 17 h 17"/>
                  <a:gd name="T10" fmla="*/ 22 w 40"/>
                  <a:gd name="T11" fmla="*/ 16 h 17"/>
                  <a:gd name="T12" fmla="*/ 24 w 40"/>
                  <a:gd name="T13" fmla="*/ 16 h 17"/>
                  <a:gd name="T14" fmla="*/ 26 w 40"/>
                  <a:gd name="T15" fmla="*/ 15 h 17"/>
                  <a:gd name="T16" fmla="*/ 28 w 40"/>
                  <a:gd name="T17" fmla="*/ 15 h 17"/>
                  <a:gd name="T18" fmla="*/ 30 w 40"/>
                  <a:gd name="T19" fmla="*/ 14 h 17"/>
                  <a:gd name="T20" fmla="*/ 32 w 40"/>
                  <a:gd name="T21" fmla="*/ 13 h 17"/>
                  <a:gd name="T22" fmla="*/ 34 w 40"/>
                  <a:gd name="T23" fmla="*/ 12 h 17"/>
                  <a:gd name="T24" fmla="*/ 35 w 40"/>
                  <a:gd name="T25" fmla="*/ 12 h 17"/>
                  <a:gd name="T26" fmla="*/ 37 w 40"/>
                  <a:gd name="T27" fmla="*/ 11 h 17"/>
                  <a:gd name="T28" fmla="*/ 38 w 40"/>
                  <a:gd name="T29" fmla="*/ 10 h 17"/>
                  <a:gd name="T30" fmla="*/ 39 w 40"/>
                  <a:gd name="T31" fmla="*/ 9 h 17"/>
                  <a:gd name="T32" fmla="*/ 40 w 40"/>
                  <a:gd name="T33" fmla="*/ 8 h 17"/>
                  <a:gd name="T34" fmla="*/ 33 w 40"/>
                  <a:gd name="T35" fmla="*/ 0 h 17"/>
                  <a:gd name="T36" fmla="*/ 32 w 40"/>
                  <a:gd name="T37" fmla="*/ 0 h 17"/>
                  <a:gd name="T38" fmla="*/ 32 w 40"/>
                  <a:gd name="T39" fmla="*/ 1 h 17"/>
                  <a:gd name="T40" fmla="*/ 31 w 40"/>
                  <a:gd name="T41" fmla="*/ 2 h 17"/>
                  <a:gd name="T42" fmla="*/ 31 w 40"/>
                  <a:gd name="T43" fmla="*/ 2 h 17"/>
                  <a:gd name="T44" fmla="*/ 30 w 40"/>
                  <a:gd name="T45" fmla="*/ 2 h 17"/>
                  <a:gd name="T46" fmla="*/ 30 w 40"/>
                  <a:gd name="T47" fmla="*/ 3 h 17"/>
                  <a:gd name="T48" fmla="*/ 29 w 40"/>
                  <a:gd name="T49" fmla="*/ 3 h 17"/>
                  <a:gd name="T50" fmla="*/ 28 w 40"/>
                  <a:gd name="T51" fmla="*/ 3 h 17"/>
                  <a:gd name="T52" fmla="*/ 27 w 40"/>
                  <a:gd name="T53" fmla="*/ 4 h 17"/>
                  <a:gd name="T54" fmla="*/ 26 w 40"/>
                  <a:gd name="T55" fmla="*/ 5 h 17"/>
                  <a:gd name="T56" fmla="*/ 24 w 40"/>
                  <a:gd name="T57" fmla="*/ 6 h 17"/>
                  <a:gd name="T58" fmla="*/ 22 w 40"/>
                  <a:gd name="T59" fmla="*/ 6 h 17"/>
                  <a:gd name="T60" fmla="*/ 19 w 40"/>
                  <a:gd name="T61" fmla="*/ 7 h 17"/>
                  <a:gd name="T62" fmla="*/ 17 w 40"/>
                  <a:gd name="T63" fmla="*/ 7 h 17"/>
                  <a:gd name="T64" fmla="*/ 15 w 40"/>
                  <a:gd name="T65" fmla="*/ 7 h 17"/>
                  <a:gd name="T66" fmla="*/ 13 w 40"/>
                  <a:gd name="T67" fmla="*/ 7 h 17"/>
                  <a:gd name="T68" fmla="*/ 12 w 40"/>
                  <a:gd name="T69" fmla="*/ 6 h 17"/>
                  <a:gd name="T70" fmla="*/ 11 w 40"/>
                  <a:gd name="T71" fmla="*/ 5 h 17"/>
                  <a:gd name="T72" fmla="*/ 11 w 40"/>
                  <a:gd name="T73" fmla="*/ 3 h 17"/>
                  <a:gd name="T74" fmla="*/ 10 w 40"/>
                  <a:gd name="T75" fmla="*/ 3 h 17"/>
                  <a:gd name="T76" fmla="*/ 9 w 40"/>
                  <a:gd name="T77" fmla="*/ 2 h 17"/>
                  <a:gd name="T78" fmla="*/ 9 w 40"/>
                  <a:gd name="T79" fmla="*/ 1 h 17"/>
                  <a:gd name="T80" fmla="*/ 8 w 40"/>
                  <a:gd name="T81" fmla="*/ 1 h 17"/>
                  <a:gd name="T82" fmla="*/ 7 w 40"/>
                  <a:gd name="T83" fmla="*/ 2 h 17"/>
                  <a:gd name="T84" fmla="*/ 6 w 40"/>
                  <a:gd name="T85" fmla="*/ 3 h 17"/>
                  <a:gd name="T86" fmla="*/ 6 w 40"/>
                  <a:gd name="T87" fmla="*/ 5 h 17"/>
                  <a:gd name="T88" fmla="*/ 6 w 40"/>
                  <a:gd name="T89" fmla="*/ 6 h 17"/>
                  <a:gd name="T90" fmla="*/ 7 w 40"/>
                  <a:gd name="T91" fmla="*/ 7 h 17"/>
                  <a:gd name="T92" fmla="*/ 0 w 40"/>
                  <a:gd name="T93" fmla="*/ 6 h 17"/>
                  <a:gd name="T94" fmla="*/ 2 w 40"/>
                  <a:gd name="T95" fmla="*/ 17 h 17"/>
                  <a:gd name="T96" fmla="*/ 3 w 40"/>
                  <a:gd name="T97" fmla="*/ 17 h 17"/>
                  <a:gd name="T98" fmla="*/ 5 w 40"/>
                  <a:gd name="T99" fmla="*/ 17 h 17"/>
                  <a:gd name="T100" fmla="*/ 7 w 40"/>
                  <a:gd name="T101" fmla="*/ 17 h 17"/>
                  <a:gd name="T102" fmla="*/ 10 w 40"/>
                  <a:gd name="T103" fmla="*/ 17 h 17"/>
                  <a:gd name="T104" fmla="*/ 12 w 40"/>
                  <a:gd name="T105" fmla="*/ 17 h 17"/>
                  <a:gd name="T106" fmla="*/ 13 w 40"/>
                  <a:gd name="T107" fmla="*/ 17 h 17"/>
                  <a:gd name="T108" fmla="*/ 15 w 40"/>
                  <a:gd name="T109" fmla="*/ 17 h 17"/>
                  <a:gd name="T110" fmla="*/ 15 w 40"/>
                  <a:gd name="T1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" h="17">
                    <a:moveTo>
                      <a:pt x="15" y="17"/>
                    </a:moveTo>
                    <a:lnTo>
                      <a:pt x="16" y="17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20" y="17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6" y="15"/>
                    </a:lnTo>
                    <a:lnTo>
                      <a:pt x="28" y="15"/>
                    </a:lnTo>
                    <a:lnTo>
                      <a:pt x="30" y="14"/>
                    </a:lnTo>
                    <a:lnTo>
                      <a:pt x="32" y="13"/>
                    </a:lnTo>
                    <a:lnTo>
                      <a:pt x="34" y="12"/>
                    </a:lnTo>
                    <a:lnTo>
                      <a:pt x="35" y="12"/>
                    </a:lnTo>
                    <a:lnTo>
                      <a:pt x="37" y="11"/>
                    </a:lnTo>
                    <a:lnTo>
                      <a:pt x="38" y="10"/>
                    </a:lnTo>
                    <a:lnTo>
                      <a:pt x="39" y="9"/>
                    </a:lnTo>
                    <a:lnTo>
                      <a:pt x="40" y="8"/>
                    </a:lnTo>
                    <a:lnTo>
                      <a:pt x="33" y="0"/>
                    </a:lnTo>
                    <a:lnTo>
                      <a:pt x="32" y="0"/>
                    </a:lnTo>
                    <a:lnTo>
                      <a:pt x="32" y="1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29" y="3"/>
                    </a:lnTo>
                    <a:lnTo>
                      <a:pt x="28" y="3"/>
                    </a:lnTo>
                    <a:lnTo>
                      <a:pt x="27" y="4"/>
                    </a:lnTo>
                    <a:lnTo>
                      <a:pt x="26" y="5"/>
                    </a:lnTo>
                    <a:lnTo>
                      <a:pt x="24" y="6"/>
                    </a:lnTo>
                    <a:lnTo>
                      <a:pt x="22" y="6"/>
                    </a:lnTo>
                    <a:lnTo>
                      <a:pt x="19" y="7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3" y="7"/>
                    </a:lnTo>
                    <a:lnTo>
                      <a:pt x="12" y="6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7" y="7"/>
                    </a:lnTo>
                    <a:lnTo>
                      <a:pt x="0" y="6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5" y="17"/>
                    </a:lnTo>
                    <a:lnTo>
                      <a:pt x="15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37" name="Freeform 246"/>
              <p:cNvSpPr>
                <a:spLocks/>
              </p:cNvSpPr>
              <p:nvPr/>
            </p:nvSpPr>
            <p:spPr bwMode="auto">
              <a:xfrm>
                <a:off x="1100" y="2734"/>
                <a:ext cx="29" cy="19"/>
              </a:xfrm>
              <a:custGeom>
                <a:avLst/>
                <a:gdLst>
                  <a:gd name="T0" fmla="*/ 3 w 29"/>
                  <a:gd name="T1" fmla="*/ 19 h 19"/>
                  <a:gd name="T2" fmla="*/ 4 w 29"/>
                  <a:gd name="T3" fmla="*/ 19 h 19"/>
                  <a:gd name="T4" fmla="*/ 5 w 29"/>
                  <a:gd name="T5" fmla="*/ 19 h 19"/>
                  <a:gd name="T6" fmla="*/ 6 w 29"/>
                  <a:gd name="T7" fmla="*/ 19 h 19"/>
                  <a:gd name="T8" fmla="*/ 8 w 29"/>
                  <a:gd name="T9" fmla="*/ 18 h 19"/>
                  <a:gd name="T10" fmla="*/ 9 w 29"/>
                  <a:gd name="T11" fmla="*/ 18 h 19"/>
                  <a:gd name="T12" fmla="*/ 11 w 29"/>
                  <a:gd name="T13" fmla="*/ 17 h 19"/>
                  <a:gd name="T14" fmla="*/ 13 w 29"/>
                  <a:gd name="T15" fmla="*/ 17 h 19"/>
                  <a:gd name="T16" fmla="*/ 14 w 29"/>
                  <a:gd name="T17" fmla="*/ 16 h 19"/>
                  <a:gd name="T18" fmla="*/ 16 w 29"/>
                  <a:gd name="T19" fmla="*/ 15 h 19"/>
                  <a:gd name="T20" fmla="*/ 18 w 29"/>
                  <a:gd name="T21" fmla="*/ 15 h 19"/>
                  <a:gd name="T22" fmla="*/ 19 w 29"/>
                  <a:gd name="T23" fmla="*/ 14 h 19"/>
                  <a:gd name="T24" fmla="*/ 21 w 29"/>
                  <a:gd name="T25" fmla="*/ 13 h 19"/>
                  <a:gd name="T26" fmla="*/ 22 w 29"/>
                  <a:gd name="T27" fmla="*/ 13 h 19"/>
                  <a:gd name="T28" fmla="*/ 23 w 29"/>
                  <a:gd name="T29" fmla="*/ 12 h 19"/>
                  <a:gd name="T30" fmla="*/ 24 w 29"/>
                  <a:gd name="T31" fmla="*/ 12 h 19"/>
                  <a:gd name="T32" fmla="*/ 25 w 29"/>
                  <a:gd name="T33" fmla="*/ 11 h 19"/>
                  <a:gd name="T34" fmla="*/ 26 w 29"/>
                  <a:gd name="T35" fmla="*/ 10 h 19"/>
                  <a:gd name="T36" fmla="*/ 28 w 29"/>
                  <a:gd name="T37" fmla="*/ 9 h 19"/>
                  <a:gd name="T38" fmla="*/ 28 w 29"/>
                  <a:gd name="T39" fmla="*/ 7 h 19"/>
                  <a:gd name="T40" fmla="*/ 29 w 29"/>
                  <a:gd name="T41" fmla="*/ 6 h 19"/>
                  <a:gd name="T42" fmla="*/ 29 w 29"/>
                  <a:gd name="T43" fmla="*/ 5 h 19"/>
                  <a:gd name="T44" fmla="*/ 29 w 29"/>
                  <a:gd name="T45" fmla="*/ 3 h 19"/>
                  <a:gd name="T46" fmla="*/ 29 w 29"/>
                  <a:gd name="T47" fmla="*/ 2 h 19"/>
                  <a:gd name="T48" fmla="*/ 28 w 29"/>
                  <a:gd name="T49" fmla="*/ 0 h 19"/>
                  <a:gd name="T50" fmla="*/ 20 w 29"/>
                  <a:gd name="T51" fmla="*/ 3 h 19"/>
                  <a:gd name="T52" fmla="*/ 20 w 29"/>
                  <a:gd name="T53" fmla="*/ 5 h 19"/>
                  <a:gd name="T54" fmla="*/ 20 w 29"/>
                  <a:gd name="T55" fmla="*/ 6 h 19"/>
                  <a:gd name="T56" fmla="*/ 19 w 29"/>
                  <a:gd name="T57" fmla="*/ 7 h 19"/>
                  <a:gd name="T58" fmla="*/ 18 w 29"/>
                  <a:gd name="T59" fmla="*/ 8 h 19"/>
                  <a:gd name="T60" fmla="*/ 15 w 29"/>
                  <a:gd name="T61" fmla="*/ 9 h 19"/>
                  <a:gd name="T62" fmla="*/ 13 w 29"/>
                  <a:gd name="T63" fmla="*/ 10 h 19"/>
                  <a:gd name="T64" fmla="*/ 10 w 29"/>
                  <a:gd name="T65" fmla="*/ 11 h 19"/>
                  <a:gd name="T66" fmla="*/ 8 w 29"/>
                  <a:gd name="T67" fmla="*/ 12 h 19"/>
                  <a:gd name="T68" fmla="*/ 5 w 29"/>
                  <a:gd name="T69" fmla="*/ 12 h 19"/>
                  <a:gd name="T70" fmla="*/ 4 w 29"/>
                  <a:gd name="T71" fmla="*/ 13 h 19"/>
                  <a:gd name="T72" fmla="*/ 2 w 29"/>
                  <a:gd name="T73" fmla="*/ 13 h 19"/>
                  <a:gd name="T74" fmla="*/ 0 w 29"/>
                  <a:gd name="T75" fmla="*/ 13 h 19"/>
                  <a:gd name="T76" fmla="*/ 3 w 29"/>
                  <a:gd name="T7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9" h="19">
                    <a:moveTo>
                      <a:pt x="3" y="19"/>
                    </a:moveTo>
                    <a:lnTo>
                      <a:pt x="4" y="19"/>
                    </a:lnTo>
                    <a:lnTo>
                      <a:pt x="5" y="19"/>
                    </a:lnTo>
                    <a:lnTo>
                      <a:pt x="6" y="19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11" y="17"/>
                    </a:lnTo>
                    <a:lnTo>
                      <a:pt x="13" y="17"/>
                    </a:lnTo>
                    <a:lnTo>
                      <a:pt x="14" y="16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19" y="14"/>
                    </a:lnTo>
                    <a:lnTo>
                      <a:pt x="21" y="13"/>
                    </a:lnTo>
                    <a:lnTo>
                      <a:pt x="22" y="13"/>
                    </a:lnTo>
                    <a:lnTo>
                      <a:pt x="23" y="12"/>
                    </a:lnTo>
                    <a:lnTo>
                      <a:pt x="24" y="12"/>
                    </a:lnTo>
                    <a:lnTo>
                      <a:pt x="25" y="11"/>
                    </a:lnTo>
                    <a:lnTo>
                      <a:pt x="26" y="10"/>
                    </a:lnTo>
                    <a:lnTo>
                      <a:pt x="28" y="9"/>
                    </a:lnTo>
                    <a:lnTo>
                      <a:pt x="28" y="7"/>
                    </a:lnTo>
                    <a:lnTo>
                      <a:pt x="29" y="6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9" y="2"/>
                    </a:lnTo>
                    <a:lnTo>
                      <a:pt x="28" y="0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8" y="8"/>
                    </a:lnTo>
                    <a:lnTo>
                      <a:pt x="15" y="9"/>
                    </a:lnTo>
                    <a:lnTo>
                      <a:pt x="13" y="10"/>
                    </a:lnTo>
                    <a:lnTo>
                      <a:pt x="10" y="11"/>
                    </a:lnTo>
                    <a:lnTo>
                      <a:pt x="8" y="12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38" name="Freeform 247"/>
              <p:cNvSpPr>
                <a:spLocks/>
              </p:cNvSpPr>
              <p:nvPr/>
            </p:nvSpPr>
            <p:spPr bwMode="auto">
              <a:xfrm>
                <a:off x="1088" y="2742"/>
                <a:ext cx="12" cy="11"/>
              </a:xfrm>
              <a:custGeom>
                <a:avLst/>
                <a:gdLst>
                  <a:gd name="T0" fmla="*/ 10 w 12"/>
                  <a:gd name="T1" fmla="*/ 5 h 11"/>
                  <a:gd name="T2" fmla="*/ 9 w 12"/>
                  <a:gd name="T3" fmla="*/ 4 h 11"/>
                  <a:gd name="T4" fmla="*/ 9 w 12"/>
                  <a:gd name="T5" fmla="*/ 3 h 11"/>
                  <a:gd name="T6" fmla="*/ 8 w 12"/>
                  <a:gd name="T7" fmla="*/ 2 h 11"/>
                  <a:gd name="T8" fmla="*/ 8 w 12"/>
                  <a:gd name="T9" fmla="*/ 1 h 11"/>
                  <a:gd name="T10" fmla="*/ 7 w 12"/>
                  <a:gd name="T11" fmla="*/ 1 h 11"/>
                  <a:gd name="T12" fmla="*/ 7 w 12"/>
                  <a:gd name="T13" fmla="*/ 0 h 11"/>
                  <a:gd name="T14" fmla="*/ 6 w 12"/>
                  <a:gd name="T15" fmla="*/ 0 h 11"/>
                  <a:gd name="T16" fmla="*/ 6 w 12"/>
                  <a:gd name="T17" fmla="*/ 0 h 11"/>
                  <a:gd name="T18" fmla="*/ 6 w 12"/>
                  <a:gd name="T19" fmla="*/ 1 h 11"/>
                  <a:gd name="T20" fmla="*/ 6 w 12"/>
                  <a:gd name="T21" fmla="*/ 2 h 11"/>
                  <a:gd name="T22" fmla="*/ 7 w 12"/>
                  <a:gd name="T23" fmla="*/ 4 h 11"/>
                  <a:gd name="T24" fmla="*/ 7 w 12"/>
                  <a:gd name="T25" fmla="*/ 5 h 11"/>
                  <a:gd name="T26" fmla="*/ 0 w 12"/>
                  <a:gd name="T27" fmla="*/ 5 h 11"/>
                  <a:gd name="T28" fmla="*/ 1 w 12"/>
                  <a:gd name="T29" fmla="*/ 11 h 11"/>
                  <a:gd name="T30" fmla="*/ 2 w 12"/>
                  <a:gd name="T31" fmla="*/ 11 h 11"/>
                  <a:gd name="T32" fmla="*/ 3 w 12"/>
                  <a:gd name="T33" fmla="*/ 11 h 11"/>
                  <a:gd name="T34" fmla="*/ 4 w 12"/>
                  <a:gd name="T35" fmla="*/ 11 h 11"/>
                  <a:gd name="T36" fmla="*/ 5 w 12"/>
                  <a:gd name="T37" fmla="*/ 11 h 11"/>
                  <a:gd name="T38" fmla="*/ 6 w 12"/>
                  <a:gd name="T39" fmla="*/ 11 h 11"/>
                  <a:gd name="T40" fmla="*/ 7 w 12"/>
                  <a:gd name="T41" fmla="*/ 11 h 11"/>
                  <a:gd name="T42" fmla="*/ 7 w 12"/>
                  <a:gd name="T43" fmla="*/ 11 h 11"/>
                  <a:gd name="T44" fmla="*/ 7 w 12"/>
                  <a:gd name="T45" fmla="*/ 11 h 11"/>
                  <a:gd name="T46" fmla="*/ 8 w 12"/>
                  <a:gd name="T47" fmla="*/ 11 h 11"/>
                  <a:gd name="T48" fmla="*/ 9 w 12"/>
                  <a:gd name="T49" fmla="*/ 11 h 11"/>
                  <a:gd name="T50" fmla="*/ 9 w 12"/>
                  <a:gd name="T51" fmla="*/ 11 h 11"/>
                  <a:gd name="T52" fmla="*/ 10 w 12"/>
                  <a:gd name="T53" fmla="*/ 11 h 11"/>
                  <a:gd name="T54" fmla="*/ 10 w 12"/>
                  <a:gd name="T55" fmla="*/ 10 h 11"/>
                  <a:gd name="T56" fmla="*/ 10 w 12"/>
                  <a:gd name="T57" fmla="*/ 10 h 11"/>
                  <a:gd name="T58" fmla="*/ 11 w 12"/>
                  <a:gd name="T59" fmla="*/ 10 h 11"/>
                  <a:gd name="T60" fmla="*/ 12 w 12"/>
                  <a:gd name="T61" fmla="*/ 10 h 11"/>
                  <a:gd name="T62" fmla="*/ 10 w 12"/>
                  <a:gd name="T6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" h="11">
                    <a:moveTo>
                      <a:pt x="10" y="5"/>
                    </a:moveTo>
                    <a:lnTo>
                      <a:pt x="9" y="4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39" name="Freeform 248"/>
              <p:cNvSpPr>
                <a:spLocks/>
              </p:cNvSpPr>
              <p:nvPr/>
            </p:nvSpPr>
            <p:spPr bwMode="auto">
              <a:xfrm>
                <a:off x="1077" y="2664"/>
                <a:ext cx="46" cy="46"/>
              </a:xfrm>
              <a:custGeom>
                <a:avLst/>
                <a:gdLst>
                  <a:gd name="T0" fmla="*/ 36 w 46"/>
                  <a:gd name="T1" fmla="*/ 5 h 46"/>
                  <a:gd name="T2" fmla="*/ 32 w 46"/>
                  <a:gd name="T3" fmla="*/ 2 h 46"/>
                  <a:gd name="T4" fmla="*/ 27 w 46"/>
                  <a:gd name="T5" fmla="*/ 1 h 46"/>
                  <a:gd name="T6" fmla="*/ 23 w 46"/>
                  <a:gd name="T7" fmla="*/ 0 h 46"/>
                  <a:gd name="T8" fmla="*/ 19 w 46"/>
                  <a:gd name="T9" fmla="*/ 0 h 46"/>
                  <a:gd name="T10" fmla="*/ 15 w 46"/>
                  <a:gd name="T11" fmla="*/ 0 h 46"/>
                  <a:gd name="T12" fmla="*/ 12 w 46"/>
                  <a:gd name="T13" fmla="*/ 1 h 46"/>
                  <a:gd name="T14" fmla="*/ 9 w 46"/>
                  <a:gd name="T15" fmla="*/ 1 h 46"/>
                  <a:gd name="T16" fmla="*/ 6 w 46"/>
                  <a:gd name="T17" fmla="*/ 3 h 46"/>
                  <a:gd name="T18" fmla="*/ 3 w 46"/>
                  <a:gd name="T19" fmla="*/ 6 h 46"/>
                  <a:gd name="T20" fmla="*/ 1 w 46"/>
                  <a:gd name="T21" fmla="*/ 10 h 46"/>
                  <a:gd name="T22" fmla="*/ 1 w 46"/>
                  <a:gd name="T23" fmla="*/ 14 h 46"/>
                  <a:gd name="T24" fmla="*/ 1 w 46"/>
                  <a:gd name="T25" fmla="*/ 18 h 46"/>
                  <a:gd name="T26" fmla="*/ 1 w 46"/>
                  <a:gd name="T27" fmla="*/ 21 h 46"/>
                  <a:gd name="T28" fmla="*/ 3 w 46"/>
                  <a:gd name="T29" fmla="*/ 24 h 46"/>
                  <a:gd name="T30" fmla="*/ 5 w 46"/>
                  <a:gd name="T31" fmla="*/ 27 h 46"/>
                  <a:gd name="T32" fmla="*/ 7 w 46"/>
                  <a:gd name="T33" fmla="*/ 29 h 46"/>
                  <a:gd name="T34" fmla="*/ 11 w 46"/>
                  <a:gd name="T35" fmla="*/ 31 h 46"/>
                  <a:gd name="T36" fmla="*/ 14 w 46"/>
                  <a:gd name="T37" fmla="*/ 32 h 46"/>
                  <a:gd name="T38" fmla="*/ 19 w 46"/>
                  <a:gd name="T39" fmla="*/ 33 h 46"/>
                  <a:gd name="T40" fmla="*/ 22 w 46"/>
                  <a:gd name="T41" fmla="*/ 33 h 46"/>
                  <a:gd name="T42" fmla="*/ 24 w 46"/>
                  <a:gd name="T43" fmla="*/ 33 h 46"/>
                  <a:gd name="T44" fmla="*/ 27 w 46"/>
                  <a:gd name="T45" fmla="*/ 33 h 46"/>
                  <a:gd name="T46" fmla="*/ 29 w 46"/>
                  <a:gd name="T47" fmla="*/ 33 h 46"/>
                  <a:gd name="T48" fmla="*/ 29 w 46"/>
                  <a:gd name="T49" fmla="*/ 38 h 46"/>
                  <a:gd name="T50" fmla="*/ 30 w 46"/>
                  <a:gd name="T51" fmla="*/ 45 h 46"/>
                  <a:gd name="T52" fmla="*/ 32 w 46"/>
                  <a:gd name="T53" fmla="*/ 46 h 46"/>
                  <a:gd name="T54" fmla="*/ 37 w 46"/>
                  <a:gd name="T55" fmla="*/ 45 h 46"/>
                  <a:gd name="T56" fmla="*/ 42 w 46"/>
                  <a:gd name="T57" fmla="*/ 44 h 46"/>
                  <a:gd name="T58" fmla="*/ 45 w 46"/>
                  <a:gd name="T59" fmla="*/ 42 h 46"/>
                  <a:gd name="T60" fmla="*/ 46 w 46"/>
                  <a:gd name="T61" fmla="*/ 38 h 46"/>
                  <a:gd name="T62" fmla="*/ 46 w 46"/>
                  <a:gd name="T63" fmla="*/ 29 h 46"/>
                  <a:gd name="T64" fmla="*/ 44 w 46"/>
                  <a:gd name="T65" fmla="*/ 18 h 46"/>
                  <a:gd name="T66" fmla="*/ 41 w 46"/>
                  <a:gd name="T67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6" h="46">
                    <a:moveTo>
                      <a:pt x="38" y="6"/>
                    </a:moveTo>
                    <a:lnTo>
                      <a:pt x="36" y="5"/>
                    </a:lnTo>
                    <a:lnTo>
                      <a:pt x="34" y="3"/>
                    </a:lnTo>
                    <a:lnTo>
                      <a:pt x="32" y="2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2" y="23"/>
                    </a:lnTo>
                    <a:lnTo>
                      <a:pt x="3" y="24"/>
                    </a:lnTo>
                    <a:lnTo>
                      <a:pt x="4" y="26"/>
                    </a:lnTo>
                    <a:lnTo>
                      <a:pt x="5" y="27"/>
                    </a:lnTo>
                    <a:lnTo>
                      <a:pt x="6" y="28"/>
                    </a:lnTo>
                    <a:lnTo>
                      <a:pt x="7" y="29"/>
                    </a:lnTo>
                    <a:lnTo>
                      <a:pt x="9" y="30"/>
                    </a:lnTo>
                    <a:lnTo>
                      <a:pt x="11" y="31"/>
                    </a:lnTo>
                    <a:lnTo>
                      <a:pt x="13" y="32"/>
                    </a:lnTo>
                    <a:lnTo>
                      <a:pt x="14" y="32"/>
                    </a:lnTo>
                    <a:lnTo>
                      <a:pt x="16" y="33"/>
                    </a:lnTo>
                    <a:lnTo>
                      <a:pt x="19" y="33"/>
                    </a:lnTo>
                    <a:lnTo>
                      <a:pt x="21" y="33"/>
                    </a:lnTo>
                    <a:lnTo>
                      <a:pt x="22" y="33"/>
                    </a:lnTo>
                    <a:lnTo>
                      <a:pt x="23" y="33"/>
                    </a:lnTo>
                    <a:lnTo>
                      <a:pt x="24" y="33"/>
                    </a:lnTo>
                    <a:lnTo>
                      <a:pt x="25" y="33"/>
                    </a:lnTo>
                    <a:lnTo>
                      <a:pt x="27" y="33"/>
                    </a:lnTo>
                    <a:lnTo>
                      <a:pt x="28" y="33"/>
                    </a:lnTo>
                    <a:lnTo>
                      <a:pt x="29" y="33"/>
                    </a:lnTo>
                    <a:lnTo>
                      <a:pt x="30" y="32"/>
                    </a:lnTo>
                    <a:lnTo>
                      <a:pt x="29" y="38"/>
                    </a:lnTo>
                    <a:lnTo>
                      <a:pt x="29" y="42"/>
                    </a:lnTo>
                    <a:lnTo>
                      <a:pt x="30" y="45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7" y="45"/>
                    </a:lnTo>
                    <a:lnTo>
                      <a:pt x="39" y="45"/>
                    </a:lnTo>
                    <a:lnTo>
                      <a:pt x="42" y="44"/>
                    </a:lnTo>
                    <a:lnTo>
                      <a:pt x="44" y="43"/>
                    </a:lnTo>
                    <a:lnTo>
                      <a:pt x="45" y="42"/>
                    </a:lnTo>
                    <a:lnTo>
                      <a:pt x="46" y="40"/>
                    </a:lnTo>
                    <a:lnTo>
                      <a:pt x="46" y="38"/>
                    </a:lnTo>
                    <a:lnTo>
                      <a:pt x="46" y="34"/>
                    </a:lnTo>
                    <a:lnTo>
                      <a:pt x="46" y="29"/>
                    </a:lnTo>
                    <a:lnTo>
                      <a:pt x="45" y="24"/>
                    </a:lnTo>
                    <a:lnTo>
                      <a:pt x="44" y="18"/>
                    </a:lnTo>
                    <a:lnTo>
                      <a:pt x="43" y="13"/>
                    </a:lnTo>
                    <a:lnTo>
                      <a:pt x="41" y="9"/>
                    </a:lnTo>
                    <a:lnTo>
                      <a:pt x="38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40" name="Freeform 249"/>
              <p:cNvSpPr>
                <a:spLocks/>
              </p:cNvSpPr>
              <p:nvPr/>
            </p:nvSpPr>
            <p:spPr bwMode="auto">
              <a:xfrm>
                <a:off x="1072" y="2670"/>
                <a:ext cx="49" cy="44"/>
              </a:xfrm>
              <a:custGeom>
                <a:avLst/>
                <a:gdLst>
                  <a:gd name="T0" fmla="*/ 49 w 49"/>
                  <a:gd name="T1" fmla="*/ 19 h 44"/>
                  <a:gd name="T2" fmla="*/ 49 w 49"/>
                  <a:gd name="T3" fmla="*/ 21 h 44"/>
                  <a:gd name="T4" fmla="*/ 49 w 49"/>
                  <a:gd name="T5" fmla="*/ 24 h 44"/>
                  <a:gd name="T6" fmla="*/ 48 w 49"/>
                  <a:gd name="T7" fmla="*/ 27 h 44"/>
                  <a:gd name="T8" fmla="*/ 46 w 49"/>
                  <a:gd name="T9" fmla="*/ 30 h 44"/>
                  <a:gd name="T10" fmla="*/ 44 w 49"/>
                  <a:gd name="T11" fmla="*/ 31 h 44"/>
                  <a:gd name="T12" fmla="*/ 42 w 49"/>
                  <a:gd name="T13" fmla="*/ 31 h 44"/>
                  <a:gd name="T14" fmla="*/ 42 w 49"/>
                  <a:gd name="T15" fmla="*/ 31 h 44"/>
                  <a:gd name="T16" fmla="*/ 41 w 49"/>
                  <a:gd name="T17" fmla="*/ 33 h 44"/>
                  <a:gd name="T18" fmla="*/ 39 w 49"/>
                  <a:gd name="T19" fmla="*/ 35 h 44"/>
                  <a:gd name="T20" fmla="*/ 37 w 49"/>
                  <a:gd name="T21" fmla="*/ 37 h 44"/>
                  <a:gd name="T22" fmla="*/ 35 w 49"/>
                  <a:gd name="T23" fmla="*/ 39 h 44"/>
                  <a:gd name="T24" fmla="*/ 32 w 49"/>
                  <a:gd name="T25" fmla="*/ 41 h 44"/>
                  <a:gd name="T26" fmla="*/ 30 w 49"/>
                  <a:gd name="T27" fmla="*/ 42 h 44"/>
                  <a:gd name="T28" fmla="*/ 27 w 49"/>
                  <a:gd name="T29" fmla="*/ 43 h 44"/>
                  <a:gd name="T30" fmla="*/ 24 w 49"/>
                  <a:gd name="T31" fmla="*/ 44 h 44"/>
                  <a:gd name="T32" fmla="*/ 20 w 49"/>
                  <a:gd name="T33" fmla="*/ 43 h 44"/>
                  <a:gd name="T34" fmla="*/ 15 w 49"/>
                  <a:gd name="T35" fmla="*/ 43 h 44"/>
                  <a:gd name="T36" fmla="*/ 11 w 49"/>
                  <a:gd name="T37" fmla="*/ 41 h 44"/>
                  <a:gd name="T38" fmla="*/ 8 w 49"/>
                  <a:gd name="T39" fmla="*/ 39 h 44"/>
                  <a:gd name="T40" fmla="*/ 5 w 49"/>
                  <a:gd name="T41" fmla="*/ 36 h 44"/>
                  <a:gd name="T42" fmla="*/ 3 w 49"/>
                  <a:gd name="T43" fmla="*/ 32 h 44"/>
                  <a:gd name="T44" fmla="*/ 1 w 49"/>
                  <a:gd name="T45" fmla="*/ 28 h 44"/>
                  <a:gd name="T46" fmla="*/ 0 w 49"/>
                  <a:gd name="T47" fmla="*/ 24 h 44"/>
                  <a:gd name="T48" fmla="*/ 0 w 49"/>
                  <a:gd name="T49" fmla="*/ 20 h 44"/>
                  <a:gd name="T50" fmla="*/ 1 w 49"/>
                  <a:gd name="T51" fmla="*/ 15 h 44"/>
                  <a:gd name="T52" fmla="*/ 3 w 49"/>
                  <a:gd name="T53" fmla="*/ 11 h 44"/>
                  <a:gd name="T54" fmla="*/ 5 w 49"/>
                  <a:gd name="T55" fmla="*/ 8 h 44"/>
                  <a:gd name="T56" fmla="*/ 5 w 49"/>
                  <a:gd name="T57" fmla="*/ 7 h 44"/>
                  <a:gd name="T58" fmla="*/ 6 w 49"/>
                  <a:gd name="T59" fmla="*/ 6 h 44"/>
                  <a:gd name="T60" fmla="*/ 7 w 49"/>
                  <a:gd name="T61" fmla="*/ 6 h 44"/>
                  <a:gd name="T62" fmla="*/ 8 w 49"/>
                  <a:gd name="T63" fmla="*/ 5 h 44"/>
                  <a:gd name="T64" fmla="*/ 10 w 49"/>
                  <a:gd name="T65" fmla="*/ 4 h 44"/>
                  <a:gd name="T66" fmla="*/ 13 w 49"/>
                  <a:gd name="T67" fmla="*/ 2 h 44"/>
                  <a:gd name="T68" fmla="*/ 17 w 49"/>
                  <a:gd name="T69" fmla="*/ 0 h 44"/>
                  <a:gd name="T70" fmla="*/ 23 w 49"/>
                  <a:gd name="T71" fmla="*/ 0 h 44"/>
                  <a:gd name="T72" fmla="*/ 28 w 49"/>
                  <a:gd name="T73" fmla="*/ 0 h 44"/>
                  <a:gd name="T74" fmla="*/ 31 w 49"/>
                  <a:gd name="T75" fmla="*/ 2 h 44"/>
                  <a:gd name="T76" fmla="*/ 34 w 49"/>
                  <a:gd name="T77" fmla="*/ 3 h 44"/>
                  <a:gd name="T78" fmla="*/ 37 w 49"/>
                  <a:gd name="T79" fmla="*/ 5 h 44"/>
                  <a:gd name="T80" fmla="*/ 39 w 49"/>
                  <a:gd name="T81" fmla="*/ 7 h 44"/>
                  <a:gd name="T82" fmla="*/ 41 w 49"/>
                  <a:gd name="T83" fmla="*/ 9 h 44"/>
                  <a:gd name="T84" fmla="*/ 44 w 49"/>
                  <a:gd name="T85" fmla="*/ 13 h 44"/>
                  <a:gd name="T86" fmla="*/ 47 w 49"/>
                  <a:gd name="T87" fmla="*/ 1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4">
                    <a:moveTo>
                      <a:pt x="49" y="18"/>
                    </a:moveTo>
                    <a:lnTo>
                      <a:pt x="49" y="19"/>
                    </a:lnTo>
                    <a:lnTo>
                      <a:pt x="49" y="20"/>
                    </a:lnTo>
                    <a:lnTo>
                      <a:pt x="49" y="21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6"/>
                    </a:lnTo>
                    <a:lnTo>
                      <a:pt x="48" y="27"/>
                    </a:lnTo>
                    <a:lnTo>
                      <a:pt x="47" y="29"/>
                    </a:lnTo>
                    <a:lnTo>
                      <a:pt x="46" y="30"/>
                    </a:lnTo>
                    <a:lnTo>
                      <a:pt x="45" y="31"/>
                    </a:lnTo>
                    <a:lnTo>
                      <a:pt x="44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1" y="33"/>
                    </a:lnTo>
                    <a:lnTo>
                      <a:pt x="40" y="34"/>
                    </a:lnTo>
                    <a:lnTo>
                      <a:pt x="39" y="35"/>
                    </a:lnTo>
                    <a:lnTo>
                      <a:pt x="38" y="36"/>
                    </a:lnTo>
                    <a:lnTo>
                      <a:pt x="37" y="37"/>
                    </a:lnTo>
                    <a:lnTo>
                      <a:pt x="36" y="38"/>
                    </a:lnTo>
                    <a:lnTo>
                      <a:pt x="35" y="39"/>
                    </a:lnTo>
                    <a:lnTo>
                      <a:pt x="34" y="40"/>
                    </a:lnTo>
                    <a:lnTo>
                      <a:pt x="32" y="41"/>
                    </a:lnTo>
                    <a:lnTo>
                      <a:pt x="31" y="42"/>
                    </a:lnTo>
                    <a:lnTo>
                      <a:pt x="30" y="42"/>
                    </a:lnTo>
                    <a:lnTo>
                      <a:pt x="28" y="43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0" y="43"/>
                    </a:lnTo>
                    <a:lnTo>
                      <a:pt x="18" y="43"/>
                    </a:lnTo>
                    <a:lnTo>
                      <a:pt x="15" y="43"/>
                    </a:lnTo>
                    <a:lnTo>
                      <a:pt x="13" y="42"/>
                    </a:lnTo>
                    <a:lnTo>
                      <a:pt x="11" y="41"/>
                    </a:lnTo>
                    <a:lnTo>
                      <a:pt x="10" y="40"/>
                    </a:lnTo>
                    <a:lnTo>
                      <a:pt x="8" y="39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4" y="34"/>
                    </a:lnTo>
                    <a:lnTo>
                      <a:pt x="3" y="32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2" y="13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5" y="1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1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4" y="3"/>
                    </a:lnTo>
                    <a:lnTo>
                      <a:pt x="35" y="4"/>
                    </a:lnTo>
                    <a:lnTo>
                      <a:pt x="37" y="5"/>
                    </a:lnTo>
                    <a:lnTo>
                      <a:pt x="38" y="7"/>
                    </a:lnTo>
                    <a:lnTo>
                      <a:pt x="39" y="7"/>
                    </a:lnTo>
                    <a:lnTo>
                      <a:pt x="40" y="8"/>
                    </a:lnTo>
                    <a:lnTo>
                      <a:pt x="41" y="9"/>
                    </a:lnTo>
                    <a:lnTo>
                      <a:pt x="43" y="11"/>
                    </a:lnTo>
                    <a:lnTo>
                      <a:pt x="44" y="13"/>
                    </a:lnTo>
                    <a:lnTo>
                      <a:pt x="46" y="14"/>
                    </a:lnTo>
                    <a:lnTo>
                      <a:pt x="47" y="16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41" name="Freeform 250"/>
              <p:cNvSpPr>
                <a:spLocks/>
              </p:cNvSpPr>
              <p:nvPr/>
            </p:nvSpPr>
            <p:spPr bwMode="auto">
              <a:xfrm>
                <a:off x="1075" y="2673"/>
                <a:ext cx="44" cy="37"/>
              </a:xfrm>
              <a:custGeom>
                <a:avLst/>
                <a:gdLst>
                  <a:gd name="T0" fmla="*/ 40 w 44"/>
                  <a:gd name="T1" fmla="*/ 14 h 37"/>
                  <a:gd name="T2" fmla="*/ 39 w 44"/>
                  <a:gd name="T3" fmla="*/ 14 h 37"/>
                  <a:gd name="T4" fmla="*/ 38 w 44"/>
                  <a:gd name="T5" fmla="*/ 15 h 37"/>
                  <a:gd name="T6" fmla="*/ 38 w 44"/>
                  <a:gd name="T7" fmla="*/ 15 h 37"/>
                  <a:gd name="T8" fmla="*/ 37 w 44"/>
                  <a:gd name="T9" fmla="*/ 15 h 37"/>
                  <a:gd name="T10" fmla="*/ 36 w 44"/>
                  <a:gd name="T11" fmla="*/ 12 h 37"/>
                  <a:gd name="T12" fmla="*/ 35 w 44"/>
                  <a:gd name="T13" fmla="*/ 9 h 37"/>
                  <a:gd name="T14" fmla="*/ 33 w 44"/>
                  <a:gd name="T15" fmla="*/ 7 h 37"/>
                  <a:gd name="T16" fmla="*/ 31 w 44"/>
                  <a:gd name="T17" fmla="*/ 4 h 37"/>
                  <a:gd name="T18" fmla="*/ 28 w 44"/>
                  <a:gd name="T19" fmla="*/ 3 h 37"/>
                  <a:gd name="T20" fmla="*/ 25 w 44"/>
                  <a:gd name="T21" fmla="*/ 1 h 37"/>
                  <a:gd name="T22" fmla="*/ 22 w 44"/>
                  <a:gd name="T23" fmla="*/ 1 h 37"/>
                  <a:gd name="T24" fmla="*/ 19 w 44"/>
                  <a:gd name="T25" fmla="*/ 0 h 37"/>
                  <a:gd name="T26" fmla="*/ 15 w 44"/>
                  <a:gd name="T27" fmla="*/ 1 h 37"/>
                  <a:gd name="T28" fmla="*/ 12 w 44"/>
                  <a:gd name="T29" fmla="*/ 2 h 37"/>
                  <a:gd name="T30" fmla="*/ 9 w 44"/>
                  <a:gd name="T31" fmla="*/ 3 h 37"/>
                  <a:gd name="T32" fmla="*/ 6 w 44"/>
                  <a:gd name="T33" fmla="*/ 6 h 37"/>
                  <a:gd name="T34" fmla="*/ 4 w 44"/>
                  <a:gd name="T35" fmla="*/ 8 h 37"/>
                  <a:gd name="T36" fmla="*/ 2 w 44"/>
                  <a:gd name="T37" fmla="*/ 11 h 37"/>
                  <a:gd name="T38" fmla="*/ 1 w 44"/>
                  <a:gd name="T39" fmla="*/ 15 h 37"/>
                  <a:gd name="T40" fmla="*/ 0 w 44"/>
                  <a:gd name="T41" fmla="*/ 19 h 37"/>
                  <a:gd name="T42" fmla="*/ 1 w 44"/>
                  <a:gd name="T43" fmla="*/ 22 h 37"/>
                  <a:gd name="T44" fmla="*/ 2 w 44"/>
                  <a:gd name="T45" fmla="*/ 26 h 37"/>
                  <a:gd name="T46" fmla="*/ 4 w 44"/>
                  <a:gd name="T47" fmla="*/ 29 h 37"/>
                  <a:gd name="T48" fmla="*/ 6 w 44"/>
                  <a:gd name="T49" fmla="*/ 32 h 37"/>
                  <a:gd name="T50" fmla="*/ 9 w 44"/>
                  <a:gd name="T51" fmla="*/ 34 h 37"/>
                  <a:gd name="T52" fmla="*/ 12 w 44"/>
                  <a:gd name="T53" fmla="*/ 36 h 37"/>
                  <a:gd name="T54" fmla="*/ 15 w 44"/>
                  <a:gd name="T55" fmla="*/ 37 h 37"/>
                  <a:gd name="T56" fmla="*/ 19 w 44"/>
                  <a:gd name="T57" fmla="*/ 37 h 37"/>
                  <a:gd name="T58" fmla="*/ 22 w 44"/>
                  <a:gd name="T59" fmla="*/ 37 h 37"/>
                  <a:gd name="T60" fmla="*/ 25 w 44"/>
                  <a:gd name="T61" fmla="*/ 36 h 37"/>
                  <a:gd name="T62" fmla="*/ 28 w 44"/>
                  <a:gd name="T63" fmla="*/ 35 h 37"/>
                  <a:gd name="T64" fmla="*/ 30 w 44"/>
                  <a:gd name="T65" fmla="*/ 33 h 37"/>
                  <a:gd name="T66" fmla="*/ 32 w 44"/>
                  <a:gd name="T67" fmla="*/ 31 h 37"/>
                  <a:gd name="T68" fmla="*/ 34 w 44"/>
                  <a:gd name="T69" fmla="*/ 29 h 37"/>
                  <a:gd name="T70" fmla="*/ 36 w 44"/>
                  <a:gd name="T71" fmla="*/ 26 h 37"/>
                  <a:gd name="T72" fmla="*/ 37 w 44"/>
                  <a:gd name="T73" fmla="*/ 24 h 37"/>
                  <a:gd name="T74" fmla="*/ 37 w 44"/>
                  <a:gd name="T75" fmla="*/ 24 h 37"/>
                  <a:gd name="T76" fmla="*/ 38 w 44"/>
                  <a:gd name="T77" fmla="*/ 25 h 37"/>
                  <a:gd name="T78" fmla="*/ 39 w 44"/>
                  <a:gd name="T79" fmla="*/ 25 h 37"/>
                  <a:gd name="T80" fmla="*/ 40 w 44"/>
                  <a:gd name="T81" fmla="*/ 25 h 37"/>
                  <a:gd name="T82" fmla="*/ 40 w 44"/>
                  <a:gd name="T83" fmla="*/ 25 h 37"/>
                  <a:gd name="T84" fmla="*/ 41 w 44"/>
                  <a:gd name="T85" fmla="*/ 25 h 37"/>
                  <a:gd name="T86" fmla="*/ 42 w 44"/>
                  <a:gd name="T87" fmla="*/ 24 h 37"/>
                  <a:gd name="T88" fmla="*/ 43 w 44"/>
                  <a:gd name="T89" fmla="*/ 23 h 37"/>
                  <a:gd name="T90" fmla="*/ 43 w 44"/>
                  <a:gd name="T91" fmla="*/ 23 h 37"/>
                  <a:gd name="T92" fmla="*/ 43 w 44"/>
                  <a:gd name="T93" fmla="*/ 22 h 37"/>
                  <a:gd name="T94" fmla="*/ 44 w 44"/>
                  <a:gd name="T95" fmla="*/ 21 h 37"/>
                  <a:gd name="T96" fmla="*/ 44 w 44"/>
                  <a:gd name="T97" fmla="*/ 20 h 37"/>
                  <a:gd name="T98" fmla="*/ 44 w 44"/>
                  <a:gd name="T99" fmla="*/ 19 h 37"/>
                  <a:gd name="T100" fmla="*/ 43 w 44"/>
                  <a:gd name="T101" fmla="*/ 18 h 37"/>
                  <a:gd name="T102" fmla="*/ 43 w 44"/>
                  <a:gd name="T103" fmla="*/ 17 h 37"/>
                  <a:gd name="T104" fmla="*/ 43 w 44"/>
                  <a:gd name="T105" fmla="*/ 16 h 37"/>
                  <a:gd name="T106" fmla="*/ 42 w 44"/>
                  <a:gd name="T107" fmla="*/ 15 h 37"/>
                  <a:gd name="T108" fmla="*/ 41 w 44"/>
                  <a:gd name="T109" fmla="*/ 15 h 37"/>
                  <a:gd name="T110" fmla="*/ 40 w 44"/>
                  <a:gd name="T111" fmla="*/ 14 h 37"/>
                  <a:gd name="T112" fmla="*/ 40 w 44"/>
                  <a:gd name="T113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4" h="37">
                    <a:moveTo>
                      <a:pt x="40" y="14"/>
                    </a:moveTo>
                    <a:lnTo>
                      <a:pt x="39" y="14"/>
                    </a:lnTo>
                    <a:lnTo>
                      <a:pt x="38" y="15"/>
                    </a:lnTo>
                    <a:lnTo>
                      <a:pt x="38" y="15"/>
                    </a:lnTo>
                    <a:lnTo>
                      <a:pt x="37" y="15"/>
                    </a:lnTo>
                    <a:lnTo>
                      <a:pt x="36" y="12"/>
                    </a:lnTo>
                    <a:lnTo>
                      <a:pt x="35" y="9"/>
                    </a:lnTo>
                    <a:lnTo>
                      <a:pt x="33" y="7"/>
                    </a:lnTo>
                    <a:lnTo>
                      <a:pt x="31" y="4"/>
                    </a:lnTo>
                    <a:lnTo>
                      <a:pt x="28" y="3"/>
                    </a:lnTo>
                    <a:lnTo>
                      <a:pt x="25" y="1"/>
                    </a:lnTo>
                    <a:lnTo>
                      <a:pt x="22" y="1"/>
                    </a:lnTo>
                    <a:lnTo>
                      <a:pt x="19" y="0"/>
                    </a:lnTo>
                    <a:lnTo>
                      <a:pt x="15" y="1"/>
                    </a:lnTo>
                    <a:lnTo>
                      <a:pt x="12" y="2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1" y="15"/>
                    </a:lnTo>
                    <a:lnTo>
                      <a:pt x="0" y="19"/>
                    </a:lnTo>
                    <a:lnTo>
                      <a:pt x="1" y="22"/>
                    </a:lnTo>
                    <a:lnTo>
                      <a:pt x="2" y="26"/>
                    </a:lnTo>
                    <a:lnTo>
                      <a:pt x="4" y="29"/>
                    </a:lnTo>
                    <a:lnTo>
                      <a:pt x="6" y="32"/>
                    </a:lnTo>
                    <a:lnTo>
                      <a:pt x="9" y="34"/>
                    </a:lnTo>
                    <a:lnTo>
                      <a:pt x="12" y="36"/>
                    </a:lnTo>
                    <a:lnTo>
                      <a:pt x="15" y="37"/>
                    </a:lnTo>
                    <a:lnTo>
                      <a:pt x="19" y="37"/>
                    </a:lnTo>
                    <a:lnTo>
                      <a:pt x="22" y="37"/>
                    </a:lnTo>
                    <a:lnTo>
                      <a:pt x="25" y="36"/>
                    </a:lnTo>
                    <a:lnTo>
                      <a:pt x="28" y="35"/>
                    </a:lnTo>
                    <a:lnTo>
                      <a:pt x="30" y="33"/>
                    </a:lnTo>
                    <a:lnTo>
                      <a:pt x="32" y="31"/>
                    </a:lnTo>
                    <a:lnTo>
                      <a:pt x="34" y="29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7" y="24"/>
                    </a:lnTo>
                    <a:lnTo>
                      <a:pt x="38" y="25"/>
                    </a:lnTo>
                    <a:lnTo>
                      <a:pt x="39" y="25"/>
                    </a:lnTo>
                    <a:lnTo>
                      <a:pt x="40" y="25"/>
                    </a:lnTo>
                    <a:lnTo>
                      <a:pt x="40" y="25"/>
                    </a:lnTo>
                    <a:lnTo>
                      <a:pt x="41" y="25"/>
                    </a:lnTo>
                    <a:lnTo>
                      <a:pt x="42" y="24"/>
                    </a:lnTo>
                    <a:lnTo>
                      <a:pt x="43" y="23"/>
                    </a:lnTo>
                    <a:lnTo>
                      <a:pt x="43" y="23"/>
                    </a:lnTo>
                    <a:lnTo>
                      <a:pt x="43" y="22"/>
                    </a:lnTo>
                    <a:lnTo>
                      <a:pt x="44" y="21"/>
                    </a:lnTo>
                    <a:lnTo>
                      <a:pt x="44" y="20"/>
                    </a:lnTo>
                    <a:lnTo>
                      <a:pt x="44" y="19"/>
                    </a:lnTo>
                    <a:lnTo>
                      <a:pt x="43" y="18"/>
                    </a:lnTo>
                    <a:lnTo>
                      <a:pt x="43" y="17"/>
                    </a:lnTo>
                    <a:lnTo>
                      <a:pt x="43" y="16"/>
                    </a:lnTo>
                    <a:lnTo>
                      <a:pt x="42" y="15"/>
                    </a:lnTo>
                    <a:lnTo>
                      <a:pt x="41" y="15"/>
                    </a:lnTo>
                    <a:lnTo>
                      <a:pt x="40" y="14"/>
                    </a:lnTo>
                    <a:lnTo>
                      <a:pt x="4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42" name="Freeform 251"/>
              <p:cNvSpPr>
                <a:spLocks/>
              </p:cNvSpPr>
              <p:nvPr/>
            </p:nvSpPr>
            <p:spPr bwMode="auto">
              <a:xfrm>
                <a:off x="1085" y="2699"/>
                <a:ext cx="17" cy="6"/>
              </a:xfrm>
              <a:custGeom>
                <a:avLst/>
                <a:gdLst>
                  <a:gd name="T0" fmla="*/ 0 w 17"/>
                  <a:gd name="T1" fmla="*/ 0 h 6"/>
                  <a:gd name="T2" fmla="*/ 0 w 17"/>
                  <a:gd name="T3" fmla="*/ 1 h 6"/>
                  <a:gd name="T4" fmla="*/ 0 w 17"/>
                  <a:gd name="T5" fmla="*/ 2 h 6"/>
                  <a:gd name="T6" fmla="*/ 1 w 17"/>
                  <a:gd name="T7" fmla="*/ 4 h 6"/>
                  <a:gd name="T8" fmla="*/ 3 w 17"/>
                  <a:gd name="T9" fmla="*/ 5 h 6"/>
                  <a:gd name="T10" fmla="*/ 4 w 17"/>
                  <a:gd name="T11" fmla="*/ 5 h 6"/>
                  <a:gd name="T12" fmla="*/ 5 w 17"/>
                  <a:gd name="T13" fmla="*/ 6 h 6"/>
                  <a:gd name="T14" fmla="*/ 6 w 17"/>
                  <a:gd name="T15" fmla="*/ 6 h 6"/>
                  <a:gd name="T16" fmla="*/ 7 w 17"/>
                  <a:gd name="T17" fmla="*/ 6 h 6"/>
                  <a:gd name="T18" fmla="*/ 8 w 17"/>
                  <a:gd name="T19" fmla="*/ 6 h 6"/>
                  <a:gd name="T20" fmla="*/ 9 w 17"/>
                  <a:gd name="T21" fmla="*/ 6 h 6"/>
                  <a:gd name="T22" fmla="*/ 9 w 17"/>
                  <a:gd name="T23" fmla="*/ 6 h 6"/>
                  <a:gd name="T24" fmla="*/ 10 w 17"/>
                  <a:gd name="T25" fmla="*/ 6 h 6"/>
                  <a:gd name="T26" fmla="*/ 17 w 17"/>
                  <a:gd name="T27" fmla="*/ 0 h 6"/>
                  <a:gd name="T28" fmla="*/ 0 w 17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6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43" name="Freeform 252"/>
              <p:cNvSpPr>
                <a:spLocks/>
              </p:cNvSpPr>
              <p:nvPr/>
            </p:nvSpPr>
            <p:spPr bwMode="auto">
              <a:xfrm>
                <a:off x="1087" y="2700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 w 10"/>
                  <a:gd name="T3" fmla="*/ 2 h 2"/>
                  <a:gd name="T4" fmla="*/ 8 w 10"/>
                  <a:gd name="T5" fmla="*/ 2 h 2"/>
                  <a:gd name="T6" fmla="*/ 10 w 10"/>
                  <a:gd name="T7" fmla="*/ 0 h 2"/>
                  <a:gd name="T8" fmla="*/ 0 w 10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44" name="Freeform 253"/>
              <p:cNvSpPr>
                <a:spLocks/>
              </p:cNvSpPr>
              <p:nvPr/>
            </p:nvSpPr>
            <p:spPr bwMode="auto">
              <a:xfrm>
                <a:off x="1075" y="2666"/>
                <a:ext cx="35" cy="12"/>
              </a:xfrm>
              <a:custGeom>
                <a:avLst/>
                <a:gdLst>
                  <a:gd name="T0" fmla="*/ 29 w 35"/>
                  <a:gd name="T1" fmla="*/ 2 h 12"/>
                  <a:gd name="T2" fmla="*/ 28 w 35"/>
                  <a:gd name="T3" fmla="*/ 2 h 12"/>
                  <a:gd name="T4" fmla="*/ 27 w 35"/>
                  <a:gd name="T5" fmla="*/ 2 h 12"/>
                  <a:gd name="T6" fmla="*/ 26 w 35"/>
                  <a:gd name="T7" fmla="*/ 2 h 12"/>
                  <a:gd name="T8" fmla="*/ 25 w 35"/>
                  <a:gd name="T9" fmla="*/ 2 h 12"/>
                  <a:gd name="T10" fmla="*/ 24 w 35"/>
                  <a:gd name="T11" fmla="*/ 2 h 12"/>
                  <a:gd name="T12" fmla="*/ 22 w 35"/>
                  <a:gd name="T13" fmla="*/ 1 h 12"/>
                  <a:gd name="T14" fmla="*/ 21 w 35"/>
                  <a:gd name="T15" fmla="*/ 1 h 12"/>
                  <a:gd name="T16" fmla="*/ 19 w 35"/>
                  <a:gd name="T17" fmla="*/ 1 h 12"/>
                  <a:gd name="T18" fmla="*/ 17 w 35"/>
                  <a:gd name="T19" fmla="*/ 1 h 12"/>
                  <a:gd name="T20" fmla="*/ 16 w 35"/>
                  <a:gd name="T21" fmla="*/ 1 h 12"/>
                  <a:gd name="T22" fmla="*/ 14 w 35"/>
                  <a:gd name="T23" fmla="*/ 1 h 12"/>
                  <a:gd name="T24" fmla="*/ 13 w 35"/>
                  <a:gd name="T25" fmla="*/ 0 h 12"/>
                  <a:gd name="T26" fmla="*/ 12 w 35"/>
                  <a:gd name="T27" fmla="*/ 0 h 12"/>
                  <a:gd name="T28" fmla="*/ 11 w 35"/>
                  <a:gd name="T29" fmla="*/ 0 h 12"/>
                  <a:gd name="T30" fmla="*/ 10 w 35"/>
                  <a:gd name="T31" fmla="*/ 0 h 12"/>
                  <a:gd name="T32" fmla="*/ 9 w 35"/>
                  <a:gd name="T33" fmla="*/ 0 h 12"/>
                  <a:gd name="T34" fmla="*/ 8 w 35"/>
                  <a:gd name="T35" fmla="*/ 0 h 12"/>
                  <a:gd name="T36" fmla="*/ 6 w 35"/>
                  <a:gd name="T37" fmla="*/ 1 h 12"/>
                  <a:gd name="T38" fmla="*/ 4 w 35"/>
                  <a:gd name="T39" fmla="*/ 2 h 12"/>
                  <a:gd name="T40" fmla="*/ 3 w 35"/>
                  <a:gd name="T41" fmla="*/ 4 h 12"/>
                  <a:gd name="T42" fmla="*/ 2 w 35"/>
                  <a:gd name="T43" fmla="*/ 6 h 12"/>
                  <a:gd name="T44" fmla="*/ 1 w 35"/>
                  <a:gd name="T45" fmla="*/ 7 h 12"/>
                  <a:gd name="T46" fmla="*/ 0 w 35"/>
                  <a:gd name="T47" fmla="*/ 9 h 12"/>
                  <a:gd name="T48" fmla="*/ 0 w 35"/>
                  <a:gd name="T49" fmla="*/ 10 h 12"/>
                  <a:gd name="T50" fmla="*/ 0 w 35"/>
                  <a:gd name="T51" fmla="*/ 10 h 12"/>
                  <a:gd name="T52" fmla="*/ 1 w 35"/>
                  <a:gd name="T53" fmla="*/ 11 h 12"/>
                  <a:gd name="T54" fmla="*/ 3 w 35"/>
                  <a:gd name="T55" fmla="*/ 11 h 12"/>
                  <a:gd name="T56" fmla="*/ 5 w 35"/>
                  <a:gd name="T57" fmla="*/ 11 h 12"/>
                  <a:gd name="T58" fmla="*/ 7 w 35"/>
                  <a:gd name="T59" fmla="*/ 11 h 12"/>
                  <a:gd name="T60" fmla="*/ 10 w 35"/>
                  <a:gd name="T61" fmla="*/ 12 h 12"/>
                  <a:gd name="T62" fmla="*/ 13 w 35"/>
                  <a:gd name="T63" fmla="*/ 12 h 12"/>
                  <a:gd name="T64" fmla="*/ 16 w 35"/>
                  <a:gd name="T65" fmla="*/ 12 h 12"/>
                  <a:gd name="T66" fmla="*/ 19 w 35"/>
                  <a:gd name="T67" fmla="*/ 12 h 12"/>
                  <a:gd name="T68" fmla="*/ 22 w 35"/>
                  <a:gd name="T69" fmla="*/ 12 h 12"/>
                  <a:gd name="T70" fmla="*/ 25 w 35"/>
                  <a:gd name="T71" fmla="*/ 12 h 12"/>
                  <a:gd name="T72" fmla="*/ 28 w 35"/>
                  <a:gd name="T73" fmla="*/ 12 h 12"/>
                  <a:gd name="T74" fmla="*/ 30 w 35"/>
                  <a:gd name="T75" fmla="*/ 12 h 12"/>
                  <a:gd name="T76" fmla="*/ 32 w 35"/>
                  <a:gd name="T77" fmla="*/ 12 h 12"/>
                  <a:gd name="T78" fmla="*/ 33 w 35"/>
                  <a:gd name="T79" fmla="*/ 12 h 12"/>
                  <a:gd name="T80" fmla="*/ 34 w 35"/>
                  <a:gd name="T81" fmla="*/ 12 h 12"/>
                  <a:gd name="T82" fmla="*/ 35 w 35"/>
                  <a:gd name="T83" fmla="*/ 11 h 12"/>
                  <a:gd name="T84" fmla="*/ 35 w 35"/>
                  <a:gd name="T85" fmla="*/ 10 h 12"/>
                  <a:gd name="T86" fmla="*/ 35 w 35"/>
                  <a:gd name="T87" fmla="*/ 9 h 12"/>
                  <a:gd name="T88" fmla="*/ 35 w 35"/>
                  <a:gd name="T89" fmla="*/ 7 h 12"/>
                  <a:gd name="T90" fmla="*/ 33 w 35"/>
                  <a:gd name="T91" fmla="*/ 5 h 12"/>
                  <a:gd name="T92" fmla="*/ 32 w 35"/>
                  <a:gd name="T93" fmla="*/ 4 h 12"/>
                  <a:gd name="T94" fmla="*/ 30 w 35"/>
                  <a:gd name="T95" fmla="*/ 2 h 12"/>
                  <a:gd name="T96" fmla="*/ 29 w 35"/>
                  <a:gd name="T9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5" h="12">
                    <a:moveTo>
                      <a:pt x="29" y="2"/>
                    </a:moveTo>
                    <a:lnTo>
                      <a:pt x="28" y="2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5" y="2"/>
                    </a:lnTo>
                    <a:lnTo>
                      <a:pt x="24" y="2"/>
                    </a:lnTo>
                    <a:lnTo>
                      <a:pt x="22" y="1"/>
                    </a:lnTo>
                    <a:lnTo>
                      <a:pt x="21" y="1"/>
                    </a:lnTo>
                    <a:lnTo>
                      <a:pt x="19" y="1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10" y="12"/>
                    </a:lnTo>
                    <a:lnTo>
                      <a:pt x="13" y="12"/>
                    </a:lnTo>
                    <a:lnTo>
                      <a:pt x="16" y="12"/>
                    </a:lnTo>
                    <a:lnTo>
                      <a:pt x="19" y="12"/>
                    </a:lnTo>
                    <a:lnTo>
                      <a:pt x="22" y="12"/>
                    </a:lnTo>
                    <a:lnTo>
                      <a:pt x="25" y="12"/>
                    </a:lnTo>
                    <a:lnTo>
                      <a:pt x="28" y="12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4" y="12"/>
                    </a:lnTo>
                    <a:lnTo>
                      <a:pt x="35" y="11"/>
                    </a:lnTo>
                    <a:lnTo>
                      <a:pt x="35" y="10"/>
                    </a:lnTo>
                    <a:lnTo>
                      <a:pt x="35" y="9"/>
                    </a:lnTo>
                    <a:lnTo>
                      <a:pt x="35" y="7"/>
                    </a:lnTo>
                    <a:lnTo>
                      <a:pt x="33" y="5"/>
                    </a:lnTo>
                    <a:lnTo>
                      <a:pt x="32" y="4"/>
                    </a:lnTo>
                    <a:lnTo>
                      <a:pt x="30" y="2"/>
                    </a:ln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45" name="Freeform 254"/>
              <p:cNvSpPr>
                <a:spLocks/>
              </p:cNvSpPr>
              <p:nvPr/>
            </p:nvSpPr>
            <p:spPr bwMode="auto">
              <a:xfrm>
                <a:off x="1113" y="2694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2 h 3"/>
                  <a:gd name="T6" fmla="*/ 3 w 3"/>
                  <a:gd name="T7" fmla="*/ 2 h 3"/>
                  <a:gd name="T8" fmla="*/ 3 w 3"/>
                  <a:gd name="T9" fmla="*/ 1 h 3"/>
                  <a:gd name="T10" fmla="*/ 3 w 3"/>
                  <a:gd name="T11" fmla="*/ 1 h 3"/>
                  <a:gd name="T12" fmla="*/ 3 w 3"/>
                  <a:gd name="T13" fmla="*/ 0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1 w 3"/>
                  <a:gd name="T21" fmla="*/ 0 h 3"/>
                  <a:gd name="T22" fmla="*/ 0 w 3"/>
                  <a:gd name="T23" fmla="*/ 1 h 3"/>
                  <a:gd name="T24" fmla="*/ 0 w 3"/>
                  <a:gd name="T25" fmla="*/ 1 h 3"/>
                  <a:gd name="T26" fmla="*/ 0 w 3"/>
                  <a:gd name="T27" fmla="*/ 2 h 3"/>
                  <a:gd name="T28" fmla="*/ 1 w 3"/>
                  <a:gd name="T29" fmla="*/ 2 h 3"/>
                  <a:gd name="T30" fmla="*/ 1 w 3"/>
                  <a:gd name="T31" fmla="*/ 2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46" name="Freeform 255"/>
              <p:cNvSpPr>
                <a:spLocks/>
              </p:cNvSpPr>
              <p:nvPr/>
            </p:nvSpPr>
            <p:spPr bwMode="auto">
              <a:xfrm>
                <a:off x="1084" y="2715"/>
                <a:ext cx="30" cy="19"/>
              </a:xfrm>
              <a:custGeom>
                <a:avLst/>
                <a:gdLst>
                  <a:gd name="T0" fmla="*/ 29 w 30"/>
                  <a:gd name="T1" fmla="*/ 11 h 19"/>
                  <a:gd name="T2" fmla="*/ 26 w 30"/>
                  <a:gd name="T3" fmla="*/ 7 h 19"/>
                  <a:gd name="T4" fmla="*/ 30 w 30"/>
                  <a:gd name="T5" fmla="*/ 5 h 19"/>
                  <a:gd name="T6" fmla="*/ 27 w 30"/>
                  <a:gd name="T7" fmla="*/ 1 h 19"/>
                  <a:gd name="T8" fmla="*/ 25 w 30"/>
                  <a:gd name="T9" fmla="*/ 1 h 19"/>
                  <a:gd name="T10" fmla="*/ 28 w 30"/>
                  <a:gd name="T11" fmla="*/ 4 h 19"/>
                  <a:gd name="T12" fmla="*/ 24 w 30"/>
                  <a:gd name="T13" fmla="*/ 7 h 19"/>
                  <a:gd name="T14" fmla="*/ 24 w 30"/>
                  <a:gd name="T15" fmla="*/ 8 h 19"/>
                  <a:gd name="T16" fmla="*/ 25 w 30"/>
                  <a:gd name="T17" fmla="*/ 9 h 19"/>
                  <a:gd name="T18" fmla="*/ 26 w 30"/>
                  <a:gd name="T19" fmla="*/ 10 h 19"/>
                  <a:gd name="T20" fmla="*/ 26 w 30"/>
                  <a:gd name="T21" fmla="*/ 10 h 19"/>
                  <a:gd name="T22" fmla="*/ 13 w 30"/>
                  <a:gd name="T23" fmla="*/ 17 h 19"/>
                  <a:gd name="T24" fmla="*/ 3 w 30"/>
                  <a:gd name="T25" fmla="*/ 10 h 19"/>
                  <a:gd name="T26" fmla="*/ 6 w 30"/>
                  <a:gd name="T27" fmla="*/ 7 h 19"/>
                  <a:gd name="T28" fmla="*/ 2 w 30"/>
                  <a:gd name="T29" fmla="*/ 4 h 19"/>
                  <a:gd name="T30" fmla="*/ 4 w 30"/>
                  <a:gd name="T31" fmla="*/ 0 h 19"/>
                  <a:gd name="T32" fmla="*/ 2 w 30"/>
                  <a:gd name="T33" fmla="*/ 1 h 19"/>
                  <a:gd name="T34" fmla="*/ 0 w 30"/>
                  <a:gd name="T35" fmla="*/ 5 h 19"/>
                  <a:gd name="T36" fmla="*/ 3 w 30"/>
                  <a:gd name="T37" fmla="*/ 7 h 19"/>
                  <a:gd name="T38" fmla="*/ 1 w 30"/>
                  <a:gd name="T39" fmla="*/ 10 h 19"/>
                  <a:gd name="T40" fmla="*/ 12 w 30"/>
                  <a:gd name="T41" fmla="*/ 19 h 19"/>
                  <a:gd name="T42" fmla="*/ 29 w 30"/>
                  <a:gd name="T43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" h="19">
                    <a:moveTo>
                      <a:pt x="29" y="11"/>
                    </a:moveTo>
                    <a:lnTo>
                      <a:pt x="26" y="7"/>
                    </a:lnTo>
                    <a:lnTo>
                      <a:pt x="30" y="5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4" y="8"/>
                    </a:lnTo>
                    <a:lnTo>
                      <a:pt x="25" y="9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13" y="17"/>
                    </a:lnTo>
                    <a:lnTo>
                      <a:pt x="3" y="10"/>
                    </a:lnTo>
                    <a:lnTo>
                      <a:pt x="6" y="7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1" y="10"/>
                    </a:lnTo>
                    <a:lnTo>
                      <a:pt x="12" y="19"/>
                    </a:lnTo>
                    <a:lnTo>
                      <a:pt x="29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47" name="Freeform 256"/>
              <p:cNvSpPr>
                <a:spLocks/>
              </p:cNvSpPr>
              <p:nvPr/>
            </p:nvSpPr>
            <p:spPr bwMode="auto">
              <a:xfrm>
                <a:off x="1077" y="2731"/>
                <a:ext cx="2" cy="24"/>
              </a:xfrm>
              <a:custGeom>
                <a:avLst/>
                <a:gdLst>
                  <a:gd name="T0" fmla="*/ 0 w 2"/>
                  <a:gd name="T1" fmla="*/ 24 h 24"/>
                  <a:gd name="T2" fmla="*/ 0 w 2"/>
                  <a:gd name="T3" fmla="*/ 4 h 24"/>
                  <a:gd name="T4" fmla="*/ 2 w 2"/>
                  <a:gd name="T5" fmla="*/ 0 h 24"/>
                  <a:gd name="T6" fmla="*/ 2 w 2"/>
                  <a:gd name="T7" fmla="*/ 24 h 24"/>
                  <a:gd name="T8" fmla="*/ 0 w 2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4">
                    <a:moveTo>
                      <a:pt x="0" y="24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2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48" name="Freeform 257"/>
              <p:cNvSpPr>
                <a:spLocks/>
              </p:cNvSpPr>
              <p:nvPr/>
            </p:nvSpPr>
            <p:spPr bwMode="auto">
              <a:xfrm>
                <a:off x="928" y="2714"/>
                <a:ext cx="43" cy="52"/>
              </a:xfrm>
              <a:custGeom>
                <a:avLst/>
                <a:gdLst>
                  <a:gd name="T0" fmla="*/ 43 w 43"/>
                  <a:gd name="T1" fmla="*/ 2 h 52"/>
                  <a:gd name="T2" fmla="*/ 42 w 43"/>
                  <a:gd name="T3" fmla="*/ 1 h 52"/>
                  <a:gd name="T4" fmla="*/ 40 w 43"/>
                  <a:gd name="T5" fmla="*/ 0 h 52"/>
                  <a:gd name="T6" fmla="*/ 38 w 43"/>
                  <a:gd name="T7" fmla="*/ 0 h 52"/>
                  <a:gd name="T8" fmla="*/ 36 w 43"/>
                  <a:gd name="T9" fmla="*/ 0 h 52"/>
                  <a:gd name="T10" fmla="*/ 33 w 43"/>
                  <a:gd name="T11" fmla="*/ 0 h 52"/>
                  <a:gd name="T12" fmla="*/ 30 w 43"/>
                  <a:gd name="T13" fmla="*/ 0 h 52"/>
                  <a:gd name="T14" fmla="*/ 27 w 43"/>
                  <a:gd name="T15" fmla="*/ 0 h 52"/>
                  <a:gd name="T16" fmla="*/ 24 w 43"/>
                  <a:gd name="T17" fmla="*/ 1 h 52"/>
                  <a:gd name="T18" fmla="*/ 21 w 43"/>
                  <a:gd name="T19" fmla="*/ 2 h 52"/>
                  <a:gd name="T20" fmla="*/ 18 w 43"/>
                  <a:gd name="T21" fmla="*/ 2 h 52"/>
                  <a:gd name="T22" fmla="*/ 15 w 43"/>
                  <a:gd name="T23" fmla="*/ 3 h 52"/>
                  <a:gd name="T24" fmla="*/ 12 w 43"/>
                  <a:gd name="T25" fmla="*/ 4 h 52"/>
                  <a:gd name="T26" fmla="*/ 10 w 43"/>
                  <a:gd name="T27" fmla="*/ 4 h 52"/>
                  <a:gd name="T28" fmla="*/ 9 w 43"/>
                  <a:gd name="T29" fmla="*/ 4 h 52"/>
                  <a:gd name="T30" fmla="*/ 8 w 43"/>
                  <a:gd name="T31" fmla="*/ 5 h 52"/>
                  <a:gd name="T32" fmla="*/ 7 w 43"/>
                  <a:gd name="T33" fmla="*/ 5 h 52"/>
                  <a:gd name="T34" fmla="*/ 7 w 43"/>
                  <a:gd name="T35" fmla="*/ 5 h 52"/>
                  <a:gd name="T36" fmla="*/ 7 w 43"/>
                  <a:gd name="T37" fmla="*/ 4 h 52"/>
                  <a:gd name="T38" fmla="*/ 7 w 43"/>
                  <a:gd name="T39" fmla="*/ 4 h 52"/>
                  <a:gd name="T40" fmla="*/ 7 w 43"/>
                  <a:gd name="T41" fmla="*/ 4 h 52"/>
                  <a:gd name="T42" fmla="*/ 6 w 43"/>
                  <a:gd name="T43" fmla="*/ 3 h 52"/>
                  <a:gd name="T44" fmla="*/ 6 w 43"/>
                  <a:gd name="T45" fmla="*/ 3 h 52"/>
                  <a:gd name="T46" fmla="*/ 5 w 43"/>
                  <a:gd name="T47" fmla="*/ 2 h 52"/>
                  <a:gd name="T48" fmla="*/ 3 w 43"/>
                  <a:gd name="T49" fmla="*/ 2 h 52"/>
                  <a:gd name="T50" fmla="*/ 2 w 43"/>
                  <a:gd name="T51" fmla="*/ 2 h 52"/>
                  <a:gd name="T52" fmla="*/ 2 w 43"/>
                  <a:gd name="T53" fmla="*/ 3 h 52"/>
                  <a:gd name="T54" fmla="*/ 1 w 43"/>
                  <a:gd name="T55" fmla="*/ 3 h 52"/>
                  <a:gd name="T56" fmla="*/ 0 w 43"/>
                  <a:gd name="T57" fmla="*/ 3 h 52"/>
                  <a:gd name="T58" fmla="*/ 0 w 43"/>
                  <a:gd name="T59" fmla="*/ 3 h 52"/>
                  <a:gd name="T60" fmla="*/ 0 w 43"/>
                  <a:gd name="T61" fmla="*/ 4 h 52"/>
                  <a:gd name="T62" fmla="*/ 0 w 43"/>
                  <a:gd name="T63" fmla="*/ 4 h 52"/>
                  <a:gd name="T64" fmla="*/ 0 w 43"/>
                  <a:gd name="T65" fmla="*/ 4 h 52"/>
                  <a:gd name="T66" fmla="*/ 0 w 43"/>
                  <a:gd name="T67" fmla="*/ 52 h 52"/>
                  <a:gd name="T68" fmla="*/ 7 w 43"/>
                  <a:gd name="T69" fmla="*/ 52 h 52"/>
                  <a:gd name="T70" fmla="*/ 7 w 43"/>
                  <a:gd name="T71" fmla="*/ 49 h 52"/>
                  <a:gd name="T72" fmla="*/ 7 w 43"/>
                  <a:gd name="T73" fmla="*/ 41 h 52"/>
                  <a:gd name="T74" fmla="*/ 7 w 43"/>
                  <a:gd name="T75" fmla="*/ 34 h 52"/>
                  <a:gd name="T76" fmla="*/ 7 w 43"/>
                  <a:gd name="T77" fmla="*/ 30 h 52"/>
                  <a:gd name="T78" fmla="*/ 8 w 43"/>
                  <a:gd name="T79" fmla="*/ 30 h 52"/>
                  <a:gd name="T80" fmla="*/ 10 w 43"/>
                  <a:gd name="T81" fmla="*/ 29 h 52"/>
                  <a:gd name="T82" fmla="*/ 12 w 43"/>
                  <a:gd name="T83" fmla="*/ 29 h 52"/>
                  <a:gd name="T84" fmla="*/ 14 w 43"/>
                  <a:gd name="T85" fmla="*/ 28 h 52"/>
                  <a:gd name="T86" fmla="*/ 16 w 43"/>
                  <a:gd name="T87" fmla="*/ 28 h 52"/>
                  <a:gd name="T88" fmla="*/ 19 w 43"/>
                  <a:gd name="T89" fmla="*/ 27 h 52"/>
                  <a:gd name="T90" fmla="*/ 21 w 43"/>
                  <a:gd name="T91" fmla="*/ 26 h 52"/>
                  <a:gd name="T92" fmla="*/ 24 w 43"/>
                  <a:gd name="T93" fmla="*/ 26 h 52"/>
                  <a:gd name="T94" fmla="*/ 26 w 43"/>
                  <a:gd name="T95" fmla="*/ 25 h 52"/>
                  <a:gd name="T96" fmla="*/ 29 w 43"/>
                  <a:gd name="T97" fmla="*/ 24 h 52"/>
                  <a:gd name="T98" fmla="*/ 32 w 43"/>
                  <a:gd name="T99" fmla="*/ 24 h 52"/>
                  <a:gd name="T100" fmla="*/ 34 w 43"/>
                  <a:gd name="T101" fmla="*/ 23 h 52"/>
                  <a:gd name="T102" fmla="*/ 37 w 43"/>
                  <a:gd name="T103" fmla="*/ 22 h 52"/>
                  <a:gd name="T104" fmla="*/ 39 w 43"/>
                  <a:gd name="T105" fmla="*/ 22 h 52"/>
                  <a:gd name="T106" fmla="*/ 41 w 43"/>
                  <a:gd name="T107" fmla="*/ 22 h 52"/>
                  <a:gd name="T108" fmla="*/ 43 w 43"/>
                  <a:gd name="T109" fmla="*/ 21 h 52"/>
                  <a:gd name="T110" fmla="*/ 43 w 43"/>
                  <a:gd name="T111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2">
                    <a:moveTo>
                      <a:pt x="43" y="2"/>
                    </a:moveTo>
                    <a:lnTo>
                      <a:pt x="42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27" y="0"/>
                    </a:lnTo>
                    <a:lnTo>
                      <a:pt x="24" y="1"/>
                    </a:lnTo>
                    <a:lnTo>
                      <a:pt x="21" y="2"/>
                    </a:lnTo>
                    <a:lnTo>
                      <a:pt x="18" y="2"/>
                    </a:lnTo>
                    <a:lnTo>
                      <a:pt x="15" y="3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2"/>
                    </a:lnTo>
                    <a:lnTo>
                      <a:pt x="7" y="52"/>
                    </a:lnTo>
                    <a:lnTo>
                      <a:pt x="7" y="49"/>
                    </a:lnTo>
                    <a:lnTo>
                      <a:pt x="7" y="41"/>
                    </a:lnTo>
                    <a:lnTo>
                      <a:pt x="7" y="34"/>
                    </a:lnTo>
                    <a:lnTo>
                      <a:pt x="7" y="30"/>
                    </a:lnTo>
                    <a:lnTo>
                      <a:pt x="8" y="30"/>
                    </a:lnTo>
                    <a:lnTo>
                      <a:pt x="10" y="29"/>
                    </a:lnTo>
                    <a:lnTo>
                      <a:pt x="12" y="29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9" y="27"/>
                    </a:lnTo>
                    <a:lnTo>
                      <a:pt x="21" y="26"/>
                    </a:lnTo>
                    <a:lnTo>
                      <a:pt x="24" y="26"/>
                    </a:lnTo>
                    <a:lnTo>
                      <a:pt x="26" y="25"/>
                    </a:lnTo>
                    <a:lnTo>
                      <a:pt x="29" y="24"/>
                    </a:lnTo>
                    <a:lnTo>
                      <a:pt x="32" y="24"/>
                    </a:lnTo>
                    <a:lnTo>
                      <a:pt x="34" y="23"/>
                    </a:lnTo>
                    <a:lnTo>
                      <a:pt x="37" y="22"/>
                    </a:lnTo>
                    <a:lnTo>
                      <a:pt x="39" y="22"/>
                    </a:lnTo>
                    <a:lnTo>
                      <a:pt x="41" y="22"/>
                    </a:lnTo>
                    <a:lnTo>
                      <a:pt x="43" y="21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49" name="Freeform 258"/>
              <p:cNvSpPr>
                <a:spLocks/>
              </p:cNvSpPr>
              <p:nvPr/>
            </p:nvSpPr>
            <p:spPr bwMode="auto">
              <a:xfrm>
                <a:off x="921" y="2752"/>
                <a:ext cx="231" cy="47"/>
              </a:xfrm>
              <a:custGeom>
                <a:avLst/>
                <a:gdLst>
                  <a:gd name="T0" fmla="*/ 18 w 231"/>
                  <a:gd name="T1" fmla="*/ 7 h 47"/>
                  <a:gd name="T2" fmla="*/ 24 w 231"/>
                  <a:gd name="T3" fmla="*/ 6 h 47"/>
                  <a:gd name="T4" fmla="*/ 32 w 231"/>
                  <a:gd name="T5" fmla="*/ 5 h 47"/>
                  <a:gd name="T6" fmla="*/ 40 w 231"/>
                  <a:gd name="T7" fmla="*/ 4 h 47"/>
                  <a:gd name="T8" fmla="*/ 49 w 231"/>
                  <a:gd name="T9" fmla="*/ 3 h 47"/>
                  <a:gd name="T10" fmla="*/ 59 w 231"/>
                  <a:gd name="T11" fmla="*/ 2 h 47"/>
                  <a:gd name="T12" fmla="*/ 69 w 231"/>
                  <a:gd name="T13" fmla="*/ 1 h 47"/>
                  <a:gd name="T14" fmla="*/ 80 w 231"/>
                  <a:gd name="T15" fmla="*/ 1 h 47"/>
                  <a:gd name="T16" fmla="*/ 91 w 231"/>
                  <a:gd name="T17" fmla="*/ 0 h 47"/>
                  <a:gd name="T18" fmla="*/ 103 w 231"/>
                  <a:gd name="T19" fmla="*/ 0 h 47"/>
                  <a:gd name="T20" fmla="*/ 115 w 231"/>
                  <a:gd name="T21" fmla="*/ 0 h 47"/>
                  <a:gd name="T22" fmla="*/ 130 w 231"/>
                  <a:gd name="T23" fmla="*/ 0 h 47"/>
                  <a:gd name="T24" fmla="*/ 145 w 231"/>
                  <a:gd name="T25" fmla="*/ 0 h 47"/>
                  <a:gd name="T26" fmla="*/ 159 w 231"/>
                  <a:gd name="T27" fmla="*/ 1 h 47"/>
                  <a:gd name="T28" fmla="*/ 172 w 231"/>
                  <a:gd name="T29" fmla="*/ 2 h 47"/>
                  <a:gd name="T30" fmla="*/ 184 w 231"/>
                  <a:gd name="T31" fmla="*/ 3 h 47"/>
                  <a:gd name="T32" fmla="*/ 194 w 231"/>
                  <a:gd name="T33" fmla="*/ 4 h 47"/>
                  <a:gd name="T34" fmla="*/ 201 w 231"/>
                  <a:gd name="T35" fmla="*/ 5 h 47"/>
                  <a:gd name="T36" fmla="*/ 208 w 231"/>
                  <a:gd name="T37" fmla="*/ 6 h 47"/>
                  <a:gd name="T38" fmla="*/ 215 w 231"/>
                  <a:gd name="T39" fmla="*/ 7 h 47"/>
                  <a:gd name="T40" fmla="*/ 220 w 231"/>
                  <a:gd name="T41" fmla="*/ 9 h 47"/>
                  <a:gd name="T42" fmla="*/ 224 w 231"/>
                  <a:gd name="T43" fmla="*/ 10 h 47"/>
                  <a:gd name="T44" fmla="*/ 228 w 231"/>
                  <a:gd name="T45" fmla="*/ 12 h 47"/>
                  <a:gd name="T46" fmla="*/ 230 w 231"/>
                  <a:gd name="T47" fmla="*/ 15 h 47"/>
                  <a:gd name="T48" fmla="*/ 230 w 231"/>
                  <a:gd name="T49" fmla="*/ 31 h 47"/>
                  <a:gd name="T50" fmla="*/ 225 w 231"/>
                  <a:gd name="T51" fmla="*/ 35 h 47"/>
                  <a:gd name="T52" fmla="*/ 218 w 231"/>
                  <a:gd name="T53" fmla="*/ 38 h 47"/>
                  <a:gd name="T54" fmla="*/ 213 w 231"/>
                  <a:gd name="T55" fmla="*/ 39 h 47"/>
                  <a:gd name="T56" fmla="*/ 209 w 231"/>
                  <a:gd name="T57" fmla="*/ 40 h 47"/>
                  <a:gd name="T58" fmla="*/ 205 w 231"/>
                  <a:gd name="T59" fmla="*/ 41 h 47"/>
                  <a:gd name="T60" fmla="*/ 201 w 231"/>
                  <a:gd name="T61" fmla="*/ 42 h 47"/>
                  <a:gd name="T62" fmla="*/ 196 w 231"/>
                  <a:gd name="T63" fmla="*/ 42 h 47"/>
                  <a:gd name="T64" fmla="*/ 191 w 231"/>
                  <a:gd name="T65" fmla="*/ 43 h 47"/>
                  <a:gd name="T66" fmla="*/ 183 w 231"/>
                  <a:gd name="T67" fmla="*/ 44 h 47"/>
                  <a:gd name="T68" fmla="*/ 175 w 231"/>
                  <a:gd name="T69" fmla="*/ 45 h 47"/>
                  <a:gd name="T70" fmla="*/ 166 w 231"/>
                  <a:gd name="T71" fmla="*/ 45 h 47"/>
                  <a:gd name="T72" fmla="*/ 158 w 231"/>
                  <a:gd name="T73" fmla="*/ 46 h 47"/>
                  <a:gd name="T74" fmla="*/ 148 w 231"/>
                  <a:gd name="T75" fmla="*/ 46 h 47"/>
                  <a:gd name="T76" fmla="*/ 142 w 231"/>
                  <a:gd name="T77" fmla="*/ 46 h 47"/>
                  <a:gd name="T78" fmla="*/ 136 w 231"/>
                  <a:gd name="T79" fmla="*/ 47 h 47"/>
                  <a:gd name="T80" fmla="*/ 130 w 231"/>
                  <a:gd name="T81" fmla="*/ 47 h 47"/>
                  <a:gd name="T82" fmla="*/ 123 w 231"/>
                  <a:gd name="T83" fmla="*/ 47 h 47"/>
                  <a:gd name="T84" fmla="*/ 117 w 231"/>
                  <a:gd name="T85" fmla="*/ 47 h 47"/>
                  <a:gd name="T86" fmla="*/ 111 w 231"/>
                  <a:gd name="T87" fmla="*/ 47 h 47"/>
                  <a:gd name="T88" fmla="*/ 104 w 231"/>
                  <a:gd name="T89" fmla="*/ 47 h 47"/>
                  <a:gd name="T90" fmla="*/ 98 w 231"/>
                  <a:gd name="T91" fmla="*/ 47 h 47"/>
                  <a:gd name="T92" fmla="*/ 92 w 231"/>
                  <a:gd name="T93" fmla="*/ 47 h 47"/>
                  <a:gd name="T94" fmla="*/ 86 w 231"/>
                  <a:gd name="T95" fmla="*/ 46 h 47"/>
                  <a:gd name="T96" fmla="*/ 77 w 231"/>
                  <a:gd name="T97" fmla="*/ 46 h 47"/>
                  <a:gd name="T98" fmla="*/ 63 w 231"/>
                  <a:gd name="T99" fmla="*/ 45 h 47"/>
                  <a:gd name="T100" fmla="*/ 50 w 231"/>
                  <a:gd name="T101" fmla="*/ 44 h 47"/>
                  <a:gd name="T102" fmla="*/ 39 w 231"/>
                  <a:gd name="T103" fmla="*/ 43 h 47"/>
                  <a:gd name="T104" fmla="*/ 29 w 231"/>
                  <a:gd name="T105" fmla="*/ 42 h 47"/>
                  <a:gd name="T106" fmla="*/ 20 w 231"/>
                  <a:gd name="T107" fmla="*/ 40 h 47"/>
                  <a:gd name="T108" fmla="*/ 14 w 231"/>
                  <a:gd name="T109" fmla="*/ 38 h 47"/>
                  <a:gd name="T110" fmla="*/ 9 w 231"/>
                  <a:gd name="T111" fmla="*/ 37 h 47"/>
                  <a:gd name="T112" fmla="*/ 5 w 231"/>
                  <a:gd name="T113" fmla="*/ 35 h 47"/>
                  <a:gd name="T114" fmla="*/ 2 w 231"/>
                  <a:gd name="T115" fmla="*/ 33 h 47"/>
                  <a:gd name="T116" fmla="*/ 0 w 231"/>
                  <a:gd name="T117" fmla="*/ 31 h 47"/>
                  <a:gd name="T118" fmla="*/ 0 w 231"/>
                  <a:gd name="T119" fmla="*/ 14 h 47"/>
                  <a:gd name="T120" fmla="*/ 4 w 231"/>
                  <a:gd name="T121" fmla="*/ 11 h 47"/>
                  <a:gd name="T122" fmla="*/ 10 w 231"/>
                  <a:gd name="T123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1" h="47">
                    <a:moveTo>
                      <a:pt x="14" y="8"/>
                    </a:moveTo>
                    <a:lnTo>
                      <a:pt x="16" y="7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22" y="6"/>
                    </a:lnTo>
                    <a:lnTo>
                      <a:pt x="24" y="6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32" y="5"/>
                    </a:lnTo>
                    <a:lnTo>
                      <a:pt x="34" y="4"/>
                    </a:lnTo>
                    <a:lnTo>
                      <a:pt x="37" y="4"/>
                    </a:lnTo>
                    <a:lnTo>
                      <a:pt x="40" y="4"/>
                    </a:lnTo>
                    <a:lnTo>
                      <a:pt x="43" y="3"/>
                    </a:lnTo>
                    <a:lnTo>
                      <a:pt x="46" y="3"/>
                    </a:lnTo>
                    <a:lnTo>
                      <a:pt x="49" y="3"/>
                    </a:lnTo>
                    <a:lnTo>
                      <a:pt x="52" y="2"/>
                    </a:lnTo>
                    <a:lnTo>
                      <a:pt x="56" y="2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1"/>
                    </a:lnTo>
                    <a:lnTo>
                      <a:pt x="69" y="1"/>
                    </a:lnTo>
                    <a:lnTo>
                      <a:pt x="73" y="1"/>
                    </a:lnTo>
                    <a:lnTo>
                      <a:pt x="76" y="1"/>
                    </a:lnTo>
                    <a:lnTo>
                      <a:pt x="80" y="1"/>
                    </a:lnTo>
                    <a:lnTo>
                      <a:pt x="84" y="1"/>
                    </a:lnTo>
                    <a:lnTo>
                      <a:pt x="87" y="0"/>
                    </a:lnTo>
                    <a:lnTo>
                      <a:pt x="91" y="0"/>
                    </a:lnTo>
                    <a:lnTo>
                      <a:pt x="95" y="0"/>
                    </a:lnTo>
                    <a:lnTo>
                      <a:pt x="99" y="0"/>
                    </a:lnTo>
                    <a:lnTo>
                      <a:pt x="103" y="0"/>
                    </a:lnTo>
                    <a:lnTo>
                      <a:pt x="107" y="0"/>
                    </a:lnTo>
                    <a:lnTo>
                      <a:pt x="111" y="0"/>
                    </a:lnTo>
                    <a:lnTo>
                      <a:pt x="115" y="0"/>
                    </a:lnTo>
                    <a:lnTo>
                      <a:pt x="120" y="0"/>
                    </a:lnTo>
                    <a:lnTo>
                      <a:pt x="125" y="0"/>
                    </a:lnTo>
                    <a:lnTo>
                      <a:pt x="130" y="0"/>
                    </a:lnTo>
                    <a:lnTo>
                      <a:pt x="135" y="0"/>
                    </a:lnTo>
                    <a:lnTo>
                      <a:pt x="140" y="0"/>
                    </a:lnTo>
                    <a:lnTo>
                      <a:pt x="145" y="0"/>
                    </a:lnTo>
                    <a:lnTo>
                      <a:pt x="150" y="1"/>
                    </a:lnTo>
                    <a:lnTo>
                      <a:pt x="154" y="1"/>
                    </a:lnTo>
                    <a:lnTo>
                      <a:pt x="159" y="1"/>
                    </a:lnTo>
                    <a:lnTo>
                      <a:pt x="163" y="1"/>
                    </a:lnTo>
                    <a:lnTo>
                      <a:pt x="168" y="2"/>
                    </a:lnTo>
                    <a:lnTo>
                      <a:pt x="172" y="2"/>
                    </a:lnTo>
                    <a:lnTo>
                      <a:pt x="176" y="2"/>
                    </a:lnTo>
                    <a:lnTo>
                      <a:pt x="180" y="3"/>
                    </a:lnTo>
                    <a:lnTo>
                      <a:pt x="184" y="3"/>
                    </a:lnTo>
                    <a:lnTo>
                      <a:pt x="188" y="3"/>
                    </a:lnTo>
                    <a:lnTo>
                      <a:pt x="191" y="4"/>
                    </a:lnTo>
                    <a:lnTo>
                      <a:pt x="194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4" y="5"/>
                    </a:lnTo>
                    <a:lnTo>
                      <a:pt x="206" y="6"/>
                    </a:lnTo>
                    <a:lnTo>
                      <a:pt x="208" y="6"/>
                    </a:lnTo>
                    <a:lnTo>
                      <a:pt x="211" y="7"/>
                    </a:lnTo>
                    <a:lnTo>
                      <a:pt x="213" y="7"/>
                    </a:lnTo>
                    <a:lnTo>
                      <a:pt x="215" y="7"/>
                    </a:lnTo>
                    <a:lnTo>
                      <a:pt x="216" y="8"/>
                    </a:lnTo>
                    <a:lnTo>
                      <a:pt x="218" y="8"/>
                    </a:lnTo>
                    <a:lnTo>
                      <a:pt x="220" y="9"/>
                    </a:lnTo>
                    <a:lnTo>
                      <a:pt x="221" y="9"/>
                    </a:lnTo>
                    <a:lnTo>
                      <a:pt x="223" y="10"/>
                    </a:lnTo>
                    <a:lnTo>
                      <a:pt x="224" y="10"/>
                    </a:lnTo>
                    <a:lnTo>
                      <a:pt x="226" y="11"/>
                    </a:lnTo>
                    <a:lnTo>
                      <a:pt x="227" y="12"/>
                    </a:lnTo>
                    <a:lnTo>
                      <a:pt x="228" y="12"/>
                    </a:lnTo>
                    <a:lnTo>
                      <a:pt x="229" y="13"/>
                    </a:lnTo>
                    <a:lnTo>
                      <a:pt x="230" y="14"/>
                    </a:lnTo>
                    <a:lnTo>
                      <a:pt x="230" y="15"/>
                    </a:lnTo>
                    <a:lnTo>
                      <a:pt x="231" y="16"/>
                    </a:lnTo>
                    <a:lnTo>
                      <a:pt x="231" y="30"/>
                    </a:lnTo>
                    <a:lnTo>
                      <a:pt x="230" y="31"/>
                    </a:lnTo>
                    <a:lnTo>
                      <a:pt x="229" y="32"/>
                    </a:lnTo>
                    <a:lnTo>
                      <a:pt x="227" y="33"/>
                    </a:lnTo>
                    <a:lnTo>
                      <a:pt x="225" y="35"/>
                    </a:lnTo>
                    <a:lnTo>
                      <a:pt x="222" y="36"/>
                    </a:lnTo>
                    <a:lnTo>
                      <a:pt x="220" y="37"/>
                    </a:lnTo>
                    <a:lnTo>
                      <a:pt x="218" y="38"/>
                    </a:lnTo>
                    <a:lnTo>
                      <a:pt x="216" y="39"/>
                    </a:lnTo>
                    <a:lnTo>
                      <a:pt x="214" y="39"/>
                    </a:lnTo>
                    <a:lnTo>
                      <a:pt x="213" y="39"/>
                    </a:lnTo>
                    <a:lnTo>
                      <a:pt x="212" y="39"/>
                    </a:lnTo>
                    <a:lnTo>
                      <a:pt x="211" y="40"/>
                    </a:lnTo>
                    <a:lnTo>
                      <a:pt x="209" y="40"/>
                    </a:lnTo>
                    <a:lnTo>
                      <a:pt x="208" y="40"/>
                    </a:lnTo>
                    <a:lnTo>
                      <a:pt x="207" y="41"/>
                    </a:lnTo>
                    <a:lnTo>
                      <a:pt x="205" y="41"/>
                    </a:lnTo>
                    <a:lnTo>
                      <a:pt x="204" y="41"/>
                    </a:lnTo>
                    <a:lnTo>
                      <a:pt x="202" y="41"/>
                    </a:lnTo>
                    <a:lnTo>
                      <a:pt x="201" y="42"/>
                    </a:lnTo>
                    <a:lnTo>
                      <a:pt x="200" y="42"/>
                    </a:lnTo>
                    <a:lnTo>
                      <a:pt x="198" y="42"/>
                    </a:lnTo>
                    <a:lnTo>
                      <a:pt x="196" y="42"/>
                    </a:lnTo>
                    <a:lnTo>
                      <a:pt x="195" y="43"/>
                    </a:lnTo>
                    <a:lnTo>
                      <a:pt x="193" y="43"/>
                    </a:lnTo>
                    <a:lnTo>
                      <a:pt x="191" y="43"/>
                    </a:lnTo>
                    <a:lnTo>
                      <a:pt x="188" y="43"/>
                    </a:lnTo>
                    <a:lnTo>
                      <a:pt x="186" y="44"/>
                    </a:lnTo>
                    <a:lnTo>
                      <a:pt x="183" y="44"/>
                    </a:lnTo>
                    <a:lnTo>
                      <a:pt x="180" y="44"/>
                    </a:lnTo>
                    <a:lnTo>
                      <a:pt x="178" y="44"/>
                    </a:lnTo>
                    <a:lnTo>
                      <a:pt x="175" y="45"/>
                    </a:lnTo>
                    <a:lnTo>
                      <a:pt x="172" y="45"/>
                    </a:lnTo>
                    <a:lnTo>
                      <a:pt x="169" y="45"/>
                    </a:lnTo>
                    <a:lnTo>
                      <a:pt x="166" y="45"/>
                    </a:lnTo>
                    <a:lnTo>
                      <a:pt x="163" y="45"/>
                    </a:lnTo>
                    <a:lnTo>
                      <a:pt x="160" y="46"/>
                    </a:lnTo>
                    <a:lnTo>
                      <a:pt x="158" y="46"/>
                    </a:lnTo>
                    <a:lnTo>
                      <a:pt x="154" y="46"/>
                    </a:lnTo>
                    <a:lnTo>
                      <a:pt x="151" y="46"/>
                    </a:lnTo>
                    <a:lnTo>
                      <a:pt x="148" y="46"/>
                    </a:lnTo>
                    <a:lnTo>
                      <a:pt x="146" y="46"/>
                    </a:lnTo>
                    <a:lnTo>
                      <a:pt x="144" y="46"/>
                    </a:lnTo>
                    <a:lnTo>
                      <a:pt x="142" y="46"/>
                    </a:lnTo>
                    <a:lnTo>
                      <a:pt x="140" y="47"/>
                    </a:lnTo>
                    <a:lnTo>
                      <a:pt x="138" y="47"/>
                    </a:lnTo>
                    <a:lnTo>
                      <a:pt x="136" y="47"/>
                    </a:lnTo>
                    <a:lnTo>
                      <a:pt x="134" y="47"/>
                    </a:lnTo>
                    <a:lnTo>
                      <a:pt x="132" y="47"/>
                    </a:lnTo>
                    <a:lnTo>
                      <a:pt x="130" y="47"/>
                    </a:lnTo>
                    <a:lnTo>
                      <a:pt x="128" y="47"/>
                    </a:lnTo>
                    <a:lnTo>
                      <a:pt x="126" y="47"/>
                    </a:lnTo>
                    <a:lnTo>
                      <a:pt x="123" y="47"/>
                    </a:lnTo>
                    <a:lnTo>
                      <a:pt x="121" y="47"/>
                    </a:lnTo>
                    <a:lnTo>
                      <a:pt x="119" y="47"/>
                    </a:lnTo>
                    <a:lnTo>
                      <a:pt x="117" y="47"/>
                    </a:lnTo>
                    <a:lnTo>
                      <a:pt x="115" y="47"/>
                    </a:lnTo>
                    <a:lnTo>
                      <a:pt x="113" y="47"/>
                    </a:lnTo>
                    <a:lnTo>
                      <a:pt x="111" y="47"/>
                    </a:lnTo>
                    <a:lnTo>
                      <a:pt x="109" y="47"/>
                    </a:lnTo>
                    <a:lnTo>
                      <a:pt x="106" y="47"/>
                    </a:lnTo>
                    <a:lnTo>
                      <a:pt x="104" y="47"/>
                    </a:lnTo>
                    <a:lnTo>
                      <a:pt x="102" y="47"/>
                    </a:lnTo>
                    <a:lnTo>
                      <a:pt x="100" y="47"/>
                    </a:lnTo>
                    <a:lnTo>
                      <a:pt x="98" y="47"/>
                    </a:lnTo>
                    <a:lnTo>
                      <a:pt x="96" y="47"/>
                    </a:lnTo>
                    <a:lnTo>
                      <a:pt x="94" y="47"/>
                    </a:lnTo>
                    <a:lnTo>
                      <a:pt x="92" y="47"/>
                    </a:lnTo>
                    <a:lnTo>
                      <a:pt x="90" y="47"/>
                    </a:lnTo>
                    <a:lnTo>
                      <a:pt x="88" y="46"/>
                    </a:lnTo>
                    <a:lnTo>
                      <a:pt x="86" y="46"/>
                    </a:lnTo>
                    <a:lnTo>
                      <a:pt x="84" y="46"/>
                    </a:lnTo>
                    <a:lnTo>
                      <a:pt x="82" y="46"/>
                    </a:lnTo>
                    <a:lnTo>
                      <a:pt x="77" y="46"/>
                    </a:lnTo>
                    <a:lnTo>
                      <a:pt x="72" y="46"/>
                    </a:lnTo>
                    <a:lnTo>
                      <a:pt x="67" y="46"/>
                    </a:lnTo>
                    <a:lnTo>
                      <a:pt x="63" y="45"/>
                    </a:lnTo>
                    <a:lnTo>
                      <a:pt x="58" y="45"/>
                    </a:lnTo>
                    <a:lnTo>
                      <a:pt x="54" y="45"/>
                    </a:lnTo>
                    <a:lnTo>
                      <a:pt x="50" y="44"/>
                    </a:lnTo>
                    <a:lnTo>
                      <a:pt x="46" y="44"/>
                    </a:lnTo>
                    <a:lnTo>
                      <a:pt x="43" y="44"/>
                    </a:lnTo>
                    <a:lnTo>
                      <a:pt x="39" y="43"/>
                    </a:lnTo>
                    <a:lnTo>
                      <a:pt x="35" y="43"/>
                    </a:lnTo>
                    <a:lnTo>
                      <a:pt x="32" y="42"/>
                    </a:lnTo>
                    <a:lnTo>
                      <a:pt x="29" y="42"/>
                    </a:lnTo>
                    <a:lnTo>
                      <a:pt x="26" y="41"/>
                    </a:lnTo>
                    <a:lnTo>
                      <a:pt x="23" y="40"/>
                    </a:lnTo>
                    <a:lnTo>
                      <a:pt x="20" y="40"/>
                    </a:lnTo>
                    <a:lnTo>
                      <a:pt x="18" y="39"/>
                    </a:lnTo>
                    <a:lnTo>
                      <a:pt x="16" y="39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0" y="37"/>
                    </a:lnTo>
                    <a:lnTo>
                      <a:pt x="9" y="37"/>
                    </a:lnTo>
                    <a:lnTo>
                      <a:pt x="7" y="36"/>
                    </a:lnTo>
                    <a:lnTo>
                      <a:pt x="6" y="35"/>
                    </a:lnTo>
                    <a:lnTo>
                      <a:pt x="5" y="35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2" y="33"/>
                    </a:lnTo>
                    <a:lnTo>
                      <a:pt x="1" y="32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0" y="30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1" y="13"/>
                    </a:lnTo>
                    <a:lnTo>
                      <a:pt x="2" y="12"/>
                    </a:lnTo>
                    <a:lnTo>
                      <a:pt x="4" y="11"/>
                    </a:lnTo>
                    <a:lnTo>
                      <a:pt x="5" y="10"/>
                    </a:lnTo>
                    <a:lnTo>
                      <a:pt x="7" y="9"/>
                    </a:lnTo>
                    <a:lnTo>
                      <a:pt x="10" y="9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50" name="Freeform 259"/>
              <p:cNvSpPr>
                <a:spLocks/>
              </p:cNvSpPr>
              <p:nvPr/>
            </p:nvSpPr>
            <p:spPr bwMode="auto">
              <a:xfrm>
                <a:off x="925" y="2755"/>
                <a:ext cx="222" cy="27"/>
              </a:xfrm>
              <a:custGeom>
                <a:avLst/>
                <a:gdLst>
                  <a:gd name="T0" fmla="*/ 211 w 222"/>
                  <a:gd name="T1" fmla="*/ 19 h 27"/>
                  <a:gd name="T2" fmla="*/ 200 w 222"/>
                  <a:gd name="T3" fmla="*/ 21 h 27"/>
                  <a:gd name="T4" fmla="*/ 187 w 222"/>
                  <a:gd name="T5" fmla="*/ 23 h 27"/>
                  <a:gd name="T6" fmla="*/ 172 w 222"/>
                  <a:gd name="T7" fmla="*/ 25 h 27"/>
                  <a:gd name="T8" fmla="*/ 154 w 222"/>
                  <a:gd name="T9" fmla="*/ 26 h 27"/>
                  <a:gd name="T10" fmla="*/ 140 w 222"/>
                  <a:gd name="T11" fmla="*/ 27 h 27"/>
                  <a:gd name="T12" fmla="*/ 134 w 222"/>
                  <a:gd name="T13" fmla="*/ 27 h 27"/>
                  <a:gd name="T14" fmla="*/ 129 w 222"/>
                  <a:gd name="T15" fmla="*/ 27 h 27"/>
                  <a:gd name="T16" fmla="*/ 123 w 222"/>
                  <a:gd name="T17" fmla="*/ 27 h 27"/>
                  <a:gd name="T18" fmla="*/ 117 w 222"/>
                  <a:gd name="T19" fmla="*/ 27 h 27"/>
                  <a:gd name="T20" fmla="*/ 111 w 222"/>
                  <a:gd name="T21" fmla="*/ 27 h 27"/>
                  <a:gd name="T22" fmla="*/ 103 w 222"/>
                  <a:gd name="T23" fmla="*/ 27 h 27"/>
                  <a:gd name="T24" fmla="*/ 94 w 222"/>
                  <a:gd name="T25" fmla="*/ 27 h 27"/>
                  <a:gd name="T26" fmla="*/ 86 w 222"/>
                  <a:gd name="T27" fmla="*/ 27 h 27"/>
                  <a:gd name="T28" fmla="*/ 78 w 222"/>
                  <a:gd name="T29" fmla="*/ 26 h 27"/>
                  <a:gd name="T30" fmla="*/ 71 w 222"/>
                  <a:gd name="T31" fmla="*/ 26 h 27"/>
                  <a:gd name="T32" fmla="*/ 61 w 222"/>
                  <a:gd name="T33" fmla="*/ 25 h 27"/>
                  <a:gd name="T34" fmla="*/ 52 w 222"/>
                  <a:gd name="T35" fmla="*/ 25 h 27"/>
                  <a:gd name="T36" fmla="*/ 43 w 222"/>
                  <a:gd name="T37" fmla="*/ 24 h 27"/>
                  <a:gd name="T38" fmla="*/ 35 w 222"/>
                  <a:gd name="T39" fmla="*/ 23 h 27"/>
                  <a:gd name="T40" fmla="*/ 27 w 222"/>
                  <a:gd name="T41" fmla="*/ 22 h 27"/>
                  <a:gd name="T42" fmla="*/ 21 w 222"/>
                  <a:gd name="T43" fmla="*/ 21 h 27"/>
                  <a:gd name="T44" fmla="*/ 17 w 222"/>
                  <a:gd name="T45" fmla="*/ 21 h 27"/>
                  <a:gd name="T46" fmla="*/ 14 w 222"/>
                  <a:gd name="T47" fmla="*/ 20 h 27"/>
                  <a:gd name="T48" fmla="*/ 7 w 222"/>
                  <a:gd name="T49" fmla="*/ 18 h 27"/>
                  <a:gd name="T50" fmla="*/ 2 w 222"/>
                  <a:gd name="T51" fmla="*/ 16 h 27"/>
                  <a:gd name="T52" fmla="*/ 0 w 222"/>
                  <a:gd name="T53" fmla="*/ 13 h 27"/>
                  <a:gd name="T54" fmla="*/ 1 w 222"/>
                  <a:gd name="T55" fmla="*/ 11 h 27"/>
                  <a:gd name="T56" fmla="*/ 5 w 222"/>
                  <a:gd name="T57" fmla="*/ 9 h 27"/>
                  <a:gd name="T58" fmla="*/ 12 w 222"/>
                  <a:gd name="T59" fmla="*/ 7 h 27"/>
                  <a:gd name="T60" fmla="*/ 21 w 222"/>
                  <a:gd name="T61" fmla="*/ 5 h 27"/>
                  <a:gd name="T62" fmla="*/ 32 w 222"/>
                  <a:gd name="T63" fmla="*/ 4 h 27"/>
                  <a:gd name="T64" fmla="*/ 43 w 222"/>
                  <a:gd name="T65" fmla="*/ 2 h 27"/>
                  <a:gd name="T66" fmla="*/ 56 w 222"/>
                  <a:gd name="T67" fmla="*/ 1 h 27"/>
                  <a:gd name="T68" fmla="*/ 70 w 222"/>
                  <a:gd name="T69" fmla="*/ 1 h 27"/>
                  <a:gd name="T70" fmla="*/ 85 w 222"/>
                  <a:gd name="T71" fmla="*/ 0 h 27"/>
                  <a:gd name="T72" fmla="*/ 100 w 222"/>
                  <a:gd name="T73" fmla="*/ 0 h 27"/>
                  <a:gd name="T74" fmla="*/ 116 w 222"/>
                  <a:gd name="T75" fmla="*/ 0 h 27"/>
                  <a:gd name="T76" fmla="*/ 128 w 222"/>
                  <a:gd name="T77" fmla="*/ 0 h 27"/>
                  <a:gd name="T78" fmla="*/ 141 w 222"/>
                  <a:gd name="T79" fmla="*/ 0 h 27"/>
                  <a:gd name="T80" fmla="*/ 153 w 222"/>
                  <a:gd name="T81" fmla="*/ 1 h 27"/>
                  <a:gd name="T82" fmla="*/ 164 w 222"/>
                  <a:gd name="T83" fmla="*/ 1 h 27"/>
                  <a:gd name="T84" fmla="*/ 175 w 222"/>
                  <a:gd name="T85" fmla="*/ 2 h 27"/>
                  <a:gd name="T86" fmla="*/ 185 w 222"/>
                  <a:gd name="T87" fmla="*/ 3 h 27"/>
                  <a:gd name="T88" fmla="*/ 193 w 222"/>
                  <a:gd name="T89" fmla="*/ 4 h 27"/>
                  <a:gd name="T90" fmla="*/ 201 w 222"/>
                  <a:gd name="T91" fmla="*/ 5 h 27"/>
                  <a:gd name="T92" fmla="*/ 208 w 222"/>
                  <a:gd name="T93" fmla="*/ 7 h 27"/>
                  <a:gd name="T94" fmla="*/ 214 w 222"/>
                  <a:gd name="T95" fmla="*/ 8 h 27"/>
                  <a:gd name="T96" fmla="*/ 218 w 222"/>
                  <a:gd name="T97" fmla="*/ 10 h 27"/>
                  <a:gd name="T98" fmla="*/ 221 w 222"/>
                  <a:gd name="T99" fmla="*/ 11 h 27"/>
                  <a:gd name="T100" fmla="*/ 222 w 222"/>
                  <a:gd name="T101" fmla="*/ 13 h 27"/>
                  <a:gd name="T102" fmla="*/ 222 w 222"/>
                  <a:gd name="T103" fmla="*/ 15 h 27"/>
                  <a:gd name="T104" fmla="*/ 219 w 222"/>
                  <a:gd name="T10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2" h="27">
                    <a:moveTo>
                      <a:pt x="216" y="18"/>
                    </a:moveTo>
                    <a:lnTo>
                      <a:pt x="214" y="19"/>
                    </a:lnTo>
                    <a:lnTo>
                      <a:pt x="211" y="19"/>
                    </a:lnTo>
                    <a:lnTo>
                      <a:pt x="208" y="20"/>
                    </a:lnTo>
                    <a:lnTo>
                      <a:pt x="204" y="21"/>
                    </a:lnTo>
                    <a:lnTo>
                      <a:pt x="200" y="21"/>
                    </a:lnTo>
                    <a:lnTo>
                      <a:pt x="196" y="22"/>
                    </a:lnTo>
                    <a:lnTo>
                      <a:pt x="192" y="23"/>
                    </a:lnTo>
                    <a:lnTo>
                      <a:pt x="187" y="23"/>
                    </a:lnTo>
                    <a:lnTo>
                      <a:pt x="182" y="24"/>
                    </a:lnTo>
                    <a:lnTo>
                      <a:pt x="177" y="24"/>
                    </a:lnTo>
                    <a:lnTo>
                      <a:pt x="172" y="25"/>
                    </a:lnTo>
                    <a:lnTo>
                      <a:pt x="166" y="25"/>
                    </a:lnTo>
                    <a:lnTo>
                      <a:pt x="160" y="25"/>
                    </a:lnTo>
                    <a:lnTo>
                      <a:pt x="154" y="26"/>
                    </a:lnTo>
                    <a:lnTo>
                      <a:pt x="148" y="26"/>
                    </a:lnTo>
                    <a:lnTo>
                      <a:pt x="142" y="26"/>
                    </a:lnTo>
                    <a:lnTo>
                      <a:pt x="140" y="27"/>
                    </a:lnTo>
                    <a:lnTo>
                      <a:pt x="138" y="27"/>
                    </a:lnTo>
                    <a:lnTo>
                      <a:pt x="136" y="27"/>
                    </a:lnTo>
                    <a:lnTo>
                      <a:pt x="134" y="27"/>
                    </a:lnTo>
                    <a:lnTo>
                      <a:pt x="132" y="27"/>
                    </a:lnTo>
                    <a:lnTo>
                      <a:pt x="131" y="27"/>
                    </a:lnTo>
                    <a:lnTo>
                      <a:pt x="129" y="27"/>
                    </a:lnTo>
                    <a:lnTo>
                      <a:pt x="127" y="27"/>
                    </a:lnTo>
                    <a:lnTo>
                      <a:pt x="125" y="27"/>
                    </a:lnTo>
                    <a:lnTo>
                      <a:pt x="123" y="27"/>
                    </a:lnTo>
                    <a:lnTo>
                      <a:pt x="121" y="27"/>
                    </a:lnTo>
                    <a:lnTo>
                      <a:pt x="119" y="27"/>
                    </a:lnTo>
                    <a:lnTo>
                      <a:pt x="117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11" y="27"/>
                    </a:lnTo>
                    <a:lnTo>
                      <a:pt x="108" y="27"/>
                    </a:lnTo>
                    <a:lnTo>
                      <a:pt x="105" y="27"/>
                    </a:lnTo>
                    <a:lnTo>
                      <a:pt x="103" y="27"/>
                    </a:lnTo>
                    <a:lnTo>
                      <a:pt x="100" y="27"/>
                    </a:lnTo>
                    <a:lnTo>
                      <a:pt x="97" y="27"/>
                    </a:lnTo>
                    <a:lnTo>
                      <a:pt x="94" y="27"/>
                    </a:lnTo>
                    <a:lnTo>
                      <a:pt x="91" y="27"/>
                    </a:lnTo>
                    <a:lnTo>
                      <a:pt x="89" y="27"/>
                    </a:lnTo>
                    <a:lnTo>
                      <a:pt x="86" y="27"/>
                    </a:lnTo>
                    <a:lnTo>
                      <a:pt x="84" y="26"/>
                    </a:lnTo>
                    <a:lnTo>
                      <a:pt x="81" y="26"/>
                    </a:lnTo>
                    <a:lnTo>
                      <a:pt x="78" y="26"/>
                    </a:lnTo>
                    <a:lnTo>
                      <a:pt x="76" y="26"/>
                    </a:lnTo>
                    <a:lnTo>
                      <a:pt x="73" y="26"/>
                    </a:lnTo>
                    <a:lnTo>
                      <a:pt x="71" y="26"/>
                    </a:lnTo>
                    <a:lnTo>
                      <a:pt x="68" y="26"/>
                    </a:lnTo>
                    <a:lnTo>
                      <a:pt x="65" y="26"/>
                    </a:lnTo>
                    <a:lnTo>
                      <a:pt x="61" y="25"/>
                    </a:lnTo>
                    <a:lnTo>
                      <a:pt x="58" y="25"/>
                    </a:lnTo>
                    <a:lnTo>
                      <a:pt x="55" y="25"/>
                    </a:lnTo>
                    <a:lnTo>
                      <a:pt x="52" y="25"/>
                    </a:lnTo>
                    <a:lnTo>
                      <a:pt x="49" y="25"/>
                    </a:lnTo>
                    <a:lnTo>
                      <a:pt x="46" y="24"/>
                    </a:lnTo>
                    <a:lnTo>
                      <a:pt x="43" y="24"/>
                    </a:lnTo>
                    <a:lnTo>
                      <a:pt x="40" y="24"/>
                    </a:lnTo>
                    <a:lnTo>
                      <a:pt x="37" y="23"/>
                    </a:lnTo>
                    <a:lnTo>
                      <a:pt x="35" y="23"/>
                    </a:lnTo>
                    <a:lnTo>
                      <a:pt x="32" y="23"/>
                    </a:lnTo>
                    <a:lnTo>
                      <a:pt x="30" y="23"/>
                    </a:lnTo>
                    <a:lnTo>
                      <a:pt x="27" y="22"/>
                    </a:lnTo>
                    <a:lnTo>
                      <a:pt x="25" y="22"/>
                    </a:lnTo>
                    <a:lnTo>
                      <a:pt x="23" y="22"/>
                    </a:lnTo>
                    <a:lnTo>
                      <a:pt x="21" y="21"/>
                    </a:lnTo>
                    <a:lnTo>
                      <a:pt x="20" y="21"/>
                    </a:lnTo>
                    <a:lnTo>
                      <a:pt x="19" y="21"/>
                    </a:lnTo>
                    <a:lnTo>
                      <a:pt x="17" y="21"/>
                    </a:lnTo>
                    <a:lnTo>
                      <a:pt x="16" y="20"/>
                    </a:lnTo>
                    <a:lnTo>
                      <a:pt x="15" y="20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0" y="19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3" y="17"/>
                    </a:lnTo>
                    <a:lnTo>
                      <a:pt x="2" y="16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1" y="11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12" y="7"/>
                    </a:lnTo>
                    <a:lnTo>
                      <a:pt x="14" y="6"/>
                    </a:lnTo>
                    <a:lnTo>
                      <a:pt x="17" y="6"/>
                    </a:lnTo>
                    <a:lnTo>
                      <a:pt x="21" y="5"/>
                    </a:lnTo>
                    <a:lnTo>
                      <a:pt x="24" y="5"/>
                    </a:lnTo>
                    <a:lnTo>
                      <a:pt x="28" y="4"/>
                    </a:lnTo>
                    <a:lnTo>
                      <a:pt x="32" y="4"/>
                    </a:lnTo>
                    <a:lnTo>
                      <a:pt x="36" y="3"/>
                    </a:lnTo>
                    <a:lnTo>
                      <a:pt x="39" y="3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2" y="2"/>
                    </a:lnTo>
                    <a:lnTo>
                      <a:pt x="56" y="1"/>
                    </a:lnTo>
                    <a:lnTo>
                      <a:pt x="61" y="1"/>
                    </a:lnTo>
                    <a:lnTo>
                      <a:pt x="65" y="1"/>
                    </a:lnTo>
                    <a:lnTo>
                      <a:pt x="70" y="1"/>
                    </a:lnTo>
                    <a:lnTo>
                      <a:pt x="75" y="0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90" y="0"/>
                    </a:lnTo>
                    <a:lnTo>
                      <a:pt x="95" y="0"/>
                    </a:lnTo>
                    <a:lnTo>
                      <a:pt x="100" y="0"/>
                    </a:lnTo>
                    <a:lnTo>
                      <a:pt x="106" y="0"/>
                    </a:lnTo>
                    <a:lnTo>
                      <a:pt x="111" y="0"/>
                    </a:lnTo>
                    <a:lnTo>
                      <a:pt x="116" y="0"/>
                    </a:lnTo>
                    <a:lnTo>
                      <a:pt x="120" y="0"/>
                    </a:lnTo>
                    <a:lnTo>
                      <a:pt x="124" y="0"/>
                    </a:lnTo>
                    <a:lnTo>
                      <a:pt x="128" y="0"/>
                    </a:lnTo>
                    <a:lnTo>
                      <a:pt x="133" y="0"/>
                    </a:lnTo>
                    <a:lnTo>
                      <a:pt x="137" y="0"/>
                    </a:lnTo>
                    <a:lnTo>
                      <a:pt x="141" y="0"/>
                    </a:lnTo>
                    <a:lnTo>
                      <a:pt x="145" y="0"/>
                    </a:lnTo>
                    <a:lnTo>
                      <a:pt x="149" y="0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4" y="1"/>
                    </a:lnTo>
                    <a:lnTo>
                      <a:pt x="168" y="2"/>
                    </a:lnTo>
                    <a:lnTo>
                      <a:pt x="171" y="2"/>
                    </a:lnTo>
                    <a:lnTo>
                      <a:pt x="175" y="2"/>
                    </a:lnTo>
                    <a:lnTo>
                      <a:pt x="178" y="2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8" y="3"/>
                    </a:lnTo>
                    <a:lnTo>
                      <a:pt x="191" y="4"/>
                    </a:lnTo>
                    <a:lnTo>
                      <a:pt x="193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4" y="6"/>
                    </a:lnTo>
                    <a:lnTo>
                      <a:pt x="206" y="6"/>
                    </a:lnTo>
                    <a:lnTo>
                      <a:pt x="208" y="7"/>
                    </a:lnTo>
                    <a:lnTo>
                      <a:pt x="210" y="7"/>
                    </a:lnTo>
                    <a:lnTo>
                      <a:pt x="212" y="7"/>
                    </a:lnTo>
                    <a:lnTo>
                      <a:pt x="214" y="8"/>
                    </a:lnTo>
                    <a:lnTo>
                      <a:pt x="215" y="8"/>
                    </a:lnTo>
                    <a:lnTo>
                      <a:pt x="217" y="9"/>
                    </a:lnTo>
                    <a:lnTo>
                      <a:pt x="218" y="10"/>
                    </a:lnTo>
                    <a:lnTo>
                      <a:pt x="220" y="10"/>
                    </a:lnTo>
                    <a:lnTo>
                      <a:pt x="221" y="11"/>
                    </a:lnTo>
                    <a:lnTo>
                      <a:pt x="221" y="11"/>
                    </a:lnTo>
                    <a:lnTo>
                      <a:pt x="222" y="12"/>
                    </a:lnTo>
                    <a:lnTo>
                      <a:pt x="222" y="13"/>
                    </a:lnTo>
                    <a:lnTo>
                      <a:pt x="222" y="13"/>
                    </a:lnTo>
                    <a:lnTo>
                      <a:pt x="222" y="14"/>
                    </a:lnTo>
                    <a:lnTo>
                      <a:pt x="222" y="14"/>
                    </a:lnTo>
                    <a:lnTo>
                      <a:pt x="222" y="15"/>
                    </a:lnTo>
                    <a:lnTo>
                      <a:pt x="221" y="16"/>
                    </a:lnTo>
                    <a:lnTo>
                      <a:pt x="220" y="16"/>
                    </a:lnTo>
                    <a:lnTo>
                      <a:pt x="219" y="17"/>
                    </a:lnTo>
                    <a:lnTo>
                      <a:pt x="218" y="17"/>
                    </a:lnTo>
                    <a:lnTo>
                      <a:pt x="216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51" name="Freeform 260"/>
              <p:cNvSpPr>
                <a:spLocks/>
              </p:cNvSpPr>
              <p:nvPr/>
            </p:nvSpPr>
            <p:spPr bwMode="auto">
              <a:xfrm>
                <a:off x="923" y="2772"/>
                <a:ext cx="226" cy="23"/>
              </a:xfrm>
              <a:custGeom>
                <a:avLst/>
                <a:gdLst>
                  <a:gd name="T0" fmla="*/ 223 w 226"/>
                  <a:gd name="T1" fmla="*/ 10 h 23"/>
                  <a:gd name="T2" fmla="*/ 217 w 226"/>
                  <a:gd name="T3" fmla="*/ 14 h 23"/>
                  <a:gd name="T4" fmla="*/ 209 w 226"/>
                  <a:gd name="T5" fmla="*/ 16 h 23"/>
                  <a:gd name="T6" fmla="*/ 200 w 226"/>
                  <a:gd name="T7" fmla="*/ 18 h 23"/>
                  <a:gd name="T8" fmla="*/ 189 w 226"/>
                  <a:gd name="T9" fmla="*/ 19 h 23"/>
                  <a:gd name="T10" fmla="*/ 177 w 226"/>
                  <a:gd name="T11" fmla="*/ 20 h 23"/>
                  <a:gd name="T12" fmla="*/ 164 w 226"/>
                  <a:gd name="T13" fmla="*/ 21 h 23"/>
                  <a:gd name="T14" fmla="*/ 150 w 226"/>
                  <a:gd name="T15" fmla="*/ 22 h 23"/>
                  <a:gd name="T16" fmla="*/ 141 w 226"/>
                  <a:gd name="T17" fmla="*/ 23 h 23"/>
                  <a:gd name="T18" fmla="*/ 135 w 226"/>
                  <a:gd name="T19" fmla="*/ 23 h 23"/>
                  <a:gd name="T20" fmla="*/ 130 w 226"/>
                  <a:gd name="T21" fmla="*/ 23 h 23"/>
                  <a:gd name="T22" fmla="*/ 124 w 226"/>
                  <a:gd name="T23" fmla="*/ 23 h 23"/>
                  <a:gd name="T24" fmla="*/ 118 w 226"/>
                  <a:gd name="T25" fmla="*/ 23 h 23"/>
                  <a:gd name="T26" fmla="*/ 111 w 226"/>
                  <a:gd name="T27" fmla="*/ 23 h 23"/>
                  <a:gd name="T28" fmla="*/ 102 w 226"/>
                  <a:gd name="T29" fmla="*/ 23 h 23"/>
                  <a:gd name="T30" fmla="*/ 94 w 226"/>
                  <a:gd name="T31" fmla="*/ 23 h 23"/>
                  <a:gd name="T32" fmla="*/ 86 w 226"/>
                  <a:gd name="T33" fmla="*/ 23 h 23"/>
                  <a:gd name="T34" fmla="*/ 78 w 226"/>
                  <a:gd name="T35" fmla="*/ 22 h 23"/>
                  <a:gd name="T36" fmla="*/ 70 w 226"/>
                  <a:gd name="T37" fmla="*/ 22 h 23"/>
                  <a:gd name="T38" fmla="*/ 60 w 226"/>
                  <a:gd name="T39" fmla="*/ 21 h 23"/>
                  <a:gd name="T40" fmla="*/ 51 w 226"/>
                  <a:gd name="T41" fmla="*/ 20 h 23"/>
                  <a:gd name="T42" fmla="*/ 42 w 226"/>
                  <a:gd name="T43" fmla="*/ 20 h 23"/>
                  <a:gd name="T44" fmla="*/ 34 w 226"/>
                  <a:gd name="T45" fmla="*/ 19 h 23"/>
                  <a:gd name="T46" fmla="*/ 27 w 226"/>
                  <a:gd name="T47" fmla="*/ 17 h 23"/>
                  <a:gd name="T48" fmla="*/ 22 w 226"/>
                  <a:gd name="T49" fmla="*/ 17 h 23"/>
                  <a:gd name="T50" fmla="*/ 18 w 226"/>
                  <a:gd name="T51" fmla="*/ 16 h 23"/>
                  <a:gd name="T52" fmla="*/ 15 w 226"/>
                  <a:gd name="T53" fmla="*/ 15 h 23"/>
                  <a:gd name="T54" fmla="*/ 6 w 226"/>
                  <a:gd name="T55" fmla="*/ 12 h 23"/>
                  <a:gd name="T56" fmla="*/ 1 w 226"/>
                  <a:gd name="T57" fmla="*/ 9 h 23"/>
                  <a:gd name="T58" fmla="*/ 0 w 226"/>
                  <a:gd name="T59" fmla="*/ 6 h 23"/>
                  <a:gd name="T60" fmla="*/ 0 w 226"/>
                  <a:gd name="T61" fmla="*/ 0 h 23"/>
                  <a:gd name="T62" fmla="*/ 3 w 226"/>
                  <a:gd name="T63" fmla="*/ 3 h 23"/>
                  <a:gd name="T64" fmla="*/ 9 w 226"/>
                  <a:gd name="T65" fmla="*/ 5 h 23"/>
                  <a:gd name="T66" fmla="*/ 15 w 226"/>
                  <a:gd name="T67" fmla="*/ 6 h 23"/>
                  <a:gd name="T68" fmla="*/ 18 w 226"/>
                  <a:gd name="T69" fmla="*/ 7 h 23"/>
                  <a:gd name="T70" fmla="*/ 22 w 226"/>
                  <a:gd name="T71" fmla="*/ 8 h 23"/>
                  <a:gd name="T72" fmla="*/ 28 w 226"/>
                  <a:gd name="T73" fmla="*/ 9 h 23"/>
                  <a:gd name="T74" fmla="*/ 36 w 226"/>
                  <a:gd name="T75" fmla="*/ 10 h 23"/>
                  <a:gd name="T76" fmla="*/ 44 w 226"/>
                  <a:gd name="T77" fmla="*/ 11 h 23"/>
                  <a:gd name="T78" fmla="*/ 53 w 226"/>
                  <a:gd name="T79" fmla="*/ 12 h 23"/>
                  <a:gd name="T80" fmla="*/ 63 w 226"/>
                  <a:gd name="T81" fmla="*/ 13 h 23"/>
                  <a:gd name="T82" fmla="*/ 72 w 226"/>
                  <a:gd name="T83" fmla="*/ 13 h 23"/>
                  <a:gd name="T84" fmla="*/ 80 w 226"/>
                  <a:gd name="T85" fmla="*/ 14 h 23"/>
                  <a:gd name="T86" fmla="*/ 88 w 226"/>
                  <a:gd name="T87" fmla="*/ 14 h 23"/>
                  <a:gd name="T88" fmla="*/ 97 w 226"/>
                  <a:gd name="T89" fmla="*/ 14 h 23"/>
                  <a:gd name="T90" fmla="*/ 105 w 226"/>
                  <a:gd name="T91" fmla="*/ 14 h 23"/>
                  <a:gd name="T92" fmla="*/ 114 w 226"/>
                  <a:gd name="T93" fmla="*/ 14 h 23"/>
                  <a:gd name="T94" fmla="*/ 120 w 226"/>
                  <a:gd name="T95" fmla="*/ 14 h 23"/>
                  <a:gd name="T96" fmla="*/ 126 w 226"/>
                  <a:gd name="T97" fmla="*/ 14 h 23"/>
                  <a:gd name="T98" fmla="*/ 132 w 226"/>
                  <a:gd name="T99" fmla="*/ 14 h 23"/>
                  <a:gd name="T100" fmla="*/ 137 w 226"/>
                  <a:gd name="T101" fmla="*/ 14 h 23"/>
                  <a:gd name="T102" fmla="*/ 143 w 226"/>
                  <a:gd name="T103" fmla="*/ 14 h 23"/>
                  <a:gd name="T104" fmla="*/ 158 w 226"/>
                  <a:gd name="T105" fmla="*/ 13 h 23"/>
                  <a:gd name="T106" fmla="*/ 175 w 226"/>
                  <a:gd name="T107" fmla="*/ 12 h 23"/>
                  <a:gd name="T108" fmla="*/ 191 w 226"/>
                  <a:gd name="T109" fmla="*/ 10 h 23"/>
                  <a:gd name="T110" fmla="*/ 204 w 226"/>
                  <a:gd name="T111" fmla="*/ 8 h 23"/>
                  <a:gd name="T112" fmla="*/ 214 w 226"/>
                  <a:gd name="T113" fmla="*/ 6 h 23"/>
                  <a:gd name="T114" fmla="*/ 220 w 226"/>
                  <a:gd name="T115" fmla="*/ 3 h 23"/>
                  <a:gd name="T116" fmla="*/ 223 w 226"/>
                  <a:gd name="T117" fmla="*/ 2 h 23"/>
                  <a:gd name="T118" fmla="*/ 226 w 226"/>
                  <a:gd name="T119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6" h="23">
                    <a:moveTo>
                      <a:pt x="226" y="8"/>
                    </a:moveTo>
                    <a:lnTo>
                      <a:pt x="225" y="9"/>
                    </a:lnTo>
                    <a:lnTo>
                      <a:pt x="223" y="10"/>
                    </a:lnTo>
                    <a:lnTo>
                      <a:pt x="221" y="12"/>
                    </a:lnTo>
                    <a:lnTo>
                      <a:pt x="219" y="13"/>
                    </a:lnTo>
                    <a:lnTo>
                      <a:pt x="217" y="14"/>
                    </a:lnTo>
                    <a:lnTo>
                      <a:pt x="214" y="15"/>
                    </a:lnTo>
                    <a:lnTo>
                      <a:pt x="211" y="15"/>
                    </a:lnTo>
                    <a:lnTo>
                      <a:pt x="209" y="16"/>
                    </a:lnTo>
                    <a:lnTo>
                      <a:pt x="206" y="17"/>
                    </a:lnTo>
                    <a:lnTo>
                      <a:pt x="203" y="17"/>
                    </a:lnTo>
                    <a:lnTo>
                      <a:pt x="200" y="18"/>
                    </a:lnTo>
                    <a:lnTo>
                      <a:pt x="196" y="18"/>
                    </a:lnTo>
                    <a:lnTo>
                      <a:pt x="193" y="19"/>
                    </a:lnTo>
                    <a:lnTo>
                      <a:pt x="189" y="19"/>
                    </a:lnTo>
                    <a:lnTo>
                      <a:pt x="185" y="20"/>
                    </a:lnTo>
                    <a:lnTo>
                      <a:pt x="181" y="20"/>
                    </a:lnTo>
                    <a:lnTo>
                      <a:pt x="177" y="20"/>
                    </a:lnTo>
                    <a:lnTo>
                      <a:pt x="173" y="21"/>
                    </a:lnTo>
                    <a:lnTo>
                      <a:pt x="169" y="21"/>
                    </a:lnTo>
                    <a:lnTo>
                      <a:pt x="164" y="21"/>
                    </a:lnTo>
                    <a:lnTo>
                      <a:pt x="160" y="22"/>
                    </a:lnTo>
                    <a:lnTo>
                      <a:pt x="155" y="22"/>
                    </a:lnTo>
                    <a:lnTo>
                      <a:pt x="150" y="22"/>
                    </a:lnTo>
                    <a:lnTo>
                      <a:pt x="145" y="22"/>
                    </a:lnTo>
                    <a:lnTo>
                      <a:pt x="143" y="23"/>
                    </a:lnTo>
                    <a:lnTo>
                      <a:pt x="141" y="23"/>
                    </a:lnTo>
                    <a:lnTo>
                      <a:pt x="139" y="23"/>
                    </a:lnTo>
                    <a:lnTo>
                      <a:pt x="137" y="23"/>
                    </a:lnTo>
                    <a:lnTo>
                      <a:pt x="135" y="23"/>
                    </a:lnTo>
                    <a:lnTo>
                      <a:pt x="133" y="23"/>
                    </a:lnTo>
                    <a:lnTo>
                      <a:pt x="131" y="23"/>
                    </a:lnTo>
                    <a:lnTo>
                      <a:pt x="130" y="23"/>
                    </a:lnTo>
                    <a:lnTo>
                      <a:pt x="128" y="23"/>
                    </a:lnTo>
                    <a:lnTo>
                      <a:pt x="126" y="23"/>
                    </a:lnTo>
                    <a:lnTo>
                      <a:pt x="124" y="23"/>
                    </a:lnTo>
                    <a:lnTo>
                      <a:pt x="122" y="23"/>
                    </a:lnTo>
                    <a:lnTo>
                      <a:pt x="120" y="23"/>
                    </a:lnTo>
                    <a:lnTo>
                      <a:pt x="118" y="23"/>
                    </a:lnTo>
                    <a:lnTo>
                      <a:pt x="116" y="23"/>
                    </a:lnTo>
                    <a:lnTo>
                      <a:pt x="114" y="23"/>
                    </a:lnTo>
                    <a:lnTo>
                      <a:pt x="111" y="23"/>
                    </a:lnTo>
                    <a:lnTo>
                      <a:pt x="108" y="23"/>
                    </a:lnTo>
                    <a:lnTo>
                      <a:pt x="105" y="23"/>
                    </a:lnTo>
                    <a:lnTo>
                      <a:pt x="102" y="23"/>
                    </a:lnTo>
                    <a:lnTo>
                      <a:pt x="100" y="23"/>
                    </a:lnTo>
                    <a:lnTo>
                      <a:pt x="97" y="23"/>
                    </a:lnTo>
                    <a:lnTo>
                      <a:pt x="94" y="23"/>
                    </a:lnTo>
                    <a:lnTo>
                      <a:pt x="91" y="23"/>
                    </a:lnTo>
                    <a:lnTo>
                      <a:pt x="89" y="23"/>
                    </a:lnTo>
                    <a:lnTo>
                      <a:pt x="86" y="23"/>
                    </a:lnTo>
                    <a:lnTo>
                      <a:pt x="83" y="22"/>
                    </a:lnTo>
                    <a:lnTo>
                      <a:pt x="81" y="22"/>
                    </a:lnTo>
                    <a:lnTo>
                      <a:pt x="78" y="22"/>
                    </a:lnTo>
                    <a:lnTo>
                      <a:pt x="76" y="22"/>
                    </a:lnTo>
                    <a:lnTo>
                      <a:pt x="73" y="22"/>
                    </a:lnTo>
                    <a:lnTo>
                      <a:pt x="70" y="22"/>
                    </a:lnTo>
                    <a:lnTo>
                      <a:pt x="67" y="22"/>
                    </a:lnTo>
                    <a:lnTo>
                      <a:pt x="64" y="21"/>
                    </a:lnTo>
                    <a:lnTo>
                      <a:pt x="60" y="21"/>
                    </a:lnTo>
                    <a:lnTo>
                      <a:pt x="57" y="21"/>
                    </a:lnTo>
                    <a:lnTo>
                      <a:pt x="54" y="21"/>
                    </a:lnTo>
                    <a:lnTo>
                      <a:pt x="51" y="20"/>
                    </a:lnTo>
                    <a:lnTo>
                      <a:pt x="48" y="20"/>
                    </a:lnTo>
                    <a:lnTo>
                      <a:pt x="45" y="20"/>
                    </a:lnTo>
                    <a:lnTo>
                      <a:pt x="42" y="20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4" y="19"/>
                    </a:lnTo>
                    <a:lnTo>
                      <a:pt x="32" y="18"/>
                    </a:lnTo>
                    <a:lnTo>
                      <a:pt x="29" y="18"/>
                    </a:lnTo>
                    <a:lnTo>
                      <a:pt x="27" y="17"/>
                    </a:lnTo>
                    <a:lnTo>
                      <a:pt x="24" y="17"/>
                    </a:lnTo>
                    <a:lnTo>
                      <a:pt x="23" y="17"/>
                    </a:lnTo>
                    <a:lnTo>
                      <a:pt x="22" y="17"/>
                    </a:lnTo>
                    <a:lnTo>
                      <a:pt x="20" y="16"/>
                    </a:lnTo>
                    <a:lnTo>
                      <a:pt x="19" y="16"/>
                    </a:lnTo>
                    <a:lnTo>
                      <a:pt x="18" y="16"/>
                    </a:lnTo>
                    <a:lnTo>
                      <a:pt x="17" y="15"/>
                    </a:lnTo>
                    <a:lnTo>
                      <a:pt x="16" y="15"/>
                    </a:lnTo>
                    <a:lnTo>
                      <a:pt x="15" y="15"/>
                    </a:lnTo>
                    <a:lnTo>
                      <a:pt x="11" y="14"/>
                    </a:lnTo>
                    <a:lnTo>
                      <a:pt x="9" y="13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3" y="10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7" y="4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16" y="7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1" y="8"/>
                    </a:lnTo>
                    <a:lnTo>
                      <a:pt x="22" y="8"/>
                    </a:lnTo>
                    <a:lnTo>
                      <a:pt x="23" y="8"/>
                    </a:lnTo>
                    <a:lnTo>
                      <a:pt x="26" y="9"/>
                    </a:lnTo>
                    <a:lnTo>
                      <a:pt x="28" y="9"/>
                    </a:lnTo>
                    <a:lnTo>
                      <a:pt x="31" y="9"/>
                    </a:lnTo>
                    <a:lnTo>
                      <a:pt x="33" y="10"/>
                    </a:lnTo>
                    <a:lnTo>
                      <a:pt x="36" y="10"/>
                    </a:lnTo>
                    <a:lnTo>
                      <a:pt x="39" y="10"/>
                    </a:lnTo>
                    <a:lnTo>
                      <a:pt x="41" y="11"/>
                    </a:lnTo>
                    <a:lnTo>
                      <a:pt x="44" y="11"/>
                    </a:lnTo>
                    <a:lnTo>
                      <a:pt x="47" y="11"/>
                    </a:lnTo>
                    <a:lnTo>
                      <a:pt x="50" y="12"/>
                    </a:lnTo>
                    <a:lnTo>
                      <a:pt x="53" y="12"/>
                    </a:lnTo>
                    <a:lnTo>
                      <a:pt x="57" y="12"/>
                    </a:lnTo>
                    <a:lnTo>
                      <a:pt x="60" y="12"/>
                    </a:lnTo>
                    <a:lnTo>
                      <a:pt x="63" y="13"/>
                    </a:lnTo>
                    <a:lnTo>
                      <a:pt x="67" y="13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80" y="14"/>
                    </a:lnTo>
                    <a:lnTo>
                      <a:pt x="83" y="14"/>
                    </a:lnTo>
                    <a:lnTo>
                      <a:pt x="86" y="14"/>
                    </a:lnTo>
                    <a:lnTo>
                      <a:pt x="88" y="14"/>
                    </a:lnTo>
                    <a:lnTo>
                      <a:pt x="91" y="14"/>
                    </a:lnTo>
                    <a:lnTo>
                      <a:pt x="94" y="14"/>
                    </a:lnTo>
                    <a:lnTo>
                      <a:pt x="97" y="14"/>
                    </a:lnTo>
                    <a:lnTo>
                      <a:pt x="99" y="14"/>
                    </a:lnTo>
                    <a:lnTo>
                      <a:pt x="102" y="14"/>
                    </a:lnTo>
                    <a:lnTo>
                      <a:pt x="105" y="14"/>
                    </a:lnTo>
                    <a:lnTo>
                      <a:pt x="108" y="14"/>
                    </a:lnTo>
                    <a:lnTo>
                      <a:pt x="111" y="14"/>
                    </a:lnTo>
                    <a:lnTo>
                      <a:pt x="114" y="14"/>
                    </a:lnTo>
                    <a:lnTo>
                      <a:pt x="116" y="14"/>
                    </a:lnTo>
                    <a:lnTo>
                      <a:pt x="118" y="14"/>
                    </a:lnTo>
                    <a:lnTo>
                      <a:pt x="120" y="14"/>
                    </a:lnTo>
                    <a:lnTo>
                      <a:pt x="122" y="14"/>
                    </a:lnTo>
                    <a:lnTo>
                      <a:pt x="124" y="14"/>
                    </a:lnTo>
                    <a:lnTo>
                      <a:pt x="126" y="14"/>
                    </a:lnTo>
                    <a:lnTo>
                      <a:pt x="128" y="14"/>
                    </a:lnTo>
                    <a:lnTo>
                      <a:pt x="130" y="14"/>
                    </a:lnTo>
                    <a:lnTo>
                      <a:pt x="132" y="14"/>
                    </a:lnTo>
                    <a:lnTo>
                      <a:pt x="134" y="14"/>
                    </a:lnTo>
                    <a:lnTo>
                      <a:pt x="135" y="14"/>
                    </a:lnTo>
                    <a:lnTo>
                      <a:pt x="137" y="14"/>
                    </a:lnTo>
                    <a:lnTo>
                      <a:pt x="139" y="14"/>
                    </a:lnTo>
                    <a:lnTo>
                      <a:pt x="141" y="14"/>
                    </a:lnTo>
                    <a:lnTo>
                      <a:pt x="143" y="14"/>
                    </a:lnTo>
                    <a:lnTo>
                      <a:pt x="145" y="14"/>
                    </a:lnTo>
                    <a:lnTo>
                      <a:pt x="152" y="13"/>
                    </a:lnTo>
                    <a:lnTo>
                      <a:pt x="158" y="13"/>
                    </a:lnTo>
                    <a:lnTo>
                      <a:pt x="164" y="13"/>
                    </a:lnTo>
                    <a:lnTo>
                      <a:pt x="170" y="12"/>
                    </a:lnTo>
                    <a:lnTo>
                      <a:pt x="175" y="12"/>
                    </a:lnTo>
                    <a:lnTo>
                      <a:pt x="181" y="11"/>
                    </a:lnTo>
                    <a:lnTo>
                      <a:pt x="186" y="11"/>
                    </a:lnTo>
                    <a:lnTo>
                      <a:pt x="191" y="10"/>
                    </a:lnTo>
                    <a:lnTo>
                      <a:pt x="195" y="9"/>
                    </a:lnTo>
                    <a:lnTo>
                      <a:pt x="200" y="9"/>
                    </a:lnTo>
                    <a:lnTo>
                      <a:pt x="204" y="8"/>
                    </a:lnTo>
                    <a:lnTo>
                      <a:pt x="207" y="7"/>
                    </a:lnTo>
                    <a:lnTo>
                      <a:pt x="211" y="6"/>
                    </a:lnTo>
                    <a:lnTo>
                      <a:pt x="214" y="6"/>
                    </a:lnTo>
                    <a:lnTo>
                      <a:pt x="217" y="5"/>
                    </a:lnTo>
                    <a:lnTo>
                      <a:pt x="219" y="4"/>
                    </a:lnTo>
                    <a:lnTo>
                      <a:pt x="220" y="3"/>
                    </a:lnTo>
                    <a:lnTo>
                      <a:pt x="221" y="3"/>
                    </a:lnTo>
                    <a:lnTo>
                      <a:pt x="222" y="2"/>
                    </a:lnTo>
                    <a:lnTo>
                      <a:pt x="223" y="2"/>
                    </a:lnTo>
                    <a:lnTo>
                      <a:pt x="224" y="1"/>
                    </a:lnTo>
                    <a:lnTo>
                      <a:pt x="225" y="1"/>
                    </a:lnTo>
                    <a:lnTo>
                      <a:pt x="226" y="1"/>
                    </a:lnTo>
                    <a:lnTo>
                      <a:pt x="226" y="0"/>
                    </a:lnTo>
                    <a:lnTo>
                      <a:pt x="226" y="8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52" name="Freeform 261"/>
              <p:cNvSpPr>
                <a:spLocks/>
              </p:cNvSpPr>
              <p:nvPr/>
            </p:nvSpPr>
            <p:spPr bwMode="auto">
              <a:xfrm>
                <a:off x="974" y="2758"/>
                <a:ext cx="48" cy="15"/>
              </a:xfrm>
              <a:custGeom>
                <a:avLst/>
                <a:gdLst>
                  <a:gd name="T0" fmla="*/ 25 w 48"/>
                  <a:gd name="T1" fmla="*/ 0 h 15"/>
                  <a:gd name="T2" fmla="*/ 48 w 48"/>
                  <a:gd name="T3" fmla="*/ 11 h 15"/>
                  <a:gd name="T4" fmla="*/ 12 w 48"/>
                  <a:gd name="T5" fmla="*/ 15 h 15"/>
                  <a:gd name="T6" fmla="*/ 0 w 48"/>
                  <a:gd name="T7" fmla="*/ 1 h 15"/>
                  <a:gd name="T8" fmla="*/ 25 w 4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25" y="0"/>
                    </a:moveTo>
                    <a:lnTo>
                      <a:pt x="48" y="11"/>
                    </a:lnTo>
                    <a:lnTo>
                      <a:pt x="12" y="15"/>
                    </a:lnTo>
                    <a:lnTo>
                      <a:pt x="0" y="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53" name="Freeform 262"/>
              <p:cNvSpPr>
                <a:spLocks/>
              </p:cNvSpPr>
              <p:nvPr/>
            </p:nvSpPr>
            <p:spPr bwMode="auto">
              <a:xfrm>
                <a:off x="978" y="2759"/>
                <a:ext cx="38" cy="12"/>
              </a:xfrm>
              <a:custGeom>
                <a:avLst/>
                <a:gdLst>
                  <a:gd name="T0" fmla="*/ 21 w 38"/>
                  <a:gd name="T1" fmla="*/ 0 h 12"/>
                  <a:gd name="T2" fmla="*/ 38 w 38"/>
                  <a:gd name="T3" fmla="*/ 9 h 12"/>
                  <a:gd name="T4" fmla="*/ 10 w 38"/>
                  <a:gd name="T5" fmla="*/ 12 h 12"/>
                  <a:gd name="T6" fmla="*/ 0 w 38"/>
                  <a:gd name="T7" fmla="*/ 2 h 12"/>
                  <a:gd name="T8" fmla="*/ 21 w 38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2">
                    <a:moveTo>
                      <a:pt x="21" y="0"/>
                    </a:moveTo>
                    <a:lnTo>
                      <a:pt x="38" y="9"/>
                    </a:lnTo>
                    <a:lnTo>
                      <a:pt x="10" y="12"/>
                    </a:lnTo>
                    <a:lnTo>
                      <a:pt x="0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54" name="Freeform 263"/>
              <p:cNvSpPr>
                <a:spLocks/>
              </p:cNvSpPr>
              <p:nvPr/>
            </p:nvSpPr>
            <p:spPr bwMode="auto">
              <a:xfrm>
                <a:off x="957" y="2673"/>
                <a:ext cx="8" cy="14"/>
              </a:xfrm>
              <a:custGeom>
                <a:avLst/>
                <a:gdLst>
                  <a:gd name="T0" fmla="*/ 1 w 8"/>
                  <a:gd name="T1" fmla="*/ 14 h 14"/>
                  <a:gd name="T2" fmla="*/ 0 w 8"/>
                  <a:gd name="T3" fmla="*/ 13 h 14"/>
                  <a:gd name="T4" fmla="*/ 0 w 8"/>
                  <a:gd name="T5" fmla="*/ 11 h 14"/>
                  <a:gd name="T6" fmla="*/ 0 w 8"/>
                  <a:gd name="T7" fmla="*/ 8 h 14"/>
                  <a:gd name="T8" fmla="*/ 1 w 8"/>
                  <a:gd name="T9" fmla="*/ 6 h 14"/>
                  <a:gd name="T10" fmla="*/ 1 w 8"/>
                  <a:gd name="T11" fmla="*/ 4 h 14"/>
                  <a:gd name="T12" fmla="*/ 2 w 8"/>
                  <a:gd name="T13" fmla="*/ 3 h 14"/>
                  <a:gd name="T14" fmla="*/ 3 w 8"/>
                  <a:gd name="T15" fmla="*/ 2 h 14"/>
                  <a:gd name="T16" fmla="*/ 4 w 8"/>
                  <a:gd name="T17" fmla="*/ 1 h 14"/>
                  <a:gd name="T18" fmla="*/ 4 w 8"/>
                  <a:gd name="T19" fmla="*/ 1 h 14"/>
                  <a:gd name="T20" fmla="*/ 5 w 8"/>
                  <a:gd name="T21" fmla="*/ 0 h 14"/>
                  <a:gd name="T22" fmla="*/ 6 w 8"/>
                  <a:gd name="T23" fmla="*/ 0 h 14"/>
                  <a:gd name="T24" fmla="*/ 7 w 8"/>
                  <a:gd name="T25" fmla="*/ 0 h 14"/>
                  <a:gd name="T26" fmla="*/ 8 w 8"/>
                  <a:gd name="T27" fmla="*/ 1 h 14"/>
                  <a:gd name="T28" fmla="*/ 8 w 8"/>
                  <a:gd name="T29" fmla="*/ 3 h 14"/>
                  <a:gd name="T30" fmla="*/ 8 w 8"/>
                  <a:gd name="T31" fmla="*/ 6 h 14"/>
                  <a:gd name="T32" fmla="*/ 7 w 8"/>
                  <a:gd name="T33" fmla="*/ 8 h 14"/>
                  <a:gd name="T34" fmla="*/ 7 w 8"/>
                  <a:gd name="T35" fmla="*/ 10 h 14"/>
                  <a:gd name="T36" fmla="*/ 6 w 8"/>
                  <a:gd name="T37" fmla="*/ 11 h 14"/>
                  <a:gd name="T38" fmla="*/ 5 w 8"/>
                  <a:gd name="T39" fmla="*/ 12 h 14"/>
                  <a:gd name="T40" fmla="*/ 4 w 8"/>
                  <a:gd name="T41" fmla="*/ 13 h 14"/>
                  <a:gd name="T42" fmla="*/ 4 w 8"/>
                  <a:gd name="T43" fmla="*/ 13 h 14"/>
                  <a:gd name="T44" fmla="*/ 3 w 8"/>
                  <a:gd name="T45" fmla="*/ 14 h 14"/>
                  <a:gd name="T46" fmla="*/ 2 w 8"/>
                  <a:gd name="T47" fmla="*/ 14 h 14"/>
                  <a:gd name="T48" fmla="*/ 1 w 8"/>
                  <a:gd name="T4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4">
                    <a:moveTo>
                      <a:pt x="1" y="14"/>
                    </a:moveTo>
                    <a:lnTo>
                      <a:pt x="0" y="13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7" y="10"/>
                    </a:lnTo>
                    <a:lnTo>
                      <a:pt x="6" y="11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55" name="Freeform 264"/>
              <p:cNvSpPr>
                <a:spLocks/>
              </p:cNvSpPr>
              <p:nvPr/>
            </p:nvSpPr>
            <p:spPr bwMode="auto">
              <a:xfrm>
                <a:off x="963" y="2703"/>
                <a:ext cx="24" cy="22"/>
              </a:xfrm>
              <a:custGeom>
                <a:avLst/>
                <a:gdLst>
                  <a:gd name="T0" fmla="*/ 0 w 24"/>
                  <a:gd name="T1" fmla="*/ 22 h 22"/>
                  <a:gd name="T2" fmla="*/ 0 w 24"/>
                  <a:gd name="T3" fmla="*/ 0 h 22"/>
                  <a:gd name="T4" fmla="*/ 24 w 24"/>
                  <a:gd name="T5" fmla="*/ 6 h 22"/>
                  <a:gd name="T6" fmla="*/ 24 w 24"/>
                  <a:gd name="T7" fmla="*/ 22 h 22"/>
                  <a:gd name="T8" fmla="*/ 0 w 24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2">
                    <a:moveTo>
                      <a:pt x="0" y="22"/>
                    </a:moveTo>
                    <a:lnTo>
                      <a:pt x="0" y="0"/>
                    </a:lnTo>
                    <a:lnTo>
                      <a:pt x="24" y="6"/>
                    </a:lnTo>
                    <a:lnTo>
                      <a:pt x="24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56" name="Rectangle 265"/>
              <p:cNvSpPr>
                <a:spLocks noChangeArrowheads="1"/>
              </p:cNvSpPr>
              <p:nvPr/>
            </p:nvSpPr>
            <p:spPr bwMode="auto">
              <a:xfrm>
                <a:off x="966" y="2707"/>
                <a:ext cx="19" cy="1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57" name="Freeform 266"/>
              <p:cNvSpPr>
                <a:spLocks/>
              </p:cNvSpPr>
              <p:nvPr/>
            </p:nvSpPr>
            <p:spPr bwMode="auto">
              <a:xfrm>
                <a:off x="953" y="2670"/>
                <a:ext cx="49" cy="45"/>
              </a:xfrm>
              <a:custGeom>
                <a:avLst/>
                <a:gdLst>
                  <a:gd name="T0" fmla="*/ 8 w 49"/>
                  <a:gd name="T1" fmla="*/ 12 h 45"/>
                  <a:gd name="T2" fmla="*/ 8 w 49"/>
                  <a:gd name="T3" fmla="*/ 12 h 45"/>
                  <a:gd name="T4" fmla="*/ 9 w 49"/>
                  <a:gd name="T5" fmla="*/ 11 h 45"/>
                  <a:gd name="T6" fmla="*/ 11 w 49"/>
                  <a:gd name="T7" fmla="*/ 8 h 45"/>
                  <a:gd name="T8" fmla="*/ 13 w 49"/>
                  <a:gd name="T9" fmla="*/ 6 h 45"/>
                  <a:gd name="T10" fmla="*/ 15 w 49"/>
                  <a:gd name="T11" fmla="*/ 4 h 45"/>
                  <a:gd name="T12" fmla="*/ 18 w 49"/>
                  <a:gd name="T13" fmla="*/ 2 h 45"/>
                  <a:gd name="T14" fmla="*/ 21 w 49"/>
                  <a:gd name="T15" fmla="*/ 1 h 45"/>
                  <a:gd name="T16" fmla="*/ 24 w 49"/>
                  <a:gd name="T17" fmla="*/ 0 h 45"/>
                  <a:gd name="T18" fmla="*/ 28 w 49"/>
                  <a:gd name="T19" fmla="*/ 0 h 45"/>
                  <a:gd name="T20" fmla="*/ 31 w 49"/>
                  <a:gd name="T21" fmla="*/ 1 h 45"/>
                  <a:gd name="T22" fmla="*/ 36 w 49"/>
                  <a:gd name="T23" fmla="*/ 2 h 45"/>
                  <a:gd name="T24" fmla="*/ 39 w 49"/>
                  <a:gd name="T25" fmla="*/ 4 h 45"/>
                  <a:gd name="T26" fmla="*/ 43 w 49"/>
                  <a:gd name="T27" fmla="*/ 7 h 45"/>
                  <a:gd name="T28" fmla="*/ 46 w 49"/>
                  <a:gd name="T29" fmla="*/ 10 h 45"/>
                  <a:gd name="T30" fmla="*/ 48 w 49"/>
                  <a:gd name="T31" fmla="*/ 14 h 45"/>
                  <a:gd name="T32" fmla="*/ 49 w 49"/>
                  <a:gd name="T33" fmla="*/ 18 h 45"/>
                  <a:gd name="T34" fmla="*/ 49 w 49"/>
                  <a:gd name="T35" fmla="*/ 22 h 45"/>
                  <a:gd name="T36" fmla="*/ 49 w 49"/>
                  <a:gd name="T37" fmla="*/ 27 h 45"/>
                  <a:gd name="T38" fmla="*/ 48 w 49"/>
                  <a:gd name="T39" fmla="*/ 31 h 45"/>
                  <a:gd name="T40" fmla="*/ 46 w 49"/>
                  <a:gd name="T41" fmla="*/ 35 h 45"/>
                  <a:gd name="T42" fmla="*/ 43 w 49"/>
                  <a:gd name="T43" fmla="*/ 38 h 45"/>
                  <a:gd name="T44" fmla="*/ 40 w 49"/>
                  <a:gd name="T45" fmla="*/ 41 h 45"/>
                  <a:gd name="T46" fmla="*/ 36 w 49"/>
                  <a:gd name="T47" fmla="*/ 43 h 45"/>
                  <a:gd name="T48" fmla="*/ 32 w 49"/>
                  <a:gd name="T49" fmla="*/ 44 h 45"/>
                  <a:gd name="T50" fmla="*/ 28 w 49"/>
                  <a:gd name="T51" fmla="*/ 45 h 45"/>
                  <a:gd name="T52" fmla="*/ 24 w 49"/>
                  <a:gd name="T53" fmla="*/ 44 h 45"/>
                  <a:gd name="T54" fmla="*/ 21 w 49"/>
                  <a:gd name="T55" fmla="*/ 44 h 45"/>
                  <a:gd name="T56" fmla="*/ 18 w 49"/>
                  <a:gd name="T57" fmla="*/ 43 h 45"/>
                  <a:gd name="T58" fmla="*/ 15 w 49"/>
                  <a:gd name="T59" fmla="*/ 41 h 45"/>
                  <a:gd name="T60" fmla="*/ 13 w 49"/>
                  <a:gd name="T61" fmla="*/ 39 h 45"/>
                  <a:gd name="T62" fmla="*/ 11 w 49"/>
                  <a:gd name="T63" fmla="*/ 37 h 45"/>
                  <a:gd name="T64" fmla="*/ 9 w 49"/>
                  <a:gd name="T65" fmla="*/ 35 h 45"/>
                  <a:gd name="T66" fmla="*/ 7 w 49"/>
                  <a:gd name="T67" fmla="*/ 32 h 45"/>
                  <a:gd name="T68" fmla="*/ 7 w 49"/>
                  <a:gd name="T69" fmla="*/ 31 h 45"/>
                  <a:gd name="T70" fmla="*/ 6 w 49"/>
                  <a:gd name="T71" fmla="*/ 31 h 45"/>
                  <a:gd name="T72" fmla="*/ 5 w 49"/>
                  <a:gd name="T73" fmla="*/ 30 h 45"/>
                  <a:gd name="T74" fmla="*/ 2 w 49"/>
                  <a:gd name="T75" fmla="*/ 29 h 45"/>
                  <a:gd name="T76" fmla="*/ 1 w 49"/>
                  <a:gd name="T77" fmla="*/ 26 h 45"/>
                  <a:gd name="T78" fmla="*/ 0 w 49"/>
                  <a:gd name="T79" fmla="*/ 23 h 45"/>
                  <a:gd name="T80" fmla="*/ 0 w 49"/>
                  <a:gd name="T81" fmla="*/ 19 h 45"/>
                  <a:gd name="T82" fmla="*/ 1 w 49"/>
                  <a:gd name="T83" fmla="*/ 16 h 45"/>
                  <a:gd name="T84" fmla="*/ 4 w 49"/>
                  <a:gd name="T85" fmla="*/ 13 h 45"/>
                  <a:gd name="T86" fmla="*/ 6 w 49"/>
                  <a:gd name="T87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5">
                    <a:moveTo>
                      <a:pt x="8" y="12"/>
                    </a:move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5" y="4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31" y="1"/>
                    </a:lnTo>
                    <a:lnTo>
                      <a:pt x="34" y="1"/>
                    </a:lnTo>
                    <a:lnTo>
                      <a:pt x="36" y="2"/>
                    </a:lnTo>
                    <a:lnTo>
                      <a:pt x="38" y="3"/>
                    </a:lnTo>
                    <a:lnTo>
                      <a:pt x="39" y="4"/>
                    </a:lnTo>
                    <a:lnTo>
                      <a:pt x="41" y="5"/>
                    </a:lnTo>
                    <a:lnTo>
                      <a:pt x="43" y="7"/>
                    </a:lnTo>
                    <a:lnTo>
                      <a:pt x="44" y="8"/>
                    </a:lnTo>
                    <a:lnTo>
                      <a:pt x="46" y="10"/>
                    </a:lnTo>
                    <a:lnTo>
                      <a:pt x="47" y="12"/>
                    </a:lnTo>
                    <a:lnTo>
                      <a:pt x="48" y="14"/>
                    </a:lnTo>
                    <a:lnTo>
                      <a:pt x="48" y="16"/>
                    </a:lnTo>
                    <a:lnTo>
                      <a:pt x="49" y="18"/>
                    </a:lnTo>
                    <a:lnTo>
                      <a:pt x="49" y="20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7"/>
                    </a:lnTo>
                    <a:lnTo>
                      <a:pt x="49" y="29"/>
                    </a:lnTo>
                    <a:lnTo>
                      <a:pt x="48" y="31"/>
                    </a:lnTo>
                    <a:lnTo>
                      <a:pt x="47" y="33"/>
                    </a:lnTo>
                    <a:lnTo>
                      <a:pt x="46" y="35"/>
                    </a:lnTo>
                    <a:lnTo>
                      <a:pt x="45" y="36"/>
                    </a:lnTo>
                    <a:lnTo>
                      <a:pt x="43" y="38"/>
                    </a:lnTo>
                    <a:lnTo>
                      <a:pt x="42" y="39"/>
                    </a:lnTo>
                    <a:lnTo>
                      <a:pt x="40" y="41"/>
                    </a:lnTo>
                    <a:lnTo>
                      <a:pt x="38" y="42"/>
                    </a:lnTo>
                    <a:lnTo>
                      <a:pt x="36" y="43"/>
                    </a:lnTo>
                    <a:lnTo>
                      <a:pt x="34" y="43"/>
                    </a:lnTo>
                    <a:lnTo>
                      <a:pt x="32" y="44"/>
                    </a:lnTo>
                    <a:lnTo>
                      <a:pt x="30" y="44"/>
                    </a:lnTo>
                    <a:lnTo>
                      <a:pt x="28" y="45"/>
                    </a:lnTo>
                    <a:lnTo>
                      <a:pt x="26" y="44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1" y="44"/>
                    </a:lnTo>
                    <a:lnTo>
                      <a:pt x="19" y="43"/>
                    </a:lnTo>
                    <a:lnTo>
                      <a:pt x="18" y="43"/>
                    </a:lnTo>
                    <a:lnTo>
                      <a:pt x="17" y="42"/>
                    </a:lnTo>
                    <a:lnTo>
                      <a:pt x="15" y="41"/>
                    </a:lnTo>
                    <a:lnTo>
                      <a:pt x="14" y="40"/>
                    </a:lnTo>
                    <a:lnTo>
                      <a:pt x="13" y="39"/>
                    </a:lnTo>
                    <a:lnTo>
                      <a:pt x="12" y="38"/>
                    </a:lnTo>
                    <a:lnTo>
                      <a:pt x="11" y="37"/>
                    </a:lnTo>
                    <a:lnTo>
                      <a:pt x="10" y="36"/>
                    </a:lnTo>
                    <a:lnTo>
                      <a:pt x="9" y="35"/>
                    </a:lnTo>
                    <a:lnTo>
                      <a:pt x="8" y="33"/>
                    </a:lnTo>
                    <a:lnTo>
                      <a:pt x="7" y="32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5" y="30"/>
                    </a:lnTo>
                    <a:lnTo>
                      <a:pt x="4" y="30"/>
                    </a:lnTo>
                    <a:lnTo>
                      <a:pt x="2" y="29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2" y="14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58" name="Freeform 267"/>
              <p:cNvSpPr>
                <a:spLocks/>
              </p:cNvSpPr>
              <p:nvPr/>
            </p:nvSpPr>
            <p:spPr bwMode="auto">
              <a:xfrm>
                <a:off x="955" y="2674"/>
                <a:ext cx="44" cy="37"/>
              </a:xfrm>
              <a:custGeom>
                <a:avLst/>
                <a:gdLst>
                  <a:gd name="T0" fmla="*/ 6 w 44"/>
                  <a:gd name="T1" fmla="*/ 12 h 37"/>
                  <a:gd name="T2" fmla="*/ 7 w 44"/>
                  <a:gd name="T3" fmla="*/ 13 h 37"/>
                  <a:gd name="T4" fmla="*/ 8 w 44"/>
                  <a:gd name="T5" fmla="*/ 12 h 37"/>
                  <a:gd name="T6" fmla="*/ 9 w 44"/>
                  <a:gd name="T7" fmla="*/ 9 h 37"/>
                  <a:gd name="T8" fmla="*/ 11 w 44"/>
                  <a:gd name="T9" fmla="*/ 7 h 37"/>
                  <a:gd name="T10" fmla="*/ 13 w 44"/>
                  <a:gd name="T11" fmla="*/ 4 h 37"/>
                  <a:gd name="T12" fmla="*/ 16 w 44"/>
                  <a:gd name="T13" fmla="*/ 2 h 37"/>
                  <a:gd name="T14" fmla="*/ 19 w 44"/>
                  <a:gd name="T15" fmla="*/ 1 h 37"/>
                  <a:gd name="T16" fmla="*/ 22 w 44"/>
                  <a:gd name="T17" fmla="*/ 0 h 37"/>
                  <a:gd name="T18" fmla="*/ 25 w 44"/>
                  <a:gd name="T19" fmla="*/ 0 h 37"/>
                  <a:gd name="T20" fmla="*/ 31 w 44"/>
                  <a:gd name="T21" fmla="*/ 1 h 37"/>
                  <a:gd name="T22" fmla="*/ 37 w 44"/>
                  <a:gd name="T23" fmla="*/ 4 h 37"/>
                  <a:gd name="T24" fmla="*/ 42 w 44"/>
                  <a:gd name="T25" fmla="*/ 9 h 37"/>
                  <a:gd name="T26" fmla="*/ 44 w 44"/>
                  <a:gd name="T27" fmla="*/ 16 h 37"/>
                  <a:gd name="T28" fmla="*/ 44 w 44"/>
                  <a:gd name="T29" fmla="*/ 22 h 37"/>
                  <a:gd name="T30" fmla="*/ 43 w 44"/>
                  <a:gd name="T31" fmla="*/ 26 h 37"/>
                  <a:gd name="T32" fmla="*/ 41 w 44"/>
                  <a:gd name="T33" fmla="*/ 29 h 37"/>
                  <a:gd name="T34" fmla="*/ 39 w 44"/>
                  <a:gd name="T35" fmla="*/ 32 h 37"/>
                  <a:gd name="T36" fmla="*/ 36 w 44"/>
                  <a:gd name="T37" fmla="*/ 34 h 37"/>
                  <a:gd name="T38" fmla="*/ 33 w 44"/>
                  <a:gd name="T39" fmla="*/ 36 h 37"/>
                  <a:gd name="T40" fmla="*/ 30 w 44"/>
                  <a:gd name="T41" fmla="*/ 37 h 37"/>
                  <a:gd name="T42" fmla="*/ 26 w 44"/>
                  <a:gd name="T43" fmla="*/ 37 h 37"/>
                  <a:gd name="T44" fmla="*/ 21 w 44"/>
                  <a:gd name="T45" fmla="*/ 37 h 37"/>
                  <a:gd name="T46" fmla="*/ 15 w 44"/>
                  <a:gd name="T47" fmla="*/ 34 h 37"/>
                  <a:gd name="T48" fmla="*/ 11 w 44"/>
                  <a:gd name="T49" fmla="*/ 30 h 37"/>
                  <a:gd name="T50" fmla="*/ 8 w 44"/>
                  <a:gd name="T51" fmla="*/ 25 h 37"/>
                  <a:gd name="T52" fmla="*/ 6 w 44"/>
                  <a:gd name="T53" fmla="*/ 22 h 37"/>
                  <a:gd name="T54" fmla="*/ 5 w 44"/>
                  <a:gd name="T55" fmla="*/ 23 h 37"/>
                  <a:gd name="T56" fmla="*/ 3 w 44"/>
                  <a:gd name="T57" fmla="*/ 23 h 37"/>
                  <a:gd name="T58" fmla="*/ 2 w 44"/>
                  <a:gd name="T59" fmla="*/ 22 h 37"/>
                  <a:gd name="T60" fmla="*/ 1 w 44"/>
                  <a:gd name="T61" fmla="*/ 20 h 37"/>
                  <a:gd name="T62" fmla="*/ 0 w 44"/>
                  <a:gd name="T63" fmla="*/ 18 h 37"/>
                  <a:gd name="T64" fmla="*/ 1 w 44"/>
                  <a:gd name="T65" fmla="*/ 16 h 37"/>
                  <a:gd name="T66" fmla="*/ 1 w 44"/>
                  <a:gd name="T67" fmla="*/ 14 h 37"/>
                  <a:gd name="T68" fmla="*/ 3 w 44"/>
                  <a:gd name="T69" fmla="*/ 13 h 37"/>
                  <a:gd name="T70" fmla="*/ 4 w 44"/>
                  <a:gd name="T71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4" h="37">
                    <a:moveTo>
                      <a:pt x="5" y="12"/>
                    </a:moveTo>
                    <a:lnTo>
                      <a:pt x="6" y="12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5" y="3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31" y="1"/>
                    </a:lnTo>
                    <a:lnTo>
                      <a:pt x="34" y="2"/>
                    </a:lnTo>
                    <a:lnTo>
                      <a:pt x="37" y="4"/>
                    </a:lnTo>
                    <a:lnTo>
                      <a:pt x="40" y="6"/>
                    </a:lnTo>
                    <a:lnTo>
                      <a:pt x="42" y="9"/>
                    </a:lnTo>
                    <a:lnTo>
                      <a:pt x="43" y="13"/>
                    </a:lnTo>
                    <a:lnTo>
                      <a:pt x="44" y="16"/>
                    </a:lnTo>
                    <a:lnTo>
                      <a:pt x="44" y="20"/>
                    </a:lnTo>
                    <a:lnTo>
                      <a:pt x="44" y="22"/>
                    </a:lnTo>
                    <a:lnTo>
                      <a:pt x="43" y="24"/>
                    </a:lnTo>
                    <a:lnTo>
                      <a:pt x="43" y="26"/>
                    </a:lnTo>
                    <a:lnTo>
                      <a:pt x="42" y="27"/>
                    </a:lnTo>
                    <a:lnTo>
                      <a:pt x="41" y="29"/>
                    </a:lnTo>
                    <a:lnTo>
                      <a:pt x="40" y="30"/>
                    </a:lnTo>
                    <a:lnTo>
                      <a:pt x="39" y="32"/>
                    </a:lnTo>
                    <a:lnTo>
                      <a:pt x="37" y="33"/>
                    </a:lnTo>
                    <a:lnTo>
                      <a:pt x="36" y="34"/>
                    </a:lnTo>
                    <a:lnTo>
                      <a:pt x="35" y="35"/>
                    </a:lnTo>
                    <a:lnTo>
                      <a:pt x="33" y="36"/>
                    </a:lnTo>
                    <a:lnTo>
                      <a:pt x="31" y="36"/>
                    </a:lnTo>
                    <a:lnTo>
                      <a:pt x="30" y="37"/>
                    </a:lnTo>
                    <a:lnTo>
                      <a:pt x="28" y="37"/>
                    </a:lnTo>
                    <a:lnTo>
                      <a:pt x="26" y="37"/>
                    </a:lnTo>
                    <a:lnTo>
                      <a:pt x="24" y="37"/>
                    </a:lnTo>
                    <a:lnTo>
                      <a:pt x="21" y="37"/>
                    </a:lnTo>
                    <a:lnTo>
                      <a:pt x="18" y="35"/>
                    </a:lnTo>
                    <a:lnTo>
                      <a:pt x="15" y="34"/>
                    </a:lnTo>
                    <a:lnTo>
                      <a:pt x="13" y="32"/>
                    </a:lnTo>
                    <a:lnTo>
                      <a:pt x="11" y="30"/>
                    </a:lnTo>
                    <a:lnTo>
                      <a:pt x="9" y="28"/>
                    </a:lnTo>
                    <a:lnTo>
                      <a:pt x="8" y="25"/>
                    </a:lnTo>
                    <a:lnTo>
                      <a:pt x="7" y="22"/>
                    </a:lnTo>
                    <a:lnTo>
                      <a:pt x="6" y="22"/>
                    </a:lnTo>
                    <a:lnTo>
                      <a:pt x="6" y="23"/>
                    </a:lnTo>
                    <a:lnTo>
                      <a:pt x="5" y="23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2" y="22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59" name="Freeform 268"/>
              <p:cNvSpPr>
                <a:spLocks/>
              </p:cNvSpPr>
              <p:nvPr/>
            </p:nvSpPr>
            <p:spPr bwMode="auto">
              <a:xfrm>
                <a:off x="971" y="2699"/>
                <a:ext cx="17" cy="7"/>
              </a:xfrm>
              <a:custGeom>
                <a:avLst/>
                <a:gdLst>
                  <a:gd name="T0" fmla="*/ 17 w 17"/>
                  <a:gd name="T1" fmla="*/ 2 h 7"/>
                  <a:gd name="T2" fmla="*/ 17 w 17"/>
                  <a:gd name="T3" fmla="*/ 2 h 7"/>
                  <a:gd name="T4" fmla="*/ 17 w 17"/>
                  <a:gd name="T5" fmla="*/ 3 h 7"/>
                  <a:gd name="T6" fmla="*/ 17 w 17"/>
                  <a:gd name="T7" fmla="*/ 3 h 7"/>
                  <a:gd name="T8" fmla="*/ 16 w 17"/>
                  <a:gd name="T9" fmla="*/ 4 h 7"/>
                  <a:gd name="T10" fmla="*/ 16 w 17"/>
                  <a:gd name="T11" fmla="*/ 5 h 7"/>
                  <a:gd name="T12" fmla="*/ 15 w 17"/>
                  <a:gd name="T13" fmla="*/ 5 h 7"/>
                  <a:gd name="T14" fmla="*/ 15 w 17"/>
                  <a:gd name="T15" fmla="*/ 6 h 7"/>
                  <a:gd name="T16" fmla="*/ 14 w 17"/>
                  <a:gd name="T17" fmla="*/ 6 h 7"/>
                  <a:gd name="T18" fmla="*/ 13 w 17"/>
                  <a:gd name="T19" fmla="*/ 7 h 7"/>
                  <a:gd name="T20" fmla="*/ 11 w 17"/>
                  <a:gd name="T21" fmla="*/ 7 h 7"/>
                  <a:gd name="T22" fmla="*/ 10 w 17"/>
                  <a:gd name="T23" fmla="*/ 7 h 7"/>
                  <a:gd name="T24" fmla="*/ 9 w 17"/>
                  <a:gd name="T25" fmla="*/ 7 h 7"/>
                  <a:gd name="T26" fmla="*/ 8 w 17"/>
                  <a:gd name="T27" fmla="*/ 7 h 7"/>
                  <a:gd name="T28" fmla="*/ 7 w 17"/>
                  <a:gd name="T29" fmla="*/ 7 h 7"/>
                  <a:gd name="T30" fmla="*/ 7 w 17"/>
                  <a:gd name="T31" fmla="*/ 7 h 7"/>
                  <a:gd name="T32" fmla="*/ 7 w 17"/>
                  <a:gd name="T33" fmla="*/ 7 h 7"/>
                  <a:gd name="T34" fmla="*/ 0 w 17"/>
                  <a:gd name="T35" fmla="*/ 0 h 7"/>
                  <a:gd name="T36" fmla="*/ 17 w 17"/>
                  <a:gd name="T3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lnTo>
                      <a:pt x="17" y="2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6" y="4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0" y="0"/>
                    </a:ln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60" name="Freeform 269"/>
              <p:cNvSpPr>
                <a:spLocks/>
              </p:cNvSpPr>
              <p:nvPr/>
            </p:nvSpPr>
            <p:spPr bwMode="auto">
              <a:xfrm>
                <a:off x="975" y="2701"/>
                <a:ext cx="11" cy="3"/>
              </a:xfrm>
              <a:custGeom>
                <a:avLst/>
                <a:gdLst>
                  <a:gd name="T0" fmla="*/ 11 w 11"/>
                  <a:gd name="T1" fmla="*/ 1 h 3"/>
                  <a:gd name="T2" fmla="*/ 10 w 11"/>
                  <a:gd name="T3" fmla="*/ 3 h 3"/>
                  <a:gd name="T4" fmla="*/ 3 w 11"/>
                  <a:gd name="T5" fmla="*/ 2 h 3"/>
                  <a:gd name="T6" fmla="*/ 0 w 11"/>
                  <a:gd name="T7" fmla="*/ 0 h 3"/>
                  <a:gd name="T8" fmla="*/ 11 w 1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">
                    <a:moveTo>
                      <a:pt x="11" y="1"/>
                    </a:moveTo>
                    <a:lnTo>
                      <a:pt x="10" y="3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61" name="Freeform 270"/>
              <p:cNvSpPr>
                <a:spLocks/>
              </p:cNvSpPr>
              <p:nvPr/>
            </p:nvSpPr>
            <p:spPr bwMode="auto">
              <a:xfrm>
                <a:off x="961" y="2665"/>
                <a:ext cx="40" cy="12"/>
              </a:xfrm>
              <a:custGeom>
                <a:avLst/>
                <a:gdLst>
                  <a:gd name="T0" fmla="*/ 4 w 40"/>
                  <a:gd name="T1" fmla="*/ 3 h 12"/>
                  <a:gd name="T2" fmla="*/ 6 w 40"/>
                  <a:gd name="T3" fmla="*/ 2 h 12"/>
                  <a:gd name="T4" fmla="*/ 7 w 40"/>
                  <a:gd name="T5" fmla="*/ 2 h 12"/>
                  <a:gd name="T6" fmla="*/ 8 w 40"/>
                  <a:gd name="T7" fmla="*/ 2 h 12"/>
                  <a:gd name="T8" fmla="*/ 9 w 40"/>
                  <a:gd name="T9" fmla="*/ 2 h 12"/>
                  <a:gd name="T10" fmla="*/ 10 w 40"/>
                  <a:gd name="T11" fmla="*/ 1 h 12"/>
                  <a:gd name="T12" fmla="*/ 11 w 40"/>
                  <a:gd name="T13" fmla="*/ 0 h 12"/>
                  <a:gd name="T14" fmla="*/ 13 w 40"/>
                  <a:gd name="T15" fmla="*/ 0 h 12"/>
                  <a:gd name="T16" fmla="*/ 15 w 40"/>
                  <a:gd name="T17" fmla="*/ 0 h 12"/>
                  <a:gd name="T18" fmla="*/ 16 w 40"/>
                  <a:gd name="T19" fmla="*/ 0 h 12"/>
                  <a:gd name="T20" fmla="*/ 17 w 40"/>
                  <a:gd name="T21" fmla="*/ 0 h 12"/>
                  <a:gd name="T22" fmla="*/ 18 w 40"/>
                  <a:gd name="T23" fmla="*/ 0 h 12"/>
                  <a:gd name="T24" fmla="*/ 19 w 40"/>
                  <a:gd name="T25" fmla="*/ 0 h 12"/>
                  <a:gd name="T26" fmla="*/ 21 w 40"/>
                  <a:gd name="T27" fmla="*/ 0 h 12"/>
                  <a:gd name="T28" fmla="*/ 23 w 40"/>
                  <a:gd name="T29" fmla="*/ 0 h 12"/>
                  <a:gd name="T30" fmla="*/ 25 w 40"/>
                  <a:gd name="T31" fmla="*/ 0 h 12"/>
                  <a:gd name="T32" fmla="*/ 27 w 40"/>
                  <a:gd name="T33" fmla="*/ 1 h 12"/>
                  <a:gd name="T34" fmla="*/ 28 w 40"/>
                  <a:gd name="T35" fmla="*/ 2 h 12"/>
                  <a:gd name="T36" fmla="*/ 29 w 40"/>
                  <a:gd name="T37" fmla="*/ 3 h 12"/>
                  <a:gd name="T38" fmla="*/ 31 w 40"/>
                  <a:gd name="T39" fmla="*/ 3 h 12"/>
                  <a:gd name="T40" fmla="*/ 33 w 40"/>
                  <a:gd name="T41" fmla="*/ 3 h 12"/>
                  <a:gd name="T42" fmla="*/ 36 w 40"/>
                  <a:gd name="T43" fmla="*/ 4 h 12"/>
                  <a:gd name="T44" fmla="*/ 39 w 40"/>
                  <a:gd name="T45" fmla="*/ 6 h 12"/>
                  <a:gd name="T46" fmla="*/ 40 w 40"/>
                  <a:gd name="T47" fmla="*/ 7 h 12"/>
                  <a:gd name="T48" fmla="*/ 39 w 40"/>
                  <a:gd name="T49" fmla="*/ 9 h 12"/>
                  <a:gd name="T50" fmla="*/ 38 w 40"/>
                  <a:gd name="T51" fmla="*/ 11 h 12"/>
                  <a:gd name="T52" fmla="*/ 36 w 40"/>
                  <a:gd name="T53" fmla="*/ 12 h 12"/>
                  <a:gd name="T54" fmla="*/ 33 w 40"/>
                  <a:gd name="T55" fmla="*/ 12 h 12"/>
                  <a:gd name="T56" fmla="*/ 30 w 40"/>
                  <a:gd name="T57" fmla="*/ 12 h 12"/>
                  <a:gd name="T58" fmla="*/ 29 w 40"/>
                  <a:gd name="T59" fmla="*/ 12 h 12"/>
                  <a:gd name="T60" fmla="*/ 27 w 40"/>
                  <a:gd name="T61" fmla="*/ 12 h 12"/>
                  <a:gd name="T62" fmla="*/ 26 w 40"/>
                  <a:gd name="T63" fmla="*/ 11 h 12"/>
                  <a:gd name="T64" fmla="*/ 25 w 40"/>
                  <a:gd name="T65" fmla="*/ 11 h 12"/>
                  <a:gd name="T66" fmla="*/ 24 w 40"/>
                  <a:gd name="T67" fmla="*/ 11 h 12"/>
                  <a:gd name="T68" fmla="*/ 23 w 40"/>
                  <a:gd name="T69" fmla="*/ 11 h 12"/>
                  <a:gd name="T70" fmla="*/ 21 w 40"/>
                  <a:gd name="T71" fmla="*/ 11 h 12"/>
                  <a:gd name="T72" fmla="*/ 20 w 40"/>
                  <a:gd name="T73" fmla="*/ 11 h 12"/>
                  <a:gd name="T74" fmla="*/ 18 w 40"/>
                  <a:gd name="T75" fmla="*/ 11 h 12"/>
                  <a:gd name="T76" fmla="*/ 17 w 40"/>
                  <a:gd name="T77" fmla="*/ 10 h 12"/>
                  <a:gd name="T78" fmla="*/ 15 w 40"/>
                  <a:gd name="T79" fmla="*/ 10 h 12"/>
                  <a:gd name="T80" fmla="*/ 15 w 40"/>
                  <a:gd name="T81" fmla="*/ 9 h 12"/>
                  <a:gd name="T82" fmla="*/ 14 w 40"/>
                  <a:gd name="T83" fmla="*/ 9 h 12"/>
                  <a:gd name="T84" fmla="*/ 13 w 40"/>
                  <a:gd name="T85" fmla="*/ 9 h 12"/>
                  <a:gd name="T86" fmla="*/ 11 w 40"/>
                  <a:gd name="T87" fmla="*/ 9 h 12"/>
                  <a:gd name="T88" fmla="*/ 10 w 40"/>
                  <a:gd name="T89" fmla="*/ 9 h 12"/>
                  <a:gd name="T90" fmla="*/ 8 w 40"/>
                  <a:gd name="T91" fmla="*/ 10 h 12"/>
                  <a:gd name="T92" fmla="*/ 6 w 40"/>
                  <a:gd name="T93" fmla="*/ 11 h 12"/>
                  <a:gd name="T94" fmla="*/ 4 w 40"/>
                  <a:gd name="T95" fmla="*/ 11 h 12"/>
                  <a:gd name="T96" fmla="*/ 2 w 40"/>
                  <a:gd name="T97" fmla="*/ 11 h 12"/>
                  <a:gd name="T98" fmla="*/ 0 w 40"/>
                  <a:gd name="T99" fmla="*/ 10 h 12"/>
                  <a:gd name="T100" fmla="*/ 0 w 40"/>
                  <a:gd name="T101" fmla="*/ 8 h 12"/>
                  <a:gd name="T102" fmla="*/ 0 w 40"/>
                  <a:gd name="T103" fmla="*/ 7 h 12"/>
                  <a:gd name="T104" fmla="*/ 1 w 40"/>
                  <a:gd name="T105" fmla="*/ 5 h 12"/>
                  <a:gd name="T106" fmla="*/ 3 w 40"/>
                  <a:gd name="T10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0" h="12">
                    <a:moveTo>
                      <a:pt x="4" y="3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3" y="3"/>
                    </a:lnTo>
                    <a:lnTo>
                      <a:pt x="35" y="3"/>
                    </a:lnTo>
                    <a:lnTo>
                      <a:pt x="36" y="4"/>
                    </a:lnTo>
                    <a:lnTo>
                      <a:pt x="38" y="5"/>
                    </a:lnTo>
                    <a:lnTo>
                      <a:pt x="39" y="6"/>
                    </a:lnTo>
                    <a:lnTo>
                      <a:pt x="39" y="6"/>
                    </a:lnTo>
                    <a:lnTo>
                      <a:pt x="40" y="7"/>
                    </a:lnTo>
                    <a:lnTo>
                      <a:pt x="40" y="8"/>
                    </a:lnTo>
                    <a:lnTo>
                      <a:pt x="39" y="9"/>
                    </a:lnTo>
                    <a:lnTo>
                      <a:pt x="39" y="10"/>
                    </a:lnTo>
                    <a:lnTo>
                      <a:pt x="38" y="11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4" y="12"/>
                    </a:lnTo>
                    <a:lnTo>
                      <a:pt x="33" y="12"/>
                    </a:lnTo>
                    <a:lnTo>
                      <a:pt x="31" y="12"/>
                    </a:lnTo>
                    <a:lnTo>
                      <a:pt x="30" y="12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7" y="12"/>
                    </a:lnTo>
                    <a:lnTo>
                      <a:pt x="27" y="11"/>
                    </a:lnTo>
                    <a:lnTo>
                      <a:pt x="26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4" y="11"/>
                    </a:lnTo>
                    <a:lnTo>
                      <a:pt x="24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2" y="11"/>
                    </a:lnTo>
                    <a:lnTo>
                      <a:pt x="21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7" y="11"/>
                    </a:lnTo>
                    <a:lnTo>
                      <a:pt x="17" y="10"/>
                    </a:lnTo>
                    <a:lnTo>
                      <a:pt x="16" y="10"/>
                    </a:lnTo>
                    <a:lnTo>
                      <a:pt x="15" y="10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2" y="9"/>
                    </a:lnTo>
                    <a:lnTo>
                      <a:pt x="11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9" y="10"/>
                    </a:lnTo>
                    <a:lnTo>
                      <a:pt x="8" y="10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62" name="Freeform 271"/>
              <p:cNvSpPr>
                <a:spLocks/>
              </p:cNvSpPr>
              <p:nvPr/>
            </p:nvSpPr>
            <p:spPr bwMode="auto">
              <a:xfrm>
                <a:off x="997" y="2758"/>
                <a:ext cx="53" cy="16"/>
              </a:xfrm>
              <a:custGeom>
                <a:avLst/>
                <a:gdLst>
                  <a:gd name="T0" fmla="*/ 24 w 53"/>
                  <a:gd name="T1" fmla="*/ 0 h 16"/>
                  <a:gd name="T2" fmla="*/ 53 w 53"/>
                  <a:gd name="T3" fmla="*/ 10 h 16"/>
                  <a:gd name="T4" fmla="*/ 17 w 53"/>
                  <a:gd name="T5" fmla="*/ 16 h 16"/>
                  <a:gd name="T6" fmla="*/ 0 w 53"/>
                  <a:gd name="T7" fmla="*/ 3 h 16"/>
                  <a:gd name="T8" fmla="*/ 24 w 53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16">
                    <a:moveTo>
                      <a:pt x="24" y="0"/>
                    </a:moveTo>
                    <a:lnTo>
                      <a:pt x="53" y="10"/>
                    </a:lnTo>
                    <a:lnTo>
                      <a:pt x="17" y="16"/>
                    </a:lnTo>
                    <a:lnTo>
                      <a:pt x="0" y="3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63" name="Freeform 272"/>
              <p:cNvSpPr>
                <a:spLocks/>
              </p:cNvSpPr>
              <p:nvPr/>
            </p:nvSpPr>
            <p:spPr bwMode="auto">
              <a:xfrm>
                <a:off x="1002" y="2760"/>
                <a:ext cx="41" cy="12"/>
              </a:xfrm>
              <a:custGeom>
                <a:avLst/>
                <a:gdLst>
                  <a:gd name="T0" fmla="*/ 19 w 41"/>
                  <a:gd name="T1" fmla="*/ 0 h 12"/>
                  <a:gd name="T2" fmla="*/ 41 w 41"/>
                  <a:gd name="T3" fmla="*/ 8 h 12"/>
                  <a:gd name="T4" fmla="*/ 12 w 41"/>
                  <a:gd name="T5" fmla="*/ 12 h 12"/>
                  <a:gd name="T6" fmla="*/ 0 w 41"/>
                  <a:gd name="T7" fmla="*/ 3 h 12"/>
                  <a:gd name="T8" fmla="*/ 19 w 4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2">
                    <a:moveTo>
                      <a:pt x="19" y="0"/>
                    </a:moveTo>
                    <a:lnTo>
                      <a:pt x="41" y="8"/>
                    </a:lnTo>
                    <a:lnTo>
                      <a:pt x="12" y="12"/>
                    </a:lnTo>
                    <a:lnTo>
                      <a:pt x="0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64" name="Freeform 273"/>
              <p:cNvSpPr>
                <a:spLocks/>
              </p:cNvSpPr>
              <p:nvPr/>
            </p:nvSpPr>
            <p:spPr bwMode="auto">
              <a:xfrm>
                <a:off x="939" y="2715"/>
                <a:ext cx="86" cy="52"/>
              </a:xfrm>
              <a:custGeom>
                <a:avLst/>
                <a:gdLst>
                  <a:gd name="T0" fmla="*/ 7 w 86"/>
                  <a:gd name="T1" fmla="*/ 8 h 52"/>
                  <a:gd name="T2" fmla="*/ 9 w 86"/>
                  <a:gd name="T3" fmla="*/ 6 h 52"/>
                  <a:gd name="T4" fmla="*/ 12 w 86"/>
                  <a:gd name="T5" fmla="*/ 4 h 52"/>
                  <a:gd name="T6" fmla="*/ 15 w 86"/>
                  <a:gd name="T7" fmla="*/ 2 h 52"/>
                  <a:gd name="T8" fmla="*/ 16 w 86"/>
                  <a:gd name="T9" fmla="*/ 2 h 52"/>
                  <a:gd name="T10" fmla="*/ 18 w 86"/>
                  <a:gd name="T11" fmla="*/ 1 h 52"/>
                  <a:gd name="T12" fmla="*/ 21 w 86"/>
                  <a:gd name="T13" fmla="*/ 1 h 52"/>
                  <a:gd name="T14" fmla="*/ 23 w 86"/>
                  <a:gd name="T15" fmla="*/ 0 h 52"/>
                  <a:gd name="T16" fmla="*/ 23 w 86"/>
                  <a:gd name="T17" fmla="*/ 0 h 52"/>
                  <a:gd name="T18" fmla="*/ 25 w 86"/>
                  <a:gd name="T19" fmla="*/ 0 h 52"/>
                  <a:gd name="T20" fmla="*/ 29 w 86"/>
                  <a:gd name="T21" fmla="*/ 0 h 52"/>
                  <a:gd name="T22" fmla="*/ 33 w 86"/>
                  <a:gd name="T23" fmla="*/ 0 h 52"/>
                  <a:gd name="T24" fmla="*/ 37 w 86"/>
                  <a:gd name="T25" fmla="*/ 0 h 52"/>
                  <a:gd name="T26" fmla="*/ 42 w 86"/>
                  <a:gd name="T27" fmla="*/ 0 h 52"/>
                  <a:gd name="T28" fmla="*/ 45 w 86"/>
                  <a:gd name="T29" fmla="*/ 0 h 52"/>
                  <a:gd name="T30" fmla="*/ 47 w 86"/>
                  <a:gd name="T31" fmla="*/ 0 h 52"/>
                  <a:gd name="T32" fmla="*/ 48 w 86"/>
                  <a:gd name="T33" fmla="*/ 0 h 52"/>
                  <a:gd name="T34" fmla="*/ 50 w 86"/>
                  <a:gd name="T35" fmla="*/ 1 h 52"/>
                  <a:gd name="T36" fmla="*/ 53 w 86"/>
                  <a:gd name="T37" fmla="*/ 1 h 52"/>
                  <a:gd name="T38" fmla="*/ 56 w 86"/>
                  <a:gd name="T39" fmla="*/ 2 h 52"/>
                  <a:gd name="T40" fmla="*/ 58 w 86"/>
                  <a:gd name="T41" fmla="*/ 3 h 52"/>
                  <a:gd name="T42" fmla="*/ 60 w 86"/>
                  <a:gd name="T43" fmla="*/ 5 h 52"/>
                  <a:gd name="T44" fmla="*/ 62 w 86"/>
                  <a:gd name="T45" fmla="*/ 6 h 52"/>
                  <a:gd name="T46" fmla="*/ 63 w 86"/>
                  <a:gd name="T47" fmla="*/ 7 h 52"/>
                  <a:gd name="T48" fmla="*/ 64 w 86"/>
                  <a:gd name="T49" fmla="*/ 9 h 52"/>
                  <a:gd name="T50" fmla="*/ 68 w 86"/>
                  <a:gd name="T51" fmla="*/ 16 h 52"/>
                  <a:gd name="T52" fmla="*/ 73 w 86"/>
                  <a:gd name="T53" fmla="*/ 24 h 52"/>
                  <a:gd name="T54" fmla="*/ 76 w 86"/>
                  <a:gd name="T55" fmla="*/ 33 h 52"/>
                  <a:gd name="T56" fmla="*/ 86 w 86"/>
                  <a:gd name="T57" fmla="*/ 46 h 52"/>
                  <a:gd name="T58" fmla="*/ 75 w 86"/>
                  <a:gd name="T59" fmla="*/ 47 h 52"/>
                  <a:gd name="T60" fmla="*/ 75 w 86"/>
                  <a:gd name="T61" fmla="*/ 49 h 52"/>
                  <a:gd name="T62" fmla="*/ 73 w 86"/>
                  <a:gd name="T63" fmla="*/ 52 h 52"/>
                  <a:gd name="T64" fmla="*/ 72 w 86"/>
                  <a:gd name="T65" fmla="*/ 51 h 52"/>
                  <a:gd name="T66" fmla="*/ 71 w 86"/>
                  <a:gd name="T67" fmla="*/ 51 h 52"/>
                  <a:gd name="T68" fmla="*/ 70 w 86"/>
                  <a:gd name="T69" fmla="*/ 47 h 52"/>
                  <a:gd name="T70" fmla="*/ 69 w 86"/>
                  <a:gd name="T71" fmla="*/ 40 h 52"/>
                  <a:gd name="T72" fmla="*/ 67 w 86"/>
                  <a:gd name="T73" fmla="*/ 39 h 52"/>
                  <a:gd name="T74" fmla="*/ 65 w 86"/>
                  <a:gd name="T75" fmla="*/ 36 h 52"/>
                  <a:gd name="T76" fmla="*/ 62 w 86"/>
                  <a:gd name="T77" fmla="*/ 30 h 52"/>
                  <a:gd name="T78" fmla="*/ 57 w 86"/>
                  <a:gd name="T79" fmla="*/ 24 h 52"/>
                  <a:gd name="T80" fmla="*/ 56 w 86"/>
                  <a:gd name="T81" fmla="*/ 39 h 52"/>
                  <a:gd name="T82" fmla="*/ 14 w 86"/>
                  <a:gd name="T83" fmla="*/ 24 h 52"/>
                  <a:gd name="T84" fmla="*/ 13 w 86"/>
                  <a:gd name="T85" fmla="*/ 29 h 52"/>
                  <a:gd name="T86" fmla="*/ 13 w 86"/>
                  <a:gd name="T87" fmla="*/ 43 h 52"/>
                  <a:gd name="T88" fmla="*/ 1 w 86"/>
                  <a:gd name="T89" fmla="*/ 44 h 52"/>
                  <a:gd name="T90" fmla="*/ 0 w 86"/>
                  <a:gd name="T91" fmla="*/ 37 h 52"/>
                  <a:gd name="T92" fmla="*/ 1 w 86"/>
                  <a:gd name="T93" fmla="*/ 27 h 52"/>
                  <a:gd name="T94" fmla="*/ 3 w 86"/>
                  <a:gd name="T95" fmla="*/ 1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6" h="52">
                    <a:moveTo>
                      <a:pt x="6" y="10"/>
                    </a:moveTo>
                    <a:lnTo>
                      <a:pt x="7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12" y="4"/>
                    </a:lnTo>
                    <a:lnTo>
                      <a:pt x="13" y="3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7" y="3"/>
                    </a:lnTo>
                    <a:lnTo>
                      <a:pt x="58" y="3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6"/>
                    </a:lnTo>
                    <a:lnTo>
                      <a:pt x="62" y="7"/>
                    </a:lnTo>
                    <a:lnTo>
                      <a:pt x="63" y="7"/>
                    </a:lnTo>
                    <a:lnTo>
                      <a:pt x="63" y="7"/>
                    </a:lnTo>
                    <a:lnTo>
                      <a:pt x="64" y="9"/>
                    </a:lnTo>
                    <a:lnTo>
                      <a:pt x="66" y="12"/>
                    </a:lnTo>
                    <a:lnTo>
                      <a:pt x="68" y="16"/>
                    </a:lnTo>
                    <a:lnTo>
                      <a:pt x="70" y="20"/>
                    </a:lnTo>
                    <a:lnTo>
                      <a:pt x="73" y="24"/>
                    </a:lnTo>
                    <a:lnTo>
                      <a:pt x="75" y="28"/>
                    </a:lnTo>
                    <a:lnTo>
                      <a:pt x="76" y="33"/>
                    </a:lnTo>
                    <a:lnTo>
                      <a:pt x="78" y="36"/>
                    </a:lnTo>
                    <a:lnTo>
                      <a:pt x="86" y="46"/>
                    </a:lnTo>
                    <a:lnTo>
                      <a:pt x="79" y="51"/>
                    </a:lnTo>
                    <a:lnTo>
                      <a:pt x="75" y="47"/>
                    </a:lnTo>
                    <a:lnTo>
                      <a:pt x="75" y="48"/>
                    </a:lnTo>
                    <a:lnTo>
                      <a:pt x="75" y="49"/>
                    </a:lnTo>
                    <a:lnTo>
                      <a:pt x="74" y="51"/>
                    </a:lnTo>
                    <a:lnTo>
                      <a:pt x="73" y="52"/>
                    </a:lnTo>
                    <a:lnTo>
                      <a:pt x="72" y="52"/>
                    </a:lnTo>
                    <a:lnTo>
                      <a:pt x="72" y="51"/>
                    </a:lnTo>
                    <a:lnTo>
                      <a:pt x="71" y="51"/>
                    </a:lnTo>
                    <a:lnTo>
                      <a:pt x="71" y="51"/>
                    </a:lnTo>
                    <a:lnTo>
                      <a:pt x="71" y="50"/>
                    </a:lnTo>
                    <a:lnTo>
                      <a:pt x="70" y="47"/>
                    </a:lnTo>
                    <a:lnTo>
                      <a:pt x="70" y="44"/>
                    </a:lnTo>
                    <a:lnTo>
                      <a:pt x="69" y="40"/>
                    </a:lnTo>
                    <a:lnTo>
                      <a:pt x="67" y="40"/>
                    </a:lnTo>
                    <a:lnTo>
                      <a:pt x="67" y="39"/>
                    </a:lnTo>
                    <a:lnTo>
                      <a:pt x="67" y="38"/>
                    </a:lnTo>
                    <a:lnTo>
                      <a:pt x="65" y="36"/>
                    </a:lnTo>
                    <a:lnTo>
                      <a:pt x="64" y="33"/>
                    </a:lnTo>
                    <a:lnTo>
                      <a:pt x="62" y="30"/>
                    </a:lnTo>
                    <a:lnTo>
                      <a:pt x="60" y="27"/>
                    </a:lnTo>
                    <a:lnTo>
                      <a:pt x="57" y="24"/>
                    </a:lnTo>
                    <a:lnTo>
                      <a:pt x="54" y="22"/>
                    </a:lnTo>
                    <a:lnTo>
                      <a:pt x="56" y="39"/>
                    </a:lnTo>
                    <a:lnTo>
                      <a:pt x="15" y="43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3" y="29"/>
                    </a:lnTo>
                    <a:lnTo>
                      <a:pt x="12" y="35"/>
                    </a:lnTo>
                    <a:lnTo>
                      <a:pt x="13" y="43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1" y="41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1" y="27"/>
                    </a:lnTo>
                    <a:lnTo>
                      <a:pt x="2" y="21"/>
                    </a:lnTo>
                    <a:lnTo>
                      <a:pt x="3" y="15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65" name="Freeform 274"/>
              <p:cNvSpPr>
                <a:spLocks/>
              </p:cNvSpPr>
              <p:nvPr/>
            </p:nvSpPr>
            <p:spPr bwMode="auto">
              <a:xfrm>
                <a:off x="1009" y="2753"/>
                <a:ext cx="13" cy="11"/>
              </a:xfrm>
              <a:custGeom>
                <a:avLst/>
                <a:gdLst>
                  <a:gd name="T0" fmla="*/ 0 w 13"/>
                  <a:gd name="T1" fmla="*/ 1 h 11"/>
                  <a:gd name="T2" fmla="*/ 1 w 13"/>
                  <a:gd name="T3" fmla="*/ 4 h 11"/>
                  <a:gd name="T4" fmla="*/ 1 w 13"/>
                  <a:gd name="T5" fmla="*/ 7 h 11"/>
                  <a:gd name="T6" fmla="*/ 2 w 13"/>
                  <a:gd name="T7" fmla="*/ 10 h 11"/>
                  <a:gd name="T8" fmla="*/ 3 w 13"/>
                  <a:gd name="T9" fmla="*/ 11 h 11"/>
                  <a:gd name="T10" fmla="*/ 3 w 13"/>
                  <a:gd name="T11" fmla="*/ 10 h 11"/>
                  <a:gd name="T12" fmla="*/ 4 w 13"/>
                  <a:gd name="T13" fmla="*/ 9 h 11"/>
                  <a:gd name="T14" fmla="*/ 4 w 13"/>
                  <a:gd name="T15" fmla="*/ 7 h 11"/>
                  <a:gd name="T16" fmla="*/ 4 w 13"/>
                  <a:gd name="T17" fmla="*/ 6 h 11"/>
                  <a:gd name="T18" fmla="*/ 9 w 13"/>
                  <a:gd name="T19" fmla="*/ 10 h 11"/>
                  <a:gd name="T20" fmla="*/ 13 w 13"/>
                  <a:gd name="T21" fmla="*/ 8 h 11"/>
                  <a:gd name="T22" fmla="*/ 7 w 13"/>
                  <a:gd name="T23" fmla="*/ 0 h 11"/>
                  <a:gd name="T24" fmla="*/ 0 w 13"/>
                  <a:gd name="T2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1">
                    <a:moveTo>
                      <a:pt x="0" y="1"/>
                    </a:moveTo>
                    <a:lnTo>
                      <a:pt x="1" y="4"/>
                    </a:lnTo>
                    <a:lnTo>
                      <a:pt x="1" y="7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9" y="10"/>
                    </a:lnTo>
                    <a:lnTo>
                      <a:pt x="13" y="8"/>
                    </a:lnTo>
                    <a:lnTo>
                      <a:pt x="7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66" name="Freeform 275"/>
              <p:cNvSpPr>
                <a:spLocks/>
              </p:cNvSpPr>
              <p:nvPr/>
            </p:nvSpPr>
            <p:spPr bwMode="auto">
              <a:xfrm>
                <a:off x="942" y="2718"/>
                <a:ext cx="72" cy="40"/>
              </a:xfrm>
              <a:custGeom>
                <a:avLst/>
                <a:gdLst>
                  <a:gd name="T0" fmla="*/ 54 w 72"/>
                  <a:gd name="T1" fmla="*/ 2 h 40"/>
                  <a:gd name="T2" fmla="*/ 52 w 72"/>
                  <a:gd name="T3" fmla="*/ 1 h 40"/>
                  <a:gd name="T4" fmla="*/ 50 w 72"/>
                  <a:gd name="T5" fmla="*/ 1 h 40"/>
                  <a:gd name="T6" fmla="*/ 48 w 72"/>
                  <a:gd name="T7" fmla="*/ 0 h 40"/>
                  <a:gd name="T8" fmla="*/ 41 w 72"/>
                  <a:gd name="T9" fmla="*/ 0 h 40"/>
                  <a:gd name="T10" fmla="*/ 23 w 72"/>
                  <a:gd name="T11" fmla="*/ 0 h 40"/>
                  <a:gd name="T12" fmla="*/ 16 w 72"/>
                  <a:gd name="T13" fmla="*/ 0 h 40"/>
                  <a:gd name="T14" fmla="*/ 13 w 72"/>
                  <a:gd name="T15" fmla="*/ 1 h 40"/>
                  <a:gd name="T16" fmla="*/ 10 w 72"/>
                  <a:gd name="T17" fmla="*/ 3 h 40"/>
                  <a:gd name="T18" fmla="*/ 7 w 72"/>
                  <a:gd name="T19" fmla="*/ 5 h 40"/>
                  <a:gd name="T20" fmla="*/ 3 w 72"/>
                  <a:gd name="T21" fmla="*/ 12 h 40"/>
                  <a:gd name="T22" fmla="*/ 0 w 72"/>
                  <a:gd name="T23" fmla="*/ 23 h 40"/>
                  <a:gd name="T24" fmla="*/ 0 w 72"/>
                  <a:gd name="T25" fmla="*/ 33 h 40"/>
                  <a:gd name="T26" fmla="*/ 1 w 72"/>
                  <a:gd name="T27" fmla="*/ 39 h 40"/>
                  <a:gd name="T28" fmla="*/ 7 w 72"/>
                  <a:gd name="T29" fmla="*/ 39 h 40"/>
                  <a:gd name="T30" fmla="*/ 8 w 72"/>
                  <a:gd name="T31" fmla="*/ 26 h 40"/>
                  <a:gd name="T32" fmla="*/ 10 w 72"/>
                  <a:gd name="T33" fmla="*/ 19 h 40"/>
                  <a:gd name="T34" fmla="*/ 12 w 72"/>
                  <a:gd name="T35" fmla="*/ 17 h 40"/>
                  <a:gd name="T36" fmla="*/ 13 w 72"/>
                  <a:gd name="T37" fmla="*/ 16 h 40"/>
                  <a:gd name="T38" fmla="*/ 15 w 72"/>
                  <a:gd name="T39" fmla="*/ 38 h 40"/>
                  <a:gd name="T40" fmla="*/ 18 w 72"/>
                  <a:gd name="T41" fmla="*/ 38 h 40"/>
                  <a:gd name="T42" fmla="*/ 23 w 72"/>
                  <a:gd name="T43" fmla="*/ 37 h 40"/>
                  <a:gd name="T44" fmla="*/ 30 w 72"/>
                  <a:gd name="T45" fmla="*/ 37 h 40"/>
                  <a:gd name="T46" fmla="*/ 36 w 72"/>
                  <a:gd name="T47" fmla="*/ 36 h 40"/>
                  <a:gd name="T48" fmla="*/ 42 w 72"/>
                  <a:gd name="T49" fmla="*/ 36 h 40"/>
                  <a:gd name="T50" fmla="*/ 47 w 72"/>
                  <a:gd name="T51" fmla="*/ 35 h 40"/>
                  <a:gd name="T52" fmla="*/ 50 w 72"/>
                  <a:gd name="T53" fmla="*/ 35 h 40"/>
                  <a:gd name="T54" fmla="*/ 48 w 72"/>
                  <a:gd name="T55" fmla="*/ 15 h 40"/>
                  <a:gd name="T56" fmla="*/ 50 w 72"/>
                  <a:gd name="T57" fmla="*/ 16 h 40"/>
                  <a:gd name="T58" fmla="*/ 55 w 72"/>
                  <a:gd name="T59" fmla="*/ 19 h 40"/>
                  <a:gd name="T60" fmla="*/ 60 w 72"/>
                  <a:gd name="T61" fmla="*/ 25 h 40"/>
                  <a:gd name="T62" fmla="*/ 65 w 72"/>
                  <a:gd name="T63" fmla="*/ 34 h 40"/>
                  <a:gd name="T64" fmla="*/ 69 w 72"/>
                  <a:gd name="T65" fmla="*/ 25 h 40"/>
                  <a:gd name="T66" fmla="*/ 63 w 72"/>
                  <a:gd name="T67" fmla="*/ 13 h 40"/>
                  <a:gd name="T68" fmla="*/ 58 w 72"/>
                  <a:gd name="T69" fmla="*/ 6 h 40"/>
                  <a:gd name="T70" fmla="*/ 55 w 72"/>
                  <a:gd name="T71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2" h="40">
                    <a:moveTo>
                      <a:pt x="54" y="2"/>
                    </a:moveTo>
                    <a:lnTo>
                      <a:pt x="54" y="2"/>
                    </a:lnTo>
                    <a:lnTo>
                      <a:pt x="53" y="2"/>
                    </a:lnTo>
                    <a:lnTo>
                      <a:pt x="52" y="1"/>
                    </a:lnTo>
                    <a:lnTo>
                      <a:pt x="51" y="1"/>
                    </a:lnTo>
                    <a:lnTo>
                      <a:pt x="50" y="1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1" y="0"/>
                    </a:lnTo>
                    <a:lnTo>
                      <a:pt x="34" y="19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3" y="12"/>
                    </a:lnTo>
                    <a:lnTo>
                      <a:pt x="1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37"/>
                    </a:lnTo>
                    <a:lnTo>
                      <a:pt x="1" y="39"/>
                    </a:lnTo>
                    <a:lnTo>
                      <a:pt x="1" y="40"/>
                    </a:lnTo>
                    <a:lnTo>
                      <a:pt x="7" y="39"/>
                    </a:lnTo>
                    <a:lnTo>
                      <a:pt x="7" y="32"/>
                    </a:lnTo>
                    <a:lnTo>
                      <a:pt x="8" y="26"/>
                    </a:lnTo>
                    <a:lnTo>
                      <a:pt x="9" y="22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2" y="17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4" y="38"/>
                    </a:lnTo>
                    <a:lnTo>
                      <a:pt x="15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3" y="37"/>
                    </a:lnTo>
                    <a:lnTo>
                      <a:pt x="27" y="37"/>
                    </a:lnTo>
                    <a:lnTo>
                      <a:pt x="30" y="37"/>
                    </a:lnTo>
                    <a:lnTo>
                      <a:pt x="33" y="37"/>
                    </a:lnTo>
                    <a:lnTo>
                      <a:pt x="36" y="36"/>
                    </a:lnTo>
                    <a:lnTo>
                      <a:pt x="39" y="36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7" y="35"/>
                    </a:lnTo>
                    <a:lnTo>
                      <a:pt x="49" y="35"/>
                    </a:lnTo>
                    <a:lnTo>
                      <a:pt x="50" y="35"/>
                    </a:lnTo>
                    <a:lnTo>
                      <a:pt x="50" y="35"/>
                    </a:lnTo>
                    <a:lnTo>
                      <a:pt x="48" y="15"/>
                    </a:lnTo>
                    <a:lnTo>
                      <a:pt x="49" y="16"/>
                    </a:lnTo>
                    <a:lnTo>
                      <a:pt x="50" y="16"/>
                    </a:lnTo>
                    <a:lnTo>
                      <a:pt x="52" y="17"/>
                    </a:lnTo>
                    <a:lnTo>
                      <a:pt x="55" y="19"/>
                    </a:lnTo>
                    <a:lnTo>
                      <a:pt x="58" y="21"/>
                    </a:lnTo>
                    <a:lnTo>
                      <a:pt x="60" y="25"/>
                    </a:lnTo>
                    <a:lnTo>
                      <a:pt x="63" y="29"/>
                    </a:lnTo>
                    <a:lnTo>
                      <a:pt x="65" y="34"/>
                    </a:lnTo>
                    <a:lnTo>
                      <a:pt x="72" y="33"/>
                    </a:lnTo>
                    <a:lnTo>
                      <a:pt x="69" y="25"/>
                    </a:lnTo>
                    <a:lnTo>
                      <a:pt x="66" y="18"/>
                    </a:lnTo>
                    <a:lnTo>
                      <a:pt x="63" y="13"/>
                    </a:lnTo>
                    <a:lnTo>
                      <a:pt x="60" y="9"/>
                    </a:lnTo>
                    <a:lnTo>
                      <a:pt x="58" y="6"/>
                    </a:lnTo>
                    <a:lnTo>
                      <a:pt x="56" y="4"/>
                    </a:lnTo>
                    <a:lnTo>
                      <a:pt x="55" y="3"/>
                    </a:lnTo>
                    <a:lnTo>
                      <a:pt x="54" y="2"/>
                    </a:lnTo>
                    <a:close/>
                  </a:path>
                </a:pathLst>
              </a:custGeom>
              <a:solidFill>
                <a:srgbClr val="59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67" name="Freeform 276"/>
              <p:cNvSpPr>
                <a:spLocks/>
              </p:cNvSpPr>
              <p:nvPr/>
            </p:nvSpPr>
            <p:spPr bwMode="auto">
              <a:xfrm>
                <a:off x="959" y="2717"/>
                <a:ext cx="29" cy="20"/>
              </a:xfrm>
              <a:custGeom>
                <a:avLst/>
                <a:gdLst>
                  <a:gd name="T0" fmla="*/ 4 w 29"/>
                  <a:gd name="T1" fmla="*/ 6 h 20"/>
                  <a:gd name="T2" fmla="*/ 0 w 29"/>
                  <a:gd name="T3" fmla="*/ 4 h 20"/>
                  <a:gd name="T4" fmla="*/ 3 w 29"/>
                  <a:gd name="T5" fmla="*/ 0 h 20"/>
                  <a:gd name="T6" fmla="*/ 5 w 29"/>
                  <a:gd name="T7" fmla="*/ 0 h 20"/>
                  <a:gd name="T8" fmla="*/ 3 w 29"/>
                  <a:gd name="T9" fmla="*/ 3 h 20"/>
                  <a:gd name="T10" fmla="*/ 6 w 29"/>
                  <a:gd name="T11" fmla="*/ 6 h 20"/>
                  <a:gd name="T12" fmla="*/ 6 w 29"/>
                  <a:gd name="T13" fmla="*/ 6 h 20"/>
                  <a:gd name="T14" fmla="*/ 5 w 29"/>
                  <a:gd name="T15" fmla="*/ 7 h 20"/>
                  <a:gd name="T16" fmla="*/ 4 w 29"/>
                  <a:gd name="T17" fmla="*/ 8 h 20"/>
                  <a:gd name="T18" fmla="*/ 4 w 29"/>
                  <a:gd name="T19" fmla="*/ 9 h 20"/>
                  <a:gd name="T20" fmla="*/ 16 w 29"/>
                  <a:gd name="T21" fmla="*/ 17 h 20"/>
                  <a:gd name="T22" fmla="*/ 26 w 29"/>
                  <a:gd name="T23" fmla="*/ 8 h 20"/>
                  <a:gd name="T24" fmla="*/ 24 w 29"/>
                  <a:gd name="T25" fmla="*/ 6 h 20"/>
                  <a:gd name="T26" fmla="*/ 27 w 29"/>
                  <a:gd name="T27" fmla="*/ 3 h 20"/>
                  <a:gd name="T28" fmla="*/ 25 w 29"/>
                  <a:gd name="T29" fmla="*/ 0 h 20"/>
                  <a:gd name="T30" fmla="*/ 27 w 29"/>
                  <a:gd name="T31" fmla="*/ 0 h 20"/>
                  <a:gd name="T32" fmla="*/ 29 w 29"/>
                  <a:gd name="T33" fmla="*/ 4 h 20"/>
                  <a:gd name="T34" fmla="*/ 26 w 29"/>
                  <a:gd name="T35" fmla="*/ 6 h 20"/>
                  <a:gd name="T36" fmla="*/ 28 w 29"/>
                  <a:gd name="T37" fmla="*/ 9 h 20"/>
                  <a:gd name="T38" fmla="*/ 17 w 29"/>
                  <a:gd name="T39" fmla="*/ 20 h 20"/>
                  <a:gd name="T40" fmla="*/ 1 w 29"/>
                  <a:gd name="T41" fmla="*/ 9 h 20"/>
                  <a:gd name="T42" fmla="*/ 4 w 29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" h="20">
                    <a:moveTo>
                      <a:pt x="4" y="6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16" y="17"/>
                    </a:lnTo>
                    <a:lnTo>
                      <a:pt x="26" y="8"/>
                    </a:lnTo>
                    <a:lnTo>
                      <a:pt x="24" y="6"/>
                    </a:lnTo>
                    <a:lnTo>
                      <a:pt x="27" y="3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4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17" y="20"/>
                    </a:lnTo>
                    <a:lnTo>
                      <a:pt x="1" y="9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68" name="Freeform 277"/>
              <p:cNvSpPr>
                <a:spLocks/>
              </p:cNvSpPr>
              <p:nvPr/>
            </p:nvSpPr>
            <p:spPr bwMode="auto">
              <a:xfrm>
                <a:off x="967" y="2718"/>
                <a:ext cx="14" cy="15"/>
              </a:xfrm>
              <a:custGeom>
                <a:avLst/>
                <a:gdLst>
                  <a:gd name="T0" fmla="*/ 14 w 14"/>
                  <a:gd name="T1" fmla="*/ 0 h 15"/>
                  <a:gd name="T2" fmla="*/ 0 w 14"/>
                  <a:gd name="T3" fmla="*/ 0 h 15"/>
                  <a:gd name="T4" fmla="*/ 8 w 14"/>
                  <a:gd name="T5" fmla="*/ 15 h 15"/>
                  <a:gd name="T6" fmla="*/ 14 w 14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5">
                    <a:moveTo>
                      <a:pt x="14" y="0"/>
                    </a:moveTo>
                    <a:lnTo>
                      <a:pt x="0" y="0"/>
                    </a:lnTo>
                    <a:lnTo>
                      <a:pt x="8" y="1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69" name="Freeform 278"/>
              <p:cNvSpPr>
                <a:spLocks/>
              </p:cNvSpPr>
              <p:nvPr/>
            </p:nvSpPr>
            <p:spPr bwMode="auto">
              <a:xfrm>
                <a:off x="971" y="2716"/>
                <a:ext cx="7" cy="18"/>
              </a:xfrm>
              <a:custGeom>
                <a:avLst/>
                <a:gdLst>
                  <a:gd name="T0" fmla="*/ 4 w 7"/>
                  <a:gd name="T1" fmla="*/ 18 h 18"/>
                  <a:gd name="T2" fmla="*/ 0 w 7"/>
                  <a:gd name="T3" fmla="*/ 11 h 18"/>
                  <a:gd name="T4" fmla="*/ 2 w 7"/>
                  <a:gd name="T5" fmla="*/ 4 h 18"/>
                  <a:gd name="T6" fmla="*/ 2 w 7"/>
                  <a:gd name="T7" fmla="*/ 4 h 18"/>
                  <a:gd name="T8" fmla="*/ 2 w 7"/>
                  <a:gd name="T9" fmla="*/ 4 h 18"/>
                  <a:gd name="T10" fmla="*/ 1 w 7"/>
                  <a:gd name="T11" fmla="*/ 3 h 18"/>
                  <a:gd name="T12" fmla="*/ 1 w 7"/>
                  <a:gd name="T13" fmla="*/ 2 h 18"/>
                  <a:gd name="T14" fmla="*/ 1 w 7"/>
                  <a:gd name="T15" fmla="*/ 2 h 18"/>
                  <a:gd name="T16" fmla="*/ 2 w 7"/>
                  <a:gd name="T17" fmla="*/ 1 h 18"/>
                  <a:gd name="T18" fmla="*/ 3 w 7"/>
                  <a:gd name="T19" fmla="*/ 0 h 18"/>
                  <a:gd name="T20" fmla="*/ 3 w 7"/>
                  <a:gd name="T21" fmla="*/ 0 h 18"/>
                  <a:gd name="T22" fmla="*/ 4 w 7"/>
                  <a:gd name="T23" fmla="*/ 0 h 18"/>
                  <a:gd name="T24" fmla="*/ 5 w 7"/>
                  <a:gd name="T25" fmla="*/ 1 h 18"/>
                  <a:gd name="T26" fmla="*/ 5 w 7"/>
                  <a:gd name="T27" fmla="*/ 2 h 18"/>
                  <a:gd name="T28" fmla="*/ 6 w 7"/>
                  <a:gd name="T29" fmla="*/ 2 h 18"/>
                  <a:gd name="T30" fmla="*/ 5 w 7"/>
                  <a:gd name="T31" fmla="*/ 3 h 18"/>
                  <a:gd name="T32" fmla="*/ 5 w 7"/>
                  <a:gd name="T33" fmla="*/ 4 h 18"/>
                  <a:gd name="T34" fmla="*/ 5 w 7"/>
                  <a:gd name="T35" fmla="*/ 4 h 18"/>
                  <a:gd name="T36" fmla="*/ 5 w 7"/>
                  <a:gd name="T37" fmla="*/ 4 h 18"/>
                  <a:gd name="T38" fmla="*/ 7 w 7"/>
                  <a:gd name="T39" fmla="*/ 11 h 18"/>
                  <a:gd name="T40" fmla="*/ 4 w 7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8">
                    <a:moveTo>
                      <a:pt x="4" y="18"/>
                    </a:moveTo>
                    <a:lnTo>
                      <a:pt x="0" y="11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11"/>
                    </a:lnTo>
                    <a:lnTo>
                      <a:pt x="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70" name="Freeform 279"/>
              <p:cNvSpPr>
                <a:spLocks/>
              </p:cNvSpPr>
              <p:nvPr/>
            </p:nvSpPr>
            <p:spPr bwMode="auto">
              <a:xfrm>
                <a:off x="974" y="2740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3 w 4"/>
                  <a:gd name="T5" fmla="*/ 3 h 4"/>
                  <a:gd name="T6" fmla="*/ 3 w 4"/>
                  <a:gd name="T7" fmla="*/ 3 h 4"/>
                  <a:gd name="T8" fmla="*/ 4 w 4"/>
                  <a:gd name="T9" fmla="*/ 2 h 4"/>
                  <a:gd name="T10" fmla="*/ 3 w 4"/>
                  <a:gd name="T11" fmla="*/ 1 h 4"/>
                  <a:gd name="T12" fmla="*/ 3 w 4"/>
                  <a:gd name="T13" fmla="*/ 1 h 4"/>
                  <a:gd name="T14" fmla="*/ 2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1 w 4"/>
                  <a:gd name="T21" fmla="*/ 1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1 w 4"/>
                  <a:gd name="T29" fmla="*/ 3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71" name="Freeform 280"/>
              <p:cNvSpPr>
                <a:spLocks/>
              </p:cNvSpPr>
              <p:nvPr/>
            </p:nvSpPr>
            <p:spPr bwMode="auto">
              <a:xfrm>
                <a:off x="974" y="2747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3 w 4"/>
                  <a:gd name="T5" fmla="*/ 3 h 4"/>
                  <a:gd name="T6" fmla="*/ 3 w 4"/>
                  <a:gd name="T7" fmla="*/ 3 h 4"/>
                  <a:gd name="T8" fmla="*/ 4 w 4"/>
                  <a:gd name="T9" fmla="*/ 2 h 4"/>
                  <a:gd name="T10" fmla="*/ 3 w 4"/>
                  <a:gd name="T11" fmla="*/ 1 h 4"/>
                  <a:gd name="T12" fmla="*/ 3 w 4"/>
                  <a:gd name="T13" fmla="*/ 1 h 4"/>
                  <a:gd name="T14" fmla="*/ 2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1 w 4"/>
                  <a:gd name="T21" fmla="*/ 1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1 w 4"/>
                  <a:gd name="T29" fmla="*/ 3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72" name="Freeform 281"/>
              <p:cNvSpPr>
                <a:spLocks/>
              </p:cNvSpPr>
              <p:nvPr/>
            </p:nvSpPr>
            <p:spPr bwMode="auto">
              <a:xfrm>
                <a:off x="978" y="2681"/>
                <a:ext cx="10" cy="14"/>
              </a:xfrm>
              <a:custGeom>
                <a:avLst/>
                <a:gdLst>
                  <a:gd name="T0" fmla="*/ 8 w 10"/>
                  <a:gd name="T1" fmla="*/ 12 h 14"/>
                  <a:gd name="T2" fmla="*/ 4 w 10"/>
                  <a:gd name="T3" fmla="*/ 4 h 14"/>
                  <a:gd name="T4" fmla="*/ 4 w 10"/>
                  <a:gd name="T5" fmla="*/ 0 h 14"/>
                  <a:gd name="T6" fmla="*/ 10 w 10"/>
                  <a:gd name="T7" fmla="*/ 14 h 14"/>
                  <a:gd name="T8" fmla="*/ 0 w 10"/>
                  <a:gd name="T9" fmla="*/ 13 h 14"/>
                  <a:gd name="T10" fmla="*/ 0 w 10"/>
                  <a:gd name="T11" fmla="*/ 12 h 14"/>
                  <a:gd name="T12" fmla="*/ 8 w 10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8" y="12"/>
                    </a:moveTo>
                    <a:lnTo>
                      <a:pt x="4" y="4"/>
                    </a:lnTo>
                    <a:lnTo>
                      <a:pt x="4" y="0"/>
                    </a:lnTo>
                    <a:lnTo>
                      <a:pt x="10" y="14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73" name="Freeform 282"/>
              <p:cNvSpPr>
                <a:spLocks/>
              </p:cNvSpPr>
              <p:nvPr/>
            </p:nvSpPr>
            <p:spPr bwMode="auto">
              <a:xfrm>
                <a:off x="987" y="2682"/>
                <a:ext cx="3" cy="5"/>
              </a:xfrm>
              <a:custGeom>
                <a:avLst/>
                <a:gdLst>
                  <a:gd name="T0" fmla="*/ 0 w 3"/>
                  <a:gd name="T1" fmla="*/ 5 h 5"/>
                  <a:gd name="T2" fmla="*/ 0 w 3"/>
                  <a:gd name="T3" fmla="*/ 5 h 5"/>
                  <a:gd name="T4" fmla="*/ 0 w 3"/>
                  <a:gd name="T5" fmla="*/ 4 h 5"/>
                  <a:gd name="T6" fmla="*/ 0 w 3"/>
                  <a:gd name="T7" fmla="*/ 3 h 5"/>
                  <a:gd name="T8" fmla="*/ 0 w 3"/>
                  <a:gd name="T9" fmla="*/ 2 h 5"/>
                  <a:gd name="T10" fmla="*/ 0 w 3"/>
                  <a:gd name="T11" fmla="*/ 1 h 5"/>
                  <a:gd name="T12" fmla="*/ 1 w 3"/>
                  <a:gd name="T13" fmla="*/ 0 h 5"/>
                  <a:gd name="T14" fmla="*/ 2 w 3"/>
                  <a:gd name="T15" fmla="*/ 0 h 5"/>
                  <a:gd name="T16" fmla="*/ 3 w 3"/>
                  <a:gd name="T17" fmla="*/ 0 h 5"/>
                  <a:gd name="T18" fmla="*/ 3 w 3"/>
                  <a:gd name="T19" fmla="*/ 0 h 5"/>
                  <a:gd name="T20" fmla="*/ 3 w 3"/>
                  <a:gd name="T21" fmla="*/ 1 h 5"/>
                  <a:gd name="T22" fmla="*/ 3 w 3"/>
                  <a:gd name="T23" fmla="*/ 2 h 5"/>
                  <a:gd name="T24" fmla="*/ 3 w 3"/>
                  <a:gd name="T25" fmla="*/ 3 h 5"/>
                  <a:gd name="T26" fmla="*/ 2 w 3"/>
                  <a:gd name="T27" fmla="*/ 4 h 5"/>
                  <a:gd name="T28" fmla="*/ 2 w 3"/>
                  <a:gd name="T29" fmla="*/ 5 h 5"/>
                  <a:gd name="T30" fmla="*/ 1 w 3"/>
                  <a:gd name="T31" fmla="*/ 5 h 5"/>
                  <a:gd name="T32" fmla="*/ 0 w 3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74" name="Freeform 283"/>
              <p:cNvSpPr>
                <a:spLocks/>
              </p:cNvSpPr>
              <p:nvPr/>
            </p:nvSpPr>
            <p:spPr bwMode="auto">
              <a:xfrm>
                <a:off x="975" y="2680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1 w 4"/>
                  <a:gd name="T3" fmla="*/ 5 h 6"/>
                  <a:gd name="T4" fmla="*/ 0 w 4"/>
                  <a:gd name="T5" fmla="*/ 4 h 6"/>
                  <a:gd name="T6" fmla="*/ 0 w 4"/>
                  <a:gd name="T7" fmla="*/ 3 h 6"/>
                  <a:gd name="T8" fmla="*/ 1 w 4"/>
                  <a:gd name="T9" fmla="*/ 2 h 6"/>
                  <a:gd name="T10" fmla="*/ 1 w 4"/>
                  <a:gd name="T11" fmla="*/ 1 h 6"/>
                  <a:gd name="T12" fmla="*/ 2 w 4"/>
                  <a:gd name="T13" fmla="*/ 0 h 6"/>
                  <a:gd name="T14" fmla="*/ 3 w 4"/>
                  <a:gd name="T15" fmla="*/ 0 h 6"/>
                  <a:gd name="T16" fmla="*/ 3 w 4"/>
                  <a:gd name="T17" fmla="*/ 0 h 6"/>
                  <a:gd name="T18" fmla="*/ 4 w 4"/>
                  <a:gd name="T19" fmla="*/ 0 h 6"/>
                  <a:gd name="T20" fmla="*/ 4 w 4"/>
                  <a:gd name="T21" fmla="*/ 1 h 6"/>
                  <a:gd name="T22" fmla="*/ 4 w 4"/>
                  <a:gd name="T23" fmla="*/ 2 h 6"/>
                  <a:gd name="T24" fmla="*/ 4 w 4"/>
                  <a:gd name="T25" fmla="*/ 3 h 6"/>
                  <a:gd name="T26" fmla="*/ 3 w 4"/>
                  <a:gd name="T27" fmla="*/ 4 h 6"/>
                  <a:gd name="T28" fmla="*/ 3 w 4"/>
                  <a:gd name="T29" fmla="*/ 5 h 6"/>
                  <a:gd name="T30" fmla="*/ 2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1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75" name="Freeform 284"/>
              <p:cNvSpPr>
                <a:spLocks/>
              </p:cNvSpPr>
              <p:nvPr/>
            </p:nvSpPr>
            <p:spPr bwMode="auto">
              <a:xfrm>
                <a:off x="1085" y="2681"/>
                <a:ext cx="10" cy="14"/>
              </a:xfrm>
              <a:custGeom>
                <a:avLst/>
                <a:gdLst>
                  <a:gd name="T0" fmla="*/ 2 w 10"/>
                  <a:gd name="T1" fmla="*/ 12 h 14"/>
                  <a:gd name="T2" fmla="*/ 7 w 10"/>
                  <a:gd name="T3" fmla="*/ 3 h 14"/>
                  <a:gd name="T4" fmla="*/ 7 w 10"/>
                  <a:gd name="T5" fmla="*/ 0 h 14"/>
                  <a:gd name="T6" fmla="*/ 0 w 10"/>
                  <a:gd name="T7" fmla="*/ 14 h 14"/>
                  <a:gd name="T8" fmla="*/ 10 w 10"/>
                  <a:gd name="T9" fmla="*/ 14 h 14"/>
                  <a:gd name="T10" fmla="*/ 10 w 10"/>
                  <a:gd name="T11" fmla="*/ 12 h 14"/>
                  <a:gd name="T12" fmla="*/ 2 w 10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2" y="12"/>
                    </a:moveTo>
                    <a:lnTo>
                      <a:pt x="7" y="3"/>
                    </a:lnTo>
                    <a:lnTo>
                      <a:pt x="7" y="0"/>
                    </a:lnTo>
                    <a:lnTo>
                      <a:pt x="0" y="14"/>
                    </a:lnTo>
                    <a:lnTo>
                      <a:pt x="10" y="14"/>
                    </a:lnTo>
                    <a:lnTo>
                      <a:pt x="10" y="12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76" name="Freeform 285"/>
              <p:cNvSpPr>
                <a:spLocks/>
              </p:cNvSpPr>
              <p:nvPr/>
            </p:nvSpPr>
            <p:spPr bwMode="auto">
              <a:xfrm>
                <a:off x="1083" y="2681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2 w 4"/>
                  <a:gd name="T3" fmla="*/ 5 h 5"/>
                  <a:gd name="T4" fmla="*/ 3 w 4"/>
                  <a:gd name="T5" fmla="*/ 5 h 5"/>
                  <a:gd name="T6" fmla="*/ 3 w 4"/>
                  <a:gd name="T7" fmla="*/ 4 h 5"/>
                  <a:gd name="T8" fmla="*/ 4 w 4"/>
                  <a:gd name="T9" fmla="*/ 3 h 5"/>
                  <a:gd name="T10" fmla="*/ 4 w 4"/>
                  <a:gd name="T11" fmla="*/ 2 h 5"/>
                  <a:gd name="T12" fmla="*/ 3 w 4"/>
                  <a:gd name="T13" fmla="*/ 1 h 5"/>
                  <a:gd name="T14" fmla="*/ 3 w 4"/>
                  <a:gd name="T15" fmla="*/ 0 h 5"/>
                  <a:gd name="T16" fmla="*/ 2 w 4"/>
                  <a:gd name="T17" fmla="*/ 0 h 5"/>
                  <a:gd name="T18" fmla="*/ 2 w 4"/>
                  <a:gd name="T19" fmla="*/ 0 h 5"/>
                  <a:gd name="T20" fmla="*/ 1 w 4"/>
                  <a:gd name="T21" fmla="*/ 0 h 5"/>
                  <a:gd name="T22" fmla="*/ 1 w 4"/>
                  <a:gd name="T23" fmla="*/ 1 h 5"/>
                  <a:gd name="T24" fmla="*/ 0 w 4"/>
                  <a:gd name="T25" fmla="*/ 2 h 5"/>
                  <a:gd name="T26" fmla="*/ 0 w 4"/>
                  <a:gd name="T27" fmla="*/ 3 h 5"/>
                  <a:gd name="T28" fmla="*/ 1 w 4"/>
                  <a:gd name="T29" fmla="*/ 4 h 5"/>
                  <a:gd name="T30" fmla="*/ 1 w 4"/>
                  <a:gd name="T31" fmla="*/ 5 h 5"/>
                  <a:gd name="T32" fmla="*/ 2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77" name="Freeform 286"/>
              <p:cNvSpPr>
                <a:spLocks/>
              </p:cNvSpPr>
              <p:nvPr/>
            </p:nvSpPr>
            <p:spPr bwMode="auto">
              <a:xfrm>
                <a:off x="1096" y="2681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2 w 4"/>
                  <a:gd name="T3" fmla="*/ 6 h 6"/>
                  <a:gd name="T4" fmla="*/ 3 w 4"/>
                  <a:gd name="T5" fmla="*/ 5 h 6"/>
                  <a:gd name="T6" fmla="*/ 3 w 4"/>
                  <a:gd name="T7" fmla="*/ 4 h 6"/>
                  <a:gd name="T8" fmla="*/ 4 w 4"/>
                  <a:gd name="T9" fmla="*/ 3 h 6"/>
                  <a:gd name="T10" fmla="*/ 4 w 4"/>
                  <a:gd name="T11" fmla="*/ 2 h 6"/>
                  <a:gd name="T12" fmla="*/ 3 w 4"/>
                  <a:gd name="T13" fmla="*/ 1 h 6"/>
                  <a:gd name="T14" fmla="*/ 3 w 4"/>
                  <a:gd name="T15" fmla="*/ 0 h 6"/>
                  <a:gd name="T16" fmla="*/ 2 w 4"/>
                  <a:gd name="T17" fmla="*/ 0 h 6"/>
                  <a:gd name="T18" fmla="*/ 1 w 4"/>
                  <a:gd name="T19" fmla="*/ 0 h 6"/>
                  <a:gd name="T20" fmla="*/ 1 w 4"/>
                  <a:gd name="T21" fmla="*/ 0 h 6"/>
                  <a:gd name="T22" fmla="*/ 0 w 4"/>
                  <a:gd name="T23" fmla="*/ 1 h 6"/>
                  <a:gd name="T24" fmla="*/ 0 w 4"/>
                  <a:gd name="T25" fmla="*/ 3 h 6"/>
                  <a:gd name="T26" fmla="*/ 0 w 4"/>
                  <a:gd name="T27" fmla="*/ 4 h 6"/>
                  <a:gd name="T28" fmla="*/ 0 w 4"/>
                  <a:gd name="T29" fmla="*/ 5 h 6"/>
                  <a:gd name="T30" fmla="*/ 1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2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70" name="Group 341"/>
            <p:cNvGrpSpPr>
              <a:grpSpLocks/>
            </p:cNvGrpSpPr>
            <p:nvPr/>
          </p:nvGrpSpPr>
          <p:grpSpPr bwMode="auto">
            <a:xfrm>
              <a:off x="1028462" y="3388662"/>
              <a:ext cx="267777" cy="243205"/>
              <a:chOff x="1221" y="2648"/>
              <a:chExt cx="191" cy="171"/>
            </a:xfrm>
          </p:grpSpPr>
          <p:sp>
            <p:nvSpPr>
              <p:cNvPr id="78" name="Freeform 288"/>
              <p:cNvSpPr>
                <a:spLocks/>
              </p:cNvSpPr>
              <p:nvPr/>
            </p:nvSpPr>
            <p:spPr bwMode="auto">
              <a:xfrm>
                <a:off x="1384" y="2689"/>
                <a:ext cx="15" cy="17"/>
              </a:xfrm>
              <a:custGeom>
                <a:avLst/>
                <a:gdLst>
                  <a:gd name="T0" fmla="*/ 8 w 15"/>
                  <a:gd name="T1" fmla="*/ 17 h 17"/>
                  <a:gd name="T2" fmla="*/ 9 w 15"/>
                  <a:gd name="T3" fmla="*/ 17 h 17"/>
                  <a:gd name="T4" fmla="*/ 11 w 15"/>
                  <a:gd name="T5" fmla="*/ 16 h 17"/>
                  <a:gd name="T6" fmla="*/ 12 w 15"/>
                  <a:gd name="T7" fmla="*/ 16 h 17"/>
                  <a:gd name="T8" fmla="*/ 13 w 15"/>
                  <a:gd name="T9" fmla="*/ 14 h 17"/>
                  <a:gd name="T10" fmla="*/ 14 w 15"/>
                  <a:gd name="T11" fmla="*/ 13 h 17"/>
                  <a:gd name="T12" fmla="*/ 15 w 15"/>
                  <a:gd name="T13" fmla="*/ 12 h 17"/>
                  <a:gd name="T14" fmla="*/ 15 w 15"/>
                  <a:gd name="T15" fmla="*/ 10 h 17"/>
                  <a:gd name="T16" fmla="*/ 15 w 15"/>
                  <a:gd name="T17" fmla="*/ 8 h 17"/>
                  <a:gd name="T18" fmla="*/ 15 w 15"/>
                  <a:gd name="T19" fmla="*/ 7 h 17"/>
                  <a:gd name="T20" fmla="*/ 15 w 15"/>
                  <a:gd name="T21" fmla="*/ 5 h 17"/>
                  <a:gd name="T22" fmla="*/ 14 w 15"/>
                  <a:gd name="T23" fmla="*/ 4 h 17"/>
                  <a:gd name="T24" fmla="*/ 13 w 15"/>
                  <a:gd name="T25" fmla="*/ 3 h 17"/>
                  <a:gd name="T26" fmla="*/ 12 w 15"/>
                  <a:gd name="T27" fmla="*/ 2 h 17"/>
                  <a:gd name="T28" fmla="*/ 11 w 15"/>
                  <a:gd name="T29" fmla="*/ 1 h 17"/>
                  <a:gd name="T30" fmla="*/ 9 w 15"/>
                  <a:gd name="T31" fmla="*/ 0 h 17"/>
                  <a:gd name="T32" fmla="*/ 8 w 15"/>
                  <a:gd name="T33" fmla="*/ 0 h 17"/>
                  <a:gd name="T34" fmla="*/ 6 w 15"/>
                  <a:gd name="T35" fmla="*/ 0 h 17"/>
                  <a:gd name="T36" fmla="*/ 4 w 15"/>
                  <a:gd name="T37" fmla="*/ 1 h 17"/>
                  <a:gd name="T38" fmla="*/ 3 w 15"/>
                  <a:gd name="T39" fmla="*/ 2 h 17"/>
                  <a:gd name="T40" fmla="*/ 2 w 15"/>
                  <a:gd name="T41" fmla="*/ 3 h 17"/>
                  <a:gd name="T42" fmla="*/ 1 w 15"/>
                  <a:gd name="T43" fmla="*/ 4 h 17"/>
                  <a:gd name="T44" fmla="*/ 0 w 15"/>
                  <a:gd name="T45" fmla="*/ 5 h 17"/>
                  <a:gd name="T46" fmla="*/ 0 w 15"/>
                  <a:gd name="T47" fmla="*/ 7 h 17"/>
                  <a:gd name="T48" fmla="*/ 0 w 15"/>
                  <a:gd name="T49" fmla="*/ 8 h 17"/>
                  <a:gd name="T50" fmla="*/ 0 w 15"/>
                  <a:gd name="T51" fmla="*/ 10 h 17"/>
                  <a:gd name="T52" fmla="*/ 0 w 15"/>
                  <a:gd name="T53" fmla="*/ 12 h 17"/>
                  <a:gd name="T54" fmla="*/ 1 w 15"/>
                  <a:gd name="T55" fmla="*/ 13 h 17"/>
                  <a:gd name="T56" fmla="*/ 2 w 15"/>
                  <a:gd name="T57" fmla="*/ 14 h 17"/>
                  <a:gd name="T58" fmla="*/ 3 w 15"/>
                  <a:gd name="T59" fmla="*/ 16 h 17"/>
                  <a:gd name="T60" fmla="*/ 4 w 15"/>
                  <a:gd name="T61" fmla="*/ 16 h 17"/>
                  <a:gd name="T62" fmla="*/ 6 w 15"/>
                  <a:gd name="T63" fmla="*/ 17 h 17"/>
                  <a:gd name="T64" fmla="*/ 8 w 15"/>
                  <a:gd name="T6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7">
                    <a:moveTo>
                      <a:pt x="8" y="17"/>
                    </a:moveTo>
                    <a:lnTo>
                      <a:pt x="9" y="17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13" y="14"/>
                    </a:lnTo>
                    <a:lnTo>
                      <a:pt x="14" y="13"/>
                    </a:lnTo>
                    <a:lnTo>
                      <a:pt x="15" y="12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5" y="7"/>
                    </a:lnTo>
                    <a:lnTo>
                      <a:pt x="15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3" y="16"/>
                    </a:lnTo>
                    <a:lnTo>
                      <a:pt x="4" y="16"/>
                    </a:lnTo>
                    <a:lnTo>
                      <a:pt x="6" y="17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9" name="Freeform 289"/>
              <p:cNvSpPr>
                <a:spLocks/>
              </p:cNvSpPr>
              <p:nvPr/>
            </p:nvSpPr>
            <p:spPr bwMode="auto">
              <a:xfrm>
                <a:off x="1231" y="2651"/>
                <a:ext cx="86" cy="11"/>
              </a:xfrm>
              <a:custGeom>
                <a:avLst/>
                <a:gdLst>
                  <a:gd name="T0" fmla="*/ 86 w 86"/>
                  <a:gd name="T1" fmla="*/ 9 h 11"/>
                  <a:gd name="T2" fmla="*/ 43 w 86"/>
                  <a:gd name="T3" fmla="*/ 0 h 11"/>
                  <a:gd name="T4" fmla="*/ 0 w 86"/>
                  <a:gd name="T5" fmla="*/ 9 h 11"/>
                  <a:gd name="T6" fmla="*/ 0 w 86"/>
                  <a:gd name="T7" fmla="*/ 11 h 11"/>
                  <a:gd name="T8" fmla="*/ 43 w 86"/>
                  <a:gd name="T9" fmla="*/ 1 h 11"/>
                  <a:gd name="T10" fmla="*/ 86 w 86"/>
                  <a:gd name="T11" fmla="*/ 11 h 11"/>
                  <a:gd name="T12" fmla="*/ 86 w 86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11">
                    <a:moveTo>
                      <a:pt x="86" y="9"/>
                    </a:moveTo>
                    <a:lnTo>
                      <a:pt x="43" y="0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43" y="1"/>
                    </a:lnTo>
                    <a:lnTo>
                      <a:pt x="86" y="11"/>
                    </a:lnTo>
                    <a:lnTo>
                      <a:pt x="86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0" name="Rectangle 290"/>
              <p:cNvSpPr>
                <a:spLocks noChangeArrowheads="1"/>
              </p:cNvSpPr>
              <p:nvPr/>
            </p:nvSpPr>
            <p:spPr bwMode="auto">
              <a:xfrm>
                <a:off x="1225" y="2666"/>
                <a:ext cx="101" cy="10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1" name="Rectangle 291"/>
              <p:cNvSpPr>
                <a:spLocks noChangeArrowheads="1"/>
              </p:cNvSpPr>
              <p:nvPr/>
            </p:nvSpPr>
            <p:spPr bwMode="auto">
              <a:xfrm>
                <a:off x="1227" y="2669"/>
                <a:ext cx="97" cy="10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2" name="Rectangle 292"/>
              <p:cNvSpPr>
                <a:spLocks noChangeArrowheads="1"/>
              </p:cNvSpPr>
              <p:nvPr/>
            </p:nvSpPr>
            <p:spPr bwMode="auto">
              <a:xfrm>
                <a:off x="1237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3" name="Rectangle 293"/>
              <p:cNvSpPr>
                <a:spLocks noChangeArrowheads="1"/>
              </p:cNvSpPr>
              <p:nvPr/>
            </p:nvSpPr>
            <p:spPr bwMode="auto">
              <a:xfrm>
                <a:off x="1260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4" name="Rectangle 294"/>
              <p:cNvSpPr>
                <a:spLocks noChangeArrowheads="1"/>
              </p:cNvSpPr>
              <p:nvPr/>
            </p:nvSpPr>
            <p:spPr bwMode="auto">
              <a:xfrm>
                <a:off x="1284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5" name="Rectangle 295"/>
              <p:cNvSpPr>
                <a:spLocks noChangeArrowheads="1"/>
              </p:cNvSpPr>
              <p:nvPr/>
            </p:nvSpPr>
            <p:spPr bwMode="auto">
              <a:xfrm>
                <a:off x="1308" y="2765"/>
                <a:ext cx="13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6" name="Rectangle 296"/>
              <p:cNvSpPr>
                <a:spLocks noChangeArrowheads="1"/>
              </p:cNvSpPr>
              <p:nvPr/>
            </p:nvSpPr>
            <p:spPr bwMode="auto">
              <a:xfrm>
                <a:off x="1237" y="2760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7" name="Rectangle 297"/>
              <p:cNvSpPr>
                <a:spLocks noChangeArrowheads="1"/>
              </p:cNvSpPr>
              <p:nvPr/>
            </p:nvSpPr>
            <p:spPr bwMode="auto">
              <a:xfrm>
                <a:off x="1230" y="2758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8" name="Rectangle 298"/>
              <p:cNvSpPr>
                <a:spLocks noChangeArrowheads="1"/>
              </p:cNvSpPr>
              <p:nvPr/>
            </p:nvSpPr>
            <p:spPr bwMode="auto">
              <a:xfrm>
                <a:off x="1237" y="2735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9" name="Rectangle 299"/>
              <p:cNvSpPr>
                <a:spLocks noChangeArrowheads="1"/>
              </p:cNvSpPr>
              <p:nvPr/>
            </p:nvSpPr>
            <p:spPr bwMode="auto">
              <a:xfrm>
                <a:off x="1230" y="2733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0" name="Rectangle 300"/>
              <p:cNvSpPr>
                <a:spLocks noChangeArrowheads="1"/>
              </p:cNvSpPr>
              <p:nvPr/>
            </p:nvSpPr>
            <p:spPr bwMode="auto">
              <a:xfrm>
                <a:off x="1237" y="2710"/>
                <a:ext cx="84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1" name="Rectangle 301"/>
              <p:cNvSpPr>
                <a:spLocks noChangeArrowheads="1"/>
              </p:cNvSpPr>
              <p:nvPr/>
            </p:nvSpPr>
            <p:spPr bwMode="auto">
              <a:xfrm>
                <a:off x="1230" y="2708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2" name="Rectangle 302"/>
              <p:cNvSpPr>
                <a:spLocks noChangeArrowheads="1"/>
              </p:cNvSpPr>
              <p:nvPr/>
            </p:nvSpPr>
            <p:spPr bwMode="auto">
              <a:xfrm>
                <a:off x="1237" y="2686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3" name="Rectangle 303"/>
              <p:cNvSpPr>
                <a:spLocks noChangeArrowheads="1"/>
              </p:cNvSpPr>
              <p:nvPr/>
            </p:nvSpPr>
            <p:spPr bwMode="auto">
              <a:xfrm>
                <a:off x="1230" y="2684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4" name="Rectangle 304"/>
              <p:cNvSpPr>
                <a:spLocks noChangeArrowheads="1"/>
              </p:cNvSpPr>
              <p:nvPr/>
            </p:nvSpPr>
            <p:spPr bwMode="auto">
              <a:xfrm>
                <a:off x="1240" y="2698"/>
                <a:ext cx="8" cy="6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5" name="Rectangle 305"/>
              <p:cNvSpPr>
                <a:spLocks noChangeArrowheads="1"/>
              </p:cNvSpPr>
              <p:nvPr/>
            </p:nvSpPr>
            <p:spPr bwMode="auto">
              <a:xfrm>
                <a:off x="1241" y="2700"/>
                <a:ext cx="5" cy="59"/>
              </a:xfrm>
              <a:prstGeom prst="rect">
                <a:avLst/>
              </a:prstGeom>
              <a:solidFill>
                <a:srgbClr val="FF2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6" name="Rectangle 306"/>
              <p:cNvSpPr>
                <a:spLocks noChangeArrowheads="1"/>
              </p:cNvSpPr>
              <p:nvPr/>
            </p:nvSpPr>
            <p:spPr bwMode="auto">
              <a:xfrm>
                <a:off x="1263" y="2718"/>
                <a:ext cx="9" cy="4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7" name="Rectangle 307"/>
              <p:cNvSpPr>
                <a:spLocks noChangeArrowheads="1"/>
              </p:cNvSpPr>
              <p:nvPr/>
            </p:nvSpPr>
            <p:spPr bwMode="auto">
              <a:xfrm>
                <a:off x="1265" y="2721"/>
                <a:ext cx="5" cy="38"/>
              </a:xfrm>
              <a:prstGeom prst="rect">
                <a:avLst/>
              </a:prstGeom>
              <a:solidFill>
                <a:srgbClr val="B2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8" name="Rectangle 308"/>
              <p:cNvSpPr>
                <a:spLocks noChangeArrowheads="1"/>
              </p:cNvSpPr>
              <p:nvPr/>
            </p:nvSpPr>
            <p:spPr bwMode="auto">
              <a:xfrm>
                <a:off x="1286" y="2729"/>
                <a:ext cx="9" cy="3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9" name="Rectangle 309"/>
              <p:cNvSpPr>
                <a:spLocks noChangeArrowheads="1"/>
              </p:cNvSpPr>
              <p:nvPr/>
            </p:nvSpPr>
            <p:spPr bwMode="auto">
              <a:xfrm>
                <a:off x="1288" y="2732"/>
                <a:ext cx="5" cy="27"/>
              </a:xfrm>
              <a:prstGeom prst="rect">
                <a:avLst/>
              </a:prstGeom>
              <a:solidFill>
                <a:srgbClr val="FFAF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0" name="Rectangle 310"/>
              <p:cNvSpPr>
                <a:spLocks noChangeArrowheads="1"/>
              </p:cNvSpPr>
              <p:nvPr/>
            </p:nvSpPr>
            <p:spPr bwMode="auto">
              <a:xfrm>
                <a:off x="1310" y="2690"/>
                <a:ext cx="9" cy="7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1" name="Rectangle 311"/>
              <p:cNvSpPr>
                <a:spLocks noChangeArrowheads="1"/>
              </p:cNvSpPr>
              <p:nvPr/>
            </p:nvSpPr>
            <p:spPr bwMode="auto">
              <a:xfrm>
                <a:off x="1312" y="2692"/>
                <a:ext cx="5" cy="67"/>
              </a:xfrm>
              <a:prstGeom prst="rect">
                <a:avLst/>
              </a:prstGeom>
              <a:solidFill>
                <a:srgbClr val="FF6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2" name="Rectangle 312"/>
              <p:cNvSpPr>
                <a:spLocks noChangeArrowheads="1"/>
              </p:cNvSpPr>
              <p:nvPr/>
            </p:nvSpPr>
            <p:spPr bwMode="auto">
              <a:xfrm>
                <a:off x="1222" y="2773"/>
                <a:ext cx="108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3" name="Rectangle 313"/>
              <p:cNvSpPr>
                <a:spLocks noChangeArrowheads="1"/>
              </p:cNvSpPr>
              <p:nvPr/>
            </p:nvSpPr>
            <p:spPr bwMode="auto">
              <a:xfrm>
                <a:off x="1224" y="2775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4" name="Rectangle 314"/>
              <p:cNvSpPr>
                <a:spLocks noChangeArrowheads="1"/>
              </p:cNvSpPr>
              <p:nvPr/>
            </p:nvSpPr>
            <p:spPr bwMode="auto">
              <a:xfrm>
                <a:off x="1221" y="2660"/>
                <a:ext cx="109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5" name="Rectangle 315"/>
              <p:cNvSpPr>
                <a:spLocks noChangeArrowheads="1"/>
              </p:cNvSpPr>
              <p:nvPr/>
            </p:nvSpPr>
            <p:spPr bwMode="auto">
              <a:xfrm>
                <a:off x="1223" y="2662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6" name="Freeform 316"/>
              <p:cNvSpPr>
                <a:spLocks/>
              </p:cNvSpPr>
              <p:nvPr/>
            </p:nvSpPr>
            <p:spPr bwMode="auto">
              <a:xfrm>
                <a:off x="1270" y="2648"/>
                <a:ext cx="7" cy="7"/>
              </a:xfrm>
              <a:custGeom>
                <a:avLst/>
                <a:gdLst>
                  <a:gd name="T0" fmla="*/ 4 w 7"/>
                  <a:gd name="T1" fmla="*/ 7 h 7"/>
                  <a:gd name="T2" fmla="*/ 5 w 7"/>
                  <a:gd name="T3" fmla="*/ 7 h 7"/>
                  <a:gd name="T4" fmla="*/ 5 w 7"/>
                  <a:gd name="T5" fmla="*/ 7 h 7"/>
                  <a:gd name="T6" fmla="*/ 6 w 7"/>
                  <a:gd name="T7" fmla="*/ 7 h 7"/>
                  <a:gd name="T8" fmla="*/ 6 w 7"/>
                  <a:gd name="T9" fmla="*/ 6 h 7"/>
                  <a:gd name="T10" fmla="*/ 7 w 7"/>
                  <a:gd name="T11" fmla="*/ 6 h 7"/>
                  <a:gd name="T12" fmla="*/ 7 w 7"/>
                  <a:gd name="T13" fmla="*/ 5 h 7"/>
                  <a:gd name="T14" fmla="*/ 7 w 7"/>
                  <a:gd name="T15" fmla="*/ 4 h 7"/>
                  <a:gd name="T16" fmla="*/ 7 w 7"/>
                  <a:gd name="T17" fmla="*/ 4 h 7"/>
                  <a:gd name="T18" fmla="*/ 7 w 7"/>
                  <a:gd name="T19" fmla="*/ 3 h 7"/>
                  <a:gd name="T20" fmla="*/ 7 w 7"/>
                  <a:gd name="T21" fmla="*/ 2 h 7"/>
                  <a:gd name="T22" fmla="*/ 7 w 7"/>
                  <a:gd name="T23" fmla="*/ 2 h 7"/>
                  <a:gd name="T24" fmla="*/ 6 w 7"/>
                  <a:gd name="T25" fmla="*/ 1 h 7"/>
                  <a:gd name="T26" fmla="*/ 6 w 7"/>
                  <a:gd name="T27" fmla="*/ 1 h 7"/>
                  <a:gd name="T28" fmla="*/ 5 w 7"/>
                  <a:gd name="T29" fmla="*/ 1 h 7"/>
                  <a:gd name="T30" fmla="*/ 5 w 7"/>
                  <a:gd name="T31" fmla="*/ 0 h 7"/>
                  <a:gd name="T32" fmla="*/ 4 w 7"/>
                  <a:gd name="T33" fmla="*/ 0 h 7"/>
                  <a:gd name="T34" fmla="*/ 3 w 7"/>
                  <a:gd name="T35" fmla="*/ 0 h 7"/>
                  <a:gd name="T36" fmla="*/ 2 w 7"/>
                  <a:gd name="T37" fmla="*/ 1 h 7"/>
                  <a:gd name="T38" fmla="*/ 2 w 7"/>
                  <a:gd name="T39" fmla="*/ 1 h 7"/>
                  <a:gd name="T40" fmla="*/ 1 w 7"/>
                  <a:gd name="T41" fmla="*/ 1 h 7"/>
                  <a:gd name="T42" fmla="*/ 1 w 7"/>
                  <a:gd name="T43" fmla="*/ 2 h 7"/>
                  <a:gd name="T44" fmla="*/ 1 w 7"/>
                  <a:gd name="T45" fmla="*/ 2 h 7"/>
                  <a:gd name="T46" fmla="*/ 0 w 7"/>
                  <a:gd name="T47" fmla="*/ 3 h 7"/>
                  <a:gd name="T48" fmla="*/ 0 w 7"/>
                  <a:gd name="T49" fmla="*/ 4 h 7"/>
                  <a:gd name="T50" fmla="*/ 0 w 7"/>
                  <a:gd name="T51" fmla="*/ 4 h 7"/>
                  <a:gd name="T52" fmla="*/ 1 w 7"/>
                  <a:gd name="T53" fmla="*/ 5 h 7"/>
                  <a:gd name="T54" fmla="*/ 1 w 7"/>
                  <a:gd name="T55" fmla="*/ 6 h 7"/>
                  <a:gd name="T56" fmla="*/ 1 w 7"/>
                  <a:gd name="T57" fmla="*/ 6 h 7"/>
                  <a:gd name="T58" fmla="*/ 2 w 7"/>
                  <a:gd name="T59" fmla="*/ 7 h 7"/>
                  <a:gd name="T60" fmla="*/ 2 w 7"/>
                  <a:gd name="T61" fmla="*/ 7 h 7"/>
                  <a:gd name="T62" fmla="*/ 3 w 7"/>
                  <a:gd name="T63" fmla="*/ 7 h 7"/>
                  <a:gd name="T64" fmla="*/ 4 w 7"/>
                  <a:gd name="T6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7" name="Freeform 317"/>
              <p:cNvSpPr>
                <a:spLocks/>
              </p:cNvSpPr>
              <p:nvPr/>
            </p:nvSpPr>
            <p:spPr bwMode="auto">
              <a:xfrm>
                <a:off x="1271" y="2649"/>
                <a:ext cx="5" cy="5"/>
              </a:xfrm>
              <a:custGeom>
                <a:avLst/>
                <a:gdLst>
                  <a:gd name="T0" fmla="*/ 3 w 5"/>
                  <a:gd name="T1" fmla="*/ 5 h 5"/>
                  <a:gd name="T2" fmla="*/ 4 w 5"/>
                  <a:gd name="T3" fmla="*/ 5 h 5"/>
                  <a:gd name="T4" fmla="*/ 4 w 5"/>
                  <a:gd name="T5" fmla="*/ 4 h 5"/>
                  <a:gd name="T6" fmla="*/ 5 w 5"/>
                  <a:gd name="T7" fmla="*/ 4 h 5"/>
                  <a:gd name="T8" fmla="*/ 5 w 5"/>
                  <a:gd name="T9" fmla="*/ 3 h 5"/>
                  <a:gd name="T10" fmla="*/ 5 w 5"/>
                  <a:gd name="T11" fmla="*/ 2 h 5"/>
                  <a:gd name="T12" fmla="*/ 4 w 5"/>
                  <a:gd name="T13" fmla="*/ 1 h 5"/>
                  <a:gd name="T14" fmla="*/ 4 w 5"/>
                  <a:gd name="T15" fmla="*/ 1 h 5"/>
                  <a:gd name="T16" fmla="*/ 3 w 5"/>
                  <a:gd name="T17" fmla="*/ 0 h 5"/>
                  <a:gd name="T18" fmla="*/ 2 w 5"/>
                  <a:gd name="T19" fmla="*/ 1 h 5"/>
                  <a:gd name="T20" fmla="*/ 1 w 5"/>
                  <a:gd name="T21" fmla="*/ 1 h 5"/>
                  <a:gd name="T22" fmla="*/ 1 w 5"/>
                  <a:gd name="T23" fmla="*/ 2 h 5"/>
                  <a:gd name="T24" fmla="*/ 0 w 5"/>
                  <a:gd name="T25" fmla="*/ 3 h 5"/>
                  <a:gd name="T26" fmla="*/ 1 w 5"/>
                  <a:gd name="T27" fmla="*/ 4 h 5"/>
                  <a:gd name="T28" fmla="*/ 1 w 5"/>
                  <a:gd name="T29" fmla="*/ 4 h 5"/>
                  <a:gd name="T30" fmla="*/ 2 w 5"/>
                  <a:gd name="T31" fmla="*/ 5 h 5"/>
                  <a:gd name="T32" fmla="*/ 3 w 5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lnTo>
                      <a:pt x="4" y="5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8" name="Freeform 318"/>
              <p:cNvSpPr>
                <a:spLocks/>
              </p:cNvSpPr>
              <p:nvPr/>
            </p:nvSpPr>
            <p:spPr bwMode="auto">
              <a:xfrm>
                <a:off x="1322" y="2712"/>
                <a:ext cx="90" cy="107"/>
              </a:xfrm>
              <a:custGeom>
                <a:avLst/>
                <a:gdLst>
                  <a:gd name="T0" fmla="*/ 75 w 90"/>
                  <a:gd name="T1" fmla="*/ 35 h 107"/>
                  <a:gd name="T2" fmla="*/ 78 w 90"/>
                  <a:gd name="T3" fmla="*/ 34 h 107"/>
                  <a:gd name="T4" fmla="*/ 83 w 90"/>
                  <a:gd name="T5" fmla="*/ 31 h 107"/>
                  <a:gd name="T6" fmla="*/ 85 w 90"/>
                  <a:gd name="T7" fmla="*/ 29 h 107"/>
                  <a:gd name="T8" fmla="*/ 86 w 90"/>
                  <a:gd name="T9" fmla="*/ 27 h 107"/>
                  <a:gd name="T10" fmla="*/ 87 w 90"/>
                  <a:gd name="T11" fmla="*/ 19 h 107"/>
                  <a:gd name="T12" fmla="*/ 86 w 90"/>
                  <a:gd name="T13" fmla="*/ 17 h 107"/>
                  <a:gd name="T14" fmla="*/ 84 w 90"/>
                  <a:gd name="T15" fmla="*/ 12 h 107"/>
                  <a:gd name="T16" fmla="*/ 80 w 90"/>
                  <a:gd name="T17" fmla="*/ 6 h 107"/>
                  <a:gd name="T18" fmla="*/ 74 w 90"/>
                  <a:gd name="T19" fmla="*/ 2 h 107"/>
                  <a:gd name="T20" fmla="*/ 71 w 90"/>
                  <a:gd name="T21" fmla="*/ 1 h 107"/>
                  <a:gd name="T22" fmla="*/ 68 w 90"/>
                  <a:gd name="T23" fmla="*/ 1 h 107"/>
                  <a:gd name="T24" fmla="*/ 64 w 90"/>
                  <a:gd name="T25" fmla="*/ 1 h 107"/>
                  <a:gd name="T26" fmla="*/ 56 w 90"/>
                  <a:gd name="T27" fmla="*/ 0 h 107"/>
                  <a:gd name="T28" fmla="*/ 47 w 90"/>
                  <a:gd name="T29" fmla="*/ 0 h 107"/>
                  <a:gd name="T30" fmla="*/ 43 w 90"/>
                  <a:gd name="T31" fmla="*/ 0 h 107"/>
                  <a:gd name="T32" fmla="*/ 40 w 90"/>
                  <a:gd name="T33" fmla="*/ 1 h 107"/>
                  <a:gd name="T34" fmla="*/ 37 w 90"/>
                  <a:gd name="T35" fmla="*/ 2 h 107"/>
                  <a:gd name="T36" fmla="*/ 32 w 90"/>
                  <a:gd name="T37" fmla="*/ 5 h 107"/>
                  <a:gd name="T38" fmla="*/ 30 w 90"/>
                  <a:gd name="T39" fmla="*/ 7 h 107"/>
                  <a:gd name="T40" fmla="*/ 25 w 90"/>
                  <a:gd name="T41" fmla="*/ 15 h 107"/>
                  <a:gd name="T42" fmla="*/ 22 w 90"/>
                  <a:gd name="T43" fmla="*/ 20 h 107"/>
                  <a:gd name="T44" fmla="*/ 5 w 90"/>
                  <a:gd name="T45" fmla="*/ 15 h 107"/>
                  <a:gd name="T46" fmla="*/ 3 w 90"/>
                  <a:gd name="T47" fmla="*/ 12 h 107"/>
                  <a:gd name="T48" fmla="*/ 1 w 90"/>
                  <a:gd name="T49" fmla="*/ 11 h 107"/>
                  <a:gd name="T50" fmla="*/ 0 w 90"/>
                  <a:gd name="T51" fmla="*/ 16 h 107"/>
                  <a:gd name="T52" fmla="*/ 3 w 90"/>
                  <a:gd name="T53" fmla="*/ 25 h 107"/>
                  <a:gd name="T54" fmla="*/ 6 w 90"/>
                  <a:gd name="T55" fmla="*/ 27 h 107"/>
                  <a:gd name="T56" fmla="*/ 9 w 90"/>
                  <a:gd name="T57" fmla="*/ 28 h 107"/>
                  <a:gd name="T58" fmla="*/ 13 w 90"/>
                  <a:gd name="T59" fmla="*/ 30 h 107"/>
                  <a:gd name="T60" fmla="*/ 18 w 90"/>
                  <a:gd name="T61" fmla="*/ 31 h 107"/>
                  <a:gd name="T62" fmla="*/ 23 w 90"/>
                  <a:gd name="T63" fmla="*/ 32 h 107"/>
                  <a:gd name="T64" fmla="*/ 27 w 90"/>
                  <a:gd name="T65" fmla="*/ 31 h 107"/>
                  <a:gd name="T66" fmla="*/ 32 w 90"/>
                  <a:gd name="T67" fmla="*/ 29 h 107"/>
                  <a:gd name="T68" fmla="*/ 19 w 90"/>
                  <a:gd name="T69" fmla="*/ 80 h 107"/>
                  <a:gd name="T70" fmla="*/ 33 w 90"/>
                  <a:gd name="T71" fmla="*/ 94 h 107"/>
                  <a:gd name="T72" fmla="*/ 41 w 90"/>
                  <a:gd name="T73" fmla="*/ 101 h 107"/>
                  <a:gd name="T74" fmla="*/ 36 w 90"/>
                  <a:gd name="T75" fmla="*/ 102 h 107"/>
                  <a:gd name="T76" fmla="*/ 32 w 90"/>
                  <a:gd name="T77" fmla="*/ 106 h 107"/>
                  <a:gd name="T78" fmla="*/ 49 w 90"/>
                  <a:gd name="T79" fmla="*/ 107 h 107"/>
                  <a:gd name="T80" fmla="*/ 53 w 90"/>
                  <a:gd name="T81" fmla="*/ 101 h 107"/>
                  <a:gd name="T82" fmla="*/ 50 w 90"/>
                  <a:gd name="T83" fmla="*/ 96 h 107"/>
                  <a:gd name="T84" fmla="*/ 50 w 90"/>
                  <a:gd name="T85" fmla="*/ 84 h 107"/>
                  <a:gd name="T86" fmla="*/ 60 w 90"/>
                  <a:gd name="T87" fmla="*/ 87 h 107"/>
                  <a:gd name="T88" fmla="*/ 60 w 90"/>
                  <a:gd name="T89" fmla="*/ 97 h 107"/>
                  <a:gd name="T90" fmla="*/ 58 w 90"/>
                  <a:gd name="T91" fmla="*/ 102 h 107"/>
                  <a:gd name="T92" fmla="*/ 57 w 90"/>
                  <a:gd name="T93" fmla="*/ 105 h 107"/>
                  <a:gd name="T94" fmla="*/ 62 w 90"/>
                  <a:gd name="T95" fmla="*/ 104 h 107"/>
                  <a:gd name="T96" fmla="*/ 80 w 90"/>
                  <a:gd name="T97" fmla="*/ 104 h 107"/>
                  <a:gd name="T98" fmla="*/ 75 w 90"/>
                  <a:gd name="T99" fmla="*/ 101 h 107"/>
                  <a:gd name="T100" fmla="*/ 72 w 90"/>
                  <a:gd name="T101" fmla="*/ 100 h 107"/>
                  <a:gd name="T102" fmla="*/ 80 w 90"/>
                  <a:gd name="T103" fmla="*/ 9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107">
                    <a:moveTo>
                      <a:pt x="82" y="80"/>
                    </a:moveTo>
                    <a:lnTo>
                      <a:pt x="90" y="80"/>
                    </a:lnTo>
                    <a:lnTo>
                      <a:pt x="75" y="43"/>
                    </a:lnTo>
                    <a:lnTo>
                      <a:pt x="75" y="35"/>
                    </a:lnTo>
                    <a:lnTo>
                      <a:pt x="75" y="35"/>
                    </a:lnTo>
                    <a:lnTo>
                      <a:pt x="76" y="35"/>
                    </a:lnTo>
                    <a:lnTo>
                      <a:pt x="77" y="34"/>
                    </a:lnTo>
                    <a:lnTo>
                      <a:pt x="78" y="34"/>
                    </a:lnTo>
                    <a:lnTo>
                      <a:pt x="79" y="34"/>
                    </a:lnTo>
                    <a:lnTo>
                      <a:pt x="80" y="33"/>
                    </a:lnTo>
                    <a:lnTo>
                      <a:pt x="82" y="32"/>
                    </a:lnTo>
                    <a:lnTo>
                      <a:pt x="83" y="31"/>
                    </a:lnTo>
                    <a:lnTo>
                      <a:pt x="83" y="31"/>
                    </a:lnTo>
                    <a:lnTo>
                      <a:pt x="84" y="30"/>
                    </a:lnTo>
                    <a:lnTo>
                      <a:pt x="84" y="30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6" y="28"/>
                    </a:lnTo>
                    <a:lnTo>
                      <a:pt x="86" y="27"/>
                    </a:lnTo>
                    <a:lnTo>
                      <a:pt x="87" y="26"/>
                    </a:lnTo>
                    <a:lnTo>
                      <a:pt x="87" y="24"/>
                    </a:lnTo>
                    <a:lnTo>
                      <a:pt x="87" y="21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7" y="18"/>
                    </a:lnTo>
                    <a:lnTo>
                      <a:pt x="86" y="17"/>
                    </a:lnTo>
                    <a:lnTo>
                      <a:pt x="86" y="16"/>
                    </a:lnTo>
                    <a:lnTo>
                      <a:pt x="85" y="15"/>
                    </a:lnTo>
                    <a:lnTo>
                      <a:pt x="85" y="13"/>
                    </a:lnTo>
                    <a:lnTo>
                      <a:pt x="84" y="12"/>
                    </a:lnTo>
                    <a:lnTo>
                      <a:pt x="83" y="10"/>
                    </a:lnTo>
                    <a:lnTo>
                      <a:pt x="82" y="9"/>
                    </a:lnTo>
                    <a:lnTo>
                      <a:pt x="81" y="7"/>
                    </a:lnTo>
                    <a:lnTo>
                      <a:pt x="80" y="6"/>
                    </a:lnTo>
                    <a:lnTo>
                      <a:pt x="78" y="5"/>
                    </a:lnTo>
                    <a:lnTo>
                      <a:pt x="77" y="4"/>
                    </a:lnTo>
                    <a:lnTo>
                      <a:pt x="75" y="3"/>
                    </a:lnTo>
                    <a:lnTo>
                      <a:pt x="74" y="2"/>
                    </a:lnTo>
                    <a:lnTo>
                      <a:pt x="73" y="2"/>
                    </a:lnTo>
                    <a:lnTo>
                      <a:pt x="73" y="1"/>
                    </a:lnTo>
                    <a:lnTo>
                      <a:pt x="72" y="1"/>
                    </a:lnTo>
                    <a:lnTo>
                      <a:pt x="71" y="1"/>
                    </a:lnTo>
                    <a:lnTo>
                      <a:pt x="70" y="1"/>
                    </a:lnTo>
                    <a:lnTo>
                      <a:pt x="69" y="1"/>
                    </a:lnTo>
                    <a:lnTo>
                      <a:pt x="69" y="1"/>
                    </a:lnTo>
                    <a:lnTo>
                      <a:pt x="68" y="1"/>
                    </a:lnTo>
                    <a:lnTo>
                      <a:pt x="68" y="1"/>
                    </a:lnTo>
                    <a:lnTo>
                      <a:pt x="67" y="1"/>
                    </a:lnTo>
                    <a:lnTo>
                      <a:pt x="66" y="1"/>
                    </a:lnTo>
                    <a:lnTo>
                      <a:pt x="64" y="1"/>
                    </a:lnTo>
                    <a:lnTo>
                      <a:pt x="62" y="1"/>
                    </a:lnTo>
                    <a:lnTo>
                      <a:pt x="60" y="1"/>
                    </a:lnTo>
                    <a:lnTo>
                      <a:pt x="58" y="1"/>
                    </a:lnTo>
                    <a:lnTo>
                      <a:pt x="56" y="0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2" y="1"/>
                    </a:lnTo>
                    <a:lnTo>
                      <a:pt x="41" y="1"/>
                    </a:lnTo>
                    <a:lnTo>
                      <a:pt x="40" y="1"/>
                    </a:lnTo>
                    <a:lnTo>
                      <a:pt x="39" y="1"/>
                    </a:lnTo>
                    <a:lnTo>
                      <a:pt x="38" y="1"/>
                    </a:lnTo>
                    <a:lnTo>
                      <a:pt x="38" y="2"/>
                    </a:lnTo>
                    <a:lnTo>
                      <a:pt x="37" y="2"/>
                    </a:lnTo>
                    <a:lnTo>
                      <a:pt x="36" y="2"/>
                    </a:lnTo>
                    <a:lnTo>
                      <a:pt x="35" y="3"/>
                    </a:lnTo>
                    <a:lnTo>
                      <a:pt x="34" y="4"/>
                    </a:lnTo>
                    <a:lnTo>
                      <a:pt x="32" y="5"/>
                    </a:lnTo>
                    <a:lnTo>
                      <a:pt x="32" y="6"/>
                    </a:lnTo>
                    <a:lnTo>
                      <a:pt x="31" y="6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29" y="9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25" y="15"/>
                    </a:lnTo>
                    <a:lnTo>
                      <a:pt x="24" y="17"/>
                    </a:lnTo>
                    <a:lnTo>
                      <a:pt x="23" y="18"/>
                    </a:lnTo>
                    <a:lnTo>
                      <a:pt x="23" y="19"/>
                    </a:lnTo>
                    <a:lnTo>
                      <a:pt x="22" y="20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6"/>
                    </a:lnTo>
                    <a:lnTo>
                      <a:pt x="5" y="15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4" y="25"/>
                    </a:lnTo>
                    <a:lnTo>
                      <a:pt x="5" y="26"/>
                    </a:lnTo>
                    <a:lnTo>
                      <a:pt x="6" y="26"/>
                    </a:lnTo>
                    <a:lnTo>
                      <a:pt x="6" y="27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8" y="28"/>
                    </a:lnTo>
                    <a:lnTo>
                      <a:pt x="9" y="28"/>
                    </a:lnTo>
                    <a:lnTo>
                      <a:pt x="10" y="28"/>
                    </a:lnTo>
                    <a:lnTo>
                      <a:pt x="11" y="29"/>
                    </a:lnTo>
                    <a:lnTo>
                      <a:pt x="12" y="29"/>
                    </a:lnTo>
                    <a:lnTo>
                      <a:pt x="13" y="30"/>
                    </a:lnTo>
                    <a:lnTo>
                      <a:pt x="15" y="30"/>
                    </a:lnTo>
                    <a:lnTo>
                      <a:pt x="16" y="31"/>
                    </a:lnTo>
                    <a:lnTo>
                      <a:pt x="17" y="31"/>
                    </a:lnTo>
                    <a:lnTo>
                      <a:pt x="18" y="31"/>
                    </a:lnTo>
                    <a:lnTo>
                      <a:pt x="19" y="32"/>
                    </a:lnTo>
                    <a:lnTo>
                      <a:pt x="21" y="32"/>
                    </a:lnTo>
                    <a:lnTo>
                      <a:pt x="22" y="32"/>
                    </a:lnTo>
                    <a:lnTo>
                      <a:pt x="23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6" y="32"/>
                    </a:lnTo>
                    <a:lnTo>
                      <a:pt x="27" y="31"/>
                    </a:lnTo>
                    <a:lnTo>
                      <a:pt x="28" y="31"/>
                    </a:lnTo>
                    <a:lnTo>
                      <a:pt x="29" y="30"/>
                    </a:lnTo>
                    <a:lnTo>
                      <a:pt x="31" y="30"/>
                    </a:lnTo>
                    <a:lnTo>
                      <a:pt x="32" y="29"/>
                    </a:lnTo>
                    <a:lnTo>
                      <a:pt x="33" y="28"/>
                    </a:lnTo>
                    <a:lnTo>
                      <a:pt x="35" y="26"/>
                    </a:lnTo>
                    <a:lnTo>
                      <a:pt x="35" y="41"/>
                    </a:lnTo>
                    <a:lnTo>
                      <a:pt x="19" y="80"/>
                    </a:lnTo>
                    <a:lnTo>
                      <a:pt x="28" y="80"/>
                    </a:lnTo>
                    <a:lnTo>
                      <a:pt x="29" y="86"/>
                    </a:lnTo>
                    <a:lnTo>
                      <a:pt x="31" y="91"/>
                    </a:lnTo>
                    <a:lnTo>
                      <a:pt x="33" y="94"/>
                    </a:lnTo>
                    <a:lnTo>
                      <a:pt x="36" y="97"/>
                    </a:lnTo>
                    <a:lnTo>
                      <a:pt x="38" y="99"/>
                    </a:lnTo>
                    <a:lnTo>
                      <a:pt x="40" y="100"/>
                    </a:lnTo>
                    <a:lnTo>
                      <a:pt x="41" y="101"/>
                    </a:lnTo>
                    <a:lnTo>
                      <a:pt x="41" y="101"/>
                    </a:lnTo>
                    <a:lnTo>
                      <a:pt x="39" y="101"/>
                    </a:lnTo>
                    <a:lnTo>
                      <a:pt x="38" y="101"/>
                    </a:lnTo>
                    <a:lnTo>
                      <a:pt x="36" y="102"/>
                    </a:lnTo>
                    <a:lnTo>
                      <a:pt x="34" y="103"/>
                    </a:lnTo>
                    <a:lnTo>
                      <a:pt x="33" y="103"/>
                    </a:lnTo>
                    <a:lnTo>
                      <a:pt x="32" y="104"/>
                    </a:lnTo>
                    <a:lnTo>
                      <a:pt x="32" y="106"/>
                    </a:lnTo>
                    <a:lnTo>
                      <a:pt x="31" y="107"/>
                    </a:lnTo>
                    <a:lnTo>
                      <a:pt x="45" y="107"/>
                    </a:lnTo>
                    <a:lnTo>
                      <a:pt x="49" y="104"/>
                    </a:lnTo>
                    <a:lnTo>
                      <a:pt x="49" y="107"/>
                    </a:lnTo>
                    <a:lnTo>
                      <a:pt x="52" y="107"/>
                    </a:lnTo>
                    <a:lnTo>
                      <a:pt x="53" y="105"/>
                    </a:lnTo>
                    <a:lnTo>
                      <a:pt x="53" y="103"/>
                    </a:lnTo>
                    <a:lnTo>
                      <a:pt x="53" y="101"/>
                    </a:lnTo>
                    <a:lnTo>
                      <a:pt x="52" y="100"/>
                    </a:lnTo>
                    <a:lnTo>
                      <a:pt x="51" y="99"/>
                    </a:lnTo>
                    <a:lnTo>
                      <a:pt x="51" y="98"/>
                    </a:lnTo>
                    <a:lnTo>
                      <a:pt x="50" y="96"/>
                    </a:lnTo>
                    <a:lnTo>
                      <a:pt x="50" y="94"/>
                    </a:lnTo>
                    <a:lnTo>
                      <a:pt x="50" y="91"/>
                    </a:lnTo>
                    <a:lnTo>
                      <a:pt x="50" y="88"/>
                    </a:lnTo>
                    <a:lnTo>
                      <a:pt x="50" y="84"/>
                    </a:lnTo>
                    <a:lnTo>
                      <a:pt x="51" y="80"/>
                    </a:lnTo>
                    <a:lnTo>
                      <a:pt x="58" y="80"/>
                    </a:lnTo>
                    <a:lnTo>
                      <a:pt x="59" y="84"/>
                    </a:lnTo>
                    <a:lnTo>
                      <a:pt x="60" y="87"/>
                    </a:lnTo>
                    <a:lnTo>
                      <a:pt x="60" y="90"/>
                    </a:lnTo>
                    <a:lnTo>
                      <a:pt x="60" y="92"/>
                    </a:lnTo>
                    <a:lnTo>
                      <a:pt x="60" y="95"/>
                    </a:lnTo>
                    <a:lnTo>
                      <a:pt x="60" y="97"/>
                    </a:lnTo>
                    <a:lnTo>
                      <a:pt x="60" y="98"/>
                    </a:lnTo>
                    <a:lnTo>
                      <a:pt x="60" y="100"/>
                    </a:lnTo>
                    <a:lnTo>
                      <a:pt x="59" y="101"/>
                    </a:lnTo>
                    <a:lnTo>
                      <a:pt x="58" y="102"/>
                    </a:lnTo>
                    <a:lnTo>
                      <a:pt x="58" y="103"/>
                    </a:lnTo>
                    <a:lnTo>
                      <a:pt x="58" y="103"/>
                    </a:lnTo>
                    <a:lnTo>
                      <a:pt x="57" y="104"/>
                    </a:lnTo>
                    <a:lnTo>
                      <a:pt x="57" y="105"/>
                    </a:lnTo>
                    <a:lnTo>
                      <a:pt x="58" y="106"/>
                    </a:lnTo>
                    <a:lnTo>
                      <a:pt x="58" y="107"/>
                    </a:lnTo>
                    <a:lnTo>
                      <a:pt x="62" y="107"/>
                    </a:lnTo>
                    <a:lnTo>
                      <a:pt x="62" y="104"/>
                    </a:lnTo>
                    <a:lnTo>
                      <a:pt x="67" y="107"/>
                    </a:lnTo>
                    <a:lnTo>
                      <a:pt x="81" y="107"/>
                    </a:lnTo>
                    <a:lnTo>
                      <a:pt x="81" y="106"/>
                    </a:lnTo>
                    <a:lnTo>
                      <a:pt x="80" y="104"/>
                    </a:lnTo>
                    <a:lnTo>
                      <a:pt x="79" y="104"/>
                    </a:lnTo>
                    <a:lnTo>
                      <a:pt x="78" y="103"/>
                    </a:lnTo>
                    <a:lnTo>
                      <a:pt x="76" y="102"/>
                    </a:lnTo>
                    <a:lnTo>
                      <a:pt x="75" y="101"/>
                    </a:lnTo>
                    <a:lnTo>
                      <a:pt x="73" y="101"/>
                    </a:lnTo>
                    <a:lnTo>
                      <a:pt x="70" y="101"/>
                    </a:lnTo>
                    <a:lnTo>
                      <a:pt x="71" y="101"/>
                    </a:lnTo>
                    <a:lnTo>
                      <a:pt x="72" y="100"/>
                    </a:lnTo>
                    <a:lnTo>
                      <a:pt x="74" y="99"/>
                    </a:lnTo>
                    <a:lnTo>
                      <a:pt x="76" y="97"/>
                    </a:lnTo>
                    <a:lnTo>
                      <a:pt x="78" y="94"/>
                    </a:lnTo>
                    <a:lnTo>
                      <a:pt x="80" y="90"/>
                    </a:lnTo>
                    <a:lnTo>
                      <a:pt x="81" y="85"/>
                    </a:lnTo>
                    <a:lnTo>
                      <a:pt x="82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9" name="Freeform 319"/>
              <p:cNvSpPr>
                <a:spLocks/>
              </p:cNvSpPr>
              <p:nvPr/>
            </p:nvSpPr>
            <p:spPr bwMode="auto">
              <a:xfrm>
                <a:off x="1365" y="2698"/>
                <a:ext cx="26" cy="23"/>
              </a:xfrm>
              <a:custGeom>
                <a:avLst/>
                <a:gdLst>
                  <a:gd name="T0" fmla="*/ 26 w 26"/>
                  <a:gd name="T1" fmla="*/ 23 h 23"/>
                  <a:gd name="T2" fmla="*/ 26 w 26"/>
                  <a:gd name="T3" fmla="*/ 0 h 23"/>
                  <a:gd name="T4" fmla="*/ 0 w 26"/>
                  <a:gd name="T5" fmla="*/ 5 h 23"/>
                  <a:gd name="T6" fmla="*/ 0 w 26"/>
                  <a:gd name="T7" fmla="*/ 23 h 23"/>
                  <a:gd name="T8" fmla="*/ 26 w 26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6" y="23"/>
                    </a:moveTo>
                    <a:lnTo>
                      <a:pt x="26" y="0"/>
                    </a:lnTo>
                    <a:lnTo>
                      <a:pt x="0" y="5"/>
                    </a:lnTo>
                    <a:lnTo>
                      <a:pt x="0" y="23"/>
                    </a:lnTo>
                    <a:lnTo>
                      <a:pt x="26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0" name="Freeform 320"/>
              <p:cNvSpPr>
                <a:spLocks/>
              </p:cNvSpPr>
              <p:nvPr/>
            </p:nvSpPr>
            <p:spPr bwMode="auto">
              <a:xfrm>
                <a:off x="1332" y="2714"/>
                <a:ext cx="77" cy="75"/>
              </a:xfrm>
              <a:custGeom>
                <a:avLst/>
                <a:gdLst>
                  <a:gd name="T0" fmla="*/ 34 w 77"/>
                  <a:gd name="T1" fmla="*/ 0 h 75"/>
                  <a:gd name="T2" fmla="*/ 33 w 77"/>
                  <a:gd name="T3" fmla="*/ 0 h 75"/>
                  <a:gd name="T4" fmla="*/ 30 w 77"/>
                  <a:gd name="T5" fmla="*/ 1 h 75"/>
                  <a:gd name="T6" fmla="*/ 27 w 77"/>
                  <a:gd name="T7" fmla="*/ 2 h 75"/>
                  <a:gd name="T8" fmla="*/ 24 w 77"/>
                  <a:gd name="T9" fmla="*/ 4 h 75"/>
                  <a:gd name="T10" fmla="*/ 21 w 77"/>
                  <a:gd name="T11" fmla="*/ 8 h 75"/>
                  <a:gd name="T12" fmla="*/ 18 w 77"/>
                  <a:gd name="T13" fmla="*/ 13 h 75"/>
                  <a:gd name="T14" fmla="*/ 14 w 77"/>
                  <a:gd name="T15" fmla="*/ 18 h 75"/>
                  <a:gd name="T16" fmla="*/ 11 w 77"/>
                  <a:gd name="T17" fmla="*/ 20 h 75"/>
                  <a:gd name="T18" fmla="*/ 8 w 77"/>
                  <a:gd name="T19" fmla="*/ 20 h 75"/>
                  <a:gd name="T20" fmla="*/ 4 w 77"/>
                  <a:gd name="T21" fmla="*/ 19 h 75"/>
                  <a:gd name="T22" fmla="*/ 1 w 77"/>
                  <a:gd name="T23" fmla="*/ 18 h 75"/>
                  <a:gd name="T24" fmla="*/ 0 w 77"/>
                  <a:gd name="T25" fmla="*/ 24 h 75"/>
                  <a:gd name="T26" fmla="*/ 0 w 77"/>
                  <a:gd name="T27" fmla="*/ 24 h 75"/>
                  <a:gd name="T28" fmla="*/ 1 w 77"/>
                  <a:gd name="T29" fmla="*/ 25 h 75"/>
                  <a:gd name="T30" fmla="*/ 2 w 77"/>
                  <a:gd name="T31" fmla="*/ 25 h 75"/>
                  <a:gd name="T32" fmla="*/ 3 w 77"/>
                  <a:gd name="T33" fmla="*/ 25 h 75"/>
                  <a:gd name="T34" fmla="*/ 7 w 77"/>
                  <a:gd name="T35" fmla="*/ 27 h 75"/>
                  <a:gd name="T36" fmla="*/ 10 w 77"/>
                  <a:gd name="T37" fmla="*/ 28 h 75"/>
                  <a:gd name="T38" fmla="*/ 13 w 77"/>
                  <a:gd name="T39" fmla="*/ 28 h 75"/>
                  <a:gd name="T40" fmla="*/ 17 w 77"/>
                  <a:gd name="T41" fmla="*/ 27 h 75"/>
                  <a:gd name="T42" fmla="*/ 19 w 77"/>
                  <a:gd name="T43" fmla="*/ 26 h 75"/>
                  <a:gd name="T44" fmla="*/ 22 w 77"/>
                  <a:gd name="T45" fmla="*/ 23 h 75"/>
                  <a:gd name="T46" fmla="*/ 26 w 77"/>
                  <a:gd name="T47" fmla="*/ 21 h 75"/>
                  <a:gd name="T48" fmla="*/ 27 w 77"/>
                  <a:gd name="T49" fmla="*/ 20 h 75"/>
                  <a:gd name="T50" fmla="*/ 12 w 77"/>
                  <a:gd name="T51" fmla="*/ 75 h 75"/>
                  <a:gd name="T52" fmla="*/ 63 w 77"/>
                  <a:gd name="T53" fmla="*/ 41 h 75"/>
                  <a:gd name="T54" fmla="*/ 71 w 77"/>
                  <a:gd name="T55" fmla="*/ 30 h 75"/>
                  <a:gd name="T56" fmla="*/ 75 w 77"/>
                  <a:gd name="T57" fmla="*/ 25 h 75"/>
                  <a:gd name="T58" fmla="*/ 75 w 77"/>
                  <a:gd name="T59" fmla="*/ 23 h 75"/>
                  <a:gd name="T60" fmla="*/ 75 w 77"/>
                  <a:gd name="T61" fmla="*/ 20 h 75"/>
                  <a:gd name="T62" fmla="*/ 75 w 77"/>
                  <a:gd name="T63" fmla="*/ 17 h 75"/>
                  <a:gd name="T64" fmla="*/ 74 w 77"/>
                  <a:gd name="T65" fmla="*/ 14 h 75"/>
                  <a:gd name="T66" fmla="*/ 72 w 77"/>
                  <a:gd name="T67" fmla="*/ 10 h 75"/>
                  <a:gd name="T68" fmla="*/ 69 w 77"/>
                  <a:gd name="T69" fmla="*/ 6 h 75"/>
                  <a:gd name="T70" fmla="*/ 66 w 77"/>
                  <a:gd name="T71" fmla="*/ 4 h 75"/>
                  <a:gd name="T72" fmla="*/ 64 w 77"/>
                  <a:gd name="T73" fmla="*/ 2 h 75"/>
                  <a:gd name="T74" fmla="*/ 62 w 77"/>
                  <a:gd name="T75" fmla="*/ 1 h 75"/>
                  <a:gd name="T76" fmla="*/ 59 w 77"/>
                  <a:gd name="T77" fmla="*/ 0 h 75"/>
                  <a:gd name="T78" fmla="*/ 58 w 77"/>
                  <a:gd name="T79" fmla="*/ 0 h 75"/>
                  <a:gd name="T80" fmla="*/ 44 w 77"/>
                  <a:gd name="T81" fmla="*/ 1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7" h="75">
                    <a:moveTo>
                      <a:pt x="34" y="0"/>
                    </a:moveTo>
                    <a:lnTo>
                      <a:pt x="34" y="0"/>
                    </a:lnTo>
                    <a:lnTo>
                      <a:pt x="34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1"/>
                    </a:lnTo>
                    <a:lnTo>
                      <a:pt x="28" y="1"/>
                    </a:lnTo>
                    <a:lnTo>
                      <a:pt x="27" y="2"/>
                    </a:lnTo>
                    <a:lnTo>
                      <a:pt x="25" y="3"/>
                    </a:lnTo>
                    <a:lnTo>
                      <a:pt x="24" y="4"/>
                    </a:lnTo>
                    <a:lnTo>
                      <a:pt x="22" y="6"/>
                    </a:lnTo>
                    <a:lnTo>
                      <a:pt x="21" y="8"/>
                    </a:lnTo>
                    <a:lnTo>
                      <a:pt x="19" y="10"/>
                    </a:lnTo>
                    <a:lnTo>
                      <a:pt x="18" y="13"/>
                    </a:lnTo>
                    <a:lnTo>
                      <a:pt x="16" y="15"/>
                    </a:lnTo>
                    <a:lnTo>
                      <a:pt x="14" y="18"/>
                    </a:lnTo>
                    <a:lnTo>
                      <a:pt x="13" y="20"/>
                    </a:lnTo>
                    <a:lnTo>
                      <a:pt x="11" y="20"/>
                    </a:lnTo>
                    <a:lnTo>
                      <a:pt x="9" y="20"/>
                    </a:lnTo>
                    <a:lnTo>
                      <a:pt x="8" y="20"/>
                    </a:lnTo>
                    <a:lnTo>
                      <a:pt x="6" y="19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1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5" y="26"/>
                    </a:lnTo>
                    <a:lnTo>
                      <a:pt x="7" y="27"/>
                    </a:lnTo>
                    <a:lnTo>
                      <a:pt x="8" y="27"/>
                    </a:lnTo>
                    <a:lnTo>
                      <a:pt x="10" y="28"/>
                    </a:lnTo>
                    <a:lnTo>
                      <a:pt x="12" y="28"/>
                    </a:lnTo>
                    <a:lnTo>
                      <a:pt x="13" y="28"/>
                    </a:lnTo>
                    <a:lnTo>
                      <a:pt x="15" y="28"/>
                    </a:lnTo>
                    <a:lnTo>
                      <a:pt x="17" y="27"/>
                    </a:lnTo>
                    <a:lnTo>
                      <a:pt x="18" y="26"/>
                    </a:lnTo>
                    <a:lnTo>
                      <a:pt x="19" y="26"/>
                    </a:lnTo>
                    <a:lnTo>
                      <a:pt x="21" y="25"/>
                    </a:lnTo>
                    <a:lnTo>
                      <a:pt x="22" y="23"/>
                    </a:lnTo>
                    <a:lnTo>
                      <a:pt x="24" y="22"/>
                    </a:lnTo>
                    <a:lnTo>
                      <a:pt x="26" y="21"/>
                    </a:lnTo>
                    <a:lnTo>
                      <a:pt x="27" y="21"/>
                    </a:lnTo>
                    <a:lnTo>
                      <a:pt x="27" y="20"/>
                    </a:lnTo>
                    <a:lnTo>
                      <a:pt x="27" y="39"/>
                    </a:lnTo>
                    <a:lnTo>
                      <a:pt x="12" y="75"/>
                    </a:lnTo>
                    <a:lnTo>
                      <a:pt x="77" y="75"/>
                    </a:lnTo>
                    <a:lnTo>
                      <a:pt x="63" y="41"/>
                    </a:lnTo>
                    <a:lnTo>
                      <a:pt x="63" y="33"/>
                    </a:lnTo>
                    <a:lnTo>
                      <a:pt x="71" y="30"/>
                    </a:lnTo>
                    <a:lnTo>
                      <a:pt x="75" y="25"/>
                    </a:lnTo>
                    <a:lnTo>
                      <a:pt x="75" y="25"/>
                    </a:lnTo>
                    <a:lnTo>
                      <a:pt x="75" y="24"/>
                    </a:lnTo>
                    <a:lnTo>
                      <a:pt x="75" y="23"/>
                    </a:lnTo>
                    <a:lnTo>
                      <a:pt x="75" y="22"/>
                    </a:lnTo>
                    <a:lnTo>
                      <a:pt x="75" y="20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6"/>
                    </a:lnTo>
                    <a:lnTo>
                      <a:pt x="74" y="14"/>
                    </a:lnTo>
                    <a:lnTo>
                      <a:pt x="73" y="12"/>
                    </a:lnTo>
                    <a:lnTo>
                      <a:pt x="72" y="10"/>
                    </a:lnTo>
                    <a:lnTo>
                      <a:pt x="70" y="8"/>
                    </a:lnTo>
                    <a:lnTo>
                      <a:pt x="69" y="6"/>
                    </a:lnTo>
                    <a:lnTo>
                      <a:pt x="68" y="5"/>
                    </a:lnTo>
                    <a:lnTo>
                      <a:pt x="66" y="4"/>
                    </a:lnTo>
                    <a:lnTo>
                      <a:pt x="65" y="3"/>
                    </a:lnTo>
                    <a:lnTo>
                      <a:pt x="64" y="2"/>
                    </a:lnTo>
                    <a:lnTo>
                      <a:pt x="63" y="2"/>
                    </a:lnTo>
                    <a:lnTo>
                      <a:pt x="62" y="1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44" y="1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77ED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1" name="Freeform 321"/>
              <p:cNvSpPr>
                <a:spLocks/>
              </p:cNvSpPr>
              <p:nvPr/>
            </p:nvSpPr>
            <p:spPr bwMode="auto">
              <a:xfrm>
                <a:off x="1353" y="2792"/>
                <a:ext cx="18" cy="20"/>
              </a:xfrm>
              <a:custGeom>
                <a:avLst/>
                <a:gdLst>
                  <a:gd name="T0" fmla="*/ 0 w 18"/>
                  <a:gd name="T1" fmla="*/ 0 h 20"/>
                  <a:gd name="T2" fmla="*/ 0 w 18"/>
                  <a:gd name="T3" fmla="*/ 1 h 20"/>
                  <a:gd name="T4" fmla="*/ 0 w 18"/>
                  <a:gd name="T5" fmla="*/ 2 h 20"/>
                  <a:gd name="T6" fmla="*/ 0 w 18"/>
                  <a:gd name="T7" fmla="*/ 2 h 20"/>
                  <a:gd name="T8" fmla="*/ 0 w 18"/>
                  <a:gd name="T9" fmla="*/ 3 h 20"/>
                  <a:gd name="T10" fmla="*/ 1 w 18"/>
                  <a:gd name="T11" fmla="*/ 7 h 20"/>
                  <a:gd name="T12" fmla="*/ 3 w 18"/>
                  <a:gd name="T13" fmla="*/ 11 h 20"/>
                  <a:gd name="T14" fmla="*/ 5 w 18"/>
                  <a:gd name="T15" fmla="*/ 14 h 20"/>
                  <a:gd name="T16" fmla="*/ 7 w 18"/>
                  <a:gd name="T17" fmla="*/ 16 h 20"/>
                  <a:gd name="T18" fmla="*/ 10 w 18"/>
                  <a:gd name="T19" fmla="*/ 18 h 20"/>
                  <a:gd name="T20" fmla="*/ 11 w 18"/>
                  <a:gd name="T21" fmla="*/ 19 h 20"/>
                  <a:gd name="T22" fmla="*/ 13 w 18"/>
                  <a:gd name="T23" fmla="*/ 20 h 20"/>
                  <a:gd name="T24" fmla="*/ 13 w 18"/>
                  <a:gd name="T25" fmla="*/ 20 h 20"/>
                  <a:gd name="T26" fmla="*/ 18 w 18"/>
                  <a:gd name="T27" fmla="*/ 20 h 20"/>
                  <a:gd name="T28" fmla="*/ 18 w 18"/>
                  <a:gd name="T29" fmla="*/ 20 h 20"/>
                  <a:gd name="T30" fmla="*/ 18 w 18"/>
                  <a:gd name="T31" fmla="*/ 19 h 20"/>
                  <a:gd name="T32" fmla="*/ 17 w 18"/>
                  <a:gd name="T33" fmla="*/ 17 h 20"/>
                  <a:gd name="T34" fmla="*/ 16 w 18"/>
                  <a:gd name="T35" fmla="*/ 14 h 20"/>
                  <a:gd name="T36" fmla="*/ 16 w 18"/>
                  <a:gd name="T37" fmla="*/ 11 h 20"/>
                  <a:gd name="T38" fmla="*/ 16 w 18"/>
                  <a:gd name="T39" fmla="*/ 8 h 20"/>
                  <a:gd name="T40" fmla="*/ 16 w 18"/>
                  <a:gd name="T41" fmla="*/ 4 h 20"/>
                  <a:gd name="T42" fmla="*/ 18 w 18"/>
                  <a:gd name="T43" fmla="*/ 0 h 20"/>
                  <a:gd name="T44" fmla="*/ 0 w 18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7" y="16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19"/>
                    </a:lnTo>
                    <a:lnTo>
                      <a:pt x="17" y="17"/>
                    </a:lnTo>
                    <a:lnTo>
                      <a:pt x="16" y="14"/>
                    </a:lnTo>
                    <a:lnTo>
                      <a:pt x="16" y="11"/>
                    </a:lnTo>
                    <a:lnTo>
                      <a:pt x="16" y="8"/>
                    </a:lnTo>
                    <a:lnTo>
                      <a:pt x="16" y="4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2" name="Freeform 322"/>
              <p:cNvSpPr>
                <a:spLocks/>
              </p:cNvSpPr>
              <p:nvPr/>
            </p:nvSpPr>
            <p:spPr bwMode="auto">
              <a:xfrm>
                <a:off x="1382" y="2792"/>
                <a:ext cx="19" cy="20"/>
              </a:xfrm>
              <a:custGeom>
                <a:avLst/>
                <a:gdLst>
                  <a:gd name="T0" fmla="*/ 0 w 19"/>
                  <a:gd name="T1" fmla="*/ 0 h 20"/>
                  <a:gd name="T2" fmla="*/ 2 w 19"/>
                  <a:gd name="T3" fmla="*/ 4 h 20"/>
                  <a:gd name="T4" fmla="*/ 3 w 19"/>
                  <a:gd name="T5" fmla="*/ 7 h 20"/>
                  <a:gd name="T6" fmla="*/ 3 w 19"/>
                  <a:gd name="T7" fmla="*/ 11 h 20"/>
                  <a:gd name="T8" fmla="*/ 3 w 19"/>
                  <a:gd name="T9" fmla="*/ 14 h 20"/>
                  <a:gd name="T10" fmla="*/ 3 w 19"/>
                  <a:gd name="T11" fmla="*/ 16 h 20"/>
                  <a:gd name="T12" fmla="*/ 3 w 19"/>
                  <a:gd name="T13" fmla="*/ 18 h 20"/>
                  <a:gd name="T14" fmla="*/ 2 w 19"/>
                  <a:gd name="T15" fmla="*/ 19 h 20"/>
                  <a:gd name="T16" fmla="*/ 2 w 19"/>
                  <a:gd name="T17" fmla="*/ 20 h 20"/>
                  <a:gd name="T18" fmla="*/ 9 w 19"/>
                  <a:gd name="T19" fmla="*/ 20 h 20"/>
                  <a:gd name="T20" fmla="*/ 9 w 19"/>
                  <a:gd name="T21" fmla="*/ 19 h 20"/>
                  <a:gd name="T22" fmla="*/ 10 w 19"/>
                  <a:gd name="T23" fmla="*/ 19 h 20"/>
                  <a:gd name="T24" fmla="*/ 11 w 19"/>
                  <a:gd name="T25" fmla="*/ 18 h 20"/>
                  <a:gd name="T26" fmla="*/ 13 w 19"/>
                  <a:gd name="T27" fmla="*/ 17 h 20"/>
                  <a:gd name="T28" fmla="*/ 14 w 19"/>
                  <a:gd name="T29" fmla="*/ 15 h 20"/>
                  <a:gd name="T30" fmla="*/ 16 w 19"/>
                  <a:gd name="T31" fmla="*/ 13 h 20"/>
                  <a:gd name="T32" fmla="*/ 17 w 19"/>
                  <a:gd name="T33" fmla="*/ 11 h 20"/>
                  <a:gd name="T34" fmla="*/ 18 w 19"/>
                  <a:gd name="T35" fmla="*/ 8 h 20"/>
                  <a:gd name="T36" fmla="*/ 18 w 19"/>
                  <a:gd name="T37" fmla="*/ 6 h 20"/>
                  <a:gd name="T38" fmla="*/ 19 w 19"/>
                  <a:gd name="T39" fmla="*/ 4 h 20"/>
                  <a:gd name="T40" fmla="*/ 19 w 19"/>
                  <a:gd name="T41" fmla="*/ 2 h 20"/>
                  <a:gd name="T42" fmla="*/ 18 w 19"/>
                  <a:gd name="T43" fmla="*/ 0 h 20"/>
                  <a:gd name="T44" fmla="*/ 0 w 19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20">
                    <a:moveTo>
                      <a:pt x="0" y="0"/>
                    </a:moveTo>
                    <a:lnTo>
                      <a:pt x="2" y="4"/>
                    </a:lnTo>
                    <a:lnTo>
                      <a:pt x="3" y="7"/>
                    </a:lnTo>
                    <a:lnTo>
                      <a:pt x="3" y="11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9" y="20"/>
                    </a:lnTo>
                    <a:lnTo>
                      <a:pt x="9" y="19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3" y="17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7" y="11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9" y="4"/>
                    </a:lnTo>
                    <a:lnTo>
                      <a:pt x="19" y="2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3" name="Freeform 323"/>
              <p:cNvSpPr>
                <a:spLocks/>
              </p:cNvSpPr>
              <p:nvPr/>
            </p:nvSpPr>
            <p:spPr bwMode="auto">
              <a:xfrm>
                <a:off x="1313" y="2676"/>
                <a:ext cx="73" cy="81"/>
              </a:xfrm>
              <a:custGeom>
                <a:avLst/>
                <a:gdLst>
                  <a:gd name="T0" fmla="*/ 73 w 73"/>
                  <a:gd name="T1" fmla="*/ 77 h 81"/>
                  <a:gd name="T2" fmla="*/ 4 w 73"/>
                  <a:gd name="T3" fmla="*/ 0 h 81"/>
                  <a:gd name="T4" fmla="*/ 0 w 73"/>
                  <a:gd name="T5" fmla="*/ 5 h 81"/>
                  <a:gd name="T6" fmla="*/ 68 w 73"/>
                  <a:gd name="T7" fmla="*/ 81 h 81"/>
                  <a:gd name="T8" fmla="*/ 73 w 73"/>
                  <a:gd name="T9" fmla="*/ 7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81">
                    <a:moveTo>
                      <a:pt x="73" y="77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68" y="81"/>
                    </a:lnTo>
                    <a:lnTo>
                      <a:pt x="73" y="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4" name="Freeform 324"/>
              <p:cNvSpPr>
                <a:spLocks/>
              </p:cNvSpPr>
              <p:nvPr/>
            </p:nvSpPr>
            <p:spPr bwMode="auto">
              <a:xfrm>
                <a:off x="1317" y="2681"/>
                <a:ext cx="65" cy="72"/>
              </a:xfrm>
              <a:custGeom>
                <a:avLst/>
                <a:gdLst>
                  <a:gd name="T0" fmla="*/ 65 w 65"/>
                  <a:gd name="T1" fmla="*/ 71 h 72"/>
                  <a:gd name="T2" fmla="*/ 2 w 65"/>
                  <a:gd name="T3" fmla="*/ 0 h 72"/>
                  <a:gd name="T4" fmla="*/ 0 w 65"/>
                  <a:gd name="T5" fmla="*/ 2 h 72"/>
                  <a:gd name="T6" fmla="*/ 63 w 65"/>
                  <a:gd name="T7" fmla="*/ 72 h 72"/>
                  <a:gd name="T8" fmla="*/ 65 w 65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72">
                    <a:moveTo>
                      <a:pt x="65" y="7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63" y="72"/>
                    </a:lnTo>
                    <a:lnTo>
                      <a:pt x="65" y="71"/>
                    </a:lnTo>
                    <a:close/>
                  </a:path>
                </a:pathLst>
              </a:custGeom>
              <a:solidFill>
                <a:srgbClr val="CEB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5" name="Freeform 325"/>
              <p:cNvSpPr>
                <a:spLocks/>
              </p:cNvSpPr>
              <p:nvPr/>
            </p:nvSpPr>
            <p:spPr bwMode="auto">
              <a:xfrm>
                <a:off x="1367" y="2736"/>
                <a:ext cx="41" cy="15"/>
              </a:xfrm>
              <a:custGeom>
                <a:avLst/>
                <a:gdLst>
                  <a:gd name="T0" fmla="*/ 22 w 41"/>
                  <a:gd name="T1" fmla="*/ 14 h 15"/>
                  <a:gd name="T2" fmla="*/ 25 w 41"/>
                  <a:gd name="T3" fmla="*/ 13 h 15"/>
                  <a:gd name="T4" fmla="*/ 29 w 41"/>
                  <a:gd name="T5" fmla="*/ 12 h 15"/>
                  <a:gd name="T6" fmla="*/ 32 w 41"/>
                  <a:gd name="T7" fmla="*/ 11 h 15"/>
                  <a:gd name="T8" fmla="*/ 35 w 41"/>
                  <a:gd name="T9" fmla="*/ 10 h 15"/>
                  <a:gd name="T10" fmla="*/ 37 w 41"/>
                  <a:gd name="T11" fmla="*/ 8 h 15"/>
                  <a:gd name="T12" fmla="*/ 39 w 41"/>
                  <a:gd name="T13" fmla="*/ 6 h 15"/>
                  <a:gd name="T14" fmla="*/ 40 w 41"/>
                  <a:gd name="T15" fmla="*/ 5 h 15"/>
                  <a:gd name="T16" fmla="*/ 41 w 41"/>
                  <a:gd name="T17" fmla="*/ 3 h 15"/>
                  <a:gd name="T18" fmla="*/ 40 w 41"/>
                  <a:gd name="T19" fmla="*/ 0 h 15"/>
                  <a:gd name="T20" fmla="*/ 39 w 41"/>
                  <a:gd name="T21" fmla="*/ 3 h 15"/>
                  <a:gd name="T22" fmla="*/ 37 w 41"/>
                  <a:gd name="T23" fmla="*/ 6 h 15"/>
                  <a:gd name="T24" fmla="*/ 34 w 41"/>
                  <a:gd name="T25" fmla="*/ 9 h 15"/>
                  <a:gd name="T26" fmla="*/ 30 w 41"/>
                  <a:gd name="T27" fmla="*/ 10 h 15"/>
                  <a:gd name="T28" fmla="*/ 27 w 41"/>
                  <a:gd name="T29" fmla="*/ 11 h 15"/>
                  <a:gd name="T30" fmla="*/ 25 w 41"/>
                  <a:gd name="T31" fmla="*/ 12 h 15"/>
                  <a:gd name="T32" fmla="*/ 23 w 41"/>
                  <a:gd name="T33" fmla="*/ 12 h 15"/>
                  <a:gd name="T34" fmla="*/ 22 w 41"/>
                  <a:gd name="T35" fmla="*/ 12 h 15"/>
                  <a:gd name="T36" fmla="*/ 18 w 41"/>
                  <a:gd name="T37" fmla="*/ 7 h 15"/>
                  <a:gd name="T38" fmla="*/ 21 w 41"/>
                  <a:gd name="T39" fmla="*/ 7 h 15"/>
                  <a:gd name="T40" fmla="*/ 26 w 41"/>
                  <a:gd name="T41" fmla="*/ 5 h 15"/>
                  <a:gd name="T42" fmla="*/ 30 w 41"/>
                  <a:gd name="T43" fmla="*/ 3 h 15"/>
                  <a:gd name="T44" fmla="*/ 32 w 41"/>
                  <a:gd name="T45" fmla="*/ 0 h 15"/>
                  <a:gd name="T46" fmla="*/ 30 w 41"/>
                  <a:gd name="T47" fmla="*/ 0 h 15"/>
                  <a:gd name="T48" fmla="*/ 30 w 41"/>
                  <a:gd name="T49" fmla="*/ 0 h 15"/>
                  <a:gd name="T50" fmla="*/ 30 w 41"/>
                  <a:gd name="T51" fmla="*/ 1 h 15"/>
                  <a:gd name="T52" fmla="*/ 28 w 41"/>
                  <a:gd name="T53" fmla="*/ 2 h 15"/>
                  <a:gd name="T54" fmla="*/ 25 w 41"/>
                  <a:gd name="T55" fmla="*/ 3 h 15"/>
                  <a:gd name="T56" fmla="*/ 21 w 41"/>
                  <a:gd name="T57" fmla="*/ 5 h 15"/>
                  <a:gd name="T58" fmla="*/ 17 w 41"/>
                  <a:gd name="T59" fmla="*/ 6 h 15"/>
                  <a:gd name="T60" fmla="*/ 14 w 41"/>
                  <a:gd name="T61" fmla="*/ 6 h 15"/>
                  <a:gd name="T62" fmla="*/ 12 w 41"/>
                  <a:gd name="T63" fmla="*/ 4 h 15"/>
                  <a:gd name="T64" fmla="*/ 10 w 41"/>
                  <a:gd name="T65" fmla="*/ 2 h 15"/>
                  <a:gd name="T66" fmla="*/ 8 w 41"/>
                  <a:gd name="T67" fmla="*/ 2 h 15"/>
                  <a:gd name="T68" fmla="*/ 7 w 41"/>
                  <a:gd name="T69" fmla="*/ 2 h 15"/>
                  <a:gd name="T70" fmla="*/ 6 w 41"/>
                  <a:gd name="T71" fmla="*/ 4 h 15"/>
                  <a:gd name="T72" fmla="*/ 7 w 41"/>
                  <a:gd name="T73" fmla="*/ 6 h 15"/>
                  <a:gd name="T74" fmla="*/ 6 w 41"/>
                  <a:gd name="T75" fmla="*/ 15 h 15"/>
                  <a:gd name="T76" fmla="*/ 9 w 41"/>
                  <a:gd name="T77" fmla="*/ 15 h 15"/>
                  <a:gd name="T78" fmla="*/ 13 w 41"/>
                  <a:gd name="T79" fmla="*/ 14 h 15"/>
                  <a:gd name="T80" fmla="*/ 17 w 41"/>
                  <a:gd name="T81" fmla="*/ 13 h 15"/>
                  <a:gd name="T82" fmla="*/ 19 w 41"/>
                  <a:gd name="T83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1" h="15">
                    <a:moveTo>
                      <a:pt x="20" y="14"/>
                    </a:moveTo>
                    <a:lnTo>
                      <a:pt x="22" y="14"/>
                    </a:lnTo>
                    <a:lnTo>
                      <a:pt x="24" y="13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9" y="12"/>
                    </a:lnTo>
                    <a:lnTo>
                      <a:pt x="30" y="12"/>
                    </a:lnTo>
                    <a:lnTo>
                      <a:pt x="32" y="11"/>
                    </a:lnTo>
                    <a:lnTo>
                      <a:pt x="33" y="10"/>
                    </a:lnTo>
                    <a:lnTo>
                      <a:pt x="35" y="10"/>
                    </a:lnTo>
                    <a:lnTo>
                      <a:pt x="36" y="9"/>
                    </a:lnTo>
                    <a:lnTo>
                      <a:pt x="37" y="8"/>
                    </a:lnTo>
                    <a:lnTo>
                      <a:pt x="38" y="7"/>
                    </a:lnTo>
                    <a:lnTo>
                      <a:pt x="39" y="6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0" y="2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9" y="3"/>
                    </a:lnTo>
                    <a:lnTo>
                      <a:pt x="38" y="4"/>
                    </a:lnTo>
                    <a:lnTo>
                      <a:pt x="37" y="6"/>
                    </a:lnTo>
                    <a:lnTo>
                      <a:pt x="35" y="7"/>
                    </a:lnTo>
                    <a:lnTo>
                      <a:pt x="34" y="9"/>
                    </a:lnTo>
                    <a:lnTo>
                      <a:pt x="32" y="10"/>
                    </a:lnTo>
                    <a:lnTo>
                      <a:pt x="30" y="10"/>
                    </a:lnTo>
                    <a:lnTo>
                      <a:pt x="28" y="11"/>
                    </a:lnTo>
                    <a:lnTo>
                      <a:pt x="27" y="11"/>
                    </a:lnTo>
                    <a:lnTo>
                      <a:pt x="26" y="11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1" y="7"/>
                    </a:lnTo>
                    <a:lnTo>
                      <a:pt x="23" y="6"/>
                    </a:lnTo>
                    <a:lnTo>
                      <a:pt x="26" y="5"/>
                    </a:lnTo>
                    <a:lnTo>
                      <a:pt x="28" y="4"/>
                    </a:lnTo>
                    <a:lnTo>
                      <a:pt x="30" y="3"/>
                    </a:lnTo>
                    <a:lnTo>
                      <a:pt x="31" y="1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1"/>
                    </a:lnTo>
                    <a:lnTo>
                      <a:pt x="29" y="1"/>
                    </a:lnTo>
                    <a:lnTo>
                      <a:pt x="28" y="2"/>
                    </a:lnTo>
                    <a:lnTo>
                      <a:pt x="27" y="3"/>
                    </a:lnTo>
                    <a:lnTo>
                      <a:pt x="25" y="3"/>
                    </a:lnTo>
                    <a:lnTo>
                      <a:pt x="23" y="4"/>
                    </a:lnTo>
                    <a:lnTo>
                      <a:pt x="21" y="5"/>
                    </a:lnTo>
                    <a:lnTo>
                      <a:pt x="19" y="5"/>
                    </a:lnTo>
                    <a:lnTo>
                      <a:pt x="17" y="6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7" y="13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6" name="Freeform 326"/>
              <p:cNvSpPr>
                <a:spLocks/>
              </p:cNvSpPr>
              <p:nvPr/>
            </p:nvSpPr>
            <p:spPr bwMode="auto">
              <a:xfrm>
                <a:off x="1370" y="2739"/>
                <a:ext cx="14" cy="10"/>
              </a:xfrm>
              <a:custGeom>
                <a:avLst/>
                <a:gdLst>
                  <a:gd name="T0" fmla="*/ 12 w 14"/>
                  <a:gd name="T1" fmla="*/ 5 h 10"/>
                  <a:gd name="T2" fmla="*/ 11 w 14"/>
                  <a:gd name="T3" fmla="*/ 5 h 10"/>
                  <a:gd name="T4" fmla="*/ 10 w 14"/>
                  <a:gd name="T5" fmla="*/ 5 h 10"/>
                  <a:gd name="T6" fmla="*/ 10 w 14"/>
                  <a:gd name="T7" fmla="*/ 5 h 10"/>
                  <a:gd name="T8" fmla="*/ 10 w 14"/>
                  <a:gd name="T9" fmla="*/ 4 h 10"/>
                  <a:gd name="T10" fmla="*/ 9 w 14"/>
                  <a:gd name="T11" fmla="*/ 4 h 10"/>
                  <a:gd name="T12" fmla="*/ 8 w 14"/>
                  <a:gd name="T13" fmla="*/ 3 h 10"/>
                  <a:gd name="T14" fmla="*/ 8 w 14"/>
                  <a:gd name="T15" fmla="*/ 2 h 10"/>
                  <a:gd name="T16" fmla="*/ 7 w 14"/>
                  <a:gd name="T17" fmla="*/ 2 h 10"/>
                  <a:gd name="T18" fmla="*/ 6 w 14"/>
                  <a:gd name="T19" fmla="*/ 1 h 10"/>
                  <a:gd name="T20" fmla="*/ 6 w 14"/>
                  <a:gd name="T21" fmla="*/ 1 h 10"/>
                  <a:gd name="T22" fmla="*/ 5 w 14"/>
                  <a:gd name="T23" fmla="*/ 0 h 10"/>
                  <a:gd name="T24" fmla="*/ 5 w 14"/>
                  <a:gd name="T25" fmla="*/ 0 h 10"/>
                  <a:gd name="T26" fmla="*/ 5 w 14"/>
                  <a:gd name="T27" fmla="*/ 1 h 10"/>
                  <a:gd name="T28" fmla="*/ 6 w 14"/>
                  <a:gd name="T29" fmla="*/ 2 h 10"/>
                  <a:gd name="T30" fmla="*/ 6 w 14"/>
                  <a:gd name="T31" fmla="*/ 4 h 10"/>
                  <a:gd name="T32" fmla="*/ 7 w 14"/>
                  <a:gd name="T33" fmla="*/ 4 h 10"/>
                  <a:gd name="T34" fmla="*/ 0 w 14"/>
                  <a:gd name="T35" fmla="*/ 4 h 10"/>
                  <a:gd name="T36" fmla="*/ 4 w 14"/>
                  <a:gd name="T37" fmla="*/ 10 h 10"/>
                  <a:gd name="T38" fmla="*/ 5 w 14"/>
                  <a:gd name="T39" fmla="*/ 10 h 10"/>
                  <a:gd name="T40" fmla="*/ 6 w 14"/>
                  <a:gd name="T41" fmla="*/ 10 h 10"/>
                  <a:gd name="T42" fmla="*/ 7 w 14"/>
                  <a:gd name="T43" fmla="*/ 10 h 10"/>
                  <a:gd name="T44" fmla="*/ 7 w 14"/>
                  <a:gd name="T45" fmla="*/ 10 h 10"/>
                  <a:gd name="T46" fmla="*/ 8 w 14"/>
                  <a:gd name="T47" fmla="*/ 10 h 10"/>
                  <a:gd name="T48" fmla="*/ 9 w 14"/>
                  <a:gd name="T49" fmla="*/ 10 h 10"/>
                  <a:gd name="T50" fmla="*/ 10 w 14"/>
                  <a:gd name="T51" fmla="*/ 10 h 10"/>
                  <a:gd name="T52" fmla="*/ 10 w 14"/>
                  <a:gd name="T53" fmla="*/ 9 h 10"/>
                  <a:gd name="T54" fmla="*/ 11 w 14"/>
                  <a:gd name="T55" fmla="*/ 9 h 10"/>
                  <a:gd name="T56" fmla="*/ 12 w 14"/>
                  <a:gd name="T57" fmla="*/ 9 h 10"/>
                  <a:gd name="T58" fmla="*/ 13 w 14"/>
                  <a:gd name="T59" fmla="*/ 9 h 10"/>
                  <a:gd name="T60" fmla="*/ 13 w 14"/>
                  <a:gd name="T61" fmla="*/ 9 h 10"/>
                  <a:gd name="T62" fmla="*/ 13 w 14"/>
                  <a:gd name="T63" fmla="*/ 9 h 10"/>
                  <a:gd name="T64" fmla="*/ 14 w 14"/>
                  <a:gd name="T65" fmla="*/ 8 h 10"/>
                  <a:gd name="T66" fmla="*/ 14 w 14"/>
                  <a:gd name="T67" fmla="*/ 8 h 10"/>
                  <a:gd name="T68" fmla="*/ 14 w 14"/>
                  <a:gd name="T69" fmla="*/ 8 h 10"/>
                  <a:gd name="T70" fmla="*/ 12 w 14"/>
                  <a:gd name="T71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" h="10">
                    <a:moveTo>
                      <a:pt x="12" y="5"/>
                    </a:moveTo>
                    <a:lnTo>
                      <a:pt x="11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0" y="4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2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7" name="Freeform 327"/>
              <p:cNvSpPr>
                <a:spLocks/>
              </p:cNvSpPr>
              <p:nvPr/>
            </p:nvSpPr>
            <p:spPr bwMode="auto">
              <a:xfrm>
                <a:off x="1395" y="2729"/>
                <a:ext cx="4" cy="7"/>
              </a:xfrm>
              <a:custGeom>
                <a:avLst/>
                <a:gdLst>
                  <a:gd name="T0" fmla="*/ 3 w 4"/>
                  <a:gd name="T1" fmla="*/ 3 h 7"/>
                  <a:gd name="T2" fmla="*/ 3 w 4"/>
                  <a:gd name="T3" fmla="*/ 2 h 7"/>
                  <a:gd name="T4" fmla="*/ 2 w 4"/>
                  <a:gd name="T5" fmla="*/ 1 h 7"/>
                  <a:gd name="T6" fmla="*/ 2 w 4"/>
                  <a:gd name="T7" fmla="*/ 0 h 7"/>
                  <a:gd name="T8" fmla="*/ 1 w 4"/>
                  <a:gd name="T9" fmla="*/ 0 h 7"/>
                  <a:gd name="T10" fmla="*/ 0 w 4"/>
                  <a:gd name="T11" fmla="*/ 0 h 7"/>
                  <a:gd name="T12" fmla="*/ 0 w 4"/>
                  <a:gd name="T13" fmla="*/ 0 h 7"/>
                  <a:gd name="T14" fmla="*/ 0 w 4"/>
                  <a:gd name="T15" fmla="*/ 1 h 7"/>
                  <a:gd name="T16" fmla="*/ 0 w 4"/>
                  <a:gd name="T17" fmla="*/ 1 h 7"/>
                  <a:gd name="T18" fmla="*/ 0 w 4"/>
                  <a:gd name="T19" fmla="*/ 1 h 7"/>
                  <a:gd name="T20" fmla="*/ 1 w 4"/>
                  <a:gd name="T21" fmla="*/ 2 h 7"/>
                  <a:gd name="T22" fmla="*/ 1 w 4"/>
                  <a:gd name="T23" fmla="*/ 2 h 7"/>
                  <a:gd name="T24" fmla="*/ 2 w 4"/>
                  <a:gd name="T25" fmla="*/ 3 h 7"/>
                  <a:gd name="T26" fmla="*/ 2 w 4"/>
                  <a:gd name="T27" fmla="*/ 4 h 7"/>
                  <a:gd name="T28" fmla="*/ 2 w 4"/>
                  <a:gd name="T29" fmla="*/ 5 h 7"/>
                  <a:gd name="T30" fmla="*/ 2 w 4"/>
                  <a:gd name="T31" fmla="*/ 6 h 7"/>
                  <a:gd name="T32" fmla="*/ 2 w 4"/>
                  <a:gd name="T33" fmla="*/ 7 h 7"/>
                  <a:gd name="T34" fmla="*/ 2 w 4"/>
                  <a:gd name="T35" fmla="*/ 7 h 7"/>
                  <a:gd name="T36" fmla="*/ 3 w 4"/>
                  <a:gd name="T37" fmla="*/ 7 h 7"/>
                  <a:gd name="T38" fmla="*/ 3 w 4"/>
                  <a:gd name="T39" fmla="*/ 7 h 7"/>
                  <a:gd name="T40" fmla="*/ 4 w 4"/>
                  <a:gd name="T41" fmla="*/ 7 h 7"/>
                  <a:gd name="T42" fmla="*/ 4 w 4"/>
                  <a:gd name="T43" fmla="*/ 6 h 7"/>
                  <a:gd name="T44" fmla="*/ 4 w 4"/>
                  <a:gd name="T45" fmla="*/ 5 h 7"/>
                  <a:gd name="T46" fmla="*/ 4 w 4"/>
                  <a:gd name="T47" fmla="*/ 4 h 7"/>
                  <a:gd name="T48" fmla="*/ 3 w 4"/>
                  <a:gd name="T4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" h="7">
                    <a:moveTo>
                      <a:pt x="3" y="3"/>
                    </a:moveTo>
                    <a:lnTo>
                      <a:pt x="3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8" name="Freeform 328"/>
              <p:cNvSpPr>
                <a:spLocks/>
              </p:cNvSpPr>
              <p:nvPr/>
            </p:nvSpPr>
            <p:spPr bwMode="auto">
              <a:xfrm>
                <a:off x="1361" y="2713"/>
                <a:ext cx="33" cy="20"/>
              </a:xfrm>
              <a:custGeom>
                <a:avLst/>
                <a:gdLst>
                  <a:gd name="T0" fmla="*/ 31 w 33"/>
                  <a:gd name="T1" fmla="*/ 11 h 20"/>
                  <a:gd name="T2" fmla="*/ 28 w 33"/>
                  <a:gd name="T3" fmla="*/ 8 h 20"/>
                  <a:gd name="T4" fmla="*/ 33 w 33"/>
                  <a:gd name="T5" fmla="*/ 5 h 20"/>
                  <a:gd name="T6" fmla="*/ 29 w 33"/>
                  <a:gd name="T7" fmla="*/ 1 h 20"/>
                  <a:gd name="T8" fmla="*/ 27 w 33"/>
                  <a:gd name="T9" fmla="*/ 1 h 20"/>
                  <a:gd name="T10" fmla="*/ 30 w 33"/>
                  <a:gd name="T11" fmla="*/ 4 h 20"/>
                  <a:gd name="T12" fmla="*/ 26 w 33"/>
                  <a:gd name="T13" fmla="*/ 7 h 20"/>
                  <a:gd name="T14" fmla="*/ 26 w 33"/>
                  <a:gd name="T15" fmla="*/ 8 h 20"/>
                  <a:gd name="T16" fmla="*/ 27 w 33"/>
                  <a:gd name="T17" fmla="*/ 9 h 20"/>
                  <a:gd name="T18" fmla="*/ 28 w 33"/>
                  <a:gd name="T19" fmla="*/ 10 h 20"/>
                  <a:gd name="T20" fmla="*/ 28 w 33"/>
                  <a:gd name="T21" fmla="*/ 10 h 20"/>
                  <a:gd name="T22" fmla="*/ 15 w 33"/>
                  <a:gd name="T23" fmla="*/ 18 h 20"/>
                  <a:gd name="T24" fmla="*/ 4 w 33"/>
                  <a:gd name="T25" fmla="*/ 10 h 20"/>
                  <a:gd name="T26" fmla="*/ 6 w 33"/>
                  <a:gd name="T27" fmla="*/ 7 h 20"/>
                  <a:gd name="T28" fmla="*/ 3 w 33"/>
                  <a:gd name="T29" fmla="*/ 4 h 20"/>
                  <a:gd name="T30" fmla="*/ 5 w 33"/>
                  <a:gd name="T31" fmla="*/ 0 h 20"/>
                  <a:gd name="T32" fmla="*/ 3 w 33"/>
                  <a:gd name="T33" fmla="*/ 0 h 20"/>
                  <a:gd name="T34" fmla="*/ 0 w 33"/>
                  <a:gd name="T35" fmla="*/ 5 h 20"/>
                  <a:gd name="T36" fmla="*/ 4 w 33"/>
                  <a:gd name="T37" fmla="*/ 7 h 20"/>
                  <a:gd name="T38" fmla="*/ 1 w 33"/>
                  <a:gd name="T39" fmla="*/ 11 h 20"/>
                  <a:gd name="T40" fmla="*/ 15 w 33"/>
                  <a:gd name="T41" fmla="*/ 20 h 20"/>
                  <a:gd name="T42" fmla="*/ 31 w 33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3" h="20">
                    <a:moveTo>
                      <a:pt x="31" y="11"/>
                    </a:moveTo>
                    <a:lnTo>
                      <a:pt x="28" y="8"/>
                    </a:lnTo>
                    <a:lnTo>
                      <a:pt x="33" y="5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30" y="4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9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15" y="18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4" y="7"/>
                    </a:lnTo>
                    <a:lnTo>
                      <a:pt x="1" y="11"/>
                    </a:lnTo>
                    <a:lnTo>
                      <a:pt x="15" y="20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9" name="Freeform 329"/>
              <p:cNvSpPr>
                <a:spLocks/>
              </p:cNvSpPr>
              <p:nvPr/>
            </p:nvSpPr>
            <p:spPr bwMode="auto">
              <a:xfrm>
                <a:off x="1352" y="2753"/>
                <a:ext cx="49" cy="15"/>
              </a:xfrm>
              <a:custGeom>
                <a:avLst/>
                <a:gdLst>
                  <a:gd name="T0" fmla="*/ 24 w 49"/>
                  <a:gd name="T1" fmla="*/ 0 h 15"/>
                  <a:gd name="T2" fmla="*/ 23 w 49"/>
                  <a:gd name="T3" fmla="*/ 2 h 15"/>
                  <a:gd name="T4" fmla="*/ 21 w 49"/>
                  <a:gd name="T5" fmla="*/ 4 h 15"/>
                  <a:gd name="T6" fmla="*/ 19 w 49"/>
                  <a:gd name="T7" fmla="*/ 7 h 15"/>
                  <a:gd name="T8" fmla="*/ 16 w 49"/>
                  <a:gd name="T9" fmla="*/ 9 h 15"/>
                  <a:gd name="T10" fmla="*/ 14 w 49"/>
                  <a:gd name="T11" fmla="*/ 10 h 15"/>
                  <a:gd name="T12" fmla="*/ 12 w 49"/>
                  <a:gd name="T13" fmla="*/ 11 h 15"/>
                  <a:gd name="T14" fmla="*/ 10 w 49"/>
                  <a:gd name="T15" fmla="*/ 11 h 15"/>
                  <a:gd name="T16" fmla="*/ 8 w 49"/>
                  <a:gd name="T17" fmla="*/ 12 h 15"/>
                  <a:gd name="T18" fmla="*/ 6 w 49"/>
                  <a:gd name="T19" fmla="*/ 12 h 15"/>
                  <a:gd name="T20" fmla="*/ 4 w 49"/>
                  <a:gd name="T21" fmla="*/ 12 h 15"/>
                  <a:gd name="T22" fmla="*/ 2 w 49"/>
                  <a:gd name="T23" fmla="*/ 12 h 15"/>
                  <a:gd name="T24" fmla="*/ 0 w 49"/>
                  <a:gd name="T25" fmla="*/ 14 h 15"/>
                  <a:gd name="T26" fmla="*/ 3 w 49"/>
                  <a:gd name="T27" fmla="*/ 14 h 15"/>
                  <a:gd name="T28" fmla="*/ 6 w 49"/>
                  <a:gd name="T29" fmla="*/ 14 h 15"/>
                  <a:gd name="T30" fmla="*/ 9 w 49"/>
                  <a:gd name="T31" fmla="*/ 14 h 15"/>
                  <a:gd name="T32" fmla="*/ 11 w 49"/>
                  <a:gd name="T33" fmla="*/ 13 h 15"/>
                  <a:gd name="T34" fmla="*/ 14 w 49"/>
                  <a:gd name="T35" fmla="*/ 12 h 15"/>
                  <a:gd name="T36" fmla="*/ 16 w 49"/>
                  <a:gd name="T37" fmla="*/ 11 h 15"/>
                  <a:gd name="T38" fmla="*/ 18 w 49"/>
                  <a:gd name="T39" fmla="*/ 10 h 15"/>
                  <a:gd name="T40" fmla="*/ 20 w 49"/>
                  <a:gd name="T41" fmla="*/ 8 h 15"/>
                  <a:gd name="T42" fmla="*/ 21 w 49"/>
                  <a:gd name="T43" fmla="*/ 7 h 15"/>
                  <a:gd name="T44" fmla="*/ 22 w 49"/>
                  <a:gd name="T45" fmla="*/ 6 h 15"/>
                  <a:gd name="T46" fmla="*/ 23 w 49"/>
                  <a:gd name="T47" fmla="*/ 5 h 15"/>
                  <a:gd name="T48" fmla="*/ 24 w 49"/>
                  <a:gd name="T49" fmla="*/ 4 h 15"/>
                  <a:gd name="T50" fmla="*/ 25 w 49"/>
                  <a:gd name="T51" fmla="*/ 5 h 15"/>
                  <a:gd name="T52" fmla="*/ 26 w 49"/>
                  <a:gd name="T53" fmla="*/ 7 h 15"/>
                  <a:gd name="T54" fmla="*/ 27 w 49"/>
                  <a:gd name="T55" fmla="*/ 8 h 15"/>
                  <a:gd name="T56" fmla="*/ 28 w 49"/>
                  <a:gd name="T57" fmla="*/ 10 h 15"/>
                  <a:gd name="T58" fmla="*/ 31 w 49"/>
                  <a:gd name="T59" fmla="*/ 12 h 15"/>
                  <a:gd name="T60" fmla="*/ 33 w 49"/>
                  <a:gd name="T61" fmla="*/ 13 h 15"/>
                  <a:gd name="T62" fmla="*/ 36 w 49"/>
                  <a:gd name="T63" fmla="*/ 14 h 15"/>
                  <a:gd name="T64" fmla="*/ 39 w 49"/>
                  <a:gd name="T65" fmla="*/ 14 h 15"/>
                  <a:gd name="T66" fmla="*/ 41 w 49"/>
                  <a:gd name="T67" fmla="*/ 15 h 15"/>
                  <a:gd name="T68" fmla="*/ 44 w 49"/>
                  <a:gd name="T69" fmla="*/ 15 h 15"/>
                  <a:gd name="T70" fmla="*/ 47 w 49"/>
                  <a:gd name="T71" fmla="*/ 15 h 15"/>
                  <a:gd name="T72" fmla="*/ 49 w 49"/>
                  <a:gd name="T73" fmla="*/ 14 h 15"/>
                  <a:gd name="T74" fmla="*/ 47 w 49"/>
                  <a:gd name="T75" fmla="*/ 12 h 15"/>
                  <a:gd name="T76" fmla="*/ 45 w 49"/>
                  <a:gd name="T77" fmla="*/ 12 h 15"/>
                  <a:gd name="T78" fmla="*/ 43 w 49"/>
                  <a:gd name="T79" fmla="*/ 13 h 15"/>
                  <a:gd name="T80" fmla="*/ 41 w 49"/>
                  <a:gd name="T81" fmla="*/ 13 h 15"/>
                  <a:gd name="T82" fmla="*/ 39 w 49"/>
                  <a:gd name="T83" fmla="*/ 12 h 15"/>
                  <a:gd name="T84" fmla="*/ 37 w 49"/>
                  <a:gd name="T85" fmla="*/ 12 h 15"/>
                  <a:gd name="T86" fmla="*/ 34 w 49"/>
                  <a:gd name="T87" fmla="*/ 11 h 15"/>
                  <a:gd name="T88" fmla="*/ 32 w 49"/>
                  <a:gd name="T89" fmla="*/ 10 h 15"/>
                  <a:gd name="T90" fmla="*/ 29 w 49"/>
                  <a:gd name="T91" fmla="*/ 8 h 15"/>
                  <a:gd name="T92" fmla="*/ 27 w 49"/>
                  <a:gd name="T93" fmla="*/ 5 h 15"/>
                  <a:gd name="T94" fmla="*/ 25 w 49"/>
                  <a:gd name="T95" fmla="*/ 2 h 15"/>
                  <a:gd name="T96" fmla="*/ 24 w 49"/>
                  <a:gd name="T9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9" h="15">
                    <a:moveTo>
                      <a:pt x="24" y="0"/>
                    </a:moveTo>
                    <a:lnTo>
                      <a:pt x="24" y="0"/>
                    </a:lnTo>
                    <a:lnTo>
                      <a:pt x="24" y="1"/>
                    </a:lnTo>
                    <a:lnTo>
                      <a:pt x="23" y="2"/>
                    </a:lnTo>
                    <a:lnTo>
                      <a:pt x="22" y="3"/>
                    </a:lnTo>
                    <a:lnTo>
                      <a:pt x="21" y="4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7" y="8"/>
                    </a:lnTo>
                    <a:lnTo>
                      <a:pt x="16" y="9"/>
                    </a:lnTo>
                    <a:lnTo>
                      <a:pt x="15" y="9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9" y="11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4" y="12"/>
                    </a:lnTo>
                    <a:lnTo>
                      <a:pt x="15" y="12"/>
                    </a:lnTo>
                    <a:lnTo>
                      <a:pt x="16" y="11"/>
                    </a:lnTo>
                    <a:lnTo>
                      <a:pt x="17" y="11"/>
                    </a:lnTo>
                    <a:lnTo>
                      <a:pt x="18" y="10"/>
                    </a:lnTo>
                    <a:lnTo>
                      <a:pt x="19" y="9"/>
                    </a:lnTo>
                    <a:lnTo>
                      <a:pt x="20" y="8"/>
                    </a:lnTo>
                    <a:lnTo>
                      <a:pt x="21" y="8"/>
                    </a:lnTo>
                    <a:lnTo>
                      <a:pt x="21" y="7"/>
                    </a:lnTo>
                    <a:lnTo>
                      <a:pt x="22" y="7"/>
                    </a:lnTo>
                    <a:lnTo>
                      <a:pt x="22" y="6"/>
                    </a:lnTo>
                    <a:lnTo>
                      <a:pt x="23" y="6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4" y="4"/>
                    </a:lnTo>
                    <a:lnTo>
                      <a:pt x="24" y="5"/>
                    </a:lnTo>
                    <a:lnTo>
                      <a:pt x="25" y="5"/>
                    </a:lnTo>
                    <a:lnTo>
                      <a:pt x="25" y="6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8"/>
                    </a:lnTo>
                    <a:lnTo>
                      <a:pt x="28" y="9"/>
                    </a:lnTo>
                    <a:lnTo>
                      <a:pt x="28" y="10"/>
                    </a:lnTo>
                    <a:lnTo>
                      <a:pt x="29" y="11"/>
                    </a:lnTo>
                    <a:lnTo>
                      <a:pt x="31" y="12"/>
                    </a:lnTo>
                    <a:lnTo>
                      <a:pt x="32" y="12"/>
                    </a:lnTo>
                    <a:lnTo>
                      <a:pt x="33" y="13"/>
                    </a:lnTo>
                    <a:lnTo>
                      <a:pt x="34" y="14"/>
                    </a:lnTo>
                    <a:lnTo>
                      <a:pt x="36" y="14"/>
                    </a:lnTo>
                    <a:lnTo>
                      <a:pt x="37" y="14"/>
                    </a:lnTo>
                    <a:lnTo>
                      <a:pt x="39" y="14"/>
                    </a:lnTo>
                    <a:lnTo>
                      <a:pt x="40" y="15"/>
                    </a:lnTo>
                    <a:lnTo>
                      <a:pt x="41" y="15"/>
                    </a:lnTo>
                    <a:lnTo>
                      <a:pt x="43" y="15"/>
                    </a:lnTo>
                    <a:lnTo>
                      <a:pt x="44" y="15"/>
                    </a:lnTo>
                    <a:lnTo>
                      <a:pt x="45" y="15"/>
                    </a:lnTo>
                    <a:lnTo>
                      <a:pt x="47" y="15"/>
                    </a:lnTo>
                    <a:lnTo>
                      <a:pt x="48" y="14"/>
                    </a:lnTo>
                    <a:lnTo>
                      <a:pt x="49" y="14"/>
                    </a:lnTo>
                    <a:lnTo>
                      <a:pt x="48" y="12"/>
                    </a:lnTo>
                    <a:lnTo>
                      <a:pt x="47" y="12"/>
                    </a:lnTo>
                    <a:lnTo>
                      <a:pt x="46" y="12"/>
                    </a:lnTo>
                    <a:lnTo>
                      <a:pt x="45" y="12"/>
                    </a:lnTo>
                    <a:lnTo>
                      <a:pt x="44" y="13"/>
                    </a:lnTo>
                    <a:lnTo>
                      <a:pt x="43" y="13"/>
                    </a:lnTo>
                    <a:lnTo>
                      <a:pt x="42" y="13"/>
                    </a:lnTo>
                    <a:lnTo>
                      <a:pt x="41" y="13"/>
                    </a:lnTo>
                    <a:lnTo>
                      <a:pt x="40" y="12"/>
                    </a:lnTo>
                    <a:lnTo>
                      <a:pt x="39" y="12"/>
                    </a:lnTo>
                    <a:lnTo>
                      <a:pt x="38" y="12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4" y="11"/>
                    </a:lnTo>
                    <a:lnTo>
                      <a:pt x="33" y="11"/>
                    </a:lnTo>
                    <a:lnTo>
                      <a:pt x="32" y="10"/>
                    </a:lnTo>
                    <a:lnTo>
                      <a:pt x="31" y="9"/>
                    </a:lnTo>
                    <a:lnTo>
                      <a:pt x="29" y="8"/>
                    </a:lnTo>
                    <a:lnTo>
                      <a:pt x="28" y="7"/>
                    </a:lnTo>
                    <a:lnTo>
                      <a:pt x="27" y="5"/>
                    </a:lnTo>
                    <a:lnTo>
                      <a:pt x="26" y="4"/>
                    </a:lnTo>
                    <a:lnTo>
                      <a:pt x="25" y="2"/>
                    </a:lnTo>
                    <a:lnTo>
                      <a:pt x="25" y="1"/>
                    </a:lnTo>
                    <a:lnTo>
                      <a:pt x="2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20" name="Freeform 330"/>
              <p:cNvSpPr>
                <a:spLocks/>
              </p:cNvSpPr>
              <p:nvPr/>
            </p:nvSpPr>
            <p:spPr bwMode="auto">
              <a:xfrm>
                <a:off x="1324" y="2725"/>
                <a:ext cx="5" cy="12"/>
              </a:xfrm>
              <a:custGeom>
                <a:avLst/>
                <a:gdLst>
                  <a:gd name="T0" fmla="*/ 5 w 5"/>
                  <a:gd name="T1" fmla="*/ 7 h 12"/>
                  <a:gd name="T2" fmla="*/ 5 w 5"/>
                  <a:gd name="T3" fmla="*/ 7 h 12"/>
                  <a:gd name="T4" fmla="*/ 4 w 5"/>
                  <a:gd name="T5" fmla="*/ 6 h 12"/>
                  <a:gd name="T6" fmla="*/ 4 w 5"/>
                  <a:gd name="T7" fmla="*/ 6 h 12"/>
                  <a:gd name="T8" fmla="*/ 4 w 5"/>
                  <a:gd name="T9" fmla="*/ 6 h 12"/>
                  <a:gd name="T10" fmla="*/ 3 w 5"/>
                  <a:gd name="T11" fmla="*/ 6 h 12"/>
                  <a:gd name="T12" fmla="*/ 3 w 5"/>
                  <a:gd name="T13" fmla="*/ 4 h 12"/>
                  <a:gd name="T14" fmla="*/ 2 w 5"/>
                  <a:gd name="T15" fmla="*/ 3 h 12"/>
                  <a:gd name="T16" fmla="*/ 2 w 5"/>
                  <a:gd name="T17" fmla="*/ 2 h 12"/>
                  <a:gd name="T18" fmla="*/ 1 w 5"/>
                  <a:gd name="T19" fmla="*/ 2 h 12"/>
                  <a:gd name="T20" fmla="*/ 1 w 5"/>
                  <a:gd name="T21" fmla="*/ 1 h 12"/>
                  <a:gd name="T22" fmla="*/ 0 w 5"/>
                  <a:gd name="T23" fmla="*/ 0 h 12"/>
                  <a:gd name="T24" fmla="*/ 0 w 5"/>
                  <a:gd name="T25" fmla="*/ 0 h 12"/>
                  <a:gd name="T26" fmla="*/ 0 w 5"/>
                  <a:gd name="T27" fmla="*/ 1 h 12"/>
                  <a:gd name="T28" fmla="*/ 0 w 5"/>
                  <a:gd name="T29" fmla="*/ 2 h 12"/>
                  <a:gd name="T30" fmla="*/ 0 w 5"/>
                  <a:gd name="T31" fmla="*/ 4 h 12"/>
                  <a:gd name="T32" fmla="*/ 1 w 5"/>
                  <a:gd name="T33" fmla="*/ 6 h 12"/>
                  <a:gd name="T34" fmla="*/ 1 w 5"/>
                  <a:gd name="T35" fmla="*/ 8 h 12"/>
                  <a:gd name="T36" fmla="*/ 2 w 5"/>
                  <a:gd name="T37" fmla="*/ 9 h 12"/>
                  <a:gd name="T38" fmla="*/ 3 w 5"/>
                  <a:gd name="T39" fmla="*/ 11 h 12"/>
                  <a:gd name="T40" fmla="*/ 3 w 5"/>
                  <a:gd name="T41" fmla="*/ 11 h 12"/>
                  <a:gd name="T42" fmla="*/ 3 w 5"/>
                  <a:gd name="T43" fmla="*/ 11 h 12"/>
                  <a:gd name="T44" fmla="*/ 4 w 5"/>
                  <a:gd name="T45" fmla="*/ 11 h 12"/>
                  <a:gd name="T46" fmla="*/ 5 w 5"/>
                  <a:gd name="T47" fmla="*/ 12 h 12"/>
                  <a:gd name="T48" fmla="*/ 5 w 5"/>
                  <a:gd name="T49" fmla="*/ 12 h 12"/>
                  <a:gd name="T50" fmla="*/ 5 w 5"/>
                  <a:gd name="T5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" h="12">
                    <a:moveTo>
                      <a:pt x="5" y="7"/>
                    </a:moveTo>
                    <a:lnTo>
                      <a:pt x="5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2" y="9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21" name="Freeform 331"/>
              <p:cNvSpPr>
                <a:spLocks/>
              </p:cNvSpPr>
              <p:nvPr/>
            </p:nvSpPr>
            <p:spPr bwMode="auto">
              <a:xfrm>
                <a:off x="1368" y="2704"/>
                <a:ext cx="19" cy="21"/>
              </a:xfrm>
              <a:custGeom>
                <a:avLst/>
                <a:gdLst>
                  <a:gd name="T0" fmla="*/ 19 w 19"/>
                  <a:gd name="T1" fmla="*/ 10 h 21"/>
                  <a:gd name="T2" fmla="*/ 19 w 19"/>
                  <a:gd name="T3" fmla="*/ 0 h 21"/>
                  <a:gd name="T4" fmla="*/ 0 w 19"/>
                  <a:gd name="T5" fmla="*/ 0 h 21"/>
                  <a:gd name="T6" fmla="*/ 0 w 19"/>
                  <a:gd name="T7" fmla="*/ 8 h 21"/>
                  <a:gd name="T8" fmla="*/ 8 w 19"/>
                  <a:gd name="T9" fmla="*/ 21 h 21"/>
                  <a:gd name="T10" fmla="*/ 19 w 19"/>
                  <a:gd name="T11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1">
                    <a:moveTo>
                      <a:pt x="19" y="10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21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22" name="Freeform 332"/>
              <p:cNvSpPr>
                <a:spLocks/>
              </p:cNvSpPr>
              <p:nvPr/>
            </p:nvSpPr>
            <p:spPr bwMode="auto">
              <a:xfrm>
                <a:off x="1354" y="2655"/>
                <a:ext cx="45" cy="27"/>
              </a:xfrm>
              <a:custGeom>
                <a:avLst/>
                <a:gdLst>
                  <a:gd name="T0" fmla="*/ 36 w 45"/>
                  <a:gd name="T1" fmla="*/ 10 h 27"/>
                  <a:gd name="T2" fmla="*/ 36 w 45"/>
                  <a:gd name="T3" fmla="*/ 9 h 27"/>
                  <a:gd name="T4" fmla="*/ 35 w 45"/>
                  <a:gd name="T5" fmla="*/ 8 h 27"/>
                  <a:gd name="T6" fmla="*/ 34 w 45"/>
                  <a:gd name="T7" fmla="*/ 7 h 27"/>
                  <a:gd name="T8" fmla="*/ 33 w 45"/>
                  <a:gd name="T9" fmla="*/ 6 h 27"/>
                  <a:gd name="T10" fmla="*/ 31 w 45"/>
                  <a:gd name="T11" fmla="*/ 5 h 27"/>
                  <a:gd name="T12" fmla="*/ 29 w 45"/>
                  <a:gd name="T13" fmla="*/ 4 h 27"/>
                  <a:gd name="T14" fmla="*/ 27 w 45"/>
                  <a:gd name="T15" fmla="*/ 3 h 27"/>
                  <a:gd name="T16" fmla="*/ 25 w 45"/>
                  <a:gd name="T17" fmla="*/ 2 h 27"/>
                  <a:gd name="T18" fmla="*/ 23 w 45"/>
                  <a:gd name="T19" fmla="*/ 1 h 27"/>
                  <a:gd name="T20" fmla="*/ 20 w 45"/>
                  <a:gd name="T21" fmla="*/ 1 h 27"/>
                  <a:gd name="T22" fmla="*/ 18 w 45"/>
                  <a:gd name="T23" fmla="*/ 0 h 27"/>
                  <a:gd name="T24" fmla="*/ 15 w 45"/>
                  <a:gd name="T25" fmla="*/ 0 h 27"/>
                  <a:gd name="T26" fmla="*/ 13 w 45"/>
                  <a:gd name="T27" fmla="*/ 0 h 27"/>
                  <a:gd name="T28" fmla="*/ 11 w 45"/>
                  <a:gd name="T29" fmla="*/ 0 h 27"/>
                  <a:gd name="T30" fmla="*/ 9 w 45"/>
                  <a:gd name="T31" fmla="*/ 1 h 27"/>
                  <a:gd name="T32" fmla="*/ 6 w 45"/>
                  <a:gd name="T33" fmla="*/ 1 h 27"/>
                  <a:gd name="T34" fmla="*/ 4 w 45"/>
                  <a:gd name="T35" fmla="*/ 3 h 27"/>
                  <a:gd name="T36" fmla="*/ 2 w 45"/>
                  <a:gd name="T37" fmla="*/ 5 h 27"/>
                  <a:gd name="T38" fmla="*/ 1 w 45"/>
                  <a:gd name="T39" fmla="*/ 8 h 27"/>
                  <a:gd name="T40" fmla="*/ 0 w 45"/>
                  <a:gd name="T41" fmla="*/ 10 h 27"/>
                  <a:gd name="T42" fmla="*/ 1 w 45"/>
                  <a:gd name="T43" fmla="*/ 12 h 27"/>
                  <a:gd name="T44" fmla="*/ 1 w 45"/>
                  <a:gd name="T45" fmla="*/ 14 h 27"/>
                  <a:gd name="T46" fmla="*/ 2 w 45"/>
                  <a:gd name="T47" fmla="*/ 15 h 27"/>
                  <a:gd name="T48" fmla="*/ 3 w 45"/>
                  <a:gd name="T49" fmla="*/ 15 h 27"/>
                  <a:gd name="T50" fmla="*/ 4 w 45"/>
                  <a:gd name="T51" fmla="*/ 16 h 27"/>
                  <a:gd name="T52" fmla="*/ 5 w 45"/>
                  <a:gd name="T53" fmla="*/ 16 h 27"/>
                  <a:gd name="T54" fmla="*/ 6 w 45"/>
                  <a:gd name="T55" fmla="*/ 16 h 27"/>
                  <a:gd name="T56" fmla="*/ 9 w 45"/>
                  <a:gd name="T57" fmla="*/ 17 h 27"/>
                  <a:gd name="T58" fmla="*/ 11 w 45"/>
                  <a:gd name="T59" fmla="*/ 18 h 27"/>
                  <a:gd name="T60" fmla="*/ 14 w 45"/>
                  <a:gd name="T61" fmla="*/ 19 h 27"/>
                  <a:gd name="T62" fmla="*/ 16 w 45"/>
                  <a:gd name="T63" fmla="*/ 20 h 27"/>
                  <a:gd name="T64" fmla="*/ 19 w 45"/>
                  <a:gd name="T65" fmla="*/ 21 h 27"/>
                  <a:gd name="T66" fmla="*/ 22 w 45"/>
                  <a:gd name="T67" fmla="*/ 23 h 27"/>
                  <a:gd name="T68" fmla="*/ 25 w 45"/>
                  <a:gd name="T69" fmla="*/ 24 h 27"/>
                  <a:gd name="T70" fmla="*/ 28 w 45"/>
                  <a:gd name="T71" fmla="*/ 25 h 27"/>
                  <a:gd name="T72" fmla="*/ 30 w 45"/>
                  <a:gd name="T73" fmla="*/ 25 h 27"/>
                  <a:gd name="T74" fmla="*/ 33 w 45"/>
                  <a:gd name="T75" fmla="*/ 26 h 27"/>
                  <a:gd name="T76" fmla="*/ 35 w 45"/>
                  <a:gd name="T77" fmla="*/ 27 h 27"/>
                  <a:gd name="T78" fmla="*/ 36 w 45"/>
                  <a:gd name="T79" fmla="*/ 27 h 27"/>
                  <a:gd name="T80" fmla="*/ 37 w 45"/>
                  <a:gd name="T81" fmla="*/ 27 h 27"/>
                  <a:gd name="T82" fmla="*/ 38 w 45"/>
                  <a:gd name="T83" fmla="*/ 27 h 27"/>
                  <a:gd name="T84" fmla="*/ 40 w 45"/>
                  <a:gd name="T85" fmla="*/ 27 h 27"/>
                  <a:gd name="T86" fmla="*/ 41 w 45"/>
                  <a:gd name="T87" fmla="*/ 27 h 27"/>
                  <a:gd name="T88" fmla="*/ 42 w 45"/>
                  <a:gd name="T89" fmla="*/ 27 h 27"/>
                  <a:gd name="T90" fmla="*/ 43 w 45"/>
                  <a:gd name="T91" fmla="*/ 26 h 27"/>
                  <a:gd name="T92" fmla="*/ 44 w 45"/>
                  <a:gd name="T93" fmla="*/ 26 h 27"/>
                  <a:gd name="T94" fmla="*/ 44 w 45"/>
                  <a:gd name="T95" fmla="*/ 24 h 27"/>
                  <a:gd name="T96" fmla="*/ 45 w 45"/>
                  <a:gd name="T97" fmla="*/ 23 h 27"/>
                  <a:gd name="T98" fmla="*/ 45 w 45"/>
                  <a:gd name="T99" fmla="*/ 20 h 27"/>
                  <a:gd name="T100" fmla="*/ 45 w 45"/>
                  <a:gd name="T101" fmla="*/ 18 h 27"/>
                  <a:gd name="T102" fmla="*/ 44 w 45"/>
                  <a:gd name="T103" fmla="*/ 16 h 27"/>
                  <a:gd name="T104" fmla="*/ 43 w 45"/>
                  <a:gd name="T105" fmla="*/ 14 h 27"/>
                  <a:gd name="T106" fmla="*/ 41 w 45"/>
                  <a:gd name="T107" fmla="*/ 12 h 27"/>
                  <a:gd name="T108" fmla="*/ 40 w 45"/>
                  <a:gd name="T109" fmla="*/ 11 h 27"/>
                  <a:gd name="T110" fmla="*/ 38 w 45"/>
                  <a:gd name="T111" fmla="*/ 10 h 27"/>
                  <a:gd name="T112" fmla="*/ 36 w 45"/>
                  <a:gd name="T11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5" h="27">
                    <a:moveTo>
                      <a:pt x="36" y="10"/>
                    </a:moveTo>
                    <a:lnTo>
                      <a:pt x="36" y="9"/>
                    </a:lnTo>
                    <a:lnTo>
                      <a:pt x="35" y="8"/>
                    </a:lnTo>
                    <a:lnTo>
                      <a:pt x="34" y="7"/>
                    </a:lnTo>
                    <a:lnTo>
                      <a:pt x="33" y="6"/>
                    </a:lnTo>
                    <a:lnTo>
                      <a:pt x="31" y="5"/>
                    </a:lnTo>
                    <a:lnTo>
                      <a:pt x="29" y="4"/>
                    </a:lnTo>
                    <a:lnTo>
                      <a:pt x="27" y="3"/>
                    </a:lnTo>
                    <a:lnTo>
                      <a:pt x="25" y="2"/>
                    </a:lnTo>
                    <a:lnTo>
                      <a:pt x="23" y="1"/>
                    </a:lnTo>
                    <a:lnTo>
                      <a:pt x="20" y="1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9" y="17"/>
                    </a:lnTo>
                    <a:lnTo>
                      <a:pt x="11" y="18"/>
                    </a:lnTo>
                    <a:lnTo>
                      <a:pt x="14" y="19"/>
                    </a:lnTo>
                    <a:lnTo>
                      <a:pt x="16" y="20"/>
                    </a:lnTo>
                    <a:lnTo>
                      <a:pt x="19" y="21"/>
                    </a:lnTo>
                    <a:lnTo>
                      <a:pt x="22" y="23"/>
                    </a:lnTo>
                    <a:lnTo>
                      <a:pt x="25" y="24"/>
                    </a:lnTo>
                    <a:lnTo>
                      <a:pt x="28" y="25"/>
                    </a:lnTo>
                    <a:lnTo>
                      <a:pt x="30" y="25"/>
                    </a:lnTo>
                    <a:lnTo>
                      <a:pt x="33" y="26"/>
                    </a:lnTo>
                    <a:lnTo>
                      <a:pt x="35" y="27"/>
                    </a:lnTo>
                    <a:lnTo>
                      <a:pt x="36" y="27"/>
                    </a:lnTo>
                    <a:lnTo>
                      <a:pt x="37" y="27"/>
                    </a:lnTo>
                    <a:lnTo>
                      <a:pt x="38" y="27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6"/>
                    </a:lnTo>
                    <a:lnTo>
                      <a:pt x="44" y="26"/>
                    </a:lnTo>
                    <a:lnTo>
                      <a:pt x="44" y="24"/>
                    </a:lnTo>
                    <a:lnTo>
                      <a:pt x="45" y="23"/>
                    </a:lnTo>
                    <a:lnTo>
                      <a:pt x="45" y="20"/>
                    </a:lnTo>
                    <a:lnTo>
                      <a:pt x="45" y="18"/>
                    </a:lnTo>
                    <a:lnTo>
                      <a:pt x="44" y="16"/>
                    </a:lnTo>
                    <a:lnTo>
                      <a:pt x="43" y="14"/>
                    </a:lnTo>
                    <a:lnTo>
                      <a:pt x="41" y="12"/>
                    </a:lnTo>
                    <a:lnTo>
                      <a:pt x="40" y="11"/>
                    </a:lnTo>
                    <a:lnTo>
                      <a:pt x="38" y="10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23" name="Freeform 333"/>
              <p:cNvSpPr>
                <a:spLocks/>
              </p:cNvSpPr>
              <p:nvPr/>
            </p:nvSpPr>
            <p:spPr bwMode="auto">
              <a:xfrm>
                <a:off x="1348" y="2663"/>
                <a:ext cx="53" cy="47"/>
              </a:xfrm>
              <a:custGeom>
                <a:avLst/>
                <a:gdLst>
                  <a:gd name="T0" fmla="*/ 46 w 53"/>
                  <a:gd name="T1" fmla="*/ 14 h 47"/>
                  <a:gd name="T2" fmla="*/ 45 w 53"/>
                  <a:gd name="T3" fmla="*/ 14 h 47"/>
                  <a:gd name="T4" fmla="*/ 45 w 53"/>
                  <a:gd name="T5" fmla="*/ 12 h 47"/>
                  <a:gd name="T6" fmla="*/ 43 w 53"/>
                  <a:gd name="T7" fmla="*/ 10 h 47"/>
                  <a:gd name="T8" fmla="*/ 41 w 53"/>
                  <a:gd name="T9" fmla="*/ 7 h 47"/>
                  <a:gd name="T10" fmla="*/ 38 w 53"/>
                  <a:gd name="T11" fmla="*/ 5 h 47"/>
                  <a:gd name="T12" fmla="*/ 35 w 53"/>
                  <a:gd name="T13" fmla="*/ 3 h 47"/>
                  <a:gd name="T14" fmla="*/ 32 w 53"/>
                  <a:gd name="T15" fmla="*/ 1 h 47"/>
                  <a:gd name="T16" fmla="*/ 29 w 53"/>
                  <a:gd name="T17" fmla="*/ 0 h 47"/>
                  <a:gd name="T18" fmla="*/ 26 w 53"/>
                  <a:gd name="T19" fmla="*/ 0 h 47"/>
                  <a:gd name="T20" fmla="*/ 21 w 53"/>
                  <a:gd name="T21" fmla="*/ 0 h 47"/>
                  <a:gd name="T22" fmla="*/ 17 w 53"/>
                  <a:gd name="T23" fmla="*/ 1 h 47"/>
                  <a:gd name="T24" fmla="*/ 13 w 53"/>
                  <a:gd name="T25" fmla="*/ 3 h 47"/>
                  <a:gd name="T26" fmla="*/ 9 w 53"/>
                  <a:gd name="T27" fmla="*/ 5 h 47"/>
                  <a:gd name="T28" fmla="*/ 6 w 53"/>
                  <a:gd name="T29" fmla="*/ 8 h 47"/>
                  <a:gd name="T30" fmla="*/ 3 w 53"/>
                  <a:gd name="T31" fmla="*/ 12 h 47"/>
                  <a:gd name="T32" fmla="*/ 1 w 53"/>
                  <a:gd name="T33" fmla="*/ 16 h 47"/>
                  <a:gd name="T34" fmla="*/ 0 w 53"/>
                  <a:gd name="T35" fmla="*/ 21 h 47"/>
                  <a:gd name="T36" fmla="*/ 0 w 53"/>
                  <a:gd name="T37" fmla="*/ 26 h 47"/>
                  <a:gd name="T38" fmla="*/ 1 w 53"/>
                  <a:gd name="T39" fmla="*/ 30 h 47"/>
                  <a:gd name="T40" fmla="*/ 3 w 53"/>
                  <a:gd name="T41" fmla="*/ 34 h 47"/>
                  <a:gd name="T42" fmla="*/ 6 w 53"/>
                  <a:gd name="T43" fmla="*/ 38 h 47"/>
                  <a:gd name="T44" fmla="*/ 9 w 53"/>
                  <a:gd name="T45" fmla="*/ 41 h 47"/>
                  <a:gd name="T46" fmla="*/ 13 w 53"/>
                  <a:gd name="T47" fmla="*/ 44 h 47"/>
                  <a:gd name="T48" fmla="*/ 17 w 53"/>
                  <a:gd name="T49" fmla="*/ 46 h 47"/>
                  <a:gd name="T50" fmla="*/ 21 w 53"/>
                  <a:gd name="T51" fmla="*/ 47 h 47"/>
                  <a:gd name="T52" fmla="*/ 26 w 53"/>
                  <a:gd name="T53" fmla="*/ 47 h 47"/>
                  <a:gd name="T54" fmla="*/ 29 w 53"/>
                  <a:gd name="T55" fmla="*/ 46 h 47"/>
                  <a:gd name="T56" fmla="*/ 32 w 53"/>
                  <a:gd name="T57" fmla="*/ 45 h 47"/>
                  <a:gd name="T58" fmla="*/ 35 w 53"/>
                  <a:gd name="T59" fmla="*/ 44 h 47"/>
                  <a:gd name="T60" fmla="*/ 38 w 53"/>
                  <a:gd name="T61" fmla="*/ 42 h 47"/>
                  <a:gd name="T62" fmla="*/ 40 w 53"/>
                  <a:gd name="T63" fmla="*/ 40 h 47"/>
                  <a:gd name="T64" fmla="*/ 42 w 53"/>
                  <a:gd name="T65" fmla="*/ 38 h 47"/>
                  <a:gd name="T66" fmla="*/ 44 w 53"/>
                  <a:gd name="T67" fmla="*/ 35 h 47"/>
                  <a:gd name="T68" fmla="*/ 45 w 53"/>
                  <a:gd name="T69" fmla="*/ 34 h 47"/>
                  <a:gd name="T70" fmla="*/ 45 w 53"/>
                  <a:gd name="T71" fmla="*/ 34 h 47"/>
                  <a:gd name="T72" fmla="*/ 47 w 53"/>
                  <a:gd name="T73" fmla="*/ 34 h 47"/>
                  <a:gd name="T74" fmla="*/ 50 w 53"/>
                  <a:gd name="T75" fmla="*/ 32 h 47"/>
                  <a:gd name="T76" fmla="*/ 52 w 53"/>
                  <a:gd name="T77" fmla="*/ 29 h 47"/>
                  <a:gd name="T78" fmla="*/ 53 w 53"/>
                  <a:gd name="T79" fmla="*/ 26 h 47"/>
                  <a:gd name="T80" fmla="*/ 53 w 53"/>
                  <a:gd name="T81" fmla="*/ 22 h 47"/>
                  <a:gd name="T82" fmla="*/ 52 w 53"/>
                  <a:gd name="T83" fmla="*/ 18 h 47"/>
                  <a:gd name="T84" fmla="*/ 50 w 53"/>
                  <a:gd name="T85" fmla="*/ 16 h 47"/>
                  <a:gd name="T86" fmla="*/ 47 w 53"/>
                  <a:gd name="T87" fmla="*/ 1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3" h="47">
                    <a:moveTo>
                      <a:pt x="46" y="14"/>
                    </a:moveTo>
                    <a:lnTo>
                      <a:pt x="46" y="14"/>
                    </a:lnTo>
                    <a:lnTo>
                      <a:pt x="46" y="14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5" y="12"/>
                    </a:lnTo>
                    <a:lnTo>
                      <a:pt x="44" y="11"/>
                    </a:lnTo>
                    <a:lnTo>
                      <a:pt x="43" y="10"/>
                    </a:lnTo>
                    <a:lnTo>
                      <a:pt x="42" y="8"/>
                    </a:lnTo>
                    <a:lnTo>
                      <a:pt x="41" y="7"/>
                    </a:lnTo>
                    <a:lnTo>
                      <a:pt x="40" y="6"/>
                    </a:lnTo>
                    <a:lnTo>
                      <a:pt x="38" y="5"/>
                    </a:lnTo>
                    <a:lnTo>
                      <a:pt x="37" y="4"/>
                    </a:lnTo>
                    <a:lnTo>
                      <a:pt x="35" y="3"/>
                    </a:lnTo>
                    <a:lnTo>
                      <a:pt x="34" y="2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5" y="2"/>
                    </a:lnTo>
                    <a:lnTo>
                      <a:pt x="13" y="3"/>
                    </a:lnTo>
                    <a:lnTo>
                      <a:pt x="11" y="4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1" y="16"/>
                    </a:lnTo>
                    <a:lnTo>
                      <a:pt x="1" y="19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1" y="28"/>
                    </a:lnTo>
                    <a:lnTo>
                      <a:pt x="1" y="30"/>
                    </a:lnTo>
                    <a:lnTo>
                      <a:pt x="2" y="32"/>
                    </a:lnTo>
                    <a:lnTo>
                      <a:pt x="3" y="34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7" y="40"/>
                    </a:lnTo>
                    <a:lnTo>
                      <a:pt x="9" y="41"/>
                    </a:lnTo>
                    <a:lnTo>
                      <a:pt x="11" y="43"/>
                    </a:lnTo>
                    <a:lnTo>
                      <a:pt x="13" y="44"/>
                    </a:lnTo>
                    <a:lnTo>
                      <a:pt x="15" y="45"/>
                    </a:lnTo>
                    <a:lnTo>
                      <a:pt x="17" y="46"/>
                    </a:lnTo>
                    <a:lnTo>
                      <a:pt x="19" y="46"/>
                    </a:lnTo>
                    <a:lnTo>
                      <a:pt x="21" y="47"/>
                    </a:lnTo>
                    <a:lnTo>
                      <a:pt x="24" y="47"/>
                    </a:lnTo>
                    <a:lnTo>
                      <a:pt x="26" y="47"/>
                    </a:lnTo>
                    <a:lnTo>
                      <a:pt x="27" y="46"/>
                    </a:lnTo>
                    <a:lnTo>
                      <a:pt x="29" y="46"/>
                    </a:lnTo>
                    <a:lnTo>
                      <a:pt x="30" y="46"/>
                    </a:lnTo>
                    <a:lnTo>
                      <a:pt x="32" y="45"/>
                    </a:lnTo>
                    <a:lnTo>
                      <a:pt x="34" y="45"/>
                    </a:lnTo>
                    <a:lnTo>
                      <a:pt x="35" y="44"/>
                    </a:lnTo>
                    <a:lnTo>
                      <a:pt x="36" y="43"/>
                    </a:lnTo>
                    <a:lnTo>
                      <a:pt x="38" y="42"/>
                    </a:lnTo>
                    <a:lnTo>
                      <a:pt x="39" y="41"/>
                    </a:lnTo>
                    <a:lnTo>
                      <a:pt x="40" y="40"/>
                    </a:lnTo>
                    <a:lnTo>
                      <a:pt x="41" y="39"/>
                    </a:lnTo>
                    <a:lnTo>
                      <a:pt x="42" y="38"/>
                    </a:lnTo>
                    <a:lnTo>
                      <a:pt x="43" y="37"/>
                    </a:lnTo>
                    <a:lnTo>
                      <a:pt x="44" y="35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6" y="34"/>
                    </a:lnTo>
                    <a:lnTo>
                      <a:pt x="47" y="34"/>
                    </a:lnTo>
                    <a:lnTo>
                      <a:pt x="49" y="33"/>
                    </a:lnTo>
                    <a:lnTo>
                      <a:pt x="50" y="32"/>
                    </a:lnTo>
                    <a:lnTo>
                      <a:pt x="51" y="31"/>
                    </a:lnTo>
                    <a:lnTo>
                      <a:pt x="52" y="29"/>
                    </a:lnTo>
                    <a:lnTo>
                      <a:pt x="53" y="28"/>
                    </a:lnTo>
                    <a:lnTo>
                      <a:pt x="53" y="26"/>
                    </a:lnTo>
                    <a:lnTo>
                      <a:pt x="53" y="24"/>
                    </a:lnTo>
                    <a:lnTo>
                      <a:pt x="53" y="22"/>
                    </a:lnTo>
                    <a:lnTo>
                      <a:pt x="53" y="20"/>
                    </a:lnTo>
                    <a:lnTo>
                      <a:pt x="52" y="18"/>
                    </a:lnTo>
                    <a:lnTo>
                      <a:pt x="51" y="17"/>
                    </a:lnTo>
                    <a:lnTo>
                      <a:pt x="50" y="16"/>
                    </a:lnTo>
                    <a:lnTo>
                      <a:pt x="49" y="15"/>
                    </a:lnTo>
                    <a:lnTo>
                      <a:pt x="47" y="14"/>
                    </a:lnTo>
                    <a:lnTo>
                      <a:pt x="46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24" name="Freeform 334"/>
              <p:cNvSpPr>
                <a:spLocks/>
              </p:cNvSpPr>
              <p:nvPr/>
            </p:nvSpPr>
            <p:spPr bwMode="auto">
              <a:xfrm>
                <a:off x="1352" y="2666"/>
                <a:ext cx="46" cy="40"/>
              </a:xfrm>
              <a:custGeom>
                <a:avLst/>
                <a:gdLst>
                  <a:gd name="T0" fmla="*/ 41 w 46"/>
                  <a:gd name="T1" fmla="*/ 16 h 40"/>
                  <a:gd name="T2" fmla="*/ 40 w 46"/>
                  <a:gd name="T3" fmla="*/ 16 h 40"/>
                  <a:gd name="T4" fmla="*/ 39 w 46"/>
                  <a:gd name="T5" fmla="*/ 15 h 40"/>
                  <a:gd name="T6" fmla="*/ 38 w 46"/>
                  <a:gd name="T7" fmla="*/ 12 h 40"/>
                  <a:gd name="T8" fmla="*/ 36 w 46"/>
                  <a:gd name="T9" fmla="*/ 9 h 40"/>
                  <a:gd name="T10" fmla="*/ 34 w 46"/>
                  <a:gd name="T11" fmla="*/ 6 h 40"/>
                  <a:gd name="T12" fmla="*/ 31 w 46"/>
                  <a:gd name="T13" fmla="*/ 4 h 40"/>
                  <a:gd name="T14" fmla="*/ 28 w 46"/>
                  <a:gd name="T15" fmla="*/ 2 h 40"/>
                  <a:gd name="T16" fmla="*/ 25 w 46"/>
                  <a:gd name="T17" fmla="*/ 1 h 40"/>
                  <a:gd name="T18" fmla="*/ 22 w 46"/>
                  <a:gd name="T19" fmla="*/ 1 h 40"/>
                  <a:gd name="T20" fmla="*/ 18 w 46"/>
                  <a:gd name="T21" fmla="*/ 1 h 40"/>
                  <a:gd name="T22" fmla="*/ 14 w 46"/>
                  <a:gd name="T23" fmla="*/ 1 h 40"/>
                  <a:gd name="T24" fmla="*/ 10 w 46"/>
                  <a:gd name="T25" fmla="*/ 3 h 40"/>
                  <a:gd name="T26" fmla="*/ 7 w 46"/>
                  <a:gd name="T27" fmla="*/ 5 h 40"/>
                  <a:gd name="T28" fmla="*/ 4 w 46"/>
                  <a:gd name="T29" fmla="*/ 8 h 40"/>
                  <a:gd name="T30" fmla="*/ 2 w 46"/>
                  <a:gd name="T31" fmla="*/ 11 h 40"/>
                  <a:gd name="T32" fmla="*/ 1 w 46"/>
                  <a:gd name="T33" fmla="*/ 14 h 40"/>
                  <a:gd name="T34" fmla="*/ 0 w 46"/>
                  <a:gd name="T35" fmla="*/ 18 h 40"/>
                  <a:gd name="T36" fmla="*/ 0 w 46"/>
                  <a:gd name="T37" fmla="*/ 22 h 40"/>
                  <a:gd name="T38" fmla="*/ 1 w 46"/>
                  <a:gd name="T39" fmla="*/ 26 h 40"/>
                  <a:gd name="T40" fmla="*/ 2 w 46"/>
                  <a:gd name="T41" fmla="*/ 30 h 40"/>
                  <a:gd name="T42" fmla="*/ 4 w 46"/>
                  <a:gd name="T43" fmla="*/ 33 h 40"/>
                  <a:gd name="T44" fmla="*/ 7 w 46"/>
                  <a:gd name="T45" fmla="*/ 36 h 40"/>
                  <a:gd name="T46" fmla="*/ 10 w 46"/>
                  <a:gd name="T47" fmla="*/ 38 h 40"/>
                  <a:gd name="T48" fmla="*/ 14 w 46"/>
                  <a:gd name="T49" fmla="*/ 39 h 40"/>
                  <a:gd name="T50" fmla="*/ 18 w 46"/>
                  <a:gd name="T51" fmla="*/ 40 h 40"/>
                  <a:gd name="T52" fmla="*/ 21 w 46"/>
                  <a:gd name="T53" fmla="*/ 40 h 40"/>
                  <a:gd name="T54" fmla="*/ 25 w 46"/>
                  <a:gd name="T55" fmla="*/ 39 h 40"/>
                  <a:gd name="T56" fmla="*/ 28 w 46"/>
                  <a:gd name="T57" fmla="*/ 38 h 40"/>
                  <a:gd name="T58" fmla="*/ 31 w 46"/>
                  <a:gd name="T59" fmla="*/ 37 h 40"/>
                  <a:gd name="T60" fmla="*/ 33 w 46"/>
                  <a:gd name="T61" fmla="*/ 35 h 40"/>
                  <a:gd name="T62" fmla="*/ 35 w 46"/>
                  <a:gd name="T63" fmla="*/ 33 h 40"/>
                  <a:gd name="T64" fmla="*/ 37 w 46"/>
                  <a:gd name="T65" fmla="*/ 30 h 40"/>
                  <a:gd name="T66" fmla="*/ 38 w 46"/>
                  <a:gd name="T67" fmla="*/ 27 h 40"/>
                  <a:gd name="T68" fmla="*/ 39 w 46"/>
                  <a:gd name="T69" fmla="*/ 26 h 40"/>
                  <a:gd name="T70" fmla="*/ 40 w 46"/>
                  <a:gd name="T71" fmla="*/ 26 h 40"/>
                  <a:gd name="T72" fmla="*/ 41 w 46"/>
                  <a:gd name="T73" fmla="*/ 27 h 40"/>
                  <a:gd name="T74" fmla="*/ 41 w 46"/>
                  <a:gd name="T75" fmla="*/ 27 h 40"/>
                  <a:gd name="T76" fmla="*/ 43 w 46"/>
                  <a:gd name="T77" fmla="*/ 27 h 40"/>
                  <a:gd name="T78" fmla="*/ 44 w 46"/>
                  <a:gd name="T79" fmla="*/ 26 h 40"/>
                  <a:gd name="T80" fmla="*/ 46 w 46"/>
                  <a:gd name="T81" fmla="*/ 24 h 40"/>
                  <a:gd name="T82" fmla="*/ 46 w 46"/>
                  <a:gd name="T83" fmla="*/ 22 h 40"/>
                  <a:gd name="T84" fmla="*/ 46 w 46"/>
                  <a:gd name="T85" fmla="*/ 20 h 40"/>
                  <a:gd name="T86" fmla="*/ 46 w 46"/>
                  <a:gd name="T87" fmla="*/ 18 h 40"/>
                  <a:gd name="T88" fmla="*/ 44 w 46"/>
                  <a:gd name="T89" fmla="*/ 17 h 40"/>
                  <a:gd name="T90" fmla="*/ 43 w 46"/>
                  <a:gd name="T91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40">
                    <a:moveTo>
                      <a:pt x="42" y="16"/>
                    </a:moveTo>
                    <a:lnTo>
                      <a:pt x="41" y="16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39" y="17"/>
                    </a:lnTo>
                    <a:lnTo>
                      <a:pt x="39" y="15"/>
                    </a:lnTo>
                    <a:lnTo>
                      <a:pt x="38" y="13"/>
                    </a:lnTo>
                    <a:lnTo>
                      <a:pt x="38" y="12"/>
                    </a:lnTo>
                    <a:lnTo>
                      <a:pt x="37" y="10"/>
                    </a:lnTo>
                    <a:lnTo>
                      <a:pt x="36" y="9"/>
                    </a:lnTo>
                    <a:lnTo>
                      <a:pt x="35" y="8"/>
                    </a:lnTo>
                    <a:lnTo>
                      <a:pt x="34" y="6"/>
                    </a:lnTo>
                    <a:lnTo>
                      <a:pt x="33" y="5"/>
                    </a:lnTo>
                    <a:lnTo>
                      <a:pt x="31" y="4"/>
                    </a:lnTo>
                    <a:lnTo>
                      <a:pt x="30" y="3"/>
                    </a:lnTo>
                    <a:lnTo>
                      <a:pt x="28" y="2"/>
                    </a:lnTo>
                    <a:lnTo>
                      <a:pt x="27" y="2"/>
                    </a:lnTo>
                    <a:lnTo>
                      <a:pt x="25" y="1"/>
                    </a:lnTo>
                    <a:lnTo>
                      <a:pt x="23" y="1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8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2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1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3" y="31"/>
                    </a:lnTo>
                    <a:lnTo>
                      <a:pt x="4" y="33"/>
                    </a:lnTo>
                    <a:lnTo>
                      <a:pt x="6" y="34"/>
                    </a:lnTo>
                    <a:lnTo>
                      <a:pt x="7" y="36"/>
                    </a:lnTo>
                    <a:lnTo>
                      <a:pt x="9" y="37"/>
                    </a:lnTo>
                    <a:lnTo>
                      <a:pt x="10" y="38"/>
                    </a:lnTo>
                    <a:lnTo>
                      <a:pt x="12" y="39"/>
                    </a:lnTo>
                    <a:lnTo>
                      <a:pt x="14" y="39"/>
                    </a:lnTo>
                    <a:lnTo>
                      <a:pt x="16" y="40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1" y="40"/>
                    </a:lnTo>
                    <a:lnTo>
                      <a:pt x="23" y="40"/>
                    </a:lnTo>
                    <a:lnTo>
                      <a:pt x="25" y="39"/>
                    </a:lnTo>
                    <a:lnTo>
                      <a:pt x="26" y="39"/>
                    </a:lnTo>
                    <a:lnTo>
                      <a:pt x="28" y="38"/>
                    </a:lnTo>
                    <a:lnTo>
                      <a:pt x="29" y="38"/>
                    </a:lnTo>
                    <a:lnTo>
                      <a:pt x="31" y="37"/>
                    </a:lnTo>
                    <a:lnTo>
                      <a:pt x="32" y="36"/>
                    </a:lnTo>
                    <a:lnTo>
                      <a:pt x="33" y="35"/>
                    </a:lnTo>
                    <a:lnTo>
                      <a:pt x="34" y="34"/>
                    </a:lnTo>
                    <a:lnTo>
                      <a:pt x="35" y="33"/>
                    </a:lnTo>
                    <a:lnTo>
                      <a:pt x="36" y="31"/>
                    </a:lnTo>
                    <a:lnTo>
                      <a:pt x="37" y="30"/>
                    </a:lnTo>
                    <a:lnTo>
                      <a:pt x="38" y="29"/>
                    </a:lnTo>
                    <a:lnTo>
                      <a:pt x="38" y="27"/>
                    </a:lnTo>
                    <a:lnTo>
                      <a:pt x="39" y="25"/>
                    </a:lnTo>
                    <a:lnTo>
                      <a:pt x="39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7"/>
                    </a:lnTo>
                    <a:lnTo>
                      <a:pt x="44" y="27"/>
                    </a:lnTo>
                    <a:lnTo>
                      <a:pt x="44" y="26"/>
                    </a:lnTo>
                    <a:lnTo>
                      <a:pt x="45" y="25"/>
                    </a:lnTo>
                    <a:lnTo>
                      <a:pt x="46" y="24"/>
                    </a:lnTo>
                    <a:lnTo>
                      <a:pt x="46" y="24"/>
                    </a:lnTo>
                    <a:lnTo>
                      <a:pt x="46" y="22"/>
                    </a:lnTo>
                    <a:lnTo>
                      <a:pt x="46" y="21"/>
                    </a:lnTo>
                    <a:lnTo>
                      <a:pt x="46" y="20"/>
                    </a:lnTo>
                    <a:lnTo>
                      <a:pt x="46" y="19"/>
                    </a:lnTo>
                    <a:lnTo>
                      <a:pt x="46" y="18"/>
                    </a:lnTo>
                    <a:lnTo>
                      <a:pt x="45" y="17"/>
                    </a:lnTo>
                    <a:lnTo>
                      <a:pt x="44" y="17"/>
                    </a:lnTo>
                    <a:lnTo>
                      <a:pt x="44" y="16"/>
                    </a:lnTo>
                    <a:lnTo>
                      <a:pt x="43" y="16"/>
                    </a:lnTo>
                    <a:lnTo>
                      <a:pt x="42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25" name="Freeform 335"/>
              <p:cNvSpPr>
                <a:spLocks/>
              </p:cNvSpPr>
              <p:nvPr/>
            </p:nvSpPr>
            <p:spPr bwMode="auto">
              <a:xfrm>
                <a:off x="1393" y="2689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3 h 3"/>
                  <a:gd name="T4" fmla="*/ 2 w 3"/>
                  <a:gd name="T5" fmla="*/ 3 h 3"/>
                  <a:gd name="T6" fmla="*/ 3 w 3"/>
                  <a:gd name="T7" fmla="*/ 2 h 3"/>
                  <a:gd name="T8" fmla="*/ 3 w 3"/>
                  <a:gd name="T9" fmla="*/ 2 h 3"/>
                  <a:gd name="T10" fmla="*/ 3 w 3"/>
                  <a:gd name="T11" fmla="*/ 1 h 3"/>
                  <a:gd name="T12" fmla="*/ 2 w 3"/>
                  <a:gd name="T13" fmla="*/ 0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0 w 3"/>
                  <a:gd name="T21" fmla="*/ 0 h 3"/>
                  <a:gd name="T22" fmla="*/ 0 w 3"/>
                  <a:gd name="T23" fmla="*/ 1 h 3"/>
                  <a:gd name="T24" fmla="*/ 0 w 3"/>
                  <a:gd name="T25" fmla="*/ 2 h 3"/>
                  <a:gd name="T26" fmla="*/ 0 w 3"/>
                  <a:gd name="T27" fmla="*/ 2 h 3"/>
                  <a:gd name="T28" fmla="*/ 0 w 3"/>
                  <a:gd name="T29" fmla="*/ 3 h 3"/>
                  <a:gd name="T30" fmla="*/ 1 w 3"/>
                  <a:gd name="T31" fmla="*/ 3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26" name="Freeform 336"/>
              <p:cNvSpPr>
                <a:spLocks/>
              </p:cNvSpPr>
              <p:nvPr/>
            </p:nvSpPr>
            <p:spPr bwMode="auto">
              <a:xfrm>
                <a:off x="1363" y="2694"/>
                <a:ext cx="19" cy="7"/>
              </a:xfrm>
              <a:custGeom>
                <a:avLst/>
                <a:gdLst>
                  <a:gd name="T0" fmla="*/ 0 w 19"/>
                  <a:gd name="T1" fmla="*/ 0 h 7"/>
                  <a:gd name="T2" fmla="*/ 0 w 19"/>
                  <a:gd name="T3" fmla="*/ 1 h 7"/>
                  <a:gd name="T4" fmla="*/ 0 w 19"/>
                  <a:gd name="T5" fmla="*/ 1 h 7"/>
                  <a:gd name="T6" fmla="*/ 0 w 19"/>
                  <a:gd name="T7" fmla="*/ 2 h 7"/>
                  <a:gd name="T8" fmla="*/ 0 w 19"/>
                  <a:gd name="T9" fmla="*/ 3 h 7"/>
                  <a:gd name="T10" fmla="*/ 1 w 19"/>
                  <a:gd name="T11" fmla="*/ 3 h 7"/>
                  <a:gd name="T12" fmla="*/ 1 w 19"/>
                  <a:gd name="T13" fmla="*/ 4 h 7"/>
                  <a:gd name="T14" fmla="*/ 2 w 19"/>
                  <a:gd name="T15" fmla="*/ 5 h 7"/>
                  <a:gd name="T16" fmla="*/ 3 w 19"/>
                  <a:gd name="T17" fmla="*/ 5 h 7"/>
                  <a:gd name="T18" fmla="*/ 4 w 19"/>
                  <a:gd name="T19" fmla="*/ 6 h 7"/>
                  <a:gd name="T20" fmla="*/ 5 w 19"/>
                  <a:gd name="T21" fmla="*/ 6 h 7"/>
                  <a:gd name="T22" fmla="*/ 7 w 19"/>
                  <a:gd name="T23" fmla="*/ 7 h 7"/>
                  <a:gd name="T24" fmla="*/ 8 w 19"/>
                  <a:gd name="T25" fmla="*/ 7 h 7"/>
                  <a:gd name="T26" fmla="*/ 9 w 19"/>
                  <a:gd name="T27" fmla="*/ 7 h 7"/>
                  <a:gd name="T28" fmla="*/ 10 w 19"/>
                  <a:gd name="T29" fmla="*/ 7 h 7"/>
                  <a:gd name="T30" fmla="*/ 10 w 19"/>
                  <a:gd name="T31" fmla="*/ 7 h 7"/>
                  <a:gd name="T32" fmla="*/ 10 w 19"/>
                  <a:gd name="T33" fmla="*/ 7 h 7"/>
                  <a:gd name="T34" fmla="*/ 19 w 19"/>
                  <a:gd name="T35" fmla="*/ 0 h 7"/>
                  <a:gd name="T36" fmla="*/ 0 w 19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7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27" name="Freeform 337"/>
              <p:cNvSpPr>
                <a:spLocks/>
              </p:cNvSpPr>
              <p:nvPr/>
            </p:nvSpPr>
            <p:spPr bwMode="auto">
              <a:xfrm>
                <a:off x="1365" y="2696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 w 11"/>
                  <a:gd name="T3" fmla="*/ 2 h 2"/>
                  <a:gd name="T4" fmla="*/ 9 w 11"/>
                  <a:gd name="T5" fmla="*/ 2 h 2"/>
                  <a:gd name="T6" fmla="*/ 11 w 11"/>
                  <a:gd name="T7" fmla="*/ 0 h 2"/>
                  <a:gd name="T8" fmla="*/ 0 w 1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">
                    <a:moveTo>
                      <a:pt x="0" y="0"/>
                    </a:moveTo>
                    <a:lnTo>
                      <a:pt x="1" y="2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28" name="Freeform 338"/>
              <p:cNvSpPr>
                <a:spLocks/>
              </p:cNvSpPr>
              <p:nvPr/>
            </p:nvSpPr>
            <p:spPr bwMode="auto">
              <a:xfrm>
                <a:off x="1360" y="2675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4 h 4"/>
                  <a:gd name="T4" fmla="*/ 4 w 4"/>
                  <a:gd name="T5" fmla="*/ 4 h 4"/>
                  <a:gd name="T6" fmla="*/ 4 w 4"/>
                  <a:gd name="T7" fmla="*/ 3 h 4"/>
                  <a:gd name="T8" fmla="*/ 4 w 4"/>
                  <a:gd name="T9" fmla="*/ 2 h 4"/>
                  <a:gd name="T10" fmla="*/ 4 w 4"/>
                  <a:gd name="T11" fmla="*/ 1 h 4"/>
                  <a:gd name="T12" fmla="*/ 4 w 4"/>
                  <a:gd name="T13" fmla="*/ 0 h 4"/>
                  <a:gd name="T14" fmla="*/ 3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0 w 4"/>
                  <a:gd name="T21" fmla="*/ 0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0 w 4"/>
                  <a:gd name="T29" fmla="*/ 4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29" name="Freeform 339"/>
              <p:cNvSpPr>
                <a:spLocks/>
              </p:cNvSpPr>
              <p:nvPr/>
            </p:nvSpPr>
            <p:spPr bwMode="auto">
              <a:xfrm>
                <a:off x="1375" y="2675"/>
                <a:ext cx="6" cy="5"/>
              </a:xfrm>
              <a:custGeom>
                <a:avLst/>
                <a:gdLst>
                  <a:gd name="T0" fmla="*/ 3 w 6"/>
                  <a:gd name="T1" fmla="*/ 5 h 5"/>
                  <a:gd name="T2" fmla="*/ 4 w 6"/>
                  <a:gd name="T3" fmla="*/ 5 h 5"/>
                  <a:gd name="T4" fmla="*/ 5 w 6"/>
                  <a:gd name="T5" fmla="*/ 5 h 5"/>
                  <a:gd name="T6" fmla="*/ 5 w 6"/>
                  <a:gd name="T7" fmla="*/ 4 h 5"/>
                  <a:gd name="T8" fmla="*/ 6 w 6"/>
                  <a:gd name="T9" fmla="*/ 3 h 5"/>
                  <a:gd name="T10" fmla="*/ 5 w 6"/>
                  <a:gd name="T11" fmla="*/ 1 h 5"/>
                  <a:gd name="T12" fmla="*/ 5 w 6"/>
                  <a:gd name="T13" fmla="*/ 1 h 5"/>
                  <a:gd name="T14" fmla="*/ 4 w 6"/>
                  <a:gd name="T15" fmla="*/ 0 h 5"/>
                  <a:gd name="T16" fmla="*/ 3 w 6"/>
                  <a:gd name="T17" fmla="*/ 0 h 5"/>
                  <a:gd name="T18" fmla="*/ 2 w 6"/>
                  <a:gd name="T19" fmla="*/ 0 h 5"/>
                  <a:gd name="T20" fmla="*/ 2 w 6"/>
                  <a:gd name="T21" fmla="*/ 0 h 5"/>
                  <a:gd name="T22" fmla="*/ 1 w 6"/>
                  <a:gd name="T23" fmla="*/ 0 h 5"/>
                  <a:gd name="T24" fmla="*/ 1 w 6"/>
                  <a:gd name="T25" fmla="*/ 1 h 5"/>
                  <a:gd name="T26" fmla="*/ 0 w 6"/>
                  <a:gd name="T27" fmla="*/ 1 h 5"/>
                  <a:gd name="T28" fmla="*/ 0 w 6"/>
                  <a:gd name="T29" fmla="*/ 1 h 5"/>
                  <a:gd name="T30" fmla="*/ 0 w 6"/>
                  <a:gd name="T31" fmla="*/ 2 h 5"/>
                  <a:gd name="T32" fmla="*/ 0 w 6"/>
                  <a:gd name="T33" fmla="*/ 3 h 5"/>
                  <a:gd name="T34" fmla="*/ 0 w 6"/>
                  <a:gd name="T35" fmla="*/ 3 h 5"/>
                  <a:gd name="T36" fmla="*/ 0 w 6"/>
                  <a:gd name="T37" fmla="*/ 4 h 5"/>
                  <a:gd name="T38" fmla="*/ 0 w 6"/>
                  <a:gd name="T39" fmla="*/ 4 h 5"/>
                  <a:gd name="T40" fmla="*/ 1 w 6"/>
                  <a:gd name="T41" fmla="*/ 5 h 5"/>
                  <a:gd name="T42" fmla="*/ 1 w 6"/>
                  <a:gd name="T43" fmla="*/ 5 h 5"/>
                  <a:gd name="T44" fmla="*/ 2 w 6"/>
                  <a:gd name="T45" fmla="*/ 5 h 5"/>
                  <a:gd name="T46" fmla="*/ 2 w 6"/>
                  <a:gd name="T47" fmla="*/ 5 h 5"/>
                  <a:gd name="T48" fmla="*/ 3 w 6"/>
                  <a:gd name="T4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lnTo>
                      <a:pt x="4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30" name="Freeform 340"/>
              <p:cNvSpPr>
                <a:spLocks/>
              </p:cNvSpPr>
              <p:nvPr/>
            </p:nvSpPr>
            <p:spPr bwMode="auto">
              <a:xfrm>
                <a:off x="1361" y="2675"/>
                <a:ext cx="12" cy="14"/>
              </a:xfrm>
              <a:custGeom>
                <a:avLst/>
                <a:gdLst>
                  <a:gd name="T0" fmla="*/ 3 w 12"/>
                  <a:gd name="T1" fmla="*/ 12 h 14"/>
                  <a:gd name="T2" fmla="*/ 8 w 12"/>
                  <a:gd name="T3" fmla="*/ 3 h 14"/>
                  <a:gd name="T4" fmla="*/ 8 w 12"/>
                  <a:gd name="T5" fmla="*/ 0 h 14"/>
                  <a:gd name="T6" fmla="*/ 0 w 12"/>
                  <a:gd name="T7" fmla="*/ 14 h 14"/>
                  <a:gd name="T8" fmla="*/ 12 w 12"/>
                  <a:gd name="T9" fmla="*/ 14 h 14"/>
                  <a:gd name="T10" fmla="*/ 12 w 12"/>
                  <a:gd name="T11" fmla="*/ 12 h 14"/>
                  <a:gd name="T12" fmla="*/ 3 w 12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3" y="12"/>
                    </a:moveTo>
                    <a:lnTo>
                      <a:pt x="8" y="3"/>
                    </a:lnTo>
                    <a:lnTo>
                      <a:pt x="8" y="0"/>
                    </a:lnTo>
                    <a:lnTo>
                      <a:pt x="0" y="14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71" name="Group 344"/>
            <p:cNvGrpSpPr>
              <a:grpSpLocks/>
            </p:cNvGrpSpPr>
            <p:nvPr/>
          </p:nvGrpSpPr>
          <p:grpSpPr bwMode="auto">
            <a:xfrm>
              <a:off x="1077443" y="3125442"/>
              <a:ext cx="186453" cy="247464"/>
              <a:chOff x="1256" y="2463"/>
              <a:chExt cx="133" cy="174"/>
            </a:xfrm>
          </p:grpSpPr>
          <p:pic>
            <p:nvPicPr>
              <p:cNvPr id="76" name="Picture 342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56" y="2463"/>
                <a:ext cx="133" cy="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7" name="Picture 343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56" y="2463"/>
                <a:ext cx="133" cy="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72" name="Rectangle 345"/>
            <p:cNvSpPr>
              <a:spLocks noChangeArrowheads="1"/>
            </p:cNvSpPr>
            <p:nvPr/>
          </p:nvSpPr>
          <p:spPr bwMode="auto">
            <a:xfrm>
              <a:off x="560140" y="3129708"/>
              <a:ext cx="402346" cy="248887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73" name="Rectangle 346"/>
            <p:cNvSpPr>
              <a:spLocks noChangeArrowheads="1"/>
            </p:cNvSpPr>
            <p:nvPr/>
          </p:nvSpPr>
          <p:spPr bwMode="auto">
            <a:xfrm>
              <a:off x="962487" y="3131131"/>
              <a:ext cx="402346" cy="248887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74" name="Rectangle 347"/>
            <p:cNvSpPr>
              <a:spLocks noChangeArrowheads="1"/>
            </p:cNvSpPr>
            <p:nvPr/>
          </p:nvSpPr>
          <p:spPr bwMode="auto">
            <a:xfrm>
              <a:off x="561542" y="3381439"/>
              <a:ext cx="402346" cy="250309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75" name="Rectangle 348"/>
            <p:cNvSpPr>
              <a:spLocks noChangeArrowheads="1"/>
            </p:cNvSpPr>
            <p:nvPr/>
          </p:nvSpPr>
          <p:spPr bwMode="auto">
            <a:xfrm>
              <a:off x="963889" y="3382861"/>
              <a:ext cx="400945" cy="250309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</p:grpSp>
      <p:grpSp>
        <p:nvGrpSpPr>
          <p:cNvPr id="182" name="グループ化 181"/>
          <p:cNvGrpSpPr/>
          <p:nvPr/>
        </p:nvGrpSpPr>
        <p:grpSpPr>
          <a:xfrm>
            <a:off x="2894192" y="5316425"/>
            <a:ext cx="874789" cy="709682"/>
            <a:chOff x="525092" y="3017354"/>
            <a:chExt cx="874789" cy="709682"/>
          </a:xfrm>
        </p:grpSpPr>
        <p:pic>
          <p:nvPicPr>
            <p:cNvPr id="183" name="Picture 23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5092" y="3017354"/>
              <a:ext cx="874789" cy="7096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84" name="Group 235"/>
            <p:cNvGrpSpPr>
              <a:grpSpLocks/>
            </p:cNvGrpSpPr>
            <p:nvPr/>
          </p:nvGrpSpPr>
          <p:grpSpPr bwMode="auto">
            <a:xfrm>
              <a:off x="561542" y="3125442"/>
              <a:ext cx="804693" cy="503461"/>
              <a:chOff x="888" y="2463"/>
              <a:chExt cx="574" cy="354"/>
            </a:xfrm>
          </p:grpSpPr>
          <p:sp>
            <p:nvSpPr>
              <p:cNvPr id="297" name="Rectangle 233"/>
              <p:cNvSpPr>
                <a:spLocks noChangeArrowheads="1"/>
              </p:cNvSpPr>
              <p:nvPr/>
            </p:nvSpPr>
            <p:spPr bwMode="auto">
              <a:xfrm>
                <a:off x="888" y="2463"/>
                <a:ext cx="574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Rectangle 234"/>
              <p:cNvSpPr>
                <a:spLocks noChangeArrowheads="1"/>
              </p:cNvSpPr>
              <p:nvPr/>
            </p:nvSpPr>
            <p:spPr bwMode="auto">
              <a:xfrm>
                <a:off x="888" y="2463"/>
                <a:ext cx="574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85" name="Group 239"/>
            <p:cNvGrpSpPr>
              <a:grpSpLocks/>
            </p:cNvGrpSpPr>
            <p:nvPr/>
          </p:nvGrpSpPr>
          <p:grpSpPr bwMode="auto">
            <a:xfrm>
              <a:off x="683508" y="3129708"/>
              <a:ext cx="166826" cy="250309"/>
              <a:chOff x="975" y="2466"/>
              <a:chExt cx="119" cy="176"/>
            </a:xfrm>
          </p:grpSpPr>
          <p:pic>
            <p:nvPicPr>
              <p:cNvPr id="295" name="Picture 237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75" y="2466"/>
                <a:ext cx="119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96" name="Picture 238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75" y="2466"/>
                <a:ext cx="119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86" name="Group 287"/>
            <p:cNvGrpSpPr>
              <a:grpSpLocks/>
            </p:cNvGrpSpPr>
            <p:nvPr/>
          </p:nvGrpSpPr>
          <p:grpSpPr bwMode="auto">
            <a:xfrm>
              <a:off x="607836" y="3411395"/>
              <a:ext cx="323848" cy="192003"/>
              <a:chOff x="921" y="2664"/>
              <a:chExt cx="231" cy="135"/>
            </a:xfrm>
          </p:grpSpPr>
          <p:sp>
            <p:nvSpPr>
              <p:cNvPr id="248" name="Freeform 240"/>
              <p:cNvSpPr>
                <a:spLocks/>
              </p:cNvSpPr>
              <p:nvPr/>
            </p:nvSpPr>
            <p:spPr bwMode="auto">
              <a:xfrm>
                <a:off x="1098" y="2713"/>
                <a:ext cx="43" cy="53"/>
              </a:xfrm>
              <a:custGeom>
                <a:avLst/>
                <a:gdLst>
                  <a:gd name="T0" fmla="*/ 0 w 43"/>
                  <a:gd name="T1" fmla="*/ 3 h 53"/>
                  <a:gd name="T2" fmla="*/ 1 w 43"/>
                  <a:gd name="T3" fmla="*/ 2 h 53"/>
                  <a:gd name="T4" fmla="*/ 3 w 43"/>
                  <a:gd name="T5" fmla="*/ 1 h 53"/>
                  <a:gd name="T6" fmla="*/ 5 w 43"/>
                  <a:gd name="T7" fmla="*/ 1 h 53"/>
                  <a:gd name="T8" fmla="*/ 7 w 43"/>
                  <a:gd name="T9" fmla="*/ 0 h 53"/>
                  <a:gd name="T10" fmla="*/ 10 w 43"/>
                  <a:gd name="T11" fmla="*/ 0 h 53"/>
                  <a:gd name="T12" fmla="*/ 13 w 43"/>
                  <a:gd name="T13" fmla="*/ 1 h 53"/>
                  <a:gd name="T14" fmla="*/ 16 w 43"/>
                  <a:gd name="T15" fmla="*/ 1 h 53"/>
                  <a:gd name="T16" fmla="*/ 19 w 43"/>
                  <a:gd name="T17" fmla="*/ 1 h 53"/>
                  <a:gd name="T18" fmla="*/ 22 w 43"/>
                  <a:gd name="T19" fmla="*/ 2 h 53"/>
                  <a:gd name="T20" fmla="*/ 25 w 43"/>
                  <a:gd name="T21" fmla="*/ 3 h 53"/>
                  <a:gd name="T22" fmla="*/ 28 w 43"/>
                  <a:gd name="T23" fmla="*/ 3 h 53"/>
                  <a:gd name="T24" fmla="*/ 31 w 43"/>
                  <a:gd name="T25" fmla="*/ 4 h 53"/>
                  <a:gd name="T26" fmla="*/ 33 w 43"/>
                  <a:gd name="T27" fmla="*/ 4 h 53"/>
                  <a:gd name="T28" fmla="*/ 34 w 43"/>
                  <a:gd name="T29" fmla="*/ 5 h 53"/>
                  <a:gd name="T30" fmla="*/ 35 w 43"/>
                  <a:gd name="T31" fmla="*/ 5 h 53"/>
                  <a:gd name="T32" fmla="*/ 36 w 43"/>
                  <a:gd name="T33" fmla="*/ 5 h 53"/>
                  <a:gd name="T34" fmla="*/ 36 w 43"/>
                  <a:gd name="T35" fmla="*/ 5 h 53"/>
                  <a:gd name="T36" fmla="*/ 36 w 43"/>
                  <a:gd name="T37" fmla="*/ 5 h 53"/>
                  <a:gd name="T38" fmla="*/ 36 w 43"/>
                  <a:gd name="T39" fmla="*/ 4 h 53"/>
                  <a:gd name="T40" fmla="*/ 36 w 43"/>
                  <a:gd name="T41" fmla="*/ 4 h 53"/>
                  <a:gd name="T42" fmla="*/ 37 w 43"/>
                  <a:gd name="T43" fmla="*/ 3 h 53"/>
                  <a:gd name="T44" fmla="*/ 38 w 43"/>
                  <a:gd name="T45" fmla="*/ 3 h 53"/>
                  <a:gd name="T46" fmla="*/ 39 w 43"/>
                  <a:gd name="T47" fmla="*/ 3 h 53"/>
                  <a:gd name="T48" fmla="*/ 40 w 43"/>
                  <a:gd name="T49" fmla="*/ 3 h 53"/>
                  <a:gd name="T50" fmla="*/ 41 w 43"/>
                  <a:gd name="T51" fmla="*/ 3 h 53"/>
                  <a:gd name="T52" fmla="*/ 42 w 43"/>
                  <a:gd name="T53" fmla="*/ 3 h 53"/>
                  <a:gd name="T54" fmla="*/ 42 w 43"/>
                  <a:gd name="T55" fmla="*/ 3 h 53"/>
                  <a:gd name="T56" fmla="*/ 43 w 43"/>
                  <a:gd name="T57" fmla="*/ 3 h 53"/>
                  <a:gd name="T58" fmla="*/ 43 w 43"/>
                  <a:gd name="T59" fmla="*/ 4 h 53"/>
                  <a:gd name="T60" fmla="*/ 43 w 43"/>
                  <a:gd name="T61" fmla="*/ 4 h 53"/>
                  <a:gd name="T62" fmla="*/ 43 w 43"/>
                  <a:gd name="T63" fmla="*/ 4 h 53"/>
                  <a:gd name="T64" fmla="*/ 43 w 43"/>
                  <a:gd name="T65" fmla="*/ 4 h 53"/>
                  <a:gd name="T66" fmla="*/ 43 w 43"/>
                  <a:gd name="T67" fmla="*/ 53 h 53"/>
                  <a:gd name="T68" fmla="*/ 36 w 43"/>
                  <a:gd name="T69" fmla="*/ 53 h 53"/>
                  <a:gd name="T70" fmla="*/ 36 w 43"/>
                  <a:gd name="T71" fmla="*/ 49 h 53"/>
                  <a:gd name="T72" fmla="*/ 36 w 43"/>
                  <a:gd name="T73" fmla="*/ 42 h 53"/>
                  <a:gd name="T74" fmla="*/ 36 w 43"/>
                  <a:gd name="T75" fmla="*/ 35 h 53"/>
                  <a:gd name="T76" fmla="*/ 36 w 43"/>
                  <a:gd name="T77" fmla="*/ 31 h 53"/>
                  <a:gd name="T78" fmla="*/ 34 w 43"/>
                  <a:gd name="T79" fmla="*/ 31 h 53"/>
                  <a:gd name="T80" fmla="*/ 33 w 43"/>
                  <a:gd name="T81" fmla="*/ 30 h 53"/>
                  <a:gd name="T82" fmla="*/ 31 w 43"/>
                  <a:gd name="T83" fmla="*/ 30 h 53"/>
                  <a:gd name="T84" fmla="*/ 29 w 43"/>
                  <a:gd name="T85" fmla="*/ 29 h 53"/>
                  <a:gd name="T86" fmla="*/ 27 w 43"/>
                  <a:gd name="T87" fmla="*/ 29 h 53"/>
                  <a:gd name="T88" fmla="*/ 24 w 43"/>
                  <a:gd name="T89" fmla="*/ 28 h 53"/>
                  <a:gd name="T90" fmla="*/ 22 w 43"/>
                  <a:gd name="T91" fmla="*/ 27 h 53"/>
                  <a:gd name="T92" fmla="*/ 19 w 43"/>
                  <a:gd name="T93" fmla="*/ 26 h 53"/>
                  <a:gd name="T94" fmla="*/ 17 w 43"/>
                  <a:gd name="T95" fmla="*/ 26 h 53"/>
                  <a:gd name="T96" fmla="*/ 14 w 43"/>
                  <a:gd name="T97" fmla="*/ 25 h 53"/>
                  <a:gd name="T98" fmla="*/ 11 w 43"/>
                  <a:gd name="T99" fmla="*/ 24 h 53"/>
                  <a:gd name="T100" fmla="*/ 9 w 43"/>
                  <a:gd name="T101" fmla="*/ 24 h 53"/>
                  <a:gd name="T102" fmla="*/ 6 w 43"/>
                  <a:gd name="T103" fmla="*/ 23 h 53"/>
                  <a:gd name="T104" fmla="*/ 4 w 43"/>
                  <a:gd name="T105" fmla="*/ 23 h 53"/>
                  <a:gd name="T106" fmla="*/ 2 w 43"/>
                  <a:gd name="T107" fmla="*/ 22 h 53"/>
                  <a:gd name="T108" fmla="*/ 0 w 43"/>
                  <a:gd name="T109" fmla="*/ 22 h 53"/>
                  <a:gd name="T110" fmla="*/ 0 w 43"/>
                  <a:gd name="T111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3">
                    <a:moveTo>
                      <a:pt x="0" y="3"/>
                    </a:moveTo>
                    <a:lnTo>
                      <a:pt x="1" y="2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3" y="1"/>
                    </a:lnTo>
                    <a:lnTo>
                      <a:pt x="16" y="1"/>
                    </a:lnTo>
                    <a:lnTo>
                      <a:pt x="19" y="1"/>
                    </a:lnTo>
                    <a:lnTo>
                      <a:pt x="22" y="2"/>
                    </a:lnTo>
                    <a:lnTo>
                      <a:pt x="25" y="3"/>
                    </a:lnTo>
                    <a:lnTo>
                      <a:pt x="28" y="3"/>
                    </a:lnTo>
                    <a:lnTo>
                      <a:pt x="31" y="4"/>
                    </a:lnTo>
                    <a:lnTo>
                      <a:pt x="33" y="4"/>
                    </a:lnTo>
                    <a:lnTo>
                      <a:pt x="34" y="5"/>
                    </a:lnTo>
                    <a:lnTo>
                      <a:pt x="35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9" y="3"/>
                    </a:lnTo>
                    <a:lnTo>
                      <a:pt x="40" y="3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53"/>
                    </a:lnTo>
                    <a:lnTo>
                      <a:pt x="36" y="53"/>
                    </a:lnTo>
                    <a:lnTo>
                      <a:pt x="36" y="49"/>
                    </a:lnTo>
                    <a:lnTo>
                      <a:pt x="36" y="42"/>
                    </a:lnTo>
                    <a:lnTo>
                      <a:pt x="36" y="35"/>
                    </a:lnTo>
                    <a:lnTo>
                      <a:pt x="36" y="31"/>
                    </a:lnTo>
                    <a:lnTo>
                      <a:pt x="34" y="31"/>
                    </a:lnTo>
                    <a:lnTo>
                      <a:pt x="33" y="30"/>
                    </a:lnTo>
                    <a:lnTo>
                      <a:pt x="31" y="30"/>
                    </a:lnTo>
                    <a:lnTo>
                      <a:pt x="29" y="29"/>
                    </a:lnTo>
                    <a:lnTo>
                      <a:pt x="27" y="29"/>
                    </a:lnTo>
                    <a:lnTo>
                      <a:pt x="24" y="28"/>
                    </a:lnTo>
                    <a:lnTo>
                      <a:pt x="22" y="27"/>
                    </a:lnTo>
                    <a:lnTo>
                      <a:pt x="19" y="26"/>
                    </a:lnTo>
                    <a:lnTo>
                      <a:pt x="17" y="26"/>
                    </a:lnTo>
                    <a:lnTo>
                      <a:pt x="14" y="25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41"/>
              <p:cNvSpPr>
                <a:spLocks/>
              </p:cNvSpPr>
              <p:nvPr/>
            </p:nvSpPr>
            <p:spPr bwMode="auto">
              <a:xfrm>
                <a:off x="1087" y="2703"/>
                <a:ext cx="25" cy="21"/>
              </a:xfrm>
              <a:custGeom>
                <a:avLst/>
                <a:gdLst>
                  <a:gd name="T0" fmla="*/ 25 w 25"/>
                  <a:gd name="T1" fmla="*/ 21 h 21"/>
                  <a:gd name="T2" fmla="*/ 25 w 25"/>
                  <a:gd name="T3" fmla="*/ 0 h 21"/>
                  <a:gd name="T4" fmla="*/ 0 w 25"/>
                  <a:gd name="T5" fmla="*/ 5 h 21"/>
                  <a:gd name="T6" fmla="*/ 0 w 25"/>
                  <a:gd name="T7" fmla="*/ 21 h 21"/>
                  <a:gd name="T8" fmla="*/ 25 w 25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1">
                    <a:moveTo>
                      <a:pt x="25" y="21"/>
                    </a:moveTo>
                    <a:lnTo>
                      <a:pt x="25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5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42"/>
              <p:cNvSpPr>
                <a:spLocks/>
              </p:cNvSpPr>
              <p:nvPr/>
            </p:nvSpPr>
            <p:spPr bwMode="auto">
              <a:xfrm>
                <a:off x="1090" y="2708"/>
                <a:ext cx="18" cy="26"/>
              </a:xfrm>
              <a:custGeom>
                <a:avLst/>
                <a:gdLst>
                  <a:gd name="T0" fmla="*/ 18 w 18"/>
                  <a:gd name="T1" fmla="*/ 0 h 26"/>
                  <a:gd name="T2" fmla="*/ 0 w 18"/>
                  <a:gd name="T3" fmla="*/ 1 h 26"/>
                  <a:gd name="T4" fmla="*/ 0 w 18"/>
                  <a:gd name="T5" fmla="*/ 26 h 26"/>
                  <a:gd name="T6" fmla="*/ 7 w 18"/>
                  <a:gd name="T7" fmla="*/ 26 h 26"/>
                  <a:gd name="T8" fmla="*/ 18 w 18"/>
                  <a:gd name="T9" fmla="*/ 26 h 26"/>
                  <a:gd name="T10" fmla="*/ 18 w 18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6">
                    <a:moveTo>
                      <a:pt x="18" y="0"/>
                    </a:moveTo>
                    <a:lnTo>
                      <a:pt x="0" y="1"/>
                    </a:lnTo>
                    <a:lnTo>
                      <a:pt x="0" y="26"/>
                    </a:lnTo>
                    <a:lnTo>
                      <a:pt x="7" y="26"/>
                    </a:lnTo>
                    <a:lnTo>
                      <a:pt x="18" y="26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43"/>
              <p:cNvSpPr>
                <a:spLocks/>
              </p:cNvSpPr>
              <p:nvPr/>
            </p:nvSpPr>
            <p:spPr bwMode="auto">
              <a:xfrm>
                <a:off x="1071" y="2715"/>
                <a:ext cx="61" cy="48"/>
              </a:xfrm>
              <a:custGeom>
                <a:avLst/>
                <a:gdLst>
                  <a:gd name="T0" fmla="*/ 14 w 61"/>
                  <a:gd name="T1" fmla="*/ 0 h 48"/>
                  <a:gd name="T2" fmla="*/ 13 w 61"/>
                  <a:gd name="T3" fmla="*/ 0 h 48"/>
                  <a:gd name="T4" fmla="*/ 12 w 61"/>
                  <a:gd name="T5" fmla="*/ 0 h 48"/>
                  <a:gd name="T6" fmla="*/ 12 w 61"/>
                  <a:gd name="T7" fmla="*/ 1 h 48"/>
                  <a:gd name="T8" fmla="*/ 10 w 61"/>
                  <a:gd name="T9" fmla="*/ 1 h 48"/>
                  <a:gd name="T10" fmla="*/ 9 w 61"/>
                  <a:gd name="T11" fmla="*/ 1 h 48"/>
                  <a:gd name="T12" fmla="*/ 8 w 61"/>
                  <a:gd name="T13" fmla="*/ 2 h 48"/>
                  <a:gd name="T14" fmla="*/ 6 w 61"/>
                  <a:gd name="T15" fmla="*/ 3 h 48"/>
                  <a:gd name="T16" fmla="*/ 5 w 61"/>
                  <a:gd name="T17" fmla="*/ 4 h 48"/>
                  <a:gd name="T18" fmla="*/ 3 w 61"/>
                  <a:gd name="T19" fmla="*/ 7 h 48"/>
                  <a:gd name="T20" fmla="*/ 2 w 61"/>
                  <a:gd name="T21" fmla="*/ 12 h 48"/>
                  <a:gd name="T22" fmla="*/ 1 w 61"/>
                  <a:gd name="T23" fmla="*/ 18 h 48"/>
                  <a:gd name="T24" fmla="*/ 0 w 61"/>
                  <a:gd name="T25" fmla="*/ 25 h 48"/>
                  <a:gd name="T26" fmla="*/ 0 w 61"/>
                  <a:gd name="T27" fmla="*/ 32 h 48"/>
                  <a:gd name="T28" fmla="*/ 0 w 61"/>
                  <a:gd name="T29" fmla="*/ 38 h 48"/>
                  <a:gd name="T30" fmla="*/ 0 w 61"/>
                  <a:gd name="T31" fmla="*/ 41 h 48"/>
                  <a:gd name="T32" fmla="*/ 0 w 61"/>
                  <a:gd name="T33" fmla="*/ 43 h 48"/>
                  <a:gd name="T34" fmla="*/ 54 w 61"/>
                  <a:gd name="T35" fmla="*/ 48 h 48"/>
                  <a:gd name="T36" fmla="*/ 52 w 61"/>
                  <a:gd name="T37" fmla="*/ 35 h 48"/>
                  <a:gd name="T38" fmla="*/ 52 w 61"/>
                  <a:gd name="T39" fmla="*/ 34 h 48"/>
                  <a:gd name="T40" fmla="*/ 53 w 61"/>
                  <a:gd name="T41" fmla="*/ 34 h 48"/>
                  <a:gd name="T42" fmla="*/ 53 w 61"/>
                  <a:gd name="T43" fmla="*/ 34 h 48"/>
                  <a:gd name="T44" fmla="*/ 54 w 61"/>
                  <a:gd name="T45" fmla="*/ 33 h 48"/>
                  <a:gd name="T46" fmla="*/ 54 w 61"/>
                  <a:gd name="T47" fmla="*/ 33 h 48"/>
                  <a:gd name="T48" fmla="*/ 55 w 61"/>
                  <a:gd name="T49" fmla="*/ 33 h 48"/>
                  <a:gd name="T50" fmla="*/ 56 w 61"/>
                  <a:gd name="T51" fmla="*/ 32 h 48"/>
                  <a:gd name="T52" fmla="*/ 56 w 61"/>
                  <a:gd name="T53" fmla="*/ 32 h 48"/>
                  <a:gd name="T54" fmla="*/ 57 w 61"/>
                  <a:gd name="T55" fmla="*/ 31 h 48"/>
                  <a:gd name="T56" fmla="*/ 59 w 61"/>
                  <a:gd name="T57" fmla="*/ 30 h 48"/>
                  <a:gd name="T58" fmla="*/ 59 w 61"/>
                  <a:gd name="T59" fmla="*/ 28 h 48"/>
                  <a:gd name="T60" fmla="*/ 60 w 61"/>
                  <a:gd name="T61" fmla="*/ 27 h 48"/>
                  <a:gd name="T62" fmla="*/ 61 w 61"/>
                  <a:gd name="T63" fmla="*/ 26 h 48"/>
                  <a:gd name="T64" fmla="*/ 61 w 61"/>
                  <a:gd name="T65" fmla="*/ 24 h 48"/>
                  <a:gd name="T66" fmla="*/ 61 w 61"/>
                  <a:gd name="T67" fmla="*/ 22 h 48"/>
                  <a:gd name="T68" fmla="*/ 60 w 61"/>
                  <a:gd name="T69" fmla="*/ 20 h 48"/>
                  <a:gd name="T70" fmla="*/ 60 w 61"/>
                  <a:gd name="T71" fmla="*/ 20 h 48"/>
                  <a:gd name="T72" fmla="*/ 59 w 61"/>
                  <a:gd name="T73" fmla="*/ 18 h 48"/>
                  <a:gd name="T74" fmla="*/ 58 w 61"/>
                  <a:gd name="T75" fmla="*/ 15 h 48"/>
                  <a:gd name="T76" fmla="*/ 56 w 61"/>
                  <a:gd name="T77" fmla="*/ 12 h 48"/>
                  <a:gd name="T78" fmla="*/ 54 w 61"/>
                  <a:gd name="T79" fmla="*/ 9 h 48"/>
                  <a:gd name="T80" fmla="*/ 51 w 61"/>
                  <a:gd name="T81" fmla="*/ 6 h 48"/>
                  <a:gd name="T82" fmla="*/ 48 w 61"/>
                  <a:gd name="T83" fmla="*/ 3 h 48"/>
                  <a:gd name="T84" fmla="*/ 45 w 61"/>
                  <a:gd name="T85" fmla="*/ 1 h 48"/>
                  <a:gd name="T86" fmla="*/ 44 w 61"/>
                  <a:gd name="T87" fmla="*/ 1 h 48"/>
                  <a:gd name="T88" fmla="*/ 43 w 61"/>
                  <a:gd name="T89" fmla="*/ 1 h 48"/>
                  <a:gd name="T90" fmla="*/ 43 w 61"/>
                  <a:gd name="T91" fmla="*/ 1 h 48"/>
                  <a:gd name="T92" fmla="*/ 41 w 61"/>
                  <a:gd name="T93" fmla="*/ 1 h 48"/>
                  <a:gd name="T94" fmla="*/ 40 w 61"/>
                  <a:gd name="T95" fmla="*/ 0 h 48"/>
                  <a:gd name="T96" fmla="*/ 39 w 61"/>
                  <a:gd name="T97" fmla="*/ 0 h 48"/>
                  <a:gd name="T98" fmla="*/ 38 w 61"/>
                  <a:gd name="T99" fmla="*/ 0 h 48"/>
                  <a:gd name="T100" fmla="*/ 37 w 61"/>
                  <a:gd name="T101" fmla="*/ 0 h 48"/>
                  <a:gd name="T102" fmla="*/ 27 w 61"/>
                  <a:gd name="T103" fmla="*/ 13 h 48"/>
                  <a:gd name="T104" fmla="*/ 19 w 61"/>
                  <a:gd name="T105" fmla="*/ 0 h 48"/>
                  <a:gd name="T106" fmla="*/ 14 w 61"/>
                  <a:gd name="T10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1" h="48">
                    <a:moveTo>
                      <a:pt x="14" y="0"/>
                    </a:moveTo>
                    <a:lnTo>
                      <a:pt x="13" y="0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1" y="18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54" y="48"/>
                    </a:lnTo>
                    <a:lnTo>
                      <a:pt x="52" y="35"/>
                    </a:lnTo>
                    <a:lnTo>
                      <a:pt x="52" y="34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5" y="33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7" y="31"/>
                    </a:lnTo>
                    <a:lnTo>
                      <a:pt x="59" y="30"/>
                    </a:lnTo>
                    <a:lnTo>
                      <a:pt x="59" y="28"/>
                    </a:lnTo>
                    <a:lnTo>
                      <a:pt x="60" y="27"/>
                    </a:lnTo>
                    <a:lnTo>
                      <a:pt x="61" y="26"/>
                    </a:lnTo>
                    <a:lnTo>
                      <a:pt x="61" y="24"/>
                    </a:lnTo>
                    <a:lnTo>
                      <a:pt x="61" y="22"/>
                    </a:lnTo>
                    <a:lnTo>
                      <a:pt x="60" y="20"/>
                    </a:lnTo>
                    <a:lnTo>
                      <a:pt x="60" y="20"/>
                    </a:lnTo>
                    <a:lnTo>
                      <a:pt x="59" y="18"/>
                    </a:lnTo>
                    <a:lnTo>
                      <a:pt x="58" y="15"/>
                    </a:lnTo>
                    <a:lnTo>
                      <a:pt x="56" y="12"/>
                    </a:lnTo>
                    <a:lnTo>
                      <a:pt x="54" y="9"/>
                    </a:lnTo>
                    <a:lnTo>
                      <a:pt x="51" y="6"/>
                    </a:lnTo>
                    <a:lnTo>
                      <a:pt x="48" y="3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1" y="1"/>
                    </a:lnTo>
                    <a:lnTo>
                      <a:pt x="40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27" y="13"/>
                    </a:lnTo>
                    <a:lnTo>
                      <a:pt x="19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44"/>
              <p:cNvSpPr>
                <a:spLocks/>
              </p:cNvSpPr>
              <p:nvPr/>
            </p:nvSpPr>
            <p:spPr bwMode="auto">
              <a:xfrm>
                <a:off x="1074" y="2717"/>
                <a:ext cx="55" cy="46"/>
              </a:xfrm>
              <a:custGeom>
                <a:avLst/>
                <a:gdLst>
                  <a:gd name="T0" fmla="*/ 0 w 55"/>
                  <a:gd name="T1" fmla="*/ 40 h 46"/>
                  <a:gd name="T2" fmla="*/ 0 w 55"/>
                  <a:gd name="T3" fmla="*/ 29 h 46"/>
                  <a:gd name="T4" fmla="*/ 0 w 55"/>
                  <a:gd name="T5" fmla="*/ 20 h 46"/>
                  <a:gd name="T6" fmla="*/ 0 w 55"/>
                  <a:gd name="T7" fmla="*/ 14 h 46"/>
                  <a:gd name="T8" fmla="*/ 1 w 55"/>
                  <a:gd name="T9" fmla="*/ 10 h 46"/>
                  <a:gd name="T10" fmla="*/ 2 w 55"/>
                  <a:gd name="T11" fmla="*/ 7 h 46"/>
                  <a:gd name="T12" fmla="*/ 2 w 55"/>
                  <a:gd name="T13" fmla="*/ 5 h 46"/>
                  <a:gd name="T14" fmla="*/ 3 w 55"/>
                  <a:gd name="T15" fmla="*/ 5 h 46"/>
                  <a:gd name="T16" fmla="*/ 3 w 55"/>
                  <a:gd name="T17" fmla="*/ 5 h 46"/>
                  <a:gd name="T18" fmla="*/ 3 w 55"/>
                  <a:gd name="T19" fmla="*/ 4 h 46"/>
                  <a:gd name="T20" fmla="*/ 4 w 55"/>
                  <a:gd name="T21" fmla="*/ 3 h 46"/>
                  <a:gd name="T22" fmla="*/ 5 w 55"/>
                  <a:gd name="T23" fmla="*/ 3 h 46"/>
                  <a:gd name="T24" fmla="*/ 6 w 55"/>
                  <a:gd name="T25" fmla="*/ 2 h 46"/>
                  <a:gd name="T26" fmla="*/ 7 w 55"/>
                  <a:gd name="T27" fmla="*/ 2 h 46"/>
                  <a:gd name="T28" fmla="*/ 7 w 55"/>
                  <a:gd name="T29" fmla="*/ 1 h 46"/>
                  <a:gd name="T30" fmla="*/ 8 w 55"/>
                  <a:gd name="T31" fmla="*/ 1 h 46"/>
                  <a:gd name="T32" fmla="*/ 9 w 55"/>
                  <a:gd name="T33" fmla="*/ 1 h 46"/>
                  <a:gd name="T34" fmla="*/ 15 w 55"/>
                  <a:gd name="T35" fmla="*/ 0 h 46"/>
                  <a:gd name="T36" fmla="*/ 23 w 55"/>
                  <a:gd name="T37" fmla="*/ 14 h 46"/>
                  <a:gd name="T38" fmla="*/ 35 w 55"/>
                  <a:gd name="T39" fmla="*/ 0 h 46"/>
                  <a:gd name="T40" fmla="*/ 39 w 55"/>
                  <a:gd name="T41" fmla="*/ 0 h 46"/>
                  <a:gd name="T42" fmla="*/ 41 w 55"/>
                  <a:gd name="T43" fmla="*/ 1 h 46"/>
                  <a:gd name="T44" fmla="*/ 44 w 55"/>
                  <a:gd name="T45" fmla="*/ 3 h 46"/>
                  <a:gd name="T46" fmla="*/ 46 w 55"/>
                  <a:gd name="T47" fmla="*/ 5 h 46"/>
                  <a:gd name="T48" fmla="*/ 48 w 55"/>
                  <a:gd name="T49" fmla="*/ 8 h 46"/>
                  <a:gd name="T50" fmla="*/ 50 w 55"/>
                  <a:gd name="T51" fmla="*/ 11 h 46"/>
                  <a:gd name="T52" fmla="*/ 52 w 55"/>
                  <a:gd name="T53" fmla="*/ 13 h 46"/>
                  <a:gd name="T54" fmla="*/ 53 w 55"/>
                  <a:gd name="T55" fmla="*/ 15 h 46"/>
                  <a:gd name="T56" fmla="*/ 53 w 55"/>
                  <a:gd name="T57" fmla="*/ 15 h 46"/>
                  <a:gd name="T58" fmla="*/ 54 w 55"/>
                  <a:gd name="T59" fmla="*/ 16 h 46"/>
                  <a:gd name="T60" fmla="*/ 54 w 55"/>
                  <a:gd name="T61" fmla="*/ 18 h 46"/>
                  <a:gd name="T62" fmla="*/ 55 w 55"/>
                  <a:gd name="T63" fmla="*/ 20 h 46"/>
                  <a:gd name="T64" fmla="*/ 54 w 55"/>
                  <a:gd name="T65" fmla="*/ 23 h 46"/>
                  <a:gd name="T66" fmla="*/ 53 w 55"/>
                  <a:gd name="T67" fmla="*/ 25 h 46"/>
                  <a:gd name="T68" fmla="*/ 52 w 55"/>
                  <a:gd name="T69" fmla="*/ 26 h 46"/>
                  <a:gd name="T70" fmla="*/ 50 w 55"/>
                  <a:gd name="T71" fmla="*/ 28 h 46"/>
                  <a:gd name="T72" fmla="*/ 49 w 55"/>
                  <a:gd name="T73" fmla="*/ 29 h 46"/>
                  <a:gd name="T74" fmla="*/ 48 w 55"/>
                  <a:gd name="T75" fmla="*/ 30 h 46"/>
                  <a:gd name="T76" fmla="*/ 47 w 55"/>
                  <a:gd name="T77" fmla="*/ 31 h 46"/>
                  <a:gd name="T78" fmla="*/ 46 w 55"/>
                  <a:gd name="T79" fmla="*/ 31 h 46"/>
                  <a:gd name="T80" fmla="*/ 46 w 55"/>
                  <a:gd name="T81" fmla="*/ 31 h 46"/>
                  <a:gd name="T82" fmla="*/ 48 w 55"/>
                  <a:gd name="T83" fmla="*/ 46 h 46"/>
                  <a:gd name="T84" fmla="*/ 0 w 55"/>
                  <a:gd name="T85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5" h="46">
                    <a:moveTo>
                      <a:pt x="0" y="40"/>
                    </a:moveTo>
                    <a:lnTo>
                      <a:pt x="0" y="29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5" y="0"/>
                    </a:lnTo>
                    <a:lnTo>
                      <a:pt x="23" y="14"/>
                    </a:lnTo>
                    <a:lnTo>
                      <a:pt x="35" y="0"/>
                    </a:lnTo>
                    <a:lnTo>
                      <a:pt x="39" y="0"/>
                    </a:lnTo>
                    <a:lnTo>
                      <a:pt x="41" y="1"/>
                    </a:lnTo>
                    <a:lnTo>
                      <a:pt x="44" y="3"/>
                    </a:lnTo>
                    <a:lnTo>
                      <a:pt x="46" y="5"/>
                    </a:lnTo>
                    <a:lnTo>
                      <a:pt x="48" y="8"/>
                    </a:lnTo>
                    <a:lnTo>
                      <a:pt x="50" y="11"/>
                    </a:lnTo>
                    <a:lnTo>
                      <a:pt x="52" y="13"/>
                    </a:lnTo>
                    <a:lnTo>
                      <a:pt x="53" y="15"/>
                    </a:lnTo>
                    <a:lnTo>
                      <a:pt x="53" y="15"/>
                    </a:lnTo>
                    <a:lnTo>
                      <a:pt x="54" y="16"/>
                    </a:lnTo>
                    <a:lnTo>
                      <a:pt x="54" y="18"/>
                    </a:lnTo>
                    <a:lnTo>
                      <a:pt x="55" y="20"/>
                    </a:lnTo>
                    <a:lnTo>
                      <a:pt x="54" y="23"/>
                    </a:lnTo>
                    <a:lnTo>
                      <a:pt x="53" y="25"/>
                    </a:lnTo>
                    <a:lnTo>
                      <a:pt x="52" y="26"/>
                    </a:lnTo>
                    <a:lnTo>
                      <a:pt x="50" y="28"/>
                    </a:lnTo>
                    <a:lnTo>
                      <a:pt x="49" y="29"/>
                    </a:lnTo>
                    <a:lnTo>
                      <a:pt x="48" y="30"/>
                    </a:lnTo>
                    <a:lnTo>
                      <a:pt x="47" y="31"/>
                    </a:lnTo>
                    <a:lnTo>
                      <a:pt x="46" y="31"/>
                    </a:lnTo>
                    <a:lnTo>
                      <a:pt x="46" y="31"/>
                    </a:lnTo>
                    <a:lnTo>
                      <a:pt x="48" y="46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45"/>
              <p:cNvSpPr>
                <a:spLocks/>
              </p:cNvSpPr>
              <p:nvPr/>
            </p:nvSpPr>
            <p:spPr bwMode="auto">
              <a:xfrm>
                <a:off x="1086" y="2738"/>
                <a:ext cx="40" cy="17"/>
              </a:xfrm>
              <a:custGeom>
                <a:avLst/>
                <a:gdLst>
                  <a:gd name="T0" fmla="*/ 15 w 40"/>
                  <a:gd name="T1" fmla="*/ 17 h 17"/>
                  <a:gd name="T2" fmla="*/ 16 w 40"/>
                  <a:gd name="T3" fmla="*/ 17 h 17"/>
                  <a:gd name="T4" fmla="*/ 17 w 40"/>
                  <a:gd name="T5" fmla="*/ 17 h 17"/>
                  <a:gd name="T6" fmla="*/ 19 w 40"/>
                  <a:gd name="T7" fmla="*/ 17 h 17"/>
                  <a:gd name="T8" fmla="*/ 20 w 40"/>
                  <a:gd name="T9" fmla="*/ 17 h 17"/>
                  <a:gd name="T10" fmla="*/ 22 w 40"/>
                  <a:gd name="T11" fmla="*/ 16 h 17"/>
                  <a:gd name="T12" fmla="*/ 24 w 40"/>
                  <a:gd name="T13" fmla="*/ 16 h 17"/>
                  <a:gd name="T14" fmla="*/ 26 w 40"/>
                  <a:gd name="T15" fmla="*/ 15 h 17"/>
                  <a:gd name="T16" fmla="*/ 28 w 40"/>
                  <a:gd name="T17" fmla="*/ 15 h 17"/>
                  <a:gd name="T18" fmla="*/ 30 w 40"/>
                  <a:gd name="T19" fmla="*/ 14 h 17"/>
                  <a:gd name="T20" fmla="*/ 32 w 40"/>
                  <a:gd name="T21" fmla="*/ 13 h 17"/>
                  <a:gd name="T22" fmla="*/ 34 w 40"/>
                  <a:gd name="T23" fmla="*/ 12 h 17"/>
                  <a:gd name="T24" fmla="*/ 35 w 40"/>
                  <a:gd name="T25" fmla="*/ 12 h 17"/>
                  <a:gd name="T26" fmla="*/ 37 w 40"/>
                  <a:gd name="T27" fmla="*/ 11 h 17"/>
                  <a:gd name="T28" fmla="*/ 38 w 40"/>
                  <a:gd name="T29" fmla="*/ 10 h 17"/>
                  <a:gd name="T30" fmla="*/ 39 w 40"/>
                  <a:gd name="T31" fmla="*/ 9 h 17"/>
                  <a:gd name="T32" fmla="*/ 40 w 40"/>
                  <a:gd name="T33" fmla="*/ 8 h 17"/>
                  <a:gd name="T34" fmla="*/ 33 w 40"/>
                  <a:gd name="T35" fmla="*/ 0 h 17"/>
                  <a:gd name="T36" fmla="*/ 32 w 40"/>
                  <a:gd name="T37" fmla="*/ 0 h 17"/>
                  <a:gd name="T38" fmla="*/ 32 w 40"/>
                  <a:gd name="T39" fmla="*/ 1 h 17"/>
                  <a:gd name="T40" fmla="*/ 31 w 40"/>
                  <a:gd name="T41" fmla="*/ 2 h 17"/>
                  <a:gd name="T42" fmla="*/ 31 w 40"/>
                  <a:gd name="T43" fmla="*/ 2 h 17"/>
                  <a:gd name="T44" fmla="*/ 30 w 40"/>
                  <a:gd name="T45" fmla="*/ 2 h 17"/>
                  <a:gd name="T46" fmla="*/ 30 w 40"/>
                  <a:gd name="T47" fmla="*/ 3 h 17"/>
                  <a:gd name="T48" fmla="*/ 29 w 40"/>
                  <a:gd name="T49" fmla="*/ 3 h 17"/>
                  <a:gd name="T50" fmla="*/ 28 w 40"/>
                  <a:gd name="T51" fmla="*/ 3 h 17"/>
                  <a:gd name="T52" fmla="*/ 27 w 40"/>
                  <a:gd name="T53" fmla="*/ 4 h 17"/>
                  <a:gd name="T54" fmla="*/ 26 w 40"/>
                  <a:gd name="T55" fmla="*/ 5 h 17"/>
                  <a:gd name="T56" fmla="*/ 24 w 40"/>
                  <a:gd name="T57" fmla="*/ 6 h 17"/>
                  <a:gd name="T58" fmla="*/ 22 w 40"/>
                  <a:gd name="T59" fmla="*/ 6 h 17"/>
                  <a:gd name="T60" fmla="*/ 19 w 40"/>
                  <a:gd name="T61" fmla="*/ 7 h 17"/>
                  <a:gd name="T62" fmla="*/ 17 w 40"/>
                  <a:gd name="T63" fmla="*/ 7 h 17"/>
                  <a:gd name="T64" fmla="*/ 15 w 40"/>
                  <a:gd name="T65" fmla="*/ 7 h 17"/>
                  <a:gd name="T66" fmla="*/ 13 w 40"/>
                  <a:gd name="T67" fmla="*/ 7 h 17"/>
                  <a:gd name="T68" fmla="*/ 12 w 40"/>
                  <a:gd name="T69" fmla="*/ 6 h 17"/>
                  <a:gd name="T70" fmla="*/ 11 w 40"/>
                  <a:gd name="T71" fmla="*/ 5 h 17"/>
                  <a:gd name="T72" fmla="*/ 11 w 40"/>
                  <a:gd name="T73" fmla="*/ 3 h 17"/>
                  <a:gd name="T74" fmla="*/ 10 w 40"/>
                  <a:gd name="T75" fmla="*/ 3 h 17"/>
                  <a:gd name="T76" fmla="*/ 9 w 40"/>
                  <a:gd name="T77" fmla="*/ 2 h 17"/>
                  <a:gd name="T78" fmla="*/ 9 w 40"/>
                  <a:gd name="T79" fmla="*/ 1 h 17"/>
                  <a:gd name="T80" fmla="*/ 8 w 40"/>
                  <a:gd name="T81" fmla="*/ 1 h 17"/>
                  <a:gd name="T82" fmla="*/ 7 w 40"/>
                  <a:gd name="T83" fmla="*/ 2 h 17"/>
                  <a:gd name="T84" fmla="*/ 6 w 40"/>
                  <a:gd name="T85" fmla="*/ 3 h 17"/>
                  <a:gd name="T86" fmla="*/ 6 w 40"/>
                  <a:gd name="T87" fmla="*/ 5 h 17"/>
                  <a:gd name="T88" fmla="*/ 6 w 40"/>
                  <a:gd name="T89" fmla="*/ 6 h 17"/>
                  <a:gd name="T90" fmla="*/ 7 w 40"/>
                  <a:gd name="T91" fmla="*/ 7 h 17"/>
                  <a:gd name="T92" fmla="*/ 0 w 40"/>
                  <a:gd name="T93" fmla="*/ 6 h 17"/>
                  <a:gd name="T94" fmla="*/ 2 w 40"/>
                  <a:gd name="T95" fmla="*/ 17 h 17"/>
                  <a:gd name="T96" fmla="*/ 3 w 40"/>
                  <a:gd name="T97" fmla="*/ 17 h 17"/>
                  <a:gd name="T98" fmla="*/ 5 w 40"/>
                  <a:gd name="T99" fmla="*/ 17 h 17"/>
                  <a:gd name="T100" fmla="*/ 7 w 40"/>
                  <a:gd name="T101" fmla="*/ 17 h 17"/>
                  <a:gd name="T102" fmla="*/ 10 w 40"/>
                  <a:gd name="T103" fmla="*/ 17 h 17"/>
                  <a:gd name="T104" fmla="*/ 12 w 40"/>
                  <a:gd name="T105" fmla="*/ 17 h 17"/>
                  <a:gd name="T106" fmla="*/ 13 w 40"/>
                  <a:gd name="T107" fmla="*/ 17 h 17"/>
                  <a:gd name="T108" fmla="*/ 15 w 40"/>
                  <a:gd name="T109" fmla="*/ 17 h 17"/>
                  <a:gd name="T110" fmla="*/ 15 w 40"/>
                  <a:gd name="T1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" h="17">
                    <a:moveTo>
                      <a:pt x="15" y="17"/>
                    </a:moveTo>
                    <a:lnTo>
                      <a:pt x="16" y="17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20" y="17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6" y="15"/>
                    </a:lnTo>
                    <a:lnTo>
                      <a:pt x="28" y="15"/>
                    </a:lnTo>
                    <a:lnTo>
                      <a:pt x="30" y="14"/>
                    </a:lnTo>
                    <a:lnTo>
                      <a:pt x="32" y="13"/>
                    </a:lnTo>
                    <a:lnTo>
                      <a:pt x="34" y="12"/>
                    </a:lnTo>
                    <a:lnTo>
                      <a:pt x="35" y="12"/>
                    </a:lnTo>
                    <a:lnTo>
                      <a:pt x="37" y="11"/>
                    </a:lnTo>
                    <a:lnTo>
                      <a:pt x="38" y="10"/>
                    </a:lnTo>
                    <a:lnTo>
                      <a:pt x="39" y="9"/>
                    </a:lnTo>
                    <a:lnTo>
                      <a:pt x="40" y="8"/>
                    </a:lnTo>
                    <a:lnTo>
                      <a:pt x="33" y="0"/>
                    </a:lnTo>
                    <a:lnTo>
                      <a:pt x="32" y="0"/>
                    </a:lnTo>
                    <a:lnTo>
                      <a:pt x="32" y="1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29" y="3"/>
                    </a:lnTo>
                    <a:lnTo>
                      <a:pt x="28" y="3"/>
                    </a:lnTo>
                    <a:lnTo>
                      <a:pt x="27" y="4"/>
                    </a:lnTo>
                    <a:lnTo>
                      <a:pt x="26" y="5"/>
                    </a:lnTo>
                    <a:lnTo>
                      <a:pt x="24" y="6"/>
                    </a:lnTo>
                    <a:lnTo>
                      <a:pt x="22" y="6"/>
                    </a:lnTo>
                    <a:lnTo>
                      <a:pt x="19" y="7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3" y="7"/>
                    </a:lnTo>
                    <a:lnTo>
                      <a:pt x="12" y="6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7" y="7"/>
                    </a:lnTo>
                    <a:lnTo>
                      <a:pt x="0" y="6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5" y="17"/>
                    </a:lnTo>
                    <a:lnTo>
                      <a:pt x="15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46"/>
              <p:cNvSpPr>
                <a:spLocks/>
              </p:cNvSpPr>
              <p:nvPr/>
            </p:nvSpPr>
            <p:spPr bwMode="auto">
              <a:xfrm>
                <a:off x="1100" y="2734"/>
                <a:ext cx="29" cy="19"/>
              </a:xfrm>
              <a:custGeom>
                <a:avLst/>
                <a:gdLst>
                  <a:gd name="T0" fmla="*/ 3 w 29"/>
                  <a:gd name="T1" fmla="*/ 19 h 19"/>
                  <a:gd name="T2" fmla="*/ 4 w 29"/>
                  <a:gd name="T3" fmla="*/ 19 h 19"/>
                  <a:gd name="T4" fmla="*/ 5 w 29"/>
                  <a:gd name="T5" fmla="*/ 19 h 19"/>
                  <a:gd name="T6" fmla="*/ 6 w 29"/>
                  <a:gd name="T7" fmla="*/ 19 h 19"/>
                  <a:gd name="T8" fmla="*/ 8 w 29"/>
                  <a:gd name="T9" fmla="*/ 18 h 19"/>
                  <a:gd name="T10" fmla="*/ 9 w 29"/>
                  <a:gd name="T11" fmla="*/ 18 h 19"/>
                  <a:gd name="T12" fmla="*/ 11 w 29"/>
                  <a:gd name="T13" fmla="*/ 17 h 19"/>
                  <a:gd name="T14" fmla="*/ 13 w 29"/>
                  <a:gd name="T15" fmla="*/ 17 h 19"/>
                  <a:gd name="T16" fmla="*/ 14 w 29"/>
                  <a:gd name="T17" fmla="*/ 16 h 19"/>
                  <a:gd name="T18" fmla="*/ 16 w 29"/>
                  <a:gd name="T19" fmla="*/ 15 h 19"/>
                  <a:gd name="T20" fmla="*/ 18 w 29"/>
                  <a:gd name="T21" fmla="*/ 15 h 19"/>
                  <a:gd name="T22" fmla="*/ 19 w 29"/>
                  <a:gd name="T23" fmla="*/ 14 h 19"/>
                  <a:gd name="T24" fmla="*/ 21 w 29"/>
                  <a:gd name="T25" fmla="*/ 13 h 19"/>
                  <a:gd name="T26" fmla="*/ 22 w 29"/>
                  <a:gd name="T27" fmla="*/ 13 h 19"/>
                  <a:gd name="T28" fmla="*/ 23 w 29"/>
                  <a:gd name="T29" fmla="*/ 12 h 19"/>
                  <a:gd name="T30" fmla="*/ 24 w 29"/>
                  <a:gd name="T31" fmla="*/ 12 h 19"/>
                  <a:gd name="T32" fmla="*/ 25 w 29"/>
                  <a:gd name="T33" fmla="*/ 11 h 19"/>
                  <a:gd name="T34" fmla="*/ 26 w 29"/>
                  <a:gd name="T35" fmla="*/ 10 h 19"/>
                  <a:gd name="T36" fmla="*/ 28 w 29"/>
                  <a:gd name="T37" fmla="*/ 9 h 19"/>
                  <a:gd name="T38" fmla="*/ 28 w 29"/>
                  <a:gd name="T39" fmla="*/ 7 h 19"/>
                  <a:gd name="T40" fmla="*/ 29 w 29"/>
                  <a:gd name="T41" fmla="*/ 6 h 19"/>
                  <a:gd name="T42" fmla="*/ 29 w 29"/>
                  <a:gd name="T43" fmla="*/ 5 h 19"/>
                  <a:gd name="T44" fmla="*/ 29 w 29"/>
                  <a:gd name="T45" fmla="*/ 3 h 19"/>
                  <a:gd name="T46" fmla="*/ 29 w 29"/>
                  <a:gd name="T47" fmla="*/ 2 h 19"/>
                  <a:gd name="T48" fmla="*/ 28 w 29"/>
                  <a:gd name="T49" fmla="*/ 0 h 19"/>
                  <a:gd name="T50" fmla="*/ 20 w 29"/>
                  <a:gd name="T51" fmla="*/ 3 h 19"/>
                  <a:gd name="T52" fmla="*/ 20 w 29"/>
                  <a:gd name="T53" fmla="*/ 5 h 19"/>
                  <a:gd name="T54" fmla="*/ 20 w 29"/>
                  <a:gd name="T55" fmla="*/ 6 h 19"/>
                  <a:gd name="T56" fmla="*/ 19 w 29"/>
                  <a:gd name="T57" fmla="*/ 7 h 19"/>
                  <a:gd name="T58" fmla="*/ 18 w 29"/>
                  <a:gd name="T59" fmla="*/ 8 h 19"/>
                  <a:gd name="T60" fmla="*/ 15 w 29"/>
                  <a:gd name="T61" fmla="*/ 9 h 19"/>
                  <a:gd name="T62" fmla="*/ 13 w 29"/>
                  <a:gd name="T63" fmla="*/ 10 h 19"/>
                  <a:gd name="T64" fmla="*/ 10 w 29"/>
                  <a:gd name="T65" fmla="*/ 11 h 19"/>
                  <a:gd name="T66" fmla="*/ 8 w 29"/>
                  <a:gd name="T67" fmla="*/ 12 h 19"/>
                  <a:gd name="T68" fmla="*/ 5 w 29"/>
                  <a:gd name="T69" fmla="*/ 12 h 19"/>
                  <a:gd name="T70" fmla="*/ 4 w 29"/>
                  <a:gd name="T71" fmla="*/ 13 h 19"/>
                  <a:gd name="T72" fmla="*/ 2 w 29"/>
                  <a:gd name="T73" fmla="*/ 13 h 19"/>
                  <a:gd name="T74" fmla="*/ 0 w 29"/>
                  <a:gd name="T75" fmla="*/ 13 h 19"/>
                  <a:gd name="T76" fmla="*/ 3 w 29"/>
                  <a:gd name="T7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9" h="19">
                    <a:moveTo>
                      <a:pt x="3" y="19"/>
                    </a:moveTo>
                    <a:lnTo>
                      <a:pt x="4" y="19"/>
                    </a:lnTo>
                    <a:lnTo>
                      <a:pt x="5" y="19"/>
                    </a:lnTo>
                    <a:lnTo>
                      <a:pt x="6" y="19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11" y="17"/>
                    </a:lnTo>
                    <a:lnTo>
                      <a:pt x="13" y="17"/>
                    </a:lnTo>
                    <a:lnTo>
                      <a:pt x="14" y="16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19" y="14"/>
                    </a:lnTo>
                    <a:lnTo>
                      <a:pt x="21" y="13"/>
                    </a:lnTo>
                    <a:lnTo>
                      <a:pt x="22" y="13"/>
                    </a:lnTo>
                    <a:lnTo>
                      <a:pt x="23" y="12"/>
                    </a:lnTo>
                    <a:lnTo>
                      <a:pt x="24" y="12"/>
                    </a:lnTo>
                    <a:lnTo>
                      <a:pt x="25" y="11"/>
                    </a:lnTo>
                    <a:lnTo>
                      <a:pt x="26" y="10"/>
                    </a:lnTo>
                    <a:lnTo>
                      <a:pt x="28" y="9"/>
                    </a:lnTo>
                    <a:lnTo>
                      <a:pt x="28" y="7"/>
                    </a:lnTo>
                    <a:lnTo>
                      <a:pt x="29" y="6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9" y="2"/>
                    </a:lnTo>
                    <a:lnTo>
                      <a:pt x="28" y="0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8" y="8"/>
                    </a:lnTo>
                    <a:lnTo>
                      <a:pt x="15" y="9"/>
                    </a:lnTo>
                    <a:lnTo>
                      <a:pt x="13" y="10"/>
                    </a:lnTo>
                    <a:lnTo>
                      <a:pt x="10" y="11"/>
                    </a:lnTo>
                    <a:lnTo>
                      <a:pt x="8" y="12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47"/>
              <p:cNvSpPr>
                <a:spLocks/>
              </p:cNvSpPr>
              <p:nvPr/>
            </p:nvSpPr>
            <p:spPr bwMode="auto">
              <a:xfrm>
                <a:off x="1088" y="2742"/>
                <a:ext cx="12" cy="11"/>
              </a:xfrm>
              <a:custGeom>
                <a:avLst/>
                <a:gdLst>
                  <a:gd name="T0" fmla="*/ 10 w 12"/>
                  <a:gd name="T1" fmla="*/ 5 h 11"/>
                  <a:gd name="T2" fmla="*/ 9 w 12"/>
                  <a:gd name="T3" fmla="*/ 4 h 11"/>
                  <a:gd name="T4" fmla="*/ 9 w 12"/>
                  <a:gd name="T5" fmla="*/ 3 h 11"/>
                  <a:gd name="T6" fmla="*/ 8 w 12"/>
                  <a:gd name="T7" fmla="*/ 2 h 11"/>
                  <a:gd name="T8" fmla="*/ 8 w 12"/>
                  <a:gd name="T9" fmla="*/ 1 h 11"/>
                  <a:gd name="T10" fmla="*/ 7 w 12"/>
                  <a:gd name="T11" fmla="*/ 1 h 11"/>
                  <a:gd name="T12" fmla="*/ 7 w 12"/>
                  <a:gd name="T13" fmla="*/ 0 h 11"/>
                  <a:gd name="T14" fmla="*/ 6 w 12"/>
                  <a:gd name="T15" fmla="*/ 0 h 11"/>
                  <a:gd name="T16" fmla="*/ 6 w 12"/>
                  <a:gd name="T17" fmla="*/ 0 h 11"/>
                  <a:gd name="T18" fmla="*/ 6 w 12"/>
                  <a:gd name="T19" fmla="*/ 1 h 11"/>
                  <a:gd name="T20" fmla="*/ 6 w 12"/>
                  <a:gd name="T21" fmla="*/ 2 h 11"/>
                  <a:gd name="T22" fmla="*/ 7 w 12"/>
                  <a:gd name="T23" fmla="*/ 4 h 11"/>
                  <a:gd name="T24" fmla="*/ 7 w 12"/>
                  <a:gd name="T25" fmla="*/ 5 h 11"/>
                  <a:gd name="T26" fmla="*/ 0 w 12"/>
                  <a:gd name="T27" fmla="*/ 5 h 11"/>
                  <a:gd name="T28" fmla="*/ 1 w 12"/>
                  <a:gd name="T29" fmla="*/ 11 h 11"/>
                  <a:gd name="T30" fmla="*/ 2 w 12"/>
                  <a:gd name="T31" fmla="*/ 11 h 11"/>
                  <a:gd name="T32" fmla="*/ 3 w 12"/>
                  <a:gd name="T33" fmla="*/ 11 h 11"/>
                  <a:gd name="T34" fmla="*/ 4 w 12"/>
                  <a:gd name="T35" fmla="*/ 11 h 11"/>
                  <a:gd name="T36" fmla="*/ 5 w 12"/>
                  <a:gd name="T37" fmla="*/ 11 h 11"/>
                  <a:gd name="T38" fmla="*/ 6 w 12"/>
                  <a:gd name="T39" fmla="*/ 11 h 11"/>
                  <a:gd name="T40" fmla="*/ 7 w 12"/>
                  <a:gd name="T41" fmla="*/ 11 h 11"/>
                  <a:gd name="T42" fmla="*/ 7 w 12"/>
                  <a:gd name="T43" fmla="*/ 11 h 11"/>
                  <a:gd name="T44" fmla="*/ 7 w 12"/>
                  <a:gd name="T45" fmla="*/ 11 h 11"/>
                  <a:gd name="T46" fmla="*/ 8 w 12"/>
                  <a:gd name="T47" fmla="*/ 11 h 11"/>
                  <a:gd name="T48" fmla="*/ 9 w 12"/>
                  <a:gd name="T49" fmla="*/ 11 h 11"/>
                  <a:gd name="T50" fmla="*/ 9 w 12"/>
                  <a:gd name="T51" fmla="*/ 11 h 11"/>
                  <a:gd name="T52" fmla="*/ 10 w 12"/>
                  <a:gd name="T53" fmla="*/ 11 h 11"/>
                  <a:gd name="T54" fmla="*/ 10 w 12"/>
                  <a:gd name="T55" fmla="*/ 10 h 11"/>
                  <a:gd name="T56" fmla="*/ 10 w 12"/>
                  <a:gd name="T57" fmla="*/ 10 h 11"/>
                  <a:gd name="T58" fmla="*/ 11 w 12"/>
                  <a:gd name="T59" fmla="*/ 10 h 11"/>
                  <a:gd name="T60" fmla="*/ 12 w 12"/>
                  <a:gd name="T61" fmla="*/ 10 h 11"/>
                  <a:gd name="T62" fmla="*/ 10 w 12"/>
                  <a:gd name="T6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" h="11">
                    <a:moveTo>
                      <a:pt x="10" y="5"/>
                    </a:moveTo>
                    <a:lnTo>
                      <a:pt x="9" y="4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48"/>
              <p:cNvSpPr>
                <a:spLocks/>
              </p:cNvSpPr>
              <p:nvPr/>
            </p:nvSpPr>
            <p:spPr bwMode="auto">
              <a:xfrm>
                <a:off x="1077" y="2664"/>
                <a:ext cx="46" cy="46"/>
              </a:xfrm>
              <a:custGeom>
                <a:avLst/>
                <a:gdLst>
                  <a:gd name="T0" fmla="*/ 36 w 46"/>
                  <a:gd name="T1" fmla="*/ 5 h 46"/>
                  <a:gd name="T2" fmla="*/ 32 w 46"/>
                  <a:gd name="T3" fmla="*/ 2 h 46"/>
                  <a:gd name="T4" fmla="*/ 27 w 46"/>
                  <a:gd name="T5" fmla="*/ 1 h 46"/>
                  <a:gd name="T6" fmla="*/ 23 w 46"/>
                  <a:gd name="T7" fmla="*/ 0 h 46"/>
                  <a:gd name="T8" fmla="*/ 19 w 46"/>
                  <a:gd name="T9" fmla="*/ 0 h 46"/>
                  <a:gd name="T10" fmla="*/ 15 w 46"/>
                  <a:gd name="T11" fmla="*/ 0 h 46"/>
                  <a:gd name="T12" fmla="*/ 12 w 46"/>
                  <a:gd name="T13" fmla="*/ 1 h 46"/>
                  <a:gd name="T14" fmla="*/ 9 w 46"/>
                  <a:gd name="T15" fmla="*/ 1 h 46"/>
                  <a:gd name="T16" fmla="*/ 6 w 46"/>
                  <a:gd name="T17" fmla="*/ 3 h 46"/>
                  <a:gd name="T18" fmla="*/ 3 w 46"/>
                  <a:gd name="T19" fmla="*/ 6 h 46"/>
                  <a:gd name="T20" fmla="*/ 1 w 46"/>
                  <a:gd name="T21" fmla="*/ 10 h 46"/>
                  <a:gd name="T22" fmla="*/ 1 w 46"/>
                  <a:gd name="T23" fmla="*/ 14 h 46"/>
                  <a:gd name="T24" fmla="*/ 1 w 46"/>
                  <a:gd name="T25" fmla="*/ 18 h 46"/>
                  <a:gd name="T26" fmla="*/ 1 w 46"/>
                  <a:gd name="T27" fmla="*/ 21 h 46"/>
                  <a:gd name="T28" fmla="*/ 3 w 46"/>
                  <a:gd name="T29" fmla="*/ 24 h 46"/>
                  <a:gd name="T30" fmla="*/ 5 w 46"/>
                  <a:gd name="T31" fmla="*/ 27 h 46"/>
                  <a:gd name="T32" fmla="*/ 7 w 46"/>
                  <a:gd name="T33" fmla="*/ 29 h 46"/>
                  <a:gd name="T34" fmla="*/ 11 w 46"/>
                  <a:gd name="T35" fmla="*/ 31 h 46"/>
                  <a:gd name="T36" fmla="*/ 14 w 46"/>
                  <a:gd name="T37" fmla="*/ 32 h 46"/>
                  <a:gd name="T38" fmla="*/ 19 w 46"/>
                  <a:gd name="T39" fmla="*/ 33 h 46"/>
                  <a:gd name="T40" fmla="*/ 22 w 46"/>
                  <a:gd name="T41" fmla="*/ 33 h 46"/>
                  <a:gd name="T42" fmla="*/ 24 w 46"/>
                  <a:gd name="T43" fmla="*/ 33 h 46"/>
                  <a:gd name="T44" fmla="*/ 27 w 46"/>
                  <a:gd name="T45" fmla="*/ 33 h 46"/>
                  <a:gd name="T46" fmla="*/ 29 w 46"/>
                  <a:gd name="T47" fmla="*/ 33 h 46"/>
                  <a:gd name="T48" fmla="*/ 29 w 46"/>
                  <a:gd name="T49" fmla="*/ 38 h 46"/>
                  <a:gd name="T50" fmla="*/ 30 w 46"/>
                  <a:gd name="T51" fmla="*/ 45 h 46"/>
                  <a:gd name="T52" fmla="*/ 32 w 46"/>
                  <a:gd name="T53" fmla="*/ 46 h 46"/>
                  <a:gd name="T54" fmla="*/ 37 w 46"/>
                  <a:gd name="T55" fmla="*/ 45 h 46"/>
                  <a:gd name="T56" fmla="*/ 42 w 46"/>
                  <a:gd name="T57" fmla="*/ 44 h 46"/>
                  <a:gd name="T58" fmla="*/ 45 w 46"/>
                  <a:gd name="T59" fmla="*/ 42 h 46"/>
                  <a:gd name="T60" fmla="*/ 46 w 46"/>
                  <a:gd name="T61" fmla="*/ 38 h 46"/>
                  <a:gd name="T62" fmla="*/ 46 w 46"/>
                  <a:gd name="T63" fmla="*/ 29 h 46"/>
                  <a:gd name="T64" fmla="*/ 44 w 46"/>
                  <a:gd name="T65" fmla="*/ 18 h 46"/>
                  <a:gd name="T66" fmla="*/ 41 w 46"/>
                  <a:gd name="T67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6" h="46">
                    <a:moveTo>
                      <a:pt x="38" y="6"/>
                    </a:moveTo>
                    <a:lnTo>
                      <a:pt x="36" y="5"/>
                    </a:lnTo>
                    <a:lnTo>
                      <a:pt x="34" y="3"/>
                    </a:lnTo>
                    <a:lnTo>
                      <a:pt x="32" y="2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2" y="23"/>
                    </a:lnTo>
                    <a:lnTo>
                      <a:pt x="3" y="24"/>
                    </a:lnTo>
                    <a:lnTo>
                      <a:pt x="4" y="26"/>
                    </a:lnTo>
                    <a:lnTo>
                      <a:pt x="5" y="27"/>
                    </a:lnTo>
                    <a:lnTo>
                      <a:pt x="6" y="28"/>
                    </a:lnTo>
                    <a:lnTo>
                      <a:pt x="7" y="29"/>
                    </a:lnTo>
                    <a:lnTo>
                      <a:pt x="9" y="30"/>
                    </a:lnTo>
                    <a:lnTo>
                      <a:pt x="11" y="31"/>
                    </a:lnTo>
                    <a:lnTo>
                      <a:pt x="13" y="32"/>
                    </a:lnTo>
                    <a:lnTo>
                      <a:pt x="14" y="32"/>
                    </a:lnTo>
                    <a:lnTo>
                      <a:pt x="16" y="33"/>
                    </a:lnTo>
                    <a:lnTo>
                      <a:pt x="19" y="33"/>
                    </a:lnTo>
                    <a:lnTo>
                      <a:pt x="21" y="33"/>
                    </a:lnTo>
                    <a:lnTo>
                      <a:pt x="22" y="33"/>
                    </a:lnTo>
                    <a:lnTo>
                      <a:pt x="23" y="33"/>
                    </a:lnTo>
                    <a:lnTo>
                      <a:pt x="24" y="33"/>
                    </a:lnTo>
                    <a:lnTo>
                      <a:pt x="25" y="33"/>
                    </a:lnTo>
                    <a:lnTo>
                      <a:pt x="27" y="33"/>
                    </a:lnTo>
                    <a:lnTo>
                      <a:pt x="28" y="33"/>
                    </a:lnTo>
                    <a:lnTo>
                      <a:pt x="29" y="33"/>
                    </a:lnTo>
                    <a:lnTo>
                      <a:pt x="30" y="32"/>
                    </a:lnTo>
                    <a:lnTo>
                      <a:pt x="29" y="38"/>
                    </a:lnTo>
                    <a:lnTo>
                      <a:pt x="29" y="42"/>
                    </a:lnTo>
                    <a:lnTo>
                      <a:pt x="30" y="45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7" y="45"/>
                    </a:lnTo>
                    <a:lnTo>
                      <a:pt x="39" y="45"/>
                    </a:lnTo>
                    <a:lnTo>
                      <a:pt x="42" y="44"/>
                    </a:lnTo>
                    <a:lnTo>
                      <a:pt x="44" y="43"/>
                    </a:lnTo>
                    <a:lnTo>
                      <a:pt x="45" y="42"/>
                    </a:lnTo>
                    <a:lnTo>
                      <a:pt x="46" y="40"/>
                    </a:lnTo>
                    <a:lnTo>
                      <a:pt x="46" y="38"/>
                    </a:lnTo>
                    <a:lnTo>
                      <a:pt x="46" y="34"/>
                    </a:lnTo>
                    <a:lnTo>
                      <a:pt x="46" y="29"/>
                    </a:lnTo>
                    <a:lnTo>
                      <a:pt x="45" y="24"/>
                    </a:lnTo>
                    <a:lnTo>
                      <a:pt x="44" y="18"/>
                    </a:lnTo>
                    <a:lnTo>
                      <a:pt x="43" y="13"/>
                    </a:lnTo>
                    <a:lnTo>
                      <a:pt x="41" y="9"/>
                    </a:lnTo>
                    <a:lnTo>
                      <a:pt x="38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49"/>
              <p:cNvSpPr>
                <a:spLocks/>
              </p:cNvSpPr>
              <p:nvPr/>
            </p:nvSpPr>
            <p:spPr bwMode="auto">
              <a:xfrm>
                <a:off x="1072" y="2670"/>
                <a:ext cx="49" cy="44"/>
              </a:xfrm>
              <a:custGeom>
                <a:avLst/>
                <a:gdLst>
                  <a:gd name="T0" fmla="*/ 49 w 49"/>
                  <a:gd name="T1" fmla="*/ 19 h 44"/>
                  <a:gd name="T2" fmla="*/ 49 w 49"/>
                  <a:gd name="T3" fmla="*/ 21 h 44"/>
                  <a:gd name="T4" fmla="*/ 49 w 49"/>
                  <a:gd name="T5" fmla="*/ 24 h 44"/>
                  <a:gd name="T6" fmla="*/ 48 w 49"/>
                  <a:gd name="T7" fmla="*/ 27 h 44"/>
                  <a:gd name="T8" fmla="*/ 46 w 49"/>
                  <a:gd name="T9" fmla="*/ 30 h 44"/>
                  <a:gd name="T10" fmla="*/ 44 w 49"/>
                  <a:gd name="T11" fmla="*/ 31 h 44"/>
                  <a:gd name="T12" fmla="*/ 42 w 49"/>
                  <a:gd name="T13" fmla="*/ 31 h 44"/>
                  <a:gd name="T14" fmla="*/ 42 w 49"/>
                  <a:gd name="T15" fmla="*/ 31 h 44"/>
                  <a:gd name="T16" fmla="*/ 41 w 49"/>
                  <a:gd name="T17" fmla="*/ 33 h 44"/>
                  <a:gd name="T18" fmla="*/ 39 w 49"/>
                  <a:gd name="T19" fmla="*/ 35 h 44"/>
                  <a:gd name="T20" fmla="*/ 37 w 49"/>
                  <a:gd name="T21" fmla="*/ 37 h 44"/>
                  <a:gd name="T22" fmla="*/ 35 w 49"/>
                  <a:gd name="T23" fmla="*/ 39 h 44"/>
                  <a:gd name="T24" fmla="*/ 32 w 49"/>
                  <a:gd name="T25" fmla="*/ 41 h 44"/>
                  <a:gd name="T26" fmla="*/ 30 w 49"/>
                  <a:gd name="T27" fmla="*/ 42 h 44"/>
                  <a:gd name="T28" fmla="*/ 27 w 49"/>
                  <a:gd name="T29" fmla="*/ 43 h 44"/>
                  <a:gd name="T30" fmla="*/ 24 w 49"/>
                  <a:gd name="T31" fmla="*/ 44 h 44"/>
                  <a:gd name="T32" fmla="*/ 20 w 49"/>
                  <a:gd name="T33" fmla="*/ 43 h 44"/>
                  <a:gd name="T34" fmla="*/ 15 w 49"/>
                  <a:gd name="T35" fmla="*/ 43 h 44"/>
                  <a:gd name="T36" fmla="*/ 11 w 49"/>
                  <a:gd name="T37" fmla="*/ 41 h 44"/>
                  <a:gd name="T38" fmla="*/ 8 w 49"/>
                  <a:gd name="T39" fmla="*/ 39 h 44"/>
                  <a:gd name="T40" fmla="*/ 5 w 49"/>
                  <a:gd name="T41" fmla="*/ 36 h 44"/>
                  <a:gd name="T42" fmla="*/ 3 w 49"/>
                  <a:gd name="T43" fmla="*/ 32 h 44"/>
                  <a:gd name="T44" fmla="*/ 1 w 49"/>
                  <a:gd name="T45" fmla="*/ 28 h 44"/>
                  <a:gd name="T46" fmla="*/ 0 w 49"/>
                  <a:gd name="T47" fmla="*/ 24 h 44"/>
                  <a:gd name="T48" fmla="*/ 0 w 49"/>
                  <a:gd name="T49" fmla="*/ 20 h 44"/>
                  <a:gd name="T50" fmla="*/ 1 w 49"/>
                  <a:gd name="T51" fmla="*/ 15 h 44"/>
                  <a:gd name="T52" fmla="*/ 3 w 49"/>
                  <a:gd name="T53" fmla="*/ 11 h 44"/>
                  <a:gd name="T54" fmla="*/ 5 w 49"/>
                  <a:gd name="T55" fmla="*/ 8 h 44"/>
                  <a:gd name="T56" fmla="*/ 5 w 49"/>
                  <a:gd name="T57" fmla="*/ 7 h 44"/>
                  <a:gd name="T58" fmla="*/ 6 w 49"/>
                  <a:gd name="T59" fmla="*/ 6 h 44"/>
                  <a:gd name="T60" fmla="*/ 7 w 49"/>
                  <a:gd name="T61" fmla="*/ 6 h 44"/>
                  <a:gd name="T62" fmla="*/ 8 w 49"/>
                  <a:gd name="T63" fmla="*/ 5 h 44"/>
                  <a:gd name="T64" fmla="*/ 10 w 49"/>
                  <a:gd name="T65" fmla="*/ 4 h 44"/>
                  <a:gd name="T66" fmla="*/ 13 w 49"/>
                  <a:gd name="T67" fmla="*/ 2 h 44"/>
                  <a:gd name="T68" fmla="*/ 17 w 49"/>
                  <a:gd name="T69" fmla="*/ 0 h 44"/>
                  <a:gd name="T70" fmla="*/ 23 w 49"/>
                  <a:gd name="T71" fmla="*/ 0 h 44"/>
                  <a:gd name="T72" fmla="*/ 28 w 49"/>
                  <a:gd name="T73" fmla="*/ 0 h 44"/>
                  <a:gd name="T74" fmla="*/ 31 w 49"/>
                  <a:gd name="T75" fmla="*/ 2 h 44"/>
                  <a:gd name="T76" fmla="*/ 34 w 49"/>
                  <a:gd name="T77" fmla="*/ 3 h 44"/>
                  <a:gd name="T78" fmla="*/ 37 w 49"/>
                  <a:gd name="T79" fmla="*/ 5 h 44"/>
                  <a:gd name="T80" fmla="*/ 39 w 49"/>
                  <a:gd name="T81" fmla="*/ 7 h 44"/>
                  <a:gd name="T82" fmla="*/ 41 w 49"/>
                  <a:gd name="T83" fmla="*/ 9 h 44"/>
                  <a:gd name="T84" fmla="*/ 44 w 49"/>
                  <a:gd name="T85" fmla="*/ 13 h 44"/>
                  <a:gd name="T86" fmla="*/ 47 w 49"/>
                  <a:gd name="T87" fmla="*/ 1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4">
                    <a:moveTo>
                      <a:pt x="49" y="18"/>
                    </a:moveTo>
                    <a:lnTo>
                      <a:pt x="49" y="19"/>
                    </a:lnTo>
                    <a:lnTo>
                      <a:pt x="49" y="20"/>
                    </a:lnTo>
                    <a:lnTo>
                      <a:pt x="49" y="21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6"/>
                    </a:lnTo>
                    <a:lnTo>
                      <a:pt x="48" y="27"/>
                    </a:lnTo>
                    <a:lnTo>
                      <a:pt x="47" y="29"/>
                    </a:lnTo>
                    <a:lnTo>
                      <a:pt x="46" y="30"/>
                    </a:lnTo>
                    <a:lnTo>
                      <a:pt x="45" y="31"/>
                    </a:lnTo>
                    <a:lnTo>
                      <a:pt x="44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1" y="33"/>
                    </a:lnTo>
                    <a:lnTo>
                      <a:pt x="40" y="34"/>
                    </a:lnTo>
                    <a:lnTo>
                      <a:pt x="39" y="35"/>
                    </a:lnTo>
                    <a:lnTo>
                      <a:pt x="38" y="36"/>
                    </a:lnTo>
                    <a:lnTo>
                      <a:pt x="37" y="37"/>
                    </a:lnTo>
                    <a:lnTo>
                      <a:pt x="36" y="38"/>
                    </a:lnTo>
                    <a:lnTo>
                      <a:pt x="35" y="39"/>
                    </a:lnTo>
                    <a:lnTo>
                      <a:pt x="34" y="40"/>
                    </a:lnTo>
                    <a:lnTo>
                      <a:pt x="32" y="41"/>
                    </a:lnTo>
                    <a:lnTo>
                      <a:pt x="31" y="42"/>
                    </a:lnTo>
                    <a:lnTo>
                      <a:pt x="30" y="42"/>
                    </a:lnTo>
                    <a:lnTo>
                      <a:pt x="28" y="43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0" y="43"/>
                    </a:lnTo>
                    <a:lnTo>
                      <a:pt x="18" y="43"/>
                    </a:lnTo>
                    <a:lnTo>
                      <a:pt x="15" y="43"/>
                    </a:lnTo>
                    <a:lnTo>
                      <a:pt x="13" y="42"/>
                    </a:lnTo>
                    <a:lnTo>
                      <a:pt x="11" y="41"/>
                    </a:lnTo>
                    <a:lnTo>
                      <a:pt x="10" y="40"/>
                    </a:lnTo>
                    <a:lnTo>
                      <a:pt x="8" y="39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4" y="34"/>
                    </a:lnTo>
                    <a:lnTo>
                      <a:pt x="3" y="32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2" y="13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5" y="1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1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4" y="3"/>
                    </a:lnTo>
                    <a:lnTo>
                      <a:pt x="35" y="4"/>
                    </a:lnTo>
                    <a:lnTo>
                      <a:pt x="37" y="5"/>
                    </a:lnTo>
                    <a:lnTo>
                      <a:pt x="38" y="7"/>
                    </a:lnTo>
                    <a:lnTo>
                      <a:pt x="39" y="7"/>
                    </a:lnTo>
                    <a:lnTo>
                      <a:pt x="40" y="8"/>
                    </a:lnTo>
                    <a:lnTo>
                      <a:pt x="41" y="9"/>
                    </a:lnTo>
                    <a:lnTo>
                      <a:pt x="43" y="11"/>
                    </a:lnTo>
                    <a:lnTo>
                      <a:pt x="44" y="13"/>
                    </a:lnTo>
                    <a:lnTo>
                      <a:pt x="46" y="14"/>
                    </a:lnTo>
                    <a:lnTo>
                      <a:pt x="47" y="16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50"/>
              <p:cNvSpPr>
                <a:spLocks/>
              </p:cNvSpPr>
              <p:nvPr/>
            </p:nvSpPr>
            <p:spPr bwMode="auto">
              <a:xfrm>
                <a:off x="1075" y="2673"/>
                <a:ext cx="44" cy="37"/>
              </a:xfrm>
              <a:custGeom>
                <a:avLst/>
                <a:gdLst>
                  <a:gd name="T0" fmla="*/ 40 w 44"/>
                  <a:gd name="T1" fmla="*/ 14 h 37"/>
                  <a:gd name="T2" fmla="*/ 39 w 44"/>
                  <a:gd name="T3" fmla="*/ 14 h 37"/>
                  <a:gd name="T4" fmla="*/ 38 w 44"/>
                  <a:gd name="T5" fmla="*/ 15 h 37"/>
                  <a:gd name="T6" fmla="*/ 38 w 44"/>
                  <a:gd name="T7" fmla="*/ 15 h 37"/>
                  <a:gd name="T8" fmla="*/ 37 w 44"/>
                  <a:gd name="T9" fmla="*/ 15 h 37"/>
                  <a:gd name="T10" fmla="*/ 36 w 44"/>
                  <a:gd name="T11" fmla="*/ 12 h 37"/>
                  <a:gd name="T12" fmla="*/ 35 w 44"/>
                  <a:gd name="T13" fmla="*/ 9 h 37"/>
                  <a:gd name="T14" fmla="*/ 33 w 44"/>
                  <a:gd name="T15" fmla="*/ 7 h 37"/>
                  <a:gd name="T16" fmla="*/ 31 w 44"/>
                  <a:gd name="T17" fmla="*/ 4 h 37"/>
                  <a:gd name="T18" fmla="*/ 28 w 44"/>
                  <a:gd name="T19" fmla="*/ 3 h 37"/>
                  <a:gd name="T20" fmla="*/ 25 w 44"/>
                  <a:gd name="T21" fmla="*/ 1 h 37"/>
                  <a:gd name="T22" fmla="*/ 22 w 44"/>
                  <a:gd name="T23" fmla="*/ 1 h 37"/>
                  <a:gd name="T24" fmla="*/ 19 w 44"/>
                  <a:gd name="T25" fmla="*/ 0 h 37"/>
                  <a:gd name="T26" fmla="*/ 15 w 44"/>
                  <a:gd name="T27" fmla="*/ 1 h 37"/>
                  <a:gd name="T28" fmla="*/ 12 w 44"/>
                  <a:gd name="T29" fmla="*/ 2 h 37"/>
                  <a:gd name="T30" fmla="*/ 9 w 44"/>
                  <a:gd name="T31" fmla="*/ 3 h 37"/>
                  <a:gd name="T32" fmla="*/ 6 w 44"/>
                  <a:gd name="T33" fmla="*/ 6 h 37"/>
                  <a:gd name="T34" fmla="*/ 4 w 44"/>
                  <a:gd name="T35" fmla="*/ 8 h 37"/>
                  <a:gd name="T36" fmla="*/ 2 w 44"/>
                  <a:gd name="T37" fmla="*/ 11 h 37"/>
                  <a:gd name="T38" fmla="*/ 1 w 44"/>
                  <a:gd name="T39" fmla="*/ 15 h 37"/>
                  <a:gd name="T40" fmla="*/ 0 w 44"/>
                  <a:gd name="T41" fmla="*/ 19 h 37"/>
                  <a:gd name="T42" fmla="*/ 1 w 44"/>
                  <a:gd name="T43" fmla="*/ 22 h 37"/>
                  <a:gd name="T44" fmla="*/ 2 w 44"/>
                  <a:gd name="T45" fmla="*/ 26 h 37"/>
                  <a:gd name="T46" fmla="*/ 4 w 44"/>
                  <a:gd name="T47" fmla="*/ 29 h 37"/>
                  <a:gd name="T48" fmla="*/ 6 w 44"/>
                  <a:gd name="T49" fmla="*/ 32 h 37"/>
                  <a:gd name="T50" fmla="*/ 9 w 44"/>
                  <a:gd name="T51" fmla="*/ 34 h 37"/>
                  <a:gd name="T52" fmla="*/ 12 w 44"/>
                  <a:gd name="T53" fmla="*/ 36 h 37"/>
                  <a:gd name="T54" fmla="*/ 15 w 44"/>
                  <a:gd name="T55" fmla="*/ 37 h 37"/>
                  <a:gd name="T56" fmla="*/ 19 w 44"/>
                  <a:gd name="T57" fmla="*/ 37 h 37"/>
                  <a:gd name="T58" fmla="*/ 22 w 44"/>
                  <a:gd name="T59" fmla="*/ 37 h 37"/>
                  <a:gd name="T60" fmla="*/ 25 w 44"/>
                  <a:gd name="T61" fmla="*/ 36 h 37"/>
                  <a:gd name="T62" fmla="*/ 28 w 44"/>
                  <a:gd name="T63" fmla="*/ 35 h 37"/>
                  <a:gd name="T64" fmla="*/ 30 w 44"/>
                  <a:gd name="T65" fmla="*/ 33 h 37"/>
                  <a:gd name="T66" fmla="*/ 32 w 44"/>
                  <a:gd name="T67" fmla="*/ 31 h 37"/>
                  <a:gd name="T68" fmla="*/ 34 w 44"/>
                  <a:gd name="T69" fmla="*/ 29 h 37"/>
                  <a:gd name="T70" fmla="*/ 36 w 44"/>
                  <a:gd name="T71" fmla="*/ 26 h 37"/>
                  <a:gd name="T72" fmla="*/ 37 w 44"/>
                  <a:gd name="T73" fmla="*/ 24 h 37"/>
                  <a:gd name="T74" fmla="*/ 37 w 44"/>
                  <a:gd name="T75" fmla="*/ 24 h 37"/>
                  <a:gd name="T76" fmla="*/ 38 w 44"/>
                  <a:gd name="T77" fmla="*/ 25 h 37"/>
                  <a:gd name="T78" fmla="*/ 39 w 44"/>
                  <a:gd name="T79" fmla="*/ 25 h 37"/>
                  <a:gd name="T80" fmla="*/ 40 w 44"/>
                  <a:gd name="T81" fmla="*/ 25 h 37"/>
                  <a:gd name="T82" fmla="*/ 40 w 44"/>
                  <a:gd name="T83" fmla="*/ 25 h 37"/>
                  <a:gd name="T84" fmla="*/ 41 w 44"/>
                  <a:gd name="T85" fmla="*/ 25 h 37"/>
                  <a:gd name="T86" fmla="*/ 42 w 44"/>
                  <a:gd name="T87" fmla="*/ 24 h 37"/>
                  <a:gd name="T88" fmla="*/ 43 w 44"/>
                  <a:gd name="T89" fmla="*/ 23 h 37"/>
                  <a:gd name="T90" fmla="*/ 43 w 44"/>
                  <a:gd name="T91" fmla="*/ 23 h 37"/>
                  <a:gd name="T92" fmla="*/ 43 w 44"/>
                  <a:gd name="T93" fmla="*/ 22 h 37"/>
                  <a:gd name="T94" fmla="*/ 44 w 44"/>
                  <a:gd name="T95" fmla="*/ 21 h 37"/>
                  <a:gd name="T96" fmla="*/ 44 w 44"/>
                  <a:gd name="T97" fmla="*/ 20 h 37"/>
                  <a:gd name="T98" fmla="*/ 44 w 44"/>
                  <a:gd name="T99" fmla="*/ 19 h 37"/>
                  <a:gd name="T100" fmla="*/ 43 w 44"/>
                  <a:gd name="T101" fmla="*/ 18 h 37"/>
                  <a:gd name="T102" fmla="*/ 43 w 44"/>
                  <a:gd name="T103" fmla="*/ 17 h 37"/>
                  <a:gd name="T104" fmla="*/ 43 w 44"/>
                  <a:gd name="T105" fmla="*/ 16 h 37"/>
                  <a:gd name="T106" fmla="*/ 42 w 44"/>
                  <a:gd name="T107" fmla="*/ 15 h 37"/>
                  <a:gd name="T108" fmla="*/ 41 w 44"/>
                  <a:gd name="T109" fmla="*/ 15 h 37"/>
                  <a:gd name="T110" fmla="*/ 40 w 44"/>
                  <a:gd name="T111" fmla="*/ 14 h 37"/>
                  <a:gd name="T112" fmla="*/ 40 w 44"/>
                  <a:gd name="T113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4" h="37">
                    <a:moveTo>
                      <a:pt x="40" y="14"/>
                    </a:moveTo>
                    <a:lnTo>
                      <a:pt x="39" y="14"/>
                    </a:lnTo>
                    <a:lnTo>
                      <a:pt x="38" y="15"/>
                    </a:lnTo>
                    <a:lnTo>
                      <a:pt x="38" y="15"/>
                    </a:lnTo>
                    <a:lnTo>
                      <a:pt x="37" y="15"/>
                    </a:lnTo>
                    <a:lnTo>
                      <a:pt x="36" y="12"/>
                    </a:lnTo>
                    <a:lnTo>
                      <a:pt x="35" y="9"/>
                    </a:lnTo>
                    <a:lnTo>
                      <a:pt x="33" y="7"/>
                    </a:lnTo>
                    <a:lnTo>
                      <a:pt x="31" y="4"/>
                    </a:lnTo>
                    <a:lnTo>
                      <a:pt x="28" y="3"/>
                    </a:lnTo>
                    <a:lnTo>
                      <a:pt x="25" y="1"/>
                    </a:lnTo>
                    <a:lnTo>
                      <a:pt x="22" y="1"/>
                    </a:lnTo>
                    <a:lnTo>
                      <a:pt x="19" y="0"/>
                    </a:lnTo>
                    <a:lnTo>
                      <a:pt x="15" y="1"/>
                    </a:lnTo>
                    <a:lnTo>
                      <a:pt x="12" y="2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1" y="15"/>
                    </a:lnTo>
                    <a:lnTo>
                      <a:pt x="0" y="19"/>
                    </a:lnTo>
                    <a:lnTo>
                      <a:pt x="1" y="22"/>
                    </a:lnTo>
                    <a:lnTo>
                      <a:pt x="2" y="26"/>
                    </a:lnTo>
                    <a:lnTo>
                      <a:pt x="4" y="29"/>
                    </a:lnTo>
                    <a:lnTo>
                      <a:pt x="6" y="32"/>
                    </a:lnTo>
                    <a:lnTo>
                      <a:pt x="9" y="34"/>
                    </a:lnTo>
                    <a:lnTo>
                      <a:pt x="12" y="36"/>
                    </a:lnTo>
                    <a:lnTo>
                      <a:pt x="15" y="37"/>
                    </a:lnTo>
                    <a:lnTo>
                      <a:pt x="19" y="37"/>
                    </a:lnTo>
                    <a:lnTo>
                      <a:pt x="22" y="37"/>
                    </a:lnTo>
                    <a:lnTo>
                      <a:pt x="25" y="36"/>
                    </a:lnTo>
                    <a:lnTo>
                      <a:pt x="28" y="35"/>
                    </a:lnTo>
                    <a:lnTo>
                      <a:pt x="30" y="33"/>
                    </a:lnTo>
                    <a:lnTo>
                      <a:pt x="32" y="31"/>
                    </a:lnTo>
                    <a:lnTo>
                      <a:pt x="34" y="29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7" y="24"/>
                    </a:lnTo>
                    <a:lnTo>
                      <a:pt x="38" y="25"/>
                    </a:lnTo>
                    <a:lnTo>
                      <a:pt x="39" y="25"/>
                    </a:lnTo>
                    <a:lnTo>
                      <a:pt x="40" y="25"/>
                    </a:lnTo>
                    <a:lnTo>
                      <a:pt x="40" y="25"/>
                    </a:lnTo>
                    <a:lnTo>
                      <a:pt x="41" y="25"/>
                    </a:lnTo>
                    <a:lnTo>
                      <a:pt x="42" y="24"/>
                    </a:lnTo>
                    <a:lnTo>
                      <a:pt x="43" y="23"/>
                    </a:lnTo>
                    <a:lnTo>
                      <a:pt x="43" y="23"/>
                    </a:lnTo>
                    <a:lnTo>
                      <a:pt x="43" y="22"/>
                    </a:lnTo>
                    <a:lnTo>
                      <a:pt x="44" y="21"/>
                    </a:lnTo>
                    <a:lnTo>
                      <a:pt x="44" y="20"/>
                    </a:lnTo>
                    <a:lnTo>
                      <a:pt x="44" y="19"/>
                    </a:lnTo>
                    <a:lnTo>
                      <a:pt x="43" y="18"/>
                    </a:lnTo>
                    <a:lnTo>
                      <a:pt x="43" y="17"/>
                    </a:lnTo>
                    <a:lnTo>
                      <a:pt x="43" y="16"/>
                    </a:lnTo>
                    <a:lnTo>
                      <a:pt x="42" y="15"/>
                    </a:lnTo>
                    <a:lnTo>
                      <a:pt x="41" y="15"/>
                    </a:lnTo>
                    <a:lnTo>
                      <a:pt x="40" y="14"/>
                    </a:lnTo>
                    <a:lnTo>
                      <a:pt x="4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51"/>
              <p:cNvSpPr>
                <a:spLocks/>
              </p:cNvSpPr>
              <p:nvPr/>
            </p:nvSpPr>
            <p:spPr bwMode="auto">
              <a:xfrm>
                <a:off x="1085" y="2699"/>
                <a:ext cx="17" cy="6"/>
              </a:xfrm>
              <a:custGeom>
                <a:avLst/>
                <a:gdLst>
                  <a:gd name="T0" fmla="*/ 0 w 17"/>
                  <a:gd name="T1" fmla="*/ 0 h 6"/>
                  <a:gd name="T2" fmla="*/ 0 w 17"/>
                  <a:gd name="T3" fmla="*/ 1 h 6"/>
                  <a:gd name="T4" fmla="*/ 0 w 17"/>
                  <a:gd name="T5" fmla="*/ 2 h 6"/>
                  <a:gd name="T6" fmla="*/ 1 w 17"/>
                  <a:gd name="T7" fmla="*/ 4 h 6"/>
                  <a:gd name="T8" fmla="*/ 3 w 17"/>
                  <a:gd name="T9" fmla="*/ 5 h 6"/>
                  <a:gd name="T10" fmla="*/ 4 w 17"/>
                  <a:gd name="T11" fmla="*/ 5 h 6"/>
                  <a:gd name="T12" fmla="*/ 5 w 17"/>
                  <a:gd name="T13" fmla="*/ 6 h 6"/>
                  <a:gd name="T14" fmla="*/ 6 w 17"/>
                  <a:gd name="T15" fmla="*/ 6 h 6"/>
                  <a:gd name="T16" fmla="*/ 7 w 17"/>
                  <a:gd name="T17" fmla="*/ 6 h 6"/>
                  <a:gd name="T18" fmla="*/ 8 w 17"/>
                  <a:gd name="T19" fmla="*/ 6 h 6"/>
                  <a:gd name="T20" fmla="*/ 9 w 17"/>
                  <a:gd name="T21" fmla="*/ 6 h 6"/>
                  <a:gd name="T22" fmla="*/ 9 w 17"/>
                  <a:gd name="T23" fmla="*/ 6 h 6"/>
                  <a:gd name="T24" fmla="*/ 10 w 17"/>
                  <a:gd name="T25" fmla="*/ 6 h 6"/>
                  <a:gd name="T26" fmla="*/ 17 w 17"/>
                  <a:gd name="T27" fmla="*/ 0 h 6"/>
                  <a:gd name="T28" fmla="*/ 0 w 17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6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52"/>
              <p:cNvSpPr>
                <a:spLocks/>
              </p:cNvSpPr>
              <p:nvPr/>
            </p:nvSpPr>
            <p:spPr bwMode="auto">
              <a:xfrm>
                <a:off x="1087" y="2700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 w 10"/>
                  <a:gd name="T3" fmla="*/ 2 h 2"/>
                  <a:gd name="T4" fmla="*/ 8 w 10"/>
                  <a:gd name="T5" fmla="*/ 2 h 2"/>
                  <a:gd name="T6" fmla="*/ 10 w 10"/>
                  <a:gd name="T7" fmla="*/ 0 h 2"/>
                  <a:gd name="T8" fmla="*/ 0 w 10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53"/>
              <p:cNvSpPr>
                <a:spLocks/>
              </p:cNvSpPr>
              <p:nvPr/>
            </p:nvSpPr>
            <p:spPr bwMode="auto">
              <a:xfrm>
                <a:off x="1075" y="2666"/>
                <a:ext cx="35" cy="12"/>
              </a:xfrm>
              <a:custGeom>
                <a:avLst/>
                <a:gdLst>
                  <a:gd name="T0" fmla="*/ 29 w 35"/>
                  <a:gd name="T1" fmla="*/ 2 h 12"/>
                  <a:gd name="T2" fmla="*/ 28 w 35"/>
                  <a:gd name="T3" fmla="*/ 2 h 12"/>
                  <a:gd name="T4" fmla="*/ 27 w 35"/>
                  <a:gd name="T5" fmla="*/ 2 h 12"/>
                  <a:gd name="T6" fmla="*/ 26 w 35"/>
                  <a:gd name="T7" fmla="*/ 2 h 12"/>
                  <a:gd name="T8" fmla="*/ 25 w 35"/>
                  <a:gd name="T9" fmla="*/ 2 h 12"/>
                  <a:gd name="T10" fmla="*/ 24 w 35"/>
                  <a:gd name="T11" fmla="*/ 2 h 12"/>
                  <a:gd name="T12" fmla="*/ 22 w 35"/>
                  <a:gd name="T13" fmla="*/ 1 h 12"/>
                  <a:gd name="T14" fmla="*/ 21 w 35"/>
                  <a:gd name="T15" fmla="*/ 1 h 12"/>
                  <a:gd name="T16" fmla="*/ 19 w 35"/>
                  <a:gd name="T17" fmla="*/ 1 h 12"/>
                  <a:gd name="T18" fmla="*/ 17 w 35"/>
                  <a:gd name="T19" fmla="*/ 1 h 12"/>
                  <a:gd name="T20" fmla="*/ 16 w 35"/>
                  <a:gd name="T21" fmla="*/ 1 h 12"/>
                  <a:gd name="T22" fmla="*/ 14 w 35"/>
                  <a:gd name="T23" fmla="*/ 1 h 12"/>
                  <a:gd name="T24" fmla="*/ 13 w 35"/>
                  <a:gd name="T25" fmla="*/ 0 h 12"/>
                  <a:gd name="T26" fmla="*/ 12 w 35"/>
                  <a:gd name="T27" fmla="*/ 0 h 12"/>
                  <a:gd name="T28" fmla="*/ 11 w 35"/>
                  <a:gd name="T29" fmla="*/ 0 h 12"/>
                  <a:gd name="T30" fmla="*/ 10 w 35"/>
                  <a:gd name="T31" fmla="*/ 0 h 12"/>
                  <a:gd name="T32" fmla="*/ 9 w 35"/>
                  <a:gd name="T33" fmla="*/ 0 h 12"/>
                  <a:gd name="T34" fmla="*/ 8 w 35"/>
                  <a:gd name="T35" fmla="*/ 0 h 12"/>
                  <a:gd name="T36" fmla="*/ 6 w 35"/>
                  <a:gd name="T37" fmla="*/ 1 h 12"/>
                  <a:gd name="T38" fmla="*/ 4 w 35"/>
                  <a:gd name="T39" fmla="*/ 2 h 12"/>
                  <a:gd name="T40" fmla="*/ 3 w 35"/>
                  <a:gd name="T41" fmla="*/ 4 h 12"/>
                  <a:gd name="T42" fmla="*/ 2 w 35"/>
                  <a:gd name="T43" fmla="*/ 6 h 12"/>
                  <a:gd name="T44" fmla="*/ 1 w 35"/>
                  <a:gd name="T45" fmla="*/ 7 h 12"/>
                  <a:gd name="T46" fmla="*/ 0 w 35"/>
                  <a:gd name="T47" fmla="*/ 9 h 12"/>
                  <a:gd name="T48" fmla="*/ 0 w 35"/>
                  <a:gd name="T49" fmla="*/ 10 h 12"/>
                  <a:gd name="T50" fmla="*/ 0 w 35"/>
                  <a:gd name="T51" fmla="*/ 10 h 12"/>
                  <a:gd name="T52" fmla="*/ 1 w 35"/>
                  <a:gd name="T53" fmla="*/ 11 h 12"/>
                  <a:gd name="T54" fmla="*/ 3 w 35"/>
                  <a:gd name="T55" fmla="*/ 11 h 12"/>
                  <a:gd name="T56" fmla="*/ 5 w 35"/>
                  <a:gd name="T57" fmla="*/ 11 h 12"/>
                  <a:gd name="T58" fmla="*/ 7 w 35"/>
                  <a:gd name="T59" fmla="*/ 11 h 12"/>
                  <a:gd name="T60" fmla="*/ 10 w 35"/>
                  <a:gd name="T61" fmla="*/ 12 h 12"/>
                  <a:gd name="T62" fmla="*/ 13 w 35"/>
                  <a:gd name="T63" fmla="*/ 12 h 12"/>
                  <a:gd name="T64" fmla="*/ 16 w 35"/>
                  <a:gd name="T65" fmla="*/ 12 h 12"/>
                  <a:gd name="T66" fmla="*/ 19 w 35"/>
                  <a:gd name="T67" fmla="*/ 12 h 12"/>
                  <a:gd name="T68" fmla="*/ 22 w 35"/>
                  <a:gd name="T69" fmla="*/ 12 h 12"/>
                  <a:gd name="T70" fmla="*/ 25 w 35"/>
                  <a:gd name="T71" fmla="*/ 12 h 12"/>
                  <a:gd name="T72" fmla="*/ 28 w 35"/>
                  <a:gd name="T73" fmla="*/ 12 h 12"/>
                  <a:gd name="T74" fmla="*/ 30 w 35"/>
                  <a:gd name="T75" fmla="*/ 12 h 12"/>
                  <a:gd name="T76" fmla="*/ 32 w 35"/>
                  <a:gd name="T77" fmla="*/ 12 h 12"/>
                  <a:gd name="T78" fmla="*/ 33 w 35"/>
                  <a:gd name="T79" fmla="*/ 12 h 12"/>
                  <a:gd name="T80" fmla="*/ 34 w 35"/>
                  <a:gd name="T81" fmla="*/ 12 h 12"/>
                  <a:gd name="T82" fmla="*/ 35 w 35"/>
                  <a:gd name="T83" fmla="*/ 11 h 12"/>
                  <a:gd name="T84" fmla="*/ 35 w 35"/>
                  <a:gd name="T85" fmla="*/ 10 h 12"/>
                  <a:gd name="T86" fmla="*/ 35 w 35"/>
                  <a:gd name="T87" fmla="*/ 9 h 12"/>
                  <a:gd name="T88" fmla="*/ 35 w 35"/>
                  <a:gd name="T89" fmla="*/ 7 h 12"/>
                  <a:gd name="T90" fmla="*/ 33 w 35"/>
                  <a:gd name="T91" fmla="*/ 5 h 12"/>
                  <a:gd name="T92" fmla="*/ 32 w 35"/>
                  <a:gd name="T93" fmla="*/ 4 h 12"/>
                  <a:gd name="T94" fmla="*/ 30 w 35"/>
                  <a:gd name="T95" fmla="*/ 2 h 12"/>
                  <a:gd name="T96" fmla="*/ 29 w 35"/>
                  <a:gd name="T9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5" h="12">
                    <a:moveTo>
                      <a:pt x="29" y="2"/>
                    </a:moveTo>
                    <a:lnTo>
                      <a:pt x="28" y="2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5" y="2"/>
                    </a:lnTo>
                    <a:lnTo>
                      <a:pt x="24" y="2"/>
                    </a:lnTo>
                    <a:lnTo>
                      <a:pt x="22" y="1"/>
                    </a:lnTo>
                    <a:lnTo>
                      <a:pt x="21" y="1"/>
                    </a:lnTo>
                    <a:lnTo>
                      <a:pt x="19" y="1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10" y="12"/>
                    </a:lnTo>
                    <a:lnTo>
                      <a:pt x="13" y="12"/>
                    </a:lnTo>
                    <a:lnTo>
                      <a:pt x="16" y="12"/>
                    </a:lnTo>
                    <a:lnTo>
                      <a:pt x="19" y="12"/>
                    </a:lnTo>
                    <a:lnTo>
                      <a:pt x="22" y="12"/>
                    </a:lnTo>
                    <a:lnTo>
                      <a:pt x="25" y="12"/>
                    </a:lnTo>
                    <a:lnTo>
                      <a:pt x="28" y="12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4" y="12"/>
                    </a:lnTo>
                    <a:lnTo>
                      <a:pt x="35" y="11"/>
                    </a:lnTo>
                    <a:lnTo>
                      <a:pt x="35" y="10"/>
                    </a:lnTo>
                    <a:lnTo>
                      <a:pt x="35" y="9"/>
                    </a:lnTo>
                    <a:lnTo>
                      <a:pt x="35" y="7"/>
                    </a:lnTo>
                    <a:lnTo>
                      <a:pt x="33" y="5"/>
                    </a:lnTo>
                    <a:lnTo>
                      <a:pt x="32" y="4"/>
                    </a:lnTo>
                    <a:lnTo>
                      <a:pt x="30" y="2"/>
                    </a:ln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54"/>
              <p:cNvSpPr>
                <a:spLocks/>
              </p:cNvSpPr>
              <p:nvPr/>
            </p:nvSpPr>
            <p:spPr bwMode="auto">
              <a:xfrm>
                <a:off x="1113" y="2694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2 h 3"/>
                  <a:gd name="T6" fmla="*/ 3 w 3"/>
                  <a:gd name="T7" fmla="*/ 2 h 3"/>
                  <a:gd name="T8" fmla="*/ 3 w 3"/>
                  <a:gd name="T9" fmla="*/ 1 h 3"/>
                  <a:gd name="T10" fmla="*/ 3 w 3"/>
                  <a:gd name="T11" fmla="*/ 1 h 3"/>
                  <a:gd name="T12" fmla="*/ 3 w 3"/>
                  <a:gd name="T13" fmla="*/ 0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1 w 3"/>
                  <a:gd name="T21" fmla="*/ 0 h 3"/>
                  <a:gd name="T22" fmla="*/ 0 w 3"/>
                  <a:gd name="T23" fmla="*/ 1 h 3"/>
                  <a:gd name="T24" fmla="*/ 0 w 3"/>
                  <a:gd name="T25" fmla="*/ 1 h 3"/>
                  <a:gd name="T26" fmla="*/ 0 w 3"/>
                  <a:gd name="T27" fmla="*/ 2 h 3"/>
                  <a:gd name="T28" fmla="*/ 1 w 3"/>
                  <a:gd name="T29" fmla="*/ 2 h 3"/>
                  <a:gd name="T30" fmla="*/ 1 w 3"/>
                  <a:gd name="T31" fmla="*/ 2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55"/>
              <p:cNvSpPr>
                <a:spLocks/>
              </p:cNvSpPr>
              <p:nvPr/>
            </p:nvSpPr>
            <p:spPr bwMode="auto">
              <a:xfrm>
                <a:off x="1084" y="2715"/>
                <a:ext cx="30" cy="19"/>
              </a:xfrm>
              <a:custGeom>
                <a:avLst/>
                <a:gdLst>
                  <a:gd name="T0" fmla="*/ 29 w 30"/>
                  <a:gd name="T1" fmla="*/ 11 h 19"/>
                  <a:gd name="T2" fmla="*/ 26 w 30"/>
                  <a:gd name="T3" fmla="*/ 7 h 19"/>
                  <a:gd name="T4" fmla="*/ 30 w 30"/>
                  <a:gd name="T5" fmla="*/ 5 h 19"/>
                  <a:gd name="T6" fmla="*/ 27 w 30"/>
                  <a:gd name="T7" fmla="*/ 1 h 19"/>
                  <a:gd name="T8" fmla="*/ 25 w 30"/>
                  <a:gd name="T9" fmla="*/ 1 h 19"/>
                  <a:gd name="T10" fmla="*/ 28 w 30"/>
                  <a:gd name="T11" fmla="*/ 4 h 19"/>
                  <a:gd name="T12" fmla="*/ 24 w 30"/>
                  <a:gd name="T13" fmla="*/ 7 h 19"/>
                  <a:gd name="T14" fmla="*/ 24 w 30"/>
                  <a:gd name="T15" fmla="*/ 8 h 19"/>
                  <a:gd name="T16" fmla="*/ 25 w 30"/>
                  <a:gd name="T17" fmla="*/ 9 h 19"/>
                  <a:gd name="T18" fmla="*/ 26 w 30"/>
                  <a:gd name="T19" fmla="*/ 10 h 19"/>
                  <a:gd name="T20" fmla="*/ 26 w 30"/>
                  <a:gd name="T21" fmla="*/ 10 h 19"/>
                  <a:gd name="T22" fmla="*/ 13 w 30"/>
                  <a:gd name="T23" fmla="*/ 17 h 19"/>
                  <a:gd name="T24" fmla="*/ 3 w 30"/>
                  <a:gd name="T25" fmla="*/ 10 h 19"/>
                  <a:gd name="T26" fmla="*/ 6 w 30"/>
                  <a:gd name="T27" fmla="*/ 7 h 19"/>
                  <a:gd name="T28" fmla="*/ 2 w 30"/>
                  <a:gd name="T29" fmla="*/ 4 h 19"/>
                  <a:gd name="T30" fmla="*/ 4 w 30"/>
                  <a:gd name="T31" fmla="*/ 0 h 19"/>
                  <a:gd name="T32" fmla="*/ 2 w 30"/>
                  <a:gd name="T33" fmla="*/ 1 h 19"/>
                  <a:gd name="T34" fmla="*/ 0 w 30"/>
                  <a:gd name="T35" fmla="*/ 5 h 19"/>
                  <a:gd name="T36" fmla="*/ 3 w 30"/>
                  <a:gd name="T37" fmla="*/ 7 h 19"/>
                  <a:gd name="T38" fmla="*/ 1 w 30"/>
                  <a:gd name="T39" fmla="*/ 10 h 19"/>
                  <a:gd name="T40" fmla="*/ 12 w 30"/>
                  <a:gd name="T41" fmla="*/ 19 h 19"/>
                  <a:gd name="T42" fmla="*/ 29 w 30"/>
                  <a:gd name="T43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" h="19">
                    <a:moveTo>
                      <a:pt x="29" y="11"/>
                    </a:moveTo>
                    <a:lnTo>
                      <a:pt x="26" y="7"/>
                    </a:lnTo>
                    <a:lnTo>
                      <a:pt x="30" y="5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4" y="8"/>
                    </a:lnTo>
                    <a:lnTo>
                      <a:pt x="25" y="9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13" y="17"/>
                    </a:lnTo>
                    <a:lnTo>
                      <a:pt x="3" y="10"/>
                    </a:lnTo>
                    <a:lnTo>
                      <a:pt x="6" y="7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1" y="10"/>
                    </a:lnTo>
                    <a:lnTo>
                      <a:pt x="12" y="19"/>
                    </a:lnTo>
                    <a:lnTo>
                      <a:pt x="29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56"/>
              <p:cNvSpPr>
                <a:spLocks/>
              </p:cNvSpPr>
              <p:nvPr/>
            </p:nvSpPr>
            <p:spPr bwMode="auto">
              <a:xfrm>
                <a:off x="1077" y="2731"/>
                <a:ext cx="2" cy="24"/>
              </a:xfrm>
              <a:custGeom>
                <a:avLst/>
                <a:gdLst>
                  <a:gd name="T0" fmla="*/ 0 w 2"/>
                  <a:gd name="T1" fmla="*/ 24 h 24"/>
                  <a:gd name="T2" fmla="*/ 0 w 2"/>
                  <a:gd name="T3" fmla="*/ 4 h 24"/>
                  <a:gd name="T4" fmla="*/ 2 w 2"/>
                  <a:gd name="T5" fmla="*/ 0 h 24"/>
                  <a:gd name="T6" fmla="*/ 2 w 2"/>
                  <a:gd name="T7" fmla="*/ 24 h 24"/>
                  <a:gd name="T8" fmla="*/ 0 w 2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4">
                    <a:moveTo>
                      <a:pt x="0" y="24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2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57"/>
              <p:cNvSpPr>
                <a:spLocks/>
              </p:cNvSpPr>
              <p:nvPr/>
            </p:nvSpPr>
            <p:spPr bwMode="auto">
              <a:xfrm>
                <a:off x="928" y="2714"/>
                <a:ext cx="43" cy="52"/>
              </a:xfrm>
              <a:custGeom>
                <a:avLst/>
                <a:gdLst>
                  <a:gd name="T0" fmla="*/ 43 w 43"/>
                  <a:gd name="T1" fmla="*/ 2 h 52"/>
                  <a:gd name="T2" fmla="*/ 42 w 43"/>
                  <a:gd name="T3" fmla="*/ 1 h 52"/>
                  <a:gd name="T4" fmla="*/ 40 w 43"/>
                  <a:gd name="T5" fmla="*/ 0 h 52"/>
                  <a:gd name="T6" fmla="*/ 38 w 43"/>
                  <a:gd name="T7" fmla="*/ 0 h 52"/>
                  <a:gd name="T8" fmla="*/ 36 w 43"/>
                  <a:gd name="T9" fmla="*/ 0 h 52"/>
                  <a:gd name="T10" fmla="*/ 33 w 43"/>
                  <a:gd name="T11" fmla="*/ 0 h 52"/>
                  <a:gd name="T12" fmla="*/ 30 w 43"/>
                  <a:gd name="T13" fmla="*/ 0 h 52"/>
                  <a:gd name="T14" fmla="*/ 27 w 43"/>
                  <a:gd name="T15" fmla="*/ 0 h 52"/>
                  <a:gd name="T16" fmla="*/ 24 w 43"/>
                  <a:gd name="T17" fmla="*/ 1 h 52"/>
                  <a:gd name="T18" fmla="*/ 21 w 43"/>
                  <a:gd name="T19" fmla="*/ 2 h 52"/>
                  <a:gd name="T20" fmla="*/ 18 w 43"/>
                  <a:gd name="T21" fmla="*/ 2 h 52"/>
                  <a:gd name="T22" fmla="*/ 15 w 43"/>
                  <a:gd name="T23" fmla="*/ 3 h 52"/>
                  <a:gd name="T24" fmla="*/ 12 w 43"/>
                  <a:gd name="T25" fmla="*/ 4 h 52"/>
                  <a:gd name="T26" fmla="*/ 10 w 43"/>
                  <a:gd name="T27" fmla="*/ 4 h 52"/>
                  <a:gd name="T28" fmla="*/ 9 w 43"/>
                  <a:gd name="T29" fmla="*/ 4 h 52"/>
                  <a:gd name="T30" fmla="*/ 8 w 43"/>
                  <a:gd name="T31" fmla="*/ 5 h 52"/>
                  <a:gd name="T32" fmla="*/ 7 w 43"/>
                  <a:gd name="T33" fmla="*/ 5 h 52"/>
                  <a:gd name="T34" fmla="*/ 7 w 43"/>
                  <a:gd name="T35" fmla="*/ 5 h 52"/>
                  <a:gd name="T36" fmla="*/ 7 w 43"/>
                  <a:gd name="T37" fmla="*/ 4 h 52"/>
                  <a:gd name="T38" fmla="*/ 7 w 43"/>
                  <a:gd name="T39" fmla="*/ 4 h 52"/>
                  <a:gd name="T40" fmla="*/ 7 w 43"/>
                  <a:gd name="T41" fmla="*/ 4 h 52"/>
                  <a:gd name="T42" fmla="*/ 6 w 43"/>
                  <a:gd name="T43" fmla="*/ 3 h 52"/>
                  <a:gd name="T44" fmla="*/ 6 w 43"/>
                  <a:gd name="T45" fmla="*/ 3 h 52"/>
                  <a:gd name="T46" fmla="*/ 5 w 43"/>
                  <a:gd name="T47" fmla="*/ 2 h 52"/>
                  <a:gd name="T48" fmla="*/ 3 w 43"/>
                  <a:gd name="T49" fmla="*/ 2 h 52"/>
                  <a:gd name="T50" fmla="*/ 2 w 43"/>
                  <a:gd name="T51" fmla="*/ 2 h 52"/>
                  <a:gd name="T52" fmla="*/ 2 w 43"/>
                  <a:gd name="T53" fmla="*/ 3 h 52"/>
                  <a:gd name="T54" fmla="*/ 1 w 43"/>
                  <a:gd name="T55" fmla="*/ 3 h 52"/>
                  <a:gd name="T56" fmla="*/ 0 w 43"/>
                  <a:gd name="T57" fmla="*/ 3 h 52"/>
                  <a:gd name="T58" fmla="*/ 0 w 43"/>
                  <a:gd name="T59" fmla="*/ 3 h 52"/>
                  <a:gd name="T60" fmla="*/ 0 w 43"/>
                  <a:gd name="T61" fmla="*/ 4 h 52"/>
                  <a:gd name="T62" fmla="*/ 0 w 43"/>
                  <a:gd name="T63" fmla="*/ 4 h 52"/>
                  <a:gd name="T64" fmla="*/ 0 w 43"/>
                  <a:gd name="T65" fmla="*/ 4 h 52"/>
                  <a:gd name="T66" fmla="*/ 0 w 43"/>
                  <a:gd name="T67" fmla="*/ 52 h 52"/>
                  <a:gd name="T68" fmla="*/ 7 w 43"/>
                  <a:gd name="T69" fmla="*/ 52 h 52"/>
                  <a:gd name="T70" fmla="*/ 7 w 43"/>
                  <a:gd name="T71" fmla="*/ 49 h 52"/>
                  <a:gd name="T72" fmla="*/ 7 w 43"/>
                  <a:gd name="T73" fmla="*/ 41 h 52"/>
                  <a:gd name="T74" fmla="*/ 7 w 43"/>
                  <a:gd name="T75" fmla="*/ 34 h 52"/>
                  <a:gd name="T76" fmla="*/ 7 w 43"/>
                  <a:gd name="T77" fmla="*/ 30 h 52"/>
                  <a:gd name="T78" fmla="*/ 8 w 43"/>
                  <a:gd name="T79" fmla="*/ 30 h 52"/>
                  <a:gd name="T80" fmla="*/ 10 w 43"/>
                  <a:gd name="T81" fmla="*/ 29 h 52"/>
                  <a:gd name="T82" fmla="*/ 12 w 43"/>
                  <a:gd name="T83" fmla="*/ 29 h 52"/>
                  <a:gd name="T84" fmla="*/ 14 w 43"/>
                  <a:gd name="T85" fmla="*/ 28 h 52"/>
                  <a:gd name="T86" fmla="*/ 16 w 43"/>
                  <a:gd name="T87" fmla="*/ 28 h 52"/>
                  <a:gd name="T88" fmla="*/ 19 w 43"/>
                  <a:gd name="T89" fmla="*/ 27 h 52"/>
                  <a:gd name="T90" fmla="*/ 21 w 43"/>
                  <a:gd name="T91" fmla="*/ 26 h 52"/>
                  <a:gd name="T92" fmla="*/ 24 w 43"/>
                  <a:gd name="T93" fmla="*/ 26 h 52"/>
                  <a:gd name="T94" fmla="*/ 26 w 43"/>
                  <a:gd name="T95" fmla="*/ 25 h 52"/>
                  <a:gd name="T96" fmla="*/ 29 w 43"/>
                  <a:gd name="T97" fmla="*/ 24 h 52"/>
                  <a:gd name="T98" fmla="*/ 32 w 43"/>
                  <a:gd name="T99" fmla="*/ 24 h 52"/>
                  <a:gd name="T100" fmla="*/ 34 w 43"/>
                  <a:gd name="T101" fmla="*/ 23 h 52"/>
                  <a:gd name="T102" fmla="*/ 37 w 43"/>
                  <a:gd name="T103" fmla="*/ 22 h 52"/>
                  <a:gd name="T104" fmla="*/ 39 w 43"/>
                  <a:gd name="T105" fmla="*/ 22 h 52"/>
                  <a:gd name="T106" fmla="*/ 41 w 43"/>
                  <a:gd name="T107" fmla="*/ 22 h 52"/>
                  <a:gd name="T108" fmla="*/ 43 w 43"/>
                  <a:gd name="T109" fmla="*/ 21 h 52"/>
                  <a:gd name="T110" fmla="*/ 43 w 43"/>
                  <a:gd name="T111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2">
                    <a:moveTo>
                      <a:pt x="43" y="2"/>
                    </a:moveTo>
                    <a:lnTo>
                      <a:pt x="42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27" y="0"/>
                    </a:lnTo>
                    <a:lnTo>
                      <a:pt x="24" y="1"/>
                    </a:lnTo>
                    <a:lnTo>
                      <a:pt x="21" y="2"/>
                    </a:lnTo>
                    <a:lnTo>
                      <a:pt x="18" y="2"/>
                    </a:lnTo>
                    <a:lnTo>
                      <a:pt x="15" y="3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2"/>
                    </a:lnTo>
                    <a:lnTo>
                      <a:pt x="7" y="52"/>
                    </a:lnTo>
                    <a:lnTo>
                      <a:pt x="7" y="49"/>
                    </a:lnTo>
                    <a:lnTo>
                      <a:pt x="7" y="41"/>
                    </a:lnTo>
                    <a:lnTo>
                      <a:pt x="7" y="34"/>
                    </a:lnTo>
                    <a:lnTo>
                      <a:pt x="7" y="30"/>
                    </a:lnTo>
                    <a:lnTo>
                      <a:pt x="8" y="30"/>
                    </a:lnTo>
                    <a:lnTo>
                      <a:pt x="10" y="29"/>
                    </a:lnTo>
                    <a:lnTo>
                      <a:pt x="12" y="29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9" y="27"/>
                    </a:lnTo>
                    <a:lnTo>
                      <a:pt x="21" y="26"/>
                    </a:lnTo>
                    <a:lnTo>
                      <a:pt x="24" y="26"/>
                    </a:lnTo>
                    <a:lnTo>
                      <a:pt x="26" y="25"/>
                    </a:lnTo>
                    <a:lnTo>
                      <a:pt x="29" y="24"/>
                    </a:lnTo>
                    <a:lnTo>
                      <a:pt x="32" y="24"/>
                    </a:lnTo>
                    <a:lnTo>
                      <a:pt x="34" y="23"/>
                    </a:lnTo>
                    <a:lnTo>
                      <a:pt x="37" y="22"/>
                    </a:lnTo>
                    <a:lnTo>
                      <a:pt x="39" y="22"/>
                    </a:lnTo>
                    <a:lnTo>
                      <a:pt x="41" y="22"/>
                    </a:lnTo>
                    <a:lnTo>
                      <a:pt x="43" y="21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58"/>
              <p:cNvSpPr>
                <a:spLocks/>
              </p:cNvSpPr>
              <p:nvPr/>
            </p:nvSpPr>
            <p:spPr bwMode="auto">
              <a:xfrm>
                <a:off x="921" y="2752"/>
                <a:ext cx="231" cy="47"/>
              </a:xfrm>
              <a:custGeom>
                <a:avLst/>
                <a:gdLst>
                  <a:gd name="T0" fmla="*/ 18 w 231"/>
                  <a:gd name="T1" fmla="*/ 7 h 47"/>
                  <a:gd name="T2" fmla="*/ 24 w 231"/>
                  <a:gd name="T3" fmla="*/ 6 h 47"/>
                  <a:gd name="T4" fmla="*/ 32 w 231"/>
                  <a:gd name="T5" fmla="*/ 5 h 47"/>
                  <a:gd name="T6" fmla="*/ 40 w 231"/>
                  <a:gd name="T7" fmla="*/ 4 h 47"/>
                  <a:gd name="T8" fmla="*/ 49 w 231"/>
                  <a:gd name="T9" fmla="*/ 3 h 47"/>
                  <a:gd name="T10" fmla="*/ 59 w 231"/>
                  <a:gd name="T11" fmla="*/ 2 h 47"/>
                  <a:gd name="T12" fmla="*/ 69 w 231"/>
                  <a:gd name="T13" fmla="*/ 1 h 47"/>
                  <a:gd name="T14" fmla="*/ 80 w 231"/>
                  <a:gd name="T15" fmla="*/ 1 h 47"/>
                  <a:gd name="T16" fmla="*/ 91 w 231"/>
                  <a:gd name="T17" fmla="*/ 0 h 47"/>
                  <a:gd name="T18" fmla="*/ 103 w 231"/>
                  <a:gd name="T19" fmla="*/ 0 h 47"/>
                  <a:gd name="T20" fmla="*/ 115 w 231"/>
                  <a:gd name="T21" fmla="*/ 0 h 47"/>
                  <a:gd name="T22" fmla="*/ 130 w 231"/>
                  <a:gd name="T23" fmla="*/ 0 h 47"/>
                  <a:gd name="T24" fmla="*/ 145 w 231"/>
                  <a:gd name="T25" fmla="*/ 0 h 47"/>
                  <a:gd name="T26" fmla="*/ 159 w 231"/>
                  <a:gd name="T27" fmla="*/ 1 h 47"/>
                  <a:gd name="T28" fmla="*/ 172 w 231"/>
                  <a:gd name="T29" fmla="*/ 2 h 47"/>
                  <a:gd name="T30" fmla="*/ 184 w 231"/>
                  <a:gd name="T31" fmla="*/ 3 h 47"/>
                  <a:gd name="T32" fmla="*/ 194 w 231"/>
                  <a:gd name="T33" fmla="*/ 4 h 47"/>
                  <a:gd name="T34" fmla="*/ 201 w 231"/>
                  <a:gd name="T35" fmla="*/ 5 h 47"/>
                  <a:gd name="T36" fmla="*/ 208 w 231"/>
                  <a:gd name="T37" fmla="*/ 6 h 47"/>
                  <a:gd name="T38" fmla="*/ 215 w 231"/>
                  <a:gd name="T39" fmla="*/ 7 h 47"/>
                  <a:gd name="T40" fmla="*/ 220 w 231"/>
                  <a:gd name="T41" fmla="*/ 9 h 47"/>
                  <a:gd name="T42" fmla="*/ 224 w 231"/>
                  <a:gd name="T43" fmla="*/ 10 h 47"/>
                  <a:gd name="T44" fmla="*/ 228 w 231"/>
                  <a:gd name="T45" fmla="*/ 12 h 47"/>
                  <a:gd name="T46" fmla="*/ 230 w 231"/>
                  <a:gd name="T47" fmla="*/ 15 h 47"/>
                  <a:gd name="T48" fmla="*/ 230 w 231"/>
                  <a:gd name="T49" fmla="*/ 31 h 47"/>
                  <a:gd name="T50" fmla="*/ 225 w 231"/>
                  <a:gd name="T51" fmla="*/ 35 h 47"/>
                  <a:gd name="T52" fmla="*/ 218 w 231"/>
                  <a:gd name="T53" fmla="*/ 38 h 47"/>
                  <a:gd name="T54" fmla="*/ 213 w 231"/>
                  <a:gd name="T55" fmla="*/ 39 h 47"/>
                  <a:gd name="T56" fmla="*/ 209 w 231"/>
                  <a:gd name="T57" fmla="*/ 40 h 47"/>
                  <a:gd name="T58" fmla="*/ 205 w 231"/>
                  <a:gd name="T59" fmla="*/ 41 h 47"/>
                  <a:gd name="T60" fmla="*/ 201 w 231"/>
                  <a:gd name="T61" fmla="*/ 42 h 47"/>
                  <a:gd name="T62" fmla="*/ 196 w 231"/>
                  <a:gd name="T63" fmla="*/ 42 h 47"/>
                  <a:gd name="T64" fmla="*/ 191 w 231"/>
                  <a:gd name="T65" fmla="*/ 43 h 47"/>
                  <a:gd name="T66" fmla="*/ 183 w 231"/>
                  <a:gd name="T67" fmla="*/ 44 h 47"/>
                  <a:gd name="T68" fmla="*/ 175 w 231"/>
                  <a:gd name="T69" fmla="*/ 45 h 47"/>
                  <a:gd name="T70" fmla="*/ 166 w 231"/>
                  <a:gd name="T71" fmla="*/ 45 h 47"/>
                  <a:gd name="T72" fmla="*/ 158 w 231"/>
                  <a:gd name="T73" fmla="*/ 46 h 47"/>
                  <a:gd name="T74" fmla="*/ 148 w 231"/>
                  <a:gd name="T75" fmla="*/ 46 h 47"/>
                  <a:gd name="T76" fmla="*/ 142 w 231"/>
                  <a:gd name="T77" fmla="*/ 46 h 47"/>
                  <a:gd name="T78" fmla="*/ 136 w 231"/>
                  <a:gd name="T79" fmla="*/ 47 h 47"/>
                  <a:gd name="T80" fmla="*/ 130 w 231"/>
                  <a:gd name="T81" fmla="*/ 47 h 47"/>
                  <a:gd name="T82" fmla="*/ 123 w 231"/>
                  <a:gd name="T83" fmla="*/ 47 h 47"/>
                  <a:gd name="T84" fmla="*/ 117 w 231"/>
                  <a:gd name="T85" fmla="*/ 47 h 47"/>
                  <a:gd name="T86" fmla="*/ 111 w 231"/>
                  <a:gd name="T87" fmla="*/ 47 h 47"/>
                  <a:gd name="T88" fmla="*/ 104 w 231"/>
                  <a:gd name="T89" fmla="*/ 47 h 47"/>
                  <a:gd name="T90" fmla="*/ 98 w 231"/>
                  <a:gd name="T91" fmla="*/ 47 h 47"/>
                  <a:gd name="T92" fmla="*/ 92 w 231"/>
                  <a:gd name="T93" fmla="*/ 47 h 47"/>
                  <a:gd name="T94" fmla="*/ 86 w 231"/>
                  <a:gd name="T95" fmla="*/ 46 h 47"/>
                  <a:gd name="T96" fmla="*/ 77 w 231"/>
                  <a:gd name="T97" fmla="*/ 46 h 47"/>
                  <a:gd name="T98" fmla="*/ 63 w 231"/>
                  <a:gd name="T99" fmla="*/ 45 h 47"/>
                  <a:gd name="T100" fmla="*/ 50 w 231"/>
                  <a:gd name="T101" fmla="*/ 44 h 47"/>
                  <a:gd name="T102" fmla="*/ 39 w 231"/>
                  <a:gd name="T103" fmla="*/ 43 h 47"/>
                  <a:gd name="T104" fmla="*/ 29 w 231"/>
                  <a:gd name="T105" fmla="*/ 42 h 47"/>
                  <a:gd name="T106" fmla="*/ 20 w 231"/>
                  <a:gd name="T107" fmla="*/ 40 h 47"/>
                  <a:gd name="T108" fmla="*/ 14 w 231"/>
                  <a:gd name="T109" fmla="*/ 38 h 47"/>
                  <a:gd name="T110" fmla="*/ 9 w 231"/>
                  <a:gd name="T111" fmla="*/ 37 h 47"/>
                  <a:gd name="T112" fmla="*/ 5 w 231"/>
                  <a:gd name="T113" fmla="*/ 35 h 47"/>
                  <a:gd name="T114" fmla="*/ 2 w 231"/>
                  <a:gd name="T115" fmla="*/ 33 h 47"/>
                  <a:gd name="T116" fmla="*/ 0 w 231"/>
                  <a:gd name="T117" fmla="*/ 31 h 47"/>
                  <a:gd name="T118" fmla="*/ 0 w 231"/>
                  <a:gd name="T119" fmla="*/ 14 h 47"/>
                  <a:gd name="T120" fmla="*/ 4 w 231"/>
                  <a:gd name="T121" fmla="*/ 11 h 47"/>
                  <a:gd name="T122" fmla="*/ 10 w 231"/>
                  <a:gd name="T123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1" h="47">
                    <a:moveTo>
                      <a:pt x="14" y="8"/>
                    </a:moveTo>
                    <a:lnTo>
                      <a:pt x="16" y="7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22" y="6"/>
                    </a:lnTo>
                    <a:lnTo>
                      <a:pt x="24" y="6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32" y="5"/>
                    </a:lnTo>
                    <a:lnTo>
                      <a:pt x="34" y="4"/>
                    </a:lnTo>
                    <a:lnTo>
                      <a:pt x="37" y="4"/>
                    </a:lnTo>
                    <a:lnTo>
                      <a:pt x="40" y="4"/>
                    </a:lnTo>
                    <a:lnTo>
                      <a:pt x="43" y="3"/>
                    </a:lnTo>
                    <a:lnTo>
                      <a:pt x="46" y="3"/>
                    </a:lnTo>
                    <a:lnTo>
                      <a:pt x="49" y="3"/>
                    </a:lnTo>
                    <a:lnTo>
                      <a:pt x="52" y="2"/>
                    </a:lnTo>
                    <a:lnTo>
                      <a:pt x="56" y="2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1"/>
                    </a:lnTo>
                    <a:lnTo>
                      <a:pt x="69" y="1"/>
                    </a:lnTo>
                    <a:lnTo>
                      <a:pt x="73" y="1"/>
                    </a:lnTo>
                    <a:lnTo>
                      <a:pt x="76" y="1"/>
                    </a:lnTo>
                    <a:lnTo>
                      <a:pt x="80" y="1"/>
                    </a:lnTo>
                    <a:lnTo>
                      <a:pt x="84" y="1"/>
                    </a:lnTo>
                    <a:lnTo>
                      <a:pt x="87" y="0"/>
                    </a:lnTo>
                    <a:lnTo>
                      <a:pt x="91" y="0"/>
                    </a:lnTo>
                    <a:lnTo>
                      <a:pt x="95" y="0"/>
                    </a:lnTo>
                    <a:lnTo>
                      <a:pt x="99" y="0"/>
                    </a:lnTo>
                    <a:lnTo>
                      <a:pt x="103" y="0"/>
                    </a:lnTo>
                    <a:lnTo>
                      <a:pt x="107" y="0"/>
                    </a:lnTo>
                    <a:lnTo>
                      <a:pt x="111" y="0"/>
                    </a:lnTo>
                    <a:lnTo>
                      <a:pt x="115" y="0"/>
                    </a:lnTo>
                    <a:lnTo>
                      <a:pt x="120" y="0"/>
                    </a:lnTo>
                    <a:lnTo>
                      <a:pt x="125" y="0"/>
                    </a:lnTo>
                    <a:lnTo>
                      <a:pt x="130" y="0"/>
                    </a:lnTo>
                    <a:lnTo>
                      <a:pt x="135" y="0"/>
                    </a:lnTo>
                    <a:lnTo>
                      <a:pt x="140" y="0"/>
                    </a:lnTo>
                    <a:lnTo>
                      <a:pt x="145" y="0"/>
                    </a:lnTo>
                    <a:lnTo>
                      <a:pt x="150" y="1"/>
                    </a:lnTo>
                    <a:lnTo>
                      <a:pt x="154" y="1"/>
                    </a:lnTo>
                    <a:lnTo>
                      <a:pt x="159" y="1"/>
                    </a:lnTo>
                    <a:lnTo>
                      <a:pt x="163" y="1"/>
                    </a:lnTo>
                    <a:lnTo>
                      <a:pt x="168" y="2"/>
                    </a:lnTo>
                    <a:lnTo>
                      <a:pt x="172" y="2"/>
                    </a:lnTo>
                    <a:lnTo>
                      <a:pt x="176" y="2"/>
                    </a:lnTo>
                    <a:lnTo>
                      <a:pt x="180" y="3"/>
                    </a:lnTo>
                    <a:lnTo>
                      <a:pt x="184" y="3"/>
                    </a:lnTo>
                    <a:lnTo>
                      <a:pt x="188" y="3"/>
                    </a:lnTo>
                    <a:lnTo>
                      <a:pt x="191" y="4"/>
                    </a:lnTo>
                    <a:lnTo>
                      <a:pt x="194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4" y="5"/>
                    </a:lnTo>
                    <a:lnTo>
                      <a:pt x="206" y="6"/>
                    </a:lnTo>
                    <a:lnTo>
                      <a:pt x="208" y="6"/>
                    </a:lnTo>
                    <a:lnTo>
                      <a:pt x="211" y="7"/>
                    </a:lnTo>
                    <a:lnTo>
                      <a:pt x="213" y="7"/>
                    </a:lnTo>
                    <a:lnTo>
                      <a:pt x="215" y="7"/>
                    </a:lnTo>
                    <a:lnTo>
                      <a:pt x="216" y="8"/>
                    </a:lnTo>
                    <a:lnTo>
                      <a:pt x="218" y="8"/>
                    </a:lnTo>
                    <a:lnTo>
                      <a:pt x="220" y="9"/>
                    </a:lnTo>
                    <a:lnTo>
                      <a:pt x="221" y="9"/>
                    </a:lnTo>
                    <a:lnTo>
                      <a:pt x="223" y="10"/>
                    </a:lnTo>
                    <a:lnTo>
                      <a:pt x="224" y="10"/>
                    </a:lnTo>
                    <a:lnTo>
                      <a:pt x="226" y="11"/>
                    </a:lnTo>
                    <a:lnTo>
                      <a:pt x="227" y="12"/>
                    </a:lnTo>
                    <a:lnTo>
                      <a:pt x="228" y="12"/>
                    </a:lnTo>
                    <a:lnTo>
                      <a:pt x="229" y="13"/>
                    </a:lnTo>
                    <a:lnTo>
                      <a:pt x="230" y="14"/>
                    </a:lnTo>
                    <a:lnTo>
                      <a:pt x="230" y="15"/>
                    </a:lnTo>
                    <a:lnTo>
                      <a:pt x="231" y="16"/>
                    </a:lnTo>
                    <a:lnTo>
                      <a:pt x="231" y="30"/>
                    </a:lnTo>
                    <a:lnTo>
                      <a:pt x="230" y="31"/>
                    </a:lnTo>
                    <a:lnTo>
                      <a:pt x="229" y="32"/>
                    </a:lnTo>
                    <a:lnTo>
                      <a:pt x="227" y="33"/>
                    </a:lnTo>
                    <a:lnTo>
                      <a:pt x="225" y="35"/>
                    </a:lnTo>
                    <a:lnTo>
                      <a:pt x="222" y="36"/>
                    </a:lnTo>
                    <a:lnTo>
                      <a:pt x="220" y="37"/>
                    </a:lnTo>
                    <a:lnTo>
                      <a:pt x="218" y="38"/>
                    </a:lnTo>
                    <a:lnTo>
                      <a:pt x="216" y="39"/>
                    </a:lnTo>
                    <a:lnTo>
                      <a:pt x="214" y="39"/>
                    </a:lnTo>
                    <a:lnTo>
                      <a:pt x="213" y="39"/>
                    </a:lnTo>
                    <a:lnTo>
                      <a:pt x="212" y="39"/>
                    </a:lnTo>
                    <a:lnTo>
                      <a:pt x="211" y="40"/>
                    </a:lnTo>
                    <a:lnTo>
                      <a:pt x="209" y="40"/>
                    </a:lnTo>
                    <a:lnTo>
                      <a:pt x="208" y="40"/>
                    </a:lnTo>
                    <a:lnTo>
                      <a:pt x="207" y="41"/>
                    </a:lnTo>
                    <a:lnTo>
                      <a:pt x="205" y="41"/>
                    </a:lnTo>
                    <a:lnTo>
                      <a:pt x="204" y="41"/>
                    </a:lnTo>
                    <a:lnTo>
                      <a:pt x="202" y="41"/>
                    </a:lnTo>
                    <a:lnTo>
                      <a:pt x="201" y="42"/>
                    </a:lnTo>
                    <a:lnTo>
                      <a:pt x="200" y="42"/>
                    </a:lnTo>
                    <a:lnTo>
                      <a:pt x="198" y="42"/>
                    </a:lnTo>
                    <a:lnTo>
                      <a:pt x="196" y="42"/>
                    </a:lnTo>
                    <a:lnTo>
                      <a:pt x="195" y="43"/>
                    </a:lnTo>
                    <a:lnTo>
                      <a:pt x="193" y="43"/>
                    </a:lnTo>
                    <a:lnTo>
                      <a:pt x="191" y="43"/>
                    </a:lnTo>
                    <a:lnTo>
                      <a:pt x="188" y="43"/>
                    </a:lnTo>
                    <a:lnTo>
                      <a:pt x="186" y="44"/>
                    </a:lnTo>
                    <a:lnTo>
                      <a:pt x="183" y="44"/>
                    </a:lnTo>
                    <a:lnTo>
                      <a:pt x="180" y="44"/>
                    </a:lnTo>
                    <a:lnTo>
                      <a:pt x="178" y="44"/>
                    </a:lnTo>
                    <a:lnTo>
                      <a:pt x="175" y="45"/>
                    </a:lnTo>
                    <a:lnTo>
                      <a:pt x="172" y="45"/>
                    </a:lnTo>
                    <a:lnTo>
                      <a:pt x="169" y="45"/>
                    </a:lnTo>
                    <a:lnTo>
                      <a:pt x="166" y="45"/>
                    </a:lnTo>
                    <a:lnTo>
                      <a:pt x="163" y="45"/>
                    </a:lnTo>
                    <a:lnTo>
                      <a:pt x="160" y="46"/>
                    </a:lnTo>
                    <a:lnTo>
                      <a:pt x="158" y="46"/>
                    </a:lnTo>
                    <a:lnTo>
                      <a:pt x="154" y="46"/>
                    </a:lnTo>
                    <a:lnTo>
                      <a:pt x="151" y="46"/>
                    </a:lnTo>
                    <a:lnTo>
                      <a:pt x="148" y="46"/>
                    </a:lnTo>
                    <a:lnTo>
                      <a:pt x="146" y="46"/>
                    </a:lnTo>
                    <a:lnTo>
                      <a:pt x="144" y="46"/>
                    </a:lnTo>
                    <a:lnTo>
                      <a:pt x="142" y="46"/>
                    </a:lnTo>
                    <a:lnTo>
                      <a:pt x="140" y="47"/>
                    </a:lnTo>
                    <a:lnTo>
                      <a:pt x="138" y="47"/>
                    </a:lnTo>
                    <a:lnTo>
                      <a:pt x="136" y="47"/>
                    </a:lnTo>
                    <a:lnTo>
                      <a:pt x="134" y="47"/>
                    </a:lnTo>
                    <a:lnTo>
                      <a:pt x="132" y="47"/>
                    </a:lnTo>
                    <a:lnTo>
                      <a:pt x="130" y="47"/>
                    </a:lnTo>
                    <a:lnTo>
                      <a:pt x="128" y="47"/>
                    </a:lnTo>
                    <a:lnTo>
                      <a:pt x="126" y="47"/>
                    </a:lnTo>
                    <a:lnTo>
                      <a:pt x="123" y="47"/>
                    </a:lnTo>
                    <a:lnTo>
                      <a:pt x="121" y="47"/>
                    </a:lnTo>
                    <a:lnTo>
                      <a:pt x="119" y="47"/>
                    </a:lnTo>
                    <a:lnTo>
                      <a:pt x="117" y="47"/>
                    </a:lnTo>
                    <a:lnTo>
                      <a:pt x="115" y="47"/>
                    </a:lnTo>
                    <a:lnTo>
                      <a:pt x="113" y="47"/>
                    </a:lnTo>
                    <a:lnTo>
                      <a:pt x="111" y="47"/>
                    </a:lnTo>
                    <a:lnTo>
                      <a:pt x="109" y="47"/>
                    </a:lnTo>
                    <a:lnTo>
                      <a:pt x="106" y="47"/>
                    </a:lnTo>
                    <a:lnTo>
                      <a:pt x="104" y="47"/>
                    </a:lnTo>
                    <a:lnTo>
                      <a:pt x="102" y="47"/>
                    </a:lnTo>
                    <a:lnTo>
                      <a:pt x="100" y="47"/>
                    </a:lnTo>
                    <a:lnTo>
                      <a:pt x="98" y="47"/>
                    </a:lnTo>
                    <a:lnTo>
                      <a:pt x="96" y="47"/>
                    </a:lnTo>
                    <a:lnTo>
                      <a:pt x="94" y="47"/>
                    </a:lnTo>
                    <a:lnTo>
                      <a:pt x="92" y="47"/>
                    </a:lnTo>
                    <a:lnTo>
                      <a:pt x="90" y="47"/>
                    </a:lnTo>
                    <a:lnTo>
                      <a:pt x="88" y="46"/>
                    </a:lnTo>
                    <a:lnTo>
                      <a:pt x="86" y="46"/>
                    </a:lnTo>
                    <a:lnTo>
                      <a:pt x="84" y="46"/>
                    </a:lnTo>
                    <a:lnTo>
                      <a:pt x="82" y="46"/>
                    </a:lnTo>
                    <a:lnTo>
                      <a:pt x="77" y="46"/>
                    </a:lnTo>
                    <a:lnTo>
                      <a:pt x="72" y="46"/>
                    </a:lnTo>
                    <a:lnTo>
                      <a:pt x="67" y="46"/>
                    </a:lnTo>
                    <a:lnTo>
                      <a:pt x="63" y="45"/>
                    </a:lnTo>
                    <a:lnTo>
                      <a:pt x="58" y="45"/>
                    </a:lnTo>
                    <a:lnTo>
                      <a:pt x="54" y="45"/>
                    </a:lnTo>
                    <a:lnTo>
                      <a:pt x="50" y="44"/>
                    </a:lnTo>
                    <a:lnTo>
                      <a:pt x="46" y="44"/>
                    </a:lnTo>
                    <a:lnTo>
                      <a:pt x="43" y="44"/>
                    </a:lnTo>
                    <a:lnTo>
                      <a:pt x="39" y="43"/>
                    </a:lnTo>
                    <a:lnTo>
                      <a:pt x="35" y="43"/>
                    </a:lnTo>
                    <a:lnTo>
                      <a:pt x="32" y="42"/>
                    </a:lnTo>
                    <a:lnTo>
                      <a:pt x="29" y="42"/>
                    </a:lnTo>
                    <a:lnTo>
                      <a:pt x="26" y="41"/>
                    </a:lnTo>
                    <a:lnTo>
                      <a:pt x="23" y="40"/>
                    </a:lnTo>
                    <a:lnTo>
                      <a:pt x="20" y="40"/>
                    </a:lnTo>
                    <a:lnTo>
                      <a:pt x="18" y="39"/>
                    </a:lnTo>
                    <a:lnTo>
                      <a:pt x="16" y="39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0" y="37"/>
                    </a:lnTo>
                    <a:lnTo>
                      <a:pt x="9" y="37"/>
                    </a:lnTo>
                    <a:lnTo>
                      <a:pt x="7" y="36"/>
                    </a:lnTo>
                    <a:lnTo>
                      <a:pt x="6" y="35"/>
                    </a:lnTo>
                    <a:lnTo>
                      <a:pt x="5" y="35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2" y="33"/>
                    </a:lnTo>
                    <a:lnTo>
                      <a:pt x="1" y="32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0" y="30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1" y="13"/>
                    </a:lnTo>
                    <a:lnTo>
                      <a:pt x="2" y="12"/>
                    </a:lnTo>
                    <a:lnTo>
                      <a:pt x="4" y="11"/>
                    </a:lnTo>
                    <a:lnTo>
                      <a:pt x="5" y="10"/>
                    </a:lnTo>
                    <a:lnTo>
                      <a:pt x="7" y="9"/>
                    </a:lnTo>
                    <a:lnTo>
                      <a:pt x="10" y="9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59"/>
              <p:cNvSpPr>
                <a:spLocks/>
              </p:cNvSpPr>
              <p:nvPr/>
            </p:nvSpPr>
            <p:spPr bwMode="auto">
              <a:xfrm>
                <a:off x="925" y="2755"/>
                <a:ext cx="222" cy="27"/>
              </a:xfrm>
              <a:custGeom>
                <a:avLst/>
                <a:gdLst>
                  <a:gd name="T0" fmla="*/ 211 w 222"/>
                  <a:gd name="T1" fmla="*/ 19 h 27"/>
                  <a:gd name="T2" fmla="*/ 200 w 222"/>
                  <a:gd name="T3" fmla="*/ 21 h 27"/>
                  <a:gd name="T4" fmla="*/ 187 w 222"/>
                  <a:gd name="T5" fmla="*/ 23 h 27"/>
                  <a:gd name="T6" fmla="*/ 172 w 222"/>
                  <a:gd name="T7" fmla="*/ 25 h 27"/>
                  <a:gd name="T8" fmla="*/ 154 w 222"/>
                  <a:gd name="T9" fmla="*/ 26 h 27"/>
                  <a:gd name="T10" fmla="*/ 140 w 222"/>
                  <a:gd name="T11" fmla="*/ 27 h 27"/>
                  <a:gd name="T12" fmla="*/ 134 w 222"/>
                  <a:gd name="T13" fmla="*/ 27 h 27"/>
                  <a:gd name="T14" fmla="*/ 129 w 222"/>
                  <a:gd name="T15" fmla="*/ 27 h 27"/>
                  <a:gd name="T16" fmla="*/ 123 w 222"/>
                  <a:gd name="T17" fmla="*/ 27 h 27"/>
                  <a:gd name="T18" fmla="*/ 117 w 222"/>
                  <a:gd name="T19" fmla="*/ 27 h 27"/>
                  <a:gd name="T20" fmla="*/ 111 w 222"/>
                  <a:gd name="T21" fmla="*/ 27 h 27"/>
                  <a:gd name="T22" fmla="*/ 103 w 222"/>
                  <a:gd name="T23" fmla="*/ 27 h 27"/>
                  <a:gd name="T24" fmla="*/ 94 w 222"/>
                  <a:gd name="T25" fmla="*/ 27 h 27"/>
                  <a:gd name="T26" fmla="*/ 86 w 222"/>
                  <a:gd name="T27" fmla="*/ 27 h 27"/>
                  <a:gd name="T28" fmla="*/ 78 w 222"/>
                  <a:gd name="T29" fmla="*/ 26 h 27"/>
                  <a:gd name="T30" fmla="*/ 71 w 222"/>
                  <a:gd name="T31" fmla="*/ 26 h 27"/>
                  <a:gd name="T32" fmla="*/ 61 w 222"/>
                  <a:gd name="T33" fmla="*/ 25 h 27"/>
                  <a:gd name="T34" fmla="*/ 52 w 222"/>
                  <a:gd name="T35" fmla="*/ 25 h 27"/>
                  <a:gd name="T36" fmla="*/ 43 w 222"/>
                  <a:gd name="T37" fmla="*/ 24 h 27"/>
                  <a:gd name="T38" fmla="*/ 35 w 222"/>
                  <a:gd name="T39" fmla="*/ 23 h 27"/>
                  <a:gd name="T40" fmla="*/ 27 w 222"/>
                  <a:gd name="T41" fmla="*/ 22 h 27"/>
                  <a:gd name="T42" fmla="*/ 21 w 222"/>
                  <a:gd name="T43" fmla="*/ 21 h 27"/>
                  <a:gd name="T44" fmla="*/ 17 w 222"/>
                  <a:gd name="T45" fmla="*/ 21 h 27"/>
                  <a:gd name="T46" fmla="*/ 14 w 222"/>
                  <a:gd name="T47" fmla="*/ 20 h 27"/>
                  <a:gd name="T48" fmla="*/ 7 w 222"/>
                  <a:gd name="T49" fmla="*/ 18 h 27"/>
                  <a:gd name="T50" fmla="*/ 2 w 222"/>
                  <a:gd name="T51" fmla="*/ 16 h 27"/>
                  <a:gd name="T52" fmla="*/ 0 w 222"/>
                  <a:gd name="T53" fmla="*/ 13 h 27"/>
                  <a:gd name="T54" fmla="*/ 1 w 222"/>
                  <a:gd name="T55" fmla="*/ 11 h 27"/>
                  <a:gd name="T56" fmla="*/ 5 w 222"/>
                  <a:gd name="T57" fmla="*/ 9 h 27"/>
                  <a:gd name="T58" fmla="*/ 12 w 222"/>
                  <a:gd name="T59" fmla="*/ 7 h 27"/>
                  <a:gd name="T60" fmla="*/ 21 w 222"/>
                  <a:gd name="T61" fmla="*/ 5 h 27"/>
                  <a:gd name="T62" fmla="*/ 32 w 222"/>
                  <a:gd name="T63" fmla="*/ 4 h 27"/>
                  <a:gd name="T64" fmla="*/ 43 w 222"/>
                  <a:gd name="T65" fmla="*/ 2 h 27"/>
                  <a:gd name="T66" fmla="*/ 56 w 222"/>
                  <a:gd name="T67" fmla="*/ 1 h 27"/>
                  <a:gd name="T68" fmla="*/ 70 w 222"/>
                  <a:gd name="T69" fmla="*/ 1 h 27"/>
                  <a:gd name="T70" fmla="*/ 85 w 222"/>
                  <a:gd name="T71" fmla="*/ 0 h 27"/>
                  <a:gd name="T72" fmla="*/ 100 w 222"/>
                  <a:gd name="T73" fmla="*/ 0 h 27"/>
                  <a:gd name="T74" fmla="*/ 116 w 222"/>
                  <a:gd name="T75" fmla="*/ 0 h 27"/>
                  <a:gd name="T76" fmla="*/ 128 w 222"/>
                  <a:gd name="T77" fmla="*/ 0 h 27"/>
                  <a:gd name="T78" fmla="*/ 141 w 222"/>
                  <a:gd name="T79" fmla="*/ 0 h 27"/>
                  <a:gd name="T80" fmla="*/ 153 w 222"/>
                  <a:gd name="T81" fmla="*/ 1 h 27"/>
                  <a:gd name="T82" fmla="*/ 164 w 222"/>
                  <a:gd name="T83" fmla="*/ 1 h 27"/>
                  <a:gd name="T84" fmla="*/ 175 w 222"/>
                  <a:gd name="T85" fmla="*/ 2 h 27"/>
                  <a:gd name="T86" fmla="*/ 185 w 222"/>
                  <a:gd name="T87" fmla="*/ 3 h 27"/>
                  <a:gd name="T88" fmla="*/ 193 w 222"/>
                  <a:gd name="T89" fmla="*/ 4 h 27"/>
                  <a:gd name="T90" fmla="*/ 201 w 222"/>
                  <a:gd name="T91" fmla="*/ 5 h 27"/>
                  <a:gd name="T92" fmla="*/ 208 w 222"/>
                  <a:gd name="T93" fmla="*/ 7 h 27"/>
                  <a:gd name="T94" fmla="*/ 214 w 222"/>
                  <a:gd name="T95" fmla="*/ 8 h 27"/>
                  <a:gd name="T96" fmla="*/ 218 w 222"/>
                  <a:gd name="T97" fmla="*/ 10 h 27"/>
                  <a:gd name="T98" fmla="*/ 221 w 222"/>
                  <a:gd name="T99" fmla="*/ 11 h 27"/>
                  <a:gd name="T100" fmla="*/ 222 w 222"/>
                  <a:gd name="T101" fmla="*/ 13 h 27"/>
                  <a:gd name="T102" fmla="*/ 222 w 222"/>
                  <a:gd name="T103" fmla="*/ 15 h 27"/>
                  <a:gd name="T104" fmla="*/ 219 w 222"/>
                  <a:gd name="T10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2" h="27">
                    <a:moveTo>
                      <a:pt x="216" y="18"/>
                    </a:moveTo>
                    <a:lnTo>
                      <a:pt x="214" y="19"/>
                    </a:lnTo>
                    <a:lnTo>
                      <a:pt x="211" y="19"/>
                    </a:lnTo>
                    <a:lnTo>
                      <a:pt x="208" y="20"/>
                    </a:lnTo>
                    <a:lnTo>
                      <a:pt x="204" y="21"/>
                    </a:lnTo>
                    <a:lnTo>
                      <a:pt x="200" y="21"/>
                    </a:lnTo>
                    <a:lnTo>
                      <a:pt x="196" y="22"/>
                    </a:lnTo>
                    <a:lnTo>
                      <a:pt x="192" y="23"/>
                    </a:lnTo>
                    <a:lnTo>
                      <a:pt x="187" y="23"/>
                    </a:lnTo>
                    <a:lnTo>
                      <a:pt x="182" y="24"/>
                    </a:lnTo>
                    <a:lnTo>
                      <a:pt x="177" y="24"/>
                    </a:lnTo>
                    <a:lnTo>
                      <a:pt x="172" y="25"/>
                    </a:lnTo>
                    <a:lnTo>
                      <a:pt x="166" y="25"/>
                    </a:lnTo>
                    <a:lnTo>
                      <a:pt x="160" y="25"/>
                    </a:lnTo>
                    <a:lnTo>
                      <a:pt x="154" y="26"/>
                    </a:lnTo>
                    <a:lnTo>
                      <a:pt x="148" y="26"/>
                    </a:lnTo>
                    <a:lnTo>
                      <a:pt x="142" y="26"/>
                    </a:lnTo>
                    <a:lnTo>
                      <a:pt x="140" y="27"/>
                    </a:lnTo>
                    <a:lnTo>
                      <a:pt x="138" y="27"/>
                    </a:lnTo>
                    <a:lnTo>
                      <a:pt x="136" y="27"/>
                    </a:lnTo>
                    <a:lnTo>
                      <a:pt x="134" y="27"/>
                    </a:lnTo>
                    <a:lnTo>
                      <a:pt x="132" y="27"/>
                    </a:lnTo>
                    <a:lnTo>
                      <a:pt x="131" y="27"/>
                    </a:lnTo>
                    <a:lnTo>
                      <a:pt x="129" y="27"/>
                    </a:lnTo>
                    <a:lnTo>
                      <a:pt x="127" y="27"/>
                    </a:lnTo>
                    <a:lnTo>
                      <a:pt x="125" y="27"/>
                    </a:lnTo>
                    <a:lnTo>
                      <a:pt x="123" y="27"/>
                    </a:lnTo>
                    <a:lnTo>
                      <a:pt x="121" y="27"/>
                    </a:lnTo>
                    <a:lnTo>
                      <a:pt x="119" y="27"/>
                    </a:lnTo>
                    <a:lnTo>
                      <a:pt x="117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11" y="27"/>
                    </a:lnTo>
                    <a:lnTo>
                      <a:pt x="108" y="27"/>
                    </a:lnTo>
                    <a:lnTo>
                      <a:pt x="105" y="27"/>
                    </a:lnTo>
                    <a:lnTo>
                      <a:pt x="103" y="27"/>
                    </a:lnTo>
                    <a:lnTo>
                      <a:pt x="100" y="27"/>
                    </a:lnTo>
                    <a:lnTo>
                      <a:pt x="97" y="27"/>
                    </a:lnTo>
                    <a:lnTo>
                      <a:pt x="94" y="27"/>
                    </a:lnTo>
                    <a:lnTo>
                      <a:pt x="91" y="27"/>
                    </a:lnTo>
                    <a:lnTo>
                      <a:pt x="89" y="27"/>
                    </a:lnTo>
                    <a:lnTo>
                      <a:pt x="86" y="27"/>
                    </a:lnTo>
                    <a:lnTo>
                      <a:pt x="84" y="26"/>
                    </a:lnTo>
                    <a:lnTo>
                      <a:pt x="81" y="26"/>
                    </a:lnTo>
                    <a:lnTo>
                      <a:pt x="78" y="26"/>
                    </a:lnTo>
                    <a:lnTo>
                      <a:pt x="76" y="26"/>
                    </a:lnTo>
                    <a:lnTo>
                      <a:pt x="73" y="26"/>
                    </a:lnTo>
                    <a:lnTo>
                      <a:pt x="71" y="26"/>
                    </a:lnTo>
                    <a:lnTo>
                      <a:pt x="68" y="26"/>
                    </a:lnTo>
                    <a:lnTo>
                      <a:pt x="65" y="26"/>
                    </a:lnTo>
                    <a:lnTo>
                      <a:pt x="61" y="25"/>
                    </a:lnTo>
                    <a:lnTo>
                      <a:pt x="58" y="25"/>
                    </a:lnTo>
                    <a:lnTo>
                      <a:pt x="55" y="25"/>
                    </a:lnTo>
                    <a:lnTo>
                      <a:pt x="52" y="25"/>
                    </a:lnTo>
                    <a:lnTo>
                      <a:pt x="49" y="25"/>
                    </a:lnTo>
                    <a:lnTo>
                      <a:pt x="46" y="24"/>
                    </a:lnTo>
                    <a:lnTo>
                      <a:pt x="43" y="24"/>
                    </a:lnTo>
                    <a:lnTo>
                      <a:pt x="40" y="24"/>
                    </a:lnTo>
                    <a:lnTo>
                      <a:pt x="37" y="23"/>
                    </a:lnTo>
                    <a:lnTo>
                      <a:pt x="35" y="23"/>
                    </a:lnTo>
                    <a:lnTo>
                      <a:pt x="32" y="23"/>
                    </a:lnTo>
                    <a:lnTo>
                      <a:pt x="30" y="23"/>
                    </a:lnTo>
                    <a:lnTo>
                      <a:pt x="27" y="22"/>
                    </a:lnTo>
                    <a:lnTo>
                      <a:pt x="25" y="22"/>
                    </a:lnTo>
                    <a:lnTo>
                      <a:pt x="23" y="22"/>
                    </a:lnTo>
                    <a:lnTo>
                      <a:pt x="21" y="21"/>
                    </a:lnTo>
                    <a:lnTo>
                      <a:pt x="20" y="21"/>
                    </a:lnTo>
                    <a:lnTo>
                      <a:pt x="19" y="21"/>
                    </a:lnTo>
                    <a:lnTo>
                      <a:pt x="17" y="21"/>
                    </a:lnTo>
                    <a:lnTo>
                      <a:pt x="16" y="20"/>
                    </a:lnTo>
                    <a:lnTo>
                      <a:pt x="15" y="20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0" y="19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3" y="17"/>
                    </a:lnTo>
                    <a:lnTo>
                      <a:pt x="2" y="16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1" y="11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12" y="7"/>
                    </a:lnTo>
                    <a:lnTo>
                      <a:pt x="14" y="6"/>
                    </a:lnTo>
                    <a:lnTo>
                      <a:pt x="17" y="6"/>
                    </a:lnTo>
                    <a:lnTo>
                      <a:pt x="21" y="5"/>
                    </a:lnTo>
                    <a:lnTo>
                      <a:pt x="24" y="5"/>
                    </a:lnTo>
                    <a:lnTo>
                      <a:pt x="28" y="4"/>
                    </a:lnTo>
                    <a:lnTo>
                      <a:pt x="32" y="4"/>
                    </a:lnTo>
                    <a:lnTo>
                      <a:pt x="36" y="3"/>
                    </a:lnTo>
                    <a:lnTo>
                      <a:pt x="39" y="3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2" y="2"/>
                    </a:lnTo>
                    <a:lnTo>
                      <a:pt x="56" y="1"/>
                    </a:lnTo>
                    <a:lnTo>
                      <a:pt x="61" y="1"/>
                    </a:lnTo>
                    <a:lnTo>
                      <a:pt x="65" y="1"/>
                    </a:lnTo>
                    <a:lnTo>
                      <a:pt x="70" y="1"/>
                    </a:lnTo>
                    <a:lnTo>
                      <a:pt x="75" y="0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90" y="0"/>
                    </a:lnTo>
                    <a:lnTo>
                      <a:pt x="95" y="0"/>
                    </a:lnTo>
                    <a:lnTo>
                      <a:pt x="100" y="0"/>
                    </a:lnTo>
                    <a:lnTo>
                      <a:pt x="106" y="0"/>
                    </a:lnTo>
                    <a:lnTo>
                      <a:pt x="111" y="0"/>
                    </a:lnTo>
                    <a:lnTo>
                      <a:pt x="116" y="0"/>
                    </a:lnTo>
                    <a:lnTo>
                      <a:pt x="120" y="0"/>
                    </a:lnTo>
                    <a:lnTo>
                      <a:pt x="124" y="0"/>
                    </a:lnTo>
                    <a:lnTo>
                      <a:pt x="128" y="0"/>
                    </a:lnTo>
                    <a:lnTo>
                      <a:pt x="133" y="0"/>
                    </a:lnTo>
                    <a:lnTo>
                      <a:pt x="137" y="0"/>
                    </a:lnTo>
                    <a:lnTo>
                      <a:pt x="141" y="0"/>
                    </a:lnTo>
                    <a:lnTo>
                      <a:pt x="145" y="0"/>
                    </a:lnTo>
                    <a:lnTo>
                      <a:pt x="149" y="0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4" y="1"/>
                    </a:lnTo>
                    <a:lnTo>
                      <a:pt x="168" y="2"/>
                    </a:lnTo>
                    <a:lnTo>
                      <a:pt x="171" y="2"/>
                    </a:lnTo>
                    <a:lnTo>
                      <a:pt x="175" y="2"/>
                    </a:lnTo>
                    <a:lnTo>
                      <a:pt x="178" y="2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8" y="3"/>
                    </a:lnTo>
                    <a:lnTo>
                      <a:pt x="191" y="4"/>
                    </a:lnTo>
                    <a:lnTo>
                      <a:pt x="193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4" y="6"/>
                    </a:lnTo>
                    <a:lnTo>
                      <a:pt x="206" y="6"/>
                    </a:lnTo>
                    <a:lnTo>
                      <a:pt x="208" y="7"/>
                    </a:lnTo>
                    <a:lnTo>
                      <a:pt x="210" y="7"/>
                    </a:lnTo>
                    <a:lnTo>
                      <a:pt x="212" y="7"/>
                    </a:lnTo>
                    <a:lnTo>
                      <a:pt x="214" y="8"/>
                    </a:lnTo>
                    <a:lnTo>
                      <a:pt x="215" y="8"/>
                    </a:lnTo>
                    <a:lnTo>
                      <a:pt x="217" y="9"/>
                    </a:lnTo>
                    <a:lnTo>
                      <a:pt x="218" y="10"/>
                    </a:lnTo>
                    <a:lnTo>
                      <a:pt x="220" y="10"/>
                    </a:lnTo>
                    <a:lnTo>
                      <a:pt x="221" y="11"/>
                    </a:lnTo>
                    <a:lnTo>
                      <a:pt x="221" y="11"/>
                    </a:lnTo>
                    <a:lnTo>
                      <a:pt x="222" y="12"/>
                    </a:lnTo>
                    <a:lnTo>
                      <a:pt x="222" y="13"/>
                    </a:lnTo>
                    <a:lnTo>
                      <a:pt x="222" y="13"/>
                    </a:lnTo>
                    <a:lnTo>
                      <a:pt x="222" y="14"/>
                    </a:lnTo>
                    <a:lnTo>
                      <a:pt x="222" y="14"/>
                    </a:lnTo>
                    <a:lnTo>
                      <a:pt x="222" y="15"/>
                    </a:lnTo>
                    <a:lnTo>
                      <a:pt x="221" y="16"/>
                    </a:lnTo>
                    <a:lnTo>
                      <a:pt x="220" y="16"/>
                    </a:lnTo>
                    <a:lnTo>
                      <a:pt x="219" y="17"/>
                    </a:lnTo>
                    <a:lnTo>
                      <a:pt x="218" y="17"/>
                    </a:lnTo>
                    <a:lnTo>
                      <a:pt x="216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60"/>
              <p:cNvSpPr>
                <a:spLocks/>
              </p:cNvSpPr>
              <p:nvPr/>
            </p:nvSpPr>
            <p:spPr bwMode="auto">
              <a:xfrm>
                <a:off x="923" y="2772"/>
                <a:ext cx="226" cy="23"/>
              </a:xfrm>
              <a:custGeom>
                <a:avLst/>
                <a:gdLst>
                  <a:gd name="T0" fmla="*/ 223 w 226"/>
                  <a:gd name="T1" fmla="*/ 10 h 23"/>
                  <a:gd name="T2" fmla="*/ 217 w 226"/>
                  <a:gd name="T3" fmla="*/ 14 h 23"/>
                  <a:gd name="T4" fmla="*/ 209 w 226"/>
                  <a:gd name="T5" fmla="*/ 16 h 23"/>
                  <a:gd name="T6" fmla="*/ 200 w 226"/>
                  <a:gd name="T7" fmla="*/ 18 h 23"/>
                  <a:gd name="T8" fmla="*/ 189 w 226"/>
                  <a:gd name="T9" fmla="*/ 19 h 23"/>
                  <a:gd name="T10" fmla="*/ 177 w 226"/>
                  <a:gd name="T11" fmla="*/ 20 h 23"/>
                  <a:gd name="T12" fmla="*/ 164 w 226"/>
                  <a:gd name="T13" fmla="*/ 21 h 23"/>
                  <a:gd name="T14" fmla="*/ 150 w 226"/>
                  <a:gd name="T15" fmla="*/ 22 h 23"/>
                  <a:gd name="T16" fmla="*/ 141 w 226"/>
                  <a:gd name="T17" fmla="*/ 23 h 23"/>
                  <a:gd name="T18" fmla="*/ 135 w 226"/>
                  <a:gd name="T19" fmla="*/ 23 h 23"/>
                  <a:gd name="T20" fmla="*/ 130 w 226"/>
                  <a:gd name="T21" fmla="*/ 23 h 23"/>
                  <a:gd name="T22" fmla="*/ 124 w 226"/>
                  <a:gd name="T23" fmla="*/ 23 h 23"/>
                  <a:gd name="T24" fmla="*/ 118 w 226"/>
                  <a:gd name="T25" fmla="*/ 23 h 23"/>
                  <a:gd name="T26" fmla="*/ 111 w 226"/>
                  <a:gd name="T27" fmla="*/ 23 h 23"/>
                  <a:gd name="T28" fmla="*/ 102 w 226"/>
                  <a:gd name="T29" fmla="*/ 23 h 23"/>
                  <a:gd name="T30" fmla="*/ 94 w 226"/>
                  <a:gd name="T31" fmla="*/ 23 h 23"/>
                  <a:gd name="T32" fmla="*/ 86 w 226"/>
                  <a:gd name="T33" fmla="*/ 23 h 23"/>
                  <a:gd name="T34" fmla="*/ 78 w 226"/>
                  <a:gd name="T35" fmla="*/ 22 h 23"/>
                  <a:gd name="T36" fmla="*/ 70 w 226"/>
                  <a:gd name="T37" fmla="*/ 22 h 23"/>
                  <a:gd name="T38" fmla="*/ 60 w 226"/>
                  <a:gd name="T39" fmla="*/ 21 h 23"/>
                  <a:gd name="T40" fmla="*/ 51 w 226"/>
                  <a:gd name="T41" fmla="*/ 20 h 23"/>
                  <a:gd name="T42" fmla="*/ 42 w 226"/>
                  <a:gd name="T43" fmla="*/ 20 h 23"/>
                  <a:gd name="T44" fmla="*/ 34 w 226"/>
                  <a:gd name="T45" fmla="*/ 19 h 23"/>
                  <a:gd name="T46" fmla="*/ 27 w 226"/>
                  <a:gd name="T47" fmla="*/ 17 h 23"/>
                  <a:gd name="T48" fmla="*/ 22 w 226"/>
                  <a:gd name="T49" fmla="*/ 17 h 23"/>
                  <a:gd name="T50" fmla="*/ 18 w 226"/>
                  <a:gd name="T51" fmla="*/ 16 h 23"/>
                  <a:gd name="T52" fmla="*/ 15 w 226"/>
                  <a:gd name="T53" fmla="*/ 15 h 23"/>
                  <a:gd name="T54" fmla="*/ 6 w 226"/>
                  <a:gd name="T55" fmla="*/ 12 h 23"/>
                  <a:gd name="T56" fmla="*/ 1 w 226"/>
                  <a:gd name="T57" fmla="*/ 9 h 23"/>
                  <a:gd name="T58" fmla="*/ 0 w 226"/>
                  <a:gd name="T59" fmla="*/ 6 h 23"/>
                  <a:gd name="T60" fmla="*/ 0 w 226"/>
                  <a:gd name="T61" fmla="*/ 0 h 23"/>
                  <a:gd name="T62" fmla="*/ 3 w 226"/>
                  <a:gd name="T63" fmla="*/ 3 h 23"/>
                  <a:gd name="T64" fmla="*/ 9 w 226"/>
                  <a:gd name="T65" fmla="*/ 5 h 23"/>
                  <a:gd name="T66" fmla="*/ 15 w 226"/>
                  <a:gd name="T67" fmla="*/ 6 h 23"/>
                  <a:gd name="T68" fmla="*/ 18 w 226"/>
                  <a:gd name="T69" fmla="*/ 7 h 23"/>
                  <a:gd name="T70" fmla="*/ 22 w 226"/>
                  <a:gd name="T71" fmla="*/ 8 h 23"/>
                  <a:gd name="T72" fmla="*/ 28 w 226"/>
                  <a:gd name="T73" fmla="*/ 9 h 23"/>
                  <a:gd name="T74" fmla="*/ 36 w 226"/>
                  <a:gd name="T75" fmla="*/ 10 h 23"/>
                  <a:gd name="T76" fmla="*/ 44 w 226"/>
                  <a:gd name="T77" fmla="*/ 11 h 23"/>
                  <a:gd name="T78" fmla="*/ 53 w 226"/>
                  <a:gd name="T79" fmla="*/ 12 h 23"/>
                  <a:gd name="T80" fmla="*/ 63 w 226"/>
                  <a:gd name="T81" fmla="*/ 13 h 23"/>
                  <a:gd name="T82" fmla="*/ 72 w 226"/>
                  <a:gd name="T83" fmla="*/ 13 h 23"/>
                  <a:gd name="T84" fmla="*/ 80 w 226"/>
                  <a:gd name="T85" fmla="*/ 14 h 23"/>
                  <a:gd name="T86" fmla="*/ 88 w 226"/>
                  <a:gd name="T87" fmla="*/ 14 h 23"/>
                  <a:gd name="T88" fmla="*/ 97 w 226"/>
                  <a:gd name="T89" fmla="*/ 14 h 23"/>
                  <a:gd name="T90" fmla="*/ 105 w 226"/>
                  <a:gd name="T91" fmla="*/ 14 h 23"/>
                  <a:gd name="T92" fmla="*/ 114 w 226"/>
                  <a:gd name="T93" fmla="*/ 14 h 23"/>
                  <a:gd name="T94" fmla="*/ 120 w 226"/>
                  <a:gd name="T95" fmla="*/ 14 h 23"/>
                  <a:gd name="T96" fmla="*/ 126 w 226"/>
                  <a:gd name="T97" fmla="*/ 14 h 23"/>
                  <a:gd name="T98" fmla="*/ 132 w 226"/>
                  <a:gd name="T99" fmla="*/ 14 h 23"/>
                  <a:gd name="T100" fmla="*/ 137 w 226"/>
                  <a:gd name="T101" fmla="*/ 14 h 23"/>
                  <a:gd name="T102" fmla="*/ 143 w 226"/>
                  <a:gd name="T103" fmla="*/ 14 h 23"/>
                  <a:gd name="T104" fmla="*/ 158 w 226"/>
                  <a:gd name="T105" fmla="*/ 13 h 23"/>
                  <a:gd name="T106" fmla="*/ 175 w 226"/>
                  <a:gd name="T107" fmla="*/ 12 h 23"/>
                  <a:gd name="T108" fmla="*/ 191 w 226"/>
                  <a:gd name="T109" fmla="*/ 10 h 23"/>
                  <a:gd name="T110" fmla="*/ 204 w 226"/>
                  <a:gd name="T111" fmla="*/ 8 h 23"/>
                  <a:gd name="T112" fmla="*/ 214 w 226"/>
                  <a:gd name="T113" fmla="*/ 6 h 23"/>
                  <a:gd name="T114" fmla="*/ 220 w 226"/>
                  <a:gd name="T115" fmla="*/ 3 h 23"/>
                  <a:gd name="T116" fmla="*/ 223 w 226"/>
                  <a:gd name="T117" fmla="*/ 2 h 23"/>
                  <a:gd name="T118" fmla="*/ 226 w 226"/>
                  <a:gd name="T119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6" h="23">
                    <a:moveTo>
                      <a:pt x="226" y="8"/>
                    </a:moveTo>
                    <a:lnTo>
                      <a:pt x="225" y="9"/>
                    </a:lnTo>
                    <a:lnTo>
                      <a:pt x="223" y="10"/>
                    </a:lnTo>
                    <a:lnTo>
                      <a:pt x="221" y="12"/>
                    </a:lnTo>
                    <a:lnTo>
                      <a:pt x="219" y="13"/>
                    </a:lnTo>
                    <a:lnTo>
                      <a:pt x="217" y="14"/>
                    </a:lnTo>
                    <a:lnTo>
                      <a:pt x="214" y="15"/>
                    </a:lnTo>
                    <a:lnTo>
                      <a:pt x="211" y="15"/>
                    </a:lnTo>
                    <a:lnTo>
                      <a:pt x="209" y="16"/>
                    </a:lnTo>
                    <a:lnTo>
                      <a:pt x="206" y="17"/>
                    </a:lnTo>
                    <a:lnTo>
                      <a:pt x="203" y="17"/>
                    </a:lnTo>
                    <a:lnTo>
                      <a:pt x="200" y="18"/>
                    </a:lnTo>
                    <a:lnTo>
                      <a:pt x="196" y="18"/>
                    </a:lnTo>
                    <a:lnTo>
                      <a:pt x="193" y="19"/>
                    </a:lnTo>
                    <a:lnTo>
                      <a:pt x="189" y="19"/>
                    </a:lnTo>
                    <a:lnTo>
                      <a:pt x="185" y="20"/>
                    </a:lnTo>
                    <a:lnTo>
                      <a:pt x="181" y="20"/>
                    </a:lnTo>
                    <a:lnTo>
                      <a:pt x="177" y="20"/>
                    </a:lnTo>
                    <a:lnTo>
                      <a:pt x="173" y="21"/>
                    </a:lnTo>
                    <a:lnTo>
                      <a:pt x="169" y="21"/>
                    </a:lnTo>
                    <a:lnTo>
                      <a:pt x="164" y="21"/>
                    </a:lnTo>
                    <a:lnTo>
                      <a:pt x="160" y="22"/>
                    </a:lnTo>
                    <a:lnTo>
                      <a:pt x="155" y="22"/>
                    </a:lnTo>
                    <a:lnTo>
                      <a:pt x="150" y="22"/>
                    </a:lnTo>
                    <a:lnTo>
                      <a:pt x="145" y="22"/>
                    </a:lnTo>
                    <a:lnTo>
                      <a:pt x="143" y="23"/>
                    </a:lnTo>
                    <a:lnTo>
                      <a:pt x="141" y="23"/>
                    </a:lnTo>
                    <a:lnTo>
                      <a:pt x="139" y="23"/>
                    </a:lnTo>
                    <a:lnTo>
                      <a:pt x="137" y="23"/>
                    </a:lnTo>
                    <a:lnTo>
                      <a:pt x="135" y="23"/>
                    </a:lnTo>
                    <a:lnTo>
                      <a:pt x="133" y="23"/>
                    </a:lnTo>
                    <a:lnTo>
                      <a:pt x="131" y="23"/>
                    </a:lnTo>
                    <a:lnTo>
                      <a:pt x="130" y="23"/>
                    </a:lnTo>
                    <a:lnTo>
                      <a:pt x="128" y="23"/>
                    </a:lnTo>
                    <a:lnTo>
                      <a:pt x="126" y="23"/>
                    </a:lnTo>
                    <a:lnTo>
                      <a:pt x="124" y="23"/>
                    </a:lnTo>
                    <a:lnTo>
                      <a:pt x="122" y="23"/>
                    </a:lnTo>
                    <a:lnTo>
                      <a:pt x="120" y="23"/>
                    </a:lnTo>
                    <a:lnTo>
                      <a:pt x="118" y="23"/>
                    </a:lnTo>
                    <a:lnTo>
                      <a:pt x="116" y="23"/>
                    </a:lnTo>
                    <a:lnTo>
                      <a:pt x="114" y="23"/>
                    </a:lnTo>
                    <a:lnTo>
                      <a:pt x="111" y="23"/>
                    </a:lnTo>
                    <a:lnTo>
                      <a:pt x="108" y="23"/>
                    </a:lnTo>
                    <a:lnTo>
                      <a:pt x="105" y="23"/>
                    </a:lnTo>
                    <a:lnTo>
                      <a:pt x="102" y="23"/>
                    </a:lnTo>
                    <a:lnTo>
                      <a:pt x="100" y="23"/>
                    </a:lnTo>
                    <a:lnTo>
                      <a:pt x="97" y="23"/>
                    </a:lnTo>
                    <a:lnTo>
                      <a:pt x="94" y="23"/>
                    </a:lnTo>
                    <a:lnTo>
                      <a:pt x="91" y="23"/>
                    </a:lnTo>
                    <a:lnTo>
                      <a:pt x="89" y="23"/>
                    </a:lnTo>
                    <a:lnTo>
                      <a:pt x="86" y="23"/>
                    </a:lnTo>
                    <a:lnTo>
                      <a:pt x="83" y="22"/>
                    </a:lnTo>
                    <a:lnTo>
                      <a:pt x="81" y="22"/>
                    </a:lnTo>
                    <a:lnTo>
                      <a:pt x="78" y="22"/>
                    </a:lnTo>
                    <a:lnTo>
                      <a:pt x="76" y="22"/>
                    </a:lnTo>
                    <a:lnTo>
                      <a:pt x="73" y="22"/>
                    </a:lnTo>
                    <a:lnTo>
                      <a:pt x="70" y="22"/>
                    </a:lnTo>
                    <a:lnTo>
                      <a:pt x="67" y="22"/>
                    </a:lnTo>
                    <a:lnTo>
                      <a:pt x="64" y="21"/>
                    </a:lnTo>
                    <a:lnTo>
                      <a:pt x="60" y="21"/>
                    </a:lnTo>
                    <a:lnTo>
                      <a:pt x="57" y="21"/>
                    </a:lnTo>
                    <a:lnTo>
                      <a:pt x="54" y="21"/>
                    </a:lnTo>
                    <a:lnTo>
                      <a:pt x="51" y="20"/>
                    </a:lnTo>
                    <a:lnTo>
                      <a:pt x="48" y="20"/>
                    </a:lnTo>
                    <a:lnTo>
                      <a:pt x="45" y="20"/>
                    </a:lnTo>
                    <a:lnTo>
                      <a:pt x="42" y="20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4" y="19"/>
                    </a:lnTo>
                    <a:lnTo>
                      <a:pt x="32" y="18"/>
                    </a:lnTo>
                    <a:lnTo>
                      <a:pt x="29" y="18"/>
                    </a:lnTo>
                    <a:lnTo>
                      <a:pt x="27" y="17"/>
                    </a:lnTo>
                    <a:lnTo>
                      <a:pt x="24" y="17"/>
                    </a:lnTo>
                    <a:lnTo>
                      <a:pt x="23" y="17"/>
                    </a:lnTo>
                    <a:lnTo>
                      <a:pt x="22" y="17"/>
                    </a:lnTo>
                    <a:lnTo>
                      <a:pt x="20" y="16"/>
                    </a:lnTo>
                    <a:lnTo>
                      <a:pt x="19" y="16"/>
                    </a:lnTo>
                    <a:lnTo>
                      <a:pt x="18" y="16"/>
                    </a:lnTo>
                    <a:lnTo>
                      <a:pt x="17" y="15"/>
                    </a:lnTo>
                    <a:lnTo>
                      <a:pt x="16" y="15"/>
                    </a:lnTo>
                    <a:lnTo>
                      <a:pt x="15" y="15"/>
                    </a:lnTo>
                    <a:lnTo>
                      <a:pt x="11" y="14"/>
                    </a:lnTo>
                    <a:lnTo>
                      <a:pt x="9" y="13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3" y="10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7" y="4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16" y="7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1" y="8"/>
                    </a:lnTo>
                    <a:lnTo>
                      <a:pt x="22" y="8"/>
                    </a:lnTo>
                    <a:lnTo>
                      <a:pt x="23" y="8"/>
                    </a:lnTo>
                    <a:lnTo>
                      <a:pt x="26" y="9"/>
                    </a:lnTo>
                    <a:lnTo>
                      <a:pt x="28" y="9"/>
                    </a:lnTo>
                    <a:lnTo>
                      <a:pt x="31" y="9"/>
                    </a:lnTo>
                    <a:lnTo>
                      <a:pt x="33" y="10"/>
                    </a:lnTo>
                    <a:lnTo>
                      <a:pt x="36" y="10"/>
                    </a:lnTo>
                    <a:lnTo>
                      <a:pt x="39" y="10"/>
                    </a:lnTo>
                    <a:lnTo>
                      <a:pt x="41" y="11"/>
                    </a:lnTo>
                    <a:lnTo>
                      <a:pt x="44" y="11"/>
                    </a:lnTo>
                    <a:lnTo>
                      <a:pt x="47" y="11"/>
                    </a:lnTo>
                    <a:lnTo>
                      <a:pt x="50" y="12"/>
                    </a:lnTo>
                    <a:lnTo>
                      <a:pt x="53" y="12"/>
                    </a:lnTo>
                    <a:lnTo>
                      <a:pt x="57" y="12"/>
                    </a:lnTo>
                    <a:lnTo>
                      <a:pt x="60" y="12"/>
                    </a:lnTo>
                    <a:lnTo>
                      <a:pt x="63" y="13"/>
                    </a:lnTo>
                    <a:lnTo>
                      <a:pt x="67" y="13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80" y="14"/>
                    </a:lnTo>
                    <a:lnTo>
                      <a:pt x="83" y="14"/>
                    </a:lnTo>
                    <a:lnTo>
                      <a:pt x="86" y="14"/>
                    </a:lnTo>
                    <a:lnTo>
                      <a:pt x="88" y="14"/>
                    </a:lnTo>
                    <a:lnTo>
                      <a:pt x="91" y="14"/>
                    </a:lnTo>
                    <a:lnTo>
                      <a:pt x="94" y="14"/>
                    </a:lnTo>
                    <a:lnTo>
                      <a:pt x="97" y="14"/>
                    </a:lnTo>
                    <a:lnTo>
                      <a:pt x="99" y="14"/>
                    </a:lnTo>
                    <a:lnTo>
                      <a:pt x="102" y="14"/>
                    </a:lnTo>
                    <a:lnTo>
                      <a:pt x="105" y="14"/>
                    </a:lnTo>
                    <a:lnTo>
                      <a:pt x="108" y="14"/>
                    </a:lnTo>
                    <a:lnTo>
                      <a:pt x="111" y="14"/>
                    </a:lnTo>
                    <a:lnTo>
                      <a:pt x="114" y="14"/>
                    </a:lnTo>
                    <a:lnTo>
                      <a:pt x="116" y="14"/>
                    </a:lnTo>
                    <a:lnTo>
                      <a:pt x="118" y="14"/>
                    </a:lnTo>
                    <a:lnTo>
                      <a:pt x="120" y="14"/>
                    </a:lnTo>
                    <a:lnTo>
                      <a:pt x="122" y="14"/>
                    </a:lnTo>
                    <a:lnTo>
                      <a:pt x="124" y="14"/>
                    </a:lnTo>
                    <a:lnTo>
                      <a:pt x="126" y="14"/>
                    </a:lnTo>
                    <a:lnTo>
                      <a:pt x="128" y="14"/>
                    </a:lnTo>
                    <a:lnTo>
                      <a:pt x="130" y="14"/>
                    </a:lnTo>
                    <a:lnTo>
                      <a:pt x="132" y="14"/>
                    </a:lnTo>
                    <a:lnTo>
                      <a:pt x="134" y="14"/>
                    </a:lnTo>
                    <a:lnTo>
                      <a:pt x="135" y="14"/>
                    </a:lnTo>
                    <a:lnTo>
                      <a:pt x="137" y="14"/>
                    </a:lnTo>
                    <a:lnTo>
                      <a:pt x="139" y="14"/>
                    </a:lnTo>
                    <a:lnTo>
                      <a:pt x="141" y="14"/>
                    </a:lnTo>
                    <a:lnTo>
                      <a:pt x="143" y="14"/>
                    </a:lnTo>
                    <a:lnTo>
                      <a:pt x="145" y="14"/>
                    </a:lnTo>
                    <a:lnTo>
                      <a:pt x="152" y="13"/>
                    </a:lnTo>
                    <a:lnTo>
                      <a:pt x="158" y="13"/>
                    </a:lnTo>
                    <a:lnTo>
                      <a:pt x="164" y="13"/>
                    </a:lnTo>
                    <a:lnTo>
                      <a:pt x="170" y="12"/>
                    </a:lnTo>
                    <a:lnTo>
                      <a:pt x="175" y="12"/>
                    </a:lnTo>
                    <a:lnTo>
                      <a:pt x="181" y="11"/>
                    </a:lnTo>
                    <a:lnTo>
                      <a:pt x="186" y="11"/>
                    </a:lnTo>
                    <a:lnTo>
                      <a:pt x="191" y="10"/>
                    </a:lnTo>
                    <a:lnTo>
                      <a:pt x="195" y="9"/>
                    </a:lnTo>
                    <a:lnTo>
                      <a:pt x="200" y="9"/>
                    </a:lnTo>
                    <a:lnTo>
                      <a:pt x="204" y="8"/>
                    </a:lnTo>
                    <a:lnTo>
                      <a:pt x="207" y="7"/>
                    </a:lnTo>
                    <a:lnTo>
                      <a:pt x="211" y="6"/>
                    </a:lnTo>
                    <a:lnTo>
                      <a:pt x="214" y="6"/>
                    </a:lnTo>
                    <a:lnTo>
                      <a:pt x="217" y="5"/>
                    </a:lnTo>
                    <a:lnTo>
                      <a:pt x="219" y="4"/>
                    </a:lnTo>
                    <a:lnTo>
                      <a:pt x="220" y="3"/>
                    </a:lnTo>
                    <a:lnTo>
                      <a:pt x="221" y="3"/>
                    </a:lnTo>
                    <a:lnTo>
                      <a:pt x="222" y="2"/>
                    </a:lnTo>
                    <a:lnTo>
                      <a:pt x="223" y="2"/>
                    </a:lnTo>
                    <a:lnTo>
                      <a:pt x="224" y="1"/>
                    </a:lnTo>
                    <a:lnTo>
                      <a:pt x="225" y="1"/>
                    </a:lnTo>
                    <a:lnTo>
                      <a:pt x="226" y="1"/>
                    </a:lnTo>
                    <a:lnTo>
                      <a:pt x="226" y="0"/>
                    </a:lnTo>
                    <a:lnTo>
                      <a:pt x="226" y="8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61"/>
              <p:cNvSpPr>
                <a:spLocks/>
              </p:cNvSpPr>
              <p:nvPr/>
            </p:nvSpPr>
            <p:spPr bwMode="auto">
              <a:xfrm>
                <a:off x="974" y="2758"/>
                <a:ext cx="48" cy="15"/>
              </a:xfrm>
              <a:custGeom>
                <a:avLst/>
                <a:gdLst>
                  <a:gd name="T0" fmla="*/ 25 w 48"/>
                  <a:gd name="T1" fmla="*/ 0 h 15"/>
                  <a:gd name="T2" fmla="*/ 48 w 48"/>
                  <a:gd name="T3" fmla="*/ 11 h 15"/>
                  <a:gd name="T4" fmla="*/ 12 w 48"/>
                  <a:gd name="T5" fmla="*/ 15 h 15"/>
                  <a:gd name="T6" fmla="*/ 0 w 48"/>
                  <a:gd name="T7" fmla="*/ 1 h 15"/>
                  <a:gd name="T8" fmla="*/ 25 w 4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25" y="0"/>
                    </a:moveTo>
                    <a:lnTo>
                      <a:pt x="48" y="11"/>
                    </a:lnTo>
                    <a:lnTo>
                      <a:pt x="12" y="15"/>
                    </a:lnTo>
                    <a:lnTo>
                      <a:pt x="0" y="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62"/>
              <p:cNvSpPr>
                <a:spLocks/>
              </p:cNvSpPr>
              <p:nvPr/>
            </p:nvSpPr>
            <p:spPr bwMode="auto">
              <a:xfrm>
                <a:off x="978" y="2759"/>
                <a:ext cx="38" cy="12"/>
              </a:xfrm>
              <a:custGeom>
                <a:avLst/>
                <a:gdLst>
                  <a:gd name="T0" fmla="*/ 21 w 38"/>
                  <a:gd name="T1" fmla="*/ 0 h 12"/>
                  <a:gd name="T2" fmla="*/ 38 w 38"/>
                  <a:gd name="T3" fmla="*/ 9 h 12"/>
                  <a:gd name="T4" fmla="*/ 10 w 38"/>
                  <a:gd name="T5" fmla="*/ 12 h 12"/>
                  <a:gd name="T6" fmla="*/ 0 w 38"/>
                  <a:gd name="T7" fmla="*/ 2 h 12"/>
                  <a:gd name="T8" fmla="*/ 21 w 38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2">
                    <a:moveTo>
                      <a:pt x="21" y="0"/>
                    </a:moveTo>
                    <a:lnTo>
                      <a:pt x="38" y="9"/>
                    </a:lnTo>
                    <a:lnTo>
                      <a:pt x="10" y="12"/>
                    </a:lnTo>
                    <a:lnTo>
                      <a:pt x="0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63"/>
              <p:cNvSpPr>
                <a:spLocks/>
              </p:cNvSpPr>
              <p:nvPr/>
            </p:nvSpPr>
            <p:spPr bwMode="auto">
              <a:xfrm>
                <a:off x="957" y="2673"/>
                <a:ext cx="8" cy="14"/>
              </a:xfrm>
              <a:custGeom>
                <a:avLst/>
                <a:gdLst>
                  <a:gd name="T0" fmla="*/ 1 w 8"/>
                  <a:gd name="T1" fmla="*/ 14 h 14"/>
                  <a:gd name="T2" fmla="*/ 0 w 8"/>
                  <a:gd name="T3" fmla="*/ 13 h 14"/>
                  <a:gd name="T4" fmla="*/ 0 w 8"/>
                  <a:gd name="T5" fmla="*/ 11 h 14"/>
                  <a:gd name="T6" fmla="*/ 0 w 8"/>
                  <a:gd name="T7" fmla="*/ 8 h 14"/>
                  <a:gd name="T8" fmla="*/ 1 w 8"/>
                  <a:gd name="T9" fmla="*/ 6 h 14"/>
                  <a:gd name="T10" fmla="*/ 1 w 8"/>
                  <a:gd name="T11" fmla="*/ 4 h 14"/>
                  <a:gd name="T12" fmla="*/ 2 w 8"/>
                  <a:gd name="T13" fmla="*/ 3 h 14"/>
                  <a:gd name="T14" fmla="*/ 3 w 8"/>
                  <a:gd name="T15" fmla="*/ 2 h 14"/>
                  <a:gd name="T16" fmla="*/ 4 w 8"/>
                  <a:gd name="T17" fmla="*/ 1 h 14"/>
                  <a:gd name="T18" fmla="*/ 4 w 8"/>
                  <a:gd name="T19" fmla="*/ 1 h 14"/>
                  <a:gd name="T20" fmla="*/ 5 w 8"/>
                  <a:gd name="T21" fmla="*/ 0 h 14"/>
                  <a:gd name="T22" fmla="*/ 6 w 8"/>
                  <a:gd name="T23" fmla="*/ 0 h 14"/>
                  <a:gd name="T24" fmla="*/ 7 w 8"/>
                  <a:gd name="T25" fmla="*/ 0 h 14"/>
                  <a:gd name="T26" fmla="*/ 8 w 8"/>
                  <a:gd name="T27" fmla="*/ 1 h 14"/>
                  <a:gd name="T28" fmla="*/ 8 w 8"/>
                  <a:gd name="T29" fmla="*/ 3 h 14"/>
                  <a:gd name="T30" fmla="*/ 8 w 8"/>
                  <a:gd name="T31" fmla="*/ 6 h 14"/>
                  <a:gd name="T32" fmla="*/ 7 w 8"/>
                  <a:gd name="T33" fmla="*/ 8 h 14"/>
                  <a:gd name="T34" fmla="*/ 7 w 8"/>
                  <a:gd name="T35" fmla="*/ 10 h 14"/>
                  <a:gd name="T36" fmla="*/ 6 w 8"/>
                  <a:gd name="T37" fmla="*/ 11 h 14"/>
                  <a:gd name="T38" fmla="*/ 5 w 8"/>
                  <a:gd name="T39" fmla="*/ 12 h 14"/>
                  <a:gd name="T40" fmla="*/ 4 w 8"/>
                  <a:gd name="T41" fmla="*/ 13 h 14"/>
                  <a:gd name="T42" fmla="*/ 4 w 8"/>
                  <a:gd name="T43" fmla="*/ 13 h 14"/>
                  <a:gd name="T44" fmla="*/ 3 w 8"/>
                  <a:gd name="T45" fmla="*/ 14 h 14"/>
                  <a:gd name="T46" fmla="*/ 2 w 8"/>
                  <a:gd name="T47" fmla="*/ 14 h 14"/>
                  <a:gd name="T48" fmla="*/ 1 w 8"/>
                  <a:gd name="T4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4">
                    <a:moveTo>
                      <a:pt x="1" y="14"/>
                    </a:moveTo>
                    <a:lnTo>
                      <a:pt x="0" y="13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7" y="10"/>
                    </a:lnTo>
                    <a:lnTo>
                      <a:pt x="6" y="11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64"/>
              <p:cNvSpPr>
                <a:spLocks/>
              </p:cNvSpPr>
              <p:nvPr/>
            </p:nvSpPr>
            <p:spPr bwMode="auto">
              <a:xfrm>
                <a:off x="963" y="2703"/>
                <a:ext cx="24" cy="22"/>
              </a:xfrm>
              <a:custGeom>
                <a:avLst/>
                <a:gdLst>
                  <a:gd name="T0" fmla="*/ 0 w 24"/>
                  <a:gd name="T1" fmla="*/ 22 h 22"/>
                  <a:gd name="T2" fmla="*/ 0 w 24"/>
                  <a:gd name="T3" fmla="*/ 0 h 22"/>
                  <a:gd name="T4" fmla="*/ 24 w 24"/>
                  <a:gd name="T5" fmla="*/ 6 h 22"/>
                  <a:gd name="T6" fmla="*/ 24 w 24"/>
                  <a:gd name="T7" fmla="*/ 22 h 22"/>
                  <a:gd name="T8" fmla="*/ 0 w 24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2">
                    <a:moveTo>
                      <a:pt x="0" y="22"/>
                    </a:moveTo>
                    <a:lnTo>
                      <a:pt x="0" y="0"/>
                    </a:lnTo>
                    <a:lnTo>
                      <a:pt x="24" y="6"/>
                    </a:lnTo>
                    <a:lnTo>
                      <a:pt x="24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Rectangle 265"/>
              <p:cNvSpPr>
                <a:spLocks noChangeArrowheads="1"/>
              </p:cNvSpPr>
              <p:nvPr/>
            </p:nvSpPr>
            <p:spPr bwMode="auto">
              <a:xfrm>
                <a:off x="966" y="2707"/>
                <a:ext cx="19" cy="1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66"/>
              <p:cNvSpPr>
                <a:spLocks/>
              </p:cNvSpPr>
              <p:nvPr/>
            </p:nvSpPr>
            <p:spPr bwMode="auto">
              <a:xfrm>
                <a:off x="953" y="2670"/>
                <a:ext cx="49" cy="45"/>
              </a:xfrm>
              <a:custGeom>
                <a:avLst/>
                <a:gdLst>
                  <a:gd name="T0" fmla="*/ 8 w 49"/>
                  <a:gd name="T1" fmla="*/ 12 h 45"/>
                  <a:gd name="T2" fmla="*/ 8 w 49"/>
                  <a:gd name="T3" fmla="*/ 12 h 45"/>
                  <a:gd name="T4" fmla="*/ 9 w 49"/>
                  <a:gd name="T5" fmla="*/ 11 h 45"/>
                  <a:gd name="T6" fmla="*/ 11 w 49"/>
                  <a:gd name="T7" fmla="*/ 8 h 45"/>
                  <a:gd name="T8" fmla="*/ 13 w 49"/>
                  <a:gd name="T9" fmla="*/ 6 h 45"/>
                  <a:gd name="T10" fmla="*/ 15 w 49"/>
                  <a:gd name="T11" fmla="*/ 4 h 45"/>
                  <a:gd name="T12" fmla="*/ 18 w 49"/>
                  <a:gd name="T13" fmla="*/ 2 h 45"/>
                  <a:gd name="T14" fmla="*/ 21 w 49"/>
                  <a:gd name="T15" fmla="*/ 1 h 45"/>
                  <a:gd name="T16" fmla="*/ 24 w 49"/>
                  <a:gd name="T17" fmla="*/ 0 h 45"/>
                  <a:gd name="T18" fmla="*/ 28 w 49"/>
                  <a:gd name="T19" fmla="*/ 0 h 45"/>
                  <a:gd name="T20" fmla="*/ 31 w 49"/>
                  <a:gd name="T21" fmla="*/ 1 h 45"/>
                  <a:gd name="T22" fmla="*/ 36 w 49"/>
                  <a:gd name="T23" fmla="*/ 2 h 45"/>
                  <a:gd name="T24" fmla="*/ 39 w 49"/>
                  <a:gd name="T25" fmla="*/ 4 h 45"/>
                  <a:gd name="T26" fmla="*/ 43 w 49"/>
                  <a:gd name="T27" fmla="*/ 7 h 45"/>
                  <a:gd name="T28" fmla="*/ 46 w 49"/>
                  <a:gd name="T29" fmla="*/ 10 h 45"/>
                  <a:gd name="T30" fmla="*/ 48 w 49"/>
                  <a:gd name="T31" fmla="*/ 14 h 45"/>
                  <a:gd name="T32" fmla="*/ 49 w 49"/>
                  <a:gd name="T33" fmla="*/ 18 h 45"/>
                  <a:gd name="T34" fmla="*/ 49 w 49"/>
                  <a:gd name="T35" fmla="*/ 22 h 45"/>
                  <a:gd name="T36" fmla="*/ 49 w 49"/>
                  <a:gd name="T37" fmla="*/ 27 h 45"/>
                  <a:gd name="T38" fmla="*/ 48 w 49"/>
                  <a:gd name="T39" fmla="*/ 31 h 45"/>
                  <a:gd name="T40" fmla="*/ 46 w 49"/>
                  <a:gd name="T41" fmla="*/ 35 h 45"/>
                  <a:gd name="T42" fmla="*/ 43 w 49"/>
                  <a:gd name="T43" fmla="*/ 38 h 45"/>
                  <a:gd name="T44" fmla="*/ 40 w 49"/>
                  <a:gd name="T45" fmla="*/ 41 h 45"/>
                  <a:gd name="T46" fmla="*/ 36 w 49"/>
                  <a:gd name="T47" fmla="*/ 43 h 45"/>
                  <a:gd name="T48" fmla="*/ 32 w 49"/>
                  <a:gd name="T49" fmla="*/ 44 h 45"/>
                  <a:gd name="T50" fmla="*/ 28 w 49"/>
                  <a:gd name="T51" fmla="*/ 45 h 45"/>
                  <a:gd name="T52" fmla="*/ 24 w 49"/>
                  <a:gd name="T53" fmla="*/ 44 h 45"/>
                  <a:gd name="T54" fmla="*/ 21 w 49"/>
                  <a:gd name="T55" fmla="*/ 44 h 45"/>
                  <a:gd name="T56" fmla="*/ 18 w 49"/>
                  <a:gd name="T57" fmla="*/ 43 h 45"/>
                  <a:gd name="T58" fmla="*/ 15 w 49"/>
                  <a:gd name="T59" fmla="*/ 41 h 45"/>
                  <a:gd name="T60" fmla="*/ 13 w 49"/>
                  <a:gd name="T61" fmla="*/ 39 h 45"/>
                  <a:gd name="T62" fmla="*/ 11 w 49"/>
                  <a:gd name="T63" fmla="*/ 37 h 45"/>
                  <a:gd name="T64" fmla="*/ 9 w 49"/>
                  <a:gd name="T65" fmla="*/ 35 h 45"/>
                  <a:gd name="T66" fmla="*/ 7 w 49"/>
                  <a:gd name="T67" fmla="*/ 32 h 45"/>
                  <a:gd name="T68" fmla="*/ 7 w 49"/>
                  <a:gd name="T69" fmla="*/ 31 h 45"/>
                  <a:gd name="T70" fmla="*/ 6 w 49"/>
                  <a:gd name="T71" fmla="*/ 31 h 45"/>
                  <a:gd name="T72" fmla="*/ 5 w 49"/>
                  <a:gd name="T73" fmla="*/ 30 h 45"/>
                  <a:gd name="T74" fmla="*/ 2 w 49"/>
                  <a:gd name="T75" fmla="*/ 29 h 45"/>
                  <a:gd name="T76" fmla="*/ 1 w 49"/>
                  <a:gd name="T77" fmla="*/ 26 h 45"/>
                  <a:gd name="T78" fmla="*/ 0 w 49"/>
                  <a:gd name="T79" fmla="*/ 23 h 45"/>
                  <a:gd name="T80" fmla="*/ 0 w 49"/>
                  <a:gd name="T81" fmla="*/ 19 h 45"/>
                  <a:gd name="T82" fmla="*/ 1 w 49"/>
                  <a:gd name="T83" fmla="*/ 16 h 45"/>
                  <a:gd name="T84" fmla="*/ 4 w 49"/>
                  <a:gd name="T85" fmla="*/ 13 h 45"/>
                  <a:gd name="T86" fmla="*/ 6 w 49"/>
                  <a:gd name="T87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5">
                    <a:moveTo>
                      <a:pt x="8" y="12"/>
                    </a:move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5" y="4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31" y="1"/>
                    </a:lnTo>
                    <a:lnTo>
                      <a:pt x="34" y="1"/>
                    </a:lnTo>
                    <a:lnTo>
                      <a:pt x="36" y="2"/>
                    </a:lnTo>
                    <a:lnTo>
                      <a:pt x="38" y="3"/>
                    </a:lnTo>
                    <a:lnTo>
                      <a:pt x="39" y="4"/>
                    </a:lnTo>
                    <a:lnTo>
                      <a:pt x="41" y="5"/>
                    </a:lnTo>
                    <a:lnTo>
                      <a:pt x="43" y="7"/>
                    </a:lnTo>
                    <a:lnTo>
                      <a:pt x="44" y="8"/>
                    </a:lnTo>
                    <a:lnTo>
                      <a:pt x="46" y="10"/>
                    </a:lnTo>
                    <a:lnTo>
                      <a:pt x="47" y="12"/>
                    </a:lnTo>
                    <a:lnTo>
                      <a:pt x="48" y="14"/>
                    </a:lnTo>
                    <a:lnTo>
                      <a:pt x="48" y="16"/>
                    </a:lnTo>
                    <a:lnTo>
                      <a:pt x="49" y="18"/>
                    </a:lnTo>
                    <a:lnTo>
                      <a:pt x="49" y="20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7"/>
                    </a:lnTo>
                    <a:lnTo>
                      <a:pt x="49" y="29"/>
                    </a:lnTo>
                    <a:lnTo>
                      <a:pt x="48" y="31"/>
                    </a:lnTo>
                    <a:lnTo>
                      <a:pt x="47" y="33"/>
                    </a:lnTo>
                    <a:lnTo>
                      <a:pt x="46" y="35"/>
                    </a:lnTo>
                    <a:lnTo>
                      <a:pt x="45" y="36"/>
                    </a:lnTo>
                    <a:lnTo>
                      <a:pt x="43" y="38"/>
                    </a:lnTo>
                    <a:lnTo>
                      <a:pt x="42" y="39"/>
                    </a:lnTo>
                    <a:lnTo>
                      <a:pt x="40" y="41"/>
                    </a:lnTo>
                    <a:lnTo>
                      <a:pt x="38" y="42"/>
                    </a:lnTo>
                    <a:lnTo>
                      <a:pt x="36" y="43"/>
                    </a:lnTo>
                    <a:lnTo>
                      <a:pt x="34" y="43"/>
                    </a:lnTo>
                    <a:lnTo>
                      <a:pt x="32" y="44"/>
                    </a:lnTo>
                    <a:lnTo>
                      <a:pt x="30" y="44"/>
                    </a:lnTo>
                    <a:lnTo>
                      <a:pt x="28" y="45"/>
                    </a:lnTo>
                    <a:lnTo>
                      <a:pt x="26" y="44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1" y="44"/>
                    </a:lnTo>
                    <a:lnTo>
                      <a:pt x="19" y="43"/>
                    </a:lnTo>
                    <a:lnTo>
                      <a:pt x="18" y="43"/>
                    </a:lnTo>
                    <a:lnTo>
                      <a:pt x="17" y="42"/>
                    </a:lnTo>
                    <a:lnTo>
                      <a:pt x="15" y="41"/>
                    </a:lnTo>
                    <a:lnTo>
                      <a:pt x="14" y="40"/>
                    </a:lnTo>
                    <a:lnTo>
                      <a:pt x="13" y="39"/>
                    </a:lnTo>
                    <a:lnTo>
                      <a:pt x="12" y="38"/>
                    </a:lnTo>
                    <a:lnTo>
                      <a:pt x="11" y="37"/>
                    </a:lnTo>
                    <a:lnTo>
                      <a:pt x="10" y="36"/>
                    </a:lnTo>
                    <a:lnTo>
                      <a:pt x="9" y="35"/>
                    </a:lnTo>
                    <a:lnTo>
                      <a:pt x="8" y="33"/>
                    </a:lnTo>
                    <a:lnTo>
                      <a:pt x="7" y="32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5" y="30"/>
                    </a:lnTo>
                    <a:lnTo>
                      <a:pt x="4" y="30"/>
                    </a:lnTo>
                    <a:lnTo>
                      <a:pt x="2" y="29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2" y="14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67"/>
              <p:cNvSpPr>
                <a:spLocks/>
              </p:cNvSpPr>
              <p:nvPr/>
            </p:nvSpPr>
            <p:spPr bwMode="auto">
              <a:xfrm>
                <a:off x="955" y="2674"/>
                <a:ext cx="44" cy="37"/>
              </a:xfrm>
              <a:custGeom>
                <a:avLst/>
                <a:gdLst>
                  <a:gd name="T0" fmla="*/ 6 w 44"/>
                  <a:gd name="T1" fmla="*/ 12 h 37"/>
                  <a:gd name="T2" fmla="*/ 7 w 44"/>
                  <a:gd name="T3" fmla="*/ 13 h 37"/>
                  <a:gd name="T4" fmla="*/ 8 w 44"/>
                  <a:gd name="T5" fmla="*/ 12 h 37"/>
                  <a:gd name="T6" fmla="*/ 9 w 44"/>
                  <a:gd name="T7" fmla="*/ 9 h 37"/>
                  <a:gd name="T8" fmla="*/ 11 w 44"/>
                  <a:gd name="T9" fmla="*/ 7 h 37"/>
                  <a:gd name="T10" fmla="*/ 13 w 44"/>
                  <a:gd name="T11" fmla="*/ 4 h 37"/>
                  <a:gd name="T12" fmla="*/ 16 w 44"/>
                  <a:gd name="T13" fmla="*/ 2 h 37"/>
                  <a:gd name="T14" fmla="*/ 19 w 44"/>
                  <a:gd name="T15" fmla="*/ 1 h 37"/>
                  <a:gd name="T16" fmla="*/ 22 w 44"/>
                  <a:gd name="T17" fmla="*/ 0 h 37"/>
                  <a:gd name="T18" fmla="*/ 25 w 44"/>
                  <a:gd name="T19" fmla="*/ 0 h 37"/>
                  <a:gd name="T20" fmla="*/ 31 w 44"/>
                  <a:gd name="T21" fmla="*/ 1 h 37"/>
                  <a:gd name="T22" fmla="*/ 37 w 44"/>
                  <a:gd name="T23" fmla="*/ 4 h 37"/>
                  <a:gd name="T24" fmla="*/ 42 w 44"/>
                  <a:gd name="T25" fmla="*/ 9 h 37"/>
                  <a:gd name="T26" fmla="*/ 44 w 44"/>
                  <a:gd name="T27" fmla="*/ 16 h 37"/>
                  <a:gd name="T28" fmla="*/ 44 w 44"/>
                  <a:gd name="T29" fmla="*/ 22 h 37"/>
                  <a:gd name="T30" fmla="*/ 43 w 44"/>
                  <a:gd name="T31" fmla="*/ 26 h 37"/>
                  <a:gd name="T32" fmla="*/ 41 w 44"/>
                  <a:gd name="T33" fmla="*/ 29 h 37"/>
                  <a:gd name="T34" fmla="*/ 39 w 44"/>
                  <a:gd name="T35" fmla="*/ 32 h 37"/>
                  <a:gd name="T36" fmla="*/ 36 w 44"/>
                  <a:gd name="T37" fmla="*/ 34 h 37"/>
                  <a:gd name="T38" fmla="*/ 33 w 44"/>
                  <a:gd name="T39" fmla="*/ 36 h 37"/>
                  <a:gd name="T40" fmla="*/ 30 w 44"/>
                  <a:gd name="T41" fmla="*/ 37 h 37"/>
                  <a:gd name="T42" fmla="*/ 26 w 44"/>
                  <a:gd name="T43" fmla="*/ 37 h 37"/>
                  <a:gd name="T44" fmla="*/ 21 w 44"/>
                  <a:gd name="T45" fmla="*/ 37 h 37"/>
                  <a:gd name="T46" fmla="*/ 15 w 44"/>
                  <a:gd name="T47" fmla="*/ 34 h 37"/>
                  <a:gd name="T48" fmla="*/ 11 w 44"/>
                  <a:gd name="T49" fmla="*/ 30 h 37"/>
                  <a:gd name="T50" fmla="*/ 8 w 44"/>
                  <a:gd name="T51" fmla="*/ 25 h 37"/>
                  <a:gd name="T52" fmla="*/ 6 w 44"/>
                  <a:gd name="T53" fmla="*/ 22 h 37"/>
                  <a:gd name="T54" fmla="*/ 5 w 44"/>
                  <a:gd name="T55" fmla="*/ 23 h 37"/>
                  <a:gd name="T56" fmla="*/ 3 w 44"/>
                  <a:gd name="T57" fmla="*/ 23 h 37"/>
                  <a:gd name="T58" fmla="*/ 2 w 44"/>
                  <a:gd name="T59" fmla="*/ 22 h 37"/>
                  <a:gd name="T60" fmla="*/ 1 w 44"/>
                  <a:gd name="T61" fmla="*/ 20 h 37"/>
                  <a:gd name="T62" fmla="*/ 0 w 44"/>
                  <a:gd name="T63" fmla="*/ 18 h 37"/>
                  <a:gd name="T64" fmla="*/ 1 w 44"/>
                  <a:gd name="T65" fmla="*/ 16 h 37"/>
                  <a:gd name="T66" fmla="*/ 1 w 44"/>
                  <a:gd name="T67" fmla="*/ 14 h 37"/>
                  <a:gd name="T68" fmla="*/ 3 w 44"/>
                  <a:gd name="T69" fmla="*/ 13 h 37"/>
                  <a:gd name="T70" fmla="*/ 4 w 44"/>
                  <a:gd name="T71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4" h="37">
                    <a:moveTo>
                      <a:pt x="5" y="12"/>
                    </a:moveTo>
                    <a:lnTo>
                      <a:pt x="6" y="12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5" y="3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31" y="1"/>
                    </a:lnTo>
                    <a:lnTo>
                      <a:pt x="34" y="2"/>
                    </a:lnTo>
                    <a:lnTo>
                      <a:pt x="37" y="4"/>
                    </a:lnTo>
                    <a:lnTo>
                      <a:pt x="40" y="6"/>
                    </a:lnTo>
                    <a:lnTo>
                      <a:pt x="42" y="9"/>
                    </a:lnTo>
                    <a:lnTo>
                      <a:pt x="43" y="13"/>
                    </a:lnTo>
                    <a:lnTo>
                      <a:pt x="44" y="16"/>
                    </a:lnTo>
                    <a:lnTo>
                      <a:pt x="44" y="20"/>
                    </a:lnTo>
                    <a:lnTo>
                      <a:pt x="44" y="22"/>
                    </a:lnTo>
                    <a:lnTo>
                      <a:pt x="43" y="24"/>
                    </a:lnTo>
                    <a:lnTo>
                      <a:pt x="43" y="26"/>
                    </a:lnTo>
                    <a:lnTo>
                      <a:pt x="42" y="27"/>
                    </a:lnTo>
                    <a:lnTo>
                      <a:pt x="41" y="29"/>
                    </a:lnTo>
                    <a:lnTo>
                      <a:pt x="40" y="30"/>
                    </a:lnTo>
                    <a:lnTo>
                      <a:pt x="39" y="32"/>
                    </a:lnTo>
                    <a:lnTo>
                      <a:pt x="37" y="33"/>
                    </a:lnTo>
                    <a:lnTo>
                      <a:pt x="36" y="34"/>
                    </a:lnTo>
                    <a:lnTo>
                      <a:pt x="35" y="35"/>
                    </a:lnTo>
                    <a:lnTo>
                      <a:pt x="33" y="36"/>
                    </a:lnTo>
                    <a:lnTo>
                      <a:pt x="31" y="36"/>
                    </a:lnTo>
                    <a:lnTo>
                      <a:pt x="30" y="37"/>
                    </a:lnTo>
                    <a:lnTo>
                      <a:pt x="28" y="37"/>
                    </a:lnTo>
                    <a:lnTo>
                      <a:pt x="26" y="37"/>
                    </a:lnTo>
                    <a:lnTo>
                      <a:pt x="24" y="37"/>
                    </a:lnTo>
                    <a:lnTo>
                      <a:pt x="21" y="37"/>
                    </a:lnTo>
                    <a:lnTo>
                      <a:pt x="18" y="35"/>
                    </a:lnTo>
                    <a:lnTo>
                      <a:pt x="15" y="34"/>
                    </a:lnTo>
                    <a:lnTo>
                      <a:pt x="13" y="32"/>
                    </a:lnTo>
                    <a:lnTo>
                      <a:pt x="11" y="30"/>
                    </a:lnTo>
                    <a:lnTo>
                      <a:pt x="9" y="28"/>
                    </a:lnTo>
                    <a:lnTo>
                      <a:pt x="8" y="25"/>
                    </a:lnTo>
                    <a:lnTo>
                      <a:pt x="7" y="22"/>
                    </a:lnTo>
                    <a:lnTo>
                      <a:pt x="6" y="22"/>
                    </a:lnTo>
                    <a:lnTo>
                      <a:pt x="6" y="23"/>
                    </a:lnTo>
                    <a:lnTo>
                      <a:pt x="5" y="23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2" y="22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68"/>
              <p:cNvSpPr>
                <a:spLocks/>
              </p:cNvSpPr>
              <p:nvPr/>
            </p:nvSpPr>
            <p:spPr bwMode="auto">
              <a:xfrm>
                <a:off x="971" y="2699"/>
                <a:ext cx="17" cy="7"/>
              </a:xfrm>
              <a:custGeom>
                <a:avLst/>
                <a:gdLst>
                  <a:gd name="T0" fmla="*/ 17 w 17"/>
                  <a:gd name="T1" fmla="*/ 2 h 7"/>
                  <a:gd name="T2" fmla="*/ 17 w 17"/>
                  <a:gd name="T3" fmla="*/ 2 h 7"/>
                  <a:gd name="T4" fmla="*/ 17 w 17"/>
                  <a:gd name="T5" fmla="*/ 3 h 7"/>
                  <a:gd name="T6" fmla="*/ 17 w 17"/>
                  <a:gd name="T7" fmla="*/ 3 h 7"/>
                  <a:gd name="T8" fmla="*/ 16 w 17"/>
                  <a:gd name="T9" fmla="*/ 4 h 7"/>
                  <a:gd name="T10" fmla="*/ 16 w 17"/>
                  <a:gd name="T11" fmla="*/ 5 h 7"/>
                  <a:gd name="T12" fmla="*/ 15 w 17"/>
                  <a:gd name="T13" fmla="*/ 5 h 7"/>
                  <a:gd name="T14" fmla="*/ 15 w 17"/>
                  <a:gd name="T15" fmla="*/ 6 h 7"/>
                  <a:gd name="T16" fmla="*/ 14 w 17"/>
                  <a:gd name="T17" fmla="*/ 6 h 7"/>
                  <a:gd name="T18" fmla="*/ 13 w 17"/>
                  <a:gd name="T19" fmla="*/ 7 h 7"/>
                  <a:gd name="T20" fmla="*/ 11 w 17"/>
                  <a:gd name="T21" fmla="*/ 7 h 7"/>
                  <a:gd name="T22" fmla="*/ 10 w 17"/>
                  <a:gd name="T23" fmla="*/ 7 h 7"/>
                  <a:gd name="T24" fmla="*/ 9 w 17"/>
                  <a:gd name="T25" fmla="*/ 7 h 7"/>
                  <a:gd name="T26" fmla="*/ 8 w 17"/>
                  <a:gd name="T27" fmla="*/ 7 h 7"/>
                  <a:gd name="T28" fmla="*/ 7 w 17"/>
                  <a:gd name="T29" fmla="*/ 7 h 7"/>
                  <a:gd name="T30" fmla="*/ 7 w 17"/>
                  <a:gd name="T31" fmla="*/ 7 h 7"/>
                  <a:gd name="T32" fmla="*/ 7 w 17"/>
                  <a:gd name="T33" fmla="*/ 7 h 7"/>
                  <a:gd name="T34" fmla="*/ 0 w 17"/>
                  <a:gd name="T35" fmla="*/ 0 h 7"/>
                  <a:gd name="T36" fmla="*/ 17 w 17"/>
                  <a:gd name="T3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lnTo>
                      <a:pt x="17" y="2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6" y="4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0" y="0"/>
                    </a:ln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69"/>
              <p:cNvSpPr>
                <a:spLocks/>
              </p:cNvSpPr>
              <p:nvPr/>
            </p:nvSpPr>
            <p:spPr bwMode="auto">
              <a:xfrm>
                <a:off x="975" y="2701"/>
                <a:ext cx="11" cy="3"/>
              </a:xfrm>
              <a:custGeom>
                <a:avLst/>
                <a:gdLst>
                  <a:gd name="T0" fmla="*/ 11 w 11"/>
                  <a:gd name="T1" fmla="*/ 1 h 3"/>
                  <a:gd name="T2" fmla="*/ 10 w 11"/>
                  <a:gd name="T3" fmla="*/ 3 h 3"/>
                  <a:gd name="T4" fmla="*/ 3 w 11"/>
                  <a:gd name="T5" fmla="*/ 2 h 3"/>
                  <a:gd name="T6" fmla="*/ 0 w 11"/>
                  <a:gd name="T7" fmla="*/ 0 h 3"/>
                  <a:gd name="T8" fmla="*/ 11 w 1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">
                    <a:moveTo>
                      <a:pt x="11" y="1"/>
                    </a:moveTo>
                    <a:lnTo>
                      <a:pt x="10" y="3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70"/>
              <p:cNvSpPr>
                <a:spLocks/>
              </p:cNvSpPr>
              <p:nvPr/>
            </p:nvSpPr>
            <p:spPr bwMode="auto">
              <a:xfrm>
                <a:off x="961" y="2665"/>
                <a:ext cx="40" cy="12"/>
              </a:xfrm>
              <a:custGeom>
                <a:avLst/>
                <a:gdLst>
                  <a:gd name="T0" fmla="*/ 4 w 40"/>
                  <a:gd name="T1" fmla="*/ 3 h 12"/>
                  <a:gd name="T2" fmla="*/ 6 w 40"/>
                  <a:gd name="T3" fmla="*/ 2 h 12"/>
                  <a:gd name="T4" fmla="*/ 7 w 40"/>
                  <a:gd name="T5" fmla="*/ 2 h 12"/>
                  <a:gd name="T6" fmla="*/ 8 w 40"/>
                  <a:gd name="T7" fmla="*/ 2 h 12"/>
                  <a:gd name="T8" fmla="*/ 9 w 40"/>
                  <a:gd name="T9" fmla="*/ 2 h 12"/>
                  <a:gd name="T10" fmla="*/ 10 w 40"/>
                  <a:gd name="T11" fmla="*/ 1 h 12"/>
                  <a:gd name="T12" fmla="*/ 11 w 40"/>
                  <a:gd name="T13" fmla="*/ 0 h 12"/>
                  <a:gd name="T14" fmla="*/ 13 w 40"/>
                  <a:gd name="T15" fmla="*/ 0 h 12"/>
                  <a:gd name="T16" fmla="*/ 15 w 40"/>
                  <a:gd name="T17" fmla="*/ 0 h 12"/>
                  <a:gd name="T18" fmla="*/ 16 w 40"/>
                  <a:gd name="T19" fmla="*/ 0 h 12"/>
                  <a:gd name="T20" fmla="*/ 17 w 40"/>
                  <a:gd name="T21" fmla="*/ 0 h 12"/>
                  <a:gd name="T22" fmla="*/ 18 w 40"/>
                  <a:gd name="T23" fmla="*/ 0 h 12"/>
                  <a:gd name="T24" fmla="*/ 19 w 40"/>
                  <a:gd name="T25" fmla="*/ 0 h 12"/>
                  <a:gd name="T26" fmla="*/ 21 w 40"/>
                  <a:gd name="T27" fmla="*/ 0 h 12"/>
                  <a:gd name="T28" fmla="*/ 23 w 40"/>
                  <a:gd name="T29" fmla="*/ 0 h 12"/>
                  <a:gd name="T30" fmla="*/ 25 w 40"/>
                  <a:gd name="T31" fmla="*/ 0 h 12"/>
                  <a:gd name="T32" fmla="*/ 27 w 40"/>
                  <a:gd name="T33" fmla="*/ 1 h 12"/>
                  <a:gd name="T34" fmla="*/ 28 w 40"/>
                  <a:gd name="T35" fmla="*/ 2 h 12"/>
                  <a:gd name="T36" fmla="*/ 29 w 40"/>
                  <a:gd name="T37" fmla="*/ 3 h 12"/>
                  <a:gd name="T38" fmla="*/ 31 w 40"/>
                  <a:gd name="T39" fmla="*/ 3 h 12"/>
                  <a:gd name="T40" fmla="*/ 33 w 40"/>
                  <a:gd name="T41" fmla="*/ 3 h 12"/>
                  <a:gd name="T42" fmla="*/ 36 w 40"/>
                  <a:gd name="T43" fmla="*/ 4 h 12"/>
                  <a:gd name="T44" fmla="*/ 39 w 40"/>
                  <a:gd name="T45" fmla="*/ 6 h 12"/>
                  <a:gd name="T46" fmla="*/ 40 w 40"/>
                  <a:gd name="T47" fmla="*/ 7 h 12"/>
                  <a:gd name="T48" fmla="*/ 39 w 40"/>
                  <a:gd name="T49" fmla="*/ 9 h 12"/>
                  <a:gd name="T50" fmla="*/ 38 w 40"/>
                  <a:gd name="T51" fmla="*/ 11 h 12"/>
                  <a:gd name="T52" fmla="*/ 36 w 40"/>
                  <a:gd name="T53" fmla="*/ 12 h 12"/>
                  <a:gd name="T54" fmla="*/ 33 w 40"/>
                  <a:gd name="T55" fmla="*/ 12 h 12"/>
                  <a:gd name="T56" fmla="*/ 30 w 40"/>
                  <a:gd name="T57" fmla="*/ 12 h 12"/>
                  <a:gd name="T58" fmla="*/ 29 w 40"/>
                  <a:gd name="T59" fmla="*/ 12 h 12"/>
                  <a:gd name="T60" fmla="*/ 27 w 40"/>
                  <a:gd name="T61" fmla="*/ 12 h 12"/>
                  <a:gd name="T62" fmla="*/ 26 w 40"/>
                  <a:gd name="T63" fmla="*/ 11 h 12"/>
                  <a:gd name="T64" fmla="*/ 25 w 40"/>
                  <a:gd name="T65" fmla="*/ 11 h 12"/>
                  <a:gd name="T66" fmla="*/ 24 w 40"/>
                  <a:gd name="T67" fmla="*/ 11 h 12"/>
                  <a:gd name="T68" fmla="*/ 23 w 40"/>
                  <a:gd name="T69" fmla="*/ 11 h 12"/>
                  <a:gd name="T70" fmla="*/ 21 w 40"/>
                  <a:gd name="T71" fmla="*/ 11 h 12"/>
                  <a:gd name="T72" fmla="*/ 20 w 40"/>
                  <a:gd name="T73" fmla="*/ 11 h 12"/>
                  <a:gd name="T74" fmla="*/ 18 w 40"/>
                  <a:gd name="T75" fmla="*/ 11 h 12"/>
                  <a:gd name="T76" fmla="*/ 17 w 40"/>
                  <a:gd name="T77" fmla="*/ 10 h 12"/>
                  <a:gd name="T78" fmla="*/ 15 w 40"/>
                  <a:gd name="T79" fmla="*/ 10 h 12"/>
                  <a:gd name="T80" fmla="*/ 15 w 40"/>
                  <a:gd name="T81" fmla="*/ 9 h 12"/>
                  <a:gd name="T82" fmla="*/ 14 w 40"/>
                  <a:gd name="T83" fmla="*/ 9 h 12"/>
                  <a:gd name="T84" fmla="*/ 13 w 40"/>
                  <a:gd name="T85" fmla="*/ 9 h 12"/>
                  <a:gd name="T86" fmla="*/ 11 w 40"/>
                  <a:gd name="T87" fmla="*/ 9 h 12"/>
                  <a:gd name="T88" fmla="*/ 10 w 40"/>
                  <a:gd name="T89" fmla="*/ 9 h 12"/>
                  <a:gd name="T90" fmla="*/ 8 w 40"/>
                  <a:gd name="T91" fmla="*/ 10 h 12"/>
                  <a:gd name="T92" fmla="*/ 6 w 40"/>
                  <a:gd name="T93" fmla="*/ 11 h 12"/>
                  <a:gd name="T94" fmla="*/ 4 w 40"/>
                  <a:gd name="T95" fmla="*/ 11 h 12"/>
                  <a:gd name="T96" fmla="*/ 2 w 40"/>
                  <a:gd name="T97" fmla="*/ 11 h 12"/>
                  <a:gd name="T98" fmla="*/ 0 w 40"/>
                  <a:gd name="T99" fmla="*/ 10 h 12"/>
                  <a:gd name="T100" fmla="*/ 0 w 40"/>
                  <a:gd name="T101" fmla="*/ 8 h 12"/>
                  <a:gd name="T102" fmla="*/ 0 w 40"/>
                  <a:gd name="T103" fmla="*/ 7 h 12"/>
                  <a:gd name="T104" fmla="*/ 1 w 40"/>
                  <a:gd name="T105" fmla="*/ 5 h 12"/>
                  <a:gd name="T106" fmla="*/ 3 w 40"/>
                  <a:gd name="T10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0" h="12">
                    <a:moveTo>
                      <a:pt x="4" y="3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3" y="3"/>
                    </a:lnTo>
                    <a:lnTo>
                      <a:pt x="35" y="3"/>
                    </a:lnTo>
                    <a:lnTo>
                      <a:pt x="36" y="4"/>
                    </a:lnTo>
                    <a:lnTo>
                      <a:pt x="38" y="5"/>
                    </a:lnTo>
                    <a:lnTo>
                      <a:pt x="39" y="6"/>
                    </a:lnTo>
                    <a:lnTo>
                      <a:pt x="39" y="6"/>
                    </a:lnTo>
                    <a:lnTo>
                      <a:pt x="40" y="7"/>
                    </a:lnTo>
                    <a:lnTo>
                      <a:pt x="40" y="8"/>
                    </a:lnTo>
                    <a:lnTo>
                      <a:pt x="39" y="9"/>
                    </a:lnTo>
                    <a:lnTo>
                      <a:pt x="39" y="10"/>
                    </a:lnTo>
                    <a:lnTo>
                      <a:pt x="38" y="11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4" y="12"/>
                    </a:lnTo>
                    <a:lnTo>
                      <a:pt x="33" y="12"/>
                    </a:lnTo>
                    <a:lnTo>
                      <a:pt x="31" y="12"/>
                    </a:lnTo>
                    <a:lnTo>
                      <a:pt x="30" y="12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7" y="12"/>
                    </a:lnTo>
                    <a:lnTo>
                      <a:pt x="27" y="11"/>
                    </a:lnTo>
                    <a:lnTo>
                      <a:pt x="26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4" y="11"/>
                    </a:lnTo>
                    <a:lnTo>
                      <a:pt x="24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2" y="11"/>
                    </a:lnTo>
                    <a:lnTo>
                      <a:pt x="21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7" y="11"/>
                    </a:lnTo>
                    <a:lnTo>
                      <a:pt x="17" y="10"/>
                    </a:lnTo>
                    <a:lnTo>
                      <a:pt x="16" y="10"/>
                    </a:lnTo>
                    <a:lnTo>
                      <a:pt x="15" y="10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2" y="9"/>
                    </a:lnTo>
                    <a:lnTo>
                      <a:pt x="11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9" y="10"/>
                    </a:lnTo>
                    <a:lnTo>
                      <a:pt x="8" y="10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71"/>
              <p:cNvSpPr>
                <a:spLocks/>
              </p:cNvSpPr>
              <p:nvPr/>
            </p:nvSpPr>
            <p:spPr bwMode="auto">
              <a:xfrm>
                <a:off x="997" y="2758"/>
                <a:ext cx="53" cy="16"/>
              </a:xfrm>
              <a:custGeom>
                <a:avLst/>
                <a:gdLst>
                  <a:gd name="T0" fmla="*/ 24 w 53"/>
                  <a:gd name="T1" fmla="*/ 0 h 16"/>
                  <a:gd name="T2" fmla="*/ 53 w 53"/>
                  <a:gd name="T3" fmla="*/ 10 h 16"/>
                  <a:gd name="T4" fmla="*/ 17 w 53"/>
                  <a:gd name="T5" fmla="*/ 16 h 16"/>
                  <a:gd name="T6" fmla="*/ 0 w 53"/>
                  <a:gd name="T7" fmla="*/ 3 h 16"/>
                  <a:gd name="T8" fmla="*/ 24 w 53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16">
                    <a:moveTo>
                      <a:pt x="24" y="0"/>
                    </a:moveTo>
                    <a:lnTo>
                      <a:pt x="53" y="10"/>
                    </a:lnTo>
                    <a:lnTo>
                      <a:pt x="17" y="16"/>
                    </a:lnTo>
                    <a:lnTo>
                      <a:pt x="0" y="3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72"/>
              <p:cNvSpPr>
                <a:spLocks/>
              </p:cNvSpPr>
              <p:nvPr/>
            </p:nvSpPr>
            <p:spPr bwMode="auto">
              <a:xfrm>
                <a:off x="1002" y="2760"/>
                <a:ext cx="41" cy="12"/>
              </a:xfrm>
              <a:custGeom>
                <a:avLst/>
                <a:gdLst>
                  <a:gd name="T0" fmla="*/ 19 w 41"/>
                  <a:gd name="T1" fmla="*/ 0 h 12"/>
                  <a:gd name="T2" fmla="*/ 41 w 41"/>
                  <a:gd name="T3" fmla="*/ 8 h 12"/>
                  <a:gd name="T4" fmla="*/ 12 w 41"/>
                  <a:gd name="T5" fmla="*/ 12 h 12"/>
                  <a:gd name="T6" fmla="*/ 0 w 41"/>
                  <a:gd name="T7" fmla="*/ 3 h 12"/>
                  <a:gd name="T8" fmla="*/ 19 w 4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2">
                    <a:moveTo>
                      <a:pt x="19" y="0"/>
                    </a:moveTo>
                    <a:lnTo>
                      <a:pt x="41" y="8"/>
                    </a:lnTo>
                    <a:lnTo>
                      <a:pt x="12" y="12"/>
                    </a:lnTo>
                    <a:lnTo>
                      <a:pt x="0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73"/>
              <p:cNvSpPr>
                <a:spLocks/>
              </p:cNvSpPr>
              <p:nvPr/>
            </p:nvSpPr>
            <p:spPr bwMode="auto">
              <a:xfrm>
                <a:off x="939" y="2715"/>
                <a:ext cx="86" cy="52"/>
              </a:xfrm>
              <a:custGeom>
                <a:avLst/>
                <a:gdLst>
                  <a:gd name="T0" fmla="*/ 7 w 86"/>
                  <a:gd name="T1" fmla="*/ 8 h 52"/>
                  <a:gd name="T2" fmla="*/ 9 w 86"/>
                  <a:gd name="T3" fmla="*/ 6 h 52"/>
                  <a:gd name="T4" fmla="*/ 12 w 86"/>
                  <a:gd name="T5" fmla="*/ 4 h 52"/>
                  <a:gd name="T6" fmla="*/ 15 w 86"/>
                  <a:gd name="T7" fmla="*/ 2 h 52"/>
                  <a:gd name="T8" fmla="*/ 16 w 86"/>
                  <a:gd name="T9" fmla="*/ 2 h 52"/>
                  <a:gd name="T10" fmla="*/ 18 w 86"/>
                  <a:gd name="T11" fmla="*/ 1 h 52"/>
                  <a:gd name="T12" fmla="*/ 21 w 86"/>
                  <a:gd name="T13" fmla="*/ 1 h 52"/>
                  <a:gd name="T14" fmla="*/ 23 w 86"/>
                  <a:gd name="T15" fmla="*/ 0 h 52"/>
                  <a:gd name="T16" fmla="*/ 23 w 86"/>
                  <a:gd name="T17" fmla="*/ 0 h 52"/>
                  <a:gd name="T18" fmla="*/ 25 w 86"/>
                  <a:gd name="T19" fmla="*/ 0 h 52"/>
                  <a:gd name="T20" fmla="*/ 29 w 86"/>
                  <a:gd name="T21" fmla="*/ 0 h 52"/>
                  <a:gd name="T22" fmla="*/ 33 w 86"/>
                  <a:gd name="T23" fmla="*/ 0 h 52"/>
                  <a:gd name="T24" fmla="*/ 37 w 86"/>
                  <a:gd name="T25" fmla="*/ 0 h 52"/>
                  <a:gd name="T26" fmla="*/ 42 w 86"/>
                  <a:gd name="T27" fmla="*/ 0 h 52"/>
                  <a:gd name="T28" fmla="*/ 45 w 86"/>
                  <a:gd name="T29" fmla="*/ 0 h 52"/>
                  <a:gd name="T30" fmla="*/ 47 w 86"/>
                  <a:gd name="T31" fmla="*/ 0 h 52"/>
                  <a:gd name="T32" fmla="*/ 48 w 86"/>
                  <a:gd name="T33" fmla="*/ 0 h 52"/>
                  <a:gd name="T34" fmla="*/ 50 w 86"/>
                  <a:gd name="T35" fmla="*/ 1 h 52"/>
                  <a:gd name="T36" fmla="*/ 53 w 86"/>
                  <a:gd name="T37" fmla="*/ 1 h 52"/>
                  <a:gd name="T38" fmla="*/ 56 w 86"/>
                  <a:gd name="T39" fmla="*/ 2 h 52"/>
                  <a:gd name="T40" fmla="*/ 58 w 86"/>
                  <a:gd name="T41" fmla="*/ 3 h 52"/>
                  <a:gd name="T42" fmla="*/ 60 w 86"/>
                  <a:gd name="T43" fmla="*/ 5 h 52"/>
                  <a:gd name="T44" fmla="*/ 62 w 86"/>
                  <a:gd name="T45" fmla="*/ 6 h 52"/>
                  <a:gd name="T46" fmla="*/ 63 w 86"/>
                  <a:gd name="T47" fmla="*/ 7 h 52"/>
                  <a:gd name="T48" fmla="*/ 64 w 86"/>
                  <a:gd name="T49" fmla="*/ 9 h 52"/>
                  <a:gd name="T50" fmla="*/ 68 w 86"/>
                  <a:gd name="T51" fmla="*/ 16 h 52"/>
                  <a:gd name="T52" fmla="*/ 73 w 86"/>
                  <a:gd name="T53" fmla="*/ 24 h 52"/>
                  <a:gd name="T54" fmla="*/ 76 w 86"/>
                  <a:gd name="T55" fmla="*/ 33 h 52"/>
                  <a:gd name="T56" fmla="*/ 86 w 86"/>
                  <a:gd name="T57" fmla="*/ 46 h 52"/>
                  <a:gd name="T58" fmla="*/ 75 w 86"/>
                  <a:gd name="T59" fmla="*/ 47 h 52"/>
                  <a:gd name="T60" fmla="*/ 75 w 86"/>
                  <a:gd name="T61" fmla="*/ 49 h 52"/>
                  <a:gd name="T62" fmla="*/ 73 w 86"/>
                  <a:gd name="T63" fmla="*/ 52 h 52"/>
                  <a:gd name="T64" fmla="*/ 72 w 86"/>
                  <a:gd name="T65" fmla="*/ 51 h 52"/>
                  <a:gd name="T66" fmla="*/ 71 w 86"/>
                  <a:gd name="T67" fmla="*/ 51 h 52"/>
                  <a:gd name="T68" fmla="*/ 70 w 86"/>
                  <a:gd name="T69" fmla="*/ 47 h 52"/>
                  <a:gd name="T70" fmla="*/ 69 w 86"/>
                  <a:gd name="T71" fmla="*/ 40 h 52"/>
                  <a:gd name="T72" fmla="*/ 67 w 86"/>
                  <a:gd name="T73" fmla="*/ 39 h 52"/>
                  <a:gd name="T74" fmla="*/ 65 w 86"/>
                  <a:gd name="T75" fmla="*/ 36 h 52"/>
                  <a:gd name="T76" fmla="*/ 62 w 86"/>
                  <a:gd name="T77" fmla="*/ 30 h 52"/>
                  <a:gd name="T78" fmla="*/ 57 w 86"/>
                  <a:gd name="T79" fmla="*/ 24 h 52"/>
                  <a:gd name="T80" fmla="*/ 56 w 86"/>
                  <a:gd name="T81" fmla="*/ 39 h 52"/>
                  <a:gd name="T82" fmla="*/ 14 w 86"/>
                  <a:gd name="T83" fmla="*/ 24 h 52"/>
                  <a:gd name="T84" fmla="*/ 13 w 86"/>
                  <a:gd name="T85" fmla="*/ 29 h 52"/>
                  <a:gd name="T86" fmla="*/ 13 w 86"/>
                  <a:gd name="T87" fmla="*/ 43 h 52"/>
                  <a:gd name="T88" fmla="*/ 1 w 86"/>
                  <a:gd name="T89" fmla="*/ 44 h 52"/>
                  <a:gd name="T90" fmla="*/ 0 w 86"/>
                  <a:gd name="T91" fmla="*/ 37 h 52"/>
                  <a:gd name="T92" fmla="*/ 1 w 86"/>
                  <a:gd name="T93" fmla="*/ 27 h 52"/>
                  <a:gd name="T94" fmla="*/ 3 w 86"/>
                  <a:gd name="T95" fmla="*/ 1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6" h="52">
                    <a:moveTo>
                      <a:pt x="6" y="10"/>
                    </a:moveTo>
                    <a:lnTo>
                      <a:pt x="7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12" y="4"/>
                    </a:lnTo>
                    <a:lnTo>
                      <a:pt x="13" y="3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7" y="3"/>
                    </a:lnTo>
                    <a:lnTo>
                      <a:pt x="58" y="3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6"/>
                    </a:lnTo>
                    <a:lnTo>
                      <a:pt x="62" y="7"/>
                    </a:lnTo>
                    <a:lnTo>
                      <a:pt x="63" y="7"/>
                    </a:lnTo>
                    <a:lnTo>
                      <a:pt x="63" y="7"/>
                    </a:lnTo>
                    <a:lnTo>
                      <a:pt x="64" y="9"/>
                    </a:lnTo>
                    <a:lnTo>
                      <a:pt x="66" y="12"/>
                    </a:lnTo>
                    <a:lnTo>
                      <a:pt x="68" y="16"/>
                    </a:lnTo>
                    <a:lnTo>
                      <a:pt x="70" y="20"/>
                    </a:lnTo>
                    <a:lnTo>
                      <a:pt x="73" y="24"/>
                    </a:lnTo>
                    <a:lnTo>
                      <a:pt x="75" y="28"/>
                    </a:lnTo>
                    <a:lnTo>
                      <a:pt x="76" y="33"/>
                    </a:lnTo>
                    <a:lnTo>
                      <a:pt x="78" y="36"/>
                    </a:lnTo>
                    <a:lnTo>
                      <a:pt x="86" y="46"/>
                    </a:lnTo>
                    <a:lnTo>
                      <a:pt x="79" y="51"/>
                    </a:lnTo>
                    <a:lnTo>
                      <a:pt x="75" y="47"/>
                    </a:lnTo>
                    <a:lnTo>
                      <a:pt x="75" y="48"/>
                    </a:lnTo>
                    <a:lnTo>
                      <a:pt x="75" y="49"/>
                    </a:lnTo>
                    <a:lnTo>
                      <a:pt x="74" y="51"/>
                    </a:lnTo>
                    <a:lnTo>
                      <a:pt x="73" y="52"/>
                    </a:lnTo>
                    <a:lnTo>
                      <a:pt x="72" y="52"/>
                    </a:lnTo>
                    <a:lnTo>
                      <a:pt x="72" y="51"/>
                    </a:lnTo>
                    <a:lnTo>
                      <a:pt x="71" y="51"/>
                    </a:lnTo>
                    <a:lnTo>
                      <a:pt x="71" y="51"/>
                    </a:lnTo>
                    <a:lnTo>
                      <a:pt x="71" y="50"/>
                    </a:lnTo>
                    <a:lnTo>
                      <a:pt x="70" y="47"/>
                    </a:lnTo>
                    <a:lnTo>
                      <a:pt x="70" y="44"/>
                    </a:lnTo>
                    <a:lnTo>
                      <a:pt x="69" y="40"/>
                    </a:lnTo>
                    <a:lnTo>
                      <a:pt x="67" y="40"/>
                    </a:lnTo>
                    <a:lnTo>
                      <a:pt x="67" y="39"/>
                    </a:lnTo>
                    <a:lnTo>
                      <a:pt x="67" y="38"/>
                    </a:lnTo>
                    <a:lnTo>
                      <a:pt x="65" y="36"/>
                    </a:lnTo>
                    <a:lnTo>
                      <a:pt x="64" y="33"/>
                    </a:lnTo>
                    <a:lnTo>
                      <a:pt x="62" y="30"/>
                    </a:lnTo>
                    <a:lnTo>
                      <a:pt x="60" y="27"/>
                    </a:lnTo>
                    <a:lnTo>
                      <a:pt x="57" y="24"/>
                    </a:lnTo>
                    <a:lnTo>
                      <a:pt x="54" y="22"/>
                    </a:lnTo>
                    <a:lnTo>
                      <a:pt x="56" y="39"/>
                    </a:lnTo>
                    <a:lnTo>
                      <a:pt x="15" y="43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3" y="29"/>
                    </a:lnTo>
                    <a:lnTo>
                      <a:pt x="12" y="35"/>
                    </a:lnTo>
                    <a:lnTo>
                      <a:pt x="13" y="43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1" y="41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1" y="27"/>
                    </a:lnTo>
                    <a:lnTo>
                      <a:pt x="2" y="21"/>
                    </a:lnTo>
                    <a:lnTo>
                      <a:pt x="3" y="15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74"/>
              <p:cNvSpPr>
                <a:spLocks/>
              </p:cNvSpPr>
              <p:nvPr/>
            </p:nvSpPr>
            <p:spPr bwMode="auto">
              <a:xfrm>
                <a:off x="1009" y="2753"/>
                <a:ext cx="13" cy="11"/>
              </a:xfrm>
              <a:custGeom>
                <a:avLst/>
                <a:gdLst>
                  <a:gd name="T0" fmla="*/ 0 w 13"/>
                  <a:gd name="T1" fmla="*/ 1 h 11"/>
                  <a:gd name="T2" fmla="*/ 1 w 13"/>
                  <a:gd name="T3" fmla="*/ 4 h 11"/>
                  <a:gd name="T4" fmla="*/ 1 w 13"/>
                  <a:gd name="T5" fmla="*/ 7 h 11"/>
                  <a:gd name="T6" fmla="*/ 2 w 13"/>
                  <a:gd name="T7" fmla="*/ 10 h 11"/>
                  <a:gd name="T8" fmla="*/ 3 w 13"/>
                  <a:gd name="T9" fmla="*/ 11 h 11"/>
                  <a:gd name="T10" fmla="*/ 3 w 13"/>
                  <a:gd name="T11" fmla="*/ 10 h 11"/>
                  <a:gd name="T12" fmla="*/ 4 w 13"/>
                  <a:gd name="T13" fmla="*/ 9 h 11"/>
                  <a:gd name="T14" fmla="*/ 4 w 13"/>
                  <a:gd name="T15" fmla="*/ 7 h 11"/>
                  <a:gd name="T16" fmla="*/ 4 w 13"/>
                  <a:gd name="T17" fmla="*/ 6 h 11"/>
                  <a:gd name="T18" fmla="*/ 9 w 13"/>
                  <a:gd name="T19" fmla="*/ 10 h 11"/>
                  <a:gd name="T20" fmla="*/ 13 w 13"/>
                  <a:gd name="T21" fmla="*/ 8 h 11"/>
                  <a:gd name="T22" fmla="*/ 7 w 13"/>
                  <a:gd name="T23" fmla="*/ 0 h 11"/>
                  <a:gd name="T24" fmla="*/ 0 w 13"/>
                  <a:gd name="T2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1">
                    <a:moveTo>
                      <a:pt x="0" y="1"/>
                    </a:moveTo>
                    <a:lnTo>
                      <a:pt x="1" y="4"/>
                    </a:lnTo>
                    <a:lnTo>
                      <a:pt x="1" y="7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9" y="10"/>
                    </a:lnTo>
                    <a:lnTo>
                      <a:pt x="13" y="8"/>
                    </a:lnTo>
                    <a:lnTo>
                      <a:pt x="7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75"/>
              <p:cNvSpPr>
                <a:spLocks/>
              </p:cNvSpPr>
              <p:nvPr/>
            </p:nvSpPr>
            <p:spPr bwMode="auto">
              <a:xfrm>
                <a:off x="942" y="2718"/>
                <a:ext cx="72" cy="40"/>
              </a:xfrm>
              <a:custGeom>
                <a:avLst/>
                <a:gdLst>
                  <a:gd name="T0" fmla="*/ 54 w 72"/>
                  <a:gd name="T1" fmla="*/ 2 h 40"/>
                  <a:gd name="T2" fmla="*/ 52 w 72"/>
                  <a:gd name="T3" fmla="*/ 1 h 40"/>
                  <a:gd name="T4" fmla="*/ 50 w 72"/>
                  <a:gd name="T5" fmla="*/ 1 h 40"/>
                  <a:gd name="T6" fmla="*/ 48 w 72"/>
                  <a:gd name="T7" fmla="*/ 0 h 40"/>
                  <a:gd name="T8" fmla="*/ 41 w 72"/>
                  <a:gd name="T9" fmla="*/ 0 h 40"/>
                  <a:gd name="T10" fmla="*/ 23 w 72"/>
                  <a:gd name="T11" fmla="*/ 0 h 40"/>
                  <a:gd name="T12" fmla="*/ 16 w 72"/>
                  <a:gd name="T13" fmla="*/ 0 h 40"/>
                  <a:gd name="T14" fmla="*/ 13 w 72"/>
                  <a:gd name="T15" fmla="*/ 1 h 40"/>
                  <a:gd name="T16" fmla="*/ 10 w 72"/>
                  <a:gd name="T17" fmla="*/ 3 h 40"/>
                  <a:gd name="T18" fmla="*/ 7 w 72"/>
                  <a:gd name="T19" fmla="*/ 5 h 40"/>
                  <a:gd name="T20" fmla="*/ 3 w 72"/>
                  <a:gd name="T21" fmla="*/ 12 h 40"/>
                  <a:gd name="T22" fmla="*/ 0 w 72"/>
                  <a:gd name="T23" fmla="*/ 23 h 40"/>
                  <a:gd name="T24" fmla="*/ 0 w 72"/>
                  <a:gd name="T25" fmla="*/ 33 h 40"/>
                  <a:gd name="T26" fmla="*/ 1 w 72"/>
                  <a:gd name="T27" fmla="*/ 39 h 40"/>
                  <a:gd name="T28" fmla="*/ 7 w 72"/>
                  <a:gd name="T29" fmla="*/ 39 h 40"/>
                  <a:gd name="T30" fmla="*/ 8 w 72"/>
                  <a:gd name="T31" fmla="*/ 26 h 40"/>
                  <a:gd name="T32" fmla="*/ 10 w 72"/>
                  <a:gd name="T33" fmla="*/ 19 h 40"/>
                  <a:gd name="T34" fmla="*/ 12 w 72"/>
                  <a:gd name="T35" fmla="*/ 17 h 40"/>
                  <a:gd name="T36" fmla="*/ 13 w 72"/>
                  <a:gd name="T37" fmla="*/ 16 h 40"/>
                  <a:gd name="T38" fmla="*/ 15 w 72"/>
                  <a:gd name="T39" fmla="*/ 38 h 40"/>
                  <a:gd name="T40" fmla="*/ 18 w 72"/>
                  <a:gd name="T41" fmla="*/ 38 h 40"/>
                  <a:gd name="T42" fmla="*/ 23 w 72"/>
                  <a:gd name="T43" fmla="*/ 37 h 40"/>
                  <a:gd name="T44" fmla="*/ 30 w 72"/>
                  <a:gd name="T45" fmla="*/ 37 h 40"/>
                  <a:gd name="T46" fmla="*/ 36 w 72"/>
                  <a:gd name="T47" fmla="*/ 36 h 40"/>
                  <a:gd name="T48" fmla="*/ 42 w 72"/>
                  <a:gd name="T49" fmla="*/ 36 h 40"/>
                  <a:gd name="T50" fmla="*/ 47 w 72"/>
                  <a:gd name="T51" fmla="*/ 35 h 40"/>
                  <a:gd name="T52" fmla="*/ 50 w 72"/>
                  <a:gd name="T53" fmla="*/ 35 h 40"/>
                  <a:gd name="T54" fmla="*/ 48 w 72"/>
                  <a:gd name="T55" fmla="*/ 15 h 40"/>
                  <a:gd name="T56" fmla="*/ 50 w 72"/>
                  <a:gd name="T57" fmla="*/ 16 h 40"/>
                  <a:gd name="T58" fmla="*/ 55 w 72"/>
                  <a:gd name="T59" fmla="*/ 19 h 40"/>
                  <a:gd name="T60" fmla="*/ 60 w 72"/>
                  <a:gd name="T61" fmla="*/ 25 h 40"/>
                  <a:gd name="T62" fmla="*/ 65 w 72"/>
                  <a:gd name="T63" fmla="*/ 34 h 40"/>
                  <a:gd name="T64" fmla="*/ 69 w 72"/>
                  <a:gd name="T65" fmla="*/ 25 h 40"/>
                  <a:gd name="T66" fmla="*/ 63 w 72"/>
                  <a:gd name="T67" fmla="*/ 13 h 40"/>
                  <a:gd name="T68" fmla="*/ 58 w 72"/>
                  <a:gd name="T69" fmla="*/ 6 h 40"/>
                  <a:gd name="T70" fmla="*/ 55 w 72"/>
                  <a:gd name="T71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2" h="40">
                    <a:moveTo>
                      <a:pt x="54" y="2"/>
                    </a:moveTo>
                    <a:lnTo>
                      <a:pt x="54" y="2"/>
                    </a:lnTo>
                    <a:lnTo>
                      <a:pt x="53" y="2"/>
                    </a:lnTo>
                    <a:lnTo>
                      <a:pt x="52" y="1"/>
                    </a:lnTo>
                    <a:lnTo>
                      <a:pt x="51" y="1"/>
                    </a:lnTo>
                    <a:lnTo>
                      <a:pt x="50" y="1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1" y="0"/>
                    </a:lnTo>
                    <a:lnTo>
                      <a:pt x="34" y="19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3" y="12"/>
                    </a:lnTo>
                    <a:lnTo>
                      <a:pt x="1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37"/>
                    </a:lnTo>
                    <a:lnTo>
                      <a:pt x="1" y="39"/>
                    </a:lnTo>
                    <a:lnTo>
                      <a:pt x="1" y="40"/>
                    </a:lnTo>
                    <a:lnTo>
                      <a:pt x="7" y="39"/>
                    </a:lnTo>
                    <a:lnTo>
                      <a:pt x="7" y="32"/>
                    </a:lnTo>
                    <a:lnTo>
                      <a:pt x="8" y="26"/>
                    </a:lnTo>
                    <a:lnTo>
                      <a:pt x="9" y="22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2" y="17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4" y="38"/>
                    </a:lnTo>
                    <a:lnTo>
                      <a:pt x="15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3" y="37"/>
                    </a:lnTo>
                    <a:lnTo>
                      <a:pt x="27" y="37"/>
                    </a:lnTo>
                    <a:lnTo>
                      <a:pt x="30" y="37"/>
                    </a:lnTo>
                    <a:lnTo>
                      <a:pt x="33" y="37"/>
                    </a:lnTo>
                    <a:lnTo>
                      <a:pt x="36" y="36"/>
                    </a:lnTo>
                    <a:lnTo>
                      <a:pt x="39" y="36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7" y="35"/>
                    </a:lnTo>
                    <a:lnTo>
                      <a:pt x="49" y="35"/>
                    </a:lnTo>
                    <a:lnTo>
                      <a:pt x="50" y="35"/>
                    </a:lnTo>
                    <a:lnTo>
                      <a:pt x="50" y="35"/>
                    </a:lnTo>
                    <a:lnTo>
                      <a:pt x="48" y="15"/>
                    </a:lnTo>
                    <a:lnTo>
                      <a:pt x="49" y="16"/>
                    </a:lnTo>
                    <a:lnTo>
                      <a:pt x="50" y="16"/>
                    </a:lnTo>
                    <a:lnTo>
                      <a:pt x="52" y="17"/>
                    </a:lnTo>
                    <a:lnTo>
                      <a:pt x="55" y="19"/>
                    </a:lnTo>
                    <a:lnTo>
                      <a:pt x="58" y="21"/>
                    </a:lnTo>
                    <a:lnTo>
                      <a:pt x="60" y="25"/>
                    </a:lnTo>
                    <a:lnTo>
                      <a:pt x="63" y="29"/>
                    </a:lnTo>
                    <a:lnTo>
                      <a:pt x="65" y="34"/>
                    </a:lnTo>
                    <a:lnTo>
                      <a:pt x="72" y="33"/>
                    </a:lnTo>
                    <a:lnTo>
                      <a:pt x="69" y="25"/>
                    </a:lnTo>
                    <a:lnTo>
                      <a:pt x="66" y="18"/>
                    </a:lnTo>
                    <a:lnTo>
                      <a:pt x="63" y="13"/>
                    </a:lnTo>
                    <a:lnTo>
                      <a:pt x="60" y="9"/>
                    </a:lnTo>
                    <a:lnTo>
                      <a:pt x="58" y="6"/>
                    </a:lnTo>
                    <a:lnTo>
                      <a:pt x="56" y="4"/>
                    </a:lnTo>
                    <a:lnTo>
                      <a:pt x="55" y="3"/>
                    </a:lnTo>
                    <a:lnTo>
                      <a:pt x="54" y="2"/>
                    </a:lnTo>
                    <a:close/>
                  </a:path>
                </a:pathLst>
              </a:custGeom>
              <a:solidFill>
                <a:srgbClr val="59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76"/>
              <p:cNvSpPr>
                <a:spLocks/>
              </p:cNvSpPr>
              <p:nvPr/>
            </p:nvSpPr>
            <p:spPr bwMode="auto">
              <a:xfrm>
                <a:off x="959" y="2717"/>
                <a:ext cx="29" cy="20"/>
              </a:xfrm>
              <a:custGeom>
                <a:avLst/>
                <a:gdLst>
                  <a:gd name="T0" fmla="*/ 4 w 29"/>
                  <a:gd name="T1" fmla="*/ 6 h 20"/>
                  <a:gd name="T2" fmla="*/ 0 w 29"/>
                  <a:gd name="T3" fmla="*/ 4 h 20"/>
                  <a:gd name="T4" fmla="*/ 3 w 29"/>
                  <a:gd name="T5" fmla="*/ 0 h 20"/>
                  <a:gd name="T6" fmla="*/ 5 w 29"/>
                  <a:gd name="T7" fmla="*/ 0 h 20"/>
                  <a:gd name="T8" fmla="*/ 3 w 29"/>
                  <a:gd name="T9" fmla="*/ 3 h 20"/>
                  <a:gd name="T10" fmla="*/ 6 w 29"/>
                  <a:gd name="T11" fmla="*/ 6 h 20"/>
                  <a:gd name="T12" fmla="*/ 6 w 29"/>
                  <a:gd name="T13" fmla="*/ 6 h 20"/>
                  <a:gd name="T14" fmla="*/ 5 w 29"/>
                  <a:gd name="T15" fmla="*/ 7 h 20"/>
                  <a:gd name="T16" fmla="*/ 4 w 29"/>
                  <a:gd name="T17" fmla="*/ 8 h 20"/>
                  <a:gd name="T18" fmla="*/ 4 w 29"/>
                  <a:gd name="T19" fmla="*/ 9 h 20"/>
                  <a:gd name="T20" fmla="*/ 16 w 29"/>
                  <a:gd name="T21" fmla="*/ 17 h 20"/>
                  <a:gd name="T22" fmla="*/ 26 w 29"/>
                  <a:gd name="T23" fmla="*/ 8 h 20"/>
                  <a:gd name="T24" fmla="*/ 24 w 29"/>
                  <a:gd name="T25" fmla="*/ 6 h 20"/>
                  <a:gd name="T26" fmla="*/ 27 w 29"/>
                  <a:gd name="T27" fmla="*/ 3 h 20"/>
                  <a:gd name="T28" fmla="*/ 25 w 29"/>
                  <a:gd name="T29" fmla="*/ 0 h 20"/>
                  <a:gd name="T30" fmla="*/ 27 w 29"/>
                  <a:gd name="T31" fmla="*/ 0 h 20"/>
                  <a:gd name="T32" fmla="*/ 29 w 29"/>
                  <a:gd name="T33" fmla="*/ 4 h 20"/>
                  <a:gd name="T34" fmla="*/ 26 w 29"/>
                  <a:gd name="T35" fmla="*/ 6 h 20"/>
                  <a:gd name="T36" fmla="*/ 28 w 29"/>
                  <a:gd name="T37" fmla="*/ 9 h 20"/>
                  <a:gd name="T38" fmla="*/ 17 w 29"/>
                  <a:gd name="T39" fmla="*/ 20 h 20"/>
                  <a:gd name="T40" fmla="*/ 1 w 29"/>
                  <a:gd name="T41" fmla="*/ 9 h 20"/>
                  <a:gd name="T42" fmla="*/ 4 w 29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" h="20">
                    <a:moveTo>
                      <a:pt x="4" y="6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16" y="17"/>
                    </a:lnTo>
                    <a:lnTo>
                      <a:pt x="26" y="8"/>
                    </a:lnTo>
                    <a:lnTo>
                      <a:pt x="24" y="6"/>
                    </a:lnTo>
                    <a:lnTo>
                      <a:pt x="27" y="3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4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17" y="20"/>
                    </a:lnTo>
                    <a:lnTo>
                      <a:pt x="1" y="9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77"/>
              <p:cNvSpPr>
                <a:spLocks/>
              </p:cNvSpPr>
              <p:nvPr/>
            </p:nvSpPr>
            <p:spPr bwMode="auto">
              <a:xfrm>
                <a:off x="967" y="2718"/>
                <a:ext cx="14" cy="15"/>
              </a:xfrm>
              <a:custGeom>
                <a:avLst/>
                <a:gdLst>
                  <a:gd name="T0" fmla="*/ 14 w 14"/>
                  <a:gd name="T1" fmla="*/ 0 h 15"/>
                  <a:gd name="T2" fmla="*/ 0 w 14"/>
                  <a:gd name="T3" fmla="*/ 0 h 15"/>
                  <a:gd name="T4" fmla="*/ 8 w 14"/>
                  <a:gd name="T5" fmla="*/ 15 h 15"/>
                  <a:gd name="T6" fmla="*/ 14 w 14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5">
                    <a:moveTo>
                      <a:pt x="14" y="0"/>
                    </a:moveTo>
                    <a:lnTo>
                      <a:pt x="0" y="0"/>
                    </a:lnTo>
                    <a:lnTo>
                      <a:pt x="8" y="1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78"/>
              <p:cNvSpPr>
                <a:spLocks/>
              </p:cNvSpPr>
              <p:nvPr/>
            </p:nvSpPr>
            <p:spPr bwMode="auto">
              <a:xfrm>
                <a:off x="971" y="2716"/>
                <a:ext cx="7" cy="18"/>
              </a:xfrm>
              <a:custGeom>
                <a:avLst/>
                <a:gdLst>
                  <a:gd name="T0" fmla="*/ 4 w 7"/>
                  <a:gd name="T1" fmla="*/ 18 h 18"/>
                  <a:gd name="T2" fmla="*/ 0 w 7"/>
                  <a:gd name="T3" fmla="*/ 11 h 18"/>
                  <a:gd name="T4" fmla="*/ 2 w 7"/>
                  <a:gd name="T5" fmla="*/ 4 h 18"/>
                  <a:gd name="T6" fmla="*/ 2 w 7"/>
                  <a:gd name="T7" fmla="*/ 4 h 18"/>
                  <a:gd name="T8" fmla="*/ 2 w 7"/>
                  <a:gd name="T9" fmla="*/ 4 h 18"/>
                  <a:gd name="T10" fmla="*/ 1 w 7"/>
                  <a:gd name="T11" fmla="*/ 3 h 18"/>
                  <a:gd name="T12" fmla="*/ 1 w 7"/>
                  <a:gd name="T13" fmla="*/ 2 h 18"/>
                  <a:gd name="T14" fmla="*/ 1 w 7"/>
                  <a:gd name="T15" fmla="*/ 2 h 18"/>
                  <a:gd name="T16" fmla="*/ 2 w 7"/>
                  <a:gd name="T17" fmla="*/ 1 h 18"/>
                  <a:gd name="T18" fmla="*/ 3 w 7"/>
                  <a:gd name="T19" fmla="*/ 0 h 18"/>
                  <a:gd name="T20" fmla="*/ 3 w 7"/>
                  <a:gd name="T21" fmla="*/ 0 h 18"/>
                  <a:gd name="T22" fmla="*/ 4 w 7"/>
                  <a:gd name="T23" fmla="*/ 0 h 18"/>
                  <a:gd name="T24" fmla="*/ 5 w 7"/>
                  <a:gd name="T25" fmla="*/ 1 h 18"/>
                  <a:gd name="T26" fmla="*/ 5 w 7"/>
                  <a:gd name="T27" fmla="*/ 2 h 18"/>
                  <a:gd name="T28" fmla="*/ 6 w 7"/>
                  <a:gd name="T29" fmla="*/ 2 h 18"/>
                  <a:gd name="T30" fmla="*/ 5 w 7"/>
                  <a:gd name="T31" fmla="*/ 3 h 18"/>
                  <a:gd name="T32" fmla="*/ 5 w 7"/>
                  <a:gd name="T33" fmla="*/ 4 h 18"/>
                  <a:gd name="T34" fmla="*/ 5 w 7"/>
                  <a:gd name="T35" fmla="*/ 4 h 18"/>
                  <a:gd name="T36" fmla="*/ 5 w 7"/>
                  <a:gd name="T37" fmla="*/ 4 h 18"/>
                  <a:gd name="T38" fmla="*/ 7 w 7"/>
                  <a:gd name="T39" fmla="*/ 11 h 18"/>
                  <a:gd name="T40" fmla="*/ 4 w 7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8">
                    <a:moveTo>
                      <a:pt x="4" y="18"/>
                    </a:moveTo>
                    <a:lnTo>
                      <a:pt x="0" y="11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11"/>
                    </a:lnTo>
                    <a:lnTo>
                      <a:pt x="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79"/>
              <p:cNvSpPr>
                <a:spLocks/>
              </p:cNvSpPr>
              <p:nvPr/>
            </p:nvSpPr>
            <p:spPr bwMode="auto">
              <a:xfrm>
                <a:off x="974" y="2740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3 w 4"/>
                  <a:gd name="T5" fmla="*/ 3 h 4"/>
                  <a:gd name="T6" fmla="*/ 3 w 4"/>
                  <a:gd name="T7" fmla="*/ 3 h 4"/>
                  <a:gd name="T8" fmla="*/ 4 w 4"/>
                  <a:gd name="T9" fmla="*/ 2 h 4"/>
                  <a:gd name="T10" fmla="*/ 3 w 4"/>
                  <a:gd name="T11" fmla="*/ 1 h 4"/>
                  <a:gd name="T12" fmla="*/ 3 w 4"/>
                  <a:gd name="T13" fmla="*/ 1 h 4"/>
                  <a:gd name="T14" fmla="*/ 2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1 w 4"/>
                  <a:gd name="T21" fmla="*/ 1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1 w 4"/>
                  <a:gd name="T29" fmla="*/ 3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80"/>
              <p:cNvSpPr>
                <a:spLocks/>
              </p:cNvSpPr>
              <p:nvPr/>
            </p:nvSpPr>
            <p:spPr bwMode="auto">
              <a:xfrm>
                <a:off x="974" y="2747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3 w 4"/>
                  <a:gd name="T5" fmla="*/ 3 h 4"/>
                  <a:gd name="T6" fmla="*/ 3 w 4"/>
                  <a:gd name="T7" fmla="*/ 3 h 4"/>
                  <a:gd name="T8" fmla="*/ 4 w 4"/>
                  <a:gd name="T9" fmla="*/ 2 h 4"/>
                  <a:gd name="T10" fmla="*/ 3 w 4"/>
                  <a:gd name="T11" fmla="*/ 1 h 4"/>
                  <a:gd name="T12" fmla="*/ 3 w 4"/>
                  <a:gd name="T13" fmla="*/ 1 h 4"/>
                  <a:gd name="T14" fmla="*/ 2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1 w 4"/>
                  <a:gd name="T21" fmla="*/ 1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1 w 4"/>
                  <a:gd name="T29" fmla="*/ 3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81"/>
              <p:cNvSpPr>
                <a:spLocks/>
              </p:cNvSpPr>
              <p:nvPr/>
            </p:nvSpPr>
            <p:spPr bwMode="auto">
              <a:xfrm>
                <a:off x="978" y="2681"/>
                <a:ext cx="10" cy="14"/>
              </a:xfrm>
              <a:custGeom>
                <a:avLst/>
                <a:gdLst>
                  <a:gd name="T0" fmla="*/ 8 w 10"/>
                  <a:gd name="T1" fmla="*/ 12 h 14"/>
                  <a:gd name="T2" fmla="*/ 4 w 10"/>
                  <a:gd name="T3" fmla="*/ 4 h 14"/>
                  <a:gd name="T4" fmla="*/ 4 w 10"/>
                  <a:gd name="T5" fmla="*/ 0 h 14"/>
                  <a:gd name="T6" fmla="*/ 10 w 10"/>
                  <a:gd name="T7" fmla="*/ 14 h 14"/>
                  <a:gd name="T8" fmla="*/ 0 w 10"/>
                  <a:gd name="T9" fmla="*/ 13 h 14"/>
                  <a:gd name="T10" fmla="*/ 0 w 10"/>
                  <a:gd name="T11" fmla="*/ 12 h 14"/>
                  <a:gd name="T12" fmla="*/ 8 w 10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8" y="12"/>
                    </a:moveTo>
                    <a:lnTo>
                      <a:pt x="4" y="4"/>
                    </a:lnTo>
                    <a:lnTo>
                      <a:pt x="4" y="0"/>
                    </a:lnTo>
                    <a:lnTo>
                      <a:pt x="10" y="14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82"/>
              <p:cNvSpPr>
                <a:spLocks/>
              </p:cNvSpPr>
              <p:nvPr/>
            </p:nvSpPr>
            <p:spPr bwMode="auto">
              <a:xfrm>
                <a:off x="987" y="2682"/>
                <a:ext cx="3" cy="5"/>
              </a:xfrm>
              <a:custGeom>
                <a:avLst/>
                <a:gdLst>
                  <a:gd name="T0" fmla="*/ 0 w 3"/>
                  <a:gd name="T1" fmla="*/ 5 h 5"/>
                  <a:gd name="T2" fmla="*/ 0 w 3"/>
                  <a:gd name="T3" fmla="*/ 5 h 5"/>
                  <a:gd name="T4" fmla="*/ 0 w 3"/>
                  <a:gd name="T5" fmla="*/ 4 h 5"/>
                  <a:gd name="T6" fmla="*/ 0 w 3"/>
                  <a:gd name="T7" fmla="*/ 3 h 5"/>
                  <a:gd name="T8" fmla="*/ 0 w 3"/>
                  <a:gd name="T9" fmla="*/ 2 h 5"/>
                  <a:gd name="T10" fmla="*/ 0 w 3"/>
                  <a:gd name="T11" fmla="*/ 1 h 5"/>
                  <a:gd name="T12" fmla="*/ 1 w 3"/>
                  <a:gd name="T13" fmla="*/ 0 h 5"/>
                  <a:gd name="T14" fmla="*/ 2 w 3"/>
                  <a:gd name="T15" fmla="*/ 0 h 5"/>
                  <a:gd name="T16" fmla="*/ 3 w 3"/>
                  <a:gd name="T17" fmla="*/ 0 h 5"/>
                  <a:gd name="T18" fmla="*/ 3 w 3"/>
                  <a:gd name="T19" fmla="*/ 0 h 5"/>
                  <a:gd name="T20" fmla="*/ 3 w 3"/>
                  <a:gd name="T21" fmla="*/ 1 h 5"/>
                  <a:gd name="T22" fmla="*/ 3 w 3"/>
                  <a:gd name="T23" fmla="*/ 2 h 5"/>
                  <a:gd name="T24" fmla="*/ 3 w 3"/>
                  <a:gd name="T25" fmla="*/ 3 h 5"/>
                  <a:gd name="T26" fmla="*/ 2 w 3"/>
                  <a:gd name="T27" fmla="*/ 4 h 5"/>
                  <a:gd name="T28" fmla="*/ 2 w 3"/>
                  <a:gd name="T29" fmla="*/ 5 h 5"/>
                  <a:gd name="T30" fmla="*/ 1 w 3"/>
                  <a:gd name="T31" fmla="*/ 5 h 5"/>
                  <a:gd name="T32" fmla="*/ 0 w 3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83"/>
              <p:cNvSpPr>
                <a:spLocks/>
              </p:cNvSpPr>
              <p:nvPr/>
            </p:nvSpPr>
            <p:spPr bwMode="auto">
              <a:xfrm>
                <a:off x="975" y="2680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1 w 4"/>
                  <a:gd name="T3" fmla="*/ 5 h 6"/>
                  <a:gd name="T4" fmla="*/ 0 w 4"/>
                  <a:gd name="T5" fmla="*/ 4 h 6"/>
                  <a:gd name="T6" fmla="*/ 0 w 4"/>
                  <a:gd name="T7" fmla="*/ 3 h 6"/>
                  <a:gd name="T8" fmla="*/ 1 w 4"/>
                  <a:gd name="T9" fmla="*/ 2 h 6"/>
                  <a:gd name="T10" fmla="*/ 1 w 4"/>
                  <a:gd name="T11" fmla="*/ 1 h 6"/>
                  <a:gd name="T12" fmla="*/ 2 w 4"/>
                  <a:gd name="T13" fmla="*/ 0 h 6"/>
                  <a:gd name="T14" fmla="*/ 3 w 4"/>
                  <a:gd name="T15" fmla="*/ 0 h 6"/>
                  <a:gd name="T16" fmla="*/ 3 w 4"/>
                  <a:gd name="T17" fmla="*/ 0 h 6"/>
                  <a:gd name="T18" fmla="*/ 4 w 4"/>
                  <a:gd name="T19" fmla="*/ 0 h 6"/>
                  <a:gd name="T20" fmla="*/ 4 w 4"/>
                  <a:gd name="T21" fmla="*/ 1 h 6"/>
                  <a:gd name="T22" fmla="*/ 4 w 4"/>
                  <a:gd name="T23" fmla="*/ 2 h 6"/>
                  <a:gd name="T24" fmla="*/ 4 w 4"/>
                  <a:gd name="T25" fmla="*/ 3 h 6"/>
                  <a:gd name="T26" fmla="*/ 3 w 4"/>
                  <a:gd name="T27" fmla="*/ 4 h 6"/>
                  <a:gd name="T28" fmla="*/ 3 w 4"/>
                  <a:gd name="T29" fmla="*/ 5 h 6"/>
                  <a:gd name="T30" fmla="*/ 2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1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84"/>
              <p:cNvSpPr>
                <a:spLocks/>
              </p:cNvSpPr>
              <p:nvPr/>
            </p:nvSpPr>
            <p:spPr bwMode="auto">
              <a:xfrm>
                <a:off x="1085" y="2681"/>
                <a:ext cx="10" cy="14"/>
              </a:xfrm>
              <a:custGeom>
                <a:avLst/>
                <a:gdLst>
                  <a:gd name="T0" fmla="*/ 2 w 10"/>
                  <a:gd name="T1" fmla="*/ 12 h 14"/>
                  <a:gd name="T2" fmla="*/ 7 w 10"/>
                  <a:gd name="T3" fmla="*/ 3 h 14"/>
                  <a:gd name="T4" fmla="*/ 7 w 10"/>
                  <a:gd name="T5" fmla="*/ 0 h 14"/>
                  <a:gd name="T6" fmla="*/ 0 w 10"/>
                  <a:gd name="T7" fmla="*/ 14 h 14"/>
                  <a:gd name="T8" fmla="*/ 10 w 10"/>
                  <a:gd name="T9" fmla="*/ 14 h 14"/>
                  <a:gd name="T10" fmla="*/ 10 w 10"/>
                  <a:gd name="T11" fmla="*/ 12 h 14"/>
                  <a:gd name="T12" fmla="*/ 2 w 10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2" y="12"/>
                    </a:moveTo>
                    <a:lnTo>
                      <a:pt x="7" y="3"/>
                    </a:lnTo>
                    <a:lnTo>
                      <a:pt x="7" y="0"/>
                    </a:lnTo>
                    <a:lnTo>
                      <a:pt x="0" y="14"/>
                    </a:lnTo>
                    <a:lnTo>
                      <a:pt x="10" y="14"/>
                    </a:lnTo>
                    <a:lnTo>
                      <a:pt x="10" y="12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85"/>
              <p:cNvSpPr>
                <a:spLocks/>
              </p:cNvSpPr>
              <p:nvPr/>
            </p:nvSpPr>
            <p:spPr bwMode="auto">
              <a:xfrm>
                <a:off x="1083" y="2681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2 w 4"/>
                  <a:gd name="T3" fmla="*/ 5 h 5"/>
                  <a:gd name="T4" fmla="*/ 3 w 4"/>
                  <a:gd name="T5" fmla="*/ 5 h 5"/>
                  <a:gd name="T6" fmla="*/ 3 w 4"/>
                  <a:gd name="T7" fmla="*/ 4 h 5"/>
                  <a:gd name="T8" fmla="*/ 4 w 4"/>
                  <a:gd name="T9" fmla="*/ 3 h 5"/>
                  <a:gd name="T10" fmla="*/ 4 w 4"/>
                  <a:gd name="T11" fmla="*/ 2 h 5"/>
                  <a:gd name="T12" fmla="*/ 3 w 4"/>
                  <a:gd name="T13" fmla="*/ 1 h 5"/>
                  <a:gd name="T14" fmla="*/ 3 w 4"/>
                  <a:gd name="T15" fmla="*/ 0 h 5"/>
                  <a:gd name="T16" fmla="*/ 2 w 4"/>
                  <a:gd name="T17" fmla="*/ 0 h 5"/>
                  <a:gd name="T18" fmla="*/ 2 w 4"/>
                  <a:gd name="T19" fmla="*/ 0 h 5"/>
                  <a:gd name="T20" fmla="*/ 1 w 4"/>
                  <a:gd name="T21" fmla="*/ 0 h 5"/>
                  <a:gd name="T22" fmla="*/ 1 w 4"/>
                  <a:gd name="T23" fmla="*/ 1 h 5"/>
                  <a:gd name="T24" fmla="*/ 0 w 4"/>
                  <a:gd name="T25" fmla="*/ 2 h 5"/>
                  <a:gd name="T26" fmla="*/ 0 w 4"/>
                  <a:gd name="T27" fmla="*/ 3 h 5"/>
                  <a:gd name="T28" fmla="*/ 1 w 4"/>
                  <a:gd name="T29" fmla="*/ 4 h 5"/>
                  <a:gd name="T30" fmla="*/ 1 w 4"/>
                  <a:gd name="T31" fmla="*/ 5 h 5"/>
                  <a:gd name="T32" fmla="*/ 2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86"/>
              <p:cNvSpPr>
                <a:spLocks/>
              </p:cNvSpPr>
              <p:nvPr/>
            </p:nvSpPr>
            <p:spPr bwMode="auto">
              <a:xfrm>
                <a:off x="1096" y="2681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2 w 4"/>
                  <a:gd name="T3" fmla="*/ 6 h 6"/>
                  <a:gd name="T4" fmla="*/ 3 w 4"/>
                  <a:gd name="T5" fmla="*/ 5 h 6"/>
                  <a:gd name="T6" fmla="*/ 3 w 4"/>
                  <a:gd name="T7" fmla="*/ 4 h 6"/>
                  <a:gd name="T8" fmla="*/ 4 w 4"/>
                  <a:gd name="T9" fmla="*/ 3 h 6"/>
                  <a:gd name="T10" fmla="*/ 4 w 4"/>
                  <a:gd name="T11" fmla="*/ 2 h 6"/>
                  <a:gd name="T12" fmla="*/ 3 w 4"/>
                  <a:gd name="T13" fmla="*/ 1 h 6"/>
                  <a:gd name="T14" fmla="*/ 3 w 4"/>
                  <a:gd name="T15" fmla="*/ 0 h 6"/>
                  <a:gd name="T16" fmla="*/ 2 w 4"/>
                  <a:gd name="T17" fmla="*/ 0 h 6"/>
                  <a:gd name="T18" fmla="*/ 1 w 4"/>
                  <a:gd name="T19" fmla="*/ 0 h 6"/>
                  <a:gd name="T20" fmla="*/ 1 w 4"/>
                  <a:gd name="T21" fmla="*/ 0 h 6"/>
                  <a:gd name="T22" fmla="*/ 0 w 4"/>
                  <a:gd name="T23" fmla="*/ 1 h 6"/>
                  <a:gd name="T24" fmla="*/ 0 w 4"/>
                  <a:gd name="T25" fmla="*/ 3 h 6"/>
                  <a:gd name="T26" fmla="*/ 0 w 4"/>
                  <a:gd name="T27" fmla="*/ 4 h 6"/>
                  <a:gd name="T28" fmla="*/ 0 w 4"/>
                  <a:gd name="T29" fmla="*/ 5 h 6"/>
                  <a:gd name="T30" fmla="*/ 1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2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87" name="Group 341"/>
            <p:cNvGrpSpPr>
              <a:grpSpLocks/>
            </p:cNvGrpSpPr>
            <p:nvPr/>
          </p:nvGrpSpPr>
          <p:grpSpPr bwMode="auto">
            <a:xfrm>
              <a:off x="1028462" y="3388662"/>
              <a:ext cx="267777" cy="243205"/>
              <a:chOff x="1221" y="2648"/>
              <a:chExt cx="191" cy="171"/>
            </a:xfrm>
          </p:grpSpPr>
          <p:sp>
            <p:nvSpPr>
              <p:cNvPr id="195" name="Freeform 288"/>
              <p:cNvSpPr>
                <a:spLocks/>
              </p:cNvSpPr>
              <p:nvPr/>
            </p:nvSpPr>
            <p:spPr bwMode="auto">
              <a:xfrm>
                <a:off x="1384" y="2689"/>
                <a:ext cx="15" cy="17"/>
              </a:xfrm>
              <a:custGeom>
                <a:avLst/>
                <a:gdLst>
                  <a:gd name="T0" fmla="*/ 8 w 15"/>
                  <a:gd name="T1" fmla="*/ 17 h 17"/>
                  <a:gd name="T2" fmla="*/ 9 w 15"/>
                  <a:gd name="T3" fmla="*/ 17 h 17"/>
                  <a:gd name="T4" fmla="*/ 11 w 15"/>
                  <a:gd name="T5" fmla="*/ 16 h 17"/>
                  <a:gd name="T6" fmla="*/ 12 w 15"/>
                  <a:gd name="T7" fmla="*/ 16 h 17"/>
                  <a:gd name="T8" fmla="*/ 13 w 15"/>
                  <a:gd name="T9" fmla="*/ 14 h 17"/>
                  <a:gd name="T10" fmla="*/ 14 w 15"/>
                  <a:gd name="T11" fmla="*/ 13 h 17"/>
                  <a:gd name="T12" fmla="*/ 15 w 15"/>
                  <a:gd name="T13" fmla="*/ 12 h 17"/>
                  <a:gd name="T14" fmla="*/ 15 w 15"/>
                  <a:gd name="T15" fmla="*/ 10 h 17"/>
                  <a:gd name="T16" fmla="*/ 15 w 15"/>
                  <a:gd name="T17" fmla="*/ 8 h 17"/>
                  <a:gd name="T18" fmla="*/ 15 w 15"/>
                  <a:gd name="T19" fmla="*/ 7 h 17"/>
                  <a:gd name="T20" fmla="*/ 15 w 15"/>
                  <a:gd name="T21" fmla="*/ 5 h 17"/>
                  <a:gd name="T22" fmla="*/ 14 w 15"/>
                  <a:gd name="T23" fmla="*/ 4 h 17"/>
                  <a:gd name="T24" fmla="*/ 13 w 15"/>
                  <a:gd name="T25" fmla="*/ 3 h 17"/>
                  <a:gd name="T26" fmla="*/ 12 w 15"/>
                  <a:gd name="T27" fmla="*/ 2 h 17"/>
                  <a:gd name="T28" fmla="*/ 11 w 15"/>
                  <a:gd name="T29" fmla="*/ 1 h 17"/>
                  <a:gd name="T30" fmla="*/ 9 w 15"/>
                  <a:gd name="T31" fmla="*/ 0 h 17"/>
                  <a:gd name="T32" fmla="*/ 8 w 15"/>
                  <a:gd name="T33" fmla="*/ 0 h 17"/>
                  <a:gd name="T34" fmla="*/ 6 w 15"/>
                  <a:gd name="T35" fmla="*/ 0 h 17"/>
                  <a:gd name="T36" fmla="*/ 4 w 15"/>
                  <a:gd name="T37" fmla="*/ 1 h 17"/>
                  <a:gd name="T38" fmla="*/ 3 w 15"/>
                  <a:gd name="T39" fmla="*/ 2 h 17"/>
                  <a:gd name="T40" fmla="*/ 2 w 15"/>
                  <a:gd name="T41" fmla="*/ 3 h 17"/>
                  <a:gd name="T42" fmla="*/ 1 w 15"/>
                  <a:gd name="T43" fmla="*/ 4 h 17"/>
                  <a:gd name="T44" fmla="*/ 0 w 15"/>
                  <a:gd name="T45" fmla="*/ 5 h 17"/>
                  <a:gd name="T46" fmla="*/ 0 w 15"/>
                  <a:gd name="T47" fmla="*/ 7 h 17"/>
                  <a:gd name="T48" fmla="*/ 0 w 15"/>
                  <a:gd name="T49" fmla="*/ 8 h 17"/>
                  <a:gd name="T50" fmla="*/ 0 w 15"/>
                  <a:gd name="T51" fmla="*/ 10 h 17"/>
                  <a:gd name="T52" fmla="*/ 0 w 15"/>
                  <a:gd name="T53" fmla="*/ 12 h 17"/>
                  <a:gd name="T54" fmla="*/ 1 w 15"/>
                  <a:gd name="T55" fmla="*/ 13 h 17"/>
                  <a:gd name="T56" fmla="*/ 2 w 15"/>
                  <a:gd name="T57" fmla="*/ 14 h 17"/>
                  <a:gd name="T58" fmla="*/ 3 w 15"/>
                  <a:gd name="T59" fmla="*/ 16 h 17"/>
                  <a:gd name="T60" fmla="*/ 4 w 15"/>
                  <a:gd name="T61" fmla="*/ 16 h 17"/>
                  <a:gd name="T62" fmla="*/ 6 w 15"/>
                  <a:gd name="T63" fmla="*/ 17 h 17"/>
                  <a:gd name="T64" fmla="*/ 8 w 15"/>
                  <a:gd name="T6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7">
                    <a:moveTo>
                      <a:pt x="8" y="17"/>
                    </a:moveTo>
                    <a:lnTo>
                      <a:pt x="9" y="17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13" y="14"/>
                    </a:lnTo>
                    <a:lnTo>
                      <a:pt x="14" y="13"/>
                    </a:lnTo>
                    <a:lnTo>
                      <a:pt x="15" y="12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5" y="7"/>
                    </a:lnTo>
                    <a:lnTo>
                      <a:pt x="15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3" y="16"/>
                    </a:lnTo>
                    <a:lnTo>
                      <a:pt x="4" y="16"/>
                    </a:lnTo>
                    <a:lnTo>
                      <a:pt x="6" y="17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89"/>
              <p:cNvSpPr>
                <a:spLocks/>
              </p:cNvSpPr>
              <p:nvPr/>
            </p:nvSpPr>
            <p:spPr bwMode="auto">
              <a:xfrm>
                <a:off x="1231" y="2651"/>
                <a:ext cx="86" cy="11"/>
              </a:xfrm>
              <a:custGeom>
                <a:avLst/>
                <a:gdLst>
                  <a:gd name="T0" fmla="*/ 86 w 86"/>
                  <a:gd name="T1" fmla="*/ 9 h 11"/>
                  <a:gd name="T2" fmla="*/ 43 w 86"/>
                  <a:gd name="T3" fmla="*/ 0 h 11"/>
                  <a:gd name="T4" fmla="*/ 0 w 86"/>
                  <a:gd name="T5" fmla="*/ 9 h 11"/>
                  <a:gd name="T6" fmla="*/ 0 w 86"/>
                  <a:gd name="T7" fmla="*/ 11 h 11"/>
                  <a:gd name="T8" fmla="*/ 43 w 86"/>
                  <a:gd name="T9" fmla="*/ 1 h 11"/>
                  <a:gd name="T10" fmla="*/ 86 w 86"/>
                  <a:gd name="T11" fmla="*/ 11 h 11"/>
                  <a:gd name="T12" fmla="*/ 86 w 86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11">
                    <a:moveTo>
                      <a:pt x="86" y="9"/>
                    </a:moveTo>
                    <a:lnTo>
                      <a:pt x="43" y="0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43" y="1"/>
                    </a:lnTo>
                    <a:lnTo>
                      <a:pt x="86" y="11"/>
                    </a:lnTo>
                    <a:lnTo>
                      <a:pt x="86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Rectangle 290"/>
              <p:cNvSpPr>
                <a:spLocks noChangeArrowheads="1"/>
              </p:cNvSpPr>
              <p:nvPr/>
            </p:nvSpPr>
            <p:spPr bwMode="auto">
              <a:xfrm>
                <a:off x="1225" y="2666"/>
                <a:ext cx="101" cy="10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Rectangle 291"/>
              <p:cNvSpPr>
                <a:spLocks noChangeArrowheads="1"/>
              </p:cNvSpPr>
              <p:nvPr/>
            </p:nvSpPr>
            <p:spPr bwMode="auto">
              <a:xfrm>
                <a:off x="1227" y="2669"/>
                <a:ext cx="97" cy="10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Rectangle 292"/>
              <p:cNvSpPr>
                <a:spLocks noChangeArrowheads="1"/>
              </p:cNvSpPr>
              <p:nvPr/>
            </p:nvSpPr>
            <p:spPr bwMode="auto">
              <a:xfrm>
                <a:off x="1237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Rectangle 293"/>
              <p:cNvSpPr>
                <a:spLocks noChangeArrowheads="1"/>
              </p:cNvSpPr>
              <p:nvPr/>
            </p:nvSpPr>
            <p:spPr bwMode="auto">
              <a:xfrm>
                <a:off x="1260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Rectangle 294"/>
              <p:cNvSpPr>
                <a:spLocks noChangeArrowheads="1"/>
              </p:cNvSpPr>
              <p:nvPr/>
            </p:nvSpPr>
            <p:spPr bwMode="auto">
              <a:xfrm>
                <a:off x="1284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Rectangle 295"/>
              <p:cNvSpPr>
                <a:spLocks noChangeArrowheads="1"/>
              </p:cNvSpPr>
              <p:nvPr/>
            </p:nvSpPr>
            <p:spPr bwMode="auto">
              <a:xfrm>
                <a:off x="1308" y="2765"/>
                <a:ext cx="13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Rectangle 296"/>
              <p:cNvSpPr>
                <a:spLocks noChangeArrowheads="1"/>
              </p:cNvSpPr>
              <p:nvPr/>
            </p:nvSpPr>
            <p:spPr bwMode="auto">
              <a:xfrm>
                <a:off x="1237" y="2760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Rectangle 297"/>
              <p:cNvSpPr>
                <a:spLocks noChangeArrowheads="1"/>
              </p:cNvSpPr>
              <p:nvPr/>
            </p:nvSpPr>
            <p:spPr bwMode="auto">
              <a:xfrm>
                <a:off x="1230" y="2758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Rectangle 298"/>
              <p:cNvSpPr>
                <a:spLocks noChangeArrowheads="1"/>
              </p:cNvSpPr>
              <p:nvPr/>
            </p:nvSpPr>
            <p:spPr bwMode="auto">
              <a:xfrm>
                <a:off x="1237" y="2735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Rectangle 299"/>
              <p:cNvSpPr>
                <a:spLocks noChangeArrowheads="1"/>
              </p:cNvSpPr>
              <p:nvPr/>
            </p:nvSpPr>
            <p:spPr bwMode="auto">
              <a:xfrm>
                <a:off x="1230" y="2733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Rectangle 300"/>
              <p:cNvSpPr>
                <a:spLocks noChangeArrowheads="1"/>
              </p:cNvSpPr>
              <p:nvPr/>
            </p:nvSpPr>
            <p:spPr bwMode="auto">
              <a:xfrm>
                <a:off x="1237" y="2710"/>
                <a:ext cx="84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Rectangle 301"/>
              <p:cNvSpPr>
                <a:spLocks noChangeArrowheads="1"/>
              </p:cNvSpPr>
              <p:nvPr/>
            </p:nvSpPr>
            <p:spPr bwMode="auto">
              <a:xfrm>
                <a:off x="1230" y="2708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Rectangle 302"/>
              <p:cNvSpPr>
                <a:spLocks noChangeArrowheads="1"/>
              </p:cNvSpPr>
              <p:nvPr/>
            </p:nvSpPr>
            <p:spPr bwMode="auto">
              <a:xfrm>
                <a:off x="1237" y="2686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Rectangle 303"/>
              <p:cNvSpPr>
                <a:spLocks noChangeArrowheads="1"/>
              </p:cNvSpPr>
              <p:nvPr/>
            </p:nvSpPr>
            <p:spPr bwMode="auto">
              <a:xfrm>
                <a:off x="1230" y="2684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Rectangle 304"/>
              <p:cNvSpPr>
                <a:spLocks noChangeArrowheads="1"/>
              </p:cNvSpPr>
              <p:nvPr/>
            </p:nvSpPr>
            <p:spPr bwMode="auto">
              <a:xfrm>
                <a:off x="1240" y="2698"/>
                <a:ext cx="8" cy="6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Rectangle 305"/>
              <p:cNvSpPr>
                <a:spLocks noChangeArrowheads="1"/>
              </p:cNvSpPr>
              <p:nvPr/>
            </p:nvSpPr>
            <p:spPr bwMode="auto">
              <a:xfrm>
                <a:off x="1241" y="2700"/>
                <a:ext cx="5" cy="59"/>
              </a:xfrm>
              <a:prstGeom prst="rect">
                <a:avLst/>
              </a:prstGeom>
              <a:solidFill>
                <a:srgbClr val="FF2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Rectangle 306"/>
              <p:cNvSpPr>
                <a:spLocks noChangeArrowheads="1"/>
              </p:cNvSpPr>
              <p:nvPr/>
            </p:nvSpPr>
            <p:spPr bwMode="auto">
              <a:xfrm>
                <a:off x="1263" y="2718"/>
                <a:ext cx="9" cy="4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Rectangle 307"/>
              <p:cNvSpPr>
                <a:spLocks noChangeArrowheads="1"/>
              </p:cNvSpPr>
              <p:nvPr/>
            </p:nvSpPr>
            <p:spPr bwMode="auto">
              <a:xfrm>
                <a:off x="1265" y="2721"/>
                <a:ext cx="5" cy="38"/>
              </a:xfrm>
              <a:prstGeom prst="rect">
                <a:avLst/>
              </a:prstGeom>
              <a:solidFill>
                <a:srgbClr val="B2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Rectangle 308"/>
              <p:cNvSpPr>
                <a:spLocks noChangeArrowheads="1"/>
              </p:cNvSpPr>
              <p:nvPr/>
            </p:nvSpPr>
            <p:spPr bwMode="auto">
              <a:xfrm>
                <a:off x="1286" y="2729"/>
                <a:ext cx="9" cy="3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Rectangle 309"/>
              <p:cNvSpPr>
                <a:spLocks noChangeArrowheads="1"/>
              </p:cNvSpPr>
              <p:nvPr/>
            </p:nvSpPr>
            <p:spPr bwMode="auto">
              <a:xfrm>
                <a:off x="1288" y="2732"/>
                <a:ext cx="5" cy="27"/>
              </a:xfrm>
              <a:prstGeom prst="rect">
                <a:avLst/>
              </a:prstGeom>
              <a:solidFill>
                <a:srgbClr val="FFAF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Rectangle 310"/>
              <p:cNvSpPr>
                <a:spLocks noChangeArrowheads="1"/>
              </p:cNvSpPr>
              <p:nvPr/>
            </p:nvSpPr>
            <p:spPr bwMode="auto">
              <a:xfrm>
                <a:off x="1310" y="2690"/>
                <a:ext cx="9" cy="7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Rectangle 311"/>
              <p:cNvSpPr>
                <a:spLocks noChangeArrowheads="1"/>
              </p:cNvSpPr>
              <p:nvPr/>
            </p:nvSpPr>
            <p:spPr bwMode="auto">
              <a:xfrm>
                <a:off x="1312" y="2692"/>
                <a:ext cx="5" cy="67"/>
              </a:xfrm>
              <a:prstGeom prst="rect">
                <a:avLst/>
              </a:prstGeom>
              <a:solidFill>
                <a:srgbClr val="FF6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Rectangle 312"/>
              <p:cNvSpPr>
                <a:spLocks noChangeArrowheads="1"/>
              </p:cNvSpPr>
              <p:nvPr/>
            </p:nvSpPr>
            <p:spPr bwMode="auto">
              <a:xfrm>
                <a:off x="1222" y="2773"/>
                <a:ext cx="108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Rectangle 313"/>
              <p:cNvSpPr>
                <a:spLocks noChangeArrowheads="1"/>
              </p:cNvSpPr>
              <p:nvPr/>
            </p:nvSpPr>
            <p:spPr bwMode="auto">
              <a:xfrm>
                <a:off x="1224" y="2775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Rectangle 314"/>
              <p:cNvSpPr>
                <a:spLocks noChangeArrowheads="1"/>
              </p:cNvSpPr>
              <p:nvPr/>
            </p:nvSpPr>
            <p:spPr bwMode="auto">
              <a:xfrm>
                <a:off x="1221" y="2660"/>
                <a:ext cx="109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Rectangle 315"/>
              <p:cNvSpPr>
                <a:spLocks noChangeArrowheads="1"/>
              </p:cNvSpPr>
              <p:nvPr/>
            </p:nvSpPr>
            <p:spPr bwMode="auto">
              <a:xfrm>
                <a:off x="1223" y="2662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316"/>
              <p:cNvSpPr>
                <a:spLocks/>
              </p:cNvSpPr>
              <p:nvPr/>
            </p:nvSpPr>
            <p:spPr bwMode="auto">
              <a:xfrm>
                <a:off x="1270" y="2648"/>
                <a:ext cx="7" cy="7"/>
              </a:xfrm>
              <a:custGeom>
                <a:avLst/>
                <a:gdLst>
                  <a:gd name="T0" fmla="*/ 4 w 7"/>
                  <a:gd name="T1" fmla="*/ 7 h 7"/>
                  <a:gd name="T2" fmla="*/ 5 w 7"/>
                  <a:gd name="T3" fmla="*/ 7 h 7"/>
                  <a:gd name="T4" fmla="*/ 5 w 7"/>
                  <a:gd name="T5" fmla="*/ 7 h 7"/>
                  <a:gd name="T6" fmla="*/ 6 w 7"/>
                  <a:gd name="T7" fmla="*/ 7 h 7"/>
                  <a:gd name="T8" fmla="*/ 6 w 7"/>
                  <a:gd name="T9" fmla="*/ 6 h 7"/>
                  <a:gd name="T10" fmla="*/ 7 w 7"/>
                  <a:gd name="T11" fmla="*/ 6 h 7"/>
                  <a:gd name="T12" fmla="*/ 7 w 7"/>
                  <a:gd name="T13" fmla="*/ 5 h 7"/>
                  <a:gd name="T14" fmla="*/ 7 w 7"/>
                  <a:gd name="T15" fmla="*/ 4 h 7"/>
                  <a:gd name="T16" fmla="*/ 7 w 7"/>
                  <a:gd name="T17" fmla="*/ 4 h 7"/>
                  <a:gd name="T18" fmla="*/ 7 w 7"/>
                  <a:gd name="T19" fmla="*/ 3 h 7"/>
                  <a:gd name="T20" fmla="*/ 7 w 7"/>
                  <a:gd name="T21" fmla="*/ 2 h 7"/>
                  <a:gd name="T22" fmla="*/ 7 w 7"/>
                  <a:gd name="T23" fmla="*/ 2 h 7"/>
                  <a:gd name="T24" fmla="*/ 6 w 7"/>
                  <a:gd name="T25" fmla="*/ 1 h 7"/>
                  <a:gd name="T26" fmla="*/ 6 w 7"/>
                  <a:gd name="T27" fmla="*/ 1 h 7"/>
                  <a:gd name="T28" fmla="*/ 5 w 7"/>
                  <a:gd name="T29" fmla="*/ 1 h 7"/>
                  <a:gd name="T30" fmla="*/ 5 w 7"/>
                  <a:gd name="T31" fmla="*/ 0 h 7"/>
                  <a:gd name="T32" fmla="*/ 4 w 7"/>
                  <a:gd name="T33" fmla="*/ 0 h 7"/>
                  <a:gd name="T34" fmla="*/ 3 w 7"/>
                  <a:gd name="T35" fmla="*/ 0 h 7"/>
                  <a:gd name="T36" fmla="*/ 2 w 7"/>
                  <a:gd name="T37" fmla="*/ 1 h 7"/>
                  <a:gd name="T38" fmla="*/ 2 w 7"/>
                  <a:gd name="T39" fmla="*/ 1 h 7"/>
                  <a:gd name="T40" fmla="*/ 1 w 7"/>
                  <a:gd name="T41" fmla="*/ 1 h 7"/>
                  <a:gd name="T42" fmla="*/ 1 w 7"/>
                  <a:gd name="T43" fmla="*/ 2 h 7"/>
                  <a:gd name="T44" fmla="*/ 1 w 7"/>
                  <a:gd name="T45" fmla="*/ 2 h 7"/>
                  <a:gd name="T46" fmla="*/ 0 w 7"/>
                  <a:gd name="T47" fmla="*/ 3 h 7"/>
                  <a:gd name="T48" fmla="*/ 0 w 7"/>
                  <a:gd name="T49" fmla="*/ 4 h 7"/>
                  <a:gd name="T50" fmla="*/ 0 w 7"/>
                  <a:gd name="T51" fmla="*/ 4 h 7"/>
                  <a:gd name="T52" fmla="*/ 1 w 7"/>
                  <a:gd name="T53" fmla="*/ 5 h 7"/>
                  <a:gd name="T54" fmla="*/ 1 w 7"/>
                  <a:gd name="T55" fmla="*/ 6 h 7"/>
                  <a:gd name="T56" fmla="*/ 1 w 7"/>
                  <a:gd name="T57" fmla="*/ 6 h 7"/>
                  <a:gd name="T58" fmla="*/ 2 w 7"/>
                  <a:gd name="T59" fmla="*/ 7 h 7"/>
                  <a:gd name="T60" fmla="*/ 2 w 7"/>
                  <a:gd name="T61" fmla="*/ 7 h 7"/>
                  <a:gd name="T62" fmla="*/ 3 w 7"/>
                  <a:gd name="T63" fmla="*/ 7 h 7"/>
                  <a:gd name="T64" fmla="*/ 4 w 7"/>
                  <a:gd name="T6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317"/>
              <p:cNvSpPr>
                <a:spLocks/>
              </p:cNvSpPr>
              <p:nvPr/>
            </p:nvSpPr>
            <p:spPr bwMode="auto">
              <a:xfrm>
                <a:off x="1271" y="2649"/>
                <a:ext cx="5" cy="5"/>
              </a:xfrm>
              <a:custGeom>
                <a:avLst/>
                <a:gdLst>
                  <a:gd name="T0" fmla="*/ 3 w 5"/>
                  <a:gd name="T1" fmla="*/ 5 h 5"/>
                  <a:gd name="T2" fmla="*/ 4 w 5"/>
                  <a:gd name="T3" fmla="*/ 5 h 5"/>
                  <a:gd name="T4" fmla="*/ 4 w 5"/>
                  <a:gd name="T5" fmla="*/ 4 h 5"/>
                  <a:gd name="T6" fmla="*/ 5 w 5"/>
                  <a:gd name="T7" fmla="*/ 4 h 5"/>
                  <a:gd name="T8" fmla="*/ 5 w 5"/>
                  <a:gd name="T9" fmla="*/ 3 h 5"/>
                  <a:gd name="T10" fmla="*/ 5 w 5"/>
                  <a:gd name="T11" fmla="*/ 2 h 5"/>
                  <a:gd name="T12" fmla="*/ 4 w 5"/>
                  <a:gd name="T13" fmla="*/ 1 h 5"/>
                  <a:gd name="T14" fmla="*/ 4 w 5"/>
                  <a:gd name="T15" fmla="*/ 1 h 5"/>
                  <a:gd name="T16" fmla="*/ 3 w 5"/>
                  <a:gd name="T17" fmla="*/ 0 h 5"/>
                  <a:gd name="T18" fmla="*/ 2 w 5"/>
                  <a:gd name="T19" fmla="*/ 1 h 5"/>
                  <a:gd name="T20" fmla="*/ 1 w 5"/>
                  <a:gd name="T21" fmla="*/ 1 h 5"/>
                  <a:gd name="T22" fmla="*/ 1 w 5"/>
                  <a:gd name="T23" fmla="*/ 2 h 5"/>
                  <a:gd name="T24" fmla="*/ 0 w 5"/>
                  <a:gd name="T25" fmla="*/ 3 h 5"/>
                  <a:gd name="T26" fmla="*/ 1 w 5"/>
                  <a:gd name="T27" fmla="*/ 4 h 5"/>
                  <a:gd name="T28" fmla="*/ 1 w 5"/>
                  <a:gd name="T29" fmla="*/ 4 h 5"/>
                  <a:gd name="T30" fmla="*/ 2 w 5"/>
                  <a:gd name="T31" fmla="*/ 5 h 5"/>
                  <a:gd name="T32" fmla="*/ 3 w 5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lnTo>
                      <a:pt x="4" y="5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318"/>
              <p:cNvSpPr>
                <a:spLocks/>
              </p:cNvSpPr>
              <p:nvPr/>
            </p:nvSpPr>
            <p:spPr bwMode="auto">
              <a:xfrm>
                <a:off x="1322" y="2712"/>
                <a:ext cx="90" cy="107"/>
              </a:xfrm>
              <a:custGeom>
                <a:avLst/>
                <a:gdLst>
                  <a:gd name="T0" fmla="*/ 75 w 90"/>
                  <a:gd name="T1" fmla="*/ 35 h 107"/>
                  <a:gd name="T2" fmla="*/ 78 w 90"/>
                  <a:gd name="T3" fmla="*/ 34 h 107"/>
                  <a:gd name="T4" fmla="*/ 83 w 90"/>
                  <a:gd name="T5" fmla="*/ 31 h 107"/>
                  <a:gd name="T6" fmla="*/ 85 w 90"/>
                  <a:gd name="T7" fmla="*/ 29 h 107"/>
                  <a:gd name="T8" fmla="*/ 86 w 90"/>
                  <a:gd name="T9" fmla="*/ 27 h 107"/>
                  <a:gd name="T10" fmla="*/ 87 w 90"/>
                  <a:gd name="T11" fmla="*/ 19 h 107"/>
                  <a:gd name="T12" fmla="*/ 86 w 90"/>
                  <a:gd name="T13" fmla="*/ 17 h 107"/>
                  <a:gd name="T14" fmla="*/ 84 w 90"/>
                  <a:gd name="T15" fmla="*/ 12 h 107"/>
                  <a:gd name="T16" fmla="*/ 80 w 90"/>
                  <a:gd name="T17" fmla="*/ 6 h 107"/>
                  <a:gd name="T18" fmla="*/ 74 w 90"/>
                  <a:gd name="T19" fmla="*/ 2 h 107"/>
                  <a:gd name="T20" fmla="*/ 71 w 90"/>
                  <a:gd name="T21" fmla="*/ 1 h 107"/>
                  <a:gd name="T22" fmla="*/ 68 w 90"/>
                  <a:gd name="T23" fmla="*/ 1 h 107"/>
                  <a:gd name="T24" fmla="*/ 64 w 90"/>
                  <a:gd name="T25" fmla="*/ 1 h 107"/>
                  <a:gd name="T26" fmla="*/ 56 w 90"/>
                  <a:gd name="T27" fmla="*/ 0 h 107"/>
                  <a:gd name="T28" fmla="*/ 47 w 90"/>
                  <a:gd name="T29" fmla="*/ 0 h 107"/>
                  <a:gd name="T30" fmla="*/ 43 w 90"/>
                  <a:gd name="T31" fmla="*/ 0 h 107"/>
                  <a:gd name="T32" fmla="*/ 40 w 90"/>
                  <a:gd name="T33" fmla="*/ 1 h 107"/>
                  <a:gd name="T34" fmla="*/ 37 w 90"/>
                  <a:gd name="T35" fmla="*/ 2 h 107"/>
                  <a:gd name="T36" fmla="*/ 32 w 90"/>
                  <a:gd name="T37" fmla="*/ 5 h 107"/>
                  <a:gd name="T38" fmla="*/ 30 w 90"/>
                  <a:gd name="T39" fmla="*/ 7 h 107"/>
                  <a:gd name="T40" fmla="*/ 25 w 90"/>
                  <a:gd name="T41" fmla="*/ 15 h 107"/>
                  <a:gd name="T42" fmla="*/ 22 w 90"/>
                  <a:gd name="T43" fmla="*/ 20 h 107"/>
                  <a:gd name="T44" fmla="*/ 5 w 90"/>
                  <a:gd name="T45" fmla="*/ 15 h 107"/>
                  <a:gd name="T46" fmla="*/ 3 w 90"/>
                  <a:gd name="T47" fmla="*/ 12 h 107"/>
                  <a:gd name="T48" fmla="*/ 1 w 90"/>
                  <a:gd name="T49" fmla="*/ 11 h 107"/>
                  <a:gd name="T50" fmla="*/ 0 w 90"/>
                  <a:gd name="T51" fmla="*/ 16 h 107"/>
                  <a:gd name="T52" fmla="*/ 3 w 90"/>
                  <a:gd name="T53" fmla="*/ 25 h 107"/>
                  <a:gd name="T54" fmla="*/ 6 w 90"/>
                  <a:gd name="T55" fmla="*/ 27 h 107"/>
                  <a:gd name="T56" fmla="*/ 9 w 90"/>
                  <a:gd name="T57" fmla="*/ 28 h 107"/>
                  <a:gd name="T58" fmla="*/ 13 w 90"/>
                  <a:gd name="T59" fmla="*/ 30 h 107"/>
                  <a:gd name="T60" fmla="*/ 18 w 90"/>
                  <a:gd name="T61" fmla="*/ 31 h 107"/>
                  <a:gd name="T62" fmla="*/ 23 w 90"/>
                  <a:gd name="T63" fmla="*/ 32 h 107"/>
                  <a:gd name="T64" fmla="*/ 27 w 90"/>
                  <a:gd name="T65" fmla="*/ 31 h 107"/>
                  <a:gd name="T66" fmla="*/ 32 w 90"/>
                  <a:gd name="T67" fmla="*/ 29 h 107"/>
                  <a:gd name="T68" fmla="*/ 19 w 90"/>
                  <a:gd name="T69" fmla="*/ 80 h 107"/>
                  <a:gd name="T70" fmla="*/ 33 w 90"/>
                  <a:gd name="T71" fmla="*/ 94 h 107"/>
                  <a:gd name="T72" fmla="*/ 41 w 90"/>
                  <a:gd name="T73" fmla="*/ 101 h 107"/>
                  <a:gd name="T74" fmla="*/ 36 w 90"/>
                  <a:gd name="T75" fmla="*/ 102 h 107"/>
                  <a:gd name="T76" fmla="*/ 32 w 90"/>
                  <a:gd name="T77" fmla="*/ 106 h 107"/>
                  <a:gd name="T78" fmla="*/ 49 w 90"/>
                  <a:gd name="T79" fmla="*/ 107 h 107"/>
                  <a:gd name="T80" fmla="*/ 53 w 90"/>
                  <a:gd name="T81" fmla="*/ 101 h 107"/>
                  <a:gd name="T82" fmla="*/ 50 w 90"/>
                  <a:gd name="T83" fmla="*/ 96 h 107"/>
                  <a:gd name="T84" fmla="*/ 50 w 90"/>
                  <a:gd name="T85" fmla="*/ 84 h 107"/>
                  <a:gd name="T86" fmla="*/ 60 w 90"/>
                  <a:gd name="T87" fmla="*/ 87 h 107"/>
                  <a:gd name="T88" fmla="*/ 60 w 90"/>
                  <a:gd name="T89" fmla="*/ 97 h 107"/>
                  <a:gd name="T90" fmla="*/ 58 w 90"/>
                  <a:gd name="T91" fmla="*/ 102 h 107"/>
                  <a:gd name="T92" fmla="*/ 57 w 90"/>
                  <a:gd name="T93" fmla="*/ 105 h 107"/>
                  <a:gd name="T94" fmla="*/ 62 w 90"/>
                  <a:gd name="T95" fmla="*/ 104 h 107"/>
                  <a:gd name="T96" fmla="*/ 80 w 90"/>
                  <a:gd name="T97" fmla="*/ 104 h 107"/>
                  <a:gd name="T98" fmla="*/ 75 w 90"/>
                  <a:gd name="T99" fmla="*/ 101 h 107"/>
                  <a:gd name="T100" fmla="*/ 72 w 90"/>
                  <a:gd name="T101" fmla="*/ 100 h 107"/>
                  <a:gd name="T102" fmla="*/ 80 w 90"/>
                  <a:gd name="T103" fmla="*/ 9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107">
                    <a:moveTo>
                      <a:pt x="82" y="80"/>
                    </a:moveTo>
                    <a:lnTo>
                      <a:pt x="90" y="80"/>
                    </a:lnTo>
                    <a:lnTo>
                      <a:pt x="75" y="43"/>
                    </a:lnTo>
                    <a:lnTo>
                      <a:pt x="75" y="35"/>
                    </a:lnTo>
                    <a:lnTo>
                      <a:pt x="75" y="35"/>
                    </a:lnTo>
                    <a:lnTo>
                      <a:pt x="76" y="35"/>
                    </a:lnTo>
                    <a:lnTo>
                      <a:pt x="77" y="34"/>
                    </a:lnTo>
                    <a:lnTo>
                      <a:pt x="78" y="34"/>
                    </a:lnTo>
                    <a:lnTo>
                      <a:pt x="79" y="34"/>
                    </a:lnTo>
                    <a:lnTo>
                      <a:pt x="80" y="33"/>
                    </a:lnTo>
                    <a:lnTo>
                      <a:pt x="82" y="32"/>
                    </a:lnTo>
                    <a:lnTo>
                      <a:pt x="83" y="31"/>
                    </a:lnTo>
                    <a:lnTo>
                      <a:pt x="83" y="31"/>
                    </a:lnTo>
                    <a:lnTo>
                      <a:pt x="84" y="30"/>
                    </a:lnTo>
                    <a:lnTo>
                      <a:pt x="84" y="30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6" y="28"/>
                    </a:lnTo>
                    <a:lnTo>
                      <a:pt x="86" y="27"/>
                    </a:lnTo>
                    <a:lnTo>
                      <a:pt x="87" y="26"/>
                    </a:lnTo>
                    <a:lnTo>
                      <a:pt x="87" y="24"/>
                    </a:lnTo>
                    <a:lnTo>
                      <a:pt x="87" y="21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7" y="18"/>
                    </a:lnTo>
                    <a:lnTo>
                      <a:pt x="86" y="17"/>
                    </a:lnTo>
                    <a:lnTo>
                      <a:pt x="86" y="16"/>
                    </a:lnTo>
                    <a:lnTo>
                      <a:pt x="85" y="15"/>
                    </a:lnTo>
                    <a:lnTo>
                      <a:pt x="85" y="13"/>
                    </a:lnTo>
                    <a:lnTo>
                      <a:pt x="84" y="12"/>
                    </a:lnTo>
                    <a:lnTo>
                      <a:pt x="83" y="10"/>
                    </a:lnTo>
                    <a:lnTo>
                      <a:pt x="82" y="9"/>
                    </a:lnTo>
                    <a:lnTo>
                      <a:pt x="81" y="7"/>
                    </a:lnTo>
                    <a:lnTo>
                      <a:pt x="80" y="6"/>
                    </a:lnTo>
                    <a:lnTo>
                      <a:pt x="78" y="5"/>
                    </a:lnTo>
                    <a:lnTo>
                      <a:pt x="77" y="4"/>
                    </a:lnTo>
                    <a:lnTo>
                      <a:pt x="75" y="3"/>
                    </a:lnTo>
                    <a:lnTo>
                      <a:pt x="74" y="2"/>
                    </a:lnTo>
                    <a:lnTo>
                      <a:pt x="73" y="2"/>
                    </a:lnTo>
                    <a:lnTo>
                      <a:pt x="73" y="1"/>
                    </a:lnTo>
                    <a:lnTo>
                      <a:pt x="72" y="1"/>
                    </a:lnTo>
                    <a:lnTo>
                      <a:pt x="71" y="1"/>
                    </a:lnTo>
                    <a:lnTo>
                      <a:pt x="70" y="1"/>
                    </a:lnTo>
                    <a:lnTo>
                      <a:pt x="69" y="1"/>
                    </a:lnTo>
                    <a:lnTo>
                      <a:pt x="69" y="1"/>
                    </a:lnTo>
                    <a:lnTo>
                      <a:pt x="68" y="1"/>
                    </a:lnTo>
                    <a:lnTo>
                      <a:pt x="68" y="1"/>
                    </a:lnTo>
                    <a:lnTo>
                      <a:pt x="67" y="1"/>
                    </a:lnTo>
                    <a:lnTo>
                      <a:pt x="66" y="1"/>
                    </a:lnTo>
                    <a:lnTo>
                      <a:pt x="64" y="1"/>
                    </a:lnTo>
                    <a:lnTo>
                      <a:pt x="62" y="1"/>
                    </a:lnTo>
                    <a:lnTo>
                      <a:pt x="60" y="1"/>
                    </a:lnTo>
                    <a:lnTo>
                      <a:pt x="58" y="1"/>
                    </a:lnTo>
                    <a:lnTo>
                      <a:pt x="56" y="0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2" y="1"/>
                    </a:lnTo>
                    <a:lnTo>
                      <a:pt x="41" y="1"/>
                    </a:lnTo>
                    <a:lnTo>
                      <a:pt x="40" y="1"/>
                    </a:lnTo>
                    <a:lnTo>
                      <a:pt x="39" y="1"/>
                    </a:lnTo>
                    <a:lnTo>
                      <a:pt x="38" y="1"/>
                    </a:lnTo>
                    <a:lnTo>
                      <a:pt x="38" y="2"/>
                    </a:lnTo>
                    <a:lnTo>
                      <a:pt x="37" y="2"/>
                    </a:lnTo>
                    <a:lnTo>
                      <a:pt x="36" y="2"/>
                    </a:lnTo>
                    <a:lnTo>
                      <a:pt x="35" y="3"/>
                    </a:lnTo>
                    <a:lnTo>
                      <a:pt x="34" y="4"/>
                    </a:lnTo>
                    <a:lnTo>
                      <a:pt x="32" y="5"/>
                    </a:lnTo>
                    <a:lnTo>
                      <a:pt x="32" y="6"/>
                    </a:lnTo>
                    <a:lnTo>
                      <a:pt x="31" y="6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29" y="9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25" y="15"/>
                    </a:lnTo>
                    <a:lnTo>
                      <a:pt x="24" y="17"/>
                    </a:lnTo>
                    <a:lnTo>
                      <a:pt x="23" y="18"/>
                    </a:lnTo>
                    <a:lnTo>
                      <a:pt x="23" y="19"/>
                    </a:lnTo>
                    <a:lnTo>
                      <a:pt x="22" y="20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6"/>
                    </a:lnTo>
                    <a:lnTo>
                      <a:pt x="5" y="15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4" y="25"/>
                    </a:lnTo>
                    <a:lnTo>
                      <a:pt x="5" y="26"/>
                    </a:lnTo>
                    <a:lnTo>
                      <a:pt x="6" y="26"/>
                    </a:lnTo>
                    <a:lnTo>
                      <a:pt x="6" y="27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8" y="28"/>
                    </a:lnTo>
                    <a:lnTo>
                      <a:pt x="9" y="28"/>
                    </a:lnTo>
                    <a:lnTo>
                      <a:pt x="10" y="28"/>
                    </a:lnTo>
                    <a:lnTo>
                      <a:pt x="11" y="29"/>
                    </a:lnTo>
                    <a:lnTo>
                      <a:pt x="12" y="29"/>
                    </a:lnTo>
                    <a:lnTo>
                      <a:pt x="13" y="30"/>
                    </a:lnTo>
                    <a:lnTo>
                      <a:pt x="15" y="30"/>
                    </a:lnTo>
                    <a:lnTo>
                      <a:pt x="16" y="31"/>
                    </a:lnTo>
                    <a:lnTo>
                      <a:pt x="17" y="31"/>
                    </a:lnTo>
                    <a:lnTo>
                      <a:pt x="18" y="31"/>
                    </a:lnTo>
                    <a:lnTo>
                      <a:pt x="19" y="32"/>
                    </a:lnTo>
                    <a:lnTo>
                      <a:pt x="21" y="32"/>
                    </a:lnTo>
                    <a:lnTo>
                      <a:pt x="22" y="32"/>
                    </a:lnTo>
                    <a:lnTo>
                      <a:pt x="23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6" y="32"/>
                    </a:lnTo>
                    <a:lnTo>
                      <a:pt x="27" y="31"/>
                    </a:lnTo>
                    <a:lnTo>
                      <a:pt x="28" y="31"/>
                    </a:lnTo>
                    <a:lnTo>
                      <a:pt x="29" y="30"/>
                    </a:lnTo>
                    <a:lnTo>
                      <a:pt x="31" y="30"/>
                    </a:lnTo>
                    <a:lnTo>
                      <a:pt x="32" y="29"/>
                    </a:lnTo>
                    <a:lnTo>
                      <a:pt x="33" y="28"/>
                    </a:lnTo>
                    <a:lnTo>
                      <a:pt x="35" y="26"/>
                    </a:lnTo>
                    <a:lnTo>
                      <a:pt x="35" y="41"/>
                    </a:lnTo>
                    <a:lnTo>
                      <a:pt x="19" y="80"/>
                    </a:lnTo>
                    <a:lnTo>
                      <a:pt x="28" y="80"/>
                    </a:lnTo>
                    <a:lnTo>
                      <a:pt x="29" y="86"/>
                    </a:lnTo>
                    <a:lnTo>
                      <a:pt x="31" y="91"/>
                    </a:lnTo>
                    <a:lnTo>
                      <a:pt x="33" y="94"/>
                    </a:lnTo>
                    <a:lnTo>
                      <a:pt x="36" y="97"/>
                    </a:lnTo>
                    <a:lnTo>
                      <a:pt x="38" y="99"/>
                    </a:lnTo>
                    <a:lnTo>
                      <a:pt x="40" y="100"/>
                    </a:lnTo>
                    <a:lnTo>
                      <a:pt x="41" y="101"/>
                    </a:lnTo>
                    <a:lnTo>
                      <a:pt x="41" y="101"/>
                    </a:lnTo>
                    <a:lnTo>
                      <a:pt x="39" y="101"/>
                    </a:lnTo>
                    <a:lnTo>
                      <a:pt x="38" y="101"/>
                    </a:lnTo>
                    <a:lnTo>
                      <a:pt x="36" y="102"/>
                    </a:lnTo>
                    <a:lnTo>
                      <a:pt x="34" y="103"/>
                    </a:lnTo>
                    <a:lnTo>
                      <a:pt x="33" y="103"/>
                    </a:lnTo>
                    <a:lnTo>
                      <a:pt x="32" y="104"/>
                    </a:lnTo>
                    <a:lnTo>
                      <a:pt x="32" y="106"/>
                    </a:lnTo>
                    <a:lnTo>
                      <a:pt x="31" y="107"/>
                    </a:lnTo>
                    <a:lnTo>
                      <a:pt x="45" y="107"/>
                    </a:lnTo>
                    <a:lnTo>
                      <a:pt x="49" y="104"/>
                    </a:lnTo>
                    <a:lnTo>
                      <a:pt x="49" y="107"/>
                    </a:lnTo>
                    <a:lnTo>
                      <a:pt x="52" y="107"/>
                    </a:lnTo>
                    <a:lnTo>
                      <a:pt x="53" y="105"/>
                    </a:lnTo>
                    <a:lnTo>
                      <a:pt x="53" y="103"/>
                    </a:lnTo>
                    <a:lnTo>
                      <a:pt x="53" y="101"/>
                    </a:lnTo>
                    <a:lnTo>
                      <a:pt x="52" y="100"/>
                    </a:lnTo>
                    <a:lnTo>
                      <a:pt x="51" y="99"/>
                    </a:lnTo>
                    <a:lnTo>
                      <a:pt x="51" y="98"/>
                    </a:lnTo>
                    <a:lnTo>
                      <a:pt x="50" y="96"/>
                    </a:lnTo>
                    <a:lnTo>
                      <a:pt x="50" y="94"/>
                    </a:lnTo>
                    <a:lnTo>
                      <a:pt x="50" y="91"/>
                    </a:lnTo>
                    <a:lnTo>
                      <a:pt x="50" y="88"/>
                    </a:lnTo>
                    <a:lnTo>
                      <a:pt x="50" y="84"/>
                    </a:lnTo>
                    <a:lnTo>
                      <a:pt x="51" y="80"/>
                    </a:lnTo>
                    <a:lnTo>
                      <a:pt x="58" y="80"/>
                    </a:lnTo>
                    <a:lnTo>
                      <a:pt x="59" y="84"/>
                    </a:lnTo>
                    <a:lnTo>
                      <a:pt x="60" y="87"/>
                    </a:lnTo>
                    <a:lnTo>
                      <a:pt x="60" y="90"/>
                    </a:lnTo>
                    <a:lnTo>
                      <a:pt x="60" y="92"/>
                    </a:lnTo>
                    <a:lnTo>
                      <a:pt x="60" y="95"/>
                    </a:lnTo>
                    <a:lnTo>
                      <a:pt x="60" y="97"/>
                    </a:lnTo>
                    <a:lnTo>
                      <a:pt x="60" y="98"/>
                    </a:lnTo>
                    <a:lnTo>
                      <a:pt x="60" y="100"/>
                    </a:lnTo>
                    <a:lnTo>
                      <a:pt x="59" y="101"/>
                    </a:lnTo>
                    <a:lnTo>
                      <a:pt x="58" y="102"/>
                    </a:lnTo>
                    <a:lnTo>
                      <a:pt x="58" y="103"/>
                    </a:lnTo>
                    <a:lnTo>
                      <a:pt x="58" y="103"/>
                    </a:lnTo>
                    <a:lnTo>
                      <a:pt x="57" y="104"/>
                    </a:lnTo>
                    <a:lnTo>
                      <a:pt x="57" y="105"/>
                    </a:lnTo>
                    <a:lnTo>
                      <a:pt x="58" y="106"/>
                    </a:lnTo>
                    <a:lnTo>
                      <a:pt x="58" y="107"/>
                    </a:lnTo>
                    <a:lnTo>
                      <a:pt x="62" y="107"/>
                    </a:lnTo>
                    <a:lnTo>
                      <a:pt x="62" y="104"/>
                    </a:lnTo>
                    <a:lnTo>
                      <a:pt x="67" y="107"/>
                    </a:lnTo>
                    <a:lnTo>
                      <a:pt x="81" y="107"/>
                    </a:lnTo>
                    <a:lnTo>
                      <a:pt x="81" y="106"/>
                    </a:lnTo>
                    <a:lnTo>
                      <a:pt x="80" y="104"/>
                    </a:lnTo>
                    <a:lnTo>
                      <a:pt x="79" y="104"/>
                    </a:lnTo>
                    <a:lnTo>
                      <a:pt x="78" y="103"/>
                    </a:lnTo>
                    <a:lnTo>
                      <a:pt x="76" y="102"/>
                    </a:lnTo>
                    <a:lnTo>
                      <a:pt x="75" y="101"/>
                    </a:lnTo>
                    <a:lnTo>
                      <a:pt x="73" y="101"/>
                    </a:lnTo>
                    <a:lnTo>
                      <a:pt x="70" y="101"/>
                    </a:lnTo>
                    <a:lnTo>
                      <a:pt x="71" y="101"/>
                    </a:lnTo>
                    <a:lnTo>
                      <a:pt x="72" y="100"/>
                    </a:lnTo>
                    <a:lnTo>
                      <a:pt x="74" y="99"/>
                    </a:lnTo>
                    <a:lnTo>
                      <a:pt x="76" y="97"/>
                    </a:lnTo>
                    <a:lnTo>
                      <a:pt x="78" y="94"/>
                    </a:lnTo>
                    <a:lnTo>
                      <a:pt x="80" y="90"/>
                    </a:lnTo>
                    <a:lnTo>
                      <a:pt x="81" y="85"/>
                    </a:lnTo>
                    <a:lnTo>
                      <a:pt x="82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319"/>
              <p:cNvSpPr>
                <a:spLocks/>
              </p:cNvSpPr>
              <p:nvPr/>
            </p:nvSpPr>
            <p:spPr bwMode="auto">
              <a:xfrm>
                <a:off x="1365" y="2698"/>
                <a:ext cx="26" cy="23"/>
              </a:xfrm>
              <a:custGeom>
                <a:avLst/>
                <a:gdLst>
                  <a:gd name="T0" fmla="*/ 26 w 26"/>
                  <a:gd name="T1" fmla="*/ 23 h 23"/>
                  <a:gd name="T2" fmla="*/ 26 w 26"/>
                  <a:gd name="T3" fmla="*/ 0 h 23"/>
                  <a:gd name="T4" fmla="*/ 0 w 26"/>
                  <a:gd name="T5" fmla="*/ 5 h 23"/>
                  <a:gd name="T6" fmla="*/ 0 w 26"/>
                  <a:gd name="T7" fmla="*/ 23 h 23"/>
                  <a:gd name="T8" fmla="*/ 26 w 26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6" y="23"/>
                    </a:moveTo>
                    <a:lnTo>
                      <a:pt x="26" y="0"/>
                    </a:lnTo>
                    <a:lnTo>
                      <a:pt x="0" y="5"/>
                    </a:lnTo>
                    <a:lnTo>
                      <a:pt x="0" y="23"/>
                    </a:lnTo>
                    <a:lnTo>
                      <a:pt x="26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320"/>
              <p:cNvSpPr>
                <a:spLocks/>
              </p:cNvSpPr>
              <p:nvPr/>
            </p:nvSpPr>
            <p:spPr bwMode="auto">
              <a:xfrm>
                <a:off x="1332" y="2714"/>
                <a:ext cx="77" cy="75"/>
              </a:xfrm>
              <a:custGeom>
                <a:avLst/>
                <a:gdLst>
                  <a:gd name="T0" fmla="*/ 34 w 77"/>
                  <a:gd name="T1" fmla="*/ 0 h 75"/>
                  <a:gd name="T2" fmla="*/ 33 w 77"/>
                  <a:gd name="T3" fmla="*/ 0 h 75"/>
                  <a:gd name="T4" fmla="*/ 30 w 77"/>
                  <a:gd name="T5" fmla="*/ 1 h 75"/>
                  <a:gd name="T6" fmla="*/ 27 w 77"/>
                  <a:gd name="T7" fmla="*/ 2 h 75"/>
                  <a:gd name="T8" fmla="*/ 24 w 77"/>
                  <a:gd name="T9" fmla="*/ 4 h 75"/>
                  <a:gd name="T10" fmla="*/ 21 w 77"/>
                  <a:gd name="T11" fmla="*/ 8 h 75"/>
                  <a:gd name="T12" fmla="*/ 18 w 77"/>
                  <a:gd name="T13" fmla="*/ 13 h 75"/>
                  <a:gd name="T14" fmla="*/ 14 w 77"/>
                  <a:gd name="T15" fmla="*/ 18 h 75"/>
                  <a:gd name="T16" fmla="*/ 11 w 77"/>
                  <a:gd name="T17" fmla="*/ 20 h 75"/>
                  <a:gd name="T18" fmla="*/ 8 w 77"/>
                  <a:gd name="T19" fmla="*/ 20 h 75"/>
                  <a:gd name="T20" fmla="*/ 4 w 77"/>
                  <a:gd name="T21" fmla="*/ 19 h 75"/>
                  <a:gd name="T22" fmla="*/ 1 w 77"/>
                  <a:gd name="T23" fmla="*/ 18 h 75"/>
                  <a:gd name="T24" fmla="*/ 0 w 77"/>
                  <a:gd name="T25" fmla="*/ 24 h 75"/>
                  <a:gd name="T26" fmla="*/ 0 w 77"/>
                  <a:gd name="T27" fmla="*/ 24 h 75"/>
                  <a:gd name="T28" fmla="*/ 1 w 77"/>
                  <a:gd name="T29" fmla="*/ 25 h 75"/>
                  <a:gd name="T30" fmla="*/ 2 w 77"/>
                  <a:gd name="T31" fmla="*/ 25 h 75"/>
                  <a:gd name="T32" fmla="*/ 3 w 77"/>
                  <a:gd name="T33" fmla="*/ 25 h 75"/>
                  <a:gd name="T34" fmla="*/ 7 w 77"/>
                  <a:gd name="T35" fmla="*/ 27 h 75"/>
                  <a:gd name="T36" fmla="*/ 10 w 77"/>
                  <a:gd name="T37" fmla="*/ 28 h 75"/>
                  <a:gd name="T38" fmla="*/ 13 w 77"/>
                  <a:gd name="T39" fmla="*/ 28 h 75"/>
                  <a:gd name="T40" fmla="*/ 17 w 77"/>
                  <a:gd name="T41" fmla="*/ 27 h 75"/>
                  <a:gd name="T42" fmla="*/ 19 w 77"/>
                  <a:gd name="T43" fmla="*/ 26 h 75"/>
                  <a:gd name="T44" fmla="*/ 22 w 77"/>
                  <a:gd name="T45" fmla="*/ 23 h 75"/>
                  <a:gd name="T46" fmla="*/ 26 w 77"/>
                  <a:gd name="T47" fmla="*/ 21 h 75"/>
                  <a:gd name="T48" fmla="*/ 27 w 77"/>
                  <a:gd name="T49" fmla="*/ 20 h 75"/>
                  <a:gd name="T50" fmla="*/ 12 w 77"/>
                  <a:gd name="T51" fmla="*/ 75 h 75"/>
                  <a:gd name="T52" fmla="*/ 63 w 77"/>
                  <a:gd name="T53" fmla="*/ 41 h 75"/>
                  <a:gd name="T54" fmla="*/ 71 w 77"/>
                  <a:gd name="T55" fmla="*/ 30 h 75"/>
                  <a:gd name="T56" fmla="*/ 75 w 77"/>
                  <a:gd name="T57" fmla="*/ 25 h 75"/>
                  <a:gd name="T58" fmla="*/ 75 w 77"/>
                  <a:gd name="T59" fmla="*/ 23 h 75"/>
                  <a:gd name="T60" fmla="*/ 75 w 77"/>
                  <a:gd name="T61" fmla="*/ 20 h 75"/>
                  <a:gd name="T62" fmla="*/ 75 w 77"/>
                  <a:gd name="T63" fmla="*/ 17 h 75"/>
                  <a:gd name="T64" fmla="*/ 74 w 77"/>
                  <a:gd name="T65" fmla="*/ 14 h 75"/>
                  <a:gd name="T66" fmla="*/ 72 w 77"/>
                  <a:gd name="T67" fmla="*/ 10 h 75"/>
                  <a:gd name="T68" fmla="*/ 69 w 77"/>
                  <a:gd name="T69" fmla="*/ 6 h 75"/>
                  <a:gd name="T70" fmla="*/ 66 w 77"/>
                  <a:gd name="T71" fmla="*/ 4 h 75"/>
                  <a:gd name="T72" fmla="*/ 64 w 77"/>
                  <a:gd name="T73" fmla="*/ 2 h 75"/>
                  <a:gd name="T74" fmla="*/ 62 w 77"/>
                  <a:gd name="T75" fmla="*/ 1 h 75"/>
                  <a:gd name="T76" fmla="*/ 59 w 77"/>
                  <a:gd name="T77" fmla="*/ 0 h 75"/>
                  <a:gd name="T78" fmla="*/ 58 w 77"/>
                  <a:gd name="T79" fmla="*/ 0 h 75"/>
                  <a:gd name="T80" fmla="*/ 44 w 77"/>
                  <a:gd name="T81" fmla="*/ 1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7" h="75">
                    <a:moveTo>
                      <a:pt x="34" y="0"/>
                    </a:moveTo>
                    <a:lnTo>
                      <a:pt x="34" y="0"/>
                    </a:lnTo>
                    <a:lnTo>
                      <a:pt x="34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1"/>
                    </a:lnTo>
                    <a:lnTo>
                      <a:pt x="28" y="1"/>
                    </a:lnTo>
                    <a:lnTo>
                      <a:pt x="27" y="2"/>
                    </a:lnTo>
                    <a:lnTo>
                      <a:pt x="25" y="3"/>
                    </a:lnTo>
                    <a:lnTo>
                      <a:pt x="24" y="4"/>
                    </a:lnTo>
                    <a:lnTo>
                      <a:pt x="22" y="6"/>
                    </a:lnTo>
                    <a:lnTo>
                      <a:pt x="21" y="8"/>
                    </a:lnTo>
                    <a:lnTo>
                      <a:pt x="19" y="10"/>
                    </a:lnTo>
                    <a:lnTo>
                      <a:pt x="18" y="13"/>
                    </a:lnTo>
                    <a:lnTo>
                      <a:pt x="16" y="15"/>
                    </a:lnTo>
                    <a:lnTo>
                      <a:pt x="14" y="18"/>
                    </a:lnTo>
                    <a:lnTo>
                      <a:pt x="13" y="20"/>
                    </a:lnTo>
                    <a:lnTo>
                      <a:pt x="11" y="20"/>
                    </a:lnTo>
                    <a:lnTo>
                      <a:pt x="9" y="20"/>
                    </a:lnTo>
                    <a:lnTo>
                      <a:pt x="8" y="20"/>
                    </a:lnTo>
                    <a:lnTo>
                      <a:pt x="6" y="19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1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5" y="26"/>
                    </a:lnTo>
                    <a:lnTo>
                      <a:pt x="7" y="27"/>
                    </a:lnTo>
                    <a:lnTo>
                      <a:pt x="8" y="27"/>
                    </a:lnTo>
                    <a:lnTo>
                      <a:pt x="10" y="28"/>
                    </a:lnTo>
                    <a:lnTo>
                      <a:pt x="12" y="28"/>
                    </a:lnTo>
                    <a:lnTo>
                      <a:pt x="13" y="28"/>
                    </a:lnTo>
                    <a:lnTo>
                      <a:pt x="15" y="28"/>
                    </a:lnTo>
                    <a:lnTo>
                      <a:pt x="17" y="27"/>
                    </a:lnTo>
                    <a:lnTo>
                      <a:pt x="18" y="26"/>
                    </a:lnTo>
                    <a:lnTo>
                      <a:pt x="19" y="26"/>
                    </a:lnTo>
                    <a:lnTo>
                      <a:pt x="21" y="25"/>
                    </a:lnTo>
                    <a:lnTo>
                      <a:pt x="22" y="23"/>
                    </a:lnTo>
                    <a:lnTo>
                      <a:pt x="24" y="22"/>
                    </a:lnTo>
                    <a:lnTo>
                      <a:pt x="26" y="21"/>
                    </a:lnTo>
                    <a:lnTo>
                      <a:pt x="27" y="21"/>
                    </a:lnTo>
                    <a:lnTo>
                      <a:pt x="27" y="20"/>
                    </a:lnTo>
                    <a:lnTo>
                      <a:pt x="27" y="39"/>
                    </a:lnTo>
                    <a:lnTo>
                      <a:pt x="12" y="75"/>
                    </a:lnTo>
                    <a:lnTo>
                      <a:pt x="77" y="75"/>
                    </a:lnTo>
                    <a:lnTo>
                      <a:pt x="63" y="41"/>
                    </a:lnTo>
                    <a:lnTo>
                      <a:pt x="63" y="33"/>
                    </a:lnTo>
                    <a:lnTo>
                      <a:pt x="71" y="30"/>
                    </a:lnTo>
                    <a:lnTo>
                      <a:pt x="75" y="25"/>
                    </a:lnTo>
                    <a:lnTo>
                      <a:pt x="75" y="25"/>
                    </a:lnTo>
                    <a:lnTo>
                      <a:pt x="75" y="24"/>
                    </a:lnTo>
                    <a:lnTo>
                      <a:pt x="75" y="23"/>
                    </a:lnTo>
                    <a:lnTo>
                      <a:pt x="75" y="22"/>
                    </a:lnTo>
                    <a:lnTo>
                      <a:pt x="75" y="20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6"/>
                    </a:lnTo>
                    <a:lnTo>
                      <a:pt x="74" y="14"/>
                    </a:lnTo>
                    <a:lnTo>
                      <a:pt x="73" y="12"/>
                    </a:lnTo>
                    <a:lnTo>
                      <a:pt x="72" y="10"/>
                    </a:lnTo>
                    <a:lnTo>
                      <a:pt x="70" y="8"/>
                    </a:lnTo>
                    <a:lnTo>
                      <a:pt x="69" y="6"/>
                    </a:lnTo>
                    <a:lnTo>
                      <a:pt x="68" y="5"/>
                    </a:lnTo>
                    <a:lnTo>
                      <a:pt x="66" y="4"/>
                    </a:lnTo>
                    <a:lnTo>
                      <a:pt x="65" y="3"/>
                    </a:lnTo>
                    <a:lnTo>
                      <a:pt x="64" y="2"/>
                    </a:lnTo>
                    <a:lnTo>
                      <a:pt x="63" y="2"/>
                    </a:lnTo>
                    <a:lnTo>
                      <a:pt x="62" y="1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44" y="1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77ED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321"/>
              <p:cNvSpPr>
                <a:spLocks/>
              </p:cNvSpPr>
              <p:nvPr/>
            </p:nvSpPr>
            <p:spPr bwMode="auto">
              <a:xfrm>
                <a:off x="1353" y="2792"/>
                <a:ext cx="18" cy="20"/>
              </a:xfrm>
              <a:custGeom>
                <a:avLst/>
                <a:gdLst>
                  <a:gd name="T0" fmla="*/ 0 w 18"/>
                  <a:gd name="T1" fmla="*/ 0 h 20"/>
                  <a:gd name="T2" fmla="*/ 0 w 18"/>
                  <a:gd name="T3" fmla="*/ 1 h 20"/>
                  <a:gd name="T4" fmla="*/ 0 w 18"/>
                  <a:gd name="T5" fmla="*/ 2 h 20"/>
                  <a:gd name="T6" fmla="*/ 0 w 18"/>
                  <a:gd name="T7" fmla="*/ 2 h 20"/>
                  <a:gd name="T8" fmla="*/ 0 w 18"/>
                  <a:gd name="T9" fmla="*/ 3 h 20"/>
                  <a:gd name="T10" fmla="*/ 1 w 18"/>
                  <a:gd name="T11" fmla="*/ 7 h 20"/>
                  <a:gd name="T12" fmla="*/ 3 w 18"/>
                  <a:gd name="T13" fmla="*/ 11 h 20"/>
                  <a:gd name="T14" fmla="*/ 5 w 18"/>
                  <a:gd name="T15" fmla="*/ 14 h 20"/>
                  <a:gd name="T16" fmla="*/ 7 w 18"/>
                  <a:gd name="T17" fmla="*/ 16 h 20"/>
                  <a:gd name="T18" fmla="*/ 10 w 18"/>
                  <a:gd name="T19" fmla="*/ 18 h 20"/>
                  <a:gd name="T20" fmla="*/ 11 w 18"/>
                  <a:gd name="T21" fmla="*/ 19 h 20"/>
                  <a:gd name="T22" fmla="*/ 13 w 18"/>
                  <a:gd name="T23" fmla="*/ 20 h 20"/>
                  <a:gd name="T24" fmla="*/ 13 w 18"/>
                  <a:gd name="T25" fmla="*/ 20 h 20"/>
                  <a:gd name="T26" fmla="*/ 18 w 18"/>
                  <a:gd name="T27" fmla="*/ 20 h 20"/>
                  <a:gd name="T28" fmla="*/ 18 w 18"/>
                  <a:gd name="T29" fmla="*/ 20 h 20"/>
                  <a:gd name="T30" fmla="*/ 18 w 18"/>
                  <a:gd name="T31" fmla="*/ 19 h 20"/>
                  <a:gd name="T32" fmla="*/ 17 w 18"/>
                  <a:gd name="T33" fmla="*/ 17 h 20"/>
                  <a:gd name="T34" fmla="*/ 16 w 18"/>
                  <a:gd name="T35" fmla="*/ 14 h 20"/>
                  <a:gd name="T36" fmla="*/ 16 w 18"/>
                  <a:gd name="T37" fmla="*/ 11 h 20"/>
                  <a:gd name="T38" fmla="*/ 16 w 18"/>
                  <a:gd name="T39" fmla="*/ 8 h 20"/>
                  <a:gd name="T40" fmla="*/ 16 w 18"/>
                  <a:gd name="T41" fmla="*/ 4 h 20"/>
                  <a:gd name="T42" fmla="*/ 18 w 18"/>
                  <a:gd name="T43" fmla="*/ 0 h 20"/>
                  <a:gd name="T44" fmla="*/ 0 w 18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7" y="16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19"/>
                    </a:lnTo>
                    <a:lnTo>
                      <a:pt x="17" y="17"/>
                    </a:lnTo>
                    <a:lnTo>
                      <a:pt x="16" y="14"/>
                    </a:lnTo>
                    <a:lnTo>
                      <a:pt x="16" y="11"/>
                    </a:lnTo>
                    <a:lnTo>
                      <a:pt x="16" y="8"/>
                    </a:lnTo>
                    <a:lnTo>
                      <a:pt x="16" y="4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322"/>
              <p:cNvSpPr>
                <a:spLocks/>
              </p:cNvSpPr>
              <p:nvPr/>
            </p:nvSpPr>
            <p:spPr bwMode="auto">
              <a:xfrm>
                <a:off x="1382" y="2792"/>
                <a:ext cx="19" cy="20"/>
              </a:xfrm>
              <a:custGeom>
                <a:avLst/>
                <a:gdLst>
                  <a:gd name="T0" fmla="*/ 0 w 19"/>
                  <a:gd name="T1" fmla="*/ 0 h 20"/>
                  <a:gd name="T2" fmla="*/ 2 w 19"/>
                  <a:gd name="T3" fmla="*/ 4 h 20"/>
                  <a:gd name="T4" fmla="*/ 3 w 19"/>
                  <a:gd name="T5" fmla="*/ 7 h 20"/>
                  <a:gd name="T6" fmla="*/ 3 w 19"/>
                  <a:gd name="T7" fmla="*/ 11 h 20"/>
                  <a:gd name="T8" fmla="*/ 3 w 19"/>
                  <a:gd name="T9" fmla="*/ 14 h 20"/>
                  <a:gd name="T10" fmla="*/ 3 w 19"/>
                  <a:gd name="T11" fmla="*/ 16 h 20"/>
                  <a:gd name="T12" fmla="*/ 3 w 19"/>
                  <a:gd name="T13" fmla="*/ 18 h 20"/>
                  <a:gd name="T14" fmla="*/ 2 w 19"/>
                  <a:gd name="T15" fmla="*/ 19 h 20"/>
                  <a:gd name="T16" fmla="*/ 2 w 19"/>
                  <a:gd name="T17" fmla="*/ 20 h 20"/>
                  <a:gd name="T18" fmla="*/ 9 w 19"/>
                  <a:gd name="T19" fmla="*/ 20 h 20"/>
                  <a:gd name="T20" fmla="*/ 9 w 19"/>
                  <a:gd name="T21" fmla="*/ 19 h 20"/>
                  <a:gd name="T22" fmla="*/ 10 w 19"/>
                  <a:gd name="T23" fmla="*/ 19 h 20"/>
                  <a:gd name="T24" fmla="*/ 11 w 19"/>
                  <a:gd name="T25" fmla="*/ 18 h 20"/>
                  <a:gd name="T26" fmla="*/ 13 w 19"/>
                  <a:gd name="T27" fmla="*/ 17 h 20"/>
                  <a:gd name="T28" fmla="*/ 14 w 19"/>
                  <a:gd name="T29" fmla="*/ 15 h 20"/>
                  <a:gd name="T30" fmla="*/ 16 w 19"/>
                  <a:gd name="T31" fmla="*/ 13 h 20"/>
                  <a:gd name="T32" fmla="*/ 17 w 19"/>
                  <a:gd name="T33" fmla="*/ 11 h 20"/>
                  <a:gd name="T34" fmla="*/ 18 w 19"/>
                  <a:gd name="T35" fmla="*/ 8 h 20"/>
                  <a:gd name="T36" fmla="*/ 18 w 19"/>
                  <a:gd name="T37" fmla="*/ 6 h 20"/>
                  <a:gd name="T38" fmla="*/ 19 w 19"/>
                  <a:gd name="T39" fmla="*/ 4 h 20"/>
                  <a:gd name="T40" fmla="*/ 19 w 19"/>
                  <a:gd name="T41" fmla="*/ 2 h 20"/>
                  <a:gd name="T42" fmla="*/ 18 w 19"/>
                  <a:gd name="T43" fmla="*/ 0 h 20"/>
                  <a:gd name="T44" fmla="*/ 0 w 19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20">
                    <a:moveTo>
                      <a:pt x="0" y="0"/>
                    </a:moveTo>
                    <a:lnTo>
                      <a:pt x="2" y="4"/>
                    </a:lnTo>
                    <a:lnTo>
                      <a:pt x="3" y="7"/>
                    </a:lnTo>
                    <a:lnTo>
                      <a:pt x="3" y="11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9" y="20"/>
                    </a:lnTo>
                    <a:lnTo>
                      <a:pt x="9" y="19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3" y="17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7" y="11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9" y="4"/>
                    </a:lnTo>
                    <a:lnTo>
                      <a:pt x="19" y="2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323"/>
              <p:cNvSpPr>
                <a:spLocks/>
              </p:cNvSpPr>
              <p:nvPr/>
            </p:nvSpPr>
            <p:spPr bwMode="auto">
              <a:xfrm>
                <a:off x="1313" y="2676"/>
                <a:ext cx="73" cy="81"/>
              </a:xfrm>
              <a:custGeom>
                <a:avLst/>
                <a:gdLst>
                  <a:gd name="T0" fmla="*/ 73 w 73"/>
                  <a:gd name="T1" fmla="*/ 77 h 81"/>
                  <a:gd name="T2" fmla="*/ 4 w 73"/>
                  <a:gd name="T3" fmla="*/ 0 h 81"/>
                  <a:gd name="T4" fmla="*/ 0 w 73"/>
                  <a:gd name="T5" fmla="*/ 5 h 81"/>
                  <a:gd name="T6" fmla="*/ 68 w 73"/>
                  <a:gd name="T7" fmla="*/ 81 h 81"/>
                  <a:gd name="T8" fmla="*/ 73 w 73"/>
                  <a:gd name="T9" fmla="*/ 7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81">
                    <a:moveTo>
                      <a:pt x="73" y="77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68" y="81"/>
                    </a:lnTo>
                    <a:lnTo>
                      <a:pt x="73" y="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324"/>
              <p:cNvSpPr>
                <a:spLocks/>
              </p:cNvSpPr>
              <p:nvPr/>
            </p:nvSpPr>
            <p:spPr bwMode="auto">
              <a:xfrm>
                <a:off x="1317" y="2681"/>
                <a:ext cx="65" cy="72"/>
              </a:xfrm>
              <a:custGeom>
                <a:avLst/>
                <a:gdLst>
                  <a:gd name="T0" fmla="*/ 65 w 65"/>
                  <a:gd name="T1" fmla="*/ 71 h 72"/>
                  <a:gd name="T2" fmla="*/ 2 w 65"/>
                  <a:gd name="T3" fmla="*/ 0 h 72"/>
                  <a:gd name="T4" fmla="*/ 0 w 65"/>
                  <a:gd name="T5" fmla="*/ 2 h 72"/>
                  <a:gd name="T6" fmla="*/ 63 w 65"/>
                  <a:gd name="T7" fmla="*/ 72 h 72"/>
                  <a:gd name="T8" fmla="*/ 65 w 65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72">
                    <a:moveTo>
                      <a:pt x="65" y="7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63" y="72"/>
                    </a:lnTo>
                    <a:lnTo>
                      <a:pt x="65" y="71"/>
                    </a:lnTo>
                    <a:close/>
                  </a:path>
                </a:pathLst>
              </a:custGeom>
              <a:solidFill>
                <a:srgbClr val="CEB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325"/>
              <p:cNvSpPr>
                <a:spLocks/>
              </p:cNvSpPr>
              <p:nvPr/>
            </p:nvSpPr>
            <p:spPr bwMode="auto">
              <a:xfrm>
                <a:off x="1367" y="2736"/>
                <a:ext cx="41" cy="15"/>
              </a:xfrm>
              <a:custGeom>
                <a:avLst/>
                <a:gdLst>
                  <a:gd name="T0" fmla="*/ 22 w 41"/>
                  <a:gd name="T1" fmla="*/ 14 h 15"/>
                  <a:gd name="T2" fmla="*/ 25 w 41"/>
                  <a:gd name="T3" fmla="*/ 13 h 15"/>
                  <a:gd name="T4" fmla="*/ 29 w 41"/>
                  <a:gd name="T5" fmla="*/ 12 h 15"/>
                  <a:gd name="T6" fmla="*/ 32 w 41"/>
                  <a:gd name="T7" fmla="*/ 11 h 15"/>
                  <a:gd name="T8" fmla="*/ 35 w 41"/>
                  <a:gd name="T9" fmla="*/ 10 h 15"/>
                  <a:gd name="T10" fmla="*/ 37 w 41"/>
                  <a:gd name="T11" fmla="*/ 8 h 15"/>
                  <a:gd name="T12" fmla="*/ 39 w 41"/>
                  <a:gd name="T13" fmla="*/ 6 h 15"/>
                  <a:gd name="T14" fmla="*/ 40 w 41"/>
                  <a:gd name="T15" fmla="*/ 5 h 15"/>
                  <a:gd name="T16" fmla="*/ 41 w 41"/>
                  <a:gd name="T17" fmla="*/ 3 h 15"/>
                  <a:gd name="T18" fmla="*/ 40 w 41"/>
                  <a:gd name="T19" fmla="*/ 0 h 15"/>
                  <a:gd name="T20" fmla="*/ 39 w 41"/>
                  <a:gd name="T21" fmla="*/ 3 h 15"/>
                  <a:gd name="T22" fmla="*/ 37 w 41"/>
                  <a:gd name="T23" fmla="*/ 6 h 15"/>
                  <a:gd name="T24" fmla="*/ 34 w 41"/>
                  <a:gd name="T25" fmla="*/ 9 h 15"/>
                  <a:gd name="T26" fmla="*/ 30 w 41"/>
                  <a:gd name="T27" fmla="*/ 10 h 15"/>
                  <a:gd name="T28" fmla="*/ 27 w 41"/>
                  <a:gd name="T29" fmla="*/ 11 h 15"/>
                  <a:gd name="T30" fmla="*/ 25 w 41"/>
                  <a:gd name="T31" fmla="*/ 12 h 15"/>
                  <a:gd name="T32" fmla="*/ 23 w 41"/>
                  <a:gd name="T33" fmla="*/ 12 h 15"/>
                  <a:gd name="T34" fmla="*/ 22 w 41"/>
                  <a:gd name="T35" fmla="*/ 12 h 15"/>
                  <a:gd name="T36" fmla="*/ 18 w 41"/>
                  <a:gd name="T37" fmla="*/ 7 h 15"/>
                  <a:gd name="T38" fmla="*/ 21 w 41"/>
                  <a:gd name="T39" fmla="*/ 7 h 15"/>
                  <a:gd name="T40" fmla="*/ 26 w 41"/>
                  <a:gd name="T41" fmla="*/ 5 h 15"/>
                  <a:gd name="T42" fmla="*/ 30 w 41"/>
                  <a:gd name="T43" fmla="*/ 3 h 15"/>
                  <a:gd name="T44" fmla="*/ 32 w 41"/>
                  <a:gd name="T45" fmla="*/ 0 h 15"/>
                  <a:gd name="T46" fmla="*/ 30 w 41"/>
                  <a:gd name="T47" fmla="*/ 0 h 15"/>
                  <a:gd name="T48" fmla="*/ 30 w 41"/>
                  <a:gd name="T49" fmla="*/ 0 h 15"/>
                  <a:gd name="T50" fmla="*/ 30 w 41"/>
                  <a:gd name="T51" fmla="*/ 1 h 15"/>
                  <a:gd name="T52" fmla="*/ 28 w 41"/>
                  <a:gd name="T53" fmla="*/ 2 h 15"/>
                  <a:gd name="T54" fmla="*/ 25 w 41"/>
                  <a:gd name="T55" fmla="*/ 3 h 15"/>
                  <a:gd name="T56" fmla="*/ 21 w 41"/>
                  <a:gd name="T57" fmla="*/ 5 h 15"/>
                  <a:gd name="T58" fmla="*/ 17 w 41"/>
                  <a:gd name="T59" fmla="*/ 6 h 15"/>
                  <a:gd name="T60" fmla="*/ 14 w 41"/>
                  <a:gd name="T61" fmla="*/ 6 h 15"/>
                  <a:gd name="T62" fmla="*/ 12 w 41"/>
                  <a:gd name="T63" fmla="*/ 4 h 15"/>
                  <a:gd name="T64" fmla="*/ 10 w 41"/>
                  <a:gd name="T65" fmla="*/ 2 h 15"/>
                  <a:gd name="T66" fmla="*/ 8 w 41"/>
                  <a:gd name="T67" fmla="*/ 2 h 15"/>
                  <a:gd name="T68" fmla="*/ 7 w 41"/>
                  <a:gd name="T69" fmla="*/ 2 h 15"/>
                  <a:gd name="T70" fmla="*/ 6 w 41"/>
                  <a:gd name="T71" fmla="*/ 4 h 15"/>
                  <a:gd name="T72" fmla="*/ 7 w 41"/>
                  <a:gd name="T73" fmla="*/ 6 h 15"/>
                  <a:gd name="T74" fmla="*/ 6 w 41"/>
                  <a:gd name="T75" fmla="*/ 15 h 15"/>
                  <a:gd name="T76" fmla="*/ 9 w 41"/>
                  <a:gd name="T77" fmla="*/ 15 h 15"/>
                  <a:gd name="T78" fmla="*/ 13 w 41"/>
                  <a:gd name="T79" fmla="*/ 14 h 15"/>
                  <a:gd name="T80" fmla="*/ 17 w 41"/>
                  <a:gd name="T81" fmla="*/ 13 h 15"/>
                  <a:gd name="T82" fmla="*/ 19 w 41"/>
                  <a:gd name="T83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1" h="15">
                    <a:moveTo>
                      <a:pt x="20" y="14"/>
                    </a:moveTo>
                    <a:lnTo>
                      <a:pt x="22" y="14"/>
                    </a:lnTo>
                    <a:lnTo>
                      <a:pt x="24" y="13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9" y="12"/>
                    </a:lnTo>
                    <a:lnTo>
                      <a:pt x="30" y="12"/>
                    </a:lnTo>
                    <a:lnTo>
                      <a:pt x="32" y="11"/>
                    </a:lnTo>
                    <a:lnTo>
                      <a:pt x="33" y="10"/>
                    </a:lnTo>
                    <a:lnTo>
                      <a:pt x="35" y="10"/>
                    </a:lnTo>
                    <a:lnTo>
                      <a:pt x="36" y="9"/>
                    </a:lnTo>
                    <a:lnTo>
                      <a:pt x="37" y="8"/>
                    </a:lnTo>
                    <a:lnTo>
                      <a:pt x="38" y="7"/>
                    </a:lnTo>
                    <a:lnTo>
                      <a:pt x="39" y="6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0" y="2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9" y="3"/>
                    </a:lnTo>
                    <a:lnTo>
                      <a:pt x="38" y="4"/>
                    </a:lnTo>
                    <a:lnTo>
                      <a:pt x="37" y="6"/>
                    </a:lnTo>
                    <a:lnTo>
                      <a:pt x="35" y="7"/>
                    </a:lnTo>
                    <a:lnTo>
                      <a:pt x="34" y="9"/>
                    </a:lnTo>
                    <a:lnTo>
                      <a:pt x="32" y="10"/>
                    </a:lnTo>
                    <a:lnTo>
                      <a:pt x="30" y="10"/>
                    </a:lnTo>
                    <a:lnTo>
                      <a:pt x="28" y="11"/>
                    </a:lnTo>
                    <a:lnTo>
                      <a:pt x="27" y="11"/>
                    </a:lnTo>
                    <a:lnTo>
                      <a:pt x="26" y="11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1" y="7"/>
                    </a:lnTo>
                    <a:lnTo>
                      <a:pt x="23" y="6"/>
                    </a:lnTo>
                    <a:lnTo>
                      <a:pt x="26" y="5"/>
                    </a:lnTo>
                    <a:lnTo>
                      <a:pt x="28" y="4"/>
                    </a:lnTo>
                    <a:lnTo>
                      <a:pt x="30" y="3"/>
                    </a:lnTo>
                    <a:lnTo>
                      <a:pt x="31" y="1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1"/>
                    </a:lnTo>
                    <a:lnTo>
                      <a:pt x="29" y="1"/>
                    </a:lnTo>
                    <a:lnTo>
                      <a:pt x="28" y="2"/>
                    </a:lnTo>
                    <a:lnTo>
                      <a:pt x="27" y="3"/>
                    </a:lnTo>
                    <a:lnTo>
                      <a:pt x="25" y="3"/>
                    </a:lnTo>
                    <a:lnTo>
                      <a:pt x="23" y="4"/>
                    </a:lnTo>
                    <a:lnTo>
                      <a:pt x="21" y="5"/>
                    </a:lnTo>
                    <a:lnTo>
                      <a:pt x="19" y="5"/>
                    </a:lnTo>
                    <a:lnTo>
                      <a:pt x="17" y="6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7" y="13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326"/>
              <p:cNvSpPr>
                <a:spLocks/>
              </p:cNvSpPr>
              <p:nvPr/>
            </p:nvSpPr>
            <p:spPr bwMode="auto">
              <a:xfrm>
                <a:off x="1370" y="2739"/>
                <a:ext cx="14" cy="10"/>
              </a:xfrm>
              <a:custGeom>
                <a:avLst/>
                <a:gdLst>
                  <a:gd name="T0" fmla="*/ 12 w 14"/>
                  <a:gd name="T1" fmla="*/ 5 h 10"/>
                  <a:gd name="T2" fmla="*/ 11 w 14"/>
                  <a:gd name="T3" fmla="*/ 5 h 10"/>
                  <a:gd name="T4" fmla="*/ 10 w 14"/>
                  <a:gd name="T5" fmla="*/ 5 h 10"/>
                  <a:gd name="T6" fmla="*/ 10 w 14"/>
                  <a:gd name="T7" fmla="*/ 5 h 10"/>
                  <a:gd name="T8" fmla="*/ 10 w 14"/>
                  <a:gd name="T9" fmla="*/ 4 h 10"/>
                  <a:gd name="T10" fmla="*/ 9 w 14"/>
                  <a:gd name="T11" fmla="*/ 4 h 10"/>
                  <a:gd name="T12" fmla="*/ 8 w 14"/>
                  <a:gd name="T13" fmla="*/ 3 h 10"/>
                  <a:gd name="T14" fmla="*/ 8 w 14"/>
                  <a:gd name="T15" fmla="*/ 2 h 10"/>
                  <a:gd name="T16" fmla="*/ 7 w 14"/>
                  <a:gd name="T17" fmla="*/ 2 h 10"/>
                  <a:gd name="T18" fmla="*/ 6 w 14"/>
                  <a:gd name="T19" fmla="*/ 1 h 10"/>
                  <a:gd name="T20" fmla="*/ 6 w 14"/>
                  <a:gd name="T21" fmla="*/ 1 h 10"/>
                  <a:gd name="T22" fmla="*/ 5 w 14"/>
                  <a:gd name="T23" fmla="*/ 0 h 10"/>
                  <a:gd name="T24" fmla="*/ 5 w 14"/>
                  <a:gd name="T25" fmla="*/ 0 h 10"/>
                  <a:gd name="T26" fmla="*/ 5 w 14"/>
                  <a:gd name="T27" fmla="*/ 1 h 10"/>
                  <a:gd name="T28" fmla="*/ 6 w 14"/>
                  <a:gd name="T29" fmla="*/ 2 h 10"/>
                  <a:gd name="T30" fmla="*/ 6 w 14"/>
                  <a:gd name="T31" fmla="*/ 4 h 10"/>
                  <a:gd name="T32" fmla="*/ 7 w 14"/>
                  <a:gd name="T33" fmla="*/ 4 h 10"/>
                  <a:gd name="T34" fmla="*/ 0 w 14"/>
                  <a:gd name="T35" fmla="*/ 4 h 10"/>
                  <a:gd name="T36" fmla="*/ 4 w 14"/>
                  <a:gd name="T37" fmla="*/ 10 h 10"/>
                  <a:gd name="T38" fmla="*/ 5 w 14"/>
                  <a:gd name="T39" fmla="*/ 10 h 10"/>
                  <a:gd name="T40" fmla="*/ 6 w 14"/>
                  <a:gd name="T41" fmla="*/ 10 h 10"/>
                  <a:gd name="T42" fmla="*/ 7 w 14"/>
                  <a:gd name="T43" fmla="*/ 10 h 10"/>
                  <a:gd name="T44" fmla="*/ 7 w 14"/>
                  <a:gd name="T45" fmla="*/ 10 h 10"/>
                  <a:gd name="T46" fmla="*/ 8 w 14"/>
                  <a:gd name="T47" fmla="*/ 10 h 10"/>
                  <a:gd name="T48" fmla="*/ 9 w 14"/>
                  <a:gd name="T49" fmla="*/ 10 h 10"/>
                  <a:gd name="T50" fmla="*/ 10 w 14"/>
                  <a:gd name="T51" fmla="*/ 10 h 10"/>
                  <a:gd name="T52" fmla="*/ 10 w 14"/>
                  <a:gd name="T53" fmla="*/ 9 h 10"/>
                  <a:gd name="T54" fmla="*/ 11 w 14"/>
                  <a:gd name="T55" fmla="*/ 9 h 10"/>
                  <a:gd name="T56" fmla="*/ 12 w 14"/>
                  <a:gd name="T57" fmla="*/ 9 h 10"/>
                  <a:gd name="T58" fmla="*/ 13 w 14"/>
                  <a:gd name="T59" fmla="*/ 9 h 10"/>
                  <a:gd name="T60" fmla="*/ 13 w 14"/>
                  <a:gd name="T61" fmla="*/ 9 h 10"/>
                  <a:gd name="T62" fmla="*/ 13 w 14"/>
                  <a:gd name="T63" fmla="*/ 9 h 10"/>
                  <a:gd name="T64" fmla="*/ 14 w 14"/>
                  <a:gd name="T65" fmla="*/ 8 h 10"/>
                  <a:gd name="T66" fmla="*/ 14 w 14"/>
                  <a:gd name="T67" fmla="*/ 8 h 10"/>
                  <a:gd name="T68" fmla="*/ 14 w 14"/>
                  <a:gd name="T69" fmla="*/ 8 h 10"/>
                  <a:gd name="T70" fmla="*/ 12 w 14"/>
                  <a:gd name="T71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" h="10">
                    <a:moveTo>
                      <a:pt x="12" y="5"/>
                    </a:moveTo>
                    <a:lnTo>
                      <a:pt x="11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0" y="4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2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327"/>
              <p:cNvSpPr>
                <a:spLocks/>
              </p:cNvSpPr>
              <p:nvPr/>
            </p:nvSpPr>
            <p:spPr bwMode="auto">
              <a:xfrm>
                <a:off x="1395" y="2729"/>
                <a:ext cx="4" cy="7"/>
              </a:xfrm>
              <a:custGeom>
                <a:avLst/>
                <a:gdLst>
                  <a:gd name="T0" fmla="*/ 3 w 4"/>
                  <a:gd name="T1" fmla="*/ 3 h 7"/>
                  <a:gd name="T2" fmla="*/ 3 w 4"/>
                  <a:gd name="T3" fmla="*/ 2 h 7"/>
                  <a:gd name="T4" fmla="*/ 2 w 4"/>
                  <a:gd name="T5" fmla="*/ 1 h 7"/>
                  <a:gd name="T6" fmla="*/ 2 w 4"/>
                  <a:gd name="T7" fmla="*/ 0 h 7"/>
                  <a:gd name="T8" fmla="*/ 1 w 4"/>
                  <a:gd name="T9" fmla="*/ 0 h 7"/>
                  <a:gd name="T10" fmla="*/ 0 w 4"/>
                  <a:gd name="T11" fmla="*/ 0 h 7"/>
                  <a:gd name="T12" fmla="*/ 0 w 4"/>
                  <a:gd name="T13" fmla="*/ 0 h 7"/>
                  <a:gd name="T14" fmla="*/ 0 w 4"/>
                  <a:gd name="T15" fmla="*/ 1 h 7"/>
                  <a:gd name="T16" fmla="*/ 0 w 4"/>
                  <a:gd name="T17" fmla="*/ 1 h 7"/>
                  <a:gd name="T18" fmla="*/ 0 w 4"/>
                  <a:gd name="T19" fmla="*/ 1 h 7"/>
                  <a:gd name="T20" fmla="*/ 1 w 4"/>
                  <a:gd name="T21" fmla="*/ 2 h 7"/>
                  <a:gd name="T22" fmla="*/ 1 w 4"/>
                  <a:gd name="T23" fmla="*/ 2 h 7"/>
                  <a:gd name="T24" fmla="*/ 2 w 4"/>
                  <a:gd name="T25" fmla="*/ 3 h 7"/>
                  <a:gd name="T26" fmla="*/ 2 w 4"/>
                  <a:gd name="T27" fmla="*/ 4 h 7"/>
                  <a:gd name="T28" fmla="*/ 2 w 4"/>
                  <a:gd name="T29" fmla="*/ 5 h 7"/>
                  <a:gd name="T30" fmla="*/ 2 w 4"/>
                  <a:gd name="T31" fmla="*/ 6 h 7"/>
                  <a:gd name="T32" fmla="*/ 2 w 4"/>
                  <a:gd name="T33" fmla="*/ 7 h 7"/>
                  <a:gd name="T34" fmla="*/ 2 w 4"/>
                  <a:gd name="T35" fmla="*/ 7 h 7"/>
                  <a:gd name="T36" fmla="*/ 3 w 4"/>
                  <a:gd name="T37" fmla="*/ 7 h 7"/>
                  <a:gd name="T38" fmla="*/ 3 w 4"/>
                  <a:gd name="T39" fmla="*/ 7 h 7"/>
                  <a:gd name="T40" fmla="*/ 4 w 4"/>
                  <a:gd name="T41" fmla="*/ 7 h 7"/>
                  <a:gd name="T42" fmla="*/ 4 w 4"/>
                  <a:gd name="T43" fmla="*/ 6 h 7"/>
                  <a:gd name="T44" fmla="*/ 4 w 4"/>
                  <a:gd name="T45" fmla="*/ 5 h 7"/>
                  <a:gd name="T46" fmla="*/ 4 w 4"/>
                  <a:gd name="T47" fmla="*/ 4 h 7"/>
                  <a:gd name="T48" fmla="*/ 3 w 4"/>
                  <a:gd name="T4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" h="7">
                    <a:moveTo>
                      <a:pt x="3" y="3"/>
                    </a:moveTo>
                    <a:lnTo>
                      <a:pt x="3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328"/>
              <p:cNvSpPr>
                <a:spLocks/>
              </p:cNvSpPr>
              <p:nvPr/>
            </p:nvSpPr>
            <p:spPr bwMode="auto">
              <a:xfrm>
                <a:off x="1361" y="2713"/>
                <a:ext cx="33" cy="20"/>
              </a:xfrm>
              <a:custGeom>
                <a:avLst/>
                <a:gdLst>
                  <a:gd name="T0" fmla="*/ 31 w 33"/>
                  <a:gd name="T1" fmla="*/ 11 h 20"/>
                  <a:gd name="T2" fmla="*/ 28 w 33"/>
                  <a:gd name="T3" fmla="*/ 8 h 20"/>
                  <a:gd name="T4" fmla="*/ 33 w 33"/>
                  <a:gd name="T5" fmla="*/ 5 h 20"/>
                  <a:gd name="T6" fmla="*/ 29 w 33"/>
                  <a:gd name="T7" fmla="*/ 1 h 20"/>
                  <a:gd name="T8" fmla="*/ 27 w 33"/>
                  <a:gd name="T9" fmla="*/ 1 h 20"/>
                  <a:gd name="T10" fmla="*/ 30 w 33"/>
                  <a:gd name="T11" fmla="*/ 4 h 20"/>
                  <a:gd name="T12" fmla="*/ 26 w 33"/>
                  <a:gd name="T13" fmla="*/ 7 h 20"/>
                  <a:gd name="T14" fmla="*/ 26 w 33"/>
                  <a:gd name="T15" fmla="*/ 8 h 20"/>
                  <a:gd name="T16" fmla="*/ 27 w 33"/>
                  <a:gd name="T17" fmla="*/ 9 h 20"/>
                  <a:gd name="T18" fmla="*/ 28 w 33"/>
                  <a:gd name="T19" fmla="*/ 10 h 20"/>
                  <a:gd name="T20" fmla="*/ 28 w 33"/>
                  <a:gd name="T21" fmla="*/ 10 h 20"/>
                  <a:gd name="T22" fmla="*/ 15 w 33"/>
                  <a:gd name="T23" fmla="*/ 18 h 20"/>
                  <a:gd name="T24" fmla="*/ 4 w 33"/>
                  <a:gd name="T25" fmla="*/ 10 h 20"/>
                  <a:gd name="T26" fmla="*/ 6 w 33"/>
                  <a:gd name="T27" fmla="*/ 7 h 20"/>
                  <a:gd name="T28" fmla="*/ 3 w 33"/>
                  <a:gd name="T29" fmla="*/ 4 h 20"/>
                  <a:gd name="T30" fmla="*/ 5 w 33"/>
                  <a:gd name="T31" fmla="*/ 0 h 20"/>
                  <a:gd name="T32" fmla="*/ 3 w 33"/>
                  <a:gd name="T33" fmla="*/ 0 h 20"/>
                  <a:gd name="T34" fmla="*/ 0 w 33"/>
                  <a:gd name="T35" fmla="*/ 5 h 20"/>
                  <a:gd name="T36" fmla="*/ 4 w 33"/>
                  <a:gd name="T37" fmla="*/ 7 h 20"/>
                  <a:gd name="T38" fmla="*/ 1 w 33"/>
                  <a:gd name="T39" fmla="*/ 11 h 20"/>
                  <a:gd name="T40" fmla="*/ 15 w 33"/>
                  <a:gd name="T41" fmla="*/ 20 h 20"/>
                  <a:gd name="T42" fmla="*/ 31 w 33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3" h="20">
                    <a:moveTo>
                      <a:pt x="31" y="11"/>
                    </a:moveTo>
                    <a:lnTo>
                      <a:pt x="28" y="8"/>
                    </a:lnTo>
                    <a:lnTo>
                      <a:pt x="33" y="5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30" y="4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9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15" y="18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4" y="7"/>
                    </a:lnTo>
                    <a:lnTo>
                      <a:pt x="1" y="11"/>
                    </a:lnTo>
                    <a:lnTo>
                      <a:pt x="15" y="20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329"/>
              <p:cNvSpPr>
                <a:spLocks/>
              </p:cNvSpPr>
              <p:nvPr/>
            </p:nvSpPr>
            <p:spPr bwMode="auto">
              <a:xfrm>
                <a:off x="1352" y="2753"/>
                <a:ext cx="49" cy="15"/>
              </a:xfrm>
              <a:custGeom>
                <a:avLst/>
                <a:gdLst>
                  <a:gd name="T0" fmla="*/ 24 w 49"/>
                  <a:gd name="T1" fmla="*/ 0 h 15"/>
                  <a:gd name="T2" fmla="*/ 23 w 49"/>
                  <a:gd name="T3" fmla="*/ 2 h 15"/>
                  <a:gd name="T4" fmla="*/ 21 w 49"/>
                  <a:gd name="T5" fmla="*/ 4 h 15"/>
                  <a:gd name="T6" fmla="*/ 19 w 49"/>
                  <a:gd name="T7" fmla="*/ 7 h 15"/>
                  <a:gd name="T8" fmla="*/ 16 w 49"/>
                  <a:gd name="T9" fmla="*/ 9 h 15"/>
                  <a:gd name="T10" fmla="*/ 14 w 49"/>
                  <a:gd name="T11" fmla="*/ 10 h 15"/>
                  <a:gd name="T12" fmla="*/ 12 w 49"/>
                  <a:gd name="T13" fmla="*/ 11 h 15"/>
                  <a:gd name="T14" fmla="*/ 10 w 49"/>
                  <a:gd name="T15" fmla="*/ 11 h 15"/>
                  <a:gd name="T16" fmla="*/ 8 w 49"/>
                  <a:gd name="T17" fmla="*/ 12 h 15"/>
                  <a:gd name="T18" fmla="*/ 6 w 49"/>
                  <a:gd name="T19" fmla="*/ 12 h 15"/>
                  <a:gd name="T20" fmla="*/ 4 w 49"/>
                  <a:gd name="T21" fmla="*/ 12 h 15"/>
                  <a:gd name="T22" fmla="*/ 2 w 49"/>
                  <a:gd name="T23" fmla="*/ 12 h 15"/>
                  <a:gd name="T24" fmla="*/ 0 w 49"/>
                  <a:gd name="T25" fmla="*/ 14 h 15"/>
                  <a:gd name="T26" fmla="*/ 3 w 49"/>
                  <a:gd name="T27" fmla="*/ 14 h 15"/>
                  <a:gd name="T28" fmla="*/ 6 w 49"/>
                  <a:gd name="T29" fmla="*/ 14 h 15"/>
                  <a:gd name="T30" fmla="*/ 9 w 49"/>
                  <a:gd name="T31" fmla="*/ 14 h 15"/>
                  <a:gd name="T32" fmla="*/ 11 w 49"/>
                  <a:gd name="T33" fmla="*/ 13 h 15"/>
                  <a:gd name="T34" fmla="*/ 14 w 49"/>
                  <a:gd name="T35" fmla="*/ 12 h 15"/>
                  <a:gd name="T36" fmla="*/ 16 w 49"/>
                  <a:gd name="T37" fmla="*/ 11 h 15"/>
                  <a:gd name="T38" fmla="*/ 18 w 49"/>
                  <a:gd name="T39" fmla="*/ 10 h 15"/>
                  <a:gd name="T40" fmla="*/ 20 w 49"/>
                  <a:gd name="T41" fmla="*/ 8 h 15"/>
                  <a:gd name="T42" fmla="*/ 21 w 49"/>
                  <a:gd name="T43" fmla="*/ 7 h 15"/>
                  <a:gd name="T44" fmla="*/ 22 w 49"/>
                  <a:gd name="T45" fmla="*/ 6 h 15"/>
                  <a:gd name="T46" fmla="*/ 23 w 49"/>
                  <a:gd name="T47" fmla="*/ 5 h 15"/>
                  <a:gd name="T48" fmla="*/ 24 w 49"/>
                  <a:gd name="T49" fmla="*/ 4 h 15"/>
                  <a:gd name="T50" fmla="*/ 25 w 49"/>
                  <a:gd name="T51" fmla="*/ 5 h 15"/>
                  <a:gd name="T52" fmla="*/ 26 w 49"/>
                  <a:gd name="T53" fmla="*/ 7 h 15"/>
                  <a:gd name="T54" fmla="*/ 27 w 49"/>
                  <a:gd name="T55" fmla="*/ 8 h 15"/>
                  <a:gd name="T56" fmla="*/ 28 w 49"/>
                  <a:gd name="T57" fmla="*/ 10 h 15"/>
                  <a:gd name="T58" fmla="*/ 31 w 49"/>
                  <a:gd name="T59" fmla="*/ 12 h 15"/>
                  <a:gd name="T60" fmla="*/ 33 w 49"/>
                  <a:gd name="T61" fmla="*/ 13 h 15"/>
                  <a:gd name="T62" fmla="*/ 36 w 49"/>
                  <a:gd name="T63" fmla="*/ 14 h 15"/>
                  <a:gd name="T64" fmla="*/ 39 w 49"/>
                  <a:gd name="T65" fmla="*/ 14 h 15"/>
                  <a:gd name="T66" fmla="*/ 41 w 49"/>
                  <a:gd name="T67" fmla="*/ 15 h 15"/>
                  <a:gd name="T68" fmla="*/ 44 w 49"/>
                  <a:gd name="T69" fmla="*/ 15 h 15"/>
                  <a:gd name="T70" fmla="*/ 47 w 49"/>
                  <a:gd name="T71" fmla="*/ 15 h 15"/>
                  <a:gd name="T72" fmla="*/ 49 w 49"/>
                  <a:gd name="T73" fmla="*/ 14 h 15"/>
                  <a:gd name="T74" fmla="*/ 47 w 49"/>
                  <a:gd name="T75" fmla="*/ 12 h 15"/>
                  <a:gd name="T76" fmla="*/ 45 w 49"/>
                  <a:gd name="T77" fmla="*/ 12 h 15"/>
                  <a:gd name="T78" fmla="*/ 43 w 49"/>
                  <a:gd name="T79" fmla="*/ 13 h 15"/>
                  <a:gd name="T80" fmla="*/ 41 w 49"/>
                  <a:gd name="T81" fmla="*/ 13 h 15"/>
                  <a:gd name="T82" fmla="*/ 39 w 49"/>
                  <a:gd name="T83" fmla="*/ 12 h 15"/>
                  <a:gd name="T84" fmla="*/ 37 w 49"/>
                  <a:gd name="T85" fmla="*/ 12 h 15"/>
                  <a:gd name="T86" fmla="*/ 34 w 49"/>
                  <a:gd name="T87" fmla="*/ 11 h 15"/>
                  <a:gd name="T88" fmla="*/ 32 w 49"/>
                  <a:gd name="T89" fmla="*/ 10 h 15"/>
                  <a:gd name="T90" fmla="*/ 29 w 49"/>
                  <a:gd name="T91" fmla="*/ 8 h 15"/>
                  <a:gd name="T92" fmla="*/ 27 w 49"/>
                  <a:gd name="T93" fmla="*/ 5 h 15"/>
                  <a:gd name="T94" fmla="*/ 25 w 49"/>
                  <a:gd name="T95" fmla="*/ 2 h 15"/>
                  <a:gd name="T96" fmla="*/ 24 w 49"/>
                  <a:gd name="T9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9" h="15">
                    <a:moveTo>
                      <a:pt x="24" y="0"/>
                    </a:moveTo>
                    <a:lnTo>
                      <a:pt x="24" y="0"/>
                    </a:lnTo>
                    <a:lnTo>
                      <a:pt x="24" y="1"/>
                    </a:lnTo>
                    <a:lnTo>
                      <a:pt x="23" y="2"/>
                    </a:lnTo>
                    <a:lnTo>
                      <a:pt x="22" y="3"/>
                    </a:lnTo>
                    <a:lnTo>
                      <a:pt x="21" y="4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7" y="8"/>
                    </a:lnTo>
                    <a:lnTo>
                      <a:pt x="16" y="9"/>
                    </a:lnTo>
                    <a:lnTo>
                      <a:pt x="15" y="9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9" y="11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4" y="12"/>
                    </a:lnTo>
                    <a:lnTo>
                      <a:pt x="15" y="12"/>
                    </a:lnTo>
                    <a:lnTo>
                      <a:pt x="16" y="11"/>
                    </a:lnTo>
                    <a:lnTo>
                      <a:pt x="17" y="11"/>
                    </a:lnTo>
                    <a:lnTo>
                      <a:pt x="18" y="10"/>
                    </a:lnTo>
                    <a:lnTo>
                      <a:pt x="19" y="9"/>
                    </a:lnTo>
                    <a:lnTo>
                      <a:pt x="20" y="8"/>
                    </a:lnTo>
                    <a:lnTo>
                      <a:pt x="21" y="8"/>
                    </a:lnTo>
                    <a:lnTo>
                      <a:pt x="21" y="7"/>
                    </a:lnTo>
                    <a:lnTo>
                      <a:pt x="22" y="7"/>
                    </a:lnTo>
                    <a:lnTo>
                      <a:pt x="22" y="6"/>
                    </a:lnTo>
                    <a:lnTo>
                      <a:pt x="23" y="6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4" y="4"/>
                    </a:lnTo>
                    <a:lnTo>
                      <a:pt x="24" y="5"/>
                    </a:lnTo>
                    <a:lnTo>
                      <a:pt x="25" y="5"/>
                    </a:lnTo>
                    <a:lnTo>
                      <a:pt x="25" y="6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8"/>
                    </a:lnTo>
                    <a:lnTo>
                      <a:pt x="28" y="9"/>
                    </a:lnTo>
                    <a:lnTo>
                      <a:pt x="28" y="10"/>
                    </a:lnTo>
                    <a:lnTo>
                      <a:pt x="29" y="11"/>
                    </a:lnTo>
                    <a:lnTo>
                      <a:pt x="31" y="12"/>
                    </a:lnTo>
                    <a:lnTo>
                      <a:pt x="32" y="12"/>
                    </a:lnTo>
                    <a:lnTo>
                      <a:pt x="33" y="13"/>
                    </a:lnTo>
                    <a:lnTo>
                      <a:pt x="34" y="14"/>
                    </a:lnTo>
                    <a:lnTo>
                      <a:pt x="36" y="14"/>
                    </a:lnTo>
                    <a:lnTo>
                      <a:pt x="37" y="14"/>
                    </a:lnTo>
                    <a:lnTo>
                      <a:pt x="39" y="14"/>
                    </a:lnTo>
                    <a:lnTo>
                      <a:pt x="40" y="15"/>
                    </a:lnTo>
                    <a:lnTo>
                      <a:pt x="41" y="15"/>
                    </a:lnTo>
                    <a:lnTo>
                      <a:pt x="43" y="15"/>
                    </a:lnTo>
                    <a:lnTo>
                      <a:pt x="44" y="15"/>
                    </a:lnTo>
                    <a:lnTo>
                      <a:pt x="45" y="15"/>
                    </a:lnTo>
                    <a:lnTo>
                      <a:pt x="47" y="15"/>
                    </a:lnTo>
                    <a:lnTo>
                      <a:pt x="48" y="14"/>
                    </a:lnTo>
                    <a:lnTo>
                      <a:pt x="49" y="14"/>
                    </a:lnTo>
                    <a:lnTo>
                      <a:pt x="48" y="12"/>
                    </a:lnTo>
                    <a:lnTo>
                      <a:pt x="47" y="12"/>
                    </a:lnTo>
                    <a:lnTo>
                      <a:pt x="46" y="12"/>
                    </a:lnTo>
                    <a:lnTo>
                      <a:pt x="45" y="12"/>
                    </a:lnTo>
                    <a:lnTo>
                      <a:pt x="44" y="13"/>
                    </a:lnTo>
                    <a:lnTo>
                      <a:pt x="43" y="13"/>
                    </a:lnTo>
                    <a:lnTo>
                      <a:pt x="42" y="13"/>
                    </a:lnTo>
                    <a:lnTo>
                      <a:pt x="41" y="13"/>
                    </a:lnTo>
                    <a:lnTo>
                      <a:pt x="40" y="12"/>
                    </a:lnTo>
                    <a:lnTo>
                      <a:pt x="39" y="12"/>
                    </a:lnTo>
                    <a:lnTo>
                      <a:pt x="38" y="12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4" y="11"/>
                    </a:lnTo>
                    <a:lnTo>
                      <a:pt x="33" y="11"/>
                    </a:lnTo>
                    <a:lnTo>
                      <a:pt x="32" y="10"/>
                    </a:lnTo>
                    <a:lnTo>
                      <a:pt x="31" y="9"/>
                    </a:lnTo>
                    <a:lnTo>
                      <a:pt x="29" y="8"/>
                    </a:lnTo>
                    <a:lnTo>
                      <a:pt x="28" y="7"/>
                    </a:lnTo>
                    <a:lnTo>
                      <a:pt x="27" y="5"/>
                    </a:lnTo>
                    <a:lnTo>
                      <a:pt x="26" y="4"/>
                    </a:lnTo>
                    <a:lnTo>
                      <a:pt x="25" y="2"/>
                    </a:lnTo>
                    <a:lnTo>
                      <a:pt x="25" y="1"/>
                    </a:lnTo>
                    <a:lnTo>
                      <a:pt x="2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330"/>
              <p:cNvSpPr>
                <a:spLocks/>
              </p:cNvSpPr>
              <p:nvPr/>
            </p:nvSpPr>
            <p:spPr bwMode="auto">
              <a:xfrm>
                <a:off x="1324" y="2725"/>
                <a:ext cx="5" cy="12"/>
              </a:xfrm>
              <a:custGeom>
                <a:avLst/>
                <a:gdLst>
                  <a:gd name="T0" fmla="*/ 5 w 5"/>
                  <a:gd name="T1" fmla="*/ 7 h 12"/>
                  <a:gd name="T2" fmla="*/ 5 w 5"/>
                  <a:gd name="T3" fmla="*/ 7 h 12"/>
                  <a:gd name="T4" fmla="*/ 4 w 5"/>
                  <a:gd name="T5" fmla="*/ 6 h 12"/>
                  <a:gd name="T6" fmla="*/ 4 w 5"/>
                  <a:gd name="T7" fmla="*/ 6 h 12"/>
                  <a:gd name="T8" fmla="*/ 4 w 5"/>
                  <a:gd name="T9" fmla="*/ 6 h 12"/>
                  <a:gd name="T10" fmla="*/ 3 w 5"/>
                  <a:gd name="T11" fmla="*/ 6 h 12"/>
                  <a:gd name="T12" fmla="*/ 3 w 5"/>
                  <a:gd name="T13" fmla="*/ 4 h 12"/>
                  <a:gd name="T14" fmla="*/ 2 w 5"/>
                  <a:gd name="T15" fmla="*/ 3 h 12"/>
                  <a:gd name="T16" fmla="*/ 2 w 5"/>
                  <a:gd name="T17" fmla="*/ 2 h 12"/>
                  <a:gd name="T18" fmla="*/ 1 w 5"/>
                  <a:gd name="T19" fmla="*/ 2 h 12"/>
                  <a:gd name="T20" fmla="*/ 1 w 5"/>
                  <a:gd name="T21" fmla="*/ 1 h 12"/>
                  <a:gd name="T22" fmla="*/ 0 w 5"/>
                  <a:gd name="T23" fmla="*/ 0 h 12"/>
                  <a:gd name="T24" fmla="*/ 0 w 5"/>
                  <a:gd name="T25" fmla="*/ 0 h 12"/>
                  <a:gd name="T26" fmla="*/ 0 w 5"/>
                  <a:gd name="T27" fmla="*/ 1 h 12"/>
                  <a:gd name="T28" fmla="*/ 0 w 5"/>
                  <a:gd name="T29" fmla="*/ 2 h 12"/>
                  <a:gd name="T30" fmla="*/ 0 w 5"/>
                  <a:gd name="T31" fmla="*/ 4 h 12"/>
                  <a:gd name="T32" fmla="*/ 1 w 5"/>
                  <a:gd name="T33" fmla="*/ 6 h 12"/>
                  <a:gd name="T34" fmla="*/ 1 w 5"/>
                  <a:gd name="T35" fmla="*/ 8 h 12"/>
                  <a:gd name="T36" fmla="*/ 2 w 5"/>
                  <a:gd name="T37" fmla="*/ 9 h 12"/>
                  <a:gd name="T38" fmla="*/ 3 w 5"/>
                  <a:gd name="T39" fmla="*/ 11 h 12"/>
                  <a:gd name="T40" fmla="*/ 3 w 5"/>
                  <a:gd name="T41" fmla="*/ 11 h 12"/>
                  <a:gd name="T42" fmla="*/ 3 w 5"/>
                  <a:gd name="T43" fmla="*/ 11 h 12"/>
                  <a:gd name="T44" fmla="*/ 4 w 5"/>
                  <a:gd name="T45" fmla="*/ 11 h 12"/>
                  <a:gd name="T46" fmla="*/ 5 w 5"/>
                  <a:gd name="T47" fmla="*/ 12 h 12"/>
                  <a:gd name="T48" fmla="*/ 5 w 5"/>
                  <a:gd name="T49" fmla="*/ 12 h 12"/>
                  <a:gd name="T50" fmla="*/ 5 w 5"/>
                  <a:gd name="T5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" h="12">
                    <a:moveTo>
                      <a:pt x="5" y="7"/>
                    </a:moveTo>
                    <a:lnTo>
                      <a:pt x="5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2" y="9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331"/>
              <p:cNvSpPr>
                <a:spLocks/>
              </p:cNvSpPr>
              <p:nvPr/>
            </p:nvSpPr>
            <p:spPr bwMode="auto">
              <a:xfrm>
                <a:off x="1368" y="2704"/>
                <a:ext cx="19" cy="21"/>
              </a:xfrm>
              <a:custGeom>
                <a:avLst/>
                <a:gdLst>
                  <a:gd name="T0" fmla="*/ 19 w 19"/>
                  <a:gd name="T1" fmla="*/ 10 h 21"/>
                  <a:gd name="T2" fmla="*/ 19 w 19"/>
                  <a:gd name="T3" fmla="*/ 0 h 21"/>
                  <a:gd name="T4" fmla="*/ 0 w 19"/>
                  <a:gd name="T5" fmla="*/ 0 h 21"/>
                  <a:gd name="T6" fmla="*/ 0 w 19"/>
                  <a:gd name="T7" fmla="*/ 8 h 21"/>
                  <a:gd name="T8" fmla="*/ 8 w 19"/>
                  <a:gd name="T9" fmla="*/ 21 h 21"/>
                  <a:gd name="T10" fmla="*/ 19 w 19"/>
                  <a:gd name="T11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1">
                    <a:moveTo>
                      <a:pt x="19" y="10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21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332"/>
              <p:cNvSpPr>
                <a:spLocks/>
              </p:cNvSpPr>
              <p:nvPr/>
            </p:nvSpPr>
            <p:spPr bwMode="auto">
              <a:xfrm>
                <a:off x="1354" y="2655"/>
                <a:ext cx="45" cy="27"/>
              </a:xfrm>
              <a:custGeom>
                <a:avLst/>
                <a:gdLst>
                  <a:gd name="T0" fmla="*/ 36 w 45"/>
                  <a:gd name="T1" fmla="*/ 10 h 27"/>
                  <a:gd name="T2" fmla="*/ 36 w 45"/>
                  <a:gd name="T3" fmla="*/ 9 h 27"/>
                  <a:gd name="T4" fmla="*/ 35 w 45"/>
                  <a:gd name="T5" fmla="*/ 8 h 27"/>
                  <a:gd name="T6" fmla="*/ 34 w 45"/>
                  <a:gd name="T7" fmla="*/ 7 h 27"/>
                  <a:gd name="T8" fmla="*/ 33 w 45"/>
                  <a:gd name="T9" fmla="*/ 6 h 27"/>
                  <a:gd name="T10" fmla="*/ 31 w 45"/>
                  <a:gd name="T11" fmla="*/ 5 h 27"/>
                  <a:gd name="T12" fmla="*/ 29 w 45"/>
                  <a:gd name="T13" fmla="*/ 4 h 27"/>
                  <a:gd name="T14" fmla="*/ 27 w 45"/>
                  <a:gd name="T15" fmla="*/ 3 h 27"/>
                  <a:gd name="T16" fmla="*/ 25 w 45"/>
                  <a:gd name="T17" fmla="*/ 2 h 27"/>
                  <a:gd name="T18" fmla="*/ 23 w 45"/>
                  <a:gd name="T19" fmla="*/ 1 h 27"/>
                  <a:gd name="T20" fmla="*/ 20 w 45"/>
                  <a:gd name="T21" fmla="*/ 1 h 27"/>
                  <a:gd name="T22" fmla="*/ 18 w 45"/>
                  <a:gd name="T23" fmla="*/ 0 h 27"/>
                  <a:gd name="T24" fmla="*/ 15 w 45"/>
                  <a:gd name="T25" fmla="*/ 0 h 27"/>
                  <a:gd name="T26" fmla="*/ 13 w 45"/>
                  <a:gd name="T27" fmla="*/ 0 h 27"/>
                  <a:gd name="T28" fmla="*/ 11 w 45"/>
                  <a:gd name="T29" fmla="*/ 0 h 27"/>
                  <a:gd name="T30" fmla="*/ 9 w 45"/>
                  <a:gd name="T31" fmla="*/ 1 h 27"/>
                  <a:gd name="T32" fmla="*/ 6 w 45"/>
                  <a:gd name="T33" fmla="*/ 1 h 27"/>
                  <a:gd name="T34" fmla="*/ 4 w 45"/>
                  <a:gd name="T35" fmla="*/ 3 h 27"/>
                  <a:gd name="T36" fmla="*/ 2 w 45"/>
                  <a:gd name="T37" fmla="*/ 5 h 27"/>
                  <a:gd name="T38" fmla="*/ 1 w 45"/>
                  <a:gd name="T39" fmla="*/ 8 h 27"/>
                  <a:gd name="T40" fmla="*/ 0 w 45"/>
                  <a:gd name="T41" fmla="*/ 10 h 27"/>
                  <a:gd name="T42" fmla="*/ 1 w 45"/>
                  <a:gd name="T43" fmla="*/ 12 h 27"/>
                  <a:gd name="T44" fmla="*/ 1 w 45"/>
                  <a:gd name="T45" fmla="*/ 14 h 27"/>
                  <a:gd name="T46" fmla="*/ 2 w 45"/>
                  <a:gd name="T47" fmla="*/ 15 h 27"/>
                  <a:gd name="T48" fmla="*/ 3 w 45"/>
                  <a:gd name="T49" fmla="*/ 15 h 27"/>
                  <a:gd name="T50" fmla="*/ 4 w 45"/>
                  <a:gd name="T51" fmla="*/ 16 h 27"/>
                  <a:gd name="T52" fmla="*/ 5 w 45"/>
                  <a:gd name="T53" fmla="*/ 16 h 27"/>
                  <a:gd name="T54" fmla="*/ 6 w 45"/>
                  <a:gd name="T55" fmla="*/ 16 h 27"/>
                  <a:gd name="T56" fmla="*/ 9 w 45"/>
                  <a:gd name="T57" fmla="*/ 17 h 27"/>
                  <a:gd name="T58" fmla="*/ 11 w 45"/>
                  <a:gd name="T59" fmla="*/ 18 h 27"/>
                  <a:gd name="T60" fmla="*/ 14 w 45"/>
                  <a:gd name="T61" fmla="*/ 19 h 27"/>
                  <a:gd name="T62" fmla="*/ 16 w 45"/>
                  <a:gd name="T63" fmla="*/ 20 h 27"/>
                  <a:gd name="T64" fmla="*/ 19 w 45"/>
                  <a:gd name="T65" fmla="*/ 21 h 27"/>
                  <a:gd name="T66" fmla="*/ 22 w 45"/>
                  <a:gd name="T67" fmla="*/ 23 h 27"/>
                  <a:gd name="T68" fmla="*/ 25 w 45"/>
                  <a:gd name="T69" fmla="*/ 24 h 27"/>
                  <a:gd name="T70" fmla="*/ 28 w 45"/>
                  <a:gd name="T71" fmla="*/ 25 h 27"/>
                  <a:gd name="T72" fmla="*/ 30 w 45"/>
                  <a:gd name="T73" fmla="*/ 25 h 27"/>
                  <a:gd name="T74" fmla="*/ 33 w 45"/>
                  <a:gd name="T75" fmla="*/ 26 h 27"/>
                  <a:gd name="T76" fmla="*/ 35 w 45"/>
                  <a:gd name="T77" fmla="*/ 27 h 27"/>
                  <a:gd name="T78" fmla="*/ 36 w 45"/>
                  <a:gd name="T79" fmla="*/ 27 h 27"/>
                  <a:gd name="T80" fmla="*/ 37 w 45"/>
                  <a:gd name="T81" fmla="*/ 27 h 27"/>
                  <a:gd name="T82" fmla="*/ 38 w 45"/>
                  <a:gd name="T83" fmla="*/ 27 h 27"/>
                  <a:gd name="T84" fmla="*/ 40 w 45"/>
                  <a:gd name="T85" fmla="*/ 27 h 27"/>
                  <a:gd name="T86" fmla="*/ 41 w 45"/>
                  <a:gd name="T87" fmla="*/ 27 h 27"/>
                  <a:gd name="T88" fmla="*/ 42 w 45"/>
                  <a:gd name="T89" fmla="*/ 27 h 27"/>
                  <a:gd name="T90" fmla="*/ 43 w 45"/>
                  <a:gd name="T91" fmla="*/ 26 h 27"/>
                  <a:gd name="T92" fmla="*/ 44 w 45"/>
                  <a:gd name="T93" fmla="*/ 26 h 27"/>
                  <a:gd name="T94" fmla="*/ 44 w 45"/>
                  <a:gd name="T95" fmla="*/ 24 h 27"/>
                  <a:gd name="T96" fmla="*/ 45 w 45"/>
                  <a:gd name="T97" fmla="*/ 23 h 27"/>
                  <a:gd name="T98" fmla="*/ 45 w 45"/>
                  <a:gd name="T99" fmla="*/ 20 h 27"/>
                  <a:gd name="T100" fmla="*/ 45 w 45"/>
                  <a:gd name="T101" fmla="*/ 18 h 27"/>
                  <a:gd name="T102" fmla="*/ 44 w 45"/>
                  <a:gd name="T103" fmla="*/ 16 h 27"/>
                  <a:gd name="T104" fmla="*/ 43 w 45"/>
                  <a:gd name="T105" fmla="*/ 14 h 27"/>
                  <a:gd name="T106" fmla="*/ 41 w 45"/>
                  <a:gd name="T107" fmla="*/ 12 h 27"/>
                  <a:gd name="T108" fmla="*/ 40 w 45"/>
                  <a:gd name="T109" fmla="*/ 11 h 27"/>
                  <a:gd name="T110" fmla="*/ 38 w 45"/>
                  <a:gd name="T111" fmla="*/ 10 h 27"/>
                  <a:gd name="T112" fmla="*/ 36 w 45"/>
                  <a:gd name="T11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5" h="27">
                    <a:moveTo>
                      <a:pt x="36" y="10"/>
                    </a:moveTo>
                    <a:lnTo>
                      <a:pt x="36" y="9"/>
                    </a:lnTo>
                    <a:lnTo>
                      <a:pt x="35" y="8"/>
                    </a:lnTo>
                    <a:lnTo>
                      <a:pt x="34" y="7"/>
                    </a:lnTo>
                    <a:lnTo>
                      <a:pt x="33" y="6"/>
                    </a:lnTo>
                    <a:lnTo>
                      <a:pt x="31" y="5"/>
                    </a:lnTo>
                    <a:lnTo>
                      <a:pt x="29" y="4"/>
                    </a:lnTo>
                    <a:lnTo>
                      <a:pt x="27" y="3"/>
                    </a:lnTo>
                    <a:lnTo>
                      <a:pt x="25" y="2"/>
                    </a:lnTo>
                    <a:lnTo>
                      <a:pt x="23" y="1"/>
                    </a:lnTo>
                    <a:lnTo>
                      <a:pt x="20" y="1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9" y="17"/>
                    </a:lnTo>
                    <a:lnTo>
                      <a:pt x="11" y="18"/>
                    </a:lnTo>
                    <a:lnTo>
                      <a:pt x="14" y="19"/>
                    </a:lnTo>
                    <a:lnTo>
                      <a:pt x="16" y="20"/>
                    </a:lnTo>
                    <a:lnTo>
                      <a:pt x="19" y="21"/>
                    </a:lnTo>
                    <a:lnTo>
                      <a:pt x="22" y="23"/>
                    </a:lnTo>
                    <a:lnTo>
                      <a:pt x="25" y="24"/>
                    </a:lnTo>
                    <a:lnTo>
                      <a:pt x="28" y="25"/>
                    </a:lnTo>
                    <a:lnTo>
                      <a:pt x="30" y="25"/>
                    </a:lnTo>
                    <a:lnTo>
                      <a:pt x="33" y="26"/>
                    </a:lnTo>
                    <a:lnTo>
                      <a:pt x="35" y="27"/>
                    </a:lnTo>
                    <a:lnTo>
                      <a:pt x="36" y="27"/>
                    </a:lnTo>
                    <a:lnTo>
                      <a:pt x="37" y="27"/>
                    </a:lnTo>
                    <a:lnTo>
                      <a:pt x="38" y="27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6"/>
                    </a:lnTo>
                    <a:lnTo>
                      <a:pt x="44" y="26"/>
                    </a:lnTo>
                    <a:lnTo>
                      <a:pt x="44" y="24"/>
                    </a:lnTo>
                    <a:lnTo>
                      <a:pt x="45" y="23"/>
                    </a:lnTo>
                    <a:lnTo>
                      <a:pt x="45" y="20"/>
                    </a:lnTo>
                    <a:lnTo>
                      <a:pt x="45" y="18"/>
                    </a:lnTo>
                    <a:lnTo>
                      <a:pt x="44" y="16"/>
                    </a:lnTo>
                    <a:lnTo>
                      <a:pt x="43" y="14"/>
                    </a:lnTo>
                    <a:lnTo>
                      <a:pt x="41" y="12"/>
                    </a:lnTo>
                    <a:lnTo>
                      <a:pt x="40" y="11"/>
                    </a:lnTo>
                    <a:lnTo>
                      <a:pt x="38" y="10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333"/>
              <p:cNvSpPr>
                <a:spLocks/>
              </p:cNvSpPr>
              <p:nvPr/>
            </p:nvSpPr>
            <p:spPr bwMode="auto">
              <a:xfrm>
                <a:off x="1348" y="2663"/>
                <a:ext cx="53" cy="47"/>
              </a:xfrm>
              <a:custGeom>
                <a:avLst/>
                <a:gdLst>
                  <a:gd name="T0" fmla="*/ 46 w 53"/>
                  <a:gd name="T1" fmla="*/ 14 h 47"/>
                  <a:gd name="T2" fmla="*/ 45 w 53"/>
                  <a:gd name="T3" fmla="*/ 14 h 47"/>
                  <a:gd name="T4" fmla="*/ 45 w 53"/>
                  <a:gd name="T5" fmla="*/ 12 h 47"/>
                  <a:gd name="T6" fmla="*/ 43 w 53"/>
                  <a:gd name="T7" fmla="*/ 10 h 47"/>
                  <a:gd name="T8" fmla="*/ 41 w 53"/>
                  <a:gd name="T9" fmla="*/ 7 h 47"/>
                  <a:gd name="T10" fmla="*/ 38 w 53"/>
                  <a:gd name="T11" fmla="*/ 5 h 47"/>
                  <a:gd name="T12" fmla="*/ 35 w 53"/>
                  <a:gd name="T13" fmla="*/ 3 h 47"/>
                  <a:gd name="T14" fmla="*/ 32 w 53"/>
                  <a:gd name="T15" fmla="*/ 1 h 47"/>
                  <a:gd name="T16" fmla="*/ 29 w 53"/>
                  <a:gd name="T17" fmla="*/ 0 h 47"/>
                  <a:gd name="T18" fmla="*/ 26 w 53"/>
                  <a:gd name="T19" fmla="*/ 0 h 47"/>
                  <a:gd name="T20" fmla="*/ 21 w 53"/>
                  <a:gd name="T21" fmla="*/ 0 h 47"/>
                  <a:gd name="T22" fmla="*/ 17 w 53"/>
                  <a:gd name="T23" fmla="*/ 1 h 47"/>
                  <a:gd name="T24" fmla="*/ 13 w 53"/>
                  <a:gd name="T25" fmla="*/ 3 h 47"/>
                  <a:gd name="T26" fmla="*/ 9 w 53"/>
                  <a:gd name="T27" fmla="*/ 5 h 47"/>
                  <a:gd name="T28" fmla="*/ 6 w 53"/>
                  <a:gd name="T29" fmla="*/ 8 h 47"/>
                  <a:gd name="T30" fmla="*/ 3 w 53"/>
                  <a:gd name="T31" fmla="*/ 12 h 47"/>
                  <a:gd name="T32" fmla="*/ 1 w 53"/>
                  <a:gd name="T33" fmla="*/ 16 h 47"/>
                  <a:gd name="T34" fmla="*/ 0 w 53"/>
                  <a:gd name="T35" fmla="*/ 21 h 47"/>
                  <a:gd name="T36" fmla="*/ 0 w 53"/>
                  <a:gd name="T37" fmla="*/ 26 h 47"/>
                  <a:gd name="T38" fmla="*/ 1 w 53"/>
                  <a:gd name="T39" fmla="*/ 30 h 47"/>
                  <a:gd name="T40" fmla="*/ 3 w 53"/>
                  <a:gd name="T41" fmla="*/ 34 h 47"/>
                  <a:gd name="T42" fmla="*/ 6 w 53"/>
                  <a:gd name="T43" fmla="*/ 38 h 47"/>
                  <a:gd name="T44" fmla="*/ 9 w 53"/>
                  <a:gd name="T45" fmla="*/ 41 h 47"/>
                  <a:gd name="T46" fmla="*/ 13 w 53"/>
                  <a:gd name="T47" fmla="*/ 44 h 47"/>
                  <a:gd name="T48" fmla="*/ 17 w 53"/>
                  <a:gd name="T49" fmla="*/ 46 h 47"/>
                  <a:gd name="T50" fmla="*/ 21 w 53"/>
                  <a:gd name="T51" fmla="*/ 47 h 47"/>
                  <a:gd name="T52" fmla="*/ 26 w 53"/>
                  <a:gd name="T53" fmla="*/ 47 h 47"/>
                  <a:gd name="T54" fmla="*/ 29 w 53"/>
                  <a:gd name="T55" fmla="*/ 46 h 47"/>
                  <a:gd name="T56" fmla="*/ 32 w 53"/>
                  <a:gd name="T57" fmla="*/ 45 h 47"/>
                  <a:gd name="T58" fmla="*/ 35 w 53"/>
                  <a:gd name="T59" fmla="*/ 44 h 47"/>
                  <a:gd name="T60" fmla="*/ 38 w 53"/>
                  <a:gd name="T61" fmla="*/ 42 h 47"/>
                  <a:gd name="T62" fmla="*/ 40 w 53"/>
                  <a:gd name="T63" fmla="*/ 40 h 47"/>
                  <a:gd name="T64" fmla="*/ 42 w 53"/>
                  <a:gd name="T65" fmla="*/ 38 h 47"/>
                  <a:gd name="T66" fmla="*/ 44 w 53"/>
                  <a:gd name="T67" fmla="*/ 35 h 47"/>
                  <a:gd name="T68" fmla="*/ 45 w 53"/>
                  <a:gd name="T69" fmla="*/ 34 h 47"/>
                  <a:gd name="T70" fmla="*/ 45 w 53"/>
                  <a:gd name="T71" fmla="*/ 34 h 47"/>
                  <a:gd name="T72" fmla="*/ 47 w 53"/>
                  <a:gd name="T73" fmla="*/ 34 h 47"/>
                  <a:gd name="T74" fmla="*/ 50 w 53"/>
                  <a:gd name="T75" fmla="*/ 32 h 47"/>
                  <a:gd name="T76" fmla="*/ 52 w 53"/>
                  <a:gd name="T77" fmla="*/ 29 h 47"/>
                  <a:gd name="T78" fmla="*/ 53 w 53"/>
                  <a:gd name="T79" fmla="*/ 26 h 47"/>
                  <a:gd name="T80" fmla="*/ 53 w 53"/>
                  <a:gd name="T81" fmla="*/ 22 h 47"/>
                  <a:gd name="T82" fmla="*/ 52 w 53"/>
                  <a:gd name="T83" fmla="*/ 18 h 47"/>
                  <a:gd name="T84" fmla="*/ 50 w 53"/>
                  <a:gd name="T85" fmla="*/ 16 h 47"/>
                  <a:gd name="T86" fmla="*/ 47 w 53"/>
                  <a:gd name="T87" fmla="*/ 1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3" h="47">
                    <a:moveTo>
                      <a:pt x="46" y="14"/>
                    </a:moveTo>
                    <a:lnTo>
                      <a:pt x="46" y="14"/>
                    </a:lnTo>
                    <a:lnTo>
                      <a:pt x="46" y="14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5" y="12"/>
                    </a:lnTo>
                    <a:lnTo>
                      <a:pt x="44" y="11"/>
                    </a:lnTo>
                    <a:lnTo>
                      <a:pt x="43" y="10"/>
                    </a:lnTo>
                    <a:lnTo>
                      <a:pt x="42" y="8"/>
                    </a:lnTo>
                    <a:lnTo>
                      <a:pt x="41" y="7"/>
                    </a:lnTo>
                    <a:lnTo>
                      <a:pt x="40" y="6"/>
                    </a:lnTo>
                    <a:lnTo>
                      <a:pt x="38" y="5"/>
                    </a:lnTo>
                    <a:lnTo>
                      <a:pt x="37" y="4"/>
                    </a:lnTo>
                    <a:lnTo>
                      <a:pt x="35" y="3"/>
                    </a:lnTo>
                    <a:lnTo>
                      <a:pt x="34" y="2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5" y="2"/>
                    </a:lnTo>
                    <a:lnTo>
                      <a:pt x="13" y="3"/>
                    </a:lnTo>
                    <a:lnTo>
                      <a:pt x="11" y="4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1" y="16"/>
                    </a:lnTo>
                    <a:lnTo>
                      <a:pt x="1" y="19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1" y="28"/>
                    </a:lnTo>
                    <a:lnTo>
                      <a:pt x="1" y="30"/>
                    </a:lnTo>
                    <a:lnTo>
                      <a:pt x="2" y="32"/>
                    </a:lnTo>
                    <a:lnTo>
                      <a:pt x="3" y="34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7" y="40"/>
                    </a:lnTo>
                    <a:lnTo>
                      <a:pt x="9" y="41"/>
                    </a:lnTo>
                    <a:lnTo>
                      <a:pt x="11" y="43"/>
                    </a:lnTo>
                    <a:lnTo>
                      <a:pt x="13" y="44"/>
                    </a:lnTo>
                    <a:lnTo>
                      <a:pt x="15" y="45"/>
                    </a:lnTo>
                    <a:lnTo>
                      <a:pt x="17" y="46"/>
                    </a:lnTo>
                    <a:lnTo>
                      <a:pt x="19" y="46"/>
                    </a:lnTo>
                    <a:lnTo>
                      <a:pt x="21" y="47"/>
                    </a:lnTo>
                    <a:lnTo>
                      <a:pt x="24" y="47"/>
                    </a:lnTo>
                    <a:lnTo>
                      <a:pt x="26" y="47"/>
                    </a:lnTo>
                    <a:lnTo>
                      <a:pt x="27" y="46"/>
                    </a:lnTo>
                    <a:lnTo>
                      <a:pt x="29" y="46"/>
                    </a:lnTo>
                    <a:lnTo>
                      <a:pt x="30" y="46"/>
                    </a:lnTo>
                    <a:lnTo>
                      <a:pt x="32" y="45"/>
                    </a:lnTo>
                    <a:lnTo>
                      <a:pt x="34" y="45"/>
                    </a:lnTo>
                    <a:lnTo>
                      <a:pt x="35" y="44"/>
                    </a:lnTo>
                    <a:lnTo>
                      <a:pt x="36" y="43"/>
                    </a:lnTo>
                    <a:lnTo>
                      <a:pt x="38" y="42"/>
                    </a:lnTo>
                    <a:lnTo>
                      <a:pt x="39" y="41"/>
                    </a:lnTo>
                    <a:lnTo>
                      <a:pt x="40" y="40"/>
                    </a:lnTo>
                    <a:lnTo>
                      <a:pt x="41" y="39"/>
                    </a:lnTo>
                    <a:lnTo>
                      <a:pt x="42" y="38"/>
                    </a:lnTo>
                    <a:lnTo>
                      <a:pt x="43" y="37"/>
                    </a:lnTo>
                    <a:lnTo>
                      <a:pt x="44" y="35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6" y="34"/>
                    </a:lnTo>
                    <a:lnTo>
                      <a:pt x="47" y="34"/>
                    </a:lnTo>
                    <a:lnTo>
                      <a:pt x="49" y="33"/>
                    </a:lnTo>
                    <a:lnTo>
                      <a:pt x="50" y="32"/>
                    </a:lnTo>
                    <a:lnTo>
                      <a:pt x="51" y="31"/>
                    </a:lnTo>
                    <a:lnTo>
                      <a:pt x="52" y="29"/>
                    </a:lnTo>
                    <a:lnTo>
                      <a:pt x="53" y="28"/>
                    </a:lnTo>
                    <a:lnTo>
                      <a:pt x="53" y="26"/>
                    </a:lnTo>
                    <a:lnTo>
                      <a:pt x="53" y="24"/>
                    </a:lnTo>
                    <a:lnTo>
                      <a:pt x="53" y="22"/>
                    </a:lnTo>
                    <a:lnTo>
                      <a:pt x="53" y="20"/>
                    </a:lnTo>
                    <a:lnTo>
                      <a:pt x="52" y="18"/>
                    </a:lnTo>
                    <a:lnTo>
                      <a:pt x="51" y="17"/>
                    </a:lnTo>
                    <a:lnTo>
                      <a:pt x="50" y="16"/>
                    </a:lnTo>
                    <a:lnTo>
                      <a:pt x="49" y="15"/>
                    </a:lnTo>
                    <a:lnTo>
                      <a:pt x="47" y="14"/>
                    </a:lnTo>
                    <a:lnTo>
                      <a:pt x="46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334"/>
              <p:cNvSpPr>
                <a:spLocks/>
              </p:cNvSpPr>
              <p:nvPr/>
            </p:nvSpPr>
            <p:spPr bwMode="auto">
              <a:xfrm>
                <a:off x="1352" y="2666"/>
                <a:ext cx="46" cy="40"/>
              </a:xfrm>
              <a:custGeom>
                <a:avLst/>
                <a:gdLst>
                  <a:gd name="T0" fmla="*/ 41 w 46"/>
                  <a:gd name="T1" fmla="*/ 16 h 40"/>
                  <a:gd name="T2" fmla="*/ 40 w 46"/>
                  <a:gd name="T3" fmla="*/ 16 h 40"/>
                  <a:gd name="T4" fmla="*/ 39 w 46"/>
                  <a:gd name="T5" fmla="*/ 15 h 40"/>
                  <a:gd name="T6" fmla="*/ 38 w 46"/>
                  <a:gd name="T7" fmla="*/ 12 h 40"/>
                  <a:gd name="T8" fmla="*/ 36 w 46"/>
                  <a:gd name="T9" fmla="*/ 9 h 40"/>
                  <a:gd name="T10" fmla="*/ 34 w 46"/>
                  <a:gd name="T11" fmla="*/ 6 h 40"/>
                  <a:gd name="T12" fmla="*/ 31 w 46"/>
                  <a:gd name="T13" fmla="*/ 4 h 40"/>
                  <a:gd name="T14" fmla="*/ 28 w 46"/>
                  <a:gd name="T15" fmla="*/ 2 h 40"/>
                  <a:gd name="T16" fmla="*/ 25 w 46"/>
                  <a:gd name="T17" fmla="*/ 1 h 40"/>
                  <a:gd name="T18" fmla="*/ 22 w 46"/>
                  <a:gd name="T19" fmla="*/ 1 h 40"/>
                  <a:gd name="T20" fmla="*/ 18 w 46"/>
                  <a:gd name="T21" fmla="*/ 1 h 40"/>
                  <a:gd name="T22" fmla="*/ 14 w 46"/>
                  <a:gd name="T23" fmla="*/ 1 h 40"/>
                  <a:gd name="T24" fmla="*/ 10 w 46"/>
                  <a:gd name="T25" fmla="*/ 3 h 40"/>
                  <a:gd name="T26" fmla="*/ 7 w 46"/>
                  <a:gd name="T27" fmla="*/ 5 h 40"/>
                  <a:gd name="T28" fmla="*/ 4 w 46"/>
                  <a:gd name="T29" fmla="*/ 8 h 40"/>
                  <a:gd name="T30" fmla="*/ 2 w 46"/>
                  <a:gd name="T31" fmla="*/ 11 h 40"/>
                  <a:gd name="T32" fmla="*/ 1 w 46"/>
                  <a:gd name="T33" fmla="*/ 14 h 40"/>
                  <a:gd name="T34" fmla="*/ 0 w 46"/>
                  <a:gd name="T35" fmla="*/ 18 h 40"/>
                  <a:gd name="T36" fmla="*/ 0 w 46"/>
                  <a:gd name="T37" fmla="*/ 22 h 40"/>
                  <a:gd name="T38" fmla="*/ 1 w 46"/>
                  <a:gd name="T39" fmla="*/ 26 h 40"/>
                  <a:gd name="T40" fmla="*/ 2 w 46"/>
                  <a:gd name="T41" fmla="*/ 30 h 40"/>
                  <a:gd name="T42" fmla="*/ 4 w 46"/>
                  <a:gd name="T43" fmla="*/ 33 h 40"/>
                  <a:gd name="T44" fmla="*/ 7 w 46"/>
                  <a:gd name="T45" fmla="*/ 36 h 40"/>
                  <a:gd name="T46" fmla="*/ 10 w 46"/>
                  <a:gd name="T47" fmla="*/ 38 h 40"/>
                  <a:gd name="T48" fmla="*/ 14 w 46"/>
                  <a:gd name="T49" fmla="*/ 39 h 40"/>
                  <a:gd name="T50" fmla="*/ 18 w 46"/>
                  <a:gd name="T51" fmla="*/ 40 h 40"/>
                  <a:gd name="T52" fmla="*/ 21 w 46"/>
                  <a:gd name="T53" fmla="*/ 40 h 40"/>
                  <a:gd name="T54" fmla="*/ 25 w 46"/>
                  <a:gd name="T55" fmla="*/ 39 h 40"/>
                  <a:gd name="T56" fmla="*/ 28 w 46"/>
                  <a:gd name="T57" fmla="*/ 38 h 40"/>
                  <a:gd name="T58" fmla="*/ 31 w 46"/>
                  <a:gd name="T59" fmla="*/ 37 h 40"/>
                  <a:gd name="T60" fmla="*/ 33 w 46"/>
                  <a:gd name="T61" fmla="*/ 35 h 40"/>
                  <a:gd name="T62" fmla="*/ 35 w 46"/>
                  <a:gd name="T63" fmla="*/ 33 h 40"/>
                  <a:gd name="T64" fmla="*/ 37 w 46"/>
                  <a:gd name="T65" fmla="*/ 30 h 40"/>
                  <a:gd name="T66" fmla="*/ 38 w 46"/>
                  <a:gd name="T67" fmla="*/ 27 h 40"/>
                  <a:gd name="T68" fmla="*/ 39 w 46"/>
                  <a:gd name="T69" fmla="*/ 26 h 40"/>
                  <a:gd name="T70" fmla="*/ 40 w 46"/>
                  <a:gd name="T71" fmla="*/ 26 h 40"/>
                  <a:gd name="T72" fmla="*/ 41 w 46"/>
                  <a:gd name="T73" fmla="*/ 27 h 40"/>
                  <a:gd name="T74" fmla="*/ 41 w 46"/>
                  <a:gd name="T75" fmla="*/ 27 h 40"/>
                  <a:gd name="T76" fmla="*/ 43 w 46"/>
                  <a:gd name="T77" fmla="*/ 27 h 40"/>
                  <a:gd name="T78" fmla="*/ 44 w 46"/>
                  <a:gd name="T79" fmla="*/ 26 h 40"/>
                  <a:gd name="T80" fmla="*/ 46 w 46"/>
                  <a:gd name="T81" fmla="*/ 24 h 40"/>
                  <a:gd name="T82" fmla="*/ 46 w 46"/>
                  <a:gd name="T83" fmla="*/ 22 h 40"/>
                  <a:gd name="T84" fmla="*/ 46 w 46"/>
                  <a:gd name="T85" fmla="*/ 20 h 40"/>
                  <a:gd name="T86" fmla="*/ 46 w 46"/>
                  <a:gd name="T87" fmla="*/ 18 h 40"/>
                  <a:gd name="T88" fmla="*/ 44 w 46"/>
                  <a:gd name="T89" fmla="*/ 17 h 40"/>
                  <a:gd name="T90" fmla="*/ 43 w 46"/>
                  <a:gd name="T91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40">
                    <a:moveTo>
                      <a:pt x="42" y="16"/>
                    </a:moveTo>
                    <a:lnTo>
                      <a:pt x="41" y="16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39" y="17"/>
                    </a:lnTo>
                    <a:lnTo>
                      <a:pt x="39" y="15"/>
                    </a:lnTo>
                    <a:lnTo>
                      <a:pt x="38" y="13"/>
                    </a:lnTo>
                    <a:lnTo>
                      <a:pt x="38" y="12"/>
                    </a:lnTo>
                    <a:lnTo>
                      <a:pt x="37" y="10"/>
                    </a:lnTo>
                    <a:lnTo>
                      <a:pt x="36" y="9"/>
                    </a:lnTo>
                    <a:lnTo>
                      <a:pt x="35" y="8"/>
                    </a:lnTo>
                    <a:lnTo>
                      <a:pt x="34" y="6"/>
                    </a:lnTo>
                    <a:lnTo>
                      <a:pt x="33" y="5"/>
                    </a:lnTo>
                    <a:lnTo>
                      <a:pt x="31" y="4"/>
                    </a:lnTo>
                    <a:lnTo>
                      <a:pt x="30" y="3"/>
                    </a:lnTo>
                    <a:lnTo>
                      <a:pt x="28" y="2"/>
                    </a:lnTo>
                    <a:lnTo>
                      <a:pt x="27" y="2"/>
                    </a:lnTo>
                    <a:lnTo>
                      <a:pt x="25" y="1"/>
                    </a:lnTo>
                    <a:lnTo>
                      <a:pt x="23" y="1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8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2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1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3" y="31"/>
                    </a:lnTo>
                    <a:lnTo>
                      <a:pt x="4" y="33"/>
                    </a:lnTo>
                    <a:lnTo>
                      <a:pt x="6" y="34"/>
                    </a:lnTo>
                    <a:lnTo>
                      <a:pt x="7" y="36"/>
                    </a:lnTo>
                    <a:lnTo>
                      <a:pt x="9" y="37"/>
                    </a:lnTo>
                    <a:lnTo>
                      <a:pt x="10" y="38"/>
                    </a:lnTo>
                    <a:lnTo>
                      <a:pt x="12" y="39"/>
                    </a:lnTo>
                    <a:lnTo>
                      <a:pt x="14" y="39"/>
                    </a:lnTo>
                    <a:lnTo>
                      <a:pt x="16" y="40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1" y="40"/>
                    </a:lnTo>
                    <a:lnTo>
                      <a:pt x="23" y="40"/>
                    </a:lnTo>
                    <a:lnTo>
                      <a:pt x="25" y="39"/>
                    </a:lnTo>
                    <a:lnTo>
                      <a:pt x="26" y="39"/>
                    </a:lnTo>
                    <a:lnTo>
                      <a:pt x="28" y="38"/>
                    </a:lnTo>
                    <a:lnTo>
                      <a:pt x="29" y="38"/>
                    </a:lnTo>
                    <a:lnTo>
                      <a:pt x="31" y="37"/>
                    </a:lnTo>
                    <a:lnTo>
                      <a:pt x="32" y="36"/>
                    </a:lnTo>
                    <a:lnTo>
                      <a:pt x="33" y="35"/>
                    </a:lnTo>
                    <a:lnTo>
                      <a:pt x="34" y="34"/>
                    </a:lnTo>
                    <a:lnTo>
                      <a:pt x="35" y="33"/>
                    </a:lnTo>
                    <a:lnTo>
                      <a:pt x="36" y="31"/>
                    </a:lnTo>
                    <a:lnTo>
                      <a:pt x="37" y="30"/>
                    </a:lnTo>
                    <a:lnTo>
                      <a:pt x="38" y="29"/>
                    </a:lnTo>
                    <a:lnTo>
                      <a:pt x="38" y="27"/>
                    </a:lnTo>
                    <a:lnTo>
                      <a:pt x="39" y="25"/>
                    </a:lnTo>
                    <a:lnTo>
                      <a:pt x="39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7"/>
                    </a:lnTo>
                    <a:lnTo>
                      <a:pt x="44" y="27"/>
                    </a:lnTo>
                    <a:lnTo>
                      <a:pt x="44" y="26"/>
                    </a:lnTo>
                    <a:lnTo>
                      <a:pt x="45" y="25"/>
                    </a:lnTo>
                    <a:lnTo>
                      <a:pt x="46" y="24"/>
                    </a:lnTo>
                    <a:lnTo>
                      <a:pt x="46" y="24"/>
                    </a:lnTo>
                    <a:lnTo>
                      <a:pt x="46" y="22"/>
                    </a:lnTo>
                    <a:lnTo>
                      <a:pt x="46" y="21"/>
                    </a:lnTo>
                    <a:lnTo>
                      <a:pt x="46" y="20"/>
                    </a:lnTo>
                    <a:lnTo>
                      <a:pt x="46" y="19"/>
                    </a:lnTo>
                    <a:lnTo>
                      <a:pt x="46" y="18"/>
                    </a:lnTo>
                    <a:lnTo>
                      <a:pt x="45" y="17"/>
                    </a:lnTo>
                    <a:lnTo>
                      <a:pt x="44" y="17"/>
                    </a:lnTo>
                    <a:lnTo>
                      <a:pt x="44" y="16"/>
                    </a:lnTo>
                    <a:lnTo>
                      <a:pt x="43" y="16"/>
                    </a:lnTo>
                    <a:lnTo>
                      <a:pt x="42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335"/>
              <p:cNvSpPr>
                <a:spLocks/>
              </p:cNvSpPr>
              <p:nvPr/>
            </p:nvSpPr>
            <p:spPr bwMode="auto">
              <a:xfrm>
                <a:off x="1393" y="2689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3 h 3"/>
                  <a:gd name="T4" fmla="*/ 2 w 3"/>
                  <a:gd name="T5" fmla="*/ 3 h 3"/>
                  <a:gd name="T6" fmla="*/ 3 w 3"/>
                  <a:gd name="T7" fmla="*/ 2 h 3"/>
                  <a:gd name="T8" fmla="*/ 3 w 3"/>
                  <a:gd name="T9" fmla="*/ 2 h 3"/>
                  <a:gd name="T10" fmla="*/ 3 w 3"/>
                  <a:gd name="T11" fmla="*/ 1 h 3"/>
                  <a:gd name="T12" fmla="*/ 2 w 3"/>
                  <a:gd name="T13" fmla="*/ 0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0 w 3"/>
                  <a:gd name="T21" fmla="*/ 0 h 3"/>
                  <a:gd name="T22" fmla="*/ 0 w 3"/>
                  <a:gd name="T23" fmla="*/ 1 h 3"/>
                  <a:gd name="T24" fmla="*/ 0 w 3"/>
                  <a:gd name="T25" fmla="*/ 2 h 3"/>
                  <a:gd name="T26" fmla="*/ 0 w 3"/>
                  <a:gd name="T27" fmla="*/ 2 h 3"/>
                  <a:gd name="T28" fmla="*/ 0 w 3"/>
                  <a:gd name="T29" fmla="*/ 3 h 3"/>
                  <a:gd name="T30" fmla="*/ 1 w 3"/>
                  <a:gd name="T31" fmla="*/ 3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336"/>
              <p:cNvSpPr>
                <a:spLocks/>
              </p:cNvSpPr>
              <p:nvPr/>
            </p:nvSpPr>
            <p:spPr bwMode="auto">
              <a:xfrm>
                <a:off x="1363" y="2694"/>
                <a:ext cx="19" cy="7"/>
              </a:xfrm>
              <a:custGeom>
                <a:avLst/>
                <a:gdLst>
                  <a:gd name="T0" fmla="*/ 0 w 19"/>
                  <a:gd name="T1" fmla="*/ 0 h 7"/>
                  <a:gd name="T2" fmla="*/ 0 w 19"/>
                  <a:gd name="T3" fmla="*/ 1 h 7"/>
                  <a:gd name="T4" fmla="*/ 0 w 19"/>
                  <a:gd name="T5" fmla="*/ 1 h 7"/>
                  <a:gd name="T6" fmla="*/ 0 w 19"/>
                  <a:gd name="T7" fmla="*/ 2 h 7"/>
                  <a:gd name="T8" fmla="*/ 0 w 19"/>
                  <a:gd name="T9" fmla="*/ 3 h 7"/>
                  <a:gd name="T10" fmla="*/ 1 w 19"/>
                  <a:gd name="T11" fmla="*/ 3 h 7"/>
                  <a:gd name="T12" fmla="*/ 1 w 19"/>
                  <a:gd name="T13" fmla="*/ 4 h 7"/>
                  <a:gd name="T14" fmla="*/ 2 w 19"/>
                  <a:gd name="T15" fmla="*/ 5 h 7"/>
                  <a:gd name="T16" fmla="*/ 3 w 19"/>
                  <a:gd name="T17" fmla="*/ 5 h 7"/>
                  <a:gd name="T18" fmla="*/ 4 w 19"/>
                  <a:gd name="T19" fmla="*/ 6 h 7"/>
                  <a:gd name="T20" fmla="*/ 5 w 19"/>
                  <a:gd name="T21" fmla="*/ 6 h 7"/>
                  <a:gd name="T22" fmla="*/ 7 w 19"/>
                  <a:gd name="T23" fmla="*/ 7 h 7"/>
                  <a:gd name="T24" fmla="*/ 8 w 19"/>
                  <a:gd name="T25" fmla="*/ 7 h 7"/>
                  <a:gd name="T26" fmla="*/ 9 w 19"/>
                  <a:gd name="T27" fmla="*/ 7 h 7"/>
                  <a:gd name="T28" fmla="*/ 10 w 19"/>
                  <a:gd name="T29" fmla="*/ 7 h 7"/>
                  <a:gd name="T30" fmla="*/ 10 w 19"/>
                  <a:gd name="T31" fmla="*/ 7 h 7"/>
                  <a:gd name="T32" fmla="*/ 10 w 19"/>
                  <a:gd name="T33" fmla="*/ 7 h 7"/>
                  <a:gd name="T34" fmla="*/ 19 w 19"/>
                  <a:gd name="T35" fmla="*/ 0 h 7"/>
                  <a:gd name="T36" fmla="*/ 0 w 19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7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337"/>
              <p:cNvSpPr>
                <a:spLocks/>
              </p:cNvSpPr>
              <p:nvPr/>
            </p:nvSpPr>
            <p:spPr bwMode="auto">
              <a:xfrm>
                <a:off x="1365" y="2696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 w 11"/>
                  <a:gd name="T3" fmla="*/ 2 h 2"/>
                  <a:gd name="T4" fmla="*/ 9 w 11"/>
                  <a:gd name="T5" fmla="*/ 2 h 2"/>
                  <a:gd name="T6" fmla="*/ 11 w 11"/>
                  <a:gd name="T7" fmla="*/ 0 h 2"/>
                  <a:gd name="T8" fmla="*/ 0 w 1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">
                    <a:moveTo>
                      <a:pt x="0" y="0"/>
                    </a:moveTo>
                    <a:lnTo>
                      <a:pt x="1" y="2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338"/>
              <p:cNvSpPr>
                <a:spLocks/>
              </p:cNvSpPr>
              <p:nvPr/>
            </p:nvSpPr>
            <p:spPr bwMode="auto">
              <a:xfrm>
                <a:off x="1360" y="2675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4 h 4"/>
                  <a:gd name="T4" fmla="*/ 4 w 4"/>
                  <a:gd name="T5" fmla="*/ 4 h 4"/>
                  <a:gd name="T6" fmla="*/ 4 w 4"/>
                  <a:gd name="T7" fmla="*/ 3 h 4"/>
                  <a:gd name="T8" fmla="*/ 4 w 4"/>
                  <a:gd name="T9" fmla="*/ 2 h 4"/>
                  <a:gd name="T10" fmla="*/ 4 w 4"/>
                  <a:gd name="T11" fmla="*/ 1 h 4"/>
                  <a:gd name="T12" fmla="*/ 4 w 4"/>
                  <a:gd name="T13" fmla="*/ 0 h 4"/>
                  <a:gd name="T14" fmla="*/ 3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0 w 4"/>
                  <a:gd name="T21" fmla="*/ 0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0 w 4"/>
                  <a:gd name="T29" fmla="*/ 4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339"/>
              <p:cNvSpPr>
                <a:spLocks/>
              </p:cNvSpPr>
              <p:nvPr/>
            </p:nvSpPr>
            <p:spPr bwMode="auto">
              <a:xfrm>
                <a:off x="1375" y="2675"/>
                <a:ext cx="6" cy="5"/>
              </a:xfrm>
              <a:custGeom>
                <a:avLst/>
                <a:gdLst>
                  <a:gd name="T0" fmla="*/ 3 w 6"/>
                  <a:gd name="T1" fmla="*/ 5 h 5"/>
                  <a:gd name="T2" fmla="*/ 4 w 6"/>
                  <a:gd name="T3" fmla="*/ 5 h 5"/>
                  <a:gd name="T4" fmla="*/ 5 w 6"/>
                  <a:gd name="T5" fmla="*/ 5 h 5"/>
                  <a:gd name="T6" fmla="*/ 5 w 6"/>
                  <a:gd name="T7" fmla="*/ 4 h 5"/>
                  <a:gd name="T8" fmla="*/ 6 w 6"/>
                  <a:gd name="T9" fmla="*/ 3 h 5"/>
                  <a:gd name="T10" fmla="*/ 5 w 6"/>
                  <a:gd name="T11" fmla="*/ 1 h 5"/>
                  <a:gd name="T12" fmla="*/ 5 w 6"/>
                  <a:gd name="T13" fmla="*/ 1 h 5"/>
                  <a:gd name="T14" fmla="*/ 4 w 6"/>
                  <a:gd name="T15" fmla="*/ 0 h 5"/>
                  <a:gd name="T16" fmla="*/ 3 w 6"/>
                  <a:gd name="T17" fmla="*/ 0 h 5"/>
                  <a:gd name="T18" fmla="*/ 2 w 6"/>
                  <a:gd name="T19" fmla="*/ 0 h 5"/>
                  <a:gd name="T20" fmla="*/ 2 w 6"/>
                  <a:gd name="T21" fmla="*/ 0 h 5"/>
                  <a:gd name="T22" fmla="*/ 1 w 6"/>
                  <a:gd name="T23" fmla="*/ 0 h 5"/>
                  <a:gd name="T24" fmla="*/ 1 w 6"/>
                  <a:gd name="T25" fmla="*/ 1 h 5"/>
                  <a:gd name="T26" fmla="*/ 0 w 6"/>
                  <a:gd name="T27" fmla="*/ 1 h 5"/>
                  <a:gd name="T28" fmla="*/ 0 w 6"/>
                  <a:gd name="T29" fmla="*/ 1 h 5"/>
                  <a:gd name="T30" fmla="*/ 0 w 6"/>
                  <a:gd name="T31" fmla="*/ 2 h 5"/>
                  <a:gd name="T32" fmla="*/ 0 w 6"/>
                  <a:gd name="T33" fmla="*/ 3 h 5"/>
                  <a:gd name="T34" fmla="*/ 0 w 6"/>
                  <a:gd name="T35" fmla="*/ 3 h 5"/>
                  <a:gd name="T36" fmla="*/ 0 w 6"/>
                  <a:gd name="T37" fmla="*/ 4 h 5"/>
                  <a:gd name="T38" fmla="*/ 0 w 6"/>
                  <a:gd name="T39" fmla="*/ 4 h 5"/>
                  <a:gd name="T40" fmla="*/ 1 w 6"/>
                  <a:gd name="T41" fmla="*/ 5 h 5"/>
                  <a:gd name="T42" fmla="*/ 1 w 6"/>
                  <a:gd name="T43" fmla="*/ 5 h 5"/>
                  <a:gd name="T44" fmla="*/ 2 w 6"/>
                  <a:gd name="T45" fmla="*/ 5 h 5"/>
                  <a:gd name="T46" fmla="*/ 2 w 6"/>
                  <a:gd name="T47" fmla="*/ 5 h 5"/>
                  <a:gd name="T48" fmla="*/ 3 w 6"/>
                  <a:gd name="T4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lnTo>
                      <a:pt x="4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340"/>
              <p:cNvSpPr>
                <a:spLocks/>
              </p:cNvSpPr>
              <p:nvPr/>
            </p:nvSpPr>
            <p:spPr bwMode="auto">
              <a:xfrm>
                <a:off x="1361" y="2675"/>
                <a:ext cx="12" cy="14"/>
              </a:xfrm>
              <a:custGeom>
                <a:avLst/>
                <a:gdLst>
                  <a:gd name="T0" fmla="*/ 3 w 12"/>
                  <a:gd name="T1" fmla="*/ 12 h 14"/>
                  <a:gd name="T2" fmla="*/ 8 w 12"/>
                  <a:gd name="T3" fmla="*/ 3 h 14"/>
                  <a:gd name="T4" fmla="*/ 8 w 12"/>
                  <a:gd name="T5" fmla="*/ 0 h 14"/>
                  <a:gd name="T6" fmla="*/ 0 w 12"/>
                  <a:gd name="T7" fmla="*/ 14 h 14"/>
                  <a:gd name="T8" fmla="*/ 12 w 12"/>
                  <a:gd name="T9" fmla="*/ 14 h 14"/>
                  <a:gd name="T10" fmla="*/ 12 w 12"/>
                  <a:gd name="T11" fmla="*/ 12 h 14"/>
                  <a:gd name="T12" fmla="*/ 3 w 12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3" y="12"/>
                    </a:moveTo>
                    <a:lnTo>
                      <a:pt x="8" y="3"/>
                    </a:lnTo>
                    <a:lnTo>
                      <a:pt x="8" y="0"/>
                    </a:lnTo>
                    <a:lnTo>
                      <a:pt x="0" y="14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88" name="Group 344"/>
            <p:cNvGrpSpPr>
              <a:grpSpLocks/>
            </p:cNvGrpSpPr>
            <p:nvPr/>
          </p:nvGrpSpPr>
          <p:grpSpPr bwMode="auto">
            <a:xfrm>
              <a:off x="1077443" y="3125442"/>
              <a:ext cx="186453" cy="247464"/>
              <a:chOff x="1256" y="2463"/>
              <a:chExt cx="133" cy="174"/>
            </a:xfrm>
          </p:grpSpPr>
          <p:pic>
            <p:nvPicPr>
              <p:cNvPr id="193" name="Picture 342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56" y="2463"/>
                <a:ext cx="133" cy="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94" name="Picture 343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56" y="2463"/>
                <a:ext cx="133" cy="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89" name="Rectangle 345"/>
            <p:cNvSpPr>
              <a:spLocks noChangeArrowheads="1"/>
            </p:cNvSpPr>
            <p:nvPr/>
          </p:nvSpPr>
          <p:spPr bwMode="auto">
            <a:xfrm>
              <a:off x="560140" y="3129708"/>
              <a:ext cx="402346" cy="248887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0" name="Rectangle 346"/>
            <p:cNvSpPr>
              <a:spLocks noChangeArrowheads="1"/>
            </p:cNvSpPr>
            <p:nvPr/>
          </p:nvSpPr>
          <p:spPr bwMode="auto">
            <a:xfrm>
              <a:off x="962487" y="3131131"/>
              <a:ext cx="402346" cy="248887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1" name="Rectangle 347"/>
            <p:cNvSpPr>
              <a:spLocks noChangeArrowheads="1"/>
            </p:cNvSpPr>
            <p:nvPr/>
          </p:nvSpPr>
          <p:spPr bwMode="auto">
            <a:xfrm>
              <a:off x="561542" y="3381439"/>
              <a:ext cx="402346" cy="250309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2" name="Rectangle 348"/>
            <p:cNvSpPr>
              <a:spLocks noChangeArrowheads="1"/>
            </p:cNvSpPr>
            <p:nvPr/>
          </p:nvSpPr>
          <p:spPr bwMode="auto">
            <a:xfrm>
              <a:off x="963889" y="3382861"/>
              <a:ext cx="400945" cy="250309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299" name="グループ化 298"/>
          <p:cNvGrpSpPr/>
          <p:nvPr/>
        </p:nvGrpSpPr>
        <p:grpSpPr>
          <a:xfrm>
            <a:off x="4073219" y="5316425"/>
            <a:ext cx="874789" cy="709682"/>
            <a:chOff x="525092" y="3017354"/>
            <a:chExt cx="874789" cy="709682"/>
          </a:xfrm>
        </p:grpSpPr>
        <p:pic>
          <p:nvPicPr>
            <p:cNvPr id="300" name="Picture 23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5092" y="3017354"/>
              <a:ext cx="874789" cy="7096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01" name="Group 235"/>
            <p:cNvGrpSpPr>
              <a:grpSpLocks/>
            </p:cNvGrpSpPr>
            <p:nvPr/>
          </p:nvGrpSpPr>
          <p:grpSpPr bwMode="auto">
            <a:xfrm>
              <a:off x="561542" y="3125442"/>
              <a:ext cx="804693" cy="503461"/>
              <a:chOff x="888" y="2463"/>
              <a:chExt cx="574" cy="354"/>
            </a:xfrm>
          </p:grpSpPr>
          <p:sp>
            <p:nvSpPr>
              <p:cNvPr id="414" name="Rectangle 233"/>
              <p:cNvSpPr>
                <a:spLocks noChangeArrowheads="1"/>
              </p:cNvSpPr>
              <p:nvPr/>
            </p:nvSpPr>
            <p:spPr bwMode="auto">
              <a:xfrm>
                <a:off x="888" y="2463"/>
                <a:ext cx="574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5" name="Rectangle 234"/>
              <p:cNvSpPr>
                <a:spLocks noChangeArrowheads="1"/>
              </p:cNvSpPr>
              <p:nvPr/>
            </p:nvSpPr>
            <p:spPr bwMode="auto">
              <a:xfrm>
                <a:off x="888" y="2463"/>
                <a:ext cx="574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302" name="Group 239"/>
            <p:cNvGrpSpPr>
              <a:grpSpLocks/>
            </p:cNvGrpSpPr>
            <p:nvPr/>
          </p:nvGrpSpPr>
          <p:grpSpPr bwMode="auto">
            <a:xfrm>
              <a:off x="683508" y="3129708"/>
              <a:ext cx="166826" cy="250309"/>
              <a:chOff x="975" y="2466"/>
              <a:chExt cx="119" cy="176"/>
            </a:xfrm>
          </p:grpSpPr>
          <p:pic>
            <p:nvPicPr>
              <p:cNvPr id="412" name="Picture 237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75" y="2466"/>
                <a:ext cx="119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13" name="Picture 238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75" y="2466"/>
                <a:ext cx="119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03" name="Group 287"/>
            <p:cNvGrpSpPr>
              <a:grpSpLocks/>
            </p:cNvGrpSpPr>
            <p:nvPr/>
          </p:nvGrpSpPr>
          <p:grpSpPr bwMode="auto">
            <a:xfrm>
              <a:off x="607836" y="3411395"/>
              <a:ext cx="323848" cy="192003"/>
              <a:chOff x="921" y="2664"/>
              <a:chExt cx="231" cy="135"/>
            </a:xfrm>
          </p:grpSpPr>
          <p:sp>
            <p:nvSpPr>
              <p:cNvPr id="365" name="Freeform 240"/>
              <p:cNvSpPr>
                <a:spLocks/>
              </p:cNvSpPr>
              <p:nvPr/>
            </p:nvSpPr>
            <p:spPr bwMode="auto">
              <a:xfrm>
                <a:off x="1098" y="2713"/>
                <a:ext cx="43" cy="53"/>
              </a:xfrm>
              <a:custGeom>
                <a:avLst/>
                <a:gdLst>
                  <a:gd name="T0" fmla="*/ 0 w 43"/>
                  <a:gd name="T1" fmla="*/ 3 h 53"/>
                  <a:gd name="T2" fmla="*/ 1 w 43"/>
                  <a:gd name="T3" fmla="*/ 2 h 53"/>
                  <a:gd name="T4" fmla="*/ 3 w 43"/>
                  <a:gd name="T5" fmla="*/ 1 h 53"/>
                  <a:gd name="T6" fmla="*/ 5 w 43"/>
                  <a:gd name="T7" fmla="*/ 1 h 53"/>
                  <a:gd name="T8" fmla="*/ 7 w 43"/>
                  <a:gd name="T9" fmla="*/ 0 h 53"/>
                  <a:gd name="T10" fmla="*/ 10 w 43"/>
                  <a:gd name="T11" fmla="*/ 0 h 53"/>
                  <a:gd name="T12" fmla="*/ 13 w 43"/>
                  <a:gd name="T13" fmla="*/ 1 h 53"/>
                  <a:gd name="T14" fmla="*/ 16 w 43"/>
                  <a:gd name="T15" fmla="*/ 1 h 53"/>
                  <a:gd name="T16" fmla="*/ 19 w 43"/>
                  <a:gd name="T17" fmla="*/ 1 h 53"/>
                  <a:gd name="T18" fmla="*/ 22 w 43"/>
                  <a:gd name="T19" fmla="*/ 2 h 53"/>
                  <a:gd name="T20" fmla="*/ 25 w 43"/>
                  <a:gd name="T21" fmla="*/ 3 h 53"/>
                  <a:gd name="T22" fmla="*/ 28 w 43"/>
                  <a:gd name="T23" fmla="*/ 3 h 53"/>
                  <a:gd name="T24" fmla="*/ 31 w 43"/>
                  <a:gd name="T25" fmla="*/ 4 h 53"/>
                  <a:gd name="T26" fmla="*/ 33 w 43"/>
                  <a:gd name="T27" fmla="*/ 4 h 53"/>
                  <a:gd name="T28" fmla="*/ 34 w 43"/>
                  <a:gd name="T29" fmla="*/ 5 h 53"/>
                  <a:gd name="T30" fmla="*/ 35 w 43"/>
                  <a:gd name="T31" fmla="*/ 5 h 53"/>
                  <a:gd name="T32" fmla="*/ 36 w 43"/>
                  <a:gd name="T33" fmla="*/ 5 h 53"/>
                  <a:gd name="T34" fmla="*/ 36 w 43"/>
                  <a:gd name="T35" fmla="*/ 5 h 53"/>
                  <a:gd name="T36" fmla="*/ 36 w 43"/>
                  <a:gd name="T37" fmla="*/ 5 h 53"/>
                  <a:gd name="T38" fmla="*/ 36 w 43"/>
                  <a:gd name="T39" fmla="*/ 4 h 53"/>
                  <a:gd name="T40" fmla="*/ 36 w 43"/>
                  <a:gd name="T41" fmla="*/ 4 h 53"/>
                  <a:gd name="T42" fmla="*/ 37 w 43"/>
                  <a:gd name="T43" fmla="*/ 3 h 53"/>
                  <a:gd name="T44" fmla="*/ 38 w 43"/>
                  <a:gd name="T45" fmla="*/ 3 h 53"/>
                  <a:gd name="T46" fmla="*/ 39 w 43"/>
                  <a:gd name="T47" fmla="*/ 3 h 53"/>
                  <a:gd name="T48" fmla="*/ 40 w 43"/>
                  <a:gd name="T49" fmla="*/ 3 h 53"/>
                  <a:gd name="T50" fmla="*/ 41 w 43"/>
                  <a:gd name="T51" fmla="*/ 3 h 53"/>
                  <a:gd name="T52" fmla="*/ 42 w 43"/>
                  <a:gd name="T53" fmla="*/ 3 h 53"/>
                  <a:gd name="T54" fmla="*/ 42 w 43"/>
                  <a:gd name="T55" fmla="*/ 3 h 53"/>
                  <a:gd name="T56" fmla="*/ 43 w 43"/>
                  <a:gd name="T57" fmla="*/ 3 h 53"/>
                  <a:gd name="T58" fmla="*/ 43 w 43"/>
                  <a:gd name="T59" fmla="*/ 4 h 53"/>
                  <a:gd name="T60" fmla="*/ 43 w 43"/>
                  <a:gd name="T61" fmla="*/ 4 h 53"/>
                  <a:gd name="T62" fmla="*/ 43 w 43"/>
                  <a:gd name="T63" fmla="*/ 4 h 53"/>
                  <a:gd name="T64" fmla="*/ 43 w 43"/>
                  <a:gd name="T65" fmla="*/ 4 h 53"/>
                  <a:gd name="T66" fmla="*/ 43 w 43"/>
                  <a:gd name="T67" fmla="*/ 53 h 53"/>
                  <a:gd name="T68" fmla="*/ 36 w 43"/>
                  <a:gd name="T69" fmla="*/ 53 h 53"/>
                  <a:gd name="T70" fmla="*/ 36 w 43"/>
                  <a:gd name="T71" fmla="*/ 49 h 53"/>
                  <a:gd name="T72" fmla="*/ 36 w 43"/>
                  <a:gd name="T73" fmla="*/ 42 h 53"/>
                  <a:gd name="T74" fmla="*/ 36 w 43"/>
                  <a:gd name="T75" fmla="*/ 35 h 53"/>
                  <a:gd name="T76" fmla="*/ 36 w 43"/>
                  <a:gd name="T77" fmla="*/ 31 h 53"/>
                  <a:gd name="T78" fmla="*/ 34 w 43"/>
                  <a:gd name="T79" fmla="*/ 31 h 53"/>
                  <a:gd name="T80" fmla="*/ 33 w 43"/>
                  <a:gd name="T81" fmla="*/ 30 h 53"/>
                  <a:gd name="T82" fmla="*/ 31 w 43"/>
                  <a:gd name="T83" fmla="*/ 30 h 53"/>
                  <a:gd name="T84" fmla="*/ 29 w 43"/>
                  <a:gd name="T85" fmla="*/ 29 h 53"/>
                  <a:gd name="T86" fmla="*/ 27 w 43"/>
                  <a:gd name="T87" fmla="*/ 29 h 53"/>
                  <a:gd name="T88" fmla="*/ 24 w 43"/>
                  <a:gd name="T89" fmla="*/ 28 h 53"/>
                  <a:gd name="T90" fmla="*/ 22 w 43"/>
                  <a:gd name="T91" fmla="*/ 27 h 53"/>
                  <a:gd name="T92" fmla="*/ 19 w 43"/>
                  <a:gd name="T93" fmla="*/ 26 h 53"/>
                  <a:gd name="T94" fmla="*/ 17 w 43"/>
                  <a:gd name="T95" fmla="*/ 26 h 53"/>
                  <a:gd name="T96" fmla="*/ 14 w 43"/>
                  <a:gd name="T97" fmla="*/ 25 h 53"/>
                  <a:gd name="T98" fmla="*/ 11 w 43"/>
                  <a:gd name="T99" fmla="*/ 24 h 53"/>
                  <a:gd name="T100" fmla="*/ 9 w 43"/>
                  <a:gd name="T101" fmla="*/ 24 h 53"/>
                  <a:gd name="T102" fmla="*/ 6 w 43"/>
                  <a:gd name="T103" fmla="*/ 23 h 53"/>
                  <a:gd name="T104" fmla="*/ 4 w 43"/>
                  <a:gd name="T105" fmla="*/ 23 h 53"/>
                  <a:gd name="T106" fmla="*/ 2 w 43"/>
                  <a:gd name="T107" fmla="*/ 22 h 53"/>
                  <a:gd name="T108" fmla="*/ 0 w 43"/>
                  <a:gd name="T109" fmla="*/ 22 h 53"/>
                  <a:gd name="T110" fmla="*/ 0 w 43"/>
                  <a:gd name="T111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3">
                    <a:moveTo>
                      <a:pt x="0" y="3"/>
                    </a:moveTo>
                    <a:lnTo>
                      <a:pt x="1" y="2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3" y="1"/>
                    </a:lnTo>
                    <a:lnTo>
                      <a:pt x="16" y="1"/>
                    </a:lnTo>
                    <a:lnTo>
                      <a:pt x="19" y="1"/>
                    </a:lnTo>
                    <a:lnTo>
                      <a:pt x="22" y="2"/>
                    </a:lnTo>
                    <a:lnTo>
                      <a:pt x="25" y="3"/>
                    </a:lnTo>
                    <a:lnTo>
                      <a:pt x="28" y="3"/>
                    </a:lnTo>
                    <a:lnTo>
                      <a:pt x="31" y="4"/>
                    </a:lnTo>
                    <a:lnTo>
                      <a:pt x="33" y="4"/>
                    </a:lnTo>
                    <a:lnTo>
                      <a:pt x="34" y="5"/>
                    </a:lnTo>
                    <a:lnTo>
                      <a:pt x="35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9" y="3"/>
                    </a:lnTo>
                    <a:lnTo>
                      <a:pt x="40" y="3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53"/>
                    </a:lnTo>
                    <a:lnTo>
                      <a:pt x="36" y="53"/>
                    </a:lnTo>
                    <a:lnTo>
                      <a:pt x="36" y="49"/>
                    </a:lnTo>
                    <a:lnTo>
                      <a:pt x="36" y="42"/>
                    </a:lnTo>
                    <a:lnTo>
                      <a:pt x="36" y="35"/>
                    </a:lnTo>
                    <a:lnTo>
                      <a:pt x="36" y="31"/>
                    </a:lnTo>
                    <a:lnTo>
                      <a:pt x="34" y="31"/>
                    </a:lnTo>
                    <a:lnTo>
                      <a:pt x="33" y="30"/>
                    </a:lnTo>
                    <a:lnTo>
                      <a:pt x="31" y="30"/>
                    </a:lnTo>
                    <a:lnTo>
                      <a:pt x="29" y="29"/>
                    </a:lnTo>
                    <a:lnTo>
                      <a:pt x="27" y="29"/>
                    </a:lnTo>
                    <a:lnTo>
                      <a:pt x="24" y="28"/>
                    </a:lnTo>
                    <a:lnTo>
                      <a:pt x="22" y="27"/>
                    </a:lnTo>
                    <a:lnTo>
                      <a:pt x="19" y="26"/>
                    </a:lnTo>
                    <a:lnTo>
                      <a:pt x="17" y="26"/>
                    </a:lnTo>
                    <a:lnTo>
                      <a:pt x="14" y="25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241"/>
              <p:cNvSpPr>
                <a:spLocks/>
              </p:cNvSpPr>
              <p:nvPr/>
            </p:nvSpPr>
            <p:spPr bwMode="auto">
              <a:xfrm>
                <a:off x="1087" y="2703"/>
                <a:ext cx="25" cy="21"/>
              </a:xfrm>
              <a:custGeom>
                <a:avLst/>
                <a:gdLst>
                  <a:gd name="T0" fmla="*/ 25 w 25"/>
                  <a:gd name="T1" fmla="*/ 21 h 21"/>
                  <a:gd name="T2" fmla="*/ 25 w 25"/>
                  <a:gd name="T3" fmla="*/ 0 h 21"/>
                  <a:gd name="T4" fmla="*/ 0 w 25"/>
                  <a:gd name="T5" fmla="*/ 5 h 21"/>
                  <a:gd name="T6" fmla="*/ 0 w 25"/>
                  <a:gd name="T7" fmla="*/ 21 h 21"/>
                  <a:gd name="T8" fmla="*/ 25 w 25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1">
                    <a:moveTo>
                      <a:pt x="25" y="21"/>
                    </a:moveTo>
                    <a:lnTo>
                      <a:pt x="25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5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242"/>
              <p:cNvSpPr>
                <a:spLocks/>
              </p:cNvSpPr>
              <p:nvPr/>
            </p:nvSpPr>
            <p:spPr bwMode="auto">
              <a:xfrm>
                <a:off x="1090" y="2708"/>
                <a:ext cx="18" cy="26"/>
              </a:xfrm>
              <a:custGeom>
                <a:avLst/>
                <a:gdLst>
                  <a:gd name="T0" fmla="*/ 18 w 18"/>
                  <a:gd name="T1" fmla="*/ 0 h 26"/>
                  <a:gd name="T2" fmla="*/ 0 w 18"/>
                  <a:gd name="T3" fmla="*/ 1 h 26"/>
                  <a:gd name="T4" fmla="*/ 0 w 18"/>
                  <a:gd name="T5" fmla="*/ 26 h 26"/>
                  <a:gd name="T6" fmla="*/ 7 w 18"/>
                  <a:gd name="T7" fmla="*/ 26 h 26"/>
                  <a:gd name="T8" fmla="*/ 18 w 18"/>
                  <a:gd name="T9" fmla="*/ 26 h 26"/>
                  <a:gd name="T10" fmla="*/ 18 w 18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6">
                    <a:moveTo>
                      <a:pt x="18" y="0"/>
                    </a:moveTo>
                    <a:lnTo>
                      <a:pt x="0" y="1"/>
                    </a:lnTo>
                    <a:lnTo>
                      <a:pt x="0" y="26"/>
                    </a:lnTo>
                    <a:lnTo>
                      <a:pt x="7" y="26"/>
                    </a:lnTo>
                    <a:lnTo>
                      <a:pt x="18" y="26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243"/>
              <p:cNvSpPr>
                <a:spLocks/>
              </p:cNvSpPr>
              <p:nvPr/>
            </p:nvSpPr>
            <p:spPr bwMode="auto">
              <a:xfrm>
                <a:off x="1071" y="2715"/>
                <a:ext cx="61" cy="48"/>
              </a:xfrm>
              <a:custGeom>
                <a:avLst/>
                <a:gdLst>
                  <a:gd name="T0" fmla="*/ 14 w 61"/>
                  <a:gd name="T1" fmla="*/ 0 h 48"/>
                  <a:gd name="T2" fmla="*/ 13 w 61"/>
                  <a:gd name="T3" fmla="*/ 0 h 48"/>
                  <a:gd name="T4" fmla="*/ 12 w 61"/>
                  <a:gd name="T5" fmla="*/ 0 h 48"/>
                  <a:gd name="T6" fmla="*/ 12 w 61"/>
                  <a:gd name="T7" fmla="*/ 1 h 48"/>
                  <a:gd name="T8" fmla="*/ 10 w 61"/>
                  <a:gd name="T9" fmla="*/ 1 h 48"/>
                  <a:gd name="T10" fmla="*/ 9 w 61"/>
                  <a:gd name="T11" fmla="*/ 1 h 48"/>
                  <a:gd name="T12" fmla="*/ 8 w 61"/>
                  <a:gd name="T13" fmla="*/ 2 h 48"/>
                  <a:gd name="T14" fmla="*/ 6 w 61"/>
                  <a:gd name="T15" fmla="*/ 3 h 48"/>
                  <a:gd name="T16" fmla="*/ 5 w 61"/>
                  <a:gd name="T17" fmla="*/ 4 h 48"/>
                  <a:gd name="T18" fmla="*/ 3 w 61"/>
                  <a:gd name="T19" fmla="*/ 7 h 48"/>
                  <a:gd name="T20" fmla="*/ 2 w 61"/>
                  <a:gd name="T21" fmla="*/ 12 h 48"/>
                  <a:gd name="T22" fmla="*/ 1 w 61"/>
                  <a:gd name="T23" fmla="*/ 18 h 48"/>
                  <a:gd name="T24" fmla="*/ 0 w 61"/>
                  <a:gd name="T25" fmla="*/ 25 h 48"/>
                  <a:gd name="T26" fmla="*/ 0 w 61"/>
                  <a:gd name="T27" fmla="*/ 32 h 48"/>
                  <a:gd name="T28" fmla="*/ 0 w 61"/>
                  <a:gd name="T29" fmla="*/ 38 h 48"/>
                  <a:gd name="T30" fmla="*/ 0 w 61"/>
                  <a:gd name="T31" fmla="*/ 41 h 48"/>
                  <a:gd name="T32" fmla="*/ 0 w 61"/>
                  <a:gd name="T33" fmla="*/ 43 h 48"/>
                  <a:gd name="T34" fmla="*/ 54 w 61"/>
                  <a:gd name="T35" fmla="*/ 48 h 48"/>
                  <a:gd name="T36" fmla="*/ 52 w 61"/>
                  <a:gd name="T37" fmla="*/ 35 h 48"/>
                  <a:gd name="T38" fmla="*/ 52 w 61"/>
                  <a:gd name="T39" fmla="*/ 34 h 48"/>
                  <a:gd name="T40" fmla="*/ 53 w 61"/>
                  <a:gd name="T41" fmla="*/ 34 h 48"/>
                  <a:gd name="T42" fmla="*/ 53 w 61"/>
                  <a:gd name="T43" fmla="*/ 34 h 48"/>
                  <a:gd name="T44" fmla="*/ 54 w 61"/>
                  <a:gd name="T45" fmla="*/ 33 h 48"/>
                  <a:gd name="T46" fmla="*/ 54 w 61"/>
                  <a:gd name="T47" fmla="*/ 33 h 48"/>
                  <a:gd name="T48" fmla="*/ 55 w 61"/>
                  <a:gd name="T49" fmla="*/ 33 h 48"/>
                  <a:gd name="T50" fmla="*/ 56 w 61"/>
                  <a:gd name="T51" fmla="*/ 32 h 48"/>
                  <a:gd name="T52" fmla="*/ 56 w 61"/>
                  <a:gd name="T53" fmla="*/ 32 h 48"/>
                  <a:gd name="T54" fmla="*/ 57 w 61"/>
                  <a:gd name="T55" fmla="*/ 31 h 48"/>
                  <a:gd name="T56" fmla="*/ 59 w 61"/>
                  <a:gd name="T57" fmla="*/ 30 h 48"/>
                  <a:gd name="T58" fmla="*/ 59 w 61"/>
                  <a:gd name="T59" fmla="*/ 28 h 48"/>
                  <a:gd name="T60" fmla="*/ 60 w 61"/>
                  <a:gd name="T61" fmla="*/ 27 h 48"/>
                  <a:gd name="T62" fmla="*/ 61 w 61"/>
                  <a:gd name="T63" fmla="*/ 26 h 48"/>
                  <a:gd name="T64" fmla="*/ 61 w 61"/>
                  <a:gd name="T65" fmla="*/ 24 h 48"/>
                  <a:gd name="T66" fmla="*/ 61 w 61"/>
                  <a:gd name="T67" fmla="*/ 22 h 48"/>
                  <a:gd name="T68" fmla="*/ 60 w 61"/>
                  <a:gd name="T69" fmla="*/ 20 h 48"/>
                  <a:gd name="T70" fmla="*/ 60 w 61"/>
                  <a:gd name="T71" fmla="*/ 20 h 48"/>
                  <a:gd name="T72" fmla="*/ 59 w 61"/>
                  <a:gd name="T73" fmla="*/ 18 h 48"/>
                  <a:gd name="T74" fmla="*/ 58 w 61"/>
                  <a:gd name="T75" fmla="*/ 15 h 48"/>
                  <a:gd name="T76" fmla="*/ 56 w 61"/>
                  <a:gd name="T77" fmla="*/ 12 h 48"/>
                  <a:gd name="T78" fmla="*/ 54 w 61"/>
                  <a:gd name="T79" fmla="*/ 9 h 48"/>
                  <a:gd name="T80" fmla="*/ 51 w 61"/>
                  <a:gd name="T81" fmla="*/ 6 h 48"/>
                  <a:gd name="T82" fmla="*/ 48 w 61"/>
                  <a:gd name="T83" fmla="*/ 3 h 48"/>
                  <a:gd name="T84" fmla="*/ 45 w 61"/>
                  <a:gd name="T85" fmla="*/ 1 h 48"/>
                  <a:gd name="T86" fmla="*/ 44 w 61"/>
                  <a:gd name="T87" fmla="*/ 1 h 48"/>
                  <a:gd name="T88" fmla="*/ 43 w 61"/>
                  <a:gd name="T89" fmla="*/ 1 h 48"/>
                  <a:gd name="T90" fmla="*/ 43 w 61"/>
                  <a:gd name="T91" fmla="*/ 1 h 48"/>
                  <a:gd name="T92" fmla="*/ 41 w 61"/>
                  <a:gd name="T93" fmla="*/ 1 h 48"/>
                  <a:gd name="T94" fmla="*/ 40 w 61"/>
                  <a:gd name="T95" fmla="*/ 0 h 48"/>
                  <a:gd name="T96" fmla="*/ 39 w 61"/>
                  <a:gd name="T97" fmla="*/ 0 h 48"/>
                  <a:gd name="T98" fmla="*/ 38 w 61"/>
                  <a:gd name="T99" fmla="*/ 0 h 48"/>
                  <a:gd name="T100" fmla="*/ 37 w 61"/>
                  <a:gd name="T101" fmla="*/ 0 h 48"/>
                  <a:gd name="T102" fmla="*/ 27 w 61"/>
                  <a:gd name="T103" fmla="*/ 13 h 48"/>
                  <a:gd name="T104" fmla="*/ 19 w 61"/>
                  <a:gd name="T105" fmla="*/ 0 h 48"/>
                  <a:gd name="T106" fmla="*/ 14 w 61"/>
                  <a:gd name="T10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1" h="48">
                    <a:moveTo>
                      <a:pt x="14" y="0"/>
                    </a:moveTo>
                    <a:lnTo>
                      <a:pt x="13" y="0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1" y="18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54" y="48"/>
                    </a:lnTo>
                    <a:lnTo>
                      <a:pt x="52" y="35"/>
                    </a:lnTo>
                    <a:lnTo>
                      <a:pt x="52" y="34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5" y="33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7" y="31"/>
                    </a:lnTo>
                    <a:lnTo>
                      <a:pt x="59" y="30"/>
                    </a:lnTo>
                    <a:lnTo>
                      <a:pt x="59" y="28"/>
                    </a:lnTo>
                    <a:lnTo>
                      <a:pt x="60" y="27"/>
                    </a:lnTo>
                    <a:lnTo>
                      <a:pt x="61" y="26"/>
                    </a:lnTo>
                    <a:lnTo>
                      <a:pt x="61" y="24"/>
                    </a:lnTo>
                    <a:lnTo>
                      <a:pt x="61" y="22"/>
                    </a:lnTo>
                    <a:lnTo>
                      <a:pt x="60" y="20"/>
                    </a:lnTo>
                    <a:lnTo>
                      <a:pt x="60" y="20"/>
                    </a:lnTo>
                    <a:lnTo>
                      <a:pt x="59" y="18"/>
                    </a:lnTo>
                    <a:lnTo>
                      <a:pt x="58" y="15"/>
                    </a:lnTo>
                    <a:lnTo>
                      <a:pt x="56" y="12"/>
                    </a:lnTo>
                    <a:lnTo>
                      <a:pt x="54" y="9"/>
                    </a:lnTo>
                    <a:lnTo>
                      <a:pt x="51" y="6"/>
                    </a:lnTo>
                    <a:lnTo>
                      <a:pt x="48" y="3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1" y="1"/>
                    </a:lnTo>
                    <a:lnTo>
                      <a:pt x="40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27" y="13"/>
                    </a:lnTo>
                    <a:lnTo>
                      <a:pt x="19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244"/>
              <p:cNvSpPr>
                <a:spLocks/>
              </p:cNvSpPr>
              <p:nvPr/>
            </p:nvSpPr>
            <p:spPr bwMode="auto">
              <a:xfrm>
                <a:off x="1074" y="2717"/>
                <a:ext cx="55" cy="46"/>
              </a:xfrm>
              <a:custGeom>
                <a:avLst/>
                <a:gdLst>
                  <a:gd name="T0" fmla="*/ 0 w 55"/>
                  <a:gd name="T1" fmla="*/ 40 h 46"/>
                  <a:gd name="T2" fmla="*/ 0 w 55"/>
                  <a:gd name="T3" fmla="*/ 29 h 46"/>
                  <a:gd name="T4" fmla="*/ 0 w 55"/>
                  <a:gd name="T5" fmla="*/ 20 h 46"/>
                  <a:gd name="T6" fmla="*/ 0 w 55"/>
                  <a:gd name="T7" fmla="*/ 14 h 46"/>
                  <a:gd name="T8" fmla="*/ 1 w 55"/>
                  <a:gd name="T9" fmla="*/ 10 h 46"/>
                  <a:gd name="T10" fmla="*/ 2 w 55"/>
                  <a:gd name="T11" fmla="*/ 7 h 46"/>
                  <a:gd name="T12" fmla="*/ 2 w 55"/>
                  <a:gd name="T13" fmla="*/ 5 h 46"/>
                  <a:gd name="T14" fmla="*/ 3 w 55"/>
                  <a:gd name="T15" fmla="*/ 5 h 46"/>
                  <a:gd name="T16" fmla="*/ 3 w 55"/>
                  <a:gd name="T17" fmla="*/ 5 h 46"/>
                  <a:gd name="T18" fmla="*/ 3 w 55"/>
                  <a:gd name="T19" fmla="*/ 4 h 46"/>
                  <a:gd name="T20" fmla="*/ 4 w 55"/>
                  <a:gd name="T21" fmla="*/ 3 h 46"/>
                  <a:gd name="T22" fmla="*/ 5 w 55"/>
                  <a:gd name="T23" fmla="*/ 3 h 46"/>
                  <a:gd name="T24" fmla="*/ 6 w 55"/>
                  <a:gd name="T25" fmla="*/ 2 h 46"/>
                  <a:gd name="T26" fmla="*/ 7 w 55"/>
                  <a:gd name="T27" fmla="*/ 2 h 46"/>
                  <a:gd name="T28" fmla="*/ 7 w 55"/>
                  <a:gd name="T29" fmla="*/ 1 h 46"/>
                  <a:gd name="T30" fmla="*/ 8 w 55"/>
                  <a:gd name="T31" fmla="*/ 1 h 46"/>
                  <a:gd name="T32" fmla="*/ 9 w 55"/>
                  <a:gd name="T33" fmla="*/ 1 h 46"/>
                  <a:gd name="T34" fmla="*/ 15 w 55"/>
                  <a:gd name="T35" fmla="*/ 0 h 46"/>
                  <a:gd name="T36" fmla="*/ 23 w 55"/>
                  <a:gd name="T37" fmla="*/ 14 h 46"/>
                  <a:gd name="T38" fmla="*/ 35 w 55"/>
                  <a:gd name="T39" fmla="*/ 0 h 46"/>
                  <a:gd name="T40" fmla="*/ 39 w 55"/>
                  <a:gd name="T41" fmla="*/ 0 h 46"/>
                  <a:gd name="T42" fmla="*/ 41 w 55"/>
                  <a:gd name="T43" fmla="*/ 1 h 46"/>
                  <a:gd name="T44" fmla="*/ 44 w 55"/>
                  <a:gd name="T45" fmla="*/ 3 h 46"/>
                  <a:gd name="T46" fmla="*/ 46 w 55"/>
                  <a:gd name="T47" fmla="*/ 5 h 46"/>
                  <a:gd name="T48" fmla="*/ 48 w 55"/>
                  <a:gd name="T49" fmla="*/ 8 h 46"/>
                  <a:gd name="T50" fmla="*/ 50 w 55"/>
                  <a:gd name="T51" fmla="*/ 11 h 46"/>
                  <a:gd name="T52" fmla="*/ 52 w 55"/>
                  <a:gd name="T53" fmla="*/ 13 h 46"/>
                  <a:gd name="T54" fmla="*/ 53 w 55"/>
                  <a:gd name="T55" fmla="*/ 15 h 46"/>
                  <a:gd name="T56" fmla="*/ 53 w 55"/>
                  <a:gd name="T57" fmla="*/ 15 h 46"/>
                  <a:gd name="T58" fmla="*/ 54 w 55"/>
                  <a:gd name="T59" fmla="*/ 16 h 46"/>
                  <a:gd name="T60" fmla="*/ 54 w 55"/>
                  <a:gd name="T61" fmla="*/ 18 h 46"/>
                  <a:gd name="T62" fmla="*/ 55 w 55"/>
                  <a:gd name="T63" fmla="*/ 20 h 46"/>
                  <a:gd name="T64" fmla="*/ 54 w 55"/>
                  <a:gd name="T65" fmla="*/ 23 h 46"/>
                  <a:gd name="T66" fmla="*/ 53 w 55"/>
                  <a:gd name="T67" fmla="*/ 25 h 46"/>
                  <a:gd name="T68" fmla="*/ 52 w 55"/>
                  <a:gd name="T69" fmla="*/ 26 h 46"/>
                  <a:gd name="T70" fmla="*/ 50 w 55"/>
                  <a:gd name="T71" fmla="*/ 28 h 46"/>
                  <a:gd name="T72" fmla="*/ 49 w 55"/>
                  <a:gd name="T73" fmla="*/ 29 h 46"/>
                  <a:gd name="T74" fmla="*/ 48 w 55"/>
                  <a:gd name="T75" fmla="*/ 30 h 46"/>
                  <a:gd name="T76" fmla="*/ 47 w 55"/>
                  <a:gd name="T77" fmla="*/ 31 h 46"/>
                  <a:gd name="T78" fmla="*/ 46 w 55"/>
                  <a:gd name="T79" fmla="*/ 31 h 46"/>
                  <a:gd name="T80" fmla="*/ 46 w 55"/>
                  <a:gd name="T81" fmla="*/ 31 h 46"/>
                  <a:gd name="T82" fmla="*/ 48 w 55"/>
                  <a:gd name="T83" fmla="*/ 46 h 46"/>
                  <a:gd name="T84" fmla="*/ 0 w 55"/>
                  <a:gd name="T85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5" h="46">
                    <a:moveTo>
                      <a:pt x="0" y="40"/>
                    </a:moveTo>
                    <a:lnTo>
                      <a:pt x="0" y="29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5" y="0"/>
                    </a:lnTo>
                    <a:lnTo>
                      <a:pt x="23" y="14"/>
                    </a:lnTo>
                    <a:lnTo>
                      <a:pt x="35" y="0"/>
                    </a:lnTo>
                    <a:lnTo>
                      <a:pt x="39" y="0"/>
                    </a:lnTo>
                    <a:lnTo>
                      <a:pt x="41" y="1"/>
                    </a:lnTo>
                    <a:lnTo>
                      <a:pt x="44" y="3"/>
                    </a:lnTo>
                    <a:lnTo>
                      <a:pt x="46" y="5"/>
                    </a:lnTo>
                    <a:lnTo>
                      <a:pt x="48" y="8"/>
                    </a:lnTo>
                    <a:lnTo>
                      <a:pt x="50" y="11"/>
                    </a:lnTo>
                    <a:lnTo>
                      <a:pt x="52" y="13"/>
                    </a:lnTo>
                    <a:lnTo>
                      <a:pt x="53" y="15"/>
                    </a:lnTo>
                    <a:lnTo>
                      <a:pt x="53" y="15"/>
                    </a:lnTo>
                    <a:lnTo>
                      <a:pt x="54" y="16"/>
                    </a:lnTo>
                    <a:lnTo>
                      <a:pt x="54" y="18"/>
                    </a:lnTo>
                    <a:lnTo>
                      <a:pt x="55" y="20"/>
                    </a:lnTo>
                    <a:lnTo>
                      <a:pt x="54" y="23"/>
                    </a:lnTo>
                    <a:lnTo>
                      <a:pt x="53" y="25"/>
                    </a:lnTo>
                    <a:lnTo>
                      <a:pt x="52" y="26"/>
                    </a:lnTo>
                    <a:lnTo>
                      <a:pt x="50" y="28"/>
                    </a:lnTo>
                    <a:lnTo>
                      <a:pt x="49" y="29"/>
                    </a:lnTo>
                    <a:lnTo>
                      <a:pt x="48" y="30"/>
                    </a:lnTo>
                    <a:lnTo>
                      <a:pt x="47" y="31"/>
                    </a:lnTo>
                    <a:lnTo>
                      <a:pt x="46" y="31"/>
                    </a:lnTo>
                    <a:lnTo>
                      <a:pt x="46" y="31"/>
                    </a:lnTo>
                    <a:lnTo>
                      <a:pt x="48" y="46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245"/>
              <p:cNvSpPr>
                <a:spLocks/>
              </p:cNvSpPr>
              <p:nvPr/>
            </p:nvSpPr>
            <p:spPr bwMode="auto">
              <a:xfrm>
                <a:off x="1086" y="2738"/>
                <a:ext cx="40" cy="17"/>
              </a:xfrm>
              <a:custGeom>
                <a:avLst/>
                <a:gdLst>
                  <a:gd name="T0" fmla="*/ 15 w 40"/>
                  <a:gd name="T1" fmla="*/ 17 h 17"/>
                  <a:gd name="T2" fmla="*/ 16 w 40"/>
                  <a:gd name="T3" fmla="*/ 17 h 17"/>
                  <a:gd name="T4" fmla="*/ 17 w 40"/>
                  <a:gd name="T5" fmla="*/ 17 h 17"/>
                  <a:gd name="T6" fmla="*/ 19 w 40"/>
                  <a:gd name="T7" fmla="*/ 17 h 17"/>
                  <a:gd name="T8" fmla="*/ 20 w 40"/>
                  <a:gd name="T9" fmla="*/ 17 h 17"/>
                  <a:gd name="T10" fmla="*/ 22 w 40"/>
                  <a:gd name="T11" fmla="*/ 16 h 17"/>
                  <a:gd name="T12" fmla="*/ 24 w 40"/>
                  <a:gd name="T13" fmla="*/ 16 h 17"/>
                  <a:gd name="T14" fmla="*/ 26 w 40"/>
                  <a:gd name="T15" fmla="*/ 15 h 17"/>
                  <a:gd name="T16" fmla="*/ 28 w 40"/>
                  <a:gd name="T17" fmla="*/ 15 h 17"/>
                  <a:gd name="T18" fmla="*/ 30 w 40"/>
                  <a:gd name="T19" fmla="*/ 14 h 17"/>
                  <a:gd name="T20" fmla="*/ 32 w 40"/>
                  <a:gd name="T21" fmla="*/ 13 h 17"/>
                  <a:gd name="T22" fmla="*/ 34 w 40"/>
                  <a:gd name="T23" fmla="*/ 12 h 17"/>
                  <a:gd name="T24" fmla="*/ 35 w 40"/>
                  <a:gd name="T25" fmla="*/ 12 h 17"/>
                  <a:gd name="T26" fmla="*/ 37 w 40"/>
                  <a:gd name="T27" fmla="*/ 11 h 17"/>
                  <a:gd name="T28" fmla="*/ 38 w 40"/>
                  <a:gd name="T29" fmla="*/ 10 h 17"/>
                  <a:gd name="T30" fmla="*/ 39 w 40"/>
                  <a:gd name="T31" fmla="*/ 9 h 17"/>
                  <a:gd name="T32" fmla="*/ 40 w 40"/>
                  <a:gd name="T33" fmla="*/ 8 h 17"/>
                  <a:gd name="T34" fmla="*/ 33 w 40"/>
                  <a:gd name="T35" fmla="*/ 0 h 17"/>
                  <a:gd name="T36" fmla="*/ 32 w 40"/>
                  <a:gd name="T37" fmla="*/ 0 h 17"/>
                  <a:gd name="T38" fmla="*/ 32 w 40"/>
                  <a:gd name="T39" fmla="*/ 1 h 17"/>
                  <a:gd name="T40" fmla="*/ 31 w 40"/>
                  <a:gd name="T41" fmla="*/ 2 h 17"/>
                  <a:gd name="T42" fmla="*/ 31 w 40"/>
                  <a:gd name="T43" fmla="*/ 2 h 17"/>
                  <a:gd name="T44" fmla="*/ 30 w 40"/>
                  <a:gd name="T45" fmla="*/ 2 h 17"/>
                  <a:gd name="T46" fmla="*/ 30 w 40"/>
                  <a:gd name="T47" fmla="*/ 3 h 17"/>
                  <a:gd name="T48" fmla="*/ 29 w 40"/>
                  <a:gd name="T49" fmla="*/ 3 h 17"/>
                  <a:gd name="T50" fmla="*/ 28 w 40"/>
                  <a:gd name="T51" fmla="*/ 3 h 17"/>
                  <a:gd name="T52" fmla="*/ 27 w 40"/>
                  <a:gd name="T53" fmla="*/ 4 h 17"/>
                  <a:gd name="T54" fmla="*/ 26 w 40"/>
                  <a:gd name="T55" fmla="*/ 5 h 17"/>
                  <a:gd name="T56" fmla="*/ 24 w 40"/>
                  <a:gd name="T57" fmla="*/ 6 h 17"/>
                  <a:gd name="T58" fmla="*/ 22 w 40"/>
                  <a:gd name="T59" fmla="*/ 6 h 17"/>
                  <a:gd name="T60" fmla="*/ 19 w 40"/>
                  <a:gd name="T61" fmla="*/ 7 h 17"/>
                  <a:gd name="T62" fmla="*/ 17 w 40"/>
                  <a:gd name="T63" fmla="*/ 7 h 17"/>
                  <a:gd name="T64" fmla="*/ 15 w 40"/>
                  <a:gd name="T65" fmla="*/ 7 h 17"/>
                  <a:gd name="T66" fmla="*/ 13 w 40"/>
                  <a:gd name="T67" fmla="*/ 7 h 17"/>
                  <a:gd name="T68" fmla="*/ 12 w 40"/>
                  <a:gd name="T69" fmla="*/ 6 h 17"/>
                  <a:gd name="T70" fmla="*/ 11 w 40"/>
                  <a:gd name="T71" fmla="*/ 5 h 17"/>
                  <a:gd name="T72" fmla="*/ 11 w 40"/>
                  <a:gd name="T73" fmla="*/ 3 h 17"/>
                  <a:gd name="T74" fmla="*/ 10 w 40"/>
                  <a:gd name="T75" fmla="*/ 3 h 17"/>
                  <a:gd name="T76" fmla="*/ 9 w 40"/>
                  <a:gd name="T77" fmla="*/ 2 h 17"/>
                  <a:gd name="T78" fmla="*/ 9 w 40"/>
                  <a:gd name="T79" fmla="*/ 1 h 17"/>
                  <a:gd name="T80" fmla="*/ 8 w 40"/>
                  <a:gd name="T81" fmla="*/ 1 h 17"/>
                  <a:gd name="T82" fmla="*/ 7 w 40"/>
                  <a:gd name="T83" fmla="*/ 2 h 17"/>
                  <a:gd name="T84" fmla="*/ 6 w 40"/>
                  <a:gd name="T85" fmla="*/ 3 h 17"/>
                  <a:gd name="T86" fmla="*/ 6 w 40"/>
                  <a:gd name="T87" fmla="*/ 5 h 17"/>
                  <a:gd name="T88" fmla="*/ 6 w 40"/>
                  <a:gd name="T89" fmla="*/ 6 h 17"/>
                  <a:gd name="T90" fmla="*/ 7 w 40"/>
                  <a:gd name="T91" fmla="*/ 7 h 17"/>
                  <a:gd name="T92" fmla="*/ 0 w 40"/>
                  <a:gd name="T93" fmla="*/ 6 h 17"/>
                  <a:gd name="T94" fmla="*/ 2 w 40"/>
                  <a:gd name="T95" fmla="*/ 17 h 17"/>
                  <a:gd name="T96" fmla="*/ 3 w 40"/>
                  <a:gd name="T97" fmla="*/ 17 h 17"/>
                  <a:gd name="T98" fmla="*/ 5 w 40"/>
                  <a:gd name="T99" fmla="*/ 17 h 17"/>
                  <a:gd name="T100" fmla="*/ 7 w 40"/>
                  <a:gd name="T101" fmla="*/ 17 h 17"/>
                  <a:gd name="T102" fmla="*/ 10 w 40"/>
                  <a:gd name="T103" fmla="*/ 17 h 17"/>
                  <a:gd name="T104" fmla="*/ 12 w 40"/>
                  <a:gd name="T105" fmla="*/ 17 h 17"/>
                  <a:gd name="T106" fmla="*/ 13 w 40"/>
                  <a:gd name="T107" fmla="*/ 17 h 17"/>
                  <a:gd name="T108" fmla="*/ 15 w 40"/>
                  <a:gd name="T109" fmla="*/ 17 h 17"/>
                  <a:gd name="T110" fmla="*/ 15 w 40"/>
                  <a:gd name="T1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" h="17">
                    <a:moveTo>
                      <a:pt x="15" y="17"/>
                    </a:moveTo>
                    <a:lnTo>
                      <a:pt x="16" y="17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20" y="17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6" y="15"/>
                    </a:lnTo>
                    <a:lnTo>
                      <a:pt x="28" y="15"/>
                    </a:lnTo>
                    <a:lnTo>
                      <a:pt x="30" y="14"/>
                    </a:lnTo>
                    <a:lnTo>
                      <a:pt x="32" y="13"/>
                    </a:lnTo>
                    <a:lnTo>
                      <a:pt x="34" y="12"/>
                    </a:lnTo>
                    <a:lnTo>
                      <a:pt x="35" y="12"/>
                    </a:lnTo>
                    <a:lnTo>
                      <a:pt x="37" y="11"/>
                    </a:lnTo>
                    <a:lnTo>
                      <a:pt x="38" y="10"/>
                    </a:lnTo>
                    <a:lnTo>
                      <a:pt x="39" y="9"/>
                    </a:lnTo>
                    <a:lnTo>
                      <a:pt x="40" y="8"/>
                    </a:lnTo>
                    <a:lnTo>
                      <a:pt x="33" y="0"/>
                    </a:lnTo>
                    <a:lnTo>
                      <a:pt x="32" y="0"/>
                    </a:lnTo>
                    <a:lnTo>
                      <a:pt x="32" y="1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29" y="3"/>
                    </a:lnTo>
                    <a:lnTo>
                      <a:pt x="28" y="3"/>
                    </a:lnTo>
                    <a:lnTo>
                      <a:pt x="27" y="4"/>
                    </a:lnTo>
                    <a:lnTo>
                      <a:pt x="26" y="5"/>
                    </a:lnTo>
                    <a:lnTo>
                      <a:pt x="24" y="6"/>
                    </a:lnTo>
                    <a:lnTo>
                      <a:pt x="22" y="6"/>
                    </a:lnTo>
                    <a:lnTo>
                      <a:pt x="19" y="7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3" y="7"/>
                    </a:lnTo>
                    <a:lnTo>
                      <a:pt x="12" y="6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7" y="7"/>
                    </a:lnTo>
                    <a:lnTo>
                      <a:pt x="0" y="6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5" y="17"/>
                    </a:lnTo>
                    <a:lnTo>
                      <a:pt x="15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246"/>
              <p:cNvSpPr>
                <a:spLocks/>
              </p:cNvSpPr>
              <p:nvPr/>
            </p:nvSpPr>
            <p:spPr bwMode="auto">
              <a:xfrm>
                <a:off x="1100" y="2734"/>
                <a:ext cx="29" cy="19"/>
              </a:xfrm>
              <a:custGeom>
                <a:avLst/>
                <a:gdLst>
                  <a:gd name="T0" fmla="*/ 3 w 29"/>
                  <a:gd name="T1" fmla="*/ 19 h 19"/>
                  <a:gd name="T2" fmla="*/ 4 w 29"/>
                  <a:gd name="T3" fmla="*/ 19 h 19"/>
                  <a:gd name="T4" fmla="*/ 5 w 29"/>
                  <a:gd name="T5" fmla="*/ 19 h 19"/>
                  <a:gd name="T6" fmla="*/ 6 w 29"/>
                  <a:gd name="T7" fmla="*/ 19 h 19"/>
                  <a:gd name="T8" fmla="*/ 8 w 29"/>
                  <a:gd name="T9" fmla="*/ 18 h 19"/>
                  <a:gd name="T10" fmla="*/ 9 w 29"/>
                  <a:gd name="T11" fmla="*/ 18 h 19"/>
                  <a:gd name="T12" fmla="*/ 11 w 29"/>
                  <a:gd name="T13" fmla="*/ 17 h 19"/>
                  <a:gd name="T14" fmla="*/ 13 w 29"/>
                  <a:gd name="T15" fmla="*/ 17 h 19"/>
                  <a:gd name="T16" fmla="*/ 14 w 29"/>
                  <a:gd name="T17" fmla="*/ 16 h 19"/>
                  <a:gd name="T18" fmla="*/ 16 w 29"/>
                  <a:gd name="T19" fmla="*/ 15 h 19"/>
                  <a:gd name="T20" fmla="*/ 18 w 29"/>
                  <a:gd name="T21" fmla="*/ 15 h 19"/>
                  <a:gd name="T22" fmla="*/ 19 w 29"/>
                  <a:gd name="T23" fmla="*/ 14 h 19"/>
                  <a:gd name="T24" fmla="*/ 21 w 29"/>
                  <a:gd name="T25" fmla="*/ 13 h 19"/>
                  <a:gd name="T26" fmla="*/ 22 w 29"/>
                  <a:gd name="T27" fmla="*/ 13 h 19"/>
                  <a:gd name="T28" fmla="*/ 23 w 29"/>
                  <a:gd name="T29" fmla="*/ 12 h 19"/>
                  <a:gd name="T30" fmla="*/ 24 w 29"/>
                  <a:gd name="T31" fmla="*/ 12 h 19"/>
                  <a:gd name="T32" fmla="*/ 25 w 29"/>
                  <a:gd name="T33" fmla="*/ 11 h 19"/>
                  <a:gd name="T34" fmla="*/ 26 w 29"/>
                  <a:gd name="T35" fmla="*/ 10 h 19"/>
                  <a:gd name="T36" fmla="*/ 28 w 29"/>
                  <a:gd name="T37" fmla="*/ 9 h 19"/>
                  <a:gd name="T38" fmla="*/ 28 w 29"/>
                  <a:gd name="T39" fmla="*/ 7 h 19"/>
                  <a:gd name="T40" fmla="*/ 29 w 29"/>
                  <a:gd name="T41" fmla="*/ 6 h 19"/>
                  <a:gd name="T42" fmla="*/ 29 w 29"/>
                  <a:gd name="T43" fmla="*/ 5 h 19"/>
                  <a:gd name="T44" fmla="*/ 29 w 29"/>
                  <a:gd name="T45" fmla="*/ 3 h 19"/>
                  <a:gd name="T46" fmla="*/ 29 w 29"/>
                  <a:gd name="T47" fmla="*/ 2 h 19"/>
                  <a:gd name="T48" fmla="*/ 28 w 29"/>
                  <a:gd name="T49" fmla="*/ 0 h 19"/>
                  <a:gd name="T50" fmla="*/ 20 w 29"/>
                  <a:gd name="T51" fmla="*/ 3 h 19"/>
                  <a:gd name="T52" fmla="*/ 20 w 29"/>
                  <a:gd name="T53" fmla="*/ 5 h 19"/>
                  <a:gd name="T54" fmla="*/ 20 w 29"/>
                  <a:gd name="T55" fmla="*/ 6 h 19"/>
                  <a:gd name="T56" fmla="*/ 19 w 29"/>
                  <a:gd name="T57" fmla="*/ 7 h 19"/>
                  <a:gd name="T58" fmla="*/ 18 w 29"/>
                  <a:gd name="T59" fmla="*/ 8 h 19"/>
                  <a:gd name="T60" fmla="*/ 15 w 29"/>
                  <a:gd name="T61" fmla="*/ 9 h 19"/>
                  <a:gd name="T62" fmla="*/ 13 w 29"/>
                  <a:gd name="T63" fmla="*/ 10 h 19"/>
                  <a:gd name="T64" fmla="*/ 10 w 29"/>
                  <a:gd name="T65" fmla="*/ 11 h 19"/>
                  <a:gd name="T66" fmla="*/ 8 w 29"/>
                  <a:gd name="T67" fmla="*/ 12 h 19"/>
                  <a:gd name="T68" fmla="*/ 5 w 29"/>
                  <a:gd name="T69" fmla="*/ 12 h 19"/>
                  <a:gd name="T70" fmla="*/ 4 w 29"/>
                  <a:gd name="T71" fmla="*/ 13 h 19"/>
                  <a:gd name="T72" fmla="*/ 2 w 29"/>
                  <a:gd name="T73" fmla="*/ 13 h 19"/>
                  <a:gd name="T74" fmla="*/ 0 w 29"/>
                  <a:gd name="T75" fmla="*/ 13 h 19"/>
                  <a:gd name="T76" fmla="*/ 3 w 29"/>
                  <a:gd name="T7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9" h="19">
                    <a:moveTo>
                      <a:pt x="3" y="19"/>
                    </a:moveTo>
                    <a:lnTo>
                      <a:pt x="4" y="19"/>
                    </a:lnTo>
                    <a:lnTo>
                      <a:pt x="5" y="19"/>
                    </a:lnTo>
                    <a:lnTo>
                      <a:pt x="6" y="19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11" y="17"/>
                    </a:lnTo>
                    <a:lnTo>
                      <a:pt x="13" y="17"/>
                    </a:lnTo>
                    <a:lnTo>
                      <a:pt x="14" y="16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19" y="14"/>
                    </a:lnTo>
                    <a:lnTo>
                      <a:pt x="21" y="13"/>
                    </a:lnTo>
                    <a:lnTo>
                      <a:pt x="22" y="13"/>
                    </a:lnTo>
                    <a:lnTo>
                      <a:pt x="23" y="12"/>
                    </a:lnTo>
                    <a:lnTo>
                      <a:pt x="24" y="12"/>
                    </a:lnTo>
                    <a:lnTo>
                      <a:pt x="25" y="11"/>
                    </a:lnTo>
                    <a:lnTo>
                      <a:pt x="26" y="10"/>
                    </a:lnTo>
                    <a:lnTo>
                      <a:pt x="28" y="9"/>
                    </a:lnTo>
                    <a:lnTo>
                      <a:pt x="28" y="7"/>
                    </a:lnTo>
                    <a:lnTo>
                      <a:pt x="29" y="6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9" y="2"/>
                    </a:lnTo>
                    <a:lnTo>
                      <a:pt x="28" y="0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8" y="8"/>
                    </a:lnTo>
                    <a:lnTo>
                      <a:pt x="15" y="9"/>
                    </a:lnTo>
                    <a:lnTo>
                      <a:pt x="13" y="10"/>
                    </a:lnTo>
                    <a:lnTo>
                      <a:pt x="10" y="11"/>
                    </a:lnTo>
                    <a:lnTo>
                      <a:pt x="8" y="12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247"/>
              <p:cNvSpPr>
                <a:spLocks/>
              </p:cNvSpPr>
              <p:nvPr/>
            </p:nvSpPr>
            <p:spPr bwMode="auto">
              <a:xfrm>
                <a:off x="1088" y="2742"/>
                <a:ext cx="12" cy="11"/>
              </a:xfrm>
              <a:custGeom>
                <a:avLst/>
                <a:gdLst>
                  <a:gd name="T0" fmla="*/ 10 w 12"/>
                  <a:gd name="T1" fmla="*/ 5 h 11"/>
                  <a:gd name="T2" fmla="*/ 9 w 12"/>
                  <a:gd name="T3" fmla="*/ 4 h 11"/>
                  <a:gd name="T4" fmla="*/ 9 w 12"/>
                  <a:gd name="T5" fmla="*/ 3 h 11"/>
                  <a:gd name="T6" fmla="*/ 8 w 12"/>
                  <a:gd name="T7" fmla="*/ 2 h 11"/>
                  <a:gd name="T8" fmla="*/ 8 w 12"/>
                  <a:gd name="T9" fmla="*/ 1 h 11"/>
                  <a:gd name="T10" fmla="*/ 7 w 12"/>
                  <a:gd name="T11" fmla="*/ 1 h 11"/>
                  <a:gd name="T12" fmla="*/ 7 w 12"/>
                  <a:gd name="T13" fmla="*/ 0 h 11"/>
                  <a:gd name="T14" fmla="*/ 6 w 12"/>
                  <a:gd name="T15" fmla="*/ 0 h 11"/>
                  <a:gd name="T16" fmla="*/ 6 w 12"/>
                  <a:gd name="T17" fmla="*/ 0 h 11"/>
                  <a:gd name="T18" fmla="*/ 6 w 12"/>
                  <a:gd name="T19" fmla="*/ 1 h 11"/>
                  <a:gd name="T20" fmla="*/ 6 w 12"/>
                  <a:gd name="T21" fmla="*/ 2 h 11"/>
                  <a:gd name="T22" fmla="*/ 7 w 12"/>
                  <a:gd name="T23" fmla="*/ 4 h 11"/>
                  <a:gd name="T24" fmla="*/ 7 w 12"/>
                  <a:gd name="T25" fmla="*/ 5 h 11"/>
                  <a:gd name="T26" fmla="*/ 0 w 12"/>
                  <a:gd name="T27" fmla="*/ 5 h 11"/>
                  <a:gd name="T28" fmla="*/ 1 w 12"/>
                  <a:gd name="T29" fmla="*/ 11 h 11"/>
                  <a:gd name="T30" fmla="*/ 2 w 12"/>
                  <a:gd name="T31" fmla="*/ 11 h 11"/>
                  <a:gd name="T32" fmla="*/ 3 w 12"/>
                  <a:gd name="T33" fmla="*/ 11 h 11"/>
                  <a:gd name="T34" fmla="*/ 4 w 12"/>
                  <a:gd name="T35" fmla="*/ 11 h 11"/>
                  <a:gd name="T36" fmla="*/ 5 w 12"/>
                  <a:gd name="T37" fmla="*/ 11 h 11"/>
                  <a:gd name="T38" fmla="*/ 6 w 12"/>
                  <a:gd name="T39" fmla="*/ 11 h 11"/>
                  <a:gd name="T40" fmla="*/ 7 w 12"/>
                  <a:gd name="T41" fmla="*/ 11 h 11"/>
                  <a:gd name="T42" fmla="*/ 7 w 12"/>
                  <a:gd name="T43" fmla="*/ 11 h 11"/>
                  <a:gd name="T44" fmla="*/ 7 w 12"/>
                  <a:gd name="T45" fmla="*/ 11 h 11"/>
                  <a:gd name="T46" fmla="*/ 8 w 12"/>
                  <a:gd name="T47" fmla="*/ 11 h 11"/>
                  <a:gd name="T48" fmla="*/ 9 w 12"/>
                  <a:gd name="T49" fmla="*/ 11 h 11"/>
                  <a:gd name="T50" fmla="*/ 9 w 12"/>
                  <a:gd name="T51" fmla="*/ 11 h 11"/>
                  <a:gd name="T52" fmla="*/ 10 w 12"/>
                  <a:gd name="T53" fmla="*/ 11 h 11"/>
                  <a:gd name="T54" fmla="*/ 10 w 12"/>
                  <a:gd name="T55" fmla="*/ 10 h 11"/>
                  <a:gd name="T56" fmla="*/ 10 w 12"/>
                  <a:gd name="T57" fmla="*/ 10 h 11"/>
                  <a:gd name="T58" fmla="*/ 11 w 12"/>
                  <a:gd name="T59" fmla="*/ 10 h 11"/>
                  <a:gd name="T60" fmla="*/ 12 w 12"/>
                  <a:gd name="T61" fmla="*/ 10 h 11"/>
                  <a:gd name="T62" fmla="*/ 10 w 12"/>
                  <a:gd name="T6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" h="11">
                    <a:moveTo>
                      <a:pt x="10" y="5"/>
                    </a:moveTo>
                    <a:lnTo>
                      <a:pt x="9" y="4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3" name="Freeform 248"/>
              <p:cNvSpPr>
                <a:spLocks/>
              </p:cNvSpPr>
              <p:nvPr/>
            </p:nvSpPr>
            <p:spPr bwMode="auto">
              <a:xfrm>
                <a:off x="1077" y="2664"/>
                <a:ext cx="46" cy="46"/>
              </a:xfrm>
              <a:custGeom>
                <a:avLst/>
                <a:gdLst>
                  <a:gd name="T0" fmla="*/ 36 w 46"/>
                  <a:gd name="T1" fmla="*/ 5 h 46"/>
                  <a:gd name="T2" fmla="*/ 32 w 46"/>
                  <a:gd name="T3" fmla="*/ 2 h 46"/>
                  <a:gd name="T4" fmla="*/ 27 w 46"/>
                  <a:gd name="T5" fmla="*/ 1 h 46"/>
                  <a:gd name="T6" fmla="*/ 23 w 46"/>
                  <a:gd name="T7" fmla="*/ 0 h 46"/>
                  <a:gd name="T8" fmla="*/ 19 w 46"/>
                  <a:gd name="T9" fmla="*/ 0 h 46"/>
                  <a:gd name="T10" fmla="*/ 15 w 46"/>
                  <a:gd name="T11" fmla="*/ 0 h 46"/>
                  <a:gd name="T12" fmla="*/ 12 w 46"/>
                  <a:gd name="T13" fmla="*/ 1 h 46"/>
                  <a:gd name="T14" fmla="*/ 9 w 46"/>
                  <a:gd name="T15" fmla="*/ 1 h 46"/>
                  <a:gd name="T16" fmla="*/ 6 w 46"/>
                  <a:gd name="T17" fmla="*/ 3 h 46"/>
                  <a:gd name="T18" fmla="*/ 3 w 46"/>
                  <a:gd name="T19" fmla="*/ 6 h 46"/>
                  <a:gd name="T20" fmla="*/ 1 w 46"/>
                  <a:gd name="T21" fmla="*/ 10 h 46"/>
                  <a:gd name="T22" fmla="*/ 1 w 46"/>
                  <a:gd name="T23" fmla="*/ 14 h 46"/>
                  <a:gd name="T24" fmla="*/ 1 w 46"/>
                  <a:gd name="T25" fmla="*/ 18 h 46"/>
                  <a:gd name="T26" fmla="*/ 1 w 46"/>
                  <a:gd name="T27" fmla="*/ 21 h 46"/>
                  <a:gd name="T28" fmla="*/ 3 w 46"/>
                  <a:gd name="T29" fmla="*/ 24 h 46"/>
                  <a:gd name="T30" fmla="*/ 5 w 46"/>
                  <a:gd name="T31" fmla="*/ 27 h 46"/>
                  <a:gd name="T32" fmla="*/ 7 w 46"/>
                  <a:gd name="T33" fmla="*/ 29 h 46"/>
                  <a:gd name="T34" fmla="*/ 11 w 46"/>
                  <a:gd name="T35" fmla="*/ 31 h 46"/>
                  <a:gd name="T36" fmla="*/ 14 w 46"/>
                  <a:gd name="T37" fmla="*/ 32 h 46"/>
                  <a:gd name="T38" fmla="*/ 19 w 46"/>
                  <a:gd name="T39" fmla="*/ 33 h 46"/>
                  <a:gd name="T40" fmla="*/ 22 w 46"/>
                  <a:gd name="T41" fmla="*/ 33 h 46"/>
                  <a:gd name="T42" fmla="*/ 24 w 46"/>
                  <a:gd name="T43" fmla="*/ 33 h 46"/>
                  <a:gd name="T44" fmla="*/ 27 w 46"/>
                  <a:gd name="T45" fmla="*/ 33 h 46"/>
                  <a:gd name="T46" fmla="*/ 29 w 46"/>
                  <a:gd name="T47" fmla="*/ 33 h 46"/>
                  <a:gd name="T48" fmla="*/ 29 w 46"/>
                  <a:gd name="T49" fmla="*/ 38 h 46"/>
                  <a:gd name="T50" fmla="*/ 30 w 46"/>
                  <a:gd name="T51" fmla="*/ 45 h 46"/>
                  <a:gd name="T52" fmla="*/ 32 w 46"/>
                  <a:gd name="T53" fmla="*/ 46 h 46"/>
                  <a:gd name="T54" fmla="*/ 37 w 46"/>
                  <a:gd name="T55" fmla="*/ 45 h 46"/>
                  <a:gd name="T56" fmla="*/ 42 w 46"/>
                  <a:gd name="T57" fmla="*/ 44 h 46"/>
                  <a:gd name="T58" fmla="*/ 45 w 46"/>
                  <a:gd name="T59" fmla="*/ 42 h 46"/>
                  <a:gd name="T60" fmla="*/ 46 w 46"/>
                  <a:gd name="T61" fmla="*/ 38 h 46"/>
                  <a:gd name="T62" fmla="*/ 46 w 46"/>
                  <a:gd name="T63" fmla="*/ 29 h 46"/>
                  <a:gd name="T64" fmla="*/ 44 w 46"/>
                  <a:gd name="T65" fmla="*/ 18 h 46"/>
                  <a:gd name="T66" fmla="*/ 41 w 46"/>
                  <a:gd name="T67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6" h="46">
                    <a:moveTo>
                      <a:pt x="38" y="6"/>
                    </a:moveTo>
                    <a:lnTo>
                      <a:pt x="36" y="5"/>
                    </a:lnTo>
                    <a:lnTo>
                      <a:pt x="34" y="3"/>
                    </a:lnTo>
                    <a:lnTo>
                      <a:pt x="32" y="2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2" y="23"/>
                    </a:lnTo>
                    <a:lnTo>
                      <a:pt x="3" y="24"/>
                    </a:lnTo>
                    <a:lnTo>
                      <a:pt x="4" y="26"/>
                    </a:lnTo>
                    <a:lnTo>
                      <a:pt x="5" y="27"/>
                    </a:lnTo>
                    <a:lnTo>
                      <a:pt x="6" y="28"/>
                    </a:lnTo>
                    <a:lnTo>
                      <a:pt x="7" y="29"/>
                    </a:lnTo>
                    <a:lnTo>
                      <a:pt x="9" y="30"/>
                    </a:lnTo>
                    <a:lnTo>
                      <a:pt x="11" y="31"/>
                    </a:lnTo>
                    <a:lnTo>
                      <a:pt x="13" y="32"/>
                    </a:lnTo>
                    <a:lnTo>
                      <a:pt x="14" y="32"/>
                    </a:lnTo>
                    <a:lnTo>
                      <a:pt x="16" y="33"/>
                    </a:lnTo>
                    <a:lnTo>
                      <a:pt x="19" y="33"/>
                    </a:lnTo>
                    <a:lnTo>
                      <a:pt x="21" y="33"/>
                    </a:lnTo>
                    <a:lnTo>
                      <a:pt x="22" y="33"/>
                    </a:lnTo>
                    <a:lnTo>
                      <a:pt x="23" y="33"/>
                    </a:lnTo>
                    <a:lnTo>
                      <a:pt x="24" y="33"/>
                    </a:lnTo>
                    <a:lnTo>
                      <a:pt x="25" y="33"/>
                    </a:lnTo>
                    <a:lnTo>
                      <a:pt x="27" y="33"/>
                    </a:lnTo>
                    <a:lnTo>
                      <a:pt x="28" y="33"/>
                    </a:lnTo>
                    <a:lnTo>
                      <a:pt x="29" y="33"/>
                    </a:lnTo>
                    <a:lnTo>
                      <a:pt x="30" y="32"/>
                    </a:lnTo>
                    <a:lnTo>
                      <a:pt x="29" y="38"/>
                    </a:lnTo>
                    <a:lnTo>
                      <a:pt x="29" y="42"/>
                    </a:lnTo>
                    <a:lnTo>
                      <a:pt x="30" y="45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7" y="45"/>
                    </a:lnTo>
                    <a:lnTo>
                      <a:pt x="39" y="45"/>
                    </a:lnTo>
                    <a:lnTo>
                      <a:pt x="42" y="44"/>
                    </a:lnTo>
                    <a:lnTo>
                      <a:pt x="44" y="43"/>
                    </a:lnTo>
                    <a:lnTo>
                      <a:pt x="45" y="42"/>
                    </a:lnTo>
                    <a:lnTo>
                      <a:pt x="46" y="40"/>
                    </a:lnTo>
                    <a:lnTo>
                      <a:pt x="46" y="38"/>
                    </a:lnTo>
                    <a:lnTo>
                      <a:pt x="46" y="34"/>
                    </a:lnTo>
                    <a:lnTo>
                      <a:pt x="46" y="29"/>
                    </a:lnTo>
                    <a:lnTo>
                      <a:pt x="45" y="24"/>
                    </a:lnTo>
                    <a:lnTo>
                      <a:pt x="44" y="18"/>
                    </a:lnTo>
                    <a:lnTo>
                      <a:pt x="43" y="13"/>
                    </a:lnTo>
                    <a:lnTo>
                      <a:pt x="41" y="9"/>
                    </a:lnTo>
                    <a:lnTo>
                      <a:pt x="38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249"/>
              <p:cNvSpPr>
                <a:spLocks/>
              </p:cNvSpPr>
              <p:nvPr/>
            </p:nvSpPr>
            <p:spPr bwMode="auto">
              <a:xfrm>
                <a:off x="1072" y="2670"/>
                <a:ext cx="49" cy="44"/>
              </a:xfrm>
              <a:custGeom>
                <a:avLst/>
                <a:gdLst>
                  <a:gd name="T0" fmla="*/ 49 w 49"/>
                  <a:gd name="T1" fmla="*/ 19 h 44"/>
                  <a:gd name="T2" fmla="*/ 49 w 49"/>
                  <a:gd name="T3" fmla="*/ 21 h 44"/>
                  <a:gd name="T4" fmla="*/ 49 w 49"/>
                  <a:gd name="T5" fmla="*/ 24 h 44"/>
                  <a:gd name="T6" fmla="*/ 48 w 49"/>
                  <a:gd name="T7" fmla="*/ 27 h 44"/>
                  <a:gd name="T8" fmla="*/ 46 w 49"/>
                  <a:gd name="T9" fmla="*/ 30 h 44"/>
                  <a:gd name="T10" fmla="*/ 44 w 49"/>
                  <a:gd name="T11" fmla="*/ 31 h 44"/>
                  <a:gd name="T12" fmla="*/ 42 w 49"/>
                  <a:gd name="T13" fmla="*/ 31 h 44"/>
                  <a:gd name="T14" fmla="*/ 42 w 49"/>
                  <a:gd name="T15" fmla="*/ 31 h 44"/>
                  <a:gd name="T16" fmla="*/ 41 w 49"/>
                  <a:gd name="T17" fmla="*/ 33 h 44"/>
                  <a:gd name="T18" fmla="*/ 39 w 49"/>
                  <a:gd name="T19" fmla="*/ 35 h 44"/>
                  <a:gd name="T20" fmla="*/ 37 w 49"/>
                  <a:gd name="T21" fmla="*/ 37 h 44"/>
                  <a:gd name="T22" fmla="*/ 35 w 49"/>
                  <a:gd name="T23" fmla="*/ 39 h 44"/>
                  <a:gd name="T24" fmla="*/ 32 w 49"/>
                  <a:gd name="T25" fmla="*/ 41 h 44"/>
                  <a:gd name="T26" fmla="*/ 30 w 49"/>
                  <a:gd name="T27" fmla="*/ 42 h 44"/>
                  <a:gd name="T28" fmla="*/ 27 w 49"/>
                  <a:gd name="T29" fmla="*/ 43 h 44"/>
                  <a:gd name="T30" fmla="*/ 24 w 49"/>
                  <a:gd name="T31" fmla="*/ 44 h 44"/>
                  <a:gd name="T32" fmla="*/ 20 w 49"/>
                  <a:gd name="T33" fmla="*/ 43 h 44"/>
                  <a:gd name="T34" fmla="*/ 15 w 49"/>
                  <a:gd name="T35" fmla="*/ 43 h 44"/>
                  <a:gd name="T36" fmla="*/ 11 w 49"/>
                  <a:gd name="T37" fmla="*/ 41 h 44"/>
                  <a:gd name="T38" fmla="*/ 8 w 49"/>
                  <a:gd name="T39" fmla="*/ 39 h 44"/>
                  <a:gd name="T40" fmla="*/ 5 w 49"/>
                  <a:gd name="T41" fmla="*/ 36 h 44"/>
                  <a:gd name="T42" fmla="*/ 3 w 49"/>
                  <a:gd name="T43" fmla="*/ 32 h 44"/>
                  <a:gd name="T44" fmla="*/ 1 w 49"/>
                  <a:gd name="T45" fmla="*/ 28 h 44"/>
                  <a:gd name="T46" fmla="*/ 0 w 49"/>
                  <a:gd name="T47" fmla="*/ 24 h 44"/>
                  <a:gd name="T48" fmla="*/ 0 w 49"/>
                  <a:gd name="T49" fmla="*/ 20 h 44"/>
                  <a:gd name="T50" fmla="*/ 1 w 49"/>
                  <a:gd name="T51" fmla="*/ 15 h 44"/>
                  <a:gd name="T52" fmla="*/ 3 w 49"/>
                  <a:gd name="T53" fmla="*/ 11 h 44"/>
                  <a:gd name="T54" fmla="*/ 5 w 49"/>
                  <a:gd name="T55" fmla="*/ 8 h 44"/>
                  <a:gd name="T56" fmla="*/ 5 w 49"/>
                  <a:gd name="T57" fmla="*/ 7 h 44"/>
                  <a:gd name="T58" fmla="*/ 6 w 49"/>
                  <a:gd name="T59" fmla="*/ 6 h 44"/>
                  <a:gd name="T60" fmla="*/ 7 w 49"/>
                  <a:gd name="T61" fmla="*/ 6 h 44"/>
                  <a:gd name="T62" fmla="*/ 8 w 49"/>
                  <a:gd name="T63" fmla="*/ 5 h 44"/>
                  <a:gd name="T64" fmla="*/ 10 w 49"/>
                  <a:gd name="T65" fmla="*/ 4 h 44"/>
                  <a:gd name="T66" fmla="*/ 13 w 49"/>
                  <a:gd name="T67" fmla="*/ 2 h 44"/>
                  <a:gd name="T68" fmla="*/ 17 w 49"/>
                  <a:gd name="T69" fmla="*/ 0 h 44"/>
                  <a:gd name="T70" fmla="*/ 23 w 49"/>
                  <a:gd name="T71" fmla="*/ 0 h 44"/>
                  <a:gd name="T72" fmla="*/ 28 w 49"/>
                  <a:gd name="T73" fmla="*/ 0 h 44"/>
                  <a:gd name="T74" fmla="*/ 31 w 49"/>
                  <a:gd name="T75" fmla="*/ 2 h 44"/>
                  <a:gd name="T76" fmla="*/ 34 w 49"/>
                  <a:gd name="T77" fmla="*/ 3 h 44"/>
                  <a:gd name="T78" fmla="*/ 37 w 49"/>
                  <a:gd name="T79" fmla="*/ 5 h 44"/>
                  <a:gd name="T80" fmla="*/ 39 w 49"/>
                  <a:gd name="T81" fmla="*/ 7 h 44"/>
                  <a:gd name="T82" fmla="*/ 41 w 49"/>
                  <a:gd name="T83" fmla="*/ 9 h 44"/>
                  <a:gd name="T84" fmla="*/ 44 w 49"/>
                  <a:gd name="T85" fmla="*/ 13 h 44"/>
                  <a:gd name="T86" fmla="*/ 47 w 49"/>
                  <a:gd name="T87" fmla="*/ 1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4">
                    <a:moveTo>
                      <a:pt x="49" y="18"/>
                    </a:moveTo>
                    <a:lnTo>
                      <a:pt x="49" y="19"/>
                    </a:lnTo>
                    <a:lnTo>
                      <a:pt x="49" y="20"/>
                    </a:lnTo>
                    <a:lnTo>
                      <a:pt x="49" y="21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6"/>
                    </a:lnTo>
                    <a:lnTo>
                      <a:pt x="48" y="27"/>
                    </a:lnTo>
                    <a:lnTo>
                      <a:pt x="47" y="29"/>
                    </a:lnTo>
                    <a:lnTo>
                      <a:pt x="46" y="30"/>
                    </a:lnTo>
                    <a:lnTo>
                      <a:pt x="45" y="31"/>
                    </a:lnTo>
                    <a:lnTo>
                      <a:pt x="44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1" y="33"/>
                    </a:lnTo>
                    <a:lnTo>
                      <a:pt x="40" y="34"/>
                    </a:lnTo>
                    <a:lnTo>
                      <a:pt x="39" y="35"/>
                    </a:lnTo>
                    <a:lnTo>
                      <a:pt x="38" y="36"/>
                    </a:lnTo>
                    <a:lnTo>
                      <a:pt x="37" y="37"/>
                    </a:lnTo>
                    <a:lnTo>
                      <a:pt x="36" y="38"/>
                    </a:lnTo>
                    <a:lnTo>
                      <a:pt x="35" y="39"/>
                    </a:lnTo>
                    <a:lnTo>
                      <a:pt x="34" y="40"/>
                    </a:lnTo>
                    <a:lnTo>
                      <a:pt x="32" y="41"/>
                    </a:lnTo>
                    <a:lnTo>
                      <a:pt x="31" y="42"/>
                    </a:lnTo>
                    <a:lnTo>
                      <a:pt x="30" y="42"/>
                    </a:lnTo>
                    <a:lnTo>
                      <a:pt x="28" y="43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0" y="43"/>
                    </a:lnTo>
                    <a:lnTo>
                      <a:pt x="18" y="43"/>
                    </a:lnTo>
                    <a:lnTo>
                      <a:pt x="15" y="43"/>
                    </a:lnTo>
                    <a:lnTo>
                      <a:pt x="13" y="42"/>
                    </a:lnTo>
                    <a:lnTo>
                      <a:pt x="11" y="41"/>
                    </a:lnTo>
                    <a:lnTo>
                      <a:pt x="10" y="40"/>
                    </a:lnTo>
                    <a:lnTo>
                      <a:pt x="8" y="39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4" y="34"/>
                    </a:lnTo>
                    <a:lnTo>
                      <a:pt x="3" y="32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2" y="13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5" y="1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1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4" y="3"/>
                    </a:lnTo>
                    <a:lnTo>
                      <a:pt x="35" y="4"/>
                    </a:lnTo>
                    <a:lnTo>
                      <a:pt x="37" y="5"/>
                    </a:lnTo>
                    <a:lnTo>
                      <a:pt x="38" y="7"/>
                    </a:lnTo>
                    <a:lnTo>
                      <a:pt x="39" y="7"/>
                    </a:lnTo>
                    <a:lnTo>
                      <a:pt x="40" y="8"/>
                    </a:lnTo>
                    <a:lnTo>
                      <a:pt x="41" y="9"/>
                    </a:lnTo>
                    <a:lnTo>
                      <a:pt x="43" y="11"/>
                    </a:lnTo>
                    <a:lnTo>
                      <a:pt x="44" y="13"/>
                    </a:lnTo>
                    <a:lnTo>
                      <a:pt x="46" y="14"/>
                    </a:lnTo>
                    <a:lnTo>
                      <a:pt x="47" y="16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250"/>
              <p:cNvSpPr>
                <a:spLocks/>
              </p:cNvSpPr>
              <p:nvPr/>
            </p:nvSpPr>
            <p:spPr bwMode="auto">
              <a:xfrm>
                <a:off x="1075" y="2673"/>
                <a:ext cx="44" cy="37"/>
              </a:xfrm>
              <a:custGeom>
                <a:avLst/>
                <a:gdLst>
                  <a:gd name="T0" fmla="*/ 40 w 44"/>
                  <a:gd name="T1" fmla="*/ 14 h 37"/>
                  <a:gd name="T2" fmla="*/ 39 w 44"/>
                  <a:gd name="T3" fmla="*/ 14 h 37"/>
                  <a:gd name="T4" fmla="*/ 38 w 44"/>
                  <a:gd name="T5" fmla="*/ 15 h 37"/>
                  <a:gd name="T6" fmla="*/ 38 w 44"/>
                  <a:gd name="T7" fmla="*/ 15 h 37"/>
                  <a:gd name="T8" fmla="*/ 37 w 44"/>
                  <a:gd name="T9" fmla="*/ 15 h 37"/>
                  <a:gd name="T10" fmla="*/ 36 w 44"/>
                  <a:gd name="T11" fmla="*/ 12 h 37"/>
                  <a:gd name="T12" fmla="*/ 35 w 44"/>
                  <a:gd name="T13" fmla="*/ 9 h 37"/>
                  <a:gd name="T14" fmla="*/ 33 w 44"/>
                  <a:gd name="T15" fmla="*/ 7 h 37"/>
                  <a:gd name="T16" fmla="*/ 31 w 44"/>
                  <a:gd name="T17" fmla="*/ 4 h 37"/>
                  <a:gd name="T18" fmla="*/ 28 w 44"/>
                  <a:gd name="T19" fmla="*/ 3 h 37"/>
                  <a:gd name="T20" fmla="*/ 25 w 44"/>
                  <a:gd name="T21" fmla="*/ 1 h 37"/>
                  <a:gd name="T22" fmla="*/ 22 w 44"/>
                  <a:gd name="T23" fmla="*/ 1 h 37"/>
                  <a:gd name="T24" fmla="*/ 19 w 44"/>
                  <a:gd name="T25" fmla="*/ 0 h 37"/>
                  <a:gd name="T26" fmla="*/ 15 w 44"/>
                  <a:gd name="T27" fmla="*/ 1 h 37"/>
                  <a:gd name="T28" fmla="*/ 12 w 44"/>
                  <a:gd name="T29" fmla="*/ 2 h 37"/>
                  <a:gd name="T30" fmla="*/ 9 w 44"/>
                  <a:gd name="T31" fmla="*/ 3 h 37"/>
                  <a:gd name="T32" fmla="*/ 6 w 44"/>
                  <a:gd name="T33" fmla="*/ 6 h 37"/>
                  <a:gd name="T34" fmla="*/ 4 w 44"/>
                  <a:gd name="T35" fmla="*/ 8 h 37"/>
                  <a:gd name="T36" fmla="*/ 2 w 44"/>
                  <a:gd name="T37" fmla="*/ 11 h 37"/>
                  <a:gd name="T38" fmla="*/ 1 w 44"/>
                  <a:gd name="T39" fmla="*/ 15 h 37"/>
                  <a:gd name="T40" fmla="*/ 0 w 44"/>
                  <a:gd name="T41" fmla="*/ 19 h 37"/>
                  <a:gd name="T42" fmla="*/ 1 w 44"/>
                  <a:gd name="T43" fmla="*/ 22 h 37"/>
                  <a:gd name="T44" fmla="*/ 2 w 44"/>
                  <a:gd name="T45" fmla="*/ 26 h 37"/>
                  <a:gd name="T46" fmla="*/ 4 w 44"/>
                  <a:gd name="T47" fmla="*/ 29 h 37"/>
                  <a:gd name="T48" fmla="*/ 6 w 44"/>
                  <a:gd name="T49" fmla="*/ 32 h 37"/>
                  <a:gd name="T50" fmla="*/ 9 w 44"/>
                  <a:gd name="T51" fmla="*/ 34 h 37"/>
                  <a:gd name="T52" fmla="*/ 12 w 44"/>
                  <a:gd name="T53" fmla="*/ 36 h 37"/>
                  <a:gd name="T54" fmla="*/ 15 w 44"/>
                  <a:gd name="T55" fmla="*/ 37 h 37"/>
                  <a:gd name="T56" fmla="*/ 19 w 44"/>
                  <a:gd name="T57" fmla="*/ 37 h 37"/>
                  <a:gd name="T58" fmla="*/ 22 w 44"/>
                  <a:gd name="T59" fmla="*/ 37 h 37"/>
                  <a:gd name="T60" fmla="*/ 25 w 44"/>
                  <a:gd name="T61" fmla="*/ 36 h 37"/>
                  <a:gd name="T62" fmla="*/ 28 w 44"/>
                  <a:gd name="T63" fmla="*/ 35 h 37"/>
                  <a:gd name="T64" fmla="*/ 30 w 44"/>
                  <a:gd name="T65" fmla="*/ 33 h 37"/>
                  <a:gd name="T66" fmla="*/ 32 w 44"/>
                  <a:gd name="T67" fmla="*/ 31 h 37"/>
                  <a:gd name="T68" fmla="*/ 34 w 44"/>
                  <a:gd name="T69" fmla="*/ 29 h 37"/>
                  <a:gd name="T70" fmla="*/ 36 w 44"/>
                  <a:gd name="T71" fmla="*/ 26 h 37"/>
                  <a:gd name="T72" fmla="*/ 37 w 44"/>
                  <a:gd name="T73" fmla="*/ 24 h 37"/>
                  <a:gd name="T74" fmla="*/ 37 w 44"/>
                  <a:gd name="T75" fmla="*/ 24 h 37"/>
                  <a:gd name="T76" fmla="*/ 38 w 44"/>
                  <a:gd name="T77" fmla="*/ 25 h 37"/>
                  <a:gd name="T78" fmla="*/ 39 w 44"/>
                  <a:gd name="T79" fmla="*/ 25 h 37"/>
                  <a:gd name="T80" fmla="*/ 40 w 44"/>
                  <a:gd name="T81" fmla="*/ 25 h 37"/>
                  <a:gd name="T82" fmla="*/ 40 w 44"/>
                  <a:gd name="T83" fmla="*/ 25 h 37"/>
                  <a:gd name="T84" fmla="*/ 41 w 44"/>
                  <a:gd name="T85" fmla="*/ 25 h 37"/>
                  <a:gd name="T86" fmla="*/ 42 w 44"/>
                  <a:gd name="T87" fmla="*/ 24 h 37"/>
                  <a:gd name="T88" fmla="*/ 43 w 44"/>
                  <a:gd name="T89" fmla="*/ 23 h 37"/>
                  <a:gd name="T90" fmla="*/ 43 w 44"/>
                  <a:gd name="T91" fmla="*/ 23 h 37"/>
                  <a:gd name="T92" fmla="*/ 43 w 44"/>
                  <a:gd name="T93" fmla="*/ 22 h 37"/>
                  <a:gd name="T94" fmla="*/ 44 w 44"/>
                  <a:gd name="T95" fmla="*/ 21 h 37"/>
                  <a:gd name="T96" fmla="*/ 44 w 44"/>
                  <a:gd name="T97" fmla="*/ 20 h 37"/>
                  <a:gd name="T98" fmla="*/ 44 w 44"/>
                  <a:gd name="T99" fmla="*/ 19 h 37"/>
                  <a:gd name="T100" fmla="*/ 43 w 44"/>
                  <a:gd name="T101" fmla="*/ 18 h 37"/>
                  <a:gd name="T102" fmla="*/ 43 w 44"/>
                  <a:gd name="T103" fmla="*/ 17 h 37"/>
                  <a:gd name="T104" fmla="*/ 43 w 44"/>
                  <a:gd name="T105" fmla="*/ 16 h 37"/>
                  <a:gd name="T106" fmla="*/ 42 w 44"/>
                  <a:gd name="T107" fmla="*/ 15 h 37"/>
                  <a:gd name="T108" fmla="*/ 41 w 44"/>
                  <a:gd name="T109" fmla="*/ 15 h 37"/>
                  <a:gd name="T110" fmla="*/ 40 w 44"/>
                  <a:gd name="T111" fmla="*/ 14 h 37"/>
                  <a:gd name="T112" fmla="*/ 40 w 44"/>
                  <a:gd name="T113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4" h="37">
                    <a:moveTo>
                      <a:pt x="40" y="14"/>
                    </a:moveTo>
                    <a:lnTo>
                      <a:pt x="39" y="14"/>
                    </a:lnTo>
                    <a:lnTo>
                      <a:pt x="38" y="15"/>
                    </a:lnTo>
                    <a:lnTo>
                      <a:pt x="38" y="15"/>
                    </a:lnTo>
                    <a:lnTo>
                      <a:pt x="37" y="15"/>
                    </a:lnTo>
                    <a:lnTo>
                      <a:pt x="36" y="12"/>
                    </a:lnTo>
                    <a:lnTo>
                      <a:pt x="35" y="9"/>
                    </a:lnTo>
                    <a:lnTo>
                      <a:pt x="33" y="7"/>
                    </a:lnTo>
                    <a:lnTo>
                      <a:pt x="31" y="4"/>
                    </a:lnTo>
                    <a:lnTo>
                      <a:pt x="28" y="3"/>
                    </a:lnTo>
                    <a:lnTo>
                      <a:pt x="25" y="1"/>
                    </a:lnTo>
                    <a:lnTo>
                      <a:pt x="22" y="1"/>
                    </a:lnTo>
                    <a:lnTo>
                      <a:pt x="19" y="0"/>
                    </a:lnTo>
                    <a:lnTo>
                      <a:pt x="15" y="1"/>
                    </a:lnTo>
                    <a:lnTo>
                      <a:pt x="12" y="2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1" y="15"/>
                    </a:lnTo>
                    <a:lnTo>
                      <a:pt x="0" y="19"/>
                    </a:lnTo>
                    <a:lnTo>
                      <a:pt x="1" y="22"/>
                    </a:lnTo>
                    <a:lnTo>
                      <a:pt x="2" y="26"/>
                    </a:lnTo>
                    <a:lnTo>
                      <a:pt x="4" y="29"/>
                    </a:lnTo>
                    <a:lnTo>
                      <a:pt x="6" y="32"/>
                    </a:lnTo>
                    <a:lnTo>
                      <a:pt x="9" y="34"/>
                    </a:lnTo>
                    <a:lnTo>
                      <a:pt x="12" y="36"/>
                    </a:lnTo>
                    <a:lnTo>
                      <a:pt x="15" y="37"/>
                    </a:lnTo>
                    <a:lnTo>
                      <a:pt x="19" y="37"/>
                    </a:lnTo>
                    <a:lnTo>
                      <a:pt x="22" y="37"/>
                    </a:lnTo>
                    <a:lnTo>
                      <a:pt x="25" y="36"/>
                    </a:lnTo>
                    <a:lnTo>
                      <a:pt x="28" y="35"/>
                    </a:lnTo>
                    <a:lnTo>
                      <a:pt x="30" y="33"/>
                    </a:lnTo>
                    <a:lnTo>
                      <a:pt x="32" y="31"/>
                    </a:lnTo>
                    <a:lnTo>
                      <a:pt x="34" y="29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7" y="24"/>
                    </a:lnTo>
                    <a:lnTo>
                      <a:pt x="38" y="25"/>
                    </a:lnTo>
                    <a:lnTo>
                      <a:pt x="39" y="25"/>
                    </a:lnTo>
                    <a:lnTo>
                      <a:pt x="40" y="25"/>
                    </a:lnTo>
                    <a:lnTo>
                      <a:pt x="40" y="25"/>
                    </a:lnTo>
                    <a:lnTo>
                      <a:pt x="41" y="25"/>
                    </a:lnTo>
                    <a:lnTo>
                      <a:pt x="42" y="24"/>
                    </a:lnTo>
                    <a:lnTo>
                      <a:pt x="43" y="23"/>
                    </a:lnTo>
                    <a:lnTo>
                      <a:pt x="43" y="23"/>
                    </a:lnTo>
                    <a:lnTo>
                      <a:pt x="43" y="22"/>
                    </a:lnTo>
                    <a:lnTo>
                      <a:pt x="44" y="21"/>
                    </a:lnTo>
                    <a:lnTo>
                      <a:pt x="44" y="20"/>
                    </a:lnTo>
                    <a:lnTo>
                      <a:pt x="44" y="19"/>
                    </a:lnTo>
                    <a:lnTo>
                      <a:pt x="43" y="18"/>
                    </a:lnTo>
                    <a:lnTo>
                      <a:pt x="43" y="17"/>
                    </a:lnTo>
                    <a:lnTo>
                      <a:pt x="43" y="16"/>
                    </a:lnTo>
                    <a:lnTo>
                      <a:pt x="42" y="15"/>
                    </a:lnTo>
                    <a:lnTo>
                      <a:pt x="41" y="15"/>
                    </a:lnTo>
                    <a:lnTo>
                      <a:pt x="40" y="14"/>
                    </a:lnTo>
                    <a:lnTo>
                      <a:pt x="4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251"/>
              <p:cNvSpPr>
                <a:spLocks/>
              </p:cNvSpPr>
              <p:nvPr/>
            </p:nvSpPr>
            <p:spPr bwMode="auto">
              <a:xfrm>
                <a:off x="1085" y="2699"/>
                <a:ext cx="17" cy="6"/>
              </a:xfrm>
              <a:custGeom>
                <a:avLst/>
                <a:gdLst>
                  <a:gd name="T0" fmla="*/ 0 w 17"/>
                  <a:gd name="T1" fmla="*/ 0 h 6"/>
                  <a:gd name="T2" fmla="*/ 0 w 17"/>
                  <a:gd name="T3" fmla="*/ 1 h 6"/>
                  <a:gd name="T4" fmla="*/ 0 w 17"/>
                  <a:gd name="T5" fmla="*/ 2 h 6"/>
                  <a:gd name="T6" fmla="*/ 1 w 17"/>
                  <a:gd name="T7" fmla="*/ 4 h 6"/>
                  <a:gd name="T8" fmla="*/ 3 w 17"/>
                  <a:gd name="T9" fmla="*/ 5 h 6"/>
                  <a:gd name="T10" fmla="*/ 4 w 17"/>
                  <a:gd name="T11" fmla="*/ 5 h 6"/>
                  <a:gd name="T12" fmla="*/ 5 w 17"/>
                  <a:gd name="T13" fmla="*/ 6 h 6"/>
                  <a:gd name="T14" fmla="*/ 6 w 17"/>
                  <a:gd name="T15" fmla="*/ 6 h 6"/>
                  <a:gd name="T16" fmla="*/ 7 w 17"/>
                  <a:gd name="T17" fmla="*/ 6 h 6"/>
                  <a:gd name="T18" fmla="*/ 8 w 17"/>
                  <a:gd name="T19" fmla="*/ 6 h 6"/>
                  <a:gd name="T20" fmla="*/ 9 w 17"/>
                  <a:gd name="T21" fmla="*/ 6 h 6"/>
                  <a:gd name="T22" fmla="*/ 9 w 17"/>
                  <a:gd name="T23" fmla="*/ 6 h 6"/>
                  <a:gd name="T24" fmla="*/ 10 w 17"/>
                  <a:gd name="T25" fmla="*/ 6 h 6"/>
                  <a:gd name="T26" fmla="*/ 17 w 17"/>
                  <a:gd name="T27" fmla="*/ 0 h 6"/>
                  <a:gd name="T28" fmla="*/ 0 w 17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6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7" name="Freeform 252"/>
              <p:cNvSpPr>
                <a:spLocks/>
              </p:cNvSpPr>
              <p:nvPr/>
            </p:nvSpPr>
            <p:spPr bwMode="auto">
              <a:xfrm>
                <a:off x="1087" y="2700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 w 10"/>
                  <a:gd name="T3" fmla="*/ 2 h 2"/>
                  <a:gd name="T4" fmla="*/ 8 w 10"/>
                  <a:gd name="T5" fmla="*/ 2 h 2"/>
                  <a:gd name="T6" fmla="*/ 10 w 10"/>
                  <a:gd name="T7" fmla="*/ 0 h 2"/>
                  <a:gd name="T8" fmla="*/ 0 w 10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253"/>
              <p:cNvSpPr>
                <a:spLocks/>
              </p:cNvSpPr>
              <p:nvPr/>
            </p:nvSpPr>
            <p:spPr bwMode="auto">
              <a:xfrm>
                <a:off x="1075" y="2666"/>
                <a:ext cx="35" cy="12"/>
              </a:xfrm>
              <a:custGeom>
                <a:avLst/>
                <a:gdLst>
                  <a:gd name="T0" fmla="*/ 29 w 35"/>
                  <a:gd name="T1" fmla="*/ 2 h 12"/>
                  <a:gd name="T2" fmla="*/ 28 w 35"/>
                  <a:gd name="T3" fmla="*/ 2 h 12"/>
                  <a:gd name="T4" fmla="*/ 27 w 35"/>
                  <a:gd name="T5" fmla="*/ 2 h 12"/>
                  <a:gd name="T6" fmla="*/ 26 w 35"/>
                  <a:gd name="T7" fmla="*/ 2 h 12"/>
                  <a:gd name="T8" fmla="*/ 25 w 35"/>
                  <a:gd name="T9" fmla="*/ 2 h 12"/>
                  <a:gd name="T10" fmla="*/ 24 w 35"/>
                  <a:gd name="T11" fmla="*/ 2 h 12"/>
                  <a:gd name="T12" fmla="*/ 22 w 35"/>
                  <a:gd name="T13" fmla="*/ 1 h 12"/>
                  <a:gd name="T14" fmla="*/ 21 w 35"/>
                  <a:gd name="T15" fmla="*/ 1 h 12"/>
                  <a:gd name="T16" fmla="*/ 19 w 35"/>
                  <a:gd name="T17" fmla="*/ 1 h 12"/>
                  <a:gd name="T18" fmla="*/ 17 w 35"/>
                  <a:gd name="T19" fmla="*/ 1 h 12"/>
                  <a:gd name="T20" fmla="*/ 16 w 35"/>
                  <a:gd name="T21" fmla="*/ 1 h 12"/>
                  <a:gd name="T22" fmla="*/ 14 w 35"/>
                  <a:gd name="T23" fmla="*/ 1 h 12"/>
                  <a:gd name="T24" fmla="*/ 13 w 35"/>
                  <a:gd name="T25" fmla="*/ 0 h 12"/>
                  <a:gd name="T26" fmla="*/ 12 w 35"/>
                  <a:gd name="T27" fmla="*/ 0 h 12"/>
                  <a:gd name="T28" fmla="*/ 11 w 35"/>
                  <a:gd name="T29" fmla="*/ 0 h 12"/>
                  <a:gd name="T30" fmla="*/ 10 w 35"/>
                  <a:gd name="T31" fmla="*/ 0 h 12"/>
                  <a:gd name="T32" fmla="*/ 9 w 35"/>
                  <a:gd name="T33" fmla="*/ 0 h 12"/>
                  <a:gd name="T34" fmla="*/ 8 w 35"/>
                  <a:gd name="T35" fmla="*/ 0 h 12"/>
                  <a:gd name="T36" fmla="*/ 6 w 35"/>
                  <a:gd name="T37" fmla="*/ 1 h 12"/>
                  <a:gd name="T38" fmla="*/ 4 w 35"/>
                  <a:gd name="T39" fmla="*/ 2 h 12"/>
                  <a:gd name="T40" fmla="*/ 3 w 35"/>
                  <a:gd name="T41" fmla="*/ 4 h 12"/>
                  <a:gd name="T42" fmla="*/ 2 w 35"/>
                  <a:gd name="T43" fmla="*/ 6 h 12"/>
                  <a:gd name="T44" fmla="*/ 1 w 35"/>
                  <a:gd name="T45" fmla="*/ 7 h 12"/>
                  <a:gd name="T46" fmla="*/ 0 w 35"/>
                  <a:gd name="T47" fmla="*/ 9 h 12"/>
                  <a:gd name="T48" fmla="*/ 0 w 35"/>
                  <a:gd name="T49" fmla="*/ 10 h 12"/>
                  <a:gd name="T50" fmla="*/ 0 w 35"/>
                  <a:gd name="T51" fmla="*/ 10 h 12"/>
                  <a:gd name="T52" fmla="*/ 1 w 35"/>
                  <a:gd name="T53" fmla="*/ 11 h 12"/>
                  <a:gd name="T54" fmla="*/ 3 w 35"/>
                  <a:gd name="T55" fmla="*/ 11 h 12"/>
                  <a:gd name="T56" fmla="*/ 5 w 35"/>
                  <a:gd name="T57" fmla="*/ 11 h 12"/>
                  <a:gd name="T58" fmla="*/ 7 w 35"/>
                  <a:gd name="T59" fmla="*/ 11 h 12"/>
                  <a:gd name="T60" fmla="*/ 10 w 35"/>
                  <a:gd name="T61" fmla="*/ 12 h 12"/>
                  <a:gd name="T62" fmla="*/ 13 w 35"/>
                  <a:gd name="T63" fmla="*/ 12 h 12"/>
                  <a:gd name="T64" fmla="*/ 16 w 35"/>
                  <a:gd name="T65" fmla="*/ 12 h 12"/>
                  <a:gd name="T66" fmla="*/ 19 w 35"/>
                  <a:gd name="T67" fmla="*/ 12 h 12"/>
                  <a:gd name="T68" fmla="*/ 22 w 35"/>
                  <a:gd name="T69" fmla="*/ 12 h 12"/>
                  <a:gd name="T70" fmla="*/ 25 w 35"/>
                  <a:gd name="T71" fmla="*/ 12 h 12"/>
                  <a:gd name="T72" fmla="*/ 28 w 35"/>
                  <a:gd name="T73" fmla="*/ 12 h 12"/>
                  <a:gd name="T74" fmla="*/ 30 w 35"/>
                  <a:gd name="T75" fmla="*/ 12 h 12"/>
                  <a:gd name="T76" fmla="*/ 32 w 35"/>
                  <a:gd name="T77" fmla="*/ 12 h 12"/>
                  <a:gd name="T78" fmla="*/ 33 w 35"/>
                  <a:gd name="T79" fmla="*/ 12 h 12"/>
                  <a:gd name="T80" fmla="*/ 34 w 35"/>
                  <a:gd name="T81" fmla="*/ 12 h 12"/>
                  <a:gd name="T82" fmla="*/ 35 w 35"/>
                  <a:gd name="T83" fmla="*/ 11 h 12"/>
                  <a:gd name="T84" fmla="*/ 35 w 35"/>
                  <a:gd name="T85" fmla="*/ 10 h 12"/>
                  <a:gd name="T86" fmla="*/ 35 w 35"/>
                  <a:gd name="T87" fmla="*/ 9 h 12"/>
                  <a:gd name="T88" fmla="*/ 35 w 35"/>
                  <a:gd name="T89" fmla="*/ 7 h 12"/>
                  <a:gd name="T90" fmla="*/ 33 w 35"/>
                  <a:gd name="T91" fmla="*/ 5 h 12"/>
                  <a:gd name="T92" fmla="*/ 32 w 35"/>
                  <a:gd name="T93" fmla="*/ 4 h 12"/>
                  <a:gd name="T94" fmla="*/ 30 w 35"/>
                  <a:gd name="T95" fmla="*/ 2 h 12"/>
                  <a:gd name="T96" fmla="*/ 29 w 35"/>
                  <a:gd name="T9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5" h="12">
                    <a:moveTo>
                      <a:pt x="29" y="2"/>
                    </a:moveTo>
                    <a:lnTo>
                      <a:pt x="28" y="2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5" y="2"/>
                    </a:lnTo>
                    <a:lnTo>
                      <a:pt x="24" y="2"/>
                    </a:lnTo>
                    <a:lnTo>
                      <a:pt x="22" y="1"/>
                    </a:lnTo>
                    <a:lnTo>
                      <a:pt x="21" y="1"/>
                    </a:lnTo>
                    <a:lnTo>
                      <a:pt x="19" y="1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10" y="12"/>
                    </a:lnTo>
                    <a:lnTo>
                      <a:pt x="13" y="12"/>
                    </a:lnTo>
                    <a:lnTo>
                      <a:pt x="16" y="12"/>
                    </a:lnTo>
                    <a:lnTo>
                      <a:pt x="19" y="12"/>
                    </a:lnTo>
                    <a:lnTo>
                      <a:pt x="22" y="12"/>
                    </a:lnTo>
                    <a:lnTo>
                      <a:pt x="25" y="12"/>
                    </a:lnTo>
                    <a:lnTo>
                      <a:pt x="28" y="12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4" y="12"/>
                    </a:lnTo>
                    <a:lnTo>
                      <a:pt x="35" y="11"/>
                    </a:lnTo>
                    <a:lnTo>
                      <a:pt x="35" y="10"/>
                    </a:lnTo>
                    <a:lnTo>
                      <a:pt x="35" y="9"/>
                    </a:lnTo>
                    <a:lnTo>
                      <a:pt x="35" y="7"/>
                    </a:lnTo>
                    <a:lnTo>
                      <a:pt x="33" y="5"/>
                    </a:lnTo>
                    <a:lnTo>
                      <a:pt x="32" y="4"/>
                    </a:lnTo>
                    <a:lnTo>
                      <a:pt x="30" y="2"/>
                    </a:ln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254"/>
              <p:cNvSpPr>
                <a:spLocks/>
              </p:cNvSpPr>
              <p:nvPr/>
            </p:nvSpPr>
            <p:spPr bwMode="auto">
              <a:xfrm>
                <a:off x="1113" y="2694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2 h 3"/>
                  <a:gd name="T6" fmla="*/ 3 w 3"/>
                  <a:gd name="T7" fmla="*/ 2 h 3"/>
                  <a:gd name="T8" fmla="*/ 3 w 3"/>
                  <a:gd name="T9" fmla="*/ 1 h 3"/>
                  <a:gd name="T10" fmla="*/ 3 w 3"/>
                  <a:gd name="T11" fmla="*/ 1 h 3"/>
                  <a:gd name="T12" fmla="*/ 3 w 3"/>
                  <a:gd name="T13" fmla="*/ 0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1 w 3"/>
                  <a:gd name="T21" fmla="*/ 0 h 3"/>
                  <a:gd name="T22" fmla="*/ 0 w 3"/>
                  <a:gd name="T23" fmla="*/ 1 h 3"/>
                  <a:gd name="T24" fmla="*/ 0 w 3"/>
                  <a:gd name="T25" fmla="*/ 1 h 3"/>
                  <a:gd name="T26" fmla="*/ 0 w 3"/>
                  <a:gd name="T27" fmla="*/ 2 h 3"/>
                  <a:gd name="T28" fmla="*/ 1 w 3"/>
                  <a:gd name="T29" fmla="*/ 2 h 3"/>
                  <a:gd name="T30" fmla="*/ 1 w 3"/>
                  <a:gd name="T31" fmla="*/ 2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255"/>
              <p:cNvSpPr>
                <a:spLocks/>
              </p:cNvSpPr>
              <p:nvPr/>
            </p:nvSpPr>
            <p:spPr bwMode="auto">
              <a:xfrm>
                <a:off x="1084" y="2715"/>
                <a:ext cx="30" cy="19"/>
              </a:xfrm>
              <a:custGeom>
                <a:avLst/>
                <a:gdLst>
                  <a:gd name="T0" fmla="*/ 29 w 30"/>
                  <a:gd name="T1" fmla="*/ 11 h 19"/>
                  <a:gd name="T2" fmla="*/ 26 w 30"/>
                  <a:gd name="T3" fmla="*/ 7 h 19"/>
                  <a:gd name="T4" fmla="*/ 30 w 30"/>
                  <a:gd name="T5" fmla="*/ 5 h 19"/>
                  <a:gd name="T6" fmla="*/ 27 w 30"/>
                  <a:gd name="T7" fmla="*/ 1 h 19"/>
                  <a:gd name="T8" fmla="*/ 25 w 30"/>
                  <a:gd name="T9" fmla="*/ 1 h 19"/>
                  <a:gd name="T10" fmla="*/ 28 w 30"/>
                  <a:gd name="T11" fmla="*/ 4 h 19"/>
                  <a:gd name="T12" fmla="*/ 24 w 30"/>
                  <a:gd name="T13" fmla="*/ 7 h 19"/>
                  <a:gd name="T14" fmla="*/ 24 w 30"/>
                  <a:gd name="T15" fmla="*/ 8 h 19"/>
                  <a:gd name="T16" fmla="*/ 25 w 30"/>
                  <a:gd name="T17" fmla="*/ 9 h 19"/>
                  <a:gd name="T18" fmla="*/ 26 w 30"/>
                  <a:gd name="T19" fmla="*/ 10 h 19"/>
                  <a:gd name="T20" fmla="*/ 26 w 30"/>
                  <a:gd name="T21" fmla="*/ 10 h 19"/>
                  <a:gd name="T22" fmla="*/ 13 w 30"/>
                  <a:gd name="T23" fmla="*/ 17 h 19"/>
                  <a:gd name="T24" fmla="*/ 3 w 30"/>
                  <a:gd name="T25" fmla="*/ 10 h 19"/>
                  <a:gd name="T26" fmla="*/ 6 w 30"/>
                  <a:gd name="T27" fmla="*/ 7 h 19"/>
                  <a:gd name="T28" fmla="*/ 2 w 30"/>
                  <a:gd name="T29" fmla="*/ 4 h 19"/>
                  <a:gd name="T30" fmla="*/ 4 w 30"/>
                  <a:gd name="T31" fmla="*/ 0 h 19"/>
                  <a:gd name="T32" fmla="*/ 2 w 30"/>
                  <a:gd name="T33" fmla="*/ 1 h 19"/>
                  <a:gd name="T34" fmla="*/ 0 w 30"/>
                  <a:gd name="T35" fmla="*/ 5 h 19"/>
                  <a:gd name="T36" fmla="*/ 3 w 30"/>
                  <a:gd name="T37" fmla="*/ 7 h 19"/>
                  <a:gd name="T38" fmla="*/ 1 w 30"/>
                  <a:gd name="T39" fmla="*/ 10 h 19"/>
                  <a:gd name="T40" fmla="*/ 12 w 30"/>
                  <a:gd name="T41" fmla="*/ 19 h 19"/>
                  <a:gd name="T42" fmla="*/ 29 w 30"/>
                  <a:gd name="T43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" h="19">
                    <a:moveTo>
                      <a:pt x="29" y="11"/>
                    </a:moveTo>
                    <a:lnTo>
                      <a:pt x="26" y="7"/>
                    </a:lnTo>
                    <a:lnTo>
                      <a:pt x="30" y="5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4" y="8"/>
                    </a:lnTo>
                    <a:lnTo>
                      <a:pt x="25" y="9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13" y="17"/>
                    </a:lnTo>
                    <a:lnTo>
                      <a:pt x="3" y="10"/>
                    </a:lnTo>
                    <a:lnTo>
                      <a:pt x="6" y="7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1" y="10"/>
                    </a:lnTo>
                    <a:lnTo>
                      <a:pt x="12" y="19"/>
                    </a:lnTo>
                    <a:lnTo>
                      <a:pt x="29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256"/>
              <p:cNvSpPr>
                <a:spLocks/>
              </p:cNvSpPr>
              <p:nvPr/>
            </p:nvSpPr>
            <p:spPr bwMode="auto">
              <a:xfrm>
                <a:off x="1077" y="2731"/>
                <a:ext cx="2" cy="24"/>
              </a:xfrm>
              <a:custGeom>
                <a:avLst/>
                <a:gdLst>
                  <a:gd name="T0" fmla="*/ 0 w 2"/>
                  <a:gd name="T1" fmla="*/ 24 h 24"/>
                  <a:gd name="T2" fmla="*/ 0 w 2"/>
                  <a:gd name="T3" fmla="*/ 4 h 24"/>
                  <a:gd name="T4" fmla="*/ 2 w 2"/>
                  <a:gd name="T5" fmla="*/ 0 h 24"/>
                  <a:gd name="T6" fmla="*/ 2 w 2"/>
                  <a:gd name="T7" fmla="*/ 24 h 24"/>
                  <a:gd name="T8" fmla="*/ 0 w 2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4">
                    <a:moveTo>
                      <a:pt x="0" y="24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2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257"/>
              <p:cNvSpPr>
                <a:spLocks/>
              </p:cNvSpPr>
              <p:nvPr/>
            </p:nvSpPr>
            <p:spPr bwMode="auto">
              <a:xfrm>
                <a:off x="928" y="2714"/>
                <a:ext cx="43" cy="52"/>
              </a:xfrm>
              <a:custGeom>
                <a:avLst/>
                <a:gdLst>
                  <a:gd name="T0" fmla="*/ 43 w 43"/>
                  <a:gd name="T1" fmla="*/ 2 h 52"/>
                  <a:gd name="T2" fmla="*/ 42 w 43"/>
                  <a:gd name="T3" fmla="*/ 1 h 52"/>
                  <a:gd name="T4" fmla="*/ 40 w 43"/>
                  <a:gd name="T5" fmla="*/ 0 h 52"/>
                  <a:gd name="T6" fmla="*/ 38 w 43"/>
                  <a:gd name="T7" fmla="*/ 0 h 52"/>
                  <a:gd name="T8" fmla="*/ 36 w 43"/>
                  <a:gd name="T9" fmla="*/ 0 h 52"/>
                  <a:gd name="T10" fmla="*/ 33 w 43"/>
                  <a:gd name="T11" fmla="*/ 0 h 52"/>
                  <a:gd name="T12" fmla="*/ 30 w 43"/>
                  <a:gd name="T13" fmla="*/ 0 h 52"/>
                  <a:gd name="T14" fmla="*/ 27 w 43"/>
                  <a:gd name="T15" fmla="*/ 0 h 52"/>
                  <a:gd name="T16" fmla="*/ 24 w 43"/>
                  <a:gd name="T17" fmla="*/ 1 h 52"/>
                  <a:gd name="T18" fmla="*/ 21 w 43"/>
                  <a:gd name="T19" fmla="*/ 2 h 52"/>
                  <a:gd name="T20" fmla="*/ 18 w 43"/>
                  <a:gd name="T21" fmla="*/ 2 h 52"/>
                  <a:gd name="T22" fmla="*/ 15 w 43"/>
                  <a:gd name="T23" fmla="*/ 3 h 52"/>
                  <a:gd name="T24" fmla="*/ 12 w 43"/>
                  <a:gd name="T25" fmla="*/ 4 h 52"/>
                  <a:gd name="T26" fmla="*/ 10 w 43"/>
                  <a:gd name="T27" fmla="*/ 4 h 52"/>
                  <a:gd name="T28" fmla="*/ 9 w 43"/>
                  <a:gd name="T29" fmla="*/ 4 h 52"/>
                  <a:gd name="T30" fmla="*/ 8 w 43"/>
                  <a:gd name="T31" fmla="*/ 5 h 52"/>
                  <a:gd name="T32" fmla="*/ 7 w 43"/>
                  <a:gd name="T33" fmla="*/ 5 h 52"/>
                  <a:gd name="T34" fmla="*/ 7 w 43"/>
                  <a:gd name="T35" fmla="*/ 5 h 52"/>
                  <a:gd name="T36" fmla="*/ 7 w 43"/>
                  <a:gd name="T37" fmla="*/ 4 h 52"/>
                  <a:gd name="T38" fmla="*/ 7 w 43"/>
                  <a:gd name="T39" fmla="*/ 4 h 52"/>
                  <a:gd name="T40" fmla="*/ 7 w 43"/>
                  <a:gd name="T41" fmla="*/ 4 h 52"/>
                  <a:gd name="T42" fmla="*/ 6 w 43"/>
                  <a:gd name="T43" fmla="*/ 3 h 52"/>
                  <a:gd name="T44" fmla="*/ 6 w 43"/>
                  <a:gd name="T45" fmla="*/ 3 h 52"/>
                  <a:gd name="T46" fmla="*/ 5 w 43"/>
                  <a:gd name="T47" fmla="*/ 2 h 52"/>
                  <a:gd name="T48" fmla="*/ 3 w 43"/>
                  <a:gd name="T49" fmla="*/ 2 h 52"/>
                  <a:gd name="T50" fmla="*/ 2 w 43"/>
                  <a:gd name="T51" fmla="*/ 2 h 52"/>
                  <a:gd name="T52" fmla="*/ 2 w 43"/>
                  <a:gd name="T53" fmla="*/ 3 h 52"/>
                  <a:gd name="T54" fmla="*/ 1 w 43"/>
                  <a:gd name="T55" fmla="*/ 3 h 52"/>
                  <a:gd name="T56" fmla="*/ 0 w 43"/>
                  <a:gd name="T57" fmla="*/ 3 h 52"/>
                  <a:gd name="T58" fmla="*/ 0 w 43"/>
                  <a:gd name="T59" fmla="*/ 3 h 52"/>
                  <a:gd name="T60" fmla="*/ 0 w 43"/>
                  <a:gd name="T61" fmla="*/ 4 h 52"/>
                  <a:gd name="T62" fmla="*/ 0 w 43"/>
                  <a:gd name="T63" fmla="*/ 4 h 52"/>
                  <a:gd name="T64" fmla="*/ 0 w 43"/>
                  <a:gd name="T65" fmla="*/ 4 h 52"/>
                  <a:gd name="T66" fmla="*/ 0 w 43"/>
                  <a:gd name="T67" fmla="*/ 52 h 52"/>
                  <a:gd name="T68" fmla="*/ 7 w 43"/>
                  <a:gd name="T69" fmla="*/ 52 h 52"/>
                  <a:gd name="T70" fmla="*/ 7 w 43"/>
                  <a:gd name="T71" fmla="*/ 49 h 52"/>
                  <a:gd name="T72" fmla="*/ 7 w 43"/>
                  <a:gd name="T73" fmla="*/ 41 h 52"/>
                  <a:gd name="T74" fmla="*/ 7 w 43"/>
                  <a:gd name="T75" fmla="*/ 34 h 52"/>
                  <a:gd name="T76" fmla="*/ 7 w 43"/>
                  <a:gd name="T77" fmla="*/ 30 h 52"/>
                  <a:gd name="T78" fmla="*/ 8 w 43"/>
                  <a:gd name="T79" fmla="*/ 30 h 52"/>
                  <a:gd name="T80" fmla="*/ 10 w 43"/>
                  <a:gd name="T81" fmla="*/ 29 h 52"/>
                  <a:gd name="T82" fmla="*/ 12 w 43"/>
                  <a:gd name="T83" fmla="*/ 29 h 52"/>
                  <a:gd name="T84" fmla="*/ 14 w 43"/>
                  <a:gd name="T85" fmla="*/ 28 h 52"/>
                  <a:gd name="T86" fmla="*/ 16 w 43"/>
                  <a:gd name="T87" fmla="*/ 28 h 52"/>
                  <a:gd name="T88" fmla="*/ 19 w 43"/>
                  <a:gd name="T89" fmla="*/ 27 h 52"/>
                  <a:gd name="T90" fmla="*/ 21 w 43"/>
                  <a:gd name="T91" fmla="*/ 26 h 52"/>
                  <a:gd name="T92" fmla="*/ 24 w 43"/>
                  <a:gd name="T93" fmla="*/ 26 h 52"/>
                  <a:gd name="T94" fmla="*/ 26 w 43"/>
                  <a:gd name="T95" fmla="*/ 25 h 52"/>
                  <a:gd name="T96" fmla="*/ 29 w 43"/>
                  <a:gd name="T97" fmla="*/ 24 h 52"/>
                  <a:gd name="T98" fmla="*/ 32 w 43"/>
                  <a:gd name="T99" fmla="*/ 24 h 52"/>
                  <a:gd name="T100" fmla="*/ 34 w 43"/>
                  <a:gd name="T101" fmla="*/ 23 h 52"/>
                  <a:gd name="T102" fmla="*/ 37 w 43"/>
                  <a:gd name="T103" fmla="*/ 22 h 52"/>
                  <a:gd name="T104" fmla="*/ 39 w 43"/>
                  <a:gd name="T105" fmla="*/ 22 h 52"/>
                  <a:gd name="T106" fmla="*/ 41 w 43"/>
                  <a:gd name="T107" fmla="*/ 22 h 52"/>
                  <a:gd name="T108" fmla="*/ 43 w 43"/>
                  <a:gd name="T109" fmla="*/ 21 h 52"/>
                  <a:gd name="T110" fmla="*/ 43 w 43"/>
                  <a:gd name="T111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2">
                    <a:moveTo>
                      <a:pt x="43" y="2"/>
                    </a:moveTo>
                    <a:lnTo>
                      <a:pt x="42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27" y="0"/>
                    </a:lnTo>
                    <a:lnTo>
                      <a:pt x="24" y="1"/>
                    </a:lnTo>
                    <a:lnTo>
                      <a:pt x="21" y="2"/>
                    </a:lnTo>
                    <a:lnTo>
                      <a:pt x="18" y="2"/>
                    </a:lnTo>
                    <a:lnTo>
                      <a:pt x="15" y="3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2"/>
                    </a:lnTo>
                    <a:lnTo>
                      <a:pt x="7" y="52"/>
                    </a:lnTo>
                    <a:lnTo>
                      <a:pt x="7" y="49"/>
                    </a:lnTo>
                    <a:lnTo>
                      <a:pt x="7" y="41"/>
                    </a:lnTo>
                    <a:lnTo>
                      <a:pt x="7" y="34"/>
                    </a:lnTo>
                    <a:lnTo>
                      <a:pt x="7" y="30"/>
                    </a:lnTo>
                    <a:lnTo>
                      <a:pt x="8" y="30"/>
                    </a:lnTo>
                    <a:lnTo>
                      <a:pt x="10" y="29"/>
                    </a:lnTo>
                    <a:lnTo>
                      <a:pt x="12" y="29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9" y="27"/>
                    </a:lnTo>
                    <a:lnTo>
                      <a:pt x="21" y="26"/>
                    </a:lnTo>
                    <a:lnTo>
                      <a:pt x="24" y="26"/>
                    </a:lnTo>
                    <a:lnTo>
                      <a:pt x="26" y="25"/>
                    </a:lnTo>
                    <a:lnTo>
                      <a:pt x="29" y="24"/>
                    </a:lnTo>
                    <a:lnTo>
                      <a:pt x="32" y="24"/>
                    </a:lnTo>
                    <a:lnTo>
                      <a:pt x="34" y="23"/>
                    </a:lnTo>
                    <a:lnTo>
                      <a:pt x="37" y="22"/>
                    </a:lnTo>
                    <a:lnTo>
                      <a:pt x="39" y="22"/>
                    </a:lnTo>
                    <a:lnTo>
                      <a:pt x="41" y="22"/>
                    </a:lnTo>
                    <a:lnTo>
                      <a:pt x="43" y="21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258"/>
              <p:cNvSpPr>
                <a:spLocks/>
              </p:cNvSpPr>
              <p:nvPr/>
            </p:nvSpPr>
            <p:spPr bwMode="auto">
              <a:xfrm>
                <a:off x="921" y="2752"/>
                <a:ext cx="231" cy="47"/>
              </a:xfrm>
              <a:custGeom>
                <a:avLst/>
                <a:gdLst>
                  <a:gd name="T0" fmla="*/ 18 w 231"/>
                  <a:gd name="T1" fmla="*/ 7 h 47"/>
                  <a:gd name="T2" fmla="*/ 24 w 231"/>
                  <a:gd name="T3" fmla="*/ 6 h 47"/>
                  <a:gd name="T4" fmla="*/ 32 w 231"/>
                  <a:gd name="T5" fmla="*/ 5 h 47"/>
                  <a:gd name="T6" fmla="*/ 40 w 231"/>
                  <a:gd name="T7" fmla="*/ 4 h 47"/>
                  <a:gd name="T8" fmla="*/ 49 w 231"/>
                  <a:gd name="T9" fmla="*/ 3 h 47"/>
                  <a:gd name="T10" fmla="*/ 59 w 231"/>
                  <a:gd name="T11" fmla="*/ 2 h 47"/>
                  <a:gd name="T12" fmla="*/ 69 w 231"/>
                  <a:gd name="T13" fmla="*/ 1 h 47"/>
                  <a:gd name="T14" fmla="*/ 80 w 231"/>
                  <a:gd name="T15" fmla="*/ 1 h 47"/>
                  <a:gd name="T16" fmla="*/ 91 w 231"/>
                  <a:gd name="T17" fmla="*/ 0 h 47"/>
                  <a:gd name="T18" fmla="*/ 103 w 231"/>
                  <a:gd name="T19" fmla="*/ 0 h 47"/>
                  <a:gd name="T20" fmla="*/ 115 w 231"/>
                  <a:gd name="T21" fmla="*/ 0 h 47"/>
                  <a:gd name="T22" fmla="*/ 130 w 231"/>
                  <a:gd name="T23" fmla="*/ 0 h 47"/>
                  <a:gd name="T24" fmla="*/ 145 w 231"/>
                  <a:gd name="T25" fmla="*/ 0 h 47"/>
                  <a:gd name="T26" fmla="*/ 159 w 231"/>
                  <a:gd name="T27" fmla="*/ 1 h 47"/>
                  <a:gd name="T28" fmla="*/ 172 w 231"/>
                  <a:gd name="T29" fmla="*/ 2 h 47"/>
                  <a:gd name="T30" fmla="*/ 184 w 231"/>
                  <a:gd name="T31" fmla="*/ 3 h 47"/>
                  <a:gd name="T32" fmla="*/ 194 w 231"/>
                  <a:gd name="T33" fmla="*/ 4 h 47"/>
                  <a:gd name="T34" fmla="*/ 201 w 231"/>
                  <a:gd name="T35" fmla="*/ 5 h 47"/>
                  <a:gd name="T36" fmla="*/ 208 w 231"/>
                  <a:gd name="T37" fmla="*/ 6 h 47"/>
                  <a:gd name="T38" fmla="*/ 215 w 231"/>
                  <a:gd name="T39" fmla="*/ 7 h 47"/>
                  <a:gd name="T40" fmla="*/ 220 w 231"/>
                  <a:gd name="T41" fmla="*/ 9 h 47"/>
                  <a:gd name="T42" fmla="*/ 224 w 231"/>
                  <a:gd name="T43" fmla="*/ 10 h 47"/>
                  <a:gd name="T44" fmla="*/ 228 w 231"/>
                  <a:gd name="T45" fmla="*/ 12 h 47"/>
                  <a:gd name="T46" fmla="*/ 230 w 231"/>
                  <a:gd name="T47" fmla="*/ 15 h 47"/>
                  <a:gd name="T48" fmla="*/ 230 w 231"/>
                  <a:gd name="T49" fmla="*/ 31 h 47"/>
                  <a:gd name="T50" fmla="*/ 225 w 231"/>
                  <a:gd name="T51" fmla="*/ 35 h 47"/>
                  <a:gd name="T52" fmla="*/ 218 w 231"/>
                  <a:gd name="T53" fmla="*/ 38 h 47"/>
                  <a:gd name="T54" fmla="*/ 213 w 231"/>
                  <a:gd name="T55" fmla="*/ 39 h 47"/>
                  <a:gd name="T56" fmla="*/ 209 w 231"/>
                  <a:gd name="T57" fmla="*/ 40 h 47"/>
                  <a:gd name="T58" fmla="*/ 205 w 231"/>
                  <a:gd name="T59" fmla="*/ 41 h 47"/>
                  <a:gd name="T60" fmla="*/ 201 w 231"/>
                  <a:gd name="T61" fmla="*/ 42 h 47"/>
                  <a:gd name="T62" fmla="*/ 196 w 231"/>
                  <a:gd name="T63" fmla="*/ 42 h 47"/>
                  <a:gd name="T64" fmla="*/ 191 w 231"/>
                  <a:gd name="T65" fmla="*/ 43 h 47"/>
                  <a:gd name="T66" fmla="*/ 183 w 231"/>
                  <a:gd name="T67" fmla="*/ 44 h 47"/>
                  <a:gd name="T68" fmla="*/ 175 w 231"/>
                  <a:gd name="T69" fmla="*/ 45 h 47"/>
                  <a:gd name="T70" fmla="*/ 166 w 231"/>
                  <a:gd name="T71" fmla="*/ 45 h 47"/>
                  <a:gd name="T72" fmla="*/ 158 w 231"/>
                  <a:gd name="T73" fmla="*/ 46 h 47"/>
                  <a:gd name="T74" fmla="*/ 148 w 231"/>
                  <a:gd name="T75" fmla="*/ 46 h 47"/>
                  <a:gd name="T76" fmla="*/ 142 w 231"/>
                  <a:gd name="T77" fmla="*/ 46 h 47"/>
                  <a:gd name="T78" fmla="*/ 136 w 231"/>
                  <a:gd name="T79" fmla="*/ 47 h 47"/>
                  <a:gd name="T80" fmla="*/ 130 w 231"/>
                  <a:gd name="T81" fmla="*/ 47 h 47"/>
                  <a:gd name="T82" fmla="*/ 123 w 231"/>
                  <a:gd name="T83" fmla="*/ 47 h 47"/>
                  <a:gd name="T84" fmla="*/ 117 w 231"/>
                  <a:gd name="T85" fmla="*/ 47 h 47"/>
                  <a:gd name="T86" fmla="*/ 111 w 231"/>
                  <a:gd name="T87" fmla="*/ 47 h 47"/>
                  <a:gd name="T88" fmla="*/ 104 w 231"/>
                  <a:gd name="T89" fmla="*/ 47 h 47"/>
                  <a:gd name="T90" fmla="*/ 98 w 231"/>
                  <a:gd name="T91" fmla="*/ 47 h 47"/>
                  <a:gd name="T92" fmla="*/ 92 w 231"/>
                  <a:gd name="T93" fmla="*/ 47 h 47"/>
                  <a:gd name="T94" fmla="*/ 86 w 231"/>
                  <a:gd name="T95" fmla="*/ 46 h 47"/>
                  <a:gd name="T96" fmla="*/ 77 w 231"/>
                  <a:gd name="T97" fmla="*/ 46 h 47"/>
                  <a:gd name="T98" fmla="*/ 63 w 231"/>
                  <a:gd name="T99" fmla="*/ 45 h 47"/>
                  <a:gd name="T100" fmla="*/ 50 w 231"/>
                  <a:gd name="T101" fmla="*/ 44 h 47"/>
                  <a:gd name="T102" fmla="*/ 39 w 231"/>
                  <a:gd name="T103" fmla="*/ 43 h 47"/>
                  <a:gd name="T104" fmla="*/ 29 w 231"/>
                  <a:gd name="T105" fmla="*/ 42 h 47"/>
                  <a:gd name="T106" fmla="*/ 20 w 231"/>
                  <a:gd name="T107" fmla="*/ 40 h 47"/>
                  <a:gd name="T108" fmla="*/ 14 w 231"/>
                  <a:gd name="T109" fmla="*/ 38 h 47"/>
                  <a:gd name="T110" fmla="*/ 9 w 231"/>
                  <a:gd name="T111" fmla="*/ 37 h 47"/>
                  <a:gd name="T112" fmla="*/ 5 w 231"/>
                  <a:gd name="T113" fmla="*/ 35 h 47"/>
                  <a:gd name="T114" fmla="*/ 2 w 231"/>
                  <a:gd name="T115" fmla="*/ 33 h 47"/>
                  <a:gd name="T116" fmla="*/ 0 w 231"/>
                  <a:gd name="T117" fmla="*/ 31 h 47"/>
                  <a:gd name="T118" fmla="*/ 0 w 231"/>
                  <a:gd name="T119" fmla="*/ 14 h 47"/>
                  <a:gd name="T120" fmla="*/ 4 w 231"/>
                  <a:gd name="T121" fmla="*/ 11 h 47"/>
                  <a:gd name="T122" fmla="*/ 10 w 231"/>
                  <a:gd name="T123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1" h="47">
                    <a:moveTo>
                      <a:pt x="14" y="8"/>
                    </a:moveTo>
                    <a:lnTo>
                      <a:pt x="16" y="7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22" y="6"/>
                    </a:lnTo>
                    <a:lnTo>
                      <a:pt x="24" y="6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32" y="5"/>
                    </a:lnTo>
                    <a:lnTo>
                      <a:pt x="34" y="4"/>
                    </a:lnTo>
                    <a:lnTo>
                      <a:pt x="37" y="4"/>
                    </a:lnTo>
                    <a:lnTo>
                      <a:pt x="40" y="4"/>
                    </a:lnTo>
                    <a:lnTo>
                      <a:pt x="43" y="3"/>
                    </a:lnTo>
                    <a:lnTo>
                      <a:pt x="46" y="3"/>
                    </a:lnTo>
                    <a:lnTo>
                      <a:pt x="49" y="3"/>
                    </a:lnTo>
                    <a:lnTo>
                      <a:pt x="52" y="2"/>
                    </a:lnTo>
                    <a:lnTo>
                      <a:pt x="56" y="2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1"/>
                    </a:lnTo>
                    <a:lnTo>
                      <a:pt x="69" y="1"/>
                    </a:lnTo>
                    <a:lnTo>
                      <a:pt x="73" y="1"/>
                    </a:lnTo>
                    <a:lnTo>
                      <a:pt x="76" y="1"/>
                    </a:lnTo>
                    <a:lnTo>
                      <a:pt x="80" y="1"/>
                    </a:lnTo>
                    <a:lnTo>
                      <a:pt x="84" y="1"/>
                    </a:lnTo>
                    <a:lnTo>
                      <a:pt x="87" y="0"/>
                    </a:lnTo>
                    <a:lnTo>
                      <a:pt x="91" y="0"/>
                    </a:lnTo>
                    <a:lnTo>
                      <a:pt x="95" y="0"/>
                    </a:lnTo>
                    <a:lnTo>
                      <a:pt x="99" y="0"/>
                    </a:lnTo>
                    <a:lnTo>
                      <a:pt x="103" y="0"/>
                    </a:lnTo>
                    <a:lnTo>
                      <a:pt x="107" y="0"/>
                    </a:lnTo>
                    <a:lnTo>
                      <a:pt x="111" y="0"/>
                    </a:lnTo>
                    <a:lnTo>
                      <a:pt x="115" y="0"/>
                    </a:lnTo>
                    <a:lnTo>
                      <a:pt x="120" y="0"/>
                    </a:lnTo>
                    <a:lnTo>
                      <a:pt x="125" y="0"/>
                    </a:lnTo>
                    <a:lnTo>
                      <a:pt x="130" y="0"/>
                    </a:lnTo>
                    <a:lnTo>
                      <a:pt x="135" y="0"/>
                    </a:lnTo>
                    <a:lnTo>
                      <a:pt x="140" y="0"/>
                    </a:lnTo>
                    <a:lnTo>
                      <a:pt x="145" y="0"/>
                    </a:lnTo>
                    <a:lnTo>
                      <a:pt x="150" y="1"/>
                    </a:lnTo>
                    <a:lnTo>
                      <a:pt x="154" y="1"/>
                    </a:lnTo>
                    <a:lnTo>
                      <a:pt x="159" y="1"/>
                    </a:lnTo>
                    <a:lnTo>
                      <a:pt x="163" y="1"/>
                    </a:lnTo>
                    <a:lnTo>
                      <a:pt x="168" y="2"/>
                    </a:lnTo>
                    <a:lnTo>
                      <a:pt x="172" y="2"/>
                    </a:lnTo>
                    <a:lnTo>
                      <a:pt x="176" y="2"/>
                    </a:lnTo>
                    <a:lnTo>
                      <a:pt x="180" y="3"/>
                    </a:lnTo>
                    <a:lnTo>
                      <a:pt x="184" y="3"/>
                    </a:lnTo>
                    <a:lnTo>
                      <a:pt x="188" y="3"/>
                    </a:lnTo>
                    <a:lnTo>
                      <a:pt x="191" y="4"/>
                    </a:lnTo>
                    <a:lnTo>
                      <a:pt x="194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4" y="5"/>
                    </a:lnTo>
                    <a:lnTo>
                      <a:pt x="206" y="6"/>
                    </a:lnTo>
                    <a:lnTo>
                      <a:pt x="208" y="6"/>
                    </a:lnTo>
                    <a:lnTo>
                      <a:pt x="211" y="7"/>
                    </a:lnTo>
                    <a:lnTo>
                      <a:pt x="213" y="7"/>
                    </a:lnTo>
                    <a:lnTo>
                      <a:pt x="215" y="7"/>
                    </a:lnTo>
                    <a:lnTo>
                      <a:pt x="216" y="8"/>
                    </a:lnTo>
                    <a:lnTo>
                      <a:pt x="218" y="8"/>
                    </a:lnTo>
                    <a:lnTo>
                      <a:pt x="220" y="9"/>
                    </a:lnTo>
                    <a:lnTo>
                      <a:pt x="221" y="9"/>
                    </a:lnTo>
                    <a:lnTo>
                      <a:pt x="223" y="10"/>
                    </a:lnTo>
                    <a:lnTo>
                      <a:pt x="224" y="10"/>
                    </a:lnTo>
                    <a:lnTo>
                      <a:pt x="226" y="11"/>
                    </a:lnTo>
                    <a:lnTo>
                      <a:pt x="227" y="12"/>
                    </a:lnTo>
                    <a:lnTo>
                      <a:pt x="228" y="12"/>
                    </a:lnTo>
                    <a:lnTo>
                      <a:pt x="229" y="13"/>
                    </a:lnTo>
                    <a:lnTo>
                      <a:pt x="230" y="14"/>
                    </a:lnTo>
                    <a:lnTo>
                      <a:pt x="230" y="15"/>
                    </a:lnTo>
                    <a:lnTo>
                      <a:pt x="231" y="16"/>
                    </a:lnTo>
                    <a:lnTo>
                      <a:pt x="231" y="30"/>
                    </a:lnTo>
                    <a:lnTo>
                      <a:pt x="230" y="31"/>
                    </a:lnTo>
                    <a:lnTo>
                      <a:pt x="229" y="32"/>
                    </a:lnTo>
                    <a:lnTo>
                      <a:pt x="227" y="33"/>
                    </a:lnTo>
                    <a:lnTo>
                      <a:pt x="225" y="35"/>
                    </a:lnTo>
                    <a:lnTo>
                      <a:pt x="222" y="36"/>
                    </a:lnTo>
                    <a:lnTo>
                      <a:pt x="220" y="37"/>
                    </a:lnTo>
                    <a:lnTo>
                      <a:pt x="218" y="38"/>
                    </a:lnTo>
                    <a:lnTo>
                      <a:pt x="216" y="39"/>
                    </a:lnTo>
                    <a:lnTo>
                      <a:pt x="214" y="39"/>
                    </a:lnTo>
                    <a:lnTo>
                      <a:pt x="213" y="39"/>
                    </a:lnTo>
                    <a:lnTo>
                      <a:pt x="212" y="39"/>
                    </a:lnTo>
                    <a:lnTo>
                      <a:pt x="211" y="40"/>
                    </a:lnTo>
                    <a:lnTo>
                      <a:pt x="209" y="40"/>
                    </a:lnTo>
                    <a:lnTo>
                      <a:pt x="208" y="40"/>
                    </a:lnTo>
                    <a:lnTo>
                      <a:pt x="207" y="41"/>
                    </a:lnTo>
                    <a:lnTo>
                      <a:pt x="205" y="41"/>
                    </a:lnTo>
                    <a:lnTo>
                      <a:pt x="204" y="41"/>
                    </a:lnTo>
                    <a:lnTo>
                      <a:pt x="202" y="41"/>
                    </a:lnTo>
                    <a:lnTo>
                      <a:pt x="201" y="42"/>
                    </a:lnTo>
                    <a:lnTo>
                      <a:pt x="200" y="42"/>
                    </a:lnTo>
                    <a:lnTo>
                      <a:pt x="198" y="42"/>
                    </a:lnTo>
                    <a:lnTo>
                      <a:pt x="196" y="42"/>
                    </a:lnTo>
                    <a:lnTo>
                      <a:pt x="195" y="43"/>
                    </a:lnTo>
                    <a:lnTo>
                      <a:pt x="193" y="43"/>
                    </a:lnTo>
                    <a:lnTo>
                      <a:pt x="191" y="43"/>
                    </a:lnTo>
                    <a:lnTo>
                      <a:pt x="188" y="43"/>
                    </a:lnTo>
                    <a:lnTo>
                      <a:pt x="186" y="44"/>
                    </a:lnTo>
                    <a:lnTo>
                      <a:pt x="183" y="44"/>
                    </a:lnTo>
                    <a:lnTo>
                      <a:pt x="180" y="44"/>
                    </a:lnTo>
                    <a:lnTo>
                      <a:pt x="178" y="44"/>
                    </a:lnTo>
                    <a:lnTo>
                      <a:pt x="175" y="45"/>
                    </a:lnTo>
                    <a:lnTo>
                      <a:pt x="172" y="45"/>
                    </a:lnTo>
                    <a:lnTo>
                      <a:pt x="169" y="45"/>
                    </a:lnTo>
                    <a:lnTo>
                      <a:pt x="166" y="45"/>
                    </a:lnTo>
                    <a:lnTo>
                      <a:pt x="163" y="45"/>
                    </a:lnTo>
                    <a:lnTo>
                      <a:pt x="160" y="46"/>
                    </a:lnTo>
                    <a:lnTo>
                      <a:pt x="158" y="46"/>
                    </a:lnTo>
                    <a:lnTo>
                      <a:pt x="154" y="46"/>
                    </a:lnTo>
                    <a:lnTo>
                      <a:pt x="151" y="46"/>
                    </a:lnTo>
                    <a:lnTo>
                      <a:pt x="148" y="46"/>
                    </a:lnTo>
                    <a:lnTo>
                      <a:pt x="146" y="46"/>
                    </a:lnTo>
                    <a:lnTo>
                      <a:pt x="144" y="46"/>
                    </a:lnTo>
                    <a:lnTo>
                      <a:pt x="142" y="46"/>
                    </a:lnTo>
                    <a:lnTo>
                      <a:pt x="140" y="47"/>
                    </a:lnTo>
                    <a:lnTo>
                      <a:pt x="138" y="47"/>
                    </a:lnTo>
                    <a:lnTo>
                      <a:pt x="136" y="47"/>
                    </a:lnTo>
                    <a:lnTo>
                      <a:pt x="134" y="47"/>
                    </a:lnTo>
                    <a:lnTo>
                      <a:pt x="132" y="47"/>
                    </a:lnTo>
                    <a:lnTo>
                      <a:pt x="130" y="47"/>
                    </a:lnTo>
                    <a:lnTo>
                      <a:pt x="128" y="47"/>
                    </a:lnTo>
                    <a:lnTo>
                      <a:pt x="126" y="47"/>
                    </a:lnTo>
                    <a:lnTo>
                      <a:pt x="123" y="47"/>
                    </a:lnTo>
                    <a:lnTo>
                      <a:pt x="121" y="47"/>
                    </a:lnTo>
                    <a:lnTo>
                      <a:pt x="119" y="47"/>
                    </a:lnTo>
                    <a:lnTo>
                      <a:pt x="117" y="47"/>
                    </a:lnTo>
                    <a:lnTo>
                      <a:pt x="115" y="47"/>
                    </a:lnTo>
                    <a:lnTo>
                      <a:pt x="113" y="47"/>
                    </a:lnTo>
                    <a:lnTo>
                      <a:pt x="111" y="47"/>
                    </a:lnTo>
                    <a:lnTo>
                      <a:pt x="109" y="47"/>
                    </a:lnTo>
                    <a:lnTo>
                      <a:pt x="106" y="47"/>
                    </a:lnTo>
                    <a:lnTo>
                      <a:pt x="104" y="47"/>
                    </a:lnTo>
                    <a:lnTo>
                      <a:pt x="102" y="47"/>
                    </a:lnTo>
                    <a:lnTo>
                      <a:pt x="100" y="47"/>
                    </a:lnTo>
                    <a:lnTo>
                      <a:pt x="98" y="47"/>
                    </a:lnTo>
                    <a:lnTo>
                      <a:pt x="96" y="47"/>
                    </a:lnTo>
                    <a:lnTo>
                      <a:pt x="94" y="47"/>
                    </a:lnTo>
                    <a:lnTo>
                      <a:pt x="92" y="47"/>
                    </a:lnTo>
                    <a:lnTo>
                      <a:pt x="90" y="47"/>
                    </a:lnTo>
                    <a:lnTo>
                      <a:pt x="88" y="46"/>
                    </a:lnTo>
                    <a:lnTo>
                      <a:pt x="86" y="46"/>
                    </a:lnTo>
                    <a:lnTo>
                      <a:pt x="84" y="46"/>
                    </a:lnTo>
                    <a:lnTo>
                      <a:pt x="82" y="46"/>
                    </a:lnTo>
                    <a:lnTo>
                      <a:pt x="77" y="46"/>
                    </a:lnTo>
                    <a:lnTo>
                      <a:pt x="72" y="46"/>
                    </a:lnTo>
                    <a:lnTo>
                      <a:pt x="67" y="46"/>
                    </a:lnTo>
                    <a:lnTo>
                      <a:pt x="63" y="45"/>
                    </a:lnTo>
                    <a:lnTo>
                      <a:pt x="58" y="45"/>
                    </a:lnTo>
                    <a:lnTo>
                      <a:pt x="54" y="45"/>
                    </a:lnTo>
                    <a:lnTo>
                      <a:pt x="50" y="44"/>
                    </a:lnTo>
                    <a:lnTo>
                      <a:pt x="46" y="44"/>
                    </a:lnTo>
                    <a:lnTo>
                      <a:pt x="43" y="44"/>
                    </a:lnTo>
                    <a:lnTo>
                      <a:pt x="39" y="43"/>
                    </a:lnTo>
                    <a:lnTo>
                      <a:pt x="35" y="43"/>
                    </a:lnTo>
                    <a:lnTo>
                      <a:pt x="32" y="42"/>
                    </a:lnTo>
                    <a:lnTo>
                      <a:pt x="29" y="42"/>
                    </a:lnTo>
                    <a:lnTo>
                      <a:pt x="26" y="41"/>
                    </a:lnTo>
                    <a:lnTo>
                      <a:pt x="23" y="40"/>
                    </a:lnTo>
                    <a:lnTo>
                      <a:pt x="20" y="40"/>
                    </a:lnTo>
                    <a:lnTo>
                      <a:pt x="18" y="39"/>
                    </a:lnTo>
                    <a:lnTo>
                      <a:pt x="16" y="39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0" y="37"/>
                    </a:lnTo>
                    <a:lnTo>
                      <a:pt x="9" y="37"/>
                    </a:lnTo>
                    <a:lnTo>
                      <a:pt x="7" y="36"/>
                    </a:lnTo>
                    <a:lnTo>
                      <a:pt x="6" y="35"/>
                    </a:lnTo>
                    <a:lnTo>
                      <a:pt x="5" y="35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2" y="33"/>
                    </a:lnTo>
                    <a:lnTo>
                      <a:pt x="1" y="32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0" y="30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1" y="13"/>
                    </a:lnTo>
                    <a:lnTo>
                      <a:pt x="2" y="12"/>
                    </a:lnTo>
                    <a:lnTo>
                      <a:pt x="4" y="11"/>
                    </a:lnTo>
                    <a:lnTo>
                      <a:pt x="5" y="10"/>
                    </a:lnTo>
                    <a:lnTo>
                      <a:pt x="7" y="9"/>
                    </a:lnTo>
                    <a:lnTo>
                      <a:pt x="10" y="9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4" name="Freeform 259"/>
              <p:cNvSpPr>
                <a:spLocks/>
              </p:cNvSpPr>
              <p:nvPr/>
            </p:nvSpPr>
            <p:spPr bwMode="auto">
              <a:xfrm>
                <a:off x="925" y="2755"/>
                <a:ext cx="222" cy="27"/>
              </a:xfrm>
              <a:custGeom>
                <a:avLst/>
                <a:gdLst>
                  <a:gd name="T0" fmla="*/ 211 w 222"/>
                  <a:gd name="T1" fmla="*/ 19 h 27"/>
                  <a:gd name="T2" fmla="*/ 200 w 222"/>
                  <a:gd name="T3" fmla="*/ 21 h 27"/>
                  <a:gd name="T4" fmla="*/ 187 w 222"/>
                  <a:gd name="T5" fmla="*/ 23 h 27"/>
                  <a:gd name="T6" fmla="*/ 172 w 222"/>
                  <a:gd name="T7" fmla="*/ 25 h 27"/>
                  <a:gd name="T8" fmla="*/ 154 w 222"/>
                  <a:gd name="T9" fmla="*/ 26 h 27"/>
                  <a:gd name="T10" fmla="*/ 140 w 222"/>
                  <a:gd name="T11" fmla="*/ 27 h 27"/>
                  <a:gd name="T12" fmla="*/ 134 w 222"/>
                  <a:gd name="T13" fmla="*/ 27 h 27"/>
                  <a:gd name="T14" fmla="*/ 129 w 222"/>
                  <a:gd name="T15" fmla="*/ 27 h 27"/>
                  <a:gd name="T16" fmla="*/ 123 w 222"/>
                  <a:gd name="T17" fmla="*/ 27 h 27"/>
                  <a:gd name="T18" fmla="*/ 117 w 222"/>
                  <a:gd name="T19" fmla="*/ 27 h 27"/>
                  <a:gd name="T20" fmla="*/ 111 w 222"/>
                  <a:gd name="T21" fmla="*/ 27 h 27"/>
                  <a:gd name="T22" fmla="*/ 103 w 222"/>
                  <a:gd name="T23" fmla="*/ 27 h 27"/>
                  <a:gd name="T24" fmla="*/ 94 w 222"/>
                  <a:gd name="T25" fmla="*/ 27 h 27"/>
                  <a:gd name="T26" fmla="*/ 86 w 222"/>
                  <a:gd name="T27" fmla="*/ 27 h 27"/>
                  <a:gd name="T28" fmla="*/ 78 w 222"/>
                  <a:gd name="T29" fmla="*/ 26 h 27"/>
                  <a:gd name="T30" fmla="*/ 71 w 222"/>
                  <a:gd name="T31" fmla="*/ 26 h 27"/>
                  <a:gd name="T32" fmla="*/ 61 w 222"/>
                  <a:gd name="T33" fmla="*/ 25 h 27"/>
                  <a:gd name="T34" fmla="*/ 52 w 222"/>
                  <a:gd name="T35" fmla="*/ 25 h 27"/>
                  <a:gd name="T36" fmla="*/ 43 w 222"/>
                  <a:gd name="T37" fmla="*/ 24 h 27"/>
                  <a:gd name="T38" fmla="*/ 35 w 222"/>
                  <a:gd name="T39" fmla="*/ 23 h 27"/>
                  <a:gd name="T40" fmla="*/ 27 w 222"/>
                  <a:gd name="T41" fmla="*/ 22 h 27"/>
                  <a:gd name="T42" fmla="*/ 21 w 222"/>
                  <a:gd name="T43" fmla="*/ 21 h 27"/>
                  <a:gd name="T44" fmla="*/ 17 w 222"/>
                  <a:gd name="T45" fmla="*/ 21 h 27"/>
                  <a:gd name="T46" fmla="*/ 14 w 222"/>
                  <a:gd name="T47" fmla="*/ 20 h 27"/>
                  <a:gd name="T48" fmla="*/ 7 w 222"/>
                  <a:gd name="T49" fmla="*/ 18 h 27"/>
                  <a:gd name="T50" fmla="*/ 2 w 222"/>
                  <a:gd name="T51" fmla="*/ 16 h 27"/>
                  <a:gd name="T52" fmla="*/ 0 w 222"/>
                  <a:gd name="T53" fmla="*/ 13 h 27"/>
                  <a:gd name="T54" fmla="*/ 1 w 222"/>
                  <a:gd name="T55" fmla="*/ 11 h 27"/>
                  <a:gd name="T56" fmla="*/ 5 w 222"/>
                  <a:gd name="T57" fmla="*/ 9 h 27"/>
                  <a:gd name="T58" fmla="*/ 12 w 222"/>
                  <a:gd name="T59" fmla="*/ 7 h 27"/>
                  <a:gd name="T60" fmla="*/ 21 w 222"/>
                  <a:gd name="T61" fmla="*/ 5 h 27"/>
                  <a:gd name="T62" fmla="*/ 32 w 222"/>
                  <a:gd name="T63" fmla="*/ 4 h 27"/>
                  <a:gd name="T64" fmla="*/ 43 w 222"/>
                  <a:gd name="T65" fmla="*/ 2 h 27"/>
                  <a:gd name="T66" fmla="*/ 56 w 222"/>
                  <a:gd name="T67" fmla="*/ 1 h 27"/>
                  <a:gd name="T68" fmla="*/ 70 w 222"/>
                  <a:gd name="T69" fmla="*/ 1 h 27"/>
                  <a:gd name="T70" fmla="*/ 85 w 222"/>
                  <a:gd name="T71" fmla="*/ 0 h 27"/>
                  <a:gd name="T72" fmla="*/ 100 w 222"/>
                  <a:gd name="T73" fmla="*/ 0 h 27"/>
                  <a:gd name="T74" fmla="*/ 116 w 222"/>
                  <a:gd name="T75" fmla="*/ 0 h 27"/>
                  <a:gd name="T76" fmla="*/ 128 w 222"/>
                  <a:gd name="T77" fmla="*/ 0 h 27"/>
                  <a:gd name="T78" fmla="*/ 141 w 222"/>
                  <a:gd name="T79" fmla="*/ 0 h 27"/>
                  <a:gd name="T80" fmla="*/ 153 w 222"/>
                  <a:gd name="T81" fmla="*/ 1 h 27"/>
                  <a:gd name="T82" fmla="*/ 164 w 222"/>
                  <a:gd name="T83" fmla="*/ 1 h 27"/>
                  <a:gd name="T84" fmla="*/ 175 w 222"/>
                  <a:gd name="T85" fmla="*/ 2 h 27"/>
                  <a:gd name="T86" fmla="*/ 185 w 222"/>
                  <a:gd name="T87" fmla="*/ 3 h 27"/>
                  <a:gd name="T88" fmla="*/ 193 w 222"/>
                  <a:gd name="T89" fmla="*/ 4 h 27"/>
                  <a:gd name="T90" fmla="*/ 201 w 222"/>
                  <a:gd name="T91" fmla="*/ 5 h 27"/>
                  <a:gd name="T92" fmla="*/ 208 w 222"/>
                  <a:gd name="T93" fmla="*/ 7 h 27"/>
                  <a:gd name="T94" fmla="*/ 214 w 222"/>
                  <a:gd name="T95" fmla="*/ 8 h 27"/>
                  <a:gd name="T96" fmla="*/ 218 w 222"/>
                  <a:gd name="T97" fmla="*/ 10 h 27"/>
                  <a:gd name="T98" fmla="*/ 221 w 222"/>
                  <a:gd name="T99" fmla="*/ 11 h 27"/>
                  <a:gd name="T100" fmla="*/ 222 w 222"/>
                  <a:gd name="T101" fmla="*/ 13 h 27"/>
                  <a:gd name="T102" fmla="*/ 222 w 222"/>
                  <a:gd name="T103" fmla="*/ 15 h 27"/>
                  <a:gd name="T104" fmla="*/ 219 w 222"/>
                  <a:gd name="T10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2" h="27">
                    <a:moveTo>
                      <a:pt x="216" y="18"/>
                    </a:moveTo>
                    <a:lnTo>
                      <a:pt x="214" y="19"/>
                    </a:lnTo>
                    <a:lnTo>
                      <a:pt x="211" y="19"/>
                    </a:lnTo>
                    <a:lnTo>
                      <a:pt x="208" y="20"/>
                    </a:lnTo>
                    <a:lnTo>
                      <a:pt x="204" y="21"/>
                    </a:lnTo>
                    <a:lnTo>
                      <a:pt x="200" y="21"/>
                    </a:lnTo>
                    <a:lnTo>
                      <a:pt x="196" y="22"/>
                    </a:lnTo>
                    <a:lnTo>
                      <a:pt x="192" y="23"/>
                    </a:lnTo>
                    <a:lnTo>
                      <a:pt x="187" y="23"/>
                    </a:lnTo>
                    <a:lnTo>
                      <a:pt x="182" y="24"/>
                    </a:lnTo>
                    <a:lnTo>
                      <a:pt x="177" y="24"/>
                    </a:lnTo>
                    <a:lnTo>
                      <a:pt x="172" y="25"/>
                    </a:lnTo>
                    <a:lnTo>
                      <a:pt x="166" y="25"/>
                    </a:lnTo>
                    <a:lnTo>
                      <a:pt x="160" y="25"/>
                    </a:lnTo>
                    <a:lnTo>
                      <a:pt x="154" y="26"/>
                    </a:lnTo>
                    <a:lnTo>
                      <a:pt x="148" y="26"/>
                    </a:lnTo>
                    <a:lnTo>
                      <a:pt x="142" y="26"/>
                    </a:lnTo>
                    <a:lnTo>
                      <a:pt x="140" y="27"/>
                    </a:lnTo>
                    <a:lnTo>
                      <a:pt x="138" y="27"/>
                    </a:lnTo>
                    <a:lnTo>
                      <a:pt x="136" y="27"/>
                    </a:lnTo>
                    <a:lnTo>
                      <a:pt x="134" y="27"/>
                    </a:lnTo>
                    <a:lnTo>
                      <a:pt x="132" y="27"/>
                    </a:lnTo>
                    <a:lnTo>
                      <a:pt x="131" y="27"/>
                    </a:lnTo>
                    <a:lnTo>
                      <a:pt x="129" y="27"/>
                    </a:lnTo>
                    <a:lnTo>
                      <a:pt x="127" y="27"/>
                    </a:lnTo>
                    <a:lnTo>
                      <a:pt x="125" y="27"/>
                    </a:lnTo>
                    <a:lnTo>
                      <a:pt x="123" y="27"/>
                    </a:lnTo>
                    <a:lnTo>
                      <a:pt x="121" y="27"/>
                    </a:lnTo>
                    <a:lnTo>
                      <a:pt x="119" y="27"/>
                    </a:lnTo>
                    <a:lnTo>
                      <a:pt x="117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11" y="27"/>
                    </a:lnTo>
                    <a:lnTo>
                      <a:pt x="108" y="27"/>
                    </a:lnTo>
                    <a:lnTo>
                      <a:pt x="105" y="27"/>
                    </a:lnTo>
                    <a:lnTo>
                      <a:pt x="103" y="27"/>
                    </a:lnTo>
                    <a:lnTo>
                      <a:pt x="100" y="27"/>
                    </a:lnTo>
                    <a:lnTo>
                      <a:pt x="97" y="27"/>
                    </a:lnTo>
                    <a:lnTo>
                      <a:pt x="94" y="27"/>
                    </a:lnTo>
                    <a:lnTo>
                      <a:pt x="91" y="27"/>
                    </a:lnTo>
                    <a:lnTo>
                      <a:pt x="89" y="27"/>
                    </a:lnTo>
                    <a:lnTo>
                      <a:pt x="86" y="27"/>
                    </a:lnTo>
                    <a:lnTo>
                      <a:pt x="84" y="26"/>
                    </a:lnTo>
                    <a:lnTo>
                      <a:pt x="81" y="26"/>
                    </a:lnTo>
                    <a:lnTo>
                      <a:pt x="78" y="26"/>
                    </a:lnTo>
                    <a:lnTo>
                      <a:pt x="76" y="26"/>
                    </a:lnTo>
                    <a:lnTo>
                      <a:pt x="73" y="26"/>
                    </a:lnTo>
                    <a:lnTo>
                      <a:pt x="71" y="26"/>
                    </a:lnTo>
                    <a:lnTo>
                      <a:pt x="68" y="26"/>
                    </a:lnTo>
                    <a:lnTo>
                      <a:pt x="65" y="26"/>
                    </a:lnTo>
                    <a:lnTo>
                      <a:pt x="61" y="25"/>
                    </a:lnTo>
                    <a:lnTo>
                      <a:pt x="58" y="25"/>
                    </a:lnTo>
                    <a:lnTo>
                      <a:pt x="55" y="25"/>
                    </a:lnTo>
                    <a:lnTo>
                      <a:pt x="52" y="25"/>
                    </a:lnTo>
                    <a:lnTo>
                      <a:pt x="49" y="25"/>
                    </a:lnTo>
                    <a:lnTo>
                      <a:pt x="46" y="24"/>
                    </a:lnTo>
                    <a:lnTo>
                      <a:pt x="43" y="24"/>
                    </a:lnTo>
                    <a:lnTo>
                      <a:pt x="40" y="24"/>
                    </a:lnTo>
                    <a:lnTo>
                      <a:pt x="37" y="23"/>
                    </a:lnTo>
                    <a:lnTo>
                      <a:pt x="35" y="23"/>
                    </a:lnTo>
                    <a:lnTo>
                      <a:pt x="32" y="23"/>
                    </a:lnTo>
                    <a:lnTo>
                      <a:pt x="30" y="23"/>
                    </a:lnTo>
                    <a:lnTo>
                      <a:pt x="27" y="22"/>
                    </a:lnTo>
                    <a:lnTo>
                      <a:pt x="25" y="22"/>
                    </a:lnTo>
                    <a:lnTo>
                      <a:pt x="23" y="22"/>
                    </a:lnTo>
                    <a:lnTo>
                      <a:pt x="21" y="21"/>
                    </a:lnTo>
                    <a:lnTo>
                      <a:pt x="20" y="21"/>
                    </a:lnTo>
                    <a:lnTo>
                      <a:pt x="19" y="21"/>
                    </a:lnTo>
                    <a:lnTo>
                      <a:pt x="17" y="21"/>
                    </a:lnTo>
                    <a:lnTo>
                      <a:pt x="16" y="20"/>
                    </a:lnTo>
                    <a:lnTo>
                      <a:pt x="15" y="20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0" y="19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3" y="17"/>
                    </a:lnTo>
                    <a:lnTo>
                      <a:pt x="2" y="16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1" y="11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12" y="7"/>
                    </a:lnTo>
                    <a:lnTo>
                      <a:pt x="14" y="6"/>
                    </a:lnTo>
                    <a:lnTo>
                      <a:pt x="17" y="6"/>
                    </a:lnTo>
                    <a:lnTo>
                      <a:pt x="21" y="5"/>
                    </a:lnTo>
                    <a:lnTo>
                      <a:pt x="24" y="5"/>
                    </a:lnTo>
                    <a:lnTo>
                      <a:pt x="28" y="4"/>
                    </a:lnTo>
                    <a:lnTo>
                      <a:pt x="32" y="4"/>
                    </a:lnTo>
                    <a:lnTo>
                      <a:pt x="36" y="3"/>
                    </a:lnTo>
                    <a:lnTo>
                      <a:pt x="39" y="3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2" y="2"/>
                    </a:lnTo>
                    <a:lnTo>
                      <a:pt x="56" y="1"/>
                    </a:lnTo>
                    <a:lnTo>
                      <a:pt x="61" y="1"/>
                    </a:lnTo>
                    <a:lnTo>
                      <a:pt x="65" y="1"/>
                    </a:lnTo>
                    <a:lnTo>
                      <a:pt x="70" y="1"/>
                    </a:lnTo>
                    <a:lnTo>
                      <a:pt x="75" y="0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90" y="0"/>
                    </a:lnTo>
                    <a:lnTo>
                      <a:pt x="95" y="0"/>
                    </a:lnTo>
                    <a:lnTo>
                      <a:pt x="100" y="0"/>
                    </a:lnTo>
                    <a:lnTo>
                      <a:pt x="106" y="0"/>
                    </a:lnTo>
                    <a:lnTo>
                      <a:pt x="111" y="0"/>
                    </a:lnTo>
                    <a:lnTo>
                      <a:pt x="116" y="0"/>
                    </a:lnTo>
                    <a:lnTo>
                      <a:pt x="120" y="0"/>
                    </a:lnTo>
                    <a:lnTo>
                      <a:pt x="124" y="0"/>
                    </a:lnTo>
                    <a:lnTo>
                      <a:pt x="128" y="0"/>
                    </a:lnTo>
                    <a:lnTo>
                      <a:pt x="133" y="0"/>
                    </a:lnTo>
                    <a:lnTo>
                      <a:pt x="137" y="0"/>
                    </a:lnTo>
                    <a:lnTo>
                      <a:pt x="141" y="0"/>
                    </a:lnTo>
                    <a:lnTo>
                      <a:pt x="145" y="0"/>
                    </a:lnTo>
                    <a:lnTo>
                      <a:pt x="149" y="0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4" y="1"/>
                    </a:lnTo>
                    <a:lnTo>
                      <a:pt x="168" y="2"/>
                    </a:lnTo>
                    <a:lnTo>
                      <a:pt x="171" y="2"/>
                    </a:lnTo>
                    <a:lnTo>
                      <a:pt x="175" y="2"/>
                    </a:lnTo>
                    <a:lnTo>
                      <a:pt x="178" y="2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8" y="3"/>
                    </a:lnTo>
                    <a:lnTo>
                      <a:pt x="191" y="4"/>
                    </a:lnTo>
                    <a:lnTo>
                      <a:pt x="193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4" y="6"/>
                    </a:lnTo>
                    <a:lnTo>
                      <a:pt x="206" y="6"/>
                    </a:lnTo>
                    <a:lnTo>
                      <a:pt x="208" y="7"/>
                    </a:lnTo>
                    <a:lnTo>
                      <a:pt x="210" y="7"/>
                    </a:lnTo>
                    <a:lnTo>
                      <a:pt x="212" y="7"/>
                    </a:lnTo>
                    <a:lnTo>
                      <a:pt x="214" y="8"/>
                    </a:lnTo>
                    <a:lnTo>
                      <a:pt x="215" y="8"/>
                    </a:lnTo>
                    <a:lnTo>
                      <a:pt x="217" y="9"/>
                    </a:lnTo>
                    <a:lnTo>
                      <a:pt x="218" y="10"/>
                    </a:lnTo>
                    <a:lnTo>
                      <a:pt x="220" y="10"/>
                    </a:lnTo>
                    <a:lnTo>
                      <a:pt x="221" y="11"/>
                    </a:lnTo>
                    <a:lnTo>
                      <a:pt x="221" y="11"/>
                    </a:lnTo>
                    <a:lnTo>
                      <a:pt x="222" y="12"/>
                    </a:lnTo>
                    <a:lnTo>
                      <a:pt x="222" y="13"/>
                    </a:lnTo>
                    <a:lnTo>
                      <a:pt x="222" y="13"/>
                    </a:lnTo>
                    <a:lnTo>
                      <a:pt x="222" y="14"/>
                    </a:lnTo>
                    <a:lnTo>
                      <a:pt x="222" y="14"/>
                    </a:lnTo>
                    <a:lnTo>
                      <a:pt x="222" y="15"/>
                    </a:lnTo>
                    <a:lnTo>
                      <a:pt x="221" y="16"/>
                    </a:lnTo>
                    <a:lnTo>
                      <a:pt x="220" y="16"/>
                    </a:lnTo>
                    <a:lnTo>
                      <a:pt x="219" y="17"/>
                    </a:lnTo>
                    <a:lnTo>
                      <a:pt x="218" y="17"/>
                    </a:lnTo>
                    <a:lnTo>
                      <a:pt x="216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5" name="Freeform 260"/>
              <p:cNvSpPr>
                <a:spLocks/>
              </p:cNvSpPr>
              <p:nvPr/>
            </p:nvSpPr>
            <p:spPr bwMode="auto">
              <a:xfrm>
                <a:off x="923" y="2772"/>
                <a:ext cx="226" cy="23"/>
              </a:xfrm>
              <a:custGeom>
                <a:avLst/>
                <a:gdLst>
                  <a:gd name="T0" fmla="*/ 223 w 226"/>
                  <a:gd name="T1" fmla="*/ 10 h 23"/>
                  <a:gd name="T2" fmla="*/ 217 w 226"/>
                  <a:gd name="T3" fmla="*/ 14 h 23"/>
                  <a:gd name="T4" fmla="*/ 209 w 226"/>
                  <a:gd name="T5" fmla="*/ 16 h 23"/>
                  <a:gd name="T6" fmla="*/ 200 w 226"/>
                  <a:gd name="T7" fmla="*/ 18 h 23"/>
                  <a:gd name="T8" fmla="*/ 189 w 226"/>
                  <a:gd name="T9" fmla="*/ 19 h 23"/>
                  <a:gd name="T10" fmla="*/ 177 w 226"/>
                  <a:gd name="T11" fmla="*/ 20 h 23"/>
                  <a:gd name="T12" fmla="*/ 164 w 226"/>
                  <a:gd name="T13" fmla="*/ 21 h 23"/>
                  <a:gd name="T14" fmla="*/ 150 w 226"/>
                  <a:gd name="T15" fmla="*/ 22 h 23"/>
                  <a:gd name="T16" fmla="*/ 141 w 226"/>
                  <a:gd name="T17" fmla="*/ 23 h 23"/>
                  <a:gd name="T18" fmla="*/ 135 w 226"/>
                  <a:gd name="T19" fmla="*/ 23 h 23"/>
                  <a:gd name="T20" fmla="*/ 130 w 226"/>
                  <a:gd name="T21" fmla="*/ 23 h 23"/>
                  <a:gd name="T22" fmla="*/ 124 w 226"/>
                  <a:gd name="T23" fmla="*/ 23 h 23"/>
                  <a:gd name="T24" fmla="*/ 118 w 226"/>
                  <a:gd name="T25" fmla="*/ 23 h 23"/>
                  <a:gd name="T26" fmla="*/ 111 w 226"/>
                  <a:gd name="T27" fmla="*/ 23 h 23"/>
                  <a:gd name="T28" fmla="*/ 102 w 226"/>
                  <a:gd name="T29" fmla="*/ 23 h 23"/>
                  <a:gd name="T30" fmla="*/ 94 w 226"/>
                  <a:gd name="T31" fmla="*/ 23 h 23"/>
                  <a:gd name="T32" fmla="*/ 86 w 226"/>
                  <a:gd name="T33" fmla="*/ 23 h 23"/>
                  <a:gd name="T34" fmla="*/ 78 w 226"/>
                  <a:gd name="T35" fmla="*/ 22 h 23"/>
                  <a:gd name="T36" fmla="*/ 70 w 226"/>
                  <a:gd name="T37" fmla="*/ 22 h 23"/>
                  <a:gd name="T38" fmla="*/ 60 w 226"/>
                  <a:gd name="T39" fmla="*/ 21 h 23"/>
                  <a:gd name="T40" fmla="*/ 51 w 226"/>
                  <a:gd name="T41" fmla="*/ 20 h 23"/>
                  <a:gd name="T42" fmla="*/ 42 w 226"/>
                  <a:gd name="T43" fmla="*/ 20 h 23"/>
                  <a:gd name="T44" fmla="*/ 34 w 226"/>
                  <a:gd name="T45" fmla="*/ 19 h 23"/>
                  <a:gd name="T46" fmla="*/ 27 w 226"/>
                  <a:gd name="T47" fmla="*/ 17 h 23"/>
                  <a:gd name="T48" fmla="*/ 22 w 226"/>
                  <a:gd name="T49" fmla="*/ 17 h 23"/>
                  <a:gd name="T50" fmla="*/ 18 w 226"/>
                  <a:gd name="T51" fmla="*/ 16 h 23"/>
                  <a:gd name="T52" fmla="*/ 15 w 226"/>
                  <a:gd name="T53" fmla="*/ 15 h 23"/>
                  <a:gd name="T54" fmla="*/ 6 w 226"/>
                  <a:gd name="T55" fmla="*/ 12 h 23"/>
                  <a:gd name="T56" fmla="*/ 1 w 226"/>
                  <a:gd name="T57" fmla="*/ 9 h 23"/>
                  <a:gd name="T58" fmla="*/ 0 w 226"/>
                  <a:gd name="T59" fmla="*/ 6 h 23"/>
                  <a:gd name="T60" fmla="*/ 0 w 226"/>
                  <a:gd name="T61" fmla="*/ 0 h 23"/>
                  <a:gd name="T62" fmla="*/ 3 w 226"/>
                  <a:gd name="T63" fmla="*/ 3 h 23"/>
                  <a:gd name="T64" fmla="*/ 9 w 226"/>
                  <a:gd name="T65" fmla="*/ 5 h 23"/>
                  <a:gd name="T66" fmla="*/ 15 w 226"/>
                  <a:gd name="T67" fmla="*/ 6 h 23"/>
                  <a:gd name="T68" fmla="*/ 18 w 226"/>
                  <a:gd name="T69" fmla="*/ 7 h 23"/>
                  <a:gd name="T70" fmla="*/ 22 w 226"/>
                  <a:gd name="T71" fmla="*/ 8 h 23"/>
                  <a:gd name="T72" fmla="*/ 28 w 226"/>
                  <a:gd name="T73" fmla="*/ 9 h 23"/>
                  <a:gd name="T74" fmla="*/ 36 w 226"/>
                  <a:gd name="T75" fmla="*/ 10 h 23"/>
                  <a:gd name="T76" fmla="*/ 44 w 226"/>
                  <a:gd name="T77" fmla="*/ 11 h 23"/>
                  <a:gd name="T78" fmla="*/ 53 w 226"/>
                  <a:gd name="T79" fmla="*/ 12 h 23"/>
                  <a:gd name="T80" fmla="*/ 63 w 226"/>
                  <a:gd name="T81" fmla="*/ 13 h 23"/>
                  <a:gd name="T82" fmla="*/ 72 w 226"/>
                  <a:gd name="T83" fmla="*/ 13 h 23"/>
                  <a:gd name="T84" fmla="*/ 80 w 226"/>
                  <a:gd name="T85" fmla="*/ 14 h 23"/>
                  <a:gd name="T86" fmla="*/ 88 w 226"/>
                  <a:gd name="T87" fmla="*/ 14 h 23"/>
                  <a:gd name="T88" fmla="*/ 97 w 226"/>
                  <a:gd name="T89" fmla="*/ 14 h 23"/>
                  <a:gd name="T90" fmla="*/ 105 w 226"/>
                  <a:gd name="T91" fmla="*/ 14 h 23"/>
                  <a:gd name="T92" fmla="*/ 114 w 226"/>
                  <a:gd name="T93" fmla="*/ 14 h 23"/>
                  <a:gd name="T94" fmla="*/ 120 w 226"/>
                  <a:gd name="T95" fmla="*/ 14 h 23"/>
                  <a:gd name="T96" fmla="*/ 126 w 226"/>
                  <a:gd name="T97" fmla="*/ 14 h 23"/>
                  <a:gd name="T98" fmla="*/ 132 w 226"/>
                  <a:gd name="T99" fmla="*/ 14 h 23"/>
                  <a:gd name="T100" fmla="*/ 137 w 226"/>
                  <a:gd name="T101" fmla="*/ 14 h 23"/>
                  <a:gd name="T102" fmla="*/ 143 w 226"/>
                  <a:gd name="T103" fmla="*/ 14 h 23"/>
                  <a:gd name="T104" fmla="*/ 158 w 226"/>
                  <a:gd name="T105" fmla="*/ 13 h 23"/>
                  <a:gd name="T106" fmla="*/ 175 w 226"/>
                  <a:gd name="T107" fmla="*/ 12 h 23"/>
                  <a:gd name="T108" fmla="*/ 191 w 226"/>
                  <a:gd name="T109" fmla="*/ 10 h 23"/>
                  <a:gd name="T110" fmla="*/ 204 w 226"/>
                  <a:gd name="T111" fmla="*/ 8 h 23"/>
                  <a:gd name="T112" fmla="*/ 214 w 226"/>
                  <a:gd name="T113" fmla="*/ 6 h 23"/>
                  <a:gd name="T114" fmla="*/ 220 w 226"/>
                  <a:gd name="T115" fmla="*/ 3 h 23"/>
                  <a:gd name="T116" fmla="*/ 223 w 226"/>
                  <a:gd name="T117" fmla="*/ 2 h 23"/>
                  <a:gd name="T118" fmla="*/ 226 w 226"/>
                  <a:gd name="T119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6" h="23">
                    <a:moveTo>
                      <a:pt x="226" y="8"/>
                    </a:moveTo>
                    <a:lnTo>
                      <a:pt x="225" y="9"/>
                    </a:lnTo>
                    <a:lnTo>
                      <a:pt x="223" y="10"/>
                    </a:lnTo>
                    <a:lnTo>
                      <a:pt x="221" y="12"/>
                    </a:lnTo>
                    <a:lnTo>
                      <a:pt x="219" y="13"/>
                    </a:lnTo>
                    <a:lnTo>
                      <a:pt x="217" y="14"/>
                    </a:lnTo>
                    <a:lnTo>
                      <a:pt x="214" y="15"/>
                    </a:lnTo>
                    <a:lnTo>
                      <a:pt x="211" y="15"/>
                    </a:lnTo>
                    <a:lnTo>
                      <a:pt x="209" y="16"/>
                    </a:lnTo>
                    <a:lnTo>
                      <a:pt x="206" y="17"/>
                    </a:lnTo>
                    <a:lnTo>
                      <a:pt x="203" y="17"/>
                    </a:lnTo>
                    <a:lnTo>
                      <a:pt x="200" y="18"/>
                    </a:lnTo>
                    <a:lnTo>
                      <a:pt x="196" y="18"/>
                    </a:lnTo>
                    <a:lnTo>
                      <a:pt x="193" y="19"/>
                    </a:lnTo>
                    <a:lnTo>
                      <a:pt x="189" y="19"/>
                    </a:lnTo>
                    <a:lnTo>
                      <a:pt x="185" y="20"/>
                    </a:lnTo>
                    <a:lnTo>
                      <a:pt x="181" y="20"/>
                    </a:lnTo>
                    <a:lnTo>
                      <a:pt x="177" y="20"/>
                    </a:lnTo>
                    <a:lnTo>
                      <a:pt x="173" y="21"/>
                    </a:lnTo>
                    <a:lnTo>
                      <a:pt x="169" y="21"/>
                    </a:lnTo>
                    <a:lnTo>
                      <a:pt x="164" y="21"/>
                    </a:lnTo>
                    <a:lnTo>
                      <a:pt x="160" y="22"/>
                    </a:lnTo>
                    <a:lnTo>
                      <a:pt x="155" y="22"/>
                    </a:lnTo>
                    <a:lnTo>
                      <a:pt x="150" y="22"/>
                    </a:lnTo>
                    <a:lnTo>
                      <a:pt x="145" y="22"/>
                    </a:lnTo>
                    <a:lnTo>
                      <a:pt x="143" y="23"/>
                    </a:lnTo>
                    <a:lnTo>
                      <a:pt x="141" y="23"/>
                    </a:lnTo>
                    <a:lnTo>
                      <a:pt x="139" y="23"/>
                    </a:lnTo>
                    <a:lnTo>
                      <a:pt x="137" y="23"/>
                    </a:lnTo>
                    <a:lnTo>
                      <a:pt x="135" y="23"/>
                    </a:lnTo>
                    <a:lnTo>
                      <a:pt x="133" y="23"/>
                    </a:lnTo>
                    <a:lnTo>
                      <a:pt x="131" y="23"/>
                    </a:lnTo>
                    <a:lnTo>
                      <a:pt x="130" y="23"/>
                    </a:lnTo>
                    <a:lnTo>
                      <a:pt x="128" y="23"/>
                    </a:lnTo>
                    <a:lnTo>
                      <a:pt x="126" y="23"/>
                    </a:lnTo>
                    <a:lnTo>
                      <a:pt x="124" y="23"/>
                    </a:lnTo>
                    <a:lnTo>
                      <a:pt x="122" y="23"/>
                    </a:lnTo>
                    <a:lnTo>
                      <a:pt x="120" y="23"/>
                    </a:lnTo>
                    <a:lnTo>
                      <a:pt x="118" y="23"/>
                    </a:lnTo>
                    <a:lnTo>
                      <a:pt x="116" y="23"/>
                    </a:lnTo>
                    <a:lnTo>
                      <a:pt x="114" y="23"/>
                    </a:lnTo>
                    <a:lnTo>
                      <a:pt x="111" y="23"/>
                    </a:lnTo>
                    <a:lnTo>
                      <a:pt x="108" y="23"/>
                    </a:lnTo>
                    <a:lnTo>
                      <a:pt x="105" y="23"/>
                    </a:lnTo>
                    <a:lnTo>
                      <a:pt x="102" y="23"/>
                    </a:lnTo>
                    <a:lnTo>
                      <a:pt x="100" y="23"/>
                    </a:lnTo>
                    <a:lnTo>
                      <a:pt x="97" y="23"/>
                    </a:lnTo>
                    <a:lnTo>
                      <a:pt x="94" y="23"/>
                    </a:lnTo>
                    <a:lnTo>
                      <a:pt x="91" y="23"/>
                    </a:lnTo>
                    <a:lnTo>
                      <a:pt x="89" y="23"/>
                    </a:lnTo>
                    <a:lnTo>
                      <a:pt x="86" y="23"/>
                    </a:lnTo>
                    <a:lnTo>
                      <a:pt x="83" y="22"/>
                    </a:lnTo>
                    <a:lnTo>
                      <a:pt x="81" y="22"/>
                    </a:lnTo>
                    <a:lnTo>
                      <a:pt x="78" y="22"/>
                    </a:lnTo>
                    <a:lnTo>
                      <a:pt x="76" y="22"/>
                    </a:lnTo>
                    <a:lnTo>
                      <a:pt x="73" y="22"/>
                    </a:lnTo>
                    <a:lnTo>
                      <a:pt x="70" y="22"/>
                    </a:lnTo>
                    <a:lnTo>
                      <a:pt x="67" y="22"/>
                    </a:lnTo>
                    <a:lnTo>
                      <a:pt x="64" y="21"/>
                    </a:lnTo>
                    <a:lnTo>
                      <a:pt x="60" y="21"/>
                    </a:lnTo>
                    <a:lnTo>
                      <a:pt x="57" y="21"/>
                    </a:lnTo>
                    <a:lnTo>
                      <a:pt x="54" y="21"/>
                    </a:lnTo>
                    <a:lnTo>
                      <a:pt x="51" y="20"/>
                    </a:lnTo>
                    <a:lnTo>
                      <a:pt x="48" y="20"/>
                    </a:lnTo>
                    <a:lnTo>
                      <a:pt x="45" y="20"/>
                    </a:lnTo>
                    <a:lnTo>
                      <a:pt x="42" y="20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4" y="19"/>
                    </a:lnTo>
                    <a:lnTo>
                      <a:pt x="32" y="18"/>
                    </a:lnTo>
                    <a:lnTo>
                      <a:pt x="29" y="18"/>
                    </a:lnTo>
                    <a:lnTo>
                      <a:pt x="27" y="17"/>
                    </a:lnTo>
                    <a:lnTo>
                      <a:pt x="24" y="17"/>
                    </a:lnTo>
                    <a:lnTo>
                      <a:pt x="23" y="17"/>
                    </a:lnTo>
                    <a:lnTo>
                      <a:pt x="22" y="17"/>
                    </a:lnTo>
                    <a:lnTo>
                      <a:pt x="20" y="16"/>
                    </a:lnTo>
                    <a:lnTo>
                      <a:pt x="19" y="16"/>
                    </a:lnTo>
                    <a:lnTo>
                      <a:pt x="18" y="16"/>
                    </a:lnTo>
                    <a:lnTo>
                      <a:pt x="17" y="15"/>
                    </a:lnTo>
                    <a:lnTo>
                      <a:pt x="16" y="15"/>
                    </a:lnTo>
                    <a:lnTo>
                      <a:pt x="15" y="15"/>
                    </a:lnTo>
                    <a:lnTo>
                      <a:pt x="11" y="14"/>
                    </a:lnTo>
                    <a:lnTo>
                      <a:pt x="9" y="13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3" y="10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7" y="4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16" y="7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1" y="8"/>
                    </a:lnTo>
                    <a:lnTo>
                      <a:pt x="22" y="8"/>
                    </a:lnTo>
                    <a:lnTo>
                      <a:pt x="23" y="8"/>
                    </a:lnTo>
                    <a:lnTo>
                      <a:pt x="26" y="9"/>
                    </a:lnTo>
                    <a:lnTo>
                      <a:pt x="28" y="9"/>
                    </a:lnTo>
                    <a:lnTo>
                      <a:pt x="31" y="9"/>
                    </a:lnTo>
                    <a:lnTo>
                      <a:pt x="33" y="10"/>
                    </a:lnTo>
                    <a:lnTo>
                      <a:pt x="36" y="10"/>
                    </a:lnTo>
                    <a:lnTo>
                      <a:pt x="39" y="10"/>
                    </a:lnTo>
                    <a:lnTo>
                      <a:pt x="41" y="11"/>
                    </a:lnTo>
                    <a:lnTo>
                      <a:pt x="44" y="11"/>
                    </a:lnTo>
                    <a:lnTo>
                      <a:pt x="47" y="11"/>
                    </a:lnTo>
                    <a:lnTo>
                      <a:pt x="50" y="12"/>
                    </a:lnTo>
                    <a:lnTo>
                      <a:pt x="53" y="12"/>
                    </a:lnTo>
                    <a:lnTo>
                      <a:pt x="57" y="12"/>
                    </a:lnTo>
                    <a:lnTo>
                      <a:pt x="60" y="12"/>
                    </a:lnTo>
                    <a:lnTo>
                      <a:pt x="63" y="13"/>
                    </a:lnTo>
                    <a:lnTo>
                      <a:pt x="67" y="13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80" y="14"/>
                    </a:lnTo>
                    <a:lnTo>
                      <a:pt x="83" y="14"/>
                    </a:lnTo>
                    <a:lnTo>
                      <a:pt x="86" y="14"/>
                    </a:lnTo>
                    <a:lnTo>
                      <a:pt x="88" y="14"/>
                    </a:lnTo>
                    <a:lnTo>
                      <a:pt x="91" y="14"/>
                    </a:lnTo>
                    <a:lnTo>
                      <a:pt x="94" y="14"/>
                    </a:lnTo>
                    <a:lnTo>
                      <a:pt x="97" y="14"/>
                    </a:lnTo>
                    <a:lnTo>
                      <a:pt x="99" y="14"/>
                    </a:lnTo>
                    <a:lnTo>
                      <a:pt x="102" y="14"/>
                    </a:lnTo>
                    <a:lnTo>
                      <a:pt x="105" y="14"/>
                    </a:lnTo>
                    <a:lnTo>
                      <a:pt x="108" y="14"/>
                    </a:lnTo>
                    <a:lnTo>
                      <a:pt x="111" y="14"/>
                    </a:lnTo>
                    <a:lnTo>
                      <a:pt x="114" y="14"/>
                    </a:lnTo>
                    <a:lnTo>
                      <a:pt x="116" y="14"/>
                    </a:lnTo>
                    <a:lnTo>
                      <a:pt x="118" y="14"/>
                    </a:lnTo>
                    <a:lnTo>
                      <a:pt x="120" y="14"/>
                    </a:lnTo>
                    <a:lnTo>
                      <a:pt x="122" y="14"/>
                    </a:lnTo>
                    <a:lnTo>
                      <a:pt x="124" y="14"/>
                    </a:lnTo>
                    <a:lnTo>
                      <a:pt x="126" y="14"/>
                    </a:lnTo>
                    <a:lnTo>
                      <a:pt x="128" y="14"/>
                    </a:lnTo>
                    <a:lnTo>
                      <a:pt x="130" y="14"/>
                    </a:lnTo>
                    <a:lnTo>
                      <a:pt x="132" y="14"/>
                    </a:lnTo>
                    <a:lnTo>
                      <a:pt x="134" y="14"/>
                    </a:lnTo>
                    <a:lnTo>
                      <a:pt x="135" y="14"/>
                    </a:lnTo>
                    <a:lnTo>
                      <a:pt x="137" y="14"/>
                    </a:lnTo>
                    <a:lnTo>
                      <a:pt x="139" y="14"/>
                    </a:lnTo>
                    <a:lnTo>
                      <a:pt x="141" y="14"/>
                    </a:lnTo>
                    <a:lnTo>
                      <a:pt x="143" y="14"/>
                    </a:lnTo>
                    <a:lnTo>
                      <a:pt x="145" y="14"/>
                    </a:lnTo>
                    <a:lnTo>
                      <a:pt x="152" y="13"/>
                    </a:lnTo>
                    <a:lnTo>
                      <a:pt x="158" y="13"/>
                    </a:lnTo>
                    <a:lnTo>
                      <a:pt x="164" y="13"/>
                    </a:lnTo>
                    <a:lnTo>
                      <a:pt x="170" y="12"/>
                    </a:lnTo>
                    <a:lnTo>
                      <a:pt x="175" y="12"/>
                    </a:lnTo>
                    <a:lnTo>
                      <a:pt x="181" y="11"/>
                    </a:lnTo>
                    <a:lnTo>
                      <a:pt x="186" y="11"/>
                    </a:lnTo>
                    <a:lnTo>
                      <a:pt x="191" y="10"/>
                    </a:lnTo>
                    <a:lnTo>
                      <a:pt x="195" y="9"/>
                    </a:lnTo>
                    <a:lnTo>
                      <a:pt x="200" y="9"/>
                    </a:lnTo>
                    <a:lnTo>
                      <a:pt x="204" y="8"/>
                    </a:lnTo>
                    <a:lnTo>
                      <a:pt x="207" y="7"/>
                    </a:lnTo>
                    <a:lnTo>
                      <a:pt x="211" y="6"/>
                    </a:lnTo>
                    <a:lnTo>
                      <a:pt x="214" y="6"/>
                    </a:lnTo>
                    <a:lnTo>
                      <a:pt x="217" y="5"/>
                    </a:lnTo>
                    <a:lnTo>
                      <a:pt x="219" y="4"/>
                    </a:lnTo>
                    <a:lnTo>
                      <a:pt x="220" y="3"/>
                    </a:lnTo>
                    <a:lnTo>
                      <a:pt x="221" y="3"/>
                    </a:lnTo>
                    <a:lnTo>
                      <a:pt x="222" y="2"/>
                    </a:lnTo>
                    <a:lnTo>
                      <a:pt x="223" y="2"/>
                    </a:lnTo>
                    <a:lnTo>
                      <a:pt x="224" y="1"/>
                    </a:lnTo>
                    <a:lnTo>
                      <a:pt x="225" y="1"/>
                    </a:lnTo>
                    <a:lnTo>
                      <a:pt x="226" y="1"/>
                    </a:lnTo>
                    <a:lnTo>
                      <a:pt x="226" y="0"/>
                    </a:lnTo>
                    <a:lnTo>
                      <a:pt x="226" y="8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6" name="Freeform 261"/>
              <p:cNvSpPr>
                <a:spLocks/>
              </p:cNvSpPr>
              <p:nvPr/>
            </p:nvSpPr>
            <p:spPr bwMode="auto">
              <a:xfrm>
                <a:off x="974" y="2758"/>
                <a:ext cx="48" cy="15"/>
              </a:xfrm>
              <a:custGeom>
                <a:avLst/>
                <a:gdLst>
                  <a:gd name="T0" fmla="*/ 25 w 48"/>
                  <a:gd name="T1" fmla="*/ 0 h 15"/>
                  <a:gd name="T2" fmla="*/ 48 w 48"/>
                  <a:gd name="T3" fmla="*/ 11 h 15"/>
                  <a:gd name="T4" fmla="*/ 12 w 48"/>
                  <a:gd name="T5" fmla="*/ 15 h 15"/>
                  <a:gd name="T6" fmla="*/ 0 w 48"/>
                  <a:gd name="T7" fmla="*/ 1 h 15"/>
                  <a:gd name="T8" fmla="*/ 25 w 4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25" y="0"/>
                    </a:moveTo>
                    <a:lnTo>
                      <a:pt x="48" y="11"/>
                    </a:lnTo>
                    <a:lnTo>
                      <a:pt x="12" y="15"/>
                    </a:lnTo>
                    <a:lnTo>
                      <a:pt x="0" y="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7" name="Freeform 262"/>
              <p:cNvSpPr>
                <a:spLocks/>
              </p:cNvSpPr>
              <p:nvPr/>
            </p:nvSpPr>
            <p:spPr bwMode="auto">
              <a:xfrm>
                <a:off x="978" y="2759"/>
                <a:ext cx="38" cy="12"/>
              </a:xfrm>
              <a:custGeom>
                <a:avLst/>
                <a:gdLst>
                  <a:gd name="T0" fmla="*/ 21 w 38"/>
                  <a:gd name="T1" fmla="*/ 0 h 12"/>
                  <a:gd name="T2" fmla="*/ 38 w 38"/>
                  <a:gd name="T3" fmla="*/ 9 h 12"/>
                  <a:gd name="T4" fmla="*/ 10 w 38"/>
                  <a:gd name="T5" fmla="*/ 12 h 12"/>
                  <a:gd name="T6" fmla="*/ 0 w 38"/>
                  <a:gd name="T7" fmla="*/ 2 h 12"/>
                  <a:gd name="T8" fmla="*/ 21 w 38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2">
                    <a:moveTo>
                      <a:pt x="21" y="0"/>
                    </a:moveTo>
                    <a:lnTo>
                      <a:pt x="38" y="9"/>
                    </a:lnTo>
                    <a:lnTo>
                      <a:pt x="10" y="12"/>
                    </a:lnTo>
                    <a:lnTo>
                      <a:pt x="0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8" name="Freeform 263"/>
              <p:cNvSpPr>
                <a:spLocks/>
              </p:cNvSpPr>
              <p:nvPr/>
            </p:nvSpPr>
            <p:spPr bwMode="auto">
              <a:xfrm>
                <a:off x="957" y="2673"/>
                <a:ext cx="8" cy="14"/>
              </a:xfrm>
              <a:custGeom>
                <a:avLst/>
                <a:gdLst>
                  <a:gd name="T0" fmla="*/ 1 w 8"/>
                  <a:gd name="T1" fmla="*/ 14 h 14"/>
                  <a:gd name="T2" fmla="*/ 0 w 8"/>
                  <a:gd name="T3" fmla="*/ 13 h 14"/>
                  <a:gd name="T4" fmla="*/ 0 w 8"/>
                  <a:gd name="T5" fmla="*/ 11 h 14"/>
                  <a:gd name="T6" fmla="*/ 0 w 8"/>
                  <a:gd name="T7" fmla="*/ 8 h 14"/>
                  <a:gd name="T8" fmla="*/ 1 w 8"/>
                  <a:gd name="T9" fmla="*/ 6 h 14"/>
                  <a:gd name="T10" fmla="*/ 1 w 8"/>
                  <a:gd name="T11" fmla="*/ 4 h 14"/>
                  <a:gd name="T12" fmla="*/ 2 w 8"/>
                  <a:gd name="T13" fmla="*/ 3 h 14"/>
                  <a:gd name="T14" fmla="*/ 3 w 8"/>
                  <a:gd name="T15" fmla="*/ 2 h 14"/>
                  <a:gd name="T16" fmla="*/ 4 w 8"/>
                  <a:gd name="T17" fmla="*/ 1 h 14"/>
                  <a:gd name="T18" fmla="*/ 4 w 8"/>
                  <a:gd name="T19" fmla="*/ 1 h 14"/>
                  <a:gd name="T20" fmla="*/ 5 w 8"/>
                  <a:gd name="T21" fmla="*/ 0 h 14"/>
                  <a:gd name="T22" fmla="*/ 6 w 8"/>
                  <a:gd name="T23" fmla="*/ 0 h 14"/>
                  <a:gd name="T24" fmla="*/ 7 w 8"/>
                  <a:gd name="T25" fmla="*/ 0 h 14"/>
                  <a:gd name="T26" fmla="*/ 8 w 8"/>
                  <a:gd name="T27" fmla="*/ 1 h 14"/>
                  <a:gd name="T28" fmla="*/ 8 w 8"/>
                  <a:gd name="T29" fmla="*/ 3 h 14"/>
                  <a:gd name="T30" fmla="*/ 8 w 8"/>
                  <a:gd name="T31" fmla="*/ 6 h 14"/>
                  <a:gd name="T32" fmla="*/ 7 w 8"/>
                  <a:gd name="T33" fmla="*/ 8 h 14"/>
                  <a:gd name="T34" fmla="*/ 7 w 8"/>
                  <a:gd name="T35" fmla="*/ 10 h 14"/>
                  <a:gd name="T36" fmla="*/ 6 w 8"/>
                  <a:gd name="T37" fmla="*/ 11 h 14"/>
                  <a:gd name="T38" fmla="*/ 5 w 8"/>
                  <a:gd name="T39" fmla="*/ 12 h 14"/>
                  <a:gd name="T40" fmla="*/ 4 w 8"/>
                  <a:gd name="T41" fmla="*/ 13 h 14"/>
                  <a:gd name="T42" fmla="*/ 4 w 8"/>
                  <a:gd name="T43" fmla="*/ 13 h 14"/>
                  <a:gd name="T44" fmla="*/ 3 w 8"/>
                  <a:gd name="T45" fmla="*/ 14 h 14"/>
                  <a:gd name="T46" fmla="*/ 2 w 8"/>
                  <a:gd name="T47" fmla="*/ 14 h 14"/>
                  <a:gd name="T48" fmla="*/ 1 w 8"/>
                  <a:gd name="T4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4">
                    <a:moveTo>
                      <a:pt x="1" y="14"/>
                    </a:moveTo>
                    <a:lnTo>
                      <a:pt x="0" y="13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7" y="10"/>
                    </a:lnTo>
                    <a:lnTo>
                      <a:pt x="6" y="11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9" name="Freeform 264"/>
              <p:cNvSpPr>
                <a:spLocks/>
              </p:cNvSpPr>
              <p:nvPr/>
            </p:nvSpPr>
            <p:spPr bwMode="auto">
              <a:xfrm>
                <a:off x="963" y="2703"/>
                <a:ext cx="24" cy="22"/>
              </a:xfrm>
              <a:custGeom>
                <a:avLst/>
                <a:gdLst>
                  <a:gd name="T0" fmla="*/ 0 w 24"/>
                  <a:gd name="T1" fmla="*/ 22 h 22"/>
                  <a:gd name="T2" fmla="*/ 0 w 24"/>
                  <a:gd name="T3" fmla="*/ 0 h 22"/>
                  <a:gd name="T4" fmla="*/ 24 w 24"/>
                  <a:gd name="T5" fmla="*/ 6 h 22"/>
                  <a:gd name="T6" fmla="*/ 24 w 24"/>
                  <a:gd name="T7" fmla="*/ 22 h 22"/>
                  <a:gd name="T8" fmla="*/ 0 w 24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2">
                    <a:moveTo>
                      <a:pt x="0" y="22"/>
                    </a:moveTo>
                    <a:lnTo>
                      <a:pt x="0" y="0"/>
                    </a:lnTo>
                    <a:lnTo>
                      <a:pt x="24" y="6"/>
                    </a:lnTo>
                    <a:lnTo>
                      <a:pt x="24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0" name="Rectangle 265"/>
              <p:cNvSpPr>
                <a:spLocks noChangeArrowheads="1"/>
              </p:cNvSpPr>
              <p:nvPr/>
            </p:nvSpPr>
            <p:spPr bwMode="auto">
              <a:xfrm>
                <a:off x="966" y="2707"/>
                <a:ext cx="19" cy="1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1" name="Freeform 266"/>
              <p:cNvSpPr>
                <a:spLocks/>
              </p:cNvSpPr>
              <p:nvPr/>
            </p:nvSpPr>
            <p:spPr bwMode="auto">
              <a:xfrm>
                <a:off x="953" y="2670"/>
                <a:ext cx="49" cy="45"/>
              </a:xfrm>
              <a:custGeom>
                <a:avLst/>
                <a:gdLst>
                  <a:gd name="T0" fmla="*/ 8 w 49"/>
                  <a:gd name="T1" fmla="*/ 12 h 45"/>
                  <a:gd name="T2" fmla="*/ 8 w 49"/>
                  <a:gd name="T3" fmla="*/ 12 h 45"/>
                  <a:gd name="T4" fmla="*/ 9 w 49"/>
                  <a:gd name="T5" fmla="*/ 11 h 45"/>
                  <a:gd name="T6" fmla="*/ 11 w 49"/>
                  <a:gd name="T7" fmla="*/ 8 h 45"/>
                  <a:gd name="T8" fmla="*/ 13 w 49"/>
                  <a:gd name="T9" fmla="*/ 6 h 45"/>
                  <a:gd name="T10" fmla="*/ 15 w 49"/>
                  <a:gd name="T11" fmla="*/ 4 h 45"/>
                  <a:gd name="T12" fmla="*/ 18 w 49"/>
                  <a:gd name="T13" fmla="*/ 2 h 45"/>
                  <a:gd name="T14" fmla="*/ 21 w 49"/>
                  <a:gd name="T15" fmla="*/ 1 h 45"/>
                  <a:gd name="T16" fmla="*/ 24 w 49"/>
                  <a:gd name="T17" fmla="*/ 0 h 45"/>
                  <a:gd name="T18" fmla="*/ 28 w 49"/>
                  <a:gd name="T19" fmla="*/ 0 h 45"/>
                  <a:gd name="T20" fmla="*/ 31 w 49"/>
                  <a:gd name="T21" fmla="*/ 1 h 45"/>
                  <a:gd name="T22" fmla="*/ 36 w 49"/>
                  <a:gd name="T23" fmla="*/ 2 h 45"/>
                  <a:gd name="T24" fmla="*/ 39 w 49"/>
                  <a:gd name="T25" fmla="*/ 4 h 45"/>
                  <a:gd name="T26" fmla="*/ 43 w 49"/>
                  <a:gd name="T27" fmla="*/ 7 h 45"/>
                  <a:gd name="T28" fmla="*/ 46 w 49"/>
                  <a:gd name="T29" fmla="*/ 10 h 45"/>
                  <a:gd name="T30" fmla="*/ 48 w 49"/>
                  <a:gd name="T31" fmla="*/ 14 h 45"/>
                  <a:gd name="T32" fmla="*/ 49 w 49"/>
                  <a:gd name="T33" fmla="*/ 18 h 45"/>
                  <a:gd name="T34" fmla="*/ 49 w 49"/>
                  <a:gd name="T35" fmla="*/ 22 h 45"/>
                  <a:gd name="T36" fmla="*/ 49 w 49"/>
                  <a:gd name="T37" fmla="*/ 27 h 45"/>
                  <a:gd name="T38" fmla="*/ 48 w 49"/>
                  <a:gd name="T39" fmla="*/ 31 h 45"/>
                  <a:gd name="T40" fmla="*/ 46 w 49"/>
                  <a:gd name="T41" fmla="*/ 35 h 45"/>
                  <a:gd name="T42" fmla="*/ 43 w 49"/>
                  <a:gd name="T43" fmla="*/ 38 h 45"/>
                  <a:gd name="T44" fmla="*/ 40 w 49"/>
                  <a:gd name="T45" fmla="*/ 41 h 45"/>
                  <a:gd name="T46" fmla="*/ 36 w 49"/>
                  <a:gd name="T47" fmla="*/ 43 h 45"/>
                  <a:gd name="T48" fmla="*/ 32 w 49"/>
                  <a:gd name="T49" fmla="*/ 44 h 45"/>
                  <a:gd name="T50" fmla="*/ 28 w 49"/>
                  <a:gd name="T51" fmla="*/ 45 h 45"/>
                  <a:gd name="T52" fmla="*/ 24 w 49"/>
                  <a:gd name="T53" fmla="*/ 44 h 45"/>
                  <a:gd name="T54" fmla="*/ 21 w 49"/>
                  <a:gd name="T55" fmla="*/ 44 h 45"/>
                  <a:gd name="T56" fmla="*/ 18 w 49"/>
                  <a:gd name="T57" fmla="*/ 43 h 45"/>
                  <a:gd name="T58" fmla="*/ 15 w 49"/>
                  <a:gd name="T59" fmla="*/ 41 h 45"/>
                  <a:gd name="T60" fmla="*/ 13 w 49"/>
                  <a:gd name="T61" fmla="*/ 39 h 45"/>
                  <a:gd name="T62" fmla="*/ 11 w 49"/>
                  <a:gd name="T63" fmla="*/ 37 h 45"/>
                  <a:gd name="T64" fmla="*/ 9 w 49"/>
                  <a:gd name="T65" fmla="*/ 35 h 45"/>
                  <a:gd name="T66" fmla="*/ 7 w 49"/>
                  <a:gd name="T67" fmla="*/ 32 h 45"/>
                  <a:gd name="T68" fmla="*/ 7 w 49"/>
                  <a:gd name="T69" fmla="*/ 31 h 45"/>
                  <a:gd name="T70" fmla="*/ 6 w 49"/>
                  <a:gd name="T71" fmla="*/ 31 h 45"/>
                  <a:gd name="T72" fmla="*/ 5 w 49"/>
                  <a:gd name="T73" fmla="*/ 30 h 45"/>
                  <a:gd name="T74" fmla="*/ 2 w 49"/>
                  <a:gd name="T75" fmla="*/ 29 h 45"/>
                  <a:gd name="T76" fmla="*/ 1 w 49"/>
                  <a:gd name="T77" fmla="*/ 26 h 45"/>
                  <a:gd name="T78" fmla="*/ 0 w 49"/>
                  <a:gd name="T79" fmla="*/ 23 h 45"/>
                  <a:gd name="T80" fmla="*/ 0 w 49"/>
                  <a:gd name="T81" fmla="*/ 19 h 45"/>
                  <a:gd name="T82" fmla="*/ 1 w 49"/>
                  <a:gd name="T83" fmla="*/ 16 h 45"/>
                  <a:gd name="T84" fmla="*/ 4 w 49"/>
                  <a:gd name="T85" fmla="*/ 13 h 45"/>
                  <a:gd name="T86" fmla="*/ 6 w 49"/>
                  <a:gd name="T87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5">
                    <a:moveTo>
                      <a:pt x="8" y="12"/>
                    </a:move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5" y="4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31" y="1"/>
                    </a:lnTo>
                    <a:lnTo>
                      <a:pt x="34" y="1"/>
                    </a:lnTo>
                    <a:lnTo>
                      <a:pt x="36" y="2"/>
                    </a:lnTo>
                    <a:lnTo>
                      <a:pt x="38" y="3"/>
                    </a:lnTo>
                    <a:lnTo>
                      <a:pt x="39" y="4"/>
                    </a:lnTo>
                    <a:lnTo>
                      <a:pt x="41" y="5"/>
                    </a:lnTo>
                    <a:lnTo>
                      <a:pt x="43" y="7"/>
                    </a:lnTo>
                    <a:lnTo>
                      <a:pt x="44" y="8"/>
                    </a:lnTo>
                    <a:lnTo>
                      <a:pt x="46" y="10"/>
                    </a:lnTo>
                    <a:lnTo>
                      <a:pt x="47" y="12"/>
                    </a:lnTo>
                    <a:lnTo>
                      <a:pt x="48" y="14"/>
                    </a:lnTo>
                    <a:lnTo>
                      <a:pt x="48" y="16"/>
                    </a:lnTo>
                    <a:lnTo>
                      <a:pt x="49" y="18"/>
                    </a:lnTo>
                    <a:lnTo>
                      <a:pt x="49" y="20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7"/>
                    </a:lnTo>
                    <a:lnTo>
                      <a:pt x="49" y="29"/>
                    </a:lnTo>
                    <a:lnTo>
                      <a:pt x="48" y="31"/>
                    </a:lnTo>
                    <a:lnTo>
                      <a:pt x="47" y="33"/>
                    </a:lnTo>
                    <a:lnTo>
                      <a:pt x="46" y="35"/>
                    </a:lnTo>
                    <a:lnTo>
                      <a:pt x="45" y="36"/>
                    </a:lnTo>
                    <a:lnTo>
                      <a:pt x="43" y="38"/>
                    </a:lnTo>
                    <a:lnTo>
                      <a:pt x="42" y="39"/>
                    </a:lnTo>
                    <a:lnTo>
                      <a:pt x="40" y="41"/>
                    </a:lnTo>
                    <a:lnTo>
                      <a:pt x="38" y="42"/>
                    </a:lnTo>
                    <a:lnTo>
                      <a:pt x="36" y="43"/>
                    </a:lnTo>
                    <a:lnTo>
                      <a:pt x="34" y="43"/>
                    </a:lnTo>
                    <a:lnTo>
                      <a:pt x="32" y="44"/>
                    </a:lnTo>
                    <a:lnTo>
                      <a:pt x="30" y="44"/>
                    </a:lnTo>
                    <a:lnTo>
                      <a:pt x="28" y="45"/>
                    </a:lnTo>
                    <a:lnTo>
                      <a:pt x="26" y="44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1" y="44"/>
                    </a:lnTo>
                    <a:lnTo>
                      <a:pt x="19" y="43"/>
                    </a:lnTo>
                    <a:lnTo>
                      <a:pt x="18" y="43"/>
                    </a:lnTo>
                    <a:lnTo>
                      <a:pt x="17" y="42"/>
                    </a:lnTo>
                    <a:lnTo>
                      <a:pt x="15" y="41"/>
                    </a:lnTo>
                    <a:lnTo>
                      <a:pt x="14" y="40"/>
                    </a:lnTo>
                    <a:lnTo>
                      <a:pt x="13" y="39"/>
                    </a:lnTo>
                    <a:lnTo>
                      <a:pt x="12" y="38"/>
                    </a:lnTo>
                    <a:lnTo>
                      <a:pt x="11" y="37"/>
                    </a:lnTo>
                    <a:lnTo>
                      <a:pt x="10" y="36"/>
                    </a:lnTo>
                    <a:lnTo>
                      <a:pt x="9" y="35"/>
                    </a:lnTo>
                    <a:lnTo>
                      <a:pt x="8" y="33"/>
                    </a:lnTo>
                    <a:lnTo>
                      <a:pt x="7" y="32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5" y="30"/>
                    </a:lnTo>
                    <a:lnTo>
                      <a:pt x="4" y="30"/>
                    </a:lnTo>
                    <a:lnTo>
                      <a:pt x="2" y="29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2" y="14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2" name="Freeform 267"/>
              <p:cNvSpPr>
                <a:spLocks/>
              </p:cNvSpPr>
              <p:nvPr/>
            </p:nvSpPr>
            <p:spPr bwMode="auto">
              <a:xfrm>
                <a:off x="955" y="2674"/>
                <a:ext cx="44" cy="37"/>
              </a:xfrm>
              <a:custGeom>
                <a:avLst/>
                <a:gdLst>
                  <a:gd name="T0" fmla="*/ 6 w 44"/>
                  <a:gd name="T1" fmla="*/ 12 h 37"/>
                  <a:gd name="T2" fmla="*/ 7 w 44"/>
                  <a:gd name="T3" fmla="*/ 13 h 37"/>
                  <a:gd name="T4" fmla="*/ 8 w 44"/>
                  <a:gd name="T5" fmla="*/ 12 h 37"/>
                  <a:gd name="T6" fmla="*/ 9 w 44"/>
                  <a:gd name="T7" fmla="*/ 9 h 37"/>
                  <a:gd name="T8" fmla="*/ 11 w 44"/>
                  <a:gd name="T9" fmla="*/ 7 h 37"/>
                  <a:gd name="T10" fmla="*/ 13 w 44"/>
                  <a:gd name="T11" fmla="*/ 4 h 37"/>
                  <a:gd name="T12" fmla="*/ 16 w 44"/>
                  <a:gd name="T13" fmla="*/ 2 h 37"/>
                  <a:gd name="T14" fmla="*/ 19 w 44"/>
                  <a:gd name="T15" fmla="*/ 1 h 37"/>
                  <a:gd name="T16" fmla="*/ 22 w 44"/>
                  <a:gd name="T17" fmla="*/ 0 h 37"/>
                  <a:gd name="T18" fmla="*/ 25 w 44"/>
                  <a:gd name="T19" fmla="*/ 0 h 37"/>
                  <a:gd name="T20" fmla="*/ 31 w 44"/>
                  <a:gd name="T21" fmla="*/ 1 h 37"/>
                  <a:gd name="T22" fmla="*/ 37 w 44"/>
                  <a:gd name="T23" fmla="*/ 4 h 37"/>
                  <a:gd name="T24" fmla="*/ 42 w 44"/>
                  <a:gd name="T25" fmla="*/ 9 h 37"/>
                  <a:gd name="T26" fmla="*/ 44 w 44"/>
                  <a:gd name="T27" fmla="*/ 16 h 37"/>
                  <a:gd name="T28" fmla="*/ 44 w 44"/>
                  <a:gd name="T29" fmla="*/ 22 h 37"/>
                  <a:gd name="T30" fmla="*/ 43 w 44"/>
                  <a:gd name="T31" fmla="*/ 26 h 37"/>
                  <a:gd name="T32" fmla="*/ 41 w 44"/>
                  <a:gd name="T33" fmla="*/ 29 h 37"/>
                  <a:gd name="T34" fmla="*/ 39 w 44"/>
                  <a:gd name="T35" fmla="*/ 32 h 37"/>
                  <a:gd name="T36" fmla="*/ 36 w 44"/>
                  <a:gd name="T37" fmla="*/ 34 h 37"/>
                  <a:gd name="T38" fmla="*/ 33 w 44"/>
                  <a:gd name="T39" fmla="*/ 36 h 37"/>
                  <a:gd name="T40" fmla="*/ 30 w 44"/>
                  <a:gd name="T41" fmla="*/ 37 h 37"/>
                  <a:gd name="T42" fmla="*/ 26 w 44"/>
                  <a:gd name="T43" fmla="*/ 37 h 37"/>
                  <a:gd name="T44" fmla="*/ 21 w 44"/>
                  <a:gd name="T45" fmla="*/ 37 h 37"/>
                  <a:gd name="T46" fmla="*/ 15 w 44"/>
                  <a:gd name="T47" fmla="*/ 34 h 37"/>
                  <a:gd name="T48" fmla="*/ 11 w 44"/>
                  <a:gd name="T49" fmla="*/ 30 h 37"/>
                  <a:gd name="T50" fmla="*/ 8 w 44"/>
                  <a:gd name="T51" fmla="*/ 25 h 37"/>
                  <a:gd name="T52" fmla="*/ 6 w 44"/>
                  <a:gd name="T53" fmla="*/ 22 h 37"/>
                  <a:gd name="T54" fmla="*/ 5 w 44"/>
                  <a:gd name="T55" fmla="*/ 23 h 37"/>
                  <a:gd name="T56" fmla="*/ 3 w 44"/>
                  <a:gd name="T57" fmla="*/ 23 h 37"/>
                  <a:gd name="T58" fmla="*/ 2 w 44"/>
                  <a:gd name="T59" fmla="*/ 22 h 37"/>
                  <a:gd name="T60" fmla="*/ 1 w 44"/>
                  <a:gd name="T61" fmla="*/ 20 h 37"/>
                  <a:gd name="T62" fmla="*/ 0 w 44"/>
                  <a:gd name="T63" fmla="*/ 18 h 37"/>
                  <a:gd name="T64" fmla="*/ 1 w 44"/>
                  <a:gd name="T65" fmla="*/ 16 h 37"/>
                  <a:gd name="T66" fmla="*/ 1 w 44"/>
                  <a:gd name="T67" fmla="*/ 14 h 37"/>
                  <a:gd name="T68" fmla="*/ 3 w 44"/>
                  <a:gd name="T69" fmla="*/ 13 h 37"/>
                  <a:gd name="T70" fmla="*/ 4 w 44"/>
                  <a:gd name="T71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4" h="37">
                    <a:moveTo>
                      <a:pt x="5" y="12"/>
                    </a:moveTo>
                    <a:lnTo>
                      <a:pt x="6" y="12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5" y="3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31" y="1"/>
                    </a:lnTo>
                    <a:lnTo>
                      <a:pt x="34" y="2"/>
                    </a:lnTo>
                    <a:lnTo>
                      <a:pt x="37" y="4"/>
                    </a:lnTo>
                    <a:lnTo>
                      <a:pt x="40" y="6"/>
                    </a:lnTo>
                    <a:lnTo>
                      <a:pt x="42" y="9"/>
                    </a:lnTo>
                    <a:lnTo>
                      <a:pt x="43" y="13"/>
                    </a:lnTo>
                    <a:lnTo>
                      <a:pt x="44" y="16"/>
                    </a:lnTo>
                    <a:lnTo>
                      <a:pt x="44" y="20"/>
                    </a:lnTo>
                    <a:lnTo>
                      <a:pt x="44" y="22"/>
                    </a:lnTo>
                    <a:lnTo>
                      <a:pt x="43" y="24"/>
                    </a:lnTo>
                    <a:lnTo>
                      <a:pt x="43" y="26"/>
                    </a:lnTo>
                    <a:lnTo>
                      <a:pt x="42" y="27"/>
                    </a:lnTo>
                    <a:lnTo>
                      <a:pt x="41" y="29"/>
                    </a:lnTo>
                    <a:lnTo>
                      <a:pt x="40" y="30"/>
                    </a:lnTo>
                    <a:lnTo>
                      <a:pt x="39" y="32"/>
                    </a:lnTo>
                    <a:lnTo>
                      <a:pt x="37" y="33"/>
                    </a:lnTo>
                    <a:lnTo>
                      <a:pt x="36" y="34"/>
                    </a:lnTo>
                    <a:lnTo>
                      <a:pt x="35" y="35"/>
                    </a:lnTo>
                    <a:lnTo>
                      <a:pt x="33" y="36"/>
                    </a:lnTo>
                    <a:lnTo>
                      <a:pt x="31" y="36"/>
                    </a:lnTo>
                    <a:lnTo>
                      <a:pt x="30" y="37"/>
                    </a:lnTo>
                    <a:lnTo>
                      <a:pt x="28" y="37"/>
                    </a:lnTo>
                    <a:lnTo>
                      <a:pt x="26" y="37"/>
                    </a:lnTo>
                    <a:lnTo>
                      <a:pt x="24" y="37"/>
                    </a:lnTo>
                    <a:lnTo>
                      <a:pt x="21" y="37"/>
                    </a:lnTo>
                    <a:lnTo>
                      <a:pt x="18" y="35"/>
                    </a:lnTo>
                    <a:lnTo>
                      <a:pt x="15" y="34"/>
                    </a:lnTo>
                    <a:lnTo>
                      <a:pt x="13" y="32"/>
                    </a:lnTo>
                    <a:lnTo>
                      <a:pt x="11" y="30"/>
                    </a:lnTo>
                    <a:lnTo>
                      <a:pt x="9" y="28"/>
                    </a:lnTo>
                    <a:lnTo>
                      <a:pt x="8" y="25"/>
                    </a:lnTo>
                    <a:lnTo>
                      <a:pt x="7" y="22"/>
                    </a:lnTo>
                    <a:lnTo>
                      <a:pt x="6" y="22"/>
                    </a:lnTo>
                    <a:lnTo>
                      <a:pt x="6" y="23"/>
                    </a:lnTo>
                    <a:lnTo>
                      <a:pt x="5" y="23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2" y="22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268"/>
              <p:cNvSpPr>
                <a:spLocks/>
              </p:cNvSpPr>
              <p:nvPr/>
            </p:nvSpPr>
            <p:spPr bwMode="auto">
              <a:xfrm>
                <a:off x="971" y="2699"/>
                <a:ext cx="17" cy="7"/>
              </a:xfrm>
              <a:custGeom>
                <a:avLst/>
                <a:gdLst>
                  <a:gd name="T0" fmla="*/ 17 w 17"/>
                  <a:gd name="T1" fmla="*/ 2 h 7"/>
                  <a:gd name="T2" fmla="*/ 17 w 17"/>
                  <a:gd name="T3" fmla="*/ 2 h 7"/>
                  <a:gd name="T4" fmla="*/ 17 w 17"/>
                  <a:gd name="T5" fmla="*/ 3 h 7"/>
                  <a:gd name="T6" fmla="*/ 17 w 17"/>
                  <a:gd name="T7" fmla="*/ 3 h 7"/>
                  <a:gd name="T8" fmla="*/ 16 w 17"/>
                  <a:gd name="T9" fmla="*/ 4 h 7"/>
                  <a:gd name="T10" fmla="*/ 16 w 17"/>
                  <a:gd name="T11" fmla="*/ 5 h 7"/>
                  <a:gd name="T12" fmla="*/ 15 w 17"/>
                  <a:gd name="T13" fmla="*/ 5 h 7"/>
                  <a:gd name="T14" fmla="*/ 15 w 17"/>
                  <a:gd name="T15" fmla="*/ 6 h 7"/>
                  <a:gd name="T16" fmla="*/ 14 w 17"/>
                  <a:gd name="T17" fmla="*/ 6 h 7"/>
                  <a:gd name="T18" fmla="*/ 13 w 17"/>
                  <a:gd name="T19" fmla="*/ 7 h 7"/>
                  <a:gd name="T20" fmla="*/ 11 w 17"/>
                  <a:gd name="T21" fmla="*/ 7 h 7"/>
                  <a:gd name="T22" fmla="*/ 10 w 17"/>
                  <a:gd name="T23" fmla="*/ 7 h 7"/>
                  <a:gd name="T24" fmla="*/ 9 w 17"/>
                  <a:gd name="T25" fmla="*/ 7 h 7"/>
                  <a:gd name="T26" fmla="*/ 8 w 17"/>
                  <a:gd name="T27" fmla="*/ 7 h 7"/>
                  <a:gd name="T28" fmla="*/ 7 w 17"/>
                  <a:gd name="T29" fmla="*/ 7 h 7"/>
                  <a:gd name="T30" fmla="*/ 7 w 17"/>
                  <a:gd name="T31" fmla="*/ 7 h 7"/>
                  <a:gd name="T32" fmla="*/ 7 w 17"/>
                  <a:gd name="T33" fmla="*/ 7 h 7"/>
                  <a:gd name="T34" fmla="*/ 0 w 17"/>
                  <a:gd name="T35" fmla="*/ 0 h 7"/>
                  <a:gd name="T36" fmla="*/ 17 w 17"/>
                  <a:gd name="T3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lnTo>
                      <a:pt x="17" y="2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6" y="4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0" y="0"/>
                    </a:ln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269"/>
              <p:cNvSpPr>
                <a:spLocks/>
              </p:cNvSpPr>
              <p:nvPr/>
            </p:nvSpPr>
            <p:spPr bwMode="auto">
              <a:xfrm>
                <a:off x="975" y="2701"/>
                <a:ext cx="11" cy="3"/>
              </a:xfrm>
              <a:custGeom>
                <a:avLst/>
                <a:gdLst>
                  <a:gd name="T0" fmla="*/ 11 w 11"/>
                  <a:gd name="T1" fmla="*/ 1 h 3"/>
                  <a:gd name="T2" fmla="*/ 10 w 11"/>
                  <a:gd name="T3" fmla="*/ 3 h 3"/>
                  <a:gd name="T4" fmla="*/ 3 w 11"/>
                  <a:gd name="T5" fmla="*/ 2 h 3"/>
                  <a:gd name="T6" fmla="*/ 0 w 11"/>
                  <a:gd name="T7" fmla="*/ 0 h 3"/>
                  <a:gd name="T8" fmla="*/ 11 w 1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">
                    <a:moveTo>
                      <a:pt x="11" y="1"/>
                    </a:moveTo>
                    <a:lnTo>
                      <a:pt x="10" y="3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5" name="Freeform 270"/>
              <p:cNvSpPr>
                <a:spLocks/>
              </p:cNvSpPr>
              <p:nvPr/>
            </p:nvSpPr>
            <p:spPr bwMode="auto">
              <a:xfrm>
                <a:off x="961" y="2665"/>
                <a:ext cx="40" cy="12"/>
              </a:xfrm>
              <a:custGeom>
                <a:avLst/>
                <a:gdLst>
                  <a:gd name="T0" fmla="*/ 4 w 40"/>
                  <a:gd name="T1" fmla="*/ 3 h 12"/>
                  <a:gd name="T2" fmla="*/ 6 w 40"/>
                  <a:gd name="T3" fmla="*/ 2 h 12"/>
                  <a:gd name="T4" fmla="*/ 7 w 40"/>
                  <a:gd name="T5" fmla="*/ 2 h 12"/>
                  <a:gd name="T6" fmla="*/ 8 w 40"/>
                  <a:gd name="T7" fmla="*/ 2 h 12"/>
                  <a:gd name="T8" fmla="*/ 9 w 40"/>
                  <a:gd name="T9" fmla="*/ 2 h 12"/>
                  <a:gd name="T10" fmla="*/ 10 w 40"/>
                  <a:gd name="T11" fmla="*/ 1 h 12"/>
                  <a:gd name="T12" fmla="*/ 11 w 40"/>
                  <a:gd name="T13" fmla="*/ 0 h 12"/>
                  <a:gd name="T14" fmla="*/ 13 w 40"/>
                  <a:gd name="T15" fmla="*/ 0 h 12"/>
                  <a:gd name="T16" fmla="*/ 15 w 40"/>
                  <a:gd name="T17" fmla="*/ 0 h 12"/>
                  <a:gd name="T18" fmla="*/ 16 w 40"/>
                  <a:gd name="T19" fmla="*/ 0 h 12"/>
                  <a:gd name="T20" fmla="*/ 17 w 40"/>
                  <a:gd name="T21" fmla="*/ 0 h 12"/>
                  <a:gd name="T22" fmla="*/ 18 w 40"/>
                  <a:gd name="T23" fmla="*/ 0 h 12"/>
                  <a:gd name="T24" fmla="*/ 19 w 40"/>
                  <a:gd name="T25" fmla="*/ 0 h 12"/>
                  <a:gd name="T26" fmla="*/ 21 w 40"/>
                  <a:gd name="T27" fmla="*/ 0 h 12"/>
                  <a:gd name="T28" fmla="*/ 23 w 40"/>
                  <a:gd name="T29" fmla="*/ 0 h 12"/>
                  <a:gd name="T30" fmla="*/ 25 w 40"/>
                  <a:gd name="T31" fmla="*/ 0 h 12"/>
                  <a:gd name="T32" fmla="*/ 27 w 40"/>
                  <a:gd name="T33" fmla="*/ 1 h 12"/>
                  <a:gd name="T34" fmla="*/ 28 w 40"/>
                  <a:gd name="T35" fmla="*/ 2 h 12"/>
                  <a:gd name="T36" fmla="*/ 29 w 40"/>
                  <a:gd name="T37" fmla="*/ 3 h 12"/>
                  <a:gd name="T38" fmla="*/ 31 w 40"/>
                  <a:gd name="T39" fmla="*/ 3 h 12"/>
                  <a:gd name="T40" fmla="*/ 33 w 40"/>
                  <a:gd name="T41" fmla="*/ 3 h 12"/>
                  <a:gd name="T42" fmla="*/ 36 w 40"/>
                  <a:gd name="T43" fmla="*/ 4 h 12"/>
                  <a:gd name="T44" fmla="*/ 39 w 40"/>
                  <a:gd name="T45" fmla="*/ 6 h 12"/>
                  <a:gd name="T46" fmla="*/ 40 w 40"/>
                  <a:gd name="T47" fmla="*/ 7 h 12"/>
                  <a:gd name="T48" fmla="*/ 39 w 40"/>
                  <a:gd name="T49" fmla="*/ 9 h 12"/>
                  <a:gd name="T50" fmla="*/ 38 w 40"/>
                  <a:gd name="T51" fmla="*/ 11 h 12"/>
                  <a:gd name="T52" fmla="*/ 36 w 40"/>
                  <a:gd name="T53" fmla="*/ 12 h 12"/>
                  <a:gd name="T54" fmla="*/ 33 w 40"/>
                  <a:gd name="T55" fmla="*/ 12 h 12"/>
                  <a:gd name="T56" fmla="*/ 30 w 40"/>
                  <a:gd name="T57" fmla="*/ 12 h 12"/>
                  <a:gd name="T58" fmla="*/ 29 w 40"/>
                  <a:gd name="T59" fmla="*/ 12 h 12"/>
                  <a:gd name="T60" fmla="*/ 27 w 40"/>
                  <a:gd name="T61" fmla="*/ 12 h 12"/>
                  <a:gd name="T62" fmla="*/ 26 w 40"/>
                  <a:gd name="T63" fmla="*/ 11 h 12"/>
                  <a:gd name="T64" fmla="*/ 25 w 40"/>
                  <a:gd name="T65" fmla="*/ 11 h 12"/>
                  <a:gd name="T66" fmla="*/ 24 w 40"/>
                  <a:gd name="T67" fmla="*/ 11 h 12"/>
                  <a:gd name="T68" fmla="*/ 23 w 40"/>
                  <a:gd name="T69" fmla="*/ 11 h 12"/>
                  <a:gd name="T70" fmla="*/ 21 w 40"/>
                  <a:gd name="T71" fmla="*/ 11 h 12"/>
                  <a:gd name="T72" fmla="*/ 20 w 40"/>
                  <a:gd name="T73" fmla="*/ 11 h 12"/>
                  <a:gd name="T74" fmla="*/ 18 w 40"/>
                  <a:gd name="T75" fmla="*/ 11 h 12"/>
                  <a:gd name="T76" fmla="*/ 17 w 40"/>
                  <a:gd name="T77" fmla="*/ 10 h 12"/>
                  <a:gd name="T78" fmla="*/ 15 w 40"/>
                  <a:gd name="T79" fmla="*/ 10 h 12"/>
                  <a:gd name="T80" fmla="*/ 15 w 40"/>
                  <a:gd name="T81" fmla="*/ 9 h 12"/>
                  <a:gd name="T82" fmla="*/ 14 w 40"/>
                  <a:gd name="T83" fmla="*/ 9 h 12"/>
                  <a:gd name="T84" fmla="*/ 13 w 40"/>
                  <a:gd name="T85" fmla="*/ 9 h 12"/>
                  <a:gd name="T86" fmla="*/ 11 w 40"/>
                  <a:gd name="T87" fmla="*/ 9 h 12"/>
                  <a:gd name="T88" fmla="*/ 10 w 40"/>
                  <a:gd name="T89" fmla="*/ 9 h 12"/>
                  <a:gd name="T90" fmla="*/ 8 w 40"/>
                  <a:gd name="T91" fmla="*/ 10 h 12"/>
                  <a:gd name="T92" fmla="*/ 6 w 40"/>
                  <a:gd name="T93" fmla="*/ 11 h 12"/>
                  <a:gd name="T94" fmla="*/ 4 w 40"/>
                  <a:gd name="T95" fmla="*/ 11 h 12"/>
                  <a:gd name="T96" fmla="*/ 2 w 40"/>
                  <a:gd name="T97" fmla="*/ 11 h 12"/>
                  <a:gd name="T98" fmla="*/ 0 w 40"/>
                  <a:gd name="T99" fmla="*/ 10 h 12"/>
                  <a:gd name="T100" fmla="*/ 0 w 40"/>
                  <a:gd name="T101" fmla="*/ 8 h 12"/>
                  <a:gd name="T102" fmla="*/ 0 w 40"/>
                  <a:gd name="T103" fmla="*/ 7 h 12"/>
                  <a:gd name="T104" fmla="*/ 1 w 40"/>
                  <a:gd name="T105" fmla="*/ 5 h 12"/>
                  <a:gd name="T106" fmla="*/ 3 w 40"/>
                  <a:gd name="T10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0" h="12">
                    <a:moveTo>
                      <a:pt x="4" y="3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3" y="3"/>
                    </a:lnTo>
                    <a:lnTo>
                      <a:pt x="35" y="3"/>
                    </a:lnTo>
                    <a:lnTo>
                      <a:pt x="36" y="4"/>
                    </a:lnTo>
                    <a:lnTo>
                      <a:pt x="38" y="5"/>
                    </a:lnTo>
                    <a:lnTo>
                      <a:pt x="39" y="6"/>
                    </a:lnTo>
                    <a:lnTo>
                      <a:pt x="39" y="6"/>
                    </a:lnTo>
                    <a:lnTo>
                      <a:pt x="40" y="7"/>
                    </a:lnTo>
                    <a:lnTo>
                      <a:pt x="40" y="8"/>
                    </a:lnTo>
                    <a:lnTo>
                      <a:pt x="39" y="9"/>
                    </a:lnTo>
                    <a:lnTo>
                      <a:pt x="39" y="10"/>
                    </a:lnTo>
                    <a:lnTo>
                      <a:pt x="38" y="11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4" y="12"/>
                    </a:lnTo>
                    <a:lnTo>
                      <a:pt x="33" y="12"/>
                    </a:lnTo>
                    <a:lnTo>
                      <a:pt x="31" y="12"/>
                    </a:lnTo>
                    <a:lnTo>
                      <a:pt x="30" y="12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7" y="12"/>
                    </a:lnTo>
                    <a:lnTo>
                      <a:pt x="27" y="11"/>
                    </a:lnTo>
                    <a:lnTo>
                      <a:pt x="26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4" y="11"/>
                    </a:lnTo>
                    <a:lnTo>
                      <a:pt x="24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2" y="11"/>
                    </a:lnTo>
                    <a:lnTo>
                      <a:pt x="21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7" y="11"/>
                    </a:lnTo>
                    <a:lnTo>
                      <a:pt x="17" y="10"/>
                    </a:lnTo>
                    <a:lnTo>
                      <a:pt x="16" y="10"/>
                    </a:lnTo>
                    <a:lnTo>
                      <a:pt x="15" y="10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2" y="9"/>
                    </a:lnTo>
                    <a:lnTo>
                      <a:pt x="11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9" y="10"/>
                    </a:lnTo>
                    <a:lnTo>
                      <a:pt x="8" y="10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6" name="Freeform 271"/>
              <p:cNvSpPr>
                <a:spLocks/>
              </p:cNvSpPr>
              <p:nvPr/>
            </p:nvSpPr>
            <p:spPr bwMode="auto">
              <a:xfrm>
                <a:off x="997" y="2758"/>
                <a:ext cx="53" cy="16"/>
              </a:xfrm>
              <a:custGeom>
                <a:avLst/>
                <a:gdLst>
                  <a:gd name="T0" fmla="*/ 24 w 53"/>
                  <a:gd name="T1" fmla="*/ 0 h 16"/>
                  <a:gd name="T2" fmla="*/ 53 w 53"/>
                  <a:gd name="T3" fmla="*/ 10 h 16"/>
                  <a:gd name="T4" fmla="*/ 17 w 53"/>
                  <a:gd name="T5" fmla="*/ 16 h 16"/>
                  <a:gd name="T6" fmla="*/ 0 w 53"/>
                  <a:gd name="T7" fmla="*/ 3 h 16"/>
                  <a:gd name="T8" fmla="*/ 24 w 53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16">
                    <a:moveTo>
                      <a:pt x="24" y="0"/>
                    </a:moveTo>
                    <a:lnTo>
                      <a:pt x="53" y="10"/>
                    </a:lnTo>
                    <a:lnTo>
                      <a:pt x="17" y="16"/>
                    </a:lnTo>
                    <a:lnTo>
                      <a:pt x="0" y="3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7" name="Freeform 272"/>
              <p:cNvSpPr>
                <a:spLocks/>
              </p:cNvSpPr>
              <p:nvPr/>
            </p:nvSpPr>
            <p:spPr bwMode="auto">
              <a:xfrm>
                <a:off x="1002" y="2760"/>
                <a:ext cx="41" cy="12"/>
              </a:xfrm>
              <a:custGeom>
                <a:avLst/>
                <a:gdLst>
                  <a:gd name="T0" fmla="*/ 19 w 41"/>
                  <a:gd name="T1" fmla="*/ 0 h 12"/>
                  <a:gd name="T2" fmla="*/ 41 w 41"/>
                  <a:gd name="T3" fmla="*/ 8 h 12"/>
                  <a:gd name="T4" fmla="*/ 12 w 41"/>
                  <a:gd name="T5" fmla="*/ 12 h 12"/>
                  <a:gd name="T6" fmla="*/ 0 w 41"/>
                  <a:gd name="T7" fmla="*/ 3 h 12"/>
                  <a:gd name="T8" fmla="*/ 19 w 4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2">
                    <a:moveTo>
                      <a:pt x="19" y="0"/>
                    </a:moveTo>
                    <a:lnTo>
                      <a:pt x="41" y="8"/>
                    </a:lnTo>
                    <a:lnTo>
                      <a:pt x="12" y="12"/>
                    </a:lnTo>
                    <a:lnTo>
                      <a:pt x="0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8" name="Freeform 273"/>
              <p:cNvSpPr>
                <a:spLocks/>
              </p:cNvSpPr>
              <p:nvPr/>
            </p:nvSpPr>
            <p:spPr bwMode="auto">
              <a:xfrm>
                <a:off x="939" y="2715"/>
                <a:ext cx="86" cy="52"/>
              </a:xfrm>
              <a:custGeom>
                <a:avLst/>
                <a:gdLst>
                  <a:gd name="T0" fmla="*/ 7 w 86"/>
                  <a:gd name="T1" fmla="*/ 8 h 52"/>
                  <a:gd name="T2" fmla="*/ 9 w 86"/>
                  <a:gd name="T3" fmla="*/ 6 h 52"/>
                  <a:gd name="T4" fmla="*/ 12 w 86"/>
                  <a:gd name="T5" fmla="*/ 4 h 52"/>
                  <a:gd name="T6" fmla="*/ 15 w 86"/>
                  <a:gd name="T7" fmla="*/ 2 h 52"/>
                  <a:gd name="T8" fmla="*/ 16 w 86"/>
                  <a:gd name="T9" fmla="*/ 2 h 52"/>
                  <a:gd name="T10" fmla="*/ 18 w 86"/>
                  <a:gd name="T11" fmla="*/ 1 h 52"/>
                  <a:gd name="T12" fmla="*/ 21 w 86"/>
                  <a:gd name="T13" fmla="*/ 1 h 52"/>
                  <a:gd name="T14" fmla="*/ 23 w 86"/>
                  <a:gd name="T15" fmla="*/ 0 h 52"/>
                  <a:gd name="T16" fmla="*/ 23 w 86"/>
                  <a:gd name="T17" fmla="*/ 0 h 52"/>
                  <a:gd name="T18" fmla="*/ 25 w 86"/>
                  <a:gd name="T19" fmla="*/ 0 h 52"/>
                  <a:gd name="T20" fmla="*/ 29 w 86"/>
                  <a:gd name="T21" fmla="*/ 0 h 52"/>
                  <a:gd name="T22" fmla="*/ 33 w 86"/>
                  <a:gd name="T23" fmla="*/ 0 h 52"/>
                  <a:gd name="T24" fmla="*/ 37 w 86"/>
                  <a:gd name="T25" fmla="*/ 0 h 52"/>
                  <a:gd name="T26" fmla="*/ 42 w 86"/>
                  <a:gd name="T27" fmla="*/ 0 h 52"/>
                  <a:gd name="T28" fmla="*/ 45 w 86"/>
                  <a:gd name="T29" fmla="*/ 0 h 52"/>
                  <a:gd name="T30" fmla="*/ 47 w 86"/>
                  <a:gd name="T31" fmla="*/ 0 h 52"/>
                  <a:gd name="T32" fmla="*/ 48 w 86"/>
                  <a:gd name="T33" fmla="*/ 0 h 52"/>
                  <a:gd name="T34" fmla="*/ 50 w 86"/>
                  <a:gd name="T35" fmla="*/ 1 h 52"/>
                  <a:gd name="T36" fmla="*/ 53 w 86"/>
                  <a:gd name="T37" fmla="*/ 1 h 52"/>
                  <a:gd name="T38" fmla="*/ 56 w 86"/>
                  <a:gd name="T39" fmla="*/ 2 h 52"/>
                  <a:gd name="T40" fmla="*/ 58 w 86"/>
                  <a:gd name="T41" fmla="*/ 3 h 52"/>
                  <a:gd name="T42" fmla="*/ 60 w 86"/>
                  <a:gd name="T43" fmla="*/ 5 h 52"/>
                  <a:gd name="T44" fmla="*/ 62 w 86"/>
                  <a:gd name="T45" fmla="*/ 6 h 52"/>
                  <a:gd name="T46" fmla="*/ 63 w 86"/>
                  <a:gd name="T47" fmla="*/ 7 h 52"/>
                  <a:gd name="T48" fmla="*/ 64 w 86"/>
                  <a:gd name="T49" fmla="*/ 9 h 52"/>
                  <a:gd name="T50" fmla="*/ 68 w 86"/>
                  <a:gd name="T51" fmla="*/ 16 h 52"/>
                  <a:gd name="T52" fmla="*/ 73 w 86"/>
                  <a:gd name="T53" fmla="*/ 24 h 52"/>
                  <a:gd name="T54" fmla="*/ 76 w 86"/>
                  <a:gd name="T55" fmla="*/ 33 h 52"/>
                  <a:gd name="T56" fmla="*/ 86 w 86"/>
                  <a:gd name="T57" fmla="*/ 46 h 52"/>
                  <a:gd name="T58" fmla="*/ 75 w 86"/>
                  <a:gd name="T59" fmla="*/ 47 h 52"/>
                  <a:gd name="T60" fmla="*/ 75 w 86"/>
                  <a:gd name="T61" fmla="*/ 49 h 52"/>
                  <a:gd name="T62" fmla="*/ 73 w 86"/>
                  <a:gd name="T63" fmla="*/ 52 h 52"/>
                  <a:gd name="T64" fmla="*/ 72 w 86"/>
                  <a:gd name="T65" fmla="*/ 51 h 52"/>
                  <a:gd name="T66" fmla="*/ 71 w 86"/>
                  <a:gd name="T67" fmla="*/ 51 h 52"/>
                  <a:gd name="T68" fmla="*/ 70 w 86"/>
                  <a:gd name="T69" fmla="*/ 47 h 52"/>
                  <a:gd name="T70" fmla="*/ 69 w 86"/>
                  <a:gd name="T71" fmla="*/ 40 h 52"/>
                  <a:gd name="T72" fmla="*/ 67 w 86"/>
                  <a:gd name="T73" fmla="*/ 39 h 52"/>
                  <a:gd name="T74" fmla="*/ 65 w 86"/>
                  <a:gd name="T75" fmla="*/ 36 h 52"/>
                  <a:gd name="T76" fmla="*/ 62 w 86"/>
                  <a:gd name="T77" fmla="*/ 30 h 52"/>
                  <a:gd name="T78" fmla="*/ 57 w 86"/>
                  <a:gd name="T79" fmla="*/ 24 h 52"/>
                  <a:gd name="T80" fmla="*/ 56 w 86"/>
                  <a:gd name="T81" fmla="*/ 39 h 52"/>
                  <a:gd name="T82" fmla="*/ 14 w 86"/>
                  <a:gd name="T83" fmla="*/ 24 h 52"/>
                  <a:gd name="T84" fmla="*/ 13 w 86"/>
                  <a:gd name="T85" fmla="*/ 29 h 52"/>
                  <a:gd name="T86" fmla="*/ 13 w 86"/>
                  <a:gd name="T87" fmla="*/ 43 h 52"/>
                  <a:gd name="T88" fmla="*/ 1 w 86"/>
                  <a:gd name="T89" fmla="*/ 44 h 52"/>
                  <a:gd name="T90" fmla="*/ 0 w 86"/>
                  <a:gd name="T91" fmla="*/ 37 h 52"/>
                  <a:gd name="T92" fmla="*/ 1 w 86"/>
                  <a:gd name="T93" fmla="*/ 27 h 52"/>
                  <a:gd name="T94" fmla="*/ 3 w 86"/>
                  <a:gd name="T95" fmla="*/ 1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6" h="52">
                    <a:moveTo>
                      <a:pt x="6" y="10"/>
                    </a:moveTo>
                    <a:lnTo>
                      <a:pt x="7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12" y="4"/>
                    </a:lnTo>
                    <a:lnTo>
                      <a:pt x="13" y="3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7" y="3"/>
                    </a:lnTo>
                    <a:lnTo>
                      <a:pt x="58" y="3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6"/>
                    </a:lnTo>
                    <a:lnTo>
                      <a:pt x="62" y="7"/>
                    </a:lnTo>
                    <a:lnTo>
                      <a:pt x="63" y="7"/>
                    </a:lnTo>
                    <a:lnTo>
                      <a:pt x="63" y="7"/>
                    </a:lnTo>
                    <a:lnTo>
                      <a:pt x="64" y="9"/>
                    </a:lnTo>
                    <a:lnTo>
                      <a:pt x="66" y="12"/>
                    </a:lnTo>
                    <a:lnTo>
                      <a:pt x="68" y="16"/>
                    </a:lnTo>
                    <a:lnTo>
                      <a:pt x="70" y="20"/>
                    </a:lnTo>
                    <a:lnTo>
                      <a:pt x="73" y="24"/>
                    </a:lnTo>
                    <a:lnTo>
                      <a:pt x="75" y="28"/>
                    </a:lnTo>
                    <a:lnTo>
                      <a:pt x="76" y="33"/>
                    </a:lnTo>
                    <a:lnTo>
                      <a:pt x="78" y="36"/>
                    </a:lnTo>
                    <a:lnTo>
                      <a:pt x="86" y="46"/>
                    </a:lnTo>
                    <a:lnTo>
                      <a:pt x="79" y="51"/>
                    </a:lnTo>
                    <a:lnTo>
                      <a:pt x="75" y="47"/>
                    </a:lnTo>
                    <a:lnTo>
                      <a:pt x="75" y="48"/>
                    </a:lnTo>
                    <a:lnTo>
                      <a:pt x="75" y="49"/>
                    </a:lnTo>
                    <a:lnTo>
                      <a:pt x="74" y="51"/>
                    </a:lnTo>
                    <a:lnTo>
                      <a:pt x="73" y="52"/>
                    </a:lnTo>
                    <a:lnTo>
                      <a:pt x="72" y="52"/>
                    </a:lnTo>
                    <a:lnTo>
                      <a:pt x="72" y="51"/>
                    </a:lnTo>
                    <a:lnTo>
                      <a:pt x="71" y="51"/>
                    </a:lnTo>
                    <a:lnTo>
                      <a:pt x="71" y="51"/>
                    </a:lnTo>
                    <a:lnTo>
                      <a:pt x="71" y="50"/>
                    </a:lnTo>
                    <a:lnTo>
                      <a:pt x="70" y="47"/>
                    </a:lnTo>
                    <a:lnTo>
                      <a:pt x="70" y="44"/>
                    </a:lnTo>
                    <a:lnTo>
                      <a:pt x="69" y="40"/>
                    </a:lnTo>
                    <a:lnTo>
                      <a:pt x="67" y="40"/>
                    </a:lnTo>
                    <a:lnTo>
                      <a:pt x="67" y="39"/>
                    </a:lnTo>
                    <a:lnTo>
                      <a:pt x="67" y="38"/>
                    </a:lnTo>
                    <a:lnTo>
                      <a:pt x="65" y="36"/>
                    </a:lnTo>
                    <a:lnTo>
                      <a:pt x="64" y="33"/>
                    </a:lnTo>
                    <a:lnTo>
                      <a:pt x="62" y="30"/>
                    </a:lnTo>
                    <a:lnTo>
                      <a:pt x="60" y="27"/>
                    </a:lnTo>
                    <a:lnTo>
                      <a:pt x="57" y="24"/>
                    </a:lnTo>
                    <a:lnTo>
                      <a:pt x="54" y="22"/>
                    </a:lnTo>
                    <a:lnTo>
                      <a:pt x="56" y="39"/>
                    </a:lnTo>
                    <a:lnTo>
                      <a:pt x="15" y="43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3" y="29"/>
                    </a:lnTo>
                    <a:lnTo>
                      <a:pt x="12" y="35"/>
                    </a:lnTo>
                    <a:lnTo>
                      <a:pt x="13" y="43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1" y="41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1" y="27"/>
                    </a:lnTo>
                    <a:lnTo>
                      <a:pt x="2" y="21"/>
                    </a:lnTo>
                    <a:lnTo>
                      <a:pt x="3" y="15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9" name="Freeform 274"/>
              <p:cNvSpPr>
                <a:spLocks/>
              </p:cNvSpPr>
              <p:nvPr/>
            </p:nvSpPr>
            <p:spPr bwMode="auto">
              <a:xfrm>
                <a:off x="1009" y="2753"/>
                <a:ext cx="13" cy="11"/>
              </a:xfrm>
              <a:custGeom>
                <a:avLst/>
                <a:gdLst>
                  <a:gd name="T0" fmla="*/ 0 w 13"/>
                  <a:gd name="T1" fmla="*/ 1 h 11"/>
                  <a:gd name="T2" fmla="*/ 1 w 13"/>
                  <a:gd name="T3" fmla="*/ 4 h 11"/>
                  <a:gd name="T4" fmla="*/ 1 w 13"/>
                  <a:gd name="T5" fmla="*/ 7 h 11"/>
                  <a:gd name="T6" fmla="*/ 2 w 13"/>
                  <a:gd name="T7" fmla="*/ 10 h 11"/>
                  <a:gd name="T8" fmla="*/ 3 w 13"/>
                  <a:gd name="T9" fmla="*/ 11 h 11"/>
                  <a:gd name="T10" fmla="*/ 3 w 13"/>
                  <a:gd name="T11" fmla="*/ 10 h 11"/>
                  <a:gd name="T12" fmla="*/ 4 w 13"/>
                  <a:gd name="T13" fmla="*/ 9 h 11"/>
                  <a:gd name="T14" fmla="*/ 4 w 13"/>
                  <a:gd name="T15" fmla="*/ 7 h 11"/>
                  <a:gd name="T16" fmla="*/ 4 w 13"/>
                  <a:gd name="T17" fmla="*/ 6 h 11"/>
                  <a:gd name="T18" fmla="*/ 9 w 13"/>
                  <a:gd name="T19" fmla="*/ 10 h 11"/>
                  <a:gd name="T20" fmla="*/ 13 w 13"/>
                  <a:gd name="T21" fmla="*/ 8 h 11"/>
                  <a:gd name="T22" fmla="*/ 7 w 13"/>
                  <a:gd name="T23" fmla="*/ 0 h 11"/>
                  <a:gd name="T24" fmla="*/ 0 w 13"/>
                  <a:gd name="T2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1">
                    <a:moveTo>
                      <a:pt x="0" y="1"/>
                    </a:moveTo>
                    <a:lnTo>
                      <a:pt x="1" y="4"/>
                    </a:lnTo>
                    <a:lnTo>
                      <a:pt x="1" y="7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9" y="10"/>
                    </a:lnTo>
                    <a:lnTo>
                      <a:pt x="13" y="8"/>
                    </a:lnTo>
                    <a:lnTo>
                      <a:pt x="7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0" name="Freeform 275"/>
              <p:cNvSpPr>
                <a:spLocks/>
              </p:cNvSpPr>
              <p:nvPr/>
            </p:nvSpPr>
            <p:spPr bwMode="auto">
              <a:xfrm>
                <a:off x="942" y="2718"/>
                <a:ext cx="72" cy="40"/>
              </a:xfrm>
              <a:custGeom>
                <a:avLst/>
                <a:gdLst>
                  <a:gd name="T0" fmla="*/ 54 w 72"/>
                  <a:gd name="T1" fmla="*/ 2 h 40"/>
                  <a:gd name="T2" fmla="*/ 52 w 72"/>
                  <a:gd name="T3" fmla="*/ 1 h 40"/>
                  <a:gd name="T4" fmla="*/ 50 w 72"/>
                  <a:gd name="T5" fmla="*/ 1 h 40"/>
                  <a:gd name="T6" fmla="*/ 48 w 72"/>
                  <a:gd name="T7" fmla="*/ 0 h 40"/>
                  <a:gd name="T8" fmla="*/ 41 w 72"/>
                  <a:gd name="T9" fmla="*/ 0 h 40"/>
                  <a:gd name="T10" fmla="*/ 23 w 72"/>
                  <a:gd name="T11" fmla="*/ 0 h 40"/>
                  <a:gd name="T12" fmla="*/ 16 w 72"/>
                  <a:gd name="T13" fmla="*/ 0 h 40"/>
                  <a:gd name="T14" fmla="*/ 13 w 72"/>
                  <a:gd name="T15" fmla="*/ 1 h 40"/>
                  <a:gd name="T16" fmla="*/ 10 w 72"/>
                  <a:gd name="T17" fmla="*/ 3 h 40"/>
                  <a:gd name="T18" fmla="*/ 7 w 72"/>
                  <a:gd name="T19" fmla="*/ 5 h 40"/>
                  <a:gd name="T20" fmla="*/ 3 w 72"/>
                  <a:gd name="T21" fmla="*/ 12 h 40"/>
                  <a:gd name="T22" fmla="*/ 0 w 72"/>
                  <a:gd name="T23" fmla="*/ 23 h 40"/>
                  <a:gd name="T24" fmla="*/ 0 w 72"/>
                  <a:gd name="T25" fmla="*/ 33 h 40"/>
                  <a:gd name="T26" fmla="*/ 1 w 72"/>
                  <a:gd name="T27" fmla="*/ 39 h 40"/>
                  <a:gd name="T28" fmla="*/ 7 w 72"/>
                  <a:gd name="T29" fmla="*/ 39 h 40"/>
                  <a:gd name="T30" fmla="*/ 8 w 72"/>
                  <a:gd name="T31" fmla="*/ 26 h 40"/>
                  <a:gd name="T32" fmla="*/ 10 w 72"/>
                  <a:gd name="T33" fmla="*/ 19 h 40"/>
                  <a:gd name="T34" fmla="*/ 12 w 72"/>
                  <a:gd name="T35" fmla="*/ 17 h 40"/>
                  <a:gd name="T36" fmla="*/ 13 w 72"/>
                  <a:gd name="T37" fmla="*/ 16 h 40"/>
                  <a:gd name="T38" fmla="*/ 15 w 72"/>
                  <a:gd name="T39" fmla="*/ 38 h 40"/>
                  <a:gd name="T40" fmla="*/ 18 w 72"/>
                  <a:gd name="T41" fmla="*/ 38 h 40"/>
                  <a:gd name="T42" fmla="*/ 23 w 72"/>
                  <a:gd name="T43" fmla="*/ 37 h 40"/>
                  <a:gd name="T44" fmla="*/ 30 w 72"/>
                  <a:gd name="T45" fmla="*/ 37 h 40"/>
                  <a:gd name="T46" fmla="*/ 36 w 72"/>
                  <a:gd name="T47" fmla="*/ 36 h 40"/>
                  <a:gd name="T48" fmla="*/ 42 w 72"/>
                  <a:gd name="T49" fmla="*/ 36 h 40"/>
                  <a:gd name="T50" fmla="*/ 47 w 72"/>
                  <a:gd name="T51" fmla="*/ 35 h 40"/>
                  <a:gd name="T52" fmla="*/ 50 w 72"/>
                  <a:gd name="T53" fmla="*/ 35 h 40"/>
                  <a:gd name="T54" fmla="*/ 48 w 72"/>
                  <a:gd name="T55" fmla="*/ 15 h 40"/>
                  <a:gd name="T56" fmla="*/ 50 w 72"/>
                  <a:gd name="T57" fmla="*/ 16 h 40"/>
                  <a:gd name="T58" fmla="*/ 55 w 72"/>
                  <a:gd name="T59" fmla="*/ 19 h 40"/>
                  <a:gd name="T60" fmla="*/ 60 w 72"/>
                  <a:gd name="T61" fmla="*/ 25 h 40"/>
                  <a:gd name="T62" fmla="*/ 65 w 72"/>
                  <a:gd name="T63" fmla="*/ 34 h 40"/>
                  <a:gd name="T64" fmla="*/ 69 w 72"/>
                  <a:gd name="T65" fmla="*/ 25 h 40"/>
                  <a:gd name="T66" fmla="*/ 63 w 72"/>
                  <a:gd name="T67" fmla="*/ 13 h 40"/>
                  <a:gd name="T68" fmla="*/ 58 w 72"/>
                  <a:gd name="T69" fmla="*/ 6 h 40"/>
                  <a:gd name="T70" fmla="*/ 55 w 72"/>
                  <a:gd name="T71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2" h="40">
                    <a:moveTo>
                      <a:pt x="54" y="2"/>
                    </a:moveTo>
                    <a:lnTo>
                      <a:pt x="54" y="2"/>
                    </a:lnTo>
                    <a:lnTo>
                      <a:pt x="53" y="2"/>
                    </a:lnTo>
                    <a:lnTo>
                      <a:pt x="52" y="1"/>
                    </a:lnTo>
                    <a:lnTo>
                      <a:pt x="51" y="1"/>
                    </a:lnTo>
                    <a:lnTo>
                      <a:pt x="50" y="1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1" y="0"/>
                    </a:lnTo>
                    <a:lnTo>
                      <a:pt x="34" y="19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3" y="12"/>
                    </a:lnTo>
                    <a:lnTo>
                      <a:pt x="1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37"/>
                    </a:lnTo>
                    <a:lnTo>
                      <a:pt x="1" y="39"/>
                    </a:lnTo>
                    <a:lnTo>
                      <a:pt x="1" y="40"/>
                    </a:lnTo>
                    <a:lnTo>
                      <a:pt x="7" y="39"/>
                    </a:lnTo>
                    <a:lnTo>
                      <a:pt x="7" y="32"/>
                    </a:lnTo>
                    <a:lnTo>
                      <a:pt x="8" y="26"/>
                    </a:lnTo>
                    <a:lnTo>
                      <a:pt x="9" y="22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2" y="17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4" y="38"/>
                    </a:lnTo>
                    <a:lnTo>
                      <a:pt x="15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3" y="37"/>
                    </a:lnTo>
                    <a:lnTo>
                      <a:pt x="27" y="37"/>
                    </a:lnTo>
                    <a:lnTo>
                      <a:pt x="30" y="37"/>
                    </a:lnTo>
                    <a:lnTo>
                      <a:pt x="33" y="37"/>
                    </a:lnTo>
                    <a:lnTo>
                      <a:pt x="36" y="36"/>
                    </a:lnTo>
                    <a:lnTo>
                      <a:pt x="39" y="36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7" y="35"/>
                    </a:lnTo>
                    <a:lnTo>
                      <a:pt x="49" y="35"/>
                    </a:lnTo>
                    <a:lnTo>
                      <a:pt x="50" y="35"/>
                    </a:lnTo>
                    <a:lnTo>
                      <a:pt x="50" y="35"/>
                    </a:lnTo>
                    <a:lnTo>
                      <a:pt x="48" y="15"/>
                    </a:lnTo>
                    <a:lnTo>
                      <a:pt x="49" y="16"/>
                    </a:lnTo>
                    <a:lnTo>
                      <a:pt x="50" y="16"/>
                    </a:lnTo>
                    <a:lnTo>
                      <a:pt x="52" y="17"/>
                    </a:lnTo>
                    <a:lnTo>
                      <a:pt x="55" y="19"/>
                    </a:lnTo>
                    <a:lnTo>
                      <a:pt x="58" y="21"/>
                    </a:lnTo>
                    <a:lnTo>
                      <a:pt x="60" y="25"/>
                    </a:lnTo>
                    <a:lnTo>
                      <a:pt x="63" y="29"/>
                    </a:lnTo>
                    <a:lnTo>
                      <a:pt x="65" y="34"/>
                    </a:lnTo>
                    <a:lnTo>
                      <a:pt x="72" y="33"/>
                    </a:lnTo>
                    <a:lnTo>
                      <a:pt x="69" y="25"/>
                    </a:lnTo>
                    <a:lnTo>
                      <a:pt x="66" y="18"/>
                    </a:lnTo>
                    <a:lnTo>
                      <a:pt x="63" y="13"/>
                    </a:lnTo>
                    <a:lnTo>
                      <a:pt x="60" y="9"/>
                    </a:lnTo>
                    <a:lnTo>
                      <a:pt x="58" y="6"/>
                    </a:lnTo>
                    <a:lnTo>
                      <a:pt x="56" y="4"/>
                    </a:lnTo>
                    <a:lnTo>
                      <a:pt x="55" y="3"/>
                    </a:lnTo>
                    <a:lnTo>
                      <a:pt x="54" y="2"/>
                    </a:lnTo>
                    <a:close/>
                  </a:path>
                </a:pathLst>
              </a:custGeom>
              <a:solidFill>
                <a:srgbClr val="59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1" name="Freeform 276"/>
              <p:cNvSpPr>
                <a:spLocks/>
              </p:cNvSpPr>
              <p:nvPr/>
            </p:nvSpPr>
            <p:spPr bwMode="auto">
              <a:xfrm>
                <a:off x="959" y="2717"/>
                <a:ext cx="29" cy="20"/>
              </a:xfrm>
              <a:custGeom>
                <a:avLst/>
                <a:gdLst>
                  <a:gd name="T0" fmla="*/ 4 w 29"/>
                  <a:gd name="T1" fmla="*/ 6 h 20"/>
                  <a:gd name="T2" fmla="*/ 0 w 29"/>
                  <a:gd name="T3" fmla="*/ 4 h 20"/>
                  <a:gd name="T4" fmla="*/ 3 w 29"/>
                  <a:gd name="T5" fmla="*/ 0 h 20"/>
                  <a:gd name="T6" fmla="*/ 5 w 29"/>
                  <a:gd name="T7" fmla="*/ 0 h 20"/>
                  <a:gd name="T8" fmla="*/ 3 w 29"/>
                  <a:gd name="T9" fmla="*/ 3 h 20"/>
                  <a:gd name="T10" fmla="*/ 6 w 29"/>
                  <a:gd name="T11" fmla="*/ 6 h 20"/>
                  <a:gd name="T12" fmla="*/ 6 w 29"/>
                  <a:gd name="T13" fmla="*/ 6 h 20"/>
                  <a:gd name="T14" fmla="*/ 5 w 29"/>
                  <a:gd name="T15" fmla="*/ 7 h 20"/>
                  <a:gd name="T16" fmla="*/ 4 w 29"/>
                  <a:gd name="T17" fmla="*/ 8 h 20"/>
                  <a:gd name="T18" fmla="*/ 4 w 29"/>
                  <a:gd name="T19" fmla="*/ 9 h 20"/>
                  <a:gd name="T20" fmla="*/ 16 w 29"/>
                  <a:gd name="T21" fmla="*/ 17 h 20"/>
                  <a:gd name="T22" fmla="*/ 26 w 29"/>
                  <a:gd name="T23" fmla="*/ 8 h 20"/>
                  <a:gd name="T24" fmla="*/ 24 w 29"/>
                  <a:gd name="T25" fmla="*/ 6 h 20"/>
                  <a:gd name="T26" fmla="*/ 27 w 29"/>
                  <a:gd name="T27" fmla="*/ 3 h 20"/>
                  <a:gd name="T28" fmla="*/ 25 w 29"/>
                  <a:gd name="T29" fmla="*/ 0 h 20"/>
                  <a:gd name="T30" fmla="*/ 27 w 29"/>
                  <a:gd name="T31" fmla="*/ 0 h 20"/>
                  <a:gd name="T32" fmla="*/ 29 w 29"/>
                  <a:gd name="T33" fmla="*/ 4 h 20"/>
                  <a:gd name="T34" fmla="*/ 26 w 29"/>
                  <a:gd name="T35" fmla="*/ 6 h 20"/>
                  <a:gd name="T36" fmla="*/ 28 w 29"/>
                  <a:gd name="T37" fmla="*/ 9 h 20"/>
                  <a:gd name="T38" fmla="*/ 17 w 29"/>
                  <a:gd name="T39" fmla="*/ 20 h 20"/>
                  <a:gd name="T40" fmla="*/ 1 w 29"/>
                  <a:gd name="T41" fmla="*/ 9 h 20"/>
                  <a:gd name="T42" fmla="*/ 4 w 29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" h="20">
                    <a:moveTo>
                      <a:pt x="4" y="6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16" y="17"/>
                    </a:lnTo>
                    <a:lnTo>
                      <a:pt x="26" y="8"/>
                    </a:lnTo>
                    <a:lnTo>
                      <a:pt x="24" y="6"/>
                    </a:lnTo>
                    <a:lnTo>
                      <a:pt x="27" y="3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4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17" y="20"/>
                    </a:lnTo>
                    <a:lnTo>
                      <a:pt x="1" y="9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" name="Freeform 277"/>
              <p:cNvSpPr>
                <a:spLocks/>
              </p:cNvSpPr>
              <p:nvPr/>
            </p:nvSpPr>
            <p:spPr bwMode="auto">
              <a:xfrm>
                <a:off x="967" y="2718"/>
                <a:ext cx="14" cy="15"/>
              </a:xfrm>
              <a:custGeom>
                <a:avLst/>
                <a:gdLst>
                  <a:gd name="T0" fmla="*/ 14 w 14"/>
                  <a:gd name="T1" fmla="*/ 0 h 15"/>
                  <a:gd name="T2" fmla="*/ 0 w 14"/>
                  <a:gd name="T3" fmla="*/ 0 h 15"/>
                  <a:gd name="T4" fmla="*/ 8 w 14"/>
                  <a:gd name="T5" fmla="*/ 15 h 15"/>
                  <a:gd name="T6" fmla="*/ 14 w 14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5">
                    <a:moveTo>
                      <a:pt x="14" y="0"/>
                    </a:moveTo>
                    <a:lnTo>
                      <a:pt x="0" y="0"/>
                    </a:lnTo>
                    <a:lnTo>
                      <a:pt x="8" y="1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3" name="Freeform 278"/>
              <p:cNvSpPr>
                <a:spLocks/>
              </p:cNvSpPr>
              <p:nvPr/>
            </p:nvSpPr>
            <p:spPr bwMode="auto">
              <a:xfrm>
                <a:off x="971" y="2716"/>
                <a:ext cx="7" cy="18"/>
              </a:xfrm>
              <a:custGeom>
                <a:avLst/>
                <a:gdLst>
                  <a:gd name="T0" fmla="*/ 4 w 7"/>
                  <a:gd name="T1" fmla="*/ 18 h 18"/>
                  <a:gd name="T2" fmla="*/ 0 w 7"/>
                  <a:gd name="T3" fmla="*/ 11 h 18"/>
                  <a:gd name="T4" fmla="*/ 2 w 7"/>
                  <a:gd name="T5" fmla="*/ 4 h 18"/>
                  <a:gd name="T6" fmla="*/ 2 w 7"/>
                  <a:gd name="T7" fmla="*/ 4 h 18"/>
                  <a:gd name="T8" fmla="*/ 2 w 7"/>
                  <a:gd name="T9" fmla="*/ 4 h 18"/>
                  <a:gd name="T10" fmla="*/ 1 w 7"/>
                  <a:gd name="T11" fmla="*/ 3 h 18"/>
                  <a:gd name="T12" fmla="*/ 1 w 7"/>
                  <a:gd name="T13" fmla="*/ 2 h 18"/>
                  <a:gd name="T14" fmla="*/ 1 w 7"/>
                  <a:gd name="T15" fmla="*/ 2 h 18"/>
                  <a:gd name="T16" fmla="*/ 2 w 7"/>
                  <a:gd name="T17" fmla="*/ 1 h 18"/>
                  <a:gd name="T18" fmla="*/ 3 w 7"/>
                  <a:gd name="T19" fmla="*/ 0 h 18"/>
                  <a:gd name="T20" fmla="*/ 3 w 7"/>
                  <a:gd name="T21" fmla="*/ 0 h 18"/>
                  <a:gd name="T22" fmla="*/ 4 w 7"/>
                  <a:gd name="T23" fmla="*/ 0 h 18"/>
                  <a:gd name="T24" fmla="*/ 5 w 7"/>
                  <a:gd name="T25" fmla="*/ 1 h 18"/>
                  <a:gd name="T26" fmla="*/ 5 w 7"/>
                  <a:gd name="T27" fmla="*/ 2 h 18"/>
                  <a:gd name="T28" fmla="*/ 6 w 7"/>
                  <a:gd name="T29" fmla="*/ 2 h 18"/>
                  <a:gd name="T30" fmla="*/ 5 w 7"/>
                  <a:gd name="T31" fmla="*/ 3 h 18"/>
                  <a:gd name="T32" fmla="*/ 5 w 7"/>
                  <a:gd name="T33" fmla="*/ 4 h 18"/>
                  <a:gd name="T34" fmla="*/ 5 w 7"/>
                  <a:gd name="T35" fmla="*/ 4 h 18"/>
                  <a:gd name="T36" fmla="*/ 5 w 7"/>
                  <a:gd name="T37" fmla="*/ 4 h 18"/>
                  <a:gd name="T38" fmla="*/ 7 w 7"/>
                  <a:gd name="T39" fmla="*/ 11 h 18"/>
                  <a:gd name="T40" fmla="*/ 4 w 7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8">
                    <a:moveTo>
                      <a:pt x="4" y="18"/>
                    </a:moveTo>
                    <a:lnTo>
                      <a:pt x="0" y="11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11"/>
                    </a:lnTo>
                    <a:lnTo>
                      <a:pt x="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279"/>
              <p:cNvSpPr>
                <a:spLocks/>
              </p:cNvSpPr>
              <p:nvPr/>
            </p:nvSpPr>
            <p:spPr bwMode="auto">
              <a:xfrm>
                <a:off x="974" y="2740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3 w 4"/>
                  <a:gd name="T5" fmla="*/ 3 h 4"/>
                  <a:gd name="T6" fmla="*/ 3 w 4"/>
                  <a:gd name="T7" fmla="*/ 3 h 4"/>
                  <a:gd name="T8" fmla="*/ 4 w 4"/>
                  <a:gd name="T9" fmla="*/ 2 h 4"/>
                  <a:gd name="T10" fmla="*/ 3 w 4"/>
                  <a:gd name="T11" fmla="*/ 1 h 4"/>
                  <a:gd name="T12" fmla="*/ 3 w 4"/>
                  <a:gd name="T13" fmla="*/ 1 h 4"/>
                  <a:gd name="T14" fmla="*/ 2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1 w 4"/>
                  <a:gd name="T21" fmla="*/ 1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1 w 4"/>
                  <a:gd name="T29" fmla="*/ 3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280"/>
              <p:cNvSpPr>
                <a:spLocks/>
              </p:cNvSpPr>
              <p:nvPr/>
            </p:nvSpPr>
            <p:spPr bwMode="auto">
              <a:xfrm>
                <a:off x="974" y="2747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3 w 4"/>
                  <a:gd name="T5" fmla="*/ 3 h 4"/>
                  <a:gd name="T6" fmla="*/ 3 w 4"/>
                  <a:gd name="T7" fmla="*/ 3 h 4"/>
                  <a:gd name="T8" fmla="*/ 4 w 4"/>
                  <a:gd name="T9" fmla="*/ 2 h 4"/>
                  <a:gd name="T10" fmla="*/ 3 w 4"/>
                  <a:gd name="T11" fmla="*/ 1 h 4"/>
                  <a:gd name="T12" fmla="*/ 3 w 4"/>
                  <a:gd name="T13" fmla="*/ 1 h 4"/>
                  <a:gd name="T14" fmla="*/ 2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1 w 4"/>
                  <a:gd name="T21" fmla="*/ 1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1 w 4"/>
                  <a:gd name="T29" fmla="*/ 3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6" name="Freeform 281"/>
              <p:cNvSpPr>
                <a:spLocks/>
              </p:cNvSpPr>
              <p:nvPr/>
            </p:nvSpPr>
            <p:spPr bwMode="auto">
              <a:xfrm>
                <a:off x="978" y="2681"/>
                <a:ext cx="10" cy="14"/>
              </a:xfrm>
              <a:custGeom>
                <a:avLst/>
                <a:gdLst>
                  <a:gd name="T0" fmla="*/ 8 w 10"/>
                  <a:gd name="T1" fmla="*/ 12 h 14"/>
                  <a:gd name="T2" fmla="*/ 4 w 10"/>
                  <a:gd name="T3" fmla="*/ 4 h 14"/>
                  <a:gd name="T4" fmla="*/ 4 w 10"/>
                  <a:gd name="T5" fmla="*/ 0 h 14"/>
                  <a:gd name="T6" fmla="*/ 10 w 10"/>
                  <a:gd name="T7" fmla="*/ 14 h 14"/>
                  <a:gd name="T8" fmla="*/ 0 w 10"/>
                  <a:gd name="T9" fmla="*/ 13 h 14"/>
                  <a:gd name="T10" fmla="*/ 0 w 10"/>
                  <a:gd name="T11" fmla="*/ 12 h 14"/>
                  <a:gd name="T12" fmla="*/ 8 w 10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8" y="12"/>
                    </a:moveTo>
                    <a:lnTo>
                      <a:pt x="4" y="4"/>
                    </a:lnTo>
                    <a:lnTo>
                      <a:pt x="4" y="0"/>
                    </a:lnTo>
                    <a:lnTo>
                      <a:pt x="10" y="14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7" name="Freeform 282"/>
              <p:cNvSpPr>
                <a:spLocks/>
              </p:cNvSpPr>
              <p:nvPr/>
            </p:nvSpPr>
            <p:spPr bwMode="auto">
              <a:xfrm>
                <a:off x="987" y="2682"/>
                <a:ext cx="3" cy="5"/>
              </a:xfrm>
              <a:custGeom>
                <a:avLst/>
                <a:gdLst>
                  <a:gd name="T0" fmla="*/ 0 w 3"/>
                  <a:gd name="T1" fmla="*/ 5 h 5"/>
                  <a:gd name="T2" fmla="*/ 0 w 3"/>
                  <a:gd name="T3" fmla="*/ 5 h 5"/>
                  <a:gd name="T4" fmla="*/ 0 w 3"/>
                  <a:gd name="T5" fmla="*/ 4 h 5"/>
                  <a:gd name="T6" fmla="*/ 0 w 3"/>
                  <a:gd name="T7" fmla="*/ 3 h 5"/>
                  <a:gd name="T8" fmla="*/ 0 w 3"/>
                  <a:gd name="T9" fmla="*/ 2 h 5"/>
                  <a:gd name="T10" fmla="*/ 0 w 3"/>
                  <a:gd name="T11" fmla="*/ 1 h 5"/>
                  <a:gd name="T12" fmla="*/ 1 w 3"/>
                  <a:gd name="T13" fmla="*/ 0 h 5"/>
                  <a:gd name="T14" fmla="*/ 2 w 3"/>
                  <a:gd name="T15" fmla="*/ 0 h 5"/>
                  <a:gd name="T16" fmla="*/ 3 w 3"/>
                  <a:gd name="T17" fmla="*/ 0 h 5"/>
                  <a:gd name="T18" fmla="*/ 3 w 3"/>
                  <a:gd name="T19" fmla="*/ 0 h 5"/>
                  <a:gd name="T20" fmla="*/ 3 w 3"/>
                  <a:gd name="T21" fmla="*/ 1 h 5"/>
                  <a:gd name="T22" fmla="*/ 3 w 3"/>
                  <a:gd name="T23" fmla="*/ 2 h 5"/>
                  <a:gd name="T24" fmla="*/ 3 w 3"/>
                  <a:gd name="T25" fmla="*/ 3 h 5"/>
                  <a:gd name="T26" fmla="*/ 2 w 3"/>
                  <a:gd name="T27" fmla="*/ 4 h 5"/>
                  <a:gd name="T28" fmla="*/ 2 w 3"/>
                  <a:gd name="T29" fmla="*/ 5 h 5"/>
                  <a:gd name="T30" fmla="*/ 1 w 3"/>
                  <a:gd name="T31" fmla="*/ 5 h 5"/>
                  <a:gd name="T32" fmla="*/ 0 w 3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8" name="Freeform 283"/>
              <p:cNvSpPr>
                <a:spLocks/>
              </p:cNvSpPr>
              <p:nvPr/>
            </p:nvSpPr>
            <p:spPr bwMode="auto">
              <a:xfrm>
                <a:off x="975" y="2680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1 w 4"/>
                  <a:gd name="T3" fmla="*/ 5 h 6"/>
                  <a:gd name="T4" fmla="*/ 0 w 4"/>
                  <a:gd name="T5" fmla="*/ 4 h 6"/>
                  <a:gd name="T6" fmla="*/ 0 w 4"/>
                  <a:gd name="T7" fmla="*/ 3 h 6"/>
                  <a:gd name="T8" fmla="*/ 1 w 4"/>
                  <a:gd name="T9" fmla="*/ 2 h 6"/>
                  <a:gd name="T10" fmla="*/ 1 w 4"/>
                  <a:gd name="T11" fmla="*/ 1 h 6"/>
                  <a:gd name="T12" fmla="*/ 2 w 4"/>
                  <a:gd name="T13" fmla="*/ 0 h 6"/>
                  <a:gd name="T14" fmla="*/ 3 w 4"/>
                  <a:gd name="T15" fmla="*/ 0 h 6"/>
                  <a:gd name="T16" fmla="*/ 3 w 4"/>
                  <a:gd name="T17" fmla="*/ 0 h 6"/>
                  <a:gd name="T18" fmla="*/ 4 w 4"/>
                  <a:gd name="T19" fmla="*/ 0 h 6"/>
                  <a:gd name="T20" fmla="*/ 4 w 4"/>
                  <a:gd name="T21" fmla="*/ 1 h 6"/>
                  <a:gd name="T22" fmla="*/ 4 w 4"/>
                  <a:gd name="T23" fmla="*/ 2 h 6"/>
                  <a:gd name="T24" fmla="*/ 4 w 4"/>
                  <a:gd name="T25" fmla="*/ 3 h 6"/>
                  <a:gd name="T26" fmla="*/ 3 w 4"/>
                  <a:gd name="T27" fmla="*/ 4 h 6"/>
                  <a:gd name="T28" fmla="*/ 3 w 4"/>
                  <a:gd name="T29" fmla="*/ 5 h 6"/>
                  <a:gd name="T30" fmla="*/ 2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1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9" name="Freeform 284"/>
              <p:cNvSpPr>
                <a:spLocks/>
              </p:cNvSpPr>
              <p:nvPr/>
            </p:nvSpPr>
            <p:spPr bwMode="auto">
              <a:xfrm>
                <a:off x="1085" y="2681"/>
                <a:ext cx="10" cy="14"/>
              </a:xfrm>
              <a:custGeom>
                <a:avLst/>
                <a:gdLst>
                  <a:gd name="T0" fmla="*/ 2 w 10"/>
                  <a:gd name="T1" fmla="*/ 12 h 14"/>
                  <a:gd name="T2" fmla="*/ 7 w 10"/>
                  <a:gd name="T3" fmla="*/ 3 h 14"/>
                  <a:gd name="T4" fmla="*/ 7 w 10"/>
                  <a:gd name="T5" fmla="*/ 0 h 14"/>
                  <a:gd name="T6" fmla="*/ 0 w 10"/>
                  <a:gd name="T7" fmla="*/ 14 h 14"/>
                  <a:gd name="T8" fmla="*/ 10 w 10"/>
                  <a:gd name="T9" fmla="*/ 14 h 14"/>
                  <a:gd name="T10" fmla="*/ 10 w 10"/>
                  <a:gd name="T11" fmla="*/ 12 h 14"/>
                  <a:gd name="T12" fmla="*/ 2 w 10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2" y="12"/>
                    </a:moveTo>
                    <a:lnTo>
                      <a:pt x="7" y="3"/>
                    </a:lnTo>
                    <a:lnTo>
                      <a:pt x="7" y="0"/>
                    </a:lnTo>
                    <a:lnTo>
                      <a:pt x="0" y="14"/>
                    </a:lnTo>
                    <a:lnTo>
                      <a:pt x="10" y="14"/>
                    </a:lnTo>
                    <a:lnTo>
                      <a:pt x="10" y="12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285"/>
              <p:cNvSpPr>
                <a:spLocks/>
              </p:cNvSpPr>
              <p:nvPr/>
            </p:nvSpPr>
            <p:spPr bwMode="auto">
              <a:xfrm>
                <a:off x="1083" y="2681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2 w 4"/>
                  <a:gd name="T3" fmla="*/ 5 h 5"/>
                  <a:gd name="T4" fmla="*/ 3 w 4"/>
                  <a:gd name="T5" fmla="*/ 5 h 5"/>
                  <a:gd name="T6" fmla="*/ 3 w 4"/>
                  <a:gd name="T7" fmla="*/ 4 h 5"/>
                  <a:gd name="T8" fmla="*/ 4 w 4"/>
                  <a:gd name="T9" fmla="*/ 3 h 5"/>
                  <a:gd name="T10" fmla="*/ 4 w 4"/>
                  <a:gd name="T11" fmla="*/ 2 h 5"/>
                  <a:gd name="T12" fmla="*/ 3 w 4"/>
                  <a:gd name="T13" fmla="*/ 1 h 5"/>
                  <a:gd name="T14" fmla="*/ 3 w 4"/>
                  <a:gd name="T15" fmla="*/ 0 h 5"/>
                  <a:gd name="T16" fmla="*/ 2 w 4"/>
                  <a:gd name="T17" fmla="*/ 0 h 5"/>
                  <a:gd name="T18" fmla="*/ 2 w 4"/>
                  <a:gd name="T19" fmla="*/ 0 h 5"/>
                  <a:gd name="T20" fmla="*/ 1 w 4"/>
                  <a:gd name="T21" fmla="*/ 0 h 5"/>
                  <a:gd name="T22" fmla="*/ 1 w 4"/>
                  <a:gd name="T23" fmla="*/ 1 h 5"/>
                  <a:gd name="T24" fmla="*/ 0 w 4"/>
                  <a:gd name="T25" fmla="*/ 2 h 5"/>
                  <a:gd name="T26" fmla="*/ 0 w 4"/>
                  <a:gd name="T27" fmla="*/ 3 h 5"/>
                  <a:gd name="T28" fmla="*/ 1 w 4"/>
                  <a:gd name="T29" fmla="*/ 4 h 5"/>
                  <a:gd name="T30" fmla="*/ 1 w 4"/>
                  <a:gd name="T31" fmla="*/ 5 h 5"/>
                  <a:gd name="T32" fmla="*/ 2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286"/>
              <p:cNvSpPr>
                <a:spLocks/>
              </p:cNvSpPr>
              <p:nvPr/>
            </p:nvSpPr>
            <p:spPr bwMode="auto">
              <a:xfrm>
                <a:off x="1096" y="2681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2 w 4"/>
                  <a:gd name="T3" fmla="*/ 6 h 6"/>
                  <a:gd name="T4" fmla="*/ 3 w 4"/>
                  <a:gd name="T5" fmla="*/ 5 h 6"/>
                  <a:gd name="T6" fmla="*/ 3 w 4"/>
                  <a:gd name="T7" fmla="*/ 4 h 6"/>
                  <a:gd name="T8" fmla="*/ 4 w 4"/>
                  <a:gd name="T9" fmla="*/ 3 h 6"/>
                  <a:gd name="T10" fmla="*/ 4 w 4"/>
                  <a:gd name="T11" fmla="*/ 2 h 6"/>
                  <a:gd name="T12" fmla="*/ 3 w 4"/>
                  <a:gd name="T13" fmla="*/ 1 h 6"/>
                  <a:gd name="T14" fmla="*/ 3 w 4"/>
                  <a:gd name="T15" fmla="*/ 0 h 6"/>
                  <a:gd name="T16" fmla="*/ 2 w 4"/>
                  <a:gd name="T17" fmla="*/ 0 h 6"/>
                  <a:gd name="T18" fmla="*/ 1 w 4"/>
                  <a:gd name="T19" fmla="*/ 0 h 6"/>
                  <a:gd name="T20" fmla="*/ 1 w 4"/>
                  <a:gd name="T21" fmla="*/ 0 h 6"/>
                  <a:gd name="T22" fmla="*/ 0 w 4"/>
                  <a:gd name="T23" fmla="*/ 1 h 6"/>
                  <a:gd name="T24" fmla="*/ 0 w 4"/>
                  <a:gd name="T25" fmla="*/ 3 h 6"/>
                  <a:gd name="T26" fmla="*/ 0 w 4"/>
                  <a:gd name="T27" fmla="*/ 4 h 6"/>
                  <a:gd name="T28" fmla="*/ 0 w 4"/>
                  <a:gd name="T29" fmla="*/ 5 h 6"/>
                  <a:gd name="T30" fmla="*/ 1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2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304" name="Group 341"/>
            <p:cNvGrpSpPr>
              <a:grpSpLocks/>
            </p:cNvGrpSpPr>
            <p:nvPr/>
          </p:nvGrpSpPr>
          <p:grpSpPr bwMode="auto">
            <a:xfrm>
              <a:off x="1028462" y="3388662"/>
              <a:ext cx="267777" cy="243205"/>
              <a:chOff x="1221" y="2648"/>
              <a:chExt cx="191" cy="171"/>
            </a:xfrm>
          </p:grpSpPr>
          <p:sp>
            <p:nvSpPr>
              <p:cNvPr id="312" name="Freeform 288"/>
              <p:cNvSpPr>
                <a:spLocks/>
              </p:cNvSpPr>
              <p:nvPr/>
            </p:nvSpPr>
            <p:spPr bwMode="auto">
              <a:xfrm>
                <a:off x="1384" y="2689"/>
                <a:ext cx="15" cy="17"/>
              </a:xfrm>
              <a:custGeom>
                <a:avLst/>
                <a:gdLst>
                  <a:gd name="T0" fmla="*/ 8 w 15"/>
                  <a:gd name="T1" fmla="*/ 17 h 17"/>
                  <a:gd name="T2" fmla="*/ 9 w 15"/>
                  <a:gd name="T3" fmla="*/ 17 h 17"/>
                  <a:gd name="T4" fmla="*/ 11 w 15"/>
                  <a:gd name="T5" fmla="*/ 16 h 17"/>
                  <a:gd name="T6" fmla="*/ 12 w 15"/>
                  <a:gd name="T7" fmla="*/ 16 h 17"/>
                  <a:gd name="T8" fmla="*/ 13 w 15"/>
                  <a:gd name="T9" fmla="*/ 14 h 17"/>
                  <a:gd name="T10" fmla="*/ 14 w 15"/>
                  <a:gd name="T11" fmla="*/ 13 h 17"/>
                  <a:gd name="T12" fmla="*/ 15 w 15"/>
                  <a:gd name="T13" fmla="*/ 12 h 17"/>
                  <a:gd name="T14" fmla="*/ 15 w 15"/>
                  <a:gd name="T15" fmla="*/ 10 h 17"/>
                  <a:gd name="T16" fmla="*/ 15 w 15"/>
                  <a:gd name="T17" fmla="*/ 8 h 17"/>
                  <a:gd name="T18" fmla="*/ 15 w 15"/>
                  <a:gd name="T19" fmla="*/ 7 h 17"/>
                  <a:gd name="T20" fmla="*/ 15 w 15"/>
                  <a:gd name="T21" fmla="*/ 5 h 17"/>
                  <a:gd name="T22" fmla="*/ 14 w 15"/>
                  <a:gd name="T23" fmla="*/ 4 h 17"/>
                  <a:gd name="T24" fmla="*/ 13 w 15"/>
                  <a:gd name="T25" fmla="*/ 3 h 17"/>
                  <a:gd name="T26" fmla="*/ 12 w 15"/>
                  <a:gd name="T27" fmla="*/ 2 h 17"/>
                  <a:gd name="T28" fmla="*/ 11 w 15"/>
                  <a:gd name="T29" fmla="*/ 1 h 17"/>
                  <a:gd name="T30" fmla="*/ 9 w 15"/>
                  <a:gd name="T31" fmla="*/ 0 h 17"/>
                  <a:gd name="T32" fmla="*/ 8 w 15"/>
                  <a:gd name="T33" fmla="*/ 0 h 17"/>
                  <a:gd name="T34" fmla="*/ 6 w 15"/>
                  <a:gd name="T35" fmla="*/ 0 h 17"/>
                  <a:gd name="T36" fmla="*/ 4 w 15"/>
                  <a:gd name="T37" fmla="*/ 1 h 17"/>
                  <a:gd name="T38" fmla="*/ 3 w 15"/>
                  <a:gd name="T39" fmla="*/ 2 h 17"/>
                  <a:gd name="T40" fmla="*/ 2 w 15"/>
                  <a:gd name="T41" fmla="*/ 3 h 17"/>
                  <a:gd name="T42" fmla="*/ 1 w 15"/>
                  <a:gd name="T43" fmla="*/ 4 h 17"/>
                  <a:gd name="T44" fmla="*/ 0 w 15"/>
                  <a:gd name="T45" fmla="*/ 5 h 17"/>
                  <a:gd name="T46" fmla="*/ 0 w 15"/>
                  <a:gd name="T47" fmla="*/ 7 h 17"/>
                  <a:gd name="T48" fmla="*/ 0 w 15"/>
                  <a:gd name="T49" fmla="*/ 8 h 17"/>
                  <a:gd name="T50" fmla="*/ 0 w 15"/>
                  <a:gd name="T51" fmla="*/ 10 h 17"/>
                  <a:gd name="T52" fmla="*/ 0 w 15"/>
                  <a:gd name="T53" fmla="*/ 12 h 17"/>
                  <a:gd name="T54" fmla="*/ 1 w 15"/>
                  <a:gd name="T55" fmla="*/ 13 h 17"/>
                  <a:gd name="T56" fmla="*/ 2 w 15"/>
                  <a:gd name="T57" fmla="*/ 14 h 17"/>
                  <a:gd name="T58" fmla="*/ 3 w 15"/>
                  <a:gd name="T59" fmla="*/ 16 h 17"/>
                  <a:gd name="T60" fmla="*/ 4 w 15"/>
                  <a:gd name="T61" fmla="*/ 16 h 17"/>
                  <a:gd name="T62" fmla="*/ 6 w 15"/>
                  <a:gd name="T63" fmla="*/ 17 h 17"/>
                  <a:gd name="T64" fmla="*/ 8 w 15"/>
                  <a:gd name="T6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7">
                    <a:moveTo>
                      <a:pt x="8" y="17"/>
                    </a:moveTo>
                    <a:lnTo>
                      <a:pt x="9" y="17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13" y="14"/>
                    </a:lnTo>
                    <a:lnTo>
                      <a:pt x="14" y="13"/>
                    </a:lnTo>
                    <a:lnTo>
                      <a:pt x="15" y="12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5" y="7"/>
                    </a:lnTo>
                    <a:lnTo>
                      <a:pt x="15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3" y="16"/>
                    </a:lnTo>
                    <a:lnTo>
                      <a:pt x="4" y="16"/>
                    </a:lnTo>
                    <a:lnTo>
                      <a:pt x="6" y="17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89"/>
              <p:cNvSpPr>
                <a:spLocks/>
              </p:cNvSpPr>
              <p:nvPr/>
            </p:nvSpPr>
            <p:spPr bwMode="auto">
              <a:xfrm>
                <a:off x="1231" y="2651"/>
                <a:ext cx="86" cy="11"/>
              </a:xfrm>
              <a:custGeom>
                <a:avLst/>
                <a:gdLst>
                  <a:gd name="T0" fmla="*/ 86 w 86"/>
                  <a:gd name="T1" fmla="*/ 9 h 11"/>
                  <a:gd name="T2" fmla="*/ 43 w 86"/>
                  <a:gd name="T3" fmla="*/ 0 h 11"/>
                  <a:gd name="T4" fmla="*/ 0 w 86"/>
                  <a:gd name="T5" fmla="*/ 9 h 11"/>
                  <a:gd name="T6" fmla="*/ 0 w 86"/>
                  <a:gd name="T7" fmla="*/ 11 h 11"/>
                  <a:gd name="T8" fmla="*/ 43 w 86"/>
                  <a:gd name="T9" fmla="*/ 1 h 11"/>
                  <a:gd name="T10" fmla="*/ 86 w 86"/>
                  <a:gd name="T11" fmla="*/ 11 h 11"/>
                  <a:gd name="T12" fmla="*/ 86 w 86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11">
                    <a:moveTo>
                      <a:pt x="86" y="9"/>
                    </a:moveTo>
                    <a:lnTo>
                      <a:pt x="43" y="0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43" y="1"/>
                    </a:lnTo>
                    <a:lnTo>
                      <a:pt x="86" y="11"/>
                    </a:lnTo>
                    <a:lnTo>
                      <a:pt x="86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Rectangle 290"/>
              <p:cNvSpPr>
                <a:spLocks noChangeArrowheads="1"/>
              </p:cNvSpPr>
              <p:nvPr/>
            </p:nvSpPr>
            <p:spPr bwMode="auto">
              <a:xfrm>
                <a:off x="1225" y="2666"/>
                <a:ext cx="101" cy="10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Rectangle 291"/>
              <p:cNvSpPr>
                <a:spLocks noChangeArrowheads="1"/>
              </p:cNvSpPr>
              <p:nvPr/>
            </p:nvSpPr>
            <p:spPr bwMode="auto">
              <a:xfrm>
                <a:off x="1227" y="2669"/>
                <a:ext cx="97" cy="10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Rectangle 292"/>
              <p:cNvSpPr>
                <a:spLocks noChangeArrowheads="1"/>
              </p:cNvSpPr>
              <p:nvPr/>
            </p:nvSpPr>
            <p:spPr bwMode="auto">
              <a:xfrm>
                <a:off x="1237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Rectangle 293"/>
              <p:cNvSpPr>
                <a:spLocks noChangeArrowheads="1"/>
              </p:cNvSpPr>
              <p:nvPr/>
            </p:nvSpPr>
            <p:spPr bwMode="auto">
              <a:xfrm>
                <a:off x="1260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Rectangle 294"/>
              <p:cNvSpPr>
                <a:spLocks noChangeArrowheads="1"/>
              </p:cNvSpPr>
              <p:nvPr/>
            </p:nvSpPr>
            <p:spPr bwMode="auto">
              <a:xfrm>
                <a:off x="1284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Rectangle 295"/>
              <p:cNvSpPr>
                <a:spLocks noChangeArrowheads="1"/>
              </p:cNvSpPr>
              <p:nvPr/>
            </p:nvSpPr>
            <p:spPr bwMode="auto">
              <a:xfrm>
                <a:off x="1308" y="2765"/>
                <a:ext cx="13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Rectangle 296"/>
              <p:cNvSpPr>
                <a:spLocks noChangeArrowheads="1"/>
              </p:cNvSpPr>
              <p:nvPr/>
            </p:nvSpPr>
            <p:spPr bwMode="auto">
              <a:xfrm>
                <a:off x="1237" y="2760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Rectangle 297"/>
              <p:cNvSpPr>
                <a:spLocks noChangeArrowheads="1"/>
              </p:cNvSpPr>
              <p:nvPr/>
            </p:nvSpPr>
            <p:spPr bwMode="auto">
              <a:xfrm>
                <a:off x="1230" y="2758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Rectangle 298"/>
              <p:cNvSpPr>
                <a:spLocks noChangeArrowheads="1"/>
              </p:cNvSpPr>
              <p:nvPr/>
            </p:nvSpPr>
            <p:spPr bwMode="auto">
              <a:xfrm>
                <a:off x="1237" y="2735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Rectangle 299"/>
              <p:cNvSpPr>
                <a:spLocks noChangeArrowheads="1"/>
              </p:cNvSpPr>
              <p:nvPr/>
            </p:nvSpPr>
            <p:spPr bwMode="auto">
              <a:xfrm>
                <a:off x="1230" y="2733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Rectangle 300"/>
              <p:cNvSpPr>
                <a:spLocks noChangeArrowheads="1"/>
              </p:cNvSpPr>
              <p:nvPr/>
            </p:nvSpPr>
            <p:spPr bwMode="auto">
              <a:xfrm>
                <a:off x="1237" y="2710"/>
                <a:ext cx="84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Rectangle 301"/>
              <p:cNvSpPr>
                <a:spLocks noChangeArrowheads="1"/>
              </p:cNvSpPr>
              <p:nvPr/>
            </p:nvSpPr>
            <p:spPr bwMode="auto">
              <a:xfrm>
                <a:off x="1230" y="2708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Rectangle 302"/>
              <p:cNvSpPr>
                <a:spLocks noChangeArrowheads="1"/>
              </p:cNvSpPr>
              <p:nvPr/>
            </p:nvSpPr>
            <p:spPr bwMode="auto">
              <a:xfrm>
                <a:off x="1237" y="2686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Rectangle 303"/>
              <p:cNvSpPr>
                <a:spLocks noChangeArrowheads="1"/>
              </p:cNvSpPr>
              <p:nvPr/>
            </p:nvSpPr>
            <p:spPr bwMode="auto">
              <a:xfrm>
                <a:off x="1230" y="2684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Rectangle 304"/>
              <p:cNvSpPr>
                <a:spLocks noChangeArrowheads="1"/>
              </p:cNvSpPr>
              <p:nvPr/>
            </p:nvSpPr>
            <p:spPr bwMode="auto">
              <a:xfrm>
                <a:off x="1240" y="2698"/>
                <a:ext cx="8" cy="6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Rectangle 305"/>
              <p:cNvSpPr>
                <a:spLocks noChangeArrowheads="1"/>
              </p:cNvSpPr>
              <p:nvPr/>
            </p:nvSpPr>
            <p:spPr bwMode="auto">
              <a:xfrm>
                <a:off x="1241" y="2700"/>
                <a:ext cx="5" cy="59"/>
              </a:xfrm>
              <a:prstGeom prst="rect">
                <a:avLst/>
              </a:prstGeom>
              <a:solidFill>
                <a:srgbClr val="FF2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Rectangle 306"/>
              <p:cNvSpPr>
                <a:spLocks noChangeArrowheads="1"/>
              </p:cNvSpPr>
              <p:nvPr/>
            </p:nvSpPr>
            <p:spPr bwMode="auto">
              <a:xfrm>
                <a:off x="1263" y="2718"/>
                <a:ext cx="9" cy="4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Rectangle 307"/>
              <p:cNvSpPr>
                <a:spLocks noChangeArrowheads="1"/>
              </p:cNvSpPr>
              <p:nvPr/>
            </p:nvSpPr>
            <p:spPr bwMode="auto">
              <a:xfrm>
                <a:off x="1265" y="2721"/>
                <a:ext cx="5" cy="38"/>
              </a:xfrm>
              <a:prstGeom prst="rect">
                <a:avLst/>
              </a:prstGeom>
              <a:solidFill>
                <a:srgbClr val="B2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Rectangle 308"/>
              <p:cNvSpPr>
                <a:spLocks noChangeArrowheads="1"/>
              </p:cNvSpPr>
              <p:nvPr/>
            </p:nvSpPr>
            <p:spPr bwMode="auto">
              <a:xfrm>
                <a:off x="1286" y="2729"/>
                <a:ext cx="9" cy="3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Rectangle 309"/>
              <p:cNvSpPr>
                <a:spLocks noChangeArrowheads="1"/>
              </p:cNvSpPr>
              <p:nvPr/>
            </p:nvSpPr>
            <p:spPr bwMode="auto">
              <a:xfrm>
                <a:off x="1288" y="2732"/>
                <a:ext cx="5" cy="27"/>
              </a:xfrm>
              <a:prstGeom prst="rect">
                <a:avLst/>
              </a:prstGeom>
              <a:solidFill>
                <a:srgbClr val="FFAF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Rectangle 310"/>
              <p:cNvSpPr>
                <a:spLocks noChangeArrowheads="1"/>
              </p:cNvSpPr>
              <p:nvPr/>
            </p:nvSpPr>
            <p:spPr bwMode="auto">
              <a:xfrm>
                <a:off x="1310" y="2690"/>
                <a:ext cx="9" cy="7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Rectangle 311"/>
              <p:cNvSpPr>
                <a:spLocks noChangeArrowheads="1"/>
              </p:cNvSpPr>
              <p:nvPr/>
            </p:nvSpPr>
            <p:spPr bwMode="auto">
              <a:xfrm>
                <a:off x="1312" y="2692"/>
                <a:ext cx="5" cy="67"/>
              </a:xfrm>
              <a:prstGeom prst="rect">
                <a:avLst/>
              </a:prstGeom>
              <a:solidFill>
                <a:srgbClr val="FF6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Rectangle 312"/>
              <p:cNvSpPr>
                <a:spLocks noChangeArrowheads="1"/>
              </p:cNvSpPr>
              <p:nvPr/>
            </p:nvSpPr>
            <p:spPr bwMode="auto">
              <a:xfrm>
                <a:off x="1222" y="2773"/>
                <a:ext cx="108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Rectangle 313"/>
              <p:cNvSpPr>
                <a:spLocks noChangeArrowheads="1"/>
              </p:cNvSpPr>
              <p:nvPr/>
            </p:nvSpPr>
            <p:spPr bwMode="auto">
              <a:xfrm>
                <a:off x="1224" y="2775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Rectangle 314"/>
              <p:cNvSpPr>
                <a:spLocks noChangeArrowheads="1"/>
              </p:cNvSpPr>
              <p:nvPr/>
            </p:nvSpPr>
            <p:spPr bwMode="auto">
              <a:xfrm>
                <a:off x="1221" y="2660"/>
                <a:ext cx="109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Rectangle 315"/>
              <p:cNvSpPr>
                <a:spLocks noChangeArrowheads="1"/>
              </p:cNvSpPr>
              <p:nvPr/>
            </p:nvSpPr>
            <p:spPr bwMode="auto">
              <a:xfrm>
                <a:off x="1223" y="2662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316"/>
              <p:cNvSpPr>
                <a:spLocks/>
              </p:cNvSpPr>
              <p:nvPr/>
            </p:nvSpPr>
            <p:spPr bwMode="auto">
              <a:xfrm>
                <a:off x="1270" y="2648"/>
                <a:ext cx="7" cy="7"/>
              </a:xfrm>
              <a:custGeom>
                <a:avLst/>
                <a:gdLst>
                  <a:gd name="T0" fmla="*/ 4 w 7"/>
                  <a:gd name="T1" fmla="*/ 7 h 7"/>
                  <a:gd name="T2" fmla="*/ 5 w 7"/>
                  <a:gd name="T3" fmla="*/ 7 h 7"/>
                  <a:gd name="T4" fmla="*/ 5 w 7"/>
                  <a:gd name="T5" fmla="*/ 7 h 7"/>
                  <a:gd name="T6" fmla="*/ 6 w 7"/>
                  <a:gd name="T7" fmla="*/ 7 h 7"/>
                  <a:gd name="T8" fmla="*/ 6 w 7"/>
                  <a:gd name="T9" fmla="*/ 6 h 7"/>
                  <a:gd name="T10" fmla="*/ 7 w 7"/>
                  <a:gd name="T11" fmla="*/ 6 h 7"/>
                  <a:gd name="T12" fmla="*/ 7 w 7"/>
                  <a:gd name="T13" fmla="*/ 5 h 7"/>
                  <a:gd name="T14" fmla="*/ 7 w 7"/>
                  <a:gd name="T15" fmla="*/ 4 h 7"/>
                  <a:gd name="T16" fmla="*/ 7 w 7"/>
                  <a:gd name="T17" fmla="*/ 4 h 7"/>
                  <a:gd name="T18" fmla="*/ 7 w 7"/>
                  <a:gd name="T19" fmla="*/ 3 h 7"/>
                  <a:gd name="T20" fmla="*/ 7 w 7"/>
                  <a:gd name="T21" fmla="*/ 2 h 7"/>
                  <a:gd name="T22" fmla="*/ 7 w 7"/>
                  <a:gd name="T23" fmla="*/ 2 h 7"/>
                  <a:gd name="T24" fmla="*/ 6 w 7"/>
                  <a:gd name="T25" fmla="*/ 1 h 7"/>
                  <a:gd name="T26" fmla="*/ 6 w 7"/>
                  <a:gd name="T27" fmla="*/ 1 h 7"/>
                  <a:gd name="T28" fmla="*/ 5 w 7"/>
                  <a:gd name="T29" fmla="*/ 1 h 7"/>
                  <a:gd name="T30" fmla="*/ 5 w 7"/>
                  <a:gd name="T31" fmla="*/ 0 h 7"/>
                  <a:gd name="T32" fmla="*/ 4 w 7"/>
                  <a:gd name="T33" fmla="*/ 0 h 7"/>
                  <a:gd name="T34" fmla="*/ 3 w 7"/>
                  <a:gd name="T35" fmla="*/ 0 h 7"/>
                  <a:gd name="T36" fmla="*/ 2 w 7"/>
                  <a:gd name="T37" fmla="*/ 1 h 7"/>
                  <a:gd name="T38" fmla="*/ 2 w 7"/>
                  <a:gd name="T39" fmla="*/ 1 h 7"/>
                  <a:gd name="T40" fmla="*/ 1 w 7"/>
                  <a:gd name="T41" fmla="*/ 1 h 7"/>
                  <a:gd name="T42" fmla="*/ 1 w 7"/>
                  <a:gd name="T43" fmla="*/ 2 h 7"/>
                  <a:gd name="T44" fmla="*/ 1 w 7"/>
                  <a:gd name="T45" fmla="*/ 2 h 7"/>
                  <a:gd name="T46" fmla="*/ 0 w 7"/>
                  <a:gd name="T47" fmla="*/ 3 h 7"/>
                  <a:gd name="T48" fmla="*/ 0 w 7"/>
                  <a:gd name="T49" fmla="*/ 4 h 7"/>
                  <a:gd name="T50" fmla="*/ 0 w 7"/>
                  <a:gd name="T51" fmla="*/ 4 h 7"/>
                  <a:gd name="T52" fmla="*/ 1 w 7"/>
                  <a:gd name="T53" fmla="*/ 5 h 7"/>
                  <a:gd name="T54" fmla="*/ 1 w 7"/>
                  <a:gd name="T55" fmla="*/ 6 h 7"/>
                  <a:gd name="T56" fmla="*/ 1 w 7"/>
                  <a:gd name="T57" fmla="*/ 6 h 7"/>
                  <a:gd name="T58" fmla="*/ 2 w 7"/>
                  <a:gd name="T59" fmla="*/ 7 h 7"/>
                  <a:gd name="T60" fmla="*/ 2 w 7"/>
                  <a:gd name="T61" fmla="*/ 7 h 7"/>
                  <a:gd name="T62" fmla="*/ 3 w 7"/>
                  <a:gd name="T63" fmla="*/ 7 h 7"/>
                  <a:gd name="T64" fmla="*/ 4 w 7"/>
                  <a:gd name="T6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317"/>
              <p:cNvSpPr>
                <a:spLocks/>
              </p:cNvSpPr>
              <p:nvPr/>
            </p:nvSpPr>
            <p:spPr bwMode="auto">
              <a:xfrm>
                <a:off x="1271" y="2649"/>
                <a:ext cx="5" cy="5"/>
              </a:xfrm>
              <a:custGeom>
                <a:avLst/>
                <a:gdLst>
                  <a:gd name="T0" fmla="*/ 3 w 5"/>
                  <a:gd name="T1" fmla="*/ 5 h 5"/>
                  <a:gd name="T2" fmla="*/ 4 w 5"/>
                  <a:gd name="T3" fmla="*/ 5 h 5"/>
                  <a:gd name="T4" fmla="*/ 4 w 5"/>
                  <a:gd name="T5" fmla="*/ 4 h 5"/>
                  <a:gd name="T6" fmla="*/ 5 w 5"/>
                  <a:gd name="T7" fmla="*/ 4 h 5"/>
                  <a:gd name="T8" fmla="*/ 5 w 5"/>
                  <a:gd name="T9" fmla="*/ 3 h 5"/>
                  <a:gd name="T10" fmla="*/ 5 w 5"/>
                  <a:gd name="T11" fmla="*/ 2 h 5"/>
                  <a:gd name="T12" fmla="*/ 4 w 5"/>
                  <a:gd name="T13" fmla="*/ 1 h 5"/>
                  <a:gd name="T14" fmla="*/ 4 w 5"/>
                  <a:gd name="T15" fmla="*/ 1 h 5"/>
                  <a:gd name="T16" fmla="*/ 3 w 5"/>
                  <a:gd name="T17" fmla="*/ 0 h 5"/>
                  <a:gd name="T18" fmla="*/ 2 w 5"/>
                  <a:gd name="T19" fmla="*/ 1 h 5"/>
                  <a:gd name="T20" fmla="*/ 1 w 5"/>
                  <a:gd name="T21" fmla="*/ 1 h 5"/>
                  <a:gd name="T22" fmla="*/ 1 w 5"/>
                  <a:gd name="T23" fmla="*/ 2 h 5"/>
                  <a:gd name="T24" fmla="*/ 0 w 5"/>
                  <a:gd name="T25" fmla="*/ 3 h 5"/>
                  <a:gd name="T26" fmla="*/ 1 w 5"/>
                  <a:gd name="T27" fmla="*/ 4 h 5"/>
                  <a:gd name="T28" fmla="*/ 1 w 5"/>
                  <a:gd name="T29" fmla="*/ 4 h 5"/>
                  <a:gd name="T30" fmla="*/ 2 w 5"/>
                  <a:gd name="T31" fmla="*/ 5 h 5"/>
                  <a:gd name="T32" fmla="*/ 3 w 5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lnTo>
                      <a:pt x="4" y="5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318"/>
              <p:cNvSpPr>
                <a:spLocks/>
              </p:cNvSpPr>
              <p:nvPr/>
            </p:nvSpPr>
            <p:spPr bwMode="auto">
              <a:xfrm>
                <a:off x="1322" y="2712"/>
                <a:ext cx="90" cy="107"/>
              </a:xfrm>
              <a:custGeom>
                <a:avLst/>
                <a:gdLst>
                  <a:gd name="T0" fmla="*/ 75 w 90"/>
                  <a:gd name="T1" fmla="*/ 35 h 107"/>
                  <a:gd name="T2" fmla="*/ 78 w 90"/>
                  <a:gd name="T3" fmla="*/ 34 h 107"/>
                  <a:gd name="T4" fmla="*/ 83 w 90"/>
                  <a:gd name="T5" fmla="*/ 31 h 107"/>
                  <a:gd name="T6" fmla="*/ 85 w 90"/>
                  <a:gd name="T7" fmla="*/ 29 h 107"/>
                  <a:gd name="T8" fmla="*/ 86 w 90"/>
                  <a:gd name="T9" fmla="*/ 27 h 107"/>
                  <a:gd name="T10" fmla="*/ 87 w 90"/>
                  <a:gd name="T11" fmla="*/ 19 h 107"/>
                  <a:gd name="T12" fmla="*/ 86 w 90"/>
                  <a:gd name="T13" fmla="*/ 17 h 107"/>
                  <a:gd name="T14" fmla="*/ 84 w 90"/>
                  <a:gd name="T15" fmla="*/ 12 h 107"/>
                  <a:gd name="T16" fmla="*/ 80 w 90"/>
                  <a:gd name="T17" fmla="*/ 6 h 107"/>
                  <a:gd name="T18" fmla="*/ 74 w 90"/>
                  <a:gd name="T19" fmla="*/ 2 h 107"/>
                  <a:gd name="T20" fmla="*/ 71 w 90"/>
                  <a:gd name="T21" fmla="*/ 1 h 107"/>
                  <a:gd name="T22" fmla="*/ 68 w 90"/>
                  <a:gd name="T23" fmla="*/ 1 h 107"/>
                  <a:gd name="T24" fmla="*/ 64 w 90"/>
                  <a:gd name="T25" fmla="*/ 1 h 107"/>
                  <a:gd name="T26" fmla="*/ 56 w 90"/>
                  <a:gd name="T27" fmla="*/ 0 h 107"/>
                  <a:gd name="T28" fmla="*/ 47 w 90"/>
                  <a:gd name="T29" fmla="*/ 0 h 107"/>
                  <a:gd name="T30" fmla="*/ 43 w 90"/>
                  <a:gd name="T31" fmla="*/ 0 h 107"/>
                  <a:gd name="T32" fmla="*/ 40 w 90"/>
                  <a:gd name="T33" fmla="*/ 1 h 107"/>
                  <a:gd name="T34" fmla="*/ 37 w 90"/>
                  <a:gd name="T35" fmla="*/ 2 h 107"/>
                  <a:gd name="T36" fmla="*/ 32 w 90"/>
                  <a:gd name="T37" fmla="*/ 5 h 107"/>
                  <a:gd name="T38" fmla="*/ 30 w 90"/>
                  <a:gd name="T39" fmla="*/ 7 h 107"/>
                  <a:gd name="T40" fmla="*/ 25 w 90"/>
                  <a:gd name="T41" fmla="*/ 15 h 107"/>
                  <a:gd name="T42" fmla="*/ 22 w 90"/>
                  <a:gd name="T43" fmla="*/ 20 h 107"/>
                  <a:gd name="T44" fmla="*/ 5 w 90"/>
                  <a:gd name="T45" fmla="*/ 15 h 107"/>
                  <a:gd name="T46" fmla="*/ 3 w 90"/>
                  <a:gd name="T47" fmla="*/ 12 h 107"/>
                  <a:gd name="T48" fmla="*/ 1 w 90"/>
                  <a:gd name="T49" fmla="*/ 11 h 107"/>
                  <a:gd name="T50" fmla="*/ 0 w 90"/>
                  <a:gd name="T51" fmla="*/ 16 h 107"/>
                  <a:gd name="T52" fmla="*/ 3 w 90"/>
                  <a:gd name="T53" fmla="*/ 25 h 107"/>
                  <a:gd name="T54" fmla="*/ 6 w 90"/>
                  <a:gd name="T55" fmla="*/ 27 h 107"/>
                  <a:gd name="T56" fmla="*/ 9 w 90"/>
                  <a:gd name="T57" fmla="*/ 28 h 107"/>
                  <a:gd name="T58" fmla="*/ 13 w 90"/>
                  <a:gd name="T59" fmla="*/ 30 h 107"/>
                  <a:gd name="T60" fmla="*/ 18 w 90"/>
                  <a:gd name="T61" fmla="*/ 31 h 107"/>
                  <a:gd name="T62" fmla="*/ 23 w 90"/>
                  <a:gd name="T63" fmla="*/ 32 h 107"/>
                  <a:gd name="T64" fmla="*/ 27 w 90"/>
                  <a:gd name="T65" fmla="*/ 31 h 107"/>
                  <a:gd name="T66" fmla="*/ 32 w 90"/>
                  <a:gd name="T67" fmla="*/ 29 h 107"/>
                  <a:gd name="T68" fmla="*/ 19 w 90"/>
                  <a:gd name="T69" fmla="*/ 80 h 107"/>
                  <a:gd name="T70" fmla="*/ 33 w 90"/>
                  <a:gd name="T71" fmla="*/ 94 h 107"/>
                  <a:gd name="T72" fmla="*/ 41 w 90"/>
                  <a:gd name="T73" fmla="*/ 101 h 107"/>
                  <a:gd name="T74" fmla="*/ 36 w 90"/>
                  <a:gd name="T75" fmla="*/ 102 h 107"/>
                  <a:gd name="T76" fmla="*/ 32 w 90"/>
                  <a:gd name="T77" fmla="*/ 106 h 107"/>
                  <a:gd name="T78" fmla="*/ 49 w 90"/>
                  <a:gd name="T79" fmla="*/ 107 h 107"/>
                  <a:gd name="T80" fmla="*/ 53 w 90"/>
                  <a:gd name="T81" fmla="*/ 101 h 107"/>
                  <a:gd name="T82" fmla="*/ 50 w 90"/>
                  <a:gd name="T83" fmla="*/ 96 h 107"/>
                  <a:gd name="T84" fmla="*/ 50 w 90"/>
                  <a:gd name="T85" fmla="*/ 84 h 107"/>
                  <a:gd name="T86" fmla="*/ 60 w 90"/>
                  <a:gd name="T87" fmla="*/ 87 h 107"/>
                  <a:gd name="T88" fmla="*/ 60 w 90"/>
                  <a:gd name="T89" fmla="*/ 97 h 107"/>
                  <a:gd name="T90" fmla="*/ 58 w 90"/>
                  <a:gd name="T91" fmla="*/ 102 h 107"/>
                  <a:gd name="T92" fmla="*/ 57 w 90"/>
                  <a:gd name="T93" fmla="*/ 105 h 107"/>
                  <a:gd name="T94" fmla="*/ 62 w 90"/>
                  <a:gd name="T95" fmla="*/ 104 h 107"/>
                  <a:gd name="T96" fmla="*/ 80 w 90"/>
                  <a:gd name="T97" fmla="*/ 104 h 107"/>
                  <a:gd name="T98" fmla="*/ 75 w 90"/>
                  <a:gd name="T99" fmla="*/ 101 h 107"/>
                  <a:gd name="T100" fmla="*/ 72 w 90"/>
                  <a:gd name="T101" fmla="*/ 100 h 107"/>
                  <a:gd name="T102" fmla="*/ 80 w 90"/>
                  <a:gd name="T103" fmla="*/ 9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107">
                    <a:moveTo>
                      <a:pt x="82" y="80"/>
                    </a:moveTo>
                    <a:lnTo>
                      <a:pt x="90" y="80"/>
                    </a:lnTo>
                    <a:lnTo>
                      <a:pt x="75" y="43"/>
                    </a:lnTo>
                    <a:lnTo>
                      <a:pt x="75" y="35"/>
                    </a:lnTo>
                    <a:lnTo>
                      <a:pt x="75" y="35"/>
                    </a:lnTo>
                    <a:lnTo>
                      <a:pt x="76" y="35"/>
                    </a:lnTo>
                    <a:lnTo>
                      <a:pt x="77" y="34"/>
                    </a:lnTo>
                    <a:lnTo>
                      <a:pt x="78" y="34"/>
                    </a:lnTo>
                    <a:lnTo>
                      <a:pt x="79" y="34"/>
                    </a:lnTo>
                    <a:lnTo>
                      <a:pt x="80" y="33"/>
                    </a:lnTo>
                    <a:lnTo>
                      <a:pt x="82" y="32"/>
                    </a:lnTo>
                    <a:lnTo>
                      <a:pt x="83" y="31"/>
                    </a:lnTo>
                    <a:lnTo>
                      <a:pt x="83" y="31"/>
                    </a:lnTo>
                    <a:lnTo>
                      <a:pt x="84" y="30"/>
                    </a:lnTo>
                    <a:lnTo>
                      <a:pt x="84" y="30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6" y="28"/>
                    </a:lnTo>
                    <a:lnTo>
                      <a:pt x="86" y="27"/>
                    </a:lnTo>
                    <a:lnTo>
                      <a:pt x="87" y="26"/>
                    </a:lnTo>
                    <a:lnTo>
                      <a:pt x="87" y="24"/>
                    </a:lnTo>
                    <a:lnTo>
                      <a:pt x="87" y="21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7" y="18"/>
                    </a:lnTo>
                    <a:lnTo>
                      <a:pt x="86" y="17"/>
                    </a:lnTo>
                    <a:lnTo>
                      <a:pt x="86" y="16"/>
                    </a:lnTo>
                    <a:lnTo>
                      <a:pt x="85" y="15"/>
                    </a:lnTo>
                    <a:lnTo>
                      <a:pt x="85" y="13"/>
                    </a:lnTo>
                    <a:lnTo>
                      <a:pt x="84" y="12"/>
                    </a:lnTo>
                    <a:lnTo>
                      <a:pt x="83" y="10"/>
                    </a:lnTo>
                    <a:lnTo>
                      <a:pt x="82" y="9"/>
                    </a:lnTo>
                    <a:lnTo>
                      <a:pt x="81" y="7"/>
                    </a:lnTo>
                    <a:lnTo>
                      <a:pt x="80" y="6"/>
                    </a:lnTo>
                    <a:lnTo>
                      <a:pt x="78" y="5"/>
                    </a:lnTo>
                    <a:lnTo>
                      <a:pt x="77" y="4"/>
                    </a:lnTo>
                    <a:lnTo>
                      <a:pt x="75" y="3"/>
                    </a:lnTo>
                    <a:lnTo>
                      <a:pt x="74" y="2"/>
                    </a:lnTo>
                    <a:lnTo>
                      <a:pt x="73" y="2"/>
                    </a:lnTo>
                    <a:lnTo>
                      <a:pt x="73" y="1"/>
                    </a:lnTo>
                    <a:lnTo>
                      <a:pt x="72" y="1"/>
                    </a:lnTo>
                    <a:lnTo>
                      <a:pt x="71" y="1"/>
                    </a:lnTo>
                    <a:lnTo>
                      <a:pt x="70" y="1"/>
                    </a:lnTo>
                    <a:lnTo>
                      <a:pt x="69" y="1"/>
                    </a:lnTo>
                    <a:lnTo>
                      <a:pt x="69" y="1"/>
                    </a:lnTo>
                    <a:lnTo>
                      <a:pt x="68" y="1"/>
                    </a:lnTo>
                    <a:lnTo>
                      <a:pt x="68" y="1"/>
                    </a:lnTo>
                    <a:lnTo>
                      <a:pt x="67" y="1"/>
                    </a:lnTo>
                    <a:lnTo>
                      <a:pt x="66" y="1"/>
                    </a:lnTo>
                    <a:lnTo>
                      <a:pt x="64" y="1"/>
                    </a:lnTo>
                    <a:lnTo>
                      <a:pt x="62" y="1"/>
                    </a:lnTo>
                    <a:lnTo>
                      <a:pt x="60" y="1"/>
                    </a:lnTo>
                    <a:lnTo>
                      <a:pt x="58" y="1"/>
                    </a:lnTo>
                    <a:lnTo>
                      <a:pt x="56" y="0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2" y="1"/>
                    </a:lnTo>
                    <a:lnTo>
                      <a:pt x="41" y="1"/>
                    </a:lnTo>
                    <a:lnTo>
                      <a:pt x="40" y="1"/>
                    </a:lnTo>
                    <a:lnTo>
                      <a:pt x="39" y="1"/>
                    </a:lnTo>
                    <a:lnTo>
                      <a:pt x="38" y="1"/>
                    </a:lnTo>
                    <a:lnTo>
                      <a:pt x="38" y="2"/>
                    </a:lnTo>
                    <a:lnTo>
                      <a:pt x="37" y="2"/>
                    </a:lnTo>
                    <a:lnTo>
                      <a:pt x="36" y="2"/>
                    </a:lnTo>
                    <a:lnTo>
                      <a:pt x="35" y="3"/>
                    </a:lnTo>
                    <a:lnTo>
                      <a:pt x="34" y="4"/>
                    </a:lnTo>
                    <a:lnTo>
                      <a:pt x="32" y="5"/>
                    </a:lnTo>
                    <a:lnTo>
                      <a:pt x="32" y="6"/>
                    </a:lnTo>
                    <a:lnTo>
                      <a:pt x="31" y="6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29" y="9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25" y="15"/>
                    </a:lnTo>
                    <a:lnTo>
                      <a:pt x="24" y="17"/>
                    </a:lnTo>
                    <a:lnTo>
                      <a:pt x="23" y="18"/>
                    </a:lnTo>
                    <a:lnTo>
                      <a:pt x="23" y="19"/>
                    </a:lnTo>
                    <a:lnTo>
                      <a:pt x="22" y="20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6"/>
                    </a:lnTo>
                    <a:lnTo>
                      <a:pt x="5" y="15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4" y="25"/>
                    </a:lnTo>
                    <a:lnTo>
                      <a:pt x="5" y="26"/>
                    </a:lnTo>
                    <a:lnTo>
                      <a:pt x="6" y="26"/>
                    </a:lnTo>
                    <a:lnTo>
                      <a:pt x="6" y="27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8" y="28"/>
                    </a:lnTo>
                    <a:lnTo>
                      <a:pt x="9" y="28"/>
                    </a:lnTo>
                    <a:lnTo>
                      <a:pt x="10" y="28"/>
                    </a:lnTo>
                    <a:lnTo>
                      <a:pt x="11" y="29"/>
                    </a:lnTo>
                    <a:lnTo>
                      <a:pt x="12" y="29"/>
                    </a:lnTo>
                    <a:lnTo>
                      <a:pt x="13" y="30"/>
                    </a:lnTo>
                    <a:lnTo>
                      <a:pt x="15" y="30"/>
                    </a:lnTo>
                    <a:lnTo>
                      <a:pt x="16" y="31"/>
                    </a:lnTo>
                    <a:lnTo>
                      <a:pt x="17" y="31"/>
                    </a:lnTo>
                    <a:lnTo>
                      <a:pt x="18" y="31"/>
                    </a:lnTo>
                    <a:lnTo>
                      <a:pt x="19" y="32"/>
                    </a:lnTo>
                    <a:lnTo>
                      <a:pt x="21" y="32"/>
                    </a:lnTo>
                    <a:lnTo>
                      <a:pt x="22" y="32"/>
                    </a:lnTo>
                    <a:lnTo>
                      <a:pt x="23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6" y="32"/>
                    </a:lnTo>
                    <a:lnTo>
                      <a:pt x="27" y="31"/>
                    </a:lnTo>
                    <a:lnTo>
                      <a:pt x="28" y="31"/>
                    </a:lnTo>
                    <a:lnTo>
                      <a:pt x="29" y="30"/>
                    </a:lnTo>
                    <a:lnTo>
                      <a:pt x="31" y="30"/>
                    </a:lnTo>
                    <a:lnTo>
                      <a:pt x="32" y="29"/>
                    </a:lnTo>
                    <a:lnTo>
                      <a:pt x="33" y="28"/>
                    </a:lnTo>
                    <a:lnTo>
                      <a:pt x="35" y="26"/>
                    </a:lnTo>
                    <a:lnTo>
                      <a:pt x="35" y="41"/>
                    </a:lnTo>
                    <a:lnTo>
                      <a:pt x="19" y="80"/>
                    </a:lnTo>
                    <a:lnTo>
                      <a:pt x="28" y="80"/>
                    </a:lnTo>
                    <a:lnTo>
                      <a:pt x="29" y="86"/>
                    </a:lnTo>
                    <a:lnTo>
                      <a:pt x="31" y="91"/>
                    </a:lnTo>
                    <a:lnTo>
                      <a:pt x="33" y="94"/>
                    </a:lnTo>
                    <a:lnTo>
                      <a:pt x="36" y="97"/>
                    </a:lnTo>
                    <a:lnTo>
                      <a:pt x="38" y="99"/>
                    </a:lnTo>
                    <a:lnTo>
                      <a:pt x="40" y="100"/>
                    </a:lnTo>
                    <a:lnTo>
                      <a:pt x="41" y="101"/>
                    </a:lnTo>
                    <a:lnTo>
                      <a:pt x="41" y="101"/>
                    </a:lnTo>
                    <a:lnTo>
                      <a:pt x="39" y="101"/>
                    </a:lnTo>
                    <a:lnTo>
                      <a:pt x="38" y="101"/>
                    </a:lnTo>
                    <a:lnTo>
                      <a:pt x="36" y="102"/>
                    </a:lnTo>
                    <a:lnTo>
                      <a:pt x="34" y="103"/>
                    </a:lnTo>
                    <a:lnTo>
                      <a:pt x="33" y="103"/>
                    </a:lnTo>
                    <a:lnTo>
                      <a:pt x="32" y="104"/>
                    </a:lnTo>
                    <a:lnTo>
                      <a:pt x="32" y="106"/>
                    </a:lnTo>
                    <a:lnTo>
                      <a:pt x="31" y="107"/>
                    </a:lnTo>
                    <a:lnTo>
                      <a:pt x="45" y="107"/>
                    </a:lnTo>
                    <a:lnTo>
                      <a:pt x="49" y="104"/>
                    </a:lnTo>
                    <a:lnTo>
                      <a:pt x="49" y="107"/>
                    </a:lnTo>
                    <a:lnTo>
                      <a:pt x="52" y="107"/>
                    </a:lnTo>
                    <a:lnTo>
                      <a:pt x="53" y="105"/>
                    </a:lnTo>
                    <a:lnTo>
                      <a:pt x="53" y="103"/>
                    </a:lnTo>
                    <a:lnTo>
                      <a:pt x="53" y="101"/>
                    </a:lnTo>
                    <a:lnTo>
                      <a:pt x="52" y="100"/>
                    </a:lnTo>
                    <a:lnTo>
                      <a:pt x="51" y="99"/>
                    </a:lnTo>
                    <a:lnTo>
                      <a:pt x="51" y="98"/>
                    </a:lnTo>
                    <a:lnTo>
                      <a:pt x="50" y="96"/>
                    </a:lnTo>
                    <a:lnTo>
                      <a:pt x="50" y="94"/>
                    </a:lnTo>
                    <a:lnTo>
                      <a:pt x="50" y="91"/>
                    </a:lnTo>
                    <a:lnTo>
                      <a:pt x="50" y="88"/>
                    </a:lnTo>
                    <a:lnTo>
                      <a:pt x="50" y="84"/>
                    </a:lnTo>
                    <a:lnTo>
                      <a:pt x="51" y="80"/>
                    </a:lnTo>
                    <a:lnTo>
                      <a:pt x="58" y="80"/>
                    </a:lnTo>
                    <a:lnTo>
                      <a:pt x="59" y="84"/>
                    </a:lnTo>
                    <a:lnTo>
                      <a:pt x="60" y="87"/>
                    </a:lnTo>
                    <a:lnTo>
                      <a:pt x="60" y="90"/>
                    </a:lnTo>
                    <a:lnTo>
                      <a:pt x="60" y="92"/>
                    </a:lnTo>
                    <a:lnTo>
                      <a:pt x="60" y="95"/>
                    </a:lnTo>
                    <a:lnTo>
                      <a:pt x="60" y="97"/>
                    </a:lnTo>
                    <a:lnTo>
                      <a:pt x="60" y="98"/>
                    </a:lnTo>
                    <a:lnTo>
                      <a:pt x="60" y="100"/>
                    </a:lnTo>
                    <a:lnTo>
                      <a:pt x="59" y="101"/>
                    </a:lnTo>
                    <a:lnTo>
                      <a:pt x="58" y="102"/>
                    </a:lnTo>
                    <a:lnTo>
                      <a:pt x="58" y="103"/>
                    </a:lnTo>
                    <a:lnTo>
                      <a:pt x="58" y="103"/>
                    </a:lnTo>
                    <a:lnTo>
                      <a:pt x="57" y="104"/>
                    </a:lnTo>
                    <a:lnTo>
                      <a:pt x="57" y="105"/>
                    </a:lnTo>
                    <a:lnTo>
                      <a:pt x="58" y="106"/>
                    </a:lnTo>
                    <a:lnTo>
                      <a:pt x="58" y="107"/>
                    </a:lnTo>
                    <a:lnTo>
                      <a:pt x="62" y="107"/>
                    </a:lnTo>
                    <a:lnTo>
                      <a:pt x="62" y="104"/>
                    </a:lnTo>
                    <a:lnTo>
                      <a:pt x="67" y="107"/>
                    </a:lnTo>
                    <a:lnTo>
                      <a:pt x="81" y="107"/>
                    </a:lnTo>
                    <a:lnTo>
                      <a:pt x="81" y="106"/>
                    </a:lnTo>
                    <a:lnTo>
                      <a:pt x="80" y="104"/>
                    </a:lnTo>
                    <a:lnTo>
                      <a:pt x="79" y="104"/>
                    </a:lnTo>
                    <a:lnTo>
                      <a:pt x="78" y="103"/>
                    </a:lnTo>
                    <a:lnTo>
                      <a:pt x="76" y="102"/>
                    </a:lnTo>
                    <a:lnTo>
                      <a:pt x="75" y="101"/>
                    </a:lnTo>
                    <a:lnTo>
                      <a:pt x="73" y="101"/>
                    </a:lnTo>
                    <a:lnTo>
                      <a:pt x="70" y="101"/>
                    </a:lnTo>
                    <a:lnTo>
                      <a:pt x="71" y="101"/>
                    </a:lnTo>
                    <a:lnTo>
                      <a:pt x="72" y="100"/>
                    </a:lnTo>
                    <a:lnTo>
                      <a:pt x="74" y="99"/>
                    </a:lnTo>
                    <a:lnTo>
                      <a:pt x="76" y="97"/>
                    </a:lnTo>
                    <a:lnTo>
                      <a:pt x="78" y="94"/>
                    </a:lnTo>
                    <a:lnTo>
                      <a:pt x="80" y="90"/>
                    </a:lnTo>
                    <a:lnTo>
                      <a:pt x="81" y="85"/>
                    </a:lnTo>
                    <a:lnTo>
                      <a:pt x="82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319"/>
              <p:cNvSpPr>
                <a:spLocks/>
              </p:cNvSpPr>
              <p:nvPr/>
            </p:nvSpPr>
            <p:spPr bwMode="auto">
              <a:xfrm>
                <a:off x="1365" y="2698"/>
                <a:ext cx="26" cy="23"/>
              </a:xfrm>
              <a:custGeom>
                <a:avLst/>
                <a:gdLst>
                  <a:gd name="T0" fmla="*/ 26 w 26"/>
                  <a:gd name="T1" fmla="*/ 23 h 23"/>
                  <a:gd name="T2" fmla="*/ 26 w 26"/>
                  <a:gd name="T3" fmla="*/ 0 h 23"/>
                  <a:gd name="T4" fmla="*/ 0 w 26"/>
                  <a:gd name="T5" fmla="*/ 5 h 23"/>
                  <a:gd name="T6" fmla="*/ 0 w 26"/>
                  <a:gd name="T7" fmla="*/ 23 h 23"/>
                  <a:gd name="T8" fmla="*/ 26 w 26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6" y="23"/>
                    </a:moveTo>
                    <a:lnTo>
                      <a:pt x="26" y="0"/>
                    </a:lnTo>
                    <a:lnTo>
                      <a:pt x="0" y="5"/>
                    </a:lnTo>
                    <a:lnTo>
                      <a:pt x="0" y="23"/>
                    </a:lnTo>
                    <a:lnTo>
                      <a:pt x="26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20"/>
              <p:cNvSpPr>
                <a:spLocks/>
              </p:cNvSpPr>
              <p:nvPr/>
            </p:nvSpPr>
            <p:spPr bwMode="auto">
              <a:xfrm>
                <a:off x="1332" y="2714"/>
                <a:ext cx="77" cy="75"/>
              </a:xfrm>
              <a:custGeom>
                <a:avLst/>
                <a:gdLst>
                  <a:gd name="T0" fmla="*/ 34 w 77"/>
                  <a:gd name="T1" fmla="*/ 0 h 75"/>
                  <a:gd name="T2" fmla="*/ 33 w 77"/>
                  <a:gd name="T3" fmla="*/ 0 h 75"/>
                  <a:gd name="T4" fmla="*/ 30 w 77"/>
                  <a:gd name="T5" fmla="*/ 1 h 75"/>
                  <a:gd name="T6" fmla="*/ 27 w 77"/>
                  <a:gd name="T7" fmla="*/ 2 h 75"/>
                  <a:gd name="T8" fmla="*/ 24 w 77"/>
                  <a:gd name="T9" fmla="*/ 4 h 75"/>
                  <a:gd name="T10" fmla="*/ 21 w 77"/>
                  <a:gd name="T11" fmla="*/ 8 h 75"/>
                  <a:gd name="T12" fmla="*/ 18 w 77"/>
                  <a:gd name="T13" fmla="*/ 13 h 75"/>
                  <a:gd name="T14" fmla="*/ 14 w 77"/>
                  <a:gd name="T15" fmla="*/ 18 h 75"/>
                  <a:gd name="T16" fmla="*/ 11 w 77"/>
                  <a:gd name="T17" fmla="*/ 20 h 75"/>
                  <a:gd name="T18" fmla="*/ 8 w 77"/>
                  <a:gd name="T19" fmla="*/ 20 h 75"/>
                  <a:gd name="T20" fmla="*/ 4 w 77"/>
                  <a:gd name="T21" fmla="*/ 19 h 75"/>
                  <a:gd name="T22" fmla="*/ 1 w 77"/>
                  <a:gd name="T23" fmla="*/ 18 h 75"/>
                  <a:gd name="T24" fmla="*/ 0 w 77"/>
                  <a:gd name="T25" fmla="*/ 24 h 75"/>
                  <a:gd name="T26" fmla="*/ 0 w 77"/>
                  <a:gd name="T27" fmla="*/ 24 h 75"/>
                  <a:gd name="T28" fmla="*/ 1 w 77"/>
                  <a:gd name="T29" fmla="*/ 25 h 75"/>
                  <a:gd name="T30" fmla="*/ 2 w 77"/>
                  <a:gd name="T31" fmla="*/ 25 h 75"/>
                  <a:gd name="T32" fmla="*/ 3 w 77"/>
                  <a:gd name="T33" fmla="*/ 25 h 75"/>
                  <a:gd name="T34" fmla="*/ 7 w 77"/>
                  <a:gd name="T35" fmla="*/ 27 h 75"/>
                  <a:gd name="T36" fmla="*/ 10 w 77"/>
                  <a:gd name="T37" fmla="*/ 28 h 75"/>
                  <a:gd name="T38" fmla="*/ 13 w 77"/>
                  <a:gd name="T39" fmla="*/ 28 h 75"/>
                  <a:gd name="T40" fmla="*/ 17 w 77"/>
                  <a:gd name="T41" fmla="*/ 27 h 75"/>
                  <a:gd name="T42" fmla="*/ 19 w 77"/>
                  <a:gd name="T43" fmla="*/ 26 h 75"/>
                  <a:gd name="T44" fmla="*/ 22 w 77"/>
                  <a:gd name="T45" fmla="*/ 23 h 75"/>
                  <a:gd name="T46" fmla="*/ 26 w 77"/>
                  <a:gd name="T47" fmla="*/ 21 h 75"/>
                  <a:gd name="T48" fmla="*/ 27 w 77"/>
                  <a:gd name="T49" fmla="*/ 20 h 75"/>
                  <a:gd name="T50" fmla="*/ 12 w 77"/>
                  <a:gd name="T51" fmla="*/ 75 h 75"/>
                  <a:gd name="T52" fmla="*/ 63 w 77"/>
                  <a:gd name="T53" fmla="*/ 41 h 75"/>
                  <a:gd name="T54" fmla="*/ 71 w 77"/>
                  <a:gd name="T55" fmla="*/ 30 h 75"/>
                  <a:gd name="T56" fmla="*/ 75 w 77"/>
                  <a:gd name="T57" fmla="*/ 25 h 75"/>
                  <a:gd name="T58" fmla="*/ 75 w 77"/>
                  <a:gd name="T59" fmla="*/ 23 h 75"/>
                  <a:gd name="T60" fmla="*/ 75 w 77"/>
                  <a:gd name="T61" fmla="*/ 20 h 75"/>
                  <a:gd name="T62" fmla="*/ 75 w 77"/>
                  <a:gd name="T63" fmla="*/ 17 h 75"/>
                  <a:gd name="T64" fmla="*/ 74 w 77"/>
                  <a:gd name="T65" fmla="*/ 14 h 75"/>
                  <a:gd name="T66" fmla="*/ 72 w 77"/>
                  <a:gd name="T67" fmla="*/ 10 h 75"/>
                  <a:gd name="T68" fmla="*/ 69 w 77"/>
                  <a:gd name="T69" fmla="*/ 6 h 75"/>
                  <a:gd name="T70" fmla="*/ 66 w 77"/>
                  <a:gd name="T71" fmla="*/ 4 h 75"/>
                  <a:gd name="T72" fmla="*/ 64 w 77"/>
                  <a:gd name="T73" fmla="*/ 2 h 75"/>
                  <a:gd name="T74" fmla="*/ 62 w 77"/>
                  <a:gd name="T75" fmla="*/ 1 h 75"/>
                  <a:gd name="T76" fmla="*/ 59 w 77"/>
                  <a:gd name="T77" fmla="*/ 0 h 75"/>
                  <a:gd name="T78" fmla="*/ 58 w 77"/>
                  <a:gd name="T79" fmla="*/ 0 h 75"/>
                  <a:gd name="T80" fmla="*/ 44 w 77"/>
                  <a:gd name="T81" fmla="*/ 1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7" h="75">
                    <a:moveTo>
                      <a:pt x="34" y="0"/>
                    </a:moveTo>
                    <a:lnTo>
                      <a:pt x="34" y="0"/>
                    </a:lnTo>
                    <a:lnTo>
                      <a:pt x="34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1"/>
                    </a:lnTo>
                    <a:lnTo>
                      <a:pt x="28" y="1"/>
                    </a:lnTo>
                    <a:lnTo>
                      <a:pt x="27" y="2"/>
                    </a:lnTo>
                    <a:lnTo>
                      <a:pt x="25" y="3"/>
                    </a:lnTo>
                    <a:lnTo>
                      <a:pt x="24" y="4"/>
                    </a:lnTo>
                    <a:lnTo>
                      <a:pt x="22" y="6"/>
                    </a:lnTo>
                    <a:lnTo>
                      <a:pt x="21" y="8"/>
                    </a:lnTo>
                    <a:lnTo>
                      <a:pt x="19" y="10"/>
                    </a:lnTo>
                    <a:lnTo>
                      <a:pt x="18" y="13"/>
                    </a:lnTo>
                    <a:lnTo>
                      <a:pt x="16" y="15"/>
                    </a:lnTo>
                    <a:lnTo>
                      <a:pt x="14" y="18"/>
                    </a:lnTo>
                    <a:lnTo>
                      <a:pt x="13" y="20"/>
                    </a:lnTo>
                    <a:lnTo>
                      <a:pt x="11" y="20"/>
                    </a:lnTo>
                    <a:lnTo>
                      <a:pt x="9" y="20"/>
                    </a:lnTo>
                    <a:lnTo>
                      <a:pt x="8" y="20"/>
                    </a:lnTo>
                    <a:lnTo>
                      <a:pt x="6" y="19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1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5" y="26"/>
                    </a:lnTo>
                    <a:lnTo>
                      <a:pt x="7" y="27"/>
                    </a:lnTo>
                    <a:lnTo>
                      <a:pt x="8" y="27"/>
                    </a:lnTo>
                    <a:lnTo>
                      <a:pt x="10" y="28"/>
                    </a:lnTo>
                    <a:lnTo>
                      <a:pt x="12" y="28"/>
                    </a:lnTo>
                    <a:lnTo>
                      <a:pt x="13" y="28"/>
                    </a:lnTo>
                    <a:lnTo>
                      <a:pt x="15" y="28"/>
                    </a:lnTo>
                    <a:lnTo>
                      <a:pt x="17" y="27"/>
                    </a:lnTo>
                    <a:lnTo>
                      <a:pt x="18" y="26"/>
                    </a:lnTo>
                    <a:lnTo>
                      <a:pt x="19" y="26"/>
                    </a:lnTo>
                    <a:lnTo>
                      <a:pt x="21" y="25"/>
                    </a:lnTo>
                    <a:lnTo>
                      <a:pt x="22" y="23"/>
                    </a:lnTo>
                    <a:lnTo>
                      <a:pt x="24" y="22"/>
                    </a:lnTo>
                    <a:lnTo>
                      <a:pt x="26" y="21"/>
                    </a:lnTo>
                    <a:lnTo>
                      <a:pt x="27" y="21"/>
                    </a:lnTo>
                    <a:lnTo>
                      <a:pt x="27" y="20"/>
                    </a:lnTo>
                    <a:lnTo>
                      <a:pt x="27" y="39"/>
                    </a:lnTo>
                    <a:lnTo>
                      <a:pt x="12" y="75"/>
                    </a:lnTo>
                    <a:lnTo>
                      <a:pt x="77" y="75"/>
                    </a:lnTo>
                    <a:lnTo>
                      <a:pt x="63" y="41"/>
                    </a:lnTo>
                    <a:lnTo>
                      <a:pt x="63" y="33"/>
                    </a:lnTo>
                    <a:lnTo>
                      <a:pt x="71" y="30"/>
                    </a:lnTo>
                    <a:lnTo>
                      <a:pt x="75" y="25"/>
                    </a:lnTo>
                    <a:lnTo>
                      <a:pt x="75" y="25"/>
                    </a:lnTo>
                    <a:lnTo>
                      <a:pt x="75" y="24"/>
                    </a:lnTo>
                    <a:lnTo>
                      <a:pt x="75" y="23"/>
                    </a:lnTo>
                    <a:lnTo>
                      <a:pt x="75" y="22"/>
                    </a:lnTo>
                    <a:lnTo>
                      <a:pt x="75" y="20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6"/>
                    </a:lnTo>
                    <a:lnTo>
                      <a:pt x="74" y="14"/>
                    </a:lnTo>
                    <a:lnTo>
                      <a:pt x="73" y="12"/>
                    </a:lnTo>
                    <a:lnTo>
                      <a:pt x="72" y="10"/>
                    </a:lnTo>
                    <a:lnTo>
                      <a:pt x="70" y="8"/>
                    </a:lnTo>
                    <a:lnTo>
                      <a:pt x="69" y="6"/>
                    </a:lnTo>
                    <a:lnTo>
                      <a:pt x="68" y="5"/>
                    </a:lnTo>
                    <a:lnTo>
                      <a:pt x="66" y="4"/>
                    </a:lnTo>
                    <a:lnTo>
                      <a:pt x="65" y="3"/>
                    </a:lnTo>
                    <a:lnTo>
                      <a:pt x="64" y="2"/>
                    </a:lnTo>
                    <a:lnTo>
                      <a:pt x="63" y="2"/>
                    </a:lnTo>
                    <a:lnTo>
                      <a:pt x="62" y="1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44" y="1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77ED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21"/>
              <p:cNvSpPr>
                <a:spLocks/>
              </p:cNvSpPr>
              <p:nvPr/>
            </p:nvSpPr>
            <p:spPr bwMode="auto">
              <a:xfrm>
                <a:off x="1353" y="2792"/>
                <a:ext cx="18" cy="20"/>
              </a:xfrm>
              <a:custGeom>
                <a:avLst/>
                <a:gdLst>
                  <a:gd name="T0" fmla="*/ 0 w 18"/>
                  <a:gd name="T1" fmla="*/ 0 h 20"/>
                  <a:gd name="T2" fmla="*/ 0 w 18"/>
                  <a:gd name="T3" fmla="*/ 1 h 20"/>
                  <a:gd name="T4" fmla="*/ 0 w 18"/>
                  <a:gd name="T5" fmla="*/ 2 h 20"/>
                  <a:gd name="T6" fmla="*/ 0 w 18"/>
                  <a:gd name="T7" fmla="*/ 2 h 20"/>
                  <a:gd name="T8" fmla="*/ 0 w 18"/>
                  <a:gd name="T9" fmla="*/ 3 h 20"/>
                  <a:gd name="T10" fmla="*/ 1 w 18"/>
                  <a:gd name="T11" fmla="*/ 7 h 20"/>
                  <a:gd name="T12" fmla="*/ 3 w 18"/>
                  <a:gd name="T13" fmla="*/ 11 h 20"/>
                  <a:gd name="T14" fmla="*/ 5 w 18"/>
                  <a:gd name="T15" fmla="*/ 14 h 20"/>
                  <a:gd name="T16" fmla="*/ 7 w 18"/>
                  <a:gd name="T17" fmla="*/ 16 h 20"/>
                  <a:gd name="T18" fmla="*/ 10 w 18"/>
                  <a:gd name="T19" fmla="*/ 18 h 20"/>
                  <a:gd name="T20" fmla="*/ 11 w 18"/>
                  <a:gd name="T21" fmla="*/ 19 h 20"/>
                  <a:gd name="T22" fmla="*/ 13 w 18"/>
                  <a:gd name="T23" fmla="*/ 20 h 20"/>
                  <a:gd name="T24" fmla="*/ 13 w 18"/>
                  <a:gd name="T25" fmla="*/ 20 h 20"/>
                  <a:gd name="T26" fmla="*/ 18 w 18"/>
                  <a:gd name="T27" fmla="*/ 20 h 20"/>
                  <a:gd name="T28" fmla="*/ 18 w 18"/>
                  <a:gd name="T29" fmla="*/ 20 h 20"/>
                  <a:gd name="T30" fmla="*/ 18 w 18"/>
                  <a:gd name="T31" fmla="*/ 19 h 20"/>
                  <a:gd name="T32" fmla="*/ 17 w 18"/>
                  <a:gd name="T33" fmla="*/ 17 h 20"/>
                  <a:gd name="T34" fmla="*/ 16 w 18"/>
                  <a:gd name="T35" fmla="*/ 14 h 20"/>
                  <a:gd name="T36" fmla="*/ 16 w 18"/>
                  <a:gd name="T37" fmla="*/ 11 h 20"/>
                  <a:gd name="T38" fmla="*/ 16 w 18"/>
                  <a:gd name="T39" fmla="*/ 8 h 20"/>
                  <a:gd name="T40" fmla="*/ 16 w 18"/>
                  <a:gd name="T41" fmla="*/ 4 h 20"/>
                  <a:gd name="T42" fmla="*/ 18 w 18"/>
                  <a:gd name="T43" fmla="*/ 0 h 20"/>
                  <a:gd name="T44" fmla="*/ 0 w 18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7" y="16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19"/>
                    </a:lnTo>
                    <a:lnTo>
                      <a:pt x="17" y="17"/>
                    </a:lnTo>
                    <a:lnTo>
                      <a:pt x="16" y="14"/>
                    </a:lnTo>
                    <a:lnTo>
                      <a:pt x="16" y="11"/>
                    </a:lnTo>
                    <a:lnTo>
                      <a:pt x="16" y="8"/>
                    </a:lnTo>
                    <a:lnTo>
                      <a:pt x="16" y="4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22"/>
              <p:cNvSpPr>
                <a:spLocks/>
              </p:cNvSpPr>
              <p:nvPr/>
            </p:nvSpPr>
            <p:spPr bwMode="auto">
              <a:xfrm>
                <a:off x="1382" y="2792"/>
                <a:ext cx="19" cy="20"/>
              </a:xfrm>
              <a:custGeom>
                <a:avLst/>
                <a:gdLst>
                  <a:gd name="T0" fmla="*/ 0 w 19"/>
                  <a:gd name="T1" fmla="*/ 0 h 20"/>
                  <a:gd name="T2" fmla="*/ 2 w 19"/>
                  <a:gd name="T3" fmla="*/ 4 h 20"/>
                  <a:gd name="T4" fmla="*/ 3 w 19"/>
                  <a:gd name="T5" fmla="*/ 7 h 20"/>
                  <a:gd name="T6" fmla="*/ 3 w 19"/>
                  <a:gd name="T7" fmla="*/ 11 h 20"/>
                  <a:gd name="T8" fmla="*/ 3 w 19"/>
                  <a:gd name="T9" fmla="*/ 14 h 20"/>
                  <a:gd name="T10" fmla="*/ 3 w 19"/>
                  <a:gd name="T11" fmla="*/ 16 h 20"/>
                  <a:gd name="T12" fmla="*/ 3 w 19"/>
                  <a:gd name="T13" fmla="*/ 18 h 20"/>
                  <a:gd name="T14" fmla="*/ 2 w 19"/>
                  <a:gd name="T15" fmla="*/ 19 h 20"/>
                  <a:gd name="T16" fmla="*/ 2 w 19"/>
                  <a:gd name="T17" fmla="*/ 20 h 20"/>
                  <a:gd name="T18" fmla="*/ 9 w 19"/>
                  <a:gd name="T19" fmla="*/ 20 h 20"/>
                  <a:gd name="T20" fmla="*/ 9 w 19"/>
                  <a:gd name="T21" fmla="*/ 19 h 20"/>
                  <a:gd name="T22" fmla="*/ 10 w 19"/>
                  <a:gd name="T23" fmla="*/ 19 h 20"/>
                  <a:gd name="T24" fmla="*/ 11 w 19"/>
                  <a:gd name="T25" fmla="*/ 18 h 20"/>
                  <a:gd name="T26" fmla="*/ 13 w 19"/>
                  <a:gd name="T27" fmla="*/ 17 h 20"/>
                  <a:gd name="T28" fmla="*/ 14 w 19"/>
                  <a:gd name="T29" fmla="*/ 15 h 20"/>
                  <a:gd name="T30" fmla="*/ 16 w 19"/>
                  <a:gd name="T31" fmla="*/ 13 h 20"/>
                  <a:gd name="T32" fmla="*/ 17 w 19"/>
                  <a:gd name="T33" fmla="*/ 11 h 20"/>
                  <a:gd name="T34" fmla="*/ 18 w 19"/>
                  <a:gd name="T35" fmla="*/ 8 h 20"/>
                  <a:gd name="T36" fmla="*/ 18 w 19"/>
                  <a:gd name="T37" fmla="*/ 6 h 20"/>
                  <a:gd name="T38" fmla="*/ 19 w 19"/>
                  <a:gd name="T39" fmla="*/ 4 h 20"/>
                  <a:gd name="T40" fmla="*/ 19 w 19"/>
                  <a:gd name="T41" fmla="*/ 2 h 20"/>
                  <a:gd name="T42" fmla="*/ 18 w 19"/>
                  <a:gd name="T43" fmla="*/ 0 h 20"/>
                  <a:gd name="T44" fmla="*/ 0 w 19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20">
                    <a:moveTo>
                      <a:pt x="0" y="0"/>
                    </a:moveTo>
                    <a:lnTo>
                      <a:pt x="2" y="4"/>
                    </a:lnTo>
                    <a:lnTo>
                      <a:pt x="3" y="7"/>
                    </a:lnTo>
                    <a:lnTo>
                      <a:pt x="3" y="11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9" y="20"/>
                    </a:lnTo>
                    <a:lnTo>
                      <a:pt x="9" y="19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3" y="17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7" y="11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9" y="4"/>
                    </a:lnTo>
                    <a:lnTo>
                      <a:pt x="19" y="2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323"/>
              <p:cNvSpPr>
                <a:spLocks/>
              </p:cNvSpPr>
              <p:nvPr/>
            </p:nvSpPr>
            <p:spPr bwMode="auto">
              <a:xfrm>
                <a:off x="1313" y="2676"/>
                <a:ext cx="73" cy="81"/>
              </a:xfrm>
              <a:custGeom>
                <a:avLst/>
                <a:gdLst>
                  <a:gd name="T0" fmla="*/ 73 w 73"/>
                  <a:gd name="T1" fmla="*/ 77 h 81"/>
                  <a:gd name="T2" fmla="*/ 4 w 73"/>
                  <a:gd name="T3" fmla="*/ 0 h 81"/>
                  <a:gd name="T4" fmla="*/ 0 w 73"/>
                  <a:gd name="T5" fmla="*/ 5 h 81"/>
                  <a:gd name="T6" fmla="*/ 68 w 73"/>
                  <a:gd name="T7" fmla="*/ 81 h 81"/>
                  <a:gd name="T8" fmla="*/ 73 w 73"/>
                  <a:gd name="T9" fmla="*/ 7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81">
                    <a:moveTo>
                      <a:pt x="73" y="77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68" y="81"/>
                    </a:lnTo>
                    <a:lnTo>
                      <a:pt x="73" y="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324"/>
              <p:cNvSpPr>
                <a:spLocks/>
              </p:cNvSpPr>
              <p:nvPr/>
            </p:nvSpPr>
            <p:spPr bwMode="auto">
              <a:xfrm>
                <a:off x="1317" y="2681"/>
                <a:ext cx="65" cy="72"/>
              </a:xfrm>
              <a:custGeom>
                <a:avLst/>
                <a:gdLst>
                  <a:gd name="T0" fmla="*/ 65 w 65"/>
                  <a:gd name="T1" fmla="*/ 71 h 72"/>
                  <a:gd name="T2" fmla="*/ 2 w 65"/>
                  <a:gd name="T3" fmla="*/ 0 h 72"/>
                  <a:gd name="T4" fmla="*/ 0 w 65"/>
                  <a:gd name="T5" fmla="*/ 2 h 72"/>
                  <a:gd name="T6" fmla="*/ 63 w 65"/>
                  <a:gd name="T7" fmla="*/ 72 h 72"/>
                  <a:gd name="T8" fmla="*/ 65 w 65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72">
                    <a:moveTo>
                      <a:pt x="65" y="7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63" y="72"/>
                    </a:lnTo>
                    <a:lnTo>
                      <a:pt x="65" y="71"/>
                    </a:lnTo>
                    <a:close/>
                  </a:path>
                </a:pathLst>
              </a:custGeom>
              <a:solidFill>
                <a:srgbClr val="CEB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25"/>
              <p:cNvSpPr>
                <a:spLocks/>
              </p:cNvSpPr>
              <p:nvPr/>
            </p:nvSpPr>
            <p:spPr bwMode="auto">
              <a:xfrm>
                <a:off x="1367" y="2736"/>
                <a:ext cx="41" cy="15"/>
              </a:xfrm>
              <a:custGeom>
                <a:avLst/>
                <a:gdLst>
                  <a:gd name="T0" fmla="*/ 22 w 41"/>
                  <a:gd name="T1" fmla="*/ 14 h 15"/>
                  <a:gd name="T2" fmla="*/ 25 w 41"/>
                  <a:gd name="T3" fmla="*/ 13 h 15"/>
                  <a:gd name="T4" fmla="*/ 29 w 41"/>
                  <a:gd name="T5" fmla="*/ 12 h 15"/>
                  <a:gd name="T6" fmla="*/ 32 w 41"/>
                  <a:gd name="T7" fmla="*/ 11 h 15"/>
                  <a:gd name="T8" fmla="*/ 35 w 41"/>
                  <a:gd name="T9" fmla="*/ 10 h 15"/>
                  <a:gd name="T10" fmla="*/ 37 w 41"/>
                  <a:gd name="T11" fmla="*/ 8 h 15"/>
                  <a:gd name="T12" fmla="*/ 39 w 41"/>
                  <a:gd name="T13" fmla="*/ 6 h 15"/>
                  <a:gd name="T14" fmla="*/ 40 w 41"/>
                  <a:gd name="T15" fmla="*/ 5 h 15"/>
                  <a:gd name="T16" fmla="*/ 41 w 41"/>
                  <a:gd name="T17" fmla="*/ 3 h 15"/>
                  <a:gd name="T18" fmla="*/ 40 w 41"/>
                  <a:gd name="T19" fmla="*/ 0 h 15"/>
                  <a:gd name="T20" fmla="*/ 39 w 41"/>
                  <a:gd name="T21" fmla="*/ 3 h 15"/>
                  <a:gd name="T22" fmla="*/ 37 w 41"/>
                  <a:gd name="T23" fmla="*/ 6 h 15"/>
                  <a:gd name="T24" fmla="*/ 34 w 41"/>
                  <a:gd name="T25" fmla="*/ 9 h 15"/>
                  <a:gd name="T26" fmla="*/ 30 w 41"/>
                  <a:gd name="T27" fmla="*/ 10 h 15"/>
                  <a:gd name="T28" fmla="*/ 27 w 41"/>
                  <a:gd name="T29" fmla="*/ 11 h 15"/>
                  <a:gd name="T30" fmla="*/ 25 w 41"/>
                  <a:gd name="T31" fmla="*/ 12 h 15"/>
                  <a:gd name="T32" fmla="*/ 23 w 41"/>
                  <a:gd name="T33" fmla="*/ 12 h 15"/>
                  <a:gd name="T34" fmla="*/ 22 w 41"/>
                  <a:gd name="T35" fmla="*/ 12 h 15"/>
                  <a:gd name="T36" fmla="*/ 18 w 41"/>
                  <a:gd name="T37" fmla="*/ 7 h 15"/>
                  <a:gd name="T38" fmla="*/ 21 w 41"/>
                  <a:gd name="T39" fmla="*/ 7 h 15"/>
                  <a:gd name="T40" fmla="*/ 26 w 41"/>
                  <a:gd name="T41" fmla="*/ 5 h 15"/>
                  <a:gd name="T42" fmla="*/ 30 w 41"/>
                  <a:gd name="T43" fmla="*/ 3 h 15"/>
                  <a:gd name="T44" fmla="*/ 32 w 41"/>
                  <a:gd name="T45" fmla="*/ 0 h 15"/>
                  <a:gd name="T46" fmla="*/ 30 w 41"/>
                  <a:gd name="T47" fmla="*/ 0 h 15"/>
                  <a:gd name="T48" fmla="*/ 30 w 41"/>
                  <a:gd name="T49" fmla="*/ 0 h 15"/>
                  <a:gd name="T50" fmla="*/ 30 w 41"/>
                  <a:gd name="T51" fmla="*/ 1 h 15"/>
                  <a:gd name="T52" fmla="*/ 28 w 41"/>
                  <a:gd name="T53" fmla="*/ 2 h 15"/>
                  <a:gd name="T54" fmla="*/ 25 w 41"/>
                  <a:gd name="T55" fmla="*/ 3 h 15"/>
                  <a:gd name="T56" fmla="*/ 21 w 41"/>
                  <a:gd name="T57" fmla="*/ 5 h 15"/>
                  <a:gd name="T58" fmla="*/ 17 w 41"/>
                  <a:gd name="T59" fmla="*/ 6 h 15"/>
                  <a:gd name="T60" fmla="*/ 14 w 41"/>
                  <a:gd name="T61" fmla="*/ 6 h 15"/>
                  <a:gd name="T62" fmla="*/ 12 w 41"/>
                  <a:gd name="T63" fmla="*/ 4 h 15"/>
                  <a:gd name="T64" fmla="*/ 10 w 41"/>
                  <a:gd name="T65" fmla="*/ 2 h 15"/>
                  <a:gd name="T66" fmla="*/ 8 w 41"/>
                  <a:gd name="T67" fmla="*/ 2 h 15"/>
                  <a:gd name="T68" fmla="*/ 7 w 41"/>
                  <a:gd name="T69" fmla="*/ 2 h 15"/>
                  <a:gd name="T70" fmla="*/ 6 w 41"/>
                  <a:gd name="T71" fmla="*/ 4 h 15"/>
                  <a:gd name="T72" fmla="*/ 7 w 41"/>
                  <a:gd name="T73" fmla="*/ 6 h 15"/>
                  <a:gd name="T74" fmla="*/ 6 w 41"/>
                  <a:gd name="T75" fmla="*/ 15 h 15"/>
                  <a:gd name="T76" fmla="*/ 9 w 41"/>
                  <a:gd name="T77" fmla="*/ 15 h 15"/>
                  <a:gd name="T78" fmla="*/ 13 w 41"/>
                  <a:gd name="T79" fmla="*/ 14 h 15"/>
                  <a:gd name="T80" fmla="*/ 17 w 41"/>
                  <a:gd name="T81" fmla="*/ 13 h 15"/>
                  <a:gd name="T82" fmla="*/ 19 w 41"/>
                  <a:gd name="T83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1" h="15">
                    <a:moveTo>
                      <a:pt x="20" y="14"/>
                    </a:moveTo>
                    <a:lnTo>
                      <a:pt x="22" y="14"/>
                    </a:lnTo>
                    <a:lnTo>
                      <a:pt x="24" y="13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9" y="12"/>
                    </a:lnTo>
                    <a:lnTo>
                      <a:pt x="30" y="12"/>
                    </a:lnTo>
                    <a:lnTo>
                      <a:pt x="32" y="11"/>
                    </a:lnTo>
                    <a:lnTo>
                      <a:pt x="33" y="10"/>
                    </a:lnTo>
                    <a:lnTo>
                      <a:pt x="35" y="10"/>
                    </a:lnTo>
                    <a:lnTo>
                      <a:pt x="36" y="9"/>
                    </a:lnTo>
                    <a:lnTo>
                      <a:pt x="37" y="8"/>
                    </a:lnTo>
                    <a:lnTo>
                      <a:pt x="38" y="7"/>
                    </a:lnTo>
                    <a:lnTo>
                      <a:pt x="39" y="6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0" y="2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9" y="3"/>
                    </a:lnTo>
                    <a:lnTo>
                      <a:pt x="38" y="4"/>
                    </a:lnTo>
                    <a:lnTo>
                      <a:pt x="37" y="6"/>
                    </a:lnTo>
                    <a:lnTo>
                      <a:pt x="35" y="7"/>
                    </a:lnTo>
                    <a:lnTo>
                      <a:pt x="34" y="9"/>
                    </a:lnTo>
                    <a:lnTo>
                      <a:pt x="32" y="10"/>
                    </a:lnTo>
                    <a:lnTo>
                      <a:pt x="30" y="10"/>
                    </a:lnTo>
                    <a:lnTo>
                      <a:pt x="28" y="11"/>
                    </a:lnTo>
                    <a:lnTo>
                      <a:pt x="27" y="11"/>
                    </a:lnTo>
                    <a:lnTo>
                      <a:pt x="26" y="11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1" y="7"/>
                    </a:lnTo>
                    <a:lnTo>
                      <a:pt x="23" y="6"/>
                    </a:lnTo>
                    <a:lnTo>
                      <a:pt x="26" y="5"/>
                    </a:lnTo>
                    <a:lnTo>
                      <a:pt x="28" y="4"/>
                    </a:lnTo>
                    <a:lnTo>
                      <a:pt x="30" y="3"/>
                    </a:lnTo>
                    <a:lnTo>
                      <a:pt x="31" y="1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1"/>
                    </a:lnTo>
                    <a:lnTo>
                      <a:pt x="29" y="1"/>
                    </a:lnTo>
                    <a:lnTo>
                      <a:pt x="28" y="2"/>
                    </a:lnTo>
                    <a:lnTo>
                      <a:pt x="27" y="3"/>
                    </a:lnTo>
                    <a:lnTo>
                      <a:pt x="25" y="3"/>
                    </a:lnTo>
                    <a:lnTo>
                      <a:pt x="23" y="4"/>
                    </a:lnTo>
                    <a:lnTo>
                      <a:pt x="21" y="5"/>
                    </a:lnTo>
                    <a:lnTo>
                      <a:pt x="19" y="5"/>
                    </a:lnTo>
                    <a:lnTo>
                      <a:pt x="17" y="6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7" y="13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26"/>
              <p:cNvSpPr>
                <a:spLocks/>
              </p:cNvSpPr>
              <p:nvPr/>
            </p:nvSpPr>
            <p:spPr bwMode="auto">
              <a:xfrm>
                <a:off x="1370" y="2739"/>
                <a:ext cx="14" cy="10"/>
              </a:xfrm>
              <a:custGeom>
                <a:avLst/>
                <a:gdLst>
                  <a:gd name="T0" fmla="*/ 12 w 14"/>
                  <a:gd name="T1" fmla="*/ 5 h 10"/>
                  <a:gd name="T2" fmla="*/ 11 w 14"/>
                  <a:gd name="T3" fmla="*/ 5 h 10"/>
                  <a:gd name="T4" fmla="*/ 10 w 14"/>
                  <a:gd name="T5" fmla="*/ 5 h 10"/>
                  <a:gd name="T6" fmla="*/ 10 w 14"/>
                  <a:gd name="T7" fmla="*/ 5 h 10"/>
                  <a:gd name="T8" fmla="*/ 10 w 14"/>
                  <a:gd name="T9" fmla="*/ 4 h 10"/>
                  <a:gd name="T10" fmla="*/ 9 w 14"/>
                  <a:gd name="T11" fmla="*/ 4 h 10"/>
                  <a:gd name="T12" fmla="*/ 8 w 14"/>
                  <a:gd name="T13" fmla="*/ 3 h 10"/>
                  <a:gd name="T14" fmla="*/ 8 w 14"/>
                  <a:gd name="T15" fmla="*/ 2 h 10"/>
                  <a:gd name="T16" fmla="*/ 7 w 14"/>
                  <a:gd name="T17" fmla="*/ 2 h 10"/>
                  <a:gd name="T18" fmla="*/ 6 w 14"/>
                  <a:gd name="T19" fmla="*/ 1 h 10"/>
                  <a:gd name="T20" fmla="*/ 6 w 14"/>
                  <a:gd name="T21" fmla="*/ 1 h 10"/>
                  <a:gd name="T22" fmla="*/ 5 w 14"/>
                  <a:gd name="T23" fmla="*/ 0 h 10"/>
                  <a:gd name="T24" fmla="*/ 5 w 14"/>
                  <a:gd name="T25" fmla="*/ 0 h 10"/>
                  <a:gd name="T26" fmla="*/ 5 w 14"/>
                  <a:gd name="T27" fmla="*/ 1 h 10"/>
                  <a:gd name="T28" fmla="*/ 6 w 14"/>
                  <a:gd name="T29" fmla="*/ 2 h 10"/>
                  <a:gd name="T30" fmla="*/ 6 w 14"/>
                  <a:gd name="T31" fmla="*/ 4 h 10"/>
                  <a:gd name="T32" fmla="*/ 7 w 14"/>
                  <a:gd name="T33" fmla="*/ 4 h 10"/>
                  <a:gd name="T34" fmla="*/ 0 w 14"/>
                  <a:gd name="T35" fmla="*/ 4 h 10"/>
                  <a:gd name="T36" fmla="*/ 4 w 14"/>
                  <a:gd name="T37" fmla="*/ 10 h 10"/>
                  <a:gd name="T38" fmla="*/ 5 w 14"/>
                  <a:gd name="T39" fmla="*/ 10 h 10"/>
                  <a:gd name="T40" fmla="*/ 6 w 14"/>
                  <a:gd name="T41" fmla="*/ 10 h 10"/>
                  <a:gd name="T42" fmla="*/ 7 w 14"/>
                  <a:gd name="T43" fmla="*/ 10 h 10"/>
                  <a:gd name="T44" fmla="*/ 7 w 14"/>
                  <a:gd name="T45" fmla="*/ 10 h 10"/>
                  <a:gd name="T46" fmla="*/ 8 w 14"/>
                  <a:gd name="T47" fmla="*/ 10 h 10"/>
                  <a:gd name="T48" fmla="*/ 9 w 14"/>
                  <a:gd name="T49" fmla="*/ 10 h 10"/>
                  <a:gd name="T50" fmla="*/ 10 w 14"/>
                  <a:gd name="T51" fmla="*/ 10 h 10"/>
                  <a:gd name="T52" fmla="*/ 10 w 14"/>
                  <a:gd name="T53" fmla="*/ 9 h 10"/>
                  <a:gd name="T54" fmla="*/ 11 w 14"/>
                  <a:gd name="T55" fmla="*/ 9 h 10"/>
                  <a:gd name="T56" fmla="*/ 12 w 14"/>
                  <a:gd name="T57" fmla="*/ 9 h 10"/>
                  <a:gd name="T58" fmla="*/ 13 w 14"/>
                  <a:gd name="T59" fmla="*/ 9 h 10"/>
                  <a:gd name="T60" fmla="*/ 13 w 14"/>
                  <a:gd name="T61" fmla="*/ 9 h 10"/>
                  <a:gd name="T62" fmla="*/ 13 w 14"/>
                  <a:gd name="T63" fmla="*/ 9 h 10"/>
                  <a:gd name="T64" fmla="*/ 14 w 14"/>
                  <a:gd name="T65" fmla="*/ 8 h 10"/>
                  <a:gd name="T66" fmla="*/ 14 w 14"/>
                  <a:gd name="T67" fmla="*/ 8 h 10"/>
                  <a:gd name="T68" fmla="*/ 14 w 14"/>
                  <a:gd name="T69" fmla="*/ 8 h 10"/>
                  <a:gd name="T70" fmla="*/ 12 w 14"/>
                  <a:gd name="T71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" h="10">
                    <a:moveTo>
                      <a:pt x="12" y="5"/>
                    </a:moveTo>
                    <a:lnTo>
                      <a:pt x="11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0" y="4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2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27"/>
              <p:cNvSpPr>
                <a:spLocks/>
              </p:cNvSpPr>
              <p:nvPr/>
            </p:nvSpPr>
            <p:spPr bwMode="auto">
              <a:xfrm>
                <a:off x="1395" y="2729"/>
                <a:ext cx="4" cy="7"/>
              </a:xfrm>
              <a:custGeom>
                <a:avLst/>
                <a:gdLst>
                  <a:gd name="T0" fmla="*/ 3 w 4"/>
                  <a:gd name="T1" fmla="*/ 3 h 7"/>
                  <a:gd name="T2" fmla="*/ 3 w 4"/>
                  <a:gd name="T3" fmla="*/ 2 h 7"/>
                  <a:gd name="T4" fmla="*/ 2 w 4"/>
                  <a:gd name="T5" fmla="*/ 1 h 7"/>
                  <a:gd name="T6" fmla="*/ 2 w 4"/>
                  <a:gd name="T7" fmla="*/ 0 h 7"/>
                  <a:gd name="T8" fmla="*/ 1 w 4"/>
                  <a:gd name="T9" fmla="*/ 0 h 7"/>
                  <a:gd name="T10" fmla="*/ 0 w 4"/>
                  <a:gd name="T11" fmla="*/ 0 h 7"/>
                  <a:gd name="T12" fmla="*/ 0 w 4"/>
                  <a:gd name="T13" fmla="*/ 0 h 7"/>
                  <a:gd name="T14" fmla="*/ 0 w 4"/>
                  <a:gd name="T15" fmla="*/ 1 h 7"/>
                  <a:gd name="T16" fmla="*/ 0 w 4"/>
                  <a:gd name="T17" fmla="*/ 1 h 7"/>
                  <a:gd name="T18" fmla="*/ 0 w 4"/>
                  <a:gd name="T19" fmla="*/ 1 h 7"/>
                  <a:gd name="T20" fmla="*/ 1 w 4"/>
                  <a:gd name="T21" fmla="*/ 2 h 7"/>
                  <a:gd name="T22" fmla="*/ 1 w 4"/>
                  <a:gd name="T23" fmla="*/ 2 h 7"/>
                  <a:gd name="T24" fmla="*/ 2 w 4"/>
                  <a:gd name="T25" fmla="*/ 3 h 7"/>
                  <a:gd name="T26" fmla="*/ 2 w 4"/>
                  <a:gd name="T27" fmla="*/ 4 h 7"/>
                  <a:gd name="T28" fmla="*/ 2 w 4"/>
                  <a:gd name="T29" fmla="*/ 5 h 7"/>
                  <a:gd name="T30" fmla="*/ 2 w 4"/>
                  <a:gd name="T31" fmla="*/ 6 h 7"/>
                  <a:gd name="T32" fmla="*/ 2 w 4"/>
                  <a:gd name="T33" fmla="*/ 7 h 7"/>
                  <a:gd name="T34" fmla="*/ 2 w 4"/>
                  <a:gd name="T35" fmla="*/ 7 h 7"/>
                  <a:gd name="T36" fmla="*/ 3 w 4"/>
                  <a:gd name="T37" fmla="*/ 7 h 7"/>
                  <a:gd name="T38" fmla="*/ 3 w 4"/>
                  <a:gd name="T39" fmla="*/ 7 h 7"/>
                  <a:gd name="T40" fmla="*/ 4 w 4"/>
                  <a:gd name="T41" fmla="*/ 7 h 7"/>
                  <a:gd name="T42" fmla="*/ 4 w 4"/>
                  <a:gd name="T43" fmla="*/ 6 h 7"/>
                  <a:gd name="T44" fmla="*/ 4 w 4"/>
                  <a:gd name="T45" fmla="*/ 5 h 7"/>
                  <a:gd name="T46" fmla="*/ 4 w 4"/>
                  <a:gd name="T47" fmla="*/ 4 h 7"/>
                  <a:gd name="T48" fmla="*/ 3 w 4"/>
                  <a:gd name="T4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" h="7">
                    <a:moveTo>
                      <a:pt x="3" y="3"/>
                    </a:moveTo>
                    <a:lnTo>
                      <a:pt x="3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28"/>
              <p:cNvSpPr>
                <a:spLocks/>
              </p:cNvSpPr>
              <p:nvPr/>
            </p:nvSpPr>
            <p:spPr bwMode="auto">
              <a:xfrm>
                <a:off x="1361" y="2713"/>
                <a:ext cx="33" cy="20"/>
              </a:xfrm>
              <a:custGeom>
                <a:avLst/>
                <a:gdLst>
                  <a:gd name="T0" fmla="*/ 31 w 33"/>
                  <a:gd name="T1" fmla="*/ 11 h 20"/>
                  <a:gd name="T2" fmla="*/ 28 w 33"/>
                  <a:gd name="T3" fmla="*/ 8 h 20"/>
                  <a:gd name="T4" fmla="*/ 33 w 33"/>
                  <a:gd name="T5" fmla="*/ 5 h 20"/>
                  <a:gd name="T6" fmla="*/ 29 w 33"/>
                  <a:gd name="T7" fmla="*/ 1 h 20"/>
                  <a:gd name="T8" fmla="*/ 27 w 33"/>
                  <a:gd name="T9" fmla="*/ 1 h 20"/>
                  <a:gd name="T10" fmla="*/ 30 w 33"/>
                  <a:gd name="T11" fmla="*/ 4 h 20"/>
                  <a:gd name="T12" fmla="*/ 26 w 33"/>
                  <a:gd name="T13" fmla="*/ 7 h 20"/>
                  <a:gd name="T14" fmla="*/ 26 w 33"/>
                  <a:gd name="T15" fmla="*/ 8 h 20"/>
                  <a:gd name="T16" fmla="*/ 27 w 33"/>
                  <a:gd name="T17" fmla="*/ 9 h 20"/>
                  <a:gd name="T18" fmla="*/ 28 w 33"/>
                  <a:gd name="T19" fmla="*/ 10 h 20"/>
                  <a:gd name="T20" fmla="*/ 28 w 33"/>
                  <a:gd name="T21" fmla="*/ 10 h 20"/>
                  <a:gd name="T22" fmla="*/ 15 w 33"/>
                  <a:gd name="T23" fmla="*/ 18 h 20"/>
                  <a:gd name="T24" fmla="*/ 4 w 33"/>
                  <a:gd name="T25" fmla="*/ 10 h 20"/>
                  <a:gd name="T26" fmla="*/ 6 w 33"/>
                  <a:gd name="T27" fmla="*/ 7 h 20"/>
                  <a:gd name="T28" fmla="*/ 3 w 33"/>
                  <a:gd name="T29" fmla="*/ 4 h 20"/>
                  <a:gd name="T30" fmla="*/ 5 w 33"/>
                  <a:gd name="T31" fmla="*/ 0 h 20"/>
                  <a:gd name="T32" fmla="*/ 3 w 33"/>
                  <a:gd name="T33" fmla="*/ 0 h 20"/>
                  <a:gd name="T34" fmla="*/ 0 w 33"/>
                  <a:gd name="T35" fmla="*/ 5 h 20"/>
                  <a:gd name="T36" fmla="*/ 4 w 33"/>
                  <a:gd name="T37" fmla="*/ 7 h 20"/>
                  <a:gd name="T38" fmla="*/ 1 w 33"/>
                  <a:gd name="T39" fmla="*/ 11 h 20"/>
                  <a:gd name="T40" fmla="*/ 15 w 33"/>
                  <a:gd name="T41" fmla="*/ 20 h 20"/>
                  <a:gd name="T42" fmla="*/ 31 w 33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3" h="20">
                    <a:moveTo>
                      <a:pt x="31" y="11"/>
                    </a:moveTo>
                    <a:lnTo>
                      <a:pt x="28" y="8"/>
                    </a:lnTo>
                    <a:lnTo>
                      <a:pt x="33" y="5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30" y="4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9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15" y="18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4" y="7"/>
                    </a:lnTo>
                    <a:lnTo>
                      <a:pt x="1" y="11"/>
                    </a:lnTo>
                    <a:lnTo>
                      <a:pt x="15" y="20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29"/>
              <p:cNvSpPr>
                <a:spLocks/>
              </p:cNvSpPr>
              <p:nvPr/>
            </p:nvSpPr>
            <p:spPr bwMode="auto">
              <a:xfrm>
                <a:off x="1352" y="2753"/>
                <a:ext cx="49" cy="15"/>
              </a:xfrm>
              <a:custGeom>
                <a:avLst/>
                <a:gdLst>
                  <a:gd name="T0" fmla="*/ 24 w 49"/>
                  <a:gd name="T1" fmla="*/ 0 h 15"/>
                  <a:gd name="T2" fmla="*/ 23 w 49"/>
                  <a:gd name="T3" fmla="*/ 2 h 15"/>
                  <a:gd name="T4" fmla="*/ 21 w 49"/>
                  <a:gd name="T5" fmla="*/ 4 h 15"/>
                  <a:gd name="T6" fmla="*/ 19 w 49"/>
                  <a:gd name="T7" fmla="*/ 7 h 15"/>
                  <a:gd name="T8" fmla="*/ 16 w 49"/>
                  <a:gd name="T9" fmla="*/ 9 h 15"/>
                  <a:gd name="T10" fmla="*/ 14 w 49"/>
                  <a:gd name="T11" fmla="*/ 10 h 15"/>
                  <a:gd name="T12" fmla="*/ 12 w 49"/>
                  <a:gd name="T13" fmla="*/ 11 h 15"/>
                  <a:gd name="T14" fmla="*/ 10 w 49"/>
                  <a:gd name="T15" fmla="*/ 11 h 15"/>
                  <a:gd name="T16" fmla="*/ 8 w 49"/>
                  <a:gd name="T17" fmla="*/ 12 h 15"/>
                  <a:gd name="T18" fmla="*/ 6 w 49"/>
                  <a:gd name="T19" fmla="*/ 12 h 15"/>
                  <a:gd name="T20" fmla="*/ 4 w 49"/>
                  <a:gd name="T21" fmla="*/ 12 h 15"/>
                  <a:gd name="T22" fmla="*/ 2 w 49"/>
                  <a:gd name="T23" fmla="*/ 12 h 15"/>
                  <a:gd name="T24" fmla="*/ 0 w 49"/>
                  <a:gd name="T25" fmla="*/ 14 h 15"/>
                  <a:gd name="T26" fmla="*/ 3 w 49"/>
                  <a:gd name="T27" fmla="*/ 14 h 15"/>
                  <a:gd name="T28" fmla="*/ 6 w 49"/>
                  <a:gd name="T29" fmla="*/ 14 h 15"/>
                  <a:gd name="T30" fmla="*/ 9 w 49"/>
                  <a:gd name="T31" fmla="*/ 14 h 15"/>
                  <a:gd name="T32" fmla="*/ 11 w 49"/>
                  <a:gd name="T33" fmla="*/ 13 h 15"/>
                  <a:gd name="T34" fmla="*/ 14 w 49"/>
                  <a:gd name="T35" fmla="*/ 12 h 15"/>
                  <a:gd name="T36" fmla="*/ 16 w 49"/>
                  <a:gd name="T37" fmla="*/ 11 h 15"/>
                  <a:gd name="T38" fmla="*/ 18 w 49"/>
                  <a:gd name="T39" fmla="*/ 10 h 15"/>
                  <a:gd name="T40" fmla="*/ 20 w 49"/>
                  <a:gd name="T41" fmla="*/ 8 h 15"/>
                  <a:gd name="T42" fmla="*/ 21 w 49"/>
                  <a:gd name="T43" fmla="*/ 7 h 15"/>
                  <a:gd name="T44" fmla="*/ 22 w 49"/>
                  <a:gd name="T45" fmla="*/ 6 h 15"/>
                  <a:gd name="T46" fmla="*/ 23 w 49"/>
                  <a:gd name="T47" fmla="*/ 5 h 15"/>
                  <a:gd name="T48" fmla="*/ 24 w 49"/>
                  <a:gd name="T49" fmla="*/ 4 h 15"/>
                  <a:gd name="T50" fmla="*/ 25 w 49"/>
                  <a:gd name="T51" fmla="*/ 5 h 15"/>
                  <a:gd name="T52" fmla="*/ 26 w 49"/>
                  <a:gd name="T53" fmla="*/ 7 h 15"/>
                  <a:gd name="T54" fmla="*/ 27 w 49"/>
                  <a:gd name="T55" fmla="*/ 8 h 15"/>
                  <a:gd name="T56" fmla="*/ 28 w 49"/>
                  <a:gd name="T57" fmla="*/ 10 h 15"/>
                  <a:gd name="T58" fmla="*/ 31 w 49"/>
                  <a:gd name="T59" fmla="*/ 12 h 15"/>
                  <a:gd name="T60" fmla="*/ 33 w 49"/>
                  <a:gd name="T61" fmla="*/ 13 h 15"/>
                  <a:gd name="T62" fmla="*/ 36 w 49"/>
                  <a:gd name="T63" fmla="*/ 14 h 15"/>
                  <a:gd name="T64" fmla="*/ 39 w 49"/>
                  <a:gd name="T65" fmla="*/ 14 h 15"/>
                  <a:gd name="T66" fmla="*/ 41 w 49"/>
                  <a:gd name="T67" fmla="*/ 15 h 15"/>
                  <a:gd name="T68" fmla="*/ 44 w 49"/>
                  <a:gd name="T69" fmla="*/ 15 h 15"/>
                  <a:gd name="T70" fmla="*/ 47 w 49"/>
                  <a:gd name="T71" fmla="*/ 15 h 15"/>
                  <a:gd name="T72" fmla="*/ 49 w 49"/>
                  <a:gd name="T73" fmla="*/ 14 h 15"/>
                  <a:gd name="T74" fmla="*/ 47 w 49"/>
                  <a:gd name="T75" fmla="*/ 12 h 15"/>
                  <a:gd name="T76" fmla="*/ 45 w 49"/>
                  <a:gd name="T77" fmla="*/ 12 h 15"/>
                  <a:gd name="T78" fmla="*/ 43 w 49"/>
                  <a:gd name="T79" fmla="*/ 13 h 15"/>
                  <a:gd name="T80" fmla="*/ 41 w 49"/>
                  <a:gd name="T81" fmla="*/ 13 h 15"/>
                  <a:gd name="T82" fmla="*/ 39 w 49"/>
                  <a:gd name="T83" fmla="*/ 12 h 15"/>
                  <a:gd name="T84" fmla="*/ 37 w 49"/>
                  <a:gd name="T85" fmla="*/ 12 h 15"/>
                  <a:gd name="T86" fmla="*/ 34 w 49"/>
                  <a:gd name="T87" fmla="*/ 11 h 15"/>
                  <a:gd name="T88" fmla="*/ 32 w 49"/>
                  <a:gd name="T89" fmla="*/ 10 h 15"/>
                  <a:gd name="T90" fmla="*/ 29 w 49"/>
                  <a:gd name="T91" fmla="*/ 8 h 15"/>
                  <a:gd name="T92" fmla="*/ 27 w 49"/>
                  <a:gd name="T93" fmla="*/ 5 h 15"/>
                  <a:gd name="T94" fmla="*/ 25 w 49"/>
                  <a:gd name="T95" fmla="*/ 2 h 15"/>
                  <a:gd name="T96" fmla="*/ 24 w 49"/>
                  <a:gd name="T9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9" h="15">
                    <a:moveTo>
                      <a:pt x="24" y="0"/>
                    </a:moveTo>
                    <a:lnTo>
                      <a:pt x="24" y="0"/>
                    </a:lnTo>
                    <a:lnTo>
                      <a:pt x="24" y="1"/>
                    </a:lnTo>
                    <a:lnTo>
                      <a:pt x="23" y="2"/>
                    </a:lnTo>
                    <a:lnTo>
                      <a:pt x="22" y="3"/>
                    </a:lnTo>
                    <a:lnTo>
                      <a:pt x="21" y="4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7" y="8"/>
                    </a:lnTo>
                    <a:lnTo>
                      <a:pt x="16" y="9"/>
                    </a:lnTo>
                    <a:lnTo>
                      <a:pt x="15" y="9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9" y="11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4" y="12"/>
                    </a:lnTo>
                    <a:lnTo>
                      <a:pt x="15" y="12"/>
                    </a:lnTo>
                    <a:lnTo>
                      <a:pt x="16" y="11"/>
                    </a:lnTo>
                    <a:lnTo>
                      <a:pt x="17" y="11"/>
                    </a:lnTo>
                    <a:lnTo>
                      <a:pt x="18" y="10"/>
                    </a:lnTo>
                    <a:lnTo>
                      <a:pt x="19" y="9"/>
                    </a:lnTo>
                    <a:lnTo>
                      <a:pt x="20" y="8"/>
                    </a:lnTo>
                    <a:lnTo>
                      <a:pt x="21" y="8"/>
                    </a:lnTo>
                    <a:lnTo>
                      <a:pt x="21" y="7"/>
                    </a:lnTo>
                    <a:lnTo>
                      <a:pt x="22" y="7"/>
                    </a:lnTo>
                    <a:lnTo>
                      <a:pt x="22" y="6"/>
                    </a:lnTo>
                    <a:lnTo>
                      <a:pt x="23" y="6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4" y="4"/>
                    </a:lnTo>
                    <a:lnTo>
                      <a:pt x="24" y="5"/>
                    </a:lnTo>
                    <a:lnTo>
                      <a:pt x="25" y="5"/>
                    </a:lnTo>
                    <a:lnTo>
                      <a:pt x="25" y="6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8"/>
                    </a:lnTo>
                    <a:lnTo>
                      <a:pt x="28" y="9"/>
                    </a:lnTo>
                    <a:lnTo>
                      <a:pt x="28" y="10"/>
                    </a:lnTo>
                    <a:lnTo>
                      <a:pt x="29" y="11"/>
                    </a:lnTo>
                    <a:lnTo>
                      <a:pt x="31" y="12"/>
                    </a:lnTo>
                    <a:lnTo>
                      <a:pt x="32" y="12"/>
                    </a:lnTo>
                    <a:lnTo>
                      <a:pt x="33" y="13"/>
                    </a:lnTo>
                    <a:lnTo>
                      <a:pt x="34" y="14"/>
                    </a:lnTo>
                    <a:lnTo>
                      <a:pt x="36" y="14"/>
                    </a:lnTo>
                    <a:lnTo>
                      <a:pt x="37" y="14"/>
                    </a:lnTo>
                    <a:lnTo>
                      <a:pt x="39" y="14"/>
                    </a:lnTo>
                    <a:lnTo>
                      <a:pt x="40" y="15"/>
                    </a:lnTo>
                    <a:lnTo>
                      <a:pt x="41" y="15"/>
                    </a:lnTo>
                    <a:lnTo>
                      <a:pt x="43" y="15"/>
                    </a:lnTo>
                    <a:lnTo>
                      <a:pt x="44" y="15"/>
                    </a:lnTo>
                    <a:lnTo>
                      <a:pt x="45" y="15"/>
                    </a:lnTo>
                    <a:lnTo>
                      <a:pt x="47" y="15"/>
                    </a:lnTo>
                    <a:lnTo>
                      <a:pt x="48" y="14"/>
                    </a:lnTo>
                    <a:lnTo>
                      <a:pt x="49" y="14"/>
                    </a:lnTo>
                    <a:lnTo>
                      <a:pt x="48" y="12"/>
                    </a:lnTo>
                    <a:lnTo>
                      <a:pt x="47" y="12"/>
                    </a:lnTo>
                    <a:lnTo>
                      <a:pt x="46" y="12"/>
                    </a:lnTo>
                    <a:lnTo>
                      <a:pt x="45" y="12"/>
                    </a:lnTo>
                    <a:lnTo>
                      <a:pt x="44" y="13"/>
                    </a:lnTo>
                    <a:lnTo>
                      <a:pt x="43" y="13"/>
                    </a:lnTo>
                    <a:lnTo>
                      <a:pt x="42" y="13"/>
                    </a:lnTo>
                    <a:lnTo>
                      <a:pt x="41" y="13"/>
                    </a:lnTo>
                    <a:lnTo>
                      <a:pt x="40" y="12"/>
                    </a:lnTo>
                    <a:lnTo>
                      <a:pt x="39" y="12"/>
                    </a:lnTo>
                    <a:lnTo>
                      <a:pt x="38" y="12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4" y="11"/>
                    </a:lnTo>
                    <a:lnTo>
                      <a:pt x="33" y="11"/>
                    </a:lnTo>
                    <a:lnTo>
                      <a:pt x="32" y="10"/>
                    </a:lnTo>
                    <a:lnTo>
                      <a:pt x="31" y="9"/>
                    </a:lnTo>
                    <a:lnTo>
                      <a:pt x="29" y="8"/>
                    </a:lnTo>
                    <a:lnTo>
                      <a:pt x="28" y="7"/>
                    </a:lnTo>
                    <a:lnTo>
                      <a:pt x="27" y="5"/>
                    </a:lnTo>
                    <a:lnTo>
                      <a:pt x="26" y="4"/>
                    </a:lnTo>
                    <a:lnTo>
                      <a:pt x="25" y="2"/>
                    </a:lnTo>
                    <a:lnTo>
                      <a:pt x="25" y="1"/>
                    </a:lnTo>
                    <a:lnTo>
                      <a:pt x="2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30"/>
              <p:cNvSpPr>
                <a:spLocks/>
              </p:cNvSpPr>
              <p:nvPr/>
            </p:nvSpPr>
            <p:spPr bwMode="auto">
              <a:xfrm>
                <a:off x="1324" y="2725"/>
                <a:ext cx="5" cy="12"/>
              </a:xfrm>
              <a:custGeom>
                <a:avLst/>
                <a:gdLst>
                  <a:gd name="T0" fmla="*/ 5 w 5"/>
                  <a:gd name="T1" fmla="*/ 7 h 12"/>
                  <a:gd name="T2" fmla="*/ 5 w 5"/>
                  <a:gd name="T3" fmla="*/ 7 h 12"/>
                  <a:gd name="T4" fmla="*/ 4 w 5"/>
                  <a:gd name="T5" fmla="*/ 6 h 12"/>
                  <a:gd name="T6" fmla="*/ 4 w 5"/>
                  <a:gd name="T7" fmla="*/ 6 h 12"/>
                  <a:gd name="T8" fmla="*/ 4 w 5"/>
                  <a:gd name="T9" fmla="*/ 6 h 12"/>
                  <a:gd name="T10" fmla="*/ 3 w 5"/>
                  <a:gd name="T11" fmla="*/ 6 h 12"/>
                  <a:gd name="T12" fmla="*/ 3 w 5"/>
                  <a:gd name="T13" fmla="*/ 4 h 12"/>
                  <a:gd name="T14" fmla="*/ 2 w 5"/>
                  <a:gd name="T15" fmla="*/ 3 h 12"/>
                  <a:gd name="T16" fmla="*/ 2 w 5"/>
                  <a:gd name="T17" fmla="*/ 2 h 12"/>
                  <a:gd name="T18" fmla="*/ 1 w 5"/>
                  <a:gd name="T19" fmla="*/ 2 h 12"/>
                  <a:gd name="T20" fmla="*/ 1 w 5"/>
                  <a:gd name="T21" fmla="*/ 1 h 12"/>
                  <a:gd name="T22" fmla="*/ 0 w 5"/>
                  <a:gd name="T23" fmla="*/ 0 h 12"/>
                  <a:gd name="T24" fmla="*/ 0 w 5"/>
                  <a:gd name="T25" fmla="*/ 0 h 12"/>
                  <a:gd name="T26" fmla="*/ 0 w 5"/>
                  <a:gd name="T27" fmla="*/ 1 h 12"/>
                  <a:gd name="T28" fmla="*/ 0 w 5"/>
                  <a:gd name="T29" fmla="*/ 2 h 12"/>
                  <a:gd name="T30" fmla="*/ 0 w 5"/>
                  <a:gd name="T31" fmla="*/ 4 h 12"/>
                  <a:gd name="T32" fmla="*/ 1 w 5"/>
                  <a:gd name="T33" fmla="*/ 6 h 12"/>
                  <a:gd name="T34" fmla="*/ 1 w 5"/>
                  <a:gd name="T35" fmla="*/ 8 h 12"/>
                  <a:gd name="T36" fmla="*/ 2 w 5"/>
                  <a:gd name="T37" fmla="*/ 9 h 12"/>
                  <a:gd name="T38" fmla="*/ 3 w 5"/>
                  <a:gd name="T39" fmla="*/ 11 h 12"/>
                  <a:gd name="T40" fmla="*/ 3 w 5"/>
                  <a:gd name="T41" fmla="*/ 11 h 12"/>
                  <a:gd name="T42" fmla="*/ 3 w 5"/>
                  <a:gd name="T43" fmla="*/ 11 h 12"/>
                  <a:gd name="T44" fmla="*/ 4 w 5"/>
                  <a:gd name="T45" fmla="*/ 11 h 12"/>
                  <a:gd name="T46" fmla="*/ 5 w 5"/>
                  <a:gd name="T47" fmla="*/ 12 h 12"/>
                  <a:gd name="T48" fmla="*/ 5 w 5"/>
                  <a:gd name="T49" fmla="*/ 12 h 12"/>
                  <a:gd name="T50" fmla="*/ 5 w 5"/>
                  <a:gd name="T5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" h="12">
                    <a:moveTo>
                      <a:pt x="5" y="7"/>
                    </a:moveTo>
                    <a:lnTo>
                      <a:pt x="5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2" y="9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31"/>
              <p:cNvSpPr>
                <a:spLocks/>
              </p:cNvSpPr>
              <p:nvPr/>
            </p:nvSpPr>
            <p:spPr bwMode="auto">
              <a:xfrm>
                <a:off x="1368" y="2704"/>
                <a:ext cx="19" cy="21"/>
              </a:xfrm>
              <a:custGeom>
                <a:avLst/>
                <a:gdLst>
                  <a:gd name="T0" fmla="*/ 19 w 19"/>
                  <a:gd name="T1" fmla="*/ 10 h 21"/>
                  <a:gd name="T2" fmla="*/ 19 w 19"/>
                  <a:gd name="T3" fmla="*/ 0 h 21"/>
                  <a:gd name="T4" fmla="*/ 0 w 19"/>
                  <a:gd name="T5" fmla="*/ 0 h 21"/>
                  <a:gd name="T6" fmla="*/ 0 w 19"/>
                  <a:gd name="T7" fmla="*/ 8 h 21"/>
                  <a:gd name="T8" fmla="*/ 8 w 19"/>
                  <a:gd name="T9" fmla="*/ 21 h 21"/>
                  <a:gd name="T10" fmla="*/ 19 w 19"/>
                  <a:gd name="T11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1">
                    <a:moveTo>
                      <a:pt x="19" y="10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21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32"/>
              <p:cNvSpPr>
                <a:spLocks/>
              </p:cNvSpPr>
              <p:nvPr/>
            </p:nvSpPr>
            <p:spPr bwMode="auto">
              <a:xfrm>
                <a:off x="1354" y="2655"/>
                <a:ext cx="45" cy="27"/>
              </a:xfrm>
              <a:custGeom>
                <a:avLst/>
                <a:gdLst>
                  <a:gd name="T0" fmla="*/ 36 w 45"/>
                  <a:gd name="T1" fmla="*/ 10 h 27"/>
                  <a:gd name="T2" fmla="*/ 36 w 45"/>
                  <a:gd name="T3" fmla="*/ 9 h 27"/>
                  <a:gd name="T4" fmla="*/ 35 w 45"/>
                  <a:gd name="T5" fmla="*/ 8 h 27"/>
                  <a:gd name="T6" fmla="*/ 34 w 45"/>
                  <a:gd name="T7" fmla="*/ 7 h 27"/>
                  <a:gd name="T8" fmla="*/ 33 w 45"/>
                  <a:gd name="T9" fmla="*/ 6 h 27"/>
                  <a:gd name="T10" fmla="*/ 31 w 45"/>
                  <a:gd name="T11" fmla="*/ 5 h 27"/>
                  <a:gd name="T12" fmla="*/ 29 w 45"/>
                  <a:gd name="T13" fmla="*/ 4 h 27"/>
                  <a:gd name="T14" fmla="*/ 27 w 45"/>
                  <a:gd name="T15" fmla="*/ 3 h 27"/>
                  <a:gd name="T16" fmla="*/ 25 w 45"/>
                  <a:gd name="T17" fmla="*/ 2 h 27"/>
                  <a:gd name="T18" fmla="*/ 23 w 45"/>
                  <a:gd name="T19" fmla="*/ 1 h 27"/>
                  <a:gd name="T20" fmla="*/ 20 w 45"/>
                  <a:gd name="T21" fmla="*/ 1 h 27"/>
                  <a:gd name="T22" fmla="*/ 18 w 45"/>
                  <a:gd name="T23" fmla="*/ 0 h 27"/>
                  <a:gd name="T24" fmla="*/ 15 w 45"/>
                  <a:gd name="T25" fmla="*/ 0 h 27"/>
                  <a:gd name="T26" fmla="*/ 13 w 45"/>
                  <a:gd name="T27" fmla="*/ 0 h 27"/>
                  <a:gd name="T28" fmla="*/ 11 w 45"/>
                  <a:gd name="T29" fmla="*/ 0 h 27"/>
                  <a:gd name="T30" fmla="*/ 9 w 45"/>
                  <a:gd name="T31" fmla="*/ 1 h 27"/>
                  <a:gd name="T32" fmla="*/ 6 w 45"/>
                  <a:gd name="T33" fmla="*/ 1 h 27"/>
                  <a:gd name="T34" fmla="*/ 4 w 45"/>
                  <a:gd name="T35" fmla="*/ 3 h 27"/>
                  <a:gd name="T36" fmla="*/ 2 w 45"/>
                  <a:gd name="T37" fmla="*/ 5 h 27"/>
                  <a:gd name="T38" fmla="*/ 1 w 45"/>
                  <a:gd name="T39" fmla="*/ 8 h 27"/>
                  <a:gd name="T40" fmla="*/ 0 w 45"/>
                  <a:gd name="T41" fmla="*/ 10 h 27"/>
                  <a:gd name="T42" fmla="*/ 1 w 45"/>
                  <a:gd name="T43" fmla="*/ 12 h 27"/>
                  <a:gd name="T44" fmla="*/ 1 w 45"/>
                  <a:gd name="T45" fmla="*/ 14 h 27"/>
                  <a:gd name="T46" fmla="*/ 2 w 45"/>
                  <a:gd name="T47" fmla="*/ 15 h 27"/>
                  <a:gd name="T48" fmla="*/ 3 w 45"/>
                  <a:gd name="T49" fmla="*/ 15 h 27"/>
                  <a:gd name="T50" fmla="*/ 4 w 45"/>
                  <a:gd name="T51" fmla="*/ 16 h 27"/>
                  <a:gd name="T52" fmla="*/ 5 w 45"/>
                  <a:gd name="T53" fmla="*/ 16 h 27"/>
                  <a:gd name="T54" fmla="*/ 6 w 45"/>
                  <a:gd name="T55" fmla="*/ 16 h 27"/>
                  <a:gd name="T56" fmla="*/ 9 w 45"/>
                  <a:gd name="T57" fmla="*/ 17 h 27"/>
                  <a:gd name="T58" fmla="*/ 11 w 45"/>
                  <a:gd name="T59" fmla="*/ 18 h 27"/>
                  <a:gd name="T60" fmla="*/ 14 w 45"/>
                  <a:gd name="T61" fmla="*/ 19 h 27"/>
                  <a:gd name="T62" fmla="*/ 16 w 45"/>
                  <a:gd name="T63" fmla="*/ 20 h 27"/>
                  <a:gd name="T64" fmla="*/ 19 w 45"/>
                  <a:gd name="T65" fmla="*/ 21 h 27"/>
                  <a:gd name="T66" fmla="*/ 22 w 45"/>
                  <a:gd name="T67" fmla="*/ 23 h 27"/>
                  <a:gd name="T68" fmla="*/ 25 w 45"/>
                  <a:gd name="T69" fmla="*/ 24 h 27"/>
                  <a:gd name="T70" fmla="*/ 28 w 45"/>
                  <a:gd name="T71" fmla="*/ 25 h 27"/>
                  <a:gd name="T72" fmla="*/ 30 w 45"/>
                  <a:gd name="T73" fmla="*/ 25 h 27"/>
                  <a:gd name="T74" fmla="*/ 33 w 45"/>
                  <a:gd name="T75" fmla="*/ 26 h 27"/>
                  <a:gd name="T76" fmla="*/ 35 w 45"/>
                  <a:gd name="T77" fmla="*/ 27 h 27"/>
                  <a:gd name="T78" fmla="*/ 36 w 45"/>
                  <a:gd name="T79" fmla="*/ 27 h 27"/>
                  <a:gd name="T80" fmla="*/ 37 w 45"/>
                  <a:gd name="T81" fmla="*/ 27 h 27"/>
                  <a:gd name="T82" fmla="*/ 38 w 45"/>
                  <a:gd name="T83" fmla="*/ 27 h 27"/>
                  <a:gd name="T84" fmla="*/ 40 w 45"/>
                  <a:gd name="T85" fmla="*/ 27 h 27"/>
                  <a:gd name="T86" fmla="*/ 41 w 45"/>
                  <a:gd name="T87" fmla="*/ 27 h 27"/>
                  <a:gd name="T88" fmla="*/ 42 w 45"/>
                  <a:gd name="T89" fmla="*/ 27 h 27"/>
                  <a:gd name="T90" fmla="*/ 43 w 45"/>
                  <a:gd name="T91" fmla="*/ 26 h 27"/>
                  <a:gd name="T92" fmla="*/ 44 w 45"/>
                  <a:gd name="T93" fmla="*/ 26 h 27"/>
                  <a:gd name="T94" fmla="*/ 44 w 45"/>
                  <a:gd name="T95" fmla="*/ 24 h 27"/>
                  <a:gd name="T96" fmla="*/ 45 w 45"/>
                  <a:gd name="T97" fmla="*/ 23 h 27"/>
                  <a:gd name="T98" fmla="*/ 45 w 45"/>
                  <a:gd name="T99" fmla="*/ 20 h 27"/>
                  <a:gd name="T100" fmla="*/ 45 w 45"/>
                  <a:gd name="T101" fmla="*/ 18 h 27"/>
                  <a:gd name="T102" fmla="*/ 44 w 45"/>
                  <a:gd name="T103" fmla="*/ 16 h 27"/>
                  <a:gd name="T104" fmla="*/ 43 w 45"/>
                  <a:gd name="T105" fmla="*/ 14 h 27"/>
                  <a:gd name="T106" fmla="*/ 41 w 45"/>
                  <a:gd name="T107" fmla="*/ 12 h 27"/>
                  <a:gd name="T108" fmla="*/ 40 w 45"/>
                  <a:gd name="T109" fmla="*/ 11 h 27"/>
                  <a:gd name="T110" fmla="*/ 38 w 45"/>
                  <a:gd name="T111" fmla="*/ 10 h 27"/>
                  <a:gd name="T112" fmla="*/ 36 w 45"/>
                  <a:gd name="T11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5" h="27">
                    <a:moveTo>
                      <a:pt x="36" y="10"/>
                    </a:moveTo>
                    <a:lnTo>
                      <a:pt x="36" y="9"/>
                    </a:lnTo>
                    <a:lnTo>
                      <a:pt x="35" y="8"/>
                    </a:lnTo>
                    <a:lnTo>
                      <a:pt x="34" y="7"/>
                    </a:lnTo>
                    <a:lnTo>
                      <a:pt x="33" y="6"/>
                    </a:lnTo>
                    <a:lnTo>
                      <a:pt x="31" y="5"/>
                    </a:lnTo>
                    <a:lnTo>
                      <a:pt x="29" y="4"/>
                    </a:lnTo>
                    <a:lnTo>
                      <a:pt x="27" y="3"/>
                    </a:lnTo>
                    <a:lnTo>
                      <a:pt x="25" y="2"/>
                    </a:lnTo>
                    <a:lnTo>
                      <a:pt x="23" y="1"/>
                    </a:lnTo>
                    <a:lnTo>
                      <a:pt x="20" y="1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9" y="17"/>
                    </a:lnTo>
                    <a:lnTo>
                      <a:pt x="11" y="18"/>
                    </a:lnTo>
                    <a:lnTo>
                      <a:pt x="14" y="19"/>
                    </a:lnTo>
                    <a:lnTo>
                      <a:pt x="16" y="20"/>
                    </a:lnTo>
                    <a:lnTo>
                      <a:pt x="19" y="21"/>
                    </a:lnTo>
                    <a:lnTo>
                      <a:pt x="22" y="23"/>
                    </a:lnTo>
                    <a:lnTo>
                      <a:pt x="25" y="24"/>
                    </a:lnTo>
                    <a:lnTo>
                      <a:pt x="28" y="25"/>
                    </a:lnTo>
                    <a:lnTo>
                      <a:pt x="30" y="25"/>
                    </a:lnTo>
                    <a:lnTo>
                      <a:pt x="33" y="26"/>
                    </a:lnTo>
                    <a:lnTo>
                      <a:pt x="35" y="27"/>
                    </a:lnTo>
                    <a:lnTo>
                      <a:pt x="36" y="27"/>
                    </a:lnTo>
                    <a:lnTo>
                      <a:pt x="37" y="27"/>
                    </a:lnTo>
                    <a:lnTo>
                      <a:pt x="38" y="27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6"/>
                    </a:lnTo>
                    <a:lnTo>
                      <a:pt x="44" y="26"/>
                    </a:lnTo>
                    <a:lnTo>
                      <a:pt x="44" y="24"/>
                    </a:lnTo>
                    <a:lnTo>
                      <a:pt x="45" y="23"/>
                    </a:lnTo>
                    <a:lnTo>
                      <a:pt x="45" y="20"/>
                    </a:lnTo>
                    <a:lnTo>
                      <a:pt x="45" y="18"/>
                    </a:lnTo>
                    <a:lnTo>
                      <a:pt x="44" y="16"/>
                    </a:lnTo>
                    <a:lnTo>
                      <a:pt x="43" y="14"/>
                    </a:lnTo>
                    <a:lnTo>
                      <a:pt x="41" y="12"/>
                    </a:lnTo>
                    <a:lnTo>
                      <a:pt x="40" y="11"/>
                    </a:lnTo>
                    <a:lnTo>
                      <a:pt x="38" y="10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33"/>
              <p:cNvSpPr>
                <a:spLocks/>
              </p:cNvSpPr>
              <p:nvPr/>
            </p:nvSpPr>
            <p:spPr bwMode="auto">
              <a:xfrm>
                <a:off x="1348" y="2663"/>
                <a:ext cx="53" cy="47"/>
              </a:xfrm>
              <a:custGeom>
                <a:avLst/>
                <a:gdLst>
                  <a:gd name="T0" fmla="*/ 46 w 53"/>
                  <a:gd name="T1" fmla="*/ 14 h 47"/>
                  <a:gd name="T2" fmla="*/ 45 w 53"/>
                  <a:gd name="T3" fmla="*/ 14 h 47"/>
                  <a:gd name="T4" fmla="*/ 45 w 53"/>
                  <a:gd name="T5" fmla="*/ 12 h 47"/>
                  <a:gd name="T6" fmla="*/ 43 w 53"/>
                  <a:gd name="T7" fmla="*/ 10 h 47"/>
                  <a:gd name="T8" fmla="*/ 41 w 53"/>
                  <a:gd name="T9" fmla="*/ 7 h 47"/>
                  <a:gd name="T10" fmla="*/ 38 w 53"/>
                  <a:gd name="T11" fmla="*/ 5 h 47"/>
                  <a:gd name="T12" fmla="*/ 35 w 53"/>
                  <a:gd name="T13" fmla="*/ 3 h 47"/>
                  <a:gd name="T14" fmla="*/ 32 w 53"/>
                  <a:gd name="T15" fmla="*/ 1 h 47"/>
                  <a:gd name="T16" fmla="*/ 29 w 53"/>
                  <a:gd name="T17" fmla="*/ 0 h 47"/>
                  <a:gd name="T18" fmla="*/ 26 w 53"/>
                  <a:gd name="T19" fmla="*/ 0 h 47"/>
                  <a:gd name="T20" fmla="*/ 21 w 53"/>
                  <a:gd name="T21" fmla="*/ 0 h 47"/>
                  <a:gd name="T22" fmla="*/ 17 w 53"/>
                  <a:gd name="T23" fmla="*/ 1 h 47"/>
                  <a:gd name="T24" fmla="*/ 13 w 53"/>
                  <a:gd name="T25" fmla="*/ 3 h 47"/>
                  <a:gd name="T26" fmla="*/ 9 w 53"/>
                  <a:gd name="T27" fmla="*/ 5 h 47"/>
                  <a:gd name="T28" fmla="*/ 6 w 53"/>
                  <a:gd name="T29" fmla="*/ 8 h 47"/>
                  <a:gd name="T30" fmla="*/ 3 w 53"/>
                  <a:gd name="T31" fmla="*/ 12 h 47"/>
                  <a:gd name="T32" fmla="*/ 1 w 53"/>
                  <a:gd name="T33" fmla="*/ 16 h 47"/>
                  <a:gd name="T34" fmla="*/ 0 w 53"/>
                  <a:gd name="T35" fmla="*/ 21 h 47"/>
                  <a:gd name="T36" fmla="*/ 0 w 53"/>
                  <a:gd name="T37" fmla="*/ 26 h 47"/>
                  <a:gd name="T38" fmla="*/ 1 w 53"/>
                  <a:gd name="T39" fmla="*/ 30 h 47"/>
                  <a:gd name="T40" fmla="*/ 3 w 53"/>
                  <a:gd name="T41" fmla="*/ 34 h 47"/>
                  <a:gd name="T42" fmla="*/ 6 w 53"/>
                  <a:gd name="T43" fmla="*/ 38 h 47"/>
                  <a:gd name="T44" fmla="*/ 9 w 53"/>
                  <a:gd name="T45" fmla="*/ 41 h 47"/>
                  <a:gd name="T46" fmla="*/ 13 w 53"/>
                  <a:gd name="T47" fmla="*/ 44 h 47"/>
                  <a:gd name="T48" fmla="*/ 17 w 53"/>
                  <a:gd name="T49" fmla="*/ 46 h 47"/>
                  <a:gd name="T50" fmla="*/ 21 w 53"/>
                  <a:gd name="T51" fmla="*/ 47 h 47"/>
                  <a:gd name="T52" fmla="*/ 26 w 53"/>
                  <a:gd name="T53" fmla="*/ 47 h 47"/>
                  <a:gd name="T54" fmla="*/ 29 w 53"/>
                  <a:gd name="T55" fmla="*/ 46 h 47"/>
                  <a:gd name="T56" fmla="*/ 32 w 53"/>
                  <a:gd name="T57" fmla="*/ 45 h 47"/>
                  <a:gd name="T58" fmla="*/ 35 w 53"/>
                  <a:gd name="T59" fmla="*/ 44 h 47"/>
                  <a:gd name="T60" fmla="*/ 38 w 53"/>
                  <a:gd name="T61" fmla="*/ 42 h 47"/>
                  <a:gd name="T62" fmla="*/ 40 w 53"/>
                  <a:gd name="T63" fmla="*/ 40 h 47"/>
                  <a:gd name="T64" fmla="*/ 42 w 53"/>
                  <a:gd name="T65" fmla="*/ 38 h 47"/>
                  <a:gd name="T66" fmla="*/ 44 w 53"/>
                  <a:gd name="T67" fmla="*/ 35 h 47"/>
                  <a:gd name="T68" fmla="*/ 45 w 53"/>
                  <a:gd name="T69" fmla="*/ 34 h 47"/>
                  <a:gd name="T70" fmla="*/ 45 w 53"/>
                  <a:gd name="T71" fmla="*/ 34 h 47"/>
                  <a:gd name="T72" fmla="*/ 47 w 53"/>
                  <a:gd name="T73" fmla="*/ 34 h 47"/>
                  <a:gd name="T74" fmla="*/ 50 w 53"/>
                  <a:gd name="T75" fmla="*/ 32 h 47"/>
                  <a:gd name="T76" fmla="*/ 52 w 53"/>
                  <a:gd name="T77" fmla="*/ 29 h 47"/>
                  <a:gd name="T78" fmla="*/ 53 w 53"/>
                  <a:gd name="T79" fmla="*/ 26 h 47"/>
                  <a:gd name="T80" fmla="*/ 53 w 53"/>
                  <a:gd name="T81" fmla="*/ 22 h 47"/>
                  <a:gd name="T82" fmla="*/ 52 w 53"/>
                  <a:gd name="T83" fmla="*/ 18 h 47"/>
                  <a:gd name="T84" fmla="*/ 50 w 53"/>
                  <a:gd name="T85" fmla="*/ 16 h 47"/>
                  <a:gd name="T86" fmla="*/ 47 w 53"/>
                  <a:gd name="T87" fmla="*/ 1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3" h="47">
                    <a:moveTo>
                      <a:pt x="46" y="14"/>
                    </a:moveTo>
                    <a:lnTo>
                      <a:pt x="46" y="14"/>
                    </a:lnTo>
                    <a:lnTo>
                      <a:pt x="46" y="14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5" y="12"/>
                    </a:lnTo>
                    <a:lnTo>
                      <a:pt x="44" y="11"/>
                    </a:lnTo>
                    <a:lnTo>
                      <a:pt x="43" y="10"/>
                    </a:lnTo>
                    <a:lnTo>
                      <a:pt x="42" y="8"/>
                    </a:lnTo>
                    <a:lnTo>
                      <a:pt x="41" y="7"/>
                    </a:lnTo>
                    <a:lnTo>
                      <a:pt x="40" y="6"/>
                    </a:lnTo>
                    <a:lnTo>
                      <a:pt x="38" y="5"/>
                    </a:lnTo>
                    <a:lnTo>
                      <a:pt x="37" y="4"/>
                    </a:lnTo>
                    <a:lnTo>
                      <a:pt x="35" y="3"/>
                    </a:lnTo>
                    <a:lnTo>
                      <a:pt x="34" y="2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5" y="2"/>
                    </a:lnTo>
                    <a:lnTo>
                      <a:pt x="13" y="3"/>
                    </a:lnTo>
                    <a:lnTo>
                      <a:pt x="11" y="4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1" y="16"/>
                    </a:lnTo>
                    <a:lnTo>
                      <a:pt x="1" y="19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1" y="28"/>
                    </a:lnTo>
                    <a:lnTo>
                      <a:pt x="1" y="30"/>
                    </a:lnTo>
                    <a:lnTo>
                      <a:pt x="2" y="32"/>
                    </a:lnTo>
                    <a:lnTo>
                      <a:pt x="3" y="34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7" y="40"/>
                    </a:lnTo>
                    <a:lnTo>
                      <a:pt x="9" y="41"/>
                    </a:lnTo>
                    <a:lnTo>
                      <a:pt x="11" y="43"/>
                    </a:lnTo>
                    <a:lnTo>
                      <a:pt x="13" y="44"/>
                    </a:lnTo>
                    <a:lnTo>
                      <a:pt x="15" y="45"/>
                    </a:lnTo>
                    <a:lnTo>
                      <a:pt x="17" y="46"/>
                    </a:lnTo>
                    <a:lnTo>
                      <a:pt x="19" y="46"/>
                    </a:lnTo>
                    <a:lnTo>
                      <a:pt x="21" y="47"/>
                    </a:lnTo>
                    <a:lnTo>
                      <a:pt x="24" y="47"/>
                    </a:lnTo>
                    <a:lnTo>
                      <a:pt x="26" y="47"/>
                    </a:lnTo>
                    <a:lnTo>
                      <a:pt x="27" y="46"/>
                    </a:lnTo>
                    <a:lnTo>
                      <a:pt x="29" y="46"/>
                    </a:lnTo>
                    <a:lnTo>
                      <a:pt x="30" y="46"/>
                    </a:lnTo>
                    <a:lnTo>
                      <a:pt x="32" y="45"/>
                    </a:lnTo>
                    <a:lnTo>
                      <a:pt x="34" y="45"/>
                    </a:lnTo>
                    <a:lnTo>
                      <a:pt x="35" y="44"/>
                    </a:lnTo>
                    <a:lnTo>
                      <a:pt x="36" y="43"/>
                    </a:lnTo>
                    <a:lnTo>
                      <a:pt x="38" y="42"/>
                    </a:lnTo>
                    <a:lnTo>
                      <a:pt x="39" y="41"/>
                    </a:lnTo>
                    <a:lnTo>
                      <a:pt x="40" y="40"/>
                    </a:lnTo>
                    <a:lnTo>
                      <a:pt x="41" y="39"/>
                    </a:lnTo>
                    <a:lnTo>
                      <a:pt x="42" y="38"/>
                    </a:lnTo>
                    <a:lnTo>
                      <a:pt x="43" y="37"/>
                    </a:lnTo>
                    <a:lnTo>
                      <a:pt x="44" y="35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6" y="34"/>
                    </a:lnTo>
                    <a:lnTo>
                      <a:pt x="47" y="34"/>
                    </a:lnTo>
                    <a:lnTo>
                      <a:pt x="49" y="33"/>
                    </a:lnTo>
                    <a:lnTo>
                      <a:pt x="50" y="32"/>
                    </a:lnTo>
                    <a:lnTo>
                      <a:pt x="51" y="31"/>
                    </a:lnTo>
                    <a:lnTo>
                      <a:pt x="52" y="29"/>
                    </a:lnTo>
                    <a:lnTo>
                      <a:pt x="53" y="28"/>
                    </a:lnTo>
                    <a:lnTo>
                      <a:pt x="53" y="26"/>
                    </a:lnTo>
                    <a:lnTo>
                      <a:pt x="53" y="24"/>
                    </a:lnTo>
                    <a:lnTo>
                      <a:pt x="53" y="22"/>
                    </a:lnTo>
                    <a:lnTo>
                      <a:pt x="53" y="20"/>
                    </a:lnTo>
                    <a:lnTo>
                      <a:pt x="52" y="18"/>
                    </a:lnTo>
                    <a:lnTo>
                      <a:pt x="51" y="17"/>
                    </a:lnTo>
                    <a:lnTo>
                      <a:pt x="50" y="16"/>
                    </a:lnTo>
                    <a:lnTo>
                      <a:pt x="49" y="15"/>
                    </a:lnTo>
                    <a:lnTo>
                      <a:pt x="47" y="14"/>
                    </a:lnTo>
                    <a:lnTo>
                      <a:pt x="46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34"/>
              <p:cNvSpPr>
                <a:spLocks/>
              </p:cNvSpPr>
              <p:nvPr/>
            </p:nvSpPr>
            <p:spPr bwMode="auto">
              <a:xfrm>
                <a:off x="1352" y="2666"/>
                <a:ext cx="46" cy="40"/>
              </a:xfrm>
              <a:custGeom>
                <a:avLst/>
                <a:gdLst>
                  <a:gd name="T0" fmla="*/ 41 w 46"/>
                  <a:gd name="T1" fmla="*/ 16 h 40"/>
                  <a:gd name="T2" fmla="*/ 40 w 46"/>
                  <a:gd name="T3" fmla="*/ 16 h 40"/>
                  <a:gd name="T4" fmla="*/ 39 w 46"/>
                  <a:gd name="T5" fmla="*/ 15 h 40"/>
                  <a:gd name="T6" fmla="*/ 38 w 46"/>
                  <a:gd name="T7" fmla="*/ 12 h 40"/>
                  <a:gd name="T8" fmla="*/ 36 w 46"/>
                  <a:gd name="T9" fmla="*/ 9 h 40"/>
                  <a:gd name="T10" fmla="*/ 34 w 46"/>
                  <a:gd name="T11" fmla="*/ 6 h 40"/>
                  <a:gd name="T12" fmla="*/ 31 w 46"/>
                  <a:gd name="T13" fmla="*/ 4 h 40"/>
                  <a:gd name="T14" fmla="*/ 28 w 46"/>
                  <a:gd name="T15" fmla="*/ 2 h 40"/>
                  <a:gd name="T16" fmla="*/ 25 w 46"/>
                  <a:gd name="T17" fmla="*/ 1 h 40"/>
                  <a:gd name="T18" fmla="*/ 22 w 46"/>
                  <a:gd name="T19" fmla="*/ 1 h 40"/>
                  <a:gd name="T20" fmla="*/ 18 w 46"/>
                  <a:gd name="T21" fmla="*/ 1 h 40"/>
                  <a:gd name="T22" fmla="*/ 14 w 46"/>
                  <a:gd name="T23" fmla="*/ 1 h 40"/>
                  <a:gd name="T24" fmla="*/ 10 w 46"/>
                  <a:gd name="T25" fmla="*/ 3 h 40"/>
                  <a:gd name="T26" fmla="*/ 7 w 46"/>
                  <a:gd name="T27" fmla="*/ 5 h 40"/>
                  <a:gd name="T28" fmla="*/ 4 w 46"/>
                  <a:gd name="T29" fmla="*/ 8 h 40"/>
                  <a:gd name="T30" fmla="*/ 2 w 46"/>
                  <a:gd name="T31" fmla="*/ 11 h 40"/>
                  <a:gd name="T32" fmla="*/ 1 w 46"/>
                  <a:gd name="T33" fmla="*/ 14 h 40"/>
                  <a:gd name="T34" fmla="*/ 0 w 46"/>
                  <a:gd name="T35" fmla="*/ 18 h 40"/>
                  <a:gd name="T36" fmla="*/ 0 w 46"/>
                  <a:gd name="T37" fmla="*/ 22 h 40"/>
                  <a:gd name="T38" fmla="*/ 1 w 46"/>
                  <a:gd name="T39" fmla="*/ 26 h 40"/>
                  <a:gd name="T40" fmla="*/ 2 w 46"/>
                  <a:gd name="T41" fmla="*/ 30 h 40"/>
                  <a:gd name="T42" fmla="*/ 4 w 46"/>
                  <a:gd name="T43" fmla="*/ 33 h 40"/>
                  <a:gd name="T44" fmla="*/ 7 w 46"/>
                  <a:gd name="T45" fmla="*/ 36 h 40"/>
                  <a:gd name="T46" fmla="*/ 10 w 46"/>
                  <a:gd name="T47" fmla="*/ 38 h 40"/>
                  <a:gd name="T48" fmla="*/ 14 w 46"/>
                  <a:gd name="T49" fmla="*/ 39 h 40"/>
                  <a:gd name="T50" fmla="*/ 18 w 46"/>
                  <a:gd name="T51" fmla="*/ 40 h 40"/>
                  <a:gd name="T52" fmla="*/ 21 w 46"/>
                  <a:gd name="T53" fmla="*/ 40 h 40"/>
                  <a:gd name="T54" fmla="*/ 25 w 46"/>
                  <a:gd name="T55" fmla="*/ 39 h 40"/>
                  <a:gd name="T56" fmla="*/ 28 w 46"/>
                  <a:gd name="T57" fmla="*/ 38 h 40"/>
                  <a:gd name="T58" fmla="*/ 31 w 46"/>
                  <a:gd name="T59" fmla="*/ 37 h 40"/>
                  <a:gd name="T60" fmla="*/ 33 w 46"/>
                  <a:gd name="T61" fmla="*/ 35 h 40"/>
                  <a:gd name="T62" fmla="*/ 35 w 46"/>
                  <a:gd name="T63" fmla="*/ 33 h 40"/>
                  <a:gd name="T64" fmla="*/ 37 w 46"/>
                  <a:gd name="T65" fmla="*/ 30 h 40"/>
                  <a:gd name="T66" fmla="*/ 38 w 46"/>
                  <a:gd name="T67" fmla="*/ 27 h 40"/>
                  <a:gd name="T68" fmla="*/ 39 w 46"/>
                  <a:gd name="T69" fmla="*/ 26 h 40"/>
                  <a:gd name="T70" fmla="*/ 40 w 46"/>
                  <a:gd name="T71" fmla="*/ 26 h 40"/>
                  <a:gd name="T72" fmla="*/ 41 w 46"/>
                  <a:gd name="T73" fmla="*/ 27 h 40"/>
                  <a:gd name="T74" fmla="*/ 41 w 46"/>
                  <a:gd name="T75" fmla="*/ 27 h 40"/>
                  <a:gd name="T76" fmla="*/ 43 w 46"/>
                  <a:gd name="T77" fmla="*/ 27 h 40"/>
                  <a:gd name="T78" fmla="*/ 44 w 46"/>
                  <a:gd name="T79" fmla="*/ 26 h 40"/>
                  <a:gd name="T80" fmla="*/ 46 w 46"/>
                  <a:gd name="T81" fmla="*/ 24 h 40"/>
                  <a:gd name="T82" fmla="*/ 46 w 46"/>
                  <a:gd name="T83" fmla="*/ 22 h 40"/>
                  <a:gd name="T84" fmla="*/ 46 w 46"/>
                  <a:gd name="T85" fmla="*/ 20 h 40"/>
                  <a:gd name="T86" fmla="*/ 46 w 46"/>
                  <a:gd name="T87" fmla="*/ 18 h 40"/>
                  <a:gd name="T88" fmla="*/ 44 w 46"/>
                  <a:gd name="T89" fmla="*/ 17 h 40"/>
                  <a:gd name="T90" fmla="*/ 43 w 46"/>
                  <a:gd name="T91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40">
                    <a:moveTo>
                      <a:pt x="42" y="16"/>
                    </a:moveTo>
                    <a:lnTo>
                      <a:pt x="41" y="16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39" y="17"/>
                    </a:lnTo>
                    <a:lnTo>
                      <a:pt x="39" y="15"/>
                    </a:lnTo>
                    <a:lnTo>
                      <a:pt x="38" y="13"/>
                    </a:lnTo>
                    <a:lnTo>
                      <a:pt x="38" y="12"/>
                    </a:lnTo>
                    <a:lnTo>
                      <a:pt x="37" y="10"/>
                    </a:lnTo>
                    <a:lnTo>
                      <a:pt x="36" y="9"/>
                    </a:lnTo>
                    <a:lnTo>
                      <a:pt x="35" y="8"/>
                    </a:lnTo>
                    <a:lnTo>
                      <a:pt x="34" y="6"/>
                    </a:lnTo>
                    <a:lnTo>
                      <a:pt x="33" y="5"/>
                    </a:lnTo>
                    <a:lnTo>
                      <a:pt x="31" y="4"/>
                    </a:lnTo>
                    <a:lnTo>
                      <a:pt x="30" y="3"/>
                    </a:lnTo>
                    <a:lnTo>
                      <a:pt x="28" y="2"/>
                    </a:lnTo>
                    <a:lnTo>
                      <a:pt x="27" y="2"/>
                    </a:lnTo>
                    <a:lnTo>
                      <a:pt x="25" y="1"/>
                    </a:lnTo>
                    <a:lnTo>
                      <a:pt x="23" y="1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8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2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1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3" y="31"/>
                    </a:lnTo>
                    <a:lnTo>
                      <a:pt x="4" y="33"/>
                    </a:lnTo>
                    <a:lnTo>
                      <a:pt x="6" y="34"/>
                    </a:lnTo>
                    <a:lnTo>
                      <a:pt x="7" y="36"/>
                    </a:lnTo>
                    <a:lnTo>
                      <a:pt x="9" y="37"/>
                    </a:lnTo>
                    <a:lnTo>
                      <a:pt x="10" y="38"/>
                    </a:lnTo>
                    <a:lnTo>
                      <a:pt x="12" y="39"/>
                    </a:lnTo>
                    <a:lnTo>
                      <a:pt x="14" y="39"/>
                    </a:lnTo>
                    <a:lnTo>
                      <a:pt x="16" y="40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1" y="40"/>
                    </a:lnTo>
                    <a:lnTo>
                      <a:pt x="23" y="40"/>
                    </a:lnTo>
                    <a:lnTo>
                      <a:pt x="25" y="39"/>
                    </a:lnTo>
                    <a:lnTo>
                      <a:pt x="26" y="39"/>
                    </a:lnTo>
                    <a:lnTo>
                      <a:pt x="28" y="38"/>
                    </a:lnTo>
                    <a:lnTo>
                      <a:pt x="29" y="38"/>
                    </a:lnTo>
                    <a:lnTo>
                      <a:pt x="31" y="37"/>
                    </a:lnTo>
                    <a:lnTo>
                      <a:pt x="32" y="36"/>
                    </a:lnTo>
                    <a:lnTo>
                      <a:pt x="33" y="35"/>
                    </a:lnTo>
                    <a:lnTo>
                      <a:pt x="34" y="34"/>
                    </a:lnTo>
                    <a:lnTo>
                      <a:pt x="35" y="33"/>
                    </a:lnTo>
                    <a:lnTo>
                      <a:pt x="36" y="31"/>
                    </a:lnTo>
                    <a:lnTo>
                      <a:pt x="37" y="30"/>
                    </a:lnTo>
                    <a:lnTo>
                      <a:pt x="38" y="29"/>
                    </a:lnTo>
                    <a:lnTo>
                      <a:pt x="38" y="27"/>
                    </a:lnTo>
                    <a:lnTo>
                      <a:pt x="39" y="25"/>
                    </a:lnTo>
                    <a:lnTo>
                      <a:pt x="39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7"/>
                    </a:lnTo>
                    <a:lnTo>
                      <a:pt x="44" y="27"/>
                    </a:lnTo>
                    <a:lnTo>
                      <a:pt x="44" y="26"/>
                    </a:lnTo>
                    <a:lnTo>
                      <a:pt x="45" y="25"/>
                    </a:lnTo>
                    <a:lnTo>
                      <a:pt x="46" y="24"/>
                    </a:lnTo>
                    <a:lnTo>
                      <a:pt x="46" y="24"/>
                    </a:lnTo>
                    <a:lnTo>
                      <a:pt x="46" y="22"/>
                    </a:lnTo>
                    <a:lnTo>
                      <a:pt x="46" y="21"/>
                    </a:lnTo>
                    <a:lnTo>
                      <a:pt x="46" y="20"/>
                    </a:lnTo>
                    <a:lnTo>
                      <a:pt x="46" y="19"/>
                    </a:lnTo>
                    <a:lnTo>
                      <a:pt x="46" y="18"/>
                    </a:lnTo>
                    <a:lnTo>
                      <a:pt x="45" y="17"/>
                    </a:lnTo>
                    <a:lnTo>
                      <a:pt x="44" y="17"/>
                    </a:lnTo>
                    <a:lnTo>
                      <a:pt x="44" y="16"/>
                    </a:lnTo>
                    <a:lnTo>
                      <a:pt x="43" y="16"/>
                    </a:lnTo>
                    <a:lnTo>
                      <a:pt x="42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35"/>
              <p:cNvSpPr>
                <a:spLocks/>
              </p:cNvSpPr>
              <p:nvPr/>
            </p:nvSpPr>
            <p:spPr bwMode="auto">
              <a:xfrm>
                <a:off x="1393" y="2689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3 h 3"/>
                  <a:gd name="T4" fmla="*/ 2 w 3"/>
                  <a:gd name="T5" fmla="*/ 3 h 3"/>
                  <a:gd name="T6" fmla="*/ 3 w 3"/>
                  <a:gd name="T7" fmla="*/ 2 h 3"/>
                  <a:gd name="T8" fmla="*/ 3 w 3"/>
                  <a:gd name="T9" fmla="*/ 2 h 3"/>
                  <a:gd name="T10" fmla="*/ 3 w 3"/>
                  <a:gd name="T11" fmla="*/ 1 h 3"/>
                  <a:gd name="T12" fmla="*/ 2 w 3"/>
                  <a:gd name="T13" fmla="*/ 0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0 w 3"/>
                  <a:gd name="T21" fmla="*/ 0 h 3"/>
                  <a:gd name="T22" fmla="*/ 0 w 3"/>
                  <a:gd name="T23" fmla="*/ 1 h 3"/>
                  <a:gd name="T24" fmla="*/ 0 w 3"/>
                  <a:gd name="T25" fmla="*/ 2 h 3"/>
                  <a:gd name="T26" fmla="*/ 0 w 3"/>
                  <a:gd name="T27" fmla="*/ 2 h 3"/>
                  <a:gd name="T28" fmla="*/ 0 w 3"/>
                  <a:gd name="T29" fmla="*/ 3 h 3"/>
                  <a:gd name="T30" fmla="*/ 1 w 3"/>
                  <a:gd name="T31" fmla="*/ 3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36"/>
              <p:cNvSpPr>
                <a:spLocks/>
              </p:cNvSpPr>
              <p:nvPr/>
            </p:nvSpPr>
            <p:spPr bwMode="auto">
              <a:xfrm>
                <a:off x="1363" y="2694"/>
                <a:ext cx="19" cy="7"/>
              </a:xfrm>
              <a:custGeom>
                <a:avLst/>
                <a:gdLst>
                  <a:gd name="T0" fmla="*/ 0 w 19"/>
                  <a:gd name="T1" fmla="*/ 0 h 7"/>
                  <a:gd name="T2" fmla="*/ 0 w 19"/>
                  <a:gd name="T3" fmla="*/ 1 h 7"/>
                  <a:gd name="T4" fmla="*/ 0 w 19"/>
                  <a:gd name="T5" fmla="*/ 1 h 7"/>
                  <a:gd name="T6" fmla="*/ 0 w 19"/>
                  <a:gd name="T7" fmla="*/ 2 h 7"/>
                  <a:gd name="T8" fmla="*/ 0 w 19"/>
                  <a:gd name="T9" fmla="*/ 3 h 7"/>
                  <a:gd name="T10" fmla="*/ 1 w 19"/>
                  <a:gd name="T11" fmla="*/ 3 h 7"/>
                  <a:gd name="T12" fmla="*/ 1 w 19"/>
                  <a:gd name="T13" fmla="*/ 4 h 7"/>
                  <a:gd name="T14" fmla="*/ 2 w 19"/>
                  <a:gd name="T15" fmla="*/ 5 h 7"/>
                  <a:gd name="T16" fmla="*/ 3 w 19"/>
                  <a:gd name="T17" fmla="*/ 5 h 7"/>
                  <a:gd name="T18" fmla="*/ 4 w 19"/>
                  <a:gd name="T19" fmla="*/ 6 h 7"/>
                  <a:gd name="T20" fmla="*/ 5 w 19"/>
                  <a:gd name="T21" fmla="*/ 6 h 7"/>
                  <a:gd name="T22" fmla="*/ 7 w 19"/>
                  <a:gd name="T23" fmla="*/ 7 h 7"/>
                  <a:gd name="T24" fmla="*/ 8 w 19"/>
                  <a:gd name="T25" fmla="*/ 7 h 7"/>
                  <a:gd name="T26" fmla="*/ 9 w 19"/>
                  <a:gd name="T27" fmla="*/ 7 h 7"/>
                  <a:gd name="T28" fmla="*/ 10 w 19"/>
                  <a:gd name="T29" fmla="*/ 7 h 7"/>
                  <a:gd name="T30" fmla="*/ 10 w 19"/>
                  <a:gd name="T31" fmla="*/ 7 h 7"/>
                  <a:gd name="T32" fmla="*/ 10 w 19"/>
                  <a:gd name="T33" fmla="*/ 7 h 7"/>
                  <a:gd name="T34" fmla="*/ 19 w 19"/>
                  <a:gd name="T35" fmla="*/ 0 h 7"/>
                  <a:gd name="T36" fmla="*/ 0 w 19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7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37"/>
              <p:cNvSpPr>
                <a:spLocks/>
              </p:cNvSpPr>
              <p:nvPr/>
            </p:nvSpPr>
            <p:spPr bwMode="auto">
              <a:xfrm>
                <a:off x="1365" y="2696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 w 11"/>
                  <a:gd name="T3" fmla="*/ 2 h 2"/>
                  <a:gd name="T4" fmla="*/ 9 w 11"/>
                  <a:gd name="T5" fmla="*/ 2 h 2"/>
                  <a:gd name="T6" fmla="*/ 11 w 11"/>
                  <a:gd name="T7" fmla="*/ 0 h 2"/>
                  <a:gd name="T8" fmla="*/ 0 w 1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">
                    <a:moveTo>
                      <a:pt x="0" y="0"/>
                    </a:moveTo>
                    <a:lnTo>
                      <a:pt x="1" y="2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38"/>
              <p:cNvSpPr>
                <a:spLocks/>
              </p:cNvSpPr>
              <p:nvPr/>
            </p:nvSpPr>
            <p:spPr bwMode="auto">
              <a:xfrm>
                <a:off x="1360" y="2675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4 h 4"/>
                  <a:gd name="T4" fmla="*/ 4 w 4"/>
                  <a:gd name="T5" fmla="*/ 4 h 4"/>
                  <a:gd name="T6" fmla="*/ 4 w 4"/>
                  <a:gd name="T7" fmla="*/ 3 h 4"/>
                  <a:gd name="T8" fmla="*/ 4 w 4"/>
                  <a:gd name="T9" fmla="*/ 2 h 4"/>
                  <a:gd name="T10" fmla="*/ 4 w 4"/>
                  <a:gd name="T11" fmla="*/ 1 h 4"/>
                  <a:gd name="T12" fmla="*/ 4 w 4"/>
                  <a:gd name="T13" fmla="*/ 0 h 4"/>
                  <a:gd name="T14" fmla="*/ 3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0 w 4"/>
                  <a:gd name="T21" fmla="*/ 0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0 w 4"/>
                  <a:gd name="T29" fmla="*/ 4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39"/>
              <p:cNvSpPr>
                <a:spLocks/>
              </p:cNvSpPr>
              <p:nvPr/>
            </p:nvSpPr>
            <p:spPr bwMode="auto">
              <a:xfrm>
                <a:off x="1375" y="2675"/>
                <a:ext cx="6" cy="5"/>
              </a:xfrm>
              <a:custGeom>
                <a:avLst/>
                <a:gdLst>
                  <a:gd name="T0" fmla="*/ 3 w 6"/>
                  <a:gd name="T1" fmla="*/ 5 h 5"/>
                  <a:gd name="T2" fmla="*/ 4 w 6"/>
                  <a:gd name="T3" fmla="*/ 5 h 5"/>
                  <a:gd name="T4" fmla="*/ 5 w 6"/>
                  <a:gd name="T5" fmla="*/ 5 h 5"/>
                  <a:gd name="T6" fmla="*/ 5 w 6"/>
                  <a:gd name="T7" fmla="*/ 4 h 5"/>
                  <a:gd name="T8" fmla="*/ 6 w 6"/>
                  <a:gd name="T9" fmla="*/ 3 h 5"/>
                  <a:gd name="T10" fmla="*/ 5 w 6"/>
                  <a:gd name="T11" fmla="*/ 1 h 5"/>
                  <a:gd name="T12" fmla="*/ 5 w 6"/>
                  <a:gd name="T13" fmla="*/ 1 h 5"/>
                  <a:gd name="T14" fmla="*/ 4 w 6"/>
                  <a:gd name="T15" fmla="*/ 0 h 5"/>
                  <a:gd name="T16" fmla="*/ 3 w 6"/>
                  <a:gd name="T17" fmla="*/ 0 h 5"/>
                  <a:gd name="T18" fmla="*/ 2 w 6"/>
                  <a:gd name="T19" fmla="*/ 0 h 5"/>
                  <a:gd name="T20" fmla="*/ 2 w 6"/>
                  <a:gd name="T21" fmla="*/ 0 h 5"/>
                  <a:gd name="T22" fmla="*/ 1 w 6"/>
                  <a:gd name="T23" fmla="*/ 0 h 5"/>
                  <a:gd name="T24" fmla="*/ 1 w 6"/>
                  <a:gd name="T25" fmla="*/ 1 h 5"/>
                  <a:gd name="T26" fmla="*/ 0 w 6"/>
                  <a:gd name="T27" fmla="*/ 1 h 5"/>
                  <a:gd name="T28" fmla="*/ 0 w 6"/>
                  <a:gd name="T29" fmla="*/ 1 h 5"/>
                  <a:gd name="T30" fmla="*/ 0 w 6"/>
                  <a:gd name="T31" fmla="*/ 2 h 5"/>
                  <a:gd name="T32" fmla="*/ 0 w 6"/>
                  <a:gd name="T33" fmla="*/ 3 h 5"/>
                  <a:gd name="T34" fmla="*/ 0 w 6"/>
                  <a:gd name="T35" fmla="*/ 3 h 5"/>
                  <a:gd name="T36" fmla="*/ 0 w 6"/>
                  <a:gd name="T37" fmla="*/ 4 h 5"/>
                  <a:gd name="T38" fmla="*/ 0 w 6"/>
                  <a:gd name="T39" fmla="*/ 4 h 5"/>
                  <a:gd name="T40" fmla="*/ 1 w 6"/>
                  <a:gd name="T41" fmla="*/ 5 h 5"/>
                  <a:gd name="T42" fmla="*/ 1 w 6"/>
                  <a:gd name="T43" fmla="*/ 5 h 5"/>
                  <a:gd name="T44" fmla="*/ 2 w 6"/>
                  <a:gd name="T45" fmla="*/ 5 h 5"/>
                  <a:gd name="T46" fmla="*/ 2 w 6"/>
                  <a:gd name="T47" fmla="*/ 5 h 5"/>
                  <a:gd name="T48" fmla="*/ 3 w 6"/>
                  <a:gd name="T4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lnTo>
                      <a:pt x="4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40"/>
              <p:cNvSpPr>
                <a:spLocks/>
              </p:cNvSpPr>
              <p:nvPr/>
            </p:nvSpPr>
            <p:spPr bwMode="auto">
              <a:xfrm>
                <a:off x="1361" y="2675"/>
                <a:ext cx="12" cy="14"/>
              </a:xfrm>
              <a:custGeom>
                <a:avLst/>
                <a:gdLst>
                  <a:gd name="T0" fmla="*/ 3 w 12"/>
                  <a:gd name="T1" fmla="*/ 12 h 14"/>
                  <a:gd name="T2" fmla="*/ 8 w 12"/>
                  <a:gd name="T3" fmla="*/ 3 h 14"/>
                  <a:gd name="T4" fmla="*/ 8 w 12"/>
                  <a:gd name="T5" fmla="*/ 0 h 14"/>
                  <a:gd name="T6" fmla="*/ 0 w 12"/>
                  <a:gd name="T7" fmla="*/ 14 h 14"/>
                  <a:gd name="T8" fmla="*/ 12 w 12"/>
                  <a:gd name="T9" fmla="*/ 14 h 14"/>
                  <a:gd name="T10" fmla="*/ 12 w 12"/>
                  <a:gd name="T11" fmla="*/ 12 h 14"/>
                  <a:gd name="T12" fmla="*/ 3 w 12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3" y="12"/>
                    </a:moveTo>
                    <a:lnTo>
                      <a:pt x="8" y="3"/>
                    </a:lnTo>
                    <a:lnTo>
                      <a:pt x="8" y="0"/>
                    </a:lnTo>
                    <a:lnTo>
                      <a:pt x="0" y="14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305" name="Group 344"/>
            <p:cNvGrpSpPr>
              <a:grpSpLocks/>
            </p:cNvGrpSpPr>
            <p:nvPr/>
          </p:nvGrpSpPr>
          <p:grpSpPr bwMode="auto">
            <a:xfrm>
              <a:off x="1077443" y="3125442"/>
              <a:ext cx="186453" cy="247464"/>
              <a:chOff x="1256" y="2463"/>
              <a:chExt cx="133" cy="174"/>
            </a:xfrm>
          </p:grpSpPr>
          <p:pic>
            <p:nvPicPr>
              <p:cNvPr id="310" name="Picture 342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56" y="2463"/>
                <a:ext cx="133" cy="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1" name="Picture 343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56" y="2463"/>
                <a:ext cx="133" cy="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306" name="Rectangle 345"/>
            <p:cNvSpPr>
              <a:spLocks noChangeArrowheads="1"/>
            </p:cNvSpPr>
            <p:nvPr/>
          </p:nvSpPr>
          <p:spPr bwMode="auto">
            <a:xfrm>
              <a:off x="560140" y="3129708"/>
              <a:ext cx="402346" cy="248887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07" name="Rectangle 346"/>
            <p:cNvSpPr>
              <a:spLocks noChangeArrowheads="1"/>
            </p:cNvSpPr>
            <p:nvPr/>
          </p:nvSpPr>
          <p:spPr bwMode="auto">
            <a:xfrm>
              <a:off x="962487" y="3131131"/>
              <a:ext cx="402346" cy="248887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08" name="Rectangle 347"/>
            <p:cNvSpPr>
              <a:spLocks noChangeArrowheads="1"/>
            </p:cNvSpPr>
            <p:nvPr/>
          </p:nvSpPr>
          <p:spPr bwMode="auto">
            <a:xfrm>
              <a:off x="561542" y="3381439"/>
              <a:ext cx="402346" cy="250309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09" name="Rectangle 348"/>
            <p:cNvSpPr>
              <a:spLocks noChangeArrowheads="1"/>
            </p:cNvSpPr>
            <p:nvPr/>
          </p:nvSpPr>
          <p:spPr bwMode="auto">
            <a:xfrm>
              <a:off x="963889" y="3382861"/>
              <a:ext cx="400945" cy="250309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416" name="グループ化 415"/>
          <p:cNvGrpSpPr/>
          <p:nvPr/>
        </p:nvGrpSpPr>
        <p:grpSpPr>
          <a:xfrm>
            <a:off x="4073219" y="4359498"/>
            <a:ext cx="874789" cy="709682"/>
            <a:chOff x="525092" y="3017354"/>
            <a:chExt cx="874789" cy="709682"/>
          </a:xfrm>
        </p:grpSpPr>
        <p:pic>
          <p:nvPicPr>
            <p:cNvPr id="417" name="Picture 23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5092" y="3017354"/>
              <a:ext cx="874789" cy="7096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18" name="Group 235"/>
            <p:cNvGrpSpPr>
              <a:grpSpLocks/>
            </p:cNvGrpSpPr>
            <p:nvPr/>
          </p:nvGrpSpPr>
          <p:grpSpPr bwMode="auto">
            <a:xfrm>
              <a:off x="561542" y="3125442"/>
              <a:ext cx="804693" cy="503461"/>
              <a:chOff x="888" y="2463"/>
              <a:chExt cx="574" cy="354"/>
            </a:xfrm>
          </p:grpSpPr>
          <p:sp>
            <p:nvSpPr>
              <p:cNvPr id="531" name="Rectangle 233"/>
              <p:cNvSpPr>
                <a:spLocks noChangeArrowheads="1"/>
              </p:cNvSpPr>
              <p:nvPr/>
            </p:nvSpPr>
            <p:spPr bwMode="auto">
              <a:xfrm>
                <a:off x="888" y="2463"/>
                <a:ext cx="574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2" name="Rectangle 234"/>
              <p:cNvSpPr>
                <a:spLocks noChangeArrowheads="1"/>
              </p:cNvSpPr>
              <p:nvPr/>
            </p:nvSpPr>
            <p:spPr bwMode="auto">
              <a:xfrm>
                <a:off x="888" y="2463"/>
                <a:ext cx="574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419" name="Group 239"/>
            <p:cNvGrpSpPr>
              <a:grpSpLocks/>
            </p:cNvGrpSpPr>
            <p:nvPr/>
          </p:nvGrpSpPr>
          <p:grpSpPr bwMode="auto">
            <a:xfrm>
              <a:off x="683508" y="3129708"/>
              <a:ext cx="166826" cy="250309"/>
              <a:chOff x="975" y="2466"/>
              <a:chExt cx="119" cy="176"/>
            </a:xfrm>
          </p:grpSpPr>
          <p:pic>
            <p:nvPicPr>
              <p:cNvPr id="529" name="Picture 237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75" y="2466"/>
                <a:ext cx="119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30" name="Picture 238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75" y="2466"/>
                <a:ext cx="119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20" name="Group 287"/>
            <p:cNvGrpSpPr>
              <a:grpSpLocks/>
            </p:cNvGrpSpPr>
            <p:nvPr/>
          </p:nvGrpSpPr>
          <p:grpSpPr bwMode="auto">
            <a:xfrm>
              <a:off x="607836" y="3411395"/>
              <a:ext cx="323848" cy="192003"/>
              <a:chOff x="921" y="2664"/>
              <a:chExt cx="231" cy="135"/>
            </a:xfrm>
          </p:grpSpPr>
          <p:sp>
            <p:nvSpPr>
              <p:cNvPr id="482" name="Freeform 240"/>
              <p:cNvSpPr>
                <a:spLocks/>
              </p:cNvSpPr>
              <p:nvPr/>
            </p:nvSpPr>
            <p:spPr bwMode="auto">
              <a:xfrm>
                <a:off x="1098" y="2713"/>
                <a:ext cx="43" cy="53"/>
              </a:xfrm>
              <a:custGeom>
                <a:avLst/>
                <a:gdLst>
                  <a:gd name="T0" fmla="*/ 0 w 43"/>
                  <a:gd name="T1" fmla="*/ 3 h 53"/>
                  <a:gd name="T2" fmla="*/ 1 w 43"/>
                  <a:gd name="T3" fmla="*/ 2 h 53"/>
                  <a:gd name="T4" fmla="*/ 3 w 43"/>
                  <a:gd name="T5" fmla="*/ 1 h 53"/>
                  <a:gd name="T6" fmla="*/ 5 w 43"/>
                  <a:gd name="T7" fmla="*/ 1 h 53"/>
                  <a:gd name="T8" fmla="*/ 7 w 43"/>
                  <a:gd name="T9" fmla="*/ 0 h 53"/>
                  <a:gd name="T10" fmla="*/ 10 w 43"/>
                  <a:gd name="T11" fmla="*/ 0 h 53"/>
                  <a:gd name="T12" fmla="*/ 13 w 43"/>
                  <a:gd name="T13" fmla="*/ 1 h 53"/>
                  <a:gd name="T14" fmla="*/ 16 w 43"/>
                  <a:gd name="T15" fmla="*/ 1 h 53"/>
                  <a:gd name="T16" fmla="*/ 19 w 43"/>
                  <a:gd name="T17" fmla="*/ 1 h 53"/>
                  <a:gd name="T18" fmla="*/ 22 w 43"/>
                  <a:gd name="T19" fmla="*/ 2 h 53"/>
                  <a:gd name="T20" fmla="*/ 25 w 43"/>
                  <a:gd name="T21" fmla="*/ 3 h 53"/>
                  <a:gd name="T22" fmla="*/ 28 w 43"/>
                  <a:gd name="T23" fmla="*/ 3 h 53"/>
                  <a:gd name="T24" fmla="*/ 31 w 43"/>
                  <a:gd name="T25" fmla="*/ 4 h 53"/>
                  <a:gd name="T26" fmla="*/ 33 w 43"/>
                  <a:gd name="T27" fmla="*/ 4 h 53"/>
                  <a:gd name="T28" fmla="*/ 34 w 43"/>
                  <a:gd name="T29" fmla="*/ 5 h 53"/>
                  <a:gd name="T30" fmla="*/ 35 w 43"/>
                  <a:gd name="T31" fmla="*/ 5 h 53"/>
                  <a:gd name="T32" fmla="*/ 36 w 43"/>
                  <a:gd name="T33" fmla="*/ 5 h 53"/>
                  <a:gd name="T34" fmla="*/ 36 w 43"/>
                  <a:gd name="T35" fmla="*/ 5 h 53"/>
                  <a:gd name="T36" fmla="*/ 36 w 43"/>
                  <a:gd name="T37" fmla="*/ 5 h 53"/>
                  <a:gd name="T38" fmla="*/ 36 w 43"/>
                  <a:gd name="T39" fmla="*/ 4 h 53"/>
                  <a:gd name="T40" fmla="*/ 36 w 43"/>
                  <a:gd name="T41" fmla="*/ 4 h 53"/>
                  <a:gd name="T42" fmla="*/ 37 w 43"/>
                  <a:gd name="T43" fmla="*/ 3 h 53"/>
                  <a:gd name="T44" fmla="*/ 38 w 43"/>
                  <a:gd name="T45" fmla="*/ 3 h 53"/>
                  <a:gd name="T46" fmla="*/ 39 w 43"/>
                  <a:gd name="T47" fmla="*/ 3 h 53"/>
                  <a:gd name="T48" fmla="*/ 40 w 43"/>
                  <a:gd name="T49" fmla="*/ 3 h 53"/>
                  <a:gd name="T50" fmla="*/ 41 w 43"/>
                  <a:gd name="T51" fmla="*/ 3 h 53"/>
                  <a:gd name="T52" fmla="*/ 42 w 43"/>
                  <a:gd name="T53" fmla="*/ 3 h 53"/>
                  <a:gd name="T54" fmla="*/ 42 w 43"/>
                  <a:gd name="T55" fmla="*/ 3 h 53"/>
                  <a:gd name="T56" fmla="*/ 43 w 43"/>
                  <a:gd name="T57" fmla="*/ 3 h 53"/>
                  <a:gd name="T58" fmla="*/ 43 w 43"/>
                  <a:gd name="T59" fmla="*/ 4 h 53"/>
                  <a:gd name="T60" fmla="*/ 43 w 43"/>
                  <a:gd name="T61" fmla="*/ 4 h 53"/>
                  <a:gd name="T62" fmla="*/ 43 w 43"/>
                  <a:gd name="T63" fmla="*/ 4 h 53"/>
                  <a:gd name="T64" fmla="*/ 43 w 43"/>
                  <a:gd name="T65" fmla="*/ 4 h 53"/>
                  <a:gd name="T66" fmla="*/ 43 w 43"/>
                  <a:gd name="T67" fmla="*/ 53 h 53"/>
                  <a:gd name="T68" fmla="*/ 36 w 43"/>
                  <a:gd name="T69" fmla="*/ 53 h 53"/>
                  <a:gd name="T70" fmla="*/ 36 w 43"/>
                  <a:gd name="T71" fmla="*/ 49 h 53"/>
                  <a:gd name="T72" fmla="*/ 36 w 43"/>
                  <a:gd name="T73" fmla="*/ 42 h 53"/>
                  <a:gd name="T74" fmla="*/ 36 w 43"/>
                  <a:gd name="T75" fmla="*/ 35 h 53"/>
                  <a:gd name="T76" fmla="*/ 36 w 43"/>
                  <a:gd name="T77" fmla="*/ 31 h 53"/>
                  <a:gd name="T78" fmla="*/ 34 w 43"/>
                  <a:gd name="T79" fmla="*/ 31 h 53"/>
                  <a:gd name="T80" fmla="*/ 33 w 43"/>
                  <a:gd name="T81" fmla="*/ 30 h 53"/>
                  <a:gd name="T82" fmla="*/ 31 w 43"/>
                  <a:gd name="T83" fmla="*/ 30 h 53"/>
                  <a:gd name="T84" fmla="*/ 29 w 43"/>
                  <a:gd name="T85" fmla="*/ 29 h 53"/>
                  <a:gd name="T86" fmla="*/ 27 w 43"/>
                  <a:gd name="T87" fmla="*/ 29 h 53"/>
                  <a:gd name="T88" fmla="*/ 24 w 43"/>
                  <a:gd name="T89" fmla="*/ 28 h 53"/>
                  <a:gd name="T90" fmla="*/ 22 w 43"/>
                  <a:gd name="T91" fmla="*/ 27 h 53"/>
                  <a:gd name="T92" fmla="*/ 19 w 43"/>
                  <a:gd name="T93" fmla="*/ 26 h 53"/>
                  <a:gd name="T94" fmla="*/ 17 w 43"/>
                  <a:gd name="T95" fmla="*/ 26 h 53"/>
                  <a:gd name="T96" fmla="*/ 14 w 43"/>
                  <a:gd name="T97" fmla="*/ 25 h 53"/>
                  <a:gd name="T98" fmla="*/ 11 w 43"/>
                  <a:gd name="T99" fmla="*/ 24 h 53"/>
                  <a:gd name="T100" fmla="*/ 9 w 43"/>
                  <a:gd name="T101" fmla="*/ 24 h 53"/>
                  <a:gd name="T102" fmla="*/ 6 w 43"/>
                  <a:gd name="T103" fmla="*/ 23 h 53"/>
                  <a:gd name="T104" fmla="*/ 4 w 43"/>
                  <a:gd name="T105" fmla="*/ 23 h 53"/>
                  <a:gd name="T106" fmla="*/ 2 w 43"/>
                  <a:gd name="T107" fmla="*/ 22 h 53"/>
                  <a:gd name="T108" fmla="*/ 0 w 43"/>
                  <a:gd name="T109" fmla="*/ 22 h 53"/>
                  <a:gd name="T110" fmla="*/ 0 w 43"/>
                  <a:gd name="T111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3">
                    <a:moveTo>
                      <a:pt x="0" y="3"/>
                    </a:moveTo>
                    <a:lnTo>
                      <a:pt x="1" y="2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3" y="1"/>
                    </a:lnTo>
                    <a:lnTo>
                      <a:pt x="16" y="1"/>
                    </a:lnTo>
                    <a:lnTo>
                      <a:pt x="19" y="1"/>
                    </a:lnTo>
                    <a:lnTo>
                      <a:pt x="22" y="2"/>
                    </a:lnTo>
                    <a:lnTo>
                      <a:pt x="25" y="3"/>
                    </a:lnTo>
                    <a:lnTo>
                      <a:pt x="28" y="3"/>
                    </a:lnTo>
                    <a:lnTo>
                      <a:pt x="31" y="4"/>
                    </a:lnTo>
                    <a:lnTo>
                      <a:pt x="33" y="4"/>
                    </a:lnTo>
                    <a:lnTo>
                      <a:pt x="34" y="5"/>
                    </a:lnTo>
                    <a:lnTo>
                      <a:pt x="35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9" y="3"/>
                    </a:lnTo>
                    <a:lnTo>
                      <a:pt x="40" y="3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53"/>
                    </a:lnTo>
                    <a:lnTo>
                      <a:pt x="36" y="53"/>
                    </a:lnTo>
                    <a:lnTo>
                      <a:pt x="36" y="49"/>
                    </a:lnTo>
                    <a:lnTo>
                      <a:pt x="36" y="42"/>
                    </a:lnTo>
                    <a:lnTo>
                      <a:pt x="36" y="35"/>
                    </a:lnTo>
                    <a:lnTo>
                      <a:pt x="36" y="31"/>
                    </a:lnTo>
                    <a:lnTo>
                      <a:pt x="34" y="31"/>
                    </a:lnTo>
                    <a:lnTo>
                      <a:pt x="33" y="30"/>
                    </a:lnTo>
                    <a:lnTo>
                      <a:pt x="31" y="30"/>
                    </a:lnTo>
                    <a:lnTo>
                      <a:pt x="29" y="29"/>
                    </a:lnTo>
                    <a:lnTo>
                      <a:pt x="27" y="29"/>
                    </a:lnTo>
                    <a:lnTo>
                      <a:pt x="24" y="28"/>
                    </a:lnTo>
                    <a:lnTo>
                      <a:pt x="22" y="27"/>
                    </a:lnTo>
                    <a:lnTo>
                      <a:pt x="19" y="26"/>
                    </a:lnTo>
                    <a:lnTo>
                      <a:pt x="17" y="26"/>
                    </a:lnTo>
                    <a:lnTo>
                      <a:pt x="14" y="25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3" name="Freeform 241"/>
              <p:cNvSpPr>
                <a:spLocks/>
              </p:cNvSpPr>
              <p:nvPr/>
            </p:nvSpPr>
            <p:spPr bwMode="auto">
              <a:xfrm>
                <a:off x="1087" y="2703"/>
                <a:ext cx="25" cy="21"/>
              </a:xfrm>
              <a:custGeom>
                <a:avLst/>
                <a:gdLst>
                  <a:gd name="T0" fmla="*/ 25 w 25"/>
                  <a:gd name="T1" fmla="*/ 21 h 21"/>
                  <a:gd name="T2" fmla="*/ 25 w 25"/>
                  <a:gd name="T3" fmla="*/ 0 h 21"/>
                  <a:gd name="T4" fmla="*/ 0 w 25"/>
                  <a:gd name="T5" fmla="*/ 5 h 21"/>
                  <a:gd name="T6" fmla="*/ 0 w 25"/>
                  <a:gd name="T7" fmla="*/ 21 h 21"/>
                  <a:gd name="T8" fmla="*/ 25 w 25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1">
                    <a:moveTo>
                      <a:pt x="25" y="21"/>
                    </a:moveTo>
                    <a:lnTo>
                      <a:pt x="25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5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4" name="Freeform 242"/>
              <p:cNvSpPr>
                <a:spLocks/>
              </p:cNvSpPr>
              <p:nvPr/>
            </p:nvSpPr>
            <p:spPr bwMode="auto">
              <a:xfrm>
                <a:off x="1090" y="2708"/>
                <a:ext cx="18" cy="26"/>
              </a:xfrm>
              <a:custGeom>
                <a:avLst/>
                <a:gdLst>
                  <a:gd name="T0" fmla="*/ 18 w 18"/>
                  <a:gd name="T1" fmla="*/ 0 h 26"/>
                  <a:gd name="T2" fmla="*/ 0 w 18"/>
                  <a:gd name="T3" fmla="*/ 1 h 26"/>
                  <a:gd name="T4" fmla="*/ 0 w 18"/>
                  <a:gd name="T5" fmla="*/ 26 h 26"/>
                  <a:gd name="T6" fmla="*/ 7 w 18"/>
                  <a:gd name="T7" fmla="*/ 26 h 26"/>
                  <a:gd name="T8" fmla="*/ 18 w 18"/>
                  <a:gd name="T9" fmla="*/ 26 h 26"/>
                  <a:gd name="T10" fmla="*/ 18 w 18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6">
                    <a:moveTo>
                      <a:pt x="18" y="0"/>
                    </a:moveTo>
                    <a:lnTo>
                      <a:pt x="0" y="1"/>
                    </a:lnTo>
                    <a:lnTo>
                      <a:pt x="0" y="26"/>
                    </a:lnTo>
                    <a:lnTo>
                      <a:pt x="7" y="26"/>
                    </a:lnTo>
                    <a:lnTo>
                      <a:pt x="18" y="26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5" name="Freeform 243"/>
              <p:cNvSpPr>
                <a:spLocks/>
              </p:cNvSpPr>
              <p:nvPr/>
            </p:nvSpPr>
            <p:spPr bwMode="auto">
              <a:xfrm>
                <a:off x="1071" y="2715"/>
                <a:ext cx="61" cy="48"/>
              </a:xfrm>
              <a:custGeom>
                <a:avLst/>
                <a:gdLst>
                  <a:gd name="T0" fmla="*/ 14 w 61"/>
                  <a:gd name="T1" fmla="*/ 0 h 48"/>
                  <a:gd name="T2" fmla="*/ 13 w 61"/>
                  <a:gd name="T3" fmla="*/ 0 h 48"/>
                  <a:gd name="T4" fmla="*/ 12 w 61"/>
                  <a:gd name="T5" fmla="*/ 0 h 48"/>
                  <a:gd name="T6" fmla="*/ 12 w 61"/>
                  <a:gd name="T7" fmla="*/ 1 h 48"/>
                  <a:gd name="T8" fmla="*/ 10 w 61"/>
                  <a:gd name="T9" fmla="*/ 1 h 48"/>
                  <a:gd name="T10" fmla="*/ 9 w 61"/>
                  <a:gd name="T11" fmla="*/ 1 h 48"/>
                  <a:gd name="T12" fmla="*/ 8 w 61"/>
                  <a:gd name="T13" fmla="*/ 2 h 48"/>
                  <a:gd name="T14" fmla="*/ 6 w 61"/>
                  <a:gd name="T15" fmla="*/ 3 h 48"/>
                  <a:gd name="T16" fmla="*/ 5 w 61"/>
                  <a:gd name="T17" fmla="*/ 4 h 48"/>
                  <a:gd name="T18" fmla="*/ 3 w 61"/>
                  <a:gd name="T19" fmla="*/ 7 h 48"/>
                  <a:gd name="T20" fmla="*/ 2 w 61"/>
                  <a:gd name="T21" fmla="*/ 12 h 48"/>
                  <a:gd name="T22" fmla="*/ 1 w 61"/>
                  <a:gd name="T23" fmla="*/ 18 h 48"/>
                  <a:gd name="T24" fmla="*/ 0 w 61"/>
                  <a:gd name="T25" fmla="*/ 25 h 48"/>
                  <a:gd name="T26" fmla="*/ 0 w 61"/>
                  <a:gd name="T27" fmla="*/ 32 h 48"/>
                  <a:gd name="T28" fmla="*/ 0 w 61"/>
                  <a:gd name="T29" fmla="*/ 38 h 48"/>
                  <a:gd name="T30" fmla="*/ 0 w 61"/>
                  <a:gd name="T31" fmla="*/ 41 h 48"/>
                  <a:gd name="T32" fmla="*/ 0 w 61"/>
                  <a:gd name="T33" fmla="*/ 43 h 48"/>
                  <a:gd name="T34" fmla="*/ 54 w 61"/>
                  <a:gd name="T35" fmla="*/ 48 h 48"/>
                  <a:gd name="T36" fmla="*/ 52 w 61"/>
                  <a:gd name="T37" fmla="*/ 35 h 48"/>
                  <a:gd name="T38" fmla="*/ 52 w 61"/>
                  <a:gd name="T39" fmla="*/ 34 h 48"/>
                  <a:gd name="T40" fmla="*/ 53 w 61"/>
                  <a:gd name="T41" fmla="*/ 34 h 48"/>
                  <a:gd name="T42" fmla="*/ 53 w 61"/>
                  <a:gd name="T43" fmla="*/ 34 h 48"/>
                  <a:gd name="T44" fmla="*/ 54 w 61"/>
                  <a:gd name="T45" fmla="*/ 33 h 48"/>
                  <a:gd name="T46" fmla="*/ 54 w 61"/>
                  <a:gd name="T47" fmla="*/ 33 h 48"/>
                  <a:gd name="T48" fmla="*/ 55 w 61"/>
                  <a:gd name="T49" fmla="*/ 33 h 48"/>
                  <a:gd name="T50" fmla="*/ 56 w 61"/>
                  <a:gd name="T51" fmla="*/ 32 h 48"/>
                  <a:gd name="T52" fmla="*/ 56 w 61"/>
                  <a:gd name="T53" fmla="*/ 32 h 48"/>
                  <a:gd name="T54" fmla="*/ 57 w 61"/>
                  <a:gd name="T55" fmla="*/ 31 h 48"/>
                  <a:gd name="T56" fmla="*/ 59 w 61"/>
                  <a:gd name="T57" fmla="*/ 30 h 48"/>
                  <a:gd name="T58" fmla="*/ 59 w 61"/>
                  <a:gd name="T59" fmla="*/ 28 h 48"/>
                  <a:gd name="T60" fmla="*/ 60 w 61"/>
                  <a:gd name="T61" fmla="*/ 27 h 48"/>
                  <a:gd name="T62" fmla="*/ 61 w 61"/>
                  <a:gd name="T63" fmla="*/ 26 h 48"/>
                  <a:gd name="T64" fmla="*/ 61 w 61"/>
                  <a:gd name="T65" fmla="*/ 24 h 48"/>
                  <a:gd name="T66" fmla="*/ 61 w 61"/>
                  <a:gd name="T67" fmla="*/ 22 h 48"/>
                  <a:gd name="T68" fmla="*/ 60 w 61"/>
                  <a:gd name="T69" fmla="*/ 20 h 48"/>
                  <a:gd name="T70" fmla="*/ 60 w 61"/>
                  <a:gd name="T71" fmla="*/ 20 h 48"/>
                  <a:gd name="T72" fmla="*/ 59 w 61"/>
                  <a:gd name="T73" fmla="*/ 18 h 48"/>
                  <a:gd name="T74" fmla="*/ 58 w 61"/>
                  <a:gd name="T75" fmla="*/ 15 h 48"/>
                  <a:gd name="T76" fmla="*/ 56 w 61"/>
                  <a:gd name="T77" fmla="*/ 12 h 48"/>
                  <a:gd name="T78" fmla="*/ 54 w 61"/>
                  <a:gd name="T79" fmla="*/ 9 h 48"/>
                  <a:gd name="T80" fmla="*/ 51 w 61"/>
                  <a:gd name="T81" fmla="*/ 6 h 48"/>
                  <a:gd name="T82" fmla="*/ 48 w 61"/>
                  <a:gd name="T83" fmla="*/ 3 h 48"/>
                  <a:gd name="T84" fmla="*/ 45 w 61"/>
                  <a:gd name="T85" fmla="*/ 1 h 48"/>
                  <a:gd name="T86" fmla="*/ 44 w 61"/>
                  <a:gd name="T87" fmla="*/ 1 h 48"/>
                  <a:gd name="T88" fmla="*/ 43 w 61"/>
                  <a:gd name="T89" fmla="*/ 1 h 48"/>
                  <a:gd name="T90" fmla="*/ 43 w 61"/>
                  <a:gd name="T91" fmla="*/ 1 h 48"/>
                  <a:gd name="T92" fmla="*/ 41 w 61"/>
                  <a:gd name="T93" fmla="*/ 1 h 48"/>
                  <a:gd name="T94" fmla="*/ 40 w 61"/>
                  <a:gd name="T95" fmla="*/ 0 h 48"/>
                  <a:gd name="T96" fmla="*/ 39 w 61"/>
                  <a:gd name="T97" fmla="*/ 0 h 48"/>
                  <a:gd name="T98" fmla="*/ 38 w 61"/>
                  <a:gd name="T99" fmla="*/ 0 h 48"/>
                  <a:gd name="T100" fmla="*/ 37 w 61"/>
                  <a:gd name="T101" fmla="*/ 0 h 48"/>
                  <a:gd name="T102" fmla="*/ 27 w 61"/>
                  <a:gd name="T103" fmla="*/ 13 h 48"/>
                  <a:gd name="T104" fmla="*/ 19 w 61"/>
                  <a:gd name="T105" fmla="*/ 0 h 48"/>
                  <a:gd name="T106" fmla="*/ 14 w 61"/>
                  <a:gd name="T10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1" h="48">
                    <a:moveTo>
                      <a:pt x="14" y="0"/>
                    </a:moveTo>
                    <a:lnTo>
                      <a:pt x="13" y="0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1" y="18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54" y="48"/>
                    </a:lnTo>
                    <a:lnTo>
                      <a:pt x="52" y="35"/>
                    </a:lnTo>
                    <a:lnTo>
                      <a:pt x="52" y="34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5" y="33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7" y="31"/>
                    </a:lnTo>
                    <a:lnTo>
                      <a:pt x="59" y="30"/>
                    </a:lnTo>
                    <a:lnTo>
                      <a:pt x="59" y="28"/>
                    </a:lnTo>
                    <a:lnTo>
                      <a:pt x="60" y="27"/>
                    </a:lnTo>
                    <a:lnTo>
                      <a:pt x="61" y="26"/>
                    </a:lnTo>
                    <a:lnTo>
                      <a:pt x="61" y="24"/>
                    </a:lnTo>
                    <a:lnTo>
                      <a:pt x="61" y="22"/>
                    </a:lnTo>
                    <a:lnTo>
                      <a:pt x="60" y="20"/>
                    </a:lnTo>
                    <a:lnTo>
                      <a:pt x="60" y="20"/>
                    </a:lnTo>
                    <a:lnTo>
                      <a:pt x="59" y="18"/>
                    </a:lnTo>
                    <a:lnTo>
                      <a:pt x="58" y="15"/>
                    </a:lnTo>
                    <a:lnTo>
                      <a:pt x="56" y="12"/>
                    </a:lnTo>
                    <a:lnTo>
                      <a:pt x="54" y="9"/>
                    </a:lnTo>
                    <a:lnTo>
                      <a:pt x="51" y="6"/>
                    </a:lnTo>
                    <a:lnTo>
                      <a:pt x="48" y="3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1" y="1"/>
                    </a:lnTo>
                    <a:lnTo>
                      <a:pt x="40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27" y="13"/>
                    </a:lnTo>
                    <a:lnTo>
                      <a:pt x="19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6" name="Freeform 244"/>
              <p:cNvSpPr>
                <a:spLocks/>
              </p:cNvSpPr>
              <p:nvPr/>
            </p:nvSpPr>
            <p:spPr bwMode="auto">
              <a:xfrm>
                <a:off x="1074" y="2717"/>
                <a:ext cx="55" cy="46"/>
              </a:xfrm>
              <a:custGeom>
                <a:avLst/>
                <a:gdLst>
                  <a:gd name="T0" fmla="*/ 0 w 55"/>
                  <a:gd name="T1" fmla="*/ 40 h 46"/>
                  <a:gd name="T2" fmla="*/ 0 w 55"/>
                  <a:gd name="T3" fmla="*/ 29 h 46"/>
                  <a:gd name="T4" fmla="*/ 0 w 55"/>
                  <a:gd name="T5" fmla="*/ 20 h 46"/>
                  <a:gd name="T6" fmla="*/ 0 w 55"/>
                  <a:gd name="T7" fmla="*/ 14 h 46"/>
                  <a:gd name="T8" fmla="*/ 1 w 55"/>
                  <a:gd name="T9" fmla="*/ 10 h 46"/>
                  <a:gd name="T10" fmla="*/ 2 w 55"/>
                  <a:gd name="T11" fmla="*/ 7 h 46"/>
                  <a:gd name="T12" fmla="*/ 2 w 55"/>
                  <a:gd name="T13" fmla="*/ 5 h 46"/>
                  <a:gd name="T14" fmla="*/ 3 w 55"/>
                  <a:gd name="T15" fmla="*/ 5 h 46"/>
                  <a:gd name="T16" fmla="*/ 3 w 55"/>
                  <a:gd name="T17" fmla="*/ 5 h 46"/>
                  <a:gd name="T18" fmla="*/ 3 w 55"/>
                  <a:gd name="T19" fmla="*/ 4 h 46"/>
                  <a:gd name="T20" fmla="*/ 4 w 55"/>
                  <a:gd name="T21" fmla="*/ 3 h 46"/>
                  <a:gd name="T22" fmla="*/ 5 w 55"/>
                  <a:gd name="T23" fmla="*/ 3 h 46"/>
                  <a:gd name="T24" fmla="*/ 6 w 55"/>
                  <a:gd name="T25" fmla="*/ 2 h 46"/>
                  <a:gd name="T26" fmla="*/ 7 w 55"/>
                  <a:gd name="T27" fmla="*/ 2 h 46"/>
                  <a:gd name="T28" fmla="*/ 7 w 55"/>
                  <a:gd name="T29" fmla="*/ 1 h 46"/>
                  <a:gd name="T30" fmla="*/ 8 w 55"/>
                  <a:gd name="T31" fmla="*/ 1 h 46"/>
                  <a:gd name="T32" fmla="*/ 9 w 55"/>
                  <a:gd name="T33" fmla="*/ 1 h 46"/>
                  <a:gd name="T34" fmla="*/ 15 w 55"/>
                  <a:gd name="T35" fmla="*/ 0 h 46"/>
                  <a:gd name="T36" fmla="*/ 23 w 55"/>
                  <a:gd name="T37" fmla="*/ 14 h 46"/>
                  <a:gd name="T38" fmla="*/ 35 w 55"/>
                  <a:gd name="T39" fmla="*/ 0 h 46"/>
                  <a:gd name="T40" fmla="*/ 39 w 55"/>
                  <a:gd name="T41" fmla="*/ 0 h 46"/>
                  <a:gd name="T42" fmla="*/ 41 w 55"/>
                  <a:gd name="T43" fmla="*/ 1 h 46"/>
                  <a:gd name="T44" fmla="*/ 44 w 55"/>
                  <a:gd name="T45" fmla="*/ 3 h 46"/>
                  <a:gd name="T46" fmla="*/ 46 w 55"/>
                  <a:gd name="T47" fmla="*/ 5 h 46"/>
                  <a:gd name="T48" fmla="*/ 48 w 55"/>
                  <a:gd name="T49" fmla="*/ 8 h 46"/>
                  <a:gd name="T50" fmla="*/ 50 w 55"/>
                  <a:gd name="T51" fmla="*/ 11 h 46"/>
                  <a:gd name="T52" fmla="*/ 52 w 55"/>
                  <a:gd name="T53" fmla="*/ 13 h 46"/>
                  <a:gd name="T54" fmla="*/ 53 w 55"/>
                  <a:gd name="T55" fmla="*/ 15 h 46"/>
                  <a:gd name="T56" fmla="*/ 53 w 55"/>
                  <a:gd name="T57" fmla="*/ 15 h 46"/>
                  <a:gd name="T58" fmla="*/ 54 w 55"/>
                  <a:gd name="T59" fmla="*/ 16 h 46"/>
                  <a:gd name="T60" fmla="*/ 54 w 55"/>
                  <a:gd name="T61" fmla="*/ 18 h 46"/>
                  <a:gd name="T62" fmla="*/ 55 w 55"/>
                  <a:gd name="T63" fmla="*/ 20 h 46"/>
                  <a:gd name="T64" fmla="*/ 54 w 55"/>
                  <a:gd name="T65" fmla="*/ 23 h 46"/>
                  <a:gd name="T66" fmla="*/ 53 w 55"/>
                  <a:gd name="T67" fmla="*/ 25 h 46"/>
                  <a:gd name="T68" fmla="*/ 52 w 55"/>
                  <a:gd name="T69" fmla="*/ 26 h 46"/>
                  <a:gd name="T70" fmla="*/ 50 w 55"/>
                  <a:gd name="T71" fmla="*/ 28 h 46"/>
                  <a:gd name="T72" fmla="*/ 49 w 55"/>
                  <a:gd name="T73" fmla="*/ 29 h 46"/>
                  <a:gd name="T74" fmla="*/ 48 w 55"/>
                  <a:gd name="T75" fmla="*/ 30 h 46"/>
                  <a:gd name="T76" fmla="*/ 47 w 55"/>
                  <a:gd name="T77" fmla="*/ 31 h 46"/>
                  <a:gd name="T78" fmla="*/ 46 w 55"/>
                  <a:gd name="T79" fmla="*/ 31 h 46"/>
                  <a:gd name="T80" fmla="*/ 46 w 55"/>
                  <a:gd name="T81" fmla="*/ 31 h 46"/>
                  <a:gd name="T82" fmla="*/ 48 w 55"/>
                  <a:gd name="T83" fmla="*/ 46 h 46"/>
                  <a:gd name="T84" fmla="*/ 0 w 55"/>
                  <a:gd name="T85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5" h="46">
                    <a:moveTo>
                      <a:pt x="0" y="40"/>
                    </a:moveTo>
                    <a:lnTo>
                      <a:pt x="0" y="29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5" y="0"/>
                    </a:lnTo>
                    <a:lnTo>
                      <a:pt x="23" y="14"/>
                    </a:lnTo>
                    <a:lnTo>
                      <a:pt x="35" y="0"/>
                    </a:lnTo>
                    <a:lnTo>
                      <a:pt x="39" y="0"/>
                    </a:lnTo>
                    <a:lnTo>
                      <a:pt x="41" y="1"/>
                    </a:lnTo>
                    <a:lnTo>
                      <a:pt x="44" y="3"/>
                    </a:lnTo>
                    <a:lnTo>
                      <a:pt x="46" y="5"/>
                    </a:lnTo>
                    <a:lnTo>
                      <a:pt x="48" y="8"/>
                    </a:lnTo>
                    <a:lnTo>
                      <a:pt x="50" y="11"/>
                    </a:lnTo>
                    <a:lnTo>
                      <a:pt x="52" y="13"/>
                    </a:lnTo>
                    <a:lnTo>
                      <a:pt x="53" y="15"/>
                    </a:lnTo>
                    <a:lnTo>
                      <a:pt x="53" y="15"/>
                    </a:lnTo>
                    <a:lnTo>
                      <a:pt x="54" y="16"/>
                    </a:lnTo>
                    <a:lnTo>
                      <a:pt x="54" y="18"/>
                    </a:lnTo>
                    <a:lnTo>
                      <a:pt x="55" y="20"/>
                    </a:lnTo>
                    <a:lnTo>
                      <a:pt x="54" y="23"/>
                    </a:lnTo>
                    <a:lnTo>
                      <a:pt x="53" y="25"/>
                    </a:lnTo>
                    <a:lnTo>
                      <a:pt x="52" y="26"/>
                    </a:lnTo>
                    <a:lnTo>
                      <a:pt x="50" y="28"/>
                    </a:lnTo>
                    <a:lnTo>
                      <a:pt x="49" y="29"/>
                    </a:lnTo>
                    <a:lnTo>
                      <a:pt x="48" y="30"/>
                    </a:lnTo>
                    <a:lnTo>
                      <a:pt x="47" y="31"/>
                    </a:lnTo>
                    <a:lnTo>
                      <a:pt x="46" y="31"/>
                    </a:lnTo>
                    <a:lnTo>
                      <a:pt x="46" y="31"/>
                    </a:lnTo>
                    <a:lnTo>
                      <a:pt x="48" y="46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7" name="Freeform 245"/>
              <p:cNvSpPr>
                <a:spLocks/>
              </p:cNvSpPr>
              <p:nvPr/>
            </p:nvSpPr>
            <p:spPr bwMode="auto">
              <a:xfrm>
                <a:off x="1086" y="2738"/>
                <a:ext cx="40" cy="17"/>
              </a:xfrm>
              <a:custGeom>
                <a:avLst/>
                <a:gdLst>
                  <a:gd name="T0" fmla="*/ 15 w 40"/>
                  <a:gd name="T1" fmla="*/ 17 h 17"/>
                  <a:gd name="T2" fmla="*/ 16 w 40"/>
                  <a:gd name="T3" fmla="*/ 17 h 17"/>
                  <a:gd name="T4" fmla="*/ 17 w 40"/>
                  <a:gd name="T5" fmla="*/ 17 h 17"/>
                  <a:gd name="T6" fmla="*/ 19 w 40"/>
                  <a:gd name="T7" fmla="*/ 17 h 17"/>
                  <a:gd name="T8" fmla="*/ 20 w 40"/>
                  <a:gd name="T9" fmla="*/ 17 h 17"/>
                  <a:gd name="T10" fmla="*/ 22 w 40"/>
                  <a:gd name="T11" fmla="*/ 16 h 17"/>
                  <a:gd name="T12" fmla="*/ 24 w 40"/>
                  <a:gd name="T13" fmla="*/ 16 h 17"/>
                  <a:gd name="T14" fmla="*/ 26 w 40"/>
                  <a:gd name="T15" fmla="*/ 15 h 17"/>
                  <a:gd name="T16" fmla="*/ 28 w 40"/>
                  <a:gd name="T17" fmla="*/ 15 h 17"/>
                  <a:gd name="T18" fmla="*/ 30 w 40"/>
                  <a:gd name="T19" fmla="*/ 14 h 17"/>
                  <a:gd name="T20" fmla="*/ 32 w 40"/>
                  <a:gd name="T21" fmla="*/ 13 h 17"/>
                  <a:gd name="T22" fmla="*/ 34 w 40"/>
                  <a:gd name="T23" fmla="*/ 12 h 17"/>
                  <a:gd name="T24" fmla="*/ 35 w 40"/>
                  <a:gd name="T25" fmla="*/ 12 h 17"/>
                  <a:gd name="T26" fmla="*/ 37 w 40"/>
                  <a:gd name="T27" fmla="*/ 11 h 17"/>
                  <a:gd name="T28" fmla="*/ 38 w 40"/>
                  <a:gd name="T29" fmla="*/ 10 h 17"/>
                  <a:gd name="T30" fmla="*/ 39 w 40"/>
                  <a:gd name="T31" fmla="*/ 9 h 17"/>
                  <a:gd name="T32" fmla="*/ 40 w 40"/>
                  <a:gd name="T33" fmla="*/ 8 h 17"/>
                  <a:gd name="T34" fmla="*/ 33 w 40"/>
                  <a:gd name="T35" fmla="*/ 0 h 17"/>
                  <a:gd name="T36" fmla="*/ 32 w 40"/>
                  <a:gd name="T37" fmla="*/ 0 h 17"/>
                  <a:gd name="T38" fmla="*/ 32 w 40"/>
                  <a:gd name="T39" fmla="*/ 1 h 17"/>
                  <a:gd name="T40" fmla="*/ 31 w 40"/>
                  <a:gd name="T41" fmla="*/ 2 h 17"/>
                  <a:gd name="T42" fmla="*/ 31 w 40"/>
                  <a:gd name="T43" fmla="*/ 2 h 17"/>
                  <a:gd name="T44" fmla="*/ 30 w 40"/>
                  <a:gd name="T45" fmla="*/ 2 h 17"/>
                  <a:gd name="T46" fmla="*/ 30 w 40"/>
                  <a:gd name="T47" fmla="*/ 3 h 17"/>
                  <a:gd name="T48" fmla="*/ 29 w 40"/>
                  <a:gd name="T49" fmla="*/ 3 h 17"/>
                  <a:gd name="T50" fmla="*/ 28 w 40"/>
                  <a:gd name="T51" fmla="*/ 3 h 17"/>
                  <a:gd name="T52" fmla="*/ 27 w 40"/>
                  <a:gd name="T53" fmla="*/ 4 h 17"/>
                  <a:gd name="T54" fmla="*/ 26 w 40"/>
                  <a:gd name="T55" fmla="*/ 5 h 17"/>
                  <a:gd name="T56" fmla="*/ 24 w 40"/>
                  <a:gd name="T57" fmla="*/ 6 h 17"/>
                  <a:gd name="T58" fmla="*/ 22 w 40"/>
                  <a:gd name="T59" fmla="*/ 6 h 17"/>
                  <a:gd name="T60" fmla="*/ 19 w 40"/>
                  <a:gd name="T61" fmla="*/ 7 h 17"/>
                  <a:gd name="T62" fmla="*/ 17 w 40"/>
                  <a:gd name="T63" fmla="*/ 7 h 17"/>
                  <a:gd name="T64" fmla="*/ 15 w 40"/>
                  <a:gd name="T65" fmla="*/ 7 h 17"/>
                  <a:gd name="T66" fmla="*/ 13 w 40"/>
                  <a:gd name="T67" fmla="*/ 7 h 17"/>
                  <a:gd name="T68" fmla="*/ 12 w 40"/>
                  <a:gd name="T69" fmla="*/ 6 h 17"/>
                  <a:gd name="T70" fmla="*/ 11 w 40"/>
                  <a:gd name="T71" fmla="*/ 5 h 17"/>
                  <a:gd name="T72" fmla="*/ 11 w 40"/>
                  <a:gd name="T73" fmla="*/ 3 h 17"/>
                  <a:gd name="T74" fmla="*/ 10 w 40"/>
                  <a:gd name="T75" fmla="*/ 3 h 17"/>
                  <a:gd name="T76" fmla="*/ 9 w 40"/>
                  <a:gd name="T77" fmla="*/ 2 h 17"/>
                  <a:gd name="T78" fmla="*/ 9 w 40"/>
                  <a:gd name="T79" fmla="*/ 1 h 17"/>
                  <a:gd name="T80" fmla="*/ 8 w 40"/>
                  <a:gd name="T81" fmla="*/ 1 h 17"/>
                  <a:gd name="T82" fmla="*/ 7 w 40"/>
                  <a:gd name="T83" fmla="*/ 2 h 17"/>
                  <a:gd name="T84" fmla="*/ 6 w 40"/>
                  <a:gd name="T85" fmla="*/ 3 h 17"/>
                  <a:gd name="T86" fmla="*/ 6 w 40"/>
                  <a:gd name="T87" fmla="*/ 5 h 17"/>
                  <a:gd name="T88" fmla="*/ 6 w 40"/>
                  <a:gd name="T89" fmla="*/ 6 h 17"/>
                  <a:gd name="T90" fmla="*/ 7 w 40"/>
                  <a:gd name="T91" fmla="*/ 7 h 17"/>
                  <a:gd name="T92" fmla="*/ 0 w 40"/>
                  <a:gd name="T93" fmla="*/ 6 h 17"/>
                  <a:gd name="T94" fmla="*/ 2 w 40"/>
                  <a:gd name="T95" fmla="*/ 17 h 17"/>
                  <a:gd name="T96" fmla="*/ 3 w 40"/>
                  <a:gd name="T97" fmla="*/ 17 h 17"/>
                  <a:gd name="T98" fmla="*/ 5 w 40"/>
                  <a:gd name="T99" fmla="*/ 17 h 17"/>
                  <a:gd name="T100" fmla="*/ 7 w 40"/>
                  <a:gd name="T101" fmla="*/ 17 h 17"/>
                  <a:gd name="T102" fmla="*/ 10 w 40"/>
                  <a:gd name="T103" fmla="*/ 17 h 17"/>
                  <a:gd name="T104" fmla="*/ 12 w 40"/>
                  <a:gd name="T105" fmla="*/ 17 h 17"/>
                  <a:gd name="T106" fmla="*/ 13 w 40"/>
                  <a:gd name="T107" fmla="*/ 17 h 17"/>
                  <a:gd name="T108" fmla="*/ 15 w 40"/>
                  <a:gd name="T109" fmla="*/ 17 h 17"/>
                  <a:gd name="T110" fmla="*/ 15 w 40"/>
                  <a:gd name="T1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" h="17">
                    <a:moveTo>
                      <a:pt x="15" y="17"/>
                    </a:moveTo>
                    <a:lnTo>
                      <a:pt x="16" y="17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20" y="17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6" y="15"/>
                    </a:lnTo>
                    <a:lnTo>
                      <a:pt x="28" y="15"/>
                    </a:lnTo>
                    <a:lnTo>
                      <a:pt x="30" y="14"/>
                    </a:lnTo>
                    <a:lnTo>
                      <a:pt x="32" y="13"/>
                    </a:lnTo>
                    <a:lnTo>
                      <a:pt x="34" y="12"/>
                    </a:lnTo>
                    <a:lnTo>
                      <a:pt x="35" y="12"/>
                    </a:lnTo>
                    <a:lnTo>
                      <a:pt x="37" y="11"/>
                    </a:lnTo>
                    <a:lnTo>
                      <a:pt x="38" y="10"/>
                    </a:lnTo>
                    <a:lnTo>
                      <a:pt x="39" y="9"/>
                    </a:lnTo>
                    <a:lnTo>
                      <a:pt x="40" y="8"/>
                    </a:lnTo>
                    <a:lnTo>
                      <a:pt x="33" y="0"/>
                    </a:lnTo>
                    <a:lnTo>
                      <a:pt x="32" y="0"/>
                    </a:lnTo>
                    <a:lnTo>
                      <a:pt x="32" y="1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29" y="3"/>
                    </a:lnTo>
                    <a:lnTo>
                      <a:pt x="28" y="3"/>
                    </a:lnTo>
                    <a:lnTo>
                      <a:pt x="27" y="4"/>
                    </a:lnTo>
                    <a:lnTo>
                      <a:pt x="26" y="5"/>
                    </a:lnTo>
                    <a:lnTo>
                      <a:pt x="24" y="6"/>
                    </a:lnTo>
                    <a:lnTo>
                      <a:pt x="22" y="6"/>
                    </a:lnTo>
                    <a:lnTo>
                      <a:pt x="19" y="7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3" y="7"/>
                    </a:lnTo>
                    <a:lnTo>
                      <a:pt x="12" y="6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7" y="7"/>
                    </a:lnTo>
                    <a:lnTo>
                      <a:pt x="0" y="6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5" y="17"/>
                    </a:lnTo>
                    <a:lnTo>
                      <a:pt x="15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8" name="Freeform 246"/>
              <p:cNvSpPr>
                <a:spLocks/>
              </p:cNvSpPr>
              <p:nvPr/>
            </p:nvSpPr>
            <p:spPr bwMode="auto">
              <a:xfrm>
                <a:off x="1100" y="2734"/>
                <a:ext cx="29" cy="19"/>
              </a:xfrm>
              <a:custGeom>
                <a:avLst/>
                <a:gdLst>
                  <a:gd name="T0" fmla="*/ 3 w 29"/>
                  <a:gd name="T1" fmla="*/ 19 h 19"/>
                  <a:gd name="T2" fmla="*/ 4 w 29"/>
                  <a:gd name="T3" fmla="*/ 19 h 19"/>
                  <a:gd name="T4" fmla="*/ 5 w 29"/>
                  <a:gd name="T5" fmla="*/ 19 h 19"/>
                  <a:gd name="T6" fmla="*/ 6 w 29"/>
                  <a:gd name="T7" fmla="*/ 19 h 19"/>
                  <a:gd name="T8" fmla="*/ 8 w 29"/>
                  <a:gd name="T9" fmla="*/ 18 h 19"/>
                  <a:gd name="T10" fmla="*/ 9 w 29"/>
                  <a:gd name="T11" fmla="*/ 18 h 19"/>
                  <a:gd name="T12" fmla="*/ 11 w 29"/>
                  <a:gd name="T13" fmla="*/ 17 h 19"/>
                  <a:gd name="T14" fmla="*/ 13 w 29"/>
                  <a:gd name="T15" fmla="*/ 17 h 19"/>
                  <a:gd name="T16" fmla="*/ 14 w 29"/>
                  <a:gd name="T17" fmla="*/ 16 h 19"/>
                  <a:gd name="T18" fmla="*/ 16 w 29"/>
                  <a:gd name="T19" fmla="*/ 15 h 19"/>
                  <a:gd name="T20" fmla="*/ 18 w 29"/>
                  <a:gd name="T21" fmla="*/ 15 h 19"/>
                  <a:gd name="T22" fmla="*/ 19 w 29"/>
                  <a:gd name="T23" fmla="*/ 14 h 19"/>
                  <a:gd name="T24" fmla="*/ 21 w 29"/>
                  <a:gd name="T25" fmla="*/ 13 h 19"/>
                  <a:gd name="T26" fmla="*/ 22 w 29"/>
                  <a:gd name="T27" fmla="*/ 13 h 19"/>
                  <a:gd name="T28" fmla="*/ 23 w 29"/>
                  <a:gd name="T29" fmla="*/ 12 h 19"/>
                  <a:gd name="T30" fmla="*/ 24 w 29"/>
                  <a:gd name="T31" fmla="*/ 12 h 19"/>
                  <a:gd name="T32" fmla="*/ 25 w 29"/>
                  <a:gd name="T33" fmla="*/ 11 h 19"/>
                  <a:gd name="T34" fmla="*/ 26 w 29"/>
                  <a:gd name="T35" fmla="*/ 10 h 19"/>
                  <a:gd name="T36" fmla="*/ 28 w 29"/>
                  <a:gd name="T37" fmla="*/ 9 h 19"/>
                  <a:gd name="T38" fmla="*/ 28 w 29"/>
                  <a:gd name="T39" fmla="*/ 7 h 19"/>
                  <a:gd name="T40" fmla="*/ 29 w 29"/>
                  <a:gd name="T41" fmla="*/ 6 h 19"/>
                  <a:gd name="T42" fmla="*/ 29 w 29"/>
                  <a:gd name="T43" fmla="*/ 5 h 19"/>
                  <a:gd name="T44" fmla="*/ 29 w 29"/>
                  <a:gd name="T45" fmla="*/ 3 h 19"/>
                  <a:gd name="T46" fmla="*/ 29 w 29"/>
                  <a:gd name="T47" fmla="*/ 2 h 19"/>
                  <a:gd name="T48" fmla="*/ 28 w 29"/>
                  <a:gd name="T49" fmla="*/ 0 h 19"/>
                  <a:gd name="T50" fmla="*/ 20 w 29"/>
                  <a:gd name="T51" fmla="*/ 3 h 19"/>
                  <a:gd name="T52" fmla="*/ 20 w 29"/>
                  <a:gd name="T53" fmla="*/ 5 h 19"/>
                  <a:gd name="T54" fmla="*/ 20 w 29"/>
                  <a:gd name="T55" fmla="*/ 6 h 19"/>
                  <a:gd name="T56" fmla="*/ 19 w 29"/>
                  <a:gd name="T57" fmla="*/ 7 h 19"/>
                  <a:gd name="T58" fmla="*/ 18 w 29"/>
                  <a:gd name="T59" fmla="*/ 8 h 19"/>
                  <a:gd name="T60" fmla="*/ 15 w 29"/>
                  <a:gd name="T61" fmla="*/ 9 h 19"/>
                  <a:gd name="T62" fmla="*/ 13 w 29"/>
                  <a:gd name="T63" fmla="*/ 10 h 19"/>
                  <a:gd name="T64" fmla="*/ 10 w 29"/>
                  <a:gd name="T65" fmla="*/ 11 h 19"/>
                  <a:gd name="T66" fmla="*/ 8 w 29"/>
                  <a:gd name="T67" fmla="*/ 12 h 19"/>
                  <a:gd name="T68" fmla="*/ 5 w 29"/>
                  <a:gd name="T69" fmla="*/ 12 h 19"/>
                  <a:gd name="T70" fmla="*/ 4 w 29"/>
                  <a:gd name="T71" fmla="*/ 13 h 19"/>
                  <a:gd name="T72" fmla="*/ 2 w 29"/>
                  <a:gd name="T73" fmla="*/ 13 h 19"/>
                  <a:gd name="T74" fmla="*/ 0 w 29"/>
                  <a:gd name="T75" fmla="*/ 13 h 19"/>
                  <a:gd name="T76" fmla="*/ 3 w 29"/>
                  <a:gd name="T7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9" h="19">
                    <a:moveTo>
                      <a:pt x="3" y="19"/>
                    </a:moveTo>
                    <a:lnTo>
                      <a:pt x="4" y="19"/>
                    </a:lnTo>
                    <a:lnTo>
                      <a:pt x="5" y="19"/>
                    </a:lnTo>
                    <a:lnTo>
                      <a:pt x="6" y="19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11" y="17"/>
                    </a:lnTo>
                    <a:lnTo>
                      <a:pt x="13" y="17"/>
                    </a:lnTo>
                    <a:lnTo>
                      <a:pt x="14" y="16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19" y="14"/>
                    </a:lnTo>
                    <a:lnTo>
                      <a:pt x="21" y="13"/>
                    </a:lnTo>
                    <a:lnTo>
                      <a:pt x="22" y="13"/>
                    </a:lnTo>
                    <a:lnTo>
                      <a:pt x="23" y="12"/>
                    </a:lnTo>
                    <a:lnTo>
                      <a:pt x="24" y="12"/>
                    </a:lnTo>
                    <a:lnTo>
                      <a:pt x="25" y="11"/>
                    </a:lnTo>
                    <a:lnTo>
                      <a:pt x="26" y="10"/>
                    </a:lnTo>
                    <a:lnTo>
                      <a:pt x="28" y="9"/>
                    </a:lnTo>
                    <a:lnTo>
                      <a:pt x="28" y="7"/>
                    </a:lnTo>
                    <a:lnTo>
                      <a:pt x="29" y="6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9" y="2"/>
                    </a:lnTo>
                    <a:lnTo>
                      <a:pt x="28" y="0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8" y="8"/>
                    </a:lnTo>
                    <a:lnTo>
                      <a:pt x="15" y="9"/>
                    </a:lnTo>
                    <a:lnTo>
                      <a:pt x="13" y="10"/>
                    </a:lnTo>
                    <a:lnTo>
                      <a:pt x="10" y="11"/>
                    </a:lnTo>
                    <a:lnTo>
                      <a:pt x="8" y="12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9" name="Freeform 247"/>
              <p:cNvSpPr>
                <a:spLocks/>
              </p:cNvSpPr>
              <p:nvPr/>
            </p:nvSpPr>
            <p:spPr bwMode="auto">
              <a:xfrm>
                <a:off x="1088" y="2742"/>
                <a:ext cx="12" cy="11"/>
              </a:xfrm>
              <a:custGeom>
                <a:avLst/>
                <a:gdLst>
                  <a:gd name="T0" fmla="*/ 10 w 12"/>
                  <a:gd name="T1" fmla="*/ 5 h 11"/>
                  <a:gd name="T2" fmla="*/ 9 w 12"/>
                  <a:gd name="T3" fmla="*/ 4 h 11"/>
                  <a:gd name="T4" fmla="*/ 9 w 12"/>
                  <a:gd name="T5" fmla="*/ 3 h 11"/>
                  <a:gd name="T6" fmla="*/ 8 w 12"/>
                  <a:gd name="T7" fmla="*/ 2 h 11"/>
                  <a:gd name="T8" fmla="*/ 8 w 12"/>
                  <a:gd name="T9" fmla="*/ 1 h 11"/>
                  <a:gd name="T10" fmla="*/ 7 w 12"/>
                  <a:gd name="T11" fmla="*/ 1 h 11"/>
                  <a:gd name="T12" fmla="*/ 7 w 12"/>
                  <a:gd name="T13" fmla="*/ 0 h 11"/>
                  <a:gd name="T14" fmla="*/ 6 w 12"/>
                  <a:gd name="T15" fmla="*/ 0 h 11"/>
                  <a:gd name="T16" fmla="*/ 6 w 12"/>
                  <a:gd name="T17" fmla="*/ 0 h 11"/>
                  <a:gd name="T18" fmla="*/ 6 w 12"/>
                  <a:gd name="T19" fmla="*/ 1 h 11"/>
                  <a:gd name="T20" fmla="*/ 6 w 12"/>
                  <a:gd name="T21" fmla="*/ 2 h 11"/>
                  <a:gd name="T22" fmla="*/ 7 w 12"/>
                  <a:gd name="T23" fmla="*/ 4 h 11"/>
                  <a:gd name="T24" fmla="*/ 7 w 12"/>
                  <a:gd name="T25" fmla="*/ 5 h 11"/>
                  <a:gd name="T26" fmla="*/ 0 w 12"/>
                  <a:gd name="T27" fmla="*/ 5 h 11"/>
                  <a:gd name="T28" fmla="*/ 1 w 12"/>
                  <a:gd name="T29" fmla="*/ 11 h 11"/>
                  <a:gd name="T30" fmla="*/ 2 w 12"/>
                  <a:gd name="T31" fmla="*/ 11 h 11"/>
                  <a:gd name="T32" fmla="*/ 3 w 12"/>
                  <a:gd name="T33" fmla="*/ 11 h 11"/>
                  <a:gd name="T34" fmla="*/ 4 w 12"/>
                  <a:gd name="T35" fmla="*/ 11 h 11"/>
                  <a:gd name="T36" fmla="*/ 5 w 12"/>
                  <a:gd name="T37" fmla="*/ 11 h 11"/>
                  <a:gd name="T38" fmla="*/ 6 w 12"/>
                  <a:gd name="T39" fmla="*/ 11 h 11"/>
                  <a:gd name="T40" fmla="*/ 7 w 12"/>
                  <a:gd name="T41" fmla="*/ 11 h 11"/>
                  <a:gd name="T42" fmla="*/ 7 w 12"/>
                  <a:gd name="T43" fmla="*/ 11 h 11"/>
                  <a:gd name="T44" fmla="*/ 7 w 12"/>
                  <a:gd name="T45" fmla="*/ 11 h 11"/>
                  <a:gd name="T46" fmla="*/ 8 w 12"/>
                  <a:gd name="T47" fmla="*/ 11 h 11"/>
                  <a:gd name="T48" fmla="*/ 9 w 12"/>
                  <a:gd name="T49" fmla="*/ 11 h 11"/>
                  <a:gd name="T50" fmla="*/ 9 w 12"/>
                  <a:gd name="T51" fmla="*/ 11 h 11"/>
                  <a:gd name="T52" fmla="*/ 10 w 12"/>
                  <a:gd name="T53" fmla="*/ 11 h 11"/>
                  <a:gd name="T54" fmla="*/ 10 w 12"/>
                  <a:gd name="T55" fmla="*/ 10 h 11"/>
                  <a:gd name="T56" fmla="*/ 10 w 12"/>
                  <a:gd name="T57" fmla="*/ 10 h 11"/>
                  <a:gd name="T58" fmla="*/ 11 w 12"/>
                  <a:gd name="T59" fmla="*/ 10 h 11"/>
                  <a:gd name="T60" fmla="*/ 12 w 12"/>
                  <a:gd name="T61" fmla="*/ 10 h 11"/>
                  <a:gd name="T62" fmla="*/ 10 w 12"/>
                  <a:gd name="T6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" h="11">
                    <a:moveTo>
                      <a:pt x="10" y="5"/>
                    </a:moveTo>
                    <a:lnTo>
                      <a:pt x="9" y="4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0" name="Freeform 248"/>
              <p:cNvSpPr>
                <a:spLocks/>
              </p:cNvSpPr>
              <p:nvPr/>
            </p:nvSpPr>
            <p:spPr bwMode="auto">
              <a:xfrm>
                <a:off x="1077" y="2664"/>
                <a:ext cx="46" cy="46"/>
              </a:xfrm>
              <a:custGeom>
                <a:avLst/>
                <a:gdLst>
                  <a:gd name="T0" fmla="*/ 36 w 46"/>
                  <a:gd name="T1" fmla="*/ 5 h 46"/>
                  <a:gd name="T2" fmla="*/ 32 w 46"/>
                  <a:gd name="T3" fmla="*/ 2 h 46"/>
                  <a:gd name="T4" fmla="*/ 27 w 46"/>
                  <a:gd name="T5" fmla="*/ 1 h 46"/>
                  <a:gd name="T6" fmla="*/ 23 w 46"/>
                  <a:gd name="T7" fmla="*/ 0 h 46"/>
                  <a:gd name="T8" fmla="*/ 19 w 46"/>
                  <a:gd name="T9" fmla="*/ 0 h 46"/>
                  <a:gd name="T10" fmla="*/ 15 w 46"/>
                  <a:gd name="T11" fmla="*/ 0 h 46"/>
                  <a:gd name="T12" fmla="*/ 12 w 46"/>
                  <a:gd name="T13" fmla="*/ 1 h 46"/>
                  <a:gd name="T14" fmla="*/ 9 w 46"/>
                  <a:gd name="T15" fmla="*/ 1 h 46"/>
                  <a:gd name="T16" fmla="*/ 6 w 46"/>
                  <a:gd name="T17" fmla="*/ 3 h 46"/>
                  <a:gd name="T18" fmla="*/ 3 w 46"/>
                  <a:gd name="T19" fmla="*/ 6 h 46"/>
                  <a:gd name="T20" fmla="*/ 1 w 46"/>
                  <a:gd name="T21" fmla="*/ 10 h 46"/>
                  <a:gd name="T22" fmla="*/ 1 w 46"/>
                  <a:gd name="T23" fmla="*/ 14 h 46"/>
                  <a:gd name="T24" fmla="*/ 1 w 46"/>
                  <a:gd name="T25" fmla="*/ 18 h 46"/>
                  <a:gd name="T26" fmla="*/ 1 w 46"/>
                  <a:gd name="T27" fmla="*/ 21 h 46"/>
                  <a:gd name="T28" fmla="*/ 3 w 46"/>
                  <a:gd name="T29" fmla="*/ 24 h 46"/>
                  <a:gd name="T30" fmla="*/ 5 w 46"/>
                  <a:gd name="T31" fmla="*/ 27 h 46"/>
                  <a:gd name="T32" fmla="*/ 7 w 46"/>
                  <a:gd name="T33" fmla="*/ 29 h 46"/>
                  <a:gd name="T34" fmla="*/ 11 w 46"/>
                  <a:gd name="T35" fmla="*/ 31 h 46"/>
                  <a:gd name="T36" fmla="*/ 14 w 46"/>
                  <a:gd name="T37" fmla="*/ 32 h 46"/>
                  <a:gd name="T38" fmla="*/ 19 w 46"/>
                  <a:gd name="T39" fmla="*/ 33 h 46"/>
                  <a:gd name="T40" fmla="*/ 22 w 46"/>
                  <a:gd name="T41" fmla="*/ 33 h 46"/>
                  <a:gd name="T42" fmla="*/ 24 w 46"/>
                  <a:gd name="T43" fmla="*/ 33 h 46"/>
                  <a:gd name="T44" fmla="*/ 27 w 46"/>
                  <a:gd name="T45" fmla="*/ 33 h 46"/>
                  <a:gd name="T46" fmla="*/ 29 w 46"/>
                  <a:gd name="T47" fmla="*/ 33 h 46"/>
                  <a:gd name="T48" fmla="*/ 29 w 46"/>
                  <a:gd name="T49" fmla="*/ 38 h 46"/>
                  <a:gd name="T50" fmla="*/ 30 w 46"/>
                  <a:gd name="T51" fmla="*/ 45 h 46"/>
                  <a:gd name="T52" fmla="*/ 32 w 46"/>
                  <a:gd name="T53" fmla="*/ 46 h 46"/>
                  <a:gd name="T54" fmla="*/ 37 w 46"/>
                  <a:gd name="T55" fmla="*/ 45 h 46"/>
                  <a:gd name="T56" fmla="*/ 42 w 46"/>
                  <a:gd name="T57" fmla="*/ 44 h 46"/>
                  <a:gd name="T58" fmla="*/ 45 w 46"/>
                  <a:gd name="T59" fmla="*/ 42 h 46"/>
                  <a:gd name="T60" fmla="*/ 46 w 46"/>
                  <a:gd name="T61" fmla="*/ 38 h 46"/>
                  <a:gd name="T62" fmla="*/ 46 w 46"/>
                  <a:gd name="T63" fmla="*/ 29 h 46"/>
                  <a:gd name="T64" fmla="*/ 44 w 46"/>
                  <a:gd name="T65" fmla="*/ 18 h 46"/>
                  <a:gd name="T66" fmla="*/ 41 w 46"/>
                  <a:gd name="T67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6" h="46">
                    <a:moveTo>
                      <a:pt x="38" y="6"/>
                    </a:moveTo>
                    <a:lnTo>
                      <a:pt x="36" y="5"/>
                    </a:lnTo>
                    <a:lnTo>
                      <a:pt x="34" y="3"/>
                    </a:lnTo>
                    <a:lnTo>
                      <a:pt x="32" y="2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2" y="23"/>
                    </a:lnTo>
                    <a:lnTo>
                      <a:pt x="3" y="24"/>
                    </a:lnTo>
                    <a:lnTo>
                      <a:pt x="4" y="26"/>
                    </a:lnTo>
                    <a:lnTo>
                      <a:pt x="5" y="27"/>
                    </a:lnTo>
                    <a:lnTo>
                      <a:pt x="6" y="28"/>
                    </a:lnTo>
                    <a:lnTo>
                      <a:pt x="7" y="29"/>
                    </a:lnTo>
                    <a:lnTo>
                      <a:pt x="9" y="30"/>
                    </a:lnTo>
                    <a:lnTo>
                      <a:pt x="11" y="31"/>
                    </a:lnTo>
                    <a:lnTo>
                      <a:pt x="13" y="32"/>
                    </a:lnTo>
                    <a:lnTo>
                      <a:pt x="14" y="32"/>
                    </a:lnTo>
                    <a:lnTo>
                      <a:pt x="16" y="33"/>
                    </a:lnTo>
                    <a:lnTo>
                      <a:pt x="19" y="33"/>
                    </a:lnTo>
                    <a:lnTo>
                      <a:pt x="21" y="33"/>
                    </a:lnTo>
                    <a:lnTo>
                      <a:pt x="22" y="33"/>
                    </a:lnTo>
                    <a:lnTo>
                      <a:pt x="23" y="33"/>
                    </a:lnTo>
                    <a:lnTo>
                      <a:pt x="24" y="33"/>
                    </a:lnTo>
                    <a:lnTo>
                      <a:pt x="25" y="33"/>
                    </a:lnTo>
                    <a:lnTo>
                      <a:pt x="27" y="33"/>
                    </a:lnTo>
                    <a:lnTo>
                      <a:pt x="28" y="33"/>
                    </a:lnTo>
                    <a:lnTo>
                      <a:pt x="29" y="33"/>
                    </a:lnTo>
                    <a:lnTo>
                      <a:pt x="30" y="32"/>
                    </a:lnTo>
                    <a:lnTo>
                      <a:pt x="29" y="38"/>
                    </a:lnTo>
                    <a:lnTo>
                      <a:pt x="29" y="42"/>
                    </a:lnTo>
                    <a:lnTo>
                      <a:pt x="30" y="45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7" y="45"/>
                    </a:lnTo>
                    <a:lnTo>
                      <a:pt x="39" y="45"/>
                    </a:lnTo>
                    <a:lnTo>
                      <a:pt x="42" y="44"/>
                    </a:lnTo>
                    <a:lnTo>
                      <a:pt x="44" y="43"/>
                    </a:lnTo>
                    <a:lnTo>
                      <a:pt x="45" y="42"/>
                    </a:lnTo>
                    <a:lnTo>
                      <a:pt x="46" y="40"/>
                    </a:lnTo>
                    <a:lnTo>
                      <a:pt x="46" y="38"/>
                    </a:lnTo>
                    <a:lnTo>
                      <a:pt x="46" y="34"/>
                    </a:lnTo>
                    <a:lnTo>
                      <a:pt x="46" y="29"/>
                    </a:lnTo>
                    <a:lnTo>
                      <a:pt x="45" y="24"/>
                    </a:lnTo>
                    <a:lnTo>
                      <a:pt x="44" y="18"/>
                    </a:lnTo>
                    <a:lnTo>
                      <a:pt x="43" y="13"/>
                    </a:lnTo>
                    <a:lnTo>
                      <a:pt x="41" y="9"/>
                    </a:lnTo>
                    <a:lnTo>
                      <a:pt x="38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1" name="Freeform 249"/>
              <p:cNvSpPr>
                <a:spLocks/>
              </p:cNvSpPr>
              <p:nvPr/>
            </p:nvSpPr>
            <p:spPr bwMode="auto">
              <a:xfrm>
                <a:off x="1072" y="2670"/>
                <a:ext cx="49" cy="44"/>
              </a:xfrm>
              <a:custGeom>
                <a:avLst/>
                <a:gdLst>
                  <a:gd name="T0" fmla="*/ 49 w 49"/>
                  <a:gd name="T1" fmla="*/ 19 h 44"/>
                  <a:gd name="T2" fmla="*/ 49 w 49"/>
                  <a:gd name="T3" fmla="*/ 21 h 44"/>
                  <a:gd name="T4" fmla="*/ 49 w 49"/>
                  <a:gd name="T5" fmla="*/ 24 h 44"/>
                  <a:gd name="T6" fmla="*/ 48 w 49"/>
                  <a:gd name="T7" fmla="*/ 27 h 44"/>
                  <a:gd name="T8" fmla="*/ 46 w 49"/>
                  <a:gd name="T9" fmla="*/ 30 h 44"/>
                  <a:gd name="T10" fmla="*/ 44 w 49"/>
                  <a:gd name="T11" fmla="*/ 31 h 44"/>
                  <a:gd name="T12" fmla="*/ 42 w 49"/>
                  <a:gd name="T13" fmla="*/ 31 h 44"/>
                  <a:gd name="T14" fmla="*/ 42 w 49"/>
                  <a:gd name="T15" fmla="*/ 31 h 44"/>
                  <a:gd name="T16" fmla="*/ 41 w 49"/>
                  <a:gd name="T17" fmla="*/ 33 h 44"/>
                  <a:gd name="T18" fmla="*/ 39 w 49"/>
                  <a:gd name="T19" fmla="*/ 35 h 44"/>
                  <a:gd name="T20" fmla="*/ 37 w 49"/>
                  <a:gd name="T21" fmla="*/ 37 h 44"/>
                  <a:gd name="T22" fmla="*/ 35 w 49"/>
                  <a:gd name="T23" fmla="*/ 39 h 44"/>
                  <a:gd name="T24" fmla="*/ 32 w 49"/>
                  <a:gd name="T25" fmla="*/ 41 h 44"/>
                  <a:gd name="T26" fmla="*/ 30 w 49"/>
                  <a:gd name="T27" fmla="*/ 42 h 44"/>
                  <a:gd name="T28" fmla="*/ 27 w 49"/>
                  <a:gd name="T29" fmla="*/ 43 h 44"/>
                  <a:gd name="T30" fmla="*/ 24 w 49"/>
                  <a:gd name="T31" fmla="*/ 44 h 44"/>
                  <a:gd name="T32" fmla="*/ 20 w 49"/>
                  <a:gd name="T33" fmla="*/ 43 h 44"/>
                  <a:gd name="T34" fmla="*/ 15 w 49"/>
                  <a:gd name="T35" fmla="*/ 43 h 44"/>
                  <a:gd name="T36" fmla="*/ 11 w 49"/>
                  <a:gd name="T37" fmla="*/ 41 h 44"/>
                  <a:gd name="T38" fmla="*/ 8 w 49"/>
                  <a:gd name="T39" fmla="*/ 39 h 44"/>
                  <a:gd name="T40" fmla="*/ 5 w 49"/>
                  <a:gd name="T41" fmla="*/ 36 h 44"/>
                  <a:gd name="T42" fmla="*/ 3 w 49"/>
                  <a:gd name="T43" fmla="*/ 32 h 44"/>
                  <a:gd name="T44" fmla="*/ 1 w 49"/>
                  <a:gd name="T45" fmla="*/ 28 h 44"/>
                  <a:gd name="T46" fmla="*/ 0 w 49"/>
                  <a:gd name="T47" fmla="*/ 24 h 44"/>
                  <a:gd name="T48" fmla="*/ 0 w 49"/>
                  <a:gd name="T49" fmla="*/ 20 h 44"/>
                  <a:gd name="T50" fmla="*/ 1 w 49"/>
                  <a:gd name="T51" fmla="*/ 15 h 44"/>
                  <a:gd name="T52" fmla="*/ 3 w 49"/>
                  <a:gd name="T53" fmla="*/ 11 h 44"/>
                  <a:gd name="T54" fmla="*/ 5 w 49"/>
                  <a:gd name="T55" fmla="*/ 8 h 44"/>
                  <a:gd name="T56" fmla="*/ 5 w 49"/>
                  <a:gd name="T57" fmla="*/ 7 h 44"/>
                  <a:gd name="T58" fmla="*/ 6 w 49"/>
                  <a:gd name="T59" fmla="*/ 6 h 44"/>
                  <a:gd name="T60" fmla="*/ 7 w 49"/>
                  <a:gd name="T61" fmla="*/ 6 h 44"/>
                  <a:gd name="T62" fmla="*/ 8 w 49"/>
                  <a:gd name="T63" fmla="*/ 5 h 44"/>
                  <a:gd name="T64" fmla="*/ 10 w 49"/>
                  <a:gd name="T65" fmla="*/ 4 h 44"/>
                  <a:gd name="T66" fmla="*/ 13 w 49"/>
                  <a:gd name="T67" fmla="*/ 2 h 44"/>
                  <a:gd name="T68" fmla="*/ 17 w 49"/>
                  <a:gd name="T69" fmla="*/ 0 h 44"/>
                  <a:gd name="T70" fmla="*/ 23 w 49"/>
                  <a:gd name="T71" fmla="*/ 0 h 44"/>
                  <a:gd name="T72" fmla="*/ 28 w 49"/>
                  <a:gd name="T73" fmla="*/ 0 h 44"/>
                  <a:gd name="T74" fmla="*/ 31 w 49"/>
                  <a:gd name="T75" fmla="*/ 2 h 44"/>
                  <a:gd name="T76" fmla="*/ 34 w 49"/>
                  <a:gd name="T77" fmla="*/ 3 h 44"/>
                  <a:gd name="T78" fmla="*/ 37 w 49"/>
                  <a:gd name="T79" fmla="*/ 5 h 44"/>
                  <a:gd name="T80" fmla="*/ 39 w 49"/>
                  <a:gd name="T81" fmla="*/ 7 h 44"/>
                  <a:gd name="T82" fmla="*/ 41 w 49"/>
                  <a:gd name="T83" fmla="*/ 9 h 44"/>
                  <a:gd name="T84" fmla="*/ 44 w 49"/>
                  <a:gd name="T85" fmla="*/ 13 h 44"/>
                  <a:gd name="T86" fmla="*/ 47 w 49"/>
                  <a:gd name="T87" fmla="*/ 1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4">
                    <a:moveTo>
                      <a:pt x="49" y="18"/>
                    </a:moveTo>
                    <a:lnTo>
                      <a:pt x="49" y="19"/>
                    </a:lnTo>
                    <a:lnTo>
                      <a:pt x="49" y="20"/>
                    </a:lnTo>
                    <a:lnTo>
                      <a:pt x="49" y="21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6"/>
                    </a:lnTo>
                    <a:lnTo>
                      <a:pt x="48" y="27"/>
                    </a:lnTo>
                    <a:lnTo>
                      <a:pt x="47" y="29"/>
                    </a:lnTo>
                    <a:lnTo>
                      <a:pt x="46" y="30"/>
                    </a:lnTo>
                    <a:lnTo>
                      <a:pt x="45" y="31"/>
                    </a:lnTo>
                    <a:lnTo>
                      <a:pt x="44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1" y="33"/>
                    </a:lnTo>
                    <a:lnTo>
                      <a:pt x="40" y="34"/>
                    </a:lnTo>
                    <a:lnTo>
                      <a:pt x="39" y="35"/>
                    </a:lnTo>
                    <a:lnTo>
                      <a:pt x="38" y="36"/>
                    </a:lnTo>
                    <a:lnTo>
                      <a:pt x="37" y="37"/>
                    </a:lnTo>
                    <a:lnTo>
                      <a:pt x="36" y="38"/>
                    </a:lnTo>
                    <a:lnTo>
                      <a:pt x="35" y="39"/>
                    </a:lnTo>
                    <a:lnTo>
                      <a:pt x="34" y="40"/>
                    </a:lnTo>
                    <a:lnTo>
                      <a:pt x="32" y="41"/>
                    </a:lnTo>
                    <a:lnTo>
                      <a:pt x="31" y="42"/>
                    </a:lnTo>
                    <a:lnTo>
                      <a:pt x="30" y="42"/>
                    </a:lnTo>
                    <a:lnTo>
                      <a:pt x="28" y="43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0" y="43"/>
                    </a:lnTo>
                    <a:lnTo>
                      <a:pt x="18" y="43"/>
                    </a:lnTo>
                    <a:lnTo>
                      <a:pt x="15" y="43"/>
                    </a:lnTo>
                    <a:lnTo>
                      <a:pt x="13" y="42"/>
                    </a:lnTo>
                    <a:lnTo>
                      <a:pt x="11" y="41"/>
                    </a:lnTo>
                    <a:lnTo>
                      <a:pt x="10" y="40"/>
                    </a:lnTo>
                    <a:lnTo>
                      <a:pt x="8" y="39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4" y="34"/>
                    </a:lnTo>
                    <a:lnTo>
                      <a:pt x="3" y="32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2" y="13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5" y="1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1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4" y="3"/>
                    </a:lnTo>
                    <a:lnTo>
                      <a:pt x="35" y="4"/>
                    </a:lnTo>
                    <a:lnTo>
                      <a:pt x="37" y="5"/>
                    </a:lnTo>
                    <a:lnTo>
                      <a:pt x="38" y="7"/>
                    </a:lnTo>
                    <a:lnTo>
                      <a:pt x="39" y="7"/>
                    </a:lnTo>
                    <a:lnTo>
                      <a:pt x="40" y="8"/>
                    </a:lnTo>
                    <a:lnTo>
                      <a:pt x="41" y="9"/>
                    </a:lnTo>
                    <a:lnTo>
                      <a:pt x="43" y="11"/>
                    </a:lnTo>
                    <a:lnTo>
                      <a:pt x="44" y="13"/>
                    </a:lnTo>
                    <a:lnTo>
                      <a:pt x="46" y="14"/>
                    </a:lnTo>
                    <a:lnTo>
                      <a:pt x="47" y="16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2" name="Freeform 250"/>
              <p:cNvSpPr>
                <a:spLocks/>
              </p:cNvSpPr>
              <p:nvPr/>
            </p:nvSpPr>
            <p:spPr bwMode="auto">
              <a:xfrm>
                <a:off x="1075" y="2673"/>
                <a:ext cx="44" cy="37"/>
              </a:xfrm>
              <a:custGeom>
                <a:avLst/>
                <a:gdLst>
                  <a:gd name="T0" fmla="*/ 40 w 44"/>
                  <a:gd name="T1" fmla="*/ 14 h 37"/>
                  <a:gd name="T2" fmla="*/ 39 w 44"/>
                  <a:gd name="T3" fmla="*/ 14 h 37"/>
                  <a:gd name="T4" fmla="*/ 38 w 44"/>
                  <a:gd name="T5" fmla="*/ 15 h 37"/>
                  <a:gd name="T6" fmla="*/ 38 w 44"/>
                  <a:gd name="T7" fmla="*/ 15 h 37"/>
                  <a:gd name="T8" fmla="*/ 37 w 44"/>
                  <a:gd name="T9" fmla="*/ 15 h 37"/>
                  <a:gd name="T10" fmla="*/ 36 w 44"/>
                  <a:gd name="T11" fmla="*/ 12 h 37"/>
                  <a:gd name="T12" fmla="*/ 35 w 44"/>
                  <a:gd name="T13" fmla="*/ 9 h 37"/>
                  <a:gd name="T14" fmla="*/ 33 w 44"/>
                  <a:gd name="T15" fmla="*/ 7 h 37"/>
                  <a:gd name="T16" fmla="*/ 31 w 44"/>
                  <a:gd name="T17" fmla="*/ 4 h 37"/>
                  <a:gd name="T18" fmla="*/ 28 w 44"/>
                  <a:gd name="T19" fmla="*/ 3 h 37"/>
                  <a:gd name="T20" fmla="*/ 25 w 44"/>
                  <a:gd name="T21" fmla="*/ 1 h 37"/>
                  <a:gd name="T22" fmla="*/ 22 w 44"/>
                  <a:gd name="T23" fmla="*/ 1 h 37"/>
                  <a:gd name="T24" fmla="*/ 19 w 44"/>
                  <a:gd name="T25" fmla="*/ 0 h 37"/>
                  <a:gd name="T26" fmla="*/ 15 w 44"/>
                  <a:gd name="T27" fmla="*/ 1 h 37"/>
                  <a:gd name="T28" fmla="*/ 12 w 44"/>
                  <a:gd name="T29" fmla="*/ 2 h 37"/>
                  <a:gd name="T30" fmla="*/ 9 w 44"/>
                  <a:gd name="T31" fmla="*/ 3 h 37"/>
                  <a:gd name="T32" fmla="*/ 6 w 44"/>
                  <a:gd name="T33" fmla="*/ 6 h 37"/>
                  <a:gd name="T34" fmla="*/ 4 w 44"/>
                  <a:gd name="T35" fmla="*/ 8 h 37"/>
                  <a:gd name="T36" fmla="*/ 2 w 44"/>
                  <a:gd name="T37" fmla="*/ 11 h 37"/>
                  <a:gd name="T38" fmla="*/ 1 w 44"/>
                  <a:gd name="T39" fmla="*/ 15 h 37"/>
                  <a:gd name="T40" fmla="*/ 0 w 44"/>
                  <a:gd name="T41" fmla="*/ 19 h 37"/>
                  <a:gd name="T42" fmla="*/ 1 w 44"/>
                  <a:gd name="T43" fmla="*/ 22 h 37"/>
                  <a:gd name="T44" fmla="*/ 2 w 44"/>
                  <a:gd name="T45" fmla="*/ 26 h 37"/>
                  <a:gd name="T46" fmla="*/ 4 w 44"/>
                  <a:gd name="T47" fmla="*/ 29 h 37"/>
                  <a:gd name="T48" fmla="*/ 6 w 44"/>
                  <a:gd name="T49" fmla="*/ 32 h 37"/>
                  <a:gd name="T50" fmla="*/ 9 w 44"/>
                  <a:gd name="T51" fmla="*/ 34 h 37"/>
                  <a:gd name="T52" fmla="*/ 12 w 44"/>
                  <a:gd name="T53" fmla="*/ 36 h 37"/>
                  <a:gd name="T54" fmla="*/ 15 w 44"/>
                  <a:gd name="T55" fmla="*/ 37 h 37"/>
                  <a:gd name="T56" fmla="*/ 19 w 44"/>
                  <a:gd name="T57" fmla="*/ 37 h 37"/>
                  <a:gd name="T58" fmla="*/ 22 w 44"/>
                  <a:gd name="T59" fmla="*/ 37 h 37"/>
                  <a:gd name="T60" fmla="*/ 25 w 44"/>
                  <a:gd name="T61" fmla="*/ 36 h 37"/>
                  <a:gd name="T62" fmla="*/ 28 w 44"/>
                  <a:gd name="T63" fmla="*/ 35 h 37"/>
                  <a:gd name="T64" fmla="*/ 30 w 44"/>
                  <a:gd name="T65" fmla="*/ 33 h 37"/>
                  <a:gd name="T66" fmla="*/ 32 w 44"/>
                  <a:gd name="T67" fmla="*/ 31 h 37"/>
                  <a:gd name="T68" fmla="*/ 34 w 44"/>
                  <a:gd name="T69" fmla="*/ 29 h 37"/>
                  <a:gd name="T70" fmla="*/ 36 w 44"/>
                  <a:gd name="T71" fmla="*/ 26 h 37"/>
                  <a:gd name="T72" fmla="*/ 37 w 44"/>
                  <a:gd name="T73" fmla="*/ 24 h 37"/>
                  <a:gd name="T74" fmla="*/ 37 w 44"/>
                  <a:gd name="T75" fmla="*/ 24 h 37"/>
                  <a:gd name="T76" fmla="*/ 38 w 44"/>
                  <a:gd name="T77" fmla="*/ 25 h 37"/>
                  <a:gd name="T78" fmla="*/ 39 w 44"/>
                  <a:gd name="T79" fmla="*/ 25 h 37"/>
                  <a:gd name="T80" fmla="*/ 40 w 44"/>
                  <a:gd name="T81" fmla="*/ 25 h 37"/>
                  <a:gd name="T82" fmla="*/ 40 w 44"/>
                  <a:gd name="T83" fmla="*/ 25 h 37"/>
                  <a:gd name="T84" fmla="*/ 41 w 44"/>
                  <a:gd name="T85" fmla="*/ 25 h 37"/>
                  <a:gd name="T86" fmla="*/ 42 w 44"/>
                  <a:gd name="T87" fmla="*/ 24 h 37"/>
                  <a:gd name="T88" fmla="*/ 43 w 44"/>
                  <a:gd name="T89" fmla="*/ 23 h 37"/>
                  <a:gd name="T90" fmla="*/ 43 w 44"/>
                  <a:gd name="T91" fmla="*/ 23 h 37"/>
                  <a:gd name="T92" fmla="*/ 43 w 44"/>
                  <a:gd name="T93" fmla="*/ 22 h 37"/>
                  <a:gd name="T94" fmla="*/ 44 w 44"/>
                  <a:gd name="T95" fmla="*/ 21 h 37"/>
                  <a:gd name="T96" fmla="*/ 44 w 44"/>
                  <a:gd name="T97" fmla="*/ 20 h 37"/>
                  <a:gd name="T98" fmla="*/ 44 w 44"/>
                  <a:gd name="T99" fmla="*/ 19 h 37"/>
                  <a:gd name="T100" fmla="*/ 43 w 44"/>
                  <a:gd name="T101" fmla="*/ 18 h 37"/>
                  <a:gd name="T102" fmla="*/ 43 w 44"/>
                  <a:gd name="T103" fmla="*/ 17 h 37"/>
                  <a:gd name="T104" fmla="*/ 43 w 44"/>
                  <a:gd name="T105" fmla="*/ 16 h 37"/>
                  <a:gd name="T106" fmla="*/ 42 w 44"/>
                  <a:gd name="T107" fmla="*/ 15 h 37"/>
                  <a:gd name="T108" fmla="*/ 41 w 44"/>
                  <a:gd name="T109" fmla="*/ 15 h 37"/>
                  <a:gd name="T110" fmla="*/ 40 w 44"/>
                  <a:gd name="T111" fmla="*/ 14 h 37"/>
                  <a:gd name="T112" fmla="*/ 40 w 44"/>
                  <a:gd name="T113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4" h="37">
                    <a:moveTo>
                      <a:pt x="40" y="14"/>
                    </a:moveTo>
                    <a:lnTo>
                      <a:pt x="39" y="14"/>
                    </a:lnTo>
                    <a:lnTo>
                      <a:pt x="38" y="15"/>
                    </a:lnTo>
                    <a:lnTo>
                      <a:pt x="38" y="15"/>
                    </a:lnTo>
                    <a:lnTo>
                      <a:pt x="37" y="15"/>
                    </a:lnTo>
                    <a:lnTo>
                      <a:pt x="36" y="12"/>
                    </a:lnTo>
                    <a:lnTo>
                      <a:pt x="35" y="9"/>
                    </a:lnTo>
                    <a:lnTo>
                      <a:pt x="33" y="7"/>
                    </a:lnTo>
                    <a:lnTo>
                      <a:pt x="31" y="4"/>
                    </a:lnTo>
                    <a:lnTo>
                      <a:pt x="28" y="3"/>
                    </a:lnTo>
                    <a:lnTo>
                      <a:pt x="25" y="1"/>
                    </a:lnTo>
                    <a:lnTo>
                      <a:pt x="22" y="1"/>
                    </a:lnTo>
                    <a:lnTo>
                      <a:pt x="19" y="0"/>
                    </a:lnTo>
                    <a:lnTo>
                      <a:pt x="15" y="1"/>
                    </a:lnTo>
                    <a:lnTo>
                      <a:pt x="12" y="2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1" y="15"/>
                    </a:lnTo>
                    <a:lnTo>
                      <a:pt x="0" y="19"/>
                    </a:lnTo>
                    <a:lnTo>
                      <a:pt x="1" y="22"/>
                    </a:lnTo>
                    <a:lnTo>
                      <a:pt x="2" y="26"/>
                    </a:lnTo>
                    <a:lnTo>
                      <a:pt x="4" y="29"/>
                    </a:lnTo>
                    <a:lnTo>
                      <a:pt x="6" y="32"/>
                    </a:lnTo>
                    <a:lnTo>
                      <a:pt x="9" y="34"/>
                    </a:lnTo>
                    <a:lnTo>
                      <a:pt x="12" y="36"/>
                    </a:lnTo>
                    <a:lnTo>
                      <a:pt x="15" y="37"/>
                    </a:lnTo>
                    <a:lnTo>
                      <a:pt x="19" y="37"/>
                    </a:lnTo>
                    <a:lnTo>
                      <a:pt x="22" y="37"/>
                    </a:lnTo>
                    <a:lnTo>
                      <a:pt x="25" y="36"/>
                    </a:lnTo>
                    <a:lnTo>
                      <a:pt x="28" y="35"/>
                    </a:lnTo>
                    <a:lnTo>
                      <a:pt x="30" y="33"/>
                    </a:lnTo>
                    <a:lnTo>
                      <a:pt x="32" y="31"/>
                    </a:lnTo>
                    <a:lnTo>
                      <a:pt x="34" y="29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7" y="24"/>
                    </a:lnTo>
                    <a:lnTo>
                      <a:pt x="38" y="25"/>
                    </a:lnTo>
                    <a:lnTo>
                      <a:pt x="39" y="25"/>
                    </a:lnTo>
                    <a:lnTo>
                      <a:pt x="40" y="25"/>
                    </a:lnTo>
                    <a:lnTo>
                      <a:pt x="40" y="25"/>
                    </a:lnTo>
                    <a:lnTo>
                      <a:pt x="41" y="25"/>
                    </a:lnTo>
                    <a:lnTo>
                      <a:pt x="42" y="24"/>
                    </a:lnTo>
                    <a:lnTo>
                      <a:pt x="43" y="23"/>
                    </a:lnTo>
                    <a:lnTo>
                      <a:pt x="43" y="23"/>
                    </a:lnTo>
                    <a:lnTo>
                      <a:pt x="43" y="22"/>
                    </a:lnTo>
                    <a:lnTo>
                      <a:pt x="44" y="21"/>
                    </a:lnTo>
                    <a:lnTo>
                      <a:pt x="44" y="20"/>
                    </a:lnTo>
                    <a:lnTo>
                      <a:pt x="44" y="19"/>
                    </a:lnTo>
                    <a:lnTo>
                      <a:pt x="43" y="18"/>
                    </a:lnTo>
                    <a:lnTo>
                      <a:pt x="43" y="17"/>
                    </a:lnTo>
                    <a:lnTo>
                      <a:pt x="43" y="16"/>
                    </a:lnTo>
                    <a:lnTo>
                      <a:pt x="42" y="15"/>
                    </a:lnTo>
                    <a:lnTo>
                      <a:pt x="41" y="15"/>
                    </a:lnTo>
                    <a:lnTo>
                      <a:pt x="40" y="14"/>
                    </a:lnTo>
                    <a:lnTo>
                      <a:pt x="4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3" name="Freeform 251"/>
              <p:cNvSpPr>
                <a:spLocks/>
              </p:cNvSpPr>
              <p:nvPr/>
            </p:nvSpPr>
            <p:spPr bwMode="auto">
              <a:xfrm>
                <a:off x="1085" y="2699"/>
                <a:ext cx="17" cy="6"/>
              </a:xfrm>
              <a:custGeom>
                <a:avLst/>
                <a:gdLst>
                  <a:gd name="T0" fmla="*/ 0 w 17"/>
                  <a:gd name="T1" fmla="*/ 0 h 6"/>
                  <a:gd name="T2" fmla="*/ 0 w 17"/>
                  <a:gd name="T3" fmla="*/ 1 h 6"/>
                  <a:gd name="T4" fmla="*/ 0 w 17"/>
                  <a:gd name="T5" fmla="*/ 2 h 6"/>
                  <a:gd name="T6" fmla="*/ 1 w 17"/>
                  <a:gd name="T7" fmla="*/ 4 h 6"/>
                  <a:gd name="T8" fmla="*/ 3 w 17"/>
                  <a:gd name="T9" fmla="*/ 5 h 6"/>
                  <a:gd name="T10" fmla="*/ 4 w 17"/>
                  <a:gd name="T11" fmla="*/ 5 h 6"/>
                  <a:gd name="T12" fmla="*/ 5 w 17"/>
                  <a:gd name="T13" fmla="*/ 6 h 6"/>
                  <a:gd name="T14" fmla="*/ 6 w 17"/>
                  <a:gd name="T15" fmla="*/ 6 h 6"/>
                  <a:gd name="T16" fmla="*/ 7 w 17"/>
                  <a:gd name="T17" fmla="*/ 6 h 6"/>
                  <a:gd name="T18" fmla="*/ 8 w 17"/>
                  <a:gd name="T19" fmla="*/ 6 h 6"/>
                  <a:gd name="T20" fmla="*/ 9 w 17"/>
                  <a:gd name="T21" fmla="*/ 6 h 6"/>
                  <a:gd name="T22" fmla="*/ 9 w 17"/>
                  <a:gd name="T23" fmla="*/ 6 h 6"/>
                  <a:gd name="T24" fmla="*/ 10 w 17"/>
                  <a:gd name="T25" fmla="*/ 6 h 6"/>
                  <a:gd name="T26" fmla="*/ 17 w 17"/>
                  <a:gd name="T27" fmla="*/ 0 h 6"/>
                  <a:gd name="T28" fmla="*/ 0 w 17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6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4" name="Freeform 252"/>
              <p:cNvSpPr>
                <a:spLocks/>
              </p:cNvSpPr>
              <p:nvPr/>
            </p:nvSpPr>
            <p:spPr bwMode="auto">
              <a:xfrm>
                <a:off x="1087" y="2700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 w 10"/>
                  <a:gd name="T3" fmla="*/ 2 h 2"/>
                  <a:gd name="T4" fmla="*/ 8 w 10"/>
                  <a:gd name="T5" fmla="*/ 2 h 2"/>
                  <a:gd name="T6" fmla="*/ 10 w 10"/>
                  <a:gd name="T7" fmla="*/ 0 h 2"/>
                  <a:gd name="T8" fmla="*/ 0 w 10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5" name="Freeform 253"/>
              <p:cNvSpPr>
                <a:spLocks/>
              </p:cNvSpPr>
              <p:nvPr/>
            </p:nvSpPr>
            <p:spPr bwMode="auto">
              <a:xfrm>
                <a:off x="1075" y="2666"/>
                <a:ext cx="35" cy="12"/>
              </a:xfrm>
              <a:custGeom>
                <a:avLst/>
                <a:gdLst>
                  <a:gd name="T0" fmla="*/ 29 w 35"/>
                  <a:gd name="T1" fmla="*/ 2 h 12"/>
                  <a:gd name="T2" fmla="*/ 28 w 35"/>
                  <a:gd name="T3" fmla="*/ 2 h 12"/>
                  <a:gd name="T4" fmla="*/ 27 w 35"/>
                  <a:gd name="T5" fmla="*/ 2 h 12"/>
                  <a:gd name="T6" fmla="*/ 26 w 35"/>
                  <a:gd name="T7" fmla="*/ 2 h 12"/>
                  <a:gd name="T8" fmla="*/ 25 w 35"/>
                  <a:gd name="T9" fmla="*/ 2 h 12"/>
                  <a:gd name="T10" fmla="*/ 24 w 35"/>
                  <a:gd name="T11" fmla="*/ 2 h 12"/>
                  <a:gd name="T12" fmla="*/ 22 w 35"/>
                  <a:gd name="T13" fmla="*/ 1 h 12"/>
                  <a:gd name="T14" fmla="*/ 21 w 35"/>
                  <a:gd name="T15" fmla="*/ 1 h 12"/>
                  <a:gd name="T16" fmla="*/ 19 w 35"/>
                  <a:gd name="T17" fmla="*/ 1 h 12"/>
                  <a:gd name="T18" fmla="*/ 17 w 35"/>
                  <a:gd name="T19" fmla="*/ 1 h 12"/>
                  <a:gd name="T20" fmla="*/ 16 w 35"/>
                  <a:gd name="T21" fmla="*/ 1 h 12"/>
                  <a:gd name="T22" fmla="*/ 14 w 35"/>
                  <a:gd name="T23" fmla="*/ 1 h 12"/>
                  <a:gd name="T24" fmla="*/ 13 w 35"/>
                  <a:gd name="T25" fmla="*/ 0 h 12"/>
                  <a:gd name="T26" fmla="*/ 12 w 35"/>
                  <a:gd name="T27" fmla="*/ 0 h 12"/>
                  <a:gd name="T28" fmla="*/ 11 w 35"/>
                  <a:gd name="T29" fmla="*/ 0 h 12"/>
                  <a:gd name="T30" fmla="*/ 10 w 35"/>
                  <a:gd name="T31" fmla="*/ 0 h 12"/>
                  <a:gd name="T32" fmla="*/ 9 w 35"/>
                  <a:gd name="T33" fmla="*/ 0 h 12"/>
                  <a:gd name="T34" fmla="*/ 8 w 35"/>
                  <a:gd name="T35" fmla="*/ 0 h 12"/>
                  <a:gd name="T36" fmla="*/ 6 w 35"/>
                  <a:gd name="T37" fmla="*/ 1 h 12"/>
                  <a:gd name="T38" fmla="*/ 4 w 35"/>
                  <a:gd name="T39" fmla="*/ 2 h 12"/>
                  <a:gd name="T40" fmla="*/ 3 w 35"/>
                  <a:gd name="T41" fmla="*/ 4 h 12"/>
                  <a:gd name="T42" fmla="*/ 2 w 35"/>
                  <a:gd name="T43" fmla="*/ 6 h 12"/>
                  <a:gd name="T44" fmla="*/ 1 w 35"/>
                  <a:gd name="T45" fmla="*/ 7 h 12"/>
                  <a:gd name="T46" fmla="*/ 0 w 35"/>
                  <a:gd name="T47" fmla="*/ 9 h 12"/>
                  <a:gd name="T48" fmla="*/ 0 w 35"/>
                  <a:gd name="T49" fmla="*/ 10 h 12"/>
                  <a:gd name="T50" fmla="*/ 0 w 35"/>
                  <a:gd name="T51" fmla="*/ 10 h 12"/>
                  <a:gd name="T52" fmla="*/ 1 w 35"/>
                  <a:gd name="T53" fmla="*/ 11 h 12"/>
                  <a:gd name="T54" fmla="*/ 3 w 35"/>
                  <a:gd name="T55" fmla="*/ 11 h 12"/>
                  <a:gd name="T56" fmla="*/ 5 w 35"/>
                  <a:gd name="T57" fmla="*/ 11 h 12"/>
                  <a:gd name="T58" fmla="*/ 7 w 35"/>
                  <a:gd name="T59" fmla="*/ 11 h 12"/>
                  <a:gd name="T60" fmla="*/ 10 w 35"/>
                  <a:gd name="T61" fmla="*/ 12 h 12"/>
                  <a:gd name="T62" fmla="*/ 13 w 35"/>
                  <a:gd name="T63" fmla="*/ 12 h 12"/>
                  <a:gd name="T64" fmla="*/ 16 w 35"/>
                  <a:gd name="T65" fmla="*/ 12 h 12"/>
                  <a:gd name="T66" fmla="*/ 19 w 35"/>
                  <a:gd name="T67" fmla="*/ 12 h 12"/>
                  <a:gd name="T68" fmla="*/ 22 w 35"/>
                  <a:gd name="T69" fmla="*/ 12 h 12"/>
                  <a:gd name="T70" fmla="*/ 25 w 35"/>
                  <a:gd name="T71" fmla="*/ 12 h 12"/>
                  <a:gd name="T72" fmla="*/ 28 w 35"/>
                  <a:gd name="T73" fmla="*/ 12 h 12"/>
                  <a:gd name="T74" fmla="*/ 30 w 35"/>
                  <a:gd name="T75" fmla="*/ 12 h 12"/>
                  <a:gd name="T76" fmla="*/ 32 w 35"/>
                  <a:gd name="T77" fmla="*/ 12 h 12"/>
                  <a:gd name="T78" fmla="*/ 33 w 35"/>
                  <a:gd name="T79" fmla="*/ 12 h 12"/>
                  <a:gd name="T80" fmla="*/ 34 w 35"/>
                  <a:gd name="T81" fmla="*/ 12 h 12"/>
                  <a:gd name="T82" fmla="*/ 35 w 35"/>
                  <a:gd name="T83" fmla="*/ 11 h 12"/>
                  <a:gd name="T84" fmla="*/ 35 w 35"/>
                  <a:gd name="T85" fmla="*/ 10 h 12"/>
                  <a:gd name="T86" fmla="*/ 35 w 35"/>
                  <a:gd name="T87" fmla="*/ 9 h 12"/>
                  <a:gd name="T88" fmla="*/ 35 w 35"/>
                  <a:gd name="T89" fmla="*/ 7 h 12"/>
                  <a:gd name="T90" fmla="*/ 33 w 35"/>
                  <a:gd name="T91" fmla="*/ 5 h 12"/>
                  <a:gd name="T92" fmla="*/ 32 w 35"/>
                  <a:gd name="T93" fmla="*/ 4 h 12"/>
                  <a:gd name="T94" fmla="*/ 30 w 35"/>
                  <a:gd name="T95" fmla="*/ 2 h 12"/>
                  <a:gd name="T96" fmla="*/ 29 w 35"/>
                  <a:gd name="T9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5" h="12">
                    <a:moveTo>
                      <a:pt x="29" y="2"/>
                    </a:moveTo>
                    <a:lnTo>
                      <a:pt x="28" y="2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5" y="2"/>
                    </a:lnTo>
                    <a:lnTo>
                      <a:pt x="24" y="2"/>
                    </a:lnTo>
                    <a:lnTo>
                      <a:pt x="22" y="1"/>
                    </a:lnTo>
                    <a:lnTo>
                      <a:pt x="21" y="1"/>
                    </a:lnTo>
                    <a:lnTo>
                      <a:pt x="19" y="1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10" y="12"/>
                    </a:lnTo>
                    <a:lnTo>
                      <a:pt x="13" y="12"/>
                    </a:lnTo>
                    <a:lnTo>
                      <a:pt x="16" y="12"/>
                    </a:lnTo>
                    <a:lnTo>
                      <a:pt x="19" y="12"/>
                    </a:lnTo>
                    <a:lnTo>
                      <a:pt x="22" y="12"/>
                    </a:lnTo>
                    <a:lnTo>
                      <a:pt x="25" y="12"/>
                    </a:lnTo>
                    <a:lnTo>
                      <a:pt x="28" y="12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4" y="12"/>
                    </a:lnTo>
                    <a:lnTo>
                      <a:pt x="35" y="11"/>
                    </a:lnTo>
                    <a:lnTo>
                      <a:pt x="35" y="10"/>
                    </a:lnTo>
                    <a:lnTo>
                      <a:pt x="35" y="9"/>
                    </a:lnTo>
                    <a:lnTo>
                      <a:pt x="35" y="7"/>
                    </a:lnTo>
                    <a:lnTo>
                      <a:pt x="33" y="5"/>
                    </a:lnTo>
                    <a:lnTo>
                      <a:pt x="32" y="4"/>
                    </a:lnTo>
                    <a:lnTo>
                      <a:pt x="30" y="2"/>
                    </a:ln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6" name="Freeform 254"/>
              <p:cNvSpPr>
                <a:spLocks/>
              </p:cNvSpPr>
              <p:nvPr/>
            </p:nvSpPr>
            <p:spPr bwMode="auto">
              <a:xfrm>
                <a:off x="1113" y="2694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2 h 3"/>
                  <a:gd name="T6" fmla="*/ 3 w 3"/>
                  <a:gd name="T7" fmla="*/ 2 h 3"/>
                  <a:gd name="T8" fmla="*/ 3 w 3"/>
                  <a:gd name="T9" fmla="*/ 1 h 3"/>
                  <a:gd name="T10" fmla="*/ 3 w 3"/>
                  <a:gd name="T11" fmla="*/ 1 h 3"/>
                  <a:gd name="T12" fmla="*/ 3 w 3"/>
                  <a:gd name="T13" fmla="*/ 0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1 w 3"/>
                  <a:gd name="T21" fmla="*/ 0 h 3"/>
                  <a:gd name="T22" fmla="*/ 0 w 3"/>
                  <a:gd name="T23" fmla="*/ 1 h 3"/>
                  <a:gd name="T24" fmla="*/ 0 w 3"/>
                  <a:gd name="T25" fmla="*/ 1 h 3"/>
                  <a:gd name="T26" fmla="*/ 0 w 3"/>
                  <a:gd name="T27" fmla="*/ 2 h 3"/>
                  <a:gd name="T28" fmla="*/ 1 w 3"/>
                  <a:gd name="T29" fmla="*/ 2 h 3"/>
                  <a:gd name="T30" fmla="*/ 1 w 3"/>
                  <a:gd name="T31" fmla="*/ 2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7" name="Freeform 255"/>
              <p:cNvSpPr>
                <a:spLocks/>
              </p:cNvSpPr>
              <p:nvPr/>
            </p:nvSpPr>
            <p:spPr bwMode="auto">
              <a:xfrm>
                <a:off x="1084" y="2715"/>
                <a:ext cx="30" cy="19"/>
              </a:xfrm>
              <a:custGeom>
                <a:avLst/>
                <a:gdLst>
                  <a:gd name="T0" fmla="*/ 29 w 30"/>
                  <a:gd name="T1" fmla="*/ 11 h 19"/>
                  <a:gd name="T2" fmla="*/ 26 w 30"/>
                  <a:gd name="T3" fmla="*/ 7 h 19"/>
                  <a:gd name="T4" fmla="*/ 30 w 30"/>
                  <a:gd name="T5" fmla="*/ 5 h 19"/>
                  <a:gd name="T6" fmla="*/ 27 w 30"/>
                  <a:gd name="T7" fmla="*/ 1 h 19"/>
                  <a:gd name="T8" fmla="*/ 25 w 30"/>
                  <a:gd name="T9" fmla="*/ 1 h 19"/>
                  <a:gd name="T10" fmla="*/ 28 w 30"/>
                  <a:gd name="T11" fmla="*/ 4 h 19"/>
                  <a:gd name="T12" fmla="*/ 24 w 30"/>
                  <a:gd name="T13" fmla="*/ 7 h 19"/>
                  <a:gd name="T14" fmla="*/ 24 w 30"/>
                  <a:gd name="T15" fmla="*/ 8 h 19"/>
                  <a:gd name="T16" fmla="*/ 25 w 30"/>
                  <a:gd name="T17" fmla="*/ 9 h 19"/>
                  <a:gd name="T18" fmla="*/ 26 w 30"/>
                  <a:gd name="T19" fmla="*/ 10 h 19"/>
                  <a:gd name="T20" fmla="*/ 26 w 30"/>
                  <a:gd name="T21" fmla="*/ 10 h 19"/>
                  <a:gd name="T22" fmla="*/ 13 w 30"/>
                  <a:gd name="T23" fmla="*/ 17 h 19"/>
                  <a:gd name="T24" fmla="*/ 3 w 30"/>
                  <a:gd name="T25" fmla="*/ 10 h 19"/>
                  <a:gd name="T26" fmla="*/ 6 w 30"/>
                  <a:gd name="T27" fmla="*/ 7 h 19"/>
                  <a:gd name="T28" fmla="*/ 2 w 30"/>
                  <a:gd name="T29" fmla="*/ 4 h 19"/>
                  <a:gd name="T30" fmla="*/ 4 w 30"/>
                  <a:gd name="T31" fmla="*/ 0 h 19"/>
                  <a:gd name="T32" fmla="*/ 2 w 30"/>
                  <a:gd name="T33" fmla="*/ 1 h 19"/>
                  <a:gd name="T34" fmla="*/ 0 w 30"/>
                  <a:gd name="T35" fmla="*/ 5 h 19"/>
                  <a:gd name="T36" fmla="*/ 3 w 30"/>
                  <a:gd name="T37" fmla="*/ 7 h 19"/>
                  <a:gd name="T38" fmla="*/ 1 w 30"/>
                  <a:gd name="T39" fmla="*/ 10 h 19"/>
                  <a:gd name="T40" fmla="*/ 12 w 30"/>
                  <a:gd name="T41" fmla="*/ 19 h 19"/>
                  <a:gd name="T42" fmla="*/ 29 w 30"/>
                  <a:gd name="T43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" h="19">
                    <a:moveTo>
                      <a:pt x="29" y="11"/>
                    </a:moveTo>
                    <a:lnTo>
                      <a:pt x="26" y="7"/>
                    </a:lnTo>
                    <a:lnTo>
                      <a:pt x="30" y="5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4" y="8"/>
                    </a:lnTo>
                    <a:lnTo>
                      <a:pt x="25" y="9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13" y="17"/>
                    </a:lnTo>
                    <a:lnTo>
                      <a:pt x="3" y="10"/>
                    </a:lnTo>
                    <a:lnTo>
                      <a:pt x="6" y="7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1" y="10"/>
                    </a:lnTo>
                    <a:lnTo>
                      <a:pt x="12" y="19"/>
                    </a:lnTo>
                    <a:lnTo>
                      <a:pt x="29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8" name="Freeform 256"/>
              <p:cNvSpPr>
                <a:spLocks/>
              </p:cNvSpPr>
              <p:nvPr/>
            </p:nvSpPr>
            <p:spPr bwMode="auto">
              <a:xfrm>
                <a:off x="1077" y="2731"/>
                <a:ext cx="2" cy="24"/>
              </a:xfrm>
              <a:custGeom>
                <a:avLst/>
                <a:gdLst>
                  <a:gd name="T0" fmla="*/ 0 w 2"/>
                  <a:gd name="T1" fmla="*/ 24 h 24"/>
                  <a:gd name="T2" fmla="*/ 0 w 2"/>
                  <a:gd name="T3" fmla="*/ 4 h 24"/>
                  <a:gd name="T4" fmla="*/ 2 w 2"/>
                  <a:gd name="T5" fmla="*/ 0 h 24"/>
                  <a:gd name="T6" fmla="*/ 2 w 2"/>
                  <a:gd name="T7" fmla="*/ 24 h 24"/>
                  <a:gd name="T8" fmla="*/ 0 w 2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4">
                    <a:moveTo>
                      <a:pt x="0" y="24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2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9" name="Freeform 257"/>
              <p:cNvSpPr>
                <a:spLocks/>
              </p:cNvSpPr>
              <p:nvPr/>
            </p:nvSpPr>
            <p:spPr bwMode="auto">
              <a:xfrm>
                <a:off x="928" y="2714"/>
                <a:ext cx="43" cy="52"/>
              </a:xfrm>
              <a:custGeom>
                <a:avLst/>
                <a:gdLst>
                  <a:gd name="T0" fmla="*/ 43 w 43"/>
                  <a:gd name="T1" fmla="*/ 2 h 52"/>
                  <a:gd name="T2" fmla="*/ 42 w 43"/>
                  <a:gd name="T3" fmla="*/ 1 h 52"/>
                  <a:gd name="T4" fmla="*/ 40 w 43"/>
                  <a:gd name="T5" fmla="*/ 0 h 52"/>
                  <a:gd name="T6" fmla="*/ 38 w 43"/>
                  <a:gd name="T7" fmla="*/ 0 h 52"/>
                  <a:gd name="T8" fmla="*/ 36 w 43"/>
                  <a:gd name="T9" fmla="*/ 0 h 52"/>
                  <a:gd name="T10" fmla="*/ 33 w 43"/>
                  <a:gd name="T11" fmla="*/ 0 h 52"/>
                  <a:gd name="T12" fmla="*/ 30 w 43"/>
                  <a:gd name="T13" fmla="*/ 0 h 52"/>
                  <a:gd name="T14" fmla="*/ 27 w 43"/>
                  <a:gd name="T15" fmla="*/ 0 h 52"/>
                  <a:gd name="T16" fmla="*/ 24 w 43"/>
                  <a:gd name="T17" fmla="*/ 1 h 52"/>
                  <a:gd name="T18" fmla="*/ 21 w 43"/>
                  <a:gd name="T19" fmla="*/ 2 h 52"/>
                  <a:gd name="T20" fmla="*/ 18 w 43"/>
                  <a:gd name="T21" fmla="*/ 2 h 52"/>
                  <a:gd name="T22" fmla="*/ 15 w 43"/>
                  <a:gd name="T23" fmla="*/ 3 h 52"/>
                  <a:gd name="T24" fmla="*/ 12 w 43"/>
                  <a:gd name="T25" fmla="*/ 4 h 52"/>
                  <a:gd name="T26" fmla="*/ 10 w 43"/>
                  <a:gd name="T27" fmla="*/ 4 h 52"/>
                  <a:gd name="T28" fmla="*/ 9 w 43"/>
                  <a:gd name="T29" fmla="*/ 4 h 52"/>
                  <a:gd name="T30" fmla="*/ 8 w 43"/>
                  <a:gd name="T31" fmla="*/ 5 h 52"/>
                  <a:gd name="T32" fmla="*/ 7 w 43"/>
                  <a:gd name="T33" fmla="*/ 5 h 52"/>
                  <a:gd name="T34" fmla="*/ 7 w 43"/>
                  <a:gd name="T35" fmla="*/ 5 h 52"/>
                  <a:gd name="T36" fmla="*/ 7 w 43"/>
                  <a:gd name="T37" fmla="*/ 4 h 52"/>
                  <a:gd name="T38" fmla="*/ 7 w 43"/>
                  <a:gd name="T39" fmla="*/ 4 h 52"/>
                  <a:gd name="T40" fmla="*/ 7 w 43"/>
                  <a:gd name="T41" fmla="*/ 4 h 52"/>
                  <a:gd name="T42" fmla="*/ 6 w 43"/>
                  <a:gd name="T43" fmla="*/ 3 h 52"/>
                  <a:gd name="T44" fmla="*/ 6 w 43"/>
                  <a:gd name="T45" fmla="*/ 3 h 52"/>
                  <a:gd name="T46" fmla="*/ 5 w 43"/>
                  <a:gd name="T47" fmla="*/ 2 h 52"/>
                  <a:gd name="T48" fmla="*/ 3 w 43"/>
                  <a:gd name="T49" fmla="*/ 2 h 52"/>
                  <a:gd name="T50" fmla="*/ 2 w 43"/>
                  <a:gd name="T51" fmla="*/ 2 h 52"/>
                  <a:gd name="T52" fmla="*/ 2 w 43"/>
                  <a:gd name="T53" fmla="*/ 3 h 52"/>
                  <a:gd name="T54" fmla="*/ 1 w 43"/>
                  <a:gd name="T55" fmla="*/ 3 h 52"/>
                  <a:gd name="T56" fmla="*/ 0 w 43"/>
                  <a:gd name="T57" fmla="*/ 3 h 52"/>
                  <a:gd name="T58" fmla="*/ 0 w 43"/>
                  <a:gd name="T59" fmla="*/ 3 h 52"/>
                  <a:gd name="T60" fmla="*/ 0 w 43"/>
                  <a:gd name="T61" fmla="*/ 4 h 52"/>
                  <a:gd name="T62" fmla="*/ 0 w 43"/>
                  <a:gd name="T63" fmla="*/ 4 h 52"/>
                  <a:gd name="T64" fmla="*/ 0 w 43"/>
                  <a:gd name="T65" fmla="*/ 4 h 52"/>
                  <a:gd name="T66" fmla="*/ 0 w 43"/>
                  <a:gd name="T67" fmla="*/ 52 h 52"/>
                  <a:gd name="T68" fmla="*/ 7 w 43"/>
                  <a:gd name="T69" fmla="*/ 52 h 52"/>
                  <a:gd name="T70" fmla="*/ 7 w 43"/>
                  <a:gd name="T71" fmla="*/ 49 h 52"/>
                  <a:gd name="T72" fmla="*/ 7 w 43"/>
                  <a:gd name="T73" fmla="*/ 41 h 52"/>
                  <a:gd name="T74" fmla="*/ 7 w 43"/>
                  <a:gd name="T75" fmla="*/ 34 h 52"/>
                  <a:gd name="T76" fmla="*/ 7 w 43"/>
                  <a:gd name="T77" fmla="*/ 30 h 52"/>
                  <a:gd name="T78" fmla="*/ 8 w 43"/>
                  <a:gd name="T79" fmla="*/ 30 h 52"/>
                  <a:gd name="T80" fmla="*/ 10 w 43"/>
                  <a:gd name="T81" fmla="*/ 29 h 52"/>
                  <a:gd name="T82" fmla="*/ 12 w 43"/>
                  <a:gd name="T83" fmla="*/ 29 h 52"/>
                  <a:gd name="T84" fmla="*/ 14 w 43"/>
                  <a:gd name="T85" fmla="*/ 28 h 52"/>
                  <a:gd name="T86" fmla="*/ 16 w 43"/>
                  <a:gd name="T87" fmla="*/ 28 h 52"/>
                  <a:gd name="T88" fmla="*/ 19 w 43"/>
                  <a:gd name="T89" fmla="*/ 27 h 52"/>
                  <a:gd name="T90" fmla="*/ 21 w 43"/>
                  <a:gd name="T91" fmla="*/ 26 h 52"/>
                  <a:gd name="T92" fmla="*/ 24 w 43"/>
                  <a:gd name="T93" fmla="*/ 26 h 52"/>
                  <a:gd name="T94" fmla="*/ 26 w 43"/>
                  <a:gd name="T95" fmla="*/ 25 h 52"/>
                  <a:gd name="T96" fmla="*/ 29 w 43"/>
                  <a:gd name="T97" fmla="*/ 24 h 52"/>
                  <a:gd name="T98" fmla="*/ 32 w 43"/>
                  <a:gd name="T99" fmla="*/ 24 h 52"/>
                  <a:gd name="T100" fmla="*/ 34 w 43"/>
                  <a:gd name="T101" fmla="*/ 23 h 52"/>
                  <a:gd name="T102" fmla="*/ 37 w 43"/>
                  <a:gd name="T103" fmla="*/ 22 h 52"/>
                  <a:gd name="T104" fmla="*/ 39 w 43"/>
                  <a:gd name="T105" fmla="*/ 22 h 52"/>
                  <a:gd name="T106" fmla="*/ 41 w 43"/>
                  <a:gd name="T107" fmla="*/ 22 h 52"/>
                  <a:gd name="T108" fmla="*/ 43 w 43"/>
                  <a:gd name="T109" fmla="*/ 21 h 52"/>
                  <a:gd name="T110" fmla="*/ 43 w 43"/>
                  <a:gd name="T111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2">
                    <a:moveTo>
                      <a:pt x="43" y="2"/>
                    </a:moveTo>
                    <a:lnTo>
                      <a:pt x="42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27" y="0"/>
                    </a:lnTo>
                    <a:lnTo>
                      <a:pt x="24" y="1"/>
                    </a:lnTo>
                    <a:lnTo>
                      <a:pt x="21" y="2"/>
                    </a:lnTo>
                    <a:lnTo>
                      <a:pt x="18" y="2"/>
                    </a:lnTo>
                    <a:lnTo>
                      <a:pt x="15" y="3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2"/>
                    </a:lnTo>
                    <a:lnTo>
                      <a:pt x="7" y="52"/>
                    </a:lnTo>
                    <a:lnTo>
                      <a:pt x="7" y="49"/>
                    </a:lnTo>
                    <a:lnTo>
                      <a:pt x="7" y="41"/>
                    </a:lnTo>
                    <a:lnTo>
                      <a:pt x="7" y="34"/>
                    </a:lnTo>
                    <a:lnTo>
                      <a:pt x="7" y="30"/>
                    </a:lnTo>
                    <a:lnTo>
                      <a:pt x="8" y="30"/>
                    </a:lnTo>
                    <a:lnTo>
                      <a:pt x="10" y="29"/>
                    </a:lnTo>
                    <a:lnTo>
                      <a:pt x="12" y="29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9" y="27"/>
                    </a:lnTo>
                    <a:lnTo>
                      <a:pt x="21" y="26"/>
                    </a:lnTo>
                    <a:lnTo>
                      <a:pt x="24" y="26"/>
                    </a:lnTo>
                    <a:lnTo>
                      <a:pt x="26" y="25"/>
                    </a:lnTo>
                    <a:lnTo>
                      <a:pt x="29" y="24"/>
                    </a:lnTo>
                    <a:lnTo>
                      <a:pt x="32" y="24"/>
                    </a:lnTo>
                    <a:lnTo>
                      <a:pt x="34" y="23"/>
                    </a:lnTo>
                    <a:lnTo>
                      <a:pt x="37" y="22"/>
                    </a:lnTo>
                    <a:lnTo>
                      <a:pt x="39" y="22"/>
                    </a:lnTo>
                    <a:lnTo>
                      <a:pt x="41" y="22"/>
                    </a:lnTo>
                    <a:lnTo>
                      <a:pt x="43" y="21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0" name="Freeform 258"/>
              <p:cNvSpPr>
                <a:spLocks/>
              </p:cNvSpPr>
              <p:nvPr/>
            </p:nvSpPr>
            <p:spPr bwMode="auto">
              <a:xfrm>
                <a:off x="921" y="2752"/>
                <a:ext cx="231" cy="47"/>
              </a:xfrm>
              <a:custGeom>
                <a:avLst/>
                <a:gdLst>
                  <a:gd name="T0" fmla="*/ 18 w 231"/>
                  <a:gd name="T1" fmla="*/ 7 h 47"/>
                  <a:gd name="T2" fmla="*/ 24 w 231"/>
                  <a:gd name="T3" fmla="*/ 6 h 47"/>
                  <a:gd name="T4" fmla="*/ 32 w 231"/>
                  <a:gd name="T5" fmla="*/ 5 h 47"/>
                  <a:gd name="T6" fmla="*/ 40 w 231"/>
                  <a:gd name="T7" fmla="*/ 4 h 47"/>
                  <a:gd name="T8" fmla="*/ 49 w 231"/>
                  <a:gd name="T9" fmla="*/ 3 h 47"/>
                  <a:gd name="T10" fmla="*/ 59 w 231"/>
                  <a:gd name="T11" fmla="*/ 2 h 47"/>
                  <a:gd name="T12" fmla="*/ 69 w 231"/>
                  <a:gd name="T13" fmla="*/ 1 h 47"/>
                  <a:gd name="T14" fmla="*/ 80 w 231"/>
                  <a:gd name="T15" fmla="*/ 1 h 47"/>
                  <a:gd name="T16" fmla="*/ 91 w 231"/>
                  <a:gd name="T17" fmla="*/ 0 h 47"/>
                  <a:gd name="T18" fmla="*/ 103 w 231"/>
                  <a:gd name="T19" fmla="*/ 0 h 47"/>
                  <a:gd name="T20" fmla="*/ 115 w 231"/>
                  <a:gd name="T21" fmla="*/ 0 h 47"/>
                  <a:gd name="T22" fmla="*/ 130 w 231"/>
                  <a:gd name="T23" fmla="*/ 0 h 47"/>
                  <a:gd name="T24" fmla="*/ 145 w 231"/>
                  <a:gd name="T25" fmla="*/ 0 h 47"/>
                  <a:gd name="T26" fmla="*/ 159 w 231"/>
                  <a:gd name="T27" fmla="*/ 1 h 47"/>
                  <a:gd name="T28" fmla="*/ 172 w 231"/>
                  <a:gd name="T29" fmla="*/ 2 h 47"/>
                  <a:gd name="T30" fmla="*/ 184 w 231"/>
                  <a:gd name="T31" fmla="*/ 3 h 47"/>
                  <a:gd name="T32" fmla="*/ 194 w 231"/>
                  <a:gd name="T33" fmla="*/ 4 h 47"/>
                  <a:gd name="T34" fmla="*/ 201 w 231"/>
                  <a:gd name="T35" fmla="*/ 5 h 47"/>
                  <a:gd name="T36" fmla="*/ 208 w 231"/>
                  <a:gd name="T37" fmla="*/ 6 h 47"/>
                  <a:gd name="T38" fmla="*/ 215 w 231"/>
                  <a:gd name="T39" fmla="*/ 7 h 47"/>
                  <a:gd name="T40" fmla="*/ 220 w 231"/>
                  <a:gd name="T41" fmla="*/ 9 h 47"/>
                  <a:gd name="T42" fmla="*/ 224 w 231"/>
                  <a:gd name="T43" fmla="*/ 10 h 47"/>
                  <a:gd name="T44" fmla="*/ 228 w 231"/>
                  <a:gd name="T45" fmla="*/ 12 h 47"/>
                  <a:gd name="T46" fmla="*/ 230 w 231"/>
                  <a:gd name="T47" fmla="*/ 15 h 47"/>
                  <a:gd name="T48" fmla="*/ 230 w 231"/>
                  <a:gd name="T49" fmla="*/ 31 h 47"/>
                  <a:gd name="T50" fmla="*/ 225 w 231"/>
                  <a:gd name="T51" fmla="*/ 35 h 47"/>
                  <a:gd name="T52" fmla="*/ 218 w 231"/>
                  <a:gd name="T53" fmla="*/ 38 h 47"/>
                  <a:gd name="T54" fmla="*/ 213 w 231"/>
                  <a:gd name="T55" fmla="*/ 39 h 47"/>
                  <a:gd name="T56" fmla="*/ 209 w 231"/>
                  <a:gd name="T57" fmla="*/ 40 h 47"/>
                  <a:gd name="T58" fmla="*/ 205 w 231"/>
                  <a:gd name="T59" fmla="*/ 41 h 47"/>
                  <a:gd name="T60" fmla="*/ 201 w 231"/>
                  <a:gd name="T61" fmla="*/ 42 h 47"/>
                  <a:gd name="T62" fmla="*/ 196 w 231"/>
                  <a:gd name="T63" fmla="*/ 42 h 47"/>
                  <a:gd name="T64" fmla="*/ 191 w 231"/>
                  <a:gd name="T65" fmla="*/ 43 h 47"/>
                  <a:gd name="T66" fmla="*/ 183 w 231"/>
                  <a:gd name="T67" fmla="*/ 44 h 47"/>
                  <a:gd name="T68" fmla="*/ 175 w 231"/>
                  <a:gd name="T69" fmla="*/ 45 h 47"/>
                  <a:gd name="T70" fmla="*/ 166 w 231"/>
                  <a:gd name="T71" fmla="*/ 45 h 47"/>
                  <a:gd name="T72" fmla="*/ 158 w 231"/>
                  <a:gd name="T73" fmla="*/ 46 h 47"/>
                  <a:gd name="T74" fmla="*/ 148 w 231"/>
                  <a:gd name="T75" fmla="*/ 46 h 47"/>
                  <a:gd name="T76" fmla="*/ 142 w 231"/>
                  <a:gd name="T77" fmla="*/ 46 h 47"/>
                  <a:gd name="T78" fmla="*/ 136 w 231"/>
                  <a:gd name="T79" fmla="*/ 47 h 47"/>
                  <a:gd name="T80" fmla="*/ 130 w 231"/>
                  <a:gd name="T81" fmla="*/ 47 h 47"/>
                  <a:gd name="T82" fmla="*/ 123 w 231"/>
                  <a:gd name="T83" fmla="*/ 47 h 47"/>
                  <a:gd name="T84" fmla="*/ 117 w 231"/>
                  <a:gd name="T85" fmla="*/ 47 h 47"/>
                  <a:gd name="T86" fmla="*/ 111 w 231"/>
                  <a:gd name="T87" fmla="*/ 47 h 47"/>
                  <a:gd name="T88" fmla="*/ 104 w 231"/>
                  <a:gd name="T89" fmla="*/ 47 h 47"/>
                  <a:gd name="T90" fmla="*/ 98 w 231"/>
                  <a:gd name="T91" fmla="*/ 47 h 47"/>
                  <a:gd name="T92" fmla="*/ 92 w 231"/>
                  <a:gd name="T93" fmla="*/ 47 h 47"/>
                  <a:gd name="T94" fmla="*/ 86 w 231"/>
                  <a:gd name="T95" fmla="*/ 46 h 47"/>
                  <a:gd name="T96" fmla="*/ 77 w 231"/>
                  <a:gd name="T97" fmla="*/ 46 h 47"/>
                  <a:gd name="T98" fmla="*/ 63 w 231"/>
                  <a:gd name="T99" fmla="*/ 45 h 47"/>
                  <a:gd name="T100" fmla="*/ 50 w 231"/>
                  <a:gd name="T101" fmla="*/ 44 h 47"/>
                  <a:gd name="T102" fmla="*/ 39 w 231"/>
                  <a:gd name="T103" fmla="*/ 43 h 47"/>
                  <a:gd name="T104" fmla="*/ 29 w 231"/>
                  <a:gd name="T105" fmla="*/ 42 h 47"/>
                  <a:gd name="T106" fmla="*/ 20 w 231"/>
                  <a:gd name="T107" fmla="*/ 40 h 47"/>
                  <a:gd name="T108" fmla="*/ 14 w 231"/>
                  <a:gd name="T109" fmla="*/ 38 h 47"/>
                  <a:gd name="T110" fmla="*/ 9 w 231"/>
                  <a:gd name="T111" fmla="*/ 37 h 47"/>
                  <a:gd name="T112" fmla="*/ 5 w 231"/>
                  <a:gd name="T113" fmla="*/ 35 h 47"/>
                  <a:gd name="T114" fmla="*/ 2 w 231"/>
                  <a:gd name="T115" fmla="*/ 33 h 47"/>
                  <a:gd name="T116" fmla="*/ 0 w 231"/>
                  <a:gd name="T117" fmla="*/ 31 h 47"/>
                  <a:gd name="T118" fmla="*/ 0 w 231"/>
                  <a:gd name="T119" fmla="*/ 14 h 47"/>
                  <a:gd name="T120" fmla="*/ 4 w 231"/>
                  <a:gd name="T121" fmla="*/ 11 h 47"/>
                  <a:gd name="T122" fmla="*/ 10 w 231"/>
                  <a:gd name="T123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1" h="47">
                    <a:moveTo>
                      <a:pt x="14" y="8"/>
                    </a:moveTo>
                    <a:lnTo>
                      <a:pt x="16" y="7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22" y="6"/>
                    </a:lnTo>
                    <a:lnTo>
                      <a:pt x="24" y="6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32" y="5"/>
                    </a:lnTo>
                    <a:lnTo>
                      <a:pt x="34" y="4"/>
                    </a:lnTo>
                    <a:lnTo>
                      <a:pt x="37" y="4"/>
                    </a:lnTo>
                    <a:lnTo>
                      <a:pt x="40" y="4"/>
                    </a:lnTo>
                    <a:lnTo>
                      <a:pt x="43" y="3"/>
                    </a:lnTo>
                    <a:lnTo>
                      <a:pt x="46" y="3"/>
                    </a:lnTo>
                    <a:lnTo>
                      <a:pt x="49" y="3"/>
                    </a:lnTo>
                    <a:lnTo>
                      <a:pt x="52" y="2"/>
                    </a:lnTo>
                    <a:lnTo>
                      <a:pt x="56" y="2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1"/>
                    </a:lnTo>
                    <a:lnTo>
                      <a:pt x="69" y="1"/>
                    </a:lnTo>
                    <a:lnTo>
                      <a:pt x="73" y="1"/>
                    </a:lnTo>
                    <a:lnTo>
                      <a:pt x="76" y="1"/>
                    </a:lnTo>
                    <a:lnTo>
                      <a:pt x="80" y="1"/>
                    </a:lnTo>
                    <a:lnTo>
                      <a:pt x="84" y="1"/>
                    </a:lnTo>
                    <a:lnTo>
                      <a:pt x="87" y="0"/>
                    </a:lnTo>
                    <a:lnTo>
                      <a:pt x="91" y="0"/>
                    </a:lnTo>
                    <a:lnTo>
                      <a:pt x="95" y="0"/>
                    </a:lnTo>
                    <a:lnTo>
                      <a:pt x="99" y="0"/>
                    </a:lnTo>
                    <a:lnTo>
                      <a:pt x="103" y="0"/>
                    </a:lnTo>
                    <a:lnTo>
                      <a:pt x="107" y="0"/>
                    </a:lnTo>
                    <a:lnTo>
                      <a:pt x="111" y="0"/>
                    </a:lnTo>
                    <a:lnTo>
                      <a:pt x="115" y="0"/>
                    </a:lnTo>
                    <a:lnTo>
                      <a:pt x="120" y="0"/>
                    </a:lnTo>
                    <a:lnTo>
                      <a:pt x="125" y="0"/>
                    </a:lnTo>
                    <a:lnTo>
                      <a:pt x="130" y="0"/>
                    </a:lnTo>
                    <a:lnTo>
                      <a:pt x="135" y="0"/>
                    </a:lnTo>
                    <a:lnTo>
                      <a:pt x="140" y="0"/>
                    </a:lnTo>
                    <a:lnTo>
                      <a:pt x="145" y="0"/>
                    </a:lnTo>
                    <a:lnTo>
                      <a:pt x="150" y="1"/>
                    </a:lnTo>
                    <a:lnTo>
                      <a:pt x="154" y="1"/>
                    </a:lnTo>
                    <a:lnTo>
                      <a:pt x="159" y="1"/>
                    </a:lnTo>
                    <a:lnTo>
                      <a:pt x="163" y="1"/>
                    </a:lnTo>
                    <a:lnTo>
                      <a:pt x="168" y="2"/>
                    </a:lnTo>
                    <a:lnTo>
                      <a:pt x="172" y="2"/>
                    </a:lnTo>
                    <a:lnTo>
                      <a:pt x="176" y="2"/>
                    </a:lnTo>
                    <a:lnTo>
                      <a:pt x="180" y="3"/>
                    </a:lnTo>
                    <a:lnTo>
                      <a:pt x="184" y="3"/>
                    </a:lnTo>
                    <a:lnTo>
                      <a:pt x="188" y="3"/>
                    </a:lnTo>
                    <a:lnTo>
                      <a:pt x="191" y="4"/>
                    </a:lnTo>
                    <a:lnTo>
                      <a:pt x="194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4" y="5"/>
                    </a:lnTo>
                    <a:lnTo>
                      <a:pt x="206" y="6"/>
                    </a:lnTo>
                    <a:lnTo>
                      <a:pt x="208" y="6"/>
                    </a:lnTo>
                    <a:lnTo>
                      <a:pt x="211" y="7"/>
                    </a:lnTo>
                    <a:lnTo>
                      <a:pt x="213" y="7"/>
                    </a:lnTo>
                    <a:lnTo>
                      <a:pt x="215" y="7"/>
                    </a:lnTo>
                    <a:lnTo>
                      <a:pt x="216" y="8"/>
                    </a:lnTo>
                    <a:lnTo>
                      <a:pt x="218" y="8"/>
                    </a:lnTo>
                    <a:lnTo>
                      <a:pt x="220" y="9"/>
                    </a:lnTo>
                    <a:lnTo>
                      <a:pt x="221" y="9"/>
                    </a:lnTo>
                    <a:lnTo>
                      <a:pt x="223" y="10"/>
                    </a:lnTo>
                    <a:lnTo>
                      <a:pt x="224" y="10"/>
                    </a:lnTo>
                    <a:lnTo>
                      <a:pt x="226" y="11"/>
                    </a:lnTo>
                    <a:lnTo>
                      <a:pt x="227" y="12"/>
                    </a:lnTo>
                    <a:lnTo>
                      <a:pt x="228" y="12"/>
                    </a:lnTo>
                    <a:lnTo>
                      <a:pt x="229" y="13"/>
                    </a:lnTo>
                    <a:lnTo>
                      <a:pt x="230" y="14"/>
                    </a:lnTo>
                    <a:lnTo>
                      <a:pt x="230" y="15"/>
                    </a:lnTo>
                    <a:lnTo>
                      <a:pt x="231" y="16"/>
                    </a:lnTo>
                    <a:lnTo>
                      <a:pt x="231" y="30"/>
                    </a:lnTo>
                    <a:lnTo>
                      <a:pt x="230" y="31"/>
                    </a:lnTo>
                    <a:lnTo>
                      <a:pt x="229" y="32"/>
                    </a:lnTo>
                    <a:lnTo>
                      <a:pt x="227" y="33"/>
                    </a:lnTo>
                    <a:lnTo>
                      <a:pt x="225" y="35"/>
                    </a:lnTo>
                    <a:lnTo>
                      <a:pt x="222" y="36"/>
                    </a:lnTo>
                    <a:lnTo>
                      <a:pt x="220" y="37"/>
                    </a:lnTo>
                    <a:lnTo>
                      <a:pt x="218" y="38"/>
                    </a:lnTo>
                    <a:lnTo>
                      <a:pt x="216" y="39"/>
                    </a:lnTo>
                    <a:lnTo>
                      <a:pt x="214" y="39"/>
                    </a:lnTo>
                    <a:lnTo>
                      <a:pt x="213" y="39"/>
                    </a:lnTo>
                    <a:lnTo>
                      <a:pt x="212" y="39"/>
                    </a:lnTo>
                    <a:lnTo>
                      <a:pt x="211" y="40"/>
                    </a:lnTo>
                    <a:lnTo>
                      <a:pt x="209" y="40"/>
                    </a:lnTo>
                    <a:lnTo>
                      <a:pt x="208" y="40"/>
                    </a:lnTo>
                    <a:lnTo>
                      <a:pt x="207" y="41"/>
                    </a:lnTo>
                    <a:lnTo>
                      <a:pt x="205" y="41"/>
                    </a:lnTo>
                    <a:lnTo>
                      <a:pt x="204" y="41"/>
                    </a:lnTo>
                    <a:lnTo>
                      <a:pt x="202" y="41"/>
                    </a:lnTo>
                    <a:lnTo>
                      <a:pt x="201" y="42"/>
                    </a:lnTo>
                    <a:lnTo>
                      <a:pt x="200" y="42"/>
                    </a:lnTo>
                    <a:lnTo>
                      <a:pt x="198" y="42"/>
                    </a:lnTo>
                    <a:lnTo>
                      <a:pt x="196" y="42"/>
                    </a:lnTo>
                    <a:lnTo>
                      <a:pt x="195" y="43"/>
                    </a:lnTo>
                    <a:lnTo>
                      <a:pt x="193" y="43"/>
                    </a:lnTo>
                    <a:lnTo>
                      <a:pt x="191" y="43"/>
                    </a:lnTo>
                    <a:lnTo>
                      <a:pt x="188" y="43"/>
                    </a:lnTo>
                    <a:lnTo>
                      <a:pt x="186" y="44"/>
                    </a:lnTo>
                    <a:lnTo>
                      <a:pt x="183" y="44"/>
                    </a:lnTo>
                    <a:lnTo>
                      <a:pt x="180" y="44"/>
                    </a:lnTo>
                    <a:lnTo>
                      <a:pt x="178" y="44"/>
                    </a:lnTo>
                    <a:lnTo>
                      <a:pt x="175" y="45"/>
                    </a:lnTo>
                    <a:lnTo>
                      <a:pt x="172" y="45"/>
                    </a:lnTo>
                    <a:lnTo>
                      <a:pt x="169" y="45"/>
                    </a:lnTo>
                    <a:lnTo>
                      <a:pt x="166" y="45"/>
                    </a:lnTo>
                    <a:lnTo>
                      <a:pt x="163" y="45"/>
                    </a:lnTo>
                    <a:lnTo>
                      <a:pt x="160" y="46"/>
                    </a:lnTo>
                    <a:lnTo>
                      <a:pt x="158" y="46"/>
                    </a:lnTo>
                    <a:lnTo>
                      <a:pt x="154" y="46"/>
                    </a:lnTo>
                    <a:lnTo>
                      <a:pt x="151" y="46"/>
                    </a:lnTo>
                    <a:lnTo>
                      <a:pt x="148" y="46"/>
                    </a:lnTo>
                    <a:lnTo>
                      <a:pt x="146" y="46"/>
                    </a:lnTo>
                    <a:lnTo>
                      <a:pt x="144" y="46"/>
                    </a:lnTo>
                    <a:lnTo>
                      <a:pt x="142" y="46"/>
                    </a:lnTo>
                    <a:lnTo>
                      <a:pt x="140" y="47"/>
                    </a:lnTo>
                    <a:lnTo>
                      <a:pt x="138" y="47"/>
                    </a:lnTo>
                    <a:lnTo>
                      <a:pt x="136" y="47"/>
                    </a:lnTo>
                    <a:lnTo>
                      <a:pt x="134" y="47"/>
                    </a:lnTo>
                    <a:lnTo>
                      <a:pt x="132" y="47"/>
                    </a:lnTo>
                    <a:lnTo>
                      <a:pt x="130" y="47"/>
                    </a:lnTo>
                    <a:lnTo>
                      <a:pt x="128" y="47"/>
                    </a:lnTo>
                    <a:lnTo>
                      <a:pt x="126" y="47"/>
                    </a:lnTo>
                    <a:lnTo>
                      <a:pt x="123" y="47"/>
                    </a:lnTo>
                    <a:lnTo>
                      <a:pt x="121" y="47"/>
                    </a:lnTo>
                    <a:lnTo>
                      <a:pt x="119" y="47"/>
                    </a:lnTo>
                    <a:lnTo>
                      <a:pt x="117" y="47"/>
                    </a:lnTo>
                    <a:lnTo>
                      <a:pt x="115" y="47"/>
                    </a:lnTo>
                    <a:lnTo>
                      <a:pt x="113" y="47"/>
                    </a:lnTo>
                    <a:lnTo>
                      <a:pt x="111" y="47"/>
                    </a:lnTo>
                    <a:lnTo>
                      <a:pt x="109" y="47"/>
                    </a:lnTo>
                    <a:lnTo>
                      <a:pt x="106" y="47"/>
                    </a:lnTo>
                    <a:lnTo>
                      <a:pt x="104" y="47"/>
                    </a:lnTo>
                    <a:lnTo>
                      <a:pt x="102" y="47"/>
                    </a:lnTo>
                    <a:lnTo>
                      <a:pt x="100" y="47"/>
                    </a:lnTo>
                    <a:lnTo>
                      <a:pt x="98" y="47"/>
                    </a:lnTo>
                    <a:lnTo>
                      <a:pt x="96" y="47"/>
                    </a:lnTo>
                    <a:lnTo>
                      <a:pt x="94" y="47"/>
                    </a:lnTo>
                    <a:lnTo>
                      <a:pt x="92" y="47"/>
                    </a:lnTo>
                    <a:lnTo>
                      <a:pt x="90" y="47"/>
                    </a:lnTo>
                    <a:lnTo>
                      <a:pt x="88" y="46"/>
                    </a:lnTo>
                    <a:lnTo>
                      <a:pt x="86" y="46"/>
                    </a:lnTo>
                    <a:lnTo>
                      <a:pt x="84" y="46"/>
                    </a:lnTo>
                    <a:lnTo>
                      <a:pt x="82" y="46"/>
                    </a:lnTo>
                    <a:lnTo>
                      <a:pt x="77" y="46"/>
                    </a:lnTo>
                    <a:lnTo>
                      <a:pt x="72" y="46"/>
                    </a:lnTo>
                    <a:lnTo>
                      <a:pt x="67" y="46"/>
                    </a:lnTo>
                    <a:lnTo>
                      <a:pt x="63" y="45"/>
                    </a:lnTo>
                    <a:lnTo>
                      <a:pt x="58" y="45"/>
                    </a:lnTo>
                    <a:lnTo>
                      <a:pt x="54" y="45"/>
                    </a:lnTo>
                    <a:lnTo>
                      <a:pt x="50" y="44"/>
                    </a:lnTo>
                    <a:lnTo>
                      <a:pt x="46" y="44"/>
                    </a:lnTo>
                    <a:lnTo>
                      <a:pt x="43" y="44"/>
                    </a:lnTo>
                    <a:lnTo>
                      <a:pt x="39" y="43"/>
                    </a:lnTo>
                    <a:lnTo>
                      <a:pt x="35" y="43"/>
                    </a:lnTo>
                    <a:lnTo>
                      <a:pt x="32" y="42"/>
                    </a:lnTo>
                    <a:lnTo>
                      <a:pt x="29" y="42"/>
                    </a:lnTo>
                    <a:lnTo>
                      <a:pt x="26" y="41"/>
                    </a:lnTo>
                    <a:lnTo>
                      <a:pt x="23" y="40"/>
                    </a:lnTo>
                    <a:lnTo>
                      <a:pt x="20" y="40"/>
                    </a:lnTo>
                    <a:lnTo>
                      <a:pt x="18" y="39"/>
                    </a:lnTo>
                    <a:lnTo>
                      <a:pt x="16" y="39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0" y="37"/>
                    </a:lnTo>
                    <a:lnTo>
                      <a:pt x="9" y="37"/>
                    </a:lnTo>
                    <a:lnTo>
                      <a:pt x="7" y="36"/>
                    </a:lnTo>
                    <a:lnTo>
                      <a:pt x="6" y="35"/>
                    </a:lnTo>
                    <a:lnTo>
                      <a:pt x="5" y="35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2" y="33"/>
                    </a:lnTo>
                    <a:lnTo>
                      <a:pt x="1" y="32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0" y="30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1" y="13"/>
                    </a:lnTo>
                    <a:lnTo>
                      <a:pt x="2" y="12"/>
                    </a:lnTo>
                    <a:lnTo>
                      <a:pt x="4" y="11"/>
                    </a:lnTo>
                    <a:lnTo>
                      <a:pt x="5" y="10"/>
                    </a:lnTo>
                    <a:lnTo>
                      <a:pt x="7" y="9"/>
                    </a:lnTo>
                    <a:lnTo>
                      <a:pt x="10" y="9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1" name="Freeform 259"/>
              <p:cNvSpPr>
                <a:spLocks/>
              </p:cNvSpPr>
              <p:nvPr/>
            </p:nvSpPr>
            <p:spPr bwMode="auto">
              <a:xfrm>
                <a:off x="925" y="2755"/>
                <a:ext cx="222" cy="27"/>
              </a:xfrm>
              <a:custGeom>
                <a:avLst/>
                <a:gdLst>
                  <a:gd name="T0" fmla="*/ 211 w 222"/>
                  <a:gd name="T1" fmla="*/ 19 h 27"/>
                  <a:gd name="T2" fmla="*/ 200 w 222"/>
                  <a:gd name="T3" fmla="*/ 21 h 27"/>
                  <a:gd name="T4" fmla="*/ 187 w 222"/>
                  <a:gd name="T5" fmla="*/ 23 h 27"/>
                  <a:gd name="T6" fmla="*/ 172 w 222"/>
                  <a:gd name="T7" fmla="*/ 25 h 27"/>
                  <a:gd name="T8" fmla="*/ 154 w 222"/>
                  <a:gd name="T9" fmla="*/ 26 h 27"/>
                  <a:gd name="T10" fmla="*/ 140 w 222"/>
                  <a:gd name="T11" fmla="*/ 27 h 27"/>
                  <a:gd name="T12" fmla="*/ 134 w 222"/>
                  <a:gd name="T13" fmla="*/ 27 h 27"/>
                  <a:gd name="T14" fmla="*/ 129 w 222"/>
                  <a:gd name="T15" fmla="*/ 27 h 27"/>
                  <a:gd name="T16" fmla="*/ 123 w 222"/>
                  <a:gd name="T17" fmla="*/ 27 h 27"/>
                  <a:gd name="T18" fmla="*/ 117 w 222"/>
                  <a:gd name="T19" fmla="*/ 27 h 27"/>
                  <a:gd name="T20" fmla="*/ 111 w 222"/>
                  <a:gd name="T21" fmla="*/ 27 h 27"/>
                  <a:gd name="T22" fmla="*/ 103 w 222"/>
                  <a:gd name="T23" fmla="*/ 27 h 27"/>
                  <a:gd name="T24" fmla="*/ 94 w 222"/>
                  <a:gd name="T25" fmla="*/ 27 h 27"/>
                  <a:gd name="T26" fmla="*/ 86 w 222"/>
                  <a:gd name="T27" fmla="*/ 27 h 27"/>
                  <a:gd name="T28" fmla="*/ 78 w 222"/>
                  <a:gd name="T29" fmla="*/ 26 h 27"/>
                  <a:gd name="T30" fmla="*/ 71 w 222"/>
                  <a:gd name="T31" fmla="*/ 26 h 27"/>
                  <a:gd name="T32" fmla="*/ 61 w 222"/>
                  <a:gd name="T33" fmla="*/ 25 h 27"/>
                  <a:gd name="T34" fmla="*/ 52 w 222"/>
                  <a:gd name="T35" fmla="*/ 25 h 27"/>
                  <a:gd name="T36" fmla="*/ 43 w 222"/>
                  <a:gd name="T37" fmla="*/ 24 h 27"/>
                  <a:gd name="T38" fmla="*/ 35 w 222"/>
                  <a:gd name="T39" fmla="*/ 23 h 27"/>
                  <a:gd name="T40" fmla="*/ 27 w 222"/>
                  <a:gd name="T41" fmla="*/ 22 h 27"/>
                  <a:gd name="T42" fmla="*/ 21 w 222"/>
                  <a:gd name="T43" fmla="*/ 21 h 27"/>
                  <a:gd name="T44" fmla="*/ 17 w 222"/>
                  <a:gd name="T45" fmla="*/ 21 h 27"/>
                  <a:gd name="T46" fmla="*/ 14 w 222"/>
                  <a:gd name="T47" fmla="*/ 20 h 27"/>
                  <a:gd name="T48" fmla="*/ 7 w 222"/>
                  <a:gd name="T49" fmla="*/ 18 h 27"/>
                  <a:gd name="T50" fmla="*/ 2 w 222"/>
                  <a:gd name="T51" fmla="*/ 16 h 27"/>
                  <a:gd name="T52" fmla="*/ 0 w 222"/>
                  <a:gd name="T53" fmla="*/ 13 h 27"/>
                  <a:gd name="T54" fmla="*/ 1 w 222"/>
                  <a:gd name="T55" fmla="*/ 11 h 27"/>
                  <a:gd name="T56" fmla="*/ 5 w 222"/>
                  <a:gd name="T57" fmla="*/ 9 h 27"/>
                  <a:gd name="T58" fmla="*/ 12 w 222"/>
                  <a:gd name="T59" fmla="*/ 7 h 27"/>
                  <a:gd name="T60" fmla="*/ 21 w 222"/>
                  <a:gd name="T61" fmla="*/ 5 h 27"/>
                  <a:gd name="T62" fmla="*/ 32 w 222"/>
                  <a:gd name="T63" fmla="*/ 4 h 27"/>
                  <a:gd name="T64" fmla="*/ 43 w 222"/>
                  <a:gd name="T65" fmla="*/ 2 h 27"/>
                  <a:gd name="T66" fmla="*/ 56 w 222"/>
                  <a:gd name="T67" fmla="*/ 1 h 27"/>
                  <a:gd name="T68" fmla="*/ 70 w 222"/>
                  <a:gd name="T69" fmla="*/ 1 h 27"/>
                  <a:gd name="T70" fmla="*/ 85 w 222"/>
                  <a:gd name="T71" fmla="*/ 0 h 27"/>
                  <a:gd name="T72" fmla="*/ 100 w 222"/>
                  <a:gd name="T73" fmla="*/ 0 h 27"/>
                  <a:gd name="T74" fmla="*/ 116 w 222"/>
                  <a:gd name="T75" fmla="*/ 0 h 27"/>
                  <a:gd name="T76" fmla="*/ 128 w 222"/>
                  <a:gd name="T77" fmla="*/ 0 h 27"/>
                  <a:gd name="T78" fmla="*/ 141 w 222"/>
                  <a:gd name="T79" fmla="*/ 0 h 27"/>
                  <a:gd name="T80" fmla="*/ 153 w 222"/>
                  <a:gd name="T81" fmla="*/ 1 h 27"/>
                  <a:gd name="T82" fmla="*/ 164 w 222"/>
                  <a:gd name="T83" fmla="*/ 1 h 27"/>
                  <a:gd name="T84" fmla="*/ 175 w 222"/>
                  <a:gd name="T85" fmla="*/ 2 h 27"/>
                  <a:gd name="T86" fmla="*/ 185 w 222"/>
                  <a:gd name="T87" fmla="*/ 3 h 27"/>
                  <a:gd name="T88" fmla="*/ 193 w 222"/>
                  <a:gd name="T89" fmla="*/ 4 h 27"/>
                  <a:gd name="T90" fmla="*/ 201 w 222"/>
                  <a:gd name="T91" fmla="*/ 5 h 27"/>
                  <a:gd name="T92" fmla="*/ 208 w 222"/>
                  <a:gd name="T93" fmla="*/ 7 h 27"/>
                  <a:gd name="T94" fmla="*/ 214 w 222"/>
                  <a:gd name="T95" fmla="*/ 8 h 27"/>
                  <a:gd name="T96" fmla="*/ 218 w 222"/>
                  <a:gd name="T97" fmla="*/ 10 h 27"/>
                  <a:gd name="T98" fmla="*/ 221 w 222"/>
                  <a:gd name="T99" fmla="*/ 11 h 27"/>
                  <a:gd name="T100" fmla="*/ 222 w 222"/>
                  <a:gd name="T101" fmla="*/ 13 h 27"/>
                  <a:gd name="T102" fmla="*/ 222 w 222"/>
                  <a:gd name="T103" fmla="*/ 15 h 27"/>
                  <a:gd name="T104" fmla="*/ 219 w 222"/>
                  <a:gd name="T10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2" h="27">
                    <a:moveTo>
                      <a:pt x="216" y="18"/>
                    </a:moveTo>
                    <a:lnTo>
                      <a:pt x="214" y="19"/>
                    </a:lnTo>
                    <a:lnTo>
                      <a:pt x="211" y="19"/>
                    </a:lnTo>
                    <a:lnTo>
                      <a:pt x="208" y="20"/>
                    </a:lnTo>
                    <a:lnTo>
                      <a:pt x="204" y="21"/>
                    </a:lnTo>
                    <a:lnTo>
                      <a:pt x="200" y="21"/>
                    </a:lnTo>
                    <a:lnTo>
                      <a:pt x="196" y="22"/>
                    </a:lnTo>
                    <a:lnTo>
                      <a:pt x="192" y="23"/>
                    </a:lnTo>
                    <a:lnTo>
                      <a:pt x="187" y="23"/>
                    </a:lnTo>
                    <a:lnTo>
                      <a:pt x="182" y="24"/>
                    </a:lnTo>
                    <a:lnTo>
                      <a:pt x="177" y="24"/>
                    </a:lnTo>
                    <a:lnTo>
                      <a:pt x="172" y="25"/>
                    </a:lnTo>
                    <a:lnTo>
                      <a:pt x="166" y="25"/>
                    </a:lnTo>
                    <a:lnTo>
                      <a:pt x="160" y="25"/>
                    </a:lnTo>
                    <a:lnTo>
                      <a:pt x="154" y="26"/>
                    </a:lnTo>
                    <a:lnTo>
                      <a:pt x="148" y="26"/>
                    </a:lnTo>
                    <a:lnTo>
                      <a:pt x="142" y="26"/>
                    </a:lnTo>
                    <a:lnTo>
                      <a:pt x="140" y="27"/>
                    </a:lnTo>
                    <a:lnTo>
                      <a:pt x="138" y="27"/>
                    </a:lnTo>
                    <a:lnTo>
                      <a:pt x="136" y="27"/>
                    </a:lnTo>
                    <a:lnTo>
                      <a:pt x="134" y="27"/>
                    </a:lnTo>
                    <a:lnTo>
                      <a:pt x="132" y="27"/>
                    </a:lnTo>
                    <a:lnTo>
                      <a:pt x="131" y="27"/>
                    </a:lnTo>
                    <a:lnTo>
                      <a:pt x="129" y="27"/>
                    </a:lnTo>
                    <a:lnTo>
                      <a:pt x="127" y="27"/>
                    </a:lnTo>
                    <a:lnTo>
                      <a:pt x="125" y="27"/>
                    </a:lnTo>
                    <a:lnTo>
                      <a:pt x="123" y="27"/>
                    </a:lnTo>
                    <a:lnTo>
                      <a:pt x="121" y="27"/>
                    </a:lnTo>
                    <a:lnTo>
                      <a:pt x="119" y="27"/>
                    </a:lnTo>
                    <a:lnTo>
                      <a:pt x="117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11" y="27"/>
                    </a:lnTo>
                    <a:lnTo>
                      <a:pt x="108" y="27"/>
                    </a:lnTo>
                    <a:lnTo>
                      <a:pt x="105" y="27"/>
                    </a:lnTo>
                    <a:lnTo>
                      <a:pt x="103" y="27"/>
                    </a:lnTo>
                    <a:lnTo>
                      <a:pt x="100" y="27"/>
                    </a:lnTo>
                    <a:lnTo>
                      <a:pt x="97" y="27"/>
                    </a:lnTo>
                    <a:lnTo>
                      <a:pt x="94" y="27"/>
                    </a:lnTo>
                    <a:lnTo>
                      <a:pt x="91" y="27"/>
                    </a:lnTo>
                    <a:lnTo>
                      <a:pt x="89" y="27"/>
                    </a:lnTo>
                    <a:lnTo>
                      <a:pt x="86" y="27"/>
                    </a:lnTo>
                    <a:lnTo>
                      <a:pt x="84" y="26"/>
                    </a:lnTo>
                    <a:lnTo>
                      <a:pt x="81" y="26"/>
                    </a:lnTo>
                    <a:lnTo>
                      <a:pt x="78" y="26"/>
                    </a:lnTo>
                    <a:lnTo>
                      <a:pt x="76" y="26"/>
                    </a:lnTo>
                    <a:lnTo>
                      <a:pt x="73" y="26"/>
                    </a:lnTo>
                    <a:lnTo>
                      <a:pt x="71" y="26"/>
                    </a:lnTo>
                    <a:lnTo>
                      <a:pt x="68" y="26"/>
                    </a:lnTo>
                    <a:lnTo>
                      <a:pt x="65" y="26"/>
                    </a:lnTo>
                    <a:lnTo>
                      <a:pt x="61" y="25"/>
                    </a:lnTo>
                    <a:lnTo>
                      <a:pt x="58" y="25"/>
                    </a:lnTo>
                    <a:lnTo>
                      <a:pt x="55" y="25"/>
                    </a:lnTo>
                    <a:lnTo>
                      <a:pt x="52" y="25"/>
                    </a:lnTo>
                    <a:lnTo>
                      <a:pt x="49" y="25"/>
                    </a:lnTo>
                    <a:lnTo>
                      <a:pt x="46" y="24"/>
                    </a:lnTo>
                    <a:lnTo>
                      <a:pt x="43" y="24"/>
                    </a:lnTo>
                    <a:lnTo>
                      <a:pt x="40" y="24"/>
                    </a:lnTo>
                    <a:lnTo>
                      <a:pt x="37" y="23"/>
                    </a:lnTo>
                    <a:lnTo>
                      <a:pt x="35" y="23"/>
                    </a:lnTo>
                    <a:lnTo>
                      <a:pt x="32" y="23"/>
                    </a:lnTo>
                    <a:lnTo>
                      <a:pt x="30" y="23"/>
                    </a:lnTo>
                    <a:lnTo>
                      <a:pt x="27" y="22"/>
                    </a:lnTo>
                    <a:lnTo>
                      <a:pt x="25" y="22"/>
                    </a:lnTo>
                    <a:lnTo>
                      <a:pt x="23" y="22"/>
                    </a:lnTo>
                    <a:lnTo>
                      <a:pt x="21" y="21"/>
                    </a:lnTo>
                    <a:lnTo>
                      <a:pt x="20" y="21"/>
                    </a:lnTo>
                    <a:lnTo>
                      <a:pt x="19" y="21"/>
                    </a:lnTo>
                    <a:lnTo>
                      <a:pt x="17" y="21"/>
                    </a:lnTo>
                    <a:lnTo>
                      <a:pt x="16" y="20"/>
                    </a:lnTo>
                    <a:lnTo>
                      <a:pt x="15" y="20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0" y="19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3" y="17"/>
                    </a:lnTo>
                    <a:lnTo>
                      <a:pt x="2" y="16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1" y="11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12" y="7"/>
                    </a:lnTo>
                    <a:lnTo>
                      <a:pt x="14" y="6"/>
                    </a:lnTo>
                    <a:lnTo>
                      <a:pt x="17" y="6"/>
                    </a:lnTo>
                    <a:lnTo>
                      <a:pt x="21" y="5"/>
                    </a:lnTo>
                    <a:lnTo>
                      <a:pt x="24" y="5"/>
                    </a:lnTo>
                    <a:lnTo>
                      <a:pt x="28" y="4"/>
                    </a:lnTo>
                    <a:lnTo>
                      <a:pt x="32" y="4"/>
                    </a:lnTo>
                    <a:lnTo>
                      <a:pt x="36" y="3"/>
                    </a:lnTo>
                    <a:lnTo>
                      <a:pt x="39" y="3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2" y="2"/>
                    </a:lnTo>
                    <a:lnTo>
                      <a:pt x="56" y="1"/>
                    </a:lnTo>
                    <a:lnTo>
                      <a:pt x="61" y="1"/>
                    </a:lnTo>
                    <a:lnTo>
                      <a:pt x="65" y="1"/>
                    </a:lnTo>
                    <a:lnTo>
                      <a:pt x="70" y="1"/>
                    </a:lnTo>
                    <a:lnTo>
                      <a:pt x="75" y="0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90" y="0"/>
                    </a:lnTo>
                    <a:lnTo>
                      <a:pt x="95" y="0"/>
                    </a:lnTo>
                    <a:lnTo>
                      <a:pt x="100" y="0"/>
                    </a:lnTo>
                    <a:lnTo>
                      <a:pt x="106" y="0"/>
                    </a:lnTo>
                    <a:lnTo>
                      <a:pt x="111" y="0"/>
                    </a:lnTo>
                    <a:lnTo>
                      <a:pt x="116" y="0"/>
                    </a:lnTo>
                    <a:lnTo>
                      <a:pt x="120" y="0"/>
                    </a:lnTo>
                    <a:lnTo>
                      <a:pt x="124" y="0"/>
                    </a:lnTo>
                    <a:lnTo>
                      <a:pt x="128" y="0"/>
                    </a:lnTo>
                    <a:lnTo>
                      <a:pt x="133" y="0"/>
                    </a:lnTo>
                    <a:lnTo>
                      <a:pt x="137" y="0"/>
                    </a:lnTo>
                    <a:lnTo>
                      <a:pt x="141" y="0"/>
                    </a:lnTo>
                    <a:lnTo>
                      <a:pt x="145" y="0"/>
                    </a:lnTo>
                    <a:lnTo>
                      <a:pt x="149" y="0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4" y="1"/>
                    </a:lnTo>
                    <a:lnTo>
                      <a:pt x="168" y="2"/>
                    </a:lnTo>
                    <a:lnTo>
                      <a:pt x="171" y="2"/>
                    </a:lnTo>
                    <a:lnTo>
                      <a:pt x="175" y="2"/>
                    </a:lnTo>
                    <a:lnTo>
                      <a:pt x="178" y="2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8" y="3"/>
                    </a:lnTo>
                    <a:lnTo>
                      <a:pt x="191" y="4"/>
                    </a:lnTo>
                    <a:lnTo>
                      <a:pt x="193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4" y="6"/>
                    </a:lnTo>
                    <a:lnTo>
                      <a:pt x="206" y="6"/>
                    </a:lnTo>
                    <a:lnTo>
                      <a:pt x="208" y="7"/>
                    </a:lnTo>
                    <a:lnTo>
                      <a:pt x="210" y="7"/>
                    </a:lnTo>
                    <a:lnTo>
                      <a:pt x="212" y="7"/>
                    </a:lnTo>
                    <a:lnTo>
                      <a:pt x="214" y="8"/>
                    </a:lnTo>
                    <a:lnTo>
                      <a:pt x="215" y="8"/>
                    </a:lnTo>
                    <a:lnTo>
                      <a:pt x="217" y="9"/>
                    </a:lnTo>
                    <a:lnTo>
                      <a:pt x="218" y="10"/>
                    </a:lnTo>
                    <a:lnTo>
                      <a:pt x="220" y="10"/>
                    </a:lnTo>
                    <a:lnTo>
                      <a:pt x="221" y="11"/>
                    </a:lnTo>
                    <a:lnTo>
                      <a:pt x="221" y="11"/>
                    </a:lnTo>
                    <a:lnTo>
                      <a:pt x="222" y="12"/>
                    </a:lnTo>
                    <a:lnTo>
                      <a:pt x="222" y="13"/>
                    </a:lnTo>
                    <a:lnTo>
                      <a:pt x="222" y="13"/>
                    </a:lnTo>
                    <a:lnTo>
                      <a:pt x="222" y="14"/>
                    </a:lnTo>
                    <a:lnTo>
                      <a:pt x="222" y="14"/>
                    </a:lnTo>
                    <a:lnTo>
                      <a:pt x="222" y="15"/>
                    </a:lnTo>
                    <a:lnTo>
                      <a:pt x="221" y="16"/>
                    </a:lnTo>
                    <a:lnTo>
                      <a:pt x="220" y="16"/>
                    </a:lnTo>
                    <a:lnTo>
                      <a:pt x="219" y="17"/>
                    </a:lnTo>
                    <a:lnTo>
                      <a:pt x="218" y="17"/>
                    </a:lnTo>
                    <a:lnTo>
                      <a:pt x="216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2" name="Freeform 260"/>
              <p:cNvSpPr>
                <a:spLocks/>
              </p:cNvSpPr>
              <p:nvPr/>
            </p:nvSpPr>
            <p:spPr bwMode="auto">
              <a:xfrm>
                <a:off x="923" y="2772"/>
                <a:ext cx="226" cy="23"/>
              </a:xfrm>
              <a:custGeom>
                <a:avLst/>
                <a:gdLst>
                  <a:gd name="T0" fmla="*/ 223 w 226"/>
                  <a:gd name="T1" fmla="*/ 10 h 23"/>
                  <a:gd name="T2" fmla="*/ 217 w 226"/>
                  <a:gd name="T3" fmla="*/ 14 h 23"/>
                  <a:gd name="T4" fmla="*/ 209 w 226"/>
                  <a:gd name="T5" fmla="*/ 16 h 23"/>
                  <a:gd name="T6" fmla="*/ 200 w 226"/>
                  <a:gd name="T7" fmla="*/ 18 h 23"/>
                  <a:gd name="T8" fmla="*/ 189 w 226"/>
                  <a:gd name="T9" fmla="*/ 19 h 23"/>
                  <a:gd name="T10" fmla="*/ 177 w 226"/>
                  <a:gd name="T11" fmla="*/ 20 h 23"/>
                  <a:gd name="T12" fmla="*/ 164 w 226"/>
                  <a:gd name="T13" fmla="*/ 21 h 23"/>
                  <a:gd name="T14" fmla="*/ 150 w 226"/>
                  <a:gd name="T15" fmla="*/ 22 h 23"/>
                  <a:gd name="T16" fmla="*/ 141 w 226"/>
                  <a:gd name="T17" fmla="*/ 23 h 23"/>
                  <a:gd name="T18" fmla="*/ 135 w 226"/>
                  <a:gd name="T19" fmla="*/ 23 h 23"/>
                  <a:gd name="T20" fmla="*/ 130 w 226"/>
                  <a:gd name="T21" fmla="*/ 23 h 23"/>
                  <a:gd name="T22" fmla="*/ 124 w 226"/>
                  <a:gd name="T23" fmla="*/ 23 h 23"/>
                  <a:gd name="T24" fmla="*/ 118 w 226"/>
                  <a:gd name="T25" fmla="*/ 23 h 23"/>
                  <a:gd name="T26" fmla="*/ 111 w 226"/>
                  <a:gd name="T27" fmla="*/ 23 h 23"/>
                  <a:gd name="T28" fmla="*/ 102 w 226"/>
                  <a:gd name="T29" fmla="*/ 23 h 23"/>
                  <a:gd name="T30" fmla="*/ 94 w 226"/>
                  <a:gd name="T31" fmla="*/ 23 h 23"/>
                  <a:gd name="T32" fmla="*/ 86 w 226"/>
                  <a:gd name="T33" fmla="*/ 23 h 23"/>
                  <a:gd name="T34" fmla="*/ 78 w 226"/>
                  <a:gd name="T35" fmla="*/ 22 h 23"/>
                  <a:gd name="T36" fmla="*/ 70 w 226"/>
                  <a:gd name="T37" fmla="*/ 22 h 23"/>
                  <a:gd name="T38" fmla="*/ 60 w 226"/>
                  <a:gd name="T39" fmla="*/ 21 h 23"/>
                  <a:gd name="T40" fmla="*/ 51 w 226"/>
                  <a:gd name="T41" fmla="*/ 20 h 23"/>
                  <a:gd name="T42" fmla="*/ 42 w 226"/>
                  <a:gd name="T43" fmla="*/ 20 h 23"/>
                  <a:gd name="T44" fmla="*/ 34 w 226"/>
                  <a:gd name="T45" fmla="*/ 19 h 23"/>
                  <a:gd name="T46" fmla="*/ 27 w 226"/>
                  <a:gd name="T47" fmla="*/ 17 h 23"/>
                  <a:gd name="T48" fmla="*/ 22 w 226"/>
                  <a:gd name="T49" fmla="*/ 17 h 23"/>
                  <a:gd name="T50" fmla="*/ 18 w 226"/>
                  <a:gd name="T51" fmla="*/ 16 h 23"/>
                  <a:gd name="T52" fmla="*/ 15 w 226"/>
                  <a:gd name="T53" fmla="*/ 15 h 23"/>
                  <a:gd name="T54" fmla="*/ 6 w 226"/>
                  <a:gd name="T55" fmla="*/ 12 h 23"/>
                  <a:gd name="T56" fmla="*/ 1 w 226"/>
                  <a:gd name="T57" fmla="*/ 9 h 23"/>
                  <a:gd name="T58" fmla="*/ 0 w 226"/>
                  <a:gd name="T59" fmla="*/ 6 h 23"/>
                  <a:gd name="T60" fmla="*/ 0 w 226"/>
                  <a:gd name="T61" fmla="*/ 0 h 23"/>
                  <a:gd name="T62" fmla="*/ 3 w 226"/>
                  <a:gd name="T63" fmla="*/ 3 h 23"/>
                  <a:gd name="T64" fmla="*/ 9 w 226"/>
                  <a:gd name="T65" fmla="*/ 5 h 23"/>
                  <a:gd name="T66" fmla="*/ 15 w 226"/>
                  <a:gd name="T67" fmla="*/ 6 h 23"/>
                  <a:gd name="T68" fmla="*/ 18 w 226"/>
                  <a:gd name="T69" fmla="*/ 7 h 23"/>
                  <a:gd name="T70" fmla="*/ 22 w 226"/>
                  <a:gd name="T71" fmla="*/ 8 h 23"/>
                  <a:gd name="T72" fmla="*/ 28 w 226"/>
                  <a:gd name="T73" fmla="*/ 9 h 23"/>
                  <a:gd name="T74" fmla="*/ 36 w 226"/>
                  <a:gd name="T75" fmla="*/ 10 h 23"/>
                  <a:gd name="T76" fmla="*/ 44 w 226"/>
                  <a:gd name="T77" fmla="*/ 11 h 23"/>
                  <a:gd name="T78" fmla="*/ 53 w 226"/>
                  <a:gd name="T79" fmla="*/ 12 h 23"/>
                  <a:gd name="T80" fmla="*/ 63 w 226"/>
                  <a:gd name="T81" fmla="*/ 13 h 23"/>
                  <a:gd name="T82" fmla="*/ 72 w 226"/>
                  <a:gd name="T83" fmla="*/ 13 h 23"/>
                  <a:gd name="T84" fmla="*/ 80 w 226"/>
                  <a:gd name="T85" fmla="*/ 14 h 23"/>
                  <a:gd name="T86" fmla="*/ 88 w 226"/>
                  <a:gd name="T87" fmla="*/ 14 h 23"/>
                  <a:gd name="T88" fmla="*/ 97 w 226"/>
                  <a:gd name="T89" fmla="*/ 14 h 23"/>
                  <a:gd name="T90" fmla="*/ 105 w 226"/>
                  <a:gd name="T91" fmla="*/ 14 h 23"/>
                  <a:gd name="T92" fmla="*/ 114 w 226"/>
                  <a:gd name="T93" fmla="*/ 14 h 23"/>
                  <a:gd name="T94" fmla="*/ 120 w 226"/>
                  <a:gd name="T95" fmla="*/ 14 h 23"/>
                  <a:gd name="T96" fmla="*/ 126 w 226"/>
                  <a:gd name="T97" fmla="*/ 14 h 23"/>
                  <a:gd name="T98" fmla="*/ 132 w 226"/>
                  <a:gd name="T99" fmla="*/ 14 h 23"/>
                  <a:gd name="T100" fmla="*/ 137 w 226"/>
                  <a:gd name="T101" fmla="*/ 14 h 23"/>
                  <a:gd name="T102" fmla="*/ 143 w 226"/>
                  <a:gd name="T103" fmla="*/ 14 h 23"/>
                  <a:gd name="T104" fmla="*/ 158 w 226"/>
                  <a:gd name="T105" fmla="*/ 13 h 23"/>
                  <a:gd name="T106" fmla="*/ 175 w 226"/>
                  <a:gd name="T107" fmla="*/ 12 h 23"/>
                  <a:gd name="T108" fmla="*/ 191 w 226"/>
                  <a:gd name="T109" fmla="*/ 10 h 23"/>
                  <a:gd name="T110" fmla="*/ 204 w 226"/>
                  <a:gd name="T111" fmla="*/ 8 h 23"/>
                  <a:gd name="T112" fmla="*/ 214 w 226"/>
                  <a:gd name="T113" fmla="*/ 6 h 23"/>
                  <a:gd name="T114" fmla="*/ 220 w 226"/>
                  <a:gd name="T115" fmla="*/ 3 h 23"/>
                  <a:gd name="T116" fmla="*/ 223 w 226"/>
                  <a:gd name="T117" fmla="*/ 2 h 23"/>
                  <a:gd name="T118" fmla="*/ 226 w 226"/>
                  <a:gd name="T119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6" h="23">
                    <a:moveTo>
                      <a:pt x="226" y="8"/>
                    </a:moveTo>
                    <a:lnTo>
                      <a:pt x="225" y="9"/>
                    </a:lnTo>
                    <a:lnTo>
                      <a:pt x="223" y="10"/>
                    </a:lnTo>
                    <a:lnTo>
                      <a:pt x="221" y="12"/>
                    </a:lnTo>
                    <a:lnTo>
                      <a:pt x="219" y="13"/>
                    </a:lnTo>
                    <a:lnTo>
                      <a:pt x="217" y="14"/>
                    </a:lnTo>
                    <a:lnTo>
                      <a:pt x="214" y="15"/>
                    </a:lnTo>
                    <a:lnTo>
                      <a:pt x="211" y="15"/>
                    </a:lnTo>
                    <a:lnTo>
                      <a:pt x="209" y="16"/>
                    </a:lnTo>
                    <a:lnTo>
                      <a:pt x="206" y="17"/>
                    </a:lnTo>
                    <a:lnTo>
                      <a:pt x="203" y="17"/>
                    </a:lnTo>
                    <a:lnTo>
                      <a:pt x="200" y="18"/>
                    </a:lnTo>
                    <a:lnTo>
                      <a:pt x="196" y="18"/>
                    </a:lnTo>
                    <a:lnTo>
                      <a:pt x="193" y="19"/>
                    </a:lnTo>
                    <a:lnTo>
                      <a:pt x="189" y="19"/>
                    </a:lnTo>
                    <a:lnTo>
                      <a:pt x="185" y="20"/>
                    </a:lnTo>
                    <a:lnTo>
                      <a:pt x="181" y="20"/>
                    </a:lnTo>
                    <a:lnTo>
                      <a:pt x="177" y="20"/>
                    </a:lnTo>
                    <a:lnTo>
                      <a:pt x="173" y="21"/>
                    </a:lnTo>
                    <a:lnTo>
                      <a:pt x="169" y="21"/>
                    </a:lnTo>
                    <a:lnTo>
                      <a:pt x="164" y="21"/>
                    </a:lnTo>
                    <a:lnTo>
                      <a:pt x="160" y="22"/>
                    </a:lnTo>
                    <a:lnTo>
                      <a:pt x="155" y="22"/>
                    </a:lnTo>
                    <a:lnTo>
                      <a:pt x="150" y="22"/>
                    </a:lnTo>
                    <a:lnTo>
                      <a:pt x="145" y="22"/>
                    </a:lnTo>
                    <a:lnTo>
                      <a:pt x="143" y="23"/>
                    </a:lnTo>
                    <a:lnTo>
                      <a:pt x="141" y="23"/>
                    </a:lnTo>
                    <a:lnTo>
                      <a:pt x="139" y="23"/>
                    </a:lnTo>
                    <a:lnTo>
                      <a:pt x="137" y="23"/>
                    </a:lnTo>
                    <a:lnTo>
                      <a:pt x="135" y="23"/>
                    </a:lnTo>
                    <a:lnTo>
                      <a:pt x="133" y="23"/>
                    </a:lnTo>
                    <a:lnTo>
                      <a:pt x="131" y="23"/>
                    </a:lnTo>
                    <a:lnTo>
                      <a:pt x="130" y="23"/>
                    </a:lnTo>
                    <a:lnTo>
                      <a:pt x="128" y="23"/>
                    </a:lnTo>
                    <a:lnTo>
                      <a:pt x="126" y="23"/>
                    </a:lnTo>
                    <a:lnTo>
                      <a:pt x="124" y="23"/>
                    </a:lnTo>
                    <a:lnTo>
                      <a:pt x="122" y="23"/>
                    </a:lnTo>
                    <a:lnTo>
                      <a:pt x="120" y="23"/>
                    </a:lnTo>
                    <a:lnTo>
                      <a:pt x="118" y="23"/>
                    </a:lnTo>
                    <a:lnTo>
                      <a:pt x="116" y="23"/>
                    </a:lnTo>
                    <a:lnTo>
                      <a:pt x="114" y="23"/>
                    </a:lnTo>
                    <a:lnTo>
                      <a:pt x="111" y="23"/>
                    </a:lnTo>
                    <a:lnTo>
                      <a:pt x="108" y="23"/>
                    </a:lnTo>
                    <a:lnTo>
                      <a:pt x="105" y="23"/>
                    </a:lnTo>
                    <a:lnTo>
                      <a:pt x="102" y="23"/>
                    </a:lnTo>
                    <a:lnTo>
                      <a:pt x="100" y="23"/>
                    </a:lnTo>
                    <a:lnTo>
                      <a:pt x="97" y="23"/>
                    </a:lnTo>
                    <a:lnTo>
                      <a:pt x="94" y="23"/>
                    </a:lnTo>
                    <a:lnTo>
                      <a:pt x="91" y="23"/>
                    </a:lnTo>
                    <a:lnTo>
                      <a:pt x="89" y="23"/>
                    </a:lnTo>
                    <a:lnTo>
                      <a:pt x="86" y="23"/>
                    </a:lnTo>
                    <a:lnTo>
                      <a:pt x="83" y="22"/>
                    </a:lnTo>
                    <a:lnTo>
                      <a:pt x="81" y="22"/>
                    </a:lnTo>
                    <a:lnTo>
                      <a:pt x="78" y="22"/>
                    </a:lnTo>
                    <a:lnTo>
                      <a:pt x="76" y="22"/>
                    </a:lnTo>
                    <a:lnTo>
                      <a:pt x="73" y="22"/>
                    </a:lnTo>
                    <a:lnTo>
                      <a:pt x="70" y="22"/>
                    </a:lnTo>
                    <a:lnTo>
                      <a:pt x="67" y="22"/>
                    </a:lnTo>
                    <a:lnTo>
                      <a:pt x="64" y="21"/>
                    </a:lnTo>
                    <a:lnTo>
                      <a:pt x="60" y="21"/>
                    </a:lnTo>
                    <a:lnTo>
                      <a:pt x="57" y="21"/>
                    </a:lnTo>
                    <a:lnTo>
                      <a:pt x="54" y="21"/>
                    </a:lnTo>
                    <a:lnTo>
                      <a:pt x="51" y="20"/>
                    </a:lnTo>
                    <a:lnTo>
                      <a:pt x="48" y="20"/>
                    </a:lnTo>
                    <a:lnTo>
                      <a:pt x="45" y="20"/>
                    </a:lnTo>
                    <a:lnTo>
                      <a:pt x="42" y="20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4" y="19"/>
                    </a:lnTo>
                    <a:lnTo>
                      <a:pt x="32" y="18"/>
                    </a:lnTo>
                    <a:lnTo>
                      <a:pt x="29" y="18"/>
                    </a:lnTo>
                    <a:lnTo>
                      <a:pt x="27" y="17"/>
                    </a:lnTo>
                    <a:lnTo>
                      <a:pt x="24" y="17"/>
                    </a:lnTo>
                    <a:lnTo>
                      <a:pt x="23" y="17"/>
                    </a:lnTo>
                    <a:lnTo>
                      <a:pt x="22" y="17"/>
                    </a:lnTo>
                    <a:lnTo>
                      <a:pt x="20" y="16"/>
                    </a:lnTo>
                    <a:lnTo>
                      <a:pt x="19" y="16"/>
                    </a:lnTo>
                    <a:lnTo>
                      <a:pt x="18" y="16"/>
                    </a:lnTo>
                    <a:lnTo>
                      <a:pt x="17" y="15"/>
                    </a:lnTo>
                    <a:lnTo>
                      <a:pt x="16" y="15"/>
                    </a:lnTo>
                    <a:lnTo>
                      <a:pt x="15" y="15"/>
                    </a:lnTo>
                    <a:lnTo>
                      <a:pt x="11" y="14"/>
                    </a:lnTo>
                    <a:lnTo>
                      <a:pt x="9" y="13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3" y="10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7" y="4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16" y="7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1" y="8"/>
                    </a:lnTo>
                    <a:lnTo>
                      <a:pt x="22" y="8"/>
                    </a:lnTo>
                    <a:lnTo>
                      <a:pt x="23" y="8"/>
                    </a:lnTo>
                    <a:lnTo>
                      <a:pt x="26" y="9"/>
                    </a:lnTo>
                    <a:lnTo>
                      <a:pt x="28" y="9"/>
                    </a:lnTo>
                    <a:lnTo>
                      <a:pt x="31" y="9"/>
                    </a:lnTo>
                    <a:lnTo>
                      <a:pt x="33" y="10"/>
                    </a:lnTo>
                    <a:lnTo>
                      <a:pt x="36" y="10"/>
                    </a:lnTo>
                    <a:lnTo>
                      <a:pt x="39" y="10"/>
                    </a:lnTo>
                    <a:lnTo>
                      <a:pt x="41" y="11"/>
                    </a:lnTo>
                    <a:lnTo>
                      <a:pt x="44" y="11"/>
                    </a:lnTo>
                    <a:lnTo>
                      <a:pt x="47" y="11"/>
                    </a:lnTo>
                    <a:lnTo>
                      <a:pt x="50" y="12"/>
                    </a:lnTo>
                    <a:lnTo>
                      <a:pt x="53" y="12"/>
                    </a:lnTo>
                    <a:lnTo>
                      <a:pt x="57" y="12"/>
                    </a:lnTo>
                    <a:lnTo>
                      <a:pt x="60" y="12"/>
                    </a:lnTo>
                    <a:lnTo>
                      <a:pt x="63" y="13"/>
                    </a:lnTo>
                    <a:lnTo>
                      <a:pt x="67" y="13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80" y="14"/>
                    </a:lnTo>
                    <a:lnTo>
                      <a:pt x="83" y="14"/>
                    </a:lnTo>
                    <a:lnTo>
                      <a:pt x="86" y="14"/>
                    </a:lnTo>
                    <a:lnTo>
                      <a:pt x="88" y="14"/>
                    </a:lnTo>
                    <a:lnTo>
                      <a:pt x="91" y="14"/>
                    </a:lnTo>
                    <a:lnTo>
                      <a:pt x="94" y="14"/>
                    </a:lnTo>
                    <a:lnTo>
                      <a:pt x="97" y="14"/>
                    </a:lnTo>
                    <a:lnTo>
                      <a:pt x="99" y="14"/>
                    </a:lnTo>
                    <a:lnTo>
                      <a:pt x="102" y="14"/>
                    </a:lnTo>
                    <a:lnTo>
                      <a:pt x="105" y="14"/>
                    </a:lnTo>
                    <a:lnTo>
                      <a:pt x="108" y="14"/>
                    </a:lnTo>
                    <a:lnTo>
                      <a:pt x="111" y="14"/>
                    </a:lnTo>
                    <a:lnTo>
                      <a:pt x="114" y="14"/>
                    </a:lnTo>
                    <a:lnTo>
                      <a:pt x="116" y="14"/>
                    </a:lnTo>
                    <a:lnTo>
                      <a:pt x="118" y="14"/>
                    </a:lnTo>
                    <a:lnTo>
                      <a:pt x="120" y="14"/>
                    </a:lnTo>
                    <a:lnTo>
                      <a:pt x="122" y="14"/>
                    </a:lnTo>
                    <a:lnTo>
                      <a:pt x="124" y="14"/>
                    </a:lnTo>
                    <a:lnTo>
                      <a:pt x="126" y="14"/>
                    </a:lnTo>
                    <a:lnTo>
                      <a:pt x="128" y="14"/>
                    </a:lnTo>
                    <a:lnTo>
                      <a:pt x="130" y="14"/>
                    </a:lnTo>
                    <a:lnTo>
                      <a:pt x="132" y="14"/>
                    </a:lnTo>
                    <a:lnTo>
                      <a:pt x="134" y="14"/>
                    </a:lnTo>
                    <a:lnTo>
                      <a:pt x="135" y="14"/>
                    </a:lnTo>
                    <a:lnTo>
                      <a:pt x="137" y="14"/>
                    </a:lnTo>
                    <a:lnTo>
                      <a:pt x="139" y="14"/>
                    </a:lnTo>
                    <a:lnTo>
                      <a:pt x="141" y="14"/>
                    </a:lnTo>
                    <a:lnTo>
                      <a:pt x="143" y="14"/>
                    </a:lnTo>
                    <a:lnTo>
                      <a:pt x="145" y="14"/>
                    </a:lnTo>
                    <a:lnTo>
                      <a:pt x="152" y="13"/>
                    </a:lnTo>
                    <a:lnTo>
                      <a:pt x="158" y="13"/>
                    </a:lnTo>
                    <a:lnTo>
                      <a:pt x="164" y="13"/>
                    </a:lnTo>
                    <a:lnTo>
                      <a:pt x="170" y="12"/>
                    </a:lnTo>
                    <a:lnTo>
                      <a:pt x="175" y="12"/>
                    </a:lnTo>
                    <a:lnTo>
                      <a:pt x="181" y="11"/>
                    </a:lnTo>
                    <a:lnTo>
                      <a:pt x="186" y="11"/>
                    </a:lnTo>
                    <a:lnTo>
                      <a:pt x="191" y="10"/>
                    </a:lnTo>
                    <a:lnTo>
                      <a:pt x="195" y="9"/>
                    </a:lnTo>
                    <a:lnTo>
                      <a:pt x="200" y="9"/>
                    </a:lnTo>
                    <a:lnTo>
                      <a:pt x="204" y="8"/>
                    </a:lnTo>
                    <a:lnTo>
                      <a:pt x="207" y="7"/>
                    </a:lnTo>
                    <a:lnTo>
                      <a:pt x="211" y="6"/>
                    </a:lnTo>
                    <a:lnTo>
                      <a:pt x="214" y="6"/>
                    </a:lnTo>
                    <a:lnTo>
                      <a:pt x="217" y="5"/>
                    </a:lnTo>
                    <a:lnTo>
                      <a:pt x="219" y="4"/>
                    </a:lnTo>
                    <a:lnTo>
                      <a:pt x="220" y="3"/>
                    </a:lnTo>
                    <a:lnTo>
                      <a:pt x="221" y="3"/>
                    </a:lnTo>
                    <a:lnTo>
                      <a:pt x="222" y="2"/>
                    </a:lnTo>
                    <a:lnTo>
                      <a:pt x="223" y="2"/>
                    </a:lnTo>
                    <a:lnTo>
                      <a:pt x="224" y="1"/>
                    </a:lnTo>
                    <a:lnTo>
                      <a:pt x="225" y="1"/>
                    </a:lnTo>
                    <a:lnTo>
                      <a:pt x="226" y="1"/>
                    </a:lnTo>
                    <a:lnTo>
                      <a:pt x="226" y="0"/>
                    </a:lnTo>
                    <a:lnTo>
                      <a:pt x="226" y="8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3" name="Freeform 261"/>
              <p:cNvSpPr>
                <a:spLocks/>
              </p:cNvSpPr>
              <p:nvPr/>
            </p:nvSpPr>
            <p:spPr bwMode="auto">
              <a:xfrm>
                <a:off x="974" y="2758"/>
                <a:ext cx="48" cy="15"/>
              </a:xfrm>
              <a:custGeom>
                <a:avLst/>
                <a:gdLst>
                  <a:gd name="T0" fmla="*/ 25 w 48"/>
                  <a:gd name="T1" fmla="*/ 0 h 15"/>
                  <a:gd name="T2" fmla="*/ 48 w 48"/>
                  <a:gd name="T3" fmla="*/ 11 h 15"/>
                  <a:gd name="T4" fmla="*/ 12 w 48"/>
                  <a:gd name="T5" fmla="*/ 15 h 15"/>
                  <a:gd name="T6" fmla="*/ 0 w 48"/>
                  <a:gd name="T7" fmla="*/ 1 h 15"/>
                  <a:gd name="T8" fmla="*/ 25 w 4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25" y="0"/>
                    </a:moveTo>
                    <a:lnTo>
                      <a:pt x="48" y="11"/>
                    </a:lnTo>
                    <a:lnTo>
                      <a:pt x="12" y="15"/>
                    </a:lnTo>
                    <a:lnTo>
                      <a:pt x="0" y="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4" name="Freeform 262"/>
              <p:cNvSpPr>
                <a:spLocks/>
              </p:cNvSpPr>
              <p:nvPr/>
            </p:nvSpPr>
            <p:spPr bwMode="auto">
              <a:xfrm>
                <a:off x="978" y="2759"/>
                <a:ext cx="38" cy="12"/>
              </a:xfrm>
              <a:custGeom>
                <a:avLst/>
                <a:gdLst>
                  <a:gd name="T0" fmla="*/ 21 w 38"/>
                  <a:gd name="T1" fmla="*/ 0 h 12"/>
                  <a:gd name="T2" fmla="*/ 38 w 38"/>
                  <a:gd name="T3" fmla="*/ 9 h 12"/>
                  <a:gd name="T4" fmla="*/ 10 w 38"/>
                  <a:gd name="T5" fmla="*/ 12 h 12"/>
                  <a:gd name="T6" fmla="*/ 0 w 38"/>
                  <a:gd name="T7" fmla="*/ 2 h 12"/>
                  <a:gd name="T8" fmla="*/ 21 w 38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2">
                    <a:moveTo>
                      <a:pt x="21" y="0"/>
                    </a:moveTo>
                    <a:lnTo>
                      <a:pt x="38" y="9"/>
                    </a:lnTo>
                    <a:lnTo>
                      <a:pt x="10" y="12"/>
                    </a:lnTo>
                    <a:lnTo>
                      <a:pt x="0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5" name="Freeform 263"/>
              <p:cNvSpPr>
                <a:spLocks/>
              </p:cNvSpPr>
              <p:nvPr/>
            </p:nvSpPr>
            <p:spPr bwMode="auto">
              <a:xfrm>
                <a:off x="957" y="2673"/>
                <a:ext cx="8" cy="14"/>
              </a:xfrm>
              <a:custGeom>
                <a:avLst/>
                <a:gdLst>
                  <a:gd name="T0" fmla="*/ 1 w 8"/>
                  <a:gd name="T1" fmla="*/ 14 h 14"/>
                  <a:gd name="T2" fmla="*/ 0 w 8"/>
                  <a:gd name="T3" fmla="*/ 13 h 14"/>
                  <a:gd name="T4" fmla="*/ 0 w 8"/>
                  <a:gd name="T5" fmla="*/ 11 h 14"/>
                  <a:gd name="T6" fmla="*/ 0 w 8"/>
                  <a:gd name="T7" fmla="*/ 8 h 14"/>
                  <a:gd name="T8" fmla="*/ 1 w 8"/>
                  <a:gd name="T9" fmla="*/ 6 h 14"/>
                  <a:gd name="T10" fmla="*/ 1 w 8"/>
                  <a:gd name="T11" fmla="*/ 4 h 14"/>
                  <a:gd name="T12" fmla="*/ 2 w 8"/>
                  <a:gd name="T13" fmla="*/ 3 h 14"/>
                  <a:gd name="T14" fmla="*/ 3 w 8"/>
                  <a:gd name="T15" fmla="*/ 2 h 14"/>
                  <a:gd name="T16" fmla="*/ 4 w 8"/>
                  <a:gd name="T17" fmla="*/ 1 h 14"/>
                  <a:gd name="T18" fmla="*/ 4 w 8"/>
                  <a:gd name="T19" fmla="*/ 1 h 14"/>
                  <a:gd name="T20" fmla="*/ 5 w 8"/>
                  <a:gd name="T21" fmla="*/ 0 h 14"/>
                  <a:gd name="T22" fmla="*/ 6 w 8"/>
                  <a:gd name="T23" fmla="*/ 0 h 14"/>
                  <a:gd name="T24" fmla="*/ 7 w 8"/>
                  <a:gd name="T25" fmla="*/ 0 h 14"/>
                  <a:gd name="T26" fmla="*/ 8 w 8"/>
                  <a:gd name="T27" fmla="*/ 1 h 14"/>
                  <a:gd name="T28" fmla="*/ 8 w 8"/>
                  <a:gd name="T29" fmla="*/ 3 h 14"/>
                  <a:gd name="T30" fmla="*/ 8 w 8"/>
                  <a:gd name="T31" fmla="*/ 6 h 14"/>
                  <a:gd name="T32" fmla="*/ 7 w 8"/>
                  <a:gd name="T33" fmla="*/ 8 h 14"/>
                  <a:gd name="T34" fmla="*/ 7 w 8"/>
                  <a:gd name="T35" fmla="*/ 10 h 14"/>
                  <a:gd name="T36" fmla="*/ 6 w 8"/>
                  <a:gd name="T37" fmla="*/ 11 h 14"/>
                  <a:gd name="T38" fmla="*/ 5 w 8"/>
                  <a:gd name="T39" fmla="*/ 12 h 14"/>
                  <a:gd name="T40" fmla="*/ 4 w 8"/>
                  <a:gd name="T41" fmla="*/ 13 h 14"/>
                  <a:gd name="T42" fmla="*/ 4 w 8"/>
                  <a:gd name="T43" fmla="*/ 13 h 14"/>
                  <a:gd name="T44" fmla="*/ 3 w 8"/>
                  <a:gd name="T45" fmla="*/ 14 h 14"/>
                  <a:gd name="T46" fmla="*/ 2 w 8"/>
                  <a:gd name="T47" fmla="*/ 14 h 14"/>
                  <a:gd name="T48" fmla="*/ 1 w 8"/>
                  <a:gd name="T4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4">
                    <a:moveTo>
                      <a:pt x="1" y="14"/>
                    </a:moveTo>
                    <a:lnTo>
                      <a:pt x="0" y="13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7" y="10"/>
                    </a:lnTo>
                    <a:lnTo>
                      <a:pt x="6" y="11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6" name="Freeform 264"/>
              <p:cNvSpPr>
                <a:spLocks/>
              </p:cNvSpPr>
              <p:nvPr/>
            </p:nvSpPr>
            <p:spPr bwMode="auto">
              <a:xfrm>
                <a:off x="963" y="2703"/>
                <a:ext cx="24" cy="22"/>
              </a:xfrm>
              <a:custGeom>
                <a:avLst/>
                <a:gdLst>
                  <a:gd name="T0" fmla="*/ 0 w 24"/>
                  <a:gd name="T1" fmla="*/ 22 h 22"/>
                  <a:gd name="T2" fmla="*/ 0 w 24"/>
                  <a:gd name="T3" fmla="*/ 0 h 22"/>
                  <a:gd name="T4" fmla="*/ 24 w 24"/>
                  <a:gd name="T5" fmla="*/ 6 h 22"/>
                  <a:gd name="T6" fmla="*/ 24 w 24"/>
                  <a:gd name="T7" fmla="*/ 22 h 22"/>
                  <a:gd name="T8" fmla="*/ 0 w 24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2">
                    <a:moveTo>
                      <a:pt x="0" y="22"/>
                    </a:moveTo>
                    <a:lnTo>
                      <a:pt x="0" y="0"/>
                    </a:lnTo>
                    <a:lnTo>
                      <a:pt x="24" y="6"/>
                    </a:lnTo>
                    <a:lnTo>
                      <a:pt x="24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7" name="Rectangle 265"/>
              <p:cNvSpPr>
                <a:spLocks noChangeArrowheads="1"/>
              </p:cNvSpPr>
              <p:nvPr/>
            </p:nvSpPr>
            <p:spPr bwMode="auto">
              <a:xfrm>
                <a:off x="966" y="2707"/>
                <a:ext cx="19" cy="1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8" name="Freeform 266"/>
              <p:cNvSpPr>
                <a:spLocks/>
              </p:cNvSpPr>
              <p:nvPr/>
            </p:nvSpPr>
            <p:spPr bwMode="auto">
              <a:xfrm>
                <a:off x="953" y="2670"/>
                <a:ext cx="49" cy="45"/>
              </a:xfrm>
              <a:custGeom>
                <a:avLst/>
                <a:gdLst>
                  <a:gd name="T0" fmla="*/ 8 w 49"/>
                  <a:gd name="T1" fmla="*/ 12 h 45"/>
                  <a:gd name="T2" fmla="*/ 8 w 49"/>
                  <a:gd name="T3" fmla="*/ 12 h 45"/>
                  <a:gd name="T4" fmla="*/ 9 w 49"/>
                  <a:gd name="T5" fmla="*/ 11 h 45"/>
                  <a:gd name="T6" fmla="*/ 11 w 49"/>
                  <a:gd name="T7" fmla="*/ 8 h 45"/>
                  <a:gd name="T8" fmla="*/ 13 w 49"/>
                  <a:gd name="T9" fmla="*/ 6 h 45"/>
                  <a:gd name="T10" fmla="*/ 15 w 49"/>
                  <a:gd name="T11" fmla="*/ 4 h 45"/>
                  <a:gd name="T12" fmla="*/ 18 w 49"/>
                  <a:gd name="T13" fmla="*/ 2 h 45"/>
                  <a:gd name="T14" fmla="*/ 21 w 49"/>
                  <a:gd name="T15" fmla="*/ 1 h 45"/>
                  <a:gd name="T16" fmla="*/ 24 w 49"/>
                  <a:gd name="T17" fmla="*/ 0 h 45"/>
                  <a:gd name="T18" fmla="*/ 28 w 49"/>
                  <a:gd name="T19" fmla="*/ 0 h 45"/>
                  <a:gd name="T20" fmla="*/ 31 w 49"/>
                  <a:gd name="T21" fmla="*/ 1 h 45"/>
                  <a:gd name="T22" fmla="*/ 36 w 49"/>
                  <a:gd name="T23" fmla="*/ 2 h 45"/>
                  <a:gd name="T24" fmla="*/ 39 w 49"/>
                  <a:gd name="T25" fmla="*/ 4 h 45"/>
                  <a:gd name="T26" fmla="*/ 43 w 49"/>
                  <a:gd name="T27" fmla="*/ 7 h 45"/>
                  <a:gd name="T28" fmla="*/ 46 w 49"/>
                  <a:gd name="T29" fmla="*/ 10 h 45"/>
                  <a:gd name="T30" fmla="*/ 48 w 49"/>
                  <a:gd name="T31" fmla="*/ 14 h 45"/>
                  <a:gd name="T32" fmla="*/ 49 w 49"/>
                  <a:gd name="T33" fmla="*/ 18 h 45"/>
                  <a:gd name="T34" fmla="*/ 49 w 49"/>
                  <a:gd name="T35" fmla="*/ 22 h 45"/>
                  <a:gd name="T36" fmla="*/ 49 w 49"/>
                  <a:gd name="T37" fmla="*/ 27 h 45"/>
                  <a:gd name="T38" fmla="*/ 48 w 49"/>
                  <a:gd name="T39" fmla="*/ 31 h 45"/>
                  <a:gd name="T40" fmla="*/ 46 w 49"/>
                  <a:gd name="T41" fmla="*/ 35 h 45"/>
                  <a:gd name="T42" fmla="*/ 43 w 49"/>
                  <a:gd name="T43" fmla="*/ 38 h 45"/>
                  <a:gd name="T44" fmla="*/ 40 w 49"/>
                  <a:gd name="T45" fmla="*/ 41 h 45"/>
                  <a:gd name="T46" fmla="*/ 36 w 49"/>
                  <a:gd name="T47" fmla="*/ 43 h 45"/>
                  <a:gd name="T48" fmla="*/ 32 w 49"/>
                  <a:gd name="T49" fmla="*/ 44 h 45"/>
                  <a:gd name="T50" fmla="*/ 28 w 49"/>
                  <a:gd name="T51" fmla="*/ 45 h 45"/>
                  <a:gd name="T52" fmla="*/ 24 w 49"/>
                  <a:gd name="T53" fmla="*/ 44 h 45"/>
                  <a:gd name="T54" fmla="*/ 21 w 49"/>
                  <a:gd name="T55" fmla="*/ 44 h 45"/>
                  <a:gd name="T56" fmla="*/ 18 w 49"/>
                  <a:gd name="T57" fmla="*/ 43 h 45"/>
                  <a:gd name="T58" fmla="*/ 15 w 49"/>
                  <a:gd name="T59" fmla="*/ 41 h 45"/>
                  <a:gd name="T60" fmla="*/ 13 w 49"/>
                  <a:gd name="T61" fmla="*/ 39 h 45"/>
                  <a:gd name="T62" fmla="*/ 11 w 49"/>
                  <a:gd name="T63" fmla="*/ 37 h 45"/>
                  <a:gd name="T64" fmla="*/ 9 w 49"/>
                  <a:gd name="T65" fmla="*/ 35 h 45"/>
                  <a:gd name="T66" fmla="*/ 7 w 49"/>
                  <a:gd name="T67" fmla="*/ 32 h 45"/>
                  <a:gd name="T68" fmla="*/ 7 w 49"/>
                  <a:gd name="T69" fmla="*/ 31 h 45"/>
                  <a:gd name="T70" fmla="*/ 6 w 49"/>
                  <a:gd name="T71" fmla="*/ 31 h 45"/>
                  <a:gd name="T72" fmla="*/ 5 w 49"/>
                  <a:gd name="T73" fmla="*/ 30 h 45"/>
                  <a:gd name="T74" fmla="*/ 2 w 49"/>
                  <a:gd name="T75" fmla="*/ 29 h 45"/>
                  <a:gd name="T76" fmla="*/ 1 w 49"/>
                  <a:gd name="T77" fmla="*/ 26 h 45"/>
                  <a:gd name="T78" fmla="*/ 0 w 49"/>
                  <a:gd name="T79" fmla="*/ 23 h 45"/>
                  <a:gd name="T80" fmla="*/ 0 w 49"/>
                  <a:gd name="T81" fmla="*/ 19 h 45"/>
                  <a:gd name="T82" fmla="*/ 1 w 49"/>
                  <a:gd name="T83" fmla="*/ 16 h 45"/>
                  <a:gd name="T84" fmla="*/ 4 w 49"/>
                  <a:gd name="T85" fmla="*/ 13 h 45"/>
                  <a:gd name="T86" fmla="*/ 6 w 49"/>
                  <a:gd name="T87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5">
                    <a:moveTo>
                      <a:pt x="8" y="12"/>
                    </a:move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5" y="4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31" y="1"/>
                    </a:lnTo>
                    <a:lnTo>
                      <a:pt x="34" y="1"/>
                    </a:lnTo>
                    <a:lnTo>
                      <a:pt x="36" y="2"/>
                    </a:lnTo>
                    <a:lnTo>
                      <a:pt x="38" y="3"/>
                    </a:lnTo>
                    <a:lnTo>
                      <a:pt x="39" y="4"/>
                    </a:lnTo>
                    <a:lnTo>
                      <a:pt x="41" y="5"/>
                    </a:lnTo>
                    <a:lnTo>
                      <a:pt x="43" y="7"/>
                    </a:lnTo>
                    <a:lnTo>
                      <a:pt x="44" y="8"/>
                    </a:lnTo>
                    <a:lnTo>
                      <a:pt x="46" y="10"/>
                    </a:lnTo>
                    <a:lnTo>
                      <a:pt x="47" y="12"/>
                    </a:lnTo>
                    <a:lnTo>
                      <a:pt x="48" y="14"/>
                    </a:lnTo>
                    <a:lnTo>
                      <a:pt x="48" y="16"/>
                    </a:lnTo>
                    <a:lnTo>
                      <a:pt x="49" y="18"/>
                    </a:lnTo>
                    <a:lnTo>
                      <a:pt x="49" y="20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7"/>
                    </a:lnTo>
                    <a:lnTo>
                      <a:pt x="49" y="29"/>
                    </a:lnTo>
                    <a:lnTo>
                      <a:pt x="48" y="31"/>
                    </a:lnTo>
                    <a:lnTo>
                      <a:pt x="47" y="33"/>
                    </a:lnTo>
                    <a:lnTo>
                      <a:pt x="46" y="35"/>
                    </a:lnTo>
                    <a:lnTo>
                      <a:pt x="45" y="36"/>
                    </a:lnTo>
                    <a:lnTo>
                      <a:pt x="43" y="38"/>
                    </a:lnTo>
                    <a:lnTo>
                      <a:pt x="42" y="39"/>
                    </a:lnTo>
                    <a:lnTo>
                      <a:pt x="40" y="41"/>
                    </a:lnTo>
                    <a:lnTo>
                      <a:pt x="38" y="42"/>
                    </a:lnTo>
                    <a:lnTo>
                      <a:pt x="36" y="43"/>
                    </a:lnTo>
                    <a:lnTo>
                      <a:pt x="34" y="43"/>
                    </a:lnTo>
                    <a:lnTo>
                      <a:pt x="32" y="44"/>
                    </a:lnTo>
                    <a:lnTo>
                      <a:pt x="30" y="44"/>
                    </a:lnTo>
                    <a:lnTo>
                      <a:pt x="28" y="45"/>
                    </a:lnTo>
                    <a:lnTo>
                      <a:pt x="26" y="44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1" y="44"/>
                    </a:lnTo>
                    <a:lnTo>
                      <a:pt x="19" y="43"/>
                    </a:lnTo>
                    <a:lnTo>
                      <a:pt x="18" y="43"/>
                    </a:lnTo>
                    <a:lnTo>
                      <a:pt x="17" y="42"/>
                    </a:lnTo>
                    <a:lnTo>
                      <a:pt x="15" y="41"/>
                    </a:lnTo>
                    <a:lnTo>
                      <a:pt x="14" y="40"/>
                    </a:lnTo>
                    <a:lnTo>
                      <a:pt x="13" y="39"/>
                    </a:lnTo>
                    <a:lnTo>
                      <a:pt x="12" y="38"/>
                    </a:lnTo>
                    <a:lnTo>
                      <a:pt x="11" y="37"/>
                    </a:lnTo>
                    <a:lnTo>
                      <a:pt x="10" y="36"/>
                    </a:lnTo>
                    <a:lnTo>
                      <a:pt x="9" y="35"/>
                    </a:lnTo>
                    <a:lnTo>
                      <a:pt x="8" y="33"/>
                    </a:lnTo>
                    <a:lnTo>
                      <a:pt x="7" y="32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5" y="30"/>
                    </a:lnTo>
                    <a:lnTo>
                      <a:pt x="4" y="30"/>
                    </a:lnTo>
                    <a:lnTo>
                      <a:pt x="2" y="29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2" y="14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9" name="Freeform 267"/>
              <p:cNvSpPr>
                <a:spLocks/>
              </p:cNvSpPr>
              <p:nvPr/>
            </p:nvSpPr>
            <p:spPr bwMode="auto">
              <a:xfrm>
                <a:off x="955" y="2674"/>
                <a:ext cx="44" cy="37"/>
              </a:xfrm>
              <a:custGeom>
                <a:avLst/>
                <a:gdLst>
                  <a:gd name="T0" fmla="*/ 6 w 44"/>
                  <a:gd name="T1" fmla="*/ 12 h 37"/>
                  <a:gd name="T2" fmla="*/ 7 w 44"/>
                  <a:gd name="T3" fmla="*/ 13 h 37"/>
                  <a:gd name="T4" fmla="*/ 8 w 44"/>
                  <a:gd name="T5" fmla="*/ 12 h 37"/>
                  <a:gd name="T6" fmla="*/ 9 w 44"/>
                  <a:gd name="T7" fmla="*/ 9 h 37"/>
                  <a:gd name="T8" fmla="*/ 11 w 44"/>
                  <a:gd name="T9" fmla="*/ 7 h 37"/>
                  <a:gd name="T10" fmla="*/ 13 w 44"/>
                  <a:gd name="T11" fmla="*/ 4 h 37"/>
                  <a:gd name="T12" fmla="*/ 16 w 44"/>
                  <a:gd name="T13" fmla="*/ 2 h 37"/>
                  <a:gd name="T14" fmla="*/ 19 w 44"/>
                  <a:gd name="T15" fmla="*/ 1 h 37"/>
                  <a:gd name="T16" fmla="*/ 22 w 44"/>
                  <a:gd name="T17" fmla="*/ 0 h 37"/>
                  <a:gd name="T18" fmla="*/ 25 w 44"/>
                  <a:gd name="T19" fmla="*/ 0 h 37"/>
                  <a:gd name="T20" fmla="*/ 31 w 44"/>
                  <a:gd name="T21" fmla="*/ 1 h 37"/>
                  <a:gd name="T22" fmla="*/ 37 w 44"/>
                  <a:gd name="T23" fmla="*/ 4 h 37"/>
                  <a:gd name="T24" fmla="*/ 42 w 44"/>
                  <a:gd name="T25" fmla="*/ 9 h 37"/>
                  <a:gd name="T26" fmla="*/ 44 w 44"/>
                  <a:gd name="T27" fmla="*/ 16 h 37"/>
                  <a:gd name="T28" fmla="*/ 44 w 44"/>
                  <a:gd name="T29" fmla="*/ 22 h 37"/>
                  <a:gd name="T30" fmla="*/ 43 w 44"/>
                  <a:gd name="T31" fmla="*/ 26 h 37"/>
                  <a:gd name="T32" fmla="*/ 41 w 44"/>
                  <a:gd name="T33" fmla="*/ 29 h 37"/>
                  <a:gd name="T34" fmla="*/ 39 w 44"/>
                  <a:gd name="T35" fmla="*/ 32 h 37"/>
                  <a:gd name="T36" fmla="*/ 36 w 44"/>
                  <a:gd name="T37" fmla="*/ 34 h 37"/>
                  <a:gd name="T38" fmla="*/ 33 w 44"/>
                  <a:gd name="T39" fmla="*/ 36 h 37"/>
                  <a:gd name="T40" fmla="*/ 30 w 44"/>
                  <a:gd name="T41" fmla="*/ 37 h 37"/>
                  <a:gd name="T42" fmla="*/ 26 w 44"/>
                  <a:gd name="T43" fmla="*/ 37 h 37"/>
                  <a:gd name="T44" fmla="*/ 21 w 44"/>
                  <a:gd name="T45" fmla="*/ 37 h 37"/>
                  <a:gd name="T46" fmla="*/ 15 w 44"/>
                  <a:gd name="T47" fmla="*/ 34 h 37"/>
                  <a:gd name="T48" fmla="*/ 11 w 44"/>
                  <a:gd name="T49" fmla="*/ 30 h 37"/>
                  <a:gd name="T50" fmla="*/ 8 w 44"/>
                  <a:gd name="T51" fmla="*/ 25 h 37"/>
                  <a:gd name="T52" fmla="*/ 6 w 44"/>
                  <a:gd name="T53" fmla="*/ 22 h 37"/>
                  <a:gd name="T54" fmla="*/ 5 w 44"/>
                  <a:gd name="T55" fmla="*/ 23 h 37"/>
                  <a:gd name="T56" fmla="*/ 3 w 44"/>
                  <a:gd name="T57" fmla="*/ 23 h 37"/>
                  <a:gd name="T58" fmla="*/ 2 w 44"/>
                  <a:gd name="T59" fmla="*/ 22 h 37"/>
                  <a:gd name="T60" fmla="*/ 1 w 44"/>
                  <a:gd name="T61" fmla="*/ 20 h 37"/>
                  <a:gd name="T62" fmla="*/ 0 w 44"/>
                  <a:gd name="T63" fmla="*/ 18 h 37"/>
                  <a:gd name="T64" fmla="*/ 1 w 44"/>
                  <a:gd name="T65" fmla="*/ 16 h 37"/>
                  <a:gd name="T66" fmla="*/ 1 w 44"/>
                  <a:gd name="T67" fmla="*/ 14 h 37"/>
                  <a:gd name="T68" fmla="*/ 3 w 44"/>
                  <a:gd name="T69" fmla="*/ 13 h 37"/>
                  <a:gd name="T70" fmla="*/ 4 w 44"/>
                  <a:gd name="T71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4" h="37">
                    <a:moveTo>
                      <a:pt x="5" y="12"/>
                    </a:moveTo>
                    <a:lnTo>
                      <a:pt x="6" y="12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5" y="3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31" y="1"/>
                    </a:lnTo>
                    <a:lnTo>
                      <a:pt x="34" y="2"/>
                    </a:lnTo>
                    <a:lnTo>
                      <a:pt x="37" y="4"/>
                    </a:lnTo>
                    <a:lnTo>
                      <a:pt x="40" y="6"/>
                    </a:lnTo>
                    <a:lnTo>
                      <a:pt x="42" y="9"/>
                    </a:lnTo>
                    <a:lnTo>
                      <a:pt x="43" y="13"/>
                    </a:lnTo>
                    <a:lnTo>
                      <a:pt x="44" y="16"/>
                    </a:lnTo>
                    <a:lnTo>
                      <a:pt x="44" y="20"/>
                    </a:lnTo>
                    <a:lnTo>
                      <a:pt x="44" y="22"/>
                    </a:lnTo>
                    <a:lnTo>
                      <a:pt x="43" y="24"/>
                    </a:lnTo>
                    <a:lnTo>
                      <a:pt x="43" y="26"/>
                    </a:lnTo>
                    <a:lnTo>
                      <a:pt x="42" y="27"/>
                    </a:lnTo>
                    <a:lnTo>
                      <a:pt x="41" y="29"/>
                    </a:lnTo>
                    <a:lnTo>
                      <a:pt x="40" y="30"/>
                    </a:lnTo>
                    <a:lnTo>
                      <a:pt x="39" y="32"/>
                    </a:lnTo>
                    <a:lnTo>
                      <a:pt x="37" y="33"/>
                    </a:lnTo>
                    <a:lnTo>
                      <a:pt x="36" y="34"/>
                    </a:lnTo>
                    <a:lnTo>
                      <a:pt x="35" y="35"/>
                    </a:lnTo>
                    <a:lnTo>
                      <a:pt x="33" y="36"/>
                    </a:lnTo>
                    <a:lnTo>
                      <a:pt x="31" y="36"/>
                    </a:lnTo>
                    <a:lnTo>
                      <a:pt x="30" y="37"/>
                    </a:lnTo>
                    <a:lnTo>
                      <a:pt x="28" y="37"/>
                    </a:lnTo>
                    <a:lnTo>
                      <a:pt x="26" y="37"/>
                    </a:lnTo>
                    <a:lnTo>
                      <a:pt x="24" y="37"/>
                    </a:lnTo>
                    <a:lnTo>
                      <a:pt x="21" y="37"/>
                    </a:lnTo>
                    <a:lnTo>
                      <a:pt x="18" y="35"/>
                    </a:lnTo>
                    <a:lnTo>
                      <a:pt x="15" y="34"/>
                    </a:lnTo>
                    <a:lnTo>
                      <a:pt x="13" y="32"/>
                    </a:lnTo>
                    <a:lnTo>
                      <a:pt x="11" y="30"/>
                    </a:lnTo>
                    <a:lnTo>
                      <a:pt x="9" y="28"/>
                    </a:lnTo>
                    <a:lnTo>
                      <a:pt x="8" y="25"/>
                    </a:lnTo>
                    <a:lnTo>
                      <a:pt x="7" y="22"/>
                    </a:lnTo>
                    <a:lnTo>
                      <a:pt x="6" y="22"/>
                    </a:lnTo>
                    <a:lnTo>
                      <a:pt x="6" y="23"/>
                    </a:lnTo>
                    <a:lnTo>
                      <a:pt x="5" y="23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2" y="22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0" name="Freeform 268"/>
              <p:cNvSpPr>
                <a:spLocks/>
              </p:cNvSpPr>
              <p:nvPr/>
            </p:nvSpPr>
            <p:spPr bwMode="auto">
              <a:xfrm>
                <a:off x="971" y="2699"/>
                <a:ext cx="17" cy="7"/>
              </a:xfrm>
              <a:custGeom>
                <a:avLst/>
                <a:gdLst>
                  <a:gd name="T0" fmla="*/ 17 w 17"/>
                  <a:gd name="T1" fmla="*/ 2 h 7"/>
                  <a:gd name="T2" fmla="*/ 17 w 17"/>
                  <a:gd name="T3" fmla="*/ 2 h 7"/>
                  <a:gd name="T4" fmla="*/ 17 w 17"/>
                  <a:gd name="T5" fmla="*/ 3 h 7"/>
                  <a:gd name="T6" fmla="*/ 17 w 17"/>
                  <a:gd name="T7" fmla="*/ 3 h 7"/>
                  <a:gd name="T8" fmla="*/ 16 w 17"/>
                  <a:gd name="T9" fmla="*/ 4 h 7"/>
                  <a:gd name="T10" fmla="*/ 16 w 17"/>
                  <a:gd name="T11" fmla="*/ 5 h 7"/>
                  <a:gd name="T12" fmla="*/ 15 w 17"/>
                  <a:gd name="T13" fmla="*/ 5 h 7"/>
                  <a:gd name="T14" fmla="*/ 15 w 17"/>
                  <a:gd name="T15" fmla="*/ 6 h 7"/>
                  <a:gd name="T16" fmla="*/ 14 w 17"/>
                  <a:gd name="T17" fmla="*/ 6 h 7"/>
                  <a:gd name="T18" fmla="*/ 13 w 17"/>
                  <a:gd name="T19" fmla="*/ 7 h 7"/>
                  <a:gd name="T20" fmla="*/ 11 w 17"/>
                  <a:gd name="T21" fmla="*/ 7 h 7"/>
                  <a:gd name="T22" fmla="*/ 10 w 17"/>
                  <a:gd name="T23" fmla="*/ 7 h 7"/>
                  <a:gd name="T24" fmla="*/ 9 w 17"/>
                  <a:gd name="T25" fmla="*/ 7 h 7"/>
                  <a:gd name="T26" fmla="*/ 8 w 17"/>
                  <a:gd name="T27" fmla="*/ 7 h 7"/>
                  <a:gd name="T28" fmla="*/ 7 w 17"/>
                  <a:gd name="T29" fmla="*/ 7 h 7"/>
                  <a:gd name="T30" fmla="*/ 7 w 17"/>
                  <a:gd name="T31" fmla="*/ 7 h 7"/>
                  <a:gd name="T32" fmla="*/ 7 w 17"/>
                  <a:gd name="T33" fmla="*/ 7 h 7"/>
                  <a:gd name="T34" fmla="*/ 0 w 17"/>
                  <a:gd name="T35" fmla="*/ 0 h 7"/>
                  <a:gd name="T36" fmla="*/ 17 w 17"/>
                  <a:gd name="T3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lnTo>
                      <a:pt x="17" y="2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6" y="4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0" y="0"/>
                    </a:ln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1" name="Freeform 269"/>
              <p:cNvSpPr>
                <a:spLocks/>
              </p:cNvSpPr>
              <p:nvPr/>
            </p:nvSpPr>
            <p:spPr bwMode="auto">
              <a:xfrm>
                <a:off x="975" y="2701"/>
                <a:ext cx="11" cy="3"/>
              </a:xfrm>
              <a:custGeom>
                <a:avLst/>
                <a:gdLst>
                  <a:gd name="T0" fmla="*/ 11 w 11"/>
                  <a:gd name="T1" fmla="*/ 1 h 3"/>
                  <a:gd name="T2" fmla="*/ 10 w 11"/>
                  <a:gd name="T3" fmla="*/ 3 h 3"/>
                  <a:gd name="T4" fmla="*/ 3 w 11"/>
                  <a:gd name="T5" fmla="*/ 2 h 3"/>
                  <a:gd name="T6" fmla="*/ 0 w 11"/>
                  <a:gd name="T7" fmla="*/ 0 h 3"/>
                  <a:gd name="T8" fmla="*/ 11 w 1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">
                    <a:moveTo>
                      <a:pt x="11" y="1"/>
                    </a:moveTo>
                    <a:lnTo>
                      <a:pt x="10" y="3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2" name="Freeform 270"/>
              <p:cNvSpPr>
                <a:spLocks/>
              </p:cNvSpPr>
              <p:nvPr/>
            </p:nvSpPr>
            <p:spPr bwMode="auto">
              <a:xfrm>
                <a:off x="961" y="2665"/>
                <a:ext cx="40" cy="12"/>
              </a:xfrm>
              <a:custGeom>
                <a:avLst/>
                <a:gdLst>
                  <a:gd name="T0" fmla="*/ 4 w 40"/>
                  <a:gd name="T1" fmla="*/ 3 h 12"/>
                  <a:gd name="T2" fmla="*/ 6 w 40"/>
                  <a:gd name="T3" fmla="*/ 2 h 12"/>
                  <a:gd name="T4" fmla="*/ 7 w 40"/>
                  <a:gd name="T5" fmla="*/ 2 h 12"/>
                  <a:gd name="T6" fmla="*/ 8 w 40"/>
                  <a:gd name="T7" fmla="*/ 2 h 12"/>
                  <a:gd name="T8" fmla="*/ 9 w 40"/>
                  <a:gd name="T9" fmla="*/ 2 h 12"/>
                  <a:gd name="T10" fmla="*/ 10 w 40"/>
                  <a:gd name="T11" fmla="*/ 1 h 12"/>
                  <a:gd name="T12" fmla="*/ 11 w 40"/>
                  <a:gd name="T13" fmla="*/ 0 h 12"/>
                  <a:gd name="T14" fmla="*/ 13 w 40"/>
                  <a:gd name="T15" fmla="*/ 0 h 12"/>
                  <a:gd name="T16" fmla="*/ 15 w 40"/>
                  <a:gd name="T17" fmla="*/ 0 h 12"/>
                  <a:gd name="T18" fmla="*/ 16 w 40"/>
                  <a:gd name="T19" fmla="*/ 0 h 12"/>
                  <a:gd name="T20" fmla="*/ 17 w 40"/>
                  <a:gd name="T21" fmla="*/ 0 h 12"/>
                  <a:gd name="T22" fmla="*/ 18 w 40"/>
                  <a:gd name="T23" fmla="*/ 0 h 12"/>
                  <a:gd name="T24" fmla="*/ 19 w 40"/>
                  <a:gd name="T25" fmla="*/ 0 h 12"/>
                  <a:gd name="T26" fmla="*/ 21 w 40"/>
                  <a:gd name="T27" fmla="*/ 0 h 12"/>
                  <a:gd name="T28" fmla="*/ 23 w 40"/>
                  <a:gd name="T29" fmla="*/ 0 h 12"/>
                  <a:gd name="T30" fmla="*/ 25 w 40"/>
                  <a:gd name="T31" fmla="*/ 0 h 12"/>
                  <a:gd name="T32" fmla="*/ 27 w 40"/>
                  <a:gd name="T33" fmla="*/ 1 h 12"/>
                  <a:gd name="T34" fmla="*/ 28 w 40"/>
                  <a:gd name="T35" fmla="*/ 2 h 12"/>
                  <a:gd name="T36" fmla="*/ 29 w 40"/>
                  <a:gd name="T37" fmla="*/ 3 h 12"/>
                  <a:gd name="T38" fmla="*/ 31 w 40"/>
                  <a:gd name="T39" fmla="*/ 3 h 12"/>
                  <a:gd name="T40" fmla="*/ 33 w 40"/>
                  <a:gd name="T41" fmla="*/ 3 h 12"/>
                  <a:gd name="T42" fmla="*/ 36 w 40"/>
                  <a:gd name="T43" fmla="*/ 4 h 12"/>
                  <a:gd name="T44" fmla="*/ 39 w 40"/>
                  <a:gd name="T45" fmla="*/ 6 h 12"/>
                  <a:gd name="T46" fmla="*/ 40 w 40"/>
                  <a:gd name="T47" fmla="*/ 7 h 12"/>
                  <a:gd name="T48" fmla="*/ 39 w 40"/>
                  <a:gd name="T49" fmla="*/ 9 h 12"/>
                  <a:gd name="T50" fmla="*/ 38 w 40"/>
                  <a:gd name="T51" fmla="*/ 11 h 12"/>
                  <a:gd name="T52" fmla="*/ 36 w 40"/>
                  <a:gd name="T53" fmla="*/ 12 h 12"/>
                  <a:gd name="T54" fmla="*/ 33 w 40"/>
                  <a:gd name="T55" fmla="*/ 12 h 12"/>
                  <a:gd name="T56" fmla="*/ 30 w 40"/>
                  <a:gd name="T57" fmla="*/ 12 h 12"/>
                  <a:gd name="T58" fmla="*/ 29 w 40"/>
                  <a:gd name="T59" fmla="*/ 12 h 12"/>
                  <a:gd name="T60" fmla="*/ 27 w 40"/>
                  <a:gd name="T61" fmla="*/ 12 h 12"/>
                  <a:gd name="T62" fmla="*/ 26 w 40"/>
                  <a:gd name="T63" fmla="*/ 11 h 12"/>
                  <a:gd name="T64" fmla="*/ 25 w 40"/>
                  <a:gd name="T65" fmla="*/ 11 h 12"/>
                  <a:gd name="T66" fmla="*/ 24 w 40"/>
                  <a:gd name="T67" fmla="*/ 11 h 12"/>
                  <a:gd name="T68" fmla="*/ 23 w 40"/>
                  <a:gd name="T69" fmla="*/ 11 h 12"/>
                  <a:gd name="T70" fmla="*/ 21 w 40"/>
                  <a:gd name="T71" fmla="*/ 11 h 12"/>
                  <a:gd name="T72" fmla="*/ 20 w 40"/>
                  <a:gd name="T73" fmla="*/ 11 h 12"/>
                  <a:gd name="T74" fmla="*/ 18 w 40"/>
                  <a:gd name="T75" fmla="*/ 11 h 12"/>
                  <a:gd name="T76" fmla="*/ 17 w 40"/>
                  <a:gd name="T77" fmla="*/ 10 h 12"/>
                  <a:gd name="T78" fmla="*/ 15 w 40"/>
                  <a:gd name="T79" fmla="*/ 10 h 12"/>
                  <a:gd name="T80" fmla="*/ 15 w 40"/>
                  <a:gd name="T81" fmla="*/ 9 h 12"/>
                  <a:gd name="T82" fmla="*/ 14 w 40"/>
                  <a:gd name="T83" fmla="*/ 9 h 12"/>
                  <a:gd name="T84" fmla="*/ 13 w 40"/>
                  <a:gd name="T85" fmla="*/ 9 h 12"/>
                  <a:gd name="T86" fmla="*/ 11 w 40"/>
                  <a:gd name="T87" fmla="*/ 9 h 12"/>
                  <a:gd name="T88" fmla="*/ 10 w 40"/>
                  <a:gd name="T89" fmla="*/ 9 h 12"/>
                  <a:gd name="T90" fmla="*/ 8 w 40"/>
                  <a:gd name="T91" fmla="*/ 10 h 12"/>
                  <a:gd name="T92" fmla="*/ 6 w 40"/>
                  <a:gd name="T93" fmla="*/ 11 h 12"/>
                  <a:gd name="T94" fmla="*/ 4 w 40"/>
                  <a:gd name="T95" fmla="*/ 11 h 12"/>
                  <a:gd name="T96" fmla="*/ 2 w 40"/>
                  <a:gd name="T97" fmla="*/ 11 h 12"/>
                  <a:gd name="T98" fmla="*/ 0 w 40"/>
                  <a:gd name="T99" fmla="*/ 10 h 12"/>
                  <a:gd name="T100" fmla="*/ 0 w 40"/>
                  <a:gd name="T101" fmla="*/ 8 h 12"/>
                  <a:gd name="T102" fmla="*/ 0 w 40"/>
                  <a:gd name="T103" fmla="*/ 7 h 12"/>
                  <a:gd name="T104" fmla="*/ 1 w 40"/>
                  <a:gd name="T105" fmla="*/ 5 h 12"/>
                  <a:gd name="T106" fmla="*/ 3 w 40"/>
                  <a:gd name="T10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0" h="12">
                    <a:moveTo>
                      <a:pt x="4" y="3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3" y="3"/>
                    </a:lnTo>
                    <a:lnTo>
                      <a:pt x="35" y="3"/>
                    </a:lnTo>
                    <a:lnTo>
                      <a:pt x="36" y="4"/>
                    </a:lnTo>
                    <a:lnTo>
                      <a:pt x="38" y="5"/>
                    </a:lnTo>
                    <a:lnTo>
                      <a:pt x="39" y="6"/>
                    </a:lnTo>
                    <a:lnTo>
                      <a:pt x="39" y="6"/>
                    </a:lnTo>
                    <a:lnTo>
                      <a:pt x="40" y="7"/>
                    </a:lnTo>
                    <a:lnTo>
                      <a:pt x="40" y="8"/>
                    </a:lnTo>
                    <a:lnTo>
                      <a:pt x="39" y="9"/>
                    </a:lnTo>
                    <a:lnTo>
                      <a:pt x="39" y="10"/>
                    </a:lnTo>
                    <a:lnTo>
                      <a:pt x="38" y="11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4" y="12"/>
                    </a:lnTo>
                    <a:lnTo>
                      <a:pt x="33" y="12"/>
                    </a:lnTo>
                    <a:lnTo>
                      <a:pt x="31" y="12"/>
                    </a:lnTo>
                    <a:lnTo>
                      <a:pt x="30" y="12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7" y="12"/>
                    </a:lnTo>
                    <a:lnTo>
                      <a:pt x="27" y="11"/>
                    </a:lnTo>
                    <a:lnTo>
                      <a:pt x="26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4" y="11"/>
                    </a:lnTo>
                    <a:lnTo>
                      <a:pt x="24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2" y="11"/>
                    </a:lnTo>
                    <a:lnTo>
                      <a:pt x="21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7" y="11"/>
                    </a:lnTo>
                    <a:lnTo>
                      <a:pt x="17" y="10"/>
                    </a:lnTo>
                    <a:lnTo>
                      <a:pt x="16" y="10"/>
                    </a:lnTo>
                    <a:lnTo>
                      <a:pt x="15" y="10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2" y="9"/>
                    </a:lnTo>
                    <a:lnTo>
                      <a:pt x="11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9" y="10"/>
                    </a:lnTo>
                    <a:lnTo>
                      <a:pt x="8" y="10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3" name="Freeform 271"/>
              <p:cNvSpPr>
                <a:spLocks/>
              </p:cNvSpPr>
              <p:nvPr/>
            </p:nvSpPr>
            <p:spPr bwMode="auto">
              <a:xfrm>
                <a:off x="997" y="2758"/>
                <a:ext cx="53" cy="16"/>
              </a:xfrm>
              <a:custGeom>
                <a:avLst/>
                <a:gdLst>
                  <a:gd name="T0" fmla="*/ 24 w 53"/>
                  <a:gd name="T1" fmla="*/ 0 h 16"/>
                  <a:gd name="T2" fmla="*/ 53 w 53"/>
                  <a:gd name="T3" fmla="*/ 10 h 16"/>
                  <a:gd name="T4" fmla="*/ 17 w 53"/>
                  <a:gd name="T5" fmla="*/ 16 h 16"/>
                  <a:gd name="T6" fmla="*/ 0 w 53"/>
                  <a:gd name="T7" fmla="*/ 3 h 16"/>
                  <a:gd name="T8" fmla="*/ 24 w 53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16">
                    <a:moveTo>
                      <a:pt x="24" y="0"/>
                    </a:moveTo>
                    <a:lnTo>
                      <a:pt x="53" y="10"/>
                    </a:lnTo>
                    <a:lnTo>
                      <a:pt x="17" y="16"/>
                    </a:lnTo>
                    <a:lnTo>
                      <a:pt x="0" y="3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4" name="Freeform 272"/>
              <p:cNvSpPr>
                <a:spLocks/>
              </p:cNvSpPr>
              <p:nvPr/>
            </p:nvSpPr>
            <p:spPr bwMode="auto">
              <a:xfrm>
                <a:off x="1002" y="2760"/>
                <a:ext cx="41" cy="12"/>
              </a:xfrm>
              <a:custGeom>
                <a:avLst/>
                <a:gdLst>
                  <a:gd name="T0" fmla="*/ 19 w 41"/>
                  <a:gd name="T1" fmla="*/ 0 h 12"/>
                  <a:gd name="T2" fmla="*/ 41 w 41"/>
                  <a:gd name="T3" fmla="*/ 8 h 12"/>
                  <a:gd name="T4" fmla="*/ 12 w 41"/>
                  <a:gd name="T5" fmla="*/ 12 h 12"/>
                  <a:gd name="T6" fmla="*/ 0 w 41"/>
                  <a:gd name="T7" fmla="*/ 3 h 12"/>
                  <a:gd name="T8" fmla="*/ 19 w 4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2">
                    <a:moveTo>
                      <a:pt x="19" y="0"/>
                    </a:moveTo>
                    <a:lnTo>
                      <a:pt x="41" y="8"/>
                    </a:lnTo>
                    <a:lnTo>
                      <a:pt x="12" y="12"/>
                    </a:lnTo>
                    <a:lnTo>
                      <a:pt x="0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5" name="Freeform 273"/>
              <p:cNvSpPr>
                <a:spLocks/>
              </p:cNvSpPr>
              <p:nvPr/>
            </p:nvSpPr>
            <p:spPr bwMode="auto">
              <a:xfrm>
                <a:off x="939" y="2715"/>
                <a:ext cx="86" cy="52"/>
              </a:xfrm>
              <a:custGeom>
                <a:avLst/>
                <a:gdLst>
                  <a:gd name="T0" fmla="*/ 7 w 86"/>
                  <a:gd name="T1" fmla="*/ 8 h 52"/>
                  <a:gd name="T2" fmla="*/ 9 w 86"/>
                  <a:gd name="T3" fmla="*/ 6 h 52"/>
                  <a:gd name="T4" fmla="*/ 12 w 86"/>
                  <a:gd name="T5" fmla="*/ 4 h 52"/>
                  <a:gd name="T6" fmla="*/ 15 w 86"/>
                  <a:gd name="T7" fmla="*/ 2 h 52"/>
                  <a:gd name="T8" fmla="*/ 16 w 86"/>
                  <a:gd name="T9" fmla="*/ 2 h 52"/>
                  <a:gd name="T10" fmla="*/ 18 w 86"/>
                  <a:gd name="T11" fmla="*/ 1 h 52"/>
                  <a:gd name="T12" fmla="*/ 21 w 86"/>
                  <a:gd name="T13" fmla="*/ 1 h 52"/>
                  <a:gd name="T14" fmla="*/ 23 w 86"/>
                  <a:gd name="T15" fmla="*/ 0 h 52"/>
                  <a:gd name="T16" fmla="*/ 23 w 86"/>
                  <a:gd name="T17" fmla="*/ 0 h 52"/>
                  <a:gd name="T18" fmla="*/ 25 w 86"/>
                  <a:gd name="T19" fmla="*/ 0 h 52"/>
                  <a:gd name="T20" fmla="*/ 29 w 86"/>
                  <a:gd name="T21" fmla="*/ 0 h 52"/>
                  <a:gd name="T22" fmla="*/ 33 w 86"/>
                  <a:gd name="T23" fmla="*/ 0 h 52"/>
                  <a:gd name="T24" fmla="*/ 37 w 86"/>
                  <a:gd name="T25" fmla="*/ 0 h 52"/>
                  <a:gd name="T26" fmla="*/ 42 w 86"/>
                  <a:gd name="T27" fmla="*/ 0 h 52"/>
                  <a:gd name="T28" fmla="*/ 45 w 86"/>
                  <a:gd name="T29" fmla="*/ 0 h 52"/>
                  <a:gd name="T30" fmla="*/ 47 w 86"/>
                  <a:gd name="T31" fmla="*/ 0 h 52"/>
                  <a:gd name="T32" fmla="*/ 48 w 86"/>
                  <a:gd name="T33" fmla="*/ 0 h 52"/>
                  <a:gd name="T34" fmla="*/ 50 w 86"/>
                  <a:gd name="T35" fmla="*/ 1 h 52"/>
                  <a:gd name="T36" fmla="*/ 53 w 86"/>
                  <a:gd name="T37" fmla="*/ 1 h 52"/>
                  <a:gd name="T38" fmla="*/ 56 w 86"/>
                  <a:gd name="T39" fmla="*/ 2 h 52"/>
                  <a:gd name="T40" fmla="*/ 58 w 86"/>
                  <a:gd name="T41" fmla="*/ 3 h 52"/>
                  <a:gd name="T42" fmla="*/ 60 w 86"/>
                  <a:gd name="T43" fmla="*/ 5 h 52"/>
                  <a:gd name="T44" fmla="*/ 62 w 86"/>
                  <a:gd name="T45" fmla="*/ 6 h 52"/>
                  <a:gd name="T46" fmla="*/ 63 w 86"/>
                  <a:gd name="T47" fmla="*/ 7 h 52"/>
                  <a:gd name="T48" fmla="*/ 64 w 86"/>
                  <a:gd name="T49" fmla="*/ 9 h 52"/>
                  <a:gd name="T50" fmla="*/ 68 w 86"/>
                  <a:gd name="T51" fmla="*/ 16 h 52"/>
                  <a:gd name="T52" fmla="*/ 73 w 86"/>
                  <a:gd name="T53" fmla="*/ 24 h 52"/>
                  <a:gd name="T54" fmla="*/ 76 w 86"/>
                  <a:gd name="T55" fmla="*/ 33 h 52"/>
                  <a:gd name="T56" fmla="*/ 86 w 86"/>
                  <a:gd name="T57" fmla="*/ 46 h 52"/>
                  <a:gd name="T58" fmla="*/ 75 w 86"/>
                  <a:gd name="T59" fmla="*/ 47 h 52"/>
                  <a:gd name="T60" fmla="*/ 75 w 86"/>
                  <a:gd name="T61" fmla="*/ 49 h 52"/>
                  <a:gd name="T62" fmla="*/ 73 w 86"/>
                  <a:gd name="T63" fmla="*/ 52 h 52"/>
                  <a:gd name="T64" fmla="*/ 72 w 86"/>
                  <a:gd name="T65" fmla="*/ 51 h 52"/>
                  <a:gd name="T66" fmla="*/ 71 w 86"/>
                  <a:gd name="T67" fmla="*/ 51 h 52"/>
                  <a:gd name="T68" fmla="*/ 70 w 86"/>
                  <a:gd name="T69" fmla="*/ 47 h 52"/>
                  <a:gd name="T70" fmla="*/ 69 w 86"/>
                  <a:gd name="T71" fmla="*/ 40 h 52"/>
                  <a:gd name="T72" fmla="*/ 67 w 86"/>
                  <a:gd name="T73" fmla="*/ 39 h 52"/>
                  <a:gd name="T74" fmla="*/ 65 w 86"/>
                  <a:gd name="T75" fmla="*/ 36 h 52"/>
                  <a:gd name="T76" fmla="*/ 62 w 86"/>
                  <a:gd name="T77" fmla="*/ 30 h 52"/>
                  <a:gd name="T78" fmla="*/ 57 w 86"/>
                  <a:gd name="T79" fmla="*/ 24 h 52"/>
                  <a:gd name="T80" fmla="*/ 56 w 86"/>
                  <a:gd name="T81" fmla="*/ 39 h 52"/>
                  <a:gd name="T82" fmla="*/ 14 w 86"/>
                  <a:gd name="T83" fmla="*/ 24 h 52"/>
                  <a:gd name="T84" fmla="*/ 13 w 86"/>
                  <a:gd name="T85" fmla="*/ 29 h 52"/>
                  <a:gd name="T86" fmla="*/ 13 w 86"/>
                  <a:gd name="T87" fmla="*/ 43 h 52"/>
                  <a:gd name="T88" fmla="*/ 1 w 86"/>
                  <a:gd name="T89" fmla="*/ 44 h 52"/>
                  <a:gd name="T90" fmla="*/ 0 w 86"/>
                  <a:gd name="T91" fmla="*/ 37 h 52"/>
                  <a:gd name="T92" fmla="*/ 1 w 86"/>
                  <a:gd name="T93" fmla="*/ 27 h 52"/>
                  <a:gd name="T94" fmla="*/ 3 w 86"/>
                  <a:gd name="T95" fmla="*/ 1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6" h="52">
                    <a:moveTo>
                      <a:pt x="6" y="10"/>
                    </a:moveTo>
                    <a:lnTo>
                      <a:pt x="7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12" y="4"/>
                    </a:lnTo>
                    <a:lnTo>
                      <a:pt x="13" y="3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7" y="3"/>
                    </a:lnTo>
                    <a:lnTo>
                      <a:pt x="58" y="3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6"/>
                    </a:lnTo>
                    <a:lnTo>
                      <a:pt x="62" y="7"/>
                    </a:lnTo>
                    <a:lnTo>
                      <a:pt x="63" y="7"/>
                    </a:lnTo>
                    <a:lnTo>
                      <a:pt x="63" y="7"/>
                    </a:lnTo>
                    <a:lnTo>
                      <a:pt x="64" y="9"/>
                    </a:lnTo>
                    <a:lnTo>
                      <a:pt x="66" y="12"/>
                    </a:lnTo>
                    <a:lnTo>
                      <a:pt x="68" y="16"/>
                    </a:lnTo>
                    <a:lnTo>
                      <a:pt x="70" y="20"/>
                    </a:lnTo>
                    <a:lnTo>
                      <a:pt x="73" y="24"/>
                    </a:lnTo>
                    <a:lnTo>
                      <a:pt x="75" y="28"/>
                    </a:lnTo>
                    <a:lnTo>
                      <a:pt x="76" y="33"/>
                    </a:lnTo>
                    <a:lnTo>
                      <a:pt x="78" y="36"/>
                    </a:lnTo>
                    <a:lnTo>
                      <a:pt x="86" y="46"/>
                    </a:lnTo>
                    <a:lnTo>
                      <a:pt x="79" y="51"/>
                    </a:lnTo>
                    <a:lnTo>
                      <a:pt x="75" y="47"/>
                    </a:lnTo>
                    <a:lnTo>
                      <a:pt x="75" y="48"/>
                    </a:lnTo>
                    <a:lnTo>
                      <a:pt x="75" y="49"/>
                    </a:lnTo>
                    <a:lnTo>
                      <a:pt x="74" y="51"/>
                    </a:lnTo>
                    <a:lnTo>
                      <a:pt x="73" y="52"/>
                    </a:lnTo>
                    <a:lnTo>
                      <a:pt x="72" y="52"/>
                    </a:lnTo>
                    <a:lnTo>
                      <a:pt x="72" y="51"/>
                    </a:lnTo>
                    <a:lnTo>
                      <a:pt x="71" y="51"/>
                    </a:lnTo>
                    <a:lnTo>
                      <a:pt x="71" y="51"/>
                    </a:lnTo>
                    <a:lnTo>
                      <a:pt x="71" y="50"/>
                    </a:lnTo>
                    <a:lnTo>
                      <a:pt x="70" y="47"/>
                    </a:lnTo>
                    <a:lnTo>
                      <a:pt x="70" y="44"/>
                    </a:lnTo>
                    <a:lnTo>
                      <a:pt x="69" y="40"/>
                    </a:lnTo>
                    <a:lnTo>
                      <a:pt x="67" y="40"/>
                    </a:lnTo>
                    <a:lnTo>
                      <a:pt x="67" y="39"/>
                    </a:lnTo>
                    <a:lnTo>
                      <a:pt x="67" y="38"/>
                    </a:lnTo>
                    <a:lnTo>
                      <a:pt x="65" y="36"/>
                    </a:lnTo>
                    <a:lnTo>
                      <a:pt x="64" y="33"/>
                    </a:lnTo>
                    <a:lnTo>
                      <a:pt x="62" y="30"/>
                    </a:lnTo>
                    <a:lnTo>
                      <a:pt x="60" y="27"/>
                    </a:lnTo>
                    <a:lnTo>
                      <a:pt x="57" y="24"/>
                    </a:lnTo>
                    <a:lnTo>
                      <a:pt x="54" y="22"/>
                    </a:lnTo>
                    <a:lnTo>
                      <a:pt x="56" y="39"/>
                    </a:lnTo>
                    <a:lnTo>
                      <a:pt x="15" y="43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3" y="29"/>
                    </a:lnTo>
                    <a:lnTo>
                      <a:pt x="12" y="35"/>
                    </a:lnTo>
                    <a:lnTo>
                      <a:pt x="13" y="43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1" y="41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1" y="27"/>
                    </a:lnTo>
                    <a:lnTo>
                      <a:pt x="2" y="21"/>
                    </a:lnTo>
                    <a:lnTo>
                      <a:pt x="3" y="15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6" name="Freeform 274"/>
              <p:cNvSpPr>
                <a:spLocks/>
              </p:cNvSpPr>
              <p:nvPr/>
            </p:nvSpPr>
            <p:spPr bwMode="auto">
              <a:xfrm>
                <a:off x="1009" y="2753"/>
                <a:ext cx="13" cy="11"/>
              </a:xfrm>
              <a:custGeom>
                <a:avLst/>
                <a:gdLst>
                  <a:gd name="T0" fmla="*/ 0 w 13"/>
                  <a:gd name="T1" fmla="*/ 1 h 11"/>
                  <a:gd name="T2" fmla="*/ 1 w 13"/>
                  <a:gd name="T3" fmla="*/ 4 h 11"/>
                  <a:gd name="T4" fmla="*/ 1 w 13"/>
                  <a:gd name="T5" fmla="*/ 7 h 11"/>
                  <a:gd name="T6" fmla="*/ 2 w 13"/>
                  <a:gd name="T7" fmla="*/ 10 h 11"/>
                  <a:gd name="T8" fmla="*/ 3 w 13"/>
                  <a:gd name="T9" fmla="*/ 11 h 11"/>
                  <a:gd name="T10" fmla="*/ 3 w 13"/>
                  <a:gd name="T11" fmla="*/ 10 h 11"/>
                  <a:gd name="T12" fmla="*/ 4 w 13"/>
                  <a:gd name="T13" fmla="*/ 9 h 11"/>
                  <a:gd name="T14" fmla="*/ 4 w 13"/>
                  <a:gd name="T15" fmla="*/ 7 h 11"/>
                  <a:gd name="T16" fmla="*/ 4 w 13"/>
                  <a:gd name="T17" fmla="*/ 6 h 11"/>
                  <a:gd name="T18" fmla="*/ 9 w 13"/>
                  <a:gd name="T19" fmla="*/ 10 h 11"/>
                  <a:gd name="T20" fmla="*/ 13 w 13"/>
                  <a:gd name="T21" fmla="*/ 8 h 11"/>
                  <a:gd name="T22" fmla="*/ 7 w 13"/>
                  <a:gd name="T23" fmla="*/ 0 h 11"/>
                  <a:gd name="T24" fmla="*/ 0 w 13"/>
                  <a:gd name="T2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1">
                    <a:moveTo>
                      <a:pt x="0" y="1"/>
                    </a:moveTo>
                    <a:lnTo>
                      <a:pt x="1" y="4"/>
                    </a:lnTo>
                    <a:lnTo>
                      <a:pt x="1" y="7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9" y="10"/>
                    </a:lnTo>
                    <a:lnTo>
                      <a:pt x="13" y="8"/>
                    </a:lnTo>
                    <a:lnTo>
                      <a:pt x="7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7" name="Freeform 275"/>
              <p:cNvSpPr>
                <a:spLocks/>
              </p:cNvSpPr>
              <p:nvPr/>
            </p:nvSpPr>
            <p:spPr bwMode="auto">
              <a:xfrm>
                <a:off x="942" y="2718"/>
                <a:ext cx="72" cy="40"/>
              </a:xfrm>
              <a:custGeom>
                <a:avLst/>
                <a:gdLst>
                  <a:gd name="T0" fmla="*/ 54 w 72"/>
                  <a:gd name="T1" fmla="*/ 2 h 40"/>
                  <a:gd name="T2" fmla="*/ 52 w 72"/>
                  <a:gd name="T3" fmla="*/ 1 h 40"/>
                  <a:gd name="T4" fmla="*/ 50 w 72"/>
                  <a:gd name="T5" fmla="*/ 1 h 40"/>
                  <a:gd name="T6" fmla="*/ 48 w 72"/>
                  <a:gd name="T7" fmla="*/ 0 h 40"/>
                  <a:gd name="T8" fmla="*/ 41 w 72"/>
                  <a:gd name="T9" fmla="*/ 0 h 40"/>
                  <a:gd name="T10" fmla="*/ 23 w 72"/>
                  <a:gd name="T11" fmla="*/ 0 h 40"/>
                  <a:gd name="T12" fmla="*/ 16 w 72"/>
                  <a:gd name="T13" fmla="*/ 0 h 40"/>
                  <a:gd name="T14" fmla="*/ 13 w 72"/>
                  <a:gd name="T15" fmla="*/ 1 h 40"/>
                  <a:gd name="T16" fmla="*/ 10 w 72"/>
                  <a:gd name="T17" fmla="*/ 3 h 40"/>
                  <a:gd name="T18" fmla="*/ 7 w 72"/>
                  <a:gd name="T19" fmla="*/ 5 h 40"/>
                  <a:gd name="T20" fmla="*/ 3 w 72"/>
                  <a:gd name="T21" fmla="*/ 12 h 40"/>
                  <a:gd name="T22" fmla="*/ 0 w 72"/>
                  <a:gd name="T23" fmla="*/ 23 h 40"/>
                  <a:gd name="T24" fmla="*/ 0 w 72"/>
                  <a:gd name="T25" fmla="*/ 33 h 40"/>
                  <a:gd name="T26" fmla="*/ 1 w 72"/>
                  <a:gd name="T27" fmla="*/ 39 h 40"/>
                  <a:gd name="T28" fmla="*/ 7 w 72"/>
                  <a:gd name="T29" fmla="*/ 39 h 40"/>
                  <a:gd name="T30" fmla="*/ 8 w 72"/>
                  <a:gd name="T31" fmla="*/ 26 h 40"/>
                  <a:gd name="T32" fmla="*/ 10 w 72"/>
                  <a:gd name="T33" fmla="*/ 19 h 40"/>
                  <a:gd name="T34" fmla="*/ 12 w 72"/>
                  <a:gd name="T35" fmla="*/ 17 h 40"/>
                  <a:gd name="T36" fmla="*/ 13 w 72"/>
                  <a:gd name="T37" fmla="*/ 16 h 40"/>
                  <a:gd name="T38" fmla="*/ 15 w 72"/>
                  <a:gd name="T39" fmla="*/ 38 h 40"/>
                  <a:gd name="T40" fmla="*/ 18 w 72"/>
                  <a:gd name="T41" fmla="*/ 38 h 40"/>
                  <a:gd name="T42" fmla="*/ 23 w 72"/>
                  <a:gd name="T43" fmla="*/ 37 h 40"/>
                  <a:gd name="T44" fmla="*/ 30 w 72"/>
                  <a:gd name="T45" fmla="*/ 37 h 40"/>
                  <a:gd name="T46" fmla="*/ 36 w 72"/>
                  <a:gd name="T47" fmla="*/ 36 h 40"/>
                  <a:gd name="T48" fmla="*/ 42 w 72"/>
                  <a:gd name="T49" fmla="*/ 36 h 40"/>
                  <a:gd name="T50" fmla="*/ 47 w 72"/>
                  <a:gd name="T51" fmla="*/ 35 h 40"/>
                  <a:gd name="T52" fmla="*/ 50 w 72"/>
                  <a:gd name="T53" fmla="*/ 35 h 40"/>
                  <a:gd name="T54" fmla="*/ 48 w 72"/>
                  <a:gd name="T55" fmla="*/ 15 h 40"/>
                  <a:gd name="T56" fmla="*/ 50 w 72"/>
                  <a:gd name="T57" fmla="*/ 16 h 40"/>
                  <a:gd name="T58" fmla="*/ 55 w 72"/>
                  <a:gd name="T59" fmla="*/ 19 h 40"/>
                  <a:gd name="T60" fmla="*/ 60 w 72"/>
                  <a:gd name="T61" fmla="*/ 25 h 40"/>
                  <a:gd name="T62" fmla="*/ 65 w 72"/>
                  <a:gd name="T63" fmla="*/ 34 h 40"/>
                  <a:gd name="T64" fmla="*/ 69 w 72"/>
                  <a:gd name="T65" fmla="*/ 25 h 40"/>
                  <a:gd name="T66" fmla="*/ 63 w 72"/>
                  <a:gd name="T67" fmla="*/ 13 h 40"/>
                  <a:gd name="T68" fmla="*/ 58 w 72"/>
                  <a:gd name="T69" fmla="*/ 6 h 40"/>
                  <a:gd name="T70" fmla="*/ 55 w 72"/>
                  <a:gd name="T71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2" h="40">
                    <a:moveTo>
                      <a:pt x="54" y="2"/>
                    </a:moveTo>
                    <a:lnTo>
                      <a:pt x="54" y="2"/>
                    </a:lnTo>
                    <a:lnTo>
                      <a:pt x="53" y="2"/>
                    </a:lnTo>
                    <a:lnTo>
                      <a:pt x="52" y="1"/>
                    </a:lnTo>
                    <a:lnTo>
                      <a:pt x="51" y="1"/>
                    </a:lnTo>
                    <a:lnTo>
                      <a:pt x="50" y="1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1" y="0"/>
                    </a:lnTo>
                    <a:lnTo>
                      <a:pt x="34" y="19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3" y="12"/>
                    </a:lnTo>
                    <a:lnTo>
                      <a:pt x="1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37"/>
                    </a:lnTo>
                    <a:lnTo>
                      <a:pt x="1" y="39"/>
                    </a:lnTo>
                    <a:lnTo>
                      <a:pt x="1" y="40"/>
                    </a:lnTo>
                    <a:lnTo>
                      <a:pt x="7" y="39"/>
                    </a:lnTo>
                    <a:lnTo>
                      <a:pt x="7" y="32"/>
                    </a:lnTo>
                    <a:lnTo>
                      <a:pt x="8" y="26"/>
                    </a:lnTo>
                    <a:lnTo>
                      <a:pt x="9" y="22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2" y="17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4" y="38"/>
                    </a:lnTo>
                    <a:lnTo>
                      <a:pt x="15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3" y="37"/>
                    </a:lnTo>
                    <a:lnTo>
                      <a:pt x="27" y="37"/>
                    </a:lnTo>
                    <a:lnTo>
                      <a:pt x="30" y="37"/>
                    </a:lnTo>
                    <a:lnTo>
                      <a:pt x="33" y="37"/>
                    </a:lnTo>
                    <a:lnTo>
                      <a:pt x="36" y="36"/>
                    </a:lnTo>
                    <a:lnTo>
                      <a:pt x="39" y="36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7" y="35"/>
                    </a:lnTo>
                    <a:lnTo>
                      <a:pt x="49" y="35"/>
                    </a:lnTo>
                    <a:lnTo>
                      <a:pt x="50" y="35"/>
                    </a:lnTo>
                    <a:lnTo>
                      <a:pt x="50" y="35"/>
                    </a:lnTo>
                    <a:lnTo>
                      <a:pt x="48" y="15"/>
                    </a:lnTo>
                    <a:lnTo>
                      <a:pt x="49" y="16"/>
                    </a:lnTo>
                    <a:lnTo>
                      <a:pt x="50" y="16"/>
                    </a:lnTo>
                    <a:lnTo>
                      <a:pt x="52" y="17"/>
                    </a:lnTo>
                    <a:lnTo>
                      <a:pt x="55" y="19"/>
                    </a:lnTo>
                    <a:lnTo>
                      <a:pt x="58" y="21"/>
                    </a:lnTo>
                    <a:lnTo>
                      <a:pt x="60" y="25"/>
                    </a:lnTo>
                    <a:lnTo>
                      <a:pt x="63" y="29"/>
                    </a:lnTo>
                    <a:lnTo>
                      <a:pt x="65" y="34"/>
                    </a:lnTo>
                    <a:lnTo>
                      <a:pt x="72" y="33"/>
                    </a:lnTo>
                    <a:lnTo>
                      <a:pt x="69" y="25"/>
                    </a:lnTo>
                    <a:lnTo>
                      <a:pt x="66" y="18"/>
                    </a:lnTo>
                    <a:lnTo>
                      <a:pt x="63" y="13"/>
                    </a:lnTo>
                    <a:lnTo>
                      <a:pt x="60" y="9"/>
                    </a:lnTo>
                    <a:lnTo>
                      <a:pt x="58" y="6"/>
                    </a:lnTo>
                    <a:lnTo>
                      <a:pt x="56" y="4"/>
                    </a:lnTo>
                    <a:lnTo>
                      <a:pt x="55" y="3"/>
                    </a:lnTo>
                    <a:lnTo>
                      <a:pt x="54" y="2"/>
                    </a:lnTo>
                    <a:close/>
                  </a:path>
                </a:pathLst>
              </a:custGeom>
              <a:solidFill>
                <a:srgbClr val="59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8" name="Freeform 276"/>
              <p:cNvSpPr>
                <a:spLocks/>
              </p:cNvSpPr>
              <p:nvPr/>
            </p:nvSpPr>
            <p:spPr bwMode="auto">
              <a:xfrm>
                <a:off x="959" y="2717"/>
                <a:ext cx="29" cy="20"/>
              </a:xfrm>
              <a:custGeom>
                <a:avLst/>
                <a:gdLst>
                  <a:gd name="T0" fmla="*/ 4 w 29"/>
                  <a:gd name="T1" fmla="*/ 6 h 20"/>
                  <a:gd name="T2" fmla="*/ 0 w 29"/>
                  <a:gd name="T3" fmla="*/ 4 h 20"/>
                  <a:gd name="T4" fmla="*/ 3 w 29"/>
                  <a:gd name="T5" fmla="*/ 0 h 20"/>
                  <a:gd name="T6" fmla="*/ 5 w 29"/>
                  <a:gd name="T7" fmla="*/ 0 h 20"/>
                  <a:gd name="T8" fmla="*/ 3 w 29"/>
                  <a:gd name="T9" fmla="*/ 3 h 20"/>
                  <a:gd name="T10" fmla="*/ 6 w 29"/>
                  <a:gd name="T11" fmla="*/ 6 h 20"/>
                  <a:gd name="T12" fmla="*/ 6 w 29"/>
                  <a:gd name="T13" fmla="*/ 6 h 20"/>
                  <a:gd name="T14" fmla="*/ 5 w 29"/>
                  <a:gd name="T15" fmla="*/ 7 h 20"/>
                  <a:gd name="T16" fmla="*/ 4 w 29"/>
                  <a:gd name="T17" fmla="*/ 8 h 20"/>
                  <a:gd name="T18" fmla="*/ 4 w 29"/>
                  <a:gd name="T19" fmla="*/ 9 h 20"/>
                  <a:gd name="T20" fmla="*/ 16 w 29"/>
                  <a:gd name="T21" fmla="*/ 17 h 20"/>
                  <a:gd name="T22" fmla="*/ 26 w 29"/>
                  <a:gd name="T23" fmla="*/ 8 h 20"/>
                  <a:gd name="T24" fmla="*/ 24 w 29"/>
                  <a:gd name="T25" fmla="*/ 6 h 20"/>
                  <a:gd name="T26" fmla="*/ 27 w 29"/>
                  <a:gd name="T27" fmla="*/ 3 h 20"/>
                  <a:gd name="T28" fmla="*/ 25 w 29"/>
                  <a:gd name="T29" fmla="*/ 0 h 20"/>
                  <a:gd name="T30" fmla="*/ 27 w 29"/>
                  <a:gd name="T31" fmla="*/ 0 h 20"/>
                  <a:gd name="T32" fmla="*/ 29 w 29"/>
                  <a:gd name="T33" fmla="*/ 4 h 20"/>
                  <a:gd name="T34" fmla="*/ 26 w 29"/>
                  <a:gd name="T35" fmla="*/ 6 h 20"/>
                  <a:gd name="T36" fmla="*/ 28 w 29"/>
                  <a:gd name="T37" fmla="*/ 9 h 20"/>
                  <a:gd name="T38" fmla="*/ 17 w 29"/>
                  <a:gd name="T39" fmla="*/ 20 h 20"/>
                  <a:gd name="T40" fmla="*/ 1 w 29"/>
                  <a:gd name="T41" fmla="*/ 9 h 20"/>
                  <a:gd name="T42" fmla="*/ 4 w 29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" h="20">
                    <a:moveTo>
                      <a:pt x="4" y="6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16" y="17"/>
                    </a:lnTo>
                    <a:lnTo>
                      <a:pt x="26" y="8"/>
                    </a:lnTo>
                    <a:lnTo>
                      <a:pt x="24" y="6"/>
                    </a:lnTo>
                    <a:lnTo>
                      <a:pt x="27" y="3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4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17" y="20"/>
                    </a:lnTo>
                    <a:lnTo>
                      <a:pt x="1" y="9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9" name="Freeform 277"/>
              <p:cNvSpPr>
                <a:spLocks/>
              </p:cNvSpPr>
              <p:nvPr/>
            </p:nvSpPr>
            <p:spPr bwMode="auto">
              <a:xfrm>
                <a:off x="967" y="2718"/>
                <a:ext cx="14" cy="15"/>
              </a:xfrm>
              <a:custGeom>
                <a:avLst/>
                <a:gdLst>
                  <a:gd name="T0" fmla="*/ 14 w 14"/>
                  <a:gd name="T1" fmla="*/ 0 h 15"/>
                  <a:gd name="T2" fmla="*/ 0 w 14"/>
                  <a:gd name="T3" fmla="*/ 0 h 15"/>
                  <a:gd name="T4" fmla="*/ 8 w 14"/>
                  <a:gd name="T5" fmla="*/ 15 h 15"/>
                  <a:gd name="T6" fmla="*/ 14 w 14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5">
                    <a:moveTo>
                      <a:pt x="14" y="0"/>
                    </a:moveTo>
                    <a:lnTo>
                      <a:pt x="0" y="0"/>
                    </a:lnTo>
                    <a:lnTo>
                      <a:pt x="8" y="1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0" name="Freeform 278"/>
              <p:cNvSpPr>
                <a:spLocks/>
              </p:cNvSpPr>
              <p:nvPr/>
            </p:nvSpPr>
            <p:spPr bwMode="auto">
              <a:xfrm>
                <a:off x="971" y="2716"/>
                <a:ext cx="7" cy="18"/>
              </a:xfrm>
              <a:custGeom>
                <a:avLst/>
                <a:gdLst>
                  <a:gd name="T0" fmla="*/ 4 w 7"/>
                  <a:gd name="T1" fmla="*/ 18 h 18"/>
                  <a:gd name="T2" fmla="*/ 0 w 7"/>
                  <a:gd name="T3" fmla="*/ 11 h 18"/>
                  <a:gd name="T4" fmla="*/ 2 w 7"/>
                  <a:gd name="T5" fmla="*/ 4 h 18"/>
                  <a:gd name="T6" fmla="*/ 2 w 7"/>
                  <a:gd name="T7" fmla="*/ 4 h 18"/>
                  <a:gd name="T8" fmla="*/ 2 w 7"/>
                  <a:gd name="T9" fmla="*/ 4 h 18"/>
                  <a:gd name="T10" fmla="*/ 1 w 7"/>
                  <a:gd name="T11" fmla="*/ 3 h 18"/>
                  <a:gd name="T12" fmla="*/ 1 w 7"/>
                  <a:gd name="T13" fmla="*/ 2 h 18"/>
                  <a:gd name="T14" fmla="*/ 1 w 7"/>
                  <a:gd name="T15" fmla="*/ 2 h 18"/>
                  <a:gd name="T16" fmla="*/ 2 w 7"/>
                  <a:gd name="T17" fmla="*/ 1 h 18"/>
                  <a:gd name="T18" fmla="*/ 3 w 7"/>
                  <a:gd name="T19" fmla="*/ 0 h 18"/>
                  <a:gd name="T20" fmla="*/ 3 w 7"/>
                  <a:gd name="T21" fmla="*/ 0 h 18"/>
                  <a:gd name="T22" fmla="*/ 4 w 7"/>
                  <a:gd name="T23" fmla="*/ 0 h 18"/>
                  <a:gd name="T24" fmla="*/ 5 w 7"/>
                  <a:gd name="T25" fmla="*/ 1 h 18"/>
                  <a:gd name="T26" fmla="*/ 5 w 7"/>
                  <a:gd name="T27" fmla="*/ 2 h 18"/>
                  <a:gd name="T28" fmla="*/ 6 w 7"/>
                  <a:gd name="T29" fmla="*/ 2 h 18"/>
                  <a:gd name="T30" fmla="*/ 5 w 7"/>
                  <a:gd name="T31" fmla="*/ 3 h 18"/>
                  <a:gd name="T32" fmla="*/ 5 w 7"/>
                  <a:gd name="T33" fmla="*/ 4 h 18"/>
                  <a:gd name="T34" fmla="*/ 5 w 7"/>
                  <a:gd name="T35" fmla="*/ 4 h 18"/>
                  <a:gd name="T36" fmla="*/ 5 w 7"/>
                  <a:gd name="T37" fmla="*/ 4 h 18"/>
                  <a:gd name="T38" fmla="*/ 7 w 7"/>
                  <a:gd name="T39" fmla="*/ 11 h 18"/>
                  <a:gd name="T40" fmla="*/ 4 w 7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8">
                    <a:moveTo>
                      <a:pt x="4" y="18"/>
                    </a:moveTo>
                    <a:lnTo>
                      <a:pt x="0" y="11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11"/>
                    </a:lnTo>
                    <a:lnTo>
                      <a:pt x="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1" name="Freeform 279"/>
              <p:cNvSpPr>
                <a:spLocks/>
              </p:cNvSpPr>
              <p:nvPr/>
            </p:nvSpPr>
            <p:spPr bwMode="auto">
              <a:xfrm>
                <a:off x="974" y="2740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3 w 4"/>
                  <a:gd name="T5" fmla="*/ 3 h 4"/>
                  <a:gd name="T6" fmla="*/ 3 w 4"/>
                  <a:gd name="T7" fmla="*/ 3 h 4"/>
                  <a:gd name="T8" fmla="*/ 4 w 4"/>
                  <a:gd name="T9" fmla="*/ 2 h 4"/>
                  <a:gd name="T10" fmla="*/ 3 w 4"/>
                  <a:gd name="T11" fmla="*/ 1 h 4"/>
                  <a:gd name="T12" fmla="*/ 3 w 4"/>
                  <a:gd name="T13" fmla="*/ 1 h 4"/>
                  <a:gd name="T14" fmla="*/ 2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1 w 4"/>
                  <a:gd name="T21" fmla="*/ 1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1 w 4"/>
                  <a:gd name="T29" fmla="*/ 3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2" name="Freeform 280"/>
              <p:cNvSpPr>
                <a:spLocks/>
              </p:cNvSpPr>
              <p:nvPr/>
            </p:nvSpPr>
            <p:spPr bwMode="auto">
              <a:xfrm>
                <a:off x="974" y="2747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3 w 4"/>
                  <a:gd name="T5" fmla="*/ 3 h 4"/>
                  <a:gd name="T6" fmla="*/ 3 w 4"/>
                  <a:gd name="T7" fmla="*/ 3 h 4"/>
                  <a:gd name="T8" fmla="*/ 4 w 4"/>
                  <a:gd name="T9" fmla="*/ 2 h 4"/>
                  <a:gd name="T10" fmla="*/ 3 w 4"/>
                  <a:gd name="T11" fmla="*/ 1 h 4"/>
                  <a:gd name="T12" fmla="*/ 3 w 4"/>
                  <a:gd name="T13" fmla="*/ 1 h 4"/>
                  <a:gd name="T14" fmla="*/ 2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1 w 4"/>
                  <a:gd name="T21" fmla="*/ 1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1 w 4"/>
                  <a:gd name="T29" fmla="*/ 3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3" name="Freeform 281"/>
              <p:cNvSpPr>
                <a:spLocks/>
              </p:cNvSpPr>
              <p:nvPr/>
            </p:nvSpPr>
            <p:spPr bwMode="auto">
              <a:xfrm>
                <a:off x="978" y="2681"/>
                <a:ext cx="10" cy="14"/>
              </a:xfrm>
              <a:custGeom>
                <a:avLst/>
                <a:gdLst>
                  <a:gd name="T0" fmla="*/ 8 w 10"/>
                  <a:gd name="T1" fmla="*/ 12 h 14"/>
                  <a:gd name="T2" fmla="*/ 4 w 10"/>
                  <a:gd name="T3" fmla="*/ 4 h 14"/>
                  <a:gd name="T4" fmla="*/ 4 w 10"/>
                  <a:gd name="T5" fmla="*/ 0 h 14"/>
                  <a:gd name="T6" fmla="*/ 10 w 10"/>
                  <a:gd name="T7" fmla="*/ 14 h 14"/>
                  <a:gd name="T8" fmla="*/ 0 w 10"/>
                  <a:gd name="T9" fmla="*/ 13 h 14"/>
                  <a:gd name="T10" fmla="*/ 0 w 10"/>
                  <a:gd name="T11" fmla="*/ 12 h 14"/>
                  <a:gd name="T12" fmla="*/ 8 w 10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8" y="12"/>
                    </a:moveTo>
                    <a:lnTo>
                      <a:pt x="4" y="4"/>
                    </a:lnTo>
                    <a:lnTo>
                      <a:pt x="4" y="0"/>
                    </a:lnTo>
                    <a:lnTo>
                      <a:pt x="10" y="14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4" name="Freeform 282"/>
              <p:cNvSpPr>
                <a:spLocks/>
              </p:cNvSpPr>
              <p:nvPr/>
            </p:nvSpPr>
            <p:spPr bwMode="auto">
              <a:xfrm>
                <a:off x="987" y="2682"/>
                <a:ext cx="3" cy="5"/>
              </a:xfrm>
              <a:custGeom>
                <a:avLst/>
                <a:gdLst>
                  <a:gd name="T0" fmla="*/ 0 w 3"/>
                  <a:gd name="T1" fmla="*/ 5 h 5"/>
                  <a:gd name="T2" fmla="*/ 0 w 3"/>
                  <a:gd name="T3" fmla="*/ 5 h 5"/>
                  <a:gd name="T4" fmla="*/ 0 w 3"/>
                  <a:gd name="T5" fmla="*/ 4 h 5"/>
                  <a:gd name="T6" fmla="*/ 0 w 3"/>
                  <a:gd name="T7" fmla="*/ 3 h 5"/>
                  <a:gd name="T8" fmla="*/ 0 w 3"/>
                  <a:gd name="T9" fmla="*/ 2 h 5"/>
                  <a:gd name="T10" fmla="*/ 0 w 3"/>
                  <a:gd name="T11" fmla="*/ 1 h 5"/>
                  <a:gd name="T12" fmla="*/ 1 w 3"/>
                  <a:gd name="T13" fmla="*/ 0 h 5"/>
                  <a:gd name="T14" fmla="*/ 2 w 3"/>
                  <a:gd name="T15" fmla="*/ 0 h 5"/>
                  <a:gd name="T16" fmla="*/ 3 w 3"/>
                  <a:gd name="T17" fmla="*/ 0 h 5"/>
                  <a:gd name="T18" fmla="*/ 3 w 3"/>
                  <a:gd name="T19" fmla="*/ 0 h 5"/>
                  <a:gd name="T20" fmla="*/ 3 w 3"/>
                  <a:gd name="T21" fmla="*/ 1 h 5"/>
                  <a:gd name="T22" fmla="*/ 3 w 3"/>
                  <a:gd name="T23" fmla="*/ 2 h 5"/>
                  <a:gd name="T24" fmla="*/ 3 w 3"/>
                  <a:gd name="T25" fmla="*/ 3 h 5"/>
                  <a:gd name="T26" fmla="*/ 2 w 3"/>
                  <a:gd name="T27" fmla="*/ 4 h 5"/>
                  <a:gd name="T28" fmla="*/ 2 w 3"/>
                  <a:gd name="T29" fmla="*/ 5 h 5"/>
                  <a:gd name="T30" fmla="*/ 1 w 3"/>
                  <a:gd name="T31" fmla="*/ 5 h 5"/>
                  <a:gd name="T32" fmla="*/ 0 w 3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5" name="Freeform 283"/>
              <p:cNvSpPr>
                <a:spLocks/>
              </p:cNvSpPr>
              <p:nvPr/>
            </p:nvSpPr>
            <p:spPr bwMode="auto">
              <a:xfrm>
                <a:off x="975" y="2680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1 w 4"/>
                  <a:gd name="T3" fmla="*/ 5 h 6"/>
                  <a:gd name="T4" fmla="*/ 0 w 4"/>
                  <a:gd name="T5" fmla="*/ 4 h 6"/>
                  <a:gd name="T6" fmla="*/ 0 w 4"/>
                  <a:gd name="T7" fmla="*/ 3 h 6"/>
                  <a:gd name="T8" fmla="*/ 1 w 4"/>
                  <a:gd name="T9" fmla="*/ 2 h 6"/>
                  <a:gd name="T10" fmla="*/ 1 w 4"/>
                  <a:gd name="T11" fmla="*/ 1 h 6"/>
                  <a:gd name="T12" fmla="*/ 2 w 4"/>
                  <a:gd name="T13" fmla="*/ 0 h 6"/>
                  <a:gd name="T14" fmla="*/ 3 w 4"/>
                  <a:gd name="T15" fmla="*/ 0 h 6"/>
                  <a:gd name="T16" fmla="*/ 3 w 4"/>
                  <a:gd name="T17" fmla="*/ 0 h 6"/>
                  <a:gd name="T18" fmla="*/ 4 w 4"/>
                  <a:gd name="T19" fmla="*/ 0 h 6"/>
                  <a:gd name="T20" fmla="*/ 4 w 4"/>
                  <a:gd name="T21" fmla="*/ 1 h 6"/>
                  <a:gd name="T22" fmla="*/ 4 w 4"/>
                  <a:gd name="T23" fmla="*/ 2 h 6"/>
                  <a:gd name="T24" fmla="*/ 4 w 4"/>
                  <a:gd name="T25" fmla="*/ 3 h 6"/>
                  <a:gd name="T26" fmla="*/ 3 w 4"/>
                  <a:gd name="T27" fmla="*/ 4 h 6"/>
                  <a:gd name="T28" fmla="*/ 3 w 4"/>
                  <a:gd name="T29" fmla="*/ 5 h 6"/>
                  <a:gd name="T30" fmla="*/ 2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1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6" name="Freeform 284"/>
              <p:cNvSpPr>
                <a:spLocks/>
              </p:cNvSpPr>
              <p:nvPr/>
            </p:nvSpPr>
            <p:spPr bwMode="auto">
              <a:xfrm>
                <a:off x="1085" y="2681"/>
                <a:ext cx="10" cy="14"/>
              </a:xfrm>
              <a:custGeom>
                <a:avLst/>
                <a:gdLst>
                  <a:gd name="T0" fmla="*/ 2 w 10"/>
                  <a:gd name="T1" fmla="*/ 12 h 14"/>
                  <a:gd name="T2" fmla="*/ 7 w 10"/>
                  <a:gd name="T3" fmla="*/ 3 h 14"/>
                  <a:gd name="T4" fmla="*/ 7 w 10"/>
                  <a:gd name="T5" fmla="*/ 0 h 14"/>
                  <a:gd name="T6" fmla="*/ 0 w 10"/>
                  <a:gd name="T7" fmla="*/ 14 h 14"/>
                  <a:gd name="T8" fmla="*/ 10 w 10"/>
                  <a:gd name="T9" fmla="*/ 14 h 14"/>
                  <a:gd name="T10" fmla="*/ 10 w 10"/>
                  <a:gd name="T11" fmla="*/ 12 h 14"/>
                  <a:gd name="T12" fmla="*/ 2 w 10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2" y="12"/>
                    </a:moveTo>
                    <a:lnTo>
                      <a:pt x="7" y="3"/>
                    </a:lnTo>
                    <a:lnTo>
                      <a:pt x="7" y="0"/>
                    </a:lnTo>
                    <a:lnTo>
                      <a:pt x="0" y="14"/>
                    </a:lnTo>
                    <a:lnTo>
                      <a:pt x="10" y="14"/>
                    </a:lnTo>
                    <a:lnTo>
                      <a:pt x="10" y="12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7" name="Freeform 285"/>
              <p:cNvSpPr>
                <a:spLocks/>
              </p:cNvSpPr>
              <p:nvPr/>
            </p:nvSpPr>
            <p:spPr bwMode="auto">
              <a:xfrm>
                <a:off x="1083" y="2681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2 w 4"/>
                  <a:gd name="T3" fmla="*/ 5 h 5"/>
                  <a:gd name="T4" fmla="*/ 3 w 4"/>
                  <a:gd name="T5" fmla="*/ 5 h 5"/>
                  <a:gd name="T6" fmla="*/ 3 w 4"/>
                  <a:gd name="T7" fmla="*/ 4 h 5"/>
                  <a:gd name="T8" fmla="*/ 4 w 4"/>
                  <a:gd name="T9" fmla="*/ 3 h 5"/>
                  <a:gd name="T10" fmla="*/ 4 w 4"/>
                  <a:gd name="T11" fmla="*/ 2 h 5"/>
                  <a:gd name="T12" fmla="*/ 3 w 4"/>
                  <a:gd name="T13" fmla="*/ 1 h 5"/>
                  <a:gd name="T14" fmla="*/ 3 w 4"/>
                  <a:gd name="T15" fmla="*/ 0 h 5"/>
                  <a:gd name="T16" fmla="*/ 2 w 4"/>
                  <a:gd name="T17" fmla="*/ 0 h 5"/>
                  <a:gd name="T18" fmla="*/ 2 w 4"/>
                  <a:gd name="T19" fmla="*/ 0 h 5"/>
                  <a:gd name="T20" fmla="*/ 1 w 4"/>
                  <a:gd name="T21" fmla="*/ 0 h 5"/>
                  <a:gd name="T22" fmla="*/ 1 w 4"/>
                  <a:gd name="T23" fmla="*/ 1 h 5"/>
                  <a:gd name="T24" fmla="*/ 0 w 4"/>
                  <a:gd name="T25" fmla="*/ 2 h 5"/>
                  <a:gd name="T26" fmla="*/ 0 w 4"/>
                  <a:gd name="T27" fmla="*/ 3 h 5"/>
                  <a:gd name="T28" fmla="*/ 1 w 4"/>
                  <a:gd name="T29" fmla="*/ 4 h 5"/>
                  <a:gd name="T30" fmla="*/ 1 w 4"/>
                  <a:gd name="T31" fmla="*/ 5 h 5"/>
                  <a:gd name="T32" fmla="*/ 2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8" name="Freeform 286"/>
              <p:cNvSpPr>
                <a:spLocks/>
              </p:cNvSpPr>
              <p:nvPr/>
            </p:nvSpPr>
            <p:spPr bwMode="auto">
              <a:xfrm>
                <a:off x="1096" y="2681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2 w 4"/>
                  <a:gd name="T3" fmla="*/ 6 h 6"/>
                  <a:gd name="T4" fmla="*/ 3 w 4"/>
                  <a:gd name="T5" fmla="*/ 5 h 6"/>
                  <a:gd name="T6" fmla="*/ 3 w 4"/>
                  <a:gd name="T7" fmla="*/ 4 h 6"/>
                  <a:gd name="T8" fmla="*/ 4 w 4"/>
                  <a:gd name="T9" fmla="*/ 3 h 6"/>
                  <a:gd name="T10" fmla="*/ 4 w 4"/>
                  <a:gd name="T11" fmla="*/ 2 h 6"/>
                  <a:gd name="T12" fmla="*/ 3 w 4"/>
                  <a:gd name="T13" fmla="*/ 1 h 6"/>
                  <a:gd name="T14" fmla="*/ 3 w 4"/>
                  <a:gd name="T15" fmla="*/ 0 h 6"/>
                  <a:gd name="T16" fmla="*/ 2 w 4"/>
                  <a:gd name="T17" fmla="*/ 0 h 6"/>
                  <a:gd name="T18" fmla="*/ 1 w 4"/>
                  <a:gd name="T19" fmla="*/ 0 h 6"/>
                  <a:gd name="T20" fmla="*/ 1 w 4"/>
                  <a:gd name="T21" fmla="*/ 0 h 6"/>
                  <a:gd name="T22" fmla="*/ 0 w 4"/>
                  <a:gd name="T23" fmla="*/ 1 h 6"/>
                  <a:gd name="T24" fmla="*/ 0 w 4"/>
                  <a:gd name="T25" fmla="*/ 3 h 6"/>
                  <a:gd name="T26" fmla="*/ 0 w 4"/>
                  <a:gd name="T27" fmla="*/ 4 h 6"/>
                  <a:gd name="T28" fmla="*/ 0 w 4"/>
                  <a:gd name="T29" fmla="*/ 5 h 6"/>
                  <a:gd name="T30" fmla="*/ 1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2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421" name="Group 341"/>
            <p:cNvGrpSpPr>
              <a:grpSpLocks/>
            </p:cNvGrpSpPr>
            <p:nvPr/>
          </p:nvGrpSpPr>
          <p:grpSpPr bwMode="auto">
            <a:xfrm>
              <a:off x="1028462" y="3388662"/>
              <a:ext cx="267777" cy="243205"/>
              <a:chOff x="1221" y="2648"/>
              <a:chExt cx="191" cy="171"/>
            </a:xfrm>
          </p:grpSpPr>
          <p:sp>
            <p:nvSpPr>
              <p:cNvPr id="429" name="Freeform 288"/>
              <p:cNvSpPr>
                <a:spLocks/>
              </p:cNvSpPr>
              <p:nvPr/>
            </p:nvSpPr>
            <p:spPr bwMode="auto">
              <a:xfrm>
                <a:off x="1384" y="2689"/>
                <a:ext cx="15" cy="17"/>
              </a:xfrm>
              <a:custGeom>
                <a:avLst/>
                <a:gdLst>
                  <a:gd name="T0" fmla="*/ 8 w 15"/>
                  <a:gd name="T1" fmla="*/ 17 h 17"/>
                  <a:gd name="T2" fmla="*/ 9 w 15"/>
                  <a:gd name="T3" fmla="*/ 17 h 17"/>
                  <a:gd name="T4" fmla="*/ 11 w 15"/>
                  <a:gd name="T5" fmla="*/ 16 h 17"/>
                  <a:gd name="T6" fmla="*/ 12 w 15"/>
                  <a:gd name="T7" fmla="*/ 16 h 17"/>
                  <a:gd name="T8" fmla="*/ 13 w 15"/>
                  <a:gd name="T9" fmla="*/ 14 h 17"/>
                  <a:gd name="T10" fmla="*/ 14 w 15"/>
                  <a:gd name="T11" fmla="*/ 13 h 17"/>
                  <a:gd name="T12" fmla="*/ 15 w 15"/>
                  <a:gd name="T13" fmla="*/ 12 h 17"/>
                  <a:gd name="T14" fmla="*/ 15 w 15"/>
                  <a:gd name="T15" fmla="*/ 10 h 17"/>
                  <a:gd name="T16" fmla="*/ 15 w 15"/>
                  <a:gd name="T17" fmla="*/ 8 h 17"/>
                  <a:gd name="T18" fmla="*/ 15 w 15"/>
                  <a:gd name="T19" fmla="*/ 7 h 17"/>
                  <a:gd name="T20" fmla="*/ 15 w 15"/>
                  <a:gd name="T21" fmla="*/ 5 h 17"/>
                  <a:gd name="T22" fmla="*/ 14 w 15"/>
                  <a:gd name="T23" fmla="*/ 4 h 17"/>
                  <a:gd name="T24" fmla="*/ 13 w 15"/>
                  <a:gd name="T25" fmla="*/ 3 h 17"/>
                  <a:gd name="T26" fmla="*/ 12 w 15"/>
                  <a:gd name="T27" fmla="*/ 2 h 17"/>
                  <a:gd name="T28" fmla="*/ 11 w 15"/>
                  <a:gd name="T29" fmla="*/ 1 h 17"/>
                  <a:gd name="T30" fmla="*/ 9 w 15"/>
                  <a:gd name="T31" fmla="*/ 0 h 17"/>
                  <a:gd name="T32" fmla="*/ 8 w 15"/>
                  <a:gd name="T33" fmla="*/ 0 h 17"/>
                  <a:gd name="T34" fmla="*/ 6 w 15"/>
                  <a:gd name="T35" fmla="*/ 0 h 17"/>
                  <a:gd name="T36" fmla="*/ 4 w 15"/>
                  <a:gd name="T37" fmla="*/ 1 h 17"/>
                  <a:gd name="T38" fmla="*/ 3 w 15"/>
                  <a:gd name="T39" fmla="*/ 2 h 17"/>
                  <a:gd name="T40" fmla="*/ 2 w 15"/>
                  <a:gd name="T41" fmla="*/ 3 h 17"/>
                  <a:gd name="T42" fmla="*/ 1 w 15"/>
                  <a:gd name="T43" fmla="*/ 4 h 17"/>
                  <a:gd name="T44" fmla="*/ 0 w 15"/>
                  <a:gd name="T45" fmla="*/ 5 h 17"/>
                  <a:gd name="T46" fmla="*/ 0 w 15"/>
                  <a:gd name="T47" fmla="*/ 7 h 17"/>
                  <a:gd name="T48" fmla="*/ 0 w 15"/>
                  <a:gd name="T49" fmla="*/ 8 h 17"/>
                  <a:gd name="T50" fmla="*/ 0 w 15"/>
                  <a:gd name="T51" fmla="*/ 10 h 17"/>
                  <a:gd name="T52" fmla="*/ 0 w 15"/>
                  <a:gd name="T53" fmla="*/ 12 h 17"/>
                  <a:gd name="T54" fmla="*/ 1 w 15"/>
                  <a:gd name="T55" fmla="*/ 13 h 17"/>
                  <a:gd name="T56" fmla="*/ 2 w 15"/>
                  <a:gd name="T57" fmla="*/ 14 h 17"/>
                  <a:gd name="T58" fmla="*/ 3 w 15"/>
                  <a:gd name="T59" fmla="*/ 16 h 17"/>
                  <a:gd name="T60" fmla="*/ 4 w 15"/>
                  <a:gd name="T61" fmla="*/ 16 h 17"/>
                  <a:gd name="T62" fmla="*/ 6 w 15"/>
                  <a:gd name="T63" fmla="*/ 17 h 17"/>
                  <a:gd name="T64" fmla="*/ 8 w 15"/>
                  <a:gd name="T6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7">
                    <a:moveTo>
                      <a:pt x="8" y="17"/>
                    </a:moveTo>
                    <a:lnTo>
                      <a:pt x="9" y="17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13" y="14"/>
                    </a:lnTo>
                    <a:lnTo>
                      <a:pt x="14" y="13"/>
                    </a:lnTo>
                    <a:lnTo>
                      <a:pt x="15" y="12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5" y="7"/>
                    </a:lnTo>
                    <a:lnTo>
                      <a:pt x="15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3" y="16"/>
                    </a:lnTo>
                    <a:lnTo>
                      <a:pt x="4" y="16"/>
                    </a:lnTo>
                    <a:lnTo>
                      <a:pt x="6" y="17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0" name="Freeform 289"/>
              <p:cNvSpPr>
                <a:spLocks/>
              </p:cNvSpPr>
              <p:nvPr/>
            </p:nvSpPr>
            <p:spPr bwMode="auto">
              <a:xfrm>
                <a:off x="1231" y="2651"/>
                <a:ext cx="86" cy="11"/>
              </a:xfrm>
              <a:custGeom>
                <a:avLst/>
                <a:gdLst>
                  <a:gd name="T0" fmla="*/ 86 w 86"/>
                  <a:gd name="T1" fmla="*/ 9 h 11"/>
                  <a:gd name="T2" fmla="*/ 43 w 86"/>
                  <a:gd name="T3" fmla="*/ 0 h 11"/>
                  <a:gd name="T4" fmla="*/ 0 w 86"/>
                  <a:gd name="T5" fmla="*/ 9 h 11"/>
                  <a:gd name="T6" fmla="*/ 0 w 86"/>
                  <a:gd name="T7" fmla="*/ 11 h 11"/>
                  <a:gd name="T8" fmla="*/ 43 w 86"/>
                  <a:gd name="T9" fmla="*/ 1 h 11"/>
                  <a:gd name="T10" fmla="*/ 86 w 86"/>
                  <a:gd name="T11" fmla="*/ 11 h 11"/>
                  <a:gd name="T12" fmla="*/ 86 w 86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11">
                    <a:moveTo>
                      <a:pt x="86" y="9"/>
                    </a:moveTo>
                    <a:lnTo>
                      <a:pt x="43" y="0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43" y="1"/>
                    </a:lnTo>
                    <a:lnTo>
                      <a:pt x="86" y="11"/>
                    </a:lnTo>
                    <a:lnTo>
                      <a:pt x="86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1" name="Rectangle 290"/>
              <p:cNvSpPr>
                <a:spLocks noChangeArrowheads="1"/>
              </p:cNvSpPr>
              <p:nvPr/>
            </p:nvSpPr>
            <p:spPr bwMode="auto">
              <a:xfrm>
                <a:off x="1225" y="2666"/>
                <a:ext cx="101" cy="10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2" name="Rectangle 291"/>
              <p:cNvSpPr>
                <a:spLocks noChangeArrowheads="1"/>
              </p:cNvSpPr>
              <p:nvPr/>
            </p:nvSpPr>
            <p:spPr bwMode="auto">
              <a:xfrm>
                <a:off x="1227" y="2669"/>
                <a:ext cx="97" cy="10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3" name="Rectangle 292"/>
              <p:cNvSpPr>
                <a:spLocks noChangeArrowheads="1"/>
              </p:cNvSpPr>
              <p:nvPr/>
            </p:nvSpPr>
            <p:spPr bwMode="auto">
              <a:xfrm>
                <a:off x="1237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4" name="Rectangle 293"/>
              <p:cNvSpPr>
                <a:spLocks noChangeArrowheads="1"/>
              </p:cNvSpPr>
              <p:nvPr/>
            </p:nvSpPr>
            <p:spPr bwMode="auto">
              <a:xfrm>
                <a:off x="1260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5" name="Rectangle 294"/>
              <p:cNvSpPr>
                <a:spLocks noChangeArrowheads="1"/>
              </p:cNvSpPr>
              <p:nvPr/>
            </p:nvSpPr>
            <p:spPr bwMode="auto">
              <a:xfrm>
                <a:off x="1284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6" name="Rectangle 295"/>
              <p:cNvSpPr>
                <a:spLocks noChangeArrowheads="1"/>
              </p:cNvSpPr>
              <p:nvPr/>
            </p:nvSpPr>
            <p:spPr bwMode="auto">
              <a:xfrm>
                <a:off x="1308" y="2765"/>
                <a:ext cx="13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7" name="Rectangle 296"/>
              <p:cNvSpPr>
                <a:spLocks noChangeArrowheads="1"/>
              </p:cNvSpPr>
              <p:nvPr/>
            </p:nvSpPr>
            <p:spPr bwMode="auto">
              <a:xfrm>
                <a:off x="1237" y="2760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8" name="Rectangle 297"/>
              <p:cNvSpPr>
                <a:spLocks noChangeArrowheads="1"/>
              </p:cNvSpPr>
              <p:nvPr/>
            </p:nvSpPr>
            <p:spPr bwMode="auto">
              <a:xfrm>
                <a:off x="1230" y="2758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9" name="Rectangle 298"/>
              <p:cNvSpPr>
                <a:spLocks noChangeArrowheads="1"/>
              </p:cNvSpPr>
              <p:nvPr/>
            </p:nvSpPr>
            <p:spPr bwMode="auto">
              <a:xfrm>
                <a:off x="1237" y="2735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0" name="Rectangle 299"/>
              <p:cNvSpPr>
                <a:spLocks noChangeArrowheads="1"/>
              </p:cNvSpPr>
              <p:nvPr/>
            </p:nvSpPr>
            <p:spPr bwMode="auto">
              <a:xfrm>
                <a:off x="1230" y="2733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1" name="Rectangle 300"/>
              <p:cNvSpPr>
                <a:spLocks noChangeArrowheads="1"/>
              </p:cNvSpPr>
              <p:nvPr/>
            </p:nvSpPr>
            <p:spPr bwMode="auto">
              <a:xfrm>
                <a:off x="1237" y="2710"/>
                <a:ext cx="84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2" name="Rectangle 301"/>
              <p:cNvSpPr>
                <a:spLocks noChangeArrowheads="1"/>
              </p:cNvSpPr>
              <p:nvPr/>
            </p:nvSpPr>
            <p:spPr bwMode="auto">
              <a:xfrm>
                <a:off x="1230" y="2708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3" name="Rectangle 302"/>
              <p:cNvSpPr>
                <a:spLocks noChangeArrowheads="1"/>
              </p:cNvSpPr>
              <p:nvPr/>
            </p:nvSpPr>
            <p:spPr bwMode="auto">
              <a:xfrm>
                <a:off x="1237" y="2686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4" name="Rectangle 303"/>
              <p:cNvSpPr>
                <a:spLocks noChangeArrowheads="1"/>
              </p:cNvSpPr>
              <p:nvPr/>
            </p:nvSpPr>
            <p:spPr bwMode="auto">
              <a:xfrm>
                <a:off x="1230" y="2684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5" name="Rectangle 304"/>
              <p:cNvSpPr>
                <a:spLocks noChangeArrowheads="1"/>
              </p:cNvSpPr>
              <p:nvPr/>
            </p:nvSpPr>
            <p:spPr bwMode="auto">
              <a:xfrm>
                <a:off x="1240" y="2698"/>
                <a:ext cx="8" cy="6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6" name="Rectangle 305"/>
              <p:cNvSpPr>
                <a:spLocks noChangeArrowheads="1"/>
              </p:cNvSpPr>
              <p:nvPr/>
            </p:nvSpPr>
            <p:spPr bwMode="auto">
              <a:xfrm>
                <a:off x="1241" y="2700"/>
                <a:ext cx="5" cy="59"/>
              </a:xfrm>
              <a:prstGeom prst="rect">
                <a:avLst/>
              </a:prstGeom>
              <a:solidFill>
                <a:srgbClr val="FF2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7" name="Rectangle 306"/>
              <p:cNvSpPr>
                <a:spLocks noChangeArrowheads="1"/>
              </p:cNvSpPr>
              <p:nvPr/>
            </p:nvSpPr>
            <p:spPr bwMode="auto">
              <a:xfrm>
                <a:off x="1263" y="2718"/>
                <a:ext cx="9" cy="4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8" name="Rectangle 307"/>
              <p:cNvSpPr>
                <a:spLocks noChangeArrowheads="1"/>
              </p:cNvSpPr>
              <p:nvPr/>
            </p:nvSpPr>
            <p:spPr bwMode="auto">
              <a:xfrm>
                <a:off x="1265" y="2721"/>
                <a:ext cx="5" cy="38"/>
              </a:xfrm>
              <a:prstGeom prst="rect">
                <a:avLst/>
              </a:prstGeom>
              <a:solidFill>
                <a:srgbClr val="B2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9" name="Rectangle 308"/>
              <p:cNvSpPr>
                <a:spLocks noChangeArrowheads="1"/>
              </p:cNvSpPr>
              <p:nvPr/>
            </p:nvSpPr>
            <p:spPr bwMode="auto">
              <a:xfrm>
                <a:off x="1286" y="2729"/>
                <a:ext cx="9" cy="3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0" name="Rectangle 309"/>
              <p:cNvSpPr>
                <a:spLocks noChangeArrowheads="1"/>
              </p:cNvSpPr>
              <p:nvPr/>
            </p:nvSpPr>
            <p:spPr bwMode="auto">
              <a:xfrm>
                <a:off x="1288" y="2732"/>
                <a:ext cx="5" cy="27"/>
              </a:xfrm>
              <a:prstGeom prst="rect">
                <a:avLst/>
              </a:prstGeom>
              <a:solidFill>
                <a:srgbClr val="FFAF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1" name="Rectangle 310"/>
              <p:cNvSpPr>
                <a:spLocks noChangeArrowheads="1"/>
              </p:cNvSpPr>
              <p:nvPr/>
            </p:nvSpPr>
            <p:spPr bwMode="auto">
              <a:xfrm>
                <a:off x="1310" y="2690"/>
                <a:ext cx="9" cy="7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2" name="Rectangle 311"/>
              <p:cNvSpPr>
                <a:spLocks noChangeArrowheads="1"/>
              </p:cNvSpPr>
              <p:nvPr/>
            </p:nvSpPr>
            <p:spPr bwMode="auto">
              <a:xfrm>
                <a:off x="1312" y="2692"/>
                <a:ext cx="5" cy="67"/>
              </a:xfrm>
              <a:prstGeom prst="rect">
                <a:avLst/>
              </a:prstGeom>
              <a:solidFill>
                <a:srgbClr val="FF6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3" name="Rectangle 312"/>
              <p:cNvSpPr>
                <a:spLocks noChangeArrowheads="1"/>
              </p:cNvSpPr>
              <p:nvPr/>
            </p:nvSpPr>
            <p:spPr bwMode="auto">
              <a:xfrm>
                <a:off x="1222" y="2773"/>
                <a:ext cx="108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4" name="Rectangle 313"/>
              <p:cNvSpPr>
                <a:spLocks noChangeArrowheads="1"/>
              </p:cNvSpPr>
              <p:nvPr/>
            </p:nvSpPr>
            <p:spPr bwMode="auto">
              <a:xfrm>
                <a:off x="1224" y="2775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5" name="Rectangle 314"/>
              <p:cNvSpPr>
                <a:spLocks noChangeArrowheads="1"/>
              </p:cNvSpPr>
              <p:nvPr/>
            </p:nvSpPr>
            <p:spPr bwMode="auto">
              <a:xfrm>
                <a:off x="1221" y="2660"/>
                <a:ext cx="109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6" name="Rectangle 315"/>
              <p:cNvSpPr>
                <a:spLocks noChangeArrowheads="1"/>
              </p:cNvSpPr>
              <p:nvPr/>
            </p:nvSpPr>
            <p:spPr bwMode="auto">
              <a:xfrm>
                <a:off x="1223" y="2662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7" name="Freeform 316"/>
              <p:cNvSpPr>
                <a:spLocks/>
              </p:cNvSpPr>
              <p:nvPr/>
            </p:nvSpPr>
            <p:spPr bwMode="auto">
              <a:xfrm>
                <a:off x="1270" y="2648"/>
                <a:ext cx="7" cy="7"/>
              </a:xfrm>
              <a:custGeom>
                <a:avLst/>
                <a:gdLst>
                  <a:gd name="T0" fmla="*/ 4 w 7"/>
                  <a:gd name="T1" fmla="*/ 7 h 7"/>
                  <a:gd name="T2" fmla="*/ 5 w 7"/>
                  <a:gd name="T3" fmla="*/ 7 h 7"/>
                  <a:gd name="T4" fmla="*/ 5 w 7"/>
                  <a:gd name="T5" fmla="*/ 7 h 7"/>
                  <a:gd name="T6" fmla="*/ 6 w 7"/>
                  <a:gd name="T7" fmla="*/ 7 h 7"/>
                  <a:gd name="T8" fmla="*/ 6 w 7"/>
                  <a:gd name="T9" fmla="*/ 6 h 7"/>
                  <a:gd name="T10" fmla="*/ 7 w 7"/>
                  <a:gd name="T11" fmla="*/ 6 h 7"/>
                  <a:gd name="T12" fmla="*/ 7 w 7"/>
                  <a:gd name="T13" fmla="*/ 5 h 7"/>
                  <a:gd name="T14" fmla="*/ 7 w 7"/>
                  <a:gd name="T15" fmla="*/ 4 h 7"/>
                  <a:gd name="T16" fmla="*/ 7 w 7"/>
                  <a:gd name="T17" fmla="*/ 4 h 7"/>
                  <a:gd name="T18" fmla="*/ 7 w 7"/>
                  <a:gd name="T19" fmla="*/ 3 h 7"/>
                  <a:gd name="T20" fmla="*/ 7 w 7"/>
                  <a:gd name="T21" fmla="*/ 2 h 7"/>
                  <a:gd name="T22" fmla="*/ 7 w 7"/>
                  <a:gd name="T23" fmla="*/ 2 h 7"/>
                  <a:gd name="T24" fmla="*/ 6 w 7"/>
                  <a:gd name="T25" fmla="*/ 1 h 7"/>
                  <a:gd name="T26" fmla="*/ 6 w 7"/>
                  <a:gd name="T27" fmla="*/ 1 h 7"/>
                  <a:gd name="T28" fmla="*/ 5 w 7"/>
                  <a:gd name="T29" fmla="*/ 1 h 7"/>
                  <a:gd name="T30" fmla="*/ 5 w 7"/>
                  <a:gd name="T31" fmla="*/ 0 h 7"/>
                  <a:gd name="T32" fmla="*/ 4 w 7"/>
                  <a:gd name="T33" fmla="*/ 0 h 7"/>
                  <a:gd name="T34" fmla="*/ 3 w 7"/>
                  <a:gd name="T35" fmla="*/ 0 h 7"/>
                  <a:gd name="T36" fmla="*/ 2 w 7"/>
                  <a:gd name="T37" fmla="*/ 1 h 7"/>
                  <a:gd name="T38" fmla="*/ 2 w 7"/>
                  <a:gd name="T39" fmla="*/ 1 h 7"/>
                  <a:gd name="T40" fmla="*/ 1 w 7"/>
                  <a:gd name="T41" fmla="*/ 1 h 7"/>
                  <a:gd name="T42" fmla="*/ 1 w 7"/>
                  <a:gd name="T43" fmla="*/ 2 h 7"/>
                  <a:gd name="T44" fmla="*/ 1 w 7"/>
                  <a:gd name="T45" fmla="*/ 2 h 7"/>
                  <a:gd name="T46" fmla="*/ 0 w 7"/>
                  <a:gd name="T47" fmla="*/ 3 h 7"/>
                  <a:gd name="T48" fmla="*/ 0 w 7"/>
                  <a:gd name="T49" fmla="*/ 4 h 7"/>
                  <a:gd name="T50" fmla="*/ 0 w 7"/>
                  <a:gd name="T51" fmla="*/ 4 h 7"/>
                  <a:gd name="T52" fmla="*/ 1 w 7"/>
                  <a:gd name="T53" fmla="*/ 5 h 7"/>
                  <a:gd name="T54" fmla="*/ 1 w 7"/>
                  <a:gd name="T55" fmla="*/ 6 h 7"/>
                  <a:gd name="T56" fmla="*/ 1 w 7"/>
                  <a:gd name="T57" fmla="*/ 6 h 7"/>
                  <a:gd name="T58" fmla="*/ 2 w 7"/>
                  <a:gd name="T59" fmla="*/ 7 h 7"/>
                  <a:gd name="T60" fmla="*/ 2 w 7"/>
                  <a:gd name="T61" fmla="*/ 7 h 7"/>
                  <a:gd name="T62" fmla="*/ 3 w 7"/>
                  <a:gd name="T63" fmla="*/ 7 h 7"/>
                  <a:gd name="T64" fmla="*/ 4 w 7"/>
                  <a:gd name="T6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8" name="Freeform 317"/>
              <p:cNvSpPr>
                <a:spLocks/>
              </p:cNvSpPr>
              <p:nvPr/>
            </p:nvSpPr>
            <p:spPr bwMode="auto">
              <a:xfrm>
                <a:off x="1271" y="2649"/>
                <a:ext cx="5" cy="5"/>
              </a:xfrm>
              <a:custGeom>
                <a:avLst/>
                <a:gdLst>
                  <a:gd name="T0" fmla="*/ 3 w 5"/>
                  <a:gd name="T1" fmla="*/ 5 h 5"/>
                  <a:gd name="T2" fmla="*/ 4 w 5"/>
                  <a:gd name="T3" fmla="*/ 5 h 5"/>
                  <a:gd name="T4" fmla="*/ 4 w 5"/>
                  <a:gd name="T5" fmla="*/ 4 h 5"/>
                  <a:gd name="T6" fmla="*/ 5 w 5"/>
                  <a:gd name="T7" fmla="*/ 4 h 5"/>
                  <a:gd name="T8" fmla="*/ 5 w 5"/>
                  <a:gd name="T9" fmla="*/ 3 h 5"/>
                  <a:gd name="T10" fmla="*/ 5 w 5"/>
                  <a:gd name="T11" fmla="*/ 2 h 5"/>
                  <a:gd name="T12" fmla="*/ 4 w 5"/>
                  <a:gd name="T13" fmla="*/ 1 h 5"/>
                  <a:gd name="T14" fmla="*/ 4 w 5"/>
                  <a:gd name="T15" fmla="*/ 1 h 5"/>
                  <a:gd name="T16" fmla="*/ 3 w 5"/>
                  <a:gd name="T17" fmla="*/ 0 h 5"/>
                  <a:gd name="T18" fmla="*/ 2 w 5"/>
                  <a:gd name="T19" fmla="*/ 1 h 5"/>
                  <a:gd name="T20" fmla="*/ 1 w 5"/>
                  <a:gd name="T21" fmla="*/ 1 h 5"/>
                  <a:gd name="T22" fmla="*/ 1 w 5"/>
                  <a:gd name="T23" fmla="*/ 2 h 5"/>
                  <a:gd name="T24" fmla="*/ 0 w 5"/>
                  <a:gd name="T25" fmla="*/ 3 h 5"/>
                  <a:gd name="T26" fmla="*/ 1 w 5"/>
                  <a:gd name="T27" fmla="*/ 4 h 5"/>
                  <a:gd name="T28" fmla="*/ 1 w 5"/>
                  <a:gd name="T29" fmla="*/ 4 h 5"/>
                  <a:gd name="T30" fmla="*/ 2 w 5"/>
                  <a:gd name="T31" fmla="*/ 5 h 5"/>
                  <a:gd name="T32" fmla="*/ 3 w 5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lnTo>
                      <a:pt x="4" y="5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9" name="Freeform 318"/>
              <p:cNvSpPr>
                <a:spLocks/>
              </p:cNvSpPr>
              <p:nvPr/>
            </p:nvSpPr>
            <p:spPr bwMode="auto">
              <a:xfrm>
                <a:off x="1322" y="2712"/>
                <a:ext cx="90" cy="107"/>
              </a:xfrm>
              <a:custGeom>
                <a:avLst/>
                <a:gdLst>
                  <a:gd name="T0" fmla="*/ 75 w 90"/>
                  <a:gd name="T1" fmla="*/ 35 h 107"/>
                  <a:gd name="T2" fmla="*/ 78 w 90"/>
                  <a:gd name="T3" fmla="*/ 34 h 107"/>
                  <a:gd name="T4" fmla="*/ 83 w 90"/>
                  <a:gd name="T5" fmla="*/ 31 h 107"/>
                  <a:gd name="T6" fmla="*/ 85 w 90"/>
                  <a:gd name="T7" fmla="*/ 29 h 107"/>
                  <a:gd name="T8" fmla="*/ 86 w 90"/>
                  <a:gd name="T9" fmla="*/ 27 h 107"/>
                  <a:gd name="T10" fmla="*/ 87 w 90"/>
                  <a:gd name="T11" fmla="*/ 19 h 107"/>
                  <a:gd name="T12" fmla="*/ 86 w 90"/>
                  <a:gd name="T13" fmla="*/ 17 h 107"/>
                  <a:gd name="T14" fmla="*/ 84 w 90"/>
                  <a:gd name="T15" fmla="*/ 12 h 107"/>
                  <a:gd name="T16" fmla="*/ 80 w 90"/>
                  <a:gd name="T17" fmla="*/ 6 h 107"/>
                  <a:gd name="T18" fmla="*/ 74 w 90"/>
                  <a:gd name="T19" fmla="*/ 2 h 107"/>
                  <a:gd name="T20" fmla="*/ 71 w 90"/>
                  <a:gd name="T21" fmla="*/ 1 h 107"/>
                  <a:gd name="T22" fmla="*/ 68 w 90"/>
                  <a:gd name="T23" fmla="*/ 1 h 107"/>
                  <a:gd name="T24" fmla="*/ 64 w 90"/>
                  <a:gd name="T25" fmla="*/ 1 h 107"/>
                  <a:gd name="T26" fmla="*/ 56 w 90"/>
                  <a:gd name="T27" fmla="*/ 0 h 107"/>
                  <a:gd name="T28" fmla="*/ 47 w 90"/>
                  <a:gd name="T29" fmla="*/ 0 h 107"/>
                  <a:gd name="T30" fmla="*/ 43 w 90"/>
                  <a:gd name="T31" fmla="*/ 0 h 107"/>
                  <a:gd name="T32" fmla="*/ 40 w 90"/>
                  <a:gd name="T33" fmla="*/ 1 h 107"/>
                  <a:gd name="T34" fmla="*/ 37 w 90"/>
                  <a:gd name="T35" fmla="*/ 2 h 107"/>
                  <a:gd name="T36" fmla="*/ 32 w 90"/>
                  <a:gd name="T37" fmla="*/ 5 h 107"/>
                  <a:gd name="T38" fmla="*/ 30 w 90"/>
                  <a:gd name="T39" fmla="*/ 7 h 107"/>
                  <a:gd name="T40" fmla="*/ 25 w 90"/>
                  <a:gd name="T41" fmla="*/ 15 h 107"/>
                  <a:gd name="T42" fmla="*/ 22 w 90"/>
                  <a:gd name="T43" fmla="*/ 20 h 107"/>
                  <a:gd name="T44" fmla="*/ 5 w 90"/>
                  <a:gd name="T45" fmla="*/ 15 h 107"/>
                  <a:gd name="T46" fmla="*/ 3 w 90"/>
                  <a:gd name="T47" fmla="*/ 12 h 107"/>
                  <a:gd name="T48" fmla="*/ 1 w 90"/>
                  <a:gd name="T49" fmla="*/ 11 h 107"/>
                  <a:gd name="T50" fmla="*/ 0 w 90"/>
                  <a:gd name="T51" fmla="*/ 16 h 107"/>
                  <a:gd name="T52" fmla="*/ 3 w 90"/>
                  <a:gd name="T53" fmla="*/ 25 h 107"/>
                  <a:gd name="T54" fmla="*/ 6 w 90"/>
                  <a:gd name="T55" fmla="*/ 27 h 107"/>
                  <a:gd name="T56" fmla="*/ 9 w 90"/>
                  <a:gd name="T57" fmla="*/ 28 h 107"/>
                  <a:gd name="T58" fmla="*/ 13 w 90"/>
                  <a:gd name="T59" fmla="*/ 30 h 107"/>
                  <a:gd name="T60" fmla="*/ 18 w 90"/>
                  <a:gd name="T61" fmla="*/ 31 h 107"/>
                  <a:gd name="T62" fmla="*/ 23 w 90"/>
                  <a:gd name="T63" fmla="*/ 32 h 107"/>
                  <a:gd name="T64" fmla="*/ 27 w 90"/>
                  <a:gd name="T65" fmla="*/ 31 h 107"/>
                  <a:gd name="T66" fmla="*/ 32 w 90"/>
                  <a:gd name="T67" fmla="*/ 29 h 107"/>
                  <a:gd name="T68" fmla="*/ 19 w 90"/>
                  <a:gd name="T69" fmla="*/ 80 h 107"/>
                  <a:gd name="T70" fmla="*/ 33 w 90"/>
                  <a:gd name="T71" fmla="*/ 94 h 107"/>
                  <a:gd name="T72" fmla="*/ 41 w 90"/>
                  <a:gd name="T73" fmla="*/ 101 h 107"/>
                  <a:gd name="T74" fmla="*/ 36 w 90"/>
                  <a:gd name="T75" fmla="*/ 102 h 107"/>
                  <a:gd name="T76" fmla="*/ 32 w 90"/>
                  <a:gd name="T77" fmla="*/ 106 h 107"/>
                  <a:gd name="T78" fmla="*/ 49 w 90"/>
                  <a:gd name="T79" fmla="*/ 107 h 107"/>
                  <a:gd name="T80" fmla="*/ 53 w 90"/>
                  <a:gd name="T81" fmla="*/ 101 h 107"/>
                  <a:gd name="T82" fmla="*/ 50 w 90"/>
                  <a:gd name="T83" fmla="*/ 96 h 107"/>
                  <a:gd name="T84" fmla="*/ 50 w 90"/>
                  <a:gd name="T85" fmla="*/ 84 h 107"/>
                  <a:gd name="T86" fmla="*/ 60 w 90"/>
                  <a:gd name="T87" fmla="*/ 87 h 107"/>
                  <a:gd name="T88" fmla="*/ 60 w 90"/>
                  <a:gd name="T89" fmla="*/ 97 h 107"/>
                  <a:gd name="T90" fmla="*/ 58 w 90"/>
                  <a:gd name="T91" fmla="*/ 102 h 107"/>
                  <a:gd name="T92" fmla="*/ 57 w 90"/>
                  <a:gd name="T93" fmla="*/ 105 h 107"/>
                  <a:gd name="T94" fmla="*/ 62 w 90"/>
                  <a:gd name="T95" fmla="*/ 104 h 107"/>
                  <a:gd name="T96" fmla="*/ 80 w 90"/>
                  <a:gd name="T97" fmla="*/ 104 h 107"/>
                  <a:gd name="T98" fmla="*/ 75 w 90"/>
                  <a:gd name="T99" fmla="*/ 101 h 107"/>
                  <a:gd name="T100" fmla="*/ 72 w 90"/>
                  <a:gd name="T101" fmla="*/ 100 h 107"/>
                  <a:gd name="T102" fmla="*/ 80 w 90"/>
                  <a:gd name="T103" fmla="*/ 9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107">
                    <a:moveTo>
                      <a:pt x="82" y="80"/>
                    </a:moveTo>
                    <a:lnTo>
                      <a:pt x="90" y="80"/>
                    </a:lnTo>
                    <a:lnTo>
                      <a:pt x="75" y="43"/>
                    </a:lnTo>
                    <a:lnTo>
                      <a:pt x="75" y="35"/>
                    </a:lnTo>
                    <a:lnTo>
                      <a:pt x="75" y="35"/>
                    </a:lnTo>
                    <a:lnTo>
                      <a:pt x="76" y="35"/>
                    </a:lnTo>
                    <a:lnTo>
                      <a:pt x="77" y="34"/>
                    </a:lnTo>
                    <a:lnTo>
                      <a:pt x="78" y="34"/>
                    </a:lnTo>
                    <a:lnTo>
                      <a:pt x="79" y="34"/>
                    </a:lnTo>
                    <a:lnTo>
                      <a:pt x="80" y="33"/>
                    </a:lnTo>
                    <a:lnTo>
                      <a:pt x="82" y="32"/>
                    </a:lnTo>
                    <a:lnTo>
                      <a:pt x="83" y="31"/>
                    </a:lnTo>
                    <a:lnTo>
                      <a:pt x="83" y="31"/>
                    </a:lnTo>
                    <a:lnTo>
                      <a:pt x="84" y="30"/>
                    </a:lnTo>
                    <a:lnTo>
                      <a:pt x="84" y="30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6" y="28"/>
                    </a:lnTo>
                    <a:lnTo>
                      <a:pt x="86" y="27"/>
                    </a:lnTo>
                    <a:lnTo>
                      <a:pt x="87" y="26"/>
                    </a:lnTo>
                    <a:lnTo>
                      <a:pt x="87" y="24"/>
                    </a:lnTo>
                    <a:lnTo>
                      <a:pt x="87" y="21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7" y="18"/>
                    </a:lnTo>
                    <a:lnTo>
                      <a:pt x="86" y="17"/>
                    </a:lnTo>
                    <a:lnTo>
                      <a:pt x="86" y="16"/>
                    </a:lnTo>
                    <a:lnTo>
                      <a:pt x="85" y="15"/>
                    </a:lnTo>
                    <a:lnTo>
                      <a:pt x="85" y="13"/>
                    </a:lnTo>
                    <a:lnTo>
                      <a:pt x="84" y="12"/>
                    </a:lnTo>
                    <a:lnTo>
                      <a:pt x="83" y="10"/>
                    </a:lnTo>
                    <a:lnTo>
                      <a:pt x="82" y="9"/>
                    </a:lnTo>
                    <a:lnTo>
                      <a:pt x="81" y="7"/>
                    </a:lnTo>
                    <a:lnTo>
                      <a:pt x="80" y="6"/>
                    </a:lnTo>
                    <a:lnTo>
                      <a:pt x="78" y="5"/>
                    </a:lnTo>
                    <a:lnTo>
                      <a:pt x="77" y="4"/>
                    </a:lnTo>
                    <a:lnTo>
                      <a:pt x="75" y="3"/>
                    </a:lnTo>
                    <a:lnTo>
                      <a:pt x="74" y="2"/>
                    </a:lnTo>
                    <a:lnTo>
                      <a:pt x="73" y="2"/>
                    </a:lnTo>
                    <a:lnTo>
                      <a:pt x="73" y="1"/>
                    </a:lnTo>
                    <a:lnTo>
                      <a:pt x="72" y="1"/>
                    </a:lnTo>
                    <a:lnTo>
                      <a:pt x="71" y="1"/>
                    </a:lnTo>
                    <a:lnTo>
                      <a:pt x="70" y="1"/>
                    </a:lnTo>
                    <a:lnTo>
                      <a:pt x="69" y="1"/>
                    </a:lnTo>
                    <a:lnTo>
                      <a:pt x="69" y="1"/>
                    </a:lnTo>
                    <a:lnTo>
                      <a:pt x="68" y="1"/>
                    </a:lnTo>
                    <a:lnTo>
                      <a:pt x="68" y="1"/>
                    </a:lnTo>
                    <a:lnTo>
                      <a:pt x="67" y="1"/>
                    </a:lnTo>
                    <a:lnTo>
                      <a:pt x="66" y="1"/>
                    </a:lnTo>
                    <a:lnTo>
                      <a:pt x="64" y="1"/>
                    </a:lnTo>
                    <a:lnTo>
                      <a:pt x="62" y="1"/>
                    </a:lnTo>
                    <a:lnTo>
                      <a:pt x="60" y="1"/>
                    </a:lnTo>
                    <a:lnTo>
                      <a:pt x="58" y="1"/>
                    </a:lnTo>
                    <a:lnTo>
                      <a:pt x="56" y="0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2" y="1"/>
                    </a:lnTo>
                    <a:lnTo>
                      <a:pt x="41" y="1"/>
                    </a:lnTo>
                    <a:lnTo>
                      <a:pt x="40" y="1"/>
                    </a:lnTo>
                    <a:lnTo>
                      <a:pt x="39" y="1"/>
                    </a:lnTo>
                    <a:lnTo>
                      <a:pt x="38" y="1"/>
                    </a:lnTo>
                    <a:lnTo>
                      <a:pt x="38" y="2"/>
                    </a:lnTo>
                    <a:lnTo>
                      <a:pt x="37" y="2"/>
                    </a:lnTo>
                    <a:lnTo>
                      <a:pt x="36" y="2"/>
                    </a:lnTo>
                    <a:lnTo>
                      <a:pt x="35" y="3"/>
                    </a:lnTo>
                    <a:lnTo>
                      <a:pt x="34" y="4"/>
                    </a:lnTo>
                    <a:lnTo>
                      <a:pt x="32" y="5"/>
                    </a:lnTo>
                    <a:lnTo>
                      <a:pt x="32" y="6"/>
                    </a:lnTo>
                    <a:lnTo>
                      <a:pt x="31" y="6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29" y="9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25" y="15"/>
                    </a:lnTo>
                    <a:lnTo>
                      <a:pt x="24" y="17"/>
                    </a:lnTo>
                    <a:lnTo>
                      <a:pt x="23" y="18"/>
                    </a:lnTo>
                    <a:lnTo>
                      <a:pt x="23" y="19"/>
                    </a:lnTo>
                    <a:lnTo>
                      <a:pt x="22" y="20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6"/>
                    </a:lnTo>
                    <a:lnTo>
                      <a:pt x="5" y="15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4" y="25"/>
                    </a:lnTo>
                    <a:lnTo>
                      <a:pt x="5" y="26"/>
                    </a:lnTo>
                    <a:lnTo>
                      <a:pt x="6" y="26"/>
                    </a:lnTo>
                    <a:lnTo>
                      <a:pt x="6" y="27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8" y="28"/>
                    </a:lnTo>
                    <a:lnTo>
                      <a:pt x="9" y="28"/>
                    </a:lnTo>
                    <a:lnTo>
                      <a:pt x="10" y="28"/>
                    </a:lnTo>
                    <a:lnTo>
                      <a:pt x="11" y="29"/>
                    </a:lnTo>
                    <a:lnTo>
                      <a:pt x="12" y="29"/>
                    </a:lnTo>
                    <a:lnTo>
                      <a:pt x="13" y="30"/>
                    </a:lnTo>
                    <a:lnTo>
                      <a:pt x="15" y="30"/>
                    </a:lnTo>
                    <a:lnTo>
                      <a:pt x="16" y="31"/>
                    </a:lnTo>
                    <a:lnTo>
                      <a:pt x="17" y="31"/>
                    </a:lnTo>
                    <a:lnTo>
                      <a:pt x="18" y="31"/>
                    </a:lnTo>
                    <a:lnTo>
                      <a:pt x="19" y="32"/>
                    </a:lnTo>
                    <a:lnTo>
                      <a:pt x="21" y="32"/>
                    </a:lnTo>
                    <a:lnTo>
                      <a:pt x="22" y="32"/>
                    </a:lnTo>
                    <a:lnTo>
                      <a:pt x="23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6" y="32"/>
                    </a:lnTo>
                    <a:lnTo>
                      <a:pt x="27" y="31"/>
                    </a:lnTo>
                    <a:lnTo>
                      <a:pt x="28" y="31"/>
                    </a:lnTo>
                    <a:lnTo>
                      <a:pt x="29" y="30"/>
                    </a:lnTo>
                    <a:lnTo>
                      <a:pt x="31" y="30"/>
                    </a:lnTo>
                    <a:lnTo>
                      <a:pt x="32" y="29"/>
                    </a:lnTo>
                    <a:lnTo>
                      <a:pt x="33" y="28"/>
                    </a:lnTo>
                    <a:lnTo>
                      <a:pt x="35" y="26"/>
                    </a:lnTo>
                    <a:lnTo>
                      <a:pt x="35" y="41"/>
                    </a:lnTo>
                    <a:lnTo>
                      <a:pt x="19" y="80"/>
                    </a:lnTo>
                    <a:lnTo>
                      <a:pt x="28" y="80"/>
                    </a:lnTo>
                    <a:lnTo>
                      <a:pt x="29" y="86"/>
                    </a:lnTo>
                    <a:lnTo>
                      <a:pt x="31" y="91"/>
                    </a:lnTo>
                    <a:lnTo>
                      <a:pt x="33" y="94"/>
                    </a:lnTo>
                    <a:lnTo>
                      <a:pt x="36" y="97"/>
                    </a:lnTo>
                    <a:lnTo>
                      <a:pt x="38" y="99"/>
                    </a:lnTo>
                    <a:lnTo>
                      <a:pt x="40" y="100"/>
                    </a:lnTo>
                    <a:lnTo>
                      <a:pt x="41" y="101"/>
                    </a:lnTo>
                    <a:lnTo>
                      <a:pt x="41" y="101"/>
                    </a:lnTo>
                    <a:lnTo>
                      <a:pt x="39" y="101"/>
                    </a:lnTo>
                    <a:lnTo>
                      <a:pt x="38" y="101"/>
                    </a:lnTo>
                    <a:lnTo>
                      <a:pt x="36" y="102"/>
                    </a:lnTo>
                    <a:lnTo>
                      <a:pt x="34" y="103"/>
                    </a:lnTo>
                    <a:lnTo>
                      <a:pt x="33" y="103"/>
                    </a:lnTo>
                    <a:lnTo>
                      <a:pt x="32" y="104"/>
                    </a:lnTo>
                    <a:lnTo>
                      <a:pt x="32" y="106"/>
                    </a:lnTo>
                    <a:lnTo>
                      <a:pt x="31" y="107"/>
                    </a:lnTo>
                    <a:lnTo>
                      <a:pt x="45" y="107"/>
                    </a:lnTo>
                    <a:lnTo>
                      <a:pt x="49" y="104"/>
                    </a:lnTo>
                    <a:lnTo>
                      <a:pt x="49" y="107"/>
                    </a:lnTo>
                    <a:lnTo>
                      <a:pt x="52" y="107"/>
                    </a:lnTo>
                    <a:lnTo>
                      <a:pt x="53" y="105"/>
                    </a:lnTo>
                    <a:lnTo>
                      <a:pt x="53" y="103"/>
                    </a:lnTo>
                    <a:lnTo>
                      <a:pt x="53" y="101"/>
                    </a:lnTo>
                    <a:lnTo>
                      <a:pt x="52" y="100"/>
                    </a:lnTo>
                    <a:lnTo>
                      <a:pt x="51" y="99"/>
                    </a:lnTo>
                    <a:lnTo>
                      <a:pt x="51" y="98"/>
                    </a:lnTo>
                    <a:lnTo>
                      <a:pt x="50" y="96"/>
                    </a:lnTo>
                    <a:lnTo>
                      <a:pt x="50" y="94"/>
                    </a:lnTo>
                    <a:lnTo>
                      <a:pt x="50" y="91"/>
                    </a:lnTo>
                    <a:lnTo>
                      <a:pt x="50" y="88"/>
                    </a:lnTo>
                    <a:lnTo>
                      <a:pt x="50" y="84"/>
                    </a:lnTo>
                    <a:lnTo>
                      <a:pt x="51" y="80"/>
                    </a:lnTo>
                    <a:lnTo>
                      <a:pt x="58" y="80"/>
                    </a:lnTo>
                    <a:lnTo>
                      <a:pt x="59" y="84"/>
                    </a:lnTo>
                    <a:lnTo>
                      <a:pt x="60" y="87"/>
                    </a:lnTo>
                    <a:lnTo>
                      <a:pt x="60" y="90"/>
                    </a:lnTo>
                    <a:lnTo>
                      <a:pt x="60" y="92"/>
                    </a:lnTo>
                    <a:lnTo>
                      <a:pt x="60" y="95"/>
                    </a:lnTo>
                    <a:lnTo>
                      <a:pt x="60" y="97"/>
                    </a:lnTo>
                    <a:lnTo>
                      <a:pt x="60" y="98"/>
                    </a:lnTo>
                    <a:lnTo>
                      <a:pt x="60" y="100"/>
                    </a:lnTo>
                    <a:lnTo>
                      <a:pt x="59" y="101"/>
                    </a:lnTo>
                    <a:lnTo>
                      <a:pt x="58" y="102"/>
                    </a:lnTo>
                    <a:lnTo>
                      <a:pt x="58" y="103"/>
                    </a:lnTo>
                    <a:lnTo>
                      <a:pt x="58" y="103"/>
                    </a:lnTo>
                    <a:lnTo>
                      <a:pt x="57" y="104"/>
                    </a:lnTo>
                    <a:lnTo>
                      <a:pt x="57" y="105"/>
                    </a:lnTo>
                    <a:lnTo>
                      <a:pt x="58" y="106"/>
                    </a:lnTo>
                    <a:lnTo>
                      <a:pt x="58" y="107"/>
                    </a:lnTo>
                    <a:lnTo>
                      <a:pt x="62" y="107"/>
                    </a:lnTo>
                    <a:lnTo>
                      <a:pt x="62" y="104"/>
                    </a:lnTo>
                    <a:lnTo>
                      <a:pt x="67" y="107"/>
                    </a:lnTo>
                    <a:lnTo>
                      <a:pt x="81" y="107"/>
                    </a:lnTo>
                    <a:lnTo>
                      <a:pt x="81" y="106"/>
                    </a:lnTo>
                    <a:lnTo>
                      <a:pt x="80" y="104"/>
                    </a:lnTo>
                    <a:lnTo>
                      <a:pt x="79" y="104"/>
                    </a:lnTo>
                    <a:lnTo>
                      <a:pt x="78" y="103"/>
                    </a:lnTo>
                    <a:lnTo>
                      <a:pt x="76" y="102"/>
                    </a:lnTo>
                    <a:lnTo>
                      <a:pt x="75" y="101"/>
                    </a:lnTo>
                    <a:lnTo>
                      <a:pt x="73" y="101"/>
                    </a:lnTo>
                    <a:lnTo>
                      <a:pt x="70" y="101"/>
                    </a:lnTo>
                    <a:lnTo>
                      <a:pt x="71" y="101"/>
                    </a:lnTo>
                    <a:lnTo>
                      <a:pt x="72" y="100"/>
                    </a:lnTo>
                    <a:lnTo>
                      <a:pt x="74" y="99"/>
                    </a:lnTo>
                    <a:lnTo>
                      <a:pt x="76" y="97"/>
                    </a:lnTo>
                    <a:lnTo>
                      <a:pt x="78" y="94"/>
                    </a:lnTo>
                    <a:lnTo>
                      <a:pt x="80" y="90"/>
                    </a:lnTo>
                    <a:lnTo>
                      <a:pt x="81" y="85"/>
                    </a:lnTo>
                    <a:lnTo>
                      <a:pt x="82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0" name="Freeform 319"/>
              <p:cNvSpPr>
                <a:spLocks/>
              </p:cNvSpPr>
              <p:nvPr/>
            </p:nvSpPr>
            <p:spPr bwMode="auto">
              <a:xfrm>
                <a:off x="1365" y="2698"/>
                <a:ext cx="26" cy="23"/>
              </a:xfrm>
              <a:custGeom>
                <a:avLst/>
                <a:gdLst>
                  <a:gd name="T0" fmla="*/ 26 w 26"/>
                  <a:gd name="T1" fmla="*/ 23 h 23"/>
                  <a:gd name="T2" fmla="*/ 26 w 26"/>
                  <a:gd name="T3" fmla="*/ 0 h 23"/>
                  <a:gd name="T4" fmla="*/ 0 w 26"/>
                  <a:gd name="T5" fmla="*/ 5 h 23"/>
                  <a:gd name="T6" fmla="*/ 0 w 26"/>
                  <a:gd name="T7" fmla="*/ 23 h 23"/>
                  <a:gd name="T8" fmla="*/ 26 w 26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6" y="23"/>
                    </a:moveTo>
                    <a:lnTo>
                      <a:pt x="26" y="0"/>
                    </a:lnTo>
                    <a:lnTo>
                      <a:pt x="0" y="5"/>
                    </a:lnTo>
                    <a:lnTo>
                      <a:pt x="0" y="23"/>
                    </a:lnTo>
                    <a:lnTo>
                      <a:pt x="26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1" name="Freeform 320"/>
              <p:cNvSpPr>
                <a:spLocks/>
              </p:cNvSpPr>
              <p:nvPr/>
            </p:nvSpPr>
            <p:spPr bwMode="auto">
              <a:xfrm>
                <a:off x="1332" y="2714"/>
                <a:ext cx="77" cy="75"/>
              </a:xfrm>
              <a:custGeom>
                <a:avLst/>
                <a:gdLst>
                  <a:gd name="T0" fmla="*/ 34 w 77"/>
                  <a:gd name="T1" fmla="*/ 0 h 75"/>
                  <a:gd name="T2" fmla="*/ 33 w 77"/>
                  <a:gd name="T3" fmla="*/ 0 h 75"/>
                  <a:gd name="T4" fmla="*/ 30 w 77"/>
                  <a:gd name="T5" fmla="*/ 1 h 75"/>
                  <a:gd name="T6" fmla="*/ 27 w 77"/>
                  <a:gd name="T7" fmla="*/ 2 h 75"/>
                  <a:gd name="T8" fmla="*/ 24 w 77"/>
                  <a:gd name="T9" fmla="*/ 4 h 75"/>
                  <a:gd name="T10" fmla="*/ 21 w 77"/>
                  <a:gd name="T11" fmla="*/ 8 h 75"/>
                  <a:gd name="T12" fmla="*/ 18 w 77"/>
                  <a:gd name="T13" fmla="*/ 13 h 75"/>
                  <a:gd name="T14" fmla="*/ 14 w 77"/>
                  <a:gd name="T15" fmla="*/ 18 h 75"/>
                  <a:gd name="T16" fmla="*/ 11 w 77"/>
                  <a:gd name="T17" fmla="*/ 20 h 75"/>
                  <a:gd name="T18" fmla="*/ 8 w 77"/>
                  <a:gd name="T19" fmla="*/ 20 h 75"/>
                  <a:gd name="T20" fmla="*/ 4 w 77"/>
                  <a:gd name="T21" fmla="*/ 19 h 75"/>
                  <a:gd name="T22" fmla="*/ 1 w 77"/>
                  <a:gd name="T23" fmla="*/ 18 h 75"/>
                  <a:gd name="T24" fmla="*/ 0 w 77"/>
                  <a:gd name="T25" fmla="*/ 24 h 75"/>
                  <a:gd name="T26" fmla="*/ 0 w 77"/>
                  <a:gd name="T27" fmla="*/ 24 h 75"/>
                  <a:gd name="T28" fmla="*/ 1 w 77"/>
                  <a:gd name="T29" fmla="*/ 25 h 75"/>
                  <a:gd name="T30" fmla="*/ 2 w 77"/>
                  <a:gd name="T31" fmla="*/ 25 h 75"/>
                  <a:gd name="T32" fmla="*/ 3 w 77"/>
                  <a:gd name="T33" fmla="*/ 25 h 75"/>
                  <a:gd name="T34" fmla="*/ 7 w 77"/>
                  <a:gd name="T35" fmla="*/ 27 h 75"/>
                  <a:gd name="T36" fmla="*/ 10 w 77"/>
                  <a:gd name="T37" fmla="*/ 28 h 75"/>
                  <a:gd name="T38" fmla="*/ 13 w 77"/>
                  <a:gd name="T39" fmla="*/ 28 h 75"/>
                  <a:gd name="T40" fmla="*/ 17 w 77"/>
                  <a:gd name="T41" fmla="*/ 27 h 75"/>
                  <a:gd name="T42" fmla="*/ 19 w 77"/>
                  <a:gd name="T43" fmla="*/ 26 h 75"/>
                  <a:gd name="T44" fmla="*/ 22 w 77"/>
                  <a:gd name="T45" fmla="*/ 23 h 75"/>
                  <a:gd name="T46" fmla="*/ 26 w 77"/>
                  <a:gd name="T47" fmla="*/ 21 h 75"/>
                  <a:gd name="T48" fmla="*/ 27 w 77"/>
                  <a:gd name="T49" fmla="*/ 20 h 75"/>
                  <a:gd name="T50" fmla="*/ 12 w 77"/>
                  <a:gd name="T51" fmla="*/ 75 h 75"/>
                  <a:gd name="T52" fmla="*/ 63 w 77"/>
                  <a:gd name="T53" fmla="*/ 41 h 75"/>
                  <a:gd name="T54" fmla="*/ 71 w 77"/>
                  <a:gd name="T55" fmla="*/ 30 h 75"/>
                  <a:gd name="T56" fmla="*/ 75 w 77"/>
                  <a:gd name="T57" fmla="*/ 25 h 75"/>
                  <a:gd name="T58" fmla="*/ 75 w 77"/>
                  <a:gd name="T59" fmla="*/ 23 h 75"/>
                  <a:gd name="T60" fmla="*/ 75 w 77"/>
                  <a:gd name="T61" fmla="*/ 20 h 75"/>
                  <a:gd name="T62" fmla="*/ 75 w 77"/>
                  <a:gd name="T63" fmla="*/ 17 h 75"/>
                  <a:gd name="T64" fmla="*/ 74 w 77"/>
                  <a:gd name="T65" fmla="*/ 14 h 75"/>
                  <a:gd name="T66" fmla="*/ 72 w 77"/>
                  <a:gd name="T67" fmla="*/ 10 h 75"/>
                  <a:gd name="T68" fmla="*/ 69 w 77"/>
                  <a:gd name="T69" fmla="*/ 6 h 75"/>
                  <a:gd name="T70" fmla="*/ 66 w 77"/>
                  <a:gd name="T71" fmla="*/ 4 h 75"/>
                  <a:gd name="T72" fmla="*/ 64 w 77"/>
                  <a:gd name="T73" fmla="*/ 2 h 75"/>
                  <a:gd name="T74" fmla="*/ 62 w 77"/>
                  <a:gd name="T75" fmla="*/ 1 h 75"/>
                  <a:gd name="T76" fmla="*/ 59 w 77"/>
                  <a:gd name="T77" fmla="*/ 0 h 75"/>
                  <a:gd name="T78" fmla="*/ 58 w 77"/>
                  <a:gd name="T79" fmla="*/ 0 h 75"/>
                  <a:gd name="T80" fmla="*/ 44 w 77"/>
                  <a:gd name="T81" fmla="*/ 1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7" h="75">
                    <a:moveTo>
                      <a:pt x="34" y="0"/>
                    </a:moveTo>
                    <a:lnTo>
                      <a:pt x="34" y="0"/>
                    </a:lnTo>
                    <a:lnTo>
                      <a:pt x="34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1"/>
                    </a:lnTo>
                    <a:lnTo>
                      <a:pt x="28" y="1"/>
                    </a:lnTo>
                    <a:lnTo>
                      <a:pt x="27" y="2"/>
                    </a:lnTo>
                    <a:lnTo>
                      <a:pt x="25" y="3"/>
                    </a:lnTo>
                    <a:lnTo>
                      <a:pt x="24" y="4"/>
                    </a:lnTo>
                    <a:lnTo>
                      <a:pt x="22" y="6"/>
                    </a:lnTo>
                    <a:lnTo>
                      <a:pt x="21" y="8"/>
                    </a:lnTo>
                    <a:lnTo>
                      <a:pt x="19" y="10"/>
                    </a:lnTo>
                    <a:lnTo>
                      <a:pt x="18" y="13"/>
                    </a:lnTo>
                    <a:lnTo>
                      <a:pt x="16" y="15"/>
                    </a:lnTo>
                    <a:lnTo>
                      <a:pt x="14" y="18"/>
                    </a:lnTo>
                    <a:lnTo>
                      <a:pt x="13" y="20"/>
                    </a:lnTo>
                    <a:lnTo>
                      <a:pt x="11" y="20"/>
                    </a:lnTo>
                    <a:lnTo>
                      <a:pt x="9" y="20"/>
                    </a:lnTo>
                    <a:lnTo>
                      <a:pt x="8" y="20"/>
                    </a:lnTo>
                    <a:lnTo>
                      <a:pt x="6" y="19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1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5" y="26"/>
                    </a:lnTo>
                    <a:lnTo>
                      <a:pt x="7" y="27"/>
                    </a:lnTo>
                    <a:lnTo>
                      <a:pt x="8" y="27"/>
                    </a:lnTo>
                    <a:lnTo>
                      <a:pt x="10" y="28"/>
                    </a:lnTo>
                    <a:lnTo>
                      <a:pt x="12" y="28"/>
                    </a:lnTo>
                    <a:lnTo>
                      <a:pt x="13" y="28"/>
                    </a:lnTo>
                    <a:lnTo>
                      <a:pt x="15" y="28"/>
                    </a:lnTo>
                    <a:lnTo>
                      <a:pt x="17" y="27"/>
                    </a:lnTo>
                    <a:lnTo>
                      <a:pt x="18" y="26"/>
                    </a:lnTo>
                    <a:lnTo>
                      <a:pt x="19" y="26"/>
                    </a:lnTo>
                    <a:lnTo>
                      <a:pt x="21" y="25"/>
                    </a:lnTo>
                    <a:lnTo>
                      <a:pt x="22" y="23"/>
                    </a:lnTo>
                    <a:lnTo>
                      <a:pt x="24" y="22"/>
                    </a:lnTo>
                    <a:lnTo>
                      <a:pt x="26" y="21"/>
                    </a:lnTo>
                    <a:lnTo>
                      <a:pt x="27" y="21"/>
                    </a:lnTo>
                    <a:lnTo>
                      <a:pt x="27" y="20"/>
                    </a:lnTo>
                    <a:lnTo>
                      <a:pt x="27" y="39"/>
                    </a:lnTo>
                    <a:lnTo>
                      <a:pt x="12" y="75"/>
                    </a:lnTo>
                    <a:lnTo>
                      <a:pt x="77" y="75"/>
                    </a:lnTo>
                    <a:lnTo>
                      <a:pt x="63" y="41"/>
                    </a:lnTo>
                    <a:lnTo>
                      <a:pt x="63" y="33"/>
                    </a:lnTo>
                    <a:lnTo>
                      <a:pt x="71" y="30"/>
                    </a:lnTo>
                    <a:lnTo>
                      <a:pt x="75" y="25"/>
                    </a:lnTo>
                    <a:lnTo>
                      <a:pt x="75" y="25"/>
                    </a:lnTo>
                    <a:lnTo>
                      <a:pt x="75" y="24"/>
                    </a:lnTo>
                    <a:lnTo>
                      <a:pt x="75" y="23"/>
                    </a:lnTo>
                    <a:lnTo>
                      <a:pt x="75" y="22"/>
                    </a:lnTo>
                    <a:lnTo>
                      <a:pt x="75" y="20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6"/>
                    </a:lnTo>
                    <a:lnTo>
                      <a:pt x="74" y="14"/>
                    </a:lnTo>
                    <a:lnTo>
                      <a:pt x="73" y="12"/>
                    </a:lnTo>
                    <a:lnTo>
                      <a:pt x="72" y="10"/>
                    </a:lnTo>
                    <a:lnTo>
                      <a:pt x="70" y="8"/>
                    </a:lnTo>
                    <a:lnTo>
                      <a:pt x="69" y="6"/>
                    </a:lnTo>
                    <a:lnTo>
                      <a:pt x="68" y="5"/>
                    </a:lnTo>
                    <a:lnTo>
                      <a:pt x="66" y="4"/>
                    </a:lnTo>
                    <a:lnTo>
                      <a:pt x="65" y="3"/>
                    </a:lnTo>
                    <a:lnTo>
                      <a:pt x="64" y="2"/>
                    </a:lnTo>
                    <a:lnTo>
                      <a:pt x="63" y="2"/>
                    </a:lnTo>
                    <a:lnTo>
                      <a:pt x="62" y="1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44" y="1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77ED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2" name="Freeform 321"/>
              <p:cNvSpPr>
                <a:spLocks/>
              </p:cNvSpPr>
              <p:nvPr/>
            </p:nvSpPr>
            <p:spPr bwMode="auto">
              <a:xfrm>
                <a:off x="1353" y="2792"/>
                <a:ext cx="18" cy="20"/>
              </a:xfrm>
              <a:custGeom>
                <a:avLst/>
                <a:gdLst>
                  <a:gd name="T0" fmla="*/ 0 w 18"/>
                  <a:gd name="T1" fmla="*/ 0 h 20"/>
                  <a:gd name="T2" fmla="*/ 0 w 18"/>
                  <a:gd name="T3" fmla="*/ 1 h 20"/>
                  <a:gd name="T4" fmla="*/ 0 w 18"/>
                  <a:gd name="T5" fmla="*/ 2 h 20"/>
                  <a:gd name="T6" fmla="*/ 0 w 18"/>
                  <a:gd name="T7" fmla="*/ 2 h 20"/>
                  <a:gd name="T8" fmla="*/ 0 w 18"/>
                  <a:gd name="T9" fmla="*/ 3 h 20"/>
                  <a:gd name="T10" fmla="*/ 1 w 18"/>
                  <a:gd name="T11" fmla="*/ 7 h 20"/>
                  <a:gd name="T12" fmla="*/ 3 w 18"/>
                  <a:gd name="T13" fmla="*/ 11 h 20"/>
                  <a:gd name="T14" fmla="*/ 5 w 18"/>
                  <a:gd name="T15" fmla="*/ 14 h 20"/>
                  <a:gd name="T16" fmla="*/ 7 w 18"/>
                  <a:gd name="T17" fmla="*/ 16 h 20"/>
                  <a:gd name="T18" fmla="*/ 10 w 18"/>
                  <a:gd name="T19" fmla="*/ 18 h 20"/>
                  <a:gd name="T20" fmla="*/ 11 w 18"/>
                  <a:gd name="T21" fmla="*/ 19 h 20"/>
                  <a:gd name="T22" fmla="*/ 13 w 18"/>
                  <a:gd name="T23" fmla="*/ 20 h 20"/>
                  <a:gd name="T24" fmla="*/ 13 w 18"/>
                  <a:gd name="T25" fmla="*/ 20 h 20"/>
                  <a:gd name="T26" fmla="*/ 18 w 18"/>
                  <a:gd name="T27" fmla="*/ 20 h 20"/>
                  <a:gd name="T28" fmla="*/ 18 w 18"/>
                  <a:gd name="T29" fmla="*/ 20 h 20"/>
                  <a:gd name="T30" fmla="*/ 18 w 18"/>
                  <a:gd name="T31" fmla="*/ 19 h 20"/>
                  <a:gd name="T32" fmla="*/ 17 w 18"/>
                  <a:gd name="T33" fmla="*/ 17 h 20"/>
                  <a:gd name="T34" fmla="*/ 16 w 18"/>
                  <a:gd name="T35" fmla="*/ 14 h 20"/>
                  <a:gd name="T36" fmla="*/ 16 w 18"/>
                  <a:gd name="T37" fmla="*/ 11 h 20"/>
                  <a:gd name="T38" fmla="*/ 16 w 18"/>
                  <a:gd name="T39" fmla="*/ 8 h 20"/>
                  <a:gd name="T40" fmla="*/ 16 w 18"/>
                  <a:gd name="T41" fmla="*/ 4 h 20"/>
                  <a:gd name="T42" fmla="*/ 18 w 18"/>
                  <a:gd name="T43" fmla="*/ 0 h 20"/>
                  <a:gd name="T44" fmla="*/ 0 w 18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7" y="16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19"/>
                    </a:lnTo>
                    <a:lnTo>
                      <a:pt x="17" y="17"/>
                    </a:lnTo>
                    <a:lnTo>
                      <a:pt x="16" y="14"/>
                    </a:lnTo>
                    <a:lnTo>
                      <a:pt x="16" y="11"/>
                    </a:lnTo>
                    <a:lnTo>
                      <a:pt x="16" y="8"/>
                    </a:lnTo>
                    <a:lnTo>
                      <a:pt x="16" y="4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3" name="Freeform 322"/>
              <p:cNvSpPr>
                <a:spLocks/>
              </p:cNvSpPr>
              <p:nvPr/>
            </p:nvSpPr>
            <p:spPr bwMode="auto">
              <a:xfrm>
                <a:off x="1382" y="2792"/>
                <a:ext cx="19" cy="20"/>
              </a:xfrm>
              <a:custGeom>
                <a:avLst/>
                <a:gdLst>
                  <a:gd name="T0" fmla="*/ 0 w 19"/>
                  <a:gd name="T1" fmla="*/ 0 h 20"/>
                  <a:gd name="T2" fmla="*/ 2 w 19"/>
                  <a:gd name="T3" fmla="*/ 4 h 20"/>
                  <a:gd name="T4" fmla="*/ 3 w 19"/>
                  <a:gd name="T5" fmla="*/ 7 h 20"/>
                  <a:gd name="T6" fmla="*/ 3 w 19"/>
                  <a:gd name="T7" fmla="*/ 11 h 20"/>
                  <a:gd name="T8" fmla="*/ 3 w 19"/>
                  <a:gd name="T9" fmla="*/ 14 h 20"/>
                  <a:gd name="T10" fmla="*/ 3 w 19"/>
                  <a:gd name="T11" fmla="*/ 16 h 20"/>
                  <a:gd name="T12" fmla="*/ 3 w 19"/>
                  <a:gd name="T13" fmla="*/ 18 h 20"/>
                  <a:gd name="T14" fmla="*/ 2 w 19"/>
                  <a:gd name="T15" fmla="*/ 19 h 20"/>
                  <a:gd name="T16" fmla="*/ 2 w 19"/>
                  <a:gd name="T17" fmla="*/ 20 h 20"/>
                  <a:gd name="T18" fmla="*/ 9 w 19"/>
                  <a:gd name="T19" fmla="*/ 20 h 20"/>
                  <a:gd name="T20" fmla="*/ 9 w 19"/>
                  <a:gd name="T21" fmla="*/ 19 h 20"/>
                  <a:gd name="T22" fmla="*/ 10 w 19"/>
                  <a:gd name="T23" fmla="*/ 19 h 20"/>
                  <a:gd name="T24" fmla="*/ 11 w 19"/>
                  <a:gd name="T25" fmla="*/ 18 h 20"/>
                  <a:gd name="T26" fmla="*/ 13 w 19"/>
                  <a:gd name="T27" fmla="*/ 17 h 20"/>
                  <a:gd name="T28" fmla="*/ 14 w 19"/>
                  <a:gd name="T29" fmla="*/ 15 h 20"/>
                  <a:gd name="T30" fmla="*/ 16 w 19"/>
                  <a:gd name="T31" fmla="*/ 13 h 20"/>
                  <a:gd name="T32" fmla="*/ 17 w 19"/>
                  <a:gd name="T33" fmla="*/ 11 h 20"/>
                  <a:gd name="T34" fmla="*/ 18 w 19"/>
                  <a:gd name="T35" fmla="*/ 8 h 20"/>
                  <a:gd name="T36" fmla="*/ 18 w 19"/>
                  <a:gd name="T37" fmla="*/ 6 h 20"/>
                  <a:gd name="T38" fmla="*/ 19 w 19"/>
                  <a:gd name="T39" fmla="*/ 4 h 20"/>
                  <a:gd name="T40" fmla="*/ 19 w 19"/>
                  <a:gd name="T41" fmla="*/ 2 h 20"/>
                  <a:gd name="T42" fmla="*/ 18 w 19"/>
                  <a:gd name="T43" fmla="*/ 0 h 20"/>
                  <a:gd name="T44" fmla="*/ 0 w 19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20">
                    <a:moveTo>
                      <a:pt x="0" y="0"/>
                    </a:moveTo>
                    <a:lnTo>
                      <a:pt x="2" y="4"/>
                    </a:lnTo>
                    <a:lnTo>
                      <a:pt x="3" y="7"/>
                    </a:lnTo>
                    <a:lnTo>
                      <a:pt x="3" y="11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9" y="20"/>
                    </a:lnTo>
                    <a:lnTo>
                      <a:pt x="9" y="19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3" y="17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7" y="11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9" y="4"/>
                    </a:lnTo>
                    <a:lnTo>
                      <a:pt x="19" y="2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4" name="Freeform 323"/>
              <p:cNvSpPr>
                <a:spLocks/>
              </p:cNvSpPr>
              <p:nvPr/>
            </p:nvSpPr>
            <p:spPr bwMode="auto">
              <a:xfrm>
                <a:off x="1313" y="2676"/>
                <a:ext cx="73" cy="81"/>
              </a:xfrm>
              <a:custGeom>
                <a:avLst/>
                <a:gdLst>
                  <a:gd name="T0" fmla="*/ 73 w 73"/>
                  <a:gd name="T1" fmla="*/ 77 h 81"/>
                  <a:gd name="T2" fmla="*/ 4 w 73"/>
                  <a:gd name="T3" fmla="*/ 0 h 81"/>
                  <a:gd name="T4" fmla="*/ 0 w 73"/>
                  <a:gd name="T5" fmla="*/ 5 h 81"/>
                  <a:gd name="T6" fmla="*/ 68 w 73"/>
                  <a:gd name="T7" fmla="*/ 81 h 81"/>
                  <a:gd name="T8" fmla="*/ 73 w 73"/>
                  <a:gd name="T9" fmla="*/ 7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81">
                    <a:moveTo>
                      <a:pt x="73" y="77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68" y="81"/>
                    </a:lnTo>
                    <a:lnTo>
                      <a:pt x="73" y="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5" name="Freeform 324"/>
              <p:cNvSpPr>
                <a:spLocks/>
              </p:cNvSpPr>
              <p:nvPr/>
            </p:nvSpPr>
            <p:spPr bwMode="auto">
              <a:xfrm>
                <a:off x="1317" y="2681"/>
                <a:ext cx="65" cy="72"/>
              </a:xfrm>
              <a:custGeom>
                <a:avLst/>
                <a:gdLst>
                  <a:gd name="T0" fmla="*/ 65 w 65"/>
                  <a:gd name="T1" fmla="*/ 71 h 72"/>
                  <a:gd name="T2" fmla="*/ 2 w 65"/>
                  <a:gd name="T3" fmla="*/ 0 h 72"/>
                  <a:gd name="T4" fmla="*/ 0 w 65"/>
                  <a:gd name="T5" fmla="*/ 2 h 72"/>
                  <a:gd name="T6" fmla="*/ 63 w 65"/>
                  <a:gd name="T7" fmla="*/ 72 h 72"/>
                  <a:gd name="T8" fmla="*/ 65 w 65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72">
                    <a:moveTo>
                      <a:pt x="65" y="7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63" y="72"/>
                    </a:lnTo>
                    <a:lnTo>
                      <a:pt x="65" y="71"/>
                    </a:lnTo>
                    <a:close/>
                  </a:path>
                </a:pathLst>
              </a:custGeom>
              <a:solidFill>
                <a:srgbClr val="CEB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6" name="Freeform 325"/>
              <p:cNvSpPr>
                <a:spLocks/>
              </p:cNvSpPr>
              <p:nvPr/>
            </p:nvSpPr>
            <p:spPr bwMode="auto">
              <a:xfrm>
                <a:off x="1367" y="2736"/>
                <a:ext cx="41" cy="15"/>
              </a:xfrm>
              <a:custGeom>
                <a:avLst/>
                <a:gdLst>
                  <a:gd name="T0" fmla="*/ 22 w 41"/>
                  <a:gd name="T1" fmla="*/ 14 h 15"/>
                  <a:gd name="T2" fmla="*/ 25 w 41"/>
                  <a:gd name="T3" fmla="*/ 13 h 15"/>
                  <a:gd name="T4" fmla="*/ 29 w 41"/>
                  <a:gd name="T5" fmla="*/ 12 h 15"/>
                  <a:gd name="T6" fmla="*/ 32 w 41"/>
                  <a:gd name="T7" fmla="*/ 11 h 15"/>
                  <a:gd name="T8" fmla="*/ 35 w 41"/>
                  <a:gd name="T9" fmla="*/ 10 h 15"/>
                  <a:gd name="T10" fmla="*/ 37 w 41"/>
                  <a:gd name="T11" fmla="*/ 8 h 15"/>
                  <a:gd name="T12" fmla="*/ 39 w 41"/>
                  <a:gd name="T13" fmla="*/ 6 h 15"/>
                  <a:gd name="T14" fmla="*/ 40 w 41"/>
                  <a:gd name="T15" fmla="*/ 5 h 15"/>
                  <a:gd name="T16" fmla="*/ 41 w 41"/>
                  <a:gd name="T17" fmla="*/ 3 h 15"/>
                  <a:gd name="T18" fmla="*/ 40 w 41"/>
                  <a:gd name="T19" fmla="*/ 0 h 15"/>
                  <a:gd name="T20" fmla="*/ 39 w 41"/>
                  <a:gd name="T21" fmla="*/ 3 h 15"/>
                  <a:gd name="T22" fmla="*/ 37 w 41"/>
                  <a:gd name="T23" fmla="*/ 6 h 15"/>
                  <a:gd name="T24" fmla="*/ 34 w 41"/>
                  <a:gd name="T25" fmla="*/ 9 h 15"/>
                  <a:gd name="T26" fmla="*/ 30 w 41"/>
                  <a:gd name="T27" fmla="*/ 10 h 15"/>
                  <a:gd name="T28" fmla="*/ 27 w 41"/>
                  <a:gd name="T29" fmla="*/ 11 h 15"/>
                  <a:gd name="T30" fmla="*/ 25 w 41"/>
                  <a:gd name="T31" fmla="*/ 12 h 15"/>
                  <a:gd name="T32" fmla="*/ 23 w 41"/>
                  <a:gd name="T33" fmla="*/ 12 h 15"/>
                  <a:gd name="T34" fmla="*/ 22 w 41"/>
                  <a:gd name="T35" fmla="*/ 12 h 15"/>
                  <a:gd name="T36" fmla="*/ 18 w 41"/>
                  <a:gd name="T37" fmla="*/ 7 h 15"/>
                  <a:gd name="T38" fmla="*/ 21 w 41"/>
                  <a:gd name="T39" fmla="*/ 7 h 15"/>
                  <a:gd name="T40" fmla="*/ 26 w 41"/>
                  <a:gd name="T41" fmla="*/ 5 h 15"/>
                  <a:gd name="T42" fmla="*/ 30 w 41"/>
                  <a:gd name="T43" fmla="*/ 3 h 15"/>
                  <a:gd name="T44" fmla="*/ 32 w 41"/>
                  <a:gd name="T45" fmla="*/ 0 h 15"/>
                  <a:gd name="T46" fmla="*/ 30 w 41"/>
                  <a:gd name="T47" fmla="*/ 0 h 15"/>
                  <a:gd name="T48" fmla="*/ 30 w 41"/>
                  <a:gd name="T49" fmla="*/ 0 h 15"/>
                  <a:gd name="T50" fmla="*/ 30 w 41"/>
                  <a:gd name="T51" fmla="*/ 1 h 15"/>
                  <a:gd name="T52" fmla="*/ 28 w 41"/>
                  <a:gd name="T53" fmla="*/ 2 h 15"/>
                  <a:gd name="T54" fmla="*/ 25 w 41"/>
                  <a:gd name="T55" fmla="*/ 3 h 15"/>
                  <a:gd name="T56" fmla="*/ 21 w 41"/>
                  <a:gd name="T57" fmla="*/ 5 h 15"/>
                  <a:gd name="T58" fmla="*/ 17 w 41"/>
                  <a:gd name="T59" fmla="*/ 6 h 15"/>
                  <a:gd name="T60" fmla="*/ 14 w 41"/>
                  <a:gd name="T61" fmla="*/ 6 h 15"/>
                  <a:gd name="T62" fmla="*/ 12 w 41"/>
                  <a:gd name="T63" fmla="*/ 4 h 15"/>
                  <a:gd name="T64" fmla="*/ 10 w 41"/>
                  <a:gd name="T65" fmla="*/ 2 h 15"/>
                  <a:gd name="T66" fmla="*/ 8 w 41"/>
                  <a:gd name="T67" fmla="*/ 2 h 15"/>
                  <a:gd name="T68" fmla="*/ 7 w 41"/>
                  <a:gd name="T69" fmla="*/ 2 h 15"/>
                  <a:gd name="T70" fmla="*/ 6 w 41"/>
                  <a:gd name="T71" fmla="*/ 4 h 15"/>
                  <a:gd name="T72" fmla="*/ 7 w 41"/>
                  <a:gd name="T73" fmla="*/ 6 h 15"/>
                  <a:gd name="T74" fmla="*/ 6 w 41"/>
                  <a:gd name="T75" fmla="*/ 15 h 15"/>
                  <a:gd name="T76" fmla="*/ 9 w 41"/>
                  <a:gd name="T77" fmla="*/ 15 h 15"/>
                  <a:gd name="T78" fmla="*/ 13 w 41"/>
                  <a:gd name="T79" fmla="*/ 14 h 15"/>
                  <a:gd name="T80" fmla="*/ 17 w 41"/>
                  <a:gd name="T81" fmla="*/ 13 h 15"/>
                  <a:gd name="T82" fmla="*/ 19 w 41"/>
                  <a:gd name="T83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1" h="15">
                    <a:moveTo>
                      <a:pt x="20" y="14"/>
                    </a:moveTo>
                    <a:lnTo>
                      <a:pt x="22" y="14"/>
                    </a:lnTo>
                    <a:lnTo>
                      <a:pt x="24" y="13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9" y="12"/>
                    </a:lnTo>
                    <a:lnTo>
                      <a:pt x="30" y="12"/>
                    </a:lnTo>
                    <a:lnTo>
                      <a:pt x="32" y="11"/>
                    </a:lnTo>
                    <a:lnTo>
                      <a:pt x="33" y="10"/>
                    </a:lnTo>
                    <a:lnTo>
                      <a:pt x="35" y="10"/>
                    </a:lnTo>
                    <a:lnTo>
                      <a:pt x="36" y="9"/>
                    </a:lnTo>
                    <a:lnTo>
                      <a:pt x="37" y="8"/>
                    </a:lnTo>
                    <a:lnTo>
                      <a:pt x="38" y="7"/>
                    </a:lnTo>
                    <a:lnTo>
                      <a:pt x="39" y="6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0" y="2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9" y="3"/>
                    </a:lnTo>
                    <a:lnTo>
                      <a:pt x="38" y="4"/>
                    </a:lnTo>
                    <a:lnTo>
                      <a:pt x="37" y="6"/>
                    </a:lnTo>
                    <a:lnTo>
                      <a:pt x="35" y="7"/>
                    </a:lnTo>
                    <a:lnTo>
                      <a:pt x="34" y="9"/>
                    </a:lnTo>
                    <a:lnTo>
                      <a:pt x="32" y="10"/>
                    </a:lnTo>
                    <a:lnTo>
                      <a:pt x="30" y="10"/>
                    </a:lnTo>
                    <a:lnTo>
                      <a:pt x="28" y="11"/>
                    </a:lnTo>
                    <a:lnTo>
                      <a:pt x="27" y="11"/>
                    </a:lnTo>
                    <a:lnTo>
                      <a:pt x="26" y="11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1" y="7"/>
                    </a:lnTo>
                    <a:lnTo>
                      <a:pt x="23" y="6"/>
                    </a:lnTo>
                    <a:lnTo>
                      <a:pt x="26" y="5"/>
                    </a:lnTo>
                    <a:lnTo>
                      <a:pt x="28" y="4"/>
                    </a:lnTo>
                    <a:lnTo>
                      <a:pt x="30" y="3"/>
                    </a:lnTo>
                    <a:lnTo>
                      <a:pt x="31" y="1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1"/>
                    </a:lnTo>
                    <a:lnTo>
                      <a:pt x="29" y="1"/>
                    </a:lnTo>
                    <a:lnTo>
                      <a:pt x="28" y="2"/>
                    </a:lnTo>
                    <a:lnTo>
                      <a:pt x="27" y="3"/>
                    </a:lnTo>
                    <a:lnTo>
                      <a:pt x="25" y="3"/>
                    </a:lnTo>
                    <a:lnTo>
                      <a:pt x="23" y="4"/>
                    </a:lnTo>
                    <a:lnTo>
                      <a:pt x="21" y="5"/>
                    </a:lnTo>
                    <a:lnTo>
                      <a:pt x="19" y="5"/>
                    </a:lnTo>
                    <a:lnTo>
                      <a:pt x="17" y="6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7" y="13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7" name="Freeform 326"/>
              <p:cNvSpPr>
                <a:spLocks/>
              </p:cNvSpPr>
              <p:nvPr/>
            </p:nvSpPr>
            <p:spPr bwMode="auto">
              <a:xfrm>
                <a:off x="1370" y="2739"/>
                <a:ext cx="14" cy="10"/>
              </a:xfrm>
              <a:custGeom>
                <a:avLst/>
                <a:gdLst>
                  <a:gd name="T0" fmla="*/ 12 w 14"/>
                  <a:gd name="T1" fmla="*/ 5 h 10"/>
                  <a:gd name="T2" fmla="*/ 11 w 14"/>
                  <a:gd name="T3" fmla="*/ 5 h 10"/>
                  <a:gd name="T4" fmla="*/ 10 w 14"/>
                  <a:gd name="T5" fmla="*/ 5 h 10"/>
                  <a:gd name="T6" fmla="*/ 10 w 14"/>
                  <a:gd name="T7" fmla="*/ 5 h 10"/>
                  <a:gd name="T8" fmla="*/ 10 w 14"/>
                  <a:gd name="T9" fmla="*/ 4 h 10"/>
                  <a:gd name="T10" fmla="*/ 9 w 14"/>
                  <a:gd name="T11" fmla="*/ 4 h 10"/>
                  <a:gd name="T12" fmla="*/ 8 w 14"/>
                  <a:gd name="T13" fmla="*/ 3 h 10"/>
                  <a:gd name="T14" fmla="*/ 8 w 14"/>
                  <a:gd name="T15" fmla="*/ 2 h 10"/>
                  <a:gd name="T16" fmla="*/ 7 w 14"/>
                  <a:gd name="T17" fmla="*/ 2 h 10"/>
                  <a:gd name="T18" fmla="*/ 6 w 14"/>
                  <a:gd name="T19" fmla="*/ 1 h 10"/>
                  <a:gd name="T20" fmla="*/ 6 w 14"/>
                  <a:gd name="T21" fmla="*/ 1 h 10"/>
                  <a:gd name="T22" fmla="*/ 5 w 14"/>
                  <a:gd name="T23" fmla="*/ 0 h 10"/>
                  <a:gd name="T24" fmla="*/ 5 w 14"/>
                  <a:gd name="T25" fmla="*/ 0 h 10"/>
                  <a:gd name="T26" fmla="*/ 5 w 14"/>
                  <a:gd name="T27" fmla="*/ 1 h 10"/>
                  <a:gd name="T28" fmla="*/ 6 w 14"/>
                  <a:gd name="T29" fmla="*/ 2 h 10"/>
                  <a:gd name="T30" fmla="*/ 6 w 14"/>
                  <a:gd name="T31" fmla="*/ 4 h 10"/>
                  <a:gd name="T32" fmla="*/ 7 w 14"/>
                  <a:gd name="T33" fmla="*/ 4 h 10"/>
                  <a:gd name="T34" fmla="*/ 0 w 14"/>
                  <a:gd name="T35" fmla="*/ 4 h 10"/>
                  <a:gd name="T36" fmla="*/ 4 w 14"/>
                  <a:gd name="T37" fmla="*/ 10 h 10"/>
                  <a:gd name="T38" fmla="*/ 5 w 14"/>
                  <a:gd name="T39" fmla="*/ 10 h 10"/>
                  <a:gd name="T40" fmla="*/ 6 w 14"/>
                  <a:gd name="T41" fmla="*/ 10 h 10"/>
                  <a:gd name="T42" fmla="*/ 7 w 14"/>
                  <a:gd name="T43" fmla="*/ 10 h 10"/>
                  <a:gd name="T44" fmla="*/ 7 w 14"/>
                  <a:gd name="T45" fmla="*/ 10 h 10"/>
                  <a:gd name="T46" fmla="*/ 8 w 14"/>
                  <a:gd name="T47" fmla="*/ 10 h 10"/>
                  <a:gd name="T48" fmla="*/ 9 w 14"/>
                  <a:gd name="T49" fmla="*/ 10 h 10"/>
                  <a:gd name="T50" fmla="*/ 10 w 14"/>
                  <a:gd name="T51" fmla="*/ 10 h 10"/>
                  <a:gd name="T52" fmla="*/ 10 w 14"/>
                  <a:gd name="T53" fmla="*/ 9 h 10"/>
                  <a:gd name="T54" fmla="*/ 11 w 14"/>
                  <a:gd name="T55" fmla="*/ 9 h 10"/>
                  <a:gd name="T56" fmla="*/ 12 w 14"/>
                  <a:gd name="T57" fmla="*/ 9 h 10"/>
                  <a:gd name="T58" fmla="*/ 13 w 14"/>
                  <a:gd name="T59" fmla="*/ 9 h 10"/>
                  <a:gd name="T60" fmla="*/ 13 w 14"/>
                  <a:gd name="T61" fmla="*/ 9 h 10"/>
                  <a:gd name="T62" fmla="*/ 13 w 14"/>
                  <a:gd name="T63" fmla="*/ 9 h 10"/>
                  <a:gd name="T64" fmla="*/ 14 w 14"/>
                  <a:gd name="T65" fmla="*/ 8 h 10"/>
                  <a:gd name="T66" fmla="*/ 14 w 14"/>
                  <a:gd name="T67" fmla="*/ 8 h 10"/>
                  <a:gd name="T68" fmla="*/ 14 w 14"/>
                  <a:gd name="T69" fmla="*/ 8 h 10"/>
                  <a:gd name="T70" fmla="*/ 12 w 14"/>
                  <a:gd name="T71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" h="10">
                    <a:moveTo>
                      <a:pt x="12" y="5"/>
                    </a:moveTo>
                    <a:lnTo>
                      <a:pt x="11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0" y="4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2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8" name="Freeform 327"/>
              <p:cNvSpPr>
                <a:spLocks/>
              </p:cNvSpPr>
              <p:nvPr/>
            </p:nvSpPr>
            <p:spPr bwMode="auto">
              <a:xfrm>
                <a:off x="1395" y="2729"/>
                <a:ext cx="4" cy="7"/>
              </a:xfrm>
              <a:custGeom>
                <a:avLst/>
                <a:gdLst>
                  <a:gd name="T0" fmla="*/ 3 w 4"/>
                  <a:gd name="T1" fmla="*/ 3 h 7"/>
                  <a:gd name="T2" fmla="*/ 3 w 4"/>
                  <a:gd name="T3" fmla="*/ 2 h 7"/>
                  <a:gd name="T4" fmla="*/ 2 w 4"/>
                  <a:gd name="T5" fmla="*/ 1 h 7"/>
                  <a:gd name="T6" fmla="*/ 2 w 4"/>
                  <a:gd name="T7" fmla="*/ 0 h 7"/>
                  <a:gd name="T8" fmla="*/ 1 w 4"/>
                  <a:gd name="T9" fmla="*/ 0 h 7"/>
                  <a:gd name="T10" fmla="*/ 0 w 4"/>
                  <a:gd name="T11" fmla="*/ 0 h 7"/>
                  <a:gd name="T12" fmla="*/ 0 w 4"/>
                  <a:gd name="T13" fmla="*/ 0 h 7"/>
                  <a:gd name="T14" fmla="*/ 0 w 4"/>
                  <a:gd name="T15" fmla="*/ 1 h 7"/>
                  <a:gd name="T16" fmla="*/ 0 w 4"/>
                  <a:gd name="T17" fmla="*/ 1 h 7"/>
                  <a:gd name="T18" fmla="*/ 0 w 4"/>
                  <a:gd name="T19" fmla="*/ 1 h 7"/>
                  <a:gd name="T20" fmla="*/ 1 w 4"/>
                  <a:gd name="T21" fmla="*/ 2 h 7"/>
                  <a:gd name="T22" fmla="*/ 1 w 4"/>
                  <a:gd name="T23" fmla="*/ 2 h 7"/>
                  <a:gd name="T24" fmla="*/ 2 w 4"/>
                  <a:gd name="T25" fmla="*/ 3 h 7"/>
                  <a:gd name="T26" fmla="*/ 2 w 4"/>
                  <a:gd name="T27" fmla="*/ 4 h 7"/>
                  <a:gd name="T28" fmla="*/ 2 w 4"/>
                  <a:gd name="T29" fmla="*/ 5 h 7"/>
                  <a:gd name="T30" fmla="*/ 2 w 4"/>
                  <a:gd name="T31" fmla="*/ 6 h 7"/>
                  <a:gd name="T32" fmla="*/ 2 w 4"/>
                  <a:gd name="T33" fmla="*/ 7 h 7"/>
                  <a:gd name="T34" fmla="*/ 2 w 4"/>
                  <a:gd name="T35" fmla="*/ 7 h 7"/>
                  <a:gd name="T36" fmla="*/ 3 w 4"/>
                  <a:gd name="T37" fmla="*/ 7 h 7"/>
                  <a:gd name="T38" fmla="*/ 3 w 4"/>
                  <a:gd name="T39" fmla="*/ 7 h 7"/>
                  <a:gd name="T40" fmla="*/ 4 w 4"/>
                  <a:gd name="T41" fmla="*/ 7 h 7"/>
                  <a:gd name="T42" fmla="*/ 4 w 4"/>
                  <a:gd name="T43" fmla="*/ 6 h 7"/>
                  <a:gd name="T44" fmla="*/ 4 w 4"/>
                  <a:gd name="T45" fmla="*/ 5 h 7"/>
                  <a:gd name="T46" fmla="*/ 4 w 4"/>
                  <a:gd name="T47" fmla="*/ 4 h 7"/>
                  <a:gd name="T48" fmla="*/ 3 w 4"/>
                  <a:gd name="T4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" h="7">
                    <a:moveTo>
                      <a:pt x="3" y="3"/>
                    </a:moveTo>
                    <a:lnTo>
                      <a:pt x="3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9" name="Freeform 328"/>
              <p:cNvSpPr>
                <a:spLocks/>
              </p:cNvSpPr>
              <p:nvPr/>
            </p:nvSpPr>
            <p:spPr bwMode="auto">
              <a:xfrm>
                <a:off x="1361" y="2713"/>
                <a:ext cx="33" cy="20"/>
              </a:xfrm>
              <a:custGeom>
                <a:avLst/>
                <a:gdLst>
                  <a:gd name="T0" fmla="*/ 31 w 33"/>
                  <a:gd name="T1" fmla="*/ 11 h 20"/>
                  <a:gd name="T2" fmla="*/ 28 w 33"/>
                  <a:gd name="T3" fmla="*/ 8 h 20"/>
                  <a:gd name="T4" fmla="*/ 33 w 33"/>
                  <a:gd name="T5" fmla="*/ 5 h 20"/>
                  <a:gd name="T6" fmla="*/ 29 w 33"/>
                  <a:gd name="T7" fmla="*/ 1 h 20"/>
                  <a:gd name="T8" fmla="*/ 27 w 33"/>
                  <a:gd name="T9" fmla="*/ 1 h 20"/>
                  <a:gd name="T10" fmla="*/ 30 w 33"/>
                  <a:gd name="T11" fmla="*/ 4 h 20"/>
                  <a:gd name="T12" fmla="*/ 26 w 33"/>
                  <a:gd name="T13" fmla="*/ 7 h 20"/>
                  <a:gd name="T14" fmla="*/ 26 w 33"/>
                  <a:gd name="T15" fmla="*/ 8 h 20"/>
                  <a:gd name="T16" fmla="*/ 27 w 33"/>
                  <a:gd name="T17" fmla="*/ 9 h 20"/>
                  <a:gd name="T18" fmla="*/ 28 w 33"/>
                  <a:gd name="T19" fmla="*/ 10 h 20"/>
                  <a:gd name="T20" fmla="*/ 28 w 33"/>
                  <a:gd name="T21" fmla="*/ 10 h 20"/>
                  <a:gd name="T22" fmla="*/ 15 w 33"/>
                  <a:gd name="T23" fmla="*/ 18 h 20"/>
                  <a:gd name="T24" fmla="*/ 4 w 33"/>
                  <a:gd name="T25" fmla="*/ 10 h 20"/>
                  <a:gd name="T26" fmla="*/ 6 w 33"/>
                  <a:gd name="T27" fmla="*/ 7 h 20"/>
                  <a:gd name="T28" fmla="*/ 3 w 33"/>
                  <a:gd name="T29" fmla="*/ 4 h 20"/>
                  <a:gd name="T30" fmla="*/ 5 w 33"/>
                  <a:gd name="T31" fmla="*/ 0 h 20"/>
                  <a:gd name="T32" fmla="*/ 3 w 33"/>
                  <a:gd name="T33" fmla="*/ 0 h 20"/>
                  <a:gd name="T34" fmla="*/ 0 w 33"/>
                  <a:gd name="T35" fmla="*/ 5 h 20"/>
                  <a:gd name="T36" fmla="*/ 4 w 33"/>
                  <a:gd name="T37" fmla="*/ 7 h 20"/>
                  <a:gd name="T38" fmla="*/ 1 w 33"/>
                  <a:gd name="T39" fmla="*/ 11 h 20"/>
                  <a:gd name="T40" fmla="*/ 15 w 33"/>
                  <a:gd name="T41" fmla="*/ 20 h 20"/>
                  <a:gd name="T42" fmla="*/ 31 w 33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3" h="20">
                    <a:moveTo>
                      <a:pt x="31" y="11"/>
                    </a:moveTo>
                    <a:lnTo>
                      <a:pt x="28" y="8"/>
                    </a:lnTo>
                    <a:lnTo>
                      <a:pt x="33" y="5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30" y="4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9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15" y="18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4" y="7"/>
                    </a:lnTo>
                    <a:lnTo>
                      <a:pt x="1" y="11"/>
                    </a:lnTo>
                    <a:lnTo>
                      <a:pt x="15" y="20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0" name="Freeform 329"/>
              <p:cNvSpPr>
                <a:spLocks/>
              </p:cNvSpPr>
              <p:nvPr/>
            </p:nvSpPr>
            <p:spPr bwMode="auto">
              <a:xfrm>
                <a:off x="1352" y="2753"/>
                <a:ext cx="49" cy="15"/>
              </a:xfrm>
              <a:custGeom>
                <a:avLst/>
                <a:gdLst>
                  <a:gd name="T0" fmla="*/ 24 w 49"/>
                  <a:gd name="T1" fmla="*/ 0 h 15"/>
                  <a:gd name="T2" fmla="*/ 23 w 49"/>
                  <a:gd name="T3" fmla="*/ 2 h 15"/>
                  <a:gd name="T4" fmla="*/ 21 w 49"/>
                  <a:gd name="T5" fmla="*/ 4 h 15"/>
                  <a:gd name="T6" fmla="*/ 19 w 49"/>
                  <a:gd name="T7" fmla="*/ 7 h 15"/>
                  <a:gd name="T8" fmla="*/ 16 w 49"/>
                  <a:gd name="T9" fmla="*/ 9 h 15"/>
                  <a:gd name="T10" fmla="*/ 14 w 49"/>
                  <a:gd name="T11" fmla="*/ 10 h 15"/>
                  <a:gd name="T12" fmla="*/ 12 w 49"/>
                  <a:gd name="T13" fmla="*/ 11 h 15"/>
                  <a:gd name="T14" fmla="*/ 10 w 49"/>
                  <a:gd name="T15" fmla="*/ 11 h 15"/>
                  <a:gd name="T16" fmla="*/ 8 w 49"/>
                  <a:gd name="T17" fmla="*/ 12 h 15"/>
                  <a:gd name="T18" fmla="*/ 6 w 49"/>
                  <a:gd name="T19" fmla="*/ 12 h 15"/>
                  <a:gd name="T20" fmla="*/ 4 w 49"/>
                  <a:gd name="T21" fmla="*/ 12 h 15"/>
                  <a:gd name="T22" fmla="*/ 2 w 49"/>
                  <a:gd name="T23" fmla="*/ 12 h 15"/>
                  <a:gd name="T24" fmla="*/ 0 w 49"/>
                  <a:gd name="T25" fmla="*/ 14 h 15"/>
                  <a:gd name="T26" fmla="*/ 3 w 49"/>
                  <a:gd name="T27" fmla="*/ 14 h 15"/>
                  <a:gd name="T28" fmla="*/ 6 w 49"/>
                  <a:gd name="T29" fmla="*/ 14 h 15"/>
                  <a:gd name="T30" fmla="*/ 9 w 49"/>
                  <a:gd name="T31" fmla="*/ 14 h 15"/>
                  <a:gd name="T32" fmla="*/ 11 w 49"/>
                  <a:gd name="T33" fmla="*/ 13 h 15"/>
                  <a:gd name="T34" fmla="*/ 14 w 49"/>
                  <a:gd name="T35" fmla="*/ 12 h 15"/>
                  <a:gd name="T36" fmla="*/ 16 w 49"/>
                  <a:gd name="T37" fmla="*/ 11 h 15"/>
                  <a:gd name="T38" fmla="*/ 18 w 49"/>
                  <a:gd name="T39" fmla="*/ 10 h 15"/>
                  <a:gd name="T40" fmla="*/ 20 w 49"/>
                  <a:gd name="T41" fmla="*/ 8 h 15"/>
                  <a:gd name="T42" fmla="*/ 21 w 49"/>
                  <a:gd name="T43" fmla="*/ 7 h 15"/>
                  <a:gd name="T44" fmla="*/ 22 w 49"/>
                  <a:gd name="T45" fmla="*/ 6 h 15"/>
                  <a:gd name="T46" fmla="*/ 23 w 49"/>
                  <a:gd name="T47" fmla="*/ 5 h 15"/>
                  <a:gd name="T48" fmla="*/ 24 w 49"/>
                  <a:gd name="T49" fmla="*/ 4 h 15"/>
                  <a:gd name="T50" fmla="*/ 25 w 49"/>
                  <a:gd name="T51" fmla="*/ 5 h 15"/>
                  <a:gd name="T52" fmla="*/ 26 w 49"/>
                  <a:gd name="T53" fmla="*/ 7 h 15"/>
                  <a:gd name="T54" fmla="*/ 27 w 49"/>
                  <a:gd name="T55" fmla="*/ 8 h 15"/>
                  <a:gd name="T56" fmla="*/ 28 w 49"/>
                  <a:gd name="T57" fmla="*/ 10 h 15"/>
                  <a:gd name="T58" fmla="*/ 31 w 49"/>
                  <a:gd name="T59" fmla="*/ 12 h 15"/>
                  <a:gd name="T60" fmla="*/ 33 w 49"/>
                  <a:gd name="T61" fmla="*/ 13 h 15"/>
                  <a:gd name="T62" fmla="*/ 36 w 49"/>
                  <a:gd name="T63" fmla="*/ 14 h 15"/>
                  <a:gd name="T64" fmla="*/ 39 w 49"/>
                  <a:gd name="T65" fmla="*/ 14 h 15"/>
                  <a:gd name="T66" fmla="*/ 41 w 49"/>
                  <a:gd name="T67" fmla="*/ 15 h 15"/>
                  <a:gd name="T68" fmla="*/ 44 w 49"/>
                  <a:gd name="T69" fmla="*/ 15 h 15"/>
                  <a:gd name="T70" fmla="*/ 47 w 49"/>
                  <a:gd name="T71" fmla="*/ 15 h 15"/>
                  <a:gd name="T72" fmla="*/ 49 w 49"/>
                  <a:gd name="T73" fmla="*/ 14 h 15"/>
                  <a:gd name="T74" fmla="*/ 47 w 49"/>
                  <a:gd name="T75" fmla="*/ 12 h 15"/>
                  <a:gd name="T76" fmla="*/ 45 w 49"/>
                  <a:gd name="T77" fmla="*/ 12 h 15"/>
                  <a:gd name="T78" fmla="*/ 43 w 49"/>
                  <a:gd name="T79" fmla="*/ 13 h 15"/>
                  <a:gd name="T80" fmla="*/ 41 w 49"/>
                  <a:gd name="T81" fmla="*/ 13 h 15"/>
                  <a:gd name="T82" fmla="*/ 39 w 49"/>
                  <a:gd name="T83" fmla="*/ 12 h 15"/>
                  <a:gd name="T84" fmla="*/ 37 w 49"/>
                  <a:gd name="T85" fmla="*/ 12 h 15"/>
                  <a:gd name="T86" fmla="*/ 34 w 49"/>
                  <a:gd name="T87" fmla="*/ 11 h 15"/>
                  <a:gd name="T88" fmla="*/ 32 w 49"/>
                  <a:gd name="T89" fmla="*/ 10 h 15"/>
                  <a:gd name="T90" fmla="*/ 29 w 49"/>
                  <a:gd name="T91" fmla="*/ 8 h 15"/>
                  <a:gd name="T92" fmla="*/ 27 w 49"/>
                  <a:gd name="T93" fmla="*/ 5 h 15"/>
                  <a:gd name="T94" fmla="*/ 25 w 49"/>
                  <a:gd name="T95" fmla="*/ 2 h 15"/>
                  <a:gd name="T96" fmla="*/ 24 w 49"/>
                  <a:gd name="T9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9" h="15">
                    <a:moveTo>
                      <a:pt x="24" y="0"/>
                    </a:moveTo>
                    <a:lnTo>
                      <a:pt x="24" y="0"/>
                    </a:lnTo>
                    <a:lnTo>
                      <a:pt x="24" y="1"/>
                    </a:lnTo>
                    <a:lnTo>
                      <a:pt x="23" y="2"/>
                    </a:lnTo>
                    <a:lnTo>
                      <a:pt x="22" y="3"/>
                    </a:lnTo>
                    <a:lnTo>
                      <a:pt x="21" y="4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7" y="8"/>
                    </a:lnTo>
                    <a:lnTo>
                      <a:pt x="16" y="9"/>
                    </a:lnTo>
                    <a:lnTo>
                      <a:pt x="15" y="9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9" y="11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4" y="12"/>
                    </a:lnTo>
                    <a:lnTo>
                      <a:pt x="15" y="12"/>
                    </a:lnTo>
                    <a:lnTo>
                      <a:pt x="16" y="11"/>
                    </a:lnTo>
                    <a:lnTo>
                      <a:pt x="17" y="11"/>
                    </a:lnTo>
                    <a:lnTo>
                      <a:pt x="18" y="10"/>
                    </a:lnTo>
                    <a:lnTo>
                      <a:pt x="19" y="9"/>
                    </a:lnTo>
                    <a:lnTo>
                      <a:pt x="20" y="8"/>
                    </a:lnTo>
                    <a:lnTo>
                      <a:pt x="21" y="8"/>
                    </a:lnTo>
                    <a:lnTo>
                      <a:pt x="21" y="7"/>
                    </a:lnTo>
                    <a:lnTo>
                      <a:pt x="22" y="7"/>
                    </a:lnTo>
                    <a:lnTo>
                      <a:pt x="22" y="6"/>
                    </a:lnTo>
                    <a:lnTo>
                      <a:pt x="23" y="6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4" y="4"/>
                    </a:lnTo>
                    <a:lnTo>
                      <a:pt x="24" y="5"/>
                    </a:lnTo>
                    <a:lnTo>
                      <a:pt x="25" y="5"/>
                    </a:lnTo>
                    <a:lnTo>
                      <a:pt x="25" y="6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8"/>
                    </a:lnTo>
                    <a:lnTo>
                      <a:pt x="28" y="9"/>
                    </a:lnTo>
                    <a:lnTo>
                      <a:pt x="28" y="10"/>
                    </a:lnTo>
                    <a:lnTo>
                      <a:pt x="29" y="11"/>
                    </a:lnTo>
                    <a:lnTo>
                      <a:pt x="31" y="12"/>
                    </a:lnTo>
                    <a:lnTo>
                      <a:pt x="32" y="12"/>
                    </a:lnTo>
                    <a:lnTo>
                      <a:pt x="33" y="13"/>
                    </a:lnTo>
                    <a:lnTo>
                      <a:pt x="34" y="14"/>
                    </a:lnTo>
                    <a:lnTo>
                      <a:pt x="36" y="14"/>
                    </a:lnTo>
                    <a:lnTo>
                      <a:pt x="37" y="14"/>
                    </a:lnTo>
                    <a:lnTo>
                      <a:pt x="39" y="14"/>
                    </a:lnTo>
                    <a:lnTo>
                      <a:pt x="40" y="15"/>
                    </a:lnTo>
                    <a:lnTo>
                      <a:pt x="41" y="15"/>
                    </a:lnTo>
                    <a:lnTo>
                      <a:pt x="43" y="15"/>
                    </a:lnTo>
                    <a:lnTo>
                      <a:pt x="44" y="15"/>
                    </a:lnTo>
                    <a:lnTo>
                      <a:pt x="45" y="15"/>
                    </a:lnTo>
                    <a:lnTo>
                      <a:pt x="47" y="15"/>
                    </a:lnTo>
                    <a:lnTo>
                      <a:pt x="48" y="14"/>
                    </a:lnTo>
                    <a:lnTo>
                      <a:pt x="49" y="14"/>
                    </a:lnTo>
                    <a:lnTo>
                      <a:pt x="48" y="12"/>
                    </a:lnTo>
                    <a:lnTo>
                      <a:pt x="47" y="12"/>
                    </a:lnTo>
                    <a:lnTo>
                      <a:pt x="46" y="12"/>
                    </a:lnTo>
                    <a:lnTo>
                      <a:pt x="45" y="12"/>
                    </a:lnTo>
                    <a:lnTo>
                      <a:pt x="44" y="13"/>
                    </a:lnTo>
                    <a:lnTo>
                      <a:pt x="43" y="13"/>
                    </a:lnTo>
                    <a:lnTo>
                      <a:pt x="42" y="13"/>
                    </a:lnTo>
                    <a:lnTo>
                      <a:pt x="41" y="13"/>
                    </a:lnTo>
                    <a:lnTo>
                      <a:pt x="40" y="12"/>
                    </a:lnTo>
                    <a:lnTo>
                      <a:pt x="39" y="12"/>
                    </a:lnTo>
                    <a:lnTo>
                      <a:pt x="38" y="12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4" y="11"/>
                    </a:lnTo>
                    <a:lnTo>
                      <a:pt x="33" y="11"/>
                    </a:lnTo>
                    <a:lnTo>
                      <a:pt x="32" y="10"/>
                    </a:lnTo>
                    <a:lnTo>
                      <a:pt x="31" y="9"/>
                    </a:lnTo>
                    <a:lnTo>
                      <a:pt x="29" y="8"/>
                    </a:lnTo>
                    <a:lnTo>
                      <a:pt x="28" y="7"/>
                    </a:lnTo>
                    <a:lnTo>
                      <a:pt x="27" y="5"/>
                    </a:lnTo>
                    <a:lnTo>
                      <a:pt x="26" y="4"/>
                    </a:lnTo>
                    <a:lnTo>
                      <a:pt x="25" y="2"/>
                    </a:lnTo>
                    <a:lnTo>
                      <a:pt x="25" y="1"/>
                    </a:lnTo>
                    <a:lnTo>
                      <a:pt x="2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1" name="Freeform 330"/>
              <p:cNvSpPr>
                <a:spLocks/>
              </p:cNvSpPr>
              <p:nvPr/>
            </p:nvSpPr>
            <p:spPr bwMode="auto">
              <a:xfrm>
                <a:off x="1324" y="2725"/>
                <a:ext cx="5" cy="12"/>
              </a:xfrm>
              <a:custGeom>
                <a:avLst/>
                <a:gdLst>
                  <a:gd name="T0" fmla="*/ 5 w 5"/>
                  <a:gd name="T1" fmla="*/ 7 h 12"/>
                  <a:gd name="T2" fmla="*/ 5 w 5"/>
                  <a:gd name="T3" fmla="*/ 7 h 12"/>
                  <a:gd name="T4" fmla="*/ 4 w 5"/>
                  <a:gd name="T5" fmla="*/ 6 h 12"/>
                  <a:gd name="T6" fmla="*/ 4 w 5"/>
                  <a:gd name="T7" fmla="*/ 6 h 12"/>
                  <a:gd name="T8" fmla="*/ 4 w 5"/>
                  <a:gd name="T9" fmla="*/ 6 h 12"/>
                  <a:gd name="T10" fmla="*/ 3 w 5"/>
                  <a:gd name="T11" fmla="*/ 6 h 12"/>
                  <a:gd name="T12" fmla="*/ 3 w 5"/>
                  <a:gd name="T13" fmla="*/ 4 h 12"/>
                  <a:gd name="T14" fmla="*/ 2 w 5"/>
                  <a:gd name="T15" fmla="*/ 3 h 12"/>
                  <a:gd name="T16" fmla="*/ 2 w 5"/>
                  <a:gd name="T17" fmla="*/ 2 h 12"/>
                  <a:gd name="T18" fmla="*/ 1 w 5"/>
                  <a:gd name="T19" fmla="*/ 2 h 12"/>
                  <a:gd name="T20" fmla="*/ 1 w 5"/>
                  <a:gd name="T21" fmla="*/ 1 h 12"/>
                  <a:gd name="T22" fmla="*/ 0 w 5"/>
                  <a:gd name="T23" fmla="*/ 0 h 12"/>
                  <a:gd name="T24" fmla="*/ 0 w 5"/>
                  <a:gd name="T25" fmla="*/ 0 h 12"/>
                  <a:gd name="T26" fmla="*/ 0 w 5"/>
                  <a:gd name="T27" fmla="*/ 1 h 12"/>
                  <a:gd name="T28" fmla="*/ 0 w 5"/>
                  <a:gd name="T29" fmla="*/ 2 h 12"/>
                  <a:gd name="T30" fmla="*/ 0 w 5"/>
                  <a:gd name="T31" fmla="*/ 4 h 12"/>
                  <a:gd name="T32" fmla="*/ 1 w 5"/>
                  <a:gd name="T33" fmla="*/ 6 h 12"/>
                  <a:gd name="T34" fmla="*/ 1 w 5"/>
                  <a:gd name="T35" fmla="*/ 8 h 12"/>
                  <a:gd name="T36" fmla="*/ 2 w 5"/>
                  <a:gd name="T37" fmla="*/ 9 h 12"/>
                  <a:gd name="T38" fmla="*/ 3 w 5"/>
                  <a:gd name="T39" fmla="*/ 11 h 12"/>
                  <a:gd name="T40" fmla="*/ 3 w 5"/>
                  <a:gd name="T41" fmla="*/ 11 h 12"/>
                  <a:gd name="T42" fmla="*/ 3 w 5"/>
                  <a:gd name="T43" fmla="*/ 11 h 12"/>
                  <a:gd name="T44" fmla="*/ 4 w 5"/>
                  <a:gd name="T45" fmla="*/ 11 h 12"/>
                  <a:gd name="T46" fmla="*/ 5 w 5"/>
                  <a:gd name="T47" fmla="*/ 12 h 12"/>
                  <a:gd name="T48" fmla="*/ 5 w 5"/>
                  <a:gd name="T49" fmla="*/ 12 h 12"/>
                  <a:gd name="T50" fmla="*/ 5 w 5"/>
                  <a:gd name="T5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" h="12">
                    <a:moveTo>
                      <a:pt x="5" y="7"/>
                    </a:moveTo>
                    <a:lnTo>
                      <a:pt x="5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2" y="9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2" name="Freeform 331"/>
              <p:cNvSpPr>
                <a:spLocks/>
              </p:cNvSpPr>
              <p:nvPr/>
            </p:nvSpPr>
            <p:spPr bwMode="auto">
              <a:xfrm>
                <a:off x="1368" y="2704"/>
                <a:ext cx="19" cy="21"/>
              </a:xfrm>
              <a:custGeom>
                <a:avLst/>
                <a:gdLst>
                  <a:gd name="T0" fmla="*/ 19 w 19"/>
                  <a:gd name="T1" fmla="*/ 10 h 21"/>
                  <a:gd name="T2" fmla="*/ 19 w 19"/>
                  <a:gd name="T3" fmla="*/ 0 h 21"/>
                  <a:gd name="T4" fmla="*/ 0 w 19"/>
                  <a:gd name="T5" fmla="*/ 0 h 21"/>
                  <a:gd name="T6" fmla="*/ 0 w 19"/>
                  <a:gd name="T7" fmla="*/ 8 h 21"/>
                  <a:gd name="T8" fmla="*/ 8 w 19"/>
                  <a:gd name="T9" fmla="*/ 21 h 21"/>
                  <a:gd name="T10" fmla="*/ 19 w 19"/>
                  <a:gd name="T11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1">
                    <a:moveTo>
                      <a:pt x="19" y="10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21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3" name="Freeform 332"/>
              <p:cNvSpPr>
                <a:spLocks/>
              </p:cNvSpPr>
              <p:nvPr/>
            </p:nvSpPr>
            <p:spPr bwMode="auto">
              <a:xfrm>
                <a:off x="1354" y="2655"/>
                <a:ext cx="45" cy="27"/>
              </a:xfrm>
              <a:custGeom>
                <a:avLst/>
                <a:gdLst>
                  <a:gd name="T0" fmla="*/ 36 w 45"/>
                  <a:gd name="T1" fmla="*/ 10 h 27"/>
                  <a:gd name="T2" fmla="*/ 36 w 45"/>
                  <a:gd name="T3" fmla="*/ 9 h 27"/>
                  <a:gd name="T4" fmla="*/ 35 w 45"/>
                  <a:gd name="T5" fmla="*/ 8 h 27"/>
                  <a:gd name="T6" fmla="*/ 34 w 45"/>
                  <a:gd name="T7" fmla="*/ 7 h 27"/>
                  <a:gd name="T8" fmla="*/ 33 w 45"/>
                  <a:gd name="T9" fmla="*/ 6 h 27"/>
                  <a:gd name="T10" fmla="*/ 31 w 45"/>
                  <a:gd name="T11" fmla="*/ 5 h 27"/>
                  <a:gd name="T12" fmla="*/ 29 w 45"/>
                  <a:gd name="T13" fmla="*/ 4 h 27"/>
                  <a:gd name="T14" fmla="*/ 27 w 45"/>
                  <a:gd name="T15" fmla="*/ 3 h 27"/>
                  <a:gd name="T16" fmla="*/ 25 w 45"/>
                  <a:gd name="T17" fmla="*/ 2 h 27"/>
                  <a:gd name="T18" fmla="*/ 23 w 45"/>
                  <a:gd name="T19" fmla="*/ 1 h 27"/>
                  <a:gd name="T20" fmla="*/ 20 w 45"/>
                  <a:gd name="T21" fmla="*/ 1 h 27"/>
                  <a:gd name="T22" fmla="*/ 18 w 45"/>
                  <a:gd name="T23" fmla="*/ 0 h 27"/>
                  <a:gd name="T24" fmla="*/ 15 w 45"/>
                  <a:gd name="T25" fmla="*/ 0 h 27"/>
                  <a:gd name="T26" fmla="*/ 13 w 45"/>
                  <a:gd name="T27" fmla="*/ 0 h 27"/>
                  <a:gd name="T28" fmla="*/ 11 w 45"/>
                  <a:gd name="T29" fmla="*/ 0 h 27"/>
                  <a:gd name="T30" fmla="*/ 9 w 45"/>
                  <a:gd name="T31" fmla="*/ 1 h 27"/>
                  <a:gd name="T32" fmla="*/ 6 w 45"/>
                  <a:gd name="T33" fmla="*/ 1 h 27"/>
                  <a:gd name="T34" fmla="*/ 4 w 45"/>
                  <a:gd name="T35" fmla="*/ 3 h 27"/>
                  <a:gd name="T36" fmla="*/ 2 w 45"/>
                  <a:gd name="T37" fmla="*/ 5 h 27"/>
                  <a:gd name="T38" fmla="*/ 1 w 45"/>
                  <a:gd name="T39" fmla="*/ 8 h 27"/>
                  <a:gd name="T40" fmla="*/ 0 w 45"/>
                  <a:gd name="T41" fmla="*/ 10 h 27"/>
                  <a:gd name="T42" fmla="*/ 1 w 45"/>
                  <a:gd name="T43" fmla="*/ 12 h 27"/>
                  <a:gd name="T44" fmla="*/ 1 w 45"/>
                  <a:gd name="T45" fmla="*/ 14 h 27"/>
                  <a:gd name="T46" fmla="*/ 2 w 45"/>
                  <a:gd name="T47" fmla="*/ 15 h 27"/>
                  <a:gd name="T48" fmla="*/ 3 w 45"/>
                  <a:gd name="T49" fmla="*/ 15 h 27"/>
                  <a:gd name="T50" fmla="*/ 4 w 45"/>
                  <a:gd name="T51" fmla="*/ 16 h 27"/>
                  <a:gd name="T52" fmla="*/ 5 w 45"/>
                  <a:gd name="T53" fmla="*/ 16 h 27"/>
                  <a:gd name="T54" fmla="*/ 6 w 45"/>
                  <a:gd name="T55" fmla="*/ 16 h 27"/>
                  <a:gd name="T56" fmla="*/ 9 w 45"/>
                  <a:gd name="T57" fmla="*/ 17 h 27"/>
                  <a:gd name="T58" fmla="*/ 11 w 45"/>
                  <a:gd name="T59" fmla="*/ 18 h 27"/>
                  <a:gd name="T60" fmla="*/ 14 w 45"/>
                  <a:gd name="T61" fmla="*/ 19 h 27"/>
                  <a:gd name="T62" fmla="*/ 16 w 45"/>
                  <a:gd name="T63" fmla="*/ 20 h 27"/>
                  <a:gd name="T64" fmla="*/ 19 w 45"/>
                  <a:gd name="T65" fmla="*/ 21 h 27"/>
                  <a:gd name="T66" fmla="*/ 22 w 45"/>
                  <a:gd name="T67" fmla="*/ 23 h 27"/>
                  <a:gd name="T68" fmla="*/ 25 w 45"/>
                  <a:gd name="T69" fmla="*/ 24 h 27"/>
                  <a:gd name="T70" fmla="*/ 28 w 45"/>
                  <a:gd name="T71" fmla="*/ 25 h 27"/>
                  <a:gd name="T72" fmla="*/ 30 w 45"/>
                  <a:gd name="T73" fmla="*/ 25 h 27"/>
                  <a:gd name="T74" fmla="*/ 33 w 45"/>
                  <a:gd name="T75" fmla="*/ 26 h 27"/>
                  <a:gd name="T76" fmla="*/ 35 w 45"/>
                  <a:gd name="T77" fmla="*/ 27 h 27"/>
                  <a:gd name="T78" fmla="*/ 36 w 45"/>
                  <a:gd name="T79" fmla="*/ 27 h 27"/>
                  <a:gd name="T80" fmla="*/ 37 w 45"/>
                  <a:gd name="T81" fmla="*/ 27 h 27"/>
                  <a:gd name="T82" fmla="*/ 38 w 45"/>
                  <a:gd name="T83" fmla="*/ 27 h 27"/>
                  <a:gd name="T84" fmla="*/ 40 w 45"/>
                  <a:gd name="T85" fmla="*/ 27 h 27"/>
                  <a:gd name="T86" fmla="*/ 41 w 45"/>
                  <a:gd name="T87" fmla="*/ 27 h 27"/>
                  <a:gd name="T88" fmla="*/ 42 w 45"/>
                  <a:gd name="T89" fmla="*/ 27 h 27"/>
                  <a:gd name="T90" fmla="*/ 43 w 45"/>
                  <a:gd name="T91" fmla="*/ 26 h 27"/>
                  <a:gd name="T92" fmla="*/ 44 w 45"/>
                  <a:gd name="T93" fmla="*/ 26 h 27"/>
                  <a:gd name="T94" fmla="*/ 44 w 45"/>
                  <a:gd name="T95" fmla="*/ 24 h 27"/>
                  <a:gd name="T96" fmla="*/ 45 w 45"/>
                  <a:gd name="T97" fmla="*/ 23 h 27"/>
                  <a:gd name="T98" fmla="*/ 45 w 45"/>
                  <a:gd name="T99" fmla="*/ 20 h 27"/>
                  <a:gd name="T100" fmla="*/ 45 w 45"/>
                  <a:gd name="T101" fmla="*/ 18 h 27"/>
                  <a:gd name="T102" fmla="*/ 44 w 45"/>
                  <a:gd name="T103" fmla="*/ 16 h 27"/>
                  <a:gd name="T104" fmla="*/ 43 w 45"/>
                  <a:gd name="T105" fmla="*/ 14 h 27"/>
                  <a:gd name="T106" fmla="*/ 41 w 45"/>
                  <a:gd name="T107" fmla="*/ 12 h 27"/>
                  <a:gd name="T108" fmla="*/ 40 w 45"/>
                  <a:gd name="T109" fmla="*/ 11 h 27"/>
                  <a:gd name="T110" fmla="*/ 38 w 45"/>
                  <a:gd name="T111" fmla="*/ 10 h 27"/>
                  <a:gd name="T112" fmla="*/ 36 w 45"/>
                  <a:gd name="T11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5" h="27">
                    <a:moveTo>
                      <a:pt x="36" y="10"/>
                    </a:moveTo>
                    <a:lnTo>
                      <a:pt x="36" y="9"/>
                    </a:lnTo>
                    <a:lnTo>
                      <a:pt x="35" y="8"/>
                    </a:lnTo>
                    <a:lnTo>
                      <a:pt x="34" y="7"/>
                    </a:lnTo>
                    <a:lnTo>
                      <a:pt x="33" y="6"/>
                    </a:lnTo>
                    <a:lnTo>
                      <a:pt x="31" y="5"/>
                    </a:lnTo>
                    <a:lnTo>
                      <a:pt x="29" y="4"/>
                    </a:lnTo>
                    <a:lnTo>
                      <a:pt x="27" y="3"/>
                    </a:lnTo>
                    <a:lnTo>
                      <a:pt x="25" y="2"/>
                    </a:lnTo>
                    <a:lnTo>
                      <a:pt x="23" y="1"/>
                    </a:lnTo>
                    <a:lnTo>
                      <a:pt x="20" y="1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9" y="17"/>
                    </a:lnTo>
                    <a:lnTo>
                      <a:pt x="11" y="18"/>
                    </a:lnTo>
                    <a:lnTo>
                      <a:pt x="14" y="19"/>
                    </a:lnTo>
                    <a:lnTo>
                      <a:pt x="16" y="20"/>
                    </a:lnTo>
                    <a:lnTo>
                      <a:pt x="19" y="21"/>
                    </a:lnTo>
                    <a:lnTo>
                      <a:pt x="22" y="23"/>
                    </a:lnTo>
                    <a:lnTo>
                      <a:pt x="25" y="24"/>
                    </a:lnTo>
                    <a:lnTo>
                      <a:pt x="28" y="25"/>
                    </a:lnTo>
                    <a:lnTo>
                      <a:pt x="30" y="25"/>
                    </a:lnTo>
                    <a:lnTo>
                      <a:pt x="33" y="26"/>
                    </a:lnTo>
                    <a:lnTo>
                      <a:pt x="35" y="27"/>
                    </a:lnTo>
                    <a:lnTo>
                      <a:pt x="36" y="27"/>
                    </a:lnTo>
                    <a:lnTo>
                      <a:pt x="37" y="27"/>
                    </a:lnTo>
                    <a:lnTo>
                      <a:pt x="38" y="27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6"/>
                    </a:lnTo>
                    <a:lnTo>
                      <a:pt x="44" y="26"/>
                    </a:lnTo>
                    <a:lnTo>
                      <a:pt x="44" y="24"/>
                    </a:lnTo>
                    <a:lnTo>
                      <a:pt x="45" y="23"/>
                    </a:lnTo>
                    <a:lnTo>
                      <a:pt x="45" y="20"/>
                    </a:lnTo>
                    <a:lnTo>
                      <a:pt x="45" y="18"/>
                    </a:lnTo>
                    <a:lnTo>
                      <a:pt x="44" y="16"/>
                    </a:lnTo>
                    <a:lnTo>
                      <a:pt x="43" y="14"/>
                    </a:lnTo>
                    <a:lnTo>
                      <a:pt x="41" y="12"/>
                    </a:lnTo>
                    <a:lnTo>
                      <a:pt x="40" y="11"/>
                    </a:lnTo>
                    <a:lnTo>
                      <a:pt x="38" y="10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4" name="Freeform 333"/>
              <p:cNvSpPr>
                <a:spLocks/>
              </p:cNvSpPr>
              <p:nvPr/>
            </p:nvSpPr>
            <p:spPr bwMode="auto">
              <a:xfrm>
                <a:off x="1348" y="2663"/>
                <a:ext cx="53" cy="47"/>
              </a:xfrm>
              <a:custGeom>
                <a:avLst/>
                <a:gdLst>
                  <a:gd name="T0" fmla="*/ 46 w 53"/>
                  <a:gd name="T1" fmla="*/ 14 h 47"/>
                  <a:gd name="T2" fmla="*/ 45 w 53"/>
                  <a:gd name="T3" fmla="*/ 14 h 47"/>
                  <a:gd name="T4" fmla="*/ 45 w 53"/>
                  <a:gd name="T5" fmla="*/ 12 h 47"/>
                  <a:gd name="T6" fmla="*/ 43 w 53"/>
                  <a:gd name="T7" fmla="*/ 10 h 47"/>
                  <a:gd name="T8" fmla="*/ 41 w 53"/>
                  <a:gd name="T9" fmla="*/ 7 h 47"/>
                  <a:gd name="T10" fmla="*/ 38 w 53"/>
                  <a:gd name="T11" fmla="*/ 5 h 47"/>
                  <a:gd name="T12" fmla="*/ 35 w 53"/>
                  <a:gd name="T13" fmla="*/ 3 h 47"/>
                  <a:gd name="T14" fmla="*/ 32 w 53"/>
                  <a:gd name="T15" fmla="*/ 1 h 47"/>
                  <a:gd name="T16" fmla="*/ 29 w 53"/>
                  <a:gd name="T17" fmla="*/ 0 h 47"/>
                  <a:gd name="T18" fmla="*/ 26 w 53"/>
                  <a:gd name="T19" fmla="*/ 0 h 47"/>
                  <a:gd name="T20" fmla="*/ 21 w 53"/>
                  <a:gd name="T21" fmla="*/ 0 h 47"/>
                  <a:gd name="T22" fmla="*/ 17 w 53"/>
                  <a:gd name="T23" fmla="*/ 1 h 47"/>
                  <a:gd name="T24" fmla="*/ 13 w 53"/>
                  <a:gd name="T25" fmla="*/ 3 h 47"/>
                  <a:gd name="T26" fmla="*/ 9 w 53"/>
                  <a:gd name="T27" fmla="*/ 5 h 47"/>
                  <a:gd name="T28" fmla="*/ 6 w 53"/>
                  <a:gd name="T29" fmla="*/ 8 h 47"/>
                  <a:gd name="T30" fmla="*/ 3 w 53"/>
                  <a:gd name="T31" fmla="*/ 12 h 47"/>
                  <a:gd name="T32" fmla="*/ 1 w 53"/>
                  <a:gd name="T33" fmla="*/ 16 h 47"/>
                  <a:gd name="T34" fmla="*/ 0 w 53"/>
                  <a:gd name="T35" fmla="*/ 21 h 47"/>
                  <a:gd name="T36" fmla="*/ 0 w 53"/>
                  <a:gd name="T37" fmla="*/ 26 h 47"/>
                  <a:gd name="T38" fmla="*/ 1 w 53"/>
                  <a:gd name="T39" fmla="*/ 30 h 47"/>
                  <a:gd name="T40" fmla="*/ 3 w 53"/>
                  <a:gd name="T41" fmla="*/ 34 h 47"/>
                  <a:gd name="T42" fmla="*/ 6 w 53"/>
                  <a:gd name="T43" fmla="*/ 38 h 47"/>
                  <a:gd name="T44" fmla="*/ 9 w 53"/>
                  <a:gd name="T45" fmla="*/ 41 h 47"/>
                  <a:gd name="T46" fmla="*/ 13 w 53"/>
                  <a:gd name="T47" fmla="*/ 44 h 47"/>
                  <a:gd name="T48" fmla="*/ 17 w 53"/>
                  <a:gd name="T49" fmla="*/ 46 h 47"/>
                  <a:gd name="T50" fmla="*/ 21 w 53"/>
                  <a:gd name="T51" fmla="*/ 47 h 47"/>
                  <a:gd name="T52" fmla="*/ 26 w 53"/>
                  <a:gd name="T53" fmla="*/ 47 h 47"/>
                  <a:gd name="T54" fmla="*/ 29 w 53"/>
                  <a:gd name="T55" fmla="*/ 46 h 47"/>
                  <a:gd name="T56" fmla="*/ 32 w 53"/>
                  <a:gd name="T57" fmla="*/ 45 h 47"/>
                  <a:gd name="T58" fmla="*/ 35 w 53"/>
                  <a:gd name="T59" fmla="*/ 44 h 47"/>
                  <a:gd name="T60" fmla="*/ 38 w 53"/>
                  <a:gd name="T61" fmla="*/ 42 h 47"/>
                  <a:gd name="T62" fmla="*/ 40 w 53"/>
                  <a:gd name="T63" fmla="*/ 40 h 47"/>
                  <a:gd name="T64" fmla="*/ 42 w 53"/>
                  <a:gd name="T65" fmla="*/ 38 h 47"/>
                  <a:gd name="T66" fmla="*/ 44 w 53"/>
                  <a:gd name="T67" fmla="*/ 35 h 47"/>
                  <a:gd name="T68" fmla="*/ 45 w 53"/>
                  <a:gd name="T69" fmla="*/ 34 h 47"/>
                  <a:gd name="T70" fmla="*/ 45 w 53"/>
                  <a:gd name="T71" fmla="*/ 34 h 47"/>
                  <a:gd name="T72" fmla="*/ 47 w 53"/>
                  <a:gd name="T73" fmla="*/ 34 h 47"/>
                  <a:gd name="T74" fmla="*/ 50 w 53"/>
                  <a:gd name="T75" fmla="*/ 32 h 47"/>
                  <a:gd name="T76" fmla="*/ 52 w 53"/>
                  <a:gd name="T77" fmla="*/ 29 h 47"/>
                  <a:gd name="T78" fmla="*/ 53 w 53"/>
                  <a:gd name="T79" fmla="*/ 26 h 47"/>
                  <a:gd name="T80" fmla="*/ 53 w 53"/>
                  <a:gd name="T81" fmla="*/ 22 h 47"/>
                  <a:gd name="T82" fmla="*/ 52 w 53"/>
                  <a:gd name="T83" fmla="*/ 18 h 47"/>
                  <a:gd name="T84" fmla="*/ 50 w 53"/>
                  <a:gd name="T85" fmla="*/ 16 h 47"/>
                  <a:gd name="T86" fmla="*/ 47 w 53"/>
                  <a:gd name="T87" fmla="*/ 1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3" h="47">
                    <a:moveTo>
                      <a:pt x="46" y="14"/>
                    </a:moveTo>
                    <a:lnTo>
                      <a:pt x="46" y="14"/>
                    </a:lnTo>
                    <a:lnTo>
                      <a:pt x="46" y="14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5" y="12"/>
                    </a:lnTo>
                    <a:lnTo>
                      <a:pt x="44" y="11"/>
                    </a:lnTo>
                    <a:lnTo>
                      <a:pt x="43" y="10"/>
                    </a:lnTo>
                    <a:lnTo>
                      <a:pt x="42" y="8"/>
                    </a:lnTo>
                    <a:lnTo>
                      <a:pt x="41" y="7"/>
                    </a:lnTo>
                    <a:lnTo>
                      <a:pt x="40" y="6"/>
                    </a:lnTo>
                    <a:lnTo>
                      <a:pt x="38" y="5"/>
                    </a:lnTo>
                    <a:lnTo>
                      <a:pt x="37" y="4"/>
                    </a:lnTo>
                    <a:lnTo>
                      <a:pt x="35" y="3"/>
                    </a:lnTo>
                    <a:lnTo>
                      <a:pt x="34" y="2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5" y="2"/>
                    </a:lnTo>
                    <a:lnTo>
                      <a:pt x="13" y="3"/>
                    </a:lnTo>
                    <a:lnTo>
                      <a:pt x="11" y="4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1" y="16"/>
                    </a:lnTo>
                    <a:lnTo>
                      <a:pt x="1" y="19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1" y="28"/>
                    </a:lnTo>
                    <a:lnTo>
                      <a:pt x="1" y="30"/>
                    </a:lnTo>
                    <a:lnTo>
                      <a:pt x="2" y="32"/>
                    </a:lnTo>
                    <a:lnTo>
                      <a:pt x="3" y="34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7" y="40"/>
                    </a:lnTo>
                    <a:lnTo>
                      <a:pt x="9" y="41"/>
                    </a:lnTo>
                    <a:lnTo>
                      <a:pt x="11" y="43"/>
                    </a:lnTo>
                    <a:lnTo>
                      <a:pt x="13" y="44"/>
                    </a:lnTo>
                    <a:lnTo>
                      <a:pt x="15" y="45"/>
                    </a:lnTo>
                    <a:lnTo>
                      <a:pt x="17" y="46"/>
                    </a:lnTo>
                    <a:lnTo>
                      <a:pt x="19" y="46"/>
                    </a:lnTo>
                    <a:lnTo>
                      <a:pt x="21" y="47"/>
                    </a:lnTo>
                    <a:lnTo>
                      <a:pt x="24" y="47"/>
                    </a:lnTo>
                    <a:lnTo>
                      <a:pt x="26" y="47"/>
                    </a:lnTo>
                    <a:lnTo>
                      <a:pt x="27" y="46"/>
                    </a:lnTo>
                    <a:lnTo>
                      <a:pt x="29" y="46"/>
                    </a:lnTo>
                    <a:lnTo>
                      <a:pt x="30" y="46"/>
                    </a:lnTo>
                    <a:lnTo>
                      <a:pt x="32" y="45"/>
                    </a:lnTo>
                    <a:lnTo>
                      <a:pt x="34" y="45"/>
                    </a:lnTo>
                    <a:lnTo>
                      <a:pt x="35" y="44"/>
                    </a:lnTo>
                    <a:lnTo>
                      <a:pt x="36" y="43"/>
                    </a:lnTo>
                    <a:lnTo>
                      <a:pt x="38" y="42"/>
                    </a:lnTo>
                    <a:lnTo>
                      <a:pt x="39" y="41"/>
                    </a:lnTo>
                    <a:lnTo>
                      <a:pt x="40" y="40"/>
                    </a:lnTo>
                    <a:lnTo>
                      <a:pt x="41" y="39"/>
                    </a:lnTo>
                    <a:lnTo>
                      <a:pt x="42" y="38"/>
                    </a:lnTo>
                    <a:lnTo>
                      <a:pt x="43" y="37"/>
                    </a:lnTo>
                    <a:lnTo>
                      <a:pt x="44" y="35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6" y="34"/>
                    </a:lnTo>
                    <a:lnTo>
                      <a:pt x="47" y="34"/>
                    </a:lnTo>
                    <a:lnTo>
                      <a:pt x="49" y="33"/>
                    </a:lnTo>
                    <a:lnTo>
                      <a:pt x="50" y="32"/>
                    </a:lnTo>
                    <a:lnTo>
                      <a:pt x="51" y="31"/>
                    </a:lnTo>
                    <a:lnTo>
                      <a:pt x="52" y="29"/>
                    </a:lnTo>
                    <a:lnTo>
                      <a:pt x="53" y="28"/>
                    </a:lnTo>
                    <a:lnTo>
                      <a:pt x="53" y="26"/>
                    </a:lnTo>
                    <a:lnTo>
                      <a:pt x="53" y="24"/>
                    </a:lnTo>
                    <a:lnTo>
                      <a:pt x="53" y="22"/>
                    </a:lnTo>
                    <a:lnTo>
                      <a:pt x="53" y="20"/>
                    </a:lnTo>
                    <a:lnTo>
                      <a:pt x="52" y="18"/>
                    </a:lnTo>
                    <a:lnTo>
                      <a:pt x="51" y="17"/>
                    </a:lnTo>
                    <a:lnTo>
                      <a:pt x="50" y="16"/>
                    </a:lnTo>
                    <a:lnTo>
                      <a:pt x="49" y="15"/>
                    </a:lnTo>
                    <a:lnTo>
                      <a:pt x="47" y="14"/>
                    </a:lnTo>
                    <a:lnTo>
                      <a:pt x="46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5" name="Freeform 334"/>
              <p:cNvSpPr>
                <a:spLocks/>
              </p:cNvSpPr>
              <p:nvPr/>
            </p:nvSpPr>
            <p:spPr bwMode="auto">
              <a:xfrm>
                <a:off x="1352" y="2666"/>
                <a:ext cx="46" cy="40"/>
              </a:xfrm>
              <a:custGeom>
                <a:avLst/>
                <a:gdLst>
                  <a:gd name="T0" fmla="*/ 41 w 46"/>
                  <a:gd name="T1" fmla="*/ 16 h 40"/>
                  <a:gd name="T2" fmla="*/ 40 w 46"/>
                  <a:gd name="T3" fmla="*/ 16 h 40"/>
                  <a:gd name="T4" fmla="*/ 39 w 46"/>
                  <a:gd name="T5" fmla="*/ 15 h 40"/>
                  <a:gd name="T6" fmla="*/ 38 w 46"/>
                  <a:gd name="T7" fmla="*/ 12 h 40"/>
                  <a:gd name="T8" fmla="*/ 36 w 46"/>
                  <a:gd name="T9" fmla="*/ 9 h 40"/>
                  <a:gd name="T10" fmla="*/ 34 w 46"/>
                  <a:gd name="T11" fmla="*/ 6 h 40"/>
                  <a:gd name="T12" fmla="*/ 31 w 46"/>
                  <a:gd name="T13" fmla="*/ 4 h 40"/>
                  <a:gd name="T14" fmla="*/ 28 w 46"/>
                  <a:gd name="T15" fmla="*/ 2 h 40"/>
                  <a:gd name="T16" fmla="*/ 25 w 46"/>
                  <a:gd name="T17" fmla="*/ 1 h 40"/>
                  <a:gd name="T18" fmla="*/ 22 w 46"/>
                  <a:gd name="T19" fmla="*/ 1 h 40"/>
                  <a:gd name="T20" fmla="*/ 18 w 46"/>
                  <a:gd name="T21" fmla="*/ 1 h 40"/>
                  <a:gd name="T22" fmla="*/ 14 w 46"/>
                  <a:gd name="T23" fmla="*/ 1 h 40"/>
                  <a:gd name="T24" fmla="*/ 10 w 46"/>
                  <a:gd name="T25" fmla="*/ 3 h 40"/>
                  <a:gd name="T26" fmla="*/ 7 w 46"/>
                  <a:gd name="T27" fmla="*/ 5 h 40"/>
                  <a:gd name="T28" fmla="*/ 4 w 46"/>
                  <a:gd name="T29" fmla="*/ 8 h 40"/>
                  <a:gd name="T30" fmla="*/ 2 w 46"/>
                  <a:gd name="T31" fmla="*/ 11 h 40"/>
                  <a:gd name="T32" fmla="*/ 1 w 46"/>
                  <a:gd name="T33" fmla="*/ 14 h 40"/>
                  <a:gd name="T34" fmla="*/ 0 w 46"/>
                  <a:gd name="T35" fmla="*/ 18 h 40"/>
                  <a:gd name="T36" fmla="*/ 0 w 46"/>
                  <a:gd name="T37" fmla="*/ 22 h 40"/>
                  <a:gd name="T38" fmla="*/ 1 w 46"/>
                  <a:gd name="T39" fmla="*/ 26 h 40"/>
                  <a:gd name="T40" fmla="*/ 2 w 46"/>
                  <a:gd name="T41" fmla="*/ 30 h 40"/>
                  <a:gd name="T42" fmla="*/ 4 w 46"/>
                  <a:gd name="T43" fmla="*/ 33 h 40"/>
                  <a:gd name="T44" fmla="*/ 7 w 46"/>
                  <a:gd name="T45" fmla="*/ 36 h 40"/>
                  <a:gd name="T46" fmla="*/ 10 w 46"/>
                  <a:gd name="T47" fmla="*/ 38 h 40"/>
                  <a:gd name="T48" fmla="*/ 14 w 46"/>
                  <a:gd name="T49" fmla="*/ 39 h 40"/>
                  <a:gd name="T50" fmla="*/ 18 w 46"/>
                  <a:gd name="T51" fmla="*/ 40 h 40"/>
                  <a:gd name="T52" fmla="*/ 21 w 46"/>
                  <a:gd name="T53" fmla="*/ 40 h 40"/>
                  <a:gd name="T54" fmla="*/ 25 w 46"/>
                  <a:gd name="T55" fmla="*/ 39 h 40"/>
                  <a:gd name="T56" fmla="*/ 28 w 46"/>
                  <a:gd name="T57" fmla="*/ 38 h 40"/>
                  <a:gd name="T58" fmla="*/ 31 w 46"/>
                  <a:gd name="T59" fmla="*/ 37 h 40"/>
                  <a:gd name="T60" fmla="*/ 33 w 46"/>
                  <a:gd name="T61" fmla="*/ 35 h 40"/>
                  <a:gd name="T62" fmla="*/ 35 w 46"/>
                  <a:gd name="T63" fmla="*/ 33 h 40"/>
                  <a:gd name="T64" fmla="*/ 37 w 46"/>
                  <a:gd name="T65" fmla="*/ 30 h 40"/>
                  <a:gd name="T66" fmla="*/ 38 w 46"/>
                  <a:gd name="T67" fmla="*/ 27 h 40"/>
                  <a:gd name="T68" fmla="*/ 39 w 46"/>
                  <a:gd name="T69" fmla="*/ 26 h 40"/>
                  <a:gd name="T70" fmla="*/ 40 w 46"/>
                  <a:gd name="T71" fmla="*/ 26 h 40"/>
                  <a:gd name="T72" fmla="*/ 41 w 46"/>
                  <a:gd name="T73" fmla="*/ 27 h 40"/>
                  <a:gd name="T74" fmla="*/ 41 w 46"/>
                  <a:gd name="T75" fmla="*/ 27 h 40"/>
                  <a:gd name="T76" fmla="*/ 43 w 46"/>
                  <a:gd name="T77" fmla="*/ 27 h 40"/>
                  <a:gd name="T78" fmla="*/ 44 w 46"/>
                  <a:gd name="T79" fmla="*/ 26 h 40"/>
                  <a:gd name="T80" fmla="*/ 46 w 46"/>
                  <a:gd name="T81" fmla="*/ 24 h 40"/>
                  <a:gd name="T82" fmla="*/ 46 w 46"/>
                  <a:gd name="T83" fmla="*/ 22 h 40"/>
                  <a:gd name="T84" fmla="*/ 46 w 46"/>
                  <a:gd name="T85" fmla="*/ 20 h 40"/>
                  <a:gd name="T86" fmla="*/ 46 w 46"/>
                  <a:gd name="T87" fmla="*/ 18 h 40"/>
                  <a:gd name="T88" fmla="*/ 44 w 46"/>
                  <a:gd name="T89" fmla="*/ 17 h 40"/>
                  <a:gd name="T90" fmla="*/ 43 w 46"/>
                  <a:gd name="T91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40">
                    <a:moveTo>
                      <a:pt x="42" y="16"/>
                    </a:moveTo>
                    <a:lnTo>
                      <a:pt x="41" y="16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39" y="17"/>
                    </a:lnTo>
                    <a:lnTo>
                      <a:pt x="39" y="15"/>
                    </a:lnTo>
                    <a:lnTo>
                      <a:pt x="38" y="13"/>
                    </a:lnTo>
                    <a:lnTo>
                      <a:pt x="38" y="12"/>
                    </a:lnTo>
                    <a:lnTo>
                      <a:pt x="37" y="10"/>
                    </a:lnTo>
                    <a:lnTo>
                      <a:pt x="36" y="9"/>
                    </a:lnTo>
                    <a:lnTo>
                      <a:pt x="35" y="8"/>
                    </a:lnTo>
                    <a:lnTo>
                      <a:pt x="34" y="6"/>
                    </a:lnTo>
                    <a:lnTo>
                      <a:pt x="33" y="5"/>
                    </a:lnTo>
                    <a:lnTo>
                      <a:pt x="31" y="4"/>
                    </a:lnTo>
                    <a:lnTo>
                      <a:pt x="30" y="3"/>
                    </a:lnTo>
                    <a:lnTo>
                      <a:pt x="28" y="2"/>
                    </a:lnTo>
                    <a:lnTo>
                      <a:pt x="27" y="2"/>
                    </a:lnTo>
                    <a:lnTo>
                      <a:pt x="25" y="1"/>
                    </a:lnTo>
                    <a:lnTo>
                      <a:pt x="23" y="1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8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2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1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3" y="31"/>
                    </a:lnTo>
                    <a:lnTo>
                      <a:pt x="4" y="33"/>
                    </a:lnTo>
                    <a:lnTo>
                      <a:pt x="6" y="34"/>
                    </a:lnTo>
                    <a:lnTo>
                      <a:pt x="7" y="36"/>
                    </a:lnTo>
                    <a:lnTo>
                      <a:pt x="9" y="37"/>
                    </a:lnTo>
                    <a:lnTo>
                      <a:pt x="10" y="38"/>
                    </a:lnTo>
                    <a:lnTo>
                      <a:pt x="12" y="39"/>
                    </a:lnTo>
                    <a:lnTo>
                      <a:pt x="14" y="39"/>
                    </a:lnTo>
                    <a:lnTo>
                      <a:pt x="16" y="40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1" y="40"/>
                    </a:lnTo>
                    <a:lnTo>
                      <a:pt x="23" y="40"/>
                    </a:lnTo>
                    <a:lnTo>
                      <a:pt x="25" y="39"/>
                    </a:lnTo>
                    <a:lnTo>
                      <a:pt x="26" y="39"/>
                    </a:lnTo>
                    <a:lnTo>
                      <a:pt x="28" y="38"/>
                    </a:lnTo>
                    <a:lnTo>
                      <a:pt x="29" y="38"/>
                    </a:lnTo>
                    <a:lnTo>
                      <a:pt x="31" y="37"/>
                    </a:lnTo>
                    <a:lnTo>
                      <a:pt x="32" y="36"/>
                    </a:lnTo>
                    <a:lnTo>
                      <a:pt x="33" y="35"/>
                    </a:lnTo>
                    <a:lnTo>
                      <a:pt x="34" y="34"/>
                    </a:lnTo>
                    <a:lnTo>
                      <a:pt x="35" y="33"/>
                    </a:lnTo>
                    <a:lnTo>
                      <a:pt x="36" y="31"/>
                    </a:lnTo>
                    <a:lnTo>
                      <a:pt x="37" y="30"/>
                    </a:lnTo>
                    <a:lnTo>
                      <a:pt x="38" y="29"/>
                    </a:lnTo>
                    <a:lnTo>
                      <a:pt x="38" y="27"/>
                    </a:lnTo>
                    <a:lnTo>
                      <a:pt x="39" y="25"/>
                    </a:lnTo>
                    <a:lnTo>
                      <a:pt x="39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7"/>
                    </a:lnTo>
                    <a:lnTo>
                      <a:pt x="44" y="27"/>
                    </a:lnTo>
                    <a:lnTo>
                      <a:pt x="44" y="26"/>
                    </a:lnTo>
                    <a:lnTo>
                      <a:pt x="45" y="25"/>
                    </a:lnTo>
                    <a:lnTo>
                      <a:pt x="46" y="24"/>
                    </a:lnTo>
                    <a:lnTo>
                      <a:pt x="46" y="24"/>
                    </a:lnTo>
                    <a:lnTo>
                      <a:pt x="46" y="22"/>
                    </a:lnTo>
                    <a:lnTo>
                      <a:pt x="46" y="21"/>
                    </a:lnTo>
                    <a:lnTo>
                      <a:pt x="46" y="20"/>
                    </a:lnTo>
                    <a:lnTo>
                      <a:pt x="46" y="19"/>
                    </a:lnTo>
                    <a:lnTo>
                      <a:pt x="46" y="18"/>
                    </a:lnTo>
                    <a:lnTo>
                      <a:pt x="45" y="17"/>
                    </a:lnTo>
                    <a:lnTo>
                      <a:pt x="44" y="17"/>
                    </a:lnTo>
                    <a:lnTo>
                      <a:pt x="44" y="16"/>
                    </a:lnTo>
                    <a:lnTo>
                      <a:pt x="43" y="16"/>
                    </a:lnTo>
                    <a:lnTo>
                      <a:pt x="42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6" name="Freeform 335"/>
              <p:cNvSpPr>
                <a:spLocks/>
              </p:cNvSpPr>
              <p:nvPr/>
            </p:nvSpPr>
            <p:spPr bwMode="auto">
              <a:xfrm>
                <a:off x="1393" y="2689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3 h 3"/>
                  <a:gd name="T4" fmla="*/ 2 w 3"/>
                  <a:gd name="T5" fmla="*/ 3 h 3"/>
                  <a:gd name="T6" fmla="*/ 3 w 3"/>
                  <a:gd name="T7" fmla="*/ 2 h 3"/>
                  <a:gd name="T8" fmla="*/ 3 w 3"/>
                  <a:gd name="T9" fmla="*/ 2 h 3"/>
                  <a:gd name="T10" fmla="*/ 3 w 3"/>
                  <a:gd name="T11" fmla="*/ 1 h 3"/>
                  <a:gd name="T12" fmla="*/ 2 w 3"/>
                  <a:gd name="T13" fmla="*/ 0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0 w 3"/>
                  <a:gd name="T21" fmla="*/ 0 h 3"/>
                  <a:gd name="T22" fmla="*/ 0 w 3"/>
                  <a:gd name="T23" fmla="*/ 1 h 3"/>
                  <a:gd name="T24" fmla="*/ 0 w 3"/>
                  <a:gd name="T25" fmla="*/ 2 h 3"/>
                  <a:gd name="T26" fmla="*/ 0 w 3"/>
                  <a:gd name="T27" fmla="*/ 2 h 3"/>
                  <a:gd name="T28" fmla="*/ 0 w 3"/>
                  <a:gd name="T29" fmla="*/ 3 h 3"/>
                  <a:gd name="T30" fmla="*/ 1 w 3"/>
                  <a:gd name="T31" fmla="*/ 3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7" name="Freeform 336"/>
              <p:cNvSpPr>
                <a:spLocks/>
              </p:cNvSpPr>
              <p:nvPr/>
            </p:nvSpPr>
            <p:spPr bwMode="auto">
              <a:xfrm>
                <a:off x="1363" y="2694"/>
                <a:ext cx="19" cy="7"/>
              </a:xfrm>
              <a:custGeom>
                <a:avLst/>
                <a:gdLst>
                  <a:gd name="T0" fmla="*/ 0 w 19"/>
                  <a:gd name="T1" fmla="*/ 0 h 7"/>
                  <a:gd name="T2" fmla="*/ 0 w 19"/>
                  <a:gd name="T3" fmla="*/ 1 h 7"/>
                  <a:gd name="T4" fmla="*/ 0 w 19"/>
                  <a:gd name="T5" fmla="*/ 1 h 7"/>
                  <a:gd name="T6" fmla="*/ 0 w 19"/>
                  <a:gd name="T7" fmla="*/ 2 h 7"/>
                  <a:gd name="T8" fmla="*/ 0 w 19"/>
                  <a:gd name="T9" fmla="*/ 3 h 7"/>
                  <a:gd name="T10" fmla="*/ 1 w 19"/>
                  <a:gd name="T11" fmla="*/ 3 h 7"/>
                  <a:gd name="T12" fmla="*/ 1 w 19"/>
                  <a:gd name="T13" fmla="*/ 4 h 7"/>
                  <a:gd name="T14" fmla="*/ 2 w 19"/>
                  <a:gd name="T15" fmla="*/ 5 h 7"/>
                  <a:gd name="T16" fmla="*/ 3 w 19"/>
                  <a:gd name="T17" fmla="*/ 5 h 7"/>
                  <a:gd name="T18" fmla="*/ 4 w 19"/>
                  <a:gd name="T19" fmla="*/ 6 h 7"/>
                  <a:gd name="T20" fmla="*/ 5 w 19"/>
                  <a:gd name="T21" fmla="*/ 6 h 7"/>
                  <a:gd name="T22" fmla="*/ 7 w 19"/>
                  <a:gd name="T23" fmla="*/ 7 h 7"/>
                  <a:gd name="T24" fmla="*/ 8 w 19"/>
                  <a:gd name="T25" fmla="*/ 7 h 7"/>
                  <a:gd name="T26" fmla="*/ 9 w 19"/>
                  <a:gd name="T27" fmla="*/ 7 h 7"/>
                  <a:gd name="T28" fmla="*/ 10 w 19"/>
                  <a:gd name="T29" fmla="*/ 7 h 7"/>
                  <a:gd name="T30" fmla="*/ 10 w 19"/>
                  <a:gd name="T31" fmla="*/ 7 h 7"/>
                  <a:gd name="T32" fmla="*/ 10 w 19"/>
                  <a:gd name="T33" fmla="*/ 7 h 7"/>
                  <a:gd name="T34" fmla="*/ 19 w 19"/>
                  <a:gd name="T35" fmla="*/ 0 h 7"/>
                  <a:gd name="T36" fmla="*/ 0 w 19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7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8" name="Freeform 337"/>
              <p:cNvSpPr>
                <a:spLocks/>
              </p:cNvSpPr>
              <p:nvPr/>
            </p:nvSpPr>
            <p:spPr bwMode="auto">
              <a:xfrm>
                <a:off x="1365" y="2696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 w 11"/>
                  <a:gd name="T3" fmla="*/ 2 h 2"/>
                  <a:gd name="T4" fmla="*/ 9 w 11"/>
                  <a:gd name="T5" fmla="*/ 2 h 2"/>
                  <a:gd name="T6" fmla="*/ 11 w 11"/>
                  <a:gd name="T7" fmla="*/ 0 h 2"/>
                  <a:gd name="T8" fmla="*/ 0 w 1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">
                    <a:moveTo>
                      <a:pt x="0" y="0"/>
                    </a:moveTo>
                    <a:lnTo>
                      <a:pt x="1" y="2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9" name="Freeform 338"/>
              <p:cNvSpPr>
                <a:spLocks/>
              </p:cNvSpPr>
              <p:nvPr/>
            </p:nvSpPr>
            <p:spPr bwMode="auto">
              <a:xfrm>
                <a:off x="1360" y="2675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4 h 4"/>
                  <a:gd name="T4" fmla="*/ 4 w 4"/>
                  <a:gd name="T5" fmla="*/ 4 h 4"/>
                  <a:gd name="T6" fmla="*/ 4 w 4"/>
                  <a:gd name="T7" fmla="*/ 3 h 4"/>
                  <a:gd name="T8" fmla="*/ 4 w 4"/>
                  <a:gd name="T9" fmla="*/ 2 h 4"/>
                  <a:gd name="T10" fmla="*/ 4 w 4"/>
                  <a:gd name="T11" fmla="*/ 1 h 4"/>
                  <a:gd name="T12" fmla="*/ 4 w 4"/>
                  <a:gd name="T13" fmla="*/ 0 h 4"/>
                  <a:gd name="T14" fmla="*/ 3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0 w 4"/>
                  <a:gd name="T21" fmla="*/ 0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0 w 4"/>
                  <a:gd name="T29" fmla="*/ 4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0" name="Freeform 339"/>
              <p:cNvSpPr>
                <a:spLocks/>
              </p:cNvSpPr>
              <p:nvPr/>
            </p:nvSpPr>
            <p:spPr bwMode="auto">
              <a:xfrm>
                <a:off x="1375" y="2675"/>
                <a:ext cx="6" cy="5"/>
              </a:xfrm>
              <a:custGeom>
                <a:avLst/>
                <a:gdLst>
                  <a:gd name="T0" fmla="*/ 3 w 6"/>
                  <a:gd name="T1" fmla="*/ 5 h 5"/>
                  <a:gd name="T2" fmla="*/ 4 w 6"/>
                  <a:gd name="T3" fmla="*/ 5 h 5"/>
                  <a:gd name="T4" fmla="*/ 5 w 6"/>
                  <a:gd name="T5" fmla="*/ 5 h 5"/>
                  <a:gd name="T6" fmla="*/ 5 w 6"/>
                  <a:gd name="T7" fmla="*/ 4 h 5"/>
                  <a:gd name="T8" fmla="*/ 6 w 6"/>
                  <a:gd name="T9" fmla="*/ 3 h 5"/>
                  <a:gd name="T10" fmla="*/ 5 w 6"/>
                  <a:gd name="T11" fmla="*/ 1 h 5"/>
                  <a:gd name="T12" fmla="*/ 5 w 6"/>
                  <a:gd name="T13" fmla="*/ 1 h 5"/>
                  <a:gd name="T14" fmla="*/ 4 w 6"/>
                  <a:gd name="T15" fmla="*/ 0 h 5"/>
                  <a:gd name="T16" fmla="*/ 3 w 6"/>
                  <a:gd name="T17" fmla="*/ 0 h 5"/>
                  <a:gd name="T18" fmla="*/ 2 w 6"/>
                  <a:gd name="T19" fmla="*/ 0 h 5"/>
                  <a:gd name="T20" fmla="*/ 2 w 6"/>
                  <a:gd name="T21" fmla="*/ 0 h 5"/>
                  <a:gd name="T22" fmla="*/ 1 w 6"/>
                  <a:gd name="T23" fmla="*/ 0 h 5"/>
                  <a:gd name="T24" fmla="*/ 1 w 6"/>
                  <a:gd name="T25" fmla="*/ 1 h 5"/>
                  <a:gd name="T26" fmla="*/ 0 w 6"/>
                  <a:gd name="T27" fmla="*/ 1 h 5"/>
                  <a:gd name="T28" fmla="*/ 0 w 6"/>
                  <a:gd name="T29" fmla="*/ 1 h 5"/>
                  <a:gd name="T30" fmla="*/ 0 w 6"/>
                  <a:gd name="T31" fmla="*/ 2 h 5"/>
                  <a:gd name="T32" fmla="*/ 0 w 6"/>
                  <a:gd name="T33" fmla="*/ 3 h 5"/>
                  <a:gd name="T34" fmla="*/ 0 w 6"/>
                  <a:gd name="T35" fmla="*/ 3 h 5"/>
                  <a:gd name="T36" fmla="*/ 0 w 6"/>
                  <a:gd name="T37" fmla="*/ 4 h 5"/>
                  <a:gd name="T38" fmla="*/ 0 w 6"/>
                  <a:gd name="T39" fmla="*/ 4 h 5"/>
                  <a:gd name="T40" fmla="*/ 1 w 6"/>
                  <a:gd name="T41" fmla="*/ 5 h 5"/>
                  <a:gd name="T42" fmla="*/ 1 w 6"/>
                  <a:gd name="T43" fmla="*/ 5 h 5"/>
                  <a:gd name="T44" fmla="*/ 2 w 6"/>
                  <a:gd name="T45" fmla="*/ 5 h 5"/>
                  <a:gd name="T46" fmla="*/ 2 w 6"/>
                  <a:gd name="T47" fmla="*/ 5 h 5"/>
                  <a:gd name="T48" fmla="*/ 3 w 6"/>
                  <a:gd name="T4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lnTo>
                      <a:pt x="4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1" name="Freeform 340"/>
              <p:cNvSpPr>
                <a:spLocks/>
              </p:cNvSpPr>
              <p:nvPr/>
            </p:nvSpPr>
            <p:spPr bwMode="auto">
              <a:xfrm>
                <a:off x="1361" y="2675"/>
                <a:ext cx="12" cy="14"/>
              </a:xfrm>
              <a:custGeom>
                <a:avLst/>
                <a:gdLst>
                  <a:gd name="T0" fmla="*/ 3 w 12"/>
                  <a:gd name="T1" fmla="*/ 12 h 14"/>
                  <a:gd name="T2" fmla="*/ 8 w 12"/>
                  <a:gd name="T3" fmla="*/ 3 h 14"/>
                  <a:gd name="T4" fmla="*/ 8 w 12"/>
                  <a:gd name="T5" fmla="*/ 0 h 14"/>
                  <a:gd name="T6" fmla="*/ 0 w 12"/>
                  <a:gd name="T7" fmla="*/ 14 h 14"/>
                  <a:gd name="T8" fmla="*/ 12 w 12"/>
                  <a:gd name="T9" fmla="*/ 14 h 14"/>
                  <a:gd name="T10" fmla="*/ 12 w 12"/>
                  <a:gd name="T11" fmla="*/ 12 h 14"/>
                  <a:gd name="T12" fmla="*/ 3 w 12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3" y="12"/>
                    </a:moveTo>
                    <a:lnTo>
                      <a:pt x="8" y="3"/>
                    </a:lnTo>
                    <a:lnTo>
                      <a:pt x="8" y="0"/>
                    </a:lnTo>
                    <a:lnTo>
                      <a:pt x="0" y="14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422" name="Group 344"/>
            <p:cNvGrpSpPr>
              <a:grpSpLocks/>
            </p:cNvGrpSpPr>
            <p:nvPr/>
          </p:nvGrpSpPr>
          <p:grpSpPr bwMode="auto">
            <a:xfrm>
              <a:off x="1077443" y="3125442"/>
              <a:ext cx="186453" cy="247464"/>
              <a:chOff x="1256" y="2463"/>
              <a:chExt cx="133" cy="174"/>
            </a:xfrm>
          </p:grpSpPr>
          <p:pic>
            <p:nvPicPr>
              <p:cNvPr id="427" name="Picture 342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56" y="2463"/>
                <a:ext cx="133" cy="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28" name="Picture 343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56" y="2463"/>
                <a:ext cx="133" cy="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423" name="Rectangle 345"/>
            <p:cNvSpPr>
              <a:spLocks noChangeArrowheads="1"/>
            </p:cNvSpPr>
            <p:nvPr/>
          </p:nvSpPr>
          <p:spPr bwMode="auto">
            <a:xfrm>
              <a:off x="560140" y="3129708"/>
              <a:ext cx="402346" cy="248887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24" name="Rectangle 346"/>
            <p:cNvSpPr>
              <a:spLocks noChangeArrowheads="1"/>
            </p:cNvSpPr>
            <p:nvPr/>
          </p:nvSpPr>
          <p:spPr bwMode="auto">
            <a:xfrm>
              <a:off x="962487" y="3131131"/>
              <a:ext cx="402346" cy="248887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25" name="Rectangle 347"/>
            <p:cNvSpPr>
              <a:spLocks noChangeArrowheads="1"/>
            </p:cNvSpPr>
            <p:nvPr/>
          </p:nvSpPr>
          <p:spPr bwMode="auto">
            <a:xfrm>
              <a:off x="561542" y="3381439"/>
              <a:ext cx="402346" cy="250309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26" name="Rectangle 348"/>
            <p:cNvSpPr>
              <a:spLocks noChangeArrowheads="1"/>
            </p:cNvSpPr>
            <p:nvPr/>
          </p:nvSpPr>
          <p:spPr bwMode="auto">
            <a:xfrm>
              <a:off x="963889" y="3382861"/>
              <a:ext cx="400945" cy="250309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533" name="グループ化 532"/>
          <p:cNvGrpSpPr/>
          <p:nvPr/>
        </p:nvGrpSpPr>
        <p:grpSpPr>
          <a:xfrm>
            <a:off x="1755097" y="4359498"/>
            <a:ext cx="874789" cy="709682"/>
            <a:chOff x="525092" y="3017354"/>
            <a:chExt cx="874789" cy="709682"/>
          </a:xfrm>
        </p:grpSpPr>
        <p:pic>
          <p:nvPicPr>
            <p:cNvPr id="534" name="Picture 23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5092" y="3017354"/>
              <a:ext cx="874789" cy="7096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535" name="Group 235"/>
            <p:cNvGrpSpPr>
              <a:grpSpLocks/>
            </p:cNvGrpSpPr>
            <p:nvPr/>
          </p:nvGrpSpPr>
          <p:grpSpPr bwMode="auto">
            <a:xfrm>
              <a:off x="561542" y="3125442"/>
              <a:ext cx="804693" cy="503461"/>
              <a:chOff x="888" y="2463"/>
              <a:chExt cx="574" cy="354"/>
            </a:xfrm>
          </p:grpSpPr>
          <p:sp>
            <p:nvSpPr>
              <p:cNvPr id="648" name="Rectangle 233"/>
              <p:cNvSpPr>
                <a:spLocks noChangeArrowheads="1"/>
              </p:cNvSpPr>
              <p:nvPr/>
            </p:nvSpPr>
            <p:spPr bwMode="auto">
              <a:xfrm>
                <a:off x="888" y="2463"/>
                <a:ext cx="574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9" name="Rectangle 234"/>
              <p:cNvSpPr>
                <a:spLocks noChangeArrowheads="1"/>
              </p:cNvSpPr>
              <p:nvPr/>
            </p:nvSpPr>
            <p:spPr bwMode="auto">
              <a:xfrm>
                <a:off x="888" y="2463"/>
                <a:ext cx="574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536" name="Group 239"/>
            <p:cNvGrpSpPr>
              <a:grpSpLocks/>
            </p:cNvGrpSpPr>
            <p:nvPr/>
          </p:nvGrpSpPr>
          <p:grpSpPr bwMode="auto">
            <a:xfrm>
              <a:off x="683508" y="3129708"/>
              <a:ext cx="166826" cy="250309"/>
              <a:chOff x="975" y="2466"/>
              <a:chExt cx="119" cy="176"/>
            </a:xfrm>
          </p:grpSpPr>
          <p:pic>
            <p:nvPicPr>
              <p:cNvPr id="646" name="Picture 237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75" y="2466"/>
                <a:ext cx="119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47" name="Picture 238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75" y="2466"/>
                <a:ext cx="119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537" name="Group 287"/>
            <p:cNvGrpSpPr>
              <a:grpSpLocks/>
            </p:cNvGrpSpPr>
            <p:nvPr/>
          </p:nvGrpSpPr>
          <p:grpSpPr bwMode="auto">
            <a:xfrm>
              <a:off x="607836" y="3411395"/>
              <a:ext cx="323848" cy="192003"/>
              <a:chOff x="921" y="2664"/>
              <a:chExt cx="231" cy="135"/>
            </a:xfrm>
          </p:grpSpPr>
          <p:sp>
            <p:nvSpPr>
              <p:cNvPr id="599" name="Freeform 240"/>
              <p:cNvSpPr>
                <a:spLocks/>
              </p:cNvSpPr>
              <p:nvPr/>
            </p:nvSpPr>
            <p:spPr bwMode="auto">
              <a:xfrm>
                <a:off x="1098" y="2713"/>
                <a:ext cx="43" cy="53"/>
              </a:xfrm>
              <a:custGeom>
                <a:avLst/>
                <a:gdLst>
                  <a:gd name="T0" fmla="*/ 0 w 43"/>
                  <a:gd name="T1" fmla="*/ 3 h 53"/>
                  <a:gd name="T2" fmla="*/ 1 w 43"/>
                  <a:gd name="T3" fmla="*/ 2 h 53"/>
                  <a:gd name="T4" fmla="*/ 3 w 43"/>
                  <a:gd name="T5" fmla="*/ 1 h 53"/>
                  <a:gd name="T6" fmla="*/ 5 w 43"/>
                  <a:gd name="T7" fmla="*/ 1 h 53"/>
                  <a:gd name="T8" fmla="*/ 7 w 43"/>
                  <a:gd name="T9" fmla="*/ 0 h 53"/>
                  <a:gd name="T10" fmla="*/ 10 w 43"/>
                  <a:gd name="T11" fmla="*/ 0 h 53"/>
                  <a:gd name="T12" fmla="*/ 13 w 43"/>
                  <a:gd name="T13" fmla="*/ 1 h 53"/>
                  <a:gd name="T14" fmla="*/ 16 w 43"/>
                  <a:gd name="T15" fmla="*/ 1 h 53"/>
                  <a:gd name="T16" fmla="*/ 19 w 43"/>
                  <a:gd name="T17" fmla="*/ 1 h 53"/>
                  <a:gd name="T18" fmla="*/ 22 w 43"/>
                  <a:gd name="T19" fmla="*/ 2 h 53"/>
                  <a:gd name="T20" fmla="*/ 25 w 43"/>
                  <a:gd name="T21" fmla="*/ 3 h 53"/>
                  <a:gd name="T22" fmla="*/ 28 w 43"/>
                  <a:gd name="T23" fmla="*/ 3 h 53"/>
                  <a:gd name="T24" fmla="*/ 31 w 43"/>
                  <a:gd name="T25" fmla="*/ 4 h 53"/>
                  <a:gd name="T26" fmla="*/ 33 w 43"/>
                  <a:gd name="T27" fmla="*/ 4 h 53"/>
                  <a:gd name="T28" fmla="*/ 34 w 43"/>
                  <a:gd name="T29" fmla="*/ 5 h 53"/>
                  <a:gd name="T30" fmla="*/ 35 w 43"/>
                  <a:gd name="T31" fmla="*/ 5 h 53"/>
                  <a:gd name="T32" fmla="*/ 36 w 43"/>
                  <a:gd name="T33" fmla="*/ 5 h 53"/>
                  <a:gd name="T34" fmla="*/ 36 w 43"/>
                  <a:gd name="T35" fmla="*/ 5 h 53"/>
                  <a:gd name="T36" fmla="*/ 36 w 43"/>
                  <a:gd name="T37" fmla="*/ 5 h 53"/>
                  <a:gd name="T38" fmla="*/ 36 w 43"/>
                  <a:gd name="T39" fmla="*/ 4 h 53"/>
                  <a:gd name="T40" fmla="*/ 36 w 43"/>
                  <a:gd name="T41" fmla="*/ 4 h 53"/>
                  <a:gd name="T42" fmla="*/ 37 w 43"/>
                  <a:gd name="T43" fmla="*/ 3 h 53"/>
                  <a:gd name="T44" fmla="*/ 38 w 43"/>
                  <a:gd name="T45" fmla="*/ 3 h 53"/>
                  <a:gd name="T46" fmla="*/ 39 w 43"/>
                  <a:gd name="T47" fmla="*/ 3 h 53"/>
                  <a:gd name="T48" fmla="*/ 40 w 43"/>
                  <a:gd name="T49" fmla="*/ 3 h 53"/>
                  <a:gd name="T50" fmla="*/ 41 w 43"/>
                  <a:gd name="T51" fmla="*/ 3 h 53"/>
                  <a:gd name="T52" fmla="*/ 42 w 43"/>
                  <a:gd name="T53" fmla="*/ 3 h 53"/>
                  <a:gd name="T54" fmla="*/ 42 w 43"/>
                  <a:gd name="T55" fmla="*/ 3 h 53"/>
                  <a:gd name="T56" fmla="*/ 43 w 43"/>
                  <a:gd name="T57" fmla="*/ 3 h 53"/>
                  <a:gd name="T58" fmla="*/ 43 w 43"/>
                  <a:gd name="T59" fmla="*/ 4 h 53"/>
                  <a:gd name="T60" fmla="*/ 43 w 43"/>
                  <a:gd name="T61" fmla="*/ 4 h 53"/>
                  <a:gd name="T62" fmla="*/ 43 w 43"/>
                  <a:gd name="T63" fmla="*/ 4 h 53"/>
                  <a:gd name="T64" fmla="*/ 43 w 43"/>
                  <a:gd name="T65" fmla="*/ 4 h 53"/>
                  <a:gd name="T66" fmla="*/ 43 w 43"/>
                  <a:gd name="T67" fmla="*/ 53 h 53"/>
                  <a:gd name="T68" fmla="*/ 36 w 43"/>
                  <a:gd name="T69" fmla="*/ 53 h 53"/>
                  <a:gd name="T70" fmla="*/ 36 w 43"/>
                  <a:gd name="T71" fmla="*/ 49 h 53"/>
                  <a:gd name="T72" fmla="*/ 36 w 43"/>
                  <a:gd name="T73" fmla="*/ 42 h 53"/>
                  <a:gd name="T74" fmla="*/ 36 w 43"/>
                  <a:gd name="T75" fmla="*/ 35 h 53"/>
                  <a:gd name="T76" fmla="*/ 36 w 43"/>
                  <a:gd name="T77" fmla="*/ 31 h 53"/>
                  <a:gd name="T78" fmla="*/ 34 w 43"/>
                  <a:gd name="T79" fmla="*/ 31 h 53"/>
                  <a:gd name="T80" fmla="*/ 33 w 43"/>
                  <a:gd name="T81" fmla="*/ 30 h 53"/>
                  <a:gd name="T82" fmla="*/ 31 w 43"/>
                  <a:gd name="T83" fmla="*/ 30 h 53"/>
                  <a:gd name="T84" fmla="*/ 29 w 43"/>
                  <a:gd name="T85" fmla="*/ 29 h 53"/>
                  <a:gd name="T86" fmla="*/ 27 w 43"/>
                  <a:gd name="T87" fmla="*/ 29 h 53"/>
                  <a:gd name="T88" fmla="*/ 24 w 43"/>
                  <a:gd name="T89" fmla="*/ 28 h 53"/>
                  <a:gd name="T90" fmla="*/ 22 w 43"/>
                  <a:gd name="T91" fmla="*/ 27 h 53"/>
                  <a:gd name="T92" fmla="*/ 19 w 43"/>
                  <a:gd name="T93" fmla="*/ 26 h 53"/>
                  <a:gd name="T94" fmla="*/ 17 w 43"/>
                  <a:gd name="T95" fmla="*/ 26 h 53"/>
                  <a:gd name="T96" fmla="*/ 14 w 43"/>
                  <a:gd name="T97" fmla="*/ 25 h 53"/>
                  <a:gd name="T98" fmla="*/ 11 w 43"/>
                  <a:gd name="T99" fmla="*/ 24 h 53"/>
                  <a:gd name="T100" fmla="*/ 9 w 43"/>
                  <a:gd name="T101" fmla="*/ 24 h 53"/>
                  <a:gd name="T102" fmla="*/ 6 w 43"/>
                  <a:gd name="T103" fmla="*/ 23 h 53"/>
                  <a:gd name="T104" fmla="*/ 4 w 43"/>
                  <a:gd name="T105" fmla="*/ 23 h 53"/>
                  <a:gd name="T106" fmla="*/ 2 w 43"/>
                  <a:gd name="T107" fmla="*/ 22 h 53"/>
                  <a:gd name="T108" fmla="*/ 0 w 43"/>
                  <a:gd name="T109" fmla="*/ 22 h 53"/>
                  <a:gd name="T110" fmla="*/ 0 w 43"/>
                  <a:gd name="T111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3">
                    <a:moveTo>
                      <a:pt x="0" y="3"/>
                    </a:moveTo>
                    <a:lnTo>
                      <a:pt x="1" y="2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3" y="1"/>
                    </a:lnTo>
                    <a:lnTo>
                      <a:pt x="16" y="1"/>
                    </a:lnTo>
                    <a:lnTo>
                      <a:pt x="19" y="1"/>
                    </a:lnTo>
                    <a:lnTo>
                      <a:pt x="22" y="2"/>
                    </a:lnTo>
                    <a:lnTo>
                      <a:pt x="25" y="3"/>
                    </a:lnTo>
                    <a:lnTo>
                      <a:pt x="28" y="3"/>
                    </a:lnTo>
                    <a:lnTo>
                      <a:pt x="31" y="4"/>
                    </a:lnTo>
                    <a:lnTo>
                      <a:pt x="33" y="4"/>
                    </a:lnTo>
                    <a:lnTo>
                      <a:pt x="34" y="5"/>
                    </a:lnTo>
                    <a:lnTo>
                      <a:pt x="35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9" y="3"/>
                    </a:lnTo>
                    <a:lnTo>
                      <a:pt x="40" y="3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53"/>
                    </a:lnTo>
                    <a:lnTo>
                      <a:pt x="36" y="53"/>
                    </a:lnTo>
                    <a:lnTo>
                      <a:pt x="36" y="49"/>
                    </a:lnTo>
                    <a:lnTo>
                      <a:pt x="36" y="42"/>
                    </a:lnTo>
                    <a:lnTo>
                      <a:pt x="36" y="35"/>
                    </a:lnTo>
                    <a:lnTo>
                      <a:pt x="36" y="31"/>
                    </a:lnTo>
                    <a:lnTo>
                      <a:pt x="34" y="31"/>
                    </a:lnTo>
                    <a:lnTo>
                      <a:pt x="33" y="30"/>
                    </a:lnTo>
                    <a:lnTo>
                      <a:pt x="31" y="30"/>
                    </a:lnTo>
                    <a:lnTo>
                      <a:pt x="29" y="29"/>
                    </a:lnTo>
                    <a:lnTo>
                      <a:pt x="27" y="29"/>
                    </a:lnTo>
                    <a:lnTo>
                      <a:pt x="24" y="28"/>
                    </a:lnTo>
                    <a:lnTo>
                      <a:pt x="22" y="27"/>
                    </a:lnTo>
                    <a:lnTo>
                      <a:pt x="19" y="26"/>
                    </a:lnTo>
                    <a:lnTo>
                      <a:pt x="17" y="26"/>
                    </a:lnTo>
                    <a:lnTo>
                      <a:pt x="14" y="25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0" name="Freeform 241"/>
              <p:cNvSpPr>
                <a:spLocks/>
              </p:cNvSpPr>
              <p:nvPr/>
            </p:nvSpPr>
            <p:spPr bwMode="auto">
              <a:xfrm>
                <a:off x="1087" y="2703"/>
                <a:ext cx="25" cy="21"/>
              </a:xfrm>
              <a:custGeom>
                <a:avLst/>
                <a:gdLst>
                  <a:gd name="T0" fmla="*/ 25 w 25"/>
                  <a:gd name="T1" fmla="*/ 21 h 21"/>
                  <a:gd name="T2" fmla="*/ 25 w 25"/>
                  <a:gd name="T3" fmla="*/ 0 h 21"/>
                  <a:gd name="T4" fmla="*/ 0 w 25"/>
                  <a:gd name="T5" fmla="*/ 5 h 21"/>
                  <a:gd name="T6" fmla="*/ 0 w 25"/>
                  <a:gd name="T7" fmla="*/ 21 h 21"/>
                  <a:gd name="T8" fmla="*/ 25 w 25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1">
                    <a:moveTo>
                      <a:pt x="25" y="21"/>
                    </a:moveTo>
                    <a:lnTo>
                      <a:pt x="25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5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1" name="Freeform 242"/>
              <p:cNvSpPr>
                <a:spLocks/>
              </p:cNvSpPr>
              <p:nvPr/>
            </p:nvSpPr>
            <p:spPr bwMode="auto">
              <a:xfrm>
                <a:off x="1090" y="2708"/>
                <a:ext cx="18" cy="26"/>
              </a:xfrm>
              <a:custGeom>
                <a:avLst/>
                <a:gdLst>
                  <a:gd name="T0" fmla="*/ 18 w 18"/>
                  <a:gd name="T1" fmla="*/ 0 h 26"/>
                  <a:gd name="T2" fmla="*/ 0 w 18"/>
                  <a:gd name="T3" fmla="*/ 1 h 26"/>
                  <a:gd name="T4" fmla="*/ 0 w 18"/>
                  <a:gd name="T5" fmla="*/ 26 h 26"/>
                  <a:gd name="T6" fmla="*/ 7 w 18"/>
                  <a:gd name="T7" fmla="*/ 26 h 26"/>
                  <a:gd name="T8" fmla="*/ 18 w 18"/>
                  <a:gd name="T9" fmla="*/ 26 h 26"/>
                  <a:gd name="T10" fmla="*/ 18 w 18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6">
                    <a:moveTo>
                      <a:pt x="18" y="0"/>
                    </a:moveTo>
                    <a:lnTo>
                      <a:pt x="0" y="1"/>
                    </a:lnTo>
                    <a:lnTo>
                      <a:pt x="0" y="26"/>
                    </a:lnTo>
                    <a:lnTo>
                      <a:pt x="7" y="26"/>
                    </a:lnTo>
                    <a:lnTo>
                      <a:pt x="18" y="26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2" name="Freeform 243"/>
              <p:cNvSpPr>
                <a:spLocks/>
              </p:cNvSpPr>
              <p:nvPr/>
            </p:nvSpPr>
            <p:spPr bwMode="auto">
              <a:xfrm>
                <a:off x="1071" y="2715"/>
                <a:ext cx="61" cy="48"/>
              </a:xfrm>
              <a:custGeom>
                <a:avLst/>
                <a:gdLst>
                  <a:gd name="T0" fmla="*/ 14 w 61"/>
                  <a:gd name="T1" fmla="*/ 0 h 48"/>
                  <a:gd name="T2" fmla="*/ 13 w 61"/>
                  <a:gd name="T3" fmla="*/ 0 h 48"/>
                  <a:gd name="T4" fmla="*/ 12 w 61"/>
                  <a:gd name="T5" fmla="*/ 0 h 48"/>
                  <a:gd name="T6" fmla="*/ 12 w 61"/>
                  <a:gd name="T7" fmla="*/ 1 h 48"/>
                  <a:gd name="T8" fmla="*/ 10 w 61"/>
                  <a:gd name="T9" fmla="*/ 1 h 48"/>
                  <a:gd name="T10" fmla="*/ 9 w 61"/>
                  <a:gd name="T11" fmla="*/ 1 h 48"/>
                  <a:gd name="T12" fmla="*/ 8 w 61"/>
                  <a:gd name="T13" fmla="*/ 2 h 48"/>
                  <a:gd name="T14" fmla="*/ 6 w 61"/>
                  <a:gd name="T15" fmla="*/ 3 h 48"/>
                  <a:gd name="T16" fmla="*/ 5 w 61"/>
                  <a:gd name="T17" fmla="*/ 4 h 48"/>
                  <a:gd name="T18" fmla="*/ 3 w 61"/>
                  <a:gd name="T19" fmla="*/ 7 h 48"/>
                  <a:gd name="T20" fmla="*/ 2 w 61"/>
                  <a:gd name="T21" fmla="*/ 12 h 48"/>
                  <a:gd name="T22" fmla="*/ 1 w 61"/>
                  <a:gd name="T23" fmla="*/ 18 h 48"/>
                  <a:gd name="T24" fmla="*/ 0 w 61"/>
                  <a:gd name="T25" fmla="*/ 25 h 48"/>
                  <a:gd name="T26" fmla="*/ 0 w 61"/>
                  <a:gd name="T27" fmla="*/ 32 h 48"/>
                  <a:gd name="T28" fmla="*/ 0 w 61"/>
                  <a:gd name="T29" fmla="*/ 38 h 48"/>
                  <a:gd name="T30" fmla="*/ 0 w 61"/>
                  <a:gd name="T31" fmla="*/ 41 h 48"/>
                  <a:gd name="T32" fmla="*/ 0 w 61"/>
                  <a:gd name="T33" fmla="*/ 43 h 48"/>
                  <a:gd name="T34" fmla="*/ 54 w 61"/>
                  <a:gd name="T35" fmla="*/ 48 h 48"/>
                  <a:gd name="T36" fmla="*/ 52 w 61"/>
                  <a:gd name="T37" fmla="*/ 35 h 48"/>
                  <a:gd name="T38" fmla="*/ 52 w 61"/>
                  <a:gd name="T39" fmla="*/ 34 h 48"/>
                  <a:gd name="T40" fmla="*/ 53 w 61"/>
                  <a:gd name="T41" fmla="*/ 34 h 48"/>
                  <a:gd name="T42" fmla="*/ 53 w 61"/>
                  <a:gd name="T43" fmla="*/ 34 h 48"/>
                  <a:gd name="T44" fmla="*/ 54 w 61"/>
                  <a:gd name="T45" fmla="*/ 33 h 48"/>
                  <a:gd name="T46" fmla="*/ 54 w 61"/>
                  <a:gd name="T47" fmla="*/ 33 h 48"/>
                  <a:gd name="T48" fmla="*/ 55 w 61"/>
                  <a:gd name="T49" fmla="*/ 33 h 48"/>
                  <a:gd name="T50" fmla="*/ 56 w 61"/>
                  <a:gd name="T51" fmla="*/ 32 h 48"/>
                  <a:gd name="T52" fmla="*/ 56 w 61"/>
                  <a:gd name="T53" fmla="*/ 32 h 48"/>
                  <a:gd name="T54" fmla="*/ 57 w 61"/>
                  <a:gd name="T55" fmla="*/ 31 h 48"/>
                  <a:gd name="T56" fmla="*/ 59 w 61"/>
                  <a:gd name="T57" fmla="*/ 30 h 48"/>
                  <a:gd name="T58" fmla="*/ 59 w 61"/>
                  <a:gd name="T59" fmla="*/ 28 h 48"/>
                  <a:gd name="T60" fmla="*/ 60 w 61"/>
                  <a:gd name="T61" fmla="*/ 27 h 48"/>
                  <a:gd name="T62" fmla="*/ 61 w 61"/>
                  <a:gd name="T63" fmla="*/ 26 h 48"/>
                  <a:gd name="T64" fmla="*/ 61 w 61"/>
                  <a:gd name="T65" fmla="*/ 24 h 48"/>
                  <a:gd name="T66" fmla="*/ 61 w 61"/>
                  <a:gd name="T67" fmla="*/ 22 h 48"/>
                  <a:gd name="T68" fmla="*/ 60 w 61"/>
                  <a:gd name="T69" fmla="*/ 20 h 48"/>
                  <a:gd name="T70" fmla="*/ 60 w 61"/>
                  <a:gd name="T71" fmla="*/ 20 h 48"/>
                  <a:gd name="T72" fmla="*/ 59 w 61"/>
                  <a:gd name="T73" fmla="*/ 18 h 48"/>
                  <a:gd name="T74" fmla="*/ 58 w 61"/>
                  <a:gd name="T75" fmla="*/ 15 h 48"/>
                  <a:gd name="T76" fmla="*/ 56 w 61"/>
                  <a:gd name="T77" fmla="*/ 12 h 48"/>
                  <a:gd name="T78" fmla="*/ 54 w 61"/>
                  <a:gd name="T79" fmla="*/ 9 h 48"/>
                  <a:gd name="T80" fmla="*/ 51 w 61"/>
                  <a:gd name="T81" fmla="*/ 6 h 48"/>
                  <a:gd name="T82" fmla="*/ 48 w 61"/>
                  <a:gd name="T83" fmla="*/ 3 h 48"/>
                  <a:gd name="T84" fmla="*/ 45 w 61"/>
                  <a:gd name="T85" fmla="*/ 1 h 48"/>
                  <a:gd name="T86" fmla="*/ 44 w 61"/>
                  <a:gd name="T87" fmla="*/ 1 h 48"/>
                  <a:gd name="T88" fmla="*/ 43 w 61"/>
                  <a:gd name="T89" fmla="*/ 1 h 48"/>
                  <a:gd name="T90" fmla="*/ 43 w 61"/>
                  <a:gd name="T91" fmla="*/ 1 h 48"/>
                  <a:gd name="T92" fmla="*/ 41 w 61"/>
                  <a:gd name="T93" fmla="*/ 1 h 48"/>
                  <a:gd name="T94" fmla="*/ 40 w 61"/>
                  <a:gd name="T95" fmla="*/ 0 h 48"/>
                  <a:gd name="T96" fmla="*/ 39 w 61"/>
                  <a:gd name="T97" fmla="*/ 0 h 48"/>
                  <a:gd name="T98" fmla="*/ 38 w 61"/>
                  <a:gd name="T99" fmla="*/ 0 h 48"/>
                  <a:gd name="T100" fmla="*/ 37 w 61"/>
                  <a:gd name="T101" fmla="*/ 0 h 48"/>
                  <a:gd name="T102" fmla="*/ 27 w 61"/>
                  <a:gd name="T103" fmla="*/ 13 h 48"/>
                  <a:gd name="T104" fmla="*/ 19 w 61"/>
                  <a:gd name="T105" fmla="*/ 0 h 48"/>
                  <a:gd name="T106" fmla="*/ 14 w 61"/>
                  <a:gd name="T10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1" h="48">
                    <a:moveTo>
                      <a:pt x="14" y="0"/>
                    </a:moveTo>
                    <a:lnTo>
                      <a:pt x="13" y="0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1" y="18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54" y="48"/>
                    </a:lnTo>
                    <a:lnTo>
                      <a:pt x="52" y="35"/>
                    </a:lnTo>
                    <a:lnTo>
                      <a:pt x="52" y="34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5" y="33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7" y="31"/>
                    </a:lnTo>
                    <a:lnTo>
                      <a:pt x="59" y="30"/>
                    </a:lnTo>
                    <a:lnTo>
                      <a:pt x="59" y="28"/>
                    </a:lnTo>
                    <a:lnTo>
                      <a:pt x="60" y="27"/>
                    </a:lnTo>
                    <a:lnTo>
                      <a:pt x="61" y="26"/>
                    </a:lnTo>
                    <a:lnTo>
                      <a:pt x="61" y="24"/>
                    </a:lnTo>
                    <a:lnTo>
                      <a:pt x="61" y="22"/>
                    </a:lnTo>
                    <a:lnTo>
                      <a:pt x="60" y="20"/>
                    </a:lnTo>
                    <a:lnTo>
                      <a:pt x="60" y="20"/>
                    </a:lnTo>
                    <a:lnTo>
                      <a:pt x="59" y="18"/>
                    </a:lnTo>
                    <a:lnTo>
                      <a:pt x="58" y="15"/>
                    </a:lnTo>
                    <a:lnTo>
                      <a:pt x="56" y="12"/>
                    </a:lnTo>
                    <a:lnTo>
                      <a:pt x="54" y="9"/>
                    </a:lnTo>
                    <a:lnTo>
                      <a:pt x="51" y="6"/>
                    </a:lnTo>
                    <a:lnTo>
                      <a:pt x="48" y="3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1" y="1"/>
                    </a:lnTo>
                    <a:lnTo>
                      <a:pt x="40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27" y="13"/>
                    </a:lnTo>
                    <a:lnTo>
                      <a:pt x="19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3" name="Freeform 244"/>
              <p:cNvSpPr>
                <a:spLocks/>
              </p:cNvSpPr>
              <p:nvPr/>
            </p:nvSpPr>
            <p:spPr bwMode="auto">
              <a:xfrm>
                <a:off x="1074" y="2717"/>
                <a:ext cx="55" cy="46"/>
              </a:xfrm>
              <a:custGeom>
                <a:avLst/>
                <a:gdLst>
                  <a:gd name="T0" fmla="*/ 0 w 55"/>
                  <a:gd name="T1" fmla="*/ 40 h 46"/>
                  <a:gd name="T2" fmla="*/ 0 w 55"/>
                  <a:gd name="T3" fmla="*/ 29 h 46"/>
                  <a:gd name="T4" fmla="*/ 0 w 55"/>
                  <a:gd name="T5" fmla="*/ 20 h 46"/>
                  <a:gd name="T6" fmla="*/ 0 w 55"/>
                  <a:gd name="T7" fmla="*/ 14 h 46"/>
                  <a:gd name="T8" fmla="*/ 1 w 55"/>
                  <a:gd name="T9" fmla="*/ 10 h 46"/>
                  <a:gd name="T10" fmla="*/ 2 w 55"/>
                  <a:gd name="T11" fmla="*/ 7 h 46"/>
                  <a:gd name="T12" fmla="*/ 2 w 55"/>
                  <a:gd name="T13" fmla="*/ 5 h 46"/>
                  <a:gd name="T14" fmla="*/ 3 w 55"/>
                  <a:gd name="T15" fmla="*/ 5 h 46"/>
                  <a:gd name="T16" fmla="*/ 3 w 55"/>
                  <a:gd name="T17" fmla="*/ 5 h 46"/>
                  <a:gd name="T18" fmla="*/ 3 w 55"/>
                  <a:gd name="T19" fmla="*/ 4 h 46"/>
                  <a:gd name="T20" fmla="*/ 4 w 55"/>
                  <a:gd name="T21" fmla="*/ 3 h 46"/>
                  <a:gd name="T22" fmla="*/ 5 w 55"/>
                  <a:gd name="T23" fmla="*/ 3 h 46"/>
                  <a:gd name="T24" fmla="*/ 6 w 55"/>
                  <a:gd name="T25" fmla="*/ 2 h 46"/>
                  <a:gd name="T26" fmla="*/ 7 w 55"/>
                  <a:gd name="T27" fmla="*/ 2 h 46"/>
                  <a:gd name="T28" fmla="*/ 7 w 55"/>
                  <a:gd name="T29" fmla="*/ 1 h 46"/>
                  <a:gd name="T30" fmla="*/ 8 w 55"/>
                  <a:gd name="T31" fmla="*/ 1 h 46"/>
                  <a:gd name="T32" fmla="*/ 9 w 55"/>
                  <a:gd name="T33" fmla="*/ 1 h 46"/>
                  <a:gd name="T34" fmla="*/ 15 w 55"/>
                  <a:gd name="T35" fmla="*/ 0 h 46"/>
                  <a:gd name="T36" fmla="*/ 23 w 55"/>
                  <a:gd name="T37" fmla="*/ 14 h 46"/>
                  <a:gd name="T38" fmla="*/ 35 w 55"/>
                  <a:gd name="T39" fmla="*/ 0 h 46"/>
                  <a:gd name="T40" fmla="*/ 39 w 55"/>
                  <a:gd name="T41" fmla="*/ 0 h 46"/>
                  <a:gd name="T42" fmla="*/ 41 w 55"/>
                  <a:gd name="T43" fmla="*/ 1 h 46"/>
                  <a:gd name="T44" fmla="*/ 44 w 55"/>
                  <a:gd name="T45" fmla="*/ 3 h 46"/>
                  <a:gd name="T46" fmla="*/ 46 w 55"/>
                  <a:gd name="T47" fmla="*/ 5 h 46"/>
                  <a:gd name="T48" fmla="*/ 48 w 55"/>
                  <a:gd name="T49" fmla="*/ 8 h 46"/>
                  <a:gd name="T50" fmla="*/ 50 w 55"/>
                  <a:gd name="T51" fmla="*/ 11 h 46"/>
                  <a:gd name="T52" fmla="*/ 52 w 55"/>
                  <a:gd name="T53" fmla="*/ 13 h 46"/>
                  <a:gd name="T54" fmla="*/ 53 w 55"/>
                  <a:gd name="T55" fmla="*/ 15 h 46"/>
                  <a:gd name="T56" fmla="*/ 53 w 55"/>
                  <a:gd name="T57" fmla="*/ 15 h 46"/>
                  <a:gd name="T58" fmla="*/ 54 w 55"/>
                  <a:gd name="T59" fmla="*/ 16 h 46"/>
                  <a:gd name="T60" fmla="*/ 54 w 55"/>
                  <a:gd name="T61" fmla="*/ 18 h 46"/>
                  <a:gd name="T62" fmla="*/ 55 w 55"/>
                  <a:gd name="T63" fmla="*/ 20 h 46"/>
                  <a:gd name="T64" fmla="*/ 54 w 55"/>
                  <a:gd name="T65" fmla="*/ 23 h 46"/>
                  <a:gd name="T66" fmla="*/ 53 w 55"/>
                  <a:gd name="T67" fmla="*/ 25 h 46"/>
                  <a:gd name="T68" fmla="*/ 52 w 55"/>
                  <a:gd name="T69" fmla="*/ 26 h 46"/>
                  <a:gd name="T70" fmla="*/ 50 w 55"/>
                  <a:gd name="T71" fmla="*/ 28 h 46"/>
                  <a:gd name="T72" fmla="*/ 49 w 55"/>
                  <a:gd name="T73" fmla="*/ 29 h 46"/>
                  <a:gd name="T74" fmla="*/ 48 w 55"/>
                  <a:gd name="T75" fmla="*/ 30 h 46"/>
                  <a:gd name="T76" fmla="*/ 47 w 55"/>
                  <a:gd name="T77" fmla="*/ 31 h 46"/>
                  <a:gd name="T78" fmla="*/ 46 w 55"/>
                  <a:gd name="T79" fmla="*/ 31 h 46"/>
                  <a:gd name="T80" fmla="*/ 46 w 55"/>
                  <a:gd name="T81" fmla="*/ 31 h 46"/>
                  <a:gd name="T82" fmla="*/ 48 w 55"/>
                  <a:gd name="T83" fmla="*/ 46 h 46"/>
                  <a:gd name="T84" fmla="*/ 0 w 55"/>
                  <a:gd name="T85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5" h="46">
                    <a:moveTo>
                      <a:pt x="0" y="40"/>
                    </a:moveTo>
                    <a:lnTo>
                      <a:pt x="0" y="29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5" y="0"/>
                    </a:lnTo>
                    <a:lnTo>
                      <a:pt x="23" y="14"/>
                    </a:lnTo>
                    <a:lnTo>
                      <a:pt x="35" y="0"/>
                    </a:lnTo>
                    <a:lnTo>
                      <a:pt x="39" y="0"/>
                    </a:lnTo>
                    <a:lnTo>
                      <a:pt x="41" y="1"/>
                    </a:lnTo>
                    <a:lnTo>
                      <a:pt x="44" y="3"/>
                    </a:lnTo>
                    <a:lnTo>
                      <a:pt x="46" y="5"/>
                    </a:lnTo>
                    <a:lnTo>
                      <a:pt x="48" y="8"/>
                    </a:lnTo>
                    <a:lnTo>
                      <a:pt x="50" y="11"/>
                    </a:lnTo>
                    <a:lnTo>
                      <a:pt x="52" y="13"/>
                    </a:lnTo>
                    <a:lnTo>
                      <a:pt x="53" y="15"/>
                    </a:lnTo>
                    <a:lnTo>
                      <a:pt x="53" y="15"/>
                    </a:lnTo>
                    <a:lnTo>
                      <a:pt x="54" y="16"/>
                    </a:lnTo>
                    <a:lnTo>
                      <a:pt x="54" y="18"/>
                    </a:lnTo>
                    <a:lnTo>
                      <a:pt x="55" y="20"/>
                    </a:lnTo>
                    <a:lnTo>
                      <a:pt x="54" y="23"/>
                    </a:lnTo>
                    <a:lnTo>
                      <a:pt x="53" y="25"/>
                    </a:lnTo>
                    <a:lnTo>
                      <a:pt x="52" y="26"/>
                    </a:lnTo>
                    <a:lnTo>
                      <a:pt x="50" y="28"/>
                    </a:lnTo>
                    <a:lnTo>
                      <a:pt x="49" y="29"/>
                    </a:lnTo>
                    <a:lnTo>
                      <a:pt x="48" y="30"/>
                    </a:lnTo>
                    <a:lnTo>
                      <a:pt x="47" y="31"/>
                    </a:lnTo>
                    <a:lnTo>
                      <a:pt x="46" y="31"/>
                    </a:lnTo>
                    <a:lnTo>
                      <a:pt x="46" y="31"/>
                    </a:lnTo>
                    <a:lnTo>
                      <a:pt x="48" y="46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4" name="Freeform 245"/>
              <p:cNvSpPr>
                <a:spLocks/>
              </p:cNvSpPr>
              <p:nvPr/>
            </p:nvSpPr>
            <p:spPr bwMode="auto">
              <a:xfrm>
                <a:off x="1086" y="2738"/>
                <a:ext cx="40" cy="17"/>
              </a:xfrm>
              <a:custGeom>
                <a:avLst/>
                <a:gdLst>
                  <a:gd name="T0" fmla="*/ 15 w 40"/>
                  <a:gd name="T1" fmla="*/ 17 h 17"/>
                  <a:gd name="T2" fmla="*/ 16 w 40"/>
                  <a:gd name="T3" fmla="*/ 17 h 17"/>
                  <a:gd name="T4" fmla="*/ 17 w 40"/>
                  <a:gd name="T5" fmla="*/ 17 h 17"/>
                  <a:gd name="T6" fmla="*/ 19 w 40"/>
                  <a:gd name="T7" fmla="*/ 17 h 17"/>
                  <a:gd name="T8" fmla="*/ 20 w 40"/>
                  <a:gd name="T9" fmla="*/ 17 h 17"/>
                  <a:gd name="T10" fmla="*/ 22 w 40"/>
                  <a:gd name="T11" fmla="*/ 16 h 17"/>
                  <a:gd name="T12" fmla="*/ 24 w 40"/>
                  <a:gd name="T13" fmla="*/ 16 h 17"/>
                  <a:gd name="T14" fmla="*/ 26 w 40"/>
                  <a:gd name="T15" fmla="*/ 15 h 17"/>
                  <a:gd name="T16" fmla="*/ 28 w 40"/>
                  <a:gd name="T17" fmla="*/ 15 h 17"/>
                  <a:gd name="T18" fmla="*/ 30 w 40"/>
                  <a:gd name="T19" fmla="*/ 14 h 17"/>
                  <a:gd name="T20" fmla="*/ 32 w 40"/>
                  <a:gd name="T21" fmla="*/ 13 h 17"/>
                  <a:gd name="T22" fmla="*/ 34 w 40"/>
                  <a:gd name="T23" fmla="*/ 12 h 17"/>
                  <a:gd name="T24" fmla="*/ 35 w 40"/>
                  <a:gd name="T25" fmla="*/ 12 h 17"/>
                  <a:gd name="T26" fmla="*/ 37 w 40"/>
                  <a:gd name="T27" fmla="*/ 11 h 17"/>
                  <a:gd name="T28" fmla="*/ 38 w 40"/>
                  <a:gd name="T29" fmla="*/ 10 h 17"/>
                  <a:gd name="T30" fmla="*/ 39 w 40"/>
                  <a:gd name="T31" fmla="*/ 9 h 17"/>
                  <a:gd name="T32" fmla="*/ 40 w 40"/>
                  <a:gd name="T33" fmla="*/ 8 h 17"/>
                  <a:gd name="T34" fmla="*/ 33 w 40"/>
                  <a:gd name="T35" fmla="*/ 0 h 17"/>
                  <a:gd name="T36" fmla="*/ 32 w 40"/>
                  <a:gd name="T37" fmla="*/ 0 h 17"/>
                  <a:gd name="T38" fmla="*/ 32 w 40"/>
                  <a:gd name="T39" fmla="*/ 1 h 17"/>
                  <a:gd name="T40" fmla="*/ 31 w 40"/>
                  <a:gd name="T41" fmla="*/ 2 h 17"/>
                  <a:gd name="T42" fmla="*/ 31 w 40"/>
                  <a:gd name="T43" fmla="*/ 2 h 17"/>
                  <a:gd name="T44" fmla="*/ 30 w 40"/>
                  <a:gd name="T45" fmla="*/ 2 h 17"/>
                  <a:gd name="T46" fmla="*/ 30 w 40"/>
                  <a:gd name="T47" fmla="*/ 3 h 17"/>
                  <a:gd name="T48" fmla="*/ 29 w 40"/>
                  <a:gd name="T49" fmla="*/ 3 h 17"/>
                  <a:gd name="T50" fmla="*/ 28 w 40"/>
                  <a:gd name="T51" fmla="*/ 3 h 17"/>
                  <a:gd name="T52" fmla="*/ 27 w 40"/>
                  <a:gd name="T53" fmla="*/ 4 h 17"/>
                  <a:gd name="T54" fmla="*/ 26 w 40"/>
                  <a:gd name="T55" fmla="*/ 5 h 17"/>
                  <a:gd name="T56" fmla="*/ 24 w 40"/>
                  <a:gd name="T57" fmla="*/ 6 h 17"/>
                  <a:gd name="T58" fmla="*/ 22 w 40"/>
                  <a:gd name="T59" fmla="*/ 6 h 17"/>
                  <a:gd name="T60" fmla="*/ 19 w 40"/>
                  <a:gd name="T61" fmla="*/ 7 h 17"/>
                  <a:gd name="T62" fmla="*/ 17 w 40"/>
                  <a:gd name="T63" fmla="*/ 7 h 17"/>
                  <a:gd name="T64" fmla="*/ 15 w 40"/>
                  <a:gd name="T65" fmla="*/ 7 h 17"/>
                  <a:gd name="T66" fmla="*/ 13 w 40"/>
                  <a:gd name="T67" fmla="*/ 7 h 17"/>
                  <a:gd name="T68" fmla="*/ 12 w 40"/>
                  <a:gd name="T69" fmla="*/ 6 h 17"/>
                  <a:gd name="T70" fmla="*/ 11 w 40"/>
                  <a:gd name="T71" fmla="*/ 5 h 17"/>
                  <a:gd name="T72" fmla="*/ 11 w 40"/>
                  <a:gd name="T73" fmla="*/ 3 h 17"/>
                  <a:gd name="T74" fmla="*/ 10 w 40"/>
                  <a:gd name="T75" fmla="*/ 3 h 17"/>
                  <a:gd name="T76" fmla="*/ 9 w 40"/>
                  <a:gd name="T77" fmla="*/ 2 h 17"/>
                  <a:gd name="T78" fmla="*/ 9 w 40"/>
                  <a:gd name="T79" fmla="*/ 1 h 17"/>
                  <a:gd name="T80" fmla="*/ 8 w 40"/>
                  <a:gd name="T81" fmla="*/ 1 h 17"/>
                  <a:gd name="T82" fmla="*/ 7 w 40"/>
                  <a:gd name="T83" fmla="*/ 2 h 17"/>
                  <a:gd name="T84" fmla="*/ 6 w 40"/>
                  <a:gd name="T85" fmla="*/ 3 h 17"/>
                  <a:gd name="T86" fmla="*/ 6 w 40"/>
                  <a:gd name="T87" fmla="*/ 5 h 17"/>
                  <a:gd name="T88" fmla="*/ 6 w 40"/>
                  <a:gd name="T89" fmla="*/ 6 h 17"/>
                  <a:gd name="T90" fmla="*/ 7 w 40"/>
                  <a:gd name="T91" fmla="*/ 7 h 17"/>
                  <a:gd name="T92" fmla="*/ 0 w 40"/>
                  <a:gd name="T93" fmla="*/ 6 h 17"/>
                  <a:gd name="T94" fmla="*/ 2 w 40"/>
                  <a:gd name="T95" fmla="*/ 17 h 17"/>
                  <a:gd name="T96" fmla="*/ 3 w 40"/>
                  <a:gd name="T97" fmla="*/ 17 h 17"/>
                  <a:gd name="T98" fmla="*/ 5 w 40"/>
                  <a:gd name="T99" fmla="*/ 17 h 17"/>
                  <a:gd name="T100" fmla="*/ 7 w 40"/>
                  <a:gd name="T101" fmla="*/ 17 h 17"/>
                  <a:gd name="T102" fmla="*/ 10 w 40"/>
                  <a:gd name="T103" fmla="*/ 17 h 17"/>
                  <a:gd name="T104" fmla="*/ 12 w 40"/>
                  <a:gd name="T105" fmla="*/ 17 h 17"/>
                  <a:gd name="T106" fmla="*/ 13 w 40"/>
                  <a:gd name="T107" fmla="*/ 17 h 17"/>
                  <a:gd name="T108" fmla="*/ 15 w 40"/>
                  <a:gd name="T109" fmla="*/ 17 h 17"/>
                  <a:gd name="T110" fmla="*/ 15 w 40"/>
                  <a:gd name="T1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" h="17">
                    <a:moveTo>
                      <a:pt x="15" y="17"/>
                    </a:moveTo>
                    <a:lnTo>
                      <a:pt x="16" y="17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20" y="17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6" y="15"/>
                    </a:lnTo>
                    <a:lnTo>
                      <a:pt x="28" y="15"/>
                    </a:lnTo>
                    <a:lnTo>
                      <a:pt x="30" y="14"/>
                    </a:lnTo>
                    <a:lnTo>
                      <a:pt x="32" y="13"/>
                    </a:lnTo>
                    <a:lnTo>
                      <a:pt x="34" y="12"/>
                    </a:lnTo>
                    <a:lnTo>
                      <a:pt x="35" y="12"/>
                    </a:lnTo>
                    <a:lnTo>
                      <a:pt x="37" y="11"/>
                    </a:lnTo>
                    <a:lnTo>
                      <a:pt x="38" y="10"/>
                    </a:lnTo>
                    <a:lnTo>
                      <a:pt x="39" y="9"/>
                    </a:lnTo>
                    <a:lnTo>
                      <a:pt x="40" y="8"/>
                    </a:lnTo>
                    <a:lnTo>
                      <a:pt x="33" y="0"/>
                    </a:lnTo>
                    <a:lnTo>
                      <a:pt x="32" y="0"/>
                    </a:lnTo>
                    <a:lnTo>
                      <a:pt x="32" y="1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29" y="3"/>
                    </a:lnTo>
                    <a:lnTo>
                      <a:pt x="28" y="3"/>
                    </a:lnTo>
                    <a:lnTo>
                      <a:pt x="27" y="4"/>
                    </a:lnTo>
                    <a:lnTo>
                      <a:pt x="26" y="5"/>
                    </a:lnTo>
                    <a:lnTo>
                      <a:pt x="24" y="6"/>
                    </a:lnTo>
                    <a:lnTo>
                      <a:pt x="22" y="6"/>
                    </a:lnTo>
                    <a:lnTo>
                      <a:pt x="19" y="7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3" y="7"/>
                    </a:lnTo>
                    <a:lnTo>
                      <a:pt x="12" y="6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7" y="7"/>
                    </a:lnTo>
                    <a:lnTo>
                      <a:pt x="0" y="6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5" y="17"/>
                    </a:lnTo>
                    <a:lnTo>
                      <a:pt x="15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5" name="Freeform 246"/>
              <p:cNvSpPr>
                <a:spLocks/>
              </p:cNvSpPr>
              <p:nvPr/>
            </p:nvSpPr>
            <p:spPr bwMode="auto">
              <a:xfrm>
                <a:off x="1100" y="2734"/>
                <a:ext cx="29" cy="19"/>
              </a:xfrm>
              <a:custGeom>
                <a:avLst/>
                <a:gdLst>
                  <a:gd name="T0" fmla="*/ 3 w 29"/>
                  <a:gd name="T1" fmla="*/ 19 h 19"/>
                  <a:gd name="T2" fmla="*/ 4 w 29"/>
                  <a:gd name="T3" fmla="*/ 19 h 19"/>
                  <a:gd name="T4" fmla="*/ 5 w 29"/>
                  <a:gd name="T5" fmla="*/ 19 h 19"/>
                  <a:gd name="T6" fmla="*/ 6 w 29"/>
                  <a:gd name="T7" fmla="*/ 19 h 19"/>
                  <a:gd name="T8" fmla="*/ 8 w 29"/>
                  <a:gd name="T9" fmla="*/ 18 h 19"/>
                  <a:gd name="T10" fmla="*/ 9 w 29"/>
                  <a:gd name="T11" fmla="*/ 18 h 19"/>
                  <a:gd name="T12" fmla="*/ 11 w 29"/>
                  <a:gd name="T13" fmla="*/ 17 h 19"/>
                  <a:gd name="T14" fmla="*/ 13 w 29"/>
                  <a:gd name="T15" fmla="*/ 17 h 19"/>
                  <a:gd name="T16" fmla="*/ 14 w 29"/>
                  <a:gd name="T17" fmla="*/ 16 h 19"/>
                  <a:gd name="T18" fmla="*/ 16 w 29"/>
                  <a:gd name="T19" fmla="*/ 15 h 19"/>
                  <a:gd name="T20" fmla="*/ 18 w 29"/>
                  <a:gd name="T21" fmla="*/ 15 h 19"/>
                  <a:gd name="T22" fmla="*/ 19 w 29"/>
                  <a:gd name="T23" fmla="*/ 14 h 19"/>
                  <a:gd name="T24" fmla="*/ 21 w 29"/>
                  <a:gd name="T25" fmla="*/ 13 h 19"/>
                  <a:gd name="T26" fmla="*/ 22 w 29"/>
                  <a:gd name="T27" fmla="*/ 13 h 19"/>
                  <a:gd name="T28" fmla="*/ 23 w 29"/>
                  <a:gd name="T29" fmla="*/ 12 h 19"/>
                  <a:gd name="T30" fmla="*/ 24 w 29"/>
                  <a:gd name="T31" fmla="*/ 12 h 19"/>
                  <a:gd name="T32" fmla="*/ 25 w 29"/>
                  <a:gd name="T33" fmla="*/ 11 h 19"/>
                  <a:gd name="T34" fmla="*/ 26 w 29"/>
                  <a:gd name="T35" fmla="*/ 10 h 19"/>
                  <a:gd name="T36" fmla="*/ 28 w 29"/>
                  <a:gd name="T37" fmla="*/ 9 h 19"/>
                  <a:gd name="T38" fmla="*/ 28 w 29"/>
                  <a:gd name="T39" fmla="*/ 7 h 19"/>
                  <a:gd name="T40" fmla="*/ 29 w 29"/>
                  <a:gd name="T41" fmla="*/ 6 h 19"/>
                  <a:gd name="T42" fmla="*/ 29 w 29"/>
                  <a:gd name="T43" fmla="*/ 5 h 19"/>
                  <a:gd name="T44" fmla="*/ 29 w 29"/>
                  <a:gd name="T45" fmla="*/ 3 h 19"/>
                  <a:gd name="T46" fmla="*/ 29 w 29"/>
                  <a:gd name="T47" fmla="*/ 2 h 19"/>
                  <a:gd name="T48" fmla="*/ 28 w 29"/>
                  <a:gd name="T49" fmla="*/ 0 h 19"/>
                  <a:gd name="T50" fmla="*/ 20 w 29"/>
                  <a:gd name="T51" fmla="*/ 3 h 19"/>
                  <a:gd name="T52" fmla="*/ 20 w 29"/>
                  <a:gd name="T53" fmla="*/ 5 h 19"/>
                  <a:gd name="T54" fmla="*/ 20 w 29"/>
                  <a:gd name="T55" fmla="*/ 6 h 19"/>
                  <a:gd name="T56" fmla="*/ 19 w 29"/>
                  <a:gd name="T57" fmla="*/ 7 h 19"/>
                  <a:gd name="T58" fmla="*/ 18 w 29"/>
                  <a:gd name="T59" fmla="*/ 8 h 19"/>
                  <a:gd name="T60" fmla="*/ 15 w 29"/>
                  <a:gd name="T61" fmla="*/ 9 h 19"/>
                  <a:gd name="T62" fmla="*/ 13 w 29"/>
                  <a:gd name="T63" fmla="*/ 10 h 19"/>
                  <a:gd name="T64" fmla="*/ 10 w 29"/>
                  <a:gd name="T65" fmla="*/ 11 h 19"/>
                  <a:gd name="T66" fmla="*/ 8 w 29"/>
                  <a:gd name="T67" fmla="*/ 12 h 19"/>
                  <a:gd name="T68" fmla="*/ 5 w 29"/>
                  <a:gd name="T69" fmla="*/ 12 h 19"/>
                  <a:gd name="T70" fmla="*/ 4 w 29"/>
                  <a:gd name="T71" fmla="*/ 13 h 19"/>
                  <a:gd name="T72" fmla="*/ 2 w 29"/>
                  <a:gd name="T73" fmla="*/ 13 h 19"/>
                  <a:gd name="T74" fmla="*/ 0 w 29"/>
                  <a:gd name="T75" fmla="*/ 13 h 19"/>
                  <a:gd name="T76" fmla="*/ 3 w 29"/>
                  <a:gd name="T7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9" h="19">
                    <a:moveTo>
                      <a:pt x="3" y="19"/>
                    </a:moveTo>
                    <a:lnTo>
                      <a:pt x="4" y="19"/>
                    </a:lnTo>
                    <a:lnTo>
                      <a:pt x="5" y="19"/>
                    </a:lnTo>
                    <a:lnTo>
                      <a:pt x="6" y="19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11" y="17"/>
                    </a:lnTo>
                    <a:lnTo>
                      <a:pt x="13" y="17"/>
                    </a:lnTo>
                    <a:lnTo>
                      <a:pt x="14" y="16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19" y="14"/>
                    </a:lnTo>
                    <a:lnTo>
                      <a:pt x="21" y="13"/>
                    </a:lnTo>
                    <a:lnTo>
                      <a:pt x="22" y="13"/>
                    </a:lnTo>
                    <a:lnTo>
                      <a:pt x="23" y="12"/>
                    </a:lnTo>
                    <a:lnTo>
                      <a:pt x="24" y="12"/>
                    </a:lnTo>
                    <a:lnTo>
                      <a:pt x="25" y="11"/>
                    </a:lnTo>
                    <a:lnTo>
                      <a:pt x="26" y="10"/>
                    </a:lnTo>
                    <a:lnTo>
                      <a:pt x="28" y="9"/>
                    </a:lnTo>
                    <a:lnTo>
                      <a:pt x="28" y="7"/>
                    </a:lnTo>
                    <a:lnTo>
                      <a:pt x="29" y="6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9" y="2"/>
                    </a:lnTo>
                    <a:lnTo>
                      <a:pt x="28" y="0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8" y="8"/>
                    </a:lnTo>
                    <a:lnTo>
                      <a:pt x="15" y="9"/>
                    </a:lnTo>
                    <a:lnTo>
                      <a:pt x="13" y="10"/>
                    </a:lnTo>
                    <a:lnTo>
                      <a:pt x="10" y="11"/>
                    </a:lnTo>
                    <a:lnTo>
                      <a:pt x="8" y="12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6" name="Freeform 247"/>
              <p:cNvSpPr>
                <a:spLocks/>
              </p:cNvSpPr>
              <p:nvPr/>
            </p:nvSpPr>
            <p:spPr bwMode="auto">
              <a:xfrm>
                <a:off x="1088" y="2742"/>
                <a:ext cx="12" cy="11"/>
              </a:xfrm>
              <a:custGeom>
                <a:avLst/>
                <a:gdLst>
                  <a:gd name="T0" fmla="*/ 10 w 12"/>
                  <a:gd name="T1" fmla="*/ 5 h 11"/>
                  <a:gd name="T2" fmla="*/ 9 w 12"/>
                  <a:gd name="T3" fmla="*/ 4 h 11"/>
                  <a:gd name="T4" fmla="*/ 9 w 12"/>
                  <a:gd name="T5" fmla="*/ 3 h 11"/>
                  <a:gd name="T6" fmla="*/ 8 w 12"/>
                  <a:gd name="T7" fmla="*/ 2 h 11"/>
                  <a:gd name="T8" fmla="*/ 8 w 12"/>
                  <a:gd name="T9" fmla="*/ 1 h 11"/>
                  <a:gd name="T10" fmla="*/ 7 w 12"/>
                  <a:gd name="T11" fmla="*/ 1 h 11"/>
                  <a:gd name="T12" fmla="*/ 7 w 12"/>
                  <a:gd name="T13" fmla="*/ 0 h 11"/>
                  <a:gd name="T14" fmla="*/ 6 w 12"/>
                  <a:gd name="T15" fmla="*/ 0 h 11"/>
                  <a:gd name="T16" fmla="*/ 6 w 12"/>
                  <a:gd name="T17" fmla="*/ 0 h 11"/>
                  <a:gd name="T18" fmla="*/ 6 w 12"/>
                  <a:gd name="T19" fmla="*/ 1 h 11"/>
                  <a:gd name="T20" fmla="*/ 6 w 12"/>
                  <a:gd name="T21" fmla="*/ 2 h 11"/>
                  <a:gd name="T22" fmla="*/ 7 w 12"/>
                  <a:gd name="T23" fmla="*/ 4 h 11"/>
                  <a:gd name="T24" fmla="*/ 7 w 12"/>
                  <a:gd name="T25" fmla="*/ 5 h 11"/>
                  <a:gd name="T26" fmla="*/ 0 w 12"/>
                  <a:gd name="T27" fmla="*/ 5 h 11"/>
                  <a:gd name="T28" fmla="*/ 1 w 12"/>
                  <a:gd name="T29" fmla="*/ 11 h 11"/>
                  <a:gd name="T30" fmla="*/ 2 w 12"/>
                  <a:gd name="T31" fmla="*/ 11 h 11"/>
                  <a:gd name="T32" fmla="*/ 3 w 12"/>
                  <a:gd name="T33" fmla="*/ 11 h 11"/>
                  <a:gd name="T34" fmla="*/ 4 w 12"/>
                  <a:gd name="T35" fmla="*/ 11 h 11"/>
                  <a:gd name="T36" fmla="*/ 5 w 12"/>
                  <a:gd name="T37" fmla="*/ 11 h 11"/>
                  <a:gd name="T38" fmla="*/ 6 w 12"/>
                  <a:gd name="T39" fmla="*/ 11 h 11"/>
                  <a:gd name="T40" fmla="*/ 7 w 12"/>
                  <a:gd name="T41" fmla="*/ 11 h 11"/>
                  <a:gd name="T42" fmla="*/ 7 w 12"/>
                  <a:gd name="T43" fmla="*/ 11 h 11"/>
                  <a:gd name="T44" fmla="*/ 7 w 12"/>
                  <a:gd name="T45" fmla="*/ 11 h 11"/>
                  <a:gd name="T46" fmla="*/ 8 w 12"/>
                  <a:gd name="T47" fmla="*/ 11 h 11"/>
                  <a:gd name="T48" fmla="*/ 9 w 12"/>
                  <a:gd name="T49" fmla="*/ 11 h 11"/>
                  <a:gd name="T50" fmla="*/ 9 w 12"/>
                  <a:gd name="T51" fmla="*/ 11 h 11"/>
                  <a:gd name="T52" fmla="*/ 10 w 12"/>
                  <a:gd name="T53" fmla="*/ 11 h 11"/>
                  <a:gd name="T54" fmla="*/ 10 w 12"/>
                  <a:gd name="T55" fmla="*/ 10 h 11"/>
                  <a:gd name="T56" fmla="*/ 10 w 12"/>
                  <a:gd name="T57" fmla="*/ 10 h 11"/>
                  <a:gd name="T58" fmla="*/ 11 w 12"/>
                  <a:gd name="T59" fmla="*/ 10 h 11"/>
                  <a:gd name="T60" fmla="*/ 12 w 12"/>
                  <a:gd name="T61" fmla="*/ 10 h 11"/>
                  <a:gd name="T62" fmla="*/ 10 w 12"/>
                  <a:gd name="T6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" h="11">
                    <a:moveTo>
                      <a:pt x="10" y="5"/>
                    </a:moveTo>
                    <a:lnTo>
                      <a:pt x="9" y="4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7" name="Freeform 248"/>
              <p:cNvSpPr>
                <a:spLocks/>
              </p:cNvSpPr>
              <p:nvPr/>
            </p:nvSpPr>
            <p:spPr bwMode="auto">
              <a:xfrm>
                <a:off x="1077" y="2664"/>
                <a:ext cx="46" cy="46"/>
              </a:xfrm>
              <a:custGeom>
                <a:avLst/>
                <a:gdLst>
                  <a:gd name="T0" fmla="*/ 36 w 46"/>
                  <a:gd name="T1" fmla="*/ 5 h 46"/>
                  <a:gd name="T2" fmla="*/ 32 w 46"/>
                  <a:gd name="T3" fmla="*/ 2 h 46"/>
                  <a:gd name="T4" fmla="*/ 27 w 46"/>
                  <a:gd name="T5" fmla="*/ 1 h 46"/>
                  <a:gd name="T6" fmla="*/ 23 w 46"/>
                  <a:gd name="T7" fmla="*/ 0 h 46"/>
                  <a:gd name="T8" fmla="*/ 19 w 46"/>
                  <a:gd name="T9" fmla="*/ 0 h 46"/>
                  <a:gd name="T10" fmla="*/ 15 w 46"/>
                  <a:gd name="T11" fmla="*/ 0 h 46"/>
                  <a:gd name="T12" fmla="*/ 12 w 46"/>
                  <a:gd name="T13" fmla="*/ 1 h 46"/>
                  <a:gd name="T14" fmla="*/ 9 w 46"/>
                  <a:gd name="T15" fmla="*/ 1 h 46"/>
                  <a:gd name="T16" fmla="*/ 6 w 46"/>
                  <a:gd name="T17" fmla="*/ 3 h 46"/>
                  <a:gd name="T18" fmla="*/ 3 w 46"/>
                  <a:gd name="T19" fmla="*/ 6 h 46"/>
                  <a:gd name="T20" fmla="*/ 1 w 46"/>
                  <a:gd name="T21" fmla="*/ 10 h 46"/>
                  <a:gd name="T22" fmla="*/ 1 w 46"/>
                  <a:gd name="T23" fmla="*/ 14 h 46"/>
                  <a:gd name="T24" fmla="*/ 1 w 46"/>
                  <a:gd name="T25" fmla="*/ 18 h 46"/>
                  <a:gd name="T26" fmla="*/ 1 w 46"/>
                  <a:gd name="T27" fmla="*/ 21 h 46"/>
                  <a:gd name="T28" fmla="*/ 3 w 46"/>
                  <a:gd name="T29" fmla="*/ 24 h 46"/>
                  <a:gd name="T30" fmla="*/ 5 w 46"/>
                  <a:gd name="T31" fmla="*/ 27 h 46"/>
                  <a:gd name="T32" fmla="*/ 7 w 46"/>
                  <a:gd name="T33" fmla="*/ 29 h 46"/>
                  <a:gd name="T34" fmla="*/ 11 w 46"/>
                  <a:gd name="T35" fmla="*/ 31 h 46"/>
                  <a:gd name="T36" fmla="*/ 14 w 46"/>
                  <a:gd name="T37" fmla="*/ 32 h 46"/>
                  <a:gd name="T38" fmla="*/ 19 w 46"/>
                  <a:gd name="T39" fmla="*/ 33 h 46"/>
                  <a:gd name="T40" fmla="*/ 22 w 46"/>
                  <a:gd name="T41" fmla="*/ 33 h 46"/>
                  <a:gd name="T42" fmla="*/ 24 w 46"/>
                  <a:gd name="T43" fmla="*/ 33 h 46"/>
                  <a:gd name="T44" fmla="*/ 27 w 46"/>
                  <a:gd name="T45" fmla="*/ 33 h 46"/>
                  <a:gd name="T46" fmla="*/ 29 w 46"/>
                  <a:gd name="T47" fmla="*/ 33 h 46"/>
                  <a:gd name="T48" fmla="*/ 29 w 46"/>
                  <a:gd name="T49" fmla="*/ 38 h 46"/>
                  <a:gd name="T50" fmla="*/ 30 w 46"/>
                  <a:gd name="T51" fmla="*/ 45 h 46"/>
                  <a:gd name="T52" fmla="*/ 32 w 46"/>
                  <a:gd name="T53" fmla="*/ 46 h 46"/>
                  <a:gd name="T54" fmla="*/ 37 w 46"/>
                  <a:gd name="T55" fmla="*/ 45 h 46"/>
                  <a:gd name="T56" fmla="*/ 42 w 46"/>
                  <a:gd name="T57" fmla="*/ 44 h 46"/>
                  <a:gd name="T58" fmla="*/ 45 w 46"/>
                  <a:gd name="T59" fmla="*/ 42 h 46"/>
                  <a:gd name="T60" fmla="*/ 46 w 46"/>
                  <a:gd name="T61" fmla="*/ 38 h 46"/>
                  <a:gd name="T62" fmla="*/ 46 w 46"/>
                  <a:gd name="T63" fmla="*/ 29 h 46"/>
                  <a:gd name="T64" fmla="*/ 44 w 46"/>
                  <a:gd name="T65" fmla="*/ 18 h 46"/>
                  <a:gd name="T66" fmla="*/ 41 w 46"/>
                  <a:gd name="T67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6" h="46">
                    <a:moveTo>
                      <a:pt x="38" y="6"/>
                    </a:moveTo>
                    <a:lnTo>
                      <a:pt x="36" y="5"/>
                    </a:lnTo>
                    <a:lnTo>
                      <a:pt x="34" y="3"/>
                    </a:lnTo>
                    <a:lnTo>
                      <a:pt x="32" y="2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2" y="23"/>
                    </a:lnTo>
                    <a:lnTo>
                      <a:pt x="3" y="24"/>
                    </a:lnTo>
                    <a:lnTo>
                      <a:pt x="4" y="26"/>
                    </a:lnTo>
                    <a:lnTo>
                      <a:pt x="5" y="27"/>
                    </a:lnTo>
                    <a:lnTo>
                      <a:pt x="6" y="28"/>
                    </a:lnTo>
                    <a:lnTo>
                      <a:pt x="7" y="29"/>
                    </a:lnTo>
                    <a:lnTo>
                      <a:pt x="9" y="30"/>
                    </a:lnTo>
                    <a:lnTo>
                      <a:pt x="11" y="31"/>
                    </a:lnTo>
                    <a:lnTo>
                      <a:pt x="13" y="32"/>
                    </a:lnTo>
                    <a:lnTo>
                      <a:pt x="14" y="32"/>
                    </a:lnTo>
                    <a:lnTo>
                      <a:pt x="16" y="33"/>
                    </a:lnTo>
                    <a:lnTo>
                      <a:pt x="19" y="33"/>
                    </a:lnTo>
                    <a:lnTo>
                      <a:pt x="21" y="33"/>
                    </a:lnTo>
                    <a:lnTo>
                      <a:pt x="22" y="33"/>
                    </a:lnTo>
                    <a:lnTo>
                      <a:pt x="23" y="33"/>
                    </a:lnTo>
                    <a:lnTo>
                      <a:pt x="24" y="33"/>
                    </a:lnTo>
                    <a:lnTo>
                      <a:pt x="25" y="33"/>
                    </a:lnTo>
                    <a:lnTo>
                      <a:pt x="27" y="33"/>
                    </a:lnTo>
                    <a:lnTo>
                      <a:pt x="28" y="33"/>
                    </a:lnTo>
                    <a:lnTo>
                      <a:pt x="29" y="33"/>
                    </a:lnTo>
                    <a:lnTo>
                      <a:pt x="30" y="32"/>
                    </a:lnTo>
                    <a:lnTo>
                      <a:pt x="29" y="38"/>
                    </a:lnTo>
                    <a:lnTo>
                      <a:pt x="29" y="42"/>
                    </a:lnTo>
                    <a:lnTo>
                      <a:pt x="30" y="45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7" y="45"/>
                    </a:lnTo>
                    <a:lnTo>
                      <a:pt x="39" y="45"/>
                    </a:lnTo>
                    <a:lnTo>
                      <a:pt x="42" y="44"/>
                    </a:lnTo>
                    <a:lnTo>
                      <a:pt x="44" y="43"/>
                    </a:lnTo>
                    <a:lnTo>
                      <a:pt x="45" y="42"/>
                    </a:lnTo>
                    <a:lnTo>
                      <a:pt x="46" y="40"/>
                    </a:lnTo>
                    <a:lnTo>
                      <a:pt x="46" y="38"/>
                    </a:lnTo>
                    <a:lnTo>
                      <a:pt x="46" y="34"/>
                    </a:lnTo>
                    <a:lnTo>
                      <a:pt x="46" y="29"/>
                    </a:lnTo>
                    <a:lnTo>
                      <a:pt x="45" y="24"/>
                    </a:lnTo>
                    <a:lnTo>
                      <a:pt x="44" y="18"/>
                    </a:lnTo>
                    <a:lnTo>
                      <a:pt x="43" y="13"/>
                    </a:lnTo>
                    <a:lnTo>
                      <a:pt x="41" y="9"/>
                    </a:lnTo>
                    <a:lnTo>
                      <a:pt x="38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8" name="Freeform 249"/>
              <p:cNvSpPr>
                <a:spLocks/>
              </p:cNvSpPr>
              <p:nvPr/>
            </p:nvSpPr>
            <p:spPr bwMode="auto">
              <a:xfrm>
                <a:off x="1072" y="2670"/>
                <a:ext cx="49" cy="44"/>
              </a:xfrm>
              <a:custGeom>
                <a:avLst/>
                <a:gdLst>
                  <a:gd name="T0" fmla="*/ 49 w 49"/>
                  <a:gd name="T1" fmla="*/ 19 h 44"/>
                  <a:gd name="T2" fmla="*/ 49 w 49"/>
                  <a:gd name="T3" fmla="*/ 21 h 44"/>
                  <a:gd name="T4" fmla="*/ 49 w 49"/>
                  <a:gd name="T5" fmla="*/ 24 h 44"/>
                  <a:gd name="T6" fmla="*/ 48 w 49"/>
                  <a:gd name="T7" fmla="*/ 27 h 44"/>
                  <a:gd name="T8" fmla="*/ 46 w 49"/>
                  <a:gd name="T9" fmla="*/ 30 h 44"/>
                  <a:gd name="T10" fmla="*/ 44 w 49"/>
                  <a:gd name="T11" fmla="*/ 31 h 44"/>
                  <a:gd name="T12" fmla="*/ 42 w 49"/>
                  <a:gd name="T13" fmla="*/ 31 h 44"/>
                  <a:gd name="T14" fmla="*/ 42 w 49"/>
                  <a:gd name="T15" fmla="*/ 31 h 44"/>
                  <a:gd name="T16" fmla="*/ 41 w 49"/>
                  <a:gd name="T17" fmla="*/ 33 h 44"/>
                  <a:gd name="T18" fmla="*/ 39 w 49"/>
                  <a:gd name="T19" fmla="*/ 35 h 44"/>
                  <a:gd name="T20" fmla="*/ 37 w 49"/>
                  <a:gd name="T21" fmla="*/ 37 h 44"/>
                  <a:gd name="T22" fmla="*/ 35 w 49"/>
                  <a:gd name="T23" fmla="*/ 39 h 44"/>
                  <a:gd name="T24" fmla="*/ 32 w 49"/>
                  <a:gd name="T25" fmla="*/ 41 h 44"/>
                  <a:gd name="T26" fmla="*/ 30 w 49"/>
                  <a:gd name="T27" fmla="*/ 42 h 44"/>
                  <a:gd name="T28" fmla="*/ 27 w 49"/>
                  <a:gd name="T29" fmla="*/ 43 h 44"/>
                  <a:gd name="T30" fmla="*/ 24 w 49"/>
                  <a:gd name="T31" fmla="*/ 44 h 44"/>
                  <a:gd name="T32" fmla="*/ 20 w 49"/>
                  <a:gd name="T33" fmla="*/ 43 h 44"/>
                  <a:gd name="T34" fmla="*/ 15 w 49"/>
                  <a:gd name="T35" fmla="*/ 43 h 44"/>
                  <a:gd name="T36" fmla="*/ 11 w 49"/>
                  <a:gd name="T37" fmla="*/ 41 h 44"/>
                  <a:gd name="T38" fmla="*/ 8 w 49"/>
                  <a:gd name="T39" fmla="*/ 39 h 44"/>
                  <a:gd name="T40" fmla="*/ 5 w 49"/>
                  <a:gd name="T41" fmla="*/ 36 h 44"/>
                  <a:gd name="T42" fmla="*/ 3 w 49"/>
                  <a:gd name="T43" fmla="*/ 32 h 44"/>
                  <a:gd name="T44" fmla="*/ 1 w 49"/>
                  <a:gd name="T45" fmla="*/ 28 h 44"/>
                  <a:gd name="T46" fmla="*/ 0 w 49"/>
                  <a:gd name="T47" fmla="*/ 24 h 44"/>
                  <a:gd name="T48" fmla="*/ 0 w 49"/>
                  <a:gd name="T49" fmla="*/ 20 h 44"/>
                  <a:gd name="T50" fmla="*/ 1 w 49"/>
                  <a:gd name="T51" fmla="*/ 15 h 44"/>
                  <a:gd name="T52" fmla="*/ 3 w 49"/>
                  <a:gd name="T53" fmla="*/ 11 h 44"/>
                  <a:gd name="T54" fmla="*/ 5 w 49"/>
                  <a:gd name="T55" fmla="*/ 8 h 44"/>
                  <a:gd name="T56" fmla="*/ 5 w 49"/>
                  <a:gd name="T57" fmla="*/ 7 h 44"/>
                  <a:gd name="T58" fmla="*/ 6 w 49"/>
                  <a:gd name="T59" fmla="*/ 6 h 44"/>
                  <a:gd name="T60" fmla="*/ 7 w 49"/>
                  <a:gd name="T61" fmla="*/ 6 h 44"/>
                  <a:gd name="T62" fmla="*/ 8 w 49"/>
                  <a:gd name="T63" fmla="*/ 5 h 44"/>
                  <a:gd name="T64" fmla="*/ 10 w 49"/>
                  <a:gd name="T65" fmla="*/ 4 h 44"/>
                  <a:gd name="T66" fmla="*/ 13 w 49"/>
                  <a:gd name="T67" fmla="*/ 2 h 44"/>
                  <a:gd name="T68" fmla="*/ 17 w 49"/>
                  <a:gd name="T69" fmla="*/ 0 h 44"/>
                  <a:gd name="T70" fmla="*/ 23 w 49"/>
                  <a:gd name="T71" fmla="*/ 0 h 44"/>
                  <a:gd name="T72" fmla="*/ 28 w 49"/>
                  <a:gd name="T73" fmla="*/ 0 h 44"/>
                  <a:gd name="T74" fmla="*/ 31 w 49"/>
                  <a:gd name="T75" fmla="*/ 2 h 44"/>
                  <a:gd name="T76" fmla="*/ 34 w 49"/>
                  <a:gd name="T77" fmla="*/ 3 h 44"/>
                  <a:gd name="T78" fmla="*/ 37 w 49"/>
                  <a:gd name="T79" fmla="*/ 5 h 44"/>
                  <a:gd name="T80" fmla="*/ 39 w 49"/>
                  <a:gd name="T81" fmla="*/ 7 h 44"/>
                  <a:gd name="T82" fmla="*/ 41 w 49"/>
                  <a:gd name="T83" fmla="*/ 9 h 44"/>
                  <a:gd name="T84" fmla="*/ 44 w 49"/>
                  <a:gd name="T85" fmla="*/ 13 h 44"/>
                  <a:gd name="T86" fmla="*/ 47 w 49"/>
                  <a:gd name="T87" fmla="*/ 1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4">
                    <a:moveTo>
                      <a:pt x="49" y="18"/>
                    </a:moveTo>
                    <a:lnTo>
                      <a:pt x="49" y="19"/>
                    </a:lnTo>
                    <a:lnTo>
                      <a:pt x="49" y="20"/>
                    </a:lnTo>
                    <a:lnTo>
                      <a:pt x="49" y="21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6"/>
                    </a:lnTo>
                    <a:lnTo>
                      <a:pt x="48" y="27"/>
                    </a:lnTo>
                    <a:lnTo>
                      <a:pt x="47" y="29"/>
                    </a:lnTo>
                    <a:lnTo>
                      <a:pt x="46" y="30"/>
                    </a:lnTo>
                    <a:lnTo>
                      <a:pt x="45" y="31"/>
                    </a:lnTo>
                    <a:lnTo>
                      <a:pt x="44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1" y="33"/>
                    </a:lnTo>
                    <a:lnTo>
                      <a:pt x="40" y="34"/>
                    </a:lnTo>
                    <a:lnTo>
                      <a:pt x="39" y="35"/>
                    </a:lnTo>
                    <a:lnTo>
                      <a:pt x="38" y="36"/>
                    </a:lnTo>
                    <a:lnTo>
                      <a:pt x="37" y="37"/>
                    </a:lnTo>
                    <a:lnTo>
                      <a:pt x="36" y="38"/>
                    </a:lnTo>
                    <a:lnTo>
                      <a:pt x="35" y="39"/>
                    </a:lnTo>
                    <a:lnTo>
                      <a:pt x="34" y="40"/>
                    </a:lnTo>
                    <a:lnTo>
                      <a:pt x="32" y="41"/>
                    </a:lnTo>
                    <a:lnTo>
                      <a:pt x="31" y="42"/>
                    </a:lnTo>
                    <a:lnTo>
                      <a:pt x="30" y="42"/>
                    </a:lnTo>
                    <a:lnTo>
                      <a:pt x="28" y="43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0" y="43"/>
                    </a:lnTo>
                    <a:lnTo>
                      <a:pt x="18" y="43"/>
                    </a:lnTo>
                    <a:lnTo>
                      <a:pt x="15" y="43"/>
                    </a:lnTo>
                    <a:lnTo>
                      <a:pt x="13" y="42"/>
                    </a:lnTo>
                    <a:lnTo>
                      <a:pt x="11" y="41"/>
                    </a:lnTo>
                    <a:lnTo>
                      <a:pt x="10" y="40"/>
                    </a:lnTo>
                    <a:lnTo>
                      <a:pt x="8" y="39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4" y="34"/>
                    </a:lnTo>
                    <a:lnTo>
                      <a:pt x="3" y="32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2" y="13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5" y="1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1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4" y="3"/>
                    </a:lnTo>
                    <a:lnTo>
                      <a:pt x="35" y="4"/>
                    </a:lnTo>
                    <a:lnTo>
                      <a:pt x="37" y="5"/>
                    </a:lnTo>
                    <a:lnTo>
                      <a:pt x="38" y="7"/>
                    </a:lnTo>
                    <a:lnTo>
                      <a:pt x="39" y="7"/>
                    </a:lnTo>
                    <a:lnTo>
                      <a:pt x="40" y="8"/>
                    </a:lnTo>
                    <a:lnTo>
                      <a:pt x="41" y="9"/>
                    </a:lnTo>
                    <a:lnTo>
                      <a:pt x="43" y="11"/>
                    </a:lnTo>
                    <a:lnTo>
                      <a:pt x="44" y="13"/>
                    </a:lnTo>
                    <a:lnTo>
                      <a:pt x="46" y="14"/>
                    </a:lnTo>
                    <a:lnTo>
                      <a:pt x="47" y="16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9" name="Freeform 250"/>
              <p:cNvSpPr>
                <a:spLocks/>
              </p:cNvSpPr>
              <p:nvPr/>
            </p:nvSpPr>
            <p:spPr bwMode="auto">
              <a:xfrm>
                <a:off x="1075" y="2673"/>
                <a:ext cx="44" cy="37"/>
              </a:xfrm>
              <a:custGeom>
                <a:avLst/>
                <a:gdLst>
                  <a:gd name="T0" fmla="*/ 40 w 44"/>
                  <a:gd name="T1" fmla="*/ 14 h 37"/>
                  <a:gd name="T2" fmla="*/ 39 w 44"/>
                  <a:gd name="T3" fmla="*/ 14 h 37"/>
                  <a:gd name="T4" fmla="*/ 38 w 44"/>
                  <a:gd name="T5" fmla="*/ 15 h 37"/>
                  <a:gd name="T6" fmla="*/ 38 w 44"/>
                  <a:gd name="T7" fmla="*/ 15 h 37"/>
                  <a:gd name="T8" fmla="*/ 37 w 44"/>
                  <a:gd name="T9" fmla="*/ 15 h 37"/>
                  <a:gd name="T10" fmla="*/ 36 w 44"/>
                  <a:gd name="T11" fmla="*/ 12 h 37"/>
                  <a:gd name="T12" fmla="*/ 35 w 44"/>
                  <a:gd name="T13" fmla="*/ 9 h 37"/>
                  <a:gd name="T14" fmla="*/ 33 w 44"/>
                  <a:gd name="T15" fmla="*/ 7 h 37"/>
                  <a:gd name="T16" fmla="*/ 31 w 44"/>
                  <a:gd name="T17" fmla="*/ 4 h 37"/>
                  <a:gd name="T18" fmla="*/ 28 w 44"/>
                  <a:gd name="T19" fmla="*/ 3 h 37"/>
                  <a:gd name="T20" fmla="*/ 25 w 44"/>
                  <a:gd name="T21" fmla="*/ 1 h 37"/>
                  <a:gd name="T22" fmla="*/ 22 w 44"/>
                  <a:gd name="T23" fmla="*/ 1 h 37"/>
                  <a:gd name="T24" fmla="*/ 19 w 44"/>
                  <a:gd name="T25" fmla="*/ 0 h 37"/>
                  <a:gd name="T26" fmla="*/ 15 w 44"/>
                  <a:gd name="T27" fmla="*/ 1 h 37"/>
                  <a:gd name="T28" fmla="*/ 12 w 44"/>
                  <a:gd name="T29" fmla="*/ 2 h 37"/>
                  <a:gd name="T30" fmla="*/ 9 w 44"/>
                  <a:gd name="T31" fmla="*/ 3 h 37"/>
                  <a:gd name="T32" fmla="*/ 6 w 44"/>
                  <a:gd name="T33" fmla="*/ 6 h 37"/>
                  <a:gd name="T34" fmla="*/ 4 w 44"/>
                  <a:gd name="T35" fmla="*/ 8 h 37"/>
                  <a:gd name="T36" fmla="*/ 2 w 44"/>
                  <a:gd name="T37" fmla="*/ 11 h 37"/>
                  <a:gd name="T38" fmla="*/ 1 w 44"/>
                  <a:gd name="T39" fmla="*/ 15 h 37"/>
                  <a:gd name="T40" fmla="*/ 0 w 44"/>
                  <a:gd name="T41" fmla="*/ 19 h 37"/>
                  <a:gd name="T42" fmla="*/ 1 w 44"/>
                  <a:gd name="T43" fmla="*/ 22 h 37"/>
                  <a:gd name="T44" fmla="*/ 2 w 44"/>
                  <a:gd name="T45" fmla="*/ 26 h 37"/>
                  <a:gd name="T46" fmla="*/ 4 w 44"/>
                  <a:gd name="T47" fmla="*/ 29 h 37"/>
                  <a:gd name="T48" fmla="*/ 6 w 44"/>
                  <a:gd name="T49" fmla="*/ 32 h 37"/>
                  <a:gd name="T50" fmla="*/ 9 w 44"/>
                  <a:gd name="T51" fmla="*/ 34 h 37"/>
                  <a:gd name="T52" fmla="*/ 12 w 44"/>
                  <a:gd name="T53" fmla="*/ 36 h 37"/>
                  <a:gd name="T54" fmla="*/ 15 w 44"/>
                  <a:gd name="T55" fmla="*/ 37 h 37"/>
                  <a:gd name="T56" fmla="*/ 19 w 44"/>
                  <a:gd name="T57" fmla="*/ 37 h 37"/>
                  <a:gd name="T58" fmla="*/ 22 w 44"/>
                  <a:gd name="T59" fmla="*/ 37 h 37"/>
                  <a:gd name="T60" fmla="*/ 25 w 44"/>
                  <a:gd name="T61" fmla="*/ 36 h 37"/>
                  <a:gd name="T62" fmla="*/ 28 w 44"/>
                  <a:gd name="T63" fmla="*/ 35 h 37"/>
                  <a:gd name="T64" fmla="*/ 30 w 44"/>
                  <a:gd name="T65" fmla="*/ 33 h 37"/>
                  <a:gd name="T66" fmla="*/ 32 w 44"/>
                  <a:gd name="T67" fmla="*/ 31 h 37"/>
                  <a:gd name="T68" fmla="*/ 34 w 44"/>
                  <a:gd name="T69" fmla="*/ 29 h 37"/>
                  <a:gd name="T70" fmla="*/ 36 w 44"/>
                  <a:gd name="T71" fmla="*/ 26 h 37"/>
                  <a:gd name="T72" fmla="*/ 37 w 44"/>
                  <a:gd name="T73" fmla="*/ 24 h 37"/>
                  <a:gd name="T74" fmla="*/ 37 w 44"/>
                  <a:gd name="T75" fmla="*/ 24 h 37"/>
                  <a:gd name="T76" fmla="*/ 38 w 44"/>
                  <a:gd name="T77" fmla="*/ 25 h 37"/>
                  <a:gd name="T78" fmla="*/ 39 w 44"/>
                  <a:gd name="T79" fmla="*/ 25 h 37"/>
                  <a:gd name="T80" fmla="*/ 40 w 44"/>
                  <a:gd name="T81" fmla="*/ 25 h 37"/>
                  <a:gd name="T82" fmla="*/ 40 w 44"/>
                  <a:gd name="T83" fmla="*/ 25 h 37"/>
                  <a:gd name="T84" fmla="*/ 41 w 44"/>
                  <a:gd name="T85" fmla="*/ 25 h 37"/>
                  <a:gd name="T86" fmla="*/ 42 w 44"/>
                  <a:gd name="T87" fmla="*/ 24 h 37"/>
                  <a:gd name="T88" fmla="*/ 43 w 44"/>
                  <a:gd name="T89" fmla="*/ 23 h 37"/>
                  <a:gd name="T90" fmla="*/ 43 w 44"/>
                  <a:gd name="T91" fmla="*/ 23 h 37"/>
                  <a:gd name="T92" fmla="*/ 43 w 44"/>
                  <a:gd name="T93" fmla="*/ 22 h 37"/>
                  <a:gd name="T94" fmla="*/ 44 w 44"/>
                  <a:gd name="T95" fmla="*/ 21 h 37"/>
                  <a:gd name="T96" fmla="*/ 44 w 44"/>
                  <a:gd name="T97" fmla="*/ 20 h 37"/>
                  <a:gd name="T98" fmla="*/ 44 w 44"/>
                  <a:gd name="T99" fmla="*/ 19 h 37"/>
                  <a:gd name="T100" fmla="*/ 43 w 44"/>
                  <a:gd name="T101" fmla="*/ 18 h 37"/>
                  <a:gd name="T102" fmla="*/ 43 w 44"/>
                  <a:gd name="T103" fmla="*/ 17 h 37"/>
                  <a:gd name="T104" fmla="*/ 43 w 44"/>
                  <a:gd name="T105" fmla="*/ 16 h 37"/>
                  <a:gd name="T106" fmla="*/ 42 w 44"/>
                  <a:gd name="T107" fmla="*/ 15 h 37"/>
                  <a:gd name="T108" fmla="*/ 41 w 44"/>
                  <a:gd name="T109" fmla="*/ 15 h 37"/>
                  <a:gd name="T110" fmla="*/ 40 w 44"/>
                  <a:gd name="T111" fmla="*/ 14 h 37"/>
                  <a:gd name="T112" fmla="*/ 40 w 44"/>
                  <a:gd name="T113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4" h="37">
                    <a:moveTo>
                      <a:pt x="40" y="14"/>
                    </a:moveTo>
                    <a:lnTo>
                      <a:pt x="39" y="14"/>
                    </a:lnTo>
                    <a:lnTo>
                      <a:pt x="38" y="15"/>
                    </a:lnTo>
                    <a:lnTo>
                      <a:pt x="38" y="15"/>
                    </a:lnTo>
                    <a:lnTo>
                      <a:pt x="37" y="15"/>
                    </a:lnTo>
                    <a:lnTo>
                      <a:pt x="36" y="12"/>
                    </a:lnTo>
                    <a:lnTo>
                      <a:pt x="35" y="9"/>
                    </a:lnTo>
                    <a:lnTo>
                      <a:pt x="33" y="7"/>
                    </a:lnTo>
                    <a:lnTo>
                      <a:pt x="31" y="4"/>
                    </a:lnTo>
                    <a:lnTo>
                      <a:pt x="28" y="3"/>
                    </a:lnTo>
                    <a:lnTo>
                      <a:pt x="25" y="1"/>
                    </a:lnTo>
                    <a:lnTo>
                      <a:pt x="22" y="1"/>
                    </a:lnTo>
                    <a:lnTo>
                      <a:pt x="19" y="0"/>
                    </a:lnTo>
                    <a:lnTo>
                      <a:pt x="15" y="1"/>
                    </a:lnTo>
                    <a:lnTo>
                      <a:pt x="12" y="2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1" y="15"/>
                    </a:lnTo>
                    <a:lnTo>
                      <a:pt x="0" y="19"/>
                    </a:lnTo>
                    <a:lnTo>
                      <a:pt x="1" y="22"/>
                    </a:lnTo>
                    <a:lnTo>
                      <a:pt x="2" y="26"/>
                    </a:lnTo>
                    <a:lnTo>
                      <a:pt x="4" y="29"/>
                    </a:lnTo>
                    <a:lnTo>
                      <a:pt x="6" y="32"/>
                    </a:lnTo>
                    <a:lnTo>
                      <a:pt x="9" y="34"/>
                    </a:lnTo>
                    <a:lnTo>
                      <a:pt x="12" y="36"/>
                    </a:lnTo>
                    <a:lnTo>
                      <a:pt x="15" y="37"/>
                    </a:lnTo>
                    <a:lnTo>
                      <a:pt x="19" y="37"/>
                    </a:lnTo>
                    <a:lnTo>
                      <a:pt x="22" y="37"/>
                    </a:lnTo>
                    <a:lnTo>
                      <a:pt x="25" y="36"/>
                    </a:lnTo>
                    <a:lnTo>
                      <a:pt x="28" y="35"/>
                    </a:lnTo>
                    <a:lnTo>
                      <a:pt x="30" y="33"/>
                    </a:lnTo>
                    <a:lnTo>
                      <a:pt x="32" y="31"/>
                    </a:lnTo>
                    <a:lnTo>
                      <a:pt x="34" y="29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7" y="24"/>
                    </a:lnTo>
                    <a:lnTo>
                      <a:pt x="38" y="25"/>
                    </a:lnTo>
                    <a:lnTo>
                      <a:pt x="39" y="25"/>
                    </a:lnTo>
                    <a:lnTo>
                      <a:pt x="40" y="25"/>
                    </a:lnTo>
                    <a:lnTo>
                      <a:pt x="40" y="25"/>
                    </a:lnTo>
                    <a:lnTo>
                      <a:pt x="41" y="25"/>
                    </a:lnTo>
                    <a:lnTo>
                      <a:pt x="42" y="24"/>
                    </a:lnTo>
                    <a:lnTo>
                      <a:pt x="43" y="23"/>
                    </a:lnTo>
                    <a:lnTo>
                      <a:pt x="43" y="23"/>
                    </a:lnTo>
                    <a:lnTo>
                      <a:pt x="43" y="22"/>
                    </a:lnTo>
                    <a:lnTo>
                      <a:pt x="44" y="21"/>
                    </a:lnTo>
                    <a:lnTo>
                      <a:pt x="44" y="20"/>
                    </a:lnTo>
                    <a:lnTo>
                      <a:pt x="44" y="19"/>
                    </a:lnTo>
                    <a:lnTo>
                      <a:pt x="43" y="18"/>
                    </a:lnTo>
                    <a:lnTo>
                      <a:pt x="43" y="17"/>
                    </a:lnTo>
                    <a:lnTo>
                      <a:pt x="43" y="16"/>
                    </a:lnTo>
                    <a:lnTo>
                      <a:pt x="42" y="15"/>
                    </a:lnTo>
                    <a:lnTo>
                      <a:pt x="41" y="15"/>
                    </a:lnTo>
                    <a:lnTo>
                      <a:pt x="40" y="14"/>
                    </a:lnTo>
                    <a:lnTo>
                      <a:pt x="4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0" name="Freeform 251"/>
              <p:cNvSpPr>
                <a:spLocks/>
              </p:cNvSpPr>
              <p:nvPr/>
            </p:nvSpPr>
            <p:spPr bwMode="auto">
              <a:xfrm>
                <a:off x="1085" y="2699"/>
                <a:ext cx="17" cy="6"/>
              </a:xfrm>
              <a:custGeom>
                <a:avLst/>
                <a:gdLst>
                  <a:gd name="T0" fmla="*/ 0 w 17"/>
                  <a:gd name="T1" fmla="*/ 0 h 6"/>
                  <a:gd name="T2" fmla="*/ 0 w 17"/>
                  <a:gd name="T3" fmla="*/ 1 h 6"/>
                  <a:gd name="T4" fmla="*/ 0 w 17"/>
                  <a:gd name="T5" fmla="*/ 2 h 6"/>
                  <a:gd name="T6" fmla="*/ 1 w 17"/>
                  <a:gd name="T7" fmla="*/ 4 h 6"/>
                  <a:gd name="T8" fmla="*/ 3 w 17"/>
                  <a:gd name="T9" fmla="*/ 5 h 6"/>
                  <a:gd name="T10" fmla="*/ 4 w 17"/>
                  <a:gd name="T11" fmla="*/ 5 h 6"/>
                  <a:gd name="T12" fmla="*/ 5 w 17"/>
                  <a:gd name="T13" fmla="*/ 6 h 6"/>
                  <a:gd name="T14" fmla="*/ 6 w 17"/>
                  <a:gd name="T15" fmla="*/ 6 h 6"/>
                  <a:gd name="T16" fmla="*/ 7 w 17"/>
                  <a:gd name="T17" fmla="*/ 6 h 6"/>
                  <a:gd name="T18" fmla="*/ 8 w 17"/>
                  <a:gd name="T19" fmla="*/ 6 h 6"/>
                  <a:gd name="T20" fmla="*/ 9 w 17"/>
                  <a:gd name="T21" fmla="*/ 6 h 6"/>
                  <a:gd name="T22" fmla="*/ 9 w 17"/>
                  <a:gd name="T23" fmla="*/ 6 h 6"/>
                  <a:gd name="T24" fmla="*/ 10 w 17"/>
                  <a:gd name="T25" fmla="*/ 6 h 6"/>
                  <a:gd name="T26" fmla="*/ 17 w 17"/>
                  <a:gd name="T27" fmla="*/ 0 h 6"/>
                  <a:gd name="T28" fmla="*/ 0 w 17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6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1" name="Freeform 252"/>
              <p:cNvSpPr>
                <a:spLocks/>
              </p:cNvSpPr>
              <p:nvPr/>
            </p:nvSpPr>
            <p:spPr bwMode="auto">
              <a:xfrm>
                <a:off x="1087" y="2700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 w 10"/>
                  <a:gd name="T3" fmla="*/ 2 h 2"/>
                  <a:gd name="T4" fmla="*/ 8 w 10"/>
                  <a:gd name="T5" fmla="*/ 2 h 2"/>
                  <a:gd name="T6" fmla="*/ 10 w 10"/>
                  <a:gd name="T7" fmla="*/ 0 h 2"/>
                  <a:gd name="T8" fmla="*/ 0 w 10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2" name="Freeform 253"/>
              <p:cNvSpPr>
                <a:spLocks/>
              </p:cNvSpPr>
              <p:nvPr/>
            </p:nvSpPr>
            <p:spPr bwMode="auto">
              <a:xfrm>
                <a:off x="1075" y="2666"/>
                <a:ext cx="35" cy="12"/>
              </a:xfrm>
              <a:custGeom>
                <a:avLst/>
                <a:gdLst>
                  <a:gd name="T0" fmla="*/ 29 w 35"/>
                  <a:gd name="T1" fmla="*/ 2 h 12"/>
                  <a:gd name="T2" fmla="*/ 28 w 35"/>
                  <a:gd name="T3" fmla="*/ 2 h 12"/>
                  <a:gd name="T4" fmla="*/ 27 w 35"/>
                  <a:gd name="T5" fmla="*/ 2 h 12"/>
                  <a:gd name="T6" fmla="*/ 26 w 35"/>
                  <a:gd name="T7" fmla="*/ 2 h 12"/>
                  <a:gd name="T8" fmla="*/ 25 w 35"/>
                  <a:gd name="T9" fmla="*/ 2 h 12"/>
                  <a:gd name="T10" fmla="*/ 24 w 35"/>
                  <a:gd name="T11" fmla="*/ 2 h 12"/>
                  <a:gd name="T12" fmla="*/ 22 w 35"/>
                  <a:gd name="T13" fmla="*/ 1 h 12"/>
                  <a:gd name="T14" fmla="*/ 21 w 35"/>
                  <a:gd name="T15" fmla="*/ 1 h 12"/>
                  <a:gd name="T16" fmla="*/ 19 w 35"/>
                  <a:gd name="T17" fmla="*/ 1 h 12"/>
                  <a:gd name="T18" fmla="*/ 17 w 35"/>
                  <a:gd name="T19" fmla="*/ 1 h 12"/>
                  <a:gd name="T20" fmla="*/ 16 w 35"/>
                  <a:gd name="T21" fmla="*/ 1 h 12"/>
                  <a:gd name="T22" fmla="*/ 14 w 35"/>
                  <a:gd name="T23" fmla="*/ 1 h 12"/>
                  <a:gd name="T24" fmla="*/ 13 w 35"/>
                  <a:gd name="T25" fmla="*/ 0 h 12"/>
                  <a:gd name="T26" fmla="*/ 12 w 35"/>
                  <a:gd name="T27" fmla="*/ 0 h 12"/>
                  <a:gd name="T28" fmla="*/ 11 w 35"/>
                  <a:gd name="T29" fmla="*/ 0 h 12"/>
                  <a:gd name="T30" fmla="*/ 10 w 35"/>
                  <a:gd name="T31" fmla="*/ 0 h 12"/>
                  <a:gd name="T32" fmla="*/ 9 w 35"/>
                  <a:gd name="T33" fmla="*/ 0 h 12"/>
                  <a:gd name="T34" fmla="*/ 8 w 35"/>
                  <a:gd name="T35" fmla="*/ 0 h 12"/>
                  <a:gd name="T36" fmla="*/ 6 w 35"/>
                  <a:gd name="T37" fmla="*/ 1 h 12"/>
                  <a:gd name="T38" fmla="*/ 4 w 35"/>
                  <a:gd name="T39" fmla="*/ 2 h 12"/>
                  <a:gd name="T40" fmla="*/ 3 w 35"/>
                  <a:gd name="T41" fmla="*/ 4 h 12"/>
                  <a:gd name="T42" fmla="*/ 2 w 35"/>
                  <a:gd name="T43" fmla="*/ 6 h 12"/>
                  <a:gd name="T44" fmla="*/ 1 w 35"/>
                  <a:gd name="T45" fmla="*/ 7 h 12"/>
                  <a:gd name="T46" fmla="*/ 0 w 35"/>
                  <a:gd name="T47" fmla="*/ 9 h 12"/>
                  <a:gd name="T48" fmla="*/ 0 w 35"/>
                  <a:gd name="T49" fmla="*/ 10 h 12"/>
                  <a:gd name="T50" fmla="*/ 0 w 35"/>
                  <a:gd name="T51" fmla="*/ 10 h 12"/>
                  <a:gd name="T52" fmla="*/ 1 w 35"/>
                  <a:gd name="T53" fmla="*/ 11 h 12"/>
                  <a:gd name="T54" fmla="*/ 3 w 35"/>
                  <a:gd name="T55" fmla="*/ 11 h 12"/>
                  <a:gd name="T56" fmla="*/ 5 w 35"/>
                  <a:gd name="T57" fmla="*/ 11 h 12"/>
                  <a:gd name="T58" fmla="*/ 7 w 35"/>
                  <a:gd name="T59" fmla="*/ 11 h 12"/>
                  <a:gd name="T60" fmla="*/ 10 w 35"/>
                  <a:gd name="T61" fmla="*/ 12 h 12"/>
                  <a:gd name="T62" fmla="*/ 13 w 35"/>
                  <a:gd name="T63" fmla="*/ 12 h 12"/>
                  <a:gd name="T64" fmla="*/ 16 w 35"/>
                  <a:gd name="T65" fmla="*/ 12 h 12"/>
                  <a:gd name="T66" fmla="*/ 19 w 35"/>
                  <a:gd name="T67" fmla="*/ 12 h 12"/>
                  <a:gd name="T68" fmla="*/ 22 w 35"/>
                  <a:gd name="T69" fmla="*/ 12 h 12"/>
                  <a:gd name="T70" fmla="*/ 25 w 35"/>
                  <a:gd name="T71" fmla="*/ 12 h 12"/>
                  <a:gd name="T72" fmla="*/ 28 w 35"/>
                  <a:gd name="T73" fmla="*/ 12 h 12"/>
                  <a:gd name="T74" fmla="*/ 30 w 35"/>
                  <a:gd name="T75" fmla="*/ 12 h 12"/>
                  <a:gd name="T76" fmla="*/ 32 w 35"/>
                  <a:gd name="T77" fmla="*/ 12 h 12"/>
                  <a:gd name="T78" fmla="*/ 33 w 35"/>
                  <a:gd name="T79" fmla="*/ 12 h 12"/>
                  <a:gd name="T80" fmla="*/ 34 w 35"/>
                  <a:gd name="T81" fmla="*/ 12 h 12"/>
                  <a:gd name="T82" fmla="*/ 35 w 35"/>
                  <a:gd name="T83" fmla="*/ 11 h 12"/>
                  <a:gd name="T84" fmla="*/ 35 w 35"/>
                  <a:gd name="T85" fmla="*/ 10 h 12"/>
                  <a:gd name="T86" fmla="*/ 35 w 35"/>
                  <a:gd name="T87" fmla="*/ 9 h 12"/>
                  <a:gd name="T88" fmla="*/ 35 w 35"/>
                  <a:gd name="T89" fmla="*/ 7 h 12"/>
                  <a:gd name="T90" fmla="*/ 33 w 35"/>
                  <a:gd name="T91" fmla="*/ 5 h 12"/>
                  <a:gd name="T92" fmla="*/ 32 w 35"/>
                  <a:gd name="T93" fmla="*/ 4 h 12"/>
                  <a:gd name="T94" fmla="*/ 30 w 35"/>
                  <a:gd name="T95" fmla="*/ 2 h 12"/>
                  <a:gd name="T96" fmla="*/ 29 w 35"/>
                  <a:gd name="T9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5" h="12">
                    <a:moveTo>
                      <a:pt x="29" y="2"/>
                    </a:moveTo>
                    <a:lnTo>
                      <a:pt x="28" y="2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5" y="2"/>
                    </a:lnTo>
                    <a:lnTo>
                      <a:pt x="24" y="2"/>
                    </a:lnTo>
                    <a:lnTo>
                      <a:pt x="22" y="1"/>
                    </a:lnTo>
                    <a:lnTo>
                      <a:pt x="21" y="1"/>
                    </a:lnTo>
                    <a:lnTo>
                      <a:pt x="19" y="1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10" y="12"/>
                    </a:lnTo>
                    <a:lnTo>
                      <a:pt x="13" y="12"/>
                    </a:lnTo>
                    <a:lnTo>
                      <a:pt x="16" y="12"/>
                    </a:lnTo>
                    <a:lnTo>
                      <a:pt x="19" y="12"/>
                    </a:lnTo>
                    <a:lnTo>
                      <a:pt x="22" y="12"/>
                    </a:lnTo>
                    <a:lnTo>
                      <a:pt x="25" y="12"/>
                    </a:lnTo>
                    <a:lnTo>
                      <a:pt x="28" y="12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4" y="12"/>
                    </a:lnTo>
                    <a:lnTo>
                      <a:pt x="35" y="11"/>
                    </a:lnTo>
                    <a:lnTo>
                      <a:pt x="35" y="10"/>
                    </a:lnTo>
                    <a:lnTo>
                      <a:pt x="35" y="9"/>
                    </a:lnTo>
                    <a:lnTo>
                      <a:pt x="35" y="7"/>
                    </a:lnTo>
                    <a:lnTo>
                      <a:pt x="33" y="5"/>
                    </a:lnTo>
                    <a:lnTo>
                      <a:pt x="32" y="4"/>
                    </a:lnTo>
                    <a:lnTo>
                      <a:pt x="30" y="2"/>
                    </a:ln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3" name="Freeform 254"/>
              <p:cNvSpPr>
                <a:spLocks/>
              </p:cNvSpPr>
              <p:nvPr/>
            </p:nvSpPr>
            <p:spPr bwMode="auto">
              <a:xfrm>
                <a:off x="1113" y="2694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2 h 3"/>
                  <a:gd name="T6" fmla="*/ 3 w 3"/>
                  <a:gd name="T7" fmla="*/ 2 h 3"/>
                  <a:gd name="T8" fmla="*/ 3 w 3"/>
                  <a:gd name="T9" fmla="*/ 1 h 3"/>
                  <a:gd name="T10" fmla="*/ 3 w 3"/>
                  <a:gd name="T11" fmla="*/ 1 h 3"/>
                  <a:gd name="T12" fmla="*/ 3 w 3"/>
                  <a:gd name="T13" fmla="*/ 0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1 w 3"/>
                  <a:gd name="T21" fmla="*/ 0 h 3"/>
                  <a:gd name="T22" fmla="*/ 0 w 3"/>
                  <a:gd name="T23" fmla="*/ 1 h 3"/>
                  <a:gd name="T24" fmla="*/ 0 w 3"/>
                  <a:gd name="T25" fmla="*/ 1 h 3"/>
                  <a:gd name="T26" fmla="*/ 0 w 3"/>
                  <a:gd name="T27" fmla="*/ 2 h 3"/>
                  <a:gd name="T28" fmla="*/ 1 w 3"/>
                  <a:gd name="T29" fmla="*/ 2 h 3"/>
                  <a:gd name="T30" fmla="*/ 1 w 3"/>
                  <a:gd name="T31" fmla="*/ 2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4" name="Freeform 255"/>
              <p:cNvSpPr>
                <a:spLocks/>
              </p:cNvSpPr>
              <p:nvPr/>
            </p:nvSpPr>
            <p:spPr bwMode="auto">
              <a:xfrm>
                <a:off x="1084" y="2715"/>
                <a:ext cx="30" cy="19"/>
              </a:xfrm>
              <a:custGeom>
                <a:avLst/>
                <a:gdLst>
                  <a:gd name="T0" fmla="*/ 29 w 30"/>
                  <a:gd name="T1" fmla="*/ 11 h 19"/>
                  <a:gd name="T2" fmla="*/ 26 w 30"/>
                  <a:gd name="T3" fmla="*/ 7 h 19"/>
                  <a:gd name="T4" fmla="*/ 30 w 30"/>
                  <a:gd name="T5" fmla="*/ 5 h 19"/>
                  <a:gd name="T6" fmla="*/ 27 w 30"/>
                  <a:gd name="T7" fmla="*/ 1 h 19"/>
                  <a:gd name="T8" fmla="*/ 25 w 30"/>
                  <a:gd name="T9" fmla="*/ 1 h 19"/>
                  <a:gd name="T10" fmla="*/ 28 w 30"/>
                  <a:gd name="T11" fmla="*/ 4 h 19"/>
                  <a:gd name="T12" fmla="*/ 24 w 30"/>
                  <a:gd name="T13" fmla="*/ 7 h 19"/>
                  <a:gd name="T14" fmla="*/ 24 w 30"/>
                  <a:gd name="T15" fmla="*/ 8 h 19"/>
                  <a:gd name="T16" fmla="*/ 25 w 30"/>
                  <a:gd name="T17" fmla="*/ 9 h 19"/>
                  <a:gd name="T18" fmla="*/ 26 w 30"/>
                  <a:gd name="T19" fmla="*/ 10 h 19"/>
                  <a:gd name="T20" fmla="*/ 26 w 30"/>
                  <a:gd name="T21" fmla="*/ 10 h 19"/>
                  <a:gd name="T22" fmla="*/ 13 w 30"/>
                  <a:gd name="T23" fmla="*/ 17 h 19"/>
                  <a:gd name="T24" fmla="*/ 3 w 30"/>
                  <a:gd name="T25" fmla="*/ 10 h 19"/>
                  <a:gd name="T26" fmla="*/ 6 w 30"/>
                  <a:gd name="T27" fmla="*/ 7 h 19"/>
                  <a:gd name="T28" fmla="*/ 2 w 30"/>
                  <a:gd name="T29" fmla="*/ 4 h 19"/>
                  <a:gd name="T30" fmla="*/ 4 w 30"/>
                  <a:gd name="T31" fmla="*/ 0 h 19"/>
                  <a:gd name="T32" fmla="*/ 2 w 30"/>
                  <a:gd name="T33" fmla="*/ 1 h 19"/>
                  <a:gd name="T34" fmla="*/ 0 w 30"/>
                  <a:gd name="T35" fmla="*/ 5 h 19"/>
                  <a:gd name="T36" fmla="*/ 3 w 30"/>
                  <a:gd name="T37" fmla="*/ 7 h 19"/>
                  <a:gd name="T38" fmla="*/ 1 w 30"/>
                  <a:gd name="T39" fmla="*/ 10 h 19"/>
                  <a:gd name="T40" fmla="*/ 12 w 30"/>
                  <a:gd name="T41" fmla="*/ 19 h 19"/>
                  <a:gd name="T42" fmla="*/ 29 w 30"/>
                  <a:gd name="T43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" h="19">
                    <a:moveTo>
                      <a:pt x="29" y="11"/>
                    </a:moveTo>
                    <a:lnTo>
                      <a:pt x="26" y="7"/>
                    </a:lnTo>
                    <a:lnTo>
                      <a:pt x="30" y="5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4" y="8"/>
                    </a:lnTo>
                    <a:lnTo>
                      <a:pt x="25" y="9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13" y="17"/>
                    </a:lnTo>
                    <a:lnTo>
                      <a:pt x="3" y="10"/>
                    </a:lnTo>
                    <a:lnTo>
                      <a:pt x="6" y="7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1" y="10"/>
                    </a:lnTo>
                    <a:lnTo>
                      <a:pt x="12" y="19"/>
                    </a:lnTo>
                    <a:lnTo>
                      <a:pt x="29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5" name="Freeform 256"/>
              <p:cNvSpPr>
                <a:spLocks/>
              </p:cNvSpPr>
              <p:nvPr/>
            </p:nvSpPr>
            <p:spPr bwMode="auto">
              <a:xfrm>
                <a:off x="1077" y="2731"/>
                <a:ext cx="2" cy="24"/>
              </a:xfrm>
              <a:custGeom>
                <a:avLst/>
                <a:gdLst>
                  <a:gd name="T0" fmla="*/ 0 w 2"/>
                  <a:gd name="T1" fmla="*/ 24 h 24"/>
                  <a:gd name="T2" fmla="*/ 0 w 2"/>
                  <a:gd name="T3" fmla="*/ 4 h 24"/>
                  <a:gd name="T4" fmla="*/ 2 w 2"/>
                  <a:gd name="T5" fmla="*/ 0 h 24"/>
                  <a:gd name="T6" fmla="*/ 2 w 2"/>
                  <a:gd name="T7" fmla="*/ 24 h 24"/>
                  <a:gd name="T8" fmla="*/ 0 w 2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4">
                    <a:moveTo>
                      <a:pt x="0" y="24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2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6" name="Freeform 257"/>
              <p:cNvSpPr>
                <a:spLocks/>
              </p:cNvSpPr>
              <p:nvPr/>
            </p:nvSpPr>
            <p:spPr bwMode="auto">
              <a:xfrm>
                <a:off x="928" y="2714"/>
                <a:ext cx="43" cy="52"/>
              </a:xfrm>
              <a:custGeom>
                <a:avLst/>
                <a:gdLst>
                  <a:gd name="T0" fmla="*/ 43 w 43"/>
                  <a:gd name="T1" fmla="*/ 2 h 52"/>
                  <a:gd name="T2" fmla="*/ 42 w 43"/>
                  <a:gd name="T3" fmla="*/ 1 h 52"/>
                  <a:gd name="T4" fmla="*/ 40 w 43"/>
                  <a:gd name="T5" fmla="*/ 0 h 52"/>
                  <a:gd name="T6" fmla="*/ 38 w 43"/>
                  <a:gd name="T7" fmla="*/ 0 h 52"/>
                  <a:gd name="T8" fmla="*/ 36 w 43"/>
                  <a:gd name="T9" fmla="*/ 0 h 52"/>
                  <a:gd name="T10" fmla="*/ 33 w 43"/>
                  <a:gd name="T11" fmla="*/ 0 h 52"/>
                  <a:gd name="T12" fmla="*/ 30 w 43"/>
                  <a:gd name="T13" fmla="*/ 0 h 52"/>
                  <a:gd name="T14" fmla="*/ 27 w 43"/>
                  <a:gd name="T15" fmla="*/ 0 h 52"/>
                  <a:gd name="T16" fmla="*/ 24 w 43"/>
                  <a:gd name="T17" fmla="*/ 1 h 52"/>
                  <a:gd name="T18" fmla="*/ 21 w 43"/>
                  <a:gd name="T19" fmla="*/ 2 h 52"/>
                  <a:gd name="T20" fmla="*/ 18 w 43"/>
                  <a:gd name="T21" fmla="*/ 2 h 52"/>
                  <a:gd name="T22" fmla="*/ 15 w 43"/>
                  <a:gd name="T23" fmla="*/ 3 h 52"/>
                  <a:gd name="T24" fmla="*/ 12 w 43"/>
                  <a:gd name="T25" fmla="*/ 4 h 52"/>
                  <a:gd name="T26" fmla="*/ 10 w 43"/>
                  <a:gd name="T27" fmla="*/ 4 h 52"/>
                  <a:gd name="T28" fmla="*/ 9 w 43"/>
                  <a:gd name="T29" fmla="*/ 4 h 52"/>
                  <a:gd name="T30" fmla="*/ 8 w 43"/>
                  <a:gd name="T31" fmla="*/ 5 h 52"/>
                  <a:gd name="T32" fmla="*/ 7 w 43"/>
                  <a:gd name="T33" fmla="*/ 5 h 52"/>
                  <a:gd name="T34" fmla="*/ 7 w 43"/>
                  <a:gd name="T35" fmla="*/ 5 h 52"/>
                  <a:gd name="T36" fmla="*/ 7 w 43"/>
                  <a:gd name="T37" fmla="*/ 4 h 52"/>
                  <a:gd name="T38" fmla="*/ 7 w 43"/>
                  <a:gd name="T39" fmla="*/ 4 h 52"/>
                  <a:gd name="T40" fmla="*/ 7 w 43"/>
                  <a:gd name="T41" fmla="*/ 4 h 52"/>
                  <a:gd name="T42" fmla="*/ 6 w 43"/>
                  <a:gd name="T43" fmla="*/ 3 h 52"/>
                  <a:gd name="T44" fmla="*/ 6 w 43"/>
                  <a:gd name="T45" fmla="*/ 3 h 52"/>
                  <a:gd name="T46" fmla="*/ 5 w 43"/>
                  <a:gd name="T47" fmla="*/ 2 h 52"/>
                  <a:gd name="T48" fmla="*/ 3 w 43"/>
                  <a:gd name="T49" fmla="*/ 2 h 52"/>
                  <a:gd name="T50" fmla="*/ 2 w 43"/>
                  <a:gd name="T51" fmla="*/ 2 h 52"/>
                  <a:gd name="T52" fmla="*/ 2 w 43"/>
                  <a:gd name="T53" fmla="*/ 3 h 52"/>
                  <a:gd name="T54" fmla="*/ 1 w 43"/>
                  <a:gd name="T55" fmla="*/ 3 h 52"/>
                  <a:gd name="T56" fmla="*/ 0 w 43"/>
                  <a:gd name="T57" fmla="*/ 3 h 52"/>
                  <a:gd name="T58" fmla="*/ 0 w 43"/>
                  <a:gd name="T59" fmla="*/ 3 h 52"/>
                  <a:gd name="T60" fmla="*/ 0 w 43"/>
                  <a:gd name="T61" fmla="*/ 4 h 52"/>
                  <a:gd name="T62" fmla="*/ 0 w 43"/>
                  <a:gd name="T63" fmla="*/ 4 h 52"/>
                  <a:gd name="T64" fmla="*/ 0 w 43"/>
                  <a:gd name="T65" fmla="*/ 4 h 52"/>
                  <a:gd name="T66" fmla="*/ 0 w 43"/>
                  <a:gd name="T67" fmla="*/ 52 h 52"/>
                  <a:gd name="T68" fmla="*/ 7 w 43"/>
                  <a:gd name="T69" fmla="*/ 52 h 52"/>
                  <a:gd name="T70" fmla="*/ 7 w 43"/>
                  <a:gd name="T71" fmla="*/ 49 h 52"/>
                  <a:gd name="T72" fmla="*/ 7 w 43"/>
                  <a:gd name="T73" fmla="*/ 41 h 52"/>
                  <a:gd name="T74" fmla="*/ 7 w 43"/>
                  <a:gd name="T75" fmla="*/ 34 h 52"/>
                  <a:gd name="T76" fmla="*/ 7 w 43"/>
                  <a:gd name="T77" fmla="*/ 30 h 52"/>
                  <a:gd name="T78" fmla="*/ 8 w 43"/>
                  <a:gd name="T79" fmla="*/ 30 h 52"/>
                  <a:gd name="T80" fmla="*/ 10 w 43"/>
                  <a:gd name="T81" fmla="*/ 29 h 52"/>
                  <a:gd name="T82" fmla="*/ 12 w 43"/>
                  <a:gd name="T83" fmla="*/ 29 h 52"/>
                  <a:gd name="T84" fmla="*/ 14 w 43"/>
                  <a:gd name="T85" fmla="*/ 28 h 52"/>
                  <a:gd name="T86" fmla="*/ 16 w 43"/>
                  <a:gd name="T87" fmla="*/ 28 h 52"/>
                  <a:gd name="T88" fmla="*/ 19 w 43"/>
                  <a:gd name="T89" fmla="*/ 27 h 52"/>
                  <a:gd name="T90" fmla="*/ 21 w 43"/>
                  <a:gd name="T91" fmla="*/ 26 h 52"/>
                  <a:gd name="T92" fmla="*/ 24 w 43"/>
                  <a:gd name="T93" fmla="*/ 26 h 52"/>
                  <a:gd name="T94" fmla="*/ 26 w 43"/>
                  <a:gd name="T95" fmla="*/ 25 h 52"/>
                  <a:gd name="T96" fmla="*/ 29 w 43"/>
                  <a:gd name="T97" fmla="*/ 24 h 52"/>
                  <a:gd name="T98" fmla="*/ 32 w 43"/>
                  <a:gd name="T99" fmla="*/ 24 h 52"/>
                  <a:gd name="T100" fmla="*/ 34 w 43"/>
                  <a:gd name="T101" fmla="*/ 23 h 52"/>
                  <a:gd name="T102" fmla="*/ 37 w 43"/>
                  <a:gd name="T103" fmla="*/ 22 h 52"/>
                  <a:gd name="T104" fmla="*/ 39 w 43"/>
                  <a:gd name="T105" fmla="*/ 22 h 52"/>
                  <a:gd name="T106" fmla="*/ 41 w 43"/>
                  <a:gd name="T107" fmla="*/ 22 h 52"/>
                  <a:gd name="T108" fmla="*/ 43 w 43"/>
                  <a:gd name="T109" fmla="*/ 21 h 52"/>
                  <a:gd name="T110" fmla="*/ 43 w 43"/>
                  <a:gd name="T111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2">
                    <a:moveTo>
                      <a:pt x="43" y="2"/>
                    </a:moveTo>
                    <a:lnTo>
                      <a:pt x="42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27" y="0"/>
                    </a:lnTo>
                    <a:lnTo>
                      <a:pt x="24" y="1"/>
                    </a:lnTo>
                    <a:lnTo>
                      <a:pt x="21" y="2"/>
                    </a:lnTo>
                    <a:lnTo>
                      <a:pt x="18" y="2"/>
                    </a:lnTo>
                    <a:lnTo>
                      <a:pt x="15" y="3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2"/>
                    </a:lnTo>
                    <a:lnTo>
                      <a:pt x="7" y="52"/>
                    </a:lnTo>
                    <a:lnTo>
                      <a:pt x="7" y="49"/>
                    </a:lnTo>
                    <a:lnTo>
                      <a:pt x="7" y="41"/>
                    </a:lnTo>
                    <a:lnTo>
                      <a:pt x="7" y="34"/>
                    </a:lnTo>
                    <a:lnTo>
                      <a:pt x="7" y="30"/>
                    </a:lnTo>
                    <a:lnTo>
                      <a:pt x="8" y="30"/>
                    </a:lnTo>
                    <a:lnTo>
                      <a:pt x="10" y="29"/>
                    </a:lnTo>
                    <a:lnTo>
                      <a:pt x="12" y="29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9" y="27"/>
                    </a:lnTo>
                    <a:lnTo>
                      <a:pt x="21" y="26"/>
                    </a:lnTo>
                    <a:lnTo>
                      <a:pt x="24" y="26"/>
                    </a:lnTo>
                    <a:lnTo>
                      <a:pt x="26" y="25"/>
                    </a:lnTo>
                    <a:lnTo>
                      <a:pt x="29" y="24"/>
                    </a:lnTo>
                    <a:lnTo>
                      <a:pt x="32" y="24"/>
                    </a:lnTo>
                    <a:lnTo>
                      <a:pt x="34" y="23"/>
                    </a:lnTo>
                    <a:lnTo>
                      <a:pt x="37" y="22"/>
                    </a:lnTo>
                    <a:lnTo>
                      <a:pt x="39" y="22"/>
                    </a:lnTo>
                    <a:lnTo>
                      <a:pt x="41" y="22"/>
                    </a:lnTo>
                    <a:lnTo>
                      <a:pt x="43" y="21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7" name="Freeform 258"/>
              <p:cNvSpPr>
                <a:spLocks/>
              </p:cNvSpPr>
              <p:nvPr/>
            </p:nvSpPr>
            <p:spPr bwMode="auto">
              <a:xfrm>
                <a:off x="921" y="2752"/>
                <a:ext cx="231" cy="47"/>
              </a:xfrm>
              <a:custGeom>
                <a:avLst/>
                <a:gdLst>
                  <a:gd name="T0" fmla="*/ 18 w 231"/>
                  <a:gd name="T1" fmla="*/ 7 h 47"/>
                  <a:gd name="T2" fmla="*/ 24 w 231"/>
                  <a:gd name="T3" fmla="*/ 6 h 47"/>
                  <a:gd name="T4" fmla="*/ 32 w 231"/>
                  <a:gd name="T5" fmla="*/ 5 h 47"/>
                  <a:gd name="T6" fmla="*/ 40 w 231"/>
                  <a:gd name="T7" fmla="*/ 4 h 47"/>
                  <a:gd name="T8" fmla="*/ 49 w 231"/>
                  <a:gd name="T9" fmla="*/ 3 h 47"/>
                  <a:gd name="T10" fmla="*/ 59 w 231"/>
                  <a:gd name="T11" fmla="*/ 2 h 47"/>
                  <a:gd name="T12" fmla="*/ 69 w 231"/>
                  <a:gd name="T13" fmla="*/ 1 h 47"/>
                  <a:gd name="T14" fmla="*/ 80 w 231"/>
                  <a:gd name="T15" fmla="*/ 1 h 47"/>
                  <a:gd name="T16" fmla="*/ 91 w 231"/>
                  <a:gd name="T17" fmla="*/ 0 h 47"/>
                  <a:gd name="T18" fmla="*/ 103 w 231"/>
                  <a:gd name="T19" fmla="*/ 0 h 47"/>
                  <a:gd name="T20" fmla="*/ 115 w 231"/>
                  <a:gd name="T21" fmla="*/ 0 h 47"/>
                  <a:gd name="T22" fmla="*/ 130 w 231"/>
                  <a:gd name="T23" fmla="*/ 0 h 47"/>
                  <a:gd name="T24" fmla="*/ 145 w 231"/>
                  <a:gd name="T25" fmla="*/ 0 h 47"/>
                  <a:gd name="T26" fmla="*/ 159 w 231"/>
                  <a:gd name="T27" fmla="*/ 1 h 47"/>
                  <a:gd name="T28" fmla="*/ 172 w 231"/>
                  <a:gd name="T29" fmla="*/ 2 h 47"/>
                  <a:gd name="T30" fmla="*/ 184 w 231"/>
                  <a:gd name="T31" fmla="*/ 3 h 47"/>
                  <a:gd name="T32" fmla="*/ 194 w 231"/>
                  <a:gd name="T33" fmla="*/ 4 h 47"/>
                  <a:gd name="T34" fmla="*/ 201 w 231"/>
                  <a:gd name="T35" fmla="*/ 5 h 47"/>
                  <a:gd name="T36" fmla="*/ 208 w 231"/>
                  <a:gd name="T37" fmla="*/ 6 h 47"/>
                  <a:gd name="T38" fmla="*/ 215 w 231"/>
                  <a:gd name="T39" fmla="*/ 7 h 47"/>
                  <a:gd name="T40" fmla="*/ 220 w 231"/>
                  <a:gd name="T41" fmla="*/ 9 h 47"/>
                  <a:gd name="T42" fmla="*/ 224 w 231"/>
                  <a:gd name="T43" fmla="*/ 10 h 47"/>
                  <a:gd name="T44" fmla="*/ 228 w 231"/>
                  <a:gd name="T45" fmla="*/ 12 h 47"/>
                  <a:gd name="T46" fmla="*/ 230 w 231"/>
                  <a:gd name="T47" fmla="*/ 15 h 47"/>
                  <a:gd name="T48" fmla="*/ 230 w 231"/>
                  <a:gd name="T49" fmla="*/ 31 h 47"/>
                  <a:gd name="T50" fmla="*/ 225 w 231"/>
                  <a:gd name="T51" fmla="*/ 35 h 47"/>
                  <a:gd name="T52" fmla="*/ 218 w 231"/>
                  <a:gd name="T53" fmla="*/ 38 h 47"/>
                  <a:gd name="T54" fmla="*/ 213 w 231"/>
                  <a:gd name="T55" fmla="*/ 39 h 47"/>
                  <a:gd name="T56" fmla="*/ 209 w 231"/>
                  <a:gd name="T57" fmla="*/ 40 h 47"/>
                  <a:gd name="T58" fmla="*/ 205 w 231"/>
                  <a:gd name="T59" fmla="*/ 41 h 47"/>
                  <a:gd name="T60" fmla="*/ 201 w 231"/>
                  <a:gd name="T61" fmla="*/ 42 h 47"/>
                  <a:gd name="T62" fmla="*/ 196 w 231"/>
                  <a:gd name="T63" fmla="*/ 42 h 47"/>
                  <a:gd name="T64" fmla="*/ 191 w 231"/>
                  <a:gd name="T65" fmla="*/ 43 h 47"/>
                  <a:gd name="T66" fmla="*/ 183 w 231"/>
                  <a:gd name="T67" fmla="*/ 44 h 47"/>
                  <a:gd name="T68" fmla="*/ 175 w 231"/>
                  <a:gd name="T69" fmla="*/ 45 h 47"/>
                  <a:gd name="T70" fmla="*/ 166 w 231"/>
                  <a:gd name="T71" fmla="*/ 45 h 47"/>
                  <a:gd name="T72" fmla="*/ 158 w 231"/>
                  <a:gd name="T73" fmla="*/ 46 h 47"/>
                  <a:gd name="T74" fmla="*/ 148 w 231"/>
                  <a:gd name="T75" fmla="*/ 46 h 47"/>
                  <a:gd name="T76" fmla="*/ 142 w 231"/>
                  <a:gd name="T77" fmla="*/ 46 h 47"/>
                  <a:gd name="T78" fmla="*/ 136 w 231"/>
                  <a:gd name="T79" fmla="*/ 47 h 47"/>
                  <a:gd name="T80" fmla="*/ 130 w 231"/>
                  <a:gd name="T81" fmla="*/ 47 h 47"/>
                  <a:gd name="T82" fmla="*/ 123 w 231"/>
                  <a:gd name="T83" fmla="*/ 47 h 47"/>
                  <a:gd name="T84" fmla="*/ 117 w 231"/>
                  <a:gd name="T85" fmla="*/ 47 h 47"/>
                  <a:gd name="T86" fmla="*/ 111 w 231"/>
                  <a:gd name="T87" fmla="*/ 47 h 47"/>
                  <a:gd name="T88" fmla="*/ 104 w 231"/>
                  <a:gd name="T89" fmla="*/ 47 h 47"/>
                  <a:gd name="T90" fmla="*/ 98 w 231"/>
                  <a:gd name="T91" fmla="*/ 47 h 47"/>
                  <a:gd name="T92" fmla="*/ 92 w 231"/>
                  <a:gd name="T93" fmla="*/ 47 h 47"/>
                  <a:gd name="T94" fmla="*/ 86 w 231"/>
                  <a:gd name="T95" fmla="*/ 46 h 47"/>
                  <a:gd name="T96" fmla="*/ 77 w 231"/>
                  <a:gd name="T97" fmla="*/ 46 h 47"/>
                  <a:gd name="T98" fmla="*/ 63 w 231"/>
                  <a:gd name="T99" fmla="*/ 45 h 47"/>
                  <a:gd name="T100" fmla="*/ 50 w 231"/>
                  <a:gd name="T101" fmla="*/ 44 h 47"/>
                  <a:gd name="T102" fmla="*/ 39 w 231"/>
                  <a:gd name="T103" fmla="*/ 43 h 47"/>
                  <a:gd name="T104" fmla="*/ 29 w 231"/>
                  <a:gd name="T105" fmla="*/ 42 h 47"/>
                  <a:gd name="T106" fmla="*/ 20 w 231"/>
                  <a:gd name="T107" fmla="*/ 40 h 47"/>
                  <a:gd name="T108" fmla="*/ 14 w 231"/>
                  <a:gd name="T109" fmla="*/ 38 h 47"/>
                  <a:gd name="T110" fmla="*/ 9 w 231"/>
                  <a:gd name="T111" fmla="*/ 37 h 47"/>
                  <a:gd name="T112" fmla="*/ 5 w 231"/>
                  <a:gd name="T113" fmla="*/ 35 h 47"/>
                  <a:gd name="T114" fmla="*/ 2 w 231"/>
                  <a:gd name="T115" fmla="*/ 33 h 47"/>
                  <a:gd name="T116" fmla="*/ 0 w 231"/>
                  <a:gd name="T117" fmla="*/ 31 h 47"/>
                  <a:gd name="T118" fmla="*/ 0 w 231"/>
                  <a:gd name="T119" fmla="*/ 14 h 47"/>
                  <a:gd name="T120" fmla="*/ 4 w 231"/>
                  <a:gd name="T121" fmla="*/ 11 h 47"/>
                  <a:gd name="T122" fmla="*/ 10 w 231"/>
                  <a:gd name="T123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1" h="47">
                    <a:moveTo>
                      <a:pt x="14" y="8"/>
                    </a:moveTo>
                    <a:lnTo>
                      <a:pt x="16" y="7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22" y="6"/>
                    </a:lnTo>
                    <a:lnTo>
                      <a:pt x="24" y="6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32" y="5"/>
                    </a:lnTo>
                    <a:lnTo>
                      <a:pt x="34" y="4"/>
                    </a:lnTo>
                    <a:lnTo>
                      <a:pt x="37" y="4"/>
                    </a:lnTo>
                    <a:lnTo>
                      <a:pt x="40" y="4"/>
                    </a:lnTo>
                    <a:lnTo>
                      <a:pt x="43" y="3"/>
                    </a:lnTo>
                    <a:lnTo>
                      <a:pt x="46" y="3"/>
                    </a:lnTo>
                    <a:lnTo>
                      <a:pt x="49" y="3"/>
                    </a:lnTo>
                    <a:lnTo>
                      <a:pt x="52" y="2"/>
                    </a:lnTo>
                    <a:lnTo>
                      <a:pt x="56" y="2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1"/>
                    </a:lnTo>
                    <a:lnTo>
                      <a:pt x="69" y="1"/>
                    </a:lnTo>
                    <a:lnTo>
                      <a:pt x="73" y="1"/>
                    </a:lnTo>
                    <a:lnTo>
                      <a:pt x="76" y="1"/>
                    </a:lnTo>
                    <a:lnTo>
                      <a:pt x="80" y="1"/>
                    </a:lnTo>
                    <a:lnTo>
                      <a:pt x="84" y="1"/>
                    </a:lnTo>
                    <a:lnTo>
                      <a:pt x="87" y="0"/>
                    </a:lnTo>
                    <a:lnTo>
                      <a:pt x="91" y="0"/>
                    </a:lnTo>
                    <a:lnTo>
                      <a:pt x="95" y="0"/>
                    </a:lnTo>
                    <a:lnTo>
                      <a:pt x="99" y="0"/>
                    </a:lnTo>
                    <a:lnTo>
                      <a:pt x="103" y="0"/>
                    </a:lnTo>
                    <a:lnTo>
                      <a:pt x="107" y="0"/>
                    </a:lnTo>
                    <a:lnTo>
                      <a:pt x="111" y="0"/>
                    </a:lnTo>
                    <a:lnTo>
                      <a:pt x="115" y="0"/>
                    </a:lnTo>
                    <a:lnTo>
                      <a:pt x="120" y="0"/>
                    </a:lnTo>
                    <a:lnTo>
                      <a:pt x="125" y="0"/>
                    </a:lnTo>
                    <a:lnTo>
                      <a:pt x="130" y="0"/>
                    </a:lnTo>
                    <a:lnTo>
                      <a:pt x="135" y="0"/>
                    </a:lnTo>
                    <a:lnTo>
                      <a:pt x="140" y="0"/>
                    </a:lnTo>
                    <a:lnTo>
                      <a:pt x="145" y="0"/>
                    </a:lnTo>
                    <a:lnTo>
                      <a:pt x="150" y="1"/>
                    </a:lnTo>
                    <a:lnTo>
                      <a:pt x="154" y="1"/>
                    </a:lnTo>
                    <a:lnTo>
                      <a:pt x="159" y="1"/>
                    </a:lnTo>
                    <a:lnTo>
                      <a:pt x="163" y="1"/>
                    </a:lnTo>
                    <a:lnTo>
                      <a:pt x="168" y="2"/>
                    </a:lnTo>
                    <a:lnTo>
                      <a:pt x="172" y="2"/>
                    </a:lnTo>
                    <a:lnTo>
                      <a:pt x="176" y="2"/>
                    </a:lnTo>
                    <a:lnTo>
                      <a:pt x="180" y="3"/>
                    </a:lnTo>
                    <a:lnTo>
                      <a:pt x="184" y="3"/>
                    </a:lnTo>
                    <a:lnTo>
                      <a:pt x="188" y="3"/>
                    </a:lnTo>
                    <a:lnTo>
                      <a:pt x="191" y="4"/>
                    </a:lnTo>
                    <a:lnTo>
                      <a:pt x="194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4" y="5"/>
                    </a:lnTo>
                    <a:lnTo>
                      <a:pt x="206" y="6"/>
                    </a:lnTo>
                    <a:lnTo>
                      <a:pt x="208" y="6"/>
                    </a:lnTo>
                    <a:lnTo>
                      <a:pt x="211" y="7"/>
                    </a:lnTo>
                    <a:lnTo>
                      <a:pt x="213" y="7"/>
                    </a:lnTo>
                    <a:lnTo>
                      <a:pt x="215" y="7"/>
                    </a:lnTo>
                    <a:lnTo>
                      <a:pt x="216" y="8"/>
                    </a:lnTo>
                    <a:lnTo>
                      <a:pt x="218" y="8"/>
                    </a:lnTo>
                    <a:lnTo>
                      <a:pt x="220" y="9"/>
                    </a:lnTo>
                    <a:lnTo>
                      <a:pt x="221" y="9"/>
                    </a:lnTo>
                    <a:lnTo>
                      <a:pt x="223" y="10"/>
                    </a:lnTo>
                    <a:lnTo>
                      <a:pt x="224" y="10"/>
                    </a:lnTo>
                    <a:lnTo>
                      <a:pt x="226" y="11"/>
                    </a:lnTo>
                    <a:lnTo>
                      <a:pt x="227" y="12"/>
                    </a:lnTo>
                    <a:lnTo>
                      <a:pt x="228" y="12"/>
                    </a:lnTo>
                    <a:lnTo>
                      <a:pt x="229" y="13"/>
                    </a:lnTo>
                    <a:lnTo>
                      <a:pt x="230" y="14"/>
                    </a:lnTo>
                    <a:lnTo>
                      <a:pt x="230" y="15"/>
                    </a:lnTo>
                    <a:lnTo>
                      <a:pt x="231" y="16"/>
                    </a:lnTo>
                    <a:lnTo>
                      <a:pt x="231" y="30"/>
                    </a:lnTo>
                    <a:lnTo>
                      <a:pt x="230" y="31"/>
                    </a:lnTo>
                    <a:lnTo>
                      <a:pt x="229" y="32"/>
                    </a:lnTo>
                    <a:lnTo>
                      <a:pt x="227" y="33"/>
                    </a:lnTo>
                    <a:lnTo>
                      <a:pt x="225" y="35"/>
                    </a:lnTo>
                    <a:lnTo>
                      <a:pt x="222" y="36"/>
                    </a:lnTo>
                    <a:lnTo>
                      <a:pt x="220" y="37"/>
                    </a:lnTo>
                    <a:lnTo>
                      <a:pt x="218" y="38"/>
                    </a:lnTo>
                    <a:lnTo>
                      <a:pt x="216" y="39"/>
                    </a:lnTo>
                    <a:lnTo>
                      <a:pt x="214" y="39"/>
                    </a:lnTo>
                    <a:lnTo>
                      <a:pt x="213" y="39"/>
                    </a:lnTo>
                    <a:lnTo>
                      <a:pt x="212" y="39"/>
                    </a:lnTo>
                    <a:lnTo>
                      <a:pt x="211" y="40"/>
                    </a:lnTo>
                    <a:lnTo>
                      <a:pt x="209" y="40"/>
                    </a:lnTo>
                    <a:lnTo>
                      <a:pt x="208" y="40"/>
                    </a:lnTo>
                    <a:lnTo>
                      <a:pt x="207" y="41"/>
                    </a:lnTo>
                    <a:lnTo>
                      <a:pt x="205" y="41"/>
                    </a:lnTo>
                    <a:lnTo>
                      <a:pt x="204" y="41"/>
                    </a:lnTo>
                    <a:lnTo>
                      <a:pt x="202" y="41"/>
                    </a:lnTo>
                    <a:lnTo>
                      <a:pt x="201" y="42"/>
                    </a:lnTo>
                    <a:lnTo>
                      <a:pt x="200" y="42"/>
                    </a:lnTo>
                    <a:lnTo>
                      <a:pt x="198" y="42"/>
                    </a:lnTo>
                    <a:lnTo>
                      <a:pt x="196" y="42"/>
                    </a:lnTo>
                    <a:lnTo>
                      <a:pt x="195" y="43"/>
                    </a:lnTo>
                    <a:lnTo>
                      <a:pt x="193" y="43"/>
                    </a:lnTo>
                    <a:lnTo>
                      <a:pt x="191" y="43"/>
                    </a:lnTo>
                    <a:lnTo>
                      <a:pt x="188" y="43"/>
                    </a:lnTo>
                    <a:lnTo>
                      <a:pt x="186" y="44"/>
                    </a:lnTo>
                    <a:lnTo>
                      <a:pt x="183" y="44"/>
                    </a:lnTo>
                    <a:lnTo>
                      <a:pt x="180" y="44"/>
                    </a:lnTo>
                    <a:lnTo>
                      <a:pt x="178" y="44"/>
                    </a:lnTo>
                    <a:lnTo>
                      <a:pt x="175" y="45"/>
                    </a:lnTo>
                    <a:lnTo>
                      <a:pt x="172" y="45"/>
                    </a:lnTo>
                    <a:lnTo>
                      <a:pt x="169" y="45"/>
                    </a:lnTo>
                    <a:lnTo>
                      <a:pt x="166" y="45"/>
                    </a:lnTo>
                    <a:lnTo>
                      <a:pt x="163" y="45"/>
                    </a:lnTo>
                    <a:lnTo>
                      <a:pt x="160" y="46"/>
                    </a:lnTo>
                    <a:lnTo>
                      <a:pt x="158" y="46"/>
                    </a:lnTo>
                    <a:lnTo>
                      <a:pt x="154" y="46"/>
                    </a:lnTo>
                    <a:lnTo>
                      <a:pt x="151" y="46"/>
                    </a:lnTo>
                    <a:lnTo>
                      <a:pt x="148" y="46"/>
                    </a:lnTo>
                    <a:lnTo>
                      <a:pt x="146" y="46"/>
                    </a:lnTo>
                    <a:lnTo>
                      <a:pt x="144" y="46"/>
                    </a:lnTo>
                    <a:lnTo>
                      <a:pt x="142" y="46"/>
                    </a:lnTo>
                    <a:lnTo>
                      <a:pt x="140" y="47"/>
                    </a:lnTo>
                    <a:lnTo>
                      <a:pt x="138" y="47"/>
                    </a:lnTo>
                    <a:lnTo>
                      <a:pt x="136" y="47"/>
                    </a:lnTo>
                    <a:lnTo>
                      <a:pt x="134" y="47"/>
                    </a:lnTo>
                    <a:lnTo>
                      <a:pt x="132" y="47"/>
                    </a:lnTo>
                    <a:lnTo>
                      <a:pt x="130" y="47"/>
                    </a:lnTo>
                    <a:lnTo>
                      <a:pt x="128" y="47"/>
                    </a:lnTo>
                    <a:lnTo>
                      <a:pt x="126" y="47"/>
                    </a:lnTo>
                    <a:lnTo>
                      <a:pt x="123" y="47"/>
                    </a:lnTo>
                    <a:lnTo>
                      <a:pt x="121" y="47"/>
                    </a:lnTo>
                    <a:lnTo>
                      <a:pt x="119" y="47"/>
                    </a:lnTo>
                    <a:lnTo>
                      <a:pt x="117" y="47"/>
                    </a:lnTo>
                    <a:lnTo>
                      <a:pt x="115" y="47"/>
                    </a:lnTo>
                    <a:lnTo>
                      <a:pt x="113" y="47"/>
                    </a:lnTo>
                    <a:lnTo>
                      <a:pt x="111" y="47"/>
                    </a:lnTo>
                    <a:lnTo>
                      <a:pt x="109" y="47"/>
                    </a:lnTo>
                    <a:lnTo>
                      <a:pt x="106" y="47"/>
                    </a:lnTo>
                    <a:lnTo>
                      <a:pt x="104" y="47"/>
                    </a:lnTo>
                    <a:lnTo>
                      <a:pt x="102" y="47"/>
                    </a:lnTo>
                    <a:lnTo>
                      <a:pt x="100" y="47"/>
                    </a:lnTo>
                    <a:lnTo>
                      <a:pt x="98" y="47"/>
                    </a:lnTo>
                    <a:lnTo>
                      <a:pt x="96" y="47"/>
                    </a:lnTo>
                    <a:lnTo>
                      <a:pt x="94" y="47"/>
                    </a:lnTo>
                    <a:lnTo>
                      <a:pt x="92" y="47"/>
                    </a:lnTo>
                    <a:lnTo>
                      <a:pt x="90" y="47"/>
                    </a:lnTo>
                    <a:lnTo>
                      <a:pt x="88" y="46"/>
                    </a:lnTo>
                    <a:lnTo>
                      <a:pt x="86" y="46"/>
                    </a:lnTo>
                    <a:lnTo>
                      <a:pt x="84" y="46"/>
                    </a:lnTo>
                    <a:lnTo>
                      <a:pt x="82" y="46"/>
                    </a:lnTo>
                    <a:lnTo>
                      <a:pt x="77" y="46"/>
                    </a:lnTo>
                    <a:lnTo>
                      <a:pt x="72" y="46"/>
                    </a:lnTo>
                    <a:lnTo>
                      <a:pt x="67" y="46"/>
                    </a:lnTo>
                    <a:lnTo>
                      <a:pt x="63" y="45"/>
                    </a:lnTo>
                    <a:lnTo>
                      <a:pt x="58" y="45"/>
                    </a:lnTo>
                    <a:lnTo>
                      <a:pt x="54" y="45"/>
                    </a:lnTo>
                    <a:lnTo>
                      <a:pt x="50" y="44"/>
                    </a:lnTo>
                    <a:lnTo>
                      <a:pt x="46" y="44"/>
                    </a:lnTo>
                    <a:lnTo>
                      <a:pt x="43" y="44"/>
                    </a:lnTo>
                    <a:lnTo>
                      <a:pt x="39" y="43"/>
                    </a:lnTo>
                    <a:lnTo>
                      <a:pt x="35" y="43"/>
                    </a:lnTo>
                    <a:lnTo>
                      <a:pt x="32" y="42"/>
                    </a:lnTo>
                    <a:lnTo>
                      <a:pt x="29" y="42"/>
                    </a:lnTo>
                    <a:lnTo>
                      <a:pt x="26" y="41"/>
                    </a:lnTo>
                    <a:lnTo>
                      <a:pt x="23" y="40"/>
                    </a:lnTo>
                    <a:lnTo>
                      <a:pt x="20" y="40"/>
                    </a:lnTo>
                    <a:lnTo>
                      <a:pt x="18" y="39"/>
                    </a:lnTo>
                    <a:lnTo>
                      <a:pt x="16" y="39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0" y="37"/>
                    </a:lnTo>
                    <a:lnTo>
                      <a:pt x="9" y="37"/>
                    </a:lnTo>
                    <a:lnTo>
                      <a:pt x="7" y="36"/>
                    </a:lnTo>
                    <a:lnTo>
                      <a:pt x="6" y="35"/>
                    </a:lnTo>
                    <a:lnTo>
                      <a:pt x="5" y="35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2" y="33"/>
                    </a:lnTo>
                    <a:lnTo>
                      <a:pt x="1" y="32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0" y="30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1" y="13"/>
                    </a:lnTo>
                    <a:lnTo>
                      <a:pt x="2" y="12"/>
                    </a:lnTo>
                    <a:lnTo>
                      <a:pt x="4" y="11"/>
                    </a:lnTo>
                    <a:lnTo>
                      <a:pt x="5" y="10"/>
                    </a:lnTo>
                    <a:lnTo>
                      <a:pt x="7" y="9"/>
                    </a:lnTo>
                    <a:lnTo>
                      <a:pt x="10" y="9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8" name="Freeform 259"/>
              <p:cNvSpPr>
                <a:spLocks/>
              </p:cNvSpPr>
              <p:nvPr/>
            </p:nvSpPr>
            <p:spPr bwMode="auto">
              <a:xfrm>
                <a:off x="925" y="2755"/>
                <a:ext cx="222" cy="27"/>
              </a:xfrm>
              <a:custGeom>
                <a:avLst/>
                <a:gdLst>
                  <a:gd name="T0" fmla="*/ 211 w 222"/>
                  <a:gd name="T1" fmla="*/ 19 h 27"/>
                  <a:gd name="T2" fmla="*/ 200 w 222"/>
                  <a:gd name="T3" fmla="*/ 21 h 27"/>
                  <a:gd name="T4" fmla="*/ 187 w 222"/>
                  <a:gd name="T5" fmla="*/ 23 h 27"/>
                  <a:gd name="T6" fmla="*/ 172 w 222"/>
                  <a:gd name="T7" fmla="*/ 25 h 27"/>
                  <a:gd name="T8" fmla="*/ 154 w 222"/>
                  <a:gd name="T9" fmla="*/ 26 h 27"/>
                  <a:gd name="T10" fmla="*/ 140 w 222"/>
                  <a:gd name="T11" fmla="*/ 27 h 27"/>
                  <a:gd name="T12" fmla="*/ 134 w 222"/>
                  <a:gd name="T13" fmla="*/ 27 h 27"/>
                  <a:gd name="T14" fmla="*/ 129 w 222"/>
                  <a:gd name="T15" fmla="*/ 27 h 27"/>
                  <a:gd name="T16" fmla="*/ 123 w 222"/>
                  <a:gd name="T17" fmla="*/ 27 h 27"/>
                  <a:gd name="T18" fmla="*/ 117 w 222"/>
                  <a:gd name="T19" fmla="*/ 27 h 27"/>
                  <a:gd name="T20" fmla="*/ 111 w 222"/>
                  <a:gd name="T21" fmla="*/ 27 h 27"/>
                  <a:gd name="T22" fmla="*/ 103 w 222"/>
                  <a:gd name="T23" fmla="*/ 27 h 27"/>
                  <a:gd name="T24" fmla="*/ 94 w 222"/>
                  <a:gd name="T25" fmla="*/ 27 h 27"/>
                  <a:gd name="T26" fmla="*/ 86 w 222"/>
                  <a:gd name="T27" fmla="*/ 27 h 27"/>
                  <a:gd name="T28" fmla="*/ 78 w 222"/>
                  <a:gd name="T29" fmla="*/ 26 h 27"/>
                  <a:gd name="T30" fmla="*/ 71 w 222"/>
                  <a:gd name="T31" fmla="*/ 26 h 27"/>
                  <a:gd name="T32" fmla="*/ 61 w 222"/>
                  <a:gd name="T33" fmla="*/ 25 h 27"/>
                  <a:gd name="T34" fmla="*/ 52 w 222"/>
                  <a:gd name="T35" fmla="*/ 25 h 27"/>
                  <a:gd name="T36" fmla="*/ 43 w 222"/>
                  <a:gd name="T37" fmla="*/ 24 h 27"/>
                  <a:gd name="T38" fmla="*/ 35 w 222"/>
                  <a:gd name="T39" fmla="*/ 23 h 27"/>
                  <a:gd name="T40" fmla="*/ 27 w 222"/>
                  <a:gd name="T41" fmla="*/ 22 h 27"/>
                  <a:gd name="T42" fmla="*/ 21 w 222"/>
                  <a:gd name="T43" fmla="*/ 21 h 27"/>
                  <a:gd name="T44" fmla="*/ 17 w 222"/>
                  <a:gd name="T45" fmla="*/ 21 h 27"/>
                  <a:gd name="T46" fmla="*/ 14 w 222"/>
                  <a:gd name="T47" fmla="*/ 20 h 27"/>
                  <a:gd name="T48" fmla="*/ 7 w 222"/>
                  <a:gd name="T49" fmla="*/ 18 h 27"/>
                  <a:gd name="T50" fmla="*/ 2 w 222"/>
                  <a:gd name="T51" fmla="*/ 16 h 27"/>
                  <a:gd name="T52" fmla="*/ 0 w 222"/>
                  <a:gd name="T53" fmla="*/ 13 h 27"/>
                  <a:gd name="T54" fmla="*/ 1 w 222"/>
                  <a:gd name="T55" fmla="*/ 11 h 27"/>
                  <a:gd name="T56" fmla="*/ 5 w 222"/>
                  <a:gd name="T57" fmla="*/ 9 h 27"/>
                  <a:gd name="T58" fmla="*/ 12 w 222"/>
                  <a:gd name="T59" fmla="*/ 7 h 27"/>
                  <a:gd name="T60" fmla="*/ 21 w 222"/>
                  <a:gd name="T61" fmla="*/ 5 h 27"/>
                  <a:gd name="T62" fmla="*/ 32 w 222"/>
                  <a:gd name="T63" fmla="*/ 4 h 27"/>
                  <a:gd name="T64" fmla="*/ 43 w 222"/>
                  <a:gd name="T65" fmla="*/ 2 h 27"/>
                  <a:gd name="T66" fmla="*/ 56 w 222"/>
                  <a:gd name="T67" fmla="*/ 1 h 27"/>
                  <a:gd name="T68" fmla="*/ 70 w 222"/>
                  <a:gd name="T69" fmla="*/ 1 h 27"/>
                  <a:gd name="T70" fmla="*/ 85 w 222"/>
                  <a:gd name="T71" fmla="*/ 0 h 27"/>
                  <a:gd name="T72" fmla="*/ 100 w 222"/>
                  <a:gd name="T73" fmla="*/ 0 h 27"/>
                  <a:gd name="T74" fmla="*/ 116 w 222"/>
                  <a:gd name="T75" fmla="*/ 0 h 27"/>
                  <a:gd name="T76" fmla="*/ 128 w 222"/>
                  <a:gd name="T77" fmla="*/ 0 h 27"/>
                  <a:gd name="T78" fmla="*/ 141 w 222"/>
                  <a:gd name="T79" fmla="*/ 0 h 27"/>
                  <a:gd name="T80" fmla="*/ 153 w 222"/>
                  <a:gd name="T81" fmla="*/ 1 h 27"/>
                  <a:gd name="T82" fmla="*/ 164 w 222"/>
                  <a:gd name="T83" fmla="*/ 1 h 27"/>
                  <a:gd name="T84" fmla="*/ 175 w 222"/>
                  <a:gd name="T85" fmla="*/ 2 h 27"/>
                  <a:gd name="T86" fmla="*/ 185 w 222"/>
                  <a:gd name="T87" fmla="*/ 3 h 27"/>
                  <a:gd name="T88" fmla="*/ 193 w 222"/>
                  <a:gd name="T89" fmla="*/ 4 h 27"/>
                  <a:gd name="T90" fmla="*/ 201 w 222"/>
                  <a:gd name="T91" fmla="*/ 5 h 27"/>
                  <a:gd name="T92" fmla="*/ 208 w 222"/>
                  <a:gd name="T93" fmla="*/ 7 h 27"/>
                  <a:gd name="T94" fmla="*/ 214 w 222"/>
                  <a:gd name="T95" fmla="*/ 8 h 27"/>
                  <a:gd name="T96" fmla="*/ 218 w 222"/>
                  <a:gd name="T97" fmla="*/ 10 h 27"/>
                  <a:gd name="T98" fmla="*/ 221 w 222"/>
                  <a:gd name="T99" fmla="*/ 11 h 27"/>
                  <a:gd name="T100" fmla="*/ 222 w 222"/>
                  <a:gd name="T101" fmla="*/ 13 h 27"/>
                  <a:gd name="T102" fmla="*/ 222 w 222"/>
                  <a:gd name="T103" fmla="*/ 15 h 27"/>
                  <a:gd name="T104" fmla="*/ 219 w 222"/>
                  <a:gd name="T10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2" h="27">
                    <a:moveTo>
                      <a:pt x="216" y="18"/>
                    </a:moveTo>
                    <a:lnTo>
                      <a:pt x="214" y="19"/>
                    </a:lnTo>
                    <a:lnTo>
                      <a:pt x="211" y="19"/>
                    </a:lnTo>
                    <a:lnTo>
                      <a:pt x="208" y="20"/>
                    </a:lnTo>
                    <a:lnTo>
                      <a:pt x="204" y="21"/>
                    </a:lnTo>
                    <a:lnTo>
                      <a:pt x="200" y="21"/>
                    </a:lnTo>
                    <a:lnTo>
                      <a:pt x="196" y="22"/>
                    </a:lnTo>
                    <a:lnTo>
                      <a:pt x="192" y="23"/>
                    </a:lnTo>
                    <a:lnTo>
                      <a:pt x="187" y="23"/>
                    </a:lnTo>
                    <a:lnTo>
                      <a:pt x="182" y="24"/>
                    </a:lnTo>
                    <a:lnTo>
                      <a:pt x="177" y="24"/>
                    </a:lnTo>
                    <a:lnTo>
                      <a:pt x="172" y="25"/>
                    </a:lnTo>
                    <a:lnTo>
                      <a:pt x="166" y="25"/>
                    </a:lnTo>
                    <a:lnTo>
                      <a:pt x="160" y="25"/>
                    </a:lnTo>
                    <a:lnTo>
                      <a:pt x="154" y="26"/>
                    </a:lnTo>
                    <a:lnTo>
                      <a:pt x="148" y="26"/>
                    </a:lnTo>
                    <a:lnTo>
                      <a:pt x="142" y="26"/>
                    </a:lnTo>
                    <a:lnTo>
                      <a:pt x="140" y="27"/>
                    </a:lnTo>
                    <a:lnTo>
                      <a:pt x="138" y="27"/>
                    </a:lnTo>
                    <a:lnTo>
                      <a:pt x="136" y="27"/>
                    </a:lnTo>
                    <a:lnTo>
                      <a:pt x="134" y="27"/>
                    </a:lnTo>
                    <a:lnTo>
                      <a:pt x="132" y="27"/>
                    </a:lnTo>
                    <a:lnTo>
                      <a:pt x="131" y="27"/>
                    </a:lnTo>
                    <a:lnTo>
                      <a:pt x="129" y="27"/>
                    </a:lnTo>
                    <a:lnTo>
                      <a:pt x="127" y="27"/>
                    </a:lnTo>
                    <a:lnTo>
                      <a:pt x="125" y="27"/>
                    </a:lnTo>
                    <a:lnTo>
                      <a:pt x="123" y="27"/>
                    </a:lnTo>
                    <a:lnTo>
                      <a:pt x="121" y="27"/>
                    </a:lnTo>
                    <a:lnTo>
                      <a:pt x="119" y="27"/>
                    </a:lnTo>
                    <a:lnTo>
                      <a:pt x="117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11" y="27"/>
                    </a:lnTo>
                    <a:lnTo>
                      <a:pt x="108" y="27"/>
                    </a:lnTo>
                    <a:lnTo>
                      <a:pt x="105" y="27"/>
                    </a:lnTo>
                    <a:lnTo>
                      <a:pt x="103" y="27"/>
                    </a:lnTo>
                    <a:lnTo>
                      <a:pt x="100" y="27"/>
                    </a:lnTo>
                    <a:lnTo>
                      <a:pt x="97" y="27"/>
                    </a:lnTo>
                    <a:lnTo>
                      <a:pt x="94" y="27"/>
                    </a:lnTo>
                    <a:lnTo>
                      <a:pt x="91" y="27"/>
                    </a:lnTo>
                    <a:lnTo>
                      <a:pt x="89" y="27"/>
                    </a:lnTo>
                    <a:lnTo>
                      <a:pt x="86" y="27"/>
                    </a:lnTo>
                    <a:lnTo>
                      <a:pt x="84" y="26"/>
                    </a:lnTo>
                    <a:lnTo>
                      <a:pt x="81" y="26"/>
                    </a:lnTo>
                    <a:lnTo>
                      <a:pt x="78" y="26"/>
                    </a:lnTo>
                    <a:lnTo>
                      <a:pt x="76" y="26"/>
                    </a:lnTo>
                    <a:lnTo>
                      <a:pt x="73" y="26"/>
                    </a:lnTo>
                    <a:lnTo>
                      <a:pt x="71" y="26"/>
                    </a:lnTo>
                    <a:lnTo>
                      <a:pt x="68" y="26"/>
                    </a:lnTo>
                    <a:lnTo>
                      <a:pt x="65" y="26"/>
                    </a:lnTo>
                    <a:lnTo>
                      <a:pt x="61" y="25"/>
                    </a:lnTo>
                    <a:lnTo>
                      <a:pt x="58" y="25"/>
                    </a:lnTo>
                    <a:lnTo>
                      <a:pt x="55" y="25"/>
                    </a:lnTo>
                    <a:lnTo>
                      <a:pt x="52" y="25"/>
                    </a:lnTo>
                    <a:lnTo>
                      <a:pt x="49" y="25"/>
                    </a:lnTo>
                    <a:lnTo>
                      <a:pt x="46" y="24"/>
                    </a:lnTo>
                    <a:lnTo>
                      <a:pt x="43" y="24"/>
                    </a:lnTo>
                    <a:lnTo>
                      <a:pt x="40" y="24"/>
                    </a:lnTo>
                    <a:lnTo>
                      <a:pt x="37" y="23"/>
                    </a:lnTo>
                    <a:lnTo>
                      <a:pt x="35" y="23"/>
                    </a:lnTo>
                    <a:lnTo>
                      <a:pt x="32" y="23"/>
                    </a:lnTo>
                    <a:lnTo>
                      <a:pt x="30" y="23"/>
                    </a:lnTo>
                    <a:lnTo>
                      <a:pt x="27" y="22"/>
                    </a:lnTo>
                    <a:lnTo>
                      <a:pt x="25" y="22"/>
                    </a:lnTo>
                    <a:lnTo>
                      <a:pt x="23" y="22"/>
                    </a:lnTo>
                    <a:lnTo>
                      <a:pt x="21" y="21"/>
                    </a:lnTo>
                    <a:lnTo>
                      <a:pt x="20" y="21"/>
                    </a:lnTo>
                    <a:lnTo>
                      <a:pt x="19" y="21"/>
                    </a:lnTo>
                    <a:lnTo>
                      <a:pt x="17" y="21"/>
                    </a:lnTo>
                    <a:lnTo>
                      <a:pt x="16" y="20"/>
                    </a:lnTo>
                    <a:lnTo>
                      <a:pt x="15" y="20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0" y="19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3" y="17"/>
                    </a:lnTo>
                    <a:lnTo>
                      <a:pt x="2" y="16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1" y="11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12" y="7"/>
                    </a:lnTo>
                    <a:lnTo>
                      <a:pt x="14" y="6"/>
                    </a:lnTo>
                    <a:lnTo>
                      <a:pt x="17" y="6"/>
                    </a:lnTo>
                    <a:lnTo>
                      <a:pt x="21" y="5"/>
                    </a:lnTo>
                    <a:lnTo>
                      <a:pt x="24" y="5"/>
                    </a:lnTo>
                    <a:lnTo>
                      <a:pt x="28" y="4"/>
                    </a:lnTo>
                    <a:lnTo>
                      <a:pt x="32" y="4"/>
                    </a:lnTo>
                    <a:lnTo>
                      <a:pt x="36" y="3"/>
                    </a:lnTo>
                    <a:lnTo>
                      <a:pt x="39" y="3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2" y="2"/>
                    </a:lnTo>
                    <a:lnTo>
                      <a:pt x="56" y="1"/>
                    </a:lnTo>
                    <a:lnTo>
                      <a:pt x="61" y="1"/>
                    </a:lnTo>
                    <a:lnTo>
                      <a:pt x="65" y="1"/>
                    </a:lnTo>
                    <a:lnTo>
                      <a:pt x="70" y="1"/>
                    </a:lnTo>
                    <a:lnTo>
                      <a:pt x="75" y="0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90" y="0"/>
                    </a:lnTo>
                    <a:lnTo>
                      <a:pt x="95" y="0"/>
                    </a:lnTo>
                    <a:lnTo>
                      <a:pt x="100" y="0"/>
                    </a:lnTo>
                    <a:lnTo>
                      <a:pt x="106" y="0"/>
                    </a:lnTo>
                    <a:lnTo>
                      <a:pt x="111" y="0"/>
                    </a:lnTo>
                    <a:lnTo>
                      <a:pt x="116" y="0"/>
                    </a:lnTo>
                    <a:lnTo>
                      <a:pt x="120" y="0"/>
                    </a:lnTo>
                    <a:lnTo>
                      <a:pt x="124" y="0"/>
                    </a:lnTo>
                    <a:lnTo>
                      <a:pt x="128" y="0"/>
                    </a:lnTo>
                    <a:lnTo>
                      <a:pt x="133" y="0"/>
                    </a:lnTo>
                    <a:lnTo>
                      <a:pt x="137" y="0"/>
                    </a:lnTo>
                    <a:lnTo>
                      <a:pt x="141" y="0"/>
                    </a:lnTo>
                    <a:lnTo>
                      <a:pt x="145" y="0"/>
                    </a:lnTo>
                    <a:lnTo>
                      <a:pt x="149" y="0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4" y="1"/>
                    </a:lnTo>
                    <a:lnTo>
                      <a:pt x="168" y="2"/>
                    </a:lnTo>
                    <a:lnTo>
                      <a:pt x="171" y="2"/>
                    </a:lnTo>
                    <a:lnTo>
                      <a:pt x="175" y="2"/>
                    </a:lnTo>
                    <a:lnTo>
                      <a:pt x="178" y="2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8" y="3"/>
                    </a:lnTo>
                    <a:lnTo>
                      <a:pt x="191" y="4"/>
                    </a:lnTo>
                    <a:lnTo>
                      <a:pt x="193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4" y="6"/>
                    </a:lnTo>
                    <a:lnTo>
                      <a:pt x="206" y="6"/>
                    </a:lnTo>
                    <a:lnTo>
                      <a:pt x="208" y="7"/>
                    </a:lnTo>
                    <a:lnTo>
                      <a:pt x="210" y="7"/>
                    </a:lnTo>
                    <a:lnTo>
                      <a:pt x="212" y="7"/>
                    </a:lnTo>
                    <a:lnTo>
                      <a:pt x="214" y="8"/>
                    </a:lnTo>
                    <a:lnTo>
                      <a:pt x="215" y="8"/>
                    </a:lnTo>
                    <a:lnTo>
                      <a:pt x="217" y="9"/>
                    </a:lnTo>
                    <a:lnTo>
                      <a:pt x="218" y="10"/>
                    </a:lnTo>
                    <a:lnTo>
                      <a:pt x="220" y="10"/>
                    </a:lnTo>
                    <a:lnTo>
                      <a:pt x="221" y="11"/>
                    </a:lnTo>
                    <a:lnTo>
                      <a:pt x="221" y="11"/>
                    </a:lnTo>
                    <a:lnTo>
                      <a:pt x="222" y="12"/>
                    </a:lnTo>
                    <a:lnTo>
                      <a:pt x="222" y="13"/>
                    </a:lnTo>
                    <a:lnTo>
                      <a:pt x="222" y="13"/>
                    </a:lnTo>
                    <a:lnTo>
                      <a:pt x="222" y="14"/>
                    </a:lnTo>
                    <a:lnTo>
                      <a:pt x="222" y="14"/>
                    </a:lnTo>
                    <a:lnTo>
                      <a:pt x="222" y="15"/>
                    </a:lnTo>
                    <a:lnTo>
                      <a:pt x="221" y="16"/>
                    </a:lnTo>
                    <a:lnTo>
                      <a:pt x="220" y="16"/>
                    </a:lnTo>
                    <a:lnTo>
                      <a:pt x="219" y="17"/>
                    </a:lnTo>
                    <a:lnTo>
                      <a:pt x="218" y="17"/>
                    </a:lnTo>
                    <a:lnTo>
                      <a:pt x="216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9" name="Freeform 260"/>
              <p:cNvSpPr>
                <a:spLocks/>
              </p:cNvSpPr>
              <p:nvPr/>
            </p:nvSpPr>
            <p:spPr bwMode="auto">
              <a:xfrm>
                <a:off x="923" y="2772"/>
                <a:ext cx="226" cy="23"/>
              </a:xfrm>
              <a:custGeom>
                <a:avLst/>
                <a:gdLst>
                  <a:gd name="T0" fmla="*/ 223 w 226"/>
                  <a:gd name="T1" fmla="*/ 10 h 23"/>
                  <a:gd name="T2" fmla="*/ 217 w 226"/>
                  <a:gd name="T3" fmla="*/ 14 h 23"/>
                  <a:gd name="T4" fmla="*/ 209 w 226"/>
                  <a:gd name="T5" fmla="*/ 16 h 23"/>
                  <a:gd name="T6" fmla="*/ 200 w 226"/>
                  <a:gd name="T7" fmla="*/ 18 h 23"/>
                  <a:gd name="T8" fmla="*/ 189 w 226"/>
                  <a:gd name="T9" fmla="*/ 19 h 23"/>
                  <a:gd name="T10" fmla="*/ 177 w 226"/>
                  <a:gd name="T11" fmla="*/ 20 h 23"/>
                  <a:gd name="T12" fmla="*/ 164 w 226"/>
                  <a:gd name="T13" fmla="*/ 21 h 23"/>
                  <a:gd name="T14" fmla="*/ 150 w 226"/>
                  <a:gd name="T15" fmla="*/ 22 h 23"/>
                  <a:gd name="T16" fmla="*/ 141 w 226"/>
                  <a:gd name="T17" fmla="*/ 23 h 23"/>
                  <a:gd name="T18" fmla="*/ 135 w 226"/>
                  <a:gd name="T19" fmla="*/ 23 h 23"/>
                  <a:gd name="T20" fmla="*/ 130 w 226"/>
                  <a:gd name="T21" fmla="*/ 23 h 23"/>
                  <a:gd name="T22" fmla="*/ 124 w 226"/>
                  <a:gd name="T23" fmla="*/ 23 h 23"/>
                  <a:gd name="T24" fmla="*/ 118 w 226"/>
                  <a:gd name="T25" fmla="*/ 23 h 23"/>
                  <a:gd name="T26" fmla="*/ 111 w 226"/>
                  <a:gd name="T27" fmla="*/ 23 h 23"/>
                  <a:gd name="T28" fmla="*/ 102 w 226"/>
                  <a:gd name="T29" fmla="*/ 23 h 23"/>
                  <a:gd name="T30" fmla="*/ 94 w 226"/>
                  <a:gd name="T31" fmla="*/ 23 h 23"/>
                  <a:gd name="T32" fmla="*/ 86 w 226"/>
                  <a:gd name="T33" fmla="*/ 23 h 23"/>
                  <a:gd name="T34" fmla="*/ 78 w 226"/>
                  <a:gd name="T35" fmla="*/ 22 h 23"/>
                  <a:gd name="T36" fmla="*/ 70 w 226"/>
                  <a:gd name="T37" fmla="*/ 22 h 23"/>
                  <a:gd name="T38" fmla="*/ 60 w 226"/>
                  <a:gd name="T39" fmla="*/ 21 h 23"/>
                  <a:gd name="T40" fmla="*/ 51 w 226"/>
                  <a:gd name="T41" fmla="*/ 20 h 23"/>
                  <a:gd name="T42" fmla="*/ 42 w 226"/>
                  <a:gd name="T43" fmla="*/ 20 h 23"/>
                  <a:gd name="T44" fmla="*/ 34 w 226"/>
                  <a:gd name="T45" fmla="*/ 19 h 23"/>
                  <a:gd name="T46" fmla="*/ 27 w 226"/>
                  <a:gd name="T47" fmla="*/ 17 h 23"/>
                  <a:gd name="T48" fmla="*/ 22 w 226"/>
                  <a:gd name="T49" fmla="*/ 17 h 23"/>
                  <a:gd name="T50" fmla="*/ 18 w 226"/>
                  <a:gd name="T51" fmla="*/ 16 h 23"/>
                  <a:gd name="T52" fmla="*/ 15 w 226"/>
                  <a:gd name="T53" fmla="*/ 15 h 23"/>
                  <a:gd name="T54" fmla="*/ 6 w 226"/>
                  <a:gd name="T55" fmla="*/ 12 h 23"/>
                  <a:gd name="T56" fmla="*/ 1 w 226"/>
                  <a:gd name="T57" fmla="*/ 9 h 23"/>
                  <a:gd name="T58" fmla="*/ 0 w 226"/>
                  <a:gd name="T59" fmla="*/ 6 h 23"/>
                  <a:gd name="T60" fmla="*/ 0 w 226"/>
                  <a:gd name="T61" fmla="*/ 0 h 23"/>
                  <a:gd name="T62" fmla="*/ 3 w 226"/>
                  <a:gd name="T63" fmla="*/ 3 h 23"/>
                  <a:gd name="T64" fmla="*/ 9 w 226"/>
                  <a:gd name="T65" fmla="*/ 5 h 23"/>
                  <a:gd name="T66" fmla="*/ 15 w 226"/>
                  <a:gd name="T67" fmla="*/ 6 h 23"/>
                  <a:gd name="T68" fmla="*/ 18 w 226"/>
                  <a:gd name="T69" fmla="*/ 7 h 23"/>
                  <a:gd name="T70" fmla="*/ 22 w 226"/>
                  <a:gd name="T71" fmla="*/ 8 h 23"/>
                  <a:gd name="T72" fmla="*/ 28 w 226"/>
                  <a:gd name="T73" fmla="*/ 9 h 23"/>
                  <a:gd name="T74" fmla="*/ 36 w 226"/>
                  <a:gd name="T75" fmla="*/ 10 h 23"/>
                  <a:gd name="T76" fmla="*/ 44 w 226"/>
                  <a:gd name="T77" fmla="*/ 11 h 23"/>
                  <a:gd name="T78" fmla="*/ 53 w 226"/>
                  <a:gd name="T79" fmla="*/ 12 h 23"/>
                  <a:gd name="T80" fmla="*/ 63 w 226"/>
                  <a:gd name="T81" fmla="*/ 13 h 23"/>
                  <a:gd name="T82" fmla="*/ 72 w 226"/>
                  <a:gd name="T83" fmla="*/ 13 h 23"/>
                  <a:gd name="T84" fmla="*/ 80 w 226"/>
                  <a:gd name="T85" fmla="*/ 14 h 23"/>
                  <a:gd name="T86" fmla="*/ 88 w 226"/>
                  <a:gd name="T87" fmla="*/ 14 h 23"/>
                  <a:gd name="T88" fmla="*/ 97 w 226"/>
                  <a:gd name="T89" fmla="*/ 14 h 23"/>
                  <a:gd name="T90" fmla="*/ 105 w 226"/>
                  <a:gd name="T91" fmla="*/ 14 h 23"/>
                  <a:gd name="T92" fmla="*/ 114 w 226"/>
                  <a:gd name="T93" fmla="*/ 14 h 23"/>
                  <a:gd name="T94" fmla="*/ 120 w 226"/>
                  <a:gd name="T95" fmla="*/ 14 h 23"/>
                  <a:gd name="T96" fmla="*/ 126 w 226"/>
                  <a:gd name="T97" fmla="*/ 14 h 23"/>
                  <a:gd name="T98" fmla="*/ 132 w 226"/>
                  <a:gd name="T99" fmla="*/ 14 h 23"/>
                  <a:gd name="T100" fmla="*/ 137 w 226"/>
                  <a:gd name="T101" fmla="*/ 14 h 23"/>
                  <a:gd name="T102" fmla="*/ 143 w 226"/>
                  <a:gd name="T103" fmla="*/ 14 h 23"/>
                  <a:gd name="T104" fmla="*/ 158 w 226"/>
                  <a:gd name="T105" fmla="*/ 13 h 23"/>
                  <a:gd name="T106" fmla="*/ 175 w 226"/>
                  <a:gd name="T107" fmla="*/ 12 h 23"/>
                  <a:gd name="T108" fmla="*/ 191 w 226"/>
                  <a:gd name="T109" fmla="*/ 10 h 23"/>
                  <a:gd name="T110" fmla="*/ 204 w 226"/>
                  <a:gd name="T111" fmla="*/ 8 h 23"/>
                  <a:gd name="T112" fmla="*/ 214 w 226"/>
                  <a:gd name="T113" fmla="*/ 6 h 23"/>
                  <a:gd name="T114" fmla="*/ 220 w 226"/>
                  <a:gd name="T115" fmla="*/ 3 h 23"/>
                  <a:gd name="T116" fmla="*/ 223 w 226"/>
                  <a:gd name="T117" fmla="*/ 2 h 23"/>
                  <a:gd name="T118" fmla="*/ 226 w 226"/>
                  <a:gd name="T119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6" h="23">
                    <a:moveTo>
                      <a:pt x="226" y="8"/>
                    </a:moveTo>
                    <a:lnTo>
                      <a:pt x="225" y="9"/>
                    </a:lnTo>
                    <a:lnTo>
                      <a:pt x="223" y="10"/>
                    </a:lnTo>
                    <a:lnTo>
                      <a:pt x="221" y="12"/>
                    </a:lnTo>
                    <a:lnTo>
                      <a:pt x="219" y="13"/>
                    </a:lnTo>
                    <a:lnTo>
                      <a:pt x="217" y="14"/>
                    </a:lnTo>
                    <a:lnTo>
                      <a:pt x="214" y="15"/>
                    </a:lnTo>
                    <a:lnTo>
                      <a:pt x="211" y="15"/>
                    </a:lnTo>
                    <a:lnTo>
                      <a:pt x="209" y="16"/>
                    </a:lnTo>
                    <a:lnTo>
                      <a:pt x="206" y="17"/>
                    </a:lnTo>
                    <a:lnTo>
                      <a:pt x="203" y="17"/>
                    </a:lnTo>
                    <a:lnTo>
                      <a:pt x="200" y="18"/>
                    </a:lnTo>
                    <a:lnTo>
                      <a:pt x="196" y="18"/>
                    </a:lnTo>
                    <a:lnTo>
                      <a:pt x="193" y="19"/>
                    </a:lnTo>
                    <a:lnTo>
                      <a:pt x="189" y="19"/>
                    </a:lnTo>
                    <a:lnTo>
                      <a:pt x="185" y="20"/>
                    </a:lnTo>
                    <a:lnTo>
                      <a:pt x="181" y="20"/>
                    </a:lnTo>
                    <a:lnTo>
                      <a:pt x="177" y="20"/>
                    </a:lnTo>
                    <a:lnTo>
                      <a:pt x="173" y="21"/>
                    </a:lnTo>
                    <a:lnTo>
                      <a:pt x="169" y="21"/>
                    </a:lnTo>
                    <a:lnTo>
                      <a:pt x="164" y="21"/>
                    </a:lnTo>
                    <a:lnTo>
                      <a:pt x="160" y="22"/>
                    </a:lnTo>
                    <a:lnTo>
                      <a:pt x="155" y="22"/>
                    </a:lnTo>
                    <a:lnTo>
                      <a:pt x="150" y="22"/>
                    </a:lnTo>
                    <a:lnTo>
                      <a:pt x="145" y="22"/>
                    </a:lnTo>
                    <a:lnTo>
                      <a:pt x="143" y="23"/>
                    </a:lnTo>
                    <a:lnTo>
                      <a:pt x="141" y="23"/>
                    </a:lnTo>
                    <a:lnTo>
                      <a:pt x="139" y="23"/>
                    </a:lnTo>
                    <a:lnTo>
                      <a:pt x="137" y="23"/>
                    </a:lnTo>
                    <a:lnTo>
                      <a:pt x="135" y="23"/>
                    </a:lnTo>
                    <a:lnTo>
                      <a:pt x="133" y="23"/>
                    </a:lnTo>
                    <a:lnTo>
                      <a:pt x="131" y="23"/>
                    </a:lnTo>
                    <a:lnTo>
                      <a:pt x="130" y="23"/>
                    </a:lnTo>
                    <a:lnTo>
                      <a:pt x="128" y="23"/>
                    </a:lnTo>
                    <a:lnTo>
                      <a:pt x="126" y="23"/>
                    </a:lnTo>
                    <a:lnTo>
                      <a:pt x="124" y="23"/>
                    </a:lnTo>
                    <a:lnTo>
                      <a:pt x="122" y="23"/>
                    </a:lnTo>
                    <a:lnTo>
                      <a:pt x="120" y="23"/>
                    </a:lnTo>
                    <a:lnTo>
                      <a:pt x="118" y="23"/>
                    </a:lnTo>
                    <a:lnTo>
                      <a:pt x="116" y="23"/>
                    </a:lnTo>
                    <a:lnTo>
                      <a:pt x="114" y="23"/>
                    </a:lnTo>
                    <a:lnTo>
                      <a:pt x="111" y="23"/>
                    </a:lnTo>
                    <a:lnTo>
                      <a:pt x="108" y="23"/>
                    </a:lnTo>
                    <a:lnTo>
                      <a:pt x="105" y="23"/>
                    </a:lnTo>
                    <a:lnTo>
                      <a:pt x="102" y="23"/>
                    </a:lnTo>
                    <a:lnTo>
                      <a:pt x="100" y="23"/>
                    </a:lnTo>
                    <a:lnTo>
                      <a:pt x="97" y="23"/>
                    </a:lnTo>
                    <a:lnTo>
                      <a:pt x="94" y="23"/>
                    </a:lnTo>
                    <a:lnTo>
                      <a:pt x="91" y="23"/>
                    </a:lnTo>
                    <a:lnTo>
                      <a:pt x="89" y="23"/>
                    </a:lnTo>
                    <a:lnTo>
                      <a:pt x="86" y="23"/>
                    </a:lnTo>
                    <a:lnTo>
                      <a:pt x="83" y="22"/>
                    </a:lnTo>
                    <a:lnTo>
                      <a:pt x="81" y="22"/>
                    </a:lnTo>
                    <a:lnTo>
                      <a:pt x="78" y="22"/>
                    </a:lnTo>
                    <a:lnTo>
                      <a:pt x="76" y="22"/>
                    </a:lnTo>
                    <a:lnTo>
                      <a:pt x="73" y="22"/>
                    </a:lnTo>
                    <a:lnTo>
                      <a:pt x="70" y="22"/>
                    </a:lnTo>
                    <a:lnTo>
                      <a:pt x="67" y="22"/>
                    </a:lnTo>
                    <a:lnTo>
                      <a:pt x="64" y="21"/>
                    </a:lnTo>
                    <a:lnTo>
                      <a:pt x="60" y="21"/>
                    </a:lnTo>
                    <a:lnTo>
                      <a:pt x="57" y="21"/>
                    </a:lnTo>
                    <a:lnTo>
                      <a:pt x="54" y="21"/>
                    </a:lnTo>
                    <a:lnTo>
                      <a:pt x="51" y="20"/>
                    </a:lnTo>
                    <a:lnTo>
                      <a:pt x="48" y="20"/>
                    </a:lnTo>
                    <a:lnTo>
                      <a:pt x="45" y="20"/>
                    </a:lnTo>
                    <a:lnTo>
                      <a:pt x="42" y="20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4" y="19"/>
                    </a:lnTo>
                    <a:lnTo>
                      <a:pt x="32" y="18"/>
                    </a:lnTo>
                    <a:lnTo>
                      <a:pt x="29" y="18"/>
                    </a:lnTo>
                    <a:lnTo>
                      <a:pt x="27" y="17"/>
                    </a:lnTo>
                    <a:lnTo>
                      <a:pt x="24" y="17"/>
                    </a:lnTo>
                    <a:lnTo>
                      <a:pt x="23" y="17"/>
                    </a:lnTo>
                    <a:lnTo>
                      <a:pt x="22" y="17"/>
                    </a:lnTo>
                    <a:lnTo>
                      <a:pt x="20" y="16"/>
                    </a:lnTo>
                    <a:lnTo>
                      <a:pt x="19" y="16"/>
                    </a:lnTo>
                    <a:lnTo>
                      <a:pt x="18" y="16"/>
                    </a:lnTo>
                    <a:lnTo>
                      <a:pt x="17" y="15"/>
                    </a:lnTo>
                    <a:lnTo>
                      <a:pt x="16" y="15"/>
                    </a:lnTo>
                    <a:lnTo>
                      <a:pt x="15" y="15"/>
                    </a:lnTo>
                    <a:lnTo>
                      <a:pt x="11" y="14"/>
                    </a:lnTo>
                    <a:lnTo>
                      <a:pt x="9" y="13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3" y="10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7" y="4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16" y="7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1" y="8"/>
                    </a:lnTo>
                    <a:lnTo>
                      <a:pt x="22" y="8"/>
                    </a:lnTo>
                    <a:lnTo>
                      <a:pt x="23" y="8"/>
                    </a:lnTo>
                    <a:lnTo>
                      <a:pt x="26" y="9"/>
                    </a:lnTo>
                    <a:lnTo>
                      <a:pt x="28" y="9"/>
                    </a:lnTo>
                    <a:lnTo>
                      <a:pt x="31" y="9"/>
                    </a:lnTo>
                    <a:lnTo>
                      <a:pt x="33" y="10"/>
                    </a:lnTo>
                    <a:lnTo>
                      <a:pt x="36" y="10"/>
                    </a:lnTo>
                    <a:lnTo>
                      <a:pt x="39" y="10"/>
                    </a:lnTo>
                    <a:lnTo>
                      <a:pt x="41" y="11"/>
                    </a:lnTo>
                    <a:lnTo>
                      <a:pt x="44" y="11"/>
                    </a:lnTo>
                    <a:lnTo>
                      <a:pt x="47" y="11"/>
                    </a:lnTo>
                    <a:lnTo>
                      <a:pt x="50" y="12"/>
                    </a:lnTo>
                    <a:lnTo>
                      <a:pt x="53" y="12"/>
                    </a:lnTo>
                    <a:lnTo>
                      <a:pt x="57" y="12"/>
                    </a:lnTo>
                    <a:lnTo>
                      <a:pt x="60" y="12"/>
                    </a:lnTo>
                    <a:lnTo>
                      <a:pt x="63" y="13"/>
                    </a:lnTo>
                    <a:lnTo>
                      <a:pt x="67" y="13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80" y="14"/>
                    </a:lnTo>
                    <a:lnTo>
                      <a:pt x="83" y="14"/>
                    </a:lnTo>
                    <a:lnTo>
                      <a:pt x="86" y="14"/>
                    </a:lnTo>
                    <a:lnTo>
                      <a:pt x="88" y="14"/>
                    </a:lnTo>
                    <a:lnTo>
                      <a:pt x="91" y="14"/>
                    </a:lnTo>
                    <a:lnTo>
                      <a:pt x="94" y="14"/>
                    </a:lnTo>
                    <a:lnTo>
                      <a:pt x="97" y="14"/>
                    </a:lnTo>
                    <a:lnTo>
                      <a:pt x="99" y="14"/>
                    </a:lnTo>
                    <a:lnTo>
                      <a:pt x="102" y="14"/>
                    </a:lnTo>
                    <a:lnTo>
                      <a:pt x="105" y="14"/>
                    </a:lnTo>
                    <a:lnTo>
                      <a:pt x="108" y="14"/>
                    </a:lnTo>
                    <a:lnTo>
                      <a:pt x="111" y="14"/>
                    </a:lnTo>
                    <a:lnTo>
                      <a:pt x="114" y="14"/>
                    </a:lnTo>
                    <a:lnTo>
                      <a:pt x="116" y="14"/>
                    </a:lnTo>
                    <a:lnTo>
                      <a:pt x="118" y="14"/>
                    </a:lnTo>
                    <a:lnTo>
                      <a:pt x="120" y="14"/>
                    </a:lnTo>
                    <a:lnTo>
                      <a:pt x="122" y="14"/>
                    </a:lnTo>
                    <a:lnTo>
                      <a:pt x="124" y="14"/>
                    </a:lnTo>
                    <a:lnTo>
                      <a:pt x="126" y="14"/>
                    </a:lnTo>
                    <a:lnTo>
                      <a:pt x="128" y="14"/>
                    </a:lnTo>
                    <a:lnTo>
                      <a:pt x="130" y="14"/>
                    </a:lnTo>
                    <a:lnTo>
                      <a:pt x="132" y="14"/>
                    </a:lnTo>
                    <a:lnTo>
                      <a:pt x="134" y="14"/>
                    </a:lnTo>
                    <a:lnTo>
                      <a:pt x="135" y="14"/>
                    </a:lnTo>
                    <a:lnTo>
                      <a:pt x="137" y="14"/>
                    </a:lnTo>
                    <a:lnTo>
                      <a:pt x="139" y="14"/>
                    </a:lnTo>
                    <a:lnTo>
                      <a:pt x="141" y="14"/>
                    </a:lnTo>
                    <a:lnTo>
                      <a:pt x="143" y="14"/>
                    </a:lnTo>
                    <a:lnTo>
                      <a:pt x="145" y="14"/>
                    </a:lnTo>
                    <a:lnTo>
                      <a:pt x="152" y="13"/>
                    </a:lnTo>
                    <a:lnTo>
                      <a:pt x="158" y="13"/>
                    </a:lnTo>
                    <a:lnTo>
                      <a:pt x="164" y="13"/>
                    </a:lnTo>
                    <a:lnTo>
                      <a:pt x="170" y="12"/>
                    </a:lnTo>
                    <a:lnTo>
                      <a:pt x="175" y="12"/>
                    </a:lnTo>
                    <a:lnTo>
                      <a:pt x="181" y="11"/>
                    </a:lnTo>
                    <a:lnTo>
                      <a:pt x="186" y="11"/>
                    </a:lnTo>
                    <a:lnTo>
                      <a:pt x="191" y="10"/>
                    </a:lnTo>
                    <a:lnTo>
                      <a:pt x="195" y="9"/>
                    </a:lnTo>
                    <a:lnTo>
                      <a:pt x="200" y="9"/>
                    </a:lnTo>
                    <a:lnTo>
                      <a:pt x="204" y="8"/>
                    </a:lnTo>
                    <a:lnTo>
                      <a:pt x="207" y="7"/>
                    </a:lnTo>
                    <a:lnTo>
                      <a:pt x="211" y="6"/>
                    </a:lnTo>
                    <a:lnTo>
                      <a:pt x="214" y="6"/>
                    </a:lnTo>
                    <a:lnTo>
                      <a:pt x="217" y="5"/>
                    </a:lnTo>
                    <a:lnTo>
                      <a:pt x="219" y="4"/>
                    </a:lnTo>
                    <a:lnTo>
                      <a:pt x="220" y="3"/>
                    </a:lnTo>
                    <a:lnTo>
                      <a:pt x="221" y="3"/>
                    </a:lnTo>
                    <a:lnTo>
                      <a:pt x="222" y="2"/>
                    </a:lnTo>
                    <a:lnTo>
                      <a:pt x="223" y="2"/>
                    </a:lnTo>
                    <a:lnTo>
                      <a:pt x="224" y="1"/>
                    </a:lnTo>
                    <a:lnTo>
                      <a:pt x="225" y="1"/>
                    </a:lnTo>
                    <a:lnTo>
                      <a:pt x="226" y="1"/>
                    </a:lnTo>
                    <a:lnTo>
                      <a:pt x="226" y="0"/>
                    </a:lnTo>
                    <a:lnTo>
                      <a:pt x="226" y="8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0" name="Freeform 261"/>
              <p:cNvSpPr>
                <a:spLocks/>
              </p:cNvSpPr>
              <p:nvPr/>
            </p:nvSpPr>
            <p:spPr bwMode="auto">
              <a:xfrm>
                <a:off x="974" y="2758"/>
                <a:ext cx="48" cy="15"/>
              </a:xfrm>
              <a:custGeom>
                <a:avLst/>
                <a:gdLst>
                  <a:gd name="T0" fmla="*/ 25 w 48"/>
                  <a:gd name="T1" fmla="*/ 0 h 15"/>
                  <a:gd name="T2" fmla="*/ 48 w 48"/>
                  <a:gd name="T3" fmla="*/ 11 h 15"/>
                  <a:gd name="T4" fmla="*/ 12 w 48"/>
                  <a:gd name="T5" fmla="*/ 15 h 15"/>
                  <a:gd name="T6" fmla="*/ 0 w 48"/>
                  <a:gd name="T7" fmla="*/ 1 h 15"/>
                  <a:gd name="T8" fmla="*/ 25 w 4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25" y="0"/>
                    </a:moveTo>
                    <a:lnTo>
                      <a:pt x="48" y="11"/>
                    </a:lnTo>
                    <a:lnTo>
                      <a:pt x="12" y="15"/>
                    </a:lnTo>
                    <a:lnTo>
                      <a:pt x="0" y="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1" name="Freeform 262"/>
              <p:cNvSpPr>
                <a:spLocks/>
              </p:cNvSpPr>
              <p:nvPr/>
            </p:nvSpPr>
            <p:spPr bwMode="auto">
              <a:xfrm>
                <a:off x="978" y="2759"/>
                <a:ext cx="38" cy="12"/>
              </a:xfrm>
              <a:custGeom>
                <a:avLst/>
                <a:gdLst>
                  <a:gd name="T0" fmla="*/ 21 w 38"/>
                  <a:gd name="T1" fmla="*/ 0 h 12"/>
                  <a:gd name="T2" fmla="*/ 38 w 38"/>
                  <a:gd name="T3" fmla="*/ 9 h 12"/>
                  <a:gd name="T4" fmla="*/ 10 w 38"/>
                  <a:gd name="T5" fmla="*/ 12 h 12"/>
                  <a:gd name="T6" fmla="*/ 0 w 38"/>
                  <a:gd name="T7" fmla="*/ 2 h 12"/>
                  <a:gd name="T8" fmla="*/ 21 w 38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2">
                    <a:moveTo>
                      <a:pt x="21" y="0"/>
                    </a:moveTo>
                    <a:lnTo>
                      <a:pt x="38" y="9"/>
                    </a:lnTo>
                    <a:lnTo>
                      <a:pt x="10" y="12"/>
                    </a:lnTo>
                    <a:lnTo>
                      <a:pt x="0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2" name="Freeform 263"/>
              <p:cNvSpPr>
                <a:spLocks/>
              </p:cNvSpPr>
              <p:nvPr/>
            </p:nvSpPr>
            <p:spPr bwMode="auto">
              <a:xfrm>
                <a:off x="957" y="2673"/>
                <a:ext cx="8" cy="14"/>
              </a:xfrm>
              <a:custGeom>
                <a:avLst/>
                <a:gdLst>
                  <a:gd name="T0" fmla="*/ 1 w 8"/>
                  <a:gd name="T1" fmla="*/ 14 h 14"/>
                  <a:gd name="T2" fmla="*/ 0 w 8"/>
                  <a:gd name="T3" fmla="*/ 13 h 14"/>
                  <a:gd name="T4" fmla="*/ 0 w 8"/>
                  <a:gd name="T5" fmla="*/ 11 h 14"/>
                  <a:gd name="T6" fmla="*/ 0 w 8"/>
                  <a:gd name="T7" fmla="*/ 8 h 14"/>
                  <a:gd name="T8" fmla="*/ 1 w 8"/>
                  <a:gd name="T9" fmla="*/ 6 h 14"/>
                  <a:gd name="T10" fmla="*/ 1 w 8"/>
                  <a:gd name="T11" fmla="*/ 4 h 14"/>
                  <a:gd name="T12" fmla="*/ 2 w 8"/>
                  <a:gd name="T13" fmla="*/ 3 h 14"/>
                  <a:gd name="T14" fmla="*/ 3 w 8"/>
                  <a:gd name="T15" fmla="*/ 2 h 14"/>
                  <a:gd name="T16" fmla="*/ 4 w 8"/>
                  <a:gd name="T17" fmla="*/ 1 h 14"/>
                  <a:gd name="T18" fmla="*/ 4 w 8"/>
                  <a:gd name="T19" fmla="*/ 1 h 14"/>
                  <a:gd name="T20" fmla="*/ 5 w 8"/>
                  <a:gd name="T21" fmla="*/ 0 h 14"/>
                  <a:gd name="T22" fmla="*/ 6 w 8"/>
                  <a:gd name="T23" fmla="*/ 0 h 14"/>
                  <a:gd name="T24" fmla="*/ 7 w 8"/>
                  <a:gd name="T25" fmla="*/ 0 h 14"/>
                  <a:gd name="T26" fmla="*/ 8 w 8"/>
                  <a:gd name="T27" fmla="*/ 1 h 14"/>
                  <a:gd name="T28" fmla="*/ 8 w 8"/>
                  <a:gd name="T29" fmla="*/ 3 h 14"/>
                  <a:gd name="T30" fmla="*/ 8 w 8"/>
                  <a:gd name="T31" fmla="*/ 6 h 14"/>
                  <a:gd name="T32" fmla="*/ 7 w 8"/>
                  <a:gd name="T33" fmla="*/ 8 h 14"/>
                  <a:gd name="T34" fmla="*/ 7 w 8"/>
                  <a:gd name="T35" fmla="*/ 10 h 14"/>
                  <a:gd name="T36" fmla="*/ 6 w 8"/>
                  <a:gd name="T37" fmla="*/ 11 h 14"/>
                  <a:gd name="T38" fmla="*/ 5 w 8"/>
                  <a:gd name="T39" fmla="*/ 12 h 14"/>
                  <a:gd name="T40" fmla="*/ 4 w 8"/>
                  <a:gd name="T41" fmla="*/ 13 h 14"/>
                  <a:gd name="T42" fmla="*/ 4 w 8"/>
                  <a:gd name="T43" fmla="*/ 13 h 14"/>
                  <a:gd name="T44" fmla="*/ 3 w 8"/>
                  <a:gd name="T45" fmla="*/ 14 h 14"/>
                  <a:gd name="T46" fmla="*/ 2 w 8"/>
                  <a:gd name="T47" fmla="*/ 14 h 14"/>
                  <a:gd name="T48" fmla="*/ 1 w 8"/>
                  <a:gd name="T4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4">
                    <a:moveTo>
                      <a:pt x="1" y="14"/>
                    </a:moveTo>
                    <a:lnTo>
                      <a:pt x="0" y="13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7" y="10"/>
                    </a:lnTo>
                    <a:lnTo>
                      <a:pt x="6" y="11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3" name="Freeform 264"/>
              <p:cNvSpPr>
                <a:spLocks/>
              </p:cNvSpPr>
              <p:nvPr/>
            </p:nvSpPr>
            <p:spPr bwMode="auto">
              <a:xfrm>
                <a:off x="963" y="2703"/>
                <a:ext cx="24" cy="22"/>
              </a:xfrm>
              <a:custGeom>
                <a:avLst/>
                <a:gdLst>
                  <a:gd name="T0" fmla="*/ 0 w 24"/>
                  <a:gd name="T1" fmla="*/ 22 h 22"/>
                  <a:gd name="T2" fmla="*/ 0 w 24"/>
                  <a:gd name="T3" fmla="*/ 0 h 22"/>
                  <a:gd name="T4" fmla="*/ 24 w 24"/>
                  <a:gd name="T5" fmla="*/ 6 h 22"/>
                  <a:gd name="T6" fmla="*/ 24 w 24"/>
                  <a:gd name="T7" fmla="*/ 22 h 22"/>
                  <a:gd name="T8" fmla="*/ 0 w 24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2">
                    <a:moveTo>
                      <a:pt x="0" y="22"/>
                    </a:moveTo>
                    <a:lnTo>
                      <a:pt x="0" y="0"/>
                    </a:lnTo>
                    <a:lnTo>
                      <a:pt x="24" y="6"/>
                    </a:lnTo>
                    <a:lnTo>
                      <a:pt x="24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4" name="Rectangle 265"/>
              <p:cNvSpPr>
                <a:spLocks noChangeArrowheads="1"/>
              </p:cNvSpPr>
              <p:nvPr/>
            </p:nvSpPr>
            <p:spPr bwMode="auto">
              <a:xfrm>
                <a:off x="966" y="2707"/>
                <a:ext cx="19" cy="1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5" name="Freeform 266"/>
              <p:cNvSpPr>
                <a:spLocks/>
              </p:cNvSpPr>
              <p:nvPr/>
            </p:nvSpPr>
            <p:spPr bwMode="auto">
              <a:xfrm>
                <a:off x="953" y="2670"/>
                <a:ext cx="49" cy="45"/>
              </a:xfrm>
              <a:custGeom>
                <a:avLst/>
                <a:gdLst>
                  <a:gd name="T0" fmla="*/ 8 w 49"/>
                  <a:gd name="T1" fmla="*/ 12 h 45"/>
                  <a:gd name="T2" fmla="*/ 8 w 49"/>
                  <a:gd name="T3" fmla="*/ 12 h 45"/>
                  <a:gd name="T4" fmla="*/ 9 w 49"/>
                  <a:gd name="T5" fmla="*/ 11 h 45"/>
                  <a:gd name="T6" fmla="*/ 11 w 49"/>
                  <a:gd name="T7" fmla="*/ 8 h 45"/>
                  <a:gd name="T8" fmla="*/ 13 w 49"/>
                  <a:gd name="T9" fmla="*/ 6 h 45"/>
                  <a:gd name="T10" fmla="*/ 15 w 49"/>
                  <a:gd name="T11" fmla="*/ 4 h 45"/>
                  <a:gd name="T12" fmla="*/ 18 w 49"/>
                  <a:gd name="T13" fmla="*/ 2 h 45"/>
                  <a:gd name="T14" fmla="*/ 21 w 49"/>
                  <a:gd name="T15" fmla="*/ 1 h 45"/>
                  <a:gd name="T16" fmla="*/ 24 w 49"/>
                  <a:gd name="T17" fmla="*/ 0 h 45"/>
                  <a:gd name="T18" fmla="*/ 28 w 49"/>
                  <a:gd name="T19" fmla="*/ 0 h 45"/>
                  <a:gd name="T20" fmla="*/ 31 w 49"/>
                  <a:gd name="T21" fmla="*/ 1 h 45"/>
                  <a:gd name="T22" fmla="*/ 36 w 49"/>
                  <a:gd name="T23" fmla="*/ 2 h 45"/>
                  <a:gd name="T24" fmla="*/ 39 w 49"/>
                  <a:gd name="T25" fmla="*/ 4 h 45"/>
                  <a:gd name="T26" fmla="*/ 43 w 49"/>
                  <a:gd name="T27" fmla="*/ 7 h 45"/>
                  <a:gd name="T28" fmla="*/ 46 w 49"/>
                  <a:gd name="T29" fmla="*/ 10 h 45"/>
                  <a:gd name="T30" fmla="*/ 48 w 49"/>
                  <a:gd name="T31" fmla="*/ 14 h 45"/>
                  <a:gd name="T32" fmla="*/ 49 w 49"/>
                  <a:gd name="T33" fmla="*/ 18 h 45"/>
                  <a:gd name="T34" fmla="*/ 49 w 49"/>
                  <a:gd name="T35" fmla="*/ 22 h 45"/>
                  <a:gd name="T36" fmla="*/ 49 w 49"/>
                  <a:gd name="T37" fmla="*/ 27 h 45"/>
                  <a:gd name="T38" fmla="*/ 48 w 49"/>
                  <a:gd name="T39" fmla="*/ 31 h 45"/>
                  <a:gd name="T40" fmla="*/ 46 w 49"/>
                  <a:gd name="T41" fmla="*/ 35 h 45"/>
                  <a:gd name="T42" fmla="*/ 43 w 49"/>
                  <a:gd name="T43" fmla="*/ 38 h 45"/>
                  <a:gd name="T44" fmla="*/ 40 w 49"/>
                  <a:gd name="T45" fmla="*/ 41 h 45"/>
                  <a:gd name="T46" fmla="*/ 36 w 49"/>
                  <a:gd name="T47" fmla="*/ 43 h 45"/>
                  <a:gd name="T48" fmla="*/ 32 w 49"/>
                  <a:gd name="T49" fmla="*/ 44 h 45"/>
                  <a:gd name="T50" fmla="*/ 28 w 49"/>
                  <a:gd name="T51" fmla="*/ 45 h 45"/>
                  <a:gd name="T52" fmla="*/ 24 w 49"/>
                  <a:gd name="T53" fmla="*/ 44 h 45"/>
                  <a:gd name="T54" fmla="*/ 21 w 49"/>
                  <a:gd name="T55" fmla="*/ 44 h 45"/>
                  <a:gd name="T56" fmla="*/ 18 w 49"/>
                  <a:gd name="T57" fmla="*/ 43 h 45"/>
                  <a:gd name="T58" fmla="*/ 15 w 49"/>
                  <a:gd name="T59" fmla="*/ 41 h 45"/>
                  <a:gd name="T60" fmla="*/ 13 w 49"/>
                  <a:gd name="T61" fmla="*/ 39 h 45"/>
                  <a:gd name="T62" fmla="*/ 11 w 49"/>
                  <a:gd name="T63" fmla="*/ 37 h 45"/>
                  <a:gd name="T64" fmla="*/ 9 w 49"/>
                  <a:gd name="T65" fmla="*/ 35 h 45"/>
                  <a:gd name="T66" fmla="*/ 7 w 49"/>
                  <a:gd name="T67" fmla="*/ 32 h 45"/>
                  <a:gd name="T68" fmla="*/ 7 w 49"/>
                  <a:gd name="T69" fmla="*/ 31 h 45"/>
                  <a:gd name="T70" fmla="*/ 6 w 49"/>
                  <a:gd name="T71" fmla="*/ 31 h 45"/>
                  <a:gd name="T72" fmla="*/ 5 w 49"/>
                  <a:gd name="T73" fmla="*/ 30 h 45"/>
                  <a:gd name="T74" fmla="*/ 2 w 49"/>
                  <a:gd name="T75" fmla="*/ 29 h 45"/>
                  <a:gd name="T76" fmla="*/ 1 w 49"/>
                  <a:gd name="T77" fmla="*/ 26 h 45"/>
                  <a:gd name="T78" fmla="*/ 0 w 49"/>
                  <a:gd name="T79" fmla="*/ 23 h 45"/>
                  <a:gd name="T80" fmla="*/ 0 w 49"/>
                  <a:gd name="T81" fmla="*/ 19 h 45"/>
                  <a:gd name="T82" fmla="*/ 1 w 49"/>
                  <a:gd name="T83" fmla="*/ 16 h 45"/>
                  <a:gd name="T84" fmla="*/ 4 w 49"/>
                  <a:gd name="T85" fmla="*/ 13 h 45"/>
                  <a:gd name="T86" fmla="*/ 6 w 49"/>
                  <a:gd name="T87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5">
                    <a:moveTo>
                      <a:pt x="8" y="12"/>
                    </a:move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5" y="4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31" y="1"/>
                    </a:lnTo>
                    <a:lnTo>
                      <a:pt x="34" y="1"/>
                    </a:lnTo>
                    <a:lnTo>
                      <a:pt x="36" y="2"/>
                    </a:lnTo>
                    <a:lnTo>
                      <a:pt x="38" y="3"/>
                    </a:lnTo>
                    <a:lnTo>
                      <a:pt x="39" y="4"/>
                    </a:lnTo>
                    <a:lnTo>
                      <a:pt x="41" y="5"/>
                    </a:lnTo>
                    <a:lnTo>
                      <a:pt x="43" y="7"/>
                    </a:lnTo>
                    <a:lnTo>
                      <a:pt x="44" y="8"/>
                    </a:lnTo>
                    <a:lnTo>
                      <a:pt x="46" y="10"/>
                    </a:lnTo>
                    <a:lnTo>
                      <a:pt x="47" y="12"/>
                    </a:lnTo>
                    <a:lnTo>
                      <a:pt x="48" y="14"/>
                    </a:lnTo>
                    <a:lnTo>
                      <a:pt x="48" y="16"/>
                    </a:lnTo>
                    <a:lnTo>
                      <a:pt x="49" y="18"/>
                    </a:lnTo>
                    <a:lnTo>
                      <a:pt x="49" y="20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7"/>
                    </a:lnTo>
                    <a:lnTo>
                      <a:pt x="49" y="29"/>
                    </a:lnTo>
                    <a:lnTo>
                      <a:pt x="48" y="31"/>
                    </a:lnTo>
                    <a:lnTo>
                      <a:pt x="47" y="33"/>
                    </a:lnTo>
                    <a:lnTo>
                      <a:pt x="46" y="35"/>
                    </a:lnTo>
                    <a:lnTo>
                      <a:pt x="45" y="36"/>
                    </a:lnTo>
                    <a:lnTo>
                      <a:pt x="43" y="38"/>
                    </a:lnTo>
                    <a:lnTo>
                      <a:pt x="42" y="39"/>
                    </a:lnTo>
                    <a:lnTo>
                      <a:pt x="40" y="41"/>
                    </a:lnTo>
                    <a:lnTo>
                      <a:pt x="38" y="42"/>
                    </a:lnTo>
                    <a:lnTo>
                      <a:pt x="36" y="43"/>
                    </a:lnTo>
                    <a:lnTo>
                      <a:pt x="34" y="43"/>
                    </a:lnTo>
                    <a:lnTo>
                      <a:pt x="32" y="44"/>
                    </a:lnTo>
                    <a:lnTo>
                      <a:pt x="30" y="44"/>
                    </a:lnTo>
                    <a:lnTo>
                      <a:pt x="28" y="45"/>
                    </a:lnTo>
                    <a:lnTo>
                      <a:pt x="26" y="44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1" y="44"/>
                    </a:lnTo>
                    <a:lnTo>
                      <a:pt x="19" y="43"/>
                    </a:lnTo>
                    <a:lnTo>
                      <a:pt x="18" y="43"/>
                    </a:lnTo>
                    <a:lnTo>
                      <a:pt x="17" y="42"/>
                    </a:lnTo>
                    <a:lnTo>
                      <a:pt x="15" y="41"/>
                    </a:lnTo>
                    <a:lnTo>
                      <a:pt x="14" y="40"/>
                    </a:lnTo>
                    <a:lnTo>
                      <a:pt x="13" y="39"/>
                    </a:lnTo>
                    <a:lnTo>
                      <a:pt x="12" y="38"/>
                    </a:lnTo>
                    <a:lnTo>
                      <a:pt x="11" y="37"/>
                    </a:lnTo>
                    <a:lnTo>
                      <a:pt x="10" y="36"/>
                    </a:lnTo>
                    <a:lnTo>
                      <a:pt x="9" y="35"/>
                    </a:lnTo>
                    <a:lnTo>
                      <a:pt x="8" y="33"/>
                    </a:lnTo>
                    <a:lnTo>
                      <a:pt x="7" y="32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5" y="30"/>
                    </a:lnTo>
                    <a:lnTo>
                      <a:pt x="4" y="30"/>
                    </a:lnTo>
                    <a:lnTo>
                      <a:pt x="2" y="29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2" y="14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6" name="Freeform 267"/>
              <p:cNvSpPr>
                <a:spLocks/>
              </p:cNvSpPr>
              <p:nvPr/>
            </p:nvSpPr>
            <p:spPr bwMode="auto">
              <a:xfrm>
                <a:off x="955" y="2674"/>
                <a:ext cx="44" cy="37"/>
              </a:xfrm>
              <a:custGeom>
                <a:avLst/>
                <a:gdLst>
                  <a:gd name="T0" fmla="*/ 6 w 44"/>
                  <a:gd name="T1" fmla="*/ 12 h 37"/>
                  <a:gd name="T2" fmla="*/ 7 w 44"/>
                  <a:gd name="T3" fmla="*/ 13 h 37"/>
                  <a:gd name="T4" fmla="*/ 8 w 44"/>
                  <a:gd name="T5" fmla="*/ 12 h 37"/>
                  <a:gd name="T6" fmla="*/ 9 w 44"/>
                  <a:gd name="T7" fmla="*/ 9 h 37"/>
                  <a:gd name="T8" fmla="*/ 11 w 44"/>
                  <a:gd name="T9" fmla="*/ 7 h 37"/>
                  <a:gd name="T10" fmla="*/ 13 w 44"/>
                  <a:gd name="T11" fmla="*/ 4 h 37"/>
                  <a:gd name="T12" fmla="*/ 16 w 44"/>
                  <a:gd name="T13" fmla="*/ 2 h 37"/>
                  <a:gd name="T14" fmla="*/ 19 w 44"/>
                  <a:gd name="T15" fmla="*/ 1 h 37"/>
                  <a:gd name="T16" fmla="*/ 22 w 44"/>
                  <a:gd name="T17" fmla="*/ 0 h 37"/>
                  <a:gd name="T18" fmla="*/ 25 w 44"/>
                  <a:gd name="T19" fmla="*/ 0 h 37"/>
                  <a:gd name="T20" fmla="*/ 31 w 44"/>
                  <a:gd name="T21" fmla="*/ 1 h 37"/>
                  <a:gd name="T22" fmla="*/ 37 w 44"/>
                  <a:gd name="T23" fmla="*/ 4 h 37"/>
                  <a:gd name="T24" fmla="*/ 42 w 44"/>
                  <a:gd name="T25" fmla="*/ 9 h 37"/>
                  <a:gd name="T26" fmla="*/ 44 w 44"/>
                  <a:gd name="T27" fmla="*/ 16 h 37"/>
                  <a:gd name="T28" fmla="*/ 44 w 44"/>
                  <a:gd name="T29" fmla="*/ 22 h 37"/>
                  <a:gd name="T30" fmla="*/ 43 w 44"/>
                  <a:gd name="T31" fmla="*/ 26 h 37"/>
                  <a:gd name="T32" fmla="*/ 41 w 44"/>
                  <a:gd name="T33" fmla="*/ 29 h 37"/>
                  <a:gd name="T34" fmla="*/ 39 w 44"/>
                  <a:gd name="T35" fmla="*/ 32 h 37"/>
                  <a:gd name="T36" fmla="*/ 36 w 44"/>
                  <a:gd name="T37" fmla="*/ 34 h 37"/>
                  <a:gd name="T38" fmla="*/ 33 w 44"/>
                  <a:gd name="T39" fmla="*/ 36 h 37"/>
                  <a:gd name="T40" fmla="*/ 30 w 44"/>
                  <a:gd name="T41" fmla="*/ 37 h 37"/>
                  <a:gd name="T42" fmla="*/ 26 w 44"/>
                  <a:gd name="T43" fmla="*/ 37 h 37"/>
                  <a:gd name="T44" fmla="*/ 21 w 44"/>
                  <a:gd name="T45" fmla="*/ 37 h 37"/>
                  <a:gd name="T46" fmla="*/ 15 w 44"/>
                  <a:gd name="T47" fmla="*/ 34 h 37"/>
                  <a:gd name="T48" fmla="*/ 11 w 44"/>
                  <a:gd name="T49" fmla="*/ 30 h 37"/>
                  <a:gd name="T50" fmla="*/ 8 w 44"/>
                  <a:gd name="T51" fmla="*/ 25 h 37"/>
                  <a:gd name="T52" fmla="*/ 6 w 44"/>
                  <a:gd name="T53" fmla="*/ 22 h 37"/>
                  <a:gd name="T54" fmla="*/ 5 w 44"/>
                  <a:gd name="T55" fmla="*/ 23 h 37"/>
                  <a:gd name="T56" fmla="*/ 3 w 44"/>
                  <a:gd name="T57" fmla="*/ 23 h 37"/>
                  <a:gd name="T58" fmla="*/ 2 w 44"/>
                  <a:gd name="T59" fmla="*/ 22 h 37"/>
                  <a:gd name="T60" fmla="*/ 1 w 44"/>
                  <a:gd name="T61" fmla="*/ 20 h 37"/>
                  <a:gd name="T62" fmla="*/ 0 w 44"/>
                  <a:gd name="T63" fmla="*/ 18 h 37"/>
                  <a:gd name="T64" fmla="*/ 1 w 44"/>
                  <a:gd name="T65" fmla="*/ 16 h 37"/>
                  <a:gd name="T66" fmla="*/ 1 w 44"/>
                  <a:gd name="T67" fmla="*/ 14 h 37"/>
                  <a:gd name="T68" fmla="*/ 3 w 44"/>
                  <a:gd name="T69" fmla="*/ 13 h 37"/>
                  <a:gd name="T70" fmla="*/ 4 w 44"/>
                  <a:gd name="T71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4" h="37">
                    <a:moveTo>
                      <a:pt x="5" y="12"/>
                    </a:moveTo>
                    <a:lnTo>
                      <a:pt x="6" y="12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5" y="3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31" y="1"/>
                    </a:lnTo>
                    <a:lnTo>
                      <a:pt x="34" y="2"/>
                    </a:lnTo>
                    <a:lnTo>
                      <a:pt x="37" y="4"/>
                    </a:lnTo>
                    <a:lnTo>
                      <a:pt x="40" y="6"/>
                    </a:lnTo>
                    <a:lnTo>
                      <a:pt x="42" y="9"/>
                    </a:lnTo>
                    <a:lnTo>
                      <a:pt x="43" y="13"/>
                    </a:lnTo>
                    <a:lnTo>
                      <a:pt x="44" y="16"/>
                    </a:lnTo>
                    <a:lnTo>
                      <a:pt x="44" y="20"/>
                    </a:lnTo>
                    <a:lnTo>
                      <a:pt x="44" y="22"/>
                    </a:lnTo>
                    <a:lnTo>
                      <a:pt x="43" y="24"/>
                    </a:lnTo>
                    <a:lnTo>
                      <a:pt x="43" y="26"/>
                    </a:lnTo>
                    <a:lnTo>
                      <a:pt x="42" y="27"/>
                    </a:lnTo>
                    <a:lnTo>
                      <a:pt x="41" y="29"/>
                    </a:lnTo>
                    <a:lnTo>
                      <a:pt x="40" y="30"/>
                    </a:lnTo>
                    <a:lnTo>
                      <a:pt x="39" y="32"/>
                    </a:lnTo>
                    <a:lnTo>
                      <a:pt x="37" y="33"/>
                    </a:lnTo>
                    <a:lnTo>
                      <a:pt x="36" y="34"/>
                    </a:lnTo>
                    <a:lnTo>
                      <a:pt x="35" y="35"/>
                    </a:lnTo>
                    <a:lnTo>
                      <a:pt x="33" y="36"/>
                    </a:lnTo>
                    <a:lnTo>
                      <a:pt x="31" y="36"/>
                    </a:lnTo>
                    <a:lnTo>
                      <a:pt x="30" y="37"/>
                    </a:lnTo>
                    <a:lnTo>
                      <a:pt x="28" y="37"/>
                    </a:lnTo>
                    <a:lnTo>
                      <a:pt x="26" y="37"/>
                    </a:lnTo>
                    <a:lnTo>
                      <a:pt x="24" y="37"/>
                    </a:lnTo>
                    <a:lnTo>
                      <a:pt x="21" y="37"/>
                    </a:lnTo>
                    <a:lnTo>
                      <a:pt x="18" y="35"/>
                    </a:lnTo>
                    <a:lnTo>
                      <a:pt x="15" y="34"/>
                    </a:lnTo>
                    <a:lnTo>
                      <a:pt x="13" y="32"/>
                    </a:lnTo>
                    <a:lnTo>
                      <a:pt x="11" y="30"/>
                    </a:lnTo>
                    <a:lnTo>
                      <a:pt x="9" y="28"/>
                    </a:lnTo>
                    <a:lnTo>
                      <a:pt x="8" y="25"/>
                    </a:lnTo>
                    <a:lnTo>
                      <a:pt x="7" y="22"/>
                    </a:lnTo>
                    <a:lnTo>
                      <a:pt x="6" y="22"/>
                    </a:lnTo>
                    <a:lnTo>
                      <a:pt x="6" y="23"/>
                    </a:lnTo>
                    <a:lnTo>
                      <a:pt x="5" y="23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2" y="22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7" name="Freeform 268"/>
              <p:cNvSpPr>
                <a:spLocks/>
              </p:cNvSpPr>
              <p:nvPr/>
            </p:nvSpPr>
            <p:spPr bwMode="auto">
              <a:xfrm>
                <a:off x="971" y="2699"/>
                <a:ext cx="17" cy="7"/>
              </a:xfrm>
              <a:custGeom>
                <a:avLst/>
                <a:gdLst>
                  <a:gd name="T0" fmla="*/ 17 w 17"/>
                  <a:gd name="T1" fmla="*/ 2 h 7"/>
                  <a:gd name="T2" fmla="*/ 17 w 17"/>
                  <a:gd name="T3" fmla="*/ 2 h 7"/>
                  <a:gd name="T4" fmla="*/ 17 w 17"/>
                  <a:gd name="T5" fmla="*/ 3 h 7"/>
                  <a:gd name="T6" fmla="*/ 17 w 17"/>
                  <a:gd name="T7" fmla="*/ 3 h 7"/>
                  <a:gd name="T8" fmla="*/ 16 w 17"/>
                  <a:gd name="T9" fmla="*/ 4 h 7"/>
                  <a:gd name="T10" fmla="*/ 16 w 17"/>
                  <a:gd name="T11" fmla="*/ 5 h 7"/>
                  <a:gd name="T12" fmla="*/ 15 w 17"/>
                  <a:gd name="T13" fmla="*/ 5 h 7"/>
                  <a:gd name="T14" fmla="*/ 15 w 17"/>
                  <a:gd name="T15" fmla="*/ 6 h 7"/>
                  <a:gd name="T16" fmla="*/ 14 w 17"/>
                  <a:gd name="T17" fmla="*/ 6 h 7"/>
                  <a:gd name="T18" fmla="*/ 13 w 17"/>
                  <a:gd name="T19" fmla="*/ 7 h 7"/>
                  <a:gd name="T20" fmla="*/ 11 w 17"/>
                  <a:gd name="T21" fmla="*/ 7 h 7"/>
                  <a:gd name="T22" fmla="*/ 10 w 17"/>
                  <a:gd name="T23" fmla="*/ 7 h 7"/>
                  <a:gd name="T24" fmla="*/ 9 w 17"/>
                  <a:gd name="T25" fmla="*/ 7 h 7"/>
                  <a:gd name="T26" fmla="*/ 8 w 17"/>
                  <a:gd name="T27" fmla="*/ 7 h 7"/>
                  <a:gd name="T28" fmla="*/ 7 w 17"/>
                  <a:gd name="T29" fmla="*/ 7 h 7"/>
                  <a:gd name="T30" fmla="*/ 7 w 17"/>
                  <a:gd name="T31" fmla="*/ 7 h 7"/>
                  <a:gd name="T32" fmla="*/ 7 w 17"/>
                  <a:gd name="T33" fmla="*/ 7 h 7"/>
                  <a:gd name="T34" fmla="*/ 0 w 17"/>
                  <a:gd name="T35" fmla="*/ 0 h 7"/>
                  <a:gd name="T36" fmla="*/ 17 w 17"/>
                  <a:gd name="T3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lnTo>
                      <a:pt x="17" y="2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6" y="4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0" y="0"/>
                    </a:ln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8" name="Freeform 269"/>
              <p:cNvSpPr>
                <a:spLocks/>
              </p:cNvSpPr>
              <p:nvPr/>
            </p:nvSpPr>
            <p:spPr bwMode="auto">
              <a:xfrm>
                <a:off x="975" y="2701"/>
                <a:ext cx="11" cy="3"/>
              </a:xfrm>
              <a:custGeom>
                <a:avLst/>
                <a:gdLst>
                  <a:gd name="T0" fmla="*/ 11 w 11"/>
                  <a:gd name="T1" fmla="*/ 1 h 3"/>
                  <a:gd name="T2" fmla="*/ 10 w 11"/>
                  <a:gd name="T3" fmla="*/ 3 h 3"/>
                  <a:gd name="T4" fmla="*/ 3 w 11"/>
                  <a:gd name="T5" fmla="*/ 2 h 3"/>
                  <a:gd name="T6" fmla="*/ 0 w 11"/>
                  <a:gd name="T7" fmla="*/ 0 h 3"/>
                  <a:gd name="T8" fmla="*/ 11 w 1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">
                    <a:moveTo>
                      <a:pt x="11" y="1"/>
                    </a:moveTo>
                    <a:lnTo>
                      <a:pt x="10" y="3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9" name="Freeform 270"/>
              <p:cNvSpPr>
                <a:spLocks/>
              </p:cNvSpPr>
              <p:nvPr/>
            </p:nvSpPr>
            <p:spPr bwMode="auto">
              <a:xfrm>
                <a:off x="961" y="2665"/>
                <a:ext cx="40" cy="12"/>
              </a:xfrm>
              <a:custGeom>
                <a:avLst/>
                <a:gdLst>
                  <a:gd name="T0" fmla="*/ 4 w 40"/>
                  <a:gd name="T1" fmla="*/ 3 h 12"/>
                  <a:gd name="T2" fmla="*/ 6 w 40"/>
                  <a:gd name="T3" fmla="*/ 2 h 12"/>
                  <a:gd name="T4" fmla="*/ 7 w 40"/>
                  <a:gd name="T5" fmla="*/ 2 h 12"/>
                  <a:gd name="T6" fmla="*/ 8 w 40"/>
                  <a:gd name="T7" fmla="*/ 2 h 12"/>
                  <a:gd name="T8" fmla="*/ 9 w 40"/>
                  <a:gd name="T9" fmla="*/ 2 h 12"/>
                  <a:gd name="T10" fmla="*/ 10 w 40"/>
                  <a:gd name="T11" fmla="*/ 1 h 12"/>
                  <a:gd name="T12" fmla="*/ 11 w 40"/>
                  <a:gd name="T13" fmla="*/ 0 h 12"/>
                  <a:gd name="T14" fmla="*/ 13 w 40"/>
                  <a:gd name="T15" fmla="*/ 0 h 12"/>
                  <a:gd name="T16" fmla="*/ 15 w 40"/>
                  <a:gd name="T17" fmla="*/ 0 h 12"/>
                  <a:gd name="T18" fmla="*/ 16 w 40"/>
                  <a:gd name="T19" fmla="*/ 0 h 12"/>
                  <a:gd name="T20" fmla="*/ 17 w 40"/>
                  <a:gd name="T21" fmla="*/ 0 h 12"/>
                  <a:gd name="T22" fmla="*/ 18 w 40"/>
                  <a:gd name="T23" fmla="*/ 0 h 12"/>
                  <a:gd name="T24" fmla="*/ 19 w 40"/>
                  <a:gd name="T25" fmla="*/ 0 h 12"/>
                  <a:gd name="T26" fmla="*/ 21 w 40"/>
                  <a:gd name="T27" fmla="*/ 0 h 12"/>
                  <a:gd name="T28" fmla="*/ 23 w 40"/>
                  <a:gd name="T29" fmla="*/ 0 h 12"/>
                  <a:gd name="T30" fmla="*/ 25 w 40"/>
                  <a:gd name="T31" fmla="*/ 0 h 12"/>
                  <a:gd name="T32" fmla="*/ 27 w 40"/>
                  <a:gd name="T33" fmla="*/ 1 h 12"/>
                  <a:gd name="T34" fmla="*/ 28 w 40"/>
                  <a:gd name="T35" fmla="*/ 2 h 12"/>
                  <a:gd name="T36" fmla="*/ 29 w 40"/>
                  <a:gd name="T37" fmla="*/ 3 h 12"/>
                  <a:gd name="T38" fmla="*/ 31 w 40"/>
                  <a:gd name="T39" fmla="*/ 3 h 12"/>
                  <a:gd name="T40" fmla="*/ 33 w 40"/>
                  <a:gd name="T41" fmla="*/ 3 h 12"/>
                  <a:gd name="T42" fmla="*/ 36 w 40"/>
                  <a:gd name="T43" fmla="*/ 4 h 12"/>
                  <a:gd name="T44" fmla="*/ 39 w 40"/>
                  <a:gd name="T45" fmla="*/ 6 h 12"/>
                  <a:gd name="T46" fmla="*/ 40 w 40"/>
                  <a:gd name="T47" fmla="*/ 7 h 12"/>
                  <a:gd name="T48" fmla="*/ 39 w 40"/>
                  <a:gd name="T49" fmla="*/ 9 h 12"/>
                  <a:gd name="T50" fmla="*/ 38 w 40"/>
                  <a:gd name="T51" fmla="*/ 11 h 12"/>
                  <a:gd name="T52" fmla="*/ 36 w 40"/>
                  <a:gd name="T53" fmla="*/ 12 h 12"/>
                  <a:gd name="T54" fmla="*/ 33 w 40"/>
                  <a:gd name="T55" fmla="*/ 12 h 12"/>
                  <a:gd name="T56" fmla="*/ 30 w 40"/>
                  <a:gd name="T57" fmla="*/ 12 h 12"/>
                  <a:gd name="T58" fmla="*/ 29 w 40"/>
                  <a:gd name="T59" fmla="*/ 12 h 12"/>
                  <a:gd name="T60" fmla="*/ 27 w 40"/>
                  <a:gd name="T61" fmla="*/ 12 h 12"/>
                  <a:gd name="T62" fmla="*/ 26 w 40"/>
                  <a:gd name="T63" fmla="*/ 11 h 12"/>
                  <a:gd name="T64" fmla="*/ 25 w 40"/>
                  <a:gd name="T65" fmla="*/ 11 h 12"/>
                  <a:gd name="T66" fmla="*/ 24 w 40"/>
                  <a:gd name="T67" fmla="*/ 11 h 12"/>
                  <a:gd name="T68" fmla="*/ 23 w 40"/>
                  <a:gd name="T69" fmla="*/ 11 h 12"/>
                  <a:gd name="T70" fmla="*/ 21 w 40"/>
                  <a:gd name="T71" fmla="*/ 11 h 12"/>
                  <a:gd name="T72" fmla="*/ 20 w 40"/>
                  <a:gd name="T73" fmla="*/ 11 h 12"/>
                  <a:gd name="T74" fmla="*/ 18 w 40"/>
                  <a:gd name="T75" fmla="*/ 11 h 12"/>
                  <a:gd name="T76" fmla="*/ 17 w 40"/>
                  <a:gd name="T77" fmla="*/ 10 h 12"/>
                  <a:gd name="T78" fmla="*/ 15 w 40"/>
                  <a:gd name="T79" fmla="*/ 10 h 12"/>
                  <a:gd name="T80" fmla="*/ 15 w 40"/>
                  <a:gd name="T81" fmla="*/ 9 h 12"/>
                  <a:gd name="T82" fmla="*/ 14 w 40"/>
                  <a:gd name="T83" fmla="*/ 9 h 12"/>
                  <a:gd name="T84" fmla="*/ 13 w 40"/>
                  <a:gd name="T85" fmla="*/ 9 h 12"/>
                  <a:gd name="T86" fmla="*/ 11 w 40"/>
                  <a:gd name="T87" fmla="*/ 9 h 12"/>
                  <a:gd name="T88" fmla="*/ 10 w 40"/>
                  <a:gd name="T89" fmla="*/ 9 h 12"/>
                  <a:gd name="T90" fmla="*/ 8 w 40"/>
                  <a:gd name="T91" fmla="*/ 10 h 12"/>
                  <a:gd name="T92" fmla="*/ 6 w 40"/>
                  <a:gd name="T93" fmla="*/ 11 h 12"/>
                  <a:gd name="T94" fmla="*/ 4 w 40"/>
                  <a:gd name="T95" fmla="*/ 11 h 12"/>
                  <a:gd name="T96" fmla="*/ 2 w 40"/>
                  <a:gd name="T97" fmla="*/ 11 h 12"/>
                  <a:gd name="T98" fmla="*/ 0 w 40"/>
                  <a:gd name="T99" fmla="*/ 10 h 12"/>
                  <a:gd name="T100" fmla="*/ 0 w 40"/>
                  <a:gd name="T101" fmla="*/ 8 h 12"/>
                  <a:gd name="T102" fmla="*/ 0 w 40"/>
                  <a:gd name="T103" fmla="*/ 7 h 12"/>
                  <a:gd name="T104" fmla="*/ 1 w 40"/>
                  <a:gd name="T105" fmla="*/ 5 h 12"/>
                  <a:gd name="T106" fmla="*/ 3 w 40"/>
                  <a:gd name="T10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0" h="12">
                    <a:moveTo>
                      <a:pt x="4" y="3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3" y="3"/>
                    </a:lnTo>
                    <a:lnTo>
                      <a:pt x="35" y="3"/>
                    </a:lnTo>
                    <a:lnTo>
                      <a:pt x="36" y="4"/>
                    </a:lnTo>
                    <a:lnTo>
                      <a:pt x="38" y="5"/>
                    </a:lnTo>
                    <a:lnTo>
                      <a:pt x="39" y="6"/>
                    </a:lnTo>
                    <a:lnTo>
                      <a:pt x="39" y="6"/>
                    </a:lnTo>
                    <a:lnTo>
                      <a:pt x="40" y="7"/>
                    </a:lnTo>
                    <a:lnTo>
                      <a:pt x="40" y="8"/>
                    </a:lnTo>
                    <a:lnTo>
                      <a:pt x="39" y="9"/>
                    </a:lnTo>
                    <a:lnTo>
                      <a:pt x="39" y="10"/>
                    </a:lnTo>
                    <a:lnTo>
                      <a:pt x="38" y="11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4" y="12"/>
                    </a:lnTo>
                    <a:lnTo>
                      <a:pt x="33" y="12"/>
                    </a:lnTo>
                    <a:lnTo>
                      <a:pt x="31" y="12"/>
                    </a:lnTo>
                    <a:lnTo>
                      <a:pt x="30" y="12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7" y="12"/>
                    </a:lnTo>
                    <a:lnTo>
                      <a:pt x="27" y="11"/>
                    </a:lnTo>
                    <a:lnTo>
                      <a:pt x="26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4" y="11"/>
                    </a:lnTo>
                    <a:lnTo>
                      <a:pt x="24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2" y="11"/>
                    </a:lnTo>
                    <a:lnTo>
                      <a:pt x="21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7" y="11"/>
                    </a:lnTo>
                    <a:lnTo>
                      <a:pt x="17" y="10"/>
                    </a:lnTo>
                    <a:lnTo>
                      <a:pt x="16" y="10"/>
                    </a:lnTo>
                    <a:lnTo>
                      <a:pt x="15" y="10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2" y="9"/>
                    </a:lnTo>
                    <a:lnTo>
                      <a:pt x="11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9" y="10"/>
                    </a:lnTo>
                    <a:lnTo>
                      <a:pt x="8" y="10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0" name="Freeform 271"/>
              <p:cNvSpPr>
                <a:spLocks/>
              </p:cNvSpPr>
              <p:nvPr/>
            </p:nvSpPr>
            <p:spPr bwMode="auto">
              <a:xfrm>
                <a:off x="997" y="2758"/>
                <a:ext cx="53" cy="16"/>
              </a:xfrm>
              <a:custGeom>
                <a:avLst/>
                <a:gdLst>
                  <a:gd name="T0" fmla="*/ 24 w 53"/>
                  <a:gd name="T1" fmla="*/ 0 h 16"/>
                  <a:gd name="T2" fmla="*/ 53 w 53"/>
                  <a:gd name="T3" fmla="*/ 10 h 16"/>
                  <a:gd name="T4" fmla="*/ 17 w 53"/>
                  <a:gd name="T5" fmla="*/ 16 h 16"/>
                  <a:gd name="T6" fmla="*/ 0 w 53"/>
                  <a:gd name="T7" fmla="*/ 3 h 16"/>
                  <a:gd name="T8" fmla="*/ 24 w 53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16">
                    <a:moveTo>
                      <a:pt x="24" y="0"/>
                    </a:moveTo>
                    <a:lnTo>
                      <a:pt x="53" y="10"/>
                    </a:lnTo>
                    <a:lnTo>
                      <a:pt x="17" y="16"/>
                    </a:lnTo>
                    <a:lnTo>
                      <a:pt x="0" y="3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1" name="Freeform 272"/>
              <p:cNvSpPr>
                <a:spLocks/>
              </p:cNvSpPr>
              <p:nvPr/>
            </p:nvSpPr>
            <p:spPr bwMode="auto">
              <a:xfrm>
                <a:off x="1002" y="2760"/>
                <a:ext cx="41" cy="12"/>
              </a:xfrm>
              <a:custGeom>
                <a:avLst/>
                <a:gdLst>
                  <a:gd name="T0" fmla="*/ 19 w 41"/>
                  <a:gd name="T1" fmla="*/ 0 h 12"/>
                  <a:gd name="T2" fmla="*/ 41 w 41"/>
                  <a:gd name="T3" fmla="*/ 8 h 12"/>
                  <a:gd name="T4" fmla="*/ 12 w 41"/>
                  <a:gd name="T5" fmla="*/ 12 h 12"/>
                  <a:gd name="T6" fmla="*/ 0 w 41"/>
                  <a:gd name="T7" fmla="*/ 3 h 12"/>
                  <a:gd name="T8" fmla="*/ 19 w 4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2">
                    <a:moveTo>
                      <a:pt x="19" y="0"/>
                    </a:moveTo>
                    <a:lnTo>
                      <a:pt x="41" y="8"/>
                    </a:lnTo>
                    <a:lnTo>
                      <a:pt x="12" y="12"/>
                    </a:lnTo>
                    <a:lnTo>
                      <a:pt x="0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2" name="Freeform 273"/>
              <p:cNvSpPr>
                <a:spLocks/>
              </p:cNvSpPr>
              <p:nvPr/>
            </p:nvSpPr>
            <p:spPr bwMode="auto">
              <a:xfrm>
                <a:off x="939" y="2715"/>
                <a:ext cx="86" cy="52"/>
              </a:xfrm>
              <a:custGeom>
                <a:avLst/>
                <a:gdLst>
                  <a:gd name="T0" fmla="*/ 7 w 86"/>
                  <a:gd name="T1" fmla="*/ 8 h 52"/>
                  <a:gd name="T2" fmla="*/ 9 w 86"/>
                  <a:gd name="T3" fmla="*/ 6 h 52"/>
                  <a:gd name="T4" fmla="*/ 12 w 86"/>
                  <a:gd name="T5" fmla="*/ 4 h 52"/>
                  <a:gd name="T6" fmla="*/ 15 w 86"/>
                  <a:gd name="T7" fmla="*/ 2 h 52"/>
                  <a:gd name="T8" fmla="*/ 16 w 86"/>
                  <a:gd name="T9" fmla="*/ 2 h 52"/>
                  <a:gd name="T10" fmla="*/ 18 w 86"/>
                  <a:gd name="T11" fmla="*/ 1 h 52"/>
                  <a:gd name="T12" fmla="*/ 21 w 86"/>
                  <a:gd name="T13" fmla="*/ 1 h 52"/>
                  <a:gd name="T14" fmla="*/ 23 w 86"/>
                  <a:gd name="T15" fmla="*/ 0 h 52"/>
                  <a:gd name="T16" fmla="*/ 23 w 86"/>
                  <a:gd name="T17" fmla="*/ 0 h 52"/>
                  <a:gd name="T18" fmla="*/ 25 w 86"/>
                  <a:gd name="T19" fmla="*/ 0 h 52"/>
                  <a:gd name="T20" fmla="*/ 29 w 86"/>
                  <a:gd name="T21" fmla="*/ 0 h 52"/>
                  <a:gd name="T22" fmla="*/ 33 w 86"/>
                  <a:gd name="T23" fmla="*/ 0 h 52"/>
                  <a:gd name="T24" fmla="*/ 37 w 86"/>
                  <a:gd name="T25" fmla="*/ 0 h 52"/>
                  <a:gd name="T26" fmla="*/ 42 w 86"/>
                  <a:gd name="T27" fmla="*/ 0 h 52"/>
                  <a:gd name="T28" fmla="*/ 45 w 86"/>
                  <a:gd name="T29" fmla="*/ 0 h 52"/>
                  <a:gd name="T30" fmla="*/ 47 w 86"/>
                  <a:gd name="T31" fmla="*/ 0 h 52"/>
                  <a:gd name="T32" fmla="*/ 48 w 86"/>
                  <a:gd name="T33" fmla="*/ 0 h 52"/>
                  <a:gd name="T34" fmla="*/ 50 w 86"/>
                  <a:gd name="T35" fmla="*/ 1 h 52"/>
                  <a:gd name="T36" fmla="*/ 53 w 86"/>
                  <a:gd name="T37" fmla="*/ 1 h 52"/>
                  <a:gd name="T38" fmla="*/ 56 w 86"/>
                  <a:gd name="T39" fmla="*/ 2 h 52"/>
                  <a:gd name="T40" fmla="*/ 58 w 86"/>
                  <a:gd name="T41" fmla="*/ 3 h 52"/>
                  <a:gd name="T42" fmla="*/ 60 w 86"/>
                  <a:gd name="T43" fmla="*/ 5 h 52"/>
                  <a:gd name="T44" fmla="*/ 62 w 86"/>
                  <a:gd name="T45" fmla="*/ 6 h 52"/>
                  <a:gd name="T46" fmla="*/ 63 w 86"/>
                  <a:gd name="T47" fmla="*/ 7 h 52"/>
                  <a:gd name="T48" fmla="*/ 64 w 86"/>
                  <a:gd name="T49" fmla="*/ 9 h 52"/>
                  <a:gd name="T50" fmla="*/ 68 w 86"/>
                  <a:gd name="T51" fmla="*/ 16 h 52"/>
                  <a:gd name="T52" fmla="*/ 73 w 86"/>
                  <a:gd name="T53" fmla="*/ 24 h 52"/>
                  <a:gd name="T54" fmla="*/ 76 w 86"/>
                  <a:gd name="T55" fmla="*/ 33 h 52"/>
                  <a:gd name="T56" fmla="*/ 86 w 86"/>
                  <a:gd name="T57" fmla="*/ 46 h 52"/>
                  <a:gd name="T58" fmla="*/ 75 w 86"/>
                  <a:gd name="T59" fmla="*/ 47 h 52"/>
                  <a:gd name="T60" fmla="*/ 75 w 86"/>
                  <a:gd name="T61" fmla="*/ 49 h 52"/>
                  <a:gd name="T62" fmla="*/ 73 w 86"/>
                  <a:gd name="T63" fmla="*/ 52 h 52"/>
                  <a:gd name="T64" fmla="*/ 72 w 86"/>
                  <a:gd name="T65" fmla="*/ 51 h 52"/>
                  <a:gd name="T66" fmla="*/ 71 w 86"/>
                  <a:gd name="T67" fmla="*/ 51 h 52"/>
                  <a:gd name="T68" fmla="*/ 70 w 86"/>
                  <a:gd name="T69" fmla="*/ 47 h 52"/>
                  <a:gd name="T70" fmla="*/ 69 w 86"/>
                  <a:gd name="T71" fmla="*/ 40 h 52"/>
                  <a:gd name="T72" fmla="*/ 67 w 86"/>
                  <a:gd name="T73" fmla="*/ 39 h 52"/>
                  <a:gd name="T74" fmla="*/ 65 w 86"/>
                  <a:gd name="T75" fmla="*/ 36 h 52"/>
                  <a:gd name="T76" fmla="*/ 62 w 86"/>
                  <a:gd name="T77" fmla="*/ 30 h 52"/>
                  <a:gd name="T78" fmla="*/ 57 w 86"/>
                  <a:gd name="T79" fmla="*/ 24 h 52"/>
                  <a:gd name="T80" fmla="*/ 56 w 86"/>
                  <a:gd name="T81" fmla="*/ 39 h 52"/>
                  <a:gd name="T82" fmla="*/ 14 w 86"/>
                  <a:gd name="T83" fmla="*/ 24 h 52"/>
                  <a:gd name="T84" fmla="*/ 13 w 86"/>
                  <a:gd name="T85" fmla="*/ 29 h 52"/>
                  <a:gd name="T86" fmla="*/ 13 w 86"/>
                  <a:gd name="T87" fmla="*/ 43 h 52"/>
                  <a:gd name="T88" fmla="*/ 1 w 86"/>
                  <a:gd name="T89" fmla="*/ 44 h 52"/>
                  <a:gd name="T90" fmla="*/ 0 w 86"/>
                  <a:gd name="T91" fmla="*/ 37 h 52"/>
                  <a:gd name="T92" fmla="*/ 1 w 86"/>
                  <a:gd name="T93" fmla="*/ 27 h 52"/>
                  <a:gd name="T94" fmla="*/ 3 w 86"/>
                  <a:gd name="T95" fmla="*/ 1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6" h="52">
                    <a:moveTo>
                      <a:pt x="6" y="10"/>
                    </a:moveTo>
                    <a:lnTo>
                      <a:pt x="7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12" y="4"/>
                    </a:lnTo>
                    <a:lnTo>
                      <a:pt x="13" y="3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7" y="3"/>
                    </a:lnTo>
                    <a:lnTo>
                      <a:pt x="58" y="3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6"/>
                    </a:lnTo>
                    <a:lnTo>
                      <a:pt x="62" y="7"/>
                    </a:lnTo>
                    <a:lnTo>
                      <a:pt x="63" y="7"/>
                    </a:lnTo>
                    <a:lnTo>
                      <a:pt x="63" y="7"/>
                    </a:lnTo>
                    <a:lnTo>
                      <a:pt x="64" y="9"/>
                    </a:lnTo>
                    <a:lnTo>
                      <a:pt x="66" y="12"/>
                    </a:lnTo>
                    <a:lnTo>
                      <a:pt x="68" y="16"/>
                    </a:lnTo>
                    <a:lnTo>
                      <a:pt x="70" y="20"/>
                    </a:lnTo>
                    <a:lnTo>
                      <a:pt x="73" y="24"/>
                    </a:lnTo>
                    <a:lnTo>
                      <a:pt x="75" y="28"/>
                    </a:lnTo>
                    <a:lnTo>
                      <a:pt x="76" y="33"/>
                    </a:lnTo>
                    <a:lnTo>
                      <a:pt x="78" y="36"/>
                    </a:lnTo>
                    <a:lnTo>
                      <a:pt x="86" y="46"/>
                    </a:lnTo>
                    <a:lnTo>
                      <a:pt x="79" y="51"/>
                    </a:lnTo>
                    <a:lnTo>
                      <a:pt x="75" y="47"/>
                    </a:lnTo>
                    <a:lnTo>
                      <a:pt x="75" y="48"/>
                    </a:lnTo>
                    <a:lnTo>
                      <a:pt x="75" y="49"/>
                    </a:lnTo>
                    <a:lnTo>
                      <a:pt x="74" y="51"/>
                    </a:lnTo>
                    <a:lnTo>
                      <a:pt x="73" y="52"/>
                    </a:lnTo>
                    <a:lnTo>
                      <a:pt x="72" y="52"/>
                    </a:lnTo>
                    <a:lnTo>
                      <a:pt x="72" y="51"/>
                    </a:lnTo>
                    <a:lnTo>
                      <a:pt x="71" y="51"/>
                    </a:lnTo>
                    <a:lnTo>
                      <a:pt x="71" y="51"/>
                    </a:lnTo>
                    <a:lnTo>
                      <a:pt x="71" y="50"/>
                    </a:lnTo>
                    <a:lnTo>
                      <a:pt x="70" y="47"/>
                    </a:lnTo>
                    <a:lnTo>
                      <a:pt x="70" y="44"/>
                    </a:lnTo>
                    <a:lnTo>
                      <a:pt x="69" y="40"/>
                    </a:lnTo>
                    <a:lnTo>
                      <a:pt x="67" y="40"/>
                    </a:lnTo>
                    <a:lnTo>
                      <a:pt x="67" y="39"/>
                    </a:lnTo>
                    <a:lnTo>
                      <a:pt x="67" y="38"/>
                    </a:lnTo>
                    <a:lnTo>
                      <a:pt x="65" y="36"/>
                    </a:lnTo>
                    <a:lnTo>
                      <a:pt x="64" y="33"/>
                    </a:lnTo>
                    <a:lnTo>
                      <a:pt x="62" y="30"/>
                    </a:lnTo>
                    <a:lnTo>
                      <a:pt x="60" y="27"/>
                    </a:lnTo>
                    <a:lnTo>
                      <a:pt x="57" y="24"/>
                    </a:lnTo>
                    <a:lnTo>
                      <a:pt x="54" y="22"/>
                    </a:lnTo>
                    <a:lnTo>
                      <a:pt x="56" y="39"/>
                    </a:lnTo>
                    <a:lnTo>
                      <a:pt x="15" y="43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3" y="29"/>
                    </a:lnTo>
                    <a:lnTo>
                      <a:pt x="12" y="35"/>
                    </a:lnTo>
                    <a:lnTo>
                      <a:pt x="13" y="43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1" y="41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1" y="27"/>
                    </a:lnTo>
                    <a:lnTo>
                      <a:pt x="2" y="21"/>
                    </a:lnTo>
                    <a:lnTo>
                      <a:pt x="3" y="15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3" name="Freeform 274"/>
              <p:cNvSpPr>
                <a:spLocks/>
              </p:cNvSpPr>
              <p:nvPr/>
            </p:nvSpPr>
            <p:spPr bwMode="auto">
              <a:xfrm>
                <a:off x="1009" y="2753"/>
                <a:ext cx="13" cy="11"/>
              </a:xfrm>
              <a:custGeom>
                <a:avLst/>
                <a:gdLst>
                  <a:gd name="T0" fmla="*/ 0 w 13"/>
                  <a:gd name="T1" fmla="*/ 1 h 11"/>
                  <a:gd name="T2" fmla="*/ 1 w 13"/>
                  <a:gd name="T3" fmla="*/ 4 h 11"/>
                  <a:gd name="T4" fmla="*/ 1 w 13"/>
                  <a:gd name="T5" fmla="*/ 7 h 11"/>
                  <a:gd name="T6" fmla="*/ 2 w 13"/>
                  <a:gd name="T7" fmla="*/ 10 h 11"/>
                  <a:gd name="T8" fmla="*/ 3 w 13"/>
                  <a:gd name="T9" fmla="*/ 11 h 11"/>
                  <a:gd name="T10" fmla="*/ 3 w 13"/>
                  <a:gd name="T11" fmla="*/ 10 h 11"/>
                  <a:gd name="T12" fmla="*/ 4 w 13"/>
                  <a:gd name="T13" fmla="*/ 9 h 11"/>
                  <a:gd name="T14" fmla="*/ 4 w 13"/>
                  <a:gd name="T15" fmla="*/ 7 h 11"/>
                  <a:gd name="T16" fmla="*/ 4 w 13"/>
                  <a:gd name="T17" fmla="*/ 6 h 11"/>
                  <a:gd name="T18" fmla="*/ 9 w 13"/>
                  <a:gd name="T19" fmla="*/ 10 h 11"/>
                  <a:gd name="T20" fmla="*/ 13 w 13"/>
                  <a:gd name="T21" fmla="*/ 8 h 11"/>
                  <a:gd name="T22" fmla="*/ 7 w 13"/>
                  <a:gd name="T23" fmla="*/ 0 h 11"/>
                  <a:gd name="T24" fmla="*/ 0 w 13"/>
                  <a:gd name="T2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1">
                    <a:moveTo>
                      <a:pt x="0" y="1"/>
                    </a:moveTo>
                    <a:lnTo>
                      <a:pt x="1" y="4"/>
                    </a:lnTo>
                    <a:lnTo>
                      <a:pt x="1" y="7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9" y="10"/>
                    </a:lnTo>
                    <a:lnTo>
                      <a:pt x="13" y="8"/>
                    </a:lnTo>
                    <a:lnTo>
                      <a:pt x="7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4" name="Freeform 275"/>
              <p:cNvSpPr>
                <a:spLocks/>
              </p:cNvSpPr>
              <p:nvPr/>
            </p:nvSpPr>
            <p:spPr bwMode="auto">
              <a:xfrm>
                <a:off x="942" y="2718"/>
                <a:ext cx="72" cy="40"/>
              </a:xfrm>
              <a:custGeom>
                <a:avLst/>
                <a:gdLst>
                  <a:gd name="T0" fmla="*/ 54 w 72"/>
                  <a:gd name="T1" fmla="*/ 2 h 40"/>
                  <a:gd name="T2" fmla="*/ 52 w 72"/>
                  <a:gd name="T3" fmla="*/ 1 h 40"/>
                  <a:gd name="T4" fmla="*/ 50 w 72"/>
                  <a:gd name="T5" fmla="*/ 1 h 40"/>
                  <a:gd name="T6" fmla="*/ 48 w 72"/>
                  <a:gd name="T7" fmla="*/ 0 h 40"/>
                  <a:gd name="T8" fmla="*/ 41 w 72"/>
                  <a:gd name="T9" fmla="*/ 0 h 40"/>
                  <a:gd name="T10" fmla="*/ 23 w 72"/>
                  <a:gd name="T11" fmla="*/ 0 h 40"/>
                  <a:gd name="T12" fmla="*/ 16 w 72"/>
                  <a:gd name="T13" fmla="*/ 0 h 40"/>
                  <a:gd name="T14" fmla="*/ 13 w 72"/>
                  <a:gd name="T15" fmla="*/ 1 h 40"/>
                  <a:gd name="T16" fmla="*/ 10 w 72"/>
                  <a:gd name="T17" fmla="*/ 3 h 40"/>
                  <a:gd name="T18" fmla="*/ 7 w 72"/>
                  <a:gd name="T19" fmla="*/ 5 h 40"/>
                  <a:gd name="T20" fmla="*/ 3 w 72"/>
                  <a:gd name="T21" fmla="*/ 12 h 40"/>
                  <a:gd name="T22" fmla="*/ 0 w 72"/>
                  <a:gd name="T23" fmla="*/ 23 h 40"/>
                  <a:gd name="T24" fmla="*/ 0 w 72"/>
                  <a:gd name="T25" fmla="*/ 33 h 40"/>
                  <a:gd name="T26" fmla="*/ 1 w 72"/>
                  <a:gd name="T27" fmla="*/ 39 h 40"/>
                  <a:gd name="T28" fmla="*/ 7 w 72"/>
                  <a:gd name="T29" fmla="*/ 39 h 40"/>
                  <a:gd name="T30" fmla="*/ 8 w 72"/>
                  <a:gd name="T31" fmla="*/ 26 h 40"/>
                  <a:gd name="T32" fmla="*/ 10 w 72"/>
                  <a:gd name="T33" fmla="*/ 19 h 40"/>
                  <a:gd name="T34" fmla="*/ 12 w 72"/>
                  <a:gd name="T35" fmla="*/ 17 h 40"/>
                  <a:gd name="T36" fmla="*/ 13 w 72"/>
                  <a:gd name="T37" fmla="*/ 16 h 40"/>
                  <a:gd name="T38" fmla="*/ 15 w 72"/>
                  <a:gd name="T39" fmla="*/ 38 h 40"/>
                  <a:gd name="T40" fmla="*/ 18 w 72"/>
                  <a:gd name="T41" fmla="*/ 38 h 40"/>
                  <a:gd name="T42" fmla="*/ 23 w 72"/>
                  <a:gd name="T43" fmla="*/ 37 h 40"/>
                  <a:gd name="T44" fmla="*/ 30 w 72"/>
                  <a:gd name="T45" fmla="*/ 37 h 40"/>
                  <a:gd name="T46" fmla="*/ 36 w 72"/>
                  <a:gd name="T47" fmla="*/ 36 h 40"/>
                  <a:gd name="T48" fmla="*/ 42 w 72"/>
                  <a:gd name="T49" fmla="*/ 36 h 40"/>
                  <a:gd name="T50" fmla="*/ 47 w 72"/>
                  <a:gd name="T51" fmla="*/ 35 h 40"/>
                  <a:gd name="T52" fmla="*/ 50 w 72"/>
                  <a:gd name="T53" fmla="*/ 35 h 40"/>
                  <a:gd name="T54" fmla="*/ 48 w 72"/>
                  <a:gd name="T55" fmla="*/ 15 h 40"/>
                  <a:gd name="T56" fmla="*/ 50 w 72"/>
                  <a:gd name="T57" fmla="*/ 16 h 40"/>
                  <a:gd name="T58" fmla="*/ 55 w 72"/>
                  <a:gd name="T59" fmla="*/ 19 h 40"/>
                  <a:gd name="T60" fmla="*/ 60 w 72"/>
                  <a:gd name="T61" fmla="*/ 25 h 40"/>
                  <a:gd name="T62" fmla="*/ 65 w 72"/>
                  <a:gd name="T63" fmla="*/ 34 h 40"/>
                  <a:gd name="T64" fmla="*/ 69 w 72"/>
                  <a:gd name="T65" fmla="*/ 25 h 40"/>
                  <a:gd name="T66" fmla="*/ 63 w 72"/>
                  <a:gd name="T67" fmla="*/ 13 h 40"/>
                  <a:gd name="T68" fmla="*/ 58 w 72"/>
                  <a:gd name="T69" fmla="*/ 6 h 40"/>
                  <a:gd name="T70" fmla="*/ 55 w 72"/>
                  <a:gd name="T71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2" h="40">
                    <a:moveTo>
                      <a:pt x="54" y="2"/>
                    </a:moveTo>
                    <a:lnTo>
                      <a:pt x="54" y="2"/>
                    </a:lnTo>
                    <a:lnTo>
                      <a:pt x="53" y="2"/>
                    </a:lnTo>
                    <a:lnTo>
                      <a:pt x="52" y="1"/>
                    </a:lnTo>
                    <a:lnTo>
                      <a:pt x="51" y="1"/>
                    </a:lnTo>
                    <a:lnTo>
                      <a:pt x="50" y="1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1" y="0"/>
                    </a:lnTo>
                    <a:lnTo>
                      <a:pt x="34" y="19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3" y="12"/>
                    </a:lnTo>
                    <a:lnTo>
                      <a:pt x="1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37"/>
                    </a:lnTo>
                    <a:lnTo>
                      <a:pt x="1" y="39"/>
                    </a:lnTo>
                    <a:lnTo>
                      <a:pt x="1" y="40"/>
                    </a:lnTo>
                    <a:lnTo>
                      <a:pt x="7" y="39"/>
                    </a:lnTo>
                    <a:lnTo>
                      <a:pt x="7" y="32"/>
                    </a:lnTo>
                    <a:lnTo>
                      <a:pt x="8" y="26"/>
                    </a:lnTo>
                    <a:lnTo>
                      <a:pt x="9" y="22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2" y="17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4" y="38"/>
                    </a:lnTo>
                    <a:lnTo>
                      <a:pt x="15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3" y="37"/>
                    </a:lnTo>
                    <a:lnTo>
                      <a:pt x="27" y="37"/>
                    </a:lnTo>
                    <a:lnTo>
                      <a:pt x="30" y="37"/>
                    </a:lnTo>
                    <a:lnTo>
                      <a:pt x="33" y="37"/>
                    </a:lnTo>
                    <a:lnTo>
                      <a:pt x="36" y="36"/>
                    </a:lnTo>
                    <a:lnTo>
                      <a:pt x="39" y="36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7" y="35"/>
                    </a:lnTo>
                    <a:lnTo>
                      <a:pt x="49" y="35"/>
                    </a:lnTo>
                    <a:lnTo>
                      <a:pt x="50" y="35"/>
                    </a:lnTo>
                    <a:lnTo>
                      <a:pt x="50" y="35"/>
                    </a:lnTo>
                    <a:lnTo>
                      <a:pt x="48" y="15"/>
                    </a:lnTo>
                    <a:lnTo>
                      <a:pt x="49" y="16"/>
                    </a:lnTo>
                    <a:lnTo>
                      <a:pt x="50" y="16"/>
                    </a:lnTo>
                    <a:lnTo>
                      <a:pt x="52" y="17"/>
                    </a:lnTo>
                    <a:lnTo>
                      <a:pt x="55" y="19"/>
                    </a:lnTo>
                    <a:lnTo>
                      <a:pt x="58" y="21"/>
                    </a:lnTo>
                    <a:lnTo>
                      <a:pt x="60" y="25"/>
                    </a:lnTo>
                    <a:lnTo>
                      <a:pt x="63" y="29"/>
                    </a:lnTo>
                    <a:lnTo>
                      <a:pt x="65" y="34"/>
                    </a:lnTo>
                    <a:lnTo>
                      <a:pt x="72" y="33"/>
                    </a:lnTo>
                    <a:lnTo>
                      <a:pt x="69" y="25"/>
                    </a:lnTo>
                    <a:lnTo>
                      <a:pt x="66" y="18"/>
                    </a:lnTo>
                    <a:lnTo>
                      <a:pt x="63" y="13"/>
                    </a:lnTo>
                    <a:lnTo>
                      <a:pt x="60" y="9"/>
                    </a:lnTo>
                    <a:lnTo>
                      <a:pt x="58" y="6"/>
                    </a:lnTo>
                    <a:lnTo>
                      <a:pt x="56" y="4"/>
                    </a:lnTo>
                    <a:lnTo>
                      <a:pt x="55" y="3"/>
                    </a:lnTo>
                    <a:lnTo>
                      <a:pt x="54" y="2"/>
                    </a:lnTo>
                    <a:close/>
                  </a:path>
                </a:pathLst>
              </a:custGeom>
              <a:solidFill>
                <a:srgbClr val="59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5" name="Freeform 276"/>
              <p:cNvSpPr>
                <a:spLocks/>
              </p:cNvSpPr>
              <p:nvPr/>
            </p:nvSpPr>
            <p:spPr bwMode="auto">
              <a:xfrm>
                <a:off x="959" y="2717"/>
                <a:ext cx="29" cy="20"/>
              </a:xfrm>
              <a:custGeom>
                <a:avLst/>
                <a:gdLst>
                  <a:gd name="T0" fmla="*/ 4 w 29"/>
                  <a:gd name="T1" fmla="*/ 6 h 20"/>
                  <a:gd name="T2" fmla="*/ 0 w 29"/>
                  <a:gd name="T3" fmla="*/ 4 h 20"/>
                  <a:gd name="T4" fmla="*/ 3 w 29"/>
                  <a:gd name="T5" fmla="*/ 0 h 20"/>
                  <a:gd name="T6" fmla="*/ 5 w 29"/>
                  <a:gd name="T7" fmla="*/ 0 h 20"/>
                  <a:gd name="T8" fmla="*/ 3 w 29"/>
                  <a:gd name="T9" fmla="*/ 3 h 20"/>
                  <a:gd name="T10" fmla="*/ 6 w 29"/>
                  <a:gd name="T11" fmla="*/ 6 h 20"/>
                  <a:gd name="T12" fmla="*/ 6 w 29"/>
                  <a:gd name="T13" fmla="*/ 6 h 20"/>
                  <a:gd name="T14" fmla="*/ 5 w 29"/>
                  <a:gd name="T15" fmla="*/ 7 h 20"/>
                  <a:gd name="T16" fmla="*/ 4 w 29"/>
                  <a:gd name="T17" fmla="*/ 8 h 20"/>
                  <a:gd name="T18" fmla="*/ 4 w 29"/>
                  <a:gd name="T19" fmla="*/ 9 h 20"/>
                  <a:gd name="T20" fmla="*/ 16 w 29"/>
                  <a:gd name="T21" fmla="*/ 17 h 20"/>
                  <a:gd name="T22" fmla="*/ 26 w 29"/>
                  <a:gd name="T23" fmla="*/ 8 h 20"/>
                  <a:gd name="T24" fmla="*/ 24 w 29"/>
                  <a:gd name="T25" fmla="*/ 6 h 20"/>
                  <a:gd name="T26" fmla="*/ 27 w 29"/>
                  <a:gd name="T27" fmla="*/ 3 h 20"/>
                  <a:gd name="T28" fmla="*/ 25 w 29"/>
                  <a:gd name="T29" fmla="*/ 0 h 20"/>
                  <a:gd name="T30" fmla="*/ 27 w 29"/>
                  <a:gd name="T31" fmla="*/ 0 h 20"/>
                  <a:gd name="T32" fmla="*/ 29 w 29"/>
                  <a:gd name="T33" fmla="*/ 4 h 20"/>
                  <a:gd name="T34" fmla="*/ 26 w 29"/>
                  <a:gd name="T35" fmla="*/ 6 h 20"/>
                  <a:gd name="T36" fmla="*/ 28 w 29"/>
                  <a:gd name="T37" fmla="*/ 9 h 20"/>
                  <a:gd name="T38" fmla="*/ 17 w 29"/>
                  <a:gd name="T39" fmla="*/ 20 h 20"/>
                  <a:gd name="T40" fmla="*/ 1 w 29"/>
                  <a:gd name="T41" fmla="*/ 9 h 20"/>
                  <a:gd name="T42" fmla="*/ 4 w 29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" h="20">
                    <a:moveTo>
                      <a:pt x="4" y="6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16" y="17"/>
                    </a:lnTo>
                    <a:lnTo>
                      <a:pt x="26" y="8"/>
                    </a:lnTo>
                    <a:lnTo>
                      <a:pt x="24" y="6"/>
                    </a:lnTo>
                    <a:lnTo>
                      <a:pt x="27" y="3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4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17" y="20"/>
                    </a:lnTo>
                    <a:lnTo>
                      <a:pt x="1" y="9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6" name="Freeform 277"/>
              <p:cNvSpPr>
                <a:spLocks/>
              </p:cNvSpPr>
              <p:nvPr/>
            </p:nvSpPr>
            <p:spPr bwMode="auto">
              <a:xfrm>
                <a:off x="967" y="2718"/>
                <a:ext cx="14" cy="15"/>
              </a:xfrm>
              <a:custGeom>
                <a:avLst/>
                <a:gdLst>
                  <a:gd name="T0" fmla="*/ 14 w 14"/>
                  <a:gd name="T1" fmla="*/ 0 h 15"/>
                  <a:gd name="T2" fmla="*/ 0 w 14"/>
                  <a:gd name="T3" fmla="*/ 0 h 15"/>
                  <a:gd name="T4" fmla="*/ 8 w 14"/>
                  <a:gd name="T5" fmla="*/ 15 h 15"/>
                  <a:gd name="T6" fmla="*/ 14 w 14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5">
                    <a:moveTo>
                      <a:pt x="14" y="0"/>
                    </a:moveTo>
                    <a:lnTo>
                      <a:pt x="0" y="0"/>
                    </a:lnTo>
                    <a:lnTo>
                      <a:pt x="8" y="1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7" name="Freeform 278"/>
              <p:cNvSpPr>
                <a:spLocks/>
              </p:cNvSpPr>
              <p:nvPr/>
            </p:nvSpPr>
            <p:spPr bwMode="auto">
              <a:xfrm>
                <a:off x="971" y="2716"/>
                <a:ext cx="7" cy="18"/>
              </a:xfrm>
              <a:custGeom>
                <a:avLst/>
                <a:gdLst>
                  <a:gd name="T0" fmla="*/ 4 w 7"/>
                  <a:gd name="T1" fmla="*/ 18 h 18"/>
                  <a:gd name="T2" fmla="*/ 0 w 7"/>
                  <a:gd name="T3" fmla="*/ 11 h 18"/>
                  <a:gd name="T4" fmla="*/ 2 w 7"/>
                  <a:gd name="T5" fmla="*/ 4 h 18"/>
                  <a:gd name="T6" fmla="*/ 2 w 7"/>
                  <a:gd name="T7" fmla="*/ 4 h 18"/>
                  <a:gd name="T8" fmla="*/ 2 w 7"/>
                  <a:gd name="T9" fmla="*/ 4 h 18"/>
                  <a:gd name="T10" fmla="*/ 1 w 7"/>
                  <a:gd name="T11" fmla="*/ 3 h 18"/>
                  <a:gd name="T12" fmla="*/ 1 w 7"/>
                  <a:gd name="T13" fmla="*/ 2 h 18"/>
                  <a:gd name="T14" fmla="*/ 1 w 7"/>
                  <a:gd name="T15" fmla="*/ 2 h 18"/>
                  <a:gd name="T16" fmla="*/ 2 w 7"/>
                  <a:gd name="T17" fmla="*/ 1 h 18"/>
                  <a:gd name="T18" fmla="*/ 3 w 7"/>
                  <a:gd name="T19" fmla="*/ 0 h 18"/>
                  <a:gd name="T20" fmla="*/ 3 w 7"/>
                  <a:gd name="T21" fmla="*/ 0 h 18"/>
                  <a:gd name="T22" fmla="*/ 4 w 7"/>
                  <a:gd name="T23" fmla="*/ 0 h 18"/>
                  <a:gd name="T24" fmla="*/ 5 w 7"/>
                  <a:gd name="T25" fmla="*/ 1 h 18"/>
                  <a:gd name="T26" fmla="*/ 5 w 7"/>
                  <a:gd name="T27" fmla="*/ 2 h 18"/>
                  <a:gd name="T28" fmla="*/ 6 w 7"/>
                  <a:gd name="T29" fmla="*/ 2 h 18"/>
                  <a:gd name="T30" fmla="*/ 5 w 7"/>
                  <a:gd name="T31" fmla="*/ 3 h 18"/>
                  <a:gd name="T32" fmla="*/ 5 w 7"/>
                  <a:gd name="T33" fmla="*/ 4 h 18"/>
                  <a:gd name="T34" fmla="*/ 5 w 7"/>
                  <a:gd name="T35" fmla="*/ 4 h 18"/>
                  <a:gd name="T36" fmla="*/ 5 w 7"/>
                  <a:gd name="T37" fmla="*/ 4 h 18"/>
                  <a:gd name="T38" fmla="*/ 7 w 7"/>
                  <a:gd name="T39" fmla="*/ 11 h 18"/>
                  <a:gd name="T40" fmla="*/ 4 w 7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8">
                    <a:moveTo>
                      <a:pt x="4" y="18"/>
                    </a:moveTo>
                    <a:lnTo>
                      <a:pt x="0" y="11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11"/>
                    </a:lnTo>
                    <a:lnTo>
                      <a:pt x="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8" name="Freeform 279"/>
              <p:cNvSpPr>
                <a:spLocks/>
              </p:cNvSpPr>
              <p:nvPr/>
            </p:nvSpPr>
            <p:spPr bwMode="auto">
              <a:xfrm>
                <a:off x="974" y="2740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3 w 4"/>
                  <a:gd name="T5" fmla="*/ 3 h 4"/>
                  <a:gd name="T6" fmla="*/ 3 w 4"/>
                  <a:gd name="T7" fmla="*/ 3 h 4"/>
                  <a:gd name="T8" fmla="*/ 4 w 4"/>
                  <a:gd name="T9" fmla="*/ 2 h 4"/>
                  <a:gd name="T10" fmla="*/ 3 w 4"/>
                  <a:gd name="T11" fmla="*/ 1 h 4"/>
                  <a:gd name="T12" fmla="*/ 3 w 4"/>
                  <a:gd name="T13" fmla="*/ 1 h 4"/>
                  <a:gd name="T14" fmla="*/ 2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1 w 4"/>
                  <a:gd name="T21" fmla="*/ 1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1 w 4"/>
                  <a:gd name="T29" fmla="*/ 3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9" name="Freeform 280"/>
              <p:cNvSpPr>
                <a:spLocks/>
              </p:cNvSpPr>
              <p:nvPr/>
            </p:nvSpPr>
            <p:spPr bwMode="auto">
              <a:xfrm>
                <a:off x="974" y="2747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3 w 4"/>
                  <a:gd name="T5" fmla="*/ 3 h 4"/>
                  <a:gd name="T6" fmla="*/ 3 w 4"/>
                  <a:gd name="T7" fmla="*/ 3 h 4"/>
                  <a:gd name="T8" fmla="*/ 4 w 4"/>
                  <a:gd name="T9" fmla="*/ 2 h 4"/>
                  <a:gd name="T10" fmla="*/ 3 w 4"/>
                  <a:gd name="T11" fmla="*/ 1 h 4"/>
                  <a:gd name="T12" fmla="*/ 3 w 4"/>
                  <a:gd name="T13" fmla="*/ 1 h 4"/>
                  <a:gd name="T14" fmla="*/ 2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1 w 4"/>
                  <a:gd name="T21" fmla="*/ 1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1 w 4"/>
                  <a:gd name="T29" fmla="*/ 3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0" name="Freeform 281"/>
              <p:cNvSpPr>
                <a:spLocks/>
              </p:cNvSpPr>
              <p:nvPr/>
            </p:nvSpPr>
            <p:spPr bwMode="auto">
              <a:xfrm>
                <a:off x="978" y="2681"/>
                <a:ext cx="10" cy="14"/>
              </a:xfrm>
              <a:custGeom>
                <a:avLst/>
                <a:gdLst>
                  <a:gd name="T0" fmla="*/ 8 w 10"/>
                  <a:gd name="T1" fmla="*/ 12 h 14"/>
                  <a:gd name="T2" fmla="*/ 4 w 10"/>
                  <a:gd name="T3" fmla="*/ 4 h 14"/>
                  <a:gd name="T4" fmla="*/ 4 w 10"/>
                  <a:gd name="T5" fmla="*/ 0 h 14"/>
                  <a:gd name="T6" fmla="*/ 10 w 10"/>
                  <a:gd name="T7" fmla="*/ 14 h 14"/>
                  <a:gd name="T8" fmla="*/ 0 w 10"/>
                  <a:gd name="T9" fmla="*/ 13 h 14"/>
                  <a:gd name="T10" fmla="*/ 0 w 10"/>
                  <a:gd name="T11" fmla="*/ 12 h 14"/>
                  <a:gd name="T12" fmla="*/ 8 w 10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8" y="12"/>
                    </a:moveTo>
                    <a:lnTo>
                      <a:pt x="4" y="4"/>
                    </a:lnTo>
                    <a:lnTo>
                      <a:pt x="4" y="0"/>
                    </a:lnTo>
                    <a:lnTo>
                      <a:pt x="10" y="14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1" name="Freeform 282"/>
              <p:cNvSpPr>
                <a:spLocks/>
              </p:cNvSpPr>
              <p:nvPr/>
            </p:nvSpPr>
            <p:spPr bwMode="auto">
              <a:xfrm>
                <a:off x="987" y="2682"/>
                <a:ext cx="3" cy="5"/>
              </a:xfrm>
              <a:custGeom>
                <a:avLst/>
                <a:gdLst>
                  <a:gd name="T0" fmla="*/ 0 w 3"/>
                  <a:gd name="T1" fmla="*/ 5 h 5"/>
                  <a:gd name="T2" fmla="*/ 0 w 3"/>
                  <a:gd name="T3" fmla="*/ 5 h 5"/>
                  <a:gd name="T4" fmla="*/ 0 w 3"/>
                  <a:gd name="T5" fmla="*/ 4 h 5"/>
                  <a:gd name="T6" fmla="*/ 0 w 3"/>
                  <a:gd name="T7" fmla="*/ 3 h 5"/>
                  <a:gd name="T8" fmla="*/ 0 w 3"/>
                  <a:gd name="T9" fmla="*/ 2 h 5"/>
                  <a:gd name="T10" fmla="*/ 0 w 3"/>
                  <a:gd name="T11" fmla="*/ 1 h 5"/>
                  <a:gd name="T12" fmla="*/ 1 w 3"/>
                  <a:gd name="T13" fmla="*/ 0 h 5"/>
                  <a:gd name="T14" fmla="*/ 2 w 3"/>
                  <a:gd name="T15" fmla="*/ 0 h 5"/>
                  <a:gd name="T16" fmla="*/ 3 w 3"/>
                  <a:gd name="T17" fmla="*/ 0 h 5"/>
                  <a:gd name="T18" fmla="*/ 3 w 3"/>
                  <a:gd name="T19" fmla="*/ 0 h 5"/>
                  <a:gd name="T20" fmla="*/ 3 w 3"/>
                  <a:gd name="T21" fmla="*/ 1 h 5"/>
                  <a:gd name="T22" fmla="*/ 3 w 3"/>
                  <a:gd name="T23" fmla="*/ 2 h 5"/>
                  <a:gd name="T24" fmla="*/ 3 w 3"/>
                  <a:gd name="T25" fmla="*/ 3 h 5"/>
                  <a:gd name="T26" fmla="*/ 2 w 3"/>
                  <a:gd name="T27" fmla="*/ 4 h 5"/>
                  <a:gd name="T28" fmla="*/ 2 w 3"/>
                  <a:gd name="T29" fmla="*/ 5 h 5"/>
                  <a:gd name="T30" fmla="*/ 1 w 3"/>
                  <a:gd name="T31" fmla="*/ 5 h 5"/>
                  <a:gd name="T32" fmla="*/ 0 w 3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2" name="Freeform 283"/>
              <p:cNvSpPr>
                <a:spLocks/>
              </p:cNvSpPr>
              <p:nvPr/>
            </p:nvSpPr>
            <p:spPr bwMode="auto">
              <a:xfrm>
                <a:off x="975" y="2680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1 w 4"/>
                  <a:gd name="T3" fmla="*/ 5 h 6"/>
                  <a:gd name="T4" fmla="*/ 0 w 4"/>
                  <a:gd name="T5" fmla="*/ 4 h 6"/>
                  <a:gd name="T6" fmla="*/ 0 w 4"/>
                  <a:gd name="T7" fmla="*/ 3 h 6"/>
                  <a:gd name="T8" fmla="*/ 1 w 4"/>
                  <a:gd name="T9" fmla="*/ 2 h 6"/>
                  <a:gd name="T10" fmla="*/ 1 w 4"/>
                  <a:gd name="T11" fmla="*/ 1 h 6"/>
                  <a:gd name="T12" fmla="*/ 2 w 4"/>
                  <a:gd name="T13" fmla="*/ 0 h 6"/>
                  <a:gd name="T14" fmla="*/ 3 w 4"/>
                  <a:gd name="T15" fmla="*/ 0 h 6"/>
                  <a:gd name="T16" fmla="*/ 3 w 4"/>
                  <a:gd name="T17" fmla="*/ 0 h 6"/>
                  <a:gd name="T18" fmla="*/ 4 w 4"/>
                  <a:gd name="T19" fmla="*/ 0 h 6"/>
                  <a:gd name="T20" fmla="*/ 4 w 4"/>
                  <a:gd name="T21" fmla="*/ 1 h 6"/>
                  <a:gd name="T22" fmla="*/ 4 w 4"/>
                  <a:gd name="T23" fmla="*/ 2 h 6"/>
                  <a:gd name="T24" fmla="*/ 4 w 4"/>
                  <a:gd name="T25" fmla="*/ 3 h 6"/>
                  <a:gd name="T26" fmla="*/ 3 w 4"/>
                  <a:gd name="T27" fmla="*/ 4 h 6"/>
                  <a:gd name="T28" fmla="*/ 3 w 4"/>
                  <a:gd name="T29" fmla="*/ 5 h 6"/>
                  <a:gd name="T30" fmla="*/ 2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1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3" name="Freeform 284"/>
              <p:cNvSpPr>
                <a:spLocks/>
              </p:cNvSpPr>
              <p:nvPr/>
            </p:nvSpPr>
            <p:spPr bwMode="auto">
              <a:xfrm>
                <a:off x="1085" y="2681"/>
                <a:ext cx="10" cy="14"/>
              </a:xfrm>
              <a:custGeom>
                <a:avLst/>
                <a:gdLst>
                  <a:gd name="T0" fmla="*/ 2 w 10"/>
                  <a:gd name="T1" fmla="*/ 12 h 14"/>
                  <a:gd name="T2" fmla="*/ 7 w 10"/>
                  <a:gd name="T3" fmla="*/ 3 h 14"/>
                  <a:gd name="T4" fmla="*/ 7 w 10"/>
                  <a:gd name="T5" fmla="*/ 0 h 14"/>
                  <a:gd name="T6" fmla="*/ 0 w 10"/>
                  <a:gd name="T7" fmla="*/ 14 h 14"/>
                  <a:gd name="T8" fmla="*/ 10 w 10"/>
                  <a:gd name="T9" fmla="*/ 14 h 14"/>
                  <a:gd name="T10" fmla="*/ 10 w 10"/>
                  <a:gd name="T11" fmla="*/ 12 h 14"/>
                  <a:gd name="T12" fmla="*/ 2 w 10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2" y="12"/>
                    </a:moveTo>
                    <a:lnTo>
                      <a:pt x="7" y="3"/>
                    </a:lnTo>
                    <a:lnTo>
                      <a:pt x="7" y="0"/>
                    </a:lnTo>
                    <a:lnTo>
                      <a:pt x="0" y="14"/>
                    </a:lnTo>
                    <a:lnTo>
                      <a:pt x="10" y="14"/>
                    </a:lnTo>
                    <a:lnTo>
                      <a:pt x="10" y="12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4" name="Freeform 285"/>
              <p:cNvSpPr>
                <a:spLocks/>
              </p:cNvSpPr>
              <p:nvPr/>
            </p:nvSpPr>
            <p:spPr bwMode="auto">
              <a:xfrm>
                <a:off x="1083" y="2681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2 w 4"/>
                  <a:gd name="T3" fmla="*/ 5 h 5"/>
                  <a:gd name="T4" fmla="*/ 3 w 4"/>
                  <a:gd name="T5" fmla="*/ 5 h 5"/>
                  <a:gd name="T6" fmla="*/ 3 w 4"/>
                  <a:gd name="T7" fmla="*/ 4 h 5"/>
                  <a:gd name="T8" fmla="*/ 4 w 4"/>
                  <a:gd name="T9" fmla="*/ 3 h 5"/>
                  <a:gd name="T10" fmla="*/ 4 w 4"/>
                  <a:gd name="T11" fmla="*/ 2 h 5"/>
                  <a:gd name="T12" fmla="*/ 3 w 4"/>
                  <a:gd name="T13" fmla="*/ 1 h 5"/>
                  <a:gd name="T14" fmla="*/ 3 w 4"/>
                  <a:gd name="T15" fmla="*/ 0 h 5"/>
                  <a:gd name="T16" fmla="*/ 2 w 4"/>
                  <a:gd name="T17" fmla="*/ 0 h 5"/>
                  <a:gd name="T18" fmla="*/ 2 w 4"/>
                  <a:gd name="T19" fmla="*/ 0 h 5"/>
                  <a:gd name="T20" fmla="*/ 1 w 4"/>
                  <a:gd name="T21" fmla="*/ 0 h 5"/>
                  <a:gd name="T22" fmla="*/ 1 w 4"/>
                  <a:gd name="T23" fmla="*/ 1 h 5"/>
                  <a:gd name="T24" fmla="*/ 0 w 4"/>
                  <a:gd name="T25" fmla="*/ 2 h 5"/>
                  <a:gd name="T26" fmla="*/ 0 w 4"/>
                  <a:gd name="T27" fmla="*/ 3 h 5"/>
                  <a:gd name="T28" fmla="*/ 1 w 4"/>
                  <a:gd name="T29" fmla="*/ 4 h 5"/>
                  <a:gd name="T30" fmla="*/ 1 w 4"/>
                  <a:gd name="T31" fmla="*/ 5 h 5"/>
                  <a:gd name="T32" fmla="*/ 2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5" name="Freeform 286"/>
              <p:cNvSpPr>
                <a:spLocks/>
              </p:cNvSpPr>
              <p:nvPr/>
            </p:nvSpPr>
            <p:spPr bwMode="auto">
              <a:xfrm>
                <a:off x="1096" y="2681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2 w 4"/>
                  <a:gd name="T3" fmla="*/ 6 h 6"/>
                  <a:gd name="T4" fmla="*/ 3 w 4"/>
                  <a:gd name="T5" fmla="*/ 5 h 6"/>
                  <a:gd name="T6" fmla="*/ 3 w 4"/>
                  <a:gd name="T7" fmla="*/ 4 h 6"/>
                  <a:gd name="T8" fmla="*/ 4 w 4"/>
                  <a:gd name="T9" fmla="*/ 3 h 6"/>
                  <a:gd name="T10" fmla="*/ 4 w 4"/>
                  <a:gd name="T11" fmla="*/ 2 h 6"/>
                  <a:gd name="T12" fmla="*/ 3 w 4"/>
                  <a:gd name="T13" fmla="*/ 1 h 6"/>
                  <a:gd name="T14" fmla="*/ 3 w 4"/>
                  <a:gd name="T15" fmla="*/ 0 h 6"/>
                  <a:gd name="T16" fmla="*/ 2 w 4"/>
                  <a:gd name="T17" fmla="*/ 0 h 6"/>
                  <a:gd name="T18" fmla="*/ 1 w 4"/>
                  <a:gd name="T19" fmla="*/ 0 h 6"/>
                  <a:gd name="T20" fmla="*/ 1 w 4"/>
                  <a:gd name="T21" fmla="*/ 0 h 6"/>
                  <a:gd name="T22" fmla="*/ 0 w 4"/>
                  <a:gd name="T23" fmla="*/ 1 h 6"/>
                  <a:gd name="T24" fmla="*/ 0 w 4"/>
                  <a:gd name="T25" fmla="*/ 3 h 6"/>
                  <a:gd name="T26" fmla="*/ 0 w 4"/>
                  <a:gd name="T27" fmla="*/ 4 h 6"/>
                  <a:gd name="T28" fmla="*/ 0 w 4"/>
                  <a:gd name="T29" fmla="*/ 5 h 6"/>
                  <a:gd name="T30" fmla="*/ 1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2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538" name="Group 341"/>
            <p:cNvGrpSpPr>
              <a:grpSpLocks/>
            </p:cNvGrpSpPr>
            <p:nvPr/>
          </p:nvGrpSpPr>
          <p:grpSpPr bwMode="auto">
            <a:xfrm>
              <a:off x="1028462" y="3388662"/>
              <a:ext cx="267777" cy="243205"/>
              <a:chOff x="1221" y="2648"/>
              <a:chExt cx="191" cy="171"/>
            </a:xfrm>
          </p:grpSpPr>
          <p:sp>
            <p:nvSpPr>
              <p:cNvPr id="546" name="Freeform 288"/>
              <p:cNvSpPr>
                <a:spLocks/>
              </p:cNvSpPr>
              <p:nvPr/>
            </p:nvSpPr>
            <p:spPr bwMode="auto">
              <a:xfrm>
                <a:off x="1384" y="2689"/>
                <a:ext cx="15" cy="17"/>
              </a:xfrm>
              <a:custGeom>
                <a:avLst/>
                <a:gdLst>
                  <a:gd name="T0" fmla="*/ 8 w 15"/>
                  <a:gd name="T1" fmla="*/ 17 h 17"/>
                  <a:gd name="T2" fmla="*/ 9 w 15"/>
                  <a:gd name="T3" fmla="*/ 17 h 17"/>
                  <a:gd name="T4" fmla="*/ 11 w 15"/>
                  <a:gd name="T5" fmla="*/ 16 h 17"/>
                  <a:gd name="T6" fmla="*/ 12 w 15"/>
                  <a:gd name="T7" fmla="*/ 16 h 17"/>
                  <a:gd name="T8" fmla="*/ 13 w 15"/>
                  <a:gd name="T9" fmla="*/ 14 h 17"/>
                  <a:gd name="T10" fmla="*/ 14 w 15"/>
                  <a:gd name="T11" fmla="*/ 13 h 17"/>
                  <a:gd name="T12" fmla="*/ 15 w 15"/>
                  <a:gd name="T13" fmla="*/ 12 h 17"/>
                  <a:gd name="T14" fmla="*/ 15 w 15"/>
                  <a:gd name="T15" fmla="*/ 10 h 17"/>
                  <a:gd name="T16" fmla="*/ 15 w 15"/>
                  <a:gd name="T17" fmla="*/ 8 h 17"/>
                  <a:gd name="T18" fmla="*/ 15 w 15"/>
                  <a:gd name="T19" fmla="*/ 7 h 17"/>
                  <a:gd name="T20" fmla="*/ 15 w 15"/>
                  <a:gd name="T21" fmla="*/ 5 h 17"/>
                  <a:gd name="T22" fmla="*/ 14 w 15"/>
                  <a:gd name="T23" fmla="*/ 4 h 17"/>
                  <a:gd name="T24" fmla="*/ 13 w 15"/>
                  <a:gd name="T25" fmla="*/ 3 h 17"/>
                  <a:gd name="T26" fmla="*/ 12 w 15"/>
                  <a:gd name="T27" fmla="*/ 2 h 17"/>
                  <a:gd name="T28" fmla="*/ 11 w 15"/>
                  <a:gd name="T29" fmla="*/ 1 h 17"/>
                  <a:gd name="T30" fmla="*/ 9 w 15"/>
                  <a:gd name="T31" fmla="*/ 0 h 17"/>
                  <a:gd name="T32" fmla="*/ 8 w 15"/>
                  <a:gd name="T33" fmla="*/ 0 h 17"/>
                  <a:gd name="T34" fmla="*/ 6 w 15"/>
                  <a:gd name="T35" fmla="*/ 0 h 17"/>
                  <a:gd name="T36" fmla="*/ 4 w 15"/>
                  <a:gd name="T37" fmla="*/ 1 h 17"/>
                  <a:gd name="T38" fmla="*/ 3 w 15"/>
                  <a:gd name="T39" fmla="*/ 2 h 17"/>
                  <a:gd name="T40" fmla="*/ 2 w 15"/>
                  <a:gd name="T41" fmla="*/ 3 h 17"/>
                  <a:gd name="T42" fmla="*/ 1 w 15"/>
                  <a:gd name="T43" fmla="*/ 4 h 17"/>
                  <a:gd name="T44" fmla="*/ 0 w 15"/>
                  <a:gd name="T45" fmla="*/ 5 h 17"/>
                  <a:gd name="T46" fmla="*/ 0 w 15"/>
                  <a:gd name="T47" fmla="*/ 7 h 17"/>
                  <a:gd name="T48" fmla="*/ 0 w 15"/>
                  <a:gd name="T49" fmla="*/ 8 h 17"/>
                  <a:gd name="T50" fmla="*/ 0 w 15"/>
                  <a:gd name="T51" fmla="*/ 10 h 17"/>
                  <a:gd name="T52" fmla="*/ 0 w 15"/>
                  <a:gd name="T53" fmla="*/ 12 h 17"/>
                  <a:gd name="T54" fmla="*/ 1 w 15"/>
                  <a:gd name="T55" fmla="*/ 13 h 17"/>
                  <a:gd name="T56" fmla="*/ 2 w 15"/>
                  <a:gd name="T57" fmla="*/ 14 h 17"/>
                  <a:gd name="T58" fmla="*/ 3 w 15"/>
                  <a:gd name="T59" fmla="*/ 16 h 17"/>
                  <a:gd name="T60" fmla="*/ 4 w 15"/>
                  <a:gd name="T61" fmla="*/ 16 h 17"/>
                  <a:gd name="T62" fmla="*/ 6 w 15"/>
                  <a:gd name="T63" fmla="*/ 17 h 17"/>
                  <a:gd name="T64" fmla="*/ 8 w 15"/>
                  <a:gd name="T6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7">
                    <a:moveTo>
                      <a:pt x="8" y="17"/>
                    </a:moveTo>
                    <a:lnTo>
                      <a:pt x="9" y="17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13" y="14"/>
                    </a:lnTo>
                    <a:lnTo>
                      <a:pt x="14" y="13"/>
                    </a:lnTo>
                    <a:lnTo>
                      <a:pt x="15" y="12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5" y="7"/>
                    </a:lnTo>
                    <a:lnTo>
                      <a:pt x="15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3" y="16"/>
                    </a:lnTo>
                    <a:lnTo>
                      <a:pt x="4" y="16"/>
                    </a:lnTo>
                    <a:lnTo>
                      <a:pt x="6" y="17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7" name="Freeform 289"/>
              <p:cNvSpPr>
                <a:spLocks/>
              </p:cNvSpPr>
              <p:nvPr/>
            </p:nvSpPr>
            <p:spPr bwMode="auto">
              <a:xfrm>
                <a:off x="1231" y="2651"/>
                <a:ext cx="86" cy="11"/>
              </a:xfrm>
              <a:custGeom>
                <a:avLst/>
                <a:gdLst>
                  <a:gd name="T0" fmla="*/ 86 w 86"/>
                  <a:gd name="T1" fmla="*/ 9 h 11"/>
                  <a:gd name="T2" fmla="*/ 43 w 86"/>
                  <a:gd name="T3" fmla="*/ 0 h 11"/>
                  <a:gd name="T4" fmla="*/ 0 w 86"/>
                  <a:gd name="T5" fmla="*/ 9 h 11"/>
                  <a:gd name="T6" fmla="*/ 0 w 86"/>
                  <a:gd name="T7" fmla="*/ 11 h 11"/>
                  <a:gd name="T8" fmla="*/ 43 w 86"/>
                  <a:gd name="T9" fmla="*/ 1 h 11"/>
                  <a:gd name="T10" fmla="*/ 86 w 86"/>
                  <a:gd name="T11" fmla="*/ 11 h 11"/>
                  <a:gd name="T12" fmla="*/ 86 w 86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11">
                    <a:moveTo>
                      <a:pt x="86" y="9"/>
                    </a:moveTo>
                    <a:lnTo>
                      <a:pt x="43" y="0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43" y="1"/>
                    </a:lnTo>
                    <a:lnTo>
                      <a:pt x="86" y="11"/>
                    </a:lnTo>
                    <a:lnTo>
                      <a:pt x="86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8" name="Rectangle 290"/>
              <p:cNvSpPr>
                <a:spLocks noChangeArrowheads="1"/>
              </p:cNvSpPr>
              <p:nvPr/>
            </p:nvSpPr>
            <p:spPr bwMode="auto">
              <a:xfrm>
                <a:off x="1225" y="2666"/>
                <a:ext cx="101" cy="10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9" name="Rectangle 291"/>
              <p:cNvSpPr>
                <a:spLocks noChangeArrowheads="1"/>
              </p:cNvSpPr>
              <p:nvPr/>
            </p:nvSpPr>
            <p:spPr bwMode="auto">
              <a:xfrm>
                <a:off x="1227" y="2669"/>
                <a:ext cx="97" cy="10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0" name="Rectangle 292"/>
              <p:cNvSpPr>
                <a:spLocks noChangeArrowheads="1"/>
              </p:cNvSpPr>
              <p:nvPr/>
            </p:nvSpPr>
            <p:spPr bwMode="auto">
              <a:xfrm>
                <a:off x="1237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1" name="Rectangle 293"/>
              <p:cNvSpPr>
                <a:spLocks noChangeArrowheads="1"/>
              </p:cNvSpPr>
              <p:nvPr/>
            </p:nvSpPr>
            <p:spPr bwMode="auto">
              <a:xfrm>
                <a:off x="1260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2" name="Rectangle 294"/>
              <p:cNvSpPr>
                <a:spLocks noChangeArrowheads="1"/>
              </p:cNvSpPr>
              <p:nvPr/>
            </p:nvSpPr>
            <p:spPr bwMode="auto">
              <a:xfrm>
                <a:off x="1284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3" name="Rectangle 295"/>
              <p:cNvSpPr>
                <a:spLocks noChangeArrowheads="1"/>
              </p:cNvSpPr>
              <p:nvPr/>
            </p:nvSpPr>
            <p:spPr bwMode="auto">
              <a:xfrm>
                <a:off x="1308" y="2765"/>
                <a:ext cx="13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4" name="Rectangle 296"/>
              <p:cNvSpPr>
                <a:spLocks noChangeArrowheads="1"/>
              </p:cNvSpPr>
              <p:nvPr/>
            </p:nvSpPr>
            <p:spPr bwMode="auto">
              <a:xfrm>
                <a:off x="1237" y="2760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5" name="Rectangle 297"/>
              <p:cNvSpPr>
                <a:spLocks noChangeArrowheads="1"/>
              </p:cNvSpPr>
              <p:nvPr/>
            </p:nvSpPr>
            <p:spPr bwMode="auto">
              <a:xfrm>
                <a:off x="1230" y="2758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6" name="Rectangle 298"/>
              <p:cNvSpPr>
                <a:spLocks noChangeArrowheads="1"/>
              </p:cNvSpPr>
              <p:nvPr/>
            </p:nvSpPr>
            <p:spPr bwMode="auto">
              <a:xfrm>
                <a:off x="1237" y="2735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7" name="Rectangle 299"/>
              <p:cNvSpPr>
                <a:spLocks noChangeArrowheads="1"/>
              </p:cNvSpPr>
              <p:nvPr/>
            </p:nvSpPr>
            <p:spPr bwMode="auto">
              <a:xfrm>
                <a:off x="1230" y="2733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8" name="Rectangle 300"/>
              <p:cNvSpPr>
                <a:spLocks noChangeArrowheads="1"/>
              </p:cNvSpPr>
              <p:nvPr/>
            </p:nvSpPr>
            <p:spPr bwMode="auto">
              <a:xfrm>
                <a:off x="1237" y="2710"/>
                <a:ext cx="84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9" name="Rectangle 301"/>
              <p:cNvSpPr>
                <a:spLocks noChangeArrowheads="1"/>
              </p:cNvSpPr>
              <p:nvPr/>
            </p:nvSpPr>
            <p:spPr bwMode="auto">
              <a:xfrm>
                <a:off x="1230" y="2708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0" name="Rectangle 302"/>
              <p:cNvSpPr>
                <a:spLocks noChangeArrowheads="1"/>
              </p:cNvSpPr>
              <p:nvPr/>
            </p:nvSpPr>
            <p:spPr bwMode="auto">
              <a:xfrm>
                <a:off x="1237" y="2686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1" name="Rectangle 303"/>
              <p:cNvSpPr>
                <a:spLocks noChangeArrowheads="1"/>
              </p:cNvSpPr>
              <p:nvPr/>
            </p:nvSpPr>
            <p:spPr bwMode="auto">
              <a:xfrm>
                <a:off x="1230" y="2684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2" name="Rectangle 304"/>
              <p:cNvSpPr>
                <a:spLocks noChangeArrowheads="1"/>
              </p:cNvSpPr>
              <p:nvPr/>
            </p:nvSpPr>
            <p:spPr bwMode="auto">
              <a:xfrm>
                <a:off x="1240" y="2698"/>
                <a:ext cx="8" cy="6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3" name="Rectangle 305"/>
              <p:cNvSpPr>
                <a:spLocks noChangeArrowheads="1"/>
              </p:cNvSpPr>
              <p:nvPr/>
            </p:nvSpPr>
            <p:spPr bwMode="auto">
              <a:xfrm>
                <a:off x="1241" y="2700"/>
                <a:ext cx="5" cy="59"/>
              </a:xfrm>
              <a:prstGeom prst="rect">
                <a:avLst/>
              </a:prstGeom>
              <a:solidFill>
                <a:srgbClr val="FF2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4" name="Rectangle 306"/>
              <p:cNvSpPr>
                <a:spLocks noChangeArrowheads="1"/>
              </p:cNvSpPr>
              <p:nvPr/>
            </p:nvSpPr>
            <p:spPr bwMode="auto">
              <a:xfrm>
                <a:off x="1263" y="2718"/>
                <a:ext cx="9" cy="4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5" name="Rectangle 307"/>
              <p:cNvSpPr>
                <a:spLocks noChangeArrowheads="1"/>
              </p:cNvSpPr>
              <p:nvPr/>
            </p:nvSpPr>
            <p:spPr bwMode="auto">
              <a:xfrm>
                <a:off x="1265" y="2721"/>
                <a:ext cx="5" cy="38"/>
              </a:xfrm>
              <a:prstGeom prst="rect">
                <a:avLst/>
              </a:prstGeom>
              <a:solidFill>
                <a:srgbClr val="B2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6" name="Rectangle 308"/>
              <p:cNvSpPr>
                <a:spLocks noChangeArrowheads="1"/>
              </p:cNvSpPr>
              <p:nvPr/>
            </p:nvSpPr>
            <p:spPr bwMode="auto">
              <a:xfrm>
                <a:off x="1286" y="2729"/>
                <a:ext cx="9" cy="3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7" name="Rectangle 309"/>
              <p:cNvSpPr>
                <a:spLocks noChangeArrowheads="1"/>
              </p:cNvSpPr>
              <p:nvPr/>
            </p:nvSpPr>
            <p:spPr bwMode="auto">
              <a:xfrm>
                <a:off x="1288" y="2732"/>
                <a:ext cx="5" cy="27"/>
              </a:xfrm>
              <a:prstGeom prst="rect">
                <a:avLst/>
              </a:prstGeom>
              <a:solidFill>
                <a:srgbClr val="FFAF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8" name="Rectangle 310"/>
              <p:cNvSpPr>
                <a:spLocks noChangeArrowheads="1"/>
              </p:cNvSpPr>
              <p:nvPr/>
            </p:nvSpPr>
            <p:spPr bwMode="auto">
              <a:xfrm>
                <a:off x="1310" y="2690"/>
                <a:ext cx="9" cy="7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9" name="Rectangle 311"/>
              <p:cNvSpPr>
                <a:spLocks noChangeArrowheads="1"/>
              </p:cNvSpPr>
              <p:nvPr/>
            </p:nvSpPr>
            <p:spPr bwMode="auto">
              <a:xfrm>
                <a:off x="1312" y="2692"/>
                <a:ext cx="5" cy="67"/>
              </a:xfrm>
              <a:prstGeom prst="rect">
                <a:avLst/>
              </a:prstGeom>
              <a:solidFill>
                <a:srgbClr val="FF6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0" name="Rectangle 312"/>
              <p:cNvSpPr>
                <a:spLocks noChangeArrowheads="1"/>
              </p:cNvSpPr>
              <p:nvPr/>
            </p:nvSpPr>
            <p:spPr bwMode="auto">
              <a:xfrm>
                <a:off x="1222" y="2773"/>
                <a:ext cx="108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1" name="Rectangle 313"/>
              <p:cNvSpPr>
                <a:spLocks noChangeArrowheads="1"/>
              </p:cNvSpPr>
              <p:nvPr/>
            </p:nvSpPr>
            <p:spPr bwMode="auto">
              <a:xfrm>
                <a:off x="1224" y="2775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2" name="Rectangle 314"/>
              <p:cNvSpPr>
                <a:spLocks noChangeArrowheads="1"/>
              </p:cNvSpPr>
              <p:nvPr/>
            </p:nvSpPr>
            <p:spPr bwMode="auto">
              <a:xfrm>
                <a:off x="1221" y="2660"/>
                <a:ext cx="109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3" name="Rectangle 315"/>
              <p:cNvSpPr>
                <a:spLocks noChangeArrowheads="1"/>
              </p:cNvSpPr>
              <p:nvPr/>
            </p:nvSpPr>
            <p:spPr bwMode="auto">
              <a:xfrm>
                <a:off x="1223" y="2662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4" name="Freeform 316"/>
              <p:cNvSpPr>
                <a:spLocks/>
              </p:cNvSpPr>
              <p:nvPr/>
            </p:nvSpPr>
            <p:spPr bwMode="auto">
              <a:xfrm>
                <a:off x="1270" y="2648"/>
                <a:ext cx="7" cy="7"/>
              </a:xfrm>
              <a:custGeom>
                <a:avLst/>
                <a:gdLst>
                  <a:gd name="T0" fmla="*/ 4 w 7"/>
                  <a:gd name="T1" fmla="*/ 7 h 7"/>
                  <a:gd name="T2" fmla="*/ 5 w 7"/>
                  <a:gd name="T3" fmla="*/ 7 h 7"/>
                  <a:gd name="T4" fmla="*/ 5 w 7"/>
                  <a:gd name="T5" fmla="*/ 7 h 7"/>
                  <a:gd name="T6" fmla="*/ 6 w 7"/>
                  <a:gd name="T7" fmla="*/ 7 h 7"/>
                  <a:gd name="T8" fmla="*/ 6 w 7"/>
                  <a:gd name="T9" fmla="*/ 6 h 7"/>
                  <a:gd name="T10" fmla="*/ 7 w 7"/>
                  <a:gd name="T11" fmla="*/ 6 h 7"/>
                  <a:gd name="T12" fmla="*/ 7 w 7"/>
                  <a:gd name="T13" fmla="*/ 5 h 7"/>
                  <a:gd name="T14" fmla="*/ 7 w 7"/>
                  <a:gd name="T15" fmla="*/ 4 h 7"/>
                  <a:gd name="T16" fmla="*/ 7 w 7"/>
                  <a:gd name="T17" fmla="*/ 4 h 7"/>
                  <a:gd name="T18" fmla="*/ 7 w 7"/>
                  <a:gd name="T19" fmla="*/ 3 h 7"/>
                  <a:gd name="T20" fmla="*/ 7 w 7"/>
                  <a:gd name="T21" fmla="*/ 2 h 7"/>
                  <a:gd name="T22" fmla="*/ 7 w 7"/>
                  <a:gd name="T23" fmla="*/ 2 h 7"/>
                  <a:gd name="T24" fmla="*/ 6 w 7"/>
                  <a:gd name="T25" fmla="*/ 1 h 7"/>
                  <a:gd name="T26" fmla="*/ 6 w 7"/>
                  <a:gd name="T27" fmla="*/ 1 h 7"/>
                  <a:gd name="T28" fmla="*/ 5 w 7"/>
                  <a:gd name="T29" fmla="*/ 1 h 7"/>
                  <a:gd name="T30" fmla="*/ 5 w 7"/>
                  <a:gd name="T31" fmla="*/ 0 h 7"/>
                  <a:gd name="T32" fmla="*/ 4 w 7"/>
                  <a:gd name="T33" fmla="*/ 0 h 7"/>
                  <a:gd name="T34" fmla="*/ 3 w 7"/>
                  <a:gd name="T35" fmla="*/ 0 h 7"/>
                  <a:gd name="T36" fmla="*/ 2 w 7"/>
                  <a:gd name="T37" fmla="*/ 1 h 7"/>
                  <a:gd name="T38" fmla="*/ 2 w 7"/>
                  <a:gd name="T39" fmla="*/ 1 h 7"/>
                  <a:gd name="T40" fmla="*/ 1 w 7"/>
                  <a:gd name="T41" fmla="*/ 1 h 7"/>
                  <a:gd name="T42" fmla="*/ 1 w 7"/>
                  <a:gd name="T43" fmla="*/ 2 h 7"/>
                  <a:gd name="T44" fmla="*/ 1 w 7"/>
                  <a:gd name="T45" fmla="*/ 2 h 7"/>
                  <a:gd name="T46" fmla="*/ 0 w 7"/>
                  <a:gd name="T47" fmla="*/ 3 h 7"/>
                  <a:gd name="T48" fmla="*/ 0 w 7"/>
                  <a:gd name="T49" fmla="*/ 4 h 7"/>
                  <a:gd name="T50" fmla="*/ 0 w 7"/>
                  <a:gd name="T51" fmla="*/ 4 h 7"/>
                  <a:gd name="T52" fmla="*/ 1 w 7"/>
                  <a:gd name="T53" fmla="*/ 5 h 7"/>
                  <a:gd name="T54" fmla="*/ 1 w 7"/>
                  <a:gd name="T55" fmla="*/ 6 h 7"/>
                  <a:gd name="T56" fmla="*/ 1 w 7"/>
                  <a:gd name="T57" fmla="*/ 6 h 7"/>
                  <a:gd name="T58" fmla="*/ 2 w 7"/>
                  <a:gd name="T59" fmla="*/ 7 h 7"/>
                  <a:gd name="T60" fmla="*/ 2 w 7"/>
                  <a:gd name="T61" fmla="*/ 7 h 7"/>
                  <a:gd name="T62" fmla="*/ 3 w 7"/>
                  <a:gd name="T63" fmla="*/ 7 h 7"/>
                  <a:gd name="T64" fmla="*/ 4 w 7"/>
                  <a:gd name="T6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5" name="Freeform 317"/>
              <p:cNvSpPr>
                <a:spLocks/>
              </p:cNvSpPr>
              <p:nvPr/>
            </p:nvSpPr>
            <p:spPr bwMode="auto">
              <a:xfrm>
                <a:off x="1271" y="2649"/>
                <a:ext cx="5" cy="5"/>
              </a:xfrm>
              <a:custGeom>
                <a:avLst/>
                <a:gdLst>
                  <a:gd name="T0" fmla="*/ 3 w 5"/>
                  <a:gd name="T1" fmla="*/ 5 h 5"/>
                  <a:gd name="T2" fmla="*/ 4 w 5"/>
                  <a:gd name="T3" fmla="*/ 5 h 5"/>
                  <a:gd name="T4" fmla="*/ 4 w 5"/>
                  <a:gd name="T5" fmla="*/ 4 h 5"/>
                  <a:gd name="T6" fmla="*/ 5 w 5"/>
                  <a:gd name="T7" fmla="*/ 4 h 5"/>
                  <a:gd name="T8" fmla="*/ 5 w 5"/>
                  <a:gd name="T9" fmla="*/ 3 h 5"/>
                  <a:gd name="T10" fmla="*/ 5 w 5"/>
                  <a:gd name="T11" fmla="*/ 2 h 5"/>
                  <a:gd name="T12" fmla="*/ 4 w 5"/>
                  <a:gd name="T13" fmla="*/ 1 h 5"/>
                  <a:gd name="T14" fmla="*/ 4 w 5"/>
                  <a:gd name="T15" fmla="*/ 1 h 5"/>
                  <a:gd name="T16" fmla="*/ 3 w 5"/>
                  <a:gd name="T17" fmla="*/ 0 h 5"/>
                  <a:gd name="T18" fmla="*/ 2 w 5"/>
                  <a:gd name="T19" fmla="*/ 1 h 5"/>
                  <a:gd name="T20" fmla="*/ 1 w 5"/>
                  <a:gd name="T21" fmla="*/ 1 h 5"/>
                  <a:gd name="T22" fmla="*/ 1 w 5"/>
                  <a:gd name="T23" fmla="*/ 2 h 5"/>
                  <a:gd name="T24" fmla="*/ 0 w 5"/>
                  <a:gd name="T25" fmla="*/ 3 h 5"/>
                  <a:gd name="T26" fmla="*/ 1 w 5"/>
                  <a:gd name="T27" fmla="*/ 4 h 5"/>
                  <a:gd name="T28" fmla="*/ 1 w 5"/>
                  <a:gd name="T29" fmla="*/ 4 h 5"/>
                  <a:gd name="T30" fmla="*/ 2 w 5"/>
                  <a:gd name="T31" fmla="*/ 5 h 5"/>
                  <a:gd name="T32" fmla="*/ 3 w 5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lnTo>
                      <a:pt x="4" y="5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6" name="Freeform 318"/>
              <p:cNvSpPr>
                <a:spLocks/>
              </p:cNvSpPr>
              <p:nvPr/>
            </p:nvSpPr>
            <p:spPr bwMode="auto">
              <a:xfrm>
                <a:off x="1322" y="2712"/>
                <a:ext cx="90" cy="107"/>
              </a:xfrm>
              <a:custGeom>
                <a:avLst/>
                <a:gdLst>
                  <a:gd name="T0" fmla="*/ 75 w 90"/>
                  <a:gd name="T1" fmla="*/ 35 h 107"/>
                  <a:gd name="T2" fmla="*/ 78 w 90"/>
                  <a:gd name="T3" fmla="*/ 34 h 107"/>
                  <a:gd name="T4" fmla="*/ 83 w 90"/>
                  <a:gd name="T5" fmla="*/ 31 h 107"/>
                  <a:gd name="T6" fmla="*/ 85 w 90"/>
                  <a:gd name="T7" fmla="*/ 29 h 107"/>
                  <a:gd name="T8" fmla="*/ 86 w 90"/>
                  <a:gd name="T9" fmla="*/ 27 h 107"/>
                  <a:gd name="T10" fmla="*/ 87 w 90"/>
                  <a:gd name="T11" fmla="*/ 19 h 107"/>
                  <a:gd name="T12" fmla="*/ 86 w 90"/>
                  <a:gd name="T13" fmla="*/ 17 h 107"/>
                  <a:gd name="T14" fmla="*/ 84 w 90"/>
                  <a:gd name="T15" fmla="*/ 12 h 107"/>
                  <a:gd name="T16" fmla="*/ 80 w 90"/>
                  <a:gd name="T17" fmla="*/ 6 h 107"/>
                  <a:gd name="T18" fmla="*/ 74 w 90"/>
                  <a:gd name="T19" fmla="*/ 2 h 107"/>
                  <a:gd name="T20" fmla="*/ 71 w 90"/>
                  <a:gd name="T21" fmla="*/ 1 h 107"/>
                  <a:gd name="T22" fmla="*/ 68 w 90"/>
                  <a:gd name="T23" fmla="*/ 1 h 107"/>
                  <a:gd name="T24" fmla="*/ 64 w 90"/>
                  <a:gd name="T25" fmla="*/ 1 h 107"/>
                  <a:gd name="T26" fmla="*/ 56 w 90"/>
                  <a:gd name="T27" fmla="*/ 0 h 107"/>
                  <a:gd name="T28" fmla="*/ 47 w 90"/>
                  <a:gd name="T29" fmla="*/ 0 h 107"/>
                  <a:gd name="T30" fmla="*/ 43 w 90"/>
                  <a:gd name="T31" fmla="*/ 0 h 107"/>
                  <a:gd name="T32" fmla="*/ 40 w 90"/>
                  <a:gd name="T33" fmla="*/ 1 h 107"/>
                  <a:gd name="T34" fmla="*/ 37 w 90"/>
                  <a:gd name="T35" fmla="*/ 2 h 107"/>
                  <a:gd name="T36" fmla="*/ 32 w 90"/>
                  <a:gd name="T37" fmla="*/ 5 h 107"/>
                  <a:gd name="T38" fmla="*/ 30 w 90"/>
                  <a:gd name="T39" fmla="*/ 7 h 107"/>
                  <a:gd name="T40" fmla="*/ 25 w 90"/>
                  <a:gd name="T41" fmla="*/ 15 h 107"/>
                  <a:gd name="T42" fmla="*/ 22 w 90"/>
                  <a:gd name="T43" fmla="*/ 20 h 107"/>
                  <a:gd name="T44" fmla="*/ 5 w 90"/>
                  <a:gd name="T45" fmla="*/ 15 h 107"/>
                  <a:gd name="T46" fmla="*/ 3 w 90"/>
                  <a:gd name="T47" fmla="*/ 12 h 107"/>
                  <a:gd name="T48" fmla="*/ 1 w 90"/>
                  <a:gd name="T49" fmla="*/ 11 h 107"/>
                  <a:gd name="T50" fmla="*/ 0 w 90"/>
                  <a:gd name="T51" fmla="*/ 16 h 107"/>
                  <a:gd name="T52" fmla="*/ 3 w 90"/>
                  <a:gd name="T53" fmla="*/ 25 h 107"/>
                  <a:gd name="T54" fmla="*/ 6 w 90"/>
                  <a:gd name="T55" fmla="*/ 27 h 107"/>
                  <a:gd name="T56" fmla="*/ 9 w 90"/>
                  <a:gd name="T57" fmla="*/ 28 h 107"/>
                  <a:gd name="T58" fmla="*/ 13 w 90"/>
                  <a:gd name="T59" fmla="*/ 30 h 107"/>
                  <a:gd name="T60" fmla="*/ 18 w 90"/>
                  <a:gd name="T61" fmla="*/ 31 h 107"/>
                  <a:gd name="T62" fmla="*/ 23 w 90"/>
                  <a:gd name="T63" fmla="*/ 32 h 107"/>
                  <a:gd name="T64" fmla="*/ 27 w 90"/>
                  <a:gd name="T65" fmla="*/ 31 h 107"/>
                  <a:gd name="T66" fmla="*/ 32 w 90"/>
                  <a:gd name="T67" fmla="*/ 29 h 107"/>
                  <a:gd name="T68" fmla="*/ 19 w 90"/>
                  <a:gd name="T69" fmla="*/ 80 h 107"/>
                  <a:gd name="T70" fmla="*/ 33 w 90"/>
                  <a:gd name="T71" fmla="*/ 94 h 107"/>
                  <a:gd name="T72" fmla="*/ 41 w 90"/>
                  <a:gd name="T73" fmla="*/ 101 h 107"/>
                  <a:gd name="T74" fmla="*/ 36 w 90"/>
                  <a:gd name="T75" fmla="*/ 102 h 107"/>
                  <a:gd name="T76" fmla="*/ 32 w 90"/>
                  <a:gd name="T77" fmla="*/ 106 h 107"/>
                  <a:gd name="T78" fmla="*/ 49 w 90"/>
                  <a:gd name="T79" fmla="*/ 107 h 107"/>
                  <a:gd name="T80" fmla="*/ 53 w 90"/>
                  <a:gd name="T81" fmla="*/ 101 h 107"/>
                  <a:gd name="T82" fmla="*/ 50 w 90"/>
                  <a:gd name="T83" fmla="*/ 96 h 107"/>
                  <a:gd name="T84" fmla="*/ 50 w 90"/>
                  <a:gd name="T85" fmla="*/ 84 h 107"/>
                  <a:gd name="T86" fmla="*/ 60 w 90"/>
                  <a:gd name="T87" fmla="*/ 87 h 107"/>
                  <a:gd name="T88" fmla="*/ 60 w 90"/>
                  <a:gd name="T89" fmla="*/ 97 h 107"/>
                  <a:gd name="T90" fmla="*/ 58 w 90"/>
                  <a:gd name="T91" fmla="*/ 102 h 107"/>
                  <a:gd name="T92" fmla="*/ 57 w 90"/>
                  <a:gd name="T93" fmla="*/ 105 h 107"/>
                  <a:gd name="T94" fmla="*/ 62 w 90"/>
                  <a:gd name="T95" fmla="*/ 104 h 107"/>
                  <a:gd name="T96" fmla="*/ 80 w 90"/>
                  <a:gd name="T97" fmla="*/ 104 h 107"/>
                  <a:gd name="T98" fmla="*/ 75 w 90"/>
                  <a:gd name="T99" fmla="*/ 101 h 107"/>
                  <a:gd name="T100" fmla="*/ 72 w 90"/>
                  <a:gd name="T101" fmla="*/ 100 h 107"/>
                  <a:gd name="T102" fmla="*/ 80 w 90"/>
                  <a:gd name="T103" fmla="*/ 9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107">
                    <a:moveTo>
                      <a:pt x="82" y="80"/>
                    </a:moveTo>
                    <a:lnTo>
                      <a:pt x="90" y="80"/>
                    </a:lnTo>
                    <a:lnTo>
                      <a:pt x="75" y="43"/>
                    </a:lnTo>
                    <a:lnTo>
                      <a:pt x="75" y="35"/>
                    </a:lnTo>
                    <a:lnTo>
                      <a:pt x="75" y="35"/>
                    </a:lnTo>
                    <a:lnTo>
                      <a:pt x="76" y="35"/>
                    </a:lnTo>
                    <a:lnTo>
                      <a:pt x="77" y="34"/>
                    </a:lnTo>
                    <a:lnTo>
                      <a:pt x="78" y="34"/>
                    </a:lnTo>
                    <a:lnTo>
                      <a:pt x="79" y="34"/>
                    </a:lnTo>
                    <a:lnTo>
                      <a:pt x="80" y="33"/>
                    </a:lnTo>
                    <a:lnTo>
                      <a:pt x="82" y="32"/>
                    </a:lnTo>
                    <a:lnTo>
                      <a:pt x="83" y="31"/>
                    </a:lnTo>
                    <a:lnTo>
                      <a:pt x="83" y="31"/>
                    </a:lnTo>
                    <a:lnTo>
                      <a:pt x="84" y="30"/>
                    </a:lnTo>
                    <a:lnTo>
                      <a:pt x="84" y="30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6" y="28"/>
                    </a:lnTo>
                    <a:lnTo>
                      <a:pt x="86" y="27"/>
                    </a:lnTo>
                    <a:lnTo>
                      <a:pt x="87" y="26"/>
                    </a:lnTo>
                    <a:lnTo>
                      <a:pt x="87" y="24"/>
                    </a:lnTo>
                    <a:lnTo>
                      <a:pt x="87" y="21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7" y="18"/>
                    </a:lnTo>
                    <a:lnTo>
                      <a:pt x="86" y="17"/>
                    </a:lnTo>
                    <a:lnTo>
                      <a:pt x="86" y="16"/>
                    </a:lnTo>
                    <a:lnTo>
                      <a:pt x="85" y="15"/>
                    </a:lnTo>
                    <a:lnTo>
                      <a:pt x="85" y="13"/>
                    </a:lnTo>
                    <a:lnTo>
                      <a:pt x="84" y="12"/>
                    </a:lnTo>
                    <a:lnTo>
                      <a:pt x="83" y="10"/>
                    </a:lnTo>
                    <a:lnTo>
                      <a:pt x="82" y="9"/>
                    </a:lnTo>
                    <a:lnTo>
                      <a:pt x="81" y="7"/>
                    </a:lnTo>
                    <a:lnTo>
                      <a:pt x="80" y="6"/>
                    </a:lnTo>
                    <a:lnTo>
                      <a:pt x="78" y="5"/>
                    </a:lnTo>
                    <a:lnTo>
                      <a:pt x="77" y="4"/>
                    </a:lnTo>
                    <a:lnTo>
                      <a:pt x="75" y="3"/>
                    </a:lnTo>
                    <a:lnTo>
                      <a:pt x="74" y="2"/>
                    </a:lnTo>
                    <a:lnTo>
                      <a:pt x="73" y="2"/>
                    </a:lnTo>
                    <a:lnTo>
                      <a:pt x="73" y="1"/>
                    </a:lnTo>
                    <a:lnTo>
                      <a:pt x="72" y="1"/>
                    </a:lnTo>
                    <a:lnTo>
                      <a:pt x="71" y="1"/>
                    </a:lnTo>
                    <a:lnTo>
                      <a:pt x="70" y="1"/>
                    </a:lnTo>
                    <a:lnTo>
                      <a:pt x="69" y="1"/>
                    </a:lnTo>
                    <a:lnTo>
                      <a:pt x="69" y="1"/>
                    </a:lnTo>
                    <a:lnTo>
                      <a:pt x="68" y="1"/>
                    </a:lnTo>
                    <a:lnTo>
                      <a:pt x="68" y="1"/>
                    </a:lnTo>
                    <a:lnTo>
                      <a:pt x="67" y="1"/>
                    </a:lnTo>
                    <a:lnTo>
                      <a:pt x="66" y="1"/>
                    </a:lnTo>
                    <a:lnTo>
                      <a:pt x="64" y="1"/>
                    </a:lnTo>
                    <a:lnTo>
                      <a:pt x="62" y="1"/>
                    </a:lnTo>
                    <a:lnTo>
                      <a:pt x="60" y="1"/>
                    </a:lnTo>
                    <a:lnTo>
                      <a:pt x="58" y="1"/>
                    </a:lnTo>
                    <a:lnTo>
                      <a:pt x="56" y="0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2" y="1"/>
                    </a:lnTo>
                    <a:lnTo>
                      <a:pt x="41" y="1"/>
                    </a:lnTo>
                    <a:lnTo>
                      <a:pt x="40" y="1"/>
                    </a:lnTo>
                    <a:lnTo>
                      <a:pt x="39" y="1"/>
                    </a:lnTo>
                    <a:lnTo>
                      <a:pt x="38" y="1"/>
                    </a:lnTo>
                    <a:lnTo>
                      <a:pt x="38" y="2"/>
                    </a:lnTo>
                    <a:lnTo>
                      <a:pt x="37" y="2"/>
                    </a:lnTo>
                    <a:lnTo>
                      <a:pt x="36" y="2"/>
                    </a:lnTo>
                    <a:lnTo>
                      <a:pt x="35" y="3"/>
                    </a:lnTo>
                    <a:lnTo>
                      <a:pt x="34" y="4"/>
                    </a:lnTo>
                    <a:lnTo>
                      <a:pt x="32" y="5"/>
                    </a:lnTo>
                    <a:lnTo>
                      <a:pt x="32" y="6"/>
                    </a:lnTo>
                    <a:lnTo>
                      <a:pt x="31" y="6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29" y="9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25" y="15"/>
                    </a:lnTo>
                    <a:lnTo>
                      <a:pt x="24" y="17"/>
                    </a:lnTo>
                    <a:lnTo>
                      <a:pt x="23" y="18"/>
                    </a:lnTo>
                    <a:lnTo>
                      <a:pt x="23" y="19"/>
                    </a:lnTo>
                    <a:lnTo>
                      <a:pt x="22" y="20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6"/>
                    </a:lnTo>
                    <a:lnTo>
                      <a:pt x="5" y="15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4" y="25"/>
                    </a:lnTo>
                    <a:lnTo>
                      <a:pt x="5" y="26"/>
                    </a:lnTo>
                    <a:lnTo>
                      <a:pt x="6" y="26"/>
                    </a:lnTo>
                    <a:lnTo>
                      <a:pt x="6" y="27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8" y="28"/>
                    </a:lnTo>
                    <a:lnTo>
                      <a:pt x="9" y="28"/>
                    </a:lnTo>
                    <a:lnTo>
                      <a:pt x="10" y="28"/>
                    </a:lnTo>
                    <a:lnTo>
                      <a:pt x="11" y="29"/>
                    </a:lnTo>
                    <a:lnTo>
                      <a:pt x="12" y="29"/>
                    </a:lnTo>
                    <a:lnTo>
                      <a:pt x="13" y="30"/>
                    </a:lnTo>
                    <a:lnTo>
                      <a:pt x="15" y="30"/>
                    </a:lnTo>
                    <a:lnTo>
                      <a:pt x="16" y="31"/>
                    </a:lnTo>
                    <a:lnTo>
                      <a:pt x="17" y="31"/>
                    </a:lnTo>
                    <a:lnTo>
                      <a:pt x="18" y="31"/>
                    </a:lnTo>
                    <a:lnTo>
                      <a:pt x="19" y="32"/>
                    </a:lnTo>
                    <a:lnTo>
                      <a:pt x="21" y="32"/>
                    </a:lnTo>
                    <a:lnTo>
                      <a:pt x="22" y="32"/>
                    </a:lnTo>
                    <a:lnTo>
                      <a:pt x="23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6" y="32"/>
                    </a:lnTo>
                    <a:lnTo>
                      <a:pt x="27" y="31"/>
                    </a:lnTo>
                    <a:lnTo>
                      <a:pt x="28" y="31"/>
                    </a:lnTo>
                    <a:lnTo>
                      <a:pt x="29" y="30"/>
                    </a:lnTo>
                    <a:lnTo>
                      <a:pt x="31" y="30"/>
                    </a:lnTo>
                    <a:lnTo>
                      <a:pt x="32" y="29"/>
                    </a:lnTo>
                    <a:lnTo>
                      <a:pt x="33" y="28"/>
                    </a:lnTo>
                    <a:lnTo>
                      <a:pt x="35" y="26"/>
                    </a:lnTo>
                    <a:lnTo>
                      <a:pt x="35" y="41"/>
                    </a:lnTo>
                    <a:lnTo>
                      <a:pt x="19" y="80"/>
                    </a:lnTo>
                    <a:lnTo>
                      <a:pt x="28" y="80"/>
                    </a:lnTo>
                    <a:lnTo>
                      <a:pt x="29" y="86"/>
                    </a:lnTo>
                    <a:lnTo>
                      <a:pt x="31" y="91"/>
                    </a:lnTo>
                    <a:lnTo>
                      <a:pt x="33" y="94"/>
                    </a:lnTo>
                    <a:lnTo>
                      <a:pt x="36" y="97"/>
                    </a:lnTo>
                    <a:lnTo>
                      <a:pt x="38" y="99"/>
                    </a:lnTo>
                    <a:lnTo>
                      <a:pt x="40" y="100"/>
                    </a:lnTo>
                    <a:lnTo>
                      <a:pt x="41" y="101"/>
                    </a:lnTo>
                    <a:lnTo>
                      <a:pt x="41" y="101"/>
                    </a:lnTo>
                    <a:lnTo>
                      <a:pt x="39" y="101"/>
                    </a:lnTo>
                    <a:lnTo>
                      <a:pt x="38" y="101"/>
                    </a:lnTo>
                    <a:lnTo>
                      <a:pt x="36" y="102"/>
                    </a:lnTo>
                    <a:lnTo>
                      <a:pt x="34" y="103"/>
                    </a:lnTo>
                    <a:lnTo>
                      <a:pt x="33" y="103"/>
                    </a:lnTo>
                    <a:lnTo>
                      <a:pt x="32" y="104"/>
                    </a:lnTo>
                    <a:lnTo>
                      <a:pt x="32" y="106"/>
                    </a:lnTo>
                    <a:lnTo>
                      <a:pt x="31" y="107"/>
                    </a:lnTo>
                    <a:lnTo>
                      <a:pt x="45" y="107"/>
                    </a:lnTo>
                    <a:lnTo>
                      <a:pt x="49" y="104"/>
                    </a:lnTo>
                    <a:lnTo>
                      <a:pt x="49" y="107"/>
                    </a:lnTo>
                    <a:lnTo>
                      <a:pt x="52" y="107"/>
                    </a:lnTo>
                    <a:lnTo>
                      <a:pt x="53" y="105"/>
                    </a:lnTo>
                    <a:lnTo>
                      <a:pt x="53" y="103"/>
                    </a:lnTo>
                    <a:lnTo>
                      <a:pt x="53" y="101"/>
                    </a:lnTo>
                    <a:lnTo>
                      <a:pt x="52" y="100"/>
                    </a:lnTo>
                    <a:lnTo>
                      <a:pt x="51" y="99"/>
                    </a:lnTo>
                    <a:lnTo>
                      <a:pt x="51" y="98"/>
                    </a:lnTo>
                    <a:lnTo>
                      <a:pt x="50" y="96"/>
                    </a:lnTo>
                    <a:lnTo>
                      <a:pt x="50" y="94"/>
                    </a:lnTo>
                    <a:lnTo>
                      <a:pt x="50" y="91"/>
                    </a:lnTo>
                    <a:lnTo>
                      <a:pt x="50" y="88"/>
                    </a:lnTo>
                    <a:lnTo>
                      <a:pt x="50" y="84"/>
                    </a:lnTo>
                    <a:lnTo>
                      <a:pt x="51" y="80"/>
                    </a:lnTo>
                    <a:lnTo>
                      <a:pt x="58" y="80"/>
                    </a:lnTo>
                    <a:lnTo>
                      <a:pt x="59" y="84"/>
                    </a:lnTo>
                    <a:lnTo>
                      <a:pt x="60" y="87"/>
                    </a:lnTo>
                    <a:lnTo>
                      <a:pt x="60" y="90"/>
                    </a:lnTo>
                    <a:lnTo>
                      <a:pt x="60" y="92"/>
                    </a:lnTo>
                    <a:lnTo>
                      <a:pt x="60" y="95"/>
                    </a:lnTo>
                    <a:lnTo>
                      <a:pt x="60" y="97"/>
                    </a:lnTo>
                    <a:lnTo>
                      <a:pt x="60" y="98"/>
                    </a:lnTo>
                    <a:lnTo>
                      <a:pt x="60" y="100"/>
                    </a:lnTo>
                    <a:lnTo>
                      <a:pt x="59" y="101"/>
                    </a:lnTo>
                    <a:lnTo>
                      <a:pt x="58" y="102"/>
                    </a:lnTo>
                    <a:lnTo>
                      <a:pt x="58" y="103"/>
                    </a:lnTo>
                    <a:lnTo>
                      <a:pt x="58" y="103"/>
                    </a:lnTo>
                    <a:lnTo>
                      <a:pt x="57" y="104"/>
                    </a:lnTo>
                    <a:lnTo>
                      <a:pt x="57" y="105"/>
                    </a:lnTo>
                    <a:lnTo>
                      <a:pt x="58" y="106"/>
                    </a:lnTo>
                    <a:lnTo>
                      <a:pt x="58" y="107"/>
                    </a:lnTo>
                    <a:lnTo>
                      <a:pt x="62" y="107"/>
                    </a:lnTo>
                    <a:lnTo>
                      <a:pt x="62" y="104"/>
                    </a:lnTo>
                    <a:lnTo>
                      <a:pt x="67" y="107"/>
                    </a:lnTo>
                    <a:lnTo>
                      <a:pt x="81" y="107"/>
                    </a:lnTo>
                    <a:lnTo>
                      <a:pt x="81" y="106"/>
                    </a:lnTo>
                    <a:lnTo>
                      <a:pt x="80" y="104"/>
                    </a:lnTo>
                    <a:lnTo>
                      <a:pt x="79" y="104"/>
                    </a:lnTo>
                    <a:lnTo>
                      <a:pt x="78" y="103"/>
                    </a:lnTo>
                    <a:lnTo>
                      <a:pt x="76" y="102"/>
                    </a:lnTo>
                    <a:lnTo>
                      <a:pt x="75" y="101"/>
                    </a:lnTo>
                    <a:lnTo>
                      <a:pt x="73" y="101"/>
                    </a:lnTo>
                    <a:lnTo>
                      <a:pt x="70" y="101"/>
                    </a:lnTo>
                    <a:lnTo>
                      <a:pt x="71" y="101"/>
                    </a:lnTo>
                    <a:lnTo>
                      <a:pt x="72" y="100"/>
                    </a:lnTo>
                    <a:lnTo>
                      <a:pt x="74" y="99"/>
                    </a:lnTo>
                    <a:lnTo>
                      <a:pt x="76" y="97"/>
                    </a:lnTo>
                    <a:lnTo>
                      <a:pt x="78" y="94"/>
                    </a:lnTo>
                    <a:lnTo>
                      <a:pt x="80" y="90"/>
                    </a:lnTo>
                    <a:lnTo>
                      <a:pt x="81" y="85"/>
                    </a:lnTo>
                    <a:lnTo>
                      <a:pt x="82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7" name="Freeform 319"/>
              <p:cNvSpPr>
                <a:spLocks/>
              </p:cNvSpPr>
              <p:nvPr/>
            </p:nvSpPr>
            <p:spPr bwMode="auto">
              <a:xfrm>
                <a:off x="1365" y="2698"/>
                <a:ext cx="26" cy="23"/>
              </a:xfrm>
              <a:custGeom>
                <a:avLst/>
                <a:gdLst>
                  <a:gd name="T0" fmla="*/ 26 w 26"/>
                  <a:gd name="T1" fmla="*/ 23 h 23"/>
                  <a:gd name="T2" fmla="*/ 26 w 26"/>
                  <a:gd name="T3" fmla="*/ 0 h 23"/>
                  <a:gd name="T4" fmla="*/ 0 w 26"/>
                  <a:gd name="T5" fmla="*/ 5 h 23"/>
                  <a:gd name="T6" fmla="*/ 0 w 26"/>
                  <a:gd name="T7" fmla="*/ 23 h 23"/>
                  <a:gd name="T8" fmla="*/ 26 w 26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6" y="23"/>
                    </a:moveTo>
                    <a:lnTo>
                      <a:pt x="26" y="0"/>
                    </a:lnTo>
                    <a:lnTo>
                      <a:pt x="0" y="5"/>
                    </a:lnTo>
                    <a:lnTo>
                      <a:pt x="0" y="23"/>
                    </a:lnTo>
                    <a:lnTo>
                      <a:pt x="26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8" name="Freeform 320"/>
              <p:cNvSpPr>
                <a:spLocks/>
              </p:cNvSpPr>
              <p:nvPr/>
            </p:nvSpPr>
            <p:spPr bwMode="auto">
              <a:xfrm>
                <a:off x="1332" y="2714"/>
                <a:ext cx="77" cy="75"/>
              </a:xfrm>
              <a:custGeom>
                <a:avLst/>
                <a:gdLst>
                  <a:gd name="T0" fmla="*/ 34 w 77"/>
                  <a:gd name="T1" fmla="*/ 0 h 75"/>
                  <a:gd name="T2" fmla="*/ 33 w 77"/>
                  <a:gd name="T3" fmla="*/ 0 h 75"/>
                  <a:gd name="T4" fmla="*/ 30 w 77"/>
                  <a:gd name="T5" fmla="*/ 1 h 75"/>
                  <a:gd name="T6" fmla="*/ 27 w 77"/>
                  <a:gd name="T7" fmla="*/ 2 h 75"/>
                  <a:gd name="T8" fmla="*/ 24 w 77"/>
                  <a:gd name="T9" fmla="*/ 4 h 75"/>
                  <a:gd name="T10" fmla="*/ 21 w 77"/>
                  <a:gd name="T11" fmla="*/ 8 h 75"/>
                  <a:gd name="T12" fmla="*/ 18 w 77"/>
                  <a:gd name="T13" fmla="*/ 13 h 75"/>
                  <a:gd name="T14" fmla="*/ 14 w 77"/>
                  <a:gd name="T15" fmla="*/ 18 h 75"/>
                  <a:gd name="T16" fmla="*/ 11 w 77"/>
                  <a:gd name="T17" fmla="*/ 20 h 75"/>
                  <a:gd name="T18" fmla="*/ 8 w 77"/>
                  <a:gd name="T19" fmla="*/ 20 h 75"/>
                  <a:gd name="T20" fmla="*/ 4 w 77"/>
                  <a:gd name="T21" fmla="*/ 19 h 75"/>
                  <a:gd name="T22" fmla="*/ 1 w 77"/>
                  <a:gd name="T23" fmla="*/ 18 h 75"/>
                  <a:gd name="T24" fmla="*/ 0 w 77"/>
                  <a:gd name="T25" fmla="*/ 24 h 75"/>
                  <a:gd name="T26" fmla="*/ 0 w 77"/>
                  <a:gd name="T27" fmla="*/ 24 h 75"/>
                  <a:gd name="T28" fmla="*/ 1 w 77"/>
                  <a:gd name="T29" fmla="*/ 25 h 75"/>
                  <a:gd name="T30" fmla="*/ 2 w 77"/>
                  <a:gd name="T31" fmla="*/ 25 h 75"/>
                  <a:gd name="T32" fmla="*/ 3 w 77"/>
                  <a:gd name="T33" fmla="*/ 25 h 75"/>
                  <a:gd name="T34" fmla="*/ 7 w 77"/>
                  <a:gd name="T35" fmla="*/ 27 h 75"/>
                  <a:gd name="T36" fmla="*/ 10 w 77"/>
                  <a:gd name="T37" fmla="*/ 28 h 75"/>
                  <a:gd name="T38" fmla="*/ 13 w 77"/>
                  <a:gd name="T39" fmla="*/ 28 h 75"/>
                  <a:gd name="T40" fmla="*/ 17 w 77"/>
                  <a:gd name="T41" fmla="*/ 27 h 75"/>
                  <a:gd name="T42" fmla="*/ 19 w 77"/>
                  <a:gd name="T43" fmla="*/ 26 h 75"/>
                  <a:gd name="T44" fmla="*/ 22 w 77"/>
                  <a:gd name="T45" fmla="*/ 23 h 75"/>
                  <a:gd name="T46" fmla="*/ 26 w 77"/>
                  <a:gd name="T47" fmla="*/ 21 h 75"/>
                  <a:gd name="T48" fmla="*/ 27 w 77"/>
                  <a:gd name="T49" fmla="*/ 20 h 75"/>
                  <a:gd name="T50" fmla="*/ 12 w 77"/>
                  <a:gd name="T51" fmla="*/ 75 h 75"/>
                  <a:gd name="T52" fmla="*/ 63 w 77"/>
                  <a:gd name="T53" fmla="*/ 41 h 75"/>
                  <a:gd name="T54" fmla="*/ 71 w 77"/>
                  <a:gd name="T55" fmla="*/ 30 h 75"/>
                  <a:gd name="T56" fmla="*/ 75 w 77"/>
                  <a:gd name="T57" fmla="*/ 25 h 75"/>
                  <a:gd name="T58" fmla="*/ 75 w 77"/>
                  <a:gd name="T59" fmla="*/ 23 h 75"/>
                  <a:gd name="T60" fmla="*/ 75 w 77"/>
                  <a:gd name="T61" fmla="*/ 20 h 75"/>
                  <a:gd name="T62" fmla="*/ 75 w 77"/>
                  <a:gd name="T63" fmla="*/ 17 h 75"/>
                  <a:gd name="T64" fmla="*/ 74 w 77"/>
                  <a:gd name="T65" fmla="*/ 14 h 75"/>
                  <a:gd name="T66" fmla="*/ 72 w 77"/>
                  <a:gd name="T67" fmla="*/ 10 h 75"/>
                  <a:gd name="T68" fmla="*/ 69 w 77"/>
                  <a:gd name="T69" fmla="*/ 6 h 75"/>
                  <a:gd name="T70" fmla="*/ 66 w 77"/>
                  <a:gd name="T71" fmla="*/ 4 h 75"/>
                  <a:gd name="T72" fmla="*/ 64 w 77"/>
                  <a:gd name="T73" fmla="*/ 2 h 75"/>
                  <a:gd name="T74" fmla="*/ 62 w 77"/>
                  <a:gd name="T75" fmla="*/ 1 h 75"/>
                  <a:gd name="T76" fmla="*/ 59 w 77"/>
                  <a:gd name="T77" fmla="*/ 0 h 75"/>
                  <a:gd name="T78" fmla="*/ 58 w 77"/>
                  <a:gd name="T79" fmla="*/ 0 h 75"/>
                  <a:gd name="T80" fmla="*/ 44 w 77"/>
                  <a:gd name="T81" fmla="*/ 1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7" h="75">
                    <a:moveTo>
                      <a:pt x="34" y="0"/>
                    </a:moveTo>
                    <a:lnTo>
                      <a:pt x="34" y="0"/>
                    </a:lnTo>
                    <a:lnTo>
                      <a:pt x="34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1"/>
                    </a:lnTo>
                    <a:lnTo>
                      <a:pt x="28" y="1"/>
                    </a:lnTo>
                    <a:lnTo>
                      <a:pt x="27" y="2"/>
                    </a:lnTo>
                    <a:lnTo>
                      <a:pt x="25" y="3"/>
                    </a:lnTo>
                    <a:lnTo>
                      <a:pt x="24" y="4"/>
                    </a:lnTo>
                    <a:lnTo>
                      <a:pt x="22" y="6"/>
                    </a:lnTo>
                    <a:lnTo>
                      <a:pt x="21" y="8"/>
                    </a:lnTo>
                    <a:lnTo>
                      <a:pt x="19" y="10"/>
                    </a:lnTo>
                    <a:lnTo>
                      <a:pt x="18" y="13"/>
                    </a:lnTo>
                    <a:lnTo>
                      <a:pt x="16" y="15"/>
                    </a:lnTo>
                    <a:lnTo>
                      <a:pt x="14" y="18"/>
                    </a:lnTo>
                    <a:lnTo>
                      <a:pt x="13" y="20"/>
                    </a:lnTo>
                    <a:lnTo>
                      <a:pt x="11" y="20"/>
                    </a:lnTo>
                    <a:lnTo>
                      <a:pt x="9" y="20"/>
                    </a:lnTo>
                    <a:lnTo>
                      <a:pt x="8" y="20"/>
                    </a:lnTo>
                    <a:lnTo>
                      <a:pt x="6" y="19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1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5" y="26"/>
                    </a:lnTo>
                    <a:lnTo>
                      <a:pt x="7" y="27"/>
                    </a:lnTo>
                    <a:lnTo>
                      <a:pt x="8" y="27"/>
                    </a:lnTo>
                    <a:lnTo>
                      <a:pt x="10" y="28"/>
                    </a:lnTo>
                    <a:lnTo>
                      <a:pt x="12" y="28"/>
                    </a:lnTo>
                    <a:lnTo>
                      <a:pt x="13" y="28"/>
                    </a:lnTo>
                    <a:lnTo>
                      <a:pt x="15" y="28"/>
                    </a:lnTo>
                    <a:lnTo>
                      <a:pt x="17" y="27"/>
                    </a:lnTo>
                    <a:lnTo>
                      <a:pt x="18" y="26"/>
                    </a:lnTo>
                    <a:lnTo>
                      <a:pt x="19" y="26"/>
                    </a:lnTo>
                    <a:lnTo>
                      <a:pt x="21" y="25"/>
                    </a:lnTo>
                    <a:lnTo>
                      <a:pt x="22" y="23"/>
                    </a:lnTo>
                    <a:lnTo>
                      <a:pt x="24" y="22"/>
                    </a:lnTo>
                    <a:lnTo>
                      <a:pt x="26" y="21"/>
                    </a:lnTo>
                    <a:lnTo>
                      <a:pt x="27" y="21"/>
                    </a:lnTo>
                    <a:lnTo>
                      <a:pt x="27" y="20"/>
                    </a:lnTo>
                    <a:lnTo>
                      <a:pt x="27" y="39"/>
                    </a:lnTo>
                    <a:lnTo>
                      <a:pt x="12" y="75"/>
                    </a:lnTo>
                    <a:lnTo>
                      <a:pt x="77" y="75"/>
                    </a:lnTo>
                    <a:lnTo>
                      <a:pt x="63" y="41"/>
                    </a:lnTo>
                    <a:lnTo>
                      <a:pt x="63" y="33"/>
                    </a:lnTo>
                    <a:lnTo>
                      <a:pt x="71" y="30"/>
                    </a:lnTo>
                    <a:lnTo>
                      <a:pt x="75" y="25"/>
                    </a:lnTo>
                    <a:lnTo>
                      <a:pt x="75" y="25"/>
                    </a:lnTo>
                    <a:lnTo>
                      <a:pt x="75" y="24"/>
                    </a:lnTo>
                    <a:lnTo>
                      <a:pt x="75" y="23"/>
                    </a:lnTo>
                    <a:lnTo>
                      <a:pt x="75" y="22"/>
                    </a:lnTo>
                    <a:lnTo>
                      <a:pt x="75" y="20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6"/>
                    </a:lnTo>
                    <a:lnTo>
                      <a:pt x="74" y="14"/>
                    </a:lnTo>
                    <a:lnTo>
                      <a:pt x="73" y="12"/>
                    </a:lnTo>
                    <a:lnTo>
                      <a:pt x="72" y="10"/>
                    </a:lnTo>
                    <a:lnTo>
                      <a:pt x="70" y="8"/>
                    </a:lnTo>
                    <a:lnTo>
                      <a:pt x="69" y="6"/>
                    </a:lnTo>
                    <a:lnTo>
                      <a:pt x="68" y="5"/>
                    </a:lnTo>
                    <a:lnTo>
                      <a:pt x="66" y="4"/>
                    </a:lnTo>
                    <a:lnTo>
                      <a:pt x="65" y="3"/>
                    </a:lnTo>
                    <a:lnTo>
                      <a:pt x="64" y="2"/>
                    </a:lnTo>
                    <a:lnTo>
                      <a:pt x="63" y="2"/>
                    </a:lnTo>
                    <a:lnTo>
                      <a:pt x="62" y="1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44" y="1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77ED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9" name="Freeform 321"/>
              <p:cNvSpPr>
                <a:spLocks/>
              </p:cNvSpPr>
              <p:nvPr/>
            </p:nvSpPr>
            <p:spPr bwMode="auto">
              <a:xfrm>
                <a:off x="1353" y="2792"/>
                <a:ext cx="18" cy="20"/>
              </a:xfrm>
              <a:custGeom>
                <a:avLst/>
                <a:gdLst>
                  <a:gd name="T0" fmla="*/ 0 w 18"/>
                  <a:gd name="T1" fmla="*/ 0 h 20"/>
                  <a:gd name="T2" fmla="*/ 0 w 18"/>
                  <a:gd name="T3" fmla="*/ 1 h 20"/>
                  <a:gd name="T4" fmla="*/ 0 w 18"/>
                  <a:gd name="T5" fmla="*/ 2 h 20"/>
                  <a:gd name="T6" fmla="*/ 0 w 18"/>
                  <a:gd name="T7" fmla="*/ 2 h 20"/>
                  <a:gd name="T8" fmla="*/ 0 w 18"/>
                  <a:gd name="T9" fmla="*/ 3 h 20"/>
                  <a:gd name="T10" fmla="*/ 1 w 18"/>
                  <a:gd name="T11" fmla="*/ 7 h 20"/>
                  <a:gd name="T12" fmla="*/ 3 w 18"/>
                  <a:gd name="T13" fmla="*/ 11 h 20"/>
                  <a:gd name="T14" fmla="*/ 5 w 18"/>
                  <a:gd name="T15" fmla="*/ 14 h 20"/>
                  <a:gd name="T16" fmla="*/ 7 w 18"/>
                  <a:gd name="T17" fmla="*/ 16 h 20"/>
                  <a:gd name="T18" fmla="*/ 10 w 18"/>
                  <a:gd name="T19" fmla="*/ 18 h 20"/>
                  <a:gd name="T20" fmla="*/ 11 w 18"/>
                  <a:gd name="T21" fmla="*/ 19 h 20"/>
                  <a:gd name="T22" fmla="*/ 13 w 18"/>
                  <a:gd name="T23" fmla="*/ 20 h 20"/>
                  <a:gd name="T24" fmla="*/ 13 w 18"/>
                  <a:gd name="T25" fmla="*/ 20 h 20"/>
                  <a:gd name="T26" fmla="*/ 18 w 18"/>
                  <a:gd name="T27" fmla="*/ 20 h 20"/>
                  <a:gd name="T28" fmla="*/ 18 w 18"/>
                  <a:gd name="T29" fmla="*/ 20 h 20"/>
                  <a:gd name="T30" fmla="*/ 18 w 18"/>
                  <a:gd name="T31" fmla="*/ 19 h 20"/>
                  <a:gd name="T32" fmla="*/ 17 w 18"/>
                  <a:gd name="T33" fmla="*/ 17 h 20"/>
                  <a:gd name="T34" fmla="*/ 16 w 18"/>
                  <a:gd name="T35" fmla="*/ 14 h 20"/>
                  <a:gd name="T36" fmla="*/ 16 w 18"/>
                  <a:gd name="T37" fmla="*/ 11 h 20"/>
                  <a:gd name="T38" fmla="*/ 16 w 18"/>
                  <a:gd name="T39" fmla="*/ 8 h 20"/>
                  <a:gd name="T40" fmla="*/ 16 w 18"/>
                  <a:gd name="T41" fmla="*/ 4 h 20"/>
                  <a:gd name="T42" fmla="*/ 18 w 18"/>
                  <a:gd name="T43" fmla="*/ 0 h 20"/>
                  <a:gd name="T44" fmla="*/ 0 w 18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7" y="16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19"/>
                    </a:lnTo>
                    <a:lnTo>
                      <a:pt x="17" y="17"/>
                    </a:lnTo>
                    <a:lnTo>
                      <a:pt x="16" y="14"/>
                    </a:lnTo>
                    <a:lnTo>
                      <a:pt x="16" y="11"/>
                    </a:lnTo>
                    <a:lnTo>
                      <a:pt x="16" y="8"/>
                    </a:lnTo>
                    <a:lnTo>
                      <a:pt x="16" y="4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0" name="Freeform 322"/>
              <p:cNvSpPr>
                <a:spLocks/>
              </p:cNvSpPr>
              <p:nvPr/>
            </p:nvSpPr>
            <p:spPr bwMode="auto">
              <a:xfrm>
                <a:off x="1382" y="2792"/>
                <a:ext cx="19" cy="20"/>
              </a:xfrm>
              <a:custGeom>
                <a:avLst/>
                <a:gdLst>
                  <a:gd name="T0" fmla="*/ 0 w 19"/>
                  <a:gd name="T1" fmla="*/ 0 h 20"/>
                  <a:gd name="T2" fmla="*/ 2 w 19"/>
                  <a:gd name="T3" fmla="*/ 4 h 20"/>
                  <a:gd name="T4" fmla="*/ 3 w 19"/>
                  <a:gd name="T5" fmla="*/ 7 h 20"/>
                  <a:gd name="T6" fmla="*/ 3 w 19"/>
                  <a:gd name="T7" fmla="*/ 11 h 20"/>
                  <a:gd name="T8" fmla="*/ 3 w 19"/>
                  <a:gd name="T9" fmla="*/ 14 h 20"/>
                  <a:gd name="T10" fmla="*/ 3 w 19"/>
                  <a:gd name="T11" fmla="*/ 16 h 20"/>
                  <a:gd name="T12" fmla="*/ 3 w 19"/>
                  <a:gd name="T13" fmla="*/ 18 h 20"/>
                  <a:gd name="T14" fmla="*/ 2 w 19"/>
                  <a:gd name="T15" fmla="*/ 19 h 20"/>
                  <a:gd name="T16" fmla="*/ 2 w 19"/>
                  <a:gd name="T17" fmla="*/ 20 h 20"/>
                  <a:gd name="T18" fmla="*/ 9 w 19"/>
                  <a:gd name="T19" fmla="*/ 20 h 20"/>
                  <a:gd name="T20" fmla="*/ 9 w 19"/>
                  <a:gd name="T21" fmla="*/ 19 h 20"/>
                  <a:gd name="T22" fmla="*/ 10 w 19"/>
                  <a:gd name="T23" fmla="*/ 19 h 20"/>
                  <a:gd name="T24" fmla="*/ 11 w 19"/>
                  <a:gd name="T25" fmla="*/ 18 h 20"/>
                  <a:gd name="T26" fmla="*/ 13 w 19"/>
                  <a:gd name="T27" fmla="*/ 17 h 20"/>
                  <a:gd name="T28" fmla="*/ 14 w 19"/>
                  <a:gd name="T29" fmla="*/ 15 h 20"/>
                  <a:gd name="T30" fmla="*/ 16 w 19"/>
                  <a:gd name="T31" fmla="*/ 13 h 20"/>
                  <a:gd name="T32" fmla="*/ 17 w 19"/>
                  <a:gd name="T33" fmla="*/ 11 h 20"/>
                  <a:gd name="T34" fmla="*/ 18 w 19"/>
                  <a:gd name="T35" fmla="*/ 8 h 20"/>
                  <a:gd name="T36" fmla="*/ 18 w 19"/>
                  <a:gd name="T37" fmla="*/ 6 h 20"/>
                  <a:gd name="T38" fmla="*/ 19 w 19"/>
                  <a:gd name="T39" fmla="*/ 4 h 20"/>
                  <a:gd name="T40" fmla="*/ 19 w 19"/>
                  <a:gd name="T41" fmla="*/ 2 h 20"/>
                  <a:gd name="T42" fmla="*/ 18 w 19"/>
                  <a:gd name="T43" fmla="*/ 0 h 20"/>
                  <a:gd name="T44" fmla="*/ 0 w 19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20">
                    <a:moveTo>
                      <a:pt x="0" y="0"/>
                    </a:moveTo>
                    <a:lnTo>
                      <a:pt x="2" y="4"/>
                    </a:lnTo>
                    <a:lnTo>
                      <a:pt x="3" y="7"/>
                    </a:lnTo>
                    <a:lnTo>
                      <a:pt x="3" y="11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9" y="20"/>
                    </a:lnTo>
                    <a:lnTo>
                      <a:pt x="9" y="19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3" y="17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7" y="11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9" y="4"/>
                    </a:lnTo>
                    <a:lnTo>
                      <a:pt x="19" y="2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1" name="Freeform 323"/>
              <p:cNvSpPr>
                <a:spLocks/>
              </p:cNvSpPr>
              <p:nvPr/>
            </p:nvSpPr>
            <p:spPr bwMode="auto">
              <a:xfrm>
                <a:off x="1313" y="2676"/>
                <a:ext cx="73" cy="81"/>
              </a:xfrm>
              <a:custGeom>
                <a:avLst/>
                <a:gdLst>
                  <a:gd name="T0" fmla="*/ 73 w 73"/>
                  <a:gd name="T1" fmla="*/ 77 h 81"/>
                  <a:gd name="T2" fmla="*/ 4 w 73"/>
                  <a:gd name="T3" fmla="*/ 0 h 81"/>
                  <a:gd name="T4" fmla="*/ 0 w 73"/>
                  <a:gd name="T5" fmla="*/ 5 h 81"/>
                  <a:gd name="T6" fmla="*/ 68 w 73"/>
                  <a:gd name="T7" fmla="*/ 81 h 81"/>
                  <a:gd name="T8" fmla="*/ 73 w 73"/>
                  <a:gd name="T9" fmla="*/ 7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81">
                    <a:moveTo>
                      <a:pt x="73" y="77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68" y="81"/>
                    </a:lnTo>
                    <a:lnTo>
                      <a:pt x="73" y="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2" name="Freeform 324"/>
              <p:cNvSpPr>
                <a:spLocks/>
              </p:cNvSpPr>
              <p:nvPr/>
            </p:nvSpPr>
            <p:spPr bwMode="auto">
              <a:xfrm>
                <a:off x="1317" y="2681"/>
                <a:ext cx="65" cy="72"/>
              </a:xfrm>
              <a:custGeom>
                <a:avLst/>
                <a:gdLst>
                  <a:gd name="T0" fmla="*/ 65 w 65"/>
                  <a:gd name="T1" fmla="*/ 71 h 72"/>
                  <a:gd name="T2" fmla="*/ 2 w 65"/>
                  <a:gd name="T3" fmla="*/ 0 h 72"/>
                  <a:gd name="T4" fmla="*/ 0 w 65"/>
                  <a:gd name="T5" fmla="*/ 2 h 72"/>
                  <a:gd name="T6" fmla="*/ 63 w 65"/>
                  <a:gd name="T7" fmla="*/ 72 h 72"/>
                  <a:gd name="T8" fmla="*/ 65 w 65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72">
                    <a:moveTo>
                      <a:pt x="65" y="7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63" y="72"/>
                    </a:lnTo>
                    <a:lnTo>
                      <a:pt x="65" y="71"/>
                    </a:lnTo>
                    <a:close/>
                  </a:path>
                </a:pathLst>
              </a:custGeom>
              <a:solidFill>
                <a:srgbClr val="CEB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3" name="Freeform 325"/>
              <p:cNvSpPr>
                <a:spLocks/>
              </p:cNvSpPr>
              <p:nvPr/>
            </p:nvSpPr>
            <p:spPr bwMode="auto">
              <a:xfrm>
                <a:off x="1367" y="2736"/>
                <a:ext cx="41" cy="15"/>
              </a:xfrm>
              <a:custGeom>
                <a:avLst/>
                <a:gdLst>
                  <a:gd name="T0" fmla="*/ 22 w 41"/>
                  <a:gd name="T1" fmla="*/ 14 h 15"/>
                  <a:gd name="T2" fmla="*/ 25 w 41"/>
                  <a:gd name="T3" fmla="*/ 13 h 15"/>
                  <a:gd name="T4" fmla="*/ 29 w 41"/>
                  <a:gd name="T5" fmla="*/ 12 h 15"/>
                  <a:gd name="T6" fmla="*/ 32 w 41"/>
                  <a:gd name="T7" fmla="*/ 11 h 15"/>
                  <a:gd name="T8" fmla="*/ 35 w 41"/>
                  <a:gd name="T9" fmla="*/ 10 h 15"/>
                  <a:gd name="T10" fmla="*/ 37 w 41"/>
                  <a:gd name="T11" fmla="*/ 8 h 15"/>
                  <a:gd name="T12" fmla="*/ 39 w 41"/>
                  <a:gd name="T13" fmla="*/ 6 h 15"/>
                  <a:gd name="T14" fmla="*/ 40 w 41"/>
                  <a:gd name="T15" fmla="*/ 5 h 15"/>
                  <a:gd name="T16" fmla="*/ 41 w 41"/>
                  <a:gd name="T17" fmla="*/ 3 h 15"/>
                  <a:gd name="T18" fmla="*/ 40 w 41"/>
                  <a:gd name="T19" fmla="*/ 0 h 15"/>
                  <a:gd name="T20" fmla="*/ 39 w 41"/>
                  <a:gd name="T21" fmla="*/ 3 h 15"/>
                  <a:gd name="T22" fmla="*/ 37 w 41"/>
                  <a:gd name="T23" fmla="*/ 6 h 15"/>
                  <a:gd name="T24" fmla="*/ 34 w 41"/>
                  <a:gd name="T25" fmla="*/ 9 h 15"/>
                  <a:gd name="T26" fmla="*/ 30 w 41"/>
                  <a:gd name="T27" fmla="*/ 10 h 15"/>
                  <a:gd name="T28" fmla="*/ 27 w 41"/>
                  <a:gd name="T29" fmla="*/ 11 h 15"/>
                  <a:gd name="T30" fmla="*/ 25 w 41"/>
                  <a:gd name="T31" fmla="*/ 12 h 15"/>
                  <a:gd name="T32" fmla="*/ 23 w 41"/>
                  <a:gd name="T33" fmla="*/ 12 h 15"/>
                  <a:gd name="T34" fmla="*/ 22 w 41"/>
                  <a:gd name="T35" fmla="*/ 12 h 15"/>
                  <a:gd name="T36" fmla="*/ 18 w 41"/>
                  <a:gd name="T37" fmla="*/ 7 h 15"/>
                  <a:gd name="T38" fmla="*/ 21 w 41"/>
                  <a:gd name="T39" fmla="*/ 7 h 15"/>
                  <a:gd name="T40" fmla="*/ 26 w 41"/>
                  <a:gd name="T41" fmla="*/ 5 h 15"/>
                  <a:gd name="T42" fmla="*/ 30 w 41"/>
                  <a:gd name="T43" fmla="*/ 3 h 15"/>
                  <a:gd name="T44" fmla="*/ 32 w 41"/>
                  <a:gd name="T45" fmla="*/ 0 h 15"/>
                  <a:gd name="T46" fmla="*/ 30 w 41"/>
                  <a:gd name="T47" fmla="*/ 0 h 15"/>
                  <a:gd name="T48" fmla="*/ 30 w 41"/>
                  <a:gd name="T49" fmla="*/ 0 h 15"/>
                  <a:gd name="T50" fmla="*/ 30 w 41"/>
                  <a:gd name="T51" fmla="*/ 1 h 15"/>
                  <a:gd name="T52" fmla="*/ 28 w 41"/>
                  <a:gd name="T53" fmla="*/ 2 h 15"/>
                  <a:gd name="T54" fmla="*/ 25 w 41"/>
                  <a:gd name="T55" fmla="*/ 3 h 15"/>
                  <a:gd name="T56" fmla="*/ 21 w 41"/>
                  <a:gd name="T57" fmla="*/ 5 h 15"/>
                  <a:gd name="T58" fmla="*/ 17 w 41"/>
                  <a:gd name="T59" fmla="*/ 6 h 15"/>
                  <a:gd name="T60" fmla="*/ 14 w 41"/>
                  <a:gd name="T61" fmla="*/ 6 h 15"/>
                  <a:gd name="T62" fmla="*/ 12 w 41"/>
                  <a:gd name="T63" fmla="*/ 4 h 15"/>
                  <a:gd name="T64" fmla="*/ 10 w 41"/>
                  <a:gd name="T65" fmla="*/ 2 h 15"/>
                  <a:gd name="T66" fmla="*/ 8 w 41"/>
                  <a:gd name="T67" fmla="*/ 2 h 15"/>
                  <a:gd name="T68" fmla="*/ 7 w 41"/>
                  <a:gd name="T69" fmla="*/ 2 h 15"/>
                  <a:gd name="T70" fmla="*/ 6 w 41"/>
                  <a:gd name="T71" fmla="*/ 4 h 15"/>
                  <a:gd name="T72" fmla="*/ 7 w 41"/>
                  <a:gd name="T73" fmla="*/ 6 h 15"/>
                  <a:gd name="T74" fmla="*/ 6 w 41"/>
                  <a:gd name="T75" fmla="*/ 15 h 15"/>
                  <a:gd name="T76" fmla="*/ 9 w 41"/>
                  <a:gd name="T77" fmla="*/ 15 h 15"/>
                  <a:gd name="T78" fmla="*/ 13 w 41"/>
                  <a:gd name="T79" fmla="*/ 14 h 15"/>
                  <a:gd name="T80" fmla="*/ 17 w 41"/>
                  <a:gd name="T81" fmla="*/ 13 h 15"/>
                  <a:gd name="T82" fmla="*/ 19 w 41"/>
                  <a:gd name="T83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1" h="15">
                    <a:moveTo>
                      <a:pt x="20" y="14"/>
                    </a:moveTo>
                    <a:lnTo>
                      <a:pt x="22" y="14"/>
                    </a:lnTo>
                    <a:lnTo>
                      <a:pt x="24" y="13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9" y="12"/>
                    </a:lnTo>
                    <a:lnTo>
                      <a:pt x="30" y="12"/>
                    </a:lnTo>
                    <a:lnTo>
                      <a:pt x="32" y="11"/>
                    </a:lnTo>
                    <a:lnTo>
                      <a:pt x="33" y="10"/>
                    </a:lnTo>
                    <a:lnTo>
                      <a:pt x="35" y="10"/>
                    </a:lnTo>
                    <a:lnTo>
                      <a:pt x="36" y="9"/>
                    </a:lnTo>
                    <a:lnTo>
                      <a:pt x="37" y="8"/>
                    </a:lnTo>
                    <a:lnTo>
                      <a:pt x="38" y="7"/>
                    </a:lnTo>
                    <a:lnTo>
                      <a:pt x="39" y="6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0" y="2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9" y="3"/>
                    </a:lnTo>
                    <a:lnTo>
                      <a:pt x="38" y="4"/>
                    </a:lnTo>
                    <a:lnTo>
                      <a:pt x="37" y="6"/>
                    </a:lnTo>
                    <a:lnTo>
                      <a:pt x="35" y="7"/>
                    </a:lnTo>
                    <a:lnTo>
                      <a:pt x="34" y="9"/>
                    </a:lnTo>
                    <a:lnTo>
                      <a:pt x="32" y="10"/>
                    </a:lnTo>
                    <a:lnTo>
                      <a:pt x="30" y="10"/>
                    </a:lnTo>
                    <a:lnTo>
                      <a:pt x="28" y="11"/>
                    </a:lnTo>
                    <a:lnTo>
                      <a:pt x="27" y="11"/>
                    </a:lnTo>
                    <a:lnTo>
                      <a:pt x="26" y="11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1" y="7"/>
                    </a:lnTo>
                    <a:lnTo>
                      <a:pt x="23" y="6"/>
                    </a:lnTo>
                    <a:lnTo>
                      <a:pt x="26" y="5"/>
                    </a:lnTo>
                    <a:lnTo>
                      <a:pt x="28" y="4"/>
                    </a:lnTo>
                    <a:lnTo>
                      <a:pt x="30" y="3"/>
                    </a:lnTo>
                    <a:lnTo>
                      <a:pt x="31" y="1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1"/>
                    </a:lnTo>
                    <a:lnTo>
                      <a:pt x="29" y="1"/>
                    </a:lnTo>
                    <a:lnTo>
                      <a:pt x="28" y="2"/>
                    </a:lnTo>
                    <a:lnTo>
                      <a:pt x="27" y="3"/>
                    </a:lnTo>
                    <a:lnTo>
                      <a:pt x="25" y="3"/>
                    </a:lnTo>
                    <a:lnTo>
                      <a:pt x="23" y="4"/>
                    </a:lnTo>
                    <a:lnTo>
                      <a:pt x="21" y="5"/>
                    </a:lnTo>
                    <a:lnTo>
                      <a:pt x="19" y="5"/>
                    </a:lnTo>
                    <a:lnTo>
                      <a:pt x="17" y="6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7" y="13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4" name="Freeform 326"/>
              <p:cNvSpPr>
                <a:spLocks/>
              </p:cNvSpPr>
              <p:nvPr/>
            </p:nvSpPr>
            <p:spPr bwMode="auto">
              <a:xfrm>
                <a:off x="1370" y="2739"/>
                <a:ext cx="14" cy="10"/>
              </a:xfrm>
              <a:custGeom>
                <a:avLst/>
                <a:gdLst>
                  <a:gd name="T0" fmla="*/ 12 w 14"/>
                  <a:gd name="T1" fmla="*/ 5 h 10"/>
                  <a:gd name="T2" fmla="*/ 11 w 14"/>
                  <a:gd name="T3" fmla="*/ 5 h 10"/>
                  <a:gd name="T4" fmla="*/ 10 w 14"/>
                  <a:gd name="T5" fmla="*/ 5 h 10"/>
                  <a:gd name="T6" fmla="*/ 10 w 14"/>
                  <a:gd name="T7" fmla="*/ 5 h 10"/>
                  <a:gd name="T8" fmla="*/ 10 w 14"/>
                  <a:gd name="T9" fmla="*/ 4 h 10"/>
                  <a:gd name="T10" fmla="*/ 9 w 14"/>
                  <a:gd name="T11" fmla="*/ 4 h 10"/>
                  <a:gd name="T12" fmla="*/ 8 w 14"/>
                  <a:gd name="T13" fmla="*/ 3 h 10"/>
                  <a:gd name="T14" fmla="*/ 8 w 14"/>
                  <a:gd name="T15" fmla="*/ 2 h 10"/>
                  <a:gd name="T16" fmla="*/ 7 w 14"/>
                  <a:gd name="T17" fmla="*/ 2 h 10"/>
                  <a:gd name="T18" fmla="*/ 6 w 14"/>
                  <a:gd name="T19" fmla="*/ 1 h 10"/>
                  <a:gd name="T20" fmla="*/ 6 w 14"/>
                  <a:gd name="T21" fmla="*/ 1 h 10"/>
                  <a:gd name="T22" fmla="*/ 5 w 14"/>
                  <a:gd name="T23" fmla="*/ 0 h 10"/>
                  <a:gd name="T24" fmla="*/ 5 w 14"/>
                  <a:gd name="T25" fmla="*/ 0 h 10"/>
                  <a:gd name="T26" fmla="*/ 5 w 14"/>
                  <a:gd name="T27" fmla="*/ 1 h 10"/>
                  <a:gd name="T28" fmla="*/ 6 w 14"/>
                  <a:gd name="T29" fmla="*/ 2 h 10"/>
                  <a:gd name="T30" fmla="*/ 6 w 14"/>
                  <a:gd name="T31" fmla="*/ 4 h 10"/>
                  <a:gd name="T32" fmla="*/ 7 w 14"/>
                  <a:gd name="T33" fmla="*/ 4 h 10"/>
                  <a:gd name="T34" fmla="*/ 0 w 14"/>
                  <a:gd name="T35" fmla="*/ 4 h 10"/>
                  <a:gd name="T36" fmla="*/ 4 w 14"/>
                  <a:gd name="T37" fmla="*/ 10 h 10"/>
                  <a:gd name="T38" fmla="*/ 5 w 14"/>
                  <a:gd name="T39" fmla="*/ 10 h 10"/>
                  <a:gd name="T40" fmla="*/ 6 w 14"/>
                  <a:gd name="T41" fmla="*/ 10 h 10"/>
                  <a:gd name="T42" fmla="*/ 7 w 14"/>
                  <a:gd name="T43" fmla="*/ 10 h 10"/>
                  <a:gd name="T44" fmla="*/ 7 w 14"/>
                  <a:gd name="T45" fmla="*/ 10 h 10"/>
                  <a:gd name="T46" fmla="*/ 8 w 14"/>
                  <a:gd name="T47" fmla="*/ 10 h 10"/>
                  <a:gd name="T48" fmla="*/ 9 w 14"/>
                  <a:gd name="T49" fmla="*/ 10 h 10"/>
                  <a:gd name="T50" fmla="*/ 10 w 14"/>
                  <a:gd name="T51" fmla="*/ 10 h 10"/>
                  <a:gd name="T52" fmla="*/ 10 w 14"/>
                  <a:gd name="T53" fmla="*/ 9 h 10"/>
                  <a:gd name="T54" fmla="*/ 11 w 14"/>
                  <a:gd name="T55" fmla="*/ 9 h 10"/>
                  <a:gd name="T56" fmla="*/ 12 w 14"/>
                  <a:gd name="T57" fmla="*/ 9 h 10"/>
                  <a:gd name="T58" fmla="*/ 13 w 14"/>
                  <a:gd name="T59" fmla="*/ 9 h 10"/>
                  <a:gd name="T60" fmla="*/ 13 w 14"/>
                  <a:gd name="T61" fmla="*/ 9 h 10"/>
                  <a:gd name="T62" fmla="*/ 13 w 14"/>
                  <a:gd name="T63" fmla="*/ 9 h 10"/>
                  <a:gd name="T64" fmla="*/ 14 w 14"/>
                  <a:gd name="T65" fmla="*/ 8 h 10"/>
                  <a:gd name="T66" fmla="*/ 14 w 14"/>
                  <a:gd name="T67" fmla="*/ 8 h 10"/>
                  <a:gd name="T68" fmla="*/ 14 w 14"/>
                  <a:gd name="T69" fmla="*/ 8 h 10"/>
                  <a:gd name="T70" fmla="*/ 12 w 14"/>
                  <a:gd name="T71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" h="10">
                    <a:moveTo>
                      <a:pt x="12" y="5"/>
                    </a:moveTo>
                    <a:lnTo>
                      <a:pt x="11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0" y="4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2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5" name="Freeform 327"/>
              <p:cNvSpPr>
                <a:spLocks/>
              </p:cNvSpPr>
              <p:nvPr/>
            </p:nvSpPr>
            <p:spPr bwMode="auto">
              <a:xfrm>
                <a:off x="1395" y="2729"/>
                <a:ext cx="4" cy="7"/>
              </a:xfrm>
              <a:custGeom>
                <a:avLst/>
                <a:gdLst>
                  <a:gd name="T0" fmla="*/ 3 w 4"/>
                  <a:gd name="T1" fmla="*/ 3 h 7"/>
                  <a:gd name="T2" fmla="*/ 3 w 4"/>
                  <a:gd name="T3" fmla="*/ 2 h 7"/>
                  <a:gd name="T4" fmla="*/ 2 w 4"/>
                  <a:gd name="T5" fmla="*/ 1 h 7"/>
                  <a:gd name="T6" fmla="*/ 2 w 4"/>
                  <a:gd name="T7" fmla="*/ 0 h 7"/>
                  <a:gd name="T8" fmla="*/ 1 w 4"/>
                  <a:gd name="T9" fmla="*/ 0 h 7"/>
                  <a:gd name="T10" fmla="*/ 0 w 4"/>
                  <a:gd name="T11" fmla="*/ 0 h 7"/>
                  <a:gd name="T12" fmla="*/ 0 w 4"/>
                  <a:gd name="T13" fmla="*/ 0 h 7"/>
                  <a:gd name="T14" fmla="*/ 0 w 4"/>
                  <a:gd name="T15" fmla="*/ 1 h 7"/>
                  <a:gd name="T16" fmla="*/ 0 w 4"/>
                  <a:gd name="T17" fmla="*/ 1 h 7"/>
                  <a:gd name="T18" fmla="*/ 0 w 4"/>
                  <a:gd name="T19" fmla="*/ 1 h 7"/>
                  <a:gd name="T20" fmla="*/ 1 w 4"/>
                  <a:gd name="T21" fmla="*/ 2 h 7"/>
                  <a:gd name="T22" fmla="*/ 1 w 4"/>
                  <a:gd name="T23" fmla="*/ 2 h 7"/>
                  <a:gd name="T24" fmla="*/ 2 w 4"/>
                  <a:gd name="T25" fmla="*/ 3 h 7"/>
                  <a:gd name="T26" fmla="*/ 2 w 4"/>
                  <a:gd name="T27" fmla="*/ 4 h 7"/>
                  <a:gd name="T28" fmla="*/ 2 w 4"/>
                  <a:gd name="T29" fmla="*/ 5 h 7"/>
                  <a:gd name="T30" fmla="*/ 2 w 4"/>
                  <a:gd name="T31" fmla="*/ 6 h 7"/>
                  <a:gd name="T32" fmla="*/ 2 w 4"/>
                  <a:gd name="T33" fmla="*/ 7 h 7"/>
                  <a:gd name="T34" fmla="*/ 2 w 4"/>
                  <a:gd name="T35" fmla="*/ 7 h 7"/>
                  <a:gd name="T36" fmla="*/ 3 w 4"/>
                  <a:gd name="T37" fmla="*/ 7 h 7"/>
                  <a:gd name="T38" fmla="*/ 3 w 4"/>
                  <a:gd name="T39" fmla="*/ 7 h 7"/>
                  <a:gd name="T40" fmla="*/ 4 w 4"/>
                  <a:gd name="T41" fmla="*/ 7 h 7"/>
                  <a:gd name="T42" fmla="*/ 4 w 4"/>
                  <a:gd name="T43" fmla="*/ 6 h 7"/>
                  <a:gd name="T44" fmla="*/ 4 w 4"/>
                  <a:gd name="T45" fmla="*/ 5 h 7"/>
                  <a:gd name="T46" fmla="*/ 4 w 4"/>
                  <a:gd name="T47" fmla="*/ 4 h 7"/>
                  <a:gd name="T48" fmla="*/ 3 w 4"/>
                  <a:gd name="T4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" h="7">
                    <a:moveTo>
                      <a:pt x="3" y="3"/>
                    </a:moveTo>
                    <a:lnTo>
                      <a:pt x="3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6" name="Freeform 328"/>
              <p:cNvSpPr>
                <a:spLocks/>
              </p:cNvSpPr>
              <p:nvPr/>
            </p:nvSpPr>
            <p:spPr bwMode="auto">
              <a:xfrm>
                <a:off x="1361" y="2713"/>
                <a:ext cx="33" cy="20"/>
              </a:xfrm>
              <a:custGeom>
                <a:avLst/>
                <a:gdLst>
                  <a:gd name="T0" fmla="*/ 31 w 33"/>
                  <a:gd name="T1" fmla="*/ 11 h 20"/>
                  <a:gd name="T2" fmla="*/ 28 w 33"/>
                  <a:gd name="T3" fmla="*/ 8 h 20"/>
                  <a:gd name="T4" fmla="*/ 33 w 33"/>
                  <a:gd name="T5" fmla="*/ 5 h 20"/>
                  <a:gd name="T6" fmla="*/ 29 w 33"/>
                  <a:gd name="T7" fmla="*/ 1 h 20"/>
                  <a:gd name="T8" fmla="*/ 27 w 33"/>
                  <a:gd name="T9" fmla="*/ 1 h 20"/>
                  <a:gd name="T10" fmla="*/ 30 w 33"/>
                  <a:gd name="T11" fmla="*/ 4 h 20"/>
                  <a:gd name="T12" fmla="*/ 26 w 33"/>
                  <a:gd name="T13" fmla="*/ 7 h 20"/>
                  <a:gd name="T14" fmla="*/ 26 w 33"/>
                  <a:gd name="T15" fmla="*/ 8 h 20"/>
                  <a:gd name="T16" fmla="*/ 27 w 33"/>
                  <a:gd name="T17" fmla="*/ 9 h 20"/>
                  <a:gd name="T18" fmla="*/ 28 w 33"/>
                  <a:gd name="T19" fmla="*/ 10 h 20"/>
                  <a:gd name="T20" fmla="*/ 28 w 33"/>
                  <a:gd name="T21" fmla="*/ 10 h 20"/>
                  <a:gd name="T22" fmla="*/ 15 w 33"/>
                  <a:gd name="T23" fmla="*/ 18 h 20"/>
                  <a:gd name="T24" fmla="*/ 4 w 33"/>
                  <a:gd name="T25" fmla="*/ 10 h 20"/>
                  <a:gd name="T26" fmla="*/ 6 w 33"/>
                  <a:gd name="T27" fmla="*/ 7 h 20"/>
                  <a:gd name="T28" fmla="*/ 3 w 33"/>
                  <a:gd name="T29" fmla="*/ 4 h 20"/>
                  <a:gd name="T30" fmla="*/ 5 w 33"/>
                  <a:gd name="T31" fmla="*/ 0 h 20"/>
                  <a:gd name="T32" fmla="*/ 3 w 33"/>
                  <a:gd name="T33" fmla="*/ 0 h 20"/>
                  <a:gd name="T34" fmla="*/ 0 w 33"/>
                  <a:gd name="T35" fmla="*/ 5 h 20"/>
                  <a:gd name="T36" fmla="*/ 4 w 33"/>
                  <a:gd name="T37" fmla="*/ 7 h 20"/>
                  <a:gd name="T38" fmla="*/ 1 w 33"/>
                  <a:gd name="T39" fmla="*/ 11 h 20"/>
                  <a:gd name="T40" fmla="*/ 15 w 33"/>
                  <a:gd name="T41" fmla="*/ 20 h 20"/>
                  <a:gd name="T42" fmla="*/ 31 w 33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3" h="20">
                    <a:moveTo>
                      <a:pt x="31" y="11"/>
                    </a:moveTo>
                    <a:lnTo>
                      <a:pt x="28" y="8"/>
                    </a:lnTo>
                    <a:lnTo>
                      <a:pt x="33" y="5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30" y="4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9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15" y="18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4" y="7"/>
                    </a:lnTo>
                    <a:lnTo>
                      <a:pt x="1" y="11"/>
                    </a:lnTo>
                    <a:lnTo>
                      <a:pt x="15" y="20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7" name="Freeform 329"/>
              <p:cNvSpPr>
                <a:spLocks/>
              </p:cNvSpPr>
              <p:nvPr/>
            </p:nvSpPr>
            <p:spPr bwMode="auto">
              <a:xfrm>
                <a:off x="1352" y="2753"/>
                <a:ext cx="49" cy="15"/>
              </a:xfrm>
              <a:custGeom>
                <a:avLst/>
                <a:gdLst>
                  <a:gd name="T0" fmla="*/ 24 w 49"/>
                  <a:gd name="T1" fmla="*/ 0 h 15"/>
                  <a:gd name="T2" fmla="*/ 23 w 49"/>
                  <a:gd name="T3" fmla="*/ 2 h 15"/>
                  <a:gd name="T4" fmla="*/ 21 w 49"/>
                  <a:gd name="T5" fmla="*/ 4 h 15"/>
                  <a:gd name="T6" fmla="*/ 19 w 49"/>
                  <a:gd name="T7" fmla="*/ 7 h 15"/>
                  <a:gd name="T8" fmla="*/ 16 w 49"/>
                  <a:gd name="T9" fmla="*/ 9 h 15"/>
                  <a:gd name="T10" fmla="*/ 14 w 49"/>
                  <a:gd name="T11" fmla="*/ 10 h 15"/>
                  <a:gd name="T12" fmla="*/ 12 w 49"/>
                  <a:gd name="T13" fmla="*/ 11 h 15"/>
                  <a:gd name="T14" fmla="*/ 10 w 49"/>
                  <a:gd name="T15" fmla="*/ 11 h 15"/>
                  <a:gd name="T16" fmla="*/ 8 w 49"/>
                  <a:gd name="T17" fmla="*/ 12 h 15"/>
                  <a:gd name="T18" fmla="*/ 6 w 49"/>
                  <a:gd name="T19" fmla="*/ 12 h 15"/>
                  <a:gd name="T20" fmla="*/ 4 w 49"/>
                  <a:gd name="T21" fmla="*/ 12 h 15"/>
                  <a:gd name="T22" fmla="*/ 2 w 49"/>
                  <a:gd name="T23" fmla="*/ 12 h 15"/>
                  <a:gd name="T24" fmla="*/ 0 w 49"/>
                  <a:gd name="T25" fmla="*/ 14 h 15"/>
                  <a:gd name="T26" fmla="*/ 3 w 49"/>
                  <a:gd name="T27" fmla="*/ 14 h 15"/>
                  <a:gd name="T28" fmla="*/ 6 w 49"/>
                  <a:gd name="T29" fmla="*/ 14 h 15"/>
                  <a:gd name="T30" fmla="*/ 9 w 49"/>
                  <a:gd name="T31" fmla="*/ 14 h 15"/>
                  <a:gd name="T32" fmla="*/ 11 w 49"/>
                  <a:gd name="T33" fmla="*/ 13 h 15"/>
                  <a:gd name="T34" fmla="*/ 14 w 49"/>
                  <a:gd name="T35" fmla="*/ 12 h 15"/>
                  <a:gd name="T36" fmla="*/ 16 w 49"/>
                  <a:gd name="T37" fmla="*/ 11 h 15"/>
                  <a:gd name="T38" fmla="*/ 18 w 49"/>
                  <a:gd name="T39" fmla="*/ 10 h 15"/>
                  <a:gd name="T40" fmla="*/ 20 w 49"/>
                  <a:gd name="T41" fmla="*/ 8 h 15"/>
                  <a:gd name="T42" fmla="*/ 21 w 49"/>
                  <a:gd name="T43" fmla="*/ 7 h 15"/>
                  <a:gd name="T44" fmla="*/ 22 w 49"/>
                  <a:gd name="T45" fmla="*/ 6 h 15"/>
                  <a:gd name="T46" fmla="*/ 23 w 49"/>
                  <a:gd name="T47" fmla="*/ 5 h 15"/>
                  <a:gd name="T48" fmla="*/ 24 w 49"/>
                  <a:gd name="T49" fmla="*/ 4 h 15"/>
                  <a:gd name="T50" fmla="*/ 25 w 49"/>
                  <a:gd name="T51" fmla="*/ 5 h 15"/>
                  <a:gd name="T52" fmla="*/ 26 w 49"/>
                  <a:gd name="T53" fmla="*/ 7 h 15"/>
                  <a:gd name="T54" fmla="*/ 27 w 49"/>
                  <a:gd name="T55" fmla="*/ 8 h 15"/>
                  <a:gd name="T56" fmla="*/ 28 w 49"/>
                  <a:gd name="T57" fmla="*/ 10 h 15"/>
                  <a:gd name="T58" fmla="*/ 31 w 49"/>
                  <a:gd name="T59" fmla="*/ 12 h 15"/>
                  <a:gd name="T60" fmla="*/ 33 w 49"/>
                  <a:gd name="T61" fmla="*/ 13 h 15"/>
                  <a:gd name="T62" fmla="*/ 36 w 49"/>
                  <a:gd name="T63" fmla="*/ 14 h 15"/>
                  <a:gd name="T64" fmla="*/ 39 w 49"/>
                  <a:gd name="T65" fmla="*/ 14 h 15"/>
                  <a:gd name="T66" fmla="*/ 41 w 49"/>
                  <a:gd name="T67" fmla="*/ 15 h 15"/>
                  <a:gd name="T68" fmla="*/ 44 w 49"/>
                  <a:gd name="T69" fmla="*/ 15 h 15"/>
                  <a:gd name="T70" fmla="*/ 47 w 49"/>
                  <a:gd name="T71" fmla="*/ 15 h 15"/>
                  <a:gd name="T72" fmla="*/ 49 w 49"/>
                  <a:gd name="T73" fmla="*/ 14 h 15"/>
                  <a:gd name="T74" fmla="*/ 47 w 49"/>
                  <a:gd name="T75" fmla="*/ 12 h 15"/>
                  <a:gd name="T76" fmla="*/ 45 w 49"/>
                  <a:gd name="T77" fmla="*/ 12 h 15"/>
                  <a:gd name="T78" fmla="*/ 43 w 49"/>
                  <a:gd name="T79" fmla="*/ 13 h 15"/>
                  <a:gd name="T80" fmla="*/ 41 w 49"/>
                  <a:gd name="T81" fmla="*/ 13 h 15"/>
                  <a:gd name="T82" fmla="*/ 39 w 49"/>
                  <a:gd name="T83" fmla="*/ 12 h 15"/>
                  <a:gd name="T84" fmla="*/ 37 w 49"/>
                  <a:gd name="T85" fmla="*/ 12 h 15"/>
                  <a:gd name="T86" fmla="*/ 34 w 49"/>
                  <a:gd name="T87" fmla="*/ 11 h 15"/>
                  <a:gd name="T88" fmla="*/ 32 w 49"/>
                  <a:gd name="T89" fmla="*/ 10 h 15"/>
                  <a:gd name="T90" fmla="*/ 29 w 49"/>
                  <a:gd name="T91" fmla="*/ 8 h 15"/>
                  <a:gd name="T92" fmla="*/ 27 w 49"/>
                  <a:gd name="T93" fmla="*/ 5 h 15"/>
                  <a:gd name="T94" fmla="*/ 25 w 49"/>
                  <a:gd name="T95" fmla="*/ 2 h 15"/>
                  <a:gd name="T96" fmla="*/ 24 w 49"/>
                  <a:gd name="T9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9" h="15">
                    <a:moveTo>
                      <a:pt x="24" y="0"/>
                    </a:moveTo>
                    <a:lnTo>
                      <a:pt x="24" y="0"/>
                    </a:lnTo>
                    <a:lnTo>
                      <a:pt x="24" y="1"/>
                    </a:lnTo>
                    <a:lnTo>
                      <a:pt x="23" y="2"/>
                    </a:lnTo>
                    <a:lnTo>
                      <a:pt x="22" y="3"/>
                    </a:lnTo>
                    <a:lnTo>
                      <a:pt x="21" y="4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7" y="8"/>
                    </a:lnTo>
                    <a:lnTo>
                      <a:pt x="16" y="9"/>
                    </a:lnTo>
                    <a:lnTo>
                      <a:pt x="15" y="9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9" y="11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4" y="12"/>
                    </a:lnTo>
                    <a:lnTo>
                      <a:pt x="15" y="12"/>
                    </a:lnTo>
                    <a:lnTo>
                      <a:pt x="16" y="11"/>
                    </a:lnTo>
                    <a:lnTo>
                      <a:pt x="17" y="11"/>
                    </a:lnTo>
                    <a:lnTo>
                      <a:pt x="18" y="10"/>
                    </a:lnTo>
                    <a:lnTo>
                      <a:pt x="19" y="9"/>
                    </a:lnTo>
                    <a:lnTo>
                      <a:pt x="20" y="8"/>
                    </a:lnTo>
                    <a:lnTo>
                      <a:pt x="21" y="8"/>
                    </a:lnTo>
                    <a:lnTo>
                      <a:pt x="21" y="7"/>
                    </a:lnTo>
                    <a:lnTo>
                      <a:pt x="22" y="7"/>
                    </a:lnTo>
                    <a:lnTo>
                      <a:pt x="22" y="6"/>
                    </a:lnTo>
                    <a:lnTo>
                      <a:pt x="23" y="6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4" y="4"/>
                    </a:lnTo>
                    <a:lnTo>
                      <a:pt x="24" y="5"/>
                    </a:lnTo>
                    <a:lnTo>
                      <a:pt x="25" y="5"/>
                    </a:lnTo>
                    <a:lnTo>
                      <a:pt x="25" y="6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8"/>
                    </a:lnTo>
                    <a:lnTo>
                      <a:pt x="28" y="9"/>
                    </a:lnTo>
                    <a:lnTo>
                      <a:pt x="28" y="10"/>
                    </a:lnTo>
                    <a:lnTo>
                      <a:pt x="29" y="11"/>
                    </a:lnTo>
                    <a:lnTo>
                      <a:pt x="31" y="12"/>
                    </a:lnTo>
                    <a:lnTo>
                      <a:pt x="32" y="12"/>
                    </a:lnTo>
                    <a:lnTo>
                      <a:pt x="33" y="13"/>
                    </a:lnTo>
                    <a:lnTo>
                      <a:pt x="34" y="14"/>
                    </a:lnTo>
                    <a:lnTo>
                      <a:pt x="36" y="14"/>
                    </a:lnTo>
                    <a:lnTo>
                      <a:pt x="37" y="14"/>
                    </a:lnTo>
                    <a:lnTo>
                      <a:pt x="39" y="14"/>
                    </a:lnTo>
                    <a:lnTo>
                      <a:pt x="40" y="15"/>
                    </a:lnTo>
                    <a:lnTo>
                      <a:pt x="41" y="15"/>
                    </a:lnTo>
                    <a:lnTo>
                      <a:pt x="43" y="15"/>
                    </a:lnTo>
                    <a:lnTo>
                      <a:pt x="44" y="15"/>
                    </a:lnTo>
                    <a:lnTo>
                      <a:pt x="45" y="15"/>
                    </a:lnTo>
                    <a:lnTo>
                      <a:pt x="47" y="15"/>
                    </a:lnTo>
                    <a:lnTo>
                      <a:pt x="48" y="14"/>
                    </a:lnTo>
                    <a:lnTo>
                      <a:pt x="49" y="14"/>
                    </a:lnTo>
                    <a:lnTo>
                      <a:pt x="48" y="12"/>
                    </a:lnTo>
                    <a:lnTo>
                      <a:pt x="47" y="12"/>
                    </a:lnTo>
                    <a:lnTo>
                      <a:pt x="46" y="12"/>
                    </a:lnTo>
                    <a:lnTo>
                      <a:pt x="45" y="12"/>
                    </a:lnTo>
                    <a:lnTo>
                      <a:pt x="44" y="13"/>
                    </a:lnTo>
                    <a:lnTo>
                      <a:pt x="43" y="13"/>
                    </a:lnTo>
                    <a:lnTo>
                      <a:pt x="42" y="13"/>
                    </a:lnTo>
                    <a:lnTo>
                      <a:pt x="41" y="13"/>
                    </a:lnTo>
                    <a:lnTo>
                      <a:pt x="40" y="12"/>
                    </a:lnTo>
                    <a:lnTo>
                      <a:pt x="39" y="12"/>
                    </a:lnTo>
                    <a:lnTo>
                      <a:pt x="38" y="12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4" y="11"/>
                    </a:lnTo>
                    <a:lnTo>
                      <a:pt x="33" y="11"/>
                    </a:lnTo>
                    <a:lnTo>
                      <a:pt x="32" y="10"/>
                    </a:lnTo>
                    <a:lnTo>
                      <a:pt x="31" y="9"/>
                    </a:lnTo>
                    <a:lnTo>
                      <a:pt x="29" y="8"/>
                    </a:lnTo>
                    <a:lnTo>
                      <a:pt x="28" y="7"/>
                    </a:lnTo>
                    <a:lnTo>
                      <a:pt x="27" y="5"/>
                    </a:lnTo>
                    <a:lnTo>
                      <a:pt x="26" y="4"/>
                    </a:lnTo>
                    <a:lnTo>
                      <a:pt x="25" y="2"/>
                    </a:lnTo>
                    <a:lnTo>
                      <a:pt x="25" y="1"/>
                    </a:lnTo>
                    <a:lnTo>
                      <a:pt x="2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8" name="Freeform 330"/>
              <p:cNvSpPr>
                <a:spLocks/>
              </p:cNvSpPr>
              <p:nvPr/>
            </p:nvSpPr>
            <p:spPr bwMode="auto">
              <a:xfrm>
                <a:off x="1324" y="2725"/>
                <a:ext cx="5" cy="12"/>
              </a:xfrm>
              <a:custGeom>
                <a:avLst/>
                <a:gdLst>
                  <a:gd name="T0" fmla="*/ 5 w 5"/>
                  <a:gd name="T1" fmla="*/ 7 h 12"/>
                  <a:gd name="T2" fmla="*/ 5 w 5"/>
                  <a:gd name="T3" fmla="*/ 7 h 12"/>
                  <a:gd name="T4" fmla="*/ 4 w 5"/>
                  <a:gd name="T5" fmla="*/ 6 h 12"/>
                  <a:gd name="T6" fmla="*/ 4 w 5"/>
                  <a:gd name="T7" fmla="*/ 6 h 12"/>
                  <a:gd name="T8" fmla="*/ 4 w 5"/>
                  <a:gd name="T9" fmla="*/ 6 h 12"/>
                  <a:gd name="T10" fmla="*/ 3 w 5"/>
                  <a:gd name="T11" fmla="*/ 6 h 12"/>
                  <a:gd name="T12" fmla="*/ 3 w 5"/>
                  <a:gd name="T13" fmla="*/ 4 h 12"/>
                  <a:gd name="T14" fmla="*/ 2 w 5"/>
                  <a:gd name="T15" fmla="*/ 3 h 12"/>
                  <a:gd name="T16" fmla="*/ 2 w 5"/>
                  <a:gd name="T17" fmla="*/ 2 h 12"/>
                  <a:gd name="T18" fmla="*/ 1 w 5"/>
                  <a:gd name="T19" fmla="*/ 2 h 12"/>
                  <a:gd name="T20" fmla="*/ 1 w 5"/>
                  <a:gd name="T21" fmla="*/ 1 h 12"/>
                  <a:gd name="T22" fmla="*/ 0 w 5"/>
                  <a:gd name="T23" fmla="*/ 0 h 12"/>
                  <a:gd name="T24" fmla="*/ 0 w 5"/>
                  <a:gd name="T25" fmla="*/ 0 h 12"/>
                  <a:gd name="T26" fmla="*/ 0 w 5"/>
                  <a:gd name="T27" fmla="*/ 1 h 12"/>
                  <a:gd name="T28" fmla="*/ 0 w 5"/>
                  <a:gd name="T29" fmla="*/ 2 h 12"/>
                  <a:gd name="T30" fmla="*/ 0 w 5"/>
                  <a:gd name="T31" fmla="*/ 4 h 12"/>
                  <a:gd name="T32" fmla="*/ 1 w 5"/>
                  <a:gd name="T33" fmla="*/ 6 h 12"/>
                  <a:gd name="T34" fmla="*/ 1 w 5"/>
                  <a:gd name="T35" fmla="*/ 8 h 12"/>
                  <a:gd name="T36" fmla="*/ 2 w 5"/>
                  <a:gd name="T37" fmla="*/ 9 h 12"/>
                  <a:gd name="T38" fmla="*/ 3 w 5"/>
                  <a:gd name="T39" fmla="*/ 11 h 12"/>
                  <a:gd name="T40" fmla="*/ 3 w 5"/>
                  <a:gd name="T41" fmla="*/ 11 h 12"/>
                  <a:gd name="T42" fmla="*/ 3 w 5"/>
                  <a:gd name="T43" fmla="*/ 11 h 12"/>
                  <a:gd name="T44" fmla="*/ 4 w 5"/>
                  <a:gd name="T45" fmla="*/ 11 h 12"/>
                  <a:gd name="T46" fmla="*/ 5 w 5"/>
                  <a:gd name="T47" fmla="*/ 12 h 12"/>
                  <a:gd name="T48" fmla="*/ 5 w 5"/>
                  <a:gd name="T49" fmla="*/ 12 h 12"/>
                  <a:gd name="T50" fmla="*/ 5 w 5"/>
                  <a:gd name="T5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" h="12">
                    <a:moveTo>
                      <a:pt x="5" y="7"/>
                    </a:moveTo>
                    <a:lnTo>
                      <a:pt x="5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2" y="9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9" name="Freeform 331"/>
              <p:cNvSpPr>
                <a:spLocks/>
              </p:cNvSpPr>
              <p:nvPr/>
            </p:nvSpPr>
            <p:spPr bwMode="auto">
              <a:xfrm>
                <a:off x="1368" y="2704"/>
                <a:ext cx="19" cy="21"/>
              </a:xfrm>
              <a:custGeom>
                <a:avLst/>
                <a:gdLst>
                  <a:gd name="T0" fmla="*/ 19 w 19"/>
                  <a:gd name="T1" fmla="*/ 10 h 21"/>
                  <a:gd name="T2" fmla="*/ 19 w 19"/>
                  <a:gd name="T3" fmla="*/ 0 h 21"/>
                  <a:gd name="T4" fmla="*/ 0 w 19"/>
                  <a:gd name="T5" fmla="*/ 0 h 21"/>
                  <a:gd name="T6" fmla="*/ 0 w 19"/>
                  <a:gd name="T7" fmla="*/ 8 h 21"/>
                  <a:gd name="T8" fmla="*/ 8 w 19"/>
                  <a:gd name="T9" fmla="*/ 21 h 21"/>
                  <a:gd name="T10" fmla="*/ 19 w 19"/>
                  <a:gd name="T11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1">
                    <a:moveTo>
                      <a:pt x="19" y="10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21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0" name="Freeform 332"/>
              <p:cNvSpPr>
                <a:spLocks/>
              </p:cNvSpPr>
              <p:nvPr/>
            </p:nvSpPr>
            <p:spPr bwMode="auto">
              <a:xfrm>
                <a:off x="1354" y="2655"/>
                <a:ext cx="45" cy="27"/>
              </a:xfrm>
              <a:custGeom>
                <a:avLst/>
                <a:gdLst>
                  <a:gd name="T0" fmla="*/ 36 w 45"/>
                  <a:gd name="T1" fmla="*/ 10 h 27"/>
                  <a:gd name="T2" fmla="*/ 36 w 45"/>
                  <a:gd name="T3" fmla="*/ 9 h 27"/>
                  <a:gd name="T4" fmla="*/ 35 w 45"/>
                  <a:gd name="T5" fmla="*/ 8 h 27"/>
                  <a:gd name="T6" fmla="*/ 34 w 45"/>
                  <a:gd name="T7" fmla="*/ 7 h 27"/>
                  <a:gd name="T8" fmla="*/ 33 w 45"/>
                  <a:gd name="T9" fmla="*/ 6 h 27"/>
                  <a:gd name="T10" fmla="*/ 31 w 45"/>
                  <a:gd name="T11" fmla="*/ 5 h 27"/>
                  <a:gd name="T12" fmla="*/ 29 w 45"/>
                  <a:gd name="T13" fmla="*/ 4 h 27"/>
                  <a:gd name="T14" fmla="*/ 27 w 45"/>
                  <a:gd name="T15" fmla="*/ 3 h 27"/>
                  <a:gd name="T16" fmla="*/ 25 w 45"/>
                  <a:gd name="T17" fmla="*/ 2 h 27"/>
                  <a:gd name="T18" fmla="*/ 23 w 45"/>
                  <a:gd name="T19" fmla="*/ 1 h 27"/>
                  <a:gd name="T20" fmla="*/ 20 w 45"/>
                  <a:gd name="T21" fmla="*/ 1 h 27"/>
                  <a:gd name="T22" fmla="*/ 18 w 45"/>
                  <a:gd name="T23" fmla="*/ 0 h 27"/>
                  <a:gd name="T24" fmla="*/ 15 w 45"/>
                  <a:gd name="T25" fmla="*/ 0 h 27"/>
                  <a:gd name="T26" fmla="*/ 13 w 45"/>
                  <a:gd name="T27" fmla="*/ 0 h 27"/>
                  <a:gd name="T28" fmla="*/ 11 w 45"/>
                  <a:gd name="T29" fmla="*/ 0 h 27"/>
                  <a:gd name="T30" fmla="*/ 9 w 45"/>
                  <a:gd name="T31" fmla="*/ 1 h 27"/>
                  <a:gd name="T32" fmla="*/ 6 w 45"/>
                  <a:gd name="T33" fmla="*/ 1 h 27"/>
                  <a:gd name="T34" fmla="*/ 4 w 45"/>
                  <a:gd name="T35" fmla="*/ 3 h 27"/>
                  <a:gd name="T36" fmla="*/ 2 w 45"/>
                  <a:gd name="T37" fmla="*/ 5 h 27"/>
                  <a:gd name="T38" fmla="*/ 1 w 45"/>
                  <a:gd name="T39" fmla="*/ 8 h 27"/>
                  <a:gd name="T40" fmla="*/ 0 w 45"/>
                  <a:gd name="T41" fmla="*/ 10 h 27"/>
                  <a:gd name="T42" fmla="*/ 1 w 45"/>
                  <a:gd name="T43" fmla="*/ 12 h 27"/>
                  <a:gd name="T44" fmla="*/ 1 w 45"/>
                  <a:gd name="T45" fmla="*/ 14 h 27"/>
                  <a:gd name="T46" fmla="*/ 2 w 45"/>
                  <a:gd name="T47" fmla="*/ 15 h 27"/>
                  <a:gd name="T48" fmla="*/ 3 w 45"/>
                  <a:gd name="T49" fmla="*/ 15 h 27"/>
                  <a:gd name="T50" fmla="*/ 4 w 45"/>
                  <a:gd name="T51" fmla="*/ 16 h 27"/>
                  <a:gd name="T52" fmla="*/ 5 w 45"/>
                  <a:gd name="T53" fmla="*/ 16 h 27"/>
                  <a:gd name="T54" fmla="*/ 6 w 45"/>
                  <a:gd name="T55" fmla="*/ 16 h 27"/>
                  <a:gd name="T56" fmla="*/ 9 w 45"/>
                  <a:gd name="T57" fmla="*/ 17 h 27"/>
                  <a:gd name="T58" fmla="*/ 11 w 45"/>
                  <a:gd name="T59" fmla="*/ 18 h 27"/>
                  <a:gd name="T60" fmla="*/ 14 w 45"/>
                  <a:gd name="T61" fmla="*/ 19 h 27"/>
                  <a:gd name="T62" fmla="*/ 16 w 45"/>
                  <a:gd name="T63" fmla="*/ 20 h 27"/>
                  <a:gd name="T64" fmla="*/ 19 w 45"/>
                  <a:gd name="T65" fmla="*/ 21 h 27"/>
                  <a:gd name="T66" fmla="*/ 22 w 45"/>
                  <a:gd name="T67" fmla="*/ 23 h 27"/>
                  <a:gd name="T68" fmla="*/ 25 w 45"/>
                  <a:gd name="T69" fmla="*/ 24 h 27"/>
                  <a:gd name="T70" fmla="*/ 28 w 45"/>
                  <a:gd name="T71" fmla="*/ 25 h 27"/>
                  <a:gd name="T72" fmla="*/ 30 w 45"/>
                  <a:gd name="T73" fmla="*/ 25 h 27"/>
                  <a:gd name="T74" fmla="*/ 33 w 45"/>
                  <a:gd name="T75" fmla="*/ 26 h 27"/>
                  <a:gd name="T76" fmla="*/ 35 w 45"/>
                  <a:gd name="T77" fmla="*/ 27 h 27"/>
                  <a:gd name="T78" fmla="*/ 36 w 45"/>
                  <a:gd name="T79" fmla="*/ 27 h 27"/>
                  <a:gd name="T80" fmla="*/ 37 w 45"/>
                  <a:gd name="T81" fmla="*/ 27 h 27"/>
                  <a:gd name="T82" fmla="*/ 38 w 45"/>
                  <a:gd name="T83" fmla="*/ 27 h 27"/>
                  <a:gd name="T84" fmla="*/ 40 w 45"/>
                  <a:gd name="T85" fmla="*/ 27 h 27"/>
                  <a:gd name="T86" fmla="*/ 41 w 45"/>
                  <a:gd name="T87" fmla="*/ 27 h 27"/>
                  <a:gd name="T88" fmla="*/ 42 w 45"/>
                  <a:gd name="T89" fmla="*/ 27 h 27"/>
                  <a:gd name="T90" fmla="*/ 43 w 45"/>
                  <a:gd name="T91" fmla="*/ 26 h 27"/>
                  <a:gd name="T92" fmla="*/ 44 w 45"/>
                  <a:gd name="T93" fmla="*/ 26 h 27"/>
                  <a:gd name="T94" fmla="*/ 44 w 45"/>
                  <a:gd name="T95" fmla="*/ 24 h 27"/>
                  <a:gd name="T96" fmla="*/ 45 w 45"/>
                  <a:gd name="T97" fmla="*/ 23 h 27"/>
                  <a:gd name="T98" fmla="*/ 45 w 45"/>
                  <a:gd name="T99" fmla="*/ 20 h 27"/>
                  <a:gd name="T100" fmla="*/ 45 w 45"/>
                  <a:gd name="T101" fmla="*/ 18 h 27"/>
                  <a:gd name="T102" fmla="*/ 44 w 45"/>
                  <a:gd name="T103" fmla="*/ 16 h 27"/>
                  <a:gd name="T104" fmla="*/ 43 w 45"/>
                  <a:gd name="T105" fmla="*/ 14 h 27"/>
                  <a:gd name="T106" fmla="*/ 41 w 45"/>
                  <a:gd name="T107" fmla="*/ 12 h 27"/>
                  <a:gd name="T108" fmla="*/ 40 w 45"/>
                  <a:gd name="T109" fmla="*/ 11 h 27"/>
                  <a:gd name="T110" fmla="*/ 38 w 45"/>
                  <a:gd name="T111" fmla="*/ 10 h 27"/>
                  <a:gd name="T112" fmla="*/ 36 w 45"/>
                  <a:gd name="T11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5" h="27">
                    <a:moveTo>
                      <a:pt x="36" y="10"/>
                    </a:moveTo>
                    <a:lnTo>
                      <a:pt x="36" y="9"/>
                    </a:lnTo>
                    <a:lnTo>
                      <a:pt x="35" y="8"/>
                    </a:lnTo>
                    <a:lnTo>
                      <a:pt x="34" y="7"/>
                    </a:lnTo>
                    <a:lnTo>
                      <a:pt x="33" y="6"/>
                    </a:lnTo>
                    <a:lnTo>
                      <a:pt x="31" y="5"/>
                    </a:lnTo>
                    <a:lnTo>
                      <a:pt x="29" y="4"/>
                    </a:lnTo>
                    <a:lnTo>
                      <a:pt x="27" y="3"/>
                    </a:lnTo>
                    <a:lnTo>
                      <a:pt x="25" y="2"/>
                    </a:lnTo>
                    <a:lnTo>
                      <a:pt x="23" y="1"/>
                    </a:lnTo>
                    <a:lnTo>
                      <a:pt x="20" y="1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9" y="17"/>
                    </a:lnTo>
                    <a:lnTo>
                      <a:pt x="11" y="18"/>
                    </a:lnTo>
                    <a:lnTo>
                      <a:pt x="14" y="19"/>
                    </a:lnTo>
                    <a:lnTo>
                      <a:pt x="16" y="20"/>
                    </a:lnTo>
                    <a:lnTo>
                      <a:pt x="19" y="21"/>
                    </a:lnTo>
                    <a:lnTo>
                      <a:pt x="22" y="23"/>
                    </a:lnTo>
                    <a:lnTo>
                      <a:pt x="25" y="24"/>
                    </a:lnTo>
                    <a:lnTo>
                      <a:pt x="28" y="25"/>
                    </a:lnTo>
                    <a:lnTo>
                      <a:pt x="30" y="25"/>
                    </a:lnTo>
                    <a:lnTo>
                      <a:pt x="33" y="26"/>
                    </a:lnTo>
                    <a:lnTo>
                      <a:pt x="35" y="27"/>
                    </a:lnTo>
                    <a:lnTo>
                      <a:pt x="36" y="27"/>
                    </a:lnTo>
                    <a:lnTo>
                      <a:pt x="37" y="27"/>
                    </a:lnTo>
                    <a:lnTo>
                      <a:pt x="38" y="27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6"/>
                    </a:lnTo>
                    <a:lnTo>
                      <a:pt x="44" y="26"/>
                    </a:lnTo>
                    <a:lnTo>
                      <a:pt x="44" y="24"/>
                    </a:lnTo>
                    <a:lnTo>
                      <a:pt x="45" y="23"/>
                    </a:lnTo>
                    <a:lnTo>
                      <a:pt x="45" y="20"/>
                    </a:lnTo>
                    <a:lnTo>
                      <a:pt x="45" y="18"/>
                    </a:lnTo>
                    <a:lnTo>
                      <a:pt x="44" y="16"/>
                    </a:lnTo>
                    <a:lnTo>
                      <a:pt x="43" y="14"/>
                    </a:lnTo>
                    <a:lnTo>
                      <a:pt x="41" y="12"/>
                    </a:lnTo>
                    <a:lnTo>
                      <a:pt x="40" y="11"/>
                    </a:lnTo>
                    <a:lnTo>
                      <a:pt x="38" y="10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1" name="Freeform 333"/>
              <p:cNvSpPr>
                <a:spLocks/>
              </p:cNvSpPr>
              <p:nvPr/>
            </p:nvSpPr>
            <p:spPr bwMode="auto">
              <a:xfrm>
                <a:off x="1348" y="2663"/>
                <a:ext cx="53" cy="47"/>
              </a:xfrm>
              <a:custGeom>
                <a:avLst/>
                <a:gdLst>
                  <a:gd name="T0" fmla="*/ 46 w 53"/>
                  <a:gd name="T1" fmla="*/ 14 h 47"/>
                  <a:gd name="T2" fmla="*/ 45 w 53"/>
                  <a:gd name="T3" fmla="*/ 14 h 47"/>
                  <a:gd name="T4" fmla="*/ 45 w 53"/>
                  <a:gd name="T5" fmla="*/ 12 h 47"/>
                  <a:gd name="T6" fmla="*/ 43 w 53"/>
                  <a:gd name="T7" fmla="*/ 10 h 47"/>
                  <a:gd name="T8" fmla="*/ 41 w 53"/>
                  <a:gd name="T9" fmla="*/ 7 h 47"/>
                  <a:gd name="T10" fmla="*/ 38 w 53"/>
                  <a:gd name="T11" fmla="*/ 5 h 47"/>
                  <a:gd name="T12" fmla="*/ 35 w 53"/>
                  <a:gd name="T13" fmla="*/ 3 h 47"/>
                  <a:gd name="T14" fmla="*/ 32 w 53"/>
                  <a:gd name="T15" fmla="*/ 1 h 47"/>
                  <a:gd name="T16" fmla="*/ 29 w 53"/>
                  <a:gd name="T17" fmla="*/ 0 h 47"/>
                  <a:gd name="T18" fmla="*/ 26 w 53"/>
                  <a:gd name="T19" fmla="*/ 0 h 47"/>
                  <a:gd name="T20" fmla="*/ 21 w 53"/>
                  <a:gd name="T21" fmla="*/ 0 h 47"/>
                  <a:gd name="T22" fmla="*/ 17 w 53"/>
                  <a:gd name="T23" fmla="*/ 1 h 47"/>
                  <a:gd name="T24" fmla="*/ 13 w 53"/>
                  <a:gd name="T25" fmla="*/ 3 h 47"/>
                  <a:gd name="T26" fmla="*/ 9 w 53"/>
                  <a:gd name="T27" fmla="*/ 5 h 47"/>
                  <a:gd name="T28" fmla="*/ 6 w 53"/>
                  <a:gd name="T29" fmla="*/ 8 h 47"/>
                  <a:gd name="T30" fmla="*/ 3 w 53"/>
                  <a:gd name="T31" fmla="*/ 12 h 47"/>
                  <a:gd name="T32" fmla="*/ 1 w 53"/>
                  <a:gd name="T33" fmla="*/ 16 h 47"/>
                  <a:gd name="T34" fmla="*/ 0 w 53"/>
                  <a:gd name="T35" fmla="*/ 21 h 47"/>
                  <a:gd name="T36" fmla="*/ 0 w 53"/>
                  <a:gd name="T37" fmla="*/ 26 h 47"/>
                  <a:gd name="T38" fmla="*/ 1 w 53"/>
                  <a:gd name="T39" fmla="*/ 30 h 47"/>
                  <a:gd name="T40" fmla="*/ 3 w 53"/>
                  <a:gd name="T41" fmla="*/ 34 h 47"/>
                  <a:gd name="T42" fmla="*/ 6 w 53"/>
                  <a:gd name="T43" fmla="*/ 38 h 47"/>
                  <a:gd name="T44" fmla="*/ 9 w 53"/>
                  <a:gd name="T45" fmla="*/ 41 h 47"/>
                  <a:gd name="T46" fmla="*/ 13 w 53"/>
                  <a:gd name="T47" fmla="*/ 44 h 47"/>
                  <a:gd name="T48" fmla="*/ 17 w 53"/>
                  <a:gd name="T49" fmla="*/ 46 h 47"/>
                  <a:gd name="T50" fmla="*/ 21 w 53"/>
                  <a:gd name="T51" fmla="*/ 47 h 47"/>
                  <a:gd name="T52" fmla="*/ 26 w 53"/>
                  <a:gd name="T53" fmla="*/ 47 h 47"/>
                  <a:gd name="T54" fmla="*/ 29 w 53"/>
                  <a:gd name="T55" fmla="*/ 46 h 47"/>
                  <a:gd name="T56" fmla="*/ 32 w 53"/>
                  <a:gd name="T57" fmla="*/ 45 h 47"/>
                  <a:gd name="T58" fmla="*/ 35 w 53"/>
                  <a:gd name="T59" fmla="*/ 44 h 47"/>
                  <a:gd name="T60" fmla="*/ 38 w 53"/>
                  <a:gd name="T61" fmla="*/ 42 h 47"/>
                  <a:gd name="T62" fmla="*/ 40 w 53"/>
                  <a:gd name="T63" fmla="*/ 40 h 47"/>
                  <a:gd name="T64" fmla="*/ 42 w 53"/>
                  <a:gd name="T65" fmla="*/ 38 h 47"/>
                  <a:gd name="T66" fmla="*/ 44 w 53"/>
                  <a:gd name="T67" fmla="*/ 35 h 47"/>
                  <a:gd name="T68" fmla="*/ 45 w 53"/>
                  <a:gd name="T69" fmla="*/ 34 h 47"/>
                  <a:gd name="T70" fmla="*/ 45 w 53"/>
                  <a:gd name="T71" fmla="*/ 34 h 47"/>
                  <a:gd name="T72" fmla="*/ 47 w 53"/>
                  <a:gd name="T73" fmla="*/ 34 h 47"/>
                  <a:gd name="T74" fmla="*/ 50 w 53"/>
                  <a:gd name="T75" fmla="*/ 32 h 47"/>
                  <a:gd name="T76" fmla="*/ 52 w 53"/>
                  <a:gd name="T77" fmla="*/ 29 h 47"/>
                  <a:gd name="T78" fmla="*/ 53 w 53"/>
                  <a:gd name="T79" fmla="*/ 26 h 47"/>
                  <a:gd name="T80" fmla="*/ 53 w 53"/>
                  <a:gd name="T81" fmla="*/ 22 h 47"/>
                  <a:gd name="T82" fmla="*/ 52 w 53"/>
                  <a:gd name="T83" fmla="*/ 18 h 47"/>
                  <a:gd name="T84" fmla="*/ 50 w 53"/>
                  <a:gd name="T85" fmla="*/ 16 h 47"/>
                  <a:gd name="T86" fmla="*/ 47 w 53"/>
                  <a:gd name="T87" fmla="*/ 1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3" h="47">
                    <a:moveTo>
                      <a:pt x="46" y="14"/>
                    </a:moveTo>
                    <a:lnTo>
                      <a:pt x="46" y="14"/>
                    </a:lnTo>
                    <a:lnTo>
                      <a:pt x="46" y="14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5" y="12"/>
                    </a:lnTo>
                    <a:lnTo>
                      <a:pt x="44" y="11"/>
                    </a:lnTo>
                    <a:lnTo>
                      <a:pt x="43" y="10"/>
                    </a:lnTo>
                    <a:lnTo>
                      <a:pt x="42" y="8"/>
                    </a:lnTo>
                    <a:lnTo>
                      <a:pt x="41" y="7"/>
                    </a:lnTo>
                    <a:lnTo>
                      <a:pt x="40" y="6"/>
                    </a:lnTo>
                    <a:lnTo>
                      <a:pt x="38" y="5"/>
                    </a:lnTo>
                    <a:lnTo>
                      <a:pt x="37" y="4"/>
                    </a:lnTo>
                    <a:lnTo>
                      <a:pt x="35" y="3"/>
                    </a:lnTo>
                    <a:lnTo>
                      <a:pt x="34" y="2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5" y="2"/>
                    </a:lnTo>
                    <a:lnTo>
                      <a:pt x="13" y="3"/>
                    </a:lnTo>
                    <a:lnTo>
                      <a:pt x="11" y="4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1" y="16"/>
                    </a:lnTo>
                    <a:lnTo>
                      <a:pt x="1" y="19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1" y="28"/>
                    </a:lnTo>
                    <a:lnTo>
                      <a:pt x="1" y="30"/>
                    </a:lnTo>
                    <a:lnTo>
                      <a:pt x="2" y="32"/>
                    </a:lnTo>
                    <a:lnTo>
                      <a:pt x="3" y="34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7" y="40"/>
                    </a:lnTo>
                    <a:lnTo>
                      <a:pt x="9" y="41"/>
                    </a:lnTo>
                    <a:lnTo>
                      <a:pt x="11" y="43"/>
                    </a:lnTo>
                    <a:lnTo>
                      <a:pt x="13" y="44"/>
                    </a:lnTo>
                    <a:lnTo>
                      <a:pt x="15" y="45"/>
                    </a:lnTo>
                    <a:lnTo>
                      <a:pt x="17" y="46"/>
                    </a:lnTo>
                    <a:lnTo>
                      <a:pt x="19" y="46"/>
                    </a:lnTo>
                    <a:lnTo>
                      <a:pt x="21" y="47"/>
                    </a:lnTo>
                    <a:lnTo>
                      <a:pt x="24" y="47"/>
                    </a:lnTo>
                    <a:lnTo>
                      <a:pt x="26" y="47"/>
                    </a:lnTo>
                    <a:lnTo>
                      <a:pt x="27" y="46"/>
                    </a:lnTo>
                    <a:lnTo>
                      <a:pt x="29" y="46"/>
                    </a:lnTo>
                    <a:lnTo>
                      <a:pt x="30" y="46"/>
                    </a:lnTo>
                    <a:lnTo>
                      <a:pt x="32" y="45"/>
                    </a:lnTo>
                    <a:lnTo>
                      <a:pt x="34" y="45"/>
                    </a:lnTo>
                    <a:lnTo>
                      <a:pt x="35" y="44"/>
                    </a:lnTo>
                    <a:lnTo>
                      <a:pt x="36" y="43"/>
                    </a:lnTo>
                    <a:lnTo>
                      <a:pt x="38" y="42"/>
                    </a:lnTo>
                    <a:lnTo>
                      <a:pt x="39" y="41"/>
                    </a:lnTo>
                    <a:lnTo>
                      <a:pt x="40" y="40"/>
                    </a:lnTo>
                    <a:lnTo>
                      <a:pt x="41" y="39"/>
                    </a:lnTo>
                    <a:lnTo>
                      <a:pt x="42" y="38"/>
                    </a:lnTo>
                    <a:lnTo>
                      <a:pt x="43" y="37"/>
                    </a:lnTo>
                    <a:lnTo>
                      <a:pt x="44" y="35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6" y="34"/>
                    </a:lnTo>
                    <a:lnTo>
                      <a:pt x="47" y="34"/>
                    </a:lnTo>
                    <a:lnTo>
                      <a:pt x="49" y="33"/>
                    </a:lnTo>
                    <a:lnTo>
                      <a:pt x="50" y="32"/>
                    </a:lnTo>
                    <a:lnTo>
                      <a:pt x="51" y="31"/>
                    </a:lnTo>
                    <a:lnTo>
                      <a:pt x="52" y="29"/>
                    </a:lnTo>
                    <a:lnTo>
                      <a:pt x="53" y="28"/>
                    </a:lnTo>
                    <a:lnTo>
                      <a:pt x="53" y="26"/>
                    </a:lnTo>
                    <a:lnTo>
                      <a:pt x="53" y="24"/>
                    </a:lnTo>
                    <a:lnTo>
                      <a:pt x="53" y="22"/>
                    </a:lnTo>
                    <a:lnTo>
                      <a:pt x="53" y="20"/>
                    </a:lnTo>
                    <a:lnTo>
                      <a:pt x="52" y="18"/>
                    </a:lnTo>
                    <a:lnTo>
                      <a:pt x="51" y="17"/>
                    </a:lnTo>
                    <a:lnTo>
                      <a:pt x="50" y="16"/>
                    </a:lnTo>
                    <a:lnTo>
                      <a:pt x="49" y="15"/>
                    </a:lnTo>
                    <a:lnTo>
                      <a:pt x="47" y="14"/>
                    </a:lnTo>
                    <a:lnTo>
                      <a:pt x="46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2" name="Freeform 334"/>
              <p:cNvSpPr>
                <a:spLocks/>
              </p:cNvSpPr>
              <p:nvPr/>
            </p:nvSpPr>
            <p:spPr bwMode="auto">
              <a:xfrm>
                <a:off x="1352" y="2666"/>
                <a:ext cx="46" cy="40"/>
              </a:xfrm>
              <a:custGeom>
                <a:avLst/>
                <a:gdLst>
                  <a:gd name="T0" fmla="*/ 41 w 46"/>
                  <a:gd name="T1" fmla="*/ 16 h 40"/>
                  <a:gd name="T2" fmla="*/ 40 w 46"/>
                  <a:gd name="T3" fmla="*/ 16 h 40"/>
                  <a:gd name="T4" fmla="*/ 39 w 46"/>
                  <a:gd name="T5" fmla="*/ 15 h 40"/>
                  <a:gd name="T6" fmla="*/ 38 w 46"/>
                  <a:gd name="T7" fmla="*/ 12 h 40"/>
                  <a:gd name="T8" fmla="*/ 36 w 46"/>
                  <a:gd name="T9" fmla="*/ 9 h 40"/>
                  <a:gd name="T10" fmla="*/ 34 w 46"/>
                  <a:gd name="T11" fmla="*/ 6 h 40"/>
                  <a:gd name="T12" fmla="*/ 31 w 46"/>
                  <a:gd name="T13" fmla="*/ 4 h 40"/>
                  <a:gd name="T14" fmla="*/ 28 w 46"/>
                  <a:gd name="T15" fmla="*/ 2 h 40"/>
                  <a:gd name="T16" fmla="*/ 25 w 46"/>
                  <a:gd name="T17" fmla="*/ 1 h 40"/>
                  <a:gd name="T18" fmla="*/ 22 w 46"/>
                  <a:gd name="T19" fmla="*/ 1 h 40"/>
                  <a:gd name="T20" fmla="*/ 18 w 46"/>
                  <a:gd name="T21" fmla="*/ 1 h 40"/>
                  <a:gd name="T22" fmla="*/ 14 w 46"/>
                  <a:gd name="T23" fmla="*/ 1 h 40"/>
                  <a:gd name="T24" fmla="*/ 10 w 46"/>
                  <a:gd name="T25" fmla="*/ 3 h 40"/>
                  <a:gd name="T26" fmla="*/ 7 w 46"/>
                  <a:gd name="T27" fmla="*/ 5 h 40"/>
                  <a:gd name="T28" fmla="*/ 4 w 46"/>
                  <a:gd name="T29" fmla="*/ 8 h 40"/>
                  <a:gd name="T30" fmla="*/ 2 w 46"/>
                  <a:gd name="T31" fmla="*/ 11 h 40"/>
                  <a:gd name="T32" fmla="*/ 1 w 46"/>
                  <a:gd name="T33" fmla="*/ 14 h 40"/>
                  <a:gd name="T34" fmla="*/ 0 w 46"/>
                  <a:gd name="T35" fmla="*/ 18 h 40"/>
                  <a:gd name="T36" fmla="*/ 0 w 46"/>
                  <a:gd name="T37" fmla="*/ 22 h 40"/>
                  <a:gd name="T38" fmla="*/ 1 w 46"/>
                  <a:gd name="T39" fmla="*/ 26 h 40"/>
                  <a:gd name="T40" fmla="*/ 2 w 46"/>
                  <a:gd name="T41" fmla="*/ 30 h 40"/>
                  <a:gd name="T42" fmla="*/ 4 w 46"/>
                  <a:gd name="T43" fmla="*/ 33 h 40"/>
                  <a:gd name="T44" fmla="*/ 7 w 46"/>
                  <a:gd name="T45" fmla="*/ 36 h 40"/>
                  <a:gd name="T46" fmla="*/ 10 w 46"/>
                  <a:gd name="T47" fmla="*/ 38 h 40"/>
                  <a:gd name="T48" fmla="*/ 14 w 46"/>
                  <a:gd name="T49" fmla="*/ 39 h 40"/>
                  <a:gd name="T50" fmla="*/ 18 w 46"/>
                  <a:gd name="T51" fmla="*/ 40 h 40"/>
                  <a:gd name="T52" fmla="*/ 21 w 46"/>
                  <a:gd name="T53" fmla="*/ 40 h 40"/>
                  <a:gd name="T54" fmla="*/ 25 w 46"/>
                  <a:gd name="T55" fmla="*/ 39 h 40"/>
                  <a:gd name="T56" fmla="*/ 28 w 46"/>
                  <a:gd name="T57" fmla="*/ 38 h 40"/>
                  <a:gd name="T58" fmla="*/ 31 w 46"/>
                  <a:gd name="T59" fmla="*/ 37 h 40"/>
                  <a:gd name="T60" fmla="*/ 33 w 46"/>
                  <a:gd name="T61" fmla="*/ 35 h 40"/>
                  <a:gd name="T62" fmla="*/ 35 w 46"/>
                  <a:gd name="T63" fmla="*/ 33 h 40"/>
                  <a:gd name="T64" fmla="*/ 37 w 46"/>
                  <a:gd name="T65" fmla="*/ 30 h 40"/>
                  <a:gd name="T66" fmla="*/ 38 w 46"/>
                  <a:gd name="T67" fmla="*/ 27 h 40"/>
                  <a:gd name="T68" fmla="*/ 39 w 46"/>
                  <a:gd name="T69" fmla="*/ 26 h 40"/>
                  <a:gd name="T70" fmla="*/ 40 w 46"/>
                  <a:gd name="T71" fmla="*/ 26 h 40"/>
                  <a:gd name="T72" fmla="*/ 41 w 46"/>
                  <a:gd name="T73" fmla="*/ 27 h 40"/>
                  <a:gd name="T74" fmla="*/ 41 w 46"/>
                  <a:gd name="T75" fmla="*/ 27 h 40"/>
                  <a:gd name="T76" fmla="*/ 43 w 46"/>
                  <a:gd name="T77" fmla="*/ 27 h 40"/>
                  <a:gd name="T78" fmla="*/ 44 w 46"/>
                  <a:gd name="T79" fmla="*/ 26 h 40"/>
                  <a:gd name="T80" fmla="*/ 46 w 46"/>
                  <a:gd name="T81" fmla="*/ 24 h 40"/>
                  <a:gd name="T82" fmla="*/ 46 w 46"/>
                  <a:gd name="T83" fmla="*/ 22 h 40"/>
                  <a:gd name="T84" fmla="*/ 46 w 46"/>
                  <a:gd name="T85" fmla="*/ 20 h 40"/>
                  <a:gd name="T86" fmla="*/ 46 w 46"/>
                  <a:gd name="T87" fmla="*/ 18 h 40"/>
                  <a:gd name="T88" fmla="*/ 44 w 46"/>
                  <a:gd name="T89" fmla="*/ 17 h 40"/>
                  <a:gd name="T90" fmla="*/ 43 w 46"/>
                  <a:gd name="T91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40">
                    <a:moveTo>
                      <a:pt x="42" y="16"/>
                    </a:moveTo>
                    <a:lnTo>
                      <a:pt x="41" y="16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39" y="17"/>
                    </a:lnTo>
                    <a:lnTo>
                      <a:pt x="39" y="15"/>
                    </a:lnTo>
                    <a:lnTo>
                      <a:pt x="38" y="13"/>
                    </a:lnTo>
                    <a:lnTo>
                      <a:pt x="38" y="12"/>
                    </a:lnTo>
                    <a:lnTo>
                      <a:pt x="37" y="10"/>
                    </a:lnTo>
                    <a:lnTo>
                      <a:pt x="36" y="9"/>
                    </a:lnTo>
                    <a:lnTo>
                      <a:pt x="35" y="8"/>
                    </a:lnTo>
                    <a:lnTo>
                      <a:pt x="34" y="6"/>
                    </a:lnTo>
                    <a:lnTo>
                      <a:pt x="33" y="5"/>
                    </a:lnTo>
                    <a:lnTo>
                      <a:pt x="31" y="4"/>
                    </a:lnTo>
                    <a:lnTo>
                      <a:pt x="30" y="3"/>
                    </a:lnTo>
                    <a:lnTo>
                      <a:pt x="28" y="2"/>
                    </a:lnTo>
                    <a:lnTo>
                      <a:pt x="27" y="2"/>
                    </a:lnTo>
                    <a:lnTo>
                      <a:pt x="25" y="1"/>
                    </a:lnTo>
                    <a:lnTo>
                      <a:pt x="23" y="1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8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2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1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3" y="31"/>
                    </a:lnTo>
                    <a:lnTo>
                      <a:pt x="4" y="33"/>
                    </a:lnTo>
                    <a:lnTo>
                      <a:pt x="6" y="34"/>
                    </a:lnTo>
                    <a:lnTo>
                      <a:pt x="7" y="36"/>
                    </a:lnTo>
                    <a:lnTo>
                      <a:pt x="9" y="37"/>
                    </a:lnTo>
                    <a:lnTo>
                      <a:pt x="10" y="38"/>
                    </a:lnTo>
                    <a:lnTo>
                      <a:pt x="12" y="39"/>
                    </a:lnTo>
                    <a:lnTo>
                      <a:pt x="14" y="39"/>
                    </a:lnTo>
                    <a:lnTo>
                      <a:pt x="16" y="40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1" y="40"/>
                    </a:lnTo>
                    <a:lnTo>
                      <a:pt x="23" y="40"/>
                    </a:lnTo>
                    <a:lnTo>
                      <a:pt x="25" y="39"/>
                    </a:lnTo>
                    <a:lnTo>
                      <a:pt x="26" y="39"/>
                    </a:lnTo>
                    <a:lnTo>
                      <a:pt x="28" y="38"/>
                    </a:lnTo>
                    <a:lnTo>
                      <a:pt x="29" y="38"/>
                    </a:lnTo>
                    <a:lnTo>
                      <a:pt x="31" y="37"/>
                    </a:lnTo>
                    <a:lnTo>
                      <a:pt x="32" y="36"/>
                    </a:lnTo>
                    <a:lnTo>
                      <a:pt x="33" y="35"/>
                    </a:lnTo>
                    <a:lnTo>
                      <a:pt x="34" y="34"/>
                    </a:lnTo>
                    <a:lnTo>
                      <a:pt x="35" y="33"/>
                    </a:lnTo>
                    <a:lnTo>
                      <a:pt x="36" y="31"/>
                    </a:lnTo>
                    <a:lnTo>
                      <a:pt x="37" y="30"/>
                    </a:lnTo>
                    <a:lnTo>
                      <a:pt x="38" y="29"/>
                    </a:lnTo>
                    <a:lnTo>
                      <a:pt x="38" y="27"/>
                    </a:lnTo>
                    <a:lnTo>
                      <a:pt x="39" y="25"/>
                    </a:lnTo>
                    <a:lnTo>
                      <a:pt x="39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7"/>
                    </a:lnTo>
                    <a:lnTo>
                      <a:pt x="44" y="27"/>
                    </a:lnTo>
                    <a:lnTo>
                      <a:pt x="44" y="26"/>
                    </a:lnTo>
                    <a:lnTo>
                      <a:pt x="45" y="25"/>
                    </a:lnTo>
                    <a:lnTo>
                      <a:pt x="46" y="24"/>
                    </a:lnTo>
                    <a:lnTo>
                      <a:pt x="46" y="24"/>
                    </a:lnTo>
                    <a:lnTo>
                      <a:pt x="46" y="22"/>
                    </a:lnTo>
                    <a:lnTo>
                      <a:pt x="46" y="21"/>
                    </a:lnTo>
                    <a:lnTo>
                      <a:pt x="46" y="20"/>
                    </a:lnTo>
                    <a:lnTo>
                      <a:pt x="46" y="19"/>
                    </a:lnTo>
                    <a:lnTo>
                      <a:pt x="46" y="18"/>
                    </a:lnTo>
                    <a:lnTo>
                      <a:pt x="45" y="17"/>
                    </a:lnTo>
                    <a:lnTo>
                      <a:pt x="44" y="17"/>
                    </a:lnTo>
                    <a:lnTo>
                      <a:pt x="44" y="16"/>
                    </a:lnTo>
                    <a:lnTo>
                      <a:pt x="43" y="16"/>
                    </a:lnTo>
                    <a:lnTo>
                      <a:pt x="42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3" name="Freeform 335"/>
              <p:cNvSpPr>
                <a:spLocks/>
              </p:cNvSpPr>
              <p:nvPr/>
            </p:nvSpPr>
            <p:spPr bwMode="auto">
              <a:xfrm>
                <a:off x="1393" y="2689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3 h 3"/>
                  <a:gd name="T4" fmla="*/ 2 w 3"/>
                  <a:gd name="T5" fmla="*/ 3 h 3"/>
                  <a:gd name="T6" fmla="*/ 3 w 3"/>
                  <a:gd name="T7" fmla="*/ 2 h 3"/>
                  <a:gd name="T8" fmla="*/ 3 w 3"/>
                  <a:gd name="T9" fmla="*/ 2 h 3"/>
                  <a:gd name="T10" fmla="*/ 3 w 3"/>
                  <a:gd name="T11" fmla="*/ 1 h 3"/>
                  <a:gd name="T12" fmla="*/ 2 w 3"/>
                  <a:gd name="T13" fmla="*/ 0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0 w 3"/>
                  <a:gd name="T21" fmla="*/ 0 h 3"/>
                  <a:gd name="T22" fmla="*/ 0 w 3"/>
                  <a:gd name="T23" fmla="*/ 1 h 3"/>
                  <a:gd name="T24" fmla="*/ 0 w 3"/>
                  <a:gd name="T25" fmla="*/ 2 h 3"/>
                  <a:gd name="T26" fmla="*/ 0 w 3"/>
                  <a:gd name="T27" fmla="*/ 2 h 3"/>
                  <a:gd name="T28" fmla="*/ 0 w 3"/>
                  <a:gd name="T29" fmla="*/ 3 h 3"/>
                  <a:gd name="T30" fmla="*/ 1 w 3"/>
                  <a:gd name="T31" fmla="*/ 3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4" name="Freeform 336"/>
              <p:cNvSpPr>
                <a:spLocks/>
              </p:cNvSpPr>
              <p:nvPr/>
            </p:nvSpPr>
            <p:spPr bwMode="auto">
              <a:xfrm>
                <a:off x="1363" y="2694"/>
                <a:ext cx="19" cy="7"/>
              </a:xfrm>
              <a:custGeom>
                <a:avLst/>
                <a:gdLst>
                  <a:gd name="T0" fmla="*/ 0 w 19"/>
                  <a:gd name="T1" fmla="*/ 0 h 7"/>
                  <a:gd name="T2" fmla="*/ 0 w 19"/>
                  <a:gd name="T3" fmla="*/ 1 h 7"/>
                  <a:gd name="T4" fmla="*/ 0 w 19"/>
                  <a:gd name="T5" fmla="*/ 1 h 7"/>
                  <a:gd name="T6" fmla="*/ 0 w 19"/>
                  <a:gd name="T7" fmla="*/ 2 h 7"/>
                  <a:gd name="T8" fmla="*/ 0 w 19"/>
                  <a:gd name="T9" fmla="*/ 3 h 7"/>
                  <a:gd name="T10" fmla="*/ 1 w 19"/>
                  <a:gd name="T11" fmla="*/ 3 h 7"/>
                  <a:gd name="T12" fmla="*/ 1 w 19"/>
                  <a:gd name="T13" fmla="*/ 4 h 7"/>
                  <a:gd name="T14" fmla="*/ 2 w 19"/>
                  <a:gd name="T15" fmla="*/ 5 h 7"/>
                  <a:gd name="T16" fmla="*/ 3 w 19"/>
                  <a:gd name="T17" fmla="*/ 5 h 7"/>
                  <a:gd name="T18" fmla="*/ 4 w 19"/>
                  <a:gd name="T19" fmla="*/ 6 h 7"/>
                  <a:gd name="T20" fmla="*/ 5 w 19"/>
                  <a:gd name="T21" fmla="*/ 6 h 7"/>
                  <a:gd name="T22" fmla="*/ 7 w 19"/>
                  <a:gd name="T23" fmla="*/ 7 h 7"/>
                  <a:gd name="T24" fmla="*/ 8 w 19"/>
                  <a:gd name="T25" fmla="*/ 7 h 7"/>
                  <a:gd name="T26" fmla="*/ 9 w 19"/>
                  <a:gd name="T27" fmla="*/ 7 h 7"/>
                  <a:gd name="T28" fmla="*/ 10 w 19"/>
                  <a:gd name="T29" fmla="*/ 7 h 7"/>
                  <a:gd name="T30" fmla="*/ 10 w 19"/>
                  <a:gd name="T31" fmla="*/ 7 h 7"/>
                  <a:gd name="T32" fmla="*/ 10 w 19"/>
                  <a:gd name="T33" fmla="*/ 7 h 7"/>
                  <a:gd name="T34" fmla="*/ 19 w 19"/>
                  <a:gd name="T35" fmla="*/ 0 h 7"/>
                  <a:gd name="T36" fmla="*/ 0 w 19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7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5" name="Freeform 337"/>
              <p:cNvSpPr>
                <a:spLocks/>
              </p:cNvSpPr>
              <p:nvPr/>
            </p:nvSpPr>
            <p:spPr bwMode="auto">
              <a:xfrm>
                <a:off x="1365" y="2696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 w 11"/>
                  <a:gd name="T3" fmla="*/ 2 h 2"/>
                  <a:gd name="T4" fmla="*/ 9 w 11"/>
                  <a:gd name="T5" fmla="*/ 2 h 2"/>
                  <a:gd name="T6" fmla="*/ 11 w 11"/>
                  <a:gd name="T7" fmla="*/ 0 h 2"/>
                  <a:gd name="T8" fmla="*/ 0 w 1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">
                    <a:moveTo>
                      <a:pt x="0" y="0"/>
                    </a:moveTo>
                    <a:lnTo>
                      <a:pt x="1" y="2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6" name="Freeform 338"/>
              <p:cNvSpPr>
                <a:spLocks/>
              </p:cNvSpPr>
              <p:nvPr/>
            </p:nvSpPr>
            <p:spPr bwMode="auto">
              <a:xfrm>
                <a:off x="1360" y="2675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4 h 4"/>
                  <a:gd name="T4" fmla="*/ 4 w 4"/>
                  <a:gd name="T5" fmla="*/ 4 h 4"/>
                  <a:gd name="T6" fmla="*/ 4 w 4"/>
                  <a:gd name="T7" fmla="*/ 3 h 4"/>
                  <a:gd name="T8" fmla="*/ 4 w 4"/>
                  <a:gd name="T9" fmla="*/ 2 h 4"/>
                  <a:gd name="T10" fmla="*/ 4 w 4"/>
                  <a:gd name="T11" fmla="*/ 1 h 4"/>
                  <a:gd name="T12" fmla="*/ 4 w 4"/>
                  <a:gd name="T13" fmla="*/ 0 h 4"/>
                  <a:gd name="T14" fmla="*/ 3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0 w 4"/>
                  <a:gd name="T21" fmla="*/ 0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0 w 4"/>
                  <a:gd name="T29" fmla="*/ 4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7" name="Freeform 339"/>
              <p:cNvSpPr>
                <a:spLocks/>
              </p:cNvSpPr>
              <p:nvPr/>
            </p:nvSpPr>
            <p:spPr bwMode="auto">
              <a:xfrm>
                <a:off x="1375" y="2675"/>
                <a:ext cx="6" cy="5"/>
              </a:xfrm>
              <a:custGeom>
                <a:avLst/>
                <a:gdLst>
                  <a:gd name="T0" fmla="*/ 3 w 6"/>
                  <a:gd name="T1" fmla="*/ 5 h 5"/>
                  <a:gd name="T2" fmla="*/ 4 w 6"/>
                  <a:gd name="T3" fmla="*/ 5 h 5"/>
                  <a:gd name="T4" fmla="*/ 5 w 6"/>
                  <a:gd name="T5" fmla="*/ 5 h 5"/>
                  <a:gd name="T6" fmla="*/ 5 w 6"/>
                  <a:gd name="T7" fmla="*/ 4 h 5"/>
                  <a:gd name="T8" fmla="*/ 6 w 6"/>
                  <a:gd name="T9" fmla="*/ 3 h 5"/>
                  <a:gd name="T10" fmla="*/ 5 w 6"/>
                  <a:gd name="T11" fmla="*/ 1 h 5"/>
                  <a:gd name="T12" fmla="*/ 5 w 6"/>
                  <a:gd name="T13" fmla="*/ 1 h 5"/>
                  <a:gd name="T14" fmla="*/ 4 w 6"/>
                  <a:gd name="T15" fmla="*/ 0 h 5"/>
                  <a:gd name="T16" fmla="*/ 3 w 6"/>
                  <a:gd name="T17" fmla="*/ 0 h 5"/>
                  <a:gd name="T18" fmla="*/ 2 w 6"/>
                  <a:gd name="T19" fmla="*/ 0 h 5"/>
                  <a:gd name="T20" fmla="*/ 2 w 6"/>
                  <a:gd name="T21" fmla="*/ 0 h 5"/>
                  <a:gd name="T22" fmla="*/ 1 w 6"/>
                  <a:gd name="T23" fmla="*/ 0 h 5"/>
                  <a:gd name="T24" fmla="*/ 1 w 6"/>
                  <a:gd name="T25" fmla="*/ 1 h 5"/>
                  <a:gd name="T26" fmla="*/ 0 w 6"/>
                  <a:gd name="T27" fmla="*/ 1 h 5"/>
                  <a:gd name="T28" fmla="*/ 0 w 6"/>
                  <a:gd name="T29" fmla="*/ 1 h 5"/>
                  <a:gd name="T30" fmla="*/ 0 w 6"/>
                  <a:gd name="T31" fmla="*/ 2 h 5"/>
                  <a:gd name="T32" fmla="*/ 0 w 6"/>
                  <a:gd name="T33" fmla="*/ 3 h 5"/>
                  <a:gd name="T34" fmla="*/ 0 w 6"/>
                  <a:gd name="T35" fmla="*/ 3 h 5"/>
                  <a:gd name="T36" fmla="*/ 0 w 6"/>
                  <a:gd name="T37" fmla="*/ 4 h 5"/>
                  <a:gd name="T38" fmla="*/ 0 w 6"/>
                  <a:gd name="T39" fmla="*/ 4 h 5"/>
                  <a:gd name="T40" fmla="*/ 1 w 6"/>
                  <a:gd name="T41" fmla="*/ 5 h 5"/>
                  <a:gd name="T42" fmla="*/ 1 w 6"/>
                  <a:gd name="T43" fmla="*/ 5 h 5"/>
                  <a:gd name="T44" fmla="*/ 2 w 6"/>
                  <a:gd name="T45" fmla="*/ 5 h 5"/>
                  <a:gd name="T46" fmla="*/ 2 w 6"/>
                  <a:gd name="T47" fmla="*/ 5 h 5"/>
                  <a:gd name="T48" fmla="*/ 3 w 6"/>
                  <a:gd name="T4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lnTo>
                      <a:pt x="4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8" name="Freeform 340"/>
              <p:cNvSpPr>
                <a:spLocks/>
              </p:cNvSpPr>
              <p:nvPr/>
            </p:nvSpPr>
            <p:spPr bwMode="auto">
              <a:xfrm>
                <a:off x="1361" y="2675"/>
                <a:ext cx="12" cy="14"/>
              </a:xfrm>
              <a:custGeom>
                <a:avLst/>
                <a:gdLst>
                  <a:gd name="T0" fmla="*/ 3 w 12"/>
                  <a:gd name="T1" fmla="*/ 12 h 14"/>
                  <a:gd name="T2" fmla="*/ 8 w 12"/>
                  <a:gd name="T3" fmla="*/ 3 h 14"/>
                  <a:gd name="T4" fmla="*/ 8 w 12"/>
                  <a:gd name="T5" fmla="*/ 0 h 14"/>
                  <a:gd name="T6" fmla="*/ 0 w 12"/>
                  <a:gd name="T7" fmla="*/ 14 h 14"/>
                  <a:gd name="T8" fmla="*/ 12 w 12"/>
                  <a:gd name="T9" fmla="*/ 14 h 14"/>
                  <a:gd name="T10" fmla="*/ 12 w 12"/>
                  <a:gd name="T11" fmla="*/ 12 h 14"/>
                  <a:gd name="T12" fmla="*/ 3 w 12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3" y="12"/>
                    </a:moveTo>
                    <a:lnTo>
                      <a:pt x="8" y="3"/>
                    </a:lnTo>
                    <a:lnTo>
                      <a:pt x="8" y="0"/>
                    </a:lnTo>
                    <a:lnTo>
                      <a:pt x="0" y="14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539" name="Group 344"/>
            <p:cNvGrpSpPr>
              <a:grpSpLocks/>
            </p:cNvGrpSpPr>
            <p:nvPr/>
          </p:nvGrpSpPr>
          <p:grpSpPr bwMode="auto">
            <a:xfrm>
              <a:off x="1077443" y="3125442"/>
              <a:ext cx="186453" cy="247464"/>
              <a:chOff x="1256" y="2463"/>
              <a:chExt cx="133" cy="174"/>
            </a:xfrm>
          </p:grpSpPr>
          <p:pic>
            <p:nvPicPr>
              <p:cNvPr id="544" name="Picture 342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56" y="2463"/>
                <a:ext cx="133" cy="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45" name="Picture 343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56" y="2463"/>
                <a:ext cx="133" cy="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540" name="Rectangle 345"/>
            <p:cNvSpPr>
              <a:spLocks noChangeArrowheads="1"/>
            </p:cNvSpPr>
            <p:nvPr/>
          </p:nvSpPr>
          <p:spPr bwMode="auto">
            <a:xfrm>
              <a:off x="560140" y="3129708"/>
              <a:ext cx="402346" cy="248887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41" name="Rectangle 346"/>
            <p:cNvSpPr>
              <a:spLocks noChangeArrowheads="1"/>
            </p:cNvSpPr>
            <p:nvPr/>
          </p:nvSpPr>
          <p:spPr bwMode="auto">
            <a:xfrm>
              <a:off x="962487" y="3131131"/>
              <a:ext cx="402346" cy="248887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42" name="Rectangle 347"/>
            <p:cNvSpPr>
              <a:spLocks noChangeArrowheads="1"/>
            </p:cNvSpPr>
            <p:nvPr/>
          </p:nvSpPr>
          <p:spPr bwMode="auto">
            <a:xfrm>
              <a:off x="561542" y="3381439"/>
              <a:ext cx="402346" cy="250309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43" name="Rectangle 348"/>
            <p:cNvSpPr>
              <a:spLocks noChangeArrowheads="1"/>
            </p:cNvSpPr>
            <p:nvPr/>
          </p:nvSpPr>
          <p:spPr bwMode="auto">
            <a:xfrm>
              <a:off x="963889" y="3382861"/>
              <a:ext cx="400945" cy="250309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650" name="Rectangle 12"/>
          <p:cNvSpPr>
            <a:spLocks noChangeArrowheads="1"/>
          </p:cNvSpPr>
          <p:nvPr/>
        </p:nvSpPr>
        <p:spPr bwMode="auto">
          <a:xfrm>
            <a:off x="417446" y="1411029"/>
            <a:ext cx="4257871" cy="253533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lIns="72000" rIns="72000" anchor="ctr"/>
          <a:lstStyle/>
          <a:p>
            <a:pPr>
              <a:lnSpc>
                <a:spcPct val="110000"/>
              </a:lnSpc>
            </a:pPr>
            <a:r>
              <a:rPr lang="en-US" altLang="ja-JP" sz="12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Dual Monitor (HDMI 1 + HDMI 2)</a:t>
            </a:r>
          </a:p>
        </p:txBody>
      </p:sp>
      <p:sp>
        <p:nvSpPr>
          <p:cNvPr id="651" name="正方形/長方形 6"/>
          <p:cNvSpPr>
            <a:spLocks noChangeArrowheads="1"/>
          </p:cNvSpPr>
          <p:nvPr/>
        </p:nvSpPr>
        <p:spPr bwMode="auto">
          <a:xfrm>
            <a:off x="357188" y="842228"/>
            <a:ext cx="8552350" cy="4385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285750" indent="-285750" eaLnBrk="1" hangingPunct="1">
              <a:lnSpc>
                <a:spcPts val="2700"/>
              </a:lnSpc>
              <a:spcAft>
                <a:spcPct val="10000"/>
              </a:spcAft>
              <a:buFont typeface="Wingdings" panose="05000000000000000000" pitchFamily="2" charset="2"/>
              <a:buChar char="n"/>
            </a:pPr>
            <a:r>
              <a:rPr kumimoji="1" lang="en-US" altLang="ja-JP" b="1" dirty="0" smtClean="0">
                <a:latin typeface="Arial" panose="020B0604020202020204" pitchFamily="34" charset="0"/>
                <a:cs typeface="Arial" panose="020B0604020202020204" pitchFamily="34" charset="0"/>
              </a:rPr>
              <a:t>In case of Multiple Connection</a:t>
            </a:r>
            <a:endParaRPr kumimoji="1" lang="ja-JP" altLang="en-US" sz="1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4109293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フッター プレースホルダー 3"/>
          <p:cNvSpPr txBox="1">
            <a:spLocks/>
          </p:cNvSpPr>
          <p:nvPr/>
        </p:nvSpPr>
        <p:spPr>
          <a:xfrm>
            <a:off x="8061203" y="6605691"/>
            <a:ext cx="1066800" cy="247650"/>
          </a:xfrm>
          <a:prstGeom prst="rect">
            <a:avLst/>
          </a:prstGeom>
          <a:noFill/>
        </p:spPr>
        <p:txBody>
          <a:bodyPr/>
          <a:lstStyle>
            <a:defPPr>
              <a:defRPr lang="de-DE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5146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9718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4290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8862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algn="r"/>
            <a:r>
              <a:rPr lang="de-DE" altLang="ja-JP" sz="800" dirty="0" smtClean="0">
                <a:solidFill>
                  <a:schemeClr val="bg1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Page </a:t>
            </a:r>
            <a:fld id="{11D062A2-B506-4044-A2EC-4FDCB15F0732}" type="slidenum">
              <a:rPr lang="de-DE" altLang="ja-JP" sz="800" b="1" smtClean="0">
                <a:solidFill>
                  <a:schemeClr val="bg1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pPr algn="r"/>
              <a:t>16</a:t>
            </a:fld>
            <a:endParaRPr lang="de-DE" altLang="ja-JP" sz="800" b="1" dirty="0" smtClean="0">
              <a:solidFill>
                <a:schemeClr val="bg1"/>
              </a:solidFill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4" name="Rectangle 8"/>
          <p:cNvSpPr txBox="1">
            <a:spLocks noChangeArrowheads="1"/>
          </p:cNvSpPr>
          <p:nvPr/>
        </p:nvSpPr>
        <p:spPr bwMode="auto">
          <a:xfrm>
            <a:off x="1" y="50965"/>
            <a:ext cx="9143999" cy="600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accent1"/>
                  </a:outerShdw>
                </a:effectLst>
              </a14:hiddenEffects>
            </a:ext>
          </a:extLst>
        </p:spPr>
        <p:txBody>
          <a:bodyPr vert="horz" wrap="square" lIns="0" tIns="45720" rIns="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0">
                <a:solidFill>
                  <a:schemeClr val="tx1"/>
                </a:solidFill>
                <a:latin typeface="HGP創英角ｺﾞｼｯｸUB" panose="020B0900000000000000" pitchFamily="50" charset="-128"/>
                <a:ea typeface="HGP創英角ｺﾞｼｯｸUB" panose="020B0900000000000000" pitchFamily="50" charset="-128"/>
                <a:cs typeface="Meiryo UI" panose="020B0604030504040204" pitchFamily="50" charset="-128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altLang="ja-JP" sz="2800" kern="0" dirty="0" smtClean="0">
                <a:latin typeface="Arial Black" panose="020B0A04020102020204" pitchFamily="34" charset="0"/>
              </a:rPr>
              <a:t>Screen Layout </a:t>
            </a:r>
            <a:r>
              <a:rPr lang="en-US" altLang="ja-JP" sz="2800" kern="0" dirty="0" smtClean="0">
                <a:solidFill>
                  <a:srgbClr val="FF0000"/>
                </a:solidFill>
                <a:latin typeface="Arial Black" panose="020B0A04020102020204" pitchFamily="34" charset="0"/>
              </a:rPr>
              <a:t>(Dual Monitor) </a:t>
            </a:r>
            <a:r>
              <a:rPr lang="en-US" altLang="ja-JP" sz="2800" kern="0" dirty="0" smtClean="0">
                <a:latin typeface="Arial Black" panose="020B0A04020102020204" pitchFamily="34" charset="0"/>
              </a:rPr>
              <a:t>3</a:t>
            </a:r>
            <a:endParaRPr lang="de-DE" altLang="ja-JP" sz="2800" kern="0" dirty="0" smtClean="0">
              <a:latin typeface="Arial Black" panose="020B0A04020102020204" pitchFamily="34" charset="0"/>
            </a:endParaRPr>
          </a:p>
        </p:txBody>
      </p:sp>
      <p:sp>
        <p:nvSpPr>
          <p:cNvPr id="5" name="円/楕円 4"/>
          <p:cNvSpPr/>
          <p:nvPr/>
        </p:nvSpPr>
        <p:spPr bwMode="auto">
          <a:xfrm>
            <a:off x="928020" y="1786292"/>
            <a:ext cx="2368085" cy="1135712"/>
          </a:xfrm>
          <a:prstGeom prst="ellipse">
            <a:avLst/>
          </a:prstGeom>
          <a:solidFill>
            <a:srgbClr val="FF9966">
              <a:alpha val="50196"/>
            </a:srgbClr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9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6" name="表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9417186"/>
              </p:ext>
            </p:extLst>
          </p:nvPr>
        </p:nvGraphicFramePr>
        <p:xfrm>
          <a:off x="3810843" y="1540798"/>
          <a:ext cx="5036172" cy="2227222"/>
        </p:xfrm>
        <a:graphic>
          <a:graphicData uri="http://schemas.openxmlformats.org/drawingml/2006/table">
            <a:tbl>
              <a:tblPr/>
              <a:tblGrid>
                <a:gridCol w="1186830"/>
                <a:gridCol w="233450"/>
                <a:gridCol w="1290691"/>
                <a:gridCol w="1370509"/>
                <a:gridCol w="954692"/>
              </a:tblGrid>
              <a:tr h="273138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Button</a:t>
                      </a: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baseline="0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Conference start</a:t>
                      </a: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baseline="0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PC</a:t>
                      </a: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977042"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Dual Monitor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(1:1 connection)</a:t>
                      </a:r>
                      <a:endParaRPr kumimoji="1" lang="ja-JP" altLang="ja-JP" sz="800" b="1" kern="1200" dirty="0" smtClean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HDMI1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977042">
                <a:tc v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HDMI2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7" name="右矢印 6"/>
          <p:cNvSpPr/>
          <p:nvPr/>
        </p:nvSpPr>
        <p:spPr bwMode="auto">
          <a:xfrm>
            <a:off x="2715095" y="5188325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8" name="右矢印 7"/>
          <p:cNvSpPr/>
          <p:nvPr/>
        </p:nvSpPr>
        <p:spPr bwMode="auto">
          <a:xfrm>
            <a:off x="3884912" y="5188325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9" name="右矢印 8"/>
          <p:cNvSpPr/>
          <p:nvPr/>
        </p:nvSpPr>
        <p:spPr bwMode="auto">
          <a:xfrm>
            <a:off x="5044479" y="5188325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aphicFrame>
        <p:nvGraphicFramePr>
          <p:cNvPr id="10" name="表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08910448"/>
              </p:ext>
            </p:extLst>
          </p:nvPr>
        </p:nvGraphicFramePr>
        <p:xfrm>
          <a:off x="396087" y="4055827"/>
          <a:ext cx="8468946" cy="2197732"/>
        </p:xfrm>
        <a:graphic>
          <a:graphicData uri="http://schemas.openxmlformats.org/drawingml/2006/table">
            <a:tbl>
              <a:tblPr/>
              <a:tblGrid>
                <a:gridCol w="1113736"/>
                <a:gridCol w="208280"/>
                <a:gridCol w="7146930"/>
              </a:tblGrid>
              <a:tr h="25280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Button</a:t>
                      </a: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baseline="0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Layout (Layout change) / Main (End of sharing)</a:t>
                      </a: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972463"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Dual Monitor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(1:1 connection)</a:t>
                      </a:r>
                      <a:endParaRPr kumimoji="1" lang="ja-JP" altLang="ja-JP" sz="800" b="1" kern="1200" dirty="0" smtClean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HDMI1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972463">
                <a:tc v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HDMI2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11" name="右矢印 10"/>
          <p:cNvSpPr/>
          <p:nvPr/>
        </p:nvSpPr>
        <p:spPr bwMode="auto">
          <a:xfrm>
            <a:off x="6447537" y="2144070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12" name="Text Box 43"/>
          <p:cNvSpPr txBox="1">
            <a:spLocks noChangeArrowheads="1"/>
          </p:cNvSpPr>
          <p:nvPr/>
        </p:nvSpPr>
        <p:spPr bwMode="auto">
          <a:xfrm>
            <a:off x="5469992" y="2569487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Remote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13" name="Text Box 43"/>
          <p:cNvSpPr txBox="1">
            <a:spLocks noChangeArrowheads="1"/>
          </p:cNvSpPr>
          <p:nvPr/>
        </p:nvSpPr>
        <p:spPr bwMode="auto">
          <a:xfrm>
            <a:off x="6700675" y="2564710"/>
            <a:ext cx="102937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14" name="グループ化 13"/>
          <p:cNvGrpSpPr/>
          <p:nvPr/>
        </p:nvGrpSpPr>
        <p:grpSpPr>
          <a:xfrm>
            <a:off x="6773018" y="1876074"/>
            <a:ext cx="874789" cy="709682"/>
            <a:chOff x="3208338" y="3263901"/>
            <a:chExt cx="990600" cy="792163"/>
          </a:xfrm>
        </p:grpSpPr>
        <p:pic>
          <p:nvPicPr>
            <p:cNvPr id="17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" name="グループ化 18"/>
          <p:cNvGrpSpPr/>
          <p:nvPr/>
        </p:nvGrpSpPr>
        <p:grpSpPr>
          <a:xfrm>
            <a:off x="5449918" y="1877495"/>
            <a:ext cx="874789" cy="709682"/>
            <a:chOff x="1449388" y="3081338"/>
            <a:chExt cx="990600" cy="792163"/>
          </a:xfrm>
        </p:grpSpPr>
        <p:pic>
          <p:nvPicPr>
            <p:cNvPr id="20" name="Picture 8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9388" y="3081338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1" name="Group 85"/>
            <p:cNvGrpSpPr>
              <a:grpSpLocks/>
            </p:cNvGrpSpPr>
            <p:nvPr/>
          </p:nvGrpSpPr>
          <p:grpSpPr bwMode="auto">
            <a:xfrm>
              <a:off x="1492251" y="3189288"/>
              <a:ext cx="909638" cy="561975"/>
              <a:chOff x="940" y="2009"/>
              <a:chExt cx="573" cy="354"/>
            </a:xfrm>
          </p:grpSpPr>
          <p:sp>
            <p:nvSpPr>
              <p:cNvPr id="25" name="Rectangle 83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6" name="Rectangle 84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</p:grpSp>
        <p:grpSp>
          <p:nvGrpSpPr>
            <p:cNvPr id="22" name="Group 89"/>
            <p:cNvGrpSpPr>
              <a:grpSpLocks/>
            </p:cNvGrpSpPr>
            <p:nvPr/>
          </p:nvGrpSpPr>
          <p:grpSpPr bwMode="auto">
            <a:xfrm>
              <a:off x="1757363" y="3244851"/>
              <a:ext cx="401638" cy="519113"/>
              <a:chOff x="1107" y="2044"/>
              <a:chExt cx="253" cy="327"/>
            </a:xfrm>
          </p:grpSpPr>
          <p:pic>
            <p:nvPicPr>
              <p:cNvPr id="23" name="Picture 87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" name="Picture 88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27" name="グループ化 26"/>
          <p:cNvGrpSpPr/>
          <p:nvPr/>
        </p:nvGrpSpPr>
        <p:grpSpPr>
          <a:xfrm>
            <a:off x="1779345" y="4377037"/>
            <a:ext cx="874789" cy="709682"/>
            <a:chOff x="3208338" y="3263901"/>
            <a:chExt cx="990600" cy="792163"/>
          </a:xfrm>
        </p:grpSpPr>
        <p:pic>
          <p:nvPicPr>
            <p:cNvPr id="28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0" name="グループ化 29"/>
          <p:cNvGrpSpPr/>
          <p:nvPr/>
        </p:nvGrpSpPr>
        <p:grpSpPr>
          <a:xfrm>
            <a:off x="6408267" y="4377440"/>
            <a:ext cx="874789" cy="709682"/>
            <a:chOff x="6103938" y="3263901"/>
            <a:chExt cx="990600" cy="792163"/>
          </a:xfrm>
        </p:grpSpPr>
        <p:pic>
          <p:nvPicPr>
            <p:cNvPr id="31" name="Picture 1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039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2" name="Group 21"/>
            <p:cNvGrpSpPr>
              <a:grpSpLocks/>
            </p:cNvGrpSpPr>
            <p:nvPr/>
          </p:nvGrpSpPr>
          <p:grpSpPr bwMode="auto">
            <a:xfrm>
              <a:off x="6146800" y="3373438"/>
              <a:ext cx="909638" cy="560388"/>
              <a:chOff x="3872" y="2125"/>
              <a:chExt cx="573" cy="353"/>
            </a:xfrm>
          </p:grpSpPr>
          <p:sp>
            <p:nvSpPr>
              <p:cNvPr id="36" name="Rectangle 19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Rectangle 20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33" name="Group 25"/>
            <p:cNvGrpSpPr>
              <a:grpSpLocks/>
            </p:cNvGrpSpPr>
            <p:nvPr/>
          </p:nvGrpSpPr>
          <p:grpSpPr bwMode="auto">
            <a:xfrm>
              <a:off x="6423025" y="3409951"/>
              <a:ext cx="339725" cy="503238"/>
              <a:chOff x="4046" y="2148"/>
              <a:chExt cx="214" cy="317"/>
            </a:xfrm>
          </p:grpSpPr>
          <p:pic>
            <p:nvPicPr>
              <p:cNvPr id="34" name="Picture 23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5" name="Picture 24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38" name="右矢印 37"/>
          <p:cNvSpPr/>
          <p:nvPr/>
        </p:nvSpPr>
        <p:spPr bwMode="auto">
          <a:xfrm>
            <a:off x="6184026" y="5188325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39" name="Text Box 43"/>
          <p:cNvSpPr txBox="1">
            <a:spLocks noChangeArrowheads="1"/>
          </p:cNvSpPr>
          <p:nvPr/>
        </p:nvSpPr>
        <p:spPr bwMode="auto">
          <a:xfrm>
            <a:off x="6434508" y="5052150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Local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pic>
        <p:nvPicPr>
          <p:cNvPr id="41" name="Picture 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60760" y="2362324"/>
            <a:ext cx="1050505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2" name="Picture 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5208" y="3308528"/>
            <a:ext cx="749209" cy="2604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3" name="Line 30"/>
          <p:cNvSpPr>
            <a:spLocks noChangeShapeType="1"/>
          </p:cNvSpPr>
          <p:nvPr/>
        </p:nvSpPr>
        <p:spPr bwMode="auto">
          <a:xfrm>
            <a:off x="2042560" y="2710805"/>
            <a:ext cx="0" cy="545362"/>
          </a:xfrm>
          <a:prstGeom prst="line">
            <a:avLst/>
          </a:prstGeom>
          <a:noFill/>
          <a:ln w="38100">
            <a:solidFill>
              <a:srgbClr val="0000FF"/>
            </a:solidFill>
            <a:prstDash val="sysDot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 sz="900" b="1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44" name="Text Box 43"/>
          <p:cNvSpPr txBox="1">
            <a:spLocks noChangeArrowheads="1"/>
          </p:cNvSpPr>
          <p:nvPr/>
        </p:nvSpPr>
        <p:spPr bwMode="auto">
          <a:xfrm>
            <a:off x="1520926" y="2199072"/>
            <a:ext cx="104474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(Embedded MCU)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pic>
        <p:nvPicPr>
          <p:cNvPr id="45" name="Picture 881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04625" y="2084091"/>
            <a:ext cx="315870" cy="4607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" name="Text Box 43"/>
          <p:cNvSpPr txBox="1">
            <a:spLocks noChangeArrowheads="1"/>
          </p:cNvSpPr>
          <p:nvPr/>
        </p:nvSpPr>
        <p:spPr bwMode="auto">
          <a:xfrm>
            <a:off x="2363424" y="1916930"/>
            <a:ext cx="104474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9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9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cxnSp>
        <p:nvCxnSpPr>
          <p:cNvPr id="47" name="直線コネクタ 46"/>
          <p:cNvCxnSpPr>
            <a:stCxn id="52" idx="2"/>
            <a:endCxn id="41" idx="3"/>
          </p:cNvCxnSpPr>
          <p:nvPr/>
        </p:nvCxnSpPr>
        <p:spPr bwMode="auto">
          <a:xfrm flipH="1">
            <a:off x="2611265" y="2481131"/>
            <a:ext cx="270750" cy="63756"/>
          </a:xfrm>
          <a:prstGeom prst="line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48" name="Text Box 43"/>
          <p:cNvSpPr txBox="1">
            <a:spLocks noChangeArrowheads="1"/>
          </p:cNvSpPr>
          <p:nvPr/>
        </p:nvSpPr>
        <p:spPr bwMode="auto">
          <a:xfrm>
            <a:off x="1520185" y="2029900"/>
            <a:ext cx="104474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9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Sender</a:t>
            </a:r>
            <a:endParaRPr lang="ja-JP" altLang="en-US" sz="9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49" name="Text Box 43"/>
          <p:cNvSpPr txBox="1">
            <a:spLocks noChangeArrowheads="1"/>
          </p:cNvSpPr>
          <p:nvPr/>
        </p:nvSpPr>
        <p:spPr bwMode="auto">
          <a:xfrm>
            <a:off x="1511945" y="3517173"/>
            <a:ext cx="104474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9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Receiver</a:t>
            </a:r>
            <a:endParaRPr lang="ja-JP" altLang="en-US" sz="9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pic>
        <p:nvPicPr>
          <p:cNvPr id="50" name="Picture 883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4663" y="3021503"/>
            <a:ext cx="367093" cy="469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グループ化 50"/>
          <p:cNvGrpSpPr/>
          <p:nvPr/>
        </p:nvGrpSpPr>
        <p:grpSpPr>
          <a:xfrm>
            <a:off x="2671188" y="2147845"/>
            <a:ext cx="421654" cy="333286"/>
            <a:chOff x="7248905" y="5294561"/>
            <a:chExt cx="1087517" cy="810066"/>
          </a:xfrm>
        </p:grpSpPr>
        <p:pic>
          <p:nvPicPr>
            <p:cNvPr id="52" name="Picture 113"/>
            <p:cNvPicPr>
              <a:picLocks noChangeAspect="1" noChangeArrowheads="1"/>
            </p:cNvPicPr>
            <p:nvPr/>
          </p:nvPicPr>
          <p:blipFill>
            <a:blip r:embed="rId12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48905" y="5294561"/>
              <a:ext cx="1087517" cy="8100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3" name="Picture 9"/>
            <p:cNvPicPr>
              <a:picLocks noChangeAspect="1" noChangeArrowheads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10158" y="5362281"/>
              <a:ext cx="776914" cy="4534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4" name="左カーブ矢印 53"/>
          <p:cNvSpPr/>
          <p:nvPr/>
        </p:nvSpPr>
        <p:spPr bwMode="auto">
          <a:xfrm>
            <a:off x="7450629" y="5213040"/>
            <a:ext cx="266569" cy="512440"/>
          </a:xfrm>
          <a:prstGeom prst="curvedLeftArrow">
            <a:avLst>
              <a:gd name="adj1" fmla="val 39902"/>
              <a:gd name="adj2" fmla="val 39902"/>
              <a:gd name="adj3" fmla="val 25000"/>
            </a:avLst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ext Box 43"/>
          <p:cNvSpPr txBox="1">
            <a:spLocks noChangeArrowheads="1"/>
          </p:cNvSpPr>
          <p:nvPr/>
        </p:nvSpPr>
        <p:spPr bwMode="auto">
          <a:xfrm>
            <a:off x="7454042" y="5683058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Repeat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58" name="グループ化 57"/>
          <p:cNvGrpSpPr/>
          <p:nvPr/>
        </p:nvGrpSpPr>
        <p:grpSpPr>
          <a:xfrm>
            <a:off x="5430555" y="2878108"/>
            <a:ext cx="874789" cy="709682"/>
            <a:chOff x="6103938" y="3263901"/>
            <a:chExt cx="990600" cy="792163"/>
          </a:xfrm>
        </p:grpSpPr>
        <p:pic>
          <p:nvPicPr>
            <p:cNvPr id="59" name="Picture 1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039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0" name="Group 21"/>
            <p:cNvGrpSpPr>
              <a:grpSpLocks/>
            </p:cNvGrpSpPr>
            <p:nvPr/>
          </p:nvGrpSpPr>
          <p:grpSpPr bwMode="auto">
            <a:xfrm>
              <a:off x="6146800" y="3373438"/>
              <a:ext cx="909638" cy="560388"/>
              <a:chOff x="3872" y="2125"/>
              <a:chExt cx="573" cy="353"/>
            </a:xfrm>
          </p:grpSpPr>
          <p:sp>
            <p:nvSpPr>
              <p:cNvPr id="64" name="Rectangle 19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Rectangle 20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61" name="Group 25"/>
            <p:cNvGrpSpPr>
              <a:grpSpLocks/>
            </p:cNvGrpSpPr>
            <p:nvPr/>
          </p:nvGrpSpPr>
          <p:grpSpPr bwMode="auto">
            <a:xfrm>
              <a:off x="6423025" y="3409951"/>
              <a:ext cx="339725" cy="503238"/>
              <a:chOff x="4046" y="2148"/>
              <a:chExt cx="214" cy="317"/>
            </a:xfrm>
          </p:grpSpPr>
          <p:pic>
            <p:nvPicPr>
              <p:cNvPr id="62" name="Picture 23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3" name="Picture 24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66" name="Text Box 43"/>
          <p:cNvSpPr txBox="1">
            <a:spLocks noChangeArrowheads="1"/>
          </p:cNvSpPr>
          <p:nvPr/>
        </p:nvSpPr>
        <p:spPr bwMode="auto">
          <a:xfrm>
            <a:off x="5448981" y="3545003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Local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67" name="Text Box 43"/>
          <p:cNvSpPr txBox="1">
            <a:spLocks noChangeArrowheads="1"/>
          </p:cNvSpPr>
          <p:nvPr/>
        </p:nvSpPr>
        <p:spPr bwMode="auto">
          <a:xfrm>
            <a:off x="6800870" y="3543154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Remote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68" name="グループ化 67"/>
          <p:cNvGrpSpPr/>
          <p:nvPr/>
        </p:nvGrpSpPr>
        <p:grpSpPr>
          <a:xfrm>
            <a:off x="6772981" y="2866792"/>
            <a:ext cx="874789" cy="709682"/>
            <a:chOff x="1449388" y="3081338"/>
            <a:chExt cx="990600" cy="792163"/>
          </a:xfrm>
        </p:grpSpPr>
        <p:pic>
          <p:nvPicPr>
            <p:cNvPr id="69" name="Picture 8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9388" y="3081338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0" name="Group 85"/>
            <p:cNvGrpSpPr>
              <a:grpSpLocks/>
            </p:cNvGrpSpPr>
            <p:nvPr/>
          </p:nvGrpSpPr>
          <p:grpSpPr bwMode="auto">
            <a:xfrm>
              <a:off x="1492251" y="3189288"/>
              <a:ext cx="909638" cy="561975"/>
              <a:chOff x="940" y="2009"/>
              <a:chExt cx="573" cy="354"/>
            </a:xfrm>
          </p:grpSpPr>
          <p:sp>
            <p:nvSpPr>
              <p:cNvPr id="74" name="Rectangle 83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Rectangle 84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71" name="Group 89"/>
            <p:cNvGrpSpPr>
              <a:grpSpLocks/>
            </p:cNvGrpSpPr>
            <p:nvPr/>
          </p:nvGrpSpPr>
          <p:grpSpPr bwMode="auto">
            <a:xfrm>
              <a:off x="1757363" y="3244851"/>
              <a:ext cx="401638" cy="519113"/>
              <a:chOff x="1107" y="2044"/>
              <a:chExt cx="253" cy="327"/>
            </a:xfrm>
          </p:grpSpPr>
          <p:pic>
            <p:nvPicPr>
              <p:cNvPr id="72" name="Picture 87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88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6" name="Text Box 43"/>
          <p:cNvSpPr txBox="1">
            <a:spLocks noChangeArrowheads="1"/>
          </p:cNvSpPr>
          <p:nvPr/>
        </p:nvSpPr>
        <p:spPr bwMode="auto">
          <a:xfrm>
            <a:off x="1799382" y="6019786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Remote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77" name="グループ化 76"/>
          <p:cNvGrpSpPr/>
          <p:nvPr/>
        </p:nvGrpSpPr>
        <p:grpSpPr>
          <a:xfrm>
            <a:off x="1779308" y="5319979"/>
            <a:ext cx="874789" cy="709682"/>
            <a:chOff x="1449388" y="3081338"/>
            <a:chExt cx="990600" cy="792163"/>
          </a:xfrm>
        </p:grpSpPr>
        <p:pic>
          <p:nvPicPr>
            <p:cNvPr id="78" name="Picture 8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9388" y="3081338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9" name="Group 85"/>
            <p:cNvGrpSpPr>
              <a:grpSpLocks/>
            </p:cNvGrpSpPr>
            <p:nvPr/>
          </p:nvGrpSpPr>
          <p:grpSpPr bwMode="auto">
            <a:xfrm>
              <a:off x="1492251" y="3189288"/>
              <a:ext cx="909638" cy="561975"/>
              <a:chOff x="940" y="2009"/>
              <a:chExt cx="573" cy="354"/>
            </a:xfrm>
          </p:grpSpPr>
          <p:sp>
            <p:nvSpPr>
              <p:cNvPr id="83" name="Rectangle 83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Rectangle 84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80" name="Group 89"/>
            <p:cNvGrpSpPr>
              <a:grpSpLocks/>
            </p:cNvGrpSpPr>
            <p:nvPr/>
          </p:nvGrpSpPr>
          <p:grpSpPr bwMode="auto">
            <a:xfrm>
              <a:off x="1757363" y="3244851"/>
              <a:ext cx="401638" cy="519113"/>
              <a:chOff x="1107" y="2044"/>
              <a:chExt cx="253" cy="327"/>
            </a:xfrm>
          </p:grpSpPr>
          <p:pic>
            <p:nvPicPr>
              <p:cNvPr id="81" name="Picture 87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2" name="Picture 88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85" name="Text Box 43"/>
          <p:cNvSpPr txBox="1">
            <a:spLocks noChangeArrowheads="1"/>
          </p:cNvSpPr>
          <p:nvPr/>
        </p:nvSpPr>
        <p:spPr bwMode="auto">
          <a:xfrm>
            <a:off x="1701871" y="5063450"/>
            <a:ext cx="102937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rPr>
              <a:t>PC Contents</a:t>
            </a:r>
            <a:endParaRPr lang="ja-JP" altLang="en-US" sz="800" b="1" dirty="0"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grpSp>
        <p:nvGrpSpPr>
          <p:cNvPr id="86" name="グループ化 85"/>
          <p:cNvGrpSpPr/>
          <p:nvPr/>
        </p:nvGrpSpPr>
        <p:grpSpPr>
          <a:xfrm>
            <a:off x="4129655" y="4377037"/>
            <a:ext cx="874789" cy="709682"/>
            <a:chOff x="3208338" y="3263901"/>
            <a:chExt cx="990600" cy="792163"/>
          </a:xfrm>
        </p:grpSpPr>
        <p:pic>
          <p:nvPicPr>
            <p:cNvPr id="87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8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89" name="Text Box 43"/>
          <p:cNvSpPr txBox="1">
            <a:spLocks noChangeArrowheads="1"/>
          </p:cNvSpPr>
          <p:nvPr/>
        </p:nvSpPr>
        <p:spPr bwMode="auto">
          <a:xfrm>
            <a:off x="4052181" y="5063450"/>
            <a:ext cx="102937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90" name="グループ化 89"/>
          <p:cNvGrpSpPr/>
          <p:nvPr/>
        </p:nvGrpSpPr>
        <p:grpSpPr>
          <a:xfrm>
            <a:off x="5299647" y="4377037"/>
            <a:ext cx="874789" cy="709682"/>
            <a:chOff x="3208338" y="3263901"/>
            <a:chExt cx="990600" cy="792163"/>
          </a:xfrm>
        </p:grpSpPr>
        <p:pic>
          <p:nvPicPr>
            <p:cNvPr id="91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2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93" name="Text Box 43"/>
          <p:cNvSpPr txBox="1">
            <a:spLocks noChangeArrowheads="1"/>
          </p:cNvSpPr>
          <p:nvPr/>
        </p:nvSpPr>
        <p:spPr bwMode="auto">
          <a:xfrm>
            <a:off x="5214358" y="5063450"/>
            <a:ext cx="102937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94" name="グループ化 93"/>
          <p:cNvGrpSpPr/>
          <p:nvPr/>
        </p:nvGrpSpPr>
        <p:grpSpPr>
          <a:xfrm>
            <a:off x="5287121" y="5322891"/>
            <a:ext cx="874789" cy="709682"/>
            <a:chOff x="6103938" y="3263901"/>
            <a:chExt cx="990600" cy="792163"/>
          </a:xfrm>
        </p:grpSpPr>
        <p:pic>
          <p:nvPicPr>
            <p:cNvPr id="95" name="Picture 1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039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96" name="Group 21"/>
            <p:cNvGrpSpPr>
              <a:grpSpLocks/>
            </p:cNvGrpSpPr>
            <p:nvPr/>
          </p:nvGrpSpPr>
          <p:grpSpPr bwMode="auto">
            <a:xfrm>
              <a:off x="6146800" y="3373438"/>
              <a:ext cx="909638" cy="560388"/>
              <a:chOff x="3872" y="2125"/>
              <a:chExt cx="573" cy="353"/>
            </a:xfrm>
          </p:grpSpPr>
          <p:sp>
            <p:nvSpPr>
              <p:cNvPr id="100" name="Rectangle 19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Rectangle 20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97" name="Group 25"/>
            <p:cNvGrpSpPr>
              <a:grpSpLocks/>
            </p:cNvGrpSpPr>
            <p:nvPr/>
          </p:nvGrpSpPr>
          <p:grpSpPr bwMode="auto">
            <a:xfrm>
              <a:off x="6423025" y="3409951"/>
              <a:ext cx="339725" cy="503238"/>
              <a:chOff x="4046" y="2148"/>
              <a:chExt cx="214" cy="317"/>
            </a:xfrm>
          </p:grpSpPr>
          <p:pic>
            <p:nvPicPr>
              <p:cNvPr id="98" name="Picture 23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9" name="Picture 24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102" name="Text Box 43"/>
          <p:cNvSpPr txBox="1">
            <a:spLocks noChangeArrowheads="1"/>
          </p:cNvSpPr>
          <p:nvPr/>
        </p:nvSpPr>
        <p:spPr bwMode="auto">
          <a:xfrm>
            <a:off x="5305547" y="6013231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Local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103" name="グループ化 102"/>
          <p:cNvGrpSpPr/>
          <p:nvPr/>
        </p:nvGrpSpPr>
        <p:grpSpPr>
          <a:xfrm>
            <a:off x="2955344" y="5322488"/>
            <a:ext cx="874789" cy="709682"/>
            <a:chOff x="3208338" y="3263901"/>
            <a:chExt cx="990600" cy="792163"/>
          </a:xfrm>
        </p:grpSpPr>
        <p:pic>
          <p:nvPicPr>
            <p:cNvPr id="104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06" name="Text Box 43"/>
          <p:cNvSpPr txBox="1">
            <a:spLocks noChangeArrowheads="1"/>
          </p:cNvSpPr>
          <p:nvPr/>
        </p:nvSpPr>
        <p:spPr bwMode="auto">
          <a:xfrm>
            <a:off x="2877870" y="6024531"/>
            <a:ext cx="102937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107" name="グループ化 106"/>
          <p:cNvGrpSpPr/>
          <p:nvPr/>
        </p:nvGrpSpPr>
        <p:grpSpPr>
          <a:xfrm>
            <a:off x="4125336" y="5322488"/>
            <a:ext cx="874789" cy="709682"/>
            <a:chOff x="3208338" y="3263901"/>
            <a:chExt cx="990600" cy="792163"/>
          </a:xfrm>
        </p:grpSpPr>
        <p:pic>
          <p:nvPicPr>
            <p:cNvPr id="108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10" name="Text Box 43"/>
          <p:cNvSpPr txBox="1">
            <a:spLocks noChangeArrowheads="1"/>
          </p:cNvSpPr>
          <p:nvPr/>
        </p:nvSpPr>
        <p:spPr bwMode="auto">
          <a:xfrm>
            <a:off x="4047862" y="6024531"/>
            <a:ext cx="102937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111" name="グループ化 110"/>
          <p:cNvGrpSpPr/>
          <p:nvPr/>
        </p:nvGrpSpPr>
        <p:grpSpPr>
          <a:xfrm>
            <a:off x="6424592" y="5322488"/>
            <a:ext cx="874789" cy="709682"/>
            <a:chOff x="3208338" y="3263901"/>
            <a:chExt cx="990600" cy="792163"/>
          </a:xfrm>
        </p:grpSpPr>
        <p:pic>
          <p:nvPicPr>
            <p:cNvPr id="112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3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14" name="Text Box 43"/>
          <p:cNvSpPr txBox="1">
            <a:spLocks noChangeArrowheads="1"/>
          </p:cNvSpPr>
          <p:nvPr/>
        </p:nvSpPr>
        <p:spPr bwMode="auto">
          <a:xfrm>
            <a:off x="6347118" y="6016716"/>
            <a:ext cx="102937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115" name="Text Box 43"/>
          <p:cNvSpPr txBox="1">
            <a:spLocks noChangeArrowheads="1"/>
          </p:cNvSpPr>
          <p:nvPr/>
        </p:nvSpPr>
        <p:spPr bwMode="auto">
          <a:xfrm>
            <a:off x="2967975" y="5070598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Remote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116" name="グループ化 115"/>
          <p:cNvGrpSpPr/>
          <p:nvPr/>
        </p:nvGrpSpPr>
        <p:grpSpPr>
          <a:xfrm>
            <a:off x="2947901" y="4370791"/>
            <a:ext cx="874789" cy="709682"/>
            <a:chOff x="1449388" y="3081338"/>
            <a:chExt cx="990600" cy="792163"/>
          </a:xfrm>
        </p:grpSpPr>
        <p:pic>
          <p:nvPicPr>
            <p:cNvPr id="117" name="Picture 8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9388" y="3081338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18" name="Group 85"/>
            <p:cNvGrpSpPr>
              <a:grpSpLocks/>
            </p:cNvGrpSpPr>
            <p:nvPr/>
          </p:nvGrpSpPr>
          <p:grpSpPr bwMode="auto">
            <a:xfrm>
              <a:off x="1492251" y="3189288"/>
              <a:ext cx="909638" cy="561975"/>
              <a:chOff x="940" y="2009"/>
              <a:chExt cx="573" cy="354"/>
            </a:xfrm>
          </p:grpSpPr>
          <p:sp>
            <p:nvSpPr>
              <p:cNvPr id="122" name="Rectangle 83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Rectangle 84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19" name="Group 89"/>
            <p:cNvGrpSpPr>
              <a:grpSpLocks/>
            </p:cNvGrpSpPr>
            <p:nvPr/>
          </p:nvGrpSpPr>
          <p:grpSpPr bwMode="auto">
            <a:xfrm>
              <a:off x="1757363" y="3244851"/>
              <a:ext cx="401638" cy="519113"/>
              <a:chOff x="1107" y="2044"/>
              <a:chExt cx="253" cy="327"/>
            </a:xfrm>
          </p:grpSpPr>
          <p:pic>
            <p:nvPicPr>
              <p:cNvPr id="120" name="Picture 87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1" name="Picture 88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124" name="Rectangle 12"/>
          <p:cNvSpPr>
            <a:spLocks noChangeArrowheads="1"/>
          </p:cNvSpPr>
          <p:nvPr/>
        </p:nvSpPr>
        <p:spPr bwMode="auto">
          <a:xfrm>
            <a:off x="417446" y="1411029"/>
            <a:ext cx="4257871" cy="253533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lIns="72000" rIns="72000" anchor="ctr"/>
          <a:lstStyle/>
          <a:p>
            <a:pPr>
              <a:lnSpc>
                <a:spcPct val="110000"/>
              </a:lnSpc>
            </a:pPr>
            <a:r>
              <a:rPr lang="en-US" altLang="ja-JP" sz="12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Dual Monitor (HDMI 1 + HDMI 2)</a:t>
            </a:r>
          </a:p>
        </p:txBody>
      </p:sp>
      <p:sp>
        <p:nvSpPr>
          <p:cNvPr id="125" name="正方形/長方形 6"/>
          <p:cNvSpPr>
            <a:spLocks noChangeArrowheads="1"/>
          </p:cNvSpPr>
          <p:nvPr/>
        </p:nvSpPr>
        <p:spPr bwMode="auto">
          <a:xfrm>
            <a:off x="357188" y="842228"/>
            <a:ext cx="8552350" cy="4385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285750" indent="-285750" eaLnBrk="1" hangingPunct="1">
              <a:lnSpc>
                <a:spcPts val="2700"/>
              </a:lnSpc>
              <a:spcAft>
                <a:spcPct val="10000"/>
              </a:spcAft>
              <a:buFont typeface="Wingdings" panose="05000000000000000000" pitchFamily="2" charset="2"/>
              <a:buChar char="n"/>
            </a:pPr>
            <a:r>
              <a:rPr kumimoji="1" lang="en-US" altLang="ja-JP" b="1" dirty="0" smtClean="0">
                <a:latin typeface="Arial" panose="020B0604020202020204" pitchFamily="34" charset="0"/>
                <a:cs typeface="Arial" panose="020B0604020202020204" pitchFamily="34" charset="0"/>
              </a:rPr>
              <a:t>In case of 1:1 connection / Contents Sharing / Single Stream</a:t>
            </a:r>
            <a:endParaRPr kumimoji="1" lang="ja-JP" altLang="en-US" sz="1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4109293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フッター プレースホルダー 3"/>
          <p:cNvSpPr txBox="1">
            <a:spLocks/>
          </p:cNvSpPr>
          <p:nvPr/>
        </p:nvSpPr>
        <p:spPr>
          <a:xfrm>
            <a:off x="8061203" y="6605691"/>
            <a:ext cx="1066800" cy="247650"/>
          </a:xfrm>
          <a:prstGeom prst="rect">
            <a:avLst/>
          </a:prstGeom>
          <a:noFill/>
        </p:spPr>
        <p:txBody>
          <a:bodyPr/>
          <a:lstStyle>
            <a:defPPr>
              <a:defRPr lang="de-DE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5146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9718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4290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8862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algn="r"/>
            <a:r>
              <a:rPr lang="de-DE" altLang="ja-JP" sz="800" dirty="0" smtClean="0">
                <a:solidFill>
                  <a:schemeClr val="bg1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Page </a:t>
            </a:r>
            <a:fld id="{11D062A2-B506-4044-A2EC-4FDCB15F0732}" type="slidenum">
              <a:rPr lang="de-DE" altLang="ja-JP" sz="800" b="1" smtClean="0">
                <a:solidFill>
                  <a:schemeClr val="bg1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pPr algn="r"/>
              <a:t>17</a:t>
            </a:fld>
            <a:endParaRPr lang="de-DE" altLang="ja-JP" sz="800" b="1" dirty="0" smtClean="0">
              <a:solidFill>
                <a:schemeClr val="bg1"/>
              </a:solidFill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4" name="Rectangle 8"/>
          <p:cNvSpPr txBox="1">
            <a:spLocks noChangeArrowheads="1"/>
          </p:cNvSpPr>
          <p:nvPr/>
        </p:nvSpPr>
        <p:spPr bwMode="auto">
          <a:xfrm>
            <a:off x="1" y="50965"/>
            <a:ext cx="9143999" cy="600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accent1"/>
                  </a:outerShdw>
                </a:effectLst>
              </a14:hiddenEffects>
            </a:ext>
          </a:extLst>
        </p:spPr>
        <p:txBody>
          <a:bodyPr vert="horz" wrap="square" lIns="0" tIns="45720" rIns="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0">
                <a:solidFill>
                  <a:schemeClr val="tx1"/>
                </a:solidFill>
                <a:latin typeface="HGP創英角ｺﾞｼｯｸUB" panose="020B0900000000000000" pitchFamily="50" charset="-128"/>
                <a:ea typeface="HGP創英角ｺﾞｼｯｸUB" panose="020B0900000000000000" pitchFamily="50" charset="-128"/>
                <a:cs typeface="Meiryo UI" panose="020B0604030504040204" pitchFamily="50" charset="-128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altLang="ja-JP" sz="2800" kern="0" dirty="0" smtClean="0">
                <a:latin typeface="Arial Black" panose="020B0A04020102020204" pitchFamily="34" charset="0"/>
              </a:rPr>
              <a:t>Screen Layout </a:t>
            </a:r>
            <a:r>
              <a:rPr lang="en-US" altLang="ja-JP" sz="2800" kern="0" dirty="0" smtClean="0">
                <a:solidFill>
                  <a:srgbClr val="FF0000"/>
                </a:solidFill>
                <a:latin typeface="Arial Black" panose="020B0A04020102020204" pitchFamily="34" charset="0"/>
              </a:rPr>
              <a:t>(Dual Monitor) </a:t>
            </a:r>
            <a:r>
              <a:rPr lang="en-US" altLang="ja-JP" sz="2800" kern="0" dirty="0" smtClean="0">
                <a:latin typeface="Arial Black" panose="020B0A04020102020204" pitchFamily="34" charset="0"/>
              </a:rPr>
              <a:t>4</a:t>
            </a:r>
            <a:endParaRPr lang="de-DE" altLang="ja-JP" sz="2800" kern="0" dirty="0" smtClean="0">
              <a:latin typeface="Arial Black" panose="020B0A04020102020204" pitchFamily="34" charset="0"/>
            </a:endParaRPr>
          </a:p>
        </p:txBody>
      </p:sp>
      <p:sp>
        <p:nvSpPr>
          <p:cNvPr id="5" name="円/楕円 4"/>
          <p:cNvSpPr/>
          <p:nvPr/>
        </p:nvSpPr>
        <p:spPr bwMode="auto">
          <a:xfrm>
            <a:off x="928020" y="2676150"/>
            <a:ext cx="2368085" cy="1030951"/>
          </a:xfrm>
          <a:prstGeom prst="ellipse">
            <a:avLst/>
          </a:prstGeom>
          <a:solidFill>
            <a:srgbClr val="FF9966">
              <a:alpha val="50000"/>
            </a:srgbClr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9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6" name="表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99934435"/>
              </p:ext>
            </p:extLst>
          </p:nvPr>
        </p:nvGraphicFramePr>
        <p:xfrm>
          <a:off x="3810843" y="1540798"/>
          <a:ext cx="5059618" cy="2227222"/>
        </p:xfrm>
        <a:graphic>
          <a:graphicData uri="http://schemas.openxmlformats.org/drawingml/2006/table">
            <a:tbl>
              <a:tblPr/>
              <a:tblGrid>
                <a:gridCol w="1192355"/>
                <a:gridCol w="234537"/>
                <a:gridCol w="1296700"/>
                <a:gridCol w="1376889"/>
                <a:gridCol w="959137"/>
              </a:tblGrid>
              <a:tr h="273138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Button</a:t>
                      </a: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baseline="0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Conference start</a:t>
                      </a: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baseline="0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PC</a:t>
                      </a: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977042"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Dual Monitor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(1:1 connection)</a:t>
                      </a:r>
                      <a:endParaRPr kumimoji="1" lang="ja-JP" altLang="ja-JP" sz="800" b="1" kern="1200" dirty="0" smtClean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HDMI1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977042">
                <a:tc v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HDMI2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7" name="右矢印 6"/>
          <p:cNvSpPr/>
          <p:nvPr/>
        </p:nvSpPr>
        <p:spPr bwMode="auto">
          <a:xfrm>
            <a:off x="2715095" y="5047655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8" name="右矢印 7"/>
          <p:cNvSpPr/>
          <p:nvPr/>
        </p:nvSpPr>
        <p:spPr bwMode="auto">
          <a:xfrm>
            <a:off x="3884912" y="5047655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aphicFrame>
        <p:nvGraphicFramePr>
          <p:cNvPr id="9" name="表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45569979"/>
              </p:ext>
            </p:extLst>
          </p:nvPr>
        </p:nvGraphicFramePr>
        <p:xfrm>
          <a:off x="396087" y="3915157"/>
          <a:ext cx="8468946" cy="2197732"/>
        </p:xfrm>
        <a:graphic>
          <a:graphicData uri="http://schemas.openxmlformats.org/drawingml/2006/table">
            <a:tbl>
              <a:tblPr/>
              <a:tblGrid>
                <a:gridCol w="1113736"/>
                <a:gridCol w="208280"/>
                <a:gridCol w="7146930"/>
              </a:tblGrid>
              <a:tr h="25280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Button</a:t>
                      </a: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baseline="0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Layout (Layout change) / Main (End of sharing)</a:t>
                      </a: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972463"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Dual Monitor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(1:1 connection)</a:t>
                      </a:r>
                      <a:endParaRPr kumimoji="1" lang="ja-JP" altLang="ja-JP" sz="800" b="1" kern="1200" dirty="0" smtClean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HDMI1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972463">
                <a:tc v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HDMI2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10" name="右矢印 9"/>
          <p:cNvSpPr/>
          <p:nvPr/>
        </p:nvSpPr>
        <p:spPr bwMode="auto">
          <a:xfrm>
            <a:off x="6447537" y="2167515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11" name="Text Box 43"/>
          <p:cNvSpPr txBox="1">
            <a:spLocks noChangeArrowheads="1"/>
          </p:cNvSpPr>
          <p:nvPr/>
        </p:nvSpPr>
        <p:spPr bwMode="auto">
          <a:xfrm>
            <a:off x="6724120" y="2564710"/>
            <a:ext cx="1125074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12" name="グループ化 11"/>
          <p:cNvGrpSpPr/>
          <p:nvPr/>
        </p:nvGrpSpPr>
        <p:grpSpPr>
          <a:xfrm>
            <a:off x="6835538" y="1876074"/>
            <a:ext cx="874789" cy="709682"/>
            <a:chOff x="3208338" y="3263901"/>
            <a:chExt cx="990600" cy="792163"/>
          </a:xfrm>
        </p:grpSpPr>
        <p:pic>
          <p:nvPicPr>
            <p:cNvPr id="13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7" name="グループ化 16"/>
          <p:cNvGrpSpPr/>
          <p:nvPr/>
        </p:nvGrpSpPr>
        <p:grpSpPr>
          <a:xfrm>
            <a:off x="1779345" y="4236367"/>
            <a:ext cx="874789" cy="709682"/>
            <a:chOff x="3208338" y="3263901"/>
            <a:chExt cx="990600" cy="792163"/>
          </a:xfrm>
        </p:grpSpPr>
        <p:pic>
          <p:nvPicPr>
            <p:cNvPr id="18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21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60760" y="2245361"/>
            <a:ext cx="1050505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2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5208" y="3191565"/>
            <a:ext cx="749209" cy="2604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3" name="Line 30"/>
          <p:cNvSpPr>
            <a:spLocks noChangeShapeType="1"/>
          </p:cNvSpPr>
          <p:nvPr/>
        </p:nvSpPr>
        <p:spPr bwMode="auto">
          <a:xfrm>
            <a:off x="2042560" y="2593842"/>
            <a:ext cx="0" cy="545362"/>
          </a:xfrm>
          <a:prstGeom prst="line">
            <a:avLst/>
          </a:prstGeom>
          <a:noFill/>
          <a:ln w="38100">
            <a:solidFill>
              <a:srgbClr val="0000FF"/>
            </a:solidFill>
            <a:prstDash val="sysDot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 sz="900" b="1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24" name="Text Box 43"/>
          <p:cNvSpPr txBox="1">
            <a:spLocks noChangeArrowheads="1"/>
          </p:cNvSpPr>
          <p:nvPr/>
        </p:nvSpPr>
        <p:spPr bwMode="auto">
          <a:xfrm>
            <a:off x="1520926" y="2082109"/>
            <a:ext cx="104474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(Embedded MCU)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pic>
        <p:nvPicPr>
          <p:cNvPr id="25" name="Picture 881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04625" y="1967128"/>
            <a:ext cx="315870" cy="4607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" name="Text Box 43"/>
          <p:cNvSpPr txBox="1">
            <a:spLocks noChangeArrowheads="1"/>
          </p:cNvSpPr>
          <p:nvPr/>
        </p:nvSpPr>
        <p:spPr bwMode="auto">
          <a:xfrm>
            <a:off x="2246199" y="1799967"/>
            <a:ext cx="104474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9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9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cxnSp>
        <p:nvCxnSpPr>
          <p:cNvPr id="27" name="直線コネクタ 26"/>
          <p:cNvCxnSpPr>
            <a:stCxn id="32" idx="2"/>
            <a:endCxn id="21" idx="3"/>
          </p:cNvCxnSpPr>
          <p:nvPr/>
        </p:nvCxnSpPr>
        <p:spPr bwMode="auto">
          <a:xfrm flipH="1">
            <a:off x="2611265" y="2364168"/>
            <a:ext cx="270750" cy="63756"/>
          </a:xfrm>
          <a:prstGeom prst="line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8" name="Text Box 43"/>
          <p:cNvSpPr txBox="1">
            <a:spLocks noChangeArrowheads="1"/>
          </p:cNvSpPr>
          <p:nvPr/>
        </p:nvSpPr>
        <p:spPr bwMode="auto">
          <a:xfrm>
            <a:off x="1520185" y="1912937"/>
            <a:ext cx="104474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900" b="1" dirty="0" smtClean="0">
                <a:solidFill>
                  <a:srgbClr val="FF0000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Sender</a:t>
            </a:r>
            <a:endParaRPr lang="ja-JP" altLang="en-US" sz="900" b="1" dirty="0">
              <a:solidFill>
                <a:srgbClr val="FF0000"/>
              </a:solidFill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29" name="Text Box 43"/>
          <p:cNvSpPr txBox="1">
            <a:spLocks noChangeArrowheads="1"/>
          </p:cNvSpPr>
          <p:nvPr/>
        </p:nvSpPr>
        <p:spPr bwMode="auto">
          <a:xfrm>
            <a:off x="1511945" y="3368950"/>
            <a:ext cx="104474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9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Receiver</a:t>
            </a:r>
            <a:endParaRPr lang="ja-JP" altLang="en-US" sz="9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pic>
        <p:nvPicPr>
          <p:cNvPr id="30" name="Picture 88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4663" y="2904540"/>
            <a:ext cx="367093" cy="469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1" name="グループ化 30"/>
          <p:cNvGrpSpPr/>
          <p:nvPr/>
        </p:nvGrpSpPr>
        <p:grpSpPr>
          <a:xfrm>
            <a:off x="2671188" y="2030882"/>
            <a:ext cx="421654" cy="333286"/>
            <a:chOff x="7248905" y="5294561"/>
            <a:chExt cx="1087517" cy="810066"/>
          </a:xfrm>
        </p:grpSpPr>
        <p:pic>
          <p:nvPicPr>
            <p:cNvPr id="32" name="Picture 113"/>
            <p:cNvPicPr>
              <a:picLocks noChangeAspect="1" noChangeArrowheads="1"/>
            </p:cNvPicPr>
            <p:nvPr/>
          </p:nvPicPr>
          <p:blipFill>
            <a:blip r:embed="rId8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48905" y="5294561"/>
              <a:ext cx="1087517" cy="8100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" name="Picture 9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10158" y="5362281"/>
              <a:ext cx="776914" cy="4534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4" name="左カーブ矢印 33"/>
          <p:cNvSpPr/>
          <p:nvPr/>
        </p:nvSpPr>
        <p:spPr bwMode="auto">
          <a:xfrm>
            <a:off x="5126401" y="5072370"/>
            <a:ext cx="266569" cy="512440"/>
          </a:xfrm>
          <a:prstGeom prst="curvedLeftArrow">
            <a:avLst>
              <a:gd name="adj1" fmla="val 39902"/>
              <a:gd name="adj2" fmla="val 39902"/>
              <a:gd name="adj3" fmla="val 25000"/>
            </a:avLst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 Box 43"/>
          <p:cNvSpPr txBox="1">
            <a:spLocks noChangeArrowheads="1"/>
          </p:cNvSpPr>
          <p:nvPr/>
        </p:nvSpPr>
        <p:spPr bwMode="auto">
          <a:xfrm>
            <a:off x="5139719" y="5505801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Repeat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38" name="グループ化 37"/>
          <p:cNvGrpSpPr/>
          <p:nvPr/>
        </p:nvGrpSpPr>
        <p:grpSpPr>
          <a:xfrm>
            <a:off x="6835501" y="2866792"/>
            <a:ext cx="874789" cy="709682"/>
            <a:chOff x="1449388" y="3081338"/>
            <a:chExt cx="990600" cy="792163"/>
          </a:xfrm>
        </p:grpSpPr>
        <p:pic>
          <p:nvPicPr>
            <p:cNvPr id="39" name="Picture 8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9388" y="3081338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0" name="Group 85"/>
            <p:cNvGrpSpPr>
              <a:grpSpLocks/>
            </p:cNvGrpSpPr>
            <p:nvPr/>
          </p:nvGrpSpPr>
          <p:grpSpPr bwMode="auto">
            <a:xfrm>
              <a:off x="1492251" y="3189288"/>
              <a:ext cx="909638" cy="561975"/>
              <a:chOff x="940" y="2009"/>
              <a:chExt cx="573" cy="354"/>
            </a:xfrm>
          </p:grpSpPr>
          <p:sp>
            <p:nvSpPr>
              <p:cNvPr id="44" name="Rectangle 83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Rectangle 84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41" name="Group 89"/>
            <p:cNvGrpSpPr>
              <a:grpSpLocks/>
            </p:cNvGrpSpPr>
            <p:nvPr/>
          </p:nvGrpSpPr>
          <p:grpSpPr bwMode="auto">
            <a:xfrm>
              <a:off x="1757363" y="3244851"/>
              <a:ext cx="401638" cy="519113"/>
              <a:chOff x="1107" y="2044"/>
              <a:chExt cx="253" cy="327"/>
            </a:xfrm>
          </p:grpSpPr>
          <p:pic>
            <p:nvPicPr>
              <p:cNvPr id="42" name="Picture 87"/>
              <p:cNvPicPr>
                <a:picLocks noChangeAspect="1" noChangeArrowheads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3" name="Picture 88"/>
              <p:cNvPicPr>
                <a:picLocks noChangeAspect="1" noChangeArrowheads="1"/>
              </p:cNvPicPr>
              <p:nvPr/>
            </p:nvPicPr>
            <p:blipFill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46" name="Text Box 43"/>
          <p:cNvSpPr txBox="1">
            <a:spLocks noChangeArrowheads="1"/>
          </p:cNvSpPr>
          <p:nvPr/>
        </p:nvSpPr>
        <p:spPr bwMode="auto">
          <a:xfrm>
            <a:off x="1799382" y="5871301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Local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47" name="グループ化 46"/>
          <p:cNvGrpSpPr/>
          <p:nvPr/>
        </p:nvGrpSpPr>
        <p:grpSpPr>
          <a:xfrm>
            <a:off x="1779308" y="5179309"/>
            <a:ext cx="874789" cy="709682"/>
            <a:chOff x="1449388" y="3081338"/>
            <a:chExt cx="990600" cy="792163"/>
          </a:xfrm>
        </p:grpSpPr>
        <p:pic>
          <p:nvPicPr>
            <p:cNvPr id="48" name="Picture 8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9388" y="3081338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9" name="Group 85"/>
            <p:cNvGrpSpPr>
              <a:grpSpLocks/>
            </p:cNvGrpSpPr>
            <p:nvPr/>
          </p:nvGrpSpPr>
          <p:grpSpPr bwMode="auto">
            <a:xfrm>
              <a:off x="1492251" y="3189288"/>
              <a:ext cx="909638" cy="561975"/>
              <a:chOff x="940" y="2009"/>
              <a:chExt cx="573" cy="354"/>
            </a:xfrm>
          </p:grpSpPr>
          <p:sp>
            <p:nvSpPr>
              <p:cNvPr id="53" name="Rectangle 83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Rectangle 84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50" name="Group 89"/>
            <p:cNvGrpSpPr>
              <a:grpSpLocks/>
            </p:cNvGrpSpPr>
            <p:nvPr/>
          </p:nvGrpSpPr>
          <p:grpSpPr bwMode="auto">
            <a:xfrm>
              <a:off x="1757363" y="3244851"/>
              <a:ext cx="401638" cy="519113"/>
              <a:chOff x="1107" y="2044"/>
              <a:chExt cx="253" cy="327"/>
            </a:xfrm>
          </p:grpSpPr>
          <p:pic>
            <p:nvPicPr>
              <p:cNvPr id="51" name="Picture 87"/>
              <p:cNvPicPr>
                <a:picLocks noChangeAspect="1" noChangeArrowheads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2" name="Picture 88"/>
              <p:cNvPicPr>
                <a:picLocks noChangeAspect="1" noChangeArrowheads="1"/>
              </p:cNvPicPr>
              <p:nvPr/>
            </p:nvPicPr>
            <p:blipFill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55" name="Text Box 43"/>
          <p:cNvSpPr txBox="1">
            <a:spLocks noChangeArrowheads="1"/>
          </p:cNvSpPr>
          <p:nvPr/>
        </p:nvSpPr>
        <p:spPr bwMode="auto">
          <a:xfrm>
            <a:off x="1654980" y="4922780"/>
            <a:ext cx="1137225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56" name="グループ化 55"/>
          <p:cNvGrpSpPr/>
          <p:nvPr/>
        </p:nvGrpSpPr>
        <p:grpSpPr>
          <a:xfrm>
            <a:off x="4129655" y="4236367"/>
            <a:ext cx="874789" cy="709682"/>
            <a:chOff x="3208338" y="3263901"/>
            <a:chExt cx="990600" cy="792163"/>
          </a:xfrm>
        </p:grpSpPr>
        <p:pic>
          <p:nvPicPr>
            <p:cNvPr id="57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8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9" name="Text Box 43"/>
          <p:cNvSpPr txBox="1">
            <a:spLocks noChangeArrowheads="1"/>
          </p:cNvSpPr>
          <p:nvPr/>
        </p:nvSpPr>
        <p:spPr bwMode="auto">
          <a:xfrm>
            <a:off x="4012466" y="4922780"/>
            <a:ext cx="1116299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60" name="グループ化 59"/>
          <p:cNvGrpSpPr/>
          <p:nvPr/>
        </p:nvGrpSpPr>
        <p:grpSpPr>
          <a:xfrm>
            <a:off x="2955344" y="5181818"/>
            <a:ext cx="874789" cy="709682"/>
            <a:chOff x="3208338" y="3263901"/>
            <a:chExt cx="990600" cy="792163"/>
          </a:xfrm>
        </p:grpSpPr>
        <p:pic>
          <p:nvPicPr>
            <p:cNvPr id="61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3" name="Text Box 43"/>
          <p:cNvSpPr txBox="1">
            <a:spLocks noChangeArrowheads="1"/>
          </p:cNvSpPr>
          <p:nvPr/>
        </p:nvSpPr>
        <p:spPr bwMode="auto">
          <a:xfrm>
            <a:off x="2825343" y="5876046"/>
            <a:ext cx="1131044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64" name="グループ化 63"/>
          <p:cNvGrpSpPr/>
          <p:nvPr/>
        </p:nvGrpSpPr>
        <p:grpSpPr>
          <a:xfrm>
            <a:off x="4125336" y="5181818"/>
            <a:ext cx="874789" cy="709682"/>
            <a:chOff x="3208338" y="3263901"/>
            <a:chExt cx="990600" cy="792163"/>
          </a:xfrm>
        </p:grpSpPr>
        <p:pic>
          <p:nvPicPr>
            <p:cNvPr id="65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7" name="Text Box 43"/>
          <p:cNvSpPr txBox="1">
            <a:spLocks noChangeArrowheads="1"/>
          </p:cNvSpPr>
          <p:nvPr/>
        </p:nvSpPr>
        <p:spPr bwMode="auto">
          <a:xfrm>
            <a:off x="2967975" y="4922113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Local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68" name="グループ化 67"/>
          <p:cNvGrpSpPr/>
          <p:nvPr/>
        </p:nvGrpSpPr>
        <p:grpSpPr>
          <a:xfrm>
            <a:off x="2947901" y="4230121"/>
            <a:ext cx="874789" cy="709682"/>
            <a:chOff x="1449388" y="3081338"/>
            <a:chExt cx="990600" cy="792163"/>
          </a:xfrm>
        </p:grpSpPr>
        <p:pic>
          <p:nvPicPr>
            <p:cNvPr id="69" name="Picture 8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9388" y="3081338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0" name="Group 85"/>
            <p:cNvGrpSpPr>
              <a:grpSpLocks/>
            </p:cNvGrpSpPr>
            <p:nvPr/>
          </p:nvGrpSpPr>
          <p:grpSpPr bwMode="auto">
            <a:xfrm>
              <a:off x="1492251" y="3189288"/>
              <a:ext cx="909638" cy="561975"/>
              <a:chOff x="940" y="2009"/>
              <a:chExt cx="573" cy="354"/>
            </a:xfrm>
          </p:grpSpPr>
          <p:sp>
            <p:nvSpPr>
              <p:cNvPr id="74" name="Rectangle 83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5" name="Rectangle 84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</p:grpSp>
        <p:grpSp>
          <p:nvGrpSpPr>
            <p:cNvPr id="71" name="Group 89"/>
            <p:cNvGrpSpPr>
              <a:grpSpLocks/>
            </p:cNvGrpSpPr>
            <p:nvPr/>
          </p:nvGrpSpPr>
          <p:grpSpPr bwMode="auto">
            <a:xfrm>
              <a:off x="1757363" y="3244851"/>
              <a:ext cx="401638" cy="519113"/>
              <a:chOff x="1107" y="2044"/>
              <a:chExt cx="253" cy="327"/>
            </a:xfrm>
          </p:grpSpPr>
          <p:pic>
            <p:nvPicPr>
              <p:cNvPr id="72" name="Picture 87"/>
              <p:cNvPicPr>
                <a:picLocks noChangeAspect="1" noChangeArrowheads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88"/>
              <p:cNvPicPr>
                <a:picLocks noChangeAspect="1" noChangeArrowheads="1"/>
              </p:cNvPicPr>
              <p:nvPr/>
            </p:nvPicPr>
            <p:blipFill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6" name="Text Box 43"/>
          <p:cNvSpPr txBox="1">
            <a:spLocks noChangeArrowheads="1"/>
          </p:cNvSpPr>
          <p:nvPr/>
        </p:nvSpPr>
        <p:spPr bwMode="auto">
          <a:xfrm>
            <a:off x="5448808" y="2569487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Remote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77" name="グループ化 76"/>
          <p:cNvGrpSpPr/>
          <p:nvPr/>
        </p:nvGrpSpPr>
        <p:grpSpPr>
          <a:xfrm>
            <a:off x="5420919" y="2854894"/>
            <a:ext cx="874789" cy="709682"/>
            <a:chOff x="1449388" y="3081338"/>
            <a:chExt cx="990600" cy="792163"/>
          </a:xfrm>
        </p:grpSpPr>
        <p:pic>
          <p:nvPicPr>
            <p:cNvPr id="78" name="Picture 8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9388" y="3081338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9" name="Group 85"/>
            <p:cNvGrpSpPr>
              <a:grpSpLocks/>
            </p:cNvGrpSpPr>
            <p:nvPr/>
          </p:nvGrpSpPr>
          <p:grpSpPr bwMode="auto">
            <a:xfrm>
              <a:off x="1492251" y="3189288"/>
              <a:ext cx="909638" cy="561975"/>
              <a:chOff x="940" y="2009"/>
              <a:chExt cx="573" cy="354"/>
            </a:xfrm>
          </p:grpSpPr>
          <p:sp>
            <p:nvSpPr>
              <p:cNvPr id="83" name="Rectangle 83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Rectangle 84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80" name="Group 89"/>
            <p:cNvGrpSpPr>
              <a:grpSpLocks/>
            </p:cNvGrpSpPr>
            <p:nvPr/>
          </p:nvGrpSpPr>
          <p:grpSpPr bwMode="auto">
            <a:xfrm>
              <a:off x="1757363" y="3244851"/>
              <a:ext cx="401638" cy="519113"/>
              <a:chOff x="1107" y="2044"/>
              <a:chExt cx="253" cy="327"/>
            </a:xfrm>
          </p:grpSpPr>
          <p:pic>
            <p:nvPicPr>
              <p:cNvPr id="81" name="Picture 87"/>
              <p:cNvPicPr>
                <a:picLocks noChangeAspect="1" noChangeArrowheads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2" name="Picture 88"/>
              <p:cNvPicPr>
                <a:picLocks noChangeAspect="1" noChangeArrowheads="1"/>
              </p:cNvPicPr>
              <p:nvPr/>
            </p:nvPicPr>
            <p:blipFill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85" name="Text Box 43"/>
          <p:cNvSpPr txBox="1">
            <a:spLocks noChangeArrowheads="1"/>
          </p:cNvSpPr>
          <p:nvPr/>
        </p:nvSpPr>
        <p:spPr bwMode="auto">
          <a:xfrm>
            <a:off x="5451604" y="3544847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Local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86" name="Text Box 43"/>
          <p:cNvSpPr txBox="1">
            <a:spLocks noChangeArrowheads="1"/>
          </p:cNvSpPr>
          <p:nvPr/>
        </p:nvSpPr>
        <p:spPr bwMode="auto">
          <a:xfrm>
            <a:off x="6874045" y="3544847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Local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87" name="Text Box 43"/>
          <p:cNvSpPr txBox="1">
            <a:spLocks noChangeArrowheads="1"/>
          </p:cNvSpPr>
          <p:nvPr/>
        </p:nvSpPr>
        <p:spPr bwMode="auto">
          <a:xfrm>
            <a:off x="3996836" y="5864746"/>
            <a:ext cx="1116299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89" name="グループ化 88"/>
          <p:cNvGrpSpPr/>
          <p:nvPr/>
        </p:nvGrpSpPr>
        <p:grpSpPr>
          <a:xfrm>
            <a:off x="5422740" y="1878606"/>
            <a:ext cx="874789" cy="709682"/>
            <a:chOff x="6103938" y="3263901"/>
            <a:chExt cx="990600" cy="792163"/>
          </a:xfrm>
        </p:grpSpPr>
        <p:pic>
          <p:nvPicPr>
            <p:cNvPr id="90" name="Picture 1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039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91" name="Group 21"/>
            <p:cNvGrpSpPr>
              <a:grpSpLocks/>
            </p:cNvGrpSpPr>
            <p:nvPr/>
          </p:nvGrpSpPr>
          <p:grpSpPr bwMode="auto">
            <a:xfrm>
              <a:off x="6146800" y="3373438"/>
              <a:ext cx="909638" cy="560388"/>
              <a:chOff x="3872" y="2125"/>
              <a:chExt cx="573" cy="353"/>
            </a:xfrm>
          </p:grpSpPr>
          <p:sp>
            <p:nvSpPr>
              <p:cNvPr id="95" name="Rectangle 19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96" name="Rectangle 20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</p:grpSp>
        <p:grpSp>
          <p:nvGrpSpPr>
            <p:cNvPr id="92" name="Group 25"/>
            <p:cNvGrpSpPr>
              <a:grpSpLocks/>
            </p:cNvGrpSpPr>
            <p:nvPr/>
          </p:nvGrpSpPr>
          <p:grpSpPr bwMode="auto">
            <a:xfrm>
              <a:off x="6423025" y="3409951"/>
              <a:ext cx="339725" cy="503238"/>
              <a:chOff x="4046" y="2148"/>
              <a:chExt cx="214" cy="317"/>
            </a:xfrm>
          </p:grpSpPr>
          <p:pic>
            <p:nvPicPr>
              <p:cNvPr id="93" name="Picture 23"/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4" name="Picture 24"/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97" name="Rectangle 12"/>
          <p:cNvSpPr>
            <a:spLocks noChangeArrowheads="1"/>
          </p:cNvSpPr>
          <p:nvPr/>
        </p:nvSpPr>
        <p:spPr bwMode="auto">
          <a:xfrm>
            <a:off x="417446" y="1411029"/>
            <a:ext cx="4257871" cy="253533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lIns="72000" rIns="72000" anchor="ctr"/>
          <a:lstStyle/>
          <a:p>
            <a:pPr>
              <a:lnSpc>
                <a:spcPct val="110000"/>
              </a:lnSpc>
            </a:pPr>
            <a:r>
              <a:rPr lang="en-US" altLang="ja-JP" sz="12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Dual Monitor (HDMI 1 + HDMI 2)</a:t>
            </a:r>
          </a:p>
        </p:txBody>
      </p:sp>
      <p:sp>
        <p:nvSpPr>
          <p:cNvPr id="98" name="正方形/長方形 6"/>
          <p:cNvSpPr>
            <a:spLocks noChangeArrowheads="1"/>
          </p:cNvSpPr>
          <p:nvPr/>
        </p:nvSpPr>
        <p:spPr bwMode="auto">
          <a:xfrm>
            <a:off x="357188" y="842228"/>
            <a:ext cx="8552350" cy="4385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285750" indent="-285750" eaLnBrk="1" hangingPunct="1">
              <a:lnSpc>
                <a:spcPts val="2700"/>
              </a:lnSpc>
              <a:spcAft>
                <a:spcPct val="10000"/>
              </a:spcAft>
              <a:buFont typeface="Wingdings" panose="05000000000000000000" pitchFamily="2" charset="2"/>
              <a:buChar char="n"/>
            </a:pPr>
            <a:r>
              <a:rPr kumimoji="1" lang="en-US" altLang="ja-JP" b="1" dirty="0" smtClean="0">
                <a:latin typeface="Arial" panose="020B0604020202020204" pitchFamily="34" charset="0"/>
                <a:cs typeface="Arial" panose="020B0604020202020204" pitchFamily="34" charset="0"/>
              </a:rPr>
              <a:t>In case of 1:1 connection / Contents Sharing / Single Stream</a:t>
            </a:r>
            <a:endParaRPr kumimoji="1" lang="ja-JP" altLang="en-US" sz="1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9" name="Text Box 43"/>
          <p:cNvSpPr txBox="1">
            <a:spLocks noChangeArrowheads="1"/>
          </p:cNvSpPr>
          <p:nvPr/>
        </p:nvSpPr>
        <p:spPr bwMode="auto">
          <a:xfrm>
            <a:off x="388272" y="6124942"/>
            <a:ext cx="8404035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900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* The system will display same layout with camera image because it can not recognize whether camera image or contents.</a:t>
            </a:r>
            <a:endParaRPr lang="ja-JP" altLang="en-US" sz="900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4109293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フッター プレースホルダー 3"/>
          <p:cNvSpPr txBox="1">
            <a:spLocks/>
          </p:cNvSpPr>
          <p:nvPr/>
        </p:nvSpPr>
        <p:spPr>
          <a:xfrm>
            <a:off x="8061203" y="6605691"/>
            <a:ext cx="1066800" cy="247650"/>
          </a:xfrm>
          <a:prstGeom prst="rect">
            <a:avLst/>
          </a:prstGeom>
          <a:noFill/>
        </p:spPr>
        <p:txBody>
          <a:bodyPr/>
          <a:lstStyle>
            <a:defPPr>
              <a:defRPr lang="de-DE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5146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9718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4290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8862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algn="r"/>
            <a:r>
              <a:rPr lang="de-DE" altLang="ja-JP" sz="800" dirty="0" smtClean="0">
                <a:solidFill>
                  <a:schemeClr val="bg1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Page </a:t>
            </a:r>
            <a:fld id="{11D062A2-B506-4044-A2EC-4FDCB15F0732}" type="slidenum">
              <a:rPr lang="de-DE" altLang="ja-JP" sz="800" b="1" smtClean="0">
                <a:solidFill>
                  <a:schemeClr val="bg1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pPr algn="r"/>
              <a:t>18</a:t>
            </a:fld>
            <a:endParaRPr lang="de-DE" altLang="ja-JP" sz="800" b="1" dirty="0" smtClean="0">
              <a:solidFill>
                <a:schemeClr val="bg1"/>
              </a:solidFill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4" name="Rectangle 8"/>
          <p:cNvSpPr txBox="1">
            <a:spLocks noChangeArrowheads="1"/>
          </p:cNvSpPr>
          <p:nvPr/>
        </p:nvSpPr>
        <p:spPr bwMode="auto">
          <a:xfrm>
            <a:off x="1" y="50965"/>
            <a:ext cx="9143999" cy="600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accent1"/>
                  </a:outerShdw>
                </a:effectLst>
              </a14:hiddenEffects>
            </a:ext>
          </a:extLst>
        </p:spPr>
        <p:txBody>
          <a:bodyPr vert="horz" wrap="square" lIns="0" tIns="45720" rIns="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0">
                <a:solidFill>
                  <a:schemeClr val="tx1"/>
                </a:solidFill>
                <a:latin typeface="HGP創英角ｺﾞｼｯｸUB" panose="020B0900000000000000" pitchFamily="50" charset="-128"/>
                <a:ea typeface="HGP創英角ｺﾞｼｯｸUB" panose="020B0900000000000000" pitchFamily="50" charset="-128"/>
                <a:cs typeface="Meiryo UI" panose="020B0604030504040204" pitchFamily="50" charset="-128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altLang="ja-JP" sz="2800" kern="0" dirty="0" smtClean="0">
                <a:latin typeface="Arial Black" panose="020B0A04020102020204" pitchFamily="34" charset="0"/>
              </a:rPr>
              <a:t>Screen Layout </a:t>
            </a:r>
            <a:r>
              <a:rPr lang="en-US" altLang="ja-JP" sz="2800" kern="0" dirty="0" smtClean="0">
                <a:solidFill>
                  <a:srgbClr val="FF0000"/>
                </a:solidFill>
                <a:latin typeface="Arial Black" panose="020B0A04020102020204" pitchFamily="34" charset="0"/>
              </a:rPr>
              <a:t>(Dual Monitor) </a:t>
            </a:r>
            <a:r>
              <a:rPr lang="en-US" altLang="ja-JP" sz="2800" kern="0" dirty="0" smtClean="0">
                <a:latin typeface="Arial Black" panose="020B0A04020102020204" pitchFamily="34" charset="0"/>
              </a:rPr>
              <a:t>5</a:t>
            </a:r>
            <a:endParaRPr lang="de-DE" altLang="ja-JP" sz="2800" kern="0" dirty="0" smtClean="0">
              <a:latin typeface="Arial Black" panose="020B0A04020102020204" pitchFamily="34" charset="0"/>
            </a:endParaRPr>
          </a:p>
        </p:txBody>
      </p:sp>
      <p:graphicFrame>
        <p:nvGraphicFramePr>
          <p:cNvPr id="5" name="表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0316011"/>
              </p:ext>
            </p:extLst>
          </p:nvPr>
        </p:nvGraphicFramePr>
        <p:xfrm>
          <a:off x="3810843" y="1487633"/>
          <a:ext cx="5247746" cy="2348156"/>
        </p:xfrm>
        <a:graphic>
          <a:graphicData uri="http://schemas.openxmlformats.org/drawingml/2006/table">
            <a:tbl>
              <a:tblPr/>
              <a:tblGrid>
                <a:gridCol w="1040672"/>
                <a:gridCol w="279661"/>
                <a:gridCol w="238185"/>
                <a:gridCol w="1316868"/>
                <a:gridCol w="1398305"/>
                <a:gridCol w="974055"/>
              </a:tblGrid>
              <a:tr h="171044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Button</a:t>
                      </a: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baseline="0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Conference start</a:t>
                      </a: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baseline="0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PC</a:t>
                      </a: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509778">
                <a:tc rowSpan="4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Dual Monitor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(Multiple connection)</a:t>
                      </a:r>
                      <a:endParaRPr kumimoji="1" lang="ja-JP" altLang="ja-JP" sz="800" b="1" kern="1200" dirty="0" smtClean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HDMI1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7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CP1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501589">
                <a:tc v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ja-JP" altLang="en-US" sz="7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ＣＰ</a:t>
                      </a:r>
                      <a:r>
                        <a:rPr kumimoji="1" lang="en-US" altLang="ja-JP" sz="7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n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509778">
                <a:tc v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HDMI2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7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CP1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583171">
                <a:tc v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ja-JP" altLang="en-US" sz="7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ＣＰ</a:t>
                      </a:r>
                      <a:r>
                        <a:rPr kumimoji="1" lang="en-US" altLang="ja-JP" sz="7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n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6" name="右矢印 5"/>
          <p:cNvSpPr/>
          <p:nvPr/>
        </p:nvSpPr>
        <p:spPr bwMode="auto">
          <a:xfrm>
            <a:off x="2715095" y="5185884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7" name="右矢印 6"/>
          <p:cNvSpPr/>
          <p:nvPr/>
        </p:nvSpPr>
        <p:spPr bwMode="auto">
          <a:xfrm>
            <a:off x="3884912" y="5185884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8" name="右矢印 7"/>
          <p:cNvSpPr/>
          <p:nvPr/>
        </p:nvSpPr>
        <p:spPr bwMode="auto">
          <a:xfrm>
            <a:off x="5044479" y="5185884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aphicFrame>
        <p:nvGraphicFramePr>
          <p:cNvPr id="9" name="表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80160428"/>
              </p:ext>
            </p:extLst>
          </p:nvPr>
        </p:nvGraphicFramePr>
        <p:xfrm>
          <a:off x="370509" y="3905026"/>
          <a:ext cx="8677226" cy="2630183"/>
        </p:xfrm>
        <a:graphic>
          <a:graphicData uri="http://schemas.openxmlformats.org/drawingml/2006/table">
            <a:tbl>
              <a:tblPr/>
              <a:tblGrid>
                <a:gridCol w="799072"/>
                <a:gridCol w="208280"/>
                <a:gridCol w="208280"/>
                <a:gridCol w="7461594"/>
              </a:tblGrid>
              <a:tr h="28099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Button</a:t>
                      </a: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baseline="0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Layout (Layout change) / Main (End of sharing)</a:t>
                      </a: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540452">
                <a:tc rowSpan="4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Dual</a:t>
                      </a:r>
                      <a:r>
                        <a:rPr kumimoji="1" lang="en-US" altLang="ja-JP" sz="1000" b="1" baseline="0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 Monitor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baseline="0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(Multiple connection)</a:t>
                      </a:r>
                      <a:endParaRPr kumimoji="1" lang="ja-JP" altLang="ja-JP" sz="700" b="1" kern="1200" dirty="0" smtClean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HDMI1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7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CP1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536640">
                <a:tc v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700" b="1" dirty="0" err="1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CPn</a:t>
                      </a:r>
                      <a:endParaRPr kumimoji="1" lang="en-US" altLang="ja-JP" sz="700" b="1" dirty="0" smtClean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540452">
                <a:tc v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HDMI2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7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CP1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731642">
                <a:tc v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700" b="1" dirty="0" err="1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CPn</a:t>
                      </a:r>
                      <a:endParaRPr kumimoji="1" lang="en-US" altLang="ja-JP" sz="700" b="1" dirty="0" smtClean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10" name="右矢印 9"/>
          <p:cNvSpPr/>
          <p:nvPr/>
        </p:nvSpPr>
        <p:spPr bwMode="auto">
          <a:xfrm>
            <a:off x="6607933" y="2089627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11" name="Text Box 43"/>
          <p:cNvSpPr txBox="1">
            <a:spLocks noChangeArrowheads="1"/>
          </p:cNvSpPr>
          <p:nvPr/>
        </p:nvSpPr>
        <p:spPr bwMode="auto">
          <a:xfrm>
            <a:off x="5627570" y="2528495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Remote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12" name="Text Box 43"/>
          <p:cNvSpPr txBox="1">
            <a:spLocks noChangeArrowheads="1"/>
          </p:cNvSpPr>
          <p:nvPr/>
        </p:nvSpPr>
        <p:spPr bwMode="auto">
          <a:xfrm>
            <a:off x="6889513" y="2515903"/>
            <a:ext cx="102937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13" name="グループ化 12"/>
          <p:cNvGrpSpPr/>
          <p:nvPr/>
        </p:nvGrpSpPr>
        <p:grpSpPr>
          <a:xfrm>
            <a:off x="6990937" y="1842897"/>
            <a:ext cx="874789" cy="709682"/>
            <a:chOff x="3208338" y="3263901"/>
            <a:chExt cx="990600" cy="792163"/>
          </a:xfrm>
        </p:grpSpPr>
        <p:pic>
          <p:nvPicPr>
            <p:cNvPr id="14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" name="グループ化 17"/>
          <p:cNvGrpSpPr/>
          <p:nvPr/>
        </p:nvGrpSpPr>
        <p:grpSpPr>
          <a:xfrm>
            <a:off x="1779345" y="4310798"/>
            <a:ext cx="874789" cy="709682"/>
            <a:chOff x="3208338" y="3263901"/>
            <a:chExt cx="990600" cy="792163"/>
          </a:xfrm>
        </p:grpSpPr>
        <p:pic>
          <p:nvPicPr>
            <p:cNvPr id="19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1" name="グループ化 20"/>
          <p:cNvGrpSpPr/>
          <p:nvPr/>
        </p:nvGrpSpPr>
        <p:grpSpPr>
          <a:xfrm>
            <a:off x="6408267" y="4311201"/>
            <a:ext cx="874789" cy="709682"/>
            <a:chOff x="6103938" y="3263901"/>
            <a:chExt cx="990600" cy="792163"/>
          </a:xfrm>
        </p:grpSpPr>
        <p:pic>
          <p:nvPicPr>
            <p:cNvPr id="22" name="Picture 1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039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3" name="Group 21"/>
            <p:cNvGrpSpPr>
              <a:grpSpLocks/>
            </p:cNvGrpSpPr>
            <p:nvPr/>
          </p:nvGrpSpPr>
          <p:grpSpPr bwMode="auto">
            <a:xfrm>
              <a:off x="6146800" y="3373438"/>
              <a:ext cx="909638" cy="560388"/>
              <a:chOff x="3872" y="2125"/>
              <a:chExt cx="573" cy="353"/>
            </a:xfrm>
          </p:grpSpPr>
          <p:sp>
            <p:nvSpPr>
              <p:cNvPr id="27" name="Rectangle 19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8" name="Rectangle 20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</p:grpSp>
        <p:grpSp>
          <p:nvGrpSpPr>
            <p:cNvPr id="24" name="Group 25"/>
            <p:cNvGrpSpPr>
              <a:grpSpLocks/>
            </p:cNvGrpSpPr>
            <p:nvPr/>
          </p:nvGrpSpPr>
          <p:grpSpPr bwMode="auto">
            <a:xfrm>
              <a:off x="6423025" y="3409951"/>
              <a:ext cx="339725" cy="503238"/>
              <a:chOff x="4046" y="2148"/>
              <a:chExt cx="214" cy="317"/>
            </a:xfrm>
          </p:grpSpPr>
          <p:pic>
            <p:nvPicPr>
              <p:cNvPr id="25" name="Picture 23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" name="Picture 24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29" name="右矢印 28"/>
          <p:cNvSpPr/>
          <p:nvPr/>
        </p:nvSpPr>
        <p:spPr bwMode="auto">
          <a:xfrm>
            <a:off x="6184026" y="5185884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30" name="Text Box 43"/>
          <p:cNvSpPr txBox="1">
            <a:spLocks noChangeArrowheads="1"/>
          </p:cNvSpPr>
          <p:nvPr/>
        </p:nvSpPr>
        <p:spPr bwMode="auto">
          <a:xfrm>
            <a:off x="6426693" y="4978096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Local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31" name="左カーブ矢印 30"/>
          <p:cNvSpPr/>
          <p:nvPr/>
        </p:nvSpPr>
        <p:spPr bwMode="auto">
          <a:xfrm>
            <a:off x="7450629" y="5210599"/>
            <a:ext cx="266569" cy="512440"/>
          </a:xfrm>
          <a:prstGeom prst="curvedLeftArrow">
            <a:avLst>
              <a:gd name="adj1" fmla="val 39902"/>
              <a:gd name="adj2" fmla="val 39902"/>
              <a:gd name="adj3" fmla="val 25000"/>
            </a:avLst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 Box 43"/>
          <p:cNvSpPr txBox="1">
            <a:spLocks noChangeArrowheads="1"/>
          </p:cNvSpPr>
          <p:nvPr/>
        </p:nvSpPr>
        <p:spPr bwMode="auto">
          <a:xfrm>
            <a:off x="7174792" y="5714365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Repeat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35" name="グループ化 34"/>
          <p:cNvGrpSpPr/>
          <p:nvPr/>
        </p:nvGrpSpPr>
        <p:grpSpPr>
          <a:xfrm>
            <a:off x="5614396" y="2835576"/>
            <a:ext cx="874789" cy="709682"/>
            <a:chOff x="6103938" y="3263901"/>
            <a:chExt cx="990600" cy="792163"/>
          </a:xfrm>
        </p:grpSpPr>
        <p:pic>
          <p:nvPicPr>
            <p:cNvPr id="36" name="Picture 1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039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7" name="Group 21"/>
            <p:cNvGrpSpPr>
              <a:grpSpLocks/>
            </p:cNvGrpSpPr>
            <p:nvPr/>
          </p:nvGrpSpPr>
          <p:grpSpPr bwMode="auto">
            <a:xfrm>
              <a:off x="6146800" y="3373438"/>
              <a:ext cx="909638" cy="560388"/>
              <a:chOff x="3872" y="2125"/>
              <a:chExt cx="573" cy="353"/>
            </a:xfrm>
          </p:grpSpPr>
          <p:sp>
            <p:nvSpPr>
              <p:cNvPr id="41" name="Rectangle 19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2" name="Rectangle 20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</p:grpSp>
        <p:grpSp>
          <p:nvGrpSpPr>
            <p:cNvPr id="38" name="Group 25"/>
            <p:cNvGrpSpPr>
              <a:grpSpLocks/>
            </p:cNvGrpSpPr>
            <p:nvPr/>
          </p:nvGrpSpPr>
          <p:grpSpPr bwMode="auto">
            <a:xfrm>
              <a:off x="6423025" y="3409951"/>
              <a:ext cx="339725" cy="503238"/>
              <a:chOff x="4046" y="2148"/>
              <a:chExt cx="214" cy="317"/>
            </a:xfrm>
          </p:grpSpPr>
          <p:pic>
            <p:nvPicPr>
              <p:cNvPr id="39" name="Picture 23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0" name="Picture 24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43" name="Text Box 43"/>
          <p:cNvSpPr txBox="1">
            <a:spLocks noChangeArrowheads="1"/>
          </p:cNvSpPr>
          <p:nvPr/>
        </p:nvSpPr>
        <p:spPr bwMode="auto">
          <a:xfrm>
            <a:off x="5632822" y="3569087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Local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44" name="Text Box 43"/>
          <p:cNvSpPr txBox="1">
            <a:spLocks noChangeArrowheads="1"/>
          </p:cNvSpPr>
          <p:nvPr/>
        </p:nvSpPr>
        <p:spPr bwMode="auto">
          <a:xfrm>
            <a:off x="6932254" y="3632302"/>
            <a:ext cx="977430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Remote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45" name="Text Box 43"/>
          <p:cNvSpPr txBox="1">
            <a:spLocks noChangeArrowheads="1"/>
          </p:cNvSpPr>
          <p:nvPr/>
        </p:nvSpPr>
        <p:spPr bwMode="auto">
          <a:xfrm>
            <a:off x="1805380" y="6289689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Remote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46" name="Text Box 43"/>
          <p:cNvSpPr txBox="1">
            <a:spLocks noChangeArrowheads="1"/>
          </p:cNvSpPr>
          <p:nvPr/>
        </p:nvSpPr>
        <p:spPr bwMode="auto">
          <a:xfrm>
            <a:off x="1701871" y="4989396"/>
            <a:ext cx="102937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47" name="グループ化 46"/>
          <p:cNvGrpSpPr/>
          <p:nvPr/>
        </p:nvGrpSpPr>
        <p:grpSpPr>
          <a:xfrm>
            <a:off x="4129655" y="4310798"/>
            <a:ext cx="874789" cy="709682"/>
            <a:chOff x="3208338" y="3263901"/>
            <a:chExt cx="990600" cy="792163"/>
          </a:xfrm>
        </p:grpSpPr>
        <p:pic>
          <p:nvPicPr>
            <p:cNvPr id="48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0" name="Text Box 43"/>
          <p:cNvSpPr txBox="1">
            <a:spLocks noChangeArrowheads="1"/>
          </p:cNvSpPr>
          <p:nvPr/>
        </p:nvSpPr>
        <p:spPr bwMode="auto">
          <a:xfrm>
            <a:off x="4052181" y="4989396"/>
            <a:ext cx="102937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51" name="グループ化 50"/>
          <p:cNvGrpSpPr/>
          <p:nvPr/>
        </p:nvGrpSpPr>
        <p:grpSpPr>
          <a:xfrm>
            <a:off x="5299647" y="4310798"/>
            <a:ext cx="874789" cy="709682"/>
            <a:chOff x="3208338" y="3263901"/>
            <a:chExt cx="990600" cy="792163"/>
          </a:xfrm>
        </p:grpSpPr>
        <p:pic>
          <p:nvPicPr>
            <p:cNvPr id="52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3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4" name="Text Box 43"/>
          <p:cNvSpPr txBox="1">
            <a:spLocks noChangeArrowheads="1"/>
          </p:cNvSpPr>
          <p:nvPr/>
        </p:nvSpPr>
        <p:spPr bwMode="auto">
          <a:xfrm>
            <a:off x="5229988" y="4989396"/>
            <a:ext cx="102937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55" name="グループ化 54"/>
          <p:cNvGrpSpPr/>
          <p:nvPr/>
        </p:nvGrpSpPr>
        <p:grpSpPr>
          <a:xfrm>
            <a:off x="5287121" y="5437413"/>
            <a:ext cx="874789" cy="709682"/>
            <a:chOff x="6103938" y="3263901"/>
            <a:chExt cx="990600" cy="792163"/>
          </a:xfrm>
        </p:grpSpPr>
        <p:pic>
          <p:nvPicPr>
            <p:cNvPr id="56" name="Picture 1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039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57" name="Group 21"/>
            <p:cNvGrpSpPr>
              <a:grpSpLocks/>
            </p:cNvGrpSpPr>
            <p:nvPr/>
          </p:nvGrpSpPr>
          <p:grpSpPr bwMode="auto">
            <a:xfrm>
              <a:off x="6146800" y="3373438"/>
              <a:ext cx="909638" cy="560388"/>
              <a:chOff x="3872" y="2125"/>
              <a:chExt cx="573" cy="353"/>
            </a:xfrm>
          </p:grpSpPr>
          <p:sp>
            <p:nvSpPr>
              <p:cNvPr id="61" name="Rectangle 19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Rectangle 20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58" name="Group 25"/>
            <p:cNvGrpSpPr>
              <a:grpSpLocks/>
            </p:cNvGrpSpPr>
            <p:nvPr/>
          </p:nvGrpSpPr>
          <p:grpSpPr bwMode="auto">
            <a:xfrm>
              <a:off x="6423025" y="3409951"/>
              <a:ext cx="339725" cy="503238"/>
              <a:chOff x="4046" y="2148"/>
              <a:chExt cx="214" cy="317"/>
            </a:xfrm>
          </p:grpSpPr>
          <p:pic>
            <p:nvPicPr>
              <p:cNvPr id="59" name="Picture 23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0" name="Picture 24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63" name="Text Box 43"/>
          <p:cNvSpPr txBox="1">
            <a:spLocks noChangeArrowheads="1"/>
          </p:cNvSpPr>
          <p:nvPr/>
        </p:nvSpPr>
        <p:spPr bwMode="auto">
          <a:xfrm>
            <a:off x="5305547" y="6104308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Local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64" name="グループ化 63"/>
          <p:cNvGrpSpPr/>
          <p:nvPr/>
        </p:nvGrpSpPr>
        <p:grpSpPr>
          <a:xfrm>
            <a:off x="2955344" y="5437010"/>
            <a:ext cx="874789" cy="709682"/>
            <a:chOff x="3208338" y="3263901"/>
            <a:chExt cx="990600" cy="792163"/>
          </a:xfrm>
        </p:grpSpPr>
        <p:pic>
          <p:nvPicPr>
            <p:cNvPr id="65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7" name="Text Box 43"/>
          <p:cNvSpPr txBox="1">
            <a:spLocks noChangeArrowheads="1"/>
          </p:cNvSpPr>
          <p:nvPr/>
        </p:nvSpPr>
        <p:spPr bwMode="auto">
          <a:xfrm>
            <a:off x="2877870" y="6115608"/>
            <a:ext cx="102937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68" name="グループ化 67"/>
          <p:cNvGrpSpPr/>
          <p:nvPr/>
        </p:nvGrpSpPr>
        <p:grpSpPr>
          <a:xfrm>
            <a:off x="4125336" y="5437010"/>
            <a:ext cx="874789" cy="709682"/>
            <a:chOff x="3208338" y="3263901"/>
            <a:chExt cx="990600" cy="792163"/>
          </a:xfrm>
        </p:grpSpPr>
        <p:pic>
          <p:nvPicPr>
            <p:cNvPr id="69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71" name="Text Box 43"/>
          <p:cNvSpPr txBox="1">
            <a:spLocks noChangeArrowheads="1"/>
          </p:cNvSpPr>
          <p:nvPr/>
        </p:nvSpPr>
        <p:spPr bwMode="auto">
          <a:xfrm>
            <a:off x="4047862" y="6115608"/>
            <a:ext cx="102937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72" name="グループ化 71"/>
          <p:cNvGrpSpPr/>
          <p:nvPr/>
        </p:nvGrpSpPr>
        <p:grpSpPr>
          <a:xfrm>
            <a:off x="6424592" y="5437010"/>
            <a:ext cx="874789" cy="709682"/>
            <a:chOff x="3208338" y="3263901"/>
            <a:chExt cx="990600" cy="792163"/>
          </a:xfrm>
        </p:grpSpPr>
        <p:pic>
          <p:nvPicPr>
            <p:cNvPr id="73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4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75" name="Text Box 43"/>
          <p:cNvSpPr txBox="1">
            <a:spLocks noChangeArrowheads="1"/>
          </p:cNvSpPr>
          <p:nvPr/>
        </p:nvSpPr>
        <p:spPr bwMode="auto">
          <a:xfrm>
            <a:off x="6323673" y="6115608"/>
            <a:ext cx="102937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76" name="グループ化 75"/>
          <p:cNvGrpSpPr/>
          <p:nvPr/>
        </p:nvGrpSpPr>
        <p:grpSpPr>
          <a:xfrm>
            <a:off x="5612166" y="1827252"/>
            <a:ext cx="874789" cy="709682"/>
            <a:chOff x="525092" y="3017354"/>
            <a:chExt cx="874789" cy="709682"/>
          </a:xfrm>
        </p:grpSpPr>
        <p:pic>
          <p:nvPicPr>
            <p:cNvPr id="77" name="Picture 23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5092" y="3017354"/>
              <a:ext cx="874789" cy="7096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8" name="Group 235"/>
            <p:cNvGrpSpPr>
              <a:grpSpLocks/>
            </p:cNvGrpSpPr>
            <p:nvPr/>
          </p:nvGrpSpPr>
          <p:grpSpPr bwMode="auto">
            <a:xfrm>
              <a:off x="561542" y="3125442"/>
              <a:ext cx="804693" cy="503461"/>
              <a:chOff x="888" y="2463"/>
              <a:chExt cx="574" cy="354"/>
            </a:xfrm>
          </p:grpSpPr>
          <p:sp>
            <p:nvSpPr>
              <p:cNvPr id="191" name="Rectangle 233"/>
              <p:cNvSpPr>
                <a:spLocks noChangeArrowheads="1"/>
              </p:cNvSpPr>
              <p:nvPr/>
            </p:nvSpPr>
            <p:spPr bwMode="auto">
              <a:xfrm>
                <a:off x="888" y="2463"/>
                <a:ext cx="574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92" name="Rectangle 234"/>
              <p:cNvSpPr>
                <a:spLocks noChangeArrowheads="1"/>
              </p:cNvSpPr>
              <p:nvPr/>
            </p:nvSpPr>
            <p:spPr bwMode="auto">
              <a:xfrm>
                <a:off x="888" y="2463"/>
                <a:ext cx="574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</p:grpSp>
        <p:grpSp>
          <p:nvGrpSpPr>
            <p:cNvPr id="79" name="Group 239"/>
            <p:cNvGrpSpPr>
              <a:grpSpLocks/>
            </p:cNvGrpSpPr>
            <p:nvPr/>
          </p:nvGrpSpPr>
          <p:grpSpPr bwMode="auto">
            <a:xfrm>
              <a:off x="683508" y="3129708"/>
              <a:ext cx="166826" cy="250309"/>
              <a:chOff x="975" y="2466"/>
              <a:chExt cx="119" cy="176"/>
            </a:xfrm>
          </p:grpSpPr>
          <p:pic>
            <p:nvPicPr>
              <p:cNvPr id="189" name="Picture 237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75" y="2466"/>
                <a:ext cx="119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90" name="Picture 238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75" y="2466"/>
                <a:ext cx="119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80" name="Group 287"/>
            <p:cNvGrpSpPr>
              <a:grpSpLocks/>
            </p:cNvGrpSpPr>
            <p:nvPr/>
          </p:nvGrpSpPr>
          <p:grpSpPr bwMode="auto">
            <a:xfrm>
              <a:off x="607836" y="3411395"/>
              <a:ext cx="323848" cy="192003"/>
              <a:chOff x="921" y="2664"/>
              <a:chExt cx="231" cy="135"/>
            </a:xfrm>
          </p:grpSpPr>
          <p:sp>
            <p:nvSpPr>
              <p:cNvPr id="142" name="Freeform 240"/>
              <p:cNvSpPr>
                <a:spLocks/>
              </p:cNvSpPr>
              <p:nvPr/>
            </p:nvSpPr>
            <p:spPr bwMode="auto">
              <a:xfrm>
                <a:off x="1098" y="2713"/>
                <a:ext cx="43" cy="53"/>
              </a:xfrm>
              <a:custGeom>
                <a:avLst/>
                <a:gdLst>
                  <a:gd name="T0" fmla="*/ 0 w 43"/>
                  <a:gd name="T1" fmla="*/ 3 h 53"/>
                  <a:gd name="T2" fmla="*/ 1 w 43"/>
                  <a:gd name="T3" fmla="*/ 2 h 53"/>
                  <a:gd name="T4" fmla="*/ 3 w 43"/>
                  <a:gd name="T5" fmla="*/ 1 h 53"/>
                  <a:gd name="T6" fmla="*/ 5 w 43"/>
                  <a:gd name="T7" fmla="*/ 1 h 53"/>
                  <a:gd name="T8" fmla="*/ 7 w 43"/>
                  <a:gd name="T9" fmla="*/ 0 h 53"/>
                  <a:gd name="T10" fmla="*/ 10 w 43"/>
                  <a:gd name="T11" fmla="*/ 0 h 53"/>
                  <a:gd name="T12" fmla="*/ 13 w 43"/>
                  <a:gd name="T13" fmla="*/ 1 h 53"/>
                  <a:gd name="T14" fmla="*/ 16 w 43"/>
                  <a:gd name="T15" fmla="*/ 1 h 53"/>
                  <a:gd name="T16" fmla="*/ 19 w 43"/>
                  <a:gd name="T17" fmla="*/ 1 h 53"/>
                  <a:gd name="T18" fmla="*/ 22 w 43"/>
                  <a:gd name="T19" fmla="*/ 2 h 53"/>
                  <a:gd name="T20" fmla="*/ 25 w 43"/>
                  <a:gd name="T21" fmla="*/ 3 h 53"/>
                  <a:gd name="T22" fmla="*/ 28 w 43"/>
                  <a:gd name="T23" fmla="*/ 3 h 53"/>
                  <a:gd name="T24" fmla="*/ 31 w 43"/>
                  <a:gd name="T25" fmla="*/ 4 h 53"/>
                  <a:gd name="T26" fmla="*/ 33 w 43"/>
                  <a:gd name="T27" fmla="*/ 4 h 53"/>
                  <a:gd name="T28" fmla="*/ 34 w 43"/>
                  <a:gd name="T29" fmla="*/ 5 h 53"/>
                  <a:gd name="T30" fmla="*/ 35 w 43"/>
                  <a:gd name="T31" fmla="*/ 5 h 53"/>
                  <a:gd name="T32" fmla="*/ 36 w 43"/>
                  <a:gd name="T33" fmla="*/ 5 h 53"/>
                  <a:gd name="T34" fmla="*/ 36 w 43"/>
                  <a:gd name="T35" fmla="*/ 5 h 53"/>
                  <a:gd name="T36" fmla="*/ 36 w 43"/>
                  <a:gd name="T37" fmla="*/ 5 h 53"/>
                  <a:gd name="T38" fmla="*/ 36 w 43"/>
                  <a:gd name="T39" fmla="*/ 4 h 53"/>
                  <a:gd name="T40" fmla="*/ 36 w 43"/>
                  <a:gd name="T41" fmla="*/ 4 h 53"/>
                  <a:gd name="T42" fmla="*/ 37 w 43"/>
                  <a:gd name="T43" fmla="*/ 3 h 53"/>
                  <a:gd name="T44" fmla="*/ 38 w 43"/>
                  <a:gd name="T45" fmla="*/ 3 h 53"/>
                  <a:gd name="T46" fmla="*/ 39 w 43"/>
                  <a:gd name="T47" fmla="*/ 3 h 53"/>
                  <a:gd name="T48" fmla="*/ 40 w 43"/>
                  <a:gd name="T49" fmla="*/ 3 h 53"/>
                  <a:gd name="T50" fmla="*/ 41 w 43"/>
                  <a:gd name="T51" fmla="*/ 3 h 53"/>
                  <a:gd name="T52" fmla="*/ 42 w 43"/>
                  <a:gd name="T53" fmla="*/ 3 h 53"/>
                  <a:gd name="T54" fmla="*/ 42 w 43"/>
                  <a:gd name="T55" fmla="*/ 3 h 53"/>
                  <a:gd name="T56" fmla="*/ 43 w 43"/>
                  <a:gd name="T57" fmla="*/ 3 h 53"/>
                  <a:gd name="T58" fmla="*/ 43 w 43"/>
                  <a:gd name="T59" fmla="*/ 4 h 53"/>
                  <a:gd name="T60" fmla="*/ 43 w 43"/>
                  <a:gd name="T61" fmla="*/ 4 h 53"/>
                  <a:gd name="T62" fmla="*/ 43 w 43"/>
                  <a:gd name="T63" fmla="*/ 4 h 53"/>
                  <a:gd name="T64" fmla="*/ 43 w 43"/>
                  <a:gd name="T65" fmla="*/ 4 h 53"/>
                  <a:gd name="T66" fmla="*/ 43 w 43"/>
                  <a:gd name="T67" fmla="*/ 53 h 53"/>
                  <a:gd name="T68" fmla="*/ 36 w 43"/>
                  <a:gd name="T69" fmla="*/ 53 h 53"/>
                  <a:gd name="T70" fmla="*/ 36 w 43"/>
                  <a:gd name="T71" fmla="*/ 49 h 53"/>
                  <a:gd name="T72" fmla="*/ 36 w 43"/>
                  <a:gd name="T73" fmla="*/ 42 h 53"/>
                  <a:gd name="T74" fmla="*/ 36 w 43"/>
                  <a:gd name="T75" fmla="*/ 35 h 53"/>
                  <a:gd name="T76" fmla="*/ 36 w 43"/>
                  <a:gd name="T77" fmla="*/ 31 h 53"/>
                  <a:gd name="T78" fmla="*/ 34 w 43"/>
                  <a:gd name="T79" fmla="*/ 31 h 53"/>
                  <a:gd name="T80" fmla="*/ 33 w 43"/>
                  <a:gd name="T81" fmla="*/ 30 h 53"/>
                  <a:gd name="T82" fmla="*/ 31 w 43"/>
                  <a:gd name="T83" fmla="*/ 30 h 53"/>
                  <a:gd name="T84" fmla="*/ 29 w 43"/>
                  <a:gd name="T85" fmla="*/ 29 h 53"/>
                  <a:gd name="T86" fmla="*/ 27 w 43"/>
                  <a:gd name="T87" fmla="*/ 29 h 53"/>
                  <a:gd name="T88" fmla="*/ 24 w 43"/>
                  <a:gd name="T89" fmla="*/ 28 h 53"/>
                  <a:gd name="T90" fmla="*/ 22 w 43"/>
                  <a:gd name="T91" fmla="*/ 27 h 53"/>
                  <a:gd name="T92" fmla="*/ 19 w 43"/>
                  <a:gd name="T93" fmla="*/ 26 h 53"/>
                  <a:gd name="T94" fmla="*/ 17 w 43"/>
                  <a:gd name="T95" fmla="*/ 26 h 53"/>
                  <a:gd name="T96" fmla="*/ 14 w 43"/>
                  <a:gd name="T97" fmla="*/ 25 h 53"/>
                  <a:gd name="T98" fmla="*/ 11 w 43"/>
                  <a:gd name="T99" fmla="*/ 24 h 53"/>
                  <a:gd name="T100" fmla="*/ 9 w 43"/>
                  <a:gd name="T101" fmla="*/ 24 h 53"/>
                  <a:gd name="T102" fmla="*/ 6 w 43"/>
                  <a:gd name="T103" fmla="*/ 23 h 53"/>
                  <a:gd name="T104" fmla="*/ 4 w 43"/>
                  <a:gd name="T105" fmla="*/ 23 h 53"/>
                  <a:gd name="T106" fmla="*/ 2 w 43"/>
                  <a:gd name="T107" fmla="*/ 22 h 53"/>
                  <a:gd name="T108" fmla="*/ 0 w 43"/>
                  <a:gd name="T109" fmla="*/ 22 h 53"/>
                  <a:gd name="T110" fmla="*/ 0 w 43"/>
                  <a:gd name="T111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3">
                    <a:moveTo>
                      <a:pt x="0" y="3"/>
                    </a:moveTo>
                    <a:lnTo>
                      <a:pt x="1" y="2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3" y="1"/>
                    </a:lnTo>
                    <a:lnTo>
                      <a:pt x="16" y="1"/>
                    </a:lnTo>
                    <a:lnTo>
                      <a:pt x="19" y="1"/>
                    </a:lnTo>
                    <a:lnTo>
                      <a:pt x="22" y="2"/>
                    </a:lnTo>
                    <a:lnTo>
                      <a:pt x="25" y="3"/>
                    </a:lnTo>
                    <a:lnTo>
                      <a:pt x="28" y="3"/>
                    </a:lnTo>
                    <a:lnTo>
                      <a:pt x="31" y="4"/>
                    </a:lnTo>
                    <a:lnTo>
                      <a:pt x="33" y="4"/>
                    </a:lnTo>
                    <a:lnTo>
                      <a:pt x="34" y="5"/>
                    </a:lnTo>
                    <a:lnTo>
                      <a:pt x="35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9" y="3"/>
                    </a:lnTo>
                    <a:lnTo>
                      <a:pt x="40" y="3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53"/>
                    </a:lnTo>
                    <a:lnTo>
                      <a:pt x="36" y="53"/>
                    </a:lnTo>
                    <a:lnTo>
                      <a:pt x="36" y="49"/>
                    </a:lnTo>
                    <a:lnTo>
                      <a:pt x="36" y="42"/>
                    </a:lnTo>
                    <a:lnTo>
                      <a:pt x="36" y="35"/>
                    </a:lnTo>
                    <a:lnTo>
                      <a:pt x="36" y="31"/>
                    </a:lnTo>
                    <a:lnTo>
                      <a:pt x="34" y="31"/>
                    </a:lnTo>
                    <a:lnTo>
                      <a:pt x="33" y="30"/>
                    </a:lnTo>
                    <a:lnTo>
                      <a:pt x="31" y="30"/>
                    </a:lnTo>
                    <a:lnTo>
                      <a:pt x="29" y="29"/>
                    </a:lnTo>
                    <a:lnTo>
                      <a:pt x="27" y="29"/>
                    </a:lnTo>
                    <a:lnTo>
                      <a:pt x="24" y="28"/>
                    </a:lnTo>
                    <a:lnTo>
                      <a:pt x="22" y="27"/>
                    </a:lnTo>
                    <a:lnTo>
                      <a:pt x="19" y="26"/>
                    </a:lnTo>
                    <a:lnTo>
                      <a:pt x="17" y="26"/>
                    </a:lnTo>
                    <a:lnTo>
                      <a:pt x="14" y="25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43" name="Freeform 241"/>
              <p:cNvSpPr>
                <a:spLocks/>
              </p:cNvSpPr>
              <p:nvPr/>
            </p:nvSpPr>
            <p:spPr bwMode="auto">
              <a:xfrm>
                <a:off x="1087" y="2703"/>
                <a:ext cx="25" cy="21"/>
              </a:xfrm>
              <a:custGeom>
                <a:avLst/>
                <a:gdLst>
                  <a:gd name="T0" fmla="*/ 25 w 25"/>
                  <a:gd name="T1" fmla="*/ 21 h 21"/>
                  <a:gd name="T2" fmla="*/ 25 w 25"/>
                  <a:gd name="T3" fmla="*/ 0 h 21"/>
                  <a:gd name="T4" fmla="*/ 0 w 25"/>
                  <a:gd name="T5" fmla="*/ 5 h 21"/>
                  <a:gd name="T6" fmla="*/ 0 w 25"/>
                  <a:gd name="T7" fmla="*/ 21 h 21"/>
                  <a:gd name="T8" fmla="*/ 25 w 25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1">
                    <a:moveTo>
                      <a:pt x="25" y="21"/>
                    </a:moveTo>
                    <a:lnTo>
                      <a:pt x="25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5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44" name="Freeform 242"/>
              <p:cNvSpPr>
                <a:spLocks/>
              </p:cNvSpPr>
              <p:nvPr/>
            </p:nvSpPr>
            <p:spPr bwMode="auto">
              <a:xfrm>
                <a:off x="1090" y="2708"/>
                <a:ext cx="18" cy="26"/>
              </a:xfrm>
              <a:custGeom>
                <a:avLst/>
                <a:gdLst>
                  <a:gd name="T0" fmla="*/ 18 w 18"/>
                  <a:gd name="T1" fmla="*/ 0 h 26"/>
                  <a:gd name="T2" fmla="*/ 0 w 18"/>
                  <a:gd name="T3" fmla="*/ 1 h 26"/>
                  <a:gd name="T4" fmla="*/ 0 w 18"/>
                  <a:gd name="T5" fmla="*/ 26 h 26"/>
                  <a:gd name="T6" fmla="*/ 7 w 18"/>
                  <a:gd name="T7" fmla="*/ 26 h 26"/>
                  <a:gd name="T8" fmla="*/ 18 w 18"/>
                  <a:gd name="T9" fmla="*/ 26 h 26"/>
                  <a:gd name="T10" fmla="*/ 18 w 18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6">
                    <a:moveTo>
                      <a:pt x="18" y="0"/>
                    </a:moveTo>
                    <a:lnTo>
                      <a:pt x="0" y="1"/>
                    </a:lnTo>
                    <a:lnTo>
                      <a:pt x="0" y="26"/>
                    </a:lnTo>
                    <a:lnTo>
                      <a:pt x="7" y="26"/>
                    </a:lnTo>
                    <a:lnTo>
                      <a:pt x="18" y="26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45" name="Freeform 243"/>
              <p:cNvSpPr>
                <a:spLocks/>
              </p:cNvSpPr>
              <p:nvPr/>
            </p:nvSpPr>
            <p:spPr bwMode="auto">
              <a:xfrm>
                <a:off x="1071" y="2715"/>
                <a:ext cx="61" cy="48"/>
              </a:xfrm>
              <a:custGeom>
                <a:avLst/>
                <a:gdLst>
                  <a:gd name="T0" fmla="*/ 14 w 61"/>
                  <a:gd name="T1" fmla="*/ 0 h 48"/>
                  <a:gd name="T2" fmla="*/ 13 w 61"/>
                  <a:gd name="T3" fmla="*/ 0 h 48"/>
                  <a:gd name="T4" fmla="*/ 12 w 61"/>
                  <a:gd name="T5" fmla="*/ 0 h 48"/>
                  <a:gd name="T6" fmla="*/ 12 w 61"/>
                  <a:gd name="T7" fmla="*/ 1 h 48"/>
                  <a:gd name="T8" fmla="*/ 10 w 61"/>
                  <a:gd name="T9" fmla="*/ 1 h 48"/>
                  <a:gd name="T10" fmla="*/ 9 w 61"/>
                  <a:gd name="T11" fmla="*/ 1 h 48"/>
                  <a:gd name="T12" fmla="*/ 8 w 61"/>
                  <a:gd name="T13" fmla="*/ 2 h 48"/>
                  <a:gd name="T14" fmla="*/ 6 w 61"/>
                  <a:gd name="T15" fmla="*/ 3 h 48"/>
                  <a:gd name="T16" fmla="*/ 5 w 61"/>
                  <a:gd name="T17" fmla="*/ 4 h 48"/>
                  <a:gd name="T18" fmla="*/ 3 w 61"/>
                  <a:gd name="T19" fmla="*/ 7 h 48"/>
                  <a:gd name="T20" fmla="*/ 2 w 61"/>
                  <a:gd name="T21" fmla="*/ 12 h 48"/>
                  <a:gd name="T22" fmla="*/ 1 w 61"/>
                  <a:gd name="T23" fmla="*/ 18 h 48"/>
                  <a:gd name="T24" fmla="*/ 0 w 61"/>
                  <a:gd name="T25" fmla="*/ 25 h 48"/>
                  <a:gd name="T26" fmla="*/ 0 w 61"/>
                  <a:gd name="T27" fmla="*/ 32 h 48"/>
                  <a:gd name="T28" fmla="*/ 0 w 61"/>
                  <a:gd name="T29" fmla="*/ 38 h 48"/>
                  <a:gd name="T30" fmla="*/ 0 w 61"/>
                  <a:gd name="T31" fmla="*/ 41 h 48"/>
                  <a:gd name="T32" fmla="*/ 0 w 61"/>
                  <a:gd name="T33" fmla="*/ 43 h 48"/>
                  <a:gd name="T34" fmla="*/ 54 w 61"/>
                  <a:gd name="T35" fmla="*/ 48 h 48"/>
                  <a:gd name="T36" fmla="*/ 52 w 61"/>
                  <a:gd name="T37" fmla="*/ 35 h 48"/>
                  <a:gd name="T38" fmla="*/ 52 w 61"/>
                  <a:gd name="T39" fmla="*/ 34 h 48"/>
                  <a:gd name="T40" fmla="*/ 53 w 61"/>
                  <a:gd name="T41" fmla="*/ 34 h 48"/>
                  <a:gd name="T42" fmla="*/ 53 w 61"/>
                  <a:gd name="T43" fmla="*/ 34 h 48"/>
                  <a:gd name="T44" fmla="*/ 54 w 61"/>
                  <a:gd name="T45" fmla="*/ 33 h 48"/>
                  <a:gd name="T46" fmla="*/ 54 w 61"/>
                  <a:gd name="T47" fmla="*/ 33 h 48"/>
                  <a:gd name="T48" fmla="*/ 55 w 61"/>
                  <a:gd name="T49" fmla="*/ 33 h 48"/>
                  <a:gd name="T50" fmla="*/ 56 w 61"/>
                  <a:gd name="T51" fmla="*/ 32 h 48"/>
                  <a:gd name="T52" fmla="*/ 56 w 61"/>
                  <a:gd name="T53" fmla="*/ 32 h 48"/>
                  <a:gd name="T54" fmla="*/ 57 w 61"/>
                  <a:gd name="T55" fmla="*/ 31 h 48"/>
                  <a:gd name="T56" fmla="*/ 59 w 61"/>
                  <a:gd name="T57" fmla="*/ 30 h 48"/>
                  <a:gd name="T58" fmla="*/ 59 w 61"/>
                  <a:gd name="T59" fmla="*/ 28 h 48"/>
                  <a:gd name="T60" fmla="*/ 60 w 61"/>
                  <a:gd name="T61" fmla="*/ 27 h 48"/>
                  <a:gd name="T62" fmla="*/ 61 w 61"/>
                  <a:gd name="T63" fmla="*/ 26 h 48"/>
                  <a:gd name="T64" fmla="*/ 61 w 61"/>
                  <a:gd name="T65" fmla="*/ 24 h 48"/>
                  <a:gd name="T66" fmla="*/ 61 w 61"/>
                  <a:gd name="T67" fmla="*/ 22 h 48"/>
                  <a:gd name="T68" fmla="*/ 60 w 61"/>
                  <a:gd name="T69" fmla="*/ 20 h 48"/>
                  <a:gd name="T70" fmla="*/ 60 w 61"/>
                  <a:gd name="T71" fmla="*/ 20 h 48"/>
                  <a:gd name="T72" fmla="*/ 59 w 61"/>
                  <a:gd name="T73" fmla="*/ 18 h 48"/>
                  <a:gd name="T74" fmla="*/ 58 w 61"/>
                  <a:gd name="T75" fmla="*/ 15 h 48"/>
                  <a:gd name="T76" fmla="*/ 56 w 61"/>
                  <a:gd name="T77" fmla="*/ 12 h 48"/>
                  <a:gd name="T78" fmla="*/ 54 w 61"/>
                  <a:gd name="T79" fmla="*/ 9 h 48"/>
                  <a:gd name="T80" fmla="*/ 51 w 61"/>
                  <a:gd name="T81" fmla="*/ 6 h 48"/>
                  <a:gd name="T82" fmla="*/ 48 w 61"/>
                  <a:gd name="T83" fmla="*/ 3 h 48"/>
                  <a:gd name="T84" fmla="*/ 45 w 61"/>
                  <a:gd name="T85" fmla="*/ 1 h 48"/>
                  <a:gd name="T86" fmla="*/ 44 w 61"/>
                  <a:gd name="T87" fmla="*/ 1 h 48"/>
                  <a:gd name="T88" fmla="*/ 43 w 61"/>
                  <a:gd name="T89" fmla="*/ 1 h 48"/>
                  <a:gd name="T90" fmla="*/ 43 w 61"/>
                  <a:gd name="T91" fmla="*/ 1 h 48"/>
                  <a:gd name="T92" fmla="*/ 41 w 61"/>
                  <a:gd name="T93" fmla="*/ 1 h 48"/>
                  <a:gd name="T94" fmla="*/ 40 w 61"/>
                  <a:gd name="T95" fmla="*/ 0 h 48"/>
                  <a:gd name="T96" fmla="*/ 39 w 61"/>
                  <a:gd name="T97" fmla="*/ 0 h 48"/>
                  <a:gd name="T98" fmla="*/ 38 w 61"/>
                  <a:gd name="T99" fmla="*/ 0 h 48"/>
                  <a:gd name="T100" fmla="*/ 37 w 61"/>
                  <a:gd name="T101" fmla="*/ 0 h 48"/>
                  <a:gd name="T102" fmla="*/ 27 w 61"/>
                  <a:gd name="T103" fmla="*/ 13 h 48"/>
                  <a:gd name="T104" fmla="*/ 19 w 61"/>
                  <a:gd name="T105" fmla="*/ 0 h 48"/>
                  <a:gd name="T106" fmla="*/ 14 w 61"/>
                  <a:gd name="T10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1" h="48">
                    <a:moveTo>
                      <a:pt x="14" y="0"/>
                    </a:moveTo>
                    <a:lnTo>
                      <a:pt x="13" y="0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1" y="18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54" y="48"/>
                    </a:lnTo>
                    <a:lnTo>
                      <a:pt x="52" y="35"/>
                    </a:lnTo>
                    <a:lnTo>
                      <a:pt x="52" y="34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5" y="33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7" y="31"/>
                    </a:lnTo>
                    <a:lnTo>
                      <a:pt x="59" y="30"/>
                    </a:lnTo>
                    <a:lnTo>
                      <a:pt x="59" y="28"/>
                    </a:lnTo>
                    <a:lnTo>
                      <a:pt x="60" y="27"/>
                    </a:lnTo>
                    <a:lnTo>
                      <a:pt x="61" y="26"/>
                    </a:lnTo>
                    <a:lnTo>
                      <a:pt x="61" y="24"/>
                    </a:lnTo>
                    <a:lnTo>
                      <a:pt x="61" y="22"/>
                    </a:lnTo>
                    <a:lnTo>
                      <a:pt x="60" y="20"/>
                    </a:lnTo>
                    <a:lnTo>
                      <a:pt x="60" y="20"/>
                    </a:lnTo>
                    <a:lnTo>
                      <a:pt x="59" y="18"/>
                    </a:lnTo>
                    <a:lnTo>
                      <a:pt x="58" y="15"/>
                    </a:lnTo>
                    <a:lnTo>
                      <a:pt x="56" y="12"/>
                    </a:lnTo>
                    <a:lnTo>
                      <a:pt x="54" y="9"/>
                    </a:lnTo>
                    <a:lnTo>
                      <a:pt x="51" y="6"/>
                    </a:lnTo>
                    <a:lnTo>
                      <a:pt x="48" y="3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1" y="1"/>
                    </a:lnTo>
                    <a:lnTo>
                      <a:pt x="40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27" y="13"/>
                    </a:lnTo>
                    <a:lnTo>
                      <a:pt x="19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46" name="Freeform 244"/>
              <p:cNvSpPr>
                <a:spLocks/>
              </p:cNvSpPr>
              <p:nvPr/>
            </p:nvSpPr>
            <p:spPr bwMode="auto">
              <a:xfrm>
                <a:off x="1074" y="2717"/>
                <a:ext cx="55" cy="46"/>
              </a:xfrm>
              <a:custGeom>
                <a:avLst/>
                <a:gdLst>
                  <a:gd name="T0" fmla="*/ 0 w 55"/>
                  <a:gd name="T1" fmla="*/ 40 h 46"/>
                  <a:gd name="T2" fmla="*/ 0 w 55"/>
                  <a:gd name="T3" fmla="*/ 29 h 46"/>
                  <a:gd name="T4" fmla="*/ 0 w 55"/>
                  <a:gd name="T5" fmla="*/ 20 h 46"/>
                  <a:gd name="T6" fmla="*/ 0 w 55"/>
                  <a:gd name="T7" fmla="*/ 14 h 46"/>
                  <a:gd name="T8" fmla="*/ 1 w 55"/>
                  <a:gd name="T9" fmla="*/ 10 h 46"/>
                  <a:gd name="T10" fmla="*/ 2 w 55"/>
                  <a:gd name="T11" fmla="*/ 7 h 46"/>
                  <a:gd name="T12" fmla="*/ 2 w 55"/>
                  <a:gd name="T13" fmla="*/ 5 h 46"/>
                  <a:gd name="T14" fmla="*/ 3 w 55"/>
                  <a:gd name="T15" fmla="*/ 5 h 46"/>
                  <a:gd name="T16" fmla="*/ 3 w 55"/>
                  <a:gd name="T17" fmla="*/ 5 h 46"/>
                  <a:gd name="T18" fmla="*/ 3 w 55"/>
                  <a:gd name="T19" fmla="*/ 4 h 46"/>
                  <a:gd name="T20" fmla="*/ 4 w 55"/>
                  <a:gd name="T21" fmla="*/ 3 h 46"/>
                  <a:gd name="T22" fmla="*/ 5 w 55"/>
                  <a:gd name="T23" fmla="*/ 3 h 46"/>
                  <a:gd name="T24" fmla="*/ 6 w 55"/>
                  <a:gd name="T25" fmla="*/ 2 h 46"/>
                  <a:gd name="T26" fmla="*/ 7 w 55"/>
                  <a:gd name="T27" fmla="*/ 2 h 46"/>
                  <a:gd name="T28" fmla="*/ 7 w 55"/>
                  <a:gd name="T29" fmla="*/ 1 h 46"/>
                  <a:gd name="T30" fmla="*/ 8 w 55"/>
                  <a:gd name="T31" fmla="*/ 1 h 46"/>
                  <a:gd name="T32" fmla="*/ 9 w 55"/>
                  <a:gd name="T33" fmla="*/ 1 h 46"/>
                  <a:gd name="T34" fmla="*/ 15 w 55"/>
                  <a:gd name="T35" fmla="*/ 0 h 46"/>
                  <a:gd name="T36" fmla="*/ 23 w 55"/>
                  <a:gd name="T37" fmla="*/ 14 h 46"/>
                  <a:gd name="T38" fmla="*/ 35 w 55"/>
                  <a:gd name="T39" fmla="*/ 0 h 46"/>
                  <a:gd name="T40" fmla="*/ 39 w 55"/>
                  <a:gd name="T41" fmla="*/ 0 h 46"/>
                  <a:gd name="T42" fmla="*/ 41 w 55"/>
                  <a:gd name="T43" fmla="*/ 1 h 46"/>
                  <a:gd name="T44" fmla="*/ 44 w 55"/>
                  <a:gd name="T45" fmla="*/ 3 h 46"/>
                  <a:gd name="T46" fmla="*/ 46 w 55"/>
                  <a:gd name="T47" fmla="*/ 5 h 46"/>
                  <a:gd name="T48" fmla="*/ 48 w 55"/>
                  <a:gd name="T49" fmla="*/ 8 h 46"/>
                  <a:gd name="T50" fmla="*/ 50 w 55"/>
                  <a:gd name="T51" fmla="*/ 11 h 46"/>
                  <a:gd name="T52" fmla="*/ 52 w 55"/>
                  <a:gd name="T53" fmla="*/ 13 h 46"/>
                  <a:gd name="T54" fmla="*/ 53 w 55"/>
                  <a:gd name="T55" fmla="*/ 15 h 46"/>
                  <a:gd name="T56" fmla="*/ 53 w 55"/>
                  <a:gd name="T57" fmla="*/ 15 h 46"/>
                  <a:gd name="T58" fmla="*/ 54 w 55"/>
                  <a:gd name="T59" fmla="*/ 16 h 46"/>
                  <a:gd name="T60" fmla="*/ 54 w 55"/>
                  <a:gd name="T61" fmla="*/ 18 h 46"/>
                  <a:gd name="T62" fmla="*/ 55 w 55"/>
                  <a:gd name="T63" fmla="*/ 20 h 46"/>
                  <a:gd name="T64" fmla="*/ 54 w 55"/>
                  <a:gd name="T65" fmla="*/ 23 h 46"/>
                  <a:gd name="T66" fmla="*/ 53 w 55"/>
                  <a:gd name="T67" fmla="*/ 25 h 46"/>
                  <a:gd name="T68" fmla="*/ 52 w 55"/>
                  <a:gd name="T69" fmla="*/ 26 h 46"/>
                  <a:gd name="T70" fmla="*/ 50 w 55"/>
                  <a:gd name="T71" fmla="*/ 28 h 46"/>
                  <a:gd name="T72" fmla="*/ 49 w 55"/>
                  <a:gd name="T73" fmla="*/ 29 h 46"/>
                  <a:gd name="T74" fmla="*/ 48 w 55"/>
                  <a:gd name="T75" fmla="*/ 30 h 46"/>
                  <a:gd name="T76" fmla="*/ 47 w 55"/>
                  <a:gd name="T77" fmla="*/ 31 h 46"/>
                  <a:gd name="T78" fmla="*/ 46 w 55"/>
                  <a:gd name="T79" fmla="*/ 31 h 46"/>
                  <a:gd name="T80" fmla="*/ 46 w 55"/>
                  <a:gd name="T81" fmla="*/ 31 h 46"/>
                  <a:gd name="T82" fmla="*/ 48 w 55"/>
                  <a:gd name="T83" fmla="*/ 46 h 46"/>
                  <a:gd name="T84" fmla="*/ 0 w 55"/>
                  <a:gd name="T85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5" h="46">
                    <a:moveTo>
                      <a:pt x="0" y="40"/>
                    </a:moveTo>
                    <a:lnTo>
                      <a:pt x="0" y="29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5" y="0"/>
                    </a:lnTo>
                    <a:lnTo>
                      <a:pt x="23" y="14"/>
                    </a:lnTo>
                    <a:lnTo>
                      <a:pt x="35" y="0"/>
                    </a:lnTo>
                    <a:lnTo>
                      <a:pt x="39" y="0"/>
                    </a:lnTo>
                    <a:lnTo>
                      <a:pt x="41" y="1"/>
                    </a:lnTo>
                    <a:lnTo>
                      <a:pt x="44" y="3"/>
                    </a:lnTo>
                    <a:lnTo>
                      <a:pt x="46" y="5"/>
                    </a:lnTo>
                    <a:lnTo>
                      <a:pt x="48" y="8"/>
                    </a:lnTo>
                    <a:lnTo>
                      <a:pt x="50" y="11"/>
                    </a:lnTo>
                    <a:lnTo>
                      <a:pt x="52" y="13"/>
                    </a:lnTo>
                    <a:lnTo>
                      <a:pt x="53" y="15"/>
                    </a:lnTo>
                    <a:lnTo>
                      <a:pt x="53" y="15"/>
                    </a:lnTo>
                    <a:lnTo>
                      <a:pt x="54" y="16"/>
                    </a:lnTo>
                    <a:lnTo>
                      <a:pt x="54" y="18"/>
                    </a:lnTo>
                    <a:lnTo>
                      <a:pt x="55" y="20"/>
                    </a:lnTo>
                    <a:lnTo>
                      <a:pt x="54" y="23"/>
                    </a:lnTo>
                    <a:lnTo>
                      <a:pt x="53" y="25"/>
                    </a:lnTo>
                    <a:lnTo>
                      <a:pt x="52" y="26"/>
                    </a:lnTo>
                    <a:lnTo>
                      <a:pt x="50" y="28"/>
                    </a:lnTo>
                    <a:lnTo>
                      <a:pt x="49" y="29"/>
                    </a:lnTo>
                    <a:lnTo>
                      <a:pt x="48" y="30"/>
                    </a:lnTo>
                    <a:lnTo>
                      <a:pt x="47" y="31"/>
                    </a:lnTo>
                    <a:lnTo>
                      <a:pt x="46" y="31"/>
                    </a:lnTo>
                    <a:lnTo>
                      <a:pt x="46" y="31"/>
                    </a:lnTo>
                    <a:lnTo>
                      <a:pt x="48" y="46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47" name="Freeform 245"/>
              <p:cNvSpPr>
                <a:spLocks/>
              </p:cNvSpPr>
              <p:nvPr/>
            </p:nvSpPr>
            <p:spPr bwMode="auto">
              <a:xfrm>
                <a:off x="1086" y="2738"/>
                <a:ext cx="40" cy="17"/>
              </a:xfrm>
              <a:custGeom>
                <a:avLst/>
                <a:gdLst>
                  <a:gd name="T0" fmla="*/ 15 w 40"/>
                  <a:gd name="T1" fmla="*/ 17 h 17"/>
                  <a:gd name="T2" fmla="*/ 16 w 40"/>
                  <a:gd name="T3" fmla="*/ 17 h 17"/>
                  <a:gd name="T4" fmla="*/ 17 w 40"/>
                  <a:gd name="T5" fmla="*/ 17 h 17"/>
                  <a:gd name="T6" fmla="*/ 19 w 40"/>
                  <a:gd name="T7" fmla="*/ 17 h 17"/>
                  <a:gd name="T8" fmla="*/ 20 w 40"/>
                  <a:gd name="T9" fmla="*/ 17 h 17"/>
                  <a:gd name="T10" fmla="*/ 22 w 40"/>
                  <a:gd name="T11" fmla="*/ 16 h 17"/>
                  <a:gd name="T12" fmla="*/ 24 w 40"/>
                  <a:gd name="T13" fmla="*/ 16 h 17"/>
                  <a:gd name="T14" fmla="*/ 26 w 40"/>
                  <a:gd name="T15" fmla="*/ 15 h 17"/>
                  <a:gd name="T16" fmla="*/ 28 w 40"/>
                  <a:gd name="T17" fmla="*/ 15 h 17"/>
                  <a:gd name="T18" fmla="*/ 30 w 40"/>
                  <a:gd name="T19" fmla="*/ 14 h 17"/>
                  <a:gd name="T20" fmla="*/ 32 w 40"/>
                  <a:gd name="T21" fmla="*/ 13 h 17"/>
                  <a:gd name="T22" fmla="*/ 34 w 40"/>
                  <a:gd name="T23" fmla="*/ 12 h 17"/>
                  <a:gd name="T24" fmla="*/ 35 w 40"/>
                  <a:gd name="T25" fmla="*/ 12 h 17"/>
                  <a:gd name="T26" fmla="*/ 37 w 40"/>
                  <a:gd name="T27" fmla="*/ 11 h 17"/>
                  <a:gd name="T28" fmla="*/ 38 w 40"/>
                  <a:gd name="T29" fmla="*/ 10 h 17"/>
                  <a:gd name="T30" fmla="*/ 39 w 40"/>
                  <a:gd name="T31" fmla="*/ 9 h 17"/>
                  <a:gd name="T32" fmla="*/ 40 w 40"/>
                  <a:gd name="T33" fmla="*/ 8 h 17"/>
                  <a:gd name="T34" fmla="*/ 33 w 40"/>
                  <a:gd name="T35" fmla="*/ 0 h 17"/>
                  <a:gd name="T36" fmla="*/ 32 w 40"/>
                  <a:gd name="T37" fmla="*/ 0 h 17"/>
                  <a:gd name="T38" fmla="*/ 32 w 40"/>
                  <a:gd name="T39" fmla="*/ 1 h 17"/>
                  <a:gd name="T40" fmla="*/ 31 w 40"/>
                  <a:gd name="T41" fmla="*/ 2 h 17"/>
                  <a:gd name="T42" fmla="*/ 31 w 40"/>
                  <a:gd name="T43" fmla="*/ 2 h 17"/>
                  <a:gd name="T44" fmla="*/ 30 w 40"/>
                  <a:gd name="T45" fmla="*/ 2 h 17"/>
                  <a:gd name="T46" fmla="*/ 30 w 40"/>
                  <a:gd name="T47" fmla="*/ 3 h 17"/>
                  <a:gd name="T48" fmla="*/ 29 w 40"/>
                  <a:gd name="T49" fmla="*/ 3 h 17"/>
                  <a:gd name="T50" fmla="*/ 28 w 40"/>
                  <a:gd name="T51" fmla="*/ 3 h 17"/>
                  <a:gd name="T52" fmla="*/ 27 w 40"/>
                  <a:gd name="T53" fmla="*/ 4 h 17"/>
                  <a:gd name="T54" fmla="*/ 26 w 40"/>
                  <a:gd name="T55" fmla="*/ 5 h 17"/>
                  <a:gd name="T56" fmla="*/ 24 w 40"/>
                  <a:gd name="T57" fmla="*/ 6 h 17"/>
                  <a:gd name="T58" fmla="*/ 22 w 40"/>
                  <a:gd name="T59" fmla="*/ 6 h 17"/>
                  <a:gd name="T60" fmla="*/ 19 w 40"/>
                  <a:gd name="T61" fmla="*/ 7 h 17"/>
                  <a:gd name="T62" fmla="*/ 17 w 40"/>
                  <a:gd name="T63" fmla="*/ 7 h 17"/>
                  <a:gd name="T64" fmla="*/ 15 w 40"/>
                  <a:gd name="T65" fmla="*/ 7 h 17"/>
                  <a:gd name="T66" fmla="*/ 13 w 40"/>
                  <a:gd name="T67" fmla="*/ 7 h 17"/>
                  <a:gd name="T68" fmla="*/ 12 w 40"/>
                  <a:gd name="T69" fmla="*/ 6 h 17"/>
                  <a:gd name="T70" fmla="*/ 11 w 40"/>
                  <a:gd name="T71" fmla="*/ 5 h 17"/>
                  <a:gd name="T72" fmla="*/ 11 w 40"/>
                  <a:gd name="T73" fmla="*/ 3 h 17"/>
                  <a:gd name="T74" fmla="*/ 10 w 40"/>
                  <a:gd name="T75" fmla="*/ 3 h 17"/>
                  <a:gd name="T76" fmla="*/ 9 w 40"/>
                  <a:gd name="T77" fmla="*/ 2 h 17"/>
                  <a:gd name="T78" fmla="*/ 9 w 40"/>
                  <a:gd name="T79" fmla="*/ 1 h 17"/>
                  <a:gd name="T80" fmla="*/ 8 w 40"/>
                  <a:gd name="T81" fmla="*/ 1 h 17"/>
                  <a:gd name="T82" fmla="*/ 7 w 40"/>
                  <a:gd name="T83" fmla="*/ 2 h 17"/>
                  <a:gd name="T84" fmla="*/ 6 w 40"/>
                  <a:gd name="T85" fmla="*/ 3 h 17"/>
                  <a:gd name="T86" fmla="*/ 6 w 40"/>
                  <a:gd name="T87" fmla="*/ 5 h 17"/>
                  <a:gd name="T88" fmla="*/ 6 w 40"/>
                  <a:gd name="T89" fmla="*/ 6 h 17"/>
                  <a:gd name="T90" fmla="*/ 7 w 40"/>
                  <a:gd name="T91" fmla="*/ 7 h 17"/>
                  <a:gd name="T92" fmla="*/ 0 w 40"/>
                  <a:gd name="T93" fmla="*/ 6 h 17"/>
                  <a:gd name="T94" fmla="*/ 2 w 40"/>
                  <a:gd name="T95" fmla="*/ 17 h 17"/>
                  <a:gd name="T96" fmla="*/ 3 w 40"/>
                  <a:gd name="T97" fmla="*/ 17 h 17"/>
                  <a:gd name="T98" fmla="*/ 5 w 40"/>
                  <a:gd name="T99" fmla="*/ 17 h 17"/>
                  <a:gd name="T100" fmla="*/ 7 w 40"/>
                  <a:gd name="T101" fmla="*/ 17 h 17"/>
                  <a:gd name="T102" fmla="*/ 10 w 40"/>
                  <a:gd name="T103" fmla="*/ 17 h 17"/>
                  <a:gd name="T104" fmla="*/ 12 w 40"/>
                  <a:gd name="T105" fmla="*/ 17 h 17"/>
                  <a:gd name="T106" fmla="*/ 13 w 40"/>
                  <a:gd name="T107" fmla="*/ 17 h 17"/>
                  <a:gd name="T108" fmla="*/ 15 w 40"/>
                  <a:gd name="T109" fmla="*/ 17 h 17"/>
                  <a:gd name="T110" fmla="*/ 15 w 40"/>
                  <a:gd name="T1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" h="17">
                    <a:moveTo>
                      <a:pt x="15" y="17"/>
                    </a:moveTo>
                    <a:lnTo>
                      <a:pt x="16" y="17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20" y="17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6" y="15"/>
                    </a:lnTo>
                    <a:lnTo>
                      <a:pt x="28" y="15"/>
                    </a:lnTo>
                    <a:lnTo>
                      <a:pt x="30" y="14"/>
                    </a:lnTo>
                    <a:lnTo>
                      <a:pt x="32" y="13"/>
                    </a:lnTo>
                    <a:lnTo>
                      <a:pt x="34" y="12"/>
                    </a:lnTo>
                    <a:lnTo>
                      <a:pt x="35" y="12"/>
                    </a:lnTo>
                    <a:lnTo>
                      <a:pt x="37" y="11"/>
                    </a:lnTo>
                    <a:lnTo>
                      <a:pt x="38" y="10"/>
                    </a:lnTo>
                    <a:lnTo>
                      <a:pt x="39" y="9"/>
                    </a:lnTo>
                    <a:lnTo>
                      <a:pt x="40" y="8"/>
                    </a:lnTo>
                    <a:lnTo>
                      <a:pt x="33" y="0"/>
                    </a:lnTo>
                    <a:lnTo>
                      <a:pt x="32" y="0"/>
                    </a:lnTo>
                    <a:lnTo>
                      <a:pt x="32" y="1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29" y="3"/>
                    </a:lnTo>
                    <a:lnTo>
                      <a:pt x="28" y="3"/>
                    </a:lnTo>
                    <a:lnTo>
                      <a:pt x="27" y="4"/>
                    </a:lnTo>
                    <a:lnTo>
                      <a:pt x="26" y="5"/>
                    </a:lnTo>
                    <a:lnTo>
                      <a:pt x="24" y="6"/>
                    </a:lnTo>
                    <a:lnTo>
                      <a:pt x="22" y="6"/>
                    </a:lnTo>
                    <a:lnTo>
                      <a:pt x="19" y="7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3" y="7"/>
                    </a:lnTo>
                    <a:lnTo>
                      <a:pt x="12" y="6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7" y="7"/>
                    </a:lnTo>
                    <a:lnTo>
                      <a:pt x="0" y="6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5" y="17"/>
                    </a:lnTo>
                    <a:lnTo>
                      <a:pt x="15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48" name="Freeform 246"/>
              <p:cNvSpPr>
                <a:spLocks/>
              </p:cNvSpPr>
              <p:nvPr/>
            </p:nvSpPr>
            <p:spPr bwMode="auto">
              <a:xfrm>
                <a:off x="1100" y="2734"/>
                <a:ext cx="29" cy="19"/>
              </a:xfrm>
              <a:custGeom>
                <a:avLst/>
                <a:gdLst>
                  <a:gd name="T0" fmla="*/ 3 w 29"/>
                  <a:gd name="T1" fmla="*/ 19 h 19"/>
                  <a:gd name="T2" fmla="*/ 4 w 29"/>
                  <a:gd name="T3" fmla="*/ 19 h 19"/>
                  <a:gd name="T4" fmla="*/ 5 w 29"/>
                  <a:gd name="T5" fmla="*/ 19 h 19"/>
                  <a:gd name="T6" fmla="*/ 6 w 29"/>
                  <a:gd name="T7" fmla="*/ 19 h 19"/>
                  <a:gd name="T8" fmla="*/ 8 w 29"/>
                  <a:gd name="T9" fmla="*/ 18 h 19"/>
                  <a:gd name="T10" fmla="*/ 9 w 29"/>
                  <a:gd name="T11" fmla="*/ 18 h 19"/>
                  <a:gd name="T12" fmla="*/ 11 w 29"/>
                  <a:gd name="T13" fmla="*/ 17 h 19"/>
                  <a:gd name="T14" fmla="*/ 13 w 29"/>
                  <a:gd name="T15" fmla="*/ 17 h 19"/>
                  <a:gd name="T16" fmla="*/ 14 w 29"/>
                  <a:gd name="T17" fmla="*/ 16 h 19"/>
                  <a:gd name="T18" fmla="*/ 16 w 29"/>
                  <a:gd name="T19" fmla="*/ 15 h 19"/>
                  <a:gd name="T20" fmla="*/ 18 w 29"/>
                  <a:gd name="T21" fmla="*/ 15 h 19"/>
                  <a:gd name="T22" fmla="*/ 19 w 29"/>
                  <a:gd name="T23" fmla="*/ 14 h 19"/>
                  <a:gd name="T24" fmla="*/ 21 w 29"/>
                  <a:gd name="T25" fmla="*/ 13 h 19"/>
                  <a:gd name="T26" fmla="*/ 22 w 29"/>
                  <a:gd name="T27" fmla="*/ 13 h 19"/>
                  <a:gd name="T28" fmla="*/ 23 w 29"/>
                  <a:gd name="T29" fmla="*/ 12 h 19"/>
                  <a:gd name="T30" fmla="*/ 24 w 29"/>
                  <a:gd name="T31" fmla="*/ 12 h 19"/>
                  <a:gd name="T32" fmla="*/ 25 w 29"/>
                  <a:gd name="T33" fmla="*/ 11 h 19"/>
                  <a:gd name="T34" fmla="*/ 26 w 29"/>
                  <a:gd name="T35" fmla="*/ 10 h 19"/>
                  <a:gd name="T36" fmla="*/ 28 w 29"/>
                  <a:gd name="T37" fmla="*/ 9 h 19"/>
                  <a:gd name="T38" fmla="*/ 28 w 29"/>
                  <a:gd name="T39" fmla="*/ 7 h 19"/>
                  <a:gd name="T40" fmla="*/ 29 w 29"/>
                  <a:gd name="T41" fmla="*/ 6 h 19"/>
                  <a:gd name="T42" fmla="*/ 29 w 29"/>
                  <a:gd name="T43" fmla="*/ 5 h 19"/>
                  <a:gd name="T44" fmla="*/ 29 w 29"/>
                  <a:gd name="T45" fmla="*/ 3 h 19"/>
                  <a:gd name="T46" fmla="*/ 29 w 29"/>
                  <a:gd name="T47" fmla="*/ 2 h 19"/>
                  <a:gd name="T48" fmla="*/ 28 w 29"/>
                  <a:gd name="T49" fmla="*/ 0 h 19"/>
                  <a:gd name="T50" fmla="*/ 20 w 29"/>
                  <a:gd name="T51" fmla="*/ 3 h 19"/>
                  <a:gd name="T52" fmla="*/ 20 w 29"/>
                  <a:gd name="T53" fmla="*/ 5 h 19"/>
                  <a:gd name="T54" fmla="*/ 20 w 29"/>
                  <a:gd name="T55" fmla="*/ 6 h 19"/>
                  <a:gd name="T56" fmla="*/ 19 w 29"/>
                  <a:gd name="T57" fmla="*/ 7 h 19"/>
                  <a:gd name="T58" fmla="*/ 18 w 29"/>
                  <a:gd name="T59" fmla="*/ 8 h 19"/>
                  <a:gd name="T60" fmla="*/ 15 w 29"/>
                  <a:gd name="T61" fmla="*/ 9 h 19"/>
                  <a:gd name="T62" fmla="*/ 13 w 29"/>
                  <a:gd name="T63" fmla="*/ 10 h 19"/>
                  <a:gd name="T64" fmla="*/ 10 w 29"/>
                  <a:gd name="T65" fmla="*/ 11 h 19"/>
                  <a:gd name="T66" fmla="*/ 8 w 29"/>
                  <a:gd name="T67" fmla="*/ 12 h 19"/>
                  <a:gd name="T68" fmla="*/ 5 w 29"/>
                  <a:gd name="T69" fmla="*/ 12 h 19"/>
                  <a:gd name="T70" fmla="*/ 4 w 29"/>
                  <a:gd name="T71" fmla="*/ 13 h 19"/>
                  <a:gd name="T72" fmla="*/ 2 w 29"/>
                  <a:gd name="T73" fmla="*/ 13 h 19"/>
                  <a:gd name="T74" fmla="*/ 0 w 29"/>
                  <a:gd name="T75" fmla="*/ 13 h 19"/>
                  <a:gd name="T76" fmla="*/ 3 w 29"/>
                  <a:gd name="T7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9" h="19">
                    <a:moveTo>
                      <a:pt x="3" y="19"/>
                    </a:moveTo>
                    <a:lnTo>
                      <a:pt x="4" y="19"/>
                    </a:lnTo>
                    <a:lnTo>
                      <a:pt x="5" y="19"/>
                    </a:lnTo>
                    <a:lnTo>
                      <a:pt x="6" y="19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11" y="17"/>
                    </a:lnTo>
                    <a:lnTo>
                      <a:pt x="13" y="17"/>
                    </a:lnTo>
                    <a:lnTo>
                      <a:pt x="14" y="16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19" y="14"/>
                    </a:lnTo>
                    <a:lnTo>
                      <a:pt x="21" y="13"/>
                    </a:lnTo>
                    <a:lnTo>
                      <a:pt x="22" y="13"/>
                    </a:lnTo>
                    <a:lnTo>
                      <a:pt x="23" y="12"/>
                    </a:lnTo>
                    <a:lnTo>
                      <a:pt x="24" y="12"/>
                    </a:lnTo>
                    <a:lnTo>
                      <a:pt x="25" y="11"/>
                    </a:lnTo>
                    <a:lnTo>
                      <a:pt x="26" y="10"/>
                    </a:lnTo>
                    <a:lnTo>
                      <a:pt x="28" y="9"/>
                    </a:lnTo>
                    <a:lnTo>
                      <a:pt x="28" y="7"/>
                    </a:lnTo>
                    <a:lnTo>
                      <a:pt x="29" y="6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9" y="2"/>
                    </a:lnTo>
                    <a:lnTo>
                      <a:pt x="28" y="0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8" y="8"/>
                    </a:lnTo>
                    <a:lnTo>
                      <a:pt x="15" y="9"/>
                    </a:lnTo>
                    <a:lnTo>
                      <a:pt x="13" y="10"/>
                    </a:lnTo>
                    <a:lnTo>
                      <a:pt x="10" y="11"/>
                    </a:lnTo>
                    <a:lnTo>
                      <a:pt x="8" y="12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49" name="Freeform 247"/>
              <p:cNvSpPr>
                <a:spLocks/>
              </p:cNvSpPr>
              <p:nvPr/>
            </p:nvSpPr>
            <p:spPr bwMode="auto">
              <a:xfrm>
                <a:off x="1088" y="2742"/>
                <a:ext cx="12" cy="11"/>
              </a:xfrm>
              <a:custGeom>
                <a:avLst/>
                <a:gdLst>
                  <a:gd name="T0" fmla="*/ 10 w 12"/>
                  <a:gd name="T1" fmla="*/ 5 h 11"/>
                  <a:gd name="T2" fmla="*/ 9 w 12"/>
                  <a:gd name="T3" fmla="*/ 4 h 11"/>
                  <a:gd name="T4" fmla="*/ 9 w 12"/>
                  <a:gd name="T5" fmla="*/ 3 h 11"/>
                  <a:gd name="T6" fmla="*/ 8 w 12"/>
                  <a:gd name="T7" fmla="*/ 2 h 11"/>
                  <a:gd name="T8" fmla="*/ 8 w 12"/>
                  <a:gd name="T9" fmla="*/ 1 h 11"/>
                  <a:gd name="T10" fmla="*/ 7 w 12"/>
                  <a:gd name="T11" fmla="*/ 1 h 11"/>
                  <a:gd name="T12" fmla="*/ 7 w 12"/>
                  <a:gd name="T13" fmla="*/ 0 h 11"/>
                  <a:gd name="T14" fmla="*/ 6 w 12"/>
                  <a:gd name="T15" fmla="*/ 0 h 11"/>
                  <a:gd name="T16" fmla="*/ 6 w 12"/>
                  <a:gd name="T17" fmla="*/ 0 h 11"/>
                  <a:gd name="T18" fmla="*/ 6 w 12"/>
                  <a:gd name="T19" fmla="*/ 1 h 11"/>
                  <a:gd name="T20" fmla="*/ 6 w 12"/>
                  <a:gd name="T21" fmla="*/ 2 h 11"/>
                  <a:gd name="T22" fmla="*/ 7 w 12"/>
                  <a:gd name="T23" fmla="*/ 4 h 11"/>
                  <a:gd name="T24" fmla="*/ 7 w 12"/>
                  <a:gd name="T25" fmla="*/ 5 h 11"/>
                  <a:gd name="T26" fmla="*/ 0 w 12"/>
                  <a:gd name="T27" fmla="*/ 5 h 11"/>
                  <a:gd name="T28" fmla="*/ 1 w 12"/>
                  <a:gd name="T29" fmla="*/ 11 h 11"/>
                  <a:gd name="T30" fmla="*/ 2 w 12"/>
                  <a:gd name="T31" fmla="*/ 11 h 11"/>
                  <a:gd name="T32" fmla="*/ 3 w 12"/>
                  <a:gd name="T33" fmla="*/ 11 h 11"/>
                  <a:gd name="T34" fmla="*/ 4 w 12"/>
                  <a:gd name="T35" fmla="*/ 11 h 11"/>
                  <a:gd name="T36" fmla="*/ 5 w 12"/>
                  <a:gd name="T37" fmla="*/ 11 h 11"/>
                  <a:gd name="T38" fmla="*/ 6 w 12"/>
                  <a:gd name="T39" fmla="*/ 11 h 11"/>
                  <a:gd name="T40" fmla="*/ 7 w 12"/>
                  <a:gd name="T41" fmla="*/ 11 h 11"/>
                  <a:gd name="T42" fmla="*/ 7 w 12"/>
                  <a:gd name="T43" fmla="*/ 11 h 11"/>
                  <a:gd name="T44" fmla="*/ 7 w 12"/>
                  <a:gd name="T45" fmla="*/ 11 h 11"/>
                  <a:gd name="T46" fmla="*/ 8 w 12"/>
                  <a:gd name="T47" fmla="*/ 11 h 11"/>
                  <a:gd name="T48" fmla="*/ 9 w 12"/>
                  <a:gd name="T49" fmla="*/ 11 h 11"/>
                  <a:gd name="T50" fmla="*/ 9 w 12"/>
                  <a:gd name="T51" fmla="*/ 11 h 11"/>
                  <a:gd name="T52" fmla="*/ 10 w 12"/>
                  <a:gd name="T53" fmla="*/ 11 h 11"/>
                  <a:gd name="T54" fmla="*/ 10 w 12"/>
                  <a:gd name="T55" fmla="*/ 10 h 11"/>
                  <a:gd name="T56" fmla="*/ 10 w 12"/>
                  <a:gd name="T57" fmla="*/ 10 h 11"/>
                  <a:gd name="T58" fmla="*/ 11 w 12"/>
                  <a:gd name="T59" fmla="*/ 10 h 11"/>
                  <a:gd name="T60" fmla="*/ 12 w 12"/>
                  <a:gd name="T61" fmla="*/ 10 h 11"/>
                  <a:gd name="T62" fmla="*/ 10 w 12"/>
                  <a:gd name="T6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" h="11">
                    <a:moveTo>
                      <a:pt x="10" y="5"/>
                    </a:moveTo>
                    <a:lnTo>
                      <a:pt x="9" y="4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50" name="Freeform 248"/>
              <p:cNvSpPr>
                <a:spLocks/>
              </p:cNvSpPr>
              <p:nvPr/>
            </p:nvSpPr>
            <p:spPr bwMode="auto">
              <a:xfrm>
                <a:off x="1077" y="2664"/>
                <a:ext cx="46" cy="46"/>
              </a:xfrm>
              <a:custGeom>
                <a:avLst/>
                <a:gdLst>
                  <a:gd name="T0" fmla="*/ 36 w 46"/>
                  <a:gd name="T1" fmla="*/ 5 h 46"/>
                  <a:gd name="T2" fmla="*/ 32 w 46"/>
                  <a:gd name="T3" fmla="*/ 2 h 46"/>
                  <a:gd name="T4" fmla="*/ 27 w 46"/>
                  <a:gd name="T5" fmla="*/ 1 h 46"/>
                  <a:gd name="T6" fmla="*/ 23 w 46"/>
                  <a:gd name="T7" fmla="*/ 0 h 46"/>
                  <a:gd name="T8" fmla="*/ 19 w 46"/>
                  <a:gd name="T9" fmla="*/ 0 h 46"/>
                  <a:gd name="T10" fmla="*/ 15 w 46"/>
                  <a:gd name="T11" fmla="*/ 0 h 46"/>
                  <a:gd name="T12" fmla="*/ 12 w 46"/>
                  <a:gd name="T13" fmla="*/ 1 h 46"/>
                  <a:gd name="T14" fmla="*/ 9 w 46"/>
                  <a:gd name="T15" fmla="*/ 1 h 46"/>
                  <a:gd name="T16" fmla="*/ 6 w 46"/>
                  <a:gd name="T17" fmla="*/ 3 h 46"/>
                  <a:gd name="T18" fmla="*/ 3 w 46"/>
                  <a:gd name="T19" fmla="*/ 6 h 46"/>
                  <a:gd name="T20" fmla="*/ 1 w 46"/>
                  <a:gd name="T21" fmla="*/ 10 h 46"/>
                  <a:gd name="T22" fmla="*/ 1 w 46"/>
                  <a:gd name="T23" fmla="*/ 14 h 46"/>
                  <a:gd name="T24" fmla="*/ 1 w 46"/>
                  <a:gd name="T25" fmla="*/ 18 h 46"/>
                  <a:gd name="T26" fmla="*/ 1 w 46"/>
                  <a:gd name="T27" fmla="*/ 21 h 46"/>
                  <a:gd name="T28" fmla="*/ 3 w 46"/>
                  <a:gd name="T29" fmla="*/ 24 h 46"/>
                  <a:gd name="T30" fmla="*/ 5 w 46"/>
                  <a:gd name="T31" fmla="*/ 27 h 46"/>
                  <a:gd name="T32" fmla="*/ 7 w 46"/>
                  <a:gd name="T33" fmla="*/ 29 h 46"/>
                  <a:gd name="T34" fmla="*/ 11 w 46"/>
                  <a:gd name="T35" fmla="*/ 31 h 46"/>
                  <a:gd name="T36" fmla="*/ 14 w 46"/>
                  <a:gd name="T37" fmla="*/ 32 h 46"/>
                  <a:gd name="T38" fmla="*/ 19 w 46"/>
                  <a:gd name="T39" fmla="*/ 33 h 46"/>
                  <a:gd name="T40" fmla="*/ 22 w 46"/>
                  <a:gd name="T41" fmla="*/ 33 h 46"/>
                  <a:gd name="T42" fmla="*/ 24 w 46"/>
                  <a:gd name="T43" fmla="*/ 33 h 46"/>
                  <a:gd name="T44" fmla="*/ 27 w 46"/>
                  <a:gd name="T45" fmla="*/ 33 h 46"/>
                  <a:gd name="T46" fmla="*/ 29 w 46"/>
                  <a:gd name="T47" fmla="*/ 33 h 46"/>
                  <a:gd name="T48" fmla="*/ 29 w 46"/>
                  <a:gd name="T49" fmla="*/ 38 h 46"/>
                  <a:gd name="T50" fmla="*/ 30 w 46"/>
                  <a:gd name="T51" fmla="*/ 45 h 46"/>
                  <a:gd name="T52" fmla="*/ 32 w 46"/>
                  <a:gd name="T53" fmla="*/ 46 h 46"/>
                  <a:gd name="T54" fmla="*/ 37 w 46"/>
                  <a:gd name="T55" fmla="*/ 45 h 46"/>
                  <a:gd name="T56" fmla="*/ 42 w 46"/>
                  <a:gd name="T57" fmla="*/ 44 h 46"/>
                  <a:gd name="T58" fmla="*/ 45 w 46"/>
                  <a:gd name="T59" fmla="*/ 42 h 46"/>
                  <a:gd name="T60" fmla="*/ 46 w 46"/>
                  <a:gd name="T61" fmla="*/ 38 h 46"/>
                  <a:gd name="T62" fmla="*/ 46 w 46"/>
                  <a:gd name="T63" fmla="*/ 29 h 46"/>
                  <a:gd name="T64" fmla="*/ 44 w 46"/>
                  <a:gd name="T65" fmla="*/ 18 h 46"/>
                  <a:gd name="T66" fmla="*/ 41 w 46"/>
                  <a:gd name="T67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6" h="46">
                    <a:moveTo>
                      <a:pt x="38" y="6"/>
                    </a:moveTo>
                    <a:lnTo>
                      <a:pt x="36" y="5"/>
                    </a:lnTo>
                    <a:lnTo>
                      <a:pt x="34" y="3"/>
                    </a:lnTo>
                    <a:lnTo>
                      <a:pt x="32" y="2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2" y="23"/>
                    </a:lnTo>
                    <a:lnTo>
                      <a:pt x="3" y="24"/>
                    </a:lnTo>
                    <a:lnTo>
                      <a:pt x="4" y="26"/>
                    </a:lnTo>
                    <a:lnTo>
                      <a:pt x="5" y="27"/>
                    </a:lnTo>
                    <a:lnTo>
                      <a:pt x="6" y="28"/>
                    </a:lnTo>
                    <a:lnTo>
                      <a:pt x="7" y="29"/>
                    </a:lnTo>
                    <a:lnTo>
                      <a:pt x="9" y="30"/>
                    </a:lnTo>
                    <a:lnTo>
                      <a:pt x="11" y="31"/>
                    </a:lnTo>
                    <a:lnTo>
                      <a:pt x="13" y="32"/>
                    </a:lnTo>
                    <a:lnTo>
                      <a:pt x="14" y="32"/>
                    </a:lnTo>
                    <a:lnTo>
                      <a:pt x="16" y="33"/>
                    </a:lnTo>
                    <a:lnTo>
                      <a:pt x="19" y="33"/>
                    </a:lnTo>
                    <a:lnTo>
                      <a:pt x="21" y="33"/>
                    </a:lnTo>
                    <a:lnTo>
                      <a:pt x="22" y="33"/>
                    </a:lnTo>
                    <a:lnTo>
                      <a:pt x="23" y="33"/>
                    </a:lnTo>
                    <a:lnTo>
                      <a:pt x="24" y="33"/>
                    </a:lnTo>
                    <a:lnTo>
                      <a:pt x="25" y="33"/>
                    </a:lnTo>
                    <a:lnTo>
                      <a:pt x="27" y="33"/>
                    </a:lnTo>
                    <a:lnTo>
                      <a:pt x="28" y="33"/>
                    </a:lnTo>
                    <a:lnTo>
                      <a:pt x="29" y="33"/>
                    </a:lnTo>
                    <a:lnTo>
                      <a:pt x="30" y="32"/>
                    </a:lnTo>
                    <a:lnTo>
                      <a:pt x="29" y="38"/>
                    </a:lnTo>
                    <a:lnTo>
                      <a:pt x="29" y="42"/>
                    </a:lnTo>
                    <a:lnTo>
                      <a:pt x="30" y="45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7" y="45"/>
                    </a:lnTo>
                    <a:lnTo>
                      <a:pt x="39" y="45"/>
                    </a:lnTo>
                    <a:lnTo>
                      <a:pt x="42" y="44"/>
                    </a:lnTo>
                    <a:lnTo>
                      <a:pt x="44" y="43"/>
                    </a:lnTo>
                    <a:lnTo>
                      <a:pt x="45" y="42"/>
                    </a:lnTo>
                    <a:lnTo>
                      <a:pt x="46" y="40"/>
                    </a:lnTo>
                    <a:lnTo>
                      <a:pt x="46" y="38"/>
                    </a:lnTo>
                    <a:lnTo>
                      <a:pt x="46" y="34"/>
                    </a:lnTo>
                    <a:lnTo>
                      <a:pt x="46" y="29"/>
                    </a:lnTo>
                    <a:lnTo>
                      <a:pt x="45" y="24"/>
                    </a:lnTo>
                    <a:lnTo>
                      <a:pt x="44" y="18"/>
                    </a:lnTo>
                    <a:lnTo>
                      <a:pt x="43" y="13"/>
                    </a:lnTo>
                    <a:lnTo>
                      <a:pt x="41" y="9"/>
                    </a:lnTo>
                    <a:lnTo>
                      <a:pt x="38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51" name="Freeform 249"/>
              <p:cNvSpPr>
                <a:spLocks/>
              </p:cNvSpPr>
              <p:nvPr/>
            </p:nvSpPr>
            <p:spPr bwMode="auto">
              <a:xfrm>
                <a:off x="1072" y="2670"/>
                <a:ext cx="49" cy="44"/>
              </a:xfrm>
              <a:custGeom>
                <a:avLst/>
                <a:gdLst>
                  <a:gd name="T0" fmla="*/ 49 w 49"/>
                  <a:gd name="T1" fmla="*/ 19 h 44"/>
                  <a:gd name="T2" fmla="*/ 49 w 49"/>
                  <a:gd name="T3" fmla="*/ 21 h 44"/>
                  <a:gd name="T4" fmla="*/ 49 w 49"/>
                  <a:gd name="T5" fmla="*/ 24 h 44"/>
                  <a:gd name="T6" fmla="*/ 48 w 49"/>
                  <a:gd name="T7" fmla="*/ 27 h 44"/>
                  <a:gd name="T8" fmla="*/ 46 w 49"/>
                  <a:gd name="T9" fmla="*/ 30 h 44"/>
                  <a:gd name="T10" fmla="*/ 44 w 49"/>
                  <a:gd name="T11" fmla="*/ 31 h 44"/>
                  <a:gd name="T12" fmla="*/ 42 w 49"/>
                  <a:gd name="T13" fmla="*/ 31 h 44"/>
                  <a:gd name="T14" fmla="*/ 42 w 49"/>
                  <a:gd name="T15" fmla="*/ 31 h 44"/>
                  <a:gd name="T16" fmla="*/ 41 w 49"/>
                  <a:gd name="T17" fmla="*/ 33 h 44"/>
                  <a:gd name="T18" fmla="*/ 39 w 49"/>
                  <a:gd name="T19" fmla="*/ 35 h 44"/>
                  <a:gd name="T20" fmla="*/ 37 w 49"/>
                  <a:gd name="T21" fmla="*/ 37 h 44"/>
                  <a:gd name="T22" fmla="*/ 35 w 49"/>
                  <a:gd name="T23" fmla="*/ 39 h 44"/>
                  <a:gd name="T24" fmla="*/ 32 w 49"/>
                  <a:gd name="T25" fmla="*/ 41 h 44"/>
                  <a:gd name="T26" fmla="*/ 30 w 49"/>
                  <a:gd name="T27" fmla="*/ 42 h 44"/>
                  <a:gd name="T28" fmla="*/ 27 w 49"/>
                  <a:gd name="T29" fmla="*/ 43 h 44"/>
                  <a:gd name="T30" fmla="*/ 24 w 49"/>
                  <a:gd name="T31" fmla="*/ 44 h 44"/>
                  <a:gd name="T32" fmla="*/ 20 w 49"/>
                  <a:gd name="T33" fmla="*/ 43 h 44"/>
                  <a:gd name="T34" fmla="*/ 15 w 49"/>
                  <a:gd name="T35" fmla="*/ 43 h 44"/>
                  <a:gd name="T36" fmla="*/ 11 w 49"/>
                  <a:gd name="T37" fmla="*/ 41 h 44"/>
                  <a:gd name="T38" fmla="*/ 8 w 49"/>
                  <a:gd name="T39" fmla="*/ 39 h 44"/>
                  <a:gd name="T40" fmla="*/ 5 w 49"/>
                  <a:gd name="T41" fmla="*/ 36 h 44"/>
                  <a:gd name="T42" fmla="*/ 3 w 49"/>
                  <a:gd name="T43" fmla="*/ 32 h 44"/>
                  <a:gd name="T44" fmla="*/ 1 w 49"/>
                  <a:gd name="T45" fmla="*/ 28 h 44"/>
                  <a:gd name="T46" fmla="*/ 0 w 49"/>
                  <a:gd name="T47" fmla="*/ 24 h 44"/>
                  <a:gd name="T48" fmla="*/ 0 w 49"/>
                  <a:gd name="T49" fmla="*/ 20 h 44"/>
                  <a:gd name="T50" fmla="*/ 1 w 49"/>
                  <a:gd name="T51" fmla="*/ 15 h 44"/>
                  <a:gd name="T52" fmla="*/ 3 w 49"/>
                  <a:gd name="T53" fmla="*/ 11 h 44"/>
                  <a:gd name="T54" fmla="*/ 5 w 49"/>
                  <a:gd name="T55" fmla="*/ 8 h 44"/>
                  <a:gd name="T56" fmla="*/ 5 w 49"/>
                  <a:gd name="T57" fmla="*/ 7 h 44"/>
                  <a:gd name="T58" fmla="*/ 6 w 49"/>
                  <a:gd name="T59" fmla="*/ 6 h 44"/>
                  <a:gd name="T60" fmla="*/ 7 w 49"/>
                  <a:gd name="T61" fmla="*/ 6 h 44"/>
                  <a:gd name="T62" fmla="*/ 8 w 49"/>
                  <a:gd name="T63" fmla="*/ 5 h 44"/>
                  <a:gd name="T64" fmla="*/ 10 w 49"/>
                  <a:gd name="T65" fmla="*/ 4 h 44"/>
                  <a:gd name="T66" fmla="*/ 13 w 49"/>
                  <a:gd name="T67" fmla="*/ 2 h 44"/>
                  <a:gd name="T68" fmla="*/ 17 w 49"/>
                  <a:gd name="T69" fmla="*/ 0 h 44"/>
                  <a:gd name="T70" fmla="*/ 23 w 49"/>
                  <a:gd name="T71" fmla="*/ 0 h 44"/>
                  <a:gd name="T72" fmla="*/ 28 w 49"/>
                  <a:gd name="T73" fmla="*/ 0 h 44"/>
                  <a:gd name="T74" fmla="*/ 31 w 49"/>
                  <a:gd name="T75" fmla="*/ 2 h 44"/>
                  <a:gd name="T76" fmla="*/ 34 w 49"/>
                  <a:gd name="T77" fmla="*/ 3 h 44"/>
                  <a:gd name="T78" fmla="*/ 37 w 49"/>
                  <a:gd name="T79" fmla="*/ 5 h 44"/>
                  <a:gd name="T80" fmla="*/ 39 w 49"/>
                  <a:gd name="T81" fmla="*/ 7 h 44"/>
                  <a:gd name="T82" fmla="*/ 41 w 49"/>
                  <a:gd name="T83" fmla="*/ 9 h 44"/>
                  <a:gd name="T84" fmla="*/ 44 w 49"/>
                  <a:gd name="T85" fmla="*/ 13 h 44"/>
                  <a:gd name="T86" fmla="*/ 47 w 49"/>
                  <a:gd name="T87" fmla="*/ 1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4">
                    <a:moveTo>
                      <a:pt x="49" y="18"/>
                    </a:moveTo>
                    <a:lnTo>
                      <a:pt x="49" y="19"/>
                    </a:lnTo>
                    <a:lnTo>
                      <a:pt x="49" y="20"/>
                    </a:lnTo>
                    <a:lnTo>
                      <a:pt x="49" y="21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6"/>
                    </a:lnTo>
                    <a:lnTo>
                      <a:pt x="48" y="27"/>
                    </a:lnTo>
                    <a:lnTo>
                      <a:pt x="47" y="29"/>
                    </a:lnTo>
                    <a:lnTo>
                      <a:pt x="46" y="30"/>
                    </a:lnTo>
                    <a:lnTo>
                      <a:pt x="45" y="31"/>
                    </a:lnTo>
                    <a:lnTo>
                      <a:pt x="44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1" y="33"/>
                    </a:lnTo>
                    <a:lnTo>
                      <a:pt x="40" y="34"/>
                    </a:lnTo>
                    <a:lnTo>
                      <a:pt x="39" y="35"/>
                    </a:lnTo>
                    <a:lnTo>
                      <a:pt x="38" y="36"/>
                    </a:lnTo>
                    <a:lnTo>
                      <a:pt x="37" y="37"/>
                    </a:lnTo>
                    <a:lnTo>
                      <a:pt x="36" y="38"/>
                    </a:lnTo>
                    <a:lnTo>
                      <a:pt x="35" y="39"/>
                    </a:lnTo>
                    <a:lnTo>
                      <a:pt x="34" y="40"/>
                    </a:lnTo>
                    <a:lnTo>
                      <a:pt x="32" y="41"/>
                    </a:lnTo>
                    <a:lnTo>
                      <a:pt x="31" y="42"/>
                    </a:lnTo>
                    <a:lnTo>
                      <a:pt x="30" y="42"/>
                    </a:lnTo>
                    <a:lnTo>
                      <a:pt x="28" y="43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0" y="43"/>
                    </a:lnTo>
                    <a:lnTo>
                      <a:pt x="18" y="43"/>
                    </a:lnTo>
                    <a:lnTo>
                      <a:pt x="15" y="43"/>
                    </a:lnTo>
                    <a:lnTo>
                      <a:pt x="13" y="42"/>
                    </a:lnTo>
                    <a:lnTo>
                      <a:pt x="11" y="41"/>
                    </a:lnTo>
                    <a:lnTo>
                      <a:pt x="10" y="40"/>
                    </a:lnTo>
                    <a:lnTo>
                      <a:pt x="8" y="39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4" y="34"/>
                    </a:lnTo>
                    <a:lnTo>
                      <a:pt x="3" y="32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2" y="13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5" y="1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1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4" y="3"/>
                    </a:lnTo>
                    <a:lnTo>
                      <a:pt x="35" y="4"/>
                    </a:lnTo>
                    <a:lnTo>
                      <a:pt x="37" y="5"/>
                    </a:lnTo>
                    <a:lnTo>
                      <a:pt x="38" y="7"/>
                    </a:lnTo>
                    <a:lnTo>
                      <a:pt x="39" y="7"/>
                    </a:lnTo>
                    <a:lnTo>
                      <a:pt x="40" y="8"/>
                    </a:lnTo>
                    <a:lnTo>
                      <a:pt x="41" y="9"/>
                    </a:lnTo>
                    <a:lnTo>
                      <a:pt x="43" y="11"/>
                    </a:lnTo>
                    <a:lnTo>
                      <a:pt x="44" y="13"/>
                    </a:lnTo>
                    <a:lnTo>
                      <a:pt x="46" y="14"/>
                    </a:lnTo>
                    <a:lnTo>
                      <a:pt x="47" y="16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52" name="Freeform 250"/>
              <p:cNvSpPr>
                <a:spLocks/>
              </p:cNvSpPr>
              <p:nvPr/>
            </p:nvSpPr>
            <p:spPr bwMode="auto">
              <a:xfrm>
                <a:off x="1075" y="2673"/>
                <a:ext cx="44" cy="37"/>
              </a:xfrm>
              <a:custGeom>
                <a:avLst/>
                <a:gdLst>
                  <a:gd name="T0" fmla="*/ 40 w 44"/>
                  <a:gd name="T1" fmla="*/ 14 h 37"/>
                  <a:gd name="T2" fmla="*/ 39 w 44"/>
                  <a:gd name="T3" fmla="*/ 14 h 37"/>
                  <a:gd name="T4" fmla="*/ 38 w 44"/>
                  <a:gd name="T5" fmla="*/ 15 h 37"/>
                  <a:gd name="T6" fmla="*/ 38 w 44"/>
                  <a:gd name="T7" fmla="*/ 15 h 37"/>
                  <a:gd name="T8" fmla="*/ 37 w 44"/>
                  <a:gd name="T9" fmla="*/ 15 h 37"/>
                  <a:gd name="T10" fmla="*/ 36 w 44"/>
                  <a:gd name="T11" fmla="*/ 12 h 37"/>
                  <a:gd name="T12" fmla="*/ 35 w 44"/>
                  <a:gd name="T13" fmla="*/ 9 h 37"/>
                  <a:gd name="T14" fmla="*/ 33 w 44"/>
                  <a:gd name="T15" fmla="*/ 7 h 37"/>
                  <a:gd name="T16" fmla="*/ 31 w 44"/>
                  <a:gd name="T17" fmla="*/ 4 h 37"/>
                  <a:gd name="T18" fmla="*/ 28 w 44"/>
                  <a:gd name="T19" fmla="*/ 3 h 37"/>
                  <a:gd name="T20" fmla="*/ 25 w 44"/>
                  <a:gd name="T21" fmla="*/ 1 h 37"/>
                  <a:gd name="T22" fmla="*/ 22 w 44"/>
                  <a:gd name="T23" fmla="*/ 1 h 37"/>
                  <a:gd name="T24" fmla="*/ 19 w 44"/>
                  <a:gd name="T25" fmla="*/ 0 h 37"/>
                  <a:gd name="T26" fmla="*/ 15 w 44"/>
                  <a:gd name="T27" fmla="*/ 1 h 37"/>
                  <a:gd name="T28" fmla="*/ 12 w 44"/>
                  <a:gd name="T29" fmla="*/ 2 h 37"/>
                  <a:gd name="T30" fmla="*/ 9 w 44"/>
                  <a:gd name="T31" fmla="*/ 3 h 37"/>
                  <a:gd name="T32" fmla="*/ 6 w 44"/>
                  <a:gd name="T33" fmla="*/ 6 h 37"/>
                  <a:gd name="T34" fmla="*/ 4 w 44"/>
                  <a:gd name="T35" fmla="*/ 8 h 37"/>
                  <a:gd name="T36" fmla="*/ 2 w 44"/>
                  <a:gd name="T37" fmla="*/ 11 h 37"/>
                  <a:gd name="T38" fmla="*/ 1 w 44"/>
                  <a:gd name="T39" fmla="*/ 15 h 37"/>
                  <a:gd name="T40" fmla="*/ 0 w 44"/>
                  <a:gd name="T41" fmla="*/ 19 h 37"/>
                  <a:gd name="T42" fmla="*/ 1 w 44"/>
                  <a:gd name="T43" fmla="*/ 22 h 37"/>
                  <a:gd name="T44" fmla="*/ 2 w 44"/>
                  <a:gd name="T45" fmla="*/ 26 h 37"/>
                  <a:gd name="T46" fmla="*/ 4 w 44"/>
                  <a:gd name="T47" fmla="*/ 29 h 37"/>
                  <a:gd name="T48" fmla="*/ 6 w 44"/>
                  <a:gd name="T49" fmla="*/ 32 h 37"/>
                  <a:gd name="T50" fmla="*/ 9 w 44"/>
                  <a:gd name="T51" fmla="*/ 34 h 37"/>
                  <a:gd name="T52" fmla="*/ 12 w 44"/>
                  <a:gd name="T53" fmla="*/ 36 h 37"/>
                  <a:gd name="T54" fmla="*/ 15 w 44"/>
                  <a:gd name="T55" fmla="*/ 37 h 37"/>
                  <a:gd name="T56" fmla="*/ 19 w 44"/>
                  <a:gd name="T57" fmla="*/ 37 h 37"/>
                  <a:gd name="T58" fmla="*/ 22 w 44"/>
                  <a:gd name="T59" fmla="*/ 37 h 37"/>
                  <a:gd name="T60" fmla="*/ 25 w 44"/>
                  <a:gd name="T61" fmla="*/ 36 h 37"/>
                  <a:gd name="T62" fmla="*/ 28 w 44"/>
                  <a:gd name="T63" fmla="*/ 35 h 37"/>
                  <a:gd name="T64" fmla="*/ 30 w 44"/>
                  <a:gd name="T65" fmla="*/ 33 h 37"/>
                  <a:gd name="T66" fmla="*/ 32 w 44"/>
                  <a:gd name="T67" fmla="*/ 31 h 37"/>
                  <a:gd name="T68" fmla="*/ 34 w 44"/>
                  <a:gd name="T69" fmla="*/ 29 h 37"/>
                  <a:gd name="T70" fmla="*/ 36 w 44"/>
                  <a:gd name="T71" fmla="*/ 26 h 37"/>
                  <a:gd name="T72" fmla="*/ 37 w 44"/>
                  <a:gd name="T73" fmla="*/ 24 h 37"/>
                  <a:gd name="T74" fmla="*/ 37 w 44"/>
                  <a:gd name="T75" fmla="*/ 24 h 37"/>
                  <a:gd name="T76" fmla="*/ 38 w 44"/>
                  <a:gd name="T77" fmla="*/ 25 h 37"/>
                  <a:gd name="T78" fmla="*/ 39 w 44"/>
                  <a:gd name="T79" fmla="*/ 25 h 37"/>
                  <a:gd name="T80" fmla="*/ 40 w 44"/>
                  <a:gd name="T81" fmla="*/ 25 h 37"/>
                  <a:gd name="T82" fmla="*/ 40 w 44"/>
                  <a:gd name="T83" fmla="*/ 25 h 37"/>
                  <a:gd name="T84" fmla="*/ 41 w 44"/>
                  <a:gd name="T85" fmla="*/ 25 h 37"/>
                  <a:gd name="T86" fmla="*/ 42 w 44"/>
                  <a:gd name="T87" fmla="*/ 24 h 37"/>
                  <a:gd name="T88" fmla="*/ 43 w 44"/>
                  <a:gd name="T89" fmla="*/ 23 h 37"/>
                  <a:gd name="T90" fmla="*/ 43 w 44"/>
                  <a:gd name="T91" fmla="*/ 23 h 37"/>
                  <a:gd name="T92" fmla="*/ 43 w 44"/>
                  <a:gd name="T93" fmla="*/ 22 h 37"/>
                  <a:gd name="T94" fmla="*/ 44 w 44"/>
                  <a:gd name="T95" fmla="*/ 21 h 37"/>
                  <a:gd name="T96" fmla="*/ 44 w 44"/>
                  <a:gd name="T97" fmla="*/ 20 h 37"/>
                  <a:gd name="T98" fmla="*/ 44 w 44"/>
                  <a:gd name="T99" fmla="*/ 19 h 37"/>
                  <a:gd name="T100" fmla="*/ 43 w 44"/>
                  <a:gd name="T101" fmla="*/ 18 h 37"/>
                  <a:gd name="T102" fmla="*/ 43 w 44"/>
                  <a:gd name="T103" fmla="*/ 17 h 37"/>
                  <a:gd name="T104" fmla="*/ 43 w 44"/>
                  <a:gd name="T105" fmla="*/ 16 h 37"/>
                  <a:gd name="T106" fmla="*/ 42 w 44"/>
                  <a:gd name="T107" fmla="*/ 15 h 37"/>
                  <a:gd name="T108" fmla="*/ 41 w 44"/>
                  <a:gd name="T109" fmla="*/ 15 h 37"/>
                  <a:gd name="T110" fmla="*/ 40 w 44"/>
                  <a:gd name="T111" fmla="*/ 14 h 37"/>
                  <a:gd name="T112" fmla="*/ 40 w 44"/>
                  <a:gd name="T113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4" h="37">
                    <a:moveTo>
                      <a:pt x="40" y="14"/>
                    </a:moveTo>
                    <a:lnTo>
                      <a:pt x="39" y="14"/>
                    </a:lnTo>
                    <a:lnTo>
                      <a:pt x="38" y="15"/>
                    </a:lnTo>
                    <a:lnTo>
                      <a:pt x="38" y="15"/>
                    </a:lnTo>
                    <a:lnTo>
                      <a:pt x="37" y="15"/>
                    </a:lnTo>
                    <a:lnTo>
                      <a:pt x="36" y="12"/>
                    </a:lnTo>
                    <a:lnTo>
                      <a:pt x="35" y="9"/>
                    </a:lnTo>
                    <a:lnTo>
                      <a:pt x="33" y="7"/>
                    </a:lnTo>
                    <a:lnTo>
                      <a:pt x="31" y="4"/>
                    </a:lnTo>
                    <a:lnTo>
                      <a:pt x="28" y="3"/>
                    </a:lnTo>
                    <a:lnTo>
                      <a:pt x="25" y="1"/>
                    </a:lnTo>
                    <a:lnTo>
                      <a:pt x="22" y="1"/>
                    </a:lnTo>
                    <a:lnTo>
                      <a:pt x="19" y="0"/>
                    </a:lnTo>
                    <a:lnTo>
                      <a:pt x="15" y="1"/>
                    </a:lnTo>
                    <a:lnTo>
                      <a:pt x="12" y="2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1" y="15"/>
                    </a:lnTo>
                    <a:lnTo>
                      <a:pt x="0" y="19"/>
                    </a:lnTo>
                    <a:lnTo>
                      <a:pt x="1" y="22"/>
                    </a:lnTo>
                    <a:lnTo>
                      <a:pt x="2" y="26"/>
                    </a:lnTo>
                    <a:lnTo>
                      <a:pt x="4" y="29"/>
                    </a:lnTo>
                    <a:lnTo>
                      <a:pt x="6" y="32"/>
                    </a:lnTo>
                    <a:lnTo>
                      <a:pt x="9" y="34"/>
                    </a:lnTo>
                    <a:lnTo>
                      <a:pt x="12" y="36"/>
                    </a:lnTo>
                    <a:lnTo>
                      <a:pt x="15" y="37"/>
                    </a:lnTo>
                    <a:lnTo>
                      <a:pt x="19" y="37"/>
                    </a:lnTo>
                    <a:lnTo>
                      <a:pt x="22" y="37"/>
                    </a:lnTo>
                    <a:lnTo>
                      <a:pt x="25" y="36"/>
                    </a:lnTo>
                    <a:lnTo>
                      <a:pt x="28" y="35"/>
                    </a:lnTo>
                    <a:lnTo>
                      <a:pt x="30" y="33"/>
                    </a:lnTo>
                    <a:lnTo>
                      <a:pt x="32" y="31"/>
                    </a:lnTo>
                    <a:lnTo>
                      <a:pt x="34" y="29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7" y="24"/>
                    </a:lnTo>
                    <a:lnTo>
                      <a:pt x="38" y="25"/>
                    </a:lnTo>
                    <a:lnTo>
                      <a:pt x="39" y="25"/>
                    </a:lnTo>
                    <a:lnTo>
                      <a:pt x="40" y="25"/>
                    </a:lnTo>
                    <a:lnTo>
                      <a:pt x="40" y="25"/>
                    </a:lnTo>
                    <a:lnTo>
                      <a:pt x="41" y="25"/>
                    </a:lnTo>
                    <a:lnTo>
                      <a:pt x="42" y="24"/>
                    </a:lnTo>
                    <a:lnTo>
                      <a:pt x="43" y="23"/>
                    </a:lnTo>
                    <a:lnTo>
                      <a:pt x="43" y="23"/>
                    </a:lnTo>
                    <a:lnTo>
                      <a:pt x="43" y="22"/>
                    </a:lnTo>
                    <a:lnTo>
                      <a:pt x="44" y="21"/>
                    </a:lnTo>
                    <a:lnTo>
                      <a:pt x="44" y="20"/>
                    </a:lnTo>
                    <a:lnTo>
                      <a:pt x="44" y="19"/>
                    </a:lnTo>
                    <a:lnTo>
                      <a:pt x="43" y="18"/>
                    </a:lnTo>
                    <a:lnTo>
                      <a:pt x="43" y="17"/>
                    </a:lnTo>
                    <a:lnTo>
                      <a:pt x="43" y="16"/>
                    </a:lnTo>
                    <a:lnTo>
                      <a:pt x="42" y="15"/>
                    </a:lnTo>
                    <a:lnTo>
                      <a:pt x="41" y="15"/>
                    </a:lnTo>
                    <a:lnTo>
                      <a:pt x="40" y="14"/>
                    </a:lnTo>
                    <a:lnTo>
                      <a:pt x="4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53" name="Freeform 251"/>
              <p:cNvSpPr>
                <a:spLocks/>
              </p:cNvSpPr>
              <p:nvPr/>
            </p:nvSpPr>
            <p:spPr bwMode="auto">
              <a:xfrm>
                <a:off x="1085" y="2699"/>
                <a:ext cx="17" cy="6"/>
              </a:xfrm>
              <a:custGeom>
                <a:avLst/>
                <a:gdLst>
                  <a:gd name="T0" fmla="*/ 0 w 17"/>
                  <a:gd name="T1" fmla="*/ 0 h 6"/>
                  <a:gd name="T2" fmla="*/ 0 w 17"/>
                  <a:gd name="T3" fmla="*/ 1 h 6"/>
                  <a:gd name="T4" fmla="*/ 0 w 17"/>
                  <a:gd name="T5" fmla="*/ 2 h 6"/>
                  <a:gd name="T6" fmla="*/ 1 w 17"/>
                  <a:gd name="T7" fmla="*/ 4 h 6"/>
                  <a:gd name="T8" fmla="*/ 3 w 17"/>
                  <a:gd name="T9" fmla="*/ 5 h 6"/>
                  <a:gd name="T10" fmla="*/ 4 w 17"/>
                  <a:gd name="T11" fmla="*/ 5 h 6"/>
                  <a:gd name="T12" fmla="*/ 5 w 17"/>
                  <a:gd name="T13" fmla="*/ 6 h 6"/>
                  <a:gd name="T14" fmla="*/ 6 w 17"/>
                  <a:gd name="T15" fmla="*/ 6 h 6"/>
                  <a:gd name="T16" fmla="*/ 7 w 17"/>
                  <a:gd name="T17" fmla="*/ 6 h 6"/>
                  <a:gd name="T18" fmla="*/ 8 w 17"/>
                  <a:gd name="T19" fmla="*/ 6 h 6"/>
                  <a:gd name="T20" fmla="*/ 9 w 17"/>
                  <a:gd name="T21" fmla="*/ 6 h 6"/>
                  <a:gd name="T22" fmla="*/ 9 w 17"/>
                  <a:gd name="T23" fmla="*/ 6 h 6"/>
                  <a:gd name="T24" fmla="*/ 10 w 17"/>
                  <a:gd name="T25" fmla="*/ 6 h 6"/>
                  <a:gd name="T26" fmla="*/ 17 w 17"/>
                  <a:gd name="T27" fmla="*/ 0 h 6"/>
                  <a:gd name="T28" fmla="*/ 0 w 17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6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54" name="Freeform 252"/>
              <p:cNvSpPr>
                <a:spLocks/>
              </p:cNvSpPr>
              <p:nvPr/>
            </p:nvSpPr>
            <p:spPr bwMode="auto">
              <a:xfrm>
                <a:off x="1087" y="2700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 w 10"/>
                  <a:gd name="T3" fmla="*/ 2 h 2"/>
                  <a:gd name="T4" fmla="*/ 8 w 10"/>
                  <a:gd name="T5" fmla="*/ 2 h 2"/>
                  <a:gd name="T6" fmla="*/ 10 w 10"/>
                  <a:gd name="T7" fmla="*/ 0 h 2"/>
                  <a:gd name="T8" fmla="*/ 0 w 10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55" name="Freeform 253"/>
              <p:cNvSpPr>
                <a:spLocks/>
              </p:cNvSpPr>
              <p:nvPr/>
            </p:nvSpPr>
            <p:spPr bwMode="auto">
              <a:xfrm>
                <a:off x="1075" y="2666"/>
                <a:ext cx="35" cy="12"/>
              </a:xfrm>
              <a:custGeom>
                <a:avLst/>
                <a:gdLst>
                  <a:gd name="T0" fmla="*/ 29 w 35"/>
                  <a:gd name="T1" fmla="*/ 2 h 12"/>
                  <a:gd name="T2" fmla="*/ 28 w 35"/>
                  <a:gd name="T3" fmla="*/ 2 h 12"/>
                  <a:gd name="T4" fmla="*/ 27 w 35"/>
                  <a:gd name="T5" fmla="*/ 2 h 12"/>
                  <a:gd name="T6" fmla="*/ 26 w 35"/>
                  <a:gd name="T7" fmla="*/ 2 h 12"/>
                  <a:gd name="T8" fmla="*/ 25 w 35"/>
                  <a:gd name="T9" fmla="*/ 2 h 12"/>
                  <a:gd name="T10" fmla="*/ 24 w 35"/>
                  <a:gd name="T11" fmla="*/ 2 h 12"/>
                  <a:gd name="T12" fmla="*/ 22 w 35"/>
                  <a:gd name="T13" fmla="*/ 1 h 12"/>
                  <a:gd name="T14" fmla="*/ 21 w 35"/>
                  <a:gd name="T15" fmla="*/ 1 h 12"/>
                  <a:gd name="T16" fmla="*/ 19 w 35"/>
                  <a:gd name="T17" fmla="*/ 1 h 12"/>
                  <a:gd name="T18" fmla="*/ 17 w 35"/>
                  <a:gd name="T19" fmla="*/ 1 h 12"/>
                  <a:gd name="T20" fmla="*/ 16 w 35"/>
                  <a:gd name="T21" fmla="*/ 1 h 12"/>
                  <a:gd name="T22" fmla="*/ 14 w 35"/>
                  <a:gd name="T23" fmla="*/ 1 h 12"/>
                  <a:gd name="T24" fmla="*/ 13 w 35"/>
                  <a:gd name="T25" fmla="*/ 0 h 12"/>
                  <a:gd name="T26" fmla="*/ 12 w 35"/>
                  <a:gd name="T27" fmla="*/ 0 h 12"/>
                  <a:gd name="T28" fmla="*/ 11 w 35"/>
                  <a:gd name="T29" fmla="*/ 0 h 12"/>
                  <a:gd name="T30" fmla="*/ 10 w 35"/>
                  <a:gd name="T31" fmla="*/ 0 h 12"/>
                  <a:gd name="T32" fmla="*/ 9 w 35"/>
                  <a:gd name="T33" fmla="*/ 0 h 12"/>
                  <a:gd name="T34" fmla="*/ 8 w 35"/>
                  <a:gd name="T35" fmla="*/ 0 h 12"/>
                  <a:gd name="T36" fmla="*/ 6 w 35"/>
                  <a:gd name="T37" fmla="*/ 1 h 12"/>
                  <a:gd name="T38" fmla="*/ 4 w 35"/>
                  <a:gd name="T39" fmla="*/ 2 h 12"/>
                  <a:gd name="T40" fmla="*/ 3 w 35"/>
                  <a:gd name="T41" fmla="*/ 4 h 12"/>
                  <a:gd name="T42" fmla="*/ 2 w 35"/>
                  <a:gd name="T43" fmla="*/ 6 h 12"/>
                  <a:gd name="T44" fmla="*/ 1 w 35"/>
                  <a:gd name="T45" fmla="*/ 7 h 12"/>
                  <a:gd name="T46" fmla="*/ 0 w 35"/>
                  <a:gd name="T47" fmla="*/ 9 h 12"/>
                  <a:gd name="T48" fmla="*/ 0 w 35"/>
                  <a:gd name="T49" fmla="*/ 10 h 12"/>
                  <a:gd name="T50" fmla="*/ 0 w 35"/>
                  <a:gd name="T51" fmla="*/ 10 h 12"/>
                  <a:gd name="T52" fmla="*/ 1 w 35"/>
                  <a:gd name="T53" fmla="*/ 11 h 12"/>
                  <a:gd name="T54" fmla="*/ 3 w 35"/>
                  <a:gd name="T55" fmla="*/ 11 h 12"/>
                  <a:gd name="T56" fmla="*/ 5 w 35"/>
                  <a:gd name="T57" fmla="*/ 11 h 12"/>
                  <a:gd name="T58" fmla="*/ 7 w 35"/>
                  <a:gd name="T59" fmla="*/ 11 h 12"/>
                  <a:gd name="T60" fmla="*/ 10 w 35"/>
                  <a:gd name="T61" fmla="*/ 12 h 12"/>
                  <a:gd name="T62" fmla="*/ 13 w 35"/>
                  <a:gd name="T63" fmla="*/ 12 h 12"/>
                  <a:gd name="T64" fmla="*/ 16 w 35"/>
                  <a:gd name="T65" fmla="*/ 12 h 12"/>
                  <a:gd name="T66" fmla="*/ 19 w 35"/>
                  <a:gd name="T67" fmla="*/ 12 h 12"/>
                  <a:gd name="T68" fmla="*/ 22 w 35"/>
                  <a:gd name="T69" fmla="*/ 12 h 12"/>
                  <a:gd name="T70" fmla="*/ 25 w 35"/>
                  <a:gd name="T71" fmla="*/ 12 h 12"/>
                  <a:gd name="T72" fmla="*/ 28 w 35"/>
                  <a:gd name="T73" fmla="*/ 12 h 12"/>
                  <a:gd name="T74" fmla="*/ 30 w 35"/>
                  <a:gd name="T75" fmla="*/ 12 h 12"/>
                  <a:gd name="T76" fmla="*/ 32 w 35"/>
                  <a:gd name="T77" fmla="*/ 12 h 12"/>
                  <a:gd name="T78" fmla="*/ 33 w 35"/>
                  <a:gd name="T79" fmla="*/ 12 h 12"/>
                  <a:gd name="T80" fmla="*/ 34 w 35"/>
                  <a:gd name="T81" fmla="*/ 12 h 12"/>
                  <a:gd name="T82" fmla="*/ 35 w 35"/>
                  <a:gd name="T83" fmla="*/ 11 h 12"/>
                  <a:gd name="T84" fmla="*/ 35 w 35"/>
                  <a:gd name="T85" fmla="*/ 10 h 12"/>
                  <a:gd name="T86" fmla="*/ 35 w 35"/>
                  <a:gd name="T87" fmla="*/ 9 h 12"/>
                  <a:gd name="T88" fmla="*/ 35 w 35"/>
                  <a:gd name="T89" fmla="*/ 7 h 12"/>
                  <a:gd name="T90" fmla="*/ 33 w 35"/>
                  <a:gd name="T91" fmla="*/ 5 h 12"/>
                  <a:gd name="T92" fmla="*/ 32 w 35"/>
                  <a:gd name="T93" fmla="*/ 4 h 12"/>
                  <a:gd name="T94" fmla="*/ 30 w 35"/>
                  <a:gd name="T95" fmla="*/ 2 h 12"/>
                  <a:gd name="T96" fmla="*/ 29 w 35"/>
                  <a:gd name="T9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5" h="12">
                    <a:moveTo>
                      <a:pt x="29" y="2"/>
                    </a:moveTo>
                    <a:lnTo>
                      <a:pt x="28" y="2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5" y="2"/>
                    </a:lnTo>
                    <a:lnTo>
                      <a:pt x="24" y="2"/>
                    </a:lnTo>
                    <a:lnTo>
                      <a:pt x="22" y="1"/>
                    </a:lnTo>
                    <a:lnTo>
                      <a:pt x="21" y="1"/>
                    </a:lnTo>
                    <a:lnTo>
                      <a:pt x="19" y="1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10" y="12"/>
                    </a:lnTo>
                    <a:lnTo>
                      <a:pt x="13" y="12"/>
                    </a:lnTo>
                    <a:lnTo>
                      <a:pt x="16" y="12"/>
                    </a:lnTo>
                    <a:lnTo>
                      <a:pt x="19" y="12"/>
                    </a:lnTo>
                    <a:lnTo>
                      <a:pt x="22" y="12"/>
                    </a:lnTo>
                    <a:lnTo>
                      <a:pt x="25" y="12"/>
                    </a:lnTo>
                    <a:lnTo>
                      <a:pt x="28" y="12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4" y="12"/>
                    </a:lnTo>
                    <a:lnTo>
                      <a:pt x="35" y="11"/>
                    </a:lnTo>
                    <a:lnTo>
                      <a:pt x="35" y="10"/>
                    </a:lnTo>
                    <a:lnTo>
                      <a:pt x="35" y="9"/>
                    </a:lnTo>
                    <a:lnTo>
                      <a:pt x="35" y="7"/>
                    </a:lnTo>
                    <a:lnTo>
                      <a:pt x="33" y="5"/>
                    </a:lnTo>
                    <a:lnTo>
                      <a:pt x="32" y="4"/>
                    </a:lnTo>
                    <a:lnTo>
                      <a:pt x="30" y="2"/>
                    </a:ln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56" name="Freeform 254"/>
              <p:cNvSpPr>
                <a:spLocks/>
              </p:cNvSpPr>
              <p:nvPr/>
            </p:nvSpPr>
            <p:spPr bwMode="auto">
              <a:xfrm>
                <a:off x="1113" y="2694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2 h 3"/>
                  <a:gd name="T6" fmla="*/ 3 w 3"/>
                  <a:gd name="T7" fmla="*/ 2 h 3"/>
                  <a:gd name="T8" fmla="*/ 3 w 3"/>
                  <a:gd name="T9" fmla="*/ 1 h 3"/>
                  <a:gd name="T10" fmla="*/ 3 w 3"/>
                  <a:gd name="T11" fmla="*/ 1 h 3"/>
                  <a:gd name="T12" fmla="*/ 3 w 3"/>
                  <a:gd name="T13" fmla="*/ 0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1 w 3"/>
                  <a:gd name="T21" fmla="*/ 0 h 3"/>
                  <a:gd name="T22" fmla="*/ 0 w 3"/>
                  <a:gd name="T23" fmla="*/ 1 h 3"/>
                  <a:gd name="T24" fmla="*/ 0 w 3"/>
                  <a:gd name="T25" fmla="*/ 1 h 3"/>
                  <a:gd name="T26" fmla="*/ 0 w 3"/>
                  <a:gd name="T27" fmla="*/ 2 h 3"/>
                  <a:gd name="T28" fmla="*/ 1 w 3"/>
                  <a:gd name="T29" fmla="*/ 2 h 3"/>
                  <a:gd name="T30" fmla="*/ 1 w 3"/>
                  <a:gd name="T31" fmla="*/ 2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57" name="Freeform 255"/>
              <p:cNvSpPr>
                <a:spLocks/>
              </p:cNvSpPr>
              <p:nvPr/>
            </p:nvSpPr>
            <p:spPr bwMode="auto">
              <a:xfrm>
                <a:off x="1084" y="2715"/>
                <a:ext cx="30" cy="19"/>
              </a:xfrm>
              <a:custGeom>
                <a:avLst/>
                <a:gdLst>
                  <a:gd name="T0" fmla="*/ 29 w 30"/>
                  <a:gd name="T1" fmla="*/ 11 h 19"/>
                  <a:gd name="T2" fmla="*/ 26 w 30"/>
                  <a:gd name="T3" fmla="*/ 7 h 19"/>
                  <a:gd name="T4" fmla="*/ 30 w 30"/>
                  <a:gd name="T5" fmla="*/ 5 h 19"/>
                  <a:gd name="T6" fmla="*/ 27 w 30"/>
                  <a:gd name="T7" fmla="*/ 1 h 19"/>
                  <a:gd name="T8" fmla="*/ 25 w 30"/>
                  <a:gd name="T9" fmla="*/ 1 h 19"/>
                  <a:gd name="T10" fmla="*/ 28 w 30"/>
                  <a:gd name="T11" fmla="*/ 4 h 19"/>
                  <a:gd name="T12" fmla="*/ 24 w 30"/>
                  <a:gd name="T13" fmla="*/ 7 h 19"/>
                  <a:gd name="T14" fmla="*/ 24 w 30"/>
                  <a:gd name="T15" fmla="*/ 8 h 19"/>
                  <a:gd name="T16" fmla="*/ 25 w 30"/>
                  <a:gd name="T17" fmla="*/ 9 h 19"/>
                  <a:gd name="T18" fmla="*/ 26 w 30"/>
                  <a:gd name="T19" fmla="*/ 10 h 19"/>
                  <a:gd name="T20" fmla="*/ 26 w 30"/>
                  <a:gd name="T21" fmla="*/ 10 h 19"/>
                  <a:gd name="T22" fmla="*/ 13 w 30"/>
                  <a:gd name="T23" fmla="*/ 17 h 19"/>
                  <a:gd name="T24" fmla="*/ 3 w 30"/>
                  <a:gd name="T25" fmla="*/ 10 h 19"/>
                  <a:gd name="T26" fmla="*/ 6 w 30"/>
                  <a:gd name="T27" fmla="*/ 7 h 19"/>
                  <a:gd name="T28" fmla="*/ 2 w 30"/>
                  <a:gd name="T29" fmla="*/ 4 h 19"/>
                  <a:gd name="T30" fmla="*/ 4 w 30"/>
                  <a:gd name="T31" fmla="*/ 0 h 19"/>
                  <a:gd name="T32" fmla="*/ 2 w 30"/>
                  <a:gd name="T33" fmla="*/ 1 h 19"/>
                  <a:gd name="T34" fmla="*/ 0 w 30"/>
                  <a:gd name="T35" fmla="*/ 5 h 19"/>
                  <a:gd name="T36" fmla="*/ 3 w 30"/>
                  <a:gd name="T37" fmla="*/ 7 h 19"/>
                  <a:gd name="T38" fmla="*/ 1 w 30"/>
                  <a:gd name="T39" fmla="*/ 10 h 19"/>
                  <a:gd name="T40" fmla="*/ 12 w 30"/>
                  <a:gd name="T41" fmla="*/ 19 h 19"/>
                  <a:gd name="T42" fmla="*/ 29 w 30"/>
                  <a:gd name="T43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" h="19">
                    <a:moveTo>
                      <a:pt x="29" y="11"/>
                    </a:moveTo>
                    <a:lnTo>
                      <a:pt x="26" y="7"/>
                    </a:lnTo>
                    <a:lnTo>
                      <a:pt x="30" y="5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4" y="8"/>
                    </a:lnTo>
                    <a:lnTo>
                      <a:pt x="25" y="9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13" y="17"/>
                    </a:lnTo>
                    <a:lnTo>
                      <a:pt x="3" y="10"/>
                    </a:lnTo>
                    <a:lnTo>
                      <a:pt x="6" y="7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1" y="10"/>
                    </a:lnTo>
                    <a:lnTo>
                      <a:pt x="12" y="19"/>
                    </a:lnTo>
                    <a:lnTo>
                      <a:pt x="29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58" name="Freeform 256"/>
              <p:cNvSpPr>
                <a:spLocks/>
              </p:cNvSpPr>
              <p:nvPr/>
            </p:nvSpPr>
            <p:spPr bwMode="auto">
              <a:xfrm>
                <a:off x="1077" y="2731"/>
                <a:ext cx="2" cy="24"/>
              </a:xfrm>
              <a:custGeom>
                <a:avLst/>
                <a:gdLst>
                  <a:gd name="T0" fmla="*/ 0 w 2"/>
                  <a:gd name="T1" fmla="*/ 24 h 24"/>
                  <a:gd name="T2" fmla="*/ 0 w 2"/>
                  <a:gd name="T3" fmla="*/ 4 h 24"/>
                  <a:gd name="T4" fmla="*/ 2 w 2"/>
                  <a:gd name="T5" fmla="*/ 0 h 24"/>
                  <a:gd name="T6" fmla="*/ 2 w 2"/>
                  <a:gd name="T7" fmla="*/ 24 h 24"/>
                  <a:gd name="T8" fmla="*/ 0 w 2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4">
                    <a:moveTo>
                      <a:pt x="0" y="24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2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59" name="Freeform 257"/>
              <p:cNvSpPr>
                <a:spLocks/>
              </p:cNvSpPr>
              <p:nvPr/>
            </p:nvSpPr>
            <p:spPr bwMode="auto">
              <a:xfrm>
                <a:off x="928" y="2714"/>
                <a:ext cx="43" cy="52"/>
              </a:xfrm>
              <a:custGeom>
                <a:avLst/>
                <a:gdLst>
                  <a:gd name="T0" fmla="*/ 43 w 43"/>
                  <a:gd name="T1" fmla="*/ 2 h 52"/>
                  <a:gd name="T2" fmla="*/ 42 w 43"/>
                  <a:gd name="T3" fmla="*/ 1 h 52"/>
                  <a:gd name="T4" fmla="*/ 40 w 43"/>
                  <a:gd name="T5" fmla="*/ 0 h 52"/>
                  <a:gd name="T6" fmla="*/ 38 w 43"/>
                  <a:gd name="T7" fmla="*/ 0 h 52"/>
                  <a:gd name="T8" fmla="*/ 36 w 43"/>
                  <a:gd name="T9" fmla="*/ 0 h 52"/>
                  <a:gd name="T10" fmla="*/ 33 w 43"/>
                  <a:gd name="T11" fmla="*/ 0 h 52"/>
                  <a:gd name="T12" fmla="*/ 30 w 43"/>
                  <a:gd name="T13" fmla="*/ 0 h 52"/>
                  <a:gd name="T14" fmla="*/ 27 w 43"/>
                  <a:gd name="T15" fmla="*/ 0 h 52"/>
                  <a:gd name="T16" fmla="*/ 24 w 43"/>
                  <a:gd name="T17" fmla="*/ 1 h 52"/>
                  <a:gd name="T18" fmla="*/ 21 w 43"/>
                  <a:gd name="T19" fmla="*/ 2 h 52"/>
                  <a:gd name="T20" fmla="*/ 18 w 43"/>
                  <a:gd name="T21" fmla="*/ 2 h 52"/>
                  <a:gd name="T22" fmla="*/ 15 w 43"/>
                  <a:gd name="T23" fmla="*/ 3 h 52"/>
                  <a:gd name="T24" fmla="*/ 12 w 43"/>
                  <a:gd name="T25" fmla="*/ 4 h 52"/>
                  <a:gd name="T26" fmla="*/ 10 w 43"/>
                  <a:gd name="T27" fmla="*/ 4 h 52"/>
                  <a:gd name="T28" fmla="*/ 9 w 43"/>
                  <a:gd name="T29" fmla="*/ 4 h 52"/>
                  <a:gd name="T30" fmla="*/ 8 w 43"/>
                  <a:gd name="T31" fmla="*/ 5 h 52"/>
                  <a:gd name="T32" fmla="*/ 7 w 43"/>
                  <a:gd name="T33" fmla="*/ 5 h 52"/>
                  <a:gd name="T34" fmla="*/ 7 w 43"/>
                  <a:gd name="T35" fmla="*/ 5 h 52"/>
                  <a:gd name="T36" fmla="*/ 7 w 43"/>
                  <a:gd name="T37" fmla="*/ 4 h 52"/>
                  <a:gd name="T38" fmla="*/ 7 w 43"/>
                  <a:gd name="T39" fmla="*/ 4 h 52"/>
                  <a:gd name="T40" fmla="*/ 7 w 43"/>
                  <a:gd name="T41" fmla="*/ 4 h 52"/>
                  <a:gd name="T42" fmla="*/ 6 w 43"/>
                  <a:gd name="T43" fmla="*/ 3 h 52"/>
                  <a:gd name="T44" fmla="*/ 6 w 43"/>
                  <a:gd name="T45" fmla="*/ 3 h 52"/>
                  <a:gd name="T46" fmla="*/ 5 w 43"/>
                  <a:gd name="T47" fmla="*/ 2 h 52"/>
                  <a:gd name="T48" fmla="*/ 3 w 43"/>
                  <a:gd name="T49" fmla="*/ 2 h 52"/>
                  <a:gd name="T50" fmla="*/ 2 w 43"/>
                  <a:gd name="T51" fmla="*/ 2 h 52"/>
                  <a:gd name="T52" fmla="*/ 2 w 43"/>
                  <a:gd name="T53" fmla="*/ 3 h 52"/>
                  <a:gd name="T54" fmla="*/ 1 w 43"/>
                  <a:gd name="T55" fmla="*/ 3 h 52"/>
                  <a:gd name="T56" fmla="*/ 0 w 43"/>
                  <a:gd name="T57" fmla="*/ 3 h 52"/>
                  <a:gd name="T58" fmla="*/ 0 w 43"/>
                  <a:gd name="T59" fmla="*/ 3 h 52"/>
                  <a:gd name="T60" fmla="*/ 0 w 43"/>
                  <a:gd name="T61" fmla="*/ 4 h 52"/>
                  <a:gd name="T62" fmla="*/ 0 w 43"/>
                  <a:gd name="T63" fmla="*/ 4 h 52"/>
                  <a:gd name="T64" fmla="*/ 0 w 43"/>
                  <a:gd name="T65" fmla="*/ 4 h 52"/>
                  <a:gd name="T66" fmla="*/ 0 w 43"/>
                  <a:gd name="T67" fmla="*/ 52 h 52"/>
                  <a:gd name="T68" fmla="*/ 7 w 43"/>
                  <a:gd name="T69" fmla="*/ 52 h 52"/>
                  <a:gd name="T70" fmla="*/ 7 w 43"/>
                  <a:gd name="T71" fmla="*/ 49 h 52"/>
                  <a:gd name="T72" fmla="*/ 7 w 43"/>
                  <a:gd name="T73" fmla="*/ 41 h 52"/>
                  <a:gd name="T74" fmla="*/ 7 w 43"/>
                  <a:gd name="T75" fmla="*/ 34 h 52"/>
                  <a:gd name="T76" fmla="*/ 7 w 43"/>
                  <a:gd name="T77" fmla="*/ 30 h 52"/>
                  <a:gd name="T78" fmla="*/ 8 w 43"/>
                  <a:gd name="T79" fmla="*/ 30 h 52"/>
                  <a:gd name="T80" fmla="*/ 10 w 43"/>
                  <a:gd name="T81" fmla="*/ 29 h 52"/>
                  <a:gd name="T82" fmla="*/ 12 w 43"/>
                  <a:gd name="T83" fmla="*/ 29 h 52"/>
                  <a:gd name="T84" fmla="*/ 14 w 43"/>
                  <a:gd name="T85" fmla="*/ 28 h 52"/>
                  <a:gd name="T86" fmla="*/ 16 w 43"/>
                  <a:gd name="T87" fmla="*/ 28 h 52"/>
                  <a:gd name="T88" fmla="*/ 19 w 43"/>
                  <a:gd name="T89" fmla="*/ 27 h 52"/>
                  <a:gd name="T90" fmla="*/ 21 w 43"/>
                  <a:gd name="T91" fmla="*/ 26 h 52"/>
                  <a:gd name="T92" fmla="*/ 24 w 43"/>
                  <a:gd name="T93" fmla="*/ 26 h 52"/>
                  <a:gd name="T94" fmla="*/ 26 w 43"/>
                  <a:gd name="T95" fmla="*/ 25 h 52"/>
                  <a:gd name="T96" fmla="*/ 29 w 43"/>
                  <a:gd name="T97" fmla="*/ 24 h 52"/>
                  <a:gd name="T98" fmla="*/ 32 w 43"/>
                  <a:gd name="T99" fmla="*/ 24 h 52"/>
                  <a:gd name="T100" fmla="*/ 34 w 43"/>
                  <a:gd name="T101" fmla="*/ 23 h 52"/>
                  <a:gd name="T102" fmla="*/ 37 w 43"/>
                  <a:gd name="T103" fmla="*/ 22 h 52"/>
                  <a:gd name="T104" fmla="*/ 39 w 43"/>
                  <a:gd name="T105" fmla="*/ 22 h 52"/>
                  <a:gd name="T106" fmla="*/ 41 w 43"/>
                  <a:gd name="T107" fmla="*/ 22 h 52"/>
                  <a:gd name="T108" fmla="*/ 43 w 43"/>
                  <a:gd name="T109" fmla="*/ 21 h 52"/>
                  <a:gd name="T110" fmla="*/ 43 w 43"/>
                  <a:gd name="T111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2">
                    <a:moveTo>
                      <a:pt x="43" y="2"/>
                    </a:moveTo>
                    <a:lnTo>
                      <a:pt x="42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27" y="0"/>
                    </a:lnTo>
                    <a:lnTo>
                      <a:pt x="24" y="1"/>
                    </a:lnTo>
                    <a:lnTo>
                      <a:pt x="21" y="2"/>
                    </a:lnTo>
                    <a:lnTo>
                      <a:pt x="18" y="2"/>
                    </a:lnTo>
                    <a:lnTo>
                      <a:pt x="15" y="3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2"/>
                    </a:lnTo>
                    <a:lnTo>
                      <a:pt x="7" y="52"/>
                    </a:lnTo>
                    <a:lnTo>
                      <a:pt x="7" y="49"/>
                    </a:lnTo>
                    <a:lnTo>
                      <a:pt x="7" y="41"/>
                    </a:lnTo>
                    <a:lnTo>
                      <a:pt x="7" y="34"/>
                    </a:lnTo>
                    <a:lnTo>
                      <a:pt x="7" y="30"/>
                    </a:lnTo>
                    <a:lnTo>
                      <a:pt x="8" y="30"/>
                    </a:lnTo>
                    <a:lnTo>
                      <a:pt x="10" y="29"/>
                    </a:lnTo>
                    <a:lnTo>
                      <a:pt x="12" y="29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9" y="27"/>
                    </a:lnTo>
                    <a:lnTo>
                      <a:pt x="21" y="26"/>
                    </a:lnTo>
                    <a:lnTo>
                      <a:pt x="24" y="26"/>
                    </a:lnTo>
                    <a:lnTo>
                      <a:pt x="26" y="25"/>
                    </a:lnTo>
                    <a:lnTo>
                      <a:pt x="29" y="24"/>
                    </a:lnTo>
                    <a:lnTo>
                      <a:pt x="32" y="24"/>
                    </a:lnTo>
                    <a:lnTo>
                      <a:pt x="34" y="23"/>
                    </a:lnTo>
                    <a:lnTo>
                      <a:pt x="37" y="22"/>
                    </a:lnTo>
                    <a:lnTo>
                      <a:pt x="39" y="22"/>
                    </a:lnTo>
                    <a:lnTo>
                      <a:pt x="41" y="22"/>
                    </a:lnTo>
                    <a:lnTo>
                      <a:pt x="43" y="21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60" name="Freeform 258"/>
              <p:cNvSpPr>
                <a:spLocks/>
              </p:cNvSpPr>
              <p:nvPr/>
            </p:nvSpPr>
            <p:spPr bwMode="auto">
              <a:xfrm>
                <a:off x="921" y="2752"/>
                <a:ext cx="231" cy="47"/>
              </a:xfrm>
              <a:custGeom>
                <a:avLst/>
                <a:gdLst>
                  <a:gd name="T0" fmla="*/ 18 w 231"/>
                  <a:gd name="T1" fmla="*/ 7 h 47"/>
                  <a:gd name="T2" fmla="*/ 24 w 231"/>
                  <a:gd name="T3" fmla="*/ 6 h 47"/>
                  <a:gd name="T4" fmla="*/ 32 w 231"/>
                  <a:gd name="T5" fmla="*/ 5 h 47"/>
                  <a:gd name="T6" fmla="*/ 40 w 231"/>
                  <a:gd name="T7" fmla="*/ 4 h 47"/>
                  <a:gd name="T8" fmla="*/ 49 w 231"/>
                  <a:gd name="T9" fmla="*/ 3 h 47"/>
                  <a:gd name="T10" fmla="*/ 59 w 231"/>
                  <a:gd name="T11" fmla="*/ 2 h 47"/>
                  <a:gd name="T12" fmla="*/ 69 w 231"/>
                  <a:gd name="T13" fmla="*/ 1 h 47"/>
                  <a:gd name="T14" fmla="*/ 80 w 231"/>
                  <a:gd name="T15" fmla="*/ 1 h 47"/>
                  <a:gd name="T16" fmla="*/ 91 w 231"/>
                  <a:gd name="T17" fmla="*/ 0 h 47"/>
                  <a:gd name="T18" fmla="*/ 103 w 231"/>
                  <a:gd name="T19" fmla="*/ 0 h 47"/>
                  <a:gd name="T20" fmla="*/ 115 w 231"/>
                  <a:gd name="T21" fmla="*/ 0 h 47"/>
                  <a:gd name="T22" fmla="*/ 130 w 231"/>
                  <a:gd name="T23" fmla="*/ 0 h 47"/>
                  <a:gd name="T24" fmla="*/ 145 w 231"/>
                  <a:gd name="T25" fmla="*/ 0 h 47"/>
                  <a:gd name="T26" fmla="*/ 159 w 231"/>
                  <a:gd name="T27" fmla="*/ 1 h 47"/>
                  <a:gd name="T28" fmla="*/ 172 w 231"/>
                  <a:gd name="T29" fmla="*/ 2 h 47"/>
                  <a:gd name="T30" fmla="*/ 184 w 231"/>
                  <a:gd name="T31" fmla="*/ 3 h 47"/>
                  <a:gd name="T32" fmla="*/ 194 w 231"/>
                  <a:gd name="T33" fmla="*/ 4 h 47"/>
                  <a:gd name="T34" fmla="*/ 201 w 231"/>
                  <a:gd name="T35" fmla="*/ 5 h 47"/>
                  <a:gd name="T36" fmla="*/ 208 w 231"/>
                  <a:gd name="T37" fmla="*/ 6 h 47"/>
                  <a:gd name="T38" fmla="*/ 215 w 231"/>
                  <a:gd name="T39" fmla="*/ 7 h 47"/>
                  <a:gd name="T40" fmla="*/ 220 w 231"/>
                  <a:gd name="T41" fmla="*/ 9 h 47"/>
                  <a:gd name="T42" fmla="*/ 224 w 231"/>
                  <a:gd name="T43" fmla="*/ 10 h 47"/>
                  <a:gd name="T44" fmla="*/ 228 w 231"/>
                  <a:gd name="T45" fmla="*/ 12 h 47"/>
                  <a:gd name="T46" fmla="*/ 230 w 231"/>
                  <a:gd name="T47" fmla="*/ 15 h 47"/>
                  <a:gd name="T48" fmla="*/ 230 w 231"/>
                  <a:gd name="T49" fmla="*/ 31 h 47"/>
                  <a:gd name="T50" fmla="*/ 225 w 231"/>
                  <a:gd name="T51" fmla="*/ 35 h 47"/>
                  <a:gd name="T52" fmla="*/ 218 w 231"/>
                  <a:gd name="T53" fmla="*/ 38 h 47"/>
                  <a:gd name="T54" fmla="*/ 213 w 231"/>
                  <a:gd name="T55" fmla="*/ 39 h 47"/>
                  <a:gd name="T56" fmla="*/ 209 w 231"/>
                  <a:gd name="T57" fmla="*/ 40 h 47"/>
                  <a:gd name="T58" fmla="*/ 205 w 231"/>
                  <a:gd name="T59" fmla="*/ 41 h 47"/>
                  <a:gd name="T60" fmla="*/ 201 w 231"/>
                  <a:gd name="T61" fmla="*/ 42 h 47"/>
                  <a:gd name="T62" fmla="*/ 196 w 231"/>
                  <a:gd name="T63" fmla="*/ 42 h 47"/>
                  <a:gd name="T64" fmla="*/ 191 w 231"/>
                  <a:gd name="T65" fmla="*/ 43 h 47"/>
                  <a:gd name="T66" fmla="*/ 183 w 231"/>
                  <a:gd name="T67" fmla="*/ 44 h 47"/>
                  <a:gd name="T68" fmla="*/ 175 w 231"/>
                  <a:gd name="T69" fmla="*/ 45 h 47"/>
                  <a:gd name="T70" fmla="*/ 166 w 231"/>
                  <a:gd name="T71" fmla="*/ 45 h 47"/>
                  <a:gd name="T72" fmla="*/ 158 w 231"/>
                  <a:gd name="T73" fmla="*/ 46 h 47"/>
                  <a:gd name="T74" fmla="*/ 148 w 231"/>
                  <a:gd name="T75" fmla="*/ 46 h 47"/>
                  <a:gd name="T76" fmla="*/ 142 w 231"/>
                  <a:gd name="T77" fmla="*/ 46 h 47"/>
                  <a:gd name="T78" fmla="*/ 136 w 231"/>
                  <a:gd name="T79" fmla="*/ 47 h 47"/>
                  <a:gd name="T80" fmla="*/ 130 w 231"/>
                  <a:gd name="T81" fmla="*/ 47 h 47"/>
                  <a:gd name="T82" fmla="*/ 123 w 231"/>
                  <a:gd name="T83" fmla="*/ 47 h 47"/>
                  <a:gd name="T84" fmla="*/ 117 w 231"/>
                  <a:gd name="T85" fmla="*/ 47 h 47"/>
                  <a:gd name="T86" fmla="*/ 111 w 231"/>
                  <a:gd name="T87" fmla="*/ 47 h 47"/>
                  <a:gd name="T88" fmla="*/ 104 w 231"/>
                  <a:gd name="T89" fmla="*/ 47 h 47"/>
                  <a:gd name="T90" fmla="*/ 98 w 231"/>
                  <a:gd name="T91" fmla="*/ 47 h 47"/>
                  <a:gd name="T92" fmla="*/ 92 w 231"/>
                  <a:gd name="T93" fmla="*/ 47 h 47"/>
                  <a:gd name="T94" fmla="*/ 86 w 231"/>
                  <a:gd name="T95" fmla="*/ 46 h 47"/>
                  <a:gd name="T96" fmla="*/ 77 w 231"/>
                  <a:gd name="T97" fmla="*/ 46 h 47"/>
                  <a:gd name="T98" fmla="*/ 63 w 231"/>
                  <a:gd name="T99" fmla="*/ 45 h 47"/>
                  <a:gd name="T100" fmla="*/ 50 w 231"/>
                  <a:gd name="T101" fmla="*/ 44 h 47"/>
                  <a:gd name="T102" fmla="*/ 39 w 231"/>
                  <a:gd name="T103" fmla="*/ 43 h 47"/>
                  <a:gd name="T104" fmla="*/ 29 w 231"/>
                  <a:gd name="T105" fmla="*/ 42 h 47"/>
                  <a:gd name="T106" fmla="*/ 20 w 231"/>
                  <a:gd name="T107" fmla="*/ 40 h 47"/>
                  <a:gd name="T108" fmla="*/ 14 w 231"/>
                  <a:gd name="T109" fmla="*/ 38 h 47"/>
                  <a:gd name="T110" fmla="*/ 9 w 231"/>
                  <a:gd name="T111" fmla="*/ 37 h 47"/>
                  <a:gd name="T112" fmla="*/ 5 w 231"/>
                  <a:gd name="T113" fmla="*/ 35 h 47"/>
                  <a:gd name="T114" fmla="*/ 2 w 231"/>
                  <a:gd name="T115" fmla="*/ 33 h 47"/>
                  <a:gd name="T116" fmla="*/ 0 w 231"/>
                  <a:gd name="T117" fmla="*/ 31 h 47"/>
                  <a:gd name="T118" fmla="*/ 0 w 231"/>
                  <a:gd name="T119" fmla="*/ 14 h 47"/>
                  <a:gd name="T120" fmla="*/ 4 w 231"/>
                  <a:gd name="T121" fmla="*/ 11 h 47"/>
                  <a:gd name="T122" fmla="*/ 10 w 231"/>
                  <a:gd name="T123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1" h="47">
                    <a:moveTo>
                      <a:pt x="14" y="8"/>
                    </a:moveTo>
                    <a:lnTo>
                      <a:pt x="16" y="7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22" y="6"/>
                    </a:lnTo>
                    <a:lnTo>
                      <a:pt x="24" y="6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32" y="5"/>
                    </a:lnTo>
                    <a:lnTo>
                      <a:pt x="34" y="4"/>
                    </a:lnTo>
                    <a:lnTo>
                      <a:pt x="37" y="4"/>
                    </a:lnTo>
                    <a:lnTo>
                      <a:pt x="40" y="4"/>
                    </a:lnTo>
                    <a:lnTo>
                      <a:pt x="43" y="3"/>
                    </a:lnTo>
                    <a:lnTo>
                      <a:pt x="46" y="3"/>
                    </a:lnTo>
                    <a:lnTo>
                      <a:pt x="49" y="3"/>
                    </a:lnTo>
                    <a:lnTo>
                      <a:pt x="52" y="2"/>
                    </a:lnTo>
                    <a:lnTo>
                      <a:pt x="56" y="2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1"/>
                    </a:lnTo>
                    <a:lnTo>
                      <a:pt x="69" y="1"/>
                    </a:lnTo>
                    <a:lnTo>
                      <a:pt x="73" y="1"/>
                    </a:lnTo>
                    <a:lnTo>
                      <a:pt x="76" y="1"/>
                    </a:lnTo>
                    <a:lnTo>
                      <a:pt x="80" y="1"/>
                    </a:lnTo>
                    <a:lnTo>
                      <a:pt x="84" y="1"/>
                    </a:lnTo>
                    <a:lnTo>
                      <a:pt x="87" y="0"/>
                    </a:lnTo>
                    <a:lnTo>
                      <a:pt x="91" y="0"/>
                    </a:lnTo>
                    <a:lnTo>
                      <a:pt x="95" y="0"/>
                    </a:lnTo>
                    <a:lnTo>
                      <a:pt x="99" y="0"/>
                    </a:lnTo>
                    <a:lnTo>
                      <a:pt x="103" y="0"/>
                    </a:lnTo>
                    <a:lnTo>
                      <a:pt x="107" y="0"/>
                    </a:lnTo>
                    <a:lnTo>
                      <a:pt x="111" y="0"/>
                    </a:lnTo>
                    <a:lnTo>
                      <a:pt x="115" y="0"/>
                    </a:lnTo>
                    <a:lnTo>
                      <a:pt x="120" y="0"/>
                    </a:lnTo>
                    <a:lnTo>
                      <a:pt x="125" y="0"/>
                    </a:lnTo>
                    <a:lnTo>
                      <a:pt x="130" y="0"/>
                    </a:lnTo>
                    <a:lnTo>
                      <a:pt x="135" y="0"/>
                    </a:lnTo>
                    <a:lnTo>
                      <a:pt x="140" y="0"/>
                    </a:lnTo>
                    <a:lnTo>
                      <a:pt x="145" y="0"/>
                    </a:lnTo>
                    <a:lnTo>
                      <a:pt x="150" y="1"/>
                    </a:lnTo>
                    <a:lnTo>
                      <a:pt x="154" y="1"/>
                    </a:lnTo>
                    <a:lnTo>
                      <a:pt x="159" y="1"/>
                    </a:lnTo>
                    <a:lnTo>
                      <a:pt x="163" y="1"/>
                    </a:lnTo>
                    <a:lnTo>
                      <a:pt x="168" y="2"/>
                    </a:lnTo>
                    <a:lnTo>
                      <a:pt x="172" y="2"/>
                    </a:lnTo>
                    <a:lnTo>
                      <a:pt x="176" y="2"/>
                    </a:lnTo>
                    <a:lnTo>
                      <a:pt x="180" y="3"/>
                    </a:lnTo>
                    <a:lnTo>
                      <a:pt x="184" y="3"/>
                    </a:lnTo>
                    <a:lnTo>
                      <a:pt x="188" y="3"/>
                    </a:lnTo>
                    <a:lnTo>
                      <a:pt x="191" y="4"/>
                    </a:lnTo>
                    <a:lnTo>
                      <a:pt x="194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4" y="5"/>
                    </a:lnTo>
                    <a:lnTo>
                      <a:pt x="206" y="6"/>
                    </a:lnTo>
                    <a:lnTo>
                      <a:pt x="208" y="6"/>
                    </a:lnTo>
                    <a:lnTo>
                      <a:pt x="211" y="7"/>
                    </a:lnTo>
                    <a:lnTo>
                      <a:pt x="213" y="7"/>
                    </a:lnTo>
                    <a:lnTo>
                      <a:pt x="215" y="7"/>
                    </a:lnTo>
                    <a:lnTo>
                      <a:pt x="216" y="8"/>
                    </a:lnTo>
                    <a:lnTo>
                      <a:pt x="218" y="8"/>
                    </a:lnTo>
                    <a:lnTo>
                      <a:pt x="220" y="9"/>
                    </a:lnTo>
                    <a:lnTo>
                      <a:pt x="221" y="9"/>
                    </a:lnTo>
                    <a:lnTo>
                      <a:pt x="223" y="10"/>
                    </a:lnTo>
                    <a:lnTo>
                      <a:pt x="224" y="10"/>
                    </a:lnTo>
                    <a:lnTo>
                      <a:pt x="226" y="11"/>
                    </a:lnTo>
                    <a:lnTo>
                      <a:pt x="227" y="12"/>
                    </a:lnTo>
                    <a:lnTo>
                      <a:pt x="228" y="12"/>
                    </a:lnTo>
                    <a:lnTo>
                      <a:pt x="229" y="13"/>
                    </a:lnTo>
                    <a:lnTo>
                      <a:pt x="230" y="14"/>
                    </a:lnTo>
                    <a:lnTo>
                      <a:pt x="230" y="15"/>
                    </a:lnTo>
                    <a:lnTo>
                      <a:pt x="231" y="16"/>
                    </a:lnTo>
                    <a:lnTo>
                      <a:pt x="231" y="30"/>
                    </a:lnTo>
                    <a:lnTo>
                      <a:pt x="230" y="31"/>
                    </a:lnTo>
                    <a:lnTo>
                      <a:pt x="229" y="32"/>
                    </a:lnTo>
                    <a:lnTo>
                      <a:pt x="227" y="33"/>
                    </a:lnTo>
                    <a:lnTo>
                      <a:pt x="225" y="35"/>
                    </a:lnTo>
                    <a:lnTo>
                      <a:pt x="222" y="36"/>
                    </a:lnTo>
                    <a:lnTo>
                      <a:pt x="220" y="37"/>
                    </a:lnTo>
                    <a:lnTo>
                      <a:pt x="218" y="38"/>
                    </a:lnTo>
                    <a:lnTo>
                      <a:pt x="216" y="39"/>
                    </a:lnTo>
                    <a:lnTo>
                      <a:pt x="214" y="39"/>
                    </a:lnTo>
                    <a:lnTo>
                      <a:pt x="213" y="39"/>
                    </a:lnTo>
                    <a:lnTo>
                      <a:pt x="212" y="39"/>
                    </a:lnTo>
                    <a:lnTo>
                      <a:pt x="211" y="40"/>
                    </a:lnTo>
                    <a:lnTo>
                      <a:pt x="209" y="40"/>
                    </a:lnTo>
                    <a:lnTo>
                      <a:pt x="208" y="40"/>
                    </a:lnTo>
                    <a:lnTo>
                      <a:pt x="207" y="41"/>
                    </a:lnTo>
                    <a:lnTo>
                      <a:pt x="205" y="41"/>
                    </a:lnTo>
                    <a:lnTo>
                      <a:pt x="204" y="41"/>
                    </a:lnTo>
                    <a:lnTo>
                      <a:pt x="202" y="41"/>
                    </a:lnTo>
                    <a:lnTo>
                      <a:pt x="201" y="42"/>
                    </a:lnTo>
                    <a:lnTo>
                      <a:pt x="200" y="42"/>
                    </a:lnTo>
                    <a:lnTo>
                      <a:pt x="198" y="42"/>
                    </a:lnTo>
                    <a:lnTo>
                      <a:pt x="196" y="42"/>
                    </a:lnTo>
                    <a:lnTo>
                      <a:pt x="195" y="43"/>
                    </a:lnTo>
                    <a:lnTo>
                      <a:pt x="193" y="43"/>
                    </a:lnTo>
                    <a:lnTo>
                      <a:pt x="191" y="43"/>
                    </a:lnTo>
                    <a:lnTo>
                      <a:pt x="188" y="43"/>
                    </a:lnTo>
                    <a:lnTo>
                      <a:pt x="186" y="44"/>
                    </a:lnTo>
                    <a:lnTo>
                      <a:pt x="183" y="44"/>
                    </a:lnTo>
                    <a:lnTo>
                      <a:pt x="180" y="44"/>
                    </a:lnTo>
                    <a:lnTo>
                      <a:pt x="178" y="44"/>
                    </a:lnTo>
                    <a:lnTo>
                      <a:pt x="175" y="45"/>
                    </a:lnTo>
                    <a:lnTo>
                      <a:pt x="172" y="45"/>
                    </a:lnTo>
                    <a:lnTo>
                      <a:pt x="169" y="45"/>
                    </a:lnTo>
                    <a:lnTo>
                      <a:pt x="166" y="45"/>
                    </a:lnTo>
                    <a:lnTo>
                      <a:pt x="163" y="45"/>
                    </a:lnTo>
                    <a:lnTo>
                      <a:pt x="160" y="46"/>
                    </a:lnTo>
                    <a:lnTo>
                      <a:pt x="158" y="46"/>
                    </a:lnTo>
                    <a:lnTo>
                      <a:pt x="154" y="46"/>
                    </a:lnTo>
                    <a:lnTo>
                      <a:pt x="151" y="46"/>
                    </a:lnTo>
                    <a:lnTo>
                      <a:pt x="148" y="46"/>
                    </a:lnTo>
                    <a:lnTo>
                      <a:pt x="146" y="46"/>
                    </a:lnTo>
                    <a:lnTo>
                      <a:pt x="144" y="46"/>
                    </a:lnTo>
                    <a:lnTo>
                      <a:pt x="142" y="46"/>
                    </a:lnTo>
                    <a:lnTo>
                      <a:pt x="140" y="47"/>
                    </a:lnTo>
                    <a:lnTo>
                      <a:pt x="138" y="47"/>
                    </a:lnTo>
                    <a:lnTo>
                      <a:pt x="136" y="47"/>
                    </a:lnTo>
                    <a:lnTo>
                      <a:pt x="134" y="47"/>
                    </a:lnTo>
                    <a:lnTo>
                      <a:pt x="132" y="47"/>
                    </a:lnTo>
                    <a:lnTo>
                      <a:pt x="130" y="47"/>
                    </a:lnTo>
                    <a:lnTo>
                      <a:pt x="128" y="47"/>
                    </a:lnTo>
                    <a:lnTo>
                      <a:pt x="126" y="47"/>
                    </a:lnTo>
                    <a:lnTo>
                      <a:pt x="123" y="47"/>
                    </a:lnTo>
                    <a:lnTo>
                      <a:pt x="121" y="47"/>
                    </a:lnTo>
                    <a:lnTo>
                      <a:pt x="119" y="47"/>
                    </a:lnTo>
                    <a:lnTo>
                      <a:pt x="117" y="47"/>
                    </a:lnTo>
                    <a:lnTo>
                      <a:pt x="115" y="47"/>
                    </a:lnTo>
                    <a:lnTo>
                      <a:pt x="113" y="47"/>
                    </a:lnTo>
                    <a:lnTo>
                      <a:pt x="111" y="47"/>
                    </a:lnTo>
                    <a:lnTo>
                      <a:pt x="109" y="47"/>
                    </a:lnTo>
                    <a:lnTo>
                      <a:pt x="106" y="47"/>
                    </a:lnTo>
                    <a:lnTo>
                      <a:pt x="104" y="47"/>
                    </a:lnTo>
                    <a:lnTo>
                      <a:pt x="102" y="47"/>
                    </a:lnTo>
                    <a:lnTo>
                      <a:pt x="100" y="47"/>
                    </a:lnTo>
                    <a:lnTo>
                      <a:pt x="98" y="47"/>
                    </a:lnTo>
                    <a:lnTo>
                      <a:pt x="96" y="47"/>
                    </a:lnTo>
                    <a:lnTo>
                      <a:pt x="94" y="47"/>
                    </a:lnTo>
                    <a:lnTo>
                      <a:pt x="92" y="47"/>
                    </a:lnTo>
                    <a:lnTo>
                      <a:pt x="90" y="47"/>
                    </a:lnTo>
                    <a:lnTo>
                      <a:pt x="88" y="46"/>
                    </a:lnTo>
                    <a:lnTo>
                      <a:pt x="86" y="46"/>
                    </a:lnTo>
                    <a:lnTo>
                      <a:pt x="84" y="46"/>
                    </a:lnTo>
                    <a:lnTo>
                      <a:pt x="82" y="46"/>
                    </a:lnTo>
                    <a:lnTo>
                      <a:pt x="77" y="46"/>
                    </a:lnTo>
                    <a:lnTo>
                      <a:pt x="72" y="46"/>
                    </a:lnTo>
                    <a:lnTo>
                      <a:pt x="67" y="46"/>
                    </a:lnTo>
                    <a:lnTo>
                      <a:pt x="63" y="45"/>
                    </a:lnTo>
                    <a:lnTo>
                      <a:pt x="58" y="45"/>
                    </a:lnTo>
                    <a:lnTo>
                      <a:pt x="54" y="45"/>
                    </a:lnTo>
                    <a:lnTo>
                      <a:pt x="50" y="44"/>
                    </a:lnTo>
                    <a:lnTo>
                      <a:pt x="46" y="44"/>
                    </a:lnTo>
                    <a:lnTo>
                      <a:pt x="43" y="44"/>
                    </a:lnTo>
                    <a:lnTo>
                      <a:pt x="39" y="43"/>
                    </a:lnTo>
                    <a:lnTo>
                      <a:pt x="35" y="43"/>
                    </a:lnTo>
                    <a:lnTo>
                      <a:pt x="32" y="42"/>
                    </a:lnTo>
                    <a:lnTo>
                      <a:pt x="29" y="42"/>
                    </a:lnTo>
                    <a:lnTo>
                      <a:pt x="26" y="41"/>
                    </a:lnTo>
                    <a:lnTo>
                      <a:pt x="23" y="40"/>
                    </a:lnTo>
                    <a:lnTo>
                      <a:pt x="20" y="40"/>
                    </a:lnTo>
                    <a:lnTo>
                      <a:pt x="18" y="39"/>
                    </a:lnTo>
                    <a:lnTo>
                      <a:pt x="16" y="39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0" y="37"/>
                    </a:lnTo>
                    <a:lnTo>
                      <a:pt x="9" y="37"/>
                    </a:lnTo>
                    <a:lnTo>
                      <a:pt x="7" y="36"/>
                    </a:lnTo>
                    <a:lnTo>
                      <a:pt x="6" y="35"/>
                    </a:lnTo>
                    <a:lnTo>
                      <a:pt x="5" y="35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2" y="33"/>
                    </a:lnTo>
                    <a:lnTo>
                      <a:pt x="1" y="32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0" y="30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1" y="13"/>
                    </a:lnTo>
                    <a:lnTo>
                      <a:pt x="2" y="12"/>
                    </a:lnTo>
                    <a:lnTo>
                      <a:pt x="4" y="11"/>
                    </a:lnTo>
                    <a:lnTo>
                      <a:pt x="5" y="10"/>
                    </a:lnTo>
                    <a:lnTo>
                      <a:pt x="7" y="9"/>
                    </a:lnTo>
                    <a:lnTo>
                      <a:pt x="10" y="9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61" name="Freeform 259"/>
              <p:cNvSpPr>
                <a:spLocks/>
              </p:cNvSpPr>
              <p:nvPr/>
            </p:nvSpPr>
            <p:spPr bwMode="auto">
              <a:xfrm>
                <a:off x="925" y="2755"/>
                <a:ext cx="222" cy="27"/>
              </a:xfrm>
              <a:custGeom>
                <a:avLst/>
                <a:gdLst>
                  <a:gd name="T0" fmla="*/ 211 w 222"/>
                  <a:gd name="T1" fmla="*/ 19 h 27"/>
                  <a:gd name="T2" fmla="*/ 200 w 222"/>
                  <a:gd name="T3" fmla="*/ 21 h 27"/>
                  <a:gd name="T4" fmla="*/ 187 w 222"/>
                  <a:gd name="T5" fmla="*/ 23 h 27"/>
                  <a:gd name="T6" fmla="*/ 172 w 222"/>
                  <a:gd name="T7" fmla="*/ 25 h 27"/>
                  <a:gd name="T8" fmla="*/ 154 w 222"/>
                  <a:gd name="T9" fmla="*/ 26 h 27"/>
                  <a:gd name="T10" fmla="*/ 140 w 222"/>
                  <a:gd name="T11" fmla="*/ 27 h 27"/>
                  <a:gd name="T12" fmla="*/ 134 w 222"/>
                  <a:gd name="T13" fmla="*/ 27 h 27"/>
                  <a:gd name="T14" fmla="*/ 129 w 222"/>
                  <a:gd name="T15" fmla="*/ 27 h 27"/>
                  <a:gd name="T16" fmla="*/ 123 w 222"/>
                  <a:gd name="T17" fmla="*/ 27 h 27"/>
                  <a:gd name="T18" fmla="*/ 117 w 222"/>
                  <a:gd name="T19" fmla="*/ 27 h 27"/>
                  <a:gd name="T20" fmla="*/ 111 w 222"/>
                  <a:gd name="T21" fmla="*/ 27 h 27"/>
                  <a:gd name="T22" fmla="*/ 103 w 222"/>
                  <a:gd name="T23" fmla="*/ 27 h 27"/>
                  <a:gd name="T24" fmla="*/ 94 w 222"/>
                  <a:gd name="T25" fmla="*/ 27 h 27"/>
                  <a:gd name="T26" fmla="*/ 86 w 222"/>
                  <a:gd name="T27" fmla="*/ 27 h 27"/>
                  <a:gd name="T28" fmla="*/ 78 w 222"/>
                  <a:gd name="T29" fmla="*/ 26 h 27"/>
                  <a:gd name="T30" fmla="*/ 71 w 222"/>
                  <a:gd name="T31" fmla="*/ 26 h 27"/>
                  <a:gd name="T32" fmla="*/ 61 w 222"/>
                  <a:gd name="T33" fmla="*/ 25 h 27"/>
                  <a:gd name="T34" fmla="*/ 52 w 222"/>
                  <a:gd name="T35" fmla="*/ 25 h 27"/>
                  <a:gd name="T36" fmla="*/ 43 w 222"/>
                  <a:gd name="T37" fmla="*/ 24 h 27"/>
                  <a:gd name="T38" fmla="*/ 35 w 222"/>
                  <a:gd name="T39" fmla="*/ 23 h 27"/>
                  <a:gd name="T40" fmla="*/ 27 w 222"/>
                  <a:gd name="T41" fmla="*/ 22 h 27"/>
                  <a:gd name="T42" fmla="*/ 21 w 222"/>
                  <a:gd name="T43" fmla="*/ 21 h 27"/>
                  <a:gd name="T44" fmla="*/ 17 w 222"/>
                  <a:gd name="T45" fmla="*/ 21 h 27"/>
                  <a:gd name="T46" fmla="*/ 14 w 222"/>
                  <a:gd name="T47" fmla="*/ 20 h 27"/>
                  <a:gd name="T48" fmla="*/ 7 w 222"/>
                  <a:gd name="T49" fmla="*/ 18 h 27"/>
                  <a:gd name="T50" fmla="*/ 2 w 222"/>
                  <a:gd name="T51" fmla="*/ 16 h 27"/>
                  <a:gd name="T52" fmla="*/ 0 w 222"/>
                  <a:gd name="T53" fmla="*/ 13 h 27"/>
                  <a:gd name="T54" fmla="*/ 1 w 222"/>
                  <a:gd name="T55" fmla="*/ 11 h 27"/>
                  <a:gd name="T56" fmla="*/ 5 w 222"/>
                  <a:gd name="T57" fmla="*/ 9 h 27"/>
                  <a:gd name="T58" fmla="*/ 12 w 222"/>
                  <a:gd name="T59" fmla="*/ 7 h 27"/>
                  <a:gd name="T60" fmla="*/ 21 w 222"/>
                  <a:gd name="T61" fmla="*/ 5 h 27"/>
                  <a:gd name="T62" fmla="*/ 32 w 222"/>
                  <a:gd name="T63" fmla="*/ 4 h 27"/>
                  <a:gd name="T64" fmla="*/ 43 w 222"/>
                  <a:gd name="T65" fmla="*/ 2 h 27"/>
                  <a:gd name="T66" fmla="*/ 56 w 222"/>
                  <a:gd name="T67" fmla="*/ 1 h 27"/>
                  <a:gd name="T68" fmla="*/ 70 w 222"/>
                  <a:gd name="T69" fmla="*/ 1 h 27"/>
                  <a:gd name="T70" fmla="*/ 85 w 222"/>
                  <a:gd name="T71" fmla="*/ 0 h 27"/>
                  <a:gd name="T72" fmla="*/ 100 w 222"/>
                  <a:gd name="T73" fmla="*/ 0 h 27"/>
                  <a:gd name="T74" fmla="*/ 116 w 222"/>
                  <a:gd name="T75" fmla="*/ 0 h 27"/>
                  <a:gd name="T76" fmla="*/ 128 w 222"/>
                  <a:gd name="T77" fmla="*/ 0 h 27"/>
                  <a:gd name="T78" fmla="*/ 141 w 222"/>
                  <a:gd name="T79" fmla="*/ 0 h 27"/>
                  <a:gd name="T80" fmla="*/ 153 w 222"/>
                  <a:gd name="T81" fmla="*/ 1 h 27"/>
                  <a:gd name="T82" fmla="*/ 164 w 222"/>
                  <a:gd name="T83" fmla="*/ 1 h 27"/>
                  <a:gd name="T84" fmla="*/ 175 w 222"/>
                  <a:gd name="T85" fmla="*/ 2 h 27"/>
                  <a:gd name="T86" fmla="*/ 185 w 222"/>
                  <a:gd name="T87" fmla="*/ 3 h 27"/>
                  <a:gd name="T88" fmla="*/ 193 w 222"/>
                  <a:gd name="T89" fmla="*/ 4 h 27"/>
                  <a:gd name="T90" fmla="*/ 201 w 222"/>
                  <a:gd name="T91" fmla="*/ 5 h 27"/>
                  <a:gd name="T92" fmla="*/ 208 w 222"/>
                  <a:gd name="T93" fmla="*/ 7 h 27"/>
                  <a:gd name="T94" fmla="*/ 214 w 222"/>
                  <a:gd name="T95" fmla="*/ 8 h 27"/>
                  <a:gd name="T96" fmla="*/ 218 w 222"/>
                  <a:gd name="T97" fmla="*/ 10 h 27"/>
                  <a:gd name="T98" fmla="*/ 221 w 222"/>
                  <a:gd name="T99" fmla="*/ 11 h 27"/>
                  <a:gd name="T100" fmla="*/ 222 w 222"/>
                  <a:gd name="T101" fmla="*/ 13 h 27"/>
                  <a:gd name="T102" fmla="*/ 222 w 222"/>
                  <a:gd name="T103" fmla="*/ 15 h 27"/>
                  <a:gd name="T104" fmla="*/ 219 w 222"/>
                  <a:gd name="T10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2" h="27">
                    <a:moveTo>
                      <a:pt x="216" y="18"/>
                    </a:moveTo>
                    <a:lnTo>
                      <a:pt x="214" y="19"/>
                    </a:lnTo>
                    <a:lnTo>
                      <a:pt x="211" y="19"/>
                    </a:lnTo>
                    <a:lnTo>
                      <a:pt x="208" y="20"/>
                    </a:lnTo>
                    <a:lnTo>
                      <a:pt x="204" y="21"/>
                    </a:lnTo>
                    <a:lnTo>
                      <a:pt x="200" y="21"/>
                    </a:lnTo>
                    <a:lnTo>
                      <a:pt x="196" y="22"/>
                    </a:lnTo>
                    <a:lnTo>
                      <a:pt x="192" y="23"/>
                    </a:lnTo>
                    <a:lnTo>
                      <a:pt x="187" y="23"/>
                    </a:lnTo>
                    <a:lnTo>
                      <a:pt x="182" y="24"/>
                    </a:lnTo>
                    <a:lnTo>
                      <a:pt x="177" y="24"/>
                    </a:lnTo>
                    <a:lnTo>
                      <a:pt x="172" y="25"/>
                    </a:lnTo>
                    <a:lnTo>
                      <a:pt x="166" y="25"/>
                    </a:lnTo>
                    <a:lnTo>
                      <a:pt x="160" y="25"/>
                    </a:lnTo>
                    <a:lnTo>
                      <a:pt x="154" y="26"/>
                    </a:lnTo>
                    <a:lnTo>
                      <a:pt x="148" y="26"/>
                    </a:lnTo>
                    <a:lnTo>
                      <a:pt x="142" y="26"/>
                    </a:lnTo>
                    <a:lnTo>
                      <a:pt x="140" y="27"/>
                    </a:lnTo>
                    <a:lnTo>
                      <a:pt x="138" y="27"/>
                    </a:lnTo>
                    <a:lnTo>
                      <a:pt x="136" y="27"/>
                    </a:lnTo>
                    <a:lnTo>
                      <a:pt x="134" y="27"/>
                    </a:lnTo>
                    <a:lnTo>
                      <a:pt x="132" y="27"/>
                    </a:lnTo>
                    <a:lnTo>
                      <a:pt x="131" y="27"/>
                    </a:lnTo>
                    <a:lnTo>
                      <a:pt x="129" y="27"/>
                    </a:lnTo>
                    <a:lnTo>
                      <a:pt x="127" y="27"/>
                    </a:lnTo>
                    <a:lnTo>
                      <a:pt x="125" y="27"/>
                    </a:lnTo>
                    <a:lnTo>
                      <a:pt x="123" y="27"/>
                    </a:lnTo>
                    <a:lnTo>
                      <a:pt x="121" y="27"/>
                    </a:lnTo>
                    <a:lnTo>
                      <a:pt x="119" y="27"/>
                    </a:lnTo>
                    <a:lnTo>
                      <a:pt x="117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11" y="27"/>
                    </a:lnTo>
                    <a:lnTo>
                      <a:pt x="108" y="27"/>
                    </a:lnTo>
                    <a:lnTo>
                      <a:pt x="105" y="27"/>
                    </a:lnTo>
                    <a:lnTo>
                      <a:pt x="103" y="27"/>
                    </a:lnTo>
                    <a:lnTo>
                      <a:pt x="100" y="27"/>
                    </a:lnTo>
                    <a:lnTo>
                      <a:pt x="97" y="27"/>
                    </a:lnTo>
                    <a:lnTo>
                      <a:pt x="94" y="27"/>
                    </a:lnTo>
                    <a:lnTo>
                      <a:pt x="91" y="27"/>
                    </a:lnTo>
                    <a:lnTo>
                      <a:pt x="89" y="27"/>
                    </a:lnTo>
                    <a:lnTo>
                      <a:pt x="86" y="27"/>
                    </a:lnTo>
                    <a:lnTo>
                      <a:pt x="84" y="26"/>
                    </a:lnTo>
                    <a:lnTo>
                      <a:pt x="81" y="26"/>
                    </a:lnTo>
                    <a:lnTo>
                      <a:pt x="78" y="26"/>
                    </a:lnTo>
                    <a:lnTo>
                      <a:pt x="76" y="26"/>
                    </a:lnTo>
                    <a:lnTo>
                      <a:pt x="73" y="26"/>
                    </a:lnTo>
                    <a:lnTo>
                      <a:pt x="71" y="26"/>
                    </a:lnTo>
                    <a:lnTo>
                      <a:pt x="68" y="26"/>
                    </a:lnTo>
                    <a:lnTo>
                      <a:pt x="65" y="26"/>
                    </a:lnTo>
                    <a:lnTo>
                      <a:pt x="61" y="25"/>
                    </a:lnTo>
                    <a:lnTo>
                      <a:pt x="58" y="25"/>
                    </a:lnTo>
                    <a:lnTo>
                      <a:pt x="55" y="25"/>
                    </a:lnTo>
                    <a:lnTo>
                      <a:pt x="52" y="25"/>
                    </a:lnTo>
                    <a:lnTo>
                      <a:pt x="49" y="25"/>
                    </a:lnTo>
                    <a:lnTo>
                      <a:pt x="46" y="24"/>
                    </a:lnTo>
                    <a:lnTo>
                      <a:pt x="43" y="24"/>
                    </a:lnTo>
                    <a:lnTo>
                      <a:pt x="40" y="24"/>
                    </a:lnTo>
                    <a:lnTo>
                      <a:pt x="37" y="23"/>
                    </a:lnTo>
                    <a:lnTo>
                      <a:pt x="35" y="23"/>
                    </a:lnTo>
                    <a:lnTo>
                      <a:pt x="32" y="23"/>
                    </a:lnTo>
                    <a:lnTo>
                      <a:pt x="30" y="23"/>
                    </a:lnTo>
                    <a:lnTo>
                      <a:pt x="27" y="22"/>
                    </a:lnTo>
                    <a:lnTo>
                      <a:pt x="25" y="22"/>
                    </a:lnTo>
                    <a:lnTo>
                      <a:pt x="23" y="22"/>
                    </a:lnTo>
                    <a:lnTo>
                      <a:pt x="21" y="21"/>
                    </a:lnTo>
                    <a:lnTo>
                      <a:pt x="20" y="21"/>
                    </a:lnTo>
                    <a:lnTo>
                      <a:pt x="19" y="21"/>
                    </a:lnTo>
                    <a:lnTo>
                      <a:pt x="17" y="21"/>
                    </a:lnTo>
                    <a:lnTo>
                      <a:pt x="16" y="20"/>
                    </a:lnTo>
                    <a:lnTo>
                      <a:pt x="15" y="20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0" y="19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3" y="17"/>
                    </a:lnTo>
                    <a:lnTo>
                      <a:pt x="2" y="16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1" y="11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12" y="7"/>
                    </a:lnTo>
                    <a:lnTo>
                      <a:pt x="14" y="6"/>
                    </a:lnTo>
                    <a:lnTo>
                      <a:pt x="17" y="6"/>
                    </a:lnTo>
                    <a:lnTo>
                      <a:pt x="21" y="5"/>
                    </a:lnTo>
                    <a:lnTo>
                      <a:pt x="24" y="5"/>
                    </a:lnTo>
                    <a:lnTo>
                      <a:pt x="28" y="4"/>
                    </a:lnTo>
                    <a:lnTo>
                      <a:pt x="32" y="4"/>
                    </a:lnTo>
                    <a:lnTo>
                      <a:pt x="36" y="3"/>
                    </a:lnTo>
                    <a:lnTo>
                      <a:pt x="39" y="3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2" y="2"/>
                    </a:lnTo>
                    <a:lnTo>
                      <a:pt x="56" y="1"/>
                    </a:lnTo>
                    <a:lnTo>
                      <a:pt x="61" y="1"/>
                    </a:lnTo>
                    <a:lnTo>
                      <a:pt x="65" y="1"/>
                    </a:lnTo>
                    <a:lnTo>
                      <a:pt x="70" y="1"/>
                    </a:lnTo>
                    <a:lnTo>
                      <a:pt x="75" y="0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90" y="0"/>
                    </a:lnTo>
                    <a:lnTo>
                      <a:pt x="95" y="0"/>
                    </a:lnTo>
                    <a:lnTo>
                      <a:pt x="100" y="0"/>
                    </a:lnTo>
                    <a:lnTo>
                      <a:pt x="106" y="0"/>
                    </a:lnTo>
                    <a:lnTo>
                      <a:pt x="111" y="0"/>
                    </a:lnTo>
                    <a:lnTo>
                      <a:pt x="116" y="0"/>
                    </a:lnTo>
                    <a:lnTo>
                      <a:pt x="120" y="0"/>
                    </a:lnTo>
                    <a:lnTo>
                      <a:pt x="124" y="0"/>
                    </a:lnTo>
                    <a:lnTo>
                      <a:pt x="128" y="0"/>
                    </a:lnTo>
                    <a:lnTo>
                      <a:pt x="133" y="0"/>
                    </a:lnTo>
                    <a:lnTo>
                      <a:pt x="137" y="0"/>
                    </a:lnTo>
                    <a:lnTo>
                      <a:pt x="141" y="0"/>
                    </a:lnTo>
                    <a:lnTo>
                      <a:pt x="145" y="0"/>
                    </a:lnTo>
                    <a:lnTo>
                      <a:pt x="149" y="0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4" y="1"/>
                    </a:lnTo>
                    <a:lnTo>
                      <a:pt x="168" y="2"/>
                    </a:lnTo>
                    <a:lnTo>
                      <a:pt x="171" y="2"/>
                    </a:lnTo>
                    <a:lnTo>
                      <a:pt x="175" y="2"/>
                    </a:lnTo>
                    <a:lnTo>
                      <a:pt x="178" y="2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8" y="3"/>
                    </a:lnTo>
                    <a:lnTo>
                      <a:pt x="191" y="4"/>
                    </a:lnTo>
                    <a:lnTo>
                      <a:pt x="193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4" y="6"/>
                    </a:lnTo>
                    <a:lnTo>
                      <a:pt x="206" y="6"/>
                    </a:lnTo>
                    <a:lnTo>
                      <a:pt x="208" y="7"/>
                    </a:lnTo>
                    <a:lnTo>
                      <a:pt x="210" y="7"/>
                    </a:lnTo>
                    <a:lnTo>
                      <a:pt x="212" y="7"/>
                    </a:lnTo>
                    <a:lnTo>
                      <a:pt x="214" y="8"/>
                    </a:lnTo>
                    <a:lnTo>
                      <a:pt x="215" y="8"/>
                    </a:lnTo>
                    <a:lnTo>
                      <a:pt x="217" y="9"/>
                    </a:lnTo>
                    <a:lnTo>
                      <a:pt x="218" y="10"/>
                    </a:lnTo>
                    <a:lnTo>
                      <a:pt x="220" y="10"/>
                    </a:lnTo>
                    <a:lnTo>
                      <a:pt x="221" y="11"/>
                    </a:lnTo>
                    <a:lnTo>
                      <a:pt x="221" y="11"/>
                    </a:lnTo>
                    <a:lnTo>
                      <a:pt x="222" y="12"/>
                    </a:lnTo>
                    <a:lnTo>
                      <a:pt x="222" y="13"/>
                    </a:lnTo>
                    <a:lnTo>
                      <a:pt x="222" y="13"/>
                    </a:lnTo>
                    <a:lnTo>
                      <a:pt x="222" y="14"/>
                    </a:lnTo>
                    <a:lnTo>
                      <a:pt x="222" y="14"/>
                    </a:lnTo>
                    <a:lnTo>
                      <a:pt x="222" y="15"/>
                    </a:lnTo>
                    <a:lnTo>
                      <a:pt x="221" y="16"/>
                    </a:lnTo>
                    <a:lnTo>
                      <a:pt x="220" y="16"/>
                    </a:lnTo>
                    <a:lnTo>
                      <a:pt x="219" y="17"/>
                    </a:lnTo>
                    <a:lnTo>
                      <a:pt x="218" y="17"/>
                    </a:lnTo>
                    <a:lnTo>
                      <a:pt x="216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62" name="Freeform 260"/>
              <p:cNvSpPr>
                <a:spLocks/>
              </p:cNvSpPr>
              <p:nvPr/>
            </p:nvSpPr>
            <p:spPr bwMode="auto">
              <a:xfrm>
                <a:off x="923" y="2772"/>
                <a:ext cx="226" cy="23"/>
              </a:xfrm>
              <a:custGeom>
                <a:avLst/>
                <a:gdLst>
                  <a:gd name="T0" fmla="*/ 223 w 226"/>
                  <a:gd name="T1" fmla="*/ 10 h 23"/>
                  <a:gd name="T2" fmla="*/ 217 w 226"/>
                  <a:gd name="T3" fmla="*/ 14 h 23"/>
                  <a:gd name="T4" fmla="*/ 209 w 226"/>
                  <a:gd name="T5" fmla="*/ 16 h 23"/>
                  <a:gd name="T6" fmla="*/ 200 w 226"/>
                  <a:gd name="T7" fmla="*/ 18 h 23"/>
                  <a:gd name="T8" fmla="*/ 189 w 226"/>
                  <a:gd name="T9" fmla="*/ 19 h 23"/>
                  <a:gd name="T10" fmla="*/ 177 w 226"/>
                  <a:gd name="T11" fmla="*/ 20 h 23"/>
                  <a:gd name="T12" fmla="*/ 164 w 226"/>
                  <a:gd name="T13" fmla="*/ 21 h 23"/>
                  <a:gd name="T14" fmla="*/ 150 w 226"/>
                  <a:gd name="T15" fmla="*/ 22 h 23"/>
                  <a:gd name="T16" fmla="*/ 141 w 226"/>
                  <a:gd name="T17" fmla="*/ 23 h 23"/>
                  <a:gd name="T18" fmla="*/ 135 w 226"/>
                  <a:gd name="T19" fmla="*/ 23 h 23"/>
                  <a:gd name="T20" fmla="*/ 130 w 226"/>
                  <a:gd name="T21" fmla="*/ 23 h 23"/>
                  <a:gd name="T22" fmla="*/ 124 w 226"/>
                  <a:gd name="T23" fmla="*/ 23 h 23"/>
                  <a:gd name="T24" fmla="*/ 118 w 226"/>
                  <a:gd name="T25" fmla="*/ 23 h 23"/>
                  <a:gd name="T26" fmla="*/ 111 w 226"/>
                  <a:gd name="T27" fmla="*/ 23 h 23"/>
                  <a:gd name="T28" fmla="*/ 102 w 226"/>
                  <a:gd name="T29" fmla="*/ 23 h 23"/>
                  <a:gd name="T30" fmla="*/ 94 w 226"/>
                  <a:gd name="T31" fmla="*/ 23 h 23"/>
                  <a:gd name="T32" fmla="*/ 86 w 226"/>
                  <a:gd name="T33" fmla="*/ 23 h 23"/>
                  <a:gd name="T34" fmla="*/ 78 w 226"/>
                  <a:gd name="T35" fmla="*/ 22 h 23"/>
                  <a:gd name="T36" fmla="*/ 70 w 226"/>
                  <a:gd name="T37" fmla="*/ 22 h 23"/>
                  <a:gd name="T38" fmla="*/ 60 w 226"/>
                  <a:gd name="T39" fmla="*/ 21 h 23"/>
                  <a:gd name="T40" fmla="*/ 51 w 226"/>
                  <a:gd name="T41" fmla="*/ 20 h 23"/>
                  <a:gd name="T42" fmla="*/ 42 w 226"/>
                  <a:gd name="T43" fmla="*/ 20 h 23"/>
                  <a:gd name="T44" fmla="*/ 34 w 226"/>
                  <a:gd name="T45" fmla="*/ 19 h 23"/>
                  <a:gd name="T46" fmla="*/ 27 w 226"/>
                  <a:gd name="T47" fmla="*/ 17 h 23"/>
                  <a:gd name="T48" fmla="*/ 22 w 226"/>
                  <a:gd name="T49" fmla="*/ 17 h 23"/>
                  <a:gd name="T50" fmla="*/ 18 w 226"/>
                  <a:gd name="T51" fmla="*/ 16 h 23"/>
                  <a:gd name="T52" fmla="*/ 15 w 226"/>
                  <a:gd name="T53" fmla="*/ 15 h 23"/>
                  <a:gd name="T54" fmla="*/ 6 w 226"/>
                  <a:gd name="T55" fmla="*/ 12 h 23"/>
                  <a:gd name="T56" fmla="*/ 1 w 226"/>
                  <a:gd name="T57" fmla="*/ 9 h 23"/>
                  <a:gd name="T58" fmla="*/ 0 w 226"/>
                  <a:gd name="T59" fmla="*/ 6 h 23"/>
                  <a:gd name="T60" fmla="*/ 0 w 226"/>
                  <a:gd name="T61" fmla="*/ 0 h 23"/>
                  <a:gd name="T62" fmla="*/ 3 w 226"/>
                  <a:gd name="T63" fmla="*/ 3 h 23"/>
                  <a:gd name="T64" fmla="*/ 9 w 226"/>
                  <a:gd name="T65" fmla="*/ 5 h 23"/>
                  <a:gd name="T66" fmla="*/ 15 w 226"/>
                  <a:gd name="T67" fmla="*/ 6 h 23"/>
                  <a:gd name="T68" fmla="*/ 18 w 226"/>
                  <a:gd name="T69" fmla="*/ 7 h 23"/>
                  <a:gd name="T70" fmla="*/ 22 w 226"/>
                  <a:gd name="T71" fmla="*/ 8 h 23"/>
                  <a:gd name="T72" fmla="*/ 28 w 226"/>
                  <a:gd name="T73" fmla="*/ 9 h 23"/>
                  <a:gd name="T74" fmla="*/ 36 w 226"/>
                  <a:gd name="T75" fmla="*/ 10 h 23"/>
                  <a:gd name="T76" fmla="*/ 44 w 226"/>
                  <a:gd name="T77" fmla="*/ 11 h 23"/>
                  <a:gd name="T78" fmla="*/ 53 w 226"/>
                  <a:gd name="T79" fmla="*/ 12 h 23"/>
                  <a:gd name="T80" fmla="*/ 63 w 226"/>
                  <a:gd name="T81" fmla="*/ 13 h 23"/>
                  <a:gd name="T82" fmla="*/ 72 w 226"/>
                  <a:gd name="T83" fmla="*/ 13 h 23"/>
                  <a:gd name="T84" fmla="*/ 80 w 226"/>
                  <a:gd name="T85" fmla="*/ 14 h 23"/>
                  <a:gd name="T86" fmla="*/ 88 w 226"/>
                  <a:gd name="T87" fmla="*/ 14 h 23"/>
                  <a:gd name="T88" fmla="*/ 97 w 226"/>
                  <a:gd name="T89" fmla="*/ 14 h 23"/>
                  <a:gd name="T90" fmla="*/ 105 w 226"/>
                  <a:gd name="T91" fmla="*/ 14 h 23"/>
                  <a:gd name="T92" fmla="*/ 114 w 226"/>
                  <a:gd name="T93" fmla="*/ 14 h 23"/>
                  <a:gd name="T94" fmla="*/ 120 w 226"/>
                  <a:gd name="T95" fmla="*/ 14 h 23"/>
                  <a:gd name="T96" fmla="*/ 126 w 226"/>
                  <a:gd name="T97" fmla="*/ 14 h 23"/>
                  <a:gd name="T98" fmla="*/ 132 w 226"/>
                  <a:gd name="T99" fmla="*/ 14 h 23"/>
                  <a:gd name="T100" fmla="*/ 137 w 226"/>
                  <a:gd name="T101" fmla="*/ 14 h 23"/>
                  <a:gd name="T102" fmla="*/ 143 w 226"/>
                  <a:gd name="T103" fmla="*/ 14 h 23"/>
                  <a:gd name="T104" fmla="*/ 158 w 226"/>
                  <a:gd name="T105" fmla="*/ 13 h 23"/>
                  <a:gd name="T106" fmla="*/ 175 w 226"/>
                  <a:gd name="T107" fmla="*/ 12 h 23"/>
                  <a:gd name="T108" fmla="*/ 191 w 226"/>
                  <a:gd name="T109" fmla="*/ 10 h 23"/>
                  <a:gd name="T110" fmla="*/ 204 w 226"/>
                  <a:gd name="T111" fmla="*/ 8 h 23"/>
                  <a:gd name="T112" fmla="*/ 214 w 226"/>
                  <a:gd name="T113" fmla="*/ 6 h 23"/>
                  <a:gd name="T114" fmla="*/ 220 w 226"/>
                  <a:gd name="T115" fmla="*/ 3 h 23"/>
                  <a:gd name="T116" fmla="*/ 223 w 226"/>
                  <a:gd name="T117" fmla="*/ 2 h 23"/>
                  <a:gd name="T118" fmla="*/ 226 w 226"/>
                  <a:gd name="T119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6" h="23">
                    <a:moveTo>
                      <a:pt x="226" y="8"/>
                    </a:moveTo>
                    <a:lnTo>
                      <a:pt x="225" y="9"/>
                    </a:lnTo>
                    <a:lnTo>
                      <a:pt x="223" y="10"/>
                    </a:lnTo>
                    <a:lnTo>
                      <a:pt x="221" y="12"/>
                    </a:lnTo>
                    <a:lnTo>
                      <a:pt x="219" y="13"/>
                    </a:lnTo>
                    <a:lnTo>
                      <a:pt x="217" y="14"/>
                    </a:lnTo>
                    <a:lnTo>
                      <a:pt x="214" y="15"/>
                    </a:lnTo>
                    <a:lnTo>
                      <a:pt x="211" y="15"/>
                    </a:lnTo>
                    <a:lnTo>
                      <a:pt x="209" y="16"/>
                    </a:lnTo>
                    <a:lnTo>
                      <a:pt x="206" y="17"/>
                    </a:lnTo>
                    <a:lnTo>
                      <a:pt x="203" y="17"/>
                    </a:lnTo>
                    <a:lnTo>
                      <a:pt x="200" y="18"/>
                    </a:lnTo>
                    <a:lnTo>
                      <a:pt x="196" y="18"/>
                    </a:lnTo>
                    <a:lnTo>
                      <a:pt x="193" y="19"/>
                    </a:lnTo>
                    <a:lnTo>
                      <a:pt x="189" y="19"/>
                    </a:lnTo>
                    <a:lnTo>
                      <a:pt x="185" y="20"/>
                    </a:lnTo>
                    <a:lnTo>
                      <a:pt x="181" y="20"/>
                    </a:lnTo>
                    <a:lnTo>
                      <a:pt x="177" y="20"/>
                    </a:lnTo>
                    <a:lnTo>
                      <a:pt x="173" y="21"/>
                    </a:lnTo>
                    <a:lnTo>
                      <a:pt x="169" y="21"/>
                    </a:lnTo>
                    <a:lnTo>
                      <a:pt x="164" y="21"/>
                    </a:lnTo>
                    <a:lnTo>
                      <a:pt x="160" y="22"/>
                    </a:lnTo>
                    <a:lnTo>
                      <a:pt x="155" y="22"/>
                    </a:lnTo>
                    <a:lnTo>
                      <a:pt x="150" y="22"/>
                    </a:lnTo>
                    <a:lnTo>
                      <a:pt x="145" y="22"/>
                    </a:lnTo>
                    <a:lnTo>
                      <a:pt x="143" y="23"/>
                    </a:lnTo>
                    <a:lnTo>
                      <a:pt x="141" y="23"/>
                    </a:lnTo>
                    <a:lnTo>
                      <a:pt x="139" y="23"/>
                    </a:lnTo>
                    <a:lnTo>
                      <a:pt x="137" y="23"/>
                    </a:lnTo>
                    <a:lnTo>
                      <a:pt x="135" y="23"/>
                    </a:lnTo>
                    <a:lnTo>
                      <a:pt x="133" y="23"/>
                    </a:lnTo>
                    <a:lnTo>
                      <a:pt x="131" y="23"/>
                    </a:lnTo>
                    <a:lnTo>
                      <a:pt x="130" y="23"/>
                    </a:lnTo>
                    <a:lnTo>
                      <a:pt x="128" y="23"/>
                    </a:lnTo>
                    <a:lnTo>
                      <a:pt x="126" y="23"/>
                    </a:lnTo>
                    <a:lnTo>
                      <a:pt x="124" y="23"/>
                    </a:lnTo>
                    <a:lnTo>
                      <a:pt x="122" y="23"/>
                    </a:lnTo>
                    <a:lnTo>
                      <a:pt x="120" y="23"/>
                    </a:lnTo>
                    <a:lnTo>
                      <a:pt x="118" y="23"/>
                    </a:lnTo>
                    <a:lnTo>
                      <a:pt x="116" y="23"/>
                    </a:lnTo>
                    <a:lnTo>
                      <a:pt x="114" y="23"/>
                    </a:lnTo>
                    <a:lnTo>
                      <a:pt x="111" y="23"/>
                    </a:lnTo>
                    <a:lnTo>
                      <a:pt x="108" y="23"/>
                    </a:lnTo>
                    <a:lnTo>
                      <a:pt x="105" y="23"/>
                    </a:lnTo>
                    <a:lnTo>
                      <a:pt x="102" y="23"/>
                    </a:lnTo>
                    <a:lnTo>
                      <a:pt x="100" y="23"/>
                    </a:lnTo>
                    <a:lnTo>
                      <a:pt x="97" y="23"/>
                    </a:lnTo>
                    <a:lnTo>
                      <a:pt x="94" y="23"/>
                    </a:lnTo>
                    <a:lnTo>
                      <a:pt x="91" y="23"/>
                    </a:lnTo>
                    <a:lnTo>
                      <a:pt x="89" y="23"/>
                    </a:lnTo>
                    <a:lnTo>
                      <a:pt x="86" y="23"/>
                    </a:lnTo>
                    <a:lnTo>
                      <a:pt x="83" y="22"/>
                    </a:lnTo>
                    <a:lnTo>
                      <a:pt x="81" y="22"/>
                    </a:lnTo>
                    <a:lnTo>
                      <a:pt x="78" y="22"/>
                    </a:lnTo>
                    <a:lnTo>
                      <a:pt x="76" y="22"/>
                    </a:lnTo>
                    <a:lnTo>
                      <a:pt x="73" y="22"/>
                    </a:lnTo>
                    <a:lnTo>
                      <a:pt x="70" y="22"/>
                    </a:lnTo>
                    <a:lnTo>
                      <a:pt x="67" y="22"/>
                    </a:lnTo>
                    <a:lnTo>
                      <a:pt x="64" y="21"/>
                    </a:lnTo>
                    <a:lnTo>
                      <a:pt x="60" y="21"/>
                    </a:lnTo>
                    <a:lnTo>
                      <a:pt x="57" y="21"/>
                    </a:lnTo>
                    <a:lnTo>
                      <a:pt x="54" y="21"/>
                    </a:lnTo>
                    <a:lnTo>
                      <a:pt x="51" y="20"/>
                    </a:lnTo>
                    <a:lnTo>
                      <a:pt x="48" y="20"/>
                    </a:lnTo>
                    <a:lnTo>
                      <a:pt x="45" y="20"/>
                    </a:lnTo>
                    <a:lnTo>
                      <a:pt x="42" y="20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4" y="19"/>
                    </a:lnTo>
                    <a:lnTo>
                      <a:pt x="32" y="18"/>
                    </a:lnTo>
                    <a:lnTo>
                      <a:pt x="29" y="18"/>
                    </a:lnTo>
                    <a:lnTo>
                      <a:pt x="27" y="17"/>
                    </a:lnTo>
                    <a:lnTo>
                      <a:pt x="24" y="17"/>
                    </a:lnTo>
                    <a:lnTo>
                      <a:pt x="23" y="17"/>
                    </a:lnTo>
                    <a:lnTo>
                      <a:pt x="22" y="17"/>
                    </a:lnTo>
                    <a:lnTo>
                      <a:pt x="20" y="16"/>
                    </a:lnTo>
                    <a:lnTo>
                      <a:pt x="19" y="16"/>
                    </a:lnTo>
                    <a:lnTo>
                      <a:pt x="18" y="16"/>
                    </a:lnTo>
                    <a:lnTo>
                      <a:pt x="17" y="15"/>
                    </a:lnTo>
                    <a:lnTo>
                      <a:pt x="16" y="15"/>
                    </a:lnTo>
                    <a:lnTo>
                      <a:pt x="15" y="15"/>
                    </a:lnTo>
                    <a:lnTo>
                      <a:pt x="11" y="14"/>
                    </a:lnTo>
                    <a:lnTo>
                      <a:pt x="9" y="13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3" y="10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7" y="4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16" y="7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1" y="8"/>
                    </a:lnTo>
                    <a:lnTo>
                      <a:pt x="22" y="8"/>
                    </a:lnTo>
                    <a:lnTo>
                      <a:pt x="23" y="8"/>
                    </a:lnTo>
                    <a:lnTo>
                      <a:pt x="26" y="9"/>
                    </a:lnTo>
                    <a:lnTo>
                      <a:pt x="28" y="9"/>
                    </a:lnTo>
                    <a:lnTo>
                      <a:pt x="31" y="9"/>
                    </a:lnTo>
                    <a:lnTo>
                      <a:pt x="33" y="10"/>
                    </a:lnTo>
                    <a:lnTo>
                      <a:pt x="36" y="10"/>
                    </a:lnTo>
                    <a:lnTo>
                      <a:pt x="39" y="10"/>
                    </a:lnTo>
                    <a:lnTo>
                      <a:pt x="41" y="11"/>
                    </a:lnTo>
                    <a:lnTo>
                      <a:pt x="44" y="11"/>
                    </a:lnTo>
                    <a:lnTo>
                      <a:pt x="47" y="11"/>
                    </a:lnTo>
                    <a:lnTo>
                      <a:pt x="50" y="12"/>
                    </a:lnTo>
                    <a:lnTo>
                      <a:pt x="53" y="12"/>
                    </a:lnTo>
                    <a:lnTo>
                      <a:pt x="57" y="12"/>
                    </a:lnTo>
                    <a:lnTo>
                      <a:pt x="60" y="12"/>
                    </a:lnTo>
                    <a:lnTo>
                      <a:pt x="63" y="13"/>
                    </a:lnTo>
                    <a:lnTo>
                      <a:pt x="67" y="13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80" y="14"/>
                    </a:lnTo>
                    <a:lnTo>
                      <a:pt x="83" y="14"/>
                    </a:lnTo>
                    <a:lnTo>
                      <a:pt x="86" y="14"/>
                    </a:lnTo>
                    <a:lnTo>
                      <a:pt x="88" y="14"/>
                    </a:lnTo>
                    <a:lnTo>
                      <a:pt x="91" y="14"/>
                    </a:lnTo>
                    <a:lnTo>
                      <a:pt x="94" y="14"/>
                    </a:lnTo>
                    <a:lnTo>
                      <a:pt x="97" y="14"/>
                    </a:lnTo>
                    <a:lnTo>
                      <a:pt x="99" y="14"/>
                    </a:lnTo>
                    <a:lnTo>
                      <a:pt x="102" y="14"/>
                    </a:lnTo>
                    <a:lnTo>
                      <a:pt x="105" y="14"/>
                    </a:lnTo>
                    <a:lnTo>
                      <a:pt x="108" y="14"/>
                    </a:lnTo>
                    <a:lnTo>
                      <a:pt x="111" y="14"/>
                    </a:lnTo>
                    <a:lnTo>
                      <a:pt x="114" y="14"/>
                    </a:lnTo>
                    <a:lnTo>
                      <a:pt x="116" y="14"/>
                    </a:lnTo>
                    <a:lnTo>
                      <a:pt x="118" y="14"/>
                    </a:lnTo>
                    <a:lnTo>
                      <a:pt x="120" y="14"/>
                    </a:lnTo>
                    <a:lnTo>
                      <a:pt x="122" y="14"/>
                    </a:lnTo>
                    <a:lnTo>
                      <a:pt x="124" y="14"/>
                    </a:lnTo>
                    <a:lnTo>
                      <a:pt x="126" y="14"/>
                    </a:lnTo>
                    <a:lnTo>
                      <a:pt x="128" y="14"/>
                    </a:lnTo>
                    <a:lnTo>
                      <a:pt x="130" y="14"/>
                    </a:lnTo>
                    <a:lnTo>
                      <a:pt x="132" y="14"/>
                    </a:lnTo>
                    <a:lnTo>
                      <a:pt x="134" y="14"/>
                    </a:lnTo>
                    <a:lnTo>
                      <a:pt x="135" y="14"/>
                    </a:lnTo>
                    <a:lnTo>
                      <a:pt x="137" y="14"/>
                    </a:lnTo>
                    <a:lnTo>
                      <a:pt x="139" y="14"/>
                    </a:lnTo>
                    <a:lnTo>
                      <a:pt x="141" y="14"/>
                    </a:lnTo>
                    <a:lnTo>
                      <a:pt x="143" y="14"/>
                    </a:lnTo>
                    <a:lnTo>
                      <a:pt x="145" y="14"/>
                    </a:lnTo>
                    <a:lnTo>
                      <a:pt x="152" y="13"/>
                    </a:lnTo>
                    <a:lnTo>
                      <a:pt x="158" y="13"/>
                    </a:lnTo>
                    <a:lnTo>
                      <a:pt x="164" y="13"/>
                    </a:lnTo>
                    <a:lnTo>
                      <a:pt x="170" y="12"/>
                    </a:lnTo>
                    <a:lnTo>
                      <a:pt x="175" y="12"/>
                    </a:lnTo>
                    <a:lnTo>
                      <a:pt x="181" y="11"/>
                    </a:lnTo>
                    <a:lnTo>
                      <a:pt x="186" y="11"/>
                    </a:lnTo>
                    <a:lnTo>
                      <a:pt x="191" y="10"/>
                    </a:lnTo>
                    <a:lnTo>
                      <a:pt x="195" y="9"/>
                    </a:lnTo>
                    <a:lnTo>
                      <a:pt x="200" y="9"/>
                    </a:lnTo>
                    <a:lnTo>
                      <a:pt x="204" y="8"/>
                    </a:lnTo>
                    <a:lnTo>
                      <a:pt x="207" y="7"/>
                    </a:lnTo>
                    <a:lnTo>
                      <a:pt x="211" y="6"/>
                    </a:lnTo>
                    <a:lnTo>
                      <a:pt x="214" y="6"/>
                    </a:lnTo>
                    <a:lnTo>
                      <a:pt x="217" y="5"/>
                    </a:lnTo>
                    <a:lnTo>
                      <a:pt x="219" y="4"/>
                    </a:lnTo>
                    <a:lnTo>
                      <a:pt x="220" y="3"/>
                    </a:lnTo>
                    <a:lnTo>
                      <a:pt x="221" y="3"/>
                    </a:lnTo>
                    <a:lnTo>
                      <a:pt x="222" y="2"/>
                    </a:lnTo>
                    <a:lnTo>
                      <a:pt x="223" y="2"/>
                    </a:lnTo>
                    <a:lnTo>
                      <a:pt x="224" y="1"/>
                    </a:lnTo>
                    <a:lnTo>
                      <a:pt x="225" y="1"/>
                    </a:lnTo>
                    <a:lnTo>
                      <a:pt x="226" y="1"/>
                    </a:lnTo>
                    <a:lnTo>
                      <a:pt x="226" y="0"/>
                    </a:lnTo>
                    <a:lnTo>
                      <a:pt x="226" y="8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63" name="Freeform 261"/>
              <p:cNvSpPr>
                <a:spLocks/>
              </p:cNvSpPr>
              <p:nvPr/>
            </p:nvSpPr>
            <p:spPr bwMode="auto">
              <a:xfrm>
                <a:off x="974" y="2758"/>
                <a:ext cx="48" cy="15"/>
              </a:xfrm>
              <a:custGeom>
                <a:avLst/>
                <a:gdLst>
                  <a:gd name="T0" fmla="*/ 25 w 48"/>
                  <a:gd name="T1" fmla="*/ 0 h 15"/>
                  <a:gd name="T2" fmla="*/ 48 w 48"/>
                  <a:gd name="T3" fmla="*/ 11 h 15"/>
                  <a:gd name="T4" fmla="*/ 12 w 48"/>
                  <a:gd name="T5" fmla="*/ 15 h 15"/>
                  <a:gd name="T6" fmla="*/ 0 w 48"/>
                  <a:gd name="T7" fmla="*/ 1 h 15"/>
                  <a:gd name="T8" fmla="*/ 25 w 4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25" y="0"/>
                    </a:moveTo>
                    <a:lnTo>
                      <a:pt x="48" y="11"/>
                    </a:lnTo>
                    <a:lnTo>
                      <a:pt x="12" y="15"/>
                    </a:lnTo>
                    <a:lnTo>
                      <a:pt x="0" y="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64" name="Freeform 262"/>
              <p:cNvSpPr>
                <a:spLocks/>
              </p:cNvSpPr>
              <p:nvPr/>
            </p:nvSpPr>
            <p:spPr bwMode="auto">
              <a:xfrm>
                <a:off x="978" y="2759"/>
                <a:ext cx="38" cy="12"/>
              </a:xfrm>
              <a:custGeom>
                <a:avLst/>
                <a:gdLst>
                  <a:gd name="T0" fmla="*/ 21 w 38"/>
                  <a:gd name="T1" fmla="*/ 0 h 12"/>
                  <a:gd name="T2" fmla="*/ 38 w 38"/>
                  <a:gd name="T3" fmla="*/ 9 h 12"/>
                  <a:gd name="T4" fmla="*/ 10 w 38"/>
                  <a:gd name="T5" fmla="*/ 12 h 12"/>
                  <a:gd name="T6" fmla="*/ 0 w 38"/>
                  <a:gd name="T7" fmla="*/ 2 h 12"/>
                  <a:gd name="T8" fmla="*/ 21 w 38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2">
                    <a:moveTo>
                      <a:pt x="21" y="0"/>
                    </a:moveTo>
                    <a:lnTo>
                      <a:pt x="38" y="9"/>
                    </a:lnTo>
                    <a:lnTo>
                      <a:pt x="10" y="12"/>
                    </a:lnTo>
                    <a:lnTo>
                      <a:pt x="0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65" name="Freeform 263"/>
              <p:cNvSpPr>
                <a:spLocks/>
              </p:cNvSpPr>
              <p:nvPr/>
            </p:nvSpPr>
            <p:spPr bwMode="auto">
              <a:xfrm>
                <a:off x="957" y="2673"/>
                <a:ext cx="8" cy="14"/>
              </a:xfrm>
              <a:custGeom>
                <a:avLst/>
                <a:gdLst>
                  <a:gd name="T0" fmla="*/ 1 w 8"/>
                  <a:gd name="T1" fmla="*/ 14 h 14"/>
                  <a:gd name="T2" fmla="*/ 0 w 8"/>
                  <a:gd name="T3" fmla="*/ 13 h 14"/>
                  <a:gd name="T4" fmla="*/ 0 w 8"/>
                  <a:gd name="T5" fmla="*/ 11 h 14"/>
                  <a:gd name="T6" fmla="*/ 0 w 8"/>
                  <a:gd name="T7" fmla="*/ 8 h 14"/>
                  <a:gd name="T8" fmla="*/ 1 w 8"/>
                  <a:gd name="T9" fmla="*/ 6 h 14"/>
                  <a:gd name="T10" fmla="*/ 1 w 8"/>
                  <a:gd name="T11" fmla="*/ 4 h 14"/>
                  <a:gd name="T12" fmla="*/ 2 w 8"/>
                  <a:gd name="T13" fmla="*/ 3 h 14"/>
                  <a:gd name="T14" fmla="*/ 3 w 8"/>
                  <a:gd name="T15" fmla="*/ 2 h 14"/>
                  <a:gd name="T16" fmla="*/ 4 w 8"/>
                  <a:gd name="T17" fmla="*/ 1 h 14"/>
                  <a:gd name="T18" fmla="*/ 4 w 8"/>
                  <a:gd name="T19" fmla="*/ 1 h 14"/>
                  <a:gd name="T20" fmla="*/ 5 w 8"/>
                  <a:gd name="T21" fmla="*/ 0 h 14"/>
                  <a:gd name="T22" fmla="*/ 6 w 8"/>
                  <a:gd name="T23" fmla="*/ 0 h 14"/>
                  <a:gd name="T24" fmla="*/ 7 w 8"/>
                  <a:gd name="T25" fmla="*/ 0 h 14"/>
                  <a:gd name="T26" fmla="*/ 8 w 8"/>
                  <a:gd name="T27" fmla="*/ 1 h 14"/>
                  <a:gd name="T28" fmla="*/ 8 w 8"/>
                  <a:gd name="T29" fmla="*/ 3 h 14"/>
                  <a:gd name="T30" fmla="*/ 8 w 8"/>
                  <a:gd name="T31" fmla="*/ 6 h 14"/>
                  <a:gd name="T32" fmla="*/ 7 w 8"/>
                  <a:gd name="T33" fmla="*/ 8 h 14"/>
                  <a:gd name="T34" fmla="*/ 7 w 8"/>
                  <a:gd name="T35" fmla="*/ 10 h 14"/>
                  <a:gd name="T36" fmla="*/ 6 w 8"/>
                  <a:gd name="T37" fmla="*/ 11 h 14"/>
                  <a:gd name="T38" fmla="*/ 5 w 8"/>
                  <a:gd name="T39" fmla="*/ 12 h 14"/>
                  <a:gd name="T40" fmla="*/ 4 w 8"/>
                  <a:gd name="T41" fmla="*/ 13 h 14"/>
                  <a:gd name="T42" fmla="*/ 4 w 8"/>
                  <a:gd name="T43" fmla="*/ 13 h 14"/>
                  <a:gd name="T44" fmla="*/ 3 w 8"/>
                  <a:gd name="T45" fmla="*/ 14 h 14"/>
                  <a:gd name="T46" fmla="*/ 2 w 8"/>
                  <a:gd name="T47" fmla="*/ 14 h 14"/>
                  <a:gd name="T48" fmla="*/ 1 w 8"/>
                  <a:gd name="T4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4">
                    <a:moveTo>
                      <a:pt x="1" y="14"/>
                    </a:moveTo>
                    <a:lnTo>
                      <a:pt x="0" y="13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7" y="10"/>
                    </a:lnTo>
                    <a:lnTo>
                      <a:pt x="6" y="11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66" name="Freeform 264"/>
              <p:cNvSpPr>
                <a:spLocks/>
              </p:cNvSpPr>
              <p:nvPr/>
            </p:nvSpPr>
            <p:spPr bwMode="auto">
              <a:xfrm>
                <a:off x="963" y="2703"/>
                <a:ext cx="24" cy="22"/>
              </a:xfrm>
              <a:custGeom>
                <a:avLst/>
                <a:gdLst>
                  <a:gd name="T0" fmla="*/ 0 w 24"/>
                  <a:gd name="T1" fmla="*/ 22 h 22"/>
                  <a:gd name="T2" fmla="*/ 0 w 24"/>
                  <a:gd name="T3" fmla="*/ 0 h 22"/>
                  <a:gd name="T4" fmla="*/ 24 w 24"/>
                  <a:gd name="T5" fmla="*/ 6 h 22"/>
                  <a:gd name="T6" fmla="*/ 24 w 24"/>
                  <a:gd name="T7" fmla="*/ 22 h 22"/>
                  <a:gd name="T8" fmla="*/ 0 w 24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2">
                    <a:moveTo>
                      <a:pt x="0" y="22"/>
                    </a:moveTo>
                    <a:lnTo>
                      <a:pt x="0" y="0"/>
                    </a:lnTo>
                    <a:lnTo>
                      <a:pt x="24" y="6"/>
                    </a:lnTo>
                    <a:lnTo>
                      <a:pt x="24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67" name="Rectangle 265"/>
              <p:cNvSpPr>
                <a:spLocks noChangeArrowheads="1"/>
              </p:cNvSpPr>
              <p:nvPr/>
            </p:nvSpPr>
            <p:spPr bwMode="auto">
              <a:xfrm>
                <a:off x="966" y="2707"/>
                <a:ext cx="19" cy="1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68" name="Freeform 266"/>
              <p:cNvSpPr>
                <a:spLocks/>
              </p:cNvSpPr>
              <p:nvPr/>
            </p:nvSpPr>
            <p:spPr bwMode="auto">
              <a:xfrm>
                <a:off x="953" y="2670"/>
                <a:ext cx="49" cy="45"/>
              </a:xfrm>
              <a:custGeom>
                <a:avLst/>
                <a:gdLst>
                  <a:gd name="T0" fmla="*/ 8 w 49"/>
                  <a:gd name="T1" fmla="*/ 12 h 45"/>
                  <a:gd name="T2" fmla="*/ 8 w 49"/>
                  <a:gd name="T3" fmla="*/ 12 h 45"/>
                  <a:gd name="T4" fmla="*/ 9 w 49"/>
                  <a:gd name="T5" fmla="*/ 11 h 45"/>
                  <a:gd name="T6" fmla="*/ 11 w 49"/>
                  <a:gd name="T7" fmla="*/ 8 h 45"/>
                  <a:gd name="T8" fmla="*/ 13 w 49"/>
                  <a:gd name="T9" fmla="*/ 6 h 45"/>
                  <a:gd name="T10" fmla="*/ 15 w 49"/>
                  <a:gd name="T11" fmla="*/ 4 h 45"/>
                  <a:gd name="T12" fmla="*/ 18 w 49"/>
                  <a:gd name="T13" fmla="*/ 2 h 45"/>
                  <a:gd name="T14" fmla="*/ 21 w 49"/>
                  <a:gd name="T15" fmla="*/ 1 h 45"/>
                  <a:gd name="T16" fmla="*/ 24 w 49"/>
                  <a:gd name="T17" fmla="*/ 0 h 45"/>
                  <a:gd name="T18" fmla="*/ 28 w 49"/>
                  <a:gd name="T19" fmla="*/ 0 h 45"/>
                  <a:gd name="T20" fmla="*/ 31 w 49"/>
                  <a:gd name="T21" fmla="*/ 1 h 45"/>
                  <a:gd name="T22" fmla="*/ 36 w 49"/>
                  <a:gd name="T23" fmla="*/ 2 h 45"/>
                  <a:gd name="T24" fmla="*/ 39 w 49"/>
                  <a:gd name="T25" fmla="*/ 4 h 45"/>
                  <a:gd name="T26" fmla="*/ 43 w 49"/>
                  <a:gd name="T27" fmla="*/ 7 h 45"/>
                  <a:gd name="T28" fmla="*/ 46 w 49"/>
                  <a:gd name="T29" fmla="*/ 10 h 45"/>
                  <a:gd name="T30" fmla="*/ 48 w 49"/>
                  <a:gd name="T31" fmla="*/ 14 h 45"/>
                  <a:gd name="T32" fmla="*/ 49 w 49"/>
                  <a:gd name="T33" fmla="*/ 18 h 45"/>
                  <a:gd name="T34" fmla="*/ 49 w 49"/>
                  <a:gd name="T35" fmla="*/ 22 h 45"/>
                  <a:gd name="T36" fmla="*/ 49 w 49"/>
                  <a:gd name="T37" fmla="*/ 27 h 45"/>
                  <a:gd name="T38" fmla="*/ 48 w 49"/>
                  <a:gd name="T39" fmla="*/ 31 h 45"/>
                  <a:gd name="T40" fmla="*/ 46 w 49"/>
                  <a:gd name="T41" fmla="*/ 35 h 45"/>
                  <a:gd name="T42" fmla="*/ 43 w 49"/>
                  <a:gd name="T43" fmla="*/ 38 h 45"/>
                  <a:gd name="T44" fmla="*/ 40 w 49"/>
                  <a:gd name="T45" fmla="*/ 41 h 45"/>
                  <a:gd name="T46" fmla="*/ 36 w 49"/>
                  <a:gd name="T47" fmla="*/ 43 h 45"/>
                  <a:gd name="T48" fmla="*/ 32 w 49"/>
                  <a:gd name="T49" fmla="*/ 44 h 45"/>
                  <a:gd name="T50" fmla="*/ 28 w 49"/>
                  <a:gd name="T51" fmla="*/ 45 h 45"/>
                  <a:gd name="T52" fmla="*/ 24 w 49"/>
                  <a:gd name="T53" fmla="*/ 44 h 45"/>
                  <a:gd name="T54" fmla="*/ 21 w 49"/>
                  <a:gd name="T55" fmla="*/ 44 h 45"/>
                  <a:gd name="T56" fmla="*/ 18 w 49"/>
                  <a:gd name="T57" fmla="*/ 43 h 45"/>
                  <a:gd name="T58" fmla="*/ 15 w 49"/>
                  <a:gd name="T59" fmla="*/ 41 h 45"/>
                  <a:gd name="T60" fmla="*/ 13 w 49"/>
                  <a:gd name="T61" fmla="*/ 39 h 45"/>
                  <a:gd name="T62" fmla="*/ 11 w 49"/>
                  <a:gd name="T63" fmla="*/ 37 h 45"/>
                  <a:gd name="T64" fmla="*/ 9 w 49"/>
                  <a:gd name="T65" fmla="*/ 35 h 45"/>
                  <a:gd name="T66" fmla="*/ 7 w 49"/>
                  <a:gd name="T67" fmla="*/ 32 h 45"/>
                  <a:gd name="T68" fmla="*/ 7 w 49"/>
                  <a:gd name="T69" fmla="*/ 31 h 45"/>
                  <a:gd name="T70" fmla="*/ 6 w 49"/>
                  <a:gd name="T71" fmla="*/ 31 h 45"/>
                  <a:gd name="T72" fmla="*/ 5 w 49"/>
                  <a:gd name="T73" fmla="*/ 30 h 45"/>
                  <a:gd name="T74" fmla="*/ 2 w 49"/>
                  <a:gd name="T75" fmla="*/ 29 h 45"/>
                  <a:gd name="T76" fmla="*/ 1 w 49"/>
                  <a:gd name="T77" fmla="*/ 26 h 45"/>
                  <a:gd name="T78" fmla="*/ 0 w 49"/>
                  <a:gd name="T79" fmla="*/ 23 h 45"/>
                  <a:gd name="T80" fmla="*/ 0 w 49"/>
                  <a:gd name="T81" fmla="*/ 19 h 45"/>
                  <a:gd name="T82" fmla="*/ 1 w 49"/>
                  <a:gd name="T83" fmla="*/ 16 h 45"/>
                  <a:gd name="T84" fmla="*/ 4 w 49"/>
                  <a:gd name="T85" fmla="*/ 13 h 45"/>
                  <a:gd name="T86" fmla="*/ 6 w 49"/>
                  <a:gd name="T87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5">
                    <a:moveTo>
                      <a:pt x="8" y="12"/>
                    </a:move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5" y="4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31" y="1"/>
                    </a:lnTo>
                    <a:lnTo>
                      <a:pt x="34" y="1"/>
                    </a:lnTo>
                    <a:lnTo>
                      <a:pt x="36" y="2"/>
                    </a:lnTo>
                    <a:lnTo>
                      <a:pt x="38" y="3"/>
                    </a:lnTo>
                    <a:lnTo>
                      <a:pt x="39" y="4"/>
                    </a:lnTo>
                    <a:lnTo>
                      <a:pt x="41" y="5"/>
                    </a:lnTo>
                    <a:lnTo>
                      <a:pt x="43" y="7"/>
                    </a:lnTo>
                    <a:lnTo>
                      <a:pt x="44" y="8"/>
                    </a:lnTo>
                    <a:lnTo>
                      <a:pt x="46" y="10"/>
                    </a:lnTo>
                    <a:lnTo>
                      <a:pt x="47" y="12"/>
                    </a:lnTo>
                    <a:lnTo>
                      <a:pt x="48" y="14"/>
                    </a:lnTo>
                    <a:lnTo>
                      <a:pt x="48" y="16"/>
                    </a:lnTo>
                    <a:lnTo>
                      <a:pt x="49" y="18"/>
                    </a:lnTo>
                    <a:lnTo>
                      <a:pt x="49" y="20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7"/>
                    </a:lnTo>
                    <a:lnTo>
                      <a:pt x="49" y="29"/>
                    </a:lnTo>
                    <a:lnTo>
                      <a:pt x="48" y="31"/>
                    </a:lnTo>
                    <a:lnTo>
                      <a:pt x="47" y="33"/>
                    </a:lnTo>
                    <a:lnTo>
                      <a:pt x="46" y="35"/>
                    </a:lnTo>
                    <a:lnTo>
                      <a:pt x="45" y="36"/>
                    </a:lnTo>
                    <a:lnTo>
                      <a:pt x="43" y="38"/>
                    </a:lnTo>
                    <a:lnTo>
                      <a:pt x="42" y="39"/>
                    </a:lnTo>
                    <a:lnTo>
                      <a:pt x="40" y="41"/>
                    </a:lnTo>
                    <a:lnTo>
                      <a:pt x="38" y="42"/>
                    </a:lnTo>
                    <a:lnTo>
                      <a:pt x="36" y="43"/>
                    </a:lnTo>
                    <a:lnTo>
                      <a:pt x="34" y="43"/>
                    </a:lnTo>
                    <a:lnTo>
                      <a:pt x="32" y="44"/>
                    </a:lnTo>
                    <a:lnTo>
                      <a:pt x="30" y="44"/>
                    </a:lnTo>
                    <a:lnTo>
                      <a:pt x="28" y="45"/>
                    </a:lnTo>
                    <a:lnTo>
                      <a:pt x="26" y="44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1" y="44"/>
                    </a:lnTo>
                    <a:lnTo>
                      <a:pt x="19" y="43"/>
                    </a:lnTo>
                    <a:lnTo>
                      <a:pt x="18" y="43"/>
                    </a:lnTo>
                    <a:lnTo>
                      <a:pt x="17" y="42"/>
                    </a:lnTo>
                    <a:lnTo>
                      <a:pt x="15" y="41"/>
                    </a:lnTo>
                    <a:lnTo>
                      <a:pt x="14" y="40"/>
                    </a:lnTo>
                    <a:lnTo>
                      <a:pt x="13" y="39"/>
                    </a:lnTo>
                    <a:lnTo>
                      <a:pt x="12" y="38"/>
                    </a:lnTo>
                    <a:lnTo>
                      <a:pt x="11" y="37"/>
                    </a:lnTo>
                    <a:lnTo>
                      <a:pt x="10" y="36"/>
                    </a:lnTo>
                    <a:lnTo>
                      <a:pt x="9" y="35"/>
                    </a:lnTo>
                    <a:lnTo>
                      <a:pt x="8" y="33"/>
                    </a:lnTo>
                    <a:lnTo>
                      <a:pt x="7" y="32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5" y="30"/>
                    </a:lnTo>
                    <a:lnTo>
                      <a:pt x="4" y="30"/>
                    </a:lnTo>
                    <a:lnTo>
                      <a:pt x="2" y="29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2" y="14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69" name="Freeform 267"/>
              <p:cNvSpPr>
                <a:spLocks/>
              </p:cNvSpPr>
              <p:nvPr/>
            </p:nvSpPr>
            <p:spPr bwMode="auto">
              <a:xfrm>
                <a:off x="955" y="2674"/>
                <a:ext cx="44" cy="37"/>
              </a:xfrm>
              <a:custGeom>
                <a:avLst/>
                <a:gdLst>
                  <a:gd name="T0" fmla="*/ 6 w 44"/>
                  <a:gd name="T1" fmla="*/ 12 h 37"/>
                  <a:gd name="T2" fmla="*/ 7 w 44"/>
                  <a:gd name="T3" fmla="*/ 13 h 37"/>
                  <a:gd name="T4" fmla="*/ 8 w 44"/>
                  <a:gd name="T5" fmla="*/ 12 h 37"/>
                  <a:gd name="T6" fmla="*/ 9 w 44"/>
                  <a:gd name="T7" fmla="*/ 9 h 37"/>
                  <a:gd name="T8" fmla="*/ 11 w 44"/>
                  <a:gd name="T9" fmla="*/ 7 h 37"/>
                  <a:gd name="T10" fmla="*/ 13 w 44"/>
                  <a:gd name="T11" fmla="*/ 4 h 37"/>
                  <a:gd name="T12" fmla="*/ 16 w 44"/>
                  <a:gd name="T13" fmla="*/ 2 h 37"/>
                  <a:gd name="T14" fmla="*/ 19 w 44"/>
                  <a:gd name="T15" fmla="*/ 1 h 37"/>
                  <a:gd name="T16" fmla="*/ 22 w 44"/>
                  <a:gd name="T17" fmla="*/ 0 h 37"/>
                  <a:gd name="T18" fmla="*/ 25 w 44"/>
                  <a:gd name="T19" fmla="*/ 0 h 37"/>
                  <a:gd name="T20" fmla="*/ 31 w 44"/>
                  <a:gd name="T21" fmla="*/ 1 h 37"/>
                  <a:gd name="T22" fmla="*/ 37 w 44"/>
                  <a:gd name="T23" fmla="*/ 4 h 37"/>
                  <a:gd name="T24" fmla="*/ 42 w 44"/>
                  <a:gd name="T25" fmla="*/ 9 h 37"/>
                  <a:gd name="T26" fmla="*/ 44 w 44"/>
                  <a:gd name="T27" fmla="*/ 16 h 37"/>
                  <a:gd name="T28" fmla="*/ 44 w 44"/>
                  <a:gd name="T29" fmla="*/ 22 h 37"/>
                  <a:gd name="T30" fmla="*/ 43 w 44"/>
                  <a:gd name="T31" fmla="*/ 26 h 37"/>
                  <a:gd name="T32" fmla="*/ 41 w 44"/>
                  <a:gd name="T33" fmla="*/ 29 h 37"/>
                  <a:gd name="T34" fmla="*/ 39 w 44"/>
                  <a:gd name="T35" fmla="*/ 32 h 37"/>
                  <a:gd name="T36" fmla="*/ 36 w 44"/>
                  <a:gd name="T37" fmla="*/ 34 h 37"/>
                  <a:gd name="T38" fmla="*/ 33 w 44"/>
                  <a:gd name="T39" fmla="*/ 36 h 37"/>
                  <a:gd name="T40" fmla="*/ 30 w 44"/>
                  <a:gd name="T41" fmla="*/ 37 h 37"/>
                  <a:gd name="T42" fmla="*/ 26 w 44"/>
                  <a:gd name="T43" fmla="*/ 37 h 37"/>
                  <a:gd name="T44" fmla="*/ 21 w 44"/>
                  <a:gd name="T45" fmla="*/ 37 h 37"/>
                  <a:gd name="T46" fmla="*/ 15 w 44"/>
                  <a:gd name="T47" fmla="*/ 34 h 37"/>
                  <a:gd name="T48" fmla="*/ 11 w 44"/>
                  <a:gd name="T49" fmla="*/ 30 h 37"/>
                  <a:gd name="T50" fmla="*/ 8 w 44"/>
                  <a:gd name="T51" fmla="*/ 25 h 37"/>
                  <a:gd name="T52" fmla="*/ 6 w 44"/>
                  <a:gd name="T53" fmla="*/ 22 h 37"/>
                  <a:gd name="T54" fmla="*/ 5 w 44"/>
                  <a:gd name="T55" fmla="*/ 23 h 37"/>
                  <a:gd name="T56" fmla="*/ 3 w 44"/>
                  <a:gd name="T57" fmla="*/ 23 h 37"/>
                  <a:gd name="T58" fmla="*/ 2 w 44"/>
                  <a:gd name="T59" fmla="*/ 22 h 37"/>
                  <a:gd name="T60" fmla="*/ 1 w 44"/>
                  <a:gd name="T61" fmla="*/ 20 h 37"/>
                  <a:gd name="T62" fmla="*/ 0 w 44"/>
                  <a:gd name="T63" fmla="*/ 18 h 37"/>
                  <a:gd name="T64" fmla="*/ 1 w 44"/>
                  <a:gd name="T65" fmla="*/ 16 h 37"/>
                  <a:gd name="T66" fmla="*/ 1 w 44"/>
                  <a:gd name="T67" fmla="*/ 14 h 37"/>
                  <a:gd name="T68" fmla="*/ 3 w 44"/>
                  <a:gd name="T69" fmla="*/ 13 h 37"/>
                  <a:gd name="T70" fmla="*/ 4 w 44"/>
                  <a:gd name="T71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4" h="37">
                    <a:moveTo>
                      <a:pt x="5" y="12"/>
                    </a:moveTo>
                    <a:lnTo>
                      <a:pt x="6" y="12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5" y="3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31" y="1"/>
                    </a:lnTo>
                    <a:lnTo>
                      <a:pt x="34" y="2"/>
                    </a:lnTo>
                    <a:lnTo>
                      <a:pt x="37" y="4"/>
                    </a:lnTo>
                    <a:lnTo>
                      <a:pt x="40" y="6"/>
                    </a:lnTo>
                    <a:lnTo>
                      <a:pt x="42" y="9"/>
                    </a:lnTo>
                    <a:lnTo>
                      <a:pt x="43" y="13"/>
                    </a:lnTo>
                    <a:lnTo>
                      <a:pt x="44" y="16"/>
                    </a:lnTo>
                    <a:lnTo>
                      <a:pt x="44" y="20"/>
                    </a:lnTo>
                    <a:lnTo>
                      <a:pt x="44" y="22"/>
                    </a:lnTo>
                    <a:lnTo>
                      <a:pt x="43" y="24"/>
                    </a:lnTo>
                    <a:lnTo>
                      <a:pt x="43" y="26"/>
                    </a:lnTo>
                    <a:lnTo>
                      <a:pt x="42" y="27"/>
                    </a:lnTo>
                    <a:lnTo>
                      <a:pt x="41" y="29"/>
                    </a:lnTo>
                    <a:lnTo>
                      <a:pt x="40" y="30"/>
                    </a:lnTo>
                    <a:lnTo>
                      <a:pt x="39" y="32"/>
                    </a:lnTo>
                    <a:lnTo>
                      <a:pt x="37" y="33"/>
                    </a:lnTo>
                    <a:lnTo>
                      <a:pt x="36" y="34"/>
                    </a:lnTo>
                    <a:lnTo>
                      <a:pt x="35" y="35"/>
                    </a:lnTo>
                    <a:lnTo>
                      <a:pt x="33" y="36"/>
                    </a:lnTo>
                    <a:lnTo>
                      <a:pt x="31" y="36"/>
                    </a:lnTo>
                    <a:lnTo>
                      <a:pt x="30" y="37"/>
                    </a:lnTo>
                    <a:lnTo>
                      <a:pt x="28" y="37"/>
                    </a:lnTo>
                    <a:lnTo>
                      <a:pt x="26" y="37"/>
                    </a:lnTo>
                    <a:lnTo>
                      <a:pt x="24" y="37"/>
                    </a:lnTo>
                    <a:lnTo>
                      <a:pt x="21" y="37"/>
                    </a:lnTo>
                    <a:lnTo>
                      <a:pt x="18" y="35"/>
                    </a:lnTo>
                    <a:lnTo>
                      <a:pt x="15" y="34"/>
                    </a:lnTo>
                    <a:lnTo>
                      <a:pt x="13" y="32"/>
                    </a:lnTo>
                    <a:lnTo>
                      <a:pt x="11" y="30"/>
                    </a:lnTo>
                    <a:lnTo>
                      <a:pt x="9" y="28"/>
                    </a:lnTo>
                    <a:lnTo>
                      <a:pt x="8" y="25"/>
                    </a:lnTo>
                    <a:lnTo>
                      <a:pt x="7" y="22"/>
                    </a:lnTo>
                    <a:lnTo>
                      <a:pt x="6" y="22"/>
                    </a:lnTo>
                    <a:lnTo>
                      <a:pt x="6" y="23"/>
                    </a:lnTo>
                    <a:lnTo>
                      <a:pt x="5" y="23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2" y="22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70" name="Freeform 268"/>
              <p:cNvSpPr>
                <a:spLocks/>
              </p:cNvSpPr>
              <p:nvPr/>
            </p:nvSpPr>
            <p:spPr bwMode="auto">
              <a:xfrm>
                <a:off x="971" y="2699"/>
                <a:ext cx="17" cy="7"/>
              </a:xfrm>
              <a:custGeom>
                <a:avLst/>
                <a:gdLst>
                  <a:gd name="T0" fmla="*/ 17 w 17"/>
                  <a:gd name="T1" fmla="*/ 2 h 7"/>
                  <a:gd name="T2" fmla="*/ 17 w 17"/>
                  <a:gd name="T3" fmla="*/ 2 h 7"/>
                  <a:gd name="T4" fmla="*/ 17 w 17"/>
                  <a:gd name="T5" fmla="*/ 3 h 7"/>
                  <a:gd name="T6" fmla="*/ 17 w 17"/>
                  <a:gd name="T7" fmla="*/ 3 h 7"/>
                  <a:gd name="T8" fmla="*/ 16 w 17"/>
                  <a:gd name="T9" fmla="*/ 4 h 7"/>
                  <a:gd name="T10" fmla="*/ 16 w 17"/>
                  <a:gd name="T11" fmla="*/ 5 h 7"/>
                  <a:gd name="T12" fmla="*/ 15 w 17"/>
                  <a:gd name="T13" fmla="*/ 5 h 7"/>
                  <a:gd name="T14" fmla="*/ 15 w 17"/>
                  <a:gd name="T15" fmla="*/ 6 h 7"/>
                  <a:gd name="T16" fmla="*/ 14 w 17"/>
                  <a:gd name="T17" fmla="*/ 6 h 7"/>
                  <a:gd name="T18" fmla="*/ 13 w 17"/>
                  <a:gd name="T19" fmla="*/ 7 h 7"/>
                  <a:gd name="T20" fmla="*/ 11 w 17"/>
                  <a:gd name="T21" fmla="*/ 7 h 7"/>
                  <a:gd name="T22" fmla="*/ 10 w 17"/>
                  <a:gd name="T23" fmla="*/ 7 h 7"/>
                  <a:gd name="T24" fmla="*/ 9 w 17"/>
                  <a:gd name="T25" fmla="*/ 7 h 7"/>
                  <a:gd name="T26" fmla="*/ 8 w 17"/>
                  <a:gd name="T27" fmla="*/ 7 h 7"/>
                  <a:gd name="T28" fmla="*/ 7 w 17"/>
                  <a:gd name="T29" fmla="*/ 7 h 7"/>
                  <a:gd name="T30" fmla="*/ 7 w 17"/>
                  <a:gd name="T31" fmla="*/ 7 h 7"/>
                  <a:gd name="T32" fmla="*/ 7 w 17"/>
                  <a:gd name="T33" fmla="*/ 7 h 7"/>
                  <a:gd name="T34" fmla="*/ 0 w 17"/>
                  <a:gd name="T35" fmla="*/ 0 h 7"/>
                  <a:gd name="T36" fmla="*/ 17 w 17"/>
                  <a:gd name="T3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lnTo>
                      <a:pt x="17" y="2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6" y="4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0" y="0"/>
                    </a:ln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71" name="Freeform 269"/>
              <p:cNvSpPr>
                <a:spLocks/>
              </p:cNvSpPr>
              <p:nvPr/>
            </p:nvSpPr>
            <p:spPr bwMode="auto">
              <a:xfrm>
                <a:off x="975" y="2701"/>
                <a:ext cx="11" cy="3"/>
              </a:xfrm>
              <a:custGeom>
                <a:avLst/>
                <a:gdLst>
                  <a:gd name="T0" fmla="*/ 11 w 11"/>
                  <a:gd name="T1" fmla="*/ 1 h 3"/>
                  <a:gd name="T2" fmla="*/ 10 w 11"/>
                  <a:gd name="T3" fmla="*/ 3 h 3"/>
                  <a:gd name="T4" fmla="*/ 3 w 11"/>
                  <a:gd name="T5" fmla="*/ 2 h 3"/>
                  <a:gd name="T6" fmla="*/ 0 w 11"/>
                  <a:gd name="T7" fmla="*/ 0 h 3"/>
                  <a:gd name="T8" fmla="*/ 11 w 1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">
                    <a:moveTo>
                      <a:pt x="11" y="1"/>
                    </a:moveTo>
                    <a:lnTo>
                      <a:pt x="10" y="3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72" name="Freeform 270"/>
              <p:cNvSpPr>
                <a:spLocks/>
              </p:cNvSpPr>
              <p:nvPr/>
            </p:nvSpPr>
            <p:spPr bwMode="auto">
              <a:xfrm>
                <a:off x="961" y="2665"/>
                <a:ext cx="40" cy="12"/>
              </a:xfrm>
              <a:custGeom>
                <a:avLst/>
                <a:gdLst>
                  <a:gd name="T0" fmla="*/ 4 w 40"/>
                  <a:gd name="T1" fmla="*/ 3 h 12"/>
                  <a:gd name="T2" fmla="*/ 6 w 40"/>
                  <a:gd name="T3" fmla="*/ 2 h 12"/>
                  <a:gd name="T4" fmla="*/ 7 w 40"/>
                  <a:gd name="T5" fmla="*/ 2 h 12"/>
                  <a:gd name="T6" fmla="*/ 8 w 40"/>
                  <a:gd name="T7" fmla="*/ 2 h 12"/>
                  <a:gd name="T8" fmla="*/ 9 w 40"/>
                  <a:gd name="T9" fmla="*/ 2 h 12"/>
                  <a:gd name="T10" fmla="*/ 10 w 40"/>
                  <a:gd name="T11" fmla="*/ 1 h 12"/>
                  <a:gd name="T12" fmla="*/ 11 w 40"/>
                  <a:gd name="T13" fmla="*/ 0 h 12"/>
                  <a:gd name="T14" fmla="*/ 13 w 40"/>
                  <a:gd name="T15" fmla="*/ 0 h 12"/>
                  <a:gd name="T16" fmla="*/ 15 w 40"/>
                  <a:gd name="T17" fmla="*/ 0 h 12"/>
                  <a:gd name="T18" fmla="*/ 16 w 40"/>
                  <a:gd name="T19" fmla="*/ 0 h 12"/>
                  <a:gd name="T20" fmla="*/ 17 w 40"/>
                  <a:gd name="T21" fmla="*/ 0 h 12"/>
                  <a:gd name="T22" fmla="*/ 18 w 40"/>
                  <a:gd name="T23" fmla="*/ 0 h 12"/>
                  <a:gd name="T24" fmla="*/ 19 w 40"/>
                  <a:gd name="T25" fmla="*/ 0 h 12"/>
                  <a:gd name="T26" fmla="*/ 21 w 40"/>
                  <a:gd name="T27" fmla="*/ 0 h 12"/>
                  <a:gd name="T28" fmla="*/ 23 w 40"/>
                  <a:gd name="T29" fmla="*/ 0 h 12"/>
                  <a:gd name="T30" fmla="*/ 25 w 40"/>
                  <a:gd name="T31" fmla="*/ 0 h 12"/>
                  <a:gd name="T32" fmla="*/ 27 w 40"/>
                  <a:gd name="T33" fmla="*/ 1 h 12"/>
                  <a:gd name="T34" fmla="*/ 28 w 40"/>
                  <a:gd name="T35" fmla="*/ 2 h 12"/>
                  <a:gd name="T36" fmla="*/ 29 w 40"/>
                  <a:gd name="T37" fmla="*/ 3 h 12"/>
                  <a:gd name="T38" fmla="*/ 31 w 40"/>
                  <a:gd name="T39" fmla="*/ 3 h 12"/>
                  <a:gd name="T40" fmla="*/ 33 w 40"/>
                  <a:gd name="T41" fmla="*/ 3 h 12"/>
                  <a:gd name="T42" fmla="*/ 36 w 40"/>
                  <a:gd name="T43" fmla="*/ 4 h 12"/>
                  <a:gd name="T44" fmla="*/ 39 w 40"/>
                  <a:gd name="T45" fmla="*/ 6 h 12"/>
                  <a:gd name="T46" fmla="*/ 40 w 40"/>
                  <a:gd name="T47" fmla="*/ 7 h 12"/>
                  <a:gd name="T48" fmla="*/ 39 w 40"/>
                  <a:gd name="T49" fmla="*/ 9 h 12"/>
                  <a:gd name="T50" fmla="*/ 38 w 40"/>
                  <a:gd name="T51" fmla="*/ 11 h 12"/>
                  <a:gd name="T52" fmla="*/ 36 w 40"/>
                  <a:gd name="T53" fmla="*/ 12 h 12"/>
                  <a:gd name="T54" fmla="*/ 33 w 40"/>
                  <a:gd name="T55" fmla="*/ 12 h 12"/>
                  <a:gd name="T56" fmla="*/ 30 w 40"/>
                  <a:gd name="T57" fmla="*/ 12 h 12"/>
                  <a:gd name="T58" fmla="*/ 29 w 40"/>
                  <a:gd name="T59" fmla="*/ 12 h 12"/>
                  <a:gd name="T60" fmla="*/ 27 w 40"/>
                  <a:gd name="T61" fmla="*/ 12 h 12"/>
                  <a:gd name="T62" fmla="*/ 26 w 40"/>
                  <a:gd name="T63" fmla="*/ 11 h 12"/>
                  <a:gd name="T64" fmla="*/ 25 w 40"/>
                  <a:gd name="T65" fmla="*/ 11 h 12"/>
                  <a:gd name="T66" fmla="*/ 24 w 40"/>
                  <a:gd name="T67" fmla="*/ 11 h 12"/>
                  <a:gd name="T68" fmla="*/ 23 w 40"/>
                  <a:gd name="T69" fmla="*/ 11 h 12"/>
                  <a:gd name="T70" fmla="*/ 21 w 40"/>
                  <a:gd name="T71" fmla="*/ 11 h 12"/>
                  <a:gd name="T72" fmla="*/ 20 w 40"/>
                  <a:gd name="T73" fmla="*/ 11 h 12"/>
                  <a:gd name="T74" fmla="*/ 18 w 40"/>
                  <a:gd name="T75" fmla="*/ 11 h 12"/>
                  <a:gd name="T76" fmla="*/ 17 w 40"/>
                  <a:gd name="T77" fmla="*/ 10 h 12"/>
                  <a:gd name="T78" fmla="*/ 15 w 40"/>
                  <a:gd name="T79" fmla="*/ 10 h 12"/>
                  <a:gd name="T80" fmla="*/ 15 w 40"/>
                  <a:gd name="T81" fmla="*/ 9 h 12"/>
                  <a:gd name="T82" fmla="*/ 14 w 40"/>
                  <a:gd name="T83" fmla="*/ 9 h 12"/>
                  <a:gd name="T84" fmla="*/ 13 w 40"/>
                  <a:gd name="T85" fmla="*/ 9 h 12"/>
                  <a:gd name="T86" fmla="*/ 11 w 40"/>
                  <a:gd name="T87" fmla="*/ 9 h 12"/>
                  <a:gd name="T88" fmla="*/ 10 w 40"/>
                  <a:gd name="T89" fmla="*/ 9 h 12"/>
                  <a:gd name="T90" fmla="*/ 8 w 40"/>
                  <a:gd name="T91" fmla="*/ 10 h 12"/>
                  <a:gd name="T92" fmla="*/ 6 w 40"/>
                  <a:gd name="T93" fmla="*/ 11 h 12"/>
                  <a:gd name="T94" fmla="*/ 4 w 40"/>
                  <a:gd name="T95" fmla="*/ 11 h 12"/>
                  <a:gd name="T96" fmla="*/ 2 w 40"/>
                  <a:gd name="T97" fmla="*/ 11 h 12"/>
                  <a:gd name="T98" fmla="*/ 0 w 40"/>
                  <a:gd name="T99" fmla="*/ 10 h 12"/>
                  <a:gd name="T100" fmla="*/ 0 w 40"/>
                  <a:gd name="T101" fmla="*/ 8 h 12"/>
                  <a:gd name="T102" fmla="*/ 0 w 40"/>
                  <a:gd name="T103" fmla="*/ 7 h 12"/>
                  <a:gd name="T104" fmla="*/ 1 w 40"/>
                  <a:gd name="T105" fmla="*/ 5 h 12"/>
                  <a:gd name="T106" fmla="*/ 3 w 40"/>
                  <a:gd name="T10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0" h="12">
                    <a:moveTo>
                      <a:pt x="4" y="3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3" y="3"/>
                    </a:lnTo>
                    <a:lnTo>
                      <a:pt x="35" y="3"/>
                    </a:lnTo>
                    <a:lnTo>
                      <a:pt x="36" y="4"/>
                    </a:lnTo>
                    <a:lnTo>
                      <a:pt x="38" y="5"/>
                    </a:lnTo>
                    <a:lnTo>
                      <a:pt x="39" y="6"/>
                    </a:lnTo>
                    <a:lnTo>
                      <a:pt x="39" y="6"/>
                    </a:lnTo>
                    <a:lnTo>
                      <a:pt x="40" y="7"/>
                    </a:lnTo>
                    <a:lnTo>
                      <a:pt x="40" y="8"/>
                    </a:lnTo>
                    <a:lnTo>
                      <a:pt x="39" y="9"/>
                    </a:lnTo>
                    <a:lnTo>
                      <a:pt x="39" y="10"/>
                    </a:lnTo>
                    <a:lnTo>
                      <a:pt x="38" y="11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4" y="12"/>
                    </a:lnTo>
                    <a:lnTo>
                      <a:pt x="33" y="12"/>
                    </a:lnTo>
                    <a:lnTo>
                      <a:pt x="31" y="12"/>
                    </a:lnTo>
                    <a:lnTo>
                      <a:pt x="30" y="12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7" y="12"/>
                    </a:lnTo>
                    <a:lnTo>
                      <a:pt x="27" y="11"/>
                    </a:lnTo>
                    <a:lnTo>
                      <a:pt x="26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4" y="11"/>
                    </a:lnTo>
                    <a:lnTo>
                      <a:pt x="24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2" y="11"/>
                    </a:lnTo>
                    <a:lnTo>
                      <a:pt x="21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7" y="11"/>
                    </a:lnTo>
                    <a:lnTo>
                      <a:pt x="17" y="10"/>
                    </a:lnTo>
                    <a:lnTo>
                      <a:pt x="16" y="10"/>
                    </a:lnTo>
                    <a:lnTo>
                      <a:pt x="15" y="10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2" y="9"/>
                    </a:lnTo>
                    <a:lnTo>
                      <a:pt x="11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9" y="10"/>
                    </a:lnTo>
                    <a:lnTo>
                      <a:pt x="8" y="10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73" name="Freeform 271"/>
              <p:cNvSpPr>
                <a:spLocks/>
              </p:cNvSpPr>
              <p:nvPr/>
            </p:nvSpPr>
            <p:spPr bwMode="auto">
              <a:xfrm>
                <a:off x="997" y="2758"/>
                <a:ext cx="53" cy="16"/>
              </a:xfrm>
              <a:custGeom>
                <a:avLst/>
                <a:gdLst>
                  <a:gd name="T0" fmla="*/ 24 w 53"/>
                  <a:gd name="T1" fmla="*/ 0 h 16"/>
                  <a:gd name="T2" fmla="*/ 53 w 53"/>
                  <a:gd name="T3" fmla="*/ 10 h 16"/>
                  <a:gd name="T4" fmla="*/ 17 w 53"/>
                  <a:gd name="T5" fmla="*/ 16 h 16"/>
                  <a:gd name="T6" fmla="*/ 0 w 53"/>
                  <a:gd name="T7" fmla="*/ 3 h 16"/>
                  <a:gd name="T8" fmla="*/ 24 w 53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16">
                    <a:moveTo>
                      <a:pt x="24" y="0"/>
                    </a:moveTo>
                    <a:lnTo>
                      <a:pt x="53" y="10"/>
                    </a:lnTo>
                    <a:lnTo>
                      <a:pt x="17" y="16"/>
                    </a:lnTo>
                    <a:lnTo>
                      <a:pt x="0" y="3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74" name="Freeform 272"/>
              <p:cNvSpPr>
                <a:spLocks/>
              </p:cNvSpPr>
              <p:nvPr/>
            </p:nvSpPr>
            <p:spPr bwMode="auto">
              <a:xfrm>
                <a:off x="1002" y="2760"/>
                <a:ext cx="41" cy="12"/>
              </a:xfrm>
              <a:custGeom>
                <a:avLst/>
                <a:gdLst>
                  <a:gd name="T0" fmla="*/ 19 w 41"/>
                  <a:gd name="T1" fmla="*/ 0 h 12"/>
                  <a:gd name="T2" fmla="*/ 41 w 41"/>
                  <a:gd name="T3" fmla="*/ 8 h 12"/>
                  <a:gd name="T4" fmla="*/ 12 w 41"/>
                  <a:gd name="T5" fmla="*/ 12 h 12"/>
                  <a:gd name="T6" fmla="*/ 0 w 41"/>
                  <a:gd name="T7" fmla="*/ 3 h 12"/>
                  <a:gd name="T8" fmla="*/ 19 w 4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2">
                    <a:moveTo>
                      <a:pt x="19" y="0"/>
                    </a:moveTo>
                    <a:lnTo>
                      <a:pt x="41" y="8"/>
                    </a:lnTo>
                    <a:lnTo>
                      <a:pt x="12" y="12"/>
                    </a:lnTo>
                    <a:lnTo>
                      <a:pt x="0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75" name="Freeform 273"/>
              <p:cNvSpPr>
                <a:spLocks/>
              </p:cNvSpPr>
              <p:nvPr/>
            </p:nvSpPr>
            <p:spPr bwMode="auto">
              <a:xfrm>
                <a:off x="939" y="2715"/>
                <a:ext cx="86" cy="52"/>
              </a:xfrm>
              <a:custGeom>
                <a:avLst/>
                <a:gdLst>
                  <a:gd name="T0" fmla="*/ 7 w 86"/>
                  <a:gd name="T1" fmla="*/ 8 h 52"/>
                  <a:gd name="T2" fmla="*/ 9 w 86"/>
                  <a:gd name="T3" fmla="*/ 6 h 52"/>
                  <a:gd name="T4" fmla="*/ 12 w 86"/>
                  <a:gd name="T5" fmla="*/ 4 h 52"/>
                  <a:gd name="T6" fmla="*/ 15 w 86"/>
                  <a:gd name="T7" fmla="*/ 2 h 52"/>
                  <a:gd name="T8" fmla="*/ 16 w 86"/>
                  <a:gd name="T9" fmla="*/ 2 h 52"/>
                  <a:gd name="T10" fmla="*/ 18 w 86"/>
                  <a:gd name="T11" fmla="*/ 1 h 52"/>
                  <a:gd name="T12" fmla="*/ 21 w 86"/>
                  <a:gd name="T13" fmla="*/ 1 h 52"/>
                  <a:gd name="T14" fmla="*/ 23 w 86"/>
                  <a:gd name="T15" fmla="*/ 0 h 52"/>
                  <a:gd name="T16" fmla="*/ 23 w 86"/>
                  <a:gd name="T17" fmla="*/ 0 h 52"/>
                  <a:gd name="T18" fmla="*/ 25 w 86"/>
                  <a:gd name="T19" fmla="*/ 0 h 52"/>
                  <a:gd name="T20" fmla="*/ 29 w 86"/>
                  <a:gd name="T21" fmla="*/ 0 h 52"/>
                  <a:gd name="T22" fmla="*/ 33 w 86"/>
                  <a:gd name="T23" fmla="*/ 0 h 52"/>
                  <a:gd name="T24" fmla="*/ 37 w 86"/>
                  <a:gd name="T25" fmla="*/ 0 h 52"/>
                  <a:gd name="T26" fmla="*/ 42 w 86"/>
                  <a:gd name="T27" fmla="*/ 0 h 52"/>
                  <a:gd name="T28" fmla="*/ 45 w 86"/>
                  <a:gd name="T29" fmla="*/ 0 h 52"/>
                  <a:gd name="T30" fmla="*/ 47 w 86"/>
                  <a:gd name="T31" fmla="*/ 0 h 52"/>
                  <a:gd name="T32" fmla="*/ 48 w 86"/>
                  <a:gd name="T33" fmla="*/ 0 h 52"/>
                  <a:gd name="T34" fmla="*/ 50 w 86"/>
                  <a:gd name="T35" fmla="*/ 1 h 52"/>
                  <a:gd name="T36" fmla="*/ 53 w 86"/>
                  <a:gd name="T37" fmla="*/ 1 h 52"/>
                  <a:gd name="T38" fmla="*/ 56 w 86"/>
                  <a:gd name="T39" fmla="*/ 2 h 52"/>
                  <a:gd name="T40" fmla="*/ 58 w 86"/>
                  <a:gd name="T41" fmla="*/ 3 h 52"/>
                  <a:gd name="T42" fmla="*/ 60 w 86"/>
                  <a:gd name="T43" fmla="*/ 5 h 52"/>
                  <a:gd name="T44" fmla="*/ 62 w 86"/>
                  <a:gd name="T45" fmla="*/ 6 h 52"/>
                  <a:gd name="T46" fmla="*/ 63 w 86"/>
                  <a:gd name="T47" fmla="*/ 7 h 52"/>
                  <a:gd name="T48" fmla="*/ 64 w 86"/>
                  <a:gd name="T49" fmla="*/ 9 h 52"/>
                  <a:gd name="T50" fmla="*/ 68 w 86"/>
                  <a:gd name="T51" fmla="*/ 16 h 52"/>
                  <a:gd name="T52" fmla="*/ 73 w 86"/>
                  <a:gd name="T53" fmla="*/ 24 h 52"/>
                  <a:gd name="T54" fmla="*/ 76 w 86"/>
                  <a:gd name="T55" fmla="*/ 33 h 52"/>
                  <a:gd name="T56" fmla="*/ 86 w 86"/>
                  <a:gd name="T57" fmla="*/ 46 h 52"/>
                  <a:gd name="T58" fmla="*/ 75 w 86"/>
                  <a:gd name="T59" fmla="*/ 47 h 52"/>
                  <a:gd name="T60" fmla="*/ 75 w 86"/>
                  <a:gd name="T61" fmla="*/ 49 h 52"/>
                  <a:gd name="T62" fmla="*/ 73 w 86"/>
                  <a:gd name="T63" fmla="*/ 52 h 52"/>
                  <a:gd name="T64" fmla="*/ 72 w 86"/>
                  <a:gd name="T65" fmla="*/ 51 h 52"/>
                  <a:gd name="T66" fmla="*/ 71 w 86"/>
                  <a:gd name="T67" fmla="*/ 51 h 52"/>
                  <a:gd name="T68" fmla="*/ 70 w 86"/>
                  <a:gd name="T69" fmla="*/ 47 h 52"/>
                  <a:gd name="T70" fmla="*/ 69 w 86"/>
                  <a:gd name="T71" fmla="*/ 40 h 52"/>
                  <a:gd name="T72" fmla="*/ 67 w 86"/>
                  <a:gd name="T73" fmla="*/ 39 h 52"/>
                  <a:gd name="T74" fmla="*/ 65 w 86"/>
                  <a:gd name="T75" fmla="*/ 36 h 52"/>
                  <a:gd name="T76" fmla="*/ 62 w 86"/>
                  <a:gd name="T77" fmla="*/ 30 h 52"/>
                  <a:gd name="T78" fmla="*/ 57 w 86"/>
                  <a:gd name="T79" fmla="*/ 24 h 52"/>
                  <a:gd name="T80" fmla="*/ 56 w 86"/>
                  <a:gd name="T81" fmla="*/ 39 h 52"/>
                  <a:gd name="T82" fmla="*/ 14 w 86"/>
                  <a:gd name="T83" fmla="*/ 24 h 52"/>
                  <a:gd name="T84" fmla="*/ 13 w 86"/>
                  <a:gd name="T85" fmla="*/ 29 h 52"/>
                  <a:gd name="T86" fmla="*/ 13 w 86"/>
                  <a:gd name="T87" fmla="*/ 43 h 52"/>
                  <a:gd name="T88" fmla="*/ 1 w 86"/>
                  <a:gd name="T89" fmla="*/ 44 h 52"/>
                  <a:gd name="T90" fmla="*/ 0 w 86"/>
                  <a:gd name="T91" fmla="*/ 37 h 52"/>
                  <a:gd name="T92" fmla="*/ 1 w 86"/>
                  <a:gd name="T93" fmla="*/ 27 h 52"/>
                  <a:gd name="T94" fmla="*/ 3 w 86"/>
                  <a:gd name="T95" fmla="*/ 1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6" h="52">
                    <a:moveTo>
                      <a:pt x="6" y="10"/>
                    </a:moveTo>
                    <a:lnTo>
                      <a:pt x="7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12" y="4"/>
                    </a:lnTo>
                    <a:lnTo>
                      <a:pt x="13" y="3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7" y="3"/>
                    </a:lnTo>
                    <a:lnTo>
                      <a:pt x="58" y="3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6"/>
                    </a:lnTo>
                    <a:lnTo>
                      <a:pt x="62" y="7"/>
                    </a:lnTo>
                    <a:lnTo>
                      <a:pt x="63" y="7"/>
                    </a:lnTo>
                    <a:lnTo>
                      <a:pt x="63" y="7"/>
                    </a:lnTo>
                    <a:lnTo>
                      <a:pt x="64" y="9"/>
                    </a:lnTo>
                    <a:lnTo>
                      <a:pt x="66" y="12"/>
                    </a:lnTo>
                    <a:lnTo>
                      <a:pt x="68" y="16"/>
                    </a:lnTo>
                    <a:lnTo>
                      <a:pt x="70" y="20"/>
                    </a:lnTo>
                    <a:lnTo>
                      <a:pt x="73" y="24"/>
                    </a:lnTo>
                    <a:lnTo>
                      <a:pt x="75" y="28"/>
                    </a:lnTo>
                    <a:lnTo>
                      <a:pt x="76" y="33"/>
                    </a:lnTo>
                    <a:lnTo>
                      <a:pt x="78" y="36"/>
                    </a:lnTo>
                    <a:lnTo>
                      <a:pt x="86" y="46"/>
                    </a:lnTo>
                    <a:lnTo>
                      <a:pt x="79" y="51"/>
                    </a:lnTo>
                    <a:lnTo>
                      <a:pt x="75" y="47"/>
                    </a:lnTo>
                    <a:lnTo>
                      <a:pt x="75" y="48"/>
                    </a:lnTo>
                    <a:lnTo>
                      <a:pt x="75" y="49"/>
                    </a:lnTo>
                    <a:lnTo>
                      <a:pt x="74" y="51"/>
                    </a:lnTo>
                    <a:lnTo>
                      <a:pt x="73" y="52"/>
                    </a:lnTo>
                    <a:lnTo>
                      <a:pt x="72" y="52"/>
                    </a:lnTo>
                    <a:lnTo>
                      <a:pt x="72" y="51"/>
                    </a:lnTo>
                    <a:lnTo>
                      <a:pt x="71" y="51"/>
                    </a:lnTo>
                    <a:lnTo>
                      <a:pt x="71" y="51"/>
                    </a:lnTo>
                    <a:lnTo>
                      <a:pt x="71" y="50"/>
                    </a:lnTo>
                    <a:lnTo>
                      <a:pt x="70" y="47"/>
                    </a:lnTo>
                    <a:lnTo>
                      <a:pt x="70" y="44"/>
                    </a:lnTo>
                    <a:lnTo>
                      <a:pt x="69" y="40"/>
                    </a:lnTo>
                    <a:lnTo>
                      <a:pt x="67" y="40"/>
                    </a:lnTo>
                    <a:lnTo>
                      <a:pt x="67" y="39"/>
                    </a:lnTo>
                    <a:lnTo>
                      <a:pt x="67" y="38"/>
                    </a:lnTo>
                    <a:lnTo>
                      <a:pt x="65" y="36"/>
                    </a:lnTo>
                    <a:lnTo>
                      <a:pt x="64" y="33"/>
                    </a:lnTo>
                    <a:lnTo>
                      <a:pt x="62" y="30"/>
                    </a:lnTo>
                    <a:lnTo>
                      <a:pt x="60" y="27"/>
                    </a:lnTo>
                    <a:lnTo>
                      <a:pt x="57" y="24"/>
                    </a:lnTo>
                    <a:lnTo>
                      <a:pt x="54" y="22"/>
                    </a:lnTo>
                    <a:lnTo>
                      <a:pt x="56" y="39"/>
                    </a:lnTo>
                    <a:lnTo>
                      <a:pt x="15" y="43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3" y="29"/>
                    </a:lnTo>
                    <a:lnTo>
                      <a:pt x="12" y="35"/>
                    </a:lnTo>
                    <a:lnTo>
                      <a:pt x="13" y="43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1" y="41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1" y="27"/>
                    </a:lnTo>
                    <a:lnTo>
                      <a:pt x="2" y="21"/>
                    </a:lnTo>
                    <a:lnTo>
                      <a:pt x="3" y="15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76" name="Freeform 274"/>
              <p:cNvSpPr>
                <a:spLocks/>
              </p:cNvSpPr>
              <p:nvPr/>
            </p:nvSpPr>
            <p:spPr bwMode="auto">
              <a:xfrm>
                <a:off x="1009" y="2753"/>
                <a:ext cx="13" cy="11"/>
              </a:xfrm>
              <a:custGeom>
                <a:avLst/>
                <a:gdLst>
                  <a:gd name="T0" fmla="*/ 0 w 13"/>
                  <a:gd name="T1" fmla="*/ 1 h 11"/>
                  <a:gd name="T2" fmla="*/ 1 w 13"/>
                  <a:gd name="T3" fmla="*/ 4 h 11"/>
                  <a:gd name="T4" fmla="*/ 1 w 13"/>
                  <a:gd name="T5" fmla="*/ 7 h 11"/>
                  <a:gd name="T6" fmla="*/ 2 w 13"/>
                  <a:gd name="T7" fmla="*/ 10 h 11"/>
                  <a:gd name="T8" fmla="*/ 3 w 13"/>
                  <a:gd name="T9" fmla="*/ 11 h 11"/>
                  <a:gd name="T10" fmla="*/ 3 w 13"/>
                  <a:gd name="T11" fmla="*/ 10 h 11"/>
                  <a:gd name="T12" fmla="*/ 4 w 13"/>
                  <a:gd name="T13" fmla="*/ 9 h 11"/>
                  <a:gd name="T14" fmla="*/ 4 w 13"/>
                  <a:gd name="T15" fmla="*/ 7 h 11"/>
                  <a:gd name="T16" fmla="*/ 4 w 13"/>
                  <a:gd name="T17" fmla="*/ 6 h 11"/>
                  <a:gd name="T18" fmla="*/ 9 w 13"/>
                  <a:gd name="T19" fmla="*/ 10 h 11"/>
                  <a:gd name="T20" fmla="*/ 13 w 13"/>
                  <a:gd name="T21" fmla="*/ 8 h 11"/>
                  <a:gd name="T22" fmla="*/ 7 w 13"/>
                  <a:gd name="T23" fmla="*/ 0 h 11"/>
                  <a:gd name="T24" fmla="*/ 0 w 13"/>
                  <a:gd name="T2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1">
                    <a:moveTo>
                      <a:pt x="0" y="1"/>
                    </a:moveTo>
                    <a:lnTo>
                      <a:pt x="1" y="4"/>
                    </a:lnTo>
                    <a:lnTo>
                      <a:pt x="1" y="7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9" y="10"/>
                    </a:lnTo>
                    <a:lnTo>
                      <a:pt x="13" y="8"/>
                    </a:lnTo>
                    <a:lnTo>
                      <a:pt x="7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77" name="Freeform 275"/>
              <p:cNvSpPr>
                <a:spLocks/>
              </p:cNvSpPr>
              <p:nvPr/>
            </p:nvSpPr>
            <p:spPr bwMode="auto">
              <a:xfrm>
                <a:off x="942" y="2718"/>
                <a:ext cx="72" cy="40"/>
              </a:xfrm>
              <a:custGeom>
                <a:avLst/>
                <a:gdLst>
                  <a:gd name="T0" fmla="*/ 54 w 72"/>
                  <a:gd name="T1" fmla="*/ 2 h 40"/>
                  <a:gd name="T2" fmla="*/ 52 w 72"/>
                  <a:gd name="T3" fmla="*/ 1 h 40"/>
                  <a:gd name="T4" fmla="*/ 50 w 72"/>
                  <a:gd name="T5" fmla="*/ 1 h 40"/>
                  <a:gd name="T6" fmla="*/ 48 w 72"/>
                  <a:gd name="T7" fmla="*/ 0 h 40"/>
                  <a:gd name="T8" fmla="*/ 41 w 72"/>
                  <a:gd name="T9" fmla="*/ 0 h 40"/>
                  <a:gd name="T10" fmla="*/ 23 w 72"/>
                  <a:gd name="T11" fmla="*/ 0 h 40"/>
                  <a:gd name="T12" fmla="*/ 16 w 72"/>
                  <a:gd name="T13" fmla="*/ 0 h 40"/>
                  <a:gd name="T14" fmla="*/ 13 w 72"/>
                  <a:gd name="T15" fmla="*/ 1 h 40"/>
                  <a:gd name="T16" fmla="*/ 10 w 72"/>
                  <a:gd name="T17" fmla="*/ 3 h 40"/>
                  <a:gd name="T18" fmla="*/ 7 w 72"/>
                  <a:gd name="T19" fmla="*/ 5 h 40"/>
                  <a:gd name="T20" fmla="*/ 3 w 72"/>
                  <a:gd name="T21" fmla="*/ 12 h 40"/>
                  <a:gd name="T22" fmla="*/ 0 w 72"/>
                  <a:gd name="T23" fmla="*/ 23 h 40"/>
                  <a:gd name="T24" fmla="*/ 0 w 72"/>
                  <a:gd name="T25" fmla="*/ 33 h 40"/>
                  <a:gd name="T26" fmla="*/ 1 w 72"/>
                  <a:gd name="T27" fmla="*/ 39 h 40"/>
                  <a:gd name="T28" fmla="*/ 7 w 72"/>
                  <a:gd name="T29" fmla="*/ 39 h 40"/>
                  <a:gd name="T30" fmla="*/ 8 w 72"/>
                  <a:gd name="T31" fmla="*/ 26 h 40"/>
                  <a:gd name="T32" fmla="*/ 10 w 72"/>
                  <a:gd name="T33" fmla="*/ 19 h 40"/>
                  <a:gd name="T34" fmla="*/ 12 w 72"/>
                  <a:gd name="T35" fmla="*/ 17 h 40"/>
                  <a:gd name="T36" fmla="*/ 13 w 72"/>
                  <a:gd name="T37" fmla="*/ 16 h 40"/>
                  <a:gd name="T38" fmla="*/ 15 w 72"/>
                  <a:gd name="T39" fmla="*/ 38 h 40"/>
                  <a:gd name="T40" fmla="*/ 18 w 72"/>
                  <a:gd name="T41" fmla="*/ 38 h 40"/>
                  <a:gd name="T42" fmla="*/ 23 w 72"/>
                  <a:gd name="T43" fmla="*/ 37 h 40"/>
                  <a:gd name="T44" fmla="*/ 30 w 72"/>
                  <a:gd name="T45" fmla="*/ 37 h 40"/>
                  <a:gd name="T46" fmla="*/ 36 w 72"/>
                  <a:gd name="T47" fmla="*/ 36 h 40"/>
                  <a:gd name="T48" fmla="*/ 42 w 72"/>
                  <a:gd name="T49" fmla="*/ 36 h 40"/>
                  <a:gd name="T50" fmla="*/ 47 w 72"/>
                  <a:gd name="T51" fmla="*/ 35 h 40"/>
                  <a:gd name="T52" fmla="*/ 50 w 72"/>
                  <a:gd name="T53" fmla="*/ 35 h 40"/>
                  <a:gd name="T54" fmla="*/ 48 w 72"/>
                  <a:gd name="T55" fmla="*/ 15 h 40"/>
                  <a:gd name="T56" fmla="*/ 50 w 72"/>
                  <a:gd name="T57" fmla="*/ 16 h 40"/>
                  <a:gd name="T58" fmla="*/ 55 w 72"/>
                  <a:gd name="T59" fmla="*/ 19 h 40"/>
                  <a:gd name="T60" fmla="*/ 60 w 72"/>
                  <a:gd name="T61" fmla="*/ 25 h 40"/>
                  <a:gd name="T62" fmla="*/ 65 w 72"/>
                  <a:gd name="T63" fmla="*/ 34 h 40"/>
                  <a:gd name="T64" fmla="*/ 69 w 72"/>
                  <a:gd name="T65" fmla="*/ 25 h 40"/>
                  <a:gd name="T66" fmla="*/ 63 w 72"/>
                  <a:gd name="T67" fmla="*/ 13 h 40"/>
                  <a:gd name="T68" fmla="*/ 58 w 72"/>
                  <a:gd name="T69" fmla="*/ 6 h 40"/>
                  <a:gd name="T70" fmla="*/ 55 w 72"/>
                  <a:gd name="T71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2" h="40">
                    <a:moveTo>
                      <a:pt x="54" y="2"/>
                    </a:moveTo>
                    <a:lnTo>
                      <a:pt x="54" y="2"/>
                    </a:lnTo>
                    <a:lnTo>
                      <a:pt x="53" y="2"/>
                    </a:lnTo>
                    <a:lnTo>
                      <a:pt x="52" y="1"/>
                    </a:lnTo>
                    <a:lnTo>
                      <a:pt x="51" y="1"/>
                    </a:lnTo>
                    <a:lnTo>
                      <a:pt x="50" y="1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1" y="0"/>
                    </a:lnTo>
                    <a:lnTo>
                      <a:pt x="34" y="19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3" y="12"/>
                    </a:lnTo>
                    <a:lnTo>
                      <a:pt x="1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37"/>
                    </a:lnTo>
                    <a:lnTo>
                      <a:pt x="1" y="39"/>
                    </a:lnTo>
                    <a:lnTo>
                      <a:pt x="1" y="40"/>
                    </a:lnTo>
                    <a:lnTo>
                      <a:pt x="7" y="39"/>
                    </a:lnTo>
                    <a:lnTo>
                      <a:pt x="7" y="32"/>
                    </a:lnTo>
                    <a:lnTo>
                      <a:pt x="8" y="26"/>
                    </a:lnTo>
                    <a:lnTo>
                      <a:pt x="9" y="22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2" y="17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4" y="38"/>
                    </a:lnTo>
                    <a:lnTo>
                      <a:pt x="15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3" y="37"/>
                    </a:lnTo>
                    <a:lnTo>
                      <a:pt x="27" y="37"/>
                    </a:lnTo>
                    <a:lnTo>
                      <a:pt x="30" y="37"/>
                    </a:lnTo>
                    <a:lnTo>
                      <a:pt x="33" y="37"/>
                    </a:lnTo>
                    <a:lnTo>
                      <a:pt x="36" y="36"/>
                    </a:lnTo>
                    <a:lnTo>
                      <a:pt x="39" y="36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7" y="35"/>
                    </a:lnTo>
                    <a:lnTo>
                      <a:pt x="49" y="35"/>
                    </a:lnTo>
                    <a:lnTo>
                      <a:pt x="50" y="35"/>
                    </a:lnTo>
                    <a:lnTo>
                      <a:pt x="50" y="35"/>
                    </a:lnTo>
                    <a:lnTo>
                      <a:pt x="48" y="15"/>
                    </a:lnTo>
                    <a:lnTo>
                      <a:pt x="49" y="16"/>
                    </a:lnTo>
                    <a:lnTo>
                      <a:pt x="50" y="16"/>
                    </a:lnTo>
                    <a:lnTo>
                      <a:pt x="52" y="17"/>
                    </a:lnTo>
                    <a:lnTo>
                      <a:pt x="55" y="19"/>
                    </a:lnTo>
                    <a:lnTo>
                      <a:pt x="58" y="21"/>
                    </a:lnTo>
                    <a:lnTo>
                      <a:pt x="60" y="25"/>
                    </a:lnTo>
                    <a:lnTo>
                      <a:pt x="63" y="29"/>
                    </a:lnTo>
                    <a:lnTo>
                      <a:pt x="65" y="34"/>
                    </a:lnTo>
                    <a:lnTo>
                      <a:pt x="72" y="33"/>
                    </a:lnTo>
                    <a:lnTo>
                      <a:pt x="69" y="25"/>
                    </a:lnTo>
                    <a:lnTo>
                      <a:pt x="66" y="18"/>
                    </a:lnTo>
                    <a:lnTo>
                      <a:pt x="63" y="13"/>
                    </a:lnTo>
                    <a:lnTo>
                      <a:pt x="60" y="9"/>
                    </a:lnTo>
                    <a:lnTo>
                      <a:pt x="58" y="6"/>
                    </a:lnTo>
                    <a:lnTo>
                      <a:pt x="56" y="4"/>
                    </a:lnTo>
                    <a:lnTo>
                      <a:pt x="55" y="3"/>
                    </a:lnTo>
                    <a:lnTo>
                      <a:pt x="54" y="2"/>
                    </a:lnTo>
                    <a:close/>
                  </a:path>
                </a:pathLst>
              </a:custGeom>
              <a:solidFill>
                <a:srgbClr val="59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78" name="Freeform 276"/>
              <p:cNvSpPr>
                <a:spLocks/>
              </p:cNvSpPr>
              <p:nvPr/>
            </p:nvSpPr>
            <p:spPr bwMode="auto">
              <a:xfrm>
                <a:off x="959" y="2717"/>
                <a:ext cx="29" cy="20"/>
              </a:xfrm>
              <a:custGeom>
                <a:avLst/>
                <a:gdLst>
                  <a:gd name="T0" fmla="*/ 4 w 29"/>
                  <a:gd name="T1" fmla="*/ 6 h 20"/>
                  <a:gd name="T2" fmla="*/ 0 w 29"/>
                  <a:gd name="T3" fmla="*/ 4 h 20"/>
                  <a:gd name="T4" fmla="*/ 3 w 29"/>
                  <a:gd name="T5" fmla="*/ 0 h 20"/>
                  <a:gd name="T6" fmla="*/ 5 w 29"/>
                  <a:gd name="T7" fmla="*/ 0 h 20"/>
                  <a:gd name="T8" fmla="*/ 3 w 29"/>
                  <a:gd name="T9" fmla="*/ 3 h 20"/>
                  <a:gd name="T10" fmla="*/ 6 w 29"/>
                  <a:gd name="T11" fmla="*/ 6 h 20"/>
                  <a:gd name="T12" fmla="*/ 6 w 29"/>
                  <a:gd name="T13" fmla="*/ 6 h 20"/>
                  <a:gd name="T14" fmla="*/ 5 w 29"/>
                  <a:gd name="T15" fmla="*/ 7 h 20"/>
                  <a:gd name="T16" fmla="*/ 4 w 29"/>
                  <a:gd name="T17" fmla="*/ 8 h 20"/>
                  <a:gd name="T18" fmla="*/ 4 w 29"/>
                  <a:gd name="T19" fmla="*/ 9 h 20"/>
                  <a:gd name="T20" fmla="*/ 16 w 29"/>
                  <a:gd name="T21" fmla="*/ 17 h 20"/>
                  <a:gd name="T22" fmla="*/ 26 w 29"/>
                  <a:gd name="T23" fmla="*/ 8 h 20"/>
                  <a:gd name="T24" fmla="*/ 24 w 29"/>
                  <a:gd name="T25" fmla="*/ 6 h 20"/>
                  <a:gd name="T26" fmla="*/ 27 w 29"/>
                  <a:gd name="T27" fmla="*/ 3 h 20"/>
                  <a:gd name="T28" fmla="*/ 25 w 29"/>
                  <a:gd name="T29" fmla="*/ 0 h 20"/>
                  <a:gd name="T30" fmla="*/ 27 w 29"/>
                  <a:gd name="T31" fmla="*/ 0 h 20"/>
                  <a:gd name="T32" fmla="*/ 29 w 29"/>
                  <a:gd name="T33" fmla="*/ 4 h 20"/>
                  <a:gd name="T34" fmla="*/ 26 w 29"/>
                  <a:gd name="T35" fmla="*/ 6 h 20"/>
                  <a:gd name="T36" fmla="*/ 28 w 29"/>
                  <a:gd name="T37" fmla="*/ 9 h 20"/>
                  <a:gd name="T38" fmla="*/ 17 w 29"/>
                  <a:gd name="T39" fmla="*/ 20 h 20"/>
                  <a:gd name="T40" fmla="*/ 1 w 29"/>
                  <a:gd name="T41" fmla="*/ 9 h 20"/>
                  <a:gd name="T42" fmla="*/ 4 w 29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" h="20">
                    <a:moveTo>
                      <a:pt x="4" y="6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16" y="17"/>
                    </a:lnTo>
                    <a:lnTo>
                      <a:pt x="26" y="8"/>
                    </a:lnTo>
                    <a:lnTo>
                      <a:pt x="24" y="6"/>
                    </a:lnTo>
                    <a:lnTo>
                      <a:pt x="27" y="3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4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17" y="20"/>
                    </a:lnTo>
                    <a:lnTo>
                      <a:pt x="1" y="9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79" name="Freeform 277"/>
              <p:cNvSpPr>
                <a:spLocks/>
              </p:cNvSpPr>
              <p:nvPr/>
            </p:nvSpPr>
            <p:spPr bwMode="auto">
              <a:xfrm>
                <a:off x="967" y="2718"/>
                <a:ext cx="14" cy="15"/>
              </a:xfrm>
              <a:custGeom>
                <a:avLst/>
                <a:gdLst>
                  <a:gd name="T0" fmla="*/ 14 w 14"/>
                  <a:gd name="T1" fmla="*/ 0 h 15"/>
                  <a:gd name="T2" fmla="*/ 0 w 14"/>
                  <a:gd name="T3" fmla="*/ 0 h 15"/>
                  <a:gd name="T4" fmla="*/ 8 w 14"/>
                  <a:gd name="T5" fmla="*/ 15 h 15"/>
                  <a:gd name="T6" fmla="*/ 14 w 14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5">
                    <a:moveTo>
                      <a:pt x="14" y="0"/>
                    </a:moveTo>
                    <a:lnTo>
                      <a:pt x="0" y="0"/>
                    </a:lnTo>
                    <a:lnTo>
                      <a:pt x="8" y="1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80" name="Freeform 278"/>
              <p:cNvSpPr>
                <a:spLocks/>
              </p:cNvSpPr>
              <p:nvPr/>
            </p:nvSpPr>
            <p:spPr bwMode="auto">
              <a:xfrm>
                <a:off x="971" y="2716"/>
                <a:ext cx="7" cy="18"/>
              </a:xfrm>
              <a:custGeom>
                <a:avLst/>
                <a:gdLst>
                  <a:gd name="T0" fmla="*/ 4 w 7"/>
                  <a:gd name="T1" fmla="*/ 18 h 18"/>
                  <a:gd name="T2" fmla="*/ 0 w 7"/>
                  <a:gd name="T3" fmla="*/ 11 h 18"/>
                  <a:gd name="T4" fmla="*/ 2 w 7"/>
                  <a:gd name="T5" fmla="*/ 4 h 18"/>
                  <a:gd name="T6" fmla="*/ 2 w 7"/>
                  <a:gd name="T7" fmla="*/ 4 h 18"/>
                  <a:gd name="T8" fmla="*/ 2 w 7"/>
                  <a:gd name="T9" fmla="*/ 4 h 18"/>
                  <a:gd name="T10" fmla="*/ 1 w 7"/>
                  <a:gd name="T11" fmla="*/ 3 h 18"/>
                  <a:gd name="T12" fmla="*/ 1 w 7"/>
                  <a:gd name="T13" fmla="*/ 2 h 18"/>
                  <a:gd name="T14" fmla="*/ 1 w 7"/>
                  <a:gd name="T15" fmla="*/ 2 h 18"/>
                  <a:gd name="T16" fmla="*/ 2 w 7"/>
                  <a:gd name="T17" fmla="*/ 1 h 18"/>
                  <a:gd name="T18" fmla="*/ 3 w 7"/>
                  <a:gd name="T19" fmla="*/ 0 h 18"/>
                  <a:gd name="T20" fmla="*/ 3 w 7"/>
                  <a:gd name="T21" fmla="*/ 0 h 18"/>
                  <a:gd name="T22" fmla="*/ 4 w 7"/>
                  <a:gd name="T23" fmla="*/ 0 h 18"/>
                  <a:gd name="T24" fmla="*/ 5 w 7"/>
                  <a:gd name="T25" fmla="*/ 1 h 18"/>
                  <a:gd name="T26" fmla="*/ 5 w 7"/>
                  <a:gd name="T27" fmla="*/ 2 h 18"/>
                  <a:gd name="T28" fmla="*/ 6 w 7"/>
                  <a:gd name="T29" fmla="*/ 2 h 18"/>
                  <a:gd name="T30" fmla="*/ 5 w 7"/>
                  <a:gd name="T31" fmla="*/ 3 h 18"/>
                  <a:gd name="T32" fmla="*/ 5 w 7"/>
                  <a:gd name="T33" fmla="*/ 4 h 18"/>
                  <a:gd name="T34" fmla="*/ 5 w 7"/>
                  <a:gd name="T35" fmla="*/ 4 h 18"/>
                  <a:gd name="T36" fmla="*/ 5 w 7"/>
                  <a:gd name="T37" fmla="*/ 4 h 18"/>
                  <a:gd name="T38" fmla="*/ 7 w 7"/>
                  <a:gd name="T39" fmla="*/ 11 h 18"/>
                  <a:gd name="T40" fmla="*/ 4 w 7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8">
                    <a:moveTo>
                      <a:pt x="4" y="18"/>
                    </a:moveTo>
                    <a:lnTo>
                      <a:pt x="0" y="11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11"/>
                    </a:lnTo>
                    <a:lnTo>
                      <a:pt x="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81" name="Freeform 279"/>
              <p:cNvSpPr>
                <a:spLocks/>
              </p:cNvSpPr>
              <p:nvPr/>
            </p:nvSpPr>
            <p:spPr bwMode="auto">
              <a:xfrm>
                <a:off x="974" y="2740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3 w 4"/>
                  <a:gd name="T5" fmla="*/ 3 h 4"/>
                  <a:gd name="T6" fmla="*/ 3 w 4"/>
                  <a:gd name="T7" fmla="*/ 3 h 4"/>
                  <a:gd name="T8" fmla="*/ 4 w 4"/>
                  <a:gd name="T9" fmla="*/ 2 h 4"/>
                  <a:gd name="T10" fmla="*/ 3 w 4"/>
                  <a:gd name="T11" fmla="*/ 1 h 4"/>
                  <a:gd name="T12" fmla="*/ 3 w 4"/>
                  <a:gd name="T13" fmla="*/ 1 h 4"/>
                  <a:gd name="T14" fmla="*/ 2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1 w 4"/>
                  <a:gd name="T21" fmla="*/ 1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1 w 4"/>
                  <a:gd name="T29" fmla="*/ 3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82" name="Freeform 280"/>
              <p:cNvSpPr>
                <a:spLocks/>
              </p:cNvSpPr>
              <p:nvPr/>
            </p:nvSpPr>
            <p:spPr bwMode="auto">
              <a:xfrm>
                <a:off x="974" y="2747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3 w 4"/>
                  <a:gd name="T5" fmla="*/ 3 h 4"/>
                  <a:gd name="T6" fmla="*/ 3 w 4"/>
                  <a:gd name="T7" fmla="*/ 3 h 4"/>
                  <a:gd name="T8" fmla="*/ 4 w 4"/>
                  <a:gd name="T9" fmla="*/ 2 h 4"/>
                  <a:gd name="T10" fmla="*/ 3 w 4"/>
                  <a:gd name="T11" fmla="*/ 1 h 4"/>
                  <a:gd name="T12" fmla="*/ 3 w 4"/>
                  <a:gd name="T13" fmla="*/ 1 h 4"/>
                  <a:gd name="T14" fmla="*/ 2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1 w 4"/>
                  <a:gd name="T21" fmla="*/ 1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1 w 4"/>
                  <a:gd name="T29" fmla="*/ 3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83" name="Freeform 281"/>
              <p:cNvSpPr>
                <a:spLocks/>
              </p:cNvSpPr>
              <p:nvPr/>
            </p:nvSpPr>
            <p:spPr bwMode="auto">
              <a:xfrm>
                <a:off x="978" y="2681"/>
                <a:ext cx="10" cy="14"/>
              </a:xfrm>
              <a:custGeom>
                <a:avLst/>
                <a:gdLst>
                  <a:gd name="T0" fmla="*/ 8 w 10"/>
                  <a:gd name="T1" fmla="*/ 12 h 14"/>
                  <a:gd name="T2" fmla="*/ 4 w 10"/>
                  <a:gd name="T3" fmla="*/ 4 h 14"/>
                  <a:gd name="T4" fmla="*/ 4 w 10"/>
                  <a:gd name="T5" fmla="*/ 0 h 14"/>
                  <a:gd name="T6" fmla="*/ 10 w 10"/>
                  <a:gd name="T7" fmla="*/ 14 h 14"/>
                  <a:gd name="T8" fmla="*/ 0 w 10"/>
                  <a:gd name="T9" fmla="*/ 13 h 14"/>
                  <a:gd name="T10" fmla="*/ 0 w 10"/>
                  <a:gd name="T11" fmla="*/ 12 h 14"/>
                  <a:gd name="T12" fmla="*/ 8 w 10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8" y="12"/>
                    </a:moveTo>
                    <a:lnTo>
                      <a:pt x="4" y="4"/>
                    </a:lnTo>
                    <a:lnTo>
                      <a:pt x="4" y="0"/>
                    </a:lnTo>
                    <a:lnTo>
                      <a:pt x="10" y="14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84" name="Freeform 282"/>
              <p:cNvSpPr>
                <a:spLocks/>
              </p:cNvSpPr>
              <p:nvPr/>
            </p:nvSpPr>
            <p:spPr bwMode="auto">
              <a:xfrm>
                <a:off x="987" y="2682"/>
                <a:ext cx="3" cy="5"/>
              </a:xfrm>
              <a:custGeom>
                <a:avLst/>
                <a:gdLst>
                  <a:gd name="T0" fmla="*/ 0 w 3"/>
                  <a:gd name="T1" fmla="*/ 5 h 5"/>
                  <a:gd name="T2" fmla="*/ 0 w 3"/>
                  <a:gd name="T3" fmla="*/ 5 h 5"/>
                  <a:gd name="T4" fmla="*/ 0 w 3"/>
                  <a:gd name="T5" fmla="*/ 4 h 5"/>
                  <a:gd name="T6" fmla="*/ 0 w 3"/>
                  <a:gd name="T7" fmla="*/ 3 h 5"/>
                  <a:gd name="T8" fmla="*/ 0 w 3"/>
                  <a:gd name="T9" fmla="*/ 2 h 5"/>
                  <a:gd name="T10" fmla="*/ 0 w 3"/>
                  <a:gd name="T11" fmla="*/ 1 h 5"/>
                  <a:gd name="T12" fmla="*/ 1 w 3"/>
                  <a:gd name="T13" fmla="*/ 0 h 5"/>
                  <a:gd name="T14" fmla="*/ 2 w 3"/>
                  <a:gd name="T15" fmla="*/ 0 h 5"/>
                  <a:gd name="T16" fmla="*/ 3 w 3"/>
                  <a:gd name="T17" fmla="*/ 0 h 5"/>
                  <a:gd name="T18" fmla="*/ 3 w 3"/>
                  <a:gd name="T19" fmla="*/ 0 h 5"/>
                  <a:gd name="T20" fmla="*/ 3 w 3"/>
                  <a:gd name="T21" fmla="*/ 1 h 5"/>
                  <a:gd name="T22" fmla="*/ 3 w 3"/>
                  <a:gd name="T23" fmla="*/ 2 h 5"/>
                  <a:gd name="T24" fmla="*/ 3 w 3"/>
                  <a:gd name="T25" fmla="*/ 3 h 5"/>
                  <a:gd name="T26" fmla="*/ 2 w 3"/>
                  <a:gd name="T27" fmla="*/ 4 h 5"/>
                  <a:gd name="T28" fmla="*/ 2 w 3"/>
                  <a:gd name="T29" fmla="*/ 5 h 5"/>
                  <a:gd name="T30" fmla="*/ 1 w 3"/>
                  <a:gd name="T31" fmla="*/ 5 h 5"/>
                  <a:gd name="T32" fmla="*/ 0 w 3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85" name="Freeform 283"/>
              <p:cNvSpPr>
                <a:spLocks/>
              </p:cNvSpPr>
              <p:nvPr/>
            </p:nvSpPr>
            <p:spPr bwMode="auto">
              <a:xfrm>
                <a:off x="975" y="2680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1 w 4"/>
                  <a:gd name="T3" fmla="*/ 5 h 6"/>
                  <a:gd name="T4" fmla="*/ 0 w 4"/>
                  <a:gd name="T5" fmla="*/ 4 h 6"/>
                  <a:gd name="T6" fmla="*/ 0 w 4"/>
                  <a:gd name="T7" fmla="*/ 3 h 6"/>
                  <a:gd name="T8" fmla="*/ 1 w 4"/>
                  <a:gd name="T9" fmla="*/ 2 h 6"/>
                  <a:gd name="T10" fmla="*/ 1 w 4"/>
                  <a:gd name="T11" fmla="*/ 1 h 6"/>
                  <a:gd name="T12" fmla="*/ 2 w 4"/>
                  <a:gd name="T13" fmla="*/ 0 h 6"/>
                  <a:gd name="T14" fmla="*/ 3 w 4"/>
                  <a:gd name="T15" fmla="*/ 0 h 6"/>
                  <a:gd name="T16" fmla="*/ 3 w 4"/>
                  <a:gd name="T17" fmla="*/ 0 h 6"/>
                  <a:gd name="T18" fmla="*/ 4 w 4"/>
                  <a:gd name="T19" fmla="*/ 0 h 6"/>
                  <a:gd name="T20" fmla="*/ 4 w 4"/>
                  <a:gd name="T21" fmla="*/ 1 h 6"/>
                  <a:gd name="T22" fmla="*/ 4 w 4"/>
                  <a:gd name="T23" fmla="*/ 2 h 6"/>
                  <a:gd name="T24" fmla="*/ 4 w 4"/>
                  <a:gd name="T25" fmla="*/ 3 h 6"/>
                  <a:gd name="T26" fmla="*/ 3 w 4"/>
                  <a:gd name="T27" fmla="*/ 4 h 6"/>
                  <a:gd name="T28" fmla="*/ 3 w 4"/>
                  <a:gd name="T29" fmla="*/ 5 h 6"/>
                  <a:gd name="T30" fmla="*/ 2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1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86" name="Freeform 284"/>
              <p:cNvSpPr>
                <a:spLocks/>
              </p:cNvSpPr>
              <p:nvPr/>
            </p:nvSpPr>
            <p:spPr bwMode="auto">
              <a:xfrm>
                <a:off x="1085" y="2681"/>
                <a:ext cx="10" cy="14"/>
              </a:xfrm>
              <a:custGeom>
                <a:avLst/>
                <a:gdLst>
                  <a:gd name="T0" fmla="*/ 2 w 10"/>
                  <a:gd name="T1" fmla="*/ 12 h 14"/>
                  <a:gd name="T2" fmla="*/ 7 w 10"/>
                  <a:gd name="T3" fmla="*/ 3 h 14"/>
                  <a:gd name="T4" fmla="*/ 7 w 10"/>
                  <a:gd name="T5" fmla="*/ 0 h 14"/>
                  <a:gd name="T6" fmla="*/ 0 w 10"/>
                  <a:gd name="T7" fmla="*/ 14 h 14"/>
                  <a:gd name="T8" fmla="*/ 10 w 10"/>
                  <a:gd name="T9" fmla="*/ 14 h 14"/>
                  <a:gd name="T10" fmla="*/ 10 w 10"/>
                  <a:gd name="T11" fmla="*/ 12 h 14"/>
                  <a:gd name="T12" fmla="*/ 2 w 10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2" y="12"/>
                    </a:moveTo>
                    <a:lnTo>
                      <a:pt x="7" y="3"/>
                    </a:lnTo>
                    <a:lnTo>
                      <a:pt x="7" y="0"/>
                    </a:lnTo>
                    <a:lnTo>
                      <a:pt x="0" y="14"/>
                    </a:lnTo>
                    <a:lnTo>
                      <a:pt x="10" y="14"/>
                    </a:lnTo>
                    <a:lnTo>
                      <a:pt x="10" y="12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87" name="Freeform 285"/>
              <p:cNvSpPr>
                <a:spLocks/>
              </p:cNvSpPr>
              <p:nvPr/>
            </p:nvSpPr>
            <p:spPr bwMode="auto">
              <a:xfrm>
                <a:off x="1083" y="2681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2 w 4"/>
                  <a:gd name="T3" fmla="*/ 5 h 5"/>
                  <a:gd name="T4" fmla="*/ 3 w 4"/>
                  <a:gd name="T5" fmla="*/ 5 h 5"/>
                  <a:gd name="T6" fmla="*/ 3 w 4"/>
                  <a:gd name="T7" fmla="*/ 4 h 5"/>
                  <a:gd name="T8" fmla="*/ 4 w 4"/>
                  <a:gd name="T9" fmla="*/ 3 h 5"/>
                  <a:gd name="T10" fmla="*/ 4 w 4"/>
                  <a:gd name="T11" fmla="*/ 2 h 5"/>
                  <a:gd name="T12" fmla="*/ 3 w 4"/>
                  <a:gd name="T13" fmla="*/ 1 h 5"/>
                  <a:gd name="T14" fmla="*/ 3 w 4"/>
                  <a:gd name="T15" fmla="*/ 0 h 5"/>
                  <a:gd name="T16" fmla="*/ 2 w 4"/>
                  <a:gd name="T17" fmla="*/ 0 h 5"/>
                  <a:gd name="T18" fmla="*/ 2 w 4"/>
                  <a:gd name="T19" fmla="*/ 0 h 5"/>
                  <a:gd name="T20" fmla="*/ 1 w 4"/>
                  <a:gd name="T21" fmla="*/ 0 h 5"/>
                  <a:gd name="T22" fmla="*/ 1 w 4"/>
                  <a:gd name="T23" fmla="*/ 1 h 5"/>
                  <a:gd name="T24" fmla="*/ 0 w 4"/>
                  <a:gd name="T25" fmla="*/ 2 h 5"/>
                  <a:gd name="T26" fmla="*/ 0 w 4"/>
                  <a:gd name="T27" fmla="*/ 3 h 5"/>
                  <a:gd name="T28" fmla="*/ 1 w 4"/>
                  <a:gd name="T29" fmla="*/ 4 h 5"/>
                  <a:gd name="T30" fmla="*/ 1 w 4"/>
                  <a:gd name="T31" fmla="*/ 5 h 5"/>
                  <a:gd name="T32" fmla="*/ 2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88" name="Freeform 286"/>
              <p:cNvSpPr>
                <a:spLocks/>
              </p:cNvSpPr>
              <p:nvPr/>
            </p:nvSpPr>
            <p:spPr bwMode="auto">
              <a:xfrm>
                <a:off x="1096" y="2681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2 w 4"/>
                  <a:gd name="T3" fmla="*/ 6 h 6"/>
                  <a:gd name="T4" fmla="*/ 3 w 4"/>
                  <a:gd name="T5" fmla="*/ 5 h 6"/>
                  <a:gd name="T6" fmla="*/ 3 w 4"/>
                  <a:gd name="T7" fmla="*/ 4 h 6"/>
                  <a:gd name="T8" fmla="*/ 4 w 4"/>
                  <a:gd name="T9" fmla="*/ 3 h 6"/>
                  <a:gd name="T10" fmla="*/ 4 w 4"/>
                  <a:gd name="T11" fmla="*/ 2 h 6"/>
                  <a:gd name="T12" fmla="*/ 3 w 4"/>
                  <a:gd name="T13" fmla="*/ 1 h 6"/>
                  <a:gd name="T14" fmla="*/ 3 w 4"/>
                  <a:gd name="T15" fmla="*/ 0 h 6"/>
                  <a:gd name="T16" fmla="*/ 2 w 4"/>
                  <a:gd name="T17" fmla="*/ 0 h 6"/>
                  <a:gd name="T18" fmla="*/ 1 w 4"/>
                  <a:gd name="T19" fmla="*/ 0 h 6"/>
                  <a:gd name="T20" fmla="*/ 1 w 4"/>
                  <a:gd name="T21" fmla="*/ 0 h 6"/>
                  <a:gd name="T22" fmla="*/ 0 w 4"/>
                  <a:gd name="T23" fmla="*/ 1 h 6"/>
                  <a:gd name="T24" fmla="*/ 0 w 4"/>
                  <a:gd name="T25" fmla="*/ 3 h 6"/>
                  <a:gd name="T26" fmla="*/ 0 w 4"/>
                  <a:gd name="T27" fmla="*/ 4 h 6"/>
                  <a:gd name="T28" fmla="*/ 0 w 4"/>
                  <a:gd name="T29" fmla="*/ 5 h 6"/>
                  <a:gd name="T30" fmla="*/ 1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2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</p:grpSp>
        <p:grpSp>
          <p:nvGrpSpPr>
            <p:cNvPr id="81" name="Group 341"/>
            <p:cNvGrpSpPr>
              <a:grpSpLocks/>
            </p:cNvGrpSpPr>
            <p:nvPr/>
          </p:nvGrpSpPr>
          <p:grpSpPr bwMode="auto">
            <a:xfrm>
              <a:off x="1028462" y="3388662"/>
              <a:ext cx="267777" cy="243205"/>
              <a:chOff x="1221" y="2648"/>
              <a:chExt cx="191" cy="171"/>
            </a:xfrm>
          </p:grpSpPr>
          <p:sp>
            <p:nvSpPr>
              <p:cNvPr id="89" name="Freeform 288"/>
              <p:cNvSpPr>
                <a:spLocks/>
              </p:cNvSpPr>
              <p:nvPr/>
            </p:nvSpPr>
            <p:spPr bwMode="auto">
              <a:xfrm>
                <a:off x="1384" y="2689"/>
                <a:ext cx="15" cy="17"/>
              </a:xfrm>
              <a:custGeom>
                <a:avLst/>
                <a:gdLst>
                  <a:gd name="T0" fmla="*/ 8 w 15"/>
                  <a:gd name="T1" fmla="*/ 17 h 17"/>
                  <a:gd name="T2" fmla="*/ 9 w 15"/>
                  <a:gd name="T3" fmla="*/ 17 h 17"/>
                  <a:gd name="T4" fmla="*/ 11 w 15"/>
                  <a:gd name="T5" fmla="*/ 16 h 17"/>
                  <a:gd name="T6" fmla="*/ 12 w 15"/>
                  <a:gd name="T7" fmla="*/ 16 h 17"/>
                  <a:gd name="T8" fmla="*/ 13 w 15"/>
                  <a:gd name="T9" fmla="*/ 14 h 17"/>
                  <a:gd name="T10" fmla="*/ 14 w 15"/>
                  <a:gd name="T11" fmla="*/ 13 h 17"/>
                  <a:gd name="T12" fmla="*/ 15 w 15"/>
                  <a:gd name="T13" fmla="*/ 12 h 17"/>
                  <a:gd name="T14" fmla="*/ 15 w 15"/>
                  <a:gd name="T15" fmla="*/ 10 h 17"/>
                  <a:gd name="T16" fmla="*/ 15 w 15"/>
                  <a:gd name="T17" fmla="*/ 8 h 17"/>
                  <a:gd name="T18" fmla="*/ 15 w 15"/>
                  <a:gd name="T19" fmla="*/ 7 h 17"/>
                  <a:gd name="T20" fmla="*/ 15 w 15"/>
                  <a:gd name="T21" fmla="*/ 5 h 17"/>
                  <a:gd name="T22" fmla="*/ 14 w 15"/>
                  <a:gd name="T23" fmla="*/ 4 h 17"/>
                  <a:gd name="T24" fmla="*/ 13 w 15"/>
                  <a:gd name="T25" fmla="*/ 3 h 17"/>
                  <a:gd name="T26" fmla="*/ 12 w 15"/>
                  <a:gd name="T27" fmla="*/ 2 h 17"/>
                  <a:gd name="T28" fmla="*/ 11 w 15"/>
                  <a:gd name="T29" fmla="*/ 1 h 17"/>
                  <a:gd name="T30" fmla="*/ 9 w 15"/>
                  <a:gd name="T31" fmla="*/ 0 h 17"/>
                  <a:gd name="T32" fmla="*/ 8 w 15"/>
                  <a:gd name="T33" fmla="*/ 0 h 17"/>
                  <a:gd name="T34" fmla="*/ 6 w 15"/>
                  <a:gd name="T35" fmla="*/ 0 h 17"/>
                  <a:gd name="T36" fmla="*/ 4 w 15"/>
                  <a:gd name="T37" fmla="*/ 1 h 17"/>
                  <a:gd name="T38" fmla="*/ 3 w 15"/>
                  <a:gd name="T39" fmla="*/ 2 h 17"/>
                  <a:gd name="T40" fmla="*/ 2 w 15"/>
                  <a:gd name="T41" fmla="*/ 3 h 17"/>
                  <a:gd name="T42" fmla="*/ 1 w 15"/>
                  <a:gd name="T43" fmla="*/ 4 h 17"/>
                  <a:gd name="T44" fmla="*/ 0 w 15"/>
                  <a:gd name="T45" fmla="*/ 5 h 17"/>
                  <a:gd name="T46" fmla="*/ 0 w 15"/>
                  <a:gd name="T47" fmla="*/ 7 h 17"/>
                  <a:gd name="T48" fmla="*/ 0 w 15"/>
                  <a:gd name="T49" fmla="*/ 8 h 17"/>
                  <a:gd name="T50" fmla="*/ 0 w 15"/>
                  <a:gd name="T51" fmla="*/ 10 h 17"/>
                  <a:gd name="T52" fmla="*/ 0 w 15"/>
                  <a:gd name="T53" fmla="*/ 12 h 17"/>
                  <a:gd name="T54" fmla="*/ 1 w 15"/>
                  <a:gd name="T55" fmla="*/ 13 h 17"/>
                  <a:gd name="T56" fmla="*/ 2 w 15"/>
                  <a:gd name="T57" fmla="*/ 14 h 17"/>
                  <a:gd name="T58" fmla="*/ 3 w 15"/>
                  <a:gd name="T59" fmla="*/ 16 h 17"/>
                  <a:gd name="T60" fmla="*/ 4 w 15"/>
                  <a:gd name="T61" fmla="*/ 16 h 17"/>
                  <a:gd name="T62" fmla="*/ 6 w 15"/>
                  <a:gd name="T63" fmla="*/ 17 h 17"/>
                  <a:gd name="T64" fmla="*/ 8 w 15"/>
                  <a:gd name="T6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7">
                    <a:moveTo>
                      <a:pt x="8" y="17"/>
                    </a:moveTo>
                    <a:lnTo>
                      <a:pt x="9" y="17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13" y="14"/>
                    </a:lnTo>
                    <a:lnTo>
                      <a:pt x="14" y="13"/>
                    </a:lnTo>
                    <a:lnTo>
                      <a:pt x="15" y="12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5" y="7"/>
                    </a:lnTo>
                    <a:lnTo>
                      <a:pt x="15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3" y="16"/>
                    </a:lnTo>
                    <a:lnTo>
                      <a:pt x="4" y="16"/>
                    </a:lnTo>
                    <a:lnTo>
                      <a:pt x="6" y="17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90" name="Freeform 289"/>
              <p:cNvSpPr>
                <a:spLocks/>
              </p:cNvSpPr>
              <p:nvPr/>
            </p:nvSpPr>
            <p:spPr bwMode="auto">
              <a:xfrm>
                <a:off x="1231" y="2651"/>
                <a:ext cx="86" cy="11"/>
              </a:xfrm>
              <a:custGeom>
                <a:avLst/>
                <a:gdLst>
                  <a:gd name="T0" fmla="*/ 86 w 86"/>
                  <a:gd name="T1" fmla="*/ 9 h 11"/>
                  <a:gd name="T2" fmla="*/ 43 w 86"/>
                  <a:gd name="T3" fmla="*/ 0 h 11"/>
                  <a:gd name="T4" fmla="*/ 0 w 86"/>
                  <a:gd name="T5" fmla="*/ 9 h 11"/>
                  <a:gd name="T6" fmla="*/ 0 w 86"/>
                  <a:gd name="T7" fmla="*/ 11 h 11"/>
                  <a:gd name="T8" fmla="*/ 43 w 86"/>
                  <a:gd name="T9" fmla="*/ 1 h 11"/>
                  <a:gd name="T10" fmla="*/ 86 w 86"/>
                  <a:gd name="T11" fmla="*/ 11 h 11"/>
                  <a:gd name="T12" fmla="*/ 86 w 86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11">
                    <a:moveTo>
                      <a:pt x="86" y="9"/>
                    </a:moveTo>
                    <a:lnTo>
                      <a:pt x="43" y="0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43" y="1"/>
                    </a:lnTo>
                    <a:lnTo>
                      <a:pt x="86" y="11"/>
                    </a:lnTo>
                    <a:lnTo>
                      <a:pt x="86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91" name="Rectangle 290"/>
              <p:cNvSpPr>
                <a:spLocks noChangeArrowheads="1"/>
              </p:cNvSpPr>
              <p:nvPr/>
            </p:nvSpPr>
            <p:spPr bwMode="auto">
              <a:xfrm>
                <a:off x="1225" y="2666"/>
                <a:ext cx="101" cy="10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92" name="Rectangle 291"/>
              <p:cNvSpPr>
                <a:spLocks noChangeArrowheads="1"/>
              </p:cNvSpPr>
              <p:nvPr/>
            </p:nvSpPr>
            <p:spPr bwMode="auto">
              <a:xfrm>
                <a:off x="1227" y="2669"/>
                <a:ext cx="97" cy="10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93" name="Rectangle 292"/>
              <p:cNvSpPr>
                <a:spLocks noChangeArrowheads="1"/>
              </p:cNvSpPr>
              <p:nvPr/>
            </p:nvSpPr>
            <p:spPr bwMode="auto">
              <a:xfrm>
                <a:off x="1237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94" name="Rectangle 293"/>
              <p:cNvSpPr>
                <a:spLocks noChangeArrowheads="1"/>
              </p:cNvSpPr>
              <p:nvPr/>
            </p:nvSpPr>
            <p:spPr bwMode="auto">
              <a:xfrm>
                <a:off x="1260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95" name="Rectangle 294"/>
              <p:cNvSpPr>
                <a:spLocks noChangeArrowheads="1"/>
              </p:cNvSpPr>
              <p:nvPr/>
            </p:nvSpPr>
            <p:spPr bwMode="auto">
              <a:xfrm>
                <a:off x="1284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96" name="Rectangle 295"/>
              <p:cNvSpPr>
                <a:spLocks noChangeArrowheads="1"/>
              </p:cNvSpPr>
              <p:nvPr/>
            </p:nvSpPr>
            <p:spPr bwMode="auto">
              <a:xfrm>
                <a:off x="1308" y="2765"/>
                <a:ext cx="13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97" name="Rectangle 296"/>
              <p:cNvSpPr>
                <a:spLocks noChangeArrowheads="1"/>
              </p:cNvSpPr>
              <p:nvPr/>
            </p:nvSpPr>
            <p:spPr bwMode="auto">
              <a:xfrm>
                <a:off x="1237" y="2760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98" name="Rectangle 297"/>
              <p:cNvSpPr>
                <a:spLocks noChangeArrowheads="1"/>
              </p:cNvSpPr>
              <p:nvPr/>
            </p:nvSpPr>
            <p:spPr bwMode="auto">
              <a:xfrm>
                <a:off x="1230" y="2758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99" name="Rectangle 298"/>
              <p:cNvSpPr>
                <a:spLocks noChangeArrowheads="1"/>
              </p:cNvSpPr>
              <p:nvPr/>
            </p:nvSpPr>
            <p:spPr bwMode="auto">
              <a:xfrm>
                <a:off x="1237" y="2735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00" name="Rectangle 299"/>
              <p:cNvSpPr>
                <a:spLocks noChangeArrowheads="1"/>
              </p:cNvSpPr>
              <p:nvPr/>
            </p:nvSpPr>
            <p:spPr bwMode="auto">
              <a:xfrm>
                <a:off x="1230" y="2733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01" name="Rectangle 300"/>
              <p:cNvSpPr>
                <a:spLocks noChangeArrowheads="1"/>
              </p:cNvSpPr>
              <p:nvPr/>
            </p:nvSpPr>
            <p:spPr bwMode="auto">
              <a:xfrm>
                <a:off x="1237" y="2710"/>
                <a:ext cx="84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02" name="Rectangle 301"/>
              <p:cNvSpPr>
                <a:spLocks noChangeArrowheads="1"/>
              </p:cNvSpPr>
              <p:nvPr/>
            </p:nvSpPr>
            <p:spPr bwMode="auto">
              <a:xfrm>
                <a:off x="1230" y="2708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03" name="Rectangle 302"/>
              <p:cNvSpPr>
                <a:spLocks noChangeArrowheads="1"/>
              </p:cNvSpPr>
              <p:nvPr/>
            </p:nvSpPr>
            <p:spPr bwMode="auto">
              <a:xfrm>
                <a:off x="1237" y="2686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04" name="Rectangle 303"/>
              <p:cNvSpPr>
                <a:spLocks noChangeArrowheads="1"/>
              </p:cNvSpPr>
              <p:nvPr/>
            </p:nvSpPr>
            <p:spPr bwMode="auto">
              <a:xfrm>
                <a:off x="1230" y="2684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05" name="Rectangle 304"/>
              <p:cNvSpPr>
                <a:spLocks noChangeArrowheads="1"/>
              </p:cNvSpPr>
              <p:nvPr/>
            </p:nvSpPr>
            <p:spPr bwMode="auto">
              <a:xfrm>
                <a:off x="1240" y="2698"/>
                <a:ext cx="8" cy="6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06" name="Rectangle 305"/>
              <p:cNvSpPr>
                <a:spLocks noChangeArrowheads="1"/>
              </p:cNvSpPr>
              <p:nvPr/>
            </p:nvSpPr>
            <p:spPr bwMode="auto">
              <a:xfrm>
                <a:off x="1241" y="2700"/>
                <a:ext cx="5" cy="59"/>
              </a:xfrm>
              <a:prstGeom prst="rect">
                <a:avLst/>
              </a:prstGeom>
              <a:solidFill>
                <a:srgbClr val="FF2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07" name="Rectangle 306"/>
              <p:cNvSpPr>
                <a:spLocks noChangeArrowheads="1"/>
              </p:cNvSpPr>
              <p:nvPr/>
            </p:nvSpPr>
            <p:spPr bwMode="auto">
              <a:xfrm>
                <a:off x="1263" y="2718"/>
                <a:ext cx="9" cy="4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08" name="Rectangle 307"/>
              <p:cNvSpPr>
                <a:spLocks noChangeArrowheads="1"/>
              </p:cNvSpPr>
              <p:nvPr/>
            </p:nvSpPr>
            <p:spPr bwMode="auto">
              <a:xfrm>
                <a:off x="1265" y="2721"/>
                <a:ext cx="5" cy="38"/>
              </a:xfrm>
              <a:prstGeom prst="rect">
                <a:avLst/>
              </a:prstGeom>
              <a:solidFill>
                <a:srgbClr val="B2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09" name="Rectangle 308"/>
              <p:cNvSpPr>
                <a:spLocks noChangeArrowheads="1"/>
              </p:cNvSpPr>
              <p:nvPr/>
            </p:nvSpPr>
            <p:spPr bwMode="auto">
              <a:xfrm>
                <a:off x="1286" y="2729"/>
                <a:ext cx="9" cy="3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10" name="Rectangle 309"/>
              <p:cNvSpPr>
                <a:spLocks noChangeArrowheads="1"/>
              </p:cNvSpPr>
              <p:nvPr/>
            </p:nvSpPr>
            <p:spPr bwMode="auto">
              <a:xfrm>
                <a:off x="1288" y="2732"/>
                <a:ext cx="5" cy="27"/>
              </a:xfrm>
              <a:prstGeom prst="rect">
                <a:avLst/>
              </a:prstGeom>
              <a:solidFill>
                <a:srgbClr val="FFAF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11" name="Rectangle 310"/>
              <p:cNvSpPr>
                <a:spLocks noChangeArrowheads="1"/>
              </p:cNvSpPr>
              <p:nvPr/>
            </p:nvSpPr>
            <p:spPr bwMode="auto">
              <a:xfrm>
                <a:off x="1310" y="2690"/>
                <a:ext cx="9" cy="7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12" name="Rectangle 311"/>
              <p:cNvSpPr>
                <a:spLocks noChangeArrowheads="1"/>
              </p:cNvSpPr>
              <p:nvPr/>
            </p:nvSpPr>
            <p:spPr bwMode="auto">
              <a:xfrm>
                <a:off x="1312" y="2692"/>
                <a:ext cx="5" cy="67"/>
              </a:xfrm>
              <a:prstGeom prst="rect">
                <a:avLst/>
              </a:prstGeom>
              <a:solidFill>
                <a:srgbClr val="FF6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13" name="Rectangle 312"/>
              <p:cNvSpPr>
                <a:spLocks noChangeArrowheads="1"/>
              </p:cNvSpPr>
              <p:nvPr/>
            </p:nvSpPr>
            <p:spPr bwMode="auto">
              <a:xfrm>
                <a:off x="1222" y="2773"/>
                <a:ext cx="108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14" name="Rectangle 313"/>
              <p:cNvSpPr>
                <a:spLocks noChangeArrowheads="1"/>
              </p:cNvSpPr>
              <p:nvPr/>
            </p:nvSpPr>
            <p:spPr bwMode="auto">
              <a:xfrm>
                <a:off x="1224" y="2775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15" name="Rectangle 314"/>
              <p:cNvSpPr>
                <a:spLocks noChangeArrowheads="1"/>
              </p:cNvSpPr>
              <p:nvPr/>
            </p:nvSpPr>
            <p:spPr bwMode="auto">
              <a:xfrm>
                <a:off x="1221" y="2660"/>
                <a:ext cx="109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16" name="Rectangle 315"/>
              <p:cNvSpPr>
                <a:spLocks noChangeArrowheads="1"/>
              </p:cNvSpPr>
              <p:nvPr/>
            </p:nvSpPr>
            <p:spPr bwMode="auto">
              <a:xfrm>
                <a:off x="1223" y="2662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17" name="Freeform 316"/>
              <p:cNvSpPr>
                <a:spLocks/>
              </p:cNvSpPr>
              <p:nvPr/>
            </p:nvSpPr>
            <p:spPr bwMode="auto">
              <a:xfrm>
                <a:off x="1270" y="2648"/>
                <a:ext cx="7" cy="7"/>
              </a:xfrm>
              <a:custGeom>
                <a:avLst/>
                <a:gdLst>
                  <a:gd name="T0" fmla="*/ 4 w 7"/>
                  <a:gd name="T1" fmla="*/ 7 h 7"/>
                  <a:gd name="T2" fmla="*/ 5 w 7"/>
                  <a:gd name="T3" fmla="*/ 7 h 7"/>
                  <a:gd name="T4" fmla="*/ 5 w 7"/>
                  <a:gd name="T5" fmla="*/ 7 h 7"/>
                  <a:gd name="T6" fmla="*/ 6 w 7"/>
                  <a:gd name="T7" fmla="*/ 7 h 7"/>
                  <a:gd name="T8" fmla="*/ 6 w 7"/>
                  <a:gd name="T9" fmla="*/ 6 h 7"/>
                  <a:gd name="T10" fmla="*/ 7 w 7"/>
                  <a:gd name="T11" fmla="*/ 6 h 7"/>
                  <a:gd name="T12" fmla="*/ 7 w 7"/>
                  <a:gd name="T13" fmla="*/ 5 h 7"/>
                  <a:gd name="T14" fmla="*/ 7 w 7"/>
                  <a:gd name="T15" fmla="*/ 4 h 7"/>
                  <a:gd name="T16" fmla="*/ 7 w 7"/>
                  <a:gd name="T17" fmla="*/ 4 h 7"/>
                  <a:gd name="T18" fmla="*/ 7 w 7"/>
                  <a:gd name="T19" fmla="*/ 3 h 7"/>
                  <a:gd name="T20" fmla="*/ 7 w 7"/>
                  <a:gd name="T21" fmla="*/ 2 h 7"/>
                  <a:gd name="T22" fmla="*/ 7 w 7"/>
                  <a:gd name="T23" fmla="*/ 2 h 7"/>
                  <a:gd name="T24" fmla="*/ 6 w 7"/>
                  <a:gd name="T25" fmla="*/ 1 h 7"/>
                  <a:gd name="T26" fmla="*/ 6 w 7"/>
                  <a:gd name="T27" fmla="*/ 1 h 7"/>
                  <a:gd name="T28" fmla="*/ 5 w 7"/>
                  <a:gd name="T29" fmla="*/ 1 h 7"/>
                  <a:gd name="T30" fmla="*/ 5 w 7"/>
                  <a:gd name="T31" fmla="*/ 0 h 7"/>
                  <a:gd name="T32" fmla="*/ 4 w 7"/>
                  <a:gd name="T33" fmla="*/ 0 h 7"/>
                  <a:gd name="T34" fmla="*/ 3 w 7"/>
                  <a:gd name="T35" fmla="*/ 0 h 7"/>
                  <a:gd name="T36" fmla="*/ 2 w 7"/>
                  <a:gd name="T37" fmla="*/ 1 h 7"/>
                  <a:gd name="T38" fmla="*/ 2 w 7"/>
                  <a:gd name="T39" fmla="*/ 1 h 7"/>
                  <a:gd name="T40" fmla="*/ 1 w 7"/>
                  <a:gd name="T41" fmla="*/ 1 h 7"/>
                  <a:gd name="T42" fmla="*/ 1 w 7"/>
                  <a:gd name="T43" fmla="*/ 2 h 7"/>
                  <a:gd name="T44" fmla="*/ 1 w 7"/>
                  <a:gd name="T45" fmla="*/ 2 h 7"/>
                  <a:gd name="T46" fmla="*/ 0 w 7"/>
                  <a:gd name="T47" fmla="*/ 3 h 7"/>
                  <a:gd name="T48" fmla="*/ 0 w 7"/>
                  <a:gd name="T49" fmla="*/ 4 h 7"/>
                  <a:gd name="T50" fmla="*/ 0 w 7"/>
                  <a:gd name="T51" fmla="*/ 4 h 7"/>
                  <a:gd name="T52" fmla="*/ 1 w 7"/>
                  <a:gd name="T53" fmla="*/ 5 h 7"/>
                  <a:gd name="T54" fmla="*/ 1 w 7"/>
                  <a:gd name="T55" fmla="*/ 6 h 7"/>
                  <a:gd name="T56" fmla="*/ 1 w 7"/>
                  <a:gd name="T57" fmla="*/ 6 h 7"/>
                  <a:gd name="T58" fmla="*/ 2 w 7"/>
                  <a:gd name="T59" fmla="*/ 7 h 7"/>
                  <a:gd name="T60" fmla="*/ 2 w 7"/>
                  <a:gd name="T61" fmla="*/ 7 h 7"/>
                  <a:gd name="T62" fmla="*/ 3 w 7"/>
                  <a:gd name="T63" fmla="*/ 7 h 7"/>
                  <a:gd name="T64" fmla="*/ 4 w 7"/>
                  <a:gd name="T6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18" name="Freeform 317"/>
              <p:cNvSpPr>
                <a:spLocks/>
              </p:cNvSpPr>
              <p:nvPr/>
            </p:nvSpPr>
            <p:spPr bwMode="auto">
              <a:xfrm>
                <a:off x="1271" y="2649"/>
                <a:ext cx="5" cy="5"/>
              </a:xfrm>
              <a:custGeom>
                <a:avLst/>
                <a:gdLst>
                  <a:gd name="T0" fmla="*/ 3 w 5"/>
                  <a:gd name="T1" fmla="*/ 5 h 5"/>
                  <a:gd name="T2" fmla="*/ 4 w 5"/>
                  <a:gd name="T3" fmla="*/ 5 h 5"/>
                  <a:gd name="T4" fmla="*/ 4 w 5"/>
                  <a:gd name="T5" fmla="*/ 4 h 5"/>
                  <a:gd name="T6" fmla="*/ 5 w 5"/>
                  <a:gd name="T7" fmla="*/ 4 h 5"/>
                  <a:gd name="T8" fmla="*/ 5 w 5"/>
                  <a:gd name="T9" fmla="*/ 3 h 5"/>
                  <a:gd name="T10" fmla="*/ 5 w 5"/>
                  <a:gd name="T11" fmla="*/ 2 h 5"/>
                  <a:gd name="T12" fmla="*/ 4 w 5"/>
                  <a:gd name="T13" fmla="*/ 1 h 5"/>
                  <a:gd name="T14" fmla="*/ 4 w 5"/>
                  <a:gd name="T15" fmla="*/ 1 h 5"/>
                  <a:gd name="T16" fmla="*/ 3 w 5"/>
                  <a:gd name="T17" fmla="*/ 0 h 5"/>
                  <a:gd name="T18" fmla="*/ 2 w 5"/>
                  <a:gd name="T19" fmla="*/ 1 h 5"/>
                  <a:gd name="T20" fmla="*/ 1 w 5"/>
                  <a:gd name="T21" fmla="*/ 1 h 5"/>
                  <a:gd name="T22" fmla="*/ 1 w 5"/>
                  <a:gd name="T23" fmla="*/ 2 h 5"/>
                  <a:gd name="T24" fmla="*/ 0 w 5"/>
                  <a:gd name="T25" fmla="*/ 3 h 5"/>
                  <a:gd name="T26" fmla="*/ 1 w 5"/>
                  <a:gd name="T27" fmla="*/ 4 h 5"/>
                  <a:gd name="T28" fmla="*/ 1 w 5"/>
                  <a:gd name="T29" fmla="*/ 4 h 5"/>
                  <a:gd name="T30" fmla="*/ 2 w 5"/>
                  <a:gd name="T31" fmla="*/ 5 h 5"/>
                  <a:gd name="T32" fmla="*/ 3 w 5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lnTo>
                      <a:pt x="4" y="5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19" name="Freeform 318"/>
              <p:cNvSpPr>
                <a:spLocks/>
              </p:cNvSpPr>
              <p:nvPr/>
            </p:nvSpPr>
            <p:spPr bwMode="auto">
              <a:xfrm>
                <a:off x="1322" y="2712"/>
                <a:ext cx="90" cy="107"/>
              </a:xfrm>
              <a:custGeom>
                <a:avLst/>
                <a:gdLst>
                  <a:gd name="T0" fmla="*/ 75 w 90"/>
                  <a:gd name="T1" fmla="*/ 35 h 107"/>
                  <a:gd name="T2" fmla="*/ 78 w 90"/>
                  <a:gd name="T3" fmla="*/ 34 h 107"/>
                  <a:gd name="T4" fmla="*/ 83 w 90"/>
                  <a:gd name="T5" fmla="*/ 31 h 107"/>
                  <a:gd name="T6" fmla="*/ 85 w 90"/>
                  <a:gd name="T7" fmla="*/ 29 h 107"/>
                  <a:gd name="T8" fmla="*/ 86 w 90"/>
                  <a:gd name="T9" fmla="*/ 27 h 107"/>
                  <a:gd name="T10" fmla="*/ 87 w 90"/>
                  <a:gd name="T11" fmla="*/ 19 h 107"/>
                  <a:gd name="T12" fmla="*/ 86 w 90"/>
                  <a:gd name="T13" fmla="*/ 17 h 107"/>
                  <a:gd name="T14" fmla="*/ 84 w 90"/>
                  <a:gd name="T15" fmla="*/ 12 h 107"/>
                  <a:gd name="T16" fmla="*/ 80 w 90"/>
                  <a:gd name="T17" fmla="*/ 6 h 107"/>
                  <a:gd name="T18" fmla="*/ 74 w 90"/>
                  <a:gd name="T19" fmla="*/ 2 h 107"/>
                  <a:gd name="T20" fmla="*/ 71 w 90"/>
                  <a:gd name="T21" fmla="*/ 1 h 107"/>
                  <a:gd name="T22" fmla="*/ 68 w 90"/>
                  <a:gd name="T23" fmla="*/ 1 h 107"/>
                  <a:gd name="T24" fmla="*/ 64 w 90"/>
                  <a:gd name="T25" fmla="*/ 1 h 107"/>
                  <a:gd name="T26" fmla="*/ 56 w 90"/>
                  <a:gd name="T27" fmla="*/ 0 h 107"/>
                  <a:gd name="T28" fmla="*/ 47 w 90"/>
                  <a:gd name="T29" fmla="*/ 0 h 107"/>
                  <a:gd name="T30" fmla="*/ 43 w 90"/>
                  <a:gd name="T31" fmla="*/ 0 h 107"/>
                  <a:gd name="T32" fmla="*/ 40 w 90"/>
                  <a:gd name="T33" fmla="*/ 1 h 107"/>
                  <a:gd name="T34" fmla="*/ 37 w 90"/>
                  <a:gd name="T35" fmla="*/ 2 h 107"/>
                  <a:gd name="T36" fmla="*/ 32 w 90"/>
                  <a:gd name="T37" fmla="*/ 5 h 107"/>
                  <a:gd name="T38" fmla="*/ 30 w 90"/>
                  <a:gd name="T39" fmla="*/ 7 h 107"/>
                  <a:gd name="T40" fmla="*/ 25 w 90"/>
                  <a:gd name="T41" fmla="*/ 15 h 107"/>
                  <a:gd name="T42" fmla="*/ 22 w 90"/>
                  <a:gd name="T43" fmla="*/ 20 h 107"/>
                  <a:gd name="T44" fmla="*/ 5 w 90"/>
                  <a:gd name="T45" fmla="*/ 15 h 107"/>
                  <a:gd name="T46" fmla="*/ 3 w 90"/>
                  <a:gd name="T47" fmla="*/ 12 h 107"/>
                  <a:gd name="T48" fmla="*/ 1 w 90"/>
                  <a:gd name="T49" fmla="*/ 11 h 107"/>
                  <a:gd name="T50" fmla="*/ 0 w 90"/>
                  <a:gd name="T51" fmla="*/ 16 h 107"/>
                  <a:gd name="T52" fmla="*/ 3 w 90"/>
                  <a:gd name="T53" fmla="*/ 25 h 107"/>
                  <a:gd name="T54" fmla="*/ 6 w 90"/>
                  <a:gd name="T55" fmla="*/ 27 h 107"/>
                  <a:gd name="T56" fmla="*/ 9 w 90"/>
                  <a:gd name="T57" fmla="*/ 28 h 107"/>
                  <a:gd name="T58" fmla="*/ 13 w 90"/>
                  <a:gd name="T59" fmla="*/ 30 h 107"/>
                  <a:gd name="T60" fmla="*/ 18 w 90"/>
                  <a:gd name="T61" fmla="*/ 31 h 107"/>
                  <a:gd name="T62" fmla="*/ 23 w 90"/>
                  <a:gd name="T63" fmla="*/ 32 h 107"/>
                  <a:gd name="T64" fmla="*/ 27 w 90"/>
                  <a:gd name="T65" fmla="*/ 31 h 107"/>
                  <a:gd name="T66" fmla="*/ 32 w 90"/>
                  <a:gd name="T67" fmla="*/ 29 h 107"/>
                  <a:gd name="T68" fmla="*/ 19 w 90"/>
                  <a:gd name="T69" fmla="*/ 80 h 107"/>
                  <a:gd name="T70" fmla="*/ 33 w 90"/>
                  <a:gd name="T71" fmla="*/ 94 h 107"/>
                  <a:gd name="T72" fmla="*/ 41 w 90"/>
                  <a:gd name="T73" fmla="*/ 101 h 107"/>
                  <a:gd name="T74" fmla="*/ 36 w 90"/>
                  <a:gd name="T75" fmla="*/ 102 h 107"/>
                  <a:gd name="T76" fmla="*/ 32 w 90"/>
                  <a:gd name="T77" fmla="*/ 106 h 107"/>
                  <a:gd name="T78" fmla="*/ 49 w 90"/>
                  <a:gd name="T79" fmla="*/ 107 h 107"/>
                  <a:gd name="T80" fmla="*/ 53 w 90"/>
                  <a:gd name="T81" fmla="*/ 101 h 107"/>
                  <a:gd name="T82" fmla="*/ 50 w 90"/>
                  <a:gd name="T83" fmla="*/ 96 h 107"/>
                  <a:gd name="T84" fmla="*/ 50 w 90"/>
                  <a:gd name="T85" fmla="*/ 84 h 107"/>
                  <a:gd name="T86" fmla="*/ 60 w 90"/>
                  <a:gd name="T87" fmla="*/ 87 h 107"/>
                  <a:gd name="T88" fmla="*/ 60 w 90"/>
                  <a:gd name="T89" fmla="*/ 97 h 107"/>
                  <a:gd name="T90" fmla="*/ 58 w 90"/>
                  <a:gd name="T91" fmla="*/ 102 h 107"/>
                  <a:gd name="T92" fmla="*/ 57 w 90"/>
                  <a:gd name="T93" fmla="*/ 105 h 107"/>
                  <a:gd name="T94" fmla="*/ 62 w 90"/>
                  <a:gd name="T95" fmla="*/ 104 h 107"/>
                  <a:gd name="T96" fmla="*/ 80 w 90"/>
                  <a:gd name="T97" fmla="*/ 104 h 107"/>
                  <a:gd name="T98" fmla="*/ 75 w 90"/>
                  <a:gd name="T99" fmla="*/ 101 h 107"/>
                  <a:gd name="T100" fmla="*/ 72 w 90"/>
                  <a:gd name="T101" fmla="*/ 100 h 107"/>
                  <a:gd name="T102" fmla="*/ 80 w 90"/>
                  <a:gd name="T103" fmla="*/ 9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107">
                    <a:moveTo>
                      <a:pt x="82" y="80"/>
                    </a:moveTo>
                    <a:lnTo>
                      <a:pt x="90" y="80"/>
                    </a:lnTo>
                    <a:lnTo>
                      <a:pt x="75" y="43"/>
                    </a:lnTo>
                    <a:lnTo>
                      <a:pt x="75" y="35"/>
                    </a:lnTo>
                    <a:lnTo>
                      <a:pt x="75" y="35"/>
                    </a:lnTo>
                    <a:lnTo>
                      <a:pt x="76" y="35"/>
                    </a:lnTo>
                    <a:lnTo>
                      <a:pt x="77" y="34"/>
                    </a:lnTo>
                    <a:lnTo>
                      <a:pt x="78" y="34"/>
                    </a:lnTo>
                    <a:lnTo>
                      <a:pt x="79" y="34"/>
                    </a:lnTo>
                    <a:lnTo>
                      <a:pt x="80" y="33"/>
                    </a:lnTo>
                    <a:lnTo>
                      <a:pt x="82" y="32"/>
                    </a:lnTo>
                    <a:lnTo>
                      <a:pt x="83" y="31"/>
                    </a:lnTo>
                    <a:lnTo>
                      <a:pt x="83" y="31"/>
                    </a:lnTo>
                    <a:lnTo>
                      <a:pt x="84" y="30"/>
                    </a:lnTo>
                    <a:lnTo>
                      <a:pt x="84" y="30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6" y="28"/>
                    </a:lnTo>
                    <a:lnTo>
                      <a:pt x="86" y="27"/>
                    </a:lnTo>
                    <a:lnTo>
                      <a:pt x="87" y="26"/>
                    </a:lnTo>
                    <a:lnTo>
                      <a:pt x="87" y="24"/>
                    </a:lnTo>
                    <a:lnTo>
                      <a:pt x="87" y="21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7" y="18"/>
                    </a:lnTo>
                    <a:lnTo>
                      <a:pt x="86" y="17"/>
                    </a:lnTo>
                    <a:lnTo>
                      <a:pt x="86" y="16"/>
                    </a:lnTo>
                    <a:lnTo>
                      <a:pt x="85" y="15"/>
                    </a:lnTo>
                    <a:lnTo>
                      <a:pt x="85" y="13"/>
                    </a:lnTo>
                    <a:lnTo>
                      <a:pt x="84" y="12"/>
                    </a:lnTo>
                    <a:lnTo>
                      <a:pt x="83" y="10"/>
                    </a:lnTo>
                    <a:lnTo>
                      <a:pt x="82" y="9"/>
                    </a:lnTo>
                    <a:lnTo>
                      <a:pt x="81" y="7"/>
                    </a:lnTo>
                    <a:lnTo>
                      <a:pt x="80" y="6"/>
                    </a:lnTo>
                    <a:lnTo>
                      <a:pt x="78" y="5"/>
                    </a:lnTo>
                    <a:lnTo>
                      <a:pt x="77" y="4"/>
                    </a:lnTo>
                    <a:lnTo>
                      <a:pt x="75" y="3"/>
                    </a:lnTo>
                    <a:lnTo>
                      <a:pt x="74" y="2"/>
                    </a:lnTo>
                    <a:lnTo>
                      <a:pt x="73" y="2"/>
                    </a:lnTo>
                    <a:lnTo>
                      <a:pt x="73" y="1"/>
                    </a:lnTo>
                    <a:lnTo>
                      <a:pt x="72" y="1"/>
                    </a:lnTo>
                    <a:lnTo>
                      <a:pt x="71" y="1"/>
                    </a:lnTo>
                    <a:lnTo>
                      <a:pt x="70" y="1"/>
                    </a:lnTo>
                    <a:lnTo>
                      <a:pt x="69" y="1"/>
                    </a:lnTo>
                    <a:lnTo>
                      <a:pt x="69" y="1"/>
                    </a:lnTo>
                    <a:lnTo>
                      <a:pt x="68" y="1"/>
                    </a:lnTo>
                    <a:lnTo>
                      <a:pt x="68" y="1"/>
                    </a:lnTo>
                    <a:lnTo>
                      <a:pt x="67" y="1"/>
                    </a:lnTo>
                    <a:lnTo>
                      <a:pt x="66" y="1"/>
                    </a:lnTo>
                    <a:lnTo>
                      <a:pt x="64" y="1"/>
                    </a:lnTo>
                    <a:lnTo>
                      <a:pt x="62" y="1"/>
                    </a:lnTo>
                    <a:lnTo>
                      <a:pt x="60" y="1"/>
                    </a:lnTo>
                    <a:lnTo>
                      <a:pt x="58" y="1"/>
                    </a:lnTo>
                    <a:lnTo>
                      <a:pt x="56" y="0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2" y="1"/>
                    </a:lnTo>
                    <a:lnTo>
                      <a:pt x="41" y="1"/>
                    </a:lnTo>
                    <a:lnTo>
                      <a:pt x="40" y="1"/>
                    </a:lnTo>
                    <a:lnTo>
                      <a:pt x="39" y="1"/>
                    </a:lnTo>
                    <a:lnTo>
                      <a:pt x="38" y="1"/>
                    </a:lnTo>
                    <a:lnTo>
                      <a:pt x="38" y="2"/>
                    </a:lnTo>
                    <a:lnTo>
                      <a:pt x="37" y="2"/>
                    </a:lnTo>
                    <a:lnTo>
                      <a:pt x="36" y="2"/>
                    </a:lnTo>
                    <a:lnTo>
                      <a:pt x="35" y="3"/>
                    </a:lnTo>
                    <a:lnTo>
                      <a:pt x="34" y="4"/>
                    </a:lnTo>
                    <a:lnTo>
                      <a:pt x="32" y="5"/>
                    </a:lnTo>
                    <a:lnTo>
                      <a:pt x="32" y="6"/>
                    </a:lnTo>
                    <a:lnTo>
                      <a:pt x="31" y="6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29" y="9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25" y="15"/>
                    </a:lnTo>
                    <a:lnTo>
                      <a:pt x="24" y="17"/>
                    </a:lnTo>
                    <a:lnTo>
                      <a:pt x="23" y="18"/>
                    </a:lnTo>
                    <a:lnTo>
                      <a:pt x="23" y="19"/>
                    </a:lnTo>
                    <a:lnTo>
                      <a:pt x="22" y="20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6"/>
                    </a:lnTo>
                    <a:lnTo>
                      <a:pt x="5" y="15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4" y="25"/>
                    </a:lnTo>
                    <a:lnTo>
                      <a:pt x="5" y="26"/>
                    </a:lnTo>
                    <a:lnTo>
                      <a:pt x="6" y="26"/>
                    </a:lnTo>
                    <a:lnTo>
                      <a:pt x="6" y="27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8" y="28"/>
                    </a:lnTo>
                    <a:lnTo>
                      <a:pt x="9" y="28"/>
                    </a:lnTo>
                    <a:lnTo>
                      <a:pt x="10" y="28"/>
                    </a:lnTo>
                    <a:lnTo>
                      <a:pt x="11" y="29"/>
                    </a:lnTo>
                    <a:lnTo>
                      <a:pt x="12" y="29"/>
                    </a:lnTo>
                    <a:lnTo>
                      <a:pt x="13" y="30"/>
                    </a:lnTo>
                    <a:lnTo>
                      <a:pt x="15" y="30"/>
                    </a:lnTo>
                    <a:lnTo>
                      <a:pt x="16" y="31"/>
                    </a:lnTo>
                    <a:lnTo>
                      <a:pt x="17" y="31"/>
                    </a:lnTo>
                    <a:lnTo>
                      <a:pt x="18" y="31"/>
                    </a:lnTo>
                    <a:lnTo>
                      <a:pt x="19" y="32"/>
                    </a:lnTo>
                    <a:lnTo>
                      <a:pt x="21" y="32"/>
                    </a:lnTo>
                    <a:lnTo>
                      <a:pt x="22" y="32"/>
                    </a:lnTo>
                    <a:lnTo>
                      <a:pt x="23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6" y="32"/>
                    </a:lnTo>
                    <a:lnTo>
                      <a:pt x="27" y="31"/>
                    </a:lnTo>
                    <a:lnTo>
                      <a:pt x="28" y="31"/>
                    </a:lnTo>
                    <a:lnTo>
                      <a:pt x="29" y="30"/>
                    </a:lnTo>
                    <a:lnTo>
                      <a:pt x="31" y="30"/>
                    </a:lnTo>
                    <a:lnTo>
                      <a:pt x="32" y="29"/>
                    </a:lnTo>
                    <a:lnTo>
                      <a:pt x="33" y="28"/>
                    </a:lnTo>
                    <a:lnTo>
                      <a:pt x="35" y="26"/>
                    </a:lnTo>
                    <a:lnTo>
                      <a:pt x="35" y="41"/>
                    </a:lnTo>
                    <a:lnTo>
                      <a:pt x="19" y="80"/>
                    </a:lnTo>
                    <a:lnTo>
                      <a:pt x="28" y="80"/>
                    </a:lnTo>
                    <a:lnTo>
                      <a:pt x="29" y="86"/>
                    </a:lnTo>
                    <a:lnTo>
                      <a:pt x="31" y="91"/>
                    </a:lnTo>
                    <a:lnTo>
                      <a:pt x="33" y="94"/>
                    </a:lnTo>
                    <a:lnTo>
                      <a:pt x="36" y="97"/>
                    </a:lnTo>
                    <a:lnTo>
                      <a:pt x="38" y="99"/>
                    </a:lnTo>
                    <a:lnTo>
                      <a:pt x="40" y="100"/>
                    </a:lnTo>
                    <a:lnTo>
                      <a:pt x="41" y="101"/>
                    </a:lnTo>
                    <a:lnTo>
                      <a:pt x="41" y="101"/>
                    </a:lnTo>
                    <a:lnTo>
                      <a:pt x="39" y="101"/>
                    </a:lnTo>
                    <a:lnTo>
                      <a:pt x="38" y="101"/>
                    </a:lnTo>
                    <a:lnTo>
                      <a:pt x="36" y="102"/>
                    </a:lnTo>
                    <a:lnTo>
                      <a:pt x="34" y="103"/>
                    </a:lnTo>
                    <a:lnTo>
                      <a:pt x="33" y="103"/>
                    </a:lnTo>
                    <a:lnTo>
                      <a:pt x="32" y="104"/>
                    </a:lnTo>
                    <a:lnTo>
                      <a:pt x="32" y="106"/>
                    </a:lnTo>
                    <a:lnTo>
                      <a:pt x="31" y="107"/>
                    </a:lnTo>
                    <a:lnTo>
                      <a:pt x="45" y="107"/>
                    </a:lnTo>
                    <a:lnTo>
                      <a:pt x="49" y="104"/>
                    </a:lnTo>
                    <a:lnTo>
                      <a:pt x="49" y="107"/>
                    </a:lnTo>
                    <a:lnTo>
                      <a:pt x="52" y="107"/>
                    </a:lnTo>
                    <a:lnTo>
                      <a:pt x="53" y="105"/>
                    </a:lnTo>
                    <a:lnTo>
                      <a:pt x="53" y="103"/>
                    </a:lnTo>
                    <a:lnTo>
                      <a:pt x="53" y="101"/>
                    </a:lnTo>
                    <a:lnTo>
                      <a:pt x="52" y="100"/>
                    </a:lnTo>
                    <a:lnTo>
                      <a:pt x="51" y="99"/>
                    </a:lnTo>
                    <a:lnTo>
                      <a:pt x="51" y="98"/>
                    </a:lnTo>
                    <a:lnTo>
                      <a:pt x="50" y="96"/>
                    </a:lnTo>
                    <a:lnTo>
                      <a:pt x="50" y="94"/>
                    </a:lnTo>
                    <a:lnTo>
                      <a:pt x="50" y="91"/>
                    </a:lnTo>
                    <a:lnTo>
                      <a:pt x="50" y="88"/>
                    </a:lnTo>
                    <a:lnTo>
                      <a:pt x="50" y="84"/>
                    </a:lnTo>
                    <a:lnTo>
                      <a:pt x="51" y="80"/>
                    </a:lnTo>
                    <a:lnTo>
                      <a:pt x="58" y="80"/>
                    </a:lnTo>
                    <a:lnTo>
                      <a:pt x="59" y="84"/>
                    </a:lnTo>
                    <a:lnTo>
                      <a:pt x="60" y="87"/>
                    </a:lnTo>
                    <a:lnTo>
                      <a:pt x="60" y="90"/>
                    </a:lnTo>
                    <a:lnTo>
                      <a:pt x="60" y="92"/>
                    </a:lnTo>
                    <a:lnTo>
                      <a:pt x="60" y="95"/>
                    </a:lnTo>
                    <a:lnTo>
                      <a:pt x="60" y="97"/>
                    </a:lnTo>
                    <a:lnTo>
                      <a:pt x="60" y="98"/>
                    </a:lnTo>
                    <a:lnTo>
                      <a:pt x="60" y="100"/>
                    </a:lnTo>
                    <a:lnTo>
                      <a:pt x="59" y="101"/>
                    </a:lnTo>
                    <a:lnTo>
                      <a:pt x="58" y="102"/>
                    </a:lnTo>
                    <a:lnTo>
                      <a:pt x="58" y="103"/>
                    </a:lnTo>
                    <a:lnTo>
                      <a:pt x="58" y="103"/>
                    </a:lnTo>
                    <a:lnTo>
                      <a:pt x="57" y="104"/>
                    </a:lnTo>
                    <a:lnTo>
                      <a:pt x="57" y="105"/>
                    </a:lnTo>
                    <a:lnTo>
                      <a:pt x="58" y="106"/>
                    </a:lnTo>
                    <a:lnTo>
                      <a:pt x="58" y="107"/>
                    </a:lnTo>
                    <a:lnTo>
                      <a:pt x="62" y="107"/>
                    </a:lnTo>
                    <a:lnTo>
                      <a:pt x="62" y="104"/>
                    </a:lnTo>
                    <a:lnTo>
                      <a:pt x="67" y="107"/>
                    </a:lnTo>
                    <a:lnTo>
                      <a:pt x="81" y="107"/>
                    </a:lnTo>
                    <a:lnTo>
                      <a:pt x="81" y="106"/>
                    </a:lnTo>
                    <a:lnTo>
                      <a:pt x="80" y="104"/>
                    </a:lnTo>
                    <a:lnTo>
                      <a:pt x="79" y="104"/>
                    </a:lnTo>
                    <a:lnTo>
                      <a:pt x="78" y="103"/>
                    </a:lnTo>
                    <a:lnTo>
                      <a:pt x="76" y="102"/>
                    </a:lnTo>
                    <a:lnTo>
                      <a:pt x="75" y="101"/>
                    </a:lnTo>
                    <a:lnTo>
                      <a:pt x="73" y="101"/>
                    </a:lnTo>
                    <a:lnTo>
                      <a:pt x="70" y="101"/>
                    </a:lnTo>
                    <a:lnTo>
                      <a:pt x="71" y="101"/>
                    </a:lnTo>
                    <a:lnTo>
                      <a:pt x="72" y="100"/>
                    </a:lnTo>
                    <a:lnTo>
                      <a:pt x="74" y="99"/>
                    </a:lnTo>
                    <a:lnTo>
                      <a:pt x="76" y="97"/>
                    </a:lnTo>
                    <a:lnTo>
                      <a:pt x="78" y="94"/>
                    </a:lnTo>
                    <a:lnTo>
                      <a:pt x="80" y="90"/>
                    </a:lnTo>
                    <a:lnTo>
                      <a:pt x="81" y="85"/>
                    </a:lnTo>
                    <a:lnTo>
                      <a:pt x="82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20" name="Freeform 319"/>
              <p:cNvSpPr>
                <a:spLocks/>
              </p:cNvSpPr>
              <p:nvPr/>
            </p:nvSpPr>
            <p:spPr bwMode="auto">
              <a:xfrm>
                <a:off x="1365" y="2698"/>
                <a:ext cx="26" cy="23"/>
              </a:xfrm>
              <a:custGeom>
                <a:avLst/>
                <a:gdLst>
                  <a:gd name="T0" fmla="*/ 26 w 26"/>
                  <a:gd name="T1" fmla="*/ 23 h 23"/>
                  <a:gd name="T2" fmla="*/ 26 w 26"/>
                  <a:gd name="T3" fmla="*/ 0 h 23"/>
                  <a:gd name="T4" fmla="*/ 0 w 26"/>
                  <a:gd name="T5" fmla="*/ 5 h 23"/>
                  <a:gd name="T6" fmla="*/ 0 w 26"/>
                  <a:gd name="T7" fmla="*/ 23 h 23"/>
                  <a:gd name="T8" fmla="*/ 26 w 26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6" y="23"/>
                    </a:moveTo>
                    <a:lnTo>
                      <a:pt x="26" y="0"/>
                    </a:lnTo>
                    <a:lnTo>
                      <a:pt x="0" y="5"/>
                    </a:lnTo>
                    <a:lnTo>
                      <a:pt x="0" y="23"/>
                    </a:lnTo>
                    <a:lnTo>
                      <a:pt x="26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21" name="Freeform 320"/>
              <p:cNvSpPr>
                <a:spLocks/>
              </p:cNvSpPr>
              <p:nvPr/>
            </p:nvSpPr>
            <p:spPr bwMode="auto">
              <a:xfrm>
                <a:off x="1332" y="2714"/>
                <a:ext cx="77" cy="75"/>
              </a:xfrm>
              <a:custGeom>
                <a:avLst/>
                <a:gdLst>
                  <a:gd name="T0" fmla="*/ 34 w 77"/>
                  <a:gd name="T1" fmla="*/ 0 h 75"/>
                  <a:gd name="T2" fmla="*/ 33 w 77"/>
                  <a:gd name="T3" fmla="*/ 0 h 75"/>
                  <a:gd name="T4" fmla="*/ 30 w 77"/>
                  <a:gd name="T5" fmla="*/ 1 h 75"/>
                  <a:gd name="T6" fmla="*/ 27 w 77"/>
                  <a:gd name="T7" fmla="*/ 2 h 75"/>
                  <a:gd name="T8" fmla="*/ 24 w 77"/>
                  <a:gd name="T9" fmla="*/ 4 h 75"/>
                  <a:gd name="T10" fmla="*/ 21 w 77"/>
                  <a:gd name="T11" fmla="*/ 8 h 75"/>
                  <a:gd name="T12" fmla="*/ 18 w 77"/>
                  <a:gd name="T13" fmla="*/ 13 h 75"/>
                  <a:gd name="T14" fmla="*/ 14 w 77"/>
                  <a:gd name="T15" fmla="*/ 18 h 75"/>
                  <a:gd name="T16" fmla="*/ 11 w 77"/>
                  <a:gd name="T17" fmla="*/ 20 h 75"/>
                  <a:gd name="T18" fmla="*/ 8 w 77"/>
                  <a:gd name="T19" fmla="*/ 20 h 75"/>
                  <a:gd name="T20" fmla="*/ 4 w 77"/>
                  <a:gd name="T21" fmla="*/ 19 h 75"/>
                  <a:gd name="T22" fmla="*/ 1 w 77"/>
                  <a:gd name="T23" fmla="*/ 18 h 75"/>
                  <a:gd name="T24" fmla="*/ 0 w 77"/>
                  <a:gd name="T25" fmla="*/ 24 h 75"/>
                  <a:gd name="T26" fmla="*/ 0 w 77"/>
                  <a:gd name="T27" fmla="*/ 24 h 75"/>
                  <a:gd name="T28" fmla="*/ 1 w 77"/>
                  <a:gd name="T29" fmla="*/ 25 h 75"/>
                  <a:gd name="T30" fmla="*/ 2 w 77"/>
                  <a:gd name="T31" fmla="*/ 25 h 75"/>
                  <a:gd name="T32" fmla="*/ 3 w 77"/>
                  <a:gd name="T33" fmla="*/ 25 h 75"/>
                  <a:gd name="T34" fmla="*/ 7 w 77"/>
                  <a:gd name="T35" fmla="*/ 27 h 75"/>
                  <a:gd name="T36" fmla="*/ 10 w 77"/>
                  <a:gd name="T37" fmla="*/ 28 h 75"/>
                  <a:gd name="T38" fmla="*/ 13 w 77"/>
                  <a:gd name="T39" fmla="*/ 28 h 75"/>
                  <a:gd name="T40" fmla="*/ 17 w 77"/>
                  <a:gd name="T41" fmla="*/ 27 h 75"/>
                  <a:gd name="T42" fmla="*/ 19 w 77"/>
                  <a:gd name="T43" fmla="*/ 26 h 75"/>
                  <a:gd name="T44" fmla="*/ 22 w 77"/>
                  <a:gd name="T45" fmla="*/ 23 h 75"/>
                  <a:gd name="T46" fmla="*/ 26 w 77"/>
                  <a:gd name="T47" fmla="*/ 21 h 75"/>
                  <a:gd name="T48" fmla="*/ 27 w 77"/>
                  <a:gd name="T49" fmla="*/ 20 h 75"/>
                  <a:gd name="T50" fmla="*/ 12 w 77"/>
                  <a:gd name="T51" fmla="*/ 75 h 75"/>
                  <a:gd name="T52" fmla="*/ 63 w 77"/>
                  <a:gd name="T53" fmla="*/ 41 h 75"/>
                  <a:gd name="T54" fmla="*/ 71 w 77"/>
                  <a:gd name="T55" fmla="*/ 30 h 75"/>
                  <a:gd name="T56" fmla="*/ 75 w 77"/>
                  <a:gd name="T57" fmla="*/ 25 h 75"/>
                  <a:gd name="T58" fmla="*/ 75 w 77"/>
                  <a:gd name="T59" fmla="*/ 23 h 75"/>
                  <a:gd name="T60" fmla="*/ 75 w 77"/>
                  <a:gd name="T61" fmla="*/ 20 h 75"/>
                  <a:gd name="T62" fmla="*/ 75 w 77"/>
                  <a:gd name="T63" fmla="*/ 17 h 75"/>
                  <a:gd name="T64" fmla="*/ 74 w 77"/>
                  <a:gd name="T65" fmla="*/ 14 h 75"/>
                  <a:gd name="T66" fmla="*/ 72 w 77"/>
                  <a:gd name="T67" fmla="*/ 10 h 75"/>
                  <a:gd name="T68" fmla="*/ 69 w 77"/>
                  <a:gd name="T69" fmla="*/ 6 h 75"/>
                  <a:gd name="T70" fmla="*/ 66 w 77"/>
                  <a:gd name="T71" fmla="*/ 4 h 75"/>
                  <a:gd name="T72" fmla="*/ 64 w 77"/>
                  <a:gd name="T73" fmla="*/ 2 h 75"/>
                  <a:gd name="T74" fmla="*/ 62 w 77"/>
                  <a:gd name="T75" fmla="*/ 1 h 75"/>
                  <a:gd name="T76" fmla="*/ 59 w 77"/>
                  <a:gd name="T77" fmla="*/ 0 h 75"/>
                  <a:gd name="T78" fmla="*/ 58 w 77"/>
                  <a:gd name="T79" fmla="*/ 0 h 75"/>
                  <a:gd name="T80" fmla="*/ 44 w 77"/>
                  <a:gd name="T81" fmla="*/ 1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7" h="75">
                    <a:moveTo>
                      <a:pt x="34" y="0"/>
                    </a:moveTo>
                    <a:lnTo>
                      <a:pt x="34" y="0"/>
                    </a:lnTo>
                    <a:lnTo>
                      <a:pt x="34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1"/>
                    </a:lnTo>
                    <a:lnTo>
                      <a:pt x="28" y="1"/>
                    </a:lnTo>
                    <a:lnTo>
                      <a:pt x="27" y="2"/>
                    </a:lnTo>
                    <a:lnTo>
                      <a:pt x="25" y="3"/>
                    </a:lnTo>
                    <a:lnTo>
                      <a:pt x="24" y="4"/>
                    </a:lnTo>
                    <a:lnTo>
                      <a:pt x="22" y="6"/>
                    </a:lnTo>
                    <a:lnTo>
                      <a:pt x="21" y="8"/>
                    </a:lnTo>
                    <a:lnTo>
                      <a:pt x="19" y="10"/>
                    </a:lnTo>
                    <a:lnTo>
                      <a:pt x="18" y="13"/>
                    </a:lnTo>
                    <a:lnTo>
                      <a:pt x="16" y="15"/>
                    </a:lnTo>
                    <a:lnTo>
                      <a:pt x="14" y="18"/>
                    </a:lnTo>
                    <a:lnTo>
                      <a:pt x="13" y="20"/>
                    </a:lnTo>
                    <a:lnTo>
                      <a:pt x="11" y="20"/>
                    </a:lnTo>
                    <a:lnTo>
                      <a:pt x="9" y="20"/>
                    </a:lnTo>
                    <a:lnTo>
                      <a:pt x="8" y="20"/>
                    </a:lnTo>
                    <a:lnTo>
                      <a:pt x="6" y="19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1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5" y="26"/>
                    </a:lnTo>
                    <a:lnTo>
                      <a:pt x="7" y="27"/>
                    </a:lnTo>
                    <a:lnTo>
                      <a:pt x="8" y="27"/>
                    </a:lnTo>
                    <a:lnTo>
                      <a:pt x="10" y="28"/>
                    </a:lnTo>
                    <a:lnTo>
                      <a:pt x="12" y="28"/>
                    </a:lnTo>
                    <a:lnTo>
                      <a:pt x="13" y="28"/>
                    </a:lnTo>
                    <a:lnTo>
                      <a:pt x="15" y="28"/>
                    </a:lnTo>
                    <a:lnTo>
                      <a:pt x="17" y="27"/>
                    </a:lnTo>
                    <a:lnTo>
                      <a:pt x="18" y="26"/>
                    </a:lnTo>
                    <a:lnTo>
                      <a:pt x="19" y="26"/>
                    </a:lnTo>
                    <a:lnTo>
                      <a:pt x="21" y="25"/>
                    </a:lnTo>
                    <a:lnTo>
                      <a:pt x="22" y="23"/>
                    </a:lnTo>
                    <a:lnTo>
                      <a:pt x="24" y="22"/>
                    </a:lnTo>
                    <a:lnTo>
                      <a:pt x="26" y="21"/>
                    </a:lnTo>
                    <a:lnTo>
                      <a:pt x="27" y="21"/>
                    </a:lnTo>
                    <a:lnTo>
                      <a:pt x="27" y="20"/>
                    </a:lnTo>
                    <a:lnTo>
                      <a:pt x="27" y="39"/>
                    </a:lnTo>
                    <a:lnTo>
                      <a:pt x="12" y="75"/>
                    </a:lnTo>
                    <a:lnTo>
                      <a:pt x="77" y="75"/>
                    </a:lnTo>
                    <a:lnTo>
                      <a:pt x="63" y="41"/>
                    </a:lnTo>
                    <a:lnTo>
                      <a:pt x="63" y="33"/>
                    </a:lnTo>
                    <a:lnTo>
                      <a:pt x="71" y="30"/>
                    </a:lnTo>
                    <a:lnTo>
                      <a:pt x="75" y="25"/>
                    </a:lnTo>
                    <a:lnTo>
                      <a:pt x="75" y="25"/>
                    </a:lnTo>
                    <a:lnTo>
                      <a:pt x="75" y="24"/>
                    </a:lnTo>
                    <a:lnTo>
                      <a:pt x="75" y="23"/>
                    </a:lnTo>
                    <a:lnTo>
                      <a:pt x="75" y="22"/>
                    </a:lnTo>
                    <a:lnTo>
                      <a:pt x="75" y="20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6"/>
                    </a:lnTo>
                    <a:lnTo>
                      <a:pt x="74" y="14"/>
                    </a:lnTo>
                    <a:lnTo>
                      <a:pt x="73" y="12"/>
                    </a:lnTo>
                    <a:lnTo>
                      <a:pt x="72" y="10"/>
                    </a:lnTo>
                    <a:lnTo>
                      <a:pt x="70" y="8"/>
                    </a:lnTo>
                    <a:lnTo>
                      <a:pt x="69" y="6"/>
                    </a:lnTo>
                    <a:lnTo>
                      <a:pt x="68" y="5"/>
                    </a:lnTo>
                    <a:lnTo>
                      <a:pt x="66" y="4"/>
                    </a:lnTo>
                    <a:lnTo>
                      <a:pt x="65" y="3"/>
                    </a:lnTo>
                    <a:lnTo>
                      <a:pt x="64" y="2"/>
                    </a:lnTo>
                    <a:lnTo>
                      <a:pt x="63" y="2"/>
                    </a:lnTo>
                    <a:lnTo>
                      <a:pt x="62" y="1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44" y="1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77ED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22" name="Freeform 321"/>
              <p:cNvSpPr>
                <a:spLocks/>
              </p:cNvSpPr>
              <p:nvPr/>
            </p:nvSpPr>
            <p:spPr bwMode="auto">
              <a:xfrm>
                <a:off x="1353" y="2792"/>
                <a:ext cx="18" cy="20"/>
              </a:xfrm>
              <a:custGeom>
                <a:avLst/>
                <a:gdLst>
                  <a:gd name="T0" fmla="*/ 0 w 18"/>
                  <a:gd name="T1" fmla="*/ 0 h 20"/>
                  <a:gd name="T2" fmla="*/ 0 w 18"/>
                  <a:gd name="T3" fmla="*/ 1 h 20"/>
                  <a:gd name="T4" fmla="*/ 0 w 18"/>
                  <a:gd name="T5" fmla="*/ 2 h 20"/>
                  <a:gd name="T6" fmla="*/ 0 w 18"/>
                  <a:gd name="T7" fmla="*/ 2 h 20"/>
                  <a:gd name="T8" fmla="*/ 0 w 18"/>
                  <a:gd name="T9" fmla="*/ 3 h 20"/>
                  <a:gd name="T10" fmla="*/ 1 w 18"/>
                  <a:gd name="T11" fmla="*/ 7 h 20"/>
                  <a:gd name="T12" fmla="*/ 3 w 18"/>
                  <a:gd name="T13" fmla="*/ 11 h 20"/>
                  <a:gd name="T14" fmla="*/ 5 w 18"/>
                  <a:gd name="T15" fmla="*/ 14 h 20"/>
                  <a:gd name="T16" fmla="*/ 7 w 18"/>
                  <a:gd name="T17" fmla="*/ 16 h 20"/>
                  <a:gd name="T18" fmla="*/ 10 w 18"/>
                  <a:gd name="T19" fmla="*/ 18 h 20"/>
                  <a:gd name="T20" fmla="*/ 11 w 18"/>
                  <a:gd name="T21" fmla="*/ 19 h 20"/>
                  <a:gd name="T22" fmla="*/ 13 w 18"/>
                  <a:gd name="T23" fmla="*/ 20 h 20"/>
                  <a:gd name="T24" fmla="*/ 13 w 18"/>
                  <a:gd name="T25" fmla="*/ 20 h 20"/>
                  <a:gd name="T26" fmla="*/ 18 w 18"/>
                  <a:gd name="T27" fmla="*/ 20 h 20"/>
                  <a:gd name="T28" fmla="*/ 18 w 18"/>
                  <a:gd name="T29" fmla="*/ 20 h 20"/>
                  <a:gd name="T30" fmla="*/ 18 w 18"/>
                  <a:gd name="T31" fmla="*/ 19 h 20"/>
                  <a:gd name="T32" fmla="*/ 17 w 18"/>
                  <a:gd name="T33" fmla="*/ 17 h 20"/>
                  <a:gd name="T34" fmla="*/ 16 w 18"/>
                  <a:gd name="T35" fmla="*/ 14 h 20"/>
                  <a:gd name="T36" fmla="*/ 16 w 18"/>
                  <a:gd name="T37" fmla="*/ 11 h 20"/>
                  <a:gd name="T38" fmla="*/ 16 w 18"/>
                  <a:gd name="T39" fmla="*/ 8 h 20"/>
                  <a:gd name="T40" fmla="*/ 16 w 18"/>
                  <a:gd name="T41" fmla="*/ 4 h 20"/>
                  <a:gd name="T42" fmla="*/ 18 w 18"/>
                  <a:gd name="T43" fmla="*/ 0 h 20"/>
                  <a:gd name="T44" fmla="*/ 0 w 18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7" y="16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19"/>
                    </a:lnTo>
                    <a:lnTo>
                      <a:pt x="17" y="17"/>
                    </a:lnTo>
                    <a:lnTo>
                      <a:pt x="16" y="14"/>
                    </a:lnTo>
                    <a:lnTo>
                      <a:pt x="16" y="11"/>
                    </a:lnTo>
                    <a:lnTo>
                      <a:pt x="16" y="8"/>
                    </a:lnTo>
                    <a:lnTo>
                      <a:pt x="16" y="4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23" name="Freeform 322"/>
              <p:cNvSpPr>
                <a:spLocks/>
              </p:cNvSpPr>
              <p:nvPr/>
            </p:nvSpPr>
            <p:spPr bwMode="auto">
              <a:xfrm>
                <a:off x="1382" y="2792"/>
                <a:ext cx="19" cy="20"/>
              </a:xfrm>
              <a:custGeom>
                <a:avLst/>
                <a:gdLst>
                  <a:gd name="T0" fmla="*/ 0 w 19"/>
                  <a:gd name="T1" fmla="*/ 0 h 20"/>
                  <a:gd name="T2" fmla="*/ 2 w 19"/>
                  <a:gd name="T3" fmla="*/ 4 h 20"/>
                  <a:gd name="T4" fmla="*/ 3 w 19"/>
                  <a:gd name="T5" fmla="*/ 7 h 20"/>
                  <a:gd name="T6" fmla="*/ 3 w 19"/>
                  <a:gd name="T7" fmla="*/ 11 h 20"/>
                  <a:gd name="T8" fmla="*/ 3 w 19"/>
                  <a:gd name="T9" fmla="*/ 14 h 20"/>
                  <a:gd name="T10" fmla="*/ 3 w 19"/>
                  <a:gd name="T11" fmla="*/ 16 h 20"/>
                  <a:gd name="T12" fmla="*/ 3 w 19"/>
                  <a:gd name="T13" fmla="*/ 18 h 20"/>
                  <a:gd name="T14" fmla="*/ 2 w 19"/>
                  <a:gd name="T15" fmla="*/ 19 h 20"/>
                  <a:gd name="T16" fmla="*/ 2 w 19"/>
                  <a:gd name="T17" fmla="*/ 20 h 20"/>
                  <a:gd name="T18" fmla="*/ 9 w 19"/>
                  <a:gd name="T19" fmla="*/ 20 h 20"/>
                  <a:gd name="T20" fmla="*/ 9 w 19"/>
                  <a:gd name="T21" fmla="*/ 19 h 20"/>
                  <a:gd name="T22" fmla="*/ 10 w 19"/>
                  <a:gd name="T23" fmla="*/ 19 h 20"/>
                  <a:gd name="T24" fmla="*/ 11 w 19"/>
                  <a:gd name="T25" fmla="*/ 18 h 20"/>
                  <a:gd name="T26" fmla="*/ 13 w 19"/>
                  <a:gd name="T27" fmla="*/ 17 h 20"/>
                  <a:gd name="T28" fmla="*/ 14 w 19"/>
                  <a:gd name="T29" fmla="*/ 15 h 20"/>
                  <a:gd name="T30" fmla="*/ 16 w 19"/>
                  <a:gd name="T31" fmla="*/ 13 h 20"/>
                  <a:gd name="T32" fmla="*/ 17 w 19"/>
                  <a:gd name="T33" fmla="*/ 11 h 20"/>
                  <a:gd name="T34" fmla="*/ 18 w 19"/>
                  <a:gd name="T35" fmla="*/ 8 h 20"/>
                  <a:gd name="T36" fmla="*/ 18 w 19"/>
                  <a:gd name="T37" fmla="*/ 6 h 20"/>
                  <a:gd name="T38" fmla="*/ 19 w 19"/>
                  <a:gd name="T39" fmla="*/ 4 h 20"/>
                  <a:gd name="T40" fmla="*/ 19 w 19"/>
                  <a:gd name="T41" fmla="*/ 2 h 20"/>
                  <a:gd name="T42" fmla="*/ 18 w 19"/>
                  <a:gd name="T43" fmla="*/ 0 h 20"/>
                  <a:gd name="T44" fmla="*/ 0 w 19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20">
                    <a:moveTo>
                      <a:pt x="0" y="0"/>
                    </a:moveTo>
                    <a:lnTo>
                      <a:pt x="2" y="4"/>
                    </a:lnTo>
                    <a:lnTo>
                      <a:pt x="3" y="7"/>
                    </a:lnTo>
                    <a:lnTo>
                      <a:pt x="3" y="11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9" y="20"/>
                    </a:lnTo>
                    <a:lnTo>
                      <a:pt x="9" y="19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3" y="17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7" y="11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9" y="4"/>
                    </a:lnTo>
                    <a:lnTo>
                      <a:pt x="19" y="2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24" name="Freeform 323"/>
              <p:cNvSpPr>
                <a:spLocks/>
              </p:cNvSpPr>
              <p:nvPr/>
            </p:nvSpPr>
            <p:spPr bwMode="auto">
              <a:xfrm>
                <a:off x="1313" y="2676"/>
                <a:ext cx="73" cy="81"/>
              </a:xfrm>
              <a:custGeom>
                <a:avLst/>
                <a:gdLst>
                  <a:gd name="T0" fmla="*/ 73 w 73"/>
                  <a:gd name="T1" fmla="*/ 77 h 81"/>
                  <a:gd name="T2" fmla="*/ 4 w 73"/>
                  <a:gd name="T3" fmla="*/ 0 h 81"/>
                  <a:gd name="T4" fmla="*/ 0 w 73"/>
                  <a:gd name="T5" fmla="*/ 5 h 81"/>
                  <a:gd name="T6" fmla="*/ 68 w 73"/>
                  <a:gd name="T7" fmla="*/ 81 h 81"/>
                  <a:gd name="T8" fmla="*/ 73 w 73"/>
                  <a:gd name="T9" fmla="*/ 7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81">
                    <a:moveTo>
                      <a:pt x="73" y="77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68" y="81"/>
                    </a:lnTo>
                    <a:lnTo>
                      <a:pt x="73" y="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25" name="Freeform 324"/>
              <p:cNvSpPr>
                <a:spLocks/>
              </p:cNvSpPr>
              <p:nvPr/>
            </p:nvSpPr>
            <p:spPr bwMode="auto">
              <a:xfrm>
                <a:off x="1317" y="2681"/>
                <a:ext cx="65" cy="72"/>
              </a:xfrm>
              <a:custGeom>
                <a:avLst/>
                <a:gdLst>
                  <a:gd name="T0" fmla="*/ 65 w 65"/>
                  <a:gd name="T1" fmla="*/ 71 h 72"/>
                  <a:gd name="T2" fmla="*/ 2 w 65"/>
                  <a:gd name="T3" fmla="*/ 0 h 72"/>
                  <a:gd name="T4" fmla="*/ 0 w 65"/>
                  <a:gd name="T5" fmla="*/ 2 h 72"/>
                  <a:gd name="T6" fmla="*/ 63 w 65"/>
                  <a:gd name="T7" fmla="*/ 72 h 72"/>
                  <a:gd name="T8" fmla="*/ 65 w 65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72">
                    <a:moveTo>
                      <a:pt x="65" y="7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63" y="72"/>
                    </a:lnTo>
                    <a:lnTo>
                      <a:pt x="65" y="71"/>
                    </a:lnTo>
                    <a:close/>
                  </a:path>
                </a:pathLst>
              </a:custGeom>
              <a:solidFill>
                <a:srgbClr val="CEB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26" name="Freeform 325"/>
              <p:cNvSpPr>
                <a:spLocks/>
              </p:cNvSpPr>
              <p:nvPr/>
            </p:nvSpPr>
            <p:spPr bwMode="auto">
              <a:xfrm>
                <a:off x="1367" y="2736"/>
                <a:ext cx="41" cy="15"/>
              </a:xfrm>
              <a:custGeom>
                <a:avLst/>
                <a:gdLst>
                  <a:gd name="T0" fmla="*/ 22 w 41"/>
                  <a:gd name="T1" fmla="*/ 14 h 15"/>
                  <a:gd name="T2" fmla="*/ 25 w 41"/>
                  <a:gd name="T3" fmla="*/ 13 h 15"/>
                  <a:gd name="T4" fmla="*/ 29 w 41"/>
                  <a:gd name="T5" fmla="*/ 12 h 15"/>
                  <a:gd name="T6" fmla="*/ 32 w 41"/>
                  <a:gd name="T7" fmla="*/ 11 h 15"/>
                  <a:gd name="T8" fmla="*/ 35 w 41"/>
                  <a:gd name="T9" fmla="*/ 10 h 15"/>
                  <a:gd name="T10" fmla="*/ 37 w 41"/>
                  <a:gd name="T11" fmla="*/ 8 h 15"/>
                  <a:gd name="T12" fmla="*/ 39 w 41"/>
                  <a:gd name="T13" fmla="*/ 6 h 15"/>
                  <a:gd name="T14" fmla="*/ 40 w 41"/>
                  <a:gd name="T15" fmla="*/ 5 h 15"/>
                  <a:gd name="T16" fmla="*/ 41 w 41"/>
                  <a:gd name="T17" fmla="*/ 3 h 15"/>
                  <a:gd name="T18" fmla="*/ 40 w 41"/>
                  <a:gd name="T19" fmla="*/ 0 h 15"/>
                  <a:gd name="T20" fmla="*/ 39 w 41"/>
                  <a:gd name="T21" fmla="*/ 3 h 15"/>
                  <a:gd name="T22" fmla="*/ 37 w 41"/>
                  <a:gd name="T23" fmla="*/ 6 h 15"/>
                  <a:gd name="T24" fmla="*/ 34 w 41"/>
                  <a:gd name="T25" fmla="*/ 9 h 15"/>
                  <a:gd name="T26" fmla="*/ 30 w 41"/>
                  <a:gd name="T27" fmla="*/ 10 h 15"/>
                  <a:gd name="T28" fmla="*/ 27 w 41"/>
                  <a:gd name="T29" fmla="*/ 11 h 15"/>
                  <a:gd name="T30" fmla="*/ 25 w 41"/>
                  <a:gd name="T31" fmla="*/ 12 h 15"/>
                  <a:gd name="T32" fmla="*/ 23 w 41"/>
                  <a:gd name="T33" fmla="*/ 12 h 15"/>
                  <a:gd name="T34" fmla="*/ 22 w 41"/>
                  <a:gd name="T35" fmla="*/ 12 h 15"/>
                  <a:gd name="T36" fmla="*/ 18 w 41"/>
                  <a:gd name="T37" fmla="*/ 7 h 15"/>
                  <a:gd name="T38" fmla="*/ 21 w 41"/>
                  <a:gd name="T39" fmla="*/ 7 h 15"/>
                  <a:gd name="T40" fmla="*/ 26 w 41"/>
                  <a:gd name="T41" fmla="*/ 5 h 15"/>
                  <a:gd name="T42" fmla="*/ 30 w 41"/>
                  <a:gd name="T43" fmla="*/ 3 h 15"/>
                  <a:gd name="T44" fmla="*/ 32 w 41"/>
                  <a:gd name="T45" fmla="*/ 0 h 15"/>
                  <a:gd name="T46" fmla="*/ 30 w 41"/>
                  <a:gd name="T47" fmla="*/ 0 h 15"/>
                  <a:gd name="T48" fmla="*/ 30 w 41"/>
                  <a:gd name="T49" fmla="*/ 0 h 15"/>
                  <a:gd name="T50" fmla="*/ 30 w 41"/>
                  <a:gd name="T51" fmla="*/ 1 h 15"/>
                  <a:gd name="T52" fmla="*/ 28 w 41"/>
                  <a:gd name="T53" fmla="*/ 2 h 15"/>
                  <a:gd name="T54" fmla="*/ 25 w 41"/>
                  <a:gd name="T55" fmla="*/ 3 h 15"/>
                  <a:gd name="T56" fmla="*/ 21 w 41"/>
                  <a:gd name="T57" fmla="*/ 5 h 15"/>
                  <a:gd name="T58" fmla="*/ 17 w 41"/>
                  <a:gd name="T59" fmla="*/ 6 h 15"/>
                  <a:gd name="T60" fmla="*/ 14 w 41"/>
                  <a:gd name="T61" fmla="*/ 6 h 15"/>
                  <a:gd name="T62" fmla="*/ 12 w 41"/>
                  <a:gd name="T63" fmla="*/ 4 h 15"/>
                  <a:gd name="T64" fmla="*/ 10 w 41"/>
                  <a:gd name="T65" fmla="*/ 2 h 15"/>
                  <a:gd name="T66" fmla="*/ 8 w 41"/>
                  <a:gd name="T67" fmla="*/ 2 h 15"/>
                  <a:gd name="T68" fmla="*/ 7 w 41"/>
                  <a:gd name="T69" fmla="*/ 2 h 15"/>
                  <a:gd name="T70" fmla="*/ 6 w 41"/>
                  <a:gd name="T71" fmla="*/ 4 h 15"/>
                  <a:gd name="T72" fmla="*/ 7 w 41"/>
                  <a:gd name="T73" fmla="*/ 6 h 15"/>
                  <a:gd name="T74" fmla="*/ 6 w 41"/>
                  <a:gd name="T75" fmla="*/ 15 h 15"/>
                  <a:gd name="T76" fmla="*/ 9 w 41"/>
                  <a:gd name="T77" fmla="*/ 15 h 15"/>
                  <a:gd name="T78" fmla="*/ 13 w 41"/>
                  <a:gd name="T79" fmla="*/ 14 h 15"/>
                  <a:gd name="T80" fmla="*/ 17 w 41"/>
                  <a:gd name="T81" fmla="*/ 13 h 15"/>
                  <a:gd name="T82" fmla="*/ 19 w 41"/>
                  <a:gd name="T83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1" h="15">
                    <a:moveTo>
                      <a:pt x="20" y="14"/>
                    </a:moveTo>
                    <a:lnTo>
                      <a:pt x="22" y="14"/>
                    </a:lnTo>
                    <a:lnTo>
                      <a:pt x="24" y="13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9" y="12"/>
                    </a:lnTo>
                    <a:lnTo>
                      <a:pt x="30" y="12"/>
                    </a:lnTo>
                    <a:lnTo>
                      <a:pt x="32" y="11"/>
                    </a:lnTo>
                    <a:lnTo>
                      <a:pt x="33" y="10"/>
                    </a:lnTo>
                    <a:lnTo>
                      <a:pt x="35" y="10"/>
                    </a:lnTo>
                    <a:lnTo>
                      <a:pt x="36" y="9"/>
                    </a:lnTo>
                    <a:lnTo>
                      <a:pt x="37" y="8"/>
                    </a:lnTo>
                    <a:lnTo>
                      <a:pt x="38" y="7"/>
                    </a:lnTo>
                    <a:lnTo>
                      <a:pt x="39" y="6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0" y="2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9" y="3"/>
                    </a:lnTo>
                    <a:lnTo>
                      <a:pt x="38" y="4"/>
                    </a:lnTo>
                    <a:lnTo>
                      <a:pt x="37" y="6"/>
                    </a:lnTo>
                    <a:lnTo>
                      <a:pt x="35" y="7"/>
                    </a:lnTo>
                    <a:lnTo>
                      <a:pt x="34" y="9"/>
                    </a:lnTo>
                    <a:lnTo>
                      <a:pt x="32" y="10"/>
                    </a:lnTo>
                    <a:lnTo>
                      <a:pt x="30" y="10"/>
                    </a:lnTo>
                    <a:lnTo>
                      <a:pt x="28" y="11"/>
                    </a:lnTo>
                    <a:lnTo>
                      <a:pt x="27" y="11"/>
                    </a:lnTo>
                    <a:lnTo>
                      <a:pt x="26" y="11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1" y="7"/>
                    </a:lnTo>
                    <a:lnTo>
                      <a:pt x="23" y="6"/>
                    </a:lnTo>
                    <a:lnTo>
                      <a:pt x="26" y="5"/>
                    </a:lnTo>
                    <a:lnTo>
                      <a:pt x="28" y="4"/>
                    </a:lnTo>
                    <a:lnTo>
                      <a:pt x="30" y="3"/>
                    </a:lnTo>
                    <a:lnTo>
                      <a:pt x="31" y="1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1"/>
                    </a:lnTo>
                    <a:lnTo>
                      <a:pt x="29" y="1"/>
                    </a:lnTo>
                    <a:lnTo>
                      <a:pt x="28" y="2"/>
                    </a:lnTo>
                    <a:lnTo>
                      <a:pt x="27" y="3"/>
                    </a:lnTo>
                    <a:lnTo>
                      <a:pt x="25" y="3"/>
                    </a:lnTo>
                    <a:lnTo>
                      <a:pt x="23" y="4"/>
                    </a:lnTo>
                    <a:lnTo>
                      <a:pt x="21" y="5"/>
                    </a:lnTo>
                    <a:lnTo>
                      <a:pt x="19" y="5"/>
                    </a:lnTo>
                    <a:lnTo>
                      <a:pt x="17" y="6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7" y="13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27" name="Freeform 326"/>
              <p:cNvSpPr>
                <a:spLocks/>
              </p:cNvSpPr>
              <p:nvPr/>
            </p:nvSpPr>
            <p:spPr bwMode="auto">
              <a:xfrm>
                <a:off x="1370" y="2739"/>
                <a:ext cx="14" cy="10"/>
              </a:xfrm>
              <a:custGeom>
                <a:avLst/>
                <a:gdLst>
                  <a:gd name="T0" fmla="*/ 12 w 14"/>
                  <a:gd name="T1" fmla="*/ 5 h 10"/>
                  <a:gd name="T2" fmla="*/ 11 w 14"/>
                  <a:gd name="T3" fmla="*/ 5 h 10"/>
                  <a:gd name="T4" fmla="*/ 10 w 14"/>
                  <a:gd name="T5" fmla="*/ 5 h 10"/>
                  <a:gd name="T6" fmla="*/ 10 w 14"/>
                  <a:gd name="T7" fmla="*/ 5 h 10"/>
                  <a:gd name="T8" fmla="*/ 10 w 14"/>
                  <a:gd name="T9" fmla="*/ 4 h 10"/>
                  <a:gd name="T10" fmla="*/ 9 w 14"/>
                  <a:gd name="T11" fmla="*/ 4 h 10"/>
                  <a:gd name="T12" fmla="*/ 8 w 14"/>
                  <a:gd name="T13" fmla="*/ 3 h 10"/>
                  <a:gd name="T14" fmla="*/ 8 w 14"/>
                  <a:gd name="T15" fmla="*/ 2 h 10"/>
                  <a:gd name="T16" fmla="*/ 7 w 14"/>
                  <a:gd name="T17" fmla="*/ 2 h 10"/>
                  <a:gd name="T18" fmla="*/ 6 w 14"/>
                  <a:gd name="T19" fmla="*/ 1 h 10"/>
                  <a:gd name="T20" fmla="*/ 6 w 14"/>
                  <a:gd name="T21" fmla="*/ 1 h 10"/>
                  <a:gd name="T22" fmla="*/ 5 w 14"/>
                  <a:gd name="T23" fmla="*/ 0 h 10"/>
                  <a:gd name="T24" fmla="*/ 5 w 14"/>
                  <a:gd name="T25" fmla="*/ 0 h 10"/>
                  <a:gd name="T26" fmla="*/ 5 w 14"/>
                  <a:gd name="T27" fmla="*/ 1 h 10"/>
                  <a:gd name="T28" fmla="*/ 6 w 14"/>
                  <a:gd name="T29" fmla="*/ 2 h 10"/>
                  <a:gd name="T30" fmla="*/ 6 w 14"/>
                  <a:gd name="T31" fmla="*/ 4 h 10"/>
                  <a:gd name="T32" fmla="*/ 7 w 14"/>
                  <a:gd name="T33" fmla="*/ 4 h 10"/>
                  <a:gd name="T34" fmla="*/ 0 w 14"/>
                  <a:gd name="T35" fmla="*/ 4 h 10"/>
                  <a:gd name="T36" fmla="*/ 4 w 14"/>
                  <a:gd name="T37" fmla="*/ 10 h 10"/>
                  <a:gd name="T38" fmla="*/ 5 w 14"/>
                  <a:gd name="T39" fmla="*/ 10 h 10"/>
                  <a:gd name="T40" fmla="*/ 6 w 14"/>
                  <a:gd name="T41" fmla="*/ 10 h 10"/>
                  <a:gd name="T42" fmla="*/ 7 w 14"/>
                  <a:gd name="T43" fmla="*/ 10 h 10"/>
                  <a:gd name="T44" fmla="*/ 7 w 14"/>
                  <a:gd name="T45" fmla="*/ 10 h 10"/>
                  <a:gd name="T46" fmla="*/ 8 w 14"/>
                  <a:gd name="T47" fmla="*/ 10 h 10"/>
                  <a:gd name="T48" fmla="*/ 9 w 14"/>
                  <a:gd name="T49" fmla="*/ 10 h 10"/>
                  <a:gd name="T50" fmla="*/ 10 w 14"/>
                  <a:gd name="T51" fmla="*/ 10 h 10"/>
                  <a:gd name="T52" fmla="*/ 10 w 14"/>
                  <a:gd name="T53" fmla="*/ 9 h 10"/>
                  <a:gd name="T54" fmla="*/ 11 w 14"/>
                  <a:gd name="T55" fmla="*/ 9 h 10"/>
                  <a:gd name="T56" fmla="*/ 12 w 14"/>
                  <a:gd name="T57" fmla="*/ 9 h 10"/>
                  <a:gd name="T58" fmla="*/ 13 w 14"/>
                  <a:gd name="T59" fmla="*/ 9 h 10"/>
                  <a:gd name="T60" fmla="*/ 13 w 14"/>
                  <a:gd name="T61" fmla="*/ 9 h 10"/>
                  <a:gd name="T62" fmla="*/ 13 w 14"/>
                  <a:gd name="T63" fmla="*/ 9 h 10"/>
                  <a:gd name="T64" fmla="*/ 14 w 14"/>
                  <a:gd name="T65" fmla="*/ 8 h 10"/>
                  <a:gd name="T66" fmla="*/ 14 w 14"/>
                  <a:gd name="T67" fmla="*/ 8 h 10"/>
                  <a:gd name="T68" fmla="*/ 14 w 14"/>
                  <a:gd name="T69" fmla="*/ 8 h 10"/>
                  <a:gd name="T70" fmla="*/ 12 w 14"/>
                  <a:gd name="T71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" h="10">
                    <a:moveTo>
                      <a:pt x="12" y="5"/>
                    </a:moveTo>
                    <a:lnTo>
                      <a:pt x="11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0" y="4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2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28" name="Freeform 327"/>
              <p:cNvSpPr>
                <a:spLocks/>
              </p:cNvSpPr>
              <p:nvPr/>
            </p:nvSpPr>
            <p:spPr bwMode="auto">
              <a:xfrm>
                <a:off x="1395" y="2729"/>
                <a:ext cx="4" cy="7"/>
              </a:xfrm>
              <a:custGeom>
                <a:avLst/>
                <a:gdLst>
                  <a:gd name="T0" fmla="*/ 3 w 4"/>
                  <a:gd name="T1" fmla="*/ 3 h 7"/>
                  <a:gd name="T2" fmla="*/ 3 w 4"/>
                  <a:gd name="T3" fmla="*/ 2 h 7"/>
                  <a:gd name="T4" fmla="*/ 2 w 4"/>
                  <a:gd name="T5" fmla="*/ 1 h 7"/>
                  <a:gd name="T6" fmla="*/ 2 w 4"/>
                  <a:gd name="T7" fmla="*/ 0 h 7"/>
                  <a:gd name="T8" fmla="*/ 1 w 4"/>
                  <a:gd name="T9" fmla="*/ 0 h 7"/>
                  <a:gd name="T10" fmla="*/ 0 w 4"/>
                  <a:gd name="T11" fmla="*/ 0 h 7"/>
                  <a:gd name="T12" fmla="*/ 0 w 4"/>
                  <a:gd name="T13" fmla="*/ 0 h 7"/>
                  <a:gd name="T14" fmla="*/ 0 w 4"/>
                  <a:gd name="T15" fmla="*/ 1 h 7"/>
                  <a:gd name="T16" fmla="*/ 0 w 4"/>
                  <a:gd name="T17" fmla="*/ 1 h 7"/>
                  <a:gd name="T18" fmla="*/ 0 w 4"/>
                  <a:gd name="T19" fmla="*/ 1 h 7"/>
                  <a:gd name="T20" fmla="*/ 1 w 4"/>
                  <a:gd name="T21" fmla="*/ 2 h 7"/>
                  <a:gd name="T22" fmla="*/ 1 w 4"/>
                  <a:gd name="T23" fmla="*/ 2 h 7"/>
                  <a:gd name="T24" fmla="*/ 2 w 4"/>
                  <a:gd name="T25" fmla="*/ 3 h 7"/>
                  <a:gd name="T26" fmla="*/ 2 w 4"/>
                  <a:gd name="T27" fmla="*/ 4 h 7"/>
                  <a:gd name="T28" fmla="*/ 2 w 4"/>
                  <a:gd name="T29" fmla="*/ 5 h 7"/>
                  <a:gd name="T30" fmla="*/ 2 w 4"/>
                  <a:gd name="T31" fmla="*/ 6 h 7"/>
                  <a:gd name="T32" fmla="*/ 2 w 4"/>
                  <a:gd name="T33" fmla="*/ 7 h 7"/>
                  <a:gd name="T34" fmla="*/ 2 w 4"/>
                  <a:gd name="T35" fmla="*/ 7 h 7"/>
                  <a:gd name="T36" fmla="*/ 3 w 4"/>
                  <a:gd name="T37" fmla="*/ 7 h 7"/>
                  <a:gd name="T38" fmla="*/ 3 w 4"/>
                  <a:gd name="T39" fmla="*/ 7 h 7"/>
                  <a:gd name="T40" fmla="*/ 4 w 4"/>
                  <a:gd name="T41" fmla="*/ 7 h 7"/>
                  <a:gd name="T42" fmla="*/ 4 w 4"/>
                  <a:gd name="T43" fmla="*/ 6 h 7"/>
                  <a:gd name="T44" fmla="*/ 4 w 4"/>
                  <a:gd name="T45" fmla="*/ 5 h 7"/>
                  <a:gd name="T46" fmla="*/ 4 w 4"/>
                  <a:gd name="T47" fmla="*/ 4 h 7"/>
                  <a:gd name="T48" fmla="*/ 3 w 4"/>
                  <a:gd name="T4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" h="7">
                    <a:moveTo>
                      <a:pt x="3" y="3"/>
                    </a:moveTo>
                    <a:lnTo>
                      <a:pt x="3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29" name="Freeform 328"/>
              <p:cNvSpPr>
                <a:spLocks/>
              </p:cNvSpPr>
              <p:nvPr/>
            </p:nvSpPr>
            <p:spPr bwMode="auto">
              <a:xfrm>
                <a:off x="1361" y="2713"/>
                <a:ext cx="33" cy="20"/>
              </a:xfrm>
              <a:custGeom>
                <a:avLst/>
                <a:gdLst>
                  <a:gd name="T0" fmla="*/ 31 w 33"/>
                  <a:gd name="T1" fmla="*/ 11 h 20"/>
                  <a:gd name="T2" fmla="*/ 28 w 33"/>
                  <a:gd name="T3" fmla="*/ 8 h 20"/>
                  <a:gd name="T4" fmla="*/ 33 w 33"/>
                  <a:gd name="T5" fmla="*/ 5 h 20"/>
                  <a:gd name="T6" fmla="*/ 29 w 33"/>
                  <a:gd name="T7" fmla="*/ 1 h 20"/>
                  <a:gd name="T8" fmla="*/ 27 w 33"/>
                  <a:gd name="T9" fmla="*/ 1 h 20"/>
                  <a:gd name="T10" fmla="*/ 30 w 33"/>
                  <a:gd name="T11" fmla="*/ 4 h 20"/>
                  <a:gd name="T12" fmla="*/ 26 w 33"/>
                  <a:gd name="T13" fmla="*/ 7 h 20"/>
                  <a:gd name="T14" fmla="*/ 26 w 33"/>
                  <a:gd name="T15" fmla="*/ 8 h 20"/>
                  <a:gd name="T16" fmla="*/ 27 w 33"/>
                  <a:gd name="T17" fmla="*/ 9 h 20"/>
                  <a:gd name="T18" fmla="*/ 28 w 33"/>
                  <a:gd name="T19" fmla="*/ 10 h 20"/>
                  <a:gd name="T20" fmla="*/ 28 w 33"/>
                  <a:gd name="T21" fmla="*/ 10 h 20"/>
                  <a:gd name="T22" fmla="*/ 15 w 33"/>
                  <a:gd name="T23" fmla="*/ 18 h 20"/>
                  <a:gd name="T24" fmla="*/ 4 w 33"/>
                  <a:gd name="T25" fmla="*/ 10 h 20"/>
                  <a:gd name="T26" fmla="*/ 6 w 33"/>
                  <a:gd name="T27" fmla="*/ 7 h 20"/>
                  <a:gd name="T28" fmla="*/ 3 w 33"/>
                  <a:gd name="T29" fmla="*/ 4 h 20"/>
                  <a:gd name="T30" fmla="*/ 5 w 33"/>
                  <a:gd name="T31" fmla="*/ 0 h 20"/>
                  <a:gd name="T32" fmla="*/ 3 w 33"/>
                  <a:gd name="T33" fmla="*/ 0 h 20"/>
                  <a:gd name="T34" fmla="*/ 0 w 33"/>
                  <a:gd name="T35" fmla="*/ 5 h 20"/>
                  <a:gd name="T36" fmla="*/ 4 w 33"/>
                  <a:gd name="T37" fmla="*/ 7 h 20"/>
                  <a:gd name="T38" fmla="*/ 1 w 33"/>
                  <a:gd name="T39" fmla="*/ 11 h 20"/>
                  <a:gd name="T40" fmla="*/ 15 w 33"/>
                  <a:gd name="T41" fmla="*/ 20 h 20"/>
                  <a:gd name="T42" fmla="*/ 31 w 33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3" h="20">
                    <a:moveTo>
                      <a:pt x="31" y="11"/>
                    </a:moveTo>
                    <a:lnTo>
                      <a:pt x="28" y="8"/>
                    </a:lnTo>
                    <a:lnTo>
                      <a:pt x="33" y="5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30" y="4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9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15" y="18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4" y="7"/>
                    </a:lnTo>
                    <a:lnTo>
                      <a:pt x="1" y="11"/>
                    </a:lnTo>
                    <a:lnTo>
                      <a:pt x="15" y="20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30" name="Freeform 329"/>
              <p:cNvSpPr>
                <a:spLocks/>
              </p:cNvSpPr>
              <p:nvPr/>
            </p:nvSpPr>
            <p:spPr bwMode="auto">
              <a:xfrm>
                <a:off x="1352" y="2753"/>
                <a:ext cx="49" cy="15"/>
              </a:xfrm>
              <a:custGeom>
                <a:avLst/>
                <a:gdLst>
                  <a:gd name="T0" fmla="*/ 24 w 49"/>
                  <a:gd name="T1" fmla="*/ 0 h 15"/>
                  <a:gd name="T2" fmla="*/ 23 w 49"/>
                  <a:gd name="T3" fmla="*/ 2 h 15"/>
                  <a:gd name="T4" fmla="*/ 21 w 49"/>
                  <a:gd name="T5" fmla="*/ 4 h 15"/>
                  <a:gd name="T6" fmla="*/ 19 w 49"/>
                  <a:gd name="T7" fmla="*/ 7 h 15"/>
                  <a:gd name="T8" fmla="*/ 16 w 49"/>
                  <a:gd name="T9" fmla="*/ 9 h 15"/>
                  <a:gd name="T10" fmla="*/ 14 w 49"/>
                  <a:gd name="T11" fmla="*/ 10 h 15"/>
                  <a:gd name="T12" fmla="*/ 12 w 49"/>
                  <a:gd name="T13" fmla="*/ 11 h 15"/>
                  <a:gd name="T14" fmla="*/ 10 w 49"/>
                  <a:gd name="T15" fmla="*/ 11 h 15"/>
                  <a:gd name="T16" fmla="*/ 8 w 49"/>
                  <a:gd name="T17" fmla="*/ 12 h 15"/>
                  <a:gd name="T18" fmla="*/ 6 w 49"/>
                  <a:gd name="T19" fmla="*/ 12 h 15"/>
                  <a:gd name="T20" fmla="*/ 4 w 49"/>
                  <a:gd name="T21" fmla="*/ 12 h 15"/>
                  <a:gd name="T22" fmla="*/ 2 w 49"/>
                  <a:gd name="T23" fmla="*/ 12 h 15"/>
                  <a:gd name="T24" fmla="*/ 0 w 49"/>
                  <a:gd name="T25" fmla="*/ 14 h 15"/>
                  <a:gd name="T26" fmla="*/ 3 w 49"/>
                  <a:gd name="T27" fmla="*/ 14 h 15"/>
                  <a:gd name="T28" fmla="*/ 6 w 49"/>
                  <a:gd name="T29" fmla="*/ 14 h 15"/>
                  <a:gd name="T30" fmla="*/ 9 w 49"/>
                  <a:gd name="T31" fmla="*/ 14 h 15"/>
                  <a:gd name="T32" fmla="*/ 11 w 49"/>
                  <a:gd name="T33" fmla="*/ 13 h 15"/>
                  <a:gd name="T34" fmla="*/ 14 w 49"/>
                  <a:gd name="T35" fmla="*/ 12 h 15"/>
                  <a:gd name="T36" fmla="*/ 16 w 49"/>
                  <a:gd name="T37" fmla="*/ 11 h 15"/>
                  <a:gd name="T38" fmla="*/ 18 w 49"/>
                  <a:gd name="T39" fmla="*/ 10 h 15"/>
                  <a:gd name="T40" fmla="*/ 20 w 49"/>
                  <a:gd name="T41" fmla="*/ 8 h 15"/>
                  <a:gd name="T42" fmla="*/ 21 w 49"/>
                  <a:gd name="T43" fmla="*/ 7 h 15"/>
                  <a:gd name="T44" fmla="*/ 22 w 49"/>
                  <a:gd name="T45" fmla="*/ 6 h 15"/>
                  <a:gd name="T46" fmla="*/ 23 w 49"/>
                  <a:gd name="T47" fmla="*/ 5 h 15"/>
                  <a:gd name="T48" fmla="*/ 24 w 49"/>
                  <a:gd name="T49" fmla="*/ 4 h 15"/>
                  <a:gd name="T50" fmla="*/ 25 w 49"/>
                  <a:gd name="T51" fmla="*/ 5 h 15"/>
                  <a:gd name="T52" fmla="*/ 26 w 49"/>
                  <a:gd name="T53" fmla="*/ 7 h 15"/>
                  <a:gd name="T54" fmla="*/ 27 w 49"/>
                  <a:gd name="T55" fmla="*/ 8 h 15"/>
                  <a:gd name="T56" fmla="*/ 28 w 49"/>
                  <a:gd name="T57" fmla="*/ 10 h 15"/>
                  <a:gd name="T58" fmla="*/ 31 w 49"/>
                  <a:gd name="T59" fmla="*/ 12 h 15"/>
                  <a:gd name="T60" fmla="*/ 33 w 49"/>
                  <a:gd name="T61" fmla="*/ 13 h 15"/>
                  <a:gd name="T62" fmla="*/ 36 w 49"/>
                  <a:gd name="T63" fmla="*/ 14 h 15"/>
                  <a:gd name="T64" fmla="*/ 39 w 49"/>
                  <a:gd name="T65" fmla="*/ 14 h 15"/>
                  <a:gd name="T66" fmla="*/ 41 w 49"/>
                  <a:gd name="T67" fmla="*/ 15 h 15"/>
                  <a:gd name="T68" fmla="*/ 44 w 49"/>
                  <a:gd name="T69" fmla="*/ 15 h 15"/>
                  <a:gd name="T70" fmla="*/ 47 w 49"/>
                  <a:gd name="T71" fmla="*/ 15 h 15"/>
                  <a:gd name="T72" fmla="*/ 49 w 49"/>
                  <a:gd name="T73" fmla="*/ 14 h 15"/>
                  <a:gd name="T74" fmla="*/ 47 w 49"/>
                  <a:gd name="T75" fmla="*/ 12 h 15"/>
                  <a:gd name="T76" fmla="*/ 45 w 49"/>
                  <a:gd name="T77" fmla="*/ 12 h 15"/>
                  <a:gd name="T78" fmla="*/ 43 w 49"/>
                  <a:gd name="T79" fmla="*/ 13 h 15"/>
                  <a:gd name="T80" fmla="*/ 41 w 49"/>
                  <a:gd name="T81" fmla="*/ 13 h 15"/>
                  <a:gd name="T82" fmla="*/ 39 w 49"/>
                  <a:gd name="T83" fmla="*/ 12 h 15"/>
                  <a:gd name="T84" fmla="*/ 37 w 49"/>
                  <a:gd name="T85" fmla="*/ 12 h 15"/>
                  <a:gd name="T86" fmla="*/ 34 w 49"/>
                  <a:gd name="T87" fmla="*/ 11 h 15"/>
                  <a:gd name="T88" fmla="*/ 32 w 49"/>
                  <a:gd name="T89" fmla="*/ 10 h 15"/>
                  <a:gd name="T90" fmla="*/ 29 w 49"/>
                  <a:gd name="T91" fmla="*/ 8 h 15"/>
                  <a:gd name="T92" fmla="*/ 27 w 49"/>
                  <a:gd name="T93" fmla="*/ 5 h 15"/>
                  <a:gd name="T94" fmla="*/ 25 w 49"/>
                  <a:gd name="T95" fmla="*/ 2 h 15"/>
                  <a:gd name="T96" fmla="*/ 24 w 49"/>
                  <a:gd name="T9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9" h="15">
                    <a:moveTo>
                      <a:pt x="24" y="0"/>
                    </a:moveTo>
                    <a:lnTo>
                      <a:pt x="24" y="0"/>
                    </a:lnTo>
                    <a:lnTo>
                      <a:pt x="24" y="1"/>
                    </a:lnTo>
                    <a:lnTo>
                      <a:pt x="23" y="2"/>
                    </a:lnTo>
                    <a:lnTo>
                      <a:pt x="22" y="3"/>
                    </a:lnTo>
                    <a:lnTo>
                      <a:pt x="21" y="4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7" y="8"/>
                    </a:lnTo>
                    <a:lnTo>
                      <a:pt x="16" y="9"/>
                    </a:lnTo>
                    <a:lnTo>
                      <a:pt x="15" y="9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9" y="11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4" y="12"/>
                    </a:lnTo>
                    <a:lnTo>
                      <a:pt x="15" y="12"/>
                    </a:lnTo>
                    <a:lnTo>
                      <a:pt x="16" y="11"/>
                    </a:lnTo>
                    <a:lnTo>
                      <a:pt x="17" y="11"/>
                    </a:lnTo>
                    <a:lnTo>
                      <a:pt x="18" y="10"/>
                    </a:lnTo>
                    <a:lnTo>
                      <a:pt x="19" y="9"/>
                    </a:lnTo>
                    <a:lnTo>
                      <a:pt x="20" y="8"/>
                    </a:lnTo>
                    <a:lnTo>
                      <a:pt x="21" y="8"/>
                    </a:lnTo>
                    <a:lnTo>
                      <a:pt x="21" y="7"/>
                    </a:lnTo>
                    <a:lnTo>
                      <a:pt x="22" y="7"/>
                    </a:lnTo>
                    <a:lnTo>
                      <a:pt x="22" y="6"/>
                    </a:lnTo>
                    <a:lnTo>
                      <a:pt x="23" y="6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4" y="4"/>
                    </a:lnTo>
                    <a:lnTo>
                      <a:pt x="24" y="5"/>
                    </a:lnTo>
                    <a:lnTo>
                      <a:pt x="25" y="5"/>
                    </a:lnTo>
                    <a:lnTo>
                      <a:pt x="25" y="6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8"/>
                    </a:lnTo>
                    <a:lnTo>
                      <a:pt x="28" y="9"/>
                    </a:lnTo>
                    <a:lnTo>
                      <a:pt x="28" y="10"/>
                    </a:lnTo>
                    <a:lnTo>
                      <a:pt x="29" y="11"/>
                    </a:lnTo>
                    <a:lnTo>
                      <a:pt x="31" y="12"/>
                    </a:lnTo>
                    <a:lnTo>
                      <a:pt x="32" y="12"/>
                    </a:lnTo>
                    <a:lnTo>
                      <a:pt x="33" y="13"/>
                    </a:lnTo>
                    <a:lnTo>
                      <a:pt x="34" y="14"/>
                    </a:lnTo>
                    <a:lnTo>
                      <a:pt x="36" y="14"/>
                    </a:lnTo>
                    <a:lnTo>
                      <a:pt x="37" y="14"/>
                    </a:lnTo>
                    <a:lnTo>
                      <a:pt x="39" y="14"/>
                    </a:lnTo>
                    <a:lnTo>
                      <a:pt x="40" y="15"/>
                    </a:lnTo>
                    <a:lnTo>
                      <a:pt x="41" y="15"/>
                    </a:lnTo>
                    <a:lnTo>
                      <a:pt x="43" y="15"/>
                    </a:lnTo>
                    <a:lnTo>
                      <a:pt x="44" y="15"/>
                    </a:lnTo>
                    <a:lnTo>
                      <a:pt x="45" y="15"/>
                    </a:lnTo>
                    <a:lnTo>
                      <a:pt x="47" y="15"/>
                    </a:lnTo>
                    <a:lnTo>
                      <a:pt x="48" y="14"/>
                    </a:lnTo>
                    <a:lnTo>
                      <a:pt x="49" y="14"/>
                    </a:lnTo>
                    <a:lnTo>
                      <a:pt x="48" y="12"/>
                    </a:lnTo>
                    <a:lnTo>
                      <a:pt x="47" y="12"/>
                    </a:lnTo>
                    <a:lnTo>
                      <a:pt x="46" y="12"/>
                    </a:lnTo>
                    <a:lnTo>
                      <a:pt x="45" y="12"/>
                    </a:lnTo>
                    <a:lnTo>
                      <a:pt x="44" y="13"/>
                    </a:lnTo>
                    <a:lnTo>
                      <a:pt x="43" y="13"/>
                    </a:lnTo>
                    <a:lnTo>
                      <a:pt x="42" y="13"/>
                    </a:lnTo>
                    <a:lnTo>
                      <a:pt x="41" y="13"/>
                    </a:lnTo>
                    <a:lnTo>
                      <a:pt x="40" y="12"/>
                    </a:lnTo>
                    <a:lnTo>
                      <a:pt x="39" y="12"/>
                    </a:lnTo>
                    <a:lnTo>
                      <a:pt x="38" y="12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4" y="11"/>
                    </a:lnTo>
                    <a:lnTo>
                      <a:pt x="33" y="11"/>
                    </a:lnTo>
                    <a:lnTo>
                      <a:pt x="32" y="10"/>
                    </a:lnTo>
                    <a:lnTo>
                      <a:pt x="31" y="9"/>
                    </a:lnTo>
                    <a:lnTo>
                      <a:pt x="29" y="8"/>
                    </a:lnTo>
                    <a:lnTo>
                      <a:pt x="28" y="7"/>
                    </a:lnTo>
                    <a:lnTo>
                      <a:pt x="27" y="5"/>
                    </a:lnTo>
                    <a:lnTo>
                      <a:pt x="26" y="4"/>
                    </a:lnTo>
                    <a:lnTo>
                      <a:pt x="25" y="2"/>
                    </a:lnTo>
                    <a:lnTo>
                      <a:pt x="25" y="1"/>
                    </a:lnTo>
                    <a:lnTo>
                      <a:pt x="2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31" name="Freeform 330"/>
              <p:cNvSpPr>
                <a:spLocks/>
              </p:cNvSpPr>
              <p:nvPr/>
            </p:nvSpPr>
            <p:spPr bwMode="auto">
              <a:xfrm>
                <a:off x="1324" y="2725"/>
                <a:ext cx="5" cy="12"/>
              </a:xfrm>
              <a:custGeom>
                <a:avLst/>
                <a:gdLst>
                  <a:gd name="T0" fmla="*/ 5 w 5"/>
                  <a:gd name="T1" fmla="*/ 7 h 12"/>
                  <a:gd name="T2" fmla="*/ 5 w 5"/>
                  <a:gd name="T3" fmla="*/ 7 h 12"/>
                  <a:gd name="T4" fmla="*/ 4 w 5"/>
                  <a:gd name="T5" fmla="*/ 6 h 12"/>
                  <a:gd name="T6" fmla="*/ 4 w 5"/>
                  <a:gd name="T7" fmla="*/ 6 h 12"/>
                  <a:gd name="T8" fmla="*/ 4 w 5"/>
                  <a:gd name="T9" fmla="*/ 6 h 12"/>
                  <a:gd name="T10" fmla="*/ 3 w 5"/>
                  <a:gd name="T11" fmla="*/ 6 h 12"/>
                  <a:gd name="T12" fmla="*/ 3 w 5"/>
                  <a:gd name="T13" fmla="*/ 4 h 12"/>
                  <a:gd name="T14" fmla="*/ 2 w 5"/>
                  <a:gd name="T15" fmla="*/ 3 h 12"/>
                  <a:gd name="T16" fmla="*/ 2 w 5"/>
                  <a:gd name="T17" fmla="*/ 2 h 12"/>
                  <a:gd name="T18" fmla="*/ 1 w 5"/>
                  <a:gd name="T19" fmla="*/ 2 h 12"/>
                  <a:gd name="T20" fmla="*/ 1 w 5"/>
                  <a:gd name="T21" fmla="*/ 1 h 12"/>
                  <a:gd name="T22" fmla="*/ 0 w 5"/>
                  <a:gd name="T23" fmla="*/ 0 h 12"/>
                  <a:gd name="T24" fmla="*/ 0 w 5"/>
                  <a:gd name="T25" fmla="*/ 0 h 12"/>
                  <a:gd name="T26" fmla="*/ 0 w 5"/>
                  <a:gd name="T27" fmla="*/ 1 h 12"/>
                  <a:gd name="T28" fmla="*/ 0 w 5"/>
                  <a:gd name="T29" fmla="*/ 2 h 12"/>
                  <a:gd name="T30" fmla="*/ 0 w 5"/>
                  <a:gd name="T31" fmla="*/ 4 h 12"/>
                  <a:gd name="T32" fmla="*/ 1 w 5"/>
                  <a:gd name="T33" fmla="*/ 6 h 12"/>
                  <a:gd name="T34" fmla="*/ 1 w 5"/>
                  <a:gd name="T35" fmla="*/ 8 h 12"/>
                  <a:gd name="T36" fmla="*/ 2 w 5"/>
                  <a:gd name="T37" fmla="*/ 9 h 12"/>
                  <a:gd name="T38" fmla="*/ 3 w 5"/>
                  <a:gd name="T39" fmla="*/ 11 h 12"/>
                  <a:gd name="T40" fmla="*/ 3 w 5"/>
                  <a:gd name="T41" fmla="*/ 11 h 12"/>
                  <a:gd name="T42" fmla="*/ 3 w 5"/>
                  <a:gd name="T43" fmla="*/ 11 h 12"/>
                  <a:gd name="T44" fmla="*/ 4 w 5"/>
                  <a:gd name="T45" fmla="*/ 11 h 12"/>
                  <a:gd name="T46" fmla="*/ 5 w 5"/>
                  <a:gd name="T47" fmla="*/ 12 h 12"/>
                  <a:gd name="T48" fmla="*/ 5 w 5"/>
                  <a:gd name="T49" fmla="*/ 12 h 12"/>
                  <a:gd name="T50" fmla="*/ 5 w 5"/>
                  <a:gd name="T5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" h="12">
                    <a:moveTo>
                      <a:pt x="5" y="7"/>
                    </a:moveTo>
                    <a:lnTo>
                      <a:pt x="5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2" y="9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32" name="Freeform 331"/>
              <p:cNvSpPr>
                <a:spLocks/>
              </p:cNvSpPr>
              <p:nvPr/>
            </p:nvSpPr>
            <p:spPr bwMode="auto">
              <a:xfrm>
                <a:off x="1368" y="2704"/>
                <a:ext cx="19" cy="21"/>
              </a:xfrm>
              <a:custGeom>
                <a:avLst/>
                <a:gdLst>
                  <a:gd name="T0" fmla="*/ 19 w 19"/>
                  <a:gd name="T1" fmla="*/ 10 h 21"/>
                  <a:gd name="T2" fmla="*/ 19 w 19"/>
                  <a:gd name="T3" fmla="*/ 0 h 21"/>
                  <a:gd name="T4" fmla="*/ 0 w 19"/>
                  <a:gd name="T5" fmla="*/ 0 h 21"/>
                  <a:gd name="T6" fmla="*/ 0 w 19"/>
                  <a:gd name="T7" fmla="*/ 8 h 21"/>
                  <a:gd name="T8" fmla="*/ 8 w 19"/>
                  <a:gd name="T9" fmla="*/ 21 h 21"/>
                  <a:gd name="T10" fmla="*/ 19 w 19"/>
                  <a:gd name="T11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1">
                    <a:moveTo>
                      <a:pt x="19" y="10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21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33" name="Freeform 332"/>
              <p:cNvSpPr>
                <a:spLocks/>
              </p:cNvSpPr>
              <p:nvPr/>
            </p:nvSpPr>
            <p:spPr bwMode="auto">
              <a:xfrm>
                <a:off x="1354" y="2655"/>
                <a:ext cx="45" cy="27"/>
              </a:xfrm>
              <a:custGeom>
                <a:avLst/>
                <a:gdLst>
                  <a:gd name="T0" fmla="*/ 36 w 45"/>
                  <a:gd name="T1" fmla="*/ 10 h 27"/>
                  <a:gd name="T2" fmla="*/ 36 w 45"/>
                  <a:gd name="T3" fmla="*/ 9 h 27"/>
                  <a:gd name="T4" fmla="*/ 35 w 45"/>
                  <a:gd name="T5" fmla="*/ 8 h 27"/>
                  <a:gd name="T6" fmla="*/ 34 w 45"/>
                  <a:gd name="T7" fmla="*/ 7 h 27"/>
                  <a:gd name="T8" fmla="*/ 33 w 45"/>
                  <a:gd name="T9" fmla="*/ 6 h 27"/>
                  <a:gd name="T10" fmla="*/ 31 w 45"/>
                  <a:gd name="T11" fmla="*/ 5 h 27"/>
                  <a:gd name="T12" fmla="*/ 29 w 45"/>
                  <a:gd name="T13" fmla="*/ 4 h 27"/>
                  <a:gd name="T14" fmla="*/ 27 w 45"/>
                  <a:gd name="T15" fmla="*/ 3 h 27"/>
                  <a:gd name="T16" fmla="*/ 25 w 45"/>
                  <a:gd name="T17" fmla="*/ 2 h 27"/>
                  <a:gd name="T18" fmla="*/ 23 w 45"/>
                  <a:gd name="T19" fmla="*/ 1 h 27"/>
                  <a:gd name="T20" fmla="*/ 20 w 45"/>
                  <a:gd name="T21" fmla="*/ 1 h 27"/>
                  <a:gd name="T22" fmla="*/ 18 w 45"/>
                  <a:gd name="T23" fmla="*/ 0 h 27"/>
                  <a:gd name="T24" fmla="*/ 15 w 45"/>
                  <a:gd name="T25" fmla="*/ 0 h 27"/>
                  <a:gd name="T26" fmla="*/ 13 w 45"/>
                  <a:gd name="T27" fmla="*/ 0 h 27"/>
                  <a:gd name="T28" fmla="*/ 11 w 45"/>
                  <a:gd name="T29" fmla="*/ 0 h 27"/>
                  <a:gd name="T30" fmla="*/ 9 w 45"/>
                  <a:gd name="T31" fmla="*/ 1 h 27"/>
                  <a:gd name="T32" fmla="*/ 6 w 45"/>
                  <a:gd name="T33" fmla="*/ 1 h 27"/>
                  <a:gd name="T34" fmla="*/ 4 w 45"/>
                  <a:gd name="T35" fmla="*/ 3 h 27"/>
                  <a:gd name="T36" fmla="*/ 2 w 45"/>
                  <a:gd name="T37" fmla="*/ 5 h 27"/>
                  <a:gd name="T38" fmla="*/ 1 w 45"/>
                  <a:gd name="T39" fmla="*/ 8 h 27"/>
                  <a:gd name="T40" fmla="*/ 0 w 45"/>
                  <a:gd name="T41" fmla="*/ 10 h 27"/>
                  <a:gd name="T42" fmla="*/ 1 w 45"/>
                  <a:gd name="T43" fmla="*/ 12 h 27"/>
                  <a:gd name="T44" fmla="*/ 1 w 45"/>
                  <a:gd name="T45" fmla="*/ 14 h 27"/>
                  <a:gd name="T46" fmla="*/ 2 w 45"/>
                  <a:gd name="T47" fmla="*/ 15 h 27"/>
                  <a:gd name="T48" fmla="*/ 3 w 45"/>
                  <a:gd name="T49" fmla="*/ 15 h 27"/>
                  <a:gd name="T50" fmla="*/ 4 w 45"/>
                  <a:gd name="T51" fmla="*/ 16 h 27"/>
                  <a:gd name="T52" fmla="*/ 5 w 45"/>
                  <a:gd name="T53" fmla="*/ 16 h 27"/>
                  <a:gd name="T54" fmla="*/ 6 w 45"/>
                  <a:gd name="T55" fmla="*/ 16 h 27"/>
                  <a:gd name="T56" fmla="*/ 9 w 45"/>
                  <a:gd name="T57" fmla="*/ 17 h 27"/>
                  <a:gd name="T58" fmla="*/ 11 w 45"/>
                  <a:gd name="T59" fmla="*/ 18 h 27"/>
                  <a:gd name="T60" fmla="*/ 14 w 45"/>
                  <a:gd name="T61" fmla="*/ 19 h 27"/>
                  <a:gd name="T62" fmla="*/ 16 w 45"/>
                  <a:gd name="T63" fmla="*/ 20 h 27"/>
                  <a:gd name="T64" fmla="*/ 19 w 45"/>
                  <a:gd name="T65" fmla="*/ 21 h 27"/>
                  <a:gd name="T66" fmla="*/ 22 w 45"/>
                  <a:gd name="T67" fmla="*/ 23 h 27"/>
                  <a:gd name="T68" fmla="*/ 25 w 45"/>
                  <a:gd name="T69" fmla="*/ 24 h 27"/>
                  <a:gd name="T70" fmla="*/ 28 w 45"/>
                  <a:gd name="T71" fmla="*/ 25 h 27"/>
                  <a:gd name="T72" fmla="*/ 30 w 45"/>
                  <a:gd name="T73" fmla="*/ 25 h 27"/>
                  <a:gd name="T74" fmla="*/ 33 w 45"/>
                  <a:gd name="T75" fmla="*/ 26 h 27"/>
                  <a:gd name="T76" fmla="*/ 35 w 45"/>
                  <a:gd name="T77" fmla="*/ 27 h 27"/>
                  <a:gd name="T78" fmla="*/ 36 w 45"/>
                  <a:gd name="T79" fmla="*/ 27 h 27"/>
                  <a:gd name="T80" fmla="*/ 37 w 45"/>
                  <a:gd name="T81" fmla="*/ 27 h 27"/>
                  <a:gd name="T82" fmla="*/ 38 w 45"/>
                  <a:gd name="T83" fmla="*/ 27 h 27"/>
                  <a:gd name="T84" fmla="*/ 40 w 45"/>
                  <a:gd name="T85" fmla="*/ 27 h 27"/>
                  <a:gd name="T86" fmla="*/ 41 w 45"/>
                  <a:gd name="T87" fmla="*/ 27 h 27"/>
                  <a:gd name="T88" fmla="*/ 42 w 45"/>
                  <a:gd name="T89" fmla="*/ 27 h 27"/>
                  <a:gd name="T90" fmla="*/ 43 w 45"/>
                  <a:gd name="T91" fmla="*/ 26 h 27"/>
                  <a:gd name="T92" fmla="*/ 44 w 45"/>
                  <a:gd name="T93" fmla="*/ 26 h 27"/>
                  <a:gd name="T94" fmla="*/ 44 w 45"/>
                  <a:gd name="T95" fmla="*/ 24 h 27"/>
                  <a:gd name="T96" fmla="*/ 45 w 45"/>
                  <a:gd name="T97" fmla="*/ 23 h 27"/>
                  <a:gd name="T98" fmla="*/ 45 w 45"/>
                  <a:gd name="T99" fmla="*/ 20 h 27"/>
                  <a:gd name="T100" fmla="*/ 45 w 45"/>
                  <a:gd name="T101" fmla="*/ 18 h 27"/>
                  <a:gd name="T102" fmla="*/ 44 w 45"/>
                  <a:gd name="T103" fmla="*/ 16 h 27"/>
                  <a:gd name="T104" fmla="*/ 43 w 45"/>
                  <a:gd name="T105" fmla="*/ 14 h 27"/>
                  <a:gd name="T106" fmla="*/ 41 w 45"/>
                  <a:gd name="T107" fmla="*/ 12 h 27"/>
                  <a:gd name="T108" fmla="*/ 40 w 45"/>
                  <a:gd name="T109" fmla="*/ 11 h 27"/>
                  <a:gd name="T110" fmla="*/ 38 w 45"/>
                  <a:gd name="T111" fmla="*/ 10 h 27"/>
                  <a:gd name="T112" fmla="*/ 36 w 45"/>
                  <a:gd name="T11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5" h="27">
                    <a:moveTo>
                      <a:pt x="36" y="10"/>
                    </a:moveTo>
                    <a:lnTo>
                      <a:pt x="36" y="9"/>
                    </a:lnTo>
                    <a:lnTo>
                      <a:pt x="35" y="8"/>
                    </a:lnTo>
                    <a:lnTo>
                      <a:pt x="34" y="7"/>
                    </a:lnTo>
                    <a:lnTo>
                      <a:pt x="33" y="6"/>
                    </a:lnTo>
                    <a:lnTo>
                      <a:pt x="31" y="5"/>
                    </a:lnTo>
                    <a:lnTo>
                      <a:pt x="29" y="4"/>
                    </a:lnTo>
                    <a:lnTo>
                      <a:pt x="27" y="3"/>
                    </a:lnTo>
                    <a:lnTo>
                      <a:pt x="25" y="2"/>
                    </a:lnTo>
                    <a:lnTo>
                      <a:pt x="23" y="1"/>
                    </a:lnTo>
                    <a:lnTo>
                      <a:pt x="20" y="1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9" y="17"/>
                    </a:lnTo>
                    <a:lnTo>
                      <a:pt x="11" y="18"/>
                    </a:lnTo>
                    <a:lnTo>
                      <a:pt x="14" y="19"/>
                    </a:lnTo>
                    <a:lnTo>
                      <a:pt x="16" y="20"/>
                    </a:lnTo>
                    <a:lnTo>
                      <a:pt x="19" y="21"/>
                    </a:lnTo>
                    <a:lnTo>
                      <a:pt x="22" y="23"/>
                    </a:lnTo>
                    <a:lnTo>
                      <a:pt x="25" y="24"/>
                    </a:lnTo>
                    <a:lnTo>
                      <a:pt x="28" y="25"/>
                    </a:lnTo>
                    <a:lnTo>
                      <a:pt x="30" y="25"/>
                    </a:lnTo>
                    <a:lnTo>
                      <a:pt x="33" y="26"/>
                    </a:lnTo>
                    <a:lnTo>
                      <a:pt x="35" y="27"/>
                    </a:lnTo>
                    <a:lnTo>
                      <a:pt x="36" y="27"/>
                    </a:lnTo>
                    <a:lnTo>
                      <a:pt x="37" y="27"/>
                    </a:lnTo>
                    <a:lnTo>
                      <a:pt x="38" y="27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6"/>
                    </a:lnTo>
                    <a:lnTo>
                      <a:pt x="44" y="26"/>
                    </a:lnTo>
                    <a:lnTo>
                      <a:pt x="44" y="24"/>
                    </a:lnTo>
                    <a:lnTo>
                      <a:pt x="45" y="23"/>
                    </a:lnTo>
                    <a:lnTo>
                      <a:pt x="45" y="20"/>
                    </a:lnTo>
                    <a:lnTo>
                      <a:pt x="45" y="18"/>
                    </a:lnTo>
                    <a:lnTo>
                      <a:pt x="44" y="16"/>
                    </a:lnTo>
                    <a:lnTo>
                      <a:pt x="43" y="14"/>
                    </a:lnTo>
                    <a:lnTo>
                      <a:pt x="41" y="12"/>
                    </a:lnTo>
                    <a:lnTo>
                      <a:pt x="40" y="11"/>
                    </a:lnTo>
                    <a:lnTo>
                      <a:pt x="38" y="10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34" name="Freeform 333"/>
              <p:cNvSpPr>
                <a:spLocks/>
              </p:cNvSpPr>
              <p:nvPr/>
            </p:nvSpPr>
            <p:spPr bwMode="auto">
              <a:xfrm>
                <a:off x="1348" y="2663"/>
                <a:ext cx="53" cy="47"/>
              </a:xfrm>
              <a:custGeom>
                <a:avLst/>
                <a:gdLst>
                  <a:gd name="T0" fmla="*/ 46 w 53"/>
                  <a:gd name="T1" fmla="*/ 14 h 47"/>
                  <a:gd name="T2" fmla="*/ 45 w 53"/>
                  <a:gd name="T3" fmla="*/ 14 h 47"/>
                  <a:gd name="T4" fmla="*/ 45 w 53"/>
                  <a:gd name="T5" fmla="*/ 12 h 47"/>
                  <a:gd name="T6" fmla="*/ 43 w 53"/>
                  <a:gd name="T7" fmla="*/ 10 h 47"/>
                  <a:gd name="T8" fmla="*/ 41 w 53"/>
                  <a:gd name="T9" fmla="*/ 7 h 47"/>
                  <a:gd name="T10" fmla="*/ 38 w 53"/>
                  <a:gd name="T11" fmla="*/ 5 h 47"/>
                  <a:gd name="T12" fmla="*/ 35 w 53"/>
                  <a:gd name="T13" fmla="*/ 3 h 47"/>
                  <a:gd name="T14" fmla="*/ 32 w 53"/>
                  <a:gd name="T15" fmla="*/ 1 h 47"/>
                  <a:gd name="T16" fmla="*/ 29 w 53"/>
                  <a:gd name="T17" fmla="*/ 0 h 47"/>
                  <a:gd name="T18" fmla="*/ 26 w 53"/>
                  <a:gd name="T19" fmla="*/ 0 h 47"/>
                  <a:gd name="T20" fmla="*/ 21 w 53"/>
                  <a:gd name="T21" fmla="*/ 0 h 47"/>
                  <a:gd name="T22" fmla="*/ 17 w 53"/>
                  <a:gd name="T23" fmla="*/ 1 h 47"/>
                  <a:gd name="T24" fmla="*/ 13 w 53"/>
                  <a:gd name="T25" fmla="*/ 3 h 47"/>
                  <a:gd name="T26" fmla="*/ 9 w 53"/>
                  <a:gd name="T27" fmla="*/ 5 h 47"/>
                  <a:gd name="T28" fmla="*/ 6 w 53"/>
                  <a:gd name="T29" fmla="*/ 8 h 47"/>
                  <a:gd name="T30" fmla="*/ 3 w 53"/>
                  <a:gd name="T31" fmla="*/ 12 h 47"/>
                  <a:gd name="T32" fmla="*/ 1 w 53"/>
                  <a:gd name="T33" fmla="*/ 16 h 47"/>
                  <a:gd name="T34" fmla="*/ 0 w 53"/>
                  <a:gd name="T35" fmla="*/ 21 h 47"/>
                  <a:gd name="T36" fmla="*/ 0 w 53"/>
                  <a:gd name="T37" fmla="*/ 26 h 47"/>
                  <a:gd name="T38" fmla="*/ 1 w 53"/>
                  <a:gd name="T39" fmla="*/ 30 h 47"/>
                  <a:gd name="T40" fmla="*/ 3 w 53"/>
                  <a:gd name="T41" fmla="*/ 34 h 47"/>
                  <a:gd name="T42" fmla="*/ 6 w 53"/>
                  <a:gd name="T43" fmla="*/ 38 h 47"/>
                  <a:gd name="T44" fmla="*/ 9 w 53"/>
                  <a:gd name="T45" fmla="*/ 41 h 47"/>
                  <a:gd name="T46" fmla="*/ 13 w 53"/>
                  <a:gd name="T47" fmla="*/ 44 h 47"/>
                  <a:gd name="T48" fmla="*/ 17 w 53"/>
                  <a:gd name="T49" fmla="*/ 46 h 47"/>
                  <a:gd name="T50" fmla="*/ 21 w 53"/>
                  <a:gd name="T51" fmla="*/ 47 h 47"/>
                  <a:gd name="T52" fmla="*/ 26 w 53"/>
                  <a:gd name="T53" fmla="*/ 47 h 47"/>
                  <a:gd name="T54" fmla="*/ 29 w 53"/>
                  <a:gd name="T55" fmla="*/ 46 h 47"/>
                  <a:gd name="T56" fmla="*/ 32 w 53"/>
                  <a:gd name="T57" fmla="*/ 45 h 47"/>
                  <a:gd name="T58" fmla="*/ 35 w 53"/>
                  <a:gd name="T59" fmla="*/ 44 h 47"/>
                  <a:gd name="T60" fmla="*/ 38 w 53"/>
                  <a:gd name="T61" fmla="*/ 42 h 47"/>
                  <a:gd name="T62" fmla="*/ 40 w 53"/>
                  <a:gd name="T63" fmla="*/ 40 h 47"/>
                  <a:gd name="T64" fmla="*/ 42 w 53"/>
                  <a:gd name="T65" fmla="*/ 38 h 47"/>
                  <a:gd name="T66" fmla="*/ 44 w 53"/>
                  <a:gd name="T67" fmla="*/ 35 h 47"/>
                  <a:gd name="T68" fmla="*/ 45 w 53"/>
                  <a:gd name="T69" fmla="*/ 34 h 47"/>
                  <a:gd name="T70" fmla="*/ 45 w 53"/>
                  <a:gd name="T71" fmla="*/ 34 h 47"/>
                  <a:gd name="T72" fmla="*/ 47 w 53"/>
                  <a:gd name="T73" fmla="*/ 34 h 47"/>
                  <a:gd name="T74" fmla="*/ 50 w 53"/>
                  <a:gd name="T75" fmla="*/ 32 h 47"/>
                  <a:gd name="T76" fmla="*/ 52 w 53"/>
                  <a:gd name="T77" fmla="*/ 29 h 47"/>
                  <a:gd name="T78" fmla="*/ 53 w 53"/>
                  <a:gd name="T79" fmla="*/ 26 h 47"/>
                  <a:gd name="T80" fmla="*/ 53 w 53"/>
                  <a:gd name="T81" fmla="*/ 22 h 47"/>
                  <a:gd name="T82" fmla="*/ 52 w 53"/>
                  <a:gd name="T83" fmla="*/ 18 h 47"/>
                  <a:gd name="T84" fmla="*/ 50 w 53"/>
                  <a:gd name="T85" fmla="*/ 16 h 47"/>
                  <a:gd name="T86" fmla="*/ 47 w 53"/>
                  <a:gd name="T87" fmla="*/ 1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3" h="47">
                    <a:moveTo>
                      <a:pt x="46" y="14"/>
                    </a:moveTo>
                    <a:lnTo>
                      <a:pt x="46" y="14"/>
                    </a:lnTo>
                    <a:lnTo>
                      <a:pt x="46" y="14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5" y="12"/>
                    </a:lnTo>
                    <a:lnTo>
                      <a:pt x="44" y="11"/>
                    </a:lnTo>
                    <a:lnTo>
                      <a:pt x="43" y="10"/>
                    </a:lnTo>
                    <a:lnTo>
                      <a:pt x="42" y="8"/>
                    </a:lnTo>
                    <a:lnTo>
                      <a:pt x="41" y="7"/>
                    </a:lnTo>
                    <a:lnTo>
                      <a:pt x="40" y="6"/>
                    </a:lnTo>
                    <a:lnTo>
                      <a:pt x="38" y="5"/>
                    </a:lnTo>
                    <a:lnTo>
                      <a:pt x="37" y="4"/>
                    </a:lnTo>
                    <a:lnTo>
                      <a:pt x="35" y="3"/>
                    </a:lnTo>
                    <a:lnTo>
                      <a:pt x="34" y="2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5" y="2"/>
                    </a:lnTo>
                    <a:lnTo>
                      <a:pt x="13" y="3"/>
                    </a:lnTo>
                    <a:lnTo>
                      <a:pt x="11" y="4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1" y="16"/>
                    </a:lnTo>
                    <a:lnTo>
                      <a:pt x="1" y="19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1" y="28"/>
                    </a:lnTo>
                    <a:lnTo>
                      <a:pt x="1" y="30"/>
                    </a:lnTo>
                    <a:lnTo>
                      <a:pt x="2" y="32"/>
                    </a:lnTo>
                    <a:lnTo>
                      <a:pt x="3" y="34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7" y="40"/>
                    </a:lnTo>
                    <a:lnTo>
                      <a:pt x="9" y="41"/>
                    </a:lnTo>
                    <a:lnTo>
                      <a:pt x="11" y="43"/>
                    </a:lnTo>
                    <a:lnTo>
                      <a:pt x="13" y="44"/>
                    </a:lnTo>
                    <a:lnTo>
                      <a:pt x="15" y="45"/>
                    </a:lnTo>
                    <a:lnTo>
                      <a:pt x="17" y="46"/>
                    </a:lnTo>
                    <a:lnTo>
                      <a:pt x="19" y="46"/>
                    </a:lnTo>
                    <a:lnTo>
                      <a:pt x="21" y="47"/>
                    </a:lnTo>
                    <a:lnTo>
                      <a:pt x="24" y="47"/>
                    </a:lnTo>
                    <a:lnTo>
                      <a:pt x="26" y="47"/>
                    </a:lnTo>
                    <a:lnTo>
                      <a:pt x="27" y="46"/>
                    </a:lnTo>
                    <a:lnTo>
                      <a:pt x="29" y="46"/>
                    </a:lnTo>
                    <a:lnTo>
                      <a:pt x="30" y="46"/>
                    </a:lnTo>
                    <a:lnTo>
                      <a:pt x="32" y="45"/>
                    </a:lnTo>
                    <a:lnTo>
                      <a:pt x="34" y="45"/>
                    </a:lnTo>
                    <a:lnTo>
                      <a:pt x="35" y="44"/>
                    </a:lnTo>
                    <a:lnTo>
                      <a:pt x="36" y="43"/>
                    </a:lnTo>
                    <a:lnTo>
                      <a:pt x="38" y="42"/>
                    </a:lnTo>
                    <a:lnTo>
                      <a:pt x="39" y="41"/>
                    </a:lnTo>
                    <a:lnTo>
                      <a:pt x="40" y="40"/>
                    </a:lnTo>
                    <a:lnTo>
                      <a:pt x="41" y="39"/>
                    </a:lnTo>
                    <a:lnTo>
                      <a:pt x="42" y="38"/>
                    </a:lnTo>
                    <a:lnTo>
                      <a:pt x="43" y="37"/>
                    </a:lnTo>
                    <a:lnTo>
                      <a:pt x="44" y="35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6" y="34"/>
                    </a:lnTo>
                    <a:lnTo>
                      <a:pt x="47" y="34"/>
                    </a:lnTo>
                    <a:lnTo>
                      <a:pt x="49" y="33"/>
                    </a:lnTo>
                    <a:lnTo>
                      <a:pt x="50" y="32"/>
                    </a:lnTo>
                    <a:lnTo>
                      <a:pt x="51" y="31"/>
                    </a:lnTo>
                    <a:lnTo>
                      <a:pt x="52" y="29"/>
                    </a:lnTo>
                    <a:lnTo>
                      <a:pt x="53" y="28"/>
                    </a:lnTo>
                    <a:lnTo>
                      <a:pt x="53" y="26"/>
                    </a:lnTo>
                    <a:lnTo>
                      <a:pt x="53" y="24"/>
                    </a:lnTo>
                    <a:lnTo>
                      <a:pt x="53" y="22"/>
                    </a:lnTo>
                    <a:lnTo>
                      <a:pt x="53" y="20"/>
                    </a:lnTo>
                    <a:lnTo>
                      <a:pt x="52" y="18"/>
                    </a:lnTo>
                    <a:lnTo>
                      <a:pt x="51" y="17"/>
                    </a:lnTo>
                    <a:lnTo>
                      <a:pt x="50" y="16"/>
                    </a:lnTo>
                    <a:lnTo>
                      <a:pt x="49" y="15"/>
                    </a:lnTo>
                    <a:lnTo>
                      <a:pt x="47" y="14"/>
                    </a:lnTo>
                    <a:lnTo>
                      <a:pt x="46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35" name="Freeform 334"/>
              <p:cNvSpPr>
                <a:spLocks/>
              </p:cNvSpPr>
              <p:nvPr/>
            </p:nvSpPr>
            <p:spPr bwMode="auto">
              <a:xfrm>
                <a:off x="1352" y="2666"/>
                <a:ext cx="46" cy="40"/>
              </a:xfrm>
              <a:custGeom>
                <a:avLst/>
                <a:gdLst>
                  <a:gd name="T0" fmla="*/ 41 w 46"/>
                  <a:gd name="T1" fmla="*/ 16 h 40"/>
                  <a:gd name="T2" fmla="*/ 40 w 46"/>
                  <a:gd name="T3" fmla="*/ 16 h 40"/>
                  <a:gd name="T4" fmla="*/ 39 w 46"/>
                  <a:gd name="T5" fmla="*/ 15 h 40"/>
                  <a:gd name="T6" fmla="*/ 38 w 46"/>
                  <a:gd name="T7" fmla="*/ 12 h 40"/>
                  <a:gd name="T8" fmla="*/ 36 w 46"/>
                  <a:gd name="T9" fmla="*/ 9 h 40"/>
                  <a:gd name="T10" fmla="*/ 34 w 46"/>
                  <a:gd name="T11" fmla="*/ 6 h 40"/>
                  <a:gd name="T12" fmla="*/ 31 w 46"/>
                  <a:gd name="T13" fmla="*/ 4 h 40"/>
                  <a:gd name="T14" fmla="*/ 28 w 46"/>
                  <a:gd name="T15" fmla="*/ 2 h 40"/>
                  <a:gd name="T16" fmla="*/ 25 w 46"/>
                  <a:gd name="T17" fmla="*/ 1 h 40"/>
                  <a:gd name="T18" fmla="*/ 22 w 46"/>
                  <a:gd name="T19" fmla="*/ 1 h 40"/>
                  <a:gd name="T20" fmla="*/ 18 w 46"/>
                  <a:gd name="T21" fmla="*/ 1 h 40"/>
                  <a:gd name="T22" fmla="*/ 14 w 46"/>
                  <a:gd name="T23" fmla="*/ 1 h 40"/>
                  <a:gd name="T24" fmla="*/ 10 w 46"/>
                  <a:gd name="T25" fmla="*/ 3 h 40"/>
                  <a:gd name="T26" fmla="*/ 7 w 46"/>
                  <a:gd name="T27" fmla="*/ 5 h 40"/>
                  <a:gd name="T28" fmla="*/ 4 w 46"/>
                  <a:gd name="T29" fmla="*/ 8 h 40"/>
                  <a:gd name="T30" fmla="*/ 2 w 46"/>
                  <a:gd name="T31" fmla="*/ 11 h 40"/>
                  <a:gd name="T32" fmla="*/ 1 w 46"/>
                  <a:gd name="T33" fmla="*/ 14 h 40"/>
                  <a:gd name="T34" fmla="*/ 0 w 46"/>
                  <a:gd name="T35" fmla="*/ 18 h 40"/>
                  <a:gd name="T36" fmla="*/ 0 w 46"/>
                  <a:gd name="T37" fmla="*/ 22 h 40"/>
                  <a:gd name="T38" fmla="*/ 1 w 46"/>
                  <a:gd name="T39" fmla="*/ 26 h 40"/>
                  <a:gd name="T40" fmla="*/ 2 w 46"/>
                  <a:gd name="T41" fmla="*/ 30 h 40"/>
                  <a:gd name="T42" fmla="*/ 4 w 46"/>
                  <a:gd name="T43" fmla="*/ 33 h 40"/>
                  <a:gd name="T44" fmla="*/ 7 w 46"/>
                  <a:gd name="T45" fmla="*/ 36 h 40"/>
                  <a:gd name="T46" fmla="*/ 10 w 46"/>
                  <a:gd name="T47" fmla="*/ 38 h 40"/>
                  <a:gd name="T48" fmla="*/ 14 w 46"/>
                  <a:gd name="T49" fmla="*/ 39 h 40"/>
                  <a:gd name="T50" fmla="*/ 18 w 46"/>
                  <a:gd name="T51" fmla="*/ 40 h 40"/>
                  <a:gd name="T52" fmla="*/ 21 w 46"/>
                  <a:gd name="T53" fmla="*/ 40 h 40"/>
                  <a:gd name="T54" fmla="*/ 25 w 46"/>
                  <a:gd name="T55" fmla="*/ 39 h 40"/>
                  <a:gd name="T56" fmla="*/ 28 w 46"/>
                  <a:gd name="T57" fmla="*/ 38 h 40"/>
                  <a:gd name="T58" fmla="*/ 31 w 46"/>
                  <a:gd name="T59" fmla="*/ 37 h 40"/>
                  <a:gd name="T60" fmla="*/ 33 w 46"/>
                  <a:gd name="T61" fmla="*/ 35 h 40"/>
                  <a:gd name="T62" fmla="*/ 35 w 46"/>
                  <a:gd name="T63" fmla="*/ 33 h 40"/>
                  <a:gd name="T64" fmla="*/ 37 w 46"/>
                  <a:gd name="T65" fmla="*/ 30 h 40"/>
                  <a:gd name="T66" fmla="*/ 38 w 46"/>
                  <a:gd name="T67" fmla="*/ 27 h 40"/>
                  <a:gd name="T68" fmla="*/ 39 w 46"/>
                  <a:gd name="T69" fmla="*/ 26 h 40"/>
                  <a:gd name="T70" fmla="*/ 40 w 46"/>
                  <a:gd name="T71" fmla="*/ 26 h 40"/>
                  <a:gd name="T72" fmla="*/ 41 w 46"/>
                  <a:gd name="T73" fmla="*/ 27 h 40"/>
                  <a:gd name="T74" fmla="*/ 41 w 46"/>
                  <a:gd name="T75" fmla="*/ 27 h 40"/>
                  <a:gd name="T76" fmla="*/ 43 w 46"/>
                  <a:gd name="T77" fmla="*/ 27 h 40"/>
                  <a:gd name="T78" fmla="*/ 44 w 46"/>
                  <a:gd name="T79" fmla="*/ 26 h 40"/>
                  <a:gd name="T80" fmla="*/ 46 w 46"/>
                  <a:gd name="T81" fmla="*/ 24 h 40"/>
                  <a:gd name="T82" fmla="*/ 46 w 46"/>
                  <a:gd name="T83" fmla="*/ 22 h 40"/>
                  <a:gd name="T84" fmla="*/ 46 w 46"/>
                  <a:gd name="T85" fmla="*/ 20 h 40"/>
                  <a:gd name="T86" fmla="*/ 46 w 46"/>
                  <a:gd name="T87" fmla="*/ 18 h 40"/>
                  <a:gd name="T88" fmla="*/ 44 w 46"/>
                  <a:gd name="T89" fmla="*/ 17 h 40"/>
                  <a:gd name="T90" fmla="*/ 43 w 46"/>
                  <a:gd name="T91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40">
                    <a:moveTo>
                      <a:pt x="42" y="16"/>
                    </a:moveTo>
                    <a:lnTo>
                      <a:pt x="41" y="16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39" y="17"/>
                    </a:lnTo>
                    <a:lnTo>
                      <a:pt x="39" y="15"/>
                    </a:lnTo>
                    <a:lnTo>
                      <a:pt x="38" y="13"/>
                    </a:lnTo>
                    <a:lnTo>
                      <a:pt x="38" y="12"/>
                    </a:lnTo>
                    <a:lnTo>
                      <a:pt x="37" y="10"/>
                    </a:lnTo>
                    <a:lnTo>
                      <a:pt x="36" y="9"/>
                    </a:lnTo>
                    <a:lnTo>
                      <a:pt x="35" y="8"/>
                    </a:lnTo>
                    <a:lnTo>
                      <a:pt x="34" y="6"/>
                    </a:lnTo>
                    <a:lnTo>
                      <a:pt x="33" y="5"/>
                    </a:lnTo>
                    <a:lnTo>
                      <a:pt x="31" y="4"/>
                    </a:lnTo>
                    <a:lnTo>
                      <a:pt x="30" y="3"/>
                    </a:lnTo>
                    <a:lnTo>
                      <a:pt x="28" y="2"/>
                    </a:lnTo>
                    <a:lnTo>
                      <a:pt x="27" y="2"/>
                    </a:lnTo>
                    <a:lnTo>
                      <a:pt x="25" y="1"/>
                    </a:lnTo>
                    <a:lnTo>
                      <a:pt x="23" y="1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8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2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1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3" y="31"/>
                    </a:lnTo>
                    <a:lnTo>
                      <a:pt x="4" y="33"/>
                    </a:lnTo>
                    <a:lnTo>
                      <a:pt x="6" y="34"/>
                    </a:lnTo>
                    <a:lnTo>
                      <a:pt x="7" y="36"/>
                    </a:lnTo>
                    <a:lnTo>
                      <a:pt x="9" y="37"/>
                    </a:lnTo>
                    <a:lnTo>
                      <a:pt x="10" y="38"/>
                    </a:lnTo>
                    <a:lnTo>
                      <a:pt x="12" y="39"/>
                    </a:lnTo>
                    <a:lnTo>
                      <a:pt x="14" y="39"/>
                    </a:lnTo>
                    <a:lnTo>
                      <a:pt x="16" y="40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1" y="40"/>
                    </a:lnTo>
                    <a:lnTo>
                      <a:pt x="23" y="40"/>
                    </a:lnTo>
                    <a:lnTo>
                      <a:pt x="25" y="39"/>
                    </a:lnTo>
                    <a:lnTo>
                      <a:pt x="26" y="39"/>
                    </a:lnTo>
                    <a:lnTo>
                      <a:pt x="28" y="38"/>
                    </a:lnTo>
                    <a:lnTo>
                      <a:pt x="29" y="38"/>
                    </a:lnTo>
                    <a:lnTo>
                      <a:pt x="31" y="37"/>
                    </a:lnTo>
                    <a:lnTo>
                      <a:pt x="32" y="36"/>
                    </a:lnTo>
                    <a:lnTo>
                      <a:pt x="33" y="35"/>
                    </a:lnTo>
                    <a:lnTo>
                      <a:pt x="34" y="34"/>
                    </a:lnTo>
                    <a:lnTo>
                      <a:pt x="35" y="33"/>
                    </a:lnTo>
                    <a:lnTo>
                      <a:pt x="36" y="31"/>
                    </a:lnTo>
                    <a:lnTo>
                      <a:pt x="37" y="30"/>
                    </a:lnTo>
                    <a:lnTo>
                      <a:pt x="38" y="29"/>
                    </a:lnTo>
                    <a:lnTo>
                      <a:pt x="38" y="27"/>
                    </a:lnTo>
                    <a:lnTo>
                      <a:pt x="39" y="25"/>
                    </a:lnTo>
                    <a:lnTo>
                      <a:pt x="39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7"/>
                    </a:lnTo>
                    <a:lnTo>
                      <a:pt x="44" y="27"/>
                    </a:lnTo>
                    <a:lnTo>
                      <a:pt x="44" y="26"/>
                    </a:lnTo>
                    <a:lnTo>
                      <a:pt x="45" y="25"/>
                    </a:lnTo>
                    <a:lnTo>
                      <a:pt x="46" y="24"/>
                    </a:lnTo>
                    <a:lnTo>
                      <a:pt x="46" y="24"/>
                    </a:lnTo>
                    <a:lnTo>
                      <a:pt x="46" y="22"/>
                    </a:lnTo>
                    <a:lnTo>
                      <a:pt x="46" y="21"/>
                    </a:lnTo>
                    <a:lnTo>
                      <a:pt x="46" y="20"/>
                    </a:lnTo>
                    <a:lnTo>
                      <a:pt x="46" y="19"/>
                    </a:lnTo>
                    <a:lnTo>
                      <a:pt x="46" y="18"/>
                    </a:lnTo>
                    <a:lnTo>
                      <a:pt x="45" y="17"/>
                    </a:lnTo>
                    <a:lnTo>
                      <a:pt x="44" y="17"/>
                    </a:lnTo>
                    <a:lnTo>
                      <a:pt x="44" y="16"/>
                    </a:lnTo>
                    <a:lnTo>
                      <a:pt x="43" y="16"/>
                    </a:lnTo>
                    <a:lnTo>
                      <a:pt x="42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36" name="Freeform 335"/>
              <p:cNvSpPr>
                <a:spLocks/>
              </p:cNvSpPr>
              <p:nvPr/>
            </p:nvSpPr>
            <p:spPr bwMode="auto">
              <a:xfrm>
                <a:off x="1393" y="2689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3 h 3"/>
                  <a:gd name="T4" fmla="*/ 2 w 3"/>
                  <a:gd name="T5" fmla="*/ 3 h 3"/>
                  <a:gd name="T6" fmla="*/ 3 w 3"/>
                  <a:gd name="T7" fmla="*/ 2 h 3"/>
                  <a:gd name="T8" fmla="*/ 3 w 3"/>
                  <a:gd name="T9" fmla="*/ 2 h 3"/>
                  <a:gd name="T10" fmla="*/ 3 w 3"/>
                  <a:gd name="T11" fmla="*/ 1 h 3"/>
                  <a:gd name="T12" fmla="*/ 2 w 3"/>
                  <a:gd name="T13" fmla="*/ 0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0 w 3"/>
                  <a:gd name="T21" fmla="*/ 0 h 3"/>
                  <a:gd name="T22" fmla="*/ 0 w 3"/>
                  <a:gd name="T23" fmla="*/ 1 h 3"/>
                  <a:gd name="T24" fmla="*/ 0 w 3"/>
                  <a:gd name="T25" fmla="*/ 2 h 3"/>
                  <a:gd name="T26" fmla="*/ 0 w 3"/>
                  <a:gd name="T27" fmla="*/ 2 h 3"/>
                  <a:gd name="T28" fmla="*/ 0 w 3"/>
                  <a:gd name="T29" fmla="*/ 3 h 3"/>
                  <a:gd name="T30" fmla="*/ 1 w 3"/>
                  <a:gd name="T31" fmla="*/ 3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37" name="Freeform 336"/>
              <p:cNvSpPr>
                <a:spLocks/>
              </p:cNvSpPr>
              <p:nvPr/>
            </p:nvSpPr>
            <p:spPr bwMode="auto">
              <a:xfrm>
                <a:off x="1363" y="2694"/>
                <a:ext cx="19" cy="7"/>
              </a:xfrm>
              <a:custGeom>
                <a:avLst/>
                <a:gdLst>
                  <a:gd name="T0" fmla="*/ 0 w 19"/>
                  <a:gd name="T1" fmla="*/ 0 h 7"/>
                  <a:gd name="T2" fmla="*/ 0 w 19"/>
                  <a:gd name="T3" fmla="*/ 1 h 7"/>
                  <a:gd name="T4" fmla="*/ 0 w 19"/>
                  <a:gd name="T5" fmla="*/ 1 h 7"/>
                  <a:gd name="T6" fmla="*/ 0 w 19"/>
                  <a:gd name="T7" fmla="*/ 2 h 7"/>
                  <a:gd name="T8" fmla="*/ 0 w 19"/>
                  <a:gd name="T9" fmla="*/ 3 h 7"/>
                  <a:gd name="T10" fmla="*/ 1 w 19"/>
                  <a:gd name="T11" fmla="*/ 3 h 7"/>
                  <a:gd name="T12" fmla="*/ 1 w 19"/>
                  <a:gd name="T13" fmla="*/ 4 h 7"/>
                  <a:gd name="T14" fmla="*/ 2 w 19"/>
                  <a:gd name="T15" fmla="*/ 5 h 7"/>
                  <a:gd name="T16" fmla="*/ 3 w 19"/>
                  <a:gd name="T17" fmla="*/ 5 h 7"/>
                  <a:gd name="T18" fmla="*/ 4 w 19"/>
                  <a:gd name="T19" fmla="*/ 6 h 7"/>
                  <a:gd name="T20" fmla="*/ 5 w 19"/>
                  <a:gd name="T21" fmla="*/ 6 h 7"/>
                  <a:gd name="T22" fmla="*/ 7 w 19"/>
                  <a:gd name="T23" fmla="*/ 7 h 7"/>
                  <a:gd name="T24" fmla="*/ 8 w 19"/>
                  <a:gd name="T25" fmla="*/ 7 h 7"/>
                  <a:gd name="T26" fmla="*/ 9 w 19"/>
                  <a:gd name="T27" fmla="*/ 7 h 7"/>
                  <a:gd name="T28" fmla="*/ 10 w 19"/>
                  <a:gd name="T29" fmla="*/ 7 h 7"/>
                  <a:gd name="T30" fmla="*/ 10 w 19"/>
                  <a:gd name="T31" fmla="*/ 7 h 7"/>
                  <a:gd name="T32" fmla="*/ 10 w 19"/>
                  <a:gd name="T33" fmla="*/ 7 h 7"/>
                  <a:gd name="T34" fmla="*/ 19 w 19"/>
                  <a:gd name="T35" fmla="*/ 0 h 7"/>
                  <a:gd name="T36" fmla="*/ 0 w 19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7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38" name="Freeform 337"/>
              <p:cNvSpPr>
                <a:spLocks/>
              </p:cNvSpPr>
              <p:nvPr/>
            </p:nvSpPr>
            <p:spPr bwMode="auto">
              <a:xfrm>
                <a:off x="1365" y="2696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 w 11"/>
                  <a:gd name="T3" fmla="*/ 2 h 2"/>
                  <a:gd name="T4" fmla="*/ 9 w 11"/>
                  <a:gd name="T5" fmla="*/ 2 h 2"/>
                  <a:gd name="T6" fmla="*/ 11 w 11"/>
                  <a:gd name="T7" fmla="*/ 0 h 2"/>
                  <a:gd name="T8" fmla="*/ 0 w 1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">
                    <a:moveTo>
                      <a:pt x="0" y="0"/>
                    </a:moveTo>
                    <a:lnTo>
                      <a:pt x="1" y="2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39" name="Freeform 338"/>
              <p:cNvSpPr>
                <a:spLocks/>
              </p:cNvSpPr>
              <p:nvPr/>
            </p:nvSpPr>
            <p:spPr bwMode="auto">
              <a:xfrm>
                <a:off x="1360" y="2675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4 h 4"/>
                  <a:gd name="T4" fmla="*/ 4 w 4"/>
                  <a:gd name="T5" fmla="*/ 4 h 4"/>
                  <a:gd name="T6" fmla="*/ 4 w 4"/>
                  <a:gd name="T7" fmla="*/ 3 h 4"/>
                  <a:gd name="T8" fmla="*/ 4 w 4"/>
                  <a:gd name="T9" fmla="*/ 2 h 4"/>
                  <a:gd name="T10" fmla="*/ 4 w 4"/>
                  <a:gd name="T11" fmla="*/ 1 h 4"/>
                  <a:gd name="T12" fmla="*/ 4 w 4"/>
                  <a:gd name="T13" fmla="*/ 0 h 4"/>
                  <a:gd name="T14" fmla="*/ 3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0 w 4"/>
                  <a:gd name="T21" fmla="*/ 0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0 w 4"/>
                  <a:gd name="T29" fmla="*/ 4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40" name="Freeform 339"/>
              <p:cNvSpPr>
                <a:spLocks/>
              </p:cNvSpPr>
              <p:nvPr/>
            </p:nvSpPr>
            <p:spPr bwMode="auto">
              <a:xfrm>
                <a:off x="1375" y="2675"/>
                <a:ext cx="6" cy="5"/>
              </a:xfrm>
              <a:custGeom>
                <a:avLst/>
                <a:gdLst>
                  <a:gd name="T0" fmla="*/ 3 w 6"/>
                  <a:gd name="T1" fmla="*/ 5 h 5"/>
                  <a:gd name="T2" fmla="*/ 4 w 6"/>
                  <a:gd name="T3" fmla="*/ 5 h 5"/>
                  <a:gd name="T4" fmla="*/ 5 w 6"/>
                  <a:gd name="T5" fmla="*/ 5 h 5"/>
                  <a:gd name="T6" fmla="*/ 5 w 6"/>
                  <a:gd name="T7" fmla="*/ 4 h 5"/>
                  <a:gd name="T8" fmla="*/ 6 w 6"/>
                  <a:gd name="T9" fmla="*/ 3 h 5"/>
                  <a:gd name="T10" fmla="*/ 5 w 6"/>
                  <a:gd name="T11" fmla="*/ 1 h 5"/>
                  <a:gd name="T12" fmla="*/ 5 w 6"/>
                  <a:gd name="T13" fmla="*/ 1 h 5"/>
                  <a:gd name="T14" fmla="*/ 4 w 6"/>
                  <a:gd name="T15" fmla="*/ 0 h 5"/>
                  <a:gd name="T16" fmla="*/ 3 w 6"/>
                  <a:gd name="T17" fmla="*/ 0 h 5"/>
                  <a:gd name="T18" fmla="*/ 2 w 6"/>
                  <a:gd name="T19" fmla="*/ 0 h 5"/>
                  <a:gd name="T20" fmla="*/ 2 w 6"/>
                  <a:gd name="T21" fmla="*/ 0 h 5"/>
                  <a:gd name="T22" fmla="*/ 1 w 6"/>
                  <a:gd name="T23" fmla="*/ 0 h 5"/>
                  <a:gd name="T24" fmla="*/ 1 w 6"/>
                  <a:gd name="T25" fmla="*/ 1 h 5"/>
                  <a:gd name="T26" fmla="*/ 0 w 6"/>
                  <a:gd name="T27" fmla="*/ 1 h 5"/>
                  <a:gd name="T28" fmla="*/ 0 w 6"/>
                  <a:gd name="T29" fmla="*/ 1 h 5"/>
                  <a:gd name="T30" fmla="*/ 0 w 6"/>
                  <a:gd name="T31" fmla="*/ 2 h 5"/>
                  <a:gd name="T32" fmla="*/ 0 w 6"/>
                  <a:gd name="T33" fmla="*/ 3 h 5"/>
                  <a:gd name="T34" fmla="*/ 0 w 6"/>
                  <a:gd name="T35" fmla="*/ 3 h 5"/>
                  <a:gd name="T36" fmla="*/ 0 w 6"/>
                  <a:gd name="T37" fmla="*/ 4 h 5"/>
                  <a:gd name="T38" fmla="*/ 0 w 6"/>
                  <a:gd name="T39" fmla="*/ 4 h 5"/>
                  <a:gd name="T40" fmla="*/ 1 w 6"/>
                  <a:gd name="T41" fmla="*/ 5 h 5"/>
                  <a:gd name="T42" fmla="*/ 1 w 6"/>
                  <a:gd name="T43" fmla="*/ 5 h 5"/>
                  <a:gd name="T44" fmla="*/ 2 w 6"/>
                  <a:gd name="T45" fmla="*/ 5 h 5"/>
                  <a:gd name="T46" fmla="*/ 2 w 6"/>
                  <a:gd name="T47" fmla="*/ 5 h 5"/>
                  <a:gd name="T48" fmla="*/ 3 w 6"/>
                  <a:gd name="T4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lnTo>
                      <a:pt x="4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41" name="Freeform 340"/>
              <p:cNvSpPr>
                <a:spLocks/>
              </p:cNvSpPr>
              <p:nvPr/>
            </p:nvSpPr>
            <p:spPr bwMode="auto">
              <a:xfrm>
                <a:off x="1361" y="2675"/>
                <a:ext cx="12" cy="14"/>
              </a:xfrm>
              <a:custGeom>
                <a:avLst/>
                <a:gdLst>
                  <a:gd name="T0" fmla="*/ 3 w 12"/>
                  <a:gd name="T1" fmla="*/ 12 h 14"/>
                  <a:gd name="T2" fmla="*/ 8 w 12"/>
                  <a:gd name="T3" fmla="*/ 3 h 14"/>
                  <a:gd name="T4" fmla="*/ 8 w 12"/>
                  <a:gd name="T5" fmla="*/ 0 h 14"/>
                  <a:gd name="T6" fmla="*/ 0 w 12"/>
                  <a:gd name="T7" fmla="*/ 14 h 14"/>
                  <a:gd name="T8" fmla="*/ 12 w 12"/>
                  <a:gd name="T9" fmla="*/ 14 h 14"/>
                  <a:gd name="T10" fmla="*/ 12 w 12"/>
                  <a:gd name="T11" fmla="*/ 12 h 14"/>
                  <a:gd name="T12" fmla="*/ 3 w 12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3" y="12"/>
                    </a:moveTo>
                    <a:lnTo>
                      <a:pt x="8" y="3"/>
                    </a:lnTo>
                    <a:lnTo>
                      <a:pt x="8" y="0"/>
                    </a:lnTo>
                    <a:lnTo>
                      <a:pt x="0" y="14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</p:grpSp>
        <p:grpSp>
          <p:nvGrpSpPr>
            <p:cNvPr id="82" name="Group 344"/>
            <p:cNvGrpSpPr>
              <a:grpSpLocks/>
            </p:cNvGrpSpPr>
            <p:nvPr/>
          </p:nvGrpSpPr>
          <p:grpSpPr bwMode="auto">
            <a:xfrm>
              <a:off x="1077443" y="3125442"/>
              <a:ext cx="186453" cy="247464"/>
              <a:chOff x="1256" y="2463"/>
              <a:chExt cx="133" cy="174"/>
            </a:xfrm>
          </p:grpSpPr>
          <p:pic>
            <p:nvPicPr>
              <p:cNvPr id="87" name="Picture 342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56" y="2463"/>
                <a:ext cx="133" cy="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8" name="Picture 343"/>
              <p:cNvPicPr>
                <a:picLocks noChangeAspect="1" noChangeArrowheads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56" y="2463"/>
                <a:ext cx="133" cy="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83" name="Rectangle 345"/>
            <p:cNvSpPr>
              <a:spLocks noChangeArrowheads="1"/>
            </p:cNvSpPr>
            <p:nvPr/>
          </p:nvSpPr>
          <p:spPr bwMode="auto">
            <a:xfrm>
              <a:off x="560140" y="3129708"/>
              <a:ext cx="402346" cy="248887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/>
            </a:p>
          </p:txBody>
        </p:sp>
        <p:sp>
          <p:nvSpPr>
            <p:cNvPr id="84" name="Rectangle 346"/>
            <p:cNvSpPr>
              <a:spLocks noChangeArrowheads="1"/>
            </p:cNvSpPr>
            <p:nvPr/>
          </p:nvSpPr>
          <p:spPr bwMode="auto">
            <a:xfrm>
              <a:off x="962487" y="3131131"/>
              <a:ext cx="402346" cy="248887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/>
            </a:p>
          </p:txBody>
        </p:sp>
        <p:sp>
          <p:nvSpPr>
            <p:cNvPr id="85" name="Rectangle 347"/>
            <p:cNvSpPr>
              <a:spLocks noChangeArrowheads="1"/>
            </p:cNvSpPr>
            <p:nvPr/>
          </p:nvSpPr>
          <p:spPr bwMode="auto">
            <a:xfrm>
              <a:off x="561542" y="3381439"/>
              <a:ext cx="402346" cy="250309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/>
            </a:p>
          </p:txBody>
        </p:sp>
        <p:sp>
          <p:nvSpPr>
            <p:cNvPr id="86" name="Rectangle 348"/>
            <p:cNvSpPr>
              <a:spLocks noChangeArrowheads="1"/>
            </p:cNvSpPr>
            <p:nvPr/>
          </p:nvSpPr>
          <p:spPr bwMode="auto">
            <a:xfrm>
              <a:off x="963889" y="3382861"/>
              <a:ext cx="400945" cy="250309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/>
            </a:p>
          </p:txBody>
        </p:sp>
      </p:grpSp>
      <p:grpSp>
        <p:nvGrpSpPr>
          <p:cNvPr id="193" name="グループ化 192"/>
          <p:cNvGrpSpPr/>
          <p:nvPr/>
        </p:nvGrpSpPr>
        <p:grpSpPr>
          <a:xfrm>
            <a:off x="7160650" y="3213307"/>
            <a:ext cx="578287" cy="472974"/>
            <a:chOff x="7978775" y="3702050"/>
            <a:chExt cx="990600" cy="790575"/>
          </a:xfrm>
        </p:grpSpPr>
        <p:pic>
          <p:nvPicPr>
            <p:cNvPr id="194" name="Picture 1389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78775" y="3702050"/>
              <a:ext cx="990600" cy="790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95" name="Group 1392"/>
            <p:cNvGrpSpPr>
              <a:grpSpLocks/>
            </p:cNvGrpSpPr>
            <p:nvPr/>
          </p:nvGrpSpPr>
          <p:grpSpPr bwMode="auto">
            <a:xfrm>
              <a:off x="8020050" y="3810000"/>
              <a:ext cx="911225" cy="560387"/>
              <a:chOff x="5052" y="2400"/>
              <a:chExt cx="574" cy="353"/>
            </a:xfrm>
          </p:grpSpPr>
          <p:sp>
            <p:nvSpPr>
              <p:cNvPr id="305" name="Rectangle 1390"/>
              <p:cNvSpPr>
                <a:spLocks noChangeArrowheads="1"/>
              </p:cNvSpPr>
              <p:nvPr/>
            </p:nvSpPr>
            <p:spPr bwMode="auto">
              <a:xfrm>
                <a:off x="5052" y="2400"/>
                <a:ext cx="574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06" name="Rectangle 1391"/>
              <p:cNvSpPr>
                <a:spLocks noChangeArrowheads="1"/>
              </p:cNvSpPr>
              <p:nvPr/>
            </p:nvSpPr>
            <p:spPr bwMode="auto">
              <a:xfrm>
                <a:off x="5052" y="2400"/>
                <a:ext cx="574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</p:grpSp>
        <p:grpSp>
          <p:nvGrpSpPr>
            <p:cNvPr id="196" name="Group 1441"/>
            <p:cNvGrpSpPr>
              <a:grpSpLocks/>
            </p:cNvGrpSpPr>
            <p:nvPr/>
          </p:nvGrpSpPr>
          <p:grpSpPr bwMode="auto">
            <a:xfrm>
              <a:off x="8072438" y="4127500"/>
              <a:ext cx="366712" cy="215900"/>
              <a:chOff x="5085" y="2600"/>
              <a:chExt cx="231" cy="136"/>
            </a:xfrm>
          </p:grpSpPr>
          <p:sp>
            <p:nvSpPr>
              <p:cNvPr id="258" name="Freeform 1394"/>
              <p:cNvSpPr>
                <a:spLocks/>
              </p:cNvSpPr>
              <p:nvPr/>
            </p:nvSpPr>
            <p:spPr bwMode="auto">
              <a:xfrm>
                <a:off x="5262" y="2650"/>
                <a:ext cx="43" cy="53"/>
              </a:xfrm>
              <a:custGeom>
                <a:avLst/>
                <a:gdLst>
                  <a:gd name="T0" fmla="*/ 0 w 43"/>
                  <a:gd name="T1" fmla="*/ 3 h 53"/>
                  <a:gd name="T2" fmla="*/ 1 w 43"/>
                  <a:gd name="T3" fmla="*/ 2 h 53"/>
                  <a:gd name="T4" fmla="*/ 3 w 43"/>
                  <a:gd name="T5" fmla="*/ 1 h 53"/>
                  <a:gd name="T6" fmla="*/ 5 w 43"/>
                  <a:gd name="T7" fmla="*/ 0 h 53"/>
                  <a:gd name="T8" fmla="*/ 7 w 43"/>
                  <a:gd name="T9" fmla="*/ 0 h 53"/>
                  <a:gd name="T10" fmla="*/ 10 w 43"/>
                  <a:gd name="T11" fmla="*/ 0 h 53"/>
                  <a:gd name="T12" fmla="*/ 13 w 43"/>
                  <a:gd name="T13" fmla="*/ 0 h 53"/>
                  <a:gd name="T14" fmla="*/ 16 w 43"/>
                  <a:gd name="T15" fmla="*/ 1 h 53"/>
                  <a:gd name="T16" fmla="*/ 19 w 43"/>
                  <a:gd name="T17" fmla="*/ 1 h 53"/>
                  <a:gd name="T18" fmla="*/ 22 w 43"/>
                  <a:gd name="T19" fmla="*/ 2 h 53"/>
                  <a:gd name="T20" fmla="*/ 25 w 43"/>
                  <a:gd name="T21" fmla="*/ 2 h 53"/>
                  <a:gd name="T22" fmla="*/ 28 w 43"/>
                  <a:gd name="T23" fmla="*/ 3 h 53"/>
                  <a:gd name="T24" fmla="*/ 30 w 43"/>
                  <a:gd name="T25" fmla="*/ 4 h 53"/>
                  <a:gd name="T26" fmla="*/ 32 w 43"/>
                  <a:gd name="T27" fmla="*/ 4 h 53"/>
                  <a:gd name="T28" fmla="*/ 34 w 43"/>
                  <a:gd name="T29" fmla="*/ 5 h 53"/>
                  <a:gd name="T30" fmla="*/ 35 w 43"/>
                  <a:gd name="T31" fmla="*/ 5 h 53"/>
                  <a:gd name="T32" fmla="*/ 35 w 43"/>
                  <a:gd name="T33" fmla="*/ 5 h 53"/>
                  <a:gd name="T34" fmla="*/ 35 w 43"/>
                  <a:gd name="T35" fmla="*/ 5 h 53"/>
                  <a:gd name="T36" fmla="*/ 36 w 43"/>
                  <a:gd name="T37" fmla="*/ 5 h 53"/>
                  <a:gd name="T38" fmla="*/ 36 w 43"/>
                  <a:gd name="T39" fmla="*/ 4 h 53"/>
                  <a:gd name="T40" fmla="*/ 36 w 43"/>
                  <a:gd name="T41" fmla="*/ 4 h 53"/>
                  <a:gd name="T42" fmla="*/ 37 w 43"/>
                  <a:gd name="T43" fmla="*/ 3 h 53"/>
                  <a:gd name="T44" fmla="*/ 37 w 43"/>
                  <a:gd name="T45" fmla="*/ 3 h 53"/>
                  <a:gd name="T46" fmla="*/ 38 w 43"/>
                  <a:gd name="T47" fmla="*/ 3 h 53"/>
                  <a:gd name="T48" fmla="*/ 39 w 43"/>
                  <a:gd name="T49" fmla="*/ 3 h 53"/>
                  <a:gd name="T50" fmla="*/ 41 w 43"/>
                  <a:gd name="T51" fmla="*/ 3 h 53"/>
                  <a:gd name="T52" fmla="*/ 41 w 43"/>
                  <a:gd name="T53" fmla="*/ 3 h 53"/>
                  <a:gd name="T54" fmla="*/ 42 w 43"/>
                  <a:gd name="T55" fmla="*/ 3 h 53"/>
                  <a:gd name="T56" fmla="*/ 42 w 43"/>
                  <a:gd name="T57" fmla="*/ 3 h 53"/>
                  <a:gd name="T58" fmla="*/ 43 w 43"/>
                  <a:gd name="T59" fmla="*/ 4 h 53"/>
                  <a:gd name="T60" fmla="*/ 43 w 43"/>
                  <a:gd name="T61" fmla="*/ 4 h 53"/>
                  <a:gd name="T62" fmla="*/ 43 w 43"/>
                  <a:gd name="T63" fmla="*/ 4 h 53"/>
                  <a:gd name="T64" fmla="*/ 43 w 43"/>
                  <a:gd name="T65" fmla="*/ 4 h 53"/>
                  <a:gd name="T66" fmla="*/ 43 w 43"/>
                  <a:gd name="T67" fmla="*/ 53 h 53"/>
                  <a:gd name="T68" fmla="*/ 35 w 43"/>
                  <a:gd name="T69" fmla="*/ 53 h 53"/>
                  <a:gd name="T70" fmla="*/ 35 w 43"/>
                  <a:gd name="T71" fmla="*/ 49 h 53"/>
                  <a:gd name="T72" fmla="*/ 35 w 43"/>
                  <a:gd name="T73" fmla="*/ 42 h 53"/>
                  <a:gd name="T74" fmla="*/ 35 w 43"/>
                  <a:gd name="T75" fmla="*/ 35 h 53"/>
                  <a:gd name="T76" fmla="*/ 35 w 43"/>
                  <a:gd name="T77" fmla="*/ 31 h 53"/>
                  <a:gd name="T78" fmla="*/ 34 w 43"/>
                  <a:gd name="T79" fmla="*/ 31 h 53"/>
                  <a:gd name="T80" fmla="*/ 33 w 43"/>
                  <a:gd name="T81" fmla="*/ 30 h 53"/>
                  <a:gd name="T82" fmla="*/ 31 w 43"/>
                  <a:gd name="T83" fmla="*/ 30 h 53"/>
                  <a:gd name="T84" fmla="*/ 29 w 43"/>
                  <a:gd name="T85" fmla="*/ 29 h 53"/>
                  <a:gd name="T86" fmla="*/ 27 w 43"/>
                  <a:gd name="T87" fmla="*/ 29 h 53"/>
                  <a:gd name="T88" fmla="*/ 24 w 43"/>
                  <a:gd name="T89" fmla="*/ 28 h 53"/>
                  <a:gd name="T90" fmla="*/ 22 w 43"/>
                  <a:gd name="T91" fmla="*/ 27 h 53"/>
                  <a:gd name="T92" fmla="*/ 19 w 43"/>
                  <a:gd name="T93" fmla="*/ 26 h 53"/>
                  <a:gd name="T94" fmla="*/ 16 w 43"/>
                  <a:gd name="T95" fmla="*/ 26 h 53"/>
                  <a:gd name="T96" fmla="*/ 14 w 43"/>
                  <a:gd name="T97" fmla="*/ 25 h 53"/>
                  <a:gd name="T98" fmla="*/ 11 w 43"/>
                  <a:gd name="T99" fmla="*/ 24 h 53"/>
                  <a:gd name="T100" fmla="*/ 9 w 43"/>
                  <a:gd name="T101" fmla="*/ 24 h 53"/>
                  <a:gd name="T102" fmla="*/ 6 w 43"/>
                  <a:gd name="T103" fmla="*/ 23 h 53"/>
                  <a:gd name="T104" fmla="*/ 4 w 43"/>
                  <a:gd name="T105" fmla="*/ 23 h 53"/>
                  <a:gd name="T106" fmla="*/ 2 w 43"/>
                  <a:gd name="T107" fmla="*/ 22 h 53"/>
                  <a:gd name="T108" fmla="*/ 0 w 43"/>
                  <a:gd name="T109" fmla="*/ 22 h 53"/>
                  <a:gd name="T110" fmla="*/ 0 w 43"/>
                  <a:gd name="T111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3">
                    <a:moveTo>
                      <a:pt x="0" y="3"/>
                    </a:moveTo>
                    <a:lnTo>
                      <a:pt x="1" y="2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9" y="1"/>
                    </a:lnTo>
                    <a:lnTo>
                      <a:pt x="22" y="2"/>
                    </a:lnTo>
                    <a:lnTo>
                      <a:pt x="25" y="2"/>
                    </a:lnTo>
                    <a:lnTo>
                      <a:pt x="28" y="3"/>
                    </a:lnTo>
                    <a:lnTo>
                      <a:pt x="30" y="4"/>
                    </a:lnTo>
                    <a:lnTo>
                      <a:pt x="32" y="4"/>
                    </a:lnTo>
                    <a:lnTo>
                      <a:pt x="34" y="5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9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53"/>
                    </a:lnTo>
                    <a:lnTo>
                      <a:pt x="35" y="53"/>
                    </a:lnTo>
                    <a:lnTo>
                      <a:pt x="35" y="49"/>
                    </a:lnTo>
                    <a:lnTo>
                      <a:pt x="35" y="42"/>
                    </a:lnTo>
                    <a:lnTo>
                      <a:pt x="35" y="35"/>
                    </a:lnTo>
                    <a:lnTo>
                      <a:pt x="35" y="31"/>
                    </a:lnTo>
                    <a:lnTo>
                      <a:pt x="34" y="31"/>
                    </a:lnTo>
                    <a:lnTo>
                      <a:pt x="33" y="30"/>
                    </a:lnTo>
                    <a:lnTo>
                      <a:pt x="31" y="30"/>
                    </a:lnTo>
                    <a:lnTo>
                      <a:pt x="29" y="29"/>
                    </a:lnTo>
                    <a:lnTo>
                      <a:pt x="27" y="29"/>
                    </a:lnTo>
                    <a:lnTo>
                      <a:pt x="24" y="28"/>
                    </a:lnTo>
                    <a:lnTo>
                      <a:pt x="22" y="27"/>
                    </a:lnTo>
                    <a:lnTo>
                      <a:pt x="19" y="26"/>
                    </a:lnTo>
                    <a:lnTo>
                      <a:pt x="16" y="26"/>
                    </a:lnTo>
                    <a:lnTo>
                      <a:pt x="14" y="25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59" name="Freeform 1395"/>
              <p:cNvSpPr>
                <a:spLocks/>
              </p:cNvSpPr>
              <p:nvPr/>
            </p:nvSpPr>
            <p:spPr bwMode="auto">
              <a:xfrm>
                <a:off x="5251" y="2640"/>
                <a:ext cx="24" cy="21"/>
              </a:xfrm>
              <a:custGeom>
                <a:avLst/>
                <a:gdLst>
                  <a:gd name="T0" fmla="*/ 24 w 24"/>
                  <a:gd name="T1" fmla="*/ 21 h 21"/>
                  <a:gd name="T2" fmla="*/ 24 w 24"/>
                  <a:gd name="T3" fmla="*/ 0 h 21"/>
                  <a:gd name="T4" fmla="*/ 0 w 24"/>
                  <a:gd name="T5" fmla="*/ 5 h 21"/>
                  <a:gd name="T6" fmla="*/ 0 w 24"/>
                  <a:gd name="T7" fmla="*/ 21 h 21"/>
                  <a:gd name="T8" fmla="*/ 24 w 24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1">
                    <a:moveTo>
                      <a:pt x="24" y="21"/>
                    </a:moveTo>
                    <a:lnTo>
                      <a:pt x="24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4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60" name="Freeform 1396"/>
              <p:cNvSpPr>
                <a:spLocks/>
              </p:cNvSpPr>
              <p:nvPr/>
            </p:nvSpPr>
            <p:spPr bwMode="auto">
              <a:xfrm>
                <a:off x="5254" y="2645"/>
                <a:ext cx="18" cy="26"/>
              </a:xfrm>
              <a:custGeom>
                <a:avLst/>
                <a:gdLst>
                  <a:gd name="T0" fmla="*/ 18 w 18"/>
                  <a:gd name="T1" fmla="*/ 0 h 26"/>
                  <a:gd name="T2" fmla="*/ 0 w 18"/>
                  <a:gd name="T3" fmla="*/ 0 h 26"/>
                  <a:gd name="T4" fmla="*/ 0 w 18"/>
                  <a:gd name="T5" fmla="*/ 26 h 26"/>
                  <a:gd name="T6" fmla="*/ 7 w 18"/>
                  <a:gd name="T7" fmla="*/ 26 h 26"/>
                  <a:gd name="T8" fmla="*/ 18 w 18"/>
                  <a:gd name="T9" fmla="*/ 26 h 26"/>
                  <a:gd name="T10" fmla="*/ 18 w 18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6">
                    <a:moveTo>
                      <a:pt x="18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7" y="26"/>
                    </a:lnTo>
                    <a:lnTo>
                      <a:pt x="18" y="26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61" name="Freeform 1397"/>
              <p:cNvSpPr>
                <a:spLocks/>
              </p:cNvSpPr>
              <p:nvPr/>
            </p:nvSpPr>
            <p:spPr bwMode="auto">
              <a:xfrm>
                <a:off x="5235" y="2652"/>
                <a:ext cx="60" cy="48"/>
              </a:xfrm>
              <a:custGeom>
                <a:avLst/>
                <a:gdLst>
                  <a:gd name="T0" fmla="*/ 14 w 60"/>
                  <a:gd name="T1" fmla="*/ 0 h 48"/>
                  <a:gd name="T2" fmla="*/ 13 w 60"/>
                  <a:gd name="T3" fmla="*/ 0 h 48"/>
                  <a:gd name="T4" fmla="*/ 12 w 60"/>
                  <a:gd name="T5" fmla="*/ 0 h 48"/>
                  <a:gd name="T6" fmla="*/ 12 w 60"/>
                  <a:gd name="T7" fmla="*/ 0 h 48"/>
                  <a:gd name="T8" fmla="*/ 10 w 60"/>
                  <a:gd name="T9" fmla="*/ 1 h 48"/>
                  <a:gd name="T10" fmla="*/ 9 w 60"/>
                  <a:gd name="T11" fmla="*/ 1 h 48"/>
                  <a:gd name="T12" fmla="*/ 8 w 60"/>
                  <a:gd name="T13" fmla="*/ 2 h 48"/>
                  <a:gd name="T14" fmla="*/ 7 w 60"/>
                  <a:gd name="T15" fmla="*/ 3 h 48"/>
                  <a:gd name="T16" fmla="*/ 5 w 60"/>
                  <a:gd name="T17" fmla="*/ 4 h 48"/>
                  <a:gd name="T18" fmla="*/ 3 w 60"/>
                  <a:gd name="T19" fmla="*/ 7 h 48"/>
                  <a:gd name="T20" fmla="*/ 2 w 60"/>
                  <a:gd name="T21" fmla="*/ 12 h 48"/>
                  <a:gd name="T22" fmla="*/ 1 w 60"/>
                  <a:gd name="T23" fmla="*/ 18 h 48"/>
                  <a:gd name="T24" fmla="*/ 0 w 60"/>
                  <a:gd name="T25" fmla="*/ 25 h 48"/>
                  <a:gd name="T26" fmla="*/ 0 w 60"/>
                  <a:gd name="T27" fmla="*/ 32 h 48"/>
                  <a:gd name="T28" fmla="*/ 0 w 60"/>
                  <a:gd name="T29" fmla="*/ 38 h 48"/>
                  <a:gd name="T30" fmla="*/ 0 w 60"/>
                  <a:gd name="T31" fmla="*/ 41 h 48"/>
                  <a:gd name="T32" fmla="*/ 0 w 60"/>
                  <a:gd name="T33" fmla="*/ 43 h 48"/>
                  <a:gd name="T34" fmla="*/ 53 w 60"/>
                  <a:gd name="T35" fmla="*/ 48 h 48"/>
                  <a:gd name="T36" fmla="*/ 52 w 60"/>
                  <a:gd name="T37" fmla="*/ 35 h 48"/>
                  <a:gd name="T38" fmla="*/ 52 w 60"/>
                  <a:gd name="T39" fmla="*/ 34 h 48"/>
                  <a:gd name="T40" fmla="*/ 53 w 60"/>
                  <a:gd name="T41" fmla="*/ 34 h 48"/>
                  <a:gd name="T42" fmla="*/ 53 w 60"/>
                  <a:gd name="T43" fmla="*/ 34 h 48"/>
                  <a:gd name="T44" fmla="*/ 54 w 60"/>
                  <a:gd name="T45" fmla="*/ 33 h 48"/>
                  <a:gd name="T46" fmla="*/ 54 w 60"/>
                  <a:gd name="T47" fmla="*/ 33 h 48"/>
                  <a:gd name="T48" fmla="*/ 55 w 60"/>
                  <a:gd name="T49" fmla="*/ 32 h 48"/>
                  <a:gd name="T50" fmla="*/ 55 w 60"/>
                  <a:gd name="T51" fmla="*/ 32 h 48"/>
                  <a:gd name="T52" fmla="*/ 56 w 60"/>
                  <a:gd name="T53" fmla="*/ 32 h 48"/>
                  <a:gd name="T54" fmla="*/ 57 w 60"/>
                  <a:gd name="T55" fmla="*/ 31 h 48"/>
                  <a:gd name="T56" fmla="*/ 58 w 60"/>
                  <a:gd name="T57" fmla="*/ 30 h 48"/>
                  <a:gd name="T58" fmla="*/ 59 w 60"/>
                  <a:gd name="T59" fmla="*/ 28 h 48"/>
                  <a:gd name="T60" fmla="*/ 60 w 60"/>
                  <a:gd name="T61" fmla="*/ 27 h 48"/>
                  <a:gd name="T62" fmla="*/ 60 w 60"/>
                  <a:gd name="T63" fmla="*/ 26 h 48"/>
                  <a:gd name="T64" fmla="*/ 60 w 60"/>
                  <a:gd name="T65" fmla="*/ 24 h 48"/>
                  <a:gd name="T66" fmla="*/ 60 w 60"/>
                  <a:gd name="T67" fmla="*/ 22 h 48"/>
                  <a:gd name="T68" fmla="*/ 60 w 60"/>
                  <a:gd name="T69" fmla="*/ 20 h 48"/>
                  <a:gd name="T70" fmla="*/ 60 w 60"/>
                  <a:gd name="T71" fmla="*/ 20 h 48"/>
                  <a:gd name="T72" fmla="*/ 59 w 60"/>
                  <a:gd name="T73" fmla="*/ 18 h 48"/>
                  <a:gd name="T74" fmla="*/ 58 w 60"/>
                  <a:gd name="T75" fmla="*/ 15 h 48"/>
                  <a:gd name="T76" fmla="*/ 56 w 60"/>
                  <a:gd name="T77" fmla="*/ 12 h 48"/>
                  <a:gd name="T78" fmla="*/ 54 w 60"/>
                  <a:gd name="T79" fmla="*/ 9 h 48"/>
                  <a:gd name="T80" fmla="*/ 51 w 60"/>
                  <a:gd name="T81" fmla="*/ 6 h 48"/>
                  <a:gd name="T82" fmla="*/ 48 w 60"/>
                  <a:gd name="T83" fmla="*/ 3 h 48"/>
                  <a:gd name="T84" fmla="*/ 45 w 60"/>
                  <a:gd name="T85" fmla="*/ 1 h 48"/>
                  <a:gd name="T86" fmla="*/ 44 w 60"/>
                  <a:gd name="T87" fmla="*/ 1 h 48"/>
                  <a:gd name="T88" fmla="*/ 43 w 60"/>
                  <a:gd name="T89" fmla="*/ 1 h 48"/>
                  <a:gd name="T90" fmla="*/ 42 w 60"/>
                  <a:gd name="T91" fmla="*/ 1 h 48"/>
                  <a:gd name="T92" fmla="*/ 41 w 60"/>
                  <a:gd name="T93" fmla="*/ 0 h 48"/>
                  <a:gd name="T94" fmla="*/ 40 w 60"/>
                  <a:gd name="T95" fmla="*/ 0 h 48"/>
                  <a:gd name="T96" fmla="*/ 39 w 60"/>
                  <a:gd name="T97" fmla="*/ 0 h 48"/>
                  <a:gd name="T98" fmla="*/ 38 w 60"/>
                  <a:gd name="T99" fmla="*/ 0 h 48"/>
                  <a:gd name="T100" fmla="*/ 37 w 60"/>
                  <a:gd name="T101" fmla="*/ 0 h 48"/>
                  <a:gd name="T102" fmla="*/ 27 w 60"/>
                  <a:gd name="T103" fmla="*/ 13 h 48"/>
                  <a:gd name="T104" fmla="*/ 19 w 60"/>
                  <a:gd name="T105" fmla="*/ 0 h 48"/>
                  <a:gd name="T106" fmla="*/ 14 w 60"/>
                  <a:gd name="T10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0" h="48">
                    <a:moveTo>
                      <a:pt x="14" y="0"/>
                    </a:moveTo>
                    <a:lnTo>
                      <a:pt x="13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1" y="18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53" y="48"/>
                    </a:lnTo>
                    <a:lnTo>
                      <a:pt x="52" y="35"/>
                    </a:lnTo>
                    <a:lnTo>
                      <a:pt x="52" y="34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5" y="32"/>
                    </a:lnTo>
                    <a:lnTo>
                      <a:pt x="55" y="32"/>
                    </a:lnTo>
                    <a:lnTo>
                      <a:pt x="56" y="32"/>
                    </a:lnTo>
                    <a:lnTo>
                      <a:pt x="57" y="31"/>
                    </a:lnTo>
                    <a:lnTo>
                      <a:pt x="58" y="30"/>
                    </a:lnTo>
                    <a:lnTo>
                      <a:pt x="59" y="28"/>
                    </a:lnTo>
                    <a:lnTo>
                      <a:pt x="60" y="27"/>
                    </a:lnTo>
                    <a:lnTo>
                      <a:pt x="60" y="26"/>
                    </a:lnTo>
                    <a:lnTo>
                      <a:pt x="60" y="24"/>
                    </a:lnTo>
                    <a:lnTo>
                      <a:pt x="60" y="22"/>
                    </a:lnTo>
                    <a:lnTo>
                      <a:pt x="60" y="20"/>
                    </a:lnTo>
                    <a:lnTo>
                      <a:pt x="60" y="20"/>
                    </a:lnTo>
                    <a:lnTo>
                      <a:pt x="59" y="18"/>
                    </a:lnTo>
                    <a:lnTo>
                      <a:pt x="58" y="15"/>
                    </a:lnTo>
                    <a:lnTo>
                      <a:pt x="56" y="12"/>
                    </a:lnTo>
                    <a:lnTo>
                      <a:pt x="54" y="9"/>
                    </a:lnTo>
                    <a:lnTo>
                      <a:pt x="51" y="6"/>
                    </a:lnTo>
                    <a:lnTo>
                      <a:pt x="48" y="3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3" y="1"/>
                    </a:lnTo>
                    <a:lnTo>
                      <a:pt x="42" y="1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27" y="13"/>
                    </a:lnTo>
                    <a:lnTo>
                      <a:pt x="19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62" name="Freeform 1398"/>
              <p:cNvSpPr>
                <a:spLocks/>
              </p:cNvSpPr>
              <p:nvPr/>
            </p:nvSpPr>
            <p:spPr bwMode="auto">
              <a:xfrm>
                <a:off x="5238" y="2654"/>
                <a:ext cx="54" cy="46"/>
              </a:xfrm>
              <a:custGeom>
                <a:avLst/>
                <a:gdLst>
                  <a:gd name="T0" fmla="*/ 0 w 54"/>
                  <a:gd name="T1" fmla="*/ 40 h 46"/>
                  <a:gd name="T2" fmla="*/ 0 w 54"/>
                  <a:gd name="T3" fmla="*/ 29 h 46"/>
                  <a:gd name="T4" fmla="*/ 0 w 54"/>
                  <a:gd name="T5" fmla="*/ 20 h 46"/>
                  <a:gd name="T6" fmla="*/ 0 w 54"/>
                  <a:gd name="T7" fmla="*/ 14 h 46"/>
                  <a:gd name="T8" fmla="*/ 1 w 54"/>
                  <a:gd name="T9" fmla="*/ 10 h 46"/>
                  <a:gd name="T10" fmla="*/ 2 w 54"/>
                  <a:gd name="T11" fmla="*/ 7 h 46"/>
                  <a:gd name="T12" fmla="*/ 2 w 54"/>
                  <a:gd name="T13" fmla="*/ 5 h 46"/>
                  <a:gd name="T14" fmla="*/ 3 w 54"/>
                  <a:gd name="T15" fmla="*/ 5 h 46"/>
                  <a:gd name="T16" fmla="*/ 3 w 54"/>
                  <a:gd name="T17" fmla="*/ 5 h 46"/>
                  <a:gd name="T18" fmla="*/ 3 w 54"/>
                  <a:gd name="T19" fmla="*/ 4 h 46"/>
                  <a:gd name="T20" fmla="*/ 4 w 54"/>
                  <a:gd name="T21" fmla="*/ 3 h 46"/>
                  <a:gd name="T22" fmla="*/ 5 w 54"/>
                  <a:gd name="T23" fmla="*/ 3 h 46"/>
                  <a:gd name="T24" fmla="*/ 6 w 54"/>
                  <a:gd name="T25" fmla="*/ 2 h 46"/>
                  <a:gd name="T26" fmla="*/ 7 w 54"/>
                  <a:gd name="T27" fmla="*/ 2 h 46"/>
                  <a:gd name="T28" fmla="*/ 7 w 54"/>
                  <a:gd name="T29" fmla="*/ 1 h 46"/>
                  <a:gd name="T30" fmla="*/ 8 w 54"/>
                  <a:gd name="T31" fmla="*/ 1 h 46"/>
                  <a:gd name="T32" fmla="*/ 9 w 54"/>
                  <a:gd name="T33" fmla="*/ 0 h 46"/>
                  <a:gd name="T34" fmla="*/ 15 w 54"/>
                  <a:gd name="T35" fmla="*/ 0 h 46"/>
                  <a:gd name="T36" fmla="*/ 23 w 54"/>
                  <a:gd name="T37" fmla="*/ 14 h 46"/>
                  <a:gd name="T38" fmla="*/ 35 w 54"/>
                  <a:gd name="T39" fmla="*/ 0 h 46"/>
                  <a:gd name="T40" fmla="*/ 39 w 54"/>
                  <a:gd name="T41" fmla="*/ 0 h 46"/>
                  <a:gd name="T42" fmla="*/ 41 w 54"/>
                  <a:gd name="T43" fmla="*/ 1 h 46"/>
                  <a:gd name="T44" fmla="*/ 43 w 54"/>
                  <a:gd name="T45" fmla="*/ 3 h 46"/>
                  <a:gd name="T46" fmla="*/ 46 w 54"/>
                  <a:gd name="T47" fmla="*/ 5 h 46"/>
                  <a:gd name="T48" fmla="*/ 48 w 54"/>
                  <a:gd name="T49" fmla="*/ 8 h 46"/>
                  <a:gd name="T50" fmla="*/ 50 w 54"/>
                  <a:gd name="T51" fmla="*/ 11 h 46"/>
                  <a:gd name="T52" fmla="*/ 52 w 54"/>
                  <a:gd name="T53" fmla="*/ 13 h 46"/>
                  <a:gd name="T54" fmla="*/ 53 w 54"/>
                  <a:gd name="T55" fmla="*/ 15 h 46"/>
                  <a:gd name="T56" fmla="*/ 53 w 54"/>
                  <a:gd name="T57" fmla="*/ 15 h 46"/>
                  <a:gd name="T58" fmla="*/ 53 w 54"/>
                  <a:gd name="T59" fmla="*/ 16 h 46"/>
                  <a:gd name="T60" fmla="*/ 54 w 54"/>
                  <a:gd name="T61" fmla="*/ 18 h 46"/>
                  <a:gd name="T62" fmla="*/ 54 w 54"/>
                  <a:gd name="T63" fmla="*/ 20 h 46"/>
                  <a:gd name="T64" fmla="*/ 54 w 54"/>
                  <a:gd name="T65" fmla="*/ 23 h 46"/>
                  <a:gd name="T66" fmla="*/ 53 w 54"/>
                  <a:gd name="T67" fmla="*/ 25 h 46"/>
                  <a:gd name="T68" fmla="*/ 51 w 54"/>
                  <a:gd name="T69" fmla="*/ 26 h 46"/>
                  <a:gd name="T70" fmla="*/ 50 w 54"/>
                  <a:gd name="T71" fmla="*/ 28 h 46"/>
                  <a:gd name="T72" fmla="*/ 49 w 54"/>
                  <a:gd name="T73" fmla="*/ 29 h 46"/>
                  <a:gd name="T74" fmla="*/ 48 w 54"/>
                  <a:gd name="T75" fmla="*/ 30 h 46"/>
                  <a:gd name="T76" fmla="*/ 47 w 54"/>
                  <a:gd name="T77" fmla="*/ 31 h 46"/>
                  <a:gd name="T78" fmla="*/ 46 w 54"/>
                  <a:gd name="T79" fmla="*/ 31 h 46"/>
                  <a:gd name="T80" fmla="*/ 46 w 54"/>
                  <a:gd name="T81" fmla="*/ 31 h 46"/>
                  <a:gd name="T82" fmla="*/ 48 w 54"/>
                  <a:gd name="T83" fmla="*/ 46 h 46"/>
                  <a:gd name="T84" fmla="*/ 0 w 54"/>
                  <a:gd name="T85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4" h="46">
                    <a:moveTo>
                      <a:pt x="0" y="40"/>
                    </a:moveTo>
                    <a:lnTo>
                      <a:pt x="0" y="29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15" y="0"/>
                    </a:lnTo>
                    <a:lnTo>
                      <a:pt x="23" y="14"/>
                    </a:lnTo>
                    <a:lnTo>
                      <a:pt x="35" y="0"/>
                    </a:lnTo>
                    <a:lnTo>
                      <a:pt x="39" y="0"/>
                    </a:lnTo>
                    <a:lnTo>
                      <a:pt x="41" y="1"/>
                    </a:lnTo>
                    <a:lnTo>
                      <a:pt x="43" y="3"/>
                    </a:lnTo>
                    <a:lnTo>
                      <a:pt x="46" y="5"/>
                    </a:lnTo>
                    <a:lnTo>
                      <a:pt x="48" y="8"/>
                    </a:lnTo>
                    <a:lnTo>
                      <a:pt x="50" y="11"/>
                    </a:lnTo>
                    <a:lnTo>
                      <a:pt x="52" y="13"/>
                    </a:lnTo>
                    <a:lnTo>
                      <a:pt x="53" y="15"/>
                    </a:lnTo>
                    <a:lnTo>
                      <a:pt x="53" y="15"/>
                    </a:lnTo>
                    <a:lnTo>
                      <a:pt x="53" y="16"/>
                    </a:lnTo>
                    <a:lnTo>
                      <a:pt x="54" y="18"/>
                    </a:lnTo>
                    <a:lnTo>
                      <a:pt x="54" y="20"/>
                    </a:lnTo>
                    <a:lnTo>
                      <a:pt x="54" y="23"/>
                    </a:lnTo>
                    <a:lnTo>
                      <a:pt x="53" y="25"/>
                    </a:lnTo>
                    <a:lnTo>
                      <a:pt x="51" y="26"/>
                    </a:lnTo>
                    <a:lnTo>
                      <a:pt x="50" y="28"/>
                    </a:lnTo>
                    <a:lnTo>
                      <a:pt x="49" y="29"/>
                    </a:lnTo>
                    <a:lnTo>
                      <a:pt x="48" y="30"/>
                    </a:lnTo>
                    <a:lnTo>
                      <a:pt x="47" y="31"/>
                    </a:lnTo>
                    <a:lnTo>
                      <a:pt x="46" y="31"/>
                    </a:lnTo>
                    <a:lnTo>
                      <a:pt x="46" y="31"/>
                    </a:lnTo>
                    <a:lnTo>
                      <a:pt x="48" y="46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63" name="Freeform 1399"/>
              <p:cNvSpPr>
                <a:spLocks/>
              </p:cNvSpPr>
              <p:nvPr/>
            </p:nvSpPr>
            <p:spPr bwMode="auto">
              <a:xfrm>
                <a:off x="5250" y="2675"/>
                <a:ext cx="40" cy="17"/>
              </a:xfrm>
              <a:custGeom>
                <a:avLst/>
                <a:gdLst>
                  <a:gd name="T0" fmla="*/ 15 w 40"/>
                  <a:gd name="T1" fmla="*/ 17 h 17"/>
                  <a:gd name="T2" fmla="*/ 16 w 40"/>
                  <a:gd name="T3" fmla="*/ 17 h 17"/>
                  <a:gd name="T4" fmla="*/ 17 w 40"/>
                  <a:gd name="T5" fmla="*/ 17 h 17"/>
                  <a:gd name="T6" fmla="*/ 19 w 40"/>
                  <a:gd name="T7" fmla="*/ 17 h 17"/>
                  <a:gd name="T8" fmla="*/ 20 w 40"/>
                  <a:gd name="T9" fmla="*/ 17 h 17"/>
                  <a:gd name="T10" fmla="*/ 22 w 40"/>
                  <a:gd name="T11" fmla="*/ 16 h 17"/>
                  <a:gd name="T12" fmla="*/ 24 w 40"/>
                  <a:gd name="T13" fmla="*/ 16 h 17"/>
                  <a:gd name="T14" fmla="*/ 26 w 40"/>
                  <a:gd name="T15" fmla="*/ 15 h 17"/>
                  <a:gd name="T16" fmla="*/ 28 w 40"/>
                  <a:gd name="T17" fmla="*/ 15 h 17"/>
                  <a:gd name="T18" fmla="*/ 30 w 40"/>
                  <a:gd name="T19" fmla="*/ 14 h 17"/>
                  <a:gd name="T20" fmla="*/ 32 w 40"/>
                  <a:gd name="T21" fmla="*/ 13 h 17"/>
                  <a:gd name="T22" fmla="*/ 34 w 40"/>
                  <a:gd name="T23" fmla="*/ 12 h 17"/>
                  <a:gd name="T24" fmla="*/ 35 w 40"/>
                  <a:gd name="T25" fmla="*/ 12 h 17"/>
                  <a:gd name="T26" fmla="*/ 37 w 40"/>
                  <a:gd name="T27" fmla="*/ 11 h 17"/>
                  <a:gd name="T28" fmla="*/ 38 w 40"/>
                  <a:gd name="T29" fmla="*/ 10 h 17"/>
                  <a:gd name="T30" fmla="*/ 39 w 40"/>
                  <a:gd name="T31" fmla="*/ 9 h 17"/>
                  <a:gd name="T32" fmla="*/ 40 w 40"/>
                  <a:gd name="T33" fmla="*/ 8 h 17"/>
                  <a:gd name="T34" fmla="*/ 32 w 40"/>
                  <a:gd name="T35" fmla="*/ 0 h 17"/>
                  <a:gd name="T36" fmla="*/ 32 w 40"/>
                  <a:gd name="T37" fmla="*/ 0 h 17"/>
                  <a:gd name="T38" fmla="*/ 32 w 40"/>
                  <a:gd name="T39" fmla="*/ 1 h 17"/>
                  <a:gd name="T40" fmla="*/ 31 w 40"/>
                  <a:gd name="T41" fmla="*/ 2 h 17"/>
                  <a:gd name="T42" fmla="*/ 31 w 40"/>
                  <a:gd name="T43" fmla="*/ 2 h 17"/>
                  <a:gd name="T44" fmla="*/ 30 w 40"/>
                  <a:gd name="T45" fmla="*/ 2 h 17"/>
                  <a:gd name="T46" fmla="*/ 30 w 40"/>
                  <a:gd name="T47" fmla="*/ 3 h 17"/>
                  <a:gd name="T48" fmla="*/ 29 w 40"/>
                  <a:gd name="T49" fmla="*/ 3 h 17"/>
                  <a:gd name="T50" fmla="*/ 28 w 40"/>
                  <a:gd name="T51" fmla="*/ 3 h 17"/>
                  <a:gd name="T52" fmla="*/ 27 w 40"/>
                  <a:gd name="T53" fmla="*/ 4 h 17"/>
                  <a:gd name="T54" fmla="*/ 25 w 40"/>
                  <a:gd name="T55" fmla="*/ 5 h 17"/>
                  <a:gd name="T56" fmla="*/ 23 w 40"/>
                  <a:gd name="T57" fmla="*/ 6 h 17"/>
                  <a:gd name="T58" fmla="*/ 21 w 40"/>
                  <a:gd name="T59" fmla="*/ 6 h 17"/>
                  <a:gd name="T60" fmla="*/ 19 w 40"/>
                  <a:gd name="T61" fmla="*/ 7 h 17"/>
                  <a:gd name="T62" fmla="*/ 17 w 40"/>
                  <a:gd name="T63" fmla="*/ 7 h 17"/>
                  <a:gd name="T64" fmla="*/ 15 w 40"/>
                  <a:gd name="T65" fmla="*/ 7 h 17"/>
                  <a:gd name="T66" fmla="*/ 13 w 40"/>
                  <a:gd name="T67" fmla="*/ 7 h 17"/>
                  <a:gd name="T68" fmla="*/ 12 w 40"/>
                  <a:gd name="T69" fmla="*/ 6 h 17"/>
                  <a:gd name="T70" fmla="*/ 11 w 40"/>
                  <a:gd name="T71" fmla="*/ 5 h 17"/>
                  <a:gd name="T72" fmla="*/ 11 w 40"/>
                  <a:gd name="T73" fmla="*/ 3 h 17"/>
                  <a:gd name="T74" fmla="*/ 10 w 40"/>
                  <a:gd name="T75" fmla="*/ 2 h 17"/>
                  <a:gd name="T76" fmla="*/ 9 w 40"/>
                  <a:gd name="T77" fmla="*/ 2 h 17"/>
                  <a:gd name="T78" fmla="*/ 8 w 40"/>
                  <a:gd name="T79" fmla="*/ 1 h 17"/>
                  <a:gd name="T80" fmla="*/ 8 w 40"/>
                  <a:gd name="T81" fmla="*/ 1 h 17"/>
                  <a:gd name="T82" fmla="*/ 7 w 40"/>
                  <a:gd name="T83" fmla="*/ 2 h 17"/>
                  <a:gd name="T84" fmla="*/ 6 w 40"/>
                  <a:gd name="T85" fmla="*/ 3 h 17"/>
                  <a:gd name="T86" fmla="*/ 6 w 40"/>
                  <a:gd name="T87" fmla="*/ 4 h 17"/>
                  <a:gd name="T88" fmla="*/ 6 w 40"/>
                  <a:gd name="T89" fmla="*/ 6 h 17"/>
                  <a:gd name="T90" fmla="*/ 6 w 40"/>
                  <a:gd name="T91" fmla="*/ 7 h 17"/>
                  <a:gd name="T92" fmla="*/ 0 w 40"/>
                  <a:gd name="T93" fmla="*/ 6 h 17"/>
                  <a:gd name="T94" fmla="*/ 2 w 40"/>
                  <a:gd name="T95" fmla="*/ 17 h 17"/>
                  <a:gd name="T96" fmla="*/ 3 w 40"/>
                  <a:gd name="T97" fmla="*/ 17 h 17"/>
                  <a:gd name="T98" fmla="*/ 5 w 40"/>
                  <a:gd name="T99" fmla="*/ 17 h 17"/>
                  <a:gd name="T100" fmla="*/ 7 w 40"/>
                  <a:gd name="T101" fmla="*/ 17 h 17"/>
                  <a:gd name="T102" fmla="*/ 10 w 40"/>
                  <a:gd name="T103" fmla="*/ 17 h 17"/>
                  <a:gd name="T104" fmla="*/ 12 w 40"/>
                  <a:gd name="T105" fmla="*/ 17 h 17"/>
                  <a:gd name="T106" fmla="*/ 13 w 40"/>
                  <a:gd name="T107" fmla="*/ 17 h 17"/>
                  <a:gd name="T108" fmla="*/ 15 w 40"/>
                  <a:gd name="T109" fmla="*/ 17 h 17"/>
                  <a:gd name="T110" fmla="*/ 15 w 40"/>
                  <a:gd name="T1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" h="17">
                    <a:moveTo>
                      <a:pt x="15" y="17"/>
                    </a:moveTo>
                    <a:lnTo>
                      <a:pt x="16" y="17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20" y="17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6" y="15"/>
                    </a:lnTo>
                    <a:lnTo>
                      <a:pt x="28" y="15"/>
                    </a:lnTo>
                    <a:lnTo>
                      <a:pt x="30" y="14"/>
                    </a:lnTo>
                    <a:lnTo>
                      <a:pt x="32" y="13"/>
                    </a:lnTo>
                    <a:lnTo>
                      <a:pt x="34" y="12"/>
                    </a:lnTo>
                    <a:lnTo>
                      <a:pt x="35" y="12"/>
                    </a:lnTo>
                    <a:lnTo>
                      <a:pt x="37" y="11"/>
                    </a:lnTo>
                    <a:lnTo>
                      <a:pt x="38" y="10"/>
                    </a:lnTo>
                    <a:lnTo>
                      <a:pt x="39" y="9"/>
                    </a:lnTo>
                    <a:lnTo>
                      <a:pt x="40" y="8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1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29" y="3"/>
                    </a:lnTo>
                    <a:lnTo>
                      <a:pt x="28" y="3"/>
                    </a:lnTo>
                    <a:lnTo>
                      <a:pt x="27" y="4"/>
                    </a:lnTo>
                    <a:lnTo>
                      <a:pt x="25" y="5"/>
                    </a:lnTo>
                    <a:lnTo>
                      <a:pt x="23" y="6"/>
                    </a:lnTo>
                    <a:lnTo>
                      <a:pt x="21" y="6"/>
                    </a:lnTo>
                    <a:lnTo>
                      <a:pt x="19" y="7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3" y="7"/>
                    </a:lnTo>
                    <a:lnTo>
                      <a:pt x="12" y="6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0" y="6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5" y="17"/>
                    </a:lnTo>
                    <a:lnTo>
                      <a:pt x="15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64" name="Freeform 1400"/>
              <p:cNvSpPr>
                <a:spLocks/>
              </p:cNvSpPr>
              <p:nvPr/>
            </p:nvSpPr>
            <p:spPr bwMode="auto">
              <a:xfrm>
                <a:off x="5264" y="2671"/>
                <a:ext cx="29" cy="19"/>
              </a:xfrm>
              <a:custGeom>
                <a:avLst/>
                <a:gdLst>
                  <a:gd name="T0" fmla="*/ 3 w 29"/>
                  <a:gd name="T1" fmla="*/ 19 h 19"/>
                  <a:gd name="T2" fmla="*/ 4 w 29"/>
                  <a:gd name="T3" fmla="*/ 19 h 19"/>
                  <a:gd name="T4" fmla="*/ 5 w 29"/>
                  <a:gd name="T5" fmla="*/ 19 h 19"/>
                  <a:gd name="T6" fmla="*/ 6 w 29"/>
                  <a:gd name="T7" fmla="*/ 19 h 19"/>
                  <a:gd name="T8" fmla="*/ 8 w 29"/>
                  <a:gd name="T9" fmla="*/ 18 h 19"/>
                  <a:gd name="T10" fmla="*/ 9 w 29"/>
                  <a:gd name="T11" fmla="*/ 18 h 19"/>
                  <a:gd name="T12" fmla="*/ 11 w 29"/>
                  <a:gd name="T13" fmla="*/ 17 h 19"/>
                  <a:gd name="T14" fmla="*/ 13 w 29"/>
                  <a:gd name="T15" fmla="*/ 17 h 19"/>
                  <a:gd name="T16" fmla="*/ 14 w 29"/>
                  <a:gd name="T17" fmla="*/ 16 h 19"/>
                  <a:gd name="T18" fmla="*/ 16 w 29"/>
                  <a:gd name="T19" fmla="*/ 15 h 19"/>
                  <a:gd name="T20" fmla="*/ 18 w 29"/>
                  <a:gd name="T21" fmla="*/ 15 h 19"/>
                  <a:gd name="T22" fmla="*/ 19 w 29"/>
                  <a:gd name="T23" fmla="*/ 14 h 19"/>
                  <a:gd name="T24" fmla="*/ 21 w 29"/>
                  <a:gd name="T25" fmla="*/ 13 h 19"/>
                  <a:gd name="T26" fmla="*/ 22 w 29"/>
                  <a:gd name="T27" fmla="*/ 13 h 19"/>
                  <a:gd name="T28" fmla="*/ 23 w 29"/>
                  <a:gd name="T29" fmla="*/ 12 h 19"/>
                  <a:gd name="T30" fmla="*/ 24 w 29"/>
                  <a:gd name="T31" fmla="*/ 11 h 19"/>
                  <a:gd name="T32" fmla="*/ 25 w 29"/>
                  <a:gd name="T33" fmla="*/ 11 h 19"/>
                  <a:gd name="T34" fmla="*/ 26 w 29"/>
                  <a:gd name="T35" fmla="*/ 10 h 19"/>
                  <a:gd name="T36" fmla="*/ 27 w 29"/>
                  <a:gd name="T37" fmla="*/ 9 h 19"/>
                  <a:gd name="T38" fmla="*/ 28 w 29"/>
                  <a:gd name="T39" fmla="*/ 7 h 19"/>
                  <a:gd name="T40" fmla="*/ 29 w 29"/>
                  <a:gd name="T41" fmla="*/ 6 h 19"/>
                  <a:gd name="T42" fmla="*/ 29 w 29"/>
                  <a:gd name="T43" fmla="*/ 5 h 19"/>
                  <a:gd name="T44" fmla="*/ 29 w 29"/>
                  <a:gd name="T45" fmla="*/ 3 h 19"/>
                  <a:gd name="T46" fmla="*/ 28 w 29"/>
                  <a:gd name="T47" fmla="*/ 2 h 19"/>
                  <a:gd name="T48" fmla="*/ 28 w 29"/>
                  <a:gd name="T49" fmla="*/ 0 h 19"/>
                  <a:gd name="T50" fmla="*/ 20 w 29"/>
                  <a:gd name="T51" fmla="*/ 3 h 19"/>
                  <a:gd name="T52" fmla="*/ 20 w 29"/>
                  <a:gd name="T53" fmla="*/ 5 h 19"/>
                  <a:gd name="T54" fmla="*/ 20 w 29"/>
                  <a:gd name="T55" fmla="*/ 6 h 19"/>
                  <a:gd name="T56" fmla="*/ 19 w 29"/>
                  <a:gd name="T57" fmla="*/ 7 h 19"/>
                  <a:gd name="T58" fmla="*/ 18 w 29"/>
                  <a:gd name="T59" fmla="*/ 8 h 19"/>
                  <a:gd name="T60" fmla="*/ 15 w 29"/>
                  <a:gd name="T61" fmla="*/ 9 h 19"/>
                  <a:gd name="T62" fmla="*/ 12 w 29"/>
                  <a:gd name="T63" fmla="*/ 10 h 19"/>
                  <a:gd name="T64" fmla="*/ 10 w 29"/>
                  <a:gd name="T65" fmla="*/ 11 h 19"/>
                  <a:gd name="T66" fmla="*/ 8 w 29"/>
                  <a:gd name="T67" fmla="*/ 12 h 19"/>
                  <a:gd name="T68" fmla="*/ 5 w 29"/>
                  <a:gd name="T69" fmla="*/ 12 h 19"/>
                  <a:gd name="T70" fmla="*/ 3 w 29"/>
                  <a:gd name="T71" fmla="*/ 13 h 19"/>
                  <a:gd name="T72" fmla="*/ 2 w 29"/>
                  <a:gd name="T73" fmla="*/ 13 h 19"/>
                  <a:gd name="T74" fmla="*/ 0 w 29"/>
                  <a:gd name="T75" fmla="*/ 13 h 19"/>
                  <a:gd name="T76" fmla="*/ 3 w 29"/>
                  <a:gd name="T7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9" h="19">
                    <a:moveTo>
                      <a:pt x="3" y="19"/>
                    </a:moveTo>
                    <a:lnTo>
                      <a:pt x="4" y="19"/>
                    </a:lnTo>
                    <a:lnTo>
                      <a:pt x="5" y="19"/>
                    </a:lnTo>
                    <a:lnTo>
                      <a:pt x="6" y="19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11" y="17"/>
                    </a:lnTo>
                    <a:lnTo>
                      <a:pt x="13" y="17"/>
                    </a:lnTo>
                    <a:lnTo>
                      <a:pt x="14" y="16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19" y="14"/>
                    </a:lnTo>
                    <a:lnTo>
                      <a:pt x="21" y="13"/>
                    </a:lnTo>
                    <a:lnTo>
                      <a:pt x="22" y="13"/>
                    </a:lnTo>
                    <a:lnTo>
                      <a:pt x="23" y="12"/>
                    </a:lnTo>
                    <a:lnTo>
                      <a:pt x="24" y="11"/>
                    </a:lnTo>
                    <a:lnTo>
                      <a:pt x="25" y="11"/>
                    </a:lnTo>
                    <a:lnTo>
                      <a:pt x="26" y="10"/>
                    </a:lnTo>
                    <a:lnTo>
                      <a:pt x="27" y="9"/>
                    </a:lnTo>
                    <a:lnTo>
                      <a:pt x="28" y="7"/>
                    </a:lnTo>
                    <a:lnTo>
                      <a:pt x="29" y="6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8" y="0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8" y="8"/>
                    </a:lnTo>
                    <a:lnTo>
                      <a:pt x="15" y="9"/>
                    </a:lnTo>
                    <a:lnTo>
                      <a:pt x="12" y="10"/>
                    </a:lnTo>
                    <a:lnTo>
                      <a:pt x="10" y="11"/>
                    </a:lnTo>
                    <a:lnTo>
                      <a:pt x="8" y="12"/>
                    </a:lnTo>
                    <a:lnTo>
                      <a:pt x="5" y="12"/>
                    </a:lnTo>
                    <a:lnTo>
                      <a:pt x="3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65" name="Freeform 1401"/>
              <p:cNvSpPr>
                <a:spLocks/>
              </p:cNvSpPr>
              <p:nvPr/>
            </p:nvSpPr>
            <p:spPr bwMode="auto">
              <a:xfrm>
                <a:off x="5252" y="2679"/>
                <a:ext cx="11" cy="11"/>
              </a:xfrm>
              <a:custGeom>
                <a:avLst/>
                <a:gdLst>
                  <a:gd name="T0" fmla="*/ 10 w 11"/>
                  <a:gd name="T1" fmla="*/ 5 h 11"/>
                  <a:gd name="T2" fmla="*/ 9 w 11"/>
                  <a:gd name="T3" fmla="*/ 4 h 11"/>
                  <a:gd name="T4" fmla="*/ 9 w 11"/>
                  <a:gd name="T5" fmla="*/ 3 h 11"/>
                  <a:gd name="T6" fmla="*/ 8 w 11"/>
                  <a:gd name="T7" fmla="*/ 2 h 11"/>
                  <a:gd name="T8" fmla="*/ 8 w 11"/>
                  <a:gd name="T9" fmla="*/ 1 h 11"/>
                  <a:gd name="T10" fmla="*/ 7 w 11"/>
                  <a:gd name="T11" fmla="*/ 1 h 11"/>
                  <a:gd name="T12" fmla="*/ 7 w 11"/>
                  <a:gd name="T13" fmla="*/ 0 h 11"/>
                  <a:gd name="T14" fmla="*/ 6 w 11"/>
                  <a:gd name="T15" fmla="*/ 0 h 11"/>
                  <a:gd name="T16" fmla="*/ 6 w 11"/>
                  <a:gd name="T17" fmla="*/ 0 h 11"/>
                  <a:gd name="T18" fmla="*/ 6 w 11"/>
                  <a:gd name="T19" fmla="*/ 1 h 11"/>
                  <a:gd name="T20" fmla="*/ 6 w 11"/>
                  <a:gd name="T21" fmla="*/ 2 h 11"/>
                  <a:gd name="T22" fmla="*/ 6 w 11"/>
                  <a:gd name="T23" fmla="*/ 4 h 11"/>
                  <a:gd name="T24" fmla="*/ 7 w 11"/>
                  <a:gd name="T25" fmla="*/ 5 h 11"/>
                  <a:gd name="T26" fmla="*/ 0 w 11"/>
                  <a:gd name="T27" fmla="*/ 5 h 11"/>
                  <a:gd name="T28" fmla="*/ 1 w 11"/>
                  <a:gd name="T29" fmla="*/ 11 h 11"/>
                  <a:gd name="T30" fmla="*/ 2 w 11"/>
                  <a:gd name="T31" fmla="*/ 11 h 11"/>
                  <a:gd name="T32" fmla="*/ 3 w 11"/>
                  <a:gd name="T33" fmla="*/ 11 h 11"/>
                  <a:gd name="T34" fmla="*/ 4 w 11"/>
                  <a:gd name="T35" fmla="*/ 11 h 11"/>
                  <a:gd name="T36" fmla="*/ 5 w 11"/>
                  <a:gd name="T37" fmla="*/ 11 h 11"/>
                  <a:gd name="T38" fmla="*/ 6 w 11"/>
                  <a:gd name="T39" fmla="*/ 11 h 11"/>
                  <a:gd name="T40" fmla="*/ 6 w 11"/>
                  <a:gd name="T41" fmla="*/ 11 h 11"/>
                  <a:gd name="T42" fmla="*/ 7 w 11"/>
                  <a:gd name="T43" fmla="*/ 11 h 11"/>
                  <a:gd name="T44" fmla="*/ 7 w 11"/>
                  <a:gd name="T45" fmla="*/ 11 h 11"/>
                  <a:gd name="T46" fmla="*/ 8 w 11"/>
                  <a:gd name="T47" fmla="*/ 11 h 11"/>
                  <a:gd name="T48" fmla="*/ 8 w 11"/>
                  <a:gd name="T49" fmla="*/ 11 h 11"/>
                  <a:gd name="T50" fmla="*/ 9 w 11"/>
                  <a:gd name="T51" fmla="*/ 11 h 11"/>
                  <a:gd name="T52" fmla="*/ 9 w 11"/>
                  <a:gd name="T53" fmla="*/ 11 h 11"/>
                  <a:gd name="T54" fmla="*/ 10 w 11"/>
                  <a:gd name="T55" fmla="*/ 10 h 11"/>
                  <a:gd name="T56" fmla="*/ 10 w 11"/>
                  <a:gd name="T57" fmla="*/ 10 h 11"/>
                  <a:gd name="T58" fmla="*/ 11 w 11"/>
                  <a:gd name="T59" fmla="*/ 10 h 11"/>
                  <a:gd name="T60" fmla="*/ 11 w 11"/>
                  <a:gd name="T61" fmla="*/ 10 h 11"/>
                  <a:gd name="T62" fmla="*/ 10 w 11"/>
                  <a:gd name="T6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" h="11">
                    <a:moveTo>
                      <a:pt x="10" y="5"/>
                    </a:moveTo>
                    <a:lnTo>
                      <a:pt x="9" y="4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66" name="Freeform 1402"/>
              <p:cNvSpPr>
                <a:spLocks/>
              </p:cNvSpPr>
              <p:nvPr/>
            </p:nvSpPr>
            <p:spPr bwMode="auto">
              <a:xfrm>
                <a:off x="5242" y="2600"/>
                <a:ext cx="45" cy="47"/>
              </a:xfrm>
              <a:custGeom>
                <a:avLst/>
                <a:gdLst>
                  <a:gd name="T0" fmla="*/ 35 w 45"/>
                  <a:gd name="T1" fmla="*/ 6 h 47"/>
                  <a:gd name="T2" fmla="*/ 30 w 45"/>
                  <a:gd name="T3" fmla="*/ 3 h 47"/>
                  <a:gd name="T4" fmla="*/ 26 w 45"/>
                  <a:gd name="T5" fmla="*/ 1 h 47"/>
                  <a:gd name="T6" fmla="*/ 22 w 45"/>
                  <a:gd name="T7" fmla="*/ 1 h 47"/>
                  <a:gd name="T8" fmla="*/ 18 w 45"/>
                  <a:gd name="T9" fmla="*/ 0 h 47"/>
                  <a:gd name="T10" fmla="*/ 14 w 45"/>
                  <a:gd name="T11" fmla="*/ 1 h 47"/>
                  <a:gd name="T12" fmla="*/ 11 w 45"/>
                  <a:gd name="T13" fmla="*/ 1 h 47"/>
                  <a:gd name="T14" fmla="*/ 8 w 45"/>
                  <a:gd name="T15" fmla="*/ 2 h 47"/>
                  <a:gd name="T16" fmla="*/ 5 w 45"/>
                  <a:gd name="T17" fmla="*/ 4 h 47"/>
                  <a:gd name="T18" fmla="*/ 2 w 45"/>
                  <a:gd name="T19" fmla="*/ 7 h 47"/>
                  <a:gd name="T20" fmla="*/ 0 w 45"/>
                  <a:gd name="T21" fmla="*/ 11 h 47"/>
                  <a:gd name="T22" fmla="*/ 0 w 45"/>
                  <a:gd name="T23" fmla="*/ 15 h 47"/>
                  <a:gd name="T24" fmla="*/ 0 w 45"/>
                  <a:gd name="T25" fmla="*/ 19 h 47"/>
                  <a:gd name="T26" fmla="*/ 0 w 45"/>
                  <a:gd name="T27" fmla="*/ 22 h 47"/>
                  <a:gd name="T28" fmla="*/ 2 w 45"/>
                  <a:gd name="T29" fmla="*/ 25 h 47"/>
                  <a:gd name="T30" fmla="*/ 4 w 45"/>
                  <a:gd name="T31" fmla="*/ 28 h 47"/>
                  <a:gd name="T32" fmla="*/ 6 w 45"/>
                  <a:gd name="T33" fmla="*/ 30 h 47"/>
                  <a:gd name="T34" fmla="*/ 10 w 45"/>
                  <a:gd name="T35" fmla="*/ 32 h 47"/>
                  <a:gd name="T36" fmla="*/ 13 w 45"/>
                  <a:gd name="T37" fmla="*/ 33 h 47"/>
                  <a:gd name="T38" fmla="*/ 18 w 45"/>
                  <a:gd name="T39" fmla="*/ 34 h 47"/>
                  <a:gd name="T40" fmla="*/ 21 w 45"/>
                  <a:gd name="T41" fmla="*/ 34 h 47"/>
                  <a:gd name="T42" fmla="*/ 23 w 45"/>
                  <a:gd name="T43" fmla="*/ 34 h 47"/>
                  <a:gd name="T44" fmla="*/ 26 w 45"/>
                  <a:gd name="T45" fmla="*/ 34 h 47"/>
                  <a:gd name="T46" fmla="*/ 28 w 45"/>
                  <a:gd name="T47" fmla="*/ 33 h 47"/>
                  <a:gd name="T48" fmla="*/ 28 w 45"/>
                  <a:gd name="T49" fmla="*/ 39 h 47"/>
                  <a:gd name="T50" fmla="*/ 29 w 45"/>
                  <a:gd name="T51" fmla="*/ 46 h 47"/>
                  <a:gd name="T52" fmla="*/ 31 w 45"/>
                  <a:gd name="T53" fmla="*/ 47 h 47"/>
                  <a:gd name="T54" fmla="*/ 36 w 45"/>
                  <a:gd name="T55" fmla="*/ 46 h 47"/>
                  <a:gd name="T56" fmla="*/ 41 w 45"/>
                  <a:gd name="T57" fmla="*/ 45 h 47"/>
                  <a:gd name="T58" fmla="*/ 44 w 45"/>
                  <a:gd name="T59" fmla="*/ 43 h 47"/>
                  <a:gd name="T60" fmla="*/ 45 w 45"/>
                  <a:gd name="T61" fmla="*/ 39 h 47"/>
                  <a:gd name="T62" fmla="*/ 45 w 45"/>
                  <a:gd name="T63" fmla="*/ 30 h 47"/>
                  <a:gd name="T64" fmla="*/ 43 w 45"/>
                  <a:gd name="T65" fmla="*/ 19 h 47"/>
                  <a:gd name="T66" fmla="*/ 40 w 45"/>
                  <a:gd name="T67" fmla="*/ 1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5" h="47">
                    <a:moveTo>
                      <a:pt x="37" y="7"/>
                    </a:moveTo>
                    <a:lnTo>
                      <a:pt x="35" y="6"/>
                    </a:lnTo>
                    <a:lnTo>
                      <a:pt x="33" y="4"/>
                    </a:lnTo>
                    <a:lnTo>
                      <a:pt x="30" y="3"/>
                    </a:lnTo>
                    <a:lnTo>
                      <a:pt x="28" y="2"/>
                    </a:lnTo>
                    <a:lnTo>
                      <a:pt x="26" y="1"/>
                    </a:lnTo>
                    <a:lnTo>
                      <a:pt x="24" y="1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5" y="4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2"/>
                    </a:lnTo>
                    <a:lnTo>
                      <a:pt x="1" y="24"/>
                    </a:lnTo>
                    <a:lnTo>
                      <a:pt x="2" y="25"/>
                    </a:lnTo>
                    <a:lnTo>
                      <a:pt x="3" y="27"/>
                    </a:lnTo>
                    <a:lnTo>
                      <a:pt x="4" y="28"/>
                    </a:lnTo>
                    <a:lnTo>
                      <a:pt x="5" y="29"/>
                    </a:lnTo>
                    <a:lnTo>
                      <a:pt x="6" y="30"/>
                    </a:lnTo>
                    <a:lnTo>
                      <a:pt x="8" y="31"/>
                    </a:lnTo>
                    <a:lnTo>
                      <a:pt x="10" y="32"/>
                    </a:lnTo>
                    <a:lnTo>
                      <a:pt x="11" y="33"/>
                    </a:lnTo>
                    <a:lnTo>
                      <a:pt x="13" y="33"/>
                    </a:lnTo>
                    <a:lnTo>
                      <a:pt x="15" y="34"/>
                    </a:lnTo>
                    <a:lnTo>
                      <a:pt x="18" y="34"/>
                    </a:lnTo>
                    <a:lnTo>
                      <a:pt x="20" y="34"/>
                    </a:lnTo>
                    <a:lnTo>
                      <a:pt x="21" y="34"/>
                    </a:lnTo>
                    <a:lnTo>
                      <a:pt x="22" y="34"/>
                    </a:lnTo>
                    <a:lnTo>
                      <a:pt x="23" y="34"/>
                    </a:lnTo>
                    <a:lnTo>
                      <a:pt x="24" y="34"/>
                    </a:lnTo>
                    <a:lnTo>
                      <a:pt x="26" y="34"/>
                    </a:lnTo>
                    <a:lnTo>
                      <a:pt x="27" y="34"/>
                    </a:lnTo>
                    <a:lnTo>
                      <a:pt x="28" y="33"/>
                    </a:lnTo>
                    <a:lnTo>
                      <a:pt x="29" y="33"/>
                    </a:lnTo>
                    <a:lnTo>
                      <a:pt x="28" y="39"/>
                    </a:lnTo>
                    <a:lnTo>
                      <a:pt x="28" y="43"/>
                    </a:lnTo>
                    <a:lnTo>
                      <a:pt x="29" y="46"/>
                    </a:lnTo>
                    <a:lnTo>
                      <a:pt x="29" y="47"/>
                    </a:lnTo>
                    <a:lnTo>
                      <a:pt x="31" y="47"/>
                    </a:lnTo>
                    <a:lnTo>
                      <a:pt x="33" y="47"/>
                    </a:lnTo>
                    <a:lnTo>
                      <a:pt x="36" y="46"/>
                    </a:lnTo>
                    <a:lnTo>
                      <a:pt x="38" y="46"/>
                    </a:lnTo>
                    <a:lnTo>
                      <a:pt x="41" y="45"/>
                    </a:lnTo>
                    <a:lnTo>
                      <a:pt x="43" y="44"/>
                    </a:lnTo>
                    <a:lnTo>
                      <a:pt x="44" y="43"/>
                    </a:lnTo>
                    <a:lnTo>
                      <a:pt x="45" y="41"/>
                    </a:lnTo>
                    <a:lnTo>
                      <a:pt x="45" y="39"/>
                    </a:lnTo>
                    <a:lnTo>
                      <a:pt x="45" y="35"/>
                    </a:lnTo>
                    <a:lnTo>
                      <a:pt x="45" y="30"/>
                    </a:lnTo>
                    <a:lnTo>
                      <a:pt x="44" y="25"/>
                    </a:lnTo>
                    <a:lnTo>
                      <a:pt x="43" y="19"/>
                    </a:lnTo>
                    <a:lnTo>
                      <a:pt x="41" y="14"/>
                    </a:lnTo>
                    <a:lnTo>
                      <a:pt x="40" y="10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67" name="Freeform 1403"/>
              <p:cNvSpPr>
                <a:spLocks/>
              </p:cNvSpPr>
              <p:nvPr/>
            </p:nvSpPr>
            <p:spPr bwMode="auto">
              <a:xfrm>
                <a:off x="5236" y="2607"/>
                <a:ext cx="49" cy="43"/>
              </a:xfrm>
              <a:custGeom>
                <a:avLst/>
                <a:gdLst>
                  <a:gd name="T0" fmla="*/ 49 w 49"/>
                  <a:gd name="T1" fmla="*/ 19 h 43"/>
                  <a:gd name="T2" fmla="*/ 49 w 49"/>
                  <a:gd name="T3" fmla="*/ 21 h 43"/>
                  <a:gd name="T4" fmla="*/ 49 w 49"/>
                  <a:gd name="T5" fmla="*/ 24 h 43"/>
                  <a:gd name="T6" fmla="*/ 48 w 49"/>
                  <a:gd name="T7" fmla="*/ 27 h 43"/>
                  <a:gd name="T8" fmla="*/ 46 w 49"/>
                  <a:gd name="T9" fmla="*/ 30 h 43"/>
                  <a:gd name="T10" fmla="*/ 43 w 49"/>
                  <a:gd name="T11" fmla="*/ 31 h 43"/>
                  <a:gd name="T12" fmla="*/ 42 w 49"/>
                  <a:gd name="T13" fmla="*/ 31 h 43"/>
                  <a:gd name="T14" fmla="*/ 42 w 49"/>
                  <a:gd name="T15" fmla="*/ 31 h 43"/>
                  <a:gd name="T16" fmla="*/ 41 w 49"/>
                  <a:gd name="T17" fmla="*/ 33 h 43"/>
                  <a:gd name="T18" fmla="*/ 39 w 49"/>
                  <a:gd name="T19" fmla="*/ 35 h 43"/>
                  <a:gd name="T20" fmla="*/ 37 w 49"/>
                  <a:gd name="T21" fmla="*/ 37 h 43"/>
                  <a:gd name="T22" fmla="*/ 35 w 49"/>
                  <a:gd name="T23" fmla="*/ 39 h 43"/>
                  <a:gd name="T24" fmla="*/ 32 w 49"/>
                  <a:gd name="T25" fmla="*/ 41 h 43"/>
                  <a:gd name="T26" fmla="*/ 30 w 49"/>
                  <a:gd name="T27" fmla="*/ 42 h 43"/>
                  <a:gd name="T28" fmla="*/ 27 w 49"/>
                  <a:gd name="T29" fmla="*/ 43 h 43"/>
                  <a:gd name="T30" fmla="*/ 24 w 49"/>
                  <a:gd name="T31" fmla="*/ 43 h 43"/>
                  <a:gd name="T32" fmla="*/ 20 w 49"/>
                  <a:gd name="T33" fmla="*/ 43 h 43"/>
                  <a:gd name="T34" fmla="*/ 15 w 49"/>
                  <a:gd name="T35" fmla="*/ 43 h 43"/>
                  <a:gd name="T36" fmla="*/ 11 w 49"/>
                  <a:gd name="T37" fmla="*/ 41 h 43"/>
                  <a:gd name="T38" fmla="*/ 8 w 49"/>
                  <a:gd name="T39" fmla="*/ 38 h 43"/>
                  <a:gd name="T40" fmla="*/ 5 w 49"/>
                  <a:gd name="T41" fmla="*/ 36 h 43"/>
                  <a:gd name="T42" fmla="*/ 3 w 49"/>
                  <a:gd name="T43" fmla="*/ 32 h 43"/>
                  <a:gd name="T44" fmla="*/ 1 w 49"/>
                  <a:gd name="T45" fmla="*/ 28 h 43"/>
                  <a:gd name="T46" fmla="*/ 0 w 49"/>
                  <a:gd name="T47" fmla="*/ 24 h 43"/>
                  <a:gd name="T48" fmla="*/ 0 w 49"/>
                  <a:gd name="T49" fmla="*/ 20 h 43"/>
                  <a:gd name="T50" fmla="*/ 1 w 49"/>
                  <a:gd name="T51" fmla="*/ 15 h 43"/>
                  <a:gd name="T52" fmla="*/ 3 w 49"/>
                  <a:gd name="T53" fmla="*/ 11 h 43"/>
                  <a:gd name="T54" fmla="*/ 5 w 49"/>
                  <a:gd name="T55" fmla="*/ 8 h 43"/>
                  <a:gd name="T56" fmla="*/ 5 w 49"/>
                  <a:gd name="T57" fmla="*/ 7 h 43"/>
                  <a:gd name="T58" fmla="*/ 6 w 49"/>
                  <a:gd name="T59" fmla="*/ 6 h 43"/>
                  <a:gd name="T60" fmla="*/ 7 w 49"/>
                  <a:gd name="T61" fmla="*/ 5 h 43"/>
                  <a:gd name="T62" fmla="*/ 8 w 49"/>
                  <a:gd name="T63" fmla="*/ 4 h 43"/>
                  <a:gd name="T64" fmla="*/ 10 w 49"/>
                  <a:gd name="T65" fmla="*/ 3 h 43"/>
                  <a:gd name="T66" fmla="*/ 13 w 49"/>
                  <a:gd name="T67" fmla="*/ 2 h 43"/>
                  <a:gd name="T68" fmla="*/ 17 w 49"/>
                  <a:gd name="T69" fmla="*/ 0 h 43"/>
                  <a:gd name="T70" fmla="*/ 23 w 49"/>
                  <a:gd name="T71" fmla="*/ 0 h 43"/>
                  <a:gd name="T72" fmla="*/ 28 w 49"/>
                  <a:gd name="T73" fmla="*/ 0 h 43"/>
                  <a:gd name="T74" fmla="*/ 31 w 49"/>
                  <a:gd name="T75" fmla="*/ 1 h 43"/>
                  <a:gd name="T76" fmla="*/ 34 w 49"/>
                  <a:gd name="T77" fmla="*/ 3 h 43"/>
                  <a:gd name="T78" fmla="*/ 36 w 49"/>
                  <a:gd name="T79" fmla="*/ 5 h 43"/>
                  <a:gd name="T80" fmla="*/ 39 w 49"/>
                  <a:gd name="T81" fmla="*/ 7 h 43"/>
                  <a:gd name="T82" fmla="*/ 41 w 49"/>
                  <a:gd name="T83" fmla="*/ 9 h 43"/>
                  <a:gd name="T84" fmla="*/ 44 w 49"/>
                  <a:gd name="T85" fmla="*/ 13 h 43"/>
                  <a:gd name="T86" fmla="*/ 47 w 49"/>
                  <a:gd name="T87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3">
                    <a:moveTo>
                      <a:pt x="48" y="18"/>
                    </a:moveTo>
                    <a:lnTo>
                      <a:pt x="49" y="19"/>
                    </a:lnTo>
                    <a:lnTo>
                      <a:pt x="49" y="20"/>
                    </a:lnTo>
                    <a:lnTo>
                      <a:pt x="49" y="21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6"/>
                    </a:lnTo>
                    <a:lnTo>
                      <a:pt x="48" y="27"/>
                    </a:lnTo>
                    <a:lnTo>
                      <a:pt x="47" y="29"/>
                    </a:lnTo>
                    <a:lnTo>
                      <a:pt x="46" y="30"/>
                    </a:lnTo>
                    <a:lnTo>
                      <a:pt x="45" y="31"/>
                    </a:lnTo>
                    <a:lnTo>
                      <a:pt x="43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1" y="33"/>
                    </a:lnTo>
                    <a:lnTo>
                      <a:pt x="40" y="34"/>
                    </a:lnTo>
                    <a:lnTo>
                      <a:pt x="39" y="35"/>
                    </a:lnTo>
                    <a:lnTo>
                      <a:pt x="38" y="36"/>
                    </a:lnTo>
                    <a:lnTo>
                      <a:pt x="37" y="37"/>
                    </a:lnTo>
                    <a:lnTo>
                      <a:pt x="36" y="38"/>
                    </a:lnTo>
                    <a:lnTo>
                      <a:pt x="35" y="39"/>
                    </a:lnTo>
                    <a:lnTo>
                      <a:pt x="34" y="40"/>
                    </a:lnTo>
                    <a:lnTo>
                      <a:pt x="32" y="41"/>
                    </a:lnTo>
                    <a:lnTo>
                      <a:pt x="31" y="42"/>
                    </a:lnTo>
                    <a:lnTo>
                      <a:pt x="30" y="42"/>
                    </a:lnTo>
                    <a:lnTo>
                      <a:pt x="28" y="43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4" y="43"/>
                    </a:lnTo>
                    <a:lnTo>
                      <a:pt x="22" y="43"/>
                    </a:lnTo>
                    <a:lnTo>
                      <a:pt x="20" y="43"/>
                    </a:lnTo>
                    <a:lnTo>
                      <a:pt x="17" y="43"/>
                    </a:lnTo>
                    <a:lnTo>
                      <a:pt x="15" y="43"/>
                    </a:lnTo>
                    <a:lnTo>
                      <a:pt x="13" y="42"/>
                    </a:lnTo>
                    <a:lnTo>
                      <a:pt x="11" y="41"/>
                    </a:lnTo>
                    <a:lnTo>
                      <a:pt x="10" y="40"/>
                    </a:lnTo>
                    <a:lnTo>
                      <a:pt x="8" y="38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4" y="34"/>
                    </a:lnTo>
                    <a:lnTo>
                      <a:pt x="3" y="32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5" y="1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1"/>
                    </a:lnTo>
                    <a:lnTo>
                      <a:pt x="31" y="1"/>
                    </a:lnTo>
                    <a:lnTo>
                      <a:pt x="32" y="2"/>
                    </a:lnTo>
                    <a:lnTo>
                      <a:pt x="34" y="3"/>
                    </a:lnTo>
                    <a:lnTo>
                      <a:pt x="35" y="4"/>
                    </a:lnTo>
                    <a:lnTo>
                      <a:pt x="36" y="5"/>
                    </a:lnTo>
                    <a:lnTo>
                      <a:pt x="38" y="6"/>
                    </a:lnTo>
                    <a:lnTo>
                      <a:pt x="39" y="7"/>
                    </a:lnTo>
                    <a:lnTo>
                      <a:pt x="40" y="8"/>
                    </a:lnTo>
                    <a:lnTo>
                      <a:pt x="41" y="9"/>
                    </a:lnTo>
                    <a:lnTo>
                      <a:pt x="42" y="11"/>
                    </a:lnTo>
                    <a:lnTo>
                      <a:pt x="44" y="13"/>
                    </a:lnTo>
                    <a:lnTo>
                      <a:pt x="45" y="14"/>
                    </a:lnTo>
                    <a:lnTo>
                      <a:pt x="47" y="16"/>
                    </a:lnTo>
                    <a:lnTo>
                      <a:pt x="48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68" name="Freeform 1404"/>
              <p:cNvSpPr>
                <a:spLocks/>
              </p:cNvSpPr>
              <p:nvPr/>
            </p:nvSpPr>
            <p:spPr bwMode="auto">
              <a:xfrm>
                <a:off x="5239" y="2610"/>
                <a:ext cx="44" cy="37"/>
              </a:xfrm>
              <a:custGeom>
                <a:avLst/>
                <a:gdLst>
                  <a:gd name="T0" fmla="*/ 39 w 44"/>
                  <a:gd name="T1" fmla="*/ 14 h 37"/>
                  <a:gd name="T2" fmla="*/ 39 w 44"/>
                  <a:gd name="T3" fmla="*/ 14 h 37"/>
                  <a:gd name="T4" fmla="*/ 38 w 44"/>
                  <a:gd name="T5" fmla="*/ 14 h 37"/>
                  <a:gd name="T6" fmla="*/ 37 w 44"/>
                  <a:gd name="T7" fmla="*/ 15 h 37"/>
                  <a:gd name="T8" fmla="*/ 37 w 44"/>
                  <a:gd name="T9" fmla="*/ 15 h 37"/>
                  <a:gd name="T10" fmla="*/ 36 w 44"/>
                  <a:gd name="T11" fmla="*/ 12 h 37"/>
                  <a:gd name="T12" fmla="*/ 35 w 44"/>
                  <a:gd name="T13" fmla="*/ 9 h 37"/>
                  <a:gd name="T14" fmla="*/ 33 w 44"/>
                  <a:gd name="T15" fmla="*/ 7 h 37"/>
                  <a:gd name="T16" fmla="*/ 31 w 44"/>
                  <a:gd name="T17" fmla="*/ 4 h 37"/>
                  <a:gd name="T18" fmla="*/ 28 w 44"/>
                  <a:gd name="T19" fmla="*/ 3 h 37"/>
                  <a:gd name="T20" fmla="*/ 25 w 44"/>
                  <a:gd name="T21" fmla="*/ 1 h 37"/>
                  <a:gd name="T22" fmla="*/ 22 w 44"/>
                  <a:gd name="T23" fmla="*/ 0 h 37"/>
                  <a:gd name="T24" fmla="*/ 19 w 44"/>
                  <a:gd name="T25" fmla="*/ 0 h 37"/>
                  <a:gd name="T26" fmla="*/ 15 w 44"/>
                  <a:gd name="T27" fmla="*/ 0 h 37"/>
                  <a:gd name="T28" fmla="*/ 12 w 44"/>
                  <a:gd name="T29" fmla="*/ 1 h 37"/>
                  <a:gd name="T30" fmla="*/ 9 w 44"/>
                  <a:gd name="T31" fmla="*/ 3 h 37"/>
                  <a:gd name="T32" fmla="*/ 6 w 44"/>
                  <a:gd name="T33" fmla="*/ 5 h 37"/>
                  <a:gd name="T34" fmla="*/ 4 w 44"/>
                  <a:gd name="T35" fmla="*/ 8 h 37"/>
                  <a:gd name="T36" fmla="*/ 2 w 44"/>
                  <a:gd name="T37" fmla="*/ 11 h 37"/>
                  <a:gd name="T38" fmla="*/ 1 w 44"/>
                  <a:gd name="T39" fmla="*/ 15 h 37"/>
                  <a:gd name="T40" fmla="*/ 0 w 44"/>
                  <a:gd name="T41" fmla="*/ 19 h 37"/>
                  <a:gd name="T42" fmla="*/ 1 w 44"/>
                  <a:gd name="T43" fmla="*/ 22 h 37"/>
                  <a:gd name="T44" fmla="*/ 2 w 44"/>
                  <a:gd name="T45" fmla="*/ 26 h 37"/>
                  <a:gd name="T46" fmla="*/ 4 w 44"/>
                  <a:gd name="T47" fmla="*/ 29 h 37"/>
                  <a:gd name="T48" fmla="*/ 6 w 44"/>
                  <a:gd name="T49" fmla="*/ 32 h 37"/>
                  <a:gd name="T50" fmla="*/ 9 w 44"/>
                  <a:gd name="T51" fmla="*/ 34 h 37"/>
                  <a:gd name="T52" fmla="*/ 12 w 44"/>
                  <a:gd name="T53" fmla="*/ 36 h 37"/>
                  <a:gd name="T54" fmla="*/ 15 w 44"/>
                  <a:gd name="T55" fmla="*/ 37 h 37"/>
                  <a:gd name="T56" fmla="*/ 19 w 44"/>
                  <a:gd name="T57" fmla="*/ 37 h 37"/>
                  <a:gd name="T58" fmla="*/ 22 w 44"/>
                  <a:gd name="T59" fmla="*/ 37 h 37"/>
                  <a:gd name="T60" fmla="*/ 25 w 44"/>
                  <a:gd name="T61" fmla="*/ 36 h 37"/>
                  <a:gd name="T62" fmla="*/ 28 w 44"/>
                  <a:gd name="T63" fmla="*/ 35 h 37"/>
                  <a:gd name="T64" fmla="*/ 30 w 44"/>
                  <a:gd name="T65" fmla="*/ 33 h 37"/>
                  <a:gd name="T66" fmla="*/ 32 w 44"/>
                  <a:gd name="T67" fmla="*/ 31 h 37"/>
                  <a:gd name="T68" fmla="*/ 34 w 44"/>
                  <a:gd name="T69" fmla="*/ 29 h 37"/>
                  <a:gd name="T70" fmla="*/ 36 w 44"/>
                  <a:gd name="T71" fmla="*/ 26 h 37"/>
                  <a:gd name="T72" fmla="*/ 37 w 44"/>
                  <a:gd name="T73" fmla="*/ 23 h 37"/>
                  <a:gd name="T74" fmla="*/ 37 w 44"/>
                  <a:gd name="T75" fmla="*/ 24 h 37"/>
                  <a:gd name="T76" fmla="*/ 38 w 44"/>
                  <a:gd name="T77" fmla="*/ 24 h 37"/>
                  <a:gd name="T78" fmla="*/ 39 w 44"/>
                  <a:gd name="T79" fmla="*/ 25 h 37"/>
                  <a:gd name="T80" fmla="*/ 39 w 44"/>
                  <a:gd name="T81" fmla="*/ 25 h 37"/>
                  <a:gd name="T82" fmla="*/ 40 w 44"/>
                  <a:gd name="T83" fmla="*/ 25 h 37"/>
                  <a:gd name="T84" fmla="*/ 41 w 44"/>
                  <a:gd name="T85" fmla="*/ 24 h 37"/>
                  <a:gd name="T86" fmla="*/ 42 w 44"/>
                  <a:gd name="T87" fmla="*/ 24 h 37"/>
                  <a:gd name="T88" fmla="*/ 42 w 44"/>
                  <a:gd name="T89" fmla="*/ 23 h 37"/>
                  <a:gd name="T90" fmla="*/ 43 w 44"/>
                  <a:gd name="T91" fmla="*/ 23 h 37"/>
                  <a:gd name="T92" fmla="*/ 43 w 44"/>
                  <a:gd name="T93" fmla="*/ 22 h 37"/>
                  <a:gd name="T94" fmla="*/ 44 w 44"/>
                  <a:gd name="T95" fmla="*/ 21 h 37"/>
                  <a:gd name="T96" fmla="*/ 44 w 44"/>
                  <a:gd name="T97" fmla="*/ 20 h 37"/>
                  <a:gd name="T98" fmla="*/ 44 w 44"/>
                  <a:gd name="T99" fmla="*/ 19 h 37"/>
                  <a:gd name="T100" fmla="*/ 43 w 44"/>
                  <a:gd name="T101" fmla="*/ 17 h 37"/>
                  <a:gd name="T102" fmla="*/ 43 w 44"/>
                  <a:gd name="T103" fmla="*/ 17 h 37"/>
                  <a:gd name="T104" fmla="*/ 42 w 44"/>
                  <a:gd name="T105" fmla="*/ 16 h 37"/>
                  <a:gd name="T106" fmla="*/ 42 w 44"/>
                  <a:gd name="T107" fmla="*/ 15 h 37"/>
                  <a:gd name="T108" fmla="*/ 41 w 44"/>
                  <a:gd name="T109" fmla="*/ 15 h 37"/>
                  <a:gd name="T110" fmla="*/ 40 w 44"/>
                  <a:gd name="T111" fmla="*/ 14 h 37"/>
                  <a:gd name="T112" fmla="*/ 39 w 44"/>
                  <a:gd name="T113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4" h="37">
                    <a:moveTo>
                      <a:pt x="39" y="14"/>
                    </a:moveTo>
                    <a:lnTo>
                      <a:pt x="39" y="14"/>
                    </a:lnTo>
                    <a:lnTo>
                      <a:pt x="38" y="14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6" y="12"/>
                    </a:lnTo>
                    <a:lnTo>
                      <a:pt x="35" y="9"/>
                    </a:lnTo>
                    <a:lnTo>
                      <a:pt x="33" y="7"/>
                    </a:lnTo>
                    <a:lnTo>
                      <a:pt x="31" y="4"/>
                    </a:lnTo>
                    <a:lnTo>
                      <a:pt x="28" y="3"/>
                    </a:lnTo>
                    <a:lnTo>
                      <a:pt x="25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2" y="1"/>
                    </a:lnTo>
                    <a:lnTo>
                      <a:pt x="9" y="3"/>
                    </a:lnTo>
                    <a:lnTo>
                      <a:pt x="6" y="5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1" y="15"/>
                    </a:lnTo>
                    <a:lnTo>
                      <a:pt x="0" y="19"/>
                    </a:lnTo>
                    <a:lnTo>
                      <a:pt x="1" y="22"/>
                    </a:lnTo>
                    <a:lnTo>
                      <a:pt x="2" y="26"/>
                    </a:lnTo>
                    <a:lnTo>
                      <a:pt x="4" y="29"/>
                    </a:lnTo>
                    <a:lnTo>
                      <a:pt x="6" y="32"/>
                    </a:lnTo>
                    <a:lnTo>
                      <a:pt x="9" y="34"/>
                    </a:lnTo>
                    <a:lnTo>
                      <a:pt x="12" y="36"/>
                    </a:lnTo>
                    <a:lnTo>
                      <a:pt x="15" y="37"/>
                    </a:lnTo>
                    <a:lnTo>
                      <a:pt x="19" y="37"/>
                    </a:lnTo>
                    <a:lnTo>
                      <a:pt x="22" y="37"/>
                    </a:lnTo>
                    <a:lnTo>
                      <a:pt x="25" y="36"/>
                    </a:lnTo>
                    <a:lnTo>
                      <a:pt x="28" y="35"/>
                    </a:lnTo>
                    <a:lnTo>
                      <a:pt x="30" y="33"/>
                    </a:lnTo>
                    <a:lnTo>
                      <a:pt x="32" y="31"/>
                    </a:lnTo>
                    <a:lnTo>
                      <a:pt x="34" y="29"/>
                    </a:lnTo>
                    <a:lnTo>
                      <a:pt x="36" y="26"/>
                    </a:lnTo>
                    <a:lnTo>
                      <a:pt x="37" y="23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9" y="25"/>
                    </a:lnTo>
                    <a:lnTo>
                      <a:pt x="39" y="25"/>
                    </a:lnTo>
                    <a:lnTo>
                      <a:pt x="40" y="25"/>
                    </a:lnTo>
                    <a:lnTo>
                      <a:pt x="41" y="24"/>
                    </a:lnTo>
                    <a:lnTo>
                      <a:pt x="42" y="24"/>
                    </a:lnTo>
                    <a:lnTo>
                      <a:pt x="42" y="23"/>
                    </a:lnTo>
                    <a:lnTo>
                      <a:pt x="43" y="23"/>
                    </a:lnTo>
                    <a:lnTo>
                      <a:pt x="43" y="22"/>
                    </a:lnTo>
                    <a:lnTo>
                      <a:pt x="44" y="21"/>
                    </a:lnTo>
                    <a:lnTo>
                      <a:pt x="44" y="20"/>
                    </a:lnTo>
                    <a:lnTo>
                      <a:pt x="44" y="19"/>
                    </a:lnTo>
                    <a:lnTo>
                      <a:pt x="43" y="17"/>
                    </a:lnTo>
                    <a:lnTo>
                      <a:pt x="43" y="17"/>
                    </a:lnTo>
                    <a:lnTo>
                      <a:pt x="42" y="16"/>
                    </a:lnTo>
                    <a:lnTo>
                      <a:pt x="42" y="15"/>
                    </a:lnTo>
                    <a:lnTo>
                      <a:pt x="41" y="15"/>
                    </a:lnTo>
                    <a:lnTo>
                      <a:pt x="40" y="14"/>
                    </a:lnTo>
                    <a:lnTo>
                      <a:pt x="39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69" name="Freeform 1405"/>
              <p:cNvSpPr>
                <a:spLocks/>
              </p:cNvSpPr>
              <p:nvPr/>
            </p:nvSpPr>
            <p:spPr bwMode="auto">
              <a:xfrm>
                <a:off x="5249" y="2636"/>
                <a:ext cx="17" cy="6"/>
              </a:xfrm>
              <a:custGeom>
                <a:avLst/>
                <a:gdLst>
                  <a:gd name="T0" fmla="*/ 0 w 17"/>
                  <a:gd name="T1" fmla="*/ 0 h 6"/>
                  <a:gd name="T2" fmla="*/ 0 w 17"/>
                  <a:gd name="T3" fmla="*/ 1 h 6"/>
                  <a:gd name="T4" fmla="*/ 0 w 17"/>
                  <a:gd name="T5" fmla="*/ 2 h 6"/>
                  <a:gd name="T6" fmla="*/ 1 w 17"/>
                  <a:gd name="T7" fmla="*/ 4 h 6"/>
                  <a:gd name="T8" fmla="*/ 3 w 17"/>
                  <a:gd name="T9" fmla="*/ 5 h 6"/>
                  <a:gd name="T10" fmla="*/ 4 w 17"/>
                  <a:gd name="T11" fmla="*/ 5 h 6"/>
                  <a:gd name="T12" fmla="*/ 5 w 17"/>
                  <a:gd name="T13" fmla="*/ 6 h 6"/>
                  <a:gd name="T14" fmla="*/ 6 w 17"/>
                  <a:gd name="T15" fmla="*/ 6 h 6"/>
                  <a:gd name="T16" fmla="*/ 7 w 17"/>
                  <a:gd name="T17" fmla="*/ 6 h 6"/>
                  <a:gd name="T18" fmla="*/ 8 w 17"/>
                  <a:gd name="T19" fmla="*/ 6 h 6"/>
                  <a:gd name="T20" fmla="*/ 9 w 17"/>
                  <a:gd name="T21" fmla="*/ 6 h 6"/>
                  <a:gd name="T22" fmla="*/ 9 w 17"/>
                  <a:gd name="T23" fmla="*/ 6 h 6"/>
                  <a:gd name="T24" fmla="*/ 10 w 17"/>
                  <a:gd name="T25" fmla="*/ 6 h 6"/>
                  <a:gd name="T26" fmla="*/ 17 w 17"/>
                  <a:gd name="T27" fmla="*/ 0 h 6"/>
                  <a:gd name="T28" fmla="*/ 0 w 17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6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70" name="Freeform 1406"/>
              <p:cNvSpPr>
                <a:spLocks/>
              </p:cNvSpPr>
              <p:nvPr/>
            </p:nvSpPr>
            <p:spPr bwMode="auto">
              <a:xfrm>
                <a:off x="5251" y="2637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 w 10"/>
                  <a:gd name="T3" fmla="*/ 2 h 2"/>
                  <a:gd name="T4" fmla="*/ 8 w 10"/>
                  <a:gd name="T5" fmla="*/ 2 h 2"/>
                  <a:gd name="T6" fmla="*/ 10 w 10"/>
                  <a:gd name="T7" fmla="*/ 0 h 2"/>
                  <a:gd name="T8" fmla="*/ 0 w 10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71" name="Freeform 1407"/>
              <p:cNvSpPr>
                <a:spLocks/>
              </p:cNvSpPr>
              <p:nvPr/>
            </p:nvSpPr>
            <p:spPr bwMode="auto">
              <a:xfrm>
                <a:off x="5239" y="2603"/>
                <a:ext cx="35" cy="12"/>
              </a:xfrm>
              <a:custGeom>
                <a:avLst/>
                <a:gdLst>
                  <a:gd name="T0" fmla="*/ 28 w 35"/>
                  <a:gd name="T1" fmla="*/ 2 h 12"/>
                  <a:gd name="T2" fmla="*/ 28 w 35"/>
                  <a:gd name="T3" fmla="*/ 2 h 12"/>
                  <a:gd name="T4" fmla="*/ 27 w 35"/>
                  <a:gd name="T5" fmla="*/ 2 h 12"/>
                  <a:gd name="T6" fmla="*/ 26 w 35"/>
                  <a:gd name="T7" fmla="*/ 2 h 12"/>
                  <a:gd name="T8" fmla="*/ 25 w 35"/>
                  <a:gd name="T9" fmla="*/ 2 h 12"/>
                  <a:gd name="T10" fmla="*/ 24 w 35"/>
                  <a:gd name="T11" fmla="*/ 1 h 12"/>
                  <a:gd name="T12" fmla="*/ 22 w 35"/>
                  <a:gd name="T13" fmla="*/ 1 h 12"/>
                  <a:gd name="T14" fmla="*/ 21 w 35"/>
                  <a:gd name="T15" fmla="*/ 1 h 12"/>
                  <a:gd name="T16" fmla="*/ 19 w 35"/>
                  <a:gd name="T17" fmla="*/ 1 h 12"/>
                  <a:gd name="T18" fmla="*/ 17 w 35"/>
                  <a:gd name="T19" fmla="*/ 1 h 12"/>
                  <a:gd name="T20" fmla="*/ 16 w 35"/>
                  <a:gd name="T21" fmla="*/ 1 h 12"/>
                  <a:gd name="T22" fmla="*/ 14 w 35"/>
                  <a:gd name="T23" fmla="*/ 0 h 12"/>
                  <a:gd name="T24" fmla="*/ 13 w 35"/>
                  <a:gd name="T25" fmla="*/ 0 h 12"/>
                  <a:gd name="T26" fmla="*/ 12 w 35"/>
                  <a:gd name="T27" fmla="*/ 0 h 12"/>
                  <a:gd name="T28" fmla="*/ 11 w 35"/>
                  <a:gd name="T29" fmla="*/ 0 h 12"/>
                  <a:gd name="T30" fmla="*/ 10 w 35"/>
                  <a:gd name="T31" fmla="*/ 0 h 12"/>
                  <a:gd name="T32" fmla="*/ 9 w 35"/>
                  <a:gd name="T33" fmla="*/ 0 h 12"/>
                  <a:gd name="T34" fmla="*/ 8 w 35"/>
                  <a:gd name="T35" fmla="*/ 0 h 12"/>
                  <a:gd name="T36" fmla="*/ 6 w 35"/>
                  <a:gd name="T37" fmla="*/ 1 h 12"/>
                  <a:gd name="T38" fmla="*/ 4 w 35"/>
                  <a:gd name="T39" fmla="*/ 2 h 12"/>
                  <a:gd name="T40" fmla="*/ 3 w 35"/>
                  <a:gd name="T41" fmla="*/ 4 h 12"/>
                  <a:gd name="T42" fmla="*/ 2 w 35"/>
                  <a:gd name="T43" fmla="*/ 6 h 12"/>
                  <a:gd name="T44" fmla="*/ 1 w 35"/>
                  <a:gd name="T45" fmla="*/ 7 h 12"/>
                  <a:gd name="T46" fmla="*/ 0 w 35"/>
                  <a:gd name="T47" fmla="*/ 9 h 12"/>
                  <a:gd name="T48" fmla="*/ 0 w 35"/>
                  <a:gd name="T49" fmla="*/ 10 h 12"/>
                  <a:gd name="T50" fmla="*/ 0 w 35"/>
                  <a:gd name="T51" fmla="*/ 10 h 12"/>
                  <a:gd name="T52" fmla="*/ 1 w 35"/>
                  <a:gd name="T53" fmla="*/ 11 h 12"/>
                  <a:gd name="T54" fmla="*/ 3 w 35"/>
                  <a:gd name="T55" fmla="*/ 11 h 12"/>
                  <a:gd name="T56" fmla="*/ 5 w 35"/>
                  <a:gd name="T57" fmla="*/ 11 h 12"/>
                  <a:gd name="T58" fmla="*/ 7 w 35"/>
                  <a:gd name="T59" fmla="*/ 11 h 12"/>
                  <a:gd name="T60" fmla="*/ 10 w 35"/>
                  <a:gd name="T61" fmla="*/ 12 h 12"/>
                  <a:gd name="T62" fmla="*/ 13 w 35"/>
                  <a:gd name="T63" fmla="*/ 12 h 12"/>
                  <a:gd name="T64" fmla="*/ 16 w 35"/>
                  <a:gd name="T65" fmla="*/ 12 h 12"/>
                  <a:gd name="T66" fmla="*/ 19 w 35"/>
                  <a:gd name="T67" fmla="*/ 12 h 12"/>
                  <a:gd name="T68" fmla="*/ 22 w 35"/>
                  <a:gd name="T69" fmla="*/ 12 h 12"/>
                  <a:gd name="T70" fmla="*/ 25 w 35"/>
                  <a:gd name="T71" fmla="*/ 12 h 12"/>
                  <a:gd name="T72" fmla="*/ 27 w 35"/>
                  <a:gd name="T73" fmla="*/ 12 h 12"/>
                  <a:gd name="T74" fmla="*/ 30 w 35"/>
                  <a:gd name="T75" fmla="*/ 12 h 12"/>
                  <a:gd name="T76" fmla="*/ 32 w 35"/>
                  <a:gd name="T77" fmla="*/ 12 h 12"/>
                  <a:gd name="T78" fmla="*/ 33 w 35"/>
                  <a:gd name="T79" fmla="*/ 12 h 12"/>
                  <a:gd name="T80" fmla="*/ 33 w 35"/>
                  <a:gd name="T81" fmla="*/ 12 h 12"/>
                  <a:gd name="T82" fmla="*/ 35 w 35"/>
                  <a:gd name="T83" fmla="*/ 11 h 12"/>
                  <a:gd name="T84" fmla="*/ 35 w 35"/>
                  <a:gd name="T85" fmla="*/ 10 h 12"/>
                  <a:gd name="T86" fmla="*/ 35 w 35"/>
                  <a:gd name="T87" fmla="*/ 8 h 12"/>
                  <a:gd name="T88" fmla="*/ 34 w 35"/>
                  <a:gd name="T89" fmla="*/ 7 h 12"/>
                  <a:gd name="T90" fmla="*/ 33 w 35"/>
                  <a:gd name="T91" fmla="*/ 5 h 12"/>
                  <a:gd name="T92" fmla="*/ 32 w 35"/>
                  <a:gd name="T93" fmla="*/ 3 h 12"/>
                  <a:gd name="T94" fmla="*/ 30 w 35"/>
                  <a:gd name="T95" fmla="*/ 2 h 12"/>
                  <a:gd name="T96" fmla="*/ 28 w 35"/>
                  <a:gd name="T9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5" h="12">
                    <a:moveTo>
                      <a:pt x="28" y="2"/>
                    </a:moveTo>
                    <a:lnTo>
                      <a:pt x="28" y="2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5" y="2"/>
                    </a:lnTo>
                    <a:lnTo>
                      <a:pt x="24" y="1"/>
                    </a:lnTo>
                    <a:lnTo>
                      <a:pt x="22" y="1"/>
                    </a:lnTo>
                    <a:lnTo>
                      <a:pt x="21" y="1"/>
                    </a:lnTo>
                    <a:lnTo>
                      <a:pt x="19" y="1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10" y="12"/>
                    </a:lnTo>
                    <a:lnTo>
                      <a:pt x="13" y="12"/>
                    </a:lnTo>
                    <a:lnTo>
                      <a:pt x="16" y="12"/>
                    </a:lnTo>
                    <a:lnTo>
                      <a:pt x="19" y="12"/>
                    </a:lnTo>
                    <a:lnTo>
                      <a:pt x="22" y="12"/>
                    </a:lnTo>
                    <a:lnTo>
                      <a:pt x="25" y="12"/>
                    </a:lnTo>
                    <a:lnTo>
                      <a:pt x="27" y="12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3" y="12"/>
                    </a:lnTo>
                    <a:lnTo>
                      <a:pt x="35" y="11"/>
                    </a:lnTo>
                    <a:lnTo>
                      <a:pt x="35" y="10"/>
                    </a:lnTo>
                    <a:lnTo>
                      <a:pt x="35" y="8"/>
                    </a:lnTo>
                    <a:lnTo>
                      <a:pt x="34" y="7"/>
                    </a:lnTo>
                    <a:lnTo>
                      <a:pt x="33" y="5"/>
                    </a:lnTo>
                    <a:lnTo>
                      <a:pt x="32" y="3"/>
                    </a:lnTo>
                    <a:lnTo>
                      <a:pt x="30" y="2"/>
                    </a:lnTo>
                    <a:lnTo>
                      <a:pt x="2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72" name="Freeform 1408"/>
              <p:cNvSpPr>
                <a:spLocks/>
              </p:cNvSpPr>
              <p:nvPr/>
            </p:nvSpPr>
            <p:spPr bwMode="auto">
              <a:xfrm>
                <a:off x="5277" y="2631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2 h 2"/>
                  <a:gd name="T4" fmla="*/ 2 w 3"/>
                  <a:gd name="T5" fmla="*/ 2 h 2"/>
                  <a:gd name="T6" fmla="*/ 3 w 3"/>
                  <a:gd name="T7" fmla="*/ 2 h 2"/>
                  <a:gd name="T8" fmla="*/ 3 w 3"/>
                  <a:gd name="T9" fmla="*/ 1 h 2"/>
                  <a:gd name="T10" fmla="*/ 3 w 3"/>
                  <a:gd name="T11" fmla="*/ 1 h 2"/>
                  <a:gd name="T12" fmla="*/ 2 w 3"/>
                  <a:gd name="T13" fmla="*/ 0 h 2"/>
                  <a:gd name="T14" fmla="*/ 2 w 3"/>
                  <a:gd name="T15" fmla="*/ 0 h 2"/>
                  <a:gd name="T16" fmla="*/ 1 w 3"/>
                  <a:gd name="T17" fmla="*/ 0 h 2"/>
                  <a:gd name="T18" fmla="*/ 1 w 3"/>
                  <a:gd name="T19" fmla="*/ 0 h 2"/>
                  <a:gd name="T20" fmla="*/ 0 w 3"/>
                  <a:gd name="T21" fmla="*/ 0 h 2"/>
                  <a:gd name="T22" fmla="*/ 0 w 3"/>
                  <a:gd name="T23" fmla="*/ 1 h 2"/>
                  <a:gd name="T24" fmla="*/ 0 w 3"/>
                  <a:gd name="T25" fmla="*/ 1 h 2"/>
                  <a:gd name="T26" fmla="*/ 0 w 3"/>
                  <a:gd name="T27" fmla="*/ 2 h 2"/>
                  <a:gd name="T28" fmla="*/ 0 w 3"/>
                  <a:gd name="T29" fmla="*/ 2 h 2"/>
                  <a:gd name="T30" fmla="*/ 1 w 3"/>
                  <a:gd name="T31" fmla="*/ 2 h 2"/>
                  <a:gd name="T32" fmla="*/ 1 w 3"/>
                  <a:gd name="T3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73" name="Freeform 1409"/>
              <p:cNvSpPr>
                <a:spLocks/>
              </p:cNvSpPr>
              <p:nvPr/>
            </p:nvSpPr>
            <p:spPr bwMode="auto">
              <a:xfrm>
                <a:off x="5248" y="2652"/>
                <a:ext cx="30" cy="19"/>
              </a:xfrm>
              <a:custGeom>
                <a:avLst/>
                <a:gdLst>
                  <a:gd name="T0" fmla="*/ 29 w 30"/>
                  <a:gd name="T1" fmla="*/ 11 h 19"/>
                  <a:gd name="T2" fmla="*/ 26 w 30"/>
                  <a:gd name="T3" fmla="*/ 7 h 19"/>
                  <a:gd name="T4" fmla="*/ 30 w 30"/>
                  <a:gd name="T5" fmla="*/ 5 h 19"/>
                  <a:gd name="T6" fmla="*/ 27 w 30"/>
                  <a:gd name="T7" fmla="*/ 1 h 19"/>
                  <a:gd name="T8" fmla="*/ 25 w 30"/>
                  <a:gd name="T9" fmla="*/ 1 h 19"/>
                  <a:gd name="T10" fmla="*/ 28 w 30"/>
                  <a:gd name="T11" fmla="*/ 4 h 19"/>
                  <a:gd name="T12" fmla="*/ 24 w 30"/>
                  <a:gd name="T13" fmla="*/ 7 h 19"/>
                  <a:gd name="T14" fmla="*/ 24 w 30"/>
                  <a:gd name="T15" fmla="*/ 7 h 19"/>
                  <a:gd name="T16" fmla="*/ 25 w 30"/>
                  <a:gd name="T17" fmla="*/ 9 h 19"/>
                  <a:gd name="T18" fmla="*/ 26 w 30"/>
                  <a:gd name="T19" fmla="*/ 10 h 19"/>
                  <a:gd name="T20" fmla="*/ 26 w 30"/>
                  <a:gd name="T21" fmla="*/ 10 h 19"/>
                  <a:gd name="T22" fmla="*/ 13 w 30"/>
                  <a:gd name="T23" fmla="*/ 17 h 19"/>
                  <a:gd name="T24" fmla="*/ 3 w 30"/>
                  <a:gd name="T25" fmla="*/ 10 h 19"/>
                  <a:gd name="T26" fmla="*/ 6 w 30"/>
                  <a:gd name="T27" fmla="*/ 7 h 19"/>
                  <a:gd name="T28" fmla="*/ 2 w 30"/>
                  <a:gd name="T29" fmla="*/ 4 h 19"/>
                  <a:gd name="T30" fmla="*/ 4 w 30"/>
                  <a:gd name="T31" fmla="*/ 0 h 19"/>
                  <a:gd name="T32" fmla="*/ 2 w 30"/>
                  <a:gd name="T33" fmla="*/ 0 h 19"/>
                  <a:gd name="T34" fmla="*/ 0 w 30"/>
                  <a:gd name="T35" fmla="*/ 5 h 19"/>
                  <a:gd name="T36" fmla="*/ 3 w 30"/>
                  <a:gd name="T37" fmla="*/ 7 h 19"/>
                  <a:gd name="T38" fmla="*/ 1 w 30"/>
                  <a:gd name="T39" fmla="*/ 10 h 19"/>
                  <a:gd name="T40" fmla="*/ 12 w 30"/>
                  <a:gd name="T41" fmla="*/ 19 h 19"/>
                  <a:gd name="T42" fmla="*/ 29 w 30"/>
                  <a:gd name="T43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" h="19">
                    <a:moveTo>
                      <a:pt x="29" y="11"/>
                    </a:moveTo>
                    <a:lnTo>
                      <a:pt x="26" y="7"/>
                    </a:lnTo>
                    <a:lnTo>
                      <a:pt x="30" y="5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4" y="7"/>
                    </a:lnTo>
                    <a:lnTo>
                      <a:pt x="25" y="9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13" y="17"/>
                    </a:lnTo>
                    <a:lnTo>
                      <a:pt x="3" y="10"/>
                    </a:lnTo>
                    <a:lnTo>
                      <a:pt x="6" y="7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1" y="10"/>
                    </a:lnTo>
                    <a:lnTo>
                      <a:pt x="12" y="19"/>
                    </a:lnTo>
                    <a:lnTo>
                      <a:pt x="29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74" name="Freeform 1410"/>
              <p:cNvSpPr>
                <a:spLocks/>
              </p:cNvSpPr>
              <p:nvPr/>
            </p:nvSpPr>
            <p:spPr bwMode="auto">
              <a:xfrm>
                <a:off x="5242" y="2668"/>
                <a:ext cx="1" cy="24"/>
              </a:xfrm>
              <a:custGeom>
                <a:avLst/>
                <a:gdLst>
                  <a:gd name="T0" fmla="*/ 0 w 1"/>
                  <a:gd name="T1" fmla="*/ 24 h 24"/>
                  <a:gd name="T2" fmla="*/ 0 w 1"/>
                  <a:gd name="T3" fmla="*/ 4 h 24"/>
                  <a:gd name="T4" fmla="*/ 1 w 1"/>
                  <a:gd name="T5" fmla="*/ 0 h 24"/>
                  <a:gd name="T6" fmla="*/ 1 w 1"/>
                  <a:gd name="T7" fmla="*/ 24 h 24"/>
                  <a:gd name="T8" fmla="*/ 0 w 1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4">
                    <a:moveTo>
                      <a:pt x="0" y="24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75" name="Freeform 1411"/>
              <p:cNvSpPr>
                <a:spLocks/>
              </p:cNvSpPr>
              <p:nvPr/>
            </p:nvSpPr>
            <p:spPr bwMode="auto">
              <a:xfrm>
                <a:off x="5093" y="2651"/>
                <a:ext cx="43" cy="52"/>
              </a:xfrm>
              <a:custGeom>
                <a:avLst/>
                <a:gdLst>
                  <a:gd name="T0" fmla="*/ 42 w 43"/>
                  <a:gd name="T1" fmla="*/ 2 h 52"/>
                  <a:gd name="T2" fmla="*/ 41 w 43"/>
                  <a:gd name="T3" fmla="*/ 1 h 52"/>
                  <a:gd name="T4" fmla="*/ 40 w 43"/>
                  <a:gd name="T5" fmla="*/ 0 h 52"/>
                  <a:gd name="T6" fmla="*/ 38 w 43"/>
                  <a:gd name="T7" fmla="*/ 0 h 52"/>
                  <a:gd name="T8" fmla="*/ 35 w 43"/>
                  <a:gd name="T9" fmla="*/ 0 h 52"/>
                  <a:gd name="T10" fmla="*/ 33 w 43"/>
                  <a:gd name="T11" fmla="*/ 0 h 52"/>
                  <a:gd name="T12" fmla="*/ 30 w 43"/>
                  <a:gd name="T13" fmla="*/ 0 h 52"/>
                  <a:gd name="T14" fmla="*/ 26 w 43"/>
                  <a:gd name="T15" fmla="*/ 0 h 52"/>
                  <a:gd name="T16" fmla="*/ 23 w 43"/>
                  <a:gd name="T17" fmla="*/ 1 h 52"/>
                  <a:gd name="T18" fmla="*/ 20 w 43"/>
                  <a:gd name="T19" fmla="*/ 2 h 52"/>
                  <a:gd name="T20" fmla="*/ 17 w 43"/>
                  <a:gd name="T21" fmla="*/ 2 h 52"/>
                  <a:gd name="T22" fmla="*/ 14 w 43"/>
                  <a:gd name="T23" fmla="*/ 3 h 52"/>
                  <a:gd name="T24" fmla="*/ 12 w 43"/>
                  <a:gd name="T25" fmla="*/ 3 h 52"/>
                  <a:gd name="T26" fmla="*/ 10 w 43"/>
                  <a:gd name="T27" fmla="*/ 4 h 52"/>
                  <a:gd name="T28" fmla="*/ 8 w 43"/>
                  <a:gd name="T29" fmla="*/ 4 h 52"/>
                  <a:gd name="T30" fmla="*/ 7 w 43"/>
                  <a:gd name="T31" fmla="*/ 5 h 52"/>
                  <a:gd name="T32" fmla="*/ 7 w 43"/>
                  <a:gd name="T33" fmla="*/ 5 h 52"/>
                  <a:gd name="T34" fmla="*/ 7 w 43"/>
                  <a:gd name="T35" fmla="*/ 5 h 52"/>
                  <a:gd name="T36" fmla="*/ 7 w 43"/>
                  <a:gd name="T37" fmla="*/ 4 h 52"/>
                  <a:gd name="T38" fmla="*/ 7 w 43"/>
                  <a:gd name="T39" fmla="*/ 4 h 52"/>
                  <a:gd name="T40" fmla="*/ 6 w 43"/>
                  <a:gd name="T41" fmla="*/ 3 h 52"/>
                  <a:gd name="T42" fmla="*/ 6 w 43"/>
                  <a:gd name="T43" fmla="*/ 3 h 52"/>
                  <a:gd name="T44" fmla="*/ 5 w 43"/>
                  <a:gd name="T45" fmla="*/ 3 h 52"/>
                  <a:gd name="T46" fmla="*/ 4 w 43"/>
                  <a:gd name="T47" fmla="*/ 2 h 52"/>
                  <a:gd name="T48" fmla="*/ 3 w 43"/>
                  <a:gd name="T49" fmla="*/ 2 h 52"/>
                  <a:gd name="T50" fmla="*/ 2 w 43"/>
                  <a:gd name="T51" fmla="*/ 2 h 52"/>
                  <a:gd name="T52" fmla="*/ 1 w 43"/>
                  <a:gd name="T53" fmla="*/ 3 h 52"/>
                  <a:gd name="T54" fmla="*/ 1 w 43"/>
                  <a:gd name="T55" fmla="*/ 3 h 52"/>
                  <a:gd name="T56" fmla="*/ 0 w 43"/>
                  <a:gd name="T57" fmla="*/ 3 h 52"/>
                  <a:gd name="T58" fmla="*/ 0 w 43"/>
                  <a:gd name="T59" fmla="*/ 3 h 52"/>
                  <a:gd name="T60" fmla="*/ 0 w 43"/>
                  <a:gd name="T61" fmla="*/ 3 h 52"/>
                  <a:gd name="T62" fmla="*/ 0 w 43"/>
                  <a:gd name="T63" fmla="*/ 4 h 52"/>
                  <a:gd name="T64" fmla="*/ 0 w 43"/>
                  <a:gd name="T65" fmla="*/ 4 h 52"/>
                  <a:gd name="T66" fmla="*/ 0 w 43"/>
                  <a:gd name="T67" fmla="*/ 52 h 52"/>
                  <a:gd name="T68" fmla="*/ 7 w 43"/>
                  <a:gd name="T69" fmla="*/ 52 h 52"/>
                  <a:gd name="T70" fmla="*/ 7 w 43"/>
                  <a:gd name="T71" fmla="*/ 49 h 52"/>
                  <a:gd name="T72" fmla="*/ 7 w 43"/>
                  <a:gd name="T73" fmla="*/ 41 h 52"/>
                  <a:gd name="T74" fmla="*/ 7 w 43"/>
                  <a:gd name="T75" fmla="*/ 34 h 52"/>
                  <a:gd name="T76" fmla="*/ 7 w 43"/>
                  <a:gd name="T77" fmla="*/ 30 h 52"/>
                  <a:gd name="T78" fmla="*/ 8 w 43"/>
                  <a:gd name="T79" fmla="*/ 30 h 52"/>
                  <a:gd name="T80" fmla="*/ 10 w 43"/>
                  <a:gd name="T81" fmla="*/ 29 h 52"/>
                  <a:gd name="T82" fmla="*/ 11 w 43"/>
                  <a:gd name="T83" fmla="*/ 29 h 52"/>
                  <a:gd name="T84" fmla="*/ 14 w 43"/>
                  <a:gd name="T85" fmla="*/ 28 h 52"/>
                  <a:gd name="T86" fmla="*/ 16 w 43"/>
                  <a:gd name="T87" fmla="*/ 28 h 52"/>
                  <a:gd name="T88" fmla="*/ 18 w 43"/>
                  <a:gd name="T89" fmla="*/ 27 h 52"/>
                  <a:gd name="T90" fmla="*/ 21 w 43"/>
                  <a:gd name="T91" fmla="*/ 26 h 52"/>
                  <a:gd name="T92" fmla="*/ 23 w 43"/>
                  <a:gd name="T93" fmla="*/ 26 h 52"/>
                  <a:gd name="T94" fmla="*/ 26 w 43"/>
                  <a:gd name="T95" fmla="*/ 25 h 52"/>
                  <a:gd name="T96" fmla="*/ 29 w 43"/>
                  <a:gd name="T97" fmla="*/ 24 h 52"/>
                  <a:gd name="T98" fmla="*/ 31 w 43"/>
                  <a:gd name="T99" fmla="*/ 24 h 52"/>
                  <a:gd name="T100" fmla="*/ 34 w 43"/>
                  <a:gd name="T101" fmla="*/ 23 h 52"/>
                  <a:gd name="T102" fmla="*/ 36 w 43"/>
                  <a:gd name="T103" fmla="*/ 22 h 52"/>
                  <a:gd name="T104" fmla="*/ 39 w 43"/>
                  <a:gd name="T105" fmla="*/ 22 h 52"/>
                  <a:gd name="T106" fmla="*/ 41 w 43"/>
                  <a:gd name="T107" fmla="*/ 21 h 52"/>
                  <a:gd name="T108" fmla="*/ 43 w 43"/>
                  <a:gd name="T109" fmla="*/ 21 h 52"/>
                  <a:gd name="T110" fmla="*/ 42 w 43"/>
                  <a:gd name="T111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2">
                    <a:moveTo>
                      <a:pt x="42" y="2"/>
                    </a:moveTo>
                    <a:lnTo>
                      <a:pt x="41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0" y="2"/>
                    </a:lnTo>
                    <a:lnTo>
                      <a:pt x="17" y="2"/>
                    </a:lnTo>
                    <a:lnTo>
                      <a:pt x="14" y="3"/>
                    </a:lnTo>
                    <a:lnTo>
                      <a:pt x="12" y="3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2"/>
                    </a:lnTo>
                    <a:lnTo>
                      <a:pt x="7" y="52"/>
                    </a:lnTo>
                    <a:lnTo>
                      <a:pt x="7" y="49"/>
                    </a:lnTo>
                    <a:lnTo>
                      <a:pt x="7" y="41"/>
                    </a:lnTo>
                    <a:lnTo>
                      <a:pt x="7" y="34"/>
                    </a:lnTo>
                    <a:lnTo>
                      <a:pt x="7" y="30"/>
                    </a:lnTo>
                    <a:lnTo>
                      <a:pt x="8" y="30"/>
                    </a:lnTo>
                    <a:lnTo>
                      <a:pt x="10" y="29"/>
                    </a:lnTo>
                    <a:lnTo>
                      <a:pt x="11" y="29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8" y="27"/>
                    </a:lnTo>
                    <a:lnTo>
                      <a:pt x="21" y="26"/>
                    </a:lnTo>
                    <a:lnTo>
                      <a:pt x="23" y="26"/>
                    </a:lnTo>
                    <a:lnTo>
                      <a:pt x="26" y="25"/>
                    </a:lnTo>
                    <a:lnTo>
                      <a:pt x="29" y="24"/>
                    </a:lnTo>
                    <a:lnTo>
                      <a:pt x="31" y="24"/>
                    </a:lnTo>
                    <a:lnTo>
                      <a:pt x="34" y="23"/>
                    </a:lnTo>
                    <a:lnTo>
                      <a:pt x="36" y="22"/>
                    </a:lnTo>
                    <a:lnTo>
                      <a:pt x="39" y="22"/>
                    </a:lnTo>
                    <a:lnTo>
                      <a:pt x="41" y="21"/>
                    </a:lnTo>
                    <a:lnTo>
                      <a:pt x="43" y="21"/>
                    </a:lnTo>
                    <a:lnTo>
                      <a:pt x="4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76" name="Freeform 1412"/>
              <p:cNvSpPr>
                <a:spLocks/>
              </p:cNvSpPr>
              <p:nvPr/>
            </p:nvSpPr>
            <p:spPr bwMode="auto">
              <a:xfrm>
                <a:off x="5085" y="2689"/>
                <a:ext cx="231" cy="47"/>
              </a:xfrm>
              <a:custGeom>
                <a:avLst/>
                <a:gdLst>
                  <a:gd name="T0" fmla="*/ 18 w 231"/>
                  <a:gd name="T1" fmla="*/ 7 h 47"/>
                  <a:gd name="T2" fmla="*/ 25 w 231"/>
                  <a:gd name="T3" fmla="*/ 6 h 47"/>
                  <a:gd name="T4" fmla="*/ 32 w 231"/>
                  <a:gd name="T5" fmla="*/ 5 h 47"/>
                  <a:gd name="T6" fmla="*/ 41 w 231"/>
                  <a:gd name="T7" fmla="*/ 4 h 47"/>
                  <a:gd name="T8" fmla="*/ 50 w 231"/>
                  <a:gd name="T9" fmla="*/ 3 h 47"/>
                  <a:gd name="T10" fmla="*/ 59 w 231"/>
                  <a:gd name="T11" fmla="*/ 2 h 47"/>
                  <a:gd name="T12" fmla="*/ 69 w 231"/>
                  <a:gd name="T13" fmla="*/ 1 h 47"/>
                  <a:gd name="T14" fmla="*/ 80 w 231"/>
                  <a:gd name="T15" fmla="*/ 1 h 47"/>
                  <a:gd name="T16" fmla="*/ 91 w 231"/>
                  <a:gd name="T17" fmla="*/ 0 h 47"/>
                  <a:gd name="T18" fmla="*/ 103 w 231"/>
                  <a:gd name="T19" fmla="*/ 0 h 47"/>
                  <a:gd name="T20" fmla="*/ 115 w 231"/>
                  <a:gd name="T21" fmla="*/ 0 h 47"/>
                  <a:gd name="T22" fmla="*/ 130 w 231"/>
                  <a:gd name="T23" fmla="*/ 0 h 47"/>
                  <a:gd name="T24" fmla="*/ 145 w 231"/>
                  <a:gd name="T25" fmla="*/ 0 h 47"/>
                  <a:gd name="T26" fmla="*/ 159 w 231"/>
                  <a:gd name="T27" fmla="*/ 1 h 47"/>
                  <a:gd name="T28" fmla="*/ 172 w 231"/>
                  <a:gd name="T29" fmla="*/ 2 h 47"/>
                  <a:gd name="T30" fmla="*/ 184 w 231"/>
                  <a:gd name="T31" fmla="*/ 3 h 47"/>
                  <a:gd name="T32" fmla="*/ 194 w 231"/>
                  <a:gd name="T33" fmla="*/ 4 h 47"/>
                  <a:gd name="T34" fmla="*/ 201 w 231"/>
                  <a:gd name="T35" fmla="*/ 5 h 47"/>
                  <a:gd name="T36" fmla="*/ 208 w 231"/>
                  <a:gd name="T37" fmla="*/ 6 h 47"/>
                  <a:gd name="T38" fmla="*/ 214 w 231"/>
                  <a:gd name="T39" fmla="*/ 7 h 47"/>
                  <a:gd name="T40" fmla="*/ 220 w 231"/>
                  <a:gd name="T41" fmla="*/ 9 h 47"/>
                  <a:gd name="T42" fmla="*/ 224 w 231"/>
                  <a:gd name="T43" fmla="*/ 10 h 47"/>
                  <a:gd name="T44" fmla="*/ 228 w 231"/>
                  <a:gd name="T45" fmla="*/ 12 h 47"/>
                  <a:gd name="T46" fmla="*/ 230 w 231"/>
                  <a:gd name="T47" fmla="*/ 15 h 47"/>
                  <a:gd name="T48" fmla="*/ 230 w 231"/>
                  <a:gd name="T49" fmla="*/ 31 h 47"/>
                  <a:gd name="T50" fmla="*/ 224 w 231"/>
                  <a:gd name="T51" fmla="*/ 35 h 47"/>
                  <a:gd name="T52" fmla="*/ 217 w 231"/>
                  <a:gd name="T53" fmla="*/ 38 h 47"/>
                  <a:gd name="T54" fmla="*/ 213 w 231"/>
                  <a:gd name="T55" fmla="*/ 39 h 47"/>
                  <a:gd name="T56" fmla="*/ 209 w 231"/>
                  <a:gd name="T57" fmla="*/ 40 h 47"/>
                  <a:gd name="T58" fmla="*/ 205 w 231"/>
                  <a:gd name="T59" fmla="*/ 41 h 47"/>
                  <a:gd name="T60" fmla="*/ 201 w 231"/>
                  <a:gd name="T61" fmla="*/ 42 h 47"/>
                  <a:gd name="T62" fmla="*/ 196 w 231"/>
                  <a:gd name="T63" fmla="*/ 42 h 47"/>
                  <a:gd name="T64" fmla="*/ 190 w 231"/>
                  <a:gd name="T65" fmla="*/ 43 h 47"/>
                  <a:gd name="T66" fmla="*/ 183 w 231"/>
                  <a:gd name="T67" fmla="*/ 44 h 47"/>
                  <a:gd name="T68" fmla="*/ 175 w 231"/>
                  <a:gd name="T69" fmla="*/ 45 h 47"/>
                  <a:gd name="T70" fmla="*/ 166 w 231"/>
                  <a:gd name="T71" fmla="*/ 45 h 47"/>
                  <a:gd name="T72" fmla="*/ 158 w 231"/>
                  <a:gd name="T73" fmla="*/ 46 h 47"/>
                  <a:gd name="T74" fmla="*/ 148 w 231"/>
                  <a:gd name="T75" fmla="*/ 46 h 47"/>
                  <a:gd name="T76" fmla="*/ 142 w 231"/>
                  <a:gd name="T77" fmla="*/ 46 h 47"/>
                  <a:gd name="T78" fmla="*/ 136 w 231"/>
                  <a:gd name="T79" fmla="*/ 47 h 47"/>
                  <a:gd name="T80" fmla="*/ 130 w 231"/>
                  <a:gd name="T81" fmla="*/ 47 h 47"/>
                  <a:gd name="T82" fmla="*/ 124 w 231"/>
                  <a:gd name="T83" fmla="*/ 47 h 47"/>
                  <a:gd name="T84" fmla="*/ 117 w 231"/>
                  <a:gd name="T85" fmla="*/ 47 h 47"/>
                  <a:gd name="T86" fmla="*/ 111 w 231"/>
                  <a:gd name="T87" fmla="*/ 47 h 47"/>
                  <a:gd name="T88" fmla="*/ 105 w 231"/>
                  <a:gd name="T89" fmla="*/ 47 h 47"/>
                  <a:gd name="T90" fmla="*/ 98 w 231"/>
                  <a:gd name="T91" fmla="*/ 47 h 47"/>
                  <a:gd name="T92" fmla="*/ 92 w 231"/>
                  <a:gd name="T93" fmla="*/ 47 h 47"/>
                  <a:gd name="T94" fmla="*/ 86 w 231"/>
                  <a:gd name="T95" fmla="*/ 46 h 47"/>
                  <a:gd name="T96" fmla="*/ 77 w 231"/>
                  <a:gd name="T97" fmla="*/ 46 h 47"/>
                  <a:gd name="T98" fmla="*/ 63 w 231"/>
                  <a:gd name="T99" fmla="*/ 45 h 47"/>
                  <a:gd name="T100" fmla="*/ 51 w 231"/>
                  <a:gd name="T101" fmla="*/ 44 h 47"/>
                  <a:gd name="T102" fmla="*/ 39 w 231"/>
                  <a:gd name="T103" fmla="*/ 43 h 47"/>
                  <a:gd name="T104" fmla="*/ 29 w 231"/>
                  <a:gd name="T105" fmla="*/ 42 h 47"/>
                  <a:gd name="T106" fmla="*/ 20 w 231"/>
                  <a:gd name="T107" fmla="*/ 40 h 47"/>
                  <a:gd name="T108" fmla="*/ 14 w 231"/>
                  <a:gd name="T109" fmla="*/ 38 h 47"/>
                  <a:gd name="T110" fmla="*/ 9 w 231"/>
                  <a:gd name="T111" fmla="*/ 36 h 47"/>
                  <a:gd name="T112" fmla="*/ 5 w 231"/>
                  <a:gd name="T113" fmla="*/ 34 h 47"/>
                  <a:gd name="T114" fmla="*/ 3 w 231"/>
                  <a:gd name="T115" fmla="*/ 33 h 47"/>
                  <a:gd name="T116" fmla="*/ 1 w 231"/>
                  <a:gd name="T117" fmla="*/ 31 h 47"/>
                  <a:gd name="T118" fmla="*/ 1 w 231"/>
                  <a:gd name="T119" fmla="*/ 14 h 47"/>
                  <a:gd name="T120" fmla="*/ 4 w 231"/>
                  <a:gd name="T121" fmla="*/ 11 h 47"/>
                  <a:gd name="T122" fmla="*/ 11 w 231"/>
                  <a:gd name="T123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1" h="47">
                    <a:moveTo>
                      <a:pt x="14" y="8"/>
                    </a:moveTo>
                    <a:lnTo>
                      <a:pt x="16" y="7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23" y="6"/>
                    </a:lnTo>
                    <a:lnTo>
                      <a:pt x="25" y="6"/>
                    </a:lnTo>
                    <a:lnTo>
                      <a:pt x="27" y="5"/>
                    </a:lnTo>
                    <a:lnTo>
                      <a:pt x="30" y="5"/>
                    </a:lnTo>
                    <a:lnTo>
                      <a:pt x="32" y="5"/>
                    </a:lnTo>
                    <a:lnTo>
                      <a:pt x="35" y="4"/>
                    </a:lnTo>
                    <a:lnTo>
                      <a:pt x="38" y="4"/>
                    </a:lnTo>
                    <a:lnTo>
                      <a:pt x="41" y="4"/>
                    </a:lnTo>
                    <a:lnTo>
                      <a:pt x="44" y="3"/>
                    </a:lnTo>
                    <a:lnTo>
                      <a:pt x="47" y="3"/>
                    </a:lnTo>
                    <a:lnTo>
                      <a:pt x="50" y="3"/>
                    </a:lnTo>
                    <a:lnTo>
                      <a:pt x="53" y="2"/>
                    </a:lnTo>
                    <a:lnTo>
                      <a:pt x="56" y="2"/>
                    </a:lnTo>
                    <a:lnTo>
                      <a:pt x="59" y="2"/>
                    </a:lnTo>
                    <a:lnTo>
                      <a:pt x="63" y="2"/>
                    </a:lnTo>
                    <a:lnTo>
                      <a:pt x="66" y="1"/>
                    </a:lnTo>
                    <a:lnTo>
                      <a:pt x="69" y="1"/>
                    </a:lnTo>
                    <a:lnTo>
                      <a:pt x="73" y="1"/>
                    </a:lnTo>
                    <a:lnTo>
                      <a:pt x="77" y="1"/>
                    </a:lnTo>
                    <a:lnTo>
                      <a:pt x="80" y="1"/>
                    </a:lnTo>
                    <a:lnTo>
                      <a:pt x="84" y="1"/>
                    </a:lnTo>
                    <a:lnTo>
                      <a:pt x="88" y="0"/>
                    </a:lnTo>
                    <a:lnTo>
                      <a:pt x="91" y="0"/>
                    </a:lnTo>
                    <a:lnTo>
                      <a:pt x="95" y="0"/>
                    </a:lnTo>
                    <a:lnTo>
                      <a:pt x="99" y="0"/>
                    </a:lnTo>
                    <a:lnTo>
                      <a:pt x="103" y="0"/>
                    </a:lnTo>
                    <a:lnTo>
                      <a:pt x="107" y="0"/>
                    </a:lnTo>
                    <a:lnTo>
                      <a:pt x="111" y="0"/>
                    </a:lnTo>
                    <a:lnTo>
                      <a:pt x="115" y="0"/>
                    </a:lnTo>
                    <a:lnTo>
                      <a:pt x="120" y="0"/>
                    </a:lnTo>
                    <a:lnTo>
                      <a:pt x="125" y="0"/>
                    </a:lnTo>
                    <a:lnTo>
                      <a:pt x="130" y="0"/>
                    </a:lnTo>
                    <a:lnTo>
                      <a:pt x="135" y="0"/>
                    </a:lnTo>
                    <a:lnTo>
                      <a:pt x="140" y="0"/>
                    </a:lnTo>
                    <a:lnTo>
                      <a:pt x="145" y="0"/>
                    </a:lnTo>
                    <a:lnTo>
                      <a:pt x="150" y="1"/>
                    </a:lnTo>
                    <a:lnTo>
                      <a:pt x="154" y="1"/>
                    </a:lnTo>
                    <a:lnTo>
                      <a:pt x="159" y="1"/>
                    </a:lnTo>
                    <a:lnTo>
                      <a:pt x="163" y="1"/>
                    </a:lnTo>
                    <a:lnTo>
                      <a:pt x="168" y="2"/>
                    </a:lnTo>
                    <a:lnTo>
                      <a:pt x="172" y="2"/>
                    </a:lnTo>
                    <a:lnTo>
                      <a:pt x="176" y="2"/>
                    </a:lnTo>
                    <a:lnTo>
                      <a:pt x="180" y="3"/>
                    </a:lnTo>
                    <a:lnTo>
                      <a:pt x="184" y="3"/>
                    </a:lnTo>
                    <a:lnTo>
                      <a:pt x="188" y="3"/>
                    </a:lnTo>
                    <a:lnTo>
                      <a:pt x="191" y="4"/>
                    </a:lnTo>
                    <a:lnTo>
                      <a:pt x="194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4" y="5"/>
                    </a:lnTo>
                    <a:lnTo>
                      <a:pt x="206" y="6"/>
                    </a:lnTo>
                    <a:lnTo>
                      <a:pt x="208" y="6"/>
                    </a:lnTo>
                    <a:lnTo>
                      <a:pt x="210" y="7"/>
                    </a:lnTo>
                    <a:lnTo>
                      <a:pt x="212" y="7"/>
                    </a:lnTo>
                    <a:lnTo>
                      <a:pt x="214" y="7"/>
                    </a:lnTo>
                    <a:lnTo>
                      <a:pt x="216" y="8"/>
                    </a:lnTo>
                    <a:lnTo>
                      <a:pt x="218" y="8"/>
                    </a:lnTo>
                    <a:lnTo>
                      <a:pt x="220" y="9"/>
                    </a:lnTo>
                    <a:lnTo>
                      <a:pt x="221" y="9"/>
                    </a:lnTo>
                    <a:lnTo>
                      <a:pt x="223" y="10"/>
                    </a:lnTo>
                    <a:lnTo>
                      <a:pt x="224" y="10"/>
                    </a:lnTo>
                    <a:lnTo>
                      <a:pt x="225" y="11"/>
                    </a:lnTo>
                    <a:lnTo>
                      <a:pt x="227" y="11"/>
                    </a:lnTo>
                    <a:lnTo>
                      <a:pt x="228" y="12"/>
                    </a:lnTo>
                    <a:lnTo>
                      <a:pt x="228" y="13"/>
                    </a:lnTo>
                    <a:lnTo>
                      <a:pt x="229" y="14"/>
                    </a:lnTo>
                    <a:lnTo>
                      <a:pt x="230" y="15"/>
                    </a:lnTo>
                    <a:lnTo>
                      <a:pt x="231" y="16"/>
                    </a:lnTo>
                    <a:lnTo>
                      <a:pt x="231" y="30"/>
                    </a:lnTo>
                    <a:lnTo>
                      <a:pt x="230" y="31"/>
                    </a:lnTo>
                    <a:lnTo>
                      <a:pt x="229" y="32"/>
                    </a:lnTo>
                    <a:lnTo>
                      <a:pt x="227" y="33"/>
                    </a:lnTo>
                    <a:lnTo>
                      <a:pt x="224" y="35"/>
                    </a:lnTo>
                    <a:lnTo>
                      <a:pt x="222" y="36"/>
                    </a:lnTo>
                    <a:lnTo>
                      <a:pt x="220" y="37"/>
                    </a:lnTo>
                    <a:lnTo>
                      <a:pt x="217" y="38"/>
                    </a:lnTo>
                    <a:lnTo>
                      <a:pt x="215" y="38"/>
                    </a:lnTo>
                    <a:lnTo>
                      <a:pt x="214" y="39"/>
                    </a:lnTo>
                    <a:lnTo>
                      <a:pt x="213" y="39"/>
                    </a:lnTo>
                    <a:lnTo>
                      <a:pt x="212" y="39"/>
                    </a:lnTo>
                    <a:lnTo>
                      <a:pt x="210" y="40"/>
                    </a:lnTo>
                    <a:lnTo>
                      <a:pt x="209" y="40"/>
                    </a:lnTo>
                    <a:lnTo>
                      <a:pt x="208" y="40"/>
                    </a:lnTo>
                    <a:lnTo>
                      <a:pt x="206" y="41"/>
                    </a:lnTo>
                    <a:lnTo>
                      <a:pt x="205" y="41"/>
                    </a:lnTo>
                    <a:lnTo>
                      <a:pt x="204" y="41"/>
                    </a:lnTo>
                    <a:lnTo>
                      <a:pt x="202" y="41"/>
                    </a:lnTo>
                    <a:lnTo>
                      <a:pt x="201" y="42"/>
                    </a:lnTo>
                    <a:lnTo>
                      <a:pt x="199" y="42"/>
                    </a:lnTo>
                    <a:lnTo>
                      <a:pt x="198" y="42"/>
                    </a:lnTo>
                    <a:lnTo>
                      <a:pt x="196" y="42"/>
                    </a:lnTo>
                    <a:lnTo>
                      <a:pt x="195" y="43"/>
                    </a:lnTo>
                    <a:lnTo>
                      <a:pt x="193" y="43"/>
                    </a:lnTo>
                    <a:lnTo>
                      <a:pt x="190" y="43"/>
                    </a:lnTo>
                    <a:lnTo>
                      <a:pt x="188" y="43"/>
                    </a:lnTo>
                    <a:lnTo>
                      <a:pt x="185" y="44"/>
                    </a:lnTo>
                    <a:lnTo>
                      <a:pt x="183" y="44"/>
                    </a:lnTo>
                    <a:lnTo>
                      <a:pt x="180" y="44"/>
                    </a:lnTo>
                    <a:lnTo>
                      <a:pt x="178" y="44"/>
                    </a:lnTo>
                    <a:lnTo>
                      <a:pt x="175" y="45"/>
                    </a:lnTo>
                    <a:lnTo>
                      <a:pt x="172" y="45"/>
                    </a:lnTo>
                    <a:lnTo>
                      <a:pt x="169" y="45"/>
                    </a:lnTo>
                    <a:lnTo>
                      <a:pt x="166" y="45"/>
                    </a:lnTo>
                    <a:lnTo>
                      <a:pt x="163" y="45"/>
                    </a:lnTo>
                    <a:lnTo>
                      <a:pt x="160" y="46"/>
                    </a:lnTo>
                    <a:lnTo>
                      <a:pt x="158" y="46"/>
                    </a:lnTo>
                    <a:lnTo>
                      <a:pt x="154" y="46"/>
                    </a:lnTo>
                    <a:lnTo>
                      <a:pt x="151" y="46"/>
                    </a:lnTo>
                    <a:lnTo>
                      <a:pt x="148" y="46"/>
                    </a:lnTo>
                    <a:lnTo>
                      <a:pt x="146" y="46"/>
                    </a:lnTo>
                    <a:lnTo>
                      <a:pt x="144" y="46"/>
                    </a:lnTo>
                    <a:lnTo>
                      <a:pt x="142" y="46"/>
                    </a:lnTo>
                    <a:lnTo>
                      <a:pt x="140" y="47"/>
                    </a:lnTo>
                    <a:lnTo>
                      <a:pt x="138" y="47"/>
                    </a:lnTo>
                    <a:lnTo>
                      <a:pt x="136" y="47"/>
                    </a:lnTo>
                    <a:lnTo>
                      <a:pt x="134" y="47"/>
                    </a:lnTo>
                    <a:lnTo>
                      <a:pt x="132" y="47"/>
                    </a:lnTo>
                    <a:lnTo>
                      <a:pt x="130" y="47"/>
                    </a:lnTo>
                    <a:lnTo>
                      <a:pt x="128" y="47"/>
                    </a:lnTo>
                    <a:lnTo>
                      <a:pt x="126" y="47"/>
                    </a:lnTo>
                    <a:lnTo>
                      <a:pt x="124" y="47"/>
                    </a:lnTo>
                    <a:lnTo>
                      <a:pt x="121" y="47"/>
                    </a:lnTo>
                    <a:lnTo>
                      <a:pt x="119" y="47"/>
                    </a:lnTo>
                    <a:lnTo>
                      <a:pt x="117" y="47"/>
                    </a:lnTo>
                    <a:lnTo>
                      <a:pt x="115" y="47"/>
                    </a:lnTo>
                    <a:lnTo>
                      <a:pt x="113" y="47"/>
                    </a:lnTo>
                    <a:lnTo>
                      <a:pt x="111" y="47"/>
                    </a:lnTo>
                    <a:lnTo>
                      <a:pt x="109" y="47"/>
                    </a:lnTo>
                    <a:lnTo>
                      <a:pt x="107" y="47"/>
                    </a:lnTo>
                    <a:lnTo>
                      <a:pt x="105" y="47"/>
                    </a:lnTo>
                    <a:lnTo>
                      <a:pt x="102" y="47"/>
                    </a:lnTo>
                    <a:lnTo>
                      <a:pt x="100" y="47"/>
                    </a:lnTo>
                    <a:lnTo>
                      <a:pt x="98" y="47"/>
                    </a:lnTo>
                    <a:lnTo>
                      <a:pt x="96" y="47"/>
                    </a:lnTo>
                    <a:lnTo>
                      <a:pt x="94" y="47"/>
                    </a:lnTo>
                    <a:lnTo>
                      <a:pt x="92" y="47"/>
                    </a:lnTo>
                    <a:lnTo>
                      <a:pt x="90" y="47"/>
                    </a:lnTo>
                    <a:lnTo>
                      <a:pt x="88" y="46"/>
                    </a:lnTo>
                    <a:lnTo>
                      <a:pt x="86" y="46"/>
                    </a:lnTo>
                    <a:lnTo>
                      <a:pt x="84" y="46"/>
                    </a:lnTo>
                    <a:lnTo>
                      <a:pt x="82" y="46"/>
                    </a:lnTo>
                    <a:lnTo>
                      <a:pt x="77" y="46"/>
                    </a:lnTo>
                    <a:lnTo>
                      <a:pt x="73" y="46"/>
                    </a:lnTo>
                    <a:lnTo>
                      <a:pt x="68" y="45"/>
                    </a:lnTo>
                    <a:lnTo>
                      <a:pt x="63" y="45"/>
                    </a:lnTo>
                    <a:lnTo>
                      <a:pt x="59" y="45"/>
                    </a:lnTo>
                    <a:lnTo>
                      <a:pt x="55" y="45"/>
                    </a:lnTo>
                    <a:lnTo>
                      <a:pt x="51" y="44"/>
                    </a:lnTo>
                    <a:lnTo>
                      <a:pt x="47" y="44"/>
                    </a:lnTo>
                    <a:lnTo>
                      <a:pt x="43" y="43"/>
                    </a:lnTo>
                    <a:lnTo>
                      <a:pt x="39" y="43"/>
                    </a:lnTo>
                    <a:lnTo>
                      <a:pt x="36" y="43"/>
                    </a:lnTo>
                    <a:lnTo>
                      <a:pt x="33" y="42"/>
                    </a:lnTo>
                    <a:lnTo>
                      <a:pt x="29" y="42"/>
                    </a:lnTo>
                    <a:lnTo>
                      <a:pt x="26" y="41"/>
                    </a:lnTo>
                    <a:lnTo>
                      <a:pt x="23" y="40"/>
                    </a:lnTo>
                    <a:lnTo>
                      <a:pt x="20" y="40"/>
                    </a:lnTo>
                    <a:lnTo>
                      <a:pt x="18" y="39"/>
                    </a:lnTo>
                    <a:lnTo>
                      <a:pt x="16" y="39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1" y="37"/>
                    </a:lnTo>
                    <a:lnTo>
                      <a:pt x="9" y="36"/>
                    </a:lnTo>
                    <a:lnTo>
                      <a:pt x="8" y="36"/>
                    </a:lnTo>
                    <a:lnTo>
                      <a:pt x="7" y="35"/>
                    </a:lnTo>
                    <a:lnTo>
                      <a:pt x="5" y="34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3" y="33"/>
                    </a:lnTo>
                    <a:lnTo>
                      <a:pt x="2" y="32"/>
                    </a:lnTo>
                    <a:lnTo>
                      <a:pt x="1" y="31"/>
                    </a:lnTo>
                    <a:lnTo>
                      <a:pt x="1" y="31"/>
                    </a:lnTo>
                    <a:lnTo>
                      <a:pt x="0" y="30"/>
                    </a:lnTo>
                    <a:lnTo>
                      <a:pt x="0" y="16"/>
                    </a:lnTo>
                    <a:lnTo>
                      <a:pt x="1" y="14"/>
                    </a:lnTo>
                    <a:lnTo>
                      <a:pt x="2" y="13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6" y="10"/>
                    </a:lnTo>
                    <a:lnTo>
                      <a:pt x="8" y="9"/>
                    </a:lnTo>
                    <a:lnTo>
                      <a:pt x="11" y="9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77" name="Freeform 1413"/>
              <p:cNvSpPr>
                <a:spLocks/>
              </p:cNvSpPr>
              <p:nvPr/>
            </p:nvSpPr>
            <p:spPr bwMode="auto">
              <a:xfrm>
                <a:off x="5089" y="2692"/>
                <a:ext cx="222" cy="27"/>
              </a:xfrm>
              <a:custGeom>
                <a:avLst/>
                <a:gdLst>
                  <a:gd name="T0" fmla="*/ 211 w 222"/>
                  <a:gd name="T1" fmla="*/ 19 h 27"/>
                  <a:gd name="T2" fmla="*/ 200 w 222"/>
                  <a:gd name="T3" fmla="*/ 21 h 27"/>
                  <a:gd name="T4" fmla="*/ 187 w 222"/>
                  <a:gd name="T5" fmla="*/ 23 h 27"/>
                  <a:gd name="T6" fmla="*/ 172 w 222"/>
                  <a:gd name="T7" fmla="*/ 25 h 27"/>
                  <a:gd name="T8" fmla="*/ 154 w 222"/>
                  <a:gd name="T9" fmla="*/ 26 h 27"/>
                  <a:gd name="T10" fmla="*/ 140 w 222"/>
                  <a:gd name="T11" fmla="*/ 26 h 27"/>
                  <a:gd name="T12" fmla="*/ 134 w 222"/>
                  <a:gd name="T13" fmla="*/ 27 h 27"/>
                  <a:gd name="T14" fmla="*/ 129 w 222"/>
                  <a:gd name="T15" fmla="*/ 27 h 27"/>
                  <a:gd name="T16" fmla="*/ 123 w 222"/>
                  <a:gd name="T17" fmla="*/ 27 h 27"/>
                  <a:gd name="T18" fmla="*/ 117 w 222"/>
                  <a:gd name="T19" fmla="*/ 27 h 27"/>
                  <a:gd name="T20" fmla="*/ 111 w 222"/>
                  <a:gd name="T21" fmla="*/ 27 h 27"/>
                  <a:gd name="T22" fmla="*/ 103 w 222"/>
                  <a:gd name="T23" fmla="*/ 27 h 27"/>
                  <a:gd name="T24" fmla="*/ 95 w 222"/>
                  <a:gd name="T25" fmla="*/ 27 h 27"/>
                  <a:gd name="T26" fmla="*/ 86 w 222"/>
                  <a:gd name="T27" fmla="*/ 26 h 27"/>
                  <a:gd name="T28" fmla="*/ 79 w 222"/>
                  <a:gd name="T29" fmla="*/ 26 h 27"/>
                  <a:gd name="T30" fmla="*/ 71 w 222"/>
                  <a:gd name="T31" fmla="*/ 26 h 27"/>
                  <a:gd name="T32" fmla="*/ 62 w 222"/>
                  <a:gd name="T33" fmla="*/ 25 h 27"/>
                  <a:gd name="T34" fmla="*/ 52 w 222"/>
                  <a:gd name="T35" fmla="*/ 25 h 27"/>
                  <a:gd name="T36" fmla="*/ 43 w 222"/>
                  <a:gd name="T37" fmla="*/ 24 h 27"/>
                  <a:gd name="T38" fmla="*/ 35 w 222"/>
                  <a:gd name="T39" fmla="*/ 23 h 27"/>
                  <a:gd name="T40" fmla="*/ 28 w 222"/>
                  <a:gd name="T41" fmla="*/ 22 h 27"/>
                  <a:gd name="T42" fmla="*/ 22 w 222"/>
                  <a:gd name="T43" fmla="*/ 21 h 27"/>
                  <a:gd name="T44" fmla="*/ 18 w 222"/>
                  <a:gd name="T45" fmla="*/ 21 h 27"/>
                  <a:gd name="T46" fmla="*/ 14 w 222"/>
                  <a:gd name="T47" fmla="*/ 20 h 27"/>
                  <a:gd name="T48" fmla="*/ 8 w 222"/>
                  <a:gd name="T49" fmla="*/ 18 h 27"/>
                  <a:gd name="T50" fmla="*/ 2 w 222"/>
                  <a:gd name="T51" fmla="*/ 16 h 27"/>
                  <a:gd name="T52" fmla="*/ 0 w 222"/>
                  <a:gd name="T53" fmla="*/ 13 h 27"/>
                  <a:gd name="T54" fmla="*/ 2 w 222"/>
                  <a:gd name="T55" fmla="*/ 11 h 27"/>
                  <a:gd name="T56" fmla="*/ 6 w 222"/>
                  <a:gd name="T57" fmla="*/ 9 h 27"/>
                  <a:gd name="T58" fmla="*/ 12 w 222"/>
                  <a:gd name="T59" fmla="*/ 7 h 27"/>
                  <a:gd name="T60" fmla="*/ 21 w 222"/>
                  <a:gd name="T61" fmla="*/ 5 h 27"/>
                  <a:gd name="T62" fmla="*/ 32 w 222"/>
                  <a:gd name="T63" fmla="*/ 4 h 27"/>
                  <a:gd name="T64" fmla="*/ 44 w 222"/>
                  <a:gd name="T65" fmla="*/ 2 h 27"/>
                  <a:gd name="T66" fmla="*/ 56 w 222"/>
                  <a:gd name="T67" fmla="*/ 1 h 27"/>
                  <a:gd name="T68" fmla="*/ 70 w 222"/>
                  <a:gd name="T69" fmla="*/ 1 h 27"/>
                  <a:gd name="T70" fmla="*/ 85 w 222"/>
                  <a:gd name="T71" fmla="*/ 0 h 27"/>
                  <a:gd name="T72" fmla="*/ 100 w 222"/>
                  <a:gd name="T73" fmla="*/ 0 h 27"/>
                  <a:gd name="T74" fmla="*/ 116 w 222"/>
                  <a:gd name="T75" fmla="*/ 0 h 27"/>
                  <a:gd name="T76" fmla="*/ 129 w 222"/>
                  <a:gd name="T77" fmla="*/ 0 h 27"/>
                  <a:gd name="T78" fmla="*/ 141 w 222"/>
                  <a:gd name="T79" fmla="*/ 0 h 27"/>
                  <a:gd name="T80" fmla="*/ 153 w 222"/>
                  <a:gd name="T81" fmla="*/ 1 h 27"/>
                  <a:gd name="T82" fmla="*/ 164 w 222"/>
                  <a:gd name="T83" fmla="*/ 1 h 27"/>
                  <a:gd name="T84" fmla="*/ 175 w 222"/>
                  <a:gd name="T85" fmla="*/ 2 h 27"/>
                  <a:gd name="T86" fmla="*/ 184 w 222"/>
                  <a:gd name="T87" fmla="*/ 3 h 27"/>
                  <a:gd name="T88" fmla="*/ 193 w 222"/>
                  <a:gd name="T89" fmla="*/ 4 h 27"/>
                  <a:gd name="T90" fmla="*/ 201 w 222"/>
                  <a:gd name="T91" fmla="*/ 5 h 27"/>
                  <a:gd name="T92" fmla="*/ 208 w 222"/>
                  <a:gd name="T93" fmla="*/ 6 h 27"/>
                  <a:gd name="T94" fmla="*/ 213 w 222"/>
                  <a:gd name="T95" fmla="*/ 8 h 27"/>
                  <a:gd name="T96" fmla="*/ 218 w 222"/>
                  <a:gd name="T97" fmla="*/ 10 h 27"/>
                  <a:gd name="T98" fmla="*/ 221 w 222"/>
                  <a:gd name="T99" fmla="*/ 11 h 27"/>
                  <a:gd name="T100" fmla="*/ 222 w 222"/>
                  <a:gd name="T101" fmla="*/ 13 h 27"/>
                  <a:gd name="T102" fmla="*/ 221 w 222"/>
                  <a:gd name="T103" fmla="*/ 15 h 27"/>
                  <a:gd name="T104" fmla="*/ 219 w 222"/>
                  <a:gd name="T10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2" h="27">
                    <a:moveTo>
                      <a:pt x="216" y="18"/>
                    </a:moveTo>
                    <a:lnTo>
                      <a:pt x="213" y="19"/>
                    </a:lnTo>
                    <a:lnTo>
                      <a:pt x="211" y="19"/>
                    </a:lnTo>
                    <a:lnTo>
                      <a:pt x="207" y="20"/>
                    </a:lnTo>
                    <a:lnTo>
                      <a:pt x="204" y="21"/>
                    </a:lnTo>
                    <a:lnTo>
                      <a:pt x="200" y="21"/>
                    </a:lnTo>
                    <a:lnTo>
                      <a:pt x="196" y="22"/>
                    </a:lnTo>
                    <a:lnTo>
                      <a:pt x="192" y="23"/>
                    </a:lnTo>
                    <a:lnTo>
                      <a:pt x="187" y="23"/>
                    </a:lnTo>
                    <a:lnTo>
                      <a:pt x="182" y="24"/>
                    </a:lnTo>
                    <a:lnTo>
                      <a:pt x="177" y="24"/>
                    </a:lnTo>
                    <a:lnTo>
                      <a:pt x="172" y="25"/>
                    </a:lnTo>
                    <a:lnTo>
                      <a:pt x="166" y="25"/>
                    </a:lnTo>
                    <a:lnTo>
                      <a:pt x="160" y="25"/>
                    </a:lnTo>
                    <a:lnTo>
                      <a:pt x="154" y="26"/>
                    </a:lnTo>
                    <a:lnTo>
                      <a:pt x="148" y="26"/>
                    </a:lnTo>
                    <a:lnTo>
                      <a:pt x="142" y="26"/>
                    </a:lnTo>
                    <a:lnTo>
                      <a:pt x="140" y="26"/>
                    </a:lnTo>
                    <a:lnTo>
                      <a:pt x="138" y="26"/>
                    </a:lnTo>
                    <a:lnTo>
                      <a:pt x="136" y="26"/>
                    </a:lnTo>
                    <a:lnTo>
                      <a:pt x="134" y="27"/>
                    </a:lnTo>
                    <a:lnTo>
                      <a:pt x="133" y="27"/>
                    </a:lnTo>
                    <a:lnTo>
                      <a:pt x="131" y="27"/>
                    </a:lnTo>
                    <a:lnTo>
                      <a:pt x="129" y="27"/>
                    </a:lnTo>
                    <a:lnTo>
                      <a:pt x="127" y="27"/>
                    </a:lnTo>
                    <a:lnTo>
                      <a:pt x="125" y="27"/>
                    </a:lnTo>
                    <a:lnTo>
                      <a:pt x="123" y="27"/>
                    </a:lnTo>
                    <a:lnTo>
                      <a:pt x="121" y="27"/>
                    </a:lnTo>
                    <a:lnTo>
                      <a:pt x="119" y="27"/>
                    </a:lnTo>
                    <a:lnTo>
                      <a:pt x="117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11" y="27"/>
                    </a:lnTo>
                    <a:lnTo>
                      <a:pt x="108" y="27"/>
                    </a:lnTo>
                    <a:lnTo>
                      <a:pt x="106" y="27"/>
                    </a:lnTo>
                    <a:lnTo>
                      <a:pt x="103" y="27"/>
                    </a:lnTo>
                    <a:lnTo>
                      <a:pt x="100" y="27"/>
                    </a:lnTo>
                    <a:lnTo>
                      <a:pt x="97" y="27"/>
                    </a:lnTo>
                    <a:lnTo>
                      <a:pt x="95" y="27"/>
                    </a:lnTo>
                    <a:lnTo>
                      <a:pt x="92" y="27"/>
                    </a:lnTo>
                    <a:lnTo>
                      <a:pt x="89" y="27"/>
                    </a:lnTo>
                    <a:lnTo>
                      <a:pt x="86" y="26"/>
                    </a:lnTo>
                    <a:lnTo>
                      <a:pt x="84" y="26"/>
                    </a:lnTo>
                    <a:lnTo>
                      <a:pt x="81" y="26"/>
                    </a:lnTo>
                    <a:lnTo>
                      <a:pt x="79" y="26"/>
                    </a:lnTo>
                    <a:lnTo>
                      <a:pt x="76" y="26"/>
                    </a:lnTo>
                    <a:lnTo>
                      <a:pt x="74" y="26"/>
                    </a:lnTo>
                    <a:lnTo>
                      <a:pt x="71" y="26"/>
                    </a:lnTo>
                    <a:lnTo>
                      <a:pt x="69" y="26"/>
                    </a:lnTo>
                    <a:lnTo>
                      <a:pt x="65" y="26"/>
                    </a:lnTo>
                    <a:lnTo>
                      <a:pt x="62" y="25"/>
                    </a:lnTo>
                    <a:lnTo>
                      <a:pt x="59" y="25"/>
                    </a:lnTo>
                    <a:lnTo>
                      <a:pt x="56" y="25"/>
                    </a:lnTo>
                    <a:lnTo>
                      <a:pt x="52" y="25"/>
                    </a:lnTo>
                    <a:lnTo>
                      <a:pt x="49" y="24"/>
                    </a:lnTo>
                    <a:lnTo>
                      <a:pt x="46" y="24"/>
                    </a:lnTo>
                    <a:lnTo>
                      <a:pt x="43" y="24"/>
                    </a:lnTo>
                    <a:lnTo>
                      <a:pt x="41" y="24"/>
                    </a:lnTo>
                    <a:lnTo>
                      <a:pt x="38" y="23"/>
                    </a:lnTo>
                    <a:lnTo>
                      <a:pt x="35" y="23"/>
                    </a:lnTo>
                    <a:lnTo>
                      <a:pt x="33" y="23"/>
                    </a:lnTo>
                    <a:lnTo>
                      <a:pt x="30" y="23"/>
                    </a:lnTo>
                    <a:lnTo>
                      <a:pt x="28" y="22"/>
                    </a:lnTo>
                    <a:lnTo>
                      <a:pt x="25" y="22"/>
                    </a:lnTo>
                    <a:lnTo>
                      <a:pt x="23" y="22"/>
                    </a:lnTo>
                    <a:lnTo>
                      <a:pt x="22" y="21"/>
                    </a:lnTo>
                    <a:lnTo>
                      <a:pt x="20" y="21"/>
                    </a:lnTo>
                    <a:lnTo>
                      <a:pt x="19" y="21"/>
                    </a:lnTo>
                    <a:lnTo>
                      <a:pt x="18" y="21"/>
                    </a:lnTo>
                    <a:lnTo>
                      <a:pt x="17" y="20"/>
                    </a:lnTo>
                    <a:lnTo>
                      <a:pt x="16" y="20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0" y="19"/>
                    </a:lnTo>
                    <a:lnTo>
                      <a:pt x="8" y="18"/>
                    </a:lnTo>
                    <a:lnTo>
                      <a:pt x="6" y="17"/>
                    </a:lnTo>
                    <a:lnTo>
                      <a:pt x="4" y="17"/>
                    </a:lnTo>
                    <a:lnTo>
                      <a:pt x="2" y="16"/>
                    </a:lnTo>
                    <a:lnTo>
                      <a:pt x="1" y="15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" y="12"/>
                    </a:lnTo>
                    <a:lnTo>
                      <a:pt x="2" y="11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6" y="9"/>
                    </a:lnTo>
                    <a:lnTo>
                      <a:pt x="8" y="8"/>
                    </a:lnTo>
                    <a:lnTo>
                      <a:pt x="10" y="8"/>
                    </a:lnTo>
                    <a:lnTo>
                      <a:pt x="12" y="7"/>
                    </a:lnTo>
                    <a:lnTo>
                      <a:pt x="15" y="6"/>
                    </a:lnTo>
                    <a:lnTo>
                      <a:pt x="18" y="6"/>
                    </a:lnTo>
                    <a:lnTo>
                      <a:pt x="21" y="5"/>
                    </a:lnTo>
                    <a:lnTo>
                      <a:pt x="25" y="5"/>
                    </a:lnTo>
                    <a:lnTo>
                      <a:pt x="28" y="4"/>
                    </a:lnTo>
                    <a:lnTo>
                      <a:pt x="32" y="4"/>
                    </a:lnTo>
                    <a:lnTo>
                      <a:pt x="36" y="3"/>
                    </a:lnTo>
                    <a:lnTo>
                      <a:pt x="40" y="3"/>
                    </a:lnTo>
                    <a:lnTo>
                      <a:pt x="44" y="2"/>
                    </a:lnTo>
                    <a:lnTo>
                      <a:pt x="48" y="2"/>
                    </a:lnTo>
                    <a:lnTo>
                      <a:pt x="52" y="2"/>
                    </a:lnTo>
                    <a:lnTo>
                      <a:pt x="56" y="1"/>
                    </a:lnTo>
                    <a:lnTo>
                      <a:pt x="61" y="1"/>
                    </a:lnTo>
                    <a:lnTo>
                      <a:pt x="65" y="1"/>
                    </a:lnTo>
                    <a:lnTo>
                      <a:pt x="70" y="1"/>
                    </a:lnTo>
                    <a:lnTo>
                      <a:pt x="75" y="0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90" y="0"/>
                    </a:lnTo>
                    <a:lnTo>
                      <a:pt x="95" y="0"/>
                    </a:lnTo>
                    <a:lnTo>
                      <a:pt x="100" y="0"/>
                    </a:lnTo>
                    <a:lnTo>
                      <a:pt x="106" y="0"/>
                    </a:lnTo>
                    <a:lnTo>
                      <a:pt x="111" y="0"/>
                    </a:lnTo>
                    <a:lnTo>
                      <a:pt x="116" y="0"/>
                    </a:lnTo>
                    <a:lnTo>
                      <a:pt x="120" y="0"/>
                    </a:lnTo>
                    <a:lnTo>
                      <a:pt x="124" y="0"/>
                    </a:lnTo>
                    <a:lnTo>
                      <a:pt x="129" y="0"/>
                    </a:lnTo>
                    <a:lnTo>
                      <a:pt x="133" y="0"/>
                    </a:lnTo>
                    <a:lnTo>
                      <a:pt x="137" y="0"/>
                    </a:lnTo>
                    <a:lnTo>
                      <a:pt x="141" y="0"/>
                    </a:lnTo>
                    <a:lnTo>
                      <a:pt x="145" y="0"/>
                    </a:lnTo>
                    <a:lnTo>
                      <a:pt x="149" y="0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4" y="1"/>
                    </a:lnTo>
                    <a:lnTo>
                      <a:pt x="168" y="1"/>
                    </a:lnTo>
                    <a:lnTo>
                      <a:pt x="171" y="2"/>
                    </a:lnTo>
                    <a:lnTo>
                      <a:pt x="175" y="2"/>
                    </a:lnTo>
                    <a:lnTo>
                      <a:pt x="178" y="2"/>
                    </a:lnTo>
                    <a:lnTo>
                      <a:pt x="181" y="3"/>
                    </a:lnTo>
                    <a:lnTo>
                      <a:pt x="184" y="3"/>
                    </a:lnTo>
                    <a:lnTo>
                      <a:pt x="187" y="3"/>
                    </a:lnTo>
                    <a:lnTo>
                      <a:pt x="190" y="4"/>
                    </a:lnTo>
                    <a:lnTo>
                      <a:pt x="193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3" y="6"/>
                    </a:lnTo>
                    <a:lnTo>
                      <a:pt x="206" y="6"/>
                    </a:lnTo>
                    <a:lnTo>
                      <a:pt x="208" y="6"/>
                    </a:lnTo>
                    <a:lnTo>
                      <a:pt x="210" y="7"/>
                    </a:lnTo>
                    <a:lnTo>
                      <a:pt x="212" y="7"/>
                    </a:lnTo>
                    <a:lnTo>
                      <a:pt x="213" y="8"/>
                    </a:lnTo>
                    <a:lnTo>
                      <a:pt x="215" y="8"/>
                    </a:lnTo>
                    <a:lnTo>
                      <a:pt x="217" y="9"/>
                    </a:lnTo>
                    <a:lnTo>
                      <a:pt x="218" y="10"/>
                    </a:lnTo>
                    <a:lnTo>
                      <a:pt x="219" y="10"/>
                    </a:lnTo>
                    <a:lnTo>
                      <a:pt x="220" y="11"/>
                    </a:lnTo>
                    <a:lnTo>
                      <a:pt x="221" y="11"/>
                    </a:lnTo>
                    <a:lnTo>
                      <a:pt x="222" y="12"/>
                    </a:lnTo>
                    <a:lnTo>
                      <a:pt x="222" y="13"/>
                    </a:lnTo>
                    <a:lnTo>
                      <a:pt x="222" y="13"/>
                    </a:lnTo>
                    <a:lnTo>
                      <a:pt x="222" y="14"/>
                    </a:lnTo>
                    <a:lnTo>
                      <a:pt x="222" y="14"/>
                    </a:lnTo>
                    <a:lnTo>
                      <a:pt x="221" y="15"/>
                    </a:lnTo>
                    <a:lnTo>
                      <a:pt x="221" y="16"/>
                    </a:lnTo>
                    <a:lnTo>
                      <a:pt x="220" y="16"/>
                    </a:lnTo>
                    <a:lnTo>
                      <a:pt x="219" y="17"/>
                    </a:lnTo>
                    <a:lnTo>
                      <a:pt x="217" y="17"/>
                    </a:lnTo>
                    <a:lnTo>
                      <a:pt x="216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78" name="Freeform 1414"/>
              <p:cNvSpPr>
                <a:spLocks/>
              </p:cNvSpPr>
              <p:nvPr/>
            </p:nvSpPr>
            <p:spPr bwMode="auto">
              <a:xfrm>
                <a:off x="5088" y="2709"/>
                <a:ext cx="225" cy="23"/>
              </a:xfrm>
              <a:custGeom>
                <a:avLst/>
                <a:gdLst>
                  <a:gd name="T0" fmla="*/ 222 w 225"/>
                  <a:gd name="T1" fmla="*/ 10 h 23"/>
                  <a:gd name="T2" fmla="*/ 215 w 225"/>
                  <a:gd name="T3" fmla="*/ 14 h 23"/>
                  <a:gd name="T4" fmla="*/ 208 w 225"/>
                  <a:gd name="T5" fmla="*/ 16 h 23"/>
                  <a:gd name="T6" fmla="*/ 199 w 225"/>
                  <a:gd name="T7" fmla="*/ 18 h 23"/>
                  <a:gd name="T8" fmla="*/ 188 w 225"/>
                  <a:gd name="T9" fmla="*/ 19 h 23"/>
                  <a:gd name="T10" fmla="*/ 176 w 225"/>
                  <a:gd name="T11" fmla="*/ 20 h 23"/>
                  <a:gd name="T12" fmla="*/ 163 w 225"/>
                  <a:gd name="T13" fmla="*/ 21 h 23"/>
                  <a:gd name="T14" fmla="*/ 149 w 225"/>
                  <a:gd name="T15" fmla="*/ 22 h 23"/>
                  <a:gd name="T16" fmla="*/ 140 w 225"/>
                  <a:gd name="T17" fmla="*/ 23 h 23"/>
                  <a:gd name="T18" fmla="*/ 134 w 225"/>
                  <a:gd name="T19" fmla="*/ 23 h 23"/>
                  <a:gd name="T20" fmla="*/ 129 w 225"/>
                  <a:gd name="T21" fmla="*/ 23 h 23"/>
                  <a:gd name="T22" fmla="*/ 123 w 225"/>
                  <a:gd name="T23" fmla="*/ 23 h 23"/>
                  <a:gd name="T24" fmla="*/ 117 w 225"/>
                  <a:gd name="T25" fmla="*/ 23 h 23"/>
                  <a:gd name="T26" fmla="*/ 110 w 225"/>
                  <a:gd name="T27" fmla="*/ 23 h 23"/>
                  <a:gd name="T28" fmla="*/ 102 w 225"/>
                  <a:gd name="T29" fmla="*/ 23 h 23"/>
                  <a:gd name="T30" fmla="*/ 93 w 225"/>
                  <a:gd name="T31" fmla="*/ 23 h 23"/>
                  <a:gd name="T32" fmla="*/ 85 w 225"/>
                  <a:gd name="T33" fmla="*/ 23 h 23"/>
                  <a:gd name="T34" fmla="*/ 77 w 225"/>
                  <a:gd name="T35" fmla="*/ 22 h 23"/>
                  <a:gd name="T36" fmla="*/ 70 w 225"/>
                  <a:gd name="T37" fmla="*/ 22 h 23"/>
                  <a:gd name="T38" fmla="*/ 60 w 225"/>
                  <a:gd name="T39" fmla="*/ 21 h 23"/>
                  <a:gd name="T40" fmla="*/ 50 w 225"/>
                  <a:gd name="T41" fmla="*/ 20 h 23"/>
                  <a:gd name="T42" fmla="*/ 42 w 225"/>
                  <a:gd name="T43" fmla="*/ 20 h 23"/>
                  <a:gd name="T44" fmla="*/ 34 w 225"/>
                  <a:gd name="T45" fmla="*/ 18 h 23"/>
                  <a:gd name="T46" fmla="*/ 26 w 225"/>
                  <a:gd name="T47" fmla="*/ 17 h 23"/>
                  <a:gd name="T48" fmla="*/ 21 w 225"/>
                  <a:gd name="T49" fmla="*/ 16 h 23"/>
                  <a:gd name="T50" fmla="*/ 18 w 225"/>
                  <a:gd name="T51" fmla="*/ 16 h 23"/>
                  <a:gd name="T52" fmla="*/ 14 w 225"/>
                  <a:gd name="T53" fmla="*/ 15 h 23"/>
                  <a:gd name="T54" fmla="*/ 6 w 225"/>
                  <a:gd name="T55" fmla="*/ 12 h 23"/>
                  <a:gd name="T56" fmla="*/ 1 w 225"/>
                  <a:gd name="T57" fmla="*/ 9 h 23"/>
                  <a:gd name="T58" fmla="*/ 0 w 225"/>
                  <a:gd name="T59" fmla="*/ 6 h 23"/>
                  <a:gd name="T60" fmla="*/ 0 w 225"/>
                  <a:gd name="T61" fmla="*/ 0 h 23"/>
                  <a:gd name="T62" fmla="*/ 3 w 225"/>
                  <a:gd name="T63" fmla="*/ 2 h 23"/>
                  <a:gd name="T64" fmla="*/ 9 w 225"/>
                  <a:gd name="T65" fmla="*/ 5 h 23"/>
                  <a:gd name="T66" fmla="*/ 14 w 225"/>
                  <a:gd name="T67" fmla="*/ 6 h 23"/>
                  <a:gd name="T68" fmla="*/ 18 w 225"/>
                  <a:gd name="T69" fmla="*/ 7 h 23"/>
                  <a:gd name="T70" fmla="*/ 22 w 225"/>
                  <a:gd name="T71" fmla="*/ 8 h 23"/>
                  <a:gd name="T72" fmla="*/ 28 w 225"/>
                  <a:gd name="T73" fmla="*/ 9 h 23"/>
                  <a:gd name="T74" fmla="*/ 35 w 225"/>
                  <a:gd name="T75" fmla="*/ 10 h 23"/>
                  <a:gd name="T76" fmla="*/ 44 w 225"/>
                  <a:gd name="T77" fmla="*/ 11 h 23"/>
                  <a:gd name="T78" fmla="*/ 53 w 225"/>
                  <a:gd name="T79" fmla="*/ 12 h 23"/>
                  <a:gd name="T80" fmla="*/ 63 w 225"/>
                  <a:gd name="T81" fmla="*/ 13 h 23"/>
                  <a:gd name="T82" fmla="*/ 72 w 225"/>
                  <a:gd name="T83" fmla="*/ 13 h 23"/>
                  <a:gd name="T84" fmla="*/ 80 w 225"/>
                  <a:gd name="T85" fmla="*/ 14 h 23"/>
                  <a:gd name="T86" fmla="*/ 88 w 225"/>
                  <a:gd name="T87" fmla="*/ 14 h 23"/>
                  <a:gd name="T88" fmla="*/ 96 w 225"/>
                  <a:gd name="T89" fmla="*/ 14 h 23"/>
                  <a:gd name="T90" fmla="*/ 104 w 225"/>
                  <a:gd name="T91" fmla="*/ 14 h 23"/>
                  <a:gd name="T92" fmla="*/ 113 w 225"/>
                  <a:gd name="T93" fmla="*/ 14 h 23"/>
                  <a:gd name="T94" fmla="*/ 119 w 225"/>
                  <a:gd name="T95" fmla="*/ 14 h 23"/>
                  <a:gd name="T96" fmla="*/ 125 w 225"/>
                  <a:gd name="T97" fmla="*/ 14 h 23"/>
                  <a:gd name="T98" fmla="*/ 131 w 225"/>
                  <a:gd name="T99" fmla="*/ 14 h 23"/>
                  <a:gd name="T100" fmla="*/ 137 w 225"/>
                  <a:gd name="T101" fmla="*/ 14 h 23"/>
                  <a:gd name="T102" fmla="*/ 142 w 225"/>
                  <a:gd name="T103" fmla="*/ 14 h 23"/>
                  <a:gd name="T104" fmla="*/ 157 w 225"/>
                  <a:gd name="T105" fmla="*/ 13 h 23"/>
                  <a:gd name="T106" fmla="*/ 174 w 225"/>
                  <a:gd name="T107" fmla="*/ 12 h 23"/>
                  <a:gd name="T108" fmla="*/ 190 w 225"/>
                  <a:gd name="T109" fmla="*/ 10 h 23"/>
                  <a:gd name="T110" fmla="*/ 203 w 225"/>
                  <a:gd name="T111" fmla="*/ 8 h 23"/>
                  <a:gd name="T112" fmla="*/ 213 w 225"/>
                  <a:gd name="T113" fmla="*/ 6 h 23"/>
                  <a:gd name="T114" fmla="*/ 219 w 225"/>
                  <a:gd name="T115" fmla="*/ 3 h 23"/>
                  <a:gd name="T116" fmla="*/ 222 w 225"/>
                  <a:gd name="T117" fmla="*/ 2 h 23"/>
                  <a:gd name="T118" fmla="*/ 224 w 225"/>
                  <a:gd name="T1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5" h="23">
                    <a:moveTo>
                      <a:pt x="225" y="8"/>
                    </a:moveTo>
                    <a:lnTo>
                      <a:pt x="224" y="9"/>
                    </a:lnTo>
                    <a:lnTo>
                      <a:pt x="222" y="10"/>
                    </a:lnTo>
                    <a:lnTo>
                      <a:pt x="220" y="11"/>
                    </a:lnTo>
                    <a:lnTo>
                      <a:pt x="218" y="13"/>
                    </a:lnTo>
                    <a:lnTo>
                      <a:pt x="215" y="14"/>
                    </a:lnTo>
                    <a:lnTo>
                      <a:pt x="213" y="14"/>
                    </a:lnTo>
                    <a:lnTo>
                      <a:pt x="210" y="15"/>
                    </a:lnTo>
                    <a:lnTo>
                      <a:pt x="208" y="16"/>
                    </a:lnTo>
                    <a:lnTo>
                      <a:pt x="205" y="16"/>
                    </a:lnTo>
                    <a:lnTo>
                      <a:pt x="202" y="17"/>
                    </a:lnTo>
                    <a:lnTo>
                      <a:pt x="199" y="18"/>
                    </a:lnTo>
                    <a:lnTo>
                      <a:pt x="195" y="18"/>
                    </a:lnTo>
                    <a:lnTo>
                      <a:pt x="192" y="19"/>
                    </a:lnTo>
                    <a:lnTo>
                      <a:pt x="188" y="19"/>
                    </a:lnTo>
                    <a:lnTo>
                      <a:pt x="184" y="20"/>
                    </a:lnTo>
                    <a:lnTo>
                      <a:pt x="180" y="20"/>
                    </a:lnTo>
                    <a:lnTo>
                      <a:pt x="176" y="20"/>
                    </a:lnTo>
                    <a:lnTo>
                      <a:pt x="172" y="21"/>
                    </a:lnTo>
                    <a:lnTo>
                      <a:pt x="168" y="21"/>
                    </a:lnTo>
                    <a:lnTo>
                      <a:pt x="163" y="21"/>
                    </a:lnTo>
                    <a:lnTo>
                      <a:pt x="159" y="22"/>
                    </a:lnTo>
                    <a:lnTo>
                      <a:pt x="154" y="22"/>
                    </a:lnTo>
                    <a:lnTo>
                      <a:pt x="149" y="22"/>
                    </a:lnTo>
                    <a:lnTo>
                      <a:pt x="144" y="22"/>
                    </a:lnTo>
                    <a:lnTo>
                      <a:pt x="142" y="23"/>
                    </a:lnTo>
                    <a:lnTo>
                      <a:pt x="140" y="23"/>
                    </a:lnTo>
                    <a:lnTo>
                      <a:pt x="138" y="23"/>
                    </a:lnTo>
                    <a:lnTo>
                      <a:pt x="136" y="23"/>
                    </a:lnTo>
                    <a:lnTo>
                      <a:pt x="134" y="23"/>
                    </a:lnTo>
                    <a:lnTo>
                      <a:pt x="132" y="23"/>
                    </a:lnTo>
                    <a:lnTo>
                      <a:pt x="131" y="23"/>
                    </a:lnTo>
                    <a:lnTo>
                      <a:pt x="129" y="23"/>
                    </a:lnTo>
                    <a:lnTo>
                      <a:pt x="127" y="23"/>
                    </a:lnTo>
                    <a:lnTo>
                      <a:pt x="125" y="23"/>
                    </a:lnTo>
                    <a:lnTo>
                      <a:pt x="123" y="23"/>
                    </a:lnTo>
                    <a:lnTo>
                      <a:pt x="121" y="23"/>
                    </a:lnTo>
                    <a:lnTo>
                      <a:pt x="119" y="23"/>
                    </a:lnTo>
                    <a:lnTo>
                      <a:pt x="117" y="23"/>
                    </a:lnTo>
                    <a:lnTo>
                      <a:pt x="115" y="23"/>
                    </a:lnTo>
                    <a:lnTo>
                      <a:pt x="113" y="23"/>
                    </a:lnTo>
                    <a:lnTo>
                      <a:pt x="110" y="23"/>
                    </a:lnTo>
                    <a:lnTo>
                      <a:pt x="107" y="23"/>
                    </a:lnTo>
                    <a:lnTo>
                      <a:pt x="104" y="23"/>
                    </a:lnTo>
                    <a:lnTo>
                      <a:pt x="102" y="23"/>
                    </a:lnTo>
                    <a:lnTo>
                      <a:pt x="99" y="23"/>
                    </a:lnTo>
                    <a:lnTo>
                      <a:pt x="96" y="23"/>
                    </a:lnTo>
                    <a:lnTo>
                      <a:pt x="93" y="23"/>
                    </a:lnTo>
                    <a:lnTo>
                      <a:pt x="91" y="23"/>
                    </a:lnTo>
                    <a:lnTo>
                      <a:pt x="88" y="23"/>
                    </a:lnTo>
                    <a:lnTo>
                      <a:pt x="85" y="23"/>
                    </a:lnTo>
                    <a:lnTo>
                      <a:pt x="83" y="22"/>
                    </a:lnTo>
                    <a:lnTo>
                      <a:pt x="80" y="22"/>
                    </a:lnTo>
                    <a:lnTo>
                      <a:pt x="77" y="22"/>
                    </a:lnTo>
                    <a:lnTo>
                      <a:pt x="75" y="22"/>
                    </a:lnTo>
                    <a:lnTo>
                      <a:pt x="72" y="22"/>
                    </a:lnTo>
                    <a:lnTo>
                      <a:pt x="70" y="22"/>
                    </a:lnTo>
                    <a:lnTo>
                      <a:pt x="66" y="22"/>
                    </a:lnTo>
                    <a:lnTo>
                      <a:pt x="63" y="21"/>
                    </a:lnTo>
                    <a:lnTo>
                      <a:pt x="60" y="21"/>
                    </a:lnTo>
                    <a:lnTo>
                      <a:pt x="57" y="21"/>
                    </a:lnTo>
                    <a:lnTo>
                      <a:pt x="53" y="21"/>
                    </a:lnTo>
                    <a:lnTo>
                      <a:pt x="50" y="20"/>
                    </a:lnTo>
                    <a:lnTo>
                      <a:pt x="47" y="20"/>
                    </a:lnTo>
                    <a:lnTo>
                      <a:pt x="45" y="20"/>
                    </a:lnTo>
                    <a:lnTo>
                      <a:pt x="42" y="20"/>
                    </a:lnTo>
                    <a:lnTo>
                      <a:pt x="39" y="19"/>
                    </a:lnTo>
                    <a:lnTo>
                      <a:pt x="36" y="19"/>
                    </a:lnTo>
                    <a:lnTo>
                      <a:pt x="34" y="18"/>
                    </a:lnTo>
                    <a:lnTo>
                      <a:pt x="31" y="18"/>
                    </a:lnTo>
                    <a:lnTo>
                      <a:pt x="29" y="18"/>
                    </a:lnTo>
                    <a:lnTo>
                      <a:pt x="26" y="17"/>
                    </a:lnTo>
                    <a:lnTo>
                      <a:pt x="24" y="17"/>
                    </a:lnTo>
                    <a:lnTo>
                      <a:pt x="23" y="17"/>
                    </a:lnTo>
                    <a:lnTo>
                      <a:pt x="21" y="16"/>
                    </a:lnTo>
                    <a:lnTo>
                      <a:pt x="20" y="16"/>
                    </a:lnTo>
                    <a:lnTo>
                      <a:pt x="19" y="16"/>
                    </a:lnTo>
                    <a:lnTo>
                      <a:pt x="18" y="16"/>
                    </a:lnTo>
                    <a:lnTo>
                      <a:pt x="16" y="15"/>
                    </a:lnTo>
                    <a:lnTo>
                      <a:pt x="15" y="15"/>
                    </a:lnTo>
                    <a:lnTo>
                      <a:pt x="14" y="15"/>
                    </a:lnTo>
                    <a:lnTo>
                      <a:pt x="11" y="14"/>
                    </a:lnTo>
                    <a:lnTo>
                      <a:pt x="8" y="13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2" y="10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3" y="6"/>
                    </a:lnTo>
                    <a:lnTo>
                      <a:pt x="14" y="6"/>
                    </a:lnTo>
                    <a:lnTo>
                      <a:pt x="15" y="7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0" y="8"/>
                    </a:lnTo>
                    <a:lnTo>
                      <a:pt x="22" y="8"/>
                    </a:lnTo>
                    <a:lnTo>
                      <a:pt x="23" y="8"/>
                    </a:lnTo>
                    <a:lnTo>
                      <a:pt x="25" y="9"/>
                    </a:lnTo>
                    <a:lnTo>
                      <a:pt x="28" y="9"/>
                    </a:lnTo>
                    <a:lnTo>
                      <a:pt x="30" y="9"/>
                    </a:lnTo>
                    <a:lnTo>
                      <a:pt x="33" y="10"/>
                    </a:lnTo>
                    <a:lnTo>
                      <a:pt x="35" y="10"/>
                    </a:lnTo>
                    <a:lnTo>
                      <a:pt x="38" y="10"/>
                    </a:lnTo>
                    <a:lnTo>
                      <a:pt x="41" y="11"/>
                    </a:lnTo>
                    <a:lnTo>
                      <a:pt x="44" y="11"/>
                    </a:lnTo>
                    <a:lnTo>
                      <a:pt x="47" y="11"/>
                    </a:lnTo>
                    <a:lnTo>
                      <a:pt x="50" y="12"/>
                    </a:lnTo>
                    <a:lnTo>
                      <a:pt x="53" y="12"/>
                    </a:lnTo>
                    <a:lnTo>
                      <a:pt x="56" y="12"/>
                    </a:lnTo>
                    <a:lnTo>
                      <a:pt x="59" y="12"/>
                    </a:lnTo>
                    <a:lnTo>
                      <a:pt x="63" y="13"/>
                    </a:lnTo>
                    <a:lnTo>
                      <a:pt x="66" y="13"/>
                    </a:lnTo>
                    <a:lnTo>
                      <a:pt x="69" y="13"/>
                    </a:lnTo>
                    <a:lnTo>
                      <a:pt x="72" y="13"/>
                    </a:lnTo>
                    <a:lnTo>
                      <a:pt x="74" y="13"/>
                    </a:lnTo>
                    <a:lnTo>
                      <a:pt x="77" y="13"/>
                    </a:lnTo>
                    <a:lnTo>
                      <a:pt x="80" y="14"/>
                    </a:lnTo>
                    <a:lnTo>
                      <a:pt x="82" y="14"/>
                    </a:lnTo>
                    <a:lnTo>
                      <a:pt x="85" y="14"/>
                    </a:lnTo>
                    <a:lnTo>
                      <a:pt x="88" y="14"/>
                    </a:lnTo>
                    <a:lnTo>
                      <a:pt x="90" y="14"/>
                    </a:lnTo>
                    <a:lnTo>
                      <a:pt x="93" y="14"/>
                    </a:lnTo>
                    <a:lnTo>
                      <a:pt x="96" y="14"/>
                    </a:lnTo>
                    <a:lnTo>
                      <a:pt x="99" y="14"/>
                    </a:lnTo>
                    <a:lnTo>
                      <a:pt x="101" y="14"/>
                    </a:lnTo>
                    <a:lnTo>
                      <a:pt x="104" y="14"/>
                    </a:lnTo>
                    <a:lnTo>
                      <a:pt x="107" y="14"/>
                    </a:lnTo>
                    <a:lnTo>
                      <a:pt x="110" y="14"/>
                    </a:lnTo>
                    <a:lnTo>
                      <a:pt x="113" y="14"/>
                    </a:lnTo>
                    <a:lnTo>
                      <a:pt x="115" y="14"/>
                    </a:lnTo>
                    <a:lnTo>
                      <a:pt x="117" y="14"/>
                    </a:lnTo>
                    <a:lnTo>
                      <a:pt x="119" y="14"/>
                    </a:lnTo>
                    <a:lnTo>
                      <a:pt x="121" y="14"/>
                    </a:lnTo>
                    <a:lnTo>
                      <a:pt x="123" y="14"/>
                    </a:lnTo>
                    <a:lnTo>
                      <a:pt x="125" y="14"/>
                    </a:lnTo>
                    <a:lnTo>
                      <a:pt x="127" y="14"/>
                    </a:lnTo>
                    <a:lnTo>
                      <a:pt x="129" y="14"/>
                    </a:lnTo>
                    <a:lnTo>
                      <a:pt x="131" y="14"/>
                    </a:lnTo>
                    <a:lnTo>
                      <a:pt x="133" y="14"/>
                    </a:lnTo>
                    <a:lnTo>
                      <a:pt x="135" y="14"/>
                    </a:lnTo>
                    <a:lnTo>
                      <a:pt x="137" y="14"/>
                    </a:lnTo>
                    <a:lnTo>
                      <a:pt x="138" y="14"/>
                    </a:lnTo>
                    <a:lnTo>
                      <a:pt x="140" y="14"/>
                    </a:lnTo>
                    <a:lnTo>
                      <a:pt x="142" y="14"/>
                    </a:lnTo>
                    <a:lnTo>
                      <a:pt x="144" y="14"/>
                    </a:lnTo>
                    <a:lnTo>
                      <a:pt x="151" y="13"/>
                    </a:lnTo>
                    <a:lnTo>
                      <a:pt x="157" y="13"/>
                    </a:lnTo>
                    <a:lnTo>
                      <a:pt x="163" y="13"/>
                    </a:lnTo>
                    <a:lnTo>
                      <a:pt x="169" y="12"/>
                    </a:lnTo>
                    <a:lnTo>
                      <a:pt x="174" y="12"/>
                    </a:lnTo>
                    <a:lnTo>
                      <a:pt x="180" y="11"/>
                    </a:lnTo>
                    <a:lnTo>
                      <a:pt x="185" y="11"/>
                    </a:lnTo>
                    <a:lnTo>
                      <a:pt x="190" y="10"/>
                    </a:lnTo>
                    <a:lnTo>
                      <a:pt x="194" y="9"/>
                    </a:lnTo>
                    <a:lnTo>
                      <a:pt x="199" y="9"/>
                    </a:lnTo>
                    <a:lnTo>
                      <a:pt x="203" y="8"/>
                    </a:lnTo>
                    <a:lnTo>
                      <a:pt x="206" y="7"/>
                    </a:lnTo>
                    <a:lnTo>
                      <a:pt x="210" y="6"/>
                    </a:lnTo>
                    <a:lnTo>
                      <a:pt x="213" y="6"/>
                    </a:lnTo>
                    <a:lnTo>
                      <a:pt x="215" y="5"/>
                    </a:lnTo>
                    <a:lnTo>
                      <a:pt x="218" y="4"/>
                    </a:lnTo>
                    <a:lnTo>
                      <a:pt x="219" y="3"/>
                    </a:lnTo>
                    <a:lnTo>
                      <a:pt x="220" y="3"/>
                    </a:lnTo>
                    <a:lnTo>
                      <a:pt x="221" y="2"/>
                    </a:lnTo>
                    <a:lnTo>
                      <a:pt x="222" y="2"/>
                    </a:lnTo>
                    <a:lnTo>
                      <a:pt x="223" y="1"/>
                    </a:lnTo>
                    <a:lnTo>
                      <a:pt x="224" y="1"/>
                    </a:lnTo>
                    <a:lnTo>
                      <a:pt x="224" y="0"/>
                    </a:lnTo>
                    <a:lnTo>
                      <a:pt x="225" y="0"/>
                    </a:lnTo>
                    <a:lnTo>
                      <a:pt x="225" y="8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79" name="Freeform 1415"/>
              <p:cNvSpPr>
                <a:spLocks/>
              </p:cNvSpPr>
              <p:nvPr/>
            </p:nvSpPr>
            <p:spPr bwMode="auto">
              <a:xfrm>
                <a:off x="5139" y="2695"/>
                <a:ext cx="47" cy="15"/>
              </a:xfrm>
              <a:custGeom>
                <a:avLst/>
                <a:gdLst>
                  <a:gd name="T0" fmla="*/ 24 w 47"/>
                  <a:gd name="T1" fmla="*/ 0 h 15"/>
                  <a:gd name="T2" fmla="*/ 47 w 47"/>
                  <a:gd name="T3" fmla="*/ 11 h 15"/>
                  <a:gd name="T4" fmla="*/ 11 w 47"/>
                  <a:gd name="T5" fmla="*/ 15 h 15"/>
                  <a:gd name="T6" fmla="*/ 0 w 47"/>
                  <a:gd name="T7" fmla="*/ 1 h 15"/>
                  <a:gd name="T8" fmla="*/ 24 w 47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5">
                    <a:moveTo>
                      <a:pt x="24" y="0"/>
                    </a:moveTo>
                    <a:lnTo>
                      <a:pt x="47" y="11"/>
                    </a:lnTo>
                    <a:lnTo>
                      <a:pt x="11" y="15"/>
                    </a:lnTo>
                    <a:lnTo>
                      <a:pt x="0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80" name="Freeform 1416"/>
              <p:cNvSpPr>
                <a:spLocks/>
              </p:cNvSpPr>
              <p:nvPr/>
            </p:nvSpPr>
            <p:spPr bwMode="auto">
              <a:xfrm>
                <a:off x="5142" y="2696"/>
                <a:ext cx="38" cy="12"/>
              </a:xfrm>
              <a:custGeom>
                <a:avLst/>
                <a:gdLst>
                  <a:gd name="T0" fmla="*/ 21 w 38"/>
                  <a:gd name="T1" fmla="*/ 0 h 12"/>
                  <a:gd name="T2" fmla="*/ 38 w 38"/>
                  <a:gd name="T3" fmla="*/ 9 h 12"/>
                  <a:gd name="T4" fmla="*/ 10 w 38"/>
                  <a:gd name="T5" fmla="*/ 12 h 12"/>
                  <a:gd name="T6" fmla="*/ 0 w 38"/>
                  <a:gd name="T7" fmla="*/ 1 h 12"/>
                  <a:gd name="T8" fmla="*/ 21 w 38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2">
                    <a:moveTo>
                      <a:pt x="21" y="0"/>
                    </a:moveTo>
                    <a:lnTo>
                      <a:pt x="38" y="9"/>
                    </a:lnTo>
                    <a:lnTo>
                      <a:pt x="10" y="12"/>
                    </a:lnTo>
                    <a:lnTo>
                      <a:pt x="0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81" name="Freeform 1417"/>
              <p:cNvSpPr>
                <a:spLocks/>
              </p:cNvSpPr>
              <p:nvPr/>
            </p:nvSpPr>
            <p:spPr bwMode="auto">
              <a:xfrm>
                <a:off x="5121" y="2610"/>
                <a:ext cx="9" cy="14"/>
              </a:xfrm>
              <a:custGeom>
                <a:avLst/>
                <a:gdLst>
                  <a:gd name="T0" fmla="*/ 2 w 9"/>
                  <a:gd name="T1" fmla="*/ 14 h 14"/>
                  <a:gd name="T2" fmla="*/ 1 w 9"/>
                  <a:gd name="T3" fmla="*/ 12 h 14"/>
                  <a:gd name="T4" fmla="*/ 0 w 9"/>
                  <a:gd name="T5" fmla="*/ 11 h 14"/>
                  <a:gd name="T6" fmla="*/ 1 w 9"/>
                  <a:gd name="T7" fmla="*/ 8 h 14"/>
                  <a:gd name="T8" fmla="*/ 1 w 9"/>
                  <a:gd name="T9" fmla="*/ 6 h 14"/>
                  <a:gd name="T10" fmla="*/ 2 w 9"/>
                  <a:gd name="T11" fmla="*/ 4 h 14"/>
                  <a:gd name="T12" fmla="*/ 3 w 9"/>
                  <a:gd name="T13" fmla="*/ 3 h 14"/>
                  <a:gd name="T14" fmla="*/ 3 w 9"/>
                  <a:gd name="T15" fmla="*/ 2 h 14"/>
                  <a:gd name="T16" fmla="*/ 4 w 9"/>
                  <a:gd name="T17" fmla="*/ 1 h 14"/>
                  <a:gd name="T18" fmla="*/ 5 w 9"/>
                  <a:gd name="T19" fmla="*/ 1 h 14"/>
                  <a:gd name="T20" fmla="*/ 6 w 9"/>
                  <a:gd name="T21" fmla="*/ 0 h 14"/>
                  <a:gd name="T22" fmla="*/ 6 w 9"/>
                  <a:gd name="T23" fmla="*/ 0 h 14"/>
                  <a:gd name="T24" fmla="*/ 7 w 9"/>
                  <a:gd name="T25" fmla="*/ 0 h 14"/>
                  <a:gd name="T26" fmla="*/ 8 w 9"/>
                  <a:gd name="T27" fmla="*/ 1 h 14"/>
                  <a:gd name="T28" fmla="*/ 9 w 9"/>
                  <a:gd name="T29" fmla="*/ 3 h 14"/>
                  <a:gd name="T30" fmla="*/ 8 w 9"/>
                  <a:gd name="T31" fmla="*/ 5 h 14"/>
                  <a:gd name="T32" fmla="*/ 8 w 9"/>
                  <a:gd name="T33" fmla="*/ 8 h 14"/>
                  <a:gd name="T34" fmla="*/ 7 w 9"/>
                  <a:gd name="T35" fmla="*/ 9 h 14"/>
                  <a:gd name="T36" fmla="*/ 6 w 9"/>
                  <a:gd name="T37" fmla="*/ 11 h 14"/>
                  <a:gd name="T38" fmla="*/ 6 w 9"/>
                  <a:gd name="T39" fmla="*/ 12 h 14"/>
                  <a:gd name="T40" fmla="*/ 5 w 9"/>
                  <a:gd name="T41" fmla="*/ 12 h 14"/>
                  <a:gd name="T42" fmla="*/ 4 w 9"/>
                  <a:gd name="T43" fmla="*/ 13 h 14"/>
                  <a:gd name="T44" fmla="*/ 3 w 9"/>
                  <a:gd name="T45" fmla="*/ 14 h 14"/>
                  <a:gd name="T46" fmla="*/ 3 w 9"/>
                  <a:gd name="T47" fmla="*/ 14 h 14"/>
                  <a:gd name="T48" fmla="*/ 2 w 9"/>
                  <a:gd name="T4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4">
                    <a:moveTo>
                      <a:pt x="2" y="14"/>
                    </a:moveTo>
                    <a:lnTo>
                      <a:pt x="1" y="12"/>
                    </a:lnTo>
                    <a:lnTo>
                      <a:pt x="0" y="11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9" y="3"/>
                    </a:lnTo>
                    <a:lnTo>
                      <a:pt x="8" y="5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82" name="Freeform 1418"/>
              <p:cNvSpPr>
                <a:spLocks/>
              </p:cNvSpPr>
              <p:nvPr/>
            </p:nvSpPr>
            <p:spPr bwMode="auto">
              <a:xfrm>
                <a:off x="5127" y="2640"/>
                <a:ext cx="25" cy="22"/>
              </a:xfrm>
              <a:custGeom>
                <a:avLst/>
                <a:gdLst>
                  <a:gd name="T0" fmla="*/ 0 w 25"/>
                  <a:gd name="T1" fmla="*/ 21 h 22"/>
                  <a:gd name="T2" fmla="*/ 0 w 25"/>
                  <a:gd name="T3" fmla="*/ 0 h 22"/>
                  <a:gd name="T4" fmla="*/ 25 w 25"/>
                  <a:gd name="T5" fmla="*/ 5 h 22"/>
                  <a:gd name="T6" fmla="*/ 25 w 25"/>
                  <a:gd name="T7" fmla="*/ 22 h 22"/>
                  <a:gd name="T8" fmla="*/ 0 w 25"/>
                  <a:gd name="T9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2">
                    <a:moveTo>
                      <a:pt x="0" y="21"/>
                    </a:moveTo>
                    <a:lnTo>
                      <a:pt x="0" y="0"/>
                    </a:lnTo>
                    <a:lnTo>
                      <a:pt x="25" y="5"/>
                    </a:lnTo>
                    <a:lnTo>
                      <a:pt x="25" y="2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83" name="Rectangle 1419"/>
              <p:cNvSpPr>
                <a:spLocks noChangeArrowheads="1"/>
              </p:cNvSpPr>
              <p:nvPr/>
            </p:nvSpPr>
            <p:spPr bwMode="auto">
              <a:xfrm>
                <a:off x="5131" y="2644"/>
                <a:ext cx="18" cy="1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84" name="Freeform 1420"/>
              <p:cNvSpPr>
                <a:spLocks/>
              </p:cNvSpPr>
              <p:nvPr/>
            </p:nvSpPr>
            <p:spPr bwMode="auto">
              <a:xfrm>
                <a:off x="5117" y="2607"/>
                <a:ext cx="50" cy="45"/>
              </a:xfrm>
              <a:custGeom>
                <a:avLst/>
                <a:gdLst>
                  <a:gd name="T0" fmla="*/ 8 w 50"/>
                  <a:gd name="T1" fmla="*/ 12 h 45"/>
                  <a:gd name="T2" fmla="*/ 8 w 50"/>
                  <a:gd name="T3" fmla="*/ 12 h 45"/>
                  <a:gd name="T4" fmla="*/ 9 w 50"/>
                  <a:gd name="T5" fmla="*/ 11 h 45"/>
                  <a:gd name="T6" fmla="*/ 11 w 50"/>
                  <a:gd name="T7" fmla="*/ 8 h 45"/>
                  <a:gd name="T8" fmla="*/ 13 w 50"/>
                  <a:gd name="T9" fmla="*/ 6 h 45"/>
                  <a:gd name="T10" fmla="*/ 16 w 50"/>
                  <a:gd name="T11" fmla="*/ 4 h 45"/>
                  <a:gd name="T12" fmla="*/ 19 w 50"/>
                  <a:gd name="T13" fmla="*/ 2 h 45"/>
                  <a:gd name="T14" fmla="*/ 22 w 50"/>
                  <a:gd name="T15" fmla="*/ 1 h 45"/>
                  <a:gd name="T16" fmla="*/ 25 w 50"/>
                  <a:gd name="T17" fmla="*/ 0 h 45"/>
                  <a:gd name="T18" fmla="*/ 28 w 50"/>
                  <a:gd name="T19" fmla="*/ 0 h 45"/>
                  <a:gd name="T20" fmla="*/ 32 w 50"/>
                  <a:gd name="T21" fmla="*/ 1 h 45"/>
                  <a:gd name="T22" fmla="*/ 36 w 50"/>
                  <a:gd name="T23" fmla="*/ 2 h 45"/>
                  <a:gd name="T24" fmla="*/ 40 w 50"/>
                  <a:gd name="T25" fmla="*/ 4 h 45"/>
                  <a:gd name="T26" fmla="*/ 43 w 50"/>
                  <a:gd name="T27" fmla="*/ 7 h 45"/>
                  <a:gd name="T28" fmla="*/ 46 w 50"/>
                  <a:gd name="T29" fmla="*/ 10 h 45"/>
                  <a:gd name="T30" fmla="*/ 48 w 50"/>
                  <a:gd name="T31" fmla="*/ 13 h 45"/>
                  <a:gd name="T32" fmla="*/ 49 w 50"/>
                  <a:gd name="T33" fmla="*/ 18 h 45"/>
                  <a:gd name="T34" fmla="*/ 50 w 50"/>
                  <a:gd name="T35" fmla="*/ 22 h 45"/>
                  <a:gd name="T36" fmla="*/ 49 w 50"/>
                  <a:gd name="T37" fmla="*/ 26 h 45"/>
                  <a:gd name="T38" fmla="*/ 48 w 50"/>
                  <a:gd name="T39" fmla="*/ 31 h 45"/>
                  <a:gd name="T40" fmla="*/ 46 w 50"/>
                  <a:gd name="T41" fmla="*/ 34 h 45"/>
                  <a:gd name="T42" fmla="*/ 44 w 50"/>
                  <a:gd name="T43" fmla="*/ 38 h 45"/>
                  <a:gd name="T44" fmla="*/ 40 w 50"/>
                  <a:gd name="T45" fmla="*/ 41 h 45"/>
                  <a:gd name="T46" fmla="*/ 37 w 50"/>
                  <a:gd name="T47" fmla="*/ 43 h 45"/>
                  <a:gd name="T48" fmla="*/ 33 w 50"/>
                  <a:gd name="T49" fmla="*/ 44 h 45"/>
                  <a:gd name="T50" fmla="*/ 28 w 50"/>
                  <a:gd name="T51" fmla="*/ 45 h 45"/>
                  <a:gd name="T52" fmla="*/ 24 w 50"/>
                  <a:gd name="T53" fmla="*/ 44 h 45"/>
                  <a:gd name="T54" fmla="*/ 21 w 50"/>
                  <a:gd name="T55" fmla="*/ 43 h 45"/>
                  <a:gd name="T56" fmla="*/ 18 w 50"/>
                  <a:gd name="T57" fmla="*/ 42 h 45"/>
                  <a:gd name="T58" fmla="*/ 16 w 50"/>
                  <a:gd name="T59" fmla="*/ 41 h 45"/>
                  <a:gd name="T60" fmla="*/ 13 w 50"/>
                  <a:gd name="T61" fmla="*/ 39 h 45"/>
                  <a:gd name="T62" fmla="*/ 11 w 50"/>
                  <a:gd name="T63" fmla="*/ 37 h 45"/>
                  <a:gd name="T64" fmla="*/ 9 w 50"/>
                  <a:gd name="T65" fmla="*/ 34 h 45"/>
                  <a:gd name="T66" fmla="*/ 8 w 50"/>
                  <a:gd name="T67" fmla="*/ 32 h 45"/>
                  <a:gd name="T68" fmla="*/ 7 w 50"/>
                  <a:gd name="T69" fmla="*/ 31 h 45"/>
                  <a:gd name="T70" fmla="*/ 7 w 50"/>
                  <a:gd name="T71" fmla="*/ 31 h 45"/>
                  <a:gd name="T72" fmla="*/ 5 w 50"/>
                  <a:gd name="T73" fmla="*/ 30 h 45"/>
                  <a:gd name="T74" fmla="*/ 3 w 50"/>
                  <a:gd name="T75" fmla="*/ 29 h 45"/>
                  <a:gd name="T76" fmla="*/ 1 w 50"/>
                  <a:gd name="T77" fmla="*/ 26 h 45"/>
                  <a:gd name="T78" fmla="*/ 0 w 50"/>
                  <a:gd name="T79" fmla="*/ 22 h 45"/>
                  <a:gd name="T80" fmla="*/ 1 w 50"/>
                  <a:gd name="T81" fmla="*/ 19 h 45"/>
                  <a:gd name="T82" fmla="*/ 2 w 50"/>
                  <a:gd name="T83" fmla="*/ 15 h 45"/>
                  <a:gd name="T84" fmla="*/ 4 w 50"/>
                  <a:gd name="T85" fmla="*/ 13 h 45"/>
                  <a:gd name="T86" fmla="*/ 7 w 50"/>
                  <a:gd name="T87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" h="45">
                    <a:moveTo>
                      <a:pt x="8" y="12"/>
                    </a:move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6" y="4"/>
                    </a:lnTo>
                    <a:lnTo>
                      <a:pt x="17" y="3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1"/>
                    </a:lnTo>
                    <a:lnTo>
                      <a:pt x="34" y="1"/>
                    </a:lnTo>
                    <a:lnTo>
                      <a:pt x="36" y="2"/>
                    </a:lnTo>
                    <a:lnTo>
                      <a:pt x="38" y="3"/>
                    </a:lnTo>
                    <a:lnTo>
                      <a:pt x="40" y="4"/>
                    </a:lnTo>
                    <a:lnTo>
                      <a:pt x="42" y="5"/>
                    </a:lnTo>
                    <a:lnTo>
                      <a:pt x="43" y="7"/>
                    </a:lnTo>
                    <a:lnTo>
                      <a:pt x="45" y="8"/>
                    </a:lnTo>
                    <a:lnTo>
                      <a:pt x="46" y="10"/>
                    </a:lnTo>
                    <a:lnTo>
                      <a:pt x="47" y="12"/>
                    </a:lnTo>
                    <a:lnTo>
                      <a:pt x="48" y="13"/>
                    </a:lnTo>
                    <a:lnTo>
                      <a:pt x="49" y="15"/>
                    </a:lnTo>
                    <a:lnTo>
                      <a:pt x="49" y="18"/>
                    </a:lnTo>
                    <a:lnTo>
                      <a:pt x="50" y="20"/>
                    </a:lnTo>
                    <a:lnTo>
                      <a:pt x="50" y="22"/>
                    </a:lnTo>
                    <a:lnTo>
                      <a:pt x="50" y="24"/>
                    </a:lnTo>
                    <a:lnTo>
                      <a:pt x="49" y="26"/>
                    </a:lnTo>
                    <a:lnTo>
                      <a:pt x="49" y="29"/>
                    </a:lnTo>
                    <a:lnTo>
                      <a:pt x="48" y="31"/>
                    </a:lnTo>
                    <a:lnTo>
                      <a:pt x="47" y="33"/>
                    </a:lnTo>
                    <a:lnTo>
                      <a:pt x="46" y="34"/>
                    </a:lnTo>
                    <a:lnTo>
                      <a:pt x="45" y="36"/>
                    </a:lnTo>
                    <a:lnTo>
                      <a:pt x="44" y="38"/>
                    </a:lnTo>
                    <a:lnTo>
                      <a:pt x="42" y="39"/>
                    </a:lnTo>
                    <a:lnTo>
                      <a:pt x="40" y="41"/>
                    </a:lnTo>
                    <a:lnTo>
                      <a:pt x="39" y="42"/>
                    </a:lnTo>
                    <a:lnTo>
                      <a:pt x="37" y="43"/>
                    </a:lnTo>
                    <a:lnTo>
                      <a:pt x="35" y="43"/>
                    </a:lnTo>
                    <a:lnTo>
                      <a:pt x="33" y="44"/>
                    </a:lnTo>
                    <a:lnTo>
                      <a:pt x="30" y="44"/>
                    </a:lnTo>
                    <a:lnTo>
                      <a:pt x="28" y="45"/>
                    </a:lnTo>
                    <a:lnTo>
                      <a:pt x="26" y="44"/>
                    </a:lnTo>
                    <a:lnTo>
                      <a:pt x="24" y="44"/>
                    </a:lnTo>
                    <a:lnTo>
                      <a:pt x="23" y="44"/>
                    </a:lnTo>
                    <a:lnTo>
                      <a:pt x="21" y="43"/>
                    </a:lnTo>
                    <a:lnTo>
                      <a:pt x="20" y="43"/>
                    </a:lnTo>
                    <a:lnTo>
                      <a:pt x="18" y="42"/>
                    </a:lnTo>
                    <a:lnTo>
                      <a:pt x="17" y="42"/>
                    </a:lnTo>
                    <a:lnTo>
                      <a:pt x="16" y="41"/>
                    </a:lnTo>
                    <a:lnTo>
                      <a:pt x="14" y="40"/>
                    </a:lnTo>
                    <a:lnTo>
                      <a:pt x="13" y="39"/>
                    </a:lnTo>
                    <a:lnTo>
                      <a:pt x="12" y="38"/>
                    </a:lnTo>
                    <a:lnTo>
                      <a:pt x="11" y="37"/>
                    </a:lnTo>
                    <a:lnTo>
                      <a:pt x="10" y="36"/>
                    </a:lnTo>
                    <a:lnTo>
                      <a:pt x="9" y="34"/>
                    </a:lnTo>
                    <a:lnTo>
                      <a:pt x="9" y="33"/>
                    </a:lnTo>
                    <a:lnTo>
                      <a:pt x="8" y="32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5" y="30"/>
                    </a:lnTo>
                    <a:lnTo>
                      <a:pt x="4" y="30"/>
                    </a:lnTo>
                    <a:lnTo>
                      <a:pt x="3" y="29"/>
                    </a:lnTo>
                    <a:lnTo>
                      <a:pt x="2" y="27"/>
                    </a:lnTo>
                    <a:lnTo>
                      <a:pt x="1" y="26"/>
                    </a:lnTo>
                    <a:lnTo>
                      <a:pt x="1" y="24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2" y="15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85" name="Freeform 1421"/>
              <p:cNvSpPr>
                <a:spLocks/>
              </p:cNvSpPr>
              <p:nvPr/>
            </p:nvSpPr>
            <p:spPr bwMode="auto">
              <a:xfrm>
                <a:off x="5120" y="2611"/>
                <a:ext cx="43" cy="37"/>
              </a:xfrm>
              <a:custGeom>
                <a:avLst/>
                <a:gdLst>
                  <a:gd name="T0" fmla="*/ 5 w 43"/>
                  <a:gd name="T1" fmla="*/ 12 h 37"/>
                  <a:gd name="T2" fmla="*/ 6 w 43"/>
                  <a:gd name="T3" fmla="*/ 13 h 37"/>
                  <a:gd name="T4" fmla="*/ 7 w 43"/>
                  <a:gd name="T5" fmla="*/ 12 h 37"/>
                  <a:gd name="T6" fmla="*/ 9 w 43"/>
                  <a:gd name="T7" fmla="*/ 9 h 37"/>
                  <a:gd name="T8" fmla="*/ 11 w 43"/>
                  <a:gd name="T9" fmla="*/ 6 h 37"/>
                  <a:gd name="T10" fmla="*/ 13 w 43"/>
                  <a:gd name="T11" fmla="*/ 4 h 37"/>
                  <a:gd name="T12" fmla="*/ 16 w 43"/>
                  <a:gd name="T13" fmla="*/ 2 h 37"/>
                  <a:gd name="T14" fmla="*/ 18 w 43"/>
                  <a:gd name="T15" fmla="*/ 1 h 37"/>
                  <a:gd name="T16" fmla="*/ 21 w 43"/>
                  <a:gd name="T17" fmla="*/ 0 h 37"/>
                  <a:gd name="T18" fmla="*/ 25 w 43"/>
                  <a:gd name="T19" fmla="*/ 0 h 37"/>
                  <a:gd name="T20" fmla="*/ 30 w 43"/>
                  <a:gd name="T21" fmla="*/ 0 h 37"/>
                  <a:gd name="T22" fmla="*/ 37 w 43"/>
                  <a:gd name="T23" fmla="*/ 4 h 37"/>
                  <a:gd name="T24" fmla="*/ 41 w 43"/>
                  <a:gd name="T25" fmla="*/ 9 h 37"/>
                  <a:gd name="T26" fmla="*/ 43 w 43"/>
                  <a:gd name="T27" fmla="*/ 16 h 37"/>
                  <a:gd name="T28" fmla="*/ 43 w 43"/>
                  <a:gd name="T29" fmla="*/ 22 h 37"/>
                  <a:gd name="T30" fmla="*/ 42 w 43"/>
                  <a:gd name="T31" fmla="*/ 25 h 37"/>
                  <a:gd name="T32" fmla="*/ 40 w 43"/>
                  <a:gd name="T33" fmla="*/ 29 h 37"/>
                  <a:gd name="T34" fmla="*/ 38 w 43"/>
                  <a:gd name="T35" fmla="*/ 31 h 37"/>
                  <a:gd name="T36" fmla="*/ 35 w 43"/>
                  <a:gd name="T37" fmla="*/ 34 h 37"/>
                  <a:gd name="T38" fmla="*/ 32 w 43"/>
                  <a:gd name="T39" fmla="*/ 36 h 37"/>
                  <a:gd name="T40" fmla="*/ 29 w 43"/>
                  <a:gd name="T41" fmla="*/ 37 h 37"/>
                  <a:gd name="T42" fmla="*/ 25 w 43"/>
                  <a:gd name="T43" fmla="*/ 37 h 37"/>
                  <a:gd name="T44" fmla="*/ 20 w 43"/>
                  <a:gd name="T45" fmla="*/ 36 h 37"/>
                  <a:gd name="T46" fmla="*/ 15 w 43"/>
                  <a:gd name="T47" fmla="*/ 34 h 37"/>
                  <a:gd name="T48" fmla="*/ 10 w 43"/>
                  <a:gd name="T49" fmla="*/ 30 h 37"/>
                  <a:gd name="T50" fmla="*/ 7 w 43"/>
                  <a:gd name="T51" fmla="*/ 25 h 37"/>
                  <a:gd name="T52" fmla="*/ 6 w 43"/>
                  <a:gd name="T53" fmla="*/ 22 h 37"/>
                  <a:gd name="T54" fmla="*/ 4 w 43"/>
                  <a:gd name="T55" fmla="*/ 23 h 37"/>
                  <a:gd name="T56" fmla="*/ 3 w 43"/>
                  <a:gd name="T57" fmla="*/ 23 h 37"/>
                  <a:gd name="T58" fmla="*/ 1 w 43"/>
                  <a:gd name="T59" fmla="*/ 22 h 37"/>
                  <a:gd name="T60" fmla="*/ 0 w 43"/>
                  <a:gd name="T61" fmla="*/ 20 h 37"/>
                  <a:gd name="T62" fmla="*/ 0 w 43"/>
                  <a:gd name="T63" fmla="*/ 18 h 37"/>
                  <a:gd name="T64" fmla="*/ 0 w 43"/>
                  <a:gd name="T65" fmla="*/ 16 h 37"/>
                  <a:gd name="T66" fmla="*/ 1 w 43"/>
                  <a:gd name="T67" fmla="*/ 14 h 37"/>
                  <a:gd name="T68" fmla="*/ 2 w 43"/>
                  <a:gd name="T69" fmla="*/ 13 h 37"/>
                  <a:gd name="T70" fmla="*/ 4 w 43"/>
                  <a:gd name="T71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3" h="37">
                    <a:moveTo>
                      <a:pt x="5" y="12"/>
                    </a:moveTo>
                    <a:lnTo>
                      <a:pt x="5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7" y="14"/>
                    </a:lnTo>
                    <a:lnTo>
                      <a:pt x="7" y="12"/>
                    </a:lnTo>
                    <a:lnTo>
                      <a:pt x="8" y="11"/>
                    </a:lnTo>
                    <a:lnTo>
                      <a:pt x="9" y="9"/>
                    </a:lnTo>
                    <a:lnTo>
                      <a:pt x="10" y="8"/>
                    </a:lnTo>
                    <a:lnTo>
                      <a:pt x="11" y="6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4" y="3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8" y="1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34" y="2"/>
                    </a:lnTo>
                    <a:lnTo>
                      <a:pt x="37" y="4"/>
                    </a:lnTo>
                    <a:lnTo>
                      <a:pt x="39" y="6"/>
                    </a:lnTo>
                    <a:lnTo>
                      <a:pt x="41" y="9"/>
                    </a:lnTo>
                    <a:lnTo>
                      <a:pt x="43" y="13"/>
                    </a:lnTo>
                    <a:lnTo>
                      <a:pt x="43" y="16"/>
                    </a:lnTo>
                    <a:lnTo>
                      <a:pt x="43" y="20"/>
                    </a:lnTo>
                    <a:lnTo>
                      <a:pt x="43" y="22"/>
                    </a:lnTo>
                    <a:lnTo>
                      <a:pt x="43" y="24"/>
                    </a:lnTo>
                    <a:lnTo>
                      <a:pt x="42" y="25"/>
                    </a:lnTo>
                    <a:lnTo>
                      <a:pt x="41" y="27"/>
                    </a:lnTo>
                    <a:lnTo>
                      <a:pt x="40" y="29"/>
                    </a:lnTo>
                    <a:lnTo>
                      <a:pt x="39" y="30"/>
                    </a:lnTo>
                    <a:lnTo>
                      <a:pt x="38" y="31"/>
                    </a:lnTo>
                    <a:lnTo>
                      <a:pt x="37" y="33"/>
                    </a:lnTo>
                    <a:lnTo>
                      <a:pt x="35" y="34"/>
                    </a:lnTo>
                    <a:lnTo>
                      <a:pt x="34" y="35"/>
                    </a:lnTo>
                    <a:lnTo>
                      <a:pt x="32" y="36"/>
                    </a:lnTo>
                    <a:lnTo>
                      <a:pt x="31" y="36"/>
                    </a:lnTo>
                    <a:lnTo>
                      <a:pt x="29" y="37"/>
                    </a:lnTo>
                    <a:lnTo>
                      <a:pt x="27" y="37"/>
                    </a:lnTo>
                    <a:lnTo>
                      <a:pt x="25" y="37"/>
                    </a:lnTo>
                    <a:lnTo>
                      <a:pt x="23" y="37"/>
                    </a:lnTo>
                    <a:lnTo>
                      <a:pt x="20" y="36"/>
                    </a:lnTo>
                    <a:lnTo>
                      <a:pt x="17" y="35"/>
                    </a:lnTo>
                    <a:lnTo>
                      <a:pt x="15" y="34"/>
                    </a:lnTo>
                    <a:lnTo>
                      <a:pt x="12" y="32"/>
                    </a:lnTo>
                    <a:lnTo>
                      <a:pt x="10" y="30"/>
                    </a:lnTo>
                    <a:lnTo>
                      <a:pt x="9" y="27"/>
                    </a:lnTo>
                    <a:lnTo>
                      <a:pt x="7" y="25"/>
                    </a:lnTo>
                    <a:lnTo>
                      <a:pt x="7" y="22"/>
                    </a:lnTo>
                    <a:lnTo>
                      <a:pt x="6" y="22"/>
                    </a:lnTo>
                    <a:lnTo>
                      <a:pt x="5" y="23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2" y="22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0" y="20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86" name="Freeform 1422"/>
              <p:cNvSpPr>
                <a:spLocks/>
              </p:cNvSpPr>
              <p:nvPr/>
            </p:nvSpPr>
            <p:spPr bwMode="auto">
              <a:xfrm>
                <a:off x="5135" y="2636"/>
                <a:ext cx="18" cy="7"/>
              </a:xfrm>
              <a:custGeom>
                <a:avLst/>
                <a:gdLst>
                  <a:gd name="T0" fmla="*/ 18 w 18"/>
                  <a:gd name="T1" fmla="*/ 2 h 7"/>
                  <a:gd name="T2" fmla="*/ 18 w 18"/>
                  <a:gd name="T3" fmla="*/ 2 h 7"/>
                  <a:gd name="T4" fmla="*/ 17 w 18"/>
                  <a:gd name="T5" fmla="*/ 3 h 7"/>
                  <a:gd name="T6" fmla="*/ 17 w 18"/>
                  <a:gd name="T7" fmla="*/ 3 h 7"/>
                  <a:gd name="T8" fmla="*/ 17 w 18"/>
                  <a:gd name="T9" fmla="*/ 4 h 7"/>
                  <a:gd name="T10" fmla="*/ 16 w 18"/>
                  <a:gd name="T11" fmla="*/ 4 h 7"/>
                  <a:gd name="T12" fmla="*/ 16 w 18"/>
                  <a:gd name="T13" fmla="*/ 5 h 7"/>
                  <a:gd name="T14" fmla="*/ 15 w 18"/>
                  <a:gd name="T15" fmla="*/ 6 h 7"/>
                  <a:gd name="T16" fmla="*/ 14 w 18"/>
                  <a:gd name="T17" fmla="*/ 6 h 7"/>
                  <a:gd name="T18" fmla="*/ 13 w 18"/>
                  <a:gd name="T19" fmla="*/ 7 h 7"/>
                  <a:gd name="T20" fmla="*/ 12 w 18"/>
                  <a:gd name="T21" fmla="*/ 7 h 7"/>
                  <a:gd name="T22" fmla="*/ 11 w 18"/>
                  <a:gd name="T23" fmla="*/ 7 h 7"/>
                  <a:gd name="T24" fmla="*/ 10 w 18"/>
                  <a:gd name="T25" fmla="*/ 7 h 7"/>
                  <a:gd name="T26" fmla="*/ 9 w 18"/>
                  <a:gd name="T27" fmla="*/ 7 h 7"/>
                  <a:gd name="T28" fmla="*/ 8 w 18"/>
                  <a:gd name="T29" fmla="*/ 7 h 7"/>
                  <a:gd name="T30" fmla="*/ 7 w 18"/>
                  <a:gd name="T31" fmla="*/ 7 h 7"/>
                  <a:gd name="T32" fmla="*/ 7 w 18"/>
                  <a:gd name="T33" fmla="*/ 7 h 7"/>
                  <a:gd name="T34" fmla="*/ 0 w 18"/>
                  <a:gd name="T35" fmla="*/ 0 h 7"/>
                  <a:gd name="T36" fmla="*/ 18 w 18"/>
                  <a:gd name="T3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7">
                    <a:moveTo>
                      <a:pt x="18" y="2"/>
                    </a:moveTo>
                    <a:lnTo>
                      <a:pt x="18" y="2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4"/>
                    </a:lnTo>
                    <a:lnTo>
                      <a:pt x="16" y="4"/>
                    </a:lnTo>
                    <a:lnTo>
                      <a:pt x="16" y="5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3" y="7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0" y="0"/>
                    </a:lnTo>
                    <a:lnTo>
                      <a:pt x="1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87" name="Freeform 1423"/>
              <p:cNvSpPr>
                <a:spLocks/>
              </p:cNvSpPr>
              <p:nvPr/>
            </p:nvSpPr>
            <p:spPr bwMode="auto">
              <a:xfrm>
                <a:off x="5140" y="2638"/>
                <a:ext cx="10" cy="2"/>
              </a:xfrm>
              <a:custGeom>
                <a:avLst/>
                <a:gdLst>
                  <a:gd name="T0" fmla="*/ 10 w 10"/>
                  <a:gd name="T1" fmla="*/ 1 h 2"/>
                  <a:gd name="T2" fmla="*/ 9 w 10"/>
                  <a:gd name="T3" fmla="*/ 2 h 2"/>
                  <a:gd name="T4" fmla="*/ 2 w 10"/>
                  <a:gd name="T5" fmla="*/ 2 h 2"/>
                  <a:gd name="T6" fmla="*/ 0 w 10"/>
                  <a:gd name="T7" fmla="*/ 0 h 2"/>
                  <a:gd name="T8" fmla="*/ 10 w 10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10" y="1"/>
                    </a:moveTo>
                    <a:lnTo>
                      <a:pt x="9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88" name="Freeform 1424"/>
              <p:cNvSpPr>
                <a:spLocks/>
              </p:cNvSpPr>
              <p:nvPr/>
            </p:nvSpPr>
            <p:spPr bwMode="auto">
              <a:xfrm>
                <a:off x="5125" y="2601"/>
                <a:ext cx="40" cy="13"/>
              </a:xfrm>
              <a:custGeom>
                <a:avLst/>
                <a:gdLst>
                  <a:gd name="T0" fmla="*/ 5 w 40"/>
                  <a:gd name="T1" fmla="*/ 4 h 13"/>
                  <a:gd name="T2" fmla="*/ 6 w 40"/>
                  <a:gd name="T3" fmla="*/ 3 h 13"/>
                  <a:gd name="T4" fmla="*/ 7 w 40"/>
                  <a:gd name="T5" fmla="*/ 3 h 13"/>
                  <a:gd name="T6" fmla="*/ 8 w 40"/>
                  <a:gd name="T7" fmla="*/ 3 h 13"/>
                  <a:gd name="T8" fmla="*/ 9 w 40"/>
                  <a:gd name="T9" fmla="*/ 3 h 13"/>
                  <a:gd name="T10" fmla="*/ 10 w 40"/>
                  <a:gd name="T11" fmla="*/ 2 h 13"/>
                  <a:gd name="T12" fmla="*/ 12 w 40"/>
                  <a:gd name="T13" fmla="*/ 1 h 13"/>
                  <a:gd name="T14" fmla="*/ 14 w 40"/>
                  <a:gd name="T15" fmla="*/ 1 h 13"/>
                  <a:gd name="T16" fmla="*/ 15 w 40"/>
                  <a:gd name="T17" fmla="*/ 1 h 13"/>
                  <a:gd name="T18" fmla="*/ 16 w 40"/>
                  <a:gd name="T19" fmla="*/ 1 h 13"/>
                  <a:gd name="T20" fmla="*/ 17 w 40"/>
                  <a:gd name="T21" fmla="*/ 1 h 13"/>
                  <a:gd name="T22" fmla="*/ 18 w 40"/>
                  <a:gd name="T23" fmla="*/ 1 h 13"/>
                  <a:gd name="T24" fmla="*/ 20 w 40"/>
                  <a:gd name="T25" fmla="*/ 0 h 13"/>
                  <a:gd name="T26" fmla="*/ 21 w 40"/>
                  <a:gd name="T27" fmla="*/ 0 h 13"/>
                  <a:gd name="T28" fmla="*/ 23 w 40"/>
                  <a:gd name="T29" fmla="*/ 1 h 13"/>
                  <a:gd name="T30" fmla="*/ 25 w 40"/>
                  <a:gd name="T31" fmla="*/ 1 h 13"/>
                  <a:gd name="T32" fmla="*/ 27 w 40"/>
                  <a:gd name="T33" fmla="*/ 2 h 13"/>
                  <a:gd name="T34" fmla="*/ 28 w 40"/>
                  <a:gd name="T35" fmla="*/ 3 h 13"/>
                  <a:gd name="T36" fmla="*/ 30 w 40"/>
                  <a:gd name="T37" fmla="*/ 4 h 13"/>
                  <a:gd name="T38" fmla="*/ 31 w 40"/>
                  <a:gd name="T39" fmla="*/ 4 h 13"/>
                  <a:gd name="T40" fmla="*/ 34 w 40"/>
                  <a:gd name="T41" fmla="*/ 4 h 13"/>
                  <a:gd name="T42" fmla="*/ 37 w 40"/>
                  <a:gd name="T43" fmla="*/ 5 h 13"/>
                  <a:gd name="T44" fmla="*/ 39 w 40"/>
                  <a:gd name="T45" fmla="*/ 7 h 13"/>
                  <a:gd name="T46" fmla="*/ 40 w 40"/>
                  <a:gd name="T47" fmla="*/ 8 h 13"/>
                  <a:gd name="T48" fmla="*/ 40 w 40"/>
                  <a:gd name="T49" fmla="*/ 10 h 13"/>
                  <a:gd name="T50" fmla="*/ 38 w 40"/>
                  <a:gd name="T51" fmla="*/ 12 h 13"/>
                  <a:gd name="T52" fmla="*/ 36 w 40"/>
                  <a:gd name="T53" fmla="*/ 13 h 13"/>
                  <a:gd name="T54" fmla="*/ 33 w 40"/>
                  <a:gd name="T55" fmla="*/ 13 h 13"/>
                  <a:gd name="T56" fmla="*/ 31 w 40"/>
                  <a:gd name="T57" fmla="*/ 13 h 13"/>
                  <a:gd name="T58" fmla="*/ 29 w 40"/>
                  <a:gd name="T59" fmla="*/ 13 h 13"/>
                  <a:gd name="T60" fmla="*/ 28 w 40"/>
                  <a:gd name="T61" fmla="*/ 12 h 13"/>
                  <a:gd name="T62" fmla="*/ 26 w 40"/>
                  <a:gd name="T63" fmla="*/ 12 h 13"/>
                  <a:gd name="T64" fmla="*/ 25 w 40"/>
                  <a:gd name="T65" fmla="*/ 12 h 13"/>
                  <a:gd name="T66" fmla="*/ 24 w 40"/>
                  <a:gd name="T67" fmla="*/ 12 h 13"/>
                  <a:gd name="T68" fmla="*/ 23 w 40"/>
                  <a:gd name="T69" fmla="*/ 12 h 13"/>
                  <a:gd name="T70" fmla="*/ 22 w 40"/>
                  <a:gd name="T71" fmla="*/ 12 h 13"/>
                  <a:gd name="T72" fmla="*/ 20 w 40"/>
                  <a:gd name="T73" fmla="*/ 12 h 13"/>
                  <a:gd name="T74" fmla="*/ 18 w 40"/>
                  <a:gd name="T75" fmla="*/ 12 h 13"/>
                  <a:gd name="T76" fmla="*/ 17 w 40"/>
                  <a:gd name="T77" fmla="*/ 11 h 13"/>
                  <a:gd name="T78" fmla="*/ 16 w 40"/>
                  <a:gd name="T79" fmla="*/ 11 h 13"/>
                  <a:gd name="T80" fmla="*/ 15 w 40"/>
                  <a:gd name="T81" fmla="*/ 10 h 13"/>
                  <a:gd name="T82" fmla="*/ 14 w 40"/>
                  <a:gd name="T83" fmla="*/ 10 h 13"/>
                  <a:gd name="T84" fmla="*/ 13 w 40"/>
                  <a:gd name="T85" fmla="*/ 10 h 13"/>
                  <a:gd name="T86" fmla="*/ 11 w 40"/>
                  <a:gd name="T87" fmla="*/ 10 h 13"/>
                  <a:gd name="T88" fmla="*/ 10 w 40"/>
                  <a:gd name="T89" fmla="*/ 10 h 13"/>
                  <a:gd name="T90" fmla="*/ 9 w 40"/>
                  <a:gd name="T91" fmla="*/ 11 h 13"/>
                  <a:gd name="T92" fmla="*/ 7 w 40"/>
                  <a:gd name="T93" fmla="*/ 12 h 13"/>
                  <a:gd name="T94" fmla="*/ 4 w 40"/>
                  <a:gd name="T95" fmla="*/ 12 h 13"/>
                  <a:gd name="T96" fmla="*/ 2 w 40"/>
                  <a:gd name="T97" fmla="*/ 12 h 13"/>
                  <a:gd name="T98" fmla="*/ 1 w 40"/>
                  <a:gd name="T99" fmla="*/ 11 h 13"/>
                  <a:gd name="T100" fmla="*/ 0 w 40"/>
                  <a:gd name="T101" fmla="*/ 9 h 13"/>
                  <a:gd name="T102" fmla="*/ 0 w 40"/>
                  <a:gd name="T103" fmla="*/ 8 h 13"/>
                  <a:gd name="T104" fmla="*/ 2 w 40"/>
                  <a:gd name="T105" fmla="*/ 6 h 13"/>
                  <a:gd name="T106" fmla="*/ 3 w 40"/>
                  <a:gd name="T107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0" h="13">
                    <a:moveTo>
                      <a:pt x="5" y="4"/>
                    </a:moveTo>
                    <a:lnTo>
                      <a:pt x="5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6" y="2"/>
                    </a:lnTo>
                    <a:lnTo>
                      <a:pt x="27" y="2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9" y="4"/>
                    </a:lnTo>
                    <a:lnTo>
                      <a:pt x="30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5" y="4"/>
                    </a:lnTo>
                    <a:lnTo>
                      <a:pt x="37" y="5"/>
                    </a:lnTo>
                    <a:lnTo>
                      <a:pt x="38" y="6"/>
                    </a:lnTo>
                    <a:lnTo>
                      <a:pt x="39" y="7"/>
                    </a:lnTo>
                    <a:lnTo>
                      <a:pt x="40" y="7"/>
                    </a:lnTo>
                    <a:lnTo>
                      <a:pt x="40" y="8"/>
                    </a:lnTo>
                    <a:lnTo>
                      <a:pt x="40" y="9"/>
                    </a:lnTo>
                    <a:lnTo>
                      <a:pt x="40" y="10"/>
                    </a:lnTo>
                    <a:lnTo>
                      <a:pt x="39" y="11"/>
                    </a:lnTo>
                    <a:lnTo>
                      <a:pt x="38" y="12"/>
                    </a:lnTo>
                    <a:lnTo>
                      <a:pt x="37" y="12"/>
                    </a:lnTo>
                    <a:lnTo>
                      <a:pt x="36" y="13"/>
                    </a:lnTo>
                    <a:lnTo>
                      <a:pt x="35" y="13"/>
                    </a:lnTo>
                    <a:lnTo>
                      <a:pt x="33" y="13"/>
                    </a:lnTo>
                    <a:lnTo>
                      <a:pt x="31" y="13"/>
                    </a:lnTo>
                    <a:lnTo>
                      <a:pt x="31" y="13"/>
                    </a:lnTo>
                    <a:lnTo>
                      <a:pt x="30" y="13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8" y="12"/>
                    </a:lnTo>
                    <a:lnTo>
                      <a:pt x="27" y="12"/>
                    </a:lnTo>
                    <a:lnTo>
                      <a:pt x="26" y="12"/>
                    </a:lnTo>
                    <a:lnTo>
                      <a:pt x="26" y="12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4" y="12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20" y="12"/>
                    </a:lnTo>
                    <a:lnTo>
                      <a:pt x="19" y="12"/>
                    </a:lnTo>
                    <a:lnTo>
                      <a:pt x="18" y="12"/>
                    </a:lnTo>
                    <a:lnTo>
                      <a:pt x="18" y="11"/>
                    </a:lnTo>
                    <a:lnTo>
                      <a:pt x="17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1" y="9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9" y="11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89" name="Freeform 1425"/>
              <p:cNvSpPr>
                <a:spLocks/>
              </p:cNvSpPr>
              <p:nvPr/>
            </p:nvSpPr>
            <p:spPr bwMode="auto">
              <a:xfrm>
                <a:off x="5162" y="2695"/>
                <a:ext cx="52" cy="16"/>
              </a:xfrm>
              <a:custGeom>
                <a:avLst/>
                <a:gdLst>
                  <a:gd name="T0" fmla="*/ 23 w 52"/>
                  <a:gd name="T1" fmla="*/ 0 h 16"/>
                  <a:gd name="T2" fmla="*/ 52 w 52"/>
                  <a:gd name="T3" fmla="*/ 10 h 16"/>
                  <a:gd name="T4" fmla="*/ 16 w 52"/>
                  <a:gd name="T5" fmla="*/ 16 h 16"/>
                  <a:gd name="T6" fmla="*/ 0 w 52"/>
                  <a:gd name="T7" fmla="*/ 3 h 16"/>
                  <a:gd name="T8" fmla="*/ 23 w 52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16">
                    <a:moveTo>
                      <a:pt x="23" y="0"/>
                    </a:moveTo>
                    <a:lnTo>
                      <a:pt x="52" y="10"/>
                    </a:lnTo>
                    <a:lnTo>
                      <a:pt x="16" y="16"/>
                    </a:lnTo>
                    <a:lnTo>
                      <a:pt x="0" y="3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90" name="Freeform 1426"/>
              <p:cNvSpPr>
                <a:spLocks/>
              </p:cNvSpPr>
              <p:nvPr/>
            </p:nvSpPr>
            <p:spPr bwMode="auto">
              <a:xfrm>
                <a:off x="5166" y="2697"/>
                <a:ext cx="41" cy="12"/>
              </a:xfrm>
              <a:custGeom>
                <a:avLst/>
                <a:gdLst>
                  <a:gd name="T0" fmla="*/ 19 w 41"/>
                  <a:gd name="T1" fmla="*/ 0 h 12"/>
                  <a:gd name="T2" fmla="*/ 41 w 41"/>
                  <a:gd name="T3" fmla="*/ 7 h 12"/>
                  <a:gd name="T4" fmla="*/ 13 w 41"/>
                  <a:gd name="T5" fmla="*/ 12 h 12"/>
                  <a:gd name="T6" fmla="*/ 0 w 41"/>
                  <a:gd name="T7" fmla="*/ 3 h 12"/>
                  <a:gd name="T8" fmla="*/ 19 w 4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2">
                    <a:moveTo>
                      <a:pt x="19" y="0"/>
                    </a:moveTo>
                    <a:lnTo>
                      <a:pt x="41" y="7"/>
                    </a:lnTo>
                    <a:lnTo>
                      <a:pt x="13" y="12"/>
                    </a:lnTo>
                    <a:lnTo>
                      <a:pt x="0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91" name="Freeform 1427"/>
              <p:cNvSpPr>
                <a:spLocks/>
              </p:cNvSpPr>
              <p:nvPr/>
            </p:nvSpPr>
            <p:spPr bwMode="auto">
              <a:xfrm>
                <a:off x="5104" y="2652"/>
                <a:ext cx="85" cy="52"/>
              </a:xfrm>
              <a:custGeom>
                <a:avLst/>
                <a:gdLst>
                  <a:gd name="T0" fmla="*/ 6 w 85"/>
                  <a:gd name="T1" fmla="*/ 8 h 52"/>
                  <a:gd name="T2" fmla="*/ 9 w 85"/>
                  <a:gd name="T3" fmla="*/ 6 h 52"/>
                  <a:gd name="T4" fmla="*/ 11 w 85"/>
                  <a:gd name="T5" fmla="*/ 4 h 52"/>
                  <a:gd name="T6" fmla="*/ 14 w 85"/>
                  <a:gd name="T7" fmla="*/ 2 h 52"/>
                  <a:gd name="T8" fmla="*/ 16 w 85"/>
                  <a:gd name="T9" fmla="*/ 2 h 52"/>
                  <a:gd name="T10" fmla="*/ 17 w 85"/>
                  <a:gd name="T11" fmla="*/ 1 h 52"/>
                  <a:gd name="T12" fmla="*/ 20 w 85"/>
                  <a:gd name="T13" fmla="*/ 1 h 52"/>
                  <a:gd name="T14" fmla="*/ 22 w 85"/>
                  <a:gd name="T15" fmla="*/ 0 h 52"/>
                  <a:gd name="T16" fmla="*/ 23 w 85"/>
                  <a:gd name="T17" fmla="*/ 0 h 52"/>
                  <a:gd name="T18" fmla="*/ 25 w 85"/>
                  <a:gd name="T19" fmla="*/ 0 h 52"/>
                  <a:gd name="T20" fmla="*/ 28 w 85"/>
                  <a:gd name="T21" fmla="*/ 0 h 52"/>
                  <a:gd name="T22" fmla="*/ 32 w 85"/>
                  <a:gd name="T23" fmla="*/ 0 h 52"/>
                  <a:gd name="T24" fmla="*/ 37 w 85"/>
                  <a:gd name="T25" fmla="*/ 0 h 52"/>
                  <a:gd name="T26" fmla="*/ 41 w 85"/>
                  <a:gd name="T27" fmla="*/ 0 h 52"/>
                  <a:gd name="T28" fmla="*/ 45 w 85"/>
                  <a:gd name="T29" fmla="*/ 0 h 52"/>
                  <a:gd name="T30" fmla="*/ 47 w 85"/>
                  <a:gd name="T31" fmla="*/ 0 h 52"/>
                  <a:gd name="T32" fmla="*/ 47 w 85"/>
                  <a:gd name="T33" fmla="*/ 0 h 52"/>
                  <a:gd name="T34" fmla="*/ 49 w 85"/>
                  <a:gd name="T35" fmla="*/ 1 h 52"/>
                  <a:gd name="T36" fmla="*/ 52 w 85"/>
                  <a:gd name="T37" fmla="*/ 1 h 52"/>
                  <a:gd name="T38" fmla="*/ 55 w 85"/>
                  <a:gd name="T39" fmla="*/ 2 h 52"/>
                  <a:gd name="T40" fmla="*/ 57 w 85"/>
                  <a:gd name="T41" fmla="*/ 3 h 52"/>
                  <a:gd name="T42" fmla="*/ 59 w 85"/>
                  <a:gd name="T43" fmla="*/ 5 h 52"/>
                  <a:gd name="T44" fmla="*/ 61 w 85"/>
                  <a:gd name="T45" fmla="*/ 6 h 52"/>
                  <a:gd name="T46" fmla="*/ 62 w 85"/>
                  <a:gd name="T47" fmla="*/ 7 h 52"/>
                  <a:gd name="T48" fmla="*/ 64 w 85"/>
                  <a:gd name="T49" fmla="*/ 9 h 52"/>
                  <a:gd name="T50" fmla="*/ 68 w 85"/>
                  <a:gd name="T51" fmla="*/ 16 h 52"/>
                  <a:gd name="T52" fmla="*/ 72 w 85"/>
                  <a:gd name="T53" fmla="*/ 24 h 52"/>
                  <a:gd name="T54" fmla="*/ 76 w 85"/>
                  <a:gd name="T55" fmla="*/ 32 h 52"/>
                  <a:gd name="T56" fmla="*/ 85 w 85"/>
                  <a:gd name="T57" fmla="*/ 46 h 52"/>
                  <a:gd name="T58" fmla="*/ 74 w 85"/>
                  <a:gd name="T59" fmla="*/ 47 h 52"/>
                  <a:gd name="T60" fmla="*/ 74 w 85"/>
                  <a:gd name="T61" fmla="*/ 49 h 52"/>
                  <a:gd name="T62" fmla="*/ 72 w 85"/>
                  <a:gd name="T63" fmla="*/ 52 h 52"/>
                  <a:gd name="T64" fmla="*/ 71 w 85"/>
                  <a:gd name="T65" fmla="*/ 51 h 52"/>
                  <a:gd name="T66" fmla="*/ 70 w 85"/>
                  <a:gd name="T67" fmla="*/ 51 h 52"/>
                  <a:gd name="T68" fmla="*/ 69 w 85"/>
                  <a:gd name="T69" fmla="*/ 47 h 52"/>
                  <a:gd name="T70" fmla="*/ 68 w 85"/>
                  <a:gd name="T71" fmla="*/ 39 h 52"/>
                  <a:gd name="T72" fmla="*/ 66 w 85"/>
                  <a:gd name="T73" fmla="*/ 39 h 52"/>
                  <a:gd name="T74" fmla="*/ 65 w 85"/>
                  <a:gd name="T75" fmla="*/ 36 h 52"/>
                  <a:gd name="T76" fmla="*/ 62 w 85"/>
                  <a:gd name="T77" fmla="*/ 30 h 52"/>
                  <a:gd name="T78" fmla="*/ 56 w 85"/>
                  <a:gd name="T79" fmla="*/ 24 h 52"/>
                  <a:gd name="T80" fmla="*/ 55 w 85"/>
                  <a:gd name="T81" fmla="*/ 39 h 52"/>
                  <a:gd name="T82" fmla="*/ 14 w 85"/>
                  <a:gd name="T83" fmla="*/ 23 h 52"/>
                  <a:gd name="T84" fmla="*/ 13 w 85"/>
                  <a:gd name="T85" fmla="*/ 29 h 52"/>
                  <a:gd name="T86" fmla="*/ 12 w 85"/>
                  <a:gd name="T87" fmla="*/ 43 h 52"/>
                  <a:gd name="T88" fmla="*/ 1 w 85"/>
                  <a:gd name="T89" fmla="*/ 43 h 52"/>
                  <a:gd name="T90" fmla="*/ 0 w 85"/>
                  <a:gd name="T91" fmla="*/ 37 h 52"/>
                  <a:gd name="T92" fmla="*/ 0 w 85"/>
                  <a:gd name="T93" fmla="*/ 27 h 52"/>
                  <a:gd name="T94" fmla="*/ 3 w 85"/>
                  <a:gd name="T95" fmla="*/ 1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5" h="52">
                    <a:moveTo>
                      <a:pt x="6" y="9"/>
                    </a:moveTo>
                    <a:lnTo>
                      <a:pt x="6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11" y="4"/>
                    </a:lnTo>
                    <a:lnTo>
                      <a:pt x="13" y="3"/>
                    </a:lnTo>
                    <a:lnTo>
                      <a:pt x="14" y="2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7" y="1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4" y="2"/>
                    </a:lnTo>
                    <a:lnTo>
                      <a:pt x="55" y="2"/>
                    </a:lnTo>
                    <a:lnTo>
                      <a:pt x="56" y="3"/>
                    </a:lnTo>
                    <a:lnTo>
                      <a:pt x="57" y="3"/>
                    </a:lnTo>
                    <a:lnTo>
                      <a:pt x="58" y="4"/>
                    </a:lnTo>
                    <a:lnTo>
                      <a:pt x="59" y="5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4" y="9"/>
                    </a:lnTo>
                    <a:lnTo>
                      <a:pt x="65" y="12"/>
                    </a:lnTo>
                    <a:lnTo>
                      <a:pt x="68" y="16"/>
                    </a:lnTo>
                    <a:lnTo>
                      <a:pt x="70" y="20"/>
                    </a:lnTo>
                    <a:lnTo>
                      <a:pt x="72" y="24"/>
                    </a:lnTo>
                    <a:lnTo>
                      <a:pt x="74" y="28"/>
                    </a:lnTo>
                    <a:lnTo>
                      <a:pt x="76" y="32"/>
                    </a:lnTo>
                    <a:lnTo>
                      <a:pt x="77" y="36"/>
                    </a:lnTo>
                    <a:lnTo>
                      <a:pt x="85" y="46"/>
                    </a:lnTo>
                    <a:lnTo>
                      <a:pt x="78" y="51"/>
                    </a:lnTo>
                    <a:lnTo>
                      <a:pt x="74" y="47"/>
                    </a:lnTo>
                    <a:lnTo>
                      <a:pt x="74" y="48"/>
                    </a:lnTo>
                    <a:lnTo>
                      <a:pt x="74" y="49"/>
                    </a:lnTo>
                    <a:lnTo>
                      <a:pt x="73" y="51"/>
                    </a:lnTo>
                    <a:lnTo>
                      <a:pt x="72" y="52"/>
                    </a:lnTo>
                    <a:lnTo>
                      <a:pt x="72" y="52"/>
                    </a:lnTo>
                    <a:lnTo>
                      <a:pt x="71" y="51"/>
                    </a:lnTo>
                    <a:lnTo>
                      <a:pt x="70" y="51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69" y="47"/>
                    </a:lnTo>
                    <a:lnTo>
                      <a:pt x="69" y="44"/>
                    </a:lnTo>
                    <a:lnTo>
                      <a:pt x="68" y="39"/>
                    </a:lnTo>
                    <a:lnTo>
                      <a:pt x="67" y="40"/>
                    </a:lnTo>
                    <a:lnTo>
                      <a:pt x="66" y="39"/>
                    </a:lnTo>
                    <a:lnTo>
                      <a:pt x="66" y="38"/>
                    </a:lnTo>
                    <a:lnTo>
                      <a:pt x="65" y="36"/>
                    </a:lnTo>
                    <a:lnTo>
                      <a:pt x="63" y="33"/>
                    </a:lnTo>
                    <a:lnTo>
                      <a:pt x="62" y="30"/>
                    </a:lnTo>
                    <a:lnTo>
                      <a:pt x="59" y="27"/>
                    </a:lnTo>
                    <a:lnTo>
                      <a:pt x="56" y="24"/>
                    </a:lnTo>
                    <a:lnTo>
                      <a:pt x="53" y="22"/>
                    </a:lnTo>
                    <a:lnTo>
                      <a:pt x="55" y="39"/>
                    </a:lnTo>
                    <a:lnTo>
                      <a:pt x="14" y="43"/>
                    </a:lnTo>
                    <a:lnTo>
                      <a:pt x="14" y="23"/>
                    </a:lnTo>
                    <a:lnTo>
                      <a:pt x="13" y="25"/>
                    </a:lnTo>
                    <a:lnTo>
                      <a:pt x="13" y="29"/>
                    </a:lnTo>
                    <a:lnTo>
                      <a:pt x="12" y="35"/>
                    </a:lnTo>
                    <a:lnTo>
                      <a:pt x="12" y="43"/>
                    </a:lnTo>
                    <a:lnTo>
                      <a:pt x="1" y="44"/>
                    </a:lnTo>
                    <a:lnTo>
                      <a:pt x="1" y="43"/>
                    </a:lnTo>
                    <a:lnTo>
                      <a:pt x="0" y="41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0" y="27"/>
                    </a:lnTo>
                    <a:lnTo>
                      <a:pt x="1" y="21"/>
                    </a:lnTo>
                    <a:lnTo>
                      <a:pt x="3" y="15"/>
                    </a:lnTo>
                    <a:lnTo>
                      <a:pt x="6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92" name="Freeform 1428"/>
              <p:cNvSpPr>
                <a:spLocks/>
              </p:cNvSpPr>
              <p:nvPr/>
            </p:nvSpPr>
            <p:spPr bwMode="auto">
              <a:xfrm>
                <a:off x="5174" y="2690"/>
                <a:ext cx="12" cy="11"/>
              </a:xfrm>
              <a:custGeom>
                <a:avLst/>
                <a:gdLst>
                  <a:gd name="T0" fmla="*/ 0 w 12"/>
                  <a:gd name="T1" fmla="*/ 1 h 11"/>
                  <a:gd name="T2" fmla="*/ 0 w 12"/>
                  <a:gd name="T3" fmla="*/ 4 h 11"/>
                  <a:gd name="T4" fmla="*/ 1 w 12"/>
                  <a:gd name="T5" fmla="*/ 7 h 11"/>
                  <a:gd name="T6" fmla="*/ 1 w 12"/>
                  <a:gd name="T7" fmla="*/ 10 h 11"/>
                  <a:gd name="T8" fmla="*/ 2 w 12"/>
                  <a:gd name="T9" fmla="*/ 11 h 11"/>
                  <a:gd name="T10" fmla="*/ 2 w 12"/>
                  <a:gd name="T11" fmla="*/ 10 h 11"/>
                  <a:gd name="T12" fmla="*/ 3 w 12"/>
                  <a:gd name="T13" fmla="*/ 9 h 11"/>
                  <a:gd name="T14" fmla="*/ 3 w 12"/>
                  <a:gd name="T15" fmla="*/ 7 h 11"/>
                  <a:gd name="T16" fmla="*/ 3 w 12"/>
                  <a:gd name="T17" fmla="*/ 6 h 11"/>
                  <a:gd name="T18" fmla="*/ 8 w 12"/>
                  <a:gd name="T19" fmla="*/ 10 h 11"/>
                  <a:gd name="T20" fmla="*/ 12 w 12"/>
                  <a:gd name="T21" fmla="*/ 7 h 11"/>
                  <a:gd name="T22" fmla="*/ 6 w 12"/>
                  <a:gd name="T23" fmla="*/ 0 h 11"/>
                  <a:gd name="T24" fmla="*/ 0 w 12"/>
                  <a:gd name="T2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1">
                    <a:moveTo>
                      <a:pt x="0" y="1"/>
                    </a:moveTo>
                    <a:lnTo>
                      <a:pt x="0" y="4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8" y="10"/>
                    </a:lnTo>
                    <a:lnTo>
                      <a:pt x="12" y="7"/>
                    </a:lnTo>
                    <a:lnTo>
                      <a:pt x="6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93" name="Freeform 1429"/>
              <p:cNvSpPr>
                <a:spLocks/>
              </p:cNvSpPr>
              <p:nvPr/>
            </p:nvSpPr>
            <p:spPr bwMode="auto">
              <a:xfrm>
                <a:off x="5106" y="2655"/>
                <a:ext cx="73" cy="40"/>
              </a:xfrm>
              <a:custGeom>
                <a:avLst/>
                <a:gdLst>
                  <a:gd name="T0" fmla="*/ 54 w 73"/>
                  <a:gd name="T1" fmla="*/ 2 h 40"/>
                  <a:gd name="T2" fmla="*/ 52 w 73"/>
                  <a:gd name="T3" fmla="*/ 1 h 40"/>
                  <a:gd name="T4" fmla="*/ 50 w 73"/>
                  <a:gd name="T5" fmla="*/ 1 h 40"/>
                  <a:gd name="T6" fmla="*/ 48 w 73"/>
                  <a:gd name="T7" fmla="*/ 0 h 40"/>
                  <a:gd name="T8" fmla="*/ 41 w 73"/>
                  <a:gd name="T9" fmla="*/ 0 h 40"/>
                  <a:gd name="T10" fmla="*/ 24 w 73"/>
                  <a:gd name="T11" fmla="*/ 0 h 40"/>
                  <a:gd name="T12" fmla="*/ 17 w 73"/>
                  <a:gd name="T13" fmla="*/ 0 h 40"/>
                  <a:gd name="T14" fmla="*/ 13 w 73"/>
                  <a:gd name="T15" fmla="*/ 1 h 40"/>
                  <a:gd name="T16" fmla="*/ 10 w 73"/>
                  <a:gd name="T17" fmla="*/ 3 h 40"/>
                  <a:gd name="T18" fmla="*/ 7 w 73"/>
                  <a:gd name="T19" fmla="*/ 5 h 40"/>
                  <a:gd name="T20" fmla="*/ 3 w 73"/>
                  <a:gd name="T21" fmla="*/ 12 h 40"/>
                  <a:gd name="T22" fmla="*/ 1 w 73"/>
                  <a:gd name="T23" fmla="*/ 23 h 40"/>
                  <a:gd name="T24" fmla="*/ 1 w 73"/>
                  <a:gd name="T25" fmla="*/ 33 h 40"/>
                  <a:gd name="T26" fmla="*/ 1 w 73"/>
                  <a:gd name="T27" fmla="*/ 39 h 40"/>
                  <a:gd name="T28" fmla="*/ 8 w 73"/>
                  <a:gd name="T29" fmla="*/ 39 h 40"/>
                  <a:gd name="T30" fmla="*/ 9 w 73"/>
                  <a:gd name="T31" fmla="*/ 26 h 40"/>
                  <a:gd name="T32" fmla="*/ 11 w 73"/>
                  <a:gd name="T33" fmla="*/ 19 h 40"/>
                  <a:gd name="T34" fmla="*/ 13 w 73"/>
                  <a:gd name="T35" fmla="*/ 17 h 40"/>
                  <a:gd name="T36" fmla="*/ 14 w 73"/>
                  <a:gd name="T37" fmla="*/ 16 h 40"/>
                  <a:gd name="T38" fmla="*/ 15 w 73"/>
                  <a:gd name="T39" fmla="*/ 38 h 40"/>
                  <a:gd name="T40" fmla="*/ 18 w 73"/>
                  <a:gd name="T41" fmla="*/ 38 h 40"/>
                  <a:gd name="T42" fmla="*/ 24 w 73"/>
                  <a:gd name="T43" fmla="*/ 37 h 40"/>
                  <a:gd name="T44" fmla="*/ 30 w 73"/>
                  <a:gd name="T45" fmla="*/ 37 h 40"/>
                  <a:gd name="T46" fmla="*/ 36 w 73"/>
                  <a:gd name="T47" fmla="*/ 36 h 40"/>
                  <a:gd name="T48" fmla="*/ 42 w 73"/>
                  <a:gd name="T49" fmla="*/ 36 h 40"/>
                  <a:gd name="T50" fmla="*/ 47 w 73"/>
                  <a:gd name="T51" fmla="*/ 35 h 40"/>
                  <a:gd name="T52" fmla="*/ 50 w 73"/>
                  <a:gd name="T53" fmla="*/ 35 h 40"/>
                  <a:gd name="T54" fmla="*/ 49 w 73"/>
                  <a:gd name="T55" fmla="*/ 15 h 40"/>
                  <a:gd name="T56" fmla="*/ 51 w 73"/>
                  <a:gd name="T57" fmla="*/ 16 h 40"/>
                  <a:gd name="T58" fmla="*/ 55 w 73"/>
                  <a:gd name="T59" fmla="*/ 19 h 40"/>
                  <a:gd name="T60" fmla="*/ 61 w 73"/>
                  <a:gd name="T61" fmla="*/ 24 h 40"/>
                  <a:gd name="T62" fmla="*/ 65 w 73"/>
                  <a:gd name="T63" fmla="*/ 34 h 40"/>
                  <a:gd name="T64" fmla="*/ 70 w 73"/>
                  <a:gd name="T65" fmla="*/ 25 h 40"/>
                  <a:gd name="T66" fmla="*/ 63 w 73"/>
                  <a:gd name="T67" fmla="*/ 13 h 40"/>
                  <a:gd name="T68" fmla="*/ 58 w 73"/>
                  <a:gd name="T69" fmla="*/ 6 h 40"/>
                  <a:gd name="T70" fmla="*/ 55 w 73"/>
                  <a:gd name="T71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3" h="40">
                    <a:moveTo>
                      <a:pt x="55" y="2"/>
                    </a:moveTo>
                    <a:lnTo>
                      <a:pt x="54" y="2"/>
                    </a:lnTo>
                    <a:lnTo>
                      <a:pt x="53" y="2"/>
                    </a:lnTo>
                    <a:lnTo>
                      <a:pt x="52" y="1"/>
                    </a:lnTo>
                    <a:lnTo>
                      <a:pt x="51" y="1"/>
                    </a:lnTo>
                    <a:lnTo>
                      <a:pt x="50" y="1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1" y="0"/>
                    </a:lnTo>
                    <a:lnTo>
                      <a:pt x="34" y="19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2" y="2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3" y="12"/>
                    </a:lnTo>
                    <a:lnTo>
                      <a:pt x="2" y="17"/>
                    </a:lnTo>
                    <a:lnTo>
                      <a:pt x="1" y="23"/>
                    </a:lnTo>
                    <a:lnTo>
                      <a:pt x="0" y="28"/>
                    </a:lnTo>
                    <a:lnTo>
                      <a:pt x="1" y="33"/>
                    </a:lnTo>
                    <a:lnTo>
                      <a:pt x="1" y="37"/>
                    </a:lnTo>
                    <a:lnTo>
                      <a:pt x="1" y="39"/>
                    </a:lnTo>
                    <a:lnTo>
                      <a:pt x="1" y="40"/>
                    </a:lnTo>
                    <a:lnTo>
                      <a:pt x="8" y="39"/>
                    </a:lnTo>
                    <a:lnTo>
                      <a:pt x="8" y="32"/>
                    </a:lnTo>
                    <a:lnTo>
                      <a:pt x="9" y="26"/>
                    </a:lnTo>
                    <a:lnTo>
                      <a:pt x="9" y="22"/>
                    </a:lnTo>
                    <a:lnTo>
                      <a:pt x="11" y="19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5" y="38"/>
                    </a:lnTo>
                    <a:lnTo>
                      <a:pt x="15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1" y="38"/>
                    </a:lnTo>
                    <a:lnTo>
                      <a:pt x="24" y="37"/>
                    </a:lnTo>
                    <a:lnTo>
                      <a:pt x="27" y="37"/>
                    </a:lnTo>
                    <a:lnTo>
                      <a:pt x="30" y="37"/>
                    </a:lnTo>
                    <a:lnTo>
                      <a:pt x="33" y="36"/>
                    </a:lnTo>
                    <a:lnTo>
                      <a:pt x="36" y="36"/>
                    </a:lnTo>
                    <a:lnTo>
                      <a:pt x="39" y="36"/>
                    </a:lnTo>
                    <a:lnTo>
                      <a:pt x="42" y="36"/>
                    </a:lnTo>
                    <a:lnTo>
                      <a:pt x="45" y="36"/>
                    </a:lnTo>
                    <a:lnTo>
                      <a:pt x="47" y="35"/>
                    </a:lnTo>
                    <a:lnTo>
                      <a:pt x="49" y="35"/>
                    </a:lnTo>
                    <a:lnTo>
                      <a:pt x="50" y="35"/>
                    </a:lnTo>
                    <a:lnTo>
                      <a:pt x="51" y="35"/>
                    </a:lnTo>
                    <a:lnTo>
                      <a:pt x="49" y="15"/>
                    </a:lnTo>
                    <a:lnTo>
                      <a:pt x="49" y="15"/>
                    </a:lnTo>
                    <a:lnTo>
                      <a:pt x="51" y="16"/>
                    </a:lnTo>
                    <a:lnTo>
                      <a:pt x="53" y="17"/>
                    </a:lnTo>
                    <a:lnTo>
                      <a:pt x="55" y="19"/>
                    </a:lnTo>
                    <a:lnTo>
                      <a:pt x="58" y="21"/>
                    </a:lnTo>
                    <a:lnTo>
                      <a:pt x="61" y="24"/>
                    </a:lnTo>
                    <a:lnTo>
                      <a:pt x="63" y="29"/>
                    </a:lnTo>
                    <a:lnTo>
                      <a:pt x="65" y="34"/>
                    </a:lnTo>
                    <a:lnTo>
                      <a:pt x="73" y="33"/>
                    </a:lnTo>
                    <a:lnTo>
                      <a:pt x="70" y="25"/>
                    </a:lnTo>
                    <a:lnTo>
                      <a:pt x="66" y="18"/>
                    </a:lnTo>
                    <a:lnTo>
                      <a:pt x="63" y="13"/>
                    </a:lnTo>
                    <a:lnTo>
                      <a:pt x="61" y="9"/>
                    </a:lnTo>
                    <a:lnTo>
                      <a:pt x="58" y="6"/>
                    </a:lnTo>
                    <a:lnTo>
                      <a:pt x="56" y="4"/>
                    </a:lnTo>
                    <a:lnTo>
                      <a:pt x="55" y="3"/>
                    </a:lnTo>
                    <a:lnTo>
                      <a:pt x="55" y="2"/>
                    </a:lnTo>
                    <a:close/>
                  </a:path>
                </a:pathLst>
              </a:custGeom>
              <a:solidFill>
                <a:srgbClr val="59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94" name="Freeform 1430"/>
              <p:cNvSpPr>
                <a:spLocks/>
              </p:cNvSpPr>
              <p:nvPr/>
            </p:nvSpPr>
            <p:spPr bwMode="auto">
              <a:xfrm>
                <a:off x="5124" y="2654"/>
                <a:ext cx="29" cy="20"/>
              </a:xfrm>
              <a:custGeom>
                <a:avLst/>
                <a:gdLst>
                  <a:gd name="T0" fmla="*/ 4 w 29"/>
                  <a:gd name="T1" fmla="*/ 6 h 20"/>
                  <a:gd name="T2" fmla="*/ 0 w 29"/>
                  <a:gd name="T3" fmla="*/ 3 h 20"/>
                  <a:gd name="T4" fmla="*/ 3 w 29"/>
                  <a:gd name="T5" fmla="*/ 0 h 20"/>
                  <a:gd name="T6" fmla="*/ 5 w 29"/>
                  <a:gd name="T7" fmla="*/ 0 h 20"/>
                  <a:gd name="T8" fmla="*/ 2 w 29"/>
                  <a:gd name="T9" fmla="*/ 3 h 20"/>
                  <a:gd name="T10" fmla="*/ 6 w 29"/>
                  <a:gd name="T11" fmla="*/ 6 h 20"/>
                  <a:gd name="T12" fmla="*/ 6 w 29"/>
                  <a:gd name="T13" fmla="*/ 6 h 20"/>
                  <a:gd name="T14" fmla="*/ 5 w 29"/>
                  <a:gd name="T15" fmla="*/ 7 h 20"/>
                  <a:gd name="T16" fmla="*/ 4 w 29"/>
                  <a:gd name="T17" fmla="*/ 8 h 20"/>
                  <a:gd name="T18" fmla="*/ 4 w 29"/>
                  <a:gd name="T19" fmla="*/ 9 h 20"/>
                  <a:gd name="T20" fmla="*/ 16 w 29"/>
                  <a:gd name="T21" fmla="*/ 17 h 20"/>
                  <a:gd name="T22" fmla="*/ 25 w 29"/>
                  <a:gd name="T23" fmla="*/ 8 h 20"/>
                  <a:gd name="T24" fmla="*/ 23 w 29"/>
                  <a:gd name="T25" fmla="*/ 6 h 20"/>
                  <a:gd name="T26" fmla="*/ 26 w 29"/>
                  <a:gd name="T27" fmla="*/ 3 h 20"/>
                  <a:gd name="T28" fmla="*/ 24 w 29"/>
                  <a:gd name="T29" fmla="*/ 0 h 20"/>
                  <a:gd name="T30" fmla="*/ 26 w 29"/>
                  <a:gd name="T31" fmla="*/ 0 h 20"/>
                  <a:gd name="T32" fmla="*/ 29 w 29"/>
                  <a:gd name="T33" fmla="*/ 4 h 20"/>
                  <a:gd name="T34" fmla="*/ 25 w 29"/>
                  <a:gd name="T35" fmla="*/ 6 h 20"/>
                  <a:gd name="T36" fmla="*/ 28 w 29"/>
                  <a:gd name="T37" fmla="*/ 9 h 20"/>
                  <a:gd name="T38" fmla="*/ 16 w 29"/>
                  <a:gd name="T39" fmla="*/ 20 h 20"/>
                  <a:gd name="T40" fmla="*/ 1 w 29"/>
                  <a:gd name="T41" fmla="*/ 9 h 20"/>
                  <a:gd name="T42" fmla="*/ 4 w 29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" h="20">
                    <a:moveTo>
                      <a:pt x="4" y="6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16" y="17"/>
                    </a:lnTo>
                    <a:lnTo>
                      <a:pt x="25" y="8"/>
                    </a:lnTo>
                    <a:lnTo>
                      <a:pt x="23" y="6"/>
                    </a:lnTo>
                    <a:lnTo>
                      <a:pt x="26" y="3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9" y="4"/>
                    </a:lnTo>
                    <a:lnTo>
                      <a:pt x="25" y="6"/>
                    </a:lnTo>
                    <a:lnTo>
                      <a:pt x="28" y="9"/>
                    </a:lnTo>
                    <a:lnTo>
                      <a:pt x="16" y="20"/>
                    </a:lnTo>
                    <a:lnTo>
                      <a:pt x="1" y="9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95" name="Freeform 1431"/>
              <p:cNvSpPr>
                <a:spLocks/>
              </p:cNvSpPr>
              <p:nvPr/>
            </p:nvSpPr>
            <p:spPr bwMode="auto">
              <a:xfrm>
                <a:off x="5132" y="2655"/>
                <a:ext cx="13" cy="15"/>
              </a:xfrm>
              <a:custGeom>
                <a:avLst/>
                <a:gdLst>
                  <a:gd name="T0" fmla="*/ 13 w 13"/>
                  <a:gd name="T1" fmla="*/ 0 h 15"/>
                  <a:gd name="T2" fmla="*/ 0 w 13"/>
                  <a:gd name="T3" fmla="*/ 0 h 15"/>
                  <a:gd name="T4" fmla="*/ 8 w 13"/>
                  <a:gd name="T5" fmla="*/ 15 h 15"/>
                  <a:gd name="T6" fmla="*/ 13 w 13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5">
                    <a:moveTo>
                      <a:pt x="13" y="0"/>
                    </a:moveTo>
                    <a:lnTo>
                      <a:pt x="0" y="0"/>
                    </a:lnTo>
                    <a:lnTo>
                      <a:pt x="8" y="1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96" name="Freeform 1432"/>
              <p:cNvSpPr>
                <a:spLocks/>
              </p:cNvSpPr>
              <p:nvPr/>
            </p:nvSpPr>
            <p:spPr bwMode="auto">
              <a:xfrm>
                <a:off x="5136" y="2653"/>
                <a:ext cx="6" cy="18"/>
              </a:xfrm>
              <a:custGeom>
                <a:avLst/>
                <a:gdLst>
                  <a:gd name="T0" fmla="*/ 3 w 6"/>
                  <a:gd name="T1" fmla="*/ 18 h 18"/>
                  <a:gd name="T2" fmla="*/ 0 w 6"/>
                  <a:gd name="T3" fmla="*/ 11 h 18"/>
                  <a:gd name="T4" fmla="*/ 2 w 6"/>
                  <a:gd name="T5" fmla="*/ 4 h 18"/>
                  <a:gd name="T6" fmla="*/ 1 w 6"/>
                  <a:gd name="T7" fmla="*/ 4 h 18"/>
                  <a:gd name="T8" fmla="*/ 1 w 6"/>
                  <a:gd name="T9" fmla="*/ 3 h 18"/>
                  <a:gd name="T10" fmla="*/ 1 w 6"/>
                  <a:gd name="T11" fmla="*/ 3 h 18"/>
                  <a:gd name="T12" fmla="*/ 1 w 6"/>
                  <a:gd name="T13" fmla="*/ 2 h 18"/>
                  <a:gd name="T14" fmla="*/ 1 w 6"/>
                  <a:gd name="T15" fmla="*/ 2 h 18"/>
                  <a:gd name="T16" fmla="*/ 1 w 6"/>
                  <a:gd name="T17" fmla="*/ 1 h 18"/>
                  <a:gd name="T18" fmla="*/ 2 w 6"/>
                  <a:gd name="T19" fmla="*/ 0 h 18"/>
                  <a:gd name="T20" fmla="*/ 3 w 6"/>
                  <a:gd name="T21" fmla="*/ 0 h 18"/>
                  <a:gd name="T22" fmla="*/ 4 w 6"/>
                  <a:gd name="T23" fmla="*/ 0 h 18"/>
                  <a:gd name="T24" fmla="*/ 4 w 6"/>
                  <a:gd name="T25" fmla="*/ 1 h 18"/>
                  <a:gd name="T26" fmla="*/ 5 w 6"/>
                  <a:gd name="T27" fmla="*/ 2 h 18"/>
                  <a:gd name="T28" fmla="*/ 5 w 6"/>
                  <a:gd name="T29" fmla="*/ 2 h 18"/>
                  <a:gd name="T30" fmla="*/ 5 w 6"/>
                  <a:gd name="T31" fmla="*/ 3 h 18"/>
                  <a:gd name="T32" fmla="*/ 5 w 6"/>
                  <a:gd name="T33" fmla="*/ 3 h 18"/>
                  <a:gd name="T34" fmla="*/ 4 w 6"/>
                  <a:gd name="T35" fmla="*/ 4 h 18"/>
                  <a:gd name="T36" fmla="*/ 4 w 6"/>
                  <a:gd name="T37" fmla="*/ 4 h 18"/>
                  <a:gd name="T38" fmla="*/ 6 w 6"/>
                  <a:gd name="T39" fmla="*/ 11 h 18"/>
                  <a:gd name="T40" fmla="*/ 3 w 6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18">
                    <a:moveTo>
                      <a:pt x="3" y="18"/>
                    </a:moveTo>
                    <a:lnTo>
                      <a:pt x="0" y="11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11"/>
                    </a:ln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97" name="Freeform 1433"/>
              <p:cNvSpPr>
                <a:spLocks/>
              </p:cNvSpPr>
              <p:nvPr/>
            </p:nvSpPr>
            <p:spPr bwMode="auto">
              <a:xfrm>
                <a:off x="5138" y="2677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4 h 4"/>
                  <a:gd name="T4" fmla="*/ 3 w 4"/>
                  <a:gd name="T5" fmla="*/ 3 h 4"/>
                  <a:gd name="T6" fmla="*/ 4 w 4"/>
                  <a:gd name="T7" fmla="*/ 2 h 4"/>
                  <a:gd name="T8" fmla="*/ 4 w 4"/>
                  <a:gd name="T9" fmla="*/ 2 h 4"/>
                  <a:gd name="T10" fmla="*/ 4 w 4"/>
                  <a:gd name="T11" fmla="*/ 1 h 4"/>
                  <a:gd name="T12" fmla="*/ 3 w 4"/>
                  <a:gd name="T13" fmla="*/ 0 h 4"/>
                  <a:gd name="T14" fmla="*/ 3 w 4"/>
                  <a:gd name="T15" fmla="*/ 0 h 4"/>
                  <a:gd name="T16" fmla="*/ 2 w 4"/>
                  <a:gd name="T17" fmla="*/ 0 h 4"/>
                  <a:gd name="T18" fmla="*/ 2 w 4"/>
                  <a:gd name="T19" fmla="*/ 0 h 4"/>
                  <a:gd name="T20" fmla="*/ 1 w 4"/>
                  <a:gd name="T21" fmla="*/ 0 h 4"/>
                  <a:gd name="T22" fmla="*/ 1 w 4"/>
                  <a:gd name="T23" fmla="*/ 1 h 4"/>
                  <a:gd name="T24" fmla="*/ 0 w 4"/>
                  <a:gd name="T25" fmla="*/ 2 h 4"/>
                  <a:gd name="T26" fmla="*/ 1 w 4"/>
                  <a:gd name="T27" fmla="*/ 2 h 4"/>
                  <a:gd name="T28" fmla="*/ 1 w 4"/>
                  <a:gd name="T29" fmla="*/ 3 h 4"/>
                  <a:gd name="T30" fmla="*/ 2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3" y="4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98" name="Freeform 1434"/>
              <p:cNvSpPr>
                <a:spLocks/>
              </p:cNvSpPr>
              <p:nvPr/>
            </p:nvSpPr>
            <p:spPr bwMode="auto">
              <a:xfrm>
                <a:off x="5138" y="2684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4 h 4"/>
                  <a:gd name="T4" fmla="*/ 3 w 4"/>
                  <a:gd name="T5" fmla="*/ 3 h 4"/>
                  <a:gd name="T6" fmla="*/ 4 w 4"/>
                  <a:gd name="T7" fmla="*/ 2 h 4"/>
                  <a:gd name="T8" fmla="*/ 4 w 4"/>
                  <a:gd name="T9" fmla="*/ 2 h 4"/>
                  <a:gd name="T10" fmla="*/ 4 w 4"/>
                  <a:gd name="T11" fmla="*/ 1 h 4"/>
                  <a:gd name="T12" fmla="*/ 3 w 4"/>
                  <a:gd name="T13" fmla="*/ 0 h 4"/>
                  <a:gd name="T14" fmla="*/ 3 w 4"/>
                  <a:gd name="T15" fmla="*/ 0 h 4"/>
                  <a:gd name="T16" fmla="*/ 2 w 4"/>
                  <a:gd name="T17" fmla="*/ 0 h 4"/>
                  <a:gd name="T18" fmla="*/ 2 w 4"/>
                  <a:gd name="T19" fmla="*/ 0 h 4"/>
                  <a:gd name="T20" fmla="*/ 1 w 4"/>
                  <a:gd name="T21" fmla="*/ 0 h 4"/>
                  <a:gd name="T22" fmla="*/ 1 w 4"/>
                  <a:gd name="T23" fmla="*/ 1 h 4"/>
                  <a:gd name="T24" fmla="*/ 0 w 4"/>
                  <a:gd name="T25" fmla="*/ 2 h 4"/>
                  <a:gd name="T26" fmla="*/ 1 w 4"/>
                  <a:gd name="T27" fmla="*/ 2 h 4"/>
                  <a:gd name="T28" fmla="*/ 1 w 4"/>
                  <a:gd name="T29" fmla="*/ 3 h 4"/>
                  <a:gd name="T30" fmla="*/ 2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3" y="4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99" name="Freeform 1435"/>
              <p:cNvSpPr>
                <a:spLocks/>
              </p:cNvSpPr>
              <p:nvPr/>
            </p:nvSpPr>
            <p:spPr bwMode="auto">
              <a:xfrm>
                <a:off x="5142" y="2618"/>
                <a:ext cx="11" cy="14"/>
              </a:xfrm>
              <a:custGeom>
                <a:avLst/>
                <a:gdLst>
                  <a:gd name="T0" fmla="*/ 8 w 11"/>
                  <a:gd name="T1" fmla="*/ 12 h 14"/>
                  <a:gd name="T2" fmla="*/ 4 w 11"/>
                  <a:gd name="T3" fmla="*/ 4 h 14"/>
                  <a:gd name="T4" fmla="*/ 5 w 11"/>
                  <a:gd name="T5" fmla="*/ 0 h 14"/>
                  <a:gd name="T6" fmla="*/ 11 w 11"/>
                  <a:gd name="T7" fmla="*/ 14 h 14"/>
                  <a:gd name="T8" fmla="*/ 0 w 11"/>
                  <a:gd name="T9" fmla="*/ 13 h 14"/>
                  <a:gd name="T10" fmla="*/ 1 w 11"/>
                  <a:gd name="T11" fmla="*/ 11 h 14"/>
                  <a:gd name="T12" fmla="*/ 8 w 11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4">
                    <a:moveTo>
                      <a:pt x="8" y="12"/>
                    </a:moveTo>
                    <a:lnTo>
                      <a:pt x="4" y="4"/>
                    </a:lnTo>
                    <a:lnTo>
                      <a:pt x="5" y="0"/>
                    </a:lnTo>
                    <a:lnTo>
                      <a:pt x="11" y="14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00" name="Freeform 1436"/>
              <p:cNvSpPr>
                <a:spLocks/>
              </p:cNvSpPr>
              <p:nvPr/>
            </p:nvSpPr>
            <p:spPr bwMode="auto">
              <a:xfrm>
                <a:off x="5151" y="2619"/>
                <a:ext cx="4" cy="5"/>
              </a:xfrm>
              <a:custGeom>
                <a:avLst/>
                <a:gdLst>
                  <a:gd name="T0" fmla="*/ 1 w 4"/>
                  <a:gd name="T1" fmla="*/ 5 h 5"/>
                  <a:gd name="T2" fmla="*/ 0 w 4"/>
                  <a:gd name="T3" fmla="*/ 5 h 5"/>
                  <a:gd name="T4" fmla="*/ 0 w 4"/>
                  <a:gd name="T5" fmla="*/ 4 h 5"/>
                  <a:gd name="T6" fmla="*/ 0 w 4"/>
                  <a:gd name="T7" fmla="*/ 3 h 5"/>
                  <a:gd name="T8" fmla="*/ 0 w 4"/>
                  <a:gd name="T9" fmla="*/ 2 h 5"/>
                  <a:gd name="T10" fmla="*/ 1 w 4"/>
                  <a:gd name="T11" fmla="*/ 1 h 5"/>
                  <a:gd name="T12" fmla="*/ 1 w 4"/>
                  <a:gd name="T13" fmla="*/ 0 h 5"/>
                  <a:gd name="T14" fmla="*/ 2 w 4"/>
                  <a:gd name="T15" fmla="*/ 0 h 5"/>
                  <a:gd name="T16" fmla="*/ 3 w 4"/>
                  <a:gd name="T17" fmla="*/ 0 h 5"/>
                  <a:gd name="T18" fmla="*/ 3 w 4"/>
                  <a:gd name="T19" fmla="*/ 0 h 5"/>
                  <a:gd name="T20" fmla="*/ 4 w 4"/>
                  <a:gd name="T21" fmla="*/ 1 h 5"/>
                  <a:gd name="T22" fmla="*/ 4 w 4"/>
                  <a:gd name="T23" fmla="*/ 2 h 5"/>
                  <a:gd name="T24" fmla="*/ 3 w 4"/>
                  <a:gd name="T25" fmla="*/ 3 h 5"/>
                  <a:gd name="T26" fmla="*/ 3 w 4"/>
                  <a:gd name="T27" fmla="*/ 4 h 5"/>
                  <a:gd name="T28" fmla="*/ 2 w 4"/>
                  <a:gd name="T29" fmla="*/ 5 h 5"/>
                  <a:gd name="T30" fmla="*/ 1 w 4"/>
                  <a:gd name="T31" fmla="*/ 5 h 5"/>
                  <a:gd name="T32" fmla="*/ 1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01" name="Freeform 1437"/>
              <p:cNvSpPr>
                <a:spLocks/>
              </p:cNvSpPr>
              <p:nvPr/>
            </p:nvSpPr>
            <p:spPr bwMode="auto">
              <a:xfrm>
                <a:off x="5140" y="2617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0 w 4"/>
                  <a:gd name="T3" fmla="*/ 5 h 6"/>
                  <a:gd name="T4" fmla="*/ 0 w 4"/>
                  <a:gd name="T5" fmla="*/ 4 h 6"/>
                  <a:gd name="T6" fmla="*/ 0 w 4"/>
                  <a:gd name="T7" fmla="*/ 3 h 6"/>
                  <a:gd name="T8" fmla="*/ 0 w 4"/>
                  <a:gd name="T9" fmla="*/ 2 h 6"/>
                  <a:gd name="T10" fmla="*/ 1 w 4"/>
                  <a:gd name="T11" fmla="*/ 1 h 6"/>
                  <a:gd name="T12" fmla="*/ 1 w 4"/>
                  <a:gd name="T13" fmla="*/ 0 h 6"/>
                  <a:gd name="T14" fmla="*/ 2 w 4"/>
                  <a:gd name="T15" fmla="*/ 0 h 6"/>
                  <a:gd name="T16" fmla="*/ 3 w 4"/>
                  <a:gd name="T17" fmla="*/ 0 h 6"/>
                  <a:gd name="T18" fmla="*/ 3 w 4"/>
                  <a:gd name="T19" fmla="*/ 0 h 6"/>
                  <a:gd name="T20" fmla="*/ 4 w 4"/>
                  <a:gd name="T21" fmla="*/ 1 h 6"/>
                  <a:gd name="T22" fmla="*/ 4 w 4"/>
                  <a:gd name="T23" fmla="*/ 2 h 6"/>
                  <a:gd name="T24" fmla="*/ 3 w 4"/>
                  <a:gd name="T25" fmla="*/ 3 h 6"/>
                  <a:gd name="T26" fmla="*/ 3 w 4"/>
                  <a:gd name="T27" fmla="*/ 4 h 6"/>
                  <a:gd name="T28" fmla="*/ 2 w 4"/>
                  <a:gd name="T29" fmla="*/ 5 h 6"/>
                  <a:gd name="T30" fmla="*/ 1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02" name="Freeform 1438"/>
              <p:cNvSpPr>
                <a:spLocks/>
              </p:cNvSpPr>
              <p:nvPr/>
            </p:nvSpPr>
            <p:spPr bwMode="auto">
              <a:xfrm>
                <a:off x="5249" y="2618"/>
                <a:ext cx="10" cy="13"/>
              </a:xfrm>
              <a:custGeom>
                <a:avLst/>
                <a:gdLst>
                  <a:gd name="T0" fmla="*/ 2 w 10"/>
                  <a:gd name="T1" fmla="*/ 12 h 13"/>
                  <a:gd name="T2" fmla="*/ 7 w 10"/>
                  <a:gd name="T3" fmla="*/ 3 h 13"/>
                  <a:gd name="T4" fmla="*/ 7 w 10"/>
                  <a:gd name="T5" fmla="*/ 0 h 13"/>
                  <a:gd name="T6" fmla="*/ 0 w 10"/>
                  <a:gd name="T7" fmla="*/ 13 h 13"/>
                  <a:gd name="T8" fmla="*/ 10 w 10"/>
                  <a:gd name="T9" fmla="*/ 13 h 13"/>
                  <a:gd name="T10" fmla="*/ 10 w 10"/>
                  <a:gd name="T11" fmla="*/ 12 h 13"/>
                  <a:gd name="T12" fmla="*/ 2 w 10"/>
                  <a:gd name="T1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3">
                    <a:moveTo>
                      <a:pt x="2" y="12"/>
                    </a:moveTo>
                    <a:lnTo>
                      <a:pt x="7" y="3"/>
                    </a:lnTo>
                    <a:lnTo>
                      <a:pt x="7" y="0"/>
                    </a:lnTo>
                    <a:lnTo>
                      <a:pt x="0" y="13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03" name="Freeform 1439"/>
              <p:cNvSpPr>
                <a:spLocks/>
              </p:cNvSpPr>
              <p:nvPr/>
            </p:nvSpPr>
            <p:spPr bwMode="auto">
              <a:xfrm>
                <a:off x="5247" y="2617"/>
                <a:ext cx="4" cy="6"/>
              </a:xfrm>
              <a:custGeom>
                <a:avLst/>
                <a:gdLst>
                  <a:gd name="T0" fmla="*/ 2 w 4"/>
                  <a:gd name="T1" fmla="*/ 6 h 6"/>
                  <a:gd name="T2" fmla="*/ 2 w 4"/>
                  <a:gd name="T3" fmla="*/ 6 h 6"/>
                  <a:gd name="T4" fmla="*/ 3 w 4"/>
                  <a:gd name="T5" fmla="*/ 6 h 6"/>
                  <a:gd name="T6" fmla="*/ 3 w 4"/>
                  <a:gd name="T7" fmla="*/ 5 h 6"/>
                  <a:gd name="T8" fmla="*/ 4 w 4"/>
                  <a:gd name="T9" fmla="*/ 4 h 6"/>
                  <a:gd name="T10" fmla="*/ 4 w 4"/>
                  <a:gd name="T11" fmla="*/ 2 h 6"/>
                  <a:gd name="T12" fmla="*/ 3 w 4"/>
                  <a:gd name="T13" fmla="*/ 1 h 6"/>
                  <a:gd name="T14" fmla="*/ 3 w 4"/>
                  <a:gd name="T15" fmla="*/ 1 h 6"/>
                  <a:gd name="T16" fmla="*/ 2 w 4"/>
                  <a:gd name="T17" fmla="*/ 0 h 6"/>
                  <a:gd name="T18" fmla="*/ 2 w 4"/>
                  <a:gd name="T19" fmla="*/ 1 h 6"/>
                  <a:gd name="T20" fmla="*/ 1 w 4"/>
                  <a:gd name="T21" fmla="*/ 1 h 6"/>
                  <a:gd name="T22" fmla="*/ 1 w 4"/>
                  <a:gd name="T23" fmla="*/ 2 h 6"/>
                  <a:gd name="T24" fmla="*/ 0 w 4"/>
                  <a:gd name="T25" fmla="*/ 3 h 6"/>
                  <a:gd name="T26" fmla="*/ 0 w 4"/>
                  <a:gd name="T27" fmla="*/ 4 h 6"/>
                  <a:gd name="T28" fmla="*/ 1 w 4"/>
                  <a:gd name="T29" fmla="*/ 5 h 6"/>
                  <a:gd name="T30" fmla="*/ 1 w 4"/>
                  <a:gd name="T31" fmla="*/ 6 h 6"/>
                  <a:gd name="T32" fmla="*/ 2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04" name="Freeform 1440"/>
              <p:cNvSpPr>
                <a:spLocks/>
              </p:cNvSpPr>
              <p:nvPr/>
            </p:nvSpPr>
            <p:spPr bwMode="auto">
              <a:xfrm>
                <a:off x="5260" y="2618"/>
                <a:ext cx="3" cy="6"/>
              </a:xfrm>
              <a:custGeom>
                <a:avLst/>
                <a:gdLst>
                  <a:gd name="T0" fmla="*/ 1 w 3"/>
                  <a:gd name="T1" fmla="*/ 6 h 6"/>
                  <a:gd name="T2" fmla="*/ 2 w 3"/>
                  <a:gd name="T3" fmla="*/ 6 h 6"/>
                  <a:gd name="T4" fmla="*/ 3 w 3"/>
                  <a:gd name="T5" fmla="*/ 5 h 6"/>
                  <a:gd name="T6" fmla="*/ 3 w 3"/>
                  <a:gd name="T7" fmla="*/ 4 h 6"/>
                  <a:gd name="T8" fmla="*/ 3 w 3"/>
                  <a:gd name="T9" fmla="*/ 3 h 6"/>
                  <a:gd name="T10" fmla="*/ 3 w 3"/>
                  <a:gd name="T11" fmla="*/ 2 h 6"/>
                  <a:gd name="T12" fmla="*/ 3 w 3"/>
                  <a:gd name="T13" fmla="*/ 1 h 6"/>
                  <a:gd name="T14" fmla="*/ 3 w 3"/>
                  <a:gd name="T15" fmla="*/ 0 h 6"/>
                  <a:gd name="T16" fmla="*/ 2 w 3"/>
                  <a:gd name="T17" fmla="*/ 0 h 6"/>
                  <a:gd name="T18" fmla="*/ 1 w 3"/>
                  <a:gd name="T19" fmla="*/ 0 h 6"/>
                  <a:gd name="T20" fmla="*/ 1 w 3"/>
                  <a:gd name="T21" fmla="*/ 0 h 6"/>
                  <a:gd name="T22" fmla="*/ 0 w 3"/>
                  <a:gd name="T23" fmla="*/ 1 h 6"/>
                  <a:gd name="T24" fmla="*/ 0 w 3"/>
                  <a:gd name="T25" fmla="*/ 3 h 6"/>
                  <a:gd name="T26" fmla="*/ 0 w 3"/>
                  <a:gd name="T27" fmla="*/ 4 h 6"/>
                  <a:gd name="T28" fmla="*/ 0 w 3"/>
                  <a:gd name="T29" fmla="*/ 5 h 6"/>
                  <a:gd name="T30" fmla="*/ 1 w 3"/>
                  <a:gd name="T31" fmla="*/ 6 h 6"/>
                  <a:gd name="T32" fmla="*/ 1 w 3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lnTo>
                      <a:pt x="2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</p:grpSp>
        <p:grpSp>
          <p:nvGrpSpPr>
            <p:cNvPr id="197" name="Group 1495"/>
            <p:cNvGrpSpPr>
              <a:grpSpLocks/>
            </p:cNvGrpSpPr>
            <p:nvPr/>
          </p:nvGrpSpPr>
          <p:grpSpPr bwMode="auto">
            <a:xfrm>
              <a:off x="8550275" y="4103688"/>
              <a:ext cx="301625" cy="269875"/>
              <a:chOff x="5386" y="2585"/>
              <a:chExt cx="190" cy="170"/>
            </a:xfrm>
          </p:grpSpPr>
          <p:sp>
            <p:nvSpPr>
              <p:cNvPr id="205" name="Freeform 1442"/>
              <p:cNvSpPr>
                <a:spLocks/>
              </p:cNvSpPr>
              <p:nvPr/>
            </p:nvSpPr>
            <p:spPr bwMode="auto">
              <a:xfrm>
                <a:off x="5548" y="2626"/>
                <a:ext cx="15" cy="17"/>
              </a:xfrm>
              <a:custGeom>
                <a:avLst/>
                <a:gdLst>
                  <a:gd name="T0" fmla="*/ 7 w 15"/>
                  <a:gd name="T1" fmla="*/ 17 h 17"/>
                  <a:gd name="T2" fmla="*/ 9 w 15"/>
                  <a:gd name="T3" fmla="*/ 16 h 17"/>
                  <a:gd name="T4" fmla="*/ 10 w 15"/>
                  <a:gd name="T5" fmla="*/ 16 h 17"/>
                  <a:gd name="T6" fmla="*/ 12 w 15"/>
                  <a:gd name="T7" fmla="*/ 15 h 17"/>
                  <a:gd name="T8" fmla="*/ 13 w 15"/>
                  <a:gd name="T9" fmla="*/ 14 h 17"/>
                  <a:gd name="T10" fmla="*/ 14 w 15"/>
                  <a:gd name="T11" fmla="*/ 13 h 17"/>
                  <a:gd name="T12" fmla="*/ 15 w 15"/>
                  <a:gd name="T13" fmla="*/ 11 h 17"/>
                  <a:gd name="T14" fmla="*/ 15 w 15"/>
                  <a:gd name="T15" fmla="*/ 10 h 17"/>
                  <a:gd name="T16" fmla="*/ 15 w 15"/>
                  <a:gd name="T17" fmla="*/ 8 h 17"/>
                  <a:gd name="T18" fmla="*/ 15 w 15"/>
                  <a:gd name="T19" fmla="*/ 6 h 17"/>
                  <a:gd name="T20" fmla="*/ 15 w 15"/>
                  <a:gd name="T21" fmla="*/ 5 h 17"/>
                  <a:gd name="T22" fmla="*/ 14 w 15"/>
                  <a:gd name="T23" fmla="*/ 3 h 17"/>
                  <a:gd name="T24" fmla="*/ 13 w 15"/>
                  <a:gd name="T25" fmla="*/ 2 h 17"/>
                  <a:gd name="T26" fmla="*/ 12 w 15"/>
                  <a:gd name="T27" fmla="*/ 1 h 17"/>
                  <a:gd name="T28" fmla="*/ 10 w 15"/>
                  <a:gd name="T29" fmla="*/ 0 h 17"/>
                  <a:gd name="T30" fmla="*/ 9 w 15"/>
                  <a:gd name="T31" fmla="*/ 0 h 17"/>
                  <a:gd name="T32" fmla="*/ 7 w 15"/>
                  <a:gd name="T33" fmla="*/ 0 h 17"/>
                  <a:gd name="T34" fmla="*/ 6 w 15"/>
                  <a:gd name="T35" fmla="*/ 0 h 17"/>
                  <a:gd name="T36" fmla="*/ 4 w 15"/>
                  <a:gd name="T37" fmla="*/ 0 h 17"/>
                  <a:gd name="T38" fmla="*/ 3 w 15"/>
                  <a:gd name="T39" fmla="*/ 1 h 17"/>
                  <a:gd name="T40" fmla="*/ 2 w 15"/>
                  <a:gd name="T41" fmla="*/ 2 h 17"/>
                  <a:gd name="T42" fmla="*/ 1 w 15"/>
                  <a:gd name="T43" fmla="*/ 3 h 17"/>
                  <a:gd name="T44" fmla="*/ 0 w 15"/>
                  <a:gd name="T45" fmla="*/ 5 h 17"/>
                  <a:gd name="T46" fmla="*/ 0 w 15"/>
                  <a:gd name="T47" fmla="*/ 6 h 17"/>
                  <a:gd name="T48" fmla="*/ 0 w 15"/>
                  <a:gd name="T49" fmla="*/ 8 h 17"/>
                  <a:gd name="T50" fmla="*/ 0 w 15"/>
                  <a:gd name="T51" fmla="*/ 10 h 17"/>
                  <a:gd name="T52" fmla="*/ 0 w 15"/>
                  <a:gd name="T53" fmla="*/ 11 h 17"/>
                  <a:gd name="T54" fmla="*/ 1 w 15"/>
                  <a:gd name="T55" fmla="*/ 13 h 17"/>
                  <a:gd name="T56" fmla="*/ 2 w 15"/>
                  <a:gd name="T57" fmla="*/ 14 h 17"/>
                  <a:gd name="T58" fmla="*/ 3 w 15"/>
                  <a:gd name="T59" fmla="*/ 15 h 17"/>
                  <a:gd name="T60" fmla="*/ 4 w 15"/>
                  <a:gd name="T61" fmla="*/ 16 h 17"/>
                  <a:gd name="T62" fmla="*/ 6 w 15"/>
                  <a:gd name="T63" fmla="*/ 16 h 17"/>
                  <a:gd name="T64" fmla="*/ 7 w 15"/>
                  <a:gd name="T6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7">
                    <a:moveTo>
                      <a:pt x="7" y="17"/>
                    </a:moveTo>
                    <a:lnTo>
                      <a:pt x="9" y="16"/>
                    </a:lnTo>
                    <a:lnTo>
                      <a:pt x="10" y="16"/>
                    </a:lnTo>
                    <a:lnTo>
                      <a:pt x="12" y="15"/>
                    </a:lnTo>
                    <a:lnTo>
                      <a:pt x="13" y="14"/>
                    </a:lnTo>
                    <a:lnTo>
                      <a:pt x="14" y="13"/>
                    </a:lnTo>
                    <a:lnTo>
                      <a:pt x="15" y="11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5" y="6"/>
                    </a:lnTo>
                    <a:lnTo>
                      <a:pt x="15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3" y="15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7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06" name="Freeform 1443"/>
              <p:cNvSpPr>
                <a:spLocks/>
              </p:cNvSpPr>
              <p:nvPr/>
            </p:nvSpPr>
            <p:spPr bwMode="auto">
              <a:xfrm>
                <a:off x="5395" y="2587"/>
                <a:ext cx="86" cy="12"/>
              </a:xfrm>
              <a:custGeom>
                <a:avLst/>
                <a:gdLst>
                  <a:gd name="T0" fmla="*/ 86 w 86"/>
                  <a:gd name="T1" fmla="*/ 10 h 12"/>
                  <a:gd name="T2" fmla="*/ 43 w 86"/>
                  <a:gd name="T3" fmla="*/ 0 h 12"/>
                  <a:gd name="T4" fmla="*/ 0 w 86"/>
                  <a:gd name="T5" fmla="*/ 10 h 12"/>
                  <a:gd name="T6" fmla="*/ 1 w 86"/>
                  <a:gd name="T7" fmla="*/ 12 h 12"/>
                  <a:gd name="T8" fmla="*/ 43 w 86"/>
                  <a:gd name="T9" fmla="*/ 2 h 12"/>
                  <a:gd name="T10" fmla="*/ 86 w 86"/>
                  <a:gd name="T11" fmla="*/ 12 h 12"/>
                  <a:gd name="T12" fmla="*/ 86 w 86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12">
                    <a:moveTo>
                      <a:pt x="86" y="10"/>
                    </a:moveTo>
                    <a:lnTo>
                      <a:pt x="43" y="0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43" y="2"/>
                    </a:lnTo>
                    <a:lnTo>
                      <a:pt x="86" y="12"/>
                    </a:lnTo>
                    <a:lnTo>
                      <a:pt x="8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07" name="Rectangle 1444"/>
              <p:cNvSpPr>
                <a:spLocks noChangeArrowheads="1"/>
              </p:cNvSpPr>
              <p:nvPr/>
            </p:nvSpPr>
            <p:spPr bwMode="auto">
              <a:xfrm>
                <a:off x="5390" y="2603"/>
                <a:ext cx="101" cy="10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08" name="Rectangle 1445"/>
              <p:cNvSpPr>
                <a:spLocks noChangeArrowheads="1"/>
              </p:cNvSpPr>
              <p:nvPr/>
            </p:nvSpPr>
            <p:spPr bwMode="auto">
              <a:xfrm>
                <a:off x="5392" y="2605"/>
                <a:ext cx="96" cy="10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09" name="Rectangle 1446"/>
              <p:cNvSpPr>
                <a:spLocks noChangeArrowheads="1"/>
              </p:cNvSpPr>
              <p:nvPr/>
            </p:nvSpPr>
            <p:spPr bwMode="auto">
              <a:xfrm>
                <a:off x="5401" y="2702"/>
                <a:ext cx="14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10" name="Rectangle 1447"/>
              <p:cNvSpPr>
                <a:spLocks noChangeArrowheads="1"/>
              </p:cNvSpPr>
              <p:nvPr/>
            </p:nvSpPr>
            <p:spPr bwMode="auto">
              <a:xfrm>
                <a:off x="5425" y="2702"/>
                <a:ext cx="13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11" name="Rectangle 1448"/>
              <p:cNvSpPr>
                <a:spLocks noChangeArrowheads="1"/>
              </p:cNvSpPr>
              <p:nvPr/>
            </p:nvSpPr>
            <p:spPr bwMode="auto">
              <a:xfrm>
                <a:off x="5448" y="2702"/>
                <a:ext cx="14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12" name="Rectangle 1449"/>
              <p:cNvSpPr>
                <a:spLocks noChangeArrowheads="1"/>
              </p:cNvSpPr>
              <p:nvPr/>
            </p:nvSpPr>
            <p:spPr bwMode="auto">
              <a:xfrm>
                <a:off x="5472" y="2702"/>
                <a:ext cx="14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13" name="Rectangle 1450"/>
              <p:cNvSpPr>
                <a:spLocks noChangeArrowheads="1"/>
              </p:cNvSpPr>
              <p:nvPr/>
            </p:nvSpPr>
            <p:spPr bwMode="auto">
              <a:xfrm>
                <a:off x="5401" y="2696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14" name="Rectangle 1451"/>
              <p:cNvSpPr>
                <a:spLocks noChangeArrowheads="1"/>
              </p:cNvSpPr>
              <p:nvPr/>
            </p:nvSpPr>
            <p:spPr bwMode="auto">
              <a:xfrm>
                <a:off x="5394" y="2694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15" name="Rectangle 1452"/>
              <p:cNvSpPr>
                <a:spLocks noChangeArrowheads="1"/>
              </p:cNvSpPr>
              <p:nvPr/>
            </p:nvSpPr>
            <p:spPr bwMode="auto">
              <a:xfrm>
                <a:off x="5401" y="2671"/>
                <a:ext cx="84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16" name="Rectangle 1453"/>
              <p:cNvSpPr>
                <a:spLocks noChangeArrowheads="1"/>
              </p:cNvSpPr>
              <p:nvPr/>
            </p:nvSpPr>
            <p:spPr bwMode="auto">
              <a:xfrm>
                <a:off x="5394" y="2669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17" name="Rectangle 1454"/>
              <p:cNvSpPr>
                <a:spLocks noChangeArrowheads="1"/>
              </p:cNvSpPr>
              <p:nvPr/>
            </p:nvSpPr>
            <p:spPr bwMode="auto">
              <a:xfrm>
                <a:off x="5401" y="2647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18" name="Rectangle 1455"/>
              <p:cNvSpPr>
                <a:spLocks noChangeArrowheads="1"/>
              </p:cNvSpPr>
              <p:nvPr/>
            </p:nvSpPr>
            <p:spPr bwMode="auto">
              <a:xfrm>
                <a:off x="5394" y="2645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19" name="Rectangle 1456"/>
              <p:cNvSpPr>
                <a:spLocks noChangeArrowheads="1"/>
              </p:cNvSpPr>
              <p:nvPr/>
            </p:nvSpPr>
            <p:spPr bwMode="auto">
              <a:xfrm>
                <a:off x="5401" y="2622"/>
                <a:ext cx="84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20" name="Rectangle 1457"/>
              <p:cNvSpPr>
                <a:spLocks noChangeArrowheads="1"/>
              </p:cNvSpPr>
              <p:nvPr/>
            </p:nvSpPr>
            <p:spPr bwMode="auto">
              <a:xfrm>
                <a:off x="5394" y="2620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21" name="Rectangle 1458"/>
              <p:cNvSpPr>
                <a:spLocks noChangeArrowheads="1"/>
              </p:cNvSpPr>
              <p:nvPr/>
            </p:nvSpPr>
            <p:spPr bwMode="auto">
              <a:xfrm>
                <a:off x="5404" y="2635"/>
                <a:ext cx="9" cy="6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22" name="Rectangle 1459"/>
              <p:cNvSpPr>
                <a:spLocks noChangeArrowheads="1"/>
              </p:cNvSpPr>
              <p:nvPr/>
            </p:nvSpPr>
            <p:spPr bwMode="auto">
              <a:xfrm>
                <a:off x="5406" y="2637"/>
                <a:ext cx="5" cy="59"/>
              </a:xfrm>
              <a:prstGeom prst="rect">
                <a:avLst/>
              </a:prstGeom>
              <a:solidFill>
                <a:srgbClr val="FF2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23" name="Rectangle 1460"/>
              <p:cNvSpPr>
                <a:spLocks noChangeArrowheads="1"/>
              </p:cNvSpPr>
              <p:nvPr/>
            </p:nvSpPr>
            <p:spPr bwMode="auto">
              <a:xfrm>
                <a:off x="5428" y="2655"/>
                <a:ext cx="8" cy="4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24" name="Rectangle 1461"/>
              <p:cNvSpPr>
                <a:spLocks noChangeArrowheads="1"/>
              </p:cNvSpPr>
              <p:nvPr/>
            </p:nvSpPr>
            <p:spPr bwMode="auto">
              <a:xfrm>
                <a:off x="5429" y="2657"/>
                <a:ext cx="5" cy="39"/>
              </a:xfrm>
              <a:prstGeom prst="rect">
                <a:avLst/>
              </a:prstGeom>
              <a:solidFill>
                <a:srgbClr val="B2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25" name="Rectangle 1462"/>
              <p:cNvSpPr>
                <a:spLocks noChangeArrowheads="1"/>
              </p:cNvSpPr>
              <p:nvPr/>
            </p:nvSpPr>
            <p:spPr bwMode="auto">
              <a:xfrm>
                <a:off x="5451" y="2666"/>
                <a:ext cx="8" cy="3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26" name="Rectangle 1463"/>
              <p:cNvSpPr>
                <a:spLocks noChangeArrowheads="1"/>
              </p:cNvSpPr>
              <p:nvPr/>
            </p:nvSpPr>
            <p:spPr bwMode="auto">
              <a:xfrm>
                <a:off x="5452" y="2668"/>
                <a:ext cx="5" cy="28"/>
              </a:xfrm>
              <a:prstGeom prst="rect">
                <a:avLst/>
              </a:prstGeom>
              <a:solidFill>
                <a:srgbClr val="FFAF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27" name="Rectangle 1464"/>
              <p:cNvSpPr>
                <a:spLocks noChangeArrowheads="1"/>
              </p:cNvSpPr>
              <p:nvPr/>
            </p:nvSpPr>
            <p:spPr bwMode="auto">
              <a:xfrm>
                <a:off x="5475" y="2627"/>
                <a:ext cx="8" cy="7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28" name="Rectangle 1465"/>
              <p:cNvSpPr>
                <a:spLocks noChangeArrowheads="1"/>
              </p:cNvSpPr>
              <p:nvPr/>
            </p:nvSpPr>
            <p:spPr bwMode="auto">
              <a:xfrm>
                <a:off x="5476" y="2628"/>
                <a:ext cx="5" cy="68"/>
              </a:xfrm>
              <a:prstGeom prst="rect">
                <a:avLst/>
              </a:prstGeom>
              <a:solidFill>
                <a:srgbClr val="FF6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29" name="Rectangle 1466"/>
              <p:cNvSpPr>
                <a:spLocks noChangeArrowheads="1"/>
              </p:cNvSpPr>
              <p:nvPr/>
            </p:nvSpPr>
            <p:spPr bwMode="auto">
              <a:xfrm>
                <a:off x="5386" y="2709"/>
                <a:ext cx="108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30" name="Rectangle 1467"/>
              <p:cNvSpPr>
                <a:spLocks noChangeArrowheads="1"/>
              </p:cNvSpPr>
              <p:nvPr/>
            </p:nvSpPr>
            <p:spPr bwMode="auto">
              <a:xfrm>
                <a:off x="5388" y="2711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31" name="Rectangle 1468"/>
              <p:cNvSpPr>
                <a:spLocks noChangeArrowheads="1"/>
              </p:cNvSpPr>
              <p:nvPr/>
            </p:nvSpPr>
            <p:spPr bwMode="auto">
              <a:xfrm>
                <a:off x="5386" y="2596"/>
                <a:ext cx="108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32" name="Rectangle 1469"/>
              <p:cNvSpPr>
                <a:spLocks noChangeArrowheads="1"/>
              </p:cNvSpPr>
              <p:nvPr/>
            </p:nvSpPr>
            <p:spPr bwMode="auto">
              <a:xfrm>
                <a:off x="5388" y="2599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33" name="Freeform 1470"/>
              <p:cNvSpPr>
                <a:spLocks/>
              </p:cNvSpPr>
              <p:nvPr/>
            </p:nvSpPr>
            <p:spPr bwMode="auto">
              <a:xfrm>
                <a:off x="5435" y="2585"/>
                <a:ext cx="7" cy="7"/>
              </a:xfrm>
              <a:custGeom>
                <a:avLst/>
                <a:gdLst>
                  <a:gd name="T0" fmla="*/ 3 w 7"/>
                  <a:gd name="T1" fmla="*/ 7 h 7"/>
                  <a:gd name="T2" fmla="*/ 4 w 7"/>
                  <a:gd name="T3" fmla="*/ 7 h 7"/>
                  <a:gd name="T4" fmla="*/ 5 w 7"/>
                  <a:gd name="T5" fmla="*/ 7 h 7"/>
                  <a:gd name="T6" fmla="*/ 5 w 7"/>
                  <a:gd name="T7" fmla="*/ 7 h 7"/>
                  <a:gd name="T8" fmla="*/ 6 w 7"/>
                  <a:gd name="T9" fmla="*/ 6 h 7"/>
                  <a:gd name="T10" fmla="*/ 6 w 7"/>
                  <a:gd name="T11" fmla="*/ 6 h 7"/>
                  <a:gd name="T12" fmla="*/ 6 w 7"/>
                  <a:gd name="T13" fmla="*/ 5 h 7"/>
                  <a:gd name="T14" fmla="*/ 7 w 7"/>
                  <a:gd name="T15" fmla="*/ 4 h 7"/>
                  <a:gd name="T16" fmla="*/ 7 w 7"/>
                  <a:gd name="T17" fmla="*/ 4 h 7"/>
                  <a:gd name="T18" fmla="*/ 7 w 7"/>
                  <a:gd name="T19" fmla="*/ 3 h 7"/>
                  <a:gd name="T20" fmla="*/ 6 w 7"/>
                  <a:gd name="T21" fmla="*/ 2 h 7"/>
                  <a:gd name="T22" fmla="*/ 6 w 7"/>
                  <a:gd name="T23" fmla="*/ 2 h 7"/>
                  <a:gd name="T24" fmla="*/ 6 w 7"/>
                  <a:gd name="T25" fmla="*/ 1 h 7"/>
                  <a:gd name="T26" fmla="*/ 5 w 7"/>
                  <a:gd name="T27" fmla="*/ 1 h 7"/>
                  <a:gd name="T28" fmla="*/ 5 w 7"/>
                  <a:gd name="T29" fmla="*/ 0 h 7"/>
                  <a:gd name="T30" fmla="*/ 4 w 7"/>
                  <a:gd name="T31" fmla="*/ 0 h 7"/>
                  <a:gd name="T32" fmla="*/ 3 w 7"/>
                  <a:gd name="T33" fmla="*/ 0 h 7"/>
                  <a:gd name="T34" fmla="*/ 3 w 7"/>
                  <a:gd name="T35" fmla="*/ 0 h 7"/>
                  <a:gd name="T36" fmla="*/ 2 w 7"/>
                  <a:gd name="T37" fmla="*/ 0 h 7"/>
                  <a:gd name="T38" fmla="*/ 1 w 7"/>
                  <a:gd name="T39" fmla="*/ 1 h 7"/>
                  <a:gd name="T40" fmla="*/ 1 w 7"/>
                  <a:gd name="T41" fmla="*/ 1 h 7"/>
                  <a:gd name="T42" fmla="*/ 0 w 7"/>
                  <a:gd name="T43" fmla="*/ 2 h 7"/>
                  <a:gd name="T44" fmla="*/ 0 w 7"/>
                  <a:gd name="T45" fmla="*/ 2 h 7"/>
                  <a:gd name="T46" fmla="*/ 0 w 7"/>
                  <a:gd name="T47" fmla="*/ 3 h 7"/>
                  <a:gd name="T48" fmla="*/ 0 w 7"/>
                  <a:gd name="T49" fmla="*/ 4 h 7"/>
                  <a:gd name="T50" fmla="*/ 0 w 7"/>
                  <a:gd name="T51" fmla="*/ 4 h 7"/>
                  <a:gd name="T52" fmla="*/ 0 w 7"/>
                  <a:gd name="T53" fmla="*/ 5 h 7"/>
                  <a:gd name="T54" fmla="*/ 0 w 7"/>
                  <a:gd name="T55" fmla="*/ 6 h 7"/>
                  <a:gd name="T56" fmla="*/ 1 w 7"/>
                  <a:gd name="T57" fmla="*/ 6 h 7"/>
                  <a:gd name="T58" fmla="*/ 1 w 7"/>
                  <a:gd name="T59" fmla="*/ 7 h 7"/>
                  <a:gd name="T60" fmla="*/ 2 w 7"/>
                  <a:gd name="T61" fmla="*/ 7 h 7"/>
                  <a:gd name="T62" fmla="*/ 3 w 7"/>
                  <a:gd name="T63" fmla="*/ 7 h 7"/>
                  <a:gd name="T64" fmla="*/ 3 w 7"/>
                  <a:gd name="T6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" h="7">
                    <a:moveTo>
                      <a:pt x="3" y="7"/>
                    </a:move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34" name="Freeform 1471"/>
              <p:cNvSpPr>
                <a:spLocks/>
              </p:cNvSpPr>
              <p:nvPr/>
            </p:nvSpPr>
            <p:spPr bwMode="auto">
              <a:xfrm>
                <a:off x="5436" y="2586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3 w 4"/>
                  <a:gd name="T3" fmla="*/ 5 h 5"/>
                  <a:gd name="T4" fmla="*/ 4 w 4"/>
                  <a:gd name="T5" fmla="*/ 4 h 5"/>
                  <a:gd name="T6" fmla="*/ 4 w 4"/>
                  <a:gd name="T7" fmla="*/ 3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1 h 5"/>
                  <a:gd name="T14" fmla="*/ 3 w 4"/>
                  <a:gd name="T15" fmla="*/ 0 h 5"/>
                  <a:gd name="T16" fmla="*/ 2 w 4"/>
                  <a:gd name="T17" fmla="*/ 0 h 5"/>
                  <a:gd name="T18" fmla="*/ 1 w 4"/>
                  <a:gd name="T19" fmla="*/ 0 h 5"/>
                  <a:gd name="T20" fmla="*/ 1 w 4"/>
                  <a:gd name="T21" fmla="*/ 1 h 5"/>
                  <a:gd name="T22" fmla="*/ 0 w 4"/>
                  <a:gd name="T23" fmla="*/ 2 h 5"/>
                  <a:gd name="T24" fmla="*/ 0 w 4"/>
                  <a:gd name="T25" fmla="*/ 3 h 5"/>
                  <a:gd name="T26" fmla="*/ 0 w 4"/>
                  <a:gd name="T27" fmla="*/ 3 h 5"/>
                  <a:gd name="T28" fmla="*/ 1 w 4"/>
                  <a:gd name="T29" fmla="*/ 4 h 5"/>
                  <a:gd name="T30" fmla="*/ 1 w 4"/>
                  <a:gd name="T31" fmla="*/ 5 h 5"/>
                  <a:gd name="T32" fmla="*/ 2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3" y="5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35" name="Freeform 1472"/>
              <p:cNvSpPr>
                <a:spLocks/>
              </p:cNvSpPr>
              <p:nvPr/>
            </p:nvSpPr>
            <p:spPr bwMode="auto">
              <a:xfrm>
                <a:off x="5486" y="2649"/>
                <a:ext cx="90" cy="106"/>
              </a:xfrm>
              <a:custGeom>
                <a:avLst/>
                <a:gdLst>
                  <a:gd name="T0" fmla="*/ 75 w 90"/>
                  <a:gd name="T1" fmla="*/ 34 h 106"/>
                  <a:gd name="T2" fmla="*/ 77 w 90"/>
                  <a:gd name="T3" fmla="*/ 33 h 106"/>
                  <a:gd name="T4" fmla="*/ 83 w 90"/>
                  <a:gd name="T5" fmla="*/ 31 h 106"/>
                  <a:gd name="T6" fmla="*/ 84 w 90"/>
                  <a:gd name="T7" fmla="*/ 29 h 106"/>
                  <a:gd name="T8" fmla="*/ 86 w 90"/>
                  <a:gd name="T9" fmla="*/ 27 h 106"/>
                  <a:gd name="T10" fmla="*/ 87 w 90"/>
                  <a:gd name="T11" fmla="*/ 19 h 106"/>
                  <a:gd name="T12" fmla="*/ 86 w 90"/>
                  <a:gd name="T13" fmla="*/ 16 h 106"/>
                  <a:gd name="T14" fmla="*/ 84 w 90"/>
                  <a:gd name="T15" fmla="*/ 11 h 106"/>
                  <a:gd name="T16" fmla="*/ 79 w 90"/>
                  <a:gd name="T17" fmla="*/ 6 h 106"/>
                  <a:gd name="T18" fmla="*/ 74 w 90"/>
                  <a:gd name="T19" fmla="*/ 1 h 106"/>
                  <a:gd name="T20" fmla="*/ 71 w 90"/>
                  <a:gd name="T21" fmla="*/ 1 h 106"/>
                  <a:gd name="T22" fmla="*/ 68 w 90"/>
                  <a:gd name="T23" fmla="*/ 0 h 106"/>
                  <a:gd name="T24" fmla="*/ 64 w 90"/>
                  <a:gd name="T25" fmla="*/ 0 h 106"/>
                  <a:gd name="T26" fmla="*/ 55 w 90"/>
                  <a:gd name="T27" fmla="*/ 0 h 106"/>
                  <a:gd name="T28" fmla="*/ 47 w 90"/>
                  <a:gd name="T29" fmla="*/ 0 h 106"/>
                  <a:gd name="T30" fmla="*/ 43 w 90"/>
                  <a:gd name="T31" fmla="*/ 0 h 106"/>
                  <a:gd name="T32" fmla="*/ 40 w 90"/>
                  <a:gd name="T33" fmla="*/ 0 h 106"/>
                  <a:gd name="T34" fmla="*/ 37 w 90"/>
                  <a:gd name="T35" fmla="*/ 1 h 106"/>
                  <a:gd name="T36" fmla="*/ 32 w 90"/>
                  <a:gd name="T37" fmla="*/ 4 h 106"/>
                  <a:gd name="T38" fmla="*/ 30 w 90"/>
                  <a:gd name="T39" fmla="*/ 7 h 106"/>
                  <a:gd name="T40" fmla="*/ 25 w 90"/>
                  <a:gd name="T41" fmla="*/ 15 h 106"/>
                  <a:gd name="T42" fmla="*/ 23 w 90"/>
                  <a:gd name="T43" fmla="*/ 19 h 106"/>
                  <a:gd name="T44" fmla="*/ 5 w 90"/>
                  <a:gd name="T45" fmla="*/ 14 h 106"/>
                  <a:gd name="T46" fmla="*/ 3 w 90"/>
                  <a:gd name="T47" fmla="*/ 11 h 106"/>
                  <a:gd name="T48" fmla="*/ 2 w 90"/>
                  <a:gd name="T49" fmla="*/ 10 h 106"/>
                  <a:gd name="T50" fmla="*/ 0 w 90"/>
                  <a:gd name="T51" fmla="*/ 15 h 106"/>
                  <a:gd name="T52" fmla="*/ 3 w 90"/>
                  <a:gd name="T53" fmla="*/ 24 h 106"/>
                  <a:gd name="T54" fmla="*/ 6 w 90"/>
                  <a:gd name="T55" fmla="*/ 26 h 106"/>
                  <a:gd name="T56" fmla="*/ 9 w 90"/>
                  <a:gd name="T57" fmla="*/ 27 h 106"/>
                  <a:gd name="T58" fmla="*/ 14 w 90"/>
                  <a:gd name="T59" fmla="*/ 29 h 106"/>
                  <a:gd name="T60" fmla="*/ 18 w 90"/>
                  <a:gd name="T61" fmla="*/ 31 h 106"/>
                  <a:gd name="T62" fmla="*/ 23 w 90"/>
                  <a:gd name="T63" fmla="*/ 32 h 106"/>
                  <a:gd name="T64" fmla="*/ 27 w 90"/>
                  <a:gd name="T65" fmla="*/ 31 h 106"/>
                  <a:gd name="T66" fmla="*/ 32 w 90"/>
                  <a:gd name="T67" fmla="*/ 28 h 106"/>
                  <a:gd name="T68" fmla="*/ 19 w 90"/>
                  <a:gd name="T69" fmla="*/ 79 h 106"/>
                  <a:gd name="T70" fmla="*/ 33 w 90"/>
                  <a:gd name="T71" fmla="*/ 93 h 106"/>
                  <a:gd name="T72" fmla="*/ 41 w 90"/>
                  <a:gd name="T73" fmla="*/ 100 h 106"/>
                  <a:gd name="T74" fmla="*/ 36 w 90"/>
                  <a:gd name="T75" fmla="*/ 101 h 106"/>
                  <a:gd name="T76" fmla="*/ 32 w 90"/>
                  <a:gd name="T77" fmla="*/ 105 h 106"/>
                  <a:gd name="T78" fmla="*/ 49 w 90"/>
                  <a:gd name="T79" fmla="*/ 106 h 106"/>
                  <a:gd name="T80" fmla="*/ 53 w 90"/>
                  <a:gd name="T81" fmla="*/ 100 h 106"/>
                  <a:gd name="T82" fmla="*/ 50 w 90"/>
                  <a:gd name="T83" fmla="*/ 95 h 106"/>
                  <a:gd name="T84" fmla="*/ 50 w 90"/>
                  <a:gd name="T85" fmla="*/ 83 h 106"/>
                  <a:gd name="T86" fmla="*/ 59 w 90"/>
                  <a:gd name="T87" fmla="*/ 86 h 106"/>
                  <a:gd name="T88" fmla="*/ 60 w 90"/>
                  <a:gd name="T89" fmla="*/ 96 h 106"/>
                  <a:gd name="T90" fmla="*/ 58 w 90"/>
                  <a:gd name="T91" fmla="*/ 101 h 106"/>
                  <a:gd name="T92" fmla="*/ 57 w 90"/>
                  <a:gd name="T93" fmla="*/ 104 h 106"/>
                  <a:gd name="T94" fmla="*/ 62 w 90"/>
                  <a:gd name="T95" fmla="*/ 103 h 106"/>
                  <a:gd name="T96" fmla="*/ 80 w 90"/>
                  <a:gd name="T97" fmla="*/ 103 h 106"/>
                  <a:gd name="T98" fmla="*/ 75 w 90"/>
                  <a:gd name="T99" fmla="*/ 100 h 106"/>
                  <a:gd name="T100" fmla="*/ 72 w 90"/>
                  <a:gd name="T101" fmla="*/ 99 h 106"/>
                  <a:gd name="T102" fmla="*/ 80 w 90"/>
                  <a:gd name="T103" fmla="*/ 8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106">
                    <a:moveTo>
                      <a:pt x="81" y="79"/>
                    </a:moveTo>
                    <a:lnTo>
                      <a:pt x="90" y="79"/>
                    </a:lnTo>
                    <a:lnTo>
                      <a:pt x="75" y="42"/>
                    </a:lnTo>
                    <a:lnTo>
                      <a:pt x="75" y="34"/>
                    </a:lnTo>
                    <a:lnTo>
                      <a:pt x="75" y="34"/>
                    </a:lnTo>
                    <a:lnTo>
                      <a:pt x="76" y="34"/>
                    </a:lnTo>
                    <a:lnTo>
                      <a:pt x="76" y="34"/>
                    </a:lnTo>
                    <a:lnTo>
                      <a:pt x="77" y="33"/>
                    </a:lnTo>
                    <a:lnTo>
                      <a:pt x="79" y="33"/>
                    </a:lnTo>
                    <a:lnTo>
                      <a:pt x="80" y="32"/>
                    </a:lnTo>
                    <a:lnTo>
                      <a:pt x="81" y="32"/>
                    </a:lnTo>
                    <a:lnTo>
                      <a:pt x="83" y="31"/>
                    </a:lnTo>
                    <a:lnTo>
                      <a:pt x="83" y="30"/>
                    </a:lnTo>
                    <a:lnTo>
                      <a:pt x="84" y="30"/>
                    </a:lnTo>
                    <a:lnTo>
                      <a:pt x="84" y="29"/>
                    </a:lnTo>
                    <a:lnTo>
                      <a:pt x="84" y="29"/>
                    </a:lnTo>
                    <a:lnTo>
                      <a:pt x="85" y="28"/>
                    </a:lnTo>
                    <a:lnTo>
                      <a:pt x="85" y="28"/>
                    </a:lnTo>
                    <a:lnTo>
                      <a:pt x="85" y="27"/>
                    </a:lnTo>
                    <a:lnTo>
                      <a:pt x="86" y="27"/>
                    </a:lnTo>
                    <a:lnTo>
                      <a:pt x="86" y="25"/>
                    </a:lnTo>
                    <a:lnTo>
                      <a:pt x="87" y="23"/>
                    </a:lnTo>
                    <a:lnTo>
                      <a:pt x="87" y="21"/>
                    </a:lnTo>
                    <a:lnTo>
                      <a:pt x="87" y="19"/>
                    </a:lnTo>
                    <a:lnTo>
                      <a:pt x="87" y="18"/>
                    </a:lnTo>
                    <a:lnTo>
                      <a:pt x="87" y="18"/>
                    </a:lnTo>
                    <a:lnTo>
                      <a:pt x="86" y="17"/>
                    </a:lnTo>
                    <a:lnTo>
                      <a:pt x="86" y="16"/>
                    </a:lnTo>
                    <a:lnTo>
                      <a:pt x="86" y="15"/>
                    </a:lnTo>
                    <a:lnTo>
                      <a:pt x="85" y="14"/>
                    </a:lnTo>
                    <a:lnTo>
                      <a:pt x="84" y="13"/>
                    </a:lnTo>
                    <a:lnTo>
                      <a:pt x="84" y="11"/>
                    </a:lnTo>
                    <a:lnTo>
                      <a:pt x="83" y="10"/>
                    </a:lnTo>
                    <a:lnTo>
                      <a:pt x="82" y="8"/>
                    </a:lnTo>
                    <a:lnTo>
                      <a:pt x="81" y="7"/>
                    </a:lnTo>
                    <a:lnTo>
                      <a:pt x="79" y="6"/>
                    </a:lnTo>
                    <a:lnTo>
                      <a:pt x="78" y="4"/>
                    </a:lnTo>
                    <a:lnTo>
                      <a:pt x="77" y="3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3" y="1"/>
                    </a:lnTo>
                    <a:lnTo>
                      <a:pt x="72" y="1"/>
                    </a:lnTo>
                    <a:lnTo>
                      <a:pt x="72" y="1"/>
                    </a:lnTo>
                    <a:lnTo>
                      <a:pt x="71" y="1"/>
                    </a:lnTo>
                    <a:lnTo>
                      <a:pt x="70" y="0"/>
                    </a:lnTo>
                    <a:lnTo>
                      <a:pt x="69" y="0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8" y="0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9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7" y="1"/>
                    </a:lnTo>
                    <a:lnTo>
                      <a:pt x="36" y="2"/>
                    </a:lnTo>
                    <a:lnTo>
                      <a:pt x="35" y="3"/>
                    </a:lnTo>
                    <a:lnTo>
                      <a:pt x="34" y="3"/>
                    </a:lnTo>
                    <a:lnTo>
                      <a:pt x="32" y="4"/>
                    </a:lnTo>
                    <a:lnTo>
                      <a:pt x="32" y="5"/>
                    </a:lnTo>
                    <a:lnTo>
                      <a:pt x="31" y="6"/>
                    </a:lnTo>
                    <a:lnTo>
                      <a:pt x="30" y="6"/>
                    </a:lnTo>
                    <a:lnTo>
                      <a:pt x="30" y="7"/>
                    </a:lnTo>
                    <a:lnTo>
                      <a:pt x="29" y="9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25" y="15"/>
                    </a:lnTo>
                    <a:lnTo>
                      <a:pt x="24" y="16"/>
                    </a:lnTo>
                    <a:lnTo>
                      <a:pt x="23" y="18"/>
                    </a:lnTo>
                    <a:lnTo>
                      <a:pt x="23" y="19"/>
                    </a:lnTo>
                    <a:lnTo>
                      <a:pt x="23" y="19"/>
                    </a:lnTo>
                    <a:lnTo>
                      <a:pt x="7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4" y="25"/>
                    </a:lnTo>
                    <a:lnTo>
                      <a:pt x="5" y="25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7" y="26"/>
                    </a:lnTo>
                    <a:lnTo>
                      <a:pt x="7" y="27"/>
                    </a:lnTo>
                    <a:lnTo>
                      <a:pt x="8" y="27"/>
                    </a:lnTo>
                    <a:lnTo>
                      <a:pt x="9" y="27"/>
                    </a:lnTo>
                    <a:lnTo>
                      <a:pt x="10" y="28"/>
                    </a:lnTo>
                    <a:lnTo>
                      <a:pt x="11" y="28"/>
                    </a:lnTo>
                    <a:lnTo>
                      <a:pt x="12" y="29"/>
                    </a:lnTo>
                    <a:lnTo>
                      <a:pt x="14" y="29"/>
                    </a:lnTo>
                    <a:lnTo>
                      <a:pt x="15" y="30"/>
                    </a:lnTo>
                    <a:lnTo>
                      <a:pt x="16" y="30"/>
                    </a:lnTo>
                    <a:lnTo>
                      <a:pt x="17" y="31"/>
                    </a:lnTo>
                    <a:lnTo>
                      <a:pt x="18" y="31"/>
                    </a:lnTo>
                    <a:lnTo>
                      <a:pt x="20" y="31"/>
                    </a:lnTo>
                    <a:lnTo>
                      <a:pt x="21" y="31"/>
                    </a:lnTo>
                    <a:lnTo>
                      <a:pt x="22" y="32"/>
                    </a:lnTo>
                    <a:lnTo>
                      <a:pt x="23" y="32"/>
                    </a:lnTo>
                    <a:lnTo>
                      <a:pt x="24" y="32"/>
                    </a:lnTo>
                    <a:lnTo>
                      <a:pt x="25" y="31"/>
                    </a:lnTo>
                    <a:lnTo>
                      <a:pt x="26" y="31"/>
                    </a:lnTo>
                    <a:lnTo>
                      <a:pt x="27" y="31"/>
                    </a:lnTo>
                    <a:lnTo>
                      <a:pt x="28" y="30"/>
                    </a:lnTo>
                    <a:lnTo>
                      <a:pt x="29" y="30"/>
                    </a:lnTo>
                    <a:lnTo>
                      <a:pt x="31" y="29"/>
                    </a:lnTo>
                    <a:lnTo>
                      <a:pt x="32" y="28"/>
                    </a:lnTo>
                    <a:lnTo>
                      <a:pt x="33" y="27"/>
                    </a:lnTo>
                    <a:lnTo>
                      <a:pt x="35" y="26"/>
                    </a:lnTo>
                    <a:lnTo>
                      <a:pt x="35" y="40"/>
                    </a:lnTo>
                    <a:lnTo>
                      <a:pt x="19" y="79"/>
                    </a:lnTo>
                    <a:lnTo>
                      <a:pt x="28" y="79"/>
                    </a:lnTo>
                    <a:lnTo>
                      <a:pt x="29" y="85"/>
                    </a:lnTo>
                    <a:lnTo>
                      <a:pt x="31" y="90"/>
                    </a:lnTo>
                    <a:lnTo>
                      <a:pt x="33" y="93"/>
                    </a:lnTo>
                    <a:lnTo>
                      <a:pt x="36" y="96"/>
                    </a:lnTo>
                    <a:lnTo>
                      <a:pt x="38" y="98"/>
                    </a:lnTo>
                    <a:lnTo>
                      <a:pt x="40" y="99"/>
                    </a:lnTo>
                    <a:lnTo>
                      <a:pt x="41" y="100"/>
                    </a:lnTo>
                    <a:lnTo>
                      <a:pt x="41" y="100"/>
                    </a:lnTo>
                    <a:lnTo>
                      <a:pt x="39" y="100"/>
                    </a:lnTo>
                    <a:lnTo>
                      <a:pt x="38" y="100"/>
                    </a:lnTo>
                    <a:lnTo>
                      <a:pt x="36" y="101"/>
                    </a:lnTo>
                    <a:lnTo>
                      <a:pt x="34" y="102"/>
                    </a:lnTo>
                    <a:lnTo>
                      <a:pt x="33" y="102"/>
                    </a:lnTo>
                    <a:lnTo>
                      <a:pt x="32" y="103"/>
                    </a:lnTo>
                    <a:lnTo>
                      <a:pt x="32" y="105"/>
                    </a:lnTo>
                    <a:lnTo>
                      <a:pt x="31" y="106"/>
                    </a:lnTo>
                    <a:lnTo>
                      <a:pt x="45" y="106"/>
                    </a:lnTo>
                    <a:lnTo>
                      <a:pt x="49" y="103"/>
                    </a:lnTo>
                    <a:lnTo>
                      <a:pt x="49" y="106"/>
                    </a:lnTo>
                    <a:lnTo>
                      <a:pt x="52" y="106"/>
                    </a:lnTo>
                    <a:lnTo>
                      <a:pt x="53" y="104"/>
                    </a:lnTo>
                    <a:lnTo>
                      <a:pt x="53" y="102"/>
                    </a:lnTo>
                    <a:lnTo>
                      <a:pt x="53" y="100"/>
                    </a:lnTo>
                    <a:lnTo>
                      <a:pt x="52" y="99"/>
                    </a:lnTo>
                    <a:lnTo>
                      <a:pt x="51" y="98"/>
                    </a:lnTo>
                    <a:lnTo>
                      <a:pt x="51" y="97"/>
                    </a:lnTo>
                    <a:lnTo>
                      <a:pt x="50" y="95"/>
                    </a:lnTo>
                    <a:lnTo>
                      <a:pt x="50" y="93"/>
                    </a:lnTo>
                    <a:lnTo>
                      <a:pt x="50" y="90"/>
                    </a:lnTo>
                    <a:lnTo>
                      <a:pt x="50" y="87"/>
                    </a:lnTo>
                    <a:lnTo>
                      <a:pt x="50" y="83"/>
                    </a:lnTo>
                    <a:lnTo>
                      <a:pt x="51" y="79"/>
                    </a:lnTo>
                    <a:lnTo>
                      <a:pt x="58" y="79"/>
                    </a:lnTo>
                    <a:lnTo>
                      <a:pt x="59" y="83"/>
                    </a:lnTo>
                    <a:lnTo>
                      <a:pt x="59" y="86"/>
                    </a:lnTo>
                    <a:lnTo>
                      <a:pt x="60" y="89"/>
                    </a:lnTo>
                    <a:lnTo>
                      <a:pt x="60" y="91"/>
                    </a:lnTo>
                    <a:lnTo>
                      <a:pt x="60" y="94"/>
                    </a:lnTo>
                    <a:lnTo>
                      <a:pt x="60" y="96"/>
                    </a:lnTo>
                    <a:lnTo>
                      <a:pt x="60" y="97"/>
                    </a:lnTo>
                    <a:lnTo>
                      <a:pt x="60" y="99"/>
                    </a:lnTo>
                    <a:lnTo>
                      <a:pt x="59" y="100"/>
                    </a:lnTo>
                    <a:lnTo>
                      <a:pt x="58" y="101"/>
                    </a:lnTo>
                    <a:lnTo>
                      <a:pt x="58" y="102"/>
                    </a:lnTo>
                    <a:lnTo>
                      <a:pt x="57" y="102"/>
                    </a:lnTo>
                    <a:lnTo>
                      <a:pt x="57" y="103"/>
                    </a:lnTo>
                    <a:lnTo>
                      <a:pt x="57" y="104"/>
                    </a:lnTo>
                    <a:lnTo>
                      <a:pt x="58" y="105"/>
                    </a:lnTo>
                    <a:lnTo>
                      <a:pt x="58" y="106"/>
                    </a:lnTo>
                    <a:lnTo>
                      <a:pt x="62" y="106"/>
                    </a:lnTo>
                    <a:lnTo>
                      <a:pt x="62" y="103"/>
                    </a:lnTo>
                    <a:lnTo>
                      <a:pt x="67" y="106"/>
                    </a:lnTo>
                    <a:lnTo>
                      <a:pt x="81" y="106"/>
                    </a:lnTo>
                    <a:lnTo>
                      <a:pt x="80" y="105"/>
                    </a:lnTo>
                    <a:lnTo>
                      <a:pt x="80" y="103"/>
                    </a:lnTo>
                    <a:lnTo>
                      <a:pt x="79" y="103"/>
                    </a:lnTo>
                    <a:lnTo>
                      <a:pt x="78" y="102"/>
                    </a:lnTo>
                    <a:lnTo>
                      <a:pt x="76" y="101"/>
                    </a:lnTo>
                    <a:lnTo>
                      <a:pt x="75" y="100"/>
                    </a:lnTo>
                    <a:lnTo>
                      <a:pt x="73" y="100"/>
                    </a:lnTo>
                    <a:lnTo>
                      <a:pt x="70" y="100"/>
                    </a:lnTo>
                    <a:lnTo>
                      <a:pt x="71" y="100"/>
                    </a:lnTo>
                    <a:lnTo>
                      <a:pt x="72" y="99"/>
                    </a:lnTo>
                    <a:lnTo>
                      <a:pt x="74" y="98"/>
                    </a:lnTo>
                    <a:lnTo>
                      <a:pt x="76" y="96"/>
                    </a:lnTo>
                    <a:lnTo>
                      <a:pt x="78" y="93"/>
                    </a:lnTo>
                    <a:lnTo>
                      <a:pt x="80" y="89"/>
                    </a:lnTo>
                    <a:lnTo>
                      <a:pt x="81" y="85"/>
                    </a:lnTo>
                    <a:lnTo>
                      <a:pt x="81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36" name="Freeform 1473"/>
              <p:cNvSpPr>
                <a:spLocks/>
              </p:cNvSpPr>
              <p:nvPr/>
            </p:nvSpPr>
            <p:spPr bwMode="auto">
              <a:xfrm>
                <a:off x="5529" y="2635"/>
                <a:ext cx="26" cy="23"/>
              </a:xfrm>
              <a:custGeom>
                <a:avLst/>
                <a:gdLst>
                  <a:gd name="T0" fmla="*/ 26 w 26"/>
                  <a:gd name="T1" fmla="*/ 22 h 23"/>
                  <a:gd name="T2" fmla="*/ 26 w 26"/>
                  <a:gd name="T3" fmla="*/ 0 h 23"/>
                  <a:gd name="T4" fmla="*/ 0 w 26"/>
                  <a:gd name="T5" fmla="*/ 5 h 23"/>
                  <a:gd name="T6" fmla="*/ 0 w 26"/>
                  <a:gd name="T7" fmla="*/ 23 h 23"/>
                  <a:gd name="T8" fmla="*/ 26 w 26"/>
                  <a:gd name="T9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6" y="22"/>
                    </a:moveTo>
                    <a:lnTo>
                      <a:pt x="26" y="0"/>
                    </a:lnTo>
                    <a:lnTo>
                      <a:pt x="0" y="5"/>
                    </a:lnTo>
                    <a:lnTo>
                      <a:pt x="0" y="23"/>
                    </a:lnTo>
                    <a:lnTo>
                      <a:pt x="26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37" name="Freeform 1474"/>
              <p:cNvSpPr>
                <a:spLocks/>
              </p:cNvSpPr>
              <p:nvPr/>
            </p:nvSpPr>
            <p:spPr bwMode="auto">
              <a:xfrm>
                <a:off x="5496" y="2651"/>
                <a:ext cx="76" cy="75"/>
              </a:xfrm>
              <a:custGeom>
                <a:avLst/>
                <a:gdLst>
                  <a:gd name="T0" fmla="*/ 34 w 76"/>
                  <a:gd name="T1" fmla="*/ 0 h 75"/>
                  <a:gd name="T2" fmla="*/ 33 w 76"/>
                  <a:gd name="T3" fmla="*/ 0 h 75"/>
                  <a:gd name="T4" fmla="*/ 30 w 76"/>
                  <a:gd name="T5" fmla="*/ 0 h 75"/>
                  <a:gd name="T6" fmla="*/ 27 w 76"/>
                  <a:gd name="T7" fmla="*/ 1 h 75"/>
                  <a:gd name="T8" fmla="*/ 24 w 76"/>
                  <a:gd name="T9" fmla="*/ 3 h 75"/>
                  <a:gd name="T10" fmla="*/ 21 w 76"/>
                  <a:gd name="T11" fmla="*/ 7 h 75"/>
                  <a:gd name="T12" fmla="*/ 18 w 76"/>
                  <a:gd name="T13" fmla="*/ 12 h 75"/>
                  <a:gd name="T14" fmla="*/ 15 w 76"/>
                  <a:gd name="T15" fmla="*/ 17 h 75"/>
                  <a:gd name="T16" fmla="*/ 11 w 76"/>
                  <a:gd name="T17" fmla="*/ 19 h 75"/>
                  <a:gd name="T18" fmla="*/ 8 w 76"/>
                  <a:gd name="T19" fmla="*/ 19 h 75"/>
                  <a:gd name="T20" fmla="*/ 4 w 76"/>
                  <a:gd name="T21" fmla="*/ 18 h 75"/>
                  <a:gd name="T22" fmla="*/ 1 w 76"/>
                  <a:gd name="T23" fmla="*/ 18 h 75"/>
                  <a:gd name="T24" fmla="*/ 0 w 76"/>
                  <a:gd name="T25" fmla="*/ 23 h 75"/>
                  <a:gd name="T26" fmla="*/ 0 w 76"/>
                  <a:gd name="T27" fmla="*/ 24 h 75"/>
                  <a:gd name="T28" fmla="*/ 1 w 76"/>
                  <a:gd name="T29" fmla="*/ 24 h 75"/>
                  <a:gd name="T30" fmla="*/ 2 w 76"/>
                  <a:gd name="T31" fmla="*/ 24 h 75"/>
                  <a:gd name="T32" fmla="*/ 3 w 76"/>
                  <a:gd name="T33" fmla="*/ 25 h 75"/>
                  <a:gd name="T34" fmla="*/ 7 w 76"/>
                  <a:gd name="T35" fmla="*/ 26 h 75"/>
                  <a:gd name="T36" fmla="*/ 10 w 76"/>
                  <a:gd name="T37" fmla="*/ 27 h 75"/>
                  <a:gd name="T38" fmla="*/ 13 w 76"/>
                  <a:gd name="T39" fmla="*/ 27 h 75"/>
                  <a:gd name="T40" fmla="*/ 17 w 76"/>
                  <a:gd name="T41" fmla="*/ 26 h 75"/>
                  <a:gd name="T42" fmla="*/ 19 w 76"/>
                  <a:gd name="T43" fmla="*/ 25 h 75"/>
                  <a:gd name="T44" fmla="*/ 22 w 76"/>
                  <a:gd name="T45" fmla="*/ 23 h 75"/>
                  <a:gd name="T46" fmla="*/ 26 w 76"/>
                  <a:gd name="T47" fmla="*/ 21 h 75"/>
                  <a:gd name="T48" fmla="*/ 27 w 76"/>
                  <a:gd name="T49" fmla="*/ 20 h 75"/>
                  <a:gd name="T50" fmla="*/ 12 w 76"/>
                  <a:gd name="T51" fmla="*/ 75 h 75"/>
                  <a:gd name="T52" fmla="*/ 62 w 76"/>
                  <a:gd name="T53" fmla="*/ 41 h 75"/>
                  <a:gd name="T54" fmla="*/ 70 w 76"/>
                  <a:gd name="T55" fmla="*/ 30 h 75"/>
                  <a:gd name="T56" fmla="*/ 74 w 76"/>
                  <a:gd name="T57" fmla="*/ 24 h 75"/>
                  <a:gd name="T58" fmla="*/ 75 w 76"/>
                  <a:gd name="T59" fmla="*/ 23 h 75"/>
                  <a:gd name="T60" fmla="*/ 75 w 76"/>
                  <a:gd name="T61" fmla="*/ 20 h 75"/>
                  <a:gd name="T62" fmla="*/ 75 w 76"/>
                  <a:gd name="T63" fmla="*/ 17 h 75"/>
                  <a:gd name="T64" fmla="*/ 73 w 76"/>
                  <a:gd name="T65" fmla="*/ 14 h 75"/>
                  <a:gd name="T66" fmla="*/ 71 w 76"/>
                  <a:gd name="T67" fmla="*/ 9 h 75"/>
                  <a:gd name="T68" fmla="*/ 69 w 76"/>
                  <a:gd name="T69" fmla="*/ 6 h 75"/>
                  <a:gd name="T70" fmla="*/ 66 w 76"/>
                  <a:gd name="T71" fmla="*/ 3 h 75"/>
                  <a:gd name="T72" fmla="*/ 64 w 76"/>
                  <a:gd name="T73" fmla="*/ 2 h 75"/>
                  <a:gd name="T74" fmla="*/ 61 w 76"/>
                  <a:gd name="T75" fmla="*/ 1 h 75"/>
                  <a:gd name="T76" fmla="*/ 59 w 76"/>
                  <a:gd name="T77" fmla="*/ 0 h 75"/>
                  <a:gd name="T78" fmla="*/ 58 w 76"/>
                  <a:gd name="T79" fmla="*/ 0 h 75"/>
                  <a:gd name="T80" fmla="*/ 44 w 76"/>
                  <a:gd name="T81" fmla="*/ 1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6" h="75">
                    <a:moveTo>
                      <a:pt x="34" y="0"/>
                    </a:moveTo>
                    <a:lnTo>
                      <a:pt x="34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28" y="1"/>
                    </a:lnTo>
                    <a:lnTo>
                      <a:pt x="27" y="1"/>
                    </a:lnTo>
                    <a:lnTo>
                      <a:pt x="25" y="2"/>
                    </a:lnTo>
                    <a:lnTo>
                      <a:pt x="24" y="3"/>
                    </a:lnTo>
                    <a:lnTo>
                      <a:pt x="22" y="5"/>
                    </a:lnTo>
                    <a:lnTo>
                      <a:pt x="21" y="7"/>
                    </a:lnTo>
                    <a:lnTo>
                      <a:pt x="19" y="10"/>
                    </a:lnTo>
                    <a:lnTo>
                      <a:pt x="18" y="12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20"/>
                    </a:lnTo>
                    <a:lnTo>
                      <a:pt x="11" y="19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6" y="19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5" y="25"/>
                    </a:lnTo>
                    <a:lnTo>
                      <a:pt x="7" y="26"/>
                    </a:lnTo>
                    <a:lnTo>
                      <a:pt x="8" y="27"/>
                    </a:lnTo>
                    <a:lnTo>
                      <a:pt x="10" y="27"/>
                    </a:lnTo>
                    <a:lnTo>
                      <a:pt x="12" y="28"/>
                    </a:lnTo>
                    <a:lnTo>
                      <a:pt x="13" y="27"/>
                    </a:lnTo>
                    <a:lnTo>
                      <a:pt x="15" y="27"/>
                    </a:lnTo>
                    <a:lnTo>
                      <a:pt x="17" y="26"/>
                    </a:lnTo>
                    <a:lnTo>
                      <a:pt x="18" y="26"/>
                    </a:lnTo>
                    <a:lnTo>
                      <a:pt x="19" y="25"/>
                    </a:lnTo>
                    <a:lnTo>
                      <a:pt x="21" y="24"/>
                    </a:lnTo>
                    <a:lnTo>
                      <a:pt x="22" y="23"/>
                    </a:lnTo>
                    <a:lnTo>
                      <a:pt x="24" y="22"/>
                    </a:lnTo>
                    <a:lnTo>
                      <a:pt x="26" y="21"/>
                    </a:lnTo>
                    <a:lnTo>
                      <a:pt x="27" y="20"/>
                    </a:lnTo>
                    <a:lnTo>
                      <a:pt x="27" y="20"/>
                    </a:lnTo>
                    <a:lnTo>
                      <a:pt x="27" y="39"/>
                    </a:lnTo>
                    <a:lnTo>
                      <a:pt x="12" y="75"/>
                    </a:lnTo>
                    <a:lnTo>
                      <a:pt x="76" y="75"/>
                    </a:lnTo>
                    <a:lnTo>
                      <a:pt x="62" y="41"/>
                    </a:lnTo>
                    <a:lnTo>
                      <a:pt x="62" y="32"/>
                    </a:lnTo>
                    <a:lnTo>
                      <a:pt x="70" y="30"/>
                    </a:lnTo>
                    <a:lnTo>
                      <a:pt x="74" y="24"/>
                    </a:lnTo>
                    <a:lnTo>
                      <a:pt x="74" y="24"/>
                    </a:lnTo>
                    <a:lnTo>
                      <a:pt x="75" y="24"/>
                    </a:lnTo>
                    <a:lnTo>
                      <a:pt x="75" y="23"/>
                    </a:lnTo>
                    <a:lnTo>
                      <a:pt x="75" y="21"/>
                    </a:lnTo>
                    <a:lnTo>
                      <a:pt x="75" y="20"/>
                    </a:lnTo>
                    <a:lnTo>
                      <a:pt x="75" y="18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4"/>
                    </a:lnTo>
                    <a:lnTo>
                      <a:pt x="73" y="11"/>
                    </a:lnTo>
                    <a:lnTo>
                      <a:pt x="71" y="9"/>
                    </a:lnTo>
                    <a:lnTo>
                      <a:pt x="70" y="8"/>
                    </a:lnTo>
                    <a:lnTo>
                      <a:pt x="69" y="6"/>
                    </a:lnTo>
                    <a:lnTo>
                      <a:pt x="67" y="4"/>
                    </a:lnTo>
                    <a:lnTo>
                      <a:pt x="66" y="3"/>
                    </a:lnTo>
                    <a:lnTo>
                      <a:pt x="65" y="2"/>
                    </a:lnTo>
                    <a:lnTo>
                      <a:pt x="64" y="2"/>
                    </a:lnTo>
                    <a:lnTo>
                      <a:pt x="63" y="1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44" y="1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77ED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38" name="Freeform 1475"/>
              <p:cNvSpPr>
                <a:spLocks/>
              </p:cNvSpPr>
              <p:nvPr/>
            </p:nvSpPr>
            <p:spPr bwMode="auto">
              <a:xfrm>
                <a:off x="5517" y="2728"/>
                <a:ext cx="18" cy="20"/>
              </a:xfrm>
              <a:custGeom>
                <a:avLst/>
                <a:gdLst>
                  <a:gd name="T0" fmla="*/ 0 w 18"/>
                  <a:gd name="T1" fmla="*/ 0 h 20"/>
                  <a:gd name="T2" fmla="*/ 0 w 18"/>
                  <a:gd name="T3" fmla="*/ 1 h 20"/>
                  <a:gd name="T4" fmla="*/ 0 w 18"/>
                  <a:gd name="T5" fmla="*/ 2 h 20"/>
                  <a:gd name="T6" fmla="*/ 0 w 18"/>
                  <a:gd name="T7" fmla="*/ 3 h 20"/>
                  <a:gd name="T8" fmla="*/ 0 w 18"/>
                  <a:gd name="T9" fmla="*/ 3 h 20"/>
                  <a:gd name="T10" fmla="*/ 1 w 18"/>
                  <a:gd name="T11" fmla="*/ 7 h 20"/>
                  <a:gd name="T12" fmla="*/ 3 w 18"/>
                  <a:gd name="T13" fmla="*/ 11 h 20"/>
                  <a:gd name="T14" fmla="*/ 5 w 18"/>
                  <a:gd name="T15" fmla="*/ 14 h 20"/>
                  <a:gd name="T16" fmla="*/ 7 w 18"/>
                  <a:gd name="T17" fmla="*/ 16 h 20"/>
                  <a:gd name="T18" fmla="*/ 9 w 18"/>
                  <a:gd name="T19" fmla="*/ 18 h 20"/>
                  <a:gd name="T20" fmla="*/ 11 w 18"/>
                  <a:gd name="T21" fmla="*/ 19 h 20"/>
                  <a:gd name="T22" fmla="*/ 13 w 18"/>
                  <a:gd name="T23" fmla="*/ 20 h 20"/>
                  <a:gd name="T24" fmla="*/ 13 w 18"/>
                  <a:gd name="T25" fmla="*/ 20 h 20"/>
                  <a:gd name="T26" fmla="*/ 18 w 18"/>
                  <a:gd name="T27" fmla="*/ 20 h 20"/>
                  <a:gd name="T28" fmla="*/ 18 w 18"/>
                  <a:gd name="T29" fmla="*/ 20 h 20"/>
                  <a:gd name="T30" fmla="*/ 18 w 18"/>
                  <a:gd name="T31" fmla="*/ 19 h 20"/>
                  <a:gd name="T32" fmla="*/ 17 w 18"/>
                  <a:gd name="T33" fmla="*/ 17 h 20"/>
                  <a:gd name="T34" fmla="*/ 16 w 18"/>
                  <a:gd name="T35" fmla="*/ 14 h 20"/>
                  <a:gd name="T36" fmla="*/ 16 w 18"/>
                  <a:gd name="T37" fmla="*/ 11 h 20"/>
                  <a:gd name="T38" fmla="*/ 16 w 18"/>
                  <a:gd name="T39" fmla="*/ 8 h 20"/>
                  <a:gd name="T40" fmla="*/ 16 w 18"/>
                  <a:gd name="T41" fmla="*/ 4 h 20"/>
                  <a:gd name="T42" fmla="*/ 17 w 18"/>
                  <a:gd name="T43" fmla="*/ 0 h 20"/>
                  <a:gd name="T44" fmla="*/ 0 w 18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7" y="16"/>
                    </a:lnTo>
                    <a:lnTo>
                      <a:pt x="9" y="18"/>
                    </a:lnTo>
                    <a:lnTo>
                      <a:pt x="11" y="19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19"/>
                    </a:lnTo>
                    <a:lnTo>
                      <a:pt x="17" y="17"/>
                    </a:lnTo>
                    <a:lnTo>
                      <a:pt x="16" y="14"/>
                    </a:lnTo>
                    <a:lnTo>
                      <a:pt x="16" y="11"/>
                    </a:lnTo>
                    <a:lnTo>
                      <a:pt x="16" y="8"/>
                    </a:lnTo>
                    <a:lnTo>
                      <a:pt x="16" y="4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39" name="Freeform 1476"/>
              <p:cNvSpPr>
                <a:spLocks/>
              </p:cNvSpPr>
              <p:nvPr/>
            </p:nvSpPr>
            <p:spPr bwMode="auto">
              <a:xfrm>
                <a:off x="5546" y="2728"/>
                <a:ext cx="18" cy="20"/>
              </a:xfrm>
              <a:custGeom>
                <a:avLst/>
                <a:gdLst>
                  <a:gd name="T0" fmla="*/ 0 w 18"/>
                  <a:gd name="T1" fmla="*/ 0 h 20"/>
                  <a:gd name="T2" fmla="*/ 2 w 18"/>
                  <a:gd name="T3" fmla="*/ 4 h 20"/>
                  <a:gd name="T4" fmla="*/ 3 w 18"/>
                  <a:gd name="T5" fmla="*/ 7 h 20"/>
                  <a:gd name="T6" fmla="*/ 3 w 18"/>
                  <a:gd name="T7" fmla="*/ 11 h 20"/>
                  <a:gd name="T8" fmla="*/ 3 w 18"/>
                  <a:gd name="T9" fmla="*/ 14 h 20"/>
                  <a:gd name="T10" fmla="*/ 3 w 18"/>
                  <a:gd name="T11" fmla="*/ 16 h 20"/>
                  <a:gd name="T12" fmla="*/ 3 w 18"/>
                  <a:gd name="T13" fmla="*/ 18 h 20"/>
                  <a:gd name="T14" fmla="*/ 2 w 18"/>
                  <a:gd name="T15" fmla="*/ 19 h 20"/>
                  <a:gd name="T16" fmla="*/ 2 w 18"/>
                  <a:gd name="T17" fmla="*/ 20 h 20"/>
                  <a:gd name="T18" fmla="*/ 8 w 18"/>
                  <a:gd name="T19" fmla="*/ 20 h 20"/>
                  <a:gd name="T20" fmla="*/ 9 w 18"/>
                  <a:gd name="T21" fmla="*/ 19 h 20"/>
                  <a:gd name="T22" fmla="*/ 10 w 18"/>
                  <a:gd name="T23" fmla="*/ 19 h 20"/>
                  <a:gd name="T24" fmla="*/ 11 w 18"/>
                  <a:gd name="T25" fmla="*/ 18 h 20"/>
                  <a:gd name="T26" fmla="*/ 13 w 18"/>
                  <a:gd name="T27" fmla="*/ 17 h 20"/>
                  <a:gd name="T28" fmla="*/ 14 w 18"/>
                  <a:gd name="T29" fmla="*/ 15 h 20"/>
                  <a:gd name="T30" fmla="*/ 16 w 18"/>
                  <a:gd name="T31" fmla="*/ 13 h 20"/>
                  <a:gd name="T32" fmla="*/ 17 w 18"/>
                  <a:gd name="T33" fmla="*/ 11 h 20"/>
                  <a:gd name="T34" fmla="*/ 18 w 18"/>
                  <a:gd name="T35" fmla="*/ 8 h 20"/>
                  <a:gd name="T36" fmla="*/ 18 w 18"/>
                  <a:gd name="T37" fmla="*/ 6 h 20"/>
                  <a:gd name="T38" fmla="*/ 18 w 18"/>
                  <a:gd name="T39" fmla="*/ 4 h 20"/>
                  <a:gd name="T40" fmla="*/ 18 w 18"/>
                  <a:gd name="T41" fmla="*/ 2 h 20"/>
                  <a:gd name="T42" fmla="*/ 18 w 18"/>
                  <a:gd name="T43" fmla="*/ 0 h 20"/>
                  <a:gd name="T44" fmla="*/ 0 w 18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lnTo>
                      <a:pt x="2" y="4"/>
                    </a:lnTo>
                    <a:lnTo>
                      <a:pt x="3" y="7"/>
                    </a:lnTo>
                    <a:lnTo>
                      <a:pt x="3" y="11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8" y="20"/>
                    </a:lnTo>
                    <a:lnTo>
                      <a:pt x="9" y="19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3" y="17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7" y="11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40" name="Freeform 1477"/>
              <p:cNvSpPr>
                <a:spLocks/>
              </p:cNvSpPr>
              <p:nvPr/>
            </p:nvSpPr>
            <p:spPr bwMode="auto">
              <a:xfrm>
                <a:off x="5477" y="2613"/>
                <a:ext cx="73" cy="80"/>
              </a:xfrm>
              <a:custGeom>
                <a:avLst/>
                <a:gdLst>
                  <a:gd name="T0" fmla="*/ 73 w 73"/>
                  <a:gd name="T1" fmla="*/ 76 h 80"/>
                  <a:gd name="T2" fmla="*/ 5 w 73"/>
                  <a:gd name="T3" fmla="*/ 0 h 80"/>
                  <a:gd name="T4" fmla="*/ 0 w 73"/>
                  <a:gd name="T5" fmla="*/ 5 h 80"/>
                  <a:gd name="T6" fmla="*/ 68 w 73"/>
                  <a:gd name="T7" fmla="*/ 80 h 80"/>
                  <a:gd name="T8" fmla="*/ 73 w 73"/>
                  <a:gd name="T9" fmla="*/ 7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80">
                    <a:moveTo>
                      <a:pt x="73" y="76"/>
                    </a:moveTo>
                    <a:lnTo>
                      <a:pt x="5" y="0"/>
                    </a:lnTo>
                    <a:lnTo>
                      <a:pt x="0" y="5"/>
                    </a:lnTo>
                    <a:lnTo>
                      <a:pt x="68" y="80"/>
                    </a:lnTo>
                    <a:lnTo>
                      <a:pt x="73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41" name="Freeform 1478"/>
              <p:cNvSpPr>
                <a:spLocks/>
              </p:cNvSpPr>
              <p:nvPr/>
            </p:nvSpPr>
            <p:spPr bwMode="auto">
              <a:xfrm>
                <a:off x="5482" y="2618"/>
                <a:ext cx="64" cy="72"/>
              </a:xfrm>
              <a:custGeom>
                <a:avLst/>
                <a:gdLst>
                  <a:gd name="T0" fmla="*/ 64 w 64"/>
                  <a:gd name="T1" fmla="*/ 70 h 72"/>
                  <a:gd name="T2" fmla="*/ 1 w 64"/>
                  <a:gd name="T3" fmla="*/ 0 h 72"/>
                  <a:gd name="T4" fmla="*/ 0 w 64"/>
                  <a:gd name="T5" fmla="*/ 2 h 72"/>
                  <a:gd name="T6" fmla="*/ 62 w 64"/>
                  <a:gd name="T7" fmla="*/ 72 h 72"/>
                  <a:gd name="T8" fmla="*/ 64 w 64"/>
                  <a:gd name="T9" fmla="*/ 7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72">
                    <a:moveTo>
                      <a:pt x="64" y="7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62" y="72"/>
                    </a:lnTo>
                    <a:lnTo>
                      <a:pt x="64" y="70"/>
                    </a:lnTo>
                    <a:close/>
                  </a:path>
                </a:pathLst>
              </a:custGeom>
              <a:solidFill>
                <a:srgbClr val="CEB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42" name="Freeform 1479"/>
              <p:cNvSpPr>
                <a:spLocks/>
              </p:cNvSpPr>
              <p:nvPr/>
            </p:nvSpPr>
            <p:spPr bwMode="auto">
              <a:xfrm>
                <a:off x="5531" y="2672"/>
                <a:ext cx="41" cy="15"/>
              </a:xfrm>
              <a:custGeom>
                <a:avLst/>
                <a:gdLst>
                  <a:gd name="T0" fmla="*/ 22 w 41"/>
                  <a:gd name="T1" fmla="*/ 14 h 15"/>
                  <a:gd name="T2" fmla="*/ 25 w 41"/>
                  <a:gd name="T3" fmla="*/ 13 h 15"/>
                  <a:gd name="T4" fmla="*/ 29 w 41"/>
                  <a:gd name="T5" fmla="*/ 13 h 15"/>
                  <a:gd name="T6" fmla="*/ 32 w 41"/>
                  <a:gd name="T7" fmla="*/ 11 h 15"/>
                  <a:gd name="T8" fmla="*/ 35 w 41"/>
                  <a:gd name="T9" fmla="*/ 10 h 15"/>
                  <a:gd name="T10" fmla="*/ 37 w 41"/>
                  <a:gd name="T11" fmla="*/ 9 h 15"/>
                  <a:gd name="T12" fmla="*/ 39 w 41"/>
                  <a:gd name="T13" fmla="*/ 7 h 15"/>
                  <a:gd name="T14" fmla="*/ 40 w 41"/>
                  <a:gd name="T15" fmla="*/ 5 h 15"/>
                  <a:gd name="T16" fmla="*/ 41 w 41"/>
                  <a:gd name="T17" fmla="*/ 3 h 15"/>
                  <a:gd name="T18" fmla="*/ 40 w 41"/>
                  <a:gd name="T19" fmla="*/ 1 h 15"/>
                  <a:gd name="T20" fmla="*/ 39 w 41"/>
                  <a:gd name="T21" fmla="*/ 3 h 15"/>
                  <a:gd name="T22" fmla="*/ 37 w 41"/>
                  <a:gd name="T23" fmla="*/ 6 h 15"/>
                  <a:gd name="T24" fmla="*/ 33 w 41"/>
                  <a:gd name="T25" fmla="*/ 9 h 15"/>
                  <a:gd name="T26" fmla="*/ 29 w 41"/>
                  <a:gd name="T27" fmla="*/ 11 h 15"/>
                  <a:gd name="T28" fmla="*/ 27 w 41"/>
                  <a:gd name="T29" fmla="*/ 12 h 15"/>
                  <a:gd name="T30" fmla="*/ 25 w 41"/>
                  <a:gd name="T31" fmla="*/ 12 h 15"/>
                  <a:gd name="T32" fmla="*/ 23 w 41"/>
                  <a:gd name="T33" fmla="*/ 12 h 15"/>
                  <a:gd name="T34" fmla="*/ 21 w 41"/>
                  <a:gd name="T35" fmla="*/ 12 h 15"/>
                  <a:gd name="T36" fmla="*/ 17 w 41"/>
                  <a:gd name="T37" fmla="*/ 8 h 15"/>
                  <a:gd name="T38" fmla="*/ 21 w 41"/>
                  <a:gd name="T39" fmla="*/ 7 h 15"/>
                  <a:gd name="T40" fmla="*/ 26 w 41"/>
                  <a:gd name="T41" fmla="*/ 5 h 15"/>
                  <a:gd name="T42" fmla="*/ 30 w 41"/>
                  <a:gd name="T43" fmla="*/ 3 h 15"/>
                  <a:gd name="T44" fmla="*/ 31 w 41"/>
                  <a:gd name="T45" fmla="*/ 0 h 15"/>
                  <a:gd name="T46" fmla="*/ 30 w 41"/>
                  <a:gd name="T47" fmla="*/ 0 h 15"/>
                  <a:gd name="T48" fmla="*/ 30 w 41"/>
                  <a:gd name="T49" fmla="*/ 0 h 15"/>
                  <a:gd name="T50" fmla="*/ 29 w 41"/>
                  <a:gd name="T51" fmla="*/ 1 h 15"/>
                  <a:gd name="T52" fmla="*/ 28 w 41"/>
                  <a:gd name="T53" fmla="*/ 3 h 15"/>
                  <a:gd name="T54" fmla="*/ 25 w 41"/>
                  <a:gd name="T55" fmla="*/ 4 h 15"/>
                  <a:gd name="T56" fmla="*/ 21 w 41"/>
                  <a:gd name="T57" fmla="*/ 5 h 15"/>
                  <a:gd name="T58" fmla="*/ 17 w 41"/>
                  <a:gd name="T59" fmla="*/ 6 h 15"/>
                  <a:gd name="T60" fmla="*/ 14 w 41"/>
                  <a:gd name="T61" fmla="*/ 6 h 15"/>
                  <a:gd name="T62" fmla="*/ 12 w 41"/>
                  <a:gd name="T63" fmla="*/ 4 h 15"/>
                  <a:gd name="T64" fmla="*/ 10 w 41"/>
                  <a:gd name="T65" fmla="*/ 3 h 15"/>
                  <a:gd name="T66" fmla="*/ 8 w 41"/>
                  <a:gd name="T67" fmla="*/ 2 h 15"/>
                  <a:gd name="T68" fmla="*/ 6 w 41"/>
                  <a:gd name="T69" fmla="*/ 2 h 15"/>
                  <a:gd name="T70" fmla="*/ 6 w 41"/>
                  <a:gd name="T71" fmla="*/ 4 h 15"/>
                  <a:gd name="T72" fmla="*/ 7 w 41"/>
                  <a:gd name="T73" fmla="*/ 6 h 15"/>
                  <a:gd name="T74" fmla="*/ 6 w 41"/>
                  <a:gd name="T75" fmla="*/ 15 h 15"/>
                  <a:gd name="T76" fmla="*/ 9 w 41"/>
                  <a:gd name="T77" fmla="*/ 15 h 15"/>
                  <a:gd name="T78" fmla="*/ 13 w 41"/>
                  <a:gd name="T79" fmla="*/ 15 h 15"/>
                  <a:gd name="T80" fmla="*/ 17 w 41"/>
                  <a:gd name="T81" fmla="*/ 14 h 15"/>
                  <a:gd name="T82" fmla="*/ 19 w 41"/>
                  <a:gd name="T83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1" h="15">
                    <a:moveTo>
                      <a:pt x="20" y="14"/>
                    </a:moveTo>
                    <a:lnTo>
                      <a:pt x="22" y="14"/>
                    </a:lnTo>
                    <a:lnTo>
                      <a:pt x="23" y="14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9" y="13"/>
                    </a:lnTo>
                    <a:lnTo>
                      <a:pt x="30" y="12"/>
                    </a:lnTo>
                    <a:lnTo>
                      <a:pt x="32" y="11"/>
                    </a:lnTo>
                    <a:lnTo>
                      <a:pt x="33" y="11"/>
                    </a:lnTo>
                    <a:lnTo>
                      <a:pt x="35" y="10"/>
                    </a:lnTo>
                    <a:lnTo>
                      <a:pt x="36" y="9"/>
                    </a:lnTo>
                    <a:lnTo>
                      <a:pt x="37" y="9"/>
                    </a:lnTo>
                    <a:lnTo>
                      <a:pt x="38" y="8"/>
                    </a:lnTo>
                    <a:lnTo>
                      <a:pt x="39" y="7"/>
                    </a:lnTo>
                    <a:lnTo>
                      <a:pt x="40" y="6"/>
                    </a:lnTo>
                    <a:lnTo>
                      <a:pt x="40" y="5"/>
                    </a:lnTo>
                    <a:lnTo>
                      <a:pt x="41" y="4"/>
                    </a:lnTo>
                    <a:lnTo>
                      <a:pt x="41" y="3"/>
                    </a:lnTo>
                    <a:lnTo>
                      <a:pt x="40" y="2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39" y="3"/>
                    </a:lnTo>
                    <a:lnTo>
                      <a:pt x="38" y="5"/>
                    </a:lnTo>
                    <a:lnTo>
                      <a:pt x="37" y="6"/>
                    </a:lnTo>
                    <a:lnTo>
                      <a:pt x="35" y="8"/>
                    </a:lnTo>
                    <a:lnTo>
                      <a:pt x="33" y="9"/>
                    </a:lnTo>
                    <a:lnTo>
                      <a:pt x="31" y="10"/>
                    </a:lnTo>
                    <a:lnTo>
                      <a:pt x="29" y="11"/>
                    </a:lnTo>
                    <a:lnTo>
                      <a:pt x="27" y="11"/>
                    </a:lnTo>
                    <a:lnTo>
                      <a:pt x="27" y="12"/>
                    </a:lnTo>
                    <a:lnTo>
                      <a:pt x="26" y="12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17" y="8"/>
                    </a:lnTo>
                    <a:lnTo>
                      <a:pt x="19" y="8"/>
                    </a:lnTo>
                    <a:lnTo>
                      <a:pt x="21" y="7"/>
                    </a:lnTo>
                    <a:lnTo>
                      <a:pt x="23" y="6"/>
                    </a:lnTo>
                    <a:lnTo>
                      <a:pt x="26" y="5"/>
                    </a:lnTo>
                    <a:lnTo>
                      <a:pt x="28" y="4"/>
                    </a:lnTo>
                    <a:lnTo>
                      <a:pt x="30" y="3"/>
                    </a:lnTo>
                    <a:lnTo>
                      <a:pt x="31" y="2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29" y="1"/>
                    </a:lnTo>
                    <a:lnTo>
                      <a:pt x="29" y="2"/>
                    </a:lnTo>
                    <a:lnTo>
                      <a:pt x="28" y="3"/>
                    </a:lnTo>
                    <a:lnTo>
                      <a:pt x="26" y="3"/>
                    </a:lnTo>
                    <a:lnTo>
                      <a:pt x="25" y="4"/>
                    </a:lnTo>
                    <a:lnTo>
                      <a:pt x="23" y="5"/>
                    </a:lnTo>
                    <a:lnTo>
                      <a:pt x="21" y="5"/>
                    </a:lnTo>
                    <a:lnTo>
                      <a:pt x="19" y="6"/>
                    </a:lnTo>
                    <a:lnTo>
                      <a:pt x="17" y="6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3" y="15"/>
                    </a:lnTo>
                    <a:lnTo>
                      <a:pt x="15" y="14"/>
                    </a:lnTo>
                    <a:lnTo>
                      <a:pt x="17" y="14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43" name="Freeform 1480"/>
              <p:cNvSpPr>
                <a:spLocks/>
              </p:cNvSpPr>
              <p:nvPr/>
            </p:nvSpPr>
            <p:spPr bwMode="auto">
              <a:xfrm>
                <a:off x="5534" y="2676"/>
                <a:ext cx="14" cy="9"/>
              </a:xfrm>
              <a:custGeom>
                <a:avLst/>
                <a:gdLst>
                  <a:gd name="T0" fmla="*/ 12 w 14"/>
                  <a:gd name="T1" fmla="*/ 4 h 9"/>
                  <a:gd name="T2" fmla="*/ 11 w 14"/>
                  <a:gd name="T3" fmla="*/ 4 h 9"/>
                  <a:gd name="T4" fmla="*/ 10 w 14"/>
                  <a:gd name="T5" fmla="*/ 4 h 9"/>
                  <a:gd name="T6" fmla="*/ 10 w 14"/>
                  <a:gd name="T7" fmla="*/ 4 h 9"/>
                  <a:gd name="T8" fmla="*/ 9 w 14"/>
                  <a:gd name="T9" fmla="*/ 4 h 9"/>
                  <a:gd name="T10" fmla="*/ 9 w 14"/>
                  <a:gd name="T11" fmla="*/ 3 h 9"/>
                  <a:gd name="T12" fmla="*/ 8 w 14"/>
                  <a:gd name="T13" fmla="*/ 2 h 9"/>
                  <a:gd name="T14" fmla="*/ 8 w 14"/>
                  <a:gd name="T15" fmla="*/ 2 h 9"/>
                  <a:gd name="T16" fmla="*/ 7 w 14"/>
                  <a:gd name="T17" fmla="*/ 1 h 9"/>
                  <a:gd name="T18" fmla="*/ 6 w 14"/>
                  <a:gd name="T19" fmla="*/ 1 h 9"/>
                  <a:gd name="T20" fmla="*/ 6 w 14"/>
                  <a:gd name="T21" fmla="*/ 0 h 9"/>
                  <a:gd name="T22" fmla="*/ 5 w 14"/>
                  <a:gd name="T23" fmla="*/ 0 h 9"/>
                  <a:gd name="T24" fmla="*/ 5 w 14"/>
                  <a:gd name="T25" fmla="*/ 0 h 9"/>
                  <a:gd name="T26" fmla="*/ 5 w 14"/>
                  <a:gd name="T27" fmla="*/ 0 h 9"/>
                  <a:gd name="T28" fmla="*/ 5 w 14"/>
                  <a:gd name="T29" fmla="*/ 2 h 9"/>
                  <a:gd name="T30" fmla="*/ 6 w 14"/>
                  <a:gd name="T31" fmla="*/ 3 h 9"/>
                  <a:gd name="T32" fmla="*/ 7 w 14"/>
                  <a:gd name="T33" fmla="*/ 4 h 9"/>
                  <a:gd name="T34" fmla="*/ 0 w 14"/>
                  <a:gd name="T35" fmla="*/ 4 h 9"/>
                  <a:gd name="T36" fmla="*/ 4 w 14"/>
                  <a:gd name="T37" fmla="*/ 9 h 9"/>
                  <a:gd name="T38" fmla="*/ 5 w 14"/>
                  <a:gd name="T39" fmla="*/ 9 h 9"/>
                  <a:gd name="T40" fmla="*/ 6 w 14"/>
                  <a:gd name="T41" fmla="*/ 9 h 9"/>
                  <a:gd name="T42" fmla="*/ 7 w 14"/>
                  <a:gd name="T43" fmla="*/ 9 h 9"/>
                  <a:gd name="T44" fmla="*/ 7 w 14"/>
                  <a:gd name="T45" fmla="*/ 9 h 9"/>
                  <a:gd name="T46" fmla="*/ 8 w 14"/>
                  <a:gd name="T47" fmla="*/ 9 h 9"/>
                  <a:gd name="T48" fmla="*/ 9 w 14"/>
                  <a:gd name="T49" fmla="*/ 9 h 9"/>
                  <a:gd name="T50" fmla="*/ 10 w 14"/>
                  <a:gd name="T51" fmla="*/ 9 h 9"/>
                  <a:gd name="T52" fmla="*/ 10 w 14"/>
                  <a:gd name="T53" fmla="*/ 9 h 9"/>
                  <a:gd name="T54" fmla="*/ 11 w 14"/>
                  <a:gd name="T55" fmla="*/ 9 h 9"/>
                  <a:gd name="T56" fmla="*/ 12 w 14"/>
                  <a:gd name="T57" fmla="*/ 8 h 9"/>
                  <a:gd name="T58" fmla="*/ 12 w 14"/>
                  <a:gd name="T59" fmla="*/ 8 h 9"/>
                  <a:gd name="T60" fmla="*/ 13 w 14"/>
                  <a:gd name="T61" fmla="*/ 8 h 9"/>
                  <a:gd name="T62" fmla="*/ 13 w 14"/>
                  <a:gd name="T63" fmla="*/ 8 h 9"/>
                  <a:gd name="T64" fmla="*/ 13 w 14"/>
                  <a:gd name="T65" fmla="*/ 8 h 9"/>
                  <a:gd name="T66" fmla="*/ 14 w 14"/>
                  <a:gd name="T67" fmla="*/ 8 h 9"/>
                  <a:gd name="T68" fmla="*/ 14 w 14"/>
                  <a:gd name="T69" fmla="*/ 7 h 9"/>
                  <a:gd name="T70" fmla="*/ 12 w 14"/>
                  <a:gd name="T7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" h="9">
                    <a:moveTo>
                      <a:pt x="12" y="4"/>
                    </a:moveTo>
                    <a:lnTo>
                      <a:pt x="11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6" y="3"/>
                    </a:lnTo>
                    <a:lnTo>
                      <a:pt x="7" y="4"/>
                    </a:lnTo>
                    <a:lnTo>
                      <a:pt x="0" y="4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44" name="Freeform 1481"/>
              <p:cNvSpPr>
                <a:spLocks/>
              </p:cNvSpPr>
              <p:nvPr/>
            </p:nvSpPr>
            <p:spPr bwMode="auto">
              <a:xfrm>
                <a:off x="5559" y="2665"/>
                <a:ext cx="4" cy="7"/>
              </a:xfrm>
              <a:custGeom>
                <a:avLst/>
                <a:gdLst>
                  <a:gd name="T0" fmla="*/ 3 w 4"/>
                  <a:gd name="T1" fmla="*/ 3 h 7"/>
                  <a:gd name="T2" fmla="*/ 3 w 4"/>
                  <a:gd name="T3" fmla="*/ 2 h 7"/>
                  <a:gd name="T4" fmla="*/ 2 w 4"/>
                  <a:gd name="T5" fmla="*/ 2 h 7"/>
                  <a:gd name="T6" fmla="*/ 2 w 4"/>
                  <a:gd name="T7" fmla="*/ 1 h 7"/>
                  <a:gd name="T8" fmla="*/ 1 w 4"/>
                  <a:gd name="T9" fmla="*/ 0 h 7"/>
                  <a:gd name="T10" fmla="*/ 0 w 4"/>
                  <a:gd name="T11" fmla="*/ 0 h 7"/>
                  <a:gd name="T12" fmla="*/ 0 w 4"/>
                  <a:gd name="T13" fmla="*/ 1 h 7"/>
                  <a:gd name="T14" fmla="*/ 0 w 4"/>
                  <a:gd name="T15" fmla="*/ 1 h 7"/>
                  <a:gd name="T16" fmla="*/ 0 w 4"/>
                  <a:gd name="T17" fmla="*/ 1 h 7"/>
                  <a:gd name="T18" fmla="*/ 0 w 4"/>
                  <a:gd name="T19" fmla="*/ 2 h 7"/>
                  <a:gd name="T20" fmla="*/ 1 w 4"/>
                  <a:gd name="T21" fmla="*/ 2 h 7"/>
                  <a:gd name="T22" fmla="*/ 1 w 4"/>
                  <a:gd name="T23" fmla="*/ 3 h 7"/>
                  <a:gd name="T24" fmla="*/ 2 w 4"/>
                  <a:gd name="T25" fmla="*/ 3 h 7"/>
                  <a:gd name="T26" fmla="*/ 2 w 4"/>
                  <a:gd name="T27" fmla="*/ 4 h 7"/>
                  <a:gd name="T28" fmla="*/ 2 w 4"/>
                  <a:gd name="T29" fmla="*/ 5 h 7"/>
                  <a:gd name="T30" fmla="*/ 2 w 4"/>
                  <a:gd name="T31" fmla="*/ 6 h 7"/>
                  <a:gd name="T32" fmla="*/ 2 w 4"/>
                  <a:gd name="T33" fmla="*/ 7 h 7"/>
                  <a:gd name="T34" fmla="*/ 2 w 4"/>
                  <a:gd name="T35" fmla="*/ 7 h 7"/>
                  <a:gd name="T36" fmla="*/ 2 w 4"/>
                  <a:gd name="T37" fmla="*/ 7 h 7"/>
                  <a:gd name="T38" fmla="*/ 3 w 4"/>
                  <a:gd name="T39" fmla="*/ 7 h 7"/>
                  <a:gd name="T40" fmla="*/ 3 w 4"/>
                  <a:gd name="T41" fmla="*/ 7 h 7"/>
                  <a:gd name="T42" fmla="*/ 4 w 4"/>
                  <a:gd name="T43" fmla="*/ 7 h 7"/>
                  <a:gd name="T44" fmla="*/ 4 w 4"/>
                  <a:gd name="T45" fmla="*/ 6 h 7"/>
                  <a:gd name="T46" fmla="*/ 4 w 4"/>
                  <a:gd name="T47" fmla="*/ 4 h 7"/>
                  <a:gd name="T48" fmla="*/ 3 w 4"/>
                  <a:gd name="T4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" h="7">
                    <a:moveTo>
                      <a:pt x="3" y="3"/>
                    </a:moveTo>
                    <a:lnTo>
                      <a:pt x="3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45" name="Freeform 1482"/>
              <p:cNvSpPr>
                <a:spLocks/>
              </p:cNvSpPr>
              <p:nvPr/>
            </p:nvSpPr>
            <p:spPr bwMode="auto">
              <a:xfrm>
                <a:off x="5525" y="2650"/>
                <a:ext cx="32" cy="19"/>
              </a:xfrm>
              <a:custGeom>
                <a:avLst/>
                <a:gdLst>
                  <a:gd name="T0" fmla="*/ 31 w 32"/>
                  <a:gd name="T1" fmla="*/ 10 h 19"/>
                  <a:gd name="T2" fmla="*/ 28 w 32"/>
                  <a:gd name="T3" fmla="*/ 7 h 19"/>
                  <a:gd name="T4" fmla="*/ 32 w 32"/>
                  <a:gd name="T5" fmla="*/ 4 h 19"/>
                  <a:gd name="T6" fmla="*/ 29 w 32"/>
                  <a:gd name="T7" fmla="*/ 0 h 19"/>
                  <a:gd name="T8" fmla="*/ 27 w 32"/>
                  <a:gd name="T9" fmla="*/ 0 h 19"/>
                  <a:gd name="T10" fmla="*/ 30 w 32"/>
                  <a:gd name="T11" fmla="*/ 4 h 19"/>
                  <a:gd name="T12" fmla="*/ 26 w 32"/>
                  <a:gd name="T13" fmla="*/ 7 h 19"/>
                  <a:gd name="T14" fmla="*/ 26 w 32"/>
                  <a:gd name="T15" fmla="*/ 7 h 19"/>
                  <a:gd name="T16" fmla="*/ 27 w 32"/>
                  <a:gd name="T17" fmla="*/ 8 h 19"/>
                  <a:gd name="T18" fmla="*/ 28 w 32"/>
                  <a:gd name="T19" fmla="*/ 9 h 19"/>
                  <a:gd name="T20" fmla="*/ 28 w 32"/>
                  <a:gd name="T21" fmla="*/ 9 h 19"/>
                  <a:gd name="T22" fmla="*/ 15 w 32"/>
                  <a:gd name="T23" fmla="*/ 17 h 19"/>
                  <a:gd name="T24" fmla="*/ 4 w 32"/>
                  <a:gd name="T25" fmla="*/ 10 h 19"/>
                  <a:gd name="T26" fmla="*/ 6 w 32"/>
                  <a:gd name="T27" fmla="*/ 7 h 19"/>
                  <a:gd name="T28" fmla="*/ 3 w 32"/>
                  <a:gd name="T29" fmla="*/ 4 h 19"/>
                  <a:gd name="T30" fmla="*/ 5 w 32"/>
                  <a:gd name="T31" fmla="*/ 0 h 19"/>
                  <a:gd name="T32" fmla="*/ 3 w 32"/>
                  <a:gd name="T33" fmla="*/ 0 h 19"/>
                  <a:gd name="T34" fmla="*/ 0 w 32"/>
                  <a:gd name="T35" fmla="*/ 4 h 19"/>
                  <a:gd name="T36" fmla="*/ 4 w 32"/>
                  <a:gd name="T37" fmla="*/ 7 h 19"/>
                  <a:gd name="T38" fmla="*/ 1 w 32"/>
                  <a:gd name="T39" fmla="*/ 10 h 19"/>
                  <a:gd name="T40" fmla="*/ 15 w 32"/>
                  <a:gd name="T41" fmla="*/ 19 h 19"/>
                  <a:gd name="T42" fmla="*/ 31 w 32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2" h="19">
                    <a:moveTo>
                      <a:pt x="31" y="10"/>
                    </a:moveTo>
                    <a:lnTo>
                      <a:pt x="28" y="7"/>
                    </a:lnTo>
                    <a:lnTo>
                      <a:pt x="32" y="4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30" y="4"/>
                    </a:lnTo>
                    <a:lnTo>
                      <a:pt x="26" y="7"/>
                    </a:lnTo>
                    <a:lnTo>
                      <a:pt x="26" y="7"/>
                    </a:lnTo>
                    <a:lnTo>
                      <a:pt x="27" y="8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15" y="17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4" y="7"/>
                    </a:lnTo>
                    <a:lnTo>
                      <a:pt x="1" y="10"/>
                    </a:lnTo>
                    <a:lnTo>
                      <a:pt x="15" y="19"/>
                    </a:lnTo>
                    <a:lnTo>
                      <a:pt x="31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46" name="Freeform 1483"/>
              <p:cNvSpPr>
                <a:spLocks/>
              </p:cNvSpPr>
              <p:nvPr/>
            </p:nvSpPr>
            <p:spPr bwMode="auto">
              <a:xfrm>
                <a:off x="5516" y="2690"/>
                <a:ext cx="49" cy="14"/>
              </a:xfrm>
              <a:custGeom>
                <a:avLst/>
                <a:gdLst>
                  <a:gd name="T0" fmla="*/ 24 w 49"/>
                  <a:gd name="T1" fmla="*/ 0 h 14"/>
                  <a:gd name="T2" fmla="*/ 23 w 49"/>
                  <a:gd name="T3" fmla="*/ 1 h 14"/>
                  <a:gd name="T4" fmla="*/ 21 w 49"/>
                  <a:gd name="T5" fmla="*/ 4 h 14"/>
                  <a:gd name="T6" fmla="*/ 19 w 49"/>
                  <a:gd name="T7" fmla="*/ 6 h 14"/>
                  <a:gd name="T8" fmla="*/ 16 w 49"/>
                  <a:gd name="T9" fmla="*/ 8 h 14"/>
                  <a:gd name="T10" fmla="*/ 14 w 49"/>
                  <a:gd name="T11" fmla="*/ 9 h 14"/>
                  <a:gd name="T12" fmla="*/ 12 w 49"/>
                  <a:gd name="T13" fmla="*/ 10 h 14"/>
                  <a:gd name="T14" fmla="*/ 10 w 49"/>
                  <a:gd name="T15" fmla="*/ 10 h 14"/>
                  <a:gd name="T16" fmla="*/ 8 w 49"/>
                  <a:gd name="T17" fmla="*/ 11 h 14"/>
                  <a:gd name="T18" fmla="*/ 6 w 49"/>
                  <a:gd name="T19" fmla="*/ 11 h 14"/>
                  <a:gd name="T20" fmla="*/ 4 w 49"/>
                  <a:gd name="T21" fmla="*/ 11 h 14"/>
                  <a:gd name="T22" fmla="*/ 2 w 49"/>
                  <a:gd name="T23" fmla="*/ 11 h 14"/>
                  <a:gd name="T24" fmla="*/ 0 w 49"/>
                  <a:gd name="T25" fmla="*/ 13 h 14"/>
                  <a:gd name="T26" fmla="*/ 3 w 49"/>
                  <a:gd name="T27" fmla="*/ 13 h 14"/>
                  <a:gd name="T28" fmla="*/ 6 w 49"/>
                  <a:gd name="T29" fmla="*/ 13 h 14"/>
                  <a:gd name="T30" fmla="*/ 8 w 49"/>
                  <a:gd name="T31" fmla="*/ 13 h 14"/>
                  <a:gd name="T32" fmla="*/ 11 w 49"/>
                  <a:gd name="T33" fmla="*/ 12 h 14"/>
                  <a:gd name="T34" fmla="*/ 14 w 49"/>
                  <a:gd name="T35" fmla="*/ 11 h 14"/>
                  <a:gd name="T36" fmla="*/ 16 w 49"/>
                  <a:gd name="T37" fmla="*/ 10 h 14"/>
                  <a:gd name="T38" fmla="*/ 18 w 49"/>
                  <a:gd name="T39" fmla="*/ 9 h 14"/>
                  <a:gd name="T40" fmla="*/ 20 w 49"/>
                  <a:gd name="T41" fmla="*/ 8 h 14"/>
                  <a:gd name="T42" fmla="*/ 21 w 49"/>
                  <a:gd name="T43" fmla="*/ 7 h 14"/>
                  <a:gd name="T44" fmla="*/ 22 w 49"/>
                  <a:gd name="T45" fmla="*/ 6 h 14"/>
                  <a:gd name="T46" fmla="*/ 23 w 49"/>
                  <a:gd name="T47" fmla="*/ 4 h 14"/>
                  <a:gd name="T48" fmla="*/ 24 w 49"/>
                  <a:gd name="T49" fmla="*/ 3 h 14"/>
                  <a:gd name="T50" fmla="*/ 25 w 49"/>
                  <a:gd name="T51" fmla="*/ 5 h 14"/>
                  <a:gd name="T52" fmla="*/ 26 w 49"/>
                  <a:gd name="T53" fmla="*/ 6 h 14"/>
                  <a:gd name="T54" fmla="*/ 27 w 49"/>
                  <a:gd name="T55" fmla="*/ 8 h 14"/>
                  <a:gd name="T56" fmla="*/ 28 w 49"/>
                  <a:gd name="T57" fmla="*/ 9 h 14"/>
                  <a:gd name="T58" fmla="*/ 30 w 49"/>
                  <a:gd name="T59" fmla="*/ 11 h 14"/>
                  <a:gd name="T60" fmla="*/ 33 w 49"/>
                  <a:gd name="T61" fmla="*/ 12 h 14"/>
                  <a:gd name="T62" fmla="*/ 36 w 49"/>
                  <a:gd name="T63" fmla="*/ 13 h 14"/>
                  <a:gd name="T64" fmla="*/ 38 w 49"/>
                  <a:gd name="T65" fmla="*/ 14 h 14"/>
                  <a:gd name="T66" fmla="*/ 41 w 49"/>
                  <a:gd name="T67" fmla="*/ 14 h 14"/>
                  <a:gd name="T68" fmla="*/ 44 w 49"/>
                  <a:gd name="T69" fmla="*/ 14 h 14"/>
                  <a:gd name="T70" fmla="*/ 46 w 49"/>
                  <a:gd name="T71" fmla="*/ 14 h 14"/>
                  <a:gd name="T72" fmla="*/ 49 w 49"/>
                  <a:gd name="T73" fmla="*/ 14 h 14"/>
                  <a:gd name="T74" fmla="*/ 47 w 49"/>
                  <a:gd name="T75" fmla="*/ 12 h 14"/>
                  <a:gd name="T76" fmla="*/ 45 w 49"/>
                  <a:gd name="T77" fmla="*/ 12 h 14"/>
                  <a:gd name="T78" fmla="*/ 43 w 49"/>
                  <a:gd name="T79" fmla="*/ 12 h 14"/>
                  <a:gd name="T80" fmla="*/ 41 w 49"/>
                  <a:gd name="T81" fmla="*/ 12 h 14"/>
                  <a:gd name="T82" fmla="*/ 39 w 49"/>
                  <a:gd name="T83" fmla="*/ 12 h 14"/>
                  <a:gd name="T84" fmla="*/ 37 w 49"/>
                  <a:gd name="T85" fmla="*/ 11 h 14"/>
                  <a:gd name="T86" fmla="*/ 34 w 49"/>
                  <a:gd name="T87" fmla="*/ 11 h 14"/>
                  <a:gd name="T88" fmla="*/ 32 w 49"/>
                  <a:gd name="T89" fmla="*/ 9 h 14"/>
                  <a:gd name="T90" fmla="*/ 29 w 49"/>
                  <a:gd name="T91" fmla="*/ 8 h 14"/>
                  <a:gd name="T92" fmla="*/ 27 w 49"/>
                  <a:gd name="T93" fmla="*/ 5 h 14"/>
                  <a:gd name="T94" fmla="*/ 25 w 49"/>
                  <a:gd name="T95" fmla="*/ 2 h 14"/>
                  <a:gd name="T96" fmla="*/ 24 w 49"/>
                  <a:gd name="T9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9" h="14">
                    <a:moveTo>
                      <a:pt x="24" y="0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2"/>
                    </a:lnTo>
                    <a:lnTo>
                      <a:pt x="21" y="4"/>
                    </a:lnTo>
                    <a:lnTo>
                      <a:pt x="20" y="5"/>
                    </a:lnTo>
                    <a:lnTo>
                      <a:pt x="19" y="6"/>
                    </a:lnTo>
                    <a:lnTo>
                      <a:pt x="17" y="8"/>
                    </a:lnTo>
                    <a:lnTo>
                      <a:pt x="16" y="8"/>
                    </a:lnTo>
                    <a:lnTo>
                      <a:pt x="15" y="9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0" y="10"/>
                    </a:lnTo>
                    <a:lnTo>
                      <a:pt x="9" y="11"/>
                    </a:lnTo>
                    <a:lnTo>
                      <a:pt x="8" y="11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0" y="13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4" y="11"/>
                    </a:lnTo>
                    <a:lnTo>
                      <a:pt x="15" y="11"/>
                    </a:lnTo>
                    <a:lnTo>
                      <a:pt x="16" y="10"/>
                    </a:lnTo>
                    <a:lnTo>
                      <a:pt x="17" y="10"/>
                    </a:lnTo>
                    <a:lnTo>
                      <a:pt x="18" y="9"/>
                    </a:lnTo>
                    <a:lnTo>
                      <a:pt x="19" y="9"/>
                    </a:lnTo>
                    <a:lnTo>
                      <a:pt x="20" y="8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3" y="5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4" y="3"/>
                    </a:lnTo>
                    <a:lnTo>
                      <a:pt x="24" y="4"/>
                    </a:lnTo>
                    <a:lnTo>
                      <a:pt x="25" y="5"/>
                    </a:lnTo>
                    <a:lnTo>
                      <a:pt x="25" y="6"/>
                    </a:lnTo>
                    <a:lnTo>
                      <a:pt x="26" y="6"/>
                    </a:lnTo>
                    <a:lnTo>
                      <a:pt x="26" y="7"/>
                    </a:lnTo>
                    <a:lnTo>
                      <a:pt x="27" y="8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29" y="10"/>
                    </a:lnTo>
                    <a:lnTo>
                      <a:pt x="30" y="11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4" y="13"/>
                    </a:lnTo>
                    <a:lnTo>
                      <a:pt x="36" y="13"/>
                    </a:lnTo>
                    <a:lnTo>
                      <a:pt x="37" y="13"/>
                    </a:lnTo>
                    <a:lnTo>
                      <a:pt x="38" y="14"/>
                    </a:lnTo>
                    <a:lnTo>
                      <a:pt x="40" y="14"/>
                    </a:lnTo>
                    <a:lnTo>
                      <a:pt x="41" y="14"/>
                    </a:lnTo>
                    <a:lnTo>
                      <a:pt x="43" y="14"/>
                    </a:lnTo>
                    <a:lnTo>
                      <a:pt x="44" y="14"/>
                    </a:lnTo>
                    <a:lnTo>
                      <a:pt x="45" y="14"/>
                    </a:lnTo>
                    <a:lnTo>
                      <a:pt x="46" y="14"/>
                    </a:lnTo>
                    <a:lnTo>
                      <a:pt x="47" y="14"/>
                    </a:lnTo>
                    <a:lnTo>
                      <a:pt x="49" y="14"/>
                    </a:lnTo>
                    <a:lnTo>
                      <a:pt x="48" y="11"/>
                    </a:lnTo>
                    <a:lnTo>
                      <a:pt x="47" y="12"/>
                    </a:lnTo>
                    <a:lnTo>
                      <a:pt x="46" y="12"/>
                    </a:lnTo>
                    <a:lnTo>
                      <a:pt x="45" y="12"/>
                    </a:lnTo>
                    <a:lnTo>
                      <a:pt x="44" y="12"/>
                    </a:lnTo>
                    <a:lnTo>
                      <a:pt x="43" y="12"/>
                    </a:lnTo>
                    <a:lnTo>
                      <a:pt x="42" y="12"/>
                    </a:lnTo>
                    <a:lnTo>
                      <a:pt x="41" y="12"/>
                    </a:lnTo>
                    <a:lnTo>
                      <a:pt x="40" y="12"/>
                    </a:lnTo>
                    <a:lnTo>
                      <a:pt x="39" y="12"/>
                    </a:lnTo>
                    <a:lnTo>
                      <a:pt x="38" y="11"/>
                    </a:lnTo>
                    <a:lnTo>
                      <a:pt x="37" y="11"/>
                    </a:lnTo>
                    <a:lnTo>
                      <a:pt x="35" y="11"/>
                    </a:lnTo>
                    <a:lnTo>
                      <a:pt x="34" y="11"/>
                    </a:lnTo>
                    <a:lnTo>
                      <a:pt x="33" y="10"/>
                    </a:lnTo>
                    <a:lnTo>
                      <a:pt x="32" y="9"/>
                    </a:lnTo>
                    <a:lnTo>
                      <a:pt x="31" y="9"/>
                    </a:lnTo>
                    <a:lnTo>
                      <a:pt x="29" y="8"/>
                    </a:lnTo>
                    <a:lnTo>
                      <a:pt x="28" y="6"/>
                    </a:lnTo>
                    <a:lnTo>
                      <a:pt x="27" y="5"/>
                    </a:lnTo>
                    <a:lnTo>
                      <a:pt x="26" y="3"/>
                    </a:lnTo>
                    <a:lnTo>
                      <a:pt x="25" y="2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47" name="Freeform 1484"/>
              <p:cNvSpPr>
                <a:spLocks/>
              </p:cNvSpPr>
              <p:nvPr/>
            </p:nvSpPr>
            <p:spPr bwMode="auto">
              <a:xfrm>
                <a:off x="5488" y="2662"/>
                <a:ext cx="6" cy="12"/>
              </a:xfrm>
              <a:custGeom>
                <a:avLst/>
                <a:gdLst>
                  <a:gd name="T0" fmla="*/ 6 w 6"/>
                  <a:gd name="T1" fmla="*/ 6 h 12"/>
                  <a:gd name="T2" fmla="*/ 5 w 6"/>
                  <a:gd name="T3" fmla="*/ 6 h 12"/>
                  <a:gd name="T4" fmla="*/ 5 w 6"/>
                  <a:gd name="T5" fmla="*/ 6 h 12"/>
                  <a:gd name="T6" fmla="*/ 4 w 6"/>
                  <a:gd name="T7" fmla="*/ 6 h 12"/>
                  <a:gd name="T8" fmla="*/ 4 w 6"/>
                  <a:gd name="T9" fmla="*/ 6 h 12"/>
                  <a:gd name="T10" fmla="*/ 4 w 6"/>
                  <a:gd name="T11" fmla="*/ 5 h 12"/>
                  <a:gd name="T12" fmla="*/ 3 w 6"/>
                  <a:gd name="T13" fmla="*/ 4 h 12"/>
                  <a:gd name="T14" fmla="*/ 3 w 6"/>
                  <a:gd name="T15" fmla="*/ 3 h 12"/>
                  <a:gd name="T16" fmla="*/ 2 w 6"/>
                  <a:gd name="T17" fmla="*/ 2 h 12"/>
                  <a:gd name="T18" fmla="*/ 2 w 6"/>
                  <a:gd name="T19" fmla="*/ 1 h 12"/>
                  <a:gd name="T20" fmla="*/ 1 w 6"/>
                  <a:gd name="T21" fmla="*/ 0 h 12"/>
                  <a:gd name="T22" fmla="*/ 1 w 6"/>
                  <a:gd name="T23" fmla="*/ 0 h 12"/>
                  <a:gd name="T24" fmla="*/ 0 w 6"/>
                  <a:gd name="T25" fmla="*/ 0 h 12"/>
                  <a:gd name="T26" fmla="*/ 0 w 6"/>
                  <a:gd name="T27" fmla="*/ 1 h 12"/>
                  <a:gd name="T28" fmla="*/ 0 w 6"/>
                  <a:gd name="T29" fmla="*/ 2 h 12"/>
                  <a:gd name="T30" fmla="*/ 0 w 6"/>
                  <a:gd name="T31" fmla="*/ 4 h 12"/>
                  <a:gd name="T32" fmla="*/ 1 w 6"/>
                  <a:gd name="T33" fmla="*/ 5 h 12"/>
                  <a:gd name="T34" fmla="*/ 2 w 6"/>
                  <a:gd name="T35" fmla="*/ 7 h 12"/>
                  <a:gd name="T36" fmla="*/ 2 w 6"/>
                  <a:gd name="T37" fmla="*/ 9 h 12"/>
                  <a:gd name="T38" fmla="*/ 3 w 6"/>
                  <a:gd name="T39" fmla="*/ 10 h 12"/>
                  <a:gd name="T40" fmla="*/ 3 w 6"/>
                  <a:gd name="T41" fmla="*/ 10 h 12"/>
                  <a:gd name="T42" fmla="*/ 3 w 6"/>
                  <a:gd name="T43" fmla="*/ 11 h 12"/>
                  <a:gd name="T44" fmla="*/ 4 w 6"/>
                  <a:gd name="T45" fmla="*/ 11 h 12"/>
                  <a:gd name="T46" fmla="*/ 5 w 6"/>
                  <a:gd name="T47" fmla="*/ 11 h 12"/>
                  <a:gd name="T48" fmla="*/ 5 w 6"/>
                  <a:gd name="T49" fmla="*/ 12 h 12"/>
                  <a:gd name="T50" fmla="*/ 6 w 6"/>
                  <a:gd name="T51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" h="12">
                    <a:moveTo>
                      <a:pt x="6" y="6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48" name="Freeform 1485"/>
              <p:cNvSpPr>
                <a:spLocks/>
              </p:cNvSpPr>
              <p:nvPr/>
            </p:nvSpPr>
            <p:spPr bwMode="auto">
              <a:xfrm>
                <a:off x="5532" y="2641"/>
                <a:ext cx="18" cy="21"/>
              </a:xfrm>
              <a:custGeom>
                <a:avLst/>
                <a:gdLst>
                  <a:gd name="T0" fmla="*/ 18 w 18"/>
                  <a:gd name="T1" fmla="*/ 9 h 21"/>
                  <a:gd name="T2" fmla="*/ 18 w 18"/>
                  <a:gd name="T3" fmla="*/ 0 h 21"/>
                  <a:gd name="T4" fmla="*/ 0 w 18"/>
                  <a:gd name="T5" fmla="*/ 0 h 21"/>
                  <a:gd name="T6" fmla="*/ 0 w 18"/>
                  <a:gd name="T7" fmla="*/ 8 h 21"/>
                  <a:gd name="T8" fmla="*/ 8 w 18"/>
                  <a:gd name="T9" fmla="*/ 21 h 21"/>
                  <a:gd name="T10" fmla="*/ 18 w 18"/>
                  <a:gd name="T11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1">
                    <a:moveTo>
                      <a:pt x="18" y="9"/>
                    </a:moveTo>
                    <a:lnTo>
                      <a:pt x="18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21"/>
                    </a:lnTo>
                    <a:lnTo>
                      <a:pt x="18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49" name="Freeform 1486"/>
              <p:cNvSpPr>
                <a:spLocks/>
              </p:cNvSpPr>
              <p:nvPr/>
            </p:nvSpPr>
            <p:spPr bwMode="auto">
              <a:xfrm>
                <a:off x="5518" y="2592"/>
                <a:ext cx="45" cy="27"/>
              </a:xfrm>
              <a:custGeom>
                <a:avLst/>
                <a:gdLst>
                  <a:gd name="T0" fmla="*/ 36 w 45"/>
                  <a:gd name="T1" fmla="*/ 10 h 27"/>
                  <a:gd name="T2" fmla="*/ 36 w 45"/>
                  <a:gd name="T3" fmla="*/ 9 h 27"/>
                  <a:gd name="T4" fmla="*/ 35 w 45"/>
                  <a:gd name="T5" fmla="*/ 8 h 27"/>
                  <a:gd name="T6" fmla="*/ 34 w 45"/>
                  <a:gd name="T7" fmla="*/ 7 h 27"/>
                  <a:gd name="T8" fmla="*/ 33 w 45"/>
                  <a:gd name="T9" fmla="*/ 6 h 27"/>
                  <a:gd name="T10" fmla="*/ 31 w 45"/>
                  <a:gd name="T11" fmla="*/ 5 h 27"/>
                  <a:gd name="T12" fmla="*/ 29 w 45"/>
                  <a:gd name="T13" fmla="*/ 4 h 27"/>
                  <a:gd name="T14" fmla="*/ 27 w 45"/>
                  <a:gd name="T15" fmla="*/ 3 h 27"/>
                  <a:gd name="T16" fmla="*/ 25 w 45"/>
                  <a:gd name="T17" fmla="*/ 2 h 27"/>
                  <a:gd name="T18" fmla="*/ 23 w 45"/>
                  <a:gd name="T19" fmla="*/ 1 h 27"/>
                  <a:gd name="T20" fmla="*/ 20 w 45"/>
                  <a:gd name="T21" fmla="*/ 1 h 27"/>
                  <a:gd name="T22" fmla="*/ 18 w 45"/>
                  <a:gd name="T23" fmla="*/ 0 h 27"/>
                  <a:gd name="T24" fmla="*/ 15 w 45"/>
                  <a:gd name="T25" fmla="*/ 0 h 27"/>
                  <a:gd name="T26" fmla="*/ 13 w 45"/>
                  <a:gd name="T27" fmla="*/ 0 h 27"/>
                  <a:gd name="T28" fmla="*/ 11 w 45"/>
                  <a:gd name="T29" fmla="*/ 0 h 27"/>
                  <a:gd name="T30" fmla="*/ 8 w 45"/>
                  <a:gd name="T31" fmla="*/ 0 h 27"/>
                  <a:gd name="T32" fmla="*/ 6 w 45"/>
                  <a:gd name="T33" fmla="*/ 1 h 27"/>
                  <a:gd name="T34" fmla="*/ 4 w 45"/>
                  <a:gd name="T35" fmla="*/ 3 h 27"/>
                  <a:gd name="T36" fmla="*/ 2 w 45"/>
                  <a:gd name="T37" fmla="*/ 5 h 27"/>
                  <a:gd name="T38" fmla="*/ 1 w 45"/>
                  <a:gd name="T39" fmla="*/ 7 h 27"/>
                  <a:gd name="T40" fmla="*/ 0 w 45"/>
                  <a:gd name="T41" fmla="*/ 10 h 27"/>
                  <a:gd name="T42" fmla="*/ 1 w 45"/>
                  <a:gd name="T43" fmla="*/ 12 h 27"/>
                  <a:gd name="T44" fmla="*/ 1 w 45"/>
                  <a:gd name="T45" fmla="*/ 14 h 27"/>
                  <a:gd name="T46" fmla="*/ 2 w 45"/>
                  <a:gd name="T47" fmla="*/ 15 h 27"/>
                  <a:gd name="T48" fmla="*/ 3 w 45"/>
                  <a:gd name="T49" fmla="*/ 15 h 27"/>
                  <a:gd name="T50" fmla="*/ 4 w 45"/>
                  <a:gd name="T51" fmla="*/ 15 h 27"/>
                  <a:gd name="T52" fmla="*/ 5 w 45"/>
                  <a:gd name="T53" fmla="*/ 16 h 27"/>
                  <a:gd name="T54" fmla="*/ 6 w 45"/>
                  <a:gd name="T55" fmla="*/ 16 h 27"/>
                  <a:gd name="T56" fmla="*/ 8 w 45"/>
                  <a:gd name="T57" fmla="*/ 17 h 27"/>
                  <a:gd name="T58" fmla="*/ 11 w 45"/>
                  <a:gd name="T59" fmla="*/ 18 h 27"/>
                  <a:gd name="T60" fmla="*/ 14 w 45"/>
                  <a:gd name="T61" fmla="*/ 19 h 27"/>
                  <a:gd name="T62" fmla="*/ 16 w 45"/>
                  <a:gd name="T63" fmla="*/ 20 h 27"/>
                  <a:gd name="T64" fmla="*/ 19 w 45"/>
                  <a:gd name="T65" fmla="*/ 21 h 27"/>
                  <a:gd name="T66" fmla="*/ 22 w 45"/>
                  <a:gd name="T67" fmla="*/ 22 h 27"/>
                  <a:gd name="T68" fmla="*/ 25 w 45"/>
                  <a:gd name="T69" fmla="*/ 23 h 27"/>
                  <a:gd name="T70" fmla="*/ 28 w 45"/>
                  <a:gd name="T71" fmla="*/ 24 h 27"/>
                  <a:gd name="T72" fmla="*/ 30 w 45"/>
                  <a:gd name="T73" fmla="*/ 25 h 27"/>
                  <a:gd name="T74" fmla="*/ 33 w 45"/>
                  <a:gd name="T75" fmla="*/ 26 h 27"/>
                  <a:gd name="T76" fmla="*/ 34 w 45"/>
                  <a:gd name="T77" fmla="*/ 27 h 27"/>
                  <a:gd name="T78" fmla="*/ 36 w 45"/>
                  <a:gd name="T79" fmla="*/ 27 h 27"/>
                  <a:gd name="T80" fmla="*/ 37 w 45"/>
                  <a:gd name="T81" fmla="*/ 27 h 27"/>
                  <a:gd name="T82" fmla="*/ 38 w 45"/>
                  <a:gd name="T83" fmla="*/ 27 h 27"/>
                  <a:gd name="T84" fmla="*/ 40 w 45"/>
                  <a:gd name="T85" fmla="*/ 27 h 27"/>
                  <a:gd name="T86" fmla="*/ 41 w 45"/>
                  <a:gd name="T87" fmla="*/ 27 h 27"/>
                  <a:gd name="T88" fmla="*/ 42 w 45"/>
                  <a:gd name="T89" fmla="*/ 27 h 27"/>
                  <a:gd name="T90" fmla="*/ 43 w 45"/>
                  <a:gd name="T91" fmla="*/ 26 h 27"/>
                  <a:gd name="T92" fmla="*/ 44 w 45"/>
                  <a:gd name="T93" fmla="*/ 25 h 27"/>
                  <a:gd name="T94" fmla="*/ 44 w 45"/>
                  <a:gd name="T95" fmla="*/ 24 h 27"/>
                  <a:gd name="T96" fmla="*/ 45 w 45"/>
                  <a:gd name="T97" fmla="*/ 22 h 27"/>
                  <a:gd name="T98" fmla="*/ 45 w 45"/>
                  <a:gd name="T99" fmla="*/ 20 h 27"/>
                  <a:gd name="T100" fmla="*/ 44 w 45"/>
                  <a:gd name="T101" fmla="*/ 18 h 27"/>
                  <a:gd name="T102" fmla="*/ 44 w 45"/>
                  <a:gd name="T103" fmla="*/ 16 h 27"/>
                  <a:gd name="T104" fmla="*/ 42 w 45"/>
                  <a:gd name="T105" fmla="*/ 14 h 27"/>
                  <a:gd name="T106" fmla="*/ 41 w 45"/>
                  <a:gd name="T107" fmla="*/ 12 h 27"/>
                  <a:gd name="T108" fmla="*/ 39 w 45"/>
                  <a:gd name="T109" fmla="*/ 11 h 27"/>
                  <a:gd name="T110" fmla="*/ 38 w 45"/>
                  <a:gd name="T111" fmla="*/ 10 h 27"/>
                  <a:gd name="T112" fmla="*/ 36 w 45"/>
                  <a:gd name="T11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5" h="27">
                    <a:moveTo>
                      <a:pt x="36" y="10"/>
                    </a:moveTo>
                    <a:lnTo>
                      <a:pt x="36" y="9"/>
                    </a:lnTo>
                    <a:lnTo>
                      <a:pt x="35" y="8"/>
                    </a:lnTo>
                    <a:lnTo>
                      <a:pt x="34" y="7"/>
                    </a:lnTo>
                    <a:lnTo>
                      <a:pt x="33" y="6"/>
                    </a:lnTo>
                    <a:lnTo>
                      <a:pt x="31" y="5"/>
                    </a:lnTo>
                    <a:lnTo>
                      <a:pt x="29" y="4"/>
                    </a:lnTo>
                    <a:lnTo>
                      <a:pt x="27" y="3"/>
                    </a:lnTo>
                    <a:lnTo>
                      <a:pt x="25" y="2"/>
                    </a:lnTo>
                    <a:lnTo>
                      <a:pt x="23" y="1"/>
                    </a:lnTo>
                    <a:lnTo>
                      <a:pt x="20" y="1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8" y="17"/>
                    </a:lnTo>
                    <a:lnTo>
                      <a:pt x="11" y="18"/>
                    </a:lnTo>
                    <a:lnTo>
                      <a:pt x="14" y="19"/>
                    </a:lnTo>
                    <a:lnTo>
                      <a:pt x="16" y="20"/>
                    </a:lnTo>
                    <a:lnTo>
                      <a:pt x="19" y="21"/>
                    </a:lnTo>
                    <a:lnTo>
                      <a:pt x="22" y="22"/>
                    </a:lnTo>
                    <a:lnTo>
                      <a:pt x="25" y="23"/>
                    </a:lnTo>
                    <a:lnTo>
                      <a:pt x="28" y="24"/>
                    </a:lnTo>
                    <a:lnTo>
                      <a:pt x="30" y="25"/>
                    </a:lnTo>
                    <a:lnTo>
                      <a:pt x="33" y="26"/>
                    </a:lnTo>
                    <a:lnTo>
                      <a:pt x="34" y="27"/>
                    </a:lnTo>
                    <a:lnTo>
                      <a:pt x="36" y="27"/>
                    </a:lnTo>
                    <a:lnTo>
                      <a:pt x="37" y="27"/>
                    </a:lnTo>
                    <a:lnTo>
                      <a:pt x="38" y="27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6"/>
                    </a:lnTo>
                    <a:lnTo>
                      <a:pt x="44" y="25"/>
                    </a:lnTo>
                    <a:lnTo>
                      <a:pt x="44" y="24"/>
                    </a:lnTo>
                    <a:lnTo>
                      <a:pt x="45" y="22"/>
                    </a:lnTo>
                    <a:lnTo>
                      <a:pt x="45" y="20"/>
                    </a:lnTo>
                    <a:lnTo>
                      <a:pt x="44" y="18"/>
                    </a:lnTo>
                    <a:lnTo>
                      <a:pt x="44" y="16"/>
                    </a:lnTo>
                    <a:lnTo>
                      <a:pt x="42" y="14"/>
                    </a:lnTo>
                    <a:lnTo>
                      <a:pt x="41" y="12"/>
                    </a:lnTo>
                    <a:lnTo>
                      <a:pt x="39" y="11"/>
                    </a:lnTo>
                    <a:lnTo>
                      <a:pt x="38" y="10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50" name="Freeform 1487"/>
              <p:cNvSpPr>
                <a:spLocks/>
              </p:cNvSpPr>
              <p:nvPr/>
            </p:nvSpPr>
            <p:spPr bwMode="auto">
              <a:xfrm>
                <a:off x="5512" y="2600"/>
                <a:ext cx="53" cy="46"/>
              </a:xfrm>
              <a:custGeom>
                <a:avLst/>
                <a:gdLst>
                  <a:gd name="T0" fmla="*/ 45 w 53"/>
                  <a:gd name="T1" fmla="*/ 14 h 46"/>
                  <a:gd name="T2" fmla="*/ 45 w 53"/>
                  <a:gd name="T3" fmla="*/ 14 h 46"/>
                  <a:gd name="T4" fmla="*/ 45 w 53"/>
                  <a:gd name="T5" fmla="*/ 12 h 46"/>
                  <a:gd name="T6" fmla="*/ 43 w 53"/>
                  <a:gd name="T7" fmla="*/ 9 h 46"/>
                  <a:gd name="T8" fmla="*/ 41 w 53"/>
                  <a:gd name="T9" fmla="*/ 7 h 46"/>
                  <a:gd name="T10" fmla="*/ 38 w 53"/>
                  <a:gd name="T11" fmla="*/ 5 h 46"/>
                  <a:gd name="T12" fmla="*/ 35 w 53"/>
                  <a:gd name="T13" fmla="*/ 3 h 46"/>
                  <a:gd name="T14" fmla="*/ 32 w 53"/>
                  <a:gd name="T15" fmla="*/ 1 h 46"/>
                  <a:gd name="T16" fmla="*/ 29 w 53"/>
                  <a:gd name="T17" fmla="*/ 0 h 46"/>
                  <a:gd name="T18" fmla="*/ 26 w 53"/>
                  <a:gd name="T19" fmla="*/ 0 h 46"/>
                  <a:gd name="T20" fmla="*/ 21 w 53"/>
                  <a:gd name="T21" fmla="*/ 0 h 46"/>
                  <a:gd name="T22" fmla="*/ 17 w 53"/>
                  <a:gd name="T23" fmla="*/ 1 h 46"/>
                  <a:gd name="T24" fmla="*/ 13 w 53"/>
                  <a:gd name="T25" fmla="*/ 2 h 46"/>
                  <a:gd name="T26" fmla="*/ 9 w 53"/>
                  <a:gd name="T27" fmla="*/ 5 h 46"/>
                  <a:gd name="T28" fmla="*/ 6 w 53"/>
                  <a:gd name="T29" fmla="*/ 8 h 46"/>
                  <a:gd name="T30" fmla="*/ 3 w 53"/>
                  <a:gd name="T31" fmla="*/ 12 h 46"/>
                  <a:gd name="T32" fmla="*/ 1 w 53"/>
                  <a:gd name="T33" fmla="*/ 16 h 46"/>
                  <a:gd name="T34" fmla="*/ 0 w 53"/>
                  <a:gd name="T35" fmla="*/ 21 h 46"/>
                  <a:gd name="T36" fmla="*/ 0 w 53"/>
                  <a:gd name="T37" fmla="*/ 25 h 46"/>
                  <a:gd name="T38" fmla="*/ 1 w 53"/>
                  <a:gd name="T39" fmla="*/ 30 h 46"/>
                  <a:gd name="T40" fmla="*/ 3 w 53"/>
                  <a:gd name="T41" fmla="*/ 34 h 46"/>
                  <a:gd name="T42" fmla="*/ 6 w 53"/>
                  <a:gd name="T43" fmla="*/ 38 h 46"/>
                  <a:gd name="T44" fmla="*/ 9 w 53"/>
                  <a:gd name="T45" fmla="*/ 41 h 46"/>
                  <a:gd name="T46" fmla="*/ 13 w 53"/>
                  <a:gd name="T47" fmla="*/ 43 h 46"/>
                  <a:gd name="T48" fmla="*/ 17 w 53"/>
                  <a:gd name="T49" fmla="*/ 45 h 46"/>
                  <a:gd name="T50" fmla="*/ 21 w 53"/>
                  <a:gd name="T51" fmla="*/ 46 h 46"/>
                  <a:gd name="T52" fmla="*/ 25 w 53"/>
                  <a:gd name="T53" fmla="*/ 46 h 46"/>
                  <a:gd name="T54" fmla="*/ 29 w 53"/>
                  <a:gd name="T55" fmla="*/ 46 h 46"/>
                  <a:gd name="T56" fmla="*/ 32 w 53"/>
                  <a:gd name="T57" fmla="*/ 45 h 46"/>
                  <a:gd name="T58" fmla="*/ 35 w 53"/>
                  <a:gd name="T59" fmla="*/ 43 h 46"/>
                  <a:gd name="T60" fmla="*/ 38 w 53"/>
                  <a:gd name="T61" fmla="*/ 42 h 46"/>
                  <a:gd name="T62" fmla="*/ 40 w 53"/>
                  <a:gd name="T63" fmla="*/ 40 h 46"/>
                  <a:gd name="T64" fmla="*/ 42 w 53"/>
                  <a:gd name="T65" fmla="*/ 37 h 46"/>
                  <a:gd name="T66" fmla="*/ 44 w 53"/>
                  <a:gd name="T67" fmla="*/ 35 h 46"/>
                  <a:gd name="T68" fmla="*/ 45 w 53"/>
                  <a:gd name="T69" fmla="*/ 33 h 46"/>
                  <a:gd name="T70" fmla="*/ 45 w 53"/>
                  <a:gd name="T71" fmla="*/ 33 h 46"/>
                  <a:gd name="T72" fmla="*/ 47 w 53"/>
                  <a:gd name="T73" fmla="*/ 33 h 46"/>
                  <a:gd name="T74" fmla="*/ 50 w 53"/>
                  <a:gd name="T75" fmla="*/ 32 h 46"/>
                  <a:gd name="T76" fmla="*/ 52 w 53"/>
                  <a:gd name="T77" fmla="*/ 29 h 46"/>
                  <a:gd name="T78" fmla="*/ 53 w 53"/>
                  <a:gd name="T79" fmla="*/ 26 h 46"/>
                  <a:gd name="T80" fmla="*/ 53 w 53"/>
                  <a:gd name="T81" fmla="*/ 22 h 46"/>
                  <a:gd name="T82" fmla="*/ 52 w 53"/>
                  <a:gd name="T83" fmla="*/ 18 h 46"/>
                  <a:gd name="T84" fmla="*/ 50 w 53"/>
                  <a:gd name="T85" fmla="*/ 15 h 46"/>
                  <a:gd name="T86" fmla="*/ 47 w 53"/>
                  <a:gd name="T87" fmla="*/ 1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3" h="46">
                    <a:moveTo>
                      <a:pt x="45" y="14"/>
                    </a:moveTo>
                    <a:lnTo>
                      <a:pt x="45" y="14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5" y="12"/>
                    </a:lnTo>
                    <a:lnTo>
                      <a:pt x="44" y="11"/>
                    </a:lnTo>
                    <a:lnTo>
                      <a:pt x="43" y="9"/>
                    </a:lnTo>
                    <a:lnTo>
                      <a:pt x="42" y="8"/>
                    </a:lnTo>
                    <a:lnTo>
                      <a:pt x="41" y="7"/>
                    </a:lnTo>
                    <a:lnTo>
                      <a:pt x="39" y="6"/>
                    </a:lnTo>
                    <a:lnTo>
                      <a:pt x="38" y="5"/>
                    </a:lnTo>
                    <a:lnTo>
                      <a:pt x="37" y="3"/>
                    </a:lnTo>
                    <a:lnTo>
                      <a:pt x="35" y="3"/>
                    </a:lnTo>
                    <a:lnTo>
                      <a:pt x="34" y="2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5" y="1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9" y="5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1" y="16"/>
                    </a:lnTo>
                    <a:lnTo>
                      <a:pt x="1" y="18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1" y="28"/>
                    </a:lnTo>
                    <a:lnTo>
                      <a:pt x="1" y="30"/>
                    </a:lnTo>
                    <a:lnTo>
                      <a:pt x="2" y="32"/>
                    </a:lnTo>
                    <a:lnTo>
                      <a:pt x="3" y="34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7" y="39"/>
                    </a:lnTo>
                    <a:lnTo>
                      <a:pt x="9" y="41"/>
                    </a:lnTo>
                    <a:lnTo>
                      <a:pt x="11" y="42"/>
                    </a:lnTo>
                    <a:lnTo>
                      <a:pt x="13" y="43"/>
                    </a:lnTo>
                    <a:lnTo>
                      <a:pt x="15" y="44"/>
                    </a:lnTo>
                    <a:lnTo>
                      <a:pt x="17" y="45"/>
                    </a:lnTo>
                    <a:lnTo>
                      <a:pt x="19" y="46"/>
                    </a:lnTo>
                    <a:lnTo>
                      <a:pt x="21" y="46"/>
                    </a:lnTo>
                    <a:lnTo>
                      <a:pt x="24" y="46"/>
                    </a:lnTo>
                    <a:lnTo>
                      <a:pt x="25" y="46"/>
                    </a:lnTo>
                    <a:lnTo>
                      <a:pt x="27" y="46"/>
                    </a:lnTo>
                    <a:lnTo>
                      <a:pt x="29" y="46"/>
                    </a:lnTo>
                    <a:lnTo>
                      <a:pt x="30" y="45"/>
                    </a:lnTo>
                    <a:lnTo>
                      <a:pt x="32" y="45"/>
                    </a:lnTo>
                    <a:lnTo>
                      <a:pt x="33" y="44"/>
                    </a:lnTo>
                    <a:lnTo>
                      <a:pt x="35" y="43"/>
                    </a:lnTo>
                    <a:lnTo>
                      <a:pt x="36" y="43"/>
                    </a:lnTo>
                    <a:lnTo>
                      <a:pt x="38" y="42"/>
                    </a:lnTo>
                    <a:lnTo>
                      <a:pt x="39" y="41"/>
                    </a:lnTo>
                    <a:lnTo>
                      <a:pt x="40" y="40"/>
                    </a:lnTo>
                    <a:lnTo>
                      <a:pt x="41" y="39"/>
                    </a:lnTo>
                    <a:lnTo>
                      <a:pt x="42" y="37"/>
                    </a:lnTo>
                    <a:lnTo>
                      <a:pt x="43" y="36"/>
                    </a:lnTo>
                    <a:lnTo>
                      <a:pt x="44" y="35"/>
                    </a:lnTo>
                    <a:lnTo>
                      <a:pt x="45" y="33"/>
                    </a:lnTo>
                    <a:lnTo>
                      <a:pt x="45" y="33"/>
                    </a:lnTo>
                    <a:lnTo>
                      <a:pt x="45" y="33"/>
                    </a:lnTo>
                    <a:lnTo>
                      <a:pt x="45" y="33"/>
                    </a:lnTo>
                    <a:lnTo>
                      <a:pt x="45" y="33"/>
                    </a:lnTo>
                    <a:lnTo>
                      <a:pt x="47" y="33"/>
                    </a:lnTo>
                    <a:lnTo>
                      <a:pt x="48" y="33"/>
                    </a:lnTo>
                    <a:lnTo>
                      <a:pt x="50" y="32"/>
                    </a:lnTo>
                    <a:lnTo>
                      <a:pt x="51" y="30"/>
                    </a:lnTo>
                    <a:lnTo>
                      <a:pt x="52" y="29"/>
                    </a:lnTo>
                    <a:lnTo>
                      <a:pt x="52" y="27"/>
                    </a:lnTo>
                    <a:lnTo>
                      <a:pt x="53" y="26"/>
                    </a:lnTo>
                    <a:lnTo>
                      <a:pt x="53" y="24"/>
                    </a:lnTo>
                    <a:lnTo>
                      <a:pt x="53" y="22"/>
                    </a:lnTo>
                    <a:lnTo>
                      <a:pt x="52" y="20"/>
                    </a:lnTo>
                    <a:lnTo>
                      <a:pt x="52" y="18"/>
                    </a:lnTo>
                    <a:lnTo>
                      <a:pt x="51" y="17"/>
                    </a:lnTo>
                    <a:lnTo>
                      <a:pt x="50" y="15"/>
                    </a:lnTo>
                    <a:lnTo>
                      <a:pt x="48" y="14"/>
                    </a:lnTo>
                    <a:lnTo>
                      <a:pt x="47" y="14"/>
                    </a:lnTo>
                    <a:lnTo>
                      <a:pt x="45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51" name="Freeform 1488"/>
              <p:cNvSpPr>
                <a:spLocks/>
              </p:cNvSpPr>
              <p:nvPr/>
            </p:nvSpPr>
            <p:spPr bwMode="auto">
              <a:xfrm>
                <a:off x="5516" y="2603"/>
                <a:ext cx="46" cy="40"/>
              </a:xfrm>
              <a:custGeom>
                <a:avLst/>
                <a:gdLst>
                  <a:gd name="T0" fmla="*/ 41 w 46"/>
                  <a:gd name="T1" fmla="*/ 15 h 40"/>
                  <a:gd name="T2" fmla="*/ 40 w 46"/>
                  <a:gd name="T3" fmla="*/ 16 h 40"/>
                  <a:gd name="T4" fmla="*/ 39 w 46"/>
                  <a:gd name="T5" fmla="*/ 15 h 40"/>
                  <a:gd name="T6" fmla="*/ 37 w 46"/>
                  <a:gd name="T7" fmla="*/ 12 h 40"/>
                  <a:gd name="T8" fmla="*/ 36 w 46"/>
                  <a:gd name="T9" fmla="*/ 9 h 40"/>
                  <a:gd name="T10" fmla="*/ 34 w 46"/>
                  <a:gd name="T11" fmla="*/ 6 h 40"/>
                  <a:gd name="T12" fmla="*/ 31 w 46"/>
                  <a:gd name="T13" fmla="*/ 4 h 40"/>
                  <a:gd name="T14" fmla="*/ 28 w 46"/>
                  <a:gd name="T15" fmla="*/ 2 h 40"/>
                  <a:gd name="T16" fmla="*/ 25 w 46"/>
                  <a:gd name="T17" fmla="*/ 1 h 40"/>
                  <a:gd name="T18" fmla="*/ 21 w 46"/>
                  <a:gd name="T19" fmla="*/ 0 h 40"/>
                  <a:gd name="T20" fmla="*/ 18 w 46"/>
                  <a:gd name="T21" fmla="*/ 0 h 40"/>
                  <a:gd name="T22" fmla="*/ 14 w 46"/>
                  <a:gd name="T23" fmla="*/ 1 h 40"/>
                  <a:gd name="T24" fmla="*/ 10 w 46"/>
                  <a:gd name="T25" fmla="*/ 3 h 40"/>
                  <a:gd name="T26" fmla="*/ 7 w 46"/>
                  <a:gd name="T27" fmla="*/ 5 h 40"/>
                  <a:gd name="T28" fmla="*/ 4 w 46"/>
                  <a:gd name="T29" fmla="*/ 7 h 40"/>
                  <a:gd name="T30" fmla="*/ 2 w 46"/>
                  <a:gd name="T31" fmla="*/ 11 h 40"/>
                  <a:gd name="T32" fmla="*/ 1 w 46"/>
                  <a:gd name="T33" fmla="*/ 14 h 40"/>
                  <a:gd name="T34" fmla="*/ 0 w 46"/>
                  <a:gd name="T35" fmla="*/ 18 h 40"/>
                  <a:gd name="T36" fmla="*/ 0 w 46"/>
                  <a:gd name="T37" fmla="*/ 22 h 40"/>
                  <a:gd name="T38" fmla="*/ 1 w 46"/>
                  <a:gd name="T39" fmla="*/ 26 h 40"/>
                  <a:gd name="T40" fmla="*/ 2 w 46"/>
                  <a:gd name="T41" fmla="*/ 29 h 40"/>
                  <a:gd name="T42" fmla="*/ 4 w 46"/>
                  <a:gd name="T43" fmla="*/ 32 h 40"/>
                  <a:gd name="T44" fmla="*/ 7 w 46"/>
                  <a:gd name="T45" fmla="*/ 35 h 40"/>
                  <a:gd name="T46" fmla="*/ 10 w 46"/>
                  <a:gd name="T47" fmla="*/ 37 h 40"/>
                  <a:gd name="T48" fmla="*/ 14 w 46"/>
                  <a:gd name="T49" fmla="*/ 39 h 40"/>
                  <a:gd name="T50" fmla="*/ 18 w 46"/>
                  <a:gd name="T51" fmla="*/ 40 h 40"/>
                  <a:gd name="T52" fmla="*/ 21 w 46"/>
                  <a:gd name="T53" fmla="*/ 40 h 40"/>
                  <a:gd name="T54" fmla="*/ 25 w 46"/>
                  <a:gd name="T55" fmla="*/ 39 h 40"/>
                  <a:gd name="T56" fmla="*/ 28 w 46"/>
                  <a:gd name="T57" fmla="*/ 38 h 40"/>
                  <a:gd name="T58" fmla="*/ 30 w 46"/>
                  <a:gd name="T59" fmla="*/ 36 h 40"/>
                  <a:gd name="T60" fmla="*/ 33 w 46"/>
                  <a:gd name="T61" fmla="*/ 34 h 40"/>
                  <a:gd name="T62" fmla="*/ 35 w 46"/>
                  <a:gd name="T63" fmla="*/ 32 h 40"/>
                  <a:gd name="T64" fmla="*/ 37 w 46"/>
                  <a:gd name="T65" fmla="*/ 30 h 40"/>
                  <a:gd name="T66" fmla="*/ 38 w 46"/>
                  <a:gd name="T67" fmla="*/ 27 h 40"/>
                  <a:gd name="T68" fmla="*/ 39 w 46"/>
                  <a:gd name="T69" fmla="*/ 25 h 40"/>
                  <a:gd name="T70" fmla="*/ 40 w 46"/>
                  <a:gd name="T71" fmla="*/ 26 h 40"/>
                  <a:gd name="T72" fmla="*/ 40 w 46"/>
                  <a:gd name="T73" fmla="*/ 26 h 40"/>
                  <a:gd name="T74" fmla="*/ 41 w 46"/>
                  <a:gd name="T75" fmla="*/ 27 h 40"/>
                  <a:gd name="T76" fmla="*/ 43 w 46"/>
                  <a:gd name="T77" fmla="*/ 27 h 40"/>
                  <a:gd name="T78" fmla="*/ 44 w 46"/>
                  <a:gd name="T79" fmla="*/ 26 h 40"/>
                  <a:gd name="T80" fmla="*/ 45 w 46"/>
                  <a:gd name="T81" fmla="*/ 24 h 40"/>
                  <a:gd name="T82" fmla="*/ 46 w 46"/>
                  <a:gd name="T83" fmla="*/ 22 h 40"/>
                  <a:gd name="T84" fmla="*/ 46 w 46"/>
                  <a:gd name="T85" fmla="*/ 20 h 40"/>
                  <a:gd name="T86" fmla="*/ 45 w 46"/>
                  <a:gd name="T87" fmla="*/ 18 h 40"/>
                  <a:gd name="T88" fmla="*/ 44 w 46"/>
                  <a:gd name="T89" fmla="*/ 16 h 40"/>
                  <a:gd name="T90" fmla="*/ 43 w 46"/>
                  <a:gd name="T91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40">
                    <a:moveTo>
                      <a:pt x="42" y="15"/>
                    </a:moveTo>
                    <a:lnTo>
                      <a:pt x="41" y="15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39" y="17"/>
                    </a:lnTo>
                    <a:lnTo>
                      <a:pt x="39" y="15"/>
                    </a:lnTo>
                    <a:lnTo>
                      <a:pt x="38" y="13"/>
                    </a:lnTo>
                    <a:lnTo>
                      <a:pt x="37" y="12"/>
                    </a:lnTo>
                    <a:lnTo>
                      <a:pt x="37" y="10"/>
                    </a:lnTo>
                    <a:lnTo>
                      <a:pt x="36" y="9"/>
                    </a:lnTo>
                    <a:lnTo>
                      <a:pt x="35" y="7"/>
                    </a:lnTo>
                    <a:lnTo>
                      <a:pt x="34" y="6"/>
                    </a:lnTo>
                    <a:lnTo>
                      <a:pt x="32" y="5"/>
                    </a:lnTo>
                    <a:lnTo>
                      <a:pt x="31" y="4"/>
                    </a:lnTo>
                    <a:lnTo>
                      <a:pt x="30" y="3"/>
                    </a:lnTo>
                    <a:lnTo>
                      <a:pt x="28" y="2"/>
                    </a:lnTo>
                    <a:lnTo>
                      <a:pt x="27" y="2"/>
                    </a:lnTo>
                    <a:lnTo>
                      <a:pt x="25" y="1"/>
                    </a:lnTo>
                    <a:lnTo>
                      <a:pt x="23" y="1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2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1" y="26"/>
                    </a:lnTo>
                    <a:lnTo>
                      <a:pt x="2" y="28"/>
                    </a:lnTo>
                    <a:lnTo>
                      <a:pt x="2" y="29"/>
                    </a:lnTo>
                    <a:lnTo>
                      <a:pt x="3" y="31"/>
                    </a:lnTo>
                    <a:lnTo>
                      <a:pt x="4" y="32"/>
                    </a:lnTo>
                    <a:lnTo>
                      <a:pt x="6" y="34"/>
                    </a:lnTo>
                    <a:lnTo>
                      <a:pt x="7" y="35"/>
                    </a:lnTo>
                    <a:lnTo>
                      <a:pt x="9" y="36"/>
                    </a:lnTo>
                    <a:lnTo>
                      <a:pt x="10" y="37"/>
                    </a:lnTo>
                    <a:lnTo>
                      <a:pt x="12" y="38"/>
                    </a:lnTo>
                    <a:lnTo>
                      <a:pt x="14" y="39"/>
                    </a:lnTo>
                    <a:lnTo>
                      <a:pt x="16" y="39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1" y="40"/>
                    </a:lnTo>
                    <a:lnTo>
                      <a:pt x="23" y="39"/>
                    </a:lnTo>
                    <a:lnTo>
                      <a:pt x="25" y="39"/>
                    </a:lnTo>
                    <a:lnTo>
                      <a:pt x="26" y="39"/>
                    </a:lnTo>
                    <a:lnTo>
                      <a:pt x="28" y="38"/>
                    </a:lnTo>
                    <a:lnTo>
                      <a:pt x="29" y="37"/>
                    </a:lnTo>
                    <a:lnTo>
                      <a:pt x="30" y="36"/>
                    </a:lnTo>
                    <a:lnTo>
                      <a:pt x="32" y="36"/>
                    </a:lnTo>
                    <a:lnTo>
                      <a:pt x="33" y="34"/>
                    </a:lnTo>
                    <a:lnTo>
                      <a:pt x="34" y="33"/>
                    </a:lnTo>
                    <a:lnTo>
                      <a:pt x="35" y="32"/>
                    </a:lnTo>
                    <a:lnTo>
                      <a:pt x="36" y="31"/>
                    </a:lnTo>
                    <a:lnTo>
                      <a:pt x="37" y="30"/>
                    </a:lnTo>
                    <a:lnTo>
                      <a:pt x="38" y="28"/>
                    </a:lnTo>
                    <a:lnTo>
                      <a:pt x="38" y="27"/>
                    </a:lnTo>
                    <a:lnTo>
                      <a:pt x="39" y="25"/>
                    </a:lnTo>
                    <a:lnTo>
                      <a:pt x="39" y="25"/>
                    </a:lnTo>
                    <a:lnTo>
                      <a:pt x="39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7"/>
                    </a:lnTo>
                    <a:lnTo>
                      <a:pt x="43" y="26"/>
                    </a:lnTo>
                    <a:lnTo>
                      <a:pt x="44" y="26"/>
                    </a:lnTo>
                    <a:lnTo>
                      <a:pt x="45" y="25"/>
                    </a:lnTo>
                    <a:lnTo>
                      <a:pt x="45" y="24"/>
                    </a:lnTo>
                    <a:lnTo>
                      <a:pt x="46" y="23"/>
                    </a:lnTo>
                    <a:lnTo>
                      <a:pt x="46" y="22"/>
                    </a:lnTo>
                    <a:lnTo>
                      <a:pt x="46" y="21"/>
                    </a:lnTo>
                    <a:lnTo>
                      <a:pt x="46" y="20"/>
                    </a:lnTo>
                    <a:lnTo>
                      <a:pt x="46" y="19"/>
                    </a:lnTo>
                    <a:lnTo>
                      <a:pt x="45" y="18"/>
                    </a:lnTo>
                    <a:lnTo>
                      <a:pt x="45" y="17"/>
                    </a:lnTo>
                    <a:lnTo>
                      <a:pt x="44" y="16"/>
                    </a:lnTo>
                    <a:lnTo>
                      <a:pt x="43" y="16"/>
                    </a:lnTo>
                    <a:lnTo>
                      <a:pt x="43" y="15"/>
                    </a:lnTo>
                    <a:lnTo>
                      <a:pt x="42" y="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52" name="Freeform 1489"/>
              <p:cNvSpPr>
                <a:spLocks/>
              </p:cNvSpPr>
              <p:nvPr/>
            </p:nvSpPr>
            <p:spPr bwMode="auto">
              <a:xfrm>
                <a:off x="5556" y="2626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3 h 3"/>
                  <a:gd name="T4" fmla="*/ 3 w 3"/>
                  <a:gd name="T5" fmla="*/ 2 h 3"/>
                  <a:gd name="T6" fmla="*/ 3 w 3"/>
                  <a:gd name="T7" fmla="*/ 2 h 3"/>
                  <a:gd name="T8" fmla="*/ 3 w 3"/>
                  <a:gd name="T9" fmla="*/ 1 h 3"/>
                  <a:gd name="T10" fmla="*/ 3 w 3"/>
                  <a:gd name="T11" fmla="*/ 1 h 3"/>
                  <a:gd name="T12" fmla="*/ 3 w 3"/>
                  <a:gd name="T13" fmla="*/ 0 h 3"/>
                  <a:gd name="T14" fmla="*/ 3 w 3"/>
                  <a:gd name="T15" fmla="*/ 0 h 3"/>
                  <a:gd name="T16" fmla="*/ 2 w 3"/>
                  <a:gd name="T17" fmla="*/ 0 h 3"/>
                  <a:gd name="T18" fmla="*/ 1 w 3"/>
                  <a:gd name="T19" fmla="*/ 0 h 3"/>
                  <a:gd name="T20" fmla="*/ 1 w 3"/>
                  <a:gd name="T21" fmla="*/ 0 h 3"/>
                  <a:gd name="T22" fmla="*/ 1 w 3"/>
                  <a:gd name="T23" fmla="*/ 1 h 3"/>
                  <a:gd name="T24" fmla="*/ 0 w 3"/>
                  <a:gd name="T25" fmla="*/ 1 h 3"/>
                  <a:gd name="T26" fmla="*/ 1 w 3"/>
                  <a:gd name="T27" fmla="*/ 2 h 3"/>
                  <a:gd name="T28" fmla="*/ 1 w 3"/>
                  <a:gd name="T29" fmla="*/ 2 h 3"/>
                  <a:gd name="T30" fmla="*/ 1 w 3"/>
                  <a:gd name="T31" fmla="*/ 3 h 3"/>
                  <a:gd name="T32" fmla="*/ 2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53" name="Freeform 1490"/>
              <p:cNvSpPr>
                <a:spLocks/>
              </p:cNvSpPr>
              <p:nvPr/>
            </p:nvSpPr>
            <p:spPr bwMode="auto">
              <a:xfrm>
                <a:off x="5527" y="2631"/>
                <a:ext cx="18" cy="6"/>
              </a:xfrm>
              <a:custGeom>
                <a:avLst/>
                <a:gdLst>
                  <a:gd name="T0" fmla="*/ 0 w 18"/>
                  <a:gd name="T1" fmla="*/ 0 h 6"/>
                  <a:gd name="T2" fmla="*/ 0 w 18"/>
                  <a:gd name="T3" fmla="*/ 1 h 6"/>
                  <a:gd name="T4" fmla="*/ 0 w 18"/>
                  <a:gd name="T5" fmla="*/ 1 h 6"/>
                  <a:gd name="T6" fmla="*/ 0 w 18"/>
                  <a:gd name="T7" fmla="*/ 2 h 6"/>
                  <a:gd name="T8" fmla="*/ 0 w 18"/>
                  <a:gd name="T9" fmla="*/ 2 h 6"/>
                  <a:gd name="T10" fmla="*/ 1 w 18"/>
                  <a:gd name="T11" fmla="*/ 3 h 6"/>
                  <a:gd name="T12" fmla="*/ 1 w 18"/>
                  <a:gd name="T13" fmla="*/ 4 h 6"/>
                  <a:gd name="T14" fmla="*/ 2 w 18"/>
                  <a:gd name="T15" fmla="*/ 4 h 6"/>
                  <a:gd name="T16" fmla="*/ 3 w 18"/>
                  <a:gd name="T17" fmla="*/ 5 h 6"/>
                  <a:gd name="T18" fmla="*/ 4 w 18"/>
                  <a:gd name="T19" fmla="*/ 6 h 6"/>
                  <a:gd name="T20" fmla="*/ 5 w 18"/>
                  <a:gd name="T21" fmla="*/ 6 h 6"/>
                  <a:gd name="T22" fmla="*/ 7 w 18"/>
                  <a:gd name="T23" fmla="*/ 6 h 6"/>
                  <a:gd name="T24" fmla="*/ 8 w 18"/>
                  <a:gd name="T25" fmla="*/ 6 h 6"/>
                  <a:gd name="T26" fmla="*/ 9 w 18"/>
                  <a:gd name="T27" fmla="*/ 6 h 6"/>
                  <a:gd name="T28" fmla="*/ 10 w 18"/>
                  <a:gd name="T29" fmla="*/ 6 h 6"/>
                  <a:gd name="T30" fmla="*/ 10 w 18"/>
                  <a:gd name="T31" fmla="*/ 6 h 6"/>
                  <a:gd name="T32" fmla="*/ 10 w 18"/>
                  <a:gd name="T33" fmla="*/ 6 h 6"/>
                  <a:gd name="T34" fmla="*/ 18 w 18"/>
                  <a:gd name="T35" fmla="*/ 0 h 6"/>
                  <a:gd name="T36" fmla="*/ 0 w 18"/>
                  <a:gd name="T3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6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54" name="Freeform 1491"/>
              <p:cNvSpPr>
                <a:spLocks/>
              </p:cNvSpPr>
              <p:nvPr/>
            </p:nvSpPr>
            <p:spPr bwMode="auto">
              <a:xfrm>
                <a:off x="5529" y="2632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 w 11"/>
                  <a:gd name="T3" fmla="*/ 2 h 2"/>
                  <a:gd name="T4" fmla="*/ 8 w 11"/>
                  <a:gd name="T5" fmla="*/ 2 h 2"/>
                  <a:gd name="T6" fmla="*/ 11 w 11"/>
                  <a:gd name="T7" fmla="*/ 0 h 2"/>
                  <a:gd name="T8" fmla="*/ 0 w 1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55" name="Freeform 1492"/>
              <p:cNvSpPr>
                <a:spLocks/>
              </p:cNvSpPr>
              <p:nvPr/>
            </p:nvSpPr>
            <p:spPr bwMode="auto">
              <a:xfrm>
                <a:off x="5524" y="2611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3 w 4"/>
                  <a:gd name="T3" fmla="*/ 5 h 5"/>
                  <a:gd name="T4" fmla="*/ 4 w 4"/>
                  <a:gd name="T5" fmla="*/ 4 h 5"/>
                  <a:gd name="T6" fmla="*/ 4 w 4"/>
                  <a:gd name="T7" fmla="*/ 4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1 h 5"/>
                  <a:gd name="T14" fmla="*/ 3 w 4"/>
                  <a:gd name="T15" fmla="*/ 1 h 5"/>
                  <a:gd name="T16" fmla="*/ 2 w 4"/>
                  <a:gd name="T17" fmla="*/ 0 h 5"/>
                  <a:gd name="T18" fmla="*/ 1 w 4"/>
                  <a:gd name="T19" fmla="*/ 1 h 5"/>
                  <a:gd name="T20" fmla="*/ 0 w 4"/>
                  <a:gd name="T21" fmla="*/ 1 h 5"/>
                  <a:gd name="T22" fmla="*/ 0 w 4"/>
                  <a:gd name="T23" fmla="*/ 2 h 5"/>
                  <a:gd name="T24" fmla="*/ 0 w 4"/>
                  <a:gd name="T25" fmla="*/ 3 h 5"/>
                  <a:gd name="T26" fmla="*/ 0 w 4"/>
                  <a:gd name="T27" fmla="*/ 4 h 5"/>
                  <a:gd name="T28" fmla="*/ 0 w 4"/>
                  <a:gd name="T29" fmla="*/ 4 h 5"/>
                  <a:gd name="T30" fmla="*/ 1 w 4"/>
                  <a:gd name="T31" fmla="*/ 5 h 5"/>
                  <a:gd name="T32" fmla="*/ 2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3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56" name="Freeform 1493"/>
              <p:cNvSpPr>
                <a:spLocks/>
              </p:cNvSpPr>
              <p:nvPr/>
            </p:nvSpPr>
            <p:spPr bwMode="auto">
              <a:xfrm>
                <a:off x="5539" y="2611"/>
                <a:ext cx="6" cy="6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5 w 6"/>
                  <a:gd name="T5" fmla="*/ 5 h 6"/>
                  <a:gd name="T6" fmla="*/ 5 w 6"/>
                  <a:gd name="T7" fmla="*/ 4 h 6"/>
                  <a:gd name="T8" fmla="*/ 6 w 6"/>
                  <a:gd name="T9" fmla="*/ 3 h 6"/>
                  <a:gd name="T10" fmla="*/ 5 w 6"/>
                  <a:gd name="T11" fmla="*/ 2 h 6"/>
                  <a:gd name="T12" fmla="*/ 5 w 6"/>
                  <a:gd name="T13" fmla="*/ 1 h 6"/>
                  <a:gd name="T14" fmla="*/ 4 w 6"/>
                  <a:gd name="T15" fmla="*/ 1 h 6"/>
                  <a:gd name="T16" fmla="*/ 3 w 6"/>
                  <a:gd name="T17" fmla="*/ 0 h 6"/>
                  <a:gd name="T18" fmla="*/ 2 w 6"/>
                  <a:gd name="T19" fmla="*/ 1 h 6"/>
                  <a:gd name="T20" fmla="*/ 2 w 6"/>
                  <a:gd name="T21" fmla="*/ 1 h 6"/>
                  <a:gd name="T22" fmla="*/ 1 w 6"/>
                  <a:gd name="T23" fmla="*/ 1 h 6"/>
                  <a:gd name="T24" fmla="*/ 1 w 6"/>
                  <a:gd name="T25" fmla="*/ 1 h 6"/>
                  <a:gd name="T26" fmla="*/ 0 w 6"/>
                  <a:gd name="T27" fmla="*/ 2 h 6"/>
                  <a:gd name="T28" fmla="*/ 0 w 6"/>
                  <a:gd name="T29" fmla="*/ 2 h 6"/>
                  <a:gd name="T30" fmla="*/ 0 w 6"/>
                  <a:gd name="T31" fmla="*/ 3 h 6"/>
                  <a:gd name="T32" fmla="*/ 0 w 6"/>
                  <a:gd name="T33" fmla="*/ 3 h 6"/>
                  <a:gd name="T34" fmla="*/ 0 w 6"/>
                  <a:gd name="T35" fmla="*/ 4 h 6"/>
                  <a:gd name="T36" fmla="*/ 0 w 6"/>
                  <a:gd name="T37" fmla="*/ 4 h 6"/>
                  <a:gd name="T38" fmla="*/ 0 w 6"/>
                  <a:gd name="T39" fmla="*/ 5 h 6"/>
                  <a:gd name="T40" fmla="*/ 1 w 6"/>
                  <a:gd name="T41" fmla="*/ 5 h 6"/>
                  <a:gd name="T42" fmla="*/ 1 w 6"/>
                  <a:gd name="T43" fmla="*/ 6 h 6"/>
                  <a:gd name="T44" fmla="*/ 2 w 6"/>
                  <a:gd name="T45" fmla="*/ 6 h 6"/>
                  <a:gd name="T46" fmla="*/ 2 w 6"/>
                  <a:gd name="T47" fmla="*/ 6 h 6"/>
                  <a:gd name="T48" fmla="*/ 3 w 6"/>
                  <a:gd name="T4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lnTo>
                      <a:pt x="4" y="6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57" name="Freeform 1494"/>
              <p:cNvSpPr>
                <a:spLocks/>
              </p:cNvSpPr>
              <p:nvPr/>
            </p:nvSpPr>
            <p:spPr bwMode="auto">
              <a:xfrm>
                <a:off x="5525" y="2612"/>
                <a:ext cx="12" cy="14"/>
              </a:xfrm>
              <a:custGeom>
                <a:avLst/>
                <a:gdLst>
                  <a:gd name="T0" fmla="*/ 3 w 12"/>
                  <a:gd name="T1" fmla="*/ 12 h 14"/>
                  <a:gd name="T2" fmla="*/ 8 w 12"/>
                  <a:gd name="T3" fmla="*/ 3 h 14"/>
                  <a:gd name="T4" fmla="*/ 8 w 12"/>
                  <a:gd name="T5" fmla="*/ 0 h 14"/>
                  <a:gd name="T6" fmla="*/ 0 w 12"/>
                  <a:gd name="T7" fmla="*/ 14 h 14"/>
                  <a:gd name="T8" fmla="*/ 12 w 12"/>
                  <a:gd name="T9" fmla="*/ 14 h 14"/>
                  <a:gd name="T10" fmla="*/ 12 w 12"/>
                  <a:gd name="T11" fmla="*/ 12 h 14"/>
                  <a:gd name="T12" fmla="*/ 3 w 12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3" y="12"/>
                    </a:moveTo>
                    <a:lnTo>
                      <a:pt x="8" y="3"/>
                    </a:lnTo>
                    <a:lnTo>
                      <a:pt x="8" y="0"/>
                    </a:lnTo>
                    <a:lnTo>
                      <a:pt x="0" y="14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</p:grpSp>
        <p:grpSp>
          <p:nvGrpSpPr>
            <p:cNvPr id="198" name="Group 1498"/>
            <p:cNvGrpSpPr>
              <a:grpSpLocks/>
            </p:cNvGrpSpPr>
            <p:nvPr/>
          </p:nvGrpSpPr>
          <p:grpSpPr bwMode="auto">
            <a:xfrm>
              <a:off x="8597900" y="3821113"/>
              <a:ext cx="212725" cy="273050"/>
              <a:chOff x="5416" y="2407"/>
              <a:chExt cx="134" cy="172"/>
            </a:xfrm>
          </p:grpSpPr>
          <p:pic>
            <p:nvPicPr>
              <p:cNvPr id="203" name="Picture 1496"/>
              <p:cNvPicPr>
                <a:picLocks noChangeAspect="1" noChangeArrowheads="1"/>
              </p:cNvPicPr>
              <p:nvPr/>
            </p:nvPicPr>
            <p:blipFill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16" y="2407"/>
                <a:ext cx="134" cy="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04" name="Picture 1497"/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16" y="2407"/>
                <a:ext cx="134" cy="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99" name="Rectangle 1499"/>
            <p:cNvSpPr>
              <a:spLocks noChangeArrowheads="1"/>
            </p:cNvSpPr>
            <p:nvPr/>
          </p:nvSpPr>
          <p:spPr bwMode="auto">
            <a:xfrm>
              <a:off x="8472488" y="3814763"/>
              <a:ext cx="455612" cy="277812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/>
            </a:p>
          </p:txBody>
        </p:sp>
        <p:sp>
          <p:nvSpPr>
            <p:cNvPr id="200" name="Rectangle 1500"/>
            <p:cNvSpPr>
              <a:spLocks noChangeArrowheads="1"/>
            </p:cNvSpPr>
            <p:nvPr/>
          </p:nvSpPr>
          <p:spPr bwMode="auto">
            <a:xfrm>
              <a:off x="8020050" y="4095750"/>
              <a:ext cx="455612" cy="279400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/>
            </a:p>
          </p:txBody>
        </p:sp>
        <p:sp>
          <p:nvSpPr>
            <p:cNvPr id="201" name="Rectangle 1501"/>
            <p:cNvSpPr>
              <a:spLocks noChangeArrowheads="1"/>
            </p:cNvSpPr>
            <p:nvPr/>
          </p:nvSpPr>
          <p:spPr bwMode="auto">
            <a:xfrm>
              <a:off x="8475663" y="4097338"/>
              <a:ext cx="454025" cy="279400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/>
            </a:p>
          </p:txBody>
        </p:sp>
        <p:pic>
          <p:nvPicPr>
            <p:cNvPr id="202" name="Picture 1502"/>
            <p:cNvPicPr>
              <a:picLocks noChangeAspect="1" noChangeArrowheads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04175" y="3816350"/>
              <a:ext cx="461962" cy="285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07" name="グループ化 306"/>
          <p:cNvGrpSpPr/>
          <p:nvPr/>
        </p:nvGrpSpPr>
        <p:grpSpPr>
          <a:xfrm>
            <a:off x="7154710" y="2740449"/>
            <a:ext cx="578287" cy="473924"/>
            <a:chOff x="3208338" y="3263901"/>
            <a:chExt cx="990600" cy="792163"/>
          </a:xfrm>
        </p:grpSpPr>
        <p:pic>
          <p:nvPicPr>
            <p:cNvPr id="308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9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10" name="グループ化 309"/>
          <p:cNvGrpSpPr/>
          <p:nvPr/>
        </p:nvGrpSpPr>
        <p:grpSpPr>
          <a:xfrm>
            <a:off x="1926193" y="5847975"/>
            <a:ext cx="578287" cy="472974"/>
            <a:chOff x="7978775" y="3702050"/>
            <a:chExt cx="990600" cy="790575"/>
          </a:xfrm>
        </p:grpSpPr>
        <p:pic>
          <p:nvPicPr>
            <p:cNvPr id="311" name="Picture 1389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78775" y="3702050"/>
              <a:ext cx="990600" cy="790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12" name="Group 1392"/>
            <p:cNvGrpSpPr>
              <a:grpSpLocks/>
            </p:cNvGrpSpPr>
            <p:nvPr/>
          </p:nvGrpSpPr>
          <p:grpSpPr bwMode="auto">
            <a:xfrm>
              <a:off x="8020050" y="3810000"/>
              <a:ext cx="911225" cy="560387"/>
              <a:chOff x="5052" y="2400"/>
              <a:chExt cx="574" cy="353"/>
            </a:xfrm>
          </p:grpSpPr>
          <p:sp>
            <p:nvSpPr>
              <p:cNvPr id="422" name="Rectangle 1390"/>
              <p:cNvSpPr>
                <a:spLocks noChangeArrowheads="1"/>
              </p:cNvSpPr>
              <p:nvPr/>
            </p:nvSpPr>
            <p:spPr bwMode="auto">
              <a:xfrm>
                <a:off x="5052" y="2400"/>
                <a:ext cx="574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3" name="Rectangle 1391"/>
              <p:cNvSpPr>
                <a:spLocks noChangeArrowheads="1"/>
              </p:cNvSpPr>
              <p:nvPr/>
            </p:nvSpPr>
            <p:spPr bwMode="auto">
              <a:xfrm>
                <a:off x="5052" y="2400"/>
                <a:ext cx="574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313" name="Group 1441"/>
            <p:cNvGrpSpPr>
              <a:grpSpLocks/>
            </p:cNvGrpSpPr>
            <p:nvPr/>
          </p:nvGrpSpPr>
          <p:grpSpPr bwMode="auto">
            <a:xfrm>
              <a:off x="8072438" y="4127500"/>
              <a:ext cx="366712" cy="215900"/>
              <a:chOff x="5085" y="2600"/>
              <a:chExt cx="231" cy="136"/>
            </a:xfrm>
          </p:grpSpPr>
          <p:sp>
            <p:nvSpPr>
              <p:cNvPr id="375" name="Freeform 1394"/>
              <p:cNvSpPr>
                <a:spLocks/>
              </p:cNvSpPr>
              <p:nvPr/>
            </p:nvSpPr>
            <p:spPr bwMode="auto">
              <a:xfrm>
                <a:off x="5262" y="2650"/>
                <a:ext cx="43" cy="53"/>
              </a:xfrm>
              <a:custGeom>
                <a:avLst/>
                <a:gdLst>
                  <a:gd name="T0" fmla="*/ 0 w 43"/>
                  <a:gd name="T1" fmla="*/ 3 h 53"/>
                  <a:gd name="T2" fmla="*/ 1 w 43"/>
                  <a:gd name="T3" fmla="*/ 2 h 53"/>
                  <a:gd name="T4" fmla="*/ 3 w 43"/>
                  <a:gd name="T5" fmla="*/ 1 h 53"/>
                  <a:gd name="T6" fmla="*/ 5 w 43"/>
                  <a:gd name="T7" fmla="*/ 0 h 53"/>
                  <a:gd name="T8" fmla="*/ 7 w 43"/>
                  <a:gd name="T9" fmla="*/ 0 h 53"/>
                  <a:gd name="T10" fmla="*/ 10 w 43"/>
                  <a:gd name="T11" fmla="*/ 0 h 53"/>
                  <a:gd name="T12" fmla="*/ 13 w 43"/>
                  <a:gd name="T13" fmla="*/ 0 h 53"/>
                  <a:gd name="T14" fmla="*/ 16 w 43"/>
                  <a:gd name="T15" fmla="*/ 1 h 53"/>
                  <a:gd name="T16" fmla="*/ 19 w 43"/>
                  <a:gd name="T17" fmla="*/ 1 h 53"/>
                  <a:gd name="T18" fmla="*/ 22 w 43"/>
                  <a:gd name="T19" fmla="*/ 2 h 53"/>
                  <a:gd name="T20" fmla="*/ 25 w 43"/>
                  <a:gd name="T21" fmla="*/ 2 h 53"/>
                  <a:gd name="T22" fmla="*/ 28 w 43"/>
                  <a:gd name="T23" fmla="*/ 3 h 53"/>
                  <a:gd name="T24" fmla="*/ 30 w 43"/>
                  <a:gd name="T25" fmla="*/ 4 h 53"/>
                  <a:gd name="T26" fmla="*/ 32 w 43"/>
                  <a:gd name="T27" fmla="*/ 4 h 53"/>
                  <a:gd name="T28" fmla="*/ 34 w 43"/>
                  <a:gd name="T29" fmla="*/ 5 h 53"/>
                  <a:gd name="T30" fmla="*/ 35 w 43"/>
                  <a:gd name="T31" fmla="*/ 5 h 53"/>
                  <a:gd name="T32" fmla="*/ 35 w 43"/>
                  <a:gd name="T33" fmla="*/ 5 h 53"/>
                  <a:gd name="T34" fmla="*/ 35 w 43"/>
                  <a:gd name="T35" fmla="*/ 5 h 53"/>
                  <a:gd name="T36" fmla="*/ 36 w 43"/>
                  <a:gd name="T37" fmla="*/ 5 h 53"/>
                  <a:gd name="T38" fmla="*/ 36 w 43"/>
                  <a:gd name="T39" fmla="*/ 4 h 53"/>
                  <a:gd name="T40" fmla="*/ 36 w 43"/>
                  <a:gd name="T41" fmla="*/ 4 h 53"/>
                  <a:gd name="T42" fmla="*/ 37 w 43"/>
                  <a:gd name="T43" fmla="*/ 3 h 53"/>
                  <a:gd name="T44" fmla="*/ 37 w 43"/>
                  <a:gd name="T45" fmla="*/ 3 h 53"/>
                  <a:gd name="T46" fmla="*/ 38 w 43"/>
                  <a:gd name="T47" fmla="*/ 3 h 53"/>
                  <a:gd name="T48" fmla="*/ 39 w 43"/>
                  <a:gd name="T49" fmla="*/ 3 h 53"/>
                  <a:gd name="T50" fmla="*/ 41 w 43"/>
                  <a:gd name="T51" fmla="*/ 3 h 53"/>
                  <a:gd name="T52" fmla="*/ 41 w 43"/>
                  <a:gd name="T53" fmla="*/ 3 h 53"/>
                  <a:gd name="T54" fmla="*/ 42 w 43"/>
                  <a:gd name="T55" fmla="*/ 3 h 53"/>
                  <a:gd name="T56" fmla="*/ 42 w 43"/>
                  <a:gd name="T57" fmla="*/ 3 h 53"/>
                  <a:gd name="T58" fmla="*/ 43 w 43"/>
                  <a:gd name="T59" fmla="*/ 4 h 53"/>
                  <a:gd name="T60" fmla="*/ 43 w 43"/>
                  <a:gd name="T61" fmla="*/ 4 h 53"/>
                  <a:gd name="T62" fmla="*/ 43 w 43"/>
                  <a:gd name="T63" fmla="*/ 4 h 53"/>
                  <a:gd name="T64" fmla="*/ 43 w 43"/>
                  <a:gd name="T65" fmla="*/ 4 h 53"/>
                  <a:gd name="T66" fmla="*/ 43 w 43"/>
                  <a:gd name="T67" fmla="*/ 53 h 53"/>
                  <a:gd name="T68" fmla="*/ 35 w 43"/>
                  <a:gd name="T69" fmla="*/ 53 h 53"/>
                  <a:gd name="T70" fmla="*/ 35 w 43"/>
                  <a:gd name="T71" fmla="*/ 49 h 53"/>
                  <a:gd name="T72" fmla="*/ 35 w 43"/>
                  <a:gd name="T73" fmla="*/ 42 h 53"/>
                  <a:gd name="T74" fmla="*/ 35 w 43"/>
                  <a:gd name="T75" fmla="*/ 35 h 53"/>
                  <a:gd name="T76" fmla="*/ 35 w 43"/>
                  <a:gd name="T77" fmla="*/ 31 h 53"/>
                  <a:gd name="T78" fmla="*/ 34 w 43"/>
                  <a:gd name="T79" fmla="*/ 31 h 53"/>
                  <a:gd name="T80" fmla="*/ 33 w 43"/>
                  <a:gd name="T81" fmla="*/ 30 h 53"/>
                  <a:gd name="T82" fmla="*/ 31 w 43"/>
                  <a:gd name="T83" fmla="*/ 30 h 53"/>
                  <a:gd name="T84" fmla="*/ 29 w 43"/>
                  <a:gd name="T85" fmla="*/ 29 h 53"/>
                  <a:gd name="T86" fmla="*/ 27 w 43"/>
                  <a:gd name="T87" fmla="*/ 29 h 53"/>
                  <a:gd name="T88" fmla="*/ 24 w 43"/>
                  <a:gd name="T89" fmla="*/ 28 h 53"/>
                  <a:gd name="T90" fmla="*/ 22 w 43"/>
                  <a:gd name="T91" fmla="*/ 27 h 53"/>
                  <a:gd name="T92" fmla="*/ 19 w 43"/>
                  <a:gd name="T93" fmla="*/ 26 h 53"/>
                  <a:gd name="T94" fmla="*/ 16 w 43"/>
                  <a:gd name="T95" fmla="*/ 26 h 53"/>
                  <a:gd name="T96" fmla="*/ 14 w 43"/>
                  <a:gd name="T97" fmla="*/ 25 h 53"/>
                  <a:gd name="T98" fmla="*/ 11 w 43"/>
                  <a:gd name="T99" fmla="*/ 24 h 53"/>
                  <a:gd name="T100" fmla="*/ 9 w 43"/>
                  <a:gd name="T101" fmla="*/ 24 h 53"/>
                  <a:gd name="T102" fmla="*/ 6 w 43"/>
                  <a:gd name="T103" fmla="*/ 23 h 53"/>
                  <a:gd name="T104" fmla="*/ 4 w 43"/>
                  <a:gd name="T105" fmla="*/ 23 h 53"/>
                  <a:gd name="T106" fmla="*/ 2 w 43"/>
                  <a:gd name="T107" fmla="*/ 22 h 53"/>
                  <a:gd name="T108" fmla="*/ 0 w 43"/>
                  <a:gd name="T109" fmla="*/ 22 h 53"/>
                  <a:gd name="T110" fmla="*/ 0 w 43"/>
                  <a:gd name="T111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3">
                    <a:moveTo>
                      <a:pt x="0" y="3"/>
                    </a:moveTo>
                    <a:lnTo>
                      <a:pt x="1" y="2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9" y="1"/>
                    </a:lnTo>
                    <a:lnTo>
                      <a:pt x="22" y="2"/>
                    </a:lnTo>
                    <a:lnTo>
                      <a:pt x="25" y="2"/>
                    </a:lnTo>
                    <a:lnTo>
                      <a:pt x="28" y="3"/>
                    </a:lnTo>
                    <a:lnTo>
                      <a:pt x="30" y="4"/>
                    </a:lnTo>
                    <a:lnTo>
                      <a:pt x="32" y="4"/>
                    </a:lnTo>
                    <a:lnTo>
                      <a:pt x="34" y="5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9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53"/>
                    </a:lnTo>
                    <a:lnTo>
                      <a:pt x="35" y="53"/>
                    </a:lnTo>
                    <a:lnTo>
                      <a:pt x="35" y="49"/>
                    </a:lnTo>
                    <a:lnTo>
                      <a:pt x="35" y="42"/>
                    </a:lnTo>
                    <a:lnTo>
                      <a:pt x="35" y="35"/>
                    </a:lnTo>
                    <a:lnTo>
                      <a:pt x="35" y="31"/>
                    </a:lnTo>
                    <a:lnTo>
                      <a:pt x="34" y="31"/>
                    </a:lnTo>
                    <a:lnTo>
                      <a:pt x="33" y="30"/>
                    </a:lnTo>
                    <a:lnTo>
                      <a:pt x="31" y="30"/>
                    </a:lnTo>
                    <a:lnTo>
                      <a:pt x="29" y="29"/>
                    </a:lnTo>
                    <a:lnTo>
                      <a:pt x="27" y="29"/>
                    </a:lnTo>
                    <a:lnTo>
                      <a:pt x="24" y="28"/>
                    </a:lnTo>
                    <a:lnTo>
                      <a:pt x="22" y="27"/>
                    </a:lnTo>
                    <a:lnTo>
                      <a:pt x="19" y="26"/>
                    </a:lnTo>
                    <a:lnTo>
                      <a:pt x="16" y="26"/>
                    </a:lnTo>
                    <a:lnTo>
                      <a:pt x="14" y="25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1395"/>
              <p:cNvSpPr>
                <a:spLocks/>
              </p:cNvSpPr>
              <p:nvPr/>
            </p:nvSpPr>
            <p:spPr bwMode="auto">
              <a:xfrm>
                <a:off x="5251" y="2640"/>
                <a:ext cx="24" cy="21"/>
              </a:xfrm>
              <a:custGeom>
                <a:avLst/>
                <a:gdLst>
                  <a:gd name="T0" fmla="*/ 24 w 24"/>
                  <a:gd name="T1" fmla="*/ 21 h 21"/>
                  <a:gd name="T2" fmla="*/ 24 w 24"/>
                  <a:gd name="T3" fmla="*/ 0 h 21"/>
                  <a:gd name="T4" fmla="*/ 0 w 24"/>
                  <a:gd name="T5" fmla="*/ 5 h 21"/>
                  <a:gd name="T6" fmla="*/ 0 w 24"/>
                  <a:gd name="T7" fmla="*/ 21 h 21"/>
                  <a:gd name="T8" fmla="*/ 24 w 24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1">
                    <a:moveTo>
                      <a:pt x="24" y="21"/>
                    </a:moveTo>
                    <a:lnTo>
                      <a:pt x="24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4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7" name="Freeform 1396"/>
              <p:cNvSpPr>
                <a:spLocks/>
              </p:cNvSpPr>
              <p:nvPr/>
            </p:nvSpPr>
            <p:spPr bwMode="auto">
              <a:xfrm>
                <a:off x="5254" y="2645"/>
                <a:ext cx="18" cy="26"/>
              </a:xfrm>
              <a:custGeom>
                <a:avLst/>
                <a:gdLst>
                  <a:gd name="T0" fmla="*/ 18 w 18"/>
                  <a:gd name="T1" fmla="*/ 0 h 26"/>
                  <a:gd name="T2" fmla="*/ 0 w 18"/>
                  <a:gd name="T3" fmla="*/ 0 h 26"/>
                  <a:gd name="T4" fmla="*/ 0 w 18"/>
                  <a:gd name="T5" fmla="*/ 26 h 26"/>
                  <a:gd name="T6" fmla="*/ 7 w 18"/>
                  <a:gd name="T7" fmla="*/ 26 h 26"/>
                  <a:gd name="T8" fmla="*/ 18 w 18"/>
                  <a:gd name="T9" fmla="*/ 26 h 26"/>
                  <a:gd name="T10" fmla="*/ 18 w 18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6">
                    <a:moveTo>
                      <a:pt x="18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7" y="26"/>
                    </a:lnTo>
                    <a:lnTo>
                      <a:pt x="18" y="26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1397"/>
              <p:cNvSpPr>
                <a:spLocks/>
              </p:cNvSpPr>
              <p:nvPr/>
            </p:nvSpPr>
            <p:spPr bwMode="auto">
              <a:xfrm>
                <a:off x="5235" y="2652"/>
                <a:ext cx="60" cy="48"/>
              </a:xfrm>
              <a:custGeom>
                <a:avLst/>
                <a:gdLst>
                  <a:gd name="T0" fmla="*/ 14 w 60"/>
                  <a:gd name="T1" fmla="*/ 0 h 48"/>
                  <a:gd name="T2" fmla="*/ 13 w 60"/>
                  <a:gd name="T3" fmla="*/ 0 h 48"/>
                  <a:gd name="T4" fmla="*/ 12 w 60"/>
                  <a:gd name="T5" fmla="*/ 0 h 48"/>
                  <a:gd name="T6" fmla="*/ 12 w 60"/>
                  <a:gd name="T7" fmla="*/ 0 h 48"/>
                  <a:gd name="T8" fmla="*/ 10 w 60"/>
                  <a:gd name="T9" fmla="*/ 1 h 48"/>
                  <a:gd name="T10" fmla="*/ 9 w 60"/>
                  <a:gd name="T11" fmla="*/ 1 h 48"/>
                  <a:gd name="T12" fmla="*/ 8 w 60"/>
                  <a:gd name="T13" fmla="*/ 2 h 48"/>
                  <a:gd name="T14" fmla="*/ 7 w 60"/>
                  <a:gd name="T15" fmla="*/ 3 h 48"/>
                  <a:gd name="T16" fmla="*/ 5 w 60"/>
                  <a:gd name="T17" fmla="*/ 4 h 48"/>
                  <a:gd name="T18" fmla="*/ 3 w 60"/>
                  <a:gd name="T19" fmla="*/ 7 h 48"/>
                  <a:gd name="T20" fmla="*/ 2 w 60"/>
                  <a:gd name="T21" fmla="*/ 12 h 48"/>
                  <a:gd name="T22" fmla="*/ 1 w 60"/>
                  <a:gd name="T23" fmla="*/ 18 h 48"/>
                  <a:gd name="T24" fmla="*/ 0 w 60"/>
                  <a:gd name="T25" fmla="*/ 25 h 48"/>
                  <a:gd name="T26" fmla="*/ 0 w 60"/>
                  <a:gd name="T27" fmla="*/ 32 h 48"/>
                  <a:gd name="T28" fmla="*/ 0 w 60"/>
                  <a:gd name="T29" fmla="*/ 38 h 48"/>
                  <a:gd name="T30" fmla="*/ 0 w 60"/>
                  <a:gd name="T31" fmla="*/ 41 h 48"/>
                  <a:gd name="T32" fmla="*/ 0 w 60"/>
                  <a:gd name="T33" fmla="*/ 43 h 48"/>
                  <a:gd name="T34" fmla="*/ 53 w 60"/>
                  <a:gd name="T35" fmla="*/ 48 h 48"/>
                  <a:gd name="T36" fmla="*/ 52 w 60"/>
                  <a:gd name="T37" fmla="*/ 35 h 48"/>
                  <a:gd name="T38" fmla="*/ 52 w 60"/>
                  <a:gd name="T39" fmla="*/ 34 h 48"/>
                  <a:gd name="T40" fmla="*/ 53 w 60"/>
                  <a:gd name="T41" fmla="*/ 34 h 48"/>
                  <a:gd name="T42" fmla="*/ 53 w 60"/>
                  <a:gd name="T43" fmla="*/ 34 h 48"/>
                  <a:gd name="T44" fmla="*/ 54 w 60"/>
                  <a:gd name="T45" fmla="*/ 33 h 48"/>
                  <a:gd name="T46" fmla="*/ 54 w 60"/>
                  <a:gd name="T47" fmla="*/ 33 h 48"/>
                  <a:gd name="T48" fmla="*/ 55 w 60"/>
                  <a:gd name="T49" fmla="*/ 32 h 48"/>
                  <a:gd name="T50" fmla="*/ 55 w 60"/>
                  <a:gd name="T51" fmla="*/ 32 h 48"/>
                  <a:gd name="T52" fmla="*/ 56 w 60"/>
                  <a:gd name="T53" fmla="*/ 32 h 48"/>
                  <a:gd name="T54" fmla="*/ 57 w 60"/>
                  <a:gd name="T55" fmla="*/ 31 h 48"/>
                  <a:gd name="T56" fmla="*/ 58 w 60"/>
                  <a:gd name="T57" fmla="*/ 30 h 48"/>
                  <a:gd name="T58" fmla="*/ 59 w 60"/>
                  <a:gd name="T59" fmla="*/ 28 h 48"/>
                  <a:gd name="T60" fmla="*/ 60 w 60"/>
                  <a:gd name="T61" fmla="*/ 27 h 48"/>
                  <a:gd name="T62" fmla="*/ 60 w 60"/>
                  <a:gd name="T63" fmla="*/ 26 h 48"/>
                  <a:gd name="T64" fmla="*/ 60 w 60"/>
                  <a:gd name="T65" fmla="*/ 24 h 48"/>
                  <a:gd name="T66" fmla="*/ 60 w 60"/>
                  <a:gd name="T67" fmla="*/ 22 h 48"/>
                  <a:gd name="T68" fmla="*/ 60 w 60"/>
                  <a:gd name="T69" fmla="*/ 20 h 48"/>
                  <a:gd name="T70" fmla="*/ 60 w 60"/>
                  <a:gd name="T71" fmla="*/ 20 h 48"/>
                  <a:gd name="T72" fmla="*/ 59 w 60"/>
                  <a:gd name="T73" fmla="*/ 18 h 48"/>
                  <a:gd name="T74" fmla="*/ 58 w 60"/>
                  <a:gd name="T75" fmla="*/ 15 h 48"/>
                  <a:gd name="T76" fmla="*/ 56 w 60"/>
                  <a:gd name="T77" fmla="*/ 12 h 48"/>
                  <a:gd name="T78" fmla="*/ 54 w 60"/>
                  <a:gd name="T79" fmla="*/ 9 h 48"/>
                  <a:gd name="T80" fmla="*/ 51 w 60"/>
                  <a:gd name="T81" fmla="*/ 6 h 48"/>
                  <a:gd name="T82" fmla="*/ 48 w 60"/>
                  <a:gd name="T83" fmla="*/ 3 h 48"/>
                  <a:gd name="T84" fmla="*/ 45 w 60"/>
                  <a:gd name="T85" fmla="*/ 1 h 48"/>
                  <a:gd name="T86" fmla="*/ 44 w 60"/>
                  <a:gd name="T87" fmla="*/ 1 h 48"/>
                  <a:gd name="T88" fmla="*/ 43 w 60"/>
                  <a:gd name="T89" fmla="*/ 1 h 48"/>
                  <a:gd name="T90" fmla="*/ 42 w 60"/>
                  <a:gd name="T91" fmla="*/ 1 h 48"/>
                  <a:gd name="T92" fmla="*/ 41 w 60"/>
                  <a:gd name="T93" fmla="*/ 0 h 48"/>
                  <a:gd name="T94" fmla="*/ 40 w 60"/>
                  <a:gd name="T95" fmla="*/ 0 h 48"/>
                  <a:gd name="T96" fmla="*/ 39 w 60"/>
                  <a:gd name="T97" fmla="*/ 0 h 48"/>
                  <a:gd name="T98" fmla="*/ 38 w 60"/>
                  <a:gd name="T99" fmla="*/ 0 h 48"/>
                  <a:gd name="T100" fmla="*/ 37 w 60"/>
                  <a:gd name="T101" fmla="*/ 0 h 48"/>
                  <a:gd name="T102" fmla="*/ 27 w 60"/>
                  <a:gd name="T103" fmla="*/ 13 h 48"/>
                  <a:gd name="T104" fmla="*/ 19 w 60"/>
                  <a:gd name="T105" fmla="*/ 0 h 48"/>
                  <a:gd name="T106" fmla="*/ 14 w 60"/>
                  <a:gd name="T10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0" h="48">
                    <a:moveTo>
                      <a:pt x="14" y="0"/>
                    </a:moveTo>
                    <a:lnTo>
                      <a:pt x="13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1" y="18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53" y="48"/>
                    </a:lnTo>
                    <a:lnTo>
                      <a:pt x="52" y="35"/>
                    </a:lnTo>
                    <a:lnTo>
                      <a:pt x="52" y="34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5" y="32"/>
                    </a:lnTo>
                    <a:lnTo>
                      <a:pt x="55" y="32"/>
                    </a:lnTo>
                    <a:lnTo>
                      <a:pt x="56" y="32"/>
                    </a:lnTo>
                    <a:lnTo>
                      <a:pt x="57" y="31"/>
                    </a:lnTo>
                    <a:lnTo>
                      <a:pt x="58" y="30"/>
                    </a:lnTo>
                    <a:lnTo>
                      <a:pt x="59" y="28"/>
                    </a:lnTo>
                    <a:lnTo>
                      <a:pt x="60" y="27"/>
                    </a:lnTo>
                    <a:lnTo>
                      <a:pt x="60" y="26"/>
                    </a:lnTo>
                    <a:lnTo>
                      <a:pt x="60" y="24"/>
                    </a:lnTo>
                    <a:lnTo>
                      <a:pt x="60" y="22"/>
                    </a:lnTo>
                    <a:lnTo>
                      <a:pt x="60" y="20"/>
                    </a:lnTo>
                    <a:lnTo>
                      <a:pt x="60" y="20"/>
                    </a:lnTo>
                    <a:lnTo>
                      <a:pt x="59" y="18"/>
                    </a:lnTo>
                    <a:lnTo>
                      <a:pt x="58" y="15"/>
                    </a:lnTo>
                    <a:lnTo>
                      <a:pt x="56" y="12"/>
                    </a:lnTo>
                    <a:lnTo>
                      <a:pt x="54" y="9"/>
                    </a:lnTo>
                    <a:lnTo>
                      <a:pt x="51" y="6"/>
                    </a:lnTo>
                    <a:lnTo>
                      <a:pt x="48" y="3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3" y="1"/>
                    </a:lnTo>
                    <a:lnTo>
                      <a:pt x="42" y="1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27" y="13"/>
                    </a:lnTo>
                    <a:lnTo>
                      <a:pt x="19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1398"/>
              <p:cNvSpPr>
                <a:spLocks/>
              </p:cNvSpPr>
              <p:nvPr/>
            </p:nvSpPr>
            <p:spPr bwMode="auto">
              <a:xfrm>
                <a:off x="5238" y="2654"/>
                <a:ext cx="54" cy="46"/>
              </a:xfrm>
              <a:custGeom>
                <a:avLst/>
                <a:gdLst>
                  <a:gd name="T0" fmla="*/ 0 w 54"/>
                  <a:gd name="T1" fmla="*/ 40 h 46"/>
                  <a:gd name="T2" fmla="*/ 0 w 54"/>
                  <a:gd name="T3" fmla="*/ 29 h 46"/>
                  <a:gd name="T4" fmla="*/ 0 w 54"/>
                  <a:gd name="T5" fmla="*/ 20 h 46"/>
                  <a:gd name="T6" fmla="*/ 0 w 54"/>
                  <a:gd name="T7" fmla="*/ 14 h 46"/>
                  <a:gd name="T8" fmla="*/ 1 w 54"/>
                  <a:gd name="T9" fmla="*/ 10 h 46"/>
                  <a:gd name="T10" fmla="*/ 2 w 54"/>
                  <a:gd name="T11" fmla="*/ 7 h 46"/>
                  <a:gd name="T12" fmla="*/ 2 w 54"/>
                  <a:gd name="T13" fmla="*/ 5 h 46"/>
                  <a:gd name="T14" fmla="*/ 3 w 54"/>
                  <a:gd name="T15" fmla="*/ 5 h 46"/>
                  <a:gd name="T16" fmla="*/ 3 w 54"/>
                  <a:gd name="T17" fmla="*/ 5 h 46"/>
                  <a:gd name="T18" fmla="*/ 3 w 54"/>
                  <a:gd name="T19" fmla="*/ 4 h 46"/>
                  <a:gd name="T20" fmla="*/ 4 w 54"/>
                  <a:gd name="T21" fmla="*/ 3 h 46"/>
                  <a:gd name="T22" fmla="*/ 5 w 54"/>
                  <a:gd name="T23" fmla="*/ 3 h 46"/>
                  <a:gd name="T24" fmla="*/ 6 w 54"/>
                  <a:gd name="T25" fmla="*/ 2 h 46"/>
                  <a:gd name="T26" fmla="*/ 7 w 54"/>
                  <a:gd name="T27" fmla="*/ 2 h 46"/>
                  <a:gd name="T28" fmla="*/ 7 w 54"/>
                  <a:gd name="T29" fmla="*/ 1 h 46"/>
                  <a:gd name="T30" fmla="*/ 8 w 54"/>
                  <a:gd name="T31" fmla="*/ 1 h 46"/>
                  <a:gd name="T32" fmla="*/ 9 w 54"/>
                  <a:gd name="T33" fmla="*/ 0 h 46"/>
                  <a:gd name="T34" fmla="*/ 15 w 54"/>
                  <a:gd name="T35" fmla="*/ 0 h 46"/>
                  <a:gd name="T36" fmla="*/ 23 w 54"/>
                  <a:gd name="T37" fmla="*/ 14 h 46"/>
                  <a:gd name="T38" fmla="*/ 35 w 54"/>
                  <a:gd name="T39" fmla="*/ 0 h 46"/>
                  <a:gd name="T40" fmla="*/ 39 w 54"/>
                  <a:gd name="T41" fmla="*/ 0 h 46"/>
                  <a:gd name="T42" fmla="*/ 41 w 54"/>
                  <a:gd name="T43" fmla="*/ 1 h 46"/>
                  <a:gd name="T44" fmla="*/ 43 w 54"/>
                  <a:gd name="T45" fmla="*/ 3 h 46"/>
                  <a:gd name="T46" fmla="*/ 46 w 54"/>
                  <a:gd name="T47" fmla="*/ 5 h 46"/>
                  <a:gd name="T48" fmla="*/ 48 w 54"/>
                  <a:gd name="T49" fmla="*/ 8 h 46"/>
                  <a:gd name="T50" fmla="*/ 50 w 54"/>
                  <a:gd name="T51" fmla="*/ 11 h 46"/>
                  <a:gd name="T52" fmla="*/ 52 w 54"/>
                  <a:gd name="T53" fmla="*/ 13 h 46"/>
                  <a:gd name="T54" fmla="*/ 53 w 54"/>
                  <a:gd name="T55" fmla="*/ 15 h 46"/>
                  <a:gd name="T56" fmla="*/ 53 w 54"/>
                  <a:gd name="T57" fmla="*/ 15 h 46"/>
                  <a:gd name="T58" fmla="*/ 53 w 54"/>
                  <a:gd name="T59" fmla="*/ 16 h 46"/>
                  <a:gd name="T60" fmla="*/ 54 w 54"/>
                  <a:gd name="T61" fmla="*/ 18 h 46"/>
                  <a:gd name="T62" fmla="*/ 54 w 54"/>
                  <a:gd name="T63" fmla="*/ 20 h 46"/>
                  <a:gd name="T64" fmla="*/ 54 w 54"/>
                  <a:gd name="T65" fmla="*/ 23 h 46"/>
                  <a:gd name="T66" fmla="*/ 53 w 54"/>
                  <a:gd name="T67" fmla="*/ 25 h 46"/>
                  <a:gd name="T68" fmla="*/ 51 w 54"/>
                  <a:gd name="T69" fmla="*/ 26 h 46"/>
                  <a:gd name="T70" fmla="*/ 50 w 54"/>
                  <a:gd name="T71" fmla="*/ 28 h 46"/>
                  <a:gd name="T72" fmla="*/ 49 w 54"/>
                  <a:gd name="T73" fmla="*/ 29 h 46"/>
                  <a:gd name="T74" fmla="*/ 48 w 54"/>
                  <a:gd name="T75" fmla="*/ 30 h 46"/>
                  <a:gd name="T76" fmla="*/ 47 w 54"/>
                  <a:gd name="T77" fmla="*/ 31 h 46"/>
                  <a:gd name="T78" fmla="*/ 46 w 54"/>
                  <a:gd name="T79" fmla="*/ 31 h 46"/>
                  <a:gd name="T80" fmla="*/ 46 w 54"/>
                  <a:gd name="T81" fmla="*/ 31 h 46"/>
                  <a:gd name="T82" fmla="*/ 48 w 54"/>
                  <a:gd name="T83" fmla="*/ 46 h 46"/>
                  <a:gd name="T84" fmla="*/ 0 w 54"/>
                  <a:gd name="T85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4" h="46">
                    <a:moveTo>
                      <a:pt x="0" y="40"/>
                    </a:moveTo>
                    <a:lnTo>
                      <a:pt x="0" y="29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15" y="0"/>
                    </a:lnTo>
                    <a:lnTo>
                      <a:pt x="23" y="14"/>
                    </a:lnTo>
                    <a:lnTo>
                      <a:pt x="35" y="0"/>
                    </a:lnTo>
                    <a:lnTo>
                      <a:pt x="39" y="0"/>
                    </a:lnTo>
                    <a:lnTo>
                      <a:pt x="41" y="1"/>
                    </a:lnTo>
                    <a:lnTo>
                      <a:pt x="43" y="3"/>
                    </a:lnTo>
                    <a:lnTo>
                      <a:pt x="46" y="5"/>
                    </a:lnTo>
                    <a:lnTo>
                      <a:pt x="48" y="8"/>
                    </a:lnTo>
                    <a:lnTo>
                      <a:pt x="50" y="11"/>
                    </a:lnTo>
                    <a:lnTo>
                      <a:pt x="52" y="13"/>
                    </a:lnTo>
                    <a:lnTo>
                      <a:pt x="53" y="15"/>
                    </a:lnTo>
                    <a:lnTo>
                      <a:pt x="53" y="15"/>
                    </a:lnTo>
                    <a:lnTo>
                      <a:pt x="53" y="16"/>
                    </a:lnTo>
                    <a:lnTo>
                      <a:pt x="54" y="18"/>
                    </a:lnTo>
                    <a:lnTo>
                      <a:pt x="54" y="20"/>
                    </a:lnTo>
                    <a:lnTo>
                      <a:pt x="54" y="23"/>
                    </a:lnTo>
                    <a:lnTo>
                      <a:pt x="53" y="25"/>
                    </a:lnTo>
                    <a:lnTo>
                      <a:pt x="51" y="26"/>
                    </a:lnTo>
                    <a:lnTo>
                      <a:pt x="50" y="28"/>
                    </a:lnTo>
                    <a:lnTo>
                      <a:pt x="49" y="29"/>
                    </a:lnTo>
                    <a:lnTo>
                      <a:pt x="48" y="30"/>
                    </a:lnTo>
                    <a:lnTo>
                      <a:pt x="47" y="31"/>
                    </a:lnTo>
                    <a:lnTo>
                      <a:pt x="46" y="31"/>
                    </a:lnTo>
                    <a:lnTo>
                      <a:pt x="46" y="31"/>
                    </a:lnTo>
                    <a:lnTo>
                      <a:pt x="48" y="46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1399"/>
              <p:cNvSpPr>
                <a:spLocks/>
              </p:cNvSpPr>
              <p:nvPr/>
            </p:nvSpPr>
            <p:spPr bwMode="auto">
              <a:xfrm>
                <a:off x="5250" y="2675"/>
                <a:ext cx="40" cy="17"/>
              </a:xfrm>
              <a:custGeom>
                <a:avLst/>
                <a:gdLst>
                  <a:gd name="T0" fmla="*/ 15 w 40"/>
                  <a:gd name="T1" fmla="*/ 17 h 17"/>
                  <a:gd name="T2" fmla="*/ 16 w 40"/>
                  <a:gd name="T3" fmla="*/ 17 h 17"/>
                  <a:gd name="T4" fmla="*/ 17 w 40"/>
                  <a:gd name="T5" fmla="*/ 17 h 17"/>
                  <a:gd name="T6" fmla="*/ 19 w 40"/>
                  <a:gd name="T7" fmla="*/ 17 h 17"/>
                  <a:gd name="T8" fmla="*/ 20 w 40"/>
                  <a:gd name="T9" fmla="*/ 17 h 17"/>
                  <a:gd name="T10" fmla="*/ 22 w 40"/>
                  <a:gd name="T11" fmla="*/ 16 h 17"/>
                  <a:gd name="T12" fmla="*/ 24 w 40"/>
                  <a:gd name="T13" fmla="*/ 16 h 17"/>
                  <a:gd name="T14" fmla="*/ 26 w 40"/>
                  <a:gd name="T15" fmla="*/ 15 h 17"/>
                  <a:gd name="T16" fmla="*/ 28 w 40"/>
                  <a:gd name="T17" fmla="*/ 15 h 17"/>
                  <a:gd name="T18" fmla="*/ 30 w 40"/>
                  <a:gd name="T19" fmla="*/ 14 h 17"/>
                  <a:gd name="T20" fmla="*/ 32 w 40"/>
                  <a:gd name="T21" fmla="*/ 13 h 17"/>
                  <a:gd name="T22" fmla="*/ 34 w 40"/>
                  <a:gd name="T23" fmla="*/ 12 h 17"/>
                  <a:gd name="T24" fmla="*/ 35 w 40"/>
                  <a:gd name="T25" fmla="*/ 12 h 17"/>
                  <a:gd name="T26" fmla="*/ 37 w 40"/>
                  <a:gd name="T27" fmla="*/ 11 h 17"/>
                  <a:gd name="T28" fmla="*/ 38 w 40"/>
                  <a:gd name="T29" fmla="*/ 10 h 17"/>
                  <a:gd name="T30" fmla="*/ 39 w 40"/>
                  <a:gd name="T31" fmla="*/ 9 h 17"/>
                  <a:gd name="T32" fmla="*/ 40 w 40"/>
                  <a:gd name="T33" fmla="*/ 8 h 17"/>
                  <a:gd name="T34" fmla="*/ 32 w 40"/>
                  <a:gd name="T35" fmla="*/ 0 h 17"/>
                  <a:gd name="T36" fmla="*/ 32 w 40"/>
                  <a:gd name="T37" fmla="*/ 0 h 17"/>
                  <a:gd name="T38" fmla="*/ 32 w 40"/>
                  <a:gd name="T39" fmla="*/ 1 h 17"/>
                  <a:gd name="T40" fmla="*/ 31 w 40"/>
                  <a:gd name="T41" fmla="*/ 2 h 17"/>
                  <a:gd name="T42" fmla="*/ 31 w 40"/>
                  <a:gd name="T43" fmla="*/ 2 h 17"/>
                  <a:gd name="T44" fmla="*/ 30 w 40"/>
                  <a:gd name="T45" fmla="*/ 2 h 17"/>
                  <a:gd name="T46" fmla="*/ 30 w 40"/>
                  <a:gd name="T47" fmla="*/ 3 h 17"/>
                  <a:gd name="T48" fmla="*/ 29 w 40"/>
                  <a:gd name="T49" fmla="*/ 3 h 17"/>
                  <a:gd name="T50" fmla="*/ 28 w 40"/>
                  <a:gd name="T51" fmla="*/ 3 h 17"/>
                  <a:gd name="T52" fmla="*/ 27 w 40"/>
                  <a:gd name="T53" fmla="*/ 4 h 17"/>
                  <a:gd name="T54" fmla="*/ 25 w 40"/>
                  <a:gd name="T55" fmla="*/ 5 h 17"/>
                  <a:gd name="T56" fmla="*/ 23 w 40"/>
                  <a:gd name="T57" fmla="*/ 6 h 17"/>
                  <a:gd name="T58" fmla="*/ 21 w 40"/>
                  <a:gd name="T59" fmla="*/ 6 h 17"/>
                  <a:gd name="T60" fmla="*/ 19 w 40"/>
                  <a:gd name="T61" fmla="*/ 7 h 17"/>
                  <a:gd name="T62" fmla="*/ 17 w 40"/>
                  <a:gd name="T63" fmla="*/ 7 h 17"/>
                  <a:gd name="T64" fmla="*/ 15 w 40"/>
                  <a:gd name="T65" fmla="*/ 7 h 17"/>
                  <a:gd name="T66" fmla="*/ 13 w 40"/>
                  <a:gd name="T67" fmla="*/ 7 h 17"/>
                  <a:gd name="T68" fmla="*/ 12 w 40"/>
                  <a:gd name="T69" fmla="*/ 6 h 17"/>
                  <a:gd name="T70" fmla="*/ 11 w 40"/>
                  <a:gd name="T71" fmla="*/ 5 h 17"/>
                  <a:gd name="T72" fmla="*/ 11 w 40"/>
                  <a:gd name="T73" fmla="*/ 3 h 17"/>
                  <a:gd name="T74" fmla="*/ 10 w 40"/>
                  <a:gd name="T75" fmla="*/ 2 h 17"/>
                  <a:gd name="T76" fmla="*/ 9 w 40"/>
                  <a:gd name="T77" fmla="*/ 2 h 17"/>
                  <a:gd name="T78" fmla="*/ 8 w 40"/>
                  <a:gd name="T79" fmla="*/ 1 h 17"/>
                  <a:gd name="T80" fmla="*/ 8 w 40"/>
                  <a:gd name="T81" fmla="*/ 1 h 17"/>
                  <a:gd name="T82" fmla="*/ 7 w 40"/>
                  <a:gd name="T83" fmla="*/ 2 h 17"/>
                  <a:gd name="T84" fmla="*/ 6 w 40"/>
                  <a:gd name="T85" fmla="*/ 3 h 17"/>
                  <a:gd name="T86" fmla="*/ 6 w 40"/>
                  <a:gd name="T87" fmla="*/ 4 h 17"/>
                  <a:gd name="T88" fmla="*/ 6 w 40"/>
                  <a:gd name="T89" fmla="*/ 6 h 17"/>
                  <a:gd name="T90" fmla="*/ 6 w 40"/>
                  <a:gd name="T91" fmla="*/ 7 h 17"/>
                  <a:gd name="T92" fmla="*/ 0 w 40"/>
                  <a:gd name="T93" fmla="*/ 6 h 17"/>
                  <a:gd name="T94" fmla="*/ 2 w 40"/>
                  <a:gd name="T95" fmla="*/ 17 h 17"/>
                  <a:gd name="T96" fmla="*/ 3 w 40"/>
                  <a:gd name="T97" fmla="*/ 17 h 17"/>
                  <a:gd name="T98" fmla="*/ 5 w 40"/>
                  <a:gd name="T99" fmla="*/ 17 h 17"/>
                  <a:gd name="T100" fmla="*/ 7 w 40"/>
                  <a:gd name="T101" fmla="*/ 17 h 17"/>
                  <a:gd name="T102" fmla="*/ 10 w 40"/>
                  <a:gd name="T103" fmla="*/ 17 h 17"/>
                  <a:gd name="T104" fmla="*/ 12 w 40"/>
                  <a:gd name="T105" fmla="*/ 17 h 17"/>
                  <a:gd name="T106" fmla="*/ 13 w 40"/>
                  <a:gd name="T107" fmla="*/ 17 h 17"/>
                  <a:gd name="T108" fmla="*/ 15 w 40"/>
                  <a:gd name="T109" fmla="*/ 17 h 17"/>
                  <a:gd name="T110" fmla="*/ 15 w 40"/>
                  <a:gd name="T1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" h="17">
                    <a:moveTo>
                      <a:pt x="15" y="17"/>
                    </a:moveTo>
                    <a:lnTo>
                      <a:pt x="16" y="17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20" y="17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6" y="15"/>
                    </a:lnTo>
                    <a:lnTo>
                      <a:pt x="28" y="15"/>
                    </a:lnTo>
                    <a:lnTo>
                      <a:pt x="30" y="14"/>
                    </a:lnTo>
                    <a:lnTo>
                      <a:pt x="32" y="13"/>
                    </a:lnTo>
                    <a:lnTo>
                      <a:pt x="34" y="12"/>
                    </a:lnTo>
                    <a:lnTo>
                      <a:pt x="35" y="12"/>
                    </a:lnTo>
                    <a:lnTo>
                      <a:pt x="37" y="11"/>
                    </a:lnTo>
                    <a:lnTo>
                      <a:pt x="38" y="10"/>
                    </a:lnTo>
                    <a:lnTo>
                      <a:pt x="39" y="9"/>
                    </a:lnTo>
                    <a:lnTo>
                      <a:pt x="40" y="8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1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29" y="3"/>
                    </a:lnTo>
                    <a:lnTo>
                      <a:pt x="28" y="3"/>
                    </a:lnTo>
                    <a:lnTo>
                      <a:pt x="27" y="4"/>
                    </a:lnTo>
                    <a:lnTo>
                      <a:pt x="25" y="5"/>
                    </a:lnTo>
                    <a:lnTo>
                      <a:pt x="23" y="6"/>
                    </a:lnTo>
                    <a:lnTo>
                      <a:pt x="21" y="6"/>
                    </a:lnTo>
                    <a:lnTo>
                      <a:pt x="19" y="7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3" y="7"/>
                    </a:lnTo>
                    <a:lnTo>
                      <a:pt x="12" y="6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0" y="6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5" y="17"/>
                    </a:lnTo>
                    <a:lnTo>
                      <a:pt x="15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1400"/>
              <p:cNvSpPr>
                <a:spLocks/>
              </p:cNvSpPr>
              <p:nvPr/>
            </p:nvSpPr>
            <p:spPr bwMode="auto">
              <a:xfrm>
                <a:off x="5264" y="2671"/>
                <a:ext cx="29" cy="19"/>
              </a:xfrm>
              <a:custGeom>
                <a:avLst/>
                <a:gdLst>
                  <a:gd name="T0" fmla="*/ 3 w 29"/>
                  <a:gd name="T1" fmla="*/ 19 h 19"/>
                  <a:gd name="T2" fmla="*/ 4 w 29"/>
                  <a:gd name="T3" fmla="*/ 19 h 19"/>
                  <a:gd name="T4" fmla="*/ 5 w 29"/>
                  <a:gd name="T5" fmla="*/ 19 h 19"/>
                  <a:gd name="T6" fmla="*/ 6 w 29"/>
                  <a:gd name="T7" fmla="*/ 19 h 19"/>
                  <a:gd name="T8" fmla="*/ 8 w 29"/>
                  <a:gd name="T9" fmla="*/ 18 h 19"/>
                  <a:gd name="T10" fmla="*/ 9 w 29"/>
                  <a:gd name="T11" fmla="*/ 18 h 19"/>
                  <a:gd name="T12" fmla="*/ 11 w 29"/>
                  <a:gd name="T13" fmla="*/ 17 h 19"/>
                  <a:gd name="T14" fmla="*/ 13 w 29"/>
                  <a:gd name="T15" fmla="*/ 17 h 19"/>
                  <a:gd name="T16" fmla="*/ 14 w 29"/>
                  <a:gd name="T17" fmla="*/ 16 h 19"/>
                  <a:gd name="T18" fmla="*/ 16 w 29"/>
                  <a:gd name="T19" fmla="*/ 15 h 19"/>
                  <a:gd name="T20" fmla="*/ 18 w 29"/>
                  <a:gd name="T21" fmla="*/ 15 h 19"/>
                  <a:gd name="T22" fmla="*/ 19 w 29"/>
                  <a:gd name="T23" fmla="*/ 14 h 19"/>
                  <a:gd name="T24" fmla="*/ 21 w 29"/>
                  <a:gd name="T25" fmla="*/ 13 h 19"/>
                  <a:gd name="T26" fmla="*/ 22 w 29"/>
                  <a:gd name="T27" fmla="*/ 13 h 19"/>
                  <a:gd name="T28" fmla="*/ 23 w 29"/>
                  <a:gd name="T29" fmla="*/ 12 h 19"/>
                  <a:gd name="T30" fmla="*/ 24 w 29"/>
                  <a:gd name="T31" fmla="*/ 11 h 19"/>
                  <a:gd name="T32" fmla="*/ 25 w 29"/>
                  <a:gd name="T33" fmla="*/ 11 h 19"/>
                  <a:gd name="T34" fmla="*/ 26 w 29"/>
                  <a:gd name="T35" fmla="*/ 10 h 19"/>
                  <a:gd name="T36" fmla="*/ 27 w 29"/>
                  <a:gd name="T37" fmla="*/ 9 h 19"/>
                  <a:gd name="T38" fmla="*/ 28 w 29"/>
                  <a:gd name="T39" fmla="*/ 7 h 19"/>
                  <a:gd name="T40" fmla="*/ 29 w 29"/>
                  <a:gd name="T41" fmla="*/ 6 h 19"/>
                  <a:gd name="T42" fmla="*/ 29 w 29"/>
                  <a:gd name="T43" fmla="*/ 5 h 19"/>
                  <a:gd name="T44" fmla="*/ 29 w 29"/>
                  <a:gd name="T45" fmla="*/ 3 h 19"/>
                  <a:gd name="T46" fmla="*/ 28 w 29"/>
                  <a:gd name="T47" fmla="*/ 2 h 19"/>
                  <a:gd name="T48" fmla="*/ 28 w 29"/>
                  <a:gd name="T49" fmla="*/ 0 h 19"/>
                  <a:gd name="T50" fmla="*/ 20 w 29"/>
                  <a:gd name="T51" fmla="*/ 3 h 19"/>
                  <a:gd name="T52" fmla="*/ 20 w 29"/>
                  <a:gd name="T53" fmla="*/ 5 h 19"/>
                  <a:gd name="T54" fmla="*/ 20 w 29"/>
                  <a:gd name="T55" fmla="*/ 6 h 19"/>
                  <a:gd name="T56" fmla="*/ 19 w 29"/>
                  <a:gd name="T57" fmla="*/ 7 h 19"/>
                  <a:gd name="T58" fmla="*/ 18 w 29"/>
                  <a:gd name="T59" fmla="*/ 8 h 19"/>
                  <a:gd name="T60" fmla="*/ 15 w 29"/>
                  <a:gd name="T61" fmla="*/ 9 h 19"/>
                  <a:gd name="T62" fmla="*/ 12 w 29"/>
                  <a:gd name="T63" fmla="*/ 10 h 19"/>
                  <a:gd name="T64" fmla="*/ 10 w 29"/>
                  <a:gd name="T65" fmla="*/ 11 h 19"/>
                  <a:gd name="T66" fmla="*/ 8 w 29"/>
                  <a:gd name="T67" fmla="*/ 12 h 19"/>
                  <a:gd name="T68" fmla="*/ 5 w 29"/>
                  <a:gd name="T69" fmla="*/ 12 h 19"/>
                  <a:gd name="T70" fmla="*/ 3 w 29"/>
                  <a:gd name="T71" fmla="*/ 13 h 19"/>
                  <a:gd name="T72" fmla="*/ 2 w 29"/>
                  <a:gd name="T73" fmla="*/ 13 h 19"/>
                  <a:gd name="T74" fmla="*/ 0 w 29"/>
                  <a:gd name="T75" fmla="*/ 13 h 19"/>
                  <a:gd name="T76" fmla="*/ 3 w 29"/>
                  <a:gd name="T7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9" h="19">
                    <a:moveTo>
                      <a:pt x="3" y="19"/>
                    </a:moveTo>
                    <a:lnTo>
                      <a:pt x="4" y="19"/>
                    </a:lnTo>
                    <a:lnTo>
                      <a:pt x="5" y="19"/>
                    </a:lnTo>
                    <a:lnTo>
                      <a:pt x="6" y="19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11" y="17"/>
                    </a:lnTo>
                    <a:lnTo>
                      <a:pt x="13" y="17"/>
                    </a:lnTo>
                    <a:lnTo>
                      <a:pt x="14" y="16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19" y="14"/>
                    </a:lnTo>
                    <a:lnTo>
                      <a:pt x="21" y="13"/>
                    </a:lnTo>
                    <a:lnTo>
                      <a:pt x="22" y="13"/>
                    </a:lnTo>
                    <a:lnTo>
                      <a:pt x="23" y="12"/>
                    </a:lnTo>
                    <a:lnTo>
                      <a:pt x="24" y="11"/>
                    </a:lnTo>
                    <a:lnTo>
                      <a:pt x="25" y="11"/>
                    </a:lnTo>
                    <a:lnTo>
                      <a:pt x="26" y="10"/>
                    </a:lnTo>
                    <a:lnTo>
                      <a:pt x="27" y="9"/>
                    </a:lnTo>
                    <a:lnTo>
                      <a:pt x="28" y="7"/>
                    </a:lnTo>
                    <a:lnTo>
                      <a:pt x="29" y="6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8" y="0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8" y="8"/>
                    </a:lnTo>
                    <a:lnTo>
                      <a:pt x="15" y="9"/>
                    </a:lnTo>
                    <a:lnTo>
                      <a:pt x="12" y="10"/>
                    </a:lnTo>
                    <a:lnTo>
                      <a:pt x="10" y="11"/>
                    </a:lnTo>
                    <a:lnTo>
                      <a:pt x="8" y="12"/>
                    </a:lnTo>
                    <a:lnTo>
                      <a:pt x="5" y="12"/>
                    </a:lnTo>
                    <a:lnTo>
                      <a:pt x="3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1401"/>
              <p:cNvSpPr>
                <a:spLocks/>
              </p:cNvSpPr>
              <p:nvPr/>
            </p:nvSpPr>
            <p:spPr bwMode="auto">
              <a:xfrm>
                <a:off x="5252" y="2679"/>
                <a:ext cx="11" cy="11"/>
              </a:xfrm>
              <a:custGeom>
                <a:avLst/>
                <a:gdLst>
                  <a:gd name="T0" fmla="*/ 10 w 11"/>
                  <a:gd name="T1" fmla="*/ 5 h 11"/>
                  <a:gd name="T2" fmla="*/ 9 w 11"/>
                  <a:gd name="T3" fmla="*/ 4 h 11"/>
                  <a:gd name="T4" fmla="*/ 9 w 11"/>
                  <a:gd name="T5" fmla="*/ 3 h 11"/>
                  <a:gd name="T6" fmla="*/ 8 w 11"/>
                  <a:gd name="T7" fmla="*/ 2 h 11"/>
                  <a:gd name="T8" fmla="*/ 8 w 11"/>
                  <a:gd name="T9" fmla="*/ 1 h 11"/>
                  <a:gd name="T10" fmla="*/ 7 w 11"/>
                  <a:gd name="T11" fmla="*/ 1 h 11"/>
                  <a:gd name="T12" fmla="*/ 7 w 11"/>
                  <a:gd name="T13" fmla="*/ 0 h 11"/>
                  <a:gd name="T14" fmla="*/ 6 w 11"/>
                  <a:gd name="T15" fmla="*/ 0 h 11"/>
                  <a:gd name="T16" fmla="*/ 6 w 11"/>
                  <a:gd name="T17" fmla="*/ 0 h 11"/>
                  <a:gd name="T18" fmla="*/ 6 w 11"/>
                  <a:gd name="T19" fmla="*/ 1 h 11"/>
                  <a:gd name="T20" fmla="*/ 6 w 11"/>
                  <a:gd name="T21" fmla="*/ 2 h 11"/>
                  <a:gd name="T22" fmla="*/ 6 w 11"/>
                  <a:gd name="T23" fmla="*/ 4 h 11"/>
                  <a:gd name="T24" fmla="*/ 7 w 11"/>
                  <a:gd name="T25" fmla="*/ 5 h 11"/>
                  <a:gd name="T26" fmla="*/ 0 w 11"/>
                  <a:gd name="T27" fmla="*/ 5 h 11"/>
                  <a:gd name="T28" fmla="*/ 1 w 11"/>
                  <a:gd name="T29" fmla="*/ 11 h 11"/>
                  <a:gd name="T30" fmla="*/ 2 w 11"/>
                  <a:gd name="T31" fmla="*/ 11 h 11"/>
                  <a:gd name="T32" fmla="*/ 3 w 11"/>
                  <a:gd name="T33" fmla="*/ 11 h 11"/>
                  <a:gd name="T34" fmla="*/ 4 w 11"/>
                  <a:gd name="T35" fmla="*/ 11 h 11"/>
                  <a:gd name="T36" fmla="*/ 5 w 11"/>
                  <a:gd name="T37" fmla="*/ 11 h 11"/>
                  <a:gd name="T38" fmla="*/ 6 w 11"/>
                  <a:gd name="T39" fmla="*/ 11 h 11"/>
                  <a:gd name="T40" fmla="*/ 6 w 11"/>
                  <a:gd name="T41" fmla="*/ 11 h 11"/>
                  <a:gd name="T42" fmla="*/ 7 w 11"/>
                  <a:gd name="T43" fmla="*/ 11 h 11"/>
                  <a:gd name="T44" fmla="*/ 7 w 11"/>
                  <a:gd name="T45" fmla="*/ 11 h 11"/>
                  <a:gd name="T46" fmla="*/ 8 w 11"/>
                  <a:gd name="T47" fmla="*/ 11 h 11"/>
                  <a:gd name="T48" fmla="*/ 8 w 11"/>
                  <a:gd name="T49" fmla="*/ 11 h 11"/>
                  <a:gd name="T50" fmla="*/ 9 w 11"/>
                  <a:gd name="T51" fmla="*/ 11 h 11"/>
                  <a:gd name="T52" fmla="*/ 9 w 11"/>
                  <a:gd name="T53" fmla="*/ 11 h 11"/>
                  <a:gd name="T54" fmla="*/ 10 w 11"/>
                  <a:gd name="T55" fmla="*/ 10 h 11"/>
                  <a:gd name="T56" fmla="*/ 10 w 11"/>
                  <a:gd name="T57" fmla="*/ 10 h 11"/>
                  <a:gd name="T58" fmla="*/ 11 w 11"/>
                  <a:gd name="T59" fmla="*/ 10 h 11"/>
                  <a:gd name="T60" fmla="*/ 11 w 11"/>
                  <a:gd name="T61" fmla="*/ 10 h 11"/>
                  <a:gd name="T62" fmla="*/ 10 w 11"/>
                  <a:gd name="T6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" h="11">
                    <a:moveTo>
                      <a:pt x="10" y="5"/>
                    </a:moveTo>
                    <a:lnTo>
                      <a:pt x="9" y="4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1402"/>
              <p:cNvSpPr>
                <a:spLocks/>
              </p:cNvSpPr>
              <p:nvPr/>
            </p:nvSpPr>
            <p:spPr bwMode="auto">
              <a:xfrm>
                <a:off x="5242" y="2600"/>
                <a:ext cx="45" cy="47"/>
              </a:xfrm>
              <a:custGeom>
                <a:avLst/>
                <a:gdLst>
                  <a:gd name="T0" fmla="*/ 35 w 45"/>
                  <a:gd name="T1" fmla="*/ 6 h 47"/>
                  <a:gd name="T2" fmla="*/ 30 w 45"/>
                  <a:gd name="T3" fmla="*/ 3 h 47"/>
                  <a:gd name="T4" fmla="*/ 26 w 45"/>
                  <a:gd name="T5" fmla="*/ 1 h 47"/>
                  <a:gd name="T6" fmla="*/ 22 w 45"/>
                  <a:gd name="T7" fmla="*/ 1 h 47"/>
                  <a:gd name="T8" fmla="*/ 18 w 45"/>
                  <a:gd name="T9" fmla="*/ 0 h 47"/>
                  <a:gd name="T10" fmla="*/ 14 w 45"/>
                  <a:gd name="T11" fmla="*/ 1 h 47"/>
                  <a:gd name="T12" fmla="*/ 11 w 45"/>
                  <a:gd name="T13" fmla="*/ 1 h 47"/>
                  <a:gd name="T14" fmla="*/ 8 w 45"/>
                  <a:gd name="T15" fmla="*/ 2 h 47"/>
                  <a:gd name="T16" fmla="*/ 5 w 45"/>
                  <a:gd name="T17" fmla="*/ 4 h 47"/>
                  <a:gd name="T18" fmla="*/ 2 w 45"/>
                  <a:gd name="T19" fmla="*/ 7 h 47"/>
                  <a:gd name="T20" fmla="*/ 0 w 45"/>
                  <a:gd name="T21" fmla="*/ 11 h 47"/>
                  <a:gd name="T22" fmla="*/ 0 w 45"/>
                  <a:gd name="T23" fmla="*/ 15 h 47"/>
                  <a:gd name="T24" fmla="*/ 0 w 45"/>
                  <a:gd name="T25" fmla="*/ 19 h 47"/>
                  <a:gd name="T26" fmla="*/ 0 w 45"/>
                  <a:gd name="T27" fmla="*/ 22 h 47"/>
                  <a:gd name="T28" fmla="*/ 2 w 45"/>
                  <a:gd name="T29" fmla="*/ 25 h 47"/>
                  <a:gd name="T30" fmla="*/ 4 w 45"/>
                  <a:gd name="T31" fmla="*/ 28 h 47"/>
                  <a:gd name="T32" fmla="*/ 6 w 45"/>
                  <a:gd name="T33" fmla="*/ 30 h 47"/>
                  <a:gd name="T34" fmla="*/ 10 w 45"/>
                  <a:gd name="T35" fmla="*/ 32 h 47"/>
                  <a:gd name="T36" fmla="*/ 13 w 45"/>
                  <a:gd name="T37" fmla="*/ 33 h 47"/>
                  <a:gd name="T38" fmla="*/ 18 w 45"/>
                  <a:gd name="T39" fmla="*/ 34 h 47"/>
                  <a:gd name="T40" fmla="*/ 21 w 45"/>
                  <a:gd name="T41" fmla="*/ 34 h 47"/>
                  <a:gd name="T42" fmla="*/ 23 w 45"/>
                  <a:gd name="T43" fmla="*/ 34 h 47"/>
                  <a:gd name="T44" fmla="*/ 26 w 45"/>
                  <a:gd name="T45" fmla="*/ 34 h 47"/>
                  <a:gd name="T46" fmla="*/ 28 w 45"/>
                  <a:gd name="T47" fmla="*/ 33 h 47"/>
                  <a:gd name="T48" fmla="*/ 28 w 45"/>
                  <a:gd name="T49" fmla="*/ 39 h 47"/>
                  <a:gd name="T50" fmla="*/ 29 w 45"/>
                  <a:gd name="T51" fmla="*/ 46 h 47"/>
                  <a:gd name="T52" fmla="*/ 31 w 45"/>
                  <a:gd name="T53" fmla="*/ 47 h 47"/>
                  <a:gd name="T54" fmla="*/ 36 w 45"/>
                  <a:gd name="T55" fmla="*/ 46 h 47"/>
                  <a:gd name="T56" fmla="*/ 41 w 45"/>
                  <a:gd name="T57" fmla="*/ 45 h 47"/>
                  <a:gd name="T58" fmla="*/ 44 w 45"/>
                  <a:gd name="T59" fmla="*/ 43 h 47"/>
                  <a:gd name="T60" fmla="*/ 45 w 45"/>
                  <a:gd name="T61" fmla="*/ 39 h 47"/>
                  <a:gd name="T62" fmla="*/ 45 w 45"/>
                  <a:gd name="T63" fmla="*/ 30 h 47"/>
                  <a:gd name="T64" fmla="*/ 43 w 45"/>
                  <a:gd name="T65" fmla="*/ 19 h 47"/>
                  <a:gd name="T66" fmla="*/ 40 w 45"/>
                  <a:gd name="T67" fmla="*/ 1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5" h="47">
                    <a:moveTo>
                      <a:pt x="37" y="7"/>
                    </a:moveTo>
                    <a:lnTo>
                      <a:pt x="35" y="6"/>
                    </a:lnTo>
                    <a:lnTo>
                      <a:pt x="33" y="4"/>
                    </a:lnTo>
                    <a:lnTo>
                      <a:pt x="30" y="3"/>
                    </a:lnTo>
                    <a:lnTo>
                      <a:pt x="28" y="2"/>
                    </a:lnTo>
                    <a:lnTo>
                      <a:pt x="26" y="1"/>
                    </a:lnTo>
                    <a:lnTo>
                      <a:pt x="24" y="1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5" y="4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2"/>
                    </a:lnTo>
                    <a:lnTo>
                      <a:pt x="1" y="24"/>
                    </a:lnTo>
                    <a:lnTo>
                      <a:pt x="2" y="25"/>
                    </a:lnTo>
                    <a:lnTo>
                      <a:pt x="3" y="27"/>
                    </a:lnTo>
                    <a:lnTo>
                      <a:pt x="4" y="28"/>
                    </a:lnTo>
                    <a:lnTo>
                      <a:pt x="5" y="29"/>
                    </a:lnTo>
                    <a:lnTo>
                      <a:pt x="6" y="30"/>
                    </a:lnTo>
                    <a:lnTo>
                      <a:pt x="8" y="31"/>
                    </a:lnTo>
                    <a:lnTo>
                      <a:pt x="10" y="32"/>
                    </a:lnTo>
                    <a:lnTo>
                      <a:pt x="11" y="33"/>
                    </a:lnTo>
                    <a:lnTo>
                      <a:pt x="13" y="33"/>
                    </a:lnTo>
                    <a:lnTo>
                      <a:pt x="15" y="34"/>
                    </a:lnTo>
                    <a:lnTo>
                      <a:pt x="18" y="34"/>
                    </a:lnTo>
                    <a:lnTo>
                      <a:pt x="20" y="34"/>
                    </a:lnTo>
                    <a:lnTo>
                      <a:pt x="21" y="34"/>
                    </a:lnTo>
                    <a:lnTo>
                      <a:pt x="22" y="34"/>
                    </a:lnTo>
                    <a:lnTo>
                      <a:pt x="23" y="34"/>
                    </a:lnTo>
                    <a:lnTo>
                      <a:pt x="24" y="34"/>
                    </a:lnTo>
                    <a:lnTo>
                      <a:pt x="26" y="34"/>
                    </a:lnTo>
                    <a:lnTo>
                      <a:pt x="27" y="34"/>
                    </a:lnTo>
                    <a:lnTo>
                      <a:pt x="28" y="33"/>
                    </a:lnTo>
                    <a:lnTo>
                      <a:pt x="29" y="33"/>
                    </a:lnTo>
                    <a:lnTo>
                      <a:pt x="28" y="39"/>
                    </a:lnTo>
                    <a:lnTo>
                      <a:pt x="28" y="43"/>
                    </a:lnTo>
                    <a:lnTo>
                      <a:pt x="29" y="46"/>
                    </a:lnTo>
                    <a:lnTo>
                      <a:pt x="29" y="47"/>
                    </a:lnTo>
                    <a:lnTo>
                      <a:pt x="31" y="47"/>
                    </a:lnTo>
                    <a:lnTo>
                      <a:pt x="33" y="47"/>
                    </a:lnTo>
                    <a:lnTo>
                      <a:pt x="36" y="46"/>
                    </a:lnTo>
                    <a:lnTo>
                      <a:pt x="38" y="46"/>
                    </a:lnTo>
                    <a:lnTo>
                      <a:pt x="41" y="45"/>
                    </a:lnTo>
                    <a:lnTo>
                      <a:pt x="43" y="44"/>
                    </a:lnTo>
                    <a:lnTo>
                      <a:pt x="44" y="43"/>
                    </a:lnTo>
                    <a:lnTo>
                      <a:pt x="45" y="41"/>
                    </a:lnTo>
                    <a:lnTo>
                      <a:pt x="45" y="39"/>
                    </a:lnTo>
                    <a:lnTo>
                      <a:pt x="45" y="35"/>
                    </a:lnTo>
                    <a:lnTo>
                      <a:pt x="45" y="30"/>
                    </a:lnTo>
                    <a:lnTo>
                      <a:pt x="44" y="25"/>
                    </a:lnTo>
                    <a:lnTo>
                      <a:pt x="43" y="19"/>
                    </a:lnTo>
                    <a:lnTo>
                      <a:pt x="41" y="14"/>
                    </a:lnTo>
                    <a:lnTo>
                      <a:pt x="40" y="10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4" name="Freeform 1403"/>
              <p:cNvSpPr>
                <a:spLocks/>
              </p:cNvSpPr>
              <p:nvPr/>
            </p:nvSpPr>
            <p:spPr bwMode="auto">
              <a:xfrm>
                <a:off x="5236" y="2607"/>
                <a:ext cx="49" cy="43"/>
              </a:xfrm>
              <a:custGeom>
                <a:avLst/>
                <a:gdLst>
                  <a:gd name="T0" fmla="*/ 49 w 49"/>
                  <a:gd name="T1" fmla="*/ 19 h 43"/>
                  <a:gd name="T2" fmla="*/ 49 w 49"/>
                  <a:gd name="T3" fmla="*/ 21 h 43"/>
                  <a:gd name="T4" fmla="*/ 49 w 49"/>
                  <a:gd name="T5" fmla="*/ 24 h 43"/>
                  <a:gd name="T6" fmla="*/ 48 w 49"/>
                  <a:gd name="T7" fmla="*/ 27 h 43"/>
                  <a:gd name="T8" fmla="*/ 46 w 49"/>
                  <a:gd name="T9" fmla="*/ 30 h 43"/>
                  <a:gd name="T10" fmla="*/ 43 w 49"/>
                  <a:gd name="T11" fmla="*/ 31 h 43"/>
                  <a:gd name="T12" fmla="*/ 42 w 49"/>
                  <a:gd name="T13" fmla="*/ 31 h 43"/>
                  <a:gd name="T14" fmla="*/ 42 w 49"/>
                  <a:gd name="T15" fmla="*/ 31 h 43"/>
                  <a:gd name="T16" fmla="*/ 41 w 49"/>
                  <a:gd name="T17" fmla="*/ 33 h 43"/>
                  <a:gd name="T18" fmla="*/ 39 w 49"/>
                  <a:gd name="T19" fmla="*/ 35 h 43"/>
                  <a:gd name="T20" fmla="*/ 37 w 49"/>
                  <a:gd name="T21" fmla="*/ 37 h 43"/>
                  <a:gd name="T22" fmla="*/ 35 w 49"/>
                  <a:gd name="T23" fmla="*/ 39 h 43"/>
                  <a:gd name="T24" fmla="*/ 32 w 49"/>
                  <a:gd name="T25" fmla="*/ 41 h 43"/>
                  <a:gd name="T26" fmla="*/ 30 w 49"/>
                  <a:gd name="T27" fmla="*/ 42 h 43"/>
                  <a:gd name="T28" fmla="*/ 27 w 49"/>
                  <a:gd name="T29" fmla="*/ 43 h 43"/>
                  <a:gd name="T30" fmla="*/ 24 w 49"/>
                  <a:gd name="T31" fmla="*/ 43 h 43"/>
                  <a:gd name="T32" fmla="*/ 20 w 49"/>
                  <a:gd name="T33" fmla="*/ 43 h 43"/>
                  <a:gd name="T34" fmla="*/ 15 w 49"/>
                  <a:gd name="T35" fmla="*/ 43 h 43"/>
                  <a:gd name="T36" fmla="*/ 11 w 49"/>
                  <a:gd name="T37" fmla="*/ 41 h 43"/>
                  <a:gd name="T38" fmla="*/ 8 w 49"/>
                  <a:gd name="T39" fmla="*/ 38 h 43"/>
                  <a:gd name="T40" fmla="*/ 5 w 49"/>
                  <a:gd name="T41" fmla="*/ 36 h 43"/>
                  <a:gd name="T42" fmla="*/ 3 w 49"/>
                  <a:gd name="T43" fmla="*/ 32 h 43"/>
                  <a:gd name="T44" fmla="*/ 1 w 49"/>
                  <a:gd name="T45" fmla="*/ 28 h 43"/>
                  <a:gd name="T46" fmla="*/ 0 w 49"/>
                  <a:gd name="T47" fmla="*/ 24 h 43"/>
                  <a:gd name="T48" fmla="*/ 0 w 49"/>
                  <a:gd name="T49" fmla="*/ 20 h 43"/>
                  <a:gd name="T50" fmla="*/ 1 w 49"/>
                  <a:gd name="T51" fmla="*/ 15 h 43"/>
                  <a:gd name="T52" fmla="*/ 3 w 49"/>
                  <a:gd name="T53" fmla="*/ 11 h 43"/>
                  <a:gd name="T54" fmla="*/ 5 w 49"/>
                  <a:gd name="T55" fmla="*/ 8 h 43"/>
                  <a:gd name="T56" fmla="*/ 5 w 49"/>
                  <a:gd name="T57" fmla="*/ 7 h 43"/>
                  <a:gd name="T58" fmla="*/ 6 w 49"/>
                  <a:gd name="T59" fmla="*/ 6 h 43"/>
                  <a:gd name="T60" fmla="*/ 7 w 49"/>
                  <a:gd name="T61" fmla="*/ 5 h 43"/>
                  <a:gd name="T62" fmla="*/ 8 w 49"/>
                  <a:gd name="T63" fmla="*/ 4 h 43"/>
                  <a:gd name="T64" fmla="*/ 10 w 49"/>
                  <a:gd name="T65" fmla="*/ 3 h 43"/>
                  <a:gd name="T66" fmla="*/ 13 w 49"/>
                  <a:gd name="T67" fmla="*/ 2 h 43"/>
                  <a:gd name="T68" fmla="*/ 17 w 49"/>
                  <a:gd name="T69" fmla="*/ 0 h 43"/>
                  <a:gd name="T70" fmla="*/ 23 w 49"/>
                  <a:gd name="T71" fmla="*/ 0 h 43"/>
                  <a:gd name="T72" fmla="*/ 28 w 49"/>
                  <a:gd name="T73" fmla="*/ 0 h 43"/>
                  <a:gd name="T74" fmla="*/ 31 w 49"/>
                  <a:gd name="T75" fmla="*/ 1 h 43"/>
                  <a:gd name="T76" fmla="*/ 34 w 49"/>
                  <a:gd name="T77" fmla="*/ 3 h 43"/>
                  <a:gd name="T78" fmla="*/ 36 w 49"/>
                  <a:gd name="T79" fmla="*/ 5 h 43"/>
                  <a:gd name="T80" fmla="*/ 39 w 49"/>
                  <a:gd name="T81" fmla="*/ 7 h 43"/>
                  <a:gd name="T82" fmla="*/ 41 w 49"/>
                  <a:gd name="T83" fmla="*/ 9 h 43"/>
                  <a:gd name="T84" fmla="*/ 44 w 49"/>
                  <a:gd name="T85" fmla="*/ 13 h 43"/>
                  <a:gd name="T86" fmla="*/ 47 w 49"/>
                  <a:gd name="T87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3">
                    <a:moveTo>
                      <a:pt x="48" y="18"/>
                    </a:moveTo>
                    <a:lnTo>
                      <a:pt x="49" y="19"/>
                    </a:lnTo>
                    <a:lnTo>
                      <a:pt x="49" y="20"/>
                    </a:lnTo>
                    <a:lnTo>
                      <a:pt x="49" y="21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6"/>
                    </a:lnTo>
                    <a:lnTo>
                      <a:pt x="48" y="27"/>
                    </a:lnTo>
                    <a:lnTo>
                      <a:pt x="47" y="29"/>
                    </a:lnTo>
                    <a:lnTo>
                      <a:pt x="46" y="30"/>
                    </a:lnTo>
                    <a:lnTo>
                      <a:pt x="45" y="31"/>
                    </a:lnTo>
                    <a:lnTo>
                      <a:pt x="43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1" y="33"/>
                    </a:lnTo>
                    <a:lnTo>
                      <a:pt x="40" y="34"/>
                    </a:lnTo>
                    <a:lnTo>
                      <a:pt x="39" y="35"/>
                    </a:lnTo>
                    <a:lnTo>
                      <a:pt x="38" y="36"/>
                    </a:lnTo>
                    <a:lnTo>
                      <a:pt x="37" y="37"/>
                    </a:lnTo>
                    <a:lnTo>
                      <a:pt x="36" y="38"/>
                    </a:lnTo>
                    <a:lnTo>
                      <a:pt x="35" y="39"/>
                    </a:lnTo>
                    <a:lnTo>
                      <a:pt x="34" y="40"/>
                    </a:lnTo>
                    <a:lnTo>
                      <a:pt x="32" y="41"/>
                    </a:lnTo>
                    <a:lnTo>
                      <a:pt x="31" y="42"/>
                    </a:lnTo>
                    <a:lnTo>
                      <a:pt x="30" y="42"/>
                    </a:lnTo>
                    <a:lnTo>
                      <a:pt x="28" y="43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4" y="43"/>
                    </a:lnTo>
                    <a:lnTo>
                      <a:pt x="22" y="43"/>
                    </a:lnTo>
                    <a:lnTo>
                      <a:pt x="20" y="43"/>
                    </a:lnTo>
                    <a:lnTo>
                      <a:pt x="17" y="43"/>
                    </a:lnTo>
                    <a:lnTo>
                      <a:pt x="15" y="43"/>
                    </a:lnTo>
                    <a:lnTo>
                      <a:pt x="13" y="42"/>
                    </a:lnTo>
                    <a:lnTo>
                      <a:pt x="11" y="41"/>
                    </a:lnTo>
                    <a:lnTo>
                      <a:pt x="10" y="40"/>
                    </a:lnTo>
                    <a:lnTo>
                      <a:pt x="8" y="38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4" y="34"/>
                    </a:lnTo>
                    <a:lnTo>
                      <a:pt x="3" y="32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5" y="1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1"/>
                    </a:lnTo>
                    <a:lnTo>
                      <a:pt x="31" y="1"/>
                    </a:lnTo>
                    <a:lnTo>
                      <a:pt x="32" y="2"/>
                    </a:lnTo>
                    <a:lnTo>
                      <a:pt x="34" y="3"/>
                    </a:lnTo>
                    <a:lnTo>
                      <a:pt x="35" y="4"/>
                    </a:lnTo>
                    <a:lnTo>
                      <a:pt x="36" y="5"/>
                    </a:lnTo>
                    <a:lnTo>
                      <a:pt x="38" y="6"/>
                    </a:lnTo>
                    <a:lnTo>
                      <a:pt x="39" y="7"/>
                    </a:lnTo>
                    <a:lnTo>
                      <a:pt x="40" y="8"/>
                    </a:lnTo>
                    <a:lnTo>
                      <a:pt x="41" y="9"/>
                    </a:lnTo>
                    <a:lnTo>
                      <a:pt x="42" y="11"/>
                    </a:lnTo>
                    <a:lnTo>
                      <a:pt x="44" y="13"/>
                    </a:lnTo>
                    <a:lnTo>
                      <a:pt x="45" y="14"/>
                    </a:lnTo>
                    <a:lnTo>
                      <a:pt x="47" y="16"/>
                    </a:lnTo>
                    <a:lnTo>
                      <a:pt x="48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5" name="Freeform 1404"/>
              <p:cNvSpPr>
                <a:spLocks/>
              </p:cNvSpPr>
              <p:nvPr/>
            </p:nvSpPr>
            <p:spPr bwMode="auto">
              <a:xfrm>
                <a:off x="5239" y="2610"/>
                <a:ext cx="44" cy="37"/>
              </a:xfrm>
              <a:custGeom>
                <a:avLst/>
                <a:gdLst>
                  <a:gd name="T0" fmla="*/ 39 w 44"/>
                  <a:gd name="T1" fmla="*/ 14 h 37"/>
                  <a:gd name="T2" fmla="*/ 39 w 44"/>
                  <a:gd name="T3" fmla="*/ 14 h 37"/>
                  <a:gd name="T4" fmla="*/ 38 w 44"/>
                  <a:gd name="T5" fmla="*/ 14 h 37"/>
                  <a:gd name="T6" fmla="*/ 37 w 44"/>
                  <a:gd name="T7" fmla="*/ 15 h 37"/>
                  <a:gd name="T8" fmla="*/ 37 w 44"/>
                  <a:gd name="T9" fmla="*/ 15 h 37"/>
                  <a:gd name="T10" fmla="*/ 36 w 44"/>
                  <a:gd name="T11" fmla="*/ 12 h 37"/>
                  <a:gd name="T12" fmla="*/ 35 w 44"/>
                  <a:gd name="T13" fmla="*/ 9 h 37"/>
                  <a:gd name="T14" fmla="*/ 33 w 44"/>
                  <a:gd name="T15" fmla="*/ 7 h 37"/>
                  <a:gd name="T16" fmla="*/ 31 w 44"/>
                  <a:gd name="T17" fmla="*/ 4 h 37"/>
                  <a:gd name="T18" fmla="*/ 28 w 44"/>
                  <a:gd name="T19" fmla="*/ 3 h 37"/>
                  <a:gd name="T20" fmla="*/ 25 w 44"/>
                  <a:gd name="T21" fmla="*/ 1 h 37"/>
                  <a:gd name="T22" fmla="*/ 22 w 44"/>
                  <a:gd name="T23" fmla="*/ 0 h 37"/>
                  <a:gd name="T24" fmla="*/ 19 w 44"/>
                  <a:gd name="T25" fmla="*/ 0 h 37"/>
                  <a:gd name="T26" fmla="*/ 15 w 44"/>
                  <a:gd name="T27" fmla="*/ 0 h 37"/>
                  <a:gd name="T28" fmla="*/ 12 w 44"/>
                  <a:gd name="T29" fmla="*/ 1 h 37"/>
                  <a:gd name="T30" fmla="*/ 9 w 44"/>
                  <a:gd name="T31" fmla="*/ 3 h 37"/>
                  <a:gd name="T32" fmla="*/ 6 w 44"/>
                  <a:gd name="T33" fmla="*/ 5 h 37"/>
                  <a:gd name="T34" fmla="*/ 4 w 44"/>
                  <a:gd name="T35" fmla="*/ 8 h 37"/>
                  <a:gd name="T36" fmla="*/ 2 w 44"/>
                  <a:gd name="T37" fmla="*/ 11 h 37"/>
                  <a:gd name="T38" fmla="*/ 1 w 44"/>
                  <a:gd name="T39" fmla="*/ 15 h 37"/>
                  <a:gd name="T40" fmla="*/ 0 w 44"/>
                  <a:gd name="T41" fmla="*/ 19 h 37"/>
                  <a:gd name="T42" fmla="*/ 1 w 44"/>
                  <a:gd name="T43" fmla="*/ 22 h 37"/>
                  <a:gd name="T44" fmla="*/ 2 w 44"/>
                  <a:gd name="T45" fmla="*/ 26 h 37"/>
                  <a:gd name="T46" fmla="*/ 4 w 44"/>
                  <a:gd name="T47" fmla="*/ 29 h 37"/>
                  <a:gd name="T48" fmla="*/ 6 w 44"/>
                  <a:gd name="T49" fmla="*/ 32 h 37"/>
                  <a:gd name="T50" fmla="*/ 9 w 44"/>
                  <a:gd name="T51" fmla="*/ 34 h 37"/>
                  <a:gd name="T52" fmla="*/ 12 w 44"/>
                  <a:gd name="T53" fmla="*/ 36 h 37"/>
                  <a:gd name="T54" fmla="*/ 15 w 44"/>
                  <a:gd name="T55" fmla="*/ 37 h 37"/>
                  <a:gd name="T56" fmla="*/ 19 w 44"/>
                  <a:gd name="T57" fmla="*/ 37 h 37"/>
                  <a:gd name="T58" fmla="*/ 22 w 44"/>
                  <a:gd name="T59" fmla="*/ 37 h 37"/>
                  <a:gd name="T60" fmla="*/ 25 w 44"/>
                  <a:gd name="T61" fmla="*/ 36 h 37"/>
                  <a:gd name="T62" fmla="*/ 28 w 44"/>
                  <a:gd name="T63" fmla="*/ 35 h 37"/>
                  <a:gd name="T64" fmla="*/ 30 w 44"/>
                  <a:gd name="T65" fmla="*/ 33 h 37"/>
                  <a:gd name="T66" fmla="*/ 32 w 44"/>
                  <a:gd name="T67" fmla="*/ 31 h 37"/>
                  <a:gd name="T68" fmla="*/ 34 w 44"/>
                  <a:gd name="T69" fmla="*/ 29 h 37"/>
                  <a:gd name="T70" fmla="*/ 36 w 44"/>
                  <a:gd name="T71" fmla="*/ 26 h 37"/>
                  <a:gd name="T72" fmla="*/ 37 w 44"/>
                  <a:gd name="T73" fmla="*/ 23 h 37"/>
                  <a:gd name="T74" fmla="*/ 37 w 44"/>
                  <a:gd name="T75" fmla="*/ 24 h 37"/>
                  <a:gd name="T76" fmla="*/ 38 w 44"/>
                  <a:gd name="T77" fmla="*/ 24 h 37"/>
                  <a:gd name="T78" fmla="*/ 39 w 44"/>
                  <a:gd name="T79" fmla="*/ 25 h 37"/>
                  <a:gd name="T80" fmla="*/ 39 w 44"/>
                  <a:gd name="T81" fmla="*/ 25 h 37"/>
                  <a:gd name="T82" fmla="*/ 40 w 44"/>
                  <a:gd name="T83" fmla="*/ 25 h 37"/>
                  <a:gd name="T84" fmla="*/ 41 w 44"/>
                  <a:gd name="T85" fmla="*/ 24 h 37"/>
                  <a:gd name="T86" fmla="*/ 42 w 44"/>
                  <a:gd name="T87" fmla="*/ 24 h 37"/>
                  <a:gd name="T88" fmla="*/ 42 w 44"/>
                  <a:gd name="T89" fmla="*/ 23 h 37"/>
                  <a:gd name="T90" fmla="*/ 43 w 44"/>
                  <a:gd name="T91" fmla="*/ 23 h 37"/>
                  <a:gd name="T92" fmla="*/ 43 w 44"/>
                  <a:gd name="T93" fmla="*/ 22 h 37"/>
                  <a:gd name="T94" fmla="*/ 44 w 44"/>
                  <a:gd name="T95" fmla="*/ 21 h 37"/>
                  <a:gd name="T96" fmla="*/ 44 w 44"/>
                  <a:gd name="T97" fmla="*/ 20 h 37"/>
                  <a:gd name="T98" fmla="*/ 44 w 44"/>
                  <a:gd name="T99" fmla="*/ 19 h 37"/>
                  <a:gd name="T100" fmla="*/ 43 w 44"/>
                  <a:gd name="T101" fmla="*/ 17 h 37"/>
                  <a:gd name="T102" fmla="*/ 43 w 44"/>
                  <a:gd name="T103" fmla="*/ 17 h 37"/>
                  <a:gd name="T104" fmla="*/ 42 w 44"/>
                  <a:gd name="T105" fmla="*/ 16 h 37"/>
                  <a:gd name="T106" fmla="*/ 42 w 44"/>
                  <a:gd name="T107" fmla="*/ 15 h 37"/>
                  <a:gd name="T108" fmla="*/ 41 w 44"/>
                  <a:gd name="T109" fmla="*/ 15 h 37"/>
                  <a:gd name="T110" fmla="*/ 40 w 44"/>
                  <a:gd name="T111" fmla="*/ 14 h 37"/>
                  <a:gd name="T112" fmla="*/ 39 w 44"/>
                  <a:gd name="T113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4" h="37">
                    <a:moveTo>
                      <a:pt x="39" y="14"/>
                    </a:moveTo>
                    <a:lnTo>
                      <a:pt x="39" y="14"/>
                    </a:lnTo>
                    <a:lnTo>
                      <a:pt x="38" y="14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6" y="12"/>
                    </a:lnTo>
                    <a:lnTo>
                      <a:pt x="35" y="9"/>
                    </a:lnTo>
                    <a:lnTo>
                      <a:pt x="33" y="7"/>
                    </a:lnTo>
                    <a:lnTo>
                      <a:pt x="31" y="4"/>
                    </a:lnTo>
                    <a:lnTo>
                      <a:pt x="28" y="3"/>
                    </a:lnTo>
                    <a:lnTo>
                      <a:pt x="25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2" y="1"/>
                    </a:lnTo>
                    <a:lnTo>
                      <a:pt x="9" y="3"/>
                    </a:lnTo>
                    <a:lnTo>
                      <a:pt x="6" y="5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1" y="15"/>
                    </a:lnTo>
                    <a:lnTo>
                      <a:pt x="0" y="19"/>
                    </a:lnTo>
                    <a:lnTo>
                      <a:pt x="1" y="22"/>
                    </a:lnTo>
                    <a:lnTo>
                      <a:pt x="2" y="26"/>
                    </a:lnTo>
                    <a:lnTo>
                      <a:pt x="4" y="29"/>
                    </a:lnTo>
                    <a:lnTo>
                      <a:pt x="6" y="32"/>
                    </a:lnTo>
                    <a:lnTo>
                      <a:pt x="9" y="34"/>
                    </a:lnTo>
                    <a:lnTo>
                      <a:pt x="12" y="36"/>
                    </a:lnTo>
                    <a:lnTo>
                      <a:pt x="15" y="37"/>
                    </a:lnTo>
                    <a:lnTo>
                      <a:pt x="19" y="37"/>
                    </a:lnTo>
                    <a:lnTo>
                      <a:pt x="22" y="37"/>
                    </a:lnTo>
                    <a:lnTo>
                      <a:pt x="25" y="36"/>
                    </a:lnTo>
                    <a:lnTo>
                      <a:pt x="28" y="35"/>
                    </a:lnTo>
                    <a:lnTo>
                      <a:pt x="30" y="33"/>
                    </a:lnTo>
                    <a:lnTo>
                      <a:pt x="32" y="31"/>
                    </a:lnTo>
                    <a:lnTo>
                      <a:pt x="34" y="29"/>
                    </a:lnTo>
                    <a:lnTo>
                      <a:pt x="36" y="26"/>
                    </a:lnTo>
                    <a:lnTo>
                      <a:pt x="37" y="23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9" y="25"/>
                    </a:lnTo>
                    <a:lnTo>
                      <a:pt x="39" y="25"/>
                    </a:lnTo>
                    <a:lnTo>
                      <a:pt x="40" y="25"/>
                    </a:lnTo>
                    <a:lnTo>
                      <a:pt x="41" y="24"/>
                    </a:lnTo>
                    <a:lnTo>
                      <a:pt x="42" y="24"/>
                    </a:lnTo>
                    <a:lnTo>
                      <a:pt x="42" y="23"/>
                    </a:lnTo>
                    <a:lnTo>
                      <a:pt x="43" y="23"/>
                    </a:lnTo>
                    <a:lnTo>
                      <a:pt x="43" y="22"/>
                    </a:lnTo>
                    <a:lnTo>
                      <a:pt x="44" y="21"/>
                    </a:lnTo>
                    <a:lnTo>
                      <a:pt x="44" y="20"/>
                    </a:lnTo>
                    <a:lnTo>
                      <a:pt x="44" y="19"/>
                    </a:lnTo>
                    <a:lnTo>
                      <a:pt x="43" y="17"/>
                    </a:lnTo>
                    <a:lnTo>
                      <a:pt x="43" y="17"/>
                    </a:lnTo>
                    <a:lnTo>
                      <a:pt x="42" y="16"/>
                    </a:lnTo>
                    <a:lnTo>
                      <a:pt x="42" y="15"/>
                    </a:lnTo>
                    <a:lnTo>
                      <a:pt x="41" y="15"/>
                    </a:lnTo>
                    <a:lnTo>
                      <a:pt x="40" y="14"/>
                    </a:lnTo>
                    <a:lnTo>
                      <a:pt x="39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6" name="Freeform 1405"/>
              <p:cNvSpPr>
                <a:spLocks/>
              </p:cNvSpPr>
              <p:nvPr/>
            </p:nvSpPr>
            <p:spPr bwMode="auto">
              <a:xfrm>
                <a:off x="5249" y="2636"/>
                <a:ext cx="17" cy="6"/>
              </a:xfrm>
              <a:custGeom>
                <a:avLst/>
                <a:gdLst>
                  <a:gd name="T0" fmla="*/ 0 w 17"/>
                  <a:gd name="T1" fmla="*/ 0 h 6"/>
                  <a:gd name="T2" fmla="*/ 0 w 17"/>
                  <a:gd name="T3" fmla="*/ 1 h 6"/>
                  <a:gd name="T4" fmla="*/ 0 w 17"/>
                  <a:gd name="T5" fmla="*/ 2 h 6"/>
                  <a:gd name="T6" fmla="*/ 1 w 17"/>
                  <a:gd name="T7" fmla="*/ 4 h 6"/>
                  <a:gd name="T8" fmla="*/ 3 w 17"/>
                  <a:gd name="T9" fmla="*/ 5 h 6"/>
                  <a:gd name="T10" fmla="*/ 4 w 17"/>
                  <a:gd name="T11" fmla="*/ 5 h 6"/>
                  <a:gd name="T12" fmla="*/ 5 w 17"/>
                  <a:gd name="T13" fmla="*/ 6 h 6"/>
                  <a:gd name="T14" fmla="*/ 6 w 17"/>
                  <a:gd name="T15" fmla="*/ 6 h 6"/>
                  <a:gd name="T16" fmla="*/ 7 w 17"/>
                  <a:gd name="T17" fmla="*/ 6 h 6"/>
                  <a:gd name="T18" fmla="*/ 8 w 17"/>
                  <a:gd name="T19" fmla="*/ 6 h 6"/>
                  <a:gd name="T20" fmla="*/ 9 w 17"/>
                  <a:gd name="T21" fmla="*/ 6 h 6"/>
                  <a:gd name="T22" fmla="*/ 9 w 17"/>
                  <a:gd name="T23" fmla="*/ 6 h 6"/>
                  <a:gd name="T24" fmla="*/ 10 w 17"/>
                  <a:gd name="T25" fmla="*/ 6 h 6"/>
                  <a:gd name="T26" fmla="*/ 17 w 17"/>
                  <a:gd name="T27" fmla="*/ 0 h 6"/>
                  <a:gd name="T28" fmla="*/ 0 w 17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6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7" name="Freeform 1406"/>
              <p:cNvSpPr>
                <a:spLocks/>
              </p:cNvSpPr>
              <p:nvPr/>
            </p:nvSpPr>
            <p:spPr bwMode="auto">
              <a:xfrm>
                <a:off x="5251" y="2637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 w 10"/>
                  <a:gd name="T3" fmla="*/ 2 h 2"/>
                  <a:gd name="T4" fmla="*/ 8 w 10"/>
                  <a:gd name="T5" fmla="*/ 2 h 2"/>
                  <a:gd name="T6" fmla="*/ 10 w 10"/>
                  <a:gd name="T7" fmla="*/ 0 h 2"/>
                  <a:gd name="T8" fmla="*/ 0 w 10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8" name="Freeform 1407"/>
              <p:cNvSpPr>
                <a:spLocks/>
              </p:cNvSpPr>
              <p:nvPr/>
            </p:nvSpPr>
            <p:spPr bwMode="auto">
              <a:xfrm>
                <a:off x="5239" y="2603"/>
                <a:ext cx="35" cy="12"/>
              </a:xfrm>
              <a:custGeom>
                <a:avLst/>
                <a:gdLst>
                  <a:gd name="T0" fmla="*/ 28 w 35"/>
                  <a:gd name="T1" fmla="*/ 2 h 12"/>
                  <a:gd name="T2" fmla="*/ 28 w 35"/>
                  <a:gd name="T3" fmla="*/ 2 h 12"/>
                  <a:gd name="T4" fmla="*/ 27 w 35"/>
                  <a:gd name="T5" fmla="*/ 2 h 12"/>
                  <a:gd name="T6" fmla="*/ 26 w 35"/>
                  <a:gd name="T7" fmla="*/ 2 h 12"/>
                  <a:gd name="T8" fmla="*/ 25 w 35"/>
                  <a:gd name="T9" fmla="*/ 2 h 12"/>
                  <a:gd name="T10" fmla="*/ 24 w 35"/>
                  <a:gd name="T11" fmla="*/ 1 h 12"/>
                  <a:gd name="T12" fmla="*/ 22 w 35"/>
                  <a:gd name="T13" fmla="*/ 1 h 12"/>
                  <a:gd name="T14" fmla="*/ 21 w 35"/>
                  <a:gd name="T15" fmla="*/ 1 h 12"/>
                  <a:gd name="T16" fmla="*/ 19 w 35"/>
                  <a:gd name="T17" fmla="*/ 1 h 12"/>
                  <a:gd name="T18" fmla="*/ 17 w 35"/>
                  <a:gd name="T19" fmla="*/ 1 h 12"/>
                  <a:gd name="T20" fmla="*/ 16 w 35"/>
                  <a:gd name="T21" fmla="*/ 1 h 12"/>
                  <a:gd name="T22" fmla="*/ 14 w 35"/>
                  <a:gd name="T23" fmla="*/ 0 h 12"/>
                  <a:gd name="T24" fmla="*/ 13 w 35"/>
                  <a:gd name="T25" fmla="*/ 0 h 12"/>
                  <a:gd name="T26" fmla="*/ 12 w 35"/>
                  <a:gd name="T27" fmla="*/ 0 h 12"/>
                  <a:gd name="T28" fmla="*/ 11 w 35"/>
                  <a:gd name="T29" fmla="*/ 0 h 12"/>
                  <a:gd name="T30" fmla="*/ 10 w 35"/>
                  <a:gd name="T31" fmla="*/ 0 h 12"/>
                  <a:gd name="T32" fmla="*/ 9 w 35"/>
                  <a:gd name="T33" fmla="*/ 0 h 12"/>
                  <a:gd name="T34" fmla="*/ 8 w 35"/>
                  <a:gd name="T35" fmla="*/ 0 h 12"/>
                  <a:gd name="T36" fmla="*/ 6 w 35"/>
                  <a:gd name="T37" fmla="*/ 1 h 12"/>
                  <a:gd name="T38" fmla="*/ 4 w 35"/>
                  <a:gd name="T39" fmla="*/ 2 h 12"/>
                  <a:gd name="T40" fmla="*/ 3 w 35"/>
                  <a:gd name="T41" fmla="*/ 4 h 12"/>
                  <a:gd name="T42" fmla="*/ 2 w 35"/>
                  <a:gd name="T43" fmla="*/ 6 h 12"/>
                  <a:gd name="T44" fmla="*/ 1 w 35"/>
                  <a:gd name="T45" fmla="*/ 7 h 12"/>
                  <a:gd name="T46" fmla="*/ 0 w 35"/>
                  <a:gd name="T47" fmla="*/ 9 h 12"/>
                  <a:gd name="T48" fmla="*/ 0 w 35"/>
                  <a:gd name="T49" fmla="*/ 10 h 12"/>
                  <a:gd name="T50" fmla="*/ 0 w 35"/>
                  <a:gd name="T51" fmla="*/ 10 h 12"/>
                  <a:gd name="T52" fmla="*/ 1 w 35"/>
                  <a:gd name="T53" fmla="*/ 11 h 12"/>
                  <a:gd name="T54" fmla="*/ 3 w 35"/>
                  <a:gd name="T55" fmla="*/ 11 h 12"/>
                  <a:gd name="T56" fmla="*/ 5 w 35"/>
                  <a:gd name="T57" fmla="*/ 11 h 12"/>
                  <a:gd name="T58" fmla="*/ 7 w 35"/>
                  <a:gd name="T59" fmla="*/ 11 h 12"/>
                  <a:gd name="T60" fmla="*/ 10 w 35"/>
                  <a:gd name="T61" fmla="*/ 12 h 12"/>
                  <a:gd name="T62" fmla="*/ 13 w 35"/>
                  <a:gd name="T63" fmla="*/ 12 h 12"/>
                  <a:gd name="T64" fmla="*/ 16 w 35"/>
                  <a:gd name="T65" fmla="*/ 12 h 12"/>
                  <a:gd name="T66" fmla="*/ 19 w 35"/>
                  <a:gd name="T67" fmla="*/ 12 h 12"/>
                  <a:gd name="T68" fmla="*/ 22 w 35"/>
                  <a:gd name="T69" fmla="*/ 12 h 12"/>
                  <a:gd name="T70" fmla="*/ 25 w 35"/>
                  <a:gd name="T71" fmla="*/ 12 h 12"/>
                  <a:gd name="T72" fmla="*/ 27 w 35"/>
                  <a:gd name="T73" fmla="*/ 12 h 12"/>
                  <a:gd name="T74" fmla="*/ 30 w 35"/>
                  <a:gd name="T75" fmla="*/ 12 h 12"/>
                  <a:gd name="T76" fmla="*/ 32 w 35"/>
                  <a:gd name="T77" fmla="*/ 12 h 12"/>
                  <a:gd name="T78" fmla="*/ 33 w 35"/>
                  <a:gd name="T79" fmla="*/ 12 h 12"/>
                  <a:gd name="T80" fmla="*/ 33 w 35"/>
                  <a:gd name="T81" fmla="*/ 12 h 12"/>
                  <a:gd name="T82" fmla="*/ 35 w 35"/>
                  <a:gd name="T83" fmla="*/ 11 h 12"/>
                  <a:gd name="T84" fmla="*/ 35 w 35"/>
                  <a:gd name="T85" fmla="*/ 10 h 12"/>
                  <a:gd name="T86" fmla="*/ 35 w 35"/>
                  <a:gd name="T87" fmla="*/ 8 h 12"/>
                  <a:gd name="T88" fmla="*/ 34 w 35"/>
                  <a:gd name="T89" fmla="*/ 7 h 12"/>
                  <a:gd name="T90" fmla="*/ 33 w 35"/>
                  <a:gd name="T91" fmla="*/ 5 h 12"/>
                  <a:gd name="T92" fmla="*/ 32 w 35"/>
                  <a:gd name="T93" fmla="*/ 3 h 12"/>
                  <a:gd name="T94" fmla="*/ 30 w 35"/>
                  <a:gd name="T95" fmla="*/ 2 h 12"/>
                  <a:gd name="T96" fmla="*/ 28 w 35"/>
                  <a:gd name="T9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5" h="12">
                    <a:moveTo>
                      <a:pt x="28" y="2"/>
                    </a:moveTo>
                    <a:lnTo>
                      <a:pt x="28" y="2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5" y="2"/>
                    </a:lnTo>
                    <a:lnTo>
                      <a:pt x="24" y="1"/>
                    </a:lnTo>
                    <a:lnTo>
                      <a:pt x="22" y="1"/>
                    </a:lnTo>
                    <a:lnTo>
                      <a:pt x="21" y="1"/>
                    </a:lnTo>
                    <a:lnTo>
                      <a:pt x="19" y="1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10" y="12"/>
                    </a:lnTo>
                    <a:lnTo>
                      <a:pt x="13" y="12"/>
                    </a:lnTo>
                    <a:lnTo>
                      <a:pt x="16" y="12"/>
                    </a:lnTo>
                    <a:lnTo>
                      <a:pt x="19" y="12"/>
                    </a:lnTo>
                    <a:lnTo>
                      <a:pt x="22" y="12"/>
                    </a:lnTo>
                    <a:lnTo>
                      <a:pt x="25" y="12"/>
                    </a:lnTo>
                    <a:lnTo>
                      <a:pt x="27" y="12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3" y="12"/>
                    </a:lnTo>
                    <a:lnTo>
                      <a:pt x="35" y="11"/>
                    </a:lnTo>
                    <a:lnTo>
                      <a:pt x="35" y="10"/>
                    </a:lnTo>
                    <a:lnTo>
                      <a:pt x="35" y="8"/>
                    </a:lnTo>
                    <a:lnTo>
                      <a:pt x="34" y="7"/>
                    </a:lnTo>
                    <a:lnTo>
                      <a:pt x="33" y="5"/>
                    </a:lnTo>
                    <a:lnTo>
                      <a:pt x="32" y="3"/>
                    </a:lnTo>
                    <a:lnTo>
                      <a:pt x="30" y="2"/>
                    </a:lnTo>
                    <a:lnTo>
                      <a:pt x="2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9" name="Freeform 1408"/>
              <p:cNvSpPr>
                <a:spLocks/>
              </p:cNvSpPr>
              <p:nvPr/>
            </p:nvSpPr>
            <p:spPr bwMode="auto">
              <a:xfrm>
                <a:off x="5277" y="2631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2 h 2"/>
                  <a:gd name="T4" fmla="*/ 2 w 3"/>
                  <a:gd name="T5" fmla="*/ 2 h 2"/>
                  <a:gd name="T6" fmla="*/ 3 w 3"/>
                  <a:gd name="T7" fmla="*/ 2 h 2"/>
                  <a:gd name="T8" fmla="*/ 3 w 3"/>
                  <a:gd name="T9" fmla="*/ 1 h 2"/>
                  <a:gd name="T10" fmla="*/ 3 w 3"/>
                  <a:gd name="T11" fmla="*/ 1 h 2"/>
                  <a:gd name="T12" fmla="*/ 2 w 3"/>
                  <a:gd name="T13" fmla="*/ 0 h 2"/>
                  <a:gd name="T14" fmla="*/ 2 w 3"/>
                  <a:gd name="T15" fmla="*/ 0 h 2"/>
                  <a:gd name="T16" fmla="*/ 1 w 3"/>
                  <a:gd name="T17" fmla="*/ 0 h 2"/>
                  <a:gd name="T18" fmla="*/ 1 w 3"/>
                  <a:gd name="T19" fmla="*/ 0 h 2"/>
                  <a:gd name="T20" fmla="*/ 0 w 3"/>
                  <a:gd name="T21" fmla="*/ 0 h 2"/>
                  <a:gd name="T22" fmla="*/ 0 w 3"/>
                  <a:gd name="T23" fmla="*/ 1 h 2"/>
                  <a:gd name="T24" fmla="*/ 0 w 3"/>
                  <a:gd name="T25" fmla="*/ 1 h 2"/>
                  <a:gd name="T26" fmla="*/ 0 w 3"/>
                  <a:gd name="T27" fmla="*/ 2 h 2"/>
                  <a:gd name="T28" fmla="*/ 0 w 3"/>
                  <a:gd name="T29" fmla="*/ 2 h 2"/>
                  <a:gd name="T30" fmla="*/ 1 w 3"/>
                  <a:gd name="T31" fmla="*/ 2 h 2"/>
                  <a:gd name="T32" fmla="*/ 1 w 3"/>
                  <a:gd name="T3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0" name="Freeform 1409"/>
              <p:cNvSpPr>
                <a:spLocks/>
              </p:cNvSpPr>
              <p:nvPr/>
            </p:nvSpPr>
            <p:spPr bwMode="auto">
              <a:xfrm>
                <a:off x="5248" y="2652"/>
                <a:ext cx="30" cy="19"/>
              </a:xfrm>
              <a:custGeom>
                <a:avLst/>
                <a:gdLst>
                  <a:gd name="T0" fmla="*/ 29 w 30"/>
                  <a:gd name="T1" fmla="*/ 11 h 19"/>
                  <a:gd name="T2" fmla="*/ 26 w 30"/>
                  <a:gd name="T3" fmla="*/ 7 h 19"/>
                  <a:gd name="T4" fmla="*/ 30 w 30"/>
                  <a:gd name="T5" fmla="*/ 5 h 19"/>
                  <a:gd name="T6" fmla="*/ 27 w 30"/>
                  <a:gd name="T7" fmla="*/ 1 h 19"/>
                  <a:gd name="T8" fmla="*/ 25 w 30"/>
                  <a:gd name="T9" fmla="*/ 1 h 19"/>
                  <a:gd name="T10" fmla="*/ 28 w 30"/>
                  <a:gd name="T11" fmla="*/ 4 h 19"/>
                  <a:gd name="T12" fmla="*/ 24 w 30"/>
                  <a:gd name="T13" fmla="*/ 7 h 19"/>
                  <a:gd name="T14" fmla="*/ 24 w 30"/>
                  <a:gd name="T15" fmla="*/ 7 h 19"/>
                  <a:gd name="T16" fmla="*/ 25 w 30"/>
                  <a:gd name="T17" fmla="*/ 9 h 19"/>
                  <a:gd name="T18" fmla="*/ 26 w 30"/>
                  <a:gd name="T19" fmla="*/ 10 h 19"/>
                  <a:gd name="T20" fmla="*/ 26 w 30"/>
                  <a:gd name="T21" fmla="*/ 10 h 19"/>
                  <a:gd name="T22" fmla="*/ 13 w 30"/>
                  <a:gd name="T23" fmla="*/ 17 h 19"/>
                  <a:gd name="T24" fmla="*/ 3 w 30"/>
                  <a:gd name="T25" fmla="*/ 10 h 19"/>
                  <a:gd name="T26" fmla="*/ 6 w 30"/>
                  <a:gd name="T27" fmla="*/ 7 h 19"/>
                  <a:gd name="T28" fmla="*/ 2 w 30"/>
                  <a:gd name="T29" fmla="*/ 4 h 19"/>
                  <a:gd name="T30" fmla="*/ 4 w 30"/>
                  <a:gd name="T31" fmla="*/ 0 h 19"/>
                  <a:gd name="T32" fmla="*/ 2 w 30"/>
                  <a:gd name="T33" fmla="*/ 0 h 19"/>
                  <a:gd name="T34" fmla="*/ 0 w 30"/>
                  <a:gd name="T35" fmla="*/ 5 h 19"/>
                  <a:gd name="T36" fmla="*/ 3 w 30"/>
                  <a:gd name="T37" fmla="*/ 7 h 19"/>
                  <a:gd name="T38" fmla="*/ 1 w 30"/>
                  <a:gd name="T39" fmla="*/ 10 h 19"/>
                  <a:gd name="T40" fmla="*/ 12 w 30"/>
                  <a:gd name="T41" fmla="*/ 19 h 19"/>
                  <a:gd name="T42" fmla="*/ 29 w 30"/>
                  <a:gd name="T43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" h="19">
                    <a:moveTo>
                      <a:pt x="29" y="11"/>
                    </a:moveTo>
                    <a:lnTo>
                      <a:pt x="26" y="7"/>
                    </a:lnTo>
                    <a:lnTo>
                      <a:pt x="30" y="5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4" y="7"/>
                    </a:lnTo>
                    <a:lnTo>
                      <a:pt x="25" y="9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13" y="17"/>
                    </a:lnTo>
                    <a:lnTo>
                      <a:pt x="3" y="10"/>
                    </a:lnTo>
                    <a:lnTo>
                      <a:pt x="6" y="7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1" y="10"/>
                    </a:lnTo>
                    <a:lnTo>
                      <a:pt x="12" y="19"/>
                    </a:lnTo>
                    <a:lnTo>
                      <a:pt x="29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1" name="Freeform 1410"/>
              <p:cNvSpPr>
                <a:spLocks/>
              </p:cNvSpPr>
              <p:nvPr/>
            </p:nvSpPr>
            <p:spPr bwMode="auto">
              <a:xfrm>
                <a:off x="5242" y="2668"/>
                <a:ext cx="1" cy="24"/>
              </a:xfrm>
              <a:custGeom>
                <a:avLst/>
                <a:gdLst>
                  <a:gd name="T0" fmla="*/ 0 w 1"/>
                  <a:gd name="T1" fmla="*/ 24 h 24"/>
                  <a:gd name="T2" fmla="*/ 0 w 1"/>
                  <a:gd name="T3" fmla="*/ 4 h 24"/>
                  <a:gd name="T4" fmla="*/ 1 w 1"/>
                  <a:gd name="T5" fmla="*/ 0 h 24"/>
                  <a:gd name="T6" fmla="*/ 1 w 1"/>
                  <a:gd name="T7" fmla="*/ 24 h 24"/>
                  <a:gd name="T8" fmla="*/ 0 w 1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4">
                    <a:moveTo>
                      <a:pt x="0" y="24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2" name="Freeform 1411"/>
              <p:cNvSpPr>
                <a:spLocks/>
              </p:cNvSpPr>
              <p:nvPr/>
            </p:nvSpPr>
            <p:spPr bwMode="auto">
              <a:xfrm>
                <a:off x="5093" y="2651"/>
                <a:ext cx="43" cy="52"/>
              </a:xfrm>
              <a:custGeom>
                <a:avLst/>
                <a:gdLst>
                  <a:gd name="T0" fmla="*/ 42 w 43"/>
                  <a:gd name="T1" fmla="*/ 2 h 52"/>
                  <a:gd name="T2" fmla="*/ 41 w 43"/>
                  <a:gd name="T3" fmla="*/ 1 h 52"/>
                  <a:gd name="T4" fmla="*/ 40 w 43"/>
                  <a:gd name="T5" fmla="*/ 0 h 52"/>
                  <a:gd name="T6" fmla="*/ 38 w 43"/>
                  <a:gd name="T7" fmla="*/ 0 h 52"/>
                  <a:gd name="T8" fmla="*/ 35 w 43"/>
                  <a:gd name="T9" fmla="*/ 0 h 52"/>
                  <a:gd name="T10" fmla="*/ 33 w 43"/>
                  <a:gd name="T11" fmla="*/ 0 h 52"/>
                  <a:gd name="T12" fmla="*/ 30 w 43"/>
                  <a:gd name="T13" fmla="*/ 0 h 52"/>
                  <a:gd name="T14" fmla="*/ 26 w 43"/>
                  <a:gd name="T15" fmla="*/ 0 h 52"/>
                  <a:gd name="T16" fmla="*/ 23 w 43"/>
                  <a:gd name="T17" fmla="*/ 1 h 52"/>
                  <a:gd name="T18" fmla="*/ 20 w 43"/>
                  <a:gd name="T19" fmla="*/ 2 h 52"/>
                  <a:gd name="T20" fmla="*/ 17 w 43"/>
                  <a:gd name="T21" fmla="*/ 2 h 52"/>
                  <a:gd name="T22" fmla="*/ 14 w 43"/>
                  <a:gd name="T23" fmla="*/ 3 h 52"/>
                  <a:gd name="T24" fmla="*/ 12 w 43"/>
                  <a:gd name="T25" fmla="*/ 3 h 52"/>
                  <a:gd name="T26" fmla="*/ 10 w 43"/>
                  <a:gd name="T27" fmla="*/ 4 h 52"/>
                  <a:gd name="T28" fmla="*/ 8 w 43"/>
                  <a:gd name="T29" fmla="*/ 4 h 52"/>
                  <a:gd name="T30" fmla="*/ 7 w 43"/>
                  <a:gd name="T31" fmla="*/ 5 h 52"/>
                  <a:gd name="T32" fmla="*/ 7 w 43"/>
                  <a:gd name="T33" fmla="*/ 5 h 52"/>
                  <a:gd name="T34" fmla="*/ 7 w 43"/>
                  <a:gd name="T35" fmla="*/ 5 h 52"/>
                  <a:gd name="T36" fmla="*/ 7 w 43"/>
                  <a:gd name="T37" fmla="*/ 4 h 52"/>
                  <a:gd name="T38" fmla="*/ 7 w 43"/>
                  <a:gd name="T39" fmla="*/ 4 h 52"/>
                  <a:gd name="T40" fmla="*/ 6 w 43"/>
                  <a:gd name="T41" fmla="*/ 3 h 52"/>
                  <a:gd name="T42" fmla="*/ 6 w 43"/>
                  <a:gd name="T43" fmla="*/ 3 h 52"/>
                  <a:gd name="T44" fmla="*/ 5 w 43"/>
                  <a:gd name="T45" fmla="*/ 3 h 52"/>
                  <a:gd name="T46" fmla="*/ 4 w 43"/>
                  <a:gd name="T47" fmla="*/ 2 h 52"/>
                  <a:gd name="T48" fmla="*/ 3 w 43"/>
                  <a:gd name="T49" fmla="*/ 2 h 52"/>
                  <a:gd name="T50" fmla="*/ 2 w 43"/>
                  <a:gd name="T51" fmla="*/ 2 h 52"/>
                  <a:gd name="T52" fmla="*/ 1 w 43"/>
                  <a:gd name="T53" fmla="*/ 3 h 52"/>
                  <a:gd name="T54" fmla="*/ 1 w 43"/>
                  <a:gd name="T55" fmla="*/ 3 h 52"/>
                  <a:gd name="T56" fmla="*/ 0 w 43"/>
                  <a:gd name="T57" fmla="*/ 3 h 52"/>
                  <a:gd name="T58" fmla="*/ 0 w 43"/>
                  <a:gd name="T59" fmla="*/ 3 h 52"/>
                  <a:gd name="T60" fmla="*/ 0 w 43"/>
                  <a:gd name="T61" fmla="*/ 3 h 52"/>
                  <a:gd name="T62" fmla="*/ 0 w 43"/>
                  <a:gd name="T63" fmla="*/ 4 h 52"/>
                  <a:gd name="T64" fmla="*/ 0 w 43"/>
                  <a:gd name="T65" fmla="*/ 4 h 52"/>
                  <a:gd name="T66" fmla="*/ 0 w 43"/>
                  <a:gd name="T67" fmla="*/ 52 h 52"/>
                  <a:gd name="T68" fmla="*/ 7 w 43"/>
                  <a:gd name="T69" fmla="*/ 52 h 52"/>
                  <a:gd name="T70" fmla="*/ 7 w 43"/>
                  <a:gd name="T71" fmla="*/ 49 h 52"/>
                  <a:gd name="T72" fmla="*/ 7 w 43"/>
                  <a:gd name="T73" fmla="*/ 41 h 52"/>
                  <a:gd name="T74" fmla="*/ 7 w 43"/>
                  <a:gd name="T75" fmla="*/ 34 h 52"/>
                  <a:gd name="T76" fmla="*/ 7 w 43"/>
                  <a:gd name="T77" fmla="*/ 30 h 52"/>
                  <a:gd name="T78" fmla="*/ 8 w 43"/>
                  <a:gd name="T79" fmla="*/ 30 h 52"/>
                  <a:gd name="T80" fmla="*/ 10 w 43"/>
                  <a:gd name="T81" fmla="*/ 29 h 52"/>
                  <a:gd name="T82" fmla="*/ 11 w 43"/>
                  <a:gd name="T83" fmla="*/ 29 h 52"/>
                  <a:gd name="T84" fmla="*/ 14 w 43"/>
                  <a:gd name="T85" fmla="*/ 28 h 52"/>
                  <a:gd name="T86" fmla="*/ 16 w 43"/>
                  <a:gd name="T87" fmla="*/ 28 h 52"/>
                  <a:gd name="T88" fmla="*/ 18 w 43"/>
                  <a:gd name="T89" fmla="*/ 27 h 52"/>
                  <a:gd name="T90" fmla="*/ 21 w 43"/>
                  <a:gd name="T91" fmla="*/ 26 h 52"/>
                  <a:gd name="T92" fmla="*/ 23 w 43"/>
                  <a:gd name="T93" fmla="*/ 26 h 52"/>
                  <a:gd name="T94" fmla="*/ 26 w 43"/>
                  <a:gd name="T95" fmla="*/ 25 h 52"/>
                  <a:gd name="T96" fmla="*/ 29 w 43"/>
                  <a:gd name="T97" fmla="*/ 24 h 52"/>
                  <a:gd name="T98" fmla="*/ 31 w 43"/>
                  <a:gd name="T99" fmla="*/ 24 h 52"/>
                  <a:gd name="T100" fmla="*/ 34 w 43"/>
                  <a:gd name="T101" fmla="*/ 23 h 52"/>
                  <a:gd name="T102" fmla="*/ 36 w 43"/>
                  <a:gd name="T103" fmla="*/ 22 h 52"/>
                  <a:gd name="T104" fmla="*/ 39 w 43"/>
                  <a:gd name="T105" fmla="*/ 22 h 52"/>
                  <a:gd name="T106" fmla="*/ 41 w 43"/>
                  <a:gd name="T107" fmla="*/ 21 h 52"/>
                  <a:gd name="T108" fmla="*/ 43 w 43"/>
                  <a:gd name="T109" fmla="*/ 21 h 52"/>
                  <a:gd name="T110" fmla="*/ 42 w 43"/>
                  <a:gd name="T111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2">
                    <a:moveTo>
                      <a:pt x="42" y="2"/>
                    </a:moveTo>
                    <a:lnTo>
                      <a:pt x="41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0" y="2"/>
                    </a:lnTo>
                    <a:lnTo>
                      <a:pt x="17" y="2"/>
                    </a:lnTo>
                    <a:lnTo>
                      <a:pt x="14" y="3"/>
                    </a:lnTo>
                    <a:lnTo>
                      <a:pt x="12" y="3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2"/>
                    </a:lnTo>
                    <a:lnTo>
                      <a:pt x="7" y="52"/>
                    </a:lnTo>
                    <a:lnTo>
                      <a:pt x="7" y="49"/>
                    </a:lnTo>
                    <a:lnTo>
                      <a:pt x="7" y="41"/>
                    </a:lnTo>
                    <a:lnTo>
                      <a:pt x="7" y="34"/>
                    </a:lnTo>
                    <a:lnTo>
                      <a:pt x="7" y="30"/>
                    </a:lnTo>
                    <a:lnTo>
                      <a:pt x="8" y="30"/>
                    </a:lnTo>
                    <a:lnTo>
                      <a:pt x="10" y="29"/>
                    </a:lnTo>
                    <a:lnTo>
                      <a:pt x="11" y="29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8" y="27"/>
                    </a:lnTo>
                    <a:lnTo>
                      <a:pt x="21" y="26"/>
                    </a:lnTo>
                    <a:lnTo>
                      <a:pt x="23" y="26"/>
                    </a:lnTo>
                    <a:lnTo>
                      <a:pt x="26" y="25"/>
                    </a:lnTo>
                    <a:lnTo>
                      <a:pt x="29" y="24"/>
                    </a:lnTo>
                    <a:lnTo>
                      <a:pt x="31" y="24"/>
                    </a:lnTo>
                    <a:lnTo>
                      <a:pt x="34" y="23"/>
                    </a:lnTo>
                    <a:lnTo>
                      <a:pt x="36" y="22"/>
                    </a:lnTo>
                    <a:lnTo>
                      <a:pt x="39" y="22"/>
                    </a:lnTo>
                    <a:lnTo>
                      <a:pt x="41" y="21"/>
                    </a:lnTo>
                    <a:lnTo>
                      <a:pt x="43" y="21"/>
                    </a:lnTo>
                    <a:lnTo>
                      <a:pt x="4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1412"/>
              <p:cNvSpPr>
                <a:spLocks/>
              </p:cNvSpPr>
              <p:nvPr/>
            </p:nvSpPr>
            <p:spPr bwMode="auto">
              <a:xfrm>
                <a:off x="5085" y="2689"/>
                <a:ext cx="231" cy="47"/>
              </a:xfrm>
              <a:custGeom>
                <a:avLst/>
                <a:gdLst>
                  <a:gd name="T0" fmla="*/ 18 w 231"/>
                  <a:gd name="T1" fmla="*/ 7 h 47"/>
                  <a:gd name="T2" fmla="*/ 25 w 231"/>
                  <a:gd name="T3" fmla="*/ 6 h 47"/>
                  <a:gd name="T4" fmla="*/ 32 w 231"/>
                  <a:gd name="T5" fmla="*/ 5 h 47"/>
                  <a:gd name="T6" fmla="*/ 41 w 231"/>
                  <a:gd name="T7" fmla="*/ 4 h 47"/>
                  <a:gd name="T8" fmla="*/ 50 w 231"/>
                  <a:gd name="T9" fmla="*/ 3 h 47"/>
                  <a:gd name="T10" fmla="*/ 59 w 231"/>
                  <a:gd name="T11" fmla="*/ 2 h 47"/>
                  <a:gd name="T12" fmla="*/ 69 w 231"/>
                  <a:gd name="T13" fmla="*/ 1 h 47"/>
                  <a:gd name="T14" fmla="*/ 80 w 231"/>
                  <a:gd name="T15" fmla="*/ 1 h 47"/>
                  <a:gd name="T16" fmla="*/ 91 w 231"/>
                  <a:gd name="T17" fmla="*/ 0 h 47"/>
                  <a:gd name="T18" fmla="*/ 103 w 231"/>
                  <a:gd name="T19" fmla="*/ 0 h 47"/>
                  <a:gd name="T20" fmla="*/ 115 w 231"/>
                  <a:gd name="T21" fmla="*/ 0 h 47"/>
                  <a:gd name="T22" fmla="*/ 130 w 231"/>
                  <a:gd name="T23" fmla="*/ 0 h 47"/>
                  <a:gd name="T24" fmla="*/ 145 w 231"/>
                  <a:gd name="T25" fmla="*/ 0 h 47"/>
                  <a:gd name="T26" fmla="*/ 159 w 231"/>
                  <a:gd name="T27" fmla="*/ 1 h 47"/>
                  <a:gd name="T28" fmla="*/ 172 w 231"/>
                  <a:gd name="T29" fmla="*/ 2 h 47"/>
                  <a:gd name="T30" fmla="*/ 184 w 231"/>
                  <a:gd name="T31" fmla="*/ 3 h 47"/>
                  <a:gd name="T32" fmla="*/ 194 w 231"/>
                  <a:gd name="T33" fmla="*/ 4 h 47"/>
                  <a:gd name="T34" fmla="*/ 201 w 231"/>
                  <a:gd name="T35" fmla="*/ 5 h 47"/>
                  <a:gd name="T36" fmla="*/ 208 w 231"/>
                  <a:gd name="T37" fmla="*/ 6 h 47"/>
                  <a:gd name="T38" fmla="*/ 214 w 231"/>
                  <a:gd name="T39" fmla="*/ 7 h 47"/>
                  <a:gd name="T40" fmla="*/ 220 w 231"/>
                  <a:gd name="T41" fmla="*/ 9 h 47"/>
                  <a:gd name="T42" fmla="*/ 224 w 231"/>
                  <a:gd name="T43" fmla="*/ 10 h 47"/>
                  <a:gd name="T44" fmla="*/ 228 w 231"/>
                  <a:gd name="T45" fmla="*/ 12 h 47"/>
                  <a:gd name="T46" fmla="*/ 230 w 231"/>
                  <a:gd name="T47" fmla="*/ 15 h 47"/>
                  <a:gd name="T48" fmla="*/ 230 w 231"/>
                  <a:gd name="T49" fmla="*/ 31 h 47"/>
                  <a:gd name="T50" fmla="*/ 224 w 231"/>
                  <a:gd name="T51" fmla="*/ 35 h 47"/>
                  <a:gd name="T52" fmla="*/ 217 w 231"/>
                  <a:gd name="T53" fmla="*/ 38 h 47"/>
                  <a:gd name="T54" fmla="*/ 213 w 231"/>
                  <a:gd name="T55" fmla="*/ 39 h 47"/>
                  <a:gd name="T56" fmla="*/ 209 w 231"/>
                  <a:gd name="T57" fmla="*/ 40 h 47"/>
                  <a:gd name="T58" fmla="*/ 205 w 231"/>
                  <a:gd name="T59" fmla="*/ 41 h 47"/>
                  <a:gd name="T60" fmla="*/ 201 w 231"/>
                  <a:gd name="T61" fmla="*/ 42 h 47"/>
                  <a:gd name="T62" fmla="*/ 196 w 231"/>
                  <a:gd name="T63" fmla="*/ 42 h 47"/>
                  <a:gd name="T64" fmla="*/ 190 w 231"/>
                  <a:gd name="T65" fmla="*/ 43 h 47"/>
                  <a:gd name="T66" fmla="*/ 183 w 231"/>
                  <a:gd name="T67" fmla="*/ 44 h 47"/>
                  <a:gd name="T68" fmla="*/ 175 w 231"/>
                  <a:gd name="T69" fmla="*/ 45 h 47"/>
                  <a:gd name="T70" fmla="*/ 166 w 231"/>
                  <a:gd name="T71" fmla="*/ 45 h 47"/>
                  <a:gd name="T72" fmla="*/ 158 w 231"/>
                  <a:gd name="T73" fmla="*/ 46 h 47"/>
                  <a:gd name="T74" fmla="*/ 148 w 231"/>
                  <a:gd name="T75" fmla="*/ 46 h 47"/>
                  <a:gd name="T76" fmla="*/ 142 w 231"/>
                  <a:gd name="T77" fmla="*/ 46 h 47"/>
                  <a:gd name="T78" fmla="*/ 136 w 231"/>
                  <a:gd name="T79" fmla="*/ 47 h 47"/>
                  <a:gd name="T80" fmla="*/ 130 w 231"/>
                  <a:gd name="T81" fmla="*/ 47 h 47"/>
                  <a:gd name="T82" fmla="*/ 124 w 231"/>
                  <a:gd name="T83" fmla="*/ 47 h 47"/>
                  <a:gd name="T84" fmla="*/ 117 w 231"/>
                  <a:gd name="T85" fmla="*/ 47 h 47"/>
                  <a:gd name="T86" fmla="*/ 111 w 231"/>
                  <a:gd name="T87" fmla="*/ 47 h 47"/>
                  <a:gd name="T88" fmla="*/ 105 w 231"/>
                  <a:gd name="T89" fmla="*/ 47 h 47"/>
                  <a:gd name="T90" fmla="*/ 98 w 231"/>
                  <a:gd name="T91" fmla="*/ 47 h 47"/>
                  <a:gd name="T92" fmla="*/ 92 w 231"/>
                  <a:gd name="T93" fmla="*/ 47 h 47"/>
                  <a:gd name="T94" fmla="*/ 86 w 231"/>
                  <a:gd name="T95" fmla="*/ 46 h 47"/>
                  <a:gd name="T96" fmla="*/ 77 w 231"/>
                  <a:gd name="T97" fmla="*/ 46 h 47"/>
                  <a:gd name="T98" fmla="*/ 63 w 231"/>
                  <a:gd name="T99" fmla="*/ 45 h 47"/>
                  <a:gd name="T100" fmla="*/ 51 w 231"/>
                  <a:gd name="T101" fmla="*/ 44 h 47"/>
                  <a:gd name="T102" fmla="*/ 39 w 231"/>
                  <a:gd name="T103" fmla="*/ 43 h 47"/>
                  <a:gd name="T104" fmla="*/ 29 w 231"/>
                  <a:gd name="T105" fmla="*/ 42 h 47"/>
                  <a:gd name="T106" fmla="*/ 20 w 231"/>
                  <a:gd name="T107" fmla="*/ 40 h 47"/>
                  <a:gd name="T108" fmla="*/ 14 w 231"/>
                  <a:gd name="T109" fmla="*/ 38 h 47"/>
                  <a:gd name="T110" fmla="*/ 9 w 231"/>
                  <a:gd name="T111" fmla="*/ 36 h 47"/>
                  <a:gd name="T112" fmla="*/ 5 w 231"/>
                  <a:gd name="T113" fmla="*/ 34 h 47"/>
                  <a:gd name="T114" fmla="*/ 3 w 231"/>
                  <a:gd name="T115" fmla="*/ 33 h 47"/>
                  <a:gd name="T116" fmla="*/ 1 w 231"/>
                  <a:gd name="T117" fmla="*/ 31 h 47"/>
                  <a:gd name="T118" fmla="*/ 1 w 231"/>
                  <a:gd name="T119" fmla="*/ 14 h 47"/>
                  <a:gd name="T120" fmla="*/ 4 w 231"/>
                  <a:gd name="T121" fmla="*/ 11 h 47"/>
                  <a:gd name="T122" fmla="*/ 11 w 231"/>
                  <a:gd name="T123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1" h="47">
                    <a:moveTo>
                      <a:pt x="14" y="8"/>
                    </a:moveTo>
                    <a:lnTo>
                      <a:pt x="16" y="7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23" y="6"/>
                    </a:lnTo>
                    <a:lnTo>
                      <a:pt x="25" y="6"/>
                    </a:lnTo>
                    <a:lnTo>
                      <a:pt x="27" y="5"/>
                    </a:lnTo>
                    <a:lnTo>
                      <a:pt x="30" y="5"/>
                    </a:lnTo>
                    <a:lnTo>
                      <a:pt x="32" y="5"/>
                    </a:lnTo>
                    <a:lnTo>
                      <a:pt x="35" y="4"/>
                    </a:lnTo>
                    <a:lnTo>
                      <a:pt x="38" y="4"/>
                    </a:lnTo>
                    <a:lnTo>
                      <a:pt x="41" y="4"/>
                    </a:lnTo>
                    <a:lnTo>
                      <a:pt x="44" y="3"/>
                    </a:lnTo>
                    <a:lnTo>
                      <a:pt x="47" y="3"/>
                    </a:lnTo>
                    <a:lnTo>
                      <a:pt x="50" y="3"/>
                    </a:lnTo>
                    <a:lnTo>
                      <a:pt x="53" y="2"/>
                    </a:lnTo>
                    <a:lnTo>
                      <a:pt x="56" y="2"/>
                    </a:lnTo>
                    <a:lnTo>
                      <a:pt x="59" y="2"/>
                    </a:lnTo>
                    <a:lnTo>
                      <a:pt x="63" y="2"/>
                    </a:lnTo>
                    <a:lnTo>
                      <a:pt x="66" y="1"/>
                    </a:lnTo>
                    <a:lnTo>
                      <a:pt x="69" y="1"/>
                    </a:lnTo>
                    <a:lnTo>
                      <a:pt x="73" y="1"/>
                    </a:lnTo>
                    <a:lnTo>
                      <a:pt x="77" y="1"/>
                    </a:lnTo>
                    <a:lnTo>
                      <a:pt x="80" y="1"/>
                    </a:lnTo>
                    <a:lnTo>
                      <a:pt x="84" y="1"/>
                    </a:lnTo>
                    <a:lnTo>
                      <a:pt x="88" y="0"/>
                    </a:lnTo>
                    <a:lnTo>
                      <a:pt x="91" y="0"/>
                    </a:lnTo>
                    <a:lnTo>
                      <a:pt x="95" y="0"/>
                    </a:lnTo>
                    <a:lnTo>
                      <a:pt x="99" y="0"/>
                    </a:lnTo>
                    <a:lnTo>
                      <a:pt x="103" y="0"/>
                    </a:lnTo>
                    <a:lnTo>
                      <a:pt x="107" y="0"/>
                    </a:lnTo>
                    <a:lnTo>
                      <a:pt x="111" y="0"/>
                    </a:lnTo>
                    <a:lnTo>
                      <a:pt x="115" y="0"/>
                    </a:lnTo>
                    <a:lnTo>
                      <a:pt x="120" y="0"/>
                    </a:lnTo>
                    <a:lnTo>
                      <a:pt x="125" y="0"/>
                    </a:lnTo>
                    <a:lnTo>
                      <a:pt x="130" y="0"/>
                    </a:lnTo>
                    <a:lnTo>
                      <a:pt x="135" y="0"/>
                    </a:lnTo>
                    <a:lnTo>
                      <a:pt x="140" y="0"/>
                    </a:lnTo>
                    <a:lnTo>
                      <a:pt x="145" y="0"/>
                    </a:lnTo>
                    <a:lnTo>
                      <a:pt x="150" y="1"/>
                    </a:lnTo>
                    <a:lnTo>
                      <a:pt x="154" y="1"/>
                    </a:lnTo>
                    <a:lnTo>
                      <a:pt x="159" y="1"/>
                    </a:lnTo>
                    <a:lnTo>
                      <a:pt x="163" y="1"/>
                    </a:lnTo>
                    <a:lnTo>
                      <a:pt x="168" y="2"/>
                    </a:lnTo>
                    <a:lnTo>
                      <a:pt x="172" y="2"/>
                    </a:lnTo>
                    <a:lnTo>
                      <a:pt x="176" y="2"/>
                    </a:lnTo>
                    <a:lnTo>
                      <a:pt x="180" y="3"/>
                    </a:lnTo>
                    <a:lnTo>
                      <a:pt x="184" y="3"/>
                    </a:lnTo>
                    <a:lnTo>
                      <a:pt x="188" y="3"/>
                    </a:lnTo>
                    <a:lnTo>
                      <a:pt x="191" y="4"/>
                    </a:lnTo>
                    <a:lnTo>
                      <a:pt x="194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4" y="5"/>
                    </a:lnTo>
                    <a:lnTo>
                      <a:pt x="206" y="6"/>
                    </a:lnTo>
                    <a:lnTo>
                      <a:pt x="208" y="6"/>
                    </a:lnTo>
                    <a:lnTo>
                      <a:pt x="210" y="7"/>
                    </a:lnTo>
                    <a:lnTo>
                      <a:pt x="212" y="7"/>
                    </a:lnTo>
                    <a:lnTo>
                      <a:pt x="214" y="7"/>
                    </a:lnTo>
                    <a:lnTo>
                      <a:pt x="216" y="8"/>
                    </a:lnTo>
                    <a:lnTo>
                      <a:pt x="218" y="8"/>
                    </a:lnTo>
                    <a:lnTo>
                      <a:pt x="220" y="9"/>
                    </a:lnTo>
                    <a:lnTo>
                      <a:pt x="221" y="9"/>
                    </a:lnTo>
                    <a:lnTo>
                      <a:pt x="223" y="10"/>
                    </a:lnTo>
                    <a:lnTo>
                      <a:pt x="224" y="10"/>
                    </a:lnTo>
                    <a:lnTo>
                      <a:pt x="225" y="11"/>
                    </a:lnTo>
                    <a:lnTo>
                      <a:pt x="227" y="11"/>
                    </a:lnTo>
                    <a:lnTo>
                      <a:pt x="228" y="12"/>
                    </a:lnTo>
                    <a:lnTo>
                      <a:pt x="228" y="13"/>
                    </a:lnTo>
                    <a:lnTo>
                      <a:pt x="229" y="14"/>
                    </a:lnTo>
                    <a:lnTo>
                      <a:pt x="230" y="15"/>
                    </a:lnTo>
                    <a:lnTo>
                      <a:pt x="231" y="16"/>
                    </a:lnTo>
                    <a:lnTo>
                      <a:pt x="231" y="30"/>
                    </a:lnTo>
                    <a:lnTo>
                      <a:pt x="230" y="31"/>
                    </a:lnTo>
                    <a:lnTo>
                      <a:pt x="229" y="32"/>
                    </a:lnTo>
                    <a:lnTo>
                      <a:pt x="227" y="33"/>
                    </a:lnTo>
                    <a:lnTo>
                      <a:pt x="224" y="35"/>
                    </a:lnTo>
                    <a:lnTo>
                      <a:pt x="222" y="36"/>
                    </a:lnTo>
                    <a:lnTo>
                      <a:pt x="220" y="37"/>
                    </a:lnTo>
                    <a:lnTo>
                      <a:pt x="217" y="38"/>
                    </a:lnTo>
                    <a:lnTo>
                      <a:pt x="215" y="38"/>
                    </a:lnTo>
                    <a:lnTo>
                      <a:pt x="214" y="39"/>
                    </a:lnTo>
                    <a:lnTo>
                      <a:pt x="213" y="39"/>
                    </a:lnTo>
                    <a:lnTo>
                      <a:pt x="212" y="39"/>
                    </a:lnTo>
                    <a:lnTo>
                      <a:pt x="210" y="40"/>
                    </a:lnTo>
                    <a:lnTo>
                      <a:pt x="209" y="40"/>
                    </a:lnTo>
                    <a:lnTo>
                      <a:pt x="208" y="40"/>
                    </a:lnTo>
                    <a:lnTo>
                      <a:pt x="206" y="41"/>
                    </a:lnTo>
                    <a:lnTo>
                      <a:pt x="205" y="41"/>
                    </a:lnTo>
                    <a:lnTo>
                      <a:pt x="204" y="41"/>
                    </a:lnTo>
                    <a:lnTo>
                      <a:pt x="202" y="41"/>
                    </a:lnTo>
                    <a:lnTo>
                      <a:pt x="201" y="42"/>
                    </a:lnTo>
                    <a:lnTo>
                      <a:pt x="199" y="42"/>
                    </a:lnTo>
                    <a:lnTo>
                      <a:pt x="198" y="42"/>
                    </a:lnTo>
                    <a:lnTo>
                      <a:pt x="196" y="42"/>
                    </a:lnTo>
                    <a:lnTo>
                      <a:pt x="195" y="43"/>
                    </a:lnTo>
                    <a:lnTo>
                      <a:pt x="193" y="43"/>
                    </a:lnTo>
                    <a:lnTo>
                      <a:pt x="190" y="43"/>
                    </a:lnTo>
                    <a:lnTo>
                      <a:pt x="188" y="43"/>
                    </a:lnTo>
                    <a:lnTo>
                      <a:pt x="185" y="44"/>
                    </a:lnTo>
                    <a:lnTo>
                      <a:pt x="183" y="44"/>
                    </a:lnTo>
                    <a:lnTo>
                      <a:pt x="180" y="44"/>
                    </a:lnTo>
                    <a:lnTo>
                      <a:pt x="178" y="44"/>
                    </a:lnTo>
                    <a:lnTo>
                      <a:pt x="175" y="45"/>
                    </a:lnTo>
                    <a:lnTo>
                      <a:pt x="172" y="45"/>
                    </a:lnTo>
                    <a:lnTo>
                      <a:pt x="169" y="45"/>
                    </a:lnTo>
                    <a:lnTo>
                      <a:pt x="166" y="45"/>
                    </a:lnTo>
                    <a:lnTo>
                      <a:pt x="163" y="45"/>
                    </a:lnTo>
                    <a:lnTo>
                      <a:pt x="160" y="46"/>
                    </a:lnTo>
                    <a:lnTo>
                      <a:pt x="158" y="46"/>
                    </a:lnTo>
                    <a:lnTo>
                      <a:pt x="154" y="46"/>
                    </a:lnTo>
                    <a:lnTo>
                      <a:pt x="151" y="46"/>
                    </a:lnTo>
                    <a:lnTo>
                      <a:pt x="148" y="46"/>
                    </a:lnTo>
                    <a:lnTo>
                      <a:pt x="146" y="46"/>
                    </a:lnTo>
                    <a:lnTo>
                      <a:pt x="144" y="46"/>
                    </a:lnTo>
                    <a:lnTo>
                      <a:pt x="142" y="46"/>
                    </a:lnTo>
                    <a:lnTo>
                      <a:pt x="140" y="47"/>
                    </a:lnTo>
                    <a:lnTo>
                      <a:pt x="138" y="47"/>
                    </a:lnTo>
                    <a:lnTo>
                      <a:pt x="136" y="47"/>
                    </a:lnTo>
                    <a:lnTo>
                      <a:pt x="134" y="47"/>
                    </a:lnTo>
                    <a:lnTo>
                      <a:pt x="132" y="47"/>
                    </a:lnTo>
                    <a:lnTo>
                      <a:pt x="130" y="47"/>
                    </a:lnTo>
                    <a:lnTo>
                      <a:pt x="128" y="47"/>
                    </a:lnTo>
                    <a:lnTo>
                      <a:pt x="126" y="47"/>
                    </a:lnTo>
                    <a:lnTo>
                      <a:pt x="124" y="47"/>
                    </a:lnTo>
                    <a:lnTo>
                      <a:pt x="121" y="47"/>
                    </a:lnTo>
                    <a:lnTo>
                      <a:pt x="119" y="47"/>
                    </a:lnTo>
                    <a:lnTo>
                      <a:pt x="117" y="47"/>
                    </a:lnTo>
                    <a:lnTo>
                      <a:pt x="115" y="47"/>
                    </a:lnTo>
                    <a:lnTo>
                      <a:pt x="113" y="47"/>
                    </a:lnTo>
                    <a:lnTo>
                      <a:pt x="111" y="47"/>
                    </a:lnTo>
                    <a:lnTo>
                      <a:pt x="109" y="47"/>
                    </a:lnTo>
                    <a:lnTo>
                      <a:pt x="107" y="47"/>
                    </a:lnTo>
                    <a:lnTo>
                      <a:pt x="105" y="47"/>
                    </a:lnTo>
                    <a:lnTo>
                      <a:pt x="102" y="47"/>
                    </a:lnTo>
                    <a:lnTo>
                      <a:pt x="100" y="47"/>
                    </a:lnTo>
                    <a:lnTo>
                      <a:pt x="98" y="47"/>
                    </a:lnTo>
                    <a:lnTo>
                      <a:pt x="96" y="47"/>
                    </a:lnTo>
                    <a:lnTo>
                      <a:pt x="94" y="47"/>
                    </a:lnTo>
                    <a:lnTo>
                      <a:pt x="92" y="47"/>
                    </a:lnTo>
                    <a:lnTo>
                      <a:pt x="90" y="47"/>
                    </a:lnTo>
                    <a:lnTo>
                      <a:pt x="88" y="46"/>
                    </a:lnTo>
                    <a:lnTo>
                      <a:pt x="86" y="46"/>
                    </a:lnTo>
                    <a:lnTo>
                      <a:pt x="84" y="46"/>
                    </a:lnTo>
                    <a:lnTo>
                      <a:pt x="82" y="46"/>
                    </a:lnTo>
                    <a:lnTo>
                      <a:pt x="77" y="46"/>
                    </a:lnTo>
                    <a:lnTo>
                      <a:pt x="73" y="46"/>
                    </a:lnTo>
                    <a:lnTo>
                      <a:pt x="68" y="45"/>
                    </a:lnTo>
                    <a:lnTo>
                      <a:pt x="63" y="45"/>
                    </a:lnTo>
                    <a:lnTo>
                      <a:pt x="59" y="45"/>
                    </a:lnTo>
                    <a:lnTo>
                      <a:pt x="55" y="45"/>
                    </a:lnTo>
                    <a:lnTo>
                      <a:pt x="51" y="44"/>
                    </a:lnTo>
                    <a:lnTo>
                      <a:pt x="47" y="44"/>
                    </a:lnTo>
                    <a:lnTo>
                      <a:pt x="43" y="43"/>
                    </a:lnTo>
                    <a:lnTo>
                      <a:pt x="39" y="43"/>
                    </a:lnTo>
                    <a:lnTo>
                      <a:pt x="36" y="43"/>
                    </a:lnTo>
                    <a:lnTo>
                      <a:pt x="33" y="42"/>
                    </a:lnTo>
                    <a:lnTo>
                      <a:pt x="29" y="42"/>
                    </a:lnTo>
                    <a:lnTo>
                      <a:pt x="26" y="41"/>
                    </a:lnTo>
                    <a:lnTo>
                      <a:pt x="23" y="40"/>
                    </a:lnTo>
                    <a:lnTo>
                      <a:pt x="20" y="40"/>
                    </a:lnTo>
                    <a:lnTo>
                      <a:pt x="18" y="39"/>
                    </a:lnTo>
                    <a:lnTo>
                      <a:pt x="16" y="39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1" y="37"/>
                    </a:lnTo>
                    <a:lnTo>
                      <a:pt x="9" y="36"/>
                    </a:lnTo>
                    <a:lnTo>
                      <a:pt x="8" y="36"/>
                    </a:lnTo>
                    <a:lnTo>
                      <a:pt x="7" y="35"/>
                    </a:lnTo>
                    <a:lnTo>
                      <a:pt x="5" y="34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3" y="33"/>
                    </a:lnTo>
                    <a:lnTo>
                      <a:pt x="2" y="32"/>
                    </a:lnTo>
                    <a:lnTo>
                      <a:pt x="1" y="31"/>
                    </a:lnTo>
                    <a:lnTo>
                      <a:pt x="1" y="31"/>
                    </a:lnTo>
                    <a:lnTo>
                      <a:pt x="0" y="30"/>
                    </a:lnTo>
                    <a:lnTo>
                      <a:pt x="0" y="16"/>
                    </a:lnTo>
                    <a:lnTo>
                      <a:pt x="1" y="14"/>
                    </a:lnTo>
                    <a:lnTo>
                      <a:pt x="2" y="13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6" y="10"/>
                    </a:lnTo>
                    <a:lnTo>
                      <a:pt x="8" y="9"/>
                    </a:lnTo>
                    <a:lnTo>
                      <a:pt x="11" y="9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1413"/>
              <p:cNvSpPr>
                <a:spLocks/>
              </p:cNvSpPr>
              <p:nvPr/>
            </p:nvSpPr>
            <p:spPr bwMode="auto">
              <a:xfrm>
                <a:off x="5089" y="2692"/>
                <a:ext cx="222" cy="27"/>
              </a:xfrm>
              <a:custGeom>
                <a:avLst/>
                <a:gdLst>
                  <a:gd name="T0" fmla="*/ 211 w 222"/>
                  <a:gd name="T1" fmla="*/ 19 h 27"/>
                  <a:gd name="T2" fmla="*/ 200 w 222"/>
                  <a:gd name="T3" fmla="*/ 21 h 27"/>
                  <a:gd name="T4" fmla="*/ 187 w 222"/>
                  <a:gd name="T5" fmla="*/ 23 h 27"/>
                  <a:gd name="T6" fmla="*/ 172 w 222"/>
                  <a:gd name="T7" fmla="*/ 25 h 27"/>
                  <a:gd name="T8" fmla="*/ 154 w 222"/>
                  <a:gd name="T9" fmla="*/ 26 h 27"/>
                  <a:gd name="T10" fmla="*/ 140 w 222"/>
                  <a:gd name="T11" fmla="*/ 26 h 27"/>
                  <a:gd name="T12" fmla="*/ 134 w 222"/>
                  <a:gd name="T13" fmla="*/ 27 h 27"/>
                  <a:gd name="T14" fmla="*/ 129 w 222"/>
                  <a:gd name="T15" fmla="*/ 27 h 27"/>
                  <a:gd name="T16" fmla="*/ 123 w 222"/>
                  <a:gd name="T17" fmla="*/ 27 h 27"/>
                  <a:gd name="T18" fmla="*/ 117 w 222"/>
                  <a:gd name="T19" fmla="*/ 27 h 27"/>
                  <a:gd name="T20" fmla="*/ 111 w 222"/>
                  <a:gd name="T21" fmla="*/ 27 h 27"/>
                  <a:gd name="T22" fmla="*/ 103 w 222"/>
                  <a:gd name="T23" fmla="*/ 27 h 27"/>
                  <a:gd name="T24" fmla="*/ 95 w 222"/>
                  <a:gd name="T25" fmla="*/ 27 h 27"/>
                  <a:gd name="T26" fmla="*/ 86 w 222"/>
                  <a:gd name="T27" fmla="*/ 26 h 27"/>
                  <a:gd name="T28" fmla="*/ 79 w 222"/>
                  <a:gd name="T29" fmla="*/ 26 h 27"/>
                  <a:gd name="T30" fmla="*/ 71 w 222"/>
                  <a:gd name="T31" fmla="*/ 26 h 27"/>
                  <a:gd name="T32" fmla="*/ 62 w 222"/>
                  <a:gd name="T33" fmla="*/ 25 h 27"/>
                  <a:gd name="T34" fmla="*/ 52 w 222"/>
                  <a:gd name="T35" fmla="*/ 25 h 27"/>
                  <a:gd name="T36" fmla="*/ 43 w 222"/>
                  <a:gd name="T37" fmla="*/ 24 h 27"/>
                  <a:gd name="T38" fmla="*/ 35 w 222"/>
                  <a:gd name="T39" fmla="*/ 23 h 27"/>
                  <a:gd name="T40" fmla="*/ 28 w 222"/>
                  <a:gd name="T41" fmla="*/ 22 h 27"/>
                  <a:gd name="T42" fmla="*/ 22 w 222"/>
                  <a:gd name="T43" fmla="*/ 21 h 27"/>
                  <a:gd name="T44" fmla="*/ 18 w 222"/>
                  <a:gd name="T45" fmla="*/ 21 h 27"/>
                  <a:gd name="T46" fmla="*/ 14 w 222"/>
                  <a:gd name="T47" fmla="*/ 20 h 27"/>
                  <a:gd name="T48" fmla="*/ 8 w 222"/>
                  <a:gd name="T49" fmla="*/ 18 h 27"/>
                  <a:gd name="T50" fmla="*/ 2 w 222"/>
                  <a:gd name="T51" fmla="*/ 16 h 27"/>
                  <a:gd name="T52" fmla="*/ 0 w 222"/>
                  <a:gd name="T53" fmla="*/ 13 h 27"/>
                  <a:gd name="T54" fmla="*/ 2 w 222"/>
                  <a:gd name="T55" fmla="*/ 11 h 27"/>
                  <a:gd name="T56" fmla="*/ 6 w 222"/>
                  <a:gd name="T57" fmla="*/ 9 h 27"/>
                  <a:gd name="T58" fmla="*/ 12 w 222"/>
                  <a:gd name="T59" fmla="*/ 7 h 27"/>
                  <a:gd name="T60" fmla="*/ 21 w 222"/>
                  <a:gd name="T61" fmla="*/ 5 h 27"/>
                  <a:gd name="T62" fmla="*/ 32 w 222"/>
                  <a:gd name="T63" fmla="*/ 4 h 27"/>
                  <a:gd name="T64" fmla="*/ 44 w 222"/>
                  <a:gd name="T65" fmla="*/ 2 h 27"/>
                  <a:gd name="T66" fmla="*/ 56 w 222"/>
                  <a:gd name="T67" fmla="*/ 1 h 27"/>
                  <a:gd name="T68" fmla="*/ 70 w 222"/>
                  <a:gd name="T69" fmla="*/ 1 h 27"/>
                  <a:gd name="T70" fmla="*/ 85 w 222"/>
                  <a:gd name="T71" fmla="*/ 0 h 27"/>
                  <a:gd name="T72" fmla="*/ 100 w 222"/>
                  <a:gd name="T73" fmla="*/ 0 h 27"/>
                  <a:gd name="T74" fmla="*/ 116 w 222"/>
                  <a:gd name="T75" fmla="*/ 0 h 27"/>
                  <a:gd name="T76" fmla="*/ 129 w 222"/>
                  <a:gd name="T77" fmla="*/ 0 h 27"/>
                  <a:gd name="T78" fmla="*/ 141 w 222"/>
                  <a:gd name="T79" fmla="*/ 0 h 27"/>
                  <a:gd name="T80" fmla="*/ 153 w 222"/>
                  <a:gd name="T81" fmla="*/ 1 h 27"/>
                  <a:gd name="T82" fmla="*/ 164 w 222"/>
                  <a:gd name="T83" fmla="*/ 1 h 27"/>
                  <a:gd name="T84" fmla="*/ 175 w 222"/>
                  <a:gd name="T85" fmla="*/ 2 h 27"/>
                  <a:gd name="T86" fmla="*/ 184 w 222"/>
                  <a:gd name="T87" fmla="*/ 3 h 27"/>
                  <a:gd name="T88" fmla="*/ 193 w 222"/>
                  <a:gd name="T89" fmla="*/ 4 h 27"/>
                  <a:gd name="T90" fmla="*/ 201 w 222"/>
                  <a:gd name="T91" fmla="*/ 5 h 27"/>
                  <a:gd name="T92" fmla="*/ 208 w 222"/>
                  <a:gd name="T93" fmla="*/ 6 h 27"/>
                  <a:gd name="T94" fmla="*/ 213 w 222"/>
                  <a:gd name="T95" fmla="*/ 8 h 27"/>
                  <a:gd name="T96" fmla="*/ 218 w 222"/>
                  <a:gd name="T97" fmla="*/ 10 h 27"/>
                  <a:gd name="T98" fmla="*/ 221 w 222"/>
                  <a:gd name="T99" fmla="*/ 11 h 27"/>
                  <a:gd name="T100" fmla="*/ 222 w 222"/>
                  <a:gd name="T101" fmla="*/ 13 h 27"/>
                  <a:gd name="T102" fmla="*/ 221 w 222"/>
                  <a:gd name="T103" fmla="*/ 15 h 27"/>
                  <a:gd name="T104" fmla="*/ 219 w 222"/>
                  <a:gd name="T10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2" h="27">
                    <a:moveTo>
                      <a:pt x="216" y="18"/>
                    </a:moveTo>
                    <a:lnTo>
                      <a:pt x="213" y="19"/>
                    </a:lnTo>
                    <a:lnTo>
                      <a:pt x="211" y="19"/>
                    </a:lnTo>
                    <a:lnTo>
                      <a:pt x="207" y="20"/>
                    </a:lnTo>
                    <a:lnTo>
                      <a:pt x="204" y="21"/>
                    </a:lnTo>
                    <a:lnTo>
                      <a:pt x="200" y="21"/>
                    </a:lnTo>
                    <a:lnTo>
                      <a:pt x="196" y="22"/>
                    </a:lnTo>
                    <a:lnTo>
                      <a:pt x="192" y="23"/>
                    </a:lnTo>
                    <a:lnTo>
                      <a:pt x="187" y="23"/>
                    </a:lnTo>
                    <a:lnTo>
                      <a:pt x="182" y="24"/>
                    </a:lnTo>
                    <a:lnTo>
                      <a:pt x="177" y="24"/>
                    </a:lnTo>
                    <a:lnTo>
                      <a:pt x="172" y="25"/>
                    </a:lnTo>
                    <a:lnTo>
                      <a:pt x="166" y="25"/>
                    </a:lnTo>
                    <a:lnTo>
                      <a:pt x="160" y="25"/>
                    </a:lnTo>
                    <a:lnTo>
                      <a:pt x="154" y="26"/>
                    </a:lnTo>
                    <a:lnTo>
                      <a:pt x="148" y="26"/>
                    </a:lnTo>
                    <a:lnTo>
                      <a:pt x="142" y="26"/>
                    </a:lnTo>
                    <a:lnTo>
                      <a:pt x="140" y="26"/>
                    </a:lnTo>
                    <a:lnTo>
                      <a:pt x="138" y="26"/>
                    </a:lnTo>
                    <a:lnTo>
                      <a:pt x="136" y="26"/>
                    </a:lnTo>
                    <a:lnTo>
                      <a:pt x="134" y="27"/>
                    </a:lnTo>
                    <a:lnTo>
                      <a:pt x="133" y="27"/>
                    </a:lnTo>
                    <a:lnTo>
                      <a:pt x="131" y="27"/>
                    </a:lnTo>
                    <a:lnTo>
                      <a:pt x="129" y="27"/>
                    </a:lnTo>
                    <a:lnTo>
                      <a:pt x="127" y="27"/>
                    </a:lnTo>
                    <a:lnTo>
                      <a:pt x="125" y="27"/>
                    </a:lnTo>
                    <a:lnTo>
                      <a:pt x="123" y="27"/>
                    </a:lnTo>
                    <a:lnTo>
                      <a:pt x="121" y="27"/>
                    </a:lnTo>
                    <a:lnTo>
                      <a:pt x="119" y="27"/>
                    </a:lnTo>
                    <a:lnTo>
                      <a:pt x="117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11" y="27"/>
                    </a:lnTo>
                    <a:lnTo>
                      <a:pt x="108" y="27"/>
                    </a:lnTo>
                    <a:lnTo>
                      <a:pt x="106" y="27"/>
                    </a:lnTo>
                    <a:lnTo>
                      <a:pt x="103" y="27"/>
                    </a:lnTo>
                    <a:lnTo>
                      <a:pt x="100" y="27"/>
                    </a:lnTo>
                    <a:lnTo>
                      <a:pt x="97" y="27"/>
                    </a:lnTo>
                    <a:lnTo>
                      <a:pt x="95" y="27"/>
                    </a:lnTo>
                    <a:lnTo>
                      <a:pt x="92" y="27"/>
                    </a:lnTo>
                    <a:lnTo>
                      <a:pt x="89" y="27"/>
                    </a:lnTo>
                    <a:lnTo>
                      <a:pt x="86" y="26"/>
                    </a:lnTo>
                    <a:lnTo>
                      <a:pt x="84" y="26"/>
                    </a:lnTo>
                    <a:lnTo>
                      <a:pt x="81" y="26"/>
                    </a:lnTo>
                    <a:lnTo>
                      <a:pt x="79" y="26"/>
                    </a:lnTo>
                    <a:lnTo>
                      <a:pt x="76" y="26"/>
                    </a:lnTo>
                    <a:lnTo>
                      <a:pt x="74" y="26"/>
                    </a:lnTo>
                    <a:lnTo>
                      <a:pt x="71" y="26"/>
                    </a:lnTo>
                    <a:lnTo>
                      <a:pt x="69" y="26"/>
                    </a:lnTo>
                    <a:lnTo>
                      <a:pt x="65" y="26"/>
                    </a:lnTo>
                    <a:lnTo>
                      <a:pt x="62" y="25"/>
                    </a:lnTo>
                    <a:lnTo>
                      <a:pt x="59" y="25"/>
                    </a:lnTo>
                    <a:lnTo>
                      <a:pt x="56" y="25"/>
                    </a:lnTo>
                    <a:lnTo>
                      <a:pt x="52" y="25"/>
                    </a:lnTo>
                    <a:lnTo>
                      <a:pt x="49" y="24"/>
                    </a:lnTo>
                    <a:lnTo>
                      <a:pt x="46" y="24"/>
                    </a:lnTo>
                    <a:lnTo>
                      <a:pt x="43" y="24"/>
                    </a:lnTo>
                    <a:lnTo>
                      <a:pt x="41" y="24"/>
                    </a:lnTo>
                    <a:lnTo>
                      <a:pt x="38" y="23"/>
                    </a:lnTo>
                    <a:lnTo>
                      <a:pt x="35" y="23"/>
                    </a:lnTo>
                    <a:lnTo>
                      <a:pt x="33" y="23"/>
                    </a:lnTo>
                    <a:lnTo>
                      <a:pt x="30" y="23"/>
                    </a:lnTo>
                    <a:lnTo>
                      <a:pt x="28" y="22"/>
                    </a:lnTo>
                    <a:lnTo>
                      <a:pt x="25" y="22"/>
                    </a:lnTo>
                    <a:lnTo>
                      <a:pt x="23" y="22"/>
                    </a:lnTo>
                    <a:lnTo>
                      <a:pt x="22" y="21"/>
                    </a:lnTo>
                    <a:lnTo>
                      <a:pt x="20" y="21"/>
                    </a:lnTo>
                    <a:lnTo>
                      <a:pt x="19" y="21"/>
                    </a:lnTo>
                    <a:lnTo>
                      <a:pt x="18" y="21"/>
                    </a:lnTo>
                    <a:lnTo>
                      <a:pt x="17" y="20"/>
                    </a:lnTo>
                    <a:lnTo>
                      <a:pt x="16" y="20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0" y="19"/>
                    </a:lnTo>
                    <a:lnTo>
                      <a:pt x="8" y="18"/>
                    </a:lnTo>
                    <a:lnTo>
                      <a:pt x="6" y="17"/>
                    </a:lnTo>
                    <a:lnTo>
                      <a:pt x="4" y="17"/>
                    </a:lnTo>
                    <a:lnTo>
                      <a:pt x="2" y="16"/>
                    </a:lnTo>
                    <a:lnTo>
                      <a:pt x="1" y="15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" y="12"/>
                    </a:lnTo>
                    <a:lnTo>
                      <a:pt x="2" y="11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6" y="9"/>
                    </a:lnTo>
                    <a:lnTo>
                      <a:pt x="8" y="8"/>
                    </a:lnTo>
                    <a:lnTo>
                      <a:pt x="10" y="8"/>
                    </a:lnTo>
                    <a:lnTo>
                      <a:pt x="12" y="7"/>
                    </a:lnTo>
                    <a:lnTo>
                      <a:pt x="15" y="6"/>
                    </a:lnTo>
                    <a:lnTo>
                      <a:pt x="18" y="6"/>
                    </a:lnTo>
                    <a:lnTo>
                      <a:pt x="21" y="5"/>
                    </a:lnTo>
                    <a:lnTo>
                      <a:pt x="25" y="5"/>
                    </a:lnTo>
                    <a:lnTo>
                      <a:pt x="28" y="4"/>
                    </a:lnTo>
                    <a:lnTo>
                      <a:pt x="32" y="4"/>
                    </a:lnTo>
                    <a:lnTo>
                      <a:pt x="36" y="3"/>
                    </a:lnTo>
                    <a:lnTo>
                      <a:pt x="40" y="3"/>
                    </a:lnTo>
                    <a:lnTo>
                      <a:pt x="44" y="2"/>
                    </a:lnTo>
                    <a:lnTo>
                      <a:pt x="48" y="2"/>
                    </a:lnTo>
                    <a:lnTo>
                      <a:pt x="52" y="2"/>
                    </a:lnTo>
                    <a:lnTo>
                      <a:pt x="56" y="1"/>
                    </a:lnTo>
                    <a:lnTo>
                      <a:pt x="61" y="1"/>
                    </a:lnTo>
                    <a:lnTo>
                      <a:pt x="65" y="1"/>
                    </a:lnTo>
                    <a:lnTo>
                      <a:pt x="70" y="1"/>
                    </a:lnTo>
                    <a:lnTo>
                      <a:pt x="75" y="0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90" y="0"/>
                    </a:lnTo>
                    <a:lnTo>
                      <a:pt x="95" y="0"/>
                    </a:lnTo>
                    <a:lnTo>
                      <a:pt x="100" y="0"/>
                    </a:lnTo>
                    <a:lnTo>
                      <a:pt x="106" y="0"/>
                    </a:lnTo>
                    <a:lnTo>
                      <a:pt x="111" y="0"/>
                    </a:lnTo>
                    <a:lnTo>
                      <a:pt x="116" y="0"/>
                    </a:lnTo>
                    <a:lnTo>
                      <a:pt x="120" y="0"/>
                    </a:lnTo>
                    <a:lnTo>
                      <a:pt x="124" y="0"/>
                    </a:lnTo>
                    <a:lnTo>
                      <a:pt x="129" y="0"/>
                    </a:lnTo>
                    <a:lnTo>
                      <a:pt x="133" y="0"/>
                    </a:lnTo>
                    <a:lnTo>
                      <a:pt x="137" y="0"/>
                    </a:lnTo>
                    <a:lnTo>
                      <a:pt x="141" y="0"/>
                    </a:lnTo>
                    <a:lnTo>
                      <a:pt x="145" y="0"/>
                    </a:lnTo>
                    <a:lnTo>
                      <a:pt x="149" y="0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4" y="1"/>
                    </a:lnTo>
                    <a:lnTo>
                      <a:pt x="168" y="1"/>
                    </a:lnTo>
                    <a:lnTo>
                      <a:pt x="171" y="2"/>
                    </a:lnTo>
                    <a:lnTo>
                      <a:pt x="175" y="2"/>
                    </a:lnTo>
                    <a:lnTo>
                      <a:pt x="178" y="2"/>
                    </a:lnTo>
                    <a:lnTo>
                      <a:pt x="181" y="3"/>
                    </a:lnTo>
                    <a:lnTo>
                      <a:pt x="184" y="3"/>
                    </a:lnTo>
                    <a:lnTo>
                      <a:pt x="187" y="3"/>
                    </a:lnTo>
                    <a:lnTo>
                      <a:pt x="190" y="4"/>
                    </a:lnTo>
                    <a:lnTo>
                      <a:pt x="193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3" y="6"/>
                    </a:lnTo>
                    <a:lnTo>
                      <a:pt x="206" y="6"/>
                    </a:lnTo>
                    <a:lnTo>
                      <a:pt x="208" y="6"/>
                    </a:lnTo>
                    <a:lnTo>
                      <a:pt x="210" y="7"/>
                    </a:lnTo>
                    <a:lnTo>
                      <a:pt x="212" y="7"/>
                    </a:lnTo>
                    <a:lnTo>
                      <a:pt x="213" y="8"/>
                    </a:lnTo>
                    <a:lnTo>
                      <a:pt x="215" y="8"/>
                    </a:lnTo>
                    <a:lnTo>
                      <a:pt x="217" y="9"/>
                    </a:lnTo>
                    <a:lnTo>
                      <a:pt x="218" y="10"/>
                    </a:lnTo>
                    <a:lnTo>
                      <a:pt x="219" y="10"/>
                    </a:lnTo>
                    <a:lnTo>
                      <a:pt x="220" y="11"/>
                    </a:lnTo>
                    <a:lnTo>
                      <a:pt x="221" y="11"/>
                    </a:lnTo>
                    <a:lnTo>
                      <a:pt x="222" y="12"/>
                    </a:lnTo>
                    <a:lnTo>
                      <a:pt x="222" y="13"/>
                    </a:lnTo>
                    <a:lnTo>
                      <a:pt x="222" y="13"/>
                    </a:lnTo>
                    <a:lnTo>
                      <a:pt x="222" y="14"/>
                    </a:lnTo>
                    <a:lnTo>
                      <a:pt x="222" y="14"/>
                    </a:lnTo>
                    <a:lnTo>
                      <a:pt x="221" y="15"/>
                    </a:lnTo>
                    <a:lnTo>
                      <a:pt x="221" y="16"/>
                    </a:lnTo>
                    <a:lnTo>
                      <a:pt x="220" y="16"/>
                    </a:lnTo>
                    <a:lnTo>
                      <a:pt x="219" y="17"/>
                    </a:lnTo>
                    <a:lnTo>
                      <a:pt x="217" y="17"/>
                    </a:lnTo>
                    <a:lnTo>
                      <a:pt x="216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5" name="Freeform 1414"/>
              <p:cNvSpPr>
                <a:spLocks/>
              </p:cNvSpPr>
              <p:nvPr/>
            </p:nvSpPr>
            <p:spPr bwMode="auto">
              <a:xfrm>
                <a:off x="5088" y="2709"/>
                <a:ext cx="225" cy="23"/>
              </a:xfrm>
              <a:custGeom>
                <a:avLst/>
                <a:gdLst>
                  <a:gd name="T0" fmla="*/ 222 w 225"/>
                  <a:gd name="T1" fmla="*/ 10 h 23"/>
                  <a:gd name="T2" fmla="*/ 215 w 225"/>
                  <a:gd name="T3" fmla="*/ 14 h 23"/>
                  <a:gd name="T4" fmla="*/ 208 w 225"/>
                  <a:gd name="T5" fmla="*/ 16 h 23"/>
                  <a:gd name="T6" fmla="*/ 199 w 225"/>
                  <a:gd name="T7" fmla="*/ 18 h 23"/>
                  <a:gd name="T8" fmla="*/ 188 w 225"/>
                  <a:gd name="T9" fmla="*/ 19 h 23"/>
                  <a:gd name="T10" fmla="*/ 176 w 225"/>
                  <a:gd name="T11" fmla="*/ 20 h 23"/>
                  <a:gd name="T12" fmla="*/ 163 w 225"/>
                  <a:gd name="T13" fmla="*/ 21 h 23"/>
                  <a:gd name="T14" fmla="*/ 149 w 225"/>
                  <a:gd name="T15" fmla="*/ 22 h 23"/>
                  <a:gd name="T16" fmla="*/ 140 w 225"/>
                  <a:gd name="T17" fmla="*/ 23 h 23"/>
                  <a:gd name="T18" fmla="*/ 134 w 225"/>
                  <a:gd name="T19" fmla="*/ 23 h 23"/>
                  <a:gd name="T20" fmla="*/ 129 w 225"/>
                  <a:gd name="T21" fmla="*/ 23 h 23"/>
                  <a:gd name="T22" fmla="*/ 123 w 225"/>
                  <a:gd name="T23" fmla="*/ 23 h 23"/>
                  <a:gd name="T24" fmla="*/ 117 w 225"/>
                  <a:gd name="T25" fmla="*/ 23 h 23"/>
                  <a:gd name="T26" fmla="*/ 110 w 225"/>
                  <a:gd name="T27" fmla="*/ 23 h 23"/>
                  <a:gd name="T28" fmla="*/ 102 w 225"/>
                  <a:gd name="T29" fmla="*/ 23 h 23"/>
                  <a:gd name="T30" fmla="*/ 93 w 225"/>
                  <a:gd name="T31" fmla="*/ 23 h 23"/>
                  <a:gd name="T32" fmla="*/ 85 w 225"/>
                  <a:gd name="T33" fmla="*/ 23 h 23"/>
                  <a:gd name="T34" fmla="*/ 77 w 225"/>
                  <a:gd name="T35" fmla="*/ 22 h 23"/>
                  <a:gd name="T36" fmla="*/ 70 w 225"/>
                  <a:gd name="T37" fmla="*/ 22 h 23"/>
                  <a:gd name="T38" fmla="*/ 60 w 225"/>
                  <a:gd name="T39" fmla="*/ 21 h 23"/>
                  <a:gd name="T40" fmla="*/ 50 w 225"/>
                  <a:gd name="T41" fmla="*/ 20 h 23"/>
                  <a:gd name="T42" fmla="*/ 42 w 225"/>
                  <a:gd name="T43" fmla="*/ 20 h 23"/>
                  <a:gd name="T44" fmla="*/ 34 w 225"/>
                  <a:gd name="T45" fmla="*/ 18 h 23"/>
                  <a:gd name="T46" fmla="*/ 26 w 225"/>
                  <a:gd name="T47" fmla="*/ 17 h 23"/>
                  <a:gd name="T48" fmla="*/ 21 w 225"/>
                  <a:gd name="T49" fmla="*/ 16 h 23"/>
                  <a:gd name="T50" fmla="*/ 18 w 225"/>
                  <a:gd name="T51" fmla="*/ 16 h 23"/>
                  <a:gd name="T52" fmla="*/ 14 w 225"/>
                  <a:gd name="T53" fmla="*/ 15 h 23"/>
                  <a:gd name="T54" fmla="*/ 6 w 225"/>
                  <a:gd name="T55" fmla="*/ 12 h 23"/>
                  <a:gd name="T56" fmla="*/ 1 w 225"/>
                  <a:gd name="T57" fmla="*/ 9 h 23"/>
                  <a:gd name="T58" fmla="*/ 0 w 225"/>
                  <a:gd name="T59" fmla="*/ 6 h 23"/>
                  <a:gd name="T60" fmla="*/ 0 w 225"/>
                  <a:gd name="T61" fmla="*/ 0 h 23"/>
                  <a:gd name="T62" fmla="*/ 3 w 225"/>
                  <a:gd name="T63" fmla="*/ 2 h 23"/>
                  <a:gd name="T64" fmla="*/ 9 w 225"/>
                  <a:gd name="T65" fmla="*/ 5 h 23"/>
                  <a:gd name="T66" fmla="*/ 14 w 225"/>
                  <a:gd name="T67" fmla="*/ 6 h 23"/>
                  <a:gd name="T68" fmla="*/ 18 w 225"/>
                  <a:gd name="T69" fmla="*/ 7 h 23"/>
                  <a:gd name="T70" fmla="*/ 22 w 225"/>
                  <a:gd name="T71" fmla="*/ 8 h 23"/>
                  <a:gd name="T72" fmla="*/ 28 w 225"/>
                  <a:gd name="T73" fmla="*/ 9 h 23"/>
                  <a:gd name="T74" fmla="*/ 35 w 225"/>
                  <a:gd name="T75" fmla="*/ 10 h 23"/>
                  <a:gd name="T76" fmla="*/ 44 w 225"/>
                  <a:gd name="T77" fmla="*/ 11 h 23"/>
                  <a:gd name="T78" fmla="*/ 53 w 225"/>
                  <a:gd name="T79" fmla="*/ 12 h 23"/>
                  <a:gd name="T80" fmla="*/ 63 w 225"/>
                  <a:gd name="T81" fmla="*/ 13 h 23"/>
                  <a:gd name="T82" fmla="*/ 72 w 225"/>
                  <a:gd name="T83" fmla="*/ 13 h 23"/>
                  <a:gd name="T84" fmla="*/ 80 w 225"/>
                  <a:gd name="T85" fmla="*/ 14 h 23"/>
                  <a:gd name="T86" fmla="*/ 88 w 225"/>
                  <a:gd name="T87" fmla="*/ 14 h 23"/>
                  <a:gd name="T88" fmla="*/ 96 w 225"/>
                  <a:gd name="T89" fmla="*/ 14 h 23"/>
                  <a:gd name="T90" fmla="*/ 104 w 225"/>
                  <a:gd name="T91" fmla="*/ 14 h 23"/>
                  <a:gd name="T92" fmla="*/ 113 w 225"/>
                  <a:gd name="T93" fmla="*/ 14 h 23"/>
                  <a:gd name="T94" fmla="*/ 119 w 225"/>
                  <a:gd name="T95" fmla="*/ 14 h 23"/>
                  <a:gd name="T96" fmla="*/ 125 w 225"/>
                  <a:gd name="T97" fmla="*/ 14 h 23"/>
                  <a:gd name="T98" fmla="*/ 131 w 225"/>
                  <a:gd name="T99" fmla="*/ 14 h 23"/>
                  <a:gd name="T100" fmla="*/ 137 w 225"/>
                  <a:gd name="T101" fmla="*/ 14 h 23"/>
                  <a:gd name="T102" fmla="*/ 142 w 225"/>
                  <a:gd name="T103" fmla="*/ 14 h 23"/>
                  <a:gd name="T104" fmla="*/ 157 w 225"/>
                  <a:gd name="T105" fmla="*/ 13 h 23"/>
                  <a:gd name="T106" fmla="*/ 174 w 225"/>
                  <a:gd name="T107" fmla="*/ 12 h 23"/>
                  <a:gd name="T108" fmla="*/ 190 w 225"/>
                  <a:gd name="T109" fmla="*/ 10 h 23"/>
                  <a:gd name="T110" fmla="*/ 203 w 225"/>
                  <a:gd name="T111" fmla="*/ 8 h 23"/>
                  <a:gd name="T112" fmla="*/ 213 w 225"/>
                  <a:gd name="T113" fmla="*/ 6 h 23"/>
                  <a:gd name="T114" fmla="*/ 219 w 225"/>
                  <a:gd name="T115" fmla="*/ 3 h 23"/>
                  <a:gd name="T116" fmla="*/ 222 w 225"/>
                  <a:gd name="T117" fmla="*/ 2 h 23"/>
                  <a:gd name="T118" fmla="*/ 224 w 225"/>
                  <a:gd name="T1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5" h="23">
                    <a:moveTo>
                      <a:pt x="225" y="8"/>
                    </a:moveTo>
                    <a:lnTo>
                      <a:pt x="224" y="9"/>
                    </a:lnTo>
                    <a:lnTo>
                      <a:pt x="222" y="10"/>
                    </a:lnTo>
                    <a:lnTo>
                      <a:pt x="220" y="11"/>
                    </a:lnTo>
                    <a:lnTo>
                      <a:pt x="218" y="13"/>
                    </a:lnTo>
                    <a:lnTo>
                      <a:pt x="215" y="14"/>
                    </a:lnTo>
                    <a:lnTo>
                      <a:pt x="213" y="14"/>
                    </a:lnTo>
                    <a:lnTo>
                      <a:pt x="210" y="15"/>
                    </a:lnTo>
                    <a:lnTo>
                      <a:pt x="208" y="16"/>
                    </a:lnTo>
                    <a:lnTo>
                      <a:pt x="205" y="16"/>
                    </a:lnTo>
                    <a:lnTo>
                      <a:pt x="202" y="17"/>
                    </a:lnTo>
                    <a:lnTo>
                      <a:pt x="199" y="18"/>
                    </a:lnTo>
                    <a:lnTo>
                      <a:pt x="195" y="18"/>
                    </a:lnTo>
                    <a:lnTo>
                      <a:pt x="192" y="19"/>
                    </a:lnTo>
                    <a:lnTo>
                      <a:pt x="188" y="19"/>
                    </a:lnTo>
                    <a:lnTo>
                      <a:pt x="184" y="20"/>
                    </a:lnTo>
                    <a:lnTo>
                      <a:pt x="180" y="20"/>
                    </a:lnTo>
                    <a:lnTo>
                      <a:pt x="176" y="20"/>
                    </a:lnTo>
                    <a:lnTo>
                      <a:pt x="172" y="21"/>
                    </a:lnTo>
                    <a:lnTo>
                      <a:pt x="168" y="21"/>
                    </a:lnTo>
                    <a:lnTo>
                      <a:pt x="163" y="21"/>
                    </a:lnTo>
                    <a:lnTo>
                      <a:pt x="159" y="22"/>
                    </a:lnTo>
                    <a:lnTo>
                      <a:pt x="154" y="22"/>
                    </a:lnTo>
                    <a:lnTo>
                      <a:pt x="149" y="22"/>
                    </a:lnTo>
                    <a:lnTo>
                      <a:pt x="144" y="22"/>
                    </a:lnTo>
                    <a:lnTo>
                      <a:pt x="142" y="23"/>
                    </a:lnTo>
                    <a:lnTo>
                      <a:pt x="140" y="23"/>
                    </a:lnTo>
                    <a:lnTo>
                      <a:pt x="138" y="23"/>
                    </a:lnTo>
                    <a:lnTo>
                      <a:pt x="136" y="23"/>
                    </a:lnTo>
                    <a:lnTo>
                      <a:pt x="134" y="23"/>
                    </a:lnTo>
                    <a:lnTo>
                      <a:pt x="132" y="23"/>
                    </a:lnTo>
                    <a:lnTo>
                      <a:pt x="131" y="23"/>
                    </a:lnTo>
                    <a:lnTo>
                      <a:pt x="129" y="23"/>
                    </a:lnTo>
                    <a:lnTo>
                      <a:pt x="127" y="23"/>
                    </a:lnTo>
                    <a:lnTo>
                      <a:pt x="125" y="23"/>
                    </a:lnTo>
                    <a:lnTo>
                      <a:pt x="123" y="23"/>
                    </a:lnTo>
                    <a:lnTo>
                      <a:pt x="121" y="23"/>
                    </a:lnTo>
                    <a:lnTo>
                      <a:pt x="119" y="23"/>
                    </a:lnTo>
                    <a:lnTo>
                      <a:pt x="117" y="23"/>
                    </a:lnTo>
                    <a:lnTo>
                      <a:pt x="115" y="23"/>
                    </a:lnTo>
                    <a:lnTo>
                      <a:pt x="113" y="23"/>
                    </a:lnTo>
                    <a:lnTo>
                      <a:pt x="110" y="23"/>
                    </a:lnTo>
                    <a:lnTo>
                      <a:pt x="107" y="23"/>
                    </a:lnTo>
                    <a:lnTo>
                      <a:pt x="104" y="23"/>
                    </a:lnTo>
                    <a:lnTo>
                      <a:pt x="102" y="23"/>
                    </a:lnTo>
                    <a:lnTo>
                      <a:pt x="99" y="23"/>
                    </a:lnTo>
                    <a:lnTo>
                      <a:pt x="96" y="23"/>
                    </a:lnTo>
                    <a:lnTo>
                      <a:pt x="93" y="23"/>
                    </a:lnTo>
                    <a:lnTo>
                      <a:pt x="91" y="23"/>
                    </a:lnTo>
                    <a:lnTo>
                      <a:pt x="88" y="23"/>
                    </a:lnTo>
                    <a:lnTo>
                      <a:pt x="85" y="23"/>
                    </a:lnTo>
                    <a:lnTo>
                      <a:pt x="83" y="22"/>
                    </a:lnTo>
                    <a:lnTo>
                      <a:pt x="80" y="22"/>
                    </a:lnTo>
                    <a:lnTo>
                      <a:pt x="77" y="22"/>
                    </a:lnTo>
                    <a:lnTo>
                      <a:pt x="75" y="22"/>
                    </a:lnTo>
                    <a:lnTo>
                      <a:pt x="72" y="22"/>
                    </a:lnTo>
                    <a:lnTo>
                      <a:pt x="70" y="22"/>
                    </a:lnTo>
                    <a:lnTo>
                      <a:pt x="66" y="22"/>
                    </a:lnTo>
                    <a:lnTo>
                      <a:pt x="63" y="21"/>
                    </a:lnTo>
                    <a:lnTo>
                      <a:pt x="60" y="21"/>
                    </a:lnTo>
                    <a:lnTo>
                      <a:pt x="57" y="21"/>
                    </a:lnTo>
                    <a:lnTo>
                      <a:pt x="53" y="21"/>
                    </a:lnTo>
                    <a:lnTo>
                      <a:pt x="50" y="20"/>
                    </a:lnTo>
                    <a:lnTo>
                      <a:pt x="47" y="20"/>
                    </a:lnTo>
                    <a:lnTo>
                      <a:pt x="45" y="20"/>
                    </a:lnTo>
                    <a:lnTo>
                      <a:pt x="42" y="20"/>
                    </a:lnTo>
                    <a:lnTo>
                      <a:pt x="39" y="19"/>
                    </a:lnTo>
                    <a:lnTo>
                      <a:pt x="36" y="19"/>
                    </a:lnTo>
                    <a:lnTo>
                      <a:pt x="34" y="18"/>
                    </a:lnTo>
                    <a:lnTo>
                      <a:pt x="31" y="18"/>
                    </a:lnTo>
                    <a:lnTo>
                      <a:pt x="29" y="18"/>
                    </a:lnTo>
                    <a:lnTo>
                      <a:pt x="26" y="17"/>
                    </a:lnTo>
                    <a:lnTo>
                      <a:pt x="24" y="17"/>
                    </a:lnTo>
                    <a:lnTo>
                      <a:pt x="23" y="17"/>
                    </a:lnTo>
                    <a:lnTo>
                      <a:pt x="21" y="16"/>
                    </a:lnTo>
                    <a:lnTo>
                      <a:pt x="20" y="16"/>
                    </a:lnTo>
                    <a:lnTo>
                      <a:pt x="19" y="16"/>
                    </a:lnTo>
                    <a:lnTo>
                      <a:pt x="18" y="16"/>
                    </a:lnTo>
                    <a:lnTo>
                      <a:pt x="16" y="15"/>
                    </a:lnTo>
                    <a:lnTo>
                      <a:pt x="15" y="15"/>
                    </a:lnTo>
                    <a:lnTo>
                      <a:pt x="14" y="15"/>
                    </a:lnTo>
                    <a:lnTo>
                      <a:pt x="11" y="14"/>
                    </a:lnTo>
                    <a:lnTo>
                      <a:pt x="8" y="13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2" y="10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3" y="6"/>
                    </a:lnTo>
                    <a:lnTo>
                      <a:pt x="14" y="6"/>
                    </a:lnTo>
                    <a:lnTo>
                      <a:pt x="15" y="7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0" y="8"/>
                    </a:lnTo>
                    <a:lnTo>
                      <a:pt x="22" y="8"/>
                    </a:lnTo>
                    <a:lnTo>
                      <a:pt x="23" y="8"/>
                    </a:lnTo>
                    <a:lnTo>
                      <a:pt x="25" y="9"/>
                    </a:lnTo>
                    <a:lnTo>
                      <a:pt x="28" y="9"/>
                    </a:lnTo>
                    <a:lnTo>
                      <a:pt x="30" y="9"/>
                    </a:lnTo>
                    <a:lnTo>
                      <a:pt x="33" y="10"/>
                    </a:lnTo>
                    <a:lnTo>
                      <a:pt x="35" y="10"/>
                    </a:lnTo>
                    <a:lnTo>
                      <a:pt x="38" y="10"/>
                    </a:lnTo>
                    <a:lnTo>
                      <a:pt x="41" y="11"/>
                    </a:lnTo>
                    <a:lnTo>
                      <a:pt x="44" y="11"/>
                    </a:lnTo>
                    <a:lnTo>
                      <a:pt x="47" y="11"/>
                    </a:lnTo>
                    <a:lnTo>
                      <a:pt x="50" y="12"/>
                    </a:lnTo>
                    <a:lnTo>
                      <a:pt x="53" y="12"/>
                    </a:lnTo>
                    <a:lnTo>
                      <a:pt x="56" y="12"/>
                    </a:lnTo>
                    <a:lnTo>
                      <a:pt x="59" y="12"/>
                    </a:lnTo>
                    <a:lnTo>
                      <a:pt x="63" y="13"/>
                    </a:lnTo>
                    <a:lnTo>
                      <a:pt x="66" y="13"/>
                    </a:lnTo>
                    <a:lnTo>
                      <a:pt x="69" y="13"/>
                    </a:lnTo>
                    <a:lnTo>
                      <a:pt x="72" y="13"/>
                    </a:lnTo>
                    <a:lnTo>
                      <a:pt x="74" y="13"/>
                    </a:lnTo>
                    <a:lnTo>
                      <a:pt x="77" y="13"/>
                    </a:lnTo>
                    <a:lnTo>
                      <a:pt x="80" y="14"/>
                    </a:lnTo>
                    <a:lnTo>
                      <a:pt x="82" y="14"/>
                    </a:lnTo>
                    <a:lnTo>
                      <a:pt x="85" y="14"/>
                    </a:lnTo>
                    <a:lnTo>
                      <a:pt x="88" y="14"/>
                    </a:lnTo>
                    <a:lnTo>
                      <a:pt x="90" y="14"/>
                    </a:lnTo>
                    <a:lnTo>
                      <a:pt x="93" y="14"/>
                    </a:lnTo>
                    <a:lnTo>
                      <a:pt x="96" y="14"/>
                    </a:lnTo>
                    <a:lnTo>
                      <a:pt x="99" y="14"/>
                    </a:lnTo>
                    <a:lnTo>
                      <a:pt x="101" y="14"/>
                    </a:lnTo>
                    <a:lnTo>
                      <a:pt x="104" y="14"/>
                    </a:lnTo>
                    <a:lnTo>
                      <a:pt x="107" y="14"/>
                    </a:lnTo>
                    <a:lnTo>
                      <a:pt x="110" y="14"/>
                    </a:lnTo>
                    <a:lnTo>
                      <a:pt x="113" y="14"/>
                    </a:lnTo>
                    <a:lnTo>
                      <a:pt x="115" y="14"/>
                    </a:lnTo>
                    <a:lnTo>
                      <a:pt x="117" y="14"/>
                    </a:lnTo>
                    <a:lnTo>
                      <a:pt x="119" y="14"/>
                    </a:lnTo>
                    <a:lnTo>
                      <a:pt x="121" y="14"/>
                    </a:lnTo>
                    <a:lnTo>
                      <a:pt x="123" y="14"/>
                    </a:lnTo>
                    <a:lnTo>
                      <a:pt x="125" y="14"/>
                    </a:lnTo>
                    <a:lnTo>
                      <a:pt x="127" y="14"/>
                    </a:lnTo>
                    <a:lnTo>
                      <a:pt x="129" y="14"/>
                    </a:lnTo>
                    <a:lnTo>
                      <a:pt x="131" y="14"/>
                    </a:lnTo>
                    <a:lnTo>
                      <a:pt x="133" y="14"/>
                    </a:lnTo>
                    <a:lnTo>
                      <a:pt x="135" y="14"/>
                    </a:lnTo>
                    <a:lnTo>
                      <a:pt x="137" y="14"/>
                    </a:lnTo>
                    <a:lnTo>
                      <a:pt x="138" y="14"/>
                    </a:lnTo>
                    <a:lnTo>
                      <a:pt x="140" y="14"/>
                    </a:lnTo>
                    <a:lnTo>
                      <a:pt x="142" y="14"/>
                    </a:lnTo>
                    <a:lnTo>
                      <a:pt x="144" y="14"/>
                    </a:lnTo>
                    <a:lnTo>
                      <a:pt x="151" y="13"/>
                    </a:lnTo>
                    <a:lnTo>
                      <a:pt x="157" y="13"/>
                    </a:lnTo>
                    <a:lnTo>
                      <a:pt x="163" y="13"/>
                    </a:lnTo>
                    <a:lnTo>
                      <a:pt x="169" y="12"/>
                    </a:lnTo>
                    <a:lnTo>
                      <a:pt x="174" y="12"/>
                    </a:lnTo>
                    <a:lnTo>
                      <a:pt x="180" y="11"/>
                    </a:lnTo>
                    <a:lnTo>
                      <a:pt x="185" y="11"/>
                    </a:lnTo>
                    <a:lnTo>
                      <a:pt x="190" y="10"/>
                    </a:lnTo>
                    <a:lnTo>
                      <a:pt x="194" y="9"/>
                    </a:lnTo>
                    <a:lnTo>
                      <a:pt x="199" y="9"/>
                    </a:lnTo>
                    <a:lnTo>
                      <a:pt x="203" y="8"/>
                    </a:lnTo>
                    <a:lnTo>
                      <a:pt x="206" y="7"/>
                    </a:lnTo>
                    <a:lnTo>
                      <a:pt x="210" y="6"/>
                    </a:lnTo>
                    <a:lnTo>
                      <a:pt x="213" y="6"/>
                    </a:lnTo>
                    <a:lnTo>
                      <a:pt x="215" y="5"/>
                    </a:lnTo>
                    <a:lnTo>
                      <a:pt x="218" y="4"/>
                    </a:lnTo>
                    <a:lnTo>
                      <a:pt x="219" y="3"/>
                    </a:lnTo>
                    <a:lnTo>
                      <a:pt x="220" y="3"/>
                    </a:lnTo>
                    <a:lnTo>
                      <a:pt x="221" y="2"/>
                    </a:lnTo>
                    <a:lnTo>
                      <a:pt x="222" y="2"/>
                    </a:lnTo>
                    <a:lnTo>
                      <a:pt x="223" y="1"/>
                    </a:lnTo>
                    <a:lnTo>
                      <a:pt x="224" y="1"/>
                    </a:lnTo>
                    <a:lnTo>
                      <a:pt x="224" y="0"/>
                    </a:lnTo>
                    <a:lnTo>
                      <a:pt x="225" y="0"/>
                    </a:lnTo>
                    <a:lnTo>
                      <a:pt x="225" y="8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6" name="Freeform 1415"/>
              <p:cNvSpPr>
                <a:spLocks/>
              </p:cNvSpPr>
              <p:nvPr/>
            </p:nvSpPr>
            <p:spPr bwMode="auto">
              <a:xfrm>
                <a:off x="5139" y="2695"/>
                <a:ext cx="47" cy="15"/>
              </a:xfrm>
              <a:custGeom>
                <a:avLst/>
                <a:gdLst>
                  <a:gd name="T0" fmla="*/ 24 w 47"/>
                  <a:gd name="T1" fmla="*/ 0 h 15"/>
                  <a:gd name="T2" fmla="*/ 47 w 47"/>
                  <a:gd name="T3" fmla="*/ 11 h 15"/>
                  <a:gd name="T4" fmla="*/ 11 w 47"/>
                  <a:gd name="T5" fmla="*/ 15 h 15"/>
                  <a:gd name="T6" fmla="*/ 0 w 47"/>
                  <a:gd name="T7" fmla="*/ 1 h 15"/>
                  <a:gd name="T8" fmla="*/ 24 w 47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5">
                    <a:moveTo>
                      <a:pt x="24" y="0"/>
                    </a:moveTo>
                    <a:lnTo>
                      <a:pt x="47" y="11"/>
                    </a:lnTo>
                    <a:lnTo>
                      <a:pt x="11" y="15"/>
                    </a:lnTo>
                    <a:lnTo>
                      <a:pt x="0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7" name="Freeform 1416"/>
              <p:cNvSpPr>
                <a:spLocks/>
              </p:cNvSpPr>
              <p:nvPr/>
            </p:nvSpPr>
            <p:spPr bwMode="auto">
              <a:xfrm>
                <a:off x="5142" y="2696"/>
                <a:ext cx="38" cy="12"/>
              </a:xfrm>
              <a:custGeom>
                <a:avLst/>
                <a:gdLst>
                  <a:gd name="T0" fmla="*/ 21 w 38"/>
                  <a:gd name="T1" fmla="*/ 0 h 12"/>
                  <a:gd name="T2" fmla="*/ 38 w 38"/>
                  <a:gd name="T3" fmla="*/ 9 h 12"/>
                  <a:gd name="T4" fmla="*/ 10 w 38"/>
                  <a:gd name="T5" fmla="*/ 12 h 12"/>
                  <a:gd name="T6" fmla="*/ 0 w 38"/>
                  <a:gd name="T7" fmla="*/ 1 h 12"/>
                  <a:gd name="T8" fmla="*/ 21 w 38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2">
                    <a:moveTo>
                      <a:pt x="21" y="0"/>
                    </a:moveTo>
                    <a:lnTo>
                      <a:pt x="38" y="9"/>
                    </a:lnTo>
                    <a:lnTo>
                      <a:pt x="10" y="12"/>
                    </a:lnTo>
                    <a:lnTo>
                      <a:pt x="0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8" name="Freeform 1417"/>
              <p:cNvSpPr>
                <a:spLocks/>
              </p:cNvSpPr>
              <p:nvPr/>
            </p:nvSpPr>
            <p:spPr bwMode="auto">
              <a:xfrm>
                <a:off x="5121" y="2610"/>
                <a:ext cx="9" cy="14"/>
              </a:xfrm>
              <a:custGeom>
                <a:avLst/>
                <a:gdLst>
                  <a:gd name="T0" fmla="*/ 2 w 9"/>
                  <a:gd name="T1" fmla="*/ 14 h 14"/>
                  <a:gd name="T2" fmla="*/ 1 w 9"/>
                  <a:gd name="T3" fmla="*/ 12 h 14"/>
                  <a:gd name="T4" fmla="*/ 0 w 9"/>
                  <a:gd name="T5" fmla="*/ 11 h 14"/>
                  <a:gd name="T6" fmla="*/ 1 w 9"/>
                  <a:gd name="T7" fmla="*/ 8 h 14"/>
                  <a:gd name="T8" fmla="*/ 1 w 9"/>
                  <a:gd name="T9" fmla="*/ 6 h 14"/>
                  <a:gd name="T10" fmla="*/ 2 w 9"/>
                  <a:gd name="T11" fmla="*/ 4 h 14"/>
                  <a:gd name="T12" fmla="*/ 3 w 9"/>
                  <a:gd name="T13" fmla="*/ 3 h 14"/>
                  <a:gd name="T14" fmla="*/ 3 w 9"/>
                  <a:gd name="T15" fmla="*/ 2 h 14"/>
                  <a:gd name="T16" fmla="*/ 4 w 9"/>
                  <a:gd name="T17" fmla="*/ 1 h 14"/>
                  <a:gd name="T18" fmla="*/ 5 w 9"/>
                  <a:gd name="T19" fmla="*/ 1 h 14"/>
                  <a:gd name="T20" fmla="*/ 6 w 9"/>
                  <a:gd name="T21" fmla="*/ 0 h 14"/>
                  <a:gd name="T22" fmla="*/ 6 w 9"/>
                  <a:gd name="T23" fmla="*/ 0 h 14"/>
                  <a:gd name="T24" fmla="*/ 7 w 9"/>
                  <a:gd name="T25" fmla="*/ 0 h 14"/>
                  <a:gd name="T26" fmla="*/ 8 w 9"/>
                  <a:gd name="T27" fmla="*/ 1 h 14"/>
                  <a:gd name="T28" fmla="*/ 9 w 9"/>
                  <a:gd name="T29" fmla="*/ 3 h 14"/>
                  <a:gd name="T30" fmla="*/ 8 w 9"/>
                  <a:gd name="T31" fmla="*/ 5 h 14"/>
                  <a:gd name="T32" fmla="*/ 8 w 9"/>
                  <a:gd name="T33" fmla="*/ 8 h 14"/>
                  <a:gd name="T34" fmla="*/ 7 w 9"/>
                  <a:gd name="T35" fmla="*/ 9 h 14"/>
                  <a:gd name="T36" fmla="*/ 6 w 9"/>
                  <a:gd name="T37" fmla="*/ 11 h 14"/>
                  <a:gd name="T38" fmla="*/ 6 w 9"/>
                  <a:gd name="T39" fmla="*/ 12 h 14"/>
                  <a:gd name="T40" fmla="*/ 5 w 9"/>
                  <a:gd name="T41" fmla="*/ 12 h 14"/>
                  <a:gd name="T42" fmla="*/ 4 w 9"/>
                  <a:gd name="T43" fmla="*/ 13 h 14"/>
                  <a:gd name="T44" fmla="*/ 3 w 9"/>
                  <a:gd name="T45" fmla="*/ 14 h 14"/>
                  <a:gd name="T46" fmla="*/ 3 w 9"/>
                  <a:gd name="T47" fmla="*/ 14 h 14"/>
                  <a:gd name="T48" fmla="*/ 2 w 9"/>
                  <a:gd name="T4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4">
                    <a:moveTo>
                      <a:pt x="2" y="14"/>
                    </a:moveTo>
                    <a:lnTo>
                      <a:pt x="1" y="12"/>
                    </a:lnTo>
                    <a:lnTo>
                      <a:pt x="0" y="11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9" y="3"/>
                    </a:lnTo>
                    <a:lnTo>
                      <a:pt x="8" y="5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9" name="Freeform 1418"/>
              <p:cNvSpPr>
                <a:spLocks/>
              </p:cNvSpPr>
              <p:nvPr/>
            </p:nvSpPr>
            <p:spPr bwMode="auto">
              <a:xfrm>
                <a:off x="5127" y="2640"/>
                <a:ext cx="25" cy="22"/>
              </a:xfrm>
              <a:custGeom>
                <a:avLst/>
                <a:gdLst>
                  <a:gd name="T0" fmla="*/ 0 w 25"/>
                  <a:gd name="T1" fmla="*/ 21 h 22"/>
                  <a:gd name="T2" fmla="*/ 0 w 25"/>
                  <a:gd name="T3" fmla="*/ 0 h 22"/>
                  <a:gd name="T4" fmla="*/ 25 w 25"/>
                  <a:gd name="T5" fmla="*/ 5 h 22"/>
                  <a:gd name="T6" fmla="*/ 25 w 25"/>
                  <a:gd name="T7" fmla="*/ 22 h 22"/>
                  <a:gd name="T8" fmla="*/ 0 w 25"/>
                  <a:gd name="T9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2">
                    <a:moveTo>
                      <a:pt x="0" y="21"/>
                    </a:moveTo>
                    <a:lnTo>
                      <a:pt x="0" y="0"/>
                    </a:lnTo>
                    <a:lnTo>
                      <a:pt x="25" y="5"/>
                    </a:lnTo>
                    <a:lnTo>
                      <a:pt x="25" y="2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0" name="Rectangle 1419"/>
              <p:cNvSpPr>
                <a:spLocks noChangeArrowheads="1"/>
              </p:cNvSpPr>
              <p:nvPr/>
            </p:nvSpPr>
            <p:spPr bwMode="auto">
              <a:xfrm>
                <a:off x="5131" y="2644"/>
                <a:ext cx="18" cy="1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1" name="Freeform 1420"/>
              <p:cNvSpPr>
                <a:spLocks/>
              </p:cNvSpPr>
              <p:nvPr/>
            </p:nvSpPr>
            <p:spPr bwMode="auto">
              <a:xfrm>
                <a:off x="5117" y="2607"/>
                <a:ext cx="50" cy="45"/>
              </a:xfrm>
              <a:custGeom>
                <a:avLst/>
                <a:gdLst>
                  <a:gd name="T0" fmla="*/ 8 w 50"/>
                  <a:gd name="T1" fmla="*/ 12 h 45"/>
                  <a:gd name="T2" fmla="*/ 8 w 50"/>
                  <a:gd name="T3" fmla="*/ 12 h 45"/>
                  <a:gd name="T4" fmla="*/ 9 w 50"/>
                  <a:gd name="T5" fmla="*/ 11 h 45"/>
                  <a:gd name="T6" fmla="*/ 11 w 50"/>
                  <a:gd name="T7" fmla="*/ 8 h 45"/>
                  <a:gd name="T8" fmla="*/ 13 w 50"/>
                  <a:gd name="T9" fmla="*/ 6 h 45"/>
                  <a:gd name="T10" fmla="*/ 16 w 50"/>
                  <a:gd name="T11" fmla="*/ 4 h 45"/>
                  <a:gd name="T12" fmla="*/ 19 w 50"/>
                  <a:gd name="T13" fmla="*/ 2 h 45"/>
                  <a:gd name="T14" fmla="*/ 22 w 50"/>
                  <a:gd name="T15" fmla="*/ 1 h 45"/>
                  <a:gd name="T16" fmla="*/ 25 w 50"/>
                  <a:gd name="T17" fmla="*/ 0 h 45"/>
                  <a:gd name="T18" fmla="*/ 28 w 50"/>
                  <a:gd name="T19" fmla="*/ 0 h 45"/>
                  <a:gd name="T20" fmla="*/ 32 w 50"/>
                  <a:gd name="T21" fmla="*/ 1 h 45"/>
                  <a:gd name="T22" fmla="*/ 36 w 50"/>
                  <a:gd name="T23" fmla="*/ 2 h 45"/>
                  <a:gd name="T24" fmla="*/ 40 w 50"/>
                  <a:gd name="T25" fmla="*/ 4 h 45"/>
                  <a:gd name="T26" fmla="*/ 43 w 50"/>
                  <a:gd name="T27" fmla="*/ 7 h 45"/>
                  <a:gd name="T28" fmla="*/ 46 w 50"/>
                  <a:gd name="T29" fmla="*/ 10 h 45"/>
                  <a:gd name="T30" fmla="*/ 48 w 50"/>
                  <a:gd name="T31" fmla="*/ 13 h 45"/>
                  <a:gd name="T32" fmla="*/ 49 w 50"/>
                  <a:gd name="T33" fmla="*/ 18 h 45"/>
                  <a:gd name="T34" fmla="*/ 50 w 50"/>
                  <a:gd name="T35" fmla="*/ 22 h 45"/>
                  <a:gd name="T36" fmla="*/ 49 w 50"/>
                  <a:gd name="T37" fmla="*/ 26 h 45"/>
                  <a:gd name="T38" fmla="*/ 48 w 50"/>
                  <a:gd name="T39" fmla="*/ 31 h 45"/>
                  <a:gd name="T40" fmla="*/ 46 w 50"/>
                  <a:gd name="T41" fmla="*/ 34 h 45"/>
                  <a:gd name="T42" fmla="*/ 44 w 50"/>
                  <a:gd name="T43" fmla="*/ 38 h 45"/>
                  <a:gd name="T44" fmla="*/ 40 w 50"/>
                  <a:gd name="T45" fmla="*/ 41 h 45"/>
                  <a:gd name="T46" fmla="*/ 37 w 50"/>
                  <a:gd name="T47" fmla="*/ 43 h 45"/>
                  <a:gd name="T48" fmla="*/ 33 w 50"/>
                  <a:gd name="T49" fmla="*/ 44 h 45"/>
                  <a:gd name="T50" fmla="*/ 28 w 50"/>
                  <a:gd name="T51" fmla="*/ 45 h 45"/>
                  <a:gd name="T52" fmla="*/ 24 w 50"/>
                  <a:gd name="T53" fmla="*/ 44 h 45"/>
                  <a:gd name="T54" fmla="*/ 21 w 50"/>
                  <a:gd name="T55" fmla="*/ 43 h 45"/>
                  <a:gd name="T56" fmla="*/ 18 w 50"/>
                  <a:gd name="T57" fmla="*/ 42 h 45"/>
                  <a:gd name="T58" fmla="*/ 16 w 50"/>
                  <a:gd name="T59" fmla="*/ 41 h 45"/>
                  <a:gd name="T60" fmla="*/ 13 w 50"/>
                  <a:gd name="T61" fmla="*/ 39 h 45"/>
                  <a:gd name="T62" fmla="*/ 11 w 50"/>
                  <a:gd name="T63" fmla="*/ 37 h 45"/>
                  <a:gd name="T64" fmla="*/ 9 w 50"/>
                  <a:gd name="T65" fmla="*/ 34 h 45"/>
                  <a:gd name="T66" fmla="*/ 8 w 50"/>
                  <a:gd name="T67" fmla="*/ 32 h 45"/>
                  <a:gd name="T68" fmla="*/ 7 w 50"/>
                  <a:gd name="T69" fmla="*/ 31 h 45"/>
                  <a:gd name="T70" fmla="*/ 7 w 50"/>
                  <a:gd name="T71" fmla="*/ 31 h 45"/>
                  <a:gd name="T72" fmla="*/ 5 w 50"/>
                  <a:gd name="T73" fmla="*/ 30 h 45"/>
                  <a:gd name="T74" fmla="*/ 3 w 50"/>
                  <a:gd name="T75" fmla="*/ 29 h 45"/>
                  <a:gd name="T76" fmla="*/ 1 w 50"/>
                  <a:gd name="T77" fmla="*/ 26 h 45"/>
                  <a:gd name="T78" fmla="*/ 0 w 50"/>
                  <a:gd name="T79" fmla="*/ 22 h 45"/>
                  <a:gd name="T80" fmla="*/ 1 w 50"/>
                  <a:gd name="T81" fmla="*/ 19 h 45"/>
                  <a:gd name="T82" fmla="*/ 2 w 50"/>
                  <a:gd name="T83" fmla="*/ 15 h 45"/>
                  <a:gd name="T84" fmla="*/ 4 w 50"/>
                  <a:gd name="T85" fmla="*/ 13 h 45"/>
                  <a:gd name="T86" fmla="*/ 7 w 50"/>
                  <a:gd name="T87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" h="45">
                    <a:moveTo>
                      <a:pt x="8" y="12"/>
                    </a:move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6" y="4"/>
                    </a:lnTo>
                    <a:lnTo>
                      <a:pt x="17" y="3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1"/>
                    </a:lnTo>
                    <a:lnTo>
                      <a:pt x="34" y="1"/>
                    </a:lnTo>
                    <a:lnTo>
                      <a:pt x="36" y="2"/>
                    </a:lnTo>
                    <a:lnTo>
                      <a:pt x="38" y="3"/>
                    </a:lnTo>
                    <a:lnTo>
                      <a:pt x="40" y="4"/>
                    </a:lnTo>
                    <a:lnTo>
                      <a:pt x="42" y="5"/>
                    </a:lnTo>
                    <a:lnTo>
                      <a:pt x="43" y="7"/>
                    </a:lnTo>
                    <a:lnTo>
                      <a:pt x="45" y="8"/>
                    </a:lnTo>
                    <a:lnTo>
                      <a:pt x="46" y="10"/>
                    </a:lnTo>
                    <a:lnTo>
                      <a:pt x="47" y="12"/>
                    </a:lnTo>
                    <a:lnTo>
                      <a:pt x="48" y="13"/>
                    </a:lnTo>
                    <a:lnTo>
                      <a:pt x="49" y="15"/>
                    </a:lnTo>
                    <a:lnTo>
                      <a:pt x="49" y="18"/>
                    </a:lnTo>
                    <a:lnTo>
                      <a:pt x="50" y="20"/>
                    </a:lnTo>
                    <a:lnTo>
                      <a:pt x="50" y="22"/>
                    </a:lnTo>
                    <a:lnTo>
                      <a:pt x="50" y="24"/>
                    </a:lnTo>
                    <a:lnTo>
                      <a:pt x="49" y="26"/>
                    </a:lnTo>
                    <a:lnTo>
                      <a:pt x="49" y="29"/>
                    </a:lnTo>
                    <a:lnTo>
                      <a:pt x="48" y="31"/>
                    </a:lnTo>
                    <a:lnTo>
                      <a:pt x="47" y="33"/>
                    </a:lnTo>
                    <a:lnTo>
                      <a:pt x="46" y="34"/>
                    </a:lnTo>
                    <a:lnTo>
                      <a:pt x="45" y="36"/>
                    </a:lnTo>
                    <a:lnTo>
                      <a:pt x="44" y="38"/>
                    </a:lnTo>
                    <a:lnTo>
                      <a:pt x="42" y="39"/>
                    </a:lnTo>
                    <a:lnTo>
                      <a:pt x="40" y="41"/>
                    </a:lnTo>
                    <a:lnTo>
                      <a:pt x="39" y="42"/>
                    </a:lnTo>
                    <a:lnTo>
                      <a:pt x="37" y="43"/>
                    </a:lnTo>
                    <a:lnTo>
                      <a:pt x="35" y="43"/>
                    </a:lnTo>
                    <a:lnTo>
                      <a:pt x="33" y="44"/>
                    </a:lnTo>
                    <a:lnTo>
                      <a:pt x="30" y="44"/>
                    </a:lnTo>
                    <a:lnTo>
                      <a:pt x="28" y="45"/>
                    </a:lnTo>
                    <a:lnTo>
                      <a:pt x="26" y="44"/>
                    </a:lnTo>
                    <a:lnTo>
                      <a:pt x="24" y="44"/>
                    </a:lnTo>
                    <a:lnTo>
                      <a:pt x="23" y="44"/>
                    </a:lnTo>
                    <a:lnTo>
                      <a:pt x="21" y="43"/>
                    </a:lnTo>
                    <a:lnTo>
                      <a:pt x="20" y="43"/>
                    </a:lnTo>
                    <a:lnTo>
                      <a:pt x="18" y="42"/>
                    </a:lnTo>
                    <a:lnTo>
                      <a:pt x="17" y="42"/>
                    </a:lnTo>
                    <a:lnTo>
                      <a:pt x="16" y="41"/>
                    </a:lnTo>
                    <a:lnTo>
                      <a:pt x="14" y="40"/>
                    </a:lnTo>
                    <a:lnTo>
                      <a:pt x="13" y="39"/>
                    </a:lnTo>
                    <a:lnTo>
                      <a:pt x="12" y="38"/>
                    </a:lnTo>
                    <a:lnTo>
                      <a:pt x="11" y="37"/>
                    </a:lnTo>
                    <a:lnTo>
                      <a:pt x="10" y="36"/>
                    </a:lnTo>
                    <a:lnTo>
                      <a:pt x="9" y="34"/>
                    </a:lnTo>
                    <a:lnTo>
                      <a:pt x="9" y="33"/>
                    </a:lnTo>
                    <a:lnTo>
                      <a:pt x="8" y="32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5" y="30"/>
                    </a:lnTo>
                    <a:lnTo>
                      <a:pt x="4" y="30"/>
                    </a:lnTo>
                    <a:lnTo>
                      <a:pt x="3" y="29"/>
                    </a:lnTo>
                    <a:lnTo>
                      <a:pt x="2" y="27"/>
                    </a:lnTo>
                    <a:lnTo>
                      <a:pt x="1" y="26"/>
                    </a:lnTo>
                    <a:lnTo>
                      <a:pt x="1" y="24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2" y="15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" name="Freeform 1421"/>
              <p:cNvSpPr>
                <a:spLocks/>
              </p:cNvSpPr>
              <p:nvPr/>
            </p:nvSpPr>
            <p:spPr bwMode="auto">
              <a:xfrm>
                <a:off x="5120" y="2611"/>
                <a:ext cx="43" cy="37"/>
              </a:xfrm>
              <a:custGeom>
                <a:avLst/>
                <a:gdLst>
                  <a:gd name="T0" fmla="*/ 5 w 43"/>
                  <a:gd name="T1" fmla="*/ 12 h 37"/>
                  <a:gd name="T2" fmla="*/ 6 w 43"/>
                  <a:gd name="T3" fmla="*/ 13 h 37"/>
                  <a:gd name="T4" fmla="*/ 7 w 43"/>
                  <a:gd name="T5" fmla="*/ 12 h 37"/>
                  <a:gd name="T6" fmla="*/ 9 w 43"/>
                  <a:gd name="T7" fmla="*/ 9 h 37"/>
                  <a:gd name="T8" fmla="*/ 11 w 43"/>
                  <a:gd name="T9" fmla="*/ 6 h 37"/>
                  <a:gd name="T10" fmla="*/ 13 w 43"/>
                  <a:gd name="T11" fmla="*/ 4 h 37"/>
                  <a:gd name="T12" fmla="*/ 16 w 43"/>
                  <a:gd name="T13" fmla="*/ 2 h 37"/>
                  <a:gd name="T14" fmla="*/ 18 w 43"/>
                  <a:gd name="T15" fmla="*/ 1 h 37"/>
                  <a:gd name="T16" fmla="*/ 21 w 43"/>
                  <a:gd name="T17" fmla="*/ 0 h 37"/>
                  <a:gd name="T18" fmla="*/ 25 w 43"/>
                  <a:gd name="T19" fmla="*/ 0 h 37"/>
                  <a:gd name="T20" fmla="*/ 30 w 43"/>
                  <a:gd name="T21" fmla="*/ 0 h 37"/>
                  <a:gd name="T22" fmla="*/ 37 w 43"/>
                  <a:gd name="T23" fmla="*/ 4 h 37"/>
                  <a:gd name="T24" fmla="*/ 41 w 43"/>
                  <a:gd name="T25" fmla="*/ 9 h 37"/>
                  <a:gd name="T26" fmla="*/ 43 w 43"/>
                  <a:gd name="T27" fmla="*/ 16 h 37"/>
                  <a:gd name="T28" fmla="*/ 43 w 43"/>
                  <a:gd name="T29" fmla="*/ 22 h 37"/>
                  <a:gd name="T30" fmla="*/ 42 w 43"/>
                  <a:gd name="T31" fmla="*/ 25 h 37"/>
                  <a:gd name="T32" fmla="*/ 40 w 43"/>
                  <a:gd name="T33" fmla="*/ 29 h 37"/>
                  <a:gd name="T34" fmla="*/ 38 w 43"/>
                  <a:gd name="T35" fmla="*/ 31 h 37"/>
                  <a:gd name="T36" fmla="*/ 35 w 43"/>
                  <a:gd name="T37" fmla="*/ 34 h 37"/>
                  <a:gd name="T38" fmla="*/ 32 w 43"/>
                  <a:gd name="T39" fmla="*/ 36 h 37"/>
                  <a:gd name="T40" fmla="*/ 29 w 43"/>
                  <a:gd name="T41" fmla="*/ 37 h 37"/>
                  <a:gd name="T42" fmla="*/ 25 w 43"/>
                  <a:gd name="T43" fmla="*/ 37 h 37"/>
                  <a:gd name="T44" fmla="*/ 20 w 43"/>
                  <a:gd name="T45" fmla="*/ 36 h 37"/>
                  <a:gd name="T46" fmla="*/ 15 w 43"/>
                  <a:gd name="T47" fmla="*/ 34 h 37"/>
                  <a:gd name="T48" fmla="*/ 10 w 43"/>
                  <a:gd name="T49" fmla="*/ 30 h 37"/>
                  <a:gd name="T50" fmla="*/ 7 w 43"/>
                  <a:gd name="T51" fmla="*/ 25 h 37"/>
                  <a:gd name="T52" fmla="*/ 6 w 43"/>
                  <a:gd name="T53" fmla="*/ 22 h 37"/>
                  <a:gd name="T54" fmla="*/ 4 w 43"/>
                  <a:gd name="T55" fmla="*/ 23 h 37"/>
                  <a:gd name="T56" fmla="*/ 3 w 43"/>
                  <a:gd name="T57" fmla="*/ 23 h 37"/>
                  <a:gd name="T58" fmla="*/ 1 w 43"/>
                  <a:gd name="T59" fmla="*/ 22 h 37"/>
                  <a:gd name="T60" fmla="*/ 0 w 43"/>
                  <a:gd name="T61" fmla="*/ 20 h 37"/>
                  <a:gd name="T62" fmla="*/ 0 w 43"/>
                  <a:gd name="T63" fmla="*/ 18 h 37"/>
                  <a:gd name="T64" fmla="*/ 0 w 43"/>
                  <a:gd name="T65" fmla="*/ 16 h 37"/>
                  <a:gd name="T66" fmla="*/ 1 w 43"/>
                  <a:gd name="T67" fmla="*/ 14 h 37"/>
                  <a:gd name="T68" fmla="*/ 2 w 43"/>
                  <a:gd name="T69" fmla="*/ 13 h 37"/>
                  <a:gd name="T70" fmla="*/ 4 w 43"/>
                  <a:gd name="T71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3" h="37">
                    <a:moveTo>
                      <a:pt x="5" y="12"/>
                    </a:moveTo>
                    <a:lnTo>
                      <a:pt x="5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7" y="14"/>
                    </a:lnTo>
                    <a:lnTo>
                      <a:pt x="7" y="12"/>
                    </a:lnTo>
                    <a:lnTo>
                      <a:pt x="8" y="11"/>
                    </a:lnTo>
                    <a:lnTo>
                      <a:pt x="9" y="9"/>
                    </a:lnTo>
                    <a:lnTo>
                      <a:pt x="10" y="8"/>
                    </a:lnTo>
                    <a:lnTo>
                      <a:pt x="11" y="6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4" y="3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8" y="1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34" y="2"/>
                    </a:lnTo>
                    <a:lnTo>
                      <a:pt x="37" y="4"/>
                    </a:lnTo>
                    <a:lnTo>
                      <a:pt x="39" y="6"/>
                    </a:lnTo>
                    <a:lnTo>
                      <a:pt x="41" y="9"/>
                    </a:lnTo>
                    <a:lnTo>
                      <a:pt x="43" y="13"/>
                    </a:lnTo>
                    <a:lnTo>
                      <a:pt x="43" y="16"/>
                    </a:lnTo>
                    <a:lnTo>
                      <a:pt x="43" y="20"/>
                    </a:lnTo>
                    <a:lnTo>
                      <a:pt x="43" y="22"/>
                    </a:lnTo>
                    <a:lnTo>
                      <a:pt x="43" y="24"/>
                    </a:lnTo>
                    <a:lnTo>
                      <a:pt x="42" y="25"/>
                    </a:lnTo>
                    <a:lnTo>
                      <a:pt x="41" y="27"/>
                    </a:lnTo>
                    <a:lnTo>
                      <a:pt x="40" y="29"/>
                    </a:lnTo>
                    <a:lnTo>
                      <a:pt x="39" y="30"/>
                    </a:lnTo>
                    <a:lnTo>
                      <a:pt x="38" y="31"/>
                    </a:lnTo>
                    <a:lnTo>
                      <a:pt x="37" y="33"/>
                    </a:lnTo>
                    <a:lnTo>
                      <a:pt x="35" y="34"/>
                    </a:lnTo>
                    <a:lnTo>
                      <a:pt x="34" y="35"/>
                    </a:lnTo>
                    <a:lnTo>
                      <a:pt x="32" y="36"/>
                    </a:lnTo>
                    <a:lnTo>
                      <a:pt x="31" y="36"/>
                    </a:lnTo>
                    <a:lnTo>
                      <a:pt x="29" y="37"/>
                    </a:lnTo>
                    <a:lnTo>
                      <a:pt x="27" y="37"/>
                    </a:lnTo>
                    <a:lnTo>
                      <a:pt x="25" y="37"/>
                    </a:lnTo>
                    <a:lnTo>
                      <a:pt x="23" y="37"/>
                    </a:lnTo>
                    <a:lnTo>
                      <a:pt x="20" y="36"/>
                    </a:lnTo>
                    <a:lnTo>
                      <a:pt x="17" y="35"/>
                    </a:lnTo>
                    <a:lnTo>
                      <a:pt x="15" y="34"/>
                    </a:lnTo>
                    <a:lnTo>
                      <a:pt x="12" y="32"/>
                    </a:lnTo>
                    <a:lnTo>
                      <a:pt x="10" y="30"/>
                    </a:lnTo>
                    <a:lnTo>
                      <a:pt x="9" y="27"/>
                    </a:lnTo>
                    <a:lnTo>
                      <a:pt x="7" y="25"/>
                    </a:lnTo>
                    <a:lnTo>
                      <a:pt x="7" y="22"/>
                    </a:lnTo>
                    <a:lnTo>
                      <a:pt x="6" y="22"/>
                    </a:lnTo>
                    <a:lnTo>
                      <a:pt x="5" y="23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2" y="22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0" y="20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3" name="Freeform 1422"/>
              <p:cNvSpPr>
                <a:spLocks/>
              </p:cNvSpPr>
              <p:nvPr/>
            </p:nvSpPr>
            <p:spPr bwMode="auto">
              <a:xfrm>
                <a:off x="5135" y="2636"/>
                <a:ext cx="18" cy="7"/>
              </a:xfrm>
              <a:custGeom>
                <a:avLst/>
                <a:gdLst>
                  <a:gd name="T0" fmla="*/ 18 w 18"/>
                  <a:gd name="T1" fmla="*/ 2 h 7"/>
                  <a:gd name="T2" fmla="*/ 18 w 18"/>
                  <a:gd name="T3" fmla="*/ 2 h 7"/>
                  <a:gd name="T4" fmla="*/ 17 w 18"/>
                  <a:gd name="T5" fmla="*/ 3 h 7"/>
                  <a:gd name="T6" fmla="*/ 17 w 18"/>
                  <a:gd name="T7" fmla="*/ 3 h 7"/>
                  <a:gd name="T8" fmla="*/ 17 w 18"/>
                  <a:gd name="T9" fmla="*/ 4 h 7"/>
                  <a:gd name="T10" fmla="*/ 16 w 18"/>
                  <a:gd name="T11" fmla="*/ 4 h 7"/>
                  <a:gd name="T12" fmla="*/ 16 w 18"/>
                  <a:gd name="T13" fmla="*/ 5 h 7"/>
                  <a:gd name="T14" fmla="*/ 15 w 18"/>
                  <a:gd name="T15" fmla="*/ 6 h 7"/>
                  <a:gd name="T16" fmla="*/ 14 w 18"/>
                  <a:gd name="T17" fmla="*/ 6 h 7"/>
                  <a:gd name="T18" fmla="*/ 13 w 18"/>
                  <a:gd name="T19" fmla="*/ 7 h 7"/>
                  <a:gd name="T20" fmla="*/ 12 w 18"/>
                  <a:gd name="T21" fmla="*/ 7 h 7"/>
                  <a:gd name="T22" fmla="*/ 11 w 18"/>
                  <a:gd name="T23" fmla="*/ 7 h 7"/>
                  <a:gd name="T24" fmla="*/ 10 w 18"/>
                  <a:gd name="T25" fmla="*/ 7 h 7"/>
                  <a:gd name="T26" fmla="*/ 9 w 18"/>
                  <a:gd name="T27" fmla="*/ 7 h 7"/>
                  <a:gd name="T28" fmla="*/ 8 w 18"/>
                  <a:gd name="T29" fmla="*/ 7 h 7"/>
                  <a:gd name="T30" fmla="*/ 7 w 18"/>
                  <a:gd name="T31" fmla="*/ 7 h 7"/>
                  <a:gd name="T32" fmla="*/ 7 w 18"/>
                  <a:gd name="T33" fmla="*/ 7 h 7"/>
                  <a:gd name="T34" fmla="*/ 0 w 18"/>
                  <a:gd name="T35" fmla="*/ 0 h 7"/>
                  <a:gd name="T36" fmla="*/ 18 w 18"/>
                  <a:gd name="T3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7">
                    <a:moveTo>
                      <a:pt x="18" y="2"/>
                    </a:moveTo>
                    <a:lnTo>
                      <a:pt x="18" y="2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4"/>
                    </a:lnTo>
                    <a:lnTo>
                      <a:pt x="16" y="4"/>
                    </a:lnTo>
                    <a:lnTo>
                      <a:pt x="16" y="5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3" y="7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0" y="0"/>
                    </a:lnTo>
                    <a:lnTo>
                      <a:pt x="1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1423"/>
              <p:cNvSpPr>
                <a:spLocks/>
              </p:cNvSpPr>
              <p:nvPr/>
            </p:nvSpPr>
            <p:spPr bwMode="auto">
              <a:xfrm>
                <a:off x="5140" y="2638"/>
                <a:ext cx="10" cy="2"/>
              </a:xfrm>
              <a:custGeom>
                <a:avLst/>
                <a:gdLst>
                  <a:gd name="T0" fmla="*/ 10 w 10"/>
                  <a:gd name="T1" fmla="*/ 1 h 2"/>
                  <a:gd name="T2" fmla="*/ 9 w 10"/>
                  <a:gd name="T3" fmla="*/ 2 h 2"/>
                  <a:gd name="T4" fmla="*/ 2 w 10"/>
                  <a:gd name="T5" fmla="*/ 2 h 2"/>
                  <a:gd name="T6" fmla="*/ 0 w 10"/>
                  <a:gd name="T7" fmla="*/ 0 h 2"/>
                  <a:gd name="T8" fmla="*/ 10 w 10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10" y="1"/>
                    </a:moveTo>
                    <a:lnTo>
                      <a:pt x="9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1424"/>
              <p:cNvSpPr>
                <a:spLocks/>
              </p:cNvSpPr>
              <p:nvPr/>
            </p:nvSpPr>
            <p:spPr bwMode="auto">
              <a:xfrm>
                <a:off x="5125" y="2601"/>
                <a:ext cx="40" cy="13"/>
              </a:xfrm>
              <a:custGeom>
                <a:avLst/>
                <a:gdLst>
                  <a:gd name="T0" fmla="*/ 5 w 40"/>
                  <a:gd name="T1" fmla="*/ 4 h 13"/>
                  <a:gd name="T2" fmla="*/ 6 w 40"/>
                  <a:gd name="T3" fmla="*/ 3 h 13"/>
                  <a:gd name="T4" fmla="*/ 7 w 40"/>
                  <a:gd name="T5" fmla="*/ 3 h 13"/>
                  <a:gd name="T6" fmla="*/ 8 w 40"/>
                  <a:gd name="T7" fmla="*/ 3 h 13"/>
                  <a:gd name="T8" fmla="*/ 9 w 40"/>
                  <a:gd name="T9" fmla="*/ 3 h 13"/>
                  <a:gd name="T10" fmla="*/ 10 w 40"/>
                  <a:gd name="T11" fmla="*/ 2 h 13"/>
                  <a:gd name="T12" fmla="*/ 12 w 40"/>
                  <a:gd name="T13" fmla="*/ 1 h 13"/>
                  <a:gd name="T14" fmla="*/ 14 w 40"/>
                  <a:gd name="T15" fmla="*/ 1 h 13"/>
                  <a:gd name="T16" fmla="*/ 15 w 40"/>
                  <a:gd name="T17" fmla="*/ 1 h 13"/>
                  <a:gd name="T18" fmla="*/ 16 w 40"/>
                  <a:gd name="T19" fmla="*/ 1 h 13"/>
                  <a:gd name="T20" fmla="*/ 17 w 40"/>
                  <a:gd name="T21" fmla="*/ 1 h 13"/>
                  <a:gd name="T22" fmla="*/ 18 w 40"/>
                  <a:gd name="T23" fmla="*/ 1 h 13"/>
                  <a:gd name="T24" fmla="*/ 20 w 40"/>
                  <a:gd name="T25" fmla="*/ 0 h 13"/>
                  <a:gd name="T26" fmla="*/ 21 w 40"/>
                  <a:gd name="T27" fmla="*/ 0 h 13"/>
                  <a:gd name="T28" fmla="*/ 23 w 40"/>
                  <a:gd name="T29" fmla="*/ 1 h 13"/>
                  <a:gd name="T30" fmla="*/ 25 w 40"/>
                  <a:gd name="T31" fmla="*/ 1 h 13"/>
                  <a:gd name="T32" fmla="*/ 27 w 40"/>
                  <a:gd name="T33" fmla="*/ 2 h 13"/>
                  <a:gd name="T34" fmla="*/ 28 w 40"/>
                  <a:gd name="T35" fmla="*/ 3 h 13"/>
                  <a:gd name="T36" fmla="*/ 30 w 40"/>
                  <a:gd name="T37" fmla="*/ 4 h 13"/>
                  <a:gd name="T38" fmla="*/ 31 w 40"/>
                  <a:gd name="T39" fmla="*/ 4 h 13"/>
                  <a:gd name="T40" fmla="*/ 34 w 40"/>
                  <a:gd name="T41" fmla="*/ 4 h 13"/>
                  <a:gd name="T42" fmla="*/ 37 w 40"/>
                  <a:gd name="T43" fmla="*/ 5 h 13"/>
                  <a:gd name="T44" fmla="*/ 39 w 40"/>
                  <a:gd name="T45" fmla="*/ 7 h 13"/>
                  <a:gd name="T46" fmla="*/ 40 w 40"/>
                  <a:gd name="T47" fmla="*/ 8 h 13"/>
                  <a:gd name="T48" fmla="*/ 40 w 40"/>
                  <a:gd name="T49" fmla="*/ 10 h 13"/>
                  <a:gd name="T50" fmla="*/ 38 w 40"/>
                  <a:gd name="T51" fmla="*/ 12 h 13"/>
                  <a:gd name="T52" fmla="*/ 36 w 40"/>
                  <a:gd name="T53" fmla="*/ 13 h 13"/>
                  <a:gd name="T54" fmla="*/ 33 w 40"/>
                  <a:gd name="T55" fmla="*/ 13 h 13"/>
                  <a:gd name="T56" fmla="*/ 31 w 40"/>
                  <a:gd name="T57" fmla="*/ 13 h 13"/>
                  <a:gd name="T58" fmla="*/ 29 w 40"/>
                  <a:gd name="T59" fmla="*/ 13 h 13"/>
                  <a:gd name="T60" fmla="*/ 28 w 40"/>
                  <a:gd name="T61" fmla="*/ 12 h 13"/>
                  <a:gd name="T62" fmla="*/ 26 w 40"/>
                  <a:gd name="T63" fmla="*/ 12 h 13"/>
                  <a:gd name="T64" fmla="*/ 25 w 40"/>
                  <a:gd name="T65" fmla="*/ 12 h 13"/>
                  <a:gd name="T66" fmla="*/ 24 w 40"/>
                  <a:gd name="T67" fmla="*/ 12 h 13"/>
                  <a:gd name="T68" fmla="*/ 23 w 40"/>
                  <a:gd name="T69" fmla="*/ 12 h 13"/>
                  <a:gd name="T70" fmla="*/ 22 w 40"/>
                  <a:gd name="T71" fmla="*/ 12 h 13"/>
                  <a:gd name="T72" fmla="*/ 20 w 40"/>
                  <a:gd name="T73" fmla="*/ 12 h 13"/>
                  <a:gd name="T74" fmla="*/ 18 w 40"/>
                  <a:gd name="T75" fmla="*/ 12 h 13"/>
                  <a:gd name="T76" fmla="*/ 17 w 40"/>
                  <a:gd name="T77" fmla="*/ 11 h 13"/>
                  <a:gd name="T78" fmla="*/ 16 w 40"/>
                  <a:gd name="T79" fmla="*/ 11 h 13"/>
                  <a:gd name="T80" fmla="*/ 15 w 40"/>
                  <a:gd name="T81" fmla="*/ 10 h 13"/>
                  <a:gd name="T82" fmla="*/ 14 w 40"/>
                  <a:gd name="T83" fmla="*/ 10 h 13"/>
                  <a:gd name="T84" fmla="*/ 13 w 40"/>
                  <a:gd name="T85" fmla="*/ 10 h 13"/>
                  <a:gd name="T86" fmla="*/ 11 w 40"/>
                  <a:gd name="T87" fmla="*/ 10 h 13"/>
                  <a:gd name="T88" fmla="*/ 10 w 40"/>
                  <a:gd name="T89" fmla="*/ 10 h 13"/>
                  <a:gd name="T90" fmla="*/ 9 w 40"/>
                  <a:gd name="T91" fmla="*/ 11 h 13"/>
                  <a:gd name="T92" fmla="*/ 7 w 40"/>
                  <a:gd name="T93" fmla="*/ 12 h 13"/>
                  <a:gd name="T94" fmla="*/ 4 w 40"/>
                  <a:gd name="T95" fmla="*/ 12 h 13"/>
                  <a:gd name="T96" fmla="*/ 2 w 40"/>
                  <a:gd name="T97" fmla="*/ 12 h 13"/>
                  <a:gd name="T98" fmla="*/ 1 w 40"/>
                  <a:gd name="T99" fmla="*/ 11 h 13"/>
                  <a:gd name="T100" fmla="*/ 0 w 40"/>
                  <a:gd name="T101" fmla="*/ 9 h 13"/>
                  <a:gd name="T102" fmla="*/ 0 w 40"/>
                  <a:gd name="T103" fmla="*/ 8 h 13"/>
                  <a:gd name="T104" fmla="*/ 2 w 40"/>
                  <a:gd name="T105" fmla="*/ 6 h 13"/>
                  <a:gd name="T106" fmla="*/ 3 w 40"/>
                  <a:gd name="T107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0" h="13">
                    <a:moveTo>
                      <a:pt x="5" y="4"/>
                    </a:moveTo>
                    <a:lnTo>
                      <a:pt x="5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6" y="2"/>
                    </a:lnTo>
                    <a:lnTo>
                      <a:pt x="27" y="2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9" y="4"/>
                    </a:lnTo>
                    <a:lnTo>
                      <a:pt x="30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5" y="4"/>
                    </a:lnTo>
                    <a:lnTo>
                      <a:pt x="37" y="5"/>
                    </a:lnTo>
                    <a:lnTo>
                      <a:pt x="38" y="6"/>
                    </a:lnTo>
                    <a:lnTo>
                      <a:pt x="39" y="7"/>
                    </a:lnTo>
                    <a:lnTo>
                      <a:pt x="40" y="7"/>
                    </a:lnTo>
                    <a:lnTo>
                      <a:pt x="40" y="8"/>
                    </a:lnTo>
                    <a:lnTo>
                      <a:pt x="40" y="9"/>
                    </a:lnTo>
                    <a:lnTo>
                      <a:pt x="40" y="10"/>
                    </a:lnTo>
                    <a:lnTo>
                      <a:pt x="39" y="11"/>
                    </a:lnTo>
                    <a:lnTo>
                      <a:pt x="38" y="12"/>
                    </a:lnTo>
                    <a:lnTo>
                      <a:pt x="37" y="12"/>
                    </a:lnTo>
                    <a:lnTo>
                      <a:pt x="36" y="13"/>
                    </a:lnTo>
                    <a:lnTo>
                      <a:pt x="35" y="13"/>
                    </a:lnTo>
                    <a:lnTo>
                      <a:pt x="33" y="13"/>
                    </a:lnTo>
                    <a:lnTo>
                      <a:pt x="31" y="13"/>
                    </a:lnTo>
                    <a:lnTo>
                      <a:pt x="31" y="13"/>
                    </a:lnTo>
                    <a:lnTo>
                      <a:pt x="30" y="13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8" y="12"/>
                    </a:lnTo>
                    <a:lnTo>
                      <a:pt x="27" y="12"/>
                    </a:lnTo>
                    <a:lnTo>
                      <a:pt x="26" y="12"/>
                    </a:lnTo>
                    <a:lnTo>
                      <a:pt x="26" y="12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4" y="12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20" y="12"/>
                    </a:lnTo>
                    <a:lnTo>
                      <a:pt x="19" y="12"/>
                    </a:lnTo>
                    <a:lnTo>
                      <a:pt x="18" y="12"/>
                    </a:lnTo>
                    <a:lnTo>
                      <a:pt x="18" y="11"/>
                    </a:lnTo>
                    <a:lnTo>
                      <a:pt x="17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1" y="9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9" y="11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6" name="Freeform 1425"/>
              <p:cNvSpPr>
                <a:spLocks/>
              </p:cNvSpPr>
              <p:nvPr/>
            </p:nvSpPr>
            <p:spPr bwMode="auto">
              <a:xfrm>
                <a:off x="5162" y="2695"/>
                <a:ext cx="52" cy="16"/>
              </a:xfrm>
              <a:custGeom>
                <a:avLst/>
                <a:gdLst>
                  <a:gd name="T0" fmla="*/ 23 w 52"/>
                  <a:gd name="T1" fmla="*/ 0 h 16"/>
                  <a:gd name="T2" fmla="*/ 52 w 52"/>
                  <a:gd name="T3" fmla="*/ 10 h 16"/>
                  <a:gd name="T4" fmla="*/ 16 w 52"/>
                  <a:gd name="T5" fmla="*/ 16 h 16"/>
                  <a:gd name="T6" fmla="*/ 0 w 52"/>
                  <a:gd name="T7" fmla="*/ 3 h 16"/>
                  <a:gd name="T8" fmla="*/ 23 w 52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16">
                    <a:moveTo>
                      <a:pt x="23" y="0"/>
                    </a:moveTo>
                    <a:lnTo>
                      <a:pt x="52" y="10"/>
                    </a:lnTo>
                    <a:lnTo>
                      <a:pt x="16" y="16"/>
                    </a:lnTo>
                    <a:lnTo>
                      <a:pt x="0" y="3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7" name="Freeform 1426"/>
              <p:cNvSpPr>
                <a:spLocks/>
              </p:cNvSpPr>
              <p:nvPr/>
            </p:nvSpPr>
            <p:spPr bwMode="auto">
              <a:xfrm>
                <a:off x="5166" y="2697"/>
                <a:ext cx="41" cy="12"/>
              </a:xfrm>
              <a:custGeom>
                <a:avLst/>
                <a:gdLst>
                  <a:gd name="T0" fmla="*/ 19 w 41"/>
                  <a:gd name="T1" fmla="*/ 0 h 12"/>
                  <a:gd name="T2" fmla="*/ 41 w 41"/>
                  <a:gd name="T3" fmla="*/ 7 h 12"/>
                  <a:gd name="T4" fmla="*/ 13 w 41"/>
                  <a:gd name="T5" fmla="*/ 12 h 12"/>
                  <a:gd name="T6" fmla="*/ 0 w 41"/>
                  <a:gd name="T7" fmla="*/ 3 h 12"/>
                  <a:gd name="T8" fmla="*/ 19 w 4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2">
                    <a:moveTo>
                      <a:pt x="19" y="0"/>
                    </a:moveTo>
                    <a:lnTo>
                      <a:pt x="41" y="7"/>
                    </a:lnTo>
                    <a:lnTo>
                      <a:pt x="13" y="12"/>
                    </a:lnTo>
                    <a:lnTo>
                      <a:pt x="0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8" name="Freeform 1427"/>
              <p:cNvSpPr>
                <a:spLocks/>
              </p:cNvSpPr>
              <p:nvPr/>
            </p:nvSpPr>
            <p:spPr bwMode="auto">
              <a:xfrm>
                <a:off x="5104" y="2652"/>
                <a:ext cx="85" cy="52"/>
              </a:xfrm>
              <a:custGeom>
                <a:avLst/>
                <a:gdLst>
                  <a:gd name="T0" fmla="*/ 6 w 85"/>
                  <a:gd name="T1" fmla="*/ 8 h 52"/>
                  <a:gd name="T2" fmla="*/ 9 w 85"/>
                  <a:gd name="T3" fmla="*/ 6 h 52"/>
                  <a:gd name="T4" fmla="*/ 11 w 85"/>
                  <a:gd name="T5" fmla="*/ 4 h 52"/>
                  <a:gd name="T6" fmla="*/ 14 w 85"/>
                  <a:gd name="T7" fmla="*/ 2 h 52"/>
                  <a:gd name="T8" fmla="*/ 16 w 85"/>
                  <a:gd name="T9" fmla="*/ 2 h 52"/>
                  <a:gd name="T10" fmla="*/ 17 w 85"/>
                  <a:gd name="T11" fmla="*/ 1 h 52"/>
                  <a:gd name="T12" fmla="*/ 20 w 85"/>
                  <a:gd name="T13" fmla="*/ 1 h 52"/>
                  <a:gd name="T14" fmla="*/ 22 w 85"/>
                  <a:gd name="T15" fmla="*/ 0 h 52"/>
                  <a:gd name="T16" fmla="*/ 23 w 85"/>
                  <a:gd name="T17" fmla="*/ 0 h 52"/>
                  <a:gd name="T18" fmla="*/ 25 w 85"/>
                  <a:gd name="T19" fmla="*/ 0 h 52"/>
                  <a:gd name="T20" fmla="*/ 28 w 85"/>
                  <a:gd name="T21" fmla="*/ 0 h 52"/>
                  <a:gd name="T22" fmla="*/ 32 w 85"/>
                  <a:gd name="T23" fmla="*/ 0 h 52"/>
                  <a:gd name="T24" fmla="*/ 37 w 85"/>
                  <a:gd name="T25" fmla="*/ 0 h 52"/>
                  <a:gd name="T26" fmla="*/ 41 w 85"/>
                  <a:gd name="T27" fmla="*/ 0 h 52"/>
                  <a:gd name="T28" fmla="*/ 45 w 85"/>
                  <a:gd name="T29" fmla="*/ 0 h 52"/>
                  <a:gd name="T30" fmla="*/ 47 w 85"/>
                  <a:gd name="T31" fmla="*/ 0 h 52"/>
                  <a:gd name="T32" fmla="*/ 47 w 85"/>
                  <a:gd name="T33" fmla="*/ 0 h 52"/>
                  <a:gd name="T34" fmla="*/ 49 w 85"/>
                  <a:gd name="T35" fmla="*/ 1 h 52"/>
                  <a:gd name="T36" fmla="*/ 52 w 85"/>
                  <a:gd name="T37" fmla="*/ 1 h 52"/>
                  <a:gd name="T38" fmla="*/ 55 w 85"/>
                  <a:gd name="T39" fmla="*/ 2 h 52"/>
                  <a:gd name="T40" fmla="*/ 57 w 85"/>
                  <a:gd name="T41" fmla="*/ 3 h 52"/>
                  <a:gd name="T42" fmla="*/ 59 w 85"/>
                  <a:gd name="T43" fmla="*/ 5 h 52"/>
                  <a:gd name="T44" fmla="*/ 61 w 85"/>
                  <a:gd name="T45" fmla="*/ 6 h 52"/>
                  <a:gd name="T46" fmla="*/ 62 w 85"/>
                  <a:gd name="T47" fmla="*/ 7 h 52"/>
                  <a:gd name="T48" fmla="*/ 64 w 85"/>
                  <a:gd name="T49" fmla="*/ 9 h 52"/>
                  <a:gd name="T50" fmla="*/ 68 w 85"/>
                  <a:gd name="T51" fmla="*/ 16 h 52"/>
                  <a:gd name="T52" fmla="*/ 72 w 85"/>
                  <a:gd name="T53" fmla="*/ 24 h 52"/>
                  <a:gd name="T54" fmla="*/ 76 w 85"/>
                  <a:gd name="T55" fmla="*/ 32 h 52"/>
                  <a:gd name="T56" fmla="*/ 85 w 85"/>
                  <a:gd name="T57" fmla="*/ 46 h 52"/>
                  <a:gd name="T58" fmla="*/ 74 w 85"/>
                  <a:gd name="T59" fmla="*/ 47 h 52"/>
                  <a:gd name="T60" fmla="*/ 74 w 85"/>
                  <a:gd name="T61" fmla="*/ 49 h 52"/>
                  <a:gd name="T62" fmla="*/ 72 w 85"/>
                  <a:gd name="T63" fmla="*/ 52 h 52"/>
                  <a:gd name="T64" fmla="*/ 71 w 85"/>
                  <a:gd name="T65" fmla="*/ 51 h 52"/>
                  <a:gd name="T66" fmla="*/ 70 w 85"/>
                  <a:gd name="T67" fmla="*/ 51 h 52"/>
                  <a:gd name="T68" fmla="*/ 69 w 85"/>
                  <a:gd name="T69" fmla="*/ 47 h 52"/>
                  <a:gd name="T70" fmla="*/ 68 w 85"/>
                  <a:gd name="T71" fmla="*/ 39 h 52"/>
                  <a:gd name="T72" fmla="*/ 66 w 85"/>
                  <a:gd name="T73" fmla="*/ 39 h 52"/>
                  <a:gd name="T74" fmla="*/ 65 w 85"/>
                  <a:gd name="T75" fmla="*/ 36 h 52"/>
                  <a:gd name="T76" fmla="*/ 62 w 85"/>
                  <a:gd name="T77" fmla="*/ 30 h 52"/>
                  <a:gd name="T78" fmla="*/ 56 w 85"/>
                  <a:gd name="T79" fmla="*/ 24 h 52"/>
                  <a:gd name="T80" fmla="*/ 55 w 85"/>
                  <a:gd name="T81" fmla="*/ 39 h 52"/>
                  <a:gd name="T82" fmla="*/ 14 w 85"/>
                  <a:gd name="T83" fmla="*/ 23 h 52"/>
                  <a:gd name="T84" fmla="*/ 13 w 85"/>
                  <a:gd name="T85" fmla="*/ 29 h 52"/>
                  <a:gd name="T86" fmla="*/ 12 w 85"/>
                  <a:gd name="T87" fmla="*/ 43 h 52"/>
                  <a:gd name="T88" fmla="*/ 1 w 85"/>
                  <a:gd name="T89" fmla="*/ 43 h 52"/>
                  <a:gd name="T90" fmla="*/ 0 w 85"/>
                  <a:gd name="T91" fmla="*/ 37 h 52"/>
                  <a:gd name="T92" fmla="*/ 0 w 85"/>
                  <a:gd name="T93" fmla="*/ 27 h 52"/>
                  <a:gd name="T94" fmla="*/ 3 w 85"/>
                  <a:gd name="T95" fmla="*/ 1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5" h="52">
                    <a:moveTo>
                      <a:pt x="6" y="9"/>
                    </a:moveTo>
                    <a:lnTo>
                      <a:pt x="6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11" y="4"/>
                    </a:lnTo>
                    <a:lnTo>
                      <a:pt x="13" y="3"/>
                    </a:lnTo>
                    <a:lnTo>
                      <a:pt x="14" y="2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7" y="1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4" y="2"/>
                    </a:lnTo>
                    <a:lnTo>
                      <a:pt x="55" y="2"/>
                    </a:lnTo>
                    <a:lnTo>
                      <a:pt x="56" y="3"/>
                    </a:lnTo>
                    <a:lnTo>
                      <a:pt x="57" y="3"/>
                    </a:lnTo>
                    <a:lnTo>
                      <a:pt x="58" y="4"/>
                    </a:lnTo>
                    <a:lnTo>
                      <a:pt x="59" y="5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4" y="9"/>
                    </a:lnTo>
                    <a:lnTo>
                      <a:pt x="65" y="12"/>
                    </a:lnTo>
                    <a:lnTo>
                      <a:pt x="68" y="16"/>
                    </a:lnTo>
                    <a:lnTo>
                      <a:pt x="70" y="20"/>
                    </a:lnTo>
                    <a:lnTo>
                      <a:pt x="72" y="24"/>
                    </a:lnTo>
                    <a:lnTo>
                      <a:pt x="74" y="28"/>
                    </a:lnTo>
                    <a:lnTo>
                      <a:pt x="76" y="32"/>
                    </a:lnTo>
                    <a:lnTo>
                      <a:pt x="77" y="36"/>
                    </a:lnTo>
                    <a:lnTo>
                      <a:pt x="85" y="46"/>
                    </a:lnTo>
                    <a:lnTo>
                      <a:pt x="78" y="51"/>
                    </a:lnTo>
                    <a:lnTo>
                      <a:pt x="74" y="47"/>
                    </a:lnTo>
                    <a:lnTo>
                      <a:pt x="74" y="48"/>
                    </a:lnTo>
                    <a:lnTo>
                      <a:pt x="74" y="49"/>
                    </a:lnTo>
                    <a:lnTo>
                      <a:pt x="73" y="51"/>
                    </a:lnTo>
                    <a:lnTo>
                      <a:pt x="72" y="52"/>
                    </a:lnTo>
                    <a:lnTo>
                      <a:pt x="72" y="52"/>
                    </a:lnTo>
                    <a:lnTo>
                      <a:pt x="71" y="51"/>
                    </a:lnTo>
                    <a:lnTo>
                      <a:pt x="70" y="51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69" y="47"/>
                    </a:lnTo>
                    <a:lnTo>
                      <a:pt x="69" y="44"/>
                    </a:lnTo>
                    <a:lnTo>
                      <a:pt x="68" y="39"/>
                    </a:lnTo>
                    <a:lnTo>
                      <a:pt x="67" y="40"/>
                    </a:lnTo>
                    <a:lnTo>
                      <a:pt x="66" y="39"/>
                    </a:lnTo>
                    <a:lnTo>
                      <a:pt x="66" y="38"/>
                    </a:lnTo>
                    <a:lnTo>
                      <a:pt x="65" y="36"/>
                    </a:lnTo>
                    <a:lnTo>
                      <a:pt x="63" y="33"/>
                    </a:lnTo>
                    <a:lnTo>
                      <a:pt x="62" y="30"/>
                    </a:lnTo>
                    <a:lnTo>
                      <a:pt x="59" y="27"/>
                    </a:lnTo>
                    <a:lnTo>
                      <a:pt x="56" y="24"/>
                    </a:lnTo>
                    <a:lnTo>
                      <a:pt x="53" y="22"/>
                    </a:lnTo>
                    <a:lnTo>
                      <a:pt x="55" y="39"/>
                    </a:lnTo>
                    <a:lnTo>
                      <a:pt x="14" y="43"/>
                    </a:lnTo>
                    <a:lnTo>
                      <a:pt x="14" y="23"/>
                    </a:lnTo>
                    <a:lnTo>
                      <a:pt x="13" y="25"/>
                    </a:lnTo>
                    <a:lnTo>
                      <a:pt x="13" y="29"/>
                    </a:lnTo>
                    <a:lnTo>
                      <a:pt x="12" y="35"/>
                    </a:lnTo>
                    <a:lnTo>
                      <a:pt x="12" y="43"/>
                    </a:lnTo>
                    <a:lnTo>
                      <a:pt x="1" y="44"/>
                    </a:lnTo>
                    <a:lnTo>
                      <a:pt x="1" y="43"/>
                    </a:lnTo>
                    <a:lnTo>
                      <a:pt x="0" y="41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0" y="27"/>
                    </a:lnTo>
                    <a:lnTo>
                      <a:pt x="1" y="21"/>
                    </a:lnTo>
                    <a:lnTo>
                      <a:pt x="3" y="15"/>
                    </a:lnTo>
                    <a:lnTo>
                      <a:pt x="6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9" name="Freeform 1428"/>
              <p:cNvSpPr>
                <a:spLocks/>
              </p:cNvSpPr>
              <p:nvPr/>
            </p:nvSpPr>
            <p:spPr bwMode="auto">
              <a:xfrm>
                <a:off x="5174" y="2690"/>
                <a:ext cx="12" cy="11"/>
              </a:xfrm>
              <a:custGeom>
                <a:avLst/>
                <a:gdLst>
                  <a:gd name="T0" fmla="*/ 0 w 12"/>
                  <a:gd name="T1" fmla="*/ 1 h 11"/>
                  <a:gd name="T2" fmla="*/ 0 w 12"/>
                  <a:gd name="T3" fmla="*/ 4 h 11"/>
                  <a:gd name="T4" fmla="*/ 1 w 12"/>
                  <a:gd name="T5" fmla="*/ 7 h 11"/>
                  <a:gd name="T6" fmla="*/ 1 w 12"/>
                  <a:gd name="T7" fmla="*/ 10 h 11"/>
                  <a:gd name="T8" fmla="*/ 2 w 12"/>
                  <a:gd name="T9" fmla="*/ 11 h 11"/>
                  <a:gd name="T10" fmla="*/ 2 w 12"/>
                  <a:gd name="T11" fmla="*/ 10 h 11"/>
                  <a:gd name="T12" fmla="*/ 3 w 12"/>
                  <a:gd name="T13" fmla="*/ 9 h 11"/>
                  <a:gd name="T14" fmla="*/ 3 w 12"/>
                  <a:gd name="T15" fmla="*/ 7 h 11"/>
                  <a:gd name="T16" fmla="*/ 3 w 12"/>
                  <a:gd name="T17" fmla="*/ 6 h 11"/>
                  <a:gd name="T18" fmla="*/ 8 w 12"/>
                  <a:gd name="T19" fmla="*/ 10 h 11"/>
                  <a:gd name="T20" fmla="*/ 12 w 12"/>
                  <a:gd name="T21" fmla="*/ 7 h 11"/>
                  <a:gd name="T22" fmla="*/ 6 w 12"/>
                  <a:gd name="T23" fmla="*/ 0 h 11"/>
                  <a:gd name="T24" fmla="*/ 0 w 12"/>
                  <a:gd name="T2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1">
                    <a:moveTo>
                      <a:pt x="0" y="1"/>
                    </a:moveTo>
                    <a:lnTo>
                      <a:pt x="0" y="4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8" y="10"/>
                    </a:lnTo>
                    <a:lnTo>
                      <a:pt x="12" y="7"/>
                    </a:lnTo>
                    <a:lnTo>
                      <a:pt x="6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1429"/>
              <p:cNvSpPr>
                <a:spLocks/>
              </p:cNvSpPr>
              <p:nvPr/>
            </p:nvSpPr>
            <p:spPr bwMode="auto">
              <a:xfrm>
                <a:off x="5106" y="2655"/>
                <a:ext cx="73" cy="40"/>
              </a:xfrm>
              <a:custGeom>
                <a:avLst/>
                <a:gdLst>
                  <a:gd name="T0" fmla="*/ 54 w 73"/>
                  <a:gd name="T1" fmla="*/ 2 h 40"/>
                  <a:gd name="T2" fmla="*/ 52 w 73"/>
                  <a:gd name="T3" fmla="*/ 1 h 40"/>
                  <a:gd name="T4" fmla="*/ 50 w 73"/>
                  <a:gd name="T5" fmla="*/ 1 h 40"/>
                  <a:gd name="T6" fmla="*/ 48 w 73"/>
                  <a:gd name="T7" fmla="*/ 0 h 40"/>
                  <a:gd name="T8" fmla="*/ 41 w 73"/>
                  <a:gd name="T9" fmla="*/ 0 h 40"/>
                  <a:gd name="T10" fmla="*/ 24 w 73"/>
                  <a:gd name="T11" fmla="*/ 0 h 40"/>
                  <a:gd name="T12" fmla="*/ 17 w 73"/>
                  <a:gd name="T13" fmla="*/ 0 h 40"/>
                  <a:gd name="T14" fmla="*/ 13 w 73"/>
                  <a:gd name="T15" fmla="*/ 1 h 40"/>
                  <a:gd name="T16" fmla="*/ 10 w 73"/>
                  <a:gd name="T17" fmla="*/ 3 h 40"/>
                  <a:gd name="T18" fmla="*/ 7 w 73"/>
                  <a:gd name="T19" fmla="*/ 5 h 40"/>
                  <a:gd name="T20" fmla="*/ 3 w 73"/>
                  <a:gd name="T21" fmla="*/ 12 h 40"/>
                  <a:gd name="T22" fmla="*/ 1 w 73"/>
                  <a:gd name="T23" fmla="*/ 23 h 40"/>
                  <a:gd name="T24" fmla="*/ 1 w 73"/>
                  <a:gd name="T25" fmla="*/ 33 h 40"/>
                  <a:gd name="T26" fmla="*/ 1 w 73"/>
                  <a:gd name="T27" fmla="*/ 39 h 40"/>
                  <a:gd name="T28" fmla="*/ 8 w 73"/>
                  <a:gd name="T29" fmla="*/ 39 h 40"/>
                  <a:gd name="T30" fmla="*/ 9 w 73"/>
                  <a:gd name="T31" fmla="*/ 26 h 40"/>
                  <a:gd name="T32" fmla="*/ 11 w 73"/>
                  <a:gd name="T33" fmla="*/ 19 h 40"/>
                  <a:gd name="T34" fmla="*/ 13 w 73"/>
                  <a:gd name="T35" fmla="*/ 17 h 40"/>
                  <a:gd name="T36" fmla="*/ 14 w 73"/>
                  <a:gd name="T37" fmla="*/ 16 h 40"/>
                  <a:gd name="T38" fmla="*/ 15 w 73"/>
                  <a:gd name="T39" fmla="*/ 38 h 40"/>
                  <a:gd name="T40" fmla="*/ 18 w 73"/>
                  <a:gd name="T41" fmla="*/ 38 h 40"/>
                  <a:gd name="T42" fmla="*/ 24 w 73"/>
                  <a:gd name="T43" fmla="*/ 37 h 40"/>
                  <a:gd name="T44" fmla="*/ 30 w 73"/>
                  <a:gd name="T45" fmla="*/ 37 h 40"/>
                  <a:gd name="T46" fmla="*/ 36 w 73"/>
                  <a:gd name="T47" fmla="*/ 36 h 40"/>
                  <a:gd name="T48" fmla="*/ 42 w 73"/>
                  <a:gd name="T49" fmla="*/ 36 h 40"/>
                  <a:gd name="T50" fmla="*/ 47 w 73"/>
                  <a:gd name="T51" fmla="*/ 35 h 40"/>
                  <a:gd name="T52" fmla="*/ 50 w 73"/>
                  <a:gd name="T53" fmla="*/ 35 h 40"/>
                  <a:gd name="T54" fmla="*/ 49 w 73"/>
                  <a:gd name="T55" fmla="*/ 15 h 40"/>
                  <a:gd name="T56" fmla="*/ 51 w 73"/>
                  <a:gd name="T57" fmla="*/ 16 h 40"/>
                  <a:gd name="T58" fmla="*/ 55 w 73"/>
                  <a:gd name="T59" fmla="*/ 19 h 40"/>
                  <a:gd name="T60" fmla="*/ 61 w 73"/>
                  <a:gd name="T61" fmla="*/ 24 h 40"/>
                  <a:gd name="T62" fmla="*/ 65 w 73"/>
                  <a:gd name="T63" fmla="*/ 34 h 40"/>
                  <a:gd name="T64" fmla="*/ 70 w 73"/>
                  <a:gd name="T65" fmla="*/ 25 h 40"/>
                  <a:gd name="T66" fmla="*/ 63 w 73"/>
                  <a:gd name="T67" fmla="*/ 13 h 40"/>
                  <a:gd name="T68" fmla="*/ 58 w 73"/>
                  <a:gd name="T69" fmla="*/ 6 h 40"/>
                  <a:gd name="T70" fmla="*/ 55 w 73"/>
                  <a:gd name="T71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3" h="40">
                    <a:moveTo>
                      <a:pt x="55" y="2"/>
                    </a:moveTo>
                    <a:lnTo>
                      <a:pt x="54" y="2"/>
                    </a:lnTo>
                    <a:lnTo>
                      <a:pt x="53" y="2"/>
                    </a:lnTo>
                    <a:lnTo>
                      <a:pt x="52" y="1"/>
                    </a:lnTo>
                    <a:lnTo>
                      <a:pt x="51" y="1"/>
                    </a:lnTo>
                    <a:lnTo>
                      <a:pt x="50" y="1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1" y="0"/>
                    </a:lnTo>
                    <a:lnTo>
                      <a:pt x="34" y="19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2" y="2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3" y="12"/>
                    </a:lnTo>
                    <a:lnTo>
                      <a:pt x="2" y="17"/>
                    </a:lnTo>
                    <a:lnTo>
                      <a:pt x="1" y="23"/>
                    </a:lnTo>
                    <a:lnTo>
                      <a:pt x="0" y="28"/>
                    </a:lnTo>
                    <a:lnTo>
                      <a:pt x="1" y="33"/>
                    </a:lnTo>
                    <a:lnTo>
                      <a:pt x="1" y="37"/>
                    </a:lnTo>
                    <a:lnTo>
                      <a:pt x="1" y="39"/>
                    </a:lnTo>
                    <a:lnTo>
                      <a:pt x="1" y="40"/>
                    </a:lnTo>
                    <a:lnTo>
                      <a:pt x="8" y="39"/>
                    </a:lnTo>
                    <a:lnTo>
                      <a:pt x="8" y="32"/>
                    </a:lnTo>
                    <a:lnTo>
                      <a:pt x="9" y="26"/>
                    </a:lnTo>
                    <a:lnTo>
                      <a:pt x="9" y="22"/>
                    </a:lnTo>
                    <a:lnTo>
                      <a:pt x="11" y="19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5" y="38"/>
                    </a:lnTo>
                    <a:lnTo>
                      <a:pt x="15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1" y="38"/>
                    </a:lnTo>
                    <a:lnTo>
                      <a:pt x="24" y="37"/>
                    </a:lnTo>
                    <a:lnTo>
                      <a:pt x="27" y="37"/>
                    </a:lnTo>
                    <a:lnTo>
                      <a:pt x="30" y="37"/>
                    </a:lnTo>
                    <a:lnTo>
                      <a:pt x="33" y="36"/>
                    </a:lnTo>
                    <a:lnTo>
                      <a:pt x="36" y="36"/>
                    </a:lnTo>
                    <a:lnTo>
                      <a:pt x="39" y="36"/>
                    </a:lnTo>
                    <a:lnTo>
                      <a:pt x="42" y="36"/>
                    </a:lnTo>
                    <a:lnTo>
                      <a:pt x="45" y="36"/>
                    </a:lnTo>
                    <a:lnTo>
                      <a:pt x="47" y="35"/>
                    </a:lnTo>
                    <a:lnTo>
                      <a:pt x="49" y="35"/>
                    </a:lnTo>
                    <a:lnTo>
                      <a:pt x="50" y="35"/>
                    </a:lnTo>
                    <a:lnTo>
                      <a:pt x="51" y="35"/>
                    </a:lnTo>
                    <a:lnTo>
                      <a:pt x="49" y="15"/>
                    </a:lnTo>
                    <a:lnTo>
                      <a:pt x="49" y="15"/>
                    </a:lnTo>
                    <a:lnTo>
                      <a:pt x="51" y="16"/>
                    </a:lnTo>
                    <a:lnTo>
                      <a:pt x="53" y="17"/>
                    </a:lnTo>
                    <a:lnTo>
                      <a:pt x="55" y="19"/>
                    </a:lnTo>
                    <a:lnTo>
                      <a:pt x="58" y="21"/>
                    </a:lnTo>
                    <a:lnTo>
                      <a:pt x="61" y="24"/>
                    </a:lnTo>
                    <a:lnTo>
                      <a:pt x="63" y="29"/>
                    </a:lnTo>
                    <a:lnTo>
                      <a:pt x="65" y="34"/>
                    </a:lnTo>
                    <a:lnTo>
                      <a:pt x="73" y="33"/>
                    </a:lnTo>
                    <a:lnTo>
                      <a:pt x="70" y="25"/>
                    </a:lnTo>
                    <a:lnTo>
                      <a:pt x="66" y="18"/>
                    </a:lnTo>
                    <a:lnTo>
                      <a:pt x="63" y="13"/>
                    </a:lnTo>
                    <a:lnTo>
                      <a:pt x="61" y="9"/>
                    </a:lnTo>
                    <a:lnTo>
                      <a:pt x="58" y="6"/>
                    </a:lnTo>
                    <a:lnTo>
                      <a:pt x="56" y="4"/>
                    </a:lnTo>
                    <a:lnTo>
                      <a:pt x="55" y="3"/>
                    </a:lnTo>
                    <a:lnTo>
                      <a:pt x="55" y="2"/>
                    </a:lnTo>
                    <a:close/>
                  </a:path>
                </a:pathLst>
              </a:custGeom>
              <a:solidFill>
                <a:srgbClr val="59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1430"/>
              <p:cNvSpPr>
                <a:spLocks/>
              </p:cNvSpPr>
              <p:nvPr/>
            </p:nvSpPr>
            <p:spPr bwMode="auto">
              <a:xfrm>
                <a:off x="5124" y="2654"/>
                <a:ext cx="29" cy="20"/>
              </a:xfrm>
              <a:custGeom>
                <a:avLst/>
                <a:gdLst>
                  <a:gd name="T0" fmla="*/ 4 w 29"/>
                  <a:gd name="T1" fmla="*/ 6 h 20"/>
                  <a:gd name="T2" fmla="*/ 0 w 29"/>
                  <a:gd name="T3" fmla="*/ 3 h 20"/>
                  <a:gd name="T4" fmla="*/ 3 w 29"/>
                  <a:gd name="T5" fmla="*/ 0 h 20"/>
                  <a:gd name="T6" fmla="*/ 5 w 29"/>
                  <a:gd name="T7" fmla="*/ 0 h 20"/>
                  <a:gd name="T8" fmla="*/ 2 w 29"/>
                  <a:gd name="T9" fmla="*/ 3 h 20"/>
                  <a:gd name="T10" fmla="*/ 6 w 29"/>
                  <a:gd name="T11" fmla="*/ 6 h 20"/>
                  <a:gd name="T12" fmla="*/ 6 w 29"/>
                  <a:gd name="T13" fmla="*/ 6 h 20"/>
                  <a:gd name="T14" fmla="*/ 5 w 29"/>
                  <a:gd name="T15" fmla="*/ 7 h 20"/>
                  <a:gd name="T16" fmla="*/ 4 w 29"/>
                  <a:gd name="T17" fmla="*/ 8 h 20"/>
                  <a:gd name="T18" fmla="*/ 4 w 29"/>
                  <a:gd name="T19" fmla="*/ 9 h 20"/>
                  <a:gd name="T20" fmla="*/ 16 w 29"/>
                  <a:gd name="T21" fmla="*/ 17 h 20"/>
                  <a:gd name="T22" fmla="*/ 25 w 29"/>
                  <a:gd name="T23" fmla="*/ 8 h 20"/>
                  <a:gd name="T24" fmla="*/ 23 w 29"/>
                  <a:gd name="T25" fmla="*/ 6 h 20"/>
                  <a:gd name="T26" fmla="*/ 26 w 29"/>
                  <a:gd name="T27" fmla="*/ 3 h 20"/>
                  <a:gd name="T28" fmla="*/ 24 w 29"/>
                  <a:gd name="T29" fmla="*/ 0 h 20"/>
                  <a:gd name="T30" fmla="*/ 26 w 29"/>
                  <a:gd name="T31" fmla="*/ 0 h 20"/>
                  <a:gd name="T32" fmla="*/ 29 w 29"/>
                  <a:gd name="T33" fmla="*/ 4 h 20"/>
                  <a:gd name="T34" fmla="*/ 25 w 29"/>
                  <a:gd name="T35" fmla="*/ 6 h 20"/>
                  <a:gd name="T36" fmla="*/ 28 w 29"/>
                  <a:gd name="T37" fmla="*/ 9 h 20"/>
                  <a:gd name="T38" fmla="*/ 16 w 29"/>
                  <a:gd name="T39" fmla="*/ 20 h 20"/>
                  <a:gd name="T40" fmla="*/ 1 w 29"/>
                  <a:gd name="T41" fmla="*/ 9 h 20"/>
                  <a:gd name="T42" fmla="*/ 4 w 29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" h="20">
                    <a:moveTo>
                      <a:pt x="4" y="6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16" y="17"/>
                    </a:lnTo>
                    <a:lnTo>
                      <a:pt x="25" y="8"/>
                    </a:lnTo>
                    <a:lnTo>
                      <a:pt x="23" y="6"/>
                    </a:lnTo>
                    <a:lnTo>
                      <a:pt x="26" y="3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9" y="4"/>
                    </a:lnTo>
                    <a:lnTo>
                      <a:pt x="25" y="6"/>
                    </a:lnTo>
                    <a:lnTo>
                      <a:pt x="28" y="9"/>
                    </a:lnTo>
                    <a:lnTo>
                      <a:pt x="16" y="20"/>
                    </a:lnTo>
                    <a:lnTo>
                      <a:pt x="1" y="9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1431"/>
              <p:cNvSpPr>
                <a:spLocks/>
              </p:cNvSpPr>
              <p:nvPr/>
            </p:nvSpPr>
            <p:spPr bwMode="auto">
              <a:xfrm>
                <a:off x="5132" y="2655"/>
                <a:ext cx="13" cy="15"/>
              </a:xfrm>
              <a:custGeom>
                <a:avLst/>
                <a:gdLst>
                  <a:gd name="T0" fmla="*/ 13 w 13"/>
                  <a:gd name="T1" fmla="*/ 0 h 15"/>
                  <a:gd name="T2" fmla="*/ 0 w 13"/>
                  <a:gd name="T3" fmla="*/ 0 h 15"/>
                  <a:gd name="T4" fmla="*/ 8 w 13"/>
                  <a:gd name="T5" fmla="*/ 15 h 15"/>
                  <a:gd name="T6" fmla="*/ 13 w 13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5">
                    <a:moveTo>
                      <a:pt x="13" y="0"/>
                    </a:moveTo>
                    <a:lnTo>
                      <a:pt x="0" y="0"/>
                    </a:lnTo>
                    <a:lnTo>
                      <a:pt x="8" y="1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1432"/>
              <p:cNvSpPr>
                <a:spLocks/>
              </p:cNvSpPr>
              <p:nvPr/>
            </p:nvSpPr>
            <p:spPr bwMode="auto">
              <a:xfrm>
                <a:off x="5136" y="2653"/>
                <a:ext cx="6" cy="18"/>
              </a:xfrm>
              <a:custGeom>
                <a:avLst/>
                <a:gdLst>
                  <a:gd name="T0" fmla="*/ 3 w 6"/>
                  <a:gd name="T1" fmla="*/ 18 h 18"/>
                  <a:gd name="T2" fmla="*/ 0 w 6"/>
                  <a:gd name="T3" fmla="*/ 11 h 18"/>
                  <a:gd name="T4" fmla="*/ 2 w 6"/>
                  <a:gd name="T5" fmla="*/ 4 h 18"/>
                  <a:gd name="T6" fmla="*/ 1 w 6"/>
                  <a:gd name="T7" fmla="*/ 4 h 18"/>
                  <a:gd name="T8" fmla="*/ 1 w 6"/>
                  <a:gd name="T9" fmla="*/ 3 h 18"/>
                  <a:gd name="T10" fmla="*/ 1 w 6"/>
                  <a:gd name="T11" fmla="*/ 3 h 18"/>
                  <a:gd name="T12" fmla="*/ 1 w 6"/>
                  <a:gd name="T13" fmla="*/ 2 h 18"/>
                  <a:gd name="T14" fmla="*/ 1 w 6"/>
                  <a:gd name="T15" fmla="*/ 2 h 18"/>
                  <a:gd name="T16" fmla="*/ 1 w 6"/>
                  <a:gd name="T17" fmla="*/ 1 h 18"/>
                  <a:gd name="T18" fmla="*/ 2 w 6"/>
                  <a:gd name="T19" fmla="*/ 0 h 18"/>
                  <a:gd name="T20" fmla="*/ 3 w 6"/>
                  <a:gd name="T21" fmla="*/ 0 h 18"/>
                  <a:gd name="T22" fmla="*/ 4 w 6"/>
                  <a:gd name="T23" fmla="*/ 0 h 18"/>
                  <a:gd name="T24" fmla="*/ 4 w 6"/>
                  <a:gd name="T25" fmla="*/ 1 h 18"/>
                  <a:gd name="T26" fmla="*/ 5 w 6"/>
                  <a:gd name="T27" fmla="*/ 2 h 18"/>
                  <a:gd name="T28" fmla="*/ 5 w 6"/>
                  <a:gd name="T29" fmla="*/ 2 h 18"/>
                  <a:gd name="T30" fmla="*/ 5 w 6"/>
                  <a:gd name="T31" fmla="*/ 3 h 18"/>
                  <a:gd name="T32" fmla="*/ 5 w 6"/>
                  <a:gd name="T33" fmla="*/ 3 h 18"/>
                  <a:gd name="T34" fmla="*/ 4 w 6"/>
                  <a:gd name="T35" fmla="*/ 4 h 18"/>
                  <a:gd name="T36" fmla="*/ 4 w 6"/>
                  <a:gd name="T37" fmla="*/ 4 h 18"/>
                  <a:gd name="T38" fmla="*/ 6 w 6"/>
                  <a:gd name="T39" fmla="*/ 11 h 18"/>
                  <a:gd name="T40" fmla="*/ 3 w 6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18">
                    <a:moveTo>
                      <a:pt x="3" y="18"/>
                    </a:moveTo>
                    <a:lnTo>
                      <a:pt x="0" y="11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11"/>
                    </a:ln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1433"/>
              <p:cNvSpPr>
                <a:spLocks/>
              </p:cNvSpPr>
              <p:nvPr/>
            </p:nvSpPr>
            <p:spPr bwMode="auto">
              <a:xfrm>
                <a:off x="5138" y="2677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4 h 4"/>
                  <a:gd name="T4" fmla="*/ 3 w 4"/>
                  <a:gd name="T5" fmla="*/ 3 h 4"/>
                  <a:gd name="T6" fmla="*/ 4 w 4"/>
                  <a:gd name="T7" fmla="*/ 2 h 4"/>
                  <a:gd name="T8" fmla="*/ 4 w 4"/>
                  <a:gd name="T9" fmla="*/ 2 h 4"/>
                  <a:gd name="T10" fmla="*/ 4 w 4"/>
                  <a:gd name="T11" fmla="*/ 1 h 4"/>
                  <a:gd name="T12" fmla="*/ 3 w 4"/>
                  <a:gd name="T13" fmla="*/ 0 h 4"/>
                  <a:gd name="T14" fmla="*/ 3 w 4"/>
                  <a:gd name="T15" fmla="*/ 0 h 4"/>
                  <a:gd name="T16" fmla="*/ 2 w 4"/>
                  <a:gd name="T17" fmla="*/ 0 h 4"/>
                  <a:gd name="T18" fmla="*/ 2 w 4"/>
                  <a:gd name="T19" fmla="*/ 0 h 4"/>
                  <a:gd name="T20" fmla="*/ 1 w 4"/>
                  <a:gd name="T21" fmla="*/ 0 h 4"/>
                  <a:gd name="T22" fmla="*/ 1 w 4"/>
                  <a:gd name="T23" fmla="*/ 1 h 4"/>
                  <a:gd name="T24" fmla="*/ 0 w 4"/>
                  <a:gd name="T25" fmla="*/ 2 h 4"/>
                  <a:gd name="T26" fmla="*/ 1 w 4"/>
                  <a:gd name="T27" fmla="*/ 2 h 4"/>
                  <a:gd name="T28" fmla="*/ 1 w 4"/>
                  <a:gd name="T29" fmla="*/ 3 h 4"/>
                  <a:gd name="T30" fmla="*/ 2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3" y="4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1434"/>
              <p:cNvSpPr>
                <a:spLocks/>
              </p:cNvSpPr>
              <p:nvPr/>
            </p:nvSpPr>
            <p:spPr bwMode="auto">
              <a:xfrm>
                <a:off x="5138" y="2684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4 h 4"/>
                  <a:gd name="T4" fmla="*/ 3 w 4"/>
                  <a:gd name="T5" fmla="*/ 3 h 4"/>
                  <a:gd name="T6" fmla="*/ 4 w 4"/>
                  <a:gd name="T7" fmla="*/ 2 h 4"/>
                  <a:gd name="T8" fmla="*/ 4 w 4"/>
                  <a:gd name="T9" fmla="*/ 2 h 4"/>
                  <a:gd name="T10" fmla="*/ 4 w 4"/>
                  <a:gd name="T11" fmla="*/ 1 h 4"/>
                  <a:gd name="T12" fmla="*/ 3 w 4"/>
                  <a:gd name="T13" fmla="*/ 0 h 4"/>
                  <a:gd name="T14" fmla="*/ 3 w 4"/>
                  <a:gd name="T15" fmla="*/ 0 h 4"/>
                  <a:gd name="T16" fmla="*/ 2 w 4"/>
                  <a:gd name="T17" fmla="*/ 0 h 4"/>
                  <a:gd name="T18" fmla="*/ 2 w 4"/>
                  <a:gd name="T19" fmla="*/ 0 h 4"/>
                  <a:gd name="T20" fmla="*/ 1 w 4"/>
                  <a:gd name="T21" fmla="*/ 0 h 4"/>
                  <a:gd name="T22" fmla="*/ 1 w 4"/>
                  <a:gd name="T23" fmla="*/ 1 h 4"/>
                  <a:gd name="T24" fmla="*/ 0 w 4"/>
                  <a:gd name="T25" fmla="*/ 2 h 4"/>
                  <a:gd name="T26" fmla="*/ 1 w 4"/>
                  <a:gd name="T27" fmla="*/ 2 h 4"/>
                  <a:gd name="T28" fmla="*/ 1 w 4"/>
                  <a:gd name="T29" fmla="*/ 3 h 4"/>
                  <a:gd name="T30" fmla="*/ 2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3" y="4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1435"/>
              <p:cNvSpPr>
                <a:spLocks/>
              </p:cNvSpPr>
              <p:nvPr/>
            </p:nvSpPr>
            <p:spPr bwMode="auto">
              <a:xfrm>
                <a:off x="5142" y="2618"/>
                <a:ext cx="11" cy="14"/>
              </a:xfrm>
              <a:custGeom>
                <a:avLst/>
                <a:gdLst>
                  <a:gd name="T0" fmla="*/ 8 w 11"/>
                  <a:gd name="T1" fmla="*/ 12 h 14"/>
                  <a:gd name="T2" fmla="*/ 4 w 11"/>
                  <a:gd name="T3" fmla="*/ 4 h 14"/>
                  <a:gd name="T4" fmla="*/ 5 w 11"/>
                  <a:gd name="T5" fmla="*/ 0 h 14"/>
                  <a:gd name="T6" fmla="*/ 11 w 11"/>
                  <a:gd name="T7" fmla="*/ 14 h 14"/>
                  <a:gd name="T8" fmla="*/ 0 w 11"/>
                  <a:gd name="T9" fmla="*/ 13 h 14"/>
                  <a:gd name="T10" fmla="*/ 1 w 11"/>
                  <a:gd name="T11" fmla="*/ 11 h 14"/>
                  <a:gd name="T12" fmla="*/ 8 w 11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4">
                    <a:moveTo>
                      <a:pt x="8" y="12"/>
                    </a:moveTo>
                    <a:lnTo>
                      <a:pt x="4" y="4"/>
                    </a:lnTo>
                    <a:lnTo>
                      <a:pt x="5" y="0"/>
                    </a:lnTo>
                    <a:lnTo>
                      <a:pt x="11" y="14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1436"/>
              <p:cNvSpPr>
                <a:spLocks/>
              </p:cNvSpPr>
              <p:nvPr/>
            </p:nvSpPr>
            <p:spPr bwMode="auto">
              <a:xfrm>
                <a:off x="5151" y="2619"/>
                <a:ext cx="4" cy="5"/>
              </a:xfrm>
              <a:custGeom>
                <a:avLst/>
                <a:gdLst>
                  <a:gd name="T0" fmla="*/ 1 w 4"/>
                  <a:gd name="T1" fmla="*/ 5 h 5"/>
                  <a:gd name="T2" fmla="*/ 0 w 4"/>
                  <a:gd name="T3" fmla="*/ 5 h 5"/>
                  <a:gd name="T4" fmla="*/ 0 w 4"/>
                  <a:gd name="T5" fmla="*/ 4 h 5"/>
                  <a:gd name="T6" fmla="*/ 0 w 4"/>
                  <a:gd name="T7" fmla="*/ 3 h 5"/>
                  <a:gd name="T8" fmla="*/ 0 w 4"/>
                  <a:gd name="T9" fmla="*/ 2 h 5"/>
                  <a:gd name="T10" fmla="*/ 1 w 4"/>
                  <a:gd name="T11" fmla="*/ 1 h 5"/>
                  <a:gd name="T12" fmla="*/ 1 w 4"/>
                  <a:gd name="T13" fmla="*/ 0 h 5"/>
                  <a:gd name="T14" fmla="*/ 2 w 4"/>
                  <a:gd name="T15" fmla="*/ 0 h 5"/>
                  <a:gd name="T16" fmla="*/ 3 w 4"/>
                  <a:gd name="T17" fmla="*/ 0 h 5"/>
                  <a:gd name="T18" fmla="*/ 3 w 4"/>
                  <a:gd name="T19" fmla="*/ 0 h 5"/>
                  <a:gd name="T20" fmla="*/ 4 w 4"/>
                  <a:gd name="T21" fmla="*/ 1 h 5"/>
                  <a:gd name="T22" fmla="*/ 4 w 4"/>
                  <a:gd name="T23" fmla="*/ 2 h 5"/>
                  <a:gd name="T24" fmla="*/ 3 w 4"/>
                  <a:gd name="T25" fmla="*/ 3 h 5"/>
                  <a:gd name="T26" fmla="*/ 3 w 4"/>
                  <a:gd name="T27" fmla="*/ 4 h 5"/>
                  <a:gd name="T28" fmla="*/ 2 w 4"/>
                  <a:gd name="T29" fmla="*/ 5 h 5"/>
                  <a:gd name="T30" fmla="*/ 1 w 4"/>
                  <a:gd name="T31" fmla="*/ 5 h 5"/>
                  <a:gd name="T32" fmla="*/ 1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8" name="Freeform 1437"/>
              <p:cNvSpPr>
                <a:spLocks/>
              </p:cNvSpPr>
              <p:nvPr/>
            </p:nvSpPr>
            <p:spPr bwMode="auto">
              <a:xfrm>
                <a:off x="5140" y="2617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0 w 4"/>
                  <a:gd name="T3" fmla="*/ 5 h 6"/>
                  <a:gd name="T4" fmla="*/ 0 w 4"/>
                  <a:gd name="T5" fmla="*/ 4 h 6"/>
                  <a:gd name="T6" fmla="*/ 0 w 4"/>
                  <a:gd name="T7" fmla="*/ 3 h 6"/>
                  <a:gd name="T8" fmla="*/ 0 w 4"/>
                  <a:gd name="T9" fmla="*/ 2 h 6"/>
                  <a:gd name="T10" fmla="*/ 1 w 4"/>
                  <a:gd name="T11" fmla="*/ 1 h 6"/>
                  <a:gd name="T12" fmla="*/ 1 w 4"/>
                  <a:gd name="T13" fmla="*/ 0 h 6"/>
                  <a:gd name="T14" fmla="*/ 2 w 4"/>
                  <a:gd name="T15" fmla="*/ 0 h 6"/>
                  <a:gd name="T16" fmla="*/ 3 w 4"/>
                  <a:gd name="T17" fmla="*/ 0 h 6"/>
                  <a:gd name="T18" fmla="*/ 3 w 4"/>
                  <a:gd name="T19" fmla="*/ 0 h 6"/>
                  <a:gd name="T20" fmla="*/ 4 w 4"/>
                  <a:gd name="T21" fmla="*/ 1 h 6"/>
                  <a:gd name="T22" fmla="*/ 4 w 4"/>
                  <a:gd name="T23" fmla="*/ 2 h 6"/>
                  <a:gd name="T24" fmla="*/ 3 w 4"/>
                  <a:gd name="T25" fmla="*/ 3 h 6"/>
                  <a:gd name="T26" fmla="*/ 3 w 4"/>
                  <a:gd name="T27" fmla="*/ 4 h 6"/>
                  <a:gd name="T28" fmla="*/ 2 w 4"/>
                  <a:gd name="T29" fmla="*/ 5 h 6"/>
                  <a:gd name="T30" fmla="*/ 1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1438"/>
              <p:cNvSpPr>
                <a:spLocks/>
              </p:cNvSpPr>
              <p:nvPr/>
            </p:nvSpPr>
            <p:spPr bwMode="auto">
              <a:xfrm>
                <a:off x="5249" y="2618"/>
                <a:ext cx="10" cy="13"/>
              </a:xfrm>
              <a:custGeom>
                <a:avLst/>
                <a:gdLst>
                  <a:gd name="T0" fmla="*/ 2 w 10"/>
                  <a:gd name="T1" fmla="*/ 12 h 13"/>
                  <a:gd name="T2" fmla="*/ 7 w 10"/>
                  <a:gd name="T3" fmla="*/ 3 h 13"/>
                  <a:gd name="T4" fmla="*/ 7 w 10"/>
                  <a:gd name="T5" fmla="*/ 0 h 13"/>
                  <a:gd name="T6" fmla="*/ 0 w 10"/>
                  <a:gd name="T7" fmla="*/ 13 h 13"/>
                  <a:gd name="T8" fmla="*/ 10 w 10"/>
                  <a:gd name="T9" fmla="*/ 13 h 13"/>
                  <a:gd name="T10" fmla="*/ 10 w 10"/>
                  <a:gd name="T11" fmla="*/ 12 h 13"/>
                  <a:gd name="T12" fmla="*/ 2 w 10"/>
                  <a:gd name="T1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3">
                    <a:moveTo>
                      <a:pt x="2" y="12"/>
                    </a:moveTo>
                    <a:lnTo>
                      <a:pt x="7" y="3"/>
                    </a:lnTo>
                    <a:lnTo>
                      <a:pt x="7" y="0"/>
                    </a:lnTo>
                    <a:lnTo>
                      <a:pt x="0" y="13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0" name="Freeform 1439"/>
              <p:cNvSpPr>
                <a:spLocks/>
              </p:cNvSpPr>
              <p:nvPr/>
            </p:nvSpPr>
            <p:spPr bwMode="auto">
              <a:xfrm>
                <a:off x="5247" y="2617"/>
                <a:ext cx="4" cy="6"/>
              </a:xfrm>
              <a:custGeom>
                <a:avLst/>
                <a:gdLst>
                  <a:gd name="T0" fmla="*/ 2 w 4"/>
                  <a:gd name="T1" fmla="*/ 6 h 6"/>
                  <a:gd name="T2" fmla="*/ 2 w 4"/>
                  <a:gd name="T3" fmla="*/ 6 h 6"/>
                  <a:gd name="T4" fmla="*/ 3 w 4"/>
                  <a:gd name="T5" fmla="*/ 6 h 6"/>
                  <a:gd name="T6" fmla="*/ 3 w 4"/>
                  <a:gd name="T7" fmla="*/ 5 h 6"/>
                  <a:gd name="T8" fmla="*/ 4 w 4"/>
                  <a:gd name="T9" fmla="*/ 4 h 6"/>
                  <a:gd name="T10" fmla="*/ 4 w 4"/>
                  <a:gd name="T11" fmla="*/ 2 h 6"/>
                  <a:gd name="T12" fmla="*/ 3 w 4"/>
                  <a:gd name="T13" fmla="*/ 1 h 6"/>
                  <a:gd name="T14" fmla="*/ 3 w 4"/>
                  <a:gd name="T15" fmla="*/ 1 h 6"/>
                  <a:gd name="T16" fmla="*/ 2 w 4"/>
                  <a:gd name="T17" fmla="*/ 0 h 6"/>
                  <a:gd name="T18" fmla="*/ 2 w 4"/>
                  <a:gd name="T19" fmla="*/ 1 h 6"/>
                  <a:gd name="T20" fmla="*/ 1 w 4"/>
                  <a:gd name="T21" fmla="*/ 1 h 6"/>
                  <a:gd name="T22" fmla="*/ 1 w 4"/>
                  <a:gd name="T23" fmla="*/ 2 h 6"/>
                  <a:gd name="T24" fmla="*/ 0 w 4"/>
                  <a:gd name="T25" fmla="*/ 3 h 6"/>
                  <a:gd name="T26" fmla="*/ 0 w 4"/>
                  <a:gd name="T27" fmla="*/ 4 h 6"/>
                  <a:gd name="T28" fmla="*/ 1 w 4"/>
                  <a:gd name="T29" fmla="*/ 5 h 6"/>
                  <a:gd name="T30" fmla="*/ 1 w 4"/>
                  <a:gd name="T31" fmla="*/ 6 h 6"/>
                  <a:gd name="T32" fmla="*/ 2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1" name="Freeform 1440"/>
              <p:cNvSpPr>
                <a:spLocks/>
              </p:cNvSpPr>
              <p:nvPr/>
            </p:nvSpPr>
            <p:spPr bwMode="auto">
              <a:xfrm>
                <a:off x="5260" y="2618"/>
                <a:ext cx="3" cy="6"/>
              </a:xfrm>
              <a:custGeom>
                <a:avLst/>
                <a:gdLst>
                  <a:gd name="T0" fmla="*/ 1 w 3"/>
                  <a:gd name="T1" fmla="*/ 6 h 6"/>
                  <a:gd name="T2" fmla="*/ 2 w 3"/>
                  <a:gd name="T3" fmla="*/ 6 h 6"/>
                  <a:gd name="T4" fmla="*/ 3 w 3"/>
                  <a:gd name="T5" fmla="*/ 5 h 6"/>
                  <a:gd name="T6" fmla="*/ 3 w 3"/>
                  <a:gd name="T7" fmla="*/ 4 h 6"/>
                  <a:gd name="T8" fmla="*/ 3 w 3"/>
                  <a:gd name="T9" fmla="*/ 3 h 6"/>
                  <a:gd name="T10" fmla="*/ 3 w 3"/>
                  <a:gd name="T11" fmla="*/ 2 h 6"/>
                  <a:gd name="T12" fmla="*/ 3 w 3"/>
                  <a:gd name="T13" fmla="*/ 1 h 6"/>
                  <a:gd name="T14" fmla="*/ 3 w 3"/>
                  <a:gd name="T15" fmla="*/ 0 h 6"/>
                  <a:gd name="T16" fmla="*/ 2 w 3"/>
                  <a:gd name="T17" fmla="*/ 0 h 6"/>
                  <a:gd name="T18" fmla="*/ 1 w 3"/>
                  <a:gd name="T19" fmla="*/ 0 h 6"/>
                  <a:gd name="T20" fmla="*/ 1 w 3"/>
                  <a:gd name="T21" fmla="*/ 0 h 6"/>
                  <a:gd name="T22" fmla="*/ 0 w 3"/>
                  <a:gd name="T23" fmla="*/ 1 h 6"/>
                  <a:gd name="T24" fmla="*/ 0 w 3"/>
                  <a:gd name="T25" fmla="*/ 3 h 6"/>
                  <a:gd name="T26" fmla="*/ 0 w 3"/>
                  <a:gd name="T27" fmla="*/ 4 h 6"/>
                  <a:gd name="T28" fmla="*/ 0 w 3"/>
                  <a:gd name="T29" fmla="*/ 5 h 6"/>
                  <a:gd name="T30" fmla="*/ 1 w 3"/>
                  <a:gd name="T31" fmla="*/ 6 h 6"/>
                  <a:gd name="T32" fmla="*/ 1 w 3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lnTo>
                      <a:pt x="2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314" name="Group 1495"/>
            <p:cNvGrpSpPr>
              <a:grpSpLocks/>
            </p:cNvGrpSpPr>
            <p:nvPr/>
          </p:nvGrpSpPr>
          <p:grpSpPr bwMode="auto">
            <a:xfrm>
              <a:off x="8550275" y="4103688"/>
              <a:ext cx="301625" cy="269875"/>
              <a:chOff x="5386" y="2585"/>
              <a:chExt cx="190" cy="170"/>
            </a:xfrm>
          </p:grpSpPr>
          <p:sp>
            <p:nvSpPr>
              <p:cNvPr id="322" name="Freeform 1442"/>
              <p:cNvSpPr>
                <a:spLocks/>
              </p:cNvSpPr>
              <p:nvPr/>
            </p:nvSpPr>
            <p:spPr bwMode="auto">
              <a:xfrm>
                <a:off x="5548" y="2626"/>
                <a:ext cx="15" cy="17"/>
              </a:xfrm>
              <a:custGeom>
                <a:avLst/>
                <a:gdLst>
                  <a:gd name="T0" fmla="*/ 7 w 15"/>
                  <a:gd name="T1" fmla="*/ 17 h 17"/>
                  <a:gd name="T2" fmla="*/ 9 w 15"/>
                  <a:gd name="T3" fmla="*/ 16 h 17"/>
                  <a:gd name="T4" fmla="*/ 10 w 15"/>
                  <a:gd name="T5" fmla="*/ 16 h 17"/>
                  <a:gd name="T6" fmla="*/ 12 w 15"/>
                  <a:gd name="T7" fmla="*/ 15 h 17"/>
                  <a:gd name="T8" fmla="*/ 13 w 15"/>
                  <a:gd name="T9" fmla="*/ 14 h 17"/>
                  <a:gd name="T10" fmla="*/ 14 w 15"/>
                  <a:gd name="T11" fmla="*/ 13 h 17"/>
                  <a:gd name="T12" fmla="*/ 15 w 15"/>
                  <a:gd name="T13" fmla="*/ 11 h 17"/>
                  <a:gd name="T14" fmla="*/ 15 w 15"/>
                  <a:gd name="T15" fmla="*/ 10 h 17"/>
                  <a:gd name="T16" fmla="*/ 15 w 15"/>
                  <a:gd name="T17" fmla="*/ 8 h 17"/>
                  <a:gd name="T18" fmla="*/ 15 w 15"/>
                  <a:gd name="T19" fmla="*/ 6 h 17"/>
                  <a:gd name="T20" fmla="*/ 15 w 15"/>
                  <a:gd name="T21" fmla="*/ 5 h 17"/>
                  <a:gd name="T22" fmla="*/ 14 w 15"/>
                  <a:gd name="T23" fmla="*/ 3 h 17"/>
                  <a:gd name="T24" fmla="*/ 13 w 15"/>
                  <a:gd name="T25" fmla="*/ 2 h 17"/>
                  <a:gd name="T26" fmla="*/ 12 w 15"/>
                  <a:gd name="T27" fmla="*/ 1 h 17"/>
                  <a:gd name="T28" fmla="*/ 10 w 15"/>
                  <a:gd name="T29" fmla="*/ 0 h 17"/>
                  <a:gd name="T30" fmla="*/ 9 w 15"/>
                  <a:gd name="T31" fmla="*/ 0 h 17"/>
                  <a:gd name="T32" fmla="*/ 7 w 15"/>
                  <a:gd name="T33" fmla="*/ 0 h 17"/>
                  <a:gd name="T34" fmla="*/ 6 w 15"/>
                  <a:gd name="T35" fmla="*/ 0 h 17"/>
                  <a:gd name="T36" fmla="*/ 4 w 15"/>
                  <a:gd name="T37" fmla="*/ 0 h 17"/>
                  <a:gd name="T38" fmla="*/ 3 w 15"/>
                  <a:gd name="T39" fmla="*/ 1 h 17"/>
                  <a:gd name="T40" fmla="*/ 2 w 15"/>
                  <a:gd name="T41" fmla="*/ 2 h 17"/>
                  <a:gd name="T42" fmla="*/ 1 w 15"/>
                  <a:gd name="T43" fmla="*/ 3 h 17"/>
                  <a:gd name="T44" fmla="*/ 0 w 15"/>
                  <a:gd name="T45" fmla="*/ 5 h 17"/>
                  <a:gd name="T46" fmla="*/ 0 w 15"/>
                  <a:gd name="T47" fmla="*/ 6 h 17"/>
                  <a:gd name="T48" fmla="*/ 0 w 15"/>
                  <a:gd name="T49" fmla="*/ 8 h 17"/>
                  <a:gd name="T50" fmla="*/ 0 w 15"/>
                  <a:gd name="T51" fmla="*/ 10 h 17"/>
                  <a:gd name="T52" fmla="*/ 0 w 15"/>
                  <a:gd name="T53" fmla="*/ 11 h 17"/>
                  <a:gd name="T54" fmla="*/ 1 w 15"/>
                  <a:gd name="T55" fmla="*/ 13 h 17"/>
                  <a:gd name="T56" fmla="*/ 2 w 15"/>
                  <a:gd name="T57" fmla="*/ 14 h 17"/>
                  <a:gd name="T58" fmla="*/ 3 w 15"/>
                  <a:gd name="T59" fmla="*/ 15 h 17"/>
                  <a:gd name="T60" fmla="*/ 4 w 15"/>
                  <a:gd name="T61" fmla="*/ 16 h 17"/>
                  <a:gd name="T62" fmla="*/ 6 w 15"/>
                  <a:gd name="T63" fmla="*/ 16 h 17"/>
                  <a:gd name="T64" fmla="*/ 7 w 15"/>
                  <a:gd name="T6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7">
                    <a:moveTo>
                      <a:pt x="7" y="17"/>
                    </a:moveTo>
                    <a:lnTo>
                      <a:pt x="9" y="16"/>
                    </a:lnTo>
                    <a:lnTo>
                      <a:pt x="10" y="16"/>
                    </a:lnTo>
                    <a:lnTo>
                      <a:pt x="12" y="15"/>
                    </a:lnTo>
                    <a:lnTo>
                      <a:pt x="13" y="14"/>
                    </a:lnTo>
                    <a:lnTo>
                      <a:pt x="14" y="13"/>
                    </a:lnTo>
                    <a:lnTo>
                      <a:pt x="15" y="11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5" y="6"/>
                    </a:lnTo>
                    <a:lnTo>
                      <a:pt x="15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3" y="15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7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1443"/>
              <p:cNvSpPr>
                <a:spLocks/>
              </p:cNvSpPr>
              <p:nvPr/>
            </p:nvSpPr>
            <p:spPr bwMode="auto">
              <a:xfrm>
                <a:off x="5395" y="2587"/>
                <a:ext cx="86" cy="12"/>
              </a:xfrm>
              <a:custGeom>
                <a:avLst/>
                <a:gdLst>
                  <a:gd name="T0" fmla="*/ 86 w 86"/>
                  <a:gd name="T1" fmla="*/ 10 h 12"/>
                  <a:gd name="T2" fmla="*/ 43 w 86"/>
                  <a:gd name="T3" fmla="*/ 0 h 12"/>
                  <a:gd name="T4" fmla="*/ 0 w 86"/>
                  <a:gd name="T5" fmla="*/ 10 h 12"/>
                  <a:gd name="T6" fmla="*/ 1 w 86"/>
                  <a:gd name="T7" fmla="*/ 12 h 12"/>
                  <a:gd name="T8" fmla="*/ 43 w 86"/>
                  <a:gd name="T9" fmla="*/ 2 h 12"/>
                  <a:gd name="T10" fmla="*/ 86 w 86"/>
                  <a:gd name="T11" fmla="*/ 12 h 12"/>
                  <a:gd name="T12" fmla="*/ 86 w 86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12">
                    <a:moveTo>
                      <a:pt x="86" y="10"/>
                    </a:moveTo>
                    <a:lnTo>
                      <a:pt x="43" y="0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43" y="2"/>
                    </a:lnTo>
                    <a:lnTo>
                      <a:pt x="86" y="12"/>
                    </a:lnTo>
                    <a:lnTo>
                      <a:pt x="8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Rectangle 1444"/>
              <p:cNvSpPr>
                <a:spLocks noChangeArrowheads="1"/>
              </p:cNvSpPr>
              <p:nvPr/>
            </p:nvSpPr>
            <p:spPr bwMode="auto">
              <a:xfrm>
                <a:off x="5390" y="2603"/>
                <a:ext cx="101" cy="10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Rectangle 1445"/>
              <p:cNvSpPr>
                <a:spLocks noChangeArrowheads="1"/>
              </p:cNvSpPr>
              <p:nvPr/>
            </p:nvSpPr>
            <p:spPr bwMode="auto">
              <a:xfrm>
                <a:off x="5392" y="2605"/>
                <a:ext cx="96" cy="10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Rectangle 1446"/>
              <p:cNvSpPr>
                <a:spLocks noChangeArrowheads="1"/>
              </p:cNvSpPr>
              <p:nvPr/>
            </p:nvSpPr>
            <p:spPr bwMode="auto">
              <a:xfrm>
                <a:off x="5401" y="2702"/>
                <a:ext cx="14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Rectangle 1447"/>
              <p:cNvSpPr>
                <a:spLocks noChangeArrowheads="1"/>
              </p:cNvSpPr>
              <p:nvPr/>
            </p:nvSpPr>
            <p:spPr bwMode="auto">
              <a:xfrm>
                <a:off x="5425" y="2702"/>
                <a:ext cx="13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Rectangle 1448"/>
              <p:cNvSpPr>
                <a:spLocks noChangeArrowheads="1"/>
              </p:cNvSpPr>
              <p:nvPr/>
            </p:nvSpPr>
            <p:spPr bwMode="auto">
              <a:xfrm>
                <a:off x="5448" y="2702"/>
                <a:ext cx="14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Rectangle 1449"/>
              <p:cNvSpPr>
                <a:spLocks noChangeArrowheads="1"/>
              </p:cNvSpPr>
              <p:nvPr/>
            </p:nvSpPr>
            <p:spPr bwMode="auto">
              <a:xfrm>
                <a:off x="5472" y="2702"/>
                <a:ext cx="14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Rectangle 1450"/>
              <p:cNvSpPr>
                <a:spLocks noChangeArrowheads="1"/>
              </p:cNvSpPr>
              <p:nvPr/>
            </p:nvSpPr>
            <p:spPr bwMode="auto">
              <a:xfrm>
                <a:off x="5401" y="2696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Rectangle 1451"/>
              <p:cNvSpPr>
                <a:spLocks noChangeArrowheads="1"/>
              </p:cNvSpPr>
              <p:nvPr/>
            </p:nvSpPr>
            <p:spPr bwMode="auto">
              <a:xfrm>
                <a:off x="5394" y="2694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Rectangle 1452"/>
              <p:cNvSpPr>
                <a:spLocks noChangeArrowheads="1"/>
              </p:cNvSpPr>
              <p:nvPr/>
            </p:nvSpPr>
            <p:spPr bwMode="auto">
              <a:xfrm>
                <a:off x="5401" y="2671"/>
                <a:ext cx="84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Rectangle 1453"/>
              <p:cNvSpPr>
                <a:spLocks noChangeArrowheads="1"/>
              </p:cNvSpPr>
              <p:nvPr/>
            </p:nvSpPr>
            <p:spPr bwMode="auto">
              <a:xfrm>
                <a:off x="5394" y="2669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Rectangle 1454"/>
              <p:cNvSpPr>
                <a:spLocks noChangeArrowheads="1"/>
              </p:cNvSpPr>
              <p:nvPr/>
            </p:nvSpPr>
            <p:spPr bwMode="auto">
              <a:xfrm>
                <a:off x="5401" y="2647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Rectangle 1455"/>
              <p:cNvSpPr>
                <a:spLocks noChangeArrowheads="1"/>
              </p:cNvSpPr>
              <p:nvPr/>
            </p:nvSpPr>
            <p:spPr bwMode="auto">
              <a:xfrm>
                <a:off x="5394" y="2645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Rectangle 1456"/>
              <p:cNvSpPr>
                <a:spLocks noChangeArrowheads="1"/>
              </p:cNvSpPr>
              <p:nvPr/>
            </p:nvSpPr>
            <p:spPr bwMode="auto">
              <a:xfrm>
                <a:off x="5401" y="2622"/>
                <a:ext cx="84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Rectangle 1457"/>
              <p:cNvSpPr>
                <a:spLocks noChangeArrowheads="1"/>
              </p:cNvSpPr>
              <p:nvPr/>
            </p:nvSpPr>
            <p:spPr bwMode="auto">
              <a:xfrm>
                <a:off x="5394" y="2620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Rectangle 1458"/>
              <p:cNvSpPr>
                <a:spLocks noChangeArrowheads="1"/>
              </p:cNvSpPr>
              <p:nvPr/>
            </p:nvSpPr>
            <p:spPr bwMode="auto">
              <a:xfrm>
                <a:off x="5404" y="2635"/>
                <a:ext cx="9" cy="6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Rectangle 1459"/>
              <p:cNvSpPr>
                <a:spLocks noChangeArrowheads="1"/>
              </p:cNvSpPr>
              <p:nvPr/>
            </p:nvSpPr>
            <p:spPr bwMode="auto">
              <a:xfrm>
                <a:off x="5406" y="2637"/>
                <a:ext cx="5" cy="59"/>
              </a:xfrm>
              <a:prstGeom prst="rect">
                <a:avLst/>
              </a:prstGeom>
              <a:solidFill>
                <a:srgbClr val="FF2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Rectangle 1460"/>
              <p:cNvSpPr>
                <a:spLocks noChangeArrowheads="1"/>
              </p:cNvSpPr>
              <p:nvPr/>
            </p:nvSpPr>
            <p:spPr bwMode="auto">
              <a:xfrm>
                <a:off x="5428" y="2655"/>
                <a:ext cx="8" cy="4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Rectangle 1461"/>
              <p:cNvSpPr>
                <a:spLocks noChangeArrowheads="1"/>
              </p:cNvSpPr>
              <p:nvPr/>
            </p:nvSpPr>
            <p:spPr bwMode="auto">
              <a:xfrm>
                <a:off x="5429" y="2657"/>
                <a:ext cx="5" cy="39"/>
              </a:xfrm>
              <a:prstGeom prst="rect">
                <a:avLst/>
              </a:prstGeom>
              <a:solidFill>
                <a:srgbClr val="B2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Rectangle 1462"/>
              <p:cNvSpPr>
                <a:spLocks noChangeArrowheads="1"/>
              </p:cNvSpPr>
              <p:nvPr/>
            </p:nvSpPr>
            <p:spPr bwMode="auto">
              <a:xfrm>
                <a:off x="5451" y="2666"/>
                <a:ext cx="8" cy="3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Rectangle 1463"/>
              <p:cNvSpPr>
                <a:spLocks noChangeArrowheads="1"/>
              </p:cNvSpPr>
              <p:nvPr/>
            </p:nvSpPr>
            <p:spPr bwMode="auto">
              <a:xfrm>
                <a:off x="5452" y="2668"/>
                <a:ext cx="5" cy="28"/>
              </a:xfrm>
              <a:prstGeom prst="rect">
                <a:avLst/>
              </a:prstGeom>
              <a:solidFill>
                <a:srgbClr val="FFAF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Rectangle 1464"/>
              <p:cNvSpPr>
                <a:spLocks noChangeArrowheads="1"/>
              </p:cNvSpPr>
              <p:nvPr/>
            </p:nvSpPr>
            <p:spPr bwMode="auto">
              <a:xfrm>
                <a:off x="5475" y="2627"/>
                <a:ext cx="8" cy="7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Rectangle 1465"/>
              <p:cNvSpPr>
                <a:spLocks noChangeArrowheads="1"/>
              </p:cNvSpPr>
              <p:nvPr/>
            </p:nvSpPr>
            <p:spPr bwMode="auto">
              <a:xfrm>
                <a:off x="5476" y="2628"/>
                <a:ext cx="5" cy="68"/>
              </a:xfrm>
              <a:prstGeom prst="rect">
                <a:avLst/>
              </a:prstGeom>
              <a:solidFill>
                <a:srgbClr val="FF6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Rectangle 1466"/>
              <p:cNvSpPr>
                <a:spLocks noChangeArrowheads="1"/>
              </p:cNvSpPr>
              <p:nvPr/>
            </p:nvSpPr>
            <p:spPr bwMode="auto">
              <a:xfrm>
                <a:off x="5386" y="2709"/>
                <a:ext cx="108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Rectangle 1467"/>
              <p:cNvSpPr>
                <a:spLocks noChangeArrowheads="1"/>
              </p:cNvSpPr>
              <p:nvPr/>
            </p:nvSpPr>
            <p:spPr bwMode="auto">
              <a:xfrm>
                <a:off x="5388" y="2711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Rectangle 1468"/>
              <p:cNvSpPr>
                <a:spLocks noChangeArrowheads="1"/>
              </p:cNvSpPr>
              <p:nvPr/>
            </p:nvSpPr>
            <p:spPr bwMode="auto">
              <a:xfrm>
                <a:off x="5386" y="2596"/>
                <a:ext cx="108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Rectangle 1469"/>
              <p:cNvSpPr>
                <a:spLocks noChangeArrowheads="1"/>
              </p:cNvSpPr>
              <p:nvPr/>
            </p:nvSpPr>
            <p:spPr bwMode="auto">
              <a:xfrm>
                <a:off x="5388" y="2599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1470"/>
              <p:cNvSpPr>
                <a:spLocks/>
              </p:cNvSpPr>
              <p:nvPr/>
            </p:nvSpPr>
            <p:spPr bwMode="auto">
              <a:xfrm>
                <a:off x="5435" y="2585"/>
                <a:ext cx="7" cy="7"/>
              </a:xfrm>
              <a:custGeom>
                <a:avLst/>
                <a:gdLst>
                  <a:gd name="T0" fmla="*/ 3 w 7"/>
                  <a:gd name="T1" fmla="*/ 7 h 7"/>
                  <a:gd name="T2" fmla="*/ 4 w 7"/>
                  <a:gd name="T3" fmla="*/ 7 h 7"/>
                  <a:gd name="T4" fmla="*/ 5 w 7"/>
                  <a:gd name="T5" fmla="*/ 7 h 7"/>
                  <a:gd name="T6" fmla="*/ 5 w 7"/>
                  <a:gd name="T7" fmla="*/ 7 h 7"/>
                  <a:gd name="T8" fmla="*/ 6 w 7"/>
                  <a:gd name="T9" fmla="*/ 6 h 7"/>
                  <a:gd name="T10" fmla="*/ 6 w 7"/>
                  <a:gd name="T11" fmla="*/ 6 h 7"/>
                  <a:gd name="T12" fmla="*/ 6 w 7"/>
                  <a:gd name="T13" fmla="*/ 5 h 7"/>
                  <a:gd name="T14" fmla="*/ 7 w 7"/>
                  <a:gd name="T15" fmla="*/ 4 h 7"/>
                  <a:gd name="T16" fmla="*/ 7 w 7"/>
                  <a:gd name="T17" fmla="*/ 4 h 7"/>
                  <a:gd name="T18" fmla="*/ 7 w 7"/>
                  <a:gd name="T19" fmla="*/ 3 h 7"/>
                  <a:gd name="T20" fmla="*/ 6 w 7"/>
                  <a:gd name="T21" fmla="*/ 2 h 7"/>
                  <a:gd name="T22" fmla="*/ 6 w 7"/>
                  <a:gd name="T23" fmla="*/ 2 h 7"/>
                  <a:gd name="T24" fmla="*/ 6 w 7"/>
                  <a:gd name="T25" fmla="*/ 1 h 7"/>
                  <a:gd name="T26" fmla="*/ 5 w 7"/>
                  <a:gd name="T27" fmla="*/ 1 h 7"/>
                  <a:gd name="T28" fmla="*/ 5 w 7"/>
                  <a:gd name="T29" fmla="*/ 0 h 7"/>
                  <a:gd name="T30" fmla="*/ 4 w 7"/>
                  <a:gd name="T31" fmla="*/ 0 h 7"/>
                  <a:gd name="T32" fmla="*/ 3 w 7"/>
                  <a:gd name="T33" fmla="*/ 0 h 7"/>
                  <a:gd name="T34" fmla="*/ 3 w 7"/>
                  <a:gd name="T35" fmla="*/ 0 h 7"/>
                  <a:gd name="T36" fmla="*/ 2 w 7"/>
                  <a:gd name="T37" fmla="*/ 0 h 7"/>
                  <a:gd name="T38" fmla="*/ 1 w 7"/>
                  <a:gd name="T39" fmla="*/ 1 h 7"/>
                  <a:gd name="T40" fmla="*/ 1 w 7"/>
                  <a:gd name="T41" fmla="*/ 1 h 7"/>
                  <a:gd name="T42" fmla="*/ 0 w 7"/>
                  <a:gd name="T43" fmla="*/ 2 h 7"/>
                  <a:gd name="T44" fmla="*/ 0 w 7"/>
                  <a:gd name="T45" fmla="*/ 2 h 7"/>
                  <a:gd name="T46" fmla="*/ 0 w 7"/>
                  <a:gd name="T47" fmla="*/ 3 h 7"/>
                  <a:gd name="T48" fmla="*/ 0 w 7"/>
                  <a:gd name="T49" fmla="*/ 4 h 7"/>
                  <a:gd name="T50" fmla="*/ 0 w 7"/>
                  <a:gd name="T51" fmla="*/ 4 h 7"/>
                  <a:gd name="T52" fmla="*/ 0 w 7"/>
                  <a:gd name="T53" fmla="*/ 5 h 7"/>
                  <a:gd name="T54" fmla="*/ 0 w 7"/>
                  <a:gd name="T55" fmla="*/ 6 h 7"/>
                  <a:gd name="T56" fmla="*/ 1 w 7"/>
                  <a:gd name="T57" fmla="*/ 6 h 7"/>
                  <a:gd name="T58" fmla="*/ 1 w 7"/>
                  <a:gd name="T59" fmla="*/ 7 h 7"/>
                  <a:gd name="T60" fmla="*/ 2 w 7"/>
                  <a:gd name="T61" fmla="*/ 7 h 7"/>
                  <a:gd name="T62" fmla="*/ 3 w 7"/>
                  <a:gd name="T63" fmla="*/ 7 h 7"/>
                  <a:gd name="T64" fmla="*/ 3 w 7"/>
                  <a:gd name="T6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" h="7">
                    <a:moveTo>
                      <a:pt x="3" y="7"/>
                    </a:move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1471"/>
              <p:cNvSpPr>
                <a:spLocks/>
              </p:cNvSpPr>
              <p:nvPr/>
            </p:nvSpPr>
            <p:spPr bwMode="auto">
              <a:xfrm>
                <a:off x="5436" y="2586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3 w 4"/>
                  <a:gd name="T3" fmla="*/ 5 h 5"/>
                  <a:gd name="T4" fmla="*/ 4 w 4"/>
                  <a:gd name="T5" fmla="*/ 4 h 5"/>
                  <a:gd name="T6" fmla="*/ 4 w 4"/>
                  <a:gd name="T7" fmla="*/ 3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1 h 5"/>
                  <a:gd name="T14" fmla="*/ 3 w 4"/>
                  <a:gd name="T15" fmla="*/ 0 h 5"/>
                  <a:gd name="T16" fmla="*/ 2 w 4"/>
                  <a:gd name="T17" fmla="*/ 0 h 5"/>
                  <a:gd name="T18" fmla="*/ 1 w 4"/>
                  <a:gd name="T19" fmla="*/ 0 h 5"/>
                  <a:gd name="T20" fmla="*/ 1 w 4"/>
                  <a:gd name="T21" fmla="*/ 1 h 5"/>
                  <a:gd name="T22" fmla="*/ 0 w 4"/>
                  <a:gd name="T23" fmla="*/ 2 h 5"/>
                  <a:gd name="T24" fmla="*/ 0 w 4"/>
                  <a:gd name="T25" fmla="*/ 3 h 5"/>
                  <a:gd name="T26" fmla="*/ 0 w 4"/>
                  <a:gd name="T27" fmla="*/ 3 h 5"/>
                  <a:gd name="T28" fmla="*/ 1 w 4"/>
                  <a:gd name="T29" fmla="*/ 4 h 5"/>
                  <a:gd name="T30" fmla="*/ 1 w 4"/>
                  <a:gd name="T31" fmla="*/ 5 h 5"/>
                  <a:gd name="T32" fmla="*/ 2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3" y="5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1472"/>
              <p:cNvSpPr>
                <a:spLocks/>
              </p:cNvSpPr>
              <p:nvPr/>
            </p:nvSpPr>
            <p:spPr bwMode="auto">
              <a:xfrm>
                <a:off x="5486" y="2649"/>
                <a:ext cx="90" cy="106"/>
              </a:xfrm>
              <a:custGeom>
                <a:avLst/>
                <a:gdLst>
                  <a:gd name="T0" fmla="*/ 75 w 90"/>
                  <a:gd name="T1" fmla="*/ 34 h 106"/>
                  <a:gd name="T2" fmla="*/ 77 w 90"/>
                  <a:gd name="T3" fmla="*/ 33 h 106"/>
                  <a:gd name="T4" fmla="*/ 83 w 90"/>
                  <a:gd name="T5" fmla="*/ 31 h 106"/>
                  <a:gd name="T6" fmla="*/ 84 w 90"/>
                  <a:gd name="T7" fmla="*/ 29 h 106"/>
                  <a:gd name="T8" fmla="*/ 86 w 90"/>
                  <a:gd name="T9" fmla="*/ 27 h 106"/>
                  <a:gd name="T10" fmla="*/ 87 w 90"/>
                  <a:gd name="T11" fmla="*/ 19 h 106"/>
                  <a:gd name="T12" fmla="*/ 86 w 90"/>
                  <a:gd name="T13" fmla="*/ 16 h 106"/>
                  <a:gd name="T14" fmla="*/ 84 w 90"/>
                  <a:gd name="T15" fmla="*/ 11 h 106"/>
                  <a:gd name="T16" fmla="*/ 79 w 90"/>
                  <a:gd name="T17" fmla="*/ 6 h 106"/>
                  <a:gd name="T18" fmla="*/ 74 w 90"/>
                  <a:gd name="T19" fmla="*/ 1 h 106"/>
                  <a:gd name="T20" fmla="*/ 71 w 90"/>
                  <a:gd name="T21" fmla="*/ 1 h 106"/>
                  <a:gd name="T22" fmla="*/ 68 w 90"/>
                  <a:gd name="T23" fmla="*/ 0 h 106"/>
                  <a:gd name="T24" fmla="*/ 64 w 90"/>
                  <a:gd name="T25" fmla="*/ 0 h 106"/>
                  <a:gd name="T26" fmla="*/ 55 w 90"/>
                  <a:gd name="T27" fmla="*/ 0 h 106"/>
                  <a:gd name="T28" fmla="*/ 47 w 90"/>
                  <a:gd name="T29" fmla="*/ 0 h 106"/>
                  <a:gd name="T30" fmla="*/ 43 w 90"/>
                  <a:gd name="T31" fmla="*/ 0 h 106"/>
                  <a:gd name="T32" fmla="*/ 40 w 90"/>
                  <a:gd name="T33" fmla="*/ 0 h 106"/>
                  <a:gd name="T34" fmla="*/ 37 w 90"/>
                  <a:gd name="T35" fmla="*/ 1 h 106"/>
                  <a:gd name="T36" fmla="*/ 32 w 90"/>
                  <a:gd name="T37" fmla="*/ 4 h 106"/>
                  <a:gd name="T38" fmla="*/ 30 w 90"/>
                  <a:gd name="T39" fmla="*/ 7 h 106"/>
                  <a:gd name="T40" fmla="*/ 25 w 90"/>
                  <a:gd name="T41" fmla="*/ 15 h 106"/>
                  <a:gd name="T42" fmla="*/ 23 w 90"/>
                  <a:gd name="T43" fmla="*/ 19 h 106"/>
                  <a:gd name="T44" fmla="*/ 5 w 90"/>
                  <a:gd name="T45" fmla="*/ 14 h 106"/>
                  <a:gd name="T46" fmla="*/ 3 w 90"/>
                  <a:gd name="T47" fmla="*/ 11 h 106"/>
                  <a:gd name="T48" fmla="*/ 2 w 90"/>
                  <a:gd name="T49" fmla="*/ 10 h 106"/>
                  <a:gd name="T50" fmla="*/ 0 w 90"/>
                  <a:gd name="T51" fmla="*/ 15 h 106"/>
                  <a:gd name="T52" fmla="*/ 3 w 90"/>
                  <a:gd name="T53" fmla="*/ 24 h 106"/>
                  <a:gd name="T54" fmla="*/ 6 w 90"/>
                  <a:gd name="T55" fmla="*/ 26 h 106"/>
                  <a:gd name="T56" fmla="*/ 9 w 90"/>
                  <a:gd name="T57" fmla="*/ 27 h 106"/>
                  <a:gd name="T58" fmla="*/ 14 w 90"/>
                  <a:gd name="T59" fmla="*/ 29 h 106"/>
                  <a:gd name="T60" fmla="*/ 18 w 90"/>
                  <a:gd name="T61" fmla="*/ 31 h 106"/>
                  <a:gd name="T62" fmla="*/ 23 w 90"/>
                  <a:gd name="T63" fmla="*/ 32 h 106"/>
                  <a:gd name="T64" fmla="*/ 27 w 90"/>
                  <a:gd name="T65" fmla="*/ 31 h 106"/>
                  <a:gd name="T66" fmla="*/ 32 w 90"/>
                  <a:gd name="T67" fmla="*/ 28 h 106"/>
                  <a:gd name="T68" fmla="*/ 19 w 90"/>
                  <a:gd name="T69" fmla="*/ 79 h 106"/>
                  <a:gd name="T70" fmla="*/ 33 w 90"/>
                  <a:gd name="T71" fmla="*/ 93 h 106"/>
                  <a:gd name="T72" fmla="*/ 41 w 90"/>
                  <a:gd name="T73" fmla="*/ 100 h 106"/>
                  <a:gd name="T74" fmla="*/ 36 w 90"/>
                  <a:gd name="T75" fmla="*/ 101 h 106"/>
                  <a:gd name="T76" fmla="*/ 32 w 90"/>
                  <a:gd name="T77" fmla="*/ 105 h 106"/>
                  <a:gd name="T78" fmla="*/ 49 w 90"/>
                  <a:gd name="T79" fmla="*/ 106 h 106"/>
                  <a:gd name="T80" fmla="*/ 53 w 90"/>
                  <a:gd name="T81" fmla="*/ 100 h 106"/>
                  <a:gd name="T82" fmla="*/ 50 w 90"/>
                  <a:gd name="T83" fmla="*/ 95 h 106"/>
                  <a:gd name="T84" fmla="*/ 50 w 90"/>
                  <a:gd name="T85" fmla="*/ 83 h 106"/>
                  <a:gd name="T86" fmla="*/ 59 w 90"/>
                  <a:gd name="T87" fmla="*/ 86 h 106"/>
                  <a:gd name="T88" fmla="*/ 60 w 90"/>
                  <a:gd name="T89" fmla="*/ 96 h 106"/>
                  <a:gd name="T90" fmla="*/ 58 w 90"/>
                  <a:gd name="T91" fmla="*/ 101 h 106"/>
                  <a:gd name="T92" fmla="*/ 57 w 90"/>
                  <a:gd name="T93" fmla="*/ 104 h 106"/>
                  <a:gd name="T94" fmla="*/ 62 w 90"/>
                  <a:gd name="T95" fmla="*/ 103 h 106"/>
                  <a:gd name="T96" fmla="*/ 80 w 90"/>
                  <a:gd name="T97" fmla="*/ 103 h 106"/>
                  <a:gd name="T98" fmla="*/ 75 w 90"/>
                  <a:gd name="T99" fmla="*/ 100 h 106"/>
                  <a:gd name="T100" fmla="*/ 72 w 90"/>
                  <a:gd name="T101" fmla="*/ 99 h 106"/>
                  <a:gd name="T102" fmla="*/ 80 w 90"/>
                  <a:gd name="T103" fmla="*/ 8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106">
                    <a:moveTo>
                      <a:pt x="81" y="79"/>
                    </a:moveTo>
                    <a:lnTo>
                      <a:pt x="90" y="79"/>
                    </a:lnTo>
                    <a:lnTo>
                      <a:pt x="75" y="42"/>
                    </a:lnTo>
                    <a:lnTo>
                      <a:pt x="75" y="34"/>
                    </a:lnTo>
                    <a:lnTo>
                      <a:pt x="75" y="34"/>
                    </a:lnTo>
                    <a:lnTo>
                      <a:pt x="76" y="34"/>
                    </a:lnTo>
                    <a:lnTo>
                      <a:pt x="76" y="34"/>
                    </a:lnTo>
                    <a:lnTo>
                      <a:pt x="77" y="33"/>
                    </a:lnTo>
                    <a:lnTo>
                      <a:pt x="79" y="33"/>
                    </a:lnTo>
                    <a:lnTo>
                      <a:pt x="80" y="32"/>
                    </a:lnTo>
                    <a:lnTo>
                      <a:pt x="81" y="32"/>
                    </a:lnTo>
                    <a:lnTo>
                      <a:pt x="83" y="31"/>
                    </a:lnTo>
                    <a:lnTo>
                      <a:pt x="83" y="30"/>
                    </a:lnTo>
                    <a:lnTo>
                      <a:pt x="84" y="30"/>
                    </a:lnTo>
                    <a:lnTo>
                      <a:pt x="84" y="29"/>
                    </a:lnTo>
                    <a:lnTo>
                      <a:pt x="84" y="29"/>
                    </a:lnTo>
                    <a:lnTo>
                      <a:pt x="85" y="28"/>
                    </a:lnTo>
                    <a:lnTo>
                      <a:pt x="85" y="28"/>
                    </a:lnTo>
                    <a:lnTo>
                      <a:pt x="85" y="27"/>
                    </a:lnTo>
                    <a:lnTo>
                      <a:pt x="86" y="27"/>
                    </a:lnTo>
                    <a:lnTo>
                      <a:pt x="86" y="25"/>
                    </a:lnTo>
                    <a:lnTo>
                      <a:pt x="87" y="23"/>
                    </a:lnTo>
                    <a:lnTo>
                      <a:pt x="87" y="21"/>
                    </a:lnTo>
                    <a:lnTo>
                      <a:pt x="87" y="19"/>
                    </a:lnTo>
                    <a:lnTo>
                      <a:pt x="87" y="18"/>
                    </a:lnTo>
                    <a:lnTo>
                      <a:pt x="87" y="18"/>
                    </a:lnTo>
                    <a:lnTo>
                      <a:pt x="86" y="17"/>
                    </a:lnTo>
                    <a:lnTo>
                      <a:pt x="86" y="16"/>
                    </a:lnTo>
                    <a:lnTo>
                      <a:pt x="86" y="15"/>
                    </a:lnTo>
                    <a:lnTo>
                      <a:pt x="85" y="14"/>
                    </a:lnTo>
                    <a:lnTo>
                      <a:pt x="84" y="13"/>
                    </a:lnTo>
                    <a:lnTo>
                      <a:pt x="84" y="11"/>
                    </a:lnTo>
                    <a:lnTo>
                      <a:pt x="83" y="10"/>
                    </a:lnTo>
                    <a:lnTo>
                      <a:pt x="82" y="8"/>
                    </a:lnTo>
                    <a:lnTo>
                      <a:pt x="81" y="7"/>
                    </a:lnTo>
                    <a:lnTo>
                      <a:pt x="79" y="6"/>
                    </a:lnTo>
                    <a:lnTo>
                      <a:pt x="78" y="4"/>
                    </a:lnTo>
                    <a:lnTo>
                      <a:pt x="77" y="3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3" y="1"/>
                    </a:lnTo>
                    <a:lnTo>
                      <a:pt x="72" y="1"/>
                    </a:lnTo>
                    <a:lnTo>
                      <a:pt x="72" y="1"/>
                    </a:lnTo>
                    <a:lnTo>
                      <a:pt x="71" y="1"/>
                    </a:lnTo>
                    <a:lnTo>
                      <a:pt x="70" y="0"/>
                    </a:lnTo>
                    <a:lnTo>
                      <a:pt x="69" y="0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8" y="0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9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7" y="1"/>
                    </a:lnTo>
                    <a:lnTo>
                      <a:pt x="36" y="2"/>
                    </a:lnTo>
                    <a:lnTo>
                      <a:pt x="35" y="3"/>
                    </a:lnTo>
                    <a:lnTo>
                      <a:pt x="34" y="3"/>
                    </a:lnTo>
                    <a:lnTo>
                      <a:pt x="32" y="4"/>
                    </a:lnTo>
                    <a:lnTo>
                      <a:pt x="32" y="5"/>
                    </a:lnTo>
                    <a:lnTo>
                      <a:pt x="31" y="6"/>
                    </a:lnTo>
                    <a:lnTo>
                      <a:pt x="30" y="6"/>
                    </a:lnTo>
                    <a:lnTo>
                      <a:pt x="30" y="7"/>
                    </a:lnTo>
                    <a:lnTo>
                      <a:pt x="29" y="9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25" y="15"/>
                    </a:lnTo>
                    <a:lnTo>
                      <a:pt x="24" y="16"/>
                    </a:lnTo>
                    <a:lnTo>
                      <a:pt x="23" y="18"/>
                    </a:lnTo>
                    <a:lnTo>
                      <a:pt x="23" y="19"/>
                    </a:lnTo>
                    <a:lnTo>
                      <a:pt x="23" y="19"/>
                    </a:lnTo>
                    <a:lnTo>
                      <a:pt x="7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4" y="25"/>
                    </a:lnTo>
                    <a:lnTo>
                      <a:pt x="5" y="25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7" y="26"/>
                    </a:lnTo>
                    <a:lnTo>
                      <a:pt x="7" y="27"/>
                    </a:lnTo>
                    <a:lnTo>
                      <a:pt x="8" y="27"/>
                    </a:lnTo>
                    <a:lnTo>
                      <a:pt x="9" y="27"/>
                    </a:lnTo>
                    <a:lnTo>
                      <a:pt x="10" y="28"/>
                    </a:lnTo>
                    <a:lnTo>
                      <a:pt x="11" y="28"/>
                    </a:lnTo>
                    <a:lnTo>
                      <a:pt x="12" y="29"/>
                    </a:lnTo>
                    <a:lnTo>
                      <a:pt x="14" y="29"/>
                    </a:lnTo>
                    <a:lnTo>
                      <a:pt x="15" y="30"/>
                    </a:lnTo>
                    <a:lnTo>
                      <a:pt x="16" y="30"/>
                    </a:lnTo>
                    <a:lnTo>
                      <a:pt x="17" y="31"/>
                    </a:lnTo>
                    <a:lnTo>
                      <a:pt x="18" y="31"/>
                    </a:lnTo>
                    <a:lnTo>
                      <a:pt x="20" y="31"/>
                    </a:lnTo>
                    <a:lnTo>
                      <a:pt x="21" y="31"/>
                    </a:lnTo>
                    <a:lnTo>
                      <a:pt x="22" y="32"/>
                    </a:lnTo>
                    <a:lnTo>
                      <a:pt x="23" y="32"/>
                    </a:lnTo>
                    <a:lnTo>
                      <a:pt x="24" y="32"/>
                    </a:lnTo>
                    <a:lnTo>
                      <a:pt x="25" y="31"/>
                    </a:lnTo>
                    <a:lnTo>
                      <a:pt x="26" y="31"/>
                    </a:lnTo>
                    <a:lnTo>
                      <a:pt x="27" y="31"/>
                    </a:lnTo>
                    <a:lnTo>
                      <a:pt x="28" y="30"/>
                    </a:lnTo>
                    <a:lnTo>
                      <a:pt x="29" y="30"/>
                    </a:lnTo>
                    <a:lnTo>
                      <a:pt x="31" y="29"/>
                    </a:lnTo>
                    <a:lnTo>
                      <a:pt x="32" y="28"/>
                    </a:lnTo>
                    <a:lnTo>
                      <a:pt x="33" y="27"/>
                    </a:lnTo>
                    <a:lnTo>
                      <a:pt x="35" y="26"/>
                    </a:lnTo>
                    <a:lnTo>
                      <a:pt x="35" y="40"/>
                    </a:lnTo>
                    <a:lnTo>
                      <a:pt x="19" y="79"/>
                    </a:lnTo>
                    <a:lnTo>
                      <a:pt x="28" y="79"/>
                    </a:lnTo>
                    <a:lnTo>
                      <a:pt x="29" y="85"/>
                    </a:lnTo>
                    <a:lnTo>
                      <a:pt x="31" y="90"/>
                    </a:lnTo>
                    <a:lnTo>
                      <a:pt x="33" y="93"/>
                    </a:lnTo>
                    <a:lnTo>
                      <a:pt x="36" y="96"/>
                    </a:lnTo>
                    <a:lnTo>
                      <a:pt x="38" y="98"/>
                    </a:lnTo>
                    <a:lnTo>
                      <a:pt x="40" y="99"/>
                    </a:lnTo>
                    <a:lnTo>
                      <a:pt x="41" y="100"/>
                    </a:lnTo>
                    <a:lnTo>
                      <a:pt x="41" y="100"/>
                    </a:lnTo>
                    <a:lnTo>
                      <a:pt x="39" y="100"/>
                    </a:lnTo>
                    <a:lnTo>
                      <a:pt x="38" y="100"/>
                    </a:lnTo>
                    <a:lnTo>
                      <a:pt x="36" y="101"/>
                    </a:lnTo>
                    <a:lnTo>
                      <a:pt x="34" y="102"/>
                    </a:lnTo>
                    <a:lnTo>
                      <a:pt x="33" y="102"/>
                    </a:lnTo>
                    <a:lnTo>
                      <a:pt x="32" y="103"/>
                    </a:lnTo>
                    <a:lnTo>
                      <a:pt x="32" y="105"/>
                    </a:lnTo>
                    <a:lnTo>
                      <a:pt x="31" y="106"/>
                    </a:lnTo>
                    <a:lnTo>
                      <a:pt x="45" y="106"/>
                    </a:lnTo>
                    <a:lnTo>
                      <a:pt x="49" y="103"/>
                    </a:lnTo>
                    <a:lnTo>
                      <a:pt x="49" y="106"/>
                    </a:lnTo>
                    <a:lnTo>
                      <a:pt x="52" y="106"/>
                    </a:lnTo>
                    <a:lnTo>
                      <a:pt x="53" y="104"/>
                    </a:lnTo>
                    <a:lnTo>
                      <a:pt x="53" y="102"/>
                    </a:lnTo>
                    <a:lnTo>
                      <a:pt x="53" y="100"/>
                    </a:lnTo>
                    <a:lnTo>
                      <a:pt x="52" y="99"/>
                    </a:lnTo>
                    <a:lnTo>
                      <a:pt x="51" y="98"/>
                    </a:lnTo>
                    <a:lnTo>
                      <a:pt x="51" y="97"/>
                    </a:lnTo>
                    <a:lnTo>
                      <a:pt x="50" y="95"/>
                    </a:lnTo>
                    <a:lnTo>
                      <a:pt x="50" y="93"/>
                    </a:lnTo>
                    <a:lnTo>
                      <a:pt x="50" y="90"/>
                    </a:lnTo>
                    <a:lnTo>
                      <a:pt x="50" y="87"/>
                    </a:lnTo>
                    <a:lnTo>
                      <a:pt x="50" y="83"/>
                    </a:lnTo>
                    <a:lnTo>
                      <a:pt x="51" y="79"/>
                    </a:lnTo>
                    <a:lnTo>
                      <a:pt x="58" y="79"/>
                    </a:lnTo>
                    <a:lnTo>
                      <a:pt x="59" y="83"/>
                    </a:lnTo>
                    <a:lnTo>
                      <a:pt x="59" y="86"/>
                    </a:lnTo>
                    <a:lnTo>
                      <a:pt x="60" y="89"/>
                    </a:lnTo>
                    <a:lnTo>
                      <a:pt x="60" y="91"/>
                    </a:lnTo>
                    <a:lnTo>
                      <a:pt x="60" y="94"/>
                    </a:lnTo>
                    <a:lnTo>
                      <a:pt x="60" y="96"/>
                    </a:lnTo>
                    <a:lnTo>
                      <a:pt x="60" y="97"/>
                    </a:lnTo>
                    <a:lnTo>
                      <a:pt x="60" y="99"/>
                    </a:lnTo>
                    <a:lnTo>
                      <a:pt x="59" y="100"/>
                    </a:lnTo>
                    <a:lnTo>
                      <a:pt x="58" y="101"/>
                    </a:lnTo>
                    <a:lnTo>
                      <a:pt x="58" y="102"/>
                    </a:lnTo>
                    <a:lnTo>
                      <a:pt x="57" y="102"/>
                    </a:lnTo>
                    <a:lnTo>
                      <a:pt x="57" y="103"/>
                    </a:lnTo>
                    <a:lnTo>
                      <a:pt x="57" y="104"/>
                    </a:lnTo>
                    <a:lnTo>
                      <a:pt x="58" y="105"/>
                    </a:lnTo>
                    <a:lnTo>
                      <a:pt x="58" y="106"/>
                    </a:lnTo>
                    <a:lnTo>
                      <a:pt x="62" y="106"/>
                    </a:lnTo>
                    <a:lnTo>
                      <a:pt x="62" y="103"/>
                    </a:lnTo>
                    <a:lnTo>
                      <a:pt x="67" y="106"/>
                    </a:lnTo>
                    <a:lnTo>
                      <a:pt x="81" y="106"/>
                    </a:lnTo>
                    <a:lnTo>
                      <a:pt x="80" y="105"/>
                    </a:lnTo>
                    <a:lnTo>
                      <a:pt x="80" y="103"/>
                    </a:lnTo>
                    <a:lnTo>
                      <a:pt x="79" y="103"/>
                    </a:lnTo>
                    <a:lnTo>
                      <a:pt x="78" y="102"/>
                    </a:lnTo>
                    <a:lnTo>
                      <a:pt x="76" y="101"/>
                    </a:lnTo>
                    <a:lnTo>
                      <a:pt x="75" y="100"/>
                    </a:lnTo>
                    <a:lnTo>
                      <a:pt x="73" y="100"/>
                    </a:lnTo>
                    <a:lnTo>
                      <a:pt x="70" y="100"/>
                    </a:lnTo>
                    <a:lnTo>
                      <a:pt x="71" y="100"/>
                    </a:lnTo>
                    <a:lnTo>
                      <a:pt x="72" y="99"/>
                    </a:lnTo>
                    <a:lnTo>
                      <a:pt x="74" y="98"/>
                    </a:lnTo>
                    <a:lnTo>
                      <a:pt x="76" y="96"/>
                    </a:lnTo>
                    <a:lnTo>
                      <a:pt x="78" y="93"/>
                    </a:lnTo>
                    <a:lnTo>
                      <a:pt x="80" y="89"/>
                    </a:lnTo>
                    <a:lnTo>
                      <a:pt x="81" y="85"/>
                    </a:lnTo>
                    <a:lnTo>
                      <a:pt x="81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1473"/>
              <p:cNvSpPr>
                <a:spLocks/>
              </p:cNvSpPr>
              <p:nvPr/>
            </p:nvSpPr>
            <p:spPr bwMode="auto">
              <a:xfrm>
                <a:off x="5529" y="2635"/>
                <a:ext cx="26" cy="23"/>
              </a:xfrm>
              <a:custGeom>
                <a:avLst/>
                <a:gdLst>
                  <a:gd name="T0" fmla="*/ 26 w 26"/>
                  <a:gd name="T1" fmla="*/ 22 h 23"/>
                  <a:gd name="T2" fmla="*/ 26 w 26"/>
                  <a:gd name="T3" fmla="*/ 0 h 23"/>
                  <a:gd name="T4" fmla="*/ 0 w 26"/>
                  <a:gd name="T5" fmla="*/ 5 h 23"/>
                  <a:gd name="T6" fmla="*/ 0 w 26"/>
                  <a:gd name="T7" fmla="*/ 23 h 23"/>
                  <a:gd name="T8" fmla="*/ 26 w 26"/>
                  <a:gd name="T9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6" y="22"/>
                    </a:moveTo>
                    <a:lnTo>
                      <a:pt x="26" y="0"/>
                    </a:lnTo>
                    <a:lnTo>
                      <a:pt x="0" y="5"/>
                    </a:lnTo>
                    <a:lnTo>
                      <a:pt x="0" y="23"/>
                    </a:lnTo>
                    <a:lnTo>
                      <a:pt x="26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1474"/>
              <p:cNvSpPr>
                <a:spLocks/>
              </p:cNvSpPr>
              <p:nvPr/>
            </p:nvSpPr>
            <p:spPr bwMode="auto">
              <a:xfrm>
                <a:off x="5496" y="2651"/>
                <a:ext cx="76" cy="75"/>
              </a:xfrm>
              <a:custGeom>
                <a:avLst/>
                <a:gdLst>
                  <a:gd name="T0" fmla="*/ 34 w 76"/>
                  <a:gd name="T1" fmla="*/ 0 h 75"/>
                  <a:gd name="T2" fmla="*/ 33 w 76"/>
                  <a:gd name="T3" fmla="*/ 0 h 75"/>
                  <a:gd name="T4" fmla="*/ 30 w 76"/>
                  <a:gd name="T5" fmla="*/ 0 h 75"/>
                  <a:gd name="T6" fmla="*/ 27 w 76"/>
                  <a:gd name="T7" fmla="*/ 1 h 75"/>
                  <a:gd name="T8" fmla="*/ 24 w 76"/>
                  <a:gd name="T9" fmla="*/ 3 h 75"/>
                  <a:gd name="T10" fmla="*/ 21 w 76"/>
                  <a:gd name="T11" fmla="*/ 7 h 75"/>
                  <a:gd name="T12" fmla="*/ 18 w 76"/>
                  <a:gd name="T13" fmla="*/ 12 h 75"/>
                  <a:gd name="T14" fmla="*/ 15 w 76"/>
                  <a:gd name="T15" fmla="*/ 17 h 75"/>
                  <a:gd name="T16" fmla="*/ 11 w 76"/>
                  <a:gd name="T17" fmla="*/ 19 h 75"/>
                  <a:gd name="T18" fmla="*/ 8 w 76"/>
                  <a:gd name="T19" fmla="*/ 19 h 75"/>
                  <a:gd name="T20" fmla="*/ 4 w 76"/>
                  <a:gd name="T21" fmla="*/ 18 h 75"/>
                  <a:gd name="T22" fmla="*/ 1 w 76"/>
                  <a:gd name="T23" fmla="*/ 18 h 75"/>
                  <a:gd name="T24" fmla="*/ 0 w 76"/>
                  <a:gd name="T25" fmla="*/ 23 h 75"/>
                  <a:gd name="T26" fmla="*/ 0 w 76"/>
                  <a:gd name="T27" fmla="*/ 24 h 75"/>
                  <a:gd name="T28" fmla="*/ 1 w 76"/>
                  <a:gd name="T29" fmla="*/ 24 h 75"/>
                  <a:gd name="T30" fmla="*/ 2 w 76"/>
                  <a:gd name="T31" fmla="*/ 24 h 75"/>
                  <a:gd name="T32" fmla="*/ 3 w 76"/>
                  <a:gd name="T33" fmla="*/ 25 h 75"/>
                  <a:gd name="T34" fmla="*/ 7 w 76"/>
                  <a:gd name="T35" fmla="*/ 26 h 75"/>
                  <a:gd name="T36" fmla="*/ 10 w 76"/>
                  <a:gd name="T37" fmla="*/ 27 h 75"/>
                  <a:gd name="T38" fmla="*/ 13 w 76"/>
                  <a:gd name="T39" fmla="*/ 27 h 75"/>
                  <a:gd name="T40" fmla="*/ 17 w 76"/>
                  <a:gd name="T41" fmla="*/ 26 h 75"/>
                  <a:gd name="T42" fmla="*/ 19 w 76"/>
                  <a:gd name="T43" fmla="*/ 25 h 75"/>
                  <a:gd name="T44" fmla="*/ 22 w 76"/>
                  <a:gd name="T45" fmla="*/ 23 h 75"/>
                  <a:gd name="T46" fmla="*/ 26 w 76"/>
                  <a:gd name="T47" fmla="*/ 21 h 75"/>
                  <a:gd name="T48" fmla="*/ 27 w 76"/>
                  <a:gd name="T49" fmla="*/ 20 h 75"/>
                  <a:gd name="T50" fmla="*/ 12 w 76"/>
                  <a:gd name="T51" fmla="*/ 75 h 75"/>
                  <a:gd name="T52" fmla="*/ 62 w 76"/>
                  <a:gd name="T53" fmla="*/ 41 h 75"/>
                  <a:gd name="T54" fmla="*/ 70 w 76"/>
                  <a:gd name="T55" fmla="*/ 30 h 75"/>
                  <a:gd name="T56" fmla="*/ 74 w 76"/>
                  <a:gd name="T57" fmla="*/ 24 h 75"/>
                  <a:gd name="T58" fmla="*/ 75 w 76"/>
                  <a:gd name="T59" fmla="*/ 23 h 75"/>
                  <a:gd name="T60" fmla="*/ 75 w 76"/>
                  <a:gd name="T61" fmla="*/ 20 h 75"/>
                  <a:gd name="T62" fmla="*/ 75 w 76"/>
                  <a:gd name="T63" fmla="*/ 17 h 75"/>
                  <a:gd name="T64" fmla="*/ 73 w 76"/>
                  <a:gd name="T65" fmla="*/ 14 h 75"/>
                  <a:gd name="T66" fmla="*/ 71 w 76"/>
                  <a:gd name="T67" fmla="*/ 9 h 75"/>
                  <a:gd name="T68" fmla="*/ 69 w 76"/>
                  <a:gd name="T69" fmla="*/ 6 h 75"/>
                  <a:gd name="T70" fmla="*/ 66 w 76"/>
                  <a:gd name="T71" fmla="*/ 3 h 75"/>
                  <a:gd name="T72" fmla="*/ 64 w 76"/>
                  <a:gd name="T73" fmla="*/ 2 h 75"/>
                  <a:gd name="T74" fmla="*/ 61 w 76"/>
                  <a:gd name="T75" fmla="*/ 1 h 75"/>
                  <a:gd name="T76" fmla="*/ 59 w 76"/>
                  <a:gd name="T77" fmla="*/ 0 h 75"/>
                  <a:gd name="T78" fmla="*/ 58 w 76"/>
                  <a:gd name="T79" fmla="*/ 0 h 75"/>
                  <a:gd name="T80" fmla="*/ 44 w 76"/>
                  <a:gd name="T81" fmla="*/ 1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6" h="75">
                    <a:moveTo>
                      <a:pt x="34" y="0"/>
                    </a:moveTo>
                    <a:lnTo>
                      <a:pt x="34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28" y="1"/>
                    </a:lnTo>
                    <a:lnTo>
                      <a:pt x="27" y="1"/>
                    </a:lnTo>
                    <a:lnTo>
                      <a:pt x="25" y="2"/>
                    </a:lnTo>
                    <a:lnTo>
                      <a:pt x="24" y="3"/>
                    </a:lnTo>
                    <a:lnTo>
                      <a:pt x="22" y="5"/>
                    </a:lnTo>
                    <a:lnTo>
                      <a:pt x="21" y="7"/>
                    </a:lnTo>
                    <a:lnTo>
                      <a:pt x="19" y="10"/>
                    </a:lnTo>
                    <a:lnTo>
                      <a:pt x="18" y="12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20"/>
                    </a:lnTo>
                    <a:lnTo>
                      <a:pt x="11" y="19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6" y="19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5" y="25"/>
                    </a:lnTo>
                    <a:lnTo>
                      <a:pt x="7" y="26"/>
                    </a:lnTo>
                    <a:lnTo>
                      <a:pt x="8" y="27"/>
                    </a:lnTo>
                    <a:lnTo>
                      <a:pt x="10" y="27"/>
                    </a:lnTo>
                    <a:lnTo>
                      <a:pt x="12" y="28"/>
                    </a:lnTo>
                    <a:lnTo>
                      <a:pt x="13" y="27"/>
                    </a:lnTo>
                    <a:lnTo>
                      <a:pt x="15" y="27"/>
                    </a:lnTo>
                    <a:lnTo>
                      <a:pt x="17" y="26"/>
                    </a:lnTo>
                    <a:lnTo>
                      <a:pt x="18" y="26"/>
                    </a:lnTo>
                    <a:lnTo>
                      <a:pt x="19" y="25"/>
                    </a:lnTo>
                    <a:lnTo>
                      <a:pt x="21" y="24"/>
                    </a:lnTo>
                    <a:lnTo>
                      <a:pt x="22" y="23"/>
                    </a:lnTo>
                    <a:lnTo>
                      <a:pt x="24" y="22"/>
                    </a:lnTo>
                    <a:lnTo>
                      <a:pt x="26" y="21"/>
                    </a:lnTo>
                    <a:lnTo>
                      <a:pt x="27" y="20"/>
                    </a:lnTo>
                    <a:lnTo>
                      <a:pt x="27" y="20"/>
                    </a:lnTo>
                    <a:lnTo>
                      <a:pt x="27" y="39"/>
                    </a:lnTo>
                    <a:lnTo>
                      <a:pt x="12" y="75"/>
                    </a:lnTo>
                    <a:lnTo>
                      <a:pt x="76" y="75"/>
                    </a:lnTo>
                    <a:lnTo>
                      <a:pt x="62" y="41"/>
                    </a:lnTo>
                    <a:lnTo>
                      <a:pt x="62" y="32"/>
                    </a:lnTo>
                    <a:lnTo>
                      <a:pt x="70" y="30"/>
                    </a:lnTo>
                    <a:lnTo>
                      <a:pt x="74" y="24"/>
                    </a:lnTo>
                    <a:lnTo>
                      <a:pt x="74" y="24"/>
                    </a:lnTo>
                    <a:lnTo>
                      <a:pt x="75" y="24"/>
                    </a:lnTo>
                    <a:lnTo>
                      <a:pt x="75" y="23"/>
                    </a:lnTo>
                    <a:lnTo>
                      <a:pt x="75" y="21"/>
                    </a:lnTo>
                    <a:lnTo>
                      <a:pt x="75" y="20"/>
                    </a:lnTo>
                    <a:lnTo>
                      <a:pt x="75" y="18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4"/>
                    </a:lnTo>
                    <a:lnTo>
                      <a:pt x="73" y="11"/>
                    </a:lnTo>
                    <a:lnTo>
                      <a:pt x="71" y="9"/>
                    </a:lnTo>
                    <a:lnTo>
                      <a:pt x="70" y="8"/>
                    </a:lnTo>
                    <a:lnTo>
                      <a:pt x="69" y="6"/>
                    </a:lnTo>
                    <a:lnTo>
                      <a:pt x="67" y="4"/>
                    </a:lnTo>
                    <a:lnTo>
                      <a:pt x="66" y="3"/>
                    </a:lnTo>
                    <a:lnTo>
                      <a:pt x="65" y="2"/>
                    </a:lnTo>
                    <a:lnTo>
                      <a:pt x="64" y="2"/>
                    </a:lnTo>
                    <a:lnTo>
                      <a:pt x="63" y="1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44" y="1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77ED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1475"/>
              <p:cNvSpPr>
                <a:spLocks/>
              </p:cNvSpPr>
              <p:nvPr/>
            </p:nvSpPr>
            <p:spPr bwMode="auto">
              <a:xfrm>
                <a:off x="5517" y="2728"/>
                <a:ext cx="18" cy="20"/>
              </a:xfrm>
              <a:custGeom>
                <a:avLst/>
                <a:gdLst>
                  <a:gd name="T0" fmla="*/ 0 w 18"/>
                  <a:gd name="T1" fmla="*/ 0 h 20"/>
                  <a:gd name="T2" fmla="*/ 0 w 18"/>
                  <a:gd name="T3" fmla="*/ 1 h 20"/>
                  <a:gd name="T4" fmla="*/ 0 w 18"/>
                  <a:gd name="T5" fmla="*/ 2 h 20"/>
                  <a:gd name="T6" fmla="*/ 0 w 18"/>
                  <a:gd name="T7" fmla="*/ 3 h 20"/>
                  <a:gd name="T8" fmla="*/ 0 w 18"/>
                  <a:gd name="T9" fmla="*/ 3 h 20"/>
                  <a:gd name="T10" fmla="*/ 1 w 18"/>
                  <a:gd name="T11" fmla="*/ 7 h 20"/>
                  <a:gd name="T12" fmla="*/ 3 w 18"/>
                  <a:gd name="T13" fmla="*/ 11 h 20"/>
                  <a:gd name="T14" fmla="*/ 5 w 18"/>
                  <a:gd name="T15" fmla="*/ 14 h 20"/>
                  <a:gd name="T16" fmla="*/ 7 w 18"/>
                  <a:gd name="T17" fmla="*/ 16 h 20"/>
                  <a:gd name="T18" fmla="*/ 9 w 18"/>
                  <a:gd name="T19" fmla="*/ 18 h 20"/>
                  <a:gd name="T20" fmla="*/ 11 w 18"/>
                  <a:gd name="T21" fmla="*/ 19 h 20"/>
                  <a:gd name="T22" fmla="*/ 13 w 18"/>
                  <a:gd name="T23" fmla="*/ 20 h 20"/>
                  <a:gd name="T24" fmla="*/ 13 w 18"/>
                  <a:gd name="T25" fmla="*/ 20 h 20"/>
                  <a:gd name="T26" fmla="*/ 18 w 18"/>
                  <a:gd name="T27" fmla="*/ 20 h 20"/>
                  <a:gd name="T28" fmla="*/ 18 w 18"/>
                  <a:gd name="T29" fmla="*/ 20 h 20"/>
                  <a:gd name="T30" fmla="*/ 18 w 18"/>
                  <a:gd name="T31" fmla="*/ 19 h 20"/>
                  <a:gd name="T32" fmla="*/ 17 w 18"/>
                  <a:gd name="T33" fmla="*/ 17 h 20"/>
                  <a:gd name="T34" fmla="*/ 16 w 18"/>
                  <a:gd name="T35" fmla="*/ 14 h 20"/>
                  <a:gd name="T36" fmla="*/ 16 w 18"/>
                  <a:gd name="T37" fmla="*/ 11 h 20"/>
                  <a:gd name="T38" fmla="*/ 16 w 18"/>
                  <a:gd name="T39" fmla="*/ 8 h 20"/>
                  <a:gd name="T40" fmla="*/ 16 w 18"/>
                  <a:gd name="T41" fmla="*/ 4 h 20"/>
                  <a:gd name="T42" fmla="*/ 17 w 18"/>
                  <a:gd name="T43" fmla="*/ 0 h 20"/>
                  <a:gd name="T44" fmla="*/ 0 w 18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7" y="16"/>
                    </a:lnTo>
                    <a:lnTo>
                      <a:pt x="9" y="18"/>
                    </a:lnTo>
                    <a:lnTo>
                      <a:pt x="11" y="19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19"/>
                    </a:lnTo>
                    <a:lnTo>
                      <a:pt x="17" y="17"/>
                    </a:lnTo>
                    <a:lnTo>
                      <a:pt x="16" y="14"/>
                    </a:lnTo>
                    <a:lnTo>
                      <a:pt x="16" y="11"/>
                    </a:lnTo>
                    <a:lnTo>
                      <a:pt x="16" y="8"/>
                    </a:lnTo>
                    <a:lnTo>
                      <a:pt x="16" y="4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1476"/>
              <p:cNvSpPr>
                <a:spLocks/>
              </p:cNvSpPr>
              <p:nvPr/>
            </p:nvSpPr>
            <p:spPr bwMode="auto">
              <a:xfrm>
                <a:off x="5546" y="2728"/>
                <a:ext cx="18" cy="20"/>
              </a:xfrm>
              <a:custGeom>
                <a:avLst/>
                <a:gdLst>
                  <a:gd name="T0" fmla="*/ 0 w 18"/>
                  <a:gd name="T1" fmla="*/ 0 h 20"/>
                  <a:gd name="T2" fmla="*/ 2 w 18"/>
                  <a:gd name="T3" fmla="*/ 4 h 20"/>
                  <a:gd name="T4" fmla="*/ 3 w 18"/>
                  <a:gd name="T5" fmla="*/ 7 h 20"/>
                  <a:gd name="T6" fmla="*/ 3 w 18"/>
                  <a:gd name="T7" fmla="*/ 11 h 20"/>
                  <a:gd name="T8" fmla="*/ 3 w 18"/>
                  <a:gd name="T9" fmla="*/ 14 h 20"/>
                  <a:gd name="T10" fmla="*/ 3 w 18"/>
                  <a:gd name="T11" fmla="*/ 16 h 20"/>
                  <a:gd name="T12" fmla="*/ 3 w 18"/>
                  <a:gd name="T13" fmla="*/ 18 h 20"/>
                  <a:gd name="T14" fmla="*/ 2 w 18"/>
                  <a:gd name="T15" fmla="*/ 19 h 20"/>
                  <a:gd name="T16" fmla="*/ 2 w 18"/>
                  <a:gd name="T17" fmla="*/ 20 h 20"/>
                  <a:gd name="T18" fmla="*/ 8 w 18"/>
                  <a:gd name="T19" fmla="*/ 20 h 20"/>
                  <a:gd name="T20" fmla="*/ 9 w 18"/>
                  <a:gd name="T21" fmla="*/ 19 h 20"/>
                  <a:gd name="T22" fmla="*/ 10 w 18"/>
                  <a:gd name="T23" fmla="*/ 19 h 20"/>
                  <a:gd name="T24" fmla="*/ 11 w 18"/>
                  <a:gd name="T25" fmla="*/ 18 h 20"/>
                  <a:gd name="T26" fmla="*/ 13 w 18"/>
                  <a:gd name="T27" fmla="*/ 17 h 20"/>
                  <a:gd name="T28" fmla="*/ 14 w 18"/>
                  <a:gd name="T29" fmla="*/ 15 h 20"/>
                  <a:gd name="T30" fmla="*/ 16 w 18"/>
                  <a:gd name="T31" fmla="*/ 13 h 20"/>
                  <a:gd name="T32" fmla="*/ 17 w 18"/>
                  <a:gd name="T33" fmla="*/ 11 h 20"/>
                  <a:gd name="T34" fmla="*/ 18 w 18"/>
                  <a:gd name="T35" fmla="*/ 8 h 20"/>
                  <a:gd name="T36" fmla="*/ 18 w 18"/>
                  <a:gd name="T37" fmla="*/ 6 h 20"/>
                  <a:gd name="T38" fmla="*/ 18 w 18"/>
                  <a:gd name="T39" fmla="*/ 4 h 20"/>
                  <a:gd name="T40" fmla="*/ 18 w 18"/>
                  <a:gd name="T41" fmla="*/ 2 h 20"/>
                  <a:gd name="T42" fmla="*/ 18 w 18"/>
                  <a:gd name="T43" fmla="*/ 0 h 20"/>
                  <a:gd name="T44" fmla="*/ 0 w 18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lnTo>
                      <a:pt x="2" y="4"/>
                    </a:lnTo>
                    <a:lnTo>
                      <a:pt x="3" y="7"/>
                    </a:lnTo>
                    <a:lnTo>
                      <a:pt x="3" y="11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8" y="20"/>
                    </a:lnTo>
                    <a:lnTo>
                      <a:pt x="9" y="19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3" y="17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7" y="11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1477"/>
              <p:cNvSpPr>
                <a:spLocks/>
              </p:cNvSpPr>
              <p:nvPr/>
            </p:nvSpPr>
            <p:spPr bwMode="auto">
              <a:xfrm>
                <a:off x="5477" y="2613"/>
                <a:ext cx="73" cy="80"/>
              </a:xfrm>
              <a:custGeom>
                <a:avLst/>
                <a:gdLst>
                  <a:gd name="T0" fmla="*/ 73 w 73"/>
                  <a:gd name="T1" fmla="*/ 76 h 80"/>
                  <a:gd name="T2" fmla="*/ 5 w 73"/>
                  <a:gd name="T3" fmla="*/ 0 h 80"/>
                  <a:gd name="T4" fmla="*/ 0 w 73"/>
                  <a:gd name="T5" fmla="*/ 5 h 80"/>
                  <a:gd name="T6" fmla="*/ 68 w 73"/>
                  <a:gd name="T7" fmla="*/ 80 h 80"/>
                  <a:gd name="T8" fmla="*/ 73 w 73"/>
                  <a:gd name="T9" fmla="*/ 7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80">
                    <a:moveTo>
                      <a:pt x="73" y="76"/>
                    </a:moveTo>
                    <a:lnTo>
                      <a:pt x="5" y="0"/>
                    </a:lnTo>
                    <a:lnTo>
                      <a:pt x="0" y="5"/>
                    </a:lnTo>
                    <a:lnTo>
                      <a:pt x="68" y="80"/>
                    </a:lnTo>
                    <a:lnTo>
                      <a:pt x="73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1478"/>
              <p:cNvSpPr>
                <a:spLocks/>
              </p:cNvSpPr>
              <p:nvPr/>
            </p:nvSpPr>
            <p:spPr bwMode="auto">
              <a:xfrm>
                <a:off x="5482" y="2618"/>
                <a:ext cx="64" cy="72"/>
              </a:xfrm>
              <a:custGeom>
                <a:avLst/>
                <a:gdLst>
                  <a:gd name="T0" fmla="*/ 64 w 64"/>
                  <a:gd name="T1" fmla="*/ 70 h 72"/>
                  <a:gd name="T2" fmla="*/ 1 w 64"/>
                  <a:gd name="T3" fmla="*/ 0 h 72"/>
                  <a:gd name="T4" fmla="*/ 0 w 64"/>
                  <a:gd name="T5" fmla="*/ 2 h 72"/>
                  <a:gd name="T6" fmla="*/ 62 w 64"/>
                  <a:gd name="T7" fmla="*/ 72 h 72"/>
                  <a:gd name="T8" fmla="*/ 64 w 64"/>
                  <a:gd name="T9" fmla="*/ 7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72">
                    <a:moveTo>
                      <a:pt x="64" y="7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62" y="72"/>
                    </a:lnTo>
                    <a:lnTo>
                      <a:pt x="64" y="70"/>
                    </a:lnTo>
                    <a:close/>
                  </a:path>
                </a:pathLst>
              </a:custGeom>
              <a:solidFill>
                <a:srgbClr val="CEB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1479"/>
              <p:cNvSpPr>
                <a:spLocks/>
              </p:cNvSpPr>
              <p:nvPr/>
            </p:nvSpPr>
            <p:spPr bwMode="auto">
              <a:xfrm>
                <a:off x="5531" y="2672"/>
                <a:ext cx="41" cy="15"/>
              </a:xfrm>
              <a:custGeom>
                <a:avLst/>
                <a:gdLst>
                  <a:gd name="T0" fmla="*/ 22 w 41"/>
                  <a:gd name="T1" fmla="*/ 14 h 15"/>
                  <a:gd name="T2" fmla="*/ 25 w 41"/>
                  <a:gd name="T3" fmla="*/ 13 h 15"/>
                  <a:gd name="T4" fmla="*/ 29 w 41"/>
                  <a:gd name="T5" fmla="*/ 13 h 15"/>
                  <a:gd name="T6" fmla="*/ 32 w 41"/>
                  <a:gd name="T7" fmla="*/ 11 h 15"/>
                  <a:gd name="T8" fmla="*/ 35 w 41"/>
                  <a:gd name="T9" fmla="*/ 10 h 15"/>
                  <a:gd name="T10" fmla="*/ 37 w 41"/>
                  <a:gd name="T11" fmla="*/ 9 h 15"/>
                  <a:gd name="T12" fmla="*/ 39 w 41"/>
                  <a:gd name="T13" fmla="*/ 7 h 15"/>
                  <a:gd name="T14" fmla="*/ 40 w 41"/>
                  <a:gd name="T15" fmla="*/ 5 h 15"/>
                  <a:gd name="T16" fmla="*/ 41 w 41"/>
                  <a:gd name="T17" fmla="*/ 3 h 15"/>
                  <a:gd name="T18" fmla="*/ 40 w 41"/>
                  <a:gd name="T19" fmla="*/ 1 h 15"/>
                  <a:gd name="T20" fmla="*/ 39 w 41"/>
                  <a:gd name="T21" fmla="*/ 3 h 15"/>
                  <a:gd name="T22" fmla="*/ 37 w 41"/>
                  <a:gd name="T23" fmla="*/ 6 h 15"/>
                  <a:gd name="T24" fmla="*/ 33 w 41"/>
                  <a:gd name="T25" fmla="*/ 9 h 15"/>
                  <a:gd name="T26" fmla="*/ 29 w 41"/>
                  <a:gd name="T27" fmla="*/ 11 h 15"/>
                  <a:gd name="T28" fmla="*/ 27 w 41"/>
                  <a:gd name="T29" fmla="*/ 12 h 15"/>
                  <a:gd name="T30" fmla="*/ 25 w 41"/>
                  <a:gd name="T31" fmla="*/ 12 h 15"/>
                  <a:gd name="T32" fmla="*/ 23 w 41"/>
                  <a:gd name="T33" fmla="*/ 12 h 15"/>
                  <a:gd name="T34" fmla="*/ 21 w 41"/>
                  <a:gd name="T35" fmla="*/ 12 h 15"/>
                  <a:gd name="T36" fmla="*/ 17 w 41"/>
                  <a:gd name="T37" fmla="*/ 8 h 15"/>
                  <a:gd name="T38" fmla="*/ 21 w 41"/>
                  <a:gd name="T39" fmla="*/ 7 h 15"/>
                  <a:gd name="T40" fmla="*/ 26 w 41"/>
                  <a:gd name="T41" fmla="*/ 5 h 15"/>
                  <a:gd name="T42" fmla="*/ 30 w 41"/>
                  <a:gd name="T43" fmla="*/ 3 h 15"/>
                  <a:gd name="T44" fmla="*/ 31 w 41"/>
                  <a:gd name="T45" fmla="*/ 0 h 15"/>
                  <a:gd name="T46" fmla="*/ 30 w 41"/>
                  <a:gd name="T47" fmla="*/ 0 h 15"/>
                  <a:gd name="T48" fmla="*/ 30 w 41"/>
                  <a:gd name="T49" fmla="*/ 0 h 15"/>
                  <a:gd name="T50" fmla="*/ 29 w 41"/>
                  <a:gd name="T51" fmla="*/ 1 h 15"/>
                  <a:gd name="T52" fmla="*/ 28 w 41"/>
                  <a:gd name="T53" fmla="*/ 3 h 15"/>
                  <a:gd name="T54" fmla="*/ 25 w 41"/>
                  <a:gd name="T55" fmla="*/ 4 h 15"/>
                  <a:gd name="T56" fmla="*/ 21 w 41"/>
                  <a:gd name="T57" fmla="*/ 5 h 15"/>
                  <a:gd name="T58" fmla="*/ 17 w 41"/>
                  <a:gd name="T59" fmla="*/ 6 h 15"/>
                  <a:gd name="T60" fmla="*/ 14 w 41"/>
                  <a:gd name="T61" fmla="*/ 6 h 15"/>
                  <a:gd name="T62" fmla="*/ 12 w 41"/>
                  <a:gd name="T63" fmla="*/ 4 h 15"/>
                  <a:gd name="T64" fmla="*/ 10 w 41"/>
                  <a:gd name="T65" fmla="*/ 3 h 15"/>
                  <a:gd name="T66" fmla="*/ 8 w 41"/>
                  <a:gd name="T67" fmla="*/ 2 h 15"/>
                  <a:gd name="T68" fmla="*/ 6 w 41"/>
                  <a:gd name="T69" fmla="*/ 2 h 15"/>
                  <a:gd name="T70" fmla="*/ 6 w 41"/>
                  <a:gd name="T71" fmla="*/ 4 h 15"/>
                  <a:gd name="T72" fmla="*/ 7 w 41"/>
                  <a:gd name="T73" fmla="*/ 6 h 15"/>
                  <a:gd name="T74" fmla="*/ 6 w 41"/>
                  <a:gd name="T75" fmla="*/ 15 h 15"/>
                  <a:gd name="T76" fmla="*/ 9 w 41"/>
                  <a:gd name="T77" fmla="*/ 15 h 15"/>
                  <a:gd name="T78" fmla="*/ 13 w 41"/>
                  <a:gd name="T79" fmla="*/ 15 h 15"/>
                  <a:gd name="T80" fmla="*/ 17 w 41"/>
                  <a:gd name="T81" fmla="*/ 14 h 15"/>
                  <a:gd name="T82" fmla="*/ 19 w 41"/>
                  <a:gd name="T83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1" h="15">
                    <a:moveTo>
                      <a:pt x="20" y="14"/>
                    </a:moveTo>
                    <a:lnTo>
                      <a:pt x="22" y="14"/>
                    </a:lnTo>
                    <a:lnTo>
                      <a:pt x="23" y="14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9" y="13"/>
                    </a:lnTo>
                    <a:lnTo>
                      <a:pt x="30" y="12"/>
                    </a:lnTo>
                    <a:lnTo>
                      <a:pt x="32" y="11"/>
                    </a:lnTo>
                    <a:lnTo>
                      <a:pt x="33" y="11"/>
                    </a:lnTo>
                    <a:lnTo>
                      <a:pt x="35" y="10"/>
                    </a:lnTo>
                    <a:lnTo>
                      <a:pt x="36" y="9"/>
                    </a:lnTo>
                    <a:lnTo>
                      <a:pt x="37" y="9"/>
                    </a:lnTo>
                    <a:lnTo>
                      <a:pt x="38" y="8"/>
                    </a:lnTo>
                    <a:lnTo>
                      <a:pt x="39" y="7"/>
                    </a:lnTo>
                    <a:lnTo>
                      <a:pt x="40" y="6"/>
                    </a:lnTo>
                    <a:lnTo>
                      <a:pt x="40" y="5"/>
                    </a:lnTo>
                    <a:lnTo>
                      <a:pt x="41" y="4"/>
                    </a:lnTo>
                    <a:lnTo>
                      <a:pt x="41" y="3"/>
                    </a:lnTo>
                    <a:lnTo>
                      <a:pt x="40" y="2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39" y="3"/>
                    </a:lnTo>
                    <a:lnTo>
                      <a:pt x="38" y="5"/>
                    </a:lnTo>
                    <a:lnTo>
                      <a:pt x="37" y="6"/>
                    </a:lnTo>
                    <a:lnTo>
                      <a:pt x="35" y="8"/>
                    </a:lnTo>
                    <a:lnTo>
                      <a:pt x="33" y="9"/>
                    </a:lnTo>
                    <a:lnTo>
                      <a:pt x="31" y="10"/>
                    </a:lnTo>
                    <a:lnTo>
                      <a:pt x="29" y="11"/>
                    </a:lnTo>
                    <a:lnTo>
                      <a:pt x="27" y="11"/>
                    </a:lnTo>
                    <a:lnTo>
                      <a:pt x="27" y="12"/>
                    </a:lnTo>
                    <a:lnTo>
                      <a:pt x="26" y="12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17" y="8"/>
                    </a:lnTo>
                    <a:lnTo>
                      <a:pt x="19" y="8"/>
                    </a:lnTo>
                    <a:lnTo>
                      <a:pt x="21" y="7"/>
                    </a:lnTo>
                    <a:lnTo>
                      <a:pt x="23" y="6"/>
                    </a:lnTo>
                    <a:lnTo>
                      <a:pt x="26" y="5"/>
                    </a:lnTo>
                    <a:lnTo>
                      <a:pt x="28" y="4"/>
                    </a:lnTo>
                    <a:lnTo>
                      <a:pt x="30" y="3"/>
                    </a:lnTo>
                    <a:lnTo>
                      <a:pt x="31" y="2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29" y="1"/>
                    </a:lnTo>
                    <a:lnTo>
                      <a:pt x="29" y="2"/>
                    </a:lnTo>
                    <a:lnTo>
                      <a:pt x="28" y="3"/>
                    </a:lnTo>
                    <a:lnTo>
                      <a:pt x="26" y="3"/>
                    </a:lnTo>
                    <a:lnTo>
                      <a:pt x="25" y="4"/>
                    </a:lnTo>
                    <a:lnTo>
                      <a:pt x="23" y="5"/>
                    </a:lnTo>
                    <a:lnTo>
                      <a:pt x="21" y="5"/>
                    </a:lnTo>
                    <a:lnTo>
                      <a:pt x="19" y="6"/>
                    </a:lnTo>
                    <a:lnTo>
                      <a:pt x="17" y="6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3" y="15"/>
                    </a:lnTo>
                    <a:lnTo>
                      <a:pt x="15" y="14"/>
                    </a:lnTo>
                    <a:lnTo>
                      <a:pt x="17" y="14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1480"/>
              <p:cNvSpPr>
                <a:spLocks/>
              </p:cNvSpPr>
              <p:nvPr/>
            </p:nvSpPr>
            <p:spPr bwMode="auto">
              <a:xfrm>
                <a:off x="5534" y="2676"/>
                <a:ext cx="14" cy="9"/>
              </a:xfrm>
              <a:custGeom>
                <a:avLst/>
                <a:gdLst>
                  <a:gd name="T0" fmla="*/ 12 w 14"/>
                  <a:gd name="T1" fmla="*/ 4 h 9"/>
                  <a:gd name="T2" fmla="*/ 11 w 14"/>
                  <a:gd name="T3" fmla="*/ 4 h 9"/>
                  <a:gd name="T4" fmla="*/ 10 w 14"/>
                  <a:gd name="T5" fmla="*/ 4 h 9"/>
                  <a:gd name="T6" fmla="*/ 10 w 14"/>
                  <a:gd name="T7" fmla="*/ 4 h 9"/>
                  <a:gd name="T8" fmla="*/ 9 w 14"/>
                  <a:gd name="T9" fmla="*/ 4 h 9"/>
                  <a:gd name="T10" fmla="*/ 9 w 14"/>
                  <a:gd name="T11" fmla="*/ 3 h 9"/>
                  <a:gd name="T12" fmla="*/ 8 w 14"/>
                  <a:gd name="T13" fmla="*/ 2 h 9"/>
                  <a:gd name="T14" fmla="*/ 8 w 14"/>
                  <a:gd name="T15" fmla="*/ 2 h 9"/>
                  <a:gd name="T16" fmla="*/ 7 w 14"/>
                  <a:gd name="T17" fmla="*/ 1 h 9"/>
                  <a:gd name="T18" fmla="*/ 6 w 14"/>
                  <a:gd name="T19" fmla="*/ 1 h 9"/>
                  <a:gd name="T20" fmla="*/ 6 w 14"/>
                  <a:gd name="T21" fmla="*/ 0 h 9"/>
                  <a:gd name="T22" fmla="*/ 5 w 14"/>
                  <a:gd name="T23" fmla="*/ 0 h 9"/>
                  <a:gd name="T24" fmla="*/ 5 w 14"/>
                  <a:gd name="T25" fmla="*/ 0 h 9"/>
                  <a:gd name="T26" fmla="*/ 5 w 14"/>
                  <a:gd name="T27" fmla="*/ 0 h 9"/>
                  <a:gd name="T28" fmla="*/ 5 w 14"/>
                  <a:gd name="T29" fmla="*/ 2 h 9"/>
                  <a:gd name="T30" fmla="*/ 6 w 14"/>
                  <a:gd name="T31" fmla="*/ 3 h 9"/>
                  <a:gd name="T32" fmla="*/ 7 w 14"/>
                  <a:gd name="T33" fmla="*/ 4 h 9"/>
                  <a:gd name="T34" fmla="*/ 0 w 14"/>
                  <a:gd name="T35" fmla="*/ 4 h 9"/>
                  <a:gd name="T36" fmla="*/ 4 w 14"/>
                  <a:gd name="T37" fmla="*/ 9 h 9"/>
                  <a:gd name="T38" fmla="*/ 5 w 14"/>
                  <a:gd name="T39" fmla="*/ 9 h 9"/>
                  <a:gd name="T40" fmla="*/ 6 w 14"/>
                  <a:gd name="T41" fmla="*/ 9 h 9"/>
                  <a:gd name="T42" fmla="*/ 7 w 14"/>
                  <a:gd name="T43" fmla="*/ 9 h 9"/>
                  <a:gd name="T44" fmla="*/ 7 w 14"/>
                  <a:gd name="T45" fmla="*/ 9 h 9"/>
                  <a:gd name="T46" fmla="*/ 8 w 14"/>
                  <a:gd name="T47" fmla="*/ 9 h 9"/>
                  <a:gd name="T48" fmla="*/ 9 w 14"/>
                  <a:gd name="T49" fmla="*/ 9 h 9"/>
                  <a:gd name="T50" fmla="*/ 10 w 14"/>
                  <a:gd name="T51" fmla="*/ 9 h 9"/>
                  <a:gd name="T52" fmla="*/ 10 w 14"/>
                  <a:gd name="T53" fmla="*/ 9 h 9"/>
                  <a:gd name="T54" fmla="*/ 11 w 14"/>
                  <a:gd name="T55" fmla="*/ 9 h 9"/>
                  <a:gd name="T56" fmla="*/ 12 w 14"/>
                  <a:gd name="T57" fmla="*/ 8 h 9"/>
                  <a:gd name="T58" fmla="*/ 12 w 14"/>
                  <a:gd name="T59" fmla="*/ 8 h 9"/>
                  <a:gd name="T60" fmla="*/ 13 w 14"/>
                  <a:gd name="T61" fmla="*/ 8 h 9"/>
                  <a:gd name="T62" fmla="*/ 13 w 14"/>
                  <a:gd name="T63" fmla="*/ 8 h 9"/>
                  <a:gd name="T64" fmla="*/ 13 w 14"/>
                  <a:gd name="T65" fmla="*/ 8 h 9"/>
                  <a:gd name="T66" fmla="*/ 14 w 14"/>
                  <a:gd name="T67" fmla="*/ 8 h 9"/>
                  <a:gd name="T68" fmla="*/ 14 w 14"/>
                  <a:gd name="T69" fmla="*/ 7 h 9"/>
                  <a:gd name="T70" fmla="*/ 12 w 14"/>
                  <a:gd name="T7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" h="9">
                    <a:moveTo>
                      <a:pt x="12" y="4"/>
                    </a:moveTo>
                    <a:lnTo>
                      <a:pt x="11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6" y="3"/>
                    </a:lnTo>
                    <a:lnTo>
                      <a:pt x="7" y="4"/>
                    </a:lnTo>
                    <a:lnTo>
                      <a:pt x="0" y="4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1481"/>
              <p:cNvSpPr>
                <a:spLocks/>
              </p:cNvSpPr>
              <p:nvPr/>
            </p:nvSpPr>
            <p:spPr bwMode="auto">
              <a:xfrm>
                <a:off x="5559" y="2665"/>
                <a:ext cx="4" cy="7"/>
              </a:xfrm>
              <a:custGeom>
                <a:avLst/>
                <a:gdLst>
                  <a:gd name="T0" fmla="*/ 3 w 4"/>
                  <a:gd name="T1" fmla="*/ 3 h 7"/>
                  <a:gd name="T2" fmla="*/ 3 w 4"/>
                  <a:gd name="T3" fmla="*/ 2 h 7"/>
                  <a:gd name="T4" fmla="*/ 2 w 4"/>
                  <a:gd name="T5" fmla="*/ 2 h 7"/>
                  <a:gd name="T6" fmla="*/ 2 w 4"/>
                  <a:gd name="T7" fmla="*/ 1 h 7"/>
                  <a:gd name="T8" fmla="*/ 1 w 4"/>
                  <a:gd name="T9" fmla="*/ 0 h 7"/>
                  <a:gd name="T10" fmla="*/ 0 w 4"/>
                  <a:gd name="T11" fmla="*/ 0 h 7"/>
                  <a:gd name="T12" fmla="*/ 0 w 4"/>
                  <a:gd name="T13" fmla="*/ 1 h 7"/>
                  <a:gd name="T14" fmla="*/ 0 w 4"/>
                  <a:gd name="T15" fmla="*/ 1 h 7"/>
                  <a:gd name="T16" fmla="*/ 0 w 4"/>
                  <a:gd name="T17" fmla="*/ 1 h 7"/>
                  <a:gd name="T18" fmla="*/ 0 w 4"/>
                  <a:gd name="T19" fmla="*/ 2 h 7"/>
                  <a:gd name="T20" fmla="*/ 1 w 4"/>
                  <a:gd name="T21" fmla="*/ 2 h 7"/>
                  <a:gd name="T22" fmla="*/ 1 w 4"/>
                  <a:gd name="T23" fmla="*/ 3 h 7"/>
                  <a:gd name="T24" fmla="*/ 2 w 4"/>
                  <a:gd name="T25" fmla="*/ 3 h 7"/>
                  <a:gd name="T26" fmla="*/ 2 w 4"/>
                  <a:gd name="T27" fmla="*/ 4 h 7"/>
                  <a:gd name="T28" fmla="*/ 2 w 4"/>
                  <a:gd name="T29" fmla="*/ 5 h 7"/>
                  <a:gd name="T30" fmla="*/ 2 w 4"/>
                  <a:gd name="T31" fmla="*/ 6 h 7"/>
                  <a:gd name="T32" fmla="*/ 2 w 4"/>
                  <a:gd name="T33" fmla="*/ 7 h 7"/>
                  <a:gd name="T34" fmla="*/ 2 w 4"/>
                  <a:gd name="T35" fmla="*/ 7 h 7"/>
                  <a:gd name="T36" fmla="*/ 2 w 4"/>
                  <a:gd name="T37" fmla="*/ 7 h 7"/>
                  <a:gd name="T38" fmla="*/ 3 w 4"/>
                  <a:gd name="T39" fmla="*/ 7 h 7"/>
                  <a:gd name="T40" fmla="*/ 3 w 4"/>
                  <a:gd name="T41" fmla="*/ 7 h 7"/>
                  <a:gd name="T42" fmla="*/ 4 w 4"/>
                  <a:gd name="T43" fmla="*/ 7 h 7"/>
                  <a:gd name="T44" fmla="*/ 4 w 4"/>
                  <a:gd name="T45" fmla="*/ 6 h 7"/>
                  <a:gd name="T46" fmla="*/ 4 w 4"/>
                  <a:gd name="T47" fmla="*/ 4 h 7"/>
                  <a:gd name="T48" fmla="*/ 3 w 4"/>
                  <a:gd name="T4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" h="7">
                    <a:moveTo>
                      <a:pt x="3" y="3"/>
                    </a:moveTo>
                    <a:lnTo>
                      <a:pt x="3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1482"/>
              <p:cNvSpPr>
                <a:spLocks/>
              </p:cNvSpPr>
              <p:nvPr/>
            </p:nvSpPr>
            <p:spPr bwMode="auto">
              <a:xfrm>
                <a:off x="5525" y="2650"/>
                <a:ext cx="32" cy="19"/>
              </a:xfrm>
              <a:custGeom>
                <a:avLst/>
                <a:gdLst>
                  <a:gd name="T0" fmla="*/ 31 w 32"/>
                  <a:gd name="T1" fmla="*/ 10 h 19"/>
                  <a:gd name="T2" fmla="*/ 28 w 32"/>
                  <a:gd name="T3" fmla="*/ 7 h 19"/>
                  <a:gd name="T4" fmla="*/ 32 w 32"/>
                  <a:gd name="T5" fmla="*/ 4 h 19"/>
                  <a:gd name="T6" fmla="*/ 29 w 32"/>
                  <a:gd name="T7" fmla="*/ 0 h 19"/>
                  <a:gd name="T8" fmla="*/ 27 w 32"/>
                  <a:gd name="T9" fmla="*/ 0 h 19"/>
                  <a:gd name="T10" fmla="*/ 30 w 32"/>
                  <a:gd name="T11" fmla="*/ 4 h 19"/>
                  <a:gd name="T12" fmla="*/ 26 w 32"/>
                  <a:gd name="T13" fmla="*/ 7 h 19"/>
                  <a:gd name="T14" fmla="*/ 26 w 32"/>
                  <a:gd name="T15" fmla="*/ 7 h 19"/>
                  <a:gd name="T16" fmla="*/ 27 w 32"/>
                  <a:gd name="T17" fmla="*/ 8 h 19"/>
                  <a:gd name="T18" fmla="*/ 28 w 32"/>
                  <a:gd name="T19" fmla="*/ 9 h 19"/>
                  <a:gd name="T20" fmla="*/ 28 w 32"/>
                  <a:gd name="T21" fmla="*/ 9 h 19"/>
                  <a:gd name="T22" fmla="*/ 15 w 32"/>
                  <a:gd name="T23" fmla="*/ 17 h 19"/>
                  <a:gd name="T24" fmla="*/ 4 w 32"/>
                  <a:gd name="T25" fmla="*/ 10 h 19"/>
                  <a:gd name="T26" fmla="*/ 6 w 32"/>
                  <a:gd name="T27" fmla="*/ 7 h 19"/>
                  <a:gd name="T28" fmla="*/ 3 w 32"/>
                  <a:gd name="T29" fmla="*/ 4 h 19"/>
                  <a:gd name="T30" fmla="*/ 5 w 32"/>
                  <a:gd name="T31" fmla="*/ 0 h 19"/>
                  <a:gd name="T32" fmla="*/ 3 w 32"/>
                  <a:gd name="T33" fmla="*/ 0 h 19"/>
                  <a:gd name="T34" fmla="*/ 0 w 32"/>
                  <a:gd name="T35" fmla="*/ 4 h 19"/>
                  <a:gd name="T36" fmla="*/ 4 w 32"/>
                  <a:gd name="T37" fmla="*/ 7 h 19"/>
                  <a:gd name="T38" fmla="*/ 1 w 32"/>
                  <a:gd name="T39" fmla="*/ 10 h 19"/>
                  <a:gd name="T40" fmla="*/ 15 w 32"/>
                  <a:gd name="T41" fmla="*/ 19 h 19"/>
                  <a:gd name="T42" fmla="*/ 31 w 32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2" h="19">
                    <a:moveTo>
                      <a:pt x="31" y="10"/>
                    </a:moveTo>
                    <a:lnTo>
                      <a:pt x="28" y="7"/>
                    </a:lnTo>
                    <a:lnTo>
                      <a:pt x="32" y="4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30" y="4"/>
                    </a:lnTo>
                    <a:lnTo>
                      <a:pt x="26" y="7"/>
                    </a:lnTo>
                    <a:lnTo>
                      <a:pt x="26" y="7"/>
                    </a:lnTo>
                    <a:lnTo>
                      <a:pt x="27" y="8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15" y="17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4" y="7"/>
                    </a:lnTo>
                    <a:lnTo>
                      <a:pt x="1" y="10"/>
                    </a:lnTo>
                    <a:lnTo>
                      <a:pt x="15" y="19"/>
                    </a:lnTo>
                    <a:lnTo>
                      <a:pt x="31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1483"/>
              <p:cNvSpPr>
                <a:spLocks/>
              </p:cNvSpPr>
              <p:nvPr/>
            </p:nvSpPr>
            <p:spPr bwMode="auto">
              <a:xfrm>
                <a:off x="5516" y="2690"/>
                <a:ext cx="49" cy="14"/>
              </a:xfrm>
              <a:custGeom>
                <a:avLst/>
                <a:gdLst>
                  <a:gd name="T0" fmla="*/ 24 w 49"/>
                  <a:gd name="T1" fmla="*/ 0 h 14"/>
                  <a:gd name="T2" fmla="*/ 23 w 49"/>
                  <a:gd name="T3" fmla="*/ 1 h 14"/>
                  <a:gd name="T4" fmla="*/ 21 w 49"/>
                  <a:gd name="T5" fmla="*/ 4 h 14"/>
                  <a:gd name="T6" fmla="*/ 19 w 49"/>
                  <a:gd name="T7" fmla="*/ 6 h 14"/>
                  <a:gd name="T8" fmla="*/ 16 w 49"/>
                  <a:gd name="T9" fmla="*/ 8 h 14"/>
                  <a:gd name="T10" fmla="*/ 14 w 49"/>
                  <a:gd name="T11" fmla="*/ 9 h 14"/>
                  <a:gd name="T12" fmla="*/ 12 w 49"/>
                  <a:gd name="T13" fmla="*/ 10 h 14"/>
                  <a:gd name="T14" fmla="*/ 10 w 49"/>
                  <a:gd name="T15" fmla="*/ 10 h 14"/>
                  <a:gd name="T16" fmla="*/ 8 w 49"/>
                  <a:gd name="T17" fmla="*/ 11 h 14"/>
                  <a:gd name="T18" fmla="*/ 6 w 49"/>
                  <a:gd name="T19" fmla="*/ 11 h 14"/>
                  <a:gd name="T20" fmla="*/ 4 w 49"/>
                  <a:gd name="T21" fmla="*/ 11 h 14"/>
                  <a:gd name="T22" fmla="*/ 2 w 49"/>
                  <a:gd name="T23" fmla="*/ 11 h 14"/>
                  <a:gd name="T24" fmla="*/ 0 w 49"/>
                  <a:gd name="T25" fmla="*/ 13 h 14"/>
                  <a:gd name="T26" fmla="*/ 3 w 49"/>
                  <a:gd name="T27" fmla="*/ 13 h 14"/>
                  <a:gd name="T28" fmla="*/ 6 w 49"/>
                  <a:gd name="T29" fmla="*/ 13 h 14"/>
                  <a:gd name="T30" fmla="*/ 8 w 49"/>
                  <a:gd name="T31" fmla="*/ 13 h 14"/>
                  <a:gd name="T32" fmla="*/ 11 w 49"/>
                  <a:gd name="T33" fmla="*/ 12 h 14"/>
                  <a:gd name="T34" fmla="*/ 14 w 49"/>
                  <a:gd name="T35" fmla="*/ 11 h 14"/>
                  <a:gd name="T36" fmla="*/ 16 w 49"/>
                  <a:gd name="T37" fmla="*/ 10 h 14"/>
                  <a:gd name="T38" fmla="*/ 18 w 49"/>
                  <a:gd name="T39" fmla="*/ 9 h 14"/>
                  <a:gd name="T40" fmla="*/ 20 w 49"/>
                  <a:gd name="T41" fmla="*/ 8 h 14"/>
                  <a:gd name="T42" fmla="*/ 21 w 49"/>
                  <a:gd name="T43" fmla="*/ 7 h 14"/>
                  <a:gd name="T44" fmla="*/ 22 w 49"/>
                  <a:gd name="T45" fmla="*/ 6 h 14"/>
                  <a:gd name="T46" fmla="*/ 23 w 49"/>
                  <a:gd name="T47" fmla="*/ 4 h 14"/>
                  <a:gd name="T48" fmla="*/ 24 w 49"/>
                  <a:gd name="T49" fmla="*/ 3 h 14"/>
                  <a:gd name="T50" fmla="*/ 25 w 49"/>
                  <a:gd name="T51" fmla="*/ 5 h 14"/>
                  <a:gd name="T52" fmla="*/ 26 w 49"/>
                  <a:gd name="T53" fmla="*/ 6 h 14"/>
                  <a:gd name="T54" fmla="*/ 27 w 49"/>
                  <a:gd name="T55" fmla="*/ 8 h 14"/>
                  <a:gd name="T56" fmla="*/ 28 w 49"/>
                  <a:gd name="T57" fmla="*/ 9 h 14"/>
                  <a:gd name="T58" fmla="*/ 30 w 49"/>
                  <a:gd name="T59" fmla="*/ 11 h 14"/>
                  <a:gd name="T60" fmla="*/ 33 w 49"/>
                  <a:gd name="T61" fmla="*/ 12 h 14"/>
                  <a:gd name="T62" fmla="*/ 36 w 49"/>
                  <a:gd name="T63" fmla="*/ 13 h 14"/>
                  <a:gd name="T64" fmla="*/ 38 w 49"/>
                  <a:gd name="T65" fmla="*/ 14 h 14"/>
                  <a:gd name="T66" fmla="*/ 41 w 49"/>
                  <a:gd name="T67" fmla="*/ 14 h 14"/>
                  <a:gd name="T68" fmla="*/ 44 w 49"/>
                  <a:gd name="T69" fmla="*/ 14 h 14"/>
                  <a:gd name="T70" fmla="*/ 46 w 49"/>
                  <a:gd name="T71" fmla="*/ 14 h 14"/>
                  <a:gd name="T72" fmla="*/ 49 w 49"/>
                  <a:gd name="T73" fmla="*/ 14 h 14"/>
                  <a:gd name="T74" fmla="*/ 47 w 49"/>
                  <a:gd name="T75" fmla="*/ 12 h 14"/>
                  <a:gd name="T76" fmla="*/ 45 w 49"/>
                  <a:gd name="T77" fmla="*/ 12 h 14"/>
                  <a:gd name="T78" fmla="*/ 43 w 49"/>
                  <a:gd name="T79" fmla="*/ 12 h 14"/>
                  <a:gd name="T80" fmla="*/ 41 w 49"/>
                  <a:gd name="T81" fmla="*/ 12 h 14"/>
                  <a:gd name="T82" fmla="*/ 39 w 49"/>
                  <a:gd name="T83" fmla="*/ 12 h 14"/>
                  <a:gd name="T84" fmla="*/ 37 w 49"/>
                  <a:gd name="T85" fmla="*/ 11 h 14"/>
                  <a:gd name="T86" fmla="*/ 34 w 49"/>
                  <a:gd name="T87" fmla="*/ 11 h 14"/>
                  <a:gd name="T88" fmla="*/ 32 w 49"/>
                  <a:gd name="T89" fmla="*/ 9 h 14"/>
                  <a:gd name="T90" fmla="*/ 29 w 49"/>
                  <a:gd name="T91" fmla="*/ 8 h 14"/>
                  <a:gd name="T92" fmla="*/ 27 w 49"/>
                  <a:gd name="T93" fmla="*/ 5 h 14"/>
                  <a:gd name="T94" fmla="*/ 25 w 49"/>
                  <a:gd name="T95" fmla="*/ 2 h 14"/>
                  <a:gd name="T96" fmla="*/ 24 w 49"/>
                  <a:gd name="T9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9" h="14">
                    <a:moveTo>
                      <a:pt x="24" y="0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2"/>
                    </a:lnTo>
                    <a:lnTo>
                      <a:pt x="21" y="4"/>
                    </a:lnTo>
                    <a:lnTo>
                      <a:pt x="20" y="5"/>
                    </a:lnTo>
                    <a:lnTo>
                      <a:pt x="19" y="6"/>
                    </a:lnTo>
                    <a:lnTo>
                      <a:pt x="17" y="8"/>
                    </a:lnTo>
                    <a:lnTo>
                      <a:pt x="16" y="8"/>
                    </a:lnTo>
                    <a:lnTo>
                      <a:pt x="15" y="9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0" y="10"/>
                    </a:lnTo>
                    <a:lnTo>
                      <a:pt x="9" y="11"/>
                    </a:lnTo>
                    <a:lnTo>
                      <a:pt x="8" y="11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0" y="13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4" y="11"/>
                    </a:lnTo>
                    <a:lnTo>
                      <a:pt x="15" y="11"/>
                    </a:lnTo>
                    <a:lnTo>
                      <a:pt x="16" y="10"/>
                    </a:lnTo>
                    <a:lnTo>
                      <a:pt x="17" y="10"/>
                    </a:lnTo>
                    <a:lnTo>
                      <a:pt x="18" y="9"/>
                    </a:lnTo>
                    <a:lnTo>
                      <a:pt x="19" y="9"/>
                    </a:lnTo>
                    <a:lnTo>
                      <a:pt x="20" y="8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3" y="5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4" y="3"/>
                    </a:lnTo>
                    <a:lnTo>
                      <a:pt x="24" y="4"/>
                    </a:lnTo>
                    <a:lnTo>
                      <a:pt x="25" y="5"/>
                    </a:lnTo>
                    <a:lnTo>
                      <a:pt x="25" y="6"/>
                    </a:lnTo>
                    <a:lnTo>
                      <a:pt x="26" y="6"/>
                    </a:lnTo>
                    <a:lnTo>
                      <a:pt x="26" y="7"/>
                    </a:lnTo>
                    <a:lnTo>
                      <a:pt x="27" y="8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29" y="10"/>
                    </a:lnTo>
                    <a:lnTo>
                      <a:pt x="30" y="11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4" y="13"/>
                    </a:lnTo>
                    <a:lnTo>
                      <a:pt x="36" y="13"/>
                    </a:lnTo>
                    <a:lnTo>
                      <a:pt x="37" y="13"/>
                    </a:lnTo>
                    <a:lnTo>
                      <a:pt x="38" y="14"/>
                    </a:lnTo>
                    <a:lnTo>
                      <a:pt x="40" y="14"/>
                    </a:lnTo>
                    <a:lnTo>
                      <a:pt x="41" y="14"/>
                    </a:lnTo>
                    <a:lnTo>
                      <a:pt x="43" y="14"/>
                    </a:lnTo>
                    <a:lnTo>
                      <a:pt x="44" y="14"/>
                    </a:lnTo>
                    <a:lnTo>
                      <a:pt x="45" y="14"/>
                    </a:lnTo>
                    <a:lnTo>
                      <a:pt x="46" y="14"/>
                    </a:lnTo>
                    <a:lnTo>
                      <a:pt x="47" y="14"/>
                    </a:lnTo>
                    <a:lnTo>
                      <a:pt x="49" y="14"/>
                    </a:lnTo>
                    <a:lnTo>
                      <a:pt x="48" y="11"/>
                    </a:lnTo>
                    <a:lnTo>
                      <a:pt x="47" y="12"/>
                    </a:lnTo>
                    <a:lnTo>
                      <a:pt x="46" y="12"/>
                    </a:lnTo>
                    <a:lnTo>
                      <a:pt x="45" y="12"/>
                    </a:lnTo>
                    <a:lnTo>
                      <a:pt x="44" y="12"/>
                    </a:lnTo>
                    <a:lnTo>
                      <a:pt x="43" y="12"/>
                    </a:lnTo>
                    <a:lnTo>
                      <a:pt x="42" y="12"/>
                    </a:lnTo>
                    <a:lnTo>
                      <a:pt x="41" y="12"/>
                    </a:lnTo>
                    <a:lnTo>
                      <a:pt x="40" y="12"/>
                    </a:lnTo>
                    <a:lnTo>
                      <a:pt x="39" y="12"/>
                    </a:lnTo>
                    <a:lnTo>
                      <a:pt x="38" y="11"/>
                    </a:lnTo>
                    <a:lnTo>
                      <a:pt x="37" y="11"/>
                    </a:lnTo>
                    <a:lnTo>
                      <a:pt x="35" y="11"/>
                    </a:lnTo>
                    <a:lnTo>
                      <a:pt x="34" y="11"/>
                    </a:lnTo>
                    <a:lnTo>
                      <a:pt x="33" y="10"/>
                    </a:lnTo>
                    <a:lnTo>
                      <a:pt x="32" y="9"/>
                    </a:lnTo>
                    <a:lnTo>
                      <a:pt x="31" y="9"/>
                    </a:lnTo>
                    <a:lnTo>
                      <a:pt x="29" y="8"/>
                    </a:lnTo>
                    <a:lnTo>
                      <a:pt x="28" y="6"/>
                    </a:lnTo>
                    <a:lnTo>
                      <a:pt x="27" y="5"/>
                    </a:lnTo>
                    <a:lnTo>
                      <a:pt x="26" y="3"/>
                    </a:lnTo>
                    <a:lnTo>
                      <a:pt x="25" y="2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1484"/>
              <p:cNvSpPr>
                <a:spLocks/>
              </p:cNvSpPr>
              <p:nvPr/>
            </p:nvSpPr>
            <p:spPr bwMode="auto">
              <a:xfrm>
                <a:off x="5488" y="2662"/>
                <a:ext cx="6" cy="12"/>
              </a:xfrm>
              <a:custGeom>
                <a:avLst/>
                <a:gdLst>
                  <a:gd name="T0" fmla="*/ 6 w 6"/>
                  <a:gd name="T1" fmla="*/ 6 h 12"/>
                  <a:gd name="T2" fmla="*/ 5 w 6"/>
                  <a:gd name="T3" fmla="*/ 6 h 12"/>
                  <a:gd name="T4" fmla="*/ 5 w 6"/>
                  <a:gd name="T5" fmla="*/ 6 h 12"/>
                  <a:gd name="T6" fmla="*/ 4 w 6"/>
                  <a:gd name="T7" fmla="*/ 6 h 12"/>
                  <a:gd name="T8" fmla="*/ 4 w 6"/>
                  <a:gd name="T9" fmla="*/ 6 h 12"/>
                  <a:gd name="T10" fmla="*/ 4 w 6"/>
                  <a:gd name="T11" fmla="*/ 5 h 12"/>
                  <a:gd name="T12" fmla="*/ 3 w 6"/>
                  <a:gd name="T13" fmla="*/ 4 h 12"/>
                  <a:gd name="T14" fmla="*/ 3 w 6"/>
                  <a:gd name="T15" fmla="*/ 3 h 12"/>
                  <a:gd name="T16" fmla="*/ 2 w 6"/>
                  <a:gd name="T17" fmla="*/ 2 h 12"/>
                  <a:gd name="T18" fmla="*/ 2 w 6"/>
                  <a:gd name="T19" fmla="*/ 1 h 12"/>
                  <a:gd name="T20" fmla="*/ 1 w 6"/>
                  <a:gd name="T21" fmla="*/ 0 h 12"/>
                  <a:gd name="T22" fmla="*/ 1 w 6"/>
                  <a:gd name="T23" fmla="*/ 0 h 12"/>
                  <a:gd name="T24" fmla="*/ 0 w 6"/>
                  <a:gd name="T25" fmla="*/ 0 h 12"/>
                  <a:gd name="T26" fmla="*/ 0 w 6"/>
                  <a:gd name="T27" fmla="*/ 1 h 12"/>
                  <a:gd name="T28" fmla="*/ 0 w 6"/>
                  <a:gd name="T29" fmla="*/ 2 h 12"/>
                  <a:gd name="T30" fmla="*/ 0 w 6"/>
                  <a:gd name="T31" fmla="*/ 4 h 12"/>
                  <a:gd name="T32" fmla="*/ 1 w 6"/>
                  <a:gd name="T33" fmla="*/ 5 h 12"/>
                  <a:gd name="T34" fmla="*/ 2 w 6"/>
                  <a:gd name="T35" fmla="*/ 7 h 12"/>
                  <a:gd name="T36" fmla="*/ 2 w 6"/>
                  <a:gd name="T37" fmla="*/ 9 h 12"/>
                  <a:gd name="T38" fmla="*/ 3 w 6"/>
                  <a:gd name="T39" fmla="*/ 10 h 12"/>
                  <a:gd name="T40" fmla="*/ 3 w 6"/>
                  <a:gd name="T41" fmla="*/ 10 h 12"/>
                  <a:gd name="T42" fmla="*/ 3 w 6"/>
                  <a:gd name="T43" fmla="*/ 11 h 12"/>
                  <a:gd name="T44" fmla="*/ 4 w 6"/>
                  <a:gd name="T45" fmla="*/ 11 h 12"/>
                  <a:gd name="T46" fmla="*/ 5 w 6"/>
                  <a:gd name="T47" fmla="*/ 11 h 12"/>
                  <a:gd name="T48" fmla="*/ 5 w 6"/>
                  <a:gd name="T49" fmla="*/ 12 h 12"/>
                  <a:gd name="T50" fmla="*/ 6 w 6"/>
                  <a:gd name="T51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" h="12">
                    <a:moveTo>
                      <a:pt x="6" y="6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1485"/>
              <p:cNvSpPr>
                <a:spLocks/>
              </p:cNvSpPr>
              <p:nvPr/>
            </p:nvSpPr>
            <p:spPr bwMode="auto">
              <a:xfrm>
                <a:off x="5532" y="2641"/>
                <a:ext cx="18" cy="21"/>
              </a:xfrm>
              <a:custGeom>
                <a:avLst/>
                <a:gdLst>
                  <a:gd name="T0" fmla="*/ 18 w 18"/>
                  <a:gd name="T1" fmla="*/ 9 h 21"/>
                  <a:gd name="T2" fmla="*/ 18 w 18"/>
                  <a:gd name="T3" fmla="*/ 0 h 21"/>
                  <a:gd name="T4" fmla="*/ 0 w 18"/>
                  <a:gd name="T5" fmla="*/ 0 h 21"/>
                  <a:gd name="T6" fmla="*/ 0 w 18"/>
                  <a:gd name="T7" fmla="*/ 8 h 21"/>
                  <a:gd name="T8" fmla="*/ 8 w 18"/>
                  <a:gd name="T9" fmla="*/ 21 h 21"/>
                  <a:gd name="T10" fmla="*/ 18 w 18"/>
                  <a:gd name="T11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1">
                    <a:moveTo>
                      <a:pt x="18" y="9"/>
                    </a:moveTo>
                    <a:lnTo>
                      <a:pt x="18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21"/>
                    </a:lnTo>
                    <a:lnTo>
                      <a:pt x="18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1486"/>
              <p:cNvSpPr>
                <a:spLocks/>
              </p:cNvSpPr>
              <p:nvPr/>
            </p:nvSpPr>
            <p:spPr bwMode="auto">
              <a:xfrm>
                <a:off x="5518" y="2592"/>
                <a:ext cx="45" cy="27"/>
              </a:xfrm>
              <a:custGeom>
                <a:avLst/>
                <a:gdLst>
                  <a:gd name="T0" fmla="*/ 36 w 45"/>
                  <a:gd name="T1" fmla="*/ 10 h 27"/>
                  <a:gd name="T2" fmla="*/ 36 w 45"/>
                  <a:gd name="T3" fmla="*/ 9 h 27"/>
                  <a:gd name="T4" fmla="*/ 35 w 45"/>
                  <a:gd name="T5" fmla="*/ 8 h 27"/>
                  <a:gd name="T6" fmla="*/ 34 w 45"/>
                  <a:gd name="T7" fmla="*/ 7 h 27"/>
                  <a:gd name="T8" fmla="*/ 33 w 45"/>
                  <a:gd name="T9" fmla="*/ 6 h 27"/>
                  <a:gd name="T10" fmla="*/ 31 w 45"/>
                  <a:gd name="T11" fmla="*/ 5 h 27"/>
                  <a:gd name="T12" fmla="*/ 29 w 45"/>
                  <a:gd name="T13" fmla="*/ 4 h 27"/>
                  <a:gd name="T14" fmla="*/ 27 w 45"/>
                  <a:gd name="T15" fmla="*/ 3 h 27"/>
                  <a:gd name="T16" fmla="*/ 25 w 45"/>
                  <a:gd name="T17" fmla="*/ 2 h 27"/>
                  <a:gd name="T18" fmla="*/ 23 w 45"/>
                  <a:gd name="T19" fmla="*/ 1 h 27"/>
                  <a:gd name="T20" fmla="*/ 20 w 45"/>
                  <a:gd name="T21" fmla="*/ 1 h 27"/>
                  <a:gd name="T22" fmla="*/ 18 w 45"/>
                  <a:gd name="T23" fmla="*/ 0 h 27"/>
                  <a:gd name="T24" fmla="*/ 15 w 45"/>
                  <a:gd name="T25" fmla="*/ 0 h 27"/>
                  <a:gd name="T26" fmla="*/ 13 w 45"/>
                  <a:gd name="T27" fmla="*/ 0 h 27"/>
                  <a:gd name="T28" fmla="*/ 11 w 45"/>
                  <a:gd name="T29" fmla="*/ 0 h 27"/>
                  <a:gd name="T30" fmla="*/ 8 w 45"/>
                  <a:gd name="T31" fmla="*/ 0 h 27"/>
                  <a:gd name="T32" fmla="*/ 6 w 45"/>
                  <a:gd name="T33" fmla="*/ 1 h 27"/>
                  <a:gd name="T34" fmla="*/ 4 w 45"/>
                  <a:gd name="T35" fmla="*/ 3 h 27"/>
                  <a:gd name="T36" fmla="*/ 2 w 45"/>
                  <a:gd name="T37" fmla="*/ 5 h 27"/>
                  <a:gd name="T38" fmla="*/ 1 w 45"/>
                  <a:gd name="T39" fmla="*/ 7 h 27"/>
                  <a:gd name="T40" fmla="*/ 0 w 45"/>
                  <a:gd name="T41" fmla="*/ 10 h 27"/>
                  <a:gd name="T42" fmla="*/ 1 w 45"/>
                  <a:gd name="T43" fmla="*/ 12 h 27"/>
                  <a:gd name="T44" fmla="*/ 1 w 45"/>
                  <a:gd name="T45" fmla="*/ 14 h 27"/>
                  <a:gd name="T46" fmla="*/ 2 w 45"/>
                  <a:gd name="T47" fmla="*/ 15 h 27"/>
                  <a:gd name="T48" fmla="*/ 3 w 45"/>
                  <a:gd name="T49" fmla="*/ 15 h 27"/>
                  <a:gd name="T50" fmla="*/ 4 w 45"/>
                  <a:gd name="T51" fmla="*/ 15 h 27"/>
                  <a:gd name="T52" fmla="*/ 5 w 45"/>
                  <a:gd name="T53" fmla="*/ 16 h 27"/>
                  <a:gd name="T54" fmla="*/ 6 w 45"/>
                  <a:gd name="T55" fmla="*/ 16 h 27"/>
                  <a:gd name="T56" fmla="*/ 8 w 45"/>
                  <a:gd name="T57" fmla="*/ 17 h 27"/>
                  <a:gd name="T58" fmla="*/ 11 w 45"/>
                  <a:gd name="T59" fmla="*/ 18 h 27"/>
                  <a:gd name="T60" fmla="*/ 14 w 45"/>
                  <a:gd name="T61" fmla="*/ 19 h 27"/>
                  <a:gd name="T62" fmla="*/ 16 w 45"/>
                  <a:gd name="T63" fmla="*/ 20 h 27"/>
                  <a:gd name="T64" fmla="*/ 19 w 45"/>
                  <a:gd name="T65" fmla="*/ 21 h 27"/>
                  <a:gd name="T66" fmla="*/ 22 w 45"/>
                  <a:gd name="T67" fmla="*/ 22 h 27"/>
                  <a:gd name="T68" fmla="*/ 25 w 45"/>
                  <a:gd name="T69" fmla="*/ 23 h 27"/>
                  <a:gd name="T70" fmla="*/ 28 w 45"/>
                  <a:gd name="T71" fmla="*/ 24 h 27"/>
                  <a:gd name="T72" fmla="*/ 30 w 45"/>
                  <a:gd name="T73" fmla="*/ 25 h 27"/>
                  <a:gd name="T74" fmla="*/ 33 w 45"/>
                  <a:gd name="T75" fmla="*/ 26 h 27"/>
                  <a:gd name="T76" fmla="*/ 34 w 45"/>
                  <a:gd name="T77" fmla="*/ 27 h 27"/>
                  <a:gd name="T78" fmla="*/ 36 w 45"/>
                  <a:gd name="T79" fmla="*/ 27 h 27"/>
                  <a:gd name="T80" fmla="*/ 37 w 45"/>
                  <a:gd name="T81" fmla="*/ 27 h 27"/>
                  <a:gd name="T82" fmla="*/ 38 w 45"/>
                  <a:gd name="T83" fmla="*/ 27 h 27"/>
                  <a:gd name="T84" fmla="*/ 40 w 45"/>
                  <a:gd name="T85" fmla="*/ 27 h 27"/>
                  <a:gd name="T86" fmla="*/ 41 w 45"/>
                  <a:gd name="T87" fmla="*/ 27 h 27"/>
                  <a:gd name="T88" fmla="*/ 42 w 45"/>
                  <a:gd name="T89" fmla="*/ 27 h 27"/>
                  <a:gd name="T90" fmla="*/ 43 w 45"/>
                  <a:gd name="T91" fmla="*/ 26 h 27"/>
                  <a:gd name="T92" fmla="*/ 44 w 45"/>
                  <a:gd name="T93" fmla="*/ 25 h 27"/>
                  <a:gd name="T94" fmla="*/ 44 w 45"/>
                  <a:gd name="T95" fmla="*/ 24 h 27"/>
                  <a:gd name="T96" fmla="*/ 45 w 45"/>
                  <a:gd name="T97" fmla="*/ 22 h 27"/>
                  <a:gd name="T98" fmla="*/ 45 w 45"/>
                  <a:gd name="T99" fmla="*/ 20 h 27"/>
                  <a:gd name="T100" fmla="*/ 44 w 45"/>
                  <a:gd name="T101" fmla="*/ 18 h 27"/>
                  <a:gd name="T102" fmla="*/ 44 w 45"/>
                  <a:gd name="T103" fmla="*/ 16 h 27"/>
                  <a:gd name="T104" fmla="*/ 42 w 45"/>
                  <a:gd name="T105" fmla="*/ 14 h 27"/>
                  <a:gd name="T106" fmla="*/ 41 w 45"/>
                  <a:gd name="T107" fmla="*/ 12 h 27"/>
                  <a:gd name="T108" fmla="*/ 39 w 45"/>
                  <a:gd name="T109" fmla="*/ 11 h 27"/>
                  <a:gd name="T110" fmla="*/ 38 w 45"/>
                  <a:gd name="T111" fmla="*/ 10 h 27"/>
                  <a:gd name="T112" fmla="*/ 36 w 45"/>
                  <a:gd name="T11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5" h="27">
                    <a:moveTo>
                      <a:pt x="36" y="10"/>
                    </a:moveTo>
                    <a:lnTo>
                      <a:pt x="36" y="9"/>
                    </a:lnTo>
                    <a:lnTo>
                      <a:pt x="35" y="8"/>
                    </a:lnTo>
                    <a:lnTo>
                      <a:pt x="34" y="7"/>
                    </a:lnTo>
                    <a:lnTo>
                      <a:pt x="33" y="6"/>
                    </a:lnTo>
                    <a:lnTo>
                      <a:pt x="31" y="5"/>
                    </a:lnTo>
                    <a:lnTo>
                      <a:pt x="29" y="4"/>
                    </a:lnTo>
                    <a:lnTo>
                      <a:pt x="27" y="3"/>
                    </a:lnTo>
                    <a:lnTo>
                      <a:pt x="25" y="2"/>
                    </a:lnTo>
                    <a:lnTo>
                      <a:pt x="23" y="1"/>
                    </a:lnTo>
                    <a:lnTo>
                      <a:pt x="20" y="1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8" y="17"/>
                    </a:lnTo>
                    <a:lnTo>
                      <a:pt x="11" y="18"/>
                    </a:lnTo>
                    <a:lnTo>
                      <a:pt x="14" y="19"/>
                    </a:lnTo>
                    <a:lnTo>
                      <a:pt x="16" y="20"/>
                    </a:lnTo>
                    <a:lnTo>
                      <a:pt x="19" y="21"/>
                    </a:lnTo>
                    <a:lnTo>
                      <a:pt x="22" y="22"/>
                    </a:lnTo>
                    <a:lnTo>
                      <a:pt x="25" y="23"/>
                    </a:lnTo>
                    <a:lnTo>
                      <a:pt x="28" y="24"/>
                    </a:lnTo>
                    <a:lnTo>
                      <a:pt x="30" y="25"/>
                    </a:lnTo>
                    <a:lnTo>
                      <a:pt x="33" y="26"/>
                    </a:lnTo>
                    <a:lnTo>
                      <a:pt x="34" y="27"/>
                    </a:lnTo>
                    <a:lnTo>
                      <a:pt x="36" y="27"/>
                    </a:lnTo>
                    <a:lnTo>
                      <a:pt x="37" y="27"/>
                    </a:lnTo>
                    <a:lnTo>
                      <a:pt x="38" y="27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6"/>
                    </a:lnTo>
                    <a:lnTo>
                      <a:pt x="44" y="25"/>
                    </a:lnTo>
                    <a:lnTo>
                      <a:pt x="44" y="24"/>
                    </a:lnTo>
                    <a:lnTo>
                      <a:pt x="45" y="22"/>
                    </a:lnTo>
                    <a:lnTo>
                      <a:pt x="45" y="20"/>
                    </a:lnTo>
                    <a:lnTo>
                      <a:pt x="44" y="18"/>
                    </a:lnTo>
                    <a:lnTo>
                      <a:pt x="44" y="16"/>
                    </a:lnTo>
                    <a:lnTo>
                      <a:pt x="42" y="14"/>
                    </a:lnTo>
                    <a:lnTo>
                      <a:pt x="41" y="12"/>
                    </a:lnTo>
                    <a:lnTo>
                      <a:pt x="39" y="11"/>
                    </a:lnTo>
                    <a:lnTo>
                      <a:pt x="38" y="10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1487"/>
              <p:cNvSpPr>
                <a:spLocks/>
              </p:cNvSpPr>
              <p:nvPr/>
            </p:nvSpPr>
            <p:spPr bwMode="auto">
              <a:xfrm>
                <a:off x="5512" y="2600"/>
                <a:ext cx="53" cy="46"/>
              </a:xfrm>
              <a:custGeom>
                <a:avLst/>
                <a:gdLst>
                  <a:gd name="T0" fmla="*/ 45 w 53"/>
                  <a:gd name="T1" fmla="*/ 14 h 46"/>
                  <a:gd name="T2" fmla="*/ 45 w 53"/>
                  <a:gd name="T3" fmla="*/ 14 h 46"/>
                  <a:gd name="T4" fmla="*/ 45 w 53"/>
                  <a:gd name="T5" fmla="*/ 12 h 46"/>
                  <a:gd name="T6" fmla="*/ 43 w 53"/>
                  <a:gd name="T7" fmla="*/ 9 h 46"/>
                  <a:gd name="T8" fmla="*/ 41 w 53"/>
                  <a:gd name="T9" fmla="*/ 7 h 46"/>
                  <a:gd name="T10" fmla="*/ 38 w 53"/>
                  <a:gd name="T11" fmla="*/ 5 h 46"/>
                  <a:gd name="T12" fmla="*/ 35 w 53"/>
                  <a:gd name="T13" fmla="*/ 3 h 46"/>
                  <a:gd name="T14" fmla="*/ 32 w 53"/>
                  <a:gd name="T15" fmla="*/ 1 h 46"/>
                  <a:gd name="T16" fmla="*/ 29 w 53"/>
                  <a:gd name="T17" fmla="*/ 0 h 46"/>
                  <a:gd name="T18" fmla="*/ 26 w 53"/>
                  <a:gd name="T19" fmla="*/ 0 h 46"/>
                  <a:gd name="T20" fmla="*/ 21 w 53"/>
                  <a:gd name="T21" fmla="*/ 0 h 46"/>
                  <a:gd name="T22" fmla="*/ 17 w 53"/>
                  <a:gd name="T23" fmla="*/ 1 h 46"/>
                  <a:gd name="T24" fmla="*/ 13 w 53"/>
                  <a:gd name="T25" fmla="*/ 2 h 46"/>
                  <a:gd name="T26" fmla="*/ 9 w 53"/>
                  <a:gd name="T27" fmla="*/ 5 h 46"/>
                  <a:gd name="T28" fmla="*/ 6 w 53"/>
                  <a:gd name="T29" fmla="*/ 8 h 46"/>
                  <a:gd name="T30" fmla="*/ 3 w 53"/>
                  <a:gd name="T31" fmla="*/ 12 h 46"/>
                  <a:gd name="T32" fmla="*/ 1 w 53"/>
                  <a:gd name="T33" fmla="*/ 16 h 46"/>
                  <a:gd name="T34" fmla="*/ 0 w 53"/>
                  <a:gd name="T35" fmla="*/ 21 h 46"/>
                  <a:gd name="T36" fmla="*/ 0 w 53"/>
                  <a:gd name="T37" fmla="*/ 25 h 46"/>
                  <a:gd name="T38" fmla="*/ 1 w 53"/>
                  <a:gd name="T39" fmla="*/ 30 h 46"/>
                  <a:gd name="T40" fmla="*/ 3 w 53"/>
                  <a:gd name="T41" fmla="*/ 34 h 46"/>
                  <a:gd name="T42" fmla="*/ 6 w 53"/>
                  <a:gd name="T43" fmla="*/ 38 h 46"/>
                  <a:gd name="T44" fmla="*/ 9 w 53"/>
                  <a:gd name="T45" fmla="*/ 41 h 46"/>
                  <a:gd name="T46" fmla="*/ 13 w 53"/>
                  <a:gd name="T47" fmla="*/ 43 h 46"/>
                  <a:gd name="T48" fmla="*/ 17 w 53"/>
                  <a:gd name="T49" fmla="*/ 45 h 46"/>
                  <a:gd name="T50" fmla="*/ 21 w 53"/>
                  <a:gd name="T51" fmla="*/ 46 h 46"/>
                  <a:gd name="T52" fmla="*/ 25 w 53"/>
                  <a:gd name="T53" fmla="*/ 46 h 46"/>
                  <a:gd name="T54" fmla="*/ 29 w 53"/>
                  <a:gd name="T55" fmla="*/ 46 h 46"/>
                  <a:gd name="T56" fmla="*/ 32 w 53"/>
                  <a:gd name="T57" fmla="*/ 45 h 46"/>
                  <a:gd name="T58" fmla="*/ 35 w 53"/>
                  <a:gd name="T59" fmla="*/ 43 h 46"/>
                  <a:gd name="T60" fmla="*/ 38 w 53"/>
                  <a:gd name="T61" fmla="*/ 42 h 46"/>
                  <a:gd name="T62" fmla="*/ 40 w 53"/>
                  <a:gd name="T63" fmla="*/ 40 h 46"/>
                  <a:gd name="T64" fmla="*/ 42 w 53"/>
                  <a:gd name="T65" fmla="*/ 37 h 46"/>
                  <a:gd name="T66" fmla="*/ 44 w 53"/>
                  <a:gd name="T67" fmla="*/ 35 h 46"/>
                  <a:gd name="T68" fmla="*/ 45 w 53"/>
                  <a:gd name="T69" fmla="*/ 33 h 46"/>
                  <a:gd name="T70" fmla="*/ 45 w 53"/>
                  <a:gd name="T71" fmla="*/ 33 h 46"/>
                  <a:gd name="T72" fmla="*/ 47 w 53"/>
                  <a:gd name="T73" fmla="*/ 33 h 46"/>
                  <a:gd name="T74" fmla="*/ 50 w 53"/>
                  <a:gd name="T75" fmla="*/ 32 h 46"/>
                  <a:gd name="T76" fmla="*/ 52 w 53"/>
                  <a:gd name="T77" fmla="*/ 29 h 46"/>
                  <a:gd name="T78" fmla="*/ 53 w 53"/>
                  <a:gd name="T79" fmla="*/ 26 h 46"/>
                  <a:gd name="T80" fmla="*/ 53 w 53"/>
                  <a:gd name="T81" fmla="*/ 22 h 46"/>
                  <a:gd name="T82" fmla="*/ 52 w 53"/>
                  <a:gd name="T83" fmla="*/ 18 h 46"/>
                  <a:gd name="T84" fmla="*/ 50 w 53"/>
                  <a:gd name="T85" fmla="*/ 15 h 46"/>
                  <a:gd name="T86" fmla="*/ 47 w 53"/>
                  <a:gd name="T87" fmla="*/ 1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3" h="46">
                    <a:moveTo>
                      <a:pt x="45" y="14"/>
                    </a:moveTo>
                    <a:lnTo>
                      <a:pt x="45" y="14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5" y="12"/>
                    </a:lnTo>
                    <a:lnTo>
                      <a:pt x="44" y="11"/>
                    </a:lnTo>
                    <a:lnTo>
                      <a:pt x="43" y="9"/>
                    </a:lnTo>
                    <a:lnTo>
                      <a:pt x="42" y="8"/>
                    </a:lnTo>
                    <a:lnTo>
                      <a:pt x="41" y="7"/>
                    </a:lnTo>
                    <a:lnTo>
                      <a:pt x="39" y="6"/>
                    </a:lnTo>
                    <a:lnTo>
                      <a:pt x="38" y="5"/>
                    </a:lnTo>
                    <a:lnTo>
                      <a:pt x="37" y="3"/>
                    </a:lnTo>
                    <a:lnTo>
                      <a:pt x="35" y="3"/>
                    </a:lnTo>
                    <a:lnTo>
                      <a:pt x="34" y="2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5" y="1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9" y="5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1" y="16"/>
                    </a:lnTo>
                    <a:lnTo>
                      <a:pt x="1" y="18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1" y="28"/>
                    </a:lnTo>
                    <a:lnTo>
                      <a:pt x="1" y="30"/>
                    </a:lnTo>
                    <a:lnTo>
                      <a:pt x="2" y="32"/>
                    </a:lnTo>
                    <a:lnTo>
                      <a:pt x="3" y="34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7" y="39"/>
                    </a:lnTo>
                    <a:lnTo>
                      <a:pt x="9" y="41"/>
                    </a:lnTo>
                    <a:lnTo>
                      <a:pt x="11" y="42"/>
                    </a:lnTo>
                    <a:lnTo>
                      <a:pt x="13" y="43"/>
                    </a:lnTo>
                    <a:lnTo>
                      <a:pt x="15" y="44"/>
                    </a:lnTo>
                    <a:lnTo>
                      <a:pt x="17" y="45"/>
                    </a:lnTo>
                    <a:lnTo>
                      <a:pt x="19" y="46"/>
                    </a:lnTo>
                    <a:lnTo>
                      <a:pt x="21" y="46"/>
                    </a:lnTo>
                    <a:lnTo>
                      <a:pt x="24" y="46"/>
                    </a:lnTo>
                    <a:lnTo>
                      <a:pt x="25" y="46"/>
                    </a:lnTo>
                    <a:lnTo>
                      <a:pt x="27" y="46"/>
                    </a:lnTo>
                    <a:lnTo>
                      <a:pt x="29" y="46"/>
                    </a:lnTo>
                    <a:lnTo>
                      <a:pt x="30" y="45"/>
                    </a:lnTo>
                    <a:lnTo>
                      <a:pt x="32" y="45"/>
                    </a:lnTo>
                    <a:lnTo>
                      <a:pt x="33" y="44"/>
                    </a:lnTo>
                    <a:lnTo>
                      <a:pt x="35" y="43"/>
                    </a:lnTo>
                    <a:lnTo>
                      <a:pt x="36" y="43"/>
                    </a:lnTo>
                    <a:lnTo>
                      <a:pt x="38" y="42"/>
                    </a:lnTo>
                    <a:lnTo>
                      <a:pt x="39" y="41"/>
                    </a:lnTo>
                    <a:lnTo>
                      <a:pt x="40" y="40"/>
                    </a:lnTo>
                    <a:lnTo>
                      <a:pt x="41" y="39"/>
                    </a:lnTo>
                    <a:lnTo>
                      <a:pt x="42" y="37"/>
                    </a:lnTo>
                    <a:lnTo>
                      <a:pt x="43" y="36"/>
                    </a:lnTo>
                    <a:lnTo>
                      <a:pt x="44" y="35"/>
                    </a:lnTo>
                    <a:lnTo>
                      <a:pt x="45" y="33"/>
                    </a:lnTo>
                    <a:lnTo>
                      <a:pt x="45" y="33"/>
                    </a:lnTo>
                    <a:lnTo>
                      <a:pt x="45" y="33"/>
                    </a:lnTo>
                    <a:lnTo>
                      <a:pt x="45" y="33"/>
                    </a:lnTo>
                    <a:lnTo>
                      <a:pt x="45" y="33"/>
                    </a:lnTo>
                    <a:lnTo>
                      <a:pt x="47" y="33"/>
                    </a:lnTo>
                    <a:lnTo>
                      <a:pt x="48" y="33"/>
                    </a:lnTo>
                    <a:lnTo>
                      <a:pt x="50" y="32"/>
                    </a:lnTo>
                    <a:lnTo>
                      <a:pt x="51" y="30"/>
                    </a:lnTo>
                    <a:lnTo>
                      <a:pt x="52" y="29"/>
                    </a:lnTo>
                    <a:lnTo>
                      <a:pt x="52" y="27"/>
                    </a:lnTo>
                    <a:lnTo>
                      <a:pt x="53" y="26"/>
                    </a:lnTo>
                    <a:lnTo>
                      <a:pt x="53" y="24"/>
                    </a:lnTo>
                    <a:lnTo>
                      <a:pt x="53" y="22"/>
                    </a:lnTo>
                    <a:lnTo>
                      <a:pt x="52" y="20"/>
                    </a:lnTo>
                    <a:lnTo>
                      <a:pt x="52" y="18"/>
                    </a:lnTo>
                    <a:lnTo>
                      <a:pt x="51" y="17"/>
                    </a:lnTo>
                    <a:lnTo>
                      <a:pt x="50" y="15"/>
                    </a:lnTo>
                    <a:lnTo>
                      <a:pt x="48" y="14"/>
                    </a:lnTo>
                    <a:lnTo>
                      <a:pt x="47" y="14"/>
                    </a:lnTo>
                    <a:lnTo>
                      <a:pt x="45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1488"/>
              <p:cNvSpPr>
                <a:spLocks/>
              </p:cNvSpPr>
              <p:nvPr/>
            </p:nvSpPr>
            <p:spPr bwMode="auto">
              <a:xfrm>
                <a:off x="5516" y="2603"/>
                <a:ext cx="46" cy="40"/>
              </a:xfrm>
              <a:custGeom>
                <a:avLst/>
                <a:gdLst>
                  <a:gd name="T0" fmla="*/ 41 w 46"/>
                  <a:gd name="T1" fmla="*/ 15 h 40"/>
                  <a:gd name="T2" fmla="*/ 40 w 46"/>
                  <a:gd name="T3" fmla="*/ 16 h 40"/>
                  <a:gd name="T4" fmla="*/ 39 w 46"/>
                  <a:gd name="T5" fmla="*/ 15 h 40"/>
                  <a:gd name="T6" fmla="*/ 37 w 46"/>
                  <a:gd name="T7" fmla="*/ 12 h 40"/>
                  <a:gd name="T8" fmla="*/ 36 w 46"/>
                  <a:gd name="T9" fmla="*/ 9 h 40"/>
                  <a:gd name="T10" fmla="*/ 34 w 46"/>
                  <a:gd name="T11" fmla="*/ 6 h 40"/>
                  <a:gd name="T12" fmla="*/ 31 w 46"/>
                  <a:gd name="T13" fmla="*/ 4 h 40"/>
                  <a:gd name="T14" fmla="*/ 28 w 46"/>
                  <a:gd name="T15" fmla="*/ 2 h 40"/>
                  <a:gd name="T16" fmla="*/ 25 w 46"/>
                  <a:gd name="T17" fmla="*/ 1 h 40"/>
                  <a:gd name="T18" fmla="*/ 21 w 46"/>
                  <a:gd name="T19" fmla="*/ 0 h 40"/>
                  <a:gd name="T20" fmla="*/ 18 w 46"/>
                  <a:gd name="T21" fmla="*/ 0 h 40"/>
                  <a:gd name="T22" fmla="*/ 14 w 46"/>
                  <a:gd name="T23" fmla="*/ 1 h 40"/>
                  <a:gd name="T24" fmla="*/ 10 w 46"/>
                  <a:gd name="T25" fmla="*/ 3 h 40"/>
                  <a:gd name="T26" fmla="*/ 7 w 46"/>
                  <a:gd name="T27" fmla="*/ 5 h 40"/>
                  <a:gd name="T28" fmla="*/ 4 w 46"/>
                  <a:gd name="T29" fmla="*/ 7 h 40"/>
                  <a:gd name="T30" fmla="*/ 2 w 46"/>
                  <a:gd name="T31" fmla="*/ 11 h 40"/>
                  <a:gd name="T32" fmla="*/ 1 w 46"/>
                  <a:gd name="T33" fmla="*/ 14 h 40"/>
                  <a:gd name="T34" fmla="*/ 0 w 46"/>
                  <a:gd name="T35" fmla="*/ 18 h 40"/>
                  <a:gd name="T36" fmla="*/ 0 w 46"/>
                  <a:gd name="T37" fmla="*/ 22 h 40"/>
                  <a:gd name="T38" fmla="*/ 1 w 46"/>
                  <a:gd name="T39" fmla="*/ 26 h 40"/>
                  <a:gd name="T40" fmla="*/ 2 w 46"/>
                  <a:gd name="T41" fmla="*/ 29 h 40"/>
                  <a:gd name="T42" fmla="*/ 4 w 46"/>
                  <a:gd name="T43" fmla="*/ 32 h 40"/>
                  <a:gd name="T44" fmla="*/ 7 w 46"/>
                  <a:gd name="T45" fmla="*/ 35 h 40"/>
                  <a:gd name="T46" fmla="*/ 10 w 46"/>
                  <a:gd name="T47" fmla="*/ 37 h 40"/>
                  <a:gd name="T48" fmla="*/ 14 w 46"/>
                  <a:gd name="T49" fmla="*/ 39 h 40"/>
                  <a:gd name="T50" fmla="*/ 18 w 46"/>
                  <a:gd name="T51" fmla="*/ 40 h 40"/>
                  <a:gd name="T52" fmla="*/ 21 w 46"/>
                  <a:gd name="T53" fmla="*/ 40 h 40"/>
                  <a:gd name="T54" fmla="*/ 25 w 46"/>
                  <a:gd name="T55" fmla="*/ 39 h 40"/>
                  <a:gd name="T56" fmla="*/ 28 w 46"/>
                  <a:gd name="T57" fmla="*/ 38 h 40"/>
                  <a:gd name="T58" fmla="*/ 30 w 46"/>
                  <a:gd name="T59" fmla="*/ 36 h 40"/>
                  <a:gd name="T60" fmla="*/ 33 w 46"/>
                  <a:gd name="T61" fmla="*/ 34 h 40"/>
                  <a:gd name="T62" fmla="*/ 35 w 46"/>
                  <a:gd name="T63" fmla="*/ 32 h 40"/>
                  <a:gd name="T64" fmla="*/ 37 w 46"/>
                  <a:gd name="T65" fmla="*/ 30 h 40"/>
                  <a:gd name="T66" fmla="*/ 38 w 46"/>
                  <a:gd name="T67" fmla="*/ 27 h 40"/>
                  <a:gd name="T68" fmla="*/ 39 w 46"/>
                  <a:gd name="T69" fmla="*/ 25 h 40"/>
                  <a:gd name="T70" fmla="*/ 40 w 46"/>
                  <a:gd name="T71" fmla="*/ 26 h 40"/>
                  <a:gd name="T72" fmla="*/ 40 w 46"/>
                  <a:gd name="T73" fmla="*/ 26 h 40"/>
                  <a:gd name="T74" fmla="*/ 41 w 46"/>
                  <a:gd name="T75" fmla="*/ 27 h 40"/>
                  <a:gd name="T76" fmla="*/ 43 w 46"/>
                  <a:gd name="T77" fmla="*/ 27 h 40"/>
                  <a:gd name="T78" fmla="*/ 44 w 46"/>
                  <a:gd name="T79" fmla="*/ 26 h 40"/>
                  <a:gd name="T80" fmla="*/ 45 w 46"/>
                  <a:gd name="T81" fmla="*/ 24 h 40"/>
                  <a:gd name="T82" fmla="*/ 46 w 46"/>
                  <a:gd name="T83" fmla="*/ 22 h 40"/>
                  <a:gd name="T84" fmla="*/ 46 w 46"/>
                  <a:gd name="T85" fmla="*/ 20 h 40"/>
                  <a:gd name="T86" fmla="*/ 45 w 46"/>
                  <a:gd name="T87" fmla="*/ 18 h 40"/>
                  <a:gd name="T88" fmla="*/ 44 w 46"/>
                  <a:gd name="T89" fmla="*/ 16 h 40"/>
                  <a:gd name="T90" fmla="*/ 43 w 46"/>
                  <a:gd name="T91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40">
                    <a:moveTo>
                      <a:pt x="42" y="15"/>
                    </a:moveTo>
                    <a:lnTo>
                      <a:pt x="41" y="15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39" y="17"/>
                    </a:lnTo>
                    <a:lnTo>
                      <a:pt x="39" y="15"/>
                    </a:lnTo>
                    <a:lnTo>
                      <a:pt x="38" y="13"/>
                    </a:lnTo>
                    <a:lnTo>
                      <a:pt x="37" y="12"/>
                    </a:lnTo>
                    <a:lnTo>
                      <a:pt x="37" y="10"/>
                    </a:lnTo>
                    <a:lnTo>
                      <a:pt x="36" y="9"/>
                    </a:lnTo>
                    <a:lnTo>
                      <a:pt x="35" y="7"/>
                    </a:lnTo>
                    <a:lnTo>
                      <a:pt x="34" y="6"/>
                    </a:lnTo>
                    <a:lnTo>
                      <a:pt x="32" y="5"/>
                    </a:lnTo>
                    <a:lnTo>
                      <a:pt x="31" y="4"/>
                    </a:lnTo>
                    <a:lnTo>
                      <a:pt x="30" y="3"/>
                    </a:lnTo>
                    <a:lnTo>
                      <a:pt x="28" y="2"/>
                    </a:lnTo>
                    <a:lnTo>
                      <a:pt x="27" y="2"/>
                    </a:lnTo>
                    <a:lnTo>
                      <a:pt x="25" y="1"/>
                    </a:lnTo>
                    <a:lnTo>
                      <a:pt x="23" y="1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2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1" y="26"/>
                    </a:lnTo>
                    <a:lnTo>
                      <a:pt x="2" y="28"/>
                    </a:lnTo>
                    <a:lnTo>
                      <a:pt x="2" y="29"/>
                    </a:lnTo>
                    <a:lnTo>
                      <a:pt x="3" y="31"/>
                    </a:lnTo>
                    <a:lnTo>
                      <a:pt x="4" y="32"/>
                    </a:lnTo>
                    <a:lnTo>
                      <a:pt x="6" y="34"/>
                    </a:lnTo>
                    <a:lnTo>
                      <a:pt x="7" y="35"/>
                    </a:lnTo>
                    <a:lnTo>
                      <a:pt x="9" y="36"/>
                    </a:lnTo>
                    <a:lnTo>
                      <a:pt x="10" y="37"/>
                    </a:lnTo>
                    <a:lnTo>
                      <a:pt x="12" y="38"/>
                    </a:lnTo>
                    <a:lnTo>
                      <a:pt x="14" y="39"/>
                    </a:lnTo>
                    <a:lnTo>
                      <a:pt x="16" y="39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1" y="40"/>
                    </a:lnTo>
                    <a:lnTo>
                      <a:pt x="23" y="39"/>
                    </a:lnTo>
                    <a:lnTo>
                      <a:pt x="25" y="39"/>
                    </a:lnTo>
                    <a:lnTo>
                      <a:pt x="26" y="39"/>
                    </a:lnTo>
                    <a:lnTo>
                      <a:pt x="28" y="38"/>
                    </a:lnTo>
                    <a:lnTo>
                      <a:pt x="29" y="37"/>
                    </a:lnTo>
                    <a:lnTo>
                      <a:pt x="30" y="36"/>
                    </a:lnTo>
                    <a:lnTo>
                      <a:pt x="32" y="36"/>
                    </a:lnTo>
                    <a:lnTo>
                      <a:pt x="33" y="34"/>
                    </a:lnTo>
                    <a:lnTo>
                      <a:pt x="34" y="33"/>
                    </a:lnTo>
                    <a:lnTo>
                      <a:pt x="35" y="32"/>
                    </a:lnTo>
                    <a:lnTo>
                      <a:pt x="36" y="31"/>
                    </a:lnTo>
                    <a:lnTo>
                      <a:pt x="37" y="30"/>
                    </a:lnTo>
                    <a:lnTo>
                      <a:pt x="38" y="28"/>
                    </a:lnTo>
                    <a:lnTo>
                      <a:pt x="38" y="27"/>
                    </a:lnTo>
                    <a:lnTo>
                      <a:pt x="39" y="25"/>
                    </a:lnTo>
                    <a:lnTo>
                      <a:pt x="39" y="25"/>
                    </a:lnTo>
                    <a:lnTo>
                      <a:pt x="39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7"/>
                    </a:lnTo>
                    <a:lnTo>
                      <a:pt x="43" y="26"/>
                    </a:lnTo>
                    <a:lnTo>
                      <a:pt x="44" y="26"/>
                    </a:lnTo>
                    <a:lnTo>
                      <a:pt x="45" y="25"/>
                    </a:lnTo>
                    <a:lnTo>
                      <a:pt x="45" y="24"/>
                    </a:lnTo>
                    <a:lnTo>
                      <a:pt x="46" y="23"/>
                    </a:lnTo>
                    <a:lnTo>
                      <a:pt x="46" y="22"/>
                    </a:lnTo>
                    <a:lnTo>
                      <a:pt x="46" y="21"/>
                    </a:lnTo>
                    <a:lnTo>
                      <a:pt x="46" y="20"/>
                    </a:lnTo>
                    <a:lnTo>
                      <a:pt x="46" y="19"/>
                    </a:lnTo>
                    <a:lnTo>
                      <a:pt x="45" y="18"/>
                    </a:lnTo>
                    <a:lnTo>
                      <a:pt x="45" y="17"/>
                    </a:lnTo>
                    <a:lnTo>
                      <a:pt x="44" y="16"/>
                    </a:lnTo>
                    <a:lnTo>
                      <a:pt x="43" y="16"/>
                    </a:lnTo>
                    <a:lnTo>
                      <a:pt x="43" y="15"/>
                    </a:lnTo>
                    <a:lnTo>
                      <a:pt x="42" y="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1489"/>
              <p:cNvSpPr>
                <a:spLocks/>
              </p:cNvSpPr>
              <p:nvPr/>
            </p:nvSpPr>
            <p:spPr bwMode="auto">
              <a:xfrm>
                <a:off x="5556" y="2626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3 h 3"/>
                  <a:gd name="T4" fmla="*/ 3 w 3"/>
                  <a:gd name="T5" fmla="*/ 2 h 3"/>
                  <a:gd name="T6" fmla="*/ 3 w 3"/>
                  <a:gd name="T7" fmla="*/ 2 h 3"/>
                  <a:gd name="T8" fmla="*/ 3 w 3"/>
                  <a:gd name="T9" fmla="*/ 1 h 3"/>
                  <a:gd name="T10" fmla="*/ 3 w 3"/>
                  <a:gd name="T11" fmla="*/ 1 h 3"/>
                  <a:gd name="T12" fmla="*/ 3 w 3"/>
                  <a:gd name="T13" fmla="*/ 0 h 3"/>
                  <a:gd name="T14" fmla="*/ 3 w 3"/>
                  <a:gd name="T15" fmla="*/ 0 h 3"/>
                  <a:gd name="T16" fmla="*/ 2 w 3"/>
                  <a:gd name="T17" fmla="*/ 0 h 3"/>
                  <a:gd name="T18" fmla="*/ 1 w 3"/>
                  <a:gd name="T19" fmla="*/ 0 h 3"/>
                  <a:gd name="T20" fmla="*/ 1 w 3"/>
                  <a:gd name="T21" fmla="*/ 0 h 3"/>
                  <a:gd name="T22" fmla="*/ 1 w 3"/>
                  <a:gd name="T23" fmla="*/ 1 h 3"/>
                  <a:gd name="T24" fmla="*/ 0 w 3"/>
                  <a:gd name="T25" fmla="*/ 1 h 3"/>
                  <a:gd name="T26" fmla="*/ 1 w 3"/>
                  <a:gd name="T27" fmla="*/ 2 h 3"/>
                  <a:gd name="T28" fmla="*/ 1 w 3"/>
                  <a:gd name="T29" fmla="*/ 2 h 3"/>
                  <a:gd name="T30" fmla="*/ 1 w 3"/>
                  <a:gd name="T31" fmla="*/ 3 h 3"/>
                  <a:gd name="T32" fmla="*/ 2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1490"/>
              <p:cNvSpPr>
                <a:spLocks/>
              </p:cNvSpPr>
              <p:nvPr/>
            </p:nvSpPr>
            <p:spPr bwMode="auto">
              <a:xfrm>
                <a:off x="5527" y="2631"/>
                <a:ext cx="18" cy="6"/>
              </a:xfrm>
              <a:custGeom>
                <a:avLst/>
                <a:gdLst>
                  <a:gd name="T0" fmla="*/ 0 w 18"/>
                  <a:gd name="T1" fmla="*/ 0 h 6"/>
                  <a:gd name="T2" fmla="*/ 0 w 18"/>
                  <a:gd name="T3" fmla="*/ 1 h 6"/>
                  <a:gd name="T4" fmla="*/ 0 w 18"/>
                  <a:gd name="T5" fmla="*/ 1 h 6"/>
                  <a:gd name="T6" fmla="*/ 0 w 18"/>
                  <a:gd name="T7" fmla="*/ 2 h 6"/>
                  <a:gd name="T8" fmla="*/ 0 w 18"/>
                  <a:gd name="T9" fmla="*/ 2 h 6"/>
                  <a:gd name="T10" fmla="*/ 1 w 18"/>
                  <a:gd name="T11" fmla="*/ 3 h 6"/>
                  <a:gd name="T12" fmla="*/ 1 w 18"/>
                  <a:gd name="T13" fmla="*/ 4 h 6"/>
                  <a:gd name="T14" fmla="*/ 2 w 18"/>
                  <a:gd name="T15" fmla="*/ 4 h 6"/>
                  <a:gd name="T16" fmla="*/ 3 w 18"/>
                  <a:gd name="T17" fmla="*/ 5 h 6"/>
                  <a:gd name="T18" fmla="*/ 4 w 18"/>
                  <a:gd name="T19" fmla="*/ 6 h 6"/>
                  <a:gd name="T20" fmla="*/ 5 w 18"/>
                  <a:gd name="T21" fmla="*/ 6 h 6"/>
                  <a:gd name="T22" fmla="*/ 7 w 18"/>
                  <a:gd name="T23" fmla="*/ 6 h 6"/>
                  <a:gd name="T24" fmla="*/ 8 w 18"/>
                  <a:gd name="T25" fmla="*/ 6 h 6"/>
                  <a:gd name="T26" fmla="*/ 9 w 18"/>
                  <a:gd name="T27" fmla="*/ 6 h 6"/>
                  <a:gd name="T28" fmla="*/ 10 w 18"/>
                  <a:gd name="T29" fmla="*/ 6 h 6"/>
                  <a:gd name="T30" fmla="*/ 10 w 18"/>
                  <a:gd name="T31" fmla="*/ 6 h 6"/>
                  <a:gd name="T32" fmla="*/ 10 w 18"/>
                  <a:gd name="T33" fmla="*/ 6 h 6"/>
                  <a:gd name="T34" fmla="*/ 18 w 18"/>
                  <a:gd name="T35" fmla="*/ 0 h 6"/>
                  <a:gd name="T36" fmla="*/ 0 w 18"/>
                  <a:gd name="T3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6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1491"/>
              <p:cNvSpPr>
                <a:spLocks/>
              </p:cNvSpPr>
              <p:nvPr/>
            </p:nvSpPr>
            <p:spPr bwMode="auto">
              <a:xfrm>
                <a:off x="5529" y="2632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 w 11"/>
                  <a:gd name="T3" fmla="*/ 2 h 2"/>
                  <a:gd name="T4" fmla="*/ 8 w 11"/>
                  <a:gd name="T5" fmla="*/ 2 h 2"/>
                  <a:gd name="T6" fmla="*/ 11 w 11"/>
                  <a:gd name="T7" fmla="*/ 0 h 2"/>
                  <a:gd name="T8" fmla="*/ 0 w 1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1492"/>
              <p:cNvSpPr>
                <a:spLocks/>
              </p:cNvSpPr>
              <p:nvPr/>
            </p:nvSpPr>
            <p:spPr bwMode="auto">
              <a:xfrm>
                <a:off x="5524" y="2611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3 w 4"/>
                  <a:gd name="T3" fmla="*/ 5 h 5"/>
                  <a:gd name="T4" fmla="*/ 4 w 4"/>
                  <a:gd name="T5" fmla="*/ 4 h 5"/>
                  <a:gd name="T6" fmla="*/ 4 w 4"/>
                  <a:gd name="T7" fmla="*/ 4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1 h 5"/>
                  <a:gd name="T14" fmla="*/ 3 w 4"/>
                  <a:gd name="T15" fmla="*/ 1 h 5"/>
                  <a:gd name="T16" fmla="*/ 2 w 4"/>
                  <a:gd name="T17" fmla="*/ 0 h 5"/>
                  <a:gd name="T18" fmla="*/ 1 w 4"/>
                  <a:gd name="T19" fmla="*/ 1 h 5"/>
                  <a:gd name="T20" fmla="*/ 0 w 4"/>
                  <a:gd name="T21" fmla="*/ 1 h 5"/>
                  <a:gd name="T22" fmla="*/ 0 w 4"/>
                  <a:gd name="T23" fmla="*/ 2 h 5"/>
                  <a:gd name="T24" fmla="*/ 0 w 4"/>
                  <a:gd name="T25" fmla="*/ 3 h 5"/>
                  <a:gd name="T26" fmla="*/ 0 w 4"/>
                  <a:gd name="T27" fmla="*/ 4 h 5"/>
                  <a:gd name="T28" fmla="*/ 0 w 4"/>
                  <a:gd name="T29" fmla="*/ 4 h 5"/>
                  <a:gd name="T30" fmla="*/ 1 w 4"/>
                  <a:gd name="T31" fmla="*/ 5 h 5"/>
                  <a:gd name="T32" fmla="*/ 2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3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3" name="Freeform 1493"/>
              <p:cNvSpPr>
                <a:spLocks/>
              </p:cNvSpPr>
              <p:nvPr/>
            </p:nvSpPr>
            <p:spPr bwMode="auto">
              <a:xfrm>
                <a:off x="5539" y="2611"/>
                <a:ext cx="6" cy="6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5 w 6"/>
                  <a:gd name="T5" fmla="*/ 5 h 6"/>
                  <a:gd name="T6" fmla="*/ 5 w 6"/>
                  <a:gd name="T7" fmla="*/ 4 h 6"/>
                  <a:gd name="T8" fmla="*/ 6 w 6"/>
                  <a:gd name="T9" fmla="*/ 3 h 6"/>
                  <a:gd name="T10" fmla="*/ 5 w 6"/>
                  <a:gd name="T11" fmla="*/ 2 h 6"/>
                  <a:gd name="T12" fmla="*/ 5 w 6"/>
                  <a:gd name="T13" fmla="*/ 1 h 6"/>
                  <a:gd name="T14" fmla="*/ 4 w 6"/>
                  <a:gd name="T15" fmla="*/ 1 h 6"/>
                  <a:gd name="T16" fmla="*/ 3 w 6"/>
                  <a:gd name="T17" fmla="*/ 0 h 6"/>
                  <a:gd name="T18" fmla="*/ 2 w 6"/>
                  <a:gd name="T19" fmla="*/ 1 h 6"/>
                  <a:gd name="T20" fmla="*/ 2 w 6"/>
                  <a:gd name="T21" fmla="*/ 1 h 6"/>
                  <a:gd name="T22" fmla="*/ 1 w 6"/>
                  <a:gd name="T23" fmla="*/ 1 h 6"/>
                  <a:gd name="T24" fmla="*/ 1 w 6"/>
                  <a:gd name="T25" fmla="*/ 1 h 6"/>
                  <a:gd name="T26" fmla="*/ 0 w 6"/>
                  <a:gd name="T27" fmla="*/ 2 h 6"/>
                  <a:gd name="T28" fmla="*/ 0 w 6"/>
                  <a:gd name="T29" fmla="*/ 2 h 6"/>
                  <a:gd name="T30" fmla="*/ 0 w 6"/>
                  <a:gd name="T31" fmla="*/ 3 h 6"/>
                  <a:gd name="T32" fmla="*/ 0 w 6"/>
                  <a:gd name="T33" fmla="*/ 3 h 6"/>
                  <a:gd name="T34" fmla="*/ 0 w 6"/>
                  <a:gd name="T35" fmla="*/ 4 h 6"/>
                  <a:gd name="T36" fmla="*/ 0 w 6"/>
                  <a:gd name="T37" fmla="*/ 4 h 6"/>
                  <a:gd name="T38" fmla="*/ 0 w 6"/>
                  <a:gd name="T39" fmla="*/ 5 h 6"/>
                  <a:gd name="T40" fmla="*/ 1 w 6"/>
                  <a:gd name="T41" fmla="*/ 5 h 6"/>
                  <a:gd name="T42" fmla="*/ 1 w 6"/>
                  <a:gd name="T43" fmla="*/ 6 h 6"/>
                  <a:gd name="T44" fmla="*/ 2 w 6"/>
                  <a:gd name="T45" fmla="*/ 6 h 6"/>
                  <a:gd name="T46" fmla="*/ 2 w 6"/>
                  <a:gd name="T47" fmla="*/ 6 h 6"/>
                  <a:gd name="T48" fmla="*/ 3 w 6"/>
                  <a:gd name="T4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lnTo>
                      <a:pt x="4" y="6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1494"/>
              <p:cNvSpPr>
                <a:spLocks/>
              </p:cNvSpPr>
              <p:nvPr/>
            </p:nvSpPr>
            <p:spPr bwMode="auto">
              <a:xfrm>
                <a:off x="5525" y="2612"/>
                <a:ext cx="12" cy="14"/>
              </a:xfrm>
              <a:custGeom>
                <a:avLst/>
                <a:gdLst>
                  <a:gd name="T0" fmla="*/ 3 w 12"/>
                  <a:gd name="T1" fmla="*/ 12 h 14"/>
                  <a:gd name="T2" fmla="*/ 8 w 12"/>
                  <a:gd name="T3" fmla="*/ 3 h 14"/>
                  <a:gd name="T4" fmla="*/ 8 w 12"/>
                  <a:gd name="T5" fmla="*/ 0 h 14"/>
                  <a:gd name="T6" fmla="*/ 0 w 12"/>
                  <a:gd name="T7" fmla="*/ 14 h 14"/>
                  <a:gd name="T8" fmla="*/ 12 w 12"/>
                  <a:gd name="T9" fmla="*/ 14 h 14"/>
                  <a:gd name="T10" fmla="*/ 12 w 12"/>
                  <a:gd name="T11" fmla="*/ 12 h 14"/>
                  <a:gd name="T12" fmla="*/ 3 w 12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3" y="12"/>
                    </a:moveTo>
                    <a:lnTo>
                      <a:pt x="8" y="3"/>
                    </a:lnTo>
                    <a:lnTo>
                      <a:pt x="8" y="0"/>
                    </a:lnTo>
                    <a:lnTo>
                      <a:pt x="0" y="14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315" name="Group 1498"/>
            <p:cNvGrpSpPr>
              <a:grpSpLocks/>
            </p:cNvGrpSpPr>
            <p:nvPr/>
          </p:nvGrpSpPr>
          <p:grpSpPr bwMode="auto">
            <a:xfrm>
              <a:off x="8597900" y="3821113"/>
              <a:ext cx="212725" cy="273050"/>
              <a:chOff x="5416" y="2407"/>
              <a:chExt cx="134" cy="172"/>
            </a:xfrm>
          </p:grpSpPr>
          <p:pic>
            <p:nvPicPr>
              <p:cNvPr id="320" name="Picture 1496"/>
              <p:cNvPicPr>
                <a:picLocks noChangeAspect="1" noChangeArrowheads="1"/>
              </p:cNvPicPr>
              <p:nvPr/>
            </p:nvPicPr>
            <p:blipFill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16" y="2407"/>
                <a:ext cx="134" cy="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1" name="Picture 1497"/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16" y="2407"/>
                <a:ext cx="134" cy="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316" name="Rectangle 1499"/>
            <p:cNvSpPr>
              <a:spLocks noChangeArrowheads="1"/>
            </p:cNvSpPr>
            <p:nvPr/>
          </p:nvSpPr>
          <p:spPr bwMode="auto">
            <a:xfrm>
              <a:off x="8472488" y="3814763"/>
              <a:ext cx="455612" cy="277812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17" name="Rectangle 1500"/>
            <p:cNvSpPr>
              <a:spLocks noChangeArrowheads="1"/>
            </p:cNvSpPr>
            <p:nvPr/>
          </p:nvSpPr>
          <p:spPr bwMode="auto">
            <a:xfrm>
              <a:off x="8020050" y="4095750"/>
              <a:ext cx="455612" cy="279400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18" name="Rectangle 1501"/>
            <p:cNvSpPr>
              <a:spLocks noChangeArrowheads="1"/>
            </p:cNvSpPr>
            <p:nvPr/>
          </p:nvSpPr>
          <p:spPr bwMode="auto">
            <a:xfrm>
              <a:off x="8475663" y="4097338"/>
              <a:ext cx="454025" cy="279400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319" name="Picture 1502"/>
            <p:cNvPicPr>
              <a:picLocks noChangeAspect="1" noChangeArrowheads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04175" y="3816350"/>
              <a:ext cx="461962" cy="285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24" name="グループ化 423"/>
          <p:cNvGrpSpPr/>
          <p:nvPr/>
        </p:nvGrpSpPr>
        <p:grpSpPr>
          <a:xfrm>
            <a:off x="1920253" y="5304782"/>
            <a:ext cx="578287" cy="473924"/>
            <a:chOff x="3208338" y="3263901"/>
            <a:chExt cx="990600" cy="792163"/>
          </a:xfrm>
        </p:grpSpPr>
        <p:pic>
          <p:nvPicPr>
            <p:cNvPr id="425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6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27" name="Text Box 43"/>
          <p:cNvSpPr txBox="1">
            <a:spLocks noChangeArrowheads="1"/>
          </p:cNvSpPr>
          <p:nvPr/>
        </p:nvSpPr>
        <p:spPr bwMode="auto">
          <a:xfrm>
            <a:off x="3008461" y="5151319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Remote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428" name="グループ化 427"/>
          <p:cNvGrpSpPr/>
          <p:nvPr/>
        </p:nvGrpSpPr>
        <p:grpSpPr>
          <a:xfrm>
            <a:off x="3129274" y="4700250"/>
            <a:ext cx="578287" cy="472974"/>
            <a:chOff x="7978775" y="3702050"/>
            <a:chExt cx="990600" cy="790575"/>
          </a:xfrm>
        </p:grpSpPr>
        <p:pic>
          <p:nvPicPr>
            <p:cNvPr id="429" name="Picture 1389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78775" y="3702050"/>
              <a:ext cx="990600" cy="790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30" name="Group 1392"/>
            <p:cNvGrpSpPr>
              <a:grpSpLocks/>
            </p:cNvGrpSpPr>
            <p:nvPr/>
          </p:nvGrpSpPr>
          <p:grpSpPr bwMode="auto">
            <a:xfrm>
              <a:off x="8020050" y="3810000"/>
              <a:ext cx="911225" cy="560387"/>
              <a:chOff x="5052" y="2400"/>
              <a:chExt cx="574" cy="353"/>
            </a:xfrm>
          </p:grpSpPr>
          <p:sp>
            <p:nvSpPr>
              <p:cNvPr id="540" name="Rectangle 1390"/>
              <p:cNvSpPr>
                <a:spLocks noChangeArrowheads="1"/>
              </p:cNvSpPr>
              <p:nvPr/>
            </p:nvSpPr>
            <p:spPr bwMode="auto">
              <a:xfrm>
                <a:off x="5052" y="2400"/>
                <a:ext cx="574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1" name="Rectangle 1391"/>
              <p:cNvSpPr>
                <a:spLocks noChangeArrowheads="1"/>
              </p:cNvSpPr>
              <p:nvPr/>
            </p:nvSpPr>
            <p:spPr bwMode="auto">
              <a:xfrm>
                <a:off x="5052" y="2400"/>
                <a:ext cx="574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431" name="Group 1441"/>
            <p:cNvGrpSpPr>
              <a:grpSpLocks/>
            </p:cNvGrpSpPr>
            <p:nvPr/>
          </p:nvGrpSpPr>
          <p:grpSpPr bwMode="auto">
            <a:xfrm>
              <a:off x="8072438" y="4127500"/>
              <a:ext cx="366712" cy="215900"/>
              <a:chOff x="5085" y="2600"/>
              <a:chExt cx="231" cy="136"/>
            </a:xfrm>
          </p:grpSpPr>
          <p:sp>
            <p:nvSpPr>
              <p:cNvPr id="493" name="Freeform 1394"/>
              <p:cNvSpPr>
                <a:spLocks/>
              </p:cNvSpPr>
              <p:nvPr/>
            </p:nvSpPr>
            <p:spPr bwMode="auto">
              <a:xfrm>
                <a:off x="5262" y="2650"/>
                <a:ext cx="43" cy="53"/>
              </a:xfrm>
              <a:custGeom>
                <a:avLst/>
                <a:gdLst>
                  <a:gd name="T0" fmla="*/ 0 w 43"/>
                  <a:gd name="T1" fmla="*/ 3 h 53"/>
                  <a:gd name="T2" fmla="*/ 1 w 43"/>
                  <a:gd name="T3" fmla="*/ 2 h 53"/>
                  <a:gd name="T4" fmla="*/ 3 w 43"/>
                  <a:gd name="T5" fmla="*/ 1 h 53"/>
                  <a:gd name="T6" fmla="*/ 5 w 43"/>
                  <a:gd name="T7" fmla="*/ 0 h 53"/>
                  <a:gd name="T8" fmla="*/ 7 w 43"/>
                  <a:gd name="T9" fmla="*/ 0 h 53"/>
                  <a:gd name="T10" fmla="*/ 10 w 43"/>
                  <a:gd name="T11" fmla="*/ 0 h 53"/>
                  <a:gd name="T12" fmla="*/ 13 w 43"/>
                  <a:gd name="T13" fmla="*/ 0 h 53"/>
                  <a:gd name="T14" fmla="*/ 16 w 43"/>
                  <a:gd name="T15" fmla="*/ 1 h 53"/>
                  <a:gd name="T16" fmla="*/ 19 w 43"/>
                  <a:gd name="T17" fmla="*/ 1 h 53"/>
                  <a:gd name="T18" fmla="*/ 22 w 43"/>
                  <a:gd name="T19" fmla="*/ 2 h 53"/>
                  <a:gd name="T20" fmla="*/ 25 w 43"/>
                  <a:gd name="T21" fmla="*/ 2 h 53"/>
                  <a:gd name="T22" fmla="*/ 28 w 43"/>
                  <a:gd name="T23" fmla="*/ 3 h 53"/>
                  <a:gd name="T24" fmla="*/ 30 w 43"/>
                  <a:gd name="T25" fmla="*/ 4 h 53"/>
                  <a:gd name="T26" fmla="*/ 32 w 43"/>
                  <a:gd name="T27" fmla="*/ 4 h 53"/>
                  <a:gd name="T28" fmla="*/ 34 w 43"/>
                  <a:gd name="T29" fmla="*/ 5 h 53"/>
                  <a:gd name="T30" fmla="*/ 35 w 43"/>
                  <a:gd name="T31" fmla="*/ 5 h 53"/>
                  <a:gd name="T32" fmla="*/ 35 w 43"/>
                  <a:gd name="T33" fmla="*/ 5 h 53"/>
                  <a:gd name="T34" fmla="*/ 35 w 43"/>
                  <a:gd name="T35" fmla="*/ 5 h 53"/>
                  <a:gd name="T36" fmla="*/ 36 w 43"/>
                  <a:gd name="T37" fmla="*/ 5 h 53"/>
                  <a:gd name="T38" fmla="*/ 36 w 43"/>
                  <a:gd name="T39" fmla="*/ 4 h 53"/>
                  <a:gd name="T40" fmla="*/ 36 w 43"/>
                  <a:gd name="T41" fmla="*/ 4 h 53"/>
                  <a:gd name="T42" fmla="*/ 37 w 43"/>
                  <a:gd name="T43" fmla="*/ 3 h 53"/>
                  <a:gd name="T44" fmla="*/ 37 w 43"/>
                  <a:gd name="T45" fmla="*/ 3 h 53"/>
                  <a:gd name="T46" fmla="*/ 38 w 43"/>
                  <a:gd name="T47" fmla="*/ 3 h 53"/>
                  <a:gd name="T48" fmla="*/ 39 w 43"/>
                  <a:gd name="T49" fmla="*/ 3 h 53"/>
                  <a:gd name="T50" fmla="*/ 41 w 43"/>
                  <a:gd name="T51" fmla="*/ 3 h 53"/>
                  <a:gd name="T52" fmla="*/ 41 w 43"/>
                  <a:gd name="T53" fmla="*/ 3 h 53"/>
                  <a:gd name="T54" fmla="*/ 42 w 43"/>
                  <a:gd name="T55" fmla="*/ 3 h 53"/>
                  <a:gd name="T56" fmla="*/ 42 w 43"/>
                  <a:gd name="T57" fmla="*/ 3 h 53"/>
                  <a:gd name="T58" fmla="*/ 43 w 43"/>
                  <a:gd name="T59" fmla="*/ 4 h 53"/>
                  <a:gd name="T60" fmla="*/ 43 w 43"/>
                  <a:gd name="T61" fmla="*/ 4 h 53"/>
                  <a:gd name="T62" fmla="*/ 43 w 43"/>
                  <a:gd name="T63" fmla="*/ 4 h 53"/>
                  <a:gd name="T64" fmla="*/ 43 w 43"/>
                  <a:gd name="T65" fmla="*/ 4 h 53"/>
                  <a:gd name="T66" fmla="*/ 43 w 43"/>
                  <a:gd name="T67" fmla="*/ 53 h 53"/>
                  <a:gd name="T68" fmla="*/ 35 w 43"/>
                  <a:gd name="T69" fmla="*/ 53 h 53"/>
                  <a:gd name="T70" fmla="*/ 35 w 43"/>
                  <a:gd name="T71" fmla="*/ 49 h 53"/>
                  <a:gd name="T72" fmla="*/ 35 w 43"/>
                  <a:gd name="T73" fmla="*/ 42 h 53"/>
                  <a:gd name="T74" fmla="*/ 35 w 43"/>
                  <a:gd name="T75" fmla="*/ 35 h 53"/>
                  <a:gd name="T76" fmla="*/ 35 w 43"/>
                  <a:gd name="T77" fmla="*/ 31 h 53"/>
                  <a:gd name="T78" fmla="*/ 34 w 43"/>
                  <a:gd name="T79" fmla="*/ 31 h 53"/>
                  <a:gd name="T80" fmla="*/ 33 w 43"/>
                  <a:gd name="T81" fmla="*/ 30 h 53"/>
                  <a:gd name="T82" fmla="*/ 31 w 43"/>
                  <a:gd name="T83" fmla="*/ 30 h 53"/>
                  <a:gd name="T84" fmla="*/ 29 w 43"/>
                  <a:gd name="T85" fmla="*/ 29 h 53"/>
                  <a:gd name="T86" fmla="*/ 27 w 43"/>
                  <a:gd name="T87" fmla="*/ 29 h 53"/>
                  <a:gd name="T88" fmla="*/ 24 w 43"/>
                  <a:gd name="T89" fmla="*/ 28 h 53"/>
                  <a:gd name="T90" fmla="*/ 22 w 43"/>
                  <a:gd name="T91" fmla="*/ 27 h 53"/>
                  <a:gd name="T92" fmla="*/ 19 w 43"/>
                  <a:gd name="T93" fmla="*/ 26 h 53"/>
                  <a:gd name="T94" fmla="*/ 16 w 43"/>
                  <a:gd name="T95" fmla="*/ 26 h 53"/>
                  <a:gd name="T96" fmla="*/ 14 w 43"/>
                  <a:gd name="T97" fmla="*/ 25 h 53"/>
                  <a:gd name="T98" fmla="*/ 11 w 43"/>
                  <a:gd name="T99" fmla="*/ 24 h 53"/>
                  <a:gd name="T100" fmla="*/ 9 w 43"/>
                  <a:gd name="T101" fmla="*/ 24 h 53"/>
                  <a:gd name="T102" fmla="*/ 6 w 43"/>
                  <a:gd name="T103" fmla="*/ 23 h 53"/>
                  <a:gd name="T104" fmla="*/ 4 w 43"/>
                  <a:gd name="T105" fmla="*/ 23 h 53"/>
                  <a:gd name="T106" fmla="*/ 2 w 43"/>
                  <a:gd name="T107" fmla="*/ 22 h 53"/>
                  <a:gd name="T108" fmla="*/ 0 w 43"/>
                  <a:gd name="T109" fmla="*/ 22 h 53"/>
                  <a:gd name="T110" fmla="*/ 0 w 43"/>
                  <a:gd name="T111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3">
                    <a:moveTo>
                      <a:pt x="0" y="3"/>
                    </a:moveTo>
                    <a:lnTo>
                      <a:pt x="1" y="2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9" y="1"/>
                    </a:lnTo>
                    <a:lnTo>
                      <a:pt x="22" y="2"/>
                    </a:lnTo>
                    <a:lnTo>
                      <a:pt x="25" y="2"/>
                    </a:lnTo>
                    <a:lnTo>
                      <a:pt x="28" y="3"/>
                    </a:lnTo>
                    <a:lnTo>
                      <a:pt x="30" y="4"/>
                    </a:lnTo>
                    <a:lnTo>
                      <a:pt x="32" y="4"/>
                    </a:lnTo>
                    <a:lnTo>
                      <a:pt x="34" y="5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9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53"/>
                    </a:lnTo>
                    <a:lnTo>
                      <a:pt x="35" y="53"/>
                    </a:lnTo>
                    <a:lnTo>
                      <a:pt x="35" y="49"/>
                    </a:lnTo>
                    <a:lnTo>
                      <a:pt x="35" y="42"/>
                    </a:lnTo>
                    <a:lnTo>
                      <a:pt x="35" y="35"/>
                    </a:lnTo>
                    <a:lnTo>
                      <a:pt x="35" y="31"/>
                    </a:lnTo>
                    <a:lnTo>
                      <a:pt x="34" y="31"/>
                    </a:lnTo>
                    <a:lnTo>
                      <a:pt x="33" y="30"/>
                    </a:lnTo>
                    <a:lnTo>
                      <a:pt x="31" y="30"/>
                    </a:lnTo>
                    <a:lnTo>
                      <a:pt x="29" y="29"/>
                    </a:lnTo>
                    <a:lnTo>
                      <a:pt x="27" y="29"/>
                    </a:lnTo>
                    <a:lnTo>
                      <a:pt x="24" y="28"/>
                    </a:lnTo>
                    <a:lnTo>
                      <a:pt x="22" y="27"/>
                    </a:lnTo>
                    <a:lnTo>
                      <a:pt x="19" y="26"/>
                    </a:lnTo>
                    <a:lnTo>
                      <a:pt x="16" y="26"/>
                    </a:lnTo>
                    <a:lnTo>
                      <a:pt x="14" y="25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4" name="Freeform 1395"/>
              <p:cNvSpPr>
                <a:spLocks/>
              </p:cNvSpPr>
              <p:nvPr/>
            </p:nvSpPr>
            <p:spPr bwMode="auto">
              <a:xfrm>
                <a:off x="5251" y="2640"/>
                <a:ext cx="24" cy="21"/>
              </a:xfrm>
              <a:custGeom>
                <a:avLst/>
                <a:gdLst>
                  <a:gd name="T0" fmla="*/ 24 w 24"/>
                  <a:gd name="T1" fmla="*/ 21 h 21"/>
                  <a:gd name="T2" fmla="*/ 24 w 24"/>
                  <a:gd name="T3" fmla="*/ 0 h 21"/>
                  <a:gd name="T4" fmla="*/ 0 w 24"/>
                  <a:gd name="T5" fmla="*/ 5 h 21"/>
                  <a:gd name="T6" fmla="*/ 0 w 24"/>
                  <a:gd name="T7" fmla="*/ 21 h 21"/>
                  <a:gd name="T8" fmla="*/ 24 w 24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1">
                    <a:moveTo>
                      <a:pt x="24" y="21"/>
                    </a:moveTo>
                    <a:lnTo>
                      <a:pt x="24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4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5" name="Freeform 1396"/>
              <p:cNvSpPr>
                <a:spLocks/>
              </p:cNvSpPr>
              <p:nvPr/>
            </p:nvSpPr>
            <p:spPr bwMode="auto">
              <a:xfrm>
                <a:off x="5254" y="2645"/>
                <a:ext cx="18" cy="26"/>
              </a:xfrm>
              <a:custGeom>
                <a:avLst/>
                <a:gdLst>
                  <a:gd name="T0" fmla="*/ 18 w 18"/>
                  <a:gd name="T1" fmla="*/ 0 h 26"/>
                  <a:gd name="T2" fmla="*/ 0 w 18"/>
                  <a:gd name="T3" fmla="*/ 0 h 26"/>
                  <a:gd name="T4" fmla="*/ 0 w 18"/>
                  <a:gd name="T5" fmla="*/ 26 h 26"/>
                  <a:gd name="T6" fmla="*/ 7 w 18"/>
                  <a:gd name="T7" fmla="*/ 26 h 26"/>
                  <a:gd name="T8" fmla="*/ 18 w 18"/>
                  <a:gd name="T9" fmla="*/ 26 h 26"/>
                  <a:gd name="T10" fmla="*/ 18 w 18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6">
                    <a:moveTo>
                      <a:pt x="18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7" y="26"/>
                    </a:lnTo>
                    <a:lnTo>
                      <a:pt x="18" y="26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6" name="Freeform 1397"/>
              <p:cNvSpPr>
                <a:spLocks/>
              </p:cNvSpPr>
              <p:nvPr/>
            </p:nvSpPr>
            <p:spPr bwMode="auto">
              <a:xfrm>
                <a:off x="5235" y="2652"/>
                <a:ext cx="60" cy="48"/>
              </a:xfrm>
              <a:custGeom>
                <a:avLst/>
                <a:gdLst>
                  <a:gd name="T0" fmla="*/ 14 w 60"/>
                  <a:gd name="T1" fmla="*/ 0 h 48"/>
                  <a:gd name="T2" fmla="*/ 13 w 60"/>
                  <a:gd name="T3" fmla="*/ 0 h 48"/>
                  <a:gd name="T4" fmla="*/ 12 w 60"/>
                  <a:gd name="T5" fmla="*/ 0 h 48"/>
                  <a:gd name="T6" fmla="*/ 12 w 60"/>
                  <a:gd name="T7" fmla="*/ 0 h 48"/>
                  <a:gd name="T8" fmla="*/ 10 w 60"/>
                  <a:gd name="T9" fmla="*/ 1 h 48"/>
                  <a:gd name="T10" fmla="*/ 9 w 60"/>
                  <a:gd name="T11" fmla="*/ 1 h 48"/>
                  <a:gd name="T12" fmla="*/ 8 w 60"/>
                  <a:gd name="T13" fmla="*/ 2 h 48"/>
                  <a:gd name="T14" fmla="*/ 7 w 60"/>
                  <a:gd name="T15" fmla="*/ 3 h 48"/>
                  <a:gd name="T16" fmla="*/ 5 w 60"/>
                  <a:gd name="T17" fmla="*/ 4 h 48"/>
                  <a:gd name="T18" fmla="*/ 3 w 60"/>
                  <a:gd name="T19" fmla="*/ 7 h 48"/>
                  <a:gd name="T20" fmla="*/ 2 w 60"/>
                  <a:gd name="T21" fmla="*/ 12 h 48"/>
                  <a:gd name="T22" fmla="*/ 1 w 60"/>
                  <a:gd name="T23" fmla="*/ 18 h 48"/>
                  <a:gd name="T24" fmla="*/ 0 w 60"/>
                  <a:gd name="T25" fmla="*/ 25 h 48"/>
                  <a:gd name="T26" fmla="*/ 0 w 60"/>
                  <a:gd name="T27" fmla="*/ 32 h 48"/>
                  <a:gd name="T28" fmla="*/ 0 w 60"/>
                  <a:gd name="T29" fmla="*/ 38 h 48"/>
                  <a:gd name="T30" fmla="*/ 0 w 60"/>
                  <a:gd name="T31" fmla="*/ 41 h 48"/>
                  <a:gd name="T32" fmla="*/ 0 w 60"/>
                  <a:gd name="T33" fmla="*/ 43 h 48"/>
                  <a:gd name="T34" fmla="*/ 53 w 60"/>
                  <a:gd name="T35" fmla="*/ 48 h 48"/>
                  <a:gd name="T36" fmla="*/ 52 w 60"/>
                  <a:gd name="T37" fmla="*/ 35 h 48"/>
                  <a:gd name="T38" fmla="*/ 52 w 60"/>
                  <a:gd name="T39" fmla="*/ 34 h 48"/>
                  <a:gd name="T40" fmla="*/ 53 w 60"/>
                  <a:gd name="T41" fmla="*/ 34 h 48"/>
                  <a:gd name="T42" fmla="*/ 53 w 60"/>
                  <a:gd name="T43" fmla="*/ 34 h 48"/>
                  <a:gd name="T44" fmla="*/ 54 w 60"/>
                  <a:gd name="T45" fmla="*/ 33 h 48"/>
                  <a:gd name="T46" fmla="*/ 54 w 60"/>
                  <a:gd name="T47" fmla="*/ 33 h 48"/>
                  <a:gd name="T48" fmla="*/ 55 w 60"/>
                  <a:gd name="T49" fmla="*/ 32 h 48"/>
                  <a:gd name="T50" fmla="*/ 55 w 60"/>
                  <a:gd name="T51" fmla="*/ 32 h 48"/>
                  <a:gd name="T52" fmla="*/ 56 w 60"/>
                  <a:gd name="T53" fmla="*/ 32 h 48"/>
                  <a:gd name="T54" fmla="*/ 57 w 60"/>
                  <a:gd name="T55" fmla="*/ 31 h 48"/>
                  <a:gd name="T56" fmla="*/ 58 w 60"/>
                  <a:gd name="T57" fmla="*/ 30 h 48"/>
                  <a:gd name="T58" fmla="*/ 59 w 60"/>
                  <a:gd name="T59" fmla="*/ 28 h 48"/>
                  <a:gd name="T60" fmla="*/ 60 w 60"/>
                  <a:gd name="T61" fmla="*/ 27 h 48"/>
                  <a:gd name="T62" fmla="*/ 60 w 60"/>
                  <a:gd name="T63" fmla="*/ 26 h 48"/>
                  <a:gd name="T64" fmla="*/ 60 w 60"/>
                  <a:gd name="T65" fmla="*/ 24 h 48"/>
                  <a:gd name="T66" fmla="*/ 60 w 60"/>
                  <a:gd name="T67" fmla="*/ 22 h 48"/>
                  <a:gd name="T68" fmla="*/ 60 w 60"/>
                  <a:gd name="T69" fmla="*/ 20 h 48"/>
                  <a:gd name="T70" fmla="*/ 60 w 60"/>
                  <a:gd name="T71" fmla="*/ 20 h 48"/>
                  <a:gd name="T72" fmla="*/ 59 w 60"/>
                  <a:gd name="T73" fmla="*/ 18 h 48"/>
                  <a:gd name="T74" fmla="*/ 58 w 60"/>
                  <a:gd name="T75" fmla="*/ 15 h 48"/>
                  <a:gd name="T76" fmla="*/ 56 w 60"/>
                  <a:gd name="T77" fmla="*/ 12 h 48"/>
                  <a:gd name="T78" fmla="*/ 54 w 60"/>
                  <a:gd name="T79" fmla="*/ 9 h 48"/>
                  <a:gd name="T80" fmla="*/ 51 w 60"/>
                  <a:gd name="T81" fmla="*/ 6 h 48"/>
                  <a:gd name="T82" fmla="*/ 48 w 60"/>
                  <a:gd name="T83" fmla="*/ 3 h 48"/>
                  <a:gd name="T84" fmla="*/ 45 w 60"/>
                  <a:gd name="T85" fmla="*/ 1 h 48"/>
                  <a:gd name="T86" fmla="*/ 44 w 60"/>
                  <a:gd name="T87" fmla="*/ 1 h 48"/>
                  <a:gd name="T88" fmla="*/ 43 w 60"/>
                  <a:gd name="T89" fmla="*/ 1 h 48"/>
                  <a:gd name="T90" fmla="*/ 42 w 60"/>
                  <a:gd name="T91" fmla="*/ 1 h 48"/>
                  <a:gd name="T92" fmla="*/ 41 w 60"/>
                  <a:gd name="T93" fmla="*/ 0 h 48"/>
                  <a:gd name="T94" fmla="*/ 40 w 60"/>
                  <a:gd name="T95" fmla="*/ 0 h 48"/>
                  <a:gd name="T96" fmla="*/ 39 w 60"/>
                  <a:gd name="T97" fmla="*/ 0 h 48"/>
                  <a:gd name="T98" fmla="*/ 38 w 60"/>
                  <a:gd name="T99" fmla="*/ 0 h 48"/>
                  <a:gd name="T100" fmla="*/ 37 w 60"/>
                  <a:gd name="T101" fmla="*/ 0 h 48"/>
                  <a:gd name="T102" fmla="*/ 27 w 60"/>
                  <a:gd name="T103" fmla="*/ 13 h 48"/>
                  <a:gd name="T104" fmla="*/ 19 w 60"/>
                  <a:gd name="T105" fmla="*/ 0 h 48"/>
                  <a:gd name="T106" fmla="*/ 14 w 60"/>
                  <a:gd name="T10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0" h="48">
                    <a:moveTo>
                      <a:pt x="14" y="0"/>
                    </a:moveTo>
                    <a:lnTo>
                      <a:pt x="13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1" y="18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53" y="48"/>
                    </a:lnTo>
                    <a:lnTo>
                      <a:pt x="52" y="35"/>
                    </a:lnTo>
                    <a:lnTo>
                      <a:pt x="52" y="34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5" y="32"/>
                    </a:lnTo>
                    <a:lnTo>
                      <a:pt x="55" y="32"/>
                    </a:lnTo>
                    <a:lnTo>
                      <a:pt x="56" y="32"/>
                    </a:lnTo>
                    <a:lnTo>
                      <a:pt x="57" y="31"/>
                    </a:lnTo>
                    <a:lnTo>
                      <a:pt x="58" y="30"/>
                    </a:lnTo>
                    <a:lnTo>
                      <a:pt x="59" y="28"/>
                    </a:lnTo>
                    <a:lnTo>
                      <a:pt x="60" y="27"/>
                    </a:lnTo>
                    <a:lnTo>
                      <a:pt x="60" y="26"/>
                    </a:lnTo>
                    <a:lnTo>
                      <a:pt x="60" y="24"/>
                    </a:lnTo>
                    <a:lnTo>
                      <a:pt x="60" y="22"/>
                    </a:lnTo>
                    <a:lnTo>
                      <a:pt x="60" y="20"/>
                    </a:lnTo>
                    <a:lnTo>
                      <a:pt x="60" y="20"/>
                    </a:lnTo>
                    <a:lnTo>
                      <a:pt x="59" y="18"/>
                    </a:lnTo>
                    <a:lnTo>
                      <a:pt x="58" y="15"/>
                    </a:lnTo>
                    <a:lnTo>
                      <a:pt x="56" y="12"/>
                    </a:lnTo>
                    <a:lnTo>
                      <a:pt x="54" y="9"/>
                    </a:lnTo>
                    <a:lnTo>
                      <a:pt x="51" y="6"/>
                    </a:lnTo>
                    <a:lnTo>
                      <a:pt x="48" y="3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3" y="1"/>
                    </a:lnTo>
                    <a:lnTo>
                      <a:pt x="42" y="1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27" y="13"/>
                    </a:lnTo>
                    <a:lnTo>
                      <a:pt x="19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7" name="Freeform 1398"/>
              <p:cNvSpPr>
                <a:spLocks/>
              </p:cNvSpPr>
              <p:nvPr/>
            </p:nvSpPr>
            <p:spPr bwMode="auto">
              <a:xfrm>
                <a:off x="5238" y="2654"/>
                <a:ext cx="54" cy="46"/>
              </a:xfrm>
              <a:custGeom>
                <a:avLst/>
                <a:gdLst>
                  <a:gd name="T0" fmla="*/ 0 w 54"/>
                  <a:gd name="T1" fmla="*/ 40 h 46"/>
                  <a:gd name="T2" fmla="*/ 0 w 54"/>
                  <a:gd name="T3" fmla="*/ 29 h 46"/>
                  <a:gd name="T4" fmla="*/ 0 w 54"/>
                  <a:gd name="T5" fmla="*/ 20 h 46"/>
                  <a:gd name="T6" fmla="*/ 0 w 54"/>
                  <a:gd name="T7" fmla="*/ 14 h 46"/>
                  <a:gd name="T8" fmla="*/ 1 w 54"/>
                  <a:gd name="T9" fmla="*/ 10 h 46"/>
                  <a:gd name="T10" fmla="*/ 2 w 54"/>
                  <a:gd name="T11" fmla="*/ 7 h 46"/>
                  <a:gd name="T12" fmla="*/ 2 w 54"/>
                  <a:gd name="T13" fmla="*/ 5 h 46"/>
                  <a:gd name="T14" fmla="*/ 3 w 54"/>
                  <a:gd name="T15" fmla="*/ 5 h 46"/>
                  <a:gd name="T16" fmla="*/ 3 w 54"/>
                  <a:gd name="T17" fmla="*/ 5 h 46"/>
                  <a:gd name="T18" fmla="*/ 3 w 54"/>
                  <a:gd name="T19" fmla="*/ 4 h 46"/>
                  <a:gd name="T20" fmla="*/ 4 w 54"/>
                  <a:gd name="T21" fmla="*/ 3 h 46"/>
                  <a:gd name="T22" fmla="*/ 5 w 54"/>
                  <a:gd name="T23" fmla="*/ 3 h 46"/>
                  <a:gd name="T24" fmla="*/ 6 w 54"/>
                  <a:gd name="T25" fmla="*/ 2 h 46"/>
                  <a:gd name="T26" fmla="*/ 7 w 54"/>
                  <a:gd name="T27" fmla="*/ 2 h 46"/>
                  <a:gd name="T28" fmla="*/ 7 w 54"/>
                  <a:gd name="T29" fmla="*/ 1 h 46"/>
                  <a:gd name="T30" fmla="*/ 8 w 54"/>
                  <a:gd name="T31" fmla="*/ 1 h 46"/>
                  <a:gd name="T32" fmla="*/ 9 w 54"/>
                  <a:gd name="T33" fmla="*/ 0 h 46"/>
                  <a:gd name="T34" fmla="*/ 15 w 54"/>
                  <a:gd name="T35" fmla="*/ 0 h 46"/>
                  <a:gd name="T36" fmla="*/ 23 w 54"/>
                  <a:gd name="T37" fmla="*/ 14 h 46"/>
                  <a:gd name="T38" fmla="*/ 35 w 54"/>
                  <a:gd name="T39" fmla="*/ 0 h 46"/>
                  <a:gd name="T40" fmla="*/ 39 w 54"/>
                  <a:gd name="T41" fmla="*/ 0 h 46"/>
                  <a:gd name="T42" fmla="*/ 41 w 54"/>
                  <a:gd name="T43" fmla="*/ 1 h 46"/>
                  <a:gd name="T44" fmla="*/ 43 w 54"/>
                  <a:gd name="T45" fmla="*/ 3 h 46"/>
                  <a:gd name="T46" fmla="*/ 46 w 54"/>
                  <a:gd name="T47" fmla="*/ 5 h 46"/>
                  <a:gd name="T48" fmla="*/ 48 w 54"/>
                  <a:gd name="T49" fmla="*/ 8 h 46"/>
                  <a:gd name="T50" fmla="*/ 50 w 54"/>
                  <a:gd name="T51" fmla="*/ 11 h 46"/>
                  <a:gd name="T52" fmla="*/ 52 w 54"/>
                  <a:gd name="T53" fmla="*/ 13 h 46"/>
                  <a:gd name="T54" fmla="*/ 53 w 54"/>
                  <a:gd name="T55" fmla="*/ 15 h 46"/>
                  <a:gd name="T56" fmla="*/ 53 w 54"/>
                  <a:gd name="T57" fmla="*/ 15 h 46"/>
                  <a:gd name="T58" fmla="*/ 53 w 54"/>
                  <a:gd name="T59" fmla="*/ 16 h 46"/>
                  <a:gd name="T60" fmla="*/ 54 w 54"/>
                  <a:gd name="T61" fmla="*/ 18 h 46"/>
                  <a:gd name="T62" fmla="*/ 54 w 54"/>
                  <a:gd name="T63" fmla="*/ 20 h 46"/>
                  <a:gd name="T64" fmla="*/ 54 w 54"/>
                  <a:gd name="T65" fmla="*/ 23 h 46"/>
                  <a:gd name="T66" fmla="*/ 53 w 54"/>
                  <a:gd name="T67" fmla="*/ 25 h 46"/>
                  <a:gd name="T68" fmla="*/ 51 w 54"/>
                  <a:gd name="T69" fmla="*/ 26 h 46"/>
                  <a:gd name="T70" fmla="*/ 50 w 54"/>
                  <a:gd name="T71" fmla="*/ 28 h 46"/>
                  <a:gd name="T72" fmla="*/ 49 w 54"/>
                  <a:gd name="T73" fmla="*/ 29 h 46"/>
                  <a:gd name="T74" fmla="*/ 48 w 54"/>
                  <a:gd name="T75" fmla="*/ 30 h 46"/>
                  <a:gd name="T76" fmla="*/ 47 w 54"/>
                  <a:gd name="T77" fmla="*/ 31 h 46"/>
                  <a:gd name="T78" fmla="*/ 46 w 54"/>
                  <a:gd name="T79" fmla="*/ 31 h 46"/>
                  <a:gd name="T80" fmla="*/ 46 w 54"/>
                  <a:gd name="T81" fmla="*/ 31 h 46"/>
                  <a:gd name="T82" fmla="*/ 48 w 54"/>
                  <a:gd name="T83" fmla="*/ 46 h 46"/>
                  <a:gd name="T84" fmla="*/ 0 w 54"/>
                  <a:gd name="T85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4" h="46">
                    <a:moveTo>
                      <a:pt x="0" y="40"/>
                    </a:moveTo>
                    <a:lnTo>
                      <a:pt x="0" y="29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15" y="0"/>
                    </a:lnTo>
                    <a:lnTo>
                      <a:pt x="23" y="14"/>
                    </a:lnTo>
                    <a:lnTo>
                      <a:pt x="35" y="0"/>
                    </a:lnTo>
                    <a:lnTo>
                      <a:pt x="39" y="0"/>
                    </a:lnTo>
                    <a:lnTo>
                      <a:pt x="41" y="1"/>
                    </a:lnTo>
                    <a:lnTo>
                      <a:pt x="43" y="3"/>
                    </a:lnTo>
                    <a:lnTo>
                      <a:pt x="46" y="5"/>
                    </a:lnTo>
                    <a:lnTo>
                      <a:pt x="48" y="8"/>
                    </a:lnTo>
                    <a:lnTo>
                      <a:pt x="50" y="11"/>
                    </a:lnTo>
                    <a:lnTo>
                      <a:pt x="52" y="13"/>
                    </a:lnTo>
                    <a:lnTo>
                      <a:pt x="53" y="15"/>
                    </a:lnTo>
                    <a:lnTo>
                      <a:pt x="53" y="15"/>
                    </a:lnTo>
                    <a:lnTo>
                      <a:pt x="53" y="16"/>
                    </a:lnTo>
                    <a:lnTo>
                      <a:pt x="54" y="18"/>
                    </a:lnTo>
                    <a:lnTo>
                      <a:pt x="54" y="20"/>
                    </a:lnTo>
                    <a:lnTo>
                      <a:pt x="54" y="23"/>
                    </a:lnTo>
                    <a:lnTo>
                      <a:pt x="53" y="25"/>
                    </a:lnTo>
                    <a:lnTo>
                      <a:pt x="51" y="26"/>
                    </a:lnTo>
                    <a:lnTo>
                      <a:pt x="50" y="28"/>
                    </a:lnTo>
                    <a:lnTo>
                      <a:pt x="49" y="29"/>
                    </a:lnTo>
                    <a:lnTo>
                      <a:pt x="48" y="30"/>
                    </a:lnTo>
                    <a:lnTo>
                      <a:pt x="47" y="31"/>
                    </a:lnTo>
                    <a:lnTo>
                      <a:pt x="46" y="31"/>
                    </a:lnTo>
                    <a:lnTo>
                      <a:pt x="46" y="31"/>
                    </a:lnTo>
                    <a:lnTo>
                      <a:pt x="48" y="46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8" name="Freeform 1399"/>
              <p:cNvSpPr>
                <a:spLocks/>
              </p:cNvSpPr>
              <p:nvPr/>
            </p:nvSpPr>
            <p:spPr bwMode="auto">
              <a:xfrm>
                <a:off x="5250" y="2675"/>
                <a:ext cx="40" cy="17"/>
              </a:xfrm>
              <a:custGeom>
                <a:avLst/>
                <a:gdLst>
                  <a:gd name="T0" fmla="*/ 15 w 40"/>
                  <a:gd name="T1" fmla="*/ 17 h 17"/>
                  <a:gd name="T2" fmla="*/ 16 w 40"/>
                  <a:gd name="T3" fmla="*/ 17 h 17"/>
                  <a:gd name="T4" fmla="*/ 17 w 40"/>
                  <a:gd name="T5" fmla="*/ 17 h 17"/>
                  <a:gd name="T6" fmla="*/ 19 w 40"/>
                  <a:gd name="T7" fmla="*/ 17 h 17"/>
                  <a:gd name="T8" fmla="*/ 20 w 40"/>
                  <a:gd name="T9" fmla="*/ 17 h 17"/>
                  <a:gd name="T10" fmla="*/ 22 w 40"/>
                  <a:gd name="T11" fmla="*/ 16 h 17"/>
                  <a:gd name="T12" fmla="*/ 24 w 40"/>
                  <a:gd name="T13" fmla="*/ 16 h 17"/>
                  <a:gd name="T14" fmla="*/ 26 w 40"/>
                  <a:gd name="T15" fmla="*/ 15 h 17"/>
                  <a:gd name="T16" fmla="*/ 28 w 40"/>
                  <a:gd name="T17" fmla="*/ 15 h 17"/>
                  <a:gd name="T18" fmla="*/ 30 w 40"/>
                  <a:gd name="T19" fmla="*/ 14 h 17"/>
                  <a:gd name="T20" fmla="*/ 32 w 40"/>
                  <a:gd name="T21" fmla="*/ 13 h 17"/>
                  <a:gd name="T22" fmla="*/ 34 w 40"/>
                  <a:gd name="T23" fmla="*/ 12 h 17"/>
                  <a:gd name="T24" fmla="*/ 35 w 40"/>
                  <a:gd name="T25" fmla="*/ 12 h 17"/>
                  <a:gd name="T26" fmla="*/ 37 w 40"/>
                  <a:gd name="T27" fmla="*/ 11 h 17"/>
                  <a:gd name="T28" fmla="*/ 38 w 40"/>
                  <a:gd name="T29" fmla="*/ 10 h 17"/>
                  <a:gd name="T30" fmla="*/ 39 w 40"/>
                  <a:gd name="T31" fmla="*/ 9 h 17"/>
                  <a:gd name="T32" fmla="*/ 40 w 40"/>
                  <a:gd name="T33" fmla="*/ 8 h 17"/>
                  <a:gd name="T34" fmla="*/ 32 w 40"/>
                  <a:gd name="T35" fmla="*/ 0 h 17"/>
                  <a:gd name="T36" fmla="*/ 32 w 40"/>
                  <a:gd name="T37" fmla="*/ 0 h 17"/>
                  <a:gd name="T38" fmla="*/ 32 w 40"/>
                  <a:gd name="T39" fmla="*/ 1 h 17"/>
                  <a:gd name="T40" fmla="*/ 31 w 40"/>
                  <a:gd name="T41" fmla="*/ 2 h 17"/>
                  <a:gd name="T42" fmla="*/ 31 w 40"/>
                  <a:gd name="T43" fmla="*/ 2 h 17"/>
                  <a:gd name="T44" fmla="*/ 30 w 40"/>
                  <a:gd name="T45" fmla="*/ 2 h 17"/>
                  <a:gd name="T46" fmla="*/ 30 w 40"/>
                  <a:gd name="T47" fmla="*/ 3 h 17"/>
                  <a:gd name="T48" fmla="*/ 29 w 40"/>
                  <a:gd name="T49" fmla="*/ 3 h 17"/>
                  <a:gd name="T50" fmla="*/ 28 w 40"/>
                  <a:gd name="T51" fmla="*/ 3 h 17"/>
                  <a:gd name="T52" fmla="*/ 27 w 40"/>
                  <a:gd name="T53" fmla="*/ 4 h 17"/>
                  <a:gd name="T54" fmla="*/ 25 w 40"/>
                  <a:gd name="T55" fmla="*/ 5 h 17"/>
                  <a:gd name="T56" fmla="*/ 23 w 40"/>
                  <a:gd name="T57" fmla="*/ 6 h 17"/>
                  <a:gd name="T58" fmla="*/ 21 w 40"/>
                  <a:gd name="T59" fmla="*/ 6 h 17"/>
                  <a:gd name="T60" fmla="*/ 19 w 40"/>
                  <a:gd name="T61" fmla="*/ 7 h 17"/>
                  <a:gd name="T62" fmla="*/ 17 w 40"/>
                  <a:gd name="T63" fmla="*/ 7 h 17"/>
                  <a:gd name="T64" fmla="*/ 15 w 40"/>
                  <a:gd name="T65" fmla="*/ 7 h 17"/>
                  <a:gd name="T66" fmla="*/ 13 w 40"/>
                  <a:gd name="T67" fmla="*/ 7 h 17"/>
                  <a:gd name="T68" fmla="*/ 12 w 40"/>
                  <a:gd name="T69" fmla="*/ 6 h 17"/>
                  <a:gd name="T70" fmla="*/ 11 w 40"/>
                  <a:gd name="T71" fmla="*/ 5 h 17"/>
                  <a:gd name="T72" fmla="*/ 11 w 40"/>
                  <a:gd name="T73" fmla="*/ 3 h 17"/>
                  <a:gd name="T74" fmla="*/ 10 w 40"/>
                  <a:gd name="T75" fmla="*/ 2 h 17"/>
                  <a:gd name="T76" fmla="*/ 9 w 40"/>
                  <a:gd name="T77" fmla="*/ 2 h 17"/>
                  <a:gd name="T78" fmla="*/ 8 w 40"/>
                  <a:gd name="T79" fmla="*/ 1 h 17"/>
                  <a:gd name="T80" fmla="*/ 8 w 40"/>
                  <a:gd name="T81" fmla="*/ 1 h 17"/>
                  <a:gd name="T82" fmla="*/ 7 w 40"/>
                  <a:gd name="T83" fmla="*/ 2 h 17"/>
                  <a:gd name="T84" fmla="*/ 6 w 40"/>
                  <a:gd name="T85" fmla="*/ 3 h 17"/>
                  <a:gd name="T86" fmla="*/ 6 w 40"/>
                  <a:gd name="T87" fmla="*/ 4 h 17"/>
                  <a:gd name="T88" fmla="*/ 6 w 40"/>
                  <a:gd name="T89" fmla="*/ 6 h 17"/>
                  <a:gd name="T90" fmla="*/ 6 w 40"/>
                  <a:gd name="T91" fmla="*/ 7 h 17"/>
                  <a:gd name="T92" fmla="*/ 0 w 40"/>
                  <a:gd name="T93" fmla="*/ 6 h 17"/>
                  <a:gd name="T94" fmla="*/ 2 w 40"/>
                  <a:gd name="T95" fmla="*/ 17 h 17"/>
                  <a:gd name="T96" fmla="*/ 3 w 40"/>
                  <a:gd name="T97" fmla="*/ 17 h 17"/>
                  <a:gd name="T98" fmla="*/ 5 w 40"/>
                  <a:gd name="T99" fmla="*/ 17 h 17"/>
                  <a:gd name="T100" fmla="*/ 7 w 40"/>
                  <a:gd name="T101" fmla="*/ 17 h 17"/>
                  <a:gd name="T102" fmla="*/ 10 w 40"/>
                  <a:gd name="T103" fmla="*/ 17 h 17"/>
                  <a:gd name="T104" fmla="*/ 12 w 40"/>
                  <a:gd name="T105" fmla="*/ 17 h 17"/>
                  <a:gd name="T106" fmla="*/ 13 w 40"/>
                  <a:gd name="T107" fmla="*/ 17 h 17"/>
                  <a:gd name="T108" fmla="*/ 15 w 40"/>
                  <a:gd name="T109" fmla="*/ 17 h 17"/>
                  <a:gd name="T110" fmla="*/ 15 w 40"/>
                  <a:gd name="T1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" h="17">
                    <a:moveTo>
                      <a:pt x="15" y="17"/>
                    </a:moveTo>
                    <a:lnTo>
                      <a:pt x="16" y="17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20" y="17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6" y="15"/>
                    </a:lnTo>
                    <a:lnTo>
                      <a:pt x="28" y="15"/>
                    </a:lnTo>
                    <a:lnTo>
                      <a:pt x="30" y="14"/>
                    </a:lnTo>
                    <a:lnTo>
                      <a:pt x="32" y="13"/>
                    </a:lnTo>
                    <a:lnTo>
                      <a:pt x="34" y="12"/>
                    </a:lnTo>
                    <a:lnTo>
                      <a:pt x="35" y="12"/>
                    </a:lnTo>
                    <a:lnTo>
                      <a:pt x="37" y="11"/>
                    </a:lnTo>
                    <a:lnTo>
                      <a:pt x="38" y="10"/>
                    </a:lnTo>
                    <a:lnTo>
                      <a:pt x="39" y="9"/>
                    </a:lnTo>
                    <a:lnTo>
                      <a:pt x="40" y="8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1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29" y="3"/>
                    </a:lnTo>
                    <a:lnTo>
                      <a:pt x="28" y="3"/>
                    </a:lnTo>
                    <a:lnTo>
                      <a:pt x="27" y="4"/>
                    </a:lnTo>
                    <a:lnTo>
                      <a:pt x="25" y="5"/>
                    </a:lnTo>
                    <a:lnTo>
                      <a:pt x="23" y="6"/>
                    </a:lnTo>
                    <a:lnTo>
                      <a:pt x="21" y="6"/>
                    </a:lnTo>
                    <a:lnTo>
                      <a:pt x="19" y="7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3" y="7"/>
                    </a:lnTo>
                    <a:lnTo>
                      <a:pt x="12" y="6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0" y="6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5" y="17"/>
                    </a:lnTo>
                    <a:lnTo>
                      <a:pt x="15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9" name="Freeform 1400"/>
              <p:cNvSpPr>
                <a:spLocks/>
              </p:cNvSpPr>
              <p:nvPr/>
            </p:nvSpPr>
            <p:spPr bwMode="auto">
              <a:xfrm>
                <a:off x="5264" y="2671"/>
                <a:ext cx="29" cy="19"/>
              </a:xfrm>
              <a:custGeom>
                <a:avLst/>
                <a:gdLst>
                  <a:gd name="T0" fmla="*/ 3 w 29"/>
                  <a:gd name="T1" fmla="*/ 19 h 19"/>
                  <a:gd name="T2" fmla="*/ 4 w 29"/>
                  <a:gd name="T3" fmla="*/ 19 h 19"/>
                  <a:gd name="T4" fmla="*/ 5 w 29"/>
                  <a:gd name="T5" fmla="*/ 19 h 19"/>
                  <a:gd name="T6" fmla="*/ 6 w 29"/>
                  <a:gd name="T7" fmla="*/ 19 h 19"/>
                  <a:gd name="T8" fmla="*/ 8 w 29"/>
                  <a:gd name="T9" fmla="*/ 18 h 19"/>
                  <a:gd name="T10" fmla="*/ 9 w 29"/>
                  <a:gd name="T11" fmla="*/ 18 h 19"/>
                  <a:gd name="T12" fmla="*/ 11 w 29"/>
                  <a:gd name="T13" fmla="*/ 17 h 19"/>
                  <a:gd name="T14" fmla="*/ 13 w 29"/>
                  <a:gd name="T15" fmla="*/ 17 h 19"/>
                  <a:gd name="T16" fmla="*/ 14 w 29"/>
                  <a:gd name="T17" fmla="*/ 16 h 19"/>
                  <a:gd name="T18" fmla="*/ 16 w 29"/>
                  <a:gd name="T19" fmla="*/ 15 h 19"/>
                  <a:gd name="T20" fmla="*/ 18 w 29"/>
                  <a:gd name="T21" fmla="*/ 15 h 19"/>
                  <a:gd name="T22" fmla="*/ 19 w 29"/>
                  <a:gd name="T23" fmla="*/ 14 h 19"/>
                  <a:gd name="T24" fmla="*/ 21 w 29"/>
                  <a:gd name="T25" fmla="*/ 13 h 19"/>
                  <a:gd name="T26" fmla="*/ 22 w 29"/>
                  <a:gd name="T27" fmla="*/ 13 h 19"/>
                  <a:gd name="T28" fmla="*/ 23 w 29"/>
                  <a:gd name="T29" fmla="*/ 12 h 19"/>
                  <a:gd name="T30" fmla="*/ 24 w 29"/>
                  <a:gd name="T31" fmla="*/ 11 h 19"/>
                  <a:gd name="T32" fmla="*/ 25 w 29"/>
                  <a:gd name="T33" fmla="*/ 11 h 19"/>
                  <a:gd name="T34" fmla="*/ 26 w 29"/>
                  <a:gd name="T35" fmla="*/ 10 h 19"/>
                  <a:gd name="T36" fmla="*/ 27 w 29"/>
                  <a:gd name="T37" fmla="*/ 9 h 19"/>
                  <a:gd name="T38" fmla="*/ 28 w 29"/>
                  <a:gd name="T39" fmla="*/ 7 h 19"/>
                  <a:gd name="T40" fmla="*/ 29 w 29"/>
                  <a:gd name="T41" fmla="*/ 6 h 19"/>
                  <a:gd name="T42" fmla="*/ 29 w 29"/>
                  <a:gd name="T43" fmla="*/ 5 h 19"/>
                  <a:gd name="T44" fmla="*/ 29 w 29"/>
                  <a:gd name="T45" fmla="*/ 3 h 19"/>
                  <a:gd name="T46" fmla="*/ 28 w 29"/>
                  <a:gd name="T47" fmla="*/ 2 h 19"/>
                  <a:gd name="T48" fmla="*/ 28 w 29"/>
                  <a:gd name="T49" fmla="*/ 0 h 19"/>
                  <a:gd name="T50" fmla="*/ 20 w 29"/>
                  <a:gd name="T51" fmla="*/ 3 h 19"/>
                  <a:gd name="T52" fmla="*/ 20 w 29"/>
                  <a:gd name="T53" fmla="*/ 5 h 19"/>
                  <a:gd name="T54" fmla="*/ 20 w 29"/>
                  <a:gd name="T55" fmla="*/ 6 h 19"/>
                  <a:gd name="T56" fmla="*/ 19 w 29"/>
                  <a:gd name="T57" fmla="*/ 7 h 19"/>
                  <a:gd name="T58" fmla="*/ 18 w 29"/>
                  <a:gd name="T59" fmla="*/ 8 h 19"/>
                  <a:gd name="T60" fmla="*/ 15 w 29"/>
                  <a:gd name="T61" fmla="*/ 9 h 19"/>
                  <a:gd name="T62" fmla="*/ 12 w 29"/>
                  <a:gd name="T63" fmla="*/ 10 h 19"/>
                  <a:gd name="T64" fmla="*/ 10 w 29"/>
                  <a:gd name="T65" fmla="*/ 11 h 19"/>
                  <a:gd name="T66" fmla="*/ 8 w 29"/>
                  <a:gd name="T67" fmla="*/ 12 h 19"/>
                  <a:gd name="T68" fmla="*/ 5 w 29"/>
                  <a:gd name="T69" fmla="*/ 12 h 19"/>
                  <a:gd name="T70" fmla="*/ 3 w 29"/>
                  <a:gd name="T71" fmla="*/ 13 h 19"/>
                  <a:gd name="T72" fmla="*/ 2 w 29"/>
                  <a:gd name="T73" fmla="*/ 13 h 19"/>
                  <a:gd name="T74" fmla="*/ 0 w 29"/>
                  <a:gd name="T75" fmla="*/ 13 h 19"/>
                  <a:gd name="T76" fmla="*/ 3 w 29"/>
                  <a:gd name="T7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9" h="19">
                    <a:moveTo>
                      <a:pt x="3" y="19"/>
                    </a:moveTo>
                    <a:lnTo>
                      <a:pt x="4" y="19"/>
                    </a:lnTo>
                    <a:lnTo>
                      <a:pt x="5" y="19"/>
                    </a:lnTo>
                    <a:lnTo>
                      <a:pt x="6" y="19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11" y="17"/>
                    </a:lnTo>
                    <a:lnTo>
                      <a:pt x="13" y="17"/>
                    </a:lnTo>
                    <a:lnTo>
                      <a:pt x="14" y="16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19" y="14"/>
                    </a:lnTo>
                    <a:lnTo>
                      <a:pt x="21" y="13"/>
                    </a:lnTo>
                    <a:lnTo>
                      <a:pt x="22" y="13"/>
                    </a:lnTo>
                    <a:lnTo>
                      <a:pt x="23" y="12"/>
                    </a:lnTo>
                    <a:lnTo>
                      <a:pt x="24" y="11"/>
                    </a:lnTo>
                    <a:lnTo>
                      <a:pt x="25" y="11"/>
                    </a:lnTo>
                    <a:lnTo>
                      <a:pt x="26" y="10"/>
                    </a:lnTo>
                    <a:lnTo>
                      <a:pt x="27" y="9"/>
                    </a:lnTo>
                    <a:lnTo>
                      <a:pt x="28" y="7"/>
                    </a:lnTo>
                    <a:lnTo>
                      <a:pt x="29" y="6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8" y="0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8" y="8"/>
                    </a:lnTo>
                    <a:lnTo>
                      <a:pt x="15" y="9"/>
                    </a:lnTo>
                    <a:lnTo>
                      <a:pt x="12" y="10"/>
                    </a:lnTo>
                    <a:lnTo>
                      <a:pt x="10" y="11"/>
                    </a:lnTo>
                    <a:lnTo>
                      <a:pt x="8" y="12"/>
                    </a:lnTo>
                    <a:lnTo>
                      <a:pt x="5" y="12"/>
                    </a:lnTo>
                    <a:lnTo>
                      <a:pt x="3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0" name="Freeform 1401"/>
              <p:cNvSpPr>
                <a:spLocks/>
              </p:cNvSpPr>
              <p:nvPr/>
            </p:nvSpPr>
            <p:spPr bwMode="auto">
              <a:xfrm>
                <a:off x="5252" y="2679"/>
                <a:ext cx="11" cy="11"/>
              </a:xfrm>
              <a:custGeom>
                <a:avLst/>
                <a:gdLst>
                  <a:gd name="T0" fmla="*/ 10 w 11"/>
                  <a:gd name="T1" fmla="*/ 5 h 11"/>
                  <a:gd name="T2" fmla="*/ 9 w 11"/>
                  <a:gd name="T3" fmla="*/ 4 h 11"/>
                  <a:gd name="T4" fmla="*/ 9 w 11"/>
                  <a:gd name="T5" fmla="*/ 3 h 11"/>
                  <a:gd name="T6" fmla="*/ 8 w 11"/>
                  <a:gd name="T7" fmla="*/ 2 h 11"/>
                  <a:gd name="T8" fmla="*/ 8 w 11"/>
                  <a:gd name="T9" fmla="*/ 1 h 11"/>
                  <a:gd name="T10" fmla="*/ 7 w 11"/>
                  <a:gd name="T11" fmla="*/ 1 h 11"/>
                  <a:gd name="T12" fmla="*/ 7 w 11"/>
                  <a:gd name="T13" fmla="*/ 0 h 11"/>
                  <a:gd name="T14" fmla="*/ 6 w 11"/>
                  <a:gd name="T15" fmla="*/ 0 h 11"/>
                  <a:gd name="T16" fmla="*/ 6 w 11"/>
                  <a:gd name="T17" fmla="*/ 0 h 11"/>
                  <a:gd name="T18" fmla="*/ 6 w 11"/>
                  <a:gd name="T19" fmla="*/ 1 h 11"/>
                  <a:gd name="T20" fmla="*/ 6 w 11"/>
                  <a:gd name="T21" fmla="*/ 2 h 11"/>
                  <a:gd name="T22" fmla="*/ 6 w 11"/>
                  <a:gd name="T23" fmla="*/ 4 h 11"/>
                  <a:gd name="T24" fmla="*/ 7 w 11"/>
                  <a:gd name="T25" fmla="*/ 5 h 11"/>
                  <a:gd name="T26" fmla="*/ 0 w 11"/>
                  <a:gd name="T27" fmla="*/ 5 h 11"/>
                  <a:gd name="T28" fmla="*/ 1 w 11"/>
                  <a:gd name="T29" fmla="*/ 11 h 11"/>
                  <a:gd name="T30" fmla="*/ 2 w 11"/>
                  <a:gd name="T31" fmla="*/ 11 h 11"/>
                  <a:gd name="T32" fmla="*/ 3 w 11"/>
                  <a:gd name="T33" fmla="*/ 11 h 11"/>
                  <a:gd name="T34" fmla="*/ 4 w 11"/>
                  <a:gd name="T35" fmla="*/ 11 h 11"/>
                  <a:gd name="T36" fmla="*/ 5 w 11"/>
                  <a:gd name="T37" fmla="*/ 11 h 11"/>
                  <a:gd name="T38" fmla="*/ 6 w 11"/>
                  <a:gd name="T39" fmla="*/ 11 h 11"/>
                  <a:gd name="T40" fmla="*/ 6 w 11"/>
                  <a:gd name="T41" fmla="*/ 11 h 11"/>
                  <a:gd name="T42" fmla="*/ 7 w 11"/>
                  <a:gd name="T43" fmla="*/ 11 h 11"/>
                  <a:gd name="T44" fmla="*/ 7 w 11"/>
                  <a:gd name="T45" fmla="*/ 11 h 11"/>
                  <a:gd name="T46" fmla="*/ 8 w 11"/>
                  <a:gd name="T47" fmla="*/ 11 h 11"/>
                  <a:gd name="T48" fmla="*/ 8 w 11"/>
                  <a:gd name="T49" fmla="*/ 11 h 11"/>
                  <a:gd name="T50" fmla="*/ 9 w 11"/>
                  <a:gd name="T51" fmla="*/ 11 h 11"/>
                  <a:gd name="T52" fmla="*/ 9 w 11"/>
                  <a:gd name="T53" fmla="*/ 11 h 11"/>
                  <a:gd name="T54" fmla="*/ 10 w 11"/>
                  <a:gd name="T55" fmla="*/ 10 h 11"/>
                  <a:gd name="T56" fmla="*/ 10 w 11"/>
                  <a:gd name="T57" fmla="*/ 10 h 11"/>
                  <a:gd name="T58" fmla="*/ 11 w 11"/>
                  <a:gd name="T59" fmla="*/ 10 h 11"/>
                  <a:gd name="T60" fmla="*/ 11 w 11"/>
                  <a:gd name="T61" fmla="*/ 10 h 11"/>
                  <a:gd name="T62" fmla="*/ 10 w 11"/>
                  <a:gd name="T6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" h="11">
                    <a:moveTo>
                      <a:pt x="10" y="5"/>
                    </a:moveTo>
                    <a:lnTo>
                      <a:pt x="9" y="4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1" name="Freeform 1402"/>
              <p:cNvSpPr>
                <a:spLocks/>
              </p:cNvSpPr>
              <p:nvPr/>
            </p:nvSpPr>
            <p:spPr bwMode="auto">
              <a:xfrm>
                <a:off x="5242" y="2600"/>
                <a:ext cx="45" cy="47"/>
              </a:xfrm>
              <a:custGeom>
                <a:avLst/>
                <a:gdLst>
                  <a:gd name="T0" fmla="*/ 35 w 45"/>
                  <a:gd name="T1" fmla="*/ 6 h 47"/>
                  <a:gd name="T2" fmla="*/ 30 w 45"/>
                  <a:gd name="T3" fmla="*/ 3 h 47"/>
                  <a:gd name="T4" fmla="*/ 26 w 45"/>
                  <a:gd name="T5" fmla="*/ 1 h 47"/>
                  <a:gd name="T6" fmla="*/ 22 w 45"/>
                  <a:gd name="T7" fmla="*/ 1 h 47"/>
                  <a:gd name="T8" fmla="*/ 18 w 45"/>
                  <a:gd name="T9" fmla="*/ 0 h 47"/>
                  <a:gd name="T10" fmla="*/ 14 w 45"/>
                  <a:gd name="T11" fmla="*/ 1 h 47"/>
                  <a:gd name="T12" fmla="*/ 11 w 45"/>
                  <a:gd name="T13" fmla="*/ 1 h 47"/>
                  <a:gd name="T14" fmla="*/ 8 w 45"/>
                  <a:gd name="T15" fmla="*/ 2 h 47"/>
                  <a:gd name="T16" fmla="*/ 5 w 45"/>
                  <a:gd name="T17" fmla="*/ 4 h 47"/>
                  <a:gd name="T18" fmla="*/ 2 w 45"/>
                  <a:gd name="T19" fmla="*/ 7 h 47"/>
                  <a:gd name="T20" fmla="*/ 0 w 45"/>
                  <a:gd name="T21" fmla="*/ 11 h 47"/>
                  <a:gd name="T22" fmla="*/ 0 w 45"/>
                  <a:gd name="T23" fmla="*/ 15 h 47"/>
                  <a:gd name="T24" fmla="*/ 0 w 45"/>
                  <a:gd name="T25" fmla="*/ 19 h 47"/>
                  <a:gd name="T26" fmla="*/ 0 w 45"/>
                  <a:gd name="T27" fmla="*/ 22 h 47"/>
                  <a:gd name="T28" fmla="*/ 2 w 45"/>
                  <a:gd name="T29" fmla="*/ 25 h 47"/>
                  <a:gd name="T30" fmla="*/ 4 w 45"/>
                  <a:gd name="T31" fmla="*/ 28 h 47"/>
                  <a:gd name="T32" fmla="*/ 6 w 45"/>
                  <a:gd name="T33" fmla="*/ 30 h 47"/>
                  <a:gd name="T34" fmla="*/ 10 w 45"/>
                  <a:gd name="T35" fmla="*/ 32 h 47"/>
                  <a:gd name="T36" fmla="*/ 13 w 45"/>
                  <a:gd name="T37" fmla="*/ 33 h 47"/>
                  <a:gd name="T38" fmla="*/ 18 w 45"/>
                  <a:gd name="T39" fmla="*/ 34 h 47"/>
                  <a:gd name="T40" fmla="*/ 21 w 45"/>
                  <a:gd name="T41" fmla="*/ 34 h 47"/>
                  <a:gd name="T42" fmla="*/ 23 w 45"/>
                  <a:gd name="T43" fmla="*/ 34 h 47"/>
                  <a:gd name="T44" fmla="*/ 26 w 45"/>
                  <a:gd name="T45" fmla="*/ 34 h 47"/>
                  <a:gd name="T46" fmla="*/ 28 w 45"/>
                  <a:gd name="T47" fmla="*/ 33 h 47"/>
                  <a:gd name="T48" fmla="*/ 28 w 45"/>
                  <a:gd name="T49" fmla="*/ 39 h 47"/>
                  <a:gd name="T50" fmla="*/ 29 w 45"/>
                  <a:gd name="T51" fmla="*/ 46 h 47"/>
                  <a:gd name="T52" fmla="*/ 31 w 45"/>
                  <a:gd name="T53" fmla="*/ 47 h 47"/>
                  <a:gd name="T54" fmla="*/ 36 w 45"/>
                  <a:gd name="T55" fmla="*/ 46 h 47"/>
                  <a:gd name="T56" fmla="*/ 41 w 45"/>
                  <a:gd name="T57" fmla="*/ 45 h 47"/>
                  <a:gd name="T58" fmla="*/ 44 w 45"/>
                  <a:gd name="T59" fmla="*/ 43 h 47"/>
                  <a:gd name="T60" fmla="*/ 45 w 45"/>
                  <a:gd name="T61" fmla="*/ 39 h 47"/>
                  <a:gd name="T62" fmla="*/ 45 w 45"/>
                  <a:gd name="T63" fmla="*/ 30 h 47"/>
                  <a:gd name="T64" fmla="*/ 43 w 45"/>
                  <a:gd name="T65" fmla="*/ 19 h 47"/>
                  <a:gd name="T66" fmla="*/ 40 w 45"/>
                  <a:gd name="T67" fmla="*/ 1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5" h="47">
                    <a:moveTo>
                      <a:pt x="37" y="7"/>
                    </a:moveTo>
                    <a:lnTo>
                      <a:pt x="35" y="6"/>
                    </a:lnTo>
                    <a:lnTo>
                      <a:pt x="33" y="4"/>
                    </a:lnTo>
                    <a:lnTo>
                      <a:pt x="30" y="3"/>
                    </a:lnTo>
                    <a:lnTo>
                      <a:pt x="28" y="2"/>
                    </a:lnTo>
                    <a:lnTo>
                      <a:pt x="26" y="1"/>
                    </a:lnTo>
                    <a:lnTo>
                      <a:pt x="24" y="1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5" y="4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2"/>
                    </a:lnTo>
                    <a:lnTo>
                      <a:pt x="1" y="24"/>
                    </a:lnTo>
                    <a:lnTo>
                      <a:pt x="2" y="25"/>
                    </a:lnTo>
                    <a:lnTo>
                      <a:pt x="3" y="27"/>
                    </a:lnTo>
                    <a:lnTo>
                      <a:pt x="4" y="28"/>
                    </a:lnTo>
                    <a:lnTo>
                      <a:pt x="5" y="29"/>
                    </a:lnTo>
                    <a:lnTo>
                      <a:pt x="6" y="30"/>
                    </a:lnTo>
                    <a:lnTo>
                      <a:pt x="8" y="31"/>
                    </a:lnTo>
                    <a:lnTo>
                      <a:pt x="10" y="32"/>
                    </a:lnTo>
                    <a:lnTo>
                      <a:pt x="11" y="33"/>
                    </a:lnTo>
                    <a:lnTo>
                      <a:pt x="13" y="33"/>
                    </a:lnTo>
                    <a:lnTo>
                      <a:pt x="15" y="34"/>
                    </a:lnTo>
                    <a:lnTo>
                      <a:pt x="18" y="34"/>
                    </a:lnTo>
                    <a:lnTo>
                      <a:pt x="20" y="34"/>
                    </a:lnTo>
                    <a:lnTo>
                      <a:pt x="21" y="34"/>
                    </a:lnTo>
                    <a:lnTo>
                      <a:pt x="22" y="34"/>
                    </a:lnTo>
                    <a:lnTo>
                      <a:pt x="23" y="34"/>
                    </a:lnTo>
                    <a:lnTo>
                      <a:pt x="24" y="34"/>
                    </a:lnTo>
                    <a:lnTo>
                      <a:pt x="26" y="34"/>
                    </a:lnTo>
                    <a:lnTo>
                      <a:pt x="27" y="34"/>
                    </a:lnTo>
                    <a:lnTo>
                      <a:pt x="28" y="33"/>
                    </a:lnTo>
                    <a:lnTo>
                      <a:pt x="29" y="33"/>
                    </a:lnTo>
                    <a:lnTo>
                      <a:pt x="28" y="39"/>
                    </a:lnTo>
                    <a:lnTo>
                      <a:pt x="28" y="43"/>
                    </a:lnTo>
                    <a:lnTo>
                      <a:pt x="29" y="46"/>
                    </a:lnTo>
                    <a:lnTo>
                      <a:pt x="29" y="47"/>
                    </a:lnTo>
                    <a:lnTo>
                      <a:pt x="31" y="47"/>
                    </a:lnTo>
                    <a:lnTo>
                      <a:pt x="33" y="47"/>
                    </a:lnTo>
                    <a:lnTo>
                      <a:pt x="36" y="46"/>
                    </a:lnTo>
                    <a:lnTo>
                      <a:pt x="38" y="46"/>
                    </a:lnTo>
                    <a:lnTo>
                      <a:pt x="41" y="45"/>
                    </a:lnTo>
                    <a:lnTo>
                      <a:pt x="43" y="44"/>
                    </a:lnTo>
                    <a:lnTo>
                      <a:pt x="44" y="43"/>
                    </a:lnTo>
                    <a:lnTo>
                      <a:pt x="45" y="41"/>
                    </a:lnTo>
                    <a:lnTo>
                      <a:pt x="45" y="39"/>
                    </a:lnTo>
                    <a:lnTo>
                      <a:pt x="45" y="35"/>
                    </a:lnTo>
                    <a:lnTo>
                      <a:pt x="45" y="30"/>
                    </a:lnTo>
                    <a:lnTo>
                      <a:pt x="44" y="25"/>
                    </a:lnTo>
                    <a:lnTo>
                      <a:pt x="43" y="19"/>
                    </a:lnTo>
                    <a:lnTo>
                      <a:pt x="41" y="14"/>
                    </a:lnTo>
                    <a:lnTo>
                      <a:pt x="40" y="10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2" name="Freeform 1403"/>
              <p:cNvSpPr>
                <a:spLocks/>
              </p:cNvSpPr>
              <p:nvPr/>
            </p:nvSpPr>
            <p:spPr bwMode="auto">
              <a:xfrm>
                <a:off x="5236" y="2607"/>
                <a:ext cx="49" cy="43"/>
              </a:xfrm>
              <a:custGeom>
                <a:avLst/>
                <a:gdLst>
                  <a:gd name="T0" fmla="*/ 49 w 49"/>
                  <a:gd name="T1" fmla="*/ 19 h 43"/>
                  <a:gd name="T2" fmla="*/ 49 w 49"/>
                  <a:gd name="T3" fmla="*/ 21 h 43"/>
                  <a:gd name="T4" fmla="*/ 49 w 49"/>
                  <a:gd name="T5" fmla="*/ 24 h 43"/>
                  <a:gd name="T6" fmla="*/ 48 w 49"/>
                  <a:gd name="T7" fmla="*/ 27 h 43"/>
                  <a:gd name="T8" fmla="*/ 46 w 49"/>
                  <a:gd name="T9" fmla="*/ 30 h 43"/>
                  <a:gd name="T10" fmla="*/ 43 w 49"/>
                  <a:gd name="T11" fmla="*/ 31 h 43"/>
                  <a:gd name="T12" fmla="*/ 42 w 49"/>
                  <a:gd name="T13" fmla="*/ 31 h 43"/>
                  <a:gd name="T14" fmla="*/ 42 w 49"/>
                  <a:gd name="T15" fmla="*/ 31 h 43"/>
                  <a:gd name="T16" fmla="*/ 41 w 49"/>
                  <a:gd name="T17" fmla="*/ 33 h 43"/>
                  <a:gd name="T18" fmla="*/ 39 w 49"/>
                  <a:gd name="T19" fmla="*/ 35 h 43"/>
                  <a:gd name="T20" fmla="*/ 37 w 49"/>
                  <a:gd name="T21" fmla="*/ 37 h 43"/>
                  <a:gd name="T22" fmla="*/ 35 w 49"/>
                  <a:gd name="T23" fmla="*/ 39 h 43"/>
                  <a:gd name="T24" fmla="*/ 32 w 49"/>
                  <a:gd name="T25" fmla="*/ 41 h 43"/>
                  <a:gd name="T26" fmla="*/ 30 w 49"/>
                  <a:gd name="T27" fmla="*/ 42 h 43"/>
                  <a:gd name="T28" fmla="*/ 27 w 49"/>
                  <a:gd name="T29" fmla="*/ 43 h 43"/>
                  <a:gd name="T30" fmla="*/ 24 w 49"/>
                  <a:gd name="T31" fmla="*/ 43 h 43"/>
                  <a:gd name="T32" fmla="*/ 20 w 49"/>
                  <a:gd name="T33" fmla="*/ 43 h 43"/>
                  <a:gd name="T34" fmla="*/ 15 w 49"/>
                  <a:gd name="T35" fmla="*/ 43 h 43"/>
                  <a:gd name="T36" fmla="*/ 11 w 49"/>
                  <a:gd name="T37" fmla="*/ 41 h 43"/>
                  <a:gd name="T38" fmla="*/ 8 w 49"/>
                  <a:gd name="T39" fmla="*/ 38 h 43"/>
                  <a:gd name="T40" fmla="*/ 5 w 49"/>
                  <a:gd name="T41" fmla="*/ 36 h 43"/>
                  <a:gd name="T42" fmla="*/ 3 w 49"/>
                  <a:gd name="T43" fmla="*/ 32 h 43"/>
                  <a:gd name="T44" fmla="*/ 1 w 49"/>
                  <a:gd name="T45" fmla="*/ 28 h 43"/>
                  <a:gd name="T46" fmla="*/ 0 w 49"/>
                  <a:gd name="T47" fmla="*/ 24 h 43"/>
                  <a:gd name="T48" fmla="*/ 0 w 49"/>
                  <a:gd name="T49" fmla="*/ 20 h 43"/>
                  <a:gd name="T50" fmla="*/ 1 w 49"/>
                  <a:gd name="T51" fmla="*/ 15 h 43"/>
                  <a:gd name="T52" fmla="*/ 3 w 49"/>
                  <a:gd name="T53" fmla="*/ 11 h 43"/>
                  <a:gd name="T54" fmla="*/ 5 w 49"/>
                  <a:gd name="T55" fmla="*/ 8 h 43"/>
                  <a:gd name="T56" fmla="*/ 5 w 49"/>
                  <a:gd name="T57" fmla="*/ 7 h 43"/>
                  <a:gd name="T58" fmla="*/ 6 w 49"/>
                  <a:gd name="T59" fmla="*/ 6 h 43"/>
                  <a:gd name="T60" fmla="*/ 7 w 49"/>
                  <a:gd name="T61" fmla="*/ 5 h 43"/>
                  <a:gd name="T62" fmla="*/ 8 w 49"/>
                  <a:gd name="T63" fmla="*/ 4 h 43"/>
                  <a:gd name="T64" fmla="*/ 10 w 49"/>
                  <a:gd name="T65" fmla="*/ 3 h 43"/>
                  <a:gd name="T66" fmla="*/ 13 w 49"/>
                  <a:gd name="T67" fmla="*/ 2 h 43"/>
                  <a:gd name="T68" fmla="*/ 17 w 49"/>
                  <a:gd name="T69" fmla="*/ 0 h 43"/>
                  <a:gd name="T70" fmla="*/ 23 w 49"/>
                  <a:gd name="T71" fmla="*/ 0 h 43"/>
                  <a:gd name="T72" fmla="*/ 28 w 49"/>
                  <a:gd name="T73" fmla="*/ 0 h 43"/>
                  <a:gd name="T74" fmla="*/ 31 w 49"/>
                  <a:gd name="T75" fmla="*/ 1 h 43"/>
                  <a:gd name="T76" fmla="*/ 34 w 49"/>
                  <a:gd name="T77" fmla="*/ 3 h 43"/>
                  <a:gd name="T78" fmla="*/ 36 w 49"/>
                  <a:gd name="T79" fmla="*/ 5 h 43"/>
                  <a:gd name="T80" fmla="*/ 39 w 49"/>
                  <a:gd name="T81" fmla="*/ 7 h 43"/>
                  <a:gd name="T82" fmla="*/ 41 w 49"/>
                  <a:gd name="T83" fmla="*/ 9 h 43"/>
                  <a:gd name="T84" fmla="*/ 44 w 49"/>
                  <a:gd name="T85" fmla="*/ 13 h 43"/>
                  <a:gd name="T86" fmla="*/ 47 w 49"/>
                  <a:gd name="T87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3">
                    <a:moveTo>
                      <a:pt x="48" y="18"/>
                    </a:moveTo>
                    <a:lnTo>
                      <a:pt x="49" y="19"/>
                    </a:lnTo>
                    <a:lnTo>
                      <a:pt x="49" y="20"/>
                    </a:lnTo>
                    <a:lnTo>
                      <a:pt x="49" y="21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6"/>
                    </a:lnTo>
                    <a:lnTo>
                      <a:pt x="48" y="27"/>
                    </a:lnTo>
                    <a:lnTo>
                      <a:pt x="47" y="29"/>
                    </a:lnTo>
                    <a:lnTo>
                      <a:pt x="46" y="30"/>
                    </a:lnTo>
                    <a:lnTo>
                      <a:pt x="45" y="31"/>
                    </a:lnTo>
                    <a:lnTo>
                      <a:pt x="43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1" y="33"/>
                    </a:lnTo>
                    <a:lnTo>
                      <a:pt x="40" y="34"/>
                    </a:lnTo>
                    <a:lnTo>
                      <a:pt x="39" y="35"/>
                    </a:lnTo>
                    <a:lnTo>
                      <a:pt x="38" y="36"/>
                    </a:lnTo>
                    <a:lnTo>
                      <a:pt x="37" y="37"/>
                    </a:lnTo>
                    <a:lnTo>
                      <a:pt x="36" y="38"/>
                    </a:lnTo>
                    <a:lnTo>
                      <a:pt x="35" y="39"/>
                    </a:lnTo>
                    <a:lnTo>
                      <a:pt x="34" y="40"/>
                    </a:lnTo>
                    <a:lnTo>
                      <a:pt x="32" y="41"/>
                    </a:lnTo>
                    <a:lnTo>
                      <a:pt x="31" y="42"/>
                    </a:lnTo>
                    <a:lnTo>
                      <a:pt x="30" y="42"/>
                    </a:lnTo>
                    <a:lnTo>
                      <a:pt x="28" y="43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4" y="43"/>
                    </a:lnTo>
                    <a:lnTo>
                      <a:pt x="22" y="43"/>
                    </a:lnTo>
                    <a:lnTo>
                      <a:pt x="20" y="43"/>
                    </a:lnTo>
                    <a:lnTo>
                      <a:pt x="17" y="43"/>
                    </a:lnTo>
                    <a:lnTo>
                      <a:pt x="15" y="43"/>
                    </a:lnTo>
                    <a:lnTo>
                      <a:pt x="13" y="42"/>
                    </a:lnTo>
                    <a:lnTo>
                      <a:pt x="11" y="41"/>
                    </a:lnTo>
                    <a:lnTo>
                      <a:pt x="10" y="40"/>
                    </a:lnTo>
                    <a:lnTo>
                      <a:pt x="8" y="38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4" y="34"/>
                    </a:lnTo>
                    <a:lnTo>
                      <a:pt x="3" y="32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5" y="1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1"/>
                    </a:lnTo>
                    <a:lnTo>
                      <a:pt x="31" y="1"/>
                    </a:lnTo>
                    <a:lnTo>
                      <a:pt x="32" y="2"/>
                    </a:lnTo>
                    <a:lnTo>
                      <a:pt x="34" y="3"/>
                    </a:lnTo>
                    <a:lnTo>
                      <a:pt x="35" y="4"/>
                    </a:lnTo>
                    <a:lnTo>
                      <a:pt x="36" y="5"/>
                    </a:lnTo>
                    <a:lnTo>
                      <a:pt x="38" y="6"/>
                    </a:lnTo>
                    <a:lnTo>
                      <a:pt x="39" y="7"/>
                    </a:lnTo>
                    <a:lnTo>
                      <a:pt x="40" y="8"/>
                    </a:lnTo>
                    <a:lnTo>
                      <a:pt x="41" y="9"/>
                    </a:lnTo>
                    <a:lnTo>
                      <a:pt x="42" y="11"/>
                    </a:lnTo>
                    <a:lnTo>
                      <a:pt x="44" y="13"/>
                    </a:lnTo>
                    <a:lnTo>
                      <a:pt x="45" y="14"/>
                    </a:lnTo>
                    <a:lnTo>
                      <a:pt x="47" y="16"/>
                    </a:lnTo>
                    <a:lnTo>
                      <a:pt x="48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3" name="Freeform 1404"/>
              <p:cNvSpPr>
                <a:spLocks/>
              </p:cNvSpPr>
              <p:nvPr/>
            </p:nvSpPr>
            <p:spPr bwMode="auto">
              <a:xfrm>
                <a:off x="5239" y="2610"/>
                <a:ext cx="44" cy="37"/>
              </a:xfrm>
              <a:custGeom>
                <a:avLst/>
                <a:gdLst>
                  <a:gd name="T0" fmla="*/ 39 w 44"/>
                  <a:gd name="T1" fmla="*/ 14 h 37"/>
                  <a:gd name="T2" fmla="*/ 39 w 44"/>
                  <a:gd name="T3" fmla="*/ 14 h 37"/>
                  <a:gd name="T4" fmla="*/ 38 w 44"/>
                  <a:gd name="T5" fmla="*/ 14 h 37"/>
                  <a:gd name="T6" fmla="*/ 37 w 44"/>
                  <a:gd name="T7" fmla="*/ 15 h 37"/>
                  <a:gd name="T8" fmla="*/ 37 w 44"/>
                  <a:gd name="T9" fmla="*/ 15 h 37"/>
                  <a:gd name="T10" fmla="*/ 36 w 44"/>
                  <a:gd name="T11" fmla="*/ 12 h 37"/>
                  <a:gd name="T12" fmla="*/ 35 w 44"/>
                  <a:gd name="T13" fmla="*/ 9 h 37"/>
                  <a:gd name="T14" fmla="*/ 33 w 44"/>
                  <a:gd name="T15" fmla="*/ 7 h 37"/>
                  <a:gd name="T16" fmla="*/ 31 w 44"/>
                  <a:gd name="T17" fmla="*/ 4 h 37"/>
                  <a:gd name="T18" fmla="*/ 28 w 44"/>
                  <a:gd name="T19" fmla="*/ 3 h 37"/>
                  <a:gd name="T20" fmla="*/ 25 w 44"/>
                  <a:gd name="T21" fmla="*/ 1 h 37"/>
                  <a:gd name="T22" fmla="*/ 22 w 44"/>
                  <a:gd name="T23" fmla="*/ 0 h 37"/>
                  <a:gd name="T24" fmla="*/ 19 w 44"/>
                  <a:gd name="T25" fmla="*/ 0 h 37"/>
                  <a:gd name="T26" fmla="*/ 15 w 44"/>
                  <a:gd name="T27" fmla="*/ 0 h 37"/>
                  <a:gd name="T28" fmla="*/ 12 w 44"/>
                  <a:gd name="T29" fmla="*/ 1 h 37"/>
                  <a:gd name="T30" fmla="*/ 9 w 44"/>
                  <a:gd name="T31" fmla="*/ 3 h 37"/>
                  <a:gd name="T32" fmla="*/ 6 w 44"/>
                  <a:gd name="T33" fmla="*/ 5 h 37"/>
                  <a:gd name="T34" fmla="*/ 4 w 44"/>
                  <a:gd name="T35" fmla="*/ 8 h 37"/>
                  <a:gd name="T36" fmla="*/ 2 w 44"/>
                  <a:gd name="T37" fmla="*/ 11 h 37"/>
                  <a:gd name="T38" fmla="*/ 1 w 44"/>
                  <a:gd name="T39" fmla="*/ 15 h 37"/>
                  <a:gd name="T40" fmla="*/ 0 w 44"/>
                  <a:gd name="T41" fmla="*/ 19 h 37"/>
                  <a:gd name="T42" fmla="*/ 1 w 44"/>
                  <a:gd name="T43" fmla="*/ 22 h 37"/>
                  <a:gd name="T44" fmla="*/ 2 w 44"/>
                  <a:gd name="T45" fmla="*/ 26 h 37"/>
                  <a:gd name="T46" fmla="*/ 4 w 44"/>
                  <a:gd name="T47" fmla="*/ 29 h 37"/>
                  <a:gd name="T48" fmla="*/ 6 w 44"/>
                  <a:gd name="T49" fmla="*/ 32 h 37"/>
                  <a:gd name="T50" fmla="*/ 9 w 44"/>
                  <a:gd name="T51" fmla="*/ 34 h 37"/>
                  <a:gd name="T52" fmla="*/ 12 w 44"/>
                  <a:gd name="T53" fmla="*/ 36 h 37"/>
                  <a:gd name="T54" fmla="*/ 15 w 44"/>
                  <a:gd name="T55" fmla="*/ 37 h 37"/>
                  <a:gd name="T56" fmla="*/ 19 w 44"/>
                  <a:gd name="T57" fmla="*/ 37 h 37"/>
                  <a:gd name="T58" fmla="*/ 22 w 44"/>
                  <a:gd name="T59" fmla="*/ 37 h 37"/>
                  <a:gd name="T60" fmla="*/ 25 w 44"/>
                  <a:gd name="T61" fmla="*/ 36 h 37"/>
                  <a:gd name="T62" fmla="*/ 28 w 44"/>
                  <a:gd name="T63" fmla="*/ 35 h 37"/>
                  <a:gd name="T64" fmla="*/ 30 w 44"/>
                  <a:gd name="T65" fmla="*/ 33 h 37"/>
                  <a:gd name="T66" fmla="*/ 32 w 44"/>
                  <a:gd name="T67" fmla="*/ 31 h 37"/>
                  <a:gd name="T68" fmla="*/ 34 w 44"/>
                  <a:gd name="T69" fmla="*/ 29 h 37"/>
                  <a:gd name="T70" fmla="*/ 36 w 44"/>
                  <a:gd name="T71" fmla="*/ 26 h 37"/>
                  <a:gd name="T72" fmla="*/ 37 w 44"/>
                  <a:gd name="T73" fmla="*/ 23 h 37"/>
                  <a:gd name="T74" fmla="*/ 37 w 44"/>
                  <a:gd name="T75" fmla="*/ 24 h 37"/>
                  <a:gd name="T76" fmla="*/ 38 w 44"/>
                  <a:gd name="T77" fmla="*/ 24 h 37"/>
                  <a:gd name="T78" fmla="*/ 39 w 44"/>
                  <a:gd name="T79" fmla="*/ 25 h 37"/>
                  <a:gd name="T80" fmla="*/ 39 w 44"/>
                  <a:gd name="T81" fmla="*/ 25 h 37"/>
                  <a:gd name="T82" fmla="*/ 40 w 44"/>
                  <a:gd name="T83" fmla="*/ 25 h 37"/>
                  <a:gd name="T84" fmla="*/ 41 w 44"/>
                  <a:gd name="T85" fmla="*/ 24 h 37"/>
                  <a:gd name="T86" fmla="*/ 42 w 44"/>
                  <a:gd name="T87" fmla="*/ 24 h 37"/>
                  <a:gd name="T88" fmla="*/ 42 w 44"/>
                  <a:gd name="T89" fmla="*/ 23 h 37"/>
                  <a:gd name="T90" fmla="*/ 43 w 44"/>
                  <a:gd name="T91" fmla="*/ 23 h 37"/>
                  <a:gd name="T92" fmla="*/ 43 w 44"/>
                  <a:gd name="T93" fmla="*/ 22 h 37"/>
                  <a:gd name="T94" fmla="*/ 44 w 44"/>
                  <a:gd name="T95" fmla="*/ 21 h 37"/>
                  <a:gd name="T96" fmla="*/ 44 w 44"/>
                  <a:gd name="T97" fmla="*/ 20 h 37"/>
                  <a:gd name="T98" fmla="*/ 44 w 44"/>
                  <a:gd name="T99" fmla="*/ 19 h 37"/>
                  <a:gd name="T100" fmla="*/ 43 w 44"/>
                  <a:gd name="T101" fmla="*/ 17 h 37"/>
                  <a:gd name="T102" fmla="*/ 43 w 44"/>
                  <a:gd name="T103" fmla="*/ 17 h 37"/>
                  <a:gd name="T104" fmla="*/ 42 w 44"/>
                  <a:gd name="T105" fmla="*/ 16 h 37"/>
                  <a:gd name="T106" fmla="*/ 42 w 44"/>
                  <a:gd name="T107" fmla="*/ 15 h 37"/>
                  <a:gd name="T108" fmla="*/ 41 w 44"/>
                  <a:gd name="T109" fmla="*/ 15 h 37"/>
                  <a:gd name="T110" fmla="*/ 40 w 44"/>
                  <a:gd name="T111" fmla="*/ 14 h 37"/>
                  <a:gd name="T112" fmla="*/ 39 w 44"/>
                  <a:gd name="T113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4" h="37">
                    <a:moveTo>
                      <a:pt x="39" y="14"/>
                    </a:moveTo>
                    <a:lnTo>
                      <a:pt x="39" y="14"/>
                    </a:lnTo>
                    <a:lnTo>
                      <a:pt x="38" y="14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6" y="12"/>
                    </a:lnTo>
                    <a:lnTo>
                      <a:pt x="35" y="9"/>
                    </a:lnTo>
                    <a:lnTo>
                      <a:pt x="33" y="7"/>
                    </a:lnTo>
                    <a:lnTo>
                      <a:pt x="31" y="4"/>
                    </a:lnTo>
                    <a:lnTo>
                      <a:pt x="28" y="3"/>
                    </a:lnTo>
                    <a:lnTo>
                      <a:pt x="25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2" y="1"/>
                    </a:lnTo>
                    <a:lnTo>
                      <a:pt x="9" y="3"/>
                    </a:lnTo>
                    <a:lnTo>
                      <a:pt x="6" y="5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1" y="15"/>
                    </a:lnTo>
                    <a:lnTo>
                      <a:pt x="0" y="19"/>
                    </a:lnTo>
                    <a:lnTo>
                      <a:pt x="1" y="22"/>
                    </a:lnTo>
                    <a:lnTo>
                      <a:pt x="2" y="26"/>
                    </a:lnTo>
                    <a:lnTo>
                      <a:pt x="4" y="29"/>
                    </a:lnTo>
                    <a:lnTo>
                      <a:pt x="6" y="32"/>
                    </a:lnTo>
                    <a:lnTo>
                      <a:pt x="9" y="34"/>
                    </a:lnTo>
                    <a:lnTo>
                      <a:pt x="12" y="36"/>
                    </a:lnTo>
                    <a:lnTo>
                      <a:pt x="15" y="37"/>
                    </a:lnTo>
                    <a:lnTo>
                      <a:pt x="19" y="37"/>
                    </a:lnTo>
                    <a:lnTo>
                      <a:pt x="22" y="37"/>
                    </a:lnTo>
                    <a:lnTo>
                      <a:pt x="25" y="36"/>
                    </a:lnTo>
                    <a:lnTo>
                      <a:pt x="28" y="35"/>
                    </a:lnTo>
                    <a:lnTo>
                      <a:pt x="30" y="33"/>
                    </a:lnTo>
                    <a:lnTo>
                      <a:pt x="32" y="31"/>
                    </a:lnTo>
                    <a:lnTo>
                      <a:pt x="34" y="29"/>
                    </a:lnTo>
                    <a:lnTo>
                      <a:pt x="36" y="26"/>
                    </a:lnTo>
                    <a:lnTo>
                      <a:pt x="37" y="23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9" y="25"/>
                    </a:lnTo>
                    <a:lnTo>
                      <a:pt x="39" y="25"/>
                    </a:lnTo>
                    <a:lnTo>
                      <a:pt x="40" y="25"/>
                    </a:lnTo>
                    <a:lnTo>
                      <a:pt x="41" y="24"/>
                    </a:lnTo>
                    <a:lnTo>
                      <a:pt x="42" y="24"/>
                    </a:lnTo>
                    <a:lnTo>
                      <a:pt x="42" y="23"/>
                    </a:lnTo>
                    <a:lnTo>
                      <a:pt x="43" y="23"/>
                    </a:lnTo>
                    <a:lnTo>
                      <a:pt x="43" y="22"/>
                    </a:lnTo>
                    <a:lnTo>
                      <a:pt x="44" y="21"/>
                    </a:lnTo>
                    <a:lnTo>
                      <a:pt x="44" y="20"/>
                    </a:lnTo>
                    <a:lnTo>
                      <a:pt x="44" y="19"/>
                    </a:lnTo>
                    <a:lnTo>
                      <a:pt x="43" y="17"/>
                    </a:lnTo>
                    <a:lnTo>
                      <a:pt x="43" y="17"/>
                    </a:lnTo>
                    <a:lnTo>
                      <a:pt x="42" y="16"/>
                    </a:lnTo>
                    <a:lnTo>
                      <a:pt x="42" y="15"/>
                    </a:lnTo>
                    <a:lnTo>
                      <a:pt x="41" y="15"/>
                    </a:lnTo>
                    <a:lnTo>
                      <a:pt x="40" y="14"/>
                    </a:lnTo>
                    <a:lnTo>
                      <a:pt x="39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4" name="Freeform 1405"/>
              <p:cNvSpPr>
                <a:spLocks/>
              </p:cNvSpPr>
              <p:nvPr/>
            </p:nvSpPr>
            <p:spPr bwMode="auto">
              <a:xfrm>
                <a:off x="5249" y="2636"/>
                <a:ext cx="17" cy="6"/>
              </a:xfrm>
              <a:custGeom>
                <a:avLst/>
                <a:gdLst>
                  <a:gd name="T0" fmla="*/ 0 w 17"/>
                  <a:gd name="T1" fmla="*/ 0 h 6"/>
                  <a:gd name="T2" fmla="*/ 0 w 17"/>
                  <a:gd name="T3" fmla="*/ 1 h 6"/>
                  <a:gd name="T4" fmla="*/ 0 w 17"/>
                  <a:gd name="T5" fmla="*/ 2 h 6"/>
                  <a:gd name="T6" fmla="*/ 1 w 17"/>
                  <a:gd name="T7" fmla="*/ 4 h 6"/>
                  <a:gd name="T8" fmla="*/ 3 w 17"/>
                  <a:gd name="T9" fmla="*/ 5 h 6"/>
                  <a:gd name="T10" fmla="*/ 4 w 17"/>
                  <a:gd name="T11" fmla="*/ 5 h 6"/>
                  <a:gd name="T12" fmla="*/ 5 w 17"/>
                  <a:gd name="T13" fmla="*/ 6 h 6"/>
                  <a:gd name="T14" fmla="*/ 6 w 17"/>
                  <a:gd name="T15" fmla="*/ 6 h 6"/>
                  <a:gd name="T16" fmla="*/ 7 w 17"/>
                  <a:gd name="T17" fmla="*/ 6 h 6"/>
                  <a:gd name="T18" fmla="*/ 8 w 17"/>
                  <a:gd name="T19" fmla="*/ 6 h 6"/>
                  <a:gd name="T20" fmla="*/ 9 w 17"/>
                  <a:gd name="T21" fmla="*/ 6 h 6"/>
                  <a:gd name="T22" fmla="*/ 9 w 17"/>
                  <a:gd name="T23" fmla="*/ 6 h 6"/>
                  <a:gd name="T24" fmla="*/ 10 w 17"/>
                  <a:gd name="T25" fmla="*/ 6 h 6"/>
                  <a:gd name="T26" fmla="*/ 17 w 17"/>
                  <a:gd name="T27" fmla="*/ 0 h 6"/>
                  <a:gd name="T28" fmla="*/ 0 w 17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6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5" name="Freeform 1406"/>
              <p:cNvSpPr>
                <a:spLocks/>
              </p:cNvSpPr>
              <p:nvPr/>
            </p:nvSpPr>
            <p:spPr bwMode="auto">
              <a:xfrm>
                <a:off x="5251" y="2637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 w 10"/>
                  <a:gd name="T3" fmla="*/ 2 h 2"/>
                  <a:gd name="T4" fmla="*/ 8 w 10"/>
                  <a:gd name="T5" fmla="*/ 2 h 2"/>
                  <a:gd name="T6" fmla="*/ 10 w 10"/>
                  <a:gd name="T7" fmla="*/ 0 h 2"/>
                  <a:gd name="T8" fmla="*/ 0 w 10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6" name="Freeform 1407"/>
              <p:cNvSpPr>
                <a:spLocks/>
              </p:cNvSpPr>
              <p:nvPr/>
            </p:nvSpPr>
            <p:spPr bwMode="auto">
              <a:xfrm>
                <a:off x="5239" y="2603"/>
                <a:ext cx="35" cy="12"/>
              </a:xfrm>
              <a:custGeom>
                <a:avLst/>
                <a:gdLst>
                  <a:gd name="T0" fmla="*/ 28 w 35"/>
                  <a:gd name="T1" fmla="*/ 2 h 12"/>
                  <a:gd name="T2" fmla="*/ 28 w 35"/>
                  <a:gd name="T3" fmla="*/ 2 h 12"/>
                  <a:gd name="T4" fmla="*/ 27 w 35"/>
                  <a:gd name="T5" fmla="*/ 2 h 12"/>
                  <a:gd name="T6" fmla="*/ 26 w 35"/>
                  <a:gd name="T7" fmla="*/ 2 h 12"/>
                  <a:gd name="T8" fmla="*/ 25 w 35"/>
                  <a:gd name="T9" fmla="*/ 2 h 12"/>
                  <a:gd name="T10" fmla="*/ 24 w 35"/>
                  <a:gd name="T11" fmla="*/ 1 h 12"/>
                  <a:gd name="T12" fmla="*/ 22 w 35"/>
                  <a:gd name="T13" fmla="*/ 1 h 12"/>
                  <a:gd name="T14" fmla="*/ 21 w 35"/>
                  <a:gd name="T15" fmla="*/ 1 h 12"/>
                  <a:gd name="T16" fmla="*/ 19 w 35"/>
                  <a:gd name="T17" fmla="*/ 1 h 12"/>
                  <a:gd name="T18" fmla="*/ 17 w 35"/>
                  <a:gd name="T19" fmla="*/ 1 h 12"/>
                  <a:gd name="T20" fmla="*/ 16 w 35"/>
                  <a:gd name="T21" fmla="*/ 1 h 12"/>
                  <a:gd name="T22" fmla="*/ 14 w 35"/>
                  <a:gd name="T23" fmla="*/ 0 h 12"/>
                  <a:gd name="T24" fmla="*/ 13 w 35"/>
                  <a:gd name="T25" fmla="*/ 0 h 12"/>
                  <a:gd name="T26" fmla="*/ 12 w 35"/>
                  <a:gd name="T27" fmla="*/ 0 h 12"/>
                  <a:gd name="T28" fmla="*/ 11 w 35"/>
                  <a:gd name="T29" fmla="*/ 0 h 12"/>
                  <a:gd name="T30" fmla="*/ 10 w 35"/>
                  <a:gd name="T31" fmla="*/ 0 h 12"/>
                  <a:gd name="T32" fmla="*/ 9 w 35"/>
                  <a:gd name="T33" fmla="*/ 0 h 12"/>
                  <a:gd name="T34" fmla="*/ 8 w 35"/>
                  <a:gd name="T35" fmla="*/ 0 h 12"/>
                  <a:gd name="T36" fmla="*/ 6 w 35"/>
                  <a:gd name="T37" fmla="*/ 1 h 12"/>
                  <a:gd name="T38" fmla="*/ 4 w 35"/>
                  <a:gd name="T39" fmla="*/ 2 h 12"/>
                  <a:gd name="T40" fmla="*/ 3 w 35"/>
                  <a:gd name="T41" fmla="*/ 4 h 12"/>
                  <a:gd name="T42" fmla="*/ 2 w 35"/>
                  <a:gd name="T43" fmla="*/ 6 h 12"/>
                  <a:gd name="T44" fmla="*/ 1 w 35"/>
                  <a:gd name="T45" fmla="*/ 7 h 12"/>
                  <a:gd name="T46" fmla="*/ 0 w 35"/>
                  <a:gd name="T47" fmla="*/ 9 h 12"/>
                  <a:gd name="T48" fmla="*/ 0 w 35"/>
                  <a:gd name="T49" fmla="*/ 10 h 12"/>
                  <a:gd name="T50" fmla="*/ 0 w 35"/>
                  <a:gd name="T51" fmla="*/ 10 h 12"/>
                  <a:gd name="T52" fmla="*/ 1 w 35"/>
                  <a:gd name="T53" fmla="*/ 11 h 12"/>
                  <a:gd name="T54" fmla="*/ 3 w 35"/>
                  <a:gd name="T55" fmla="*/ 11 h 12"/>
                  <a:gd name="T56" fmla="*/ 5 w 35"/>
                  <a:gd name="T57" fmla="*/ 11 h 12"/>
                  <a:gd name="T58" fmla="*/ 7 w 35"/>
                  <a:gd name="T59" fmla="*/ 11 h 12"/>
                  <a:gd name="T60" fmla="*/ 10 w 35"/>
                  <a:gd name="T61" fmla="*/ 12 h 12"/>
                  <a:gd name="T62" fmla="*/ 13 w 35"/>
                  <a:gd name="T63" fmla="*/ 12 h 12"/>
                  <a:gd name="T64" fmla="*/ 16 w 35"/>
                  <a:gd name="T65" fmla="*/ 12 h 12"/>
                  <a:gd name="T66" fmla="*/ 19 w 35"/>
                  <a:gd name="T67" fmla="*/ 12 h 12"/>
                  <a:gd name="T68" fmla="*/ 22 w 35"/>
                  <a:gd name="T69" fmla="*/ 12 h 12"/>
                  <a:gd name="T70" fmla="*/ 25 w 35"/>
                  <a:gd name="T71" fmla="*/ 12 h 12"/>
                  <a:gd name="T72" fmla="*/ 27 w 35"/>
                  <a:gd name="T73" fmla="*/ 12 h 12"/>
                  <a:gd name="T74" fmla="*/ 30 w 35"/>
                  <a:gd name="T75" fmla="*/ 12 h 12"/>
                  <a:gd name="T76" fmla="*/ 32 w 35"/>
                  <a:gd name="T77" fmla="*/ 12 h 12"/>
                  <a:gd name="T78" fmla="*/ 33 w 35"/>
                  <a:gd name="T79" fmla="*/ 12 h 12"/>
                  <a:gd name="T80" fmla="*/ 33 w 35"/>
                  <a:gd name="T81" fmla="*/ 12 h 12"/>
                  <a:gd name="T82" fmla="*/ 35 w 35"/>
                  <a:gd name="T83" fmla="*/ 11 h 12"/>
                  <a:gd name="T84" fmla="*/ 35 w 35"/>
                  <a:gd name="T85" fmla="*/ 10 h 12"/>
                  <a:gd name="T86" fmla="*/ 35 w 35"/>
                  <a:gd name="T87" fmla="*/ 8 h 12"/>
                  <a:gd name="T88" fmla="*/ 34 w 35"/>
                  <a:gd name="T89" fmla="*/ 7 h 12"/>
                  <a:gd name="T90" fmla="*/ 33 w 35"/>
                  <a:gd name="T91" fmla="*/ 5 h 12"/>
                  <a:gd name="T92" fmla="*/ 32 w 35"/>
                  <a:gd name="T93" fmla="*/ 3 h 12"/>
                  <a:gd name="T94" fmla="*/ 30 w 35"/>
                  <a:gd name="T95" fmla="*/ 2 h 12"/>
                  <a:gd name="T96" fmla="*/ 28 w 35"/>
                  <a:gd name="T9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5" h="12">
                    <a:moveTo>
                      <a:pt x="28" y="2"/>
                    </a:moveTo>
                    <a:lnTo>
                      <a:pt x="28" y="2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5" y="2"/>
                    </a:lnTo>
                    <a:lnTo>
                      <a:pt x="24" y="1"/>
                    </a:lnTo>
                    <a:lnTo>
                      <a:pt x="22" y="1"/>
                    </a:lnTo>
                    <a:lnTo>
                      <a:pt x="21" y="1"/>
                    </a:lnTo>
                    <a:lnTo>
                      <a:pt x="19" y="1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10" y="12"/>
                    </a:lnTo>
                    <a:lnTo>
                      <a:pt x="13" y="12"/>
                    </a:lnTo>
                    <a:lnTo>
                      <a:pt x="16" y="12"/>
                    </a:lnTo>
                    <a:lnTo>
                      <a:pt x="19" y="12"/>
                    </a:lnTo>
                    <a:lnTo>
                      <a:pt x="22" y="12"/>
                    </a:lnTo>
                    <a:lnTo>
                      <a:pt x="25" y="12"/>
                    </a:lnTo>
                    <a:lnTo>
                      <a:pt x="27" y="12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3" y="12"/>
                    </a:lnTo>
                    <a:lnTo>
                      <a:pt x="35" y="11"/>
                    </a:lnTo>
                    <a:lnTo>
                      <a:pt x="35" y="10"/>
                    </a:lnTo>
                    <a:lnTo>
                      <a:pt x="35" y="8"/>
                    </a:lnTo>
                    <a:lnTo>
                      <a:pt x="34" y="7"/>
                    </a:lnTo>
                    <a:lnTo>
                      <a:pt x="33" y="5"/>
                    </a:lnTo>
                    <a:lnTo>
                      <a:pt x="32" y="3"/>
                    </a:lnTo>
                    <a:lnTo>
                      <a:pt x="30" y="2"/>
                    </a:lnTo>
                    <a:lnTo>
                      <a:pt x="2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7" name="Freeform 1408"/>
              <p:cNvSpPr>
                <a:spLocks/>
              </p:cNvSpPr>
              <p:nvPr/>
            </p:nvSpPr>
            <p:spPr bwMode="auto">
              <a:xfrm>
                <a:off x="5277" y="2631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2 h 2"/>
                  <a:gd name="T4" fmla="*/ 2 w 3"/>
                  <a:gd name="T5" fmla="*/ 2 h 2"/>
                  <a:gd name="T6" fmla="*/ 3 w 3"/>
                  <a:gd name="T7" fmla="*/ 2 h 2"/>
                  <a:gd name="T8" fmla="*/ 3 w 3"/>
                  <a:gd name="T9" fmla="*/ 1 h 2"/>
                  <a:gd name="T10" fmla="*/ 3 w 3"/>
                  <a:gd name="T11" fmla="*/ 1 h 2"/>
                  <a:gd name="T12" fmla="*/ 2 w 3"/>
                  <a:gd name="T13" fmla="*/ 0 h 2"/>
                  <a:gd name="T14" fmla="*/ 2 w 3"/>
                  <a:gd name="T15" fmla="*/ 0 h 2"/>
                  <a:gd name="T16" fmla="*/ 1 w 3"/>
                  <a:gd name="T17" fmla="*/ 0 h 2"/>
                  <a:gd name="T18" fmla="*/ 1 w 3"/>
                  <a:gd name="T19" fmla="*/ 0 h 2"/>
                  <a:gd name="T20" fmla="*/ 0 w 3"/>
                  <a:gd name="T21" fmla="*/ 0 h 2"/>
                  <a:gd name="T22" fmla="*/ 0 w 3"/>
                  <a:gd name="T23" fmla="*/ 1 h 2"/>
                  <a:gd name="T24" fmla="*/ 0 w 3"/>
                  <a:gd name="T25" fmla="*/ 1 h 2"/>
                  <a:gd name="T26" fmla="*/ 0 w 3"/>
                  <a:gd name="T27" fmla="*/ 2 h 2"/>
                  <a:gd name="T28" fmla="*/ 0 w 3"/>
                  <a:gd name="T29" fmla="*/ 2 h 2"/>
                  <a:gd name="T30" fmla="*/ 1 w 3"/>
                  <a:gd name="T31" fmla="*/ 2 h 2"/>
                  <a:gd name="T32" fmla="*/ 1 w 3"/>
                  <a:gd name="T3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8" name="Freeform 1409"/>
              <p:cNvSpPr>
                <a:spLocks/>
              </p:cNvSpPr>
              <p:nvPr/>
            </p:nvSpPr>
            <p:spPr bwMode="auto">
              <a:xfrm>
                <a:off x="5248" y="2652"/>
                <a:ext cx="30" cy="19"/>
              </a:xfrm>
              <a:custGeom>
                <a:avLst/>
                <a:gdLst>
                  <a:gd name="T0" fmla="*/ 29 w 30"/>
                  <a:gd name="T1" fmla="*/ 11 h 19"/>
                  <a:gd name="T2" fmla="*/ 26 w 30"/>
                  <a:gd name="T3" fmla="*/ 7 h 19"/>
                  <a:gd name="T4" fmla="*/ 30 w 30"/>
                  <a:gd name="T5" fmla="*/ 5 h 19"/>
                  <a:gd name="T6" fmla="*/ 27 w 30"/>
                  <a:gd name="T7" fmla="*/ 1 h 19"/>
                  <a:gd name="T8" fmla="*/ 25 w 30"/>
                  <a:gd name="T9" fmla="*/ 1 h 19"/>
                  <a:gd name="T10" fmla="*/ 28 w 30"/>
                  <a:gd name="T11" fmla="*/ 4 h 19"/>
                  <a:gd name="T12" fmla="*/ 24 w 30"/>
                  <a:gd name="T13" fmla="*/ 7 h 19"/>
                  <a:gd name="T14" fmla="*/ 24 w 30"/>
                  <a:gd name="T15" fmla="*/ 7 h 19"/>
                  <a:gd name="T16" fmla="*/ 25 w 30"/>
                  <a:gd name="T17" fmla="*/ 9 h 19"/>
                  <a:gd name="T18" fmla="*/ 26 w 30"/>
                  <a:gd name="T19" fmla="*/ 10 h 19"/>
                  <a:gd name="T20" fmla="*/ 26 w 30"/>
                  <a:gd name="T21" fmla="*/ 10 h 19"/>
                  <a:gd name="T22" fmla="*/ 13 w 30"/>
                  <a:gd name="T23" fmla="*/ 17 h 19"/>
                  <a:gd name="T24" fmla="*/ 3 w 30"/>
                  <a:gd name="T25" fmla="*/ 10 h 19"/>
                  <a:gd name="T26" fmla="*/ 6 w 30"/>
                  <a:gd name="T27" fmla="*/ 7 h 19"/>
                  <a:gd name="T28" fmla="*/ 2 w 30"/>
                  <a:gd name="T29" fmla="*/ 4 h 19"/>
                  <a:gd name="T30" fmla="*/ 4 w 30"/>
                  <a:gd name="T31" fmla="*/ 0 h 19"/>
                  <a:gd name="T32" fmla="*/ 2 w 30"/>
                  <a:gd name="T33" fmla="*/ 0 h 19"/>
                  <a:gd name="T34" fmla="*/ 0 w 30"/>
                  <a:gd name="T35" fmla="*/ 5 h 19"/>
                  <a:gd name="T36" fmla="*/ 3 w 30"/>
                  <a:gd name="T37" fmla="*/ 7 h 19"/>
                  <a:gd name="T38" fmla="*/ 1 w 30"/>
                  <a:gd name="T39" fmla="*/ 10 h 19"/>
                  <a:gd name="T40" fmla="*/ 12 w 30"/>
                  <a:gd name="T41" fmla="*/ 19 h 19"/>
                  <a:gd name="T42" fmla="*/ 29 w 30"/>
                  <a:gd name="T43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" h="19">
                    <a:moveTo>
                      <a:pt x="29" y="11"/>
                    </a:moveTo>
                    <a:lnTo>
                      <a:pt x="26" y="7"/>
                    </a:lnTo>
                    <a:lnTo>
                      <a:pt x="30" y="5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4" y="7"/>
                    </a:lnTo>
                    <a:lnTo>
                      <a:pt x="25" y="9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13" y="17"/>
                    </a:lnTo>
                    <a:lnTo>
                      <a:pt x="3" y="10"/>
                    </a:lnTo>
                    <a:lnTo>
                      <a:pt x="6" y="7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1" y="10"/>
                    </a:lnTo>
                    <a:lnTo>
                      <a:pt x="12" y="19"/>
                    </a:lnTo>
                    <a:lnTo>
                      <a:pt x="29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9" name="Freeform 1410"/>
              <p:cNvSpPr>
                <a:spLocks/>
              </p:cNvSpPr>
              <p:nvPr/>
            </p:nvSpPr>
            <p:spPr bwMode="auto">
              <a:xfrm>
                <a:off x="5242" y="2668"/>
                <a:ext cx="1" cy="24"/>
              </a:xfrm>
              <a:custGeom>
                <a:avLst/>
                <a:gdLst>
                  <a:gd name="T0" fmla="*/ 0 w 1"/>
                  <a:gd name="T1" fmla="*/ 24 h 24"/>
                  <a:gd name="T2" fmla="*/ 0 w 1"/>
                  <a:gd name="T3" fmla="*/ 4 h 24"/>
                  <a:gd name="T4" fmla="*/ 1 w 1"/>
                  <a:gd name="T5" fmla="*/ 0 h 24"/>
                  <a:gd name="T6" fmla="*/ 1 w 1"/>
                  <a:gd name="T7" fmla="*/ 24 h 24"/>
                  <a:gd name="T8" fmla="*/ 0 w 1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4">
                    <a:moveTo>
                      <a:pt x="0" y="24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0" name="Freeform 1411"/>
              <p:cNvSpPr>
                <a:spLocks/>
              </p:cNvSpPr>
              <p:nvPr/>
            </p:nvSpPr>
            <p:spPr bwMode="auto">
              <a:xfrm>
                <a:off x="5093" y="2651"/>
                <a:ext cx="43" cy="52"/>
              </a:xfrm>
              <a:custGeom>
                <a:avLst/>
                <a:gdLst>
                  <a:gd name="T0" fmla="*/ 42 w 43"/>
                  <a:gd name="T1" fmla="*/ 2 h 52"/>
                  <a:gd name="T2" fmla="*/ 41 w 43"/>
                  <a:gd name="T3" fmla="*/ 1 h 52"/>
                  <a:gd name="T4" fmla="*/ 40 w 43"/>
                  <a:gd name="T5" fmla="*/ 0 h 52"/>
                  <a:gd name="T6" fmla="*/ 38 w 43"/>
                  <a:gd name="T7" fmla="*/ 0 h 52"/>
                  <a:gd name="T8" fmla="*/ 35 w 43"/>
                  <a:gd name="T9" fmla="*/ 0 h 52"/>
                  <a:gd name="T10" fmla="*/ 33 w 43"/>
                  <a:gd name="T11" fmla="*/ 0 h 52"/>
                  <a:gd name="T12" fmla="*/ 30 w 43"/>
                  <a:gd name="T13" fmla="*/ 0 h 52"/>
                  <a:gd name="T14" fmla="*/ 26 w 43"/>
                  <a:gd name="T15" fmla="*/ 0 h 52"/>
                  <a:gd name="T16" fmla="*/ 23 w 43"/>
                  <a:gd name="T17" fmla="*/ 1 h 52"/>
                  <a:gd name="T18" fmla="*/ 20 w 43"/>
                  <a:gd name="T19" fmla="*/ 2 h 52"/>
                  <a:gd name="T20" fmla="*/ 17 w 43"/>
                  <a:gd name="T21" fmla="*/ 2 h 52"/>
                  <a:gd name="T22" fmla="*/ 14 w 43"/>
                  <a:gd name="T23" fmla="*/ 3 h 52"/>
                  <a:gd name="T24" fmla="*/ 12 w 43"/>
                  <a:gd name="T25" fmla="*/ 3 h 52"/>
                  <a:gd name="T26" fmla="*/ 10 w 43"/>
                  <a:gd name="T27" fmla="*/ 4 h 52"/>
                  <a:gd name="T28" fmla="*/ 8 w 43"/>
                  <a:gd name="T29" fmla="*/ 4 h 52"/>
                  <a:gd name="T30" fmla="*/ 7 w 43"/>
                  <a:gd name="T31" fmla="*/ 5 h 52"/>
                  <a:gd name="T32" fmla="*/ 7 w 43"/>
                  <a:gd name="T33" fmla="*/ 5 h 52"/>
                  <a:gd name="T34" fmla="*/ 7 w 43"/>
                  <a:gd name="T35" fmla="*/ 5 h 52"/>
                  <a:gd name="T36" fmla="*/ 7 w 43"/>
                  <a:gd name="T37" fmla="*/ 4 h 52"/>
                  <a:gd name="T38" fmla="*/ 7 w 43"/>
                  <a:gd name="T39" fmla="*/ 4 h 52"/>
                  <a:gd name="T40" fmla="*/ 6 w 43"/>
                  <a:gd name="T41" fmla="*/ 3 h 52"/>
                  <a:gd name="T42" fmla="*/ 6 w 43"/>
                  <a:gd name="T43" fmla="*/ 3 h 52"/>
                  <a:gd name="T44" fmla="*/ 5 w 43"/>
                  <a:gd name="T45" fmla="*/ 3 h 52"/>
                  <a:gd name="T46" fmla="*/ 4 w 43"/>
                  <a:gd name="T47" fmla="*/ 2 h 52"/>
                  <a:gd name="T48" fmla="*/ 3 w 43"/>
                  <a:gd name="T49" fmla="*/ 2 h 52"/>
                  <a:gd name="T50" fmla="*/ 2 w 43"/>
                  <a:gd name="T51" fmla="*/ 2 h 52"/>
                  <a:gd name="T52" fmla="*/ 1 w 43"/>
                  <a:gd name="T53" fmla="*/ 3 h 52"/>
                  <a:gd name="T54" fmla="*/ 1 w 43"/>
                  <a:gd name="T55" fmla="*/ 3 h 52"/>
                  <a:gd name="T56" fmla="*/ 0 w 43"/>
                  <a:gd name="T57" fmla="*/ 3 h 52"/>
                  <a:gd name="T58" fmla="*/ 0 w 43"/>
                  <a:gd name="T59" fmla="*/ 3 h 52"/>
                  <a:gd name="T60" fmla="*/ 0 w 43"/>
                  <a:gd name="T61" fmla="*/ 3 h 52"/>
                  <a:gd name="T62" fmla="*/ 0 w 43"/>
                  <a:gd name="T63" fmla="*/ 4 h 52"/>
                  <a:gd name="T64" fmla="*/ 0 w 43"/>
                  <a:gd name="T65" fmla="*/ 4 h 52"/>
                  <a:gd name="T66" fmla="*/ 0 w 43"/>
                  <a:gd name="T67" fmla="*/ 52 h 52"/>
                  <a:gd name="T68" fmla="*/ 7 w 43"/>
                  <a:gd name="T69" fmla="*/ 52 h 52"/>
                  <a:gd name="T70" fmla="*/ 7 w 43"/>
                  <a:gd name="T71" fmla="*/ 49 h 52"/>
                  <a:gd name="T72" fmla="*/ 7 w 43"/>
                  <a:gd name="T73" fmla="*/ 41 h 52"/>
                  <a:gd name="T74" fmla="*/ 7 w 43"/>
                  <a:gd name="T75" fmla="*/ 34 h 52"/>
                  <a:gd name="T76" fmla="*/ 7 w 43"/>
                  <a:gd name="T77" fmla="*/ 30 h 52"/>
                  <a:gd name="T78" fmla="*/ 8 w 43"/>
                  <a:gd name="T79" fmla="*/ 30 h 52"/>
                  <a:gd name="T80" fmla="*/ 10 w 43"/>
                  <a:gd name="T81" fmla="*/ 29 h 52"/>
                  <a:gd name="T82" fmla="*/ 11 w 43"/>
                  <a:gd name="T83" fmla="*/ 29 h 52"/>
                  <a:gd name="T84" fmla="*/ 14 w 43"/>
                  <a:gd name="T85" fmla="*/ 28 h 52"/>
                  <a:gd name="T86" fmla="*/ 16 w 43"/>
                  <a:gd name="T87" fmla="*/ 28 h 52"/>
                  <a:gd name="T88" fmla="*/ 18 w 43"/>
                  <a:gd name="T89" fmla="*/ 27 h 52"/>
                  <a:gd name="T90" fmla="*/ 21 w 43"/>
                  <a:gd name="T91" fmla="*/ 26 h 52"/>
                  <a:gd name="T92" fmla="*/ 23 w 43"/>
                  <a:gd name="T93" fmla="*/ 26 h 52"/>
                  <a:gd name="T94" fmla="*/ 26 w 43"/>
                  <a:gd name="T95" fmla="*/ 25 h 52"/>
                  <a:gd name="T96" fmla="*/ 29 w 43"/>
                  <a:gd name="T97" fmla="*/ 24 h 52"/>
                  <a:gd name="T98" fmla="*/ 31 w 43"/>
                  <a:gd name="T99" fmla="*/ 24 h 52"/>
                  <a:gd name="T100" fmla="*/ 34 w 43"/>
                  <a:gd name="T101" fmla="*/ 23 h 52"/>
                  <a:gd name="T102" fmla="*/ 36 w 43"/>
                  <a:gd name="T103" fmla="*/ 22 h 52"/>
                  <a:gd name="T104" fmla="*/ 39 w 43"/>
                  <a:gd name="T105" fmla="*/ 22 h 52"/>
                  <a:gd name="T106" fmla="*/ 41 w 43"/>
                  <a:gd name="T107" fmla="*/ 21 h 52"/>
                  <a:gd name="T108" fmla="*/ 43 w 43"/>
                  <a:gd name="T109" fmla="*/ 21 h 52"/>
                  <a:gd name="T110" fmla="*/ 42 w 43"/>
                  <a:gd name="T111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2">
                    <a:moveTo>
                      <a:pt x="42" y="2"/>
                    </a:moveTo>
                    <a:lnTo>
                      <a:pt x="41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0" y="2"/>
                    </a:lnTo>
                    <a:lnTo>
                      <a:pt x="17" y="2"/>
                    </a:lnTo>
                    <a:lnTo>
                      <a:pt x="14" y="3"/>
                    </a:lnTo>
                    <a:lnTo>
                      <a:pt x="12" y="3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2"/>
                    </a:lnTo>
                    <a:lnTo>
                      <a:pt x="7" y="52"/>
                    </a:lnTo>
                    <a:lnTo>
                      <a:pt x="7" y="49"/>
                    </a:lnTo>
                    <a:lnTo>
                      <a:pt x="7" y="41"/>
                    </a:lnTo>
                    <a:lnTo>
                      <a:pt x="7" y="34"/>
                    </a:lnTo>
                    <a:lnTo>
                      <a:pt x="7" y="30"/>
                    </a:lnTo>
                    <a:lnTo>
                      <a:pt x="8" y="30"/>
                    </a:lnTo>
                    <a:lnTo>
                      <a:pt x="10" y="29"/>
                    </a:lnTo>
                    <a:lnTo>
                      <a:pt x="11" y="29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8" y="27"/>
                    </a:lnTo>
                    <a:lnTo>
                      <a:pt x="21" y="26"/>
                    </a:lnTo>
                    <a:lnTo>
                      <a:pt x="23" y="26"/>
                    </a:lnTo>
                    <a:lnTo>
                      <a:pt x="26" y="25"/>
                    </a:lnTo>
                    <a:lnTo>
                      <a:pt x="29" y="24"/>
                    </a:lnTo>
                    <a:lnTo>
                      <a:pt x="31" y="24"/>
                    </a:lnTo>
                    <a:lnTo>
                      <a:pt x="34" y="23"/>
                    </a:lnTo>
                    <a:lnTo>
                      <a:pt x="36" y="22"/>
                    </a:lnTo>
                    <a:lnTo>
                      <a:pt x="39" y="22"/>
                    </a:lnTo>
                    <a:lnTo>
                      <a:pt x="41" y="21"/>
                    </a:lnTo>
                    <a:lnTo>
                      <a:pt x="43" y="21"/>
                    </a:lnTo>
                    <a:lnTo>
                      <a:pt x="4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1" name="Freeform 1412"/>
              <p:cNvSpPr>
                <a:spLocks/>
              </p:cNvSpPr>
              <p:nvPr/>
            </p:nvSpPr>
            <p:spPr bwMode="auto">
              <a:xfrm>
                <a:off x="5085" y="2689"/>
                <a:ext cx="231" cy="47"/>
              </a:xfrm>
              <a:custGeom>
                <a:avLst/>
                <a:gdLst>
                  <a:gd name="T0" fmla="*/ 18 w 231"/>
                  <a:gd name="T1" fmla="*/ 7 h 47"/>
                  <a:gd name="T2" fmla="*/ 25 w 231"/>
                  <a:gd name="T3" fmla="*/ 6 h 47"/>
                  <a:gd name="T4" fmla="*/ 32 w 231"/>
                  <a:gd name="T5" fmla="*/ 5 h 47"/>
                  <a:gd name="T6" fmla="*/ 41 w 231"/>
                  <a:gd name="T7" fmla="*/ 4 h 47"/>
                  <a:gd name="T8" fmla="*/ 50 w 231"/>
                  <a:gd name="T9" fmla="*/ 3 h 47"/>
                  <a:gd name="T10" fmla="*/ 59 w 231"/>
                  <a:gd name="T11" fmla="*/ 2 h 47"/>
                  <a:gd name="T12" fmla="*/ 69 w 231"/>
                  <a:gd name="T13" fmla="*/ 1 h 47"/>
                  <a:gd name="T14" fmla="*/ 80 w 231"/>
                  <a:gd name="T15" fmla="*/ 1 h 47"/>
                  <a:gd name="T16" fmla="*/ 91 w 231"/>
                  <a:gd name="T17" fmla="*/ 0 h 47"/>
                  <a:gd name="T18" fmla="*/ 103 w 231"/>
                  <a:gd name="T19" fmla="*/ 0 h 47"/>
                  <a:gd name="T20" fmla="*/ 115 w 231"/>
                  <a:gd name="T21" fmla="*/ 0 h 47"/>
                  <a:gd name="T22" fmla="*/ 130 w 231"/>
                  <a:gd name="T23" fmla="*/ 0 h 47"/>
                  <a:gd name="T24" fmla="*/ 145 w 231"/>
                  <a:gd name="T25" fmla="*/ 0 h 47"/>
                  <a:gd name="T26" fmla="*/ 159 w 231"/>
                  <a:gd name="T27" fmla="*/ 1 h 47"/>
                  <a:gd name="T28" fmla="*/ 172 w 231"/>
                  <a:gd name="T29" fmla="*/ 2 h 47"/>
                  <a:gd name="T30" fmla="*/ 184 w 231"/>
                  <a:gd name="T31" fmla="*/ 3 h 47"/>
                  <a:gd name="T32" fmla="*/ 194 w 231"/>
                  <a:gd name="T33" fmla="*/ 4 h 47"/>
                  <a:gd name="T34" fmla="*/ 201 w 231"/>
                  <a:gd name="T35" fmla="*/ 5 h 47"/>
                  <a:gd name="T36" fmla="*/ 208 w 231"/>
                  <a:gd name="T37" fmla="*/ 6 h 47"/>
                  <a:gd name="T38" fmla="*/ 214 w 231"/>
                  <a:gd name="T39" fmla="*/ 7 h 47"/>
                  <a:gd name="T40" fmla="*/ 220 w 231"/>
                  <a:gd name="T41" fmla="*/ 9 h 47"/>
                  <a:gd name="T42" fmla="*/ 224 w 231"/>
                  <a:gd name="T43" fmla="*/ 10 h 47"/>
                  <a:gd name="T44" fmla="*/ 228 w 231"/>
                  <a:gd name="T45" fmla="*/ 12 h 47"/>
                  <a:gd name="T46" fmla="*/ 230 w 231"/>
                  <a:gd name="T47" fmla="*/ 15 h 47"/>
                  <a:gd name="T48" fmla="*/ 230 w 231"/>
                  <a:gd name="T49" fmla="*/ 31 h 47"/>
                  <a:gd name="T50" fmla="*/ 224 w 231"/>
                  <a:gd name="T51" fmla="*/ 35 h 47"/>
                  <a:gd name="T52" fmla="*/ 217 w 231"/>
                  <a:gd name="T53" fmla="*/ 38 h 47"/>
                  <a:gd name="T54" fmla="*/ 213 w 231"/>
                  <a:gd name="T55" fmla="*/ 39 h 47"/>
                  <a:gd name="T56" fmla="*/ 209 w 231"/>
                  <a:gd name="T57" fmla="*/ 40 h 47"/>
                  <a:gd name="T58" fmla="*/ 205 w 231"/>
                  <a:gd name="T59" fmla="*/ 41 h 47"/>
                  <a:gd name="T60" fmla="*/ 201 w 231"/>
                  <a:gd name="T61" fmla="*/ 42 h 47"/>
                  <a:gd name="T62" fmla="*/ 196 w 231"/>
                  <a:gd name="T63" fmla="*/ 42 h 47"/>
                  <a:gd name="T64" fmla="*/ 190 w 231"/>
                  <a:gd name="T65" fmla="*/ 43 h 47"/>
                  <a:gd name="T66" fmla="*/ 183 w 231"/>
                  <a:gd name="T67" fmla="*/ 44 h 47"/>
                  <a:gd name="T68" fmla="*/ 175 w 231"/>
                  <a:gd name="T69" fmla="*/ 45 h 47"/>
                  <a:gd name="T70" fmla="*/ 166 w 231"/>
                  <a:gd name="T71" fmla="*/ 45 h 47"/>
                  <a:gd name="T72" fmla="*/ 158 w 231"/>
                  <a:gd name="T73" fmla="*/ 46 h 47"/>
                  <a:gd name="T74" fmla="*/ 148 w 231"/>
                  <a:gd name="T75" fmla="*/ 46 h 47"/>
                  <a:gd name="T76" fmla="*/ 142 w 231"/>
                  <a:gd name="T77" fmla="*/ 46 h 47"/>
                  <a:gd name="T78" fmla="*/ 136 w 231"/>
                  <a:gd name="T79" fmla="*/ 47 h 47"/>
                  <a:gd name="T80" fmla="*/ 130 w 231"/>
                  <a:gd name="T81" fmla="*/ 47 h 47"/>
                  <a:gd name="T82" fmla="*/ 124 w 231"/>
                  <a:gd name="T83" fmla="*/ 47 h 47"/>
                  <a:gd name="T84" fmla="*/ 117 w 231"/>
                  <a:gd name="T85" fmla="*/ 47 h 47"/>
                  <a:gd name="T86" fmla="*/ 111 w 231"/>
                  <a:gd name="T87" fmla="*/ 47 h 47"/>
                  <a:gd name="T88" fmla="*/ 105 w 231"/>
                  <a:gd name="T89" fmla="*/ 47 h 47"/>
                  <a:gd name="T90" fmla="*/ 98 w 231"/>
                  <a:gd name="T91" fmla="*/ 47 h 47"/>
                  <a:gd name="T92" fmla="*/ 92 w 231"/>
                  <a:gd name="T93" fmla="*/ 47 h 47"/>
                  <a:gd name="T94" fmla="*/ 86 w 231"/>
                  <a:gd name="T95" fmla="*/ 46 h 47"/>
                  <a:gd name="T96" fmla="*/ 77 w 231"/>
                  <a:gd name="T97" fmla="*/ 46 h 47"/>
                  <a:gd name="T98" fmla="*/ 63 w 231"/>
                  <a:gd name="T99" fmla="*/ 45 h 47"/>
                  <a:gd name="T100" fmla="*/ 51 w 231"/>
                  <a:gd name="T101" fmla="*/ 44 h 47"/>
                  <a:gd name="T102" fmla="*/ 39 w 231"/>
                  <a:gd name="T103" fmla="*/ 43 h 47"/>
                  <a:gd name="T104" fmla="*/ 29 w 231"/>
                  <a:gd name="T105" fmla="*/ 42 h 47"/>
                  <a:gd name="T106" fmla="*/ 20 w 231"/>
                  <a:gd name="T107" fmla="*/ 40 h 47"/>
                  <a:gd name="T108" fmla="*/ 14 w 231"/>
                  <a:gd name="T109" fmla="*/ 38 h 47"/>
                  <a:gd name="T110" fmla="*/ 9 w 231"/>
                  <a:gd name="T111" fmla="*/ 36 h 47"/>
                  <a:gd name="T112" fmla="*/ 5 w 231"/>
                  <a:gd name="T113" fmla="*/ 34 h 47"/>
                  <a:gd name="T114" fmla="*/ 3 w 231"/>
                  <a:gd name="T115" fmla="*/ 33 h 47"/>
                  <a:gd name="T116" fmla="*/ 1 w 231"/>
                  <a:gd name="T117" fmla="*/ 31 h 47"/>
                  <a:gd name="T118" fmla="*/ 1 w 231"/>
                  <a:gd name="T119" fmla="*/ 14 h 47"/>
                  <a:gd name="T120" fmla="*/ 4 w 231"/>
                  <a:gd name="T121" fmla="*/ 11 h 47"/>
                  <a:gd name="T122" fmla="*/ 11 w 231"/>
                  <a:gd name="T123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1" h="47">
                    <a:moveTo>
                      <a:pt x="14" y="8"/>
                    </a:moveTo>
                    <a:lnTo>
                      <a:pt x="16" y="7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23" y="6"/>
                    </a:lnTo>
                    <a:lnTo>
                      <a:pt x="25" y="6"/>
                    </a:lnTo>
                    <a:lnTo>
                      <a:pt x="27" y="5"/>
                    </a:lnTo>
                    <a:lnTo>
                      <a:pt x="30" y="5"/>
                    </a:lnTo>
                    <a:lnTo>
                      <a:pt x="32" y="5"/>
                    </a:lnTo>
                    <a:lnTo>
                      <a:pt x="35" y="4"/>
                    </a:lnTo>
                    <a:lnTo>
                      <a:pt x="38" y="4"/>
                    </a:lnTo>
                    <a:lnTo>
                      <a:pt x="41" y="4"/>
                    </a:lnTo>
                    <a:lnTo>
                      <a:pt x="44" y="3"/>
                    </a:lnTo>
                    <a:lnTo>
                      <a:pt x="47" y="3"/>
                    </a:lnTo>
                    <a:lnTo>
                      <a:pt x="50" y="3"/>
                    </a:lnTo>
                    <a:lnTo>
                      <a:pt x="53" y="2"/>
                    </a:lnTo>
                    <a:lnTo>
                      <a:pt x="56" y="2"/>
                    </a:lnTo>
                    <a:lnTo>
                      <a:pt x="59" y="2"/>
                    </a:lnTo>
                    <a:lnTo>
                      <a:pt x="63" y="2"/>
                    </a:lnTo>
                    <a:lnTo>
                      <a:pt x="66" y="1"/>
                    </a:lnTo>
                    <a:lnTo>
                      <a:pt x="69" y="1"/>
                    </a:lnTo>
                    <a:lnTo>
                      <a:pt x="73" y="1"/>
                    </a:lnTo>
                    <a:lnTo>
                      <a:pt x="77" y="1"/>
                    </a:lnTo>
                    <a:lnTo>
                      <a:pt x="80" y="1"/>
                    </a:lnTo>
                    <a:lnTo>
                      <a:pt x="84" y="1"/>
                    </a:lnTo>
                    <a:lnTo>
                      <a:pt x="88" y="0"/>
                    </a:lnTo>
                    <a:lnTo>
                      <a:pt x="91" y="0"/>
                    </a:lnTo>
                    <a:lnTo>
                      <a:pt x="95" y="0"/>
                    </a:lnTo>
                    <a:lnTo>
                      <a:pt x="99" y="0"/>
                    </a:lnTo>
                    <a:lnTo>
                      <a:pt x="103" y="0"/>
                    </a:lnTo>
                    <a:lnTo>
                      <a:pt x="107" y="0"/>
                    </a:lnTo>
                    <a:lnTo>
                      <a:pt x="111" y="0"/>
                    </a:lnTo>
                    <a:lnTo>
                      <a:pt x="115" y="0"/>
                    </a:lnTo>
                    <a:lnTo>
                      <a:pt x="120" y="0"/>
                    </a:lnTo>
                    <a:lnTo>
                      <a:pt x="125" y="0"/>
                    </a:lnTo>
                    <a:lnTo>
                      <a:pt x="130" y="0"/>
                    </a:lnTo>
                    <a:lnTo>
                      <a:pt x="135" y="0"/>
                    </a:lnTo>
                    <a:lnTo>
                      <a:pt x="140" y="0"/>
                    </a:lnTo>
                    <a:lnTo>
                      <a:pt x="145" y="0"/>
                    </a:lnTo>
                    <a:lnTo>
                      <a:pt x="150" y="1"/>
                    </a:lnTo>
                    <a:lnTo>
                      <a:pt x="154" y="1"/>
                    </a:lnTo>
                    <a:lnTo>
                      <a:pt x="159" y="1"/>
                    </a:lnTo>
                    <a:lnTo>
                      <a:pt x="163" y="1"/>
                    </a:lnTo>
                    <a:lnTo>
                      <a:pt x="168" y="2"/>
                    </a:lnTo>
                    <a:lnTo>
                      <a:pt x="172" y="2"/>
                    </a:lnTo>
                    <a:lnTo>
                      <a:pt x="176" y="2"/>
                    </a:lnTo>
                    <a:lnTo>
                      <a:pt x="180" y="3"/>
                    </a:lnTo>
                    <a:lnTo>
                      <a:pt x="184" y="3"/>
                    </a:lnTo>
                    <a:lnTo>
                      <a:pt x="188" y="3"/>
                    </a:lnTo>
                    <a:lnTo>
                      <a:pt x="191" y="4"/>
                    </a:lnTo>
                    <a:lnTo>
                      <a:pt x="194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4" y="5"/>
                    </a:lnTo>
                    <a:lnTo>
                      <a:pt x="206" y="6"/>
                    </a:lnTo>
                    <a:lnTo>
                      <a:pt x="208" y="6"/>
                    </a:lnTo>
                    <a:lnTo>
                      <a:pt x="210" y="7"/>
                    </a:lnTo>
                    <a:lnTo>
                      <a:pt x="212" y="7"/>
                    </a:lnTo>
                    <a:lnTo>
                      <a:pt x="214" y="7"/>
                    </a:lnTo>
                    <a:lnTo>
                      <a:pt x="216" y="8"/>
                    </a:lnTo>
                    <a:lnTo>
                      <a:pt x="218" y="8"/>
                    </a:lnTo>
                    <a:lnTo>
                      <a:pt x="220" y="9"/>
                    </a:lnTo>
                    <a:lnTo>
                      <a:pt x="221" y="9"/>
                    </a:lnTo>
                    <a:lnTo>
                      <a:pt x="223" y="10"/>
                    </a:lnTo>
                    <a:lnTo>
                      <a:pt x="224" y="10"/>
                    </a:lnTo>
                    <a:lnTo>
                      <a:pt x="225" y="11"/>
                    </a:lnTo>
                    <a:lnTo>
                      <a:pt x="227" y="11"/>
                    </a:lnTo>
                    <a:lnTo>
                      <a:pt x="228" y="12"/>
                    </a:lnTo>
                    <a:lnTo>
                      <a:pt x="228" y="13"/>
                    </a:lnTo>
                    <a:lnTo>
                      <a:pt x="229" y="14"/>
                    </a:lnTo>
                    <a:lnTo>
                      <a:pt x="230" y="15"/>
                    </a:lnTo>
                    <a:lnTo>
                      <a:pt x="231" y="16"/>
                    </a:lnTo>
                    <a:lnTo>
                      <a:pt x="231" y="30"/>
                    </a:lnTo>
                    <a:lnTo>
                      <a:pt x="230" y="31"/>
                    </a:lnTo>
                    <a:lnTo>
                      <a:pt x="229" y="32"/>
                    </a:lnTo>
                    <a:lnTo>
                      <a:pt x="227" y="33"/>
                    </a:lnTo>
                    <a:lnTo>
                      <a:pt x="224" y="35"/>
                    </a:lnTo>
                    <a:lnTo>
                      <a:pt x="222" y="36"/>
                    </a:lnTo>
                    <a:lnTo>
                      <a:pt x="220" y="37"/>
                    </a:lnTo>
                    <a:lnTo>
                      <a:pt x="217" y="38"/>
                    </a:lnTo>
                    <a:lnTo>
                      <a:pt x="215" y="38"/>
                    </a:lnTo>
                    <a:lnTo>
                      <a:pt x="214" y="39"/>
                    </a:lnTo>
                    <a:lnTo>
                      <a:pt x="213" y="39"/>
                    </a:lnTo>
                    <a:lnTo>
                      <a:pt x="212" y="39"/>
                    </a:lnTo>
                    <a:lnTo>
                      <a:pt x="210" y="40"/>
                    </a:lnTo>
                    <a:lnTo>
                      <a:pt x="209" y="40"/>
                    </a:lnTo>
                    <a:lnTo>
                      <a:pt x="208" y="40"/>
                    </a:lnTo>
                    <a:lnTo>
                      <a:pt x="206" y="41"/>
                    </a:lnTo>
                    <a:lnTo>
                      <a:pt x="205" y="41"/>
                    </a:lnTo>
                    <a:lnTo>
                      <a:pt x="204" y="41"/>
                    </a:lnTo>
                    <a:lnTo>
                      <a:pt x="202" y="41"/>
                    </a:lnTo>
                    <a:lnTo>
                      <a:pt x="201" y="42"/>
                    </a:lnTo>
                    <a:lnTo>
                      <a:pt x="199" y="42"/>
                    </a:lnTo>
                    <a:lnTo>
                      <a:pt x="198" y="42"/>
                    </a:lnTo>
                    <a:lnTo>
                      <a:pt x="196" y="42"/>
                    </a:lnTo>
                    <a:lnTo>
                      <a:pt x="195" y="43"/>
                    </a:lnTo>
                    <a:lnTo>
                      <a:pt x="193" y="43"/>
                    </a:lnTo>
                    <a:lnTo>
                      <a:pt x="190" y="43"/>
                    </a:lnTo>
                    <a:lnTo>
                      <a:pt x="188" y="43"/>
                    </a:lnTo>
                    <a:lnTo>
                      <a:pt x="185" y="44"/>
                    </a:lnTo>
                    <a:lnTo>
                      <a:pt x="183" y="44"/>
                    </a:lnTo>
                    <a:lnTo>
                      <a:pt x="180" y="44"/>
                    </a:lnTo>
                    <a:lnTo>
                      <a:pt x="178" y="44"/>
                    </a:lnTo>
                    <a:lnTo>
                      <a:pt x="175" y="45"/>
                    </a:lnTo>
                    <a:lnTo>
                      <a:pt x="172" y="45"/>
                    </a:lnTo>
                    <a:lnTo>
                      <a:pt x="169" y="45"/>
                    </a:lnTo>
                    <a:lnTo>
                      <a:pt x="166" y="45"/>
                    </a:lnTo>
                    <a:lnTo>
                      <a:pt x="163" y="45"/>
                    </a:lnTo>
                    <a:lnTo>
                      <a:pt x="160" y="46"/>
                    </a:lnTo>
                    <a:lnTo>
                      <a:pt x="158" y="46"/>
                    </a:lnTo>
                    <a:lnTo>
                      <a:pt x="154" y="46"/>
                    </a:lnTo>
                    <a:lnTo>
                      <a:pt x="151" y="46"/>
                    </a:lnTo>
                    <a:lnTo>
                      <a:pt x="148" y="46"/>
                    </a:lnTo>
                    <a:lnTo>
                      <a:pt x="146" y="46"/>
                    </a:lnTo>
                    <a:lnTo>
                      <a:pt x="144" y="46"/>
                    </a:lnTo>
                    <a:lnTo>
                      <a:pt x="142" y="46"/>
                    </a:lnTo>
                    <a:lnTo>
                      <a:pt x="140" y="47"/>
                    </a:lnTo>
                    <a:lnTo>
                      <a:pt x="138" y="47"/>
                    </a:lnTo>
                    <a:lnTo>
                      <a:pt x="136" y="47"/>
                    </a:lnTo>
                    <a:lnTo>
                      <a:pt x="134" y="47"/>
                    </a:lnTo>
                    <a:lnTo>
                      <a:pt x="132" y="47"/>
                    </a:lnTo>
                    <a:lnTo>
                      <a:pt x="130" y="47"/>
                    </a:lnTo>
                    <a:lnTo>
                      <a:pt x="128" y="47"/>
                    </a:lnTo>
                    <a:lnTo>
                      <a:pt x="126" y="47"/>
                    </a:lnTo>
                    <a:lnTo>
                      <a:pt x="124" y="47"/>
                    </a:lnTo>
                    <a:lnTo>
                      <a:pt x="121" y="47"/>
                    </a:lnTo>
                    <a:lnTo>
                      <a:pt x="119" y="47"/>
                    </a:lnTo>
                    <a:lnTo>
                      <a:pt x="117" y="47"/>
                    </a:lnTo>
                    <a:lnTo>
                      <a:pt x="115" y="47"/>
                    </a:lnTo>
                    <a:lnTo>
                      <a:pt x="113" y="47"/>
                    </a:lnTo>
                    <a:lnTo>
                      <a:pt x="111" y="47"/>
                    </a:lnTo>
                    <a:lnTo>
                      <a:pt x="109" y="47"/>
                    </a:lnTo>
                    <a:lnTo>
                      <a:pt x="107" y="47"/>
                    </a:lnTo>
                    <a:lnTo>
                      <a:pt x="105" y="47"/>
                    </a:lnTo>
                    <a:lnTo>
                      <a:pt x="102" y="47"/>
                    </a:lnTo>
                    <a:lnTo>
                      <a:pt x="100" y="47"/>
                    </a:lnTo>
                    <a:lnTo>
                      <a:pt x="98" y="47"/>
                    </a:lnTo>
                    <a:lnTo>
                      <a:pt x="96" y="47"/>
                    </a:lnTo>
                    <a:lnTo>
                      <a:pt x="94" y="47"/>
                    </a:lnTo>
                    <a:lnTo>
                      <a:pt x="92" y="47"/>
                    </a:lnTo>
                    <a:lnTo>
                      <a:pt x="90" y="47"/>
                    </a:lnTo>
                    <a:lnTo>
                      <a:pt x="88" y="46"/>
                    </a:lnTo>
                    <a:lnTo>
                      <a:pt x="86" y="46"/>
                    </a:lnTo>
                    <a:lnTo>
                      <a:pt x="84" y="46"/>
                    </a:lnTo>
                    <a:lnTo>
                      <a:pt x="82" y="46"/>
                    </a:lnTo>
                    <a:lnTo>
                      <a:pt x="77" y="46"/>
                    </a:lnTo>
                    <a:lnTo>
                      <a:pt x="73" y="46"/>
                    </a:lnTo>
                    <a:lnTo>
                      <a:pt x="68" y="45"/>
                    </a:lnTo>
                    <a:lnTo>
                      <a:pt x="63" y="45"/>
                    </a:lnTo>
                    <a:lnTo>
                      <a:pt x="59" y="45"/>
                    </a:lnTo>
                    <a:lnTo>
                      <a:pt x="55" y="45"/>
                    </a:lnTo>
                    <a:lnTo>
                      <a:pt x="51" y="44"/>
                    </a:lnTo>
                    <a:lnTo>
                      <a:pt x="47" y="44"/>
                    </a:lnTo>
                    <a:lnTo>
                      <a:pt x="43" y="43"/>
                    </a:lnTo>
                    <a:lnTo>
                      <a:pt x="39" y="43"/>
                    </a:lnTo>
                    <a:lnTo>
                      <a:pt x="36" y="43"/>
                    </a:lnTo>
                    <a:lnTo>
                      <a:pt x="33" y="42"/>
                    </a:lnTo>
                    <a:lnTo>
                      <a:pt x="29" y="42"/>
                    </a:lnTo>
                    <a:lnTo>
                      <a:pt x="26" y="41"/>
                    </a:lnTo>
                    <a:lnTo>
                      <a:pt x="23" y="40"/>
                    </a:lnTo>
                    <a:lnTo>
                      <a:pt x="20" y="40"/>
                    </a:lnTo>
                    <a:lnTo>
                      <a:pt x="18" y="39"/>
                    </a:lnTo>
                    <a:lnTo>
                      <a:pt x="16" y="39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1" y="37"/>
                    </a:lnTo>
                    <a:lnTo>
                      <a:pt x="9" y="36"/>
                    </a:lnTo>
                    <a:lnTo>
                      <a:pt x="8" y="36"/>
                    </a:lnTo>
                    <a:lnTo>
                      <a:pt x="7" y="35"/>
                    </a:lnTo>
                    <a:lnTo>
                      <a:pt x="5" y="34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3" y="33"/>
                    </a:lnTo>
                    <a:lnTo>
                      <a:pt x="2" y="32"/>
                    </a:lnTo>
                    <a:lnTo>
                      <a:pt x="1" y="31"/>
                    </a:lnTo>
                    <a:lnTo>
                      <a:pt x="1" y="31"/>
                    </a:lnTo>
                    <a:lnTo>
                      <a:pt x="0" y="30"/>
                    </a:lnTo>
                    <a:lnTo>
                      <a:pt x="0" y="16"/>
                    </a:lnTo>
                    <a:lnTo>
                      <a:pt x="1" y="14"/>
                    </a:lnTo>
                    <a:lnTo>
                      <a:pt x="2" y="13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6" y="10"/>
                    </a:lnTo>
                    <a:lnTo>
                      <a:pt x="8" y="9"/>
                    </a:lnTo>
                    <a:lnTo>
                      <a:pt x="11" y="9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2" name="Freeform 1413"/>
              <p:cNvSpPr>
                <a:spLocks/>
              </p:cNvSpPr>
              <p:nvPr/>
            </p:nvSpPr>
            <p:spPr bwMode="auto">
              <a:xfrm>
                <a:off x="5089" y="2692"/>
                <a:ext cx="222" cy="27"/>
              </a:xfrm>
              <a:custGeom>
                <a:avLst/>
                <a:gdLst>
                  <a:gd name="T0" fmla="*/ 211 w 222"/>
                  <a:gd name="T1" fmla="*/ 19 h 27"/>
                  <a:gd name="T2" fmla="*/ 200 w 222"/>
                  <a:gd name="T3" fmla="*/ 21 h 27"/>
                  <a:gd name="T4" fmla="*/ 187 w 222"/>
                  <a:gd name="T5" fmla="*/ 23 h 27"/>
                  <a:gd name="T6" fmla="*/ 172 w 222"/>
                  <a:gd name="T7" fmla="*/ 25 h 27"/>
                  <a:gd name="T8" fmla="*/ 154 w 222"/>
                  <a:gd name="T9" fmla="*/ 26 h 27"/>
                  <a:gd name="T10" fmla="*/ 140 w 222"/>
                  <a:gd name="T11" fmla="*/ 26 h 27"/>
                  <a:gd name="T12" fmla="*/ 134 w 222"/>
                  <a:gd name="T13" fmla="*/ 27 h 27"/>
                  <a:gd name="T14" fmla="*/ 129 w 222"/>
                  <a:gd name="T15" fmla="*/ 27 h 27"/>
                  <a:gd name="T16" fmla="*/ 123 w 222"/>
                  <a:gd name="T17" fmla="*/ 27 h 27"/>
                  <a:gd name="T18" fmla="*/ 117 w 222"/>
                  <a:gd name="T19" fmla="*/ 27 h 27"/>
                  <a:gd name="T20" fmla="*/ 111 w 222"/>
                  <a:gd name="T21" fmla="*/ 27 h 27"/>
                  <a:gd name="T22" fmla="*/ 103 w 222"/>
                  <a:gd name="T23" fmla="*/ 27 h 27"/>
                  <a:gd name="T24" fmla="*/ 95 w 222"/>
                  <a:gd name="T25" fmla="*/ 27 h 27"/>
                  <a:gd name="T26" fmla="*/ 86 w 222"/>
                  <a:gd name="T27" fmla="*/ 26 h 27"/>
                  <a:gd name="T28" fmla="*/ 79 w 222"/>
                  <a:gd name="T29" fmla="*/ 26 h 27"/>
                  <a:gd name="T30" fmla="*/ 71 w 222"/>
                  <a:gd name="T31" fmla="*/ 26 h 27"/>
                  <a:gd name="T32" fmla="*/ 62 w 222"/>
                  <a:gd name="T33" fmla="*/ 25 h 27"/>
                  <a:gd name="T34" fmla="*/ 52 w 222"/>
                  <a:gd name="T35" fmla="*/ 25 h 27"/>
                  <a:gd name="T36" fmla="*/ 43 w 222"/>
                  <a:gd name="T37" fmla="*/ 24 h 27"/>
                  <a:gd name="T38" fmla="*/ 35 w 222"/>
                  <a:gd name="T39" fmla="*/ 23 h 27"/>
                  <a:gd name="T40" fmla="*/ 28 w 222"/>
                  <a:gd name="T41" fmla="*/ 22 h 27"/>
                  <a:gd name="T42" fmla="*/ 22 w 222"/>
                  <a:gd name="T43" fmla="*/ 21 h 27"/>
                  <a:gd name="T44" fmla="*/ 18 w 222"/>
                  <a:gd name="T45" fmla="*/ 21 h 27"/>
                  <a:gd name="T46" fmla="*/ 14 w 222"/>
                  <a:gd name="T47" fmla="*/ 20 h 27"/>
                  <a:gd name="T48" fmla="*/ 8 w 222"/>
                  <a:gd name="T49" fmla="*/ 18 h 27"/>
                  <a:gd name="T50" fmla="*/ 2 w 222"/>
                  <a:gd name="T51" fmla="*/ 16 h 27"/>
                  <a:gd name="T52" fmla="*/ 0 w 222"/>
                  <a:gd name="T53" fmla="*/ 13 h 27"/>
                  <a:gd name="T54" fmla="*/ 2 w 222"/>
                  <a:gd name="T55" fmla="*/ 11 h 27"/>
                  <a:gd name="T56" fmla="*/ 6 w 222"/>
                  <a:gd name="T57" fmla="*/ 9 h 27"/>
                  <a:gd name="T58" fmla="*/ 12 w 222"/>
                  <a:gd name="T59" fmla="*/ 7 h 27"/>
                  <a:gd name="T60" fmla="*/ 21 w 222"/>
                  <a:gd name="T61" fmla="*/ 5 h 27"/>
                  <a:gd name="T62" fmla="*/ 32 w 222"/>
                  <a:gd name="T63" fmla="*/ 4 h 27"/>
                  <a:gd name="T64" fmla="*/ 44 w 222"/>
                  <a:gd name="T65" fmla="*/ 2 h 27"/>
                  <a:gd name="T66" fmla="*/ 56 w 222"/>
                  <a:gd name="T67" fmla="*/ 1 h 27"/>
                  <a:gd name="T68" fmla="*/ 70 w 222"/>
                  <a:gd name="T69" fmla="*/ 1 h 27"/>
                  <a:gd name="T70" fmla="*/ 85 w 222"/>
                  <a:gd name="T71" fmla="*/ 0 h 27"/>
                  <a:gd name="T72" fmla="*/ 100 w 222"/>
                  <a:gd name="T73" fmla="*/ 0 h 27"/>
                  <a:gd name="T74" fmla="*/ 116 w 222"/>
                  <a:gd name="T75" fmla="*/ 0 h 27"/>
                  <a:gd name="T76" fmla="*/ 129 w 222"/>
                  <a:gd name="T77" fmla="*/ 0 h 27"/>
                  <a:gd name="T78" fmla="*/ 141 w 222"/>
                  <a:gd name="T79" fmla="*/ 0 h 27"/>
                  <a:gd name="T80" fmla="*/ 153 w 222"/>
                  <a:gd name="T81" fmla="*/ 1 h 27"/>
                  <a:gd name="T82" fmla="*/ 164 w 222"/>
                  <a:gd name="T83" fmla="*/ 1 h 27"/>
                  <a:gd name="T84" fmla="*/ 175 w 222"/>
                  <a:gd name="T85" fmla="*/ 2 h 27"/>
                  <a:gd name="T86" fmla="*/ 184 w 222"/>
                  <a:gd name="T87" fmla="*/ 3 h 27"/>
                  <a:gd name="T88" fmla="*/ 193 w 222"/>
                  <a:gd name="T89" fmla="*/ 4 h 27"/>
                  <a:gd name="T90" fmla="*/ 201 w 222"/>
                  <a:gd name="T91" fmla="*/ 5 h 27"/>
                  <a:gd name="T92" fmla="*/ 208 w 222"/>
                  <a:gd name="T93" fmla="*/ 6 h 27"/>
                  <a:gd name="T94" fmla="*/ 213 w 222"/>
                  <a:gd name="T95" fmla="*/ 8 h 27"/>
                  <a:gd name="T96" fmla="*/ 218 w 222"/>
                  <a:gd name="T97" fmla="*/ 10 h 27"/>
                  <a:gd name="T98" fmla="*/ 221 w 222"/>
                  <a:gd name="T99" fmla="*/ 11 h 27"/>
                  <a:gd name="T100" fmla="*/ 222 w 222"/>
                  <a:gd name="T101" fmla="*/ 13 h 27"/>
                  <a:gd name="T102" fmla="*/ 221 w 222"/>
                  <a:gd name="T103" fmla="*/ 15 h 27"/>
                  <a:gd name="T104" fmla="*/ 219 w 222"/>
                  <a:gd name="T10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2" h="27">
                    <a:moveTo>
                      <a:pt x="216" y="18"/>
                    </a:moveTo>
                    <a:lnTo>
                      <a:pt x="213" y="19"/>
                    </a:lnTo>
                    <a:lnTo>
                      <a:pt x="211" y="19"/>
                    </a:lnTo>
                    <a:lnTo>
                      <a:pt x="207" y="20"/>
                    </a:lnTo>
                    <a:lnTo>
                      <a:pt x="204" y="21"/>
                    </a:lnTo>
                    <a:lnTo>
                      <a:pt x="200" y="21"/>
                    </a:lnTo>
                    <a:lnTo>
                      <a:pt x="196" y="22"/>
                    </a:lnTo>
                    <a:lnTo>
                      <a:pt x="192" y="23"/>
                    </a:lnTo>
                    <a:lnTo>
                      <a:pt x="187" y="23"/>
                    </a:lnTo>
                    <a:lnTo>
                      <a:pt x="182" y="24"/>
                    </a:lnTo>
                    <a:lnTo>
                      <a:pt x="177" y="24"/>
                    </a:lnTo>
                    <a:lnTo>
                      <a:pt x="172" y="25"/>
                    </a:lnTo>
                    <a:lnTo>
                      <a:pt x="166" y="25"/>
                    </a:lnTo>
                    <a:lnTo>
                      <a:pt x="160" y="25"/>
                    </a:lnTo>
                    <a:lnTo>
                      <a:pt x="154" y="26"/>
                    </a:lnTo>
                    <a:lnTo>
                      <a:pt x="148" y="26"/>
                    </a:lnTo>
                    <a:lnTo>
                      <a:pt x="142" y="26"/>
                    </a:lnTo>
                    <a:lnTo>
                      <a:pt x="140" y="26"/>
                    </a:lnTo>
                    <a:lnTo>
                      <a:pt x="138" y="26"/>
                    </a:lnTo>
                    <a:lnTo>
                      <a:pt x="136" y="26"/>
                    </a:lnTo>
                    <a:lnTo>
                      <a:pt x="134" y="27"/>
                    </a:lnTo>
                    <a:lnTo>
                      <a:pt x="133" y="27"/>
                    </a:lnTo>
                    <a:lnTo>
                      <a:pt x="131" y="27"/>
                    </a:lnTo>
                    <a:lnTo>
                      <a:pt x="129" y="27"/>
                    </a:lnTo>
                    <a:lnTo>
                      <a:pt x="127" y="27"/>
                    </a:lnTo>
                    <a:lnTo>
                      <a:pt x="125" y="27"/>
                    </a:lnTo>
                    <a:lnTo>
                      <a:pt x="123" y="27"/>
                    </a:lnTo>
                    <a:lnTo>
                      <a:pt x="121" y="27"/>
                    </a:lnTo>
                    <a:lnTo>
                      <a:pt x="119" y="27"/>
                    </a:lnTo>
                    <a:lnTo>
                      <a:pt x="117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11" y="27"/>
                    </a:lnTo>
                    <a:lnTo>
                      <a:pt x="108" y="27"/>
                    </a:lnTo>
                    <a:lnTo>
                      <a:pt x="106" y="27"/>
                    </a:lnTo>
                    <a:lnTo>
                      <a:pt x="103" y="27"/>
                    </a:lnTo>
                    <a:lnTo>
                      <a:pt x="100" y="27"/>
                    </a:lnTo>
                    <a:lnTo>
                      <a:pt x="97" y="27"/>
                    </a:lnTo>
                    <a:lnTo>
                      <a:pt x="95" y="27"/>
                    </a:lnTo>
                    <a:lnTo>
                      <a:pt x="92" y="27"/>
                    </a:lnTo>
                    <a:lnTo>
                      <a:pt x="89" y="27"/>
                    </a:lnTo>
                    <a:lnTo>
                      <a:pt x="86" y="26"/>
                    </a:lnTo>
                    <a:lnTo>
                      <a:pt x="84" y="26"/>
                    </a:lnTo>
                    <a:lnTo>
                      <a:pt x="81" y="26"/>
                    </a:lnTo>
                    <a:lnTo>
                      <a:pt x="79" y="26"/>
                    </a:lnTo>
                    <a:lnTo>
                      <a:pt x="76" y="26"/>
                    </a:lnTo>
                    <a:lnTo>
                      <a:pt x="74" y="26"/>
                    </a:lnTo>
                    <a:lnTo>
                      <a:pt x="71" y="26"/>
                    </a:lnTo>
                    <a:lnTo>
                      <a:pt x="69" y="26"/>
                    </a:lnTo>
                    <a:lnTo>
                      <a:pt x="65" y="26"/>
                    </a:lnTo>
                    <a:lnTo>
                      <a:pt x="62" y="25"/>
                    </a:lnTo>
                    <a:lnTo>
                      <a:pt x="59" y="25"/>
                    </a:lnTo>
                    <a:lnTo>
                      <a:pt x="56" y="25"/>
                    </a:lnTo>
                    <a:lnTo>
                      <a:pt x="52" y="25"/>
                    </a:lnTo>
                    <a:lnTo>
                      <a:pt x="49" y="24"/>
                    </a:lnTo>
                    <a:lnTo>
                      <a:pt x="46" y="24"/>
                    </a:lnTo>
                    <a:lnTo>
                      <a:pt x="43" y="24"/>
                    </a:lnTo>
                    <a:lnTo>
                      <a:pt x="41" y="24"/>
                    </a:lnTo>
                    <a:lnTo>
                      <a:pt x="38" y="23"/>
                    </a:lnTo>
                    <a:lnTo>
                      <a:pt x="35" y="23"/>
                    </a:lnTo>
                    <a:lnTo>
                      <a:pt x="33" y="23"/>
                    </a:lnTo>
                    <a:lnTo>
                      <a:pt x="30" y="23"/>
                    </a:lnTo>
                    <a:lnTo>
                      <a:pt x="28" y="22"/>
                    </a:lnTo>
                    <a:lnTo>
                      <a:pt x="25" y="22"/>
                    </a:lnTo>
                    <a:lnTo>
                      <a:pt x="23" y="22"/>
                    </a:lnTo>
                    <a:lnTo>
                      <a:pt x="22" y="21"/>
                    </a:lnTo>
                    <a:lnTo>
                      <a:pt x="20" y="21"/>
                    </a:lnTo>
                    <a:lnTo>
                      <a:pt x="19" y="21"/>
                    </a:lnTo>
                    <a:lnTo>
                      <a:pt x="18" y="21"/>
                    </a:lnTo>
                    <a:lnTo>
                      <a:pt x="17" y="20"/>
                    </a:lnTo>
                    <a:lnTo>
                      <a:pt x="16" y="20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0" y="19"/>
                    </a:lnTo>
                    <a:lnTo>
                      <a:pt x="8" y="18"/>
                    </a:lnTo>
                    <a:lnTo>
                      <a:pt x="6" y="17"/>
                    </a:lnTo>
                    <a:lnTo>
                      <a:pt x="4" y="17"/>
                    </a:lnTo>
                    <a:lnTo>
                      <a:pt x="2" y="16"/>
                    </a:lnTo>
                    <a:lnTo>
                      <a:pt x="1" y="15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" y="12"/>
                    </a:lnTo>
                    <a:lnTo>
                      <a:pt x="2" y="11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6" y="9"/>
                    </a:lnTo>
                    <a:lnTo>
                      <a:pt x="8" y="8"/>
                    </a:lnTo>
                    <a:lnTo>
                      <a:pt x="10" y="8"/>
                    </a:lnTo>
                    <a:lnTo>
                      <a:pt x="12" y="7"/>
                    </a:lnTo>
                    <a:lnTo>
                      <a:pt x="15" y="6"/>
                    </a:lnTo>
                    <a:lnTo>
                      <a:pt x="18" y="6"/>
                    </a:lnTo>
                    <a:lnTo>
                      <a:pt x="21" y="5"/>
                    </a:lnTo>
                    <a:lnTo>
                      <a:pt x="25" y="5"/>
                    </a:lnTo>
                    <a:lnTo>
                      <a:pt x="28" y="4"/>
                    </a:lnTo>
                    <a:lnTo>
                      <a:pt x="32" y="4"/>
                    </a:lnTo>
                    <a:lnTo>
                      <a:pt x="36" y="3"/>
                    </a:lnTo>
                    <a:lnTo>
                      <a:pt x="40" y="3"/>
                    </a:lnTo>
                    <a:lnTo>
                      <a:pt x="44" y="2"/>
                    </a:lnTo>
                    <a:lnTo>
                      <a:pt x="48" y="2"/>
                    </a:lnTo>
                    <a:lnTo>
                      <a:pt x="52" y="2"/>
                    </a:lnTo>
                    <a:lnTo>
                      <a:pt x="56" y="1"/>
                    </a:lnTo>
                    <a:lnTo>
                      <a:pt x="61" y="1"/>
                    </a:lnTo>
                    <a:lnTo>
                      <a:pt x="65" y="1"/>
                    </a:lnTo>
                    <a:lnTo>
                      <a:pt x="70" y="1"/>
                    </a:lnTo>
                    <a:lnTo>
                      <a:pt x="75" y="0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90" y="0"/>
                    </a:lnTo>
                    <a:lnTo>
                      <a:pt x="95" y="0"/>
                    </a:lnTo>
                    <a:lnTo>
                      <a:pt x="100" y="0"/>
                    </a:lnTo>
                    <a:lnTo>
                      <a:pt x="106" y="0"/>
                    </a:lnTo>
                    <a:lnTo>
                      <a:pt x="111" y="0"/>
                    </a:lnTo>
                    <a:lnTo>
                      <a:pt x="116" y="0"/>
                    </a:lnTo>
                    <a:lnTo>
                      <a:pt x="120" y="0"/>
                    </a:lnTo>
                    <a:lnTo>
                      <a:pt x="124" y="0"/>
                    </a:lnTo>
                    <a:lnTo>
                      <a:pt x="129" y="0"/>
                    </a:lnTo>
                    <a:lnTo>
                      <a:pt x="133" y="0"/>
                    </a:lnTo>
                    <a:lnTo>
                      <a:pt x="137" y="0"/>
                    </a:lnTo>
                    <a:lnTo>
                      <a:pt x="141" y="0"/>
                    </a:lnTo>
                    <a:lnTo>
                      <a:pt x="145" y="0"/>
                    </a:lnTo>
                    <a:lnTo>
                      <a:pt x="149" y="0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4" y="1"/>
                    </a:lnTo>
                    <a:lnTo>
                      <a:pt x="168" y="1"/>
                    </a:lnTo>
                    <a:lnTo>
                      <a:pt x="171" y="2"/>
                    </a:lnTo>
                    <a:lnTo>
                      <a:pt x="175" y="2"/>
                    </a:lnTo>
                    <a:lnTo>
                      <a:pt x="178" y="2"/>
                    </a:lnTo>
                    <a:lnTo>
                      <a:pt x="181" y="3"/>
                    </a:lnTo>
                    <a:lnTo>
                      <a:pt x="184" y="3"/>
                    </a:lnTo>
                    <a:lnTo>
                      <a:pt x="187" y="3"/>
                    </a:lnTo>
                    <a:lnTo>
                      <a:pt x="190" y="4"/>
                    </a:lnTo>
                    <a:lnTo>
                      <a:pt x="193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3" y="6"/>
                    </a:lnTo>
                    <a:lnTo>
                      <a:pt x="206" y="6"/>
                    </a:lnTo>
                    <a:lnTo>
                      <a:pt x="208" y="6"/>
                    </a:lnTo>
                    <a:lnTo>
                      <a:pt x="210" y="7"/>
                    </a:lnTo>
                    <a:lnTo>
                      <a:pt x="212" y="7"/>
                    </a:lnTo>
                    <a:lnTo>
                      <a:pt x="213" y="8"/>
                    </a:lnTo>
                    <a:lnTo>
                      <a:pt x="215" y="8"/>
                    </a:lnTo>
                    <a:lnTo>
                      <a:pt x="217" y="9"/>
                    </a:lnTo>
                    <a:lnTo>
                      <a:pt x="218" y="10"/>
                    </a:lnTo>
                    <a:lnTo>
                      <a:pt x="219" y="10"/>
                    </a:lnTo>
                    <a:lnTo>
                      <a:pt x="220" y="11"/>
                    </a:lnTo>
                    <a:lnTo>
                      <a:pt x="221" y="11"/>
                    </a:lnTo>
                    <a:lnTo>
                      <a:pt x="222" y="12"/>
                    </a:lnTo>
                    <a:lnTo>
                      <a:pt x="222" y="13"/>
                    </a:lnTo>
                    <a:lnTo>
                      <a:pt x="222" y="13"/>
                    </a:lnTo>
                    <a:lnTo>
                      <a:pt x="222" y="14"/>
                    </a:lnTo>
                    <a:lnTo>
                      <a:pt x="222" y="14"/>
                    </a:lnTo>
                    <a:lnTo>
                      <a:pt x="221" y="15"/>
                    </a:lnTo>
                    <a:lnTo>
                      <a:pt x="221" y="16"/>
                    </a:lnTo>
                    <a:lnTo>
                      <a:pt x="220" y="16"/>
                    </a:lnTo>
                    <a:lnTo>
                      <a:pt x="219" y="17"/>
                    </a:lnTo>
                    <a:lnTo>
                      <a:pt x="217" y="17"/>
                    </a:lnTo>
                    <a:lnTo>
                      <a:pt x="216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3" name="Freeform 1414"/>
              <p:cNvSpPr>
                <a:spLocks/>
              </p:cNvSpPr>
              <p:nvPr/>
            </p:nvSpPr>
            <p:spPr bwMode="auto">
              <a:xfrm>
                <a:off x="5088" y="2709"/>
                <a:ext cx="225" cy="23"/>
              </a:xfrm>
              <a:custGeom>
                <a:avLst/>
                <a:gdLst>
                  <a:gd name="T0" fmla="*/ 222 w 225"/>
                  <a:gd name="T1" fmla="*/ 10 h 23"/>
                  <a:gd name="T2" fmla="*/ 215 w 225"/>
                  <a:gd name="T3" fmla="*/ 14 h 23"/>
                  <a:gd name="T4" fmla="*/ 208 w 225"/>
                  <a:gd name="T5" fmla="*/ 16 h 23"/>
                  <a:gd name="T6" fmla="*/ 199 w 225"/>
                  <a:gd name="T7" fmla="*/ 18 h 23"/>
                  <a:gd name="T8" fmla="*/ 188 w 225"/>
                  <a:gd name="T9" fmla="*/ 19 h 23"/>
                  <a:gd name="T10" fmla="*/ 176 w 225"/>
                  <a:gd name="T11" fmla="*/ 20 h 23"/>
                  <a:gd name="T12" fmla="*/ 163 w 225"/>
                  <a:gd name="T13" fmla="*/ 21 h 23"/>
                  <a:gd name="T14" fmla="*/ 149 w 225"/>
                  <a:gd name="T15" fmla="*/ 22 h 23"/>
                  <a:gd name="T16" fmla="*/ 140 w 225"/>
                  <a:gd name="T17" fmla="*/ 23 h 23"/>
                  <a:gd name="T18" fmla="*/ 134 w 225"/>
                  <a:gd name="T19" fmla="*/ 23 h 23"/>
                  <a:gd name="T20" fmla="*/ 129 w 225"/>
                  <a:gd name="T21" fmla="*/ 23 h 23"/>
                  <a:gd name="T22" fmla="*/ 123 w 225"/>
                  <a:gd name="T23" fmla="*/ 23 h 23"/>
                  <a:gd name="T24" fmla="*/ 117 w 225"/>
                  <a:gd name="T25" fmla="*/ 23 h 23"/>
                  <a:gd name="T26" fmla="*/ 110 w 225"/>
                  <a:gd name="T27" fmla="*/ 23 h 23"/>
                  <a:gd name="T28" fmla="*/ 102 w 225"/>
                  <a:gd name="T29" fmla="*/ 23 h 23"/>
                  <a:gd name="T30" fmla="*/ 93 w 225"/>
                  <a:gd name="T31" fmla="*/ 23 h 23"/>
                  <a:gd name="T32" fmla="*/ 85 w 225"/>
                  <a:gd name="T33" fmla="*/ 23 h 23"/>
                  <a:gd name="T34" fmla="*/ 77 w 225"/>
                  <a:gd name="T35" fmla="*/ 22 h 23"/>
                  <a:gd name="T36" fmla="*/ 70 w 225"/>
                  <a:gd name="T37" fmla="*/ 22 h 23"/>
                  <a:gd name="T38" fmla="*/ 60 w 225"/>
                  <a:gd name="T39" fmla="*/ 21 h 23"/>
                  <a:gd name="T40" fmla="*/ 50 w 225"/>
                  <a:gd name="T41" fmla="*/ 20 h 23"/>
                  <a:gd name="T42" fmla="*/ 42 w 225"/>
                  <a:gd name="T43" fmla="*/ 20 h 23"/>
                  <a:gd name="T44" fmla="*/ 34 w 225"/>
                  <a:gd name="T45" fmla="*/ 18 h 23"/>
                  <a:gd name="T46" fmla="*/ 26 w 225"/>
                  <a:gd name="T47" fmla="*/ 17 h 23"/>
                  <a:gd name="T48" fmla="*/ 21 w 225"/>
                  <a:gd name="T49" fmla="*/ 16 h 23"/>
                  <a:gd name="T50" fmla="*/ 18 w 225"/>
                  <a:gd name="T51" fmla="*/ 16 h 23"/>
                  <a:gd name="T52" fmla="*/ 14 w 225"/>
                  <a:gd name="T53" fmla="*/ 15 h 23"/>
                  <a:gd name="T54" fmla="*/ 6 w 225"/>
                  <a:gd name="T55" fmla="*/ 12 h 23"/>
                  <a:gd name="T56" fmla="*/ 1 w 225"/>
                  <a:gd name="T57" fmla="*/ 9 h 23"/>
                  <a:gd name="T58" fmla="*/ 0 w 225"/>
                  <a:gd name="T59" fmla="*/ 6 h 23"/>
                  <a:gd name="T60" fmla="*/ 0 w 225"/>
                  <a:gd name="T61" fmla="*/ 0 h 23"/>
                  <a:gd name="T62" fmla="*/ 3 w 225"/>
                  <a:gd name="T63" fmla="*/ 2 h 23"/>
                  <a:gd name="T64" fmla="*/ 9 w 225"/>
                  <a:gd name="T65" fmla="*/ 5 h 23"/>
                  <a:gd name="T66" fmla="*/ 14 w 225"/>
                  <a:gd name="T67" fmla="*/ 6 h 23"/>
                  <a:gd name="T68" fmla="*/ 18 w 225"/>
                  <a:gd name="T69" fmla="*/ 7 h 23"/>
                  <a:gd name="T70" fmla="*/ 22 w 225"/>
                  <a:gd name="T71" fmla="*/ 8 h 23"/>
                  <a:gd name="T72" fmla="*/ 28 w 225"/>
                  <a:gd name="T73" fmla="*/ 9 h 23"/>
                  <a:gd name="T74" fmla="*/ 35 w 225"/>
                  <a:gd name="T75" fmla="*/ 10 h 23"/>
                  <a:gd name="T76" fmla="*/ 44 w 225"/>
                  <a:gd name="T77" fmla="*/ 11 h 23"/>
                  <a:gd name="T78" fmla="*/ 53 w 225"/>
                  <a:gd name="T79" fmla="*/ 12 h 23"/>
                  <a:gd name="T80" fmla="*/ 63 w 225"/>
                  <a:gd name="T81" fmla="*/ 13 h 23"/>
                  <a:gd name="T82" fmla="*/ 72 w 225"/>
                  <a:gd name="T83" fmla="*/ 13 h 23"/>
                  <a:gd name="T84" fmla="*/ 80 w 225"/>
                  <a:gd name="T85" fmla="*/ 14 h 23"/>
                  <a:gd name="T86" fmla="*/ 88 w 225"/>
                  <a:gd name="T87" fmla="*/ 14 h 23"/>
                  <a:gd name="T88" fmla="*/ 96 w 225"/>
                  <a:gd name="T89" fmla="*/ 14 h 23"/>
                  <a:gd name="T90" fmla="*/ 104 w 225"/>
                  <a:gd name="T91" fmla="*/ 14 h 23"/>
                  <a:gd name="T92" fmla="*/ 113 w 225"/>
                  <a:gd name="T93" fmla="*/ 14 h 23"/>
                  <a:gd name="T94" fmla="*/ 119 w 225"/>
                  <a:gd name="T95" fmla="*/ 14 h 23"/>
                  <a:gd name="T96" fmla="*/ 125 w 225"/>
                  <a:gd name="T97" fmla="*/ 14 h 23"/>
                  <a:gd name="T98" fmla="*/ 131 w 225"/>
                  <a:gd name="T99" fmla="*/ 14 h 23"/>
                  <a:gd name="T100" fmla="*/ 137 w 225"/>
                  <a:gd name="T101" fmla="*/ 14 h 23"/>
                  <a:gd name="T102" fmla="*/ 142 w 225"/>
                  <a:gd name="T103" fmla="*/ 14 h 23"/>
                  <a:gd name="T104" fmla="*/ 157 w 225"/>
                  <a:gd name="T105" fmla="*/ 13 h 23"/>
                  <a:gd name="T106" fmla="*/ 174 w 225"/>
                  <a:gd name="T107" fmla="*/ 12 h 23"/>
                  <a:gd name="T108" fmla="*/ 190 w 225"/>
                  <a:gd name="T109" fmla="*/ 10 h 23"/>
                  <a:gd name="T110" fmla="*/ 203 w 225"/>
                  <a:gd name="T111" fmla="*/ 8 h 23"/>
                  <a:gd name="T112" fmla="*/ 213 w 225"/>
                  <a:gd name="T113" fmla="*/ 6 h 23"/>
                  <a:gd name="T114" fmla="*/ 219 w 225"/>
                  <a:gd name="T115" fmla="*/ 3 h 23"/>
                  <a:gd name="T116" fmla="*/ 222 w 225"/>
                  <a:gd name="T117" fmla="*/ 2 h 23"/>
                  <a:gd name="T118" fmla="*/ 224 w 225"/>
                  <a:gd name="T1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5" h="23">
                    <a:moveTo>
                      <a:pt x="225" y="8"/>
                    </a:moveTo>
                    <a:lnTo>
                      <a:pt x="224" y="9"/>
                    </a:lnTo>
                    <a:lnTo>
                      <a:pt x="222" y="10"/>
                    </a:lnTo>
                    <a:lnTo>
                      <a:pt x="220" y="11"/>
                    </a:lnTo>
                    <a:lnTo>
                      <a:pt x="218" y="13"/>
                    </a:lnTo>
                    <a:lnTo>
                      <a:pt x="215" y="14"/>
                    </a:lnTo>
                    <a:lnTo>
                      <a:pt x="213" y="14"/>
                    </a:lnTo>
                    <a:lnTo>
                      <a:pt x="210" y="15"/>
                    </a:lnTo>
                    <a:lnTo>
                      <a:pt x="208" y="16"/>
                    </a:lnTo>
                    <a:lnTo>
                      <a:pt x="205" y="16"/>
                    </a:lnTo>
                    <a:lnTo>
                      <a:pt x="202" y="17"/>
                    </a:lnTo>
                    <a:lnTo>
                      <a:pt x="199" y="18"/>
                    </a:lnTo>
                    <a:lnTo>
                      <a:pt x="195" y="18"/>
                    </a:lnTo>
                    <a:lnTo>
                      <a:pt x="192" y="19"/>
                    </a:lnTo>
                    <a:lnTo>
                      <a:pt x="188" y="19"/>
                    </a:lnTo>
                    <a:lnTo>
                      <a:pt x="184" y="20"/>
                    </a:lnTo>
                    <a:lnTo>
                      <a:pt x="180" y="20"/>
                    </a:lnTo>
                    <a:lnTo>
                      <a:pt x="176" y="20"/>
                    </a:lnTo>
                    <a:lnTo>
                      <a:pt x="172" y="21"/>
                    </a:lnTo>
                    <a:lnTo>
                      <a:pt x="168" y="21"/>
                    </a:lnTo>
                    <a:lnTo>
                      <a:pt x="163" y="21"/>
                    </a:lnTo>
                    <a:lnTo>
                      <a:pt x="159" y="22"/>
                    </a:lnTo>
                    <a:lnTo>
                      <a:pt x="154" y="22"/>
                    </a:lnTo>
                    <a:lnTo>
                      <a:pt x="149" y="22"/>
                    </a:lnTo>
                    <a:lnTo>
                      <a:pt x="144" y="22"/>
                    </a:lnTo>
                    <a:lnTo>
                      <a:pt x="142" y="23"/>
                    </a:lnTo>
                    <a:lnTo>
                      <a:pt x="140" y="23"/>
                    </a:lnTo>
                    <a:lnTo>
                      <a:pt x="138" y="23"/>
                    </a:lnTo>
                    <a:lnTo>
                      <a:pt x="136" y="23"/>
                    </a:lnTo>
                    <a:lnTo>
                      <a:pt x="134" y="23"/>
                    </a:lnTo>
                    <a:lnTo>
                      <a:pt x="132" y="23"/>
                    </a:lnTo>
                    <a:lnTo>
                      <a:pt x="131" y="23"/>
                    </a:lnTo>
                    <a:lnTo>
                      <a:pt x="129" y="23"/>
                    </a:lnTo>
                    <a:lnTo>
                      <a:pt x="127" y="23"/>
                    </a:lnTo>
                    <a:lnTo>
                      <a:pt x="125" y="23"/>
                    </a:lnTo>
                    <a:lnTo>
                      <a:pt x="123" y="23"/>
                    </a:lnTo>
                    <a:lnTo>
                      <a:pt x="121" y="23"/>
                    </a:lnTo>
                    <a:lnTo>
                      <a:pt x="119" y="23"/>
                    </a:lnTo>
                    <a:lnTo>
                      <a:pt x="117" y="23"/>
                    </a:lnTo>
                    <a:lnTo>
                      <a:pt x="115" y="23"/>
                    </a:lnTo>
                    <a:lnTo>
                      <a:pt x="113" y="23"/>
                    </a:lnTo>
                    <a:lnTo>
                      <a:pt x="110" y="23"/>
                    </a:lnTo>
                    <a:lnTo>
                      <a:pt x="107" y="23"/>
                    </a:lnTo>
                    <a:lnTo>
                      <a:pt x="104" y="23"/>
                    </a:lnTo>
                    <a:lnTo>
                      <a:pt x="102" y="23"/>
                    </a:lnTo>
                    <a:lnTo>
                      <a:pt x="99" y="23"/>
                    </a:lnTo>
                    <a:lnTo>
                      <a:pt x="96" y="23"/>
                    </a:lnTo>
                    <a:lnTo>
                      <a:pt x="93" y="23"/>
                    </a:lnTo>
                    <a:lnTo>
                      <a:pt x="91" y="23"/>
                    </a:lnTo>
                    <a:lnTo>
                      <a:pt x="88" y="23"/>
                    </a:lnTo>
                    <a:lnTo>
                      <a:pt x="85" y="23"/>
                    </a:lnTo>
                    <a:lnTo>
                      <a:pt x="83" y="22"/>
                    </a:lnTo>
                    <a:lnTo>
                      <a:pt x="80" y="22"/>
                    </a:lnTo>
                    <a:lnTo>
                      <a:pt x="77" y="22"/>
                    </a:lnTo>
                    <a:lnTo>
                      <a:pt x="75" y="22"/>
                    </a:lnTo>
                    <a:lnTo>
                      <a:pt x="72" y="22"/>
                    </a:lnTo>
                    <a:lnTo>
                      <a:pt x="70" y="22"/>
                    </a:lnTo>
                    <a:lnTo>
                      <a:pt x="66" y="22"/>
                    </a:lnTo>
                    <a:lnTo>
                      <a:pt x="63" y="21"/>
                    </a:lnTo>
                    <a:lnTo>
                      <a:pt x="60" y="21"/>
                    </a:lnTo>
                    <a:lnTo>
                      <a:pt x="57" y="21"/>
                    </a:lnTo>
                    <a:lnTo>
                      <a:pt x="53" y="21"/>
                    </a:lnTo>
                    <a:lnTo>
                      <a:pt x="50" y="20"/>
                    </a:lnTo>
                    <a:lnTo>
                      <a:pt x="47" y="20"/>
                    </a:lnTo>
                    <a:lnTo>
                      <a:pt x="45" y="20"/>
                    </a:lnTo>
                    <a:lnTo>
                      <a:pt x="42" y="20"/>
                    </a:lnTo>
                    <a:lnTo>
                      <a:pt x="39" y="19"/>
                    </a:lnTo>
                    <a:lnTo>
                      <a:pt x="36" y="19"/>
                    </a:lnTo>
                    <a:lnTo>
                      <a:pt x="34" y="18"/>
                    </a:lnTo>
                    <a:lnTo>
                      <a:pt x="31" y="18"/>
                    </a:lnTo>
                    <a:lnTo>
                      <a:pt x="29" y="18"/>
                    </a:lnTo>
                    <a:lnTo>
                      <a:pt x="26" y="17"/>
                    </a:lnTo>
                    <a:lnTo>
                      <a:pt x="24" y="17"/>
                    </a:lnTo>
                    <a:lnTo>
                      <a:pt x="23" y="17"/>
                    </a:lnTo>
                    <a:lnTo>
                      <a:pt x="21" y="16"/>
                    </a:lnTo>
                    <a:lnTo>
                      <a:pt x="20" y="16"/>
                    </a:lnTo>
                    <a:lnTo>
                      <a:pt x="19" y="16"/>
                    </a:lnTo>
                    <a:lnTo>
                      <a:pt x="18" y="16"/>
                    </a:lnTo>
                    <a:lnTo>
                      <a:pt x="16" y="15"/>
                    </a:lnTo>
                    <a:lnTo>
                      <a:pt x="15" y="15"/>
                    </a:lnTo>
                    <a:lnTo>
                      <a:pt x="14" y="15"/>
                    </a:lnTo>
                    <a:lnTo>
                      <a:pt x="11" y="14"/>
                    </a:lnTo>
                    <a:lnTo>
                      <a:pt x="8" y="13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2" y="10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3" y="6"/>
                    </a:lnTo>
                    <a:lnTo>
                      <a:pt x="14" y="6"/>
                    </a:lnTo>
                    <a:lnTo>
                      <a:pt x="15" y="7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0" y="8"/>
                    </a:lnTo>
                    <a:lnTo>
                      <a:pt x="22" y="8"/>
                    </a:lnTo>
                    <a:lnTo>
                      <a:pt x="23" y="8"/>
                    </a:lnTo>
                    <a:lnTo>
                      <a:pt x="25" y="9"/>
                    </a:lnTo>
                    <a:lnTo>
                      <a:pt x="28" y="9"/>
                    </a:lnTo>
                    <a:lnTo>
                      <a:pt x="30" y="9"/>
                    </a:lnTo>
                    <a:lnTo>
                      <a:pt x="33" y="10"/>
                    </a:lnTo>
                    <a:lnTo>
                      <a:pt x="35" y="10"/>
                    </a:lnTo>
                    <a:lnTo>
                      <a:pt x="38" y="10"/>
                    </a:lnTo>
                    <a:lnTo>
                      <a:pt x="41" y="11"/>
                    </a:lnTo>
                    <a:lnTo>
                      <a:pt x="44" y="11"/>
                    </a:lnTo>
                    <a:lnTo>
                      <a:pt x="47" y="11"/>
                    </a:lnTo>
                    <a:lnTo>
                      <a:pt x="50" y="12"/>
                    </a:lnTo>
                    <a:lnTo>
                      <a:pt x="53" y="12"/>
                    </a:lnTo>
                    <a:lnTo>
                      <a:pt x="56" y="12"/>
                    </a:lnTo>
                    <a:lnTo>
                      <a:pt x="59" y="12"/>
                    </a:lnTo>
                    <a:lnTo>
                      <a:pt x="63" y="13"/>
                    </a:lnTo>
                    <a:lnTo>
                      <a:pt x="66" y="13"/>
                    </a:lnTo>
                    <a:lnTo>
                      <a:pt x="69" y="13"/>
                    </a:lnTo>
                    <a:lnTo>
                      <a:pt x="72" y="13"/>
                    </a:lnTo>
                    <a:lnTo>
                      <a:pt x="74" y="13"/>
                    </a:lnTo>
                    <a:lnTo>
                      <a:pt x="77" y="13"/>
                    </a:lnTo>
                    <a:lnTo>
                      <a:pt x="80" y="14"/>
                    </a:lnTo>
                    <a:lnTo>
                      <a:pt x="82" y="14"/>
                    </a:lnTo>
                    <a:lnTo>
                      <a:pt x="85" y="14"/>
                    </a:lnTo>
                    <a:lnTo>
                      <a:pt x="88" y="14"/>
                    </a:lnTo>
                    <a:lnTo>
                      <a:pt x="90" y="14"/>
                    </a:lnTo>
                    <a:lnTo>
                      <a:pt x="93" y="14"/>
                    </a:lnTo>
                    <a:lnTo>
                      <a:pt x="96" y="14"/>
                    </a:lnTo>
                    <a:lnTo>
                      <a:pt x="99" y="14"/>
                    </a:lnTo>
                    <a:lnTo>
                      <a:pt x="101" y="14"/>
                    </a:lnTo>
                    <a:lnTo>
                      <a:pt x="104" y="14"/>
                    </a:lnTo>
                    <a:lnTo>
                      <a:pt x="107" y="14"/>
                    </a:lnTo>
                    <a:lnTo>
                      <a:pt x="110" y="14"/>
                    </a:lnTo>
                    <a:lnTo>
                      <a:pt x="113" y="14"/>
                    </a:lnTo>
                    <a:lnTo>
                      <a:pt x="115" y="14"/>
                    </a:lnTo>
                    <a:lnTo>
                      <a:pt x="117" y="14"/>
                    </a:lnTo>
                    <a:lnTo>
                      <a:pt x="119" y="14"/>
                    </a:lnTo>
                    <a:lnTo>
                      <a:pt x="121" y="14"/>
                    </a:lnTo>
                    <a:lnTo>
                      <a:pt x="123" y="14"/>
                    </a:lnTo>
                    <a:lnTo>
                      <a:pt x="125" y="14"/>
                    </a:lnTo>
                    <a:lnTo>
                      <a:pt x="127" y="14"/>
                    </a:lnTo>
                    <a:lnTo>
                      <a:pt x="129" y="14"/>
                    </a:lnTo>
                    <a:lnTo>
                      <a:pt x="131" y="14"/>
                    </a:lnTo>
                    <a:lnTo>
                      <a:pt x="133" y="14"/>
                    </a:lnTo>
                    <a:lnTo>
                      <a:pt x="135" y="14"/>
                    </a:lnTo>
                    <a:lnTo>
                      <a:pt x="137" y="14"/>
                    </a:lnTo>
                    <a:lnTo>
                      <a:pt x="138" y="14"/>
                    </a:lnTo>
                    <a:lnTo>
                      <a:pt x="140" y="14"/>
                    </a:lnTo>
                    <a:lnTo>
                      <a:pt x="142" y="14"/>
                    </a:lnTo>
                    <a:lnTo>
                      <a:pt x="144" y="14"/>
                    </a:lnTo>
                    <a:lnTo>
                      <a:pt x="151" y="13"/>
                    </a:lnTo>
                    <a:lnTo>
                      <a:pt x="157" y="13"/>
                    </a:lnTo>
                    <a:lnTo>
                      <a:pt x="163" y="13"/>
                    </a:lnTo>
                    <a:lnTo>
                      <a:pt x="169" y="12"/>
                    </a:lnTo>
                    <a:lnTo>
                      <a:pt x="174" y="12"/>
                    </a:lnTo>
                    <a:lnTo>
                      <a:pt x="180" y="11"/>
                    </a:lnTo>
                    <a:lnTo>
                      <a:pt x="185" y="11"/>
                    </a:lnTo>
                    <a:lnTo>
                      <a:pt x="190" y="10"/>
                    </a:lnTo>
                    <a:lnTo>
                      <a:pt x="194" y="9"/>
                    </a:lnTo>
                    <a:lnTo>
                      <a:pt x="199" y="9"/>
                    </a:lnTo>
                    <a:lnTo>
                      <a:pt x="203" y="8"/>
                    </a:lnTo>
                    <a:lnTo>
                      <a:pt x="206" y="7"/>
                    </a:lnTo>
                    <a:lnTo>
                      <a:pt x="210" y="6"/>
                    </a:lnTo>
                    <a:lnTo>
                      <a:pt x="213" y="6"/>
                    </a:lnTo>
                    <a:lnTo>
                      <a:pt x="215" y="5"/>
                    </a:lnTo>
                    <a:lnTo>
                      <a:pt x="218" y="4"/>
                    </a:lnTo>
                    <a:lnTo>
                      <a:pt x="219" y="3"/>
                    </a:lnTo>
                    <a:lnTo>
                      <a:pt x="220" y="3"/>
                    </a:lnTo>
                    <a:lnTo>
                      <a:pt x="221" y="2"/>
                    </a:lnTo>
                    <a:lnTo>
                      <a:pt x="222" y="2"/>
                    </a:lnTo>
                    <a:lnTo>
                      <a:pt x="223" y="1"/>
                    </a:lnTo>
                    <a:lnTo>
                      <a:pt x="224" y="1"/>
                    </a:lnTo>
                    <a:lnTo>
                      <a:pt x="224" y="0"/>
                    </a:lnTo>
                    <a:lnTo>
                      <a:pt x="225" y="0"/>
                    </a:lnTo>
                    <a:lnTo>
                      <a:pt x="225" y="8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4" name="Freeform 1415"/>
              <p:cNvSpPr>
                <a:spLocks/>
              </p:cNvSpPr>
              <p:nvPr/>
            </p:nvSpPr>
            <p:spPr bwMode="auto">
              <a:xfrm>
                <a:off x="5139" y="2695"/>
                <a:ext cx="47" cy="15"/>
              </a:xfrm>
              <a:custGeom>
                <a:avLst/>
                <a:gdLst>
                  <a:gd name="T0" fmla="*/ 24 w 47"/>
                  <a:gd name="T1" fmla="*/ 0 h 15"/>
                  <a:gd name="T2" fmla="*/ 47 w 47"/>
                  <a:gd name="T3" fmla="*/ 11 h 15"/>
                  <a:gd name="T4" fmla="*/ 11 w 47"/>
                  <a:gd name="T5" fmla="*/ 15 h 15"/>
                  <a:gd name="T6" fmla="*/ 0 w 47"/>
                  <a:gd name="T7" fmla="*/ 1 h 15"/>
                  <a:gd name="T8" fmla="*/ 24 w 47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5">
                    <a:moveTo>
                      <a:pt x="24" y="0"/>
                    </a:moveTo>
                    <a:lnTo>
                      <a:pt x="47" y="11"/>
                    </a:lnTo>
                    <a:lnTo>
                      <a:pt x="11" y="15"/>
                    </a:lnTo>
                    <a:lnTo>
                      <a:pt x="0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5" name="Freeform 1416"/>
              <p:cNvSpPr>
                <a:spLocks/>
              </p:cNvSpPr>
              <p:nvPr/>
            </p:nvSpPr>
            <p:spPr bwMode="auto">
              <a:xfrm>
                <a:off x="5142" y="2696"/>
                <a:ext cx="38" cy="12"/>
              </a:xfrm>
              <a:custGeom>
                <a:avLst/>
                <a:gdLst>
                  <a:gd name="T0" fmla="*/ 21 w 38"/>
                  <a:gd name="T1" fmla="*/ 0 h 12"/>
                  <a:gd name="T2" fmla="*/ 38 w 38"/>
                  <a:gd name="T3" fmla="*/ 9 h 12"/>
                  <a:gd name="T4" fmla="*/ 10 w 38"/>
                  <a:gd name="T5" fmla="*/ 12 h 12"/>
                  <a:gd name="T6" fmla="*/ 0 w 38"/>
                  <a:gd name="T7" fmla="*/ 1 h 12"/>
                  <a:gd name="T8" fmla="*/ 21 w 38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2">
                    <a:moveTo>
                      <a:pt x="21" y="0"/>
                    </a:moveTo>
                    <a:lnTo>
                      <a:pt x="38" y="9"/>
                    </a:lnTo>
                    <a:lnTo>
                      <a:pt x="10" y="12"/>
                    </a:lnTo>
                    <a:lnTo>
                      <a:pt x="0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6" name="Freeform 1417"/>
              <p:cNvSpPr>
                <a:spLocks/>
              </p:cNvSpPr>
              <p:nvPr/>
            </p:nvSpPr>
            <p:spPr bwMode="auto">
              <a:xfrm>
                <a:off x="5121" y="2610"/>
                <a:ext cx="9" cy="14"/>
              </a:xfrm>
              <a:custGeom>
                <a:avLst/>
                <a:gdLst>
                  <a:gd name="T0" fmla="*/ 2 w 9"/>
                  <a:gd name="T1" fmla="*/ 14 h 14"/>
                  <a:gd name="T2" fmla="*/ 1 w 9"/>
                  <a:gd name="T3" fmla="*/ 12 h 14"/>
                  <a:gd name="T4" fmla="*/ 0 w 9"/>
                  <a:gd name="T5" fmla="*/ 11 h 14"/>
                  <a:gd name="T6" fmla="*/ 1 w 9"/>
                  <a:gd name="T7" fmla="*/ 8 h 14"/>
                  <a:gd name="T8" fmla="*/ 1 w 9"/>
                  <a:gd name="T9" fmla="*/ 6 h 14"/>
                  <a:gd name="T10" fmla="*/ 2 w 9"/>
                  <a:gd name="T11" fmla="*/ 4 h 14"/>
                  <a:gd name="T12" fmla="*/ 3 w 9"/>
                  <a:gd name="T13" fmla="*/ 3 h 14"/>
                  <a:gd name="T14" fmla="*/ 3 w 9"/>
                  <a:gd name="T15" fmla="*/ 2 h 14"/>
                  <a:gd name="T16" fmla="*/ 4 w 9"/>
                  <a:gd name="T17" fmla="*/ 1 h 14"/>
                  <a:gd name="T18" fmla="*/ 5 w 9"/>
                  <a:gd name="T19" fmla="*/ 1 h 14"/>
                  <a:gd name="T20" fmla="*/ 6 w 9"/>
                  <a:gd name="T21" fmla="*/ 0 h 14"/>
                  <a:gd name="T22" fmla="*/ 6 w 9"/>
                  <a:gd name="T23" fmla="*/ 0 h 14"/>
                  <a:gd name="T24" fmla="*/ 7 w 9"/>
                  <a:gd name="T25" fmla="*/ 0 h 14"/>
                  <a:gd name="T26" fmla="*/ 8 w 9"/>
                  <a:gd name="T27" fmla="*/ 1 h 14"/>
                  <a:gd name="T28" fmla="*/ 9 w 9"/>
                  <a:gd name="T29" fmla="*/ 3 h 14"/>
                  <a:gd name="T30" fmla="*/ 8 w 9"/>
                  <a:gd name="T31" fmla="*/ 5 h 14"/>
                  <a:gd name="T32" fmla="*/ 8 w 9"/>
                  <a:gd name="T33" fmla="*/ 8 h 14"/>
                  <a:gd name="T34" fmla="*/ 7 w 9"/>
                  <a:gd name="T35" fmla="*/ 9 h 14"/>
                  <a:gd name="T36" fmla="*/ 6 w 9"/>
                  <a:gd name="T37" fmla="*/ 11 h 14"/>
                  <a:gd name="T38" fmla="*/ 6 w 9"/>
                  <a:gd name="T39" fmla="*/ 12 h 14"/>
                  <a:gd name="T40" fmla="*/ 5 w 9"/>
                  <a:gd name="T41" fmla="*/ 12 h 14"/>
                  <a:gd name="T42" fmla="*/ 4 w 9"/>
                  <a:gd name="T43" fmla="*/ 13 h 14"/>
                  <a:gd name="T44" fmla="*/ 3 w 9"/>
                  <a:gd name="T45" fmla="*/ 14 h 14"/>
                  <a:gd name="T46" fmla="*/ 3 w 9"/>
                  <a:gd name="T47" fmla="*/ 14 h 14"/>
                  <a:gd name="T48" fmla="*/ 2 w 9"/>
                  <a:gd name="T4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4">
                    <a:moveTo>
                      <a:pt x="2" y="14"/>
                    </a:moveTo>
                    <a:lnTo>
                      <a:pt x="1" y="12"/>
                    </a:lnTo>
                    <a:lnTo>
                      <a:pt x="0" y="11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9" y="3"/>
                    </a:lnTo>
                    <a:lnTo>
                      <a:pt x="8" y="5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7" name="Freeform 1418"/>
              <p:cNvSpPr>
                <a:spLocks/>
              </p:cNvSpPr>
              <p:nvPr/>
            </p:nvSpPr>
            <p:spPr bwMode="auto">
              <a:xfrm>
                <a:off x="5127" y="2640"/>
                <a:ext cx="25" cy="22"/>
              </a:xfrm>
              <a:custGeom>
                <a:avLst/>
                <a:gdLst>
                  <a:gd name="T0" fmla="*/ 0 w 25"/>
                  <a:gd name="T1" fmla="*/ 21 h 22"/>
                  <a:gd name="T2" fmla="*/ 0 w 25"/>
                  <a:gd name="T3" fmla="*/ 0 h 22"/>
                  <a:gd name="T4" fmla="*/ 25 w 25"/>
                  <a:gd name="T5" fmla="*/ 5 h 22"/>
                  <a:gd name="T6" fmla="*/ 25 w 25"/>
                  <a:gd name="T7" fmla="*/ 22 h 22"/>
                  <a:gd name="T8" fmla="*/ 0 w 25"/>
                  <a:gd name="T9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2">
                    <a:moveTo>
                      <a:pt x="0" y="21"/>
                    </a:moveTo>
                    <a:lnTo>
                      <a:pt x="0" y="0"/>
                    </a:lnTo>
                    <a:lnTo>
                      <a:pt x="25" y="5"/>
                    </a:lnTo>
                    <a:lnTo>
                      <a:pt x="25" y="2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8" name="Rectangle 1419"/>
              <p:cNvSpPr>
                <a:spLocks noChangeArrowheads="1"/>
              </p:cNvSpPr>
              <p:nvPr/>
            </p:nvSpPr>
            <p:spPr bwMode="auto">
              <a:xfrm>
                <a:off x="5131" y="2644"/>
                <a:ext cx="18" cy="1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9" name="Freeform 1420"/>
              <p:cNvSpPr>
                <a:spLocks/>
              </p:cNvSpPr>
              <p:nvPr/>
            </p:nvSpPr>
            <p:spPr bwMode="auto">
              <a:xfrm>
                <a:off x="5117" y="2607"/>
                <a:ext cx="50" cy="45"/>
              </a:xfrm>
              <a:custGeom>
                <a:avLst/>
                <a:gdLst>
                  <a:gd name="T0" fmla="*/ 8 w 50"/>
                  <a:gd name="T1" fmla="*/ 12 h 45"/>
                  <a:gd name="T2" fmla="*/ 8 w 50"/>
                  <a:gd name="T3" fmla="*/ 12 h 45"/>
                  <a:gd name="T4" fmla="*/ 9 w 50"/>
                  <a:gd name="T5" fmla="*/ 11 h 45"/>
                  <a:gd name="T6" fmla="*/ 11 w 50"/>
                  <a:gd name="T7" fmla="*/ 8 h 45"/>
                  <a:gd name="T8" fmla="*/ 13 w 50"/>
                  <a:gd name="T9" fmla="*/ 6 h 45"/>
                  <a:gd name="T10" fmla="*/ 16 w 50"/>
                  <a:gd name="T11" fmla="*/ 4 h 45"/>
                  <a:gd name="T12" fmla="*/ 19 w 50"/>
                  <a:gd name="T13" fmla="*/ 2 h 45"/>
                  <a:gd name="T14" fmla="*/ 22 w 50"/>
                  <a:gd name="T15" fmla="*/ 1 h 45"/>
                  <a:gd name="T16" fmla="*/ 25 w 50"/>
                  <a:gd name="T17" fmla="*/ 0 h 45"/>
                  <a:gd name="T18" fmla="*/ 28 w 50"/>
                  <a:gd name="T19" fmla="*/ 0 h 45"/>
                  <a:gd name="T20" fmla="*/ 32 w 50"/>
                  <a:gd name="T21" fmla="*/ 1 h 45"/>
                  <a:gd name="T22" fmla="*/ 36 w 50"/>
                  <a:gd name="T23" fmla="*/ 2 h 45"/>
                  <a:gd name="T24" fmla="*/ 40 w 50"/>
                  <a:gd name="T25" fmla="*/ 4 h 45"/>
                  <a:gd name="T26" fmla="*/ 43 w 50"/>
                  <a:gd name="T27" fmla="*/ 7 h 45"/>
                  <a:gd name="T28" fmla="*/ 46 w 50"/>
                  <a:gd name="T29" fmla="*/ 10 h 45"/>
                  <a:gd name="T30" fmla="*/ 48 w 50"/>
                  <a:gd name="T31" fmla="*/ 13 h 45"/>
                  <a:gd name="T32" fmla="*/ 49 w 50"/>
                  <a:gd name="T33" fmla="*/ 18 h 45"/>
                  <a:gd name="T34" fmla="*/ 50 w 50"/>
                  <a:gd name="T35" fmla="*/ 22 h 45"/>
                  <a:gd name="T36" fmla="*/ 49 w 50"/>
                  <a:gd name="T37" fmla="*/ 26 h 45"/>
                  <a:gd name="T38" fmla="*/ 48 w 50"/>
                  <a:gd name="T39" fmla="*/ 31 h 45"/>
                  <a:gd name="T40" fmla="*/ 46 w 50"/>
                  <a:gd name="T41" fmla="*/ 34 h 45"/>
                  <a:gd name="T42" fmla="*/ 44 w 50"/>
                  <a:gd name="T43" fmla="*/ 38 h 45"/>
                  <a:gd name="T44" fmla="*/ 40 w 50"/>
                  <a:gd name="T45" fmla="*/ 41 h 45"/>
                  <a:gd name="T46" fmla="*/ 37 w 50"/>
                  <a:gd name="T47" fmla="*/ 43 h 45"/>
                  <a:gd name="T48" fmla="*/ 33 w 50"/>
                  <a:gd name="T49" fmla="*/ 44 h 45"/>
                  <a:gd name="T50" fmla="*/ 28 w 50"/>
                  <a:gd name="T51" fmla="*/ 45 h 45"/>
                  <a:gd name="T52" fmla="*/ 24 w 50"/>
                  <a:gd name="T53" fmla="*/ 44 h 45"/>
                  <a:gd name="T54" fmla="*/ 21 w 50"/>
                  <a:gd name="T55" fmla="*/ 43 h 45"/>
                  <a:gd name="T56" fmla="*/ 18 w 50"/>
                  <a:gd name="T57" fmla="*/ 42 h 45"/>
                  <a:gd name="T58" fmla="*/ 16 w 50"/>
                  <a:gd name="T59" fmla="*/ 41 h 45"/>
                  <a:gd name="T60" fmla="*/ 13 w 50"/>
                  <a:gd name="T61" fmla="*/ 39 h 45"/>
                  <a:gd name="T62" fmla="*/ 11 w 50"/>
                  <a:gd name="T63" fmla="*/ 37 h 45"/>
                  <a:gd name="T64" fmla="*/ 9 w 50"/>
                  <a:gd name="T65" fmla="*/ 34 h 45"/>
                  <a:gd name="T66" fmla="*/ 8 w 50"/>
                  <a:gd name="T67" fmla="*/ 32 h 45"/>
                  <a:gd name="T68" fmla="*/ 7 w 50"/>
                  <a:gd name="T69" fmla="*/ 31 h 45"/>
                  <a:gd name="T70" fmla="*/ 7 w 50"/>
                  <a:gd name="T71" fmla="*/ 31 h 45"/>
                  <a:gd name="T72" fmla="*/ 5 w 50"/>
                  <a:gd name="T73" fmla="*/ 30 h 45"/>
                  <a:gd name="T74" fmla="*/ 3 w 50"/>
                  <a:gd name="T75" fmla="*/ 29 h 45"/>
                  <a:gd name="T76" fmla="*/ 1 w 50"/>
                  <a:gd name="T77" fmla="*/ 26 h 45"/>
                  <a:gd name="T78" fmla="*/ 0 w 50"/>
                  <a:gd name="T79" fmla="*/ 22 h 45"/>
                  <a:gd name="T80" fmla="*/ 1 w 50"/>
                  <a:gd name="T81" fmla="*/ 19 h 45"/>
                  <a:gd name="T82" fmla="*/ 2 w 50"/>
                  <a:gd name="T83" fmla="*/ 15 h 45"/>
                  <a:gd name="T84" fmla="*/ 4 w 50"/>
                  <a:gd name="T85" fmla="*/ 13 h 45"/>
                  <a:gd name="T86" fmla="*/ 7 w 50"/>
                  <a:gd name="T87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" h="45">
                    <a:moveTo>
                      <a:pt x="8" y="12"/>
                    </a:move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6" y="4"/>
                    </a:lnTo>
                    <a:lnTo>
                      <a:pt x="17" y="3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1"/>
                    </a:lnTo>
                    <a:lnTo>
                      <a:pt x="34" y="1"/>
                    </a:lnTo>
                    <a:lnTo>
                      <a:pt x="36" y="2"/>
                    </a:lnTo>
                    <a:lnTo>
                      <a:pt x="38" y="3"/>
                    </a:lnTo>
                    <a:lnTo>
                      <a:pt x="40" y="4"/>
                    </a:lnTo>
                    <a:lnTo>
                      <a:pt x="42" y="5"/>
                    </a:lnTo>
                    <a:lnTo>
                      <a:pt x="43" y="7"/>
                    </a:lnTo>
                    <a:lnTo>
                      <a:pt x="45" y="8"/>
                    </a:lnTo>
                    <a:lnTo>
                      <a:pt x="46" y="10"/>
                    </a:lnTo>
                    <a:lnTo>
                      <a:pt x="47" y="12"/>
                    </a:lnTo>
                    <a:lnTo>
                      <a:pt x="48" y="13"/>
                    </a:lnTo>
                    <a:lnTo>
                      <a:pt x="49" y="15"/>
                    </a:lnTo>
                    <a:lnTo>
                      <a:pt x="49" y="18"/>
                    </a:lnTo>
                    <a:lnTo>
                      <a:pt x="50" y="20"/>
                    </a:lnTo>
                    <a:lnTo>
                      <a:pt x="50" y="22"/>
                    </a:lnTo>
                    <a:lnTo>
                      <a:pt x="50" y="24"/>
                    </a:lnTo>
                    <a:lnTo>
                      <a:pt x="49" y="26"/>
                    </a:lnTo>
                    <a:lnTo>
                      <a:pt x="49" y="29"/>
                    </a:lnTo>
                    <a:lnTo>
                      <a:pt x="48" y="31"/>
                    </a:lnTo>
                    <a:lnTo>
                      <a:pt x="47" y="33"/>
                    </a:lnTo>
                    <a:lnTo>
                      <a:pt x="46" y="34"/>
                    </a:lnTo>
                    <a:lnTo>
                      <a:pt x="45" y="36"/>
                    </a:lnTo>
                    <a:lnTo>
                      <a:pt x="44" y="38"/>
                    </a:lnTo>
                    <a:lnTo>
                      <a:pt x="42" y="39"/>
                    </a:lnTo>
                    <a:lnTo>
                      <a:pt x="40" y="41"/>
                    </a:lnTo>
                    <a:lnTo>
                      <a:pt x="39" y="42"/>
                    </a:lnTo>
                    <a:lnTo>
                      <a:pt x="37" y="43"/>
                    </a:lnTo>
                    <a:lnTo>
                      <a:pt x="35" y="43"/>
                    </a:lnTo>
                    <a:lnTo>
                      <a:pt x="33" y="44"/>
                    </a:lnTo>
                    <a:lnTo>
                      <a:pt x="30" y="44"/>
                    </a:lnTo>
                    <a:lnTo>
                      <a:pt x="28" y="45"/>
                    </a:lnTo>
                    <a:lnTo>
                      <a:pt x="26" y="44"/>
                    </a:lnTo>
                    <a:lnTo>
                      <a:pt x="24" y="44"/>
                    </a:lnTo>
                    <a:lnTo>
                      <a:pt x="23" y="44"/>
                    </a:lnTo>
                    <a:lnTo>
                      <a:pt x="21" y="43"/>
                    </a:lnTo>
                    <a:lnTo>
                      <a:pt x="20" y="43"/>
                    </a:lnTo>
                    <a:lnTo>
                      <a:pt x="18" y="42"/>
                    </a:lnTo>
                    <a:lnTo>
                      <a:pt x="17" y="42"/>
                    </a:lnTo>
                    <a:lnTo>
                      <a:pt x="16" y="41"/>
                    </a:lnTo>
                    <a:lnTo>
                      <a:pt x="14" y="40"/>
                    </a:lnTo>
                    <a:lnTo>
                      <a:pt x="13" y="39"/>
                    </a:lnTo>
                    <a:lnTo>
                      <a:pt x="12" y="38"/>
                    </a:lnTo>
                    <a:lnTo>
                      <a:pt x="11" y="37"/>
                    </a:lnTo>
                    <a:lnTo>
                      <a:pt x="10" y="36"/>
                    </a:lnTo>
                    <a:lnTo>
                      <a:pt x="9" y="34"/>
                    </a:lnTo>
                    <a:lnTo>
                      <a:pt x="9" y="33"/>
                    </a:lnTo>
                    <a:lnTo>
                      <a:pt x="8" y="32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5" y="30"/>
                    </a:lnTo>
                    <a:lnTo>
                      <a:pt x="4" y="30"/>
                    </a:lnTo>
                    <a:lnTo>
                      <a:pt x="3" y="29"/>
                    </a:lnTo>
                    <a:lnTo>
                      <a:pt x="2" y="27"/>
                    </a:lnTo>
                    <a:lnTo>
                      <a:pt x="1" y="26"/>
                    </a:lnTo>
                    <a:lnTo>
                      <a:pt x="1" y="24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2" y="15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0" name="Freeform 1421"/>
              <p:cNvSpPr>
                <a:spLocks/>
              </p:cNvSpPr>
              <p:nvPr/>
            </p:nvSpPr>
            <p:spPr bwMode="auto">
              <a:xfrm>
                <a:off x="5120" y="2611"/>
                <a:ext cx="43" cy="37"/>
              </a:xfrm>
              <a:custGeom>
                <a:avLst/>
                <a:gdLst>
                  <a:gd name="T0" fmla="*/ 5 w 43"/>
                  <a:gd name="T1" fmla="*/ 12 h 37"/>
                  <a:gd name="T2" fmla="*/ 6 w 43"/>
                  <a:gd name="T3" fmla="*/ 13 h 37"/>
                  <a:gd name="T4" fmla="*/ 7 w 43"/>
                  <a:gd name="T5" fmla="*/ 12 h 37"/>
                  <a:gd name="T6" fmla="*/ 9 w 43"/>
                  <a:gd name="T7" fmla="*/ 9 h 37"/>
                  <a:gd name="T8" fmla="*/ 11 w 43"/>
                  <a:gd name="T9" fmla="*/ 6 h 37"/>
                  <a:gd name="T10" fmla="*/ 13 w 43"/>
                  <a:gd name="T11" fmla="*/ 4 h 37"/>
                  <a:gd name="T12" fmla="*/ 16 w 43"/>
                  <a:gd name="T13" fmla="*/ 2 h 37"/>
                  <a:gd name="T14" fmla="*/ 18 w 43"/>
                  <a:gd name="T15" fmla="*/ 1 h 37"/>
                  <a:gd name="T16" fmla="*/ 21 w 43"/>
                  <a:gd name="T17" fmla="*/ 0 h 37"/>
                  <a:gd name="T18" fmla="*/ 25 w 43"/>
                  <a:gd name="T19" fmla="*/ 0 h 37"/>
                  <a:gd name="T20" fmla="*/ 30 w 43"/>
                  <a:gd name="T21" fmla="*/ 0 h 37"/>
                  <a:gd name="T22" fmla="*/ 37 w 43"/>
                  <a:gd name="T23" fmla="*/ 4 h 37"/>
                  <a:gd name="T24" fmla="*/ 41 w 43"/>
                  <a:gd name="T25" fmla="*/ 9 h 37"/>
                  <a:gd name="T26" fmla="*/ 43 w 43"/>
                  <a:gd name="T27" fmla="*/ 16 h 37"/>
                  <a:gd name="T28" fmla="*/ 43 w 43"/>
                  <a:gd name="T29" fmla="*/ 22 h 37"/>
                  <a:gd name="T30" fmla="*/ 42 w 43"/>
                  <a:gd name="T31" fmla="*/ 25 h 37"/>
                  <a:gd name="T32" fmla="*/ 40 w 43"/>
                  <a:gd name="T33" fmla="*/ 29 h 37"/>
                  <a:gd name="T34" fmla="*/ 38 w 43"/>
                  <a:gd name="T35" fmla="*/ 31 h 37"/>
                  <a:gd name="T36" fmla="*/ 35 w 43"/>
                  <a:gd name="T37" fmla="*/ 34 h 37"/>
                  <a:gd name="T38" fmla="*/ 32 w 43"/>
                  <a:gd name="T39" fmla="*/ 36 h 37"/>
                  <a:gd name="T40" fmla="*/ 29 w 43"/>
                  <a:gd name="T41" fmla="*/ 37 h 37"/>
                  <a:gd name="T42" fmla="*/ 25 w 43"/>
                  <a:gd name="T43" fmla="*/ 37 h 37"/>
                  <a:gd name="T44" fmla="*/ 20 w 43"/>
                  <a:gd name="T45" fmla="*/ 36 h 37"/>
                  <a:gd name="T46" fmla="*/ 15 w 43"/>
                  <a:gd name="T47" fmla="*/ 34 h 37"/>
                  <a:gd name="T48" fmla="*/ 10 w 43"/>
                  <a:gd name="T49" fmla="*/ 30 h 37"/>
                  <a:gd name="T50" fmla="*/ 7 w 43"/>
                  <a:gd name="T51" fmla="*/ 25 h 37"/>
                  <a:gd name="T52" fmla="*/ 6 w 43"/>
                  <a:gd name="T53" fmla="*/ 22 h 37"/>
                  <a:gd name="T54" fmla="*/ 4 w 43"/>
                  <a:gd name="T55" fmla="*/ 23 h 37"/>
                  <a:gd name="T56" fmla="*/ 3 w 43"/>
                  <a:gd name="T57" fmla="*/ 23 h 37"/>
                  <a:gd name="T58" fmla="*/ 1 w 43"/>
                  <a:gd name="T59" fmla="*/ 22 h 37"/>
                  <a:gd name="T60" fmla="*/ 0 w 43"/>
                  <a:gd name="T61" fmla="*/ 20 h 37"/>
                  <a:gd name="T62" fmla="*/ 0 w 43"/>
                  <a:gd name="T63" fmla="*/ 18 h 37"/>
                  <a:gd name="T64" fmla="*/ 0 w 43"/>
                  <a:gd name="T65" fmla="*/ 16 h 37"/>
                  <a:gd name="T66" fmla="*/ 1 w 43"/>
                  <a:gd name="T67" fmla="*/ 14 h 37"/>
                  <a:gd name="T68" fmla="*/ 2 w 43"/>
                  <a:gd name="T69" fmla="*/ 13 h 37"/>
                  <a:gd name="T70" fmla="*/ 4 w 43"/>
                  <a:gd name="T71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3" h="37">
                    <a:moveTo>
                      <a:pt x="5" y="12"/>
                    </a:moveTo>
                    <a:lnTo>
                      <a:pt x="5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7" y="14"/>
                    </a:lnTo>
                    <a:lnTo>
                      <a:pt x="7" y="12"/>
                    </a:lnTo>
                    <a:lnTo>
                      <a:pt x="8" y="11"/>
                    </a:lnTo>
                    <a:lnTo>
                      <a:pt x="9" y="9"/>
                    </a:lnTo>
                    <a:lnTo>
                      <a:pt x="10" y="8"/>
                    </a:lnTo>
                    <a:lnTo>
                      <a:pt x="11" y="6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4" y="3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8" y="1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34" y="2"/>
                    </a:lnTo>
                    <a:lnTo>
                      <a:pt x="37" y="4"/>
                    </a:lnTo>
                    <a:lnTo>
                      <a:pt x="39" y="6"/>
                    </a:lnTo>
                    <a:lnTo>
                      <a:pt x="41" y="9"/>
                    </a:lnTo>
                    <a:lnTo>
                      <a:pt x="43" y="13"/>
                    </a:lnTo>
                    <a:lnTo>
                      <a:pt x="43" y="16"/>
                    </a:lnTo>
                    <a:lnTo>
                      <a:pt x="43" y="20"/>
                    </a:lnTo>
                    <a:lnTo>
                      <a:pt x="43" y="22"/>
                    </a:lnTo>
                    <a:lnTo>
                      <a:pt x="43" y="24"/>
                    </a:lnTo>
                    <a:lnTo>
                      <a:pt x="42" y="25"/>
                    </a:lnTo>
                    <a:lnTo>
                      <a:pt x="41" y="27"/>
                    </a:lnTo>
                    <a:lnTo>
                      <a:pt x="40" y="29"/>
                    </a:lnTo>
                    <a:lnTo>
                      <a:pt x="39" y="30"/>
                    </a:lnTo>
                    <a:lnTo>
                      <a:pt x="38" y="31"/>
                    </a:lnTo>
                    <a:lnTo>
                      <a:pt x="37" y="33"/>
                    </a:lnTo>
                    <a:lnTo>
                      <a:pt x="35" y="34"/>
                    </a:lnTo>
                    <a:lnTo>
                      <a:pt x="34" y="35"/>
                    </a:lnTo>
                    <a:lnTo>
                      <a:pt x="32" y="36"/>
                    </a:lnTo>
                    <a:lnTo>
                      <a:pt x="31" y="36"/>
                    </a:lnTo>
                    <a:lnTo>
                      <a:pt x="29" y="37"/>
                    </a:lnTo>
                    <a:lnTo>
                      <a:pt x="27" y="37"/>
                    </a:lnTo>
                    <a:lnTo>
                      <a:pt x="25" y="37"/>
                    </a:lnTo>
                    <a:lnTo>
                      <a:pt x="23" y="37"/>
                    </a:lnTo>
                    <a:lnTo>
                      <a:pt x="20" y="36"/>
                    </a:lnTo>
                    <a:lnTo>
                      <a:pt x="17" y="35"/>
                    </a:lnTo>
                    <a:lnTo>
                      <a:pt x="15" y="34"/>
                    </a:lnTo>
                    <a:lnTo>
                      <a:pt x="12" y="32"/>
                    </a:lnTo>
                    <a:lnTo>
                      <a:pt x="10" y="30"/>
                    </a:lnTo>
                    <a:lnTo>
                      <a:pt x="9" y="27"/>
                    </a:lnTo>
                    <a:lnTo>
                      <a:pt x="7" y="25"/>
                    </a:lnTo>
                    <a:lnTo>
                      <a:pt x="7" y="22"/>
                    </a:lnTo>
                    <a:lnTo>
                      <a:pt x="6" y="22"/>
                    </a:lnTo>
                    <a:lnTo>
                      <a:pt x="5" y="23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2" y="22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0" y="20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1" name="Freeform 1422"/>
              <p:cNvSpPr>
                <a:spLocks/>
              </p:cNvSpPr>
              <p:nvPr/>
            </p:nvSpPr>
            <p:spPr bwMode="auto">
              <a:xfrm>
                <a:off x="5135" y="2636"/>
                <a:ext cx="18" cy="7"/>
              </a:xfrm>
              <a:custGeom>
                <a:avLst/>
                <a:gdLst>
                  <a:gd name="T0" fmla="*/ 18 w 18"/>
                  <a:gd name="T1" fmla="*/ 2 h 7"/>
                  <a:gd name="T2" fmla="*/ 18 w 18"/>
                  <a:gd name="T3" fmla="*/ 2 h 7"/>
                  <a:gd name="T4" fmla="*/ 17 w 18"/>
                  <a:gd name="T5" fmla="*/ 3 h 7"/>
                  <a:gd name="T6" fmla="*/ 17 w 18"/>
                  <a:gd name="T7" fmla="*/ 3 h 7"/>
                  <a:gd name="T8" fmla="*/ 17 w 18"/>
                  <a:gd name="T9" fmla="*/ 4 h 7"/>
                  <a:gd name="T10" fmla="*/ 16 w 18"/>
                  <a:gd name="T11" fmla="*/ 4 h 7"/>
                  <a:gd name="T12" fmla="*/ 16 w 18"/>
                  <a:gd name="T13" fmla="*/ 5 h 7"/>
                  <a:gd name="T14" fmla="*/ 15 w 18"/>
                  <a:gd name="T15" fmla="*/ 6 h 7"/>
                  <a:gd name="T16" fmla="*/ 14 w 18"/>
                  <a:gd name="T17" fmla="*/ 6 h 7"/>
                  <a:gd name="T18" fmla="*/ 13 w 18"/>
                  <a:gd name="T19" fmla="*/ 7 h 7"/>
                  <a:gd name="T20" fmla="*/ 12 w 18"/>
                  <a:gd name="T21" fmla="*/ 7 h 7"/>
                  <a:gd name="T22" fmla="*/ 11 w 18"/>
                  <a:gd name="T23" fmla="*/ 7 h 7"/>
                  <a:gd name="T24" fmla="*/ 10 w 18"/>
                  <a:gd name="T25" fmla="*/ 7 h 7"/>
                  <a:gd name="T26" fmla="*/ 9 w 18"/>
                  <a:gd name="T27" fmla="*/ 7 h 7"/>
                  <a:gd name="T28" fmla="*/ 8 w 18"/>
                  <a:gd name="T29" fmla="*/ 7 h 7"/>
                  <a:gd name="T30" fmla="*/ 7 w 18"/>
                  <a:gd name="T31" fmla="*/ 7 h 7"/>
                  <a:gd name="T32" fmla="*/ 7 w 18"/>
                  <a:gd name="T33" fmla="*/ 7 h 7"/>
                  <a:gd name="T34" fmla="*/ 0 w 18"/>
                  <a:gd name="T35" fmla="*/ 0 h 7"/>
                  <a:gd name="T36" fmla="*/ 18 w 18"/>
                  <a:gd name="T3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7">
                    <a:moveTo>
                      <a:pt x="18" y="2"/>
                    </a:moveTo>
                    <a:lnTo>
                      <a:pt x="18" y="2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4"/>
                    </a:lnTo>
                    <a:lnTo>
                      <a:pt x="16" y="4"/>
                    </a:lnTo>
                    <a:lnTo>
                      <a:pt x="16" y="5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3" y="7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0" y="0"/>
                    </a:lnTo>
                    <a:lnTo>
                      <a:pt x="1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2" name="Freeform 1423"/>
              <p:cNvSpPr>
                <a:spLocks/>
              </p:cNvSpPr>
              <p:nvPr/>
            </p:nvSpPr>
            <p:spPr bwMode="auto">
              <a:xfrm>
                <a:off x="5140" y="2638"/>
                <a:ext cx="10" cy="2"/>
              </a:xfrm>
              <a:custGeom>
                <a:avLst/>
                <a:gdLst>
                  <a:gd name="T0" fmla="*/ 10 w 10"/>
                  <a:gd name="T1" fmla="*/ 1 h 2"/>
                  <a:gd name="T2" fmla="*/ 9 w 10"/>
                  <a:gd name="T3" fmla="*/ 2 h 2"/>
                  <a:gd name="T4" fmla="*/ 2 w 10"/>
                  <a:gd name="T5" fmla="*/ 2 h 2"/>
                  <a:gd name="T6" fmla="*/ 0 w 10"/>
                  <a:gd name="T7" fmla="*/ 0 h 2"/>
                  <a:gd name="T8" fmla="*/ 10 w 10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10" y="1"/>
                    </a:moveTo>
                    <a:lnTo>
                      <a:pt x="9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3" name="Freeform 1424"/>
              <p:cNvSpPr>
                <a:spLocks/>
              </p:cNvSpPr>
              <p:nvPr/>
            </p:nvSpPr>
            <p:spPr bwMode="auto">
              <a:xfrm>
                <a:off x="5125" y="2601"/>
                <a:ext cx="40" cy="13"/>
              </a:xfrm>
              <a:custGeom>
                <a:avLst/>
                <a:gdLst>
                  <a:gd name="T0" fmla="*/ 5 w 40"/>
                  <a:gd name="T1" fmla="*/ 4 h 13"/>
                  <a:gd name="T2" fmla="*/ 6 w 40"/>
                  <a:gd name="T3" fmla="*/ 3 h 13"/>
                  <a:gd name="T4" fmla="*/ 7 w 40"/>
                  <a:gd name="T5" fmla="*/ 3 h 13"/>
                  <a:gd name="T6" fmla="*/ 8 w 40"/>
                  <a:gd name="T7" fmla="*/ 3 h 13"/>
                  <a:gd name="T8" fmla="*/ 9 w 40"/>
                  <a:gd name="T9" fmla="*/ 3 h 13"/>
                  <a:gd name="T10" fmla="*/ 10 w 40"/>
                  <a:gd name="T11" fmla="*/ 2 h 13"/>
                  <a:gd name="T12" fmla="*/ 12 w 40"/>
                  <a:gd name="T13" fmla="*/ 1 h 13"/>
                  <a:gd name="T14" fmla="*/ 14 w 40"/>
                  <a:gd name="T15" fmla="*/ 1 h 13"/>
                  <a:gd name="T16" fmla="*/ 15 w 40"/>
                  <a:gd name="T17" fmla="*/ 1 h 13"/>
                  <a:gd name="T18" fmla="*/ 16 w 40"/>
                  <a:gd name="T19" fmla="*/ 1 h 13"/>
                  <a:gd name="T20" fmla="*/ 17 w 40"/>
                  <a:gd name="T21" fmla="*/ 1 h 13"/>
                  <a:gd name="T22" fmla="*/ 18 w 40"/>
                  <a:gd name="T23" fmla="*/ 1 h 13"/>
                  <a:gd name="T24" fmla="*/ 20 w 40"/>
                  <a:gd name="T25" fmla="*/ 0 h 13"/>
                  <a:gd name="T26" fmla="*/ 21 w 40"/>
                  <a:gd name="T27" fmla="*/ 0 h 13"/>
                  <a:gd name="T28" fmla="*/ 23 w 40"/>
                  <a:gd name="T29" fmla="*/ 1 h 13"/>
                  <a:gd name="T30" fmla="*/ 25 w 40"/>
                  <a:gd name="T31" fmla="*/ 1 h 13"/>
                  <a:gd name="T32" fmla="*/ 27 w 40"/>
                  <a:gd name="T33" fmla="*/ 2 h 13"/>
                  <a:gd name="T34" fmla="*/ 28 w 40"/>
                  <a:gd name="T35" fmla="*/ 3 h 13"/>
                  <a:gd name="T36" fmla="*/ 30 w 40"/>
                  <a:gd name="T37" fmla="*/ 4 h 13"/>
                  <a:gd name="T38" fmla="*/ 31 w 40"/>
                  <a:gd name="T39" fmla="*/ 4 h 13"/>
                  <a:gd name="T40" fmla="*/ 34 w 40"/>
                  <a:gd name="T41" fmla="*/ 4 h 13"/>
                  <a:gd name="T42" fmla="*/ 37 w 40"/>
                  <a:gd name="T43" fmla="*/ 5 h 13"/>
                  <a:gd name="T44" fmla="*/ 39 w 40"/>
                  <a:gd name="T45" fmla="*/ 7 h 13"/>
                  <a:gd name="T46" fmla="*/ 40 w 40"/>
                  <a:gd name="T47" fmla="*/ 8 h 13"/>
                  <a:gd name="T48" fmla="*/ 40 w 40"/>
                  <a:gd name="T49" fmla="*/ 10 h 13"/>
                  <a:gd name="T50" fmla="*/ 38 w 40"/>
                  <a:gd name="T51" fmla="*/ 12 h 13"/>
                  <a:gd name="T52" fmla="*/ 36 w 40"/>
                  <a:gd name="T53" fmla="*/ 13 h 13"/>
                  <a:gd name="T54" fmla="*/ 33 w 40"/>
                  <a:gd name="T55" fmla="*/ 13 h 13"/>
                  <a:gd name="T56" fmla="*/ 31 w 40"/>
                  <a:gd name="T57" fmla="*/ 13 h 13"/>
                  <a:gd name="T58" fmla="*/ 29 w 40"/>
                  <a:gd name="T59" fmla="*/ 13 h 13"/>
                  <a:gd name="T60" fmla="*/ 28 w 40"/>
                  <a:gd name="T61" fmla="*/ 12 h 13"/>
                  <a:gd name="T62" fmla="*/ 26 w 40"/>
                  <a:gd name="T63" fmla="*/ 12 h 13"/>
                  <a:gd name="T64" fmla="*/ 25 w 40"/>
                  <a:gd name="T65" fmla="*/ 12 h 13"/>
                  <a:gd name="T66" fmla="*/ 24 w 40"/>
                  <a:gd name="T67" fmla="*/ 12 h 13"/>
                  <a:gd name="T68" fmla="*/ 23 w 40"/>
                  <a:gd name="T69" fmla="*/ 12 h 13"/>
                  <a:gd name="T70" fmla="*/ 22 w 40"/>
                  <a:gd name="T71" fmla="*/ 12 h 13"/>
                  <a:gd name="T72" fmla="*/ 20 w 40"/>
                  <a:gd name="T73" fmla="*/ 12 h 13"/>
                  <a:gd name="T74" fmla="*/ 18 w 40"/>
                  <a:gd name="T75" fmla="*/ 12 h 13"/>
                  <a:gd name="T76" fmla="*/ 17 w 40"/>
                  <a:gd name="T77" fmla="*/ 11 h 13"/>
                  <a:gd name="T78" fmla="*/ 16 w 40"/>
                  <a:gd name="T79" fmla="*/ 11 h 13"/>
                  <a:gd name="T80" fmla="*/ 15 w 40"/>
                  <a:gd name="T81" fmla="*/ 10 h 13"/>
                  <a:gd name="T82" fmla="*/ 14 w 40"/>
                  <a:gd name="T83" fmla="*/ 10 h 13"/>
                  <a:gd name="T84" fmla="*/ 13 w 40"/>
                  <a:gd name="T85" fmla="*/ 10 h 13"/>
                  <a:gd name="T86" fmla="*/ 11 w 40"/>
                  <a:gd name="T87" fmla="*/ 10 h 13"/>
                  <a:gd name="T88" fmla="*/ 10 w 40"/>
                  <a:gd name="T89" fmla="*/ 10 h 13"/>
                  <a:gd name="T90" fmla="*/ 9 w 40"/>
                  <a:gd name="T91" fmla="*/ 11 h 13"/>
                  <a:gd name="T92" fmla="*/ 7 w 40"/>
                  <a:gd name="T93" fmla="*/ 12 h 13"/>
                  <a:gd name="T94" fmla="*/ 4 w 40"/>
                  <a:gd name="T95" fmla="*/ 12 h 13"/>
                  <a:gd name="T96" fmla="*/ 2 w 40"/>
                  <a:gd name="T97" fmla="*/ 12 h 13"/>
                  <a:gd name="T98" fmla="*/ 1 w 40"/>
                  <a:gd name="T99" fmla="*/ 11 h 13"/>
                  <a:gd name="T100" fmla="*/ 0 w 40"/>
                  <a:gd name="T101" fmla="*/ 9 h 13"/>
                  <a:gd name="T102" fmla="*/ 0 w 40"/>
                  <a:gd name="T103" fmla="*/ 8 h 13"/>
                  <a:gd name="T104" fmla="*/ 2 w 40"/>
                  <a:gd name="T105" fmla="*/ 6 h 13"/>
                  <a:gd name="T106" fmla="*/ 3 w 40"/>
                  <a:gd name="T107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0" h="13">
                    <a:moveTo>
                      <a:pt x="5" y="4"/>
                    </a:moveTo>
                    <a:lnTo>
                      <a:pt x="5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6" y="2"/>
                    </a:lnTo>
                    <a:lnTo>
                      <a:pt x="27" y="2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9" y="4"/>
                    </a:lnTo>
                    <a:lnTo>
                      <a:pt x="30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5" y="4"/>
                    </a:lnTo>
                    <a:lnTo>
                      <a:pt x="37" y="5"/>
                    </a:lnTo>
                    <a:lnTo>
                      <a:pt x="38" y="6"/>
                    </a:lnTo>
                    <a:lnTo>
                      <a:pt x="39" y="7"/>
                    </a:lnTo>
                    <a:lnTo>
                      <a:pt x="40" y="7"/>
                    </a:lnTo>
                    <a:lnTo>
                      <a:pt x="40" y="8"/>
                    </a:lnTo>
                    <a:lnTo>
                      <a:pt x="40" y="9"/>
                    </a:lnTo>
                    <a:lnTo>
                      <a:pt x="40" y="10"/>
                    </a:lnTo>
                    <a:lnTo>
                      <a:pt x="39" y="11"/>
                    </a:lnTo>
                    <a:lnTo>
                      <a:pt x="38" y="12"/>
                    </a:lnTo>
                    <a:lnTo>
                      <a:pt x="37" y="12"/>
                    </a:lnTo>
                    <a:lnTo>
                      <a:pt x="36" y="13"/>
                    </a:lnTo>
                    <a:lnTo>
                      <a:pt x="35" y="13"/>
                    </a:lnTo>
                    <a:lnTo>
                      <a:pt x="33" y="13"/>
                    </a:lnTo>
                    <a:lnTo>
                      <a:pt x="31" y="13"/>
                    </a:lnTo>
                    <a:lnTo>
                      <a:pt x="31" y="13"/>
                    </a:lnTo>
                    <a:lnTo>
                      <a:pt x="30" y="13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8" y="12"/>
                    </a:lnTo>
                    <a:lnTo>
                      <a:pt x="27" y="12"/>
                    </a:lnTo>
                    <a:lnTo>
                      <a:pt x="26" y="12"/>
                    </a:lnTo>
                    <a:lnTo>
                      <a:pt x="26" y="12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4" y="12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20" y="12"/>
                    </a:lnTo>
                    <a:lnTo>
                      <a:pt x="19" y="12"/>
                    </a:lnTo>
                    <a:lnTo>
                      <a:pt x="18" y="12"/>
                    </a:lnTo>
                    <a:lnTo>
                      <a:pt x="18" y="11"/>
                    </a:lnTo>
                    <a:lnTo>
                      <a:pt x="17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1" y="9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9" y="11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4" name="Freeform 1425"/>
              <p:cNvSpPr>
                <a:spLocks/>
              </p:cNvSpPr>
              <p:nvPr/>
            </p:nvSpPr>
            <p:spPr bwMode="auto">
              <a:xfrm>
                <a:off x="5162" y="2695"/>
                <a:ext cx="52" cy="16"/>
              </a:xfrm>
              <a:custGeom>
                <a:avLst/>
                <a:gdLst>
                  <a:gd name="T0" fmla="*/ 23 w 52"/>
                  <a:gd name="T1" fmla="*/ 0 h 16"/>
                  <a:gd name="T2" fmla="*/ 52 w 52"/>
                  <a:gd name="T3" fmla="*/ 10 h 16"/>
                  <a:gd name="T4" fmla="*/ 16 w 52"/>
                  <a:gd name="T5" fmla="*/ 16 h 16"/>
                  <a:gd name="T6" fmla="*/ 0 w 52"/>
                  <a:gd name="T7" fmla="*/ 3 h 16"/>
                  <a:gd name="T8" fmla="*/ 23 w 52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16">
                    <a:moveTo>
                      <a:pt x="23" y="0"/>
                    </a:moveTo>
                    <a:lnTo>
                      <a:pt x="52" y="10"/>
                    </a:lnTo>
                    <a:lnTo>
                      <a:pt x="16" y="16"/>
                    </a:lnTo>
                    <a:lnTo>
                      <a:pt x="0" y="3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5" name="Freeform 1426"/>
              <p:cNvSpPr>
                <a:spLocks/>
              </p:cNvSpPr>
              <p:nvPr/>
            </p:nvSpPr>
            <p:spPr bwMode="auto">
              <a:xfrm>
                <a:off x="5166" y="2697"/>
                <a:ext cx="41" cy="12"/>
              </a:xfrm>
              <a:custGeom>
                <a:avLst/>
                <a:gdLst>
                  <a:gd name="T0" fmla="*/ 19 w 41"/>
                  <a:gd name="T1" fmla="*/ 0 h 12"/>
                  <a:gd name="T2" fmla="*/ 41 w 41"/>
                  <a:gd name="T3" fmla="*/ 7 h 12"/>
                  <a:gd name="T4" fmla="*/ 13 w 41"/>
                  <a:gd name="T5" fmla="*/ 12 h 12"/>
                  <a:gd name="T6" fmla="*/ 0 w 41"/>
                  <a:gd name="T7" fmla="*/ 3 h 12"/>
                  <a:gd name="T8" fmla="*/ 19 w 4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2">
                    <a:moveTo>
                      <a:pt x="19" y="0"/>
                    </a:moveTo>
                    <a:lnTo>
                      <a:pt x="41" y="7"/>
                    </a:lnTo>
                    <a:lnTo>
                      <a:pt x="13" y="12"/>
                    </a:lnTo>
                    <a:lnTo>
                      <a:pt x="0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6" name="Freeform 1427"/>
              <p:cNvSpPr>
                <a:spLocks/>
              </p:cNvSpPr>
              <p:nvPr/>
            </p:nvSpPr>
            <p:spPr bwMode="auto">
              <a:xfrm>
                <a:off x="5104" y="2652"/>
                <a:ext cx="85" cy="52"/>
              </a:xfrm>
              <a:custGeom>
                <a:avLst/>
                <a:gdLst>
                  <a:gd name="T0" fmla="*/ 6 w 85"/>
                  <a:gd name="T1" fmla="*/ 8 h 52"/>
                  <a:gd name="T2" fmla="*/ 9 w 85"/>
                  <a:gd name="T3" fmla="*/ 6 h 52"/>
                  <a:gd name="T4" fmla="*/ 11 w 85"/>
                  <a:gd name="T5" fmla="*/ 4 h 52"/>
                  <a:gd name="T6" fmla="*/ 14 w 85"/>
                  <a:gd name="T7" fmla="*/ 2 h 52"/>
                  <a:gd name="T8" fmla="*/ 16 w 85"/>
                  <a:gd name="T9" fmla="*/ 2 h 52"/>
                  <a:gd name="T10" fmla="*/ 17 w 85"/>
                  <a:gd name="T11" fmla="*/ 1 h 52"/>
                  <a:gd name="T12" fmla="*/ 20 w 85"/>
                  <a:gd name="T13" fmla="*/ 1 h 52"/>
                  <a:gd name="T14" fmla="*/ 22 w 85"/>
                  <a:gd name="T15" fmla="*/ 0 h 52"/>
                  <a:gd name="T16" fmla="*/ 23 w 85"/>
                  <a:gd name="T17" fmla="*/ 0 h 52"/>
                  <a:gd name="T18" fmla="*/ 25 w 85"/>
                  <a:gd name="T19" fmla="*/ 0 h 52"/>
                  <a:gd name="T20" fmla="*/ 28 w 85"/>
                  <a:gd name="T21" fmla="*/ 0 h 52"/>
                  <a:gd name="T22" fmla="*/ 32 w 85"/>
                  <a:gd name="T23" fmla="*/ 0 h 52"/>
                  <a:gd name="T24" fmla="*/ 37 w 85"/>
                  <a:gd name="T25" fmla="*/ 0 h 52"/>
                  <a:gd name="T26" fmla="*/ 41 w 85"/>
                  <a:gd name="T27" fmla="*/ 0 h 52"/>
                  <a:gd name="T28" fmla="*/ 45 w 85"/>
                  <a:gd name="T29" fmla="*/ 0 h 52"/>
                  <a:gd name="T30" fmla="*/ 47 w 85"/>
                  <a:gd name="T31" fmla="*/ 0 h 52"/>
                  <a:gd name="T32" fmla="*/ 47 w 85"/>
                  <a:gd name="T33" fmla="*/ 0 h 52"/>
                  <a:gd name="T34" fmla="*/ 49 w 85"/>
                  <a:gd name="T35" fmla="*/ 1 h 52"/>
                  <a:gd name="T36" fmla="*/ 52 w 85"/>
                  <a:gd name="T37" fmla="*/ 1 h 52"/>
                  <a:gd name="T38" fmla="*/ 55 w 85"/>
                  <a:gd name="T39" fmla="*/ 2 h 52"/>
                  <a:gd name="T40" fmla="*/ 57 w 85"/>
                  <a:gd name="T41" fmla="*/ 3 h 52"/>
                  <a:gd name="T42" fmla="*/ 59 w 85"/>
                  <a:gd name="T43" fmla="*/ 5 h 52"/>
                  <a:gd name="T44" fmla="*/ 61 w 85"/>
                  <a:gd name="T45" fmla="*/ 6 h 52"/>
                  <a:gd name="T46" fmla="*/ 62 w 85"/>
                  <a:gd name="T47" fmla="*/ 7 h 52"/>
                  <a:gd name="T48" fmla="*/ 64 w 85"/>
                  <a:gd name="T49" fmla="*/ 9 h 52"/>
                  <a:gd name="T50" fmla="*/ 68 w 85"/>
                  <a:gd name="T51" fmla="*/ 16 h 52"/>
                  <a:gd name="T52" fmla="*/ 72 w 85"/>
                  <a:gd name="T53" fmla="*/ 24 h 52"/>
                  <a:gd name="T54" fmla="*/ 76 w 85"/>
                  <a:gd name="T55" fmla="*/ 32 h 52"/>
                  <a:gd name="T56" fmla="*/ 85 w 85"/>
                  <a:gd name="T57" fmla="*/ 46 h 52"/>
                  <a:gd name="T58" fmla="*/ 74 w 85"/>
                  <a:gd name="T59" fmla="*/ 47 h 52"/>
                  <a:gd name="T60" fmla="*/ 74 w 85"/>
                  <a:gd name="T61" fmla="*/ 49 h 52"/>
                  <a:gd name="T62" fmla="*/ 72 w 85"/>
                  <a:gd name="T63" fmla="*/ 52 h 52"/>
                  <a:gd name="T64" fmla="*/ 71 w 85"/>
                  <a:gd name="T65" fmla="*/ 51 h 52"/>
                  <a:gd name="T66" fmla="*/ 70 w 85"/>
                  <a:gd name="T67" fmla="*/ 51 h 52"/>
                  <a:gd name="T68" fmla="*/ 69 w 85"/>
                  <a:gd name="T69" fmla="*/ 47 h 52"/>
                  <a:gd name="T70" fmla="*/ 68 w 85"/>
                  <a:gd name="T71" fmla="*/ 39 h 52"/>
                  <a:gd name="T72" fmla="*/ 66 w 85"/>
                  <a:gd name="T73" fmla="*/ 39 h 52"/>
                  <a:gd name="T74" fmla="*/ 65 w 85"/>
                  <a:gd name="T75" fmla="*/ 36 h 52"/>
                  <a:gd name="T76" fmla="*/ 62 w 85"/>
                  <a:gd name="T77" fmla="*/ 30 h 52"/>
                  <a:gd name="T78" fmla="*/ 56 w 85"/>
                  <a:gd name="T79" fmla="*/ 24 h 52"/>
                  <a:gd name="T80" fmla="*/ 55 w 85"/>
                  <a:gd name="T81" fmla="*/ 39 h 52"/>
                  <a:gd name="T82" fmla="*/ 14 w 85"/>
                  <a:gd name="T83" fmla="*/ 23 h 52"/>
                  <a:gd name="T84" fmla="*/ 13 w 85"/>
                  <a:gd name="T85" fmla="*/ 29 h 52"/>
                  <a:gd name="T86" fmla="*/ 12 w 85"/>
                  <a:gd name="T87" fmla="*/ 43 h 52"/>
                  <a:gd name="T88" fmla="*/ 1 w 85"/>
                  <a:gd name="T89" fmla="*/ 43 h 52"/>
                  <a:gd name="T90" fmla="*/ 0 w 85"/>
                  <a:gd name="T91" fmla="*/ 37 h 52"/>
                  <a:gd name="T92" fmla="*/ 0 w 85"/>
                  <a:gd name="T93" fmla="*/ 27 h 52"/>
                  <a:gd name="T94" fmla="*/ 3 w 85"/>
                  <a:gd name="T95" fmla="*/ 1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5" h="52">
                    <a:moveTo>
                      <a:pt x="6" y="9"/>
                    </a:moveTo>
                    <a:lnTo>
                      <a:pt x="6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11" y="4"/>
                    </a:lnTo>
                    <a:lnTo>
                      <a:pt x="13" y="3"/>
                    </a:lnTo>
                    <a:lnTo>
                      <a:pt x="14" y="2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7" y="1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4" y="2"/>
                    </a:lnTo>
                    <a:lnTo>
                      <a:pt x="55" y="2"/>
                    </a:lnTo>
                    <a:lnTo>
                      <a:pt x="56" y="3"/>
                    </a:lnTo>
                    <a:lnTo>
                      <a:pt x="57" y="3"/>
                    </a:lnTo>
                    <a:lnTo>
                      <a:pt x="58" y="4"/>
                    </a:lnTo>
                    <a:lnTo>
                      <a:pt x="59" y="5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4" y="9"/>
                    </a:lnTo>
                    <a:lnTo>
                      <a:pt x="65" y="12"/>
                    </a:lnTo>
                    <a:lnTo>
                      <a:pt x="68" y="16"/>
                    </a:lnTo>
                    <a:lnTo>
                      <a:pt x="70" y="20"/>
                    </a:lnTo>
                    <a:lnTo>
                      <a:pt x="72" y="24"/>
                    </a:lnTo>
                    <a:lnTo>
                      <a:pt x="74" y="28"/>
                    </a:lnTo>
                    <a:lnTo>
                      <a:pt x="76" y="32"/>
                    </a:lnTo>
                    <a:lnTo>
                      <a:pt x="77" y="36"/>
                    </a:lnTo>
                    <a:lnTo>
                      <a:pt x="85" y="46"/>
                    </a:lnTo>
                    <a:lnTo>
                      <a:pt x="78" y="51"/>
                    </a:lnTo>
                    <a:lnTo>
                      <a:pt x="74" y="47"/>
                    </a:lnTo>
                    <a:lnTo>
                      <a:pt x="74" y="48"/>
                    </a:lnTo>
                    <a:lnTo>
                      <a:pt x="74" y="49"/>
                    </a:lnTo>
                    <a:lnTo>
                      <a:pt x="73" y="51"/>
                    </a:lnTo>
                    <a:lnTo>
                      <a:pt x="72" y="52"/>
                    </a:lnTo>
                    <a:lnTo>
                      <a:pt x="72" y="52"/>
                    </a:lnTo>
                    <a:lnTo>
                      <a:pt x="71" y="51"/>
                    </a:lnTo>
                    <a:lnTo>
                      <a:pt x="70" y="51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69" y="47"/>
                    </a:lnTo>
                    <a:lnTo>
                      <a:pt x="69" y="44"/>
                    </a:lnTo>
                    <a:lnTo>
                      <a:pt x="68" y="39"/>
                    </a:lnTo>
                    <a:lnTo>
                      <a:pt x="67" y="40"/>
                    </a:lnTo>
                    <a:lnTo>
                      <a:pt x="66" y="39"/>
                    </a:lnTo>
                    <a:lnTo>
                      <a:pt x="66" y="38"/>
                    </a:lnTo>
                    <a:lnTo>
                      <a:pt x="65" y="36"/>
                    </a:lnTo>
                    <a:lnTo>
                      <a:pt x="63" y="33"/>
                    </a:lnTo>
                    <a:lnTo>
                      <a:pt x="62" y="30"/>
                    </a:lnTo>
                    <a:lnTo>
                      <a:pt x="59" y="27"/>
                    </a:lnTo>
                    <a:lnTo>
                      <a:pt x="56" y="24"/>
                    </a:lnTo>
                    <a:lnTo>
                      <a:pt x="53" y="22"/>
                    </a:lnTo>
                    <a:lnTo>
                      <a:pt x="55" y="39"/>
                    </a:lnTo>
                    <a:lnTo>
                      <a:pt x="14" y="43"/>
                    </a:lnTo>
                    <a:lnTo>
                      <a:pt x="14" y="23"/>
                    </a:lnTo>
                    <a:lnTo>
                      <a:pt x="13" y="25"/>
                    </a:lnTo>
                    <a:lnTo>
                      <a:pt x="13" y="29"/>
                    </a:lnTo>
                    <a:lnTo>
                      <a:pt x="12" y="35"/>
                    </a:lnTo>
                    <a:lnTo>
                      <a:pt x="12" y="43"/>
                    </a:lnTo>
                    <a:lnTo>
                      <a:pt x="1" y="44"/>
                    </a:lnTo>
                    <a:lnTo>
                      <a:pt x="1" y="43"/>
                    </a:lnTo>
                    <a:lnTo>
                      <a:pt x="0" y="41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0" y="27"/>
                    </a:lnTo>
                    <a:lnTo>
                      <a:pt x="1" y="21"/>
                    </a:lnTo>
                    <a:lnTo>
                      <a:pt x="3" y="15"/>
                    </a:lnTo>
                    <a:lnTo>
                      <a:pt x="6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7" name="Freeform 1428"/>
              <p:cNvSpPr>
                <a:spLocks/>
              </p:cNvSpPr>
              <p:nvPr/>
            </p:nvSpPr>
            <p:spPr bwMode="auto">
              <a:xfrm>
                <a:off x="5174" y="2690"/>
                <a:ext cx="12" cy="11"/>
              </a:xfrm>
              <a:custGeom>
                <a:avLst/>
                <a:gdLst>
                  <a:gd name="T0" fmla="*/ 0 w 12"/>
                  <a:gd name="T1" fmla="*/ 1 h 11"/>
                  <a:gd name="T2" fmla="*/ 0 w 12"/>
                  <a:gd name="T3" fmla="*/ 4 h 11"/>
                  <a:gd name="T4" fmla="*/ 1 w 12"/>
                  <a:gd name="T5" fmla="*/ 7 h 11"/>
                  <a:gd name="T6" fmla="*/ 1 w 12"/>
                  <a:gd name="T7" fmla="*/ 10 h 11"/>
                  <a:gd name="T8" fmla="*/ 2 w 12"/>
                  <a:gd name="T9" fmla="*/ 11 h 11"/>
                  <a:gd name="T10" fmla="*/ 2 w 12"/>
                  <a:gd name="T11" fmla="*/ 10 h 11"/>
                  <a:gd name="T12" fmla="*/ 3 w 12"/>
                  <a:gd name="T13" fmla="*/ 9 h 11"/>
                  <a:gd name="T14" fmla="*/ 3 w 12"/>
                  <a:gd name="T15" fmla="*/ 7 h 11"/>
                  <a:gd name="T16" fmla="*/ 3 w 12"/>
                  <a:gd name="T17" fmla="*/ 6 h 11"/>
                  <a:gd name="T18" fmla="*/ 8 w 12"/>
                  <a:gd name="T19" fmla="*/ 10 h 11"/>
                  <a:gd name="T20" fmla="*/ 12 w 12"/>
                  <a:gd name="T21" fmla="*/ 7 h 11"/>
                  <a:gd name="T22" fmla="*/ 6 w 12"/>
                  <a:gd name="T23" fmla="*/ 0 h 11"/>
                  <a:gd name="T24" fmla="*/ 0 w 12"/>
                  <a:gd name="T2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1">
                    <a:moveTo>
                      <a:pt x="0" y="1"/>
                    </a:moveTo>
                    <a:lnTo>
                      <a:pt x="0" y="4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8" y="10"/>
                    </a:lnTo>
                    <a:lnTo>
                      <a:pt x="12" y="7"/>
                    </a:lnTo>
                    <a:lnTo>
                      <a:pt x="6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8" name="Freeform 1429"/>
              <p:cNvSpPr>
                <a:spLocks/>
              </p:cNvSpPr>
              <p:nvPr/>
            </p:nvSpPr>
            <p:spPr bwMode="auto">
              <a:xfrm>
                <a:off x="5106" y="2655"/>
                <a:ext cx="73" cy="40"/>
              </a:xfrm>
              <a:custGeom>
                <a:avLst/>
                <a:gdLst>
                  <a:gd name="T0" fmla="*/ 54 w 73"/>
                  <a:gd name="T1" fmla="*/ 2 h 40"/>
                  <a:gd name="T2" fmla="*/ 52 w 73"/>
                  <a:gd name="T3" fmla="*/ 1 h 40"/>
                  <a:gd name="T4" fmla="*/ 50 w 73"/>
                  <a:gd name="T5" fmla="*/ 1 h 40"/>
                  <a:gd name="T6" fmla="*/ 48 w 73"/>
                  <a:gd name="T7" fmla="*/ 0 h 40"/>
                  <a:gd name="T8" fmla="*/ 41 w 73"/>
                  <a:gd name="T9" fmla="*/ 0 h 40"/>
                  <a:gd name="T10" fmla="*/ 24 w 73"/>
                  <a:gd name="T11" fmla="*/ 0 h 40"/>
                  <a:gd name="T12" fmla="*/ 17 w 73"/>
                  <a:gd name="T13" fmla="*/ 0 h 40"/>
                  <a:gd name="T14" fmla="*/ 13 w 73"/>
                  <a:gd name="T15" fmla="*/ 1 h 40"/>
                  <a:gd name="T16" fmla="*/ 10 w 73"/>
                  <a:gd name="T17" fmla="*/ 3 h 40"/>
                  <a:gd name="T18" fmla="*/ 7 w 73"/>
                  <a:gd name="T19" fmla="*/ 5 h 40"/>
                  <a:gd name="T20" fmla="*/ 3 w 73"/>
                  <a:gd name="T21" fmla="*/ 12 h 40"/>
                  <a:gd name="T22" fmla="*/ 1 w 73"/>
                  <a:gd name="T23" fmla="*/ 23 h 40"/>
                  <a:gd name="T24" fmla="*/ 1 w 73"/>
                  <a:gd name="T25" fmla="*/ 33 h 40"/>
                  <a:gd name="T26" fmla="*/ 1 w 73"/>
                  <a:gd name="T27" fmla="*/ 39 h 40"/>
                  <a:gd name="T28" fmla="*/ 8 w 73"/>
                  <a:gd name="T29" fmla="*/ 39 h 40"/>
                  <a:gd name="T30" fmla="*/ 9 w 73"/>
                  <a:gd name="T31" fmla="*/ 26 h 40"/>
                  <a:gd name="T32" fmla="*/ 11 w 73"/>
                  <a:gd name="T33" fmla="*/ 19 h 40"/>
                  <a:gd name="T34" fmla="*/ 13 w 73"/>
                  <a:gd name="T35" fmla="*/ 17 h 40"/>
                  <a:gd name="T36" fmla="*/ 14 w 73"/>
                  <a:gd name="T37" fmla="*/ 16 h 40"/>
                  <a:gd name="T38" fmla="*/ 15 w 73"/>
                  <a:gd name="T39" fmla="*/ 38 h 40"/>
                  <a:gd name="T40" fmla="*/ 18 w 73"/>
                  <a:gd name="T41" fmla="*/ 38 h 40"/>
                  <a:gd name="T42" fmla="*/ 24 w 73"/>
                  <a:gd name="T43" fmla="*/ 37 h 40"/>
                  <a:gd name="T44" fmla="*/ 30 w 73"/>
                  <a:gd name="T45" fmla="*/ 37 h 40"/>
                  <a:gd name="T46" fmla="*/ 36 w 73"/>
                  <a:gd name="T47" fmla="*/ 36 h 40"/>
                  <a:gd name="T48" fmla="*/ 42 w 73"/>
                  <a:gd name="T49" fmla="*/ 36 h 40"/>
                  <a:gd name="T50" fmla="*/ 47 w 73"/>
                  <a:gd name="T51" fmla="*/ 35 h 40"/>
                  <a:gd name="T52" fmla="*/ 50 w 73"/>
                  <a:gd name="T53" fmla="*/ 35 h 40"/>
                  <a:gd name="T54" fmla="*/ 49 w 73"/>
                  <a:gd name="T55" fmla="*/ 15 h 40"/>
                  <a:gd name="T56" fmla="*/ 51 w 73"/>
                  <a:gd name="T57" fmla="*/ 16 h 40"/>
                  <a:gd name="T58" fmla="*/ 55 w 73"/>
                  <a:gd name="T59" fmla="*/ 19 h 40"/>
                  <a:gd name="T60" fmla="*/ 61 w 73"/>
                  <a:gd name="T61" fmla="*/ 24 h 40"/>
                  <a:gd name="T62" fmla="*/ 65 w 73"/>
                  <a:gd name="T63" fmla="*/ 34 h 40"/>
                  <a:gd name="T64" fmla="*/ 70 w 73"/>
                  <a:gd name="T65" fmla="*/ 25 h 40"/>
                  <a:gd name="T66" fmla="*/ 63 w 73"/>
                  <a:gd name="T67" fmla="*/ 13 h 40"/>
                  <a:gd name="T68" fmla="*/ 58 w 73"/>
                  <a:gd name="T69" fmla="*/ 6 h 40"/>
                  <a:gd name="T70" fmla="*/ 55 w 73"/>
                  <a:gd name="T71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3" h="40">
                    <a:moveTo>
                      <a:pt x="55" y="2"/>
                    </a:moveTo>
                    <a:lnTo>
                      <a:pt x="54" y="2"/>
                    </a:lnTo>
                    <a:lnTo>
                      <a:pt x="53" y="2"/>
                    </a:lnTo>
                    <a:lnTo>
                      <a:pt x="52" y="1"/>
                    </a:lnTo>
                    <a:lnTo>
                      <a:pt x="51" y="1"/>
                    </a:lnTo>
                    <a:lnTo>
                      <a:pt x="50" y="1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1" y="0"/>
                    </a:lnTo>
                    <a:lnTo>
                      <a:pt x="34" y="19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2" y="2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3" y="12"/>
                    </a:lnTo>
                    <a:lnTo>
                      <a:pt x="2" y="17"/>
                    </a:lnTo>
                    <a:lnTo>
                      <a:pt x="1" y="23"/>
                    </a:lnTo>
                    <a:lnTo>
                      <a:pt x="0" y="28"/>
                    </a:lnTo>
                    <a:lnTo>
                      <a:pt x="1" y="33"/>
                    </a:lnTo>
                    <a:lnTo>
                      <a:pt x="1" y="37"/>
                    </a:lnTo>
                    <a:lnTo>
                      <a:pt x="1" y="39"/>
                    </a:lnTo>
                    <a:lnTo>
                      <a:pt x="1" y="40"/>
                    </a:lnTo>
                    <a:lnTo>
                      <a:pt x="8" y="39"/>
                    </a:lnTo>
                    <a:lnTo>
                      <a:pt x="8" y="32"/>
                    </a:lnTo>
                    <a:lnTo>
                      <a:pt x="9" y="26"/>
                    </a:lnTo>
                    <a:lnTo>
                      <a:pt x="9" y="22"/>
                    </a:lnTo>
                    <a:lnTo>
                      <a:pt x="11" y="19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5" y="38"/>
                    </a:lnTo>
                    <a:lnTo>
                      <a:pt x="15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1" y="38"/>
                    </a:lnTo>
                    <a:lnTo>
                      <a:pt x="24" y="37"/>
                    </a:lnTo>
                    <a:lnTo>
                      <a:pt x="27" y="37"/>
                    </a:lnTo>
                    <a:lnTo>
                      <a:pt x="30" y="37"/>
                    </a:lnTo>
                    <a:lnTo>
                      <a:pt x="33" y="36"/>
                    </a:lnTo>
                    <a:lnTo>
                      <a:pt x="36" y="36"/>
                    </a:lnTo>
                    <a:lnTo>
                      <a:pt x="39" y="36"/>
                    </a:lnTo>
                    <a:lnTo>
                      <a:pt x="42" y="36"/>
                    </a:lnTo>
                    <a:lnTo>
                      <a:pt x="45" y="36"/>
                    </a:lnTo>
                    <a:lnTo>
                      <a:pt x="47" y="35"/>
                    </a:lnTo>
                    <a:lnTo>
                      <a:pt x="49" y="35"/>
                    </a:lnTo>
                    <a:lnTo>
                      <a:pt x="50" y="35"/>
                    </a:lnTo>
                    <a:lnTo>
                      <a:pt x="51" y="35"/>
                    </a:lnTo>
                    <a:lnTo>
                      <a:pt x="49" y="15"/>
                    </a:lnTo>
                    <a:lnTo>
                      <a:pt x="49" y="15"/>
                    </a:lnTo>
                    <a:lnTo>
                      <a:pt x="51" y="16"/>
                    </a:lnTo>
                    <a:lnTo>
                      <a:pt x="53" y="17"/>
                    </a:lnTo>
                    <a:lnTo>
                      <a:pt x="55" y="19"/>
                    </a:lnTo>
                    <a:lnTo>
                      <a:pt x="58" y="21"/>
                    </a:lnTo>
                    <a:lnTo>
                      <a:pt x="61" y="24"/>
                    </a:lnTo>
                    <a:lnTo>
                      <a:pt x="63" y="29"/>
                    </a:lnTo>
                    <a:lnTo>
                      <a:pt x="65" y="34"/>
                    </a:lnTo>
                    <a:lnTo>
                      <a:pt x="73" y="33"/>
                    </a:lnTo>
                    <a:lnTo>
                      <a:pt x="70" y="25"/>
                    </a:lnTo>
                    <a:lnTo>
                      <a:pt x="66" y="18"/>
                    </a:lnTo>
                    <a:lnTo>
                      <a:pt x="63" y="13"/>
                    </a:lnTo>
                    <a:lnTo>
                      <a:pt x="61" y="9"/>
                    </a:lnTo>
                    <a:lnTo>
                      <a:pt x="58" y="6"/>
                    </a:lnTo>
                    <a:lnTo>
                      <a:pt x="56" y="4"/>
                    </a:lnTo>
                    <a:lnTo>
                      <a:pt x="55" y="3"/>
                    </a:lnTo>
                    <a:lnTo>
                      <a:pt x="55" y="2"/>
                    </a:lnTo>
                    <a:close/>
                  </a:path>
                </a:pathLst>
              </a:custGeom>
              <a:solidFill>
                <a:srgbClr val="59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9" name="Freeform 1430"/>
              <p:cNvSpPr>
                <a:spLocks/>
              </p:cNvSpPr>
              <p:nvPr/>
            </p:nvSpPr>
            <p:spPr bwMode="auto">
              <a:xfrm>
                <a:off x="5124" y="2654"/>
                <a:ext cx="29" cy="20"/>
              </a:xfrm>
              <a:custGeom>
                <a:avLst/>
                <a:gdLst>
                  <a:gd name="T0" fmla="*/ 4 w 29"/>
                  <a:gd name="T1" fmla="*/ 6 h 20"/>
                  <a:gd name="T2" fmla="*/ 0 w 29"/>
                  <a:gd name="T3" fmla="*/ 3 h 20"/>
                  <a:gd name="T4" fmla="*/ 3 w 29"/>
                  <a:gd name="T5" fmla="*/ 0 h 20"/>
                  <a:gd name="T6" fmla="*/ 5 w 29"/>
                  <a:gd name="T7" fmla="*/ 0 h 20"/>
                  <a:gd name="T8" fmla="*/ 2 w 29"/>
                  <a:gd name="T9" fmla="*/ 3 h 20"/>
                  <a:gd name="T10" fmla="*/ 6 w 29"/>
                  <a:gd name="T11" fmla="*/ 6 h 20"/>
                  <a:gd name="T12" fmla="*/ 6 w 29"/>
                  <a:gd name="T13" fmla="*/ 6 h 20"/>
                  <a:gd name="T14" fmla="*/ 5 w 29"/>
                  <a:gd name="T15" fmla="*/ 7 h 20"/>
                  <a:gd name="T16" fmla="*/ 4 w 29"/>
                  <a:gd name="T17" fmla="*/ 8 h 20"/>
                  <a:gd name="T18" fmla="*/ 4 w 29"/>
                  <a:gd name="T19" fmla="*/ 9 h 20"/>
                  <a:gd name="T20" fmla="*/ 16 w 29"/>
                  <a:gd name="T21" fmla="*/ 17 h 20"/>
                  <a:gd name="T22" fmla="*/ 25 w 29"/>
                  <a:gd name="T23" fmla="*/ 8 h 20"/>
                  <a:gd name="T24" fmla="*/ 23 w 29"/>
                  <a:gd name="T25" fmla="*/ 6 h 20"/>
                  <a:gd name="T26" fmla="*/ 26 w 29"/>
                  <a:gd name="T27" fmla="*/ 3 h 20"/>
                  <a:gd name="T28" fmla="*/ 24 w 29"/>
                  <a:gd name="T29" fmla="*/ 0 h 20"/>
                  <a:gd name="T30" fmla="*/ 26 w 29"/>
                  <a:gd name="T31" fmla="*/ 0 h 20"/>
                  <a:gd name="T32" fmla="*/ 29 w 29"/>
                  <a:gd name="T33" fmla="*/ 4 h 20"/>
                  <a:gd name="T34" fmla="*/ 25 w 29"/>
                  <a:gd name="T35" fmla="*/ 6 h 20"/>
                  <a:gd name="T36" fmla="*/ 28 w 29"/>
                  <a:gd name="T37" fmla="*/ 9 h 20"/>
                  <a:gd name="T38" fmla="*/ 16 w 29"/>
                  <a:gd name="T39" fmla="*/ 20 h 20"/>
                  <a:gd name="T40" fmla="*/ 1 w 29"/>
                  <a:gd name="T41" fmla="*/ 9 h 20"/>
                  <a:gd name="T42" fmla="*/ 4 w 29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" h="20">
                    <a:moveTo>
                      <a:pt x="4" y="6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16" y="17"/>
                    </a:lnTo>
                    <a:lnTo>
                      <a:pt x="25" y="8"/>
                    </a:lnTo>
                    <a:lnTo>
                      <a:pt x="23" y="6"/>
                    </a:lnTo>
                    <a:lnTo>
                      <a:pt x="26" y="3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9" y="4"/>
                    </a:lnTo>
                    <a:lnTo>
                      <a:pt x="25" y="6"/>
                    </a:lnTo>
                    <a:lnTo>
                      <a:pt x="28" y="9"/>
                    </a:lnTo>
                    <a:lnTo>
                      <a:pt x="16" y="20"/>
                    </a:lnTo>
                    <a:lnTo>
                      <a:pt x="1" y="9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0" name="Freeform 1431"/>
              <p:cNvSpPr>
                <a:spLocks/>
              </p:cNvSpPr>
              <p:nvPr/>
            </p:nvSpPr>
            <p:spPr bwMode="auto">
              <a:xfrm>
                <a:off x="5132" y="2655"/>
                <a:ext cx="13" cy="15"/>
              </a:xfrm>
              <a:custGeom>
                <a:avLst/>
                <a:gdLst>
                  <a:gd name="T0" fmla="*/ 13 w 13"/>
                  <a:gd name="T1" fmla="*/ 0 h 15"/>
                  <a:gd name="T2" fmla="*/ 0 w 13"/>
                  <a:gd name="T3" fmla="*/ 0 h 15"/>
                  <a:gd name="T4" fmla="*/ 8 w 13"/>
                  <a:gd name="T5" fmla="*/ 15 h 15"/>
                  <a:gd name="T6" fmla="*/ 13 w 13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5">
                    <a:moveTo>
                      <a:pt x="13" y="0"/>
                    </a:moveTo>
                    <a:lnTo>
                      <a:pt x="0" y="0"/>
                    </a:lnTo>
                    <a:lnTo>
                      <a:pt x="8" y="1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1" name="Freeform 1432"/>
              <p:cNvSpPr>
                <a:spLocks/>
              </p:cNvSpPr>
              <p:nvPr/>
            </p:nvSpPr>
            <p:spPr bwMode="auto">
              <a:xfrm>
                <a:off x="5136" y="2653"/>
                <a:ext cx="6" cy="18"/>
              </a:xfrm>
              <a:custGeom>
                <a:avLst/>
                <a:gdLst>
                  <a:gd name="T0" fmla="*/ 3 w 6"/>
                  <a:gd name="T1" fmla="*/ 18 h 18"/>
                  <a:gd name="T2" fmla="*/ 0 w 6"/>
                  <a:gd name="T3" fmla="*/ 11 h 18"/>
                  <a:gd name="T4" fmla="*/ 2 w 6"/>
                  <a:gd name="T5" fmla="*/ 4 h 18"/>
                  <a:gd name="T6" fmla="*/ 1 w 6"/>
                  <a:gd name="T7" fmla="*/ 4 h 18"/>
                  <a:gd name="T8" fmla="*/ 1 w 6"/>
                  <a:gd name="T9" fmla="*/ 3 h 18"/>
                  <a:gd name="T10" fmla="*/ 1 w 6"/>
                  <a:gd name="T11" fmla="*/ 3 h 18"/>
                  <a:gd name="T12" fmla="*/ 1 w 6"/>
                  <a:gd name="T13" fmla="*/ 2 h 18"/>
                  <a:gd name="T14" fmla="*/ 1 w 6"/>
                  <a:gd name="T15" fmla="*/ 2 h 18"/>
                  <a:gd name="T16" fmla="*/ 1 w 6"/>
                  <a:gd name="T17" fmla="*/ 1 h 18"/>
                  <a:gd name="T18" fmla="*/ 2 w 6"/>
                  <a:gd name="T19" fmla="*/ 0 h 18"/>
                  <a:gd name="T20" fmla="*/ 3 w 6"/>
                  <a:gd name="T21" fmla="*/ 0 h 18"/>
                  <a:gd name="T22" fmla="*/ 4 w 6"/>
                  <a:gd name="T23" fmla="*/ 0 h 18"/>
                  <a:gd name="T24" fmla="*/ 4 w 6"/>
                  <a:gd name="T25" fmla="*/ 1 h 18"/>
                  <a:gd name="T26" fmla="*/ 5 w 6"/>
                  <a:gd name="T27" fmla="*/ 2 h 18"/>
                  <a:gd name="T28" fmla="*/ 5 w 6"/>
                  <a:gd name="T29" fmla="*/ 2 h 18"/>
                  <a:gd name="T30" fmla="*/ 5 w 6"/>
                  <a:gd name="T31" fmla="*/ 3 h 18"/>
                  <a:gd name="T32" fmla="*/ 5 w 6"/>
                  <a:gd name="T33" fmla="*/ 3 h 18"/>
                  <a:gd name="T34" fmla="*/ 4 w 6"/>
                  <a:gd name="T35" fmla="*/ 4 h 18"/>
                  <a:gd name="T36" fmla="*/ 4 w 6"/>
                  <a:gd name="T37" fmla="*/ 4 h 18"/>
                  <a:gd name="T38" fmla="*/ 6 w 6"/>
                  <a:gd name="T39" fmla="*/ 11 h 18"/>
                  <a:gd name="T40" fmla="*/ 3 w 6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18">
                    <a:moveTo>
                      <a:pt x="3" y="18"/>
                    </a:moveTo>
                    <a:lnTo>
                      <a:pt x="0" y="11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11"/>
                    </a:ln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2" name="Freeform 1433"/>
              <p:cNvSpPr>
                <a:spLocks/>
              </p:cNvSpPr>
              <p:nvPr/>
            </p:nvSpPr>
            <p:spPr bwMode="auto">
              <a:xfrm>
                <a:off x="5138" y="2677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4 h 4"/>
                  <a:gd name="T4" fmla="*/ 3 w 4"/>
                  <a:gd name="T5" fmla="*/ 3 h 4"/>
                  <a:gd name="T6" fmla="*/ 4 w 4"/>
                  <a:gd name="T7" fmla="*/ 2 h 4"/>
                  <a:gd name="T8" fmla="*/ 4 w 4"/>
                  <a:gd name="T9" fmla="*/ 2 h 4"/>
                  <a:gd name="T10" fmla="*/ 4 w 4"/>
                  <a:gd name="T11" fmla="*/ 1 h 4"/>
                  <a:gd name="T12" fmla="*/ 3 w 4"/>
                  <a:gd name="T13" fmla="*/ 0 h 4"/>
                  <a:gd name="T14" fmla="*/ 3 w 4"/>
                  <a:gd name="T15" fmla="*/ 0 h 4"/>
                  <a:gd name="T16" fmla="*/ 2 w 4"/>
                  <a:gd name="T17" fmla="*/ 0 h 4"/>
                  <a:gd name="T18" fmla="*/ 2 w 4"/>
                  <a:gd name="T19" fmla="*/ 0 h 4"/>
                  <a:gd name="T20" fmla="*/ 1 w 4"/>
                  <a:gd name="T21" fmla="*/ 0 h 4"/>
                  <a:gd name="T22" fmla="*/ 1 w 4"/>
                  <a:gd name="T23" fmla="*/ 1 h 4"/>
                  <a:gd name="T24" fmla="*/ 0 w 4"/>
                  <a:gd name="T25" fmla="*/ 2 h 4"/>
                  <a:gd name="T26" fmla="*/ 1 w 4"/>
                  <a:gd name="T27" fmla="*/ 2 h 4"/>
                  <a:gd name="T28" fmla="*/ 1 w 4"/>
                  <a:gd name="T29" fmla="*/ 3 h 4"/>
                  <a:gd name="T30" fmla="*/ 2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3" y="4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3" name="Freeform 1434"/>
              <p:cNvSpPr>
                <a:spLocks/>
              </p:cNvSpPr>
              <p:nvPr/>
            </p:nvSpPr>
            <p:spPr bwMode="auto">
              <a:xfrm>
                <a:off x="5138" y="2684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4 h 4"/>
                  <a:gd name="T4" fmla="*/ 3 w 4"/>
                  <a:gd name="T5" fmla="*/ 3 h 4"/>
                  <a:gd name="T6" fmla="*/ 4 w 4"/>
                  <a:gd name="T7" fmla="*/ 2 h 4"/>
                  <a:gd name="T8" fmla="*/ 4 w 4"/>
                  <a:gd name="T9" fmla="*/ 2 h 4"/>
                  <a:gd name="T10" fmla="*/ 4 w 4"/>
                  <a:gd name="T11" fmla="*/ 1 h 4"/>
                  <a:gd name="T12" fmla="*/ 3 w 4"/>
                  <a:gd name="T13" fmla="*/ 0 h 4"/>
                  <a:gd name="T14" fmla="*/ 3 w 4"/>
                  <a:gd name="T15" fmla="*/ 0 h 4"/>
                  <a:gd name="T16" fmla="*/ 2 w 4"/>
                  <a:gd name="T17" fmla="*/ 0 h 4"/>
                  <a:gd name="T18" fmla="*/ 2 w 4"/>
                  <a:gd name="T19" fmla="*/ 0 h 4"/>
                  <a:gd name="T20" fmla="*/ 1 w 4"/>
                  <a:gd name="T21" fmla="*/ 0 h 4"/>
                  <a:gd name="T22" fmla="*/ 1 w 4"/>
                  <a:gd name="T23" fmla="*/ 1 h 4"/>
                  <a:gd name="T24" fmla="*/ 0 w 4"/>
                  <a:gd name="T25" fmla="*/ 2 h 4"/>
                  <a:gd name="T26" fmla="*/ 1 w 4"/>
                  <a:gd name="T27" fmla="*/ 2 h 4"/>
                  <a:gd name="T28" fmla="*/ 1 w 4"/>
                  <a:gd name="T29" fmla="*/ 3 h 4"/>
                  <a:gd name="T30" fmla="*/ 2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3" y="4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4" name="Freeform 1435"/>
              <p:cNvSpPr>
                <a:spLocks/>
              </p:cNvSpPr>
              <p:nvPr/>
            </p:nvSpPr>
            <p:spPr bwMode="auto">
              <a:xfrm>
                <a:off x="5142" y="2618"/>
                <a:ext cx="11" cy="14"/>
              </a:xfrm>
              <a:custGeom>
                <a:avLst/>
                <a:gdLst>
                  <a:gd name="T0" fmla="*/ 8 w 11"/>
                  <a:gd name="T1" fmla="*/ 12 h 14"/>
                  <a:gd name="T2" fmla="*/ 4 w 11"/>
                  <a:gd name="T3" fmla="*/ 4 h 14"/>
                  <a:gd name="T4" fmla="*/ 5 w 11"/>
                  <a:gd name="T5" fmla="*/ 0 h 14"/>
                  <a:gd name="T6" fmla="*/ 11 w 11"/>
                  <a:gd name="T7" fmla="*/ 14 h 14"/>
                  <a:gd name="T8" fmla="*/ 0 w 11"/>
                  <a:gd name="T9" fmla="*/ 13 h 14"/>
                  <a:gd name="T10" fmla="*/ 1 w 11"/>
                  <a:gd name="T11" fmla="*/ 11 h 14"/>
                  <a:gd name="T12" fmla="*/ 8 w 11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4">
                    <a:moveTo>
                      <a:pt x="8" y="12"/>
                    </a:moveTo>
                    <a:lnTo>
                      <a:pt x="4" y="4"/>
                    </a:lnTo>
                    <a:lnTo>
                      <a:pt x="5" y="0"/>
                    </a:lnTo>
                    <a:lnTo>
                      <a:pt x="11" y="14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5" name="Freeform 1436"/>
              <p:cNvSpPr>
                <a:spLocks/>
              </p:cNvSpPr>
              <p:nvPr/>
            </p:nvSpPr>
            <p:spPr bwMode="auto">
              <a:xfrm>
                <a:off x="5151" y="2619"/>
                <a:ext cx="4" cy="5"/>
              </a:xfrm>
              <a:custGeom>
                <a:avLst/>
                <a:gdLst>
                  <a:gd name="T0" fmla="*/ 1 w 4"/>
                  <a:gd name="T1" fmla="*/ 5 h 5"/>
                  <a:gd name="T2" fmla="*/ 0 w 4"/>
                  <a:gd name="T3" fmla="*/ 5 h 5"/>
                  <a:gd name="T4" fmla="*/ 0 w 4"/>
                  <a:gd name="T5" fmla="*/ 4 h 5"/>
                  <a:gd name="T6" fmla="*/ 0 w 4"/>
                  <a:gd name="T7" fmla="*/ 3 h 5"/>
                  <a:gd name="T8" fmla="*/ 0 w 4"/>
                  <a:gd name="T9" fmla="*/ 2 h 5"/>
                  <a:gd name="T10" fmla="*/ 1 w 4"/>
                  <a:gd name="T11" fmla="*/ 1 h 5"/>
                  <a:gd name="T12" fmla="*/ 1 w 4"/>
                  <a:gd name="T13" fmla="*/ 0 h 5"/>
                  <a:gd name="T14" fmla="*/ 2 w 4"/>
                  <a:gd name="T15" fmla="*/ 0 h 5"/>
                  <a:gd name="T16" fmla="*/ 3 w 4"/>
                  <a:gd name="T17" fmla="*/ 0 h 5"/>
                  <a:gd name="T18" fmla="*/ 3 w 4"/>
                  <a:gd name="T19" fmla="*/ 0 h 5"/>
                  <a:gd name="T20" fmla="*/ 4 w 4"/>
                  <a:gd name="T21" fmla="*/ 1 h 5"/>
                  <a:gd name="T22" fmla="*/ 4 w 4"/>
                  <a:gd name="T23" fmla="*/ 2 h 5"/>
                  <a:gd name="T24" fmla="*/ 3 w 4"/>
                  <a:gd name="T25" fmla="*/ 3 h 5"/>
                  <a:gd name="T26" fmla="*/ 3 w 4"/>
                  <a:gd name="T27" fmla="*/ 4 h 5"/>
                  <a:gd name="T28" fmla="*/ 2 w 4"/>
                  <a:gd name="T29" fmla="*/ 5 h 5"/>
                  <a:gd name="T30" fmla="*/ 1 w 4"/>
                  <a:gd name="T31" fmla="*/ 5 h 5"/>
                  <a:gd name="T32" fmla="*/ 1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6" name="Freeform 1437"/>
              <p:cNvSpPr>
                <a:spLocks/>
              </p:cNvSpPr>
              <p:nvPr/>
            </p:nvSpPr>
            <p:spPr bwMode="auto">
              <a:xfrm>
                <a:off x="5140" y="2617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0 w 4"/>
                  <a:gd name="T3" fmla="*/ 5 h 6"/>
                  <a:gd name="T4" fmla="*/ 0 w 4"/>
                  <a:gd name="T5" fmla="*/ 4 h 6"/>
                  <a:gd name="T6" fmla="*/ 0 w 4"/>
                  <a:gd name="T7" fmla="*/ 3 h 6"/>
                  <a:gd name="T8" fmla="*/ 0 w 4"/>
                  <a:gd name="T9" fmla="*/ 2 h 6"/>
                  <a:gd name="T10" fmla="*/ 1 w 4"/>
                  <a:gd name="T11" fmla="*/ 1 h 6"/>
                  <a:gd name="T12" fmla="*/ 1 w 4"/>
                  <a:gd name="T13" fmla="*/ 0 h 6"/>
                  <a:gd name="T14" fmla="*/ 2 w 4"/>
                  <a:gd name="T15" fmla="*/ 0 h 6"/>
                  <a:gd name="T16" fmla="*/ 3 w 4"/>
                  <a:gd name="T17" fmla="*/ 0 h 6"/>
                  <a:gd name="T18" fmla="*/ 3 w 4"/>
                  <a:gd name="T19" fmla="*/ 0 h 6"/>
                  <a:gd name="T20" fmla="*/ 4 w 4"/>
                  <a:gd name="T21" fmla="*/ 1 h 6"/>
                  <a:gd name="T22" fmla="*/ 4 w 4"/>
                  <a:gd name="T23" fmla="*/ 2 h 6"/>
                  <a:gd name="T24" fmla="*/ 3 w 4"/>
                  <a:gd name="T25" fmla="*/ 3 h 6"/>
                  <a:gd name="T26" fmla="*/ 3 w 4"/>
                  <a:gd name="T27" fmla="*/ 4 h 6"/>
                  <a:gd name="T28" fmla="*/ 2 w 4"/>
                  <a:gd name="T29" fmla="*/ 5 h 6"/>
                  <a:gd name="T30" fmla="*/ 1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7" name="Freeform 1438"/>
              <p:cNvSpPr>
                <a:spLocks/>
              </p:cNvSpPr>
              <p:nvPr/>
            </p:nvSpPr>
            <p:spPr bwMode="auto">
              <a:xfrm>
                <a:off x="5249" y="2618"/>
                <a:ext cx="10" cy="13"/>
              </a:xfrm>
              <a:custGeom>
                <a:avLst/>
                <a:gdLst>
                  <a:gd name="T0" fmla="*/ 2 w 10"/>
                  <a:gd name="T1" fmla="*/ 12 h 13"/>
                  <a:gd name="T2" fmla="*/ 7 w 10"/>
                  <a:gd name="T3" fmla="*/ 3 h 13"/>
                  <a:gd name="T4" fmla="*/ 7 w 10"/>
                  <a:gd name="T5" fmla="*/ 0 h 13"/>
                  <a:gd name="T6" fmla="*/ 0 w 10"/>
                  <a:gd name="T7" fmla="*/ 13 h 13"/>
                  <a:gd name="T8" fmla="*/ 10 w 10"/>
                  <a:gd name="T9" fmla="*/ 13 h 13"/>
                  <a:gd name="T10" fmla="*/ 10 w 10"/>
                  <a:gd name="T11" fmla="*/ 12 h 13"/>
                  <a:gd name="T12" fmla="*/ 2 w 10"/>
                  <a:gd name="T1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3">
                    <a:moveTo>
                      <a:pt x="2" y="12"/>
                    </a:moveTo>
                    <a:lnTo>
                      <a:pt x="7" y="3"/>
                    </a:lnTo>
                    <a:lnTo>
                      <a:pt x="7" y="0"/>
                    </a:lnTo>
                    <a:lnTo>
                      <a:pt x="0" y="13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8" name="Freeform 1439"/>
              <p:cNvSpPr>
                <a:spLocks/>
              </p:cNvSpPr>
              <p:nvPr/>
            </p:nvSpPr>
            <p:spPr bwMode="auto">
              <a:xfrm>
                <a:off x="5247" y="2617"/>
                <a:ext cx="4" cy="6"/>
              </a:xfrm>
              <a:custGeom>
                <a:avLst/>
                <a:gdLst>
                  <a:gd name="T0" fmla="*/ 2 w 4"/>
                  <a:gd name="T1" fmla="*/ 6 h 6"/>
                  <a:gd name="T2" fmla="*/ 2 w 4"/>
                  <a:gd name="T3" fmla="*/ 6 h 6"/>
                  <a:gd name="T4" fmla="*/ 3 w 4"/>
                  <a:gd name="T5" fmla="*/ 6 h 6"/>
                  <a:gd name="T6" fmla="*/ 3 w 4"/>
                  <a:gd name="T7" fmla="*/ 5 h 6"/>
                  <a:gd name="T8" fmla="*/ 4 w 4"/>
                  <a:gd name="T9" fmla="*/ 4 h 6"/>
                  <a:gd name="T10" fmla="*/ 4 w 4"/>
                  <a:gd name="T11" fmla="*/ 2 h 6"/>
                  <a:gd name="T12" fmla="*/ 3 w 4"/>
                  <a:gd name="T13" fmla="*/ 1 h 6"/>
                  <a:gd name="T14" fmla="*/ 3 w 4"/>
                  <a:gd name="T15" fmla="*/ 1 h 6"/>
                  <a:gd name="T16" fmla="*/ 2 w 4"/>
                  <a:gd name="T17" fmla="*/ 0 h 6"/>
                  <a:gd name="T18" fmla="*/ 2 w 4"/>
                  <a:gd name="T19" fmla="*/ 1 h 6"/>
                  <a:gd name="T20" fmla="*/ 1 w 4"/>
                  <a:gd name="T21" fmla="*/ 1 h 6"/>
                  <a:gd name="T22" fmla="*/ 1 w 4"/>
                  <a:gd name="T23" fmla="*/ 2 h 6"/>
                  <a:gd name="T24" fmla="*/ 0 w 4"/>
                  <a:gd name="T25" fmla="*/ 3 h 6"/>
                  <a:gd name="T26" fmla="*/ 0 w 4"/>
                  <a:gd name="T27" fmla="*/ 4 h 6"/>
                  <a:gd name="T28" fmla="*/ 1 w 4"/>
                  <a:gd name="T29" fmla="*/ 5 h 6"/>
                  <a:gd name="T30" fmla="*/ 1 w 4"/>
                  <a:gd name="T31" fmla="*/ 6 h 6"/>
                  <a:gd name="T32" fmla="*/ 2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9" name="Freeform 1440"/>
              <p:cNvSpPr>
                <a:spLocks/>
              </p:cNvSpPr>
              <p:nvPr/>
            </p:nvSpPr>
            <p:spPr bwMode="auto">
              <a:xfrm>
                <a:off x="5260" y="2618"/>
                <a:ext cx="3" cy="6"/>
              </a:xfrm>
              <a:custGeom>
                <a:avLst/>
                <a:gdLst>
                  <a:gd name="T0" fmla="*/ 1 w 3"/>
                  <a:gd name="T1" fmla="*/ 6 h 6"/>
                  <a:gd name="T2" fmla="*/ 2 w 3"/>
                  <a:gd name="T3" fmla="*/ 6 h 6"/>
                  <a:gd name="T4" fmla="*/ 3 w 3"/>
                  <a:gd name="T5" fmla="*/ 5 h 6"/>
                  <a:gd name="T6" fmla="*/ 3 w 3"/>
                  <a:gd name="T7" fmla="*/ 4 h 6"/>
                  <a:gd name="T8" fmla="*/ 3 w 3"/>
                  <a:gd name="T9" fmla="*/ 3 h 6"/>
                  <a:gd name="T10" fmla="*/ 3 w 3"/>
                  <a:gd name="T11" fmla="*/ 2 h 6"/>
                  <a:gd name="T12" fmla="*/ 3 w 3"/>
                  <a:gd name="T13" fmla="*/ 1 h 6"/>
                  <a:gd name="T14" fmla="*/ 3 w 3"/>
                  <a:gd name="T15" fmla="*/ 0 h 6"/>
                  <a:gd name="T16" fmla="*/ 2 w 3"/>
                  <a:gd name="T17" fmla="*/ 0 h 6"/>
                  <a:gd name="T18" fmla="*/ 1 w 3"/>
                  <a:gd name="T19" fmla="*/ 0 h 6"/>
                  <a:gd name="T20" fmla="*/ 1 w 3"/>
                  <a:gd name="T21" fmla="*/ 0 h 6"/>
                  <a:gd name="T22" fmla="*/ 0 w 3"/>
                  <a:gd name="T23" fmla="*/ 1 h 6"/>
                  <a:gd name="T24" fmla="*/ 0 w 3"/>
                  <a:gd name="T25" fmla="*/ 3 h 6"/>
                  <a:gd name="T26" fmla="*/ 0 w 3"/>
                  <a:gd name="T27" fmla="*/ 4 h 6"/>
                  <a:gd name="T28" fmla="*/ 0 w 3"/>
                  <a:gd name="T29" fmla="*/ 5 h 6"/>
                  <a:gd name="T30" fmla="*/ 1 w 3"/>
                  <a:gd name="T31" fmla="*/ 6 h 6"/>
                  <a:gd name="T32" fmla="*/ 1 w 3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lnTo>
                      <a:pt x="2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432" name="Group 1495"/>
            <p:cNvGrpSpPr>
              <a:grpSpLocks/>
            </p:cNvGrpSpPr>
            <p:nvPr/>
          </p:nvGrpSpPr>
          <p:grpSpPr bwMode="auto">
            <a:xfrm>
              <a:off x="8550275" y="4103688"/>
              <a:ext cx="301625" cy="269875"/>
              <a:chOff x="5386" y="2585"/>
              <a:chExt cx="190" cy="170"/>
            </a:xfrm>
          </p:grpSpPr>
          <p:sp>
            <p:nvSpPr>
              <p:cNvPr id="440" name="Freeform 1442"/>
              <p:cNvSpPr>
                <a:spLocks/>
              </p:cNvSpPr>
              <p:nvPr/>
            </p:nvSpPr>
            <p:spPr bwMode="auto">
              <a:xfrm>
                <a:off x="5548" y="2626"/>
                <a:ext cx="15" cy="17"/>
              </a:xfrm>
              <a:custGeom>
                <a:avLst/>
                <a:gdLst>
                  <a:gd name="T0" fmla="*/ 7 w 15"/>
                  <a:gd name="T1" fmla="*/ 17 h 17"/>
                  <a:gd name="T2" fmla="*/ 9 w 15"/>
                  <a:gd name="T3" fmla="*/ 16 h 17"/>
                  <a:gd name="T4" fmla="*/ 10 w 15"/>
                  <a:gd name="T5" fmla="*/ 16 h 17"/>
                  <a:gd name="T6" fmla="*/ 12 w 15"/>
                  <a:gd name="T7" fmla="*/ 15 h 17"/>
                  <a:gd name="T8" fmla="*/ 13 w 15"/>
                  <a:gd name="T9" fmla="*/ 14 h 17"/>
                  <a:gd name="T10" fmla="*/ 14 w 15"/>
                  <a:gd name="T11" fmla="*/ 13 h 17"/>
                  <a:gd name="T12" fmla="*/ 15 w 15"/>
                  <a:gd name="T13" fmla="*/ 11 h 17"/>
                  <a:gd name="T14" fmla="*/ 15 w 15"/>
                  <a:gd name="T15" fmla="*/ 10 h 17"/>
                  <a:gd name="T16" fmla="*/ 15 w 15"/>
                  <a:gd name="T17" fmla="*/ 8 h 17"/>
                  <a:gd name="T18" fmla="*/ 15 w 15"/>
                  <a:gd name="T19" fmla="*/ 6 h 17"/>
                  <a:gd name="T20" fmla="*/ 15 w 15"/>
                  <a:gd name="T21" fmla="*/ 5 h 17"/>
                  <a:gd name="T22" fmla="*/ 14 w 15"/>
                  <a:gd name="T23" fmla="*/ 3 h 17"/>
                  <a:gd name="T24" fmla="*/ 13 w 15"/>
                  <a:gd name="T25" fmla="*/ 2 h 17"/>
                  <a:gd name="T26" fmla="*/ 12 w 15"/>
                  <a:gd name="T27" fmla="*/ 1 h 17"/>
                  <a:gd name="T28" fmla="*/ 10 w 15"/>
                  <a:gd name="T29" fmla="*/ 0 h 17"/>
                  <a:gd name="T30" fmla="*/ 9 w 15"/>
                  <a:gd name="T31" fmla="*/ 0 h 17"/>
                  <a:gd name="T32" fmla="*/ 7 w 15"/>
                  <a:gd name="T33" fmla="*/ 0 h 17"/>
                  <a:gd name="T34" fmla="*/ 6 w 15"/>
                  <a:gd name="T35" fmla="*/ 0 h 17"/>
                  <a:gd name="T36" fmla="*/ 4 w 15"/>
                  <a:gd name="T37" fmla="*/ 0 h 17"/>
                  <a:gd name="T38" fmla="*/ 3 w 15"/>
                  <a:gd name="T39" fmla="*/ 1 h 17"/>
                  <a:gd name="T40" fmla="*/ 2 w 15"/>
                  <a:gd name="T41" fmla="*/ 2 h 17"/>
                  <a:gd name="T42" fmla="*/ 1 w 15"/>
                  <a:gd name="T43" fmla="*/ 3 h 17"/>
                  <a:gd name="T44" fmla="*/ 0 w 15"/>
                  <a:gd name="T45" fmla="*/ 5 h 17"/>
                  <a:gd name="T46" fmla="*/ 0 w 15"/>
                  <a:gd name="T47" fmla="*/ 6 h 17"/>
                  <a:gd name="T48" fmla="*/ 0 w 15"/>
                  <a:gd name="T49" fmla="*/ 8 h 17"/>
                  <a:gd name="T50" fmla="*/ 0 w 15"/>
                  <a:gd name="T51" fmla="*/ 10 h 17"/>
                  <a:gd name="T52" fmla="*/ 0 w 15"/>
                  <a:gd name="T53" fmla="*/ 11 h 17"/>
                  <a:gd name="T54" fmla="*/ 1 w 15"/>
                  <a:gd name="T55" fmla="*/ 13 h 17"/>
                  <a:gd name="T56" fmla="*/ 2 w 15"/>
                  <a:gd name="T57" fmla="*/ 14 h 17"/>
                  <a:gd name="T58" fmla="*/ 3 w 15"/>
                  <a:gd name="T59" fmla="*/ 15 h 17"/>
                  <a:gd name="T60" fmla="*/ 4 w 15"/>
                  <a:gd name="T61" fmla="*/ 16 h 17"/>
                  <a:gd name="T62" fmla="*/ 6 w 15"/>
                  <a:gd name="T63" fmla="*/ 16 h 17"/>
                  <a:gd name="T64" fmla="*/ 7 w 15"/>
                  <a:gd name="T6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7">
                    <a:moveTo>
                      <a:pt x="7" y="17"/>
                    </a:moveTo>
                    <a:lnTo>
                      <a:pt x="9" y="16"/>
                    </a:lnTo>
                    <a:lnTo>
                      <a:pt x="10" y="16"/>
                    </a:lnTo>
                    <a:lnTo>
                      <a:pt x="12" y="15"/>
                    </a:lnTo>
                    <a:lnTo>
                      <a:pt x="13" y="14"/>
                    </a:lnTo>
                    <a:lnTo>
                      <a:pt x="14" y="13"/>
                    </a:lnTo>
                    <a:lnTo>
                      <a:pt x="15" y="11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5" y="6"/>
                    </a:lnTo>
                    <a:lnTo>
                      <a:pt x="15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3" y="15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7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1" name="Freeform 1443"/>
              <p:cNvSpPr>
                <a:spLocks/>
              </p:cNvSpPr>
              <p:nvPr/>
            </p:nvSpPr>
            <p:spPr bwMode="auto">
              <a:xfrm>
                <a:off x="5395" y="2587"/>
                <a:ext cx="86" cy="12"/>
              </a:xfrm>
              <a:custGeom>
                <a:avLst/>
                <a:gdLst>
                  <a:gd name="T0" fmla="*/ 86 w 86"/>
                  <a:gd name="T1" fmla="*/ 10 h 12"/>
                  <a:gd name="T2" fmla="*/ 43 w 86"/>
                  <a:gd name="T3" fmla="*/ 0 h 12"/>
                  <a:gd name="T4" fmla="*/ 0 w 86"/>
                  <a:gd name="T5" fmla="*/ 10 h 12"/>
                  <a:gd name="T6" fmla="*/ 1 w 86"/>
                  <a:gd name="T7" fmla="*/ 12 h 12"/>
                  <a:gd name="T8" fmla="*/ 43 w 86"/>
                  <a:gd name="T9" fmla="*/ 2 h 12"/>
                  <a:gd name="T10" fmla="*/ 86 w 86"/>
                  <a:gd name="T11" fmla="*/ 12 h 12"/>
                  <a:gd name="T12" fmla="*/ 86 w 86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12">
                    <a:moveTo>
                      <a:pt x="86" y="10"/>
                    </a:moveTo>
                    <a:lnTo>
                      <a:pt x="43" y="0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43" y="2"/>
                    </a:lnTo>
                    <a:lnTo>
                      <a:pt x="86" y="12"/>
                    </a:lnTo>
                    <a:lnTo>
                      <a:pt x="8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2" name="Rectangle 1444"/>
              <p:cNvSpPr>
                <a:spLocks noChangeArrowheads="1"/>
              </p:cNvSpPr>
              <p:nvPr/>
            </p:nvSpPr>
            <p:spPr bwMode="auto">
              <a:xfrm>
                <a:off x="5390" y="2603"/>
                <a:ext cx="101" cy="10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3" name="Rectangle 1445"/>
              <p:cNvSpPr>
                <a:spLocks noChangeArrowheads="1"/>
              </p:cNvSpPr>
              <p:nvPr/>
            </p:nvSpPr>
            <p:spPr bwMode="auto">
              <a:xfrm>
                <a:off x="5392" y="2605"/>
                <a:ext cx="96" cy="10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4" name="Rectangle 1446"/>
              <p:cNvSpPr>
                <a:spLocks noChangeArrowheads="1"/>
              </p:cNvSpPr>
              <p:nvPr/>
            </p:nvSpPr>
            <p:spPr bwMode="auto">
              <a:xfrm>
                <a:off x="5401" y="2702"/>
                <a:ext cx="14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5" name="Rectangle 1447"/>
              <p:cNvSpPr>
                <a:spLocks noChangeArrowheads="1"/>
              </p:cNvSpPr>
              <p:nvPr/>
            </p:nvSpPr>
            <p:spPr bwMode="auto">
              <a:xfrm>
                <a:off x="5425" y="2702"/>
                <a:ext cx="13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6" name="Rectangle 1448"/>
              <p:cNvSpPr>
                <a:spLocks noChangeArrowheads="1"/>
              </p:cNvSpPr>
              <p:nvPr/>
            </p:nvSpPr>
            <p:spPr bwMode="auto">
              <a:xfrm>
                <a:off x="5448" y="2702"/>
                <a:ext cx="14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7" name="Rectangle 1449"/>
              <p:cNvSpPr>
                <a:spLocks noChangeArrowheads="1"/>
              </p:cNvSpPr>
              <p:nvPr/>
            </p:nvSpPr>
            <p:spPr bwMode="auto">
              <a:xfrm>
                <a:off x="5472" y="2702"/>
                <a:ext cx="14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8" name="Rectangle 1450"/>
              <p:cNvSpPr>
                <a:spLocks noChangeArrowheads="1"/>
              </p:cNvSpPr>
              <p:nvPr/>
            </p:nvSpPr>
            <p:spPr bwMode="auto">
              <a:xfrm>
                <a:off x="5401" y="2696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9" name="Rectangle 1451"/>
              <p:cNvSpPr>
                <a:spLocks noChangeArrowheads="1"/>
              </p:cNvSpPr>
              <p:nvPr/>
            </p:nvSpPr>
            <p:spPr bwMode="auto">
              <a:xfrm>
                <a:off x="5394" y="2694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0" name="Rectangle 1452"/>
              <p:cNvSpPr>
                <a:spLocks noChangeArrowheads="1"/>
              </p:cNvSpPr>
              <p:nvPr/>
            </p:nvSpPr>
            <p:spPr bwMode="auto">
              <a:xfrm>
                <a:off x="5401" y="2671"/>
                <a:ext cx="84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1" name="Rectangle 1453"/>
              <p:cNvSpPr>
                <a:spLocks noChangeArrowheads="1"/>
              </p:cNvSpPr>
              <p:nvPr/>
            </p:nvSpPr>
            <p:spPr bwMode="auto">
              <a:xfrm>
                <a:off x="5394" y="2669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2" name="Rectangle 1454"/>
              <p:cNvSpPr>
                <a:spLocks noChangeArrowheads="1"/>
              </p:cNvSpPr>
              <p:nvPr/>
            </p:nvSpPr>
            <p:spPr bwMode="auto">
              <a:xfrm>
                <a:off x="5401" y="2647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3" name="Rectangle 1455"/>
              <p:cNvSpPr>
                <a:spLocks noChangeArrowheads="1"/>
              </p:cNvSpPr>
              <p:nvPr/>
            </p:nvSpPr>
            <p:spPr bwMode="auto">
              <a:xfrm>
                <a:off x="5394" y="2645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4" name="Rectangle 1456"/>
              <p:cNvSpPr>
                <a:spLocks noChangeArrowheads="1"/>
              </p:cNvSpPr>
              <p:nvPr/>
            </p:nvSpPr>
            <p:spPr bwMode="auto">
              <a:xfrm>
                <a:off x="5401" y="2622"/>
                <a:ext cx="84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5" name="Rectangle 1457"/>
              <p:cNvSpPr>
                <a:spLocks noChangeArrowheads="1"/>
              </p:cNvSpPr>
              <p:nvPr/>
            </p:nvSpPr>
            <p:spPr bwMode="auto">
              <a:xfrm>
                <a:off x="5394" y="2620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6" name="Rectangle 1458"/>
              <p:cNvSpPr>
                <a:spLocks noChangeArrowheads="1"/>
              </p:cNvSpPr>
              <p:nvPr/>
            </p:nvSpPr>
            <p:spPr bwMode="auto">
              <a:xfrm>
                <a:off x="5404" y="2635"/>
                <a:ext cx="9" cy="6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7" name="Rectangle 1459"/>
              <p:cNvSpPr>
                <a:spLocks noChangeArrowheads="1"/>
              </p:cNvSpPr>
              <p:nvPr/>
            </p:nvSpPr>
            <p:spPr bwMode="auto">
              <a:xfrm>
                <a:off x="5406" y="2637"/>
                <a:ext cx="5" cy="59"/>
              </a:xfrm>
              <a:prstGeom prst="rect">
                <a:avLst/>
              </a:prstGeom>
              <a:solidFill>
                <a:srgbClr val="FF2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8" name="Rectangle 1460"/>
              <p:cNvSpPr>
                <a:spLocks noChangeArrowheads="1"/>
              </p:cNvSpPr>
              <p:nvPr/>
            </p:nvSpPr>
            <p:spPr bwMode="auto">
              <a:xfrm>
                <a:off x="5428" y="2655"/>
                <a:ext cx="8" cy="4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9" name="Rectangle 1461"/>
              <p:cNvSpPr>
                <a:spLocks noChangeArrowheads="1"/>
              </p:cNvSpPr>
              <p:nvPr/>
            </p:nvSpPr>
            <p:spPr bwMode="auto">
              <a:xfrm>
                <a:off x="5429" y="2657"/>
                <a:ext cx="5" cy="39"/>
              </a:xfrm>
              <a:prstGeom prst="rect">
                <a:avLst/>
              </a:prstGeom>
              <a:solidFill>
                <a:srgbClr val="B2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0" name="Rectangle 1462"/>
              <p:cNvSpPr>
                <a:spLocks noChangeArrowheads="1"/>
              </p:cNvSpPr>
              <p:nvPr/>
            </p:nvSpPr>
            <p:spPr bwMode="auto">
              <a:xfrm>
                <a:off x="5451" y="2666"/>
                <a:ext cx="8" cy="3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1" name="Rectangle 1463"/>
              <p:cNvSpPr>
                <a:spLocks noChangeArrowheads="1"/>
              </p:cNvSpPr>
              <p:nvPr/>
            </p:nvSpPr>
            <p:spPr bwMode="auto">
              <a:xfrm>
                <a:off x="5452" y="2668"/>
                <a:ext cx="5" cy="28"/>
              </a:xfrm>
              <a:prstGeom prst="rect">
                <a:avLst/>
              </a:prstGeom>
              <a:solidFill>
                <a:srgbClr val="FFAF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2" name="Rectangle 1464"/>
              <p:cNvSpPr>
                <a:spLocks noChangeArrowheads="1"/>
              </p:cNvSpPr>
              <p:nvPr/>
            </p:nvSpPr>
            <p:spPr bwMode="auto">
              <a:xfrm>
                <a:off x="5475" y="2627"/>
                <a:ext cx="8" cy="7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3" name="Rectangle 1465"/>
              <p:cNvSpPr>
                <a:spLocks noChangeArrowheads="1"/>
              </p:cNvSpPr>
              <p:nvPr/>
            </p:nvSpPr>
            <p:spPr bwMode="auto">
              <a:xfrm>
                <a:off x="5476" y="2628"/>
                <a:ext cx="5" cy="68"/>
              </a:xfrm>
              <a:prstGeom prst="rect">
                <a:avLst/>
              </a:prstGeom>
              <a:solidFill>
                <a:srgbClr val="FF6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4" name="Rectangle 1466"/>
              <p:cNvSpPr>
                <a:spLocks noChangeArrowheads="1"/>
              </p:cNvSpPr>
              <p:nvPr/>
            </p:nvSpPr>
            <p:spPr bwMode="auto">
              <a:xfrm>
                <a:off x="5386" y="2709"/>
                <a:ext cx="108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5" name="Rectangle 1467"/>
              <p:cNvSpPr>
                <a:spLocks noChangeArrowheads="1"/>
              </p:cNvSpPr>
              <p:nvPr/>
            </p:nvSpPr>
            <p:spPr bwMode="auto">
              <a:xfrm>
                <a:off x="5388" y="2711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6" name="Rectangle 1468"/>
              <p:cNvSpPr>
                <a:spLocks noChangeArrowheads="1"/>
              </p:cNvSpPr>
              <p:nvPr/>
            </p:nvSpPr>
            <p:spPr bwMode="auto">
              <a:xfrm>
                <a:off x="5386" y="2596"/>
                <a:ext cx="108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7" name="Rectangle 1469"/>
              <p:cNvSpPr>
                <a:spLocks noChangeArrowheads="1"/>
              </p:cNvSpPr>
              <p:nvPr/>
            </p:nvSpPr>
            <p:spPr bwMode="auto">
              <a:xfrm>
                <a:off x="5388" y="2599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8" name="Freeform 1470"/>
              <p:cNvSpPr>
                <a:spLocks/>
              </p:cNvSpPr>
              <p:nvPr/>
            </p:nvSpPr>
            <p:spPr bwMode="auto">
              <a:xfrm>
                <a:off x="5435" y="2585"/>
                <a:ext cx="7" cy="7"/>
              </a:xfrm>
              <a:custGeom>
                <a:avLst/>
                <a:gdLst>
                  <a:gd name="T0" fmla="*/ 3 w 7"/>
                  <a:gd name="T1" fmla="*/ 7 h 7"/>
                  <a:gd name="T2" fmla="*/ 4 w 7"/>
                  <a:gd name="T3" fmla="*/ 7 h 7"/>
                  <a:gd name="T4" fmla="*/ 5 w 7"/>
                  <a:gd name="T5" fmla="*/ 7 h 7"/>
                  <a:gd name="T6" fmla="*/ 5 w 7"/>
                  <a:gd name="T7" fmla="*/ 7 h 7"/>
                  <a:gd name="T8" fmla="*/ 6 w 7"/>
                  <a:gd name="T9" fmla="*/ 6 h 7"/>
                  <a:gd name="T10" fmla="*/ 6 w 7"/>
                  <a:gd name="T11" fmla="*/ 6 h 7"/>
                  <a:gd name="T12" fmla="*/ 6 w 7"/>
                  <a:gd name="T13" fmla="*/ 5 h 7"/>
                  <a:gd name="T14" fmla="*/ 7 w 7"/>
                  <a:gd name="T15" fmla="*/ 4 h 7"/>
                  <a:gd name="T16" fmla="*/ 7 w 7"/>
                  <a:gd name="T17" fmla="*/ 4 h 7"/>
                  <a:gd name="T18" fmla="*/ 7 w 7"/>
                  <a:gd name="T19" fmla="*/ 3 h 7"/>
                  <a:gd name="T20" fmla="*/ 6 w 7"/>
                  <a:gd name="T21" fmla="*/ 2 h 7"/>
                  <a:gd name="T22" fmla="*/ 6 w 7"/>
                  <a:gd name="T23" fmla="*/ 2 h 7"/>
                  <a:gd name="T24" fmla="*/ 6 w 7"/>
                  <a:gd name="T25" fmla="*/ 1 h 7"/>
                  <a:gd name="T26" fmla="*/ 5 w 7"/>
                  <a:gd name="T27" fmla="*/ 1 h 7"/>
                  <a:gd name="T28" fmla="*/ 5 w 7"/>
                  <a:gd name="T29" fmla="*/ 0 h 7"/>
                  <a:gd name="T30" fmla="*/ 4 w 7"/>
                  <a:gd name="T31" fmla="*/ 0 h 7"/>
                  <a:gd name="T32" fmla="*/ 3 w 7"/>
                  <a:gd name="T33" fmla="*/ 0 h 7"/>
                  <a:gd name="T34" fmla="*/ 3 w 7"/>
                  <a:gd name="T35" fmla="*/ 0 h 7"/>
                  <a:gd name="T36" fmla="*/ 2 w 7"/>
                  <a:gd name="T37" fmla="*/ 0 h 7"/>
                  <a:gd name="T38" fmla="*/ 1 w 7"/>
                  <a:gd name="T39" fmla="*/ 1 h 7"/>
                  <a:gd name="T40" fmla="*/ 1 w 7"/>
                  <a:gd name="T41" fmla="*/ 1 h 7"/>
                  <a:gd name="T42" fmla="*/ 0 w 7"/>
                  <a:gd name="T43" fmla="*/ 2 h 7"/>
                  <a:gd name="T44" fmla="*/ 0 w 7"/>
                  <a:gd name="T45" fmla="*/ 2 h 7"/>
                  <a:gd name="T46" fmla="*/ 0 w 7"/>
                  <a:gd name="T47" fmla="*/ 3 h 7"/>
                  <a:gd name="T48" fmla="*/ 0 w 7"/>
                  <a:gd name="T49" fmla="*/ 4 h 7"/>
                  <a:gd name="T50" fmla="*/ 0 w 7"/>
                  <a:gd name="T51" fmla="*/ 4 h 7"/>
                  <a:gd name="T52" fmla="*/ 0 w 7"/>
                  <a:gd name="T53" fmla="*/ 5 h 7"/>
                  <a:gd name="T54" fmla="*/ 0 w 7"/>
                  <a:gd name="T55" fmla="*/ 6 h 7"/>
                  <a:gd name="T56" fmla="*/ 1 w 7"/>
                  <a:gd name="T57" fmla="*/ 6 h 7"/>
                  <a:gd name="T58" fmla="*/ 1 w 7"/>
                  <a:gd name="T59" fmla="*/ 7 h 7"/>
                  <a:gd name="T60" fmla="*/ 2 w 7"/>
                  <a:gd name="T61" fmla="*/ 7 h 7"/>
                  <a:gd name="T62" fmla="*/ 3 w 7"/>
                  <a:gd name="T63" fmla="*/ 7 h 7"/>
                  <a:gd name="T64" fmla="*/ 3 w 7"/>
                  <a:gd name="T6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" h="7">
                    <a:moveTo>
                      <a:pt x="3" y="7"/>
                    </a:move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9" name="Freeform 1471"/>
              <p:cNvSpPr>
                <a:spLocks/>
              </p:cNvSpPr>
              <p:nvPr/>
            </p:nvSpPr>
            <p:spPr bwMode="auto">
              <a:xfrm>
                <a:off x="5436" y="2586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3 w 4"/>
                  <a:gd name="T3" fmla="*/ 5 h 5"/>
                  <a:gd name="T4" fmla="*/ 4 w 4"/>
                  <a:gd name="T5" fmla="*/ 4 h 5"/>
                  <a:gd name="T6" fmla="*/ 4 w 4"/>
                  <a:gd name="T7" fmla="*/ 3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1 h 5"/>
                  <a:gd name="T14" fmla="*/ 3 w 4"/>
                  <a:gd name="T15" fmla="*/ 0 h 5"/>
                  <a:gd name="T16" fmla="*/ 2 w 4"/>
                  <a:gd name="T17" fmla="*/ 0 h 5"/>
                  <a:gd name="T18" fmla="*/ 1 w 4"/>
                  <a:gd name="T19" fmla="*/ 0 h 5"/>
                  <a:gd name="T20" fmla="*/ 1 w 4"/>
                  <a:gd name="T21" fmla="*/ 1 h 5"/>
                  <a:gd name="T22" fmla="*/ 0 w 4"/>
                  <a:gd name="T23" fmla="*/ 2 h 5"/>
                  <a:gd name="T24" fmla="*/ 0 w 4"/>
                  <a:gd name="T25" fmla="*/ 3 h 5"/>
                  <a:gd name="T26" fmla="*/ 0 w 4"/>
                  <a:gd name="T27" fmla="*/ 3 h 5"/>
                  <a:gd name="T28" fmla="*/ 1 w 4"/>
                  <a:gd name="T29" fmla="*/ 4 h 5"/>
                  <a:gd name="T30" fmla="*/ 1 w 4"/>
                  <a:gd name="T31" fmla="*/ 5 h 5"/>
                  <a:gd name="T32" fmla="*/ 2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3" y="5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0" name="Freeform 1472"/>
              <p:cNvSpPr>
                <a:spLocks/>
              </p:cNvSpPr>
              <p:nvPr/>
            </p:nvSpPr>
            <p:spPr bwMode="auto">
              <a:xfrm>
                <a:off x="5486" y="2649"/>
                <a:ext cx="90" cy="106"/>
              </a:xfrm>
              <a:custGeom>
                <a:avLst/>
                <a:gdLst>
                  <a:gd name="T0" fmla="*/ 75 w 90"/>
                  <a:gd name="T1" fmla="*/ 34 h 106"/>
                  <a:gd name="T2" fmla="*/ 77 w 90"/>
                  <a:gd name="T3" fmla="*/ 33 h 106"/>
                  <a:gd name="T4" fmla="*/ 83 w 90"/>
                  <a:gd name="T5" fmla="*/ 31 h 106"/>
                  <a:gd name="T6" fmla="*/ 84 w 90"/>
                  <a:gd name="T7" fmla="*/ 29 h 106"/>
                  <a:gd name="T8" fmla="*/ 86 w 90"/>
                  <a:gd name="T9" fmla="*/ 27 h 106"/>
                  <a:gd name="T10" fmla="*/ 87 w 90"/>
                  <a:gd name="T11" fmla="*/ 19 h 106"/>
                  <a:gd name="T12" fmla="*/ 86 w 90"/>
                  <a:gd name="T13" fmla="*/ 16 h 106"/>
                  <a:gd name="T14" fmla="*/ 84 w 90"/>
                  <a:gd name="T15" fmla="*/ 11 h 106"/>
                  <a:gd name="T16" fmla="*/ 79 w 90"/>
                  <a:gd name="T17" fmla="*/ 6 h 106"/>
                  <a:gd name="T18" fmla="*/ 74 w 90"/>
                  <a:gd name="T19" fmla="*/ 1 h 106"/>
                  <a:gd name="T20" fmla="*/ 71 w 90"/>
                  <a:gd name="T21" fmla="*/ 1 h 106"/>
                  <a:gd name="T22" fmla="*/ 68 w 90"/>
                  <a:gd name="T23" fmla="*/ 0 h 106"/>
                  <a:gd name="T24" fmla="*/ 64 w 90"/>
                  <a:gd name="T25" fmla="*/ 0 h 106"/>
                  <a:gd name="T26" fmla="*/ 55 w 90"/>
                  <a:gd name="T27" fmla="*/ 0 h 106"/>
                  <a:gd name="T28" fmla="*/ 47 w 90"/>
                  <a:gd name="T29" fmla="*/ 0 h 106"/>
                  <a:gd name="T30" fmla="*/ 43 w 90"/>
                  <a:gd name="T31" fmla="*/ 0 h 106"/>
                  <a:gd name="T32" fmla="*/ 40 w 90"/>
                  <a:gd name="T33" fmla="*/ 0 h 106"/>
                  <a:gd name="T34" fmla="*/ 37 w 90"/>
                  <a:gd name="T35" fmla="*/ 1 h 106"/>
                  <a:gd name="T36" fmla="*/ 32 w 90"/>
                  <a:gd name="T37" fmla="*/ 4 h 106"/>
                  <a:gd name="T38" fmla="*/ 30 w 90"/>
                  <a:gd name="T39" fmla="*/ 7 h 106"/>
                  <a:gd name="T40" fmla="*/ 25 w 90"/>
                  <a:gd name="T41" fmla="*/ 15 h 106"/>
                  <a:gd name="T42" fmla="*/ 23 w 90"/>
                  <a:gd name="T43" fmla="*/ 19 h 106"/>
                  <a:gd name="T44" fmla="*/ 5 w 90"/>
                  <a:gd name="T45" fmla="*/ 14 h 106"/>
                  <a:gd name="T46" fmla="*/ 3 w 90"/>
                  <a:gd name="T47" fmla="*/ 11 h 106"/>
                  <a:gd name="T48" fmla="*/ 2 w 90"/>
                  <a:gd name="T49" fmla="*/ 10 h 106"/>
                  <a:gd name="T50" fmla="*/ 0 w 90"/>
                  <a:gd name="T51" fmla="*/ 15 h 106"/>
                  <a:gd name="T52" fmla="*/ 3 w 90"/>
                  <a:gd name="T53" fmla="*/ 24 h 106"/>
                  <a:gd name="T54" fmla="*/ 6 w 90"/>
                  <a:gd name="T55" fmla="*/ 26 h 106"/>
                  <a:gd name="T56" fmla="*/ 9 w 90"/>
                  <a:gd name="T57" fmla="*/ 27 h 106"/>
                  <a:gd name="T58" fmla="*/ 14 w 90"/>
                  <a:gd name="T59" fmla="*/ 29 h 106"/>
                  <a:gd name="T60" fmla="*/ 18 w 90"/>
                  <a:gd name="T61" fmla="*/ 31 h 106"/>
                  <a:gd name="T62" fmla="*/ 23 w 90"/>
                  <a:gd name="T63" fmla="*/ 32 h 106"/>
                  <a:gd name="T64" fmla="*/ 27 w 90"/>
                  <a:gd name="T65" fmla="*/ 31 h 106"/>
                  <a:gd name="T66" fmla="*/ 32 w 90"/>
                  <a:gd name="T67" fmla="*/ 28 h 106"/>
                  <a:gd name="T68" fmla="*/ 19 w 90"/>
                  <a:gd name="T69" fmla="*/ 79 h 106"/>
                  <a:gd name="T70" fmla="*/ 33 w 90"/>
                  <a:gd name="T71" fmla="*/ 93 h 106"/>
                  <a:gd name="T72" fmla="*/ 41 w 90"/>
                  <a:gd name="T73" fmla="*/ 100 h 106"/>
                  <a:gd name="T74" fmla="*/ 36 w 90"/>
                  <a:gd name="T75" fmla="*/ 101 h 106"/>
                  <a:gd name="T76" fmla="*/ 32 w 90"/>
                  <a:gd name="T77" fmla="*/ 105 h 106"/>
                  <a:gd name="T78" fmla="*/ 49 w 90"/>
                  <a:gd name="T79" fmla="*/ 106 h 106"/>
                  <a:gd name="T80" fmla="*/ 53 w 90"/>
                  <a:gd name="T81" fmla="*/ 100 h 106"/>
                  <a:gd name="T82" fmla="*/ 50 w 90"/>
                  <a:gd name="T83" fmla="*/ 95 h 106"/>
                  <a:gd name="T84" fmla="*/ 50 w 90"/>
                  <a:gd name="T85" fmla="*/ 83 h 106"/>
                  <a:gd name="T86" fmla="*/ 59 w 90"/>
                  <a:gd name="T87" fmla="*/ 86 h 106"/>
                  <a:gd name="T88" fmla="*/ 60 w 90"/>
                  <a:gd name="T89" fmla="*/ 96 h 106"/>
                  <a:gd name="T90" fmla="*/ 58 w 90"/>
                  <a:gd name="T91" fmla="*/ 101 h 106"/>
                  <a:gd name="T92" fmla="*/ 57 w 90"/>
                  <a:gd name="T93" fmla="*/ 104 h 106"/>
                  <a:gd name="T94" fmla="*/ 62 w 90"/>
                  <a:gd name="T95" fmla="*/ 103 h 106"/>
                  <a:gd name="T96" fmla="*/ 80 w 90"/>
                  <a:gd name="T97" fmla="*/ 103 h 106"/>
                  <a:gd name="T98" fmla="*/ 75 w 90"/>
                  <a:gd name="T99" fmla="*/ 100 h 106"/>
                  <a:gd name="T100" fmla="*/ 72 w 90"/>
                  <a:gd name="T101" fmla="*/ 99 h 106"/>
                  <a:gd name="T102" fmla="*/ 80 w 90"/>
                  <a:gd name="T103" fmla="*/ 8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106">
                    <a:moveTo>
                      <a:pt x="81" y="79"/>
                    </a:moveTo>
                    <a:lnTo>
                      <a:pt x="90" y="79"/>
                    </a:lnTo>
                    <a:lnTo>
                      <a:pt x="75" y="42"/>
                    </a:lnTo>
                    <a:lnTo>
                      <a:pt x="75" y="34"/>
                    </a:lnTo>
                    <a:lnTo>
                      <a:pt x="75" y="34"/>
                    </a:lnTo>
                    <a:lnTo>
                      <a:pt x="76" y="34"/>
                    </a:lnTo>
                    <a:lnTo>
                      <a:pt x="76" y="34"/>
                    </a:lnTo>
                    <a:lnTo>
                      <a:pt x="77" y="33"/>
                    </a:lnTo>
                    <a:lnTo>
                      <a:pt x="79" y="33"/>
                    </a:lnTo>
                    <a:lnTo>
                      <a:pt x="80" y="32"/>
                    </a:lnTo>
                    <a:lnTo>
                      <a:pt x="81" y="32"/>
                    </a:lnTo>
                    <a:lnTo>
                      <a:pt x="83" y="31"/>
                    </a:lnTo>
                    <a:lnTo>
                      <a:pt x="83" y="30"/>
                    </a:lnTo>
                    <a:lnTo>
                      <a:pt x="84" y="30"/>
                    </a:lnTo>
                    <a:lnTo>
                      <a:pt x="84" y="29"/>
                    </a:lnTo>
                    <a:lnTo>
                      <a:pt x="84" y="29"/>
                    </a:lnTo>
                    <a:lnTo>
                      <a:pt x="85" y="28"/>
                    </a:lnTo>
                    <a:lnTo>
                      <a:pt x="85" y="28"/>
                    </a:lnTo>
                    <a:lnTo>
                      <a:pt x="85" y="27"/>
                    </a:lnTo>
                    <a:lnTo>
                      <a:pt x="86" y="27"/>
                    </a:lnTo>
                    <a:lnTo>
                      <a:pt x="86" y="25"/>
                    </a:lnTo>
                    <a:lnTo>
                      <a:pt x="87" y="23"/>
                    </a:lnTo>
                    <a:lnTo>
                      <a:pt x="87" y="21"/>
                    </a:lnTo>
                    <a:lnTo>
                      <a:pt x="87" y="19"/>
                    </a:lnTo>
                    <a:lnTo>
                      <a:pt x="87" y="18"/>
                    </a:lnTo>
                    <a:lnTo>
                      <a:pt x="87" y="18"/>
                    </a:lnTo>
                    <a:lnTo>
                      <a:pt x="86" y="17"/>
                    </a:lnTo>
                    <a:lnTo>
                      <a:pt x="86" y="16"/>
                    </a:lnTo>
                    <a:lnTo>
                      <a:pt x="86" y="15"/>
                    </a:lnTo>
                    <a:lnTo>
                      <a:pt x="85" y="14"/>
                    </a:lnTo>
                    <a:lnTo>
                      <a:pt x="84" y="13"/>
                    </a:lnTo>
                    <a:lnTo>
                      <a:pt x="84" y="11"/>
                    </a:lnTo>
                    <a:lnTo>
                      <a:pt x="83" y="10"/>
                    </a:lnTo>
                    <a:lnTo>
                      <a:pt x="82" y="8"/>
                    </a:lnTo>
                    <a:lnTo>
                      <a:pt x="81" y="7"/>
                    </a:lnTo>
                    <a:lnTo>
                      <a:pt x="79" y="6"/>
                    </a:lnTo>
                    <a:lnTo>
                      <a:pt x="78" y="4"/>
                    </a:lnTo>
                    <a:lnTo>
                      <a:pt x="77" y="3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3" y="1"/>
                    </a:lnTo>
                    <a:lnTo>
                      <a:pt x="72" y="1"/>
                    </a:lnTo>
                    <a:lnTo>
                      <a:pt x="72" y="1"/>
                    </a:lnTo>
                    <a:lnTo>
                      <a:pt x="71" y="1"/>
                    </a:lnTo>
                    <a:lnTo>
                      <a:pt x="70" y="0"/>
                    </a:lnTo>
                    <a:lnTo>
                      <a:pt x="69" y="0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8" y="0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9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7" y="1"/>
                    </a:lnTo>
                    <a:lnTo>
                      <a:pt x="36" y="2"/>
                    </a:lnTo>
                    <a:lnTo>
                      <a:pt x="35" y="3"/>
                    </a:lnTo>
                    <a:lnTo>
                      <a:pt x="34" y="3"/>
                    </a:lnTo>
                    <a:lnTo>
                      <a:pt x="32" y="4"/>
                    </a:lnTo>
                    <a:lnTo>
                      <a:pt x="32" y="5"/>
                    </a:lnTo>
                    <a:lnTo>
                      <a:pt x="31" y="6"/>
                    </a:lnTo>
                    <a:lnTo>
                      <a:pt x="30" y="6"/>
                    </a:lnTo>
                    <a:lnTo>
                      <a:pt x="30" y="7"/>
                    </a:lnTo>
                    <a:lnTo>
                      <a:pt x="29" y="9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25" y="15"/>
                    </a:lnTo>
                    <a:lnTo>
                      <a:pt x="24" y="16"/>
                    </a:lnTo>
                    <a:lnTo>
                      <a:pt x="23" y="18"/>
                    </a:lnTo>
                    <a:lnTo>
                      <a:pt x="23" y="19"/>
                    </a:lnTo>
                    <a:lnTo>
                      <a:pt x="23" y="19"/>
                    </a:lnTo>
                    <a:lnTo>
                      <a:pt x="7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4" y="25"/>
                    </a:lnTo>
                    <a:lnTo>
                      <a:pt x="5" y="25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7" y="26"/>
                    </a:lnTo>
                    <a:lnTo>
                      <a:pt x="7" y="27"/>
                    </a:lnTo>
                    <a:lnTo>
                      <a:pt x="8" y="27"/>
                    </a:lnTo>
                    <a:lnTo>
                      <a:pt x="9" y="27"/>
                    </a:lnTo>
                    <a:lnTo>
                      <a:pt x="10" y="28"/>
                    </a:lnTo>
                    <a:lnTo>
                      <a:pt x="11" y="28"/>
                    </a:lnTo>
                    <a:lnTo>
                      <a:pt x="12" y="29"/>
                    </a:lnTo>
                    <a:lnTo>
                      <a:pt x="14" y="29"/>
                    </a:lnTo>
                    <a:lnTo>
                      <a:pt x="15" y="30"/>
                    </a:lnTo>
                    <a:lnTo>
                      <a:pt x="16" y="30"/>
                    </a:lnTo>
                    <a:lnTo>
                      <a:pt x="17" y="31"/>
                    </a:lnTo>
                    <a:lnTo>
                      <a:pt x="18" y="31"/>
                    </a:lnTo>
                    <a:lnTo>
                      <a:pt x="20" y="31"/>
                    </a:lnTo>
                    <a:lnTo>
                      <a:pt x="21" y="31"/>
                    </a:lnTo>
                    <a:lnTo>
                      <a:pt x="22" y="32"/>
                    </a:lnTo>
                    <a:lnTo>
                      <a:pt x="23" y="32"/>
                    </a:lnTo>
                    <a:lnTo>
                      <a:pt x="24" y="32"/>
                    </a:lnTo>
                    <a:lnTo>
                      <a:pt x="25" y="31"/>
                    </a:lnTo>
                    <a:lnTo>
                      <a:pt x="26" y="31"/>
                    </a:lnTo>
                    <a:lnTo>
                      <a:pt x="27" y="31"/>
                    </a:lnTo>
                    <a:lnTo>
                      <a:pt x="28" y="30"/>
                    </a:lnTo>
                    <a:lnTo>
                      <a:pt x="29" y="30"/>
                    </a:lnTo>
                    <a:lnTo>
                      <a:pt x="31" y="29"/>
                    </a:lnTo>
                    <a:lnTo>
                      <a:pt x="32" y="28"/>
                    </a:lnTo>
                    <a:lnTo>
                      <a:pt x="33" y="27"/>
                    </a:lnTo>
                    <a:lnTo>
                      <a:pt x="35" y="26"/>
                    </a:lnTo>
                    <a:lnTo>
                      <a:pt x="35" y="40"/>
                    </a:lnTo>
                    <a:lnTo>
                      <a:pt x="19" y="79"/>
                    </a:lnTo>
                    <a:lnTo>
                      <a:pt x="28" y="79"/>
                    </a:lnTo>
                    <a:lnTo>
                      <a:pt x="29" y="85"/>
                    </a:lnTo>
                    <a:lnTo>
                      <a:pt x="31" y="90"/>
                    </a:lnTo>
                    <a:lnTo>
                      <a:pt x="33" y="93"/>
                    </a:lnTo>
                    <a:lnTo>
                      <a:pt x="36" y="96"/>
                    </a:lnTo>
                    <a:lnTo>
                      <a:pt x="38" y="98"/>
                    </a:lnTo>
                    <a:lnTo>
                      <a:pt x="40" y="99"/>
                    </a:lnTo>
                    <a:lnTo>
                      <a:pt x="41" y="100"/>
                    </a:lnTo>
                    <a:lnTo>
                      <a:pt x="41" y="100"/>
                    </a:lnTo>
                    <a:lnTo>
                      <a:pt x="39" y="100"/>
                    </a:lnTo>
                    <a:lnTo>
                      <a:pt x="38" y="100"/>
                    </a:lnTo>
                    <a:lnTo>
                      <a:pt x="36" y="101"/>
                    </a:lnTo>
                    <a:lnTo>
                      <a:pt x="34" y="102"/>
                    </a:lnTo>
                    <a:lnTo>
                      <a:pt x="33" y="102"/>
                    </a:lnTo>
                    <a:lnTo>
                      <a:pt x="32" y="103"/>
                    </a:lnTo>
                    <a:lnTo>
                      <a:pt x="32" y="105"/>
                    </a:lnTo>
                    <a:lnTo>
                      <a:pt x="31" y="106"/>
                    </a:lnTo>
                    <a:lnTo>
                      <a:pt x="45" y="106"/>
                    </a:lnTo>
                    <a:lnTo>
                      <a:pt x="49" y="103"/>
                    </a:lnTo>
                    <a:lnTo>
                      <a:pt x="49" y="106"/>
                    </a:lnTo>
                    <a:lnTo>
                      <a:pt x="52" y="106"/>
                    </a:lnTo>
                    <a:lnTo>
                      <a:pt x="53" y="104"/>
                    </a:lnTo>
                    <a:lnTo>
                      <a:pt x="53" y="102"/>
                    </a:lnTo>
                    <a:lnTo>
                      <a:pt x="53" y="100"/>
                    </a:lnTo>
                    <a:lnTo>
                      <a:pt x="52" y="99"/>
                    </a:lnTo>
                    <a:lnTo>
                      <a:pt x="51" y="98"/>
                    </a:lnTo>
                    <a:lnTo>
                      <a:pt x="51" y="97"/>
                    </a:lnTo>
                    <a:lnTo>
                      <a:pt x="50" y="95"/>
                    </a:lnTo>
                    <a:lnTo>
                      <a:pt x="50" y="93"/>
                    </a:lnTo>
                    <a:lnTo>
                      <a:pt x="50" y="90"/>
                    </a:lnTo>
                    <a:lnTo>
                      <a:pt x="50" y="87"/>
                    </a:lnTo>
                    <a:lnTo>
                      <a:pt x="50" y="83"/>
                    </a:lnTo>
                    <a:lnTo>
                      <a:pt x="51" y="79"/>
                    </a:lnTo>
                    <a:lnTo>
                      <a:pt x="58" y="79"/>
                    </a:lnTo>
                    <a:lnTo>
                      <a:pt x="59" y="83"/>
                    </a:lnTo>
                    <a:lnTo>
                      <a:pt x="59" y="86"/>
                    </a:lnTo>
                    <a:lnTo>
                      <a:pt x="60" y="89"/>
                    </a:lnTo>
                    <a:lnTo>
                      <a:pt x="60" y="91"/>
                    </a:lnTo>
                    <a:lnTo>
                      <a:pt x="60" y="94"/>
                    </a:lnTo>
                    <a:lnTo>
                      <a:pt x="60" y="96"/>
                    </a:lnTo>
                    <a:lnTo>
                      <a:pt x="60" y="97"/>
                    </a:lnTo>
                    <a:lnTo>
                      <a:pt x="60" y="99"/>
                    </a:lnTo>
                    <a:lnTo>
                      <a:pt x="59" y="100"/>
                    </a:lnTo>
                    <a:lnTo>
                      <a:pt x="58" y="101"/>
                    </a:lnTo>
                    <a:lnTo>
                      <a:pt x="58" y="102"/>
                    </a:lnTo>
                    <a:lnTo>
                      <a:pt x="57" y="102"/>
                    </a:lnTo>
                    <a:lnTo>
                      <a:pt x="57" y="103"/>
                    </a:lnTo>
                    <a:lnTo>
                      <a:pt x="57" y="104"/>
                    </a:lnTo>
                    <a:lnTo>
                      <a:pt x="58" y="105"/>
                    </a:lnTo>
                    <a:lnTo>
                      <a:pt x="58" y="106"/>
                    </a:lnTo>
                    <a:lnTo>
                      <a:pt x="62" y="106"/>
                    </a:lnTo>
                    <a:lnTo>
                      <a:pt x="62" y="103"/>
                    </a:lnTo>
                    <a:lnTo>
                      <a:pt x="67" y="106"/>
                    </a:lnTo>
                    <a:lnTo>
                      <a:pt x="81" y="106"/>
                    </a:lnTo>
                    <a:lnTo>
                      <a:pt x="80" y="105"/>
                    </a:lnTo>
                    <a:lnTo>
                      <a:pt x="80" y="103"/>
                    </a:lnTo>
                    <a:lnTo>
                      <a:pt x="79" y="103"/>
                    </a:lnTo>
                    <a:lnTo>
                      <a:pt x="78" y="102"/>
                    </a:lnTo>
                    <a:lnTo>
                      <a:pt x="76" y="101"/>
                    </a:lnTo>
                    <a:lnTo>
                      <a:pt x="75" y="100"/>
                    </a:lnTo>
                    <a:lnTo>
                      <a:pt x="73" y="100"/>
                    </a:lnTo>
                    <a:lnTo>
                      <a:pt x="70" y="100"/>
                    </a:lnTo>
                    <a:lnTo>
                      <a:pt x="71" y="100"/>
                    </a:lnTo>
                    <a:lnTo>
                      <a:pt x="72" y="99"/>
                    </a:lnTo>
                    <a:lnTo>
                      <a:pt x="74" y="98"/>
                    </a:lnTo>
                    <a:lnTo>
                      <a:pt x="76" y="96"/>
                    </a:lnTo>
                    <a:lnTo>
                      <a:pt x="78" y="93"/>
                    </a:lnTo>
                    <a:lnTo>
                      <a:pt x="80" y="89"/>
                    </a:lnTo>
                    <a:lnTo>
                      <a:pt x="81" y="85"/>
                    </a:lnTo>
                    <a:lnTo>
                      <a:pt x="81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1" name="Freeform 1473"/>
              <p:cNvSpPr>
                <a:spLocks/>
              </p:cNvSpPr>
              <p:nvPr/>
            </p:nvSpPr>
            <p:spPr bwMode="auto">
              <a:xfrm>
                <a:off x="5529" y="2635"/>
                <a:ext cx="26" cy="23"/>
              </a:xfrm>
              <a:custGeom>
                <a:avLst/>
                <a:gdLst>
                  <a:gd name="T0" fmla="*/ 26 w 26"/>
                  <a:gd name="T1" fmla="*/ 22 h 23"/>
                  <a:gd name="T2" fmla="*/ 26 w 26"/>
                  <a:gd name="T3" fmla="*/ 0 h 23"/>
                  <a:gd name="T4" fmla="*/ 0 w 26"/>
                  <a:gd name="T5" fmla="*/ 5 h 23"/>
                  <a:gd name="T6" fmla="*/ 0 w 26"/>
                  <a:gd name="T7" fmla="*/ 23 h 23"/>
                  <a:gd name="T8" fmla="*/ 26 w 26"/>
                  <a:gd name="T9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6" y="22"/>
                    </a:moveTo>
                    <a:lnTo>
                      <a:pt x="26" y="0"/>
                    </a:lnTo>
                    <a:lnTo>
                      <a:pt x="0" y="5"/>
                    </a:lnTo>
                    <a:lnTo>
                      <a:pt x="0" y="23"/>
                    </a:lnTo>
                    <a:lnTo>
                      <a:pt x="26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2" name="Freeform 1474"/>
              <p:cNvSpPr>
                <a:spLocks/>
              </p:cNvSpPr>
              <p:nvPr/>
            </p:nvSpPr>
            <p:spPr bwMode="auto">
              <a:xfrm>
                <a:off x="5496" y="2651"/>
                <a:ext cx="76" cy="75"/>
              </a:xfrm>
              <a:custGeom>
                <a:avLst/>
                <a:gdLst>
                  <a:gd name="T0" fmla="*/ 34 w 76"/>
                  <a:gd name="T1" fmla="*/ 0 h 75"/>
                  <a:gd name="T2" fmla="*/ 33 w 76"/>
                  <a:gd name="T3" fmla="*/ 0 h 75"/>
                  <a:gd name="T4" fmla="*/ 30 w 76"/>
                  <a:gd name="T5" fmla="*/ 0 h 75"/>
                  <a:gd name="T6" fmla="*/ 27 w 76"/>
                  <a:gd name="T7" fmla="*/ 1 h 75"/>
                  <a:gd name="T8" fmla="*/ 24 w 76"/>
                  <a:gd name="T9" fmla="*/ 3 h 75"/>
                  <a:gd name="T10" fmla="*/ 21 w 76"/>
                  <a:gd name="T11" fmla="*/ 7 h 75"/>
                  <a:gd name="T12" fmla="*/ 18 w 76"/>
                  <a:gd name="T13" fmla="*/ 12 h 75"/>
                  <a:gd name="T14" fmla="*/ 15 w 76"/>
                  <a:gd name="T15" fmla="*/ 17 h 75"/>
                  <a:gd name="T16" fmla="*/ 11 w 76"/>
                  <a:gd name="T17" fmla="*/ 19 h 75"/>
                  <a:gd name="T18" fmla="*/ 8 w 76"/>
                  <a:gd name="T19" fmla="*/ 19 h 75"/>
                  <a:gd name="T20" fmla="*/ 4 w 76"/>
                  <a:gd name="T21" fmla="*/ 18 h 75"/>
                  <a:gd name="T22" fmla="*/ 1 w 76"/>
                  <a:gd name="T23" fmla="*/ 18 h 75"/>
                  <a:gd name="T24" fmla="*/ 0 w 76"/>
                  <a:gd name="T25" fmla="*/ 23 h 75"/>
                  <a:gd name="T26" fmla="*/ 0 w 76"/>
                  <a:gd name="T27" fmla="*/ 24 h 75"/>
                  <a:gd name="T28" fmla="*/ 1 w 76"/>
                  <a:gd name="T29" fmla="*/ 24 h 75"/>
                  <a:gd name="T30" fmla="*/ 2 w 76"/>
                  <a:gd name="T31" fmla="*/ 24 h 75"/>
                  <a:gd name="T32" fmla="*/ 3 w 76"/>
                  <a:gd name="T33" fmla="*/ 25 h 75"/>
                  <a:gd name="T34" fmla="*/ 7 w 76"/>
                  <a:gd name="T35" fmla="*/ 26 h 75"/>
                  <a:gd name="T36" fmla="*/ 10 w 76"/>
                  <a:gd name="T37" fmla="*/ 27 h 75"/>
                  <a:gd name="T38" fmla="*/ 13 w 76"/>
                  <a:gd name="T39" fmla="*/ 27 h 75"/>
                  <a:gd name="T40" fmla="*/ 17 w 76"/>
                  <a:gd name="T41" fmla="*/ 26 h 75"/>
                  <a:gd name="T42" fmla="*/ 19 w 76"/>
                  <a:gd name="T43" fmla="*/ 25 h 75"/>
                  <a:gd name="T44" fmla="*/ 22 w 76"/>
                  <a:gd name="T45" fmla="*/ 23 h 75"/>
                  <a:gd name="T46" fmla="*/ 26 w 76"/>
                  <a:gd name="T47" fmla="*/ 21 h 75"/>
                  <a:gd name="T48" fmla="*/ 27 w 76"/>
                  <a:gd name="T49" fmla="*/ 20 h 75"/>
                  <a:gd name="T50" fmla="*/ 12 w 76"/>
                  <a:gd name="T51" fmla="*/ 75 h 75"/>
                  <a:gd name="T52" fmla="*/ 62 w 76"/>
                  <a:gd name="T53" fmla="*/ 41 h 75"/>
                  <a:gd name="T54" fmla="*/ 70 w 76"/>
                  <a:gd name="T55" fmla="*/ 30 h 75"/>
                  <a:gd name="T56" fmla="*/ 74 w 76"/>
                  <a:gd name="T57" fmla="*/ 24 h 75"/>
                  <a:gd name="T58" fmla="*/ 75 w 76"/>
                  <a:gd name="T59" fmla="*/ 23 h 75"/>
                  <a:gd name="T60" fmla="*/ 75 w 76"/>
                  <a:gd name="T61" fmla="*/ 20 h 75"/>
                  <a:gd name="T62" fmla="*/ 75 w 76"/>
                  <a:gd name="T63" fmla="*/ 17 h 75"/>
                  <a:gd name="T64" fmla="*/ 73 w 76"/>
                  <a:gd name="T65" fmla="*/ 14 h 75"/>
                  <a:gd name="T66" fmla="*/ 71 w 76"/>
                  <a:gd name="T67" fmla="*/ 9 h 75"/>
                  <a:gd name="T68" fmla="*/ 69 w 76"/>
                  <a:gd name="T69" fmla="*/ 6 h 75"/>
                  <a:gd name="T70" fmla="*/ 66 w 76"/>
                  <a:gd name="T71" fmla="*/ 3 h 75"/>
                  <a:gd name="T72" fmla="*/ 64 w 76"/>
                  <a:gd name="T73" fmla="*/ 2 h 75"/>
                  <a:gd name="T74" fmla="*/ 61 w 76"/>
                  <a:gd name="T75" fmla="*/ 1 h 75"/>
                  <a:gd name="T76" fmla="*/ 59 w 76"/>
                  <a:gd name="T77" fmla="*/ 0 h 75"/>
                  <a:gd name="T78" fmla="*/ 58 w 76"/>
                  <a:gd name="T79" fmla="*/ 0 h 75"/>
                  <a:gd name="T80" fmla="*/ 44 w 76"/>
                  <a:gd name="T81" fmla="*/ 1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6" h="75">
                    <a:moveTo>
                      <a:pt x="34" y="0"/>
                    </a:moveTo>
                    <a:lnTo>
                      <a:pt x="34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28" y="1"/>
                    </a:lnTo>
                    <a:lnTo>
                      <a:pt x="27" y="1"/>
                    </a:lnTo>
                    <a:lnTo>
                      <a:pt x="25" y="2"/>
                    </a:lnTo>
                    <a:lnTo>
                      <a:pt x="24" y="3"/>
                    </a:lnTo>
                    <a:lnTo>
                      <a:pt x="22" y="5"/>
                    </a:lnTo>
                    <a:lnTo>
                      <a:pt x="21" y="7"/>
                    </a:lnTo>
                    <a:lnTo>
                      <a:pt x="19" y="10"/>
                    </a:lnTo>
                    <a:lnTo>
                      <a:pt x="18" y="12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20"/>
                    </a:lnTo>
                    <a:lnTo>
                      <a:pt x="11" y="19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6" y="19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5" y="25"/>
                    </a:lnTo>
                    <a:lnTo>
                      <a:pt x="7" y="26"/>
                    </a:lnTo>
                    <a:lnTo>
                      <a:pt x="8" y="27"/>
                    </a:lnTo>
                    <a:lnTo>
                      <a:pt x="10" y="27"/>
                    </a:lnTo>
                    <a:lnTo>
                      <a:pt x="12" y="28"/>
                    </a:lnTo>
                    <a:lnTo>
                      <a:pt x="13" y="27"/>
                    </a:lnTo>
                    <a:lnTo>
                      <a:pt x="15" y="27"/>
                    </a:lnTo>
                    <a:lnTo>
                      <a:pt x="17" y="26"/>
                    </a:lnTo>
                    <a:lnTo>
                      <a:pt x="18" y="26"/>
                    </a:lnTo>
                    <a:lnTo>
                      <a:pt x="19" y="25"/>
                    </a:lnTo>
                    <a:lnTo>
                      <a:pt x="21" y="24"/>
                    </a:lnTo>
                    <a:lnTo>
                      <a:pt x="22" y="23"/>
                    </a:lnTo>
                    <a:lnTo>
                      <a:pt x="24" y="22"/>
                    </a:lnTo>
                    <a:lnTo>
                      <a:pt x="26" y="21"/>
                    </a:lnTo>
                    <a:lnTo>
                      <a:pt x="27" y="20"/>
                    </a:lnTo>
                    <a:lnTo>
                      <a:pt x="27" y="20"/>
                    </a:lnTo>
                    <a:lnTo>
                      <a:pt x="27" y="39"/>
                    </a:lnTo>
                    <a:lnTo>
                      <a:pt x="12" y="75"/>
                    </a:lnTo>
                    <a:lnTo>
                      <a:pt x="76" y="75"/>
                    </a:lnTo>
                    <a:lnTo>
                      <a:pt x="62" y="41"/>
                    </a:lnTo>
                    <a:lnTo>
                      <a:pt x="62" y="32"/>
                    </a:lnTo>
                    <a:lnTo>
                      <a:pt x="70" y="30"/>
                    </a:lnTo>
                    <a:lnTo>
                      <a:pt x="74" y="24"/>
                    </a:lnTo>
                    <a:lnTo>
                      <a:pt x="74" y="24"/>
                    </a:lnTo>
                    <a:lnTo>
                      <a:pt x="75" y="24"/>
                    </a:lnTo>
                    <a:lnTo>
                      <a:pt x="75" y="23"/>
                    </a:lnTo>
                    <a:lnTo>
                      <a:pt x="75" y="21"/>
                    </a:lnTo>
                    <a:lnTo>
                      <a:pt x="75" y="20"/>
                    </a:lnTo>
                    <a:lnTo>
                      <a:pt x="75" y="18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4"/>
                    </a:lnTo>
                    <a:lnTo>
                      <a:pt x="73" y="11"/>
                    </a:lnTo>
                    <a:lnTo>
                      <a:pt x="71" y="9"/>
                    </a:lnTo>
                    <a:lnTo>
                      <a:pt x="70" y="8"/>
                    </a:lnTo>
                    <a:lnTo>
                      <a:pt x="69" y="6"/>
                    </a:lnTo>
                    <a:lnTo>
                      <a:pt x="67" y="4"/>
                    </a:lnTo>
                    <a:lnTo>
                      <a:pt x="66" y="3"/>
                    </a:lnTo>
                    <a:lnTo>
                      <a:pt x="65" y="2"/>
                    </a:lnTo>
                    <a:lnTo>
                      <a:pt x="64" y="2"/>
                    </a:lnTo>
                    <a:lnTo>
                      <a:pt x="63" y="1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44" y="1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77ED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3" name="Freeform 1475"/>
              <p:cNvSpPr>
                <a:spLocks/>
              </p:cNvSpPr>
              <p:nvPr/>
            </p:nvSpPr>
            <p:spPr bwMode="auto">
              <a:xfrm>
                <a:off x="5517" y="2728"/>
                <a:ext cx="18" cy="20"/>
              </a:xfrm>
              <a:custGeom>
                <a:avLst/>
                <a:gdLst>
                  <a:gd name="T0" fmla="*/ 0 w 18"/>
                  <a:gd name="T1" fmla="*/ 0 h 20"/>
                  <a:gd name="T2" fmla="*/ 0 w 18"/>
                  <a:gd name="T3" fmla="*/ 1 h 20"/>
                  <a:gd name="T4" fmla="*/ 0 w 18"/>
                  <a:gd name="T5" fmla="*/ 2 h 20"/>
                  <a:gd name="T6" fmla="*/ 0 w 18"/>
                  <a:gd name="T7" fmla="*/ 3 h 20"/>
                  <a:gd name="T8" fmla="*/ 0 w 18"/>
                  <a:gd name="T9" fmla="*/ 3 h 20"/>
                  <a:gd name="T10" fmla="*/ 1 w 18"/>
                  <a:gd name="T11" fmla="*/ 7 h 20"/>
                  <a:gd name="T12" fmla="*/ 3 w 18"/>
                  <a:gd name="T13" fmla="*/ 11 h 20"/>
                  <a:gd name="T14" fmla="*/ 5 w 18"/>
                  <a:gd name="T15" fmla="*/ 14 h 20"/>
                  <a:gd name="T16" fmla="*/ 7 w 18"/>
                  <a:gd name="T17" fmla="*/ 16 h 20"/>
                  <a:gd name="T18" fmla="*/ 9 w 18"/>
                  <a:gd name="T19" fmla="*/ 18 h 20"/>
                  <a:gd name="T20" fmla="*/ 11 w 18"/>
                  <a:gd name="T21" fmla="*/ 19 h 20"/>
                  <a:gd name="T22" fmla="*/ 13 w 18"/>
                  <a:gd name="T23" fmla="*/ 20 h 20"/>
                  <a:gd name="T24" fmla="*/ 13 w 18"/>
                  <a:gd name="T25" fmla="*/ 20 h 20"/>
                  <a:gd name="T26" fmla="*/ 18 w 18"/>
                  <a:gd name="T27" fmla="*/ 20 h 20"/>
                  <a:gd name="T28" fmla="*/ 18 w 18"/>
                  <a:gd name="T29" fmla="*/ 20 h 20"/>
                  <a:gd name="T30" fmla="*/ 18 w 18"/>
                  <a:gd name="T31" fmla="*/ 19 h 20"/>
                  <a:gd name="T32" fmla="*/ 17 w 18"/>
                  <a:gd name="T33" fmla="*/ 17 h 20"/>
                  <a:gd name="T34" fmla="*/ 16 w 18"/>
                  <a:gd name="T35" fmla="*/ 14 h 20"/>
                  <a:gd name="T36" fmla="*/ 16 w 18"/>
                  <a:gd name="T37" fmla="*/ 11 h 20"/>
                  <a:gd name="T38" fmla="*/ 16 w 18"/>
                  <a:gd name="T39" fmla="*/ 8 h 20"/>
                  <a:gd name="T40" fmla="*/ 16 w 18"/>
                  <a:gd name="T41" fmla="*/ 4 h 20"/>
                  <a:gd name="T42" fmla="*/ 17 w 18"/>
                  <a:gd name="T43" fmla="*/ 0 h 20"/>
                  <a:gd name="T44" fmla="*/ 0 w 18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7" y="16"/>
                    </a:lnTo>
                    <a:lnTo>
                      <a:pt x="9" y="18"/>
                    </a:lnTo>
                    <a:lnTo>
                      <a:pt x="11" y="19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19"/>
                    </a:lnTo>
                    <a:lnTo>
                      <a:pt x="17" y="17"/>
                    </a:lnTo>
                    <a:lnTo>
                      <a:pt x="16" y="14"/>
                    </a:lnTo>
                    <a:lnTo>
                      <a:pt x="16" y="11"/>
                    </a:lnTo>
                    <a:lnTo>
                      <a:pt x="16" y="8"/>
                    </a:lnTo>
                    <a:lnTo>
                      <a:pt x="16" y="4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4" name="Freeform 1476"/>
              <p:cNvSpPr>
                <a:spLocks/>
              </p:cNvSpPr>
              <p:nvPr/>
            </p:nvSpPr>
            <p:spPr bwMode="auto">
              <a:xfrm>
                <a:off x="5546" y="2728"/>
                <a:ext cx="18" cy="20"/>
              </a:xfrm>
              <a:custGeom>
                <a:avLst/>
                <a:gdLst>
                  <a:gd name="T0" fmla="*/ 0 w 18"/>
                  <a:gd name="T1" fmla="*/ 0 h 20"/>
                  <a:gd name="T2" fmla="*/ 2 w 18"/>
                  <a:gd name="T3" fmla="*/ 4 h 20"/>
                  <a:gd name="T4" fmla="*/ 3 w 18"/>
                  <a:gd name="T5" fmla="*/ 7 h 20"/>
                  <a:gd name="T6" fmla="*/ 3 w 18"/>
                  <a:gd name="T7" fmla="*/ 11 h 20"/>
                  <a:gd name="T8" fmla="*/ 3 w 18"/>
                  <a:gd name="T9" fmla="*/ 14 h 20"/>
                  <a:gd name="T10" fmla="*/ 3 w 18"/>
                  <a:gd name="T11" fmla="*/ 16 h 20"/>
                  <a:gd name="T12" fmla="*/ 3 w 18"/>
                  <a:gd name="T13" fmla="*/ 18 h 20"/>
                  <a:gd name="T14" fmla="*/ 2 w 18"/>
                  <a:gd name="T15" fmla="*/ 19 h 20"/>
                  <a:gd name="T16" fmla="*/ 2 w 18"/>
                  <a:gd name="T17" fmla="*/ 20 h 20"/>
                  <a:gd name="T18" fmla="*/ 8 w 18"/>
                  <a:gd name="T19" fmla="*/ 20 h 20"/>
                  <a:gd name="T20" fmla="*/ 9 w 18"/>
                  <a:gd name="T21" fmla="*/ 19 h 20"/>
                  <a:gd name="T22" fmla="*/ 10 w 18"/>
                  <a:gd name="T23" fmla="*/ 19 h 20"/>
                  <a:gd name="T24" fmla="*/ 11 w 18"/>
                  <a:gd name="T25" fmla="*/ 18 h 20"/>
                  <a:gd name="T26" fmla="*/ 13 w 18"/>
                  <a:gd name="T27" fmla="*/ 17 h 20"/>
                  <a:gd name="T28" fmla="*/ 14 w 18"/>
                  <a:gd name="T29" fmla="*/ 15 h 20"/>
                  <a:gd name="T30" fmla="*/ 16 w 18"/>
                  <a:gd name="T31" fmla="*/ 13 h 20"/>
                  <a:gd name="T32" fmla="*/ 17 w 18"/>
                  <a:gd name="T33" fmla="*/ 11 h 20"/>
                  <a:gd name="T34" fmla="*/ 18 w 18"/>
                  <a:gd name="T35" fmla="*/ 8 h 20"/>
                  <a:gd name="T36" fmla="*/ 18 w 18"/>
                  <a:gd name="T37" fmla="*/ 6 h 20"/>
                  <a:gd name="T38" fmla="*/ 18 w 18"/>
                  <a:gd name="T39" fmla="*/ 4 h 20"/>
                  <a:gd name="T40" fmla="*/ 18 w 18"/>
                  <a:gd name="T41" fmla="*/ 2 h 20"/>
                  <a:gd name="T42" fmla="*/ 18 w 18"/>
                  <a:gd name="T43" fmla="*/ 0 h 20"/>
                  <a:gd name="T44" fmla="*/ 0 w 18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lnTo>
                      <a:pt x="2" y="4"/>
                    </a:lnTo>
                    <a:lnTo>
                      <a:pt x="3" y="7"/>
                    </a:lnTo>
                    <a:lnTo>
                      <a:pt x="3" y="11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8" y="20"/>
                    </a:lnTo>
                    <a:lnTo>
                      <a:pt x="9" y="19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3" y="17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7" y="11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5" name="Freeform 1477"/>
              <p:cNvSpPr>
                <a:spLocks/>
              </p:cNvSpPr>
              <p:nvPr/>
            </p:nvSpPr>
            <p:spPr bwMode="auto">
              <a:xfrm>
                <a:off x="5477" y="2613"/>
                <a:ext cx="73" cy="80"/>
              </a:xfrm>
              <a:custGeom>
                <a:avLst/>
                <a:gdLst>
                  <a:gd name="T0" fmla="*/ 73 w 73"/>
                  <a:gd name="T1" fmla="*/ 76 h 80"/>
                  <a:gd name="T2" fmla="*/ 5 w 73"/>
                  <a:gd name="T3" fmla="*/ 0 h 80"/>
                  <a:gd name="T4" fmla="*/ 0 w 73"/>
                  <a:gd name="T5" fmla="*/ 5 h 80"/>
                  <a:gd name="T6" fmla="*/ 68 w 73"/>
                  <a:gd name="T7" fmla="*/ 80 h 80"/>
                  <a:gd name="T8" fmla="*/ 73 w 73"/>
                  <a:gd name="T9" fmla="*/ 7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80">
                    <a:moveTo>
                      <a:pt x="73" y="76"/>
                    </a:moveTo>
                    <a:lnTo>
                      <a:pt x="5" y="0"/>
                    </a:lnTo>
                    <a:lnTo>
                      <a:pt x="0" y="5"/>
                    </a:lnTo>
                    <a:lnTo>
                      <a:pt x="68" y="80"/>
                    </a:lnTo>
                    <a:lnTo>
                      <a:pt x="73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6" name="Freeform 1478"/>
              <p:cNvSpPr>
                <a:spLocks/>
              </p:cNvSpPr>
              <p:nvPr/>
            </p:nvSpPr>
            <p:spPr bwMode="auto">
              <a:xfrm>
                <a:off x="5482" y="2618"/>
                <a:ext cx="64" cy="72"/>
              </a:xfrm>
              <a:custGeom>
                <a:avLst/>
                <a:gdLst>
                  <a:gd name="T0" fmla="*/ 64 w 64"/>
                  <a:gd name="T1" fmla="*/ 70 h 72"/>
                  <a:gd name="T2" fmla="*/ 1 w 64"/>
                  <a:gd name="T3" fmla="*/ 0 h 72"/>
                  <a:gd name="T4" fmla="*/ 0 w 64"/>
                  <a:gd name="T5" fmla="*/ 2 h 72"/>
                  <a:gd name="T6" fmla="*/ 62 w 64"/>
                  <a:gd name="T7" fmla="*/ 72 h 72"/>
                  <a:gd name="T8" fmla="*/ 64 w 64"/>
                  <a:gd name="T9" fmla="*/ 7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72">
                    <a:moveTo>
                      <a:pt x="64" y="7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62" y="72"/>
                    </a:lnTo>
                    <a:lnTo>
                      <a:pt x="64" y="70"/>
                    </a:lnTo>
                    <a:close/>
                  </a:path>
                </a:pathLst>
              </a:custGeom>
              <a:solidFill>
                <a:srgbClr val="CEB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7" name="Freeform 1479"/>
              <p:cNvSpPr>
                <a:spLocks/>
              </p:cNvSpPr>
              <p:nvPr/>
            </p:nvSpPr>
            <p:spPr bwMode="auto">
              <a:xfrm>
                <a:off x="5531" y="2672"/>
                <a:ext cx="41" cy="15"/>
              </a:xfrm>
              <a:custGeom>
                <a:avLst/>
                <a:gdLst>
                  <a:gd name="T0" fmla="*/ 22 w 41"/>
                  <a:gd name="T1" fmla="*/ 14 h 15"/>
                  <a:gd name="T2" fmla="*/ 25 w 41"/>
                  <a:gd name="T3" fmla="*/ 13 h 15"/>
                  <a:gd name="T4" fmla="*/ 29 w 41"/>
                  <a:gd name="T5" fmla="*/ 13 h 15"/>
                  <a:gd name="T6" fmla="*/ 32 w 41"/>
                  <a:gd name="T7" fmla="*/ 11 h 15"/>
                  <a:gd name="T8" fmla="*/ 35 w 41"/>
                  <a:gd name="T9" fmla="*/ 10 h 15"/>
                  <a:gd name="T10" fmla="*/ 37 w 41"/>
                  <a:gd name="T11" fmla="*/ 9 h 15"/>
                  <a:gd name="T12" fmla="*/ 39 w 41"/>
                  <a:gd name="T13" fmla="*/ 7 h 15"/>
                  <a:gd name="T14" fmla="*/ 40 w 41"/>
                  <a:gd name="T15" fmla="*/ 5 h 15"/>
                  <a:gd name="T16" fmla="*/ 41 w 41"/>
                  <a:gd name="T17" fmla="*/ 3 h 15"/>
                  <a:gd name="T18" fmla="*/ 40 w 41"/>
                  <a:gd name="T19" fmla="*/ 1 h 15"/>
                  <a:gd name="T20" fmla="*/ 39 w 41"/>
                  <a:gd name="T21" fmla="*/ 3 h 15"/>
                  <a:gd name="T22" fmla="*/ 37 w 41"/>
                  <a:gd name="T23" fmla="*/ 6 h 15"/>
                  <a:gd name="T24" fmla="*/ 33 w 41"/>
                  <a:gd name="T25" fmla="*/ 9 h 15"/>
                  <a:gd name="T26" fmla="*/ 29 w 41"/>
                  <a:gd name="T27" fmla="*/ 11 h 15"/>
                  <a:gd name="T28" fmla="*/ 27 w 41"/>
                  <a:gd name="T29" fmla="*/ 12 h 15"/>
                  <a:gd name="T30" fmla="*/ 25 w 41"/>
                  <a:gd name="T31" fmla="*/ 12 h 15"/>
                  <a:gd name="T32" fmla="*/ 23 w 41"/>
                  <a:gd name="T33" fmla="*/ 12 h 15"/>
                  <a:gd name="T34" fmla="*/ 21 w 41"/>
                  <a:gd name="T35" fmla="*/ 12 h 15"/>
                  <a:gd name="T36" fmla="*/ 17 w 41"/>
                  <a:gd name="T37" fmla="*/ 8 h 15"/>
                  <a:gd name="T38" fmla="*/ 21 w 41"/>
                  <a:gd name="T39" fmla="*/ 7 h 15"/>
                  <a:gd name="T40" fmla="*/ 26 w 41"/>
                  <a:gd name="T41" fmla="*/ 5 h 15"/>
                  <a:gd name="T42" fmla="*/ 30 w 41"/>
                  <a:gd name="T43" fmla="*/ 3 h 15"/>
                  <a:gd name="T44" fmla="*/ 31 w 41"/>
                  <a:gd name="T45" fmla="*/ 0 h 15"/>
                  <a:gd name="T46" fmla="*/ 30 w 41"/>
                  <a:gd name="T47" fmla="*/ 0 h 15"/>
                  <a:gd name="T48" fmla="*/ 30 w 41"/>
                  <a:gd name="T49" fmla="*/ 0 h 15"/>
                  <a:gd name="T50" fmla="*/ 29 w 41"/>
                  <a:gd name="T51" fmla="*/ 1 h 15"/>
                  <a:gd name="T52" fmla="*/ 28 w 41"/>
                  <a:gd name="T53" fmla="*/ 3 h 15"/>
                  <a:gd name="T54" fmla="*/ 25 w 41"/>
                  <a:gd name="T55" fmla="*/ 4 h 15"/>
                  <a:gd name="T56" fmla="*/ 21 w 41"/>
                  <a:gd name="T57" fmla="*/ 5 h 15"/>
                  <a:gd name="T58" fmla="*/ 17 w 41"/>
                  <a:gd name="T59" fmla="*/ 6 h 15"/>
                  <a:gd name="T60" fmla="*/ 14 w 41"/>
                  <a:gd name="T61" fmla="*/ 6 h 15"/>
                  <a:gd name="T62" fmla="*/ 12 w 41"/>
                  <a:gd name="T63" fmla="*/ 4 h 15"/>
                  <a:gd name="T64" fmla="*/ 10 w 41"/>
                  <a:gd name="T65" fmla="*/ 3 h 15"/>
                  <a:gd name="T66" fmla="*/ 8 w 41"/>
                  <a:gd name="T67" fmla="*/ 2 h 15"/>
                  <a:gd name="T68" fmla="*/ 6 w 41"/>
                  <a:gd name="T69" fmla="*/ 2 h 15"/>
                  <a:gd name="T70" fmla="*/ 6 w 41"/>
                  <a:gd name="T71" fmla="*/ 4 h 15"/>
                  <a:gd name="T72" fmla="*/ 7 w 41"/>
                  <a:gd name="T73" fmla="*/ 6 h 15"/>
                  <a:gd name="T74" fmla="*/ 6 w 41"/>
                  <a:gd name="T75" fmla="*/ 15 h 15"/>
                  <a:gd name="T76" fmla="*/ 9 w 41"/>
                  <a:gd name="T77" fmla="*/ 15 h 15"/>
                  <a:gd name="T78" fmla="*/ 13 w 41"/>
                  <a:gd name="T79" fmla="*/ 15 h 15"/>
                  <a:gd name="T80" fmla="*/ 17 w 41"/>
                  <a:gd name="T81" fmla="*/ 14 h 15"/>
                  <a:gd name="T82" fmla="*/ 19 w 41"/>
                  <a:gd name="T83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1" h="15">
                    <a:moveTo>
                      <a:pt x="20" y="14"/>
                    </a:moveTo>
                    <a:lnTo>
                      <a:pt x="22" y="14"/>
                    </a:lnTo>
                    <a:lnTo>
                      <a:pt x="23" y="14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9" y="13"/>
                    </a:lnTo>
                    <a:lnTo>
                      <a:pt x="30" y="12"/>
                    </a:lnTo>
                    <a:lnTo>
                      <a:pt x="32" y="11"/>
                    </a:lnTo>
                    <a:lnTo>
                      <a:pt x="33" y="11"/>
                    </a:lnTo>
                    <a:lnTo>
                      <a:pt x="35" y="10"/>
                    </a:lnTo>
                    <a:lnTo>
                      <a:pt x="36" y="9"/>
                    </a:lnTo>
                    <a:lnTo>
                      <a:pt x="37" y="9"/>
                    </a:lnTo>
                    <a:lnTo>
                      <a:pt x="38" y="8"/>
                    </a:lnTo>
                    <a:lnTo>
                      <a:pt x="39" y="7"/>
                    </a:lnTo>
                    <a:lnTo>
                      <a:pt x="40" y="6"/>
                    </a:lnTo>
                    <a:lnTo>
                      <a:pt x="40" y="5"/>
                    </a:lnTo>
                    <a:lnTo>
                      <a:pt x="41" y="4"/>
                    </a:lnTo>
                    <a:lnTo>
                      <a:pt x="41" y="3"/>
                    </a:lnTo>
                    <a:lnTo>
                      <a:pt x="40" y="2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39" y="3"/>
                    </a:lnTo>
                    <a:lnTo>
                      <a:pt x="38" y="5"/>
                    </a:lnTo>
                    <a:lnTo>
                      <a:pt x="37" y="6"/>
                    </a:lnTo>
                    <a:lnTo>
                      <a:pt x="35" y="8"/>
                    </a:lnTo>
                    <a:lnTo>
                      <a:pt x="33" y="9"/>
                    </a:lnTo>
                    <a:lnTo>
                      <a:pt x="31" y="10"/>
                    </a:lnTo>
                    <a:lnTo>
                      <a:pt x="29" y="11"/>
                    </a:lnTo>
                    <a:lnTo>
                      <a:pt x="27" y="11"/>
                    </a:lnTo>
                    <a:lnTo>
                      <a:pt x="27" y="12"/>
                    </a:lnTo>
                    <a:lnTo>
                      <a:pt x="26" y="12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17" y="8"/>
                    </a:lnTo>
                    <a:lnTo>
                      <a:pt x="19" y="8"/>
                    </a:lnTo>
                    <a:lnTo>
                      <a:pt x="21" y="7"/>
                    </a:lnTo>
                    <a:lnTo>
                      <a:pt x="23" y="6"/>
                    </a:lnTo>
                    <a:lnTo>
                      <a:pt x="26" y="5"/>
                    </a:lnTo>
                    <a:lnTo>
                      <a:pt x="28" y="4"/>
                    </a:lnTo>
                    <a:lnTo>
                      <a:pt x="30" y="3"/>
                    </a:lnTo>
                    <a:lnTo>
                      <a:pt x="31" y="2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29" y="1"/>
                    </a:lnTo>
                    <a:lnTo>
                      <a:pt x="29" y="2"/>
                    </a:lnTo>
                    <a:lnTo>
                      <a:pt x="28" y="3"/>
                    </a:lnTo>
                    <a:lnTo>
                      <a:pt x="26" y="3"/>
                    </a:lnTo>
                    <a:lnTo>
                      <a:pt x="25" y="4"/>
                    </a:lnTo>
                    <a:lnTo>
                      <a:pt x="23" y="5"/>
                    </a:lnTo>
                    <a:lnTo>
                      <a:pt x="21" y="5"/>
                    </a:lnTo>
                    <a:lnTo>
                      <a:pt x="19" y="6"/>
                    </a:lnTo>
                    <a:lnTo>
                      <a:pt x="17" y="6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3" y="15"/>
                    </a:lnTo>
                    <a:lnTo>
                      <a:pt x="15" y="14"/>
                    </a:lnTo>
                    <a:lnTo>
                      <a:pt x="17" y="14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8" name="Freeform 1480"/>
              <p:cNvSpPr>
                <a:spLocks/>
              </p:cNvSpPr>
              <p:nvPr/>
            </p:nvSpPr>
            <p:spPr bwMode="auto">
              <a:xfrm>
                <a:off x="5534" y="2676"/>
                <a:ext cx="14" cy="9"/>
              </a:xfrm>
              <a:custGeom>
                <a:avLst/>
                <a:gdLst>
                  <a:gd name="T0" fmla="*/ 12 w 14"/>
                  <a:gd name="T1" fmla="*/ 4 h 9"/>
                  <a:gd name="T2" fmla="*/ 11 w 14"/>
                  <a:gd name="T3" fmla="*/ 4 h 9"/>
                  <a:gd name="T4" fmla="*/ 10 w 14"/>
                  <a:gd name="T5" fmla="*/ 4 h 9"/>
                  <a:gd name="T6" fmla="*/ 10 w 14"/>
                  <a:gd name="T7" fmla="*/ 4 h 9"/>
                  <a:gd name="T8" fmla="*/ 9 w 14"/>
                  <a:gd name="T9" fmla="*/ 4 h 9"/>
                  <a:gd name="T10" fmla="*/ 9 w 14"/>
                  <a:gd name="T11" fmla="*/ 3 h 9"/>
                  <a:gd name="T12" fmla="*/ 8 w 14"/>
                  <a:gd name="T13" fmla="*/ 2 h 9"/>
                  <a:gd name="T14" fmla="*/ 8 w 14"/>
                  <a:gd name="T15" fmla="*/ 2 h 9"/>
                  <a:gd name="T16" fmla="*/ 7 w 14"/>
                  <a:gd name="T17" fmla="*/ 1 h 9"/>
                  <a:gd name="T18" fmla="*/ 6 w 14"/>
                  <a:gd name="T19" fmla="*/ 1 h 9"/>
                  <a:gd name="T20" fmla="*/ 6 w 14"/>
                  <a:gd name="T21" fmla="*/ 0 h 9"/>
                  <a:gd name="T22" fmla="*/ 5 w 14"/>
                  <a:gd name="T23" fmla="*/ 0 h 9"/>
                  <a:gd name="T24" fmla="*/ 5 w 14"/>
                  <a:gd name="T25" fmla="*/ 0 h 9"/>
                  <a:gd name="T26" fmla="*/ 5 w 14"/>
                  <a:gd name="T27" fmla="*/ 0 h 9"/>
                  <a:gd name="T28" fmla="*/ 5 w 14"/>
                  <a:gd name="T29" fmla="*/ 2 h 9"/>
                  <a:gd name="T30" fmla="*/ 6 w 14"/>
                  <a:gd name="T31" fmla="*/ 3 h 9"/>
                  <a:gd name="T32" fmla="*/ 7 w 14"/>
                  <a:gd name="T33" fmla="*/ 4 h 9"/>
                  <a:gd name="T34" fmla="*/ 0 w 14"/>
                  <a:gd name="T35" fmla="*/ 4 h 9"/>
                  <a:gd name="T36" fmla="*/ 4 w 14"/>
                  <a:gd name="T37" fmla="*/ 9 h 9"/>
                  <a:gd name="T38" fmla="*/ 5 w 14"/>
                  <a:gd name="T39" fmla="*/ 9 h 9"/>
                  <a:gd name="T40" fmla="*/ 6 w 14"/>
                  <a:gd name="T41" fmla="*/ 9 h 9"/>
                  <a:gd name="T42" fmla="*/ 7 w 14"/>
                  <a:gd name="T43" fmla="*/ 9 h 9"/>
                  <a:gd name="T44" fmla="*/ 7 w 14"/>
                  <a:gd name="T45" fmla="*/ 9 h 9"/>
                  <a:gd name="T46" fmla="*/ 8 w 14"/>
                  <a:gd name="T47" fmla="*/ 9 h 9"/>
                  <a:gd name="T48" fmla="*/ 9 w 14"/>
                  <a:gd name="T49" fmla="*/ 9 h 9"/>
                  <a:gd name="T50" fmla="*/ 10 w 14"/>
                  <a:gd name="T51" fmla="*/ 9 h 9"/>
                  <a:gd name="T52" fmla="*/ 10 w 14"/>
                  <a:gd name="T53" fmla="*/ 9 h 9"/>
                  <a:gd name="T54" fmla="*/ 11 w 14"/>
                  <a:gd name="T55" fmla="*/ 9 h 9"/>
                  <a:gd name="T56" fmla="*/ 12 w 14"/>
                  <a:gd name="T57" fmla="*/ 8 h 9"/>
                  <a:gd name="T58" fmla="*/ 12 w 14"/>
                  <a:gd name="T59" fmla="*/ 8 h 9"/>
                  <a:gd name="T60" fmla="*/ 13 w 14"/>
                  <a:gd name="T61" fmla="*/ 8 h 9"/>
                  <a:gd name="T62" fmla="*/ 13 w 14"/>
                  <a:gd name="T63" fmla="*/ 8 h 9"/>
                  <a:gd name="T64" fmla="*/ 13 w 14"/>
                  <a:gd name="T65" fmla="*/ 8 h 9"/>
                  <a:gd name="T66" fmla="*/ 14 w 14"/>
                  <a:gd name="T67" fmla="*/ 8 h 9"/>
                  <a:gd name="T68" fmla="*/ 14 w 14"/>
                  <a:gd name="T69" fmla="*/ 7 h 9"/>
                  <a:gd name="T70" fmla="*/ 12 w 14"/>
                  <a:gd name="T7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" h="9">
                    <a:moveTo>
                      <a:pt x="12" y="4"/>
                    </a:moveTo>
                    <a:lnTo>
                      <a:pt x="11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6" y="3"/>
                    </a:lnTo>
                    <a:lnTo>
                      <a:pt x="7" y="4"/>
                    </a:lnTo>
                    <a:lnTo>
                      <a:pt x="0" y="4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9" name="Freeform 1481"/>
              <p:cNvSpPr>
                <a:spLocks/>
              </p:cNvSpPr>
              <p:nvPr/>
            </p:nvSpPr>
            <p:spPr bwMode="auto">
              <a:xfrm>
                <a:off x="5559" y="2665"/>
                <a:ext cx="4" cy="7"/>
              </a:xfrm>
              <a:custGeom>
                <a:avLst/>
                <a:gdLst>
                  <a:gd name="T0" fmla="*/ 3 w 4"/>
                  <a:gd name="T1" fmla="*/ 3 h 7"/>
                  <a:gd name="T2" fmla="*/ 3 w 4"/>
                  <a:gd name="T3" fmla="*/ 2 h 7"/>
                  <a:gd name="T4" fmla="*/ 2 w 4"/>
                  <a:gd name="T5" fmla="*/ 2 h 7"/>
                  <a:gd name="T6" fmla="*/ 2 w 4"/>
                  <a:gd name="T7" fmla="*/ 1 h 7"/>
                  <a:gd name="T8" fmla="*/ 1 w 4"/>
                  <a:gd name="T9" fmla="*/ 0 h 7"/>
                  <a:gd name="T10" fmla="*/ 0 w 4"/>
                  <a:gd name="T11" fmla="*/ 0 h 7"/>
                  <a:gd name="T12" fmla="*/ 0 w 4"/>
                  <a:gd name="T13" fmla="*/ 1 h 7"/>
                  <a:gd name="T14" fmla="*/ 0 w 4"/>
                  <a:gd name="T15" fmla="*/ 1 h 7"/>
                  <a:gd name="T16" fmla="*/ 0 w 4"/>
                  <a:gd name="T17" fmla="*/ 1 h 7"/>
                  <a:gd name="T18" fmla="*/ 0 w 4"/>
                  <a:gd name="T19" fmla="*/ 2 h 7"/>
                  <a:gd name="T20" fmla="*/ 1 w 4"/>
                  <a:gd name="T21" fmla="*/ 2 h 7"/>
                  <a:gd name="T22" fmla="*/ 1 w 4"/>
                  <a:gd name="T23" fmla="*/ 3 h 7"/>
                  <a:gd name="T24" fmla="*/ 2 w 4"/>
                  <a:gd name="T25" fmla="*/ 3 h 7"/>
                  <a:gd name="T26" fmla="*/ 2 w 4"/>
                  <a:gd name="T27" fmla="*/ 4 h 7"/>
                  <a:gd name="T28" fmla="*/ 2 w 4"/>
                  <a:gd name="T29" fmla="*/ 5 h 7"/>
                  <a:gd name="T30" fmla="*/ 2 w 4"/>
                  <a:gd name="T31" fmla="*/ 6 h 7"/>
                  <a:gd name="T32" fmla="*/ 2 w 4"/>
                  <a:gd name="T33" fmla="*/ 7 h 7"/>
                  <a:gd name="T34" fmla="*/ 2 w 4"/>
                  <a:gd name="T35" fmla="*/ 7 h 7"/>
                  <a:gd name="T36" fmla="*/ 2 w 4"/>
                  <a:gd name="T37" fmla="*/ 7 h 7"/>
                  <a:gd name="T38" fmla="*/ 3 w 4"/>
                  <a:gd name="T39" fmla="*/ 7 h 7"/>
                  <a:gd name="T40" fmla="*/ 3 w 4"/>
                  <a:gd name="T41" fmla="*/ 7 h 7"/>
                  <a:gd name="T42" fmla="*/ 4 w 4"/>
                  <a:gd name="T43" fmla="*/ 7 h 7"/>
                  <a:gd name="T44" fmla="*/ 4 w 4"/>
                  <a:gd name="T45" fmla="*/ 6 h 7"/>
                  <a:gd name="T46" fmla="*/ 4 w 4"/>
                  <a:gd name="T47" fmla="*/ 4 h 7"/>
                  <a:gd name="T48" fmla="*/ 3 w 4"/>
                  <a:gd name="T4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" h="7">
                    <a:moveTo>
                      <a:pt x="3" y="3"/>
                    </a:moveTo>
                    <a:lnTo>
                      <a:pt x="3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0" name="Freeform 1482"/>
              <p:cNvSpPr>
                <a:spLocks/>
              </p:cNvSpPr>
              <p:nvPr/>
            </p:nvSpPr>
            <p:spPr bwMode="auto">
              <a:xfrm>
                <a:off x="5525" y="2650"/>
                <a:ext cx="32" cy="19"/>
              </a:xfrm>
              <a:custGeom>
                <a:avLst/>
                <a:gdLst>
                  <a:gd name="T0" fmla="*/ 31 w 32"/>
                  <a:gd name="T1" fmla="*/ 10 h 19"/>
                  <a:gd name="T2" fmla="*/ 28 w 32"/>
                  <a:gd name="T3" fmla="*/ 7 h 19"/>
                  <a:gd name="T4" fmla="*/ 32 w 32"/>
                  <a:gd name="T5" fmla="*/ 4 h 19"/>
                  <a:gd name="T6" fmla="*/ 29 w 32"/>
                  <a:gd name="T7" fmla="*/ 0 h 19"/>
                  <a:gd name="T8" fmla="*/ 27 w 32"/>
                  <a:gd name="T9" fmla="*/ 0 h 19"/>
                  <a:gd name="T10" fmla="*/ 30 w 32"/>
                  <a:gd name="T11" fmla="*/ 4 h 19"/>
                  <a:gd name="T12" fmla="*/ 26 w 32"/>
                  <a:gd name="T13" fmla="*/ 7 h 19"/>
                  <a:gd name="T14" fmla="*/ 26 w 32"/>
                  <a:gd name="T15" fmla="*/ 7 h 19"/>
                  <a:gd name="T16" fmla="*/ 27 w 32"/>
                  <a:gd name="T17" fmla="*/ 8 h 19"/>
                  <a:gd name="T18" fmla="*/ 28 w 32"/>
                  <a:gd name="T19" fmla="*/ 9 h 19"/>
                  <a:gd name="T20" fmla="*/ 28 w 32"/>
                  <a:gd name="T21" fmla="*/ 9 h 19"/>
                  <a:gd name="T22" fmla="*/ 15 w 32"/>
                  <a:gd name="T23" fmla="*/ 17 h 19"/>
                  <a:gd name="T24" fmla="*/ 4 w 32"/>
                  <a:gd name="T25" fmla="*/ 10 h 19"/>
                  <a:gd name="T26" fmla="*/ 6 w 32"/>
                  <a:gd name="T27" fmla="*/ 7 h 19"/>
                  <a:gd name="T28" fmla="*/ 3 w 32"/>
                  <a:gd name="T29" fmla="*/ 4 h 19"/>
                  <a:gd name="T30" fmla="*/ 5 w 32"/>
                  <a:gd name="T31" fmla="*/ 0 h 19"/>
                  <a:gd name="T32" fmla="*/ 3 w 32"/>
                  <a:gd name="T33" fmla="*/ 0 h 19"/>
                  <a:gd name="T34" fmla="*/ 0 w 32"/>
                  <a:gd name="T35" fmla="*/ 4 h 19"/>
                  <a:gd name="T36" fmla="*/ 4 w 32"/>
                  <a:gd name="T37" fmla="*/ 7 h 19"/>
                  <a:gd name="T38" fmla="*/ 1 w 32"/>
                  <a:gd name="T39" fmla="*/ 10 h 19"/>
                  <a:gd name="T40" fmla="*/ 15 w 32"/>
                  <a:gd name="T41" fmla="*/ 19 h 19"/>
                  <a:gd name="T42" fmla="*/ 31 w 32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2" h="19">
                    <a:moveTo>
                      <a:pt x="31" y="10"/>
                    </a:moveTo>
                    <a:lnTo>
                      <a:pt x="28" y="7"/>
                    </a:lnTo>
                    <a:lnTo>
                      <a:pt x="32" y="4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30" y="4"/>
                    </a:lnTo>
                    <a:lnTo>
                      <a:pt x="26" y="7"/>
                    </a:lnTo>
                    <a:lnTo>
                      <a:pt x="26" y="7"/>
                    </a:lnTo>
                    <a:lnTo>
                      <a:pt x="27" y="8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15" y="17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4" y="7"/>
                    </a:lnTo>
                    <a:lnTo>
                      <a:pt x="1" y="10"/>
                    </a:lnTo>
                    <a:lnTo>
                      <a:pt x="15" y="19"/>
                    </a:lnTo>
                    <a:lnTo>
                      <a:pt x="31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1" name="Freeform 1483"/>
              <p:cNvSpPr>
                <a:spLocks/>
              </p:cNvSpPr>
              <p:nvPr/>
            </p:nvSpPr>
            <p:spPr bwMode="auto">
              <a:xfrm>
                <a:off x="5516" y="2690"/>
                <a:ext cx="49" cy="14"/>
              </a:xfrm>
              <a:custGeom>
                <a:avLst/>
                <a:gdLst>
                  <a:gd name="T0" fmla="*/ 24 w 49"/>
                  <a:gd name="T1" fmla="*/ 0 h 14"/>
                  <a:gd name="T2" fmla="*/ 23 w 49"/>
                  <a:gd name="T3" fmla="*/ 1 h 14"/>
                  <a:gd name="T4" fmla="*/ 21 w 49"/>
                  <a:gd name="T5" fmla="*/ 4 h 14"/>
                  <a:gd name="T6" fmla="*/ 19 w 49"/>
                  <a:gd name="T7" fmla="*/ 6 h 14"/>
                  <a:gd name="T8" fmla="*/ 16 w 49"/>
                  <a:gd name="T9" fmla="*/ 8 h 14"/>
                  <a:gd name="T10" fmla="*/ 14 w 49"/>
                  <a:gd name="T11" fmla="*/ 9 h 14"/>
                  <a:gd name="T12" fmla="*/ 12 w 49"/>
                  <a:gd name="T13" fmla="*/ 10 h 14"/>
                  <a:gd name="T14" fmla="*/ 10 w 49"/>
                  <a:gd name="T15" fmla="*/ 10 h 14"/>
                  <a:gd name="T16" fmla="*/ 8 w 49"/>
                  <a:gd name="T17" fmla="*/ 11 h 14"/>
                  <a:gd name="T18" fmla="*/ 6 w 49"/>
                  <a:gd name="T19" fmla="*/ 11 h 14"/>
                  <a:gd name="T20" fmla="*/ 4 w 49"/>
                  <a:gd name="T21" fmla="*/ 11 h 14"/>
                  <a:gd name="T22" fmla="*/ 2 w 49"/>
                  <a:gd name="T23" fmla="*/ 11 h 14"/>
                  <a:gd name="T24" fmla="*/ 0 w 49"/>
                  <a:gd name="T25" fmla="*/ 13 h 14"/>
                  <a:gd name="T26" fmla="*/ 3 w 49"/>
                  <a:gd name="T27" fmla="*/ 13 h 14"/>
                  <a:gd name="T28" fmla="*/ 6 w 49"/>
                  <a:gd name="T29" fmla="*/ 13 h 14"/>
                  <a:gd name="T30" fmla="*/ 8 w 49"/>
                  <a:gd name="T31" fmla="*/ 13 h 14"/>
                  <a:gd name="T32" fmla="*/ 11 w 49"/>
                  <a:gd name="T33" fmla="*/ 12 h 14"/>
                  <a:gd name="T34" fmla="*/ 14 w 49"/>
                  <a:gd name="T35" fmla="*/ 11 h 14"/>
                  <a:gd name="T36" fmla="*/ 16 w 49"/>
                  <a:gd name="T37" fmla="*/ 10 h 14"/>
                  <a:gd name="T38" fmla="*/ 18 w 49"/>
                  <a:gd name="T39" fmla="*/ 9 h 14"/>
                  <a:gd name="T40" fmla="*/ 20 w 49"/>
                  <a:gd name="T41" fmla="*/ 8 h 14"/>
                  <a:gd name="T42" fmla="*/ 21 w 49"/>
                  <a:gd name="T43" fmla="*/ 7 h 14"/>
                  <a:gd name="T44" fmla="*/ 22 w 49"/>
                  <a:gd name="T45" fmla="*/ 6 h 14"/>
                  <a:gd name="T46" fmla="*/ 23 w 49"/>
                  <a:gd name="T47" fmla="*/ 4 h 14"/>
                  <a:gd name="T48" fmla="*/ 24 w 49"/>
                  <a:gd name="T49" fmla="*/ 3 h 14"/>
                  <a:gd name="T50" fmla="*/ 25 w 49"/>
                  <a:gd name="T51" fmla="*/ 5 h 14"/>
                  <a:gd name="T52" fmla="*/ 26 w 49"/>
                  <a:gd name="T53" fmla="*/ 6 h 14"/>
                  <a:gd name="T54" fmla="*/ 27 w 49"/>
                  <a:gd name="T55" fmla="*/ 8 h 14"/>
                  <a:gd name="T56" fmla="*/ 28 w 49"/>
                  <a:gd name="T57" fmla="*/ 9 h 14"/>
                  <a:gd name="T58" fmla="*/ 30 w 49"/>
                  <a:gd name="T59" fmla="*/ 11 h 14"/>
                  <a:gd name="T60" fmla="*/ 33 w 49"/>
                  <a:gd name="T61" fmla="*/ 12 h 14"/>
                  <a:gd name="T62" fmla="*/ 36 w 49"/>
                  <a:gd name="T63" fmla="*/ 13 h 14"/>
                  <a:gd name="T64" fmla="*/ 38 w 49"/>
                  <a:gd name="T65" fmla="*/ 14 h 14"/>
                  <a:gd name="T66" fmla="*/ 41 w 49"/>
                  <a:gd name="T67" fmla="*/ 14 h 14"/>
                  <a:gd name="T68" fmla="*/ 44 w 49"/>
                  <a:gd name="T69" fmla="*/ 14 h 14"/>
                  <a:gd name="T70" fmla="*/ 46 w 49"/>
                  <a:gd name="T71" fmla="*/ 14 h 14"/>
                  <a:gd name="T72" fmla="*/ 49 w 49"/>
                  <a:gd name="T73" fmla="*/ 14 h 14"/>
                  <a:gd name="T74" fmla="*/ 47 w 49"/>
                  <a:gd name="T75" fmla="*/ 12 h 14"/>
                  <a:gd name="T76" fmla="*/ 45 w 49"/>
                  <a:gd name="T77" fmla="*/ 12 h 14"/>
                  <a:gd name="T78" fmla="*/ 43 w 49"/>
                  <a:gd name="T79" fmla="*/ 12 h 14"/>
                  <a:gd name="T80" fmla="*/ 41 w 49"/>
                  <a:gd name="T81" fmla="*/ 12 h 14"/>
                  <a:gd name="T82" fmla="*/ 39 w 49"/>
                  <a:gd name="T83" fmla="*/ 12 h 14"/>
                  <a:gd name="T84" fmla="*/ 37 w 49"/>
                  <a:gd name="T85" fmla="*/ 11 h 14"/>
                  <a:gd name="T86" fmla="*/ 34 w 49"/>
                  <a:gd name="T87" fmla="*/ 11 h 14"/>
                  <a:gd name="T88" fmla="*/ 32 w 49"/>
                  <a:gd name="T89" fmla="*/ 9 h 14"/>
                  <a:gd name="T90" fmla="*/ 29 w 49"/>
                  <a:gd name="T91" fmla="*/ 8 h 14"/>
                  <a:gd name="T92" fmla="*/ 27 w 49"/>
                  <a:gd name="T93" fmla="*/ 5 h 14"/>
                  <a:gd name="T94" fmla="*/ 25 w 49"/>
                  <a:gd name="T95" fmla="*/ 2 h 14"/>
                  <a:gd name="T96" fmla="*/ 24 w 49"/>
                  <a:gd name="T9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9" h="14">
                    <a:moveTo>
                      <a:pt x="24" y="0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2"/>
                    </a:lnTo>
                    <a:lnTo>
                      <a:pt x="21" y="4"/>
                    </a:lnTo>
                    <a:lnTo>
                      <a:pt x="20" y="5"/>
                    </a:lnTo>
                    <a:lnTo>
                      <a:pt x="19" y="6"/>
                    </a:lnTo>
                    <a:lnTo>
                      <a:pt x="17" y="8"/>
                    </a:lnTo>
                    <a:lnTo>
                      <a:pt x="16" y="8"/>
                    </a:lnTo>
                    <a:lnTo>
                      <a:pt x="15" y="9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0" y="10"/>
                    </a:lnTo>
                    <a:lnTo>
                      <a:pt x="9" y="11"/>
                    </a:lnTo>
                    <a:lnTo>
                      <a:pt x="8" y="11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0" y="13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4" y="11"/>
                    </a:lnTo>
                    <a:lnTo>
                      <a:pt x="15" y="11"/>
                    </a:lnTo>
                    <a:lnTo>
                      <a:pt x="16" y="10"/>
                    </a:lnTo>
                    <a:lnTo>
                      <a:pt x="17" y="10"/>
                    </a:lnTo>
                    <a:lnTo>
                      <a:pt x="18" y="9"/>
                    </a:lnTo>
                    <a:lnTo>
                      <a:pt x="19" y="9"/>
                    </a:lnTo>
                    <a:lnTo>
                      <a:pt x="20" y="8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3" y="5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4" y="3"/>
                    </a:lnTo>
                    <a:lnTo>
                      <a:pt x="24" y="4"/>
                    </a:lnTo>
                    <a:lnTo>
                      <a:pt x="25" y="5"/>
                    </a:lnTo>
                    <a:lnTo>
                      <a:pt x="25" y="6"/>
                    </a:lnTo>
                    <a:lnTo>
                      <a:pt x="26" y="6"/>
                    </a:lnTo>
                    <a:lnTo>
                      <a:pt x="26" y="7"/>
                    </a:lnTo>
                    <a:lnTo>
                      <a:pt x="27" y="8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29" y="10"/>
                    </a:lnTo>
                    <a:lnTo>
                      <a:pt x="30" y="11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4" y="13"/>
                    </a:lnTo>
                    <a:lnTo>
                      <a:pt x="36" y="13"/>
                    </a:lnTo>
                    <a:lnTo>
                      <a:pt x="37" y="13"/>
                    </a:lnTo>
                    <a:lnTo>
                      <a:pt x="38" y="14"/>
                    </a:lnTo>
                    <a:lnTo>
                      <a:pt x="40" y="14"/>
                    </a:lnTo>
                    <a:lnTo>
                      <a:pt x="41" y="14"/>
                    </a:lnTo>
                    <a:lnTo>
                      <a:pt x="43" y="14"/>
                    </a:lnTo>
                    <a:lnTo>
                      <a:pt x="44" y="14"/>
                    </a:lnTo>
                    <a:lnTo>
                      <a:pt x="45" y="14"/>
                    </a:lnTo>
                    <a:lnTo>
                      <a:pt x="46" y="14"/>
                    </a:lnTo>
                    <a:lnTo>
                      <a:pt x="47" y="14"/>
                    </a:lnTo>
                    <a:lnTo>
                      <a:pt x="49" y="14"/>
                    </a:lnTo>
                    <a:lnTo>
                      <a:pt x="48" y="11"/>
                    </a:lnTo>
                    <a:lnTo>
                      <a:pt x="47" y="12"/>
                    </a:lnTo>
                    <a:lnTo>
                      <a:pt x="46" y="12"/>
                    </a:lnTo>
                    <a:lnTo>
                      <a:pt x="45" y="12"/>
                    </a:lnTo>
                    <a:lnTo>
                      <a:pt x="44" y="12"/>
                    </a:lnTo>
                    <a:lnTo>
                      <a:pt x="43" y="12"/>
                    </a:lnTo>
                    <a:lnTo>
                      <a:pt x="42" y="12"/>
                    </a:lnTo>
                    <a:lnTo>
                      <a:pt x="41" y="12"/>
                    </a:lnTo>
                    <a:lnTo>
                      <a:pt x="40" y="12"/>
                    </a:lnTo>
                    <a:lnTo>
                      <a:pt x="39" y="12"/>
                    </a:lnTo>
                    <a:lnTo>
                      <a:pt x="38" y="11"/>
                    </a:lnTo>
                    <a:lnTo>
                      <a:pt x="37" y="11"/>
                    </a:lnTo>
                    <a:lnTo>
                      <a:pt x="35" y="11"/>
                    </a:lnTo>
                    <a:lnTo>
                      <a:pt x="34" y="11"/>
                    </a:lnTo>
                    <a:lnTo>
                      <a:pt x="33" y="10"/>
                    </a:lnTo>
                    <a:lnTo>
                      <a:pt x="32" y="9"/>
                    </a:lnTo>
                    <a:lnTo>
                      <a:pt x="31" y="9"/>
                    </a:lnTo>
                    <a:lnTo>
                      <a:pt x="29" y="8"/>
                    </a:lnTo>
                    <a:lnTo>
                      <a:pt x="28" y="6"/>
                    </a:lnTo>
                    <a:lnTo>
                      <a:pt x="27" y="5"/>
                    </a:lnTo>
                    <a:lnTo>
                      <a:pt x="26" y="3"/>
                    </a:lnTo>
                    <a:lnTo>
                      <a:pt x="25" y="2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2" name="Freeform 1484"/>
              <p:cNvSpPr>
                <a:spLocks/>
              </p:cNvSpPr>
              <p:nvPr/>
            </p:nvSpPr>
            <p:spPr bwMode="auto">
              <a:xfrm>
                <a:off x="5488" y="2662"/>
                <a:ext cx="6" cy="12"/>
              </a:xfrm>
              <a:custGeom>
                <a:avLst/>
                <a:gdLst>
                  <a:gd name="T0" fmla="*/ 6 w 6"/>
                  <a:gd name="T1" fmla="*/ 6 h 12"/>
                  <a:gd name="T2" fmla="*/ 5 w 6"/>
                  <a:gd name="T3" fmla="*/ 6 h 12"/>
                  <a:gd name="T4" fmla="*/ 5 w 6"/>
                  <a:gd name="T5" fmla="*/ 6 h 12"/>
                  <a:gd name="T6" fmla="*/ 4 w 6"/>
                  <a:gd name="T7" fmla="*/ 6 h 12"/>
                  <a:gd name="T8" fmla="*/ 4 w 6"/>
                  <a:gd name="T9" fmla="*/ 6 h 12"/>
                  <a:gd name="T10" fmla="*/ 4 w 6"/>
                  <a:gd name="T11" fmla="*/ 5 h 12"/>
                  <a:gd name="T12" fmla="*/ 3 w 6"/>
                  <a:gd name="T13" fmla="*/ 4 h 12"/>
                  <a:gd name="T14" fmla="*/ 3 w 6"/>
                  <a:gd name="T15" fmla="*/ 3 h 12"/>
                  <a:gd name="T16" fmla="*/ 2 w 6"/>
                  <a:gd name="T17" fmla="*/ 2 h 12"/>
                  <a:gd name="T18" fmla="*/ 2 w 6"/>
                  <a:gd name="T19" fmla="*/ 1 h 12"/>
                  <a:gd name="T20" fmla="*/ 1 w 6"/>
                  <a:gd name="T21" fmla="*/ 0 h 12"/>
                  <a:gd name="T22" fmla="*/ 1 w 6"/>
                  <a:gd name="T23" fmla="*/ 0 h 12"/>
                  <a:gd name="T24" fmla="*/ 0 w 6"/>
                  <a:gd name="T25" fmla="*/ 0 h 12"/>
                  <a:gd name="T26" fmla="*/ 0 w 6"/>
                  <a:gd name="T27" fmla="*/ 1 h 12"/>
                  <a:gd name="T28" fmla="*/ 0 w 6"/>
                  <a:gd name="T29" fmla="*/ 2 h 12"/>
                  <a:gd name="T30" fmla="*/ 0 w 6"/>
                  <a:gd name="T31" fmla="*/ 4 h 12"/>
                  <a:gd name="T32" fmla="*/ 1 w 6"/>
                  <a:gd name="T33" fmla="*/ 5 h 12"/>
                  <a:gd name="T34" fmla="*/ 2 w 6"/>
                  <a:gd name="T35" fmla="*/ 7 h 12"/>
                  <a:gd name="T36" fmla="*/ 2 w 6"/>
                  <a:gd name="T37" fmla="*/ 9 h 12"/>
                  <a:gd name="T38" fmla="*/ 3 w 6"/>
                  <a:gd name="T39" fmla="*/ 10 h 12"/>
                  <a:gd name="T40" fmla="*/ 3 w 6"/>
                  <a:gd name="T41" fmla="*/ 10 h 12"/>
                  <a:gd name="T42" fmla="*/ 3 w 6"/>
                  <a:gd name="T43" fmla="*/ 11 h 12"/>
                  <a:gd name="T44" fmla="*/ 4 w 6"/>
                  <a:gd name="T45" fmla="*/ 11 h 12"/>
                  <a:gd name="T46" fmla="*/ 5 w 6"/>
                  <a:gd name="T47" fmla="*/ 11 h 12"/>
                  <a:gd name="T48" fmla="*/ 5 w 6"/>
                  <a:gd name="T49" fmla="*/ 12 h 12"/>
                  <a:gd name="T50" fmla="*/ 6 w 6"/>
                  <a:gd name="T51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" h="12">
                    <a:moveTo>
                      <a:pt x="6" y="6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3" name="Freeform 1485"/>
              <p:cNvSpPr>
                <a:spLocks/>
              </p:cNvSpPr>
              <p:nvPr/>
            </p:nvSpPr>
            <p:spPr bwMode="auto">
              <a:xfrm>
                <a:off x="5532" y="2641"/>
                <a:ext cx="18" cy="21"/>
              </a:xfrm>
              <a:custGeom>
                <a:avLst/>
                <a:gdLst>
                  <a:gd name="T0" fmla="*/ 18 w 18"/>
                  <a:gd name="T1" fmla="*/ 9 h 21"/>
                  <a:gd name="T2" fmla="*/ 18 w 18"/>
                  <a:gd name="T3" fmla="*/ 0 h 21"/>
                  <a:gd name="T4" fmla="*/ 0 w 18"/>
                  <a:gd name="T5" fmla="*/ 0 h 21"/>
                  <a:gd name="T6" fmla="*/ 0 w 18"/>
                  <a:gd name="T7" fmla="*/ 8 h 21"/>
                  <a:gd name="T8" fmla="*/ 8 w 18"/>
                  <a:gd name="T9" fmla="*/ 21 h 21"/>
                  <a:gd name="T10" fmla="*/ 18 w 18"/>
                  <a:gd name="T11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1">
                    <a:moveTo>
                      <a:pt x="18" y="9"/>
                    </a:moveTo>
                    <a:lnTo>
                      <a:pt x="18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21"/>
                    </a:lnTo>
                    <a:lnTo>
                      <a:pt x="18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4" name="Freeform 1486"/>
              <p:cNvSpPr>
                <a:spLocks/>
              </p:cNvSpPr>
              <p:nvPr/>
            </p:nvSpPr>
            <p:spPr bwMode="auto">
              <a:xfrm>
                <a:off x="5518" y="2592"/>
                <a:ext cx="45" cy="27"/>
              </a:xfrm>
              <a:custGeom>
                <a:avLst/>
                <a:gdLst>
                  <a:gd name="T0" fmla="*/ 36 w 45"/>
                  <a:gd name="T1" fmla="*/ 10 h 27"/>
                  <a:gd name="T2" fmla="*/ 36 w 45"/>
                  <a:gd name="T3" fmla="*/ 9 h 27"/>
                  <a:gd name="T4" fmla="*/ 35 w 45"/>
                  <a:gd name="T5" fmla="*/ 8 h 27"/>
                  <a:gd name="T6" fmla="*/ 34 w 45"/>
                  <a:gd name="T7" fmla="*/ 7 h 27"/>
                  <a:gd name="T8" fmla="*/ 33 w 45"/>
                  <a:gd name="T9" fmla="*/ 6 h 27"/>
                  <a:gd name="T10" fmla="*/ 31 w 45"/>
                  <a:gd name="T11" fmla="*/ 5 h 27"/>
                  <a:gd name="T12" fmla="*/ 29 w 45"/>
                  <a:gd name="T13" fmla="*/ 4 h 27"/>
                  <a:gd name="T14" fmla="*/ 27 w 45"/>
                  <a:gd name="T15" fmla="*/ 3 h 27"/>
                  <a:gd name="T16" fmla="*/ 25 w 45"/>
                  <a:gd name="T17" fmla="*/ 2 h 27"/>
                  <a:gd name="T18" fmla="*/ 23 w 45"/>
                  <a:gd name="T19" fmla="*/ 1 h 27"/>
                  <a:gd name="T20" fmla="*/ 20 w 45"/>
                  <a:gd name="T21" fmla="*/ 1 h 27"/>
                  <a:gd name="T22" fmla="*/ 18 w 45"/>
                  <a:gd name="T23" fmla="*/ 0 h 27"/>
                  <a:gd name="T24" fmla="*/ 15 w 45"/>
                  <a:gd name="T25" fmla="*/ 0 h 27"/>
                  <a:gd name="T26" fmla="*/ 13 w 45"/>
                  <a:gd name="T27" fmla="*/ 0 h 27"/>
                  <a:gd name="T28" fmla="*/ 11 w 45"/>
                  <a:gd name="T29" fmla="*/ 0 h 27"/>
                  <a:gd name="T30" fmla="*/ 8 w 45"/>
                  <a:gd name="T31" fmla="*/ 0 h 27"/>
                  <a:gd name="T32" fmla="*/ 6 w 45"/>
                  <a:gd name="T33" fmla="*/ 1 h 27"/>
                  <a:gd name="T34" fmla="*/ 4 w 45"/>
                  <a:gd name="T35" fmla="*/ 3 h 27"/>
                  <a:gd name="T36" fmla="*/ 2 w 45"/>
                  <a:gd name="T37" fmla="*/ 5 h 27"/>
                  <a:gd name="T38" fmla="*/ 1 w 45"/>
                  <a:gd name="T39" fmla="*/ 7 h 27"/>
                  <a:gd name="T40" fmla="*/ 0 w 45"/>
                  <a:gd name="T41" fmla="*/ 10 h 27"/>
                  <a:gd name="T42" fmla="*/ 1 w 45"/>
                  <a:gd name="T43" fmla="*/ 12 h 27"/>
                  <a:gd name="T44" fmla="*/ 1 w 45"/>
                  <a:gd name="T45" fmla="*/ 14 h 27"/>
                  <a:gd name="T46" fmla="*/ 2 w 45"/>
                  <a:gd name="T47" fmla="*/ 15 h 27"/>
                  <a:gd name="T48" fmla="*/ 3 w 45"/>
                  <a:gd name="T49" fmla="*/ 15 h 27"/>
                  <a:gd name="T50" fmla="*/ 4 w 45"/>
                  <a:gd name="T51" fmla="*/ 15 h 27"/>
                  <a:gd name="T52" fmla="*/ 5 w 45"/>
                  <a:gd name="T53" fmla="*/ 16 h 27"/>
                  <a:gd name="T54" fmla="*/ 6 w 45"/>
                  <a:gd name="T55" fmla="*/ 16 h 27"/>
                  <a:gd name="T56" fmla="*/ 8 w 45"/>
                  <a:gd name="T57" fmla="*/ 17 h 27"/>
                  <a:gd name="T58" fmla="*/ 11 w 45"/>
                  <a:gd name="T59" fmla="*/ 18 h 27"/>
                  <a:gd name="T60" fmla="*/ 14 w 45"/>
                  <a:gd name="T61" fmla="*/ 19 h 27"/>
                  <a:gd name="T62" fmla="*/ 16 w 45"/>
                  <a:gd name="T63" fmla="*/ 20 h 27"/>
                  <a:gd name="T64" fmla="*/ 19 w 45"/>
                  <a:gd name="T65" fmla="*/ 21 h 27"/>
                  <a:gd name="T66" fmla="*/ 22 w 45"/>
                  <a:gd name="T67" fmla="*/ 22 h 27"/>
                  <a:gd name="T68" fmla="*/ 25 w 45"/>
                  <a:gd name="T69" fmla="*/ 23 h 27"/>
                  <a:gd name="T70" fmla="*/ 28 w 45"/>
                  <a:gd name="T71" fmla="*/ 24 h 27"/>
                  <a:gd name="T72" fmla="*/ 30 w 45"/>
                  <a:gd name="T73" fmla="*/ 25 h 27"/>
                  <a:gd name="T74" fmla="*/ 33 w 45"/>
                  <a:gd name="T75" fmla="*/ 26 h 27"/>
                  <a:gd name="T76" fmla="*/ 34 w 45"/>
                  <a:gd name="T77" fmla="*/ 27 h 27"/>
                  <a:gd name="T78" fmla="*/ 36 w 45"/>
                  <a:gd name="T79" fmla="*/ 27 h 27"/>
                  <a:gd name="T80" fmla="*/ 37 w 45"/>
                  <a:gd name="T81" fmla="*/ 27 h 27"/>
                  <a:gd name="T82" fmla="*/ 38 w 45"/>
                  <a:gd name="T83" fmla="*/ 27 h 27"/>
                  <a:gd name="T84" fmla="*/ 40 w 45"/>
                  <a:gd name="T85" fmla="*/ 27 h 27"/>
                  <a:gd name="T86" fmla="*/ 41 w 45"/>
                  <a:gd name="T87" fmla="*/ 27 h 27"/>
                  <a:gd name="T88" fmla="*/ 42 w 45"/>
                  <a:gd name="T89" fmla="*/ 27 h 27"/>
                  <a:gd name="T90" fmla="*/ 43 w 45"/>
                  <a:gd name="T91" fmla="*/ 26 h 27"/>
                  <a:gd name="T92" fmla="*/ 44 w 45"/>
                  <a:gd name="T93" fmla="*/ 25 h 27"/>
                  <a:gd name="T94" fmla="*/ 44 w 45"/>
                  <a:gd name="T95" fmla="*/ 24 h 27"/>
                  <a:gd name="T96" fmla="*/ 45 w 45"/>
                  <a:gd name="T97" fmla="*/ 22 h 27"/>
                  <a:gd name="T98" fmla="*/ 45 w 45"/>
                  <a:gd name="T99" fmla="*/ 20 h 27"/>
                  <a:gd name="T100" fmla="*/ 44 w 45"/>
                  <a:gd name="T101" fmla="*/ 18 h 27"/>
                  <a:gd name="T102" fmla="*/ 44 w 45"/>
                  <a:gd name="T103" fmla="*/ 16 h 27"/>
                  <a:gd name="T104" fmla="*/ 42 w 45"/>
                  <a:gd name="T105" fmla="*/ 14 h 27"/>
                  <a:gd name="T106" fmla="*/ 41 w 45"/>
                  <a:gd name="T107" fmla="*/ 12 h 27"/>
                  <a:gd name="T108" fmla="*/ 39 w 45"/>
                  <a:gd name="T109" fmla="*/ 11 h 27"/>
                  <a:gd name="T110" fmla="*/ 38 w 45"/>
                  <a:gd name="T111" fmla="*/ 10 h 27"/>
                  <a:gd name="T112" fmla="*/ 36 w 45"/>
                  <a:gd name="T11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5" h="27">
                    <a:moveTo>
                      <a:pt x="36" y="10"/>
                    </a:moveTo>
                    <a:lnTo>
                      <a:pt x="36" y="9"/>
                    </a:lnTo>
                    <a:lnTo>
                      <a:pt x="35" y="8"/>
                    </a:lnTo>
                    <a:lnTo>
                      <a:pt x="34" y="7"/>
                    </a:lnTo>
                    <a:lnTo>
                      <a:pt x="33" y="6"/>
                    </a:lnTo>
                    <a:lnTo>
                      <a:pt x="31" y="5"/>
                    </a:lnTo>
                    <a:lnTo>
                      <a:pt x="29" y="4"/>
                    </a:lnTo>
                    <a:lnTo>
                      <a:pt x="27" y="3"/>
                    </a:lnTo>
                    <a:lnTo>
                      <a:pt x="25" y="2"/>
                    </a:lnTo>
                    <a:lnTo>
                      <a:pt x="23" y="1"/>
                    </a:lnTo>
                    <a:lnTo>
                      <a:pt x="20" y="1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8" y="17"/>
                    </a:lnTo>
                    <a:lnTo>
                      <a:pt x="11" y="18"/>
                    </a:lnTo>
                    <a:lnTo>
                      <a:pt x="14" y="19"/>
                    </a:lnTo>
                    <a:lnTo>
                      <a:pt x="16" y="20"/>
                    </a:lnTo>
                    <a:lnTo>
                      <a:pt x="19" y="21"/>
                    </a:lnTo>
                    <a:lnTo>
                      <a:pt x="22" y="22"/>
                    </a:lnTo>
                    <a:lnTo>
                      <a:pt x="25" y="23"/>
                    </a:lnTo>
                    <a:lnTo>
                      <a:pt x="28" y="24"/>
                    </a:lnTo>
                    <a:lnTo>
                      <a:pt x="30" y="25"/>
                    </a:lnTo>
                    <a:lnTo>
                      <a:pt x="33" y="26"/>
                    </a:lnTo>
                    <a:lnTo>
                      <a:pt x="34" y="27"/>
                    </a:lnTo>
                    <a:lnTo>
                      <a:pt x="36" y="27"/>
                    </a:lnTo>
                    <a:lnTo>
                      <a:pt x="37" y="27"/>
                    </a:lnTo>
                    <a:lnTo>
                      <a:pt x="38" y="27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6"/>
                    </a:lnTo>
                    <a:lnTo>
                      <a:pt x="44" y="25"/>
                    </a:lnTo>
                    <a:lnTo>
                      <a:pt x="44" y="24"/>
                    </a:lnTo>
                    <a:lnTo>
                      <a:pt x="45" y="22"/>
                    </a:lnTo>
                    <a:lnTo>
                      <a:pt x="45" y="20"/>
                    </a:lnTo>
                    <a:lnTo>
                      <a:pt x="44" y="18"/>
                    </a:lnTo>
                    <a:lnTo>
                      <a:pt x="44" y="16"/>
                    </a:lnTo>
                    <a:lnTo>
                      <a:pt x="42" y="14"/>
                    </a:lnTo>
                    <a:lnTo>
                      <a:pt x="41" y="12"/>
                    </a:lnTo>
                    <a:lnTo>
                      <a:pt x="39" y="11"/>
                    </a:lnTo>
                    <a:lnTo>
                      <a:pt x="38" y="10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5" name="Freeform 1487"/>
              <p:cNvSpPr>
                <a:spLocks/>
              </p:cNvSpPr>
              <p:nvPr/>
            </p:nvSpPr>
            <p:spPr bwMode="auto">
              <a:xfrm>
                <a:off x="5512" y="2600"/>
                <a:ext cx="53" cy="46"/>
              </a:xfrm>
              <a:custGeom>
                <a:avLst/>
                <a:gdLst>
                  <a:gd name="T0" fmla="*/ 45 w 53"/>
                  <a:gd name="T1" fmla="*/ 14 h 46"/>
                  <a:gd name="T2" fmla="*/ 45 w 53"/>
                  <a:gd name="T3" fmla="*/ 14 h 46"/>
                  <a:gd name="T4" fmla="*/ 45 w 53"/>
                  <a:gd name="T5" fmla="*/ 12 h 46"/>
                  <a:gd name="T6" fmla="*/ 43 w 53"/>
                  <a:gd name="T7" fmla="*/ 9 h 46"/>
                  <a:gd name="T8" fmla="*/ 41 w 53"/>
                  <a:gd name="T9" fmla="*/ 7 h 46"/>
                  <a:gd name="T10" fmla="*/ 38 w 53"/>
                  <a:gd name="T11" fmla="*/ 5 h 46"/>
                  <a:gd name="T12" fmla="*/ 35 w 53"/>
                  <a:gd name="T13" fmla="*/ 3 h 46"/>
                  <a:gd name="T14" fmla="*/ 32 w 53"/>
                  <a:gd name="T15" fmla="*/ 1 h 46"/>
                  <a:gd name="T16" fmla="*/ 29 w 53"/>
                  <a:gd name="T17" fmla="*/ 0 h 46"/>
                  <a:gd name="T18" fmla="*/ 26 w 53"/>
                  <a:gd name="T19" fmla="*/ 0 h 46"/>
                  <a:gd name="T20" fmla="*/ 21 w 53"/>
                  <a:gd name="T21" fmla="*/ 0 h 46"/>
                  <a:gd name="T22" fmla="*/ 17 w 53"/>
                  <a:gd name="T23" fmla="*/ 1 h 46"/>
                  <a:gd name="T24" fmla="*/ 13 w 53"/>
                  <a:gd name="T25" fmla="*/ 2 h 46"/>
                  <a:gd name="T26" fmla="*/ 9 w 53"/>
                  <a:gd name="T27" fmla="*/ 5 h 46"/>
                  <a:gd name="T28" fmla="*/ 6 w 53"/>
                  <a:gd name="T29" fmla="*/ 8 h 46"/>
                  <a:gd name="T30" fmla="*/ 3 w 53"/>
                  <a:gd name="T31" fmla="*/ 12 h 46"/>
                  <a:gd name="T32" fmla="*/ 1 w 53"/>
                  <a:gd name="T33" fmla="*/ 16 h 46"/>
                  <a:gd name="T34" fmla="*/ 0 w 53"/>
                  <a:gd name="T35" fmla="*/ 21 h 46"/>
                  <a:gd name="T36" fmla="*/ 0 w 53"/>
                  <a:gd name="T37" fmla="*/ 25 h 46"/>
                  <a:gd name="T38" fmla="*/ 1 w 53"/>
                  <a:gd name="T39" fmla="*/ 30 h 46"/>
                  <a:gd name="T40" fmla="*/ 3 w 53"/>
                  <a:gd name="T41" fmla="*/ 34 h 46"/>
                  <a:gd name="T42" fmla="*/ 6 w 53"/>
                  <a:gd name="T43" fmla="*/ 38 h 46"/>
                  <a:gd name="T44" fmla="*/ 9 w 53"/>
                  <a:gd name="T45" fmla="*/ 41 h 46"/>
                  <a:gd name="T46" fmla="*/ 13 w 53"/>
                  <a:gd name="T47" fmla="*/ 43 h 46"/>
                  <a:gd name="T48" fmla="*/ 17 w 53"/>
                  <a:gd name="T49" fmla="*/ 45 h 46"/>
                  <a:gd name="T50" fmla="*/ 21 w 53"/>
                  <a:gd name="T51" fmla="*/ 46 h 46"/>
                  <a:gd name="T52" fmla="*/ 25 w 53"/>
                  <a:gd name="T53" fmla="*/ 46 h 46"/>
                  <a:gd name="T54" fmla="*/ 29 w 53"/>
                  <a:gd name="T55" fmla="*/ 46 h 46"/>
                  <a:gd name="T56" fmla="*/ 32 w 53"/>
                  <a:gd name="T57" fmla="*/ 45 h 46"/>
                  <a:gd name="T58" fmla="*/ 35 w 53"/>
                  <a:gd name="T59" fmla="*/ 43 h 46"/>
                  <a:gd name="T60" fmla="*/ 38 w 53"/>
                  <a:gd name="T61" fmla="*/ 42 h 46"/>
                  <a:gd name="T62" fmla="*/ 40 w 53"/>
                  <a:gd name="T63" fmla="*/ 40 h 46"/>
                  <a:gd name="T64" fmla="*/ 42 w 53"/>
                  <a:gd name="T65" fmla="*/ 37 h 46"/>
                  <a:gd name="T66" fmla="*/ 44 w 53"/>
                  <a:gd name="T67" fmla="*/ 35 h 46"/>
                  <a:gd name="T68" fmla="*/ 45 w 53"/>
                  <a:gd name="T69" fmla="*/ 33 h 46"/>
                  <a:gd name="T70" fmla="*/ 45 w 53"/>
                  <a:gd name="T71" fmla="*/ 33 h 46"/>
                  <a:gd name="T72" fmla="*/ 47 w 53"/>
                  <a:gd name="T73" fmla="*/ 33 h 46"/>
                  <a:gd name="T74" fmla="*/ 50 w 53"/>
                  <a:gd name="T75" fmla="*/ 32 h 46"/>
                  <a:gd name="T76" fmla="*/ 52 w 53"/>
                  <a:gd name="T77" fmla="*/ 29 h 46"/>
                  <a:gd name="T78" fmla="*/ 53 w 53"/>
                  <a:gd name="T79" fmla="*/ 26 h 46"/>
                  <a:gd name="T80" fmla="*/ 53 w 53"/>
                  <a:gd name="T81" fmla="*/ 22 h 46"/>
                  <a:gd name="T82" fmla="*/ 52 w 53"/>
                  <a:gd name="T83" fmla="*/ 18 h 46"/>
                  <a:gd name="T84" fmla="*/ 50 w 53"/>
                  <a:gd name="T85" fmla="*/ 15 h 46"/>
                  <a:gd name="T86" fmla="*/ 47 w 53"/>
                  <a:gd name="T87" fmla="*/ 1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3" h="46">
                    <a:moveTo>
                      <a:pt x="45" y="14"/>
                    </a:moveTo>
                    <a:lnTo>
                      <a:pt x="45" y="14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5" y="12"/>
                    </a:lnTo>
                    <a:lnTo>
                      <a:pt x="44" y="11"/>
                    </a:lnTo>
                    <a:lnTo>
                      <a:pt x="43" y="9"/>
                    </a:lnTo>
                    <a:lnTo>
                      <a:pt x="42" y="8"/>
                    </a:lnTo>
                    <a:lnTo>
                      <a:pt x="41" y="7"/>
                    </a:lnTo>
                    <a:lnTo>
                      <a:pt x="39" y="6"/>
                    </a:lnTo>
                    <a:lnTo>
                      <a:pt x="38" y="5"/>
                    </a:lnTo>
                    <a:lnTo>
                      <a:pt x="37" y="3"/>
                    </a:lnTo>
                    <a:lnTo>
                      <a:pt x="35" y="3"/>
                    </a:lnTo>
                    <a:lnTo>
                      <a:pt x="34" y="2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5" y="1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9" y="5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1" y="16"/>
                    </a:lnTo>
                    <a:lnTo>
                      <a:pt x="1" y="18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1" y="28"/>
                    </a:lnTo>
                    <a:lnTo>
                      <a:pt x="1" y="30"/>
                    </a:lnTo>
                    <a:lnTo>
                      <a:pt x="2" y="32"/>
                    </a:lnTo>
                    <a:lnTo>
                      <a:pt x="3" y="34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7" y="39"/>
                    </a:lnTo>
                    <a:lnTo>
                      <a:pt x="9" y="41"/>
                    </a:lnTo>
                    <a:lnTo>
                      <a:pt x="11" y="42"/>
                    </a:lnTo>
                    <a:lnTo>
                      <a:pt x="13" y="43"/>
                    </a:lnTo>
                    <a:lnTo>
                      <a:pt x="15" y="44"/>
                    </a:lnTo>
                    <a:lnTo>
                      <a:pt x="17" y="45"/>
                    </a:lnTo>
                    <a:lnTo>
                      <a:pt x="19" y="46"/>
                    </a:lnTo>
                    <a:lnTo>
                      <a:pt x="21" y="46"/>
                    </a:lnTo>
                    <a:lnTo>
                      <a:pt x="24" y="46"/>
                    </a:lnTo>
                    <a:lnTo>
                      <a:pt x="25" y="46"/>
                    </a:lnTo>
                    <a:lnTo>
                      <a:pt x="27" y="46"/>
                    </a:lnTo>
                    <a:lnTo>
                      <a:pt x="29" y="46"/>
                    </a:lnTo>
                    <a:lnTo>
                      <a:pt x="30" y="45"/>
                    </a:lnTo>
                    <a:lnTo>
                      <a:pt x="32" y="45"/>
                    </a:lnTo>
                    <a:lnTo>
                      <a:pt x="33" y="44"/>
                    </a:lnTo>
                    <a:lnTo>
                      <a:pt x="35" y="43"/>
                    </a:lnTo>
                    <a:lnTo>
                      <a:pt x="36" y="43"/>
                    </a:lnTo>
                    <a:lnTo>
                      <a:pt x="38" y="42"/>
                    </a:lnTo>
                    <a:lnTo>
                      <a:pt x="39" y="41"/>
                    </a:lnTo>
                    <a:lnTo>
                      <a:pt x="40" y="40"/>
                    </a:lnTo>
                    <a:lnTo>
                      <a:pt x="41" y="39"/>
                    </a:lnTo>
                    <a:lnTo>
                      <a:pt x="42" y="37"/>
                    </a:lnTo>
                    <a:lnTo>
                      <a:pt x="43" y="36"/>
                    </a:lnTo>
                    <a:lnTo>
                      <a:pt x="44" y="35"/>
                    </a:lnTo>
                    <a:lnTo>
                      <a:pt x="45" y="33"/>
                    </a:lnTo>
                    <a:lnTo>
                      <a:pt x="45" y="33"/>
                    </a:lnTo>
                    <a:lnTo>
                      <a:pt x="45" y="33"/>
                    </a:lnTo>
                    <a:lnTo>
                      <a:pt x="45" y="33"/>
                    </a:lnTo>
                    <a:lnTo>
                      <a:pt x="45" y="33"/>
                    </a:lnTo>
                    <a:lnTo>
                      <a:pt x="47" y="33"/>
                    </a:lnTo>
                    <a:lnTo>
                      <a:pt x="48" y="33"/>
                    </a:lnTo>
                    <a:lnTo>
                      <a:pt x="50" y="32"/>
                    </a:lnTo>
                    <a:lnTo>
                      <a:pt x="51" y="30"/>
                    </a:lnTo>
                    <a:lnTo>
                      <a:pt x="52" y="29"/>
                    </a:lnTo>
                    <a:lnTo>
                      <a:pt x="52" y="27"/>
                    </a:lnTo>
                    <a:lnTo>
                      <a:pt x="53" y="26"/>
                    </a:lnTo>
                    <a:lnTo>
                      <a:pt x="53" y="24"/>
                    </a:lnTo>
                    <a:lnTo>
                      <a:pt x="53" y="22"/>
                    </a:lnTo>
                    <a:lnTo>
                      <a:pt x="52" y="20"/>
                    </a:lnTo>
                    <a:lnTo>
                      <a:pt x="52" y="18"/>
                    </a:lnTo>
                    <a:lnTo>
                      <a:pt x="51" y="17"/>
                    </a:lnTo>
                    <a:lnTo>
                      <a:pt x="50" y="15"/>
                    </a:lnTo>
                    <a:lnTo>
                      <a:pt x="48" y="14"/>
                    </a:lnTo>
                    <a:lnTo>
                      <a:pt x="47" y="14"/>
                    </a:lnTo>
                    <a:lnTo>
                      <a:pt x="45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6" name="Freeform 1488"/>
              <p:cNvSpPr>
                <a:spLocks/>
              </p:cNvSpPr>
              <p:nvPr/>
            </p:nvSpPr>
            <p:spPr bwMode="auto">
              <a:xfrm>
                <a:off x="5516" y="2603"/>
                <a:ext cx="46" cy="40"/>
              </a:xfrm>
              <a:custGeom>
                <a:avLst/>
                <a:gdLst>
                  <a:gd name="T0" fmla="*/ 41 w 46"/>
                  <a:gd name="T1" fmla="*/ 15 h 40"/>
                  <a:gd name="T2" fmla="*/ 40 w 46"/>
                  <a:gd name="T3" fmla="*/ 16 h 40"/>
                  <a:gd name="T4" fmla="*/ 39 w 46"/>
                  <a:gd name="T5" fmla="*/ 15 h 40"/>
                  <a:gd name="T6" fmla="*/ 37 w 46"/>
                  <a:gd name="T7" fmla="*/ 12 h 40"/>
                  <a:gd name="T8" fmla="*/ 36 w 46"/>
                  <a:gd name="T9" fmla="*/ 9 h 40"/>
                  <a:gd name="T10" fmla="*/ 34 w 46"/>
                  <a:gd name="T11" fmla="*/ 6 h 40"/>
                  <a:gd name="T12" fmla="*/ 31 w 46"/>
                  <a:gd name="T13" fmla="*/ 4 h 40"/>
                  <a:gd name="T14" fmla="*/ 28 w 46"/>
                  <a:gd name="T15" fmla="*/ 2 h 40"/>
                  <a:gd name="T16" fmla="*/ 25 w 46"/>
                  <a:gd name="T17" fmla="*/ 1 h 40"/>
                  <a:gd name="T18" fmla="*/ 21 w 46"/>
                  <a:gd name="T19" fmla="*/ 0 h 40"/>
                  <a:gd name="T20" fmla="*/ 18 w 46"/>
                  <a:gd name="T21" fmla="*/ 0 h 40"/>
                  <a:gd name="T22" fmla="*/ 14 w 46"/>
                  <a:gd name="T23" fmla="*/ 1 h 40"/>
                  <a:gd name="T24" fmla="*/ 10 w 46"/>
                  <a:gd name="T25" fmla="*/ 3 h 40"/>
                  <a:gd name="T26" fmla="*/ 7 w 46"/>
                  <a:gd name="T27" fmla="*/ 5 h 40"/>
                  <a:gd name="T28" fmla="*/ 4 w 46"/>
                  <a:gd name="T29" fmla="*/ 7 h 40"/>
                  <a:gd name="T30" fmla="*/ 2 w 46"/>
                  <a:gd name="T31" fmla="*/ 11 h 40"/>
                  <a:gd name="T32" fmla="*/ 1 w 46"/>
                  <a:gd name="T33" fmla="*/ 14 h 40"/>
                  <a:gd name="T34" fmla="*/ 0 w 46"/>
                  <a:gd name="T35" fmla="*/ 18 h 40"/>
                  <a:gd name="T36" fmla="*/ 0 w 46"/>
                  <a:gd name="T37" fmla="*/ 22 h 40"/>
                  <a:gd name="T38" fmla="*/ 1 w 46"/>
                  <a:gd name="T39" fmla="*/ 26 h 40"/>
                  <a:gd name="T40" fmla="*/ 2 w 46"/>
                  <a:gd name="T41" fmla="*/ 29 h 40"/>
                  <a:gd name="T42" fmla="*/ 4 w 46"/>
                  <a:gd name="T43" fmla="*/ 32 h 40"/>
                  <a:gd name="T44" fmla="*/ 7 w 46"/>
                  <a:gd name="T45" fmla="*/ 35 h 40"/>
                  <a:gd name="T46" fmla="*/ 10 w 46"/>
                  <a:gd name="T47" fmla="*/ 37 h 40"/>
                  <a:gd name="T48" fmla="*/ 14 w 46"/>
                  <a:gd name="T49" fmla="*/ 39 h 40"/>
                  <a:gd name="T50" fmla="*/ 18 w 46"/>
                  <a:gd name="T51" fmla="*/ 40 h 40"/>
                  <a:gd name="T52" fmla="*/ 21 w 46"/>
                  <a:gd name="T53" fmla="*/ 40 h 40"/>
                  <a:gd name="T54" fmla="*/ 25 w 46"/>
                  <a:gd name="T55" fmla="*/ 39 h 40"/>
                  <a:gd name="T56" fmla="*/ 28 w 46"/>
                  <a:gd name="T57" fmla="*/ 38 h 40"/>
                  <a:gd name="T58" fmla="*/ 30 w 46"/>
                  <a:gd name="T59" fmla="*/ 36 h 40"/>
                  <a:gd name="T60" fmla="*/ 33 w 46"/>
                  <a:gd name="T61" fmla="*/ 34 h 40"/>
                  <a:gd name="T62" fmla="*/ 35 w 46"/>
                  <a:gd name="T63" fmla="*/ 32 h 40"/>
                  <a:gd name="T64" fmla="*/ 37 w 46"/>
                  <a:gd name="T65" fmla="*/ 30 h 40"/>
                  <a:gd name="T66" fmla="*/ 38 w 46"/>
                  <a:gd name="T67" fmla="*/ 27 h 40"/>
                  <a:gd name="T68" fmla="*/ 39 w 46"/>
                  <a:gd name="T69" fmla="*/ 25 h 40"/>
                  <a:gd name="T70" fmla="*/ 40 w 46"/>
                  <a:gd name="T71" fmla="*/ 26 h 40"/>
                  <a:gd name="T72" fmla="*/ 40 w 46"/>
                  <a:gd name="T73" fmla="*/ 26 h 40"/>
                  <a:gd name="T74" fmla="*/ 41 w 46"/>
                  <a:gd name="T75" fmla="*/ 27 h 40"/>
                  <a:gd name="T76" fmla="*/ 43 w 46"/>
                  <a:gd name="T77" fmla="*/ 27 h 40"/>
                  <a:gd name="T78" fmla="*/ 44 w 46"/>
                  <a:gd name="T79" fmla="*/ 26 h 40"/>
                  <a:gd name="T80" fmla="*/ 45 w 46"/>
                  <a:gd name="T81" fmla="*/ 24 h 40"/>
                  <a:gd name="T82" fmla="*/ 46 w 46"/>
                  <a:gd name="T83" fmla="*/ 22 h 40"/>
                  <a:gd name="T84" fmla="*/ 46 w 46"/>
                  <a:gd name="T85" fmla="*/ 20 h 40"/>
                  <a:gd name="T86" fmla="*/ 45 w 46"/>
                  <a:gd name="T87" fmla="*/ 18 h 40"/>
                  <a:gd name="T88" fmla="*/ 44 w 46"/>
                  <a:gd name="T89" fmla="*/ 16 h 40"/>
                  <a:gd name="T90" fmla="*/ 43 w 46"/>
                  <a:gd name="T91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40">
                    <a:moveTo>
                      <a:pt x="42" y="15"/>
                    </a:moveTo>
                    <a:lnTo>
                      <a:pt x="41" y="15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39" y="17"/>
                    </a:lnTo>
                    <a:lnTo>
                      <a:pt x="39" y="15"/>
                    </a:lnTo>
                    <a:lnTo>
                      <a:pt x="38" y="13"/>
                    </a:lnTo>
                    <a:lnTo>
                      <a:pt x="37" y="12"/>
                    </a:lnTo>
                    <a:lnTo>
                      <a:pt x="37" y="10"/>
                    </a:lnTo>
                    <a:lnTo>
                      <a:pt x="36" y="9"/>
                    </a:lnTo>
                    <a:lnTo>
                      <a:pt x="35" y="7"/>
                    </a:lnTo>
                    <a:lnTo>
                      <a:pt x="34" y="6"/>
                    </a:lnTo>
                    <a:lnTo>
                      <a:pt x="32" y="5"/>
                    </a:lnTo>
                    <a:lnTo>
                      <a:pt x="31" y="4"/>
                    </a:lnTo>
                    <a:lnTo>
                      <a:pt x="30" y="3"/>
                    </a:lnTo>
                    <a:lnTo>
                      <a:pt x="28" y="2"/>
                    </a:lnTo>
                    <a:lnTo>
                      <a:pt x="27" y="2"/>
                    </a:lnTo>
                    <a:lnTo>
                      <a:pt x="25" y="1"/>
                    </a:lnTo>
                    <a:lnTo>
                      <a:pt x="23" y="1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2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1" y="26"/>
                    </a:lnTo>
                    <a:lnTo>
                      <a:pt x="2" y="28"/>
                    </a:lnTo>
                    <a:lnTo>
                      <a:pt x="2" y="29"/>
                    </a:lnTo>
                    <a:lnTo>
                      <a:pt x="3" y="31"/>
                    </a:lnTo>
                    <a:lnTo>
                      <a:pt x="4" y="32"/>
                    </a:lnTo>
                    <a:lnTo>
                      <a:pt x="6" y="34"/>
                    </a:lnTo>
                    <a:lnTo>
                      <a:pt x="7" y="35"/>
                    </a:lnTo>
                    <a:lnTo>
                      <a:pt x="9" y="36"/>
                    </a:lnTo>
                    <a:lnTo>
                      <a:pt x="10" y="37"/>
                    </a:lnTo>
                    <a:lnTo>
                      <a:pt x="12" y="38"/>
                    </a:lnTo>
                    <a:lnTo>
                      <a:pt x="14" y="39"/>
                    </a:lnTo>
                    <a:lnTo>
                      <a:pt x="16" y="39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1" y="40"/>
                    </a:lnTo>
                    <a:lnTo>
                      <a:pt x="23" y="39"/>
                    </a:lnTo>
                    <a:lnTo>
                      <a:pt x="25" y="39"/>
                    </a:lnTo>
                    <a:lnTo>
                      <a:pt x="26" y="39"/>
                    </a:lnTo>
                    <a:lnTo>
                      <a:pt x="28" y="38"/>
                    </a:lnTo>
                    <a:lnTo>
                      <a:pt x="29" y="37"/>
                    </a:lnTo>
                    <a:lnTo>
                      <a:pt x="30" y="36"/>
                    </a:lnTo>
                    <a:lnTo>
                      <a:pt x="32" y="36"/>
                    </a:lnTo>
                    <a:lnTo>
                      <a:pt x="33" y="34"/>
                    </a:lnTo>
                    <a:lnTo>
                      <a:pt x="34" y="33"/>
                    </a:lnTo>
                    <a:lnTo>
                      <a:pt x="35" y="32"/>
                    </a:lnTo>
                    <a:lnTo>
                      <a:pt x="36" y="31"/>
                    </a:lnTo>
                    <a:lnTo>
                      <a:pt x="37" y="30"/>
                    </a:lnTo>
                    <a:lnTo>
                      <a:pt x="38" y="28"/>
                    </a:lnTo>
                    <a:lnTo>
                      <a:pt x="38" y="27"/>
                    </a:lnTo>
                    <a:lnTo>
                      <a:pt x="39" y="25"/>
                    </a:lnTo>
                    <a:lnTo>
                      <a:pt x="39" y="25"/>
                    </a:lnTo>
                    <a:lnTo>
                      <a:pt x="39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7"/>
                    </a:lnTo>
                    <a:lnTo>
                      <a:pt x="43" y="26"/>
                    </a:lnTo>
                    <a:lnTo>
                      <a:pt x="44" y="26"/>
                    </a:lnTo>
                    <a:lnTo>
                      <a:pt x="45" y="25"/>
                    </a:lnTo>
                    <a:lnTo>
                      <a:pt x="45" y="24"/>
                    </a:lnTo>
                    <a:lnTo>
                      <a:pt x="46" y="23"/>
                    </a:lnTo>
                    <a:lnTo>
                      <a:pt x="46" y="22"/>
                    </a:lnTo>
                    <a:lnTo>
                      <a:pt x="46" y="21"/>
                    </a:lnTo>
                    <a:lnTo>
                      <a:pt x="46" y="20"/>
                    </a:lnTo>
                    <a:lnTo>
                      <a:pt x="46" y="19"/>
                    </a:lnTo>
                    <a:lnTo>
                      <a:pt x="45" y="18"/>
                    </a:lnTo>
                    <a:lnTo>
                      <a:pt x="45" y="17"/>
                    </a:lnTo>
                    <a:lnTo>
                      <a:pt x="44" y="16"/>
                    </a:lnTo>
                    <a:lnTo>
                      <a:pt x="43" y="16"/>
                    </a:lnTo>
                    <a:lnTo>
                      <a:pt x="43" y="15"/>
                    </a:lnTo>
                    <a:lnTo>
                      <a:pt x="42" y="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7" name="Freeform 1489"/>
              <p:cNvSpPr>
                <a:spLocks/>
              </p:cNvSpPr>
              <p:nvPr/>
            </p:nvSpPr>
            <p:spPr bwMode="auto">
              <a:xfrm>
                <a:off x="5556" y="2626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3 h 3"/>
                  <a:gd name="T4" fmla="*/ 3 w 3"/>
                  <a:gd name="T5" fmla="*/ 2 h 3"/>
                  <a:gd name="T6" fmla="*/ 3 w 3"/>
                  <a:gd name="T7" fmla="*/ 2 h 3"/>
                  <a:gd name="T8" fmla="*/ 3 w 3"/>
                  <a:gd name="T9" fmla="*/ 1 h 3"/>
                  <a:gd name="T10" fmla="*/ 3 w 3"/>
                  <a:gd name="T11" fmla="*/ 1 h 3"/>
                  <a:gd name="T12" fmla="*/ 3 w 3"/>
                  <a:gd name="T13" fmla="*/ 0 h 3"/>
                  <a:gd name="T14" fmla="*/ 3 w 3"/>
                  <a:gd name="T15" fmla="*/ 0 h 3"/>
                  <a:gd name="T16" fmla="*/ 2 w 3"/>
                  <a:gd name="T17" fmla="*/ 0 h 3"/>
                  <a:gd name="T18" fmla="*/ 1 w 3"/>
                  <a:gd name="T19" fmla="*/ 0 h 3"/>
                  <a:gd name="T20" fmla="*/ 1 w 3"/>
                  <a:gd name="T21" fmla="*/ 0 h 3"/>
                  <a:gd name="T22" fmla="*/ 1 w 3"/>
                  <a:gd name="T23" fmla="*/ 1 h 3"/>
                  <a:gd name="T24" fmla="*/ 0 w 3"/>
                  <a:gd name="T25" fmla="*/ 1 h 3"/>
                  <a:gd name="T26" fmla="*/ 1 w 3"/>
                  <a:gd name="T27" fmla="*/ 2 h 3"/>
                  <a:gd name="T28" fmla="*/ 1 w 3"/>
                  <a:gd name="T29" fmla="*/ 2 h 3"/>
                  <a:gd name="T30" fmla="*/ 1 w 3"/>
                  <a:gd name="T31" fmla="*/ 3 h 3"/>
                  <a:gd name="T32" fmla="*/ 2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8" name="Freeform 1490"/>
              <p:cNvSpPr>
                <a:spLocks/>
              </p:cNvSpPr>
              <p:nvPr/>
            </p:nvSpPr>
            <p:spPr bwMode="auto">
              <a:xfrm>
                <a:off x="5527" y="2631"/>
                <a:ext cx="18" cy="6"/>
              </a:xfrm>
              <a:custGeom>
                <a:avLst/>
                <a:gdLst>
                  <a:gd name="T0" fmla="*/ 0 w 18"/>
                  <a:gd name="T1" fmla="*/ 0 h 6"/>
                  <a:gd name="T2" fmla="*/ 0 w 18"/>
                  <a:gd name="T3" fmla="*/ 1 h 6"/>
                  <a:gd name="T4" fmla="*/ 0 w 18"/>
                  <a:gd name="T5" fmla="*/ 1 h 6"/>
                  <a:gd name="T6" fmla="*/ 0 w 18"/>
                  <a:gd name="T7" fmla="*/ 2 h 6"/>
                  <a:gd name="T8" fmla="*/ 0 w 18"/>
                  <a:gd name="T9" fmla="*/ 2 h 6"/>
                  <a:gd name="T10" fmla="*/ 1 w 18"/>
                  <a:gd name="T11" fmla="*/ 3 h 6"/>
                  <a:gd name="T12" fmla="*/ 1 w 18"/>
                  <a:gd name="T13" fmla="*/ 4 h 6"/>
                  <a:gd name="T14" fmla="*/ 2 w 18"/>
                  <a:gd name="T15" fmla="*/ 4 h 6"/>
                  <a:gd name="T16" fmla="*/ 3 w 18"/>
                  <a:gd name="T17" fmla="*/ 5 h 6"/>
                  <a:gd name="T18" fmla="*/ 4 w 18"/>
                  <a:gd name="T19" fmla="*/ 6 h 6"/>
                  <a:gd name="T20" fmla="*/ 5 w 18"/>
                  <a:gd name="T21" fmla="*/ 6 h 6"/>
                  <a:gd name="T22" fmla="*/ 7 w 18"/>
                  <a:gd name="T23" fmla="*/ 6 h 6"/>
                  <a:gd name="T24" fmla="*/ 8 w 18"/>
                  <a:gd name="T25" fmla="*/ 6 h 6"/>
                  <a:gd name="T26" fmla="*/ 9 w 18"/>
                  <a:gd name="T27" fmla="*/ 6 h 6"/>
                  <a:gd name="T28" fmla="*/ 10 w 18"/>
                  <a:gd name="T29" fmla="*/ 6 h 6"/>
                  <a:gd name="T30" fmla="*/ 10 w 18"/>
                  <a:gd name="T31" fmla="*/ 6 h 6"/>
                  <a:gd name="T32" fmla="*/ 10 w 18"/>
                  <a:gd name="T33" fmla="*/ 6 h 6"/>
                  <a:gd name="T34" fmla="*/ 18 w 18"/>
                  <a:gd name="T35" fmla="*/ 0 h 6"/>
                  <a:gd name="T36" fmla="*/ 0 w 18"/>
                  <a:gd name="T3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6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9" name="Freeform 1491"/>
              <p:cNvSpPr>
                <a:spLocks/>
              </p:cNvSpPr>
              <p:nvPr/>
            </p:nvSpPr>
            <p:spPr bwMode="auto">
              <a:xfrm>
                <a:off x="5529" y="2632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 w 11"/>
                  <a:gd name="T3" fmla="*/ 2 h 2"/>
                  <a:gd name="T4" fmla="*/ 8 w 11"/>
                  <a:gd name="T5" fmla="*/ 2 h 2"/>
                  <a:gd name="T6" fmla="*/ 11 w 11"/>
                  <a:gd name="T7" fmla="*/ 0 h 2"/>
                  <a:gd name="T8" fmla="*/ 0 w 1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0" name="Freeform 1492"/>
              <p:cNvSpPr>
                <a:spLocks/>
              </p:cNvSpPr>
              <p:nvPr/>
            </p:nvSpPr>
            <p:spPr bwMode="auto">
              <a:xfrm>
                <a:off x="5524" y="2611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3 w 4"/>
                  <a:gd name="T3" fmla="*/ 5 h 5"/>
                  <a:gd name="T4" fmla="*/ 4 w 4"/>
                  <a:gd name="T5" fmla="*/ 4 h 5"/>
                  <a:gd name="T6" fmla="*/ 4 w 4"/>
                  <a:gd name="T7" fmla="*/ 4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1 h 5"/>
                  <a:gd name="T14" fmla="*/ 3 w 4"/>
                  <a:gd name="T15" fmla="*/ 1 h 5"/>
                  <a:gd name="T16" fmla="*/ 2 w 4"/>
                  <a:gd name="T17" fmla="*/ 0 h 5"/>
                  <a:gd name="T18" fmla="*/ 1 w 4"/>
                  <a:gd name="T19" fmla="*/ 1 h 5"/>
                  <a:gd name="T20" fmla="*/ 0 w 4"/>
                  <a:gd name="T21" fmla="*/ 1 h 5"/>
                  <a:gd name="T22" fmla="*/ 0 w 4"/>
                  <a:gd name="T23" fmla="*/ 2 h 5"/>
                  <a:gd name="T24" fmla="*/ 0 w 4"/>
                  <a:gd name="T25" fmla="*/ 3 h 5"/>
                  <a:gd name="T26" fmla="*/ 0 w 4"/>
                  <a:gd name="T27" fmla="*/ 4 h 5"/>
                  <a:gd name="T28" fmla="*/ 0 w 4"/>
                  <a:gd name="T29" fmla="*/ 4 h 5"/>
                  <a:gd name="T30" fmla="*/ 1 w 4"/>
                  <a:gd name="T31" fmla="*/ 5 h 5"/>
                  <a:gd name="T32" fmla="*/ 2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3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1" name="Freeform 1493"/>
              <p:cNvSpPr>
                <a:spLocks/>
              </p:cNvSpPr>
              <p:nvPr/>
            </p:nvSpPr>
            <p:spPr bwMode="auto">
              <a:xfrm>
                <a:off x="5539" y="2611"/>
                <a:ext cx="6" cy="6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5 w 6"/>
                  <a:gd name="T5" fmla="*/ 5 h 6"/>
                  <a:gd name="T6" fmla="*/ 5 w 6"/>
                  <a:gd name="T7" fmla="*/ 4 h 6"/>
                  <a:gd name="T8" fmla="*/ 6 w 6"/>
                  <a:gd name="T9" fmla="*/ 3 h 6"/>
                  <a:gd name="T10" fmla="*/ 5 w 6"/>
                  <a:gd name="T11" fmla="*/ 2 h 6"/>
                  <a:gd name="T12" fmla="*/ 5 w 6"/>
                  <a:gd name="T13" fmla="*/ 1 h 6"/>
                  <a:gd name="T14" fmla="*/ 4 w 6"/>
                  <a:gd name="T15" fmla="*/ 1 h 6"/>
                  <a:gd name="T16" fmla="*/ 3 w 6"/>
                  <a:gd name="T17" fmla="*/ 0 h 6"/>
                  <a:gd name="T18" fmla="*/ 2 w 6"/>
                  <a:gd name="T19" fmla="*/ 1 h 6"/>
                  <a:gd name="T20" fmla="*/ 2 w 6"/>
                  <a:gd name="T21" fmla="*/ 1 h 6"/>
                  <a:gd name="T22" fmla="*/ 1 w 6"/>
                  <a:gd name="T23" fmla="*/ 1 h 6"/>
                  <a:gd name="T24" fmla="*/ 1 w 6"/>
                  <a:gd name="T25" fmla="*/ 1 h 6"/>
                  <a:gd name="T26" fmla="*/ 0 w 6"/>
                  <a:gd name="T27" fmla="*/ 2 h 6"/>
                  <a:gd name="T28" fmla="*/ 0 w 6"/>
                  <a:gd name="T29" fmla="*/ 2 h 6"/>
                  <a:gd name="T30" fmla="*/ 0 w 6"/>
                  <a:gd name="T31" fmla="*/ 3 h 6"/>
                  <a:gd name="T32" fmla="*/ 0 w 6"/>
                  <a:gd name="T33" fmla="*/ 3 h 6"/>
                  <a:gd name="T34" fmla="*/ 0 w 6"/>
                  <a:gd name="T35" fmla="*/ 4 h 6"/>
                  <a:gd name="T36" fmla="*/ 0 w 6"/>
                  <a:gd name="T37" fmla="*/ 4 h 6"/>
                  <a:gd name="T38" fmla="*/ 0 w 6"/>
                  <a:gd name="T39" fmla="*/ 5 h 6"/>
                  <a:gd name="T40" fmla="*/ 1 w 6"/>
                  <a:gd name="T41" fmla="*/ 5 h 6"/>
                  <a:gd name="T42" fmla="*/ 1 w 6"/>
                  <a:gd name="T43" fmla="*/ 6 h 6"/>
                  <a:gd name="T44" fmla="*/ 2 w 6"/>
                  <a:gd name="T45" fmla="*/ 6 h 6"/>
                  <a:gd name="T46" fmla="*/ 2 w 6"/>
                  <a:gd name="T47" fmla="*/ 6 h 6"/>
                  <a:gd name="T48" fmla="*/ 3 w 6"/>
                  <a:gd name="T4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lnTo>
                      <a:pt x="4" y="6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2" name="Freeform 1494"/>
              <p:cNvSpPr>
                <a:spLocks/>
              </p:cNvSpPr>
              <p:nvPr/>
            </p:nvSpPr>
            <p:spPr bwMode="auto">
              <a:xfrm>
                <a:off x="5525" y="2612"/>
                <a:ext cx="12" cy="14"/>
              </a:xfrm>
              <a:custGeom>
                <a:avLst/>
                <a:gdLst>
                  <a:gd name="T0" fmla="*/ 3 w 12"/>
                  <a:gd name="T1" fmla="*/ 12 h 14"/>
                  <a:gd name="T2" fmla="*/ 8 w 12"/>
                  <a:gd name="T3" fmla="*/ 3 h 14"/>
                  <a:gd name="T4" fmla="*/ 8 w 12"/>
                  <a:gd name="T5" fmla="*/ 0 h 14"/>
                  <a:gd name="T6" fmla="*/ 0 w 12"/>
                  <a:gd name="T7" fmla="*/ 14 h 14"/>
                  <a:gd name="T8" fmla="*/ 12 w 12"/>
                  <a:gd name="T9" fmla="*/ 14 h 14"/>
                  <a:gd name="T10" fmla="*/ 12 w 12"/>
                  <a:gd name="T11" fmla="*/ 12 h 14"/>
                  <a:gd name="T12" fmla="*/ 3 w 12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3" y="12"/>
                    </a:moveTo>
                    <a:lnTo>
                      <a:pt x="8" y="3"/>
                    </a:lnTo>
                    <a:lnTo>
                      <a:pt x="8" y="0"/>
                    </a:lnTo>
                    <a:lnTo>
                      <a:pt x="0" y="14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433" name="Group 1498"/>
            <p:cNvGrpSpPr>
              <a:grpSpLocks/>
            </p:cNvGrpSpPr>
            <p:nvPr/>
          </p:nvGrpSpPr>
          <p:grpSpPr bwMode="auto">
            <a:xfrm>
              <a:off x="8597900" y="3821113"/>
              <a:ext cx="212725" cy="273050"/>
              <a:chOff x="5416" y="2407"/>
              <a:chExt cx="134" cy="172"/>
            </a:xfrm>
          </p:grpSpPr>
          <p:pic>
            <p:nvPicPr>
              <p:cNvPr id="438" name="Picture 1496"/>
              <p:cNvPicPr>
                <a:picLocks noChangeAspect="1" noChangeArrowheads="1"/>
              </p:cNvPicPr>
              <p:nvPr/>
            </p:nvPicPr>
            <p:blipFill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16" y="2407"/>
                <a:ext cx="134" cy="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39" name="Picture 1497"/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16" y="2407"/>
                <a:ext cx="134" cy="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434" name="Rectangle 1499"/>
            <p:cNvSpPr>
              <a:spLocks noChangeArrowheads="1"/>
            </p:cNvSpPr>
            <p:nvPr/>
          </p:nvSpPr>
          <p:spPr bwMode="auto">
            <a:xfrm>
              <a:off x="8472488" y="3814763"/>
              <a:ext cx="455612" cy="277812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35" name="Rectangle 1500"/>
            <p:cNvSpPr>
              <a:spLocks noChangeArrowheads="1"/>
            </p:cNvSpPr>
            <p:nvPr/>
          </p:nvSpPr>
          <p:spPr bwMode="auto">
            <a:xfrm>
              <a:off x="8020050" y="4095750"/>
              <a:ext cx="455612" cy="279400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36" name="Rectangle 1501"/>
            <p:cNvSpPr>
              <a:spLocks noChangeArrowheads="1"/>
            </p:cNvSpPr>
            <p:nvPr/>
          </p:nvSpPr>
          <p:spPr bwMode="auto">
            <a:xfrm>
              <a:off x="8475663" y="4097338"/>
              <a:ext cx="454025" cy="279400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437" name="Picture 1502"/>
            <p:cNvPicPr>
              <a:picLocks noChangeAspect="1" noChangeArrowheads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04175" y="3816350"/>
              <a:ext cx="461962" cy="285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42" name="グループ化 541"/>
          <p:cNvGrpSpPr/>
          <p:nvPr/>
        </p:nvGrpSpPr>
        <p:grpSpPr>
          <a:xfrm>
            <a:off x="3123334" y="4188317"/>
            <a:ext cx="578287" cy="473924"/>
            <a:chOff x="3208338" y="3263901"/>
            <a:chExt cx="990600" cy="792163"/>
          </a:xfrm>
        </p:grpSpPr>
        <p:pic>
          <p:nvPicPr>
            <p:cNvPr id="543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44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45" name="円/楕円 544"/>
          <p:cNvSpPr/>
          <p:nvPr/>
        </p:nvSpPr>
        <p:spPr bwMode="auto">
          <a:xfrm>
            <a:off x="928020" y="1830364"/>
            <a:ext cx="2368085" cy="1030951"/>
          </a:xfrm>
          <a:prstGeom prst="ellipse">
            <a:avLst/>
          </a:prstGeom>
          <a:solidFill>
            <a:srgbClr val="FF9966">
              <a:alpha val="50000"/>
            </a:srgbClr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9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547" name="Picture 2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0474" y="2406396"/>
            <a:ext cx="103505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48" name="Picture 2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4168" y="3352600"/>
            <a:ext cx="738187" cy="2604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49" name="Picture 2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52430" y="3352600"/>
            <a:ext cx="738187" cy="2604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50" name="Line 30"/>
          <p:cNvSpPr>
            <a:spLocks noChangeShapeType="1"/>
          </p:cNvSpPr>
          <p:nvPr/>
        </p:nvSpPr>
        <p:spPr bwMode="auto">
          <a:xfrm flipH="1">
            <a:off x="1540495" y="2750255"/>
            <a:ext cx="266852" cy="549984"/>
          </a:xfrm>
          <a:prstGeom prst="line">
            <a:avLst/>
          </a:prstGeom>
          <a:noFill/>
          <a:ln w="38100">
            <a:solidFill>
              <a:srgbClr val="0000FF"/>
            </a:solidFill>
            <a:prstDash val="sysDot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 sz="900" b="1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551" name="Line 30"/>
          <p:cNvSpPr>
            <a:spLocks noChangeShapeType="1"/>
          </p:cNvSpPr>
          <p:nvPr/>
        </p:nvSpPr>
        <p:spPr bwMode="auto">
          <a:xfrm>
            <a:off x="2294522" y="2750256"/>
            <a:ext cx="282445" cy="549983"/>
          </a:xfrm>
          <a:prstGeom prst="line">
            <a:avLst/>
          </a:prstGeom>
          <a:noFill/>
          <a:ln w="38100">
            <a:solidFill>
              <a:srgbClr val="0000FF"/>
            </a:solidFill>
            <a:prstDash val="sysDot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 sz="900" b="1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552" name="Text Box 43"/>
          <p:cNvSpPr txBox="1">
            <a:spLocks noChangeArrowheads="1"/>
          </p:cNvSpPr>
          <p:nvPr/>
        </p:nvSpPr>
        <p:spPr bwMode="auto">
          <a:xfrm>
            <a:off x="1511226" y="2243144"/>
            <a:ext cx="102937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(Embedded MCU)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pic>
        <p:nvPicPr>
          <p:cNvPr id="553" name="Picture 881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8107" y="2128163"/>
            <a:ext cx="311223" cy="4607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4" name="Text Box 43"/>
          <p:cNvSpPr txBox="1">
            <a:spLocks noChangeArrowheads="1"/>
          </p:cNvSpPr>
          <p:nvPr/>
        </p:nvSpPr>
        <p:spPr bwMode="auto">
          <a:xfrm>
            <a:off x="2343053" y="1961002"/>
            <a:ext cx="102937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9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9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cxnSp>
        <p:nvCxnSpPr>
          <p:cNvPr id="555" name="直線コネクタ 554"/>
          <p:cNvCxnSpPr>
            <a:stCxn id="562" idx="2"/>
            <a:endCxn id="547" idx="3"/>
          </p:cNvCxnSpPr>
          <p:nvPr/>
        </p:nvCxnSpPr>
        <p:spPr bwMode="auto">
          <a:xfrm flipH="1">
            <a:off x="2585524" y="2525203"/>
            <a:ext cx="266767" cy="63756"/>
          </a:xfrm>
          <a:prstGeom prst="line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556" name="Text Box 43"/>
          <p:cNvSpPr txBox="1">
            <a:spLocks noChangeArrowheads="1"/>
          </p:cNvSpPr>
          <p:nvPr/>
        </p:nvSpPr>
        <p:spPr bwMode="auto">
          <a:xfrm>
            <a:off x="1510496" y="2073972"/>
            <a:ext cx="102937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900" b="1" dirty="0" smtClean="0">
                <a:solidFill>
                  <a:srgbClr val="FF0000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Sender</a:t>
            </a:r>
            <a:endParaRPr lang="ja-JP" altLang="en-US" sz="900" b="1" dirty="0">
              <a:solidFill>
                <a:srgbClr val="FF0000"/>
              </a:solidFill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557" name="Text Box 43"/>
          <p:cNvSpPr txBox="1">
            <a:spLocks noChangeArrowheads="1"/>
          </p:cNvSpPr>
          <p:nvPr/>
        </p:nvSpPr>
        <p:spPr bwMode="auto">
          <a:xfrm>
            <a:off x="861537" y="3545615"/>
            <a:ext cx="102937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9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Receiver</a:t>
            </a:r>
            <a:endParaRPr lang="ja-JP" altLang="en-US" sz="9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558" name="Text Box 43"/>
          <p:cNvSpPr txBox="1">
            <a:spLocks noChangeArrowheads="1"/>
          </p:cNvSpPr>
          <p:nvPr/>
        </p:nvSpPr>
        <p:spPr bwMode="auto">
          <a:xfrm>
            <a:off x="2196492" y="3545615"/>
            <a:ext cx="102937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9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Receiver</a:t>
            </a:r>
            <a:endParaRPr lang="ja-JP" altLang="en-US" sz="9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pic>
        <p:nvPicPr>
          <p:cNvPr id="559" name="Picture 883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3921" y="3065575"/>
            <a:ext cx="361692" cy="469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60" name="Picture 883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11980" y="3065575"/>
            <a:ext cx="361692" cy="469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61" name="グループ化 560"/>
          <p:cNvGrpSpPr/>
          <p:nvPr/>
        </p:nvGrpSpPr>
        <p:grpSpPr>
          <a:xfrm>
            <a:off x="2644565" y="2191917"/>
            <a:ext cx="415451" cy="333286"/>
            <a:chOff x="7248905" y="5294561"/>
            <a:chExt cx="1087517" cy="810066"/>
          </a:xfrm>
        </p:grpSpPr>
        <p:pic>
          <p:nvPicPr>
            <p:cNvPr id="562" name="Picture 113"/>
            <p:cNvPicPr>
              <a:picLocks noChangeAspect="1" noChangeArrowheads="1"/>
            </p:cNvPicPr>
            <p:nvPr/>
          </p:nvPicPr>
          <p:blipFill>
            <a:blip r:embed="rId17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48905" y="5294561"/>
              <a:ext cx="1087517" cy="8100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" name="Picture 9"/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10158" y="5362281"/>
              <a:ext cx="776914" cy="4534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64" name="Rectangle 12"/>
          <p:cNvSpPr>
            <a:spLocks noChangeArrowheads="1"/>
          </p:cNvSpPr>
          <p:nvPr/>
        </p:nvSpPr>
        <p:spPr bwMode="auto">
          <a:xfrm>
            <a:off x="417446" y="1411029"/>
            <a:ext cx="4257871" cy="253533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lIns="72000" rIns="72000" anchor="ctr"/>
          <a:lstStyle/>
          <a:p>
            <a:pPr>
              <a:lnSpc>
                <a:spcPct val="110000"/>
              </a:lnSpc>
            </a:pPr>
            <a:r>
              <a:rPr lang="en-US" altLang="ja-JP" sz="12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Dual Monitor (HDMI 1 + HDMI 2)</a:t>
            </a:r>
          </a:p>
        </p:txBody>
      </p:sp>
      <p:sp>
        <p:nvSpPr>
          <p:cNvPr id="565" name="正方形/長方形 6"/>
          <p:cNvSpPr>
            <a:spLocks noChangeArrowheads="1"/>
          </p:cNvSpPr>
          <p:nvPr/>
        </p:nvSpPr>
        <p:spPr bwMode="auto">
          <a:xfrm>
            <a:off x="357188" y="842228"/>
            <a:ext cx="8552350" cy="4385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285750" indent="-285750" eaLnBrk="1" hangingPunct="1">
              <a:lnSpc>
                <a:spcPts val="2700"/>
              </a:lnSpc>
              <a:spcAft>
                <a:spcPct val="10000"/>
              </a:spcAft>
              <a:buFont typeface="Wingdings" panose="05000000000000000000" pitchFamily="2" charset="2"/>
              <a:buChar char="n"/>
            </a:pPr>
            <a:r>
              <a:rPr kumimoji="1" lang="en-US" altLang="ja-JP" b="1" dirty="0" smtClean="0">
                <a:latin typeface="Arial" panose="020B0604020202020204" pitchFamily="34" charset="0"/>
                <a:cs typeface="Arial" panose="020B0604020202020204" pitchFamily="34" charset="0"/>
              </a:rPr>
              <a:t>In case of Multiple connection / Contents Sharing / Single Stream</a:t>
            </a:r>
            <a:endParaRPr kumimoji="1" lang="ja-JP" altLang="en-US" sz="1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4109293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9" name="Rectangle 8"/>
          <p:cNvSpPr>
            <a:spLocks noGrp="1" noChangeArrowheads="1"/>
          </p:cNvSpPr>
          <p:nvPr>
            <p:ph type="title"/>
          </p:nvPr>
        </p:nvSpPr>
        <p:spPr>
          <a:xfrm>
            <a:off x="371836" y="26999"/>
            <a:ext cx="8423783" cy="600075"/>
          </a:xfrm>
        </p:spPr>
        <p:txBody>
          <a:bodyPr/>
          <a:lstStyle/>
          <a:p>
            <a:pPr algn="ctr" eaLnBrk="1" hangingPunct="1"/>
            <a:r>
              <a:rPr lang="en-US" altLang="ja-JP" sz="2800" dirty="0" smtClean="0">
                <a:latin typeface="Arial Black" panose="020B0A04020102020204" pitchFamily="34" charset="0"/>
              </a:rPr>
              <a:t>History of Revision</a:t>
            </a:r>
            <a:endParaRPr lang="de-DE" altLang="ja-JP" sz="2800" dirty="0" smtClean="0">
              <a:latin typeface="Arial Black" panose="020B0A04020102020204" pitchFamily="34" charset="0"/>
            </a:endParaRPr>
          </a:p>
        </p:txBody>
      </p:sp>
      <p:graphicFrame>
        <p:nvGraphicFramePr>
          <p:cNvPr id="4" name="表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7592770"/>
              </p:ext>
            </p:extLst>
          </p:nvPr>
        </p:nvGraphicFramePr>
        <p:xfrm>
          <a:off x="398585" y="1556792"/>
          <a:ext cx="8409352" cy="1634432"/>
        </p:xfrm>
        <a:graphic>
          <a:graphicData uri="http://schemas.openxmlformats.org/drawingml/2006/table">
            <a:tbl>
              <a:tblPr firstRow="1" bandRow="1"/>
              <a:tblGrid>
                <a:gridCol w="1156677"/>
                <a:gridCol w="4212492"/>
                <a:gridCol w="1122180"/>
                <a:gridCol w="1918003"/>
              </a:tblGrid>
              <a:tr h="288032"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10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Doc.</a:t>
                      </a:r>
                      <a:r>
                        <a:rPr kumimoji="1" lang="en-US" altLang="ja-JP" sz="1000" b="1" baseline="0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 Ver.</a:t>
                      </a:r>
                      <a:endParaRPr kumimoji="1" lang="ja-JP" altLang="en-US" sz="10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marL="33231" marR="33231" marT="36000" marB="36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10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Contents</a:t>
                      </a:r>
                      <a:endParaRPr kumimoji="1" lang="ja-JP" altLang="en-US" sz="10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marL="33231" marR="33231" marT="36000" marB="36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10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Date of Issue</a:t>
                      </a:r>
                      <a:endParaRPr kumimoji="1" lang="ja-JP" altLang="en-US" sz="10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marL="33231" marR="33231" marT="36000" marB="36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10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Remarks</a:t>
                      </a:r>
                      <a:endParaRPr kumimoji="1" lang="ja-JP" altLang="en-US" sz="10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marL="33231" marR="33231" marT="36000" marB="36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0070C0"/>
                    </a:solidFill>
                  </a:tcPr>
                </a:tc>
              </a:tr>
              <a:tr h="146573">
                <a:tc>
                  <a:txBody>
                    <a:bodyPr/>
                    <a:lstStyle>
                      <a:lvl1pPr marL="0" algn="l" defTabSz="914400" rtl="0" eaLnBrk="1" latinLnBrk="0" hangingPunct="1">
                        <a:defRPr kumimoji="1" sz="1800" kern="1200">
                          <a:solidFill>
                            <a:schemeClr val="dk1"/>
                          </a:solidFill>
                          <a:latin typeface="Calibri"/>
                          <a:ea typeface=""/>
                          <a:cs typeface=""/>
                        </a:defRPr>
                      </a:lvl1pPr>
                      <a:lvl2pPr marL="457200" algn="l" defTabSz="914400" rtl="0" eaLnBrk="1" latinLnBrk="0" hangingPunct="1">
                        <a:defRPr kumimoji="1" sz="1800" kern="1200">
                          <a:solidFill>
                            <a:schemeClr val="dk1"/>
                          </a:solidFill>
                          <a:latin typeface="Calibri"/>
                          <a:ea typeface=""/>
                          <a:cs typeface=""/>
                        </a:defRPr>
                      </a:lvl2pPr>
                      <a:lvl3pPr marL="914400" algn="l" defTabSz="914400" rtl="0" eaLnBrk="1" latinLnBrk="0" hangingPunct="1">
                        <a:defRPr kumimoji="1" sz="1800" kern="1200">
                          <a:solidFill>
                            <a:schemeClr val="dk1"/>
                          </a:solidFill>
                          <a:latin typeface="Calibri"/>
                          <a:ea typeface=""/>
                          <a:cs typeface=""/>
                        </a:defRPr>
                      </a:lvl3pPr>
                      <a:lvl4pPr marL="1371600" algn="l" defTabSz="914400" rtl="0" eaLnBrk="1" latinLnBrk="0" hangingPunct="1">
                        <a:defRPr kumimoji="1" sz="1800" kern="1200">
                          <a:solidFill>
                            <a:schemeClr val="dk1"/>
                          </a:solidFill>
                          <a:latin typeface="Calibri"/>
                          <a:ea typeface=""/>
                          <a:cs typeface=""/>
                        </a:defRPr>
                      </a:lvl4pPr>
                      <a:lvl5pPr marL="1828800" algn="l" defTabSz="914400" rtl="0" eaLnBrk="1" latinLnBrk="0" hangingPunct="1">
                        <a:defRPr kumimoji="1" sz="1800" kern="1200">
                          <a:solidFill>
                            <a:schemeClr val="dk1"/>
                          </a:solidFill>
                          <a:latin typeface="Calibri"/>
                          <a:ea typeface=""/>
                          <a:cs typeface=""/>
                        </a:defRPr>
                      </a:lvl5pPr>
                      <a:lvl6pPr marL="2286000" algn="l" defTabSz="914400" rtl="0" eaLnBrk="1" latinLnBrk="0" hangingPunct="1">
                        <a:defRPr kumimoji="1" sz="1800" kern="1200">
                          <a:solidFill>
                            <a:schemeClr val="dk1"/>
                          </a:solidFill>
                          <a:latin typeface="Calibri"/>
                          <a:ea typeface=""/>
                          <a:cs typeface=""/>
                        </a:defRPr>
                      </a:lvl6pPr>
                      <a:lvl7pPr marL="2743200" algn="l" defTabSz="914400" rtl="0" eaLnBrk="1" latinLnBrk="0" hangingPunct="1">
                        <a:defRPr kumimoji="1" sz="1800" kern="1200">
                          <a:solidFill>
                            <a:schemeClr val="dk1"/>
                          </a:solidFill>
                          <a:latin typeface="Calibri"/>
                          <a:ea typeface=""/>
                          <a:cs typeface=""/>
                        </a:defRPr>
                      </a:lvl7pPr>
                      <a:lvl8pPr marL="3200400" algn="l" defTabSz="914400" rtl="0" eaLnBrk="1" latinLnBrk="0" hangingPunct="1">
                        <a:defRPr kumimoji="1" sz="1800" kern="1200">
                          <a:solidFill>
                            <a:schemeClr val="dk1"/>
                          </a:solidFill>
                          <a:latin typeface="Calibri"/>
                          <a:ea typeface=""/>
                          <a:cs typeface=""/>
                        </a:defRPr>
                      </a:lvl8pPr>
                      <a:lvl9pPr marL="3657600" algn="l" defTabSz="914400" rtl="0" eaLnBrk="1" latinLnBrk="0" hangingPunct="1">
                        <a:defRPr kumimoji="1" sz="1800" kern="1200">
                          <a:solidFill>
                            <a:schemeClr val="dk1"/>
                          </a:solidFill>
                          <a:latin typeface="Calibri"/>
                          <a:ea typeface=""/>
                          <a:cs typeface=""/>
                        </a:defRPr>
                      </a:lvl9pPr>
                    </a:lstStyle>
                    <a:p>
                      <a:pPr algn="ctr"/>
                      <a:r>
                        <a:rPr kumimoji="1" lang="en-US" altLang="ja-JP" sz="1000" b="1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Ver.</a:t>
                      </a:r>
                      <a:r>
                        <a:rPr kumimoji="1" lang="en-US" altLang="ja-JP" sz="1000" b="1" baseline="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 4.00/4.10</a:t>
                      </a:r>
                      <a:endParaRPr kumimoji="1" lang="ja-JP" altLang="en-US" sz="1000" b="1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marL="33231" marR="33231" marT="36000" marB="36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kumimoji="1" lang="en-US" altLang="ja-JP" sz="1000" b="1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Issue of First</a:t>
                      </a:r>
                      <a:r>
                        <a:rPr kumimoji="1" lang="en-US" altLang="ja-JP" sz="1000" b="1" baseline="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 Edition</a:t>
                      </a:r>
                      <a:endParaRPr kumimoji="1" lang="ja-JP" altLang="en-US" sz="1000" b="1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marL="33231" marR="33231" marT="36000" marB="36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1000" b="1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Nov. 2014</a:t>
                      </a:r>
                      <a:endParaRPr kumimoji="1" lang="ja-JP" altLang="en-US" sz="1000" b="1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marL="33231" marR="33231" marT="36000" marB="36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0" b="1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marL="33231" marR="33231" marT="36000" marB="36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</a:tr>
              <a:tr h="146573"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1000" b="1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Ver.4.20</a:t>
                      </a:r>
                      <a:endParaRPr kumimoji="1" lang="ja-JP" altLang="en-US" sz="1000" b="1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marL="33231" marR="33231" marT="36000" marB="36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kumimoji="1" lang="en-US" altLang="ja-JP" sz="1000" b="1" baseline="0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Add CP9 layout</a:t>
                      </a:r>
                    </a:p>
                  </a:txBody>
                  <a:tcPr marL="33231" marR="33231" marT="36000" marB="36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1000" b="1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Aug. 2015</a:t>
                      </a:r>
                      <a:endParaRPr kumimoji="1" lang="ja-JP" altLang="en-US" sz="1000" b="1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marL="33231" marR="33231" marT="36000" marB="36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en-US" altLang="ja-JP" sz="1000" b="1" dirty="0" smtClean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Page 02</a:t>
                      </a:r>
                      <a:endParaRPr kumimoji="1" lang="ja-JP" altLang="en-US" sz="1000" b="1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marL="33231" marR="33231" marT="36000" marB="36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12200">
                <a:tc>
                  <a:txBody>
                    <a:bodyPr/>
                    <a:lstStyle/>
                    <a:p>
                      <a:pPr algn="ctr"/>
                      <a:endParaRPr kumimoji="1" lang="ja-JP" altLang="en-US" sz="1000" b="1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marL="33231" marR="33231" marT="36000" marB="36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171450" indent="-171450" algn="l">
                        <a:buFont typeface="Wingdings" panose="05000000000000000000" pitchFamily="2" charset="2"/>
                        <a:buChar char="l"/>
                      </a:pPr>
                      <a:endParaRPr kumimoji="1" lang="ja-JP" altLang="en-US" sz="1000" b="1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marL="33231" marR="33231" marT="36000" marB="36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0" b="1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marL="33231" marR="33231" marT="36000" marB="36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0" b="1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marL="33231" marR="33231" marT="36000" marB="36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/>
                      <a:endParaRPr kumimoji="1" lang="ja-JP" altLang="en-US" sz="1000" b="1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marL="33231" marR="33231" marT="36000" marB="36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kumimoji="1" lang="ja-JP" altLang="en-US" sz="1000" b="1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marL="33231" marR="33231" marT="36000" marB="36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0" b="1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marL="33231" marR="33231" marT="36000" marB="36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0" b="1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marL="33231" marR="33231" marT="36000" marB="36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122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000" b="1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marL="33231" marR="33231" marT="36000" marB="36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000" b="1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marL="33231" marR="33231" marT="36000" marB="36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000" b="1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marL="33231" marR="33231" marT="36000" marB="36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0" b="1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marL="33231" marR="33231" marT="36000" marB="36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000" b="1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marL="33231" marR="33231" marT="36000" marB="36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000" b="1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marL="33231" marR="33231" marT="36000" marB="36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en-US" sz="1000" b="1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marL="33231" marR="33231" marT="36000" marB="36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kumimoji="1" lang="ja-JP" altLang="en-US" sz="1000" b="1" dirty="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marL="33231" marR="33231" marT="36000" marB="3600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5" name="フッター プレースホルダー 3"/>
          <p:cNvSpPr txBox="1">
            <a:spLocks/>
          </p:cNvSpPr>
          <p:nvPr/>
        </p:nvSpPr>
        <p:spPr>
          <a:xfrm>
            <a:off x="8061203" y="6605691"/>
            <a:ext cx="1066800" cy="247650"/>
          </a:xfrm>
          <a:prstGeom prst="rect">
            <a:avLst/>
          </a:prstGeom>
          <a:noFill/>
        </p:spPr>
        <p:txBody>
          <a:bodyPr/>
          <a:lstStyle>
            <a:defPPr>
              <a:defRPr lang="de-DE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5146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9718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4290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8862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algn="r"/>
            <a:r>
              <a:rPr lang="de-DE" altLang="ja-JP" sz="800" dirty="0" smtClean="0">
                <a:solidFill>
                  <a:schemeClr val="bg1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Page </a:t>
            </a:r>
            <a:fld id="{11D062A2-B506-4044-A2EC-4FDCB15F0732}" type="slidenum">
              <a:rPr lang="de-DE" altLang="ja-JP" sz="800" b="1" smtClean="0">
                <a:solidFill>
                  <a:schemeClr val="bg1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pPr algn="r"/>
              <a:t>1</a:t>
            </a:fld>
            <a:endParaRPr lang="de-DE" altLang="ja-JP" sz="800" b="1" dirty="0" smtClean="0">
              <a:solidFill>
                <a:schemeClr val="bg1"/>
              </a:solidFill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44743994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フッター プレースホルダー 3"/>
          <p:cNvSpPr txBox="1">
            <a:spLocks/>
          </p:cNvSpPr>
          <p:nvPr/>
        </p:nvSpPr>
        <p:spPr>
          <a:xfrm>
            <a:off x="8061203" y="6605691"/>
            <a:ext cx="1066800" cy="247650"/>
          </a:xfrm>
          <a:prstGeom prst="rect">
            <a:avLst/>
          </a:prstGeom>
          <a:noFill/>
        </p:spPr>
        <p:txBody>
          <a:bodyPr/>
          <a:lstStyle>
            <a:defPPr>
              <a:defRPr lang="de-DE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5146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9718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4290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8862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algn="r"/>
            <a:r>
              <a:rPr lang="de-DE" altLang="ja-JP" sz="800" dirty="0" smtClean="0">
                <a:solidFill>
                  <a:schemeClr val="bg1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Page </a:t>
            </a:r>
            <a:fld id="{11D062A2-B506-4044-A2EC-4FDCB15F0732}" type="slidenum">
              <a:rPr lang="de-DE" altLang="ja-JP" sz="800" b="1" smtClean="0">
                <a:solidFill>
                  <a:schemeClr val="bg1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pPr algn="r"/>
              <a:t>19</a:t>
            </a:fld>
            <a:endParaRPr lang="de-DE" altLang="ja-JP" sz="800" b="1" dirty="0" smtClean="0">
              <a:solidFill>
                <a:schemeClr val="bg1"/>
              </a:solidFill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4" name="Rectangle 8"/>
          <p:cNvSpPr txBox="1">
            <a:spLocks noChangeArrowheads="1"/>
          </p:cNvSpPr>
          <p:nvPr/>
        </p:nvSpPr>
        <p:spPr bwMode="auto">
          <a:xfrm>
            <a:off x="1" y="50965"/>
            <a:ext cx="9143999" cy="600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accent1"/>
                  </a:outerShdw>
                </a:effectLst>
              </a14:hiddenEffects>
            </a:ext>
          </a:extLst>
        </p:spPr>
        <p:txBody>
          <a:bodyPr vert="horz" wrap="square" lIns="0" tIns="45720" rIns="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0">
                <a:solidFill>
                  <a:schemeClr val="tx1"/>
                </a:solidFill>
                <a:latin typeface="HGP創英角ｺﾞｼｯｸUB" panose="020B0900000000000000" pitchFamily="50" charset="-128"/>
                <a:ea typeface="HGP創英角ｺﾞｼｯｸUB" panose="020B0900000000000000" pitchFamily="50" charset="-128"/>
                <a:cs typeface="Meiryo UI" panose="020B0604030504040204" pitchFamily="50" charset="-128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altLang="ja-JP" sz="2800" kern="0" dirty="0" smtClean="0">
                <a:latin typeface="Arial Black" panose="020B0A04020102020204" pitchFamily="34" charset="0"/>
              </a:rPr>
              <a:t>Screen Layout </a:t>
            </a:r>
            <a:r>
              <a:rPr lang="en-US" altLang="ja-JP" sz="2800" kern="0" dirty="0" smtClean="0">
                <a:solidFill>
                  <a:srgbClr val="FF0000"/>
                </a:solidFill>
                <a:latin typeface="Arial Black" panose="020B0A04020102020204" pitchFamily="34" charset="0"/>
              </a:rPr>
              <a:t>(Dual Monitor) </a:t>
            </a:r>
            <a:r>
              <a:rPr lang="en-US" altLang="ja-JP" sz="2800" kern="0" dirty="0" smtClean="0">
                <a:latin typeface="Arial Black" panose="020B0A04020102020204" pitchFamily="34" charset="0"/>
              </a:rPr>
              <a:t>6</a:t>
            </a:r>
            <a:endParaRPr lang="de-DE" altLang="ja-JP" sz="2800" kern="0" dirty="0" smtClean="0">
              <a:latin typeface="Arial Black" panose="020B0A04020102020204" pitchFamily="34" charset="0"/>
            </a:endParaRPr>
          </a:p>
        </p:txBody>
      </p:sp>
      <p:graphicFrame>
        <p:nvGraphicFramePr>
          <p:cNvPr id="6" name="表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18222083"/>
              </p:ext>
            </p:extLst>
          </p:nvPr>
        </p:nvGraphicFramePr>
        <p:xfrm>
          <a:off x="3821476" y="1434468"/>
          <a:ext cx="5173675" cy="2286329"/>
        </p:xfrm>
        <a:graphic>
          <a:graphicData uri="http://schemas.openxmlformats.org/drawingml/2006/table">
            <a:tbl>
              <a:tblPr/>
              <a:tblGrid>
                <a:gridCol w="1025983"/>
                <a:gridCol w="275714"/>
                <a:gridCol w="234823"/>
                <a:gridCol w="1298281"/>
                <a:gridCol w="1378568"/>
                <a:gridCol w="960306"/>
              </a:tblGrid>
              <a:tr h="23667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Button</a:t>
                      </a: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baseline="0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Conference start</a:t>
                      </a: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baseline="0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PC</a:t>
                      </a: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94800">
                <a:tc rowSpan="4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Dual Monitor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(Multiple</a:t>
                      </a:r>
                      <a:r>
                        <a:rPr kumimoji="1" lang="en-US" altLang="ja-JP" sz="800" b="1" kern="1200" baseline="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 connection)</a:t>
                      </a:r>
                      <a:endParaRPr kumimoji="1" lang="ja-JP" altLang="ja-JP" sz="800" b="1" kern="1200" dirty="0" smtClean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HDMI1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7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CP1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86852">
                <a:tc v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ja-JP" altLang="en-US" sz="7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ＣＰ</a:t>
                      </a:r>
                      <a:r>
                        <a:rPr kumimoji="1" lang="en-US" altLang="ja-JP" sz="7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n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94800">
                <a:tc v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HDMI2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7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CP1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566037">
                <a:tc v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ja-JP" altLang="en-US" sz="7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ＣＰ</a:t>
                      </a:r>
                      <a:r>
                        <a:rPr kumimoji="1" lang="en-US" altLang="ja-JP" sz="7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n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7" name="右矢印 6"/>
          <p:cNvSpPr/>
          <p:nvPr/>
        </p:nvSpPr>
        <p:spPr bwMode="auto">
          <a:xfrm>
            <a:off x="2715095" y="5037022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8" name="右矢印 7"/>
          <p:cNvSpPr/>
          <p:nvPr/>
        </p:nvSpPr>
        <p:spPr bwMode="auto">
          <a:xfrm>
            <a:off x="3800418" y="5037022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aphicFrame>
        <p:nvGraphicFramePr>
          <p:cNvPr id="9" name="表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47858603"/>
              </p:ext>
            </p:extLst>
          </p:nvPr>
        </p:nvGraphicFramePr>
        <p:xfrm>
          <a:off x="370509" y="3756164"/>
          <a:ext cx="8626684" cy="2630183"/>
        </p:xfrm>
        <a:graphic>
          <a:graphicData uri="http://schemas.openxmlformats.org/drawingml/2006/table">
            <a:tbl>
              <a:tblPr/>
              <a:tblGrid>
                <a:gridCol w="795151"/>
                <a:gridCol w="208280"/>
                <a:gridCol w="208280"/>
                <a:gridCol w="7414973"/>
              </a:tblGrid>
              <a:tr h="28099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Button</a:t>
                      </a: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baseline="0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Layout (Layout change) / Main (End of sharing)</a:t>
                      </a: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540452">
                <a:tc rowSpan="4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Dual Monitor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(Multiple connection)</a:t>
                      </a:r>
                      <a:endParaRPr kumimoji="1" lang="ja-JP" altLang="ja-JP" sz="800" b="1" kern="1200" dirty="0" smtClean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HDMI1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7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CP1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536640">
                <a:tc v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700" b="1" dirty="0" err="1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CPn</a:t>
                      </a:r>
                      <a:endParaRPr kumimoji="1" lang="en-US" altLang="ja-JP" sz="700" b="1" dirty="0" smtClean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540452">
                <a:tc v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HDMI2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7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CP1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731642">
                <a:tc v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700" b="1" dirty="0" err="1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CPn</a:t>
                      </a:r>
                      <a:endParaRPr kumimoji="1" lang="en-US" altLang="ja-JP" sz="700" b="1" dirty="0" smtClean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10" name="右矢印 9"/>
          <p:cNvSpPr/>
          <p:nvPr/>
        </p:nvSpPr>
        <p:spPr bwMode="auto">
          <a:xfrm>
            <a:off x="6595121" y="1973942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11" name="Text Box 43"/>
          <p:cNvSpPr txBox="1">
            <a:spLocks noChangeArrowheads="1"/>
          </p:cNvSpPr>
          <p:nvPr/>
        </p:nvSpPr>
        <p:spPr bwMode="auto">
          <a:xfrm>
            <a:off x="5630388" y="2404995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Remote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12" name="Text Box 43"/>
          <p:cNvSpPr txBox="1">
            <a:spLocks noChangeArrowheads="1"/>
          </p:cNvSpPr>
          <p:nvPr/>
        </p:nvSpPr>
        <p:spPr bwMode="auto">
          <a:xfrm>
            <a:off x="6759475" y="2647595"/>
            <a:ext cx="1175531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13" name="左カーブ矢印 12"/>
          <p:cNvSpPr/>
          <p:nvPr/>
        </p:nvSpPr>
        <p:spPr bwMode="auto">
          <a:xfrm>
            <a:off x="5175607" y="5061737"/>
            <a:ext cx="266569" cy="512440"/>
          </a:xfrm>
          <a:prstGeom prst="curvedLeftArrow">
            <a:avLst>
              <a:gd name="adj1" fmla="val 39902"/>
              <a:gd name="adj2" fmla="val 39902"/>
              <a:gd name="adj3" fmla="val 25000"/>
            </a:avLst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" name="Text Box 43"/>
          <p:cNvSpPr txBox="1">
            <a:spLocks noChangeArrowheads="1"/>
          </p:cNvSpPr>
          <p:nvPr/>
        </p:nvSpPr>
        <p:spPr bwMode="auto">
          <a:xfrm>
            <a:off x="5267075" y="5229458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Repeat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19" name="Text Box 43"/>
          <p:cNvSpPr txBox="1">
            <a:spLocks noChangeArrowheads="1"/>
          </p:cNvSpPr>
          <p:nvPr/>
        </p:nvSpPr>
        <p:spPr bwMode="auto">
          <a:xfrm>
            <a:off x="5620010" y="3508107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Local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20" name="グループ化 19"/>
          <p:cNvGrpSpPr/>
          <p:nvPr/>
        </p:nvGrpSpPr>
        <p:grpSpPr>
          <a:xfrm>
            <a:off x="5599354" y="1711567"/>
            <a:ext cx="874789" cy="709682"/>
            <a:chOff x="525092" y="3017354"/>
            <a:chExt cx="874789" cy="709682"/>
          </a:xfrm>
        </p:grpSpPr>
        <p:pic>
          <p:nvPicPr>
            <p:cNvPr id="21" name="Picture 23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5092" y="3017354"/>
              <a:ext cx="874789" cy="7096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2" name="Group 235"/>
            <p:cNvGrpSpPr>
              <a:grpSpLocks/>
            </p:cNvGrpSpPr>
            <p:nvPr/>
          </p:nvGrpSpPr>
          <p:grpSpPr bwMode="auto">
            <a:xfrm>
              <a:off x="561542" y="3125442"/>
              <a:ext cx="804693" cy="503461"/>
              <a:chOff x="888" y="2463"/>
              <a:chExt cx="574" cy="354"/>
            </a:xfrm>
          </p:grpSpPr>
          <p:sp>
            <p:nvSpPr>
              <p:cNvPr id="135" name="Rectangle 233"/>
              <p:cNvSpPr>
                <a:spLocks noChangeArrowheads="1"/>
              </p:cNvSpPr>
              <p:nvPr/>
            </p:nvSpPr>
            <p:spPr bwMode="auto">
              <a:xfrm>
                <a:off x="888" y="2463"/>
                <a:ext cx="574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36" name="Rectangle 234"/>
              <p:cNvSpPr>
                <a:spLocks noChangeArrowheads="1"/>
              </p:cNvSpPr>
              <p:nvPr/>
            </p:nvSpPr>
            <p:spPr bwMode="auto">
              <a:xfrm>
                <a:off x="888" y="2463"/>
                <a:ext cx="574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</p:grpSp>
        <p:grpSp>
          <p:nvGrpSpPr>
            <p:cNvPr id="23" name="Group 239"/>
            <p:cNvGrpSpPr>
              <a:grpSpLocks/>
            </p:cNvGrpSpPr>
            <p:nvPr/>
          </p:nvGrpSpPr>
          <p:grpSpPr bwMode="auto">
            <a:xfrm>
              <a:off x="683508" y="3129708"/>
              <a:ext cx="166826" cy="250309"/>
              <a:chOff x="975" y="2466"/>
              <a:chExt cx="119" cy="176"/>
            </a:xfrm>
          </p:grpSpPr>
          <p:pic>
            <p:nvPicPr>
              <p:cNvPr id="133" name="Picture 237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75" y="2466"/>
                <a:ext cx="119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34" name="Picture 238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75" y="2466"/>
                <a:ext cx="119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4" name="Group 287"/>
            <p:cNvGrpSpPr>
              <a:grpSpLocks/>
            </p:cNvGrpSpPr>
            <p:nvPr/>
          </p:nvGrpSpPr>
          <p:grpSpPr bwMode="auto">
            <a:xfrm>
              <a:off x="607836" y="3411395"/>
              <a:ext cx="323848" cy="192003"/>
              <a:chOff x="921" y="2664"/>
              <a:chExt cx="231" cy="135"/>
            </a:xfrm>
          </p:grpSpPr>
          <p:sp>
            <p:nvSpPr>
              <p:cNvPr id="86" name="Freeform 240"/>
              <p:cNvSpPr>
                <a:spLocks/>
              </p:cNvSpPr>
              <p:nvPr/>
            </p:nvSpPr>
            <p:spPr bwMode="auto">
              <a:xfrm>
                <a:off x="1098" y="2713"/>
                <a:ext cx="43" cy="53"/>
              </a:xfrm>
              <a:custGeom>
                <a:avLst/>
                <a:gdLst>
                  <a:gd name="T0" fmla="*/ 0 w 43"/>
                  <a:gd name="T1" fmla="*/ 3 h 53"/>
                  <a:gd name="T2" fmla="*/ 1 w 43"/>
                  <a:gd name="T3" fmla="*/ 2 h 53"/>
                  <a:gd name="T4" fmla="*/ 3 w 43"/>
                  <a:gd name="T5" fmla="*/ 1 h 53"/>
                  <a:gd name="T6" fmla="*/ 5 w 43"/>
                  <a:gd name="T7" fmla="*/ 1 h 53"/>
                  <a:gd name="T8" fmla="*/ 7 w 43"/>
                  <a:gd name="T9" fmla="*/ 0 h 53"/>
                  <a:gd name="T10" fmla="*/ 10 w 43"/>
                  <a:gd name="T11" fmla="*/ 0 h 53"/>
                  <a:gd name="T12" fmla="*/ 13 w 43"/>
                  <a:gd name="T13" fmla="*/ 1 h 53"/>
                  <a:gd name="T14" fmla="*/ 16 w 43"/>
                  <a:gd name="T15" fmla="*/ 1 h 53"/>
                  <a:gd name="T16" fmla="*/ 19 w 43"/>
                  <a:gd name="T17" fmla="*/ 1 h 53"/>
                  <a:gd name="T18" fmla="*/ 22 w 43"/>
                  <a:gd name="T19" fmla="*/ 2 h 53"/>
                  <a:gd name="T20" fmla="*/ 25 w 43"/>
                  <a:gd name="T21" fmla="*/ 3 h 53"/>
                  <a:gd name="T22" fmla="*/ 28 w 43"/>
                  <a:gd name="T23" fmla="*/ 3 h 53"/>
                  <a:gd name="T24" fmla="*/ 31 w 43"/>
                  <a:gd name="T25" fmla="*/ 4 h 53"/>
                  <a:gd name="T26" fmla="*/ 33 w 43"/>
                  <a:gd name="T27" fmla="*/ 4 h 53"/>
                  <a:gd name="T28" fmla="*/ 34 w 43"/>
                  <a:gd name="T29" fmla="*/ 5 h 53"/>
                  <a:gd name="T30" fmla="*/ 35 w 43"/>
                  <a:gd name="T31" fmla="*/ 5 h 53"/>
                  <a:gd name="T32" fmla="*/ 36 w 43"/>
                  <a:gd name="T33" fmla="*/ 5 h 53"/>
                  <a:gd name="T34" fmla="*/ 36 w 43"/>
                  <a:gd name="T35" fmla="*/ 5 h 53"/>
                  <a:gd name="T36" fmla="*/ 36 w 43"/>
                  <a:gd name="T37" fmla="*/ 5 h 53"/>
                  <a:gd name="T38" fmla="*/ 36 w 43"/>
                  <a:gd name="T39" fmla="*/ 4 h 53"/>
                  <a:gd name="T40" fmla="*/ 36 w 43"/>
                  <a:gd name="T41" fmla="*/ 4 h 53"/>
                  <a:gd name="T42" fmla="*/ 37 w 43"/>
                  <a:gd name="T43" fmla="*/ 3 h 53"/>
                  <a:gd name="T44" fmla="*/ 38 w 43"/>
                  <a:gd name="T45" fmla="*/ 3 h 53"/>
                  <a:gd name="T46" fmla="*/ 39 w 43"/>
                  <a:gd name="T47" fmla="*/ 3 h 53"/>
                  <a:gd name="T48" fmla="*/ 40 w 43"/>
                  <a:gd name="T49" fmla="*/ 3 h 53"/>
                  <a:gd name="T50" fmla="*/ 41 w 43"/>
                  <a:gd name="T51" fmla="*/ 3 h 53"/>
                  <a:gd name="T52" fmla="*/ 42 w 43"/>
                  <a:gd name="T53" fmla="*/ 3 h 53"/>
                  <a:gd name="T54" fmla="*/ 42 w 43"/>
                  <a:gd name="T55" fmla="*/ 3 h 53"/>
                  <a:gd name="T56" fmla="*/ 43 w 43"/>
                  <a:gd name="T57" fmla="*/ 3 h 53"/>
                  <a:gd name="T58" fmla="*/ 43 w 43"/>
                  <a:gd name="T59" fmla="*/ 4 h 53"/>
                  <a:gd name="T60" fmla="*/ 43 w 43"/>
                  <a:gd name="T61" fmla="*/ 4 h 53"/>
                  <a:gd name="T62" fmla="*/ 43 w 43"/>
                  <a:gd name="T63" fmla="*/ 4 h 53"/>
                  <a:gd name="T64" fmla="*/ 43 w 43"/>
                  <a:gd name="T65" fmla="*/ 4 h 53"/>
                  <a:gd name="T66" fmla="*/ 43 w 43"/>
                  <a:gd name="T67" fmla="*/ 53 h 53"/>
                  <a:gd name="T68" fmla="*/ 36 w 43"/>
                  <a:gd name="T69" fmla="*/ 53 h 53"/>
                  <a:gd name="T70" fmla="*/ 36 w 43"/>
                  <a:gd name="T71" fmla="*/ 49 h 53"/>
                  <a:gd name="T72" fmla="*/ 36 w 43"/>
                  <a:gd name="T73" fmla="*/ 42 h 53"/>
                  <a:gd name="T74" fmla="*/ 36 w 43"/>
                  <a:gd name="T75" fmla="*/ 35 h 53"/>
                  <a:gd name="T76" fmla="*/ 36 w 43"/>
                  <a:gd name="T77" fmla="*/ 31 h 53"/>
                  <a:gd name="T78" fmla="*/ 34 w 43"/>
                  <a:gd name="T79" fmla="*/ 31 h 53"/>
                  <a:gd name="T80" fmla="*/ 33 w 43"/>
                  <a:gd name="T81" fmla="*/ 30 h 53"/>
                  <a:gd name="T82" fmla="*/ 31 w 43"/>
                  <a:gd name="T83" fmla="*/ 30 h 53"/>
                  <a:gd name="T84" fmla="*/ 29 w 43"/>
                  <a:gd name="T85" fmla="*/ 29 h 53"/>
                  <a:gd name="T86" fmla="*/ 27 w 43"/>
                  <a:gd name="T87" fmla="*/ 29 h 53"/>
                  <a:gd name="T88" fmla="*/ 24 w 43"/>
                  <a:gd name="T89" fmla="*/ 28 h 53"/>
                  <a:gd name="T90" fmla="*/ 22 w 43"/>
                  <a:gd name="T91" fmla="*/ 27 h 53"/>
                  <a:gd name="T92" fmla="*/ 19 w 43"/>
                  <a:gd name="T93" fmla="*/ 26 h 53"/>
                  <a:gd name="T94" fmla="*/ 17 w 43"/>
                  <a:gd name="T95" fmla="*/ 26 h 53"/>
                  <a:gd name="T96" fmla="*/ 14 w 43"/>
                  <a:gd name="T97" fmla="*/ 25 h 53"/>
                  <a:gd name="T98" fmla="*/ 11 w 43"/>
                  <a:gd name="T99" fmla="*/ 24 h 53"/>
                  <a:gd name="T100" fmla="*/ 9 w 43"/>
                  <a:gd name="T101" fmla="*/ 24 h 53"/>
                  <a:gd name="T102" fmla="*/ 6 w 43"/>
                  <a:gd name="T103" fmla="*/ 23 h 53"/>
                  <a:gd name="T104" fmla="*/ 4 w 43"/>
                  <a:gd name="T105" fmla="*/ 23 h 53"/>
                  <a:gd name="T106" fmla="*/ 2 w 43"/>
                  <a:gd name="T107" fmla="*/ 22 h 53"/>
                  <a:gd name="T108" fmla="*/ 0 w 43"/>
                  <a:gd name="T109" fmla="*/ 22 h 53"/>
                  <a:gd name="T110" fmla="*/ 0 w 43"/>
                  <a:gd name="T111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3">
                    <a:moveTo>
                      <a:pt x="0" y="3"/>
                    </a:moveTo>
                    <a:lnTo>
                      <a:pt x="1" y="2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3" y="1"/>
                    </a:lnTo>
                    <a:lnTo>
                      <a:pt x="16" y="1"/>
                    </a:lnTo>
                    <a:lnTo>
                      <a:pt x="19" y="1"/>
                    </a:lnTo>
                    <a:lnTo>
                      <a:pt x="22" y="2"/>
                    </a:lnTo>
                    <a:lnTo>
                      <a:pt x="25" y="3"/>
                    </a:lnTo>
                    <a:lnTo>
                      <a:pt x="28" y="3"/>
                    </a:lnTo>
                    <a:lnTo>
                      <a:pt x="31" y="4"/>
                    </a:lnTo>
                    <a:lnTo>
                      <a:pt x="33" y="4"/>
                    </a:lnTo>
                    <a:lnTo>
                      <a:pt x="34" y="5"/>
                    </a:lnTo>
                    <a:lnTo>
                      <a:pt x="35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9" y="3"/>
                    </a:lnTo>
                    <a:lnTo>
                      <a:pt x="40" y="3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53"/>
                    </a:lnTo>
                    <a:lnTo>
                      <a:pt x="36" y="53"/>
                    </a:lnTo>
                    <a:lnTo>
                      <a:pt x="36" y="49"/>
                    </a:lnTo>
                    <a:lnTo>
                      <a:pt x="36" y="42"/>
                    </a:lnTo>
                    <a:lnTo>
                      <a:pt x="36" y="35"/>
                    </a:lnTo>
                    <a:lnTo>
                      <a:pt x="36" y="31"/>
                    </a:lnTo>
                    <a:lnTo>
                      <a:pt x="34" y="31"/>
                    </a:lnTo>
                    <a:lnTo>
                      <a:pt x="33" y="30"/>
                    </a:lnTo>
                    <a:lnTo>
                      <a:pt x="31" y="30"/>
                    </a:lnTo>
                    <a:lnTo>
                      <a:pt x="29" y="29"/>
                    </a:lnTo>
                    <a:lnTo>
                      <a:pt x="27" y="29"/>
                    </a:lnTo>
                    <a:lnTo>
                      <a:pt x="24" y="28"/>
                    </a:lnTo>
                    <a:lnTo>
                      <a:pt x="22" y="27"/>
                    </a:lnTo>
                    <a:lnTo>
                      <a:pt x="19" y="26"/>
                    </a:lnTo>
                    <a:lnTo>
                      <a:pt x="17" y="26"/>
                    </a:lnTo>
                    <a:lnTo>
                      <a:pt x="14" y="25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87" name="Freeform 241"/>
              <p:cNvSpPr>
                <a:spLocks/>
              </p:cNvSpPr>
              <p:nvPr/>
            </p:nvSpPr>
            <p:spPr bwMode="auto">
              <a:xfrm>
                <a:off x="1087" y="2703"/>
                <a:ext cx="25" cy="21"/>
              </a:xfrm>
              <a:custGeom>
                <a:avLst/>
                <a:gdLst>
                  <a:gd name="T0" fmla="*/ 25 w 25"/>
                  <a:gd name="T1" fmla="*/ 21 h 21"/>
                  <a:gd name="T2" fmla="*/ 25 w 25"/>
                  <a:gd name="T3" fmla="*/ 0 h 21"/>
                  <a:gd name="T4" fmla="*/ 0 w 25"/>
                  <a:gd name="T5" fmla="*/ 5 h 21"/>
                  <a:gd name="T6" fmla="*/ 0 w 25"/>
                  <a:gd name="T7" fmla="*/ 21 h 21"/>
                  <a:gd name="T8" fmla="*/ 25 w 25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1">
                    <a:moveTo>
                      <a:pt x="25" y="21"/>
                    </a:moveTo>
                    <a:lnTo>
                      <a:pt x="25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5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88" name="Freeform 242"/>
              <p:cNvSpPr>
                <a:spLocks/>
              </p:cNvSpPr>
              <p:nvPr/>
            </p:nvSpPr>
            <p:spPr bwMode="auto">
              <a:xfrm>
                <a:off x="1090" y="2708"/>
                <a:ext cx="18" cy="26"/>
              </a:xfrm>
              <a:custGeom>
                <a:avLst/>
                <a:gdLst>
                  <a:gd name="T0" fmla="*/ 18 w 18"/>
                  <a:gd name="T1" fmla="*/ 0 h 26"/>
                  <a:gd name="T2" fmla="*/ 0 w 18"/>
                  <a:gd name="T3" fmla="*/ 1 h 26"/>
                  <a:gd name="T4" fmla="*/ 0 w 18"/>
                  <a:gd name="T5" fmla="*/ 26 h 26"/>
                  <a:gd name="T6" fmla="*/ 7 w 18"/>
                  <a:gd name="T7" fmla="*/ 26 h 26"/>
                  <a:gd name="T8" fmla="*/ 18 w 18"/>
                  <a:gd name="T9" fmla="*/ 26 h 26"/>
                  <a:gd name="T10" fmla="*/ 18 w 18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6">
                    <a:moveTo>
                      <a:pt x="18" y="0"/>
                    </a:moveTo>
                    <a:lnTo>
                      <a:pt x="0" y="1"/>
                    </a:lnTo>
                    <a:lnTo>
                      <a:pt x="0" y="26"/>
                    </a:lnTo>
                    <a:lnTo>
                      <a:pt x="7" y="26"/>
                    </a:lnTo>
                    <a:lnTo>
                      <a:pt x="18" y="26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89" name="Freeform 243"/>
              <p:cNvSpPr>
                <a:spLocks/>
              </p:cNvSpPr>
              <p:nvPr/>
            </p:nvSpPr>
            <p:spPr bwMode="auto">
              <a:xfrm>
                <a:off x="1071" y="2715"/>
                <a:ext cx="61" cy="48"/>
              </a:xfrm>
              <a:custGeom>
                <a:avLst/>
                <a:gdLst>
                  <a:gd name="T0" fmla="*/ 14 w 61"/>
                  <a:gd name="T1" fmla="*/ 0 h 48"/>
                  <a:gd name="T2" fmla="*/ 13 w 61"/>
                  <a:gd name="T3" fmla="*/ 0 h 48"/>
                  <a:gd name="T4" fmla="*/ 12 w 61"/>
                  <a:gd name="T5" fmla="*/ 0 h 48"/>
                  <a:gd name="T6" fmla="*/ 12 w 61"/>
                  <a:gd name="T7" fmla="*/ 1 h 48"/>
                  <a:gd name="T8" fmla="*/ 10 w 61"/>
                  <a:gd name="T9" fmla="*/ 1 h 48"/>
                  <a:gd name="T10" fmla="*/ 9 w 61"/>
                  <a:gd name="T11" fmla="*/ 1 h 48"/>
                  <a:gd name="T12" fmla="*/ 8 w 61"/>
                  <a:gd name="T13" fmla="*/ 2 h 48"/>
                  <a:gd name="T14" fmla="*/ 6 w 61"/>
                  <a:gd name="T15" fmla="*/ 3 h 48"/>
                  <a:gd name="T16" fmla="*/ 5 w 61"/>
                  <a:gd name="T17" fmla="*/ 4 h 48"/>
                  <a:gd name="T18" fmla="*/ 3 w 61"/>
                  <a:gd name="T19" fmla="*/ 7 h 48"/>
                  <a:gd name="T20" fmla="*/ 2 w 61"/>
                  <a:gd name="T21" fmla="*/ 12 h 48"/>
                  <a:gd name="T22" fmla="*/ 1 w 61"/>
                  <a:gd name="T23" fmla="*/ 18 h 48"/>
                  <a:gd name="T24" fmla="*/ 0 w 61"/>
                  <a:gd name="T25" fmla="*/ 25 h 48"/>
                  <a:gd name="T26" fmla="*/ 0 w 61"/>
                  <a:gd name="T27" fmla="*/ 32 h 48"/>
                  <a:gd name="T28" fmla="*/ 0 w 61"/>
                  <a:gd name="T29" fmla="*/ 38 h 48"/>
                  <a:gd name="T30" fmla="*/ 0 w 61"/>
                  <a:gd name="T31" fmla="*/ 41 h 48"/>
                  <a:gd name="T32" fmla="*/ 0 w 61"/>
                  <a:gd name="T33" fmla="*/ 43 h 48"/>
                  <a:gd name="T34" fmla="*/ 54 w 61"/>
                  <a:gd name="T35" fmla="*/ 48 h 48"/>
                  <a:gd name="T36" fmla="*/ 52 w 61"/>
                  <a:gd name="T37" fmla="*/ 35 h 48"/>
                  <a:gd name="T38" fmla="*/ 52 w 61"/>
                  <a:gd name="T39" fmla="*/ 34 h 48"/>
                  <a:gd name="T40" fmla="*/ 53 w 61"/>
                  <a:gd name="T41" fmla="*/ 34 h 48"/>
                  <a:gd name="T42" fmla="*/ 53 w 61"/>
                  <a:gd name="T43" fmla="*/ 34 h 48"/>
                  <a:gd name="T44" fmla="*/ 54 w 61"/>
                  <a:gd name="T45" fmla="*/ 33 h 48"/>
                  <a:gd name="T46" fmla="*/ 54 w 61"/>
                  <a:gd name="T47" fmla="*/ 33 h 48"/>
                  <a:gd name="T48" fmla="*/ 55 w 61"/>
                  <a:gd name="T49" fmla="*/ 33 h 48"/>
                  <a:gd name="T50" fmla="*/ 56 w 61"/>
                  <a:gd name="T51" fmla="*/ 32 h 48"/>
                  <a:gd name="T52" fmla="*/ 56 w 61"/>
                  <a:gd name="T53" fmla="*/ 32 h 48"/>
                  <a:gd name="T54" fmla="*/ 57 w 61"/>
                  <a:gd name="T55" fmla="*/ 31 h 48"/>
                  <a:gd name="T56" fmla="*/ 59 w 61"/>
                  <a:gd name="T57" fmla="*/ 30 h 48"/>
                  <a:gd name="T58" fmla="*/ 59 w 61"/>
                  <a:gd name="T59" fmla="*/ 28 h 48"/>
                  <a:gd name="T60" fmla="*/ 60 w 61"/>
                  <a:gd name="T61" fmla="*/ 27 h 48"/>
                  <a:gd name="T62" fmla="*/ 61 w 61"/>
                  <a:gd name="T63" fmla="*/ 26 h 48"/>
                  <a:gd name="T64" fmla="*/ 61 w 61"/>
                  <a:gd name="T65" fmla="*/ 24 h 48"/>
                  <a:gd name="T66" fmla="*/ 61 w 61"/>
                  <a:gd name="T67" fmla="*/ 22 h 48"/>
                  <a:gd name="T68" fmla="*/ 60 w 61"/>
                  <a:gd name="T69" fmla="*/ 20 h 48"/>
                  <a:gd name="T70" fmla="*/ 60 w 61"/>
                  <a:gd name="T71" fmla="*/ 20 h 48"/>
                  <a:gd name="T72" fmla="*/ 59 w 61"/>
                  <a:gd name="T73" fmla="*/ 18 h 48"/>
                  <a:gd name="T74" fmla="*/ 58 w 61"/>
                  <a:gd name="T75" fmla="*/ 15 h 48"/>
                  <a:gd name="T76" fmla="*/ 56 w 61"/>
                  <a:gd name="T77" fmla="*/ 12 h 48"/>
                  <a:gd name="T78" fmla="*/ 54 w 61"/>
                  <a:gd name="T79" fmla="*/ 9 h 48"/>
                  <a:gd name="T80" fmla="*/ 51 w 61"/>
                  <a:gd name="T81" fmla="*/ 6 h 48"/>
                  <a:gd name="T82" fmla="*/ 48 w 61"/>
                  <a:gd name="T83" fmla="*/ 3 h 48"/>
                  <a:gd name="T84" fmla="*/ 45 w 61"/>
                  <a:gd name="T85" fmla="*/ 1 h 48"/>
                  <a:gd name="T86" fmla="*/ 44 w 61"/>
                  <a:gd name="T87" fmla="*/ 1 h 48"/>
                  <a:gd name="T88" fmla="*/ 43 w 61"/>
                  <a:gd name="T89" fmla="*/ 1 h 48"/>
                  <a:gd name="T90" fmla="*/ 43 w 61"/>
                  <a:gd name="T91" fmla="*/ 1 h 48"/>
                  <a:gd name="T92" fmla="*/ 41 w 61"/>
                  <a:gd name="T93" fmla="*/ 1 h 48"/>
                  <a:gd name="T94" fmla="*/ 40 w 61"/>
                  <a:gd name="T95" fmla="*/ 0 h 48"/>
                  <a:gd name="T96" fmla="*/ 39 w 61"/>
                  <a:gd name="T97" fmla="*/ 0 h 48"/>
                  <a:gd name="T98" fmla="*/ 38 w 61"/>
                  <a:gd name="T99" fmla="*/ 0 h 48"/>
                  <a:gd name="T100" fmla="*/ 37 w 61"/>
                  <a:gd name="T101" fmla="*/ 0 h 48"/>
                  <a:gd name="T102" fmla="*/ 27 w 61"/>
                  <a:gd name="T103" fmla="*/ 13 h 48"/>
                  <a:gd name="T104" fmla="*/ 19 w 61"/>
                  <a:gd name="T105" fmla="*/ 0 h 48"/>
                  <a:gd name="T106" fmla="*/ 14 w 61"/>
                  <a:gd name="T10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1" h="48">
                    <a:moveTo>
                      <a:pt x="14" y="0"/>
                    </a:moveTo>
                    <a:lnTo>
                      <a:pt x="13" y="0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1" y="18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54" y="48"/>
                    </a:lnTo>
                    <a:lnTo>
                      <a:pt x="52" y="35"/>
                    </a:lnTo>
                    <a:lnTo>
                      <a:pt x="52" y="34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5" y="33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7" y="31"/>
                    </a:lnTo>
                    <a:lnTo>
                      <a:pt x="59" y="30"/>
                    </a:lnTo>
                    <a:lnTo>
                      <a:pt x="59" y="28"/>
                    </a:lnTo>
                    <a:lnTo>
                      <a:pt x="60" y="27"/>
                    </a:lnTo>
                    <a:lnTo>
                      <a:pt x="61" y="26"/>
                    </a:lnTo>
                    <a:lnTo>
                      <a:pt x="61" y="24"/>
                    </a:lnTo>
                    <a:lnTo>
                      <a:pt x="61" y="22"/>
                    </a:lnTo>
                    <a:lnTo>
                      <a:pt x="60" y="20"/>
                    </a:lnTo>
                    <a:lnTo>
                      <a:pt x="60" y="20"/>
                    </a:lnTo>
                    <a:lnTo>
                      <a:pt x="59" y="18"/>
                    </a:lnTo>
                    <a:lnTo>
                      <a:pt x="58" y="15"/>
                    </a:lnTo>
                    <a:lnTo>
                      <a:pt x="56" y="12"/>
                    </a:lnTo>
                    <a:lnTo>
                      <a:pt x="54" y="9"/>
                    </a:lnTo>
                    <a:lnTo>
                      <a:pt x="51" y="6"/>
                    </a:lnTo>
                    <a:lnTo>
                      <a:pt x="48" y="3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1" y="1"/>
                    </a:lnTo>
                    <a:lnTo>
                      <a:pt x="40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27" y="13"/>
                    </a:lnTo>
                    <a:lnTo>
                      <a:pt x="19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90" name="Freeform 244"/>
              <p:cNvSpPr>
                <a:spLocks/>
              </p:cNvSpPr>
              <p:nvPr/>
            </p:nvSpPr>
            <p:spPr bwMode="auto">
              <a:xfrm>
                <a:off x="1074" y="2717"/>
                <a:ext cx="55" cy="46"/>
              </a:xfrm>
              <a:custGeom>
                <a:avLst/>
                <a:gdLst>
                  <a:gd name="T0" fmla="*/ 0 w 55"/>
                  <a:gd name="T1" fmla="*/ 40 h 46"/>
                  <a:gd name="T2" fmla="*/ 0 w 55"/>
                  <a:gd name="T3" fmla="*/ 29 h 46"/>
                  <a:gd name="T4" fmla="*/ 0 w 55"/>
                  <a:gd name="T5" fmla="*/ 20 h 46"/>
                  <a:gd name="T6" fmla="*/ 0 w 55"/>
                  <a:gd name="T7" fmla="*/ 14 h 46"/>
                  <a:gd name="T8" fmla="*/ 1 w 55"/>
                  <a:gd name="T9" fmla="*/ 10 h 46"/>
                  <a:gd name="T10" fmla="*/ 2 w 55"/>
                  <a:gd name="T11" fmla="*/ 7 h 46"/>
                  <a:gd name="T12" fmla="*/ 2 w 55"/>
                  <a:gd name="T13" fmla="*/ 5 h 46"/>
                  <a:gd name="T14" fmla="*/ 3 w 55"/>
                  <a:gd name="T15" fmla="*/ 5 h 46"/>
                  <a:gd name="T16" fmla="*/ 3 w 55"/>
                  <a:gd name="T17" fmla="*/ 5 h 46"/>
                  <a:gd name="T18" fmla="*/ 3 w 55"/>
                  <a:gd name="T19" fmla="*/ 4 h 46"/>
                  <a:gd name="T20" fmla="*/ 4 w 55"/>
                  <a:gd name="T21" fmla="*/ 3 h 46"/>
                  <a:gd name="T22" fmla="*/ 5 w 55"/>
                  <a:gd name="T23" fmla="*/ 3 h 46"/>
                  <a:gd name="T24" fmla="*/ 6 w 55"/>
                  <a:gd name="T25" fmla="*/ 2 h 46"/>
                  <a:gd name="T26" fmla="*/ 7 w 55"/>
                  <a:gd name="T27" fmla="*/ 2 h 46"/>
                  <a:gd name="T28" fmla="*/ 7 w 55"/>
                  <a:gd name="T29" fmla="*/ 1 h 46"/>
                  <a:gd name="T30" fmla="*/ 8 w 55"/>
                  <a:gd name="T31" fmla="*/ 1 h 46"/>
                  <a:gd name="T32" fmla="*/ 9 w 55"/>
                  <a:gd name="T33" fmla="*/ 1 h 46"/>
                  <a:gd name="T34" fmla="*/ 15 w 55"/>
                  <a:gd name="T35" fmla="*/ 0 h 46"/>
                  <a:gd name="T36" fmla="*/ 23 w 55"/>
                  <a:gd name="T37" fmla="*/ 14 h 46"/>
                  <a:gd name="T38" fmla="*/ 35 w 55"/>
                  <a:gd name="T39" fmla="*/ 0 h 46"/>
                  <a:gd name="T40" fmla="*/ 39 w 55"/>
                  <a:gd name="T41" fmla="*/ 0 h 46"/>
                  <a:gd name="T42" fmla="*/ 41 w 55"/>
                  <a:gd name="T43" fmla="*/ 1 h 46"/>
                  <a:gd name="T44" fmla="*/ 44 w 55"/>
                  <a:gd name="T45" fmla="*/ 3 h 46"/>
                  <a:gd name="T46" fmla="*/ 46 w 55"/>
                  <a:gd name="T47" fmla="*/ 5 h 46"/>
                  <a:gd name="T48" fmla="*/ 48 w 55"/>
                  <a:gd name="T49" fmla="*/ 8 h 46"/>
                  <a:gd name="T50" fmla="*/ 50 w 55"/>
                  <a:gd name="T51" fmla="*/ 11 h 46"/>
                  <a:gd name="T52" fmla="*/ 52 w 55"/>
                  <a:gd name="T53" fmla="*/ 13 h 46"/>
                  <a:gd name="T54" fmla="*/ 53 w 55"/>
                  <a:gd name="T55" fmla="*/ 15 h 46"/>
                  <a:gd name="T56" fmla="*/ 53 w 55"/>
                  <a:gd name="T57" fmla="*/ 15 h 46"/>
                  <a:gd name="T58" fmla="*/ 54 w 55"/>
                  <a:gd name="T59" fmla="*/ 16 h 46"/>
                  <a:gd name="T60" fmla="*/ 54 w 55"/>
                  <a:gd name="T61" fmla="*/ 18 h 46"/>
                  <a:gd name="T62" fmla="*/ 55 w 55"/>
                  <a:gd name="T63" fmla="*/ 20 h 46"/>
                  <a:gd name="T64" fmla="*/ 54 w 55"/>
                  <a:gd name="T65" fmla="*/ 23 h 46"/>
                  <a:gd name="T66" fmla="*/ 53 w 55"/>
                  <a:gd name="T67" fmla="*/ 25 h 46"/>
                  <a:gd name="T68" fmla="*/ 52 w 55"/>
                  <a:gd name="T69" fmla="*/ 26 h 46"/>
                  <a:gd name="T70" fmla="*/ 50 w 55"/>
                  <a:gd name="T71" fmla="*/ 28 h 46"/>
                  <a:gd name="T72" fmla="*/ 49 w 55"/>
                  <a:gd name="T73" fmla="*/ 29 h 46"/>
                  <a:gd name="T74" fmla="*/ 48 w 55"/>
                  <a:gd name="T75" fmla="*/ 30 h 46"/>
                  <a:gd name="T76" fmla="*/ 47 w 55"/>
                  <a:gd name="T77" fmla="*/ 31 h 46"/>
                  <a:gd name="T78" fmla="*/ 46 w 55"/>
                  <a:gd name="T79" fmla="*/ 31 h 46"/>
                  <a:gd name="T80" fmla="*/ 46 w 55"/>
                  <a:gd name="T81" fmla="*/ 31 h 46"/>
                  <a:gd name="T82" fmla="*/ 48 w 55"/>
                  <a:gd name="T83" fmla="*/ 46 h 46"/>
                  <a:gd name="T84" fmla="*/ 0 w 55"/>
                  <a:gd name="T85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5" h="46">
                    <a:moveTo>
                      <a:pt x="0" y="40"/>
                    </a:moveTo>
                    <a:lnTo>
                      <a:pt x="0" y="29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5" y="0"/>
                    </a:lnTo>
                    <a:lnTo>
                      <a:pt x="23" y="14"/>
                    </a:lnTo>
                    <a:lnTo>
                      <a:pt x="35" y="0"/>
                    </a:lnTo>
                    <a:lnTo>
                      <a:pt x="39" y="0"/>
                    </a:lnTo>
                    <a:lnTo>
                      <a:pt x="41" y="1"/>
                    </a:lnTo>
                    <a:lnTo>
                      <a:pt x="44" y="3"/>
                    </a:lnTo>
                    <a:lnTo>
                      <a:pt x="46" y="5"/>
                    </a:lnTo>
                    <a:lnTo>
                      <a:pt x="48" y="8"/>
                    </a:lnTo>
                    <a:lnTo>
                      <a:pt x="50" y="11"/>
                    </a:lnTo>
                    <a:lnTo>
                      <a:pt x="52" y="13"/>
                    </a:lnTo>
                    <a:lnTo>
                      <a:pt x="53" y="15"/>
                    </a:lnTo>
                    <a:lnTo>
                      <a:pt x="53" y="15"/>
                    </a:lnTo>
                    <a:lnTo>
                      <a:pt x="54" y="16"/>
                    </a:lnTo>
                    <a:lnTo>
                      <a:pt x="54" y="18"/>
                    </a:lnTo>
                    <a:lnTo>
                      <a:pt x="55" y="20"/>
                    </a:lnTo>
                    <a:lnTo>
                      <a:pt x="54" y="23"/>
                    </a:lnTo>
                    <a:lnTo>
                      <a:pt x="53" y="25"/>
                    </a:lnTo>
                    <a:lnTo>
                      <a:pt x="52" y="26"/>
                    </a:lnTo>
                    <a:lnTo>
                      <a:pt x="50" y="28"/>
                    </a:lnTo>
                    <a:lnTo>
                      <a:pt x="49" y="29"/>
                    </a:lnTo>
                    <a:lnTo>
                      <a:pt x="48" y="30"/>
                    </a:lnTo>
                    <a:lnTo>
                      <a:pt x="47" y="31"/>
                    </a:lnTo>
                    <a:lnTo>
                      <a:pt x="46" y="31"/>
                    </a:lnTo>
                    <a:lnTo>
                      <a:pt x="46" y="31"/>
                    </a:lnTo>
                    <a:lnTo>
                      <a:pt x="48" y="46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91" name="Freeform 245"/>
              <p:cNvSpPr>
                <a:spLocks/>
              </p:cNvSpPr>
              <p:nvPr/>
            </p:nvSpPr>
            <p:spPr bwMode="auto">
              <a:xfrm>
                <a:off x="1086" y="2738"/>
                <a:ext cx="40" cy="17"/>
              </a:xfrm>
              <a:custGeom>
                <a:avLst/>
                <a:gdLst>
                  <a:gd name="T0" fmla="*/ 15 w 40"/>
                  <a:gd name="T1" fmla="*/ 17 h 17"/>
                  <a:gd name="T2" fmla="*/ 16 w 40"/>
                  <a:gd name="T3" fmla="*/ 17 h 17"/>
                  <a:gd name="T4" fmla="*/ 17 w 40"/>
                  <a:gd name="T5" fmla="*/ 17 h 17"/>
                  <a:gd name="T6" fmla="*/ 19 w 40"/>
                  <a:gd name="T7" fmla="*/ 17 h 17"/>
                  <a:gd name="T8" fmla="*/ 20 w 40"/>
                  <a:gd name="T9" fmla="*/ 17 h 17"/>
                  <a:gd name="T10" fmla="*/ 22 w 40"/>
                  <a:gd name="T11" fmla="*/ 16 h 17"/>
                  <a:gd name="T12" fmla="*/ 24 w 40"/>
                  <a:gd name="T13" fmla="*/ 16 h 17"/>
                  <a:gd name="T14" fmla="*/ 26 w 40"/>
                  <a:gd name="T15" fmla="*/ 15 h 17"/>
                  <a:gd name="T16" fmla="*/ 28 w 40"/>
                  <a:gd name="T17" fmla="*/ 15 h 17"/>
                  <a:gd name="T18" fmla="*/ 30 w 40"/>
                  <a:gd name="T19" fmla="*/ 14 h 17"/>
                  <a:gd name="T20" fmla="*/ 32 w 40"/>
                  <a:gd name="T21" fmla="*/ 13 h 17"/>
                  <a:gd name="T22" fmla="*/ 34 w 40"/>
                  <a:gd name="T23" fmla="*/ 12 h 17"/>
                  <a:gd name="T24" fmla="*/ 35 w 40"/>
                  <a:gd name="T25" fmla="*/ 12 h 17"/>
                  <a:gd name="T26" fmla="*/ 37 w 40"/>
                  <a:gd name="T27" fmla="*/ 11 h 17"/>
                  <a:gd name="T28" fmla="*/ 38 w 40"/>
                  <a:gd name="T29" fmla="*/ 10 h 17"/>
                  <a:gd name="T30" fmla="*/ 39 w 40"/>
                  <a:gd name="T31" fmla="*/ 9 h 17"/>
                  <a:gd name="T32" fmla="*/ 40 w 40"/>
                  <a:gd name="T33" fmla="*/ 8 h 17"/>
                  <a:gd name="T34" fmla="*/ 33 w 40"/>
                  <a:gd name="T35" fmla="*/ 0 h 17"/>
                  <a:gd name="T36" fmla="*/ 32 w 40"/>
                  <a:gd name="T37" fmla="*/ 0 h 17"/>
                  <a:gd name="T38" fmla="*/ 32 w 40"/>
                  <a:gd name="T39" fmla="*/ 1 h 17"/>
                  <a:gd name="T40" fmla="*/ 31 w 40"/>
                  <a:gd name="T41" fmla="*/ 2 h 17"/>
                  <a:gd name="T42" fmla="*/ 31 w 40"/>
                  <a:gd name="T43" fmla="*/ 2 h 17"/>
                  <a:gd name="T44" fmla="*/ 30 w 40"/>
                  <a:gd name="T45" fmla="*/ 2 h 17"/>
                  <a:gd name="T46" fmla="*/ 30 w 40"/>
                  <a:gd name="T47" fmla="*/ 3 h 17"/>
                  <a:gd name="T48" fmla="*/ 29 w 40"/>
                  <a:gd name="T49" fmla="*/ 3 h 17"/>
                  <a:gd name="T50" fmla="*/ 28 w 40"/>
                  <a:gd name="T51" fmla="*/ 3 h 17"/>
                  <a:gd name="T52" fmla="*/ 27 w 40"/>
                  <a:gd name="T53" fmla="*/ 4 h 17"/>
                  <a:gd name="T54" fmla="*/ 26 w 40"/>
                  <a:gd name="T55" fmla="*/ 5 h 17"/>
                  <a:gd name="T56" fmla="*/ 24 w 40"/>
                  <a:gd name="T57" fmla="*/ 6 h 17"/>
                  <a:gd name="T58" fmla="*/ 22 w 40"/>
                  <a:gd name="T59" fmla="*/ 6 h 17"/>
                  <a:gd name="T60" fmla="*/ 19 w 40"/>
                  <a:gd name="T61" fmla="*/ 7 h 17"/>
                  <a:gd name="T62" fmla="*/ 17 w 40"/>
                  <a:gd name="T63" fmla="*/ 7 h 17"/>
                  <a:gd name="T64" fmla="*/ 15 w 40"/>
                  <a:gd name="T65" fmla="*/ 7 h 17"/>
                  <a:gd name="T66" fmla="*/ 13 w 40"/>
                  <a:gd name="T67" fmla="*/ 7 h 17"/>
                  <a:gd name="T68" fmla="*/ 12 w 40"/>
                  <a:gd name="T69" fmla="*/ 6 h 17"/>
                  <a:gd name="T70" fmla="*/ 11 w 40"/>
                  <a:gd name="T71" fmla="*/ 5 h 17"/>
                  <a:gd name="T72" fmla="*/ 11 w 40"/>
                  <a:gd name="T73" fmla="*/ 3 h 17"/>
                  <a:gd name="T74" fmla="*/ 10 w 40"/>
                  <a:gd name="T75" fmla="*/ 3 h 17"/>
                  <a:gd name="T76" fmla="*/ 9 w 40"/>
                  <a:gd name="T77" fmla="*/ 2 h 17"/>
                  <a:gd name="T78" fmla="*/ 9 w 40"/>
                  <a:gd name="T79" fmla="*/ 1 h 17"/>
                  <a:gd name="T80" fmla="*/ 8 w 40"/>
                  <a:gd name="T81" fmla="*/ 1 h 17"/>
                  <a:gd name="T82" fmla="*/ 7 w 40"/>
                  <a:gd name="T83" fmla="*/ 2 h 17"/>
                  <a:gd name="T84" fmla="*/ 6 w 40"/>
                  <a:gd name="T85" fmla="*/ 3 h 17"/>
                  <a:gd name="T86" fmla="*/ 6 w 40"/>
                  <a:gd name="T87" fmla="*/ 5 h 17"/>
                  <a:gd name="T88" fmla="*/ 6 w 40"/>
                  <a:gd name="T89" fmla="*/ 6 h 17"/>
                  <a:gd name="T90" fmla="*/ 7 w 40"/>
                  <a:gd name="T91" fmla="*/ 7 h 17"/>
                  <a:gd name="T92" fmla="*/ 0 w 40"/>
                  <a:gd name="T93" fmla="*/ 6 h 17"/>
                  <a:gd name="T94" fmla="*/ 2 w 40"/>
                  <a:gd name="T95" fmla="*/ 17 h 17"/>
                  <a:gd name="T96" fmla="*/ 3 w 40"/>
                  <a:gd name="T97" fmla="*/ 17 h 17"/>
                  <a:gd name="T98" fmla="*/ 5 w 40"/>
                  <a:gd name="T99" fmla="*/ 17 h 17"/>
                  <a:gd name="T100" fmla="*/ 7 w 40"/>
                  <a:gd name="T101" fmla="*/ 17 h 17"/>
                  <a:gd name="T102" fmla="*/ 10 w 40"/>
                  <a:gd name="T103" fmla="*/ 17 h 17"/>
                  <a:gd name="T104" fmla="*/ 12 w 40"/>
                  <a:gd name="T105" fmla="*/ 17 h 17"/>
                  <a:gd name="T106" fmla="*/ 13 w 40"/>
                  <a:gd name="T107" fmla="*/ 17 h 17"/>
                  <a:gd name="T108" fmla="*/ 15 w 40"/>
                  <a:gd name="T109" fmla="*/ 17 h 17"/>
                  <a:gd name="T110" fmla="*/ 15 w 40"/>
                  <a:gd name="T1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" h="17">
                    <a:moveTo>
                      <a:pt x="15" y="17"/>
                    </a:moveTo>
                    <a:lnTo>
                      <a:pt x="16" y="17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20" y="17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6" y="15"/>
                    </a:lnTo>
                    <a:lnTo>
                      <a:pt x="28" y="15"/>
                    </a:lnTo>
                    <a:lnTo>
                      <a:pt x="30" y="14"/>
                    </a:lnTo>
                    <a:lnTo>
                      <a:pt x="32" y="13"/>
                    </a:lnTo>
                    <a:lnTo>
                      <a:pt x="34" y="12"/>
                    </a:lnTo>
                    <a:lnTo>
                      <a:pt x="35" y="12"/>
                    </a:lnTo>
                    <a:lnTo>
                      <a:pt x="37" y="11"/>
                    </a:lnTo>
                    <a:lnTo>
                      <a:pt x="38" y="10"/>
                    </a:lnTo>
                    <a:lnTo>
                      <a:pt x="39" y="9"/>
                    </a:lnTo>
                    <a:lnTo>
                      <a:pt x="40" y="8"/>
                    </a:lnTo>
                    <a:lnTo>
                      <a:pt x="33" y="0"/>
                    </a:lnTo>
                    <a:lnTo>
                      <a:pt x="32" y="0"/>
                    </a:lnTo>
                    <a:lnTo>
                      <a:pt x="32" y="1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29" y="3"/>
                    </a:lnTo>
                    <a:lnTo>
                      <a:pt x="28" y="3"/>
                    </a:lnTo>
                    <a:lnTo>
                      <a:pt x="27" y="4"/>
                    </a:lnTo>
                    <a:lnTo>
                      <a:pt x="26" y="5"/>
                    </a:lnTo>
                    <a:lnTo>
                      <a:pt x="24" y="6"/>
                    </a:lnTo>
                    <a:lnTo>
                      <a:pt x="22" y="6"/>
                    </a:lnTo>
                    <a:lnTo>
                      <a:pt x="19" y="7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3" y="7"/>
                    </a:lnTo>
                    <a:lnTo>
                      <a:pt x="12" y="6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7" y="7"/>
                    </a:lnTo>
                    <a:lnTo>
                      <a:pt x="0" y="6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5" y="17"/>
                    </a:lnTo>
                    <a:lnTo>
                      <a:pt x="15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92" name="Freeform 246"/>
              <p:cNvSpPr>
                <a:spLocks/>
              </p:cNvSpPr>
              <p:nvPr/>
            </p:nvSpPr>
            <p:spPr bwMode="auto">
              <a:xfrm>
                <a:off x="1100" y="2734"/>
                <a:ext cx="29" cy="19"/>
              </a:xfrm>
              <a:custGeom>
                <a:avLst/>
                <a:gdLst>
                  <a:gd name="T0" fmla="*/ 3 w 29"/>
                  <a:gd name="T1" fmla="*/ 19 h 19"/>
                  <a:gd name="T2" fmla="*/ 4 w 29"/>
                  <a:gd name="T3" fmla="*/ 19 h 19"/>
                  <a:gd name="T4" fmla="*/ 5 w 29"/>
                  <a:gd name="T5" fmla="*/ 19 h 19"/>
                  <a:gd name="T6" fmla="*/ 6 w 29"/>
                  <a:gd name="T7" fmla="*/ 19 h 19"/>
                  <a:gd name="T8" fmla="*/ 8 w 29"/>
                  <a:gd name="T9" fmla="*/ 18 h 19"/>
                  <a:gd name="T10" fmla="*/ 9 w 29"/>
                  <a:gd name="T11" fmla="*/ 18 h 19"/>
                  <a:gd name="T12" fmla="*/ 11 w 29"/>
                  <a:gd name="T13" fmla="*/ 17 h 19"/>
                  <a:gd name="T14" fmla="*/ 13 w 29"/>
                  <a:gd name="T15" fmla="*/ 17 h 19"/>
                  <a:gd name="T16" fmla="*/ 14 w 29"/>
                  <a:gd name="T17" fmla="*/ 16 h 19"/>
                  <a:gd name="T18" fmla="*/ 16 w 29"/>
                  <a:gd name="T19" fmla="*/ 15 h 19"/>
                  <a:gd name="T20" fmla="*/ 18 w 29"/>
                  <a:gd name="T21" fmla="*/ 15 h 19"/>
                  <a:gd name="T22" fmla="*/ 19 w 29"/>
                  <a:gd name="T23" fmla="*/ 14 h 19"/>
                  <a:gd name="T24" fmla="*/ 21 w 29"/>
                  <a:gd name="T25" fmla="*/ 13 h 19"/>
                  <a:gd name="T26" fmla="*/ 22 w 29"/>
                  <a:gd name="T27" fmla="*/ 13 h 19"/>
                  <a:gd name="T28" fmla="*/ 23 w 29"/>
                  <a:gd name="T29" fmla="*/ 12 h 19"/>
                  <a:gd name="T30" fmla="*/ 24 w 29"/>
                  <a:gd name="T31" fmla="*/ 12 h 19"/>
                  <a:gd name="T32" fmla="*/ 25 w 29"/>
                  <a:gd name="T33" fmla="*/ 11 h 19"/>
                  <a:gd name="T34" fmla="*/ 26 w 29"/>
                  <a:gd name="T35" fmla="*/ 10 h 19"/>
                  <a:gd name="T36" fmla="*/ 28 w 29"/>
                  <a:gd name="T37" fmla="*/ 9 h 19"/>
                  <a:gd name="T38" fmla="*/ 28 w 29"/>
                  <a:gd name="T39" fmla="*/ 7 h 19"/>
                  <a:gd name="T40" fmla="*/ 29 w 29"/>
                  <a:gd name="T41" fmla="*/ 6 h 19"/>
                  <a:gd name="T42" fmla="*/ 29 w 29"/>
                  <a:gd name="T43" fmla="*/ 5 h 19"/>
                  <a:gd name="T44" fmla="*/ 29 w 29"/>
                  <a:gd name="T45" fmla="*/ 3 h 19"/>
                  <a:gd name="T46" fmla="*/ 29 w 29"/>
                  <a:gd name="T47" fmla="*/ 2 h 19"/>
                  <a:gd name="T48" fmla="*/ 28 w 29"/>
                  <a:gd name="T49" fmla="*/ 0 h 19"/>
                  <a:gd name="T50" fmla="*/ 20 w 29"/>
                  <a:gd name="T51" fmla="*/ 3 h 19"/>
                  <a:gd name="T52" fmla="*/ 20 w 29"/>
                  <a:gd name="T53" fmla="*/ 5 h 19"/>
                  <a:gd name="T54" fmla="*/ 20 w 29"/>
                  <a:gd name="T55" fmla="*/ 6 h 19"/>
                  <a:gd name="T56" fmla="*/ 19 w 29"/>
                  <a:gd name="T57" fmla="*/ 7 h 19"/>
                  <a:gd name="T58" fmla="*/ 18 w 29"/>
                  <a:gd name="T59" fmla="*/ 8 h 19"/>
                  <a:gd name="T60" fmla="*/ 15 w 29"/>
                  <a:gd name="T61" fmla="*/ 9 h 19"/>
                  <a:gd name="T62" fmla="*/ 13 w 29"/>
                  <a:gd name="T63" fmla="*/ 10 h 19"/>
                  <a:gd name="T64" fmla="*/ 10 w 29"/>
                  <a:gd name="T65" fmla="*/ 11 h 19"/>
                  <a:gd name="T66" fmla="*/ 8 w 29"/>
                  <a:gd name="T67" fmla="*/ 12 h 19"/>
                  <a:gd name="T68" fmla="*/ 5 w 29"/>
                  <a:gd name="T69" fmla="*/ 12 h 19"/>
                  <a:gd name="T70" fmla="*/ 4 w 29"/>
                  <a:gd name="T71" fmla="*/ 13 h 19"/>
                  <a:gd name="T72" fmla="*/ 2 w 29"/>
                  <a:gd name="T73" fmla="*/ 13 h 19"/>
                  <a:gd name="T74" fmla="*/ 0 w 29"/>
                  <a:gd name="T75" fmla="*/ 13 h 19"/>
                  <a:gd name="T76" fmla="*/ 3 w 29"/>
                  <a:gd name="T7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9" h="19">
                    <a:moveTo>
                      <a:pt x="3" y="19"/>
                    </a:moveTo>
                    <a:lnTo>
                      <a:pt x="4" y="19"/>
                    </a:lnTo>
                    <a:lnTo>
                      <a:pt x="5" y="19"/>
                    </a:lnTo>
                    <a:lnTo>
                      <a:pt x="6" y="19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11" y="17"/>
                    </a:lnTo>
                    <a:lnTo>
                      <a:pt x="13" y="17"/>
                    </a:lnTo>
                    <a:lnTo>
                      <a:pt x="14" y="16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19" y="14"/>
                    </a:lnTo>
                    <a:lnTo>
                      <a:pt x="21" y="13"/>
                    </a:lnTo>
                    <a:lnTo>
                      <a:pt x="22" y="13"/>
                    </a:lnTo>
                    <a:lnTo>
                      <a:pt x="23" y="12"/>
                    </a:lnTo>
                    <a:lnTo>
                      <a:pt x="24" y="12"/>
                    </a:lnTo>
                    <a:lnTo>
                      <a:pt x="25" y="11"/>
                    </a:lnTo>
                    <a:lnTo>
                      <a:pt x="26" y="10"/>
                    </a:lnTo>
                    <a:lnTo>
                      <a:pt x="28" y="9"/>
                    </a:lnTo>
                    <a:lnTo>
                      <a:pt x="28" y="7"/>
                    </a:lnTo>
                    <a:lnTo>
                      <a:pt x="29" y="6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9" y="2"/>
                    </a:lnTo>
                    <a:lnTo>
                      <a:pt x="28" y="0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8" y="8"/>
                    </a:lnTo>
                    <a:lnTo>
                      <a:pt x="15" y="9"/>
                    </a:lnTo>
                    <a:lnTo>
                      <a:pt x="13" y="10"/>
                    </a:lnTo>
                    <a:lnTo>
                      <a:pt x="10" y="11"/>
                    </a:lnTo>
                    <a:lnTo>
                      <a:pt x="8" y="12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93" name="Freeform 247"/>
              <p:cNvSpPr>
                <a:spLocks/>
              </p:cNvSpPr>
              <p:nvPr/>
            </p:nvSpPr>
            <p:spPr bwMode="auto">
              <a:xfrm>
                <a:off x="1088" y="2742"/>
                <a:ext cx="12" cy="11"/>
              </a:xfrm>
              <a:custGeom>
                <a:avLst/>
                <a:gdLst>
                  <a:gd name="T0" fmla="*/ 10 w 12"/>
                  <a:gd name="T1" fmla="*/ 5 h 11"/>
                  <a:gd name="T2" fmla="*/ 9 w 12"/>
                  <a:gd name="T3" fmla="*/ 4 h 11"/>
                  <a:gd name="T4" fmla="*/ 9 w 12"/>
                  <a:gd name="T5" fmla="*/ 3 h 11"/>
                  <a:gd name="T6" fmla="*/ 8 w 12"/>
                  <a:gd name="T7" fmla="*/ 2 h 11"/>
                  <a:gd name="T8" fmla="*/ 8 w 12"/>
                  <a:gd name="T9" fmla="*/ 1 h 11"/>
                  <a:gd name="T10" fmla="*/ 7 w 12"/>
                  <a:gd name="T11" fmla="*/ 1 h 11"/>
                  <a:gd name="T12" fmla="*/ 7 w 12"/>
                  <a:gd name="T13" fmla="*/ 0 h 11"/>
                  <a:gd name="T14" fmla="*/ 6 w 12"/>
                  <a:gd name="T15" fmla="*/ 0 h 11"/>
                  <a:gd name="T16" fmla="*/ 6 w 12"/>
                  <a:gd name="T17" fmla="*/ 0 h 11"/>
                  <a:gd name="T18" fmla="*/ 6 w 12"/>
                  <a:gd name="T19" fmla="*/ 1 h 11"/>
                  <a:gd name="T20" fmla="*/ 6 w 12"/>
                  <a:gd name="T21" fmla="*/ 2 h 11"/>
                  <a:gd name="T22" fmla="*/ 7 w 12"/>
                  <a:gd name="T23" fmla="*/ 4 h 11"/>
                  <a:gd name="T24" fmla="*/ 7 w 12"/>
                  <a:gd name="T25" fmla="*/ 5 h 11"/>
                  <a:gd name="T26" fmla="*/ 0 w 12"/>
                  <a:gd name="T27" fmla="*/ 5 h 11"/>
                  <a:gd name="T28" fmla="*/ 1 w 12"/>
                  <a:gd name="T29" fmla="*/ 11 h 11"/>
                  <a:gd name="T30" fmla="*/ 2 w 12"/>
                  <a:gd name="T31" fmla="*/ 11 h 11"/>
                  <a:gd name="T32" fmla="*/ 3 w 12"/>
                  <a:gd name="T33" fmla="*/ 11 h 11"/>
                  <a:gd name="T34" fmla="*/ 4 w 12"/>
                  <a:gd name="T35" fmla="*/ 11 h 11"/>
                  <a:gd name="T36" fmla="*/ 5 w 12"/>
                  <a:gd name="T37" fmla="*/ 11 h 11"/>
                  <a:gd name="T38" fmla="*/ 6 w 12"/>
                  <a:gd name="T39" fmla="*/ 11 h 11"/>
                  <a:gd name="T40" fmla="*/ 7 w 12"/>
                  <a:gd name="T41" fmla="*/ 11 h 11"/>
                  <a:gd name="T42" fmla="*/ 7 w 12"/>
                  <a:gd name="T43" fmla="*/ 11 h 11"/>
                  <a:gd name="T44" fmla="*/ 7 w 12"/>
                  <a:gd name="T45" fmla="*/ 11 h 11"/>
                  <a:gd name="T46" fmla="*/ 8 w 12"/>
                  <a:gd name="T47" fmla="*/ 11 h 11"/>
                  <a:gd name="T48" fmla="*/ 9 w 12"/>
                  <a:gd name="T49" fmla="*/ 11 h 11"/>
                  <a:gd name="T50" fmla="*/ 9 w 12"/>
                  <a:gd name="T51" fmla="*/ 11 h 11"/>
                  <a:gd name="T52" fmla="*/ 10 w 12"/>
                  <a:gd name="T53" fmla="*/ 11 h 11"/>
                  <a:gd name="T54" fmla="*/ 10 w 12"/>
                  <a:gd name="T55" fmla="*/ 10 h 11"/>
                  <a:gd name="T56" fmla="*/ 10 w 12"/>
                  <a:gd name="T57" fmla="*/ 10 h 11"/>
                  <a:gd name="T58" fmla="*/ 11 w 12"/>
                  <a:gd name="T59" fmla="*/ 10 h 11"/>
                  <a:gd name="T60" fmla="*/ 12 w 12"/>
                  <a:gd name="T61" fmla="*/ 10 h 11"/>
                  <a:gd name="T62" fmla="*/ 10 w 12"/>
                  <a:gd name="T6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" h="11">
                    <a:moveTo>
                      <a:pt x="10" y="5"/>
                    </a:moveTo>
                    <a:lnTo>
                      <a:pt x="9" y="4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94" name="Freeform 248"/>
              <p:cNvSpPr>
                <a:spLocks/>
              </p:cNvSpPr>
              <p:nvPr/>
            </p:nvSpPr>
            <p:spPr bwMode="auto">
              <a:xfrm>
                <a:off x="1077" y="2664"/>
                <a:ext cx="46" cy="46"/>
              </a:xfrm>
              <a:custGeom>
                <a:avLst/>
                <a:gdLst>
                  <a:gd name="T0" fmla="*/ 36 w 46"/>
                  <a:gd name="T1" fmla="*/ 5 h 46"/>
                  <a:gd name="T2" fmla="*/ 32 w 46"/>
                  <a:gd name="T3" fmla="*/ 2 h 46"/>
                  <a:gd name="T4" fmla="*/ 27 w 46"/>
                  <a:gd name="T5" fmla="*/ 1 h 46"/>
                  <a:gd name="T6" fmla="*/ 23 w 46"/>
                  <a:gd name="T7" fmla="*/ 0 h 46"/>
                  <a:gd name="T8" fmla="*/ 19 w 46"/>
                  <a:gd name="T9" fmla="*/ 0 h 46"/>
                  <a:gd name="T10" fmla="*/ 15 w 46"/>
                  <a:gd name="T11" fmla="*/ 0 h 46"/>
                  <a:gd name="T12" fmla="*/ 12 w 46"/>
                  <a:gd name="T13" fmla="*/ 1 h 46"/>
                  <a:gd name="T14" fmla="*/ 9 w 46"/>
                  <a:gd name="T15" fmla="*/ 1 h 46"/>
                  <a:gd name="T16" fmla="*/ 6 w 46"/>
                  <a:gd name="T17" fmla="*/ 3 h 46"/>
                  <a:gd name="T18" fmla="*/ 3 w 46"/>
                  <a:gd name="T19" fmla="*/ 6 h 46"/>
                  <a:gd name="T20" fmla="*/ 1 w 46"/>
                  <a:gd name="T21" fmla="*/ 10 h 46"/>
                  <a:gd name="T22" fmla="*/ 1 w 46"/>
                  <a:gd name="T23" fmla="*/ 14 h 46"/>
                  <a:gd name="T24" fmla="*/ 1 w 46"/>
                  <a:gd name="T25" fmla="*/ 18 h 46"/>
                  <a:gd name="T26" fmla="*/ 1 w 46"/>
                  <a:gd name="T27" fmla="*/ 21 h 46"/>
                  <a:gd name="T28" fmla="*/ 3 w 46"/>
                  <a:gd name="T29" fmla="*/ 24 h 46"/>
                  <a:gd name="T30" fmla="*/ 5 w 46"/>
                  <a:gd name="T31" fmla="*/ 27 h 46"/>
                  <a:gd name="T32" fmla="*/ 7 w 46"/>
                  <a:gd name="T33" fmla="*/ 29 h 46"/>
                  <a:gd name="T34" fmla="*/ 11 w 46"/>
                  <a:gd name="T35" fmla="*/ 31 h 46"/>
                  <a:gd name="T36" fmla="*/ 14 w 46"/>
                  <a:gd name="T37" fmla="*/ 32 h 46"/>
                  <a:gd name="T38" fmla="*/ 19 w 46"/>
                  <a:gd name="T39" fmla="*/ 33 h 46"/>
                  <a:gd name="T40" fmla="*/ 22 w 46"/>
                  <a:gd name="T41" fmla="*/ 33 h 46"/>
                  <a:gd name="T42" fmla="*/ 24 w 46"/>
                  <a:gd name="T43" fmla="*/ 33 h 46"/>
                  <a:gd name="T44" fmla="*/ 27 w 46"/>
                  <a:gd name="T45" fmla="*/ 33 h 46"/>
                  <a:gd name="T46" fmla="*/ 29 w 46"/>
                  <a:gd name="T47" fmla="*/ 33 h 46"/>
                  <a:gd name="T48" fmla="*/ 29 w 46"/>
                  <a:gd name="T49" fmla="*/ 38 h 46"/>
                  <a:gd name="T50" fmla="*/ 30 w 46"/>
                  <a:gd name="T51" fmla="*/ 45 h 46"/>
                  <a:gd name="T52" fmla="*/ 32 w 46"/>
                  <a:gd name="T53" fmla="*/ 46 h 46"/>
                  <a:gd name="T54" fmla="*/ 37 w 46"/>
                  <a:gd name="T55" fmla="*/ 45 h 46"/>
                  <a:gd name="T56" fmla="*/ 42 w 46"/>
                  <a:gd name="T57" fmla="*/ 44 h 46"/>
                  <a:gd name="T58" fmla="*/ 45 w 46"/>
                  <a:gd name="T59" fmla="*/ 42 h 46"/>
                  <a:gd name="T60" fmla="*/ 46 w 46"/>
                  <a:gd name="T61" fmla="*/ 38 h 46"/>
                  <a:gd name="T62" fmla="*/ 46 w 46"/>
                  <a:gd name="T63" fmla="*/ 29 h 46"/>
                  <a:gd name="T64" fmla="*/ 44 w 46"/>
                  <a:gd name="T65" fmla="*/ 18 h 46"/>
                  <a:gd name="T66" fmla="*/ 41 w 46"/>
                  <a:gd name="T67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6" h="46">
                    <a:moveTo>
                      <a:pt x="38" y="6"/>
                    </a:moveTo>
                    <a:lnTo>
                      <a:pt x="36" y="5"/>
                    </a:lnTo>
                    <a:lnTo>
                      <a:pt x="34" y="3"/>
                    </a:lnTo>
                    <a:lnTo>
                      <a:pt x="32" y="2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2" y="23"/>
                    </a:lnTo>
                    <a:lnTo>
                      <a:pt x="3" y="24"/>
                    </a:lnTo>
                    <a:lnTo>
                      <a:pt x="4" y="26"/>
                    </a:lnTo>
                    <a:lnTo>
                      <a:pt x="5" y="27"/>
                    </a:lnTo>
                    <a:lnTo>
                      <a:pt x="6" y="28"/>
                    </a:lnTo>
                    <a:lnTo>
                      <a:pt x="7" y="29"/>
                    </a:lnTo>
                    <a:lnTo>
                      <a:pt x="9" y="30"/>
                    </a:lnTo>
                    <a:lnTo>
                      <a:pt x="11" y="31"/>
                    </a:lnTo>
                    <a:lnTo>
                      <a:pt x="13" y="32"/>
                    </a:lnTo>
                    <a:lnTo>
                      <a:pt x="14" y="32"/>
                    </a:lnTo>
                    <a:lnTo>
                      <a:pt x="16" y="33"/>
                    </a:lnTo>
                    <a:lnTo>
                      <a:pt x="19" y="33"/>
                    </a:lnTo>
                    <a:lnTo>
                      <a:pt x="21" y="33"/>
                    </a:lnTo>
                    <a:lnTo>
                      <a:pt x="22" y="33"/>
                    </a:lnTo>
                    <a:lnTo>
                      <a:pt x="23" y="33"/>
                    </a:lnTo>
                    <a:lnTo>
                      <a:pt x="24" y="33"/>
                    </a:lnTo>
                    <a:lnTo>
                      <a:pt x="25" y="33"/>
                    </a:lnTo>
                    <a:lnTo>
                      <a:pt x="27" y="33"/>
                    </a:lnTo>
                    <a:lnTo>
                      <a:pt x="28" y="33"/>
                    </a:lnTo>
                    <a:lnTo>
                      <a:pt x="29" y="33"/>
                    </a:lnTo>
                    <a:lnTo>
                      <a:pt x="30" y="32"/>
                    </a:lnTo>
                    <a:lnTo>
                      <a:pt x="29" y="38"/>
                    </a:lnTo>
                    <a:lnTo>
                      <a:pt x="29" y="42"/>
                    </a:lnTo>
                    <a:lnTo>
                      <a:pt x="30" y="45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7" y="45"/>
                    </a:lnTo>
                    <a:lnTo>
                      <a:pt x="39" y="45"/>
                    </a:lnTo>
                    <a:lnTo>
                      <a:pt x="42" y="44"/>
                    </a:lnTo>
                    <a:lnTo>
                      <a:pt x="44" y="43"/>
                    </a:lnTo>
                    <a:lnTo>
                      <a:pt x="45" y="42"/>
                    </a:lnTo>
                    <a:lnTo>
                      <a:pt x="46" y="40"/>
                    </a:lnTo>
                    <a:lnTo>
                      <a:pt x="46" y="38"/>
                    </a:lnTo>
                    <a:lnTo>
                      <a:pt x="46" y="34"/>
                    </a:lnTo>
                    <a:lnTo>
                      <a:pt x="46" y="29"/>
                    </a:lnTo>
                    <a:lnTo>
                      <a:pt x="45" y="24"/>
                    </a:lnTo>
                    <a:lnTo>
                      <a:pt x="44" y="18"/>
                    </a:lnTo>
                    <a:lnTo>
                      <a:pt x="43" y="13"/>
                    </a:lnTo>
                    <a:lnTo>
                      <a:pt x="41" y="9"/>
                    </a:lnTo>
                    <a:lnTo>
                      <a:pt x="38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95" name="Freeform 249"/>
              <p:cNvSpPr>
                <a:spLocks/>
              </p:cNvSpPr>
              <p:nvPr/>
            </p:nvSpPr>
            <p:spPr bwMode="auto">
              <a:xfrm>
                <a:off x="1072" y="2670"/>
                <a:ext cx="49" cy="44"/>
              </a:xfrm>
              <a:custGeom>
                <a:avLst/>
                <a:gdLst>
                  <a:gd name="T0" fmla="*/ 49 w 49"/>
                  <a:gd name="T1" fmla="*/ 19 h 44"/>
                  <a:gd name="T2" fmla="*/ 49 w 49"/>
                  <a:gd name="T3" fmla="*/ 21 h 44"/>
                  <a:gd name="T4" fmla="*/ 49 w 49"/>
                  <a:gd name="T5" fmla="*/ 24 h 44"/>
                  <a:gd name="T6" fmla="*/ 48 w 49"/>
                  <a:gd name="T7" fmla="*/ 27 h 44"/>
                  <a:gd name="T8" fmla="*/ 46 w 49"/>
                  <a:gd name="T9" fmla="*/ 30 h 44"/>
                  <a:gd name="T10" fmla="*/ 44 w 49"/>
                  <a:gd name="T11" fmla="*/ 31 h 44"/>
                  <a:gd name="T12" fmla="*/ 42 w 49"/>
                  <a:gd name="T13" fmla="*/ 31 h 44"/>
                  <a:gd name="T14" fmla="*/ 42 w 49"/>
                  <a:gd name="T15" fmla="*/ 31 h 44"/>
                  <a:gd name="T16" fmla="*/ 41 w 49"/>
                  <a:gd name="T17" fmla="*/ 33 h 44"/>
                  <a:gd name="T18" fmla="*/ 39 w 49"/>
                  <a:gd name="T19" fmla="*/ 35 h 44"/>
                  <a:gd name="T20" fmla="*/ 37 w 49"/>
                  <a:gd name="T21" fmla="*/ 37 h 44"/>
                  <a:gd name="T22" fmla="*/ 35 w 49"/>
                  <a:gd name="T23" fmla="*/ 39 h 44"/>
                  <a:gd name="T24" fmla="*/ 32 w 49"/>
                  <a:gd name="T25" fmla="*/ 41 h 44"/>
                  <a:gd name="T26" fmla="*/ 30 w 49"/>
                  <a:gd name="T27" fmla="*/ 42 h 44"/>
                  <a:gd name="T28" fmla="*/ 27 w 49"/>
                  <a:gd name="T29" fmla="*/ 43 h 44"/>
                  <a:gd name="T30" fmla="*/ 24 w 49"/>
                  <a:gd name="T31" fmla="*/ 44 h 44"/>
                  <a:gd name="T32" fmla="*/ 20 w 49"/>
                  <a:gd name="T33" fmla="*/ 43 h 44"/>
                  <a:gd name="T34" fmla="*/ 15 w 49"/>
                  <a:gd name="T35" fmla="*/ 43 h 44"/>
                  <a:gd name="T36" fmla="*/ 11 w 49"/>
                  <a:gd name="T37" fmla="*/ 41 h 44"/>
                  <a:gd name="T38" fmla="*/ 8 w 49"/>
                  <a:gd name="T39" fmla="*/ 39 h 44"/>
                  <a:gd name="T40" fmla="*/ 5 w 49"/>
                  <a:gd name="T41" fmla="*/ 36 h 44"/>
                  <a:gd name="T42" fmla="*/ 3 w 49"/>
                  <a:gd name="T43" fmla="*/ 32 h 44"/>
                  <a:gd name="T44" fmla="*/ 1 w 49"/>
                  <a:gd name="T45" fmla="*/ 28 h 44"/>
                  <a:gd name="T46" fmla="*/ 0 w 49"/>
                  <a:gd name="T47" fmla="*/ 24 h 44"/>
                  <a:gd name="T48" fmla="*/ 0 w 49"/>
                  <a:gd name="T49" fmla="*/ 20 h 44"/>
                  <a:gd name="T50" fmla="*/ 1 w 49"/>
                  <a:gd name="T51" fmla="*/ 15 h 44"/>
                  <a:gd name="T52" fmla="*/ 3 w 49"/>
                  <a:gd name="T53" fmla="*/ 11 h 44"/>
                  <a:gd name="T54" fmla="*/ 5 w 49"/>
                  <a:gd name="T55" fmla="*/ 8 h 44"/>
                  <a:gd name="T56" fmla="*/ 5 w 49"/>
                  <a:gd name="T57" fmla="*/ 7 h 44"/>
                  <a:gd name="T58" fmla="*/ 6 w 49"/>
                  <a:gd name="T59" fmla="*/ 6 h 44"/>
                  <a:gd name="T60" fmla="*/ 7 w 49"/>
                  <a:gd name="T61" fmla="*/ 6 h 44"/>
                  <a:gd name="T62" fmla="*/ 8 w 49"/>
                  <a:gd name="T63" fmla="*/ 5 h 44"/>
                  <a:gd name="T64" fmla="*/ 10 w 49"/>
                  <a:gd name="T65" fmla="*/ 4 h 44"/>
                  <a:gd name="T66" fmla="*/ 13 w 49"/>
                  <a:gd name="T67" fmla="*/ 2 h 44"/>
                  <a:gd name="T68" fmla="*/ 17 w 49"/>
                  <a:gd name="T69" fmla="*/ 0 h 44"/>
                  <a:gd name="T70" fmla="*/ 23 w 49"/>
                  <a:gd name="T71" fmla="*/ 0 h 44"/>
                  <a:gd name="T72" fmla="*/ 28 w 49"/>
                  <a:gd name="T73" fmla="*/ 0 h 44"/>
                  <a:gd name="T74" fmla="*/ 31 w 49"/>
                  <a:gd name="T75" fmla="*/ 2 h 44"/>
                  <a:gd name="T76" fmla="*/ 34 w 49"/>
                  <a:gd name="T77" fmla="*/ 3 h 44"/>
                  <a:gd name="T78" fmla="*/ 37 w 49"/>
                  <a:gd name="T79" fmla="*/ 5 h 44"/>
                  <a:gd name="T80" fmla="*/ 39 w 49"/>
                  <a:gd name="T81" fmla="*/ 7 h 44"/>
                  <a:gd name="T82" fmla="*/ 41 w 49"/>
                  <a:gd name="T83" fmla="*/ 9 h 44"/>
                  <a:gd name="T84" fmla="*/ 44 w 49"/>
                  <a:gd name="T85" fmla="*/ 13 h 44"/>
                  <a:gd name="T86" fmla="*/ 47 w 49"/>
                  <a:gd name="T87" fmla="*/ 1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4">
                    <a:moveTo>
                      <a:pt x="49" y="18"/>
                    </a:moveTo>
                    <a:lnTo>
                      <a:pt x="49" y="19"/>
                    </a:lnTo>
                    <a:lnTo>
                      <a:pt x="49" y="20"/>
                    </a:lnTo>
                    <a:lnTo>
                      <a:pt x="49" y="21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6"/>
                    </a:lnTo>
                    <a:lnTo>
                      <a:pt x="48" y="27"/>
                    </a:lnTo>
                    <a:lnTo>
                      <a:pt x="47" y="29"/>
                    </a:lnTo>
                    <a:lnTo>
                      <a:pt x="46" y="30"/>
                    </a:lnTo>
                    <a:lnTo>
                      <a:pt x="45" y="31"/>
                    </a:lnTo>
                    <a:lnTo>
                      <a:pt x="44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1" y="33"/>
                    </a:lnTo>
                    <a:lnTo>
                      <a:pt x="40" y="34"/>
                    </a:lnTo>
                    <a:lnTo>
                      <a:pt x="39" y="35"/>
                    </a:lnTo>
                    <a:lnTo>
                      <a:pt x="38" y="36"/>
                    </a:lnTo>
                    <a:lnTo>
                      <a:pt x="37" y="37"/>
                    </a:lnTo>
                    <a:lnTo>
                      <a:pt x="36" y="38"/>
                    </a:lnTo>
                    <a:lnTo>
                      <a:pt x="35" y="39"/>
                    </a:lnTo>
                    <a:lnTo>
                      <a:pt x="34" y="40"/>
                    </a:lnTo>
                    <a:lnTo>
                      <a:pt x="32" y="41"/>
                    </a:lnTo>
                    <a:lnTo>
                      <a:pt x="31" y="42"/>
                    </a:lnTo>
                    <a:lnTo>
                      <a:pt x="30" y="42"/>
                    </a:lnTo>
                    <a:lnTo>
                      <a:pt x="28" y="43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0" y="43"/>
                    </a:lnTo>
                    <a:lnTo>
                      <a:pt x="18" y="43"/>
                    </a:lnTo>
                    <a:lnTo>
                      <a:pt x="15" y="43"/>
                    </a:lnTo>
                    <a:lnTo>
                      <a:pt x="13" y="42"/>
                    </a:lnTo>
                    <a:lnTo>
                      <a:pt x="11" y="41"/>
                    </a:lnTo>
                    <a:lnTo>
                      <a:pt x="10" y="40"/>
                    </a:lnTo>
                    <a:lnTo>
                      <a:pt x="8" y="39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4" y="34"/>
                    </a:lnTo>
                    <a:lnTo>
                      <a:pt x="3" y="32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2" y="13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5" y="1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1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4" y="3"/>
                    </a:lnTo>
                    <a:lnTo>
                      <a:pt x="35" y="4"/>
                    </a:lnTo>
                    <a:lnTo>
                      <a:pt x="37" y="5"/>
                    </a:lnTo>
                    <a:lnTo>
                      <a:pt x="38" y="7"/>
                    </a:lnTo>
                    <a:lnTo>
                      <a:pt x="39" y="7"/>
                    </a:lnTo>
                    <a:lnTo>
                      <a:pt x="40" y="8"/>
                    </a:lnTo>
                    <a:lnTo>
                      <a:pt x="41" y="9"/>
                    </a:lnTo>
                    <a:lnTo>
                      <a:pt x="43" y="11"/>
                    </a:lnTo>
                    <a:lnTo>
                      <a:pt x="44" y="13"/>
                    </a:lnTo>
                    <a:lnTo>
                      <a:pt x="46" y="14"/>
                    </a:lnTo>
                    <a:lnTo>
                      <a:pt x="47" y="16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96" name="Freeform 250"/>
              <p:cNvSpPr>
                <a:spLocks/>
              </p:cNvSpPr>
              <p:nvPr/>
            </p:nvSpPr>
            <p:spPr bwMode="auto">
              <a:xfrm>
                <a:off x="1075" y="2673"/>
                <a:ext cx="44" cy="37"/>
              </a:xfrm>
              <a:custGeom>
                <a:avLst/>
                <a:gdLst>
                  <a:gd name="T0" fmla="*/ 40 w 44"/>
                  <a:gd name="T1" fmla="*/ 14 h 37"/>
                  <a:gd name="T2" fmla="*/ 39 w 44"/>
                  <a:gd name="T3" fmla="*/ 14 h 37"/>
                  <a:gd name="T4" fmla="*/ 38 w 44"/>
                  <a:gd name="T5" fmla="*/ 15 h 37"/>
                  <a:gd name="T6" fmla="*/ 38 w 44"/>
                  <a:gd name="T7" fmla="*/ 15 h 37"/>
                  <a:gd name="T8" fmla="*/ 37 w 44"/>
                  <a:gd name="T9" fmla="*/ 15 h 37"/>
                  <a:gd name="T10" fmla="*/ 36 w 44"/>
                  <a:gd name="T11" fmla="*/ 12 h 37"/>
                  <a:gd name="T12" fmla="*/ 35 w 44"/>
                  <a:gd name="T13" fmla="*/ 9 h 37"/>
                  <a:gd name="T14" fmla="*/ 33 w 44"/>
                  <a:gd name="T15" fmla="*/ 7 h 37"/>
                  <a:gd name="T16" fmla="*/ 31 w 44"/>
                  <a:gd name="T17" fmla="*/ 4 h 37"/>
                  <a:gd name="T18" fmla="*/ 28 w 44"/>
                  <a:gd name="T19" fmla="*/ 3 h 37"/>
                  <a:gd name="T20" fmla="*/ 25 w 44"/>
                  <a:gd name="T21" fmla="*/ 1 h 37"/>
                  <a:gd name="T22" fmla="*/ 22 w 44"/>
                  <a:gd name="T23" fmla="*/ 1 h 37"/>
                  <a:gd name="T24" fmla="*/ 19 w 44"/>
                  <a:gd name="T25" fmla="*/ 0 h 37"/>
                  <a:gd name="T26" fmla="*/ 15 w 44"/>
                  <a:gd name="T27" fmla="*/ 1 h 37"/>
                  <a:gd name="T28" fmla="*/ 12 w 44"/>
                  <a:gd name="T29" fmla="*/ 2 h 37"/>
                  <a:gd name="T30" fmla="*/ 9 w 44"/>
                  <a:gd name="T31" fmla="*/ 3 h 37"/>
                  <a:gd name="T32" fmla="*/ 6 w 44"/>
                  <a:gd name="T33" fmla="*/ 6 h 37"/>
                  <a:gd name="T34" fmla="*/ 4 w 44"/>
                  <a:gd name="T35" fmla="*/ 8 h 37"/>
                  <a:gd name="T36" fmla="*/ 2 w 44"/>
                  <a:gd name="T37" fmla="*/ 11 h 37"/>
                  <a:gd name="T38" fmla="*/ 1 w 44"/>
                  <a:gd name="T39" fmla="*/ 15 h 37"/>
                  <a:gd name="T40" fmla="*/ 0 w 44"/>
                  <a:gd name="T41" fmla="*/ 19 h 37"/>
                  <a:gd name="T42" fmla="*/ 1 w 44"/>
                  <a:gd name="T43" fmla="*/ 22 h 37"/>
                  <a:gd name="T44" fmla="*/ 2 w 44"/>
                  <a:gd name="T45" fmla="*/ 26 h 37"/>
                  <a:gd name="T46" fmla="*/ 4 w 44"/>
                  <a:gd name="T47" fmla="*/ 29 h 37"/>
                  <a:gd name="T48" fmla="*/ 6 w 44"/>
                  <a:gd name="T49" fmla="*/ 32 h 37"/>
                  <a:gd name="T50" fmla="*/ 9 w 44"/>
                  <a:gd name="T51" fmla="*/ 34 h 37"/>
                  <a:gd name="T52" fmla="*/ 12 w 44"/>
                  <a:gd name="T53" fmla="*/ 36 h 37"/>
                  <a:gd name="T54" fmla="*/ 15 w 44"/>
                  <a:gd name="T55" fmla="*/ 37 h 37"/>
                  <a:gd name="T56" fmla="*/ 19 w 44"/>
                  <a:gd name="T57" fmla="*/ 37 h 37"/>
                  <a:gd name="T58" fmla="*/ 22 w 44"/>
                  <a:gd name="T59" fmla="*/ 37 h 37"/>
                  <a:gd name="T60" fmla="*/ 25 w 44"/>
                  <a:gd name="T61" fmla="*/ 36 h 37"/>
                  <a:gd name="T62" fmla="*/ 28 w 44"/>
                  <a:gd name="T63" fmla="*/ 35 h 37"/>
                  <a:gd name="T64" fmla="*/ 30 w 44"/>
                  <a:gd name="T65" fmla="*/ 33 h 37"/>
                  <a:gd name="T66" fmla="*/ 32 w 44"/>
                  <a:gd name="T67" fmla="*/ 31 h 37"/>
                  <a:gd name="T68" fmla="*/ 34 w 44"/>
                  <a:gd name="T69" fmla="*/ 29 h 37"/>
                  <a:gd name="T70" fmla="*/ 36 w 44"/>
                  <a:gd name="T71" fmla="*/ 26 h 37"/>
                  <a:gd name="T72" fmla="*/ 37 w 44"/>
                  <a:gd name="T73" fmla="*/ 24 h 37"/>
                  <a:gd name="T74" fmla="*/ 37 w 44"/>
                  <a:gd name="T75" fmla="*/ 24 h 37"/>
                  <a:gd name="T76" fmla="*/ 38 w 44"/>
                  <a:gd name="T77" fmla="*/ 25 h 37"/>
                  <a:gd name="T78" fmla="*/ 39 w 44"/>
                  <a:gd name="T79" fmla="*/ 25 h 37"/>
                  <a:gd name="T80" fmla="*/ 40 w 44"/>
                  <a:gd name="T81" fmla="*/ 25 h 37"/>
                  <a:gd name="T82" fmla="*/ 40 w 44"/>
                  <a:gd name="T83" fmla="*/ 25 h 37"/>
                  <a:gd name="T84" fmla="*/ 41 w 44"/>
                  <a:gd name="T85" fmla="*/ 25 h 37"/>
                  <a:gd name="T86" fmla="*/ 42 w 44"/>
                  <a:gd name="T87" fmla="*/ 24 h 37"/>
                  <a:gd name="T88" fmla="*/ 43 w 44"/>
                  <a:gd name="T89" fmla="*/ 23 h 37"/>
                  <a:gd name="T90" fmla="*/ 43 w 44"/>
                  <a:gd name="T91" fmla="*/ 23 h 37"/>
                  <a:gd name="T92" fmla="*/ 43 w 44"/>
                  <a:gd name="T93" fmla="*/ 22 h 37"/>
                  <a:gd name="T94" fmla="*/ 44 w 44"/>
                  <a:gd name="T95" fmla="*/ 21 h 37"/>
                  <a:gd name="T96" fmla="*/ 44 w 44"/>
                  <a:gd name="T97" fmla="*/ 20 h 37"/>
                  <a:gd name="T98" fmla="*/ 44 w 44"/>
                  <a:gd name="T99" fmla="*/ 19 h 37"/>
                  <a:gd name="T100" fmla="*/ 43 w 44"/>
                  <a:gd name="T101" fmla="*/ 18 h 37"/>
                  <a:gd name="T102" fmla="*/ 43 w 44"/>
                  <a:gd name="T103" fmla="*/ 17 h 37"/>
                  <a:gd name="T104" fmla="*/ 43 w 44"/>
                  <a:gd name="T105" fmla="*/ 16 h 37"/>
                  <a:gd name="T106" fmla="*/ 42 w 44"/>
                  <a:gd name="T107" fmla="*/ 15 h 37"/>
                  <a:gd name="T108" fmla="*/ 41 w 44"/>
                  <a:gd name="T109" fmla="*/ 15 h 37"/>
                  <a:gd name="T110" fmla="*/ 40 w 44"/>
                  <a:gd name="T111" fmla="*/ 14 h 37"/>
                  <a:gd name="T112" fmla="*/ 40 w 44"/>
                  <a:gd name="T113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4" h="37">
                    <a:moveTo>
                      <a:pt x="40" y="14"/>
                    </a:moveTo>
                    <a:lnTo>
                      <a:pt x="39" y="14"/>
                    </a:lnTo>
                    <a:lnTo>
                      <a:pt x="38" y="15"/>
                    </a:lnTo>
                    <a:lnTo>
                      <a:pt x="38" y="15"/>
                    </a:lnTo>
                    <a:lnTo>
                      <a:pt x="37" y="15"/>
                    </a:lnTo>
                    <a:lnTo>
                      <a:pt x="36" y="12"/>
                    </a:lnTo>
                    <a:lnTo>
                      <a:pt x="35" y="9"/>
                    </a:lnTo>
                    <a:lnTo>
                      <a:pt x="33" y="7"/>
                    </a:lnTo>
                    <a:lnTo>
                      <a:pt x="31" y="4"/>
                    </a:lnTo>
                    <a:lnTo>
                      <a:pt x="28" y="3"/>
                    </a:lnTo>
                    <a:lnTo>
                      <a:pt x="25" y="1"/>
                    </a:lnTo>
                    <a:lnTo>
                      <a:pt x="22" y="1"/>
                    </a:lnTo>
                    <a:lnTo>
                      <a:pt x="19" y="0"/>
                    </a:lnTo>
                    <a:lnTo>
                      <a:pt x="15" y="1"/>
                    </a:lnTo>
                    <a:lnTo>
                      <a:pt x="12" y="2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1" y="15"/>
                    </a:lnTo>
                    <a:lnTo>
                      <a:pt x="0" y="19"/>
                    </a:lnTo>
                    <a:lnTo>
                      <a:pt x="1" y="22"/>
                    </a:lnTo>
                    <a:lnTo>
                      <a:pt x="2" y="26"/>
                    </a:lnTo>
                    <a:lnTo>
                      <a:pt x="4" y="29"/>
                    </a:lnTo>
                    <a:lnTo>
                      <a:pt x="6" y="32"/>
                    </a:lnTo>
                    <a:lnTo>
                      <a:pt x="9" y="34"/>
                    </a:lnTo>
                    <a:lnTo>
                      <a:pt x="12" y="36"/>
                    </a:lnTo>
                    <a:lnTo>
                      <a:pt x="15" y="37"/>
                    </a:lnTo>
                    <a:lnTo>
                      <a:pt x="19" y="37"/>
                    </a:lnTo>
                    <a:lnTo>
                      <a:pt x="22" y="37"/>
                    </a:lnTo>
                    <a:lnTo>
                      <a:pt x="25" y="36"/>
                    </a:lnTo>
                    <a:lnTo>
                      <a:pt x="28" y="35"/>
                    </a:lnTo>
                    <a:lnTo>
                      <a:pt x="30" y="33"/>
                    </a:lnTo>
                    <a:lnTo>
                      <a:pt x="32" y="31"/>
                    </a:lnTo>
                    <a:lnTo>
                      <a:pt x="34" y="29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7" y="24"/>
                    </a:lnTo>
                    <a:lnTo>
                      <a:pt x="38" y="25"/>
                    </a:lnTo>
                    <a:lnTo>
                      <a:pt x="39" y="25"/>
                    </a:lnTo>
                    <a:lnTo>
                      <a:pt x="40" y="25"/>
                    </a:lnTo>
                    <a:lnTo>
                      <a:pt x="40" y="25"/>
                    </a:lnTo>
                    <a:lnTo>
                      <a:pt x="41" y="25"/>
                    </a:lnTo>
                    <a:lnTo>
                      <a:pt x="42" y="24"/>
                    </a:lnTo>
                    <a:lnTo>
                      <a:pt x="43" y="23"/>
                    </a:lnTo>
                    <a:lnTo>
                      <a:pt x="43" y="23"/>
                    </a:lnTo>
                    <a:lnTo>
                      <a:pt x="43" y="22"/>
                    </a:lnTo>
                    <a:lnTo>
                      <a:pt x="44" y="21"/>
                    </a:lnTo>
                    <a:lnTo>
                      <a:pt x="44" y="20"/>
                    </a:lnTo>
                    <a:lnTo>
                      <a:pt x="44" y="19"/>
                    </a:lnTo>
                    <a:lnTo>
                      <a:pt x="43" y="18"/>
                    </a:lnTo>
                    <a:lnTo>
                      <a:pt x="43" y="17"/>
                    </a:lnTo>
                    <a:lnTo>
                      <a:pt x="43" y="16"/>
                    </a:lnTo>
                    <a:lnTo>
                      <a:pt x="42" y="15"/>
                    </a:lnTo>
                    <a:lnTo>
                      <a:pt x="41" y="15"/>
                    </a:lnTo>
                    <a:lnTo>
                      <a:pt x="40" y="14"/>
                    </a:lnTo>
                    <a:lnTo>
                      <a:pt x="4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97" name="Freeform 251"/>
              <p:cNvSpPr>
                <a:spLocks/>
              </p:cNvSpPr>
              <p:nvPr/>
            </p:nvSpPr>
            <p:spPr bwMode="auto">
              <a:xfrm>
                <a:off x="1085" y="2699"/>
                <a:ext cx="17" cy="6"/>
              </a:xfrm>
              <a:custGeom>
                <a:avLst/>
                <a:gdLst>
                  <a:gd name="T0" fmla="*/ 0 w 17"/>
                  <a:gd name="T1" fmla="*/ 0 h 6"/>
                  <a:gd name="T2" fmla="*/ 0 w 17"/>
                  <a:gd name="T3" fmla="*/ 1 h 6"/>
                  <a:gd name="T4" fmla="*/ 0 w 17"/>
                  <a:gd name="T5" fmla="*/ 2 h 6"/>
                  <a:gd name="T6" fmla="*/ 1 w 17"/>
                  <a:gd name="T7" fmla="*/ 4 h 6"/>
                  <a:gd name="T8" fmla="*/ 3 w 17"/>
                  <a:gd name="T9" fmla="*/ 5 h 6"/>
                  <a:gd name="T10" fmla="*/ 4 w 17"/>
                  <a:gd name="T11" fmla="*/ 5 h 6"/>
                  <a:gd name="T12" fmla="*/ 5 w 17"/>
                  <a:gd name="T13" fmla="*/ 6 h 6"/>
                  <a:gd name="T14" fmla="*/ 6 w 17"/>
                  <a:gd name="T15" fmla="*/ 6 h 6"/>
                  <a:gd name="T16" fmla="*/ 7 w 17"/>
                  <a:gd name="T17" fmla="*/ 6 h 6"/>
                  <a:gd name="T18" fmla="*/ 8 w 17"/>
                  <a:gd name="T19" fmla="*/ 6 h 6"/>
                  <a:gd name="T20" fmla="*/ 9 w 17"/>
                  <a:gd name="T21" fmla="*/ 6 h 6"/>
                  <a:gd name="T22" fmla="*/ 9 w 17"/>
                  <a:gd name="T23" fmla="*/ 6 h 6"/>
                  <a:gd name="T24" fmla="*/ 10 w 17"/>
                  <a:gd name="T25" fmla="*/ 6 h 6"/>
                  <a:gd name="T26" fmla="*/ 17 w 17"/>
                  <a:gd name="T27" fmla="*/ 0 h 6"/>
                  <a:gd name="T28" fmla="*/ 0 w 17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6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98" name="Freeform 252"/>
              <p:cNvSpPr>
                <a:spLocks/>
              </p:cNvSpPr>
              <p:nvPr/>
            </p:nvSpPr>
            <p:spPr bwMode="auto">
              <a:xfrm>
                <a:off x="1087" y="2700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 w 10"/>
                  <a:gd name="T3" fmla="*/ 2 h 2"/>
                  <a:gd name="T4" fmla="*/ 8 w 10"/>
                  <a:gd name="T5" fmla="*/ 2 h 2"/>
                  <a:gd name="T6" fmla="*/ 10 w 10"/>
                  <a:gd name="T7" fmla="*/ 0 h 2"/>
                  <a:gd name="T8" fmla="*/ 0 w 10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99" name="Freeform 253"/>
              <p:cNvSpPr>
                <a:spLocks/>
              </p:cNvSpPr>
              <p:nvPr/>
            </p:nvSpPr>
            <p:spPr bwMode="auto">
              <a:xfrm>
                <a:off x="1075" y="2666"/>
                <a:ext cx="35" cy="12"/>
              </a:xfrm>
              <a:custGeom>
                <a:avLst/>
                <a:gdLst>
                  <a:gd name="T0" fmla="*/ 29 w 35"/>
                  <a:gd name="T1" fmla="*/ 2 h 12"/>
                  <a:gd name="T2" fmla="*/ 28 w 35"/>
                  <a:gd name="T3" fmla="*/ 2 h 12"/>
                  <a:gd name="T4" fmla="*/ 27 w 35"/>
                  <a:gd name="T5" fmla="*/ 2 h 12"/>
                  <a:gd name="T6" fmla="*/ 26 w 35"/>
                  <a:gd name="T7" fmla="*/ 2 h 12"/>
                  <a:gd name="T8" fmla="*/ 25 w 35"/>
                  <a:gd name="T9" fmla="*/ 2 h 12"/>
                  <a:gd name="T10" fmla="*/ 24 w 35"/>
                  <a:gd name="T11" fmla="*/ 2 h 12"/>
                  <a:gd name="T12" fmla="*/ 22 w 35"/>
                  <a:gd name="T13" fmla="*/ 1 h 12"/>
                  <a:gd name="T14" fmla="*/ 21 w 35"/>
                  <a:gd name="T15" fmla="*/ 1 h 12"/>
                  <a:gd name="T16" fmla="*/ 19 w 35"/>
                  <a:gd name="T17" fmla="*/ 1 h 12"/>
                  <a:gd name="T18" fmla="*/ 17 w 35"/>
                  <a:gd name="T19" fmla="*/ 1 h 12"/>
                  <a:gd name="T20" fmla="*/ 16 w 35"/>
                  <a:gd name="T21" fmla="*/ 1 h 12"/>
                  <a:gd name="T22" fmla="*/ 14 w 35"/>
                  <a:gd name="T23" fmla="*/ 1 h 12"/>
                  <a:gd name="T24" fmla="*/ 13 w 35"/>
                  <a:gd name="T25" fmla="*/ 0 h 12"/>
                  <a:gd name="T26" fmla="*/ 12 w 35"/>
                  <a:gd name="T27" fmla="*/ 0 h 12"/>
                  <a:gd name="T28" fmla="*/ 11 w 35"/>
                  <a:gd name="T29" fmla="*/ 0 h 12"/>
                  <a:gd name="T30" fmla="*/ 10 w 35"/>
                  <a:gd name="T31" fmla="*/ 0 h 12"/>
                  <a:gd name="T32" fmla="*/ 9 w 35"/>
                  <a:gd name="T33" fmla="*/ 0 h 12"/>
                  <a:gd name="T34" fmla="*/ 8 w 35"/>
                  <a:gd name="T35" fmla="*/ 0 h 12"/>
                  <a:gd name="T36" fmla="*/ 6 w 35"/>
                  <a:gd name="T37" fmla="*/ 1 h 12"/>
                  <a:gd name="T38" fmla="*/ 4 w 35"/>
                  <a:gd name="T39" fmla="*/ 2 h 12"/>
                  <a:gd name="T40" fmla="*/ 3 w 35"/>
                  <a:gd name="T41" fmla="*/ 4 h 12"/>
                  <a:gd name="T42" fmla="*/ 2 w 35"/>
                  <a:gd name="T43" fmla="*/ 6 h 12"/>
                  <a:gd name="T44" fmla="*/ 1 w 35"/>
                  <a:gd name="T45" fmla="*/ 7 h 12"/>
                  <a:gd name="T46" fmla="*/ 0 w 35"/>
                  <a:gd name="T47" fmla="*/ 9 h 12"/>
                  <a:gd name="T48" fmla="*/ 0 w 35"/>
                  <a:gd name="T49" fmla="*/ 10 h 12"/>
                  <a:gd name="T50" fmla="*/ 0 w 35"/>
                  <a:gd name="T51" fmla="*/ 10 h 12"/>
                  <a:gd name="T52" fmla="*/ 1 w 35"/>
                  <a:gd name="T53" fmla="*/ 11 h 12"/>
                  <a:gd name="T54" fmla="*/ 3 w 35"/>
                  <a:gd name="T55" fmla="*/ 11 h 12"/>
                  <a:gd name="T56" fmla="*/ 5 w 35"/>
                  <a:gd name="T57" fmla="*/ 11 h 12"/>
                  <a:gd name="T58" fmla="*/ 7 w 35"/>
                  <a:gd name="T59" fmla="*/ 11 h 12"/>
                  <a:gd name="T60" fmla="*/ 10 w 35"/>
                  <a:gd name="T61" fmla="*/ 12 h 12"/>
                  <a:gd name="T62" fmla="*/ 13 w 35"/>
                  <a:gd name="T63" fmla="*/ 12 h 12"/>
                  <a:gd name="T64" fmla="*/ 16 w 35"/>
                  <a:gd name="T65" fmla="*/ 12 h 12"/>
                  <a:gd name="T66" fmla="*/ 19 w 35"/>
                  <a:gd name="T67" fmla="*/ 12 h 12"/>
                  <a:gd name="T68" fmla="*/ 22 w 35"/>
                  <a:gd name="T69" fmla="*/ 12 h 12"/>
                  <a:gd name="T70" fmla="*/ 25 w 35"/>
                  <a:gd name="T71" fmla="*/ 12 h 12"/>
                  <a:gd name="T72" fmla="*/ 28 w 35"/>
                  <a:gd name="T73" fmla="*/ 12 h 12"/>
                  <a:gd name="T74" fmla="*/ 30 w 35"/>
                  <a:gd name="T75" fmla="*/ 12 h 12"/>
                  <a:gd name="T76" fmla="*/ 32 w 35"/>
                  <a:gd name="T77" fmla="*/ 12 h 12"/>
                  <a:gd name="T78" fmla="*/ 33 w 35"/>
                  <a:gd name="T79" fmla="*/ 12 h 12"/>
                  <a:gd name="T80" fmla="*/ 34 w 35"/>
                  <a:gd name="T81" fmla="*/ 12 h 12"/>
                  <a:gd name="T82" fmla="*/ 35 w 35"/>
                  <a:gd name="T83" fmla="*/ 11 h 12"/>
                  <a:gd name="T84" fmla="*/ 35 w 35"/>
                  <a:gd name="T85" fmla="*/ 10 h 12"/>
                  <a:gd name="T86" fmla="*/ 35 w 35"/>
                  <a:gd name="T87" fmla="*/ 9 h 12"/>
                  <a:gd name="T88" fmla="*/ 35 w 35"/>
                  <a:gd name="T89" fmla="*/ 7 h 12"/>
                  <a:gd name="T90" fmla="*/ 33 w 35"/>
                  <a:gd name="T91" fmla="*/ 5 h 12"/>
                  <a:gd name="T92" fmla="*/ 32 w 35"/>
                  <a:gd name="T93" fmla="*/ 4 h 12"/>
                  <a:gd name="T94" fmla="*/ 30 w 35"/>
                  <a:gd name="T95" fmla="*/ 2 h 12"/>
                  <a:gd name="T96" fmla="*/ 29 w 35"/>
                  <a:gd name="T9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5" h="12">
                    <a:moveTo>
                      <a:pt x="29" y="2"/>
                    </a:moveTo>
                    <a:lnTo>
                      <a:pt x="28" y="2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5" y="2"/>
                    </a:lnTo>
                    <a:lnTo>
                      <a:pt x="24" y="2"/>
                    </a:lnTo>
                    <a:lnTo>
                      <a:pt x="22" y="1"/>
                    </a:lnTo>
                    <a:lnTo>
                      <a:pt x="21" y="1"/>
                    </a:lnTo>
                    <a:lnTo>
                      <a:pt x="19" y="1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10" y="12"/>
                    </a:lnTo>
                    <a:lnTo>
                      <a:pt x="13" y="12"/>
                    </a:lnTo>
                    <a:lnTo>
                      <a:pt x="16" y="12"/>
                    </a:lnTo>
                    <a:lnTo>
                      <a:pt x="19" y="12"/>
                    </a:lnTo>
                    <a:lnTo>
                      <a:pt x="22" y="12"/>
                    </a:lnTo>
                    <a:lnTo>
                      <a:pt x="25" y="12"/>
                    </a:lnTo>
                    <a:lnTo>
                      <a:pt x="28" y="12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4" y="12"/>
                    </a:lnTo>
                    <a:lnTo>
                      <a:pt x="35" y="11"/>
                    </a:lnTo>
                    <a:lnTo>
                      <a:pt x="35" y="10"/>
                    </a:lnTo>
                    <a:lnTo>
                      <a:pt x="35" y="9"/>
                    </a:lnTo>
                    <a:lnTo>
                      <a:pt x="35" y="7"/>
                    </a:lnTo>
                    <a:lnTo>
                      <a:pt x="33" y="5"/>
                    </a:lnTo>
                    <a:lnTo>
                      <a:pt x="32" y="4"/>
                    </a:lnTo>
                    <a:lnTo>
                      <a:pt x="30" y="2"/>
                    </a:ln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00" name="Freeform 254"/>
              <p:cNvSpPr>
                <a:spLocks/>
              </p:cNvSpPr>
              <p:nvPr/>
            </p:nvSpPr>
            <p:spPr bwMode="auto">
              <a:xfrm>
                <a:off x="1113" y="2694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2 h 3"/>
                  <a:gd name="T6" fmla="*/ 3 w 3"/>
                  <a:gd name="T7" fmla="*/ 2 h 3"/>
                  <a:gd name="T8" fmla="*/ 3 w 3"/>
                  <a:gd name="T9" fmla="*/ 1 h 3"/>
                  <a:gd name="T10" fmla="*/ 3 w 3"/>
                  <a:gd name="T11" fmla="*/ 1 h 3"/>
                  <a:gd name="T12" fmla="*/ 3 w 3"/>
                  <a:gd name="T13" fmla="*/ 0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1 w 3"/>
                  <a:gd name="T21" fmla="*/ 0 h 3"/>
                  <a:gd name="T22" fmla="*/ 0 w 3"/>
                  <a:gd name="T23" fmla="*/ 1 h 3"/>
                  <a:gd name="T24" fmla="*/ 0 w 3"/>
                  <a:gd name="T25" fmla="*/ 1 h 3"/>
                  <a:gd name="T26" fmla="*/ 0 w 3"/>
                  <a:gd name="T27" fmla="*/ 2 h 3"/>
                  <a:gd name="T28" fmla="*/ 1 w 3"/>
                  <a:gd name="T29" fmla="*/ 2 h 3"/>
                  <a:gd name="T30" fmla="*/ 1 w 3"/>
                  <a:gd name="T31" fmla="*/ 2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01" name="Freeform 255"/>
              <p:cNvSpPr>
                <a:spLocks/>
              </p:cNvSpPr>
              <p:nvPr/>
            </p:nvSpPr>
            <p:spPr bwMode="auto">
              <a:xfrm>
                <a:off x="1084" y="2715"/>
                <a:ext cx="30" cy="19"/>
              </a:xfrm>
              <a:custGeom>
                <a:avLst/>
                <a:gdLst>
                  <a:gd name="T0" fmla="*/ 29 w 30"/>
                  <a:gd name="T1" fmla="*/ 11 h 19"/>
                  <a:gd name="T2" fmla="*/ 26 w 30"/>
                  <a:gd name="T3" fmla="*/ 7 h 19"/>
                  <a:gd name="T4" fmla="*/ 30 w 30"/>
                  <a:gd name="T5" fmla="*/ 5 h 19"/>
                  <a:gd name="T6" fmla="*/ 27 w 30"/>
                  <a:gd name="T7" fmla="*/ 1 h 19"/>
                  <a:gd name="T8" fmla="*/ 25 w 30"/>
                  <a:gd name="T9" fmla="*/ 1 h 19"/>
                  <a:gd name="T10" fmla="*/ 28 w 30"/>
                  <a:gd name="T11" fmla="*/ 4 h 19"/>
                  <a:gd name="T12" fmla="*/ 24 w 30"/>
                  <a:gd name="T13" fmla="*/ 7 h 19"/>
                  <a:gd name="T14" fmla="*/ 24 w 30"/>
                  <a:gd name="T15" fmla="*/ 8 h 19"/>
                  <a:gd name="T16" fmla="*/ 25 w 30"/>
                  <a:gd name="T17" fmla="*/ 9 h 19"/>
                  <a:gd name="T18" fmla="*/ 26 w 30"/>
                  <a:gd name="T19" fmla="*/ 10 h 19"/>
                  <a:gd name="T20" fmla="*/ 26 w 30"/>
                  <a:gd name="T21" fmla="*/ 10 h 19"/>
                  <a:gd name="T22" fmla="*/ 13 w 30"/>
                  <a:gd name="T23" fmla="*/ 17 h 19"/>
                  <a:gd name="T24" fmla="*/ 3 w 30"/>
                  <a:gd name="T25" fmla="*/ 10 h 19"/>
                  <a:gd name="T26" fmla="*/ 6 w 30"/>
                  <a:gd name="T27" fmla="*/ 7 h 19"/>
                  <a:gd name="T28" fmla="*/ 2 w 30"/>
                  <a:gd name="T29" fmla="*/ 4 h 19"/>
                  <a:gd name="T30" fmla="*/ 4 w 30"/>
                  <a:gd name="T31" fmla="*/ 0 h 19"/>
                  <a:gd name="T32" fmla="*/ 2 w 30"/>
                  <a:gd name="T33" fmla="*/ 1 h 19"/>
                  <a:gd name="T34" fmla="*/ 0 w 30"/>
                  <a:gd name="T35" fmla="*/ 5 h 19"/>
                  <a:gd name="T36" fmla="*/ 3 w 30"/>
                  <a:gd name="T37" fmla="*/ 7 h 19"/>
                  <a:gd name="T38" fmla="*/ 1 w 30"/>
                  <a:gd name="T39" fmla="*/ 10 h 19"/>
                  <a:gd name="T40" fmla="*/ 12 w 30"/>
                  <a:gd name="T41" fmla="*/ 19 h 19"/>
                  <a:gd name="T42" fmla="*/ 29 w 30"/>
                  <a:gd name="T43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" h="19">
                    <a:moveTo>
                      <a:pt x="29" y="11"/>
                    </a:moveTo>
                    <a:lnTo>
                      <a:pt x="26" y="7"/>
                    </a:lnTo>
                    <a:lnTo>
                      <a:pt x="30" y="5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4" y="8"/>
                    </a:lnTo>
                    <a:lnTo>
                      <a:pt x="25" y="9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13" y="17"/>
                    </a:lnTo>
                    <a:lnTo>
                      <a:pt x="3" y="10"/>
                    </a:lnTo>
                    <a:lnTo>
                      <a:pt x="6" y="7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1" y="10"/>
                    </a:lnTo>
                    <a:lnTo>
                      <a:pt x="12" y="19"/>
                    </a:lnTo>
                    <a:lnTo>
                      <a:pt x="29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02" name="Freeform 256"/>
              <p:cNvSpPr>
                <a:spLocks/>
              </p:cNvSpPr>
              <p:nvPr/>
            </p:nvSpPr>
            <p:spPr bwMode="auto">
              <a:xfrm>
                <a:off x="1077" y="2731"/>
                <a:ext cx="2" cy="24"/>
              </a:xfrm>
              <a:custGeom>
                <a:avLst/>
                <a:gdLst>
                  <a:gd name="T0" fmla="*/ 0 w 2"/>
                  <a:gd name="T1" fmla="*/ 24 h 24"/>
                  <a:gd name="T2" fmla="*/ 0 w 2"/>
                  <a:gd name="T3" fmla="*/ 4 h 24"/>
                  <a:gd name="T4" fmla="*/ 2 w 2"/>
                  <a:gd name="T5" fmla="*/ 0 h 24"/>
                  <a:gd name="T6" fmla="*/ 2 w 2"/>
                  <a:gd name="T7" fmla="*/ 24 h 24"/>
                  <a:gd name="T8" fmla="*/ 0 w 2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4">
                    <a:moveTo>
                      <a:pt x="0" y="24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2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03" name="Freeform 257"/>
              <p:cNvSpPr>
                <a:spLocks/>
              </p:cNvSpPr>
              <p:nvPr/>
            </p:nvSpPr>
            <p:spPr bwMode="auto">
              <a:xfrm>
                <a:off x="928" y="2714"/>
                <a:ext cx="43" cy="52"/>
              </a:xfrm>
              <a:custGeom>
                <a:avLst/>
                <a:gdLst>
                  <a:gd name="T0" fmla="*/ 43 w 43"/>
                  <a:gd name="T1" fmla="*/ 2 h 52"/>
                  <a:gd name="T2" fmla="*/ 42 w 43"/>
                  <a:gd name="T3" fmla="*/ 1 h 52"/>
                  <a:gd name="T4" fmla="*/ 40 w 43"/>
                  <a:gd name="T5" fmla="*/ 0 h 52"/>
                  <a:gd name="T6" fmla="*/ 38 w 43"/>
                  <a:gd name="T7" fmla="*/ 0 h 52"/>
                  <a:gd name="T8" fmla="*/ 36 w 43"/>
                  <a:gd name="T9" fmla="*/ 0 h 52"/>
                  <a:gd name="T10" fmla="*/ 33 w 43"/>
                  <a:gd name="T11" fmla="*/ 0 h 52"/>
                  <a:gd name="T12" fmla="*/ 30 w 43"/>
                  <a:gd name="T13" fmla="*/ 0 h 52"/>
                  <a:gd name="T14" fmla="*/ 27 w 43"/>
                  <a:gd name="T15" fmla="*/ 0 h 52"/>
                  <a:gd name="T16" fmla="*/ 24 w 43"/>
                  <a:gd name="T17" fmla="*/ 1 h 52"/>
                  <a:gd name="T18" fmla="*/ 21 w 43"/>
                  <a:gd name="T19" fmla="*/ 2 h 52"/>
                  <a:gd name="T20" fmla="*/ 18 w 43"/>
                  <a:gd name="T21" fmla="*/ 2 h 52"/>
                  <a:gd name="T22" fmla="*/ 15 w 43"/>
                  <a:gd name="T23" fmla="*/ 3 h 52"/>
                  <a:gd name="T24" fmla="*/ 12 w 43"/>
                  <a:gd name="T25" fmla="*/ 4 h 52"/>
                  <a:gd name="T26" fmla="*/ 10 w 43"/>
                  <a:gd name="T27" fmla="*/ 4 h 52"/>
                  <a:gd name="T28" fmla="*/ 9 w 43"/>
                  <a:gd name="T29" fmla="*/ 4 h 52"/>
                  <a:gd name="T30" fmla="*/ 8 w 43"/>
                  <a:gd name="T31" fmla="*/ 5 h 52"/>
                  <a:gd name="T32" fmla="*/ 7 w 43"/>
                  <a:gd name="T33" fmla="*/ 5 h 52"/>
                  <a:gd name="T34" fmla="*/ 7 w 43"/>
                  <a:gd name="T35" fmla="*/ 5 h 52"/>
                  <a:gd name="T36" fmla="*/ 7 w 43"/>
                  <a:gd name="T37" fmla="*/ 4 h 52"/>
                  <a:gd name="T38" fmla="*/ 7 w 43"/>
                  <a:gd name="T39" fmla="*/ 4 h 52"/>
                  <a:gd name="T40" fmla="*/ 7 w 43"/>
                  <a:gd name="T41" fmla="*/ 4 h 52"/>
                  <a:gd name="T42" fmla="*/ 6 w 43"/>
                  <a:gd name="T43" fmla="*/ 3 h 52"/>
                  <a:gd name="T44" fmla="*/ 6 w 43"/>
                  <a:gd name="T45" fmla="*/ 3 h 52"/>
                  <a:gd name="T46" fmla="*/ 5 w 43"/>
                  <a:gd name="T47" fmla="*/ 2 h 52"/>
                  <a:gd name="T48" fmla="*/ 3 w 43"/>
                  <a:gd name="T49" fmla="*/ 2 h 52"/>
                  <a:gd name="T50" fmla="*/ 2 w 43"/>
                  <a:gd name="T51" fmla="*/ 2 h 52"/>
                  <a:gd name="T52" fmla="*/ 2 w 43"/>
                  <a:gd name="T53" fmla="*/ 3 h 52"/>
                  <a:gd name="T54" fmla="*/ 1 w 43"/>
                  <a:gd name="T55" fmla="*/ 3 h 52"/>
                  <a:gd name="T56" fmla="*/ 0 w 43"/>
                  <a:gd name="T57" fmla="*/ 3 h 52"/>
                  <a:gd name="T58" fmla="*/ 0 w 43"/>
                  <a:gd name="T59" fmla="*/ 3 h 52"/>
                  <a:gd name="T60" fmla="*/ 0 w 43"/>
                  <a:gd name="T61" fmla="*/ 4 h 52"/>
                  <a:gd name="T62" fmla="*/ 0 w 43"/>
                  <a:gd name="T63" fmla="*/ 4 h 52"/>
                  <a:gd name="T64" fmla="*/ 0 w 43"/>
                  <a:gd name="T65" fmla="*/ 4 h 52"/>
                  <a:gd name="T66" fmla="*/ 0 w 43"/>
                  <a:gd name="T67" fmla="*/ 52 h 52"/>
                  <a:gd name="T68" fmla="*/ 7 w 43"/>
                  <a:gd name="T69" fmla="*/ 52 h 52"/>
                  <a:gd name="T70" fmla="*/ 7 w 43"/>
                  <a:gd name="T71" fmla="*/ 49 h 52"/>
                  <a:gd name="T72" fmla="*/ 7 w 43"/>
                  <a:gd name="T73" fmla="*/ 41 h 52"/>
                  <a:gd name="T74" fmla="*/ 7 w 43"/>
                  <a:gd name="T75" fmla="*/ 34 h 52"/>
                  <a:gd name="T76" fmla="*/ 7 w 43"/>
                  <a:gd name="T77" fmla="*/ 30 h 52"/>
                  <a:gd name="T78" fmla="*/ 8 w 43"/>
                  <a:gd name="T79" fmla="*/ 30 h 52"/>
                  <a:gd name="T80" fmla="*/ 10 w 43"/>
                  <a:gd name="T81" fmla="*/ 29 h 52"/>
                  <a:gd name="T82" fmla="*/ 12 w 43"/>
                  <a:gd name="T83" fmla="*/ 29 h 52"/>
                  <a:gd name="T84" fmla="*/ 14 w 43"/>
                  <a:gd name="T85" fmla="*/ 28 h 52"/>
                  <a:gd name="T86" fmla="*/ 16 w 43"/>
                  <a:gd name="T87" fmla="*/ 28 h 52"/>
                  <a:gd name="T88" fmla="*/ 19 w 43"/>
                  <a:gd name="T89" fmla="*/ 27 h 52"/>
                  <a:gd name="T90" fmla="*/ 21 w 43"/>
                  <a:gd name="T91" fmla="*/ 26 h 52"/>
                  <a:gd name="T92" fmla="*/ 24 w 43"/>
                  <a:gd name="T93" fmla="*/ 26 h 52"/>
                  <a:gd name="T94" fmla="*/ 26 w 43"/>
                  <a:gd name="T95" fmla="*/ 25 h 52"/>
                  <a:gd name="T96" fmla="*/ 29 w 43"/>
                  <a:gd name="T97" fmla="*/ 24 h 52"/>
                  <a:gd name="T98" fmla="*/ 32 w 43"/>
                  <a:gd name="T99" fmla="*/ 24 h 52"/>
                  <a:gd name="T100" fmla="*/ 34 w 43"/>
                  <a:gd name="T101" fmla="*/ 23 h 52"/>
                  <a:gd name="T102" fmla="*/ 37 w 43"/>
                  <a:gd name="T103" fmla="*/ 22 h 52"/>
                  <a:gd name="T104" fmla="*/ 39 w 43"/>
                  <a:gd name="T105" fmla="*/ 22 h 52"/>
                  <a:gd name="T106" fmla="*/ 41 w 43"/>
                  <a:gd name="T107" fmla="*/ 22 h 52"/>
                  <a:gd name="T108" fmla="*/ 43 w 43"/>
                  <a:gd name="T109" fmla="*/ 21 h 52"/>
                  <a:gd name="T110" fmla="*/ 43 w 43"/>
                  <a:gd name="T111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2">
                    <a:moveTo>
                      <a:pt x="43" y="2"/>
                    </a:moveTo>
                    <a:lnTo>
                      <a:pt x="42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27" y="0"/>
                    </a:lnTo>
                    <a:lnTo>
                      <a:pt x="24" y="1"/>
                    </a:lnTo>
                    <a:lnTo>
                      <a:pt x="21" y="2"/>
                    </a:lnTo>
                    <a:lnTo>
                      <a:pt x="18" y="2"/>
                    </a:lnTo>
                    <a:lnTo>
                      <a:pt x="15" y="3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2"/>
                    </a:lnTo>
                    <a:lnTo>
                      <a:pt x="7" y="52"/>
                    </a:lnTo>
                    <a:lnTo>
                      <a:pt x="7" y="49"/>
                    </a:lnTo>
                    <a:lnTo>
                      <a:pt x="7" y="41"/>
                    </a:lnTo>
                    <a:lnTo>
                      <a:pt x="7" y="34"/>
                    </a:lnTo>
                    <a:lnTo>
                      <a:pt x="7" y="30"/>
                    </a:lnTo>
                    <a:lnTo>
                      <a:pt x="8" y="30"/>
                    </a:lnTo>
                    <a:lnTo>
                      <a:pt x="10" y="29"/>
                    </a:lnTo>
                    <a:lnTo>
                      <a:pt x="12" y="29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9" y="27"/>
                    </a:lnTo>
                    <a:lnTo>
                      <a:pt x="21" y="26"/>
                    </a:lnTo>
                    <a:lnTo>
                      <a:pt x="24" y="26"/>
                    </a:lnTo>
                    <a:lnTo>
                      <a:pt x="26" y="25"/>
                    </a:lnTo>
                    <a:lnTo>
                      <a:pt x="29" y="24"/>
                    </a:lnTo>
                    <a:lnTo>
                      <a:pt x="32" y="24"/>
                    </a:lnTo>
                    <a:lnTo>
                      <a:pt x="34" y="23"/>
                    </a:lnTo>
                    <a:lnTo>
                      <a:pt x="37" y="22"/>
                    </a:lnTo>
                    <a:lnTo>
                      <a:pt x="39" y="22"/>
                    </a:lnTo>
                    <a:lnTo>
                      <a:pt x="41" y="22"/>
                    </a:lnTo>
                    <a:lnTo>
                      <a:pt x="43" y="21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04" name="Freeform 258"/>
              <p:cNvSpPr>
                <a:spLocks/>
              </p:cNvSpPr>
              <p:nvPr/>
            </p:nvSpPr>
            <p:spPr bwMode="auto">
              <a:xfrm>
                <a:off x="921" y="2752"/>
                <a:ext cx="231" cy="47"/>
              </a:xfrm>
              <a:custGeom>
                <a:avLst/>
                <a:gdLst>
                  <a:gd name="T0" fmla="*/ 18 w 231"/>
                  <a:gd name="T1" fmla="*/ 7 h 47"/>
                  <a:gd name="T2" fmla="*/ 24 w 231"/>
                  <a:gd name="T3" fmla="*/ 6 h 47"/>
                  <a:gd name="T4" fmla="*/ 32 w 231"/>
                  <a:gd name="T5" fmla="*/ 5 h 47"/>
                  <a:gd name="T6" fmla="*/ 40 w 231"/>
                  <a:gd name="T7" fmla="*/ 4 h 47"/>
                  <a:gd name="T8" fmla="*/ 49 w 231"/>
                  <a:gd name="T9" fmla="*/ 3 h 47"/>
                  <a:gd name="T10" fmla="*/ 59 w 231"/>
                  <a:gd name="T11" fmla="*/ 2 h 47"/>
                  <a:gd name="T12" fmla="*/ 69 w 231"/>
                  <a:gd name="T13" fmla="*/ 1 h 47"/>
                  <a:gd name="T14" fmla="*/ 80 w 231"/>
                  <a:gd name="T15" fmla="*/ 1 h 47"/>
                  <a:gd name="T16" fmla="*/ 91 w 231"/>
                  <a:gd name="T17" fmla="*/ 0 h 47"/>
                  <a:gd name="T18" fmla="*/ 103 w 231"/>
                  <a:gd name="T19" fmla="*/ 0 h 47"/>
                  <a:gd name="T20" fmla="*/ 115 w 231"/>
                  <a:gd name="T21" fmla="*/ 0 h 47"/>
                  <a:gd name="T22" fmla="*/ 130 w 231"/>
                  <a:gd name="T23" fmla="*/ 0 h 47"/>
                  <a:gd name="T24" fmla="*/ 145 w 231"/>
                  <a:gd name="T25" fmla="*/ 0 h 47"/>
                  <a:gd name="T26" fmla="*/ 159 w 231"/>
                  <a:gd name="T27" fmla="*/ 1 h 47"/>
                  <a:gd name="T28" fmla="*/ 172 w 231"/>
                  <a:gd name="T29" fmla="*/ 2 h 47"/>
                  <a:gd name="T30" fmla="*/ 184 w 231"/>
                  <a:gd name="T31" fmla="*/ 3 h 47"/>
                  <a:gd name="T32" fmla="*/ 194 w 231"/>
                  <a:gd name="T33" fmla="*/ 4 h 47"/>
                  <a:gd name="T34" fmla="*/ 201 w 231"/>
                  <a:gd name="T35" fmla="*/ 5 h 47"/>
                  <a:gd name="T36" fmla="*/ 208 w 231"/>
                  <a:gd name="T37" fmla="*/ 6 h 47"/>
                  <a:gd name="T38" fmla="*/ 215 w 231"/>
                  <a:gd name="T39" fmla="*/ 7 h 47"/>
                  <a:gd name="T40" fmla="*/ 220 w 231"/>
                  <a:gd name="T41" fmla="*/ 9 h 47"/>
                  <a:gd name="T42" fmla="*/ 224 w 231"/>
                  <a:gd name="T43" fmla="*/ 10 h 47"/>
                  <a:gd name="T44" fmla="*/ 228 w 231"/>
                  <a:gd name="T45" fmla="*/ 12 h 47"/>
                  <a:gd name="T46" fmla="*/ 230 w 231"/>
                  <a:gd name="T47" fmla="*/ 15 h 47"/>
                  <a:gd name="T48" fmla="*/ 230 w 231"/>
                  <a:gd name="T49" fmla="*/ 31 h 47"/>
                  <a:gd name="T50" fmla="*/ 225 w 231"/>
                  <a:gd name="T51" fmla="*/ 35 h 47"/>
                  <a:gd name="T52" fmla="*/ 218 w 231"/>
                  <a:gd name="T53" fmla="*/ 38 h 47"/>
                  <a:gd name="T54" fmla="*/ 213 w 231"/>
                  <a:gd name="T55" fmla="*/ 39 h 47"/>
                  <a:gd name="T56" fmla="*/ 209 w 231"/>
                  <a:gd name="T57" fmla="*/ 40 h 47"/>
                  <a:gd name="T58" fmla="*/ 205 w 231"/>
                  <a:gd name="T59" fmla="*/ 41 h 47"/>
                  <a:gd name="T60" fmla="*/ 201 w 231"/>
                  <a:gd name="T61" fmla="*/ 42 h 47"/>
                  <a:gd name="T62" fmla="*/ 196 w 231"/>
                  <a:gd name="T63" fmla="*/ 42 h 47"/>
                  <a:gd name="T64" fmla="*/ 191 w 231"/>
                  <a:gd name="T65" fmla="*/ 43 h 47"/>
                  <a:gd name="T66" fmla="*/ 183 w 231"/>
                  <a:gd name="T67" fmla="*/ 44 h 47"/>
                  <a:gd name="T68" fmla="*/ 175 w 231"/>
                  <a:gd name="T69" fmla="*/ 45 h 47"/>
                  <a:gd name="T70" fmla="*/ 166 w 231"/>
                  <a:gd name="T71" fmla="*/ 45 h 47"/>
                  <a:gd name="T72" fmla="*/ 158 w 231"/>
                  <a:gd name="T73" fmla="*/ 46 h 47"/>
                  <a:gd name="T74" fmla="*/ 148 w 231"/>
                  <a:gd name="T75" fmla="*/ 46 h 47"/>
                  <a:gd name="T76" fmla="*/ 142 w 231"/>
                  <a:gd name="T77" fmla="*/ 46 h 47"/>
                  <a:gd name="T78" fmla="*/ 136 w 231"/>
                  <a:gd name="T79" fmla="*/ 47 h 47"/>
                  <a:gd name="T80" fmla="*/ 130 w 231"/>
                  <a:gd name="T81" fmla="*/ 47 h 47"/>
                  <a:gd name="T82" fmla="*/ 123 w 231"/>
                  <a:gd name="T83" fmla="*/ 47 h 47"/>
                  <a:gd name="T84" fmla="*/ 117 w 231"/>
                  <a:gd name="T85" fmla="*/ 47 h 47"/>
                  <a:gd name="T86" fmla="*/ 111 w 231"/>
                  <a:gd name="T87" fmla="*/ 47 h 47"/>
                  <a:gd name="T88" fmla="*/ 104 w 231"/>
                  <a:gd name="T89" fmla="*/ 47 h 47"/>
                  <a:gd name="T90" fmla="*/ 98 w 231"/>
                  <a:gd name="T91" fmla="*/ 47 h 47"/>
                  <a:gd name="T92" fmla="*/ 92 w 231"/>
                  <a:gd name="T93" fmla="*/ 47 h 47"/>
                  <a:gd name="T94" fmla="*/ 86 w 231"/>
                  <a:gd name="T95" fmla="*/ 46 h 47"/>
                  <a:gd name="T96" fmla="*/ 77 w 231"/>
                  <a:gd name="T97" fmla="*/ 46 h 47"/>
                  <a:gd name="T98" fmla="*/ 63 w 231"/>
                  <a:gd name="T99" fmla="*/ 45 h 47"/>
                  <a:gd name="T100" fmla="*/ 50 w 231"/>
                  <a:gd name="T101" fmla="*/ 44 h 47"/>
                  <a:gd name="T102" fmla="*/ 39 w 231"/>
                  <a:gd name="T103" fmla="*/ 43 h 47"/>
                  <a:gd name="T104" fmla="*/ 29 w 231"/>
                  <a:gd name="T105" fmla="*/ 42 h 47"/>
                  <a:gd name="T106" fmla="*/ 20 w 231"/>
                  <a:gd name="T107" fmla="*/ 40 h 47"/>
                  <a:gd name="T108" fmla="*/ 14 w 231"/>
                  <a:gd name="T109" fmla="*/ 38 h 47"/>
                  <a:gd name="T110" fmla="*/ 9 w 231"/>
                  <a:gd name="T111" fmla="*/ 37 h 47"/>
                  <a:gd name="T112" fmla="*/ 5 w 231"/>
                  <a:gd name="T113" fmla="*/ 35 h 47"/>
                  <a:gd name="T114" fmla="*/ 2 w 231"/>
                  <a:gd name="T115" fmla="*/ 33 h 47"/>
                  <a:gd name="T116" fmla="*/ 0 w 231"/>
                  <a:gd name="T117" fmla="*/ 31 h 47"/>
                  <a:gd name="T118" fmla="*/ 0 w 231"/>
                  <a:gd name="T119" fmla="*/ 14 h 47"/>
                  <a:gd name="T120" fmla="*/ 4 w 231"/>
                  <a:gd name="T121" fmla="*/ 11 h 47"/>
                  <a:gd name="T122" fmla="*/ 10 w 231"/>
                  <a:gd name="T123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1" h="47">
                    <a:moveTo>
                      <a:pt x="14" y="8"/>
                    </a:moveTo>
                    <a:lnTo>
                      <a:pt x="16" y="7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22" y="6"/>
                    </a:lnTo>
                    <a:lnTo>
                      <a:pt x="24" y="6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32" y="5"/>
                    </a:lnTo>
                    <a:lnTo>
                      <a:pt x="34" y="4"/>
                    </a:lnTo>
                    <a:lnTo>
                      <a:pt x="37" y="4"/>
                    </a:lnTo>
                    <a:lnTo>
                      <a:pt x="40" y="4"/>
                    </a:lnTo>
                    <a:lnTo>
                      <a:pt x="43" y="3"/>
                    </a:lnTo>
                    <a:lnTo>
                      <a:pt x="46" y="3"/>
                    </a:lnTo>
                    <a:lnTo>
                      <a:pt x="49" y="3"/>
                    </a:lnTo>
                    <a:lnTo>
                      <a:pt x="52" y="2"/>
                    </a:lnTo>
                    <a:lnTo>
                      <a:pt x="56" y="2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1"/>
                    </a:lnTo>
                    <a:lnTo>
                      <a:pt x="69" y="1"/>
                    </a:lnTo>
                    <a:lnTo>
                      <a:pt x="73" y="1"/>
                    </a:lnTo>
                    <a:lnTo>
                      <a:pt x="76" y="1"/>
                    </a:lnTo>
                    <a:lnTo>
                      <a:pt x="80" y="1"/>
                    </a:lnTo>
                    <a:lnTo>
                      <a:pt x="84" y="1"/>
                    </a:lnTo>
                    <a:lnTo>
                      <a:pt x="87" y="0"/>
                    </a:lnTo>
                    <a:lnTo>
                      <a:pt x="91" y="0"/>
                    </a:lnTo>
                    <a:lnTo>
                      <a:pt x="95" y="0"/>
                    </a:lnTo>
                    <a:lnTo>
                      <a:pt x="99" y="0"/>
                    </a:lnTo>
                    <a:lnTo>
                      <a:pt x="103" y="0"/>
                    </a:lnTo>
                    <a:lnTo>
                      <a:pt x="107" y="0"/>
                    </a:lnTo>
                    <a:lnTo>
                      <a:pt x="111" y="0"/>
                    </a:lnTo>
                    <a:lnTo>
                      <a:pt x="115" y="0"/>
                    </a:lnTo>
                    <a:lnTo>
                      <a:pt x="120" y="0"/>
                    </a:lnTo>
                    <a:lnTo>
                      <a:pt x="125" y="0"/>
                    </a:lnTo>
                    <a:lnTo>
                      <a:pt x="130" y="0"/>
                    </a:lnTo>
                    <a:lnTo>
                      <a:pt x="135" y="0"/>
                    </a:lnTo>
                    <a:lnTo>
                      <a:pt x="140" y="0"/>
                    </a:lnTo>
                    <a:lnTo>
                      <a:pt x="145" y="0"/>
                    </a:lnTo>
                    <a:lnTo>
                      <a:pt x="150" y="1"/>
                    </a:lnTo>
                    <a:lnTo>
                      <a:pt x="154" y="1"/>
                    </a:lnTo>
                    <a:lnTo>
                      <a:pt x="159" y="1"/>
                    </a:lnTo>
                    <a:lnTo>
                      <a:pt x="163" y="1"/>
                    </a:lnTo>
                    <a:lnTo>
                      <a:pt x="168" y="2"/>
                    </a:lnTo>
                    <a:lnTo>
                      <a:pt x="172" y="2"/>
                    </a:lnTo>
                    <a:lnTo>
                      <a:pt x="176" y="2"/>
                    </a:lnTo>
                    <a:lnTo>
                      <a:pt x="180" y="3"/>
                    </a:lnTo>
                    <a:lnTo>
                      <a:pt x="184" y="3"/>
                    </a:lnTo>
                    <a:lnTo>
                      <a:pt x="188" y="3"/>
                    </a:lnTo>
                    <a:lnTo>
                      <a:pt x="191" y="4"/>
                    </a:lnTo>
                    <a:lnTo>
                      <a:pt x="194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4" y="5"/>
                    </a:lnTo>
                    <a:lnTo>
                      <a:pt x="206" y="6"/>
                    </a:lnTo>
                    <a:lnTo>
                      <a:pt x="208" y="6"/>
                    </a:lnTo>
                    <a:lnTo>
                      <a:pt x="211" y="7"/>
                    </a:lnTo>
                    <a:lnTo>
                      <a:pt x="213" y="7"/>
                    </a:lnTo>
                    <a:lnTo>
                      <a:pt x="215" y="7"/>
                    </a:lnTo>
                    <a:lnTo>
                      <a:pt x="216" y="8"/>
                    </a:lnTo>
                    <a:lnTo>
                      <a:pt x="218" y="8"/>
                    </a:lnTo>
                    <a:lnTo>
                      <a:pt x="220" y="9"/>
                    </a:lnTo>
                    <a:lnTo>
                      <a:pt x="221" y="9"/>
                    </a:lnTo>
                    <a:lnTo>
                      <a:pt x="223" y="10"/>
                    </a:lnTo>
                    <a:lnTo>
                      <a:pt x="224" y="10"/>
                    </a:lnTo>
                    <a:lnTo>
                      <a:pt x="226" y="11"/>
                    </a:lnTo>
                    <a:lnTo>
                      <a:pt x="227" y="12"/>
                    </a:lnTo>
                    <a:lnTo>
                      <a:pt x="228" y="12"/>
                    </a:lnTo>
                    <a:lnTo>
                      <a:pt x="229" y="13"/>
                    </a:lnTo>
                    <a:lnTo>
                      <a:pt x="230" y="14"/>
                    </a:lnTo>
                    <a:lnTo>
                      <a:pt x="230" y="15"/>
                    </a:lnTo>
                    <a:lnTo>
                      <a:pt x="231" y="16"/>
                    </a:lnTo>
                    <a:lnTo>
                      <a:pt x="231" y="30"/>
                    </a:lnTo>
                    <a:lnTo>
                      <a:pt x="230" y="31"/>
                    </a:lnTo>
                    <a:lnTo>
                      <a:pt x="229" y="32"/>
                    </a:lnTo>
                    <a:lnTo>
                      <a:pt x="227" y="33"/>
                    </a:lnTo>
                    <a:lnTo>
                      <a:pt x="225" y="35"/>
                    </a:lnTo>
                    <a:lnTo>
                      <a:pt x="222" y="36"/>
                    </a:lnTo>
                    <a:lnTo>
                      <a:pt x="220" y="37"/>
                    </a:lnTo>
                    <a:lnTo>
                      <a:pt x="218" y="38"/>
                    </a:lnTo>
                    <a:lnTo>
                      <a:pt x="216" y="39"/>
                    </a:lnTo>
                    <a:lnTo>
                      <a:pt x="214" y="39"/>
                    </a:lnTo>
                    <a:lnTo>
                      <a:pt x="213" y="39"/>
                    </a:lnTo>
                    <a:lnTo>
                      <a:pt x="212" y="39"/>
                    </a:lnTo>
                    <a:lnTo>
                      <a:pt x="211" y="40"/>
                    </a:lnTo>
                    <a:lnTo>
                      <a:pt x="209" y="40"/>
                    </a:lnTo>
                    <a:lnTo>
                      <a:pt x="208" y="40"/>
                    </a:lnTo>
                    <a:lnTo>
                      <a:pt x="207" y="41"/>
                    </a:lnTo>
                    <a:lnTo>
                      <a:pt x="205" y="41"/>
                    </a:lnTo>
                    <a:lnTo>
                      <a:pt x="204" y="41"/>
                    </a:lnTo>
                    <a:lnTo>
                      <a:pt x="202" y="41"/>
                    </a:lnTo>
                    <a:lnTo>
                      <a:pt x="201" y="42"/>
                    </a:lnTo>
                    <a:lnTo>
                      <a:pt x="200" y="42"/>
                    </a:lnTo>
                    <a:lnTo>
                      <a:pt x="198" y="42"/>
                    </a:lnTo>
                    <a:lnTo>
                      <a:pt x="196" y="42"/>
                    </a:lnTo>
                    <a:lnTo>
                      <a:pt x="195" y="43"/>
                    </a:lnTo>
                    <a:lnTo>
                      <a:pt x="193" y="43"/>
                    </a:lnTo>
                    <a:lnTo>
                      <a:pt x="191" y="43"/>
                    </a:lnTo>
                    <a:lnTo>
                      <a:pt x="188" y="43"/>
                    </a:lnTo>
                    <a:lnTo>
                      <a:pt x="186" y="44"/>
                    </a:lnTo>
                    <a:lnTo>
                      <a:pt x="183" y="44"/>
                    </a:lnTo>
                    <a:lnTo>
                      <a:pt x="180" y="44"/>
                    </a:lnTo>
                    <a:lnTo>
                      <a:pt x="178" y="44"/>
                    </a:lnTo>
                    <a:lnTo>
                      <a:pt x="175" y="45"/>
                    </a:lnTo>
                    <a:lnTo>
                      <a:pt x="172" y="45"/>
                    </a:lnTo>
                    <a:lnTo>
                      <a:pt x="169" y="45"/>
                    </a:lnTo>
                    <a:lnTo>
                      <a:pt x="166" y="45"/>
                    </a:lnTo>
                    <a:lnTo>
                      <a:pt x="163" y="45"/>
                    </a:lnTo>
                    <a:lnTo>
                      <a:pt x="160" y="46"/>
                    </a:lnTo>
                    <a:lnTo>
                      <a:pt x="158" y="46"/>
                    </a:lnTo>
                    <a:lnTo>
                      <a:pt x="154" y="46"/>
                    </a:lnTo>
                    <a:lnTo>
                      <a:pt x="151" y="46"/>
                    </a:lnTo>
                    <a:lnTo>
                      <a:pt x="148" y="46"/>
                    </a:lnTo>
                    <a:lnTo>
                      <a:pt x="146" y="46"/>
                    </a:lnTo>
                    <a:lnTo>
                      <a:pt x="144" y="46"/>
                    </a:lnTo>
                    <a:lnTo>
                      <a:pt x="142" y="46"/>
                    </a:lnTo>
                    <a:lnTo>
                      <a:pt x="140" y="47"/>
                    </a:lnTo>
                    <a:lnTo>
                      <a:pt x="138" y="47"/>
                    </a:lnTo>
                    <a:lnTo>
                      <a:pt x="136" y="47"/>
                    </a:lnTo>
                    <a:lnTo>
                      <a:pt x="134" y="47"/>
                    </a:lnTo>
                    <a:lnTo>
                      <a:pt x="132" y="47"/>
                    </a:lnTo>
                    <a:lnTo>
                      <a:pt x="130" y="47"/>
                    </a:lnTo>
                    <a:lnTo>
                      <a:pt x="128" y="47"/>
                    </a:lnTo>
                    <a:lnTo>
                      <a:pt x="126" y="47"/>
                    </a:lnTo>
                    <a:lnTo>
                      <a:pt x="123" y="47"/>
                    </a:lnTo>
                    <a:lnTo>
                      <a:pt x="121" y="47"/>
                    </a:lnTo>
                    <a:lnTo>
                      <a:pt x="119" y="47"/>
                    </a:lnTo>
                    <a:lnTo>
                      <a:pt x="117" y="47"/>
                    </a:lnTo>
                    <a:lnTo>
                      <a:pt x="115" y="47"/>
                    </a:lnTo>
                    <a:lnTo>
                      <a:pt x="113" y="47"/>
                    </a:lnTo>
                    <a:lnTo>
                      <a:pt x="111" y="47"/>
                    </a:lnTo>
                    <a:lnTo>
                      <a:pt x="109" y="47"/>
                    </a:lnTo>
                    <a:lnTo>
                      <a:pt x="106" y="47"/>
                    </a:lnTo>
                    <a:lnTo>
                      <a:pt x="104" y="47"/>
                    </a:lnTo>
                    <a:lnTo>
                      <a:pt x="102" y="47"/>
                    </a:lnTo>
                    <a:lnTo>
                      <a:pt x="100" y="47"/>
                    </a:lnTo>
                    <a:lnTo>
                      <a:pt x="98" y="47"/>
                    </a:lnTo>
                    <a:lnTo>
                      <a:pt x="96" y="47"/>
                    </a:lnTo>
                    <a:lnTo>
                      <a:pt x="94" y="47"/>
                    </a:lnTo>
                    <a:lnTo>
                      <a:pt x="92" y="47"/>
                    </a:lnTo>
                    <a:lnTo>
                      <a:pt x="90" y="47"/>
                    </a:lnTo>
                    <a:lnTo>
                      <a:pt x="88" y="46"/>
                    </a:lnTo>
                    <a:lnTo>
                      <a:pt x="86" y="46"/>
                    </a:lnTo>
                    <a:lnTo>
                      <a:pt x="84" y="46"/>
                    </a:lnTo>
                    <a:lnTo>
                      <a:pt x="82" y="46"/>
                    </a:lnTo>
                    <a:lnTo>
                      <a:pt x="77" y="46"/>
                    </a:lnTo>
                    <a:lnTo>
                      <a:pt x="72" y="46"/>
                    </a:lnTo>
                    <a:lnTo>
                      <a:pt x="67" y="46"/>
                    </a:lnTo>
                    <a:lnTo>
                      <a:pt x="63" y="45"/>
                    </a:lnTo>
                    <a:lnTo>
                      <a:pt x="58" y="45"/>
                    </a:lnTo>
                    <a:lnTo>
                      <a:pt x="54" y="45"/>
                    </a:lnTo>
                    <a:lnTo>
                      <a:pt x="50" y="44"/>
                    </a:lnTo>
                    <a:lnTo>
                      <a:pt x="46" y="44"/>
                    </a:lnTo>
                    <a:lnTo>
                      <a:pt x="43" y="44"/>
                    </a:lnTo>
                    <a:lnTo>
                      <a:pt x="39" y="43"/>
                    </a:lnTo>
                    <a:lnTo>
                      <a:pt x="35" y="43"/>
                    </a:lnTo>
                    <a:lnTo>
                      <a:pt x="32" y="42"/>
                    </a:lnTo>
                    <a:lnTo>
                      <a:pt x="29" y="42"/>
                    </a:lnTo>
                    <a:lnTo>
                      <a:pt x="26" y="41"/>
                    </a:lnTo>
                    <a:lnTo>
                      <a:pt x="23" y="40"/>
                    </a:lnTo>
                    <a:lnTo>
                      <a:pt x="20" y="40"/>
                    </a:lnTo>
                    <a:lnTo>
                      <a:pt x="18" y="39"/>
                    </a:lnTo>
                    <a:lnTo>
                      <a:pt x="16" y="39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0" y="37"/>
                    </a:lnTo>
                    <a:lnTo>
                      <a:pt x="9" y="37"/>
                    </a:lnTo>
                    <a:lnTo>
                      <a:pt x="7" y="36"/>
                    </a:lnTo>
                    <a:lnTo>
                      <a:pt x="6" y="35"/>
                    </a:lnTo>
                    <a:lnTo>
                      <a:pt x="5" y="35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2" y="33"/>
                    </a:lnTo>
                    <a:lnTo>
                      <a:pt x="1" y="32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0" y="30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1" y="13"/>
                    </a:lnTo>
                    <a:lnTo>
                      <a:pt x="2" y="12"/>
                    </a:lnTo>
                    <a:lnTo>
                      <a:pt x="4" y="11"/>
                    </a:lnTo>
                    <a:lnTo>
                      <a:pt x="5" y="10"/>
                    </a:lnTo>
                    <a:lnTo>
                      <a:pt x="7" y="9"/>
                    </a:lnTo>
                    <a:lnTo>
                      <a:pt x="10" y="9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05" name="Freeform 259"/>
              <p:cNvSpPr>
                <a:spLocks/>
              </p:cNvSpPr>
              <p:nvPr/>
            </p:nvSpPr>
            <p:spPr bwMode="auto">
              <a:xfrm>
                <a:off x="925" y="2755"/>
                <a:ext cx="222" cy="27"/>
              </a:xfrm>
              <a:custGeom>
                <a:avLst/>
                <a:gdLst>
                  <a:gd name="T0" fmla="*/ 211 w 222"/>
                  <a:gd name="T1" fmla="*/ 19 h 27"/>
                  <a:gd name="T2" fmla="*/ 200 w 222"/>
                  <a:gd name="T3" fmla="*/ 21 h 27"/>
                  <a:gd name="T4" fmla="*/ 187 w 222"/>
                  <a:gd name="T5" fmla="*/ 23 h 27"/>
                  <a:gd name="T6" fmla="*/ 172 w 222"/>
                  <a:gd name="T7" fmla="*/ 25 h 27"/>
                  <a:gd name="T8" fmla="*/ 154 w 222"/>
                  <a:gd name="T9" fmla="*/ 26 h 27"/>
                  <a:gd name="T10" fmla="*/ 140 w 222"/>
                  <a:gd name="T11" fmla="*/ 27 h 27"/>
                  <a:gd name="T12" fmla="*/ 134 w 222"/>
                  <a:gd name="T13" fmla="*/ 27 h 27"/>
                  <a:gd name="T14" fmla="*/ 129 w 222"/>
                  <a:gd name="T15" fmla="*/ 27 h 27"/>
                  <a:gd name="T16" fmla="*/ 123 w 222"/>
                  <a:gd name="T17" fmla="*/ 27 h 27"/>
                  <a:gd name="T18" fmla="*/ 117 w 222"/>
                  <a:gd name="T19" fmla="*/ 27 h 27"/>
                  <a:gd name="T20" fmla="*/ 111 w 222"/>
                  <a:gd name="T21" fmla="*/ 27 h 27"/>
                  <a:gd name="T22" fmla="*/ 103 w 222"/>
                  <a:gd name="T23" fmla="*/ 27 h 27"/>
                  <a:gd name="T24" fmla="*/ 94 w 222"/>
                  <a:gd name="T25" fmla="*/ 27 h 27"/>
                  <a:gd name="T26" fmla="*/ 86 w 222"/>
                  <a:gd name="T27" fmla="*/ 27 h 27"/>
                  <a:gd name="T28" fmla="*/ 78 w 222"/>
                  <a:gd name="T29" fmla="*/ 26 h 27"/>
                  <a:gd name="T30" fmla="*/ 71 w 222"/>
                  <a:gd name="T31" fmla="*/ 26 h 27"/>
                  <a:gd name="T32" fmla="*/ 61 w 222"/>
                  <a:gd name="T33" fmla="*/ 25 h 27"/>
                  <a:gd name="T34" fmla="*/ 52 w 222"/>
                  <a:gd name="T35" fmla="*/ 25 h 27"/>
                  <a:gd name="T36" fmla="*/ 43 w 222"/>
                  <a:gd name="T37" fmla="*/ 24 h 27"/>
                  <a:gd name="T38" fmla="*/ 35 w 222"/>
                  <a:gd name="T39" fmla="*/ 23 h 27"/>
                  <a:gd name="T40" fmla="*/ 27 w 222"/>
                  <a:gd name="T41" fmla="*/ 22 h 27"/>
                  <a:gd name="T42" fmla="*/ 21 w 222"/>
                  <a:gd name="T43" fmla="*/ 21 h 27"/>
                  <a:gd name="T44" fmla="*/ 17 w 222"/>
                  <a:gd name="T45" fmla="*/ 21 h 27"/>
                  <a:gd name="T46" fmla="*/ 14 w 222"/>
                  <a:gd name="T47" fmla="*/ 20 h 27"/>
                  <a:gd name="T48" fmla="*/ 7 w 222"/>
                  <a:gd name="T49" fmla="*/ 18 h 27"/>
                  <a:gd name="T50" fmla="*/ 2 w 222"/>
                  <a:gd name="T51" fmla="*/ 16 h 27"/>
                  <a:gd name="T52" fmla="*/ 0 w 222"/>
                  <a:gd name="T53" fmla="*/ 13 h 27"/>
                  <a:gd name="T54" fmla="*/ 1 w 222"/>
                  <a:gd name="T55" fmla="*/ 11 h 27"/>
                  <a:gd name="T56" fmla="*/ 5 w 222"/>
                  <a:gd name="T57" fmla="*/ 9 h 27"/>
                  <a:gd name="T58" fmla="*/ 12 w 222"/>
                  <a:gd name="T59" fmla="*/ 7 h 27"/>
                  <a:gd name="T60" fmla="*/ 21 w 222"/>
                  <a:gd name="T61" fmla="*/ 5 h 27"/>
                  <a:gd name="T62" fmla="*/ 32 w 222"/>
                  <a:gd name="T63" fmla="*/ 4 h 27"/>
                  <a:gd name="T64" fmla="*/ 43 w 222"/>
                  <a:gd name="T65" fmla="*/ 2 h 27"/>
                  <a:gd name="T66" fmla="*/ 56 w 222"/>
                  <a:gd name="T67" fmla="*/ 1 h 27"/>
                  <a:gd name="T68" fmla="*/ 70 w 222"/>
                  <a:gd name="T69" fmla="*/ 1 h 27"/>
                  <a:gd name="T70" fmla="*/ 85 w 222"/>
                  <a:gd name="T71" fmla="*/ 0 h 27"/>
                  <a:gd name="T72" fmla="*/ 100 w 222"/>
                  <a:gd name="T73" fmla="*/ 0 h 27"/>
                  <a:gd name="T74" fmla="*/ 116 w 222"/>
                  <a:gd name="T75" fmla="*/ 0 h 27"/>
                  <a:gd name="T76" fmla="*/ 128 w 222"/>
                  <a:gd name="T77" fmla="*/ 0 h 27"/>
                  <a:gd name="T78" fmla="*/ 141 w 222"/>
                  <a:gd name="T79" fmla="*/ 0 h 27"/>
                  <a:gd name="T80" fmla="*/ 153 w 222"/>
                  <a:gd name="T81" fmla="*/ 1 h 27"/>
                  <a:gd name="T82" fmla="*/ 164 w 222"/>
                  <a:gd name="T83" fmla="*/ 1 h 27"/>
                  <a:gd name="T84" fmla="*/ 175 w 222"/>
                  <a:gd name="T85" fmla="*/ 2 h 27"/>
                  <a:gd name="T86" fmla="*/ 185 w 222"/>
                  <a:gd name="T87" fmla="*/ 3 h 27"/>
                  <a:gd name="T88" fmla="*/ 193 w 222"/>
                  <a:gd name="T89" fmla="*/ 4 h 27"/>
                  <a:gd name="T90" fmla="*/ 201 w 222"/>
                  <a:gd name="T91" fmla="*/ 5 h 27"/>
                  <a:gd name="T92" fmla="*/ 208 w 222"/>
                  <a:gd name="T93" fmla="*/ 7 h 27"/>
                  <a:gd name="T94" fmla="*/ 214 w 222"/>
                  <a:gd name="T95" fmla="*/ 8 h 27"/>
                  <a:gd name="T96" fmla="*/ 218 w 222"/>
                  <a:gd name="T97" fmla="*/ 10 h 27"/>
                  <a:gd name="T98" fmla="*/ 221 w 222"/>
                  <a:gd name="T99" fmla="*/ 11 h 27"/>
                  <a:gd name="T100" fmla="*/ 222 w 222"/>
                  <a:gd name="T101" fmla="*/ 13 h 27"/>
                  <a:gd name="T102" fmla="*/ 222 w 222"/>
                  <a:gd name="T103" fmla="*/ 15 h 27"/>
                  <a:gd name="T104" fmla="*/ 219 w 222"/>
                  <a:gd name="T10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2" h="27">
                    <a:moveTo>
                      <a:pt x="216" y="18"/>
                    </a:moveTo>
                    <a:lnTo>
                      <a:pt x="214" y="19"/>
                    </a:lnTo>
                    <a:lnTo>
                      <a:pt x="211" y="19"/>
                    </a:lnTo>
                    <a:lnTo>
                      <a:pt x="208" y="20"/>
                    </a:lnTo>
                    <a:lnTo>
                      <a:pt x="204" y="21"/>
                    </a:lnTo>
                    <a:lnTo>
                      <a:pt x="200" y="21"/>
                    </a:lnTo>
                    <a:lnTo>
                      <a:pt x="196" y="22"/>
                    </a:lnTo>
                    <a:lnTo>
                      <a:pt x="192" y="23"/>
                    </a:lnTo>
                    <a:lnTo>
                      <a:pt x="187" y="23"/>
                    </a:lnTo>
                    <a:lnTo>
                      <a:pt x="182" y="24"/>
                    </a:lnTo>
                    <a:lnTo>
                      <a:pt x="177" y="24"/>
                    </a:lnTo>
                    <a:lnTo>
                      <a:pt x="172" y="25"/>
                    </a:lnTo>
                    <a:lnTo>
                      <a:pt x="166" y="25"/>
                    </a:lnTo>
                    <a:lnTo>
                      <a:pt x="160" y="25"/>
                    </a:lnTo>
                    <a:lnTo>
                      <a:pt x="154" y="26"/>
                    </a:lnTo>
                    <a:lnTo>
                      <a:pt x="148" y="26"/>
                    </a:lnTo>
                    <a:lnTo>
                      <a:pt x="142" y="26"/>
                    </a:lnTo>
                    <a:lnTo>
                      <a:pt x="140" y="27"/>
                    </a:lnTo>
                    <a:lnTo>
                      <a:pt x="138" y="27"/>
                    </a:lnTo>
                    <a:lnTo>
                      <a:pt x="136" y="27"/>
                    </a:lnTo>
                    <a:lnTo>
                      <a:pt x="134" y="27"/>
                    </a:lnTo>
                    <a:lnTo>
                      <a:pt x="132" y="27"/>
                    </a:lnTo>
                    <a:lnTo>
                      <a:pt x="131" y="27"/>
                    </a:lnTo>
                    <a:lnTo>
                      <a:pt x="129" y="27"/>
                    </a:lnTo>
                    <a:lnTo>
                      <a:pt x="127" y="27"/>
                    </a:lnTo>
                    <a:lnTo>
                      <a:pt x="125" y="27"/>
                    </a:lnTo>
                    <a:lnTo>
                      <a:pt x="123" y="27"/>
                    </a:lnTo>
                    <a:lnTo>
                      <a:pt x="121" y="27"/>
                    </a:lnTo>
                    <a:lnTo>
                      <a:pt x="119" y="27"/>
                    </a:lnTo>
                    <a:lnTo>
                      <a:pt x="117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11" y="27"/>
                    </a:lnTo>
                    <a:lnTo>
                      <a:pt x="108" y="27"/>
                    </a:lnTo>
                    <a:lnTo>
                      <a:pt x="105" y="27"/>
                    </a:lnTo>
                    <a:lnTo>
                      <a:pt x="103" y="27"/>
                    </a:lnTo>
                    <a:lnTo>
                      <a:pt x="100" y="27"/>
                    </a:lnTo>
                    <a:lnTo>
                      <a:pt x="97" y="27"/>
                    </a:lnTo>
                    <a:lnTo>
                      <a:pt x="94" y="27"/>
                    </a:lnTo>
                    <a:lnTo>
                      <a:pt x="91" y="27"/>
                    </a:lnTo>
                    <a:lnTo>
                      <a:pt x="89" y="27"/>
                    </a:lnTo>
                    <a:lnTo>
                      <a:pt x="86" y="27"/>
                    </a:lnTo>
                    <a:lnTo>
                      <a:pt x="84" y="26"/>
                    </a:lnTo>
                    <a:lnTo>
                      <a:pt x="81" y="26"/>
                    </a:lnTo>
                    <a:lnTo>
                      <a:pt x="78" y="26"/>
                    </a:lnTo>
                    <a:lnTo>
                      <a:pt x="76" y="26"/>
                    </a:lnTo>
                    <a:lnTo>
                      <a:pt x="73" y="26"/>
                    </a:lnTo>
                    <a:lnTo>
                      <a:pt x="71" y="26"/>
                    </a:lnTo>
                    <a:lnTo>
                      <a:pt x="68" y="26"/>
                    </a:lnTo>
                    <a:lnTo>
                      <a:pt x="65" y="26"/>
                    </a:lnTo>
                    <a:lnTo>
                      <a:pt x="61" y="25"/>
                    </a:lnTo>
                    <a:lnTo>
                      <a:pt x="58" y="25"/>
                    </a:lnTo>
                    <a:lnTo>
                      <a:pt x="55" y="25"/>
                    </a:lnTo>
                    <a:lnTo>
                      <a:pt x="52" y="25"/>
                    </a:lnTo>
                    <a:lnTo>
                      <a:pt x="49" y="25"/>
                    </a:lnTo>
                    <a:lnTo>
                      <a:pt x="46" y="24"/>
                    </a:lnTo>
                    <a:lnTo>
                      <a:pt x="43" y="24"/>
                    </a:lnTo>
                    <a:lnTo>
                      <a:pt x="40" y="24"/>
                    </a:lnTo>
                    <a:lnTo>
                      <a:pt x="37" y="23"/>
                    </a:lnTo>
                    <a:lnTo>
                      <a:pt x="35" y="23"/>
                    </a:lnTo>
                    <a:lnTo>
                      <a:pt x="32" y="23"/>
                    </a:lnTo>
                    <a:lnTo>
                      <a:pt x="30" y="23"/>
                    </a:lnTo>
                    <a:lnTo>
                      <a:pt x="27" y="22"/>
                    </a:lnTo>
                    <a:lnTo>
                      <a:pt x="25" y="22"/>
                    </a:lnTo>
                    <a:lnTo>
                      <a:pt x="23" y="22"/>
                    </a:lnTo>
                    <a:lnTo>
                      <a:pt x="21" y="21"/>
                    </a:lnTo>
                    <a:lnTo>
                      <a:pt x="20" y="21"/>
                    </a:lnTo>
                    <a:lnTo>
                      <a:pt x="19" y="21"/>
                    </a:lnTo>
                    <a:lnTo>
                      <a:pt x="17" y="21"/>
                    </a:lnTo>
                    <a:lnTo>
                      <a:pt x="16" y="20"/>
                    </a:lnTo>
                    <a:lnTo>
                      <a:pt x="15" y="20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0" y="19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3" y="17"/>
                    </a:lnTo>
                    <a:lnTo>
                      <a:pt x="2" y="16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1" y="11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12" y="7"/>
                    </a:lnTo>
                    <a:lnTo>
                      <a:pt x="14" y="6"/>
                    </a:lnTo>
                    <a:lnTo>
                      <a:pt x="17" y="6"/>
                    </a:lnTo>
                    <a:lnTo>
                      <a:pt x="21" y="5"/>
                    </a:lnTo>
                    <a:lnTo>
                      <a:pt x="24" y="5"/>
                    </a:lnTo>
                    <a:lnTo>
                      <a:pt x="28" y="4"/>
                    </a:lnTo>
                    <a:lnTo>
                      <a:pt x="32" y="4"/>
                    </a:lnTo>
                    <a:lnTo>
                      <a:pt x="36" y="3"/>
                    </a:lnTo>
                    <a:lnTo>
                      <a:pt x="39" y="3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2" y="2"/>
                    </a:lnTo>
                    <a:lnTo>
                      <a:pt x="56" y="1"/>
                    </a:lnTo>
                    <a:lnTo>
                      <a:pt x="61" y="1"/>
                    </a:lnTo>
                    <a:lnTo>
                      <a:pt x="65" y="1"/>
                    </a:lnTo>
                    <a:lnTo>
                      <a:pt x="70" y="1"/>
                    </a:lnTo>
                    <a:lnTo>
                      <a:pt x="75" y="0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90" y="0"/>
                    </a:lnTo>
                    <a:lnTo>
                      <a:pt x="95" y="0"/>
                    </a:lnTo>
                    <a:lnTo>
                      <a:pt x="100" y="0"/>
                    </a:lnTo>
                    <a:lnTo>
                      <a:pt x="106" y="0"/>
                    </a:lnTo>
                    <a:lnTo>
                      <a:pt x="111" y="0"/>
                    </a:lnTo>
                    <a:lnTo>
                      <a:pt x="116" y="0"/>
                    </a:lnTo>
                    <a:lnTo>
                      <a:pt x="120" y="0"/>
                    </a:lnTo>
                    <a:lnTo>
                      <a:pt x="124" y="0"/>
                    </a:lnTo>
                    <a:lnTo>
                      <a:pt x="128" y="0"/>
                    </a:lnTo>
                    <a:lnTo>
                      <a:pt x="133" y="0"/>
                    </a:lnTo>
                    <a:lnTo>
                      <a:pt x="137" y="0"/>
                    </a:lnTo>
                    <a:lnTo>
                      <a:pt x="141" y="0"/>
                    </a:lnTo>
                    <a:lnTo>
                      <a:pt x="145" y="0"/>
                    </a:lnTo>
                    <a:lnTo>
                      <a:pt x="149" y="0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4" y="1"/>
                    </a:lnTo>
                    <a:lnTo>
                      <a:pt x="168" y="2"/>
                    </a:lnTo>
                    <a:lnTo>
                      <a:pt x="171" y="2"/>
                    </a:lnTo>
                    <a:lnTo>
                      <a:pt x="175" y="2"/>
                    </a:lnTo>
                    <a:lnTo>
                      <a:pt x="178" y="2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8" y="3"/>
                    </a:lnTo>
                    <a:lnTo>
                      <a:pt x="191" y="4"/>
                    </a:lnTo>
                    <a:lnTo>
                      <a:pt x="193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4" y="6"/>
                    </a:lnTo>
                    <a:lnTo>
                      <a:pt x="206" y="6"/>
                    </a:lnTo>
                    <a:lnTo>
                      <a:pt x="208" y="7"/>
                    </a:lnTo>
                    <a:lnTo>
                      <a:pt x="210" y="7"/>
                    </a:lnTo>
                    <a:lnTo>
                      <a:pt x="212" y="7"/>
                    </a:lnTo>
                    <a:lnTo>
                      <a:pt x="214" y="8"/>
                    </a:lnTo>
                    <a:lnTo>
                      <a:pt x="215" y="8"/>
                    </a:lnTo>
                    <a:lnTo>
                      <a:pt x="217" y="9"/>
                    </a:lnTo>
                    <a:lnTo>
                      <a:pt x="218" y="10"/>
                    </a:lnTo>
                    <a:lnTo>
                      <a:pt x="220" y="10"/>
                    </a:lnTo>
                    <a:lnTo>
                      <a:pt x="221" y="11"/>
                    </a:lnTo>
                    <a:lnTo>
                      <a:pt x="221" y="11"/>
                    </a:lnTo>
                    <a:lnTo>
                      <a:pt x="222" y="12"/>
                    </a:lnTo>
                    <a:lnTo>
                      <a:pt x="222" y="13"/>
                    </a:lnTo>
                    <a:lnTo>
                      <a:pt x="222" y="13"/>
                    </a:lnTo>
                    <a:lnTo>
                      <a:pt x="222" y="14"/>
                    </a:lnTo>
                    <a:lnTo>
                      <a:pt x="222" y="14"/>
                    </a:lnTo>
                    <a:lnTo>
                      <a:pt x="222" y="15"/>
                    </a:lnTo>
                    <a:lnTo>
                      <a:pt x="221" y="16"/>
                    </a:lnTo>
                    <a:lnTo>
                      <a:pt x="220" y="16"/>
                    </a:lnTo>
                    <a:lnTo>
                      <a:pt x="219" y="17"/>
                    </a:lnTo>
                    <a:lnTo>
                      <a:pt x="218" y="17"/>
                    </a:lnTo>
                    <a:lnTo>
                      <a:pt x="216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06" name="Freeform 260"/>
              <p:cNvSpPr>
                <a:spLocks/>
              </p:cNvSpPr>
              <p:nvPr/>
            </p:nvSpPr>
            <p:spPr bwMode="auto">
              <a:xfrm>
                <a:off x="923" y="2772"/>
                <a:ext cx="226" cy="23"/>
              </a:xfrm>
              <a:custGeom>
                <a:avLst/>
                <a:gdLst>
                  <a:gd name="T0" fmla="*/ 223 w 226"/>
                  <a:gd name="T1" fmla="*/ 10 h 23"/>
                  <a:gd name="T2" fmla="*/ 217 w 226"/>
                  <a:gd name="T3" fmla="*/ 14 h 23"/>
                  <a:gd name="T4" fmla="*/ 209 w 226"/>
                  <a:gd name="T5" fmla="*/ 16 h 23"/>
                  <a:gd name="T6" fmla="*/ 200 w 226"/>
                  <a:gd name="T7" fmla="*/ 18 h 23"/>
                  <a:gd name="T8" fmla="*/ 189 w 226"/>
                  <a:gd name="T9" fmla="*/ 19 h 23"/>
                  <a:gd name="T10" fmla="*/ 177 w 226"/>
                  <a:gd name="T11" fmla="*/ 20 h 23"/>
                  <a:gd name="T12" fmla="*/ 164 w 226"/>
                  <a:gd name="T13" fmla="*/ 21 h 23"/>
                  <a:gd name="T14" fmla="*/ 150 w 226"/>
                  <a:gd name="T15" fmla="*/ 22 h 23"/>
                  <a:gd name="T16" fmla="*/ 141 w 226"/>
                  <a:gd name="T17" fmla="*/ 23 h 23"/>
                  <a:gd name="T18" fmla="*/ 135 w 226"/>
                  <a:gd name="T19" fmla="*/ 23 h 23"/>
                  <a:gd name="T20" fmla="*/ 130 w 226"/>
                  <a:gd name="T21" fmla="*/ 23 h 23"/>
                  <a:gd name="T22" fmla="*/ 124 w 226"/>
                  <a:gd name="T23" fmla="*/ 23 h 23"/>
                  <a:gd name="T24" fmla="*/ 118 w 226"/>
                  <a:gd name="T25" fmla="*/ 23 h 23"/>
                  <a:gd name="T26" fmla="*/ 111 w 226"/>
                  <a:gd name="T27" fmla="*/ 23 h 23"/>
                  <a:gd name="T28" fmla="*/ 102 w 226"/>
                  <a:gd name="T29" fmla="*/ 23 h 23"/>
                  <a:gd name="T30" fmla="*/ 94 w 226"/>
                  <a:gd name="T31" fmla="*/ 23 h 23"/>
                  <a:gd name="T32" fmla="*/ 86 w 226"/>
                  <a:gd name="T33" fmla="*/ 23 h 23"/>
                  <a:gd name="T34" fmla="*/ 78 w 226"/>
                  <a:gd name="T35" fmla="*/ 22 h 23"/>
                  <a:gd name="T36" fmla="*/ 70 w 226"/>
                  <a:gd name="T37" fmla="*/ 22 h 23"/>
                  <a:gd name="T38" fmla="*/ 60 w 226"/>
                  <a:gd name="T39" fmla="*/ 21 h 23"/>
                  <a:gd name="T40" fmla="*/ 51 w 226"/>
                  <a:gd name="T41" fmla="*/ 20 h 23"/>
                  <a:gd name="T42" fmla="*/ 42 w 226"/>
                  <a:gd name="T43" fmla="*/ 20 h 23"/>
                  <a:gd name="T44" fmla="*/ 34 w 226"/>
                  <a:gd name="T45" fmla="*/ 19 h 23"/>
                  <a:gd name="T46" fmla="*/ 27 w 226"/>
                  <a:gd name="T47" fmla="*/ 17 h 23"/>
                  <a:gd name="T48" fmla="*/ 22 w 226"/>
                  <a:gd name="T49" fmla="*/ 17 h 23"/>
                  <a:gd name="T50" fmla="*/ 18 w 226"/>
                  <a:gd name="T51" fmla="*/ 16 h 23"/>
                  <a:gd name="T52" fmla="*/ 15 w 226"/>
                  <a:gd name="T53" fmla="*/ 15 h 23"/>
                  <a:gd name="T54" fmla="*/ 6 w 226"/>
                  <a:gd name="T55" fmla="*/ 12 h 23"/>
                  <a:gd name="T56" fmla="*/ 1 w 226"/>
                  <a:gd name="T57" fmla="*/ 9 h 23"/>
                  <a:gd name="T58" fmla="*/ 0 w 226"/>
                  <a:gd name="T59" fmla="*/ 6 h 23"/>
                  <a:gd name="T60" fmla="*/ 0 w 226"/>
                  <a:gd name="T61" fmla="*/ 0 h 23"/>
                  <a:gd name="T62" fmla="*/ 3 w 226"/>
                  <a:gd name="T63" fmla="*/ 3 h 23"/>
                  <a:gd name="T64" fmla="*/ 9 w 226"/>
                  <a:gd name="T65" fmla="*/ 5 h 23"/>
                  <a:gd name="T66" fmla="*/ 15 w 226"/>
                  <a:gd name="T67" fmla="*/ 6 h 23"/>
                  <a:gd name="T68" fmla="*/ 18 w 226"/>
                  <a:gd name="T69" fmla="*/ 7 h 23"/>
                  <a:gd name="T70" fmla="*/ 22 w 226"/>
                  <a:gd name="T71" fmla="*/ 8 h 23"/>
                  <a:gd name="T72" fmla="*/ 28 w 226"/>
                  <a:gd name="T73" fmla="*/ 9 h 23"/>
                  <a:gd name="T74" fmla="*/ 36 w 226"/>
                  <a:gd name="T75" fmla="*/ 10 h 23"/>
                  <a:gd name="T76" fmla="*/ 44 w 226"/>
                  <a:gd name="T77" fmla="*/ 11 h 23"/>
                  <a:gd name="T78" fmla="*/ 53 w 226"/>
                  <a:gd name="T79" fmla="*/ 12 h 23"/>
                  <a:gd name="T80" fmla="*/ 63 w 226"/>
                  <a:gd name="T81" fmla="*/ 13 h 23"/>
                  <a:gd name="T82" fmla="*/ 72 w 226"/>
                  <a:gd name="T83" fmla="*/ 13 h 23"/>
                  <a:gd name="T84" fmla="*/ 80 w 226"/>
                  <a:gd name="T85" fmla="*/ 14 h 23"/>
                  <a:gd name="T86" fmla="*/ 88 w 226"/>
                  <a:gd name="T87" fmla="*/ 14 h 23"/>
                  <a:gd name="T88" fmla="*/ 97 w 226"/>
                  <a:gd name="T89" fmla="*/ 14 h 23"/>
                  <a:gd name="T90" fmla="*/ 105 w 226"/>
                  <a:gd name="T91" fmla="*/ 14 h 23"/>
                  <a:gd name="T92" fmla="*/ 114 w 226"/>
                  <a:gd name="T93" fmla="*/ 14 h 23"/>
                  <a:gd name="T94" fmla="*/ 120 w 226"/>
                  <a:gd name="T95" fmla="*/ 14 h 23"/>
                  <a:gd name="T96" fmla="*/ 126 w 226"/>
                  <a:gd name="T97" fmla="*/ 14 h 23"/>
                  <a:gd name="T98" fmla="*/ 132 w 226"/>
                  <a:gd name="T99" fmla="*/ 14 h 23"/>
                  <a:gd name="T100" fmla="*/ 137 w 226"/>
                  <a:gd name="T101" fmla="*/ 14 h 23"/>
                  <a:gd name="T102" fmla="*/ 143 w 226"/>
                  <a:gd name="T103" fmla="*/ 14 h 23"/>
                  <a:gd name="T104" fmla="*/ 158 w 226"/>
                  <a:gd name="T105" fmla="*/ 13 h 23"/>
                  <a:gd name="T106" fmla="*/ 175 w 226"/>
                  <a:gd name="T107" fmla="*/ 12 h 23"/>
                  <a:gd name="T108" fmla="*/ 191 w 226"/>
                  <a:gd name="T109" fmla="*/ 10 h 23"/>
                  <a:gd name="T110" fmla="*/ 204 w 226"/>
                  <a:gd name="T111" fmla="*/ 8 h 23"/>
                  <a:gd name="T112" fmla="*/ 214 w 226"/>
                  <a:gd name="T113" fmla="*/ 6 h 23"/>
                  <a:gd name="T114" fmla="*/ 220 w 226"/>
                  <a:gd name="T115" fmla="*/ 3 h 23"/>
                  <a:gd name="T116" fmla="*/ 223 w 226"/>
                  <a:gd name="T117" fmla="*/ 2 h 23"/>
                  <a:gd name="T118" fmla="*/ 226 w 226"/>
                  <a:gd name="T119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6" h="23">
                    <a:moveTo>
                      <a:pt x="226" y="8"/>
                    </a:moveTo>
                    <a:lnTo>
                      <a:pt x="225" y="9"/>
                    </a:lnTo>
                    <a:lnTo>
                      <a:pt x="223" y="10"/>
                    </a:lnTo>
                    <a:lnTo>
                      <a:pt x="221" y="12"/>
                    </a:lnTo>
                    <a:lnTo>
                      <a:pt x="219" y="13"/>
                    </a:lnTo>
                    <a:lnTo>
                      <a:pt x="217" y="14"/>
                    </a:lnTo>
                    <a:lnTo>
                      <a:pt x="214" y="15"/>
                    </a:lnTo>
                    <a:lnTo>
                      <a:pt x="211" y="15"/>
                    </a:lnTo>
                    <a:lnTo>
                      <a:pt x="209" y="16"/>
                    </a:lnTo>
                    <a:lnTo>
                      <a:pt x="206" y="17"/>
                    </a:lnTo>
                    <a:lnTo>
                      <a:pt x="203" y="17"/>
                    </a:lnTo>
                    <a:lnTo>
                      <a:pt x="200" y="18"/>
                    </a:lnTo>
                    <a:lnTo>
                      <a:pt x="196" y="18"/>
                    </a:lnTo>
                    <a:lnTo>
                      <a:pt x="193" y="19"/>
                    </a:lnTo>
                    <a:lnTo>
                      <a:pt x="189" y="19"/>
                    </a:lnTo>
                    <a:lnTo>
                      <a:pt x="185" y="20"/>
                    </a:lnTo>
                    <a:lnTo>
                      <a:pt x="181" y="20"/>
                    </a:lnTo>
                    <a:lnTo>
                      <a:pt x="177" y="20"/>
                    </a:lnTo>
                    <a:lnTo>
                      <a:pt x="173" y="21"/>
                    </a:lnTo>
                    <a:lnTo>
                      <a:pt x="169" y="21"/>
                    </a:lnTo>
                    <a:lnTo>
                      <a:pt x="164" y="21"/>
                    </a:lnTo>
                    <a:lnTo>
                      <a:pt x="160" y="22"/>
                    </a:lnTo>
                    <a:lnTo>
                      <a:pt x="155" y="22"/>
                    </a:lnTo>
                    <a:lnTo>
                      <a:pt x="150" y="22"/>
                    </a:lnTo>
                    <a:lnTo>
                      <a:pt x="145" y="22"/>
                    </a:lnTo>
                    <a:lnTo>
                      <a:pt x="143" y="23"/>
                    </a:lnTo>
                    <a:lnTo>
                      <a:pt x="141" y="23"/>
                    </a:lnTo>
                    <a:lnTo>
                      <a:pt x="139" y="23"/>
                    </a:lnTo>
                    <a:lnTo>
                      <a:pt x="137" y="23"/>
                    </a:lnTo>
                    <a:lnTo>
                      <a:pt x="135" y="23"/>
                    </a:lnTo>
                    <a:lnTo>
                      <a:pt x="133" y="23"/>
                    </a:lnTo>
                    <a:lnTo>
                      <a:pt x="131" y="23"/>
                    </a:lnTo>
                    <a:lnTo>
                      <a:pt x="130" y="23"/>
                    </a:lnTo>
                    <a:lnTo>
                      <a:pt x="128" y="23"/>
                    </a:lnTo>
                    <a:lnTo>
                      <a:pt x="126" y="23"/>
                    </a:lnTo>
                    <a:lnTo>
                      <a:pt x="124" y="23"/>
                    </a:lnTo>
                    <a:lnTo>
                      <a:pt x="122" y="23"/>
                    </a:lnTo>
                    <a:lnTo>
                      <a:pt x="120" y="23"/>
                    </a:lnTo>
                    <a:lnTo>
                      <a:pt x="118" y="23"/>
                    </a:lnTo>
                    <a:lnTo>
                      <a:pt x="116" y="23"/>
                    </a:lnTo>
                    <a:lnTo>
                      <a:pt x="114" y="23"/>
                    </a:lnTo>
                    <a:lnTo>
                      <a:pt x="111" y="23"/>
                    </a:lnTo>
                    <a:lnTo>
                      <a:pt x="108" y="23"/>
                    </a:lnTo>
                    <a:lnTo>
                      <a:pt x="105" y="23"/>
                    </a:lnTo>
                    <a:lnTo>
                      <a:pt x="102" y="23"/>
                    </a:lnTo>
                    <a:lnTo>
                      <a:pt x="100" y="23"/>
                    </a:lnTo>
                    <a:lnTo>
                      <a:pt x="97" y="23"/>
                    </a:lnTo>
                    <a:lnTo>
                      <a:pt x="94" y="23"/>
                    </a:lnTo>
                    <a:lnTo>
                      <a:pt x="91" y="23"/>
                    </a:lnTo>
                    <a:lnTo>
                      <a:pt x="89" y="23"/>
                    </a:lnTo>
                    <a:lnTo>
                      <a:pt x="86" y="23"/>
                    </a:lnTo>
                    <a:lnTo>
                      <a:pt x="83" y="22"/>
                    </a:lnTo>
                    <a:lnTo>
                      <a:pt x="81" y="22"/>
                    </a:lnTo>
                    <a:lnTo>
                      <a:pt x="78" y="22"/>
                    </a:lnTo>
                    <a:lnTo>
                      <a:pt x="76" y="22"/>
                    </a:lnTo>
                    <a:lnTo>
                      <a:pt x="73" y="22"/>
                    </a:lnTo>
                    <a:lnTo>
                      <a:pt x="70" y="22"/>
                    </a:lnTo>
                    <a:lnTo>
                      <a:pt x="67" y="22"/>
                    </a:lnTo>
                    <a:lnTo>
                      <a:pt x="64" y="21"/>
                    </a:lnTo>
                    <a:lnTo>
                      <a:pt x="60" y="21"/>
                    </a:lnTo>
                    <a:lnTo>
                      <a:pt x="57" y="21"/>
                    </a:lnTo>
                    <a:lnTo>
                      <a:pt x="54" y="21"/>
                    </a:lnTo>
                    <a:lnTo>
                      <a:pt x="51" y="20"/>
                    </a:lnTo>
                    <a:lnTo>
                      <a:pt x="48" y="20"/>
                    </a:lnTo>
                    <a:lnTo>
                      <a:pt x="45" y="20"/>
                    </a:lnTo>
                    <a:lnTo>
                      <a:pt x="42" y="20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4" y="19"/>
                    </a:lnTo>
                    <a:lnTo>
                      <a:pt x="32" y="18"/>
                    </a:lnTo>
                    <a:lnTo>
                      <a:pt x="29" y="18"/>
                    </a:lnTo>
                    <a:lnTo>
                      <a:pt x="27" y="17"/>
                    </a:lnTo>
                    <a:lnTo>
                      <a:pt x="24" y="17"/>
                    </a:lnTo>
                    <a:lnTo>
                      <a:pt x="23" y="17"/>
                    </a:lnTo>
                    <a:lnTo>
                      <a:pt x="22" y="17"/>
                    </a:lnTo>
                    <a:lnTo>
                      <a:pt x="20" y="16"/>
                    </a:lnTo>
                    <a:lnTo>
                      <a:pt x="19" y="16"/>
                    </a:lnTo>
                    <a:lnTo>
                      <a:pt x="18" y="16"/>
                    </a:lnTo>
                    <a:lnTo>
                      <a:pt x="17" y="15"/>
                    </a:lnTo>
                    <a:lnTo>
                      <a:pt x="16" y="15"/>
                    </a:lnTo>
                    <a:lnTo>
                      <a:pt x="15" y="15"/>
                    </a:lnTo>
                    <a:lnTo>
                      <a:pt x="11" y="14"/>
                    </a:lnTo>
                    <a:lnTo>
                      <a:pt x="9" y="13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3" y="10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7" y="4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16" y="7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1" y="8"/>
                    </a:lnTo>
                    <a:lnTo>
                      <a:pt x="22" y="8"/>
                    </a:lnTo>
                    <a:lnTo>
                      <a:pt x="23" y="8"/>
                    </a:lnTo>
                    <a:lnTo>
                      <a:pt x="26" y="9"/>
                    </a:lnTo>
                    <a:lnTo>
                      <a:pt x="28" y="9"/>
                    </a:lnTo>
                    <a:lnTo>
                      <a:pt x="31" y="9"/>
                    </a:lnTo>
                    <a:lnTo>
                      <a:pt x="33" y="10"/>
                    </a:lnTo>
                    <a:lnTo>
                      <a:pt x="36" y="10"/>
                    </a:lnTo>
                    <a:lnTo>
                      <a:pt x="39" y="10"/>
                    </a:lnTo>
                    <a:lnTo>
                      <a:pt x="41" y="11"/>
                    </a:lnTo>
                    <a:lnTo>
                      <a:pt x="44" y="11"/>
                    </a:lnTo>
                    <a:lnTo>
                      <a:pt x="47" y="11"/>
                    </a:lnTo>
                    <a:lnTo>
                      <a:pt x="50" y="12"/>
                    </a:lnTo>
                    <a:lnTo>
                      <a:pt x="53" y="12"/>
                    </a:lnTo>
                    <a:lnTo>
                      <a:pt x="57" y="12"/>
                    </a:lnTo>
                    <a:lnTo>
                      <a:pt x="60" y="12"/>
                    </a:lnTo>
                    <a:lnTo>
                      <a:pt x="63" y="13"/>
                    </a:lnTo>
                    <a:lnTo>
                      <a:pt x="67" y="13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80" y="14"/>
                    </a:lnTo>
                    <a:lnTo>
                      <a:pt x="83" y="14"/>
                    </a:lnTo>
                    <a:lnTo>
                      <a:pt x="86" y="14"/>
                    </a:lnTo>
                    <a:lnTo>
                      <a:pt x="88" y="14"/>
                    </a:lnTo>
                    <a:lnTo>
                      <a:pt x="91" y="14"/>
                    </a:lnTo>
                    <a:lnTo>
                      <a:pt x="94" y="14"/>
                    </a:lnTo>
                    <a:lnTo>
                      <a:pt x="97" y="14"/>
                    </a:lnTo>
                    <a:lnTo>
                      <a:pt x="99" y="14"/>
                    </a:lnTo>
                    <a:lnTo>
                      <a:pt x="102" y="14"/>
                    </a:lnTo>
                    <a:lnTo>
                      <a:pt x="105" y="14"/>
                    </a:lnTo>
                    <a:lnTo>
                      <a:pt x="108" y="14"/>
                    </a:lnTo>
                    <a:lnTo>
                      <a:pt x="111" y="14"/>
                    </a:lnTo>
                    <a:lnTo>
                      <a:pt x="114" y="14"/>
                    </a:lnTo>
                    <a:lnTo>
                      <a:pt x="116" y="14"/>
                    </a:lnTo>
                    <a:lnTo>
                      <a:pt x="118" y="14"/>
                    </a:lnTo>
                    <a:lnTo>
                      <a:pt x="120" y="14"/>
                    </a:lnTo>
                    <a:lnTo>
                      <a:pt x="122" y="14"/>
                    </a:lnTo>
                    <a:lnTo>
                      <a:pt x="124" y="14"/>
                    </a:lnTo>
                    <a:lnTo>
                      <a:pt x="126" y="14"/>
                    </a:lnTo>
                    <a:lnTo>
                      <a:pt x="128" y="14"/>
                    </a:lnTo>
                    <a:lnTo>
                      <a:pt x="130" y="14"/>
                    </a:lnTo>
                    <a:lnTo>
                      <a:pt x="132" y="14"/>
                    </a:lnTo>
                    <a:lnTo>
                      <a:pt x="134" y="14"/>
                    </a:lnTo>
                    <a:lnTo>
                      <a:pt x="135" y="14"/>
                    </a:lnTo>
                    <a:lnTo>
                      <a:pt x="137" y="14"/>
                    </a:lnTo>
                    <a:lnTo>
                      <a:pt x="139" y="14"/>
                    </a:lnTo>
                    <a:lnTo>
                      <a:pt x="141" y="14"/>
                    </a:lnTo>
                    <a:lnTo>
                      <a:pt x="143" y="14"/>
                    </a:lnTo>
                    <a:lnTo>
                      <a:pt x="145" y="14"/>
                    </a:lnTo>
                    <a:lnTo>
                      <a:pt x="152" y="13"/>
                    </a:lnTo>
                    <a:lnTo>
                      <a:pt x="158" y="13"/>
                    </a:lnTo>
                    <a:lnTo>
                      <a:pt x="164" y="13"/>
                    </a:lnTo>
                    <a:lnTo>
                      <a:pt x="170" y="12"/>
                    </a:lnTo>
                    <a:lnTo>
                      <a:pt x="175" y="12"/>
                    </a:lnTo>
                    <a:lnTo>
                      <a:pt x="181" y="11"/>
                    </a:lnTo>
                    <a:lnTo>
                      <a:pt x="186" y="11"/>
                    </a:lnTo>
                    <a:lnTo>
                      <a:pt x="191" y="10"/>
                    </a:lnTo>
                    <a:lnTo>
                      <a:pt x="195" y="9"/>
                    </a:lnTo>
                    <a:lnTo>
                      <a:pt x="200" y="9"/>
                    </a:lnTo>
                    <a:lnTo>
                      <a:pt x="204" y="8"/>
                    </a:lnTo>
                    <a:lnTo>
                      <a:pt x="207" y="7"/>
                    </a:lnTo>
                    <a:lnTo>
                      <a:pt x="211" y="6"/>
                    </a:lnTo>
                    <a:lnTo>
                      <a:pt x="214" y="6"/>
                    </a:lnTo>
                    <a:lnTo>
                      <a:pt x="217" y="5"/>
                    </a:lnTo>
                    <a:lnTo>
                      <a:pt x="219" y="4"/>
                    </a:lnTo>
                    <a:lnTo>
                      <a:pt x="220" y="3"/>
                    </a:lnTo>
                    <a:lnTo>
                      <a:pt x="221" y="3"/>
                    </a:lnTo>
                    <a:lnTo>
                      <a:pt x="222" y="2"/>
                    </a:lnTo>
                    <a:lnTo>
                      <a:pt x="223" y="2"/>
                    </a:lnTo>
                    <a:lnTo>
                      <a:pt x="224" y="1"/>
                    </a:lnTo>
                    <a:lnTo>
                      <a:pt x="225" y="1"/>
                    </a:lnTo>
                    <a:lnTo>
                      <a:pt x="226" y="1"/>
                    </a:lnTo>
                    <a:lnTo>
                      <a:pt x="226" y="0"/>
                    </a:lnTo>
                    <a:lnTo>
                      <a:pt x="226" y="8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07" name="Freeform 261"/>
              <p:cNvSpPr>
                <a:spLocks/>
              </p:cNvSpPr>
              <p:nvPr/>
            </p:nvSpPr>
            <p:spPr bwMode="auto">
              <a:xfrm>
                <a:off x="974" y="2758"/>
                <a:ext cx="48" cy="15"/>
              </a:xfrm>
              <a:custGeom>
                <a:avLst/>
                <a:gdLst>
                  <a:gd name="T0" fmla="*/ 25 w 48"/>
                  <a:gd name="T1" fmla="*/ 0 h 15"/>
                  <a:gd name="T2" fmla="*/ 48 w 48"/>
                  <a:gd name="T3" fmla="*/ 11 h 15"/>
                  <a:gd name="T4" fmla="*/ 12 w 48"/>
                  <a:gd name="T5" fmla="*/ 15 h 15"/>
                  <a:gd name="T6" fmla="*/ 0 w 48"/>
                  <a:gd name="T7" fmla="*/ 1 h 15"/>
                  <a:gd name="T8" fmla="*/ 25 w 4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25" y="0"/>
                    </a:moveTo>
                    <a:lnTo>
                      <a:pt x="48" y="11"/>
                    </a:lnTo>
                    <a:lnTo>
                      <a:pt x="12" y="15"/>
                    </a:lnTo>
                    <a:lnTo>
                      <a:pt x="0" y="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08" name="Freeform 262"/>
              <p:cNvSpPr>
                <a:spLocks/>
              </p:cNvSpPr>
              <p:nvPr/>
            </p:nvSpPr>
            <p:spPr bwMode="auto">
              <a:xfrm>
                <a:off x="978" y="2759"/>
                <a:ext cx="38" cy="12"/>
              </a:xfrm>
              <a:custGeom>
                <a:avLst/>
                <a:gdLst>
                  <a:gd name="T0" fmla="*/ 21 w 38"/>
                  <a:gd name="T1" fmla="*/ 0 h 12"/>
                  <a:gd name="T2" fmla="*/ 38 w 38"/>
                  <a:gd name="T3" fmla="*/ 9 h 12"/>
                  <a:gd name="T4" fmla="*/ 10 w 38"/>
                  <a:gd name="T5" fmla="*/ 12 h 12"/>
                  <a:gd name="T6" fmla="*/ 0 w 38"/>
                  <a:gd name="T7" fmla="*/ 2 h 12"/>
                  <a:gd name="T8" fmla="*/ 21 w 38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2">
                    <a:moveTo>
                      <a:pt x="21" y="0"/>
                    </a:moveTo>
                    <a:lnTo>
                      <a:pt x="38" y="9"/>
                    </a:lnTo>
                    <a:lnTo>
                      <a:pt x="10" y="12"/>
                    </a:lnTo>
                    <a:lnTo>
                      <a:pt x="0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09" name="Freeform 263"/>
              <p:cNvSpPr>
                <a:spLocks/>
              </p:cNvSpPr>
              <p:nvPr/>
            </p:nvSpPr>
            <p:spPr bwMode="auto">
              <a:xfrm>
                <a:off x="957" y="2673"/>
                <a:ext cx="8" cy="14"/>
              </a:xfrm>
              <a:custGeom>
                <a:avLst/>
                <a:gdLst>
                  <a:gd name="T0" fmla="*/ 1 w 8"/>
                  <a:gd name="T1" fmla="*/ 14 h 14"/>
                  <a:gd name="T2" fmla="*/ 0 w 8"/>
                  <a:gd name="T3" fmla="*/ 13 h 14"/>
                  <a:gd name="T4" fmla="*/ 0 w 8"/>
                  <a:gd name="T5" fmla="*/ 11 h 14"/>
                  <a:gd name="T6" fmla="*/ 0 w 8"/>
                  <a:gd name="T7" fmla="*/ 8 h 14"/>
                  <a:gd name="T8" fmla="*/ 1 w 8"/>
                  <a:gd name="T9" fmla="*/ 6 h 14"/>
                  <a:gd name="T10" fmla="*/ 1 w 8"/>
                  <a:gd name="T11" fmla="*/ 4 h 14"/>
                  <a:gd name="T12" fmla="*/ 2 w 8"/>
                  <a:gd name="T13" fmla="*/ 3 h 14"/>
                  <a:gd name="T14" fmla="*/ 3 w 8"/>
                  <a:gd name="T15" fmla="*/ 2 h 14"/>
                  <a:gd name="T16" fmla="*/ 4 w 8"/>
                  <a:gd name="T17" fmla="*/ 1 h 14"/>
                  <a:gd name="T18" fmla="*/ 4 w 8"/>
                  <a:gd name="T19" fmla="*/ 1 h 14"/>
                  <a:gd name="T20" fmla="*/ 5 w 8"/>
                  <a:gd name="T21" fmla="*/ 0 h 14"/>
                  <a:gd name="T22" fmla="*/ 6 w 8"/>
                  <a:gd name="T23" fmla="*/ 0 h 14"/>
                  <a:gd name="T24" fmla="*/ 7 w 8"/>
                  <a:gd name="T25" fmla="*/ 0 h 14"/>
                  <a:gd name="T26" fmla="*/ 8 w 8"/>
                  <a:gd name="T27" fmla="*/ 1 h 14"/>
                  <a:gd name="T28" fmla="*/ 8 w 8"/>
                  <a:gd name="T29" fmla="*/ 3 h 14"/>
                  <a:gd name="T30" fmla="*/ 8 w 8"/>
                  <a:gd name="T31" fmla="*/ 6 h 14"/>
                  <a:gd name="T32" fmla="*/ 7 w 8"/>
                  <a:gd name="T33" fmla="*/ 8 h 14"/>
                  <a:gd name="T34" fmla="*/ 7 w 8"/>
                  <a:gd name="T35" fmla="*/ 10 h 14"/>
                  <a:gd name="T36" fmla="*/ 6 w 8"/>
                  <a:gd name="T37" fmla="*/ 11 h 14"/>
                  <a:gd name="T38" fmla="*/ 5 w 8"/>
                  <a:gd name="T39" fmla="*/ 12 h 14"/>
                  <a:gd name="T40" fmla="*/ 4 w 8"/>
                  <a:gd name="T41" fmla="*/ 13 h 14"/>
                  <a:gd name="T42" fmla="*/ 4 w 8"/>
                  <a:gd name="T43" fmla="*/ 13 h 14"/>
                  <a:gd name="T44" fmla="*/ 3 w 8"/>
                  <a:gd name="T45" fmla="*/ 14 h 14"/>
                  <a:gd name="T46" fmla="*/ 2 w 8"/>
                  <a:gd name="T47" fmla="*/ 14 h 14"/>
                  <a:gd name="T48" fmla="*/ 1 w 8"/>
                  <a:gd name="T4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4">
                    <a:moveTo>
                      <a:pt x="1" y="14"/>
                    </a:moveTo>
                    <a:lnTo>
                      <a:pt x="0" y="13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7" y="10"/>
                    </a:lnTo>
                    <a:lnTo>
                      <a:pt x="6" y="11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10" name="Freeform 264"/>
              <p:cNvSpPr>
                <a:spLocks/>
              </p:cNvSpPr>
              <p:nvPr/>
            </p:nvSpPr>
            <p:spPr bwMode="auto">
              <a:xfrm>
                <a:off x="963" y="2703"/>
                <a:ext cx="24" cy="22"/>
              </a:xfrm>
              <a:custGeom>
                <a:avLst/>
                <a:gdLst>
                  <a:gd name="T0" fmla="*/ 0 w 24"/>
                  <a:gd name="T1" fmla="*/ 22 h 22"/>
                  <a:gd name="T2" fmla="*/ 0 w 24"/>
                  <a:gd name="T3" fmla="*/ 0 h 22"/>
                  <a:gd name="T4" fmla="*/ 24 w 24"/>
                  <a:gd name="T5" fmla="*/ 6 h 22"/>
                  <a:gd name="T6" fmla="*/ 24 w 24"/>
                  <a:gd name="T7" fmla="*/ 22 h 22"/>
                  <a:gd name="T8" fmla="*/ 0 w 24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2">
                    <a:moveTo>
                      <a:pt x="0" y="22"/>
                    </a:moveTo>
                    <a:lnTo>
                      <a:pt x="0" y="0"/>
                    </a:lnTo>
                    <a:lnTo>
                      <a:pt x="24" y="6"/>
                    </a:lnTo>
                    <a:lnTo>
                      <a:pt x="24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11" name="Rectangle 265"/>
              <p:cNvSpPr>
                <a:spLocks noChangeArrowheads="1"/>
              </p:cNvSpPr>
              <p:nvPr/>
            </p:nvSpPr>
            <p:spPr bwMode="auto">
              <a:xfrm>
                <a:off x="966" y="2707"/>
                <a:ext cx="19" cy="1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12" name="Freeform 266"/>
              <p:cNvSpPr>
                <a:spLocks/>
              </p:cNvSpPr>
              <p:nvPr/>
            </p:nvSpPr>
            <p:spPr bwMode="auto">
              <a:xfrm>
                <a:off x="953" y="2670"/>
                <a:ext cx="49" cy="45"/>
              </a:xfrm>
              <a:custGeom>
                <a:avLst/>
                <a:gdLst>
                  <a:gd name="T0" fmla="*/ 8 w 49"/>
                  <a:gd name="T1" fmla="*/ 12 h 45"/>
                  <a:gd name="T2" fmla="*/ 8 w 49"/>
                  <a:gd name="T3" fmla="*/ 12 h 45"/>
                  <a:gd name="T4" fmla="*/ 9 w 49"/>
                  <a:gd name="T5" fmla="*/ 11 h 45"/>
                  <a:gd name="T6" fmla="*/ 11 w 49"/>
                  <a:gd name="T7" fmla="*/ 8 h 45"/>
                  <a:gd name="T8" fmla="*/ 13 w 49"/>
                  <a:gd name="T9" fmla="*/ 6 h 45"/>
                  <a:gd name="T10" fmla="*/ 15 w 49"/>
                  <a:gd name="T11" fmla="*/ 4 h 45"/>
                  <a:gd name="T12" fmla="*/ 18 w 49"/>
                  <a:gd name="T13" fmla="*/ 2 h 45"/>
                  <a:gd name="T14" fmla="*/ 21 w 49"/>
                  <a:gd name="T15" fmla="*/ 1 h 45"/>
                  <a:gd name="T16" fmla="*/ 24 w 49"/>
                  <a:gd name="T17" fmla="*/ 0 h 45"/>
                  <a:gd name="T18" fmla="*/ 28 w 49"/>
                  <a:gd name="T19" fmla="*/ 0 h 45"/>
                  <a:gd name="T20" fmla="*/ 31 w 49"/>
                  <a:gd name="T21" fmla="*/ 1 h 45"/>
                  <a:gd name="T22" fmla="*/ 36 w 49"/>
                  <a:gd name="T23" fmla="*/ 2 h 45"/>
                  <a:gd name="T24" fmla="*/ 39 w 49"/>
                  <a:gd name="T25" fmla="*/ 4 h 45"/>
                  <a:gd name="T26" fmla="*/ 43 w 49"/>
                  <a:gd name="T27" fmla="*/ 7 h 45"/>
                  <a:gd name="T28" fmla="*/ 46 w 49"/>
                  <a:gd name="T29" fmla="*/ 10 h 45"/>
                  <a:gd name="T30" fmla="*/ 48 w 49"/>
                  <a:gd name="T31" fmla="*/ 14 h 45"/>
                  <a:gd name="T32" fmla="*/ 49 w 49"/>
                  <a:gd name="T33" fmla="*/ 18 h 45"/>
                  <a:gd name="T34" fmla="*/ 49 w 49"/>
                  <a:gd name="T35" fmla="*/ 22 h 45"/>
                  <a:gd name="T36" fmla="*/ 49 w 49"/>
                  <a:gd name="T37" fmla="*/ 27 h 45"/>
                  <a:gd name="T38" fmla="*/ 48 w 49"/>
                  <a:gd name="T39" fmla="*/ 31 h 45"/>
                  <a:gd name="T40" fmla="*/ 46 w 49"/>
                  <a:gd name="T41" fmla="*/ 35 h 45"/>
                  <a:gd name="T42" fmla="*/ 43 w 49"/>
                  <a:gd name="T43" fmla="*/ 38 h 45"/>
                  <a:gd name="T44" fmla="*/ 40 w 49"/>
                  <a:gd name="T45" fmla="*/ 41 h 45"/>
                  <a:gd name="T46" fmla="*/ 36 w 49"/>
                  <a:gd name="T47" fmla="*/ 43 h 45"/>
                  <a:gd name="T48" fmla="*/ 32 w 49"/>
                  <a:gd name="T49" fmla="*/ 44 h 45"/>
                  <a:gd name="T50" fmla="*/ 28 w 49"/>
                  <a:gd name="T51" fmla="*/ 45 h 45"/>
                  <a:gd name="T52" fmla="*/ 24 w 49"/>
                  <a:gd name="T53" fmla="*/ 44 h 45"/>
                  <a:gd name="T54" fmla="*/ 21 w 49"/>
                  <a:gd name="T55" fmla="*/ 44 h 45"/>
                  <a:gd name="T56" fmla="*/ 18 w 49"/>
                  <a:gd name="T57" fmla="*/ 43 h 45"/>
                  <a:gd name="T58" fmla="*/ 15 w 49"/>
                  <a:gd name="T59" fmla="*/ 41 h 45"/>
                  <a:gd name="T60" fmla="*/ 13 w 49"/>
                  <a:gd name="T61" fmla="*/ 39 h 45"/>
                  <a:gd name="T62" fmla="*/ 11 w 49"/>
                  <a:gd name="T63" fmla="*/ 37 h 45"/>
                  <a:gd name="T64" fmla="*/ 9 w 49"/>
                  <a:gd name="T65" fmla="*/ 35 h 45"/>
                  <a:gd name="T66" fmla="*/ 7 w 49"/>
                  <a:gd name="T67" fmla="*/ 32 h 45"/>
                  <a:gd name="T68" fmla="*/ 7 w 49"/>
                  <a:gd name="T69" fmla="*/ 31 h 45"/>
                  <a:gd name="T70" fmla="*/ 6 w 49"/>
                  <a:gd name="T71" fmla="*/ 31 h 45"/>
                  <a:gd name="T72" fmla="*/ 5 w 49"/>
                  <a:gd name="T73" fmla="*/ 30 h 45"/>
                  <a:gd name="T74" fmla="*/ 2 w 49"/>
                  <a:gd name="T75" fmla="*/ 29 h 45"/>
                  <a:gd name="T76" fmla="*/ 1 w 49"/>
                  <a:gd name="T77" fmla="*/ 26 h 45"/>
                  <a:gd name="T78" fmla="*/ 0 w 49"/>
                  <a:gd name="T79" fmla="*/ 23 h 45"/>
                  <a:gd name="T80" fmla="*/ 0 w 49"/>
                  <a:gd name="T81" fmla="*/ 19 h 45"/>
                  <a:gd name="T82" fmla="*/ 1 w 49"/>
                  <a:gd name="T83" fmla="*/ 16 h 45"/>
                  <a:gd name="T84" fmla="*/ 4 w 49"/>
                  <a:gd name="T85" fmla="*/ 13 h 45"/>
                  <a:gd name="T86" fmla="*/ 6 w 49"/>
                  <a:gd name="T87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5">
                    <a:moveTo>
                      <a:pt x="8" y="12"/>
                    </a:move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5" y="4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31" y="1"/>
                    </a:lnTo>
                    <a:lnTo>
                      <a:pt x="34" y="1"/>
                    </a:lnTo>
                    <a:lnTo>
                      <a:pt x="36" y="2"/>
                    </a:lnTo>
                    <a:lnTo>
                      <a:pt x="38" y="3"/>
                    </a:lnTo>
                    <a:lnTo>
                      <a:pt x="39" y="4"/>
                    </a:lnTo>
                    <a:lnTo>
                      <a:pt x="41" y="5"/>
                    </a:lnTo>
                    <a:lnTo>
                      <a:pt x="43" y="7"/>
                    </a:lnTo>
                    <a:lnTo>
                      <a:pt x="44" y="8"/>
                    </a:lnTo>
                    <a:lnTo>
                      <a:pt x="46" y="10"/>
                    </a:lnTo>
                    <a:lnTo>
                      <a:pt x="47" y="12"/>
                    </a:lnTo>
                    <a:lnTo>
                      <a:pt x="48" y="14"/>
                    </a:lnTo>
                    <a:lnTo>
                      <a:pt x="48" y="16"/>
                    </a:lnTo>
                    <a:lnTo>
                      <a:pt x="49" y="18"/>
                    </a:lnTo>
                    <a:lnTo>
                      <a:pt x="49" y="20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7"/>
                    </a:lnTo>
                    <a:lnTo>
                      <a:pt x="49" y="29"/>
                    </a:lnTo>
                    <a:lnTo>
                      <a:pt x="48" y="31"/>
                    </a:lnTo>
                    <a:lnTo>
                      <a:pt x="47" y="33"/>
                    </a:lnTo>
                    <a:lnTo>
                      <a:pt x="46" y="35"/>
                    </a:lnTo>
                    <a:lnTo>
                      <a:pt x="45" y="36"/>
                    </a:lnTo>
                    <a:lnTo>
                      <a:pt x="43" y="38"/>
                    </a:lnTo>
                    <a:lnTo>
                      <a:pt x="42" y="39"/>
                    </a:lnTo>
                    <a:lnTo>
                      <a:pt x="40" y="41"/>
                    </a:lnTo>
                    <a:lnTo>
                      <a:pt x="38" y="42"/>
                    </a:lnTo>
                    <a:lnTo>
                      <a:pt x="36" y="43"/>
                    </a:lnTo>
                    <a:lnTo>
                      <a:pt x="34" y="43"/>
                    </a:lnTo>
                    <a:lnTo>
                      <a:pt x="32" y="44"/>
                    </a:lnTo>
                    <a:lnTo>
                      <a:pt x="30" y="44"/>
                    </a:lnTo>
                    <a:lnTo>
                      <a:pt x="28" y="45"/>
                    </a:lnTo>
                    <a:lnTo>
                      <a:pt x="26" y="44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1" y="44"/>
                    </a:lnTo>
                    <a:lnTo>
                      <a:pt x="19" y="43"/>
                    </a:lnTo>
                    <a:lnTo>
                      <a:pt x="18" y="43"/>
                    </a:lnTo>
                    <a:lnTo>
                      <a:pt x="17" y="42"/>
                    </a:lnTo>
                    <a:lnTo>
                      <a:pt x="15" y="41"/>
                    </a:lnTo>
                    <a:lnTo>
                      <a:pt x="14" y="40"/>
                    </a:lnTo>
                    <a:lnTo>
                      <a:pt x="13" y="39"/>
                    </a:lnTo>
                    <a:lnTo>
                      <a:pt x="12" y="38"/>
                    </a:lnTo>
                    <a:lnTo>
                      <a:pt x="11" y="37"/>
                    </a:lnTo>
                    <a:lnTo>
                      <a:pt x="10" y="36"/>
                    </a:lnTo>
                    <a:lnTo>
                      <a:pt x="9" y="35"/>
                    </a:lnTo>
                    <a:lnTo>
                      <a:pt x="8" y="33"/>
                    </a:lnTo>
                    <a:lnTo>
                      <a:pt x="7" y="32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5" y="30"/>
                    </a:lnTo>
                    <a:lnTo>
                      <a:pt x="4" y="30"/>
                    </a:lnTo>
                    <a:lnTo>
                      <a:pt x="2" y="29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2" y="14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13" name="Freeform 267"/>
              <p:cNvSpPr>
                <a:spLocks/>
              </p:cNvSpPr>
              <p:nvPr/>
            </p:nvSpPr>
            <p:spPr bwMode="auto">
              <a:xfrm>
                <a:off x="955" y="2674"/>
                <a:ext cx="44" cy="37"/>
              </a:xfrm>
              <a:custGeom>
                <a:avLst/>
                <a:gdLst>
                  <a:gd name="T0" fmla="*/ 6 w 44"/>
                  <a:gd name="T1" fmla="*/ 12 h 37"/>
                  <a:gd name="T2" fmla="*/ 7 w 44"/>
                  <a:gd name="T3" fmla="*/ 13 h 37"/>
                  <a:gd name="T4" fmla="*/ 8 w 44"/>
                  <a:gd name="T5" fmla="*/ 12 h 37"/>
                  <a:gd name="T6" fmla="*/ 9 w 44"/>
                  <a:gd name="T7" fmla="*/ 9 h 37"/>
                  <a:gd name="T8" fmla="*/ 11 w 44"/>
                  <a:gd name="T9" fmla="*/ 7 h 37"/>
                  <a:gd name="T10" fmla="*/ 13 w 44"/>
                  <a:gd name="T11" fmla="*/ 4 h 37"/>
                  <a:gd name="T12" fmla="*/ 16 w 44"/>
                  <a:gd name="T13" fmla="*/ 2 h 37"/>
                  <a:gd name="T14" fmla="*/ 19 w 44"/>
                  <a:gd name="T15" fmla="*/ 1 h 37"/>
                  <a:gd name="T16" fmla="*/ 22 w 44"/>
                  <a:gd name="T17" fmla="*/ 0 h 37"/>
                  <a:gd name="T18" fmla="*/ 25 w 44"/>
                  <a:gd name="T19" fmla="*/ 0 h 37"/>
                  <a:gd name="T20" fmla="*/ 31 w 44"/>
                  <a:gd name="T21" fmla="*/ 1 h 37"/>
                  <a:gd name="T22" fmla="*/ 37 w 44"/>
                  <a:gd name="T23" fmla="*/ 4 h 37"/>
                  <a:gd name="T24" fmla="*/ 42 w 44"/>
                  <a:gd name="T25" fmla="*/ 9 h 37"/>
                  <a:gd name="T26" fmla="*/ 44 w 44"/>
                  <a:gd name="T27" fmla="*/ 16 h 37"/>
                  <a:gd name="T28" fmla="*/ 44 w 44"/>
                  <a:gd name="T29" fmla="*/ 22 h 37"/>
                  <a:gd name="T30" fmla="*/ 43 w 44"/>
                  <a:gd name="T31" fmla="*/ 26 h 37"/>
                  <a:gd name="T32" fmla="*/ 41 w 44"/>
                  <a:gd name="T33" fmla="*/ 29 h 37"/>
                  <a:gd name="T34" fmla="*/ 39 w 44"/>
                  <a:gd name="T35" fmla="*/ 32 h 37"/>
                  <a:gd name="T36" fmla="*/ 36 w 44"/>
                  <a:gd name="T37" fmla="*/ 34 h 37"/>
                  <a:gd name="T38" fmla="*/ 33 w 44"/>
                  <a:gd name="T39" fmla="*/ 36 h 37"/>
                  <a:gd name="T40" fmla="*/ 30 w 44"/>
                  <a:gd name="T41" fmla="*/ 37 h 37"/>
                  <a:gd name="T42" fmla="*/ 26 w 44"/>
                  <a:gd name="T43" fmla="*/ 37 h 37"/>
                  <a:gd name="T44" fmla="*/ 21 w 44"/>
                  <a:gd name="T45" fmla="*/ 37 h 37"/>
                  <a:gd name="T46" fmla="*/ 15 w 44"/>
                  <a:gd name="T47" fmla="*/ 34 h 37"/>
                  <a:gd name="T48" fmla="*/ 11 w 44"/>
                  <a:gd name="T49" fmla="*/ 30 h 37"/>
                  <a:gd name="T50" fmla="*/ 8 w 44"/>
                  <a:gd name="T51" fmla="*/ 25 h 37"/>
                  <a:gd name="T52" fmla="*/ 6 w 44"/>
                  <a:gd name="T53" fmla="*/ 22 h 37"/>
                  <a:gd name="T54" fmla="*/ 5 w 44"/>
                  <a:gd name="T55" fmla="*/ 23 h 37"/>
                  <a:gd name="T56" fmla="*/ 3 w 44"/>
                  <a:gd name="T57" fmla="*/ 23 h 37"/>
                  <a:gd name="T58" fmla="*/ 2 w 44"/>
                  <a:gd name="T59" fmla="*/ 22 h 37"/>
                  <a:gd name="T60" fmla="*/ 1 w 44"/>
                  <a:gd name="T61" fmla="*/ 20 h 37"/>
                  <a:gd name="T62" fmla="*/ 0 w 44"/>
                  <a:gd name="T63" fmla="*/ 18 h 37"/>
                  <a:gd name="T64" fmla="*/ 1 w 44"/>
                  <a:gd name="T65" fmla="*/ 16 h 37"/>
                  <a:gd name="T66" fmla="*/ 1 w 44"/>
                  <a:gd name="T67" fmla="*/ 14 h 37"/>
                  <a:gd name="T68" fmla="*/ 3 w 44"/>
                  <a:gd name="T69" fmla="*/ 13 h 37"/>
                  <a:gd name="T70" fmla="*/ 4 w 44"/>
                  <a:gd name="T71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4" h="37">
                    <a:moveTo>
                      <a:pt x="5" y="12"/>
                    </a:moveTo>
                    <a:lnTo>
                      <a:pt x="6" y="12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5" y="3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31" y="1"/>
                    </a:lnTo>
                    <a:lnTo>
                      <a:pt x="34" y="2"/>
                    </a:lnTo>
                    <a:lnTo>
                      <a:pt x="37" y="4"/>
                    </a:lnTo>
                    <a:lnTo>
                      <a:pt x="40" y="6"/>
                    </a:lnTo>
                    <a:lnTo>
                      <a:pt x="42" y="9"/>
                    </a:lnTo>
                    <a:lnTo>
                      <a:pt x="43" y="13"/>
                    </a:lnTo>
                    <a:lnTo>
                      <a:pt x="44" y="16"/>
                    </a:lnTo>
                    <a:lnTo>
                      <a:pt x="44" y="20"/>
                    </a:lnTo>
                    <a:lnTo>
                      <a:pt x="44" y="22"/>
                    </a:lnTo>
                    <a:lnTo>
                      <a:pt x="43" y="24"/>
                    </a:lnTo>
                    <a:lnTo>
                      <a:pt x="43" y="26"/>
                    </a:lnTo>
                    <a:lnTo>
                      <a:pt x="42" y="27"/>
                    </a:lnTo>
                    <a:lnTo>
                      <a:pt x="41" y="29"/>
                    </a:lnTo>
                    <a:lnTo>
                      <a:pt x="40" y="30"/>
                    </a:lnTo>
                    <a:lnTo>
                      <a:pt x="39" y="32"/>
                    </a:lnTo>
                    <a:lnTo>
                      <a:pt x="37" y="33"/>
                    </a:lnTo>
                    <a:lnTo>
                      <a:pt x="36" y="34"/>
                    </a:lnTo>
                    <a:lnTo>
                      <a:pt x="35" y="35"/>
                    </a:lnTo>
                    <a:lnTo>
                      <a:pt x="33" y="36"/>
                    </a:lnTo>
                    <a:lnTo>
                      <a:pt x="31" y="36"/>
                    </a:lnTo>
                    <a:lnTo>
                      <a:pt x="30" y="37"/>
                    </a:lnTo>
                    <a:lnTo>
                      <a:pt x="28" y="37"/>
                    </a:lnTo>
                    <a:lnTo>
                      <a:pt x="26" y="37"/>
                    </a:lnTo>
                    <a:lnTo>
                      <a:pt x="24" y="37"/>
                    </a:lnTo>
                    <a:lnTo>
                      <a:pt x="21" y="37"/>
                    </a:lnTo>
                    <a:lnTo>
                      <a:pt x="18" y="35"/>
                    </a:lnTo>
                    <a:lnTo>
                      <a:pt x="15" y="34"/>
                    </a:lnTo>
                    <a:lnTo>
                      <a:pt x="13" y="32"/>
                    </a:lnTo>
                    <a:lnTo>
                      <a:pt x="11" y="30"/>
                    </a:lnTo>
                    <a:lnTo>
                      <a:pt x="9" y="28"/>
                    </a:lnTo>
                    <a:lnTo>
                      <a:pt x="8" y="25"/>
                    </a:lnTo>
                    <a:lnTo>
                      <a:pt x="7" y="22"/>
                    </a:lnTo>
                    <a:lnTo>
                      <a:pt x="6" y="22"/>
                    </a:lnTo>
                    <a:lnTo>
                      <a:pt x="6" y="23"/>
                    </a:lnTo>
                    <a:lnTo>
                      <a:pt x="5" y="23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2" y="22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14" name="Freeform 268"/>
              <p:cNvSpPr>
                <a:spLocks/>
              </p:cNvSpPr>
              <p:nvPr/>
            </p:nvSpPr>
            <p:spPr bwMode="auto">
              <a:xfrm>
                <a:off x="971" y="2699"/>
                <a:ext cx="17" cy="7"/>
              </a:xfrm>
              <a:custGeom>
                <a:avLst/>
                <a:gdLst>
                  <a:gd name="T0" fmla="*/ 17 w 17"/>
                  <a:gd name="T1" fmla="*/ 2 h 7"/>
                  <a:gd name="T2" fmla="*/ 17 w 17"/>
                  <a:gd name="T3" fmla="*/ 2 h 7"/>
                  <a:gd name="T4" fmla="*/ 17 w 17"/>
                  <a:gd name="T5" fmla="*/ 3 h 7"/>
                  <a:gd name="T6" fmla="*/ 17 w 17"/>
                  <a:gd name="T7" fmla="*/ 3 h 7"/>
                  <a:gd name="T8" fmla="*/ 16 w 17"/>
                  <a:gd name="T9" fmla="*/ 4 h 7"/>
                  <a:gd name="T10" fmla="*/ 16 w 17"/>
                  <a:gd name="T11" fmla="*/ 5 h 7"/>
                  <a:gd name="T12" fmla="*/ 15 w 17"/>
                  <a:gd name="T13" fmla="*/ 5 h 7"/>
                  <a:gd name="T14" fmla="*/ 15 w 17"/>
                  <a:gd name="T15" fmla="*/ 6 h 7"/>
                  <a:gd name="T16" fmla="*/ 14 w 17"/>
                  <a:gd name="T17" fmla="*/ 6 h 7"/>
                  <a:gd name="T18" fmla="*/ 13 w 17"/>
                  <a:gd name="T19" fmla="*/ 7 h 7"/>
                  <a:gd name="T20" fmla="*/ 11 w 17"/>
                  <a:gd name="T21" fmla="*/ 7 h 7"/>
                  <a:gd name="T22" fmla="*/ 10 w 17"/>
                  <a:gd name="T23" fmla="*/ 7 h 7"/>
                  <a:gd name="T24" fmla="*/ 9 w 17"/>
                  <a:gd name="T25" fmla="*/ 7 h 7"/>
                  <a:gd name="T26" fmla="*/ 8 w 17"/>
                  <a:gd name="T27" fmla="*/ 7 h 7"/>
                  <a:gd name="T28" fmla="*/ 7 w 17"/>
                  <a:gd name="T29" fmla="*/ 7 h 7"/>
                  <a:gd name="T30" fmla="*/ 7 w 17"/>
                  <a:gd name="T31" fmla="*/ 7 h 7"/>
                  <a:gd name="T32" fmla="*/ 7 w 17"/>
                  <a:gd name="T33" fmla="*/ 7 h 7"/>
                  <a:gd name="T34" fmla="*/ 0 w 17"/>
                  <a:gd name="T35" fmla="*/ 0 h 7"/>
                  <a:gd name="T36" fmla="*/ 17 w 17"/>
                  <a:gd name="T3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lnTo>
                      <a:pt x="17" y="2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6" y="4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0" y="0"/>
                    </a:ln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15" name="Freeform 269"/>
              <p:cNvSpPr>
                <a:spLocks/>
              </p:cNvSpPr>
              <p:nvPr/>
            </p:nvSpPr>
            <p:spPr bwMode="auto">
              <a:xfrm>
                <a:off x="975" y="2701"/>
                <a:ext cx="11" cy="3"/>
              </a:xfrm>
              <a:custGeom>
                <a:avLst/>
                <a:gdLst>
                  <a:gd name="T0" fmla="*/ 11 w 11"/>
                  <a:gd name="T1" fmla="*/ 1 h 3"/>
                  <a:gd name="T2" fmla="*/ 10 w 11"/>
                  <a:gd name="T3" fmla="*/ 3 h 3"/>
                  <a:gd name="T4" fmla="*/ 3 w 11"/>
                  <a:gd name="T5" fmla="*/ 2 h 3"/>
                  <a:gd name="T6" fmla="*/ 0 w 11"/>
                  <a:gd name="T7" fmla="*/ 0 h 3"/>
                  <a:gd name="T8" fmla="*/ 11 w 1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">
                    <a:moveTo>
                      <a:pt x="11" y="1"/>
                    </a:moveTo>
                    <a:lnTo>
                      <a:pt x="10" y="3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16" name="Freeform 270"/>
              <p:cNvSpPr>
                <a:spLocks/>
              </p:cNvSpPr>
              <p:nvPr/>
            </p:nvSpPr>
            <p:spPr bwMode="auto">
              <a:xfrm>
                <a:off x="961" y="2665"/>
                <a:ext cx="40" cy="12"/>
              </a:xfrm>
              <a:custGeom>
                <a:avLst/>
                <a:gdLst>
                  <a:gd name="T0" fmla="*/ 4 w 40"/>
                  <a:gd name="T1" fmla="*/ 3 h 12"/>
                  <a:gd name="T2" fmla="*/ 6 w 40"/>
                  <a:gd name="T3" fmla="*/ 2 h 12"/>
                  <a:gd name="T4" fmla="*/ 7 w 40"/>
                  <a:gd name="T5" fmla="*/ 2 h 12"/>
                  <a:gd name="T6" fmla="*/ 8 w 40"/>
                  <a:gd name="T7" fmla="*/ 2 h 12"/>
                  <a:gd name="T8" fmla="*/ 9 w 40"/>
                  <a:gd name="T9" fmla="*/ 2 h 12"/>
                  <a:gd name="T10" fmla="*/ 10 w 40"/>
                  <a:gd name="T11" fmla="*/ 1 h 12"/>
                  <a:gd name="T12" fmla="*/ 11 w 40"/>
                  <a:gd name="T13" fmla="*/ 0 h 12"/>
                  <a:gd name="T14" fmla="*/ 13 w 40"/>
                  <a:gd name="T15" fmla="*/ 0 h 12"/>
                  <a:gd name="T16" fmla="*/ 15 w 40"/>
                  <a:gd name="T17" fmla="*/ 0 h 12"/>
                  <a:gd name="T18" fmla="*/ 16 w 40"/>
                  <a:gd name="T19" fmla="*/ 0 h 12"/>
                  <a:gd name="T20" fmla="*/ 17 w 40"/>
                  <a:gd name="T21" fmla="*/ 0 h 12"/>
                  <a:gd name="T22" fmla="*/ 18 w 40"/>
                  <a:gd name="T23" fmla="*/ 0 h 12"/>
                  <a:gd name="T24" fmla="*/ 19 w 40"/>
                  <a:gd name="T25" fmla="*/ 0 h 12"/>
                  <a:gd name="T26" fmla="*/ 21 w 40"/>
                  <a:gd name="T27" fmla="*/ 0 h 12"/>
                  <a:gd name="T28" fmla="*/ 23 w 40"/>
                  <a:gd name="T29" fmla="*/ 0 h 12"/>
                  <a:gd name="T30" fmla="*/ 25 w 40"/>
                  <a:gd name="T31" fmla="*/ 0 h 12"/>
                  <a:gd name="T32" fmla="*/ 27 w 40"/>
                  <a:gd name="T33" fmla="*/ 1 h 12"/>
                  <a:gd name="T34" fmla="*/ 28 w 40"/>
                  <a:gd name="T35" fmla="*/ 2 h 12"/>
                  <a:gd name="T36" fmla="*/ 29 w 40"/>
                  <a:gd name="T37" fmla="*/ 3 h 12"/>
                  <a:gd name="T38" fmla="*/ 31 w 40"/>
                  <a:gd name="T39" fmla="*/ 3 h 12"/>
                  <a:gd name="T40" fmla="*/ 33 w 40"/>
                  <a:gd name="T41" fmla="*/ 3 h 12"/>
                  <a:gd name="T42" fmla="*/ 36 w 40"/>
                  <a:gd name="T43" fmla="*/ 4 h 12"/>
                  <a:gd name="T44" fmla="*/ 39 w 40"/>
                  <a:gd name="T45" fmla="*/ 6 h 12"/>
                  <a:gd name="T46" fmla="*/ 40 w 40"/>
                  <a:gd name="T47" fmla="*/ 7 h 12"/>
                  <a:gd name="T48" fmla="*/ 39 w 40"/>
                  <a:gd name="T49" fmla="*/ 9 h 12"/>
                  <a:gd name="T50" fmla="*/ 38 w 40"/>
                  <a:gd name="T51" fmla="*/ 11 h 12"/>
                  <a:gd name="T52" fmla="*/ 36 w 40"/>
                  <a:gd name="T53" fmla="*/ 12 h 12"/>
                  <a:gd name="T54" fmla="*/ 33 w 40"/>
                  <a:gd name="T55" fmla="*/ 12 h 12"/>
                  <a:gd name="T56" fmla="*/ 30 w 40"/>
                  <a:gd name="T57" fmla="*/ 12 h 12"/>
                  <a:gd name="T58" fmla="*/ 29 w 40"/>
                  <a:gd name="T59" fmla="*/ 12 h 12"/>
                  <a:gd name="T60" fmla="*/ 27 w 40"/>
                  <a:gd name="T61" fmla="*/ 12 h 12"/>
                  <a:gd name="T62" fmla="*/ 26 w 40"/>
                  <a:gd name="T63" fmla="*/ 11 h 12"/>
                  <a:gd name="T64" fmla="*/ 25 w 40"/>
                  <a:gd name="T65" fmla="*/ 11 h 12"/>
                  <a:gd name="T66" fmla="*/ 24 w 40"/>
                  <a:gd name="T67" fmla="*/ 11 h 12"/>
                  <a:gd name="T68" fmla="*/ 23 w 40"/>
                  <a:gd name="T69" fmla="*/ 11 h 12"/>
                  <a:gd name="T70" fmla="*/ 21 w 40"/>
                  <a:gd name="T71" fmla="*/ 11 h 12"/>
                  <a:gd name="T72" fmla="*/ 20 w 40"/>
                  <a:gd name="T73" fmla="*/ 11 h 12"/>
                  <a:gd name="T74" fmla="*/ 18 w 40"/>
                  <a:gd name="T75" fmla="*/ 11 h 12"/>
                  <a:gd name="T76" fmla="*/ 17 w 40"/>
                  <a:gd name="T77" fmla="*/ 10 h 12"/>
                  <a:gd name="T78" fmla="*/ 15 w 40"/>
                  <a:gd name="T79" fmla="*/ 10 h 12"/>
                  <a:gd name="T80" fmla="*/ 15 w 40"/>
                  <a:gd name="T81" fmla="*/ 9 h 12"/>
                  <a:gd name="T82" fmla="*/ 14 w 40"/>
                  <a:gd name="T83" fmla="*/ 9 h 12"/>
                  <a:gd name="T84" fmla="*/ 13 w 40"/>
                  <a:gd name="T85" fmla="*/ 9 h 12"/>
                  <a:gd name="T86" fmla="*/ 11 w 40"/>
                  <a:gd name="T87" fmla="*/ 9 h 12"/>
                  <a:gd name="T88" fmla="*/ 10 w 40"/>
                  <a:gd name="T89" fmla="*/ 9 h 12"/>
                  <a:gd name="T90" fmla="*/ 8 w 40"/>
                  <a:gd name="T91" fmla="*/ 10 h 12"/>
                  <a:gd name="T92" fmla="*/ 6 w 40"/>
                  <a:gd name="T93" fmla="*/ 11 h 12"/>
                  <a:gd name="T94" fmla="*/ 4 w 40"/>
                  <a:gd name="T95" fmla="*/ 11 h 12"/>
                  <a:gd name="T96" fmla="*/ 2 w 40"/>
                  <a:gd name="T97" fmla="*/ 11 h 12"/>
                  <a:gd name="T98" fmla="*/ 0 w 40"/>
                  <a:gd name="T99" fmla="*/ 10 h 12"/>
                  <a:gd name="T100" fmla="*/ 0 w 40"/>
                  <a:gd name="T101" fmla="*/ 8 h 12"/>
                  <a:gd name="T102" fmla="*/ 0 w 40"/>
                  <a:gd name="T103" fmla="*/ 7 h 12"/>
                  <a:gd name="T104" fmla="*/ 1 w 40"/>
                  <a:gd name="T105" fmla="*/ 5 h 12"/>
                  <a:gd name="T106" fmla="*/ 3 w 40"/>
                  <a:gd name="T10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0" h="12">
                    <a:moveTo>
                      <a:pt x="4" y="3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3" y="3"/>
                    </a:lnTo>
                    <a:lnTo>
                      <a:pt x="35" y="3"/>
                    </a:lnTo>
                    <a:lnTo>
                      <a:pt x="36" y="4"/>
                    </a:lnTo>
                    <a:lnTo>
                      <a:pt x="38" y="5"/>
                    </a:lnTo>
                    <a:lnTo>
                      <a:pt x="39" y="6"/>
                    </a:lnTo>
                    <a:lnTo>
                      <a:pt x="39" y="6"/>
                    </a:lnTo>
                    <a:lnTo>
                      <a:pt x="40" y="7"/>
                    </a:lnTo>
                    <a:lnTo>
                      <a:pt x="40" y="8"/>
                    </a:lnTo>
                    <a:lnTo>
                      <a:pt x="39" y="9"/>
                    </a:lnTo>
                    <a:lnTo>
                      <a:pt x="39" y="10"/>
                    </a:lnTo>
                    <a:lnTo>
                      <a:pt x="38" y="11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4" y="12"/>
                    </a:lnTo>
                    <a:lnTo>
                      <a:pt x="33" y="12"/>
                    </a:lnTo>
                    <a:lnTo>
                      <a:pt x="31" y="12"/>
                    </a:lnTo>
                    <a:lnTo>
                      <a:pt x="30" y="12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7" y="12"/>
                    </a:lnTo>
                    <a:lnTo>
                      <a:pt x="27" y="11"/>
                    </a:lnTo>
                    <a:lnTo>
                      <a:pt x="26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4" y="11"/>
                    </a:lnTo>
                    <a:lnTo>
                      <a:pt x="24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2" y="11"/>
                    </a:lnTo>
                    <a:lnTo>
                      <a:pt x="21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7" y="11"/>
                    </a:lnTo>
                    <a:lnTo>
                      <a:pt x="17" y="10"/>
                    </a:lnTo>
                    <a:lnTo>
                      <a:pt x="16" y="10"/>
                    </a:lnTo>
                    <a:lnTo>
                      <a:pt x="15" y="10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2" y="9"/>
                    </a:lnTo>
                    <a:lnTo>
                      <a:pt x="11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9" y="10"/>
                    </a:lnTo>
                    <a:lnTo>
                      <a:pt x="8" y="10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17" name="Freeform 271"/>
              <p:cNvSpPr>
                <a:spLocks/>
              </p:cNvSpPr>
              <p:nvPr/>
            </p:nvSpPr>
            <p:spPr bwMode="auto">
              <a:xfrm>
                <a:off x="997" y="2758"/>
                <a:ext cx="53" cy="16"/>
              </a:xfrm>
              <a:custGeom>
                <a:avLst/>
                <a:gdLst>
                  <a:gd name="T0" fmla="*/ 24 w 53"/>
                  <a:gd name="T1" fmla="*/ 0 h 16"/>
                  <a:gd name="T2" fmla="*/ 53 w 53"/>
                  <a:gd name="T3" fmla="*/ 10 h 16"/>
                  <a:gd name="T4" fmla="*/ 17 w 53"/>
                  <a:gd name="T5" fmla="*/ 16 h 16"/>
                  <a:gd name="T6" fmla="*/ 0 w 53"/>
                  <a:gd name="T7" fmla="*/ 3 h 16"/>
                  <a:gd name="T8" fmla="*/ 24 w 53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16">
                    <a:moveTo>
                      <a:pt x="24" y="0"/>
                    </a:moveTo>
                    <a:lnTo>
                      <a:pt x="53" y="10"/>
                    </a:lnTo>
                    <a:lnTo>
                      <a:pt x="17" y="16"/>
                    </a:lnTo>
                    <a:lnTo>
                      <a:pt x="0" y="3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18" name="Freeform 272"/>
              <p:cNvSpPr>
                <a:spLocks/>
              </p:cNvSpPr>
              <p:nvPr/>
            </p:nvSpPr>
            <p:spPr bwMode="auto">
              <a:xfrm>
                <a:off x="1002" y="2760"/>
                <a:ext cx="41" cy="12"/>
              </a:xfrm>
              <a:custGeom>
                <a:avLst/>
                <a:gdLst>
                  <a:gd name="T0" fmla="*/ 19 w 41"/>
                  <a:gd name="T1" fmla="*/ 0 h 12"/>
                  <a:gd name="T2" fmla="*/ 41 w 41"/>
                  <a:gd name="T3" fmla="*/ 8 h 12"/>
                  <a:gd name="T4" fmla="*/ 12 w 41"/>
                  <a:gd name="T5" fmla="*/ 12 h 12"/>
                  <a:gd name="T6" fmla="*/ 0 w 41"/>
                  <a:gd name="T7" fmla="*/ 3 h 12"/>
                  <a:gd name="T8" fmla="*/ 19 w 4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2">
                    <a:moveTo>
                      <a:pt x="19" y="0"/>
                    </a:moveTo>
                    <a:lnTo>
                      <a:pt x="41" y="8"/>
                    </a:lnTo>
                    <a:lnTo>
                      <a:pt x="12" y="12"/>
                    </a:lnTo>
                    <a:lnTo>
                      <a:pt x="0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19" name="Freeform 273"/>
              <p:cNvSpPr>
                <a:spLocks/>
              </p:cNvSpPr>
              <p:nvPr/>
            </p:nvSpPr>
            <p:spPr bwMode="auto">
              <a:xfrm>
                <a:off x="939" y="2715"/>
                <a:ext cx="86" cy="52"/>
              </a:xfrm>
              <a:custGeom>
                <a:avLst/>
                <a:gdLst>
                  <a:gd name="T0" fmla="*/ 7 w 86"/>
                  <a:gd name="T1" fmla="*/ 8 h 52"/>
                  <a:gd name="T2" fmla="*/ 9 w 86"/>
                  <a:gd name="T3" fmla="*/ 6 h 52"/>
                  <a:gd name="T4" fmla="*/ 12 w 86"/>
                  <a:gd name="T5" fmla="*/ 4 h 52"/>
                  <a:gd name="T6" fmla="*/ 15 w 86"/>
                  <a:gd name="T7" fmla="*/ 2 h 52"/>
                  <a:gd name="T8" fmla="*/ 16 w 86"/>
                  <a:gd name="T9" fmla="*/ 2 h 52"/>
                  <a:gd name="T10" fmla="*/ 18 w 86"/>
                  <a:gd name="T11" fmla="*/ 1 h 52"/>
                  <a:gd name="T12" fmla="*/ 21 w 86"/>
                  <a:gd name="T13" fmla="*/ 1 h 52"/>
                  <a:gd name="T14" fmla="*/ 23 w 86"/>
                  <a:gd name="T15" fmla="*/ 0 h 52"/>
                  <a:gd name="T16" fmla="*/ 23 w 86"/>
                  <a:gd name="T17" fmla="*/ 0 h 52"/>
                  <a:gd name="T18" fmla="*/ 25 w 86"/>
                  <a:gd name="T19" fmla="*/ 0 h 52"/>
                  <a:gd name="T20" fmla="*/ 29 w 86"/>
                  <a:gd name="T21" fmla="*/ 0 h 52"/>
                  <a:gd name="T22" fmla="*/ 33 w 86"/>
                  <a:gd name="T23" fmla="*/ 0 h 52"/>
                  <a:gd name="T24" fmla="*/ 37 w 86"/>
                  <a:gd name="T25" fmla="*/ 0 h 52"/>
                  <a:gd name="T26" fmla="*/ 42 w 86"/>
                  <a:gd name="T27" fmla="*/ 0 h 52"/>
                  <a:gd name="T28" fmla="*/ 45 w 86"/>
                  <a:gd name="T29" fmla="*/ 0 h 52"/>
                  <a:gd name="T30" fmla="*/ 47 w 86"/>
                  <a:gd name="T31" fmla="*/ 0 h 52"/>
                  <a:gd name="T32" fmla="*/ 48 w 86"/>
                  <a:gd name="T33" fmla="*/ 0 h 52"/>
                  <a:gd name="T34" fmla="*/ 50 w 86"/>
                  <a:gd name="T35" fmla="*/ 1 h 52"/>
                  <a:gd name="T36" fmla="*/ 53 w 86"/>
                  <a:gd name="T37" fmla="*/ 1 h 52"/>
                  <a:gd name="T38" fmla="*/ 56 w 86"/>
                  <a:gd name="T39" fmla="*/ 2 h 52"/>
                  <a:gd name="T40" fmla="*/ 58 w 86"/>
                  <a:gd name="T41" fmla="*/ 3 h 52"/>
                  <a:gd name="T42" fmla="*/ 60 w 86"/>
                  <a:gd name="T43" fmla="*/ 5 h 52"/>
                  <a:gd name="T44" fmla="*/ 62 w 86"/>
                  <a:gd name="T45" fmla="*/ 6 h 52"/>
                  <a:gd name="T46" fmla="*/ 63 w 86"/>
                  <a:gd name="T47" fmla="*/ 7 h 52"/>
                  <a:gd name="T48" fmla="*/ 64 w 86"/>
                  <a:gd name="T49" fmla="*/ 9 h 52"/>
                  <a:gd name="T50" fmla="*/ 68 w 86"/>
                  <a:gd name="T51" fmla="*/ 16 h 52"/>
                  <a:gd name="T52" fmla="*/ 73 w 86"/>
                  <a:gd name="T53" fmla="*/ 24 h 52"/>
                  <a:gd name="T54" fmla="*/ 76 w 86"/>
                  <a:gd name="T55" fmla="*/ 33 h 52"/>
                  <a:gd name="T56" fmla="*/ 86 w 86"/>
                  <a:gd name="T57" fmla="*/ 46 h 52"/>
                  <a:gd name="T58" fmla="*/ 75 w 86"/>
                  <a:gd name="T59" fmla="*/ 47 h 52"/>
                  <a:gd name="T60" fmla="*/ 75 w 86"/>
                  <a:gd name="T61" fmla="*/ 49 h 52"/>
                  <a:gd name="T62" fmla="*/ 73 w 86"/>
                  <a:gd name="T63" fmla="*/ 52 h 52"/>
                  <a:gd name="T64" fmla="*/ 72 w 86"/>
                  <a:gd name="T65" fmla="*/ 51 h 52"/>
                  <a:gd name="T66" fmla="*/ 71 w 86"/>
                  <a:gd name="T67" fmla="*/ 51 h 52"/>
                  <a:gd name="T68" fmla="*/ 70 w 86"/>
                  <a:gd name="T69" fmla="*/ 47 h 52"/>
                  <a:gd name="T70" fmla="*/ 69 w 86"/>
                  <a:gd name="T71" fmla="*/ 40 h 52"/>
                  <a:gd name="T72" fmla="*/ 67 w 86"/>
                  <a:gd name="T73" fmla="*/ 39 h 52"/>
                  <a:gd name="T74" fmla="*/ 65 w 86"/>
                  <a:gd name="T75" fmla="*/ 36 h 52"/>
                  <a:gd name="T76" fmla="*/ 62 w 86"/>
                  <a:gd name="T77" fmla="*/ 30 h 52"/>
                  <a:gd name="T78" fmla="*/ 57 w 86"/>
                  <a:gd name="T79" fmla="*/ 24 h 52"/>
                  <a:gd name="T80" fmla="*/ 56 w 86"/>
                  <a:gd name="T81" fmla="*/ 39 h 52"/>
                  <a:gd name="T82" fmla="*/ 14 w 86"/>
                  <a:gd name="T83" fmla="*/ 24 h 52"/>
                  <a:gd name="T84" fmla="*/ 13 w 86"/>
                  <a:gd name="T85" fmla="*/ 29 h 52"/>
                  <a:gd name="T86" fmla="*/ 13 w 86"/>
                  <a:gd name="T87" fmla="*/ 43 h 52"/>
                  <a:gd name="T88" fmla="*/ 1 w 86"/>
                  <a:gd name="T89" fmla="*/ 44 h 52"/>
                  <a:gd name="T90" fmla="*/ 0 w 86"/>
                  <a:gd name="T91" fmla="*/ 37 h 52"/>
                  <a:gd name="T92" fmla="*/ 1 w 86"/>
                  <a:gd name="T93" fmla="*/ 27 h 52"/>
                  <a:gd name="T94" fmla="*/ 3 w 86"/>
                  <a:gd name="T95" fmla="*/ 1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6" h="52">
                    <a:moveTo>
                      <a:pt x="6" y="10"/>
                    </a:moveTo>
                    <a:lnTo>
                      <a:pt x="7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12" y="4"/>
                    </a:lnTo>
                    <a:lnTo>
                      <a:pt x="13" y="3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7" y="3"/>
                    </a:lnTo>
                    <a:lnTo>
                      <a:pt x="58" y="3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6"/>
                    </a:lnTo>
                    <a:lnTo>
                      <a:pt x="62" y="7"/>
                    </a:lnTo>
                    <a:lnTo>
                      <a:pt x="63" y="7"/>
                    </a:lnTo>
                    <a:lnTo>
                      <a:pt x="63" y="7"/>
                    </a:lnTo>
                    <a:lnTo>
                      <a:pt x="64" y="9"/>
                    </a:lnTo>
                    <a:lnTo>
                      <a:pt x="66" y="12"/>
                    </a:lnTo>
                    <a:lnTo>
                      <a:pt x="68" y="16"/>
                    </a:lnTo>
                    <a:lnTo>
                      <a:pt x="70" y="20"/>
                    </a:lnTo>
                    <a:lnTo>
                      <a:pt x="73" y="24"/>
                    </a:lnTo>
                    <a:lnTo>
                      <a:pt x="75" y="28"/>
                    </a:lnTo>
                    <a:lnTo>
                      <a:pt x="76" y="33"/>
                    </a:lnTo>
                    <a:lnTo>
                      <a:pt x="78" y="36"/>
                    </a:lnTo>
                    <a:lnTo>
                      <a:pt x="86" y="46"/>
                    </a:lnTo>
                    <a:lnTo>
                      <a:pt x="79" y="51"/>
                    </a:lnTo>
                    <a:lnTo>
                      <a:pt x="75" y="47"/>
                    </a:lnTo>
                    <a:lnTo>
                      <a:pt x="75" y="48"/>
                    </a:lnTo>
                    <a:lnTo>
                      <a:pt x="75" y="49"/>
                    </a:lnTo>
                    <a:lnTo>
                      <a:pt x="74" y="51"/>
                    </a:lnTo>
                    <a:lnTo>
                      <a:pt x="73" y="52"/>
                    </a:lnTo>
                    <a:lnTo>
                      <a:pt x="72" y="52"/>
                    </a:lnTo>
                    <a:lnTo>
                      <a:pt x="72" y="51"/>
                    </a:lnTo>
                    <a:lnTo>
                      <a:pt x="71" y="51"/>
                    </a:lnTo>
                    <a:lnTo>
                      <a:pt x="71" y="51"/>
                    </a:lnTo>
                    <a:lnTo>
                      <a:pt x="71" y="50"/>
                    </a:lnTo>
                    <a:lnTo>
                      <a:pt x="70" y="47"/>
                    </a:lnTo>
                    <a:lnTo>
                      <a:pt x="70" y="44"/>
                    </a:lnTo>
                    <a:lnTo>
                      <a:pt x="69" y="40"/>
                    </a:lnTo>
                    <a:lnTo>
                      <a:pt x="67" y="40"/>
                    </a:lnTo>
                    <a:lnTo>
                      <a:pt x="67" y="39"/>
                    </a:lnTo>
                    <a:lnTo>
                      <a:pt x="67" y="38"/>
                    </a:lnTo>
                    <a:lnTo>
                      <a:pt x="65" y="36"/>
                    </a:lnTo>
                    <a:lnTo>
                      <a:pt x="64" y="33"/>
                    </a:lnTo>
                    <a:lnTo>
                      <a:pt x="62" y="30"/>
                    </a:lnTo>
                    <a:lnTo>
                      <a:pt x="60" y="27"/>
                    </a:lnTo>
                    <a:lnTo>
                      <a:pt x="57" y="24"/>
                    </a:lnTo>
                    <a:lnTo>
                      <a:pt x="54" y="22"/>
                    </a:lnTo>
                    <a:lnTo>
                      <a:pt x="56" y="39"/>
                    </a:lnTo>
                    <a:lnTo>
                      <a:pt x="15" y="43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3" y="29"/>
                    </a:lnTo>
                    <a:lnTo>
                      <a:pt x="12" y="35"/>
                    </a:lnTo>
                    <a:lnTo>
                      <a:pt x="13" y="43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1" y="41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1" y="27"/>
                    </a:lnTo>
                    <a:lnTo>
                      <a:pt x="2" y="21"/>
                    </a:lnTo>
                    <a:lnTo>
                      <a:pt x="3" y="15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20" name="Freeform 274"/>
              <p:cNvSpPr>
                <a:spLocks/>
              </p:cNvSpPr>
              <p:nvPr/>
            </p:nvSpPr>
            <p:spPr bwMode="auto">
              <a:xfrm>
                <a:off x="1009" y="2753"/>
                <a:ext cx="13" cy="11"/>
              </a:xfrm>
              <a:custGeom>
                <a:avLst/>
                <a:gdLst>
                  <a:gd name="T0" fmla="*/ 0 w 13"/>
                  <a:gd name="T1" fmla="*/ 1 h 11"/>
                  <a:gd name="T2" fmla="*/ 1 w 13"/>
                  <a:gd name="T3" fmla="*/ 4 h 11"/>
                  <a:gd name="T4" fmla="*/ 1 w 13"/>
                  <a:gd name="T5" fmla="*/ 7 h 11"/>
                  <a:gd name="T6" fmla="*/ 2 w 13"/>
                  <a:gd name="T7" fmla="*/ 10 h 11"/>
                  <a:gd name="T8" fmla="*/ 3 w 13"/>
                  <a:gd name="T9" fmla="*/ 11 h 11"/>
                  <a:gd name="T10" fmla="*/ 3 w 13"/>
                  <a:gd name="T11" fmla="*/ 10 h 11"/>
                  <a:gd name="T12" fmla="*/ 4 w 13"/>
                  <a:gd name="T13" fmla="*/ 9 h 11"/>
                  <a:gd name="T14" fmla="*/ 4 w 13"/>
                  <a:gd name="T15" fmla="*/ 7 h 11"/>
                  <a:gd name="T16" fmla="*/ 4 w 13"/>
                  <a:gd name="T17" fmla="*/ 6 h 11"/>
                  <a:gd name="T18" fmla="*/ 9 w 13"/>
                  <a:gd name="T19" fmla="*/ 10 h 11"/>
                  <a:gd name="T20" fmla="*/ 13 w 13"/>
                  <a:gd name="T21" fmla="*/ 8 h 11"/>
                  <a:gd name="T22" fmla="*/ 7 w 13"/>
                  <a:gd name="T23" fmla="*/ 0 h 11"/>
                  <a:gd name="T24" fmla="*/ 0 w 13"/>
                  <a:gd name="T2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1">
                    <a:moveTo>
                      <a:pt x="0" y="1"/>
                    </a:moveTo>
                    <a:lnTo>
                      <a:pt x="1" y="4"/>
                    </a:lnTo>
                    <a:lnTo>
                      <a:pt x="1" y="7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9" y="10"/>
                    </a:lnTo>
                    <a:lnTo>
                      <a:pt x="13" y="8"/>
                    </a:lnTo>
                    <a:lnTo>
                      <a:pt x="7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21" name="Freeform 275"/>
              <p:cNvSpPr>
                <a:spLocks/>
              </p:cNvSpPr>
              <p:nvPr/>
            </p:nvSpPr>
            <p:spPr bwMode="auto">
              <a:xfrm>
                <a:off x="942" y="2718"/>
                <a:ext cx="72" cy="40"/>
              </a:xfrm>
              <a:custGeom>
                <a:avLst/>
                <a:gdLst>
                  <a:gd name="T0" fmla="*/ 54 w 72"/>
                  <a:gd name="T1" fmla="*/ 2 h 40"/>
                  <a:gd name="T2" fmla="*/ 52 w 72"/>
                  <a:gd name="T3" fmla="*/ 1 h 40"/>
                  <a:gd name="T4" fmla="*/ 50 w 72"/>
                  <a:gd name="T5" fmla="*/ 1 h 40"/>
                  <a:gd name="T6" fmla="*/ 48 w 72"/>
                  <a:gd name="T7" fmla="*/ 0 h 40"/>
                  <a:gd name="T8" fmla="*/ 41 w 72"/>
                  <a:gd name="T9" fmla="*/ 0 h 40"/>
                  <a:gd name="T10" fmla="*/ 23 w 72"/>
                  <a:gd name="T11" fmla="*/ 0 h 40"/>
                  <a:gd name="T12" fmla="*/ 16 w 72"/>
                  <a:gd name="T13" fmla="*/ 0 h 40"/>
                  <a:gd name="T14" fmla="*/ 13 w 72"/>
                  <a:gd name="T15" fmla="*/ 1 h 40"/>
                  <a:gd name="T16" fmla="*/ 10 w 72"/>
                  <a:gd name="T17" fmla="*/ 3 h 40"/>
                  <a:gd name="T18" fmla="*/ 7 w 72"/>
                  <a:gd name="T19" fmla="*/ 5 h 40"/>
                  <a:gd name="T20" fmla="*/ 3 w 72"/>
                  <a:gd name="T21" fmla="*/ 12 h 40"/>
                  <a:gd name="T22" fmla="*/ 0 w 72"/>
                  <a:gd name="T23" fmla="*/ 23 h 40"/>
                  <a:gd name="T24" fmla="*/ 0 w 72"/>
                  <a:gd name="T25" fmla="*/ 33 h 40"/>
                  <a:gd name="T26" fmla="*/ 1 w 72"/>
                  <a:gd name="T27" fmla="*/ 39 h 40"/>
                  <a:gd name="T28" fmla="*/ 7 w 72"/>
                  <a:gd name="T29" fmla="*/ 39 h 40"/>
                  <a:gd name="T30" fmla="*/ 8 w 72"/>
                  <a:gd name="T31" fmla="*/ 26 h 40"/>
                  <a:gd name="T32" fmla="*/ 10 w 72"/>
                  <a:gd name="T33" fmla="*/ 19 h 40"/>
                  <a:gd name="T34" fmla="*/ 12 w 72"/>
                  <a:gd name="T35" fmla="*/ 17 h 40"/>
                  <a:gd name="T36" fmla="*/ 13 w 72"/>
                  <a:gd name="T37" fmla="*/ 16 h 40"/>
                  <a:gd name="T38" fmla="*/ 15 w 72"/>
                  <a:gd name="T39" fmla="*/ 38 h 40"/>
                  <a:gd name="T40" fmla="*/ 18 w 72"/>
                  <a:gd name="T41" fmla="*/ 38 h 40"/>
                  <a:gd name="T42" fmla="*/ 23 w 72"/>
                  <a:gd name="T43" fmla="*/ 37 h 40"/>
                  <a:gd name="T44" fmla="*/ 30 w 72"/>
                  <a:gd name="T45" fmla="*/ 37 h 40"/>
                  <a:gd name="T46" fmla="*/ 36 w 72"/>
                  <a:gd name="T47" fmla="*/ 36 h 40"/>
                  <a:gd name="T48" fmla="*/ 42 w 72"/>
                  <a:gd name="T49" fmla="*/ 36 h 40"/>
                  <a:gd name="T50" fmla="*/ 47 w 72"/>
                  <a:gd name="T51" fmla="*/ 35 h 40"/>
                  <a:gd name="T52" fmla="*/ 50 w 72"/>
                  <a:gd name="T53" fmla="*/ 35 h 40"/>
                  <a:gd name="T54" fmla="*/ 48 w 72"/>
                  <a:gd name="T55" fmla="*/ 15 h 40"/>
                  <a:gd name="T56" fmla="*/ 50 w 72"/>
                  <a:gd name="T57" fmla="*/ 16 h 40"/>
                  <a:gd name="T58" fmla="*/ 55 w 72"/>
                  <a:gd name="T59" fmla="*/ 19 h 40"/>
                  <a:gd name="T60" fmla="*/ 60 w 72"/>
                  <a:gd name="T61" fmla="*/ 25 h 40"/>
                  <a:gd name="T62" fmla="*/ 65 w 72"/>
                  <a:gd name="T63" fmla="*/ 34 h 40"/>
                  <a:gd name="T64" fmla="*/ 69 w 72"/>
                  <a:gd name="T65" fmla="*/ 25 h 40"/>
                  <a:gd name="T66" fmla="*/ 63 w 72"/>
                  <a:gd name="T67" fmla="*/ 13 h 40"/>
                  <a:gd name="T68" fmla="*/ 58 w 72"/>
                  <a:gd name="T69" fmla="*/ 6 h 40"/>
                  <a:gd name="T70" fmla="*/ 55 w 72"/>
                  <a:gd name="T71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2" h="40">
                    <a:moveTo>
                      <a:pt x="54" y="2"/>
                    </a:moveTo>
                    <a:lnTo>
                      <a:pt x="54" y="2"/>
                    </a:lnTo>
                    <a:lnTo>
                      <a:pt x="53" y="2"/>
                    </a:lnTo>
                    <a:lnTo>
                      <a:pt x="52" y="1"/>
                    </a:lnTo>
                    <a:lnTo>
                      <a:pt x="51" y="1"/>
                    </a:lnTo>
                    <a:lnTo>
                      <a:pt x="50" y="1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1" y="0"/>
                    </a:lnTo>
                    <a:lnTo>
                      <a:pt x="34" y="19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3" y="12"/>
                    </a:lnTo>
                    <a:lnTo>
                      <a:pt x="1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37"/>
                    </a:lnTo>
                    <a:lnTo>
                      <a:pt x="1" y="39"/>
                    </a:lnTo>
                    <a:lnTo>
                      <a:pt x="1" y="40"/>
                    </a:lnTo>
                    <a:lnTo>
                      <a:pt x="7" y="39"/>
                    </a:lnTo>
                    <a:lnTo>
                      <a:pt x="7" y="32"/>
                    </a:lnTo>
                    <a:lnTo>
                      <a:pt x="8" y="26"/>
                    </a:lnTo>
                    <a:lnTo>
                      <a:pt x="9" y="22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2" y="17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4" y="38"/>
                    </a:lnTo>
                    <a:lnTo>
                      <a:pt x="15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3" y="37"/>
                    </a:lnTo>
                    <a:lnTo>
                      <a:pt x="27" y="37"/>
                    </a:lnTo>
                    <a:lnTo>
                      <a:pt x="30" y="37"/>
                    </a:lnTo>
                    <a:lnTo>
                      <a:pt x="33" y="37"/>
                    </a:lnTo>
                    <a:lnTo>
                      <a:pt x="36" y="36"/>
                    </a:lnTo>
                    <a:lnTo>
                      <a:pt x="39" y="36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7" y="35"/>
                    </a:lnTo>
                    <a:lnTo>
                      <a:pt x="49" y="35"/>
                    </a:lnTo>
                    <a:lnTo>
                      <a:pt x="50" y="35"/>
                    </a:lnTo>
                    <a:lnTo>
                      <a:pt x="50" y="35"/>
                    </a:lnTo>
                    <a:lnTo>
                      <a:pt x="48" y="15"/>
                    </a:lnTo>
                    <a:lnTo>
                      <a:pt x="49" y="16"/>
                    </a:lnTo>
                    <a:lnTo>
                      <a:pt x="50" y="16"/>
                    </a:lnTo>
                    <a:lnTo>
                      <a:pt x="52" y="17"/>
                    </a:lnTo>
                    <a:lnTo>
                      <a:pt x="55" y="19"/>
                    </a:lnTo>
                    <a:lnTo>
                      <a:pt x="58" y="21"/>
                    </a:lnTo>
                    <a:lnTo>
                      <a:pt x="60" y="25"/>
                    </a:lnTo>
                    <a:lnTo>
                      <a:pt x="63" y="29"/>
                    </a:lnTo>
                    <a:lnTo>
                      <a:pt x="65" y="34"/>
                    </a:lnTo>
                    <a:lnTo>
                      <a:pt x="72" y="33"/>
                    </a:lnTo>
                    <a:lnTo>
                      <a:pt x="69" y="25"/>
                    </a:lnTo>
                    <a:lnTo>
                      <a:pt x="66" y="18"/>
                    </a:lnTo>
                    <a:lnTo>
                      <a:pt x="63" y="13"/>
                    </a:lnTo>
                    <a:lnTo>
                      <a:pt x="60" y="9"/>
                    </a:lnTo>
                    <a:lnTo>
                      <a:pt x="58" y="6"/>
                    </a:lnTo>
                    <a:lnTo>
                      <a:pt x="56" y="4"/>
                    </a:lnTo>
                    <a:lnTo>
                      <a:pt x="55" y="3"/>
                    </a:lnTo>
                    <a:lnTo>
                      <a:pt x="54" y="2"/>
                    </a:lnTo>
                    <a:close/>
                  </a:path>
                </a:pathLst>
              </a:custGeom>
              <a:solidFill>
                <a:srgbClr val="59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22" name="Freeform 276"/>
              <p:cNvSpPr>
                <a:spLocks/>
              </p:cNvSpPr>
              <p:nvPr/>
            </p:nvSpPr>
            <p:spPr bwMode="auto">
              <a:xfrm>
                <a:off x="959" y="2717"/>
                <a:ext cx="29" cy="20"/>
              </a:xfrm>
              <a:custGeom>
                <a:avLst/>
                <a:gdLst>
                  <a:gd name="T0" fmla="*/ 4 w 29"/>
                  <a:gd name="T1" fmla="*/ 6 h 20"/>
                  <a:gd name="T2" fmla="*/ 0 w 29"/>
                  <a:gd name="T3" fmla="*/ 4 h 20"/>
                  <a:gd name="T4" fmla="*/ 3 w 29"/>
                  <a:gd name="T5" fmla="*/ 0 h 20"/>
                  <a:gd name="T6" fmla="*/ 5 w 29"/>
                  <a:gd name="T7" fmla="*/ 0 h 20"/>
                  <a:gd name="T8" fmla="*/ 3 w 29"/>
                  <a:gd name="T9" fmla="*/ 3 h 20"/>
                  <a:gd name="T10" fmla="*/ 6 w 29"/>
                  <a:gd name="T11" fmla="*/ 6 h 20"/>
                  <a:gd name="T12" fmla="*/ 6 w 29"/>
                  <a:gd name="T13" fmla="*/ 6 h 20"/>
                  <a:gd name="T14" fmla="*/ 5 w 29"/>
                  <a:gd name="T15" fmla="*/ 7 h 20"/>
                  <a:gd name="T16" fmla="*/ 4 w 29"/>
                  <a:gd name="T17" fmla="*/ 8 h 20"/>
                  <a:gd name="T18" fmla="*/ 4 w 29"/>
                  <a:gd name="T19" fmla="*/ 9 h 20"/>
                  <a:gd name="T20" fmla="*/ 16 w 29"/>
                  <a:gd name="T21" fmla="*/ 17 h 20"/>
                  <a:gd name="T22" fmla="*/ 26 w 29"/>
                  <a:gd name="T23" fmla="*/ 8 h 20"/>
                  <a:gd name="T24" fmla="*/ 24 w 29"/>
                  <a:gd name="T25" fmla="*/ 6 h 20"/>
                  <a:gd name="T26" fmla="*/ 27 w 29"/>
                  <a:gd name="T27" fmla="*/ 3 h 20"/>
                  <a:gd name="T28" fmla="*/ 25 w 29"/>
                  <a:gd name="T29" fmla="*/ 0 h 20"/>
                  <a:gd name="T30" fmla="*/ 27 w 29"/>
                  <a:gd name="T31" fmla="*/ 0 h 20"/>
                  <a:gd name="T32" fmla="*/ 29 w 29"/>
                  <a:gd name="T33" fmla="*/ 4 h 20"/>
                  <a:gd name="T34" fmla="*/ 26 w 29"/>
                  <a:gd name="T35" fmla="*/ 6 h 20"/>
                  <a:gd name="T36" fmla="*/ 28 w 29"/>
                  <a:gd name="T37" fmla="*/ 9 h 20"/>
                  <a:gd name="T38" fmla="*/ 17 w 29"/>
                  <a:gd name="T39" fmla="*/ 20 h 20"/>
                  <a:gd name="T40" fmla="*/ 1 w 29"/>
                  <a:gd name="T41" fmla="*/ 9 h 20"/>
                  <a:gd name="T42" fmla="*/ 4 w 29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" h="20">
                    <a:moveTo>
                      <a:pt x="4" y="6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16" y="17"/>
                    </a:lnTo>
                    <a:lnTo>
                      <a:pt x="26" y="8"/>
                    </a:lnTo>
                    <a:lnTo>
                      <a:pt x="24" y="6"/>
                    </a:lnTo>
                    <a:lnTo>
                      <a:pt x="27" y="3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4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17" y="20"/>
                    </a:lnTo>
                    <a:lnTo>
                      <a:pt x="1" y="9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23" name="Freeform 277"/>
              <p:cNvSpPr>
                <a:spLocks/>
              </p:cNvSpPr>
              <p:nvPr/>
            </p:nvSpPr>
            <p:spPr bwMode="auto">
              <a:xfrm>
                <a:off x="967" y="2718"/>
                <a:ext cx="14" cy="15"/>
              </a:xfrm>
              <a:custGeom>
                <a:avLst/>
                <a:gdLst>
                  <a:gd name="T0" fmla="*/ 14 w 14"/>
                  <a:gd name="T1" fmla="*/ 0 h 15"/>
                  <a:gd name="T2" fmla="*/ 0 w 14"/>
                  <a:gd name="T3" fmla="*/ 0 h 15"/>
                  <a:gd name="T4" fmla="*/ 8 w 14"/>
                  <a:gd name="T5" fmla="*/ 15 h 15"/>
                  <a:gd name="T6" fmla="*/ 14 w 14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5">
                    <a:moveTo>
                      <a:pt x="14" y="0"/>
                    </a:moveTo>
                    <a:lnTo>
                      <a:pt x="0" y="0"/>
                    </a:lnTo>
                    <a:lnTo>
                      <a:pt x="8" y="1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24" name="Freeform 278"/>
              <p:cNvSpPr>
                <a:spLocks/>
              </p:cNvSpPr>
              <p:nvPr/>
            </p:nvSpPr>
            <p:spPr bwMode="auto">
              <a:xfrm>
                <a:off x="971" y="2716"/>
                <a:ext cx="7" cy="18"/>
              </a:xfrm>
              <a:custGeom>
                <a:avLst/>
                <a:gdLst>
                  <a:gd name="T0" fmla="*/ 4 w 7"/>
                  <a:gd name="T1" fmla="*/ 18 h 18"/>
                  <a:gd name="T2" fmla="*/ 0 w 7"/>
                  <a:gd name="T3" fmla="*/ 11 h 18"/>
                  <a:gd name="T4" fmla="*/ 2 w 7"/>
                  <a:gd name="T5" fmla="*/ 4 h 18"/>
                  <a:gd name="T6" fmla="*/ 2 w 7"/>
                  <a:gd name="T7" fmla="*/ 4 h 18"/>
                  <a:gd name="T8" fmla="*/ 2 w 7"/>
                  <a:gd name="T9" fmla="*/ 4 h 18"/>
                  <a:gd name="T10" fmla="*/ 1 w 7"/>
                  <a:gd name="T11" fmla="*/ 3 h 18"/>
                  <a:gd name="T12" fmla="*/ 1 w 7"/>
                  <a:gd name="T13" fmla="*/ 2 h 18"/>
                  <a:gd name="T14" fmla="*/ 1 w 7"/>
                  <a:gd name="T15" fmla="*/ 2 h 18"/>
                  <a:gd name="T16" fmla="*/ 2 w 7"/>
                  <a:gd name="T17" fmla="*/ 1 h 18"/>
                  <a:gd name="T18" fmla="*/ 3 w 7"/>
                  <a:gd name="T19" fmla="*/ 0 h 18"/>
                  <a:gd name="T20" fmla="*/ 3 w 7"/>
                  <a:gd name="T21" fmla="*/ 0 h 18"/>
                  <a:gd name="T22" fmla="*/ 4 w 7"/>
                  <a:gd name="T23" fmla="*/ 0 h 18"/>
                  <a:gd name="T24" fmla="*/ 5 w 7"/>
                  <a:gd name="T25" fmla="*/ 1 h 18"/>
                  <a:gd name="T26" fmla="*/ 5 w 7"/>
                  <a:gd name="T27" fmla="*/ 2 h 18"/>
                  <a:gd name="T28" fmla="*/ 6 w 7"/>
                  <a:gd name="T29" fmla="*/ 2 h 18"/>
                  <a:gd name="T30" fmla="*/ 5 w 7"/>
                  <a:gd name="T31" fmla="*/ 3 h 18"/>
                  <a:gd name="T32" fmla="*/ 5 w 7"/>
                  <a:gd name="T33" fmla="*/ 4 h 18"/>
                  <a:gd name="T34" fmla="*/ 5 w 7"/>
                  <a:gd name="T35" fmla="*/ 4 h 18"/>
                  <a:gd name="T36" fmla="*/ 5 w 7"/>
                  <a:gd name="T37" fmla="*/ 4 h 18"/>
                  <a:gd name="T38" fmla="*/ 7 w 7"/>
                  <a:gd name="T39" fmla="*/ 11 h 18"/>
                  <a:gd name="T40" fmla="*/ 4 w 7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8">
                    <a:moveTo>
                      <a:pt x="4" y="18"/>
                    </a:moveTo>
                    <a:lnTo>
                      <a:pt x="0" y="11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11"/>
                    </a:lnTo>
                    <a:lnTo>
                      <a:pt x="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25" name="Freeform 279"/>
              <p:cNvSpPr>
                <a:spLocks/>
              </p:cNvSpPr>
              <p:nvPr/>
            </p:nvSpPr>
            <p:spPr bwMode="auto">
              <a:xfrm>
                <a:off x="974" y="2740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3 w 4"/>
                  <a:gd name="T5" fmla="*/ 3 h 4"/>
                  <a:gd name="T6" fmla="*/ 3 w 4"/>
                  <a:gd name="T7" fmla="*/ 3 h 4"/>
                  <a:gd name="T8" fmla="*/ 4 w 4"/>
                  <a:gd name="T9" fmla="*/ 2 h 4"/>
                  <a:gd name="T10" fmla="*/ 3 w 4"/>
                  <a:gd name="T11" fmla="*/ 1 h 4"/>
                  <a:gd name="T12" fmla="*/ 3 w 4"/>
                  <a:gd name="T13" fmla="*/ 1 h 4"/>
                  <a:gd name="T14" fmla="*/ 2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1 w 4"/>
                  <a:gd name="T21" fmla="*/ 1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1 w 4"/>
                  <a:gd name="T29" fmla="*/ 3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26" name="Freeform 280"/>
              <p:cNvSpPr>
                <a:spLocks/>
              </p:cNvSpPr>
              <p:nvPr/>
            </p:nvSpPr>
            <p:spPr bwMode="auto">
              <a:xfrm>
                <a:off x="974" y="2747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3 w 4"/>
                  <a:gd name="T5" fmla="*/ 3 h 4"/>
                  <a:gd name="T6" fmla="*/ 3 w 4"/>
                  <a:gd name="T7" fmla="*/ 3 h 4"/>
                  <a:gd name="T8" fmla="*/ 4 w 4"/>
                  <a:gd name="T9" fmla="*/ 2 h 4"/>
                  <a:gd name="T10" fmla="*/ 3 w 4"/>
                  <a:gd name="T11" fmla="*/ 1 h 4"/>
                  <a:gd name="T12" fmla="*/ 3 w 4"/>
                  <a:gd name="T13" fmla="*/ 1 h 4"/>
                  <a:gd name="T14" fmla="*/ 2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1 w 4"/>
                  <a:gd name="T21" fmla="*/ 1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1 w 4"/>
                  <a:gd name="T29" fmla="*/ 3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27" name="Freeform 281"/>
              <p:cNvSpPr>
                <a:spLocks/>
              </p:cNvSpPr>
              <p:nvPr/>
            </p:nvSpPr>
            <p:spPr bwMode="auto">
              <a:xfrm>
                <a:off x="978" y="2681"/>
                <a:ext cx="10" cy="14"/>
              </a:xfrm>
              <a:custGeom>
                <a:avLst/>
                <a:gdLst>
                  <a:gd name="T0" fmla="*/ 8 w 10"/>
                  <a:gd name="T1" fmla="*/ 12 h 14"/>
                  <a:gd name="T2" fmla="*/ 4 w 10"/>
                  <a:gd name="T3" fmla="*/ 4 h 14"/>
                  <a:gd name="T4" fmla="*/ 4 w 10"/>
                  <a:gd name="T5" fmla="*/ 0 h 14"/>
                  <a:gd name="T6" fmla="*/ 10 w 10"/>
                  <a:gd name="T7" fmla="*/ 14 h 14"/>
                  <a:gd name="T8" fmla="*/ 0 w 10"/>
                  <a:gd name="T9" fmla="*/ 13 h 14"/>
                  <a:gd name="T10" fmla="*/ 0 w 10"/>
                  <a:gd name="T11" fmla="*/ 12 h 14"/>
                  <a:gd name="T12" fmla="*/ 8 w 10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8" y="12"/>
                    </a:moveTo>
                    <a:lnTo>
                      <a:pt x="4" y="4"/>
                    </a:lnTo>
                    <a:lnTo>
                      <a:pt x="4" y="0"/>
                    </a:lnTo>
                    <a:lnTo>
                      <a:pt x="10" y="14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28" name="Freeform 282"/>
              <p:cNvSpPr>
                <a:spLocks/>
              </p:cNvSpPr>
              <p:nvPr/>
            </p:nvSpPr>
            <p:spPr bwMode="auto">
              <a:xfrm>
                <a:off x="987" y="2682"/>
                <a:ext cx="3" cy="5"/>
              </a:xfrm>
              <a:custGeom>
                <a:avLst/>
                <a:gdLst>
                  <a:gd name="T0" fmla="*/ 0 w 3"/>
                  <a:gd name="T1" fmla="*/ 5 h 5"/>
                  <a:gd name="T2" fmla="*/ 0 w 3"/>
                  <a:gd name="T3" fmla="*/ 5 h 5"/>
                  <a:gd name="T4" fmla="*/ 0 w 3"/>
                  <a:gd name="T5" fmla="*/ 4 h 5"/>
                  <a:gd name="T6" fmla="*/ 0 w 3"/>
                  <a:gd name="T7" fmla="*/ 3 h 5"/>
                  <a:gd name="T8" fmla="*/ 0 w 3"/>
                  <a:gd name="T9" fmla="*/ 2 h 5"/>
                  <a:gd name="T10" fmla="*/ 0 w 3"/>
                  <a:gd name="T11" fmla="*/ 1 h 5"/>
                  <a:gd name="T12" fmla="*/ 1 w 3"/>
                  <a:gd name="T13" fmla="*/ 0 h 5"/>
                  <a:gd name="T14" fmla="*/ 2 w 3"/>
                  <a:gd name="T15" fmla="*/ 0 h 5"/>
                  <a:gd name="T16" fmla="*/ 3 w 3"/>
                  <a:gd name="T17" fmla="*/ 0 h 5"/>
                  <a:gd name="T18" fmla="*/ 3 w 3"/>
                  <a:gd name="T19" fmla="*/ 0 h 5"/>
                  <a:gd name="T20" fmla="*/ 3 w 3"/>
                  <a:gd name="T21" fmla="*/ 1 h 5"/>
                  <a:gd name="T22" fmla="*/ 3 w 3"/>
                  <a:gd name="T23" fmla="*/ 2 h 5"/>
                  <a:gd name="T24" fmla="*/ 3 w 3"/>
                  <a:gd name="T25" fmla="*/ 3 h 5"/>
                  <a:gd name="T26" fmla="*/ 2 w 3"/>
                  <a:gd name="T27" fmla="*/ 4 h 5"/>
                  <a:gd name="T28" fmla="*/ 2 w 3"/>
                  <a:gd name="T29" fmla="*/ 5 h 5"/>
                  <a:gd name="T30" fmla="*/ 1 w 3"/>
                  <a:gd name="T31" fmla="*/ 5 h 5"/>
                  <a:gd name="T32" fmla="*/ 0 w 3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29" name="Freeform 283"/>
              <p:cNvSpPr>
                <a:spLocks/>
              </p:cNvSpPr>
              <p:nvPr/>
            </p:nvSpPr>
            <p:spPr bwMode="auto">
              <a:xfrm>
                <a:off x="975" y="2680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1 w 4"/>
                  <a:gd name="T3" fmla="*/ 5 h 6"/>
                  <a:gd name="T4" fmla="*/ 0 w 4"/>
                  <a:gd name="T5" fmla="*/ 4 h 6"/>
                  <a:gd name="T6" fmla="*/ 0 w 4"/>
                  <a:gd name="T7" fmla="*/ 3 h 6"/>
                  <a:gd name="T8" fmla="*/ 1 w 4"/>
                  <a:gd name="T9" fmla="*/ 2 h 6"/>
                  <a:gd name="T10" fmla="*/ 1 w 4"/>
                  <a:gd name="T11" fmla="*/ 1 h 6"/>
                  <a:gd name="T12" fmla="*/ 2 w 4"/>
                  <a:gd name="T13" fmla="*/ 0 h 6"/>
                  <a:gd name="T14" fmla="*/ 3 w 4"/>
                  <a:gd name="T15" fmla="*/ 0 h 6"/>
                  <a:gd name="T16" fmla="*/ 3 w 4"/>
                  <a:gd name="T17" fmla="*/ 0 h 6"/>
                  <a:gd name="T18" fmla="*/ 4 w 4"/>
                  <a:gd name="T19" fmla="*/ 0 h 6"/>
                  <a:gd name="T20" fmla="*/ 4 w 4"/>
                  <a:gd name="T21" fmla="*/ 1 h 6"/>
                  <a:gd name="T22" fmla="*/ 4 w 4"/>
                  <a:gd name="T23" fmla="*/ 2 h 6"/>
                  <a:gd name="T24" fmla="*/ 4 w 4"/>
                  <a:gd name="T25" fmla="*/ 3 h 6"/>
                  <a:gd name="T26" fmla="*/ 3 w 4"/>
                  <a:gd name="T27" fmla="*/ 4 h 6"/>
                  <a:gd name="T28" fmla="*/ 3 w 4"/>
                  <a:gd name="T29" fmla="*/ 5 h 6"/>
                  <a:gd name="T30" fmla="*/ 2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1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30" name="Freeform 284"/>
              <p:cNvSpPr>
                <a:spLocks/>
              </p:cNvSpPr>
              <p:nvPr/>
            </p:nvSpPr>
            <p:spPr bwMode="auto">
              <a:xfrm>
                <a:off x="1085" y="2681"/>
                <a:ext cx="10" cy="14"/>
              </a:xfrm>
              <a:custGeom>
                <a:avLst/>
                <a:gdLst>
                  <a:gd name="T0" fmla="*/ 2 w 10"/>
                  <a:gd name="T1" fmla="*/ 12 h 14"/>
                  <a:gd name="T2" fmla="*/ 7 w 10"/>
                  <a:gd name="T3" fmla="*/ 3 h 14"/>
                  <a:gd name="T4" fmla="*/ 7 w 10"/>
                  <a:gd name="T5" fmla="*/ 0 h 14"/>
                  <a:gd name="T6" fmla="*/ 0 w 10"/>
                  <a:gd name="T7" fmla="*/ 14 h 14"/>
                  <a:gd name="T8" fmla="*/ 10 w 10"/>
                  <a:gd name="T9" fmla="*/ 14 h 14"/>
                  <a:gd name="T10" fmla="*/ 10 w 10"/>
                  <a:gd name="T11" fmla="*/ 12 h 14"/>
                  <a:gd name="T12" fmla="*/ 2 w 10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2" y="12"/>
                    </a:moveTo>
                    <a:lnTo>
                      <a:pt x="7" y="3"/>
                    </a:lnTo>
                    <a:lnTo>
                      <a:pt x="7" y="0"/>
                    </a:lnTo>
                    <a:lnTo>
                      <a:pt x="0" y="14"/>
                    </a:lnTo>
                    <a:lnTo>
                      <a:pt x="10" y="14"/>
                    </a:lnTo>
                    <a:lnTo>
                      <a:pt x="10" y="12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31" name="Freeform 285"/>
              <p:cNvSpPr>
                <a:spLocks/>
              </p:cNvSpPr>
              <p:nvPr/>
            </p:nvSpPr>
            <p:spPr bwMode="auto">
              <a:xfrm>
                <a:off x="1083" y="2681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2 w 4"/>
                  <a:gd name="T3" fmla="*/ 5 h 5"/>
                  <a:gd name="T4" fmla="*/ 3 w 4"/>
                  <a:gd name="T5" fmla="*/ 5 h 5"/>
                  <a:gd name="T6" fmla="*/ 3 w 4"/>
                  <a:gd name="T7" fmla="*/ 4 h 5"/>
                  <a:gd name="T8" fmla="*/ 4 w 4"/>
                  <a:gd name="T9" fmla="*/ 3 h 5"/>
                  <a:gd name="T10" fmla="*/ 4 w 4"/>
                  <a:gd name="T11" fmla="*/ 2 h 5"/>
                  <a:gd name="T12" fmla="*/ 3 w 4"/>
                  <a:gd name="T13" fmla="*/ 1 h 5"/>
                  <a:gd name="T14" fmla="*/ 3 w 4"/>
                  <a:gd name="T15" fmla="*/ 0 h 5"/>
                  <a:gd name="T16" fmla="*/ 2 w 4"/>
                  <a:gd name="T17" fmla="*/ 0 h 5"/>
                  <a:gd name="T18" fmla="*/ 2 w 4"/>
                  <a:gd name="T19" fmla="*/ 0 h 5"/>
                  <a:gd name="T20" fmla="*/ 1 w 4"/>
                  <a:gd name="T21" fmla="*/ 0 h 5"/>
                  <a:gd name="T22" fmla="*/ 1 w 4"/>
                  <a:gd name="T23" fmla="*/ 1 h 5"/>
                  <a:gd name="T24" fmla="*/ 0 w 4"/>
                  <a:gd name="T25" fmla="*/ 2 h 5"/>
                  <a:gd name="T26" fmla="*/ 0 w 4"/>
                  <a:gd name="T27" fmla="*/ 3 h 5"/>
                  <a:gd name="T28" fmla="*/ 1 w 4"/>
                  <a:gd name="T29" fmla="*/ 4 h 5"/>
                  <a:gd name="T30" fmla="*/ 1 w 4"/>
                  <a:gd name="T31" fmla="*/ 5 h 5"/>
                  <a:gd name="T32" fmla="*/ 2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32" name="Freeform 286"/>
              <p:cNvSpPr>
                <a:spLocks/>
              </p:cNvSpPr>
              <p:nvPr/>
            </p:nvSpPr>
            <p:spPr bwMode="auto">
              <a:xfrm>
                <a:off x="1096" y="2681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2 w 4"/>
                  <a:gd name="T3" fmla="*/ 6 h 6"/>
                  <a:gd name="T4" fmla="*/ 3 w 4"/>
                  <a:gd name="T5" fmla="*/ 5 h 6"/>
                  <a:gd name="T6" fmla="*/ 3 w 4"/>
                  <a:gd name="T7" fmla="*/ 4 h 6"/>
                  <a:gd name="T8" fmla="*/ 4 w 4"/>
                  <a:gd name="T9" fmla="*/ 3 h 6"/>
                  <a:gd name="T10" fmla="*/ 4 w 4"/>
                  <a:gd name="T11" fmla="*/ 2 h 6"/>
                  <a:gd name="T12" fmla="*/ 3 w 4"/>
                  <a:gd name="T13" fmla="*/ 1 h 6"/>
                  <a:gd name="T14" fmla="*/ 3 w 4"/>
                  <a:gd name="T15" fmla="*/ 0 h 6"/>
                  <a:gd name="T16" fmla="*/ 2 w 4"/>
                  <a:gd name="T17" fmla="*/ 0 h 6"/>
                  <a:gd name="T18" fmla="*/ 1 w 4"/>
                  <a:gd name="T19" fmla="*/ 0 h 6"/>
                  <a:gd name="T20" fmla="*/ 1 w 4"/>
                  <a:gd name="T21" fmla="*/ 0 h 6"/>
                  <a:gd name="T22" fmla="*/ 0 w 4"/>
                  <a:gd name="T23" fmla="*/ 1 h 6"/>
                  <a:gd name="T24" fmla="*/ 0 w 4"/>
                  <a:gd name="T25" fmla="*/ 3 h 6"/>
                  <a:gd name="T26" fmla="*/ 0 w 4"/>
                  <a:gd name="T27" fmla="*/ 4 h 6"/>
                  <a:gd name="T28" fmla="*/ 0 w 4"/>
                  <a:gd name="T29" fmla="*/ 5 h 6"/>
                  <a:gd name="T30" fmla="*/ 1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2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</p:grpSp>
        <p:grpSp>
          <p:nvGrpSpPr>
            <p:cNvPr id="25" name="Group 341"/>
            <p:cNvGrpSpPr>
              <a:grpSpLocks/>
            </p:cNvGrpSpPr>
            <p:nvPr/>
          </p:nvGrpSpPr>
          <p:grpSpPr bwMode="auto">
            <a:xfrm>
              <a:off x="1028462" y="3388662"/>
              <a:ext cx="267777" cy="243205"/>
              <a:chOff x="1221" y="2648"/>
              <a:chExt cx="191" cy="171"/>
            </a:xfrm>
          </p:grpSpPr>
          <p:sp>
            <p:nvSpPr>
              <p:cNvPr id="33" name="Freeform 288"/>
              <p:cNvSpPr>
                <a:spLocks/>
              </p:cNvSpPr>
              <p:nvPr/>
            </p:nvSpPr>
            <p:spPr bwMode="auto">
              <a:xfrm>
                <a:off x="1384" y="2689"/>
                <a:ext cx="15" cy="17"/>
              </a:xfrm>
              <a:custGeom>
                <a:avLst/>
                <a:gdLst>
                  <a:gd name="T0" fmla="*/ 8 w 15"/>
                  <a:gd name="T1" fmla="*/ 17 h 17"/>
                  <a:gd name="T2" fmla="*/ 9 w 15"/>
                  <a:gd name="T3" fmla="*/ 17 h 17"/>
                  <a:gd name="T4" fmla="*/ 11 w 15"/>
                  <a:gd name="T5" fmla="*/ 16 h 17"/>
                  <a:gd name="T6" fmla="*/ 12 w 15"/>
                  <a:gd name="T7" fmla="*/ 16 h 17"/>
                  <a:gd name="T8" fmla="*/ 13 w 15"/>
                  <a:gd name="T9" fmla="*/ 14 h 17"/>
                  <a:gd name="T10" fmla="*/ 14 w 15"/>
                  <a:gd name="T11" fmla="*/ 13 h 17"/>
                  <a:gd name="T12" fmla="*/ 15 w 15"/>
                  <a:gd name="T13" fmla="*/ 12 h 17"/>
                  <a:gd name="T14" fmla="*/ 15 w 15"/>
                  <a:gd name="T15" fmla="*/ 10 h 17"/>
                  <a:gd name="T16" fmla="*/ 15 w 15"/>
                  <a:gd name="T17" fmla="*/ 8 h 17"/>
                  <a:gd name="T18" fmla="*/ 15 w 15"/>
                  <a:gd name="T19" fmla="*/ 7 h 17"/>
                  <a:gd name="T20" fmla="*/ 15 w 15"/>
                  <a:gd name="T21" fmla="*/ 5 h 17"/>
                  <a:gd name="T22" fmla="*/ 14 w 15"/>
                  <a:gd name="T23" fmla="*/ 4 h 17"/>
                  <a:gd name="T24" fmla="*/ 13 w 15"/>
                  <a:gd name="T25" fmla="*/ 3 h 17"/>
                  <a:gd name="T26" fmla="*/ 12 w 15"/>
                  <a:gd name="T27" fmla="*/ 2 h 17"/>
                  <a:gd name="T28" fmla="*/ 11 w 15"/>
                  <a:gd name="T29" fmla="*/ 1 h 17"/>
                  <a:gd name="T30" fmla="*/ 9 w 15"/>
                  <a:gd name="T31" fmla="*/ 0 h 17"/>
                  <a:gd name="T32" fmla="*/ 8 w 15"/>
                  <a:gd name="T33" fmla="*/ 0 h 17"/>
                  <a:gd name="T34" fmla="*/ 6 w 15"/>
                  <a:gd name="T35" fmla="*/ 0 h 17"/>
                  <a:gd name="T36" fmla="*/ 4 w 15"/>
                  <a:gd name="T37" fmla="*/ 1 h 17"/>
                  <a:gd name="T38" fmla="*/ 3 w 15"/>
                  <a:gd name="T39" fmla="*/ 2 h 17"/>
                  <a:gd name="T40" fmla="*/ 2 w 15"/>
                  <a:gd name="T41" fmla="*/ 3 h 17"/>
                  <a:gd name="T42" fmla="*/ 1 w 15"/>
                  <a:gd name="T43" fmla="*/ 4 h 17"/>
                  <a:gd name="T44" fmla="*/ 0 w 15"/>
                  <a:gd name="T45" fmla="*/ 5 h 17"/>
                  <a:gd name="T46" fmla="*/ 0 w 15"/>
                  <a:gd name="T47" fmla="*/ 7 h 17"/>
                  <a:gd name="T48" fmla="*/ 0 w 15"/>
                  <a:gd name="T49" fmla="*/ 8 h 17"/>
                  <a:gd name="T50" fmla="*/ 0 w 15"/>
                  <a:gd name="T51" fmla="*/ 10 h 17"/>
                  <a:gd name="T52" fmla="*/ 0 w 15"/>
                  <a:gd name="T53" fmla="*/ 12 h 17"/>
                  <a:gd name="T54" fmla="*/ 1 w 15"/>
                  <a:gd name="T55" fmla="*/ 13 h 17"/>
                  <a:gd name="T56" fmla="*/ 2 w 15"/>
                  <a:gd name="T57" fmla="*/ 14 h 17"/>
                  <a:gd name="T58" fmla="*/ 3 w 15"/>
                  <a:gd name="T59" fmla="*/ 16 h 17"/>
                  <a:gd name="T60" fmla="*/ 4 w 15"/>
                  <a:gd name="T61" fmla="*/ 16 h 17"/>
                  <a:gd name="T62" fmla="*/ 6 w 15"/>
                  <a:gd name="T63" fmla="*/ 17 h 17"/>
                  <a:gd name="T64" fmla="*/ 8 w 15"/>
                  <a:gd name="T6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7">
                    <a:moveTo>
                      <a:pt x="8" y="17"/>
                    </a:moveTo>
                    <a:lnTo>
                      <a:pt x="9" y="17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13" y="14"/>
                    </a:lnTo>
                    <a:lnTo>
                      <a:pt x="14" y="13"/>
                    </a:lnTo>
                    <a:lnTo>
                      <a:pt x="15" y="12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5" y="7"/>
                    </a:lnTo>
                    <a:lnTo>
                      <a:pt x="15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3" y="16"/>
                    </a:lnTo>
                    <a:lnTo>
                      <a:pt x="4" y="16"/>
                    </a:lnTo>
                    <a:lnTo>
                      <a:pt x="6" y="17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4" name="Freeform 289"/>
              <p:cNvSpPr>
                <a:spLocks/>
              </p:cNvSpPr>
              <p:nvPr/>
            </p:nvSpPr>
            <p:spPr bwMode="auto">
              <a:xfrm>
                <a:off x="1231" y="2651"/>
                <a:ext cx="86" cy="11"/>
              </a:xfrm>
              <a:custGeom>
                <a:avLst/>
                <a:gdLst>
                  <a:gd name="T0" fmla="*/ 86 w 86"/>
                  <a:gd name="T1" fmla="*/ 9 h 11"/>
                  <a:gd name="T2" fmla="*/ 43 w 86"/>
                  <a:gd name="T3" fmla="*/ 0 h 11"/>
                  <a:gd name="T4" fmla="*/ 0 w 86"/>
                  <a:gd name="T5" fmla="*/ 9 h 11"/>
                  <a:gd name="T6" fmla="*/ 0 w 86"/>
                  <a:gd name="T7" fmla="*/ 11 h 11"/>
                  <a:gd name="T8" fmla="*/ 43 w 86"/>
                  <a:gd name="T9" fmla="*/ 1 h 11"/>
                  <a:gd name="T10" fmla="*/ 86 w 86"/>
                  <a:gd name="T11" fmla="*/ 11 h 11"/>
                  <a:gd name="T12" fmla="*/ 86 w 86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11">
                    <a:moveTo>
                      <a:pt x="86" y="9"/>
                    </a:moveTo>
                    <a:lnTo>
                      <a:pt x="43" y="0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43" y="1"/>
                    </a:lnTo>
                    <a:lnTo>
                      <a:pt x="86" y="11"/>
                    </a:lnTo>
                    <a:lnTo>
                      <a:pt x="86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5" name="Rectangle 290"/>
              <p:cNvSpPr>
                <a:spLocks noChangeArrowheads="1"/>
              </p:cNvSpPr>
              <p:nvPr/>
            </p:nvSpPr>
            <p:spPr bwMode="auto">
              <a:xfrm>
                <a:off x="1225" y="2666"/>
                <a:ext cx="101" cy="10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6" name="Rectangle 291"/>
              <p:cNvSpPr>
                <a:spLocks noChangeArrowheads="1"/>
              </p:cNvSpPr>
              <p:nvPr/>
            </p:nvSpPr>
            <p:spPr bwMode="auto">
              <a:xfrm>
                <a:off x="1227" y="2669"/>
                <a:ext cx="97" cy="10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7" name="Rectangle 292"/>
              <p:cNvSpPr>
                <a:spLocks noChangeArrowheads="1"/>
              </p:cNvSpPr>
              <p:nvPr/>
            </p:nvSpPr>
            <p:spPr bwMode="auto">
              <a:xfrm>
                <a:off x="1237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8" name="Rectangle 293"/>
              <p:cNvSpPr>
                <a:spLocks noChangeArrowheads="1"/>
              </p:cNvSpPr>
              <p:nvPr/>
            </p:nvSpPr>
            <p:spPr bwMode="auto">
              <a:xfrm>
                <a:off x="1260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9" name="Rectangle 294"/>
              <p:cNvSpPr>
                <a:spLocks noChangeArrowheads="1"/>
              </p:cNvSpPr>
              <p:nvPr/>
            </p:nvSpPr>
            <p:spPr bwMode="auto">
              <a:xfrm>
                <a:off x="1284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0" name="Rectangle 295"/>
              <p:cNvSpPr>
                <a:spLocks noChangeArrowheads="1"/>
              </p:cNvSpPr>
              <p:nvPr/>
            </p:nvSpPr>
            <p:spPr bwMode="auto">
              <a:xfrm>
                <a:off x="1308" y="2765"/>
                <a:ext cx="13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1" name="Rectangle 296"/>
              <p:cNvSpPr>
                <a:spLocks noChangeArrowheads="1"/>
              </p:cNvSpPr>
              <p:nvPr/>
            </p:nvSpPr>
            <p:spPr bwMode="auto">
              <a:xfrm>
                <a:off x="1237" y="2760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2" name="Rectangle 297"/>
              <p:cNvSpPr>
                <a:spLocks noChangeArrowheads="1"/>
              </p:cNvSpPr>
              <p:nvPr/>
            </p:nvSpPr>
            <p:spPr bwMode="auto">
              <a:xfrm>
                <a:off x="1230" y="2758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3" name="Rectangle 298"/>
              <p:cNvSpPr>
                <a:spLocks noChangeArrowheads="1"/>
              </p:cNvSpPr>
              <p:nvPr/>
            </p:nvSpPr>
            <p:spPr bwMode="auto">
              <a:xfrm>
                <a:off x="1237" y="2735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4" name="Rectangle 299"/>
              <p:cNvSpPr>
                <a:spLocks noChangeArrowheads="1"/>
              </p:cNvSpPr>
              <p:nvPr/>
            </p:nvSpPr>
            <p:spPr bwMode="auto">
              <a:xfrm>
                <a:off x="1230" y="2733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5" name="Rectangle 300"/>
              <p:cNvSpPr>
                <a:spLocks noChangeArrowheads="1"/>
              </p:cNvSpPr>
              <p:nvPr/>
            </p:nvSpPr>
            <p:spPr bwMode="auto">
              <a:xfrm>
                <a:off x="1237" y="2710"/>
                <a:ext cx="84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6" name="Rectangle 301"/>
              <p:cNvSpPr>
                <a:spLocks noChangeArrowheads="1"/>
              </p:cNvSpPr>
              <p:nvPr/>
            </p:nvSpPr>
            <p:spPr bwMode="auto">
              <a:xfrm>
                <a:off x="1230" y="2708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7" name="Rectangle 302"/>
              <p:cNvSpPr>
                <a:spLocks noChangeArrowheads="1"/>
              </p:cNvSpPr>
              <p:nvPr/>
            </p:nvSpPr>
            <p:spPr bwMode="auto">
              <a:xfrm>
                <a:off x="1237" y="2686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8" name="Rectangle 303"/>
              <p:cNvSpPr>
                <a:spLocks noChangeArrowheads="1"/>
              </p:cNvSpPr>
              <p:nvPr/>
            </p:nvSpPr>
            <p:spPr bwMode="auto">
              <a:xfrm>
                <a:off x="1230" y="2684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9" name="Rectangle 304"/>
              <p:cNvSpPr>
                <a:spLocks noChangeArrowheads="1"/>
              </p:cNvSpPr>
              <p:nvPr/>
            </p:nvSpPr>
            <p:spPr bwMode="auto">
              <a:xfrm>
                <a:off x="1240" y="2698"/>
                <a:ext cx="8" cy="6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0" name="Rectangle 305"/>
              <p:cNvSpPr>
                <a:spLocks noChangeArrowheads="1"/>
              </p:cNvSpPr>
              <p:nvPr/>
            </p:nvSpPr>
            <p:spPr bwMode="auto">
              <a:xfrm>
                <a:off x="1241" y="2700"/>
                <a:ext cx="5" cy="59"/>
              </a:xfrm>
              <a:prstGeom prst="rect">
                <a:avLst/>
              </a:prstGeom>
              <a:solidFill>
                <a:srgbClr val="FF2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1" name="Rectangle 306"/>
              <p:cNvSpPr>
                <a:spLocks noChangeArrowheads="1"/>
              </p:cNvSpPr>
              <p:nvPr/>
            </p:nvSpPr>
            <p:spPr bwMode="auto">
              <a:xfrm>
                <a:off x="1263" y="2718"/>
                <a:ext cx="9" cy="4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2" name="Rectangle 307"/>
              <p:cNvSpPr>
                <a:spLocks noChangeArrowheads="1"/>
              </p:cNvSpPr>
              <p:nvPr/>
            </p:nvSpPr>
            <p:spPr bwMode="auto">
              <a:xfrm>
                <a:off x="1265" y="2721"/>
                <a:ext cx="5" cy="38"/>
              </a:xfrm>
              <a:prstGeom prst="rect">
                <a:avLst/>
              </a:prstGeom>
              <a:solidFill>
                <a:srgbClr val="B2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3" name="Rectangle 308"/>
              <p:cNvSpPr>
                <a:spLocks noChangeArrowheads="1"/>
              </p:cNvSpPr>
              <p:nvPr/>
            </p:nvSpPr>
            <p:spPr bwMode="auto">
              <a:xfrm>
                <a:off x="1286" y="2729"/>
                <a:ext cx="9" cy="3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4" name="Rectangle 309"/>
              <p:cNvSpPr>
                <a:spLocks noChangeArrowheads="1"/>
              </p:cNvSpPr>
              <p:nvPr/>
            </p:nvSpPr>
            <p:spPr bwMode="auto">
              <a:xfrm>
                <a:off x="1288" y="2732"/>
                <a:ext cx="5" cy="27"/>
              </a:xfrm>
              <a:prstGeom prst="rect">
                <a:avLst/>
              </a:prstGeom>
              <a:solidFill>
                <a:srgbClr val="FFAF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5" name="Rectangle 310"/>
              <p:cNvSpPr>
                <a:spLocks noChangeArrowheads="1"/>
              </p:cNvSpPr>
              <p:nvPr/>
            </p:nvSpPr>
            <p:spPr bwMode="auto">
              <a:xfrm>
                <a:off x="1310" y="2690"/>
                <a:ext cx="9" cy="7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6" name="Rectangle 311"/>
              <p:cNvSpPr>
                <a:spLocks noChangeArrowheads="1"/>
              </p:cNvSpPr>
              <p:nvPr/>
            </p:nvSpPr>
            <p:spPr bwMode="auto">
              <a:xfrm>
                <a:off x="1312" y="2692"/>
                <a:ext cx="5" cy="67"/>
              </a:xfrm>
              <a:prstGeom prst="rect">
                <a:avLst/>
              </a:prstGeom>
              <a:solidFill>
                <a:srgbClr val="FF6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7" name="Rectangle 312"/>
              <p:cNvSpPr>
                <a:spLocks noChangeArrowheads="1"/>
              </p:cNvSpPr>
              <p:nvPr/>
            </p:nvSpPr>
            <p:spPr bwMode="auto">
              <a:xfrm>
                <a:off x="1222" y="2773"/>
                <a:ext cx="108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8" name="Rectangle 313"/>
              <p:cNvSpPr>
                <a:spLocks noChangeArrowheads="1"/>
              </p:cNvSpPr>
              <p:nvPr/>
            </p:nvSpPr>
            <p:spPr bwMode="auto">
              <a:xfrm>
                <a:off x="1224" y="2775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9" name="Rectangle 314"/>
              <p:cNvSpPr>
                <a:spLocks noChangeArrowheads="1"/>
              </p:cNvSpPr>
              <p:nvPr/>
            </p:nvSpPr>
            <p:spPr bwMode="auto">
              <a:xfrm>
                <a:off x="1221" y="2660"/>
                <a:ext cx="109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0" name="Rectangle 315"/>
              <p:cNvSpPr>
                <a:spLocks noChangeArrowheads="1"/>
              </p:cNvSpPr>
              <p:nvPr/>
            </p:nvSpPr>
            <p:spPr bwMode="auto">
              <a:xfrm>
                <a:off x="1223" y="2662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1" name="Freeform 316"/>
              <p:cNvSpPr>
                <a:spLocks/>
              </p:cNvSpPr>
              <p:nvPr/>
            </p:nvSpPr>
            <p:spPr bwMode="auto">
              <a:xfrm>
                <a:off x="1270" y="2648"/>
                <a:ext cx="7" cy="7"/>
              </a:xfrm>
              <a:custGeom>
                <a:avLst/>
                <a:gdLst>
                  <a:gd name="T0" fmla="*/ 4 w 7"/>
                  <a:gd name="T1" fmla="*/ 7 h 7"/>
                  <a:gd name="T2" fmla="*/ 5 w 7"/>
                  <a:gd name="T3" fmla="*/ 7 h 7"/>
                  <a:gd name="T4" fmla="*/ 5 w 7"/>
                  <a:gd name="T5" fmla="*/ 7 h 7"/>
                  <a:gd name="T6" fmla="*/ 6 w 7"/>
                  <a:gd name="T7" fmla="*/ 7 h 7"/>
                  <a:gd name="T8" fmla="*/ 6 w 7"/>
                  <a:gd name="T9" fmla="*/ 6 h 7"/>
                  <a:gd name="T10" fmla="*/ 7 w 7"/>
                  <a:gd name="T11" fmla="*/ 6 h 7"/>
                  <a:gd name="T12" fmla="*/ 7 w 7"/>
                  <a:gd name="T13" fmla="*/ 5 h 7"/>
                  <a:gd name="T14" fmla="*/ 7 w 7"/>
                  <a:gd name="T15" fmla="*/ 4 h 7"/>
                  <a:gd name="T16" fmla="*/ 7 w 7"/>
                  <a:gd name="T17" fmla="*/ 4 h 7"/>
                  <a:gd name="T18" fmla="*/ 7 w 7"/>
                  <a:gd name="T19" fmla="*/ 3 h 7"/>
                  <a:gd name="T20" fmla="*/ 7 w 7"/>
                  <a:gd name="T21" fmla="*/ 2 h 7"/>
                  <a:gd name="T22" fmla="*/ 7 w 7"/>
                  <a:gd name="T23" fmla="*/ 2 h 7"/>
                  <a:gd name="T24" fmla="*/ 6 w 7"/>
                  <a:gd name="T25" fmla="*/ 1 h 7"/>
                  <a:gd name="T26" fmla="*/ 6 w 7"/>
                  <a:gd name="T27" fmla="*/ 1 h 7"/>
                  <a:gd name="T28" fmla="*/ 5 w 7"/>
                  <a:gd name="T29" fmla="*/ 1 h 7"/>
                  <a:gd name="T30" fmla="*/ 5 w 7"/>
                  <a:gd name="T31" fmla="*/ 0 h 7"/>
                  <a:gd name="T32" fmla="*/ 4 w 7"/>
                  <a:gd name="T33" fmla="*/ 0 h 7"/>
                  <a:gd name="T34" fmla="*/ 3 w 7"/>
                  <a:gd name="T35" fmla="*/ 0 h 7"/>
                  <a:gd name="T36" fmla="*/ 2 w 7"/>
                  <a:gd name="T37" fmla="*/ 1 h 7"/>
                  <a:gd name="T38" fmla="*/ 2 w 7"/>
                  <a:gd name="T39" fmla="*/ 1 h 7"/>
                  <a:gd name="T40" fmla="*/ 1 w 7"/>
                  <a:gd name="T41" fmla="*/ 1 h 7"/>
                  <a:gd name="T42" fmla="*/ 1 w 7"/>
                  <a:gd name="T43" fmla="*/ 2 h 7"/>
                  <a:gd name="T44" fmla="*/ 1 w 7"/>
                  <a:gd name="T45" fmla="*/ 2 h 7"/>
                  <a:gd name="T46" fmla="*/ 0 w 7"/>
                  <a:gd name="T47" fmla="*/ 3 h 7"/>
                  <a:gd name="T48" fmla="*/ 0 w 7"/>
                  <a:gd name="T49" fmla="*/ 4 h 7"/>
                  <a:gd name="T50" fmla="*/ 0 w 7"/>
                  <a:gd name="T51" fmla="*/ 4 h 7"/>
                  <a:gd name="T52" fmla="*/ 1 w 7"/>
                  <a:gd name="T53" fmla="*/ 5 h 7"/>
                  <a:gd name="T54" fmla="*/ 1 w 7"/>
                  <a:gd name="T55" fmla="*/ 6 h 7"/>
                  <a:gd name="T56" fmla="*/ 1 w 7"/>
                  <a:gd name="T57" fmla="*/ 6 h 7"/>
                  <a:gd name="T58" fmla="*/ 2 w 7"/>
                  <a:gd name="T59" fmla="*/ 7 h 7"/>
                  <a:gd name="T60" fmla="*/ 2 w 7"/>
                  <a:gd name="T61" fmla="*/ 7 h 7"/>
                  <a:gd name="T62" fmla="*/ 3 w 7"/>
                  <a:gd name="T63" fmla="*/ 7 h 7"/>
                  <a:gd name="T64" fmla="*/ 4 w 7"/>
                  <a:gd name="T6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2" name="Freeform 317"/>
              <p:cNvSpPr>
                <a:spLocks/>
              </p:cNvSpPr>
              <p:nvPr/>
            </p:nvSpPr>
            <p:spPr bwMode="auto">
              <a:xfrm>
                <a:off x="1271" y="2649"/>
                <a:ext cx="5" cy="5"/>
              </a:xfrm>
              <a:custGeom>
                <a:avLst/>
                <a:gdLst>
                  <a:gd name="T0" fmla="*/ 3 w 5"/>
                  <a:gd name="T1" fmla="*/ 5 h 5"/>
                  <a:gd name="T2" fmla="*/ 4 w 5"/>
                  <a:gd name="T3" fmla="*/ 5 h 5"/>
                  <a:gd name="T4" fmla="*/ 4 w 5"/>
                  <a:gd name="T5" fmla="*/ 4 h 5"/>
                  <a:gd name="T6" fmla="*/ 5 w 5"/>
                  <a:gd name="T7" fmla="*/ 4 h 5"/>
                  <a:gd name="T8" fmla="*/ 5 w 5"/>
                  <a:gd name="T9" fmla="*/ 3 h 5"/>
                  <a:gd name="T10" fmla="*/ 5 w 5"/>
                  <a:gd name="T11" fmla="*/ 2 h 5"/>
                  <a:gd name="T12" fmla="*/ 4 w 5"/>
                  <a:gd name="T13" fmla="*/ 1 h 5"/>
                  <a:gd name="T14" fmla="*/ 4 w 5"/>
                  <a:gd name="T15" fmla="*/ 1 h 5"/>
                  <a:gd name="T16" fmla="*/ 3 w 5"/>
                  <a:gd name="T17" fmla="*/ 0 h 5"/>
                  <a:gd name="T18" fmla="*/ 2 w 5"/>
                  <a:gd name="T19" fmla="*/ 1 h 5"/>
                  <a:gd name="T20" fmla="*/ 1 w 5"/>
                  <a:gd name="T21" fmla="*/ 1 h 5"/>
                  <a:gd name="T22" fmla="*/ 1 w 5"/>
                  <a:gd name="T23" fmla="*/ 2 h 5"/>
                  <a:gd name="T24" fmla="*/ 0 w 5"/>
                  <a:gd name="T25" fmla="*/ 3 h 5"/>
                  <a:gd name="T26" fmla="*/ 1 w 5"/>
                  <a:gd name="T27" fmla="*/ 4 h 5"/>
                  <a:gd name="T28" fmla="*/ 1 w 5"/>
                  <a:gd name="T29" fmla="*/ 4 h 5"/>
                  <a:gd name="T30" fmla="*/ 2 w 5"/>
                  <a:gd name="T31" fmla="*/ 5 h 5"/>
                  <a:gd name="T32" fmla="*/ 3 w 5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lnTo>
                      <a:pt x="4" y="5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3" name="Freeform 318"/>
              <p:cNvSpPr>
                <a:spLocks/>
              </p:cNvSpPr>
              <p:nvPr/>
            </p:nvSpPr>
            <p:spPr bwMode="auto">
              <a:xfrm>
                <a:off x="1322" y="2712"/>
                <a:ext cx="90" cy="107"/>
              </a:xfrm>
              <a:custGeom>
                <a:avLst/>
                <a:gdLst>
                  <a:gd name="T0" fmla="*/ 75 w 90"/>
                  <a:gd name="T1" fmla="*/ 35 h 107"/>
                  <a:gd name="T2" fmla="*/ 78 w 90"/>
                  <a:gd name="T3" fmla="*/ 34 h 107"/>
                  <a:gd name="T4" fmla="*/ 83 w 90"/>
                  <a:gd name="T5" fmla="*/ 31 h 107"/>
                  <a:gd name="T6" fmla="*/ 85 w 90"/>
                  <a:gd name="T7" fmla="*/ 29 h 107"/>
                  <a:gd name="T8" fmla="*/ 86 w 90"/>
                  <a:gd name="T9" fmla="*/ 27 h 107"/>
                  <a:gd name="T10" fmla="*/ 87 w 90"/>
                  <a:gd name="T11" fmla="*/ 19 h 107"/>
                  <a:gd name="T12" fmla="*/ 86 w 90"/>
                  <a:gd name="T13" fmla="*/ 17 h 107"/>
                  <a:gd name="T14" fmla="*/ 84 w 90"/>
                  <a:gd name="T15" fmla="*/ 12 h 107"/>
                  <a:gd name="T16" fmla="*/ 80 w 90"/>
                  <a:gd name="T17" fmla="*/ 6 h 107"/>
                  <a:gd name="T18" fmla="*/ 74 w 90"/>
                  <a:gd name="T19" fmla="*/ 2 h 107"/>
                  <a:gd name="T20" fmla="*/ 71 w 90"/>
                  <a:gd name="T21" fmla="*/ 1 h 107"/>
                  <a:gd name="T22" fmla="*/ 68 w 90"/>
                  <a:gd name="T23" fmla="*/ 1 h 107"/>
                  <a:gd name="T24" fmla="*/ 64 w 90"/>
                  <a:gd name="T25" fmla="*/ 1 h 107"/>
                  <a:gd name="T26" fmla="*/ 56 w 90"/>
                  <a:gd name="T27" fmla="*/ 0 h 107"/>
                  <a:gd name="T28" fmla="*/ 47 w 90"/>
                  <a:gd name="T29" fmla="*/ 0 h 107"/>
                  <a:gd name="T30" fmla="*/ 43 w 90"/>
                  <a:gd name="T31" fmla="*/ 0 h 107"/>
                  <a:gd name="T32" fmla="*/ 40 w 90"/>
                  <a:gd name="T33" fmla="*/ 1 h 107"/>
                  <a:gd name="T34" fmla="*/ 37 w 90"/>
                  <a:gd name="T35" fmla="*/ 2 h 107"/>
                  <a:gd name="T36" fmla="*/ 32 w 90"/>
                  <a:gd name="T37" fmla="*/ 5 h 107"/>
                  <a:gd name="T38" fmla="*/ 30 w 90"/>
                  <a:gd name="T39" fmla="*/ 7 h 107"/>
                  <a:gd name="T40" fmla="*/ 25 w 90"/>
                  <a:gd name="T41" fmla="*/ 15 h 107"/>
                  <a:gd name="T42" fmla="*/ 22 w 90"/>
                  <a:gd name="T43" fmla="*/ 20 h 107"/>
                  <a:gd name="T44" fmla="*/ 5 w 90"/>
                  <a:gd name="T45" fmla="*/ 15 h 107"/>
                  <a:gd name="T46" fmla="*/ 3 w 90"/>
                  <a:gd name="T47" fmla="*/ 12 h 107"/>
                  <a:gd name="T48" fmla="*/ 1 w 90"/>
                  <a:gd name="T49" fmla="*/ 11 h 107"/>
                  <a:gd name="T50" fmla="*/ 0 w 90"/>
                  <a:gd name="T51" fmla="*/ 16 h 107"/>
                  <a:gd name="T52" fmla="*/ 3 w 90"/>
                  <a:gd name="T53" fmla="*/ 25 h 107"/>
                  <a:gd name="T54" fmla="*/ 6 w 90"/>
                  <a:gd name="T55" fmla="*/ 27 h 107"/>
                  <a:gd name="T56" fmla="*/ 9 w 90"/>
                  <a:gd name="T57" fmla="*/ 28 h 107"/>
                  <a:gd name="T58" fmla="*/ 13 w 90"/>
                  <a:gd name="T59" fmla="*/ 30 h 107"/>
                  <a:gd name="T60" fmla="*/ 18 w 90"/>
                  <a:gd name="T61" fmla="*/ 31 h 107"/>
                  <a:gd name="T62" fmla="*/ 23 w 90"/>
                  <a:gd name="T63" fmla="*/ 32 h 107"/>
                  <a:gd name="T64" fmla="*/ 27 w 90"/>
                  <a:gd name="T65" fmla="*/ 31 h 107"/>
                  <a:gd name="T66" fmla="*/ 32 w 90"/>
                  <a:gd name="T67" fmla="*/ 29 h 107"/>
                  <a:gd name="T68" fmla="*/ 19 w 90"/>
                  <a:gd name="T69" fmla="*/ 80 h 107"/>
                  <a:gd name="T70" fmla="*/ 33 w 90"/>
                  <a:gd name="T71" fmla="*/ 94 h 107"/>
                  <a:gd name="T72" fmla="*/ 41 w 90"/>
                  <a:gd name="T73" fmla="*/ 101 h 107"/>
                  <a:gd name="T74" fmla="*/ 36 w 90"/>
                  <a:gd name="T75" fmla="*/ 102 h 107"/>
                  <a:gd name="T76" fmla="*/ 32 w 90"/>
                  <a:gd name="T77" fmla="*/ 106 h 107"/>
                  <a:gd name="T78" fmla="*/ 49 w 90"/>
                  <a:gd name="T79" fmla="*/ 107 h 107"/>
                  <a:gd name="T80" fmla="*/ 53 w 90"/>
                  <a:gd name="T81" fmla="*/ 101 h 107"/>
                  <a:gd name="T82" fmla="*/ 50 w 90"/>
                  <a:gd name="T83" fmla="*/ 96 h 107"/>
                  <a:gd name="T84" fmla="*/ 50 w 90"/>
                  <a:gd name="T85" fmla="*/ 84 h 107"/>
                  <a:gd name="T86" fmla="*/ 60 w 90"/>
                  <a:gd name="T87" fmla="*/ 87 h 107"/>
                  <a:gd name="T88" fmla="*/ 60 w 90"/>
                  <a:gd name="T89" fmla="*/ 97 h 107"/>
                  <a:gd name="T90" fmla="*/ 58 w 90"/>
                  <a:gd name="T91" fmla="*/ 102 h 107"/>
                  <a:gd name="T92" fmla="*/ 57 w 90"/>
                  <a:gd name="T93" fmla="*/ 105 h 107"/>
                  <a:gd name="T94" fmla="*/ 62 w 90"/>
                  <a:gd name="T95" fmla="*/ 104 h 107"/>
                  <a:gd name="T96" fmla="*/ 80 w 90"/>
                  <a:gd name="T97" fmla="*/ 104 h 107"/>
                  <a:gd name="T98" fmla="*/ 75 w 90"/>
                  <a:gd name="T99" fmla="*/ 101 h 107"/>
                  <a:gd name="T100" fmla="*/ 72 w 90"/>
                  <a:gd name="T101" fmla="*/ 100 h 107"/>
                  <a:gd name="T102" fmla="*/ 80 w 90"/>
                  <a:gd name="T103" fmla="*/ 9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107">
                    <a:moveTo>
                      <a:pt x="82" y="80"/>
                    </a:moveTo>
                    <a:lnTo>
                      <a:pt x="90" y="80"/>
                    </a:lnTo>
                    <a:lnTo>
                      <a:pt x="75" y="43"/>
                    </a:lnTo>
                    <a:lnTo>
                      <a:pt x="75" y="35"/>
                    </a:lnTo>
                    <a:lnTo>
                      <a:pt x="75" y="35"/>
                    </a:lnTo>
                    <a:lnTo>
                      <a:pt x="76" y="35"/>
                    </a:lnTo>
                    <a:lnTo>
                      <a:pt x="77" y="34"/>
                    </a:lnTo>
                    <a:lnTo>
                      <a:pt x="78" y="34"/>
                    </a:lnTo>
                    <a:lnTo>
                      <a:pt x="79" y="34"/>
                    </a:lnTo>
                    <a:lnTo>
                      <a:pt x="80" y="33"/>
                    </a:lnTo>
                    <a:lnTo>
                      <a:pt x="82" y="32"/>
                    </a:lnTo>
                    <a:lnTo>
                      <a:pt x="83" y="31"/>
                    </a:lnTo>
                    <a:lnTo>
                      <a:pt x="83" y="31"/>
                    </a:lnTo>
                    <a:lnTo>
                      <a:pt x="84" y="30"/>
                    </a:lnTo>
                    <a:lnTo>
                      <a:pt x="84" y="30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6" y="28"/>
                    </a:lnTo>
                    <a:lnTo>
                      <a:pt x="86" y="27"/>
                    </a:lnTo>
                    <a:lnTo>
                      <a:pt x="87" y="26"/>
                    </a:lnTo>
                    <a:lnTo>
                      <a:pt x="87" y="24"/>
                    </a:lnTo>
                    <a:lnTo>
                      <a:pt x="87" y="21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7" y="18"/>
                    </a:lnTo>
                    <a:lnTo>
                      <a:pt x="86" y="17"/>
                    </a:lnTo>
                    <a:lnTo>
                      <a:pt x="86" y="16"/>
                    </a:lnTo>
                    <a:lnTo>
                      <a:pt x="85" y="15"/>
                    </a:lnTo>
                    <a:lnTo>
                      <a:pt x="85" y="13"/>
                    </a:lnTo>
                    <a:lnTo>
                      <a:pt x="84" y="12"/>
                    </a:lnTo>
                    <a:lnTo>
                      <a:pt x="83" y="10"/>
                    </a:lnTo>
                    <a:lnTo>
                      <a:pt x="82" y="9"/>
                    </a:lnTo>
                    <a:lnTo>
                      <a:pt x="81" y="7"/>
                    </a:lnTo>
                    <a:lnTo>
                      <a:pt x="80" y="6"/>
                    </a:lnTo>
                    <a:lnTo>
                      <a:pt x="78" y="5"/>
                    </a:lnTo>
                    <a:lnTo>
                      <a:pt x="77" y="4"/>
                    </a:lnTo>
                    <a:lnTo>
                      <a:pt x="75" y="3"/>
                    </a:lnTo>
                    <a:lnTo>
                      <a:pt x="74" y="2"/>
                    </a:lnTo>
                    <a:lnTo>
                      <a:pt x="73" y="2"/>
                    </a:lnTo>
                    <a:lnTo>
                      <a:pt x="73" y="1"/>
                    </a:lnTo>
                    <a:lnTo>
                      <a:pt x="72" y="1"/>
                    </a:lnTo>
                    <a:lnTo>
                      <a:pt x="71" y="1"/>
                    </a:lnTo>
                    <a:lnTo>
                      <a:pt x="70" y="1"/>
                    </a:lnTo>
                    <a:lnTo>
                      <a:pt x="69" y="1"/>
                    </a:lnTo>
                    <a:lnTo>
                      <a:pt x="69" y="1"/>
                    </a:lnTo>
                    <a:lnTo>
                      <a:pt x="68" y="1"/>
                    </a:lnTo>
                    <a:lnTo>
                      <a:pt x="68" y="1"/>
                    </a:lnTo>
                    <a:lnTo>
                      <a:pt x="67" y="1"/>
                    </a:lnTo>
                    <a:lnTo>
                      <a:pt x="66" y="1"/>
                    </a:lnTo>
                    <a:lnTo>
                      <a:pt x="64" y="1"/>
                    </a:lnTo>
                    <a:lnTo>
                      <a:pt x="62" y="1"/>
                    </a:lnTo>
                    <a:lnTo>
                      <a:pt x="60" y="1"/>
                    </a:lnTo>
                    <a:lnTo>
                      <a:pt x="58" y="1"/>
                    </a:lnTo>
                    <a:lnTo>
                      <a:pt x="56" y="0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2" y="1"/>
                    </a:lnTo>
                    <a:lnTo>
                      <a:pt x="41" y="1"/>
                    </a:lnTo>
                    <a:lnTo>
                      <a:pt x="40" y="1"/>
                    </a:lnTo>
                    <a:lnTo>
                      <a:pt x="39" y="1"/>
                    </a:lnTo>
                    <a:lnTo>
                      <a:pt x="38" y="1"/>
                    </a:lnTo>
                    <a:lnTo>
                      <a:pt x="38" y="2"/>
                    </a:lnTo>
                    <a:lnTo>
                      <a:pt x="37" y="2"/>
                    </a:lnTo>
                    <a:lnTo>
                      <a:pt x="36" y="2"/>
                    </a:lnTo>
                    <a:lnTo>
                      <a:pt x="35" y="3"/>
                    </a:lnTo>
                    <a:lnTo>
                      <a:pt x="34" y="4"/>
                    </a:lnTo>
                    <a:lnTo>
                      <a:pt x="32" y="5"/>
                    </a:lnTo>
                    <a:lnTo>
                      <a:pt x="32" y="6"/>
                    </a:lnTo>
                    <a:lnTo>
                      <a:pt x="31" y="6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29" y="9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25" y="15"/>
                    </a:lnTo>
                    <a:lnTo>
                      <a:pt x="24" y="17"/>
                    </a:lnTo>
                    <a:lnTo>
                      <a:pt x="23" y="18"/>
                    </a:lnTo>
                    <a:lnTo>
                      <a:pt x="23" y="19"/>
                    </a:lnTo>
                    <a:lnTo>
                      <a:pt x="22" y="20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6"/>
                    </a:lnTo>
                    <a:lnTo>
                      <a:pt x="5" y="15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4" y="25"/>
                    </a:lnTo>
                    <a:lnTo>
                      <a:pt x="5" y="26"/>
                    </a:lnTo>
                    <a:lnTo>
                      <a:pt x="6" y="26"/>
                    </a:lnTo>
                    <a:lnTo>
                      <a:pt x="6" y="27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8" y="28"/>
                    </a:lnTo>
                    <a:lnTo>
                      <a:pt x="9" y="28"/>
                    </a:lnTo>
                    <a:lnTo>
                      <a:pt x="10" y="28"/>
                    </a:lnTo>
                    <a:lnTo>
                      <a:pt x="11" y="29"/>
                    </a:lnTo>
                    <a:lnTo>
                      <a:pt x="12" y="29"/>
                    </a:lnTo>
                    <a:lnTo>
                      <a:pt x="13" y="30"/>
                    </a:lnTo>
                    <a:lnTo>
                      <a:pt x="15" y="30"/>
                    </a:lnTo>
                    <a:lnTo>
                      <a:pt x="16" y="31"/>
                    </a:lnTo>
                    <a:lnTo>
                      <a:pt x="17" y="31"/>
                    </a:lnTo>
                    <a:lnTo>
                      <a:pt x="18" y="31"/>
                    </a:lnTo>
                    <a:lnTo>
                      <a:pt x="19" y="32"/>
                    </a:lnTo>
                    <a:lnTo>
                      <a:pt x="21" y="32"/>
                    </a:lnTo>
                    <a:lnTo>
                      <a:pt x="22" y="32"/>
                    </a:lnTo>
                    <a:lnTo>
                      <a:pt x="23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6" y="32"/>
                    </a:lnTo>
                    <a:lnTo>
                      <a:pt x="27" y="31"/>
                    </a:lnTo>
                    <a:lnTo>
                      <a:pt x="28" y="31"/>
                    </a:lnTo>
                    <a:lnTo>
                      <a:pt x="29" y="30"/>
                    </a:lnTo>
                    <a:lnTo>
                      <a:pt x="31" y="30"/>
                    </a:lnTo>
                    <a:lnTo>
                      <a:pt x="32" y="29"/>
                    </a:lnTo>
                    <a:lnTo>
                      <a:pt x="33" y="28"/>
                    </a:lnTo>
                    <a:lnTo>
                      <a:pt x="35" y="26"/>
                    </a:lnTo>
                    <a:lnTo>
                      <a:pt x="35" y="41"/>
                    </a:lnTo>
                    <a:lnTo>
                      <a:pt x="19" y="80"/>
                    </a:lnTo>
                    <a:lnTo>
                      <a:pt x="28" y="80"/>
                    </a:lnTo>
                    <a:lnTo>
                      <a:pt x="29" y="86"/>
                    </a:lnTo>
                    <a:lnTo>
                      <a:pt x="31" y="91"/>
                    </a:lnTo>
                    <a:lnTo>
                      <a:pt x="33" y="94"/>
                    </a:lnTo>
                    <a:lnTo>
                      <a:pt x="36" y="97"/>
                    </a:lnTo>
                    <a:lnTo>
                      <a:pt x="38" y="99"/>
                    </a:lnTo>
                    <a:lnTo>
                      <a:pt x="40" y="100"/>
                    </a:lnTo>
                    <a:lnTo>
                      <a:pt x="41" y="101"/>
                    </a:lnTo>
                    <a:lnTo>
                      <a:pt x="41" y="101"/>
                    </a:lnTo>
                    <a:lnTo>
                      <a:pt x="39" y="101"/>
                    </a:lnTo>
                    <a:lnTo>
                      <a:pt x="38" y="101"/>
                    </a:lnTo>
                    <a:lnTo>
                      <a:pt x="36" y="102"/>
                    </a:lnTo>
                    <a:lnTo>
                      <a:pt x="34" y="103"/>
                    </a:lnTo>
                    <a:lnTo>
                      <a:pt x="33" y="103"/>
                    </a:lnTo>
                    <a:lnTo>
                      <a:pt x="32" y="104"/>
                    </a:lnTo>
                    <a:lnTo>
                      <a:pt x="32" y="106"/>
                    </a:lnTo>
                    <a:lnTo>
                      <a:pt x="31" y="107"/>
                    </a:lnTo>
                    <a:lnTo>
                      <a:pt x="45" y="107"/>
                    </a:lnTo>
                    <a:lnTo>
                      <a:pt x="49" y="104"/>
                    </a:lnTo>
                    <a:lnTo>
                      <a:pt x="49" y="107"/>
                    </a:lnTo>
                    <a:lnTo>
                      <a:pt x="52" y="107"/>
                    </a:lnTo>
                    <a:lnTo>
                      <a:pt x="53" y="105"/>
                    </a:lnTo>
                    <a:lnTo>
                      <a:pt x="53" y="103"/>
                    </a:lnTo>
                    <a:lnTo>
                      <a:pt x="53" y="101"/>
                    </a:lnTo>
                    <a:lnTo>
                      <a:pt x="52" y="100"/>
                    </a:lnTo>
                    <a:lnTo>
                      <a:pt x="51" y="99"/>
                    </a:lnTo>
                    <a:lnTo>
                      <a:pt x="51" y="98"/>
                    </a:lnTo>
                    <a:lnTo>
                      <a:pt x="50" y="96"/>
                    </a:lnTo>
                    <a:lnTo>
                      <a:pt x="50" y="94"/>
                    </a:lnTo>
                    <a:lnTo>
                      <a:pt x="50" y="91"/>
                    </a:lnTo>
                    <a:lnTo>
                      <a:pt x="50" y="88"/>
                    </a:lnTo>
                    <a:lnTo>
                      <a:pt x="50" y="84"/>
                    </a:lnTo>
                    <a:lnTo>
                      <a:pt x="51" y="80"/>
                    </a:lnTo>
                    <a:lnTo>
                      <a:pt x="58" y="80"/>
                    </a:lnTo>
                    <a:lnTo>
                      <a:pt x="59" y="84"/>
                    </a:lnTo>
                    <a:lnTo>
                      <a:pt x="60" y="87"/>
                    </a:lnTo>
                    <a:lnTo>
                      <a:pt x="60" y="90"/>
                    </a:lnTo>
                    <a:lnTo>
                      <a:pt x="60" y="92"/>
                    </a:lnTo>
                    <a:lnTo>
                      <a:pt x="60" y="95"/>
                    </a:lnTo>
                    <a:lnTo>
                      <a:pt x="60" y="97"/>
                    </a:lnTo>
                    <a:lnTo>
                      <a:pt x="60" y="98"/>
                    </a:lnTo>
                    <a:lnTo>
                      <a:pt x="60" y="100"/>
                    </a:lnTo>
                    <a:lnTo>
                      <a:pt x="59" y="101"/>
                    </a:lnTo>
                    <a:lnTo>
                      <a:pt x="58" y="102"/>
                    </a:lnTo>
                    <a:lnTo>
                      <a:pt x="58" y="103"/>
                    </a:lnTo>
                    <a:lnTo>
                      <a:pt x="58" y="103"/>
                    </a:lnTo>
                    <a:lnTo>
                      <a:pt x="57" y="104"/>
                    </a:lnTo>
                    <a:lnTo>
                      <a:pt x="57" y="105"/>
                    </a:lnTo>
                    <a:lnTo>
                      <a:pt x="58" y="106"/>
                    </a:lnTo>
                    <a:lnTo>
                      <a:pt x="58" y="107"/>
                    </a:lnTo>
                    <a:lnTo>
                      <a:pt x="62" y="107"/>
                    </a:lnTo>
                    <a:lnTo>
                      <a:pt x="62" y="104"/>
                    </a:lnTo>
                    <a:lnTo>
                      <a:pt x="67" y="107"/>
                    </a:lnTo>
                    <a:lnTo>
                      <a:pt x="81" y="107"/>
                    </a:lnTo>
                    <a:lnTo>
                      <a:pt x="81" y="106"/>
                    </a:lnTo>
                    <a:lnTo>
                      <a:pt x="80" y="104"/>
                    </a:lnTo>
                    <a:lnTo>
                      <a:pt x="79" y="104"/>
                    </a:lnTo>
                    <a:lnTo>
                      <a:pt x="78" y="103"/>
                    </a:lnTo>
                    <a:lnTo>
                      <a:pt x="76" y="102"/>
                    </a:lnTo>
                    <a:lnTo>
                      <a:pt x="75" y="101"/>
                    </a:lnTo>
                    <a:lnTo>
                      <a:pt x="73" y="101"/>
                    </a:lnTo>
                    <a:lnTo>
                      <a:pt x="70" y="101"/>
                    </a:lnTo>
                    <a:lnTo>
                      <a:pt x="71" y="101"/>
                    </a:lnTo>
                    <a:lnTo>
                      <a:pt x="72" y="100"/>
                    </a:lnTo>
                    <a:lnTo>
                      <a:pt x="74" y="99"/>
                    </a:lnTo>
                    <a:lnTo>
                      <a:pt x="76" y="97"/>
                    </a:lnTo>
                    <a:lnTo>
                      <a:pt x="78" y="94"/>
                    </a:lnTo>
                    <a:lnTo>
                      <a:pt x="80" y="90"/>
                    </a:lnTo>
                    <a:lnTo>
                      <a:pt x="81" y="85"/>
                    </a:lnTo>
                    <a:lnTo>
                      <a:pt x="82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4" name="Freeform 319"/>
              <p:cNvSpPr>
                <a:spLocks/>
              </p:cNvSpPr>
              <p:nvPr/>
            </p:nvSpPr>
            <p:spPr bwMode="auto">
              <a:xfrm>
                <a:off x="1365" y="2698"/>
                <a:ext cx="26" cy="23"/>
              </a:xfrm>
              <a:custGeom>
                <a:avLst/>
                <a:gdLst>
                  <a:gd name="T0" fmla="*/ 26 w 26"/>
                  <a:gd name="T1" fmla="*/ 23 h 23"/>
                  <a:gd name="T2" fmla="*/ 26 w 26"/>
                  <a:gd name="T3" fmla="*/ 0 h 23"/>
                  <a:gd name="T4" fmla="*/ 0 w 26"/>
                  <a:gd name="T5" fmla="*/ 5 h 23"/>
                  <a:gd name="T6" fmla="*/ 0 w 26"/>
                  <a:gd name="T7" fmla="*/ 23 h 23"/>
                  <a:gd name="T8" fmla="*/ 26 w 26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6" y="23"/>
                    </a:moveTo>
                    <a:lnTo>
                      <a:pt x="26" y="0"/>
                    </a:lnTo>
                    <a:lnTo>
                      <a:pt x="0" y="5"/>
                    </a:lnTo>
                    <a:lnTo>
                      <a:pt x="0" y="23"/>
                    </a:lnTo>
                    <a:lnTo>
                      <a:pt x="26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5" name="Freeform 320"/>
              <p:cNvSpPr>
                <a:spLocks/>
              </p:cNvSpPr>
              <p:nvPr/>
            </p:nvSpPr>
            <p:spPr bwMode="auto">
              <a:xfrm>
                <a:off x="1332" y="2714"/>
                <a:ext cx="77" cy="75"/>
              </a:xfrm>
              <a:custGeom>
                <a:avLst/>
                <a:gdLst>
                  <a:gd name="T0" fmla="*/ 34 w 77"/>
                  <a:gd name="T1" fmla="*/ 0 h 75"/>
                  <a:gd name="T2" fmla="*/ 33 w 77"/>
                  <a:gd name="T3" fmla="*/ 0 h 75"/>
                  <a:gd name="T4" fmla="*/ 30 w 77"/>
                  <a:gd name="T5" fmla="*/ 1 h 75"/>
                  <a:gd name="T6" fmla="*/ 27 w 77"/>
                  <a:gd name="T7" fmla="*/ 2 h 75"/>
                  <a:gd name="T8" fmla="*/ 24 w 77"/>
                  <a:gd name="T9" fmla="*/ 4 h 75"/>
                  <a:gd name="T10" fmla="*/ 21 w 77"/>
                  <a:gd name="T11" fmla="*/ 8 h 75"/>
                  <a:gd name="T12" fmla="*/ 18 w 77"/>
                  <a:gd name="T13" fmla="*/ 13 h 75"/>
                  <a:gd name="T14" fmla="*/ 14 w 77"/>
                  <a:gd name="T15" fmla="*/ 18 h 75"/>
                  <a:gd name="T16" fmla="*/ 11 w 77"/>
                  <a:gd name="T17" fmla="*/ 20 h 75"/>
                  <a:gd name="T18" fmla="*/ 8 w 77"/>
                  <a:gd name="T19" fmla="*/ 20 h 75"/>
                  <a:gd name="T20" fmla="*/ 4 w 77"/>
                  <a:gd name="T21" fmla="*/ 19 h 75"/>
                  <a:gd name="T22" fmla="*/ 1 w 77"/>
                  <a:gd name="T23" fmla="*/ 18 h 75"/>
                  <a:gd name="T24" fmla="*/ 0 w 77"/>
                  <a:gd name="T25" fmla="*/ 24 h 75"/>
                  <a:gd name="T26" fmla="*/ 0 w 77"/>
                  <a:gd name="T27" fmla="*/ 24 h 75"/>
                  <a:gd name="T28" fmla="*/ 1 w 77"/>
                  <a:gd name="T29" fmla="*/ 25 h 75"/>
                  <a:gd name="T30" fmla="*/ 2 w 77"/>
                  <a:gd name="T31" fmla="*/ 25 h 75"/>
                  <a:gd name="T32" fmla="*/ 3 w 77"/>
                  <a:gd name="T33" fmla="*/ 25 h 75"/>
                  <a:gd name="T34" fmla="*/ 7 w 77"/>
                  <a:gd name="T35" fmla="*/ 27 h 75"/>
                  <a:gd name="T36" fmla="*/ 10 w 77"/>
                  <a:gd name="T37" fmla="*/ 28 h 75"/>
                  <a:gd name="T38" fmla="*/ 13 w 77"/>
                  <a:gd name="T39" fmla="*/ 28 h 75"/>
                  <a:gd name="T40" fmla="*/ 17 w 77"/>
                  <a:gd name="T41" fmla="*/ 27 h 75"/>
                  <a:gd name="T42" fmla="*/ 19 w 77"/>
                  <a:gd name="T43" fmla="*/ 26 h 75"/>
                  <a:gd name="T44" fmla="*/ 22 w 77"/>
                  <a:gd name="T45" fmla="*/ 23 h 75"/>
                  <a:gd name="T46" fmla="*/ 26 w 77"/>
                  <a:gd name="T47" fmla="*/ 21 h 75"/>
                  <a:gd name="T48" fmla="*/ 27 w 77"/>
                  <a:gd name="T49" fmla="*/ 20 h 75"/>
                  <a:gd name="T50" fmla="*/ 12 w 77"/>
                  <a:gd name="T51" fmla="*/ 75 h 75"/>
                  <a:gd name="T52" fmla="*/ 63 w 77"/>
                  <a:gd name="T53" fmla="*/ 41 h 75"/>
                  <a:gd name="T54" fmla="*/ 71 w 77"/>
                  <a:gd name="T55" fmla="*/ 30 h 75"/>
                  <a:gd name="T56" fmla="*/ 75 w 77"/>
                  <a:gd name="T57" fmla="*/ 25 h 75"/>
                  <a:gd name="T58" fmla="*/ 75 w 77"/>
                  <a:gd name="T59" fmla="*/ 23 h 75"/>
                  <a:gd name="T60" fmla="*/ 75 w 77"/>
                  <a:gd name="T61" fmla="*/ 20 h 75"/>
                  <a:gd name="T62" fmla="*/ 75 w 77"/>
                  <a:gd name="T63" fmla="*/ 17 h 75"/>
                  <a:gd name="T64" fmla="*/ 74 w 77"/>
                  <a:gd name="T65" fmla="*/ 14 h 75"/>
                  <a:gd name="T66" fmla="*/ 72 w 77"/>
                  <a:gd name="T67" fmla="*/ 10 h 75"/>
                  <a:gd name="T68" fmla="*/ 69 w 77"/>
                  <a:gd name="T69" fmla="*/ 6 h 75"/>
                  <a:gd name="T70" fmla="*/ 66 w 77"/>
                  <a:gd name="T71" fmla="*/ 4 h 75"/>
                  <a:gd name="T72" fmla="*/ 64 w 77"/>
                  <a:gd name="T73" fmla="*/ 2 h 75"/>
                  <a:gd name="T74" fmla="*/ 62 w 77"/>
                  <a:gd name="T75" fmla="*/ 1 h 75"/>
                  <a:gd name="T76" fmla="*/ 59 w 77"/>
                  <a:gd name="T77" fmla="*/ 0 h 75"/>
                  <a:gd name="T78" fmla="*/ 58 w 77"/>
                  <a:gd name="T79" fmla="*/ 0 h 75"/>
                  <a:gd name="T80" fmla="*/ 44 w 77"/>
                  <a:gd name="T81" fmla="*/ 1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7" h="75">
                    <a:moveTo>
                      <a:pt x="34" y="0"/>
                    </a:moveTo>
                    <a:lnTo>
                      <a:pt x="34" y="0"/>
                    </a:lnTo>
                    <a:lnTo>
                      <a:pt x="34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1"/>
                    </a:lnTo>
                    <a:lnTo>
                      <a:pt x="28" y="1"/>
                    </a:lnTo>
                    <a:lnTo>
                      <a:pt x="27" y="2"/>
                    </a:lnTo>
                    <a:lnTo>
                      <a:pt x="25" y="3"/>
                    </a:lnTo>
                    <a:lnTo>
                      <a:pt x="24" y="4"/>
                    </a:lnTo>
                    <a:lnTo>
                      <a:pt x="22" y="6"/>
                    </a:lnTo>
                    <a:lnTo>
                      <a:pt x="21" y="8"/>
                    </a:lnTo>
                    <a:lnTo>
                      <a:pt x="19" y="10"/>
                    </a:lnTo>
                    <a:lnTo>
                      <a:pt x="18" y="13"/>
                    </a:lnTo>
                    <a:lnTo>
                      <a:pt x="16" y="15"/>
                    </a:lnTo>
                    <a:lnTo>
                      <a:pt x="14" y="18"/>
                    </a:lnTo>
                    <a:lnTo>
                      <a:pt x="13" y="20"/>
                    </a:lnTo>
                    <a:lnTo>
                      <a:pt x="11" y="20"/>
                    </a:lnTo>
                    <a:lnTo>
                      <a:pt x="9" y="20"/>
                    </a:lnTo>
                    <a:lnTo>
                      <a:pt x="8" y="20"/>
                    </a:lnTo>
                    <a:lnTo>
                      <a:pt x="6" y="19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1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5" y="26"/>
                    </a:lnTo>
                    <a:lnTo>
                      <a:pt x="7" y="27"/>
                    </a:lnTo>
                    <a:lnTo>
                      <a:pt x="8" y="27"/>
                    </a:lnTo>
                    <a:lnTo>
                      <a:pt x="10" y="28"/>
                    </a:lnTo>
                    <a:lnTo>
                      <a:pt x="12" y="28"/>
                    </a:lnTo>
                    <a:lnTo>
                      <a:pt x="13" y="28"/>
                    </a:lnTo>
                    <a:lnTo>
                      <a:pt x="15" y="28"/>
                    </a:lnTo>
                    <a:lnTo>
                      <a:pt x="17" y="27"/>
                    </a:lnTo>
                    <a:lnTo>
                      <a:pt x="18" y="26"/>
                    </a:lnTo>
                    <a:lnTo>
                      <a:pt x="19" y="26"/>
                    </a:lnTo>
                    <a:lnTo>
                      <a:pt x="21" y="25"/>
                    </a:lnTo>
                    <a:lnTo>
                      <a:pt x="22" y="23"/>
                    </a:lnTo>
                    <a:lnTo>
                      <a:pt x="24" y="22"/>
                    </a:lnTo>
                    <a:lnTo>
                      <a:pt x="26" y="21"/>
                    </a:lnTo>
                    <a:lnTo>
                      <a:pt x="27" y="21"/>
                    </a:lnTo>
                    <a:lnTo>
                      <a:pt x="27" y="20"/>
                    </a:lnTo>
                    <a:lnTo>
                      <a:pt x="27" y="39"/>
                    </a:lnTo>
                    <a:lnTo>
                      <a:pt x="12" y="75"/>
                    </a:lnTo>
                    <a:lnTo>
                      <a:pt x="77" y="75"/>
                    </a:lnTo>
                    <a:lnTo>
                      <a:pt x="63" y="41"/>
                    </a:lnTo>
                    <a:lnTo>
                      <a:pt x="63" y="33"/>
                    </a:lnTo>
                    <a:lnTo>
                      <a:pt x="71" y="30"/>
                    </a:lnTo>
                    <a:lnTo>
                      <a:pt x="75" y="25"/>
                    </a:lnTo>
                    <a:lnTo>
                      <a:pt x="75" y="25"/>
                    </a:lnTo>
                    <a:lnTo>
                      <a:pt x="75" y="24"/>
                    </a:lnTo>
                    <a:lnTo>
                      <a:pt x="75" y="23"/>
                    </a:lnTo>
                    <a:lnTo>
                      <a:pt x="75" y="22"/>
                    </a:lnTo>
                    <a:lnTo>
                      <a:pt x="75" y="20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6"/>
                    </a:lnTo>
                    <a:lnTo>
                      <a:pt x="74" y="14"/>
                    </a:lnTo>
                    <a:lnTo>
                      <a:pt x="73" y="12"/>
                    </a:lnTo>
                    <a:lnTo>
                      <a:pt x="72" y="10"/>
                    </a:lnTo>
                    <a:lnTo>
                      <a:pt x="70" y="8"/>
                    </a:lnTo>
                    <a:lnTo>
                      <a:pt x="69" y="6"/>
                    </a:lnTo>
                    <a:lnTo>
                      <a:pt x="68" y="5"/>
                    </a:lnTo>
                    <a:lnTo>
                      <a:pt x="66" y="4"/>
                    </a:lnTo>
                    <a:lnTo>
                      <a:pt x="65" y="3"/>
                    </a:lnTo>
                    <a:lnTo>
                      <a:pt x="64" y="2"/>
                    </a:lnTo>
                    <a:lnTo>
                      <a:pt x="63" y="2"/>
                    </a:lnTo>
                    <a:lnTo>
                      <a:pt x="62" y="1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44" y="1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77ED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6" name="Freeform 321"/>
              <p:cNvSpPr>
                <a:spLocks/>
              </p:cNvSpPr>
              <p:nvPr/>
            </p:nvSpPr>
            <p:spPr bwMode="auto">
              <a:xfrm>
                <a:off x="1353" y="2792"/>
                <a:ext cx="18" cy="20"/>
              </a:xfrm>
              <a:custGeom>
                <a:avLst/>
                <a:gdLst>
                  <a:gd name="T0" fmla="*/ 0 w 18"/>
                  <a:gd name="T1" fmla="*/ 0 h 20"/>
                  <a:gd name="T2" fmla="*/ 0 w 18"/>
                  <a:gd name="T3" fmla="*/ 1 h 20"/>
                  <a:gd name="T4" fmla="*/ 0 w 18"/>
                  <a:gd name="T5" fmla="*/ 2 h 20"/>
                  <a:gd name="T6" fmla="*/ 0 w 18"/>
                  <a:gd name="T7" fmla="*/ 2 h 20"/>
                  <a:gd name="T8" fmla="*/ 0 w 18"/>
                  <a:gd name="T9" fmla="*/ 3 h 20"/>
                  <a:gd name="T10" fmla="*/ 1 w 18"/>
                  <a:gd name="T11" fmla="*/ 7 h 20"/>
                  <a:gd name="T12" fmla="*/ 3 w 18"/>
                  <a:gd name="T13" fmla="*/ 11 h 20"/>
                  <a:gd name="T14" fmla="*/ 5 w 18"/>
                  <a:gd name="T15" fmla="*/ 14 h 20"/>
                  <a:gd name="T16" fmla="*/ 7 w 18"/>
                  <a:gd name="T17" fmla="*/ 16 h 20"/>
                  <a:gd name="T18" fmla="*/ 10 w 18"/>
                  <a:gd name="T19" fmla="*/ 18 h 20"/>
                  <a:gd name="T20" fmla="*/ 11 w 18"/>
                  <a:gd name="T21" fmla="*/ 19 h 20"/>
                  <a:gd name="T22" fmla="*/ 13 w 18"/>
                  <a:gd name="T23" fmla="*/ 20 h 20"/>
                  <a:gd name="T24" fmla="*/ 13 w 18"/>
                  <a:gd name="T25" fmla="*/ 20 h 20"/>
                  <a:gd name="T26" fmla="*/ 18 w 18"/>
                  <a:gd name="T27" fmla="*/ 20 h 20"/>
                  <a:gd name="T28" fmla="*/ 18 w 18"/>
                  <a:gd name="T29" fmla="*/ 20 h 20"/>
                  <a:gd name="T30" fmla="*/ 18 w 18"/>
                  <a:gd name="T31" fmla="*/ 19 h 20"/>
                  <a:gd name="T32" fmla="*/ 17 w 18"/>
                  <a:gd name="T33" fmla="*/ 17 h 20"/>
                  <a:gd name="T34" fmla="*/ 16 w 18"/>
                  <a:gd name="T35" fmla="*/ 14 h 20"/>
                  <a:gd name="T36" fmla="*/ 16 w 18"/>
                  <a:gd name="T37" fmla="*/ 11 h 20"/>
                  <a:gd name="T38" fmla="*/ 16 w 18"/>
                  <a:gd name="T39" fmla="*/ 8 h 20"/>
                  <a:gd name="T40" fmla="*/ 16 w 18"/>
                  <a:gd name="T41" fmla="*/ 4 h 20"/>
                  <a:gd name="T42" fmla="*/ 18 w 18"/>
                  <a:gd name="T43" fmla="*/ 0 h 20"/>
                  <a:gd name="T44" fmla="*/ 0 w 18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7" y="16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19"/>
                    </a:lnTo>
                    <a:lnTo>
                      <a:pt x="17" y="17"/>
                    </a:lnTo>
                    <a:lnTo>
                      <a:pt x="16" y="14"/>
                    </a:lnTo>
                    <a:lnTo>
                      <a:pt x="16" y="11"/>
                    </a:lnTo>
                    <a:lnTo>
                      <a:pt x="16" y="8"/>
                    </a:lnTo>
                    <a:lnTo>
                      <a:pt x="16" y="4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7" name="Freeform 322"/>
              <p:cNvSpPr>
                <a:spLocks/>
              </p:cNvSpPr>
              <p:nvPr/>
            </p:nvSpPr>
            <p:spPr bwMode="auto">
              <a:xfrm>
                <a:off x="1382" y="2792"/>
                <a:ext cx="19" cy="20"/>
              </a:xfrm>
              <a:custGeom>
                <a:avLst/>
                <a:gdLst>
                  <a:gd name="T0" fmla="*/ 0 w 19"/>
                  <a:gd name="T1" fmla="*/ 0 h 20"/>
                  <a:gd name="T2" fmla="*/ 2 w 19"/>
                  <a:gd name="T3" fmla="*/ 4 h 20"/>
                  <a:gd name="T4" fmla="*/ 3 w 19"/>
                  <a:gd name="T5" fmla="*/ 7 h 20"/>
                  <a:gd name="T6" fmla="*/ 3 w 19"/>
                  <a:gd name="T7" fmla="*/ 11 h 20"/>
                  <a:gd name="T8" fmla="*/ 3 w 19"/>
                  <a:gd name="T9" fmla="*/ 14 h 20"/>
                  <a:gd name="T10" fmla="*/ 3 w 19"/>
                  <a:gd name="T11" fmla="*/ 16 h 20"/>
                  <a:gd name="T12" fmla="*/ 3 w 19"/>
                  <a:gd name="T13" fmla="*/ 18 h 20"/>
                  <a:gd name="T14" fmla="*/ 2 w 19"/>
                  <a:gd name="T15" fmla="*/ 19 h 20"/>
                  <a:gd name="T16" fmla="*/ 2 w 19"/>
                  <a:gd name="T17" fmla="*/ 20 h 20"/>
                  <a:gd name="T18" fmla="*/ 9 w 19"/>
                  <a:gd name="T19" fmla="*/ 20 h 20"/>
                  <a:gd name="T20" fmla="*/ 9 w 19"/>
                  <a:gd name="T21" fmla="*/ 19 h 20"/>
                  <a:gd name="T22" fmla="*/ 10 w 19"/>
                  <a:gd name="T23" fmla="*/ 19 h 20"/>
                  <a:gd name="T24" fmla="*/ 11 w 19"/>
                  <a:gd name="T25" fmla="*/ 18 h 20"/>
                  <a:gd name="T26" fmla="*/ 13 w 19"/>
                  <a:gd name="T27" fmla="*/ 17 h 20"/>
                  <a:gd name="T28" fmla="*/ 14 w 19"/>
                  <a:gd name="T29" fmla="*/ 15 h 20"/>
                  <a:gd name="T30" fmla="*/ 16 w 19"/>
                  <a:gd name="T31" fmla="*/ 13 h 20"/>
                  <a:gd name="T32" fmla="*/ 17 w 19"/>
                  <a:gd name="T33" fmla="*/ 11 h 20"/>
                  <a:gd name="T34" fmla="*/ 18 w 19"/>
                  <a:gd name="T35" fmla="*/ 8 h 20"/>
                  <a:gd name="T36" fmla="*/ 18 w 19"/>
                  <a:gd name="T37" fmla="*/ 6 h 20"/>
                  <a:gd name="T38" fmla="*/ 19 w 19"/>
                  <a:gd name="T39" fmla="*/ 4 h 20"/>
                  <a:gd name="T40" fmla="*/ 19 w 19"/>
                  <a:gd name="T41" fmla="*/ 2 h 20"/>
                  <a:gd name="T42" fmla="*/ 18 w 19"/>
                  <a:gd name="T43" fmla="*/ 0 h 20"/>
                  <a:gd name="T44" fmla="*/ 0 w 19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20">
                    <a:moveTo>
                      <a:pt x="0" y="0"/>
                    </a:moveTo>
                    <a:lnTo>
                      <a:pt x="2" y="4"/>
                    </a:lnTo>
                    <a:lnTo>
                      <a:pt x="3" y="7"/>
                    </a:lnTo>
                    <a:lnTo>
                      <a:pt x="3" y="11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9" y="20"/>
                    </a:lnTo>
                    <a:lnTo>
                      <a:pt x="9" y="19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3" y="17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7" y="11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9" y="4"/>
                    </a:lnTo>
                    <a:lnTo>
                      <a:pt x="19" y="2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8" name="Freeform 323"/>
              <p:cNvSpPr>
                <a:spLocks/>
              </p:cNvSpPr>
              <p:nvPr/>
            </p:nvSpPr>
            <p:spPr bwMode="auto">
              <a:xfrm>
                <a:off x="1313" y="2676"/>
                <a:ext cx="73" cy="81"/>
              </a:xfrm>
              <a:custGeom>
                <a:avLst/>
                <a:gdLst>
                  <a:gd name="T0" fmla="*/ 73 w 73"/>
                  <a:gd name="T1" fmla="*/ 77 h 81"/>
                  <a:gd name="T2" fmla="*/ 4 w 73"/>
                  <a:gd name="T3" fmla="*/ 0 h 81"/>
                  <a:gd name="T4" fmla="*/ 0 w 73"/>
                  <a:gd name="T5" fmla="*/ 5 h 81"/>
                  <a:gd name="T6" fmla="*/ 68 w 73"/>
                  <a:gd name="T7" fmla="*/ 81 h 81"/>
                  <a:gd name="T8" fmla="*/ 73 w 73"/>
                  <a:gd name="T9" fmla="*/ 7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81">
                    <a:moveTo>
                      <a:pt x="73" y="77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68" y="81"/>
                    </a:lnTo>
                    <a:lnTo>
                      <a:pt x="73" y="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9" name="Freeform 324"/>
              <p:cNvSpPr>
                <a:spLocks/>
              </p:cNvSpPr>
              <p:nvPr/>
            </p:nvSpPr>
            <p:spPr bwMode="auto">
              <a:xfrm>
                <a:off x="1317" y="2681"/>
                <a:ext cx="65" cy="72"/>
              </a:xfrm>
              <a:custGeom>
                <a:avLst/>
                <a:gdLst>
                  <a:gd name="T0" fmla="*/ 65 w 65"/>
                  <a:gd name="T1" fmla="*/ 71 h 72"/>
                  <a:gd name="T2" fmla="*/ 2 w 65"/>
                  <a:gd name="T3" fmla="*/ 0 h 72"/>
                  <a:gd name="T4" fmla="*/ 0 w 65"/>
                  <a:gd name="T5" fmla="*/ 2 h 72"/>
                  <a:gd name="T6" fmla="*/ 63 w 65"/>
                  <a:gd name="T7" fmla="*/ 72 h 72"/>
                  <a:gd name="T8" fmla="*/ 65 w 65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72">
                    <a:moveTo>
                      <a:pt x="65" y="7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63" y="72"/>
                    </a:lnTo>
                    <a:lnTo>
                      <a:pt x="65" y="71"/>
                    </a:lnTo>
                    <a:close/>
                  </a:path>
                </a:pathLst>
              </a:custGeom>
              <a:solidFill>
                <a:srgbClr val="CEB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0" name="Freeform 325"/>
              <p:cNvSpPr>
                <a:spLocks/>
              </p:cNvSpPr>
              <p:nvPr/>
            </p:nvSpPr>
            <p:spPr bwMode="auto">
              <a:xfrm>
                <a:off x="1367" y="2736"/>
                <a:ext cx="41" cy="15"/>
              </a:xfrm>
              <a:custGeom>
                <a:avLst/>
                <a:gdLst>
                  <a:gd name="T0" fmla="*/ 22 w 41"/>
                  <a:gd name="T1" fmla="*/ 14 h 15"/>
                  <a:gd name="T2" fmla="*/ 25 w 41"/>
                  <a:gd name="T3" fmla="*/ 13 h 15"/>
                  <a:gd name="T4" fmla="*/ 29 w 41"/>
                  <a:gd name="T5" fmla="*/ 12 h 15"/>
                  <a:gd name="T6" fmla="*/ 32 w 41"/>
                  <a:gd name="T7" fmla="*/ 11 h 15"/>
                  <a:gd name="T8" fmla="*/ 35 w 41"/>
                  <a:gd name="T9" fmla="*/ 10 h 15"/>
                  <a:gd name="T10" fmla="*/ 37 w 41"/>
                  <a:gd name="T11" fmla="*/ 8 h 15"/>
                  <a:gd name="T12" fmla="*/ 39 w 41"/>
                  <a:gd name="T13" fmla="*/ 6 h 15"/>
                  <a:gd name="T14" fmla="*/ 40 w 41"/>
                  <a:gd name="T15" fmla="*/ 5 h 15"/>
                  <a:gd name="T16" fmla="*/ 41 w 41"/>
                  <a:gd name="T17" fmla="*/ 3 h 15"/>
                  <a:gd name="T18" fmla="*/ 40 w 41"/>
                  <a:gd name="T19" fmla="*/ 0 h 15"/>
                  <a:gd name="T20" fmla="*/ 39 w 41"/>
                  <a:gd name="T21" fmla="*/ 3 h 15"/>
                  <a:gd name="T22" fmla="*/ 37 w 41"/>
                  <a:gd name="T23" fmla="*/ 6 h 15"/>
                  <a:gd name="T24" fmla="*/ 34 w 41"/>
                  <a:gd name="T25" fmla="*/ 9 h 15"/>
                  <a:gd name="T26" fmla="*/ 30 w 41"/>
                  <a:gd name="T27" fmla="*/ 10 h 15"/>
                  <a:gd name="T28" fmla="*/ 27 w 41"/>
                  <a:gd name="T29" fmla="*/ 11 h 15"/>
                  <a:gd name="T30" fmla="*/ 25 w 41"/>
                  <a:gd name="T31" fmla="*/ 12 h 15"/>
                  <a:gd name="T32" fmla="*/ 23 w 41"/>
                  <a:gd name="T33" fmla="*/ 12 h 15"/>
                  <a:gd name="T34" fmla="*/ 22 w 41"/>
                  <a:gd name="T35" fmla="*/ 12 h 15"/>
                  <a:gd name="T36" fmla="*/ 18 w 41"/>
                  <a:gd name="T37" fmla="*/ 7 h 15"/>
                  <a:gd name="T38" fmla="*/ 21 w 41"/>
                  <a:gd name="T39" fmla="*/ 7 h 15"/>
                  <a:gd name="T40" fmla="*/ 26 w 41"/>
                  <a:gd name="T41" fmla="*/ 5 h 15"/>
                  <a:gd name="T42" fmla="*/ 30 w 41"/>
                  <a:gd name="T43" fmla="*/ 3 h 15"/>
                  <a:gd name="T44" fmla="*/ 32 w 41"/>
                  <a:gd name="T45" fmla="*/ 0 h 15"/>
                  <a:gd name="T46" fmla="*/ 30 w 41"/>
                  <a:gd name="T47" fmla="*/ 0 h 15"/>
                  <a:gd name="T48" fmla="*/ 30 w 41"/>
                  <a:gd name="T49" fmla="*/ 0 h 15"/>
                  <a:gd name="T50" fmla="*/ 30 w 41"/>
                  <a:gd name="T51" fmla="*/ 1 h 15"/>
                  <a:gd name="T52" fmla="*/ 28 w 41"/>
                  <a:gd name="T53" fmla="*/ 2 h 15"/>
                  <a:gd name="T54" fmla="*/ 25 w 41"/>
                  <a:gd name="T55" fmla="*/ 3 h 15"/>
                  <a:gd name="T56" fmla="*/ 21 w 41"/>
                  <a:gd name="T57" fmla="*/ 5 h 15"/>
                  <a:gd name="T58" fmla="*/ 17 w 41"/>
                  <a:gd name="T59" fmla="*/ 6 h 15"/>
                  <a:gd name="T60" fmla="*/ 14 w 41"/>
                  <a:gd name="T61" fmla="*/ 6 h 15"/>
                  <a:gd name="T62" fmla="*/ 12 w 41"/>
                  <a:gd name="T63" fmla="*/ 4 h 15"/>
                  <a:gd name="T64" fmla="*/ 10 w 41"/>
                  <a:gd name="T65" fmla="*/ 2 h 15"/>
                  <a:gd name="T66" fmla="*/ 8 w 41"/>
                  <a:gd name="T67" fmla="*/ 2 h 15"/>
                  <a:gd name="T68" fmla="*/ 7 w 41"/>
                  <a:gd name="T69" fmla="*/ 2 h 15"/>
                  <a:gd name="T70" fmla="*/ 6 w 41"/>
                  <a:gd name="T71" fmla="*/ 4 h 15"/>
                  <a:gd name="T72" fmla="*/ 7 w 41"/>
                  <a:gd name="T73" fmla="*/ 6 h 15"/>
                  <a:gd name="T74" fmla="*/ 6 w 41"/>
                  <a:gd name="T75" fmla="*/ 15 h 15"/>
                  <a:gd name="T76" fmla="*/ 9 w 41"/>
                  <a:gd name="T77" fmla="*/ 15 h 15"/>
                  <a:gd name="T78" fmla="*/ 13 w 41"/>
                  <a:gd name="T79" fmla="*/ 14 h 15"/>
                  <a:gd name="T80" fmla="*/ 17 w 41"/>
                  <a:gd name="T81" fmla="*/ 13 h 15"/>
                  <a:gd name="T82" fmla="*/ 19 w 41"/>
                  <a:gd name="T83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1" h="15">
                    <a:moveTo>
                      <a:pt x="20" y="14"/>
                    </a:moveTo>
                    <a:lnTo>
                      <a:pt x="22" y="14"/>
                    </a:lnTo>
                    <a:lnTo>
                      <a:pt x="24" y="13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9" y="12"/>
                    </a:lnTo>
                    <a:lnTo>
                      <a:pt x="30" y="12"/>
                    </a:lnTo>
                    <a:lnTo>
                      <a:pt x="32" y="11"/>
                    </a:lnTo>
                    <a:lnTo>
                      <a:pt x="33" y="10"/>
                    </a:lnTo>
                    <a:lnTo>
                      <a:pt x="35" y="10"/>
                    </a:lnTo>
                    <a:lnTo>
                      <a:pt x="36" y="9"/>
                    </a:lnTo>
                    <a:lnTo>
                      <a:pt x="37" y="8"/>
                    </a:lnTo>
                    <a:lnTo>
                      <a:pt x="38" y="7"/>
                    </a:lnTo>
                    <a:lnTo>
                      <a:pt x="39" y="6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0" y="2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9" y="3"/>
                    </a:lnTo>
                    <a:lnTo>
                      <a:pt x="38" y="4"/>
                    </a:lnTo>
                    <a:lnTo>
                      <a:pt x="37" y="6"/>
                    </a:lnTo>
                    <a:lnTo>
                      <a:pt x="35" y="7"/>
                    </a:lnTo>
                    <a:lnTo>
                      <a:pt x="34" y="9"/>
                    </a:lnTo>
                    <a:lnTo>
                      <a:pt x="32" y="10"/>
                    </a:lnTo>
                    <a:lnTo>
                      <a:pt x="30" y="10"/>
                    </a:lnTo>
                    <a:lnTo>
                      <a:pt x="28" y="11"/>
                    </a:lnTo>
                    <a:lnTo>
                      <a:pt x="27" y="11"/>
                    </a:lnTo>
                    <a:lnTo>
                      <a:pt x="26" y="11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1" y="7"/>
                    </a:lnTo>
                    <a:lnTo>
                      <a:pt x="23" y="6"/>
                    </a:lnTo>
                    <a:lnTo>
                      <a:pt x="26" y="5"/>
                    </a:lnTo>
                    <a:lnTo>
                      <a:pt x="28" y="4"/>
                    </a:lnTo>
                    <a:lnTo>
                      <a:pt x="30" y="3"/>
                    </a:lnTo>
                    <a:lnTo>
                      <a:pt x="31" y="1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1"/>
                    </a:lnTo>
                    <a:lnTo>
                      <a:pt x="29" y="1"/>
                    </a:lnTo>
                    <a:lnTo>
                      <a:pt x="28" y="2"/>
                    </a:lnTo>
                    <a:lnTo>
                      <a:pt x="27" y="3"/>
                    </a:lnTo>
                    <a:lnTo>
                      <a:pt x="25" y="3"/>
                    </a:lnTo>
                    <a:lnTo>
                      <a:pt x="23" y="4"/>
                    </a:lnTo>
                    <a:lnTo>
                      <a:pt x="21" y="5"/>
                    </a:lnTo>
                    <a:lnTo>
                      <a:pt x="19" y="5"/>
                    </a:lnTo>
                    <a:lnTo>
                      <a:pt x="17" y="6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7" y="13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1" name="Freeform 326"/>
              <p:cNvSpPr>
                <a:spLocks/>
              </p:cNvSpPr>
              <p:nvPr/>
            </p:nvSpPr>
            <p:spPr bwMode="auto">
              <a:xfrm>
                <a:off x="1370" y="2739"/>
                <a:ext cx="14" cy="10"/>
              </a:xfrm>
              <a:custGeom>
                <a:avLst/>
                <a:gdLst>
                  <a:gd name="T0" fmla="*/ 12 w 14"/>
                  <a:gd name="T1" fmla="*/ 5 h 10"/>
                  <a:gd name="T2" fmla="*/ 11 w 14"/>
                  <a:gd name="T3" fmla="*/ 5 h 10"/>
                  <a:gd name="T4" fmla="*/ 10 w 14"/>
                  <a:gd name="T5" fmla="*/ 5 h 10"/>
                  <a:gd name="T6" fmla="*/ 10 w 14"/>
                  <a:gd name="T7" fmla="*/ 5 h 10"/>
                  <a:gd name="T8" fmla="*/ 10 w 14"/>
                  <a:gd name="T9" fmla="*/ 4 h 10"/>
                  <a:gd name="T10" fmla="*/ 9 w 14"/>
                  <a:gd name="T11" fmla="*/ 4 h 10"/>
                  <a:gd name="T12" fmla="*/ 8 w 14"/>
                  <a:gd name="T13" fmla="*/ 3 h 10"/>
                  <a:gd name="T14" fmla="*/ 8 w 14"/>
                  <a:gd name="T15" fmla="*/ 2 h 10"/>
                  <a:gd name="T16" fmla="*/ 7 w 14"/>
                  <a:gd name="T17" fmla="*/ 2 h 10"/>
                  <a:gd name="T18" fmla="*/ 6 w 14"/>
                  <a:gd name="T19" fmla="*/ 1 h 10"/>
                  <a:gd name="T20" fmla="*/ 6 w 14"/>
                  <a:gd name="T21" fmla="*/ 1 h 10"/>
                  <a:gd name="T22" fmla="*/ 5 w 14"/>
                  <a:gd name="T23" fmla="*/ 0 h 10"/>
                  <a:gd name="T24" fmla="*/ 5 w 14"/>
                  <a:gd name="T25" fmla="*/ 0 h 10"/>
                  <a:gd name="T26" fmla="*/ 5 w 14"/>
                  <a:gd name="T27" fmla="*/ 1 h 10"/>
                  <a:gd name="T28" fmla="*/ 6 w 14"/>
                  <a:gd name="T29" fmla="*/ 2 h 10"/>
                  <a:gd name="T30" fmla="*/ 6 w 14"/>
                  <a:gd name="T31" fmla="*/ 4 h 10"/>
                  <a:gd name="T32" fmla="*/ 7 w 14"/>
                  <a:gd name="T33" fmla="*/ 4 h 10"/>
                  <a:gd name="T34" fmla="*/ 0 w 14"/>
                  <a:gd name="T35" fmla="*/ 4 h 10"/>
                  <a:gd name="T36" fmla="*/ 4 w 14"/>
                  <a:gd name="T37" fmla="*/ 10 h 10"/>
                  <a:gd name="T38" fmla="*/ 5 w 14"/>
                  <a:gd name="T39" fmla="*/ 10 h 10"/>
                  <a:gd name="T40" fmla="*/ 6 w 14"/>
                  <a:gd name="T41" fmla="*/ 10 h 10"/>
                  <a:gd name="T42" fmla="*/ 7 w 14"/>
                  <a:gd name="T43" fmla="*/ 10 h 10"/>
                  <a:gd name="T44" fmla="*/ 7 w 14"/>
                  <a:gd name="T45" fmla="*/ 10 h 10"/>
                  <a:gd name="T46" fmla="*/ 8 w 14"/>
                  <a:gd name="T47" fmla="*/ 10 h 10"/>
                  <a:gd name="T48" fmla="*/ 9 w 14"/>
                  <a:gd name="T49" fmla="*/ 10 h 10"/>
                  <a:gd name="T50" fmla="*/ 10 w 14"/>
                  <a:gd name="T51" fmla="*/ 10 h 10"/>
                  <a:gd name="T52" fmla="*/ 10 w 14"/>
                  <a:gd name="T53" fmla="*/ 9 h 10"/>
                  <a:gd name="T54" fmla="*/ 11 w 14"/>
                  <a:gd name="T55" fmla="*/ 9 h 10"/>
                  <a:gd name="T56" fmla="*/ 12 w 14"/>
                  <a:gd name="T57" fmla="*/ 9 h 10"/>
                  <a:gd name="T58" fmla="*/ 13 w 14"/>
                  <a:gd name="T59" fmla="*/ 9 h 10"/>
                  <a:gd name="T60" fmla="*/ 13 w 14"/>
                  <a:gd name="T61" fmla="*/ 9 h 10"/>
                  <a:gd name="T62" fmla="*/ 13 w 14"/>
                  <a:gd name="T63" fmla="*/ 9 h 10"/>
                  <a:gd name="T64" fmla="*/ 14 w 14"/>
                  <a:gd name="T65" fmla="*/ 8 h 10"/>
                  <a:gd name="T66" fmla="*/ 14 w 14"/>
                  <a:gd name="T67" fmla="*/ 8 h 10"/>
                  <a:gd name="T68" fmla="*/ 14 w 14"/>
                  <a:gd name="T69" fmla="*/ 8 h 10"/>
                  <a:gd name="T70" fmla="*/ 12 w 14"/>
                  <a:gd name="T71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" h="10">
                    <a:moveTo>
                      <a:pt x="12" y="5"/>
                    </a:moveTo>
                    <a:lnTo>
                      <a:pt x="11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0" y="4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2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2" name="Freeform 327"/>
              <p:cNvSpPr>
                <a:spLocks/>
              </p:cNvSpPr>
              <p:nvPr/>
            </p:nvSpPr>
            <p:spPr bwMode="auto">
              <a:xfrm>
                <a:off x="1395" y="2729"/>
                <a:ext cx="4" cy="7"/>
              </a:xfrm>
              <a:custGeom>
                <a:avLst/>
                <a:gdLst>
                  <a:gd name="T0" fmla="*/ 3 w 4"/>
                  <a:gd name="T1" fmla="*/ 3 h 7"/>
                  <a:gd name="T2" fmla="*/ 3 w 4"/>
                  <a:gd name="T3" fmla="*/ 2 h 7"/>
                  <a:gd name="T4" fmla="*/ 2 w 4"/>
                  <a:gd name="T5" fmla="*/ 1 h 7"/>
                  <a:gd name="T6" fmla="*/ 2 w 4"/>
                  <a:gd name="T7" fmla="*/ 0 h 7"/>
                  <a:gd name="T8" fmla="*/ 1 w 4"/>
                  <a:gd name="T9" fmla="*/ 0 h 7"/>
                  <a:gd name="T10" fmla="*/ 0 w 4"/>
                  <a:gd name="T11" fmla="*/ 0 h 7"/>
                  <a:gd name="T12" fmla="*/ 0 w 4"/>
                  <a:gd name="T13" fmla="*/ 0 h 7"/>
                  <a:gd name="T14" fmla="*/ 0 w 4"/>
                  <a:gd name="T15" fmla="*/ 1 h 7"/>
                  <a:gd name="T16" fmla="*/ 0 w 4"/>
                  <a:gd name="T17" fmla="*/ 1 h 7"/>
                  <a:gd name="T18" fmla="*/ 0 w 4"/>
                  <a:gd name="T19" fmla="*/ 1 h 7"/>
                  <a:gd name="T20" fmla="*/ 1 w 4"/>
                  <a:gd name="T21" fmla="*/ 2 h 7"/>
                  <a:gd name="T22" fmla="*/ 1 w 4"/>
                  <a:gd name="T23" fmla="*/ 2 h 7"/>
                  <a:gd name="T24" fmla="*/ 2 w 4"/>
                  <a:gd name="T25" fmla="*/ 3 h 7"/>
                  <a:gd name="T26" fmla="*/ 2 w 4"/>
                  <a:gd name="T27" fmla="*/ 4 h 7"/>
                  <a:gd name="T28" fmla="*/ 2 w 4"/>
                  <a:gd name="T29" fmla="*/ 5 h 7"/>
                  <a:gd name="T30" fmla="*/ 2 w 4"/>
                  <a:gd name="T31" fmla="*/ 6 h 7"/>
                  <a:gd name="T32" fmla="*/ 2 w 4"/>
                  <a:gd name="T33" fmla="*/ 7 h 7"/>
                  <a:gd name="T34" fmla="*/ 2 w 4"/>
                  <a:gd name="T35" fmla="*/ 7 h 7"/>
                  <a:gd name="T36" fmla="*/ 3 w 4"/>
                  <a:gd name="T37" fmla="*/ 7 h 7"/>
                  <a:gd name="T38" fmla="*/ 3 w 4"/>
                  <a:gd name="T39" fmla="*/ 7 h 7"/>
                  <a:gd name="T40" fmla="*/ 4 w 4"/>
                  <a:gd name="T41" fmla="*/ 7 h 7"/>
                  <a:gd name="T42" fmla="*/ 4 w 4"/>
                  <a:gd name="T43" fmla="*/ 6 h 7"/>
                  <a:gd name="T44" fmla="*/ 4 w 4"/>
                  <a:gd name="T45" fmla="*/ 5 h 7"/>
                  <a:gd name="T46" fmla="*/ 4 w 4"/>
                  <a:gd name="T47" fmla="*/ 4 h 7"/>
                  <a:gd name="T48" fmla="*/ 3 w 4"/>
                  <a:gd name="T4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" h="7">
                    <a:moveTo>
                      <a:pt x="3" y="3"/>
                    </a:moveTo>
                    <a:lnTo>
                      <a:pt x="3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3" name="Freeform 328"/>
              <p:cNvSpPr>
                <a:spLocks/>
              </p:cNvSpPr>
              <p:nvPr/>
            </p:nvSpPr>
            <p:spPr bwMode="auto">
              <a:xfrm>
                <a:off x="1361" y="2713"/>
                <a:ext cx="33" cy="20"/>
              </a:xfrm>
              <a:custGeom>
                <a:avLst/>
                <a:gdLst>
                  <a:gd name="T0" fmla="*/ 31 w 33"/>
                  <a:gd name="T1" fmla="*/ 11 h 20"/>
                  <a:gd name="T2" fmla="*/ 28 w 33"/>
                  <a:gd name="T3" fmla="*/ 8 h 20"/>
                  <a:gd name="T4" fmla="*/ 33 w 33"/>
                  <a:gd name="T5" fmla="*/ 5 h 20"/>
                  <a:gd name="T6" fmla="*/ 29 w 33"/>
                  <a:gd name="T7" fmla="*/ 1 h 20"/>
                  <a:gd name="T8" fmla="*/ 27 w 33"/>
                  <a:gd name="T9" fmla="*/ 1 h 20"/>
                  <a:gd name="T10" fmla="*/ 30 w 33"/>
                  <a:gd name="T11" fmla="*/ 4 h 20"/>
                  <a:gd name="T12" fmla="*/ 26 w 33"/>
                  <a:gd name="T13" fmla="*/ 7 h 20"/>
                  <a:gd name="T14" fmla="*/ 26 w 33"/>
                  <a:gd name="T15" fmla="*/ 8 h 20"/>
                  <a:gd name="T16" fmla="*/ 27 w 33"/>
                  <a:gd name="T17" fmla="*/ 9 h 20"/>
                  <a:gd name="T18" fmla="*/ 28 w 33"/>
                  <a:gd name="T19" fmla="*/ 10 h 20"/>
                  <a:gd name="T20" fmla="*/ 28 w 33"/>
                  <a:gd name="T21" fmla="*/ 10 h 20"/>
                  <a:gd name="T22" fmla="*/ 15 w 33"/>
                  <a:gd name="T23" fmla="*/ 18 h 20"/>
                  <a:gd name="T24" fmla="*/ 4 w 33"/>
                  <a:gd name="T25" fmla="*/ 10 h 20"/>
                  <a:gd name="T26" fmla="*/ 6 w 33"/>
                  <a:gd name="T27" fmla="*/ 7 h 20"/>
                  <a:gd name="T28" fmla="*/ 3 w 33"/>
                  <a:gd name="T29" fmla="*/ 4 h 20"/>
                  <a:gd name="T30" fmla="*/ 5 w 33"/>
                  <a:gd name="T31" fmla="*/ 0 h 20"/>
                  <a:gd name="T32" fmla="*/ 3 w 33"/>
                  <a:gd name="T33" fmla="*/ 0 h 20"/>
                  <a:gd name="T34" fmla="*/ 0 w 33"/>
                  <a:gd name="T35" fmla="*/ 5 h 20"/>
                  <a:gd name="T36" fmla="*/ 4 w 33"/>
                  <a:gd name="T37" fmla="*/ 7 h 20"/>
                  <a:gd name="T38" fmla="*/ 1 w 33"/>
                  <a:gd name="T39" fmla="*/ 11 h 20"/>
                  <a:gd name="T40" fmla="*/ 15 w 33"/>
                  <a:gd name="T41" fmla="*/ 20 h 20"/>
                  <a:gd name="T42" fmla="*/ 31 w 33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3" h="20">
                    <a:moveTo>
                      <a:pt x="31" y="11"/>
                    </a:moveTo>
                    <a:lnTo>
                      <a:pt x="28" y="8"/>
                    </a:lnTo>
                    <a:lnTo>
                      <a:pt x="33" y="5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30" y="4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9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15" y="18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4" y="7"/>
                    </a:lnTo>
                    <a:lnTo>
                      <a:pt x="1" y="11"/>
                    </a:lnTo>
                    <a:lnTo>
                      <a:pt x="15" y="20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4" name="Freeform 329"/>
              <p:cNvSpPr>
                <a:spLocks/>
              </p:cNvSpPr>
              <p:nvPr/>
            </p:nvSpPr>
            <p:spPr bwMode="auto">
              <a:xfrm>
                <a:off x="1352" y="2753"/>
                <a:ext cx="49" cy="15"/>
              </a:xfrm>
              <a:custGeom>
                <a:avLst/>
                <a:gdLst>
                  <a:gd name="T0" fmla="*/ 24 w 49"/>
                  <a:gd name="T1" fmla="*/ 0 h 15"/>
                  <a:gd name="T2" fmla="*/ 23 w 49"/>
                  <a:gd name="T3" fmla="*/ 2 h 15"/>
                  <a:gd name="T4" fmla="*/ 21 w 49"/>
                  <a:gd name="T5" fmla="*/ 4 h 15"/>
                  <a:gd name="T6" fmla="*/ 19 w 49"/>
                  <a:gd name="T7" fmla="*/ 7 h 15"/>
                  <a:gd name="T8" fmla="*/ 16 w 49"/>
                  <a:gd name="T9" fmla="*/ 9 h 15"/>
                  <a:gd name="T10" fmla="*/ 14 w 49"/>
                  <a:gd name="T11" fmla="*/ 10 h 15"/>
                  <a:gd name="T12" fmla="*/ 12 w 49"/>
                  <a:gd name="T13" fmla="*/ 11 h 15"/>
                  <a:gd name="T14" fmla="*/ 10 w 49"/>
                  <a:gd name="T15" fmla="*/ 11 h 15"/>
                  <a:gd name="T16" fmla="*/ 8 w 49"/>
                  <a:gd name="T17" fmla="*/ 12 h 15"/>
                  <a:gd name="T18" fmla="*/ 6 w 49"/>
                  <a:gd name="T19" fmla="*/ 12 h 15"/>
                  <a:gd name="T20" fmla="*/ 4 w 49"/>
                  <a:gd name="T21" fmla="*/ 12 h 15"/>
                  <a:gd name="T22" fmla="*/ 2 w 49"/>
                  <a:gd name="T23" fmla="*/ 12 h 15"/>
                  <a:gd name="T24" fmla="*/ 0 w 49"/>
                  <a:gd name="T25" fmla="*/ 14 h 15"/>
                  <a:gd name="T26" fmla="*/ 3 w 49"/>
                  <a:gd name="T27" fmla="*/ 14 h 15"/>
                  <a:gd name="T28" fmla="*/ 6 w 49"/>
                  <a:gd name="T29" fmla="*/ 14 h 15"/>
                  <a:gd name="T30" fmla="*/ 9 w 49"/>
                  <a:gd name="T31" fmla="*/ 14 h 15"/>
                  <a:gd name="T32" fmla="*/ 11 w 49"/>
                  <a:gd name="T33" fmla="*/ 13 h 15"/>
                  <a:gd name="T34" fmla="*/ 14 w 49"/>
                  <a:gd name="T35" fmla="*/ 12 h 15"/>
                  <a:gd name="T36" fmla="*/ 16 w 49"/>
                  <a:gd name="T37" fmla="*/ 11 h 15"/>
                  <a:gd name="T38" fmla="*/ 18 w 49"/>
                  <a:gd name="T39" fmla="*/ 10 h 15"/>
                  <a:gd name="T40" fmla="*/ 20 w 49"/>
                  <a:gd name="T41" fmla="*/ 8 h 15"/>
                  <a:gd name="T42" fmla="*/ 21 w 49"/>
                  <a:gd name="T43" fmla="*/ 7 h 15"/>
                  <a:gd name="T44" fmla="*/ 22 w 49"/>
                  <a:gd name="T45" fmla="*/ 6 h 15"/>
                  <a:gd name="T46" fmla="*/ 23 w 49"/>
                  <a:gd name="T47" fmla="*/ 5 h 15"/>
                  <a:gd name="T48" fmla="*/ 24 w 49"/>
                  <a:gd name="T49" fmla="*/ 4 h 15"/>
                  <a:gd name="T50" fmla="*/ 25 w 49"/>
                  <a:gd name="T51" fmla="*/ 5 h 15"/>
                  <a:gd name="T52" fmla="*/ 26 w 49"/>
                  <a:gd name="T53" fmla="*/ 7 h 15"/>
                  <a:gd name="T54" fmla="*/ 27 w 49"/>
                  <a:gd name="T55" fmla="*/ 8 h 15"/>
                  <a:gd name="T56" fmla="*/ 28 w 49"/>
                  <a:gd name="T57" fmla="*/ 10 h 15"/>
                  <a:gd name="T58" fmla="*/ 31 w 49"/>
                  <a:gd name="T59" fmla="*/ 12 h 15"/>
                  <a:gd name="T60" fmla="*/ 33 w 49"/>
                  <a:gd name="T61" fmla="*/ 13 h 15"/>
                  <a:gd name="T62" fmla="*/ 36 w 49"/>
                  <a:gd name="T63" fmla="*/ 14 h 15"/>
                  <a:gd name="T64" fmla="*/ 39 w 49"/>
                  <a:gd name="T65" fmla="*/ 14 h 15"/>
                  <a:gd name="T66" fmla="*/ 41 w 49"/>
                  <a:gd name="T67" fmla="*/ 15 h 15"/>
                  <a:gd name="T68" fmla="*/ 44 w 49"/>
                  <a:gd name="T69" fmla="*/ 15 h 15"/>
                  <a:gd name="T70" fmla="*/ 47 w 49"/>
                  <a:gd name="T71" fmla="*/ 15 h 15"/>
                  <a:gd name="T72" fmla="*/ 49 w 49"/>
                  <a:gd name="T73" fmla="*/ 14 h 15"/>
                  <a:gd name="T74" fmla="*/ 47 w 49"/>
                  <a:gd name="T75" fmla="*/ 12 h 15"/>
                  <a:gd name="T76" fmla="*/ 45 w 49"/>
                  <a:gd name="T77" fmla="*/ 12 h 15"/>
                  <a:gd name="T78" fmla="*/ 43 w 49"/>
                  <a:gd name="T79" fmla="*/ 13 h 15"/>
                  <a:gd name="T80" fmla="*/ 41 w 49"/>
                  <a:gd name="T81" fmla="*/ 13 h 15"/>
                  <a:gd name="T82" fmla="*/ 39 w 49"/>
                  <a:gd name="T83" fmla="*/ 12 h 15"/>
                  <a:gd name="T84" fmla="*/ 37 w 49"/>
                  <a:gd name="T85" fmla="*/ 12 h 15"/>
                  <a:gd name="T86" fmla="*/ 34 w 49"/>
                  <a:gd name="T87" fmla="*/ 11 h 15"/>
                  <a:gd name="T88" fmla="*/ 32 w 49"/>
                  <a:gd name="T89" fmla="*/ 10 h 15"/>
                  <a:gd name="T90" fmla="*/ 29 w 49"/>
                  <a:gd name="T91" fmla="*/ 8 h 15"/>
                  <a:gd name="T92" fmla="*/ 27 w 49"/>
                  <a:gd name="T93" fmla="*/ 5 h 15"/>
                  <a:gd name="T94" fmla="*/ 25 w 49"/>
                  <a:gd name="T95" fmla="*/ 2 h 15"/>
                  <a:gd name="T96" fmla="*/ 24 w 49"/>
                  <a:gd name="T9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9" h="15">
                    <a:moveTo>
                      <a:pt x="24" y="0"/>
                    </a:moveTo>
                    <a:lnTo>
                      <a:pt x="24" y="0"/>
                    </a:lnTo>
                    <a:lnTo>
                      <a:pt x="24" y="1"/>
                    </a:lnTo>
                    <a:lnTo>
                      <a:pt x="23" y="2"/>
                    </a:lnTo>
                    <a:lnTo>
                      <a:pt x="22" y="3"/>
                    </a:lnTo>
                    <a:lnTo>
                      <a:pt x="21" y="4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7" y="8"/>
                    </a:lnTo>
                    <a:lnTo>
                      <a:pt x="16" y="9"/>
                    </a:lnTo>
                    <a:lnTo>
                      <a:pt x="15" y="9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9" y="11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4" y="12"/>
                    </a:lnTo>
                    <a:lnTo>
                      <a:pt x="15" y="12"/>
                    </a:lnTo>
                    <a:lnTo>
                      <a:pt x="16" y="11"/>
                    </a:lnTo>
                    <a:lnTo>
                      <a:pt x="17" y="11"/>
                    </a:lnTo>
                    <a:lnTo>
                      <a:pt x="18" y="10"/>
                    </a:lnTo>
                    <a:lnTo>
                      <a:pt x="19" y="9"/>
                    </a:lnTo>
                    <a:lnTo>
                      <a:pt x="20" y="8"/>
                    </a:lnTo>
                    <a:lnTo>
                      <a:pt x="21" y="8"/>
                    </a:lnTo>
                    <a:lnTo>
                      <a:pt x="21" y="7"/>
                    </a:lnTo>
                    <a:lnTo>
                      <a:pt x="22" y="7"/>
                    </a:lnTo>
                    <a:lnTo>
                      <a:pt x="22" y="6"/>
                    </a:lnTo>
                    <a:lnTo>
                      <a:pt x="23" y="6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4" y="4"/>
                    </a:lnTo>
                    <a:lnTo>
                      <a:pt x="24" y="5"/>
                    </a:lnTo>
                    <a:lnTo>
                      <a:pt x="25" y="5"/>
                    </a:lnTo>
                    <a:lnTo>
                      <a:pt x="25" y="6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8"/>
                    </a:lnTo>
                    <a:lnTo>
                      <a:pt x="28" y="9"/>
                    </a:lnTo>
                    <a:lnTo>
                      <a:pt x="28" y="10"/>
                    </a:lnTo>
                    <a:lnTo>
                      <a:pt x="29" y="11"/>
                    </a:lnTo>
                    <a:lnTo>
                      <a:pt x="31" y="12"/>
                    </a:lnTo>
                    <a:lnTo>
                      <a:pt x="32" y="12"/>
                    </a:lnTo>
                    <a:lnTo>
                      <a:pt x="33" y="13"/>
                    </a:lnTo>
                    <a:lnTo>
                      <a:pt x="34" y="14"/>
                    </a:lnTo>
                    <a:lnTo>
                      <a:pt x="36" y="14"/>
                    </a:lnTo>
                    <a:lnTo>
                      <a:pt x="37" y="14"/>
                    </a:lnTo>
                    <a:lnTo>
                      <a:pt x="39" y="14"/>
                    </a:lnTo>
                    <a:lnTo>
                      <a:pt x="40" y="15"/>
                    </a:lnTo>
                    <a:lnTo>
                      <a:pt x="41" y="15"/>
                    </a:lnTo>
                    <a:lnTo>
                      <a:pt x="43" y="15"/>
                    </a:lnTo>
                    <a:lnTo>
                      <a:pt x="44" y="15"/>
                    </a:lnTo>
                    <a:lnTo>
                      <a:pt x="45" y="15"/>
                    </a:lnTo>
                    <a:lnTo>
                      <a:pt x="47" y="15"/>
                    </a:lnTo>
                    <a:lnTo>
                      <a:pt x="48" y="14"/>
                    </a:lnTo>
                    <a:lnTo>
                      <a:pt x="49" y="14"/>
                    </a:lnTo>
                    <a:lnTo>
                      <a:pt x="48" y="12"/>
                    </a:lnTo>
                    <a:lnTo>
                      <a:pt x="47" y="12"/>
                    </a:lnTo>
                    <a:lnTo>
                      <a:pt x="46" y="12"/>
                    </a:lnTo>
                    <a:lnTo>
                      <a:pt x="45" y="12"/>
                    </a:lnTo>
                    <a:lnTo>
                      <a:pt x="44" y="13"/>
                    </a:lnTo>
                    <a:lnTo>
                      <a:pt x="43" y="13"/>
                    </a:lnTo>
                    <a:lnTo>
                      <a:pt x="42" y="13"/>
                    </a:lnTo>
                    <a:lnTo>
                      <a:pt x="41" y="13"/>
                    </a:lnTo>
                    <a:lnTo>
                      <a:pt x="40" y="12"/>
                    </a:lnTo>
                    <a:lnTo>
                      <a:pt x="39" y="12"/>
                    </a:lnTo>
                    <a:lnTo>
                      <a:pt x="38" y="12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4" y="11"/>
                    </a:lnTo>
                    <a:lnTo>
                      <a:pt x="33" y="11"/>
                    </a:lnTo>
                    <a:lnTo>
                      <a:pt x="32" y="10"/>
                    </a:lnTo>
                    <a:lnTo>
                      <a:pt x="31" y="9"/>
                    </a:lnTo>
                    <a:lnTo>
                      <a:pt x="29" y="8"/>
                    </a:lnTo>
                    <a:lnTo>
                      <a:pt x="28" y="7"/>
                    </a:lnTo>
                    <a:lnTo>
                      <a:pt x="27" y="5"/>
                    </a:lnTo>
                    <a:lnTo>
                      <a:pt x="26" y="4"/>
                    </a:lnTo>
                    <a:lnTo>
                      <a:pt x="25" y="2"/>
                    </a:lnTo>
                    <a:lnTo>
                      <a:pt x="25" y="1"/>
                    </a:lnTo>
                    <a:lnTo>
                      <a:pt x="2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5" name="Freeform 330"/>
              <p:cNvSpPr>
                <a:spLocks/>
              </p:cNvSpPr>
              <p:nvPr/>
            </p:nvSpPr>
            <p:spPr bwMode="auto">
              <a:xfrm>
                <a:off x="1324" y="2725"/>
                <a:ext cx="5" cy="12"/>
              </a:xfrm>
              <a:custGeom>
                <a:avLst/>
                <a:gdLst>
                  <a:gd name="T0" fmla="*/ 5 w 5"/>
                  <a:gd name="T1" fmla="*/ 7 h 12"/>
                  <a:gd name="T2" fmla="*/ 5 w 5"/>
                  <a:gd name="T3" fmla="*/ 7 h 12"/>
                  <a:gd name="T4" fmla="*/ 4 w 5"/>
                  <a:gd name="T5" fmla="*/ 6 h 12"/>
                  <a:gd name="T6" fmla="*/ 4 w 5"/>
                  <a:gd name="T7" fmla="*/ 6 h 12"/>
                  <a:gd name="T8" fmla="*/ 4 w 5"/>
                  <a:gd name="T9" fmla="*/ 6 h 12"/>
                  <a:gd name="T10" fmla="*/ 3 w 5"/>
                  <a:gd name="T11" fmla="*/ 6 h 12"/>
                  <a:gd name="T12" fmla="*/ 3 w 5"/>
                  <a:gd name="T13" fmla="*/ 4 h 12"/>
                  <a:gd name="T14" fmla="*/ 2 w 5"/>
                  <a:gd name="T15" fmla="*/ 3 h 12"/>
                  <a:gd name="T16" fmla="*/ 2 w 5"/>
                  <a:gd name="T17" fmla="*/ 2 h 12"/>
                  <a:gd name="T18" fmla="*/ 1 w 5"/>
                  <a:gd name="T19" fmla="*/ 2 h 12"/>
                  <a:gd name="T20" fmla="*/ 1 w 5"/>
                  <a:gd name="T21" fmla="*/ 1 h 12"/>
                  <a:gd name="T22" fmla="*/ 0 w 5"/>
                  <a:gd name="T23" fmla="*/ 0 h 12"/>
                  <a:gd name="T24" fmla="*/ 0 w 5"/>
                  <a:gd name="T25" fmla="*/ 0 h 12"/>
                  <a:gd name="T26" fmla="*/ 0 w 5"/>
                  <a:gd name="T27" fmla="*/ 1 h 12"/>
                  <a:gd name="T28" fmla="*/ 0 w 5"/>
                  <a:gd name="T29" fmla="*/ 2 h 12"/>
                  <a:gd name="T30" fmla="*/ 0 w 5"/>
                  <a:gd name="T31" fmla="*/ 4 h 12"/>
                  <a:gd name="T32" fmla="*/ 1 w 5"/>
                  <a:gd name="T33" fmla="*/ 6 h 12"/>
                  <a:gd name="T34" fmla="*/ 1 w 5"/>
                  <a:gd name="T35" fmla="*/ 8 h 12"/>
                  <a:gd name="T36" fmla="*/ 2 w 5"/>
                  <a:gd name="T37" fmla="*/ 9 h 12"/>
                  <a:gd name="T38" fmla="*/ 3 w 5"/>
                  <a:gd name="T39" fmla="*/ 11 h 12"/>
                  <a:gd name="T40" fmla="*/ 3 w 5"/>
                  <a:gd name="T41" fmla="*/ 11 h 12"/>
                  <a:gd name="T42" fmla="*/ 3 w 5"/>
                  <a:gd name="T43" fmla="*/ 11 h 12"/>
                  <a:gd name="T44" fmla="*/ 4 w 5"/>
                  <a:gd name="T45" fmla="*/ 11 h 12"/>
                  <a:gd name="T46" fmla="*/ 5 w 5"/>
                  <a:gd name="T47" fmla="*/ 12 h 12"/>
                  <a:gd name="T48" fmla="*/ 5 w 5"/>
                  <a:gd name="T49" fmla="*/ 12 h 12"/>
                  <a:gd name="T50" fmla="*/ 5 w 5"/>
                  <a:gd name="T5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" h="12">
                    <a:moveTo>
                      <a:pt x="5" y="7"/>
                    </a:moveTo>
                    <a:lnTo>
                      <a:pt x="5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2" y="9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6" name="Freeform 331"/>
              <p:cNvSpPr>
                <a:spLocks/>
              </p:cNvSpPr>
              <p:nvPr/>
            </p:nvSpPr>
            <p:spPr bwMode="auto">
              <a:xfrm>
                <a:off x="1368" y="2704"/>
                <a:ext cx="19" cy="21"/>
              </a:xfrm>
              <a:custGeom>
                <a:avLst/>
                <a:gdLst>
                  <a:gd name="T0" fmla="*/ 19 w 19"/>
                  <a:gd name="T1" fmla="*/ 10 h 21"/>
                  <a:gd name="T2" fmla="*/ 19 w 19"/>
                  <a:gd name="T3" fmla="*/ 0 h 21"/>
                  <a:gd name="T4" fmla="*/ 0 w 19"/>
                  <a:gd name="T5" fmla="*/ 0 h 21"/>
                  <a:gd name="T6" fmla="*/ 0 w 19"/>
                  <a:gd name="T7" fmla="*/ 8 h 21"/>
                  <a:gd name="T8" fmla="*/ 8 w 19"/>
                  <a:gd name="T9" fmla="*/ 21 h 21"/>
                  <a:gd name="T10" fmla="*/ 19 w 19"/>
                  <a:gd name="T11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1">
                    <a:moveTo>
                      <a:pt x="19" y="10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21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7" name="Freeform 332"/>
              <p:cNvSpPr>
                <a:spLocks/>
              </p:cNvSpPr>
              <p:nvPr/>
            </p:nvSpPr>
            <p:spPr bwMode="auto">
              <a:xfrm>
                <a:off x="1354" y="2655"/>
                <a:ext cx="45" cy="27"/>
              </a:xfrm>
              <a:custGeom>
                <a:avLst/>
                <a:gdLst>
                  <a:gd name="T0" fmla="*/ 36 w 45"/>
                  <a:gd name="T1" fmla="*/ 10 h 27"/>
                  <a:gd name="T2" fmla="*/ 36 w 45"/>
                  <a:gd name="T3" fmla="*/ 9 h 27"/>
                  <a:gd name="T4" fmla="*/ 35 w 45"/>
                  <a:gd name="T5" fmla="*/ 8 h 27"/>
                  <a:gd name="T6" fmla="*/ 34 w 45"/>
                  <a:gd name="T7" fmla="*/ 7 h 27"/>
                  <a:gd name="T8" fmla="*/ 33 w 45"/>
                  <a:gd name="T9" fmla="*/ 6 h 27"/>
                  <a:gd name="T10" fmla="*/ 31 w 45"/>
                  <a:gd name="T11" fmla="*/ 5 h 27"/>
                  <a:gd name="T12" fmla="*/ 29 w 45"/>
                  <a:gd name="T13" fmla="*/ 4 h 27"/>
                  <a:gd name="T14" fmla="*/ 27 w 45"/>
                  <a:gd name="T15" fmla="*/ 3 h 27"/>
                  <a:gd name="T16" fmla="*/ 25 w 45"/>
                  <a:gd name="T17" fmla="*/ 2 h 27"/>
                  <a:gd name="T18" fmla="*/ 23 w 45"/>
                  <a:gd name="T19" fmla="*/ 1 h 27"/>
                  <a:gd name="T20" fmla="*/ 20 w 45"/>
                  <a:gd name="T21" fmla="*/ 1 h 27"/>
                  <a:gd name="T22" fmla="*/ 18 w 45"/>
                  <a:gd name="T23" fmla="*/ 0 h 27"/>
                  <a:gd name="T24" fmla="*/ 15 w 45"/>
                  <a:gd name="T25" fmla="*/ 0 h 27"/>
                  <a:gd name="T26" fmla="*/ 13 w 45"/>
                  <a:gd name="T27" fmla="*/ 0 h 27"/>
                  <a:gd name="T28" fmla="*/ 11 w 45"/>
                  <a:gd name="T29" fmla="*/ 0 h 27"/>
                  <a:gd name="T30" fmla="*/ 9 w 45"/>
                  <a:gd name="T31" fmla="*/ 1 h 27"/>
                  <a:gd name="T32" fmla="*/ 6 w 45"/>
                  <a:gd name="T33" fmla="*/ 1 h 27"/>
                  <a:gd name="T34" fmla="*/ 4 w 45"/>
                  <a:gd name="T35" fmla="*/ 3 h 27"/>
                  <a:gd name="T36" fmla="*/ 2 w 45"/>
                  <a:gd name="T37" fmla="*/ 5 h 27"/>
                  <a:gd name="T38" fmla="*/ 1 w 45"/>
                  <a:gd name="T39" fmla="*/ 8 h 27"/>
                  <a:gd name="T40" fmla="*/ 0 w 45"/>
                  <a:gd name="T41" fmla="*/ 10 h 27"/>
                  <a:gd name="T42" fmla="*/ 1 w 45"/>
                  <a:gd name="T43" fmla="*/ 12 h 27"/>
                  <a:gd name="T44" fmla="*/ 1 w 45"/>
                  <a:gd name="T45" fmla="*/ 14 h 27"/>
                  <a:gd name="T46" fmla="*/ 2 w 45"/>
                  <a:gd name="T47" fmla="*/ 15 h 27"/>
                  <a:gd name="T48" fmla="*/ 3 w 45"/>
                  <a:gd name="T49" fmla="*/ 15 h 27"/>
                  <a:gd name="T50" fmla="*/ 4 w 45"/>
                  <a:gd name="T51" fmla="*/ 16 h 27"/>
                  <a:gd name="T52" fmla="*/ 5 w 45"/>
                  <a:gd name="T53" fmla="*/ 16 h 27"/>
                  <a:gd name="T54" fmla="*/ 6 w 45"/>
                  <a:gd name="T55" fmla="*/ 16 h 27"/>
                  <a:gd name="T56" fmla="*/ 9 w 45"/>
                  <a:gd name="T57" fmla="*/ 17 h 27"/>
                  <a:gd name="T58" fmla="*/ 11 w 45"/>
                  <a:gd name="T59" fmla="*/ 18 h 27"/>
                  <a:gd name="T60" fmla="*/ 14 w 45"/>
                  <a:gd name="T61" fmla="*/ 19 h 27"/>
                  <a:gd name="T62" fmla="*/ 16 w 45"/>
                  <a:gd name="T63" fmla="*/ 20 h 27"/>
                  <a:gd name="T64" fmla="*/ 19 w 45"/>
                  <a:gd name="T65" fmla="*/ 21 h 27"/>
                  <a:gd name="T66" fmla="*/ 22 w 45"/>
                  <a:gd name="T67" fmla="*/ 23 h 27"/>
                  <a:gd name="T68" fmla="*/ 25 w 45"/>
                  <a:gd name="T69" fmla="*/ 24 h 27"/>
                  <a:gd name="T70" fmla="*/ 28 w 45"/>
                  <a:gd name="T71" fmla="*/ 25 h 27"/>
                  <a:gd name="T72" fmla="*/ 30 w 45"/>
                  <a:gd name="T73" fmla="*/ 25 h 27"/>
                  <a:gd name="T74" fmla="*/ 33 w 45"/>
                  <a:gd name="T75" fmla="*/ 26 h 27"/>
                  <a:gd name="T76" fmla="*/ 35 w 45"/>
                  <a:gd name="T77" fmla="*/ 27 h 27"/>
                  <a:gd name="T78" fmla="*/ 36 w 45"/>
                  <a:gd name="T79" fmla="*/ 27 h 27"/>
                  <a:gd name="T80" fmla="*/ 37 w 45"/>
                  <a:gd name="T81" fmla="*/ 27 h 27"/>
                  <a:gd name="T82" fmla="*/ 38 w 45"/>
                  <a:gd name="T83" fmla="*/ 27 h 27"/>
                  <a:gd name="T84" fmla="*/ 40 w 45"/>
                  <a:gd name="T85" fmla="*/ 27 h 27"/>
                  <a:gd name="T86" fmla="*/ 41 w 45"/>
                  <a:gd name="T87" fmla="*/ 27 h 27"/>
                  <a:gd name="T88" fmla="*/ 42 w 45"/>
                  <a:gd name="T89" fmla="*/ 27 h 27"/>
                  <a:gd name="T90" fmla="*/ 43 w 45"/>
                  <a:gd name="T91" fmla="*/ 26 h 27"/>
                  <a:gd name="T92" fmla="*/ 44 w 45"/>
                  <a:gd name="T93" fmla="*/ 26 h 27"/>
                  <a:gd name="T94" fmla="*/ 44 w 45"/>
                  <a:gd name="T95" fmla="*/ 24 h 27"/>
                  <a:gd name="T96" fmla="*/ 45 w 45"/>
                  <a:gd name="T97" fmla="*/ 23 h 27"/>
                  <a:gd name="T98" fmla="*/ 45 w 45"/>
                  <a:gd name="T99" fmla="*/ 20 h 27"/>
                  <a:gd name="T100" fmla="*/ 45 w 45"/>
                  <a:gd name="T101" fmla="*/ 18 h 27"/>
                  <a:gd name="T102" fmla="*/ 44 w 45"/>
                  <a:gd name="T103" fmla="*/ 16 h 27"/>
                  <a:gd name="T104" fmla="*/ 43 w 45"/>
                  <a:gd name="T105" fmla="*/ 14 h 27"/>
                  <a:gd name="T106" fmla="*/ 41 w 45"/>
                  <a:gd name="T107" fmla="*/ 12 h 27"/>
                  <a:gd name="T108" fmla="*/ 40 w 45"/>
                  <a:gd name="T109" fmla="*/ 11 h 27"/>
                  <a:gd name="T110" fmla="*/ 38 w 45"/>
                  <a:gd name="T111" fmla="*/ 10 h 27"/>
                  <a:gd name="T112" fmla="*/ 36 w 45"/>
                  <a:gd name="T11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5" h="27">
                    <a:moveTo>
                      <a:pt x="36" y="10"/>
                    </a:moveTo>
                    <a:lnTo>
                      <a:pt x="36" y="9"/>
                    </a:lnTo>
                    <a:lnTo>
                      <a:pt x="35" y="8"/>
                    </a:lnTo>
                    <a:lnTo>
                      <a:pt x="34" y="7"/>
                    </a:lnTo>
                    <a:lnTo>
                      <a:pt x="33" y="6"/>
                    </a:lnTo>
                    <a:lnTo>
                      <a:pt x="31" y="5"/>
                    </a:lnTo>
                    <a:lnTo>
                      <a:pt x="29" y="4"/>
                    </a:lnTo>
                    <a:lnTo>
                      <a:pt x="27" y="3"/>
                    </a:lnTo>
                    <a:lnTo>
                      <a:pt x="25" y="2"/>
                    </a:lnTo>
                    <a:lnTo>
                      <a:pt x="23" y="1"/>
                    </a:lnTo>
                    <a:lnTo>
                      <a:pt x="20" y="1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9" y="17"/>
                    </a:lnTo>
                    <a:lnTo>
                      <a:pt x="11" y="18"/>
                    </a:lnTo>
                    <a:lnTo>
                      <a:pt x="14" y="19"/>
                    </a:lnTo>
                    <a:lnTo>
                      <a:pt x="16" y="20"/>
                    </a:lnTo>
                    <a:lnTo>
                      <a:pt x="19" y="21"/>
                    </a:lnTo>
                    <a:lnTo>
                      <a:pt x="22" y="23"/>
                    </a:lnTo>
                    <a:lnTo>
                      <a:pt x="25" y="24"/>
                    </a:lnTo>
                    <a:lnTo>
                      <a:pt x="28" y="25"/>
                    </a:lnTo>
                    <a:lnTo>
                      <a:pt x="30" y="25"/>
                    </a:lnTo>
                    <a:lnTo>
                      <a:pt x="33" y="26"/>
                    </a:lnTo>
                    <a:lnTo>
                      <a:pt x="35" y="27"/>
                    </a:lnTo>
                    <a:lnTo>
                      <a:pt x="36" y="27"/>
                    </a:lnTo>
                    <a:lnTo>
                      <a:pt x="37" y="27"/>
                    </a:lnTo>
                    <a:lnTo>
                      <a:pt x="38" y="27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6"/>
                    </a:lnTo>
                    <a:lnTo>
                      <a:pt x="44" y="26"/>
                    </a:lnTo>
                    <a:lnTo>
                      <a:pt x="44" y="24"/>
                    </a:lnTo>
                    <a:lnTo>
                      <a:pt x="45" y="23"/>
                    </a:lnTo>
                    <a:lnTo>
                      <a:pt x="45" y="20"/>
                    </a:lnTo>
                    <a:lnTo>
                      <a:pt x="45" y="18"/>
                    </a:lnTo>
                    <a:lnTo>
                      <a:pt x="44" y="16"/>
                    </a:lnTo>
                    <a:lnTo>
                      <a:pt x="43" y="14"/>
                    </a:lnTo>
                    <a:lnTo>
                      <a:pt x="41" y="12"/>
                    </a:lnTo>
                    <a:lnTo>
                      <a:pt x="40" y="11"/>
                    </a:lnTo>
                    <a:lnTo>
                      <a:pt x="38" y="10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8" name="Freeform 333"/>
              <p:cNvSpPr>
                <a:spLocks/>
              </p:cNvSpPr>
              <p:nvPr/>
            </p:nvSpPr>
            <p:spPr bwMode="auto">
              <a:xfrm>
                <a:off x="1348" y="2663"/>
                <a:ext cx="53" cy="47"/>
              </a:xfrm>
              <a:custGeom>
                <a:avLst/>
                <a:gdLst>
                  <a:gd name="T0" fmla="*/ 46 w 53"/>
                  <a:gd name="T1" fmla="*/ 14 h 47"/>
                  <a:gd name="T2" fmla="*/ 45 w 53"/>
                  <a:gd name="T3" fmla="*/ 14 h 47"/>
                  <a:gd name="T4" fmla="*/ 45 w 53"/>
                  <a:gd name="T5" fmla="*/ 12 h 47"/>
                  <a:gd name="T6" fmla="*/ 43 w 53"/>
                  <a:gd name="T7" fmla="*/ 10 h 47"/>
                  <a:gd name="T8" fmla="*/ 41 w 53"/>
                  <a:gd name="T9" fmla="*/ 7 h 47"/>
                  <a:gd name="T10" fmla="*/ 38 w 53"/>
                  <a:gd name="T11" fmla="*/ 5 h 47"/>
                  <a:gd name="T12" fmla="*/ 35 w 53"/>
                  <a:gd name="T13" fmla="*/ 3 h 47"/>
                  <a:gd name="T14" fmla="*/ 32 w 53"/>
                  <a:gd name="T15" fmla="*/ 1 h 47"/>
                  <a:gd name="T16" fmla="*/ 29 w 53"/>
                  <a:gd name="T17" fmla="*/ 0 h 47"/>
                  <a:gd name="T18" fmla="*/ 26 w 53"/>
                  <a:gd name="T19" fmla="*/ 0 h 47"/>
                  <a:gd name="T20" fmla="*/ 21 w 53"/>
                  <a:gd name="T21" fmla="*/ 0 h 47"/>
                  <a:gd name="T22" fmla="*/ 17 w 53"/>
                  <a:gd name="T23" fmla="*/ 1 h 47"/>
                  <a:gd name="T24" fmla="*/ 13 w 53"/>
                  <a:gd name="T25" fmla="*/ 3 h 47"/>
                  <a:gd name="T26" fmla="*/ 9 w 53"/>
                  <a:gd name="T27" fmla="*/ 5 h 47"/>
                  <a:gd name="T28" fmla="*/ 6 w 53"/>
                  <a:gd name="T29" fmla="*/ 8 h 47"/>
                  <a:gd name="T30" fmla="*/ 3 w 53"/>
                  <a:gd name="T31" fmla="*/ 12 h 47"/>
                  <a:gd name="T32" fmla="*/ 1 w 53"/>
                  <a:gd name="T33" fmla="*/ 16 h 47"/>
                  <a:gd name="T34" fmla="*/ 0 w 53"/>
                  <a:gd name="T35" fmla="*/ 21 h 47"/>
                  <a:gd name="T36" fmla="*/ 0 w 53"/>
                  <a:gd name="T37" fmla="*/ 26 h 47"/>
                  <a:gd name="T38" fmla="*/ 1 w 53"/>
                  <a:gd name="T39" fmla="*/ 30 h 47"/>
                  <a:gd name="T40" fmla="*/ 3 w 53"/>
                  <a:gd name="T41" fmla="*/ 34 h 47"/>
                  <a:gd name="T42" fmla="*/ 6 w 53"/>
                  <a:gd name="T43" fmla="*/ 38 h 47"/>
                  <a:gd name="T44" fmla="*/ 9 w 53"/>
                  <a:gd name="T45" fmla="*/ 41 h 47"/>
                  <a:gd name="T46" fmla="*/ 13 w 53"/>
                  <a:gd name="T47" fmla="*/ 44 h 47"/>
                  <a:gd name="T48" fmla="*/ 17 w 53"/>
                  <a:gd name="T49" fmla="*/ 46 h 47"/>
                  <a:gd name="T50" fmla="*/ 21 w 53"/>
                  <a:gd name="T51" fmla="*/ 47 h 47"/>
                  <a:gd name="T52" fmla="*/ 26 w 53"/>
                  <a:gd name="T53" fmla="*/ 47 h 47"/>
                  <a:gd name="T54" fmla="*/ 29 w 53"/>
                  <a:gd name="T55" fmla="*/ 46 h 47"/>
                  <a:gd name="T56" fmla="*/ 32 w 53"/>
                  <a:gd name="T57" fmla="*/ 45 h 47"/>
                  <a:gd name="T58" fmla="*/ 35 w 53"/>
                  <a:gd name="T59" fmla="*/ 44 h 47"/>
                  <a:gd name="T60" fmla="*/ 38 w 53"/>
                  <a:gd name="T61" fmla="*/ 42 h 47"/>
                  <a:gd name="T62" fmla="*/ 40 w 53"/>
                  <a:gd name="T63" fmla="*/ 40 h 47"/>
                  <a:gd name="T64" fmla="*/ 42 w 53"/>
                  <a:gd name="T65" fmla="*/ 38 h 47"/>
                  <a:gd name="T66" fmla="*/ 44 w 53"/>
                  <a:gd name="T67" fmla="*/ 35 h 47"/>
                  <a:gd name="T68" fmla="*/ 45 w 53"/>
                  <a:gd name="T69" fmla="*/ 34 h 47"/>
                  <a:gd name="T70" fmla="*/ 45 w 53"/>
                  <a:gd name="T71" fmla="*/ 34 h 47"/>
                  <a:gd name="T72" fmla="*/ 47 w 53"/>
                  <a:gd name="T73" fmla="*/ 34 h 47"/>
                  <a:gd name="T74" fmla="*/ 50 w 53"/>
                  <a:gd name="T75" fmla="*/ 32 h 47"/>
                  <a:gd name="T76" fmla="*/ 52 w 53"/>
                  <a:gd name="T77" fmla="*/ 29 h 47"/>
                  <a:gd name="T78" fmla="*/ 53 w 53"/>
                  <a:gd name="T79" fmla="*/ 26 h 47"/>
                  <a:gd name="T80" fmla="*/ 53 w 53"/>
                  <a:gd name="T81" fmla="*/ 22 h 47"/>
                  <a:gd name="T82" fmla="*/ 52 w 53"/>
                  <a:gd name="T83" fmla="*/ 18 h 47"/>
                  <a:gd name="T84" fmla="*/ 50 w 53"/>
                  <a:gd name="T85" fmla="*/ 16 h 47"/>
                  <a:gd name="T86" fmla="*/ 47 w 53"/>
                  <a:gd name="T87" fmla="*/ 1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3" h="47">
                    <a:moveTo>
                      <a:pt x="46" y="14"/>
                    </a:moveTo>
                    <a:lnTo>
                      <a:pt x="46" y="14"/>
                    </a:lnTo>
                    <a:lnTo>
                      <a:pt x="46" y="14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5" y="12"/>
                    </a:lnTo>
                    <a:lnTo>
                      <a:pt x="44" y="11"/>
                    </a:lnTo>
                    <a:lnTo>
                      <a:pt x="43" y="10"/>
                    </a:lnTo>
                    <a:lnTo>
                      <a:pt x="42" y="8"/>
                    </a:lnTo>
                    <a:lnTo>
                      <a:pt x="41" y="7"/>
                    </a:lnTo>
                    <a:lnTo>
                      <a:pt x="40" y="6"/>
                    </a:lnTo>
                    <a:lnTo>
                      <a:pt x="38" y="5"/>
                    </a:lnTo>
                    <a:lnTo>
                      <a:pt x="37" y="4"/>
                    </a:lnTo>
                    <a:lnTo>
                      <a:pt x="35" y="3"/>
                    </a:lnTo>
                    <a:lnTo>
                      <a:pt x="34" y="2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5" y="2"/>
                    </a:lnTo>
                    <a:lnTo>
                      <a:pt x="13" y="3"/>
                    </a:lnTo>
                    <a:lnTo>
                      <a:pt x="11" y="4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1" y="16"/>
                    </a:lnTo>
                    <a:lnTo>
                      <a:pt x="1" y="19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1" y="28"/>
                    </a:lnTo>
                    <a:lnTo>
                      <a:pt x="1" y="30"/>
                    </a:lnTo>
                    <a:lnTo>
                      <a:pt x="2" y="32"/>
                    </a:lnTo>
                    <a:lnTo>
                      <a:pt x="3" y="34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7" y="40"/>
                    </a:lnTo>
                    <a:lnTo>
                      <a:pt x="9" y="41"/>
                    </a:lnTo>
                    <a:lnTo>
                      <a:pt x="11" y="43"/>
                    </a:lnTo>
                    <a:lnTo>
                      <a:pt x="13" y="44"/>
                    </a:lnTo>
                    <a:lnTo>
                      <a:pt x="15" y="45"/>
                    </a:lnTo>
                    <a:lnTo>
                      <a:pt x="17" y="46"/>
                    </a:lnTo>
                    <a:lnTo>
                      <a:pt x="19" y="46"/>
                    </a:lnTo>
                    <a:lnTo>
                      <a:pt x="21" y="47"/>
                    </a:lnTo>
                    <a:lnTo>
                      <a:pt x="24" y="47"/>
                    </a:lnTo>
                    <a:lnTo>
                      <a:pt x="26" y="47"/>
                    </a:lnTo>
                    <a:lnTo>
                      <a:pt x="27" y="46"/>
                    </a:lnTo>
                    <a:lnTo>
                      <a:pt x="29" y="46"/>
                    </a:lnTo>
                    <a:lnTo>
                      <a:pt x="30" y="46"/>
                    </a:lnTo>
                    <a:lnTo>
                      <a:pt x="32" y="45"/>
                    </a:lnTo>
                    <a:lnTo>
                      <a:pt x="34" y="45"/>
                    </a:lnTo>
                    <a:lnTo>
                      <a:pt x="35" y="44"/>
                    </a:lnTo>
                    <a:lnTo>
                      <a:pt x="36" y="43"/>
                    </a:lnTo>
                    <a:lnTo>
                      <a:pt x="38" y="42"/>
                    </a:lnTo>
                    <a:lnTo>
                      <a:pt x="39" y="41"/>
                    </a:lnTo>
                    <a:lnTo>
                      <a:pt x="40" y="40"/>
                    </a:lnTo>
                    <a:lnTo>
                      <a:pt x="41" y="39"/>
                    </a:lnTo>
                    <a:lnTo>
                      <a:pt x="42" y="38"/>
                    </a:lnTo>
                    <a:lnTo>
                      <a:pt x="43" y="37"/>
                    </a:lnTo>
                    <a:lnTo>
                      <a:pt x="44" y="35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6" y="34"/>
                    </a:lnTo>
                    <a:lnTo>
                      <a:pt x="47" y="34"/>
                    </a:lnTo>
                    <a:lnTo>
                      <a:pt x="49" y="33"/>
                    </a:lnTo>
                    <a:lnTo>
                      <a:pt x="50" y="32"/>
                    </a:lnTo>
                    <a:lnTo>
                      <a:pt x="51" y="31"/>
                    </a:lnTo>
                    <a:lnTo>
                      <a:pt x="52" y="29"/>
                    </a:lnTo>
                    <a:lnTo>
                      <a:pt x="53" y="28"/>
                    </a:lnTo>
                    <a:lnTo>
                      <a:pt x="53" y="26"/>
                    </a:lnTo>
                    <a:lnTo>
                      <a:pt x="53" y="24"/>
                    </a:lnTo>
                    <a:lnTo>
                      <a:pt x="53" y="22"/>
                    </a:lnTo>
                    <a:lnTo>
                      <a:pt x="53" y="20"/>
                    </a:lnTo>
                    <a:lnTo>
                      <a:pt x="52" y="18"/>
                    </a:lnTo>
                    <a:lnTo>
                      <a:pt x="51" y="17"/>
                    </a:lnTo>
                    <a:lnTo>
                      <a:pt x="50" y="16"/>
                    </a:lnTo>
                    <a:lnTo>
                      <a:pt x="49" y="15"/>
                    </a:lnTo>
                    <a:lnTo>
                      <a:pt x="47" y="14"/>
                    </a:lnTo>
                    <a:lnTo>
                      <a:pt x="46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9" name="Freeform 334"/>
              <p:cNvSpPr>
                <a:spLocks/>
              </p:cNvSpPr>
              <p:nvPr/>
            </p:nvSpPr>
            <p:spPr bwMode="auto">
              <a:xfrm>
                <a:off x="1352" y="2666"/>
                <a:ext cx="46" cy="40"/>
              </a:xfrm>
              <a:custGeom>
                <a:avLst/>
                <a:gdLst>
                  <a:gd name="T0" fmla="*/ 41 w 46"/>
                  <a:gd name="T1" fmla="*/ 16 h 40"/>
                  <a:gd name="T2" fmla="*/ 40 w 46"/>
                  <a:gd name="T3" fmla="*/ 16 h 40"/>
                  <a:gd name="T4" fmla="*/ 39 w 46"/>
                  <a:gd name="T5" fmla="*/ 15 h 40"/>
                  <a:gd name="T6" fmla="*/ 38 w 46"/>
                  <a:gd name="T7" fmla="*/ 12 h 40"/>
                  <a:gd name="T8" fmla="*/ 36 w 46"/>
                  <a:gd name="T9" fmla="*/ 9 h 40"/>
                  <a:gd name="T10" fmla="*/ 34 w 46"/>
                  <a:gd name="T11" fmla="*/ 6 h 40"/>
                  <a:gd name="T12" fmla="*/ 31 w 46"/>
                  <a:gd name="T13" fmla="*/ 4 h 40"/>
                  <a:gd name="T14" fmla="*/ 28 w 46"/>
                  <a:gd name="T15" fmla="*/ 2 h 40"/>
                  <a:gd name="T16" fmla="*/ 25 w 46"/>
                  <a:gd name="T17" fmla="*/ 1 h 40"/>
                  <a:gd name="T18" fmla="*/ 22 w 46"/>
                  <a:gd name="T19" fmla="*/ 1 h 40"/>
                  <a:gd name="T20" fmla="*/ 18 w 46"/>
                  <a:gd name="T21" fmla="*/ 1 h 40"/>
                  <a:gd name="T22" fmla="*/ 14 w 46"/>
                  <a:gd name="T23" fmla="*/ 1 h 40"/>
                  <a:gd name="T24" fmla="*/ 10 w 46"/>
                  <a:gd name="T25" fmla="*/ 3 h 40"/>
                  <a:gd name="T26" fmla="*/ 7 w 46"/>
                  <a:gd name="T27" fmla="*/ 5 h 40"/>
                  <a:gd name="T28" fmla="*/ 4 w 46"/>
                  <a:gd name="T29" fmla="*/ 8 h 40"/>
                  <a:gd name="T30" fmla="*/ 2 w 46"/>
                  <a:gd name="T31" fmla="*/ 11 h 40"/>
                  <a:gd name="T32" fmla="*/ 1 w 46"/>
                  <a:gd name="T33" fmla="*/ 14 h 40"/>
                  <a:gd name="T34" fmla="*/ 0 w 46"/>
                  <a:gd name="T35" fmla="*/ 18 h 40"/>
                  <a:gd name="T36" fmla="*/ 0 w 46"/>
                  <a:gd name="T37" fmla="*/ 22 h 40"/>
                  <a:gd name="T38" fmla="*/ 1 w 46"/>
                  <a:gd name="T39" fmla="*/ 26 h 40"/>
                  <a:gd name="T40" fmla="*/ 2 w 46"/>
                  <a:gd name="T41" fmla="*/ 30 h 40"/>
                  <a:gd name="T42" fmla="*/ 4 w 46"/>
                  <a:gd name="T43" fmla="*/ 33 h 40"/>
                  <a:gd name="T44" fmla="*/ 7 w 46"/>
                  <a:gd name="T45" fmla="*/ 36 h 40"/>
                  <a:gd name="T46" fmla="*/ 10 w 46"/>
                  <a:gd name="T47" fmla="*/ 38 h 40"/>
                  <a:gd name="T48" fmla="*/ 14 w 46"/>
                  <a:gd name="T49" fmla="*/ 39 h 40"/>
                  <a:gd name="T50" fmla="*/ 18 w 46"/>
                  <a:gd name="T51" fmla="*/ 40 h 40"/>
                  <a:gd name="T52" fmla="*/ 21 w 46"/>
                  <a:gd name="T53" fmla="*/ 40 h 40"/>
                  <a:gd name="T54" fmla="*/ 25 w 46"/>
                  <a:gd name="T55" fmla="*/ 39 h 40"/>
                  <a:gd name="T56" fmla="*/ 28 w 46"/>
                  <a:gd name="T57" fmla="*/ 38 h 40"/>
                  <a:gd name="T58" fmla="*/ 31 w 46"/>
                  <a:gd name="T59" fmla="*/ 37 h 40"/>
                  <a:gd name="T60" fmla="*/ 33 w 46"/>
                  <a:gd name="T61" fmla="*/ 35 h 40"/>
                  <a:gd name="T62" fmla="*/ 35 w 46"/>
                  <a:gd name="T63" fmla="*/ 33 h 40"/>
                  <a:gd name="T64" fmla="*/ 37 w 46"/>
                  <a:gd name="T65" fmla="*/ 30 h 40"/>
                  <a:gd name="T66" fmla="*/ 38 w 46"/>
                  <a:gd name="T67" fmla="*/ 27 h 40"/>
                  <a:gd name="T68" fmla="*/ 39 w 46"/>
                  <a:gd name="T69" fmla="*/ 26 h 40"/>
                  <a:gd name="T70" fmla="*/ 40 w 46"/>
                  <a:gd name="T71" fmla="*/ 26 h 40"/>
                  <a:gd name="T72" fmla="*/ 41 w 46"/>
                  <a:gd name="T73" fmla="*/ 27 h 40"/>
                  <a:gd name="T74" fmla="*/ 41 w 46"/>
                  <a:gd name="T75" fmla="*/ 27 h 40"/>
                  <a:gd name="T76" fmla="*/ 43 w 46"/>
                  <a:gd name="T77" fmla="*/ 27 h 40"/>
                  <a:gd name="T78" fmla="*/ 44 w 46"/>
                  <a:gd name="T79" fmla="*/ 26 h 40"/>
                  <a:gd name="T80" fmla="*/ 46 w 46"/>
                  <a:gd name="T81" fmla="*/ 24 h 40"/>
                  <a:gd name="T82" fmla="*/ 46 w 46"/>
                  <a:gd name="T83" fmla="*/ 22 h 40"/>
                  <a:gd name="T84" fmla="*/ 46 w 46"/>
                  <a:gd name="T85" fmla="*/ 20 h 40"/>
                  <a:gd name="T86" fmla="*/ 46 w 46"/>
                  <a:gd name="T87" fmla="*/ 18 h 40"/>
                  <a:gd name="T88" fmla="*/ 44 w 46"/>
                  <a:gd name="T89" fmla="*/ 17 h 40"/>
                  <a:gd name="T90" fmla="*/ 43 w 46"/>
                  <a:gd name="T91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40">
                    <a:moveTo>
                      <a:pt x="42" y="16"/>
                    </a:moveTo>
                    <a:lnTo>
                      <a:pt x="41" y="16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39" y="17"/>
                    </a:lnTo>
                    <a:lnTo>
                      <a:pt x="39" y="15"/>
                    </a:lnTo>
                    <a:lnTo>
                      <a:pt x="38" y="13"/>
                    </a:lnTo>
                    <a:lnTo>
                      <a:pt x="38" y="12"/>
                    </a:lnTo>
                    <a:lnTo>
                      <a:pt x="37" y="10"/>
                    </a:lnTo>
                    <a:lnTo>
                      <a:pt x="36" y="9"/>
                    </a:lnTo>
                    <a:lnTo>
                      <a:pt x="35" y="8"/>
                    </a:lnTo>
                    <a:lnTo>
                      <a:pt x="34" y="6"/>
                    </a:lnTo>
                    <a:lnTo>
                      <a:pt x="33" y="5"/>
                    </a:lnTo>
                    <a:lnTo>
                      <a:pt x="31" y="4"/>
                    </a:lnTo>
                    <a:lnTo>
                      <a:pt x="30" y="3"/>
                    </a:lnTo>
                    <a:lnTo>
                      <a:pt x="28" y="2"/>
                    </a:lnTo>
                    <a:lnTo>
                      <a:pt x="27" y="2"/>
                    </a:lnTo>
                    <a:lnTo>
                      <a:pt x="25" y="1"/>
                    </a:lnTo>
                    <a:lnTo>
                      <a:pt x="23" y="1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8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2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1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3" y="31"/>
                    </a:lnTo>
                    <a:lnTo>
                      <a:pt x="4" y="33"/>
                    </a:lnTo>
                    <a:lnTo>
                      <a:pt x="6" y="34"/>
                    </a:lnTo>
                    <a:lnTo>
                      <a:pt x="7" y="36"/>
                    </a:lnTo>
                    <a:lnTo>
                      <a:pt x="9" y="37"/>
                    </a:lnTo>
                    <a:lnTo>
                      <a:pt x="10" y="38"/>
                    </a:lnTo>
                    <a:lnTo>
                      <a:pt x="12" y="39"/>
                    </a:lnTo>
                    <a:lnTo>
                      <a:pt x="14" y="39"/>
                    </a:lnTo>
                    <a:lnTo>
                      <a:pt x="16" y="40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1" y="40"/>
                    </a:lnTo>
                    <a:lnTo>
                      <a:pt x="23" y="40"/>
                    </a:lnTo>
                    <a:lnTo>
                      <a:pt x="25" y="39"/>
                    </a:lnTo>
                    <a:lnTo>
                      <a:pt x="26" y="39"/>
                    </a:lnTo>
                    <a:lnTo>
                      <a:pt x="28" y="38"/>
                    </a:lnTo>
                    <a:lnTo>
                      <a:pt x="29" y="38"/>
                    </a:lnTo>
                    <a:lnTo>
                      <a:pt x="31" y="37"/>
                    </a:lnTo>
                    <a:lnTo>
                      <a:pt x="32" y="36"/>
                    </a:lnTo>
                    <a:lnTo>
                      <a:pt x="33" y="35"/>
                    </a:lnTo>
                    <a:lnTo>
                      <a:pt x="34" y="34"/>
                    </a:lnTo>
                    <a:lnTo>
                      <a:pt x="35" y="33"/>
                    </a:lnTo>
                    <a:lnTo>
                      <a:pt x="36" y="31"/>
                    </a:lnTo>
                    <a:lnTo>
                      <a:pt x="37" y="30"/>
                    </a:lnTo>
                    <a:lnTo>
                      <a:pt x="38" y="29"/>
                    </a:lnTo>
                    <a:lnTo>
                      <a:pt x="38" y="27"/>
                    </a:lnTo>
                    <a:lnTo>
                      <a:pt x="39" y="25"/>
                    </a:lnTo>
                    <a:lnTo>
                      <a:pt x="39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7"/>
                    </a:lnTo>
                    <a:lnTo>
                      <a:pt x="44" y="27"/>
                    </a:lnTo>
                    <a:lnTo>
                      <a:pt x="44" y="26"/>
                    </a:lnTo>
                    <a:lnTo>
                      <a:pt x="45" y="25"/>
                    </a:lnTo>
                    <a:lnTo>
                      <a:pt x="46" y="24"/>
                    </a:lnTo>
                    <a:lnTo>
                      <a:pt x="46" y="24"/>
                    </a:lnTo>
                    <a:lnTo>
                      <a:pt x="46" y="22"/>
                    </a:lnTo>
                    <a:lnTo>
                      <a:pt x="46" y="21"/>
                    </a:lnTo>
                    <a:lnTo>
                      <a:pt x="46" y="20"/>
                    </a:lnTo>
                    <a:lnTo>
                      <a:pt x="46" y="19"/>
                    </a:lnTo>
                    <a:lnTo>
                      <a:pt x="46" y="18"/>
                    </a:lnTo>
                    <a:lnTo>
                      <a:pt x="45" y="17"/>
                    </a:lnTo>
                    <a:lnTo>
                      <a:pt x="44" y="17"/>
                    </a:lnTo>
                    <a:lnTo>
                      <a:pt x="44" y="16"/>
                    </a:lnTo>
                    <a:lnTo>
                      <a:pt x="43" y="16"/>
                    </a:lnTo>
                    <a:lnTo>
                      <a:pt x="42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80" name="Freeform 335"/>
              <p:cNvSpPr>
                <a:spLocks/>
              </p:cNvSpPr>
              <p:nvPr/>
            </p:nvSpPr>
            <p:spPr bwMode="auto">
              <a:xfrm>
                <a:off x="1393" y="2689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3 h 3"/>
                  <a:gd name="T4" fmla="*/ 2 w 3"/>
                  <a:gd name="T5" fmla="*/ 3 h 3"/>
                  <a:gd name="T6" fmla="*/ 3 w 3"/>
                  <a:gd name="T7" fmla="*/ 2 h 3"/>
                  <a:gd name="T8" fmla="*/ 3 w 3"/>
                  <a:gd name="T9" fmla="*/ 2 h 3"/>
                  <a:gd name="T10" fmla="*/ 3 w 3"/>
                  <a:gd name="T11" fmla="*/ 1 h 3"/>
                  <a:gd name="T12" fmla="*/ 2 w 3"/>
                  <a:gd name="T13" fmla="*/ 0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0 w 3"/>
                  <a:gd name="T21" fmla="*/ 0 h 3"/>
                  <a:gd name="T22" fmla="*/ 0 w 3"/>
                  <a:gd name="T23" fmla="*/ 1 h 3"/>
                  <a:gd name="T24" fmla="*/ 0 w 3"/>
                  <a:gd name="T25" fmla="*/ 2 h 3"/>
                  <a:gd name="T26" fmla="*/ 0 w 3"/>
                  <a:gd name="T27" fmla="*/ 2 h 3"/>
                  <a:gd name="T28" fmla="*/ 0 w 3"/>
                  <a:gd name="T29" fmla="*/ 3 h 3"/>
                  <a:gd name="T30" fmla="*/ 1 w 3"/>
                  <a:gd name="T31" fmla="*/ 3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81" name="Freeform 336"/>
              <p:cNvSpPr>
                <a:spLocks/>
              </p:cNvSpPr>
              <p:nvPr/>
            </p:nvSpPr>
            <p:spPr bwMode="auto">
              <a:xfrm>
                <a:off x="1363" y="2694"/>
                <a:ext cx="19" cy="7"/>
              </a:xfrm>
              <a:custGeom>
                <a:avLst/>
                <a:gdLst>
                  <a:gd name="T0" fmla="*/ 0 w 19"/>
                  <a:gd name="T1" fmla="*/ 0 h 7"/>
                  <a:gd name="T2" fmla="*/ 0 w 19"/>
                  <a:gd name="T3" fmla="*/ 1 h 7"/>
                  <a:gd name="T4" fmla="*/ 0 w 19"/>
                  <a:gd name="T5" fmla="*/ 1 h 7"/>
                  <a:gd name="T6" fmla="*/ 0 w 19"/>
                  <a:gd name="T7" fmla="*/ 2 h 7"/>
                  <a:gd name="T8" fmla="*/ 0 w 19"/>
                  <a:gd name="T9" fmla="*/ 3 h 7"/>
                  <a:gd name="T10" fmla="*/ 1 w 19"/>
                  <a:gd name="T11" fmla="*/ 3 h 7"/>
                  <a:gd name="T12" fmla="*/ 1 w 19"/>
                  <a:gd name="T13" fmla="*/ 4 h 7"/>
                  <a:gd name="T14" fmla="*/ 2 w 19"/>
                  <a:gd name="T15" fmla="*/ 5 h 7"/>
                  <a:gd name="T16" fmla="*/ 3 w 19"/>
                  <a:gd name="T17" fmla="*/ 5 h 7"/>
                  <a:gd name="T18" fmla="*/ 4 w 19"/>
                  <a:gd name="T19" fmla="*/ 6 h 7"/>
                  <a:gd name="T20" fmla="*/ 5 w 19"/>
                  <a:gd name="T21" fmla="*/ 6 h 7"/>
                  <a:gd name="T22" fmla="*/ 7 w 19"/>
                  <a:gd name="T23" fmla="*/ 7 h 7"/>
                  <a:gd name="T24" fmla="*/ 8 w 19"/>
                  <a:gd name="T25" fmla="*/ 7 h 7"/>
                  <a:gd name="T26" fmla="*/ 9 w 19"/>
                  <a:gd name="T27" fmla="*/ 7 h 7"/>
                  <a:gd name="T28" fmla="*/ 10 w 19"/>
                  <a:gd name="T29" fmla="*/ 7 h 7"/>
                  <a:gd name="T30" fmla="*/ 10 w 19"/>
                  <a:gd name="T31" fmla="*/ 7 h 7"/>
                  <a:gd name="T32" fmla="*/ 10 w 19"/>
                  <a:gd name="T33" fmla="*/ 7 h 7"/>
                  <a:gd name="T34" fmla="*/ 19 w 19"/>
                  <a:gd name="T35" fmla="*/ 0 h 7"/>
                  <a:gd name="T36" fmla="*/ 0 w 19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7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82" name="Freeform 337"/>
              <p:cNvSpPr>
                <a:spLocks/>
              </p:cNvSpPr>
              <p:nvPr/>
            </p:nvSpPr>
            <p:spPr bwMode="auto">
              <a:xfrm>
                <a:off x="1365" y="2696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 w 11"/>
                  <a:gd name="T3" fmla="*/ 2 h 2"/>
                  <a:gd name="T4" fmla="*/ 9 w 11"/>
                  <a:gd name="T5" fmla="*/ 2 h 2"/>
                  <a:gd name="T6" fmla="*/ 11 w 11"/>
                  <a:gd name="T7" fmla="*/ 0 h 2"/>
                  <a:gd name="T8" fmla="*/ 0 w 1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">
                    <a:moveTo>
                      <a:pt x="0" y="0"/>
                    </a:moveTo>
                    <a:lnTo>
                      <a:pt x="1" y="2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83" name="Freeform 338"/>
              <p:cNvSpPr>
                <a:spLocks/>
              </p:cNvSpPr>
              <p:nvPr/>
            </p:nvSpPr>
            <p:spPr bwMode="auto">
              <a:xfrm>
                <a:off x="1360" y="2675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4 h 4"/>
                  <a:gd name="T4" fmla="*/ 4 w 4"/>
                  <a:gd name="T5" fmla="*/ 4 h 4"/>
                  <a:gd name="T6" fmla="*/ 4 w 4"/>
                  <a:gd name="T7" fmla="*/ 3 h 4"/>
                  <a:gd name="T8" fmla="*/ 4 w 4"/>
                  <a:gd name="T9" fmla="*/ 2 h 4"/>
                  <a:gd name="T10" fmla="*/ 4 w 4"/>
                  <a:gd name="T11" fmla="*/ 1 h 4"/>
                  <a:gd name="T12" fmla="*/ 4 w 4"/>
                  <a:gd name="T13" fmla="*/ 0 h 4"/>
                  <a:gd name="T14" fmla="*/ 3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0 w 4"/>
                  <a:gd name="T21" fmla="*/ 0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0 w 4"/>
                  <a:gd name="T29" fmla="*/ 4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84" name="Freeform 339"/>
              <p:cNvSpPr>
                <a:spLocks/>
              </p:cNvSpPr>
              <p:nvPr/>
            </p:nvSpPr>
            <p:spPr bwMode="auto">
              <a:xfrm>
                <a:off x="1375" y="2675"/>
                <a:ext cx="6" cy="5"/>
              </a:xfrm>
              <a:custGeom>
                <a:avLst/>
                <a:gdLst>
                  <a:gd name="T0" fmla="*/ 3 w 6"/>
                  <a:gd name="T1" fmla="*/ 5 h 5"/>
                  <a:gd name="T2" fmla="*/ 4 w 6"/>
                  <a:gd name="T3" fmla="*/ 5 h 5"/>
                  <a:gd name="T4" fmla="*/ 5 w 6"/>
                  <a:gd name="T5" fmla="*/ 5 h 5"/>
                  <a:gd name="T6" fmla="*/ 5 w 6"/>
                  <a:gd name="T7" fmla="*/ 4 h 5"/>
                  <a:gd name="T8" fmla="*/ 6 w 6"/>
                  <a:gd name="T9" fmla="*/ 3 h 5"/>
                  <a:gd name="T10" fmla="*/ 5 w 6"/>
                  <a:gd name="T11" fmla="*/ 1 h 5"/>
                  <a:gd name="T12" fmla="*/ 5 w 6"/>
                  <a:gd name="T13" fmla="*/ 1 h 5"/>
                  <a:gd name="T14" fmla="*/ 4 w 6"/>
                  <a:gd name="T15" fmla="*/ 0 h 5"/>
                  <a:gd name="T16" fmla="*/ 3 w 6"/>
                  <a:gd name="T17" fmla="*/ 0 h 5"/>
                  <a:gd name="T18" fmla="*/ 2 w 6"/>
                  <a:gd name="T19" fmla="*/ 0 h 5"/>
                  <a:gd name="T20" fmla="*/ 2 w 6"/>
                  <a:gd name="T21" fmla="*/ 0 h 5"/>
                  <a:gd name="T22" fmla="*/ 1 w 6"/>
                  <a:gd name="T23" fmla="*/ 0 h 5"/>
                  <a:gd name="T24" fmla="*/ 1 w 6"/>
                  <a:gd name="T25" fmla="*/ 1 h 5"/>
                  <a:gd name="T26" fmla="*/ 0 w 6"/>
                  <a:gd name="T27" fmla="*/ 1 h 5"/>
                  <a:gd name="T28" fmla="*/ 0 w 6"/>
                  <a:gd name="T29" fmla="*/ 1 h 5"/>
                  <a:gd name="T30" fmla="*/ 0 w 6"/>
                  <a:gd name="T31" fmla="*/ 2 h 5"/>
                  <a:gd name="T32" fmla="*/ 0 w 6"/>
                  <a:gd name="T33" fmla="*/ 3 h 5"/>
                  <a:gd name="T34" fmla="*/ 0 w 6"/>
                  <a:gd name="T35" fmla="*/ 3 h 5"/>
                  <a:gd name="T36" fmla="*/ 0 w 6"/>
                  <a:gd name="T37" fmla="*/ 4 h 5"/>
                  <a:gd name="T38" fmla="*/ 0 w 6"/>
                  <a:gd name="T39" fmla="*/ 4 h 5"/>
                  <a:gd name="T40" fmla="*/ 1 w 6"/>
                  <a:gd name="T41" fmla="*/ 5 h 5"/>
                  <a:gd name="T42" fmla="*/ 1 w 6"/>
                  <a:gd name="T43" fmla="*/ 5 h 5"/>
                  <a:gd name="T44" fmla="*/ 2 w 6"/>
                  <a:gd name="T45" fmla="*/ 5 h 5"/>
                  <a:gd name="T46" fmla="*/ 2 w 6"/>
                  <a:gd name="T47" fmla="*/ 5 h 5"/>
                  <a:gd name="T48" fmla="*/ 3 w 6"/>
                  <a:gd name="T4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lnTo>
                      <a:pt x="4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85" name="Freeform 340"/>
              <p:cNvSpPr>
                <a:spLocks/>
              </p:cNvSpPr>
              <p:nvPr/>
            </p:nvSpPr>
            <p:spPr bwMode="auto">
              <a:xfrm>
                <a:off x="1361" y="2675"/>
                <a:ext cx="12" cy="14"/>
              </a:xfrm>
              <a:custGeom>
                <a:avLst/>
                <a:gdLst>
                  <a:gd name="T0" fmla="*/ 3 w 12"/>
                  <a:gd name="T1" fmla="*/ 12 h 14"/>
                  <a:gd name="T2" fmla="*/ 8 w 12"/>
                  <a:gd name="T3" fmla="*/ 3 h 14"/>
                  <a:gd name="T4" fmla="*/ 8 w 12"/>
                  <a:gd name="T5" fmla="*/ 0 h 14"/>
                  <a:gd name="T6" fmla="*/ 0 w 12"/>
                  <a:gd name="T7" fmla="*/ 14 h 14"/>
                  <a:gd name="T8" fmla="*/ 12 w 12"/>
                  <a:gd name="T9" fmla="*/ 14 h 14"/>
                  <a:gd name="T10" fmla="*/ 12 w 12"/>
                  <a:gd name="T11" fmla="*/ 12 h 14"/>
                  <a:gd name="T12" fmla="*/ 3 w 12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3" y="12"/>
                    </a:moveTo>
                    <a:lnTo>
                      <a:pt x="8" y="3"/>
                    </a:lnTo>
                    <a:lnTo>
                      <a:pt x="8" y="0"/>
                    </a:lnTo>
                    <a:lnTo>
                      <a:pt x="0" y="14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</p:grpSp>
        <p:grpSp>
          <p:nvGrpSpPr>
            <p:cNvPr id="26" name="Group 344"/>
            <p:cNvGrpSpPr>
              <a:grpSpLocks/>
            </p:cNvGrpSpPr>
            <p:nvPr/>
          </p:nvGrpSpPr>
          <p:grpSpPr bwMode="auto">
            <a:xfrm>
              <a:off x="1077443" y="3125442"/>
              <a:ext cx="186453" cy="247464"/>
              <a:chOff x="1256" y="2463"/>
              <a:chExt cx="133" cy="174"/>
            </a:xfrm>
          </p:grpSpPr>
          <p:pic>
            <p:nvPicPr>
              <p:cNvPr id="31" name="Picture 342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56" y="2463"/>
                <a:ext cx="133" cy="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" name="Picture 343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56" y="2463"/>
                <a:ext cx="133" cy="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27" name="Rectangle 345"/>
            <p:cNvSpPr>
              <a:spLocks noChangeArrowheads="1"/>
            </p:cNvSpPr>
            <p:nvPr/>
          </p:nvSpPr>
          <p:spPr bwMode="auto">
            <a:xfrm>
              <a:off x="560140" y="3129708"/>
              <a:ext cx="402346" cy="248887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/>
            </a:p>
          </p:txBody>
        </p:sp>
        <p:sp>
          <p:nvSpPr>
            <p:cNvPr id="28" name="Rectangle 346"/>
            <p:cNvSpPr>
              <a:spLocks noChangeArrowheads="1"/>
            </p:cNvSpPr>
            <p:nvPr/>
          </p:nvSpPr>
          <p:spPr bwMode="auto">
            <a:xfrm>
              <a:off x="962487" y="3131131"/>
              <a:ext cx="402346" cy="248887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/>
            </a:p>
          </p:txBody>
        </p:sp>
        <p:sp>
          <p:nvSpPr>
            <p:cNvPr id="29" name="Rectangle 347"/>
            <p:cNvSpPr>
              <a:spLocks noChangeArrowheads="1"/>
            </p:cNvSpPr>
            <p:nvPr/>
          </p:nvSpPr>
          <p:spPr bwMode="auto">
            <a:xfrm>
              <a:off x="561542" y="3381439"/>
              <a:ext cx="402346" cy="250309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/>
            </a:p>
          </p:txBody>
        </p:sp>
        <p:sp>
          <p:nvSpPr>
            <p:cNvPr id="30" name="Rectangle 348"/>
            <p:cNvSpPr>
              <a:spLocks noChangeArrowheads="1"/>
            </p:cNvSpPr>
            <p:nvPr/>
          </p:nvSpPr>
          <p:spPr bwMode="auto">
            <a:xfrm>
              <a:off x="963889" y="3382861"/>
              <a:ext cx="400945" cy="250309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/>
            </a:p>
          </p:txBody>
        </p:sp>
      </p:grpSp>
      <p:grpSp>
        <p:nvGrpSpPr>
          <p:cNvPr id="137" name="グループ化 136"/>
          <p:cNvGrpSpPr/>
          <p:nvPr/>
        </p:nvGrpSpPr>
        <p:grpSpPr>
          <a:xfrm>
            <a:off x="7030613" y="2174647"/>
            <a:ext cx="578287" cy="472974"/>
            <a:chOff x="7978775" y="3702050"/>
            <a:chExt cx="990600" cy="790575"/>
          </a:xfrm>
        </p:grpSpPr>
        <p:pic>
          <p:nvPicPr>
            <p:cNvPr id="138" name="Picture 1389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78775" y="3702050"/>
              <a:ext cx="990600" cy="790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39" name="Group 1392"/>
            <p:cNvGrpSpPr>
              <a:grpSpLocks/>
            </p:cNvGrpSpPr>
            <p:nvPr/>
          </p:nvGrpSpPr>
          <p:grpSpPr bwMode="auto">
            <a:xfrm>
              <a:off x="8020050" y="3810000"/>
              <a:ext cx="911225" cy="560387"/>
              <a:chOff x="5052" y="2400"/>
              <a:chExt cx="574" cy="353"/>
            </a:xfrm>
          </p:grpSpPr>
          <p:sp>
            <p:nvSpPr>
              <p:cNvPr id="249" name="Rectangle 1390"/>
              <p:cNvSpPr>
                <a:spLocks noChangeArrowheads="1"/>
              </p:cNvSpPr>
              <p:nvPr/>
            </p:nvSpPr>
            <p:spPr bwMode="auto">
              <a:xfrm>
                <a:off x="5052" y="2400"/>
                <a:ext cx="574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Rectangle 1391"/>
              <p:cNvSpPr>
                <a:spLocks noChangeArrowheads="1"/>
              </p:cNvSpPr>
              <p:nvPr/>
            </p:nvSpPr>
            <p:spPr bwMode="auto">
              <a:xfrm>
                <a:off x="5052" y="2400"/>
                <a:ext cx="574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40" name="Group 1441"/>
            <p:cNvGrpSpPr>
              <a:grpSpLocks/>
            </p:cNvGrpSpPr>
            <p:nvPr/>
          </p:nvGrpSpPr>
          <p:grpSpPr bwMode="auto">
            <a:xfrm>
              <a:off x="8072438" y="4127500"/>
              <a:ext cx="366712" cy="215900"/>
              <a:chOff x="5085" y="2600"/>
              <a:chExt cx="231" cy="136"/>
            </a:xfrm>
          </p:grpSpPr>
          <p:sp>
            <p:nvSpPr>
              <p:cNvPr id="202" name="Freeform 1394"/>
              <p:cNvSpPr>
                <a:spLocks/>
              </p:cNvSpPr>
              <p:nvPr/>
            </p:nvSpPr>
            <p:spPr bwMode="auto">
              <a:xfrm>
                <a:off x="5262" y="2650"/>
                <a:ext cx="43" cy="53"/>
              </a:xfrm>
              <a:custGeom>
                <a:avLst/>
                <a:gdLst>
                  <a:gd name="T0" fmla="*/ 0 w 43"/>
                  <a:gd name="T1" fmla="*/ 3 h 53"/>
                  <a:gd name="T2" fmla="*/ 1 w 43"/>
                  <a:gd name="T3" fmla="*/ 2 h 53"/>
                  <a:gd name="T4" fmla="*/ 3 w 43"/>
                  <a:gd name="T5" fmla="*/ 1 h 53"/>
                  <a:gd name="T6" fmla="*/ 5 w 43"/>
                  <a:gd name="T7" fmla="*/ 0 h 53"/>
                  <a:gd name="T8" fmla="*/ 7 w 43"/>
                  <a:gd name="T9" fmla="*/ 0 h 53"/>
                  <a:gd name="T10" fmla="*/ 10 w 43"/>
                  <a:gd name="T11" fmla="*/ 0 h 53"/>
                  <a:gd name="T12" fmla="*/ 13 w 43"/>
                  <a:gd name="T13" fmla="*/ 0 h 53"/>
                  <a:gd name="T14" fmla="*/ 16 w 43"/>
                  <a:gd name="T15" fmla="*/ 1 h 53"/>
                  <a:gd name="T16" fmla="*/ 19 w 43"/>
                  <a:gd name="T17" fmla="*/ 1 h 53"/>
                  <a:gd name="T18" fmla="*/ 22 w 43"/>
                  <a:gd name="T19" fmla="*/ 2 h 53"/>
                  <a:gd name="T20" fmla="*/ 25 w 43"/>
                  <a:gd name="T21" fmla="*/ 2 h 53"/>
                  <a:gd name="T22" fmla="*/ 28 w 43"/>
                  <a:gd name="T23" fmla="*/ 3 h 53"/>
                  <a:gd name="T24" fmla="*/ 30 w 43"/>
                  <a:gd name="T25" fmla="*/ 4 h 53"/>
                  <a:gd name="T26" fmla="*/ 32 w 43"/>
                  <a:gd name="T27" fmla="*/ 4 h 53"/>
                  <a:gd name="T28" fmla="*/ 34 w 43"/>
                  <a:gd name="T29" fmla="*/ 5 h 53"/>
                  <a:gd name="T30" fmla="*/ 35 w 43"/>
                  <a:gd name="T31" fmla="*/ 5 h 53"/>
                  <a:gd name="T32" fmla="*/ 35 w 43"/>
                  <a:gd name="T33" fmla="*/ 5 h 53"/>
                  <a:gd name="T34" fmla="*/ 35 w 43"/>
                  <a:gd name="T35" fmla="*/ 5 h 53"/>
                  <a:gd name="T36" fmla="*/ 36 w 43"/>
                  <a:gd name="T37" fmla="*/ 5 h 53"/>
                  <a:gd name="T38" fmla="*/ 36 w 43"/>
                  <a:gd name="T39" fmla="*/ 4 h 53"/>
                  <a:gd name="T40" fmla="*/ 36 w 43"/>
                  <a:gd name="T41" fmla="*/ 4 h 53"/>
                  <a:gd name="T42" fmla="*/ 37 w 43"/>
                  <a:gd name="T43" fmla="*/ 3 h 53"/>
                  <a:gd name="T44" fmla="*/ 37 w 43"/>
                  <a:gd name="T45" fmla="*/ 3 h 53"/>
                  <a:gd name="T46" fmla="*/ 38 w 43"/>
                  <a:gd name="T47" fmla="*/ 3 h 53"/>
                  <a:gd name="T48" fmla="*/ 39 w 43"/>
                  <a:gd name="T49" fmla="*/ 3 h 53"/>
                  <a:gd name="T50" fmla="*/ 41 w 43"/>
                  <a:gd name="T51" fmla="*/ 3 h 53"/>
                  <a:gd name="T52" fmla="*/ 41 w 43"/>
                  <a:gd name="T53" fmla="*/ 3 h 53"/>
                  <a:gd name="T54" fmla="*/ 42 w 43"/>
                  <a:gd name="T55" fmla="*/ 3 h 53"/>
                  <a:gd name="T56" fmla="*/ 42 w 43"/>
                  <a:gd name="T57" fmla="*/ 3 h 53"/>
                  <a:gd name="T58" fmla="*/ 43 w 43"/>
                  <a:gd name="T59" fmla="*/ 4 h 53"/>
                  <a:gd name="T60" fmla="*/ 43 w 43"/>
                  <a:gd name="T61" fmla="*/ 4 h 53"/>
                  <a:gd name="T62" fmla="*/ 43 w 43"/>
                  <a:gd name="T63" fmla="*/ 4 h 53"/>
                  <a:gd name="T64" fmla="*/ 43 w 43"/>
                  <a:gd name="T65" fmla="*/ 4 h 53"/>
                  <a:gd name="T66" fmla="*/ 43 w 43"/>
                  <a:gd name="T67" fmla="*/ 53 h 53"/>
                  <a:gd name="T68" fmla="*/ 35 w 43"/>
                  <a:gd name="T69" fmla="*/ 53 h 53"/>
                  <a:gd name="T70" fmla="*/ 35 w 43"/>
                  <a:gd name="T71" fmla="*/ 49 h 53"/>
                  <a:gd name="T72" fmla="*/ 35 w 43"/>
                  <a:gd name="T73" fmla="*/ 42 h 53"/>
                  <a:gd name="T74" fmla="*/ 35 w 43"/>
                  <a:gd name="T75" fmla="*/ 35 h 53"/>
                  <a:gd name="T76" fmla="*/ 35 w 43"/>
                  <a:gd name="T77" fmla="*/ 31 h 53"/>
                  <a:gd name="T78" fmla="*/ 34 w 43"/>
                  <a:gd name="T79" fmla="*/ 31 h 53"/>
                  <a:gd name="T80" fmla="*/ 33 w 43"/>
                  <a:gd name="T81" fmla="*/ 30 h 53"/>
                  <a:gd name="T82" fmla="*/ 31 w 43"/>
                  <a:gd name="T83" fmla="*/ 30 h 53"/>
                  <a:gd name="T84" fmla="*/ 29 w 43"/>
                  <a:gd name="T85" fmla="*/ 29 h 53"/>
                  <a:gd name="T86" fmla="*/ 27 w 43"/>
                  <a:gd name="T87" fmla="*/ 29 h 53"/>
                  <a:gd name="T88" fmla="*/ 24 w 43"/>
                  <a:gd name="T89" fmla="*/ 28 h 53"/>
                  <a:gd name="T90" fmla="*/ 22 w 43"/>
                  <a:gd name="T91" fmla="*/ 27 h 53"/>
                  <a:gd name="T92" fmla="*/ 19 w 43"/>
                  <a:gd name="T93" fmla="*/ 26 h 53"/>
                  <a:gd name="T94" fmla="*/ 16 w 43"/>
                  <a:gd name="T95" fmla="*/ 26 h 53"/>
                  <a:gd name="T96" fmla="*/ 14 w 43"/>
                  <a:gd name="T97" fmla="*/ 25 h 53"/>
                  <a:gd name="T98" fmla="*/ 11 w 43"/>
                  <a:gd name="T99" fmla="*/ 24 h 53"/>
                  <a:gd name="T100" fmla="*/ 9 w 43"/>
                  <a:gd name="T101" fmla="*/ 24 h 53"/>
                  <a:gd name="T102" fmla="*/ 6 w 43"/>
                  <a:gd name="T103" fmla="*/ 23 h 53"/>
                  <a:gd name="T104" fmla="*/ 4 w 43"/>
                  <a:gd name="T105" fmla="*/ 23 h 53"/>
                  <a:gd name="T106" fmla="*/ 2 w 43"/>
                  <a:gd name="T107" fmla="*/ 22 h 53"/>
                  <a:gd name="T108" fmla="*/ 0 w 43"/>
                  <a:gd name="T109" fmla="*/ 22 h 53"/>
                  <a:gd name="T110" fmla="*/ 0 w 43"/>
                  <a:gd name="T111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3">
                    <a:moveTo>
                      <a:pt x="0" y="3"/>
                    </a:moveTo>
                    <a:lnTo>
                      <a:pt x="1" y="2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9" y="1"/>
                    </a:lnTo>
                    <a:lnTo>
                      <a:pt x="22" y="2"/>
                    </a:lnTo>
                    <a:lnTo>
                      <a:pt x="25" y="2"/>
                    </a:lnTo>
                    <a:lnTo>
                      <a:pt x="28" y="3"/>
                    </a:lnTo>
                    <a:lnTo>
                      <a:pt x="30" y="4"/>
                    </a:lnTo>
                    <a:lnTo>
                      <a:pt x="32" y="4"/>
                    </a:lnTo>
                    <a:lnTo>
                      <a:pt x="34" y="5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9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53"/>
                    </a:lnTo>
                    <a:lnTo>
                      <a:pt x="35" y="53"/>
                    </a:lnTo>
                    <a:lnTo>
                      <a:pt x="35" y="49"/>
                    </a:lnTo>
                    <a:lnTo>
                      <a:pt x="35" y="42"/>
                    </a:lnTo>
                    <a:lnTo>
                      <a:pt x="35" y="35"/>
                    </a:lnTo>
                    <a:lnTo>
                      <a:pt x="35" y="31"/>
                    </a:lnTo>
                    <a:lnTo>
                      <a:pt x="34" y="31"/>
                    </a:lnTo>
                    <a:lnTo>
                      <a:pt x="33" y="30"/>
                    </a:lnTo>
                    <a:lnTo>
                      <a:pt x="31" y="30"/>
                    </a:lnTo>
                    <a:lnTo>
                      <a:pt x="29" y="29"/>
                    </a:lnTo>
                    <a:lnTo>
                      <a:pt x="27" y="29"/>
                    </a:lnTo>
                    <a:lnTo>
                      <a:pt x="24" y="28"/>
                    </a:lnTo>
                    <a:lnTo>
                      <a:pt x="22" y="27"/>
                    </a:lnTo>
                    <a:lnTo>
                      <a:pt x="19" y="26"/>
                    </a:lnTo>
                    <a:lnTo>
                      <a:pt x="16" y="26"/>
                    </a:lnTo>
                    <a:lnTo>
                      <a:pt x="14" y="25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395"/>
              <p:cNvSpPr>
                <a:spLocks/>
              </p:cNvSpPr>
              <p:nvPr/>
            </p:nvSpPr>
            <p:spPr bwMode="auto">
              <a:xfrm>
                <a:off x="5251" y="2640"/>
                <a:ext cx="24" cy="21"/>
              </a:xfrm>
              <a:custGeom>
                <a:avLst/>
                <a:gdLst>
                  <a:gd name="T0" fmla="*/ 24 w 24"/>
                  <a:gd name="T1" fmla="*/ 21 h 21"/>
                  <a:gd name="T2" fmla="*/ 24 w 24"/>
                  <a:gd name="T3" fmla="*/ 0 h 21"/>
                  <a:gd name="T4" fmla="*/ 0 w 24"/>
                  <a:gd name="T5" fmla="*/ 5 h 21"/>
                  <a:gd name="T6" fmla="*/ 0 w 24"/>
                  <a:gd name="T7" fmla="*/ 21 h 21"/>
                  <a:gd name="T8" fmla="*/ 24 w 24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1">
                    <a:moveTo>
                      <a:pt x="24" y="21"/>
                    </a:moveTo>
                    <a:lnTo>
                      <a:pt x="24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4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396"/>
              <p:cNvSpPr>
                <a:spLocks/>
              </p:cNvSpPr>
              <p:nvPr/>
            </p:nvSpPr>
            <p:spPr bwMode="auto">
              <a:xfrm>
                <a:off x="5254" y="2645"/>
                <a:ext cx="18" cy="26"/>
              </a:xfrm>
              <a:custGeom>
                <a:avLst/>
                <a:gdLst>
                  <a:gd name="T0" fmla="*/ 18 w 18"/>
                  <a:gd name="T1" fmla="*/ 0 h 26"/>
                  <a:gd name="T2" fmla="*/ 0 w 18"/>
                  <a:gd name="T3" fmla="*/ 0 h 26"/>
                  <a:gd name="T4" fmla="*/ 0 w 18"/>
                  <a:gd name="T5" fmla="*/ 26 h 26"/>
                  <a:gd name="T6" fmla="*/ 7 w 18"/>
                  <a:gd name="T7" fmla="*/ 26 h 26"/>
                  <a:gd name="T8" fmla="*/ 18 w 18"/>
                  <a:gd name="T9" fmla="*/ 26 h 26"/>
                  <a:gd name="T10" fmla="*/ 18 w 18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6">
                    <a:moveTo>
                      <a:pt x="18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7" y="26"/>
                    </a:lnTo>
                    <a:lnTo>
                      <a:pt x="18" y="26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397"/>
              <p:cNvSpPr>
                <a:spLocks/>
              </p:cNvSpPr>
              <p:nvPr/>
            </p:nvSpPr>
            <p:spPr bwMode="auto">
              <a:xfrm>
                <a:off x="5235" y="2652"/>
                <a:ext cx="60" cy="48"/>
              </a:xfrm>
              <a:custGeom>
                <a:avLst/>
                <a:gdLst>
                  <a:gd name="T0" fmla="*/ 14 w 60"/>
                  <a:gd name="T1" fmla="*/ 0 h 48"/>
                  <a:gd name="T2" fmla="*/ 13 w 60"/>
                  <a:gd name="T3" fmla="*/ 0 h 48"/>
                  <a:gd name="T4" fmla="*/ 12 w 60"/>
                  <a:gd name="T5" fmla="*/ 0 h 48"/>
                  <a:gd name="T6" fmla="*/ 12 w 60"/>
                  <a:gd name="T7" fmla="*/ 0 h 48"/>
                  <a:gd name="T8" fmla="*/ 10 w 60"/>
                  <a:gd name="T9" fmla="*/ 1 h 48"/>
                  <a:gd name="T10" fmla="*/ 9 w 60"/>
                  <a:gd name="T11" fmla="*/ 1 h 48"/>
                  <a:gd name="T12" fmla="*/ 8 w 60"/>
                  <a:gd name="T13" fmla="*/ 2 h 48"/>
                  <a:gd name="T14" fmla="*/ 7 w 60"/>
                  <a:gd name="T15" fmla="*/ 3 h 48"/>
                  <a:gd name="T16" fmla="*/ 5 w 60"/>
                  <a:gd name="T17" fmla="*/ 4 h 48"/>
                  <a:gd name="T18" fmla="*/ 3 w 60"/>
                  <a:gd name="T19" fmla="*/ 7 h 48"/>
                  <a:gd name="T20" fmla="*/ 2 w 60"/>
                  <a:gd name="T21" fmla="*/ 12 h 48"/>
                  <a:gd name="T22" fmla="*/ 1 w 60"/>
                  <a:gd name="T23" fmla="*/ 18 h 48"/>
                  <a:gd name="T24" fmla="*/ 0 w 60"/>
                  <a:gd name="T25" fmla="*/ 25 h 48"/>
                  <a:gd name="T26" fmla="*/ 0 w 60"/>
                  <a:gd name="T27" fmla="*/ 32 h 48"/>
                  <a:gd name="T28" fmla="*/ 0 w 60"/>
                  <a:gd name="T29" fmla="*/ 38 h 48"/>
                  <a:gd name="T30" fmla="*/ 0 w 60"/>
                  <a:gd name="T31" fmla="*/ 41 h 48"/>
                  <a:gd name="T32" fmla="*/ 0 w 60"/>
                  <a:gd name="T33" fmla="*/ 43 h 48"/>
                  <a:gd name="T34" fmla="*/ 53 w 60"/>
                  <a:gd name="T35" fmla="*/ 48 h 48"/>
                  <a:gd name="T36" fmla="*/ 52 w 60"/>
                  <a:gd name="T37" fmla="*/ 35 h 48"/>
                  <a:gd name="T38" fmla="*/ 52 w 60"/>
                  <a:gd name="T39" fmla="*/ 34 h 48"/>
                  <a:gd name="T40" fmla="*/ 53 w 60"/>
                  <a:gd name="T41" fmla="*/ 34 h 48"/>
                  <a:gd name="T42" fmla="*/ 53 w 60"/>
                  <a:gd name="T43" fmla="*/ 34 h 48"/>
                  <a:gd name="T44" fmla="*/ 54 w 60"/>
                  <a:gd name="T45" fmla="*/ 33 h 48"/>
                  <a:gd name="T46" fmla="*/ 54 w 60"/>
                  <a:gd name="T47" fmla="*/ 33 h 48"/>
                  <a:gd name="T48" fmla="*/ 55 w 60"/>
                  <a:gd name="T49" fmla="*/ 32 h 48"/>
                  <a:gd name="T50" fmla="*/ 55 w 60"/>
                  <a:gd name="T51" fmla="*/ 32 h 48"/>
                  <a:gd name="T52" fmla="*/ 56 w 60"/>
                  <a:gd name="T53" fmla="*/ 32 h 48"/>
                  <a:gd name="T54" fmla="*/ 57 w 60"/>
                  <a:gd name="T55" fmla="*/ 31 h 48"/>
                  <a:gd name="T56" fmla="*/ 58 w 60"/>
                  <a:gd name="T57" fmla="*/ 30 h 48"/>
                  <a:gd name="T58" fmla="*/ 59 w 60"/>
                  <a:gd name="T59" fmla="*/ 28 h 48"/>
                  <a:gd name="T60" fmla="*/ 60 w 60"/>
                  <a:gd name="T61" fmla="*/ 27 h 48"/>
                  <a:gd name="T62" fmla="*/ 60 w 60"/>
                  <a:gd name="T63" fmla="*/ 26 h 48"/>
                  <a:gd name="T64" fmla="*/ 60 w 60"/>
                  <a:gd name="T65" fmla="*/ 24 h 48"/>
                  <a:gd name="T66" fmla="*/ 60 w 60"/>
                  <a:gd name="T67" fmla="*/ 22 h 48"/>
                  <a:gd name="T68" fmla="*/ 60 w 60"/>
                  <a:gd name="T69" fmla="*/ 20 h 48"/>
                  <a:gd name="T70" fmla="*/ 60 w 60"/>
                  <a:gd name="T71" fmla="*/ 20 h 48"/>
                  <a:gd name="T72" fmla="*/ 59 w 60"/>
                  <a:gd name="T73" fmla="*/ 18 h 48"/>
                  <a:gd name="T74" fmla="*/ 58 w 60"/>
                  <a:gd name="T75" fmla="*/ 15 h 48"/>
                  <a:gd name="T76" fmla="*/ 56 w 60"/>
                  <a:gd name="T77" fmla="*/ 12 h 48"/>
                  <a:gd name="T78" fmla="*/ 54 w 60"/>
                  <a:gd name="T79" fmla="*/ 9 h 48"/>
                  <a:gd name="T80" fmla="*/ 51 w 60"/>
                  <a:gd name="T81" fmla="*/ 6 h 48"/>
                  <a:gd name="T82" fmla="*/ 48 w 60"/>
                  <a:gd name="T83" fmla="*/ 3 h 48"/>
                  <a:gd name="T84" fmla="*/ 45 w 60"/>
                  <a:gd name="T85" fmla="*/ 1 h 48"/>
                  <a:gd name="T86" fmla="*/ 44 w 60"/>
                  <a:gd name="T87" fmla="*/ 1 h 48"/>
                  <a:gd name="T88" fmla="*/ 43 w 60"/>
                  <a:gd name="T89" fmla="*/ 1 h 48"/>
                  <a:gd name="T90" fmla="*/ 42 w 60"/>
                  <a:gd name="T91" fmla="*/ 1 h 48"/>
                  <a:gd name="T92" fmla="*/ 41 w 60"/>
                  <a:gd name="T93" fmla="*/ 0 h 48"/>
                  <a:gd name="T94" fmla="*/ 40 w 60"/>
                  <a:gd name="T95" fmla="*/ 0 h 48"/>
                  <a:gd name="T96" fmla="*/ 39 w 60"/>
                  <a:gd name="T97" fmla="*/ 0 h 48"/>
                  <a:gd name="T98" fmla="*/ 38 w 60"/>
                  <a:gd name="T99" fmla="*/ 0 h 48"/>
                  <a:gd name="T100" fmla="*/ 37 w 60"/>
                  <a:gd name="T101" fmla="*/ 0 h 48"/>
                  <a:gd name="T102" fmla="*/ 27 w 60"/>
                  <a:gd name="T103" fmla="*/ 13 h 48"/>
                  <a:gd name="T104" fmla="*/ 19 w 60"/>
                  <a:gd name="T105" fmla="*/ 0 h 48"/>
                  <a:gd name="T106" fmla="*/ 14 w 60"/>
                  <a:gd name="T10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0" h="48">
                    <a:moveTo>
                      <a:pt x="14" y="0"/>
                    </a:moveTo>
                    <a:lnTo>
                      <a:pt x="13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1" y="18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53" y="48"/>
                    </a:lnTo>
                    <a:lnTo>
                      <a:pt x="52" y="35"/>
                    </a:lnTo>
                    <a:lnTo>
                      <a:pt x="52" y="34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5" y="32"/>
                    </a:lnTo>
                    <a:lnTo>
                      <a:pt x="55" y="32"/>
                    </a:lnTo>
                    <a:lnTo>
                      <a:pt x="56" y="32"/>
                    </a:lnTo>
                    <a:lnTo>
                      <a:pt x="57" y="31"/>
                    </a:lnTo>
                    <a:lnTo>
                      <a:pt x="58" y="30"/>
                    </a:lnTo>
                    <a:lnTo>
                      <a:pt x="59" y="28"/>
                    </a:lnTo>
                    <a:lnTo>
                      <a:pt x="60" y="27"/>
                    </a:lnTo>
                    <a:lnTo>
                      <a:pt x="60" y="26"/>
                    </a:lnTo>
                    <a:lnTo>
                      <a:pt x="60" y="24"/>
                    </a:lnTo>
                    <a:lnTo>
                      <a:pt x="60" y="22"/>
                    </a:lnTo>
                    <a:lnTo>
                      <a:pt x="60" y="20"/>
                    </a:lnTo>
                    <a:lnTo>
                      <a:pt x="60" y="20"/>
                    </a:lnTo>
                    <a:lnTo>
                      <a:pt x="59" y="18"/>
                    </a:lnTo>
                    <a:lnTo>
                      <a:pt x="58" y="15"/>
                    </a:lnTo>
                    <a:lnTo>
                      <a:pt x="56" y="12"/>
                    </a:lnTo>
                    <a:lnTo>
                      <a:pt x="54" y="9"/>
                    </a:lnTo>
                    <a:lnTo>
                      <a:pt x="51" y="6"/>
                    </a:lnTo>
                    <a:lnTo>
                      <a:pt x="48" y="3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3" y="1"/>
                    </a:lnTo>
                    <a:lnTo>
                      <a:pt x="42" y="1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27" y="13"/>
                    </a:lnTo>
                    <a:lnTo>
                      <a:pt x="19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398"/>
              <p:cNvSpPr>
                <a:spLocks/>
              </p:cNvSpPr>
              <p:nvPr/>
            </p:nvSpPr>
            <p:spPr bwMode="auto">
              <a:xfrm>
                <a:off x="5238" y="2654"/>
                <a:ext cx="54" cy="46"/>
              </a:xfrm>
              <a:custGeom>
                <a:avLst/>
                <a:gdLst>
                  <a:gd name="T0" fmla="*/ 0 w 54"/>
                  <a:gd name="T1" fmla="*/ 40 h 46"/>
                  <a:gd name="T2" fmla="*/ 0 w 54"/>
                  <a:gd name="T3" fmla="*/ 29 h 46"/>
                  <a:gd name="T4" fmla="*/ 0 w 54"/>
                  <a:gd name="T5" fmla="*/ 20 h 46"/>
                  <a:gd name="T6" fmla="*/ 0 w 54"/>
                  <a:gd name="T7" fmla="*/ 14 h 46"/>
                  <a:gd name="T8" fmla="*/ 1 w 54"/>
                  <a:gd name="T9" fmla="*/ 10 h 46"/>
                  <a:gd name="T10" fmla="*/ 2 w 54"/>
                  <a:gd name="T11" fmla="*/ 7 h 46"/>
                  <a:gd name="T12" fmla="*/ 2 w 54"/>
                  <a:gd name="T13" fmla="*/ 5 h 46"/>
                  <a:gd name="T14" fmla="*/ 3 w 54"/>
                  <a:gd name="T15" fmla="*/ 5 h 46"/>
                  <a:gd name="T16" fmla="*/ 3 w 54"/>
                  <a:gd name="T17" fmla="*/ 5 h 46"/>
                  <a:gd name="T18" fmla="*/ 3 w 54"/>
                  <a:gd name="T19" fmla="*/ 4 h 46"/>
                  <a:gd name="T20" fmla="*/ 4 w 54"/>
                  <a:gd name="T21" fmla="*/ 3 h 46"/>
                  <a:gd name="T22" fmla="*/ 5 w 54"/>
                  <a:gd name="T23" fmla="*/ 3 h 46"/>
                  <a:gd name="T24" fmla="*/ 6 w 54"/>
                  <a:gd name="T25" fmla="*/ 2 h 46"/>
                  <a:gd name="T26" fmla="*/ 7 w 54"/>
                  <a:gd name="T27" fmla="*/ 2 h 46"/>
                  <a:gd name="T28" fmla="*/ 7 w 54"/>
                  <a:gd name="T29" fmla="*/ 1 h 46"/>
                  <a:gd name="T30" fmla="*/ 8 w 54"/>
                  <a:gd name="T31" fmla="*/ 1 h 46"/>
                  <a:gd name="T32" fmla="*/ 9 w 54"/>
                  <a:gd name="T33" fmla="*/ 0 h 46"/>
                  <a:gd name="T34" fmla="*/ 15 w 54"/>
                  <a:gd name="T35" fmla="*/ 0 h 46"/>
                  <a:gd name="T36" fmla="*/ 23 w 54"/>
                  <a:gd name="T37" fmla="*/ 14 h 46"/>
                  <a:gd name="T38" fmla="*/ 35 w 54"/>
                  <a:gd name="T39" fmla="*/ 0 h 46"/>
                  <a:gd name="T40" fmla="*/ 39 w 54"/>
                  <a:gd name="T41" fmla="*/ 0 h 46"/>
                  <a:gd name="T42" fmla="*/ 41 w 54"/>
                  <a:gd name="T43" fmla="*/ 1 h 46"/>
                  <a:gd name="T44" fmla="*/ 43 w 54"/>
                  <a:gd name="T45" fmla="*/ 3 h 46"/>
                  <a:gd name="T46" fmla="*/ 46 w 54"/>
                  <a:gd name="T47" fmla="*/ 5 h 46"/>
                  <a:gd name="T48" fmla="*/ 48 w 54"/>
                  <a:gd name="T49" fmla="*/ 8 h 46"/>
                  <a:gd name="T50" fmla="*/ 50 w 54"/>
                  <a:gd name="T51" fmla="*/ 11 h 46"/>
                  <a:gd name="T52" fmla="*/ 52 w 54"/>
                  <a:gd name="T53" fmla="*/ 13 h 46"/>
                  <a:gd name="T54" fmla="*/ 53 w 54"/>
                  <a:gd name="T55" fmla="*/ 15 h 46"/>
                  <a:gd name="T56" fmla="*/ 53 w 54"/>
                  <a:gd name="T57" fmla="*/ 15 h 46"/>
                  <a:gd name="T58" fmla="*/ 53 w 54"/>
                  <a:gd name="T59" fmla="*/ 16 h 46"/>
                  <a:gd name="T60" fmla="*/ 54 w 54"/>
                  <a:gd name="T61" fmla="*/ 18 h 46"/>
                  <a:gd name="T62" fmla="*/ 54 w 54"/>
                  <a:gd name="T63" fmla="*/ 20 h 46"/>
                  <a:gd name="T64" fmla="*/ 54 w 54"/>
                  <a:gd name="T65" fmla="*/ 23 h 46"/>
                  <a:gd name="T66" fmla="*/ 53 w 54"/>
                  <a:gd name="T67" fmla="*/ 25 h 46"/>
                  <a:gd name="T68" fmla="*/ 51 w 54"/>
                  <a:gd name="T69" fmla="*/ 26 h 46"/>
                  <a:gd name="T70" fmla="*/ 50 w 54"/>
                  <a:gd name="T71" fmla="*/ 28 h 46"/>
                  <a:gd name="T72" fmla="*/ 49 w 54"/>
                  <a:gd name="T73" fmla="*/ 29 h 46"/>
                  <a:gd name="T74" fmla="*/ 48 w 54"/>
                  <a:gd name="T75" fmla="*/ 30 h 46"/>
                  <a:gd name="T76" fmla="*/ 47 w 54"/>
                  <a:gd name="T77" fmla="*/ 31 h 46"/>
                  <a:gd name="T78" fmla="*/ 46 w 54"/>
                  <a:gd name="T79" fmla="*/ 31 h 46"/>
                  <a:gd name="T80" fmla="*/ 46 w 54"/>
                  <a:gd name="T81" fmla="*/ 31 h 46"/>
                  <a:gd name="T82" fmla="*/ 48 w 54"/>
                  <a:gd name="T83" fmla="*/ 46 h 46"/>
                  <a:gd name="T84" fmla="*/ 0 w 54"/>
                  <a:gd name="T85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4" h="46">
                    <a:moveTo>
                      <a:pt x="0" y="40"/>
                    </a:moveTo>
                    <a:lnTo>
                      <a:pt x="0" y="29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15" y="0"/>
                    </a:lnTo>
                    <a:lnTo>
                      <a:pt x="23" y="14"/>
                    </a:lnTo>
                    <a:lnTo>
                      <a:pt x="35" y="0"/>
                    </a:lnTo>
                    <a:lnTo>
                      <a:pt x="39" y="0"/>
                    </a:lnTo>
                    <a:lnTo>
                      <a:pt x="41" y="1"/>
                    </a:lnTo>
                    <a:lnTo>
                      <a:pt x="43" y="3"/>
                    </a:lnTo>
                    <a:lnTo>
                      <a:pt x="46" y="5"/>
                    </a:lnTo>
                    <a:lnTo>
                      <a:pt x="48" y="8"/>
                    </a:lnTo>
                    <a:lnTo>
                      <a:pt x="50" y="11"/>
                    </a:lnTo>
                    <a:lnTo>
                      <a:pt x="52" y="13"/>
                    </a:lnTo>
                    <a:lnTo>
                      <a:pt x="53" y="15"/>
                    </a:lnTo>
                    <a:lnTo>
                      <a:pt x="53" y="15"/>
                    </a:lnTo>
                    <a:lnTo>
                      <a:pt x="53" y="16"/>
                    </a:lnTo>
                    <a:lnTo>
                      <a:pt x="54" y="18"/>
                    </a:lnTo>
                    <a:lnTo>
                      <a:pt x="54" y="20"/>
                    </a:lnTo>
                    <a:lnTo>
                      <a:pt x="54" y="23"/>
                    </a:lnTo>
                    <a:lnTo>
                      <a:pt x="53" y="25"/>
                    </a:lnTo>
                    <a:lnTo>
                      <a:pt x="51" y="26"/>
                    </a:lnTo>
                    <a:lnTo>
                      <a:pt x="50" y="28"/>
                    </a:lnTo>
                    <a:lnTo>
                      <a:pt x="49" y="29"/>
                    </a:lnTo>
                    <a:lnTo>
                      <a:pt x="48" y="30"/>
                    </a:lnTo>
                    <a:lnTo>
                      <a:pt x="47" y="31"/>
                    </a:lnTo>
                    <a:lnTo>
                      <a:pt x="46" y="31"/>
                    </a:lnTo>
                    <a:lnTo>
                      <a:pt x="46" y="31"/>
                    </a:lnTo>
                    <a:lnTo>
                      <a:pt x="48" y="46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399"/>
              <p:cNvSpPr>
                <a:spLocks/>
              </p:cNvSpPr>
              <p:nvPr/>
            </p:nvSpPr>
            <p:spPr bwMode="auto">
              <a:xfrm>
                <a:off x="5250" y="2675"/>
                <a:ext cx="40" cy="17"/>
              </a:xfrm>
              <a:custGeom>
                <a:avLst/>
                <a:gdLst>
                  <a:gd name="T0" fmla="*/ 15 w 40"/>
                  <a:gd name="T1" fmla="*/ 17 h 17"/>
                  <a:gd name="T2" fmla="*/ 16 w 40"/>
                  <a:gd name="T3" fmla="*/ 17 h 17"/>
                  <a:gd name="T4" fmla="*/ 17 w 40"/>
                  <a:gd name="T5" fmla="*/ 17 h 17"/>
                  <a:gd name="T6" fmla="*/ 19 w 40"/>
                  <a:gd name="T7" fmla="*/ 17 h 17"/>
                  <a:gd name="T8" fmla="*/ 20 w 40"/>
                  <a:gd name="T9" fmla="*/ 17 h 17"/>
                  <a:gd name="T10" fmla="*/ 22 w 40"/>
                  <a:gd name="T11" fmla="*/ 16 h 17"/>
                  <a:gd name="T12" fmla="*/ 24 w 40"/>
                  <a:gd name="T13" fmla="*/ 16 h 17"/>
                  <a:gd name="T14" fmla="*/ 26 w 40"/>
                  <a:gd name="T15" fmla="*/ 15 h 17"/>
                  <a:gd name="T16" fmla="*/ 28 w 40"/>
                  <a:gd name="T17" fmla="*/ 15 h 17"/>
                  <a:gd name="T18" fmla="*/ 30 w 40"/>
                  <a:gd name="T19" fmla="*/ 14 h 17"/>
                  <a:gd name="T20" fmla="*/ 32 w 40"/>
                  <a:gd name="T21" fmla="*/ 13 h 17"/>
                  <a:gd name="T22" fmla="*/ 34 w 40"/>
                  <a:gd name="T23" fmla="*/ 12 h 17"/>
                  <a:gd name="T24" fmla="*/ 35 w 40"/>
                  <a:gd name="T25" fmla="*/ 12 h 17"/>
                  <a:gd name="T26" fmla="*/ 37 w 40"/>
                  <a:gd name="T27" fmla="*/ 11 h 17"/>
                  <a:gd name="T28" fmla="*/ 38 w 40"/>
                  <a:gd name="T29" fmla="*/ 10 h 17"/>
                  <a:gd name="T30" fmla="*/ 39 w 40"/>
                  <a:gd name="T31" fmla="*/ 9 h 17"/>
                  <a:gd name="T32" fmla="*/ 40 w 40"/>
                  <a:gd name="T33" fmla="*/ 8 h 17"/>
                  <a:gd name="T34" fmla="*/ 32 w 40"/>
                  <a:gd name="T35" fmla="*/ 0 h 17"/>
                  <a:gd name="T36" fmla="*/ 32 w 40"/>
                  <a:gd name="T37" fmla="*/ 0 h 17"/>
                  <a:gd name="T38" fmla="*/ 32 w 40"/>
                  <a:gd name="T39" fmla="*/ 1 h 17"/>
                  <a:gd name="T40" fmla="*/ 31 w 40"/>
                  <a:gd name="T41" fmla="*/ 2 h 17"/>
                  <a:gd name="T42" fmla="*/ 31 w 40"/>
                  <a:gd name="T43" fmla="*/ 2 h 17"/>
                  <a:gd name="T44" fmla="*/ 30 w 40"/>
                  <a:gd name="T45" fmla="*/ 2 h 17"/>
                  <a:gd name="T46" fmla="*/ 30 w 40"/>
                  <a:gd name="T47" fmla="*/ 3 h 17"/>
                  <a:gd name="T48" fmla="*/ 29 w 40"/>
                  <a:gd name="T49" fmla="*/ 3 h 17"/>
                  <a:gd name="T50" fmla="*/ 28 w 40"/>
                  <a:gd name="T51" fmla="*/ 3 h 17"/>
                  <a:gd name="T52" fmla="*/ 27 w 40"/>
                  <a:gd name="T53" fmla="*/ 4 h 17"/>
                  <a:gd name="T54" fmla="*/ 25 w 40"/>
                  <a:gd name="T55" fmla="*/ 5 h 17"/>
                  <a:gd name="T56" fmla="*/ 23 w 40"/>
                  <a:gd name="T57" fmla="*/ 6 h 17"/>
                  <a:gd name="T58" fmla="*/ 21 w 40"/>
                  <a:gd name="T59" fmla="*/ 6 h 17"/>
                  <a:gd name="T60" fmla="*/ 19 w 40"/>
                  <a:gd name="T61" fmla="*/ 7 h 17"/>
                  <a:gd name="T62" fmla="*/ 17 w 40"/>
                  <a:gd name="T63" fmla="*/ 7 h 17"/>
                  <a:gd name="T64" fmla="*/ 15 w 40"/>
                  <a:gd name="T65" fmla="*/ 7 h 17"/>
                  <a:gd name="T66" fmla="*/ 13 w 40"/>
                  <a:gd name="T67" fmla="*/ 7 h 17"/>
                  <a:gd name="T68" fmla="*/ 12 w 40"/>
                  <a:gd name="T69" fmla="*/ 6 h 17"/>
                  <a:gd name="T70" fmla="*/ 11 w 40"/>
                  <a:gd name="T71" fmla="*/ 5 h 17"/>
                  <a:gd name="T72" fmla="*/ 11 w 40"/>
                  <a:gd name="T73" fmla="*/ 3 h 17"/>
                  <a:gd name="T74" fmla="*/ 10 w 40"/>
                  <a:gd name="T75" fmla="*/ 2 h 17"/>
                  <a:gd name="T76" fmla="*/ 9 w 40"/>
                  <a:gd name="T77" fmla="*/ 2 h 17"/>
                  <a:gd name="T78" fmla="*/ 8 w 40"/>
                  <a:gd name="T79" fmla="*/ 1 h 17"/>
                  <a:gd name="T80" fmla="*/ 8 w 40"/>
                  <a:gd name="T81" fmla="*/ 1 h 17"/>
                  <a:gd name="T82" fmla="*/ 7 w 40"/>
                  <a:gd name="T83" fmla="*/ 2 h 17"/>
                  <a:gd name="T84" fmla="*/ 6 w 40"/>
                  <a:gd name="T85" fmla="*/ 3 h 17"/>
                  <a:gd name="T86" fmla="*/ 6 w 40"/>
                  <a:gd name="T87" fmla="*/ 4 h 17"/>
                  <a:gd name="T88" fmla="*/ 6 w 40"/>
                  <a:gd name="T89" fmla="*/ 6 h 17"/>
                  <a:gd name="T90" fmla="*/ 6 w 40"/>
                  <a:gd name="T91" fmla="*/ 7 h 17"/>
                  <a:gd name="T92" fmla="*/ 0 w 40"/>
                  <a:gd name="T93" fmla="*/ 6 h 17"/>
                  <a:gd name="T94" fmla="*/ 2 w 40"/>
                  <a:gd name="T95" fmla="*/ 17 h 17"/>
                  <a:gd name="T96" fmla="*/ 3 w 40"/>
                  <a:gd name="T97" fmla="*/ 17 h 17"/>
                  <a:gd name="T98" fmla="*/ 5 w 40"/>
                  <a:gd name="T99" fmla="*/ 17 h 17"/>
                  <a:gd name="T100" fmla="*/ 7 w 40"/>
                  <a:gd name="T101" fmla="*/ 17 h 17"/>
                  <a:gd name="T102" fmla="*/ 10 w 40"/>
                  <a:gd name="T103" fmla="*/ 17 h 17"/>
                  <a:gd name="T104" fmla="*/ 12 w 40"/>
                  <a:gd name="T105" fmla="*/ 17 h 17"/>
                  <a:gd name="T106" fmla="*/ 13 w 40"/>
                  <a:gd name="T107" fmla="*/ 17 h 17"/>
                  <a:gd name="T108" fmla="*/ 15 w 40"/>
                  <a:gd name="T109" fmla="*/ 17 h 17"/>
                  <a:gd name="T110" fmla="*/ 15 w 40"/>
                  <a:gd name="T1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" h="17">
                    <a:moveTo>
                      <a:pt x="15" y="17"/>
                    </a:moveTo>
                    <a:lnTo>
                      <a:pt x="16" y="17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20" y="17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6" y="15"/>
                    </a:lnTo>
                    <a:lnTo>
                      <a:pt x="28" y="15"/>
                    </a:lnTo>
                    <a:lnTo>
                      <a:pt x="30" y="14"/>
                    </a:lnTo>
                    <a:lnTo>
                      <a:pt x="32" y="13"/>
                    </a:lnTo>
                    <a:lnTo>
                      <a:pt x="34" y="12"/>
                    </a:lnTo>
                    <a:lnTo>
                      <a:pt x="35" y="12"/>
                    </a:lnTo>
                    <a:lnTo>
                      <a:pt x="37" y="11"/>
                    </a:lnTo>
                    <a:lnTo>
                      <a:pt x="38" y="10"/>
                    </a:lnTo>
                    <a:lnTo>
                      <a:pt x="39" y="9"/>
                    </a:lnTo>
                    <a:lnTo>
                      <a:pt x="40" y="8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1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29" y="3"/>
                    </a:lnTo>
                    <a:lnTo>
                      <a:pt x="28" y="3"/>
                    </a:lnTo>
                    <a:lnTo>
                      <a:pt x="27" y="4"/>
                    </a:lnTo>
                    <a:lnTo>
                      <a:pt x="25" y="5"/>
                    </a:lnTo>
                    <a:lnTo>
                      <a:pt x="23" y="6"/>
                    </a:lnTo>
                    <a:lnTo>
                      <a:pt x="21" y="6"/>
                    </a:lnTo>
                    <a:lnTo>
                      <a:pt x="19" y="7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3" y="7"/>
                    </a:lnTo>
                    <a:lnTo>
                      <a:pt x="12" y="6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0" y="6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5" y="17"/>
                    </a:lnTo>
                    <a:lnTo>
                      <a:pt x="15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400"/>
              <p:cNvSpPr>
                <a:spLocks/>
              </p:cNvSpPr>
              <p:nvPr/>
            </p:nvSpPr>
            <p:spPr bwMode="auto">
              <a:xfrm>
                <a:off x="5264" y="2671"/>
                <a:ext cx="29" cy="19"/>
              </a:xfrm>
              <a:custGeom>
                <a:avLst/>
                <a:gdLst>
                  <a:gd name="T0" fmla="*/ 3 w 29"/>
                  <a:gd name="T1" fmla="*/ 19 h 19"/>
                  <a:gd name="T2" fmla="*/ 4 w 29"/>
                  <a:gd name="T3" fmla="*/ 19 h 19"/>
                  <a:gd name="T4" fmla="*/ 5 w 29"/>
                  <a:gd name="T5" fmla="*/ 19 h 19"/>
                  <a:gd name="T6" fmla="*/ 6 w 29"/>
                  <a:gd name="T7" fmla="*/ 19 h 19"/>
                  <a:gd name="T8" fmla="*/ 8 w 29"/>
                  <a:gd name="T9" fmla="*/ 18 h 19"/>
                  <a:gd name="T10" fmla="*/ 9 w 29"/>
                  <a:gd name="T11" fmla="*/ 18 h 19"/>
                  <a:gd name="T12" fmla="*/ 11 w 29"/>
                  <a:gd name="T13" fmla="*/ 17 h 19"/>
                  <a:gd name="T14" fmla="*/ 13 w 29"/>
                  <a:gd name="T15" fmla="*/ 17 h 19"/>
                  <a:gd name="T16" fmla="*/ 14 w 29"/>
                  <a:gd name="T17" fmla="*/ 16 h 19"/>
                  <a:gd name="T18" fmla="*/ 16 w 29"/>
                  <a:gd name="T19" fmla="*/ 15 h 19"/>
                  <a:gd name="T20" fmla="*/ 18 w 29"/>
                  <a:gd name="T21" fmla="*/ 15 h 19"/>
                  <a:gd name="T22" fmla="*/ 19 w 29"/>
                  <a:gd name="T23" fmla="*/ 14 h 19"/>
                  <a:gd name="T24" fmla="*/ 21 w 29"/>
                  <a:gd name="T25" fmla="*/ 13 h 19"/>
                  <a:gd name="T26" fmla="*/ 22 w 29"/>
                  <a:gd name="T27" fmla="*/ 13 h 19"/>
                  <a:gd name="T28" fmla="*/ 23 w 29"/>
                  <a:gd name="T29" fmla="*/ 12 h 19"/>
                  <a:gd name="T30" fmla="*/ 24 w 29"/>
                  <a:gd name="T31" fmla="*/ 11 h 19"/>
                  <a:gd name="T32" fmla="*/ 25 w 29"/>
                  <a:gd name="T33" fmla="*/ 11 h 19"/>
                  <a:gd name="T34" fmla="*/ 26 w 29"/>
                  <a:gd name="T35" fmla="*/ 10 h 19"/>
                  <a:gd name="T36" fmla="*/ 27 w 29"/>
                  <a:gd name="T37" fmla="*/ 9 h 19"/>
                  <a:gd name="T38" fmla="*/ 28 w 29"/>
                  <a:gd name="T39" fmla="*/ 7 h 19"/>
                  <a:gd name="T40" fmla="*/ 29 w 29"/>
                  <a:gd name="T41" fmla="*/ 6 h 19"/>
                  <a:gd name="T42" fmla="*/ 29 w 29"/>
                  <a:gd name="T43" fmla="*/ 5 h 19"/>
                  <a:gd name="T44" fmla="*/ 29 w 29"/>
                  <a:gd name="T45" fmla="*/ 3 h 19"/>
                  <a:gd name="T46" fmla="*/ 28 w 29"/>
                  <a:gd name="T47" fmla="*/ 2 h 19"/>
                  <a:gd name="T48" fmla="*/ 28 w 29"/>
                  <a:gd name="T49" fmla="*/ 0 h 19"/>
                  <a:gd name="T50" fmla="*/ 20 w 29"/>
                  <a:gd name="T51" fmla="*/ 3 h 19"/>
                  <a:gd name="T52" fmla="*/ 20 w 29"/>
                  <a:gd name="T53" fmla="*/ 5 h 19"/>
                  <a:gd name="T54" fmla="*/ 20 w 29"/>
                  <a:gd name="T55" fmla="*/ 6 h 19"/>
                  <a:gd name="T56" fmla="*/ 19 w 29"/>
                  <a:gd name="T57" fmla="*/ 7 h 19"/>
                  <a:gd name="T58" fmla="*/ 18 w 29"/>
                  <a:gd name="T59" fmla="*/ 8 h 19"/>
                  <a:gd name="T60" fmla="*/ 15 w 29"/>
                  <a:gd name="T61" fmla="*/ 9 h 19"/>
                  <a:gd name="T62" fmla="*/ 12 w 29"/>
                  <a:gd name="T63" fmla="*/ 10 h 19"/>
                  <a:gd name="T64" fmla="*/ 10 w 29"/>
                  <a:gd name="T65" fmla="*/ 11 h 19"/>
                  <a:gd name="T66" fmla="*/ 8 w 29"/>
                  <a:gd name="T67" fmla="*/ 12 h 19"/>
                  <a:gd name="T68" fmla="*/ 5 w 29"/>
                  <a:gd name="T69" fmla="*/ 12 h 19"/>
                  <a:gd name="T70" fmla="*/ 3 w 29"/>
                  <a:gd name="T71" fmla="*/ 13 h 19"/>
                  <a:gd name="T72" fmla="*/ 2 w 29"/>
                  <a:gd name="T73" fmla="*/ 13 h 19"/>
                  <a:gd name="T74" fmla="*/ 0 w 29"/>
                  <a:gd name="T75" fmla="*/ 13 h 19"/>
                  <a:gd name="T76" fmla="*/ 3 w 29"/>
                  <a:gd name="T7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9" h="19">
                    <a:moveTo>
                      <a:pt x="3" y="19"/>
                    </a:moveTo>
                    <a:lnTo>
                      <a:pt x="4" y="19"/>
                    </a:lnTo>
                    <a:lnTo>
                      <a:pt x="5" y="19"/>
                    </a:lnTo>
                    <a:lnTo>
                      <a:pt x="6" y="19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11" y="17"/>
                    </a:lnTo>
                    <a:lnTo>
                      <a:pt x="13" y="17"/>
                    </a:lnTo>
                    <a:lnTo>
                      <a:pt x="14" y="16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19" y="14"/>
                    </a:lnTo>
                    <a:lnTo>
                      <a:pt x="21" y="13"/>
                    </a:lnTo>
                    <a:lnTo>
                      <a:pt x="22" y="13"/>
                    </a:lnTo>
                    <a:lnTo>
                      <a:pt x="23" y="12"/>
                    </a:lnTo>
                    <a:lnTo>
                      <a:pt x="24" y="11"/>
                    </a:lnTo>
                    <a:lnTo>
                      <a:pt x="25" y="11"/>
                    </a:lnTo>
                    <a:lnTo>
                      <a:pt x="26" y="10"/>
                    </a:lnTo>
                    <a:lnTo>
                      <a:pt x="27" y="9"/>
                    </a:lnTo>
                    <a:lnTo>
                      <a:pt x="28" y="7"/>
                    </a:lnTo>
                    <a:lnTo>
                      <a:pt x="29" y="6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8" y="0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8" y="8"/>
                    </a:lnTo>
                    <a:lnTo>
                      <a:pt x="15" y="9"/>
                    </a:lnTo>
                    <a:lnTo>
                      <a:pt x="12" y="10"/>
                    </a:lnTo>
                    <a:lnTo>
                      <a:pt x="10" y="11"/>
                    </a:lnTo>
                    <a:lnTo>
                      <a:pt x="8" y="12"/>
                    </a:lnTo>
                    <a:lnTo>
                      <a:pt x="5" y="12"/>
                    </a:lnTo>
                    <a:lnTo>
                      <a:pt x="3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401"/>
              <p:cNvSpPr>
                <a:spLocks/>
              </p:cNvSpPr>
              <p:nvPr/>
            </p:nvSpPr>
            <p:spPr bwMode="auto">
              <a:xfrm>
                <a:off x="5252" y="2679"/>
                <a:ext cx="11" cy="11"/>
              </a:xfrm>
              <a:custGeom>
                <a:avLst/>
                <a:gdLst>
                  <a:gd name="T0" fmla="*/ 10 w 11"/>
                  <a:gd name="T1" fmla="*/ 5 h 11"/>
                  <a:gd name="T2" fmla="*/ 9 w 11"/>
                  <a:gd name="T3" fmla="*/ 4 h 11"/>
                  <a:gd name="T4" fmla="*/ 9 w 11"/>
                  <a:gd name="T5" fmla="*/ 3 h 11"/>
                  <a:gd name="T6" fmla="*/ 8 w 11"/>
                  <a:gd name="T7" fmla="*/ 2 h 11"/>
                  <a:gd name="T8" fmla="*/ 8 w 11"/>
                  <a:gd name="T9" fmla="*/ 1 h 11"/>
                  <a:gd name="T10" fmla="*/ 7 w 11"/>
                  <a:gd name="T11" fmla="*/ 1 h 11"/>
                  <a:gd name="T12" fmla="*/ 7 w 11"/>
                  <a:gd name="T13" fmla="*/ 0 h 11"/>
                  <a:gd name="T14" fmla="*/ 6 w 11"/>
                  <a:gd name="T15" fmla="*/ 0 h 11"/>
                  <a:gd name="T16" fmla="*/ 6 w 11"/>
                  <a:gd name="T17" fmla="*/ 0 h 11"/>
                  <a:gd name="T18" fmla="*/ 6 w 11"/>
                  <a:gd name="T19" fmla="*/ 1 h 11"/>
                  <a:gd name="T20" fmla="*/ 6 w 11"/>
                  <a:gd name="T21" fmla="*/ 2 h 11"/>
                  <a:gd name="T22" fmla="*/ 6 w 11"/>
                  <a:gd name="T23" fmla="*/ 4 h 11"/>
                  <a:gd name="T24" fmla="*/ 7 w 11"/>
                  <a:gd name="T25" fmla="*/ 5 h 11"/>
                  <a:gd name="T26" fmla="*/ 0 w 11"/>
                  <a:gd name="T27" fmla="*/ 5 h 11"/>
                  <a:gd name="T28" fmla="*/ 1 w 11"/>
                  <a:gd name="T29" fmla="*/ 11 h 11"/>
                  <a:gd name="T30" fmla="*/ 2 w 11"/>
                  <a:gd name="T31" fmla="*/ 11 h 11"/>
                  <a:gd name="T32" fmla="*/ 3 w 11"/>
                  <a:gd name="T33" fmla="*/ 11 h 11"/>
                  <a:gd name="T34" fmla="*/ 4 w 11"/>
                  <a:gd name="T35" fmla="*/ 11 h 11"/>
                  <a:gd name="T36" fmla="*/ 5 w 11"/>
                  <a:gd name="T37" fmla="*/ 11 h 11"/>
                  <a:gd name="T38" fmla="*/ 6 w 11"/>
                  <a:gd name="T39" fmla="*/ 11 h 11"/>
                  <a:gd name="T40" fmla="*/ 6 w 11"/>
                  <a:gd name="T41" fmla="*/ 11 h 11"/>
                  <a:gd name="T42" fmla="*/ 7 w 11"/>
                  <a:gd name="T43" fmla="*/ 11 h 11"/>
                  <a:gd name="T44" fmla="*/ 7 w 11"/>
                  <a:gd name="T45" fmla="*/ 11 h 11"/>
                  <a:gd name="T46" fmla="*/ 8 w 11"/>
                  <a:gd name="T47" fmla="*/ 11 h 11"/>
                  <a:gd name="T48" fmla="*/ 8 w 11"/>
                  <a:gd name="T49" fmla="*/ 11 h 11"/>
                  <a:gd name="T50" fmla="*/ 9 w 11"/>
                  <a:gd name="T51" fmla="*/ 11 h 11"/>
                  <a:gd name="T52" fmla="*/ 9 w 11"/>
                  <a:gd name="T53" fmla="*/ 11 h 11"/>
                  <a:gd name="T54" fmla="*/ 10 w 11"/>
                  <a:gd name="T55" fmla="*/ 10 h 11"/>
                  <a:gd name="T56" fmla="*/ 10 w 11"/>
                  <a:gd name="T57" fmla="*/ 10 h 11"/>
                  <a:gd name="T58" fmla="*/ 11 w 11"/>
                  <a:gd name="T59" fmla="*/ 10 h 11"/>
                  <a:gd name="T60" fmla="*/ 11 w 11"/>
                  <a:gd name="T61" fmla="*/ 10 h 11"/>
                  <a:gd name="T62" fmla="*/ 10 w 11"/>
                  <a:gd name="T6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" h="11">
                    <a:moveTo>
                      <a:pt x="10" y="5"/>
                    </a:moveTo>
                    <a:lnTo>
                      <a:pt x="9" y="4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402"/>
              <p:cNvSpPr>
                <a:spLocks/>
              </p:cNvSpPr>
              <p:nvPr/>
            </p:nvSpPr>
            <p:spPr bwMode="auto">
              <a:xfrm>
                <a:off x="5242" y="2600"/>
                <a:ext cx="45" cy="47"/>
              </a:xfrm>
              <a:custGeom>
                <a:avLst/>
                <a:gdLst>
                  <a:gd name="T0" fmla="*/ 35 w 45"/>
                  <a:gd name="T1" fmla="*/ 6 h 47"/>
                  <a:gd name="T2" fmla="*/ 30 w 45"/>
                  <a:gd name="T3" fmla="*/ 3 h 47"/>
                  <a:gd name="T4" fmla="*/ 26 w 45"/>
                  <a:gd name="T5" fmla="*/ 1 h 47"/>
                  <a:gd name="T6" fmla="*/ 22 w 45"/>
                  <a:gd name="T7" fmla="*/ 1 h 47"/>
                  <a:gd name="T8" fmla="*/ 18 w 45"/>
                  <a:gd name="T9" fmla="*/ 0 h 47"/>
                  <a:gd name="T10" fmla="*/ 14 w 45"/>
                  <a:gd name="T11" fmla="*/ 1 h 47"/>
                  <a:gd name="T12" fmla="*/ 11 w 45"/>
                  <a:gd name="T13" fmla="*/ 1 h 47"/>
                  <a:gd name="T14" fmla="*/ 8 w 45"/>
                  <a:gd name="T15" fmla="*/ 2 h 47"/>
                  <a:gd name="T16" fmla="*/ 5 w 45"/>
                  <a:gd name="T17" fmla="*/ 4 h 47"/>
                  <a:gd name="T18" fmla="*/ 2 w 45"/>
                  <a:gd name="T19" fmla="*/ 7 h 47"/>
                  <a:gd name="T20" fmla="*/ 0 w 45"/>
                  <a:gd name="T21" fmla="*/ 11 h 47"/>
                  <a:gd name="T22" fmla="*/ 0 w 45"/>
                  <a:gd name="T23" fmla="*/ 15 h 47"/>
                  <a:gd name="T24" fmla="*/ 0 w 45"/>
                  <a:gd name="T25" fmla="*/ 19 h 47"/>
                  <a:gd name="T26" fmla="*/ 0 w 45"/>
                  <a:gd name="T27" fmla="*/ 22 h 47"/>
                  <a:gd name="T28" fmla="*/ 2 w 45"/>
                  <a:gd name="T29" fmla="*/ 25 h 47"/>
                  <a:gd name="T30" fmla="*/ 4 w 45"/>
                  <a:gd name="T31" fmla="*/ 28 h 47"/>
                  <a:gd name="T32" fmla="*/ 6 w 45"/>
                  <a:gd name="T33" fmla="*/ 30 h 47"/>
                  <a:gd name="T34" fmla="*/ 10 w 45"/>
                  <a:gd name="T35" fmla="*/ 32 h 47"/>
                  <a:gd name="T36" fmla="*/ 13 w 45"/>
                  <a:gd name="T37" fmla="*/ 33 h 47"/>
                  <a:gd name="T38" fmla="*/ 18 w 45"/>
                  <a:gd name="T39" fmla="*/ 34 h 47"/>
                  <a:gd name="T40" fmla="*/ 21 w 45"/>
                  <a:gd name="T41" fmla="*/ 34 h 47"/>
                  <a:gd name="T42" fmla="*/ 23 w 45"/>
                  <a:gd name="T43" fmla="*/ 34 h 47"/>
                  <a:gd name="T44" fmla="*/ 26 w 45"/>
                  <a:gd name="T45" fmla="*/ 34 h 47"/>
                  <a:gd name="T46" fmla="*/ 28 w 45"/>
                  <a:gd name="T47" fmla="*/ 33 h 47"/>
                  <a:gd name="T48" fmla="*/ 28 w 45"/>
                  <a:gd name="T49" fmla="*/ 39 h 47"/>
                  <a:gd name="T50" fmla="*/ 29 w 45"/>
                  <a:gd name="T51" fmla="*/ 46 h 47"/>
                  <a:gd name="T52" fmla="*/ 31 w 45"/>
                  <a:gd name="T53" fmla="*/ 47 h 47"/>
                  <a:gd name="T54" fmla="*/ 36 w 45"/>
                  <a:gd name="T55" fmla="*/ 46 h 47"/>
                  <a:gd name="T56" fmla="*/ 41 w 45"/>
                  <a:gd name="T57" fmla="*/ 45 h 47"/>
                  <a:gd name="T58" fmla="*/ 44 w 45"/>
                  <a:gd name="T59" fmla="*/ 43 h 47"/>
                  <a:gd name="T60" fmla="*/ 45 w 45"/>
                  <a:gd name="T61" fmla="*/ 39 h 47"/>
                  <a:gd name="T62" fmla="*/ 45 w 45"/>
                  <a:gd name="T63" fmla="*/ 30 h 47"/>
                  <a:gd name="T64" fmla="*/ 43 w 45"/>
                  <a:gd name="T65" fmla="*/ 19 h 47"/>
                  <a:gd name="T66" fmla="*/ 40 w 45"/>
                  <a:gd name="T67" fmla="*/ 1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5" h="47">
                    <a:moveTo>
                      <a:pt x="37" y="7"/>
                    </a:moveTo>
                    <a:lnTo>
                      <a:pt x="35" y="6"/>
                    </a:lnTo>
                    <a:lnTo>
                      <a:pt x="33" y="4"/>
                    </a:lnTo>
                    <a:lnTo>
                      <a:pt x="30" y="3"/>
                    </a:lnTo>
                    <a:lnTo>
                      <a:pt x="28" y="2"/>
                    </a:lnTo>
                    <a:lnTo>
                      <a:pt x="26" y="1"/>
                    </a:lnTo>
                    <a:lnTo>
                      <a:pt x="24" y="1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5" y="4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2"/>
                    </a:lnTo>
                    <a:lnTo>
                      <a:pt x="1" y="24"/>
                    </a:lnTo>
                    <a:lnTo>
                      <a:pt x="2" y="25"/>
                    </a:lnTo>
                    <a:lnTo>
                      <a:pt x="3" y="27"/>
                    </a:lnTo>
                    <a:lnTo>
                      <a:pt x="4" y="28"/>
                    </a:lnTo>
                    <a:lnTo>
                      <a:pt x="5" y="29"/>
                    </a:lnTo>
                    <a:lnTo>
                      <a:pt x="6" y="30"/>
                    </a:lnTo>
                    <a:lnTo>
                      <a:pt x="8" y="31"/>
                    </a:lnTo>
                    <a:lnTo>
                      <a:pt x="10" y="32"/>
                    </a:lnTo>
                    <a:lnTo>
                      <a:pt x="11" y="33"/>
                    </a:lnTo>
                    <a:lnTo>
                      <a:pt x="13" y="33"/>
                    </a:lnTo>
                    <a:lnTo>
                      <a:pt x="15" y="34"/>
                    </a:lnTo>
                    <a:lnTo>
                      <a:pt x="18" y="34"/>
                    </a:lnTo>
                    <a:lnTo>
                      <a:pt x="20" y="34"/>
                    </a:lnTo>
                    <a:lnTo>
                      <a:pt x="21" y="34"/>
                    </a:lnTo>
                    <a:lnTo>
                      <a:pt x="22" y="34"/>
                    </a:lnTo>
                    <a:lnTo>
                      <a:pt x="23" y="34"/>
                    </a:lnTo>
                    <a:lnTo>
                      <a:pt x="24" y="34"/>
                    </a:lnTo>
                    <a:lnTo>
                      <a:pt x="26" y="34"/>
                    </a:lnTo>
                    <a:lnTo>
                      <a:pt x="27" y="34"/>
                    </a:lnTo>
                    <a:lnTo>
                      <a:pt x="28" y="33"/>
                    </a:lnTo>
                    <a:lnTo>
                      <a:pt x="29" y="33"/>
                    </a:lnTo>
                    <a:lnTo>
                      <a:pt x="28" y="39"/>
                    </a:lnTo>
                    <a:lnTo>
                      <a:pt x="28" y="43"/>
                    </a:lnTo>
                    <a:lnTo>
                      <a:pt x="29" y="46"/>
                    </a:lnTo>
                    <a:lnTo>
                      <a:pt x="29" y="47"/>
                    </a:lnTo>
                    <a:lnTo>
                      <a:pt x="31" y="47"/>
                    </a:lnTo>
                    <a:lnTo>
                      <a:pt x="33" y="47"/>
                    </a:lnTo>
                    <a:lnTo>
                      <a:pt x="36" y="46"/>
                    </a:lnTo>
                    <a:lnTo>
                      <a:pt x="38" y="46"/>
                    </a:lnTo>
                    <a:lnTo>
                      <a:pt x="41" y="45"/>
                    </a:lnTo>
                    <a:lnTo>
                      <a:pt x="43" y="44"/>
                    </a:lnTo>
                    <a:lnTo>
                      <a:pt x="44" y="43"/>
                    </a:lnTo>
                    <a:lnTo>
                      <a:pt x="45" y="41"/>
                    </a:lnTo>
                    <a:lnTo>
                      <a:pt x="45" y="39"/>
                    </a:lnTo>
                    <a:lnTo>
                      <a:pt x="45" y="35"/>
                    </a:lnTo>
                    <a:lnTo>
                      <a:pt x="45" y="30"/>
                    </a:lnTo>
                    <a:lnTo>
                      <a:pt x="44" y="25"/>
                    </a:lnTo>
                    <a:lnTo>
                      <a:pt x="43" y="19"/>
                    </a:lnTo>
                    <a:lnTo>
                      <a:pt x="41" y="14"/>
                    </a:lnTo>
                    <a:lnTo>
                      <a:pt x="40" y="10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403"/>
              <p:cNvSpPr>
                <a:spLocks/>
              </p:cNvSpPr>
              <p:nvPr/>
            </p:nvSpPr>
            <p:spPr bwMode="auto">
              <a:xfrm>
                <a:off x="5236" y="2607"/>
                <a:ext cx="49" cy="43"/>
              </a:xfrm>
              <a:custGeom>
                <a:avLst/>
                <a:gdLst>
                  <a:gd name="T0" fmla="*/ 49 w 49"/>
                  <a:gd name="T1" fmla="*/ 19 h 43"/>
                  <a:gd name="T2" fmla="*/ 49 w 49"/>
                  <a:gd name="T3" fmla="*/ 21 h 43"/>
                  <a:gd name="T4" fmla="*/ 49 w 49"/>
                  <a:gd name="T5" fmla="*/ 24 h 43"/>
                  <a:gd name="T6" fmla="*/ 48 w 49"/>
                  <a:gd name="T7" fmla="*/ 27 h 43"/>
                  <a:gd name="T8" fmla="*/ 46 w 49"/>
                  <a:gd name="T9" fmla="*/ 30 h 43"/>
                  <a:gd name="T10" fmla="*/ 43 w 49"/>
                  <a:gd name="T11" fmla="*/ 31 h 43"/>
                  <a:gd name="T12" fmla="*/ 42 w 49"/>
                  <a:gd name="T13" fmla="*/ 31 h 43"/>
                  <a:gd name="T14" fmla="*/ 42 w 49"/>
                  <a:gd name="T15" fmla="*/ 31 h 43"/>
                  <a:gd name="T16" fmla="*/ 41 w 49"/>
                  <a:gd name="T17" fmla="*/ 33 h 43"/>
                  <a:gd name="T18" fmla="*/ 39 w 49"/>
                  <a:gd name="T19" fmla="*/ 35 h 43"/>
                  <a:gd name="T20" fmla="*/ 37 w 49"/>
                  <a:gd name="T21" fmla="*/ 37 h 43"/>
                  <a:gd name="T22" fmla="*/ 35 w 49"/>
                  <a:gd name="T23" fmla="*/ 39 h 43"/>
                  <a:gd name="T24" fmla="*/ 32 w 49"/>
                  <a:gd name="T25" fmla="*/ 41 h 43"/>
                  <a:gd name="T26" fmla="*/ 30 w 49"/>
                  <a:gd name="T27" fmla="*/ 42 h 43"/>
                  <a:gd name="T28" fmla="*/ 27 w 49"/>
                  <a:gd name="T29" fmla="*/ 43 h 43"/>
                  <a:gd name="T30" fmla="*/ 24 w 49"/>
                  <a:gd name="T31" fmla="*/ 43 h 43"/>
                  <a:gd name="T32" fmla="*/ 20 w 49"/>
                  <a:gd name="T33" fmla="*/ 43 h 43"/>
                  <a:gd name="T34" fmla="*/ 15 w 49"/>
                  <a:gd name="T35" fmla="*/ 43 h 43"/>
                  <a:gd name="T36" fmla="*/ 11 w 49"/>
                  <a:gd name="T37" fmla="*/ 41 h 43"/>
                  <a:gd name="T38" fmla="*/ 8 w 49"/>
                  <a:gd name="T39" fmla="*/ 38 h 43"/>
                  <a:gd name="T40" fmla="*/ 5 w 49"/>
                  <a:gd name="T41" fmla="*/ 36 h 43"/>
                  <a:gd name="T42" fmla="*/ 3 w 49"/>
                  <a:gd name="T43" fmla="*/ 32 h 43"/>
                  <a:gd name="T44" fmla="*/ 1 w 49"/>
                  <a:gd name="T45" fmla="*/ 28 h 43"/>
                  <a:gd name="T46" fmla="*/ 0 w 49"/>
                  <a:gd name="T47" fmla="*/ 24 h 43"/>
                  <a:gd name="T48" fmla="*/ 0 w 49"/>
                  <a:gd name="T49" fmla="*/ 20 h 43"/>
                  <a:gd name="T50" fmla="*/ 1 w 49"/>
                  <a:gd name="T51" fmla="*/ 15 h 43"/>
                  <a:gd name="T52" fmla="*/ 3 w 49"/>
                  <a:gd name="T53" fmla="*/ 11 h 43"/>
                  <a:gd name="T54" fmla="*/ 5 w 49"/>
                  <a:gd name="T55" fmla="*/ 8 h 43"/>
                  <a:gd name="T56" fmla="*/ 5 w 49"/>
                  <a:gd name="T57" fmla="*/ 7 h 43"/>
                  <a:gd name="T58" fmla="*/ 6 w 49"/>
                  <a:gd name="T59" fmla="*/ 6 h 43"/>
                  <a:gd name="T60" fmla="*/ 7 w 49"/>
                  <a:gd name="T61" fmla="*/ 5 h 43"/>
                  <a:gd name="T62" fmla="*/ 8 w 49"/>
                  <a:gd name="T63" fmla="*/ 4 h 43"/>
                  <a:gd name="T64" fmla="*/ 10 w 49"/>
                  <a:gd name="T65" fmla="*/ 3 h 43"/>
                  <a:gd name="T66" fmla="*/ 13 w 49"/>
                  <a:gd name="T67" fmla="*/ 2 h 43"/>
                  <a:gd name="T68" fmla="*/ 17 w 49"/>
                  <a:gd name="T69" fmla="*/ 0 h 43"/>
                  <a:gd name="T70" fmla="*/ 23 w 49"/>
                  <a:gd name="T71" fmla="*/ 0 h 43"/>
                  <a:gd name="T72" fmla="*/ 28 w 49"/>
                  <a:gd name="T73" fmla="*/ 0 h 43"/>
                  <a:gd name="T74" fmla="*/ 31 w 49"/>
                  <a:gd name="T75" fmla="*/ 1 h 43"/>
                  <a:gd name="T76" fmla="*/ 34 w 49"/>
                  <a:gd name="T77" fmla="*/ 3 h 43"/>
                  <a:gd name="T78" fmla="*/ 36 w 49"/>
                  <a:gd name="T79" fmla="*/ 5 h 43"/>
                  <a:gd name="T80" fmla="*/ 39 w 49"/>
                  <a:gd name="T81" fmla="*/ 7 h 43"/>
                  <a:gd name="T82" fmla="*/ 41 w 49"/>
                  <a:gd name="T83" fmla="*/ 9 h 43"/>
                  <a:gd name="T84" fmla="*/ 44 w 49"/>
                  <a:gd name="T85" fmla="*/ 13 h 43"/>
                  <a:gd name="T86" fmla="*/ 47 w 49"/>
                  <a:gd name="T87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3">
                    <a:moveTo>
                      <a:pt x="48" y="18"/>
                    </a:moveTo>
                    <a:lnTo>
                      <a:pt x="49" y="19"/>
                    </a:lnTo>
                    <a:lnTo>
                      <a:pt x="49" y="20"/>
                    </a:lnTo>
                    <a:lnTo>
                      <a:pt x="49" y="21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6"/>
                    </a:lnTo>
                    <a:lnTo>
                      <a:pt x="48" y="27"/>
                    </a:lnTo>
                    <a:lnTo>
                      <a:pt x="47" y="29"/>
                    </a:lnTo>
                    <a:lnTo>
                      <a:pt x="46" y="30"/>
                    </a:lnTo>
                    <a:lnTo>
                      <a:pt x="45" y="31"/>
                    </a:lnTo>
                    <a:lnTo>
                      <a:pt x="43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1" y="33"/>
                    </a:lnTo>
                    <a:lnTo>
                      <a:pt x="40" y="34"/>
                    </a:lnTo>
                    <a:lnTo>
                      <a:pt x="39" y="35"/>
                    </a:lnTo>
                    <a:lnTo>
                      <a:pt x="38" y="36"/>
                    </a:lnTo>
                    <a:lnTo>
                      <a:pt x="37" y="37"/>
                    </a:lnTo>
                    <a:lnTo>
                      <a:pt x="36" y="38"/>
                    </a:lnTo>
                    <a:lnTo>
                      <a:pt x="35" y="39"/>
                    </a:lnTo>
                    <a:lnTo>
                      <a:pt x="34" y="40"/>
                    </a:lnTo>
                    <a:lnTo>
                      <a:pt x="32" y="41"/>
                    </a:lnTo>
                    <a:lnTo>
                      <a:pt x="31" y="42"/>
                    </a:lnTo>
                    <a:lnTo>
                      <a:pt x="30" y="42"/>
                    </a:lnTo>
                    <a:lnTo>
                      <a:pt x="28" y="43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4" y="43"/>
                    </a:lnTo>
                    <a:lnTo>
                      <a:pt x="22" y="43"/>
                    </a:lnTo>
                    <a:lnTo>
                      <a:pt x="20" y="43"/>
                    </a:lnTo>
                    <a:lnTo>
                      <a:pt x="17" y="43"/>
                    </a:lnTo>
                    <a:lnTo>
                      <a:pt x="15" y="43"/>
                    </a:lnTo>
                    <a:lnTo>
                      <a:pt x="13" y="42"/>
                    </a:lnTo>
                    <a:lnTo>
                      <a:pt x="11" y="41"/>
                    </a:lnTo>
                    <a:lnTo>
                      <a:pt x="10" y="40"/>
                    </a:lnTo>
                    <a:lnTo>
                      <a:pt x="8" y="38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4" y="34"/>
                    </a:lnTo>
                    <a:lnTo>
                      <a:pt x="3" y="32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5" y="1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1"/>
                    </a:lnTo>
                    <a:lnTo>
                      <a:pt x="31" y="1"/>
                    </a:lnTo>
                    <a:lnTo>
                      <a:pt x="32" y="2"/>
                    </a:lnTo>
                    <a:lnTo>
                      <a:pt x="34" y="3"/>
                    </a:lnTo>
                    <a:lnTo>
                      <a:pt x="35" y="4"/>
                    </a:lnTo>
                    <a:lnTo>
                      <a:pt x="36" y="5"/>
                    </a:lnTo>
                    <a:lnTo>
                      <a:pt x="38" y="6"/>
                    </a:lnTo>
                    <a:lnTo>
                      <a:pt x="39" y="7"/>
                    </a:lnTo>
                    <a:lnTo>
                      <a:pt x="40" y="8"/>
                    </a:lnTo>
                    <a:lnTo>
                      <a:pt x="41" y="9"/>
                    </a:lnTo>
                    <a:lnTo>
                      <a:pt x="42" y="11"/>
                    </a:lnTo>
                    <a:lnTo>
                      <a:pt x="44" y="13"/>
                    </a:lnTo>
                    <a:lnTo>
                      <a:pt x="45" y="14"/>
                    </a:lnTo>
                    <a:lnTo>
                      <a:pt x="47" y="16"/>
                    </a:lnTo>
                    <a:lnTo>
                      <a:pt x="48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404"/>
              <p:cNvSpPr>
                <a:spLocks/>
              </p:cNvSpPr>
              <p:nvPr/>
            </p:nvSpPr>
            <p:spPr bwMode="auto">
              <a:xfrm>
                <a:off x="5239" y="2610"/>
                <a:ext cx="44" cy="37"/>
              </a:xfrm>
              <a:custGeom>
                <a:avLst/>
                <a:gdLst>
                  <a:gd name="T0" fmla="*/ 39 w 44"/>
                  <a:gd name="T1" fmla="*/ 14 h 37"/>
                  <a:gd name="T2" fmla="*/ 39 w 44"/>
                  <a:gd name="T3" fmla="*/ 14 h 37"/>
                  <a:gd name="T4" fmla="*/ 38 w 44"/>
                  <a:gd name="T5" fmla="*/ 14 h 37"/>
                  <a:gd name="T6" fmla="*/ 37 w 44"/>
                  <a:gd name="T7" fmla="*/ 15 h 37"/>
                  <a:gd name="T8" fmla="*/ 37 w 44"/>
                  <a:gd name="T9" fmla="*/ 15 h 37"/>
                  <a:gd name="T10" fmla="*/ 36 w 44"/>
                  <a:gd name="T11" fmla="*/ 12 h 37"/>
                  <a:gd name="T12" fmla="*/ 35 w 44"/>
                  <a:gd name="T13" fmla="*/ 9 h 37"/>
                  <a:gd name="T14" fmla="*/ 33 w 44"/>
                  <a:gd name="T15" fmla="*/ 7 h 37"/>
                  <a:gd name="T16" fmla="*/ 31 w 44"/>
                  <a:gd name="T17" fmla="*/ 4 h 37"/>
                  <a:gd name="T18" fmla="*/ 28 w 44"/>
                  <a:gd name="T19" fmla="*/ 3 h 37"/>
                  <a:gd name="T20" fmla="*/ 25 w 44"/>
                  <a:gd name="T21" fmla="*/ 1 h 37"/>
                  <a:gd name="T22" fmla="*/ 22 w 44"/>
                  <a:gd name="T23" fmla="*/ 0 h 37"/>
                  <a:gd name="T24" fmla="*/ 19 w 44"/>
                  <a:gd name="T25" fmla="*/ 0 h 37"/>
                  <a:gd name="T26" fmla="*/ 15 w 44"/>
                  <a:gd name="T27" fmla="*/ 0 h 37"/>
                  <a:gd name="T28" fmla="*/ 12 w 44"/>
                  <a:gd name="T29" fmla="*/ 1 h 37"/>
                  <a:gd name="T30" fmla="*/ 9 w 44"/>
                  <a:gd name="T31" fmla="*/ 3 h 37"/>
                  <a:gd name="T32" fmla="*/ 6 w 44"/>
                  <a:gd name="T33" fmla="*/ 5 h 37"/>
                  <a:gd name="T34" fmla="*/ 4 w 44"/>
                  <a:gd name="T35" fmla="*/ 8 h 37"/>
                  <a:gd name="T36" fmla="*/ 2 w 44"/>
                  <a:gd name="T37" fmla="*/ 11 h 37"/>
                  <a:gd name="T38" fmla="*/ 1 w 44"/>
                  <a:gd name="T39" fmla="*/ 15 h 37"/>
                  <a:gd name="T40" fmla="*/ 0 w 44"/>
                  <a:gd name="T41" fmla="*/ 19 h 37"/>
                  <a:gd name="T42" fmla="*/ 1 w 44"/>
                  <a:gd name="T43" fmla="*/ 22 h 37"/>
                  <a:gd name="T44" fmla="*/ 2 w 44"/>
                  <a:gd name="T45" fmla="*/ 26 h 37"/>
                  <a:gd name="T46" fmla="*/ 4 w 44"/>
                  <a:gd name="T47" fmla="*/ 29 h 37"/>
                  <a:gd name="T48" fmla="*/ 6 w 44"/>
                  <a:gd name="T49" fmla="*/ 32 h 37"/>
                  <a:gd name="T50" fmla="*/ 9 w 44"/>
                  <a:gd name="T51" fmla="*/ 34 h 37"/>
                  <a:gd name="T52" fmla="*/ 12 w 44"/>
                  <a:gd name="T53" fmla="*/ 36 h 37"/>
                  <a:gd name="T54" fmla="*/ 15 w 44"/>
                  <a:gd name="T55" fmla="*/ 37 h 37"/>
                  <a:gd name="T56" fmla="*/ 19 w 44"/>
                  <a:gd name="T57" fmla="*/ 37 h 37"/>
                  <a:gd name="T58" fmla="*/ 22 w 44"/>
                  <a:gd name="T59" fmla="*/ 37 h 37"/>
                  <a:gd name="T60" fmla="*/ 25 w 44"/>
                  <a:gd name="T61" fmla="*/ 36 h 37"/>
                  <a:gd name="T62" fmla="*/ 28 w 44"/>
                  <a:gd name="T63" fmla="*/ 35 h 37"/>
                  <a:gd name="T64" fmla="*/ 30 w 44"/>
                  <a:gd name="T65" fmla="*/ 33 h 37"/>
                  <a:gd name="T66" fmla="*/ 32 w 44"/>
                  <a:gd name="T67" fmla="*/ 31 h 37"/>
                  <a:gd name="T68" fmla="*/ 34 w 44"/>
                  <a:gd name="T69" fmla="*/ 29 h 37"/>
                  <a:gd name="T70" fmla="*/ 36 w 44"/>
                  <a:gd name="T71" fmla="*/ 26 h 37"/>
                  <a:gd name="T72" fmla="*/ 37 w 44"/>
                  <a:gd name="T73" fmla="*/ 23 h 37"/>
                  <a:gd name="T74" fmla="*/ 37 w 44"/>
                  <a:gd name="T75" fmla="*/ 24 h 37"/>
                  <a:gd name="T76" fmla="*/ 38 w 44"/>
                  <a:gd name="T77" fmla="*/ 24 h 37"/>
                  <a:gd name="T78" fmla="*/ 39 w 44"/>
                  <a:gd name="T79" fmla="*/ 25 h 37"/>
                  <a:gd name="T80" fmla="*/ 39 w 44"/>
                  <a:gd name="T81" fmla="*/ 25 h 37"/>
                  <a:gd name="T82" fmla="*/ 40 w 44"/>
                  <a:gd name="T83" fmla="*/ 25 h 37"/>
                  <a:gd name="T84" fmla="*/ 41 w 44"/>
                  <a:gd name="T85" fmla="*/ 24 h 37"/>
                  <a:gd name="T86" fmla="*/ 42 w 44"/>
                  <a:gd name="T87" fmla="*/ 24 h 37"/>
                  <a:gd name="T88" fmla="*/ 42 w 44"/>
                  <a:gd name="T89" fmla="*/ 23 h 37"/>
                  <a:gd name="T90" fmla="*/ 43 w 44"/>
                  <a:gd name="T91" fmla="*/ 23 h 37"/>
                  <a:gd name="T92" fmla="*/ 43 w 44"/>
                  <a:gd name="T93" fmla="*/ 22 h 37"/>
                  <a:gd name="T94" fmla="*/ 44 w 44"/>
                  <a:gd name="T95" fmla="*/ 21 h 37"/>
                  <a:gd name="T96" fmla="*/ 44 w 44"/>
                  <a:gd name="T97" fmla="*/ 20 h 37"/>
                  <a:gd name="T98" fmla="*/ 44 w 44"/>
                  <a:gd name="T99" fmla="*/ 19 h 37"/>
                  <a:gd name="T100" fmla="*/ 43 w 44"/>
                  <a:gd name="T101" fmla="*/ 17 h 37"/>
                  <a:gd name="T102" fmla="*/ 43 w 44"/>
                  <a:gd name="T103" fmla="*/ 17 h 37"/>
                  <a:gd name="T104" fmla="*/ 42 w 44"/>
                  <a:gd name="T105" fmla="*/ 16 h 37"/>
                  <a:gd name="T106" fmla="*/ 42 w 44"/>
                  <a:gd name="T107" fmla="*/ 15 h 37"/>
                  <a:gd name="T108" fmla="*/ 41 w 44"/>
                  <a:gd name="T109" fmla="*/ 15 h 37"/>
                  <a:gd name="T110" fmla="*/ 40 w 44"/>
                  <a:gd name="T111" fmla="*/ 14 h 37"/>
                  <a:gd name="T112" fmla="*/ 39 w 44"/>
                  <a:gd name="T113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4" h="37">
                    <a:moveTo>
                      <a:pt x="39" y="14"/>
                    </a:moveTo>
                    <a:lnTo>
                      <a:pt x="39" y="14"/>
                    </a:lnTo>
                    <a:lnTo>
                      <a:pt x="38" y="14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6" y="12"/>
                    </a:lnTo>
                    <a:lnTo>
                      <a:pt x="35" y="9"/>
                    </a:lnTo>
                    <a:lnTo>
                      <a:pt x="33" y="7"/>
                    </a:lnTo>
                    <a:lnTo>
                      <a:pt x="31" y="4"/>
                    </a:lnTo>
                    <a:lnTo>
                      <a:pt x="28" y="3"/>
                    </a:lnTo>
                    <a:lnTo>
                      <a:pt x="25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2" y="1"/>
                    </a:lnTo>
                    <a:lnTo>
                      <a:pt x="9" y="3"/>
                    </a:lnTo>
                    <a:lnTo>
                      <a:pt x="6" y="5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1" y="15"/>
                    </a:lnTo>
                    <a:lnTo>
                      <a:pt x="0" y="19"/>
                    </a:lnTo>
                    <a:lnTo>
                      <a:pt x="1" y="22"/>
                    </a:lnTo>
                    <a:lnTo>
                      <a:pt x="2" y="26"/>
                    </a:lnTo>
                    <a:lnTo>
                      <a:pt x="4" y="29"/>
                    </a:lnTo>
                    <a:lnTo>
                      <a:pt x="6" y="32"/>
                    </a:lnTo>
                    <a:lnTo>
                      <a:pt x="9" y="34"/>
                    </a:lnTo>
                    <a:lnTo>
                      <a:pt x="12" y="36"/>
                    </a:lnTo>
                    <a:lnTo>
                      <a:pt x="15" y="37"/>
                    </a:lnTo>
                    <a:lnTo>
                      <a:pt x="19" y="37"/>
                    </a:lnTo>
                    <a:lnTo>
                      <a:pt x="22" y="37"/>
                    </a:lnTo>
                    <a:lnTo>
                      <a:pt x="25" y="36"/>
                    </a:lnTo>
                    <a:lnTo>
                      <a:pt x="28" y="35"/>
                    </a:lnTo>
                    <a:lnTo>
                      <a:pt x="30" y="33"/>
                    </a:lnTo>
                    <a:lnTo>
                      <a:pt x="32" y="31"/>
                    </a:lnTo>
                    <a:lnTo>
                      <a:pt x="34" y="29"/>
                    </a:lnTo>
                    <a:lnTo>
                      <a:pt x="36" y="26"/>
                    </a:lnTo>
                    <a:lnTo>
                      <a:pt x="37" y="23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9" y="25"/>
                    </a:lnTo>
                    <a:lnTo>
                      <a:pt x="39" y="25"/>
                    </a:lnTo>
                    <a:lnTo>
                      <a:pt x="40" y="25"/>
                    </a:lnTo>
                    <a:lnTo>
                      <a:pt x="41" y="24"/>
                    </a:lnTo>
                    <a:lnTo>
                      <a:pt x="42" y="24"/>
                    </a:lnTo>
                    <a:lnTo>
                      <a:pt x="42" y="23"/>
                    </a:lnTo>
                    <a:lnTo>
                      <a:pt x="43" y="23"/>
                    </a:lnTo>
                    <a:lnTo>
                      <a:pt x="43" y="22"/>
                    </a:lnTo>
                    <a:lnTo>
                      <a:pt x="44" y="21"/>
                    </a:lnTo>
                    <a:lnTo>
                      <a:pt x="44" y="20"/>
                    </a:lnTo>
                    <a:lnTo>
                      <a:pt x="44" y="19"/>
                    </a:lnTo>
                    <a:lnTo>
                      <a:pt x="43" y="17"/>
                    </a:lnTo>
                    <a:lnTo>
                      <a:pt x="43" y="17"/>
                    </a:lnTo>
                    <a:lnTo>
                      <a:pt x="42" y="16"/>
                    </a:lnTo>
                    <a:lnTo>
                      <a:pt x="42" y="15"/>
                    </a:lnTo>
                    <a:lnTo>
                      <a:pt x="41" y="15"/>
                    </a:lnTo>
                    <a:lnTo>
                      <a:pt x="40" y="14"/>
                    </a:lnTo>
                    <a:lnTo>
                      <a:pt x="39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405"/>
              <p:cNvSpPr>
                <a:spLocks/>
              </p:cNvSpPr>
              <p:nvPr/>
            </p:nvSpPr>
            <p:spPr bwMode="auto">
              <a:xfrm>
                <a:off x="5249" y="2636"/>
                <a:ext cx="17" cy="6"/>
              </a:xfrm>
              <a:custGeom>
                <a:avLst/>
                <a:gdLst>
                  <a:gd name="T0" fmla="*/ 0 w 17"/>
                  <a:gd name="T1" fmla="*/ 0 h 6"/>
                  <a:gd name="T2" fmla="*/ 0 w 17"/>
                  <a:gd name="T3" fmla="*/ 1 h 6"/>
                  <a:gd name="T4" fmla="*/ 0 w 17"/>
                  <a:gd name="T5" fmla="*/ 2 h 6"/>
                  <a:gd name="T6" fmla="*/ 1 w 17"/>
                  <a:gd name="T7" fmla="*/ 4 h 6"/>
                  <a:gd name="T8" fmla="*/ 3 w 17"/>
                  <a:gd name="T9" fmla="*/ 5 h 6"/>
                  <a:gd name="T10" fmla="*/ 4 w 17"/>
                  <a:gd name="T11" fmla="*/ 5 h 6"/>
                  <a:gd name="T12" fmla="*/ 5 w 17"/>
                  <a:gd name="T13" fmla="*/ 6 h 6"/>
                  <a:gd name="T14" fmla="*/ 6 w 17"/>
                  <a:gd name="T15" fmla="*/ 6 h 6"/>
                  <a:gd name="T16" fmla="*/ 7 w 17"/>
                  <a:gd name="T17" fmla="*/ 6 h 6"/>
                  <a:gd name="T18" fmla="*/ 8 w 17"/>
                  <a:gd name="T19" fmla="*/ 6 h 6"/>
                  <a:gd name="T20" fmla="*/ 9 w 17"/>
                  <a:gd name="T21" fmla="*/ 6 h 6"/>
                  <a:gd name="T22" fmla="*/ 9 w 17"/>
                  <a:gd name="T23" fmla="*/ 6 h 6"/>
                  <a:gd name="T24" fmla="*/ 10 w 17"/>
                  <a:gd name="T25" fmla="*/ 6 h 6"/>
                  <a:gd name="T26" fmla="*/ 17 w 17"/>
                  <a:gd name="T27" fmla="*/ 0 h 6"/>
                  <a:gd name="T28" fmla="*/ 0 w 17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6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406"/>
              <p:cNvSpPr>
                <a:spLocks/>
              </p:cNvSpPr>
              <p:nvPr/>
            </p:nvSpPr>
            <p:spPr bwMode="auto">
              <a:xfrm>
                <a:off x="5251" y="2637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 w 10"/>
                  <a:gd name="T3" fmla="*/ 2 h 2"/>
                  <a:gd name="T4" fmla="*/ 8 w 10"/>
                  <a:gd name="T5" fmla="*/ 2 h 2"/>
                  <a:gd name="T6" fmla="*/ 10 w 10"/>
                  <a:gd name="T7" fmla="*/ 0 h 2"/>
                  <a:gd name="T8" fmla="*/ 0 w 10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407"/>
              <p:cNvSpPr>
                <a:spLocks/>
              </p:cNvSpPr>
              <p:nvPr/>
            </p:nvSpPr>
            <p:spPr bwMode="auto">
              <a:xfrm>
                <a:off x="5239" y="2603"/>
                <a:ext cx="35" cy="12"/>
              </a:xfrm>
              <a:custGeom>
                <a:avLst/>
                <a:gdLst>
                  <a:gd name="T0" fmla="*/ 28 w 35"/>
                  <a:gd name="T1" fmla="*/ 2 h 12"/>
                  <a:gd name="T2" fmla="*/ 28 w 35"/>
                  <a:gd name="T3" fmla="*/ 2 h 12"/>
                  <a:gd name="T4" fmla="*/ 27 w 35"/>
                  <a:gd name="T5" fmla="*/ 2 h 12"/>
                  <a:gd name="T6" fmla="*/ 26 w 35"/>
                  <a:gd name="T7" fmla="*/ 2 h 12"/>
                  <a:gd name="T8" fmla="*/ 25 w 35"/>
                  <a:gd name="T9" fmla="*/ 2 h 12"/>
                  <a:gd name="T10" fmla="*/ 24 w 35"/>
                  <a:gd name="T11" fmla="*/ 1 h 12"/>
                  <a:gd name="T12" fmla="*/ 22 w 35"/>
                  <a:gd name="T13" fmla="*/ 1 h 12"/>
                  <a:gd name="T14" fmla="*/ 21 w 35"/>
                  <a:gd name="T15" fmla="*/ 1 h 12"/>
                  <a:gd name="T16" fmla="*/ 19 w 35"/>
                  <a:gd name="T17" fmla="*/ 1 h 12"/>
                  <a:gd name="T18" fmla="*/ 17 w 35"/>
                  <a:gd name="T19" fmla="*/ 1 h 12"/>
                  <a:gd name="T20" fmla="*/ 16 w 35"/>
                  <a:gd name="T21" fmla="*/ 1 h 12"/>
                  <a:gd name="T22" fmla="*/ 14 w 35"/>
                  <a:gd name="T23" fmla="*/ 0 h 12"/>
                  <a:gd name="T24" fmla="*/ 13 w 35"/>
                  <a:gd name="T25" fmla="*/ 0 h 12"/>
                  <a:gd name="T26" fmla="*/ 12 w 35"/>
                  <a:gd name="T27" fmla="*/ 0 h 12"/>
                  <a:gd name="T28" fmla="*/ 11 w 35"/>
                  <a:gd name="T29" fmla="*/ 0 h 12"/>
                  <a:gd name="T30" fmla="*/ 10 w 35"/>
                  <a:gd name="T31" fmla="*/ 0 h 12"/>
                  <a:gd name="T32" fmla="*/ 9 w 35"/>
                  <a:gd name="T33" fmla="*/ 0 h 12"/>
                  <a:gd name="T34" fmla="*/ 8 w 35"/>
                  <a:gd name="T35" fmla="*/ 0 h 12"/>
                  <a:gd name="T36" fmla="*/ 6 w 35"/>
                  <a:gd name="T37" fmla="*/ 1 h 12"/>
                  <a:gd name="T38" fmla="*/ 4 w 35"/>
                  <a:gd name="T39" fmla="*/ 2 h 12"/>
                  <a:gd name="T40" fmla="*/ 3 w 35"/>
                  <a:gd name="T41" fmla="*/ 4 h 12"/>
                  <a:gd name="T42" fmla="*/ 2 w 35"/>
                  <a:gd name="T43" fmla="*/ 6 h 12"/>
                  <a:gd name="T44" fmla="*/ 1 w 35"/>
                  <a:gd name="T45" fmla="*/ 7 h 12"/>
                  <a:gd name="T46" fmla="*/ 0 w 35"/>
                  <a:gd name="T47" fmla="*/ 9 h 12"/>
                  <a:gd name="T48" fmla="*/ 0 w 35"/>
                  <a:gd name="T49" fmla="*/ 10 h 12"/>
                  <a:gd name="T50" fmla="*/ 0 w 35"/>
                  <a:gd name="T51" fmla="*/ 10 h 12"/>
                  <a:gd name="T52" fmla="*/ 1 w 35"/>
                  <a:gd name="T53" fmla="*/ 11 h 12"/>
                  <a:gd name="T54" fmla="*/ 3 w 35"/>
                  <a:gd name="T55" fmla="*/ 11 h 12"/>
                  <a:gd name="T56" fmla="*/ 5 w 35"/>
                  <a:gd name="T57" fmla="*/ 11 h 12"/>
                  <a:gd name="T58" fmla="*/ 7 w 35"/>
                  <a:gd name="T59" fmla="*/ 11 h 12"/>
                  <a:gd name="T60" fmla="*/ 10 w 35"/>
                  <a:gd name="T61" fmla="*/ 12 h 12"/>
                  <a:gd name="T62" fmla="*/ 13 w 35"/>
                  <a:gd name="T63" fmla="*/ 12 h 12"/>
                  <a:gd name="T64" fmla="*/ 16 w 35"/>
                  <a:gd name="T65" fmla="*/ 12 h 12"/>
                  <a:gd name="T66" fmla="*/ 19 w 35"/>
                  <a:gd name="T67" fmla="*/ 12 h 12"/>
                  <a:gd name="T68" fmla="*/ 22 w 35"/>
                  <a:gd name="T69" fmla="*/ 12 h 12"/>
                  <a:gd name="T70" fmla="*/ 25 w 35"/>
                  <a:gd name="T71" fmla="*/ 12 h 12"/>
                  <a:gd name="T72" fmla="*/ 27 w 35"/>
                  <a:gd name="T73" fmla="*/ 12 h 12"/>
                  <a:gd name="T74" fmla="*/ 30 w 35"/>
                  <a:gd name="T75" fmla="*/ 12 h 12"/>
                  <a:gd name="T76" fmla="*/ 32 w 35"/>
                  <a:gd name="T77" fmla="*/ 12 h 12"/>
                  <a:gd name="T78" fmla="*/ 33 w 35"/>
                  <a:gd name="T79" fmla="*/ 12 h 12"/>
                  <a:gd name="T80" fmla="*/ 33 w 35"/>
                  <a:gd name="T81" fmla="*/ 12 h 12"/>
                  <a:gd name="T82" fmla="*/ 35 w 35"/>
                  <a:gd name="T83" fmla="*/ 11 h 12"/>
                  <a:gd name="T84" fmla="*/ 35 w 35"/>
                  <a:gd name="T85" fmla="*/ 10 h 12"/>
                  <a:gd name="T86" fmla="*/ 35 w 35"/>
                  <a:gd name="T87" fmla="*/ 8 h 12"/>
                  <a:gd name="T88" fmla="*/ 34 w 35"/>
                  <a:gd name="T89" fmla="*/ 7 h 12"/>
                  <a:gd name="T90" fmla="*/ 33 w 35"/>
                  <a:gd name="T91" fmla="*/ 5 h 12"/>
                  <a:gd name="T92" fmla="*/ 32 w 35"/>
                  <a:gd name="T93" fmla="*/ 3 h 12"/>
                  <a:gd name="T94" fmla="*/ 30 w 35"/>
                  <a:gd name="T95" fmla="*/ 2 h 12"/>
                  <a:gd name="T96" fmla="*/ 28 w 35"/>
                  <a:gd name="T9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5" h="12">
                    <a:moveTo>
                      <a:pt x="28" y="2"/>
                    </a:moveTo>
                    <a:lnTo>
                      <a:pt x="28" y="2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5" y="2"/>
                    </a:lnTo>
                    <a:lnTo>
                      <a:pt x="24" y="1"/>
                    </a:lnTo>
                    <a:lnTo>
                      <a:pt x="22" y="1"/>
                    </a:lnTo>
                    <a:lnTo>
                      <a:pt x="21" y="1"/>
                    </a:lnTo>
                    <a:lnTo>
                      <a:pt x="19" y="1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10" y="12"/>
                    </a:lnTo>
                    <a:lnTo>
                      <a:pt x="13" y="12"/>
                    </a:lnTo>
                    <a:lnTo>
                      <a:pt x="16" y="12"/>
                    </a:lnTo>
                    <a:lnTo>
                      <a:pt x="19" y="12"/>
                    </a:lnTo>
                    <a:lnTo>
                      <a:pt x="22" y="12"/>
                    </a:lnTo>
                    <a:lnTo>
                      <a:pt x="25" y="12"/>
                    </a:lnTo>
                    <a:lnTo>
                      <a:pt x="27" y="12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3" y="12"/>
                    </a:lnTo>
                    <a:lnTo>
                      <a:pt x="35" y="11"/>
                    </a:lnTo>
                    <a:lnTo>
                      <a:pt x="35" y="10"/>
                    </a:lnTo>
                    <a:lnTo>
                      <a:pt x="35" y="8"/>
                    </a:lnTo>
                    <a:lnTo>
                      <a:pt x="34" y="7"/>
                    </a:lnTo>
                    <a:lnTo>
                      <a:pt x="33" y="5"/>
                    </a:lnTo>
                    <a:lnTo>
                      <a:pt x="32" y="3"/>
                    </a:lnTo>
                    <a:lnTo>
                      <a:pt x="30" y="2"/>
                    </a:lnTo>
                    <a:lnTo>
                      <a:pt x="2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408"/>
              <p:cNvSpPr>
                <a:spLocks/>
              </p:cNvSpPr>
              <p:nvPr/>
            </p:nvSpPr>
            <p:spPr bwMode="auto">
              <a:xfrm>
                <a:off x="5277" y="2631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2 h 2"/>
                  <a:gd name="T4" fmla="*/ 2 w 3"/>
                  <a:gd name="T5" fmla="*/ 2 h 2"/>
                  <a:gd name="T6" fmla="*/ 3 w 3"/>
                  <a:gd name="T7" fmla="*/ 2 h 2"/>
                  <a:gd name="T8" fmla="*/ 3 w 3"/>
                  <a:gd name="T9" fmla="*/ 1 h 2"/>
                  <a:gd name="T10" fmla="*/ 3 w 3"/>
                  <a:gd name="T11" fmla="*/ 1 h 2"/>
                  <a:gd name="T12" fmla="*/ 2 w 3"/>
                  <a:gd name="T13" fmla="*/ 0 h 2"/>
                  <a:gd name="T14" fmla="*/ 2 w 3"/>
                  <a:gd name="T15" fmla="*/ 0 h 2"/>
                  <a:gd name="T16" fmla="*/ 1 w 3"/>
                  <a:gd name="T17" fmla="*/ 0 h 2"/>
                  <a:gd name="T18" fmla="*/ 1 w 3"/>
                  <a:gd name="T19" fmla="*/ 0 h 2"/>
                  <a:gd name="T20" fmla="*/ 0 w 3"/>
                  <a:gd name="T21" fmla="*/ 0 h 2"/>
                  <a:gd name="T22" fmla="*/ 0 w 3"/>
                  <a:gd name="T23" fmla="*/ 1 h 2"/>
                  <a:gd name="T24" fmla="*/ 0 w 3"/>
                  <a:gd name="T25" fmla="*/ 1 h 2"/>
                  <a:gd name="T26" fmla="*/ 0 w 3"/>
                  <a:gd name="T27" fmla="*/ 2 h 2"/>
                  <a:gd name="T28" fmla="*/ 0 w 3"/>
                  <a:gd name="T29" fmla="*/ 2 h 2"/>
                  <a:gd name="T30" fmla="*/ 1 w 3"/>
                  <a:gd name="T31" fmla="*/ 2 h 2"/>
                  <a:gd name="T32" fmla="*/ 1 w 3"/>
                  <a:gd name="T3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1409"/>
              <p:cNvSpPr>
                <a:spLocks/>
              </p:cNvSpPr>
              <p:nvPr/>
            </p:nvSpPr>
            <p:spPr bwMode="auto">
              <a:xfrm>
                <a:off x="5248" y="2652"/>
                <a:ext cx="30" cy="19"/>
              </a:xfrm>
              <a:custGeom>
                <a:avLst/>
                <a:gdLst>
                  <a:gd name="T0" fmla="*/ 29 w 30"/>
                  <a:gd name="T1" fmla="*/ 11 h 19"/>
                  <a:gd name="T2" fmla="*/ 26 w 30"/>
                  <a:gd name="T3" fmla="*/ 7 h 19"/>
                  <a:gd name="T4" fmla="*/ 30 w 30"/>
                  <a:gd name="T5" fmla="*/ 5 h 19"/>
                  <a:gd name="T6" fmla="*/ 27 w 30"/>
                  <a:gd name="T7" fmla="*/ 1 h 19"/>
                  <a:gd name="T8" fmla="*/ 25 w 30"/>
                  <a:gd name="T9" fmla="*/ 1 h 19"/>
                  <a:gd name="T10" fmla="*/ 28 w 30"/>
                  <a:gd name="T11" fmla="*/ 4 h 19"/>
                  <a:gd name="T12" fmla="*/ 24 w 30"/>
                  <a:gd name="T13" fmla="*/ 7 h 19"/>
                  <a:gd name="T14" fmla="*/ 24 w 30"/>
                  <a:gd name="T15" fmla="*/ 7 h 19"/>
                  <a:gd name="T16" fmla="*/ 25 w 30"/>
                  <a:gd name="T17" fmla="*/ 9 h 19"/>
                  <a:gd name="T18" fmla="*/ 26 w 30"/>
                  <a:gd name="T19" fmla="*/ 10 h 19"/>
                  <a:gd name="T20" fmla="*/ 26 w 30"/>
                  <a:gd name="T21" fmla="*/ 10 h 19"/>
                  <a:gd name="T22" fmla="*/ 13 w 30"/>
                  <a:gd name="T23" fmla="*/ 17 h 19"/>
                  <a:gd name="T24" fmla="*/ 3 w 30"/>
                  <a:gd name="T25" fmla="*/ 10 h 19"/>
                  <a:gd name="T26" fmla="*/ 6 w 30"/>
                  <a:gd name="T27" fmla="*/ 7 h 19"/>
                  <a:gd name="T28" fmla="*/ 2 w 30"/>
                  <a:gd name="T29" fmla="*/ 4 h 19"/>
                  <a:gd name="T30" fmla="*/ 4 w 30"/>
                  <a:gd name="T31" fmla="*/ 0 h 19"/>
                  <a:gd name="T32" fmla="*/ 2 w 30"/>
                  <a:gd name="T33" fmla="*/ 0 h 19"/>
                  <a:gd name="T34" fmla="*/ 0 w 30"/>
                  <a:gd name="T35" fmla="*/ 5 h 19"/>
                  <a:gd name="T36" fmla="*/ 3 w 30"/>
                  <a:gd name="T37" fmla="*/ 7 h 19"/>
                  <a:gd name="T38" fmla="*/ 1 w 30"/>
                  <a:gd name="T39" fmla="*/ 10 h 19"/>
                  <a:gd name="T40" fmla="*/ 12 w 30"/>
                  <a:gd name="T41" fmla="*/ 19 h 19"/>
                  <a:gd name="T42" fmla="*/ 29 w 30"/>
                  <a:gd name="T43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" h="19">
                    <a:moveTo>
                      <a:pt x="29" y="11"/>
                    </a:moveTo>
                    <a:lnTo>
                      <a:pt x="26" y="7"/>
                    </a:lnTo>
                    <a:lnTo>
                      <a:pt x="30" y="5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4" y="7"/>
                    </a:lnTo>
                    <a:lnTo>
                      <a:pt x="25" y="9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13" y="17"/>
                    </a:lnTo>
                    <a:lnTo>
                      <a:pt x="3" y="10"/>
                    </a:lnTo>
                    <a:lnTo>
                      <a:pt x="6" y="7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1" y="10"/>
                    </a:lnTo>
                    <a:lnTo>
                      <a:pt x="12" y="19"/>
                    </a:lnTo>
                    <a:lnTo>
                      <a:pt x="29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1410"/>
              <p:cNvSpPr>
                <a:spLocks/>
              </p:cNvSpPr>
              <p:nvPr/>
            </p:nvSpPr>
            <p:spPr bwMode="auto">
              <a:xfrm>
                <a:off x="5242" y="2668"/>
                <a:ext cx="1" cy="24"/>
              </a:xfrm>
              <a:custGeom>
                <a:avLst/>
                <a:gdLst>
                  <a:gd name="T0" fmla="*/ 0 w 1"/>
                  <a:gd name="T1" fmla="*/ 24 h 24"/>
                  <a:gd name="T2" fmla="*/ 0 w 1"/>
                  <a:gd name="T3" fmla="*/ 4 h 24"/>
                  <a:gd name="T4" fmla="*/ 1 w 1"/>
                  <a:gd name="T5" fmla="*/ 0 h 24"/>
                  <a:gd name="T6" fmla="*/ 1 w 1"/>
                  <a:gd name="T7" fmla="*/ 24 h 24"/>
                  <a:gd name="T8" fmla="*/ 0 w 1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4">
                    <a:moveTo>
                      <a:pt x="0" y="24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1411"/>
              <p:cNvSpPr>
                <a:spLocks/>
              </p:cNvSpPr>
              <p:nvPr/>
            </p:nvSpPr>
            <p:spPr bwMode="auto">
              <a:xfrm>
                <a:off x="5093" y="2651"/>
                <a:ext cx="43" cy="52"/>
              </a:xfrm>
              <a:custGeom>
                <a:avLst/>
                <a:gdLst>
                  <a:gd name="T0" fmla="*/ 42 w 43"/>
                  <a:gd name="T1" fmla="*/ 2 h 52"/>
                  <a:gd name="T2" fmla="*/ 41 w 43"/>
                  <a:gd name="T3" fmla="*/ 1 h 52"/>
                  <a:gd name="T4" fmla="*/ 40 w 43"/>
                  <a:gd name="T5" fmla="*/ 0 h 52"/>
                  <a:gd name="T6" fmla="*/ 38 w 43"/>
                  <a:gd name="T7" fmla="*/ 0 h 52"/>
                  <a:gd name="T8" fmla="*/ 35 w 43"/>
                  <a:gd name="T9" fmla="*/ 0 h 52"/>
                  <a:gd name="T10" fmla="*/ 33 w 43"/>
                  <a:gd name="T11" fmla="*/ 0 h 52"/>
                  <a:gd name="T12" fmla="*/ 30 w 43"/>
                  <a:gd name="T13" fmla="*/ 0 h 52"/>
                  <a:gd name="T14" fmla="*/ 26 w 43"/>
                  <a:gd name="T15" fmla="*/ 0 h 52"/>
                  <a:gd name="T16" fmla="*/ 23 w 43"/>
                  <a:gd name="T17" fmla="*/ 1 h 52"/>
                  <a:gd name="T18" fmla="*/ 20 w 43"/>
                  <a:gd name="T19" fmla="*/ 2 h 52"/>
                  <a:gd name="T20" fmla="*/ 17 w 43"/>
                  <a:gd name="T21" fmla="*/ 2 h 52"/>
                  <a:gd name="T22" fmla="*/ 14 w 43"/>
                  <a:gd name="T23" fmla="*/ 3 h 52"/>
                  <a:gd name="T24" fmla="*/ 12 w 43"/>
                  <a:gd name="T25" fmla="*/ 3 h 52"/>
                  <a:gd name="T26" fmla="*/ 10 w 43"/>
                  <a:gd name="T27" fmla="*/ 4 h 52"/>
                  <a:gd name="T28" fmla="*/ 8 w 43"/>
                  <a:gd name="T29" fmla="*/ 4 h 52"/>
                  <a:gd name="T30" fmla="*/ 7 w 43"/>
                  <a:gd name="T31" fmla="*/ 5 h 52"/>
                  <a:gd name="T32" fmla="*/ 7 w 43"/>
                  <a:gd name="T33" fmla="*/ 5 h 52"/>
                  <a:gd name="T34" fmla="*/ 7 w 43"/>
                  <a:gd name="T35" fmla="*/ 5 h 52"/>
                  <a:gd name="T36" fmla="*/ 7 w 43"/>
                  <a:gd name="T37" fmla="*/ 4 h 52"/>
                  <a:gd name="T38" fmla="*/ 7 w 43"/>
                  <a:gd name="T39" fmla="*/ 4 h 52"/>
                  <a:gd name="T40" fmla="*/ 6 w 43"/>
                  <a:gd name="T41" fmla="*/ 3 h 52"/>
                  <a:gd name="T42" fmla="*/ 6 w 43"/>
                  <a:gd name="T43" fmla="*/ 3 h 52"/>
                  <a:gd name="T44" fmla="*/ 5 w 43"/>
                  <a:gd name="T45" fmla="*/ 3 h 52"/>
                  <a:gd name="T46" fmla="*/ 4 w 43"/>
                  <a:gd name="T47" fmla="*/ 2 h 52"/>
                  <a:gd name="T48" fmla="*/ 3 w 43"/>
                  <a:gd name="T49" fmla="*/ 2 h 52"/>
                  <a:gd name="T50" fmla="*/ 2 w 43"/>
                  <a:gd name="T51" fmla="*/ 2 h 52"/>
                  <a:gd name="T52" fmla="*/ 1 w 43"/>
                  <a:gd name="T53" fmla="*/ 3 h 52"/>
                  <a:gd name="T54" fmla="*/ 1 w 43"/>
                  <a:gd name="T55" fmla="*/ 3 h 52"/>
                  <a:gd name="T56" fmla="*/ 0 w 43"/>
                  <a:gd name="T57" fmla="*/ 3 h 52"/>
                  <a:gd name="T58" fmla="*/ 0 w 43"/>
                  <a:gd name="T59" fmla="*/ 3 h 52"/>
                  <a:gd name="T60" fmla="*/ 0 w 43"/>
                  <a:gd name="T61" fmla="*/ 3 h 52"/>
                  <a:gd name="T62" fmla="*/ 0 w 43"/>
                  <a:gd name="T63" fmla="*/ 4 h 52"/>
                  <a:gd name="T64" fmla="*/ 0 w 43"/>
                  <a:gd name="T65" fmla="*/ 4 h 52"/>
                  <a:gd name="T66" fmla="*/ 0 w 43"/>
                  <a:gd name="T67" fmla="*/ 52 h 52"/>
                  <a:gd name="T68" fmla="*/ 7 w 43"/>
                  <a:gd name="T69" fmla="*/ 52 h 52"/>
                  <a:gd name="T70" fmla="*/ 7 w 43"/>
                  <a:gd name="T71" fmla="*/ 49 h 52"/>
                  <a:gd name="T72" fmla="*/ 7 w 43"/>
                  <a:gd name="T73" fmla="*/ 41 h 52"/>
                  <a:gd name="T74" fmla="*/ 7 w 43"/>
                  <a:gd name="T75" fmla="*/ 34 h 52"/>
                  <a:gd name="T76" fmla="*/ 7 w 43"/>
                  <a:gd name="T77" fmla="*/ 30 h 52"/>
                  <a:gd name="T78" fmla="*/ 8 w 43"/>
                  <a:gd name="T79" fmla="*/ 30 h 52"/>
                  <a:gd name="T80" fmla="*/ 10 w 43"/>
                  <a:gd name="T81" fmla="*/ 29 h 52"/>
                  <a:gd name="T82" fmla="*/ 11 w 43"/>
                  <a:gd name="T83" fmla="*/ 29 h 52"/>
                  <a:gd name="T84" fmla="*/ 14 w 43"/>
                  <a:gd name="T85" fmla="*/ 28 h 52"/>
                  <a:gd name="T86" fmla="*/ 16 w 43"/>
                  <a:gd name="T87" fmla="*/ 28 h 52"/>
                  <a:gd name="T88" fmla="*/ 18 w 43"/>
                  <a:gd name="T89" fmla="*/ 27 h 52"/>
                  <a:gd name="T90" fmla="*/ 21 w 43"/>
                  <a:gd name="T91" fmla="*/ 26 h 52"/>
                  <a:gd name="T92" fmla="*/ 23 w 43"/>
                  <a:gd name="T93" fmla="*/ 26 h 52"/>
                  <a:gd name="T94" fmla="*/ 26 w 43"/>
                  <a:gd name="T95" fmla="*/ 25 h 52"/>
                  <a:gd name="T96" fmla="*/ 29 w 43"/>
                  <a:gd name="T97" fmla="*/ 24 h 52"/>
                  <a:gd name="T98" fmla="*/ 31 w 43"/>
                  <a:gd name="T99" fmla="*/ 24 h 52"/>
                  <a:gd name="T100" fmla="*/ 34 w 43"/>
                  <a:gd name="T101" fmla="*/ 23 h 52"/>
                  <a:gd name="T102" fmla="*/ 36 w 43"/>
                  <a:gd name="T103" fmla="*/ 22 h 52"/>
                  <a:gd name="T104" fmla="*/ 39 w 43"/>
                  <a:gd name="T105" fmla="*/ 22 h 52"/>
                  <a:gd name="T106" fmla="*/ 41 w 43"/>
                  <a:gd name="T107" fmla="*/ 21 h 52"/>
                  <a:gd name="T108" fmla="*/ 43 w 43"/>
                  <a:gd name="T109" fmla="*/ 21 h 52"/>
                  <a:gd name="T110" fmla="*/ 42 w 43"/>
                  <a:gd name="T111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2">
                    <a:moveTo>
                      <a:pt x="42" y="2"/>
                    </a:moveTo>
                    <a:lnTo>
                      <a:pt x="41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0" y="2"/>
                    </a:lnTo>
                    <a:lnTo>
                      <a:pt x="17" y="2"/>
                    </a:lnTo>
                    <a:lnTo>
                      <a:pt x="14" y="3"/>
                    </a:lnTo>
                    <a:lnTo>
                      <a:pt x="12" y="3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2"/>
                    </a:lnTo>
                    <a:lnTo>
                      <a:pt x="7" y="52"/>
                    </a:lnTo>
                    <a:lnTo>
                      <a:pt x="7" y="49"/>
                    </a:lnTo>
                    <a:lnTo>
                      <a:pt x="7" y="41"/>
                    </a:lnTo>
                    <a:lnTo>
                      <a:pt x="7" y="34"/>
                    </a:lnTo>
                    <a:lnTo>
                      <a:pt x="7" y="30"/>
                    </a:lnTo>
                    <a:lnTo>
                      <a:pt x="8" y="30"/>
                    </a:lnTo>
                    <a:lnTo>
                      <a:pt x="10" y="29"/>
                    </a:lnTo>
                    <a:lnTo>
                      <a:pt x="11" y="29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8" y="27"/>
                    </a:lnTo>
                    <a:lnTo>
                      <a:pt x="21" y="26"/>
                    </a:lnTo>
                    <a:lnTo>
                      <a:pt x="23" y="26"/>
                    </a:lnTo>
                    <a:lnTo>
                      <a:pt x="26" y="25"/>
                    </a:lnTo>
                    <a:lnTo>
                      <a:pt x="29" y="24"/>
                    </a:lnTo>
                    <a:lnTo>
                      <a:pt x="31" y="24"/>
                    </a:lnTo>
                    <a:lnTo>
                      <a:pt x="34" y="23"/>
                    </a:lnTo>
                    <a:lnTo>
                      <a:pt x="36" y="22"/>
                    </a:lnTo>
                    <a:lnTo>
                      <a:pt x="39" y="22"/>
                    </a:lnTo>
                    <a:lnTo>
                      <a:pt x="41" y="21"/>
                    </a:lnTo>
                    <a:lnTo>
                      <a:pt x="43" y="21"/>
                    </a:lnTo>
                    <a:lnTo>
                      <a:pt x="4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1412"/>
              <p:cNvSpPr>
                <a:spLocks/>
              </p:cNvSpPr>
              <p:nvPr/>
            </p:nvSpPr>
            <p:spPr bwMode="auto">
              <a:xfrm>
                <a:off x="5085" y="2689"/>
                <a:ext cx="231" cy="47"/>
              </a:xfrm>
              <a:custGeom>
                <a:avLst/>
                <a:gdLst>
                  <a:gd name="T0" fmla="*/ 18 w 231"/>
                  <a:gd name="T1" fmla="*/ 7 h 47"/>
                  <a:gd name="T2" fmla="*/ 25 w 231"/>
                  <a:gd name="T3" fmla="*/ 6 h 47"/>
                  <a:gd name="T4" fmla="*/ 32 w 231"/>
                  <a:gd name="T5" fmla="*/ 5 h 47"/>
                  <a:gd name="T6" fmla="*/ 41 w 231"/>
                  <a:gd name="T7" fmla="*/ 4 h 47"/>
                  <a:gd name="T8" fmla="*/ 50 w 231"/>
                  <a:gd name="T9" fmla="*/ 3 h 47"/>
                  <a:gd name="T10" fmla="*/ 59 w 231"/>
                  <a:gd name="T11" fmla="*/ 2 h 47"/>
                  <a:gd name="T12" fmla="*/ 69 w 231"/>
                  <a:gd name="T13" fmla="*/ 1 h 47"/>
                  <a:gd name="T14" fmla="*/ 80 w 231"/>
                  <a:gd name="T15" fmla="*/ 1 h 47"/>
                  <a:gd name="T16" fmla="*/ 91 w 231"/>
                  <a:gd name="T17" fmla="*/ 0 h 47"/>
                  <a:gd name="T18" fmla="*/ 103 w 231"/>
                  <a:gd name="T19" fmla="*/ 0 h 47"/>
                  <a:gd name="T20" fmla="*/ 115 w 231"/>
                  <a:gd name="T21" fmla="*/ 0 h 47"/>
                  <a:gd name="T22" fmla="*/ 130 w 231"/>
                  <a:gd name="T23" fmla="*/ 0 h 47"/>
                  <a:gd name="T24" fmla="*/ 145 w 231"/>
                  <a:gd name="T25" fmla="*/ 0 h 47"/>
                  <a:gd name="T26" fmla="*/ 159 w 231"/>
                  <a:gd name="T27" fmla="*/ 1 h 47"/>
                  <a:gd name="T28" fmla="*/ 172 w 231"/>
                  <a:gd name="T29" fmla="*/ 2 h 47"/>
                  <a:gd name="T30" fmla="*/ 184 w 231"/>
                  <a:gd name="T31" fmla="*/ 3 h 47"/>
                  <a:gd name="T32" fmla="*/ 194 w 231"/>
                  <a:gd name="T33" fmla="*/ 4 h 47"/>
                  <a:gd name="T34" fmla="*/ 201 w 231"/>
                  <a:gd name="T35" fmla="*/ 5 h 47"/>
                  <a:gd name="T36" fmla="*/ 208 w 231"/>
                  <a:gd name="T37" fmla="*/ 6 h 47"/>
                  <a:gd name="T38" fmla="*/ 214 w 231"/>
                  <a:gd name="T39" fmla="*/ 7 h 47"/>
                  <a:gd name="T40" fmla="*/ 220 w 231"/>
                  <a:gd name="T41" fmla="*/ 9 h 47"/>
                  <a:gd name="T42" fmla="*/ 224 w 231"/>
                  <a:gd name="T43" fmla="*/ 10 h 47"/>
                  <a:gd name="T44" fmla="*/ 228 w 231"/>
                  <a:gd name="T45" fmla="*/ 12 h 47"/>
                  <a:gd name="T46" fmla="*/ 230 w 231"/>
                  <a:gd name="T47" fmla="*/ 15 h 47"/>
                  <a:gd name="T48" fmla="*/ 230 w 231"/>
                  <a:gd name="T49" fmla="*/ 31 h 47"/>
                  <a:gd name="T50" fmla="*/ 224 w 231"/>
                  <a:gd name="T51" fmla="*/ 35 h 47"/>
                  <a:gd name="T52" fmla="*/ 217 w 231"/>
                  <a:gd name="T53" fmla="*/ 38 h 47"/>
                  <a:gd name="T54" fmla="*/ 213 w 231"/>
                  <a:gd name="T55" fmla="*/ 39 h 47"/>
                  <a:gd name="T56" fmla="*/ 209 w 231"/>
                  <a:gd name="T57" fmla="*/ 40 h 47"/>
                  <a:gd name="T58" fmla="*/ 205 w 231"/>
                  <a:gd name="T59" fmla="*/ 41 h 47"/>
                  <a:gd name="T60" fmla="*/ 201 w 231"/>
                  <a:gd name="T61" fmla="*/ 42 h 47"/>
                  <a:gd name="T62" fmla="*/ 196 w 231"/>
                  <a:gd name="T63" fmla="*/ 42 h 47"/>
                  <a:gd name="T64" fmla="*/ 190 w 231"/>
                  <a:gd name="T65" fmla="*/ 43 h 47"/>
                  <a:gd name="T66" fmla="*/ 183 w 231"/>
                  <a:gd name="T67" fmla="*/ 44 h 47"/>
                  <a:gd name="T68" fmla="*/ 175 w 231"/>
                  <a:gd name="T69" fmla="*/ 45 h 47"/>
                  <a:gd name="T70" fmla="*/ 166 w 231"/>
                  <a:gd name="T71" fmla="*/ 45 h 47"/>
                  <a:gd name="T72" fmla="*/ 158 w 231"/>
                  <a:gd name="T73" fmla="*/ 46 h 47"/>
                  <a:gd name="T74" fmla="*/ 148 w 231"/>
                  <a:gd name="T75" fmla="*/ 46 h 47"/>
                  <a:gd name="T76" fmla="*/ 142 w 231"/>
                  <a:gd name="T77" fmla="*/ 46 h 47"/>
                  <a:gd name="T78" fmla="*/ 136 w 231"/>
                  <a:gd name="T79" fmla="*/ 47 h 47"/>
                  <a:gd name="T80" fmla="*/ 130 w 231"/>
                  <a:gd name="T81" fmla="*/ 47 h 47"/>
                  <a:gd name="T82" fmla="*/ 124 w 231"/>
                  <a:gd name="T83" fmla="*/ 47 h 47"/>
                  <a:gd name="T84" fmla="*/ 117 w 231"/>
                  <a:gd name="T85" fmla="*/ 47 h 47"/>
                  <a:gd name="T86" fmla="*/ 111 w 231"/>
                  <a:gd name="T87" fmla="*/ 47 h 47"/>
                  <a:gd name="T88" fmla="*/ 105 w 231"/>
                  <a:gd name="T89" fmla="*/ 47 h 47"/>
                  <a:gd name="T90" fmla="*/ 98 w 231"/>
                  <a:gd name="T91" fmla="*/ 47 h 47"/>
                  <a:gd name="T92" fmla="*/ 92 w 231"/>
                  <a:gd name="T93" fmla="*/ 47 h 47"/>
                  <a:gd name="T94" fmla="*/ 86 w 231"/>
                  <a:gd name="T95" fmla="*/ 46 h 47"/>
                  <a:gd name="T96" fmla="*/ 77 w 231"/>
                  <a:gd name="T97" fmla="*/ 46 h 47"/>
                  <a:gd name="T98" fmla="*/ 63 w 231"/>
                  <a:gd name="T99" fmla="*/ 45 h 47"/>
                  <a:gd name="T100" fmla="*/ 51 w 231"/>
                  <a:gd name="T101" fmla="*/ 44 h 47"/>
                  <a:gd name="T102" fmla="*/ 39 w 231"/>
                  <a:gd name="T103" fmla="*/ 43 h 47"/>
                  <a:gd name="T104" fmla="*/ 29 w 231"/>
                  <a:gd name="T105" fmla="*/ 42 h 47"/>
                  <a:gd name="T106" fmla="*/ 20 w 231"/>
                  <a:gd name="T107" fmla="*/ 40 h 47"/>
                  <a:gd name="T108" fmla="*/ 14 w 231"/>
                  <a:gd name="T109" fmla="*/ 38 h 47"/>
                  <a:gd name="T110" fmla="*/ 9 w 231"/>
                  <a:gd name="T111" fmla="*/ 36 h 47"/>
                  <a:gd name="T112" fmla="*/ 5 w 231"/>
                  <a:gd name="T113" fmla="*/ 34 h 47"/>
                  <a:gd name="T114" fmla="*/ 3 w 231"/>
                  <a:gd name="T115" fmla="*/ 33 h 47"/>
                  <a:gd name="T116" fmla="*/ 1 w 231"/>
                  <a:gd name="T117" fmla="*/ 31 h 47"/>
                  <a:gd name="T118" fmla="*/ 1 w 231"/>
                  <a:gd name="T119" fmla="*/ 14 h 47"/>
                  <a:gd name="T120" fmla="*/ 4 w 231"/>
                  <a:gd name="T121" fmla="*/ 11 h 47"/>
                  <a:gd name="T122" fmla="*/ 11 w 231"/>
                  <a:gd name="T123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1" h="47">
                    <a:moveTo>
                      <a:pt x="14" y="8"/>
                    </a:moveTo>
                    <a:lnTo>
                      <a:pt x="16" y="7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23" y="6"/>
                    </a:lnTo>
                    <a:lnTo>
                      <a:pt x="25" y="6"/>
                    </a:lnTo>
                    <a:lnTo>
                      <a:pt x="27" y="5"/>
                    </a:lnTo>
                    <a:lnTo>
                      <a:pt x="30" y="5"/>
                    </a:lnTo>
                    <a:lnTo>
                      <a:pt x="32" y="5"/>
                    </a:lnTo>
                    <a:lnTo>
                      <a:pt x="35" y="4"/>
                    </a:lnTo>
                    <a:lnTo>
                      <a:pt x="38" y="4"/>
                    </a:lnTo>
                    <a:lnTo>
                      <a:pt x="41" y="4"/>
                    </a:lnTo>
                    <a:lnTo>
                      <a:pt x="44" y="3"/>
                    </a:lnTo>
                    <a:lnTo>
                      <a:pt x="47" y="3"/>
                    </a:lnTo>
                    <a:lnTo>
                      <a:pt x="50" y="3"/>
                    </a:lnTo>
                    <a:lnTo>
                      <a:pt x="53" y="2"/>
                    </a:lnTo>
                    <a:lnTo>
                      <a:pt x="56" y="2"/>
                    </a:lnTo>
                    <a:lnTo>
                      <a:pt x="59" y="2"/>
                    </a:lnTo>
                    <a:lnTo>
                      <a:pt x="63" y="2"/>
                    </a:lnTo>
                    <a:lnTo>
                      <a:pt x="66" y="1"/>
                    </a:lnTo>
                    <a:lnTo>
                      <a:pt x="69" y="1"/>
                    </a:lnTo>
                    <a:lnTo>
                      <a:pt x="73" y="1"/>
                    </a:lnTo>
                    <a:lnTo>
                      <a:pt x="77" y="1"/>
                    </a:lnTo>
                    <a:lnTo>
                      <a:pt x="80" y="1"/>
                    </a:lnTo>
                    <a:lnTo>
                      <a:pt x="84" y="1"/>
                    </a:lnTo>
                    <a:lnTo>
                      <a:pt x="88" y="0"/>
                    </a:lnTo>
                    <a:lnTo>
                      <a:pt x="91" y="0"/>
                    </a:lnTo>
                    <a:lnTo>
                      <a:pt x="95" y="0"/>
                    </a:lnTo>
                    <a:lnTo>
                      <a:pt x="99" y="0"/>
                    </a:lnTo>
                    <a:lnTo>
                      <a:pt x="103" y="0"/>
                    </a:lnTo>
                    <a:lnTo>
                      <a:pt x="107" y="0"/>
                    </a:lnTo>
                    <a:lnTo>
                      <a:pt x="111" y="0"/>
                    </a:lnTo>
                    <a:lnTo>
                      <a:pt x="115" y="0"/>
                    </a:lnTo>
                    <a:lnTo>
                      <a:pt x="120" y="0"/>
                    </a:lnTo>
                    <a:lnTo>
                      <a:pt x="125" y="0"/>
                    </a:lnTo>
                    <a:lnTo>
                      <a:pt x="130" y="0"/>
                    </a:lnTo>
                    <a:lnTo>
                      <a:pt x="135" y="0"/>
                    </a:lnTo>
                    <a:lnTo>
                      <a:pt x="140" y="0"/>
                    </a:lnTo>
                    <a:lnTo>
                      <a:pt x="145" y="0"/>
                    </a:lnTo>
                    <a:lnTo>
                      <a:pt x="150" y="1"/>
                    </a:lnTo>
                    <a:lnTo>
                      <a:pt x="154" y="1"/>
                    </a:lnTo>
                    <a:lnTo>
                      <a:pt x="159" y="1"/>
                    </a:lnTo>
                    <a:lnTo>
                      <a:pt x="163" y="1"/>
                    </a:lnTo>
                    <a:lnTo>
                      <a:pt x="168" y="2"/>
                    </a:lnTo>
                    <a:lnTo>
                      <a:pt x="172" y="2"/>
                    </a:lnTo>
                    <a:lnTo>
                      <a:pt x="176" y="2"/>
                    </a:lnTo>
                    <a:lnTo>
                      <a:pt x="180" y="3"/>
                    </a:lnTo>
                    <a:lnTo>
                      <a:pt x="184" y="3"/>
                    </a:lnTo>
                    <a:lnTo>
                      <a:pt x="188" y="3"/>
                    </a:lnTo>
                    <a:lnTo>
                      <a:pt x="191" y="4"/>
                    </a:lnTo>
                    <a:lnTo>
                      <a:pt x="194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4" y="5"/>
                    </a:lnTo>
                    <a:lnTo>
                      <a:pt x="206" y="6"/>
                    </a:lnTo>
                    <a:lnTo>
                      <a:pt x="208" y="6"/>
                    </a:lnTo>
                    <a:lnTo>
                      <a:pt x="210" y="7"/>
                    </a:lnTo>
                    <a:lnTo>
                      <a:pt x="212" y="7"/>
                    </a:lnTo>
                    <a:lnTo>
                      <a:pt x="214" y="7"/>
                    </a:lnTo>
                    <a:lnTo>
                      <a:pt x="216" y="8"/>
                    </a:lnTo>
                    <a:lnTo>
                      <a:pt x="218" y="8"/>
                    </a:lnTo>
                    <a:lnTo>
                      <a:pt x="220" y="9"/>
                    </a:lnTo>
                    <a:lnTo>
                      <a:pt x="221" y="9"/>
                    </a:lnTo>
                    <a:lnTo>
                      <a:pt x="223" y="10"/>
                    </a:lnTo>
                    <a:lnTo>
                      <a:pt x="224" y="10"/>
                    </a:lnTo>
                    <a:lnTo>
                      <a:pt x="225" y="11"/>
                    </a:lnTo>
                    <a:lnTo>
                      <a:pt x="227" y="11"/>
                    </a:lnTo>
                    <a:lnTo>
                      <a:pt x="228" y="12"/>
                    </a:lnTo>
                    <a:lnTo>
                      <a:pt x="228" y="13"/>
                    </a:lnTo>
                    <a:lnTo>
                      <a:pt x="229" y="14"/>
                    </a:lnTo>
                    <a:lnTo>
                      <a:pt x="230" y="15"/>
                    </a:lnTo>
                    <a:lnTo>
                      <a:pt x="231" y="16"/>
                    </a:lnTo>
                    <a:lnTo>
                      <a:pt x="231" y="30"/>
                    </a:lnTo>
                    <a:lnTo>
                      <a:pt x="230" y="31"/>
                    </a:lnTo>
                    <a:lnTo>
                      <a:pt x="229" y="32"/>
                    </a:lnTo>
                    <a:lnTo>
                      <a:pt x="227" y="33"/>
                    </a:lnTo>
                    <a:lnTo>
                      <a:pt x="224" y="35"/>
                    </a:lnTo>
                    <a:lnTo>
                      <a:pt x="222" y="36"/>
                    </a:lnTo>
                    <a:lnTo>
                      <a:pt x="220" y="37"/>
                    </a:lnTo>
                    <a:lnTo>
                      <a:pt x="217" y="38"/>
                    </a:lnTo>
                    <a:lnTo>
                      <a:pt x="215" y="38"/>
                    </a:lnTo>
                    <a:lnTo>
                      <a:pt x="214" y="39"/>
                    </a:lnTo>
                    <a:lnTo>
                      <a:pt x="213" y="39"/>
                    </a:lnTo>
                    <a:lnTo>
                      <a:pt x="212" y="39"/>
                    </a:lnTo>
                    <a:lnTo>
                      <a:pt x="210" y="40"/>
                    </a:lnTo>
                    <a:lnTo>
                      <a:pt x="209" y="40"/>
                    </a:lnTo>
                    <a:lnTo>
                      <a:pt x="208" y="40"/>
                    </a:lnTo>
                    <a:lnTo>
                      <a:pt x="206" y="41"/>
                    </a:lnTo>
                    <a:lnTo>
                      <a:pt x="205" y="41"/>
                    </a:lnTo>
                    <a:lnTo>
                      <a:pt x="204" y="41"/>
                    </a:lnTo>
                    <a:lnTo>
                      <a:pt x="202" y="41"/>
                    </a:lnTo>
                    <a:lnTo>
                      <a:pt x="201" y="42"/>
                    </a:lnTo>
                    <a:lnTo>
                      <a:pt x="199" y="42"/>
                    </a:lnTo>
                    <a:lnTo>
                      <a:pt x="198" y="42"/>
                    </a:lnTo>
                    <a:lnTo>
                      <a:pt x="196" y="42"/>
                    </a:lnTo>
                    <a:lnTo>
                      <a:pt x="195" y="43"/>
                    </a:lnTo>
                    <a:lnTo>
                      <a:pt x="193" y="43"/>
                    </a:lnTo>
                    <a:lnTo>
                      <a:pt x="190" y="43"/>
                    </a:lnTo>
                    <a:lnTo>
                      <a:pt x="188" y="43"/>
                    </a:lnTo>
                    <a:lnTo>
                      <a:pt x="185" y="44"/>
                    </a:lnTo>
                    <a:lnTo>
                      <a:pt x="183" y="44"/>
                    </a:lnTo>
                    <a:lnTo>
                      <a:pt x="180" y="44"/>
                    </a:lnTo>
                    <a:lnTo>
                      <a:pt x="178" y="44"/>
                    </a:lnTo>
                    <a:lnTo>
                      <a:pt x="175" y="45"/>
                    </a:lnTo>
                    <a:lnTo>
                      <a:pt x="172" y="45"/>
                    </a:lnTo>
                    <a:lnTo>
                      <a:pt x="169" y="45"/>
                    </a:lnTo>
                    <a:lnTo>
                      <a:pt x="166" y="45"/>
                    </a:lnTo>
                    <a:lnTo>
                      <a:pt x="163" y="45"/>
                    </a:lnTo>
                    <a:lnTo>
                      <a:pt x="160" y="46"/>
                    </a:lnTo>
                    <a:lnTo>
                      <a:pt x="158" y="46"/>
                    </a:lnTo>
                    <a:lnTo>
                      <a:pt x="154" y="46"/>
                    </a:lnTo>
                    <a:lnTo>
                      <a:pt x="151" y="46"/>
                    </a:lnTo>
                    <a:lnTo>
                      <a:pt x="148" y="46"/>
                    </a:lnTo>
                    <a:lnTo>
                      <a:pt x="146" y="46"/>
                    </a:lnTo>
                    <a:lnTo>
                      <a:pt x="144" y="46"/>
                    </a:lnTo>
                    <a:lnTo>
                      <a:pt x="142" y="46"/>
                    </a:lnTo>
                    <a:lnTo>
                      <a:pt x="140" y="47"/>
                    </a:lnTo>
                    <a:lnTo>
                      <a:pt x="138" y="47"/>
                    </a:lnTo>
                    <a:lnTo>
                      <a:pt x="136" y="47"/>
                    </a:lnTo>
                    <a:lnTo>
                      <a:pt x="134" y="47"/>
                    </a:lnTo>
                    <a:lnTo>
                      <a:pt x="132" y="47"/>
                    </a:lnTo>
                    <a:lnTo>
                      <a:pt x="130" y="47"/>
                    </a:lnTo>
                    <a:lnTo>
                      <a:pt x="128" y="47"/>
                    </a:lnTo>
                    <a:lnTo>
                      <a:pt x="126" y="47"/>
                    </a:lnTo>
                    <a:lnTo>
                      <a:pt x="124" y="47"/>
                    </a:lnTo>
                    <a:lnTo>
                      <a:pt x="121" y="47"/>
                    </a:lnTo>
                    <a:lnTo>
                      <a:pt x="119" y="47"/>
                    </a:lnTo>
                    <a:lnTo>
                      <a:pt x="117" y="47"/>
                    </a:lnTo>
                    <a:lnTo>
                      <a:pt x="115" y="47"/>
                    </a:lnTo>
                    <a:lnTo>
                      <a:pt x="113" y="47"/>
                    </a:lnTo>
                    <a:lnTo>
                      <a:pt x="111" y="47"/>
                    </a:lnTo>
                    <a:lnTo>
                      <a:pt x="109" y="47"/>
                    </a:lnTo>
                    <a:lnTo>
                      <a:pt x="107" y="47"/>
                    </a:lnTo>
                    <a:lnTo>
                      <a:pt x="105" y="47"/>
                    </a:lnTo>
                    <a:lnTo>
                      <a:pt x="102" y="47"/>
                    </a:lnTo>
                    <a:lnTo>
                      <a:pt x="100" y="47"/>
                    </a:lnTo>
                    <a:lnTo>
                      <a:pt x="98" y="47"/>
                    </a:lnTo>
                    <a:lnTo>
                      <a:pt x="96" y="47"/>
                    </a:lnTo>
                    <a:lnTo>
                      <a:pt x="94" y="47"/>
                    </a:lnTo>
                    <a:lnTo>
                      <a:pt x="92" y="47"/>
                    </a:lnTo>
                    <a:lnTo>
                      <a:pt x="90" y="47"/>
                    </a:lnTo>
                    <a:lnTo>
                      <a:pt x="88" y="46"/>
                    </a:lnTo>
                    <a:lnTo>
                      <a:pt x="86" y="46"/>
                    </a:lnTo>
                    <a:lnTo>
                      <a:pt x="84" y="46"/>
                    </a:lnTo>
                    <a:lnTo>
                      <a:pt x="82" y="46"/>
                    </a:lnTo>
                    <a:lnTo>
                      <a:pt x="77" y="46"/>
                    </a:lnTo>
                    <a:lnTo>
                      <a:pt x="73" y="46"/>
                    </a:lnTo>
                    <a:lnTo>
                      <a:pt x="68" y="45"/>
                    </a:lnTo>
                    <a:lnTo>
                      <a:pt x="63" y="45"/>
                    </a:lnTo>
                    <a:lnTo>
                      <a:pt x="59" y="45"/>
                    </a:lnTo>
                    <a:lnTo>
                      <a:pt x="55" y="45"/>
                    </a:lnTo>
                    <a:lnTo>
                      <a:pt x="51" y="44"/>
                    </a:lnTo>
                    <a:lnTo>
                      <a:pt x="47" y="44"/>
                    </a:lnTo>
                    <a:lnTo>
                      <a:pt x="43" y="43"/>
                    </a:lnTo>
                    <a:lnTo>
                      <a:pt x="39" y="43"/>
                    </a:lnTo>
                    <a:lnTo>
                      <a:pt x="36" y="43"/>
                    </a:lnTo>
                    <a:lnTo>
                      <a:pt x="33" y="42"/>
                    </a:lnTo>
                    <a:lnTo>
                      <a:pt x="29" y="42"/>
                    </a:lnTo>
                    <a:lnTo>
                      <a:pt x="26" y="41"/>
                    </a:lnTo>
                    <a:lnTo>
                      <a:pt x="23" y="40"/>
                    </a:lnTo>
                    <a:lnTo>
                      <a:pt x="20" y="40"/>
                    </a:lnTo>
                    <a:lnTo>
                      <a:pt x="18" y="39"/>
                    </a:lnTo>
                    <a:lnTo>
                      <a:pt x="16" y="39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1" y="37"/>
                    </a:lnTo>
                    <a:lnTo>
                      <a:pt x="9" y="36"/>
                    </a:lnTo>
                    <a:lnTo>
                      <a:pt x="8" y="36"/>
                    </a:lnTo>
                    <a:lnTo>
                      <a:pt x="7" y="35"/>
                    </a:lnTo>
                    <a:lnTo>
                      <a:pt x="5" y="34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3" y="33"/>
                    </a:lnTo>
                    <a:lnTo>
                      <a:pt x="2" y="32"/>
                    </a:lnTo>
                    <a:lnTo>
                      <a:pt x="1" y="31"/>
                    </a:lnTo>
                    <a:lnTo>
                      <a:pt x="1" y="31"/>
                    </a:lnTo>
                    <a:lnTo>
                      <a:pt x="0" y="30"/>
                    </a:lnTo>
                    <a:lnTo>
                      <a:pt x="0" y="16"/>
                    </a:lnTo>
                    <a:lnTo>
                      <a:pt x="1" y="14"/>
                    </a:lnTo>
                    <a:lnTo>
                      <a:pt x="2" y="13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6" y="10"/>
                    </a:lnTo>
                    <a:lnTo>
                      <a:pt x="8" y="9"/>
                    </a:lnTo>
                    <a:lnTo>
                      <a:pt x="11" y="9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1413"/>
              <p:cNvSpPr>
                <a:spLocks/>
              </p:cNvSpPr>
              <p:nvPr/>
            </p:nvSpPr>
            <p:spPr bwMode="auto">
              <a:xfrm>
                <a:off x="5089" y="2692"/>
                <a:ext cx="222" cy="27"/>
              </a:xfrm>
              <a:custGeom>
                <a:avLst/>
                <a:gdLst>
                  <a:gd name="T0" fmla="*/ 211 w 222"/>
                  <a:gd name="T1" fmla="*/ 19 h 27"/>
                  <a:gd name="T2" fmla="*/ 200 w 222"/>
                  <a:gd name="T3" fmla="*/ 21 h 27"/>
                  <a:gd name="T4" fmla="*/ 187 w 222"/>
                  <a:gd name="T5" fmla="*/ 23 h 27"/>
                  <a:gd name="T6" fmla="*/ 172 w 222"/>
                  <a:gd name="T7" fmla="*/ 25 h 27"/>
                  <a:gd name="T8" fmla="*/ 154 w 222"/>
                  <a:gd name="T9" fmla="*/ 26 h 27"/>
                  <a:gd name="T10" fmla="*/ 140 w 222"/>
                  <a:gd name="T11" fmla="*/ 26 h 27"/>
                  <a:gd name="T12" fmla="*/ 134 w 222"/>
                  <a:gd name="T13" fmla="*/ 27 h 27"/>
                  <a:gd name="T14" fmla="*/ 129 w 222"/>
                  <a:gd name="T15" fmla="*/ 27 h 27"/>
                  <a:gd name="T16" fmla="*/ 123 w 222"/>
                  <a:gd name="T17" fmla="*/ 27 h 27"/>
                  <a:gd name="T18" fmla="*/ 117 w 222"/>
                  <a:gd name="T19" fmla="*/ 27 h 27"/>
                  <a:gd name="T20" fmla="*/ 111 w 222"/>
                  <a:gd name="T21" fmla="*/ 27 h 27"/>
                  <a:gd name="T22" fmla="*/ 103 w 222"/>
                  <a:gd name="T23" fmla="*/ 27 h 27"/>
                  <a:gd name="T24" fmla="*/ 95 w 222"/>
                  <a:gd name="T25" fmla="*/ 27 h 27"/>
                  <a:gd name="T26" fmla="*/ 86 w 222"/>
                  <a:gd name="T27" fmla="*/ 26 h 27"/>
                  <a:gd name="T28" fmla="*/ 79 w 222"/>
                  <a:gd name="T29" fmla="*/ 26 h 27"/>
                  <a:gd name="T30" fmla="*/ 71 w 222"/>
                  <a:gd name="T31" fmla="*/ 26 h 27"/>
                  <a:gd name="T32" fmla="*/ 62 w 222"/>
                  <a:gd name="T33" fmla="*/ 25 h 27"/>
                  <a:gd name="T34" fmla="*/ 52 w 222"/>
                  <a:gd name="T35" fmla="*/ 25 h 27"/>
                  <a:gd name="T36" fmla="*/ 43 w 222"/>
                  <a:gd name="T37" fmla="*/ 24 h 27"/>
                  <a:gd name="T38" fmla="*/ 35 w 222"/>
                  <a:gd name="T39" fmla="*/ 23 h 27"/>
                  <a:gd name="T40" fmla="*/ 28 w 222"/>
                  <a:gd name="T41" fmla="*/ 22 h 27"/>
                  <a:gd name="T42" fmla="*/ 22 w 222"/>
                  <a:gd name="T43" fmla="*/ 21 h 27"/>
                  <a:gd name="T44" fmla="*/ 18 w 222"/>
                  <a:gd name="T45" fmla="*/ 21 h 27"/>
                  <a:gd name="T46" fmla="*/ 14 w 222"/>
                  <a:gd name="T47" fmla="*/ 20 h 27"/>
                  <a:gd name="T48" fmla="*/ 8 w 222"/>
                  <a:gd name="T49" fmla="*/ 18 h 27"/>
                  <a:gd name="T50" fmla="*/ 2 w 222"/>
                  <a:gd name="T51" fmla="*/ 16 h 27"/>
                  <a:gd name="T52" fmla="*/ 0 w 222"/>
                  <a:gd name="T53" fmla="*/ 13 h 27"/>
                  <a:gd name="T54" fmla="*/ 2 w 222"/>
                  <a:gd name="T55" fmla="*/ 11 h 27"/>
                  <a:gd name="T56" fmla="*/ 6 w 222"/>
                  <a:gd name="T57" fmla="*/ 9 h 27"/>
                  <a:gd name="T58" fmla="*/ 12 w 222"/>
                  <a:gd name="T59" fmla="*/ 7 h 27"/>
                  <a:gd name="T60" fmla="*/ 21 w 222"/>
                  <a:gd name="T61" fmla="*/ 5 h 27"/>
                  <a:gd name="T62" fmla="*/ 32 w 222"/>
                  <a:gd name="T63" fmla="*/ 4 h 27"/>
                  <a:gd name="T64" fmla="*/ 44 w 222"/>
                  <a:gd name="T65" fmla="*/ 2 h 27"/>
                  <a:gd name="T66" fmla="*/ 56 w 222"/>
                  <a:gd name="T67" fmla="*/ 1 h 27"/>
                  <a:gd name="T68" fmla="*/ 70 w 222"/>
                  <a:gd name="T69" fmla="*/ 1 h 27"/>
                  <a:gd name="T70" fmla="*/ 85 w 222"/>
                  <a:gd name="T71" fmla="*/ 0 h 27"/>
                  <a:gd name="T72" fmla="*/ 100 w 222"/>
                  <a:gd name="T73" fmla="*/ 0 h 27"/>
                  <a:gd name="T74" fmla="*/ 116 w 222"/>
                  <a:gd name="T75" fmla="*/ 0 h 27"/>
                  <a:gd name="T76" fmla="*/ 129 w 222"/>
                  <a:gd name="T77" fmla="*/ 0 h 27"/>
                  <a:gd name="T78" fmla="*/ 141 w 222"/>
                  <a:gd name="T79" fmla="*/ 0 h 27"/>
                  <a:gd name="T80" fmla="*/ 153 w 222"/>
                  <a:gd name="T81" fmla="*/ 1 h 27"/>
                  <a:gd name="T82" fmla="*/ 164 w 222"/>
                  <a:gd name="T83" fmla="*/ 1 h 27"/>
                  <a:gd name="T84" fmla="*/ 175 w 222"/>
                  <a:gd name="T85" fmla="*/ 2 h 27"/>
                  <a:gd name="T86" fmla="*/ 184 w 222"/>
                  <a:gd name="T87" fmla="*/ 3 h 27"/>
                  <a:gd name="T88" fmla="*/ 193 w 222"/>
                  <a:gd name="T89" fmla="*/ 4 h 27"/>
                  <a:gd name="T90" fmla="*/ 201 w 222"/>
                  <a:gd name="T91" fmla="*/ 5 h 27"/>
                  <a:gd name="T92" fmla="*/ 208 w 222"/>
                  <a:gd name="T93" fmla="*/ 6 h 27"/>
                  <a:gd name="T94" fmla="*/ 213 w 222"/>
                  <a:gd name="T95" fmla="*/ 8 h 27"/>
                  <a:gd name="T96" fmla="*/ 218 w 222"/>
                  <a:gd name="T97" fmla="*/ 10 h 27"/>
                  <a:gd name="T98" fmla="*/ 221 w 222"/>
                  <a:gd name="T99" fmla="*/ 11 h 27"/>
                  <a:gd name="T100" fmla="*/ 222 w 222"/>
                  <a:gd name="T101" fmla="*/ 13 h 27"/>
                  <a:gd name="T102" fmla="*/ 221 w 222"/>
                  <a:gd name="T103" fmla="*/ 15 h 27"/>
                  <a:gd name="T104" fmla="*/ 219 w 222"/>
                  <a:gd name="T10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2" h="27">
                    <a:moveTo>
                      <a:pt x="216" y="18"/>
                    </a:moveTo>
                    <a:lnTo>
                      <a:pt x="213" y="19"/>
                    </a:lnTo>
                    <a:lnTo>
                      <a:pt x="211" y="19"/>
                    </a:lnTo>
                    <a:lnTo>
                      <a:pt x="207" y="20"/>
                    </a:lnTo>
                    <a:lnTo>
                      <a:pt x="204" y="21"/>
                    </a:lnTo>
                    <a:lnTo>
                      <a:pt x="200" y="21"/>
                    </a:lnTo>
                    <a:lnTo>
                      <a:pt x="196" y="22"/>
                    </a:lnTo>
                    <a:lnTo>
                      <a:pt x="192" y="23"/>
                    </a:lnTo>
                    <a:lnTo>
                      <a:pt x="187" y="23"/>
                    </a:lnTo>
                    <a:lnTo>
                      <a:pt x="182" y="24"/>
                    </a:lnTo>
                    <a:lnTo>
                      <a:pt x="177" y="24"/>
                    </a:lnTo>
                    <a:lnTo>
                      <a:pt x="172" y="25"/>
                    </a:lnTo>
                    <a:lnTo>
                      <a:pt x="166" y="25"/>
                    </a:lnTo>
                    <a:lnTo>
                      <a:pt x="160" y="25"/>
                    </a:lnTo>
                    <a:lnTo>
                      <a:pt x="154" y="26"/>
                    </a:lnTo>
                    <a:lnTo>
                      <a:pt x="148" y="26"/>
                    </a:lnTo>
                    <a:lnTo>
                      <a:pt x="142" y="26"/>
                    </a:lnTo>
                    <a:lnTo>
                      <a:pt x="140" y="26"/>
                    </a:lnTo>
                    <a:lnTo>
                      <a:pt x="138" y="26"/>
                    </a:lnTo>
                    <a:lnTo>
                      <a:pt x="136" y="26"/>
                    </a:lnTo>
                    <a:lnTo>
                      <a:pt x="134" y="27"/>
                    </a:lnTo>
                    <a:lnTo>
                      <a:pt x="133" y="27"/>
                    </a:lnTo>
                    <a:lnTo>
                      <a:pt x="131" y="27"/>
                    </a:lnTo>
                    <a:lnTo>
                      <a:pt x="129" y="27"/>
                    </a:lnTo>
                    <a:lnTo>
                      <a:pt x="127" y="27"/>
                    </a:lnTo>
                    <a:lnTo>
                      <a:pt x="125" y="27"/>
                    </a:lnTo>
                    <a:lnTo>
                      <a:pt x="123" y="27"/>
                    </a:lnTo>
                    <a:lnTo>
                      <a:pt x="121" y="27"/>
                    </a:lnTo>
                    <a:lnTo>
                      <a:pt x="119" y="27"/>
                    </a:lnTo>
                    <a:lnTo>
                      <a:pt x="117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11" y="27"/>
                    </a:lnTo>
                    <a:lnTo>
                      <a:pt x="108" y="27"/>
                    </a:lnTo>
                    <a:lnTo>
                      <a:pt x="106" y="27"/>
                    </a:lnTo>
                    <a:lnTo>
                      <a:pt x="103" y="27"/>
                    </a:lnTo>
                    <a:lnTo>
                      <a:pt x="100" y="27"/>
                    </a:lnTo>
                    <a:lnTo>
                      <a:pt x="97" y="27"/>
                    </a:lnTo>
                    <a:lnTo>
                      <a:pt x="95" y="27"/>
                    </a:lnTo>
                    <a:lnTo>
                      <a:pt x="92" y="27"/>
                    </a:lnTo>
                    <a:lnTo>
                      <a:pt x="89" y="27"/>
                    </a:lnTo>
                    <a:lnTo>
                      <a:pt x="86" y="26"/>
                    </a:lnTo>
                    <a:lnTo>
                      <a:pt x="84" y="26"/>
                    </a:lnTo>
                    <a:lnTo>
                      <a:pt x="81" y="26"/>
                    </a:lnTo>
                    <a:lnTo>
                      <a:pt x="79" y="26"/>
                    </a:lnTo>
                    <a:lnTo>
                      <a:pt x="76" y="26"/>
                    </a:lnTo>
                    <a:lnTo>
                      <a:pt x="74" y="26"/>
                    </a:lnTo>
                    <a:lnTo>
                      <a:pt x="71" y="26"/>
                    </a:lnTo>
                    <a:lnTo>
                      <a:pt x="69" y="26"/>
                    </a:lnTo>
                    <a:lnTo>
                      <a:pt x="65" y="26"/>
                    </a:lnTo>
                    <a:lnTo>
                      <a:pt x="62" y="25"/>
                    </a:lnTo>
                    <a:lnTo>
                      <a:pt x="59" y="25"/>
                    </a:lnTo>
                    <a:lnTo>
                      <a:pt x="56" y="25"/>
                    </a:lnTo>
                    <a:lnTo>
                      <a:pt x="52" y="25"/>
                    </a:lnTo>
                    <a:lnTo>
                      <a:pt x="49" y="24"/>
                    </a:lnTo>
                    <a:lnTo>
                      <a:pt x="46" y="24"/>
                    </a:lnTo>
                    <a:lnTo>
                      <a:pt x="43" y="24"/>
                    </a:lnTo>
                    <a:lnTo>
                      <a:pt x="41" y="24"/>
                    </a:lnTo>
                    <a:lnTo>
                      <a:pt x="38" y="23"/>
                    </a:lnTo>
                    <a:lnTo>
                      <a:pt x="35" y="23"/>
                    </a:lnTo>
                    <a:lnTo>
                      <a:pt x="33" y="23"/>
                    </a:lnTo>
                    <a:lnTo>
                      <a:pt x="30" y="23"/>
                    </a:lnTo>
                    <a:lnTo>
                      <a:pt x="28" y="22"/>
                    </a:lnTo>
                    <a:lnTo>
                      <a:pt x="25" y="22"/>
                    </a:lnTo>
                    <a:lnTo>
                      <a:pt x="23" y="22"/>
                    </a:lnTo>
                    <a:lnTo>
                      <a:pt x="22" y="21"/>
                    </a:lnTo>
                    <a:lnTo>
                      <a:pt x="20" y="21"/>
                    </a:lnTo>
                    <a:lnTo>
                      <a:pt x="19" y="21"/>
                    </a:lnTo>
                    <a:lnTo>
                      <a:pt x="18" y="21"/>
                    </a:lnTo>
                    <a:lnTo>
                      <a:pt x="17" y="20"/>
                    </a:lnTo>
                    <a:lnTo>
                      <a:pt x="16" y="20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0" y="19"/>
                    </a:lnTo>
                    <a:lnTo>
                      <a:pt x="8" y="18"/>
                    </a:lnTo>
                    <a:lnTo>
                      <a:pt x="6" y="17"/>
                    </a:lnTo>
                    <a:lnTo>
                      <a:pt x="4" y="17"/>
                    </a:lnTo>
                    <a:lnTo>
                      <a:pt x="2" y="16"/>
                    </a:lnTo>
                    <a:lnTo>
                      <a:pt x="1" y="15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" y="12"/>
                    </a:lnTo>
                    <a:lnTo>
                      <a:pt x="2" y="11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6" y="9"/>
                    </a:lnTo>
                    <a:lnTo>
                      <a:pt x="8" y="8"/>
                    </a:lnTo>
                    <a:lnTo>
                      <a:pt x="10" y="8"/>
                    </a:lnTo>
                    <a:lnTo>
                      <a:pt x="12" y="7"/>
                    </a:lnTo>
                    <a:lnTo>
                      <a:pt x="15" y="6"/>
                    </a:lnTo>
                    <a:lnTo>
                      <a:pt x="18" y="6"/>
                    </a:lnTo>
                    <a:lnTo>
                      <a:pt x="21" y="5"/>
                    </a:lnTo>
                    <a:lnTo>
                      <a:pt x="25" y="5"/>
                    </a:lnTo>
                    <a:lnTo>
                      <a:pt x="28" y="4"/>
                    </a:lnTo>
                    <a:lnTo>
                      <a:pt x="32" y="4"/>
                    </a:lnTo>
                    <a:lnTo>
                      <a:pt x="36" y="3"/>
                    </a:lnTo>
                    <a:lnTo>
                      <a:pt x="40" y="3"/>
                    </a:lnTo>
                    <a:lnTo>
                      <a:pt x="44" y="2"/>
                    </a:lnTo>
                    <a:lnTo>
                      <a:pt x="48" y="2"/>
                    </a:lnTo>
                    <a:lnTo>
                      <a:pt x="52" y="2"/>
                    </a:lnTo>
                    <a:lnTo>
                      <a:pt x="56" y="1"/>
                    </a:lnTo>
                    <a:lnTo>
                      <a:pt x="61" y="1"/>
                    </a:lnTo>
                    <a:lnTo>
                      <a:pt x="65" y="1"/>
                    </a:lnTo>
                    <a:lnTo>
                      <a:pt x="70" y="1"/>
                    </a:lnTo>
                    <a:lnTo>
                      <a:pt x="75" y="0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90" y="0"/>
                    </a:lnTo>
                    <a:lnTo>
                      <a:pt x="95" y="0"/>
                    </a:lnTo>
                    <a:lnTo>
                      <a:pt x="100" y="0"/>
                    </a:lnTo>
                    <a:lnTo>
                      <a:pt x="106" y="0"/>
                    </a:lnTo>
                    <a:lnTo>
                      <a:pt x="111" y="0"/>
                    </a:lnTo>
                    <a:lnTo>
                      <a:pt x="116" y="0"/>
                    </a:lnTo>
                    <a:lnTo>
                      <a:pt x="120" y="0"/>
                    </a:lnTo>
                    <a:lnTo>
                      <a:pt x="124" y="0"/>
                    </a:lnTo>
                    <a:lnTo>
                      <a:pt x="129" y="0"/>
                    </a:lnTo>
                    <a:lnTo>
                      <a:pt x="133" y="0"/>
                    </a:lnTo>
                    <a:lnTo>
                      <a:pt x="137" y="0"/>
                    </a:lnTo>
                    <a:lnTo>
                      <a:pt x="141" y="0"/>
                    </a:lnTo>
                    <a:lnTo>
                      <a:pt x="145" y="0"/>
                    </a:lnTo>
                    <a:lnTo>
                      <a:pt x="149" y="0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4" y="1"/>
                    </a:lnTo>
                    <a:lnTo>
                      <a:pt x="168" y="1"/>
                    </a:lnTo>
                    <a:lnTo>
                      <a:pt x="171" y="2"/>
                    </a:lnTo>
                    <a:lnTo>
                      <a:pt x="175" y="2"/>
                    </a:lnTo>
                    <a:lnTo>
                      <a:pt x="178" y="2"/>
                    </a:lnTo>
                    <a:lnTo>
                      <a:pt x="181" y="3"/>
                    </a:lnTo>
                    <a:lnTo>
                      <a:pt x="184" y="3"/>
                    </a:lnTo>
                    <a:lnTo>
                      <a:pt x="187" y="3"/>
                    </a:lnTo>
                    <a:lnTo>
                      <a:pt x="190" y="4"/>
                    </a:lnTo>
                    <a:lnTo>
                      <a:pt x="193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3" y="6"/>
                    </a:lnTo>
                    <a:lnTo>
                      <a:pt x="206" y="6"/>
                    </a:lnTo>
                    <a:lnTo>
                      <a:pt x="208" y="6"/>
                    </a:lnTo>
                    <a:lnTo>
                      <a:pt x="210" y="7"/>
                    </a:lnTo>
                    <a:lnTo>
                      <a:pt x="212" y="7"/>
                    </a:lnTo>
                    <a:lnTo>
                      <a:pt x="213" y="8"/>
                    </a:lnTo>
                    <a:lnTo>
                      <a:pt x="215" y="8"/>
                    </a:lnTo>
                    <a:lnTo>
                      <a:pt x="217" y="9"/>
                    </a:lnTo>
                    <a:lnTo>
                      <a:pt x="218" y="10"/>
                    </a:lnTo>
                    <a:lnTo>
                      <a:pt x="219" y="10"/>
                    </a:lnTo>
                    <a:lnTo>
                      <a:pt x="220" y="11"/>
                    </a:lnTo>
                    <a:lnTo>
                      <a:pt x="221" y="11"/>
                    </a:lnTo>
                    <a:lnTo>
                      <a:pt x="222" y="12"/>
                    </a:lnTo>
                    <a:lnTo>
                      <a:pt x="222" y="13"/>
                    </a:lnTo>
                    <a:lnTo>
                      <a:pt x="222" y="13"/>
                    </a:lnTo>
                    <a:lnTo>
                      <a:pt x="222" y="14"/>
                    </a:lnTo>
                    <a:lnTo>
                      <a:pt x="222" y="14"/>
                    </a:lnTo>
                    <a:lnTo>
                      <a:pt x="221" y="15"/>
                    </a:lnTo>
                    <a:lnTo>
                      <a:pt x="221" y="16"/>
                    </a:lnTo>
                    <a:lnTo>
                      <a:pt x="220" y="16"/>
                    </a:lnTo>
                    <a:lnTo>
                      <a:pt x="219" y="17"/>
                    </a:lnTo>
                    <a:lnTo>
                      <a:pt x="217" y="17"/>
                    </a:lnTo>
                    <a:lnTo>
                      <a:pt x="216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1414"/>
              <p:cNvSpPr>
                <a:spLocks/>
              </p:cNvSpPr>
              <p:nvPr/>
            </p:nvSpPr>
            <p:spPr bwMode="auto">
              <a:xfrm>
                <a:off x="5088" y="2709"/>
                <a:ext cx="225" cy="23"/>
              </a:xfrm>
              <a:custGeom>
                <a:avLst/>
                <a:gdLst>
                  <a:gd name="T0" fmla="*/ 222 w 225"/>
                  <a:gd name="T1" fmla="*/ 10 h 23"/>
                  <a:gd name="T2" fmla="*/ 215 w 225"/>
                  <a:gd name="T3" fmla="*/ 14 h 23"/>
                  <a:gd name="T4" fmla="*/ 208 w 225"/>
                  <a:gd name="T5" fmla="*/ 16 h 23"/>
                  <a:gd name="T6" fmla="*/ 199 w 225"/>
                  <a:gd name="T7" fmla="*/ 18 h 23"/>
                  <a:gd name="T8" fmla="*/ 188 w 225"/>
                  <a:gd name="T9" fmla="*/ 19 h 23"/>
                  <a:gd name="T10" fmla="*/ 176 w 225"/>
                  <a:gd name="T11" fmla="*/ 20 h 23"/>
                  <a:gd name="T12" fmla="*/ 163 w 225"/>
                  <a:gd name="T13" fmla="*/ 21 h 23"/>
                  <a:gd name="T14" fmla="*/ 149 w 225"/>
                  <a:gd name="T15" fmla="*/ 22 h 23"/>
                  <a:gd name="T16" fmla="*/ 140 w 225"/>
                  <a:gd name="T17" fmla="*/ 23 h 23"/>
                  <a:gd name="T18" fmla="*/ 134 w 225"/>
                  <a:gd name="T19" fmla="*/ 23 h 23"/>
                  <a:gd name="T20" fmla="*/ 129 w 225"/>
                  <a:gd name="T21" fmla="*/ 23 h 23"/>
                  <a:gd name="T22" fmla="*/ 123 w 225"/>
                  <a:gd name="T23" fmla="*/ 23 h 23"/>
                  <a:gd name="T24" fmla="*/ 117 w 225"/>
                  <a:gd name="T25" fmla="*/ 23 h 23"/>
                  <a:gd name="T26" fmla="*/ 110 w 225"/>
                  <a:gd name="T27" fmla="*/ 23 h 23"/>
                  <a:gd name="T28" fmla="*/ 102 w 225"/>
                  <a:gd name="T29" fmla="*/ 23 h 23"/>
                  <a:gd name="T30" fmla="*/ 93 w 225"/>
                  <a:gd name="T31" fmla="*/ 23 h 23"/>
                  <a:gd name="T32" fmla="*/ 85 w 225"/>
                  <a:gd name="T33" fmla="*/ 23 h 23"/>
                  <a:gd name="T34" fmla="*/ 77 w 225"/>
                  <a:gd name="T35" fmla="*/ 22 h 23"/>
                  <a:gd name="T36" fmla="*/ 70 w 225"/>
                  <a:gd name="T37" fmla="*/ 22 h 23"/>
                  <a:gd name="T38" fmla="*/ 60 w 225"/>
                  <a:gd name="T39" fmla="*/ 21 h 23"/>
                  <a:gd name="T40" fmla="*/ 50 w 225"/>
                  <a:gd name="T41" fmla="*/ 20 h 23"/>
                  <a:gd name="T42" fmla="*/ 42 w 225"/>
                  <a:gd name="T43" fmla="*/ 20 h 23"/>
                  <a:gd name="T44" fmla="*/ 34 w 225"/>
                  <a:gd name="T45" fmla="*/ 18 h 23"/>
                  <a:gd name="T46" fmla="*/ 26 w 225"/>
                  <a:gd name="T47" fmla="*/ 17 h 23"/>
                  <a:gd name="T48" fmla="*/ 21 w 225"/>
                  <a:gd name="T49" fmla="*/ 16 h 23"/>
                  <a:gd name="T50" fmla="*/ 18 w 225"/>
                  <a:gd name="T51" fmla="*/ 16 h 23"/>
                  <a:gd name="T52" fmla="*/ 14 w 225"/>
                  <a:gd name="T53" fmla="*/ 15 h 23"/>
                  <a:gd name="T54" fmla="*/ 6 w 225"/>
                  <a:gd name="T55" fmla="*/ 12 h 23"/>
                  <a:gd name="T56" fmla="*/ 1 w 225"/>
                  <a:gd name="T57" fmla="*/ 9 h 23"/>
                  <a:gd name="T58" fmla="*/ 0 w 225"/>
                  <a:gd name="T59" fmla="*/ 6 h 23"/>
                  <a:gd name="T60" fmla="*/ 0 w 225"/>
                  <a:gd name="T61" fmla="*/ 0 h 23"/>
                  <a:gd name="T62" fmla="*/ 3 w 225"/>
                  <a:gd name="T63" fmla="*/ 2 h 23"/>
                  <a:gd name="T64" fmla="*/ 9 w 225"/>
                  <a:gd name="T65" fmla="*/ 5 h 23"/>
                  <a:gd name="T66" fmla="*/ 14 w 225"/>
                  <a:gd name="T67" fmla="*/ 6 h 23"/>
                  <a:gd name="T68" fmla="*/ 18 w 225"/>
                  <a:gd name="T69" fmla="*/ 7 h 23"/>
                  <a:gd name="T70" fmla="*/ 22 w 225"/>
                  <a:gd name="T71" fmla="*/ 8 h 23"/>
                  <a:gd name="T72" fmla="*/ 28 w 225"/>
                  <a:gd name="T73" fmla="*/ 9 h 23"/>
                  <a:gd name="T74" fmla="*/ 35 w 225"/>
                  <a:gd name="T75" fmla="*/ 10 h 23"/>
                  <a:gd name="T76" fmla="*/ 44 w 225"/>
                  <a:gd name="T77" fmla="*/ 11 h 23"/>
                  <a:gd name="T78" fmla="*/ 53 w 225"/>
                  <a:gd name="T79" fmla="*/ 12 h 23"/>
                  <a:gd name="T80" fmla="*/ 63 w 225"/>
                  <a:gd name="T81" fmla="*/ 13 h 23"/>
                  <a:gd name="T82" fmla="*/ 72 w 225"/>
                  <a:gd name="T83" fmla="*/ 13 h 23"/>
                  <a:gd name="T84" fmla="*/ 80 w 225"/>
                  <a:gd name="T85" fmla="*/ 14 h 23"/>
                  <a:gd name="T86" fmla="*/ 88 w 225"/>
                  <a:gd name="T87" fmla="*/ 14 h 23"/>
                  <a:gd name="T88" fmla="*/ 96 w 225"/>
                  <a:gd name="T89" fmla="*/ 14 h 23"/>
                  <a:gd name="T90" fmla="*/ 104 w 225"/>
                  <a:gd name="T91" fmla="*/ 14 h 23"/>
                  <a:gd name="T92" fmla="*/ 113 w 225"/>
                  <a:gd name="T93" fmla="*/ 14 h 23"/>
                  <a:gd name="T94" fmla="*/ 119 w 225"/>
                  <a:gd name="T95" fmla="*/ 14 h 23"/>
                  <a:gd name="T96" fmla="*/ 125 w 225"/>
                  <a:gd name="T97" fmla="*/ 14 h 23"/>
                  <a:gd name="T98" fmla="*/ 131 w 225"/>
                  <a:gd name="T99" fmla="*/ 14 h 23"/>
                  <a:gd name="T100" fmla="*/ 137 w 225"/>
                  <a:gd name="T101" fmla="*/ 14 h 23"/>
                  <a:gd name="T102" fmla="*/ 142 w 225"/>
                  <a:gd name="T103" fmla="*/ 14 h 23"/>
                  <a:gd name="T104" fmla="*/ 157 w 225"/>
                  <a:gd name="T105" fmla="*/ 13 h 23"/>
                  <a:gd name="T106" fmla="*/ 174 w 225"/>
                  <a:gd name="T107" fmla="*/ 12 h 23"/>
                  <a:gd name="T108" fmla="*/ 190 w 225"/>
                  <a:gd name="T109" fmla="*/ 10 h 23"/>
                  <a:gd name="T110" fmla="*/ 203 w 225"/>
                  <a:gd name="T111" fmla="*/ 8 h 23"/>
                  <a:gd name="T112" fmla="*/ 213 w 225"/>
                  <a:gd name="T113" fmla="*/ 6 h 23"/>
                  <a:gd name="T114" fmla="*/ 219 w 225"/>
                  <a:gd name="T115" fmla="*/ 3 h 23"/>
                  <a:gd name="T116" fmla="*/ 222 w 225"/>
                  <a:gd name="T117" fmla="*/ 2 h 23"/>
                  <a:gd name="T118" fmla="*/ 224 w 225"/>
                  <a:gd name="T1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5" h="23">
                    <a:moveTo>
                      <a:pt x="225" y="8"/>
                    </a:moveTo>
                    <a:lnTo>
                      <a:pt x="224" y="9"/>
                    </a:lnTo>
                    <a:lnTo>
                      <a:pt x="222" y="10"/>
                    </a:lnTo>
                    <a:lnTo>
                      <a:pt x="220" y="11"/>
                    </a:lnTo>
                    <a:lnTo>
                      <a:pt x="218" y="13"/>
                    </a:lnTo>
                    <a:lnTo>
                      <a:pt x="215" y="14"/>
                    </a:lnTo>
                    <a:lnTo>
                      <a:pt x="213" y="14"/>
                    </a:lnTo>
                    <a:lnTo>
                      <a:pt x="210" y="15"/>
                    </a:lnTo>
                    <a:lnTo>
                      <a:pt x="208" y="16"/>
                    </a:lnTo>
                    <a:lnTo>
                      <a:pt x="205" y="16"/>
                    </a:lnTo>
                    <a:lnTo>
                      <a:pt x="202" y="17"/>
                    </a:lnTo>
                    <a:lnTo>
                      <a:pt x="199" y="18"/>
                    </a:lnTo>
                    <a:lnTo>
                      <a:pt x="195" y="18"/>
                    </a:lnTo>
                    <a:lnTo>
                      <a:pt x="192" y="19"/>
                    </a:lnTo>
                    <a:lnTo>
                      <a:pt x="188" y="19"/>
                    </a:lnTo>
                    <a:lnTo>
                      <a:pt x="184" y="20"/>
                    </a:lnTo>
                    <a:lnTo>
                      <a:pt x="180" y="20"/>
                    </a:lnTo>
                    <a:lnTo>
                      <a:pt x="176" y="20"/>
                    </a:lnTo>
                    <a:lnTo>
                      <a:pt x="172" y="21"/>
                    </a:lnTo>
                    <a:lnTo>
                      <a:pt x="168" y="21"/>
                    </a:lnTo>
                    <a:lnTo>
                      <a:pt x="163" y="21"/>
                    </a:lnTo>
                    <a:lnTo>
                      <a:pt x="159" y="22"/>
                    </a:lnTo>
                    <a:lnTo>
                      <a:pt x="154" y="22"/>
                    </a:lnTo>
                    <a:lnTo>
                      <a:pt x="149" y="22"/>
                    </a:lnTo>
                    <a:lnTo>
                      <a:pt x="144" y="22"/>
                    </a:lnTo>
                    <a:lnTo>
                      <a:pt x="142" y="23"/>
                    </a:lnTo>
                    <a:lnTo>
                      <a:pt x="140" y="23"/>
                    </a:lnTo>
                    <a:lnTo>
                      <a:pt x="138" y="23"/>
                    </a:lnTo>
                    <a:lnTo>
                      <a:pt x="136" y="23"/>
                    </a:lnTo>
                    <a:lnTo>
                      <a:pt x="134" y="23"/>
                    </a:lnTo>
                    <a:lnTo>
                      <a:pt x="132" y="23"/>
                    </a:lnTo>
                    <a:lnTo>
                      <a:pt x="131" y="23"/>
                    </a:lnTo>
                    <a:lnTo>
                      <a:pt x="129" y="23"/>
                    </a:lnTo>
                    <a:lnTo>
                      <a:pt x="127" y="23"/>
                    </a:lnTo>
                    <a:lnTo>
                      <a:pt x="125" y="23"/>
                    </a:lnTo>
                    <a:lnTo>
                      <a:pt x="123" y="23"/>
                    </a:lnTo>
                    <a:lnTo>
                      <a:pt x="121" y="23"/>
                    </a:lnTo>
                    <a:lnTo>
                      <a:pt x="119" y="23"/>
                    </a:lnTo>
                    <a:lnTo>
                      <a:pt x="117" y="23"/>
                    </a:lnTo>
                    <a:lnTo>
                      <a:pt x="115" y="23"/>
                    </a:lnTo>
                    <a:lnTo>
                      <a:pt x="113" y="23"/>
                    </a:lnTo>
                    <a:lnTo>
                      <a:pt x="110" y="23"/>
                    </a:lnTo>
                    <a:lnTo>
                      <a:pt x="107" y="23"/>
                    </a:lnTo>
                    <a:lnTo>
                      <a:pt x="104" y="23"/>
                    </a:lnTo>
                    <a:lnTo>
                      <a:pt x="102" y="23"/>
                    </a:lnTo>
                    <a:lnTo>
                      <a:pt x="99" y="23"/>
                    </a:lnTo>
                    <a:lnTo>
                      <a:pt x="96" y="23"/>
                    </a:lnTo>
                    <a:lnTo>
                      <a:pt x="93" y="23"/>
                    </a:lnTo>
                    <a:lnTo>
                      <a:pt x="91" y="23"/>
                    </a:lnTo>
                    <a:lnTo>
                      <a:pt x="88" y="23"/>
                    </a:lnTo>
                    <a:lnTo>
                      <a:pt x="85" y="23"/>
                    </a:lnTo>
                    <a:lnTo>
                      <a:pt x="83" y="22"/>
                    </a:lnTo>
                    <a:lnTo>
                      <a:pt x="80" y="22"/>
                    </a:lnTo>
                    <a:lnTo>
                      <a:pt x="77" y="22"/>
                    </a:lnTo>
                    <a:lnTo>
                      <a:pt x="75" y="22"/>
                    </a:lnTo>
                    <a:lnTo>
                      <a:pt x="72" y="22"/>
                    </a:lnTo>
                    <a:lnTo>
                      <a:pt x="70" y="22"/>
                    </a:lnTo>
                    <a:lnTo>
                      <a:pt x="66" y="22"/>
                    </a:lnTo>
                    <a:lnTo>
                      <a:pt x="63" y="21"/>
                    </a:lnTo>
                    <a:lnTo>
                      <a:pt x="60" y="21"/>
                    </a:lnTo>
                    <a:lnTo>
                      <a:pt x="57" y="21"/>
                    </a:lnTo>
                    <a:lnTo>
                      <a:pt x="53" y="21"/>
                    </a:lnTo>
                    <a:lnTo>
                      <a:pt x="50" y="20"/>
                    </a:lnTo>
                    <a:lnTo>
                      <a:pt x="47" y="20"/>
                    </a:lnTo>
                    <a:lnTo>
                      <a:pt x="45" y="20"/>
                    </a:lnTo>
                    <a:lnTo>
                      <a:pt x="42" y="20"/>
                    </a:lnTo>
                    <a:lnTo>
                      <a:pt x="39" y="19"/>
                    </a:lnTo>
                    <a:lnTo>
                      <a:pt x="36" y="19"/>
                    </a:lnTo>
                    <a:lnTo>
                      <a:pt x="34" y="18"/>
                    </a:lnTo>
                    <a:lnTo>
                      <a:pt x="31" y="18"/>
                    </a:lnTo>
                    <a:lnTo>
                      <a:pt x="29" y="18"/>
                    </a:lnTo>
                    <a:lnTo>
                      <a:pt x="26" y="17"/>
                    </a:lnTo>
                    <a:lnTo>
                      <a:pt x="24" y="17"/>
                    </a:lnTo>
                    <a:lnTo>
                      <a:pt x="23" y="17"/>
                    </a:lnTo>
                    <a:lnTo>
                      <a:pt x="21" y="16"/>
                    </a:lnTo>
                    <a:lnTo>
                      <a:pt x="20" y="16"/>
                    </a:lnTo>
                    <a:lnTo>
                      <a:pt x="19" y="16"/>
                    </a:lnTo>
                    <a:lnTo>
                      <a:pt x="18" y="16"/>
                    </a:lnTo>
                    <a:lnTo>
                      <a:pt x="16" y="15"/>
                    </a:lnTo>
                    <a:lnTo>
                      <a:pt x="15" y="15"/>
                    </a:lnTo>
                    <a:lnTo>
                      <a:pt x="14" y="15"/>
                    </a:lnTo>
                    <a:lnTo>
                      <a:pt x="11" y="14"/>
                    </a:lnTo>
                    <a:lnTo>
                      <a:pt x="8" y="13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2" y="10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3" y="6"/>
                    </a:lnTo>
                    <a:lnTo>
                      <a:pt x="14" y="6"/>
                    </a:lnTo>
                    <a:lnTo>
                      <a:pt x="15" y="7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0" y="8"/>
                    </a:lnTo>
                    <a:lnTo>
                      <a:pt x="22" y="8"/>
                    </a:lnTo>
                    <a:lnTo>
                      <a:pt x="23" y="8"/>
                    </a:lnTo>
                    <a:lnTo>
                      <a:pt x="25" y="9"/>
                    </a:lnTo>
                    <a:lnTo>
                      <a:pt x="28" y="9"/>
                    </a:lnTo>
                    <a:lnTo>
                      <a:pt x="30" y="9"/>
                    </a:lnTo>
                    <a:lnTo>
                      <a:pt x="33" y="10"/>
                    </a:lnTo>
                    <a:lnTo>
                      <a:pt x="35" y="10"/>
                    </a:lnTo>
                    <a:lnTo>
                      <a:pt x="38" y="10"/>
                    </a:lnTo>
                    <a:lnTo>
                      <a:pt x="41" y="11"/>
                    </a:lnTo>
                    <a:lnTo>
                      <a:pt x="44" y="11"/>
                    </a:lnTo>
                    <a:lnTo>
                      <a:pt x="47" y="11"/>
                    </a:lnTo>
                    <a:lnTo>
                      <a:pt x="50" y="12"/>
                    </a:lnTo>
                    <a:lnTo>
                      <a:pt x="53" y="12"/>
                    </a:lnTo>
                    <a:lnTo>
                      <a:pt x="56" y="12"/>
                    </a:lnTo>
                    <a:lnTo>
                      <a:pt x="59" y="12"/>
                    </a:lnTo>
                    <a:lnTo>
                      <a:pt x="63" y="13"/>
                    </a:lnTo>
                    <a:lnTo>
                      <a:pt x="66" y="13"/>
                    </a:lnTo>
                    <a:lnTo>
                      <a:pt x="69" y="13"/>
                    </a:lnTo>
                    <a:lnTo>
                      <a:pt x="72" y="13"/>
                    </a:lnTo>
                    <a:lnTo>
                      <a:pt x="74" y="13"/>
                    </a:lnTo>
                    <a:lnTo>
                      <a:pt x="77" y="13"/>
                    </a:lnTo>
                    <a:lnTo>
                      <a:pt x="80" y="14"/>
                    </a:lnTo>
                    <a:lnTo>
                      <a:pt x="82" y="14"/>
                    </a:lnTo>
                    <a:lnTo>
                      <a:pt x="85" y="14"/>
                    </a:lnTo>
                    <a:lnTo>
                      <a:pt x="88" y="14"/>
                    </a:lnTo>
                    <a:lnTo>
                      <a:pt x="90" y="14"/>
                    </a:lnTo>
                    <a:lnTo>
                      <a:pt x="93" y="14"/>
                    </a:lnTo>
                    <a:lnTo>
                      <a:pt x="96" y="14"/>
                    </a:lnTo>
                    <a:lnTo>
                      <a:pt x="99" y="14"/>
                    </a:lnTo>
                    <a:lnTo>
                      <a:pt x="101" y="14"/>
                    </a:lnTo>
                    <a:lnTo>
                      <a:pt x="104" y="14"/>
                    </a:lnTo>
                    <a:lnTo>
                      <a:pt x="107" y="14"/>
                    </a:lnTo>
                    <a:lnTo>
                      <a:pt x="110" y="14"/>
                    </a:lnTo>
                    <a:lnTo>
                      <a:pt x="113" y="14"/>
                    </a:lnTo>
                    <a:lnTo>
                      <a:pt x="115" y="14"/>
                    </a:lnTo>
                    <a:lnTo>
                      <a:pt x="117" y="14"/>
                    </a:lnTo>
                    <a:lnTo>
                      <a:pt x="119" y="14"/>
                    </a:lnTo>
                    <a:lnTo>
                      <a:pt x="121" y="14"/>
                    </a:lnTo>
                    <a:lnTo>
                      <a:pt x="123" y="14"/>
                    </a:lnTo>
                    <a:lnTo>
                      <a:pt x="125" y="14"/>
                    </a:lnTo>
                    <a:lnTo>
                      <a:pt x="127" y="14"/>
                    </a:lnTo>
                    <a:lnTo>
                      <a:pt x="129" y="14"/>
                    </a:lnTo>
                    <a:lnTo>
                      <a:pt x="131" y="14"/>
                    </a:lnTo>
                    <a:lnTo>
                      <a:pt x="133" y="14"/>
                    </a:lnTo>
                    <a:lnTo>
                      <a:pt x="135" y="14"/>
                    </a:lnTo>
                    <a:lnTo>
                      <a:pt x="137" y="14"/>
                    </a:lnTo>
                    <a:lnTo>
                      <a:pt x="138" y="14"/>
                    </a:lnTo>
                    <a:lnTo>
                      <a:pt x="140" y="14"/>
                    </a:lnTo>
                    <a:lnTo>
                      <a:pt x="142" y="14"/>
                    </a:lnTo>
                    <a:lnTo>
                      <a:pt x="144" y="14"/>
                    </a:lnTo>
                    <a:lnTo>
                      <a:pt x="151" y="13"/>
                    </a:lnTo>
                    <a:lnTo>
                      <a:pt x="157" y="13"/>
                    </a:lnTo>
                    <a:lnTo>
                      <a:pt x="163" y="13"/>
                    </a:lnTo>
                    <a:lnTo>
                      <a:pt x="169" y="12"/>
                    </a:lnTo>
                    <a:lnTo>
                      <a:pt x="174" y="12"/>
                    </a:lnTo>
                    <a:lnTo>
                      <a:pt x="180" y="11"/>
                    </a:lnTo>
                    <a:lnTo>
                      <a:pt x="185" y="11"/>
                    </a:lnTo>
                    <a:lnTo>
                      <a:pt x="190" y="10"/>
                    </a:lnTo>
                    <a:lnTo>
                      <a:pt x="194" y="9"/>
                    </a:lnTo>
                    <a:lnTo>
                      <a:pt x="199" y="9"/>
                    </a:lnTo>
                    <a:lnTo>
                      <a:pt x="203" y="8"/>
                    </a:lnTo>
                    <a:lnTo>
                      <a:pt x="206" y="7"/>
                    </a:lnTo>
                    <a:lnTo>
                      <a:pt x="210" y="6"/>
                    </a:lnTo>
                    <a:lnTo>
                      <a:pt x="213" y="6"/>
                    </a:lnTo>
                    <a:lnTo>
                      <a:pt x="215" y="5"/>
                    </a:lnTo>
                    <a:lnTo>
                      <a:pt x="218" y="4"/>
                    </a:lnTo>
                    <a:lnTo>
                      <a:pt x="219" y="3"/>
                    </a:lnTo>
                    <a:lnTo>
                      <a:pt x="220" y="3"/>
                    </a:lnTo>
                    <a:lnTo>
                      <a:pt x="221" y="2"/>
                    </a:lnTo>
                    <a:lnTo>
                      <a:pt x="222" y="2"/>
                    </a:lnTo>
                    <a:lnTo>
                      <a:pt x="223" y="1"/>
                    </a:lnTo>
                    <a:lnTo>
                      <a:pt x="224" y="1"/>
                    </a:lnTo>
                    <a:lnTo>
                      <a:pt x="224" y="0"/>
                    </a:lnTo>
                    <a:lnTo>
                      <a:pt x="225" y="0"/>
                    </a:lnTo>
                    <a:lnTo>
                      <a:pt x="225" y="8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1415"/>
              <p:cNvSpPr>
                <a:spLocks/>
              </p:cNvSpPr>
              <p:nvPr/>
            </p:nvSpPr>
            <p:spPr bwMode="auto">
              <a:xfrm>
                <a:off x="5139" y="2695"/>
                <a:ext cx="47" cy="15"/>
              </a:xfrm>
              <a:custGeom>
                <a:avLst/>
                <a:gdLst>
                  <a:gd name="T0" fmla="*/ 24 w 47"/>
                  <a:gd name="T1" fmla="*/ 0 h 15"/>
                  <a:gd name="T2" fmla="*/ 47 w 47"/>
                  <a:gd name="T3" fmla="*/ 11 h 15"/>
                  <a:gd name="T4" fmla="*/ 11 w 47"/>
                  <a:gd name="T5" fmla="*/ 15 h 15"/>
                  <a:gd name="T6" fmla="*/ 0 w 47"/>
                  <a:gd name="T7" fmla="*/ 1 h 15"/>
                  <a:gd name="T8" fmla="*/ 24 w 47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5">
                    <a:moveTo>
                      <a:pt x="24" y="0"/>
                    </a:moveTo>
                    <a:lnTo>
                      <a:pt x="47" y="11"/>
                    </a:lnTo>
                    <a:lnTo>
                      <a:pt x="11" y="15"/>
                    </a:lnTo>
                    <a:lnTo>
                      <a:pt x="0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1416"/>
              <p:cNvSpPr>
                <a:spLocks/>
              </p:cNvSpPr>
              <p:nvPr/>
            </p:nvSpPr>
            <p:spPr bwMode="auto">
              <a:xfrm>
                <a:off x="5142" y="2696"/>
                <a:ext cx="38" cy="12"/>
              </a:xfrm>
              <a:custGeom>
                <a:avLst/>
                <a:gdLst>
                  <a:gd name="T0" fmla="*/ 21 w 38"/>
                  <a:gd name="T1" fmla="*/ 0 h 12"/>
                  <a:gd name="T2" fmla="*/ 38 w 38"/>
                  <a:gd name="T3" fmla="*/ 9 h 12"/>
                  <a:gd name="T4" fmla="*/ 10 w 38"/>
                  <a:gd name="T5" fmla="*/ 12 h 12"/>
                  <a:gd name="T6" fmla="*/ 0 w 38"/>
                  <a:gd name="T7" fmla="*/ 1 h 12"/>
                  <a:gd name="T8" fmla="*/ 21 w 38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2">
                    <a:moveTo>
                      <a:pt x="21" y="0"/>
                    </a:moveTo>
                    <a:lnTo>
                      <a:pt x="38" y="9"/>
                    </a:lnTo>
                    <a:lnTo>
                      <a:pt x="10" y="12"/>
                    </a:lnTo>
                    <a:lnTo>
                      <a:pt x="0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1417"/>
              <p:cNvSpPr>
                <a:spLocks/>
              </p:cNvSpPr>
              <p:nvPr/>
            </p:nvSpPr>
            <p:spPr bwMode="auto">
              <a:xfrm>
                <a:off x="5121" y="2610"/>
                <a:ext cx="9" cy="14"/>
              </a:xfrm>
              <a:custGeom>
                <a:avLst/>
                <a:gdLst>
                  <a:gd name="T0" fmla="*/ 2 w 9"/>
                  <a:gd name="T1" fmla="*/ 14 h 14"/>
                  <a:gd name="T2" fmla="*/ 1 w 9"/>
                  <a:gd name="T3" fmla="*/ 12 h 14"/>
                  <a:gd name="T4" fmla="*/ 0 w 9"/>
                  <a:gd name="T5" fmla="*/ 11 h 14"/>
                  <a:gd name="T6" fmla="*/ 1 w 9"/>
                  <a:gd name="T7" fmla="*/ 8 h 14"/>
                  <a:gd name="T8" fmla="*/ 1 w 9"/>
                  <a:gd name="T9" fmla="*/ 6 h 14"/>
                  <a:gd name="T10" fmla="*/ 2 w 9"/>
                  <a:gd name="T11" fmla="*/ 4 h 14"/>
                  <a:gd name="T12" fmla="*/ 3 w 9"/>
                  <a:gd name="T13" fmla="*/ 3 h 14"/>
                  <a:gd name="T14" fmla="*/ 3 w 9"/>
                  <a:gd name="T15" fmla="*/ 2 h 14"/>
                  <a:gd name="T16" fmla="*/ 4 w 9"/>
                  <a:gd name="T17" fmla="*/ 1 h 14"/>
                  <a:gd name="T18" fmla="*/ 5 w 9"/>
                  <a:gd name="T19" fmla="*/ 1 h 14"/>
                  <a:gd name="T20" fmla="*/ 6 w 9"/>
                  <a:gd name="T21" fmla="*/ 0 h 14"/>
                  <a:gd name="T22" fmla="*/ 6 w 9"/>
                  <a:gd name="T23" fmla="*/ 0 h 14"/>
                  <a:gd name="T24" fmla="*/ 7 w 9"/>
                  <a:gd name="T25" fmla="*/ 0 h 14"/>
                  <a:gd name="T26" fmla="*/ 8 w 9"/>
                  <a:gd name="T27" fmla="*/ 1 h 14"/>
                  <a:gd name="T28" fmla="*/ 9 w 9"/>
                  <a:gd name="T29" fmla="*/ 3 h 14"/>
                  <a:gd name="T30" fmla="*/ 8 w 9"/>
                  <a:gd name="T31" fmla="*/ 5 h 14"/>
                  <a:gd name="T32" fmla="*/ 8 w 9"/>
                  <a:gd name="T33" fmla="*/ 8 h 14"/>
                  <a:gd name="T34" fmla="*/ 7 w 9"/>
                  <a:gd name="T35" fmla="*/ 9 h 14"/>
                  <a:gd name="T36" fmla="*/ 6 w 9"/>
                  <a:gd name="T37" fmla="*/ 11 h 14"/>
                  <a:gd name="T38" fmla="*/ 6 w 9"/>
                  <a:gd name="T39" fmla="*/ 12 h 14"/>
                  <a:gd name="T40" fmla="*/ 5 w 9"/>
                  <a:gd name="T41" fmla="*/ 12 h 14"/>
                  <a:gd name="T42" fmla="*/ 4 w 9"/>
                  <a:gd name="T43" fmla="*/ 13 h 14"/>
                  <a:gd name="T44" fmla="*/ 3 w 9"/>
                  <a:gd name="T45" fmla="*/ 14 h 14"/>
                  <a:gd name="T46" fmla="*/ 3 w 9"/>
                  <a:gd name="T47" fmla="*/ 14 h 14"/>
                  <a:gd name="T48" fmla="*/ 2 w 9"/>
                  <a:gd name="T4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4">
                    <a:moveTo>
                      <a:pt x="2" y="14"/>
                    </a:moveTo>
                    <a:lnTo>
                      <a:pt x="1" y="12"/>
                    </a:lnTo>
                    <a:lnTo>
                      <a:pt x="0" y="11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9" y="3"/>
                    </a:lnTo>
                    <a:lnTo>
                      <a:pt x="8" y="5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1418"/>
              <p:cNvSpPr>
                <a:spLocks/>
              </p:cNvSpPr>
              <p:nvPr/>
            </p:nvSpPr>
            <p:spPr bwMode="auto">
              <a:xfrm>
                <a:off x="5127" y="2640"/>
                <a:ext cx="25" cy="22"/>
              </a:xfrm>
              <a:custGeom>
                <a:avLst/>
                <a:gdLst>
                  <a:gd name="T0" fmla="*/ 0 w 25"/>
                  <a:gd name="T1" fmla="*/ 21 h 22"/>
                  <a:gd name="T2" fmla="*/ 0 w 25"/>
                  <a:gd name="T3" fmla="*/ 0 h 22"/>
                  <a:gd name="T4" fmla="*/ 25 w 25"/>
                  <a:gd name="T5" fmla="*/ 5 h 22"/>
                  <a:gd name="T6" fmla="*/ 25 w 25"/>
                  <a:gd name="T7" fmla="*/ 22 h 22"/>
                  <a:gd name="T8" fmla="*/ 0 w 25"/>
                  <a:gd name="T9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2">
                    <a:moveTo>
                      <a:pt x="0" y="21"/>
                    </a:moveTo>
                    <a:lnTo>
                      <a:pt x="0" y="0"/>
                    </a:lnTo>
                    <a:lnTo>
                      <a:pt x="25" y="5"/>
                    </a:lnTo>
                    <a:lnTo>
                      <a:pt x="25" y="2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Rectangle 1419"/>
              <p:cNvSpPr>
                <a:spLocks noChangeArrowheads="1"/>
              </p:cNvSpPr>
              <p:nvPr/>
            </p:nvSpPr>
            <p:spPr bwMode="auto">
              <a:xfrm>
                <a:off x="5131" y="2644"/>
                <a:ext cx="18" cy="1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1420"/>
              <p:cNvSpPr>
                <a:spLocks/>
              </p:cNvSpPr>
              <p:nvPr/>
            </p:nvSpPr>
            <p:spPr bwMode="auto">
              <a:xfrm>
                <a:off x="5117" y="2607"/>
                <a:ext cx="50" cy="45"/>
              </a:xfrm>
              <a:custGeom>
                <a:avLst/>
                <a:gdLst>
                  <a:gd name="T0" fmla="*/ 8 w 50"/>
                  <a:gd name="T1" fmla="*/ 12 h 45"/>
                  <a:gd name="T2" fmla="*/ 8 w 50"/>
                  <a:gd name="T3" fmla="*/ 12 h 45"/>
                  <a:gd name="T4" fmla="*/ 9 w 50"/>
                  <a:gd name="T5" fmla="*/ 11 h 45"/>
                  <a:gd name="T6" fmla="*/ 11 w 50"/>
                  <a:gd name="T7" fmla="*/ 8 h 45"/>
                  <a:gd name="T8" fmla="*/ 13 w 50"/>
                  <a:gd name="T9" fmla="*/ 6 h 45"/>
                  <a:gd name="T10" fmla="*/ 16 w 50"/>
                  <a:gd name="T11" fmla="*/ 4 h 45"/>
                  <a:gd name="T12" fmla="*/ 19 w 50"/>
                  <a:gd name="T13" fmla="*/ 2 h 45"/>
                  <a:gd name="T14" fmla="*/ 22 w 50"/>
                  <a:gd name="T15" fmla="*/ 1 h 45"/>
                  <a:gd name="T16" fmla="*/ 25 w 50"/>
                  <a:gd name="T17" fmla="*/ 0 h 45"/>
                  <a:gd name="T18" fmla="*/ 28 w 50"/>
                  <a:gd name="T19" fmla="*/ 0 h 45"/>
                  <a:gd name="T20" fmla="*/ 32 w 50"/>
                  <a:gd name="T21" fmla="*/ 1 h 45"/>
                  <a:gd name="T22" fmla="*/ 36 w 50"/>
                  <a:gd name="T23" fmla="*/ 2 h 45"/>
                  <a:gd name="T24" fmla="*/ 40 w 50"/>
                  <a:gd name="T25" fmla="*/ 4 h 45"/>
                  <a:gd name="T26" fmla="*/ 43 w 50"/>
                  <a:gd name="T27" fmla="*/ 7 h 45"/>
                  <a:gd name="T28" fmla="*/ 46 w 50"/>
                  <a:gd name="T29" fmla="*/ 10 h 45"/>
                  <a:gd name="T30" fmla="*/ 48 w 50"/>
                  <a:gd name="T31" fmla="*/ 13 h 45"/>
                  <a:gd name="T32" fmla="*/ 49 w 50"/>
                  <a:gd name="T33" fmla="*/ 18 h 45"/>
                  <a:gd name="T34" fmla="*/ 50 w 50"/>
                  <a:gd name="T35" fmla="*/ 22 h 45"/>
                  <a:gd name="T36" fmla="*/ 49 w 50"/>
                  <a:gd name="T37" fmla="*/ 26 h 45"/>
                  <a:gd name="T38" fmla="*/ 48 w 50"/>
                  <a:gd name="T39" fmla="*/ 31 h 45"/>
                  <a:gd name="T40" fmla="*/ 46 w 50"/>
                  <a:gd name="T41" fmla="*/ 34 h 45"/>
                  <a:gd name="T42" fmla="*/ 44 w 50"/>
                  <a:gd name="T43" fmla="*/ 38 h 45"/>
                  <a:gd name="T44" fmla="*/ 40 w 50"/>
                  <a:gd name="T45" fmla="*/ 41 h 45"/>
                  <a:gd name="T46" fmla="*/ 37 w 50"/>
                  <a:gd name="T47" fmla="*/ 43 h 45"/>
                  <a:gd name="T48" fmla="*/ 33 w 50"/>
                  <a:gd name="T49" fmla="*/ 44 h 45"/>
                  <a:gd name="T50" fmla="*/ 28 w 50"/>
                  <a:gd name="T51" fmla="*/ 45 h 45"/>
                  <a:gd name="T52" fmla="*/ 24 w 50"/>
                  <a:gd name="T53" fmla="*/ 44 h 45"/>
                  <a:gd name="T54" fmla="*/ 21 w 50"/>
                  <a:gd name="T55" fmla="*/ 43 h 45"/>
                  <a:gd name="T56" fmla="*/ 18 w 50"/>
                  <a:gd name="T57" fmla="*/ 42 h 45"/>
                  <a:gd name="T58" fmla="*/ 16 w 50"/>
                  <a:gd name="T59" fmla="*/ 41 h 45"/>
                  <a:gd name="T60" fmla="*/ 13 w 50"/>
                  <a:gd name="T61" fmla="*/ 39 h 45"/>
                  <a:gd name="T62" fmla="*/ 11 w 50"/>
                  <a:gd name="T63" fmla="*/ 37 h 45"/>
                  <a:gd name="T64" fmla="*/ 9 w 50"/>
                  <a:gd name="T65" fmla="*/ 34 h 45"/>
                  <a:gd name="T66" fmla="*/ 8 w 50"/>
                  <a:gd name="T67" fmla="*/ 32 h 45"/>
                  <a:gd name="T68" fmla="*/ 7 w 50"/>
                  <a:gd name="T69" fmla="*/ 31 h 45"/>
                  <a:gd name="T70" fmla="*/ 7 w 50"/>
                  <a:gd name="T71" fmla="*/ 31 h 45"/>
                  <a:gd name="T72" fmla="*/ 5 w 50"/>
                  <a:gd name="T73" fmla="*/ 30 h 45"/>
                  <a:gd name="T74" fmla="*/ 3 w 50"/>
                  <a:gd name="T75" fmla="*/ 29 h 45"/>
                  <a:gd name="T76" fmla="*/ 1 w 50"/>
                  <a:gd name="T77" fmla="*/ 26 h 45"/>
                  <a:gd name="T78" fmla="*/ 0 w 50"/>
                  <a:gd name="T79" fmla="*/ 22 h 45"/>
                  <a:gd name="T80" fmla="*/ 1 w 50"/>
                  <a:gd name="T81" fmla="*/ 19 h 45"/>
                  <a:gd name="T82" fmla="*/ 2 w 50"/>
                  <a:gd name="T83" fmla="*/ 15 h 45"/>
                  <a:gd name="T84" fmla="*/ 4 w 50"/>
                  <a:gd name="T85" fmla="*/ 13 h 45"/>
                  <a:gd name="T86" fmla="*/ 7 w 50"/>
                  <a:gd name="T87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" h="45">
                    <a:moveTo>
                      <a:pt x="8" y="12"/>
                    </a:move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6" y="4"/>
                    </a:lnTo>
                    <a:lnTo>
                      <a:pt x="17" y="3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1"/>
                    </a:lnTo>
                    <a:lnTo>
                      <a:pt x="34" y="1"/>
                    </a:lnTo>
                    <a:lnTo>
                      <a:pt x="36" y="2"/>
                    </a:lnTo>
                    <a:lnTo>
                      <a:pt x="38" y="3"/>
                    </a:lnTo>
                    <a:lnTo>
                      <a:pt x="40" y="4"/>
                    </a:lnTo>
                    <a:lnTo>
                      <a:pt x="42" y="5"/>
                    </a:lnTo>
                    <a:lnTo>
                      <a:pt x="43" y="7"/>
                    </a:lnTo>
                    <a:lnTo>
                      <a:pt x="45" y="8"/>
                    </a:lnTo>
                    <a:lnTo>
                      <a:pt x="46" y="10"/>
                    </a:lnTo>
                    <a:lnTo>
                      <a:pt x="47" y="12"/>
                    </a:lnTo>
                    <a:lnTo>
                      <a:pt x="48" y="13"/>
                    </a:lnTo>
                    <a:lnTo>
                      <a:pt x="49" y="15"/>
                    </a:lnTo>
                    <a:lnTo>
                      <a:pt x="49" y="18"/>
                    </a:lnTo>
                    <a:lnTo>
                      <a:pt x="50" y="20"/>
                    </a:lnTo>
                    <a:lnTo>
                      <a:pt x="50" y="22"/>
                    </a:lnTo>
                    <a:lnTo>
                      <a:pt x="50" y="24"/>
                    </a:lnTo>
                    <a:lnTo>
                      <a:pt x="49" y="26"/>
                    </a:lnTo>
                    <a:lnTo>
                      <a:pt x="49" y="29"/>
                    </a:lnTo>
                    <a:lnTo>
                      <a:pt x="48" y="31"/>
                    </a:lnTo>
                    <a:lnTo>
                      <a:pt x="47" y="33"/>
                    </a:lnTo>
                    <a:lnTo>
                      <a:pt x="46" y="34"/>
                    </a:lnTo>
                    <a:lnTo>
                      <a:pt x="45" y="36"/>
                    </a:lnTo>
                    <a:lnTo>
                      <a:pt x="44" y="38"/>
                    </a:lnTo>
                    <a:lnTo>
                      <a:pt x="42" y="39"/>
                    </a:lnTo>
                    <a:lnTo>
                      <a:pt x="40" y="41"/>
                    </a:lnTo>
                    <a:lnTo>
                      <a:pt x="39" y="42"/>
                    </a:lnTo>
                    <a:lnTo>
                      <a:pt x="37" y="43"/>
                    </a:lnTo>
                    <a:lnTo>
                      <a:pt x="35" y="43"/>
                    </a:lnTo>
                    <a:lnTo>
                      <a:pt x="33" y="44"/>
                    </a:lnTo>
                    <a:lnTo>
                      <a:pt x="30" y="44"/>
                    </a:lnTo>
                    <a:lnTo>
                      <a:pt x="28" y="45"/>
                    </a:lnTo>
                    <a:lnTo>
                      <a:pt x="26" y="44"/>
                    </a:lnTo>
                    <a:lnTo>
                      <a:pt x="24" y="44"/>
                    </a:lnTo>
                    <a:lnTo>
                      <a:pt x="23" y="44"/>
                    </a:lnTo>
                    <a:lnTo>
                      <a:pt x="21" y="43"/>
                    </a:lnTo>
                    <a:lnTo>
                      <a:pt x="20" y="43"/>
                    </a:lnTo>
                    <a:lnTo>
                      <a:pt x="18" y="42"/>
                    </a:lnTo>
                    <a:lnTo>
                      <a:pt x="17" y="42"/>
                    </a:lnTo>
                    <a:lnTo>
                      <a:pt x="16" y="41"/>
                    </a:lnTo>
                    <a:lnTo>
                      <a:pt x="14" y="40"/>
                    </a:lnTo>
                    <a:lnTo>
                      <a:pt x="13" y="39"/>
                    </a:lnTo>
                    <a:lnTo>
                      <a:pt x="12" y="38"/>
                    </a:lnTo>
                    <a:lnTo>
                      <a:pt x="11" y="37"/>
                    </a:lnTo>
                    <a:lnTo>
                      <a:pt x="10" y="36"/>
                    </a:lnTo>
                    <a:lnTo>
                      <a:pt x="9" y="34"/>
                    </a:lnTo>
                    <a:lnTo>
                      <a:pt x="9" y="33"/>
                    </a:lnTo>
                    <a:lnTo>
                      <a:pt x="8" y="32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5" y="30"/>
                    </a:lnTo>
                    <a:lnTo>
                      <a:pt x="4" y="30"/>
                    </a:lnTo>
                    <a:lnTo>
                      <a:pt x="3" y="29"/>
                    </a:lnTo>
                    <a:lnTo>
                      <a:pt x="2" y="27"/>
                    </a:lnTo>
                    <a:lnTo>
                      <a:pt x="1" y="26"/>
                    </a:lnTo>
                    <a:lnTo>
                      <a:pt x="1" y="24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2" y="15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1421"/>
              <p:cNvSpPr>
                <a:spLocks/>
              </p:cNvSpPr>
              <p:nvPr/>
            </p:nvSpPr>
            <p:spPr bwMode="auto">
              <a:xfrm>
                <a:off x="5120" y="2611"/>
                <a:ext cx="43" cy="37"/>
              </a:xfrm>
              <a:custGeom>
                <a:avLst/>
                <a:gdLst>
                  <a:gd name="T0" fmla="*/ 5 w 43"/>
                  <a:gd name="T1" fmla="*/ 12 h 37"/>
                  <a:gd name="T2" fmla="*/ 6 w 43"/>
                  <a:gd name="T3" fmla="*/ 13 h 37"/>
                  <a:gd name="T4" fmla="*/ 7 w 43"/>
                  <a:gd name="T5" fmla="*/ 12 h 37"/>
                  <a:gd name="T6" fmla="*/ 9 w 43"/>
                  <a:gd name="T7" fmla="*/ 9 h 37"/>
                  <a:gd name="T8" fmla="*/ 11 w 43"/>
                  <a:gd name="T9" fmla="*/ 6 h 37"/>
                  <a:gd name="T10" fmla="*/ 13 w 43"/>
                  <a:gd name="T11" fmla="*/ 4 h 37"/>
                  <a:gd name="T12" fmla="*/ 16 w 43"/>
                  <a:gd name="T13" fmla="*/ 2 h 37"/>
                  <a:gd name="T14" fmla="*/ 18 w 43"/>
                  <a:gd name="T15" fmla="*/ 1 h 37"/>
                  <a:gd name="T16" fmla="*/ 21 w 43"/>
                  <a:gd name="T17" fmla="*/ 0 h 37"/>
                  <a:gd name="T18" fmla="*/ 25 w 43"/>
                  <a:gd name="T19" fmla="*/ 0 h 37"/>
                  <a:gd name="T20" fmla="*/ 30 w 43"/>
                  <a:gd name="T21" fmla="*/ 0 h 37"/>
                  <a:gd name="T22" fmla="*/ 37 w 43"/>
                  <a:gd name="T23" fmla="*/ 4 h 37"/>
                  <a:gd name="T24" fmla="*/ 41 w 43"/>
                  <a:gd name="T25" fmla="*/ 9 h 37"/>
                  <a:gd name="T26" fmla="*/ 43 w 43"/>
                  <a:gd name="T27" fmla="*/ 16 h 37"/>
                  <a:gd name="T28" fmla="*/ 43 w 43"/>
                  <a:gd name="T29" fmla="*/ 22 h 37"/>
                  <a:gd name="T30" fmla="*/ 42 w 43"/>
                  <a:gd name="T31" fmla="*/ 25 h 37"/>
                  <a:gd name="T32" fmla="*/ 40 w 43"/>
                  <a:gd name="T33" fmla="*/ 29 h 37"/>
                  <a:gd name="T34" fmla="*/ 38 w 43"/>
                  <a:gd name="T35" fmla="*/ 31 h 37"/>
                  <a:gd name="T36" fmla="*/ 35 w 43"/>
                  <a:gd name="T37" fmla="*/ 34 h 37"/>
                  <a:gd name="T38" fmla="*/ 32 w 43"/>
                  <a:gd name="T39" fmla="*/ 36 h 37"/>
                  <a:gd name="T40" fmla="*/ 29 w 43"/>
                  <a:gd name="T41" fmla="*/ 37 h 37"/>
                  <a:gd name="T42" fmla="*/ 25 w 43"/>
                  <a:gd name="T43" fmla="*/ 37 h 37"/>
                  <a:gd name="T44" fmla="*/ 20 w 43"/>
                  <a:gd name="T45" fmla="*/ 36 h 37"/>
                  <a:gd name="T46" fmla="*/ 15 w 43"/>
                  <a:gd name="T47" fmla="*/ 34 h 37"/>
                  <a:gd name="T48" fmla="*/ 10 w 43"/>
                  <a:gd name="T49" fmla="*/ 30 h 37"/>
                  <a:gd name="T50" fmla="*/ 7 w 43"/>
                  <a:gd name="T51" fmla="*/ 25 h 37"/>
                  <a:gd name="T52" fmla="*/ 6 w 43"/>
                  <a:gd name="T53" fmla="*/ 22 h 37"/>
                  <a:gd name="T54" fmla="*/ 4 w 43"/>
                  <a:gd name="T55" fmla="*/ 23 h 37"/>
                  <a:gd name="T56" fmla="*/ 3 w 43"/>
                  <a:gd name="T57" fmla="*/ 23 h 37"/>
                  <a:gd name="T58" fmla="*/ 1 w 43"/>
                  <a:gd name="T59" fmla="*/ 22 h 37"/>
                  <a:gd name="T60" fmla="*/ 0 w 43"/>
                  <a:gd name="T61" fmla="*/ 20 h 37"/>
                  <a:gd name="T62" fmla="*/ 0 w 43"/>
                  <a:gd name="T63" fmla="*/ 18 h 37"/>
                  <a:gd name="T64" fmla="*/ 0 w 43"/>
                  <a:gd name="T65" fmla="*/ 16 h 37"/>
                  <a:gd name="T66" fmla="*/ 1 w 43"/>
                  <a:gd name="T67" fmla="*/ 14 h 37"/>
                  <a:gd name="T68" fmla="*/ 2 w 43"/>
                  <a:gd name="T69" fmla="*/ 13 h 37"/>
                  <a:gd name="T70" fmla="*/ 4 w 43"/>
                  <a:gd name="T71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3" h="37">
                    <a:moveTo>
                      <a:pt x="5" y="12"/>
                    </a:moveTo>
                    <a:lnTo>
                      <a:pt x="5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7" y="14"/>
                    </a:lnTo>
                    <a:lnTo>
                      <a:pt x="7" y="12"/>
                    </a:lnTo>
                    <a:lnTo>
                      <a:pt x="8" y="11"/>
                    </a:lnTo>
                    <a:lnTo>
                      <a:pt x="9" y="9"/>
                    </a:lnTo>
                    <a:lnTo>
                      <a:pt x="10" y="8"/>
                    </a:lnTo>
                    <a:lnTo>
                      <a:pt x="11" y="6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4" y="3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8" y="1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34" y="2"/>
                    </a:lnTo>
                    <a:lnTo>
                      <a:pt x="37" y="4"/>
                    </a:lnTo>
                    <a:lnTo>
                      <a:pt x="39" y="6"/>
                    </a:lnTo>
                    <a:lnTo>
                      <a:pt x="41" y="9"/>
                    </a:lnTo>
                    <a:lnTo>
                      <a:pt x="43" y="13"/>
                    </a:lnTo>
                    <a:lnTo>
                      <a:pt x="43" y="16"/>
                    </a:lnTo>
                    <a:lnTo>
                      <a:pt x="43" y="20"/>
                    </a:lnTo>
                    <a:lnTo>
                      <a:pt x="43" y="22"/>
                    </a:lnTo>
                    <a:lnTo>
                      <a:pt x="43" y="24"/>
                    </a:lnTo>
                    <a:lnTo>
                      <a:pt x="42" y="25"/>
                    </a:lnTo>
                    <a:lnTo>
                      <a:pt x="41" y="27"/>
                    </a:lnTo>
                    <a:lnTo>
                      <a:pt x="40" y="29"/>
                    </a:lnTo>
                    <a:lnTo>
                      <a:pt x="39" y="30"/>
                    </a:lnTo>
                    <a:lnTo>
                      <a:pt x="38" y="31"/>
                    </a:lnTo>
                    <a:lnTo>
                      <a:pt x="37" y="33"/>
                    </a:lnTo>
                    <a:lnTo>
                      <a:pt x="35" y="34"/>
                    </a:lnTo>
                    <a:lnTo>
                      <a:pt x="34" y="35"/>
                    </a:lnTo>
                    <a:lnTo>
                      <a:pt x="32" y="36"/>
                    </a:lnTo>
                    <a:lnTo>
                      <a:pt x="31" y="36"/>
                    </a:lnTo>
                    <a:lnTo>
                      <a:pt x="29" y="37"/>
                    </a:lnTo>
                    <a:lnTo>
                      <a:pt x="27" y="37"/>
                    </a:lnTo>
                    <a:lnTo>
                      <a:pt x="25" y="37"/>
                    </a:lnTo>
                    <a:lnTo>
                      <a:pt x="23" y="37"/>
                    </a:lnTo>
                    <a:lnTo>
                      <a:pt x="20" y="36"/>
                    </a:lnTo>
                    <a:lnTo>
                      <a:pt x="17" y="35"/>
                    </a:lnTo>
                    <a:lnTo>
                      <a:pt x="15" y="34"/>
                    </a:lnTo>
                    <a:lnTo>
                      <a:pt x="12" y="32"/>
                    </a:lnTo>
                    <a:lnTo>
                      <a:pt x="10" y="30"/>
                    </a:lnTo>
                    <a:lnTo>
                      <a:pt x="9" y="27"/>
                    </a:lnTo>
                    <a:lnTo>
                      <a:pt x="7" y="25"/>
                    </a:lnTo>
                    <a:lnTo>
                      <a:pt x="7" y="22"/>
                    </a:lnTo>
                    <a:lnTo>
                      <a:pt x="6" y="22"/>
                    </a:lnTo>
                    <a:lnTo>
                      <a:pt x="5" y="23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2" y="22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0" y="20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1422"/>
              <p:cNvSpPr>
                <a:spLocks/>
              </p:cNvSpPr>
              <p:nvPr/>
            </p:nvSpPr>
            <p:spPr bwMode="auto">
              <a:xfrm>
                <a:off x="5135" y="2636"/>
                <a:ext cx="18" cy="7"/>
              </a:xfrm>
              <a:custGeom>
                <a:avLst/>
                <a:gdLst>
                  <a:gd name="T0" fmla="*/ 18 w 18"/>
                  <a:gd name="T1" fmla="*/ 2 h 7"/>
                  <a:gd name="T2" fmla="*/ 18 w 18"/>
                  <a:gd name="T3" fmla="*/ 2 h 7"/>
                  <a:gd name="T4" fmla="*/ 17 w 18"/>
                  <a:gd name="T5" fmla="*/ 3 h 7"/>
                  <a:gd name="T6" fmla="*/ 17 w 18"/>
                  <a:gd name="T7" fmla="*/ 3 h 7"/>
                  <a:gd name="T8" fmla="*/ 17 w 18"/>
                  <a:gd name="T9" fmla="*/ 4 h 7"/>
                  <a:gd name="T10" fmla="*/ 16 w 18"/>
                  <a:gd name="T11" fmla="*/ 4 h 7"/>
                  <a:gd name="T12" fmla="*/ 16 w 18"/>
                  <a:gd name="T13" fmla="*/ 5 h 7"/>
                  <a:gd name="T14" fmla="*/ 15 w 18"/>
                  <a:gd name="T15" fmla="*/ 6 h 7"/>
                  <a:gd name="T16" fmla="*/ 14 w 18"/>
                  <a:gd name="T17" fmla="*/ 6 h 7"/>
                  <a:gd name="T18" fmla="*/ 13 w 18"/>
                  <a:gd name="T19" fmla="*/ 7 h 7"/>
                  <a:gd name="T20" fmla="*/ 12 w 18"/>
                  <a:gd name="T21" fmla="*/ 7 h 7"/>
                  <a:gd name="T22" fmla="*/ 11 w 18"/>
                  <a:gd name="T23" fmla="*/ 7 h 7"/>
                  <a:gd name="T24" fmla="*/ 10 w 18"/>
                  <a:gd name="T25" fmla="*/ 7 h 7"/>
                  <a:gd name="T26" fmla="*/ 9 w 18"/>
                  <a:gd name="T27" fmla="*/ 7 h 7"/>
                  <a:gd name="T28" fmla="*/ 8 w 18"/>
                  <a:gd name="T29" fmla="*/ 7 h 7"/>
                  <a:gd name="T30" fmla="*/ 7 w 18"/>
                  <a:gd name="T31" fmla="*/ 7 h 7"/>
                  <a:gd name="T32" fmla="*/ 7 w 18"/>
                  <a:gd name="T33" fmla="*/ 7 h 7"/>
                  <a:gd name="T34" fmla="*/ 0 w 18"/>
                  <a:gd name="T35" fmla="*/ 0 h 7"/>
                  <a:gd name="T36" fmla="*/ 18 w 18"/>
                  <a:gd name="T3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7">
                    <a:moveTo>
                      <a:pt x="18" y="2"/>
                    </a:moveTo>
                    <a:lnTo>
                      <a:pt x="18" y="2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4"/>
                    </a:lnTo>
                    <a:lnTo>
                      <a:pt x="16" y="4"/>
                    </a:lnTo>
                    <a:lnTo>
                      <a:pt x="16" y="5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3" y="7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0" y="0"/>
                    </a:lnTo>
                    <a:lnTo>
                      <a:pt x="1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1423"/>
              <p:cNvSpPr>
                <a:spLocks/>
              </p:cNvSpPr>
              <p:nvPr/>
            </p:nvSpPr>
            <p:spPr bwMode="auto">
              <a:xfrm>
                <a:off x="5140" y="2638"/>
                <a:ext cx="10" cy="2"/>
              </a:xfrm>
              <a:custGeom>
                <a:avLst/>
                <a:gdLst>
                  <a:gd name="T0" fmla="*/ 10 w 10"/>
                  <a:gd name="T1" fmla="*/ 1 h 2"/>
                  <a:gd name="T2" fmla="*/ 9 w 10"/>
                  <a:gd name="T3" fmla="*/ 2 h 2"/>
                  <a:gd name="T4" fmla="*/ 2 w 10"/>
                  <a:gd name="T5" fmla="*/ 2 h 2"/>
                  <a:gd name="T6" fmla="*/ 0 w 10"/>
                  <a:gd name="T7" fmla="*/ 0 h 2"/>
                  <a:gd name="T8" fmla="*/ 10 w 10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10" y="1"/>
                    </a:moveTo>
                    <a:lnTo>
                      <a:pt x="9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1424"/>
              <p:cNvSpPr>
                <a:spLocks/>
              </p:cNvSpPr>
              <p:nvPr/>
            </p:nvSpPr>
            <p:spPr bwMode="auto">
              <a:xfrm>
                <a:off x="5125" y="2601"/>
                <a:ext cx="40" cy="13"/>
              </a:xfrm>
              <a:custGeom>
                <a:avLst/>
                <a:gdLst>
                  <a:gd name="T0" fmla="*/ 5 w 40"/>
                  <a:gd name="T1" fmla="*/ 4 h 13"/>
                  <a:gd name="T2" fmla="*/ 6 w 40"/>
                  <a:gd name="T3" fmla="*/ 3 h 13"/>
                  <a:gd name="T4" fmla="*/ 7 w 40"/>
                  <a:gd name="T5" fmla="*/ 3 h 13"/>
                  <a:gd name="T6" fmla="*/ 8 w 40"/>
                  <a:gd name="T7" fmla="*/ 3 h 13"/>
                  <a:gd name="T8" fmla="*/ 9 w 40"/>
                  <a:gd name="T9" fmla="*/ 3 h 13"/>
                  <a:gd name="T10" fmla="*/ 10 w 40"/>
                  <a:gd name="T11" fmla="*/ 2 h 13"/>
                  <a:gd name="T12" fmla="*/ 12 w 40"/>
                  <a:gd name="T13" fmla="*/ 1 h 13"/>
                  <a:gd name="T14" fmla="*/ 14 w 40"/>
                  <a:gd name="T15" fmla="*/ 1 h 13"/>
                  <a:gd name="T16" fmla="*/ 15 w 40"/>
                  <a:gd name="T17" fmla="*/ 1 h 13"/>
                  <a:gd name="T18" fmla="*/ 16 w 40"/>
                  <a:gd name="T19" fmla="*/ 1 h 13"/>
                  <a:gd name="T20" fmla="*/ 17 w 40"/>
                  <a:gd name="T21" fmla="*/ 1 h 13"/>
                  <a:gd name="T22" fmla="*/ 18 w 40"/>
                  <a:gd name="T23" fmla="*/ 1 h 13"/>
                  <a:gd name="T24" fmla="*/ 20 w 40"/>
                  <a:gd name="T25" fmla="*/ 0 h 13"/>
                  <a:gd name="T26" fmla="*/ 21 w 40"/>
                  <a:gd name="T27" fmla="*/ 0 h 13"/>
                  <a:gd name="T28" fmla="*/ 23 w 40"/>
                  <a:gd name="T29" fmla="*/ 1 h 13"/>
                  <a:gd name="T30" fmla="*/ 25 w 40"/>
                  <a:gd name="T31" fmla="*/ 1 h 13"/>
                  <a:gd name="T32" fmla="*/ 27 w 40"/>
                  <a:gd name="T33" fmla="*/ 2 h 13"/>
                  <a:gd name="T34" fmla="*/ 28 w 40"/>
                  <a:gd name="T35" fmla="*/ 3 h 13"/>
                  <a:gd name="T36" fmla="*/ 30 w 40"/>
                  <a:gd name="T37" fmla="*/ 4 h 13"/>
                  <a:gd name="T38" fmla="*/ 31 w 40"/>
                  <a:gd name="T39" fmla="*/ 4 h 13"/>
                  <a:gd name="T40" fmla="*/ 34 w 40"/>
                  <a:gd name="T41" fmla="*/ 4 h 13"/>
                  <a:gd name="T42" fmla="*/ 37 w 40"/>
                  <a:gd name="T43" fmla="*/ 5 h 13"/>
                  <a:gd name="T44" fmla="*/ 39 w 40"/>
                  <a:gd name="T45" fmla="*/ 7 h 13"/>
                  <a:gd name="T46" fmla="*/ 40 w 40"/>
                  <a:gd name="T47" fmla="*/ 8 h 13"/>
                  <a:gd name="T48" fmla="*/ 40 w 40"/>
                  <a:gd name="T49" fmla="*/ 10 h 13"/>
                  <a:gd name="T50" fmla="*/ 38 w 40"/>
                  <a:gd name="T51" fmla="*/ 12 h 13"/>
                  <a:gd name="T52" fmla="*/ 36 w 40"/>
                  <a:gd name="T53" fmla="*/ 13 h 13"/>
                  <a:gd name="T54" fmla="*/ 33 w 40"/>
                  <a:gd name="T55" fmla="*/ 13 h 13"/>
                  <a:gd name="T56" fmla="*/ 31 w 40"/>
                  <a:gd name="T57" fmla="*/ 13 h 13"/>
                  <a:gd name="T58" fmla="*/ 29 w 40"/>
                  <a:gd name="T59" fmla="*/ 13 h 13"/>
                  <a:gd name="T60" fmla="*/ 28 w 40"/>
                  <a:gd name="T61" fmla="*/ 12 h 13"/>
                  <a:gd name="T62" fmla="*/ 26 w 40"/>
                  <a:gd name="T63" fmla="*/ 12 h 13"/>
                  <a:gd name="T64" fmla="*/ 25 w 40"/>
                  <a:gd name="T65" fmla="*/ 12 h 13"/>
                  <a:gd name="T66" fmla="*/ 24 w 40"/>
                  <a:gd name="T67" fmla="*/ 12 h 13"/>
                  <a:gd name="T68" fmla="*/ 23 w 40"/>
                  <a:gd name="T69" fmla="*/ 12 h 13"/>
                  <a:gd name="T70" fmla="*/ 22 w 40"/>
                  <a:gd name="T71" fmla="*/ 12 h 13"/>
                  <a:gd name="T72" fmla="*/ 20 w 40"/>
                  <a:gd name="T73" fmla="*/ 12 h 13"/>
                  <a:gd name="T74" fmla="*/ 18 w 40"/>
                  <a:gd name="T75" fmla="*/ 12 h 13"/>
                  <a:gd name="T76" fmla="*/ 17 w 40"/>
                  <a:gd name="T77" fmla="*/ 11 h 13"/>
                  <a:gd name="T78" fmla="*/ 16 w 40"/>
                  <a:gd name="T79" fmla="*/ 11 h 13"/>
                  <a:gd name="T80" fmla="*/ 15 w 40"/>
                  <a:gd name="T81" fmla="*/ 10 h 13"/>
                  <a:gd name="T82" fmla="*/ 14 w 40"/>
                  <a:gd name="T83" fmla="*/ 10 h 13"/>
                  <a:gd name="T84" fmla="*/ 13 w 40"/>
                  <a:gd name="T85" fmla="*/ 10 h 13"/>
                  <a:gd name="T86" fmla="*/ 11 w 40"/>
                  <a:gd name="T87" fmla="*/ 10 h 13"/>
                  <a:gd name="T88" fmla="*/ 10 w 40"/>
                  <a:gd name="T89" fmla="*/ 10 h 13"/>
                  <a:gd name="T90" fmla="*/ 9 w 40"/>
                  <a:gd name="T91" fmla="*/ 11 h 13"/>
                  <a:gd name="T92" fmla="*/ 7 w 40"/>
                  <a:gd name="T93" fmla="*/ 12 h 13"/>
                  <a:gd name="T94" fmla="*/ 4 w 40"/>
                  <a:gd name="T95" fmla="*/ 12 h 13"/>
                  <a:gd name="T96" fmla="*/ 2 w 40"/>
                  <a:gd name="T97" fmla="*/ 12 h 13"/>
                  <a:gd name="T98" fmla="*/ 1 w 40"/>
                  <a:gd name="T99" fmla="*/ 11 h 13"/>
                  <a:gd name="T100" fmla="*/ 0 w 40"/>
                  <a:gd name="T101" fmla="*/ 9 h 13"/>
                  <a:gd name="T102" fmla="*/ 0 w 40"/>
                  <a:gd name="T103" fmla="*/ 8 h 13"/>
                  <a:gd name="T104" fmla="*/ 2 w 40"/>
                  <a:gd name="T105" fmla="*/ 6 h 13"/>
                  <a:gd name="T106" fmla="*/ 3 w 40"/>
                  <a:gd name="T107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0" h="13">
                    <a:moveTo>
                      <a:pt x="5" y="4"/>
                    </a:moveTo>
                    <a:lnTo>
                      <a:pt x="5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6" y="2"/>
                    </a:lnTo>
                    <a:lnTo>
                      <a:pt x="27" y="2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9" y="4"/>
                    </a:lnTo>
                    <a:lnTo>
                      <a:pt x="30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5" y="4"/>
                    </a:lnTo>
                    <a:lnTo>
                      <a:pt x="37" y="5"/>
                    </a:lnTo>
                    <a:lnTo>
                      <a:pt x="38" y="6"/>
                    </a:lnTo>
                    <a:lnTo>
                      <a:pt x="39" y="7"/>
                    </a:lnTo>
                    <a:lnTo>
                      <a:pt x="40" y="7"/>
                    </a:lnTo>
                    <a:lnTo>
                      <a:pt x="40" y="8"/>
                    </a:lnTo>
                    <a:lnTo>
                      <a:pt x="40" y="9"/>
                    </a:lnTo>
                    <a:lnTo>
                      <a:pt x="40" y="10"/>
                    </a:lnTo>
                    <a:lnTo>
                      <a:pt x="39" y="11"/>
                    </a:lnTo>
                    <a:lnTo>
                      <a:pt x="38" y="12"/>
                    </a:lnTo>
                    <a:lnTo>
                      <a:pt x="37" y="12"/>
                    </a:lnTo>
                    <a:lnTo>
                      <a:pt x="36" y="13"/>
                    </a:lnTo>
                    <a:lnTo>
                      <a:pt x="35" y="13"/>
                    </a:lnTo>
                    <a:lnTo>
                      <a:pt x="33" y="13"/>
                    </a:lnTo>
                    <a:lnTo>
                      <a:pt x="31" y="13"/>
                    </a:lnTo>
                    <a:lnTo>
                      <a:pt x="31" y="13"/>
                    </a:lnTo>
                    <a:lnTo>
                      <a:pt x="30" y="13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8" y="12"/>
                    </a:lnTo>
                    <a:lnTo>
                      <a:pt x="27" y="12"/>
                    </a:lnTo>
                    <a:lnTo>
                      <a:pt x="26" y="12"/>
                    </a:lnTo>
                    <a:lnTo>
                      <a:pt x="26" y="12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4" y="12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20" y="12"/>
                    </a:lnTo>
                    <a:lnTo>
                      <a:pt x="19" y="12"/>
                    </a:lnTo>
                    <a:lnTo>
                      <a:pt x="18" y="12"/>
                    </a:lnTo>
                    <a:lnTo>
                      <a:pt x="18" y="11"/>
                    </a:lnTo>
                    <a:lnTo>
                      <a:pt x="17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1" y="9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9" y="11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1425"/>
              <p:cNvSpPr>
                <a:spLocks/>
              </p:cNvSpPr>
              <p:nvPr/>
            </p:nvSpPr>
            <p:spPr bwMode="auto">
              <a:xfrm>
                <a:off x="5162" y="2695"/>
                <a:ext cx="52" cy="16"/>
              </a:xfrm>
              <a:custGeom>
                <a:avLst/>
                <a:gdLst>
                  <a:gd name="T0" fmla="*/ 23 w 52"/>
                  <a:gd name="T1" fmla="*/ 0 h 16"/>
                  <a:gd name="T2" fmla="*/ 52 w 52"/>
                  <a:gd name="T3" fmla="*/ 10 h 16"/>
                  <a:gd name="T4" fmla="*/ 16 w 52"/>
                  <a:gd name="T5" fmla="*/ 16 h 16"/>
                  <a:gd name="T6" fmla="*/ 0 w 52"/>
                  <a:gd name="T7" fmla="*/ 3 h 16"/>
                  <a:gd name="T8" fmla="*/ 23 w 52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16">
                    <a:moveTo>
                      <a:pt x="23" y="0"/>
                    </a:moveTo>
                    <a:lnTo>
                      <a:pt x="52" y="10"/>
                    </a:lnTo>
                    <a:lnTo>
                      <a:pt x="16" y="16"/>
                    </a:lnTo>
                    <a:lnTo>
                      <a:pt x="0" y="3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1426"/>
              <p:cNvSpPr>
                <a:spLocks/>
              </p:cNvSpPr>
              <p:nvPr/>
            </p:nvSpPr>
            <p:spPr bwMode="auto">
              <a:xfrm>
                <a:off x="5166" y="2697"/>
                <a:ext cx="41" cy="12"/>
              </a:xfrm>
              <a:custGeom>
                <a:avLst/>
                <a:gdLst>
                  <a:gd name="T0" fmla="*/ 19 w 41"/>
                  <a:gd name="T1" fmla="*/ 0 h 12"/>
                  <a:gd name="T2" fmla="*/ 41 w 41"/>
                  <a:gd name="T3" fmla="*/ 7 h 12"/>
                  <a:gd name="T4" fmla="*/ 13 w 41"/>
                  <a:gd name="T5" fmla="*/ 12 h 12"/>
                  <a:gd name="T6" fmla="*/ 0 w 41"/>
                  <a:gd name="T7" fmla="*/ 3 h 12"/>
                  <a:gd name="T8" fmla="*/ 19 w 4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2">
                    <a:moveTo>
                      <a:pt x="19" y="0"/>
                    </a:moveTo>
                    <a:lnTo>
                      <a:pt x="41" y="7"/>
                    </a:lnTo>
                    <a:lnTo>
                      <a:pt x="13" y="12"/>
                    </a:lnTo>
                    <a:lnTo>
                      <a:pt x="0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1427"/>
              <p:cNvSpPr>
                <a:spLocks/>
              </p:cNvSpPr>
              <p:nvPr/>
            </p:nvSpPr>
            <p:spPr bwMode="auto">
              <a:xfrm>
                <a:off x="5104" y="2652"/>
                <a:ext cx="85" cy="52"/>
              </a:xfrm>
              <a:custGeom>
                <a:avLst/>
                <a:gdLst>
                  <a:gd name="T0" fmla="*/ 6 w 85"/>
                  <a:gd name="T1" fmla="*/ 8 h 52"/>
                  <a:gd name="T2" fmla="*/ 9 w 85"/>
                  <a:gd name="T3" fmla="*/ 6 h 52"/>
                  <a:gd name="T4" fmla="*/ 11 w 85"/>
                  <a:gd name="T5" fmla="*/ 4 h 52"/>
                  <a:gd name="T6" fmla="*/ 14 w 85"/>
                  <a:gd name="T7" fmla="*/ 2 h 52"/>
                  <a:gd name="T8" fmla="*/ 16 w 85"/>
                  <a:gd name="T9" fmla="*/ 2 h 52"/>
                  <a:gd name="T10" fmla="*/ 17 w 85"/>
                  <a:gd name="T11" fmla="*/ 1 h 52"/>
                  <a:gd name="T12" fmla="*/ 20 w 85"/>
                  <a:gd name="T13" fmla="*/ 1 h 52"/>
                  <a:gd name="T14" fmla="*/ 22 w 85"/>
                  <a:gd name="T15" fmla="*/ 0 h 52"/>
                  <a:gd name="T16" fmla="*/ 23 w 85"/>
                  <a:gd name="T17" fmla="*/ 0 h 52"/>
                  <a:gd name="T18" fmla="*/ 25 w 85"/>
                  <a:gd name="T19" fmla="*/ 0 h 52"/>
                  <a:gd name="T20" fmla="*/ 28 w 85"/>
                  <a:gd name="T21" fmla="*/ 0 h 52"/>
                  <a:gd name="T22" fmla="*/ 32 w 85"/>
                  <a:gd name="T23" fmla="*/ 0 h 52"/>
                  <a:gd name="T24" fmla="*/ 37 w 85"/>
                  <a:gd name="T25" fmla="*/ 0 h 52"/>
                  <a:gd name="T26" fmla="*/ 41 w 85"/>
                  <a:gd name="T27" fmla="*/ 0 h 52"/>
                  <a:gd name="T28" fmla="*/ 45 w 85"/>
                  <a:gd name="T29" fmla="*/ 0 h 52"/>
                  <a:gd name="T30" fmla="*/ 47 w 85"/>
                  <a:gd name="T31" fmla="*/ 0 h 52"/>
                  <a:gd name="T32" fmla="*/ 47 w 85"/>
                  <a:gd name="T33" fmla="*/ 0 h 52"/>
                  <a:gd name="T34" fmla="*/ 49 w 85"/>
                  <a:gd name="T35" fmla="*/ 1 h 52"/>
                  <a:gd name="T36" fmla="*/ 52 w 85"/>
                  <a:gd name="T37" fmla="*/ 1 h 52"/>
                  <a:gd name="T38" fmla="*/ 55 w 85"/>
                  <a:gd name="T39" fmla="*/ 2 h 52"/>
                  <a:gd name="T40" fmla="*/ 57 w 85"/>
                  <a:gd name="T41" fmla="*/ 3 h 52"/>
                  <a:gd name="T42" fmla="*/ 59 w 85"/>
                  <a:gd name="T43" fmla="*/ 5 h 52"/>
                  <a:gd name="T44" fmla="*/ 61 w 85"/>
                  <a:gd name="T45" fmla="*/ 6 h 52"/>
                  <a:gd name="T46" fmla="*/ 62 w 85"/>
                  <a:gd name="T47" fmla="*/ 7 h 52"/>
                  <a:gd name="T48" fmla="*/ 64 w 85"/>
                  <a:gd name="T49" fmla="*/ 9 h 52"/>
                  <a:gd name="T50" fmla="*/ 68 w 85"/>
                  <a:gd name="T51" fmla="*/ 16 h 52"/>
                  <a:gd name="T52" fmla="*/ 72 w 85"/>
                  <a:gd name="T53" fmla="*/ 24 h 52"/>
                  <a:gd name="T54" fmla="*/ 76 w 85"/>
                  <a:gd name="T55" fmla="*/ 32 h 52"/>
                  <a:gd name="T56" fmla="*/ 85 w 85"/>
                  <a:gd name="T57" fmla="*/ 46 h 52"/>
                  <a:gd name="T58" fmla="*/ 74 w 85"/>
                  <a:gd name="T59" fmla="*/ 47 h 52"/>
                  <a:gd name="T60" fmla="*/ 74 w 85"/>
                  <a:gd name="T61" fmla="*/ 49 h 52"/>
                  <a:gd name="T62" fmla="*/ 72 w 85"/>
                  <a:gd name="T63" fmla="*/ 52 h 52"/>
                  <a:gd name="T64" fmla="*/ 71 w 85"/>
                  <a:gd name="T65" fmla="*/ 51 h 52"/>
                  <a:gd name="T66" fmla="*/ 70 w 85"/>
                  <a:gd name="T67" fmla="*/ 51 h 52"/>
                  <a:gd name="T68" fmla="*/ 69 w 85"/>
                  <a:gd name="T69" fmla="*/ 47 h 52"/>
                  <a:gd name="T70" fmla="*/ 68 w 85"/>
                  <a:gd name="T71" fmla="*/ 39 h 52"/>
                  <a:gd name="T72" fmla="*/ 66 w 85"/>
                  <a:gd name="T73" fmla="*/ 39 h 52"/>
                  <a:gd name="T74" fmla="*/ 65 w 85"/>
                  <a:gd name="T75" fmla="*/ 36 h 52"/>
                  <a:gd name="T76" fmla="*/ 62 w 85"/>
                  <a:gd name="T77" fmla="*/ 30 h 52"/>
                  <a:gd name="T78" fmla="*/ 56 w 85"/>
                  <a:gd name="T79" fmla="*/ 24 h 52"/>
                  <a:gd name="T80" fmla="*/ 55 w 85"/>
                  <a:gd name="T81" fmla="*/ 39 h 52"/>
                  <a:gd name="T82" fmla="*/ 14 w 85"/>
                  <a:gd name="T83" fmla="*/ 23 h 52"/>
                  <a:gd name="T84" fmla="*/ 13 w 85"/>
                  <a:gd name="T85" fmla="*/ 29 h 52"/>
                  <a:gd name="T86" fmla="*/ 12 w 85"/>
                  <a:gd name="T87" fmla="*/ 43 h 52"/>
                  <a:gd name="T88" fmla="*/ 1 w 85"/>
                  <a:gd name="T89" fmla="*/ 43 h 52"/>
                  <a:gd name="T90" fmla="*/ 0 w 85"/>
                  <a:gd name="T91" fmla="*/ 37 h 52"/>
                  <a:gd name="T92" fmla="*/ 0 w 85"/>
                  <a:gd name="T93" fmla="*/ 27 h 52"/>
                  <a:gd name="T94" fmla="*/ 3 w 85"/>
                  <a:gd name="T95" fmla="*/ 1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5" h="52">
                    <a:moveTo>
                      <a:pt x="6" y="9"/>
                    </a:moveTo>
                    <a:lnTo>
                      <a:pt x="6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11" y="4"/>
                    </a:lnTo>
                    <a:lnTo>
                      <a:pt x="13" y="3"/>
                    </a:lnTo>
                    <a:lnTo>
                      <a:pt x="14" y="2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7" y="1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4" y="2"/>
                    </a:lnTo>
                    <a:lnTo>
                      <a:pt x="55" y="2"/>
                    </a:lnTo>
                    <a:lnTo>
                      <a:pt x="56" y="3"/>
                    </a:lnTo>
                    <a:lnTo>
                      <a:pt x="57" y="3"/>
                    </a:lnTo>
                    <a:lnTo>
                      <a:pt x="58" y="4"/>
                    </a:lnTo>
                    <a:lnTo>
                      <a:pt x="59" y="5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4" y="9"/>
                    </a:lnTo>
                    <a:lnTo>
                      <a:pt x="65" y="12"/>
                    </a:lnTo>
                    <a:lnTo>
                      <a:pt x="68" y="16"/>
                    </a:lnTo>
                    <a:lnTo>
                      <a:pt x="70" y="20"/>
                    </a:lnTo>
                    <a:lnTo>
                      <a:pt x="72" y="24"/>
                    </a:lnTo>
                    <a:lnTo>
                      <a:pt x="74" y="28"/>
                    </a:lnTo>
                    <a:lnTo>
                      <a:pt x="76" y="32"/>
                    </a:lnTo>
                    <a:lnTo>
                      <a:pt x="77" y="36"/>
                    </a:lnTo>
                    <a:lnTo>
                      <a:pt x="85" y="46"/>
                    </a:lnTo>
                    <a:lnTo>
                      <a:pt x="78" y="51"/>
                    </a:lnTo>
                    <a:lnTo>
                      <a:pt x="74" y="47"/>
                    </a:lnTo>
                    <a:lnTo>
                      <a:pt x="74" y="48"/>
                    </a:lnTo>
                    <a:lnTo>
                      <a:pt x="74" y="49"/>
                    </a:lnTo>
                    <a:lnTo>
                      <a:pt x="73" y="51"/>
                    </a:lnTo>
                    <a:lnTo>
                      <a:pt x="72" y="52"/>
                    </a:lnTo>
                    <a:lnTo>
                      <a:pt x="72" y="52"/>
                    </a:lnTo>
                    <a:lnTo>
                      <a:pt x="71" y="51"/>
                    </a:lnTo>
                    <a:lnTo>
                      <a:pt x="70" y="51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69" y="47"/>
                    </a:lnTo>
                    <a:lnTo>
                      <a:pt x="69" y="44"/>
                    </a:lnTo>
                    <a:lnTo>
                      <a:pt x="68" y="39"/>
                    </a:lnTo>
                    <a:lnTo>
                      <a:pt x="67" y="40"/>
                    </a:lnTo>
                    <a:lnTo>
                      <a:pt x="66" y="39"/>
                    </a:lnTo>
                    <a:lnTo>
                      <a:pt x="66" y="38"/>
                    </a:lnTo>
                    <a:lnTo>
                      <a:pt x="65" y="36"/>
                    </a:lnTo>
                    <a:lnTo>
                      <a:pt x="63" y="33"/>
                    </a:lnTo>
                    <a:lnTo>
                      <a:pt x="62" y="30"/>
                    </a:lnTo>
                    <a:lnTo>
                      <a:pt x="59" y="27"/>
                    </a:lnTo>
                    <a:lnTo>
                      <a:pt x="56" y="24"/>
                    </a:lnTo>
                    <a:lnTo>
                      <a:pt x="53" y="22"/>
                    </a:lnTo>
                    <a:lnTo>
                      <a:pt x="55" y="39"/>
                    </a:lnTo>
                    <a:lnTo>
                      <a:pt x="14" y="43"/>
                    </a:lnTo>
                    <a:lnTo>
                      <a:pt x="14" y="23"/>
                    </a:lnTo>
                    <a:lnTo>
                      <a:pt x="13" y="25"/>
                    </a:lnTo>
                    <a:lnTo>
                      <a:pt x="13" y="29"/>
                    </a:lnTo>
                    <a:lnTo>
                      <a:pt x="12" y="35"/>
                    </a:lnTo>
                    <a:lnTo>
                      <a:pt x="12" y="43"/>
                    </a:lnTo>
                    <a:lnTo>
                      <a:pt x="1" y="44"/>
                    </a:lnTo>
                    <a:lnTo>
                      <a:pt x="1" y="43"/>
                    </a:lnTo>
                    <a:lnTo>
                      <a:pt x="0" y="41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0" y="27"/>
                    </a:lnTo>
                    <a:lnTo>
                      <a:pt x="1" y="21"/>
                    </a:lnTo>
                    <a:lnTo>
                      <a:pt x="3" y="15"/>
                    </a:lnTo>
                    <a:lnTo>
                      <a:pt x="6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1428"/>
              <p:cNvSpPr>
                <a:spLocks/>
              </p:cNvSpPr>
              <p:nvPr/>
            </p:nvSpPr>
            <p:spPr bwMode="auto">
              <a:xfrm>
                <a:off x="5174" y="2690"/>
                <a:ext cx="12" cy="11"/>
              </a:xfrm>
              <a:custGeom>
                <a:avLst/>
                <a:gdLst>
                  <a:gd name="T0" fmla="*/ 0 w 12"/>
                  <a:gd name="T1" fmla="*/ 1 h 11"/>
                  <a:gd name="T2" fmla="*/ 0 w 12"/>
                  <a:gd name="T3" fmla="*/ 4 h 11"/>
                  <a:gd name="T4" fmla="*/ 1 w 12"/>
                  <a:gd name="T5" fmla="*/ 7 h 11"/>
                  <a:gd name="T6" fmla="*/ 1 w 12"/>
                  <a:gd name="T7" fmla="*/ 10 h 11"/>
                  <a:gd name="T8" fmla="*/ 2 w 12"/>
                  <a:gd name="T9" fmla="*/ 11 h 11"/>
                  <a:gd name="T10" fmla="*/ 2 w 12"/>
                  <a:gd name="T11" fmla="*/ 10 h 11"/>
                  <a:gd name="T12" fmla="*/ 3 w 12"/>
                  <a:gd name="T13" fmla="*/ 9 h 11"/>
                  <a:gd name="T14" fmla="*/ 3 w 12"/>
                  <a:gd name="T15" fmla="*/ 7 h 11"/>
                  <a:gd name="T16" fmla="*/ 3 w 12"/>
                  <a:gd name="T17" fmla="*/ 6 h 11"/>
                  <a:gd name="T18" fmla="*/ 8 w 12"/>
                  <a:gd name="T19" fmla="*/ 10 h 11"/>
                  <a:gd name="T20" fmla="*/ 12 w 12"/>
                  <a:gd name="T21" fmla="*/ 7 h 11"/>
                  <a:gd name="T22" fmla="*/ 6 w 12"/>
                  <a:gd name="T23" fmla="*/ 0 h 11"/>
                  <a:gd name="T24" fmla="*/ 0 w 12"/>
                  <a:gd name="T2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1">
                    <a:moveTo>
                      <a:pt x="0" y="1"/>
                    </a:moveTo>
                    <a:lnTo>
                      <a:pt x="0" y="4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8" y="10"/>
                    </a:lnTo>
                    <a:lnTo>
                      <a:pt x="12" y="7"/>
                    </a:lnTo>
                    <a:lnTo>
                      <a:pt x="6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1429"/>
              <p:cNvSpPr>
                <a:spLocks/>
              </p:cNvSpPr>
              <p:nvPr/>
            </p:nvSpPr>
            <p:spPr bwMode="auto">
              <a:xfrm>
                <a:off x="5106" y="2655"/>
                <a:ext cx="73" cy="40"/>
              </a:xfrm>
              <a:custGeom>
                <a:avLst/>
                <a:gdLst>
                  <a:gd name="T0" fmla="*/ 54 w 73"/>
                  <a:gd name="T1" fmla="*/ 2 h 40"/>
                  <a:gd name="T2" fmla="*/ 52 w 73"/>
                  <a:gd name="T3" fmla="*/ 1 h 40"/>
                  <a:gd name="T4" fmla="*/ 50 w 73"/>
                  <a:gd name="T5" fmla="*/ 1 h 40"/>
                  <a:gd name="T6" fmla="*/ 48 w 73"/>
                  <a:gd name="T7" fmla="*/ 0 h 40"/>
                  <a:gd name="T8" fmla="*/ 41 w 73"/>
                  <a:gd name="T9" fmla="*/ 0 h 40"/>
                  <a:gd name="T10" fmla="*/ 24 w 73"/>
                  <a:gd name="T11" fmla="*/ 0 h 40"/>
                  <a:gd name="T12" fmla="*/ 17 w 73"/>
                  <a:gd name="T13" fmla="*/ 0 h 40"/>
                  <a:gd name="T14" fmla="*/ 13 w 73"/>
                  <a:gd name="T15" fmla="*/ 1 h 40"/>
                  <a:gd name="T16" fmla="*/ 10 w 73"/>
                  <a:gd name="T17" fmla="*/ 3 h 40"/>
                  <a:gd name="T18" fmla="*/ 7 w 73"/>
                  <a:gd name="T19" fmla="*/ 5 h 40"/>
                  <a:gd name="T20" fmla="*/ 3 w 73"/>
                  <a:gd name="T21" fmla="*/ 12 h 40"/>
                  <a:gd name="T22" fmla="*/ 1 w 73"/>
                  <a:gd name="T23" fmla="*/ 23 h 40"/>
                  <a:gd name="T24" fmla="*/ 1 w 73"/>
                  <a:gd name="T25" fmla="*/ 33 h 40"/>
                  <a:gd name="T26" fmla="*/ 1 w 73"/>
                  <a:gd name="T27" fmla="*/ 39 h 40"/>
                  <a:gd name="T28" fmla="*/ 8 w 73"/>
                  <a:gd name="T29" fmla="*/ 39 h 40"/>
                  <a:gd name="T30" fmla="*/ 9 w 73"/>
                  <a:gd name="T31" fmla="*/ 26 h 40"/>
                  <a:gd name="T32" fmla="*/ 11 w 73"/>
                  <a:gd name="T33" fmla="*/ 19 h 40"/>
                  <a:gd name="T34" fmla="*/ 13 w 73"/>
                  <a:gd name="T35" fmla="*/ 17 h 40"/>
                  <a:gd name="T36" fmla="*/ 14 w 73"/>
                  <a:gd name="T37" fmla="*/ 16 h 40"/>
                  <a:gd name="T38" fmla="*/ 15 w 73"/>
                  <a:gd name="T39" fmla="*/ 38 h 40"/>
                  <a:gd name="T40" fmla="*/ 18 w 73"/>
                  <a:gd name="T41" fmla="*/ 38 h 40"/>
                  <a:gd name="T42" fmla="*/ 24 w 73"/>
                  <a:gd name="T43" fmla="*/ 37 h 40"/>
                  <a:gd name="T44" fmla="*/ 30 w 73"/>
                  <a:gd name="T45" fmla="*/ 37 h 40"/>
                  <a:gd name="T46" fmla="*/ 36 w 73"/>
                  <a:gd name="T47" fmla="*/ 36 h 40"/>
                  <a:gd name="T48" fmla="*/ 42 w 73"/>
                  <a:gd name="T49" fmla="*/ 36 h 40"/>
                  <a:gd name="T50" fmla="*/ 47 w 73"/>
                  <a:gd name="T51" fmla="*/ 35 h 40"/>
                  <a:gd name="T52" fmla="*/ 50 w 73"/>
                  <a:gd name="T53" fmla="*/ 35 h 40"/>
                  <a:gd name="T54" fmla="*/ 49 w 73"/>
                  <a:gd name="T55" fmla="*/ 15 h 40"/>
                  <a:gd name="T56" fmla="*/ 51 w 73"/>
                  <a:gd name="T57" fmla="*/ 16 h 40"/>
                  <a:gd name="T58" fmla="*/ 55 w 73"/>
                  <a:gd name="T59" fmla="*/ 19 h 40"/>
                  <a:gd name="T60" fmla="*/ 61 w 73"/>
                  <a:gd name="T61" fmla="*/ 24 h 40"/>
                  <a:gd name="T62" fmla="*/ 65 w 73"/>
                  <a:gd name="T63" fmla="*/ 34 h 40"/>
                  <a:gd name="T64" fmla="*/ 70 w 73"/>
                  <a:gd name="T65" fmla="*/ 25 h 40"/>
                  <a:gd name="T66" fmla="*/ 63 w 73"/>
                  <a:gd name="T67" fmla="*/ 13 h 40"/>
                  <a:gd name="T68" fmla="*/ 58 w 73"/>
                  <a:gd name="T69" fmla="*/ 6 h 40"/>
                  <a:gd name="T70" fmla="*/ 55 w 73"/>
                  <a:gd name="T71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3" h="40">
                    <a:moveTo>
                      <a:pt x="55" y="2"/>
                    </a:moveTo>
                    <a:lnTo>
                      <a:pt x="54" y="2"/>
                    </a:lnTo>
                    <a:lnTo>
                      <a:pt x="53" y="2"/>
                    </a:lnTo>
                    <a:lnTo>
                      <a:pt x="52" y="1"/>
                    </a:lnTo>
                    <a:lnTo>
                      <a:pt x="51" y="1"/>
                    </a:lnTo>
                    <a:lnTo>
                      <a:pt x="50" y="1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1" y="0"/>
                    </a:lnTo>
                    <a:lnTo>
                      <a:pt x="34" y="19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2" y="2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3" y="12"/>
                    </a:lnTo>
                    <a:lnTo>
                      <a:pt x="2" y="17"/>
                    </a:lnTo>
                    <a:lnTo>
                      <a:pt x="1" y="23"/>
                    </a:lnTo>
                    <a:lnTo>
                      <a:pt x="0" y="28"/>
                    </a:lnTo>
                    <a:lnTo>
                      <a:pt x="1" y="33"/>
                    </a:lnTo>
                    <a:lnTo>
                      <a:pt x="1" y="37"/>
                    </a:lnTo>
                    <a:lnTo>
                      <a:pt x="1" y="39"/>
                    </a:lnTo>
                    <a:lnTo>
                      <a:pt x="1" y="40"/>
                    </a:lnTo>
                    <a:lnTo>
                      <a:pt x="8" y="39"/>
                    </a:lnTo>
                    <a:lnTo>
                      <a:pt x="8" y="32"/>
                    </a:lnTo>
                    <a:lnTo>
                      <a:pt x="9" y="26"/>
                    </a:lnTo>
                    <a:lnTo>
                      <a:pt x="9" y="22"/>
                    </a:lnTo>
                    <a:lnTo>
                      <a:pt x="11" y="19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5" y="38"/>
                    </a:lnTo>
                    <a:lnTo>
                      <a:pt x="15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1" y="38"/>
                    </a:lnTo>
                    <a:lnTo>
                      <a:pt x="24" y="37"/>
                    </a:lnTo>
                    <a:lnTo>
                      <a:pt x="27" y="37"/>
                    </a:lnTo>
                    <a:lnTo>
                      <a:pt x="30" y="37"/>
                    </a:lnTo>
                    <a:lnTo>
                      <a:pt x="33" y="36"/>
                    </a:lnTo>
                    <a:lnTo>
                      <a:pt x="36" y="36"/>
                    </a:lnTo>
                    <a:lnTo>
                      <a:pt x="39" y="36"/>
                    </a:lnTo>
                    <a:lnTo>
                      <a:pt x="42" y="36"/>
                    </a:lnTo>
                    <a:lnTo>
                      <a:pt x="45" y="36"/>
                    </a:lnTo>
                    <a:lnTo>
                      <a:pt x="47" y="35"/>
                    </a:lnTo>
                    <a:lnTo>
                      <a:pt x="49" y="35"/>
                    </a:lnTo>
                    <a:lnTo>
                      <a:pt x="50" y="35"/>
                    </a:lnTo>
                    <a:lnTo>
                      <a:pt x="51" y="35"/>
                    </a:lnTo>
                    <a:lnTo>
                      <a:pt x="49" y="15"/>
                    </a:lnTo>
                    <a:lnTo>
                      <a:pt x="49" y="15"/>
                    </a:lnTo>
                    <a:lnTo>
                      <a:pt x="51" y="16"/>
                    </a:lnTo>
                    <a:lnTo>
                      <a:pt x="53" y="17"/>
                    </a:lnTo>
                    <a:lnTo>
                      <a:pt x="55" y="19"/>
                    </a:lnTo>
                    <a:lnTo>
                      <a:pt x="58" y="21"/>
                    </a:lnTo>
                    <a:lnTo>
                      <a:pt x="61" y="24"/>
                    </a:lnTo>
                    <a:lnTo>
                      <a:pt x="63" y="29"/>
                    </a:lnTo>
                    <a:lnTo>
                      <a:pt x="65" y="34"/>
                    </a:lnTo>
                    <a:lnTo>
                      <a:pt x="73" y="33"/>
                    </a:lnTo>
                    <a:lnTo>
                      <a:pt x="70" y="25"/>
                    </a:lnTo>
                    <a:lnTo>
                      <a:pt x="66" y="18"/>
                    </a:lnTo>
                    <a:lnTo>
                      <a:pt x="63" y="13"/>
                    </a:lnTo>
                    <a:lnTo>
                      <a:pt x="61" y="9"/>
                    </a:lnTo>
                    <a:lnTo>
                      <a:pt x="58" y="6"/>
                    </a:lnTo>
                    <a:lnTo>
                      <a:pt x="56" y="4"/>
                    </a:lnTo>
                    <a:lnTo>
                      <a:pt x="55" y="3"/>
                    </a:lnTo>
                    <a:lnTo>
                      <a:pt x="55" y="2"/>
                    </a:lnTo>
                    <a:close/>
                  </a:path>
                </a:pathLst>
              </a:custGeom>
              <a:solidFill>
                <a:srgbClr val="59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1430"/>
              <p:cNvSpPr>
                <a:spLocks/>
              </p:cNvSpPr>
              <p:nvPr/>
            </p:nvSpPr>
            <p:spPr bwMode="auto">
              <a:xfrm>
                <a:off x="5124" y="2654"/>
                <a:ext cx="29" cy="20"/>
              </a:xfrm>
              <a:custGeom>
                <a:avLst/>
                <a:gdLst>
                  <a:gd name="T0" fmla="*/ 4 w 29"/>
                  <a:gd name="T1" fmla="*/ 6 h 20"/>
                  <a:gd name="T2" fmla="*/ 0 w 29"/>
                  <a:gd name="T3" fmla="*/ 3 h 20"/>
                  <a:gd name="T4" fmla="*/ 3 w 29"/>
                  <a:gd name="T5" fmla="*/ 0 h 20"/>
                  <a:gd name="T6" fmla="*/ 5 w 29"/>
                  <a:gd name="T7" fmla="*/ 0 h 20"/>
                  <a:gd name="T8" fmla="*/ 2 w 29"/>
                  <a:gd name="T9" fmla="*/ 3 h 20"/>
                  <a:gd name="T10" fmla="*/ 6 w 29"/>
                  <a:gd name="T11" fmla="*/ 6 h 20"/>
                  <a:gd name="T12" fmla="*/ 6 w 29"/>
                  <a:gd name="T13" fmla="*/ 6 h 20"/>
                  <a:gd name="T14" fmla="*/ 5 w 29"/>
                  <a:gd name="T15" fmla="*/ 7 h 20"/>
                  <a:gd name="T16" fmla="*/ 4 w 29"/>
                  <a:gd name="T17" fmla="*/ 8 h 20"/>
                  <a:gd name="T18" fmla="*/ 4 w 29"/>
                  <a:gd name="T19" fmla="*/ 9 h 20"/>
                  <a:gd name="T20" fmla="*/ 16 w 29"/>
                  <a:gd name="T21" fmla="*/ 17 h 20"/>
                  <a:gd name="T22" fmla="*/ 25 w 29"/>
                  <a:gd name="T23" fmla="*/ 8 h 20"/>
                  <a:gd name="T24" fmla="*/ 23 w 29"/>
                  <a:gd name="T25" fmla="*/ 6 h 20"/>
                  <a:gd name="T26" fmla="*/ 26 w 29"/>
                  <a:gd name="T27" fmla="*/ 3 h 20"/>
                  <a:gd name="T28" fmla="*/ 24 w 29"/>
                  <a:gd name="T29" fmla="*/ 0 h 20"/>
                  <a:gd name="T30" fmla="*/ 26 w 29"/>
                  <a:gd name="T31" fmla="*/ 0 h 20"/>
                  <a:gd name="T32" fmla="*/ 29 w 29"/>
                  <a:gd name="T33" fmla="*/ 4 h 20"/>
                  <a:gd name="T34" fmla="*/ 25 w 29"/>
                  <a:gd name="T35" fmla="*/ 6 h 20"/>
                  <a:gd name="T36" fmla="*/ 28 w 29"/>
                  <a:gd name="T37" fmla="*/ 9 h 20"/>
                  <a:gd name="T38" fmla="*/ 16 w 29"/>
                  <a:gd name="T39" fmla="*/ 20 h 20"/>
                  <a:gd name="T40" fmla="*/ 1 w 29"/>
                  <a:gd name="T41" fmla="*/ 9 h 20"/>
                  <a:gd name="T42" fmla="*/ 4 w 29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" h="20">
                    <a:moveTo>
                      <a:pt x="4" y="6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16" y="17"/>
                    </a:lnTo>
                    <a:lnTo>
                      <a:pt x="25" y="8"/>
                    </a:lnTo>
                    <a:lnTo>
                      <a:pt x="23" y="6"/>
                    </a:lnTo>
                    <a:lnTo>
                      <a:pt x="26" y="3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9" y="4"/>
                    </a:lnTo>
                    <a:lnTo>
                      <a:pt x="25" y="6"/>
                    </a:lnTo>
                    <a:lnTo>
                      <a:pt x="28" y="9"/>
                    </a:lnTo>
                    <a:lnTo>
                      <a:pt x="16" y="20"/>
                    </a:lnTo>
                    <a:lnTo>
                      <a:pt x="1" y="9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1431"/>
              <p:cNvSpPr>
                <a:spLocks/>
              </p:cNvSpPr>
              <p:nvPr/>
            </p:nvSpPr>
            <p:spPr bwMode="auto">
              <a:xfrm>
                <a:off x="5132" y="2655"/>
                <a:ext cx="13" cy="15"/>
              </a:xfrm>
              <a:custGeom>
                <a:avLst/>
                <a:gdLst>
                  <a:gd name="T0" fmla="*/ 13 w 13"/>
                  <a:gd name="T1" fmla="*/ 0 h 15"/>
                  <a:gd name="T2" fmla="*/ 0 w 13"/>
                  <a:gd name="T3" fmla="*/ 0 h 15"/>
                  <a:gd name="T4" fmla="*/ 8 w 13"/>
                  <a:gd name="T5" fmla="*/ 15 h 15"/>
                  <a:gd name="T6" fmla="*/ 13 w 13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5">
                    <a:moveTo>
                      <a:pt x="13" y="0"/>
                    </a:moveTo>
                    <a:lnTo>
                      <a:pt x="0" y="0"/>
                    </a:lnTo>
                    <a:lnTo>
                      <a:pt x="8" y="1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1432"/>
              <p:cNvSpPr>
                <a:spLocks/>
              </p:cNvSpPr>
              <p:nvPr/>
            </p:nvSpPr>
            <p:spPr bwMode="auto">
              <a:xfrm>
                <a:off x="5136" y="2653"/>
                <a:ext cx="6" cy="18"/>
              </a:xfrm>
              <a:custGeom>
                <a:avLst/>
                <a:gdLst>
                  <a:gd name="T0" fmla="*/ 3 w 6"/>
                  <a:gd name="T1" fmla="*/ 18 h 18"/>
                  <a:gd name="T2" fmla="*/ 0 w 6"/>
                  <a:gd name="T3" fmla="*/ 11 h 18"/>
                  <a:gd name="T4" fmla="*/ 2 w 6"/>
                  <a:gd name="T5" fmla="*/ 4 h 18"/>
                  <a:gd name="T6" fmla="*/ 1 w 6"/>
                  <a:gd name="T7" fmla="*/ 4 h 18"/>
                  <a:gd name="T8" fmla="*/ 1 w 6"/>
                  <a:gd name="T9" fmla="*/ 3 h 18"/>
                  <a:gd name="T10" fmla="*/ 1 w 6"/>
                  <a:gd name="T11" fmla="*/ 3 h 18"/>
                  <a:gd name="T12" fmla="*/ 1 w 6"/>
                  <a:gd name="T13" fmla="*/ 2 h 18"/>
                  <a:gd name="T14" fmla="*/ 1 w 6"/>
                  <a:gd name="T15" fmla="*/ 2 h 18"/>
                  <a:gd name="T16" fmla="*/ 1 w 6"/>
                  <a:gd name="T17" fmla="*/ 1 h 18"/>
                  <a:gd name="T18" fmla="*/ 2 w 6"/>
                  <a:gd name="T19" fmla="*/ 0 h 18"/>
                  <a:gd name="T20" fmla="*/ 3 w 6"/>
                  <a:gd name="T21" fmla="*/ 0 h 18"/>
                  <a:gd name="T22" fmla="*/ 4 w 6"/>
                  <a:gd name="T23" fmla="*/ 0 h 18"/>
                  <a:gd name="T24" fmla="*/ 4 w 6"/>
                  <a:gd name="T25" fmla="*/ 1 h 18"/>
                  <a:gd name="T26" fmla="*/ 5 w 6"/>
                  <a:gd name="T27" fmla="*/ 2 h 18"/>
                  <a:gd name="T28" fmla="*/ 5 w 6"/>
                  <a:gd name="T29" fmla="*/ 2 h 18"/>
                  <a:gd name="T30" fmla="*/ 5 w 6"/>
                  <a:gd name="T31" fmla="*/ 3 h 18"/>
                  <a:gd name="T32" fmla="*/ 5 w 6"/>
                  <a:gd name="T33" fmla="*/ 3 h 18"/>
                  <a:gd name="T34" fmla="*/ 4 w 6"/>
                  <a:gd name="T35" fmla="*/ 4 h 18"/>
                  <a:gd name="T36" fmla="*/ 4 w 6"/>
                  <a:gd name="T37" fmla="*/ 4 h 18"/>
                  <a:gd name="T38" fmla="*/ 6 w 6"/>
                  <a:gd name="T39" fmla="*/ 11 h 18"/>
                  <a:gd name="T40" fmla="*/ 3 w 6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18">
                    <a:moveTo>
                      <a:pt x="3" y="18"/>
                    </a:moveTo>
                    <a:lnTo>
                      <a:pt x="0" y="11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11"/>
                    </a:ln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1433"/>
              <p:cNvSpPr>
                <a:spLocks/>
              </p:cNvSpPr>
              <p:nvPr/>
            </p:nvSpPr>
            <p:spPr bwMode="auto">
              <a:xfrm>
                <a:off x="5138" y="2677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4 h 4"/>
                  <a:gd name="T4" fmla="*/ 3 w 4"/>
                  <a:gd name="T5" fmla="*/ 3 h 4"/>
                  <a:gd name="T6" fmla="*/ 4 w 4"/>
                  <a:gd name="T7" fmla="*/ 2 h 4"/>
                  <a:gd name="T8" fmla="*/ 4 w 4"/>
                  <a:gd name="T9" fmla="*/ 2 h 4"/>
                  <a:gd name="T10" fmla="*/ 4 w 4"/>
                  <a:gd name="T11" fmla="*/ 1 h 4"/>
                  <a:gd name="T12" fmla="*/ 3 w 4"/>
                  <a:gd name="T13" fmla="*/ 0 h 4"/>
                  <a:gd name="T14" fmla="*/ 3 w 4"/>
                  <a:gd name="T15" fmla="*/ 0 h 4"/>
                  <a:gd name="T16" fmla="*/ 2 w 4"/>
                  <a:gd name="T17" fmla="*/ 0 h 4"/>
                  <a:gd name="T18" fmla="*/ 2 w 4"/>
                  <a:gd name="T19" fmla="*/ 0 h 4"/>
                  <a:gd name="T20" fmla="*/ 1 w 4"/>
                  <a:gd name="T21" fmla="*/ 0 h 4"/>
                  <a:gd name="T22" fmla="*/ 1 w 4"/>
                  <a:gd name="T23" fmla="*/ 1 h 4"/>
                  <a:gd name="T24" fmla="*/ 0 w 4"/>
                  <a:gd name="T25" fmla="*/ 2 h 4"/>
                  <a:gd name="T26" fmla="*/ 1 w 4"/>
                  <a:gd name="T27" fmla="*/ 2 h 4"/>
                  <a:gd name="T28" fmla="*/ 1 w 4"/>
                  <a:gd name="T29" fmla="*/ 3 h 4"/>
                  <a:gd name="T30" fmla="*/ 2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3" y="4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1434"/>
              <p:cNvSpPr>
                <a:spLocks/>
              </p:cNvSpPr>
              <p:nvPr/>
            </p:nvSpPr>
            <p:spPr bwMode="auto">
              <a:xfrm>
                <a:off x="5138" y="2684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4 h 4"/>
                  <a:gd name="T4" fmla="*/ 3 w 4"/>
                  <a:gd name="T5" fmla="*/ 3 h 4"/>
                  <a:gd name="T6" fmla="*/ 4 w 4"/>
                  <a:gd name="T7" fmla="*/ 2 h 4"/>
                  <a:gd name="T8" fmla="*/ 4 w 4"/>
                  <a:gd name="T9" fmla="*/ 2 h 4"/>
                  <a:gd name="T10" fmla="*/ 4 w 4"/>
                  <a:gd name="T11" fmla="*/ 1 h 4"/>
                  <a:gd name="T12" fmla="*/ 3 w 4"/>
                  <a:gd name="T13" fmla="*/ 0 h 4"/>
                  <a:gd name="T14" fmla="*/ 3 w 4"/>
                  <a:gd name="T15" fmla="*/ 0 h 4"/>
                  <a:gd name="T16" fmla="*/ 2 w 4"/>
                  <a:gd name="T17" fmla="*/ 0 h 4"/>
                  <a:gd name="T18" fmla="*/ 2 w 4"/>
                  <a:gd name="T19" fmla="*/ 0 h 4"/>
                  <a:gd name="T20" fmla="*/ 1 w 4"/>
                  <a:gd name="T21" fmla="*/ 0 h 4"/>
                  <a:gd name="T22" fmla="*/ 1 w 4"/>
                  <a:gd name="T23" fmla="*/ 1 h 4"/>
                  <a:gd name="T24" fmla="*/ 0 w 4"/>
                  <a:gd name="T25" fmla="*/ 2 h 4"/>
                  <a:gd name="T26" fmla="*/ 1 w 4"/>
                  <a:gd name="T27" fmla="*/ 2 h 4"/>
                  <a:gd name="T28" fmla="*/ 1 w 4"/>
                  <a:gd name="T29" fmla="*/ 3 h 4"/>
                  <a:gd name="T30" fmla="*/ 2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3" y="4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1435"/>
              <p:cNvSpPr>
                <a:spLocks/>
              </p:cNvSpPr>
              <p:nvPr/>
            </p:nvSpPr>
            <p:spPr bwMode="auto">
              <a:xfrm>
                <a:off x="5142" y="2618"/>
                <a:ext cx="11" cy="14"/>
              </a:xfrm>
              <a:custGeom>
                <a:avLst/>
                <a:gdLst>
                  <a:gd name="T0" fmla="*/ 8 w 11"/>
                  <a:gd name="T1" fmla="*/ 12 h 14"/>
                  <a:gd name="T2" fmla="*/ 4 w 11"/>
                  <a:gd name="T3" fmla="*/ 4 h 14"/>
                  <a:gd name="T4" fmla="*/ 5 w 11"/>
                  <a:gd name="T5" fmla="*/ 0 h 14"/>
                  <a:gd name="T6" fmla="*/ 11 w 11"/>
                  <a:gd name="T7" fmla="*/ 14 h 14"/>
                  <a:gd name="T8" fmla="*/ 0 w 11"/>
                  <a:gd name="T9" fmla="*/ 13 h 14"/>
                  <a:gd name="T10" fmla="*/ 1 w 11"/>
                  <a:gd name="T11" fmla="*/ 11 h 14"/>
                  <a:gd name="T12" fmla="*/ 8 w 11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4">
                    <a:moveTo>
                      <a:pt x="8" y="12"/>
                    </a:moveTo>
                    <a:lnTo>
                      <a:pt x="4" y="4"/>
                    </a:lnTo>
                    <a:lnTo>
                      <a:pt x="5" y="0"/>
                    </a:lnTo>
                    <a:lnTo>
                      <a:pt x="11" y="14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1436"/>
              <p:cNvSpPr>
                <a:spLocks/>
              </p:cNvSpPr>
              <p:nvPr/>
            </p:nvSpPr>
            <p:spPr bwMode="auto">
              <a:xfrm>
                <a:off x="5151" y="2619"/>
                <a:ext cx="4" cy="5"/>
              </a:xfrm>
              <a:custGeom>
                <a:avLst/>
                <a:gdLst>
                  <a:gd name="T0" fmla="*/ 1 w 4"/>
                  <a:gd name="T1" fmla="*/ 5 h 5"/>
                  <a:gd name="T2" fmla="*/ 0 w 4"/>
                  <a:gd name="T3" fmla="*/ 5 h 5"/>
                  <a:gd name="T4" fmla="*/ 0 w 4"/>
                  <a:gd name="T5" fmla="*/ 4 h 5"/>
                  <a:gd name="T6" fmla="*/ 0 w 4"/>
                  <a:gd name="T7" fmla="*/ 3 h 5"/>
                  <a:gd name="T8" fmla="*/ 0 w 4"/>
                  <a:gd name="T9" fmla="*/ 2 h 5"/>
                  <a:gd name="T10" fmla="*/ 1 w 4"/>
                  <a:gd name="T11" fmla="*/ 1 h 5"/>
                  <a:gd name="T12" fmla="*/ 1 w 4"/>
                  <a:gd name="T13" fmla="*/ 0 h 5"/>
                  <a:gd name="T14" fmla="*/ 2 w 4"/>
                  <a:gd name="T15" fmla="*/ 0 h 5"/>
                  <a:gd name="T16" fmla="*/ 3 w 4"/>
                  <a:gd name="T17" fmla="*/ 0 h 5"/>
                  <a:gd name="T18" fmla="*/ 3 w 4"/>
                  <a:gd name="T19" fmla="*/ 0 h 5"/>
                  <a:gd name="T20" fmla="*/ 4 w 4"/>
                  <a:gd name="T21" fmla="*/ 1 h 5"/>
                  <a:gd name="T22" fmla="*/ 4 w 4"/>
                  <a:gd name="T23" fmla="*/ 2 h 5"/>
                  <a:gd name="T24" fmla="*/ 3 w 4"/>
                  <a:gd name="T25" fmla="*/ 3 h 5"/>
                  <a:gd name="T26" fmla="*/ 3 w 4"/>
                  <a:gd name="T27" fmla="*/ 4 h 5"/>
                  <a:gd name="T28" fmla="*/ 2 w 4"/>
                  <a:gd name="T29" fmla="*/ 5 h 5"/>
                  <a:gd name="T30" fmla="*/ 1 w 4"/>
                  <a:gd name="T31" fmla="*/ 5 h 5"/>
                  <a:gd name="T32" fmla="*/ 1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1437"/>
              <p:cNvSpPr>
                <a:spLocks/>
              </p:cNvSpPr>
              <p:nvPr/>
            </p:nvSpPr>
            <p:spPr bwMode="auto">
              <a:xfrm>
                <a:off x="5140" y="2617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0 w 4"/>
                  <a:gd name="T3" fmla="*/ 5 h 6"/>
                  <a:gd name="T4" fmla="*/ 0 w 4"/>
                  <a:gd name="T5" fmla="*/ 4 h 6"/>
                  <a:gd name="T6" fmla="*/ 0 w 4"/>
                  <a:gd name="T7" fmla="*/ 3 h 6"/>
                  <a:gd name="T8" fmla="*/ 0 w 4"/>
                  <a:gd name="T9" fmla="*/ 2 h 6"/>
                  <a:gd name="T10" fmla="*/ 1 w 4"/>
                  <a:gd name="T11" fmla="*/ 1 h 6"/>
                  <a:gd name="T12" fmla="*/ 1 w 4"/>
                  <a:gd name="T13" fmla="*/ 0 h 6"/>
                  <a:gd name="T14" fmla="*/ 2 w 4"/>
                  <a:gd name="T15" fmla="*/ 0 h 6"/>
                  <a:gd name="T16" fmla="*/ 3 w 4"/>
                  <a:gd name="T17" fmla="*/ 0 h 6"/>
                  <a:gd name="T18" fmla="*/ 3 w 4"/>
                  <a:gd name="T19" fmla="*/ 0 h 6"/>
                  <a:gd name="T20" fmla="*/ 4 w 4"/>
                  <a:gd name="T21" fmla="*/ 1 h 6"/>
                  <a:gd name="T22" fmla="*/ 4 w 4"/>
                  <a:gd name="T23" fmla="*/ 2 h 6"/>
                  <a:gd name="T24" fmla="*/ 3 w 4"/>
                  <a:gd name="T25" fmla="*/ 3 h 6"/>
                  <a:gd name="T26" fmla="*/ 3 w 4"/>
                  <a:gd name="T27" fmla="*/ 4 h 6"/>
                  <a:gd name="T28" fmla="*/ 2 w 4"/>
                  <a:gd name="T29" fmla="*/ 5 h 6"/>
                  <a:gd name="T30" fmla="*/ 1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1438"/>
              <p:cNvSpPr>
                <a:spLocks/>
              </p:cNvSpPr>
              <p:nvPr/>
            </p:nvSpPr>
            <p:spPr bwMode="auto">
              <a:xfrm>
                <a:off x="5249" y="2618"/>
                <a:ext cx="10" cy="13"/>
              </a:xfrm>
              <a:custGeom>
                <a:avLst/>
                <a:gdLst>
                  <a:gd name="T0" fmla="*/ 2 w 10"/>
                  <a:gd name="T1" fmla="*/ 12 h 13"/>
                  <a:gd name="T2" fmla="*/ 7 w 10"/>
                  <a:gd name="T3" fmla="*/ 3 h 13"/>
                  <a:gd name="T4" fmla="*/ 7 w 10"/>
                  <a:gd name="T5" fmla="*/ 0 h 13"/>
                  <a:gd name="T6" fmla="*/ 0 w 10"/>
                  <a:gd name="T7" fmla="*/ 13 h 13"/>
                  <a:gd name="T8" fmla="*/ 10 w 10"/>
                  <a:gd name="T9" fmla="*/ 13 h 13"/>
                  <a:gd name="T10" fmla="*/ 10 w 10"/>
                  <a:gd name="T11" fmla="*/ 12 h 13"/>
                  <a:gd name="T12" fmla="*/ 2 w 10"/>
                  <a:gd name="T1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3">
                    <a:moveTo>
                      <a:pt x="2" y="12"/>
                    </a:moveTo>
                    <a:lnTo>
                      <a:pt x="7" y="3"/>
                    </a:lnTo>
                    <a:lnTo>
                      <a:pt x="7" y="0"/>
                    </a:lnTo>
                    <a:lnTo>
                      <a:pt x="0" y="13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1439"/>
              <p:cNvSpPr>
                <a:spLocks/>
              </p:cNvSpPr>
              <p:nvPr/>
            </p:nvSpPr>
            <p:spPr bwMode="auto">
              <a:xfrm>
                <a:off x="5247" y="2617"/>
                <a:ext cx="4" cy="6"/>
              </a:xfrm>
              <a:custGeom>
                <a:avLst/>
                <a:gdLst>
                  <a:gd name="T0" fmla="*/ 2 w 4"/>
                  <a:gd name="T1" fmla="*/ 6 h 6"/>
                  <a:gd name="T2" fmla="*/ 2 w 4"/>
                  <a:gd name="T3" fmla="*/ 6 h 6"/>
                  <a:gd name="T4" fmla="*/ 3 w 4"/>
                  <a:gd name="T5" fmla="*/ 6 h 6"/>
                  <a:gd name="T6" fmla="*/ 3 w 4"/>
                  <a:gd name="T7" fmla="*/ 5 h 6"/>
                  <a:gd name="T8" fmla="*/ 4 w 4"/>
                  <a:gd name="T9" fmla="*/ 4 h 6"/>
                  <a:gd name="T10" fmla="*/ 4 w 4"/>
                  <a:gd name="T11" fmla="*/ 2 h 6"/>
                  <a:gd name="T12" fmla="*/ 3 w 4"/>
                  <a:gd name="T13" fmla="*/ 1 h 6"/>
                  <a:gd name="T14" fmla="*/ 3 w 4"/>
                  <a:gd name="T15" fmla="*/ 1 h 6"/>
                  <a:gd name="T16" fmla="*/ 2 w 4"/>
                  <a:gd name="T17" fmla="*/ 0 h 6"/>
                  <a:gd name="T18" fmla="*/ 2 w 4"/>
                  <a:gd name="T19" fmla="*/ 1 h 6"/>
                  <a:gd name="T20" fmla="*/ 1 w 4"/>
                  <a:gd name="T21" fmla="*/ 1 h 6"/>
                  <a:gd name="T22" fmla="*/ 1 w 4"/>
                  <a:gd name="T23" fmla="*/ 2 h 6"/>
                  <a:gd name="T24" fmla="*/ 0 w 4"/>
                  <a:gd name="T25" fmla="*/ 3 h 6"/>
                  <a:gd name="T26" fmla="*/ 0 w 4"/>
                  <a:gd name="T27" fmla="*/ 4 h 6"/>
                  <a:gd name="T28" fmla="*/ 1 w 4"/>
                  <a:gd name="T29" fmla="*/ 5 h 6"/>
                  <a:gd name="T30" fmla="*/ 1 w 4"/>
                  <a:gd name="T31" fmla="*/ 6 h 6"/>
                  <a:gd name="T32" fmla="*/ 2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1440"/>
              <p:cNvSpPr>
                <a:spLocks/>
              </p:cNvSpPr>
              <p:nvPr/>
            </p:nvSpPr>
            <p:spPr bwMode="auto">
              <a:xfrm>
                <a:off x="5260" y="2618"/>
                <a:ext cx="3" cy="6"/>
              </a:xfrm>
              <a:custGeom>
                <a:avLst/>
                <a:gdLst>
                  <a:gd name="T0" fmla="*/ 1 w 3"/>
                  <a:gd name="T1" fmla="*/ 6 h 6"/>
                  <a:gd name="T2" fmla="*/ 2 w 3"/>
                  <a:gd name="T3" fmla="*/ 6 h 6"/>
                  <a:gd name="T4" fmla="*/ 3 w 3"/>
                  <a:gd name="T5" fmla="*/ 5 h 6"/>
                  <a:gd name="T6" fmla="*/ 3 w 3"/>
                  <a:gd name="T7" fmla="*/ 4 h 6"/>
                  <a:gd name="T8" fmla="*/ 3 w 3"/>
                  <a:gd name="T9" fmla="*/ 3 h 6"/>
                  <a:gd name="T10" fmla="*/ 3 w 3"/>
                  <a:gd name="T11" fmla="*/ 2 h 6"/>
                  <a:gd name="T12" fmla="*/ 3 w 3"/>
                  <a:gd name="T13" fmla="*/ 1 h 6"/>
                  <a:gd name="T14" fmla="*/ 3 w 3"/>
                  <a:gd name="T15" fmla="*/ 0 h 6"/>
                  <a:gd name="T16" fmla="*/ 2 w 3"/>
                  <a:gd name="T17" fmla="*/ 0 h 6"/>
                  <a:gd name="T18" fmla="*/ 1 w 3"/>
                  <a:gd name="T19" fmla="*/ 0 h 6"/>
                  <a:gd name="T20" fmla="*/ 1 w 3"/>
                  <a:gd name="T21" fmla="*/ 0 h 6"/>
                  <a:gd name="T22" fmla="*/ 0 w 3"/>
                  <a:gd name="T23" fmla="*/ 1 h 6"/>
                  <a:gd name="T24" fmla="*/ 0 w 3"/>
                  <a:gd name="T25" fmla="*/ 3 h 6"/>
                  <a:gd name="T26" fmla="*/ 0 w 3"/>
                  <a:gd name="T27" fmla="*/ 4 h 6"/>
                  <a:gd name="T28" fmla="*/ 0 w 3"/>
                  <a:gd name="T29" fmla="*/ 5 h 6"/>
                  <a:gd name="T30" fmla="*/ 1 w 3"/>
                  <a:gd name="T31" fmla="*/ 6 h 6"/>
                  <a:gd name="T32" fmla="*/ 1 w 3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lnTo>
                      <a:pt x="2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41" name="Group 1495"/>
            <p:cNvGrpSpPr>
              <a:grpSpLocks/>
            </p:cNvGrpSpPr>
            <p:nvPr/>
          </p:nvGrpSpPr>
          <p:grpSpPr bwMode="auto">
            <a:xfrm>
              <a:off x="8550275" y="4103688"/>
              <a:ext cx="301625" cy="269875"/>
              <a:chOff x="5386" y="2585"/>
              <a:chExt cx="190" cy="170"/>
            </a:xfrm>
          </p:grpSpPr>
          <p:sp>
            <p:nvSpPr>
              <p:cNvPr id="149" name="Freeform 1442"/>
              <p:cNvSpPr>
                <a:spLocks/>
              </p:cNvSpPr>
              <p:nvPr/>
            </p:nvSpPr>
            <p:spPr bwMode="auto">
              <a:xfrm>
                <a:off x="5548" y="2626"/>
                <a:ext cx="15" cy="17"/>
              </a:xfrm>
              <a:custGeom>
                <a:avLst/>
                <a:gdLst>
                  <a:gd name="T0" fmla="*/ 7 w 15"/>
                  <a:gd name="T1" fmla="*/ 17 h 17"/>
                  <a:gd name="T2" fmla="*/ 9 w 15"/>
                  <a:gd name="T3" fmla="*/ 16 h 17"/>
                  <a:gd name="T4" fmla="*/ 10 w 15"/>
                  <a:gd name="T5" fmla="*/ 16 h 17"/>
                  <a:gd name="T6" fmla="*/ 12 w 15"/>
                  <a:gd name="T7" fmla="*/ 15 h 17"/>
                  <a:gd name="T8" fmla="*/ 13 w 15"/>
                  <a:gd name="T9" fmla="*/ 14 h 17"/>
                  <a:gd name="T10" fmla="*/ 14 w 15"/>
                  <a:gd name="T11" fmla="*/ 13 h 17"/>
                  <a:gd name="T12" fmla="*/ 15 w 15"/>
                  <a:gd name="T13" fmla="*/ 11 h 17"/>
                  <a:gd name="T14" fmla="*/ 15 w 15"/>
                  <a:gd name="T15" fmla="*/ 10 h 17"/>
                  <a:gd name="T16" fmla="*/ 15 w 15"/>
                  <a:gd name="T17" fmla="*/ 8 h 17"/>
                  <a:gd name="T18" fmla="*/ 15 w 15"/>
                  <a:gd name="T19" fmla="*/ 6 h 17"/>
                  <a:gd name="T20" fmla="*/ 15 w 15"/>
                  <a:gd name="T21" fmla="*/ 5 h 17"/>
                  <a:gd name="T22" fmla="*/ 14 w 15"/>
                  <a:gd name="T23" fmla="*/ 3 h 17"/>
                  <a:gd name="T24" fmla="*/ 13 w 15"/>
                  <a:gd name="T25" fmla="*/ 2 h 17"/>
                  <a:gd name="T26" fmla="*/ 12 w 15"/>
                  <a:gd name="T27" fmla="*/ 1 h 17"/>
                  <a:gd name="T28" fmla="*/ 10 w 15"/>
                  <a:gd name="T29" fmla="*/ 0 h 17"/>
                  <a:gd name="T30" fmla="*/ 9 w 15"/>
                  <a:gd name="T31" fmla="*/ 0 h 17"/>
                  <a:gd name="T32" fmla="*/ 7 w 15"/>
                  <a:gd name="T33" fmla="*/ 0 h 17"/>
                  <a:gd name="T34" fmla="*/ 6 w 15"/>
                  <a:gd name="T35" fmla="*/ 0 h 17"/>
                  <a:gd name="T36" fmla="*/ 4 w 15"/>
                  <a:gd name="T37" fmla="*/ 0 h 17"/>
                  <a:gd name="T38" fmla="*/ 3 w 15"/>
                  <a:gd name="T39" fmla="*/ 1 h 17"/>
                  <a:gd name="T40" fmla="*/ 2 w 15"/>
                  <a:gd name="T41" fmla="*/ 2 h 17"/>
                  <a:gd name="T42" fmla="*/ 1 w 15"/>
                  <a:gd name="T43" fmla="*/ 3 h 17"/>
                  <a:gd name="T44" fmla="*/ 0 w 15"/>
                  <a:gd name="T45" fmla="*/ 5 h 17"/>
                  <a:gd name="T46" fmla="*/ 0 w 15"/>
                  <a:gd name="T47" fmla="*/ 6 h 17"/>
                  <a:gd name="T48" fmla="*/ 0 w 15"/>
                  <a:gd name="T49" fmla="*/ 8 h 17"/>
                  <a:gd name="T50" fmla="*/ 0 w 15"/>
                  <a:gd name="T51" fmla="*/ 10 h 17"/>
                  <a:gd name="T52" fmla="*/ 0 w 15"/>
                  <a:gd name="T53" fmla="*/ 11 h 17"/>
                  <a:gd name="T54" fmla="*/ 1 w 15"/>
                  <a:gd name="T55" fmla="*/ 13 h 17"/>
                  <a:gd name="T56" fmla="*/ 2 w 15"/>
                  <a:gd name="T57" fmla="*/ 14 h 17"/>
                  <a:gd name="T58" fmla="*/ 3 w 15"/>
                  <a:gd name="T59" fmla="*/ 15 h 17"/>
                  <a:gd name="T60" fmla="*/ 4 w 15"/>
                  <a:gd name="T61" fmla="*/ 16 h 17"/>
                  <a:gd name="T62" fmla="*/ 6 w 15"/>
                  <a:gd name="T63" fmla="*/ 16 h 17"/>
                  <a:gd name="T64" fmla="*/ 7 w 15"/>
                  <a:gd name="T6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7">
                    <a:moveTo>
                      <a:pt x="7" y="17"/>
                    </a:moveTo>
                    <a:lnTo>
                      <a:pt x="9" y="16"/>
                    </a:lnTo>
                    <a:lnTo>
                      <a:pt x="10" y="16"/>
                    </a:lnTo>
                    <a:lnTo>
                      <a:pt x="12" y="15"/>
                    </a:lnTo>
                    <a:lnTo>
                      <a:pt x="13" y="14"/>
                    </a:lnTo>
                    <a:lnTo>
                      <a:pt x="14" y="13"/>
                    </a:lnTo>
                    <a:lnTo>
                      <a:pt x="15" y="11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5" y="6"/>
                    </a:lnTo>
                    <a:lnTo>
                      <a:pt x="15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3" y="15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7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443"/>
              <p:cNvSpPr>
                <a:spLocks/>
              </p:cNvSpPr>
              <p:nvPr/>
            </p:nvSpPr>
            <p:spPr bwMode="auto">
              <a:xfrm>
                <a:off x="5395" y="2587"/>
                <a:ext cx="86" cy="12"/>
              </a:xfrm>
              <a:custGeom>
                <a:avLst/>
                <a:gdLst>
                  <a:gd name="T0" fmla="*/ 86 w 86"/>
                  <a:gd name="T1" fmla="*/ 10 h 12"/>
                  <a:gd name="T2" fmla="*/ 43 w 86"/>
                  <a:gd name="T3" fmla="*/ 0 h 12"/>
                  <a:gd name="T4" fmla="*/ 0 w 86"/>
                  <a:gd name="T5" fmla="*/ 10 h 12"/>
                  <a:gd name="T6" fmla="*/ 1 w 86"/>
                  <a:gd name="T7" fmla="*/ 12 h 12"/>
                  <a:gd name="T8" fmla="*/ 43 w 86"/>
                  <a:gd name="T9" fmla="*/ 2 h 12"/>
                  <a:gd name="T10" fmla="*/ 86 w 86"/>
                  <a:gd name="T11" fmla="*/ 12 h 12"/>
                  <a:gd name="T12" fmla="*/ 86 w 86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12">
                    <a:moveTo>
                      <a:pt x="86" y="10"/>
                    </a:moveTo>
                    <a:lnTo>
                      <a:pt x="43" y="0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43" y="2"/>
                    </a:lnTo>
                    <a:lnTo>
                      <a:pt x="86" y="12"/>
                    </a:lnTo>
                    <a:lnTo>
                      <a:pt x="8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Rectangle 1444"/>
              <p:cNvSpPr>
                <a:spLocks noChangeArrowheads="1"/>
              </p:cNvSpPr>
              <p:nvPr/>
            </p:nvSpPr>
            <p:spPr bwMode="auto">
              <a:xfrm>
                <a:off x="5390" y="2603"/>
                <a:ext cx="101" cy="10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Rectangle 1445"/>
              <p:cNvSpPr>
                <a:spLocks noChangeArrowheads="1"/>
              </p:cNvSpPr>
              <p:nvPr/>
            </p:nvSpPr>
            <p:spPr bwMode="auto">
              <a:xfrm>
                <a:off x="5392" y="2605"/>
                <a:ext cx="96" cy="10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Rectangle 1446"/>
              <p:cNvSpPr>
                <a:spLocks noChangeArrowheads="1"/>
              </p:cNvSpPr>
              <p:nvPr/>
            </p:nvSpPr>
            <p:spPr bwMode="auto">
              <a:xfrm>
                <a:off x="5401" y="2702"/>
                <a:ext cx="14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Rectangle 1447"/>
              <p:cNvSpPr>
                <a:spLocks noChangeArrowheads="1"/>
              </p:cNvSpPr>
              <p:nvPr/>
            </p:nvSpPr>
            <p:spPr bwMode="auto">
              <a:xfrm>
                <a:off x="5425" y="2702"/>
                <a:ext cx="13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Rectangle 1448"/>
              <p:cNvSpPr>
                <a:spLocks noChangeArrowheads="1"/>
              </p:cNvSpPr>
              <p:nvPr/>
            </p:nvSpPr>
            <p:spPr bwMode="auto">
              <a:xfrm>
                <a:off x="5448" y="2702"/>
                <a:ext cx="14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Rectangle 1449"/>
              <p:cNvSpPr>
                <a:spLocks noChangeArrowheads="1"/>
              </p:cNvSpPr>
              <p:nvPr/>
            </p:nvSpPr>
            <p:spPr bwMode="auto">
              <a:xfrm>
                <a:off x="5472" y="2702"/>
                <a:ext cx="14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Rectangle 1450"/>
              <p:cNvSpPr>
                <a:spLocks noChangeArrowheads="1"/>
              </p:cNvSpPr>
              <p:nvPr/>
            </p:nvSpPr>
            <p:spPr bwMode="auto">
              <a:xfrm>
                <a:off x="5401" y="2696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Rectangle 1451"/>
              <p:cNvSpPr>
                <a:spLocks noChangeArrowheads="1"/>
              </p:cNvSpPr>
              <p:nvPr/>
            </p:nvSpPr>
            <p:spPr bwMode="auto">
              <a:xfrm>
                <a:off x="5394" y="2694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Rectangle 1452"/>
              <p:cNvSpPr>
                <a:spLocks noChangeArrowheads="1"/>
              </p:cNvSpPr>
              <p:nvPr/>
            </p:nvSpPr>
            <p:spPr bwMode="auto">
              <a:xfrm>
                <a:off x="5401" y="2671"/>
                <a:ext cx="84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Rectangle 1453"/>
              <p:cNvSpPr>
                <a:spLocks noChangeArrowheads="1"/>
              </p:cNvSpPr>
              <p:nvPr/>
            </p:nvSpPr>
            <p:spPr bwMode="auto">
              <a:xfrm>
                <a:off x="5394" y="2669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Rectangle 1454"/>
              <p:cNvSpPr>
                <a:spLocks noChangeArrowheads="1"/>
              </p:cNvSpPr>
              <p:nvPr/>
            </p:nvSpPr>
            <p:spPr bwMode="auto">
              <a:xfrm>
                <a:off x="5401" y="2647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Rectangle 1455"/>
              <p:cNvSpPr>
                <a:spLocks noChangeArrowheads="1"/>
              </p:cNvSpPr>
              <p:nvPr/>
            </p:nvSpPr>
            <p:spPr bwMode="auto">
              <a:xfrm>
                <a:off x="5394" y="2645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Rectangle 1456"/>
              <p:cNvSpPr>
                <a:spLocks noChangeArrowheads="1"/>
              </p:cNvSpPr>
              <p:nvPr/>
            </p:nvSpPr>
            <p:spPr bwMode="auto">
              <a:xfrm>
                <a:off x="5401" y="2622"/>
                <a:ext cx="84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Rectangle 1457"/>
              <p:cNvSpPr>
                <a:spLocks noChangeArrowheads="1"/>
              </p:cNvSpPr>
              <p:nvPr/>
            </p:nvSpPr>
            <p:spPr bwMode="auto">
              <a:xfrm>
                <a:off x="5394" y="2620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Rectangle 1458"/>
              <p:cNvSpPr>
                <a:spLocks noChangeArrowheads="1"/>
              </p:cNvSpPr>
              <p:nvPr/>
            </p:nvSpPr>
            <p:spPr bwMode="auto">
              <a:xfrm>
                <a:off x="5404" y="2635"/>
                <a:ext cx="9" cy="6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Rectangle 1459"/>
              <p:cNvSpPr>
                <a:spLocks noChangeArrowheads="1"/>
              </p:cNvSpPr>
              <p:nvPr/>
            </p:nvSpPr>
            <p:spPr bwMode="auto">
              <a:xfrm>
                <a:off x="5406" y="2637"/>
                <a:ext cx="5" cy="59"/>
              </a:xfrm>
              <a:prstGeom prst="rect">
                <a:avLst/>
              </a:prstGeom>
              <a:solidFill>
                <a:srgbClr val="FF2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Rectangle 1460"/>
              <p:cNvSpPr>
                <a:spLocks noChangeArrowheads="1"/>
              </p:cNvSpPr>
              <p:nvPr/>
            </p:nvSpPr>
            <p:spPr bwMode="auto">
              <a:xfrm>
                <a:off x="5428" y="2655"/>
                <a:ext cx="8" cy="4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Rectangle 1461"/>
              <p:cNvSpPr>
                <a:spLocks noChangeArrowheads="1"/>
              </p:cNvSpPr>
              <p:nvPr/>
            </p:nvSpPr>
            <p:spPr bwMode="auto">
              <a:xfrm>
                <a:off x="5429" y="2657"/>
                <a:ext cx="5" cy="39"/>
              </a:xfrm>
              <a:prstGeom prst="rect">
                <a:avLst/>
              </a:prstGeom>
              <a:solidFill>
                <a:srgbClr val="B2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Rectangle 1462"/>
              <p:cNvSpPr>
                <a:spLocks noChangeArrowheads="1"/>
              </p:cNvSpPr>
              <p:nvPr/>
            </p:nvSpPr>
            <p:spPr bwMode="auto">
              <a:xfrm>
                <a:off x="5451" y="2666"/>
                <a:ext cx="8" cy="3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Rectangle 1463"/>
              <p:cNvSpPr>
                <a:spLocks noChangeArrowheads="1"/>
              </p:cNvSpPr>
              <p:nvPr/>
            </p:nvSpPr>
            <p:spPr bwMode="auto">
              <a:xfrm>
                <a:off x="5452" y="2668"/>
                <a:ext cx="5" cy="28"/>
              </a:xfrm>
              <a:prstGeom prst="rect">
                <a:avLst/>
              </a:prstGeom>
              <a:solidFill>
                <a:srgbClr val="FFAF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Rectangle 1464"/>
              <p:cNvSpPr>
                <a:spLocks noChangeArrowheads="1"/>
              </p:cNvSpPr>
              <p:nvPr/>
            </p:nvSpPr>
            <p:spPr bwMode="auto">
              <a:xfrm>
                <a:off x="5475" y="2627"/>
                <a:ext cx="8" cy="7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Rectangle 1465"/>
              <p:cNvSpPr>
                <a:spLocks noChangeArrowheads="1"/>
              </p:cNvSpPr>
              <p:nvPr/>
            </p:nvSpPr>
            <p:spPr bwMode="auto">
              <a:xfrm>
                <a:off x="5476" y="2628"/>
                <a:ext cx="5" cy="68"/>
              </a:xfrm>
              <a:prstGeom prst="rect">
                <a:avLst/>
              </a:prstGeom>
              <a:solidFill>
                <a:srgbClr val="FF6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Rectangle 1466"/>
              <p:cNvSpPr>
                <a:spLocks noChangeArrowheads="1"/>
              </p:cNvSpPr>
              <p:nvPr/>
            </p:nvSpPr>
            <p:spPr bwMode="auto">
              <a:xfrm>
                <a:off x="5386" y="2709"/>
                <a:ext cx="108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Rectangle 1467"/>
              <p:cNvSpPr>
                <a:spLocks noChangeArrowheads="1"/>
              </p:cNvSpPr>
              <p:nvPr/>
            </p:nvSpPr>
            <p:spPr bwMode="auto">
              <a:xfrm>
                <a:off x="5388" y="2711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Rectangle 1468"/>
              <p:cNvSpPr>
                <a:spLocks noChangeArrowheads="1"/>
              </p:cNvSpPr>
              <p:nvPr/>
            </p:nvSpPr>
            <p:spPr bwMode="auto">
              <a:xfrm>
                <a:off x="5386" y="2596"/>
                <a:ext cx="108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Rectangle 1469"/>
              <p:cNvSpPr>
                <a:spLocks noChangeArrowheads="1"/>
              </p:cNvSpPr>
              <p:nvPr/>
            </p:nvSpPr>
            <p:spPr bwMode="auto">
              <a:xfrm>
                <a:off x="5388" y="2599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470"/>
              <p:cNvSpPr>
                <a:spLocks/>
              </p:cNvSpPr>
              <p:nvPr/>
            </p:nvSpPr>
            <p:spPr bwMode="auto">
              <a:xfrm>
                <a:off x="5435" y="2585"/>
                <a:ext cx="7" cy="7"/>
              </a:xfrm>
              <a:custGeom>
                <a:avLst/>
                <a:gdLst>
                  <a:gd name="T0" fmla="*/ 3 w 7"/>
                  <a:gd name="T1" fmla="*/ 7 h 7"/>
                  <a:gd name="T2" fmla="*/ 4 w 7"/>
                  <a:gd name="T3" fmla="*/ 7 h 7"/>
                  <a:gd name="T4" fmla="*/ 5 w 7"/>
                  <a:gd name="T5" fmla="*/ 7 h 7"/>
                  <a:gd name="T6" fmla="*/ 5 w 7"/>
                  <a:gd name="T7" fmla="*/ 7 h 7"/>
                  <a:gd name="T8" fmla="*/ 6 w 7"/>
                  <a:gd name="T9" fmla="*/ 6 h 7"/>
                  <a:gd name="T10" fmla="*/ 6 w 7"/>
                  <a:gd name="T11" fmla="*/ 6 h 7"/>
                  <a:gd name="T12" fmla="*/ 6 w 7"/>
                  <a:gd name="T13" fmla="*/ 5 h 7"/>
                  <a:gd name="T14" fmla="*/ 7 w 7"/>
                  <a:gd name="T15" fmla="*/ 4 h 7"/>
                  <a:gd name="T16" fmla="*/ 7 w 7"/>
                  <a:gd name="T17" fmla="*/ 4 h 7"/>
                  <a:gd name="T18" fmla="*/ 7 w 7"/>
                  <a:gd name="T19" fmla="*/ 3 h 7"/>
                  <a:gd name="T20" fmla="*/ 6 w 7"/>
                  <a:gd name="T21" fmla="*/ 2 h 7"/>
                  <a:gd name="T22" fmla="*/ 6 w 7"/>
                  <a:gd name="T23" fmla="*/ 2 h 7"/>
                  <a:gd name="T24" fmla="*/ 6 w 7"/>
                  <a:gd name="T25" fmla="*/ 1 h 7"/>
                  <a:gd name="T26" fmla="*/ 5 w 7"/>
                  <a:gd name="T27" fmla="*/ 1 h 7"/>
                  <a:gd name="T28" fmla="*/ 5 w 7"/>
                  <a:gd name="T29" fmla="*/ 0 h 7"/>
                  <a:gd name="T30" fmla="*/ 4 w 7"/>
                  <a:gd name="T31" fmla="*/ 0 h 7"/>
                  <a:gd name="T32" fmla="*/ 3 w 7"/>
                  <a:gd name="T33" fmla="*/ 0 h 7"/>
                  <a:gd name="T34" fmla="*/ 3 w 7"/>
                  <a:gd name="T35" fmla="*/ 0 h 7"/>
                  <a:gd name="T36" fmla="*/ 2 w 7"/>
                  <a:gd name="T37" fmla="*/ 0 h 7"/>
                  <a:gd name="T38" fmla="*/ 1 w 7"/>
                  <a:gd name="T39" fmla="*/ 1 h 7"/>
                  <a:gd name="T40" fmla="*/ 1 w 7"/>
                  <a:gd name="T41" fmla="*/ 1 h 7"/>
                  <a:gd name="T42" fmla="*/ 0 w 7"/>
                  <a:gd name="T43" fmla="*/ 2 h 7"/>
                  <a:gd name="T44" fmla="*/ 0 w 7"/>
                  <a:gd name="T45" fmla="*/ 2 h 7"/>
                  <a:gd name="T46" fmla="*/ 0 w 7"/>
                  <a:gd name="T47" fmla="*/ 3 h 7"/>
                  <a:gd name="T48" fmla="*/ 0 w 7"/>
                  <a:gd name="T49" fmla="*/ 4 h 7"/>
                  <a:gd name="T50" fmla="*/ 0 w 7"/>
                  <a:gd name="T51" fmla="*/ 4 h 7"/>
                  <a:gd name="T52" fmla="*/ 0 w 7"/>
                  <a:gd name="T53" fmla="*/ 5 h 7"/>
                  <a:gd name="T54" fmla="*/ 0 w 7"/>
                  <a:gd name="T55" fmla="*/ 6 h 7"/>
                  <a:gd name="T56" fmla="*/ 1 w 7"/>
                  <a:gd name="T57" fmla="*/ 6 h 7"/>
                  <a:gd name="T58" fmla="*/ 1 w 7"/>
                  <a:gd name="T59" fmla="*/ 7 h 7"/>
                  <a:gd name="T60" fmla="*/ 2 w 7"/>
                  <a:gd name="T61" fmla="*/ 7 h 7"/>
                  <a:gd name="T62" fmla="*/ 3 w 7"/>
                  <a:gd name="T63" fmla="*/ 7 h 7"/>
                  <a:gd name="T64" fmla="*/ 3 w 7"/>
                  <a:gd name="T6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" h="7">
                    <a:moveTo>
                      <a:pt x="3" y="7"/>
                    </a:move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471"/>
              <p:cNvSpPr>
                <a:spLocks/>
              </p:cNvSpPr>
              <p:nvPr/>
            </p:nvSpPr>
            <p:spPr bwMode="auto">
              <a:xfrm>
                <a:off x="5436" y="2586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3 w 4"/>
                  <a:gd name="T3" fmla="*/ 5 h 5"/>
                  <a:gd name="T4" fmla="*/ 4 w 4"/>
                  <a:gd name="T5" fmla="*/ 4 h 5"/>
                  <a:gd name="T6" fmla="*/ 4 w 4"/>
                  <a:gd name="T7" fmla="*/ 3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1 h 5"/>
                  <a:gd name="T14" fmla="*/ 3 w 4"/>
                  <a:gd name="T15" fmla="*/ 0 h 5"/>
                  <a:gd name="T16" fmla="*/ 2 w 4"/>
                  <a:gd name="T17" fmla="*/ 0 h 5"/>
                  <a:gd name="T18" fmla="*/ 1 w 4"/>
                  <a:gd name="T19" fmla="*/ 0 h 5"/>
                  <a:gd name="T20" fmla="*/ 1 w 4"/>
                  <a:gd name="T21" fmla="*/ 1 h 5"/>
                  <a:gd name="T22" fmla="*/ 0 w 4"/>
                  <a:gd name="T23" fmla="*/ 2 h 5"/>
                  <a:gd name="T24" fmla="*/ 0 w 4"/>
                  <a:gd name="T25" fmla="*/ 3 h 5"/>
                  <a:gd name="T26" fmla="*/ 0 w 4"/>
                  <a:gd name="T27" fmla="*/ 3 h 5"/>
                  <a:gd name="T28" fmla="*/ 1 w 4"/>
                  <a:gd name="T29" fmla="*/ 4 h 5"/>
                  <a:gd name="T30" fmla="*/ 1 w 4"/>
                  <a:gd name="T31" fmla="*/ 5 h 5"/>
                  <a:gd name="T32" fmla="*/ 2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3" y="5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472"/>
              <p:cNvSpPr>
                <a:spLocks/>
              </p:cNvSpPr>
              <p:nvPr/>
            </p:nvSpPr>
            <p:spPr bwMode="auto">
              <a:xfrm>
                <a:off x="5486" y="2649"/>
                <a:ext cx="90" cy="106"/>
              </a:xfrm>
              <a:custGeom>
                <a:avLst/>
                <a:gdLst>
                  <a:gd name="T0" fmla="*/ 75 w 90"/>
                  <a:gd name="T1" fmla="*/ 34 h 106"/>
                  <a:gd name="T2" fmla="*/ 77 w 90"/>
                  <a:gd name="T3" fmla="*/ 33 h 106"/>
                  <a:gd name="T4" fmla="*/ 83 w 90"/>
                  <a:gd name="T5" fmla="*/ 31 h 106"/>
                  <a:gd name="T6" fmla="*/ 84 w 90"/>
                  <a:gd name="T7" fmla="*/ 29 h 106"/>
                  <a:gd name="T8" fmla="*/ 86 w 90"/>
                  <a:gd name="T9" fmla="*/ 27 h 106"/>
                  <a:gd name="T10" fmla="*/ 87 w 90"/>
                  <a:gd name="T11" fmla="*/ 19 h 106"/>
                  <a:gd name="T12" fmla="*/ 86 w 90"/>
                  <a:gd name="T13" fmla="*/ 16 h 106"/>
                  <a:gd name="T14" fmla="*/ 84 w 90"/>
                  <a:gd name="T15" fmla="*/ 11 h 106"/>
                  <a:gd name="T16" fmla="*/ 79 w 90"/>
                  <a:gd name="T17" fmla="*/ 6 h 106"/>
                  <a:gd name="T18" fmla="*/ 74 w 90"/>
                  <a:gd name="T19" fmla="*/ 1 h 106"/>
                  <a:gd name="T20" fmla="*/ 71 w 90"/>
                  <a:gd name="T21" fmla="*/ 1 h 106"/>
                  <a:gd name="T22" fmla="*/ 68 w 90"/>
                  <a:gd name="T23" fmla="*/ 0 h 106"/>
                  <a:gd name="T24" fmla="*/ 64 w 90"/>
                  <a:gd name="T25" fmla="*/ 0 h 106"/>
                  <a:gd name="T26" fmla="*/ 55 w 90"/>
                  <a:gd name="T27" fmla="*/ 0 h 106"/>
                  <a:gd name="T28" fmla="*/ 47 w 90"/>
                  <a:gd name="T29" fmla="*/ 0 h 106"/>
                  <a:gd name="T30" fmla="*/ 43 w 90"/>
                  <a:gd name="T31" fmla="*/ 0 h 106"/>
                  <a:gd name="T32" fmla="*/ 40 w 90"/>
                  <a:gd name="T33" fmla="*/ 0 h 106"/>
                  <a:gd name="T34" fmla="*/ 37 w 90"/>
                  <a:gd name="T35" fmla="*/ 1 h 106"/>
                  <a:gd name="T36" fmla="*/ 32 w 90"/>
                  <a:gd name="T37" fmla="*/ 4 h 106"/>
                  <a:gd name="T38" fmla="*/ 30 w 90"/>
                  <a:gd name="T39" fmla="*/ 7 h 106"/>
                  <a:gd name="T40" fmla="*/ 25 w 90"/>
                  <a:gd name="T41" fmla="*/ 15 h 106"/>
                  <a:gd name="T42" fmla="*/ 23 w 90"/>
                  <a:gd name="T43" fmla="*/ 19 h 106"/>
                  <a:gd name="T44" fmla="*/ 5 w 90"/>
                  <a:gd name="T45" fmla="*/ 14 h 106"/>
                  <a:gd name="T46" fmla="*/ 3 w 90"/>
                  <a:gd name="T47" fmla="*/ 11 h 106"/>
                  <a:gd name="T48" fmla="*/ 2 w 90"/>
                  <a:gd name="T49" fmla="*/ 10 h 106"/>
                  <a:gd name="T50" fmla="*/ 0 w 90"/>
                  <a:gd name="T51" fmla="*/ 15 h 106"/>
                  <a:gd name="T52" fmla="*/ 3 w 90"/>
                  <a:gd name="T53" fmla="*/ 24 h 106"/>
                  <a:gd name="T54" fmla="*/ 6 w 90"/>
                  <a:gd name="T55" fmla="*/ 26 h 106"/>
                  <a:gd name="T56" fmla="*/ 9 w 90"/>
                  <a:gd name="T57" fmla="*/ 27 h 106"/>
                  <a:gd name="T58" fmla="*/ 14 w 90"/>
                  <a:gd name="T59" fmla="*/ 29 h 106"/>
                  <a:gd name="T60" fmla="*/ 18 w 90"/>
                  <a:gd name="T61" fmla="*/ 31 h 106"/>
                  <a:gd name="T62" fmla="*/ 23 w 90"/>
                  <a:gd name="T63" fmla="*/ 32 h 106"/>
                  <a:gd name="T64" fmla="*/ 27 w 90"/>
                  <a:gd name="T65" fmla="*/ 31 h 106"/>
                  <a:gd name="T66" fmla="*/ 32 w 90"/>
                  <a:gd name="T67" fmla="*/ 28 h 106"/>
                  <a:gd name="T68" fmla="*/ 19 w 90"/>
                  <a:gd name="T69" fmla="*/ 79 h 106"/>
                  <a:gd name="T70" fmla="*/ 33 w 90"/>
                  <a:gd name="T71" fmla="*/ 93 h 106"/>
                  <a:gd name="T72" fmla="*/ 41 w 90"/>
                  <a:gd name="T73" fmla="*/ 100 h 106"/>
                  <a:gd name="T74" fmla="*/ 36 w 90"/>
                  <a:gd name="T75" fmla="*/ 101 h 106"/>
                  <a:gd name="T76" fmla="*/ 32 w 90"/>
                  <a:gd name="T77" fmla="*/ 105 h 106"/>
                  <a:gd name="T78" fmla="*/ 49 w 90"/>
                  <a:gd name="T79" fmla="*/ 106 h 106"/>
                  <a:gd name="T80" fmla="*/ 53 w 90"/>
                  <a:gd name="T81" fmla="*/ 100 h 106"/>
                  <a:gd name="T82" fmla="*/ 50 w 90"/>
                  <a:gd name="T83" fmla="*/ 95 h 106"/>
                  <a:gd name="T84" fmla="*/ 50 w 90"/>
                  <a:gd name="T85" fmla="*/ 83 h 106"/>
                  <a:gd name="T86" fmla="*/ 59 w 90"/>
                  <a:gd name="T87" fmla="*/ 86 h 106"/>
                  <a:gd name="T88" fmla="*/ 60 w 90"/>
                  <a:gd name="T89" fmla="*/ 96 h 106"/>
                  <a:gd name="T90" fmla="*/ 58 w 90"/>
                  <a:gd name="T91" fmla="*/ 101 h 106"/>
                  <a:gd name="T92" fmla="*/ 57 w 90"/>
                  <a:gd name="T93" fmla="*/ 104 h 106"/>
                  <a:gd name="T94" fmla="*/ 62 w 90"/>
                  <a:gd name="T95" fmla="*/ 103 h 106"/>
                  <a:gd name="T96" fmla="*/ 80 w 90"/>
                  <a:gd name="T97" fmla="*/ 103 h 106"/>
                  <a:gd name="T98" fmla="*/ 75 w 90"/>
                  <a:gd name="T99" fmla="*/ 100 h 106"/>
                  <a:gd name="T100" fmla="*/ 72 w 90"/>
                  <a:gd name="T101" fmla="*/ 99 h 106"/>
                  <a:gd name="T102" fmla="*/ 80 w 90"/>
                  <a:gd name="T103" fmla="*/ 8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106">
                    <a:moveTo>
                      <a:pt x="81" y="79"/>
                    </a:moveTo>
                    <a:lnTo>
                      <a:pt x="90" y="79"/>
                    </a:lnTo>
                    <a:lnTo>
                      <a:pt x="75" y="42"/>
                    </a:lnTo>
                    <a:lnTo>
                      <a:pt x="75" y="34"/>
                    </a:lnTo>
                    <a:lnTo>
                      <a:pt x="75" y="34"/>
                    </a:lnTo>
                    <a:lnTo>
                      <a:pt x="76" y="34"/>
                    </a:lnTo>
                    <a:lnTo>
                      <a:pt x="76" y="34"/>
                    </a:lnTo>
                    <a:lnTo>
                      <a:pt x="77" y="33"/>
                    </a:lnTo>
                    <a:lnTo>
                      <a:pt x="79" y="33"/>
                    </a:lnTo>
                    <a:lnTo>
                      <a:pt x="80" y="32"/>
                    </a:lnTo>
                    <a:lnTo>
                      <a:pt x="81" y="32"/>
                    </a:lnTo>
                    <a:lnTo>
                      <a:pt x="83" y="31"/>
                    </a:lnTo>
                    <a:lnTo>
                      <a:pt x="83" y="30"/>
                    </a:lnTo>
                    <a:lnTo>
                      <a:pt x="84" y="30"/>
                    </a:lnTo>
                    <a:lnTo>
                      <a:pt x="84" y="29"/>
                    </a:lnTo>
                    <a:lnTo>
                      <a:pt x="84" y="29"/>
                    </a:lnTo>
                    <a:lnTo>
                      <a:pt x="85" y="28"/>
                    </a:lnTo>
                    <a:lnTo>
                      <a:pt x="85" y="28"/>
                    </a:lnTo>
                    <a:lnTo>
                      <a:pt x="85" y="27"/>
                    </a:lnTo>
                    <a:lnTo>
                      <a:pt x="86" y="27"/>
                    </a:lnTo>
                    <a:lnTo>
                      <a:pt x="86" y="25"/>
                    </a:lnTo>
                    <a:lnTo>
                      <a:pt x="87" y="23"/>
                    </a:lnTo>
                    <a:lnTo>
                      <a:pt x="87" y="21"/>
                    </a:lnTo>
                    <a:lnTo>
                      <a:pt x="87" y="19"/>
                    </a:lnTo>
                    <a:lnTo>
                      <a:pt x="87" y="18"/>
                    </a:lnTo>
                    <a:lnTo>
                      <a:pt x="87" y="18"/>
                    </a:lnTo>
                    <a:lnTo>
                      <a:pt x="86" y="17"/>
                    </a:lnTo>
                    <a:lnTo>
                      <a:pt x="86" y="16"/>
                    </a:lnTo>
                    <a:lnTo>
                      <a:pt x="86" y="15"/>
                    </a:lnTo>
                    <a:lnTo>
                      <a:pt x="85" y="14"/>
                    </a:lnTo>
                    <a:lnTo>
                      <a:pt x="84" y="13"/>
                    </a:lnTo>
                    <a:lnTo>
                      <a:pt x="84" y="11"/>
                    </a:lnTo>
                    <a:lnTo>
                      <a:pt x="83" y="10"/>
                    </a:lnTo>
                    <a:lnTo>
                      <a:pt x="82" y="8"/>
                    </a:lnTo>
                    <a:lnTo>
                      <a:pt x="81" y="7"/>
                    </a:lnTo>
                    <a:lnTo>
                      <a:pt x="79" y="6"/>
                    </a:lnTo>
                    <a:lnTo>
                      <a:pt x="78" y="4"/>
                    </a:lnTo>
                    <a:lnTo>
                      <a:pt x="77" y="3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3" y="1"/>
                    </a:lnTo>
                    <a:lnTo>
                      <a:pt x="72" y="1"/>
                    </a:lnTo>
                    <a:lnTo>
                      <a:pt x="72" y="1"/>
                    </a:lnTo>
                    <a:lnTo>
                      <a:pt x="71" y="1"/>
                    </a:lnTo>
                    <a:lnTo>
                      <a:pt x="70" y="0"/>
                    </a:lnTo>
                    <a:lnTo>
                      <a:pt x="69" y="0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8" y="0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9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7" y="1"/>
                    </a:lnTo>
                    <a:lnTo>
                      <a:pt x="36" y="2"/>
                    </a:lnTo>
                    <a:lnTo>
                      <a:pt x="35" y="3"/>
                    </a:lnTo>
                    <a:lnTo>
                      <a:pt x="34" y="3"/>
                    </a:lnTo>
                    <a:lnTo>
                      <a:pt x="32" y="4"/>
                    </a:lnTo>
                    <a:lnTo>
                      <a:pt x="32" y="5"/>
                    </a:lnTo>
                    <a:lnTo>
                      <a:pt x="31" y="6"/>
                    </a:lnTo>
                    <a:lnTo>
                      <a:pt x="30" y="6"/>
                    </a:lnTo>
                    <a:lnTo>
                      <a:pt x="30" y="7"/>
                    </a:lnTo>
                    <a:lnTo>
                      <a:pt x="29" y="9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25" y="15"/>
                    </a:lnTo>
                    <a:lnTo>
                      <a:pt x="24" y="16"/>
                    </a:lnTo>
                    <a:lnTo>
                      <a:pt x="23" y="18"/>
                    </a:lnTo>
                    <a:lnTo>
                      <a:pt x="23" y="19"/>
                    </a:lnTo>
                    <a:lnTo>
                      <a:pt x="23" y="19"/>
                    </a:lnTo>
                    <a:lnTo>
                      <a:pt x="7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4" y="25"/>
                    </a:lnTo>
                    <a:lnTo>
                      <a:pt x="5" y="25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7" y="26"/>
                    </a:lnTo>
                    <a:lnTo>
                      <a:pt x="7" y="27"/>
                    </a:lnTo>
                    <a:lnTo>
                      <a:pt x="8" y="27"/>
                    </a:lnTo>
                    <a:lnTo>
                      <a:pt x="9" y="27"/>
                    </a:lnTo>
                    <a:lnTo>
                      <a:pt x="10" y="28"/>
                    </a:lnTo>
                    <a:lnTo>
                      <a:pt x="11" y="28"/>
                    </a:lnTo>
                    <a:lnTo>
                      <a:pt x="12" y="29"/>
                    </a:lnTo>
                    <a:lnTo>
                      <a:pt x="14" y="29"/>
                    </a:lnTo>
                    <a:lnTo>
                      <a:pt x="15" y="30"/>
                    </a:lnTo>
                    <a:lnTo>
                      <a:pt x="16" y="30"/>
                    </a:lnTo>
                    <a:lnTo>
                      <a:pt x="17" y="31"/>
                    </a:lnTo>
                    <a:lnTo>
                      <a:pt x="18" y="31"/>
                    </a:lnTo>
                    <a:lnTo>
                      <a:pt x="20" y="31"/>
                    </a:lnTo>
                    <a:lnTo>
                      <a:pt x="21" y="31"/>
                    </a:lnTo>
                    <a:lnTo>
                      <a:pt x="22" y="32"/>
                    </a:lnTo>
                    <a:lnTo>
                      <a:pt x="23" y="32"/>
                    </a:lnTo>
                    <a:lnTo>
                      <a:pt x="24" y="32"/>
                    </a:lnTo>
                    <a:lnTo>
                      <a:pt x="25" y="31"/>
                    </a:lnTo>
                    <a:lnTo>
                      <a:pt x="26" y="31"/>
                    </a:lnTo>
                    <a:lnTo>
                      <a:pt x="27" y="31"/>
                    </a:lnTo>
                    <a:lnTo>
                      <a:pt x="28" y="30"/>
                    </a:lnTo>
                    <a:lnTo>
                      <a:pt x="29" y="30"/>
                    </a:lnTo>
                    <a:lnTo>
                      <a:pt x="31" y="29"/>
                    </a:lnTo>
                    <a:lnTo>
                      <a:pt x="32" y="28"/>
                    </a:lnTo>
                    <a:lnTo>
                      <a:pt x="33" y="27"/>
                    </a:lnTo>
                    <a:lnTo>
                      <a:pt x="35" y="26"/>
                    </a:lnTo>
                    <a:lnTo>
                      <a:pt x="35" y="40"/>
                    </a:lnTo>
                    <a:lnTo>
                      <a:pt x="19" y="79"/>
                    </a:lnTo>
                    <a:lnTo>
                      <a:pt x="28" y="79"/>
                    </a:lnTo>
                    <a:lnTo>
                      <a:pt x="29" y="85"/>
                    </a:lnTo>
                    <a:lnTo>
                      <a:pt x="31" y="90"/>
                    </a:lnTo>
                    <a:lnTo>
                      <a:pt x="33" y="93"/>
                    </a:lnTo>
                    <a:lnTo>
                      <a:pt x="36" y="96"/>
                    </a:lnTo>
                    <a:lnTo>
                      <a:pt x="38" y="98"/>
                    </a:lnTo>
                    <a:lnTo>
                      <a:pt x="40" y="99"/>
                    </a:lnTo>
                    <a:lnTo>
                      <a:pt x="41" y="100"/>
                    </a:lnTo>
                    <a:lnTo>
                      <a:pt x="41" y="100"/>
                    </a:lnTo>
                    <a:lnTo>
                      <a:pt x="39" y="100"/>
                    </a:lnTo>
                    <a:lnTo>
                      <a:pt x="38" y="100"/>
                    </a:lnTo>
                    <a:lnTo>
                      <a:pt x="36" y="101"/>
                    </a:lnTo>
                    <a:lnTo>
                      <a:pt x="34" y="102"/>
                    </a:lnTo>
                    <a:lnTo>
                      <a:pt x="33" y="102"/>
                    </a:lnTo>
                    <a:lnTo>
                      <a:pt x="32" y="103"/>
                    </a:lnTo>
                    <a:lnTo>
                      <a:pt x="32" y="105"/>
                    </a:lnTo>
                    <a:lnTo>
                      <a:pt x="31" y="106"/>
                    </a:lnTo>
                    <a:lnTo>
                      <a:pt x="45" y="106"/>
                    </a:lnTo>
                    <a:lnTo>
                      <a:pt x="49" y="103"/>
                    </a:lnTo>
                    <a:lnTo>
                      <a:pt x="49" y="106"/>
                    </a:lnTo>
                    <a:lnTo>
                      <a:pt x="52" y="106"/>
                    </a:lnTo>
                    <a:lnTo>
                      <a:pt x="53" y="104"/>
                    </a:lnTo>
                    <a:lnTo>
                      <a:pt x="53" y="102"/>
                    </a:lnTo>
                    <a:lnTo>
                      <a:pt x="53" y="100"/>
                    </a:lnTo>
                    <a:lnTo>
                      <a:pt x="52" y="99"/>
                    </a:lnTo>
                    <a:lnTo>
                      <a:pt x="51" y="98"/>
                    </a:lnTo>
                    <a:lnTo>
                      <a:pt x="51" y="97"/>
                    </a:lnTo>
                    <a:lnTo>
                      <a:pt x="50" y="95"/>
                    </a:lnTo>
                    <a:lnTo>
                      <a:pt x="50" y="93"/>
                    </a:lnTo>
                    <a:lnTo>
                      <a:pt x="50" y="90"/>
                    </a:lnTo>
                    <a:lnTo>
                      <a:pt x="50" y="87"/>
                    </a:lnTo>
                    <a:lnTo>
                      <a:pt x="50" y="83"/>
                    </a:lnTo>
                    <a:lnTo>
                      <a:pt x="51" y="79"/>
                    </a:lnTo>
                    <a:lnTo>
                      <a:pt x="58" y="79"/>
                    </a:lnTo>
                    <a:lnTo>
                      <a:pt x="59" y="83"/>
                    </a:lnTo>
                    <a:lnTo>
                      <a:pt x="59" y="86"/>
                    </a:lnTo>
                    <a:lnTo>
                      <a:pt x="60" y="89"/>
                    </a:lnTo>
                    <a:lnTo>
                      <a:pt x="60" y="91"/>
                    </a:lnTo>
                    <a:lnTo>
                      <a:pt x="60" y="94"/>
                    </a:lnTo>
                    <a:lnTo>
                      <a:pt x="60" y="96"/>
                    </a:lnTo>
                    <a:lnTo>
                      <a:pt x="60" y="97"/>
                    </a:lnTo>
                    <a:lnTo>
                      <a:pt x="60" y="99"/>
                    </a:lnTo>
                    <a:lnTo>
                      <a:pt x="59" y="100"/>
                    </a:lnTo>
                    <a:lnTo>
                      <a:pt x="58" y="101"/>
                    </a:lnTo>
                    <a:lnTo>
                      <a:pt x="58" y="102"/>
                    </a:lnTo>
                    <a:lnTo>
                      <a:pt x="57" y="102"/>
                    </a:lnTo>
                    <a:lnTo>
                      <a:pt x="57" y="103"/>
                    </a:lnTo>
                    <a:lnTo>
                      <a:pt x="57" y="104"/>
                    </a:lnTo>
                    <a:lnTo>
                      <a:pt x="58" y="105"/>
                    </a:lnTo>
                    <a:lnTo>
                      <a:pt x="58" y="106"/>
                    </a:lnTo>
                    <a:lnTo>
                      <a:pt x="62" y="106"/>
                    </a:lnTo>
                    <a:lnTo>
                      <a:pt x="62" y="103"/>
                    </a:lnTo>
                    <a:lnTo>
                      <a:pt x="67" y="106"/>
                    </a:lnTo>
                    <a:lnTo>
                      <a:pt x="81" y="106"/>
                    </a:lnTo>
                    <a:lnTo>
                      <a:pt x="80" y="105"/>
                    </a:lnTo>
                    <a:lnTo>
                      <a:pt x="80" y="103"/>
                    </a:lnTo>
                    <a:lnTo>
                      <a:pt x="79" y="103"/>
                    </a:lnTo>
                    <a:lnTo>
                      <a:pt x="78" y="102"/>
                    </a:lnTo>
                    <a:lnTo>
                      <a:pt x="76" y="101"/>
                    </a:lnTo>
                    <a:lnTo>
                      <a:pt x="75" y="100"/>
                    </a:lnTo>
                    <a:lnTo>
                      <a:pt x="73" y="100"/>
                    </a:lnTo>
                    <a:lnTo>
                      <a:pt x="70" y="100"/>
                    </a:lnTo>
                    <a:lnTo>
                      <a:pt x="71" y="100"/>
                    </a:lnTo>
                    <a:lnTo>
                      <a:pt x="72" y="99"/>
                    </a:lnTo>
                    <a:lnTo>
                      <a:pt x="74" y="98"/>
                    </a:lnTo>
                    <a:lnTo>
                      <a:pt x="76" y="96"/>
                    </a:lnTo>
                    <a:lnTo>
                      <a:pt x="78" y="93"/>
                    </a:lnTo>
                    <a:lnTo>
                      <a:pt x="80" y="89"/>
                    </a:lnTo>
                    <a:lnTo>
                      <a:pt x="81" y="85"/>
                    </a:lnTo>
                    <a:lnTo>
                      <a:pt x="81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473"/>
              <p:cNvSpPr>
                <a:spLocks/>
              </p:cNvSpPr>
              <p:nvPr/>
            </p:nvSpPr>
            <p:spPr bwMode="auto">
              <a:xfrm>
                <a:off x="5529" y="2635"/>
                <a:ext cx="26" cy="23"/>
              </a:xfrm>
              <a:custGeom>
                <a:avLst/>
                <a:gdLst>
                  <a:gd name="T0" fmla="*/ 26 w 26"/>
                  <a:gd name="T1" fmla="*/ 22 h 23"/>
                  <a:gd name="T2" fmla="*/ 26 w 26"/>
                  <a:gd name="T3" fmla="*/ 0 h 23"/>
                  <a:gd name="T4" fmla="*/ 0 w 26"/>
                  <a:gd name="T5" fmla="*/ 5 h 23"/>
                  <a:gd name="T6" fmla="*/ 0 w 26"/>
                  <a:gd name="T7" fmla="*/ 23 h 23"/>
                  <a:gd name="T8" fmla="*/ 26 w 26"/>
                  <a:gd name="T9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6" y="22"/>
                    </a:moveTo>
                    <a:lnTo>
                      <a:pt x="26" y="0"/>
                    </a:lnTo>
                    <a:lnTo>
                      <a:pt x="0" y="5"/>
                    </a:lnTo>
                    <a:lnTo>
                      <a:pt x="0" y="23"/>
                    </a:lnTo>
                    <a:lnTo>
                      <a:pt x="26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474"/>
              <p:cNvSpPr>
                <a:spLocks/>
              </p:cNvSpPr>
              <p:nvPr/>
            </p:nvSpPr>
            <p:spPr bwMode="auto">
              <a:xfrm>
                <a:off x="5496" y="2651"/>
                <a:ext cx="76" cy="75"/>
              </a:xfrm>
              <a:custGeom>
                <a:avLst/>
                <a:gdLst>
                  <a:gd name="T0" fmla="*/ 34 w 76"/>
                  <a:gd name="T1" fmla="*/ 0 h 75"/>
                  <a:gd name="T2" fmla="*/ 33 w 76"/>
                  <a:gd name="T3" fmla="*/ 0 h 75"/>
                  <a:gd name="T4" fmla="*/ 30 w 76"/>
                  <a:gd name="T5" fmla="*/ 0 h 75"/>
                  <a:gd name="T6" fmla="*/ 27 w 76"/>
                  <a:gd name="T7" fmla="*/ 1 h 75"/>
                  <a:gd name="T8" fmla="*/ 24 w 76"/>
                  <a:gd name="T9" fmla="*/ 3 h 75"/>
                  <a:gd name="T10" fmla="*/ 21 w 76"/>
                  <a:gd name="T11" fmla="*/ 7 h 75"/>
                  <a:gd name="T12" fmla="*/ 18 w 76"/>
                  <a:gd name="T13" fmla="*/ 12 h 75"/>
                  <a:gd name="T14" fmla="*/ 15 w 76"/>
                  <a:gd name="T15" fmla="*/ 17 h 75"/>
                  <a:gd name="T16" fmla="*/ 11 w 76"/>
                  <a:gd name="T17" fmla="*/ 19 h 75"/>
                  <a:gd name="T18" fmla="*/ 8 w 76"/>
                  <a:gd name="T19" fmla="*/ 19 h 75"/>
                  <a:gd name="T20" fmla="*/ 4 w 76"/>
                  <a:gd name="T21" fmla="*/ 18 h 75"/>
                  <a:gd name="T22" fmla="*/ 1 w 76"/>
                  <a:gd name="T23" fmla="*/ 18 h 75"/>
                  <a:gd name="T24" fmla="*/ 0 w 76"/>
                  <a:gd name="T25" fmla="*/ 23 h 75"/>
                  <a:gd name="T26" fmla="*/ 0 w 76"/>
                  <a:gd name="T27" fmla="*/ 24 h 75"/>
                  <a:gd name="T28" fmla="*/ 1 w 76"/>
                  <a:gd name="T29" fmla="*/ 24 h 75"/>
                  <a:gd name="T30" fmla="*/ 2 w 76"/>
                  <a:gd name="T31" fmla="*/ 24 h 75"/>
                  <a:gd name="T32" fmla="*/ 3 w 76"/>
                  <a:gd name="T33" fmla="*/ 25 h 75"/>
                  <a:gd name="T34" fmla="*/ 7 w 76"/>
                  <a:gd name="T35" fmla="*/ 26 h 75"/>
                  <a:gd name="T36" fmla="*/ 10 w 76"/>
                  <a:gd name="T37" fmla="*/ 27 h 75"/>
                  <a:gd name="T38" fmla="*/ 13 w 76"/>
                  <a:gd name="T39" fmla="*/ 27 h 75"/>
                  <a:gd name="T40" fmla="*/ 17 w 76"/>
                  <a:gd name="T41" fmla="*/ 26 h 75"/>
                  <a:gd name="T42" fmla="*/ 19 w 76"/>
                  <a:gd name="T43" fmla="*/ 25 h 75"/>
                  <a:gd name="T44" fmla="*/ 22 w 76"/>
                  <a:gd name="T45" fmla="*/ 23 h 75"/>
                  <a:gd name="T46" fmla="*/ 26 w 76"/>
                  <a:gd name="T47" fmla="*/ 21 h 75"/>
                  <a:gd name="T48" fmla="*/ 27 w 76"/>
                  <a:gd name="T49" fmla="*/ 20 h 75"/>
                  <a:gd name="T50" fmla="*/ 12 w 76"/>
                  <a:gd name="T51" fmla="*/ 75 h 75"/>
                  <a:gd name="T52" fmla="*/ 62 w 76"/>
                  <a:gd name="T53" fmla="*/ 41 h 75"/>
                  <a:gd name="T54" fmla="*/ 70 w 76"/>
                  <a:gd name="T55" fmla="*/ 30 h 75"/>
                  <a:gd name="T56" fmla="*/ 74 w 76"/>
                  <a:gd name="T57" fmla="*/ 24 h 75"/>
                  <a:gd name="T58" fmla="*/ 75 w 76"/>
                  <a:gd name="T59" fmla="*/ 23 h 75"/>
                  <a:gd name="T60" fmla="*/ 75 w 76"/>
                  <a:gd name="T61" fmla="*/ 20 h 75"/>
                  <a:gd name="T62" fmla="*/ 75 w 76"/>
                  <a:gd name="T63" fmla="*/ 17 h 75"/>
                  <a:gd name="T64" fmla="*/ 73 w 76"/>
                  <a:gd name="T65" fmla="*/ 14 h 75"/>
                  <a:gd name="T66" fmla="*/ 71 w 76"/>
                  <a:gd name="T67" fmla="*/ 9 h 75"/>
                  <a:gd name="T68" fmla="*/ 69 w 76"/>
                  <a:gd name="T69" fmla="*/ 6 h 75"/>
                  <a:gd name="T70" fmla="*/ 66 w 76"/>
                  <a:gd name="T71" fmla="*/ 3 h 75"/>
                  <a:gd name="T72" fmla="*/ 64 w 76"/>
                  <a:gd name="T73" fmla="*/ 2 h 75"/>
                  <a:gd name="T74" fmla="*/ 61 w 76"/>
                  <a:gd name="T75" fmla="*/ 1 h 75"/>
                  <a:gd name="T76" fmla="*/ 59 w 76"/>
                  <a:gd name="T77" fmla="*/ 0 h 75"/>
                  <a:gd name="T78" fmla="*/ 58 w 76"/>
                  <a:gd name="T79" fmla="*/ 0 h 75"/>
                  <a:gd name="T80" fmla="*/ 44 w 76"/>
                  <a:gd name="T81" fmla="*/ 1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6" h="75">
                    <a:moveTo>
                      <a:pt x="34" y="0"/>
                    </a:moveTo>
                    <a:lnTo>
                      <a:pt x="34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28" y="1"/>
                    </a:lnTo>
                    <a:lnTo>
                      <a:pt x="27" y="1"/>
                    </a:lnTo>
                    <a:lnTo>
                      <a:pt x="25" y="2"/>
                    </a:lnTo>
                    <a:lnTo>
                      <a:pt x="24" y="3"/>
                    </a:lnTo>
                    <a:lnTo>
                      <a:pt x="22" y="5"/>
                    </a:lnTo>
                    <a:lnTo>
                      <a:pt x="21" y="7"/>
                    </a:lnTo>
                    <a:lnTo>
                      <a:pt x="19" y="10"/>
                    </a:lnTo>
                    <a:lnTo>
                      <a:pt x="18" y="12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20"/>
                    </a:lnTo>
                    <a:lnTo>
                      <a:pt x="11" y="19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6" y="19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5" y="25"/>
                    </a:lnTo>
                    <a:lnTo>
                      <a:pt x="7" y="26"/>
                    </a:lnTo>
                    <a:lnTo>
                      <a:pt x="8" y="27"/>
                    </a:lnTo>
                    <a:lnTo>
                      <a:pt x="10" y="27"/>
                    </a:lnTo>
                    <a:lnTo>
                      <a:pt x="12" y="28"/>
                    </a:lnTo>
                    <a:lnTo>
                      <a:pt x="13" y="27"/>
                    </a:lnTo>
                    <a:lnTo>
                      <a:pt x="15" y="27"/>
                    </a:lnTo>
                    <a:lnTo>
                      <a:pt x="17" y="26"/>
                    </a:lnTo>
                    <a:lnTo>
                      <a:pt x="18" y="26"/>
                    </a:lnTo>
                    <a:lnTo>
                      <a:pt x="19" y="25"/>
                    </a:lnTo>
                    <a:lnTo>
                      <a:pt x="21" y="24"/>
                    </a:lnTo>
                    <a:lnTo>
                      <a:pt x="22" y="23"/>
                    </a:lnTo>
                    <a:lnTo>
                      <a:pt x="24" y="22"/>
                    </a:lnTo>
                    <a:lnTo>
                      <a:pt x="26" y="21"/>
                    </a:lnTo>
                    <a:lnTo>
                      <a:pt x="27" y="20"/>
                    </a:lnTo>
                    <a:lnTo>
                      <a:pt x="27" y="20"/>
                    </a:lnTo>
                    <a:lnTo>
                      <a:pt x="27" y="39"/>
                    </a:lnTo>
                    <a:lnTo>
                      <a:pt x="12" y="75"/>
                    </a:lnTo>
                    <a:lnTo>
                      <a:pt x="76" y="75"/>
                    </a:lnTo>
                    <a:lnTo>
                      <a:pt x="62" y="41"/>
                    </a:lnTo>
                    <a:lnTo>
                      <a:pt x="62" y="32"/>
                    </a:lnTo>
                    <a:lnTo>
                      <a:pt x="70" y="30"/>
                    </a:lnTo>
                    <a:lnTo>
                      <a:pt x="74" y="24"/>
                    </a:lnTo>
                    <a:lnTo>
                      <a:pt x="74" y="24"/>
                    </a:lnTo>
                    <a:lnTo>
                      <a:pt x="75" y="24"/>
                    </a:lnTo>
                    <a:lnTo>
                      <a:pt x="75" y="23"/>
                    </a:lnTo>
                    <a:lnTo>
                      <a:pt x="75" y="21"/>
                    </a:lnTo>
                    <a:lnTo>
                      <a:pt x="75" y="20"/>
                    </a:lnTo>
                    <a:lnTo>
                      <a:pt x="75" y="18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4"/>
                    </a:lnTo>
                    <a:lnTo>
                      <a:pt x="73" y="11"/>
                    </a:lnTo>
                    <a:lnTo>
                      <a:pt x="71" y="9"/>
                    </a:lnTo>
                    <a:lnTo>
                      <a:pt x="70" y="8"/>
                    </a:lnTo>
                    <a:lnTo>
                      <a:pt x="69" y="6"/>
                    </a:lnTo>
                    <a:lnTo>
                      <a:pt x="67" y="4"/>
                    </a:lnTo>
                    <a:lnTo>
                      <a:pt x="66" y="3"/>
                    </a:lnTo>
                    <a:lnTo>
                      <a:pt x="65" y="2"/>
                    </a:lnTo>
                    <a:lnTo>
                      <a:pt x="64" y="2"/>
                    </a:lnTo>
                    <a:lnTo>
                      <a:pt x="63" y="1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44" y="1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77ED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475"/>
              <p:cNvSpPr>
                <a:spLocks/>
              </p:cNvSpPr>
              <p:nvPr/>
            </p:nvSpPr>
            <p:spPr bwMode="auto">
              <a:xfrm>
                <a:off x="5517" y="2728"/>
                <a:ext cx="18" cy="20"/>
              </a:xfrm>
              <a:custGeom>
                <a:avLst/>
                <a:gdLst>
                  <a:gd name="T0" fmla="*/ 0 w 18"/>
                  <a:gd name="T1" fmla="*/ 0 h 20"/>
                  <a:gd name="T2" fmla="*/ 0 w 18"/>
                  <a:gd name="T3" fmla="*/ 1 h 20"/>
                  <a:gd name="T4" fmla="*/ 0 w 18"/>
                  <a:gd name="T5" fmla="*/ 2 h 20"/>
                  <a:gd name="T6" fmla="*/ 0 w 18"/>
                  <a:gd name="T7" fmla="*/ 3 h 20"/>
                  <a:gd name="T8" fmla="*/ 0 w 18"/>
                  <a:gd name="T9" fmla="*/ 3 h 20"/>
                  <a:gd name="T10" fmla="*/ 1 w 18"/>
                  <a:gd name="T11" fmla="*/ 7 h 20"/>
                  <a:gd name="T12" fmla="*/ 3 w 18"/>
                  <a:gd name="T13" fmla="*/ 11 h 20"/>
                  <a:gd name="T14" fmla="*/ 5 w 18"/>
                  <a:gd name="T15" fmla="*/ 14 h 20"/>
                  <a:gd name="T16" fmla="*/ 7 w 18"/>
                  <a:gd name="T17" fmla="*/ 16 h 20"/>
                  <a:gd name="T18" fmla="*/ 9 w 18"/>
                  <a:gd name="T19" fmla="*/ 18 h 20"/>
                  <a:gd name="T20" fmla="*/ 11 w 18"/>
                  <a:gd name="T21" fmla="*/ 19 h 20"/>
                  <a:gd name="T22" fmla="*/ 13 w 18"/>
                  <a:gd name="T23" fmla="*/ 20 h 20"/>
                  <a:gd name="T24" fmla="*/ 13 w 18"/>
                  <a:gd name="T25" fmla="*/ 20 h 20"/>
                  <a:gd name="T26" fmla="*/ 18 w 18"/>
                  <a:gd name="T27" fmla="*/ 20 h 20"/>
                  <a:gd name="T28" fmla="*/ 18 w 18"/>
                  <a:gd name="T29" fmla="*/ 20 h 20"/>
                  <a:gd name="T30" fmla="*/ 18 w 18"/>
                  <a:gd name="T31" fmla="*/ 19 h 20"/>
                  <a:gd name="T32" fmla="*/ 17 w 18"/>
                  <a:gd name="T33" fmla="*/ 17 h 20"/>
                  <a:gd name="T34" fmla="*/ 16 w 18"/>
                  <a:gd name="T35" fmla="*/ 14 h 20"/>
                  <a:gd name="T36" fmla="*/ 16 w 18"/>
                  <a:gd name="T37" fmla="*/ 11 h 20"/>
                  <a:gd name="T38" fmla="*/ 16 w 18"/>
                  <a:gd name="T39" fmla="*/ 8 h 20"/>
                  <a:gd name="T40" fmla="*/ 16 w 18"/>
                  <a:gd name="T41" fmla="*/ 4 h 20"/>
                  <a:gd name="T42" fmla="*/ 17 w 18"/>
                  <a:gd name="T43" fmla="*/ 0 h 20"/>
                  <a:gd name="T44" fmla="*/ 0 w 18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7" y="16"/>
                    </a:lnTo>
                    <a:lnTo>
                      <a:pt x="9" y="18"/>
                    </a:lnTo>
                    <a:lnTo>
                      <a:pt x="11" y="19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19"/>
                    </a:lnTo>
                    <a:lnTo>
                      <a:pt x="17" y="17"/>
                    </a:lnTo>
                    <a:lnTo>
                      <a:pt x="16" y="14"/>
                    </a:lnTo>
                    <a:lnTo>
                      <a:pt x="16" y="11"/>
                    </a:lnTo>
                    <a:lnTo>
                      <a:pt x="16" y="8"/>
                    </a:lnTo>
                    <a:lnTo>
                      <a:pt x="16" y="4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1476"/>
              <p:cNvSpPr>
                <a:spLocks/>
              </p:cNvSpPr>
              <p:nvPr/>
            </p:nvSpPr>
            <p:spPr bwMode="auto">
              <a:xfrm>
                <a:off x="5546" y="2728"/>
                <a:ext cx="18" cy="20"/>
              </a:xfrm>
              <a:custGeom>
                <a:avLst/>
                <a:gdLst>
                  <a:gd name="T0" fmla="*/ 0 w 18"/>
                  <a:gd name="T1" fmla="*/ 0 h 20"/>
                  <a:gd name="T2" fmla="*/ 2 w 18"/>
                  <a:gd name="T3" fmla="*/ 4 h 20"/>
                  <a:gd name="T4" fmla="*/ 3 w 18"/>
                  <a:gd name="T5" fmla="*/ 7 h 20"/>
                  <a:gd name="T6" fmla="*/ 3 w 18"/>
                  <a:gd name="T7" fmla="*/ 11 h 20"/>
                  <a:gd name="T8" fmla="*/ 3 w 18"/>
                  <a:gd name="T9" fmla="*/ 14 h 20"/>
                  <a:gd name="T10" fmla="*/ 3 w 18"/>
                  <a:gd name="T11" fmla="*/ 16 h 20"/>
                  <a:gd name="T12" fmla="*/ 3 w 18"/>
                  <a:gd name="T13" fmla="*/ 18 h 20"/>
                  <a:gd name="T14" fmla="*/ 2 w 18"/>
                  <a:gd name="T15" fmla="*/ 19 h 20"/>
                  <a:gd name="T16" fmla="*/ 2 w 18"/>
                  <a:gd name="T17" fmla="*/ 20 h 20"/>
                  <a:gd name="T18" fmla="*/ 8 w 18"/>
                  <a:gd name="T19" fmla="*/ 20 h 20"/>
                  <a:gd name="T20" fmla="*/ 9 w 18"/>
                  <a:gd name="T21" fmla="*/ 19 h 20"/>
                  <a:gd name="T22" fmla="*/ 10 w 18"/>
                  <a:gd name="T23" fmla="*/ 19 h 20"/>
                  <a:gd name="T24" fmla="*/ 11 w 18"/>
                  <a:gd name="T25" fmla="*/ 18 h 20"/>
                  <a:gd name="T26" fmla="*/ 13 w 18"/>
                  <a:gd name="T27" fmla="*/ 17 h 20"/>
                  <a:gd name="T28" fmla="*/ 14 w 18"/>
                  <a:gd name="T29" fmla="*/ 15 h 20"/>
                  <a:gd name="T30" fmla="*/ 16 w 18"/>
                  <a:gd name="T31" fmla="*/ 13 h 20"/>
                  <a:gd name="T32" fmla="*/ 17 w 18"/>
                  <a:gd name="T33" fmla="*/ 11 h 20"/>
                  <a:gd name="T34" fmla="*/ 18 w 18"/>
                  <a:gd name="T35" fmla="*/ 8 h 20"/>
                  <a:gd name="T36" fmla="*/ 18 w 18"/>
                  <a:gd name="T37" fmla="*/ 6 h 20"/>
                  <a:gd name="T38" fmla="*/ 18 w 18"/>
                  <a:gd name="T39" fmla="*/ 4 h 20"/>
                  <a:gd name="T40" fmla="*/ 18 w 18"/>
                  <a:gd name="T41" fmla="*/ 2 h 20"/>
                  <a:gd name="T42" fmla="*/ 18 w 18"/>
                  <a:gd name="T43" fmla="*/ 0 h 20"/>
                  <a:gd name="T44" fmla="*/ 0 w 18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lnTo>
                      <a:pt x="2" y="4"/>
                    </a:lnTo>
                    <a:lnTo>
                      <a:pt x="3" y="7"/>
                    </a:lnTo>
                    <a:lnTo>
                      <a:pt x="3" y="11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8" y="20"/>
                    </a:lnTo>
                    <a:lnTo>
                      <a:pt x="9" y="19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3" y="17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7" y="11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477"/>
              <p:cNvSpPr>
                <a:spLocks/>
              </p:cNvSpPr>
              <p:nvPr/>
            </p:nvSpPr>
            <p:spPr bwMode="auto">
              <a:xfrm>
                <a:off x="5477" y="2613"/>
                <a:ext cx="73" cy="80"/>
              </a:xfrm>
              <a:custGeom>
                <a:avLst/>
                <a:gdLst>
                  <a:gd name="T0" fmla="*/ 73 w 73"/>
                  <a:gd name="T1" fmla="*/ 76 h 80"/>
                  <a:gd name="T2" fmla="*/ 5 w 73"/>
                  <a:gd name="T3" fmla="*/ 0 h 80"/>
                  <a:gd name="T4" fmla="*/ 0 w 73"/>
                  <a:gd name="T5" fmla="*/ 5 h 80"/>
                  <a:gd name="T6" fmla="*/ 68 w 73"/>
                  <a:gd name="T7" fmla="*/ 80 h 80"/>
                  <a:gd name="T8" fmla="*/ 73 w 73"/>
                  <a:gd name="T9" fmla="*/ 7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80">
                    <a:moveTo>
                      <a:pt x="73" y="76"/>
                    </a:moveTo>
                    <a:lnTo>
                      <a:pt x="5" y="0"/>
                    </a:lnTo>
                    <a:lnTo>
                      <a:pt x="0" y="5"/>
                    </a:lnTo>
                    <a:lnTo>
                      <a:pt x="68" y="80"/>
                    </a:lnTo>
                    <a:lnTo>
                      <a:pt x="73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478"/>
              <p:cNvSpPr>
                <a:spLocks/>
              </p:cNvSpPr>
              <p:nvPr/>
            </p:nvSpPr>
            <p:spPr bwMode="auto">
              <a:xfrm>
                <a:off x="5482" y="2618"/>
                <a:ext cx="64" cy="72"/>
              </a:xfrm>
              <a:custGeom>
                <a:avLst/>
                <a:gdLst>
                  <a:gd name="T0" fmla="*/ 64 w 64"/>
                  <a:gd name="T1" fmla="*/ 70 h 72"/>
                  <a:gd name="T2" fmla="*/ 1 w 64"/>
                  <a:gd name="T3" fmla="*/ 0 h 72"/>
                  <a:gd name="T4" fmla="*/ 0 w 64"/>
                  <a:gd name="T5" fmla="*/ 2 h 72"/>
                  <a:gd name="T6" fmla="*/ 62 w 64"/>
                  <a:gd name="T7" fmla="*/ 72 h 72"/>
                  <a:gd name="T8" fmla="*/ 64 w 64"/>
                  <a:gd name="T9" fmla="*/ 7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72">
                    <a:moveTo>
                      <a:pt x="64" y="7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62" y="72"/>
                    </a:lnTo>
                    <a:lnTo>
                      <a:pt x="64" y="70"/>
                    </a:lnTo>
                    <a:close/>
                  </a:path>
                </a:pathLst>
              </a:custGeom>
              <a:solidFill>
                <a:srgbClr val="CEB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1479"/>
              <p:cNvSpPr>
                <a:spLocks/>
              </p:cNvSpPr>
              <p:nvPr/>
            </p:nvSpPr>
            <p:spPr bwMode="auto">
              <a:xfrm>
                <a:off x="5531" y="2672"/>
                <a:ext cx="41" cy="15"/>
              </a:xfrm>
              <a:custGeom>
                <a:avLst/>
                <a:gdLst>
                  <a:gd name="T0" fmla="*/ 22 w 41"/>
                  <a:gd name="T1" fmla="*/ 14 h 15"/>
                  <a:gd name="T2" fmla="*/ 25 w 41"/>
                  <a:gd name="T3" fmla="*/ 13 h 15"/>
                  <a:gd name="T4" fmla="*/ 29 w 41"/>
                  <a:gd name="T5" fmla="*/ 13 h 15"/>
                  <a:gd name="T6" fmla="*/ 32 w 41"/>
                  <a:gd name="T7" fmla="*/ 11 h 15"/>
                  <a:gd name="T8" fmla="*/ 35 w 41"/>
                  <a:gd name="T9" fmla="*/ 10 h 15"/>
                  <a:gd name="T10" fmla="*/ 37 w 41"/>
                  <a:gd name="T11" fmla="*/ 9 h 15"/>
                  <a:gd name="T12" fmla="*/ 39 w 41"/>
                  <a:gd name="T13" fmla="*/ 7 h 15"/>
                  <a:gd name="T14" fmla="*/ 40 w 41"/>
                  <a:gd name="T15" fmla="*/ 5 h 15"/>
                  <a:gd name="T16" fmla="*/ 41 w 41"/>
                  <a:gd name="T17" fmla="*/ 3 h 15"/>
                  <a:gd name="T18" fmla="*/ 40 w 41"/>
                  <a:gd name="T19" fmla="*/ 1 h 15"/>
                  <a:gd name="T20" fmla="*/ 39 w 41"/>
                  <a:gd name="T21" fmla="*/ 3 h 15"/>
                  <a:gd name="T22" fmla="*/ 37 w 41"/>
                  <a:gd name="T23" fmla="*/ 6 h 15"/>
                  <a:gd name="T24" fmla="*/ 33 w 41"/>
                  <a:gd name="T25" fmla="*/ 9 h 15"/>
                  <a:gd name="T26" fmla="*/ 29 w 41"/>
                  <a:gd name="T27" fmla="*/ 11 h 15"/>
                  <a:gd name="T28" fmla="*/ 27 w 41"/>
                  <a:gd name="T29" fmla="*/ 12 h 15"/>
                  <a:gd name="T30" fmla="*/ 25 w 41"/>
                  <a:gd name="T31" fmla="*/ 12 h 15"/>
                  <a:gd name="T32" fmla="*/ 23 w 41"/>
                  <a:gd name="T33" fmla="*/ 12 h 15"/>
                  <a:gd name="T34" fmla="*/ 21 w 41"/>
                  <a:gd name="T35" fmla="*/ 12 h 15"/>
                  <a:gd name="T36" fmla="*/ 17 w 41"/>
                  <a:gd name="T37" fmla="*/ 8 h 15"/>
                  <a:gd name="T38" fmla="*/ 21 w 41"/>
                  <a:gd name="T39" fmla="*/ 7 h 15"/>
                  <a:gd name="T40" fmla="*/ 26 w 41"/>
                  <a:gd name="T41" fmla="*/ 5 h 15"/>
                  <a:gd name="T42" fmla="*/ 30 w 41"/>
                  <a:gd name="T43" fmla="*/ 3 h 15"/>
                  <a:gd name="T44" fmla="*/ 31 w 41"/>
                  <a:gd name="T45" fmla="*/ 0 h 15"/>
                  <a:gd name="T46" fmla="*/ 30 w 41"/>
                  <a:gd name="T47" fmla="*/ 0 h 15"/>
                  <a:gd name="T48" fmla="*/ 30 w 41"/>
                  <a:gd name="T49" fmla="*/ 0 h 15"/>
                  <a:gd name="T50" fmla="*/ 29 w 41"/>
                  <a:gd name="T51" fmla="*/ 1 h 15"/>
                  <a:gd name="T52" fmla="*/ 28 w 41"/>
                  <a:gd name="T53" fmla="*/ 3 h 15"/>
                  <a:gd name="T54" fmla="*/ 25 w 41"/>
                  <a:gd name="T55" fmla="*/ 4 h 15"/>
                  <a:gd name="T56" fmla="*/ 21 w 41"/>
                  <a:gd name="T57" fmla="*/ 5 h 15"/>
                  <a:gd name="T58" fmla="*/ 17 w 41"/>
                  <a:gd name="T59" fmla="*/ 6 h 15"/>
                  <a:gd name="T60" fmla="*/ 14 w 41"/>
                  <a:gd name="T61" fmla="*/ 6 h 15"/>
                  <a:gd name="T62" fmla="*/ 12 w 41"/>
                  <a:gd name="T63" fmla="*/ 4 h 15"/>
                  <a:gd name="T64" fmla="*/ 10 w 41"/>
                  <a:gd name="T65" fmla="*/ 3 h 15"/>
                  <a:gd name="T66" fmla="*/ 8 w 41"/>
                  <a:gd name="T67" fmla="*/ 2 h 15"/>
                  <a:gd name="T68" fmla="*/ 6 w 41"/>
                  <a:gd name="T69" fmla="*/ 2 h 15"/>
                  <a:gd name="T70" fmla="*/ 6 w 41"/>
                  <a:gd name="T71" fmla="*/ 4 h 15"/>
                  <a:gd name="T72" fmla="*/ 7 w 41"/>
                  <a:gd name="T73" fmla="*/ 6 h 15"/>
                  <a:gd name="T74" fmla="*/ 6 w 41"/>
                  <a:gd name="T75" fmla="*/ 15 h 15"/>
                  <a:gd name="T76" fmla="*/ 9 w 41"/>
                  <a:gd name="T77" fmla="*/ 15 h 15"/>
                  <a:gd name="T78" fmla="*/ 13 w 41"/>
                  <a:gd name="T79" fmla="*/ 15 h 15"/>
                  <a:gd name="T80" fmla="*/ 17 w 41"/>
                  <a:gd name="T81" fmla="*/ 14 h 15"/>
                  <a:gd name="T82" fmla="*/ 19 w 41"/>
                  <a:gd name="T83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1" h="15">
                    <a:moveTo>
                      <a:pt x="20" y="14"/>
                    </a:moveTo>
                    <a:lnTo>
                      <a:pt x="22" y="14"/>
                    </a:lnTo>
                    <a:lnTo>
                      <a:pt x="23" y="14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9" y="13"/>
                    </a:lnTo>
                    <a:lnTo>
                      <a:pt x="30" y="12"/>
                    </a:lnTo>
                    <a:lnTo>
                      <a:pt x="32" y="11"/>
                    </a:lnTo>
                    <a:lnTo>
                      <a:pt x="33" y="11"/>
                    </a:lnTo>
                    <a:lnTo>
                      <a:pt x="35" y="10"/>
                    </a:lnTo>
                    <a:lnTo>
                      <a:pt x="36" y="9"/>
                    </a:lnTo>
                    <a:lnTo>
                      <a:pt x="37" y="9"/>
                    </a:lnTo>
                    <a:lnTo>
                      <a:pt x="38" y="8"/>
                    </a:lnTo>
                    <a:lnTo>
                      <a:pt x="39" y="7"/>
                    </a:lnTo>
                    <a:lnTo>
                      <a:pt x="40" y="6"/>
                    </a:lnTo>
                    <a:lnTo>
                      <a:pt x="40" y="5"/>
                    </a:lnTo>
                    <a:lnTo>
                      <a:pt x="41" y="4"/>
                    </a:lnTo>
                    <a:lnTo>
                      <a:pt x="41" y="3"/>
                    </a:lnTo>
                    <a:lnTo>
                      <a:pt x="40" y="2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39" y="3"/>
                    </a:lnTo>
                    <a:lnTo>
                      <a:pt x="38" y="5"/>
                    </a:lnTo>
                    <a:lnTo>
                      <a:pt x="37" y="6"/>
                    </a:lnTo>
                    <a:lnTo>
                      <a:pt x="35" y="8"/>
                    </a:lnTo>
                    <a:lnTo>
                      <a:pt x="33" y="9"/>
                    </a:lnTo>
                    <a:lnTo>
                      <a:pt x="31" y="10"/>
                    </a:lnTo>
                    <a:lnTo>
                      <a:pt x="29" y="11"/>
                    </a:lnTo>
                    <a:lnTo>
                      <a:pt x="27" y="11"/>
                    </a:lnTo>
                    <a:lnTo>
                      <a:pt x="27" y="12"/>
                    </a:lnTo>
                    <a:lnTo>
                      <a:pt x="26" y="12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17" y="8"/>
                    </a:lnTo>
                    <a:lnTo>
                      <a:pt x="19" y="8"/>
                    </a:lnTo>
                    <a:lnTo>
                      <a:pt x="21" y="7"/>
                    </a:lnTo>
                    <a:lnTo>
                      <a:pt x="23" y="6"/>
                    </a:lnTo>
                    <a:lnTo>
                      <a:pt x="26" y="5"/>
                    </a:lnTo>
                    <a:lnTo>
                      <a:pt x="28" y="4"/>
                    </a:lnTo>
                    <a:lnTo>
                      <a:pt x="30" y="3"/>
                    </a:lnTo>
                    <a:lnTo>
                      <a:pt x="31" y="2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29" y="1"/>
                    </a:lnTo>
                    <a:lnTo>
                      <a:pt x="29" y="2"/>
                    </a:lnTo>
                    <a:lnTo>
                      <a:pt x="28" y="3"/>
                    </a:lnTo>
                    <a:lnTo>
                      <a:pt x="26" y="3"/>
                    </a:lnTo>
                    <a:lnTo>
                      <a:pt x="25" y="4"/>
                    </a:lnTo>
                    <a:lnTo>
                      <a:pt x="23" y="5"/>
                    </a:lnTo>
                    <a:lnTo>
                      <a:pt x="21" y="5"/>
                    </a:lnTo>
                    <a:lnTo>
                      <a:pt x="19" y="6"/>
                    </a:lnTo>
                    <a:lnTo>
                      <a:pt x="17" y="6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3" y="15"/>
                    </a:lnTo>
                    <a:lnTo>
                      <a:pt x="15" y="14"/>
                    </a:lnTo>
                    <a:lnTo>
                      <a:pt x="17" y="14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480"/>
              <p:cNvSpPr>
                <a:spLocks/>
              </p:cNvSpPr>
              <p:nvPr/>
            </p:nvSpPr>
            <p:spPr bwMode="auto">
              <a:xfrm>
                <a:off x="5534" y="2676"/>
                <a:ext cx="14" cy="9"/>
              </a:xfrm>
              <a:custGeom>
                <a:avLst/>
                <a:gdLst>
                  <a:gd name="T0" fmla="*/ 12 w 14"/>
                  <a:gd name="T1" fmla="*/ 4 h 9"/>
                  <a:gd name="T2" fmla="*/ 11 w 14"/>
                  <a:gd name="T3" fmla="*/ 4 h 9"/>
                  <a:gd name="T4" fmla="*/ 10 w 14"/>
                  <a:gd name="T5" fmla="*/ 4 h 9"/>
                  <a:gd name="T6" fmla="*/ 10 w 14"/>
                  <a:gd name="T7" fmla="*/ 4 h 9"/>
                  <a:gd name="T8" fmla="*/ 9 w 14"/>
                  <a:gd name="T9" fmla="*/ 4 h 9"/>
                  <a:gd name="T10" fmla="*/ 9 w 14"/>
                  <a:gd name="T11" fmla="*/ 3 h 9"/>
                  <a:gd name="T12" fmla="*/ 8 w 14"/>
                  <a:gd name="T13" fmla="*/ 2 h 9"/>
                  <a:gd name="T14" fmla="*/ 8 w 14"/>
                  <a:gd name="T15" fmla="*/ 2 h 9"/>
                  <a:gd name="T16" fmla="*/ 7 w 14"/>
                  <a:gd name="T17" fmla="*/ 1 h 9"/>
                  <a:gd name="T18" fmla="*/ 6 w 14"/>
                  <a:gd name="T19" fmla="*/ 1 h 9"/>
                  <a:gd name="T20" fmla="*/ 6 w 14"/>
                  <a:gd name="T21" fmla="*/ 0 h 9"/>
                  <a:gd name="T22" fmla="*/ 5 w 14"/>
                  <a:gd name="T23" fmla="*/ 0 h 9"/>
                  <a:gd name="T24" fmla="*/ 5 w 14"/>
                  <a:gd name="T25" fmla="*/ 0 h 9"/>
                  <a:gd name="T26" fmla="*/ 5 w 14"/>
                  <a:gd name="T27" fmla="*/ 0 h 9"/>
                  <a:gd name="T28" fmla="*/ 5 w 14"/>
                  <a:gd name="T29" fmla="*/ 2 h 9"/>
                  <a:gd name="T30" fmla="*/ 6 w 14"/>
                  <a:gd name="T31" fmla="*/ 3 h 9"/>
                  <a:gd name="T32" fmla="*/ 7 w 14"/>
                  <a:gd name="T33" fmla="*/ 4 h 9"/>
                  <a:gd name="T34" fmla="*/ 0 w 14"/>
                  <a:gd name="T35" fmla="*/ 4 h 9"/>
                  <a:gd name="T36" fmla="*/ 4 w 14"/>
                  <a:gd name="T37" fmla="*/ 9 h 9"/>
                  <a:gd name="T38" fmla="*/ 5 w 14"/>
                  <a:gd name="T39" fmla="*/ 9 h 9"/>
                  <a:gd name="T40" fmla="*/ 6 w 14"/>
                  <a:gd name="T41" fmla="*/ 9 h 9"/>
                  <a:gd name="T42" fmla="*/ 7 w 14"/>
                  <a:gd name="T43" fmla="*/ 9 h 9"/>
                  <a:gd name="T44" fmla="*/ 7 w 14"/>
                  <a:gd name="T45" fmla="*/ 9 h 9"/>
                  <a:gd name="T46" fmla="*/ 8 w 14"/>
                  <a:gd name="T47" fmla="*/ 9 h 9"/>
                  <a:gd name="T48" fmla="*/ 9 w 14"/>
                  <a:gd name="T49" fmla="*/ 9 h 9"/>
                  <a:gd name="T50" fmla="*/ 10 w 14"/>
                  <a:gd name="T51" fmla="*/ 9 h 9"/>
                  <a:gd name="T52" fmla="*/ 10 w 14"/>
                  <a:gd name="T53" fmla="*/ 9 h 9"/>
                  <a:gd name="T54" fmla="*/ 11 w 14"/>
                  <a:gd name="T55" fmla="*/ 9 h 9"/>
                  <a:gd name="T56" fmla="*/ 12 w 14"/>
                  <a:gd name="T57" fmla="*/ 8 h 9"/>
                  <a:gd name="T58" fmla="*/ 12 w 14"/>
                  <a:gd name="T59" fmla="*/ 8 h 9"/>
                  <a:gd name="T60" fmla="*/ 13 w 14"/>
                  <a:gd name="T61" fmla="*/ 8 h 9"/>
                  <a:gd name="T62" fmla="*/ 13 w 14"/>
                  <a:gd name="T63" fmla="*/ 8 h 9"/>
                  <a:gd name="T64" fmla="*/ 13 w 14"/>
                  <a:gd name="T65" fmla="*/ 8 h 9"/>
                  <a:gd name="T66" fmla="*/ 14 w 14"/>
                  <a:gd name="T67" fmla="*/ 8 h 9"/>
                  <a:gd name="T68" fmla="*/ 14 w 14"/>
                  <a:gd name="T69" fmla="*/ 7 h 9"/>
                  <a:gd name="T70" fmla="*/ 12 w 14"/>
                  <a:gd name="T7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" h="9">
                    <a:moveTo>
                      <a:pt x="12" y="4"/>
                    </a:moveTo>
                    <a:lnTo>
                      <a:pt x="11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6" y="3"/>
                    </a:lnTo>
                    <a:lnTo>
                      <a:pt x="7" y="4"/>
                    </a:lnTo>
                    <a:lnTo>
                      <a:pt x="0" y="4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481"/>
              <p:cNvSpPr>
                <a:spLocks/>
              </p:cNvSpPr>
              <p:nvPr/>
            </p:nvSpPr>
            <p:spPr bwMode="auto">
              <a:xfrm>
                <a:off x="5559" y="2665"/>
                <a:ext cx="4" cy="7"/>
              </a:xfrm>
              <a:custGeom>
                <a:avLst/>
                <a:gdLst>
                  <a:gd name="T0" fmla="*/ 3 w 4"/>
                  <a:gd name="T1" fmla="*/ 3 h 7"/>
                  <a:gd name="T2" fmla="*/ 3 w 4"/>
                  <a:gd name="T3" fmla="*/ 2 h 7"/>
                  <a:gd name="T4" fmla="*/ 2 w 4"/>
                  <a:gd name="T5" fmla="*/ 2 h 7"/>
                  <a:gd name="T6" fmla="*/ 2 w 4"/>
                  <a:gd name="T7" fmla="*/ 1 h 7"/>
                  <a:gd name="T8" fmla="*/ 1 w 4"/>
                  <a:gd name="T9" fmla="*/ 0 h 7"/>
                  <a:gd name="T10" fmla="*/ 0 w 4"/>
                  <a:gd name="T11" fmla="*/ 0 h 7"/>
                  <a:gd name="T12" fmla="*/ 0 w 4"/>
                  <a:gd name="T13" fmla="*/ 1 h 7"/>
                  <a:gd name="T14" fmla="*/ 0 w 4"/>
                  <a:gd name="T15" fmla="*/ 1 h 7"/>
                  <a:gd name="T16" fmla="*/ 0 w 4"/>
                  <a:gd name="T17" fmla="*/ 1 h 7"/>
                  <a:gd name="T18" fmla="*/ 0 w 4"/>
                  <a:gd name="T19" fmla="*/ 2 h 7"/>
                  <a:gd name="T20" fmla="*/ 1 w 4"/>
                  <a:gd name="T21" fmla="*/ 2 h 7"/>
                  <a:gd name="T22" fmla="*/ 1 w 4"/>
                  <a:gd name="T23" fmla="*/ 3 h 7"/>
                  <a:gd name="T24" fmla="*/ 2 w 4"/>
                  <a:gd name="T25" fmla="*/ 3 h 7"/>
                  <a:gd name="T26" fmla="*/ 2 w 4"/>
                  <a:gd name="T27" fmla="*/ 4 h 7"/>
                  <a:gd name="T28" fmla="*/ 2 w 4"/>
                  <a:gd name="T29" fmla="*/ 5 h 7"/>
                  <a:gd name="T30" fmla="*/ 2 w 4"/>
                  <a:gd name="T31" fmla="*/ 6 h 7"/>
                  <a:gd name="T32" fmla="*/ 2 w 4"/>
                  <a:gd name="T33" fmla="*/ 7 h 7"/>
                  <a:gd name="T34" fmla="*/ 2 w 4"/>
                  <a:gd name="T35" fmla="*/ 7 h 7"/>
                  <a:gd name="T36" fmla="*/ 2 w 4"/>
                  <a:gd name="T37" fmla="*/ 7 h 7"/>
                  <a:gd name="T38" fmla="*/ 3 w 4"/>
                  <a:gd name="T39" fmla="*/ 7 h 7"/>
                  <a:gd name="T40" fmla="*/ 3 w 4"/>
                  <a:gd name="T41" fmla="*/ 7 h 7"/>
                  <a:gd name="T42" fmla="*/ 4 w 4"/>
                  <a:gd name="T43" fmla="*/ 7 h 7"/>
                  <a:gd name="T44" fmla="*/ 4 w 4"/>
                  <a:gd name="T45" fmla="*/ 6 h 7"/>
                  <a:gd name="T46" fmla="*/ 4 w 4"/>
                  <a:gd name="T47" fmla="*/ 4 h 7"/>
                  <a:gd name="T48" fmla="*/ 3 w 4"/>
                  <a:gd name="T4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" h="7">
                    <a:moveTo>
                      <a:pt x="3" y="3"/>
                    </a:moveTo>
                    <a:lnTo>
                      <a:pt x="3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482"/>
              <p:cNvSpPr>
                <a:spLocks/>
              </p:cNvSpPr>
              <p:nvPr/>
            </p:nvSpPr>
            <p:spPr bwMode="auto">
              <a:xfrm>
                <a:off x="5525" y="2650"/>
                <a:ext cx="32" cy="19"/>
              </a:xfrm>
              <a:custGeom>
                <a:avLst/>
                <a:gdLst>
                  <a:gd name="T0" fmla="*/ 31 w 32"/>
                  <a:gd name="T1" fmla="*/ 10 h 19"/>
                  <a:gd name="T2" fmla="*/ 28 w 32"/>
                  <a:gd name="T3" fmla="*/ 7 h 19"/>
                  <a:gd name="T4" fmla="*/ 32 w 32"/>
                  <a:gd name="T5" fmla="*/ 4 h 19"/>
                  <a:gd name="T6" fmla="*/ 29 w 32"/>
                  <a:gd name="T7" fmla="*/ 0 h 19"/>
                  <a:gd name="T8" fmla="*/ 27 w 32"/>
                  <a:gd name="T9" fmla="*/ 0 h 19"/>
                  <a:gd name="T10" fmla="*/ 30 w 32"/>
                  <a:gd name="T11" fmla="*/ 4 h 19"/>
                  <a:gd name="T12" fmla="*/ 26 w 32"/>
                  <a:gd name="T13" fmla="*/ 7 h 19"/>
                  <a:gd name="T14" fmla="*/ 26 w 32"/>
                  <a:gd name="T15" fmla="*/ 7 h 19"/>
                  <a:gd name="T16" fmla="*/ 27 w 32"/>
                  <a:gd name="T17" fmla="*/ 8 h 19"/>
                  <a:gd name="T18" fmla="*/ 28 w 32"/>
                  <a:gd name="T19" fmla="*/ 9 h 19"/>
                  <a:gd name="T20" fmla="*/ 28 w 32"/>
                  <a:gd name="T21" fmla="*/ 9 h 19"/>
                  <a:gd name="T22" fmla="*/ 15 w 32"/>
                  <a:gd name="T23" fmla="*/ 17 h 19"/>
                  <a:gd name="T24" fmla="*/ 4 w 32"/>
                  <a:gd name="T25" fmla="*/ 10 h 19"/>
                  <a:gd name="T26" fmla="*/ 6 w 32"/>
                  <a:gd name="T27" fmla="*/ 7 h 19"/>
                  <a:gd name="T28" fmla="*/ 3 w 32"/>
                  <a:gd name="T29" fmla="*/ 4 h 19"/>
                  <a:gd name="T30" fmla="*/ 5 w 32"/>
                  <a:gd name="T31" fmla="*/ 0 h 19"/>
                  <a:gd name="T32" fmla="*/ 3 w 32"/>
                  <a:gd name="T33" fmla="*/ 0 h 19"/>
                  <a:gd name="T34" fmla="*/ 0 w 32"/>
                  <a:gd name="T35" fmla="*/ 4 h 19"/>
                  <a:gd name="T36" fmla="*/ 4 w 32"/>
                  <a:gd name="T37" fmla="*/ 7 h 19"/>
                  <a:gd name="T38" fmla="*/ 1 w 32"/>
                  <a:gd name="T39" fmla="*/ 10 h 19"/>
                  <a:gd name="T40" fmla="*/ 15 w 32"/>
                  <a:gd name="T41" fmla="*/ 19 h 19"/>
                  <a:gd name="T42" fmla="*/ 31 w 32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2" h="19">
                    <a:moveTo>
                      <a:pt x="31" y="10"/>
                    </a:moveTo>
                    <a:lnTo>
                      <a:pt x="28" y="7"/>
                    </a:lnTo>
                    <a:lnTo>
                      <a:pt x="32" y="4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30" y="4"/>
                    </a:lnTo>
                    <a:lnTo>
                      <a:pt x="26" y="7"/>
                    </a:lnTo>
                    <a:lnTo>
                      <a:pt x="26" y="7"/>
                    </a:lnTo>
                    <a:lnTo>
                      <a:pt x="27" y="8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15" y="17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4" y="7"/>
                    </a:lnTo>
                    <a:lnTo>
                      <a:pt x="1" y="10"/>
                    </a:lnTo>
                    <a:lnTo>
                      <a:pt x="15" y="19"/>
                    </a:lnTo>
                    <a:lnTo>
                      <a:pt x="31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483"/>
              <p:cNvSpPr>
                <a:spLocks/>
              </p:cNvSpPr>
              <p:nvPr/>
            </p:nvSpPr>
            <p:spPr bwMode="auto">
              <a:xfrm>
                <a:off x="5516" y="2690"/>
                <a:ext cx="49" cy="14"/>
              </a:xfrm>
              <a:custGeom>
                <a:avLst/>
                <a:gdLst>
                  <a:gd name="T0" fmla="*/ 24 w 49"/>
                  <a:gd name="T1" fmla="*/ 0 h 14"/>
                  <a:gd name="T2" fmla="*/ 23 w 49"/>
                  <a:gd name="T3" fmla="*/ 1 h 14"/>
                  <a:gd name="T4" fmla="*/ 21 w 49"/>
                  <a:gd name="T5" fmla="*/ 4 h 14"/>
                  <a:gd name="T6" fmla="*/ 19 w 49"/>
                  <a:gd name="T7" fmla="*/ 6 h 14"/>
                  <a:gd name="T8" fmla="*/ 16 w 49"/>
                  <a:gd name="T9" fmla="*/ 8 h 14"/>
                  <a:gd name="T10" fmla="*/ 14 w 49"/>
                  <a:gd name="T11" fmla="*/ 9 h 14"/>
                  <a:gd name="T12" fmla="*/ 12 w 49"/>
                  <a:gd name="T13" fmla="*/ 10 h 14"/>
                  <a:gd name="T14" fmla="*/ 10 w 49"/>
                  <a:gd name="T15" fmla="*/ 10 h 14"/>
                  <a:gd name="T16" fmla="*/ 8 w 49"/>
                  <a:gd name="T17" fmla="*/ 11 h 14"/>
                  <a:gd name="T18" fmla="*/ 6 w 49"/>
                  <a:gd name="T19" fmla="*/ 11 h 14"/>
                  <a:gd name="T20" fmla="*/ 4 w 49"/>
                  <a:gd name="T21" fmla="*/ 11 h 14"/>
                  <a:gd name="T22" fmla="*/ 2 w 49"/>
                  <a:gd name="T23" fmla="*/ 11 h 14"/>
                  <a:gd name="T24" fmla="*/ 0 w 49"/>
                  <a:gd name="T25" fmla="*/ 13 h 14"/>
                  <a:gd name="T26" fmla="*/ 3 w 49"/>
                  <a:gd name="T27" fmla="*/ 13 h 14"/>
                  <a:gd name="T28" fmla="*/ 6 w 49"/>
                  <a:gd name="T29" fmla="*/ 13 h 14"/>
                  <a:gd name="T30" fmla="*/ 8 w 49"/>
                  <a:gd name="T31" fmla="*/ 13 h 14"/>
                  <a:gd name="T32" fmla="*/ 11 w 49"/>
                  <a:gd name="T33" fmla="*/ 12 h 14"/>
                  <a:gd name="T34" fmla="*/ 14 w 49"/>
                  <a:gd name="T35" fmla="*/ 11 h 14"/>
                  <a:gd name="T36" fmla="*/ 16 w 49"/>
                  <a:gd name="T37" fmla="*/ 10 h 14"/>
                  <a:gd name="T38" fmla="*/ 18 w 49"/>
                  <a:gd name="T39" fmla="*/ 9 h 14"/>
                  <a:gd name="T40" fmla="*/ 20 w 49"/>
                  <a:gd name="T41" fmla="*/ 8 h 14"/>
                  <a:gd name="T42" fmla="*/ 21 w 49"/>
                  <a:gd name="T43" fmla="*/ 7 h 14"/>
                  <a:gd name="T44" fmla="*/ 22 w 49"/>
                  <a:gd name="T45" fmla="*/ 6 h 14"/>
                  <a:gd name="T46" fmla="*/ 23 w 49"/>
                  <a:gd name="T47" fmla="*/ 4 h 14"/>
                  <a:gd name="T48" fmla="*/ 24 w 49"/>
                  <a:gd name="T49" fmla="*/ 3 h 14"/>
                  <a:gd name="T50" fmla="*/ 25 w 49"/>
                  <a:gd name="T51" fmla="*/ 5 h 14"/>
                  <a:gd name="T52" fmla="*/ 26 w 49"/>
                  <a:gd name="T53" fmla="*/ 6 h 14"/>
                  <a:gd name="T54" fmla="*/ 27 w 49"/>
                  <a:gd name="T55" fmla="*/ 8 h 14"/>
                  <a:gd name="T56" fmla="*/ 28 w 49"/>
                  <a:gd name="T57" fmla="*/ 9 h 14"/>
                  <a:gd name="T58" fmla="*/ 30 w 49"/>
                  <a:gd name="T59" fmla="*/ 11 h 14"/>
                  <a:gd name="T60" fmla="*/ 33 w 49"/>
                  <a:gd name="T61" fmla="*/ 12 h 14"/>
                  <a:gd name="T62" fmla="*/ 36 w 49"/>
                  <a:gd name="T63" fmla="*/ 13 h 14"/>
                  <a:gd name="T64" fmla="*/ 38 w 49"/>
                  <a:gd name="T65" fmla="*/ 14 h 14"/>
                  <a:gd name="T66" fmla="*/ 41 w 49"/>
                  <a:gd name="T67" fmla="*/ 14 h 14"/>
                  <a:gd name="T68" fmla="*/ 44 w 49"/>
                  <a:gd name="T69" fmla="*/ 14 h 14"/>
                  <a:gd name="T70" fmla="*/ 46 w 49"/>
                  <a:gd name="T71" fmla="*/ 14 h 14"/>
                  <a:gd name="T72" fmla="*/ 49 w 49"/>
                  <a:gd name="T73" fmla="*/ 14 h 14"/>
                  <a:gd name="T74" fmla="*/ 47 w 49"/>
                  <a:gd name="T75" fmla="*/ 12 h 14"/>
                  <a:gd name="T76" fmla="*/ 45 w 49"/>
                  <a:gd name="T77" fmla="*/ 12 h 14"/>
                  <a:gd name="T78" fmla="*/ 43 w 49"/>
                  <a:gd name="T79" fmla="*/ 12 h 14"/>
                  <a:gd name="T80" fmla="*/ 41 w 49"/>
                  <a:gd name="T81" fmla="*/ 12 h 14"/>
                  <a:gd name="T82" fmla="*/ 39 w 49"/>
                  <a:gd name="T83" fmla="*/ 12 h 14"/>
                  <a:gd name="T84" fmla="*/ 37 w 49"/>
                  <a:gd name="T85" fmla="*/ 11 h 14"/>
                  <a:gd name="T86" fmla="*/ 34 w 49"/>
                  <a:gd name="T87" fmla="*/ 11 h 14"/>
                  <a:gd name="T88" fmla="*/ 32 w 49"/>
                  <a:gd name="T89" fmla="*/ 9 h 14"/>
                  <a:gd name="T90" fmla="*/ 29 w 49"/>
                  <a:gd name="T91" fmla="*/ 8 h 14"/>
                  <a:gd name="T92" fmla="*/ 27 w 49"/>
                  <a:gd name="T93" fmla="*/ 5 h 14"/>
                  <a:gd name="T94" fmla="*/ 25 w 49"/>
                  <a:gd name="T95" fmla="*/ 2 h 14"/>
                  <a:gd name="T96" fmla="*/ 24 w 49"/>
                  <a:gd name="T9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9" h="14">
                    <a:moveTo>
                      <a:pt x="24" y="0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2"/>
                    </a:lnTo>
                    <a:lnTo>
                      <a:pt x="21" y="4"/>
                    </a:lnTo>
                    <a:lnTo>
                      <a:pt x="20" y="5"/>
                    </a:lnTo>
                    <a:lnTo>
                      <a:pt x="19" y="6"/>
                    </a:lnTo>
                    <a:lnTo>
                      <a:pt x="17" y="8"/>
                    </a:lnTo>
                    <a:lnTo>
                      <a:pt x="16" y="8"/>
                    </a:lnTo>
                    <a:lnTo>
                      <a:pt x="15" y="9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0" y="10"/>
                    </a:lnTo>
                    <a:lnTo>
                      <a:pt x="9" y="11"/>
                    </a:lnTo>
                    <a:lnTo>
                      <a:pt x="8" y="11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0" y="13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4" y="11"/>
                    </a:lnTo>
                    <a:lnTo>
                      <a:pt x="15" y="11"/>
                    </a:lnTo>
                    <a:lnTo>
                      <a:pt x="16" y="10"/>
                    </a:lnTo>
                    <a:lnTo>
                      <a:pt x="17" y="10"/>
                    </a:lnTo>
                    <a:lnTo>
                      <a:pt x="18" y="9"/>
                    </a:lnTo>
                    <a:lnTo>
                      <a:pt x="19" y="9"/>
                    </a:lnTo>
                    <a:lnTo>
                      <a:pt x="20" y="8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3" y="5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4" y="3"/>
                    </a:lnTo>
                    <a:lnTo>
                      <a:pt x="24" y="4"/>
                    </a:lnTo>
                    <a:lnTo>
                      <a:pt x="25" y="5"/>
                    </a:lnTo>
                    <a:lnTo>
                      <a:pt x="25" y="6"/>
                    </a:lnTo>
                    <a:lnTo>
                      <a:pt x="26" y="6"/>
                    </a:lnTo>
                    <a:lnTo>
                      <a:pt x="26" y="7"/>
                    </a:lnTo>
                    <a:lnTo>
                      <a:pt x="27" y="8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29" y="10"/>
                    </a:lnTo>
                    <a:lnTo>
                      <a:pt x="30" y="11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4" y="13"/>
                    </a:lnTo>
                    <a:lnTo>
                      <a:pt x="36" y="13"/>
                    </a:lnTo>
                    <a:lnTo>
                      <a:pt x="37" y="13"/>
                    </a:lnTo>
                    <a:lnTo>
                      <a:pt x="38" y="14"/>
                    </a:lnTo>
                    <a:lnTo>
                      <a:pt x="40" y="14"/>
                    </a:lnTo>
                    <a:lnTo>
                      <a:pt x="41" y="14"/>
                    </a:lnTo>
                    <a:lnTo>
                      <a:pt x="43" y="14"/>
                    </a:lnTo>
                    <a:lnTo>
                      <a:pt x="44" y="14"/>
                    </a:lnTo>
                    <a:lnTo>
                      <a:pt x="45" y="14"/>
                    </a:lnTo>
                    <a:lnTo>
                      <a:pt x="46" y="14"/>
                    </a:lnTo>
                    <a:lnTo>
                      <a:pt x="47" y="14"/>
                    </a:lnTo>
                    <a:lnTo>
                      <a:pt x="49" y="14"/>
                    </a:lnTo>
                    <a:lnTo>
                      <a:pt x="48" y="11"/>
                    </a:lnTo>
                    <a:lnTo>
                      <a:pt x="47" y="12"/>
                    </a:lnTo>
                    <a:lnTo>
                      <a:pt x="46" y="12"/>
                    </a:lnTo>
                    <a:lnTo>
                      <a:pt x="45" y="12"/>
                    </a:lnTo>
                    <a:lnTo>
                      <a:pt x="44" y="12"/>
                    </a:lnTo>
                    <a:lnTo>
                      <a:pt x="43" y="12"/>
                    </a:lnTo>
                    <a:lnTo>
                      <a:pt x="42" y="12"/>
                    </a:lnTo>
                    <a:lnTo>
                      <a:pt x="41" y="12"/>
                    </a:lnTo>
                    <a:lnTo>
                      <a:pt x="40" y="12"/>
                    </a:lnTo>
                    <a:lnTo>
                      <a:pt x="39" y="12"/>
                    </a:lnTo>
                    <a:lnTo>
                      <a:pt x="38" y="11"/>
                    </a:lnTo>
                    <a:lnTo>
                      <a:pt x="37" y="11"/>
                    </a:lnTo>
                    <a:lnTo>
                      <a:pt x="35" y="11"/>
                    </a:lnTo>
                    <a:lnTo>
                      <a:pt x="34" y="11"/>
                    </a:lnTo>
                    <a:lnTo>
                      <a:pt x="33" y="10"/>
                    </a:lnTo>
                    <a:lnTo>
                      <a:pt x="32" y="9"/>
                    </a:lnTo>
                    <a:lnTo>
                      <a:pt x="31" y="9"/>
                    </a:lnTo>
                    <a:lnTo>
                      <a:pt x="29" y="8"/>
                    </a:lnTo>
                    <a:lnTo>
                      <a:pt x="28" y="6"/>
                    </a:lnTo>
                    <a:lnTo>
                      <a:pt x="27" y="5"/>
                    </a:lnTo>
                    <a:lnTo>
                      <a:pt x="26" y="3"/>
                    </a:lnTo>
                    <a:lnTo>
                      <a:pt x="25" y="2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484"/>
              <p:cNvSpPr>
                <a:spLocks/>
              </p:cNvSpPr>
              <p:nvPr/>
            </p:nvSpPr>
            <p:spPr bwMode="auto">
              <a:xfrm>
                <a:off x="5488" y="2662"/>
                <a:ext cx="6" cy="12"/>
              </a:xfrm>
              <a:custGeom>
                <a:avLst/>
                <a:gdLst>
                  <a:gd name="T0" fmla="*/ 6 w 6"/>
                  <a:gd name="T1" fmla="*/ 6 h 12"/>
                  <a:gd name="T2" fmla="*/ 5 w 6"/>
                  <a:gd name="T3" fmla="*/ 6 h 12"/>
                  <a:gd name="T4" fmla="*/ 5 w 6"/>
                  <a:gd name="T5" fmla="*/ 6 h 12"/>
                  <a:gd name="T6" fmla="*/ 4 w 6"/>
                  <a:gd name="T7" fmla="*/ 6 h 12"/>
                  <a:gd name="T8" fmla="*/ 4 w 6"/>
                  <a:gd name="T9" fmla="*/ 6 h 12"/>
                  <a:gd name="T10" fmla="*/ 4 w 6"/>
                  <a:gd name="T11" fmla="*/ 5 h 12"/>
                  <a:gd name="T12" fmla="*/ 3 w 6"/>
                  <a:gd name="T13" fmla="*/ 4 h 12"/>
                  <a:gd name="T14" fmla="*/ 3 w 6"/>
                  <a:gd name="T15" fmla="*/ 3 h 12"/>
                  <a:gd name="T16" fmla="*/ 2 w 6"/>
                  <a:gd name="T17" fmla="*/ 2 h 12"/>
                  <a:gd name="T18" fmla="*/ 2 w 6"/>
                  <a:gd name="T19" fmla="*/ 1 h 12"/>
                  <a:gd name="T20" fmla="*/ 1 w 6"/>
                  <a:gd name="T21" fmla="*/ 0 h 12"/>
                  <a:gd name="T22" fmla="*/ 1 w 6"/>
                  <a:gd name="T23" fmla="*/ 0 h 12"/>
                  <a:gd name="T24" fmla="*/ 0 w 6"/>
                  <a:gd name="T25" fmla="*/ 0 h 12"/>
                  <a:gd name="T26" fmla="*/ 0 w 6"/>
                  <a:gd name="T27" fmla="*/ 1 h 12"/>
                  <a:gd name="T28" fmla="*/ 0 w 6"/>
                  <a:gd name="T29" fmla="*/ 2 h 12"/>
                  <a:gd name="T30" fmla="*/ 0 w 6"/>
                  <a:gd name="T31" fmla="*/ 4 h 12"/>
                  <a:gd name="T32" fmla="*/ 1 w 6"/>
                  <a:gd name="T33" fmla="*/ 5 h 12"/>
                  <a:gd name="T34" fmla="*/ 2 w 6"/>
                  <a:gd name="T35" fmla="*/ 7 h 12"/>
                  <a:gd name="T36" fmla="*/ 2 w 6"/>
                  <a:gd name="T37" fmla="*/ 9 h 12"/>
                  <a:gd name="T38" fmla="*/ 3 w 6"/>
                  <a:gd name="T39" fmla="*/ 10 h 12"/>
                  <a:gd name="T40" fmla="*/ 3 w 6"/>
                  <a:gd name="T41" fmla="*/ 10 h 12"/>
                  <a:gd name="T42" fmla="*/ 3 w 6"/>
                  <a:gd name="T43" fmla="*/ 11 h 12"/>
                  <a:gd name="T44" fmla="*/ 4 w 6"/>
                  <a:gd name="T45" fmla="*/ 11 h 12"/>
                  <a:gd name="T46" fmla="*/ 5 w 6"/>
                  <a:gd name="T47" fmla="*/ 11 h 12"/>
                  <a:gd name="T48" fmla="*/ 5 w 6"/>
                  <a:gd name="T49" fmla="*/ 12 h 12"/>
                  <a:gd name="T50" fmla="*/ 6 w 6"/>
                  <a:gd name="T51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" h="12">
                    <a:moveTo>
                      <a:pt x="6" y="6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485"/>
              <p:cNvSpPr>
                <a:spLocks/>
              </p:cNvSpPr>
              <p:nvPr/>
            </p:nvSpPr>
            <p:spPr bwMode="auto">
              <a:xfrm>
                <a:off x="5532" y="2641"/>
                <a:ext cx="18" cy="21"/>
              </a:xfrm>
              <a:custGeom>
                <a:avLst/>
                <a:gdLst>
                  <a:gd name="T0" fmla="*/ 18 w 18"/>
                  <a:gd name="T1" fmla="*/ 9 h 21"/>
                  <a:gd name="T2" fmla="*/ 18 w 18"/>
                  <a:gd name="T3" fmla="*/ 0 h 21"/>
                  <a:gd name="T4" fmla="*/ 0 w 18"/>
                  <a:gd name="T5" fmla="*/ 0 h 21"/>
                  <a:gd name="T6" fmla="*/ 0 w 18"/>
                  <a:gd name="T7" fmla="*/ 8 h 21"/>
                  <a:gd name="T8" fmla="*/ 8 w 18"/>
                  <a:gd name="T9" fmla="*/ 21 h 21"/>
                  <a:gd name="T10" fmla="*/ 18 w 18"/>
                  <a:gd name="T11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1">
                    <a:moveTo>
                      <a:pt x="18" y="9"/>
                    </a:moveTo>
                    <a:lnTo>
                      <a:pt x="18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21"/>
                    </a:lnTo>
                    <a:lnTo>
                      <a:pt x="18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486"/>
              <p:cNvSpPr>
                <a:spLocks/>
              </p:cNvSpPr>
              <p:nvPr/>
            </p:nvSpPr>
            <p:spPr bwMode="auto">
              <a:xfrm>
                <a:off x="5518" y="2592"/>
                <a:ext cx="45" cy="27"/>
              </a:xfrm>
              <a:custGeom>
                <a:avLst/>
                <a:gdLst>
                  <a:gd name="T0" fmla="*/ 36 w 45"/>
                  <a:gd name="T1" fmla="*/ 10 h 27"/>
                  <a:gd name="T2" fmla="*/ 36 w 45"/>
                  <a:gd name="T3" fmla="*/ 9 h 27"/>
                  <a:gd name="T4" fmla="*/ 35 w 45"/>
                  <a:gd name="T5" fmla="*/ 8 h 27"/>
                  <a:gd name="T6" fmla="*/ 34 w 45"/>
                  <a:gd name="T7" fmla="*/ 7 h 27"/>
                  <a:gd name="T8" fmla="*/ 33 w 45"/>
                  <a:gd name="T9" fmla="*/ 6 h 27"/>
                  <a:gd name="T10" fmla="*/ 31 w 45"/>
                  <a:gd name="T11" fmla="*/ 5 h 27"/>
                  <a:gd name="T12" fmla="*/ 29 w 45"/>
                  <a:gd name="T13" fmla="*/ 4 h 27"/>
                  <a:gd name="T14" fmla="*/ 27 w 45"/>
                  <a:gd name="T15" fmla="*/ 3 h 27"/>
                  <a:gd name="T16" fmla="*/ 25 w 45"/>
                  <a:gd name="T17" fmla="*/ 2 h 27"/>
                  <a:gd name="T18" fmla="*/ 23 w 45"/>
                  <a:gd name="T19" fmla="*/ 1 h 27"/>
                  <a:gd name="T20" fmla="*/ 20 w 45"/>
                  <a:gd name="T21" fmla="*/ 1 h 27"/>
                  <a:gd name="T22" fmla="*/ 18 w 45"/>
                  <a:gd name="T23" fmla="*/ 0 h 27"/>
                  <a:gd name="T24" fmla="*/ 15 w 45"/>
                  <a:gd name="T25" fmla="*/ 0 h 27"/>
                  <a:gd name="T26" fmla="*/ 13 w 45"/>
                  <a:gd name="T27" fmla="*/ 0 h 27"/>
                  <a:gd name="T28" fmla="*/ 11 w 45"/>
                  <a:gd name="T29" fmla="*/ 0 h 27"/>
                  <a:gd name="T30" fmla="*/ 8 w 45"/>
                  <a:gd name="T31" fmla="*/ 0 h 27"/>
                  <a:gd name="T32" fmla="*/ 6 w 45"/>
                  <a:gd name="T33" fmla="*/ 1 h 27"/>
                  <a:gd name="T34" fmla="*/ 4 w 45"/>
                  <a:gd name="T35" fmla="*/ 3 h 27"/>
                  <a:gd name="T36" fmla="*/ 2 w 45"/>
                  <a:gd name="T37" fmla="*/ 5 h 27"/>
                  <a:gd name="T38" fmla="*/ 1 w 45"/>
                  <a:gd name="T39" fmla="*/ 7 h 27"/>
                  <a:gd name="T40" fmla="*/ 0 w 45"/>
                  <a:gd name="T41" fmla="*/ 10 h 27"/>
                  <a:gd name="T42" fmla="*/ 1 w 45"/>
                  <a:gd name="T43" fmla="*/ 12 h 27"/>
                  <a:gd name="T44" fmla="*/ 1 w 45"/>
                  <a:gd name="T45" fmla="*/ 14 h 27"/>
                  <a:gd name="T46" fmla="*/ 2 w 45"/>
                  <a:gd name="T47" fmla="*/ 15 h 27"/>
                  <a:gd name="T48" fmla="*/ 3 w 45"/>
                  <a:gd name="T49" fmla="*/ 15 h 27"/>
                  <a:gd name="T50" fmla="*/ 4 w 45"/>
                  <a:gd name="T51" fmla="*/ 15 h 27"/>
                  <a:gd name="T52" fmla="*/ 5 w 45"/>
                  <a:gd name="T53" fmla="*/ 16 h 27"/>
                  <a:gd name="T54" fmla="*/ 6 w 45"/>
                  <a:gd name="T55" fmla="*/ 16 h 27"/>
                  <a:gd name="T56" fmla="*/ 8 w 45"/>
                  <a:gd name="T57" fmla="*/ 17 h 27"/>
                  <a:gd name="T58" fmla="*/ 11 w 45"/>
                  <a:gd name="T59" fmla="*/ 18 h 27"/>
                  <a:gd name="T60" fmla="*/ 14 w 45"/>
                  <a:gd name="T61" fmla="*/ 19 h 27"/>
                  <a:gd name="T62" fmla="*/ 16 w 45"/>
                  <a:gd name="T63" fmla="*/ 20 h 27"/>
                  <a:gd name="T64" fmla="*/ 19 w 45"/>
                  <a:gd name="T65" fmla="*/ 21 h 27"/>
                  <a:gd name="T66" fmla="*/ 22 w 45"/>
                  <a:gd name="T67" fmla="*/ 22 h 27"/>
                  <a:gd name="T68" fmla="*/ 25 w 45"/>
                  <a:gd name="T69" fmla="*/ 23 h 27"/>
                  <a:gd name="T70" fmla="*/ 28 w 45"/>
                  <a:gd name="T71" fmla="*/ 24 h 27"/>
                  <a:gd name="T72" fmla="*/ 30 w 45"/>
                  <a:gd name="T73" fmla="*/ 25 h 27"/>
                  <a:gd name="T74" fmla="*/ 33 w 45"/>
                  <a:gd name="T75" fmla="*/ 26 h 27"/>
                  <a:gd name="T76" fmla="*/ 34 w 45"/>
                  <a:gd name="T77" fmla="*/ 27 h 27"/>
                  <a:gd name="T78" fmla="*/ 36 w 45"/>
                  <a:gd name="T79" fmla="*/ 27 h 27"/>
                  <a:gd name="T80" fmla="*/ 37 w 45"/>
                  <a:gd name="T81" fmla="*/ 27 h 27"/>
                  <a:gd name="T82" fmla="*/ 38 w 45"/>
                  <a:gd name="T83" fmla="*/ 27 h 27"/>
                  <a:gd name="T84" fmla="*/ 40 w 45"/>
                  <a:gd name="T85" fmla="*/ 27 h 27"/>
                  <a:gd name="T86" fmla="*/ 41 w 45"/>
                  <a:gd name="T87" fmla="*/ 27 h 27"/>
                  <a:gd name="T88" fmla="*/ 42 w 45"/>
                  <a:gd name="T89" fmla="*/ 27 h 27"/>
                  <a:gd name="T90" fmla="*/ 43 w 45"/>
                  <a:gd name="T91" fmla="*/ 26 h 27"/>
                  <a:gd name="T92" fmla="*/ 44 w 45"/>
                  <a:gd name="T93" fmla="*/ 25 h 27"/>
                  <a:gd name="T94" fmla="*/ 44 w 45"/>
                  <a:gd name="T95" fmla="*/ 24 h 27"/>
                  <a:gd name="T96" fmla="*/ 45 w 45"/>
                  <a:gd name="T97" fmla="*/ 22 h 27"/>
                  <a:gd name="T98" fmla="*/ 45 w 45"/>
                  <a:gd name="T99" fmla="*/ 20 h 27"/>
                  <a:gd name="T100" fmla="*/ 44 w 45"/>
                  <a:gd name="T101" fmla="*/ 18 h 27"/>
                  <a:gd name="T102" fmla="*/ 44 w 45"/>
                  <a:gd name="T103" fmla="*/ 16 h 27"/>
                  <a:gd name="T104" fmla="*/ 42 w 45"/>
                  <a:gd name="T105" fmla="*/ 14 h 27"/>
                  <a:gd name="T106" fmla="*/ 41 w 45"/>
                  <a:gd name="T107" fmla="*/ 12 h 27"/>
                  <a:gd name="T108" fmla="*/ 39 w 45"/>
                  <a:gd name="T109" fmla="*/ 11 h 27"/>
                  <a:gd name="T110" fmla="*/ 38 w 45"/>
                  <a:gd name="T111" fmla="*/ 10 h 27"/>
                  <a:gd name="T112" fmla="*/ 36 w 45"/>
                  <a:gd name="T11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5" h="27">
                    <a:moveTo>
                      <a:pt x="36" y="10"/>
                    </a:moveTo>
                    <a:lnTo>
                      <a:pt x="36" y="9"/>
                    </a:lnTo>
                    <a:lnTo>
                      <a:pt x="35" y="8"/>
                    </a:lnTo>
                    <a:lnTo>
                      <a:pt x="34" y="7"/>
                    </a:lnTo>
                    <a:lnTo>
                      <a:pt x="33" y="6"/>
                    </a:lnTo>
                    <a:lnTo>
                      <a:pt x="31" y="5"/>
                    </a:lnTo>
                    <a:lnTo>
                      <a:pt x="29" y="4"/>
                    </a:lnTo>
                    <a:lnTo>
                      <a:pt x="27" y="3"/>
                    </a:lnTo>
                    <a:lnTo>
                      <a:pt x="25" y="2"/>
                    </a:lnTo>
                    <a:lnTo>
                      <a:pt x="23" y="1"/>
                    </a:lnTo>
                    <a:lnTo>
                      <a:pt x="20" y="1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8" y="17"/>
                    </a:lnTo>
                    <a:lnTo>
                      <a:pt x="11" y="18"/>
                    </a:lnTo>
                    <a:lnTo>
                      <a:pt x="14" y="19"/>
                    </a:lnTo>
                    <a:lnTo>
                      <a:pt x="16" y="20"/>
                    </a:lnTo>
                    <a:lnTo>
                      <a:pt x="19" y="21"/>
                    </a:lnTo>
                    <a:lnTo>
                      <a:pt x="22" y="22"/>
                    </a:lnTo>
                    <a:lnTo>
                      <a:pt x="25" y="23"/>
                    </a:lnTo>
                    <a:lnTo>
                      <a:pt x="28" y="24"/>
                    </a:lnTo>
                    <a:lnTo>
                      <a:pt x="30" y="25"/>
                    </a:lnTo>
                    <a:lnTo>
                      <a:pt x="33" y="26"/>
                    </a:lnTo>
                    <a:lnTo>
                      <a:pt x="34" y="27"/>
                    </a:lnTo>
                    <a:lnTo>
                      <a:pt x="36" y="27"/>
                    </a:lnTo>
                    <a:lnTo>
                      <a:pt x="37" y="27"/>
                    </a:lnTo>
                    <a:lnTo>
                      <a:pt x="38" y="27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6"/>
                    </a:lnTo>
                    <a:lnTo>
                      <a:pt x="44" y="25"/>
                    </a:lnTo>
                    <a:lnTo>
                      <a:pt x="44" y="24"/>
                    </a:lnTo>
                    <a:lnTo>
                      <a:pt x="45" y="22"/>
                    </a:lnTo>
                    <a:lnTo>
                      <a:pt x="45" y="20"/>
                    </a:lnTo>
                    <a:lnTo>
                      <a:pt x="44" y="18"/>
                    </a:lnTo>
                    <a:lnTo>
                      <a:pt x="44" y="16"/>
                    </a:lnTo>
                    <a:lnTo>
                      <a:pt x="42" y="14"/>
                    </a:lnTo>
                    <a:lnTo>
                      <a:pt x="41" y="12"/>
                    </a:lnTo>
                    <a:lnTo>
                      <a:pt x="39" y="11"/>
                    </a:lnTo>
                    <a:lnTo>
                      <a:pt x="38" y="10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487"/>
              <p:cNvSpPr>
                <a:spLocks/>
              </p:cNvSpPr>
              <p:nvPr/>
            </p:nvSpPr>
            <p:spPr bwMode="auto">
              <a:xfrm>
                <a:off x="5512" y="2600"/>
                <a:ext cx="53" cy="46"/>
              </a:xfrm>
              <a:custGeom>
                <a:avLst/>
                <a:gdLst>
                  <a:gd name="T0" fmla="*/ 45 w 53"/>
                  <a:gd name="T1" fmla="*/ 14 h 46"/>
                  <a:gd name="T2" fmla="*/ 45 w 53"/>
                  <a:gd name="T3" fmla="*/ 14 h 46"/>
                  <a:gd name="T4" fmla="*/ 45 w 53"/>
                  <a:gd name="T5" fmla="*/ 12 h 46"/>
                  <a:gd name="T6" fmla="*/ 43 w 53"/>
                  <a:gd name="T7" fmla="*/ 9 h 46"/>
                  <a:gd name="T8" fmla="*/ 41 w 53"/>
                  <a:gd name="T9" fmla="*/ 7 h 46"/>
                  <a:gd name="T10" fmla="*/ 38 w 53"/>
                  <a:gd name="T11" fmla="*/ 5 h 46"/>
                  <a:gd name="T12" fmla="*/ 35 w 53"/>
                  <a:gd name="T13" fmla="*/ 3 h 46"/>
                  <a:gd name="T14" fmla="*/ 32 w 53"/>
                  <a:gd name="T15" fmla="*/ 1 h 46"/>
                  <a:gd name="T16" fmla="*/ 29 w 53"/>
                  <a:gd name="T17" fmla="*/ 0 h 46"/>
                  <a:gd name="T18" fmla="*/ 26 w 53"/>
                  <a:gd name="T19" fmla="*/ 0 h 46"/>
                  <a:gd name="T20" fmla="*/ 21 w 53"/>
                  <a:gd name="T21" fmla="*/ 0 h 46"/>
                  <a:gd name="T22" fmla="*/ 17 w 53"/>
                  <a:gd name="T23" fmla="*/ 1 h 46"/>
                  <a:gd name="T24" fmla="*/ 13 w 53"/>
                  <a:gd name="T25" fmla="*/ 2 h 46"/>
                  <a:gd name="T26" fmla="*/ 9 w 53"/>
                  <a:gd name="T27" fmla="*/ 5 h 46"/>
                  <a:gd name="T28" fmla="*/ 6 w 53"/>
                  <a:gd name="T29" fmla="*/ 8 h 46"/>
                  <a:gd name="T30" fmla="*/ 3 w 53"/>
                  <a:gd name="T31" fmla="*/ 12 h 46"/>
                  <a:gd name="T32" fmla="*/ 1 w 53"/>
                  <a:gd name="T33" fmla="*/ 16 h 46"/>
                  <a:gd name="T34" fmla="*/ 0 w 53"/>
                  <a:gd name="T35" fmla="*/ 21 h 46"/>
                  <a:gd name="T36" fmla="*/ 0 w 53"/>
                  <a:gd name="T37" fmla="*/ 25 h 46"/>
                  <a:gd name="T38" fmla="*/ 1 w 53"/>
                  <a:gd name="T39" fmla="*/ 30 h 46"/>
                  <a:gd name="T40" fmla="*/ 3 w 53"/>
                  <a:gd name="T41" fmla="*/ 34 h 46"/>
                  <a:gd name="T42" fmla="*/ 6 w 53"/>
                  <a:gd name="T43" fmla="*/ 38 h 46"/>
                  <a:gd name="T44" fmla="*/ 9 w 53"/>
                  <a:gd name="T45" fmla="*/ 41 h 46"/>
                  <a:gd name="T46" fmla="*/ 13 w 53"/>
                  <a:gd name="T47" fmla="*/ 43 h 46"/>
                  <a:gd name="T48" fmla="*/ 17 w 53"/>
                  <a:gd name="T49" fmla="*/ 45 h 46"/>
                  <a:gd name="T50" fmla="*/ 21 w 53"/>
                  <a:gd name="T51" fmla="*/ 46 h 46"/>
                  <a:gd name="T52" fmla="*/ 25 w 53"/>
                  <a:gd name="T53" fmla="*/ 46 h 46"/>
                  <a:gd name="T54" fmla="*/ 29 w 53"/>
                  <a:gd name="T55" fmla="*/ 46 h 46"/>
                  <a:gd name="T56" fmla="*/ 32 w 53"/>
                  <a:gd name="T57" fmla="*/ 45 h 46"/>
                  <a:gd name="T58" fmla="*/ 35 w 53"/>
                  <a:gd name="T59" fmla="*/ 43 h 46"/>
                  <a:gd name="T60" fmla="*/ 38 w 53"/>
                  <a:gd name="T61" fmla="*/ 42 h 46"/>
                  <a:gd name="T62" fmla="*/ 40 w 53"/>
                  <a:gd name="T63" fmla="*/ 40 h 46"/>
                  <a:gd name="T64" fmla="*/ 42 w 53"/>
                  <a:gd name="T65" fmla="*/ 37 h 46"/>
                  <a:gd name="T66" fmla="*/ 44 w 53"/>
                  <a:gd name="T67" fmla="*/ 35 h 46"/>
                  <a:gd name="T68" fmla="*/ 45 w 53"/>
                  <a:gd name="T69" fmla="*/ 33 h 46"/>
                  <a:gd name="T70" fmla="*/ 45 w 53"/>
                  <a:gd name="T71" fmla="*/ 33 h 46"/>
                  <a:gd name="T72" fmla="*/ 47 w 53"/>
                  <a:gd name="T73" fmla="*/ 33 h 46"/>
                  <a:gd name="T74" fmla="*/ 50 w 53"/>
                  <a:gd name="T75" fmla="*/ 32 h 46"/>
                  <a:gd name="T76" fmla="*/ 52 w 53"/>
                  <a:gd name="T77" fmla="*/ 29 h 46"/>
                  <a:gd name="T78" fmla="*/ 53 w 53"/>
                  <a:gd name="T79" fmla="*/ 26 h 46"/>
                  <a:gd name="T80" fmla="*/ 53 w 53"/>
                  <a:gd name="T81" fmla="*/ 22 h 46"/>
                  <a:gd name="T82" fmla="*/ 52 w 53"/>
                  <a:gd name="T83" fmla="*/ 18 h 46"/>
                  <a:gd name="T84" fmla="*/ 50 w 53"/>
                  <a:gd name="T85" fmla="*/ 15 h 46"/>
                  <a:gd name="T86" fmla="*/ 47 w 53"/>
                  <a:gd name="T87" fmla="*/ 1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3" h="46">
                    <a:moveTo>
                      <a:pt x="45" y="14"/>
                    </a:moveTo>
                    <a:lnTo>
                      <a:pt x="45" y="14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5" y="12"/>
                    </a:lnTo>
                    <a:lnTo>
                      <a:pt x="44" y="11"/>
                    </a:lnTo>
                    <a:lnTo>
                      <a:pt x="43" y="9"/>
                    </a:lnTo>
                    <a:lnTo>
                      <a:pt x="42" y="8"/>
                    </a:lnTo>
                    <a:lnTo>
                      <a:pt x="41" y="7"/>
                    </a:lnTo>
                    <a:lnTo>
                      <a:pt x="39" y="6"/>
                    </a:lnTo>
                    <a:lnTo>
                      <a:pt x="38" y="5"/>
                    </a:lnTo>
                    <a:lnTo>
                      <a:pt x="37" y="3"/>
                    </a:lnTo>
                    <a:lnTo>
                      <a:pt x="35" y="3"/>
                    </a:lnTo>
                    <a:lnTo>
                      <a:pt x="34" y="2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5" y="1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9" y="5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1" y="16"/>
                    </a:lnTo>
                    <a:lnTo>
                      <a:pt x="1" y="18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1" y="28"/>
                    </a:lnTo>
                    <a:lnTo>
                      <a:pt x="1" y="30"/>
                    </a:lnTo>
                    <a:lnTo>
                      <a:pt x="2" y="32"/>
                    </a:lnTo>
                    <a:lnTo>
                      <a:pt x="3" y="34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7" y="39"/>
                    </a:lnTo>
                    <a:lnTo>
                      <a:pt x="9" y="41"/>
                    </a:lnTo>
                    <a:lnTo>
                      <a:pt x="11" y="42"/>
                    </a:lnTo>
                    <a:lnTo>
                      <a:pt x="13" y="43"/>
                    </a:lnTo>
                    <a:lnTo>
                      <a:pt x="15" y="44"/>
                    </a:lnTo>
                    <a:lnTo>
                      <a:pt x="17" y="45"/>
                    </a:lnTo>
                    <a:lnTo>
                      <a:pt x="19" y="46"/>
                    </a:lnTo>
                    <a:lnTo>
                      <a:pt x="21" y="46"/>
                    </a:lnTo>
                    <a:lnTo>
                      <a:pt x="24" y="46"/>
                    </a:lnTo>
                    <a:lnTo>
                      <a:pt x="25" y="46"/>
                    </a:lnTo>
                    <a:lnTo>
                      <a:pt x="27" y="46"/>
                    </a:lnTo>
                    <a:lnTo>
                      <a:pt x="29" y="46"/>
                    </a:lnTo>
                    <a:lnTo>
                      <a:pt x="30" y="45"/>
                    </a:lnTo>
                    <a:lnTo>
                      <a:pt x="32" y="45"/>
                    </a:lnTo>
                    <a:lnTo>
                      <a:pt x="33" y="44"/>
                    </a:lnTo>
                    <a:lnTo>
                      <a:pt x="35" y="43"/>
                    </a:lnTo>
                    <a:lnTo>
                      <a:pt x="36" y="43"/>
                    </a:lnTo>
                    <a:lnTo>
                      <a:pt x="38" y="42"/>
                    </a:lnTo>
                    <a:lnTo>
                      <a:pt x="39" y="41"/>
                    </a:lnTo>
                    <a:lnTo>
                      <a:pt x="40" y="40"/>
                    </a:lnTo>
                    <a:lnTo>
                      <a:pt x="41" y="39"/>
                    </a:lnTo>
                    <a:lnTo>
                      <a:pt x="42" y="37"/>
                    </a:lnTo>
                    <a:lnTo>
                      <a:pt x="43" y="36"/>
                    </a:lnTo>
                    <a:lnTo>
                      <a:pt x="44" y="35"/>
                    </a:lnTo>
                    <a:lnTo>
                      <a:pt x="45" y="33"/>
                    </a:lnTo>
                    <a:lnTo>
                      <a:pt x="45" y="33"/>
                    </a:lnTo>
                    <a:lnTo>
                      <a:pt x="45" y="33"/>
                    </a:lnTo>
                    <a:lnTo>
                      <a:pt x="45" y="33"/>
                    </a:lnTo>
                    <a:lnTo>
                      <a:pt x="45" y="33"/>
                    </a:lnTo>
                    <a:lnTo>
                      <a:pt x="47" y="33"/>
                    </a:lnTo>
                    <a:lnTo>
                      <a:pt x="48" y="33"/>
                    </a:lnTo>
                    <a:lnTo>
                      <a:pt x="50" y="32"/>
                    </a:lnTo>
                    <a:lnTo>
                      <a:pt x="51" y="30"/>
                    </a:lnTo>
                    <a:lnTo>
                      <a:pt x="52" y="29"/>
                    </a:lnTo>
                    <a:lnTo>
                      <a:pt x="52" y="27"/>
                    </a:lnTo>
                    <a:lnTo>
                      <a:pt x="53" y="26"/>
                    </a:lnTo>
                    <a:lnTo>
                      <a:pt x="53" y="24"/>
                    </a:lnTo>
                    <a:lnTo>
                      <a:pt x="53" y="22"/>
                    </a:lnTo>
                    <a:lnTo>
                      <a:pt x="52" y="20"/>
                    </a:lnTo>
                    <a:lnTo>
                      <a:pt x="52" y="18"/>
                    </a:lnTo>
                    <a:lnTo>
                      <a:pt x="51" y="17"/>
                    </a:lnTo>
                    <a:lnTo>
                      <a:pt x="50" y="15"/>
                    </a:lnTo>
                    <a:lnTo>
                      <a:pt x="48" y="14"/>
                    </a:lnTo>
                    <a:lnTo>
                      <a:pt x="47" y="14"/>
                    </a:lnTo>
                    <a:lnTo>
                      <a:pt x="45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488"/>
              <p:cNvSpPr>
                <a:spLocks/>
              </p:cNvSpPr>
              <p:nvPr/>
            </p:nvSpPr>
            <p:spPr bwMode="auto">
              <a:xfrm>
                <a:off x="5516" y="2603"/>
                <a:ext cx="46" cy="40"/>
              </a:xfrm>
              <a:custGeom>
                <a:avLst/>
                <a:gdLst>
                  <a:gd name="T0" fmla="*/ 41 w 46"/>
                  <a:gd name="T1" fmla="*/ 15 h 40"/>
                  <a:gd name="T2" fmla="*/ 40 w 46"/>
                  <a:gd name="T3" fmla="*/ 16 h 40"/>
                  <a:gd name="T4" fmla="*/ 39 w 46"/>
                  <a:gd name="T5" fmla="*/ 15 h 40"/>
                  <a:gd name="T6" fmla="*/ 37 w 46"/>
                  <a:gd name="T7" fmla="*/ 12 h 40"/>
                  <a:gd name="T8" fmla="*/ 36 w 46"/>
                  <a:gd name="T9" fmla="*/ 9 h 40"/>
                  <a:gd name="T10" fmla="*/ 34 w 46"/>
                  <a:gd name="T11" fmla="*/ 6 h 40"/>
                  <a:gd name="T12" fmla="*/ 31 w 46"/>
                  <a:gd name="T13" fmla="*/ 4 h 40"/>
                  <a:gd name="T14" fmla="*/ 28 w 46"/>
                  <a:gd name="T15" fmla="*/ 2 h 40"/>
                  <a:gd name="T16" fmla="*/ 25 w 46"/>
                  <a:gd name="T17" fmla="*/ 1 h 40"/>
                  <a:gd name="T18" fmla="*/ 21 w 46"/>
                  <a:gd name="T19" fmla="*/ 0 h 40"/>
                  <a:gd name="T20" fmla="*/ 18 w 46"/>
                  <a:gd name="T21" fmla="*/ 0 h 40"/>
                  <a:gd name="T22" fmla="*/ 14 w 46"/>
                  <a:gd name="T23" fmla="*/ 1 h 40"/>
                  <a:gd name="T24" fmla="*/ 10 w 46"/>
                  <a:gd name="T25" fmla="*/ 3 h 40"/>
                  <a:gd name="T26" fmla="*/ 7 w 46"/>
                  <a:gd name="T27" fmla="*/ 5 h 40"/>
                  <a:gd name="T28" fmla="*/ 4 w 46"/>
                  <a:gd name="T29" fmla="*/ 7 h 40"/>
                  <a:gd name="T30" fmla="*/ 2 w 46"/>
                  <a:gd name="T31" fmla="*/ 11 h 40"/>
                  <a:gd name="T32" fmla="*/ 1 w 46"/>
                  <a:gd name="T33" fmla="*/ 14 h 40"/>
                  <a:gd name="T34" fmla="*/ 0 w 46"/>
                  <a:gd name="T35" fmla="*/ 18 h 40"/>
                  <a:gd name="T36" fmla="*/ 0 w 46"/>
                  <a:gd name="T37" fmla="*/ 22 h 40"/>
                  <a:gd name="T38" fmla="*/ 1 w 46"/>
                  <a:gd name="T39" fmla="*/ 26 h 40"/>
                  <a:gd name="T40" fmla="*/ 2 w 46"/>
                  <a:gd name="T41" fmla="*/ 29 h 40"/>
                  <a:gd name="T42" fmla="*/ 4 w 46"/>
                  <a:gd name="T43" fmla="*/ 32 h 40"/>
                  <a:gd name="T44" fmla="*/ 7 w 46"/>
                  <a:gd name="T45" fmla="*/ 35 h 40"/>
                  <a:gd name="T46" fmla="*/ 10 w 46"/>
                  <a:gd name="T47" fmla="*/ 37 h 40"/>
                  <a:gd name="T48" fmla="*/ 14 w 46"/>
                  <a:gd name="T49" fmla="*/ 39 h 40"/>
                  <a:gd name="T50" fmla="*/ 18 w 46"/>
                  <a:gd name="T51" fmla="*/ 40 h 40"/>
                  <a:gd name="T52" fmla="*/ 21 w 46"/>
                  <a:gd name="T53" fmla="*/ 40 h 40"/>
                  <a:gd name="T54" fmla="*/ 25 w 46"/>
                  <a:gd name="T55" fmla="*/ 39 h 40"/>
                  <a:gd name="T56" fmla="*/ 28 w 46"/>
                  <a:gd name="T57" fmla="*/ 38 h 40"/>
                  <a:gd name="T58" fmla="*/ 30 w 46"/>
                  <a:gd name="T59" fmla="*/ 36 h 40"/>
                  <a:gd name="T60" fmla="*/ 33 w 46"/>
                  <a:gd name="T61" fmla="*/ 34 h 40"/>
                  <a:gd name="T62" fmla="*/ 35 w 46"/>
                  <a:gd name="T63" fmla="*/ 32 h 40"/>
                  <a:gd name="T64" fmla="*/ 37 w 46"/>
                  <a:gd name="T65" fmla="*/ 30 h 40"/>
                  <a:gd name="T66" fmla="*/ 38 w 46"/>
                  <a:gd name="T67" fmla="*/ 27 h 40"/>
                  <a:gd name="T68" fmla="*/ 39 w 46"/>
                  <a:gd name="T69" fmla="*/ 25 h 40"/>
                  <a:gd name="T70" fmla="*/ 40 w 46"/>
                  <a:gd name="T71" fmla="*/ 26 h 40"/>
                  <a:gd name="T72" fmla="*/ 40 w 46"/>
                  <a:gd name="T73" fmla="*/ 26 h 40"/>
                  <a:gd name="T74" fmla="*/ 41 w 46"/>
                  <a:gd name="T75" fmla="*/ 27 h 40"/>
                  <a:gd name="T76" fmla="*/ 43 w 46"/>
                  <a:gd name="T77" fmla="*/ 27 h 40"/>
                  <a:gd name="T78" fmla="*/ 44 w 46"/>
                  <a:gd name="T79" fmla="*/ 26 h 40"/>
                  <a:gd name="T80" fmla="*/ 45 w 46"/>
                  <a:gd name="T81" fmla="*/ 24 h 40"/>
                  <a:gd name="T82" fmla="*/ 46 w 46"/>
                  <a:gd name="T83" fmla="*/ 22 h 40"/>
                  <a:gd name="T84" fmla="*/ 46 w 46"/>
                  <a:gd name="T85" fmla="*/ 20 h 40"/>
                  <a:gd name="T86" fmla="*/ 45 w 46"/>
                  <a:gd name="T87" fmla="*/ 18 h 40"/>
                  <a:gd name="T88" fmla="*/ 44 w 46"/>
                  <a:gd name="T89" fmla="*/ 16 h 40"/>
                  <a:gd name="T90" fmla="*/ 43 w 46"/>
                  <a:gd name="T91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40">
                    <a:moveTo>
                      <a:pt x="42" y="15"/>
                    </a:moveTo>
                    <a:lnTo>
                      <a:pt x="41" y="15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39" y="17"/>
                    </a:lnTo>
                    <a:lnTo>
                      <a:pt x="39" y="15"/>
                    </a:lnTo>
                    <a:lnTo>
                      <a:pt x="38" y="13"/>
                    </a:lnTo>
                    <a:lnTo>
                      <a:pt x="37" y="12"/>
                    </a:lnTo>
                    <a:lnTo>
                      <a:pt x="37" y="10"/>
                    </a:lnTo>
                    <a:lnTo>
                      <a:pt x="36" y="9"/>
                    </a:lnTo>
                    <a:lnTo>
                      <a:pt x="35" y="7"/>
                    </a:lnTo>
                    <a:lnTo>
                      <a:pt x="34" y="6"/>
                    </a:lnTo>
                    <a:lnTo>
                      <a:pt x="32" y="5"/>
                    </a:lnTo>
                    <a:lnTo>
                      <a:pt x="31" y="4"/>
                    </a:lnTo>
                    <a:lnTo>
                      <a:pt x="30" y="3"/>
                    </a:lnTo>
                    <a:lnTo>
                      <a:pt x="28" y="2"/>
                    </a:lnTo>
                    <a:lnTo>
                      <a:pt x="27" y="2"/>
                    </a:lnTo>
                    <a:lnTo>
                      <a:pt x="25" y="1"/>
                    </a:lnTo>
                    <a:lnTo>
                      <a:pt x="23" y="1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2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1" y="26"/>
                    </a:lnTo>
                    <a:lnTo>
                      <a:pt x="2" y="28"/>
                    </a:lnTo>
                    <a:lnTo>
                      <a:pt x="2" y="29"/>
                    </a:lnTo>
                    <a:lnTo>
                      <a:pt x="3" y="31"/>
                    </a:lnTo>
                    <a:lnTo>
                      <a:pt x="4" y="32"/>
                    </a:lnTo>
                    <a:lnTo>
                      <a:pt x="6" y="34"/>
                    </a:lnTo>
                    <a:lnTo>
                      <a:pt x="7" y="35"/>
                    </a:lnTo>
                    <a:lnTo>
                      <a:pt x="9" y="36"/>
                    </a:lnTo>
                    <a:lnTo>
                      <a:pt x="10" y="37"/>
                    </a:lnTo>
                    <a:lnTo>
                      <a:pt x="12" y="38"/>
                    </a:lnTo>
                    <a:lnTo>
                      <a:pt x="14" y="39"/>
                    </a:lnTo>
                    <a:lnTo>
                      <a:pt x="16" y="39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1" y="40"/>
                    </a:lnTo>
                    <a:lnTo>
                      <a:pt x="23" y="39"/>
                    </a:lnTo>
                    <a:lnTo>
                      <a:pt x="25" y="39"/>
                    </a:lnTo>
                    <a:lnTo>
                      <a:pt x="26" y="39"/>
                    </a:lnTo>
                    <a:lnTo>
                      <a:pt x="28" y="38"/>
                    </a:lnTo>
                    <a:lnTo>
                      <a:pt x="29" y="37"/>
                    </a:lnTo>
                    <a:lnTo>
                      <a:pt x="30" y="36"/>
                    </a:lnTo>
                    <a:lnTo>
                      <a:pt x="32" y="36"/>
                    </a:lnTo>
                    <a:lnTo>
                      <a:pt x="33" y="34"/>
                    </a:lnTo>
                    <a:lnTo>
                      <a:pt x="34" y="33"/>
                    </a:lnTo>
                    <a:lnTo>
                      <a:pt x="35" y="32"/>
                    </a:lnTo>
                    <a:lnTo>
                      <a:pt x="36" y="31"/>
                    </a:lnTo>
                    <a:lnTo>
                      <a:pt x="37" y="30"/>
                    </a:lnTo>
                    <a:lnTo>
                      <a:pt x="38" y="28"/>
                    </a:lnTo>
                    <a:lnTo>
                      <a:pt x="38" y="27"/>
                    </a:lnTo>
                    <a:lnTo>
                      <a:pt x="39" y="25"/>
                    </a:lnTo>
                    <a:lnTo>
                      <a:pt x="39" y="25"/>
                    </a:lnTo>
                    <a:lnTo>
                      <a:pt x="39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7"/>
                    </a:lnTo>
                    <a:lnTo>
                      <a:pt x="43" y="26"/>
                    </a:lnTo>
                    <a:lnTo>
                      <a:pt x="44" y="26"/>
                    </a:lnTo>
                    <a:lnTo>
                      <a:pt x="45" y="25"/>
                    </a:lnTo>
                    <a:lnTo>
                      <a:pt x="45" y="24"/>
                    </a:lnTo>
                    <a:lnTo>
                      <a:pt x="46" y="23"/>
                    </a:lnTo>
                    <a:lnTo>
                      <a:pt x="46" y="22"/>
                    </a:lnTo>
                    <a:lnTo>
                      <a:pt x="46" y="21"/>
                    </a:lnTo>
                    <a:lnTo>
                      <a:pt x="46" y="20"/>
                    </a:lnTo>
                    <a:lnTo>
                      <a:pt x="46" y="19"/>
                    </a:lnTo>
                    <a:lnTo>
                      <a:pt x="45" y="18"/>
                    </a:lnTo>
                    <a:lnTo>
                      <a:pt x="45" y="17"/>
                    </a:lnTo>
                    <a:lnTo>
                      <a:pt x="44" y="16"/>
                    </a:lnTo>
                    <a:lnTo>
                      <a:pt x="43" y="16"/>
                    </a:lnTo>
                    <a:lnTo>
                      <a:pt x="43" y="15"/>
                    </a:lnTo>
                    <a:lnTo>
                      <a:pt x="42" y="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489"/>
              <p:cNvSpPr>
                <a:spLocks/>
              </p:cNvSpPr>
              <p:nvPr/>
            </p:nvSpPr>
            <p:spPr bwMode="auto">
              <a:xfrm>
                <a:off x="5556" y="2626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3 h 3"/>
                  <a:gd name="T4" fmla="*/ 3 w 3"/>
                  <a:gd name="T5" fmla="*/ 2 h 3"/>
                  <a:gd name="T6" fmla="*/ 3 w 3"/>
                  <a:gd name="T7" fmla="*/ 2 h 3"/>
                  <a:gd name="T8" fmla="*/ 3 w 3"/>
                  <a:gd name="T9" fmla="*/ 1 h 3"/>
                  <a:gd name="T10" fmla="*/ 3 w 3"/>
                  <a:gd name="T11" fmla="*/ 1 h 3"/>
                  <a:gd name="T12" fmla="*/ 3 w 3"/>
                  <a:gd name="T13" fmla="*/ 0 h 3"/>
                  <a:gd name="T14" fmla="*/ 3 w 3"/>
                  <a:gd name="T15" fmla="*/ 0 h 3"/>
                  <a:gd name="T16" fmla="*/ 2 w 3"/>
                  <a:gd name="T17" fmla="*/ 0 h 3"/>
                  <a:gd name="T18" fmla="*/ 1 w 3"/>
                  <a:gd name="T19" fmla="*/ 0 h 3"/>
                  <a:gd name="T20" fmla="*/ 1 w 3"/>
                  <a:gd name="T21" fmla="*/ 0 h 3"/>
                  <a:gd name="T22" fmla="*/ 1 w 3"/>
                  <a:gd name="T23" fmla="*/ 1 h 3"/>
                  <a:gd name="T24" fmla="*/ 0 w 3"/>
                  <a:gd name="T25" fmla="*/ 1 h 3"/>
                  <a:gd name="T26" fmla="*/ 1 w 3"/>
                  <a:gd name="T27" fmla="*/ 2 h 3"/>
                  <a:gd name="T28" fmla="*/ 1 w 3"/>
                  <a:gd name="T29" fmla="*/ 2 h 3"/>
                  <a:gd name="T30" fmla="*/ 1 w 3"/>
                  <a:gd name="T31" fmla="*/ 3 h 3"/>
                  <a:gd name="T32" fmla="*/ 2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490"/>
              <p:cNvSpPr>
                <a:spLocks/>
              </p:cNvSpPr>
              <p:nvPr/>
            </p:nvSpPr>
            <p:spPr bwMode="auto">
              <a:xfrm>
                <a:off x="5527" y="2631"/>
                <a:ext cx="18" cy="6"/>
              </a:xfrm>
              <a:custGeom>
                <a:avLst/>
                <a:gdLst>
                  <a:gd name="T0" fmla="*/ 0 w 18"/>
                  <a:gd name="T1" fmla="*/ 0 h 6"/>
                  <a:gd name="T2" fmla="*/ 0 w 18"/>
                  <a:gd name="T3" fmla="*/ 1 h 6"/>
                  <a:gd name="T4" fmla="*/ 0 w 18"/>
                  <a:gd name="T5" fmla="*/ 1 h 6"/>
                  <a:gd name="T6" fmla="*/ 0 w 18"/>
                  <a:gd name="T7" fmla="*/ 2 h 6"/>
                  <a:gd name="T8" fmla="*/ 0 w 18"/>
                  <a:gd name="T9" fmla="*/ 2 h 6"/>
                  <a:gd name="T10" fmla="*/ 1 w 18"/>
                  <a:gd name="T11" fmla="*/ 3 h 6"/>
                  <a:gd name="T12" fmla="*/ 1 w 18"/>
                  <a:gd name="T13" fmla="*/ 4 h 6"/>
                  <a:gd name="T14" fmla="*/ 2 w 18"/>
                  <a:gd name="T15" fmla="*/ 4 h 6"/>
                  <a:gd name="T16" fmla="*/ 3 w 18"/>
                  <a:gd name="T17" fmla="*/ 5 h 6"/>
                  <a:gd name="T18" fmla="*/ 4 w 18"/>
                  <a:gd name="T19" fmla="*/ 6 h 6"/>
                  <a:gd name="T20" fmla="*/ 5 w 18"/>
                  <a:gd name="T21" fmla="*/ 6 h 6"/>
                  <a:gd name="T22" fmla="*/ 7 w 18"/>
                  <a:gd name="T23" fmla="*/ 6 h 6"/>
                  <a:gd name="T24" fmla="*/ 8 w 18"/>
                  <a:gd name="T25" fmla="*/ 6 h 6"/>
                  <a:gd name="T26" fmla="*/ 9 w 18"/>
                  <a:gd name="T27" fmla="*/ 6 h 6"/>
                  <a:gd name="T28" fmla="*/ 10 w 18"/>
                  <a:gd name="T29" fmla="*/ 6 h 6"/>
                  <a:gd name="T30" fmla="*/ 10 w 18"/>
                  <a:gd name="T31" fmla="*/ 6 h 6"/>
                  <a:gd name="T32" fmla="*/ 10 w 18"/>
                  <a:gd name="T33" fmla="*/ 6 h 6"/>
                  <a:gd name="T34" fmla="*/ 18 w 18"/>
                  <a:gd name="T35" fmla="*/ 0 h 6"/>
                  <a:gd name="T36" fmla="*/ 0 w 18"/>
                  <a:gd name="T3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6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491"/>
              <p:cNvSpPr>
                <a:spLocks/>
              </p:cNvSpPr>
              <p:nvPr/>
            </p:nvSpPr>
            <p:spPr bwMode="auto">
              <a:xfrm>
                <a:off x="5529" y="2632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 w 11"/>
                  <a:gd name="T3" fmla="*/ 2 h 2"/>
                  <a:gd name="T4" fmla="*/ 8 w 11"/>
                  <a:gd name="T5" fmla="*/ 2 h 2"/>
                  <a:gd name="T6" fmla="*/ 11 w 11"/>
                  <a:gd name="T7" fmla="*/ 0 h 2"/>
                  <a:gd name="T8" fmla="*/ 0 w 1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492"/>
              <p:cNvSpPr>
                <a:spLocks/>
              </p:cNvSpPr>
              <p:nvPr/>
            </p:nvSpPr>
            <p:spPr bwMode="auto">
              <a:xfrm>
                <a:off x="5524" y="2611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3 w 4"/>
                  <a:gd name="T3" fmla="*/ 5 h 5"/>
                  <a:gd name="T4" fmla="*/ 4 w 4"/>
                  <a:gd name="T5" fmla="*/ 4 h 5"/>
                  <a:gd name="T6" fmla="*/ 4 w 4"/>
                  <a:gd name="T7" fmla="*/ 4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1 h 5"/>
                  <a:gd name="T14" fmla="*/ 3 w 4"/>
                  <a:gd name="T15" fmla="*/ 1 h 5"/>
                  <a:gd name="T16" fmla="*/ 2 w 4"/>
                  <a:gd name="T17" fmla="*/ 0 h 5"/>
                  <a:gd name="T18" fmla="*/ 1 w 4"/>
                  <a:gd name="T19" fmla="*/ 1 h 5"/>
                  <a:gd name="T20" fmla="*/ 0 w 4"/>
                  <a:gd name="T21" fmla="*/ 1 h 5"/>
                  <a:gd name="T22" fmla="*/ 0 w 4"/>
                  <a:gd name="T23" fmla="*/ 2 h 5"/>
                  <a:gd name="T24" fmla="*/ 0 w 4"/>
                  <a:gd name="T25" fmla="*/ 3 h 5"/>
                  <a:gd name="T26" fmla="*/ 0 w 4"/>
                  <a:gd name="T27" fmla="*/ 4 h 5"/>
                  <a:gd name="T28" fmla="*/ 0 w 4"/>
                  <a:gd name="T29" fmla="*/ 4 h 5"/>
                  <a:gd name="T30" fmla="*/ 1 w 4"/>
                  <a:gd name="T31" fmla="*/ 5 h 5"/>
                  <a:gd name="T32" fmla="*/ 2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3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493"/>
              <p:cNvSpPr>
                <a:spLocks/>
              </p:cNvSpPr>
              <p:nvPr/>
            </p:nvSpPr>
            <p:spPr bwMode="auto">
              <a:xfrm>
                <a:off x="5539" y="2611"/>
                <a:ext cx="6" cy="6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5 w 6"/>
                  <a:gd name="T5" fmla="*/ 5 h 6"/>
                  <a:gd name="T6" fmla="*/ 5 w 6"/>
                  <a:gd name="T7" fmla="*/ 4 h 6"/>
                  <a:gd name="T8" fmla="*/ 6 w 6"/>
                  <a:gd name="T9" fmla="*/ 3 h 6"/>
                  <a:gd name="T10" fmla="*/ 5 w 6"/>
                  <a:gd name="T11" fmla="*/ 2 h 6"/>
                  <a:gd name="T12" fmla="*/ 5 w 6"/>
                  <a:gd name="T13" fmla="*/ 1 h 6"/>
                  <a:gd name="T14" fmla="*/ 4 w 6"/>
                  <a:gd name="T15" fmla="*/ 1 h 6"/>
                  <a:gd name="T16" fmla="*/ 3 w 6"/>
                  <a:gd name="T17" fmla="*/ 0 h 6"/>
                  <a:gd name="T18" fmla="*/ 2 w 6"/>
                  <a:gd name="T19" fmla="*/ 1 h 6"/>
                  <a:gd name="T20" fmla="*/ 2 w 6"/>
                  <a:gd name="T21" fmla="*/ 1 h 6"/>
                  <a:gd name="T22" fmla="*/ 1 w 6"/>
                  <a:gd name="T23" fmla="*/ 1 h 6"/>
                  <a:gd name="T24" fmla="*/ 1 w 6"/>
                  <a:gd name="T25" fmla="*/ 1 h 6"/>
                  <a:gd name="T26" fmla="*/ 0 w 6"/>
                  <a:gd name="T27" fmla="*/ 2 h 6"/>
                  <a:gd name="T28" fmla="*/ 0 w 6"/>
                  <a:gd name="T29" fmla="*/ 2 h 6"/>
                  <a:gd name="T30" fmla="*/ 0 w 6"/>
                  <a:gd name="T31" fmla="*/ 3 h 6"/>
                  <a:gd name="T32" fmla="*/ 0 w 6"/>
                  <a:gd name="T33" fmla="*/ 3 h 6"/>
                  <a:gd name="T34" fmla="*/ 0 w 6"/>
                  <a:gd name="T35" fmla="*/ 4 h 6"/>
                  <a:gd name="T36" fmla="*/ 0 w 6"/>
                  <a:gd name="T37" fmla="*/ 4 h 6"/>
                  <a:gd name="T38" fmla="*/ 0 w 6"/>
                  <a:gd name="T39" fmla="*/ 5 h 6"/>
                  <a:gd name="T40" fmla="*/ 1 w 6"/>
                  <a:gd name="T41" fmla="*/ 5 h 6"/>
                  <a:gd name="T42" fmla="*/ 1 w 6"/>
                  <a:gd name="T43" fmla="*/ 6 h 6"/>
                  <a:gd name="T44" fmla="*/ 2 w 6"/>
                  <a:gd name="T45" fmla="*/ 6 h 6"/>
                  <a:gd name="T46" fmla="*/ 2 w 6"/>
                  <a:gd name="T47" fmla="*/ 6 h 6"/>
                  <a:gd name="T48" fmla="*/ 3 w 6"/>
                  <a:gd name="T4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lnTo>
                      <a:pt x="4" y="6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494"/>
              <p:cNvSpPr>
                <a:spLocks/>
              </p:cNvSpPr>
              <p:nvPr/>
            </p:nvSpPr>
            <p:spPr bwMode="auto">
              <a:xfrm>
                <a:off x="5525" y="2612"/>
                <a:ext cx="12" cy="14"/>
              </a:xfrm>
              <a:custGeom>
                <a:avLst/>
                <a:gdLst>
                  <a:gd name="T0" fmla="*/ 3 w 12"/>
                  <a:gd name="T1" fmla="*/ 12 h 14"/>
                  <a:gd name="T2" fmla="*/ 8 w 12"/>
                  <a:gd name="T3" fmla="*/ 3 h 14"/>
                  <a:gd name="T4" fmla="*/ 8 w 12"/>
                  <a:gd name="T5" fmla="*/ 0 h 14"/>
                  <a:gd name="T6" fmla="*/ 0 w 12"/>
                  <a:gd name="T7" fmla="*/ 14 h 14"/>
                  <a:gd name="T8" fmla="*/ 12 w 12"/>
                  <a:gd name="T9" fmla="*/ 14 h 14"/>
                  <a:gd name="T10" fmla="*/ 12 w 12"/>
                  <a:gd name="T11" fmla="*/ 12 h 14"/>
                  <a:gd name="T12" fmla="*/ 3 w 12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3" y="12"/>
                    </a:moveTo>
                    <a:lnTo>
                      <a:pt x="8" y="3"/>
                    </a:lnTo>
                    <a:lnTo>
                      <a:pt x="8" y="0"/>
                    </a:lnTo>
                    <a:lnTo>
                      <a:pt x="0" y="14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42" name="Group 1498"/>
            <p:cNvGrpSpPr>
              <a:grpSpLocks/>
            </p:cNvGrpSpPr>
            <p:nvPr/>
          </p:nvGrpSpPr>
          <p:grpSpPr bwMode="auto">
            <a:xfrm>
              <a:off x="8597900" y="3821113"/>
              <a:ext cx="212725" cy="273050"/>
              <a:chOff x="5416" y="2407"/>
              <a:chExt cx="134" cy="172"/>
            </a:xfrm>
          </p:grpSpPr>
          <p:pic>
            <p:nvPicPr>
              <p:cNvPr id="147" name="Picture 1496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16" y="2407"/>
                <a:ext cx="134" cy="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8" name="Picture 1497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16" y="2407"/>
                <a:ext cx="134" cy="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43" name="Rectangle 1499"/>
            <p:cNvSpPr>
              <a:spLocks noChangeArrowheads="1"/>
            </p:cNvSpPr>
            <p:nvPr/>
          </p:nvSpPr>
          <p:spPr bwMode="auto">
            <a:xfrm>
              <a:off x="8472488" y="3814763"/>
              <a:ext cx="455612" cy="277812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4" name="Rectangle 1500"/>
            <p:cNvSpPr>
              <a:spLocks noChangeArrowheads="1"/>
            </p:cNvSpPr>
            <p:nvPr/>
          </p:nvSpPr>
          <p:spPr bwMode="auto">
            <a:xfrm>
              <a:off x="8020050" y="4095750"/>
              <a:ext cx="455612" cy="279400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5" name="Rectangle 1501"/>
            <p:cNvSpPr>
              <a:spLocks noChangeArrowheads="1"/>
            </p:cNvSpPr>
            <p:nvPr/>
          </p:nvSpPr>
          <p:spPr bwMode="auto">
            <a:xfrm>
              <a:off x="8475663" y="4097338"/>
              <a:ext cx="454025" cy="279400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46" name="Picture 1502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04175" y="3816350"/>
              <a:ext cx="461962" cy="285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51" name="グループ化 250"/>
          <p:cNvGrpSpPr/>
          <p:nvPr/>
        </p:nvGrpSpPr>
        <p:grpSpPr>
          <a:xfrm>
            <a:off x="7024673" y="1701789"/>
            <a:ext cx="578287" cy="473924"/>
            <a:chOff x="3208338" y="3263901"/>
            <a:chExt cx="990600" cy="792163"/>
          </a:xfrm>
        </p:grpSpPr>
        <p:pic>
          <p:nvPicPr>
            <p:cNvPr id="252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3" name="Picture 9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54" name="グループ化 253"/>
          <p:cNvGrpSpPr/>
          <p:nvPr/>
        </p:nvGrpSpPr>
        <p:grpSpPr>
          <a:xfrm>
            <a:off x="5607070" y="2823634"/>
            <a:ext cx="874789" cy="709682"/>
            <a:chOff x="1449388" y="3081338"/>
            <a:chExt cx="990600" cy="792163"/>
          </a:xfrm>
        </p:grpSpPr>
        <p:pic>
          <p:nvPicPr>
            <p:cNvPr id="255" name="Picture 8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9388" y="3081338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56" name="Group 85"/>
            <p:cNvGrpSpPr>
              <a:grpSpLocks/>
            </p:cNvGrpSpPr>
            <p:nvPr/>
          </p:nvGrpSpPr>
          <p:grpSpPr bwMode="auto">
            <a:xfrm>
              <a:off x="1492251" y="3189288"/>
              <a:ext cx="909638" cy="561975"/>
              <a:chOff x="940" y="2009"/>
              <a:chExt cx="573" cy="354"/>
            </a:xfrm>
          </p:grpSpPr>
          <p:sp>
            <p:nvSpPr>
              <p:cNvPr id="260" name="Rectangle 83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Rectangle 84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257" name="Group 89"/>
            <p:cNvGrpSpPr>
              <a:grpSpLocks/>
            </p:cNvGrpSpPr>
            <p:nvPr/>
          </p:nvGrpSpPr>
          <p:grpSpPr bwMode="auto">
            <a:xfrm>
              <a:off x="1757363" y="3244851"/>
              <a:ext cx="401638" cy="519113"/>
              <a:chOff x="1107" y="2044"/>
              <a:chExt cx="253" cy="327"/>
            </a:xfrm>
          </p:grpSpPr>
          <p:pic>
            <p:nvPicPr>
              <p:cNvPr id="258" name="Picture 87"/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59" name="Picture 88"/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262" name="グループ化 261"/>
          <p:cNvGrpSpPr/>
          <p:nvPr/>
        </p:nvGrpSpPr>
        <p:grpSpPr>
          <a:xfrm>
            <a:off x="6883289" y="2823634"/>
            <a:ext cx="874789" cy="709682"/>
            <a:chOff x="1449388" y="3081338"/>
            <a:chExt cx="990600" cy="792163"/>
          </a:xfrm>
        </p:grpSpPr>
        <p:pic>
          <p:nvPicPr>
            <p:cNvPr id="263" name="Picture 8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9388" y="3081338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64" name="Group 85"/>
            <p:cNvGrpSpPr>
              <a:grpSpLocks/>
            </p:cNvGrpSpPr>
            <p:nvPr/>
          </p:nvGrpSpPr>
          <p:grpSpPr bwMode="auto">
            <a:xfrm>
              <a:off x="1492251" y="3189288"/>
              <a:ext cx="909638" cy="561975"/>
              <a:chOff x="940" y="2009"/>
              <a:chExt cx="573" cy="354"/>
            </a:xfrm>
          </p:grpSpPr>
          <p:sp>
            <p:nvSpPr>
              <p:cNvPr id="268" name="Rectangle 83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Rectangle 84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265" name="Group 89"/>
            <p:cNvGrpSpPr>
              <a:grpSpLocks/>
            </p:cNvGrpSpPr>
            <p:nvPr/>
          </p:nvGrpSpPr>
          <p:grpSpPr bwMode="auto">
            <a:xfrm>
              <a:off x="1757363" y="3244851"/>
              <a:ext cx="401638" cy="519113"/>
              <a:chOff x="1107" y="2044"/>
              <a:chExt cx="253" cy="327"/>
            </a:xfrm>
          </p:grpSpPr>
          <p:pic>
            <p:nvPicPr>
              <p:cNvPr id="266" name="Picture 87"/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7" name="Picture 88"/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270" name="Text Box 43"/>
          <p:cNvSpPr txBox="1">
            <a:spLocks noChangeArrowheads="1"/>
          </p:cNvSpPr>
          <p:nvPr/>
        </p:nvSpPr>
        <p:spPr bwMode="auto">
          <a:xfrm>
            <a:off x="6921241" y="3508107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Local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271" name="Text Box 43"/>
          <p:cNvSpPr txBox="1">
            <a:spLocks noChangeArrowheads="1"/>
          </p:cNvSpPr>
          <p:nvPr/>
        </p:nvSpPr>
        <p:spPr bwMode="auto">
          <a:xfrm>
            <a:off x="1620495" y="5013729"/>
            <a:ext cx="1175531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272" name="グループ化 271"/>
          <p:cNvGrpSpPr/>
          <p:nvPr/>
        </p:nvGrpSpPr>
        <p:grpSpPr>
          <a:xfrm>
            <a:off x="1891633" y="4579856"/>
            <a:ext cx="578287" cy="472974"/>
            <a:chOff x="7978775" y="3702050"/>
            <a:chExt cx="990600" cy="790575"/>
          </a:xfrm>
        </p:grpSpPr>
        <p:pic>
          <p:nvPicPr>
            <p:cNvPr id="273" name="Picture 1389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78775" y="3702050"/>
              <a:ext cx="990600" cy="790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74" name="Group 1392"/>
            <p:cNvGrpSpPr>
              <a:grpSpLocks/>
            </p:cNvGrpSpPr>
            <p:nvPr/>
          </p:nvGrpSpPr>
          <p:grpSpPr bwMode="auto">
            <a:xfrm>
              <a:off x="8020050" y="3810000"/>
              <a:ext cx="911225" cy="560387"/>
              <a:chOff x="5052" y="2400"/>
              <a:chExt cx="574" cy="353"/>
            </a:xfrm>
          </p:grpSpPr>
          <p:sp>
            <p:nvSpPr>
              <p:cNvPr id="384" name="Rectangle 1390"/>
              <p:cNvSpPr>
                <a:spLocks noChangeArrowheads="1"/>
              </p:cNvSpPr>
              <p:nvPr/>
            </p:nvSpPr>
            <p:spPr bwMode="auto">
              <a:xfrm>
                <a:off x="5052" y="2400"/>
                <a:ext cx="574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85" name="Rectangle 1391"/>
              <p:cNvSpPr>
                <a:spLocks noChangeArrowheads="1"/>
              </p:cNvSpPr>
              <p:nvPr/>
            </p:nvSpPr>
            <p:spPr bwMode="auto">
              <a:xfrm>
                <a:off x="5052" y="2400"/>
                <a:ext cx="574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</p:grpSp>
        <p:grpSp>
          <p:nvGrpSpPr>
            <p:cNvPr id="275" name="Group 1441"/>
            <p:cNvGrpSpPr>
              <a:grpSpLocks/>
            </p:cNvGrpSpPr>
            <p:nvPr/>
          </p:nvGrpSpPr>
          <p:grpSpPr bwMode="auto">
            <a:xfrm>
              <a:off x="8072438" y="4127500"/>
              <a:ext cx="366712" cy="215900"/>
              <a:chOff x="5085" y="2600"/>
              <a:chExt cx="231" cy="136"/>
            </a:xfrm>
          </p:grpSpPr>
          <p:sp>
            <p:nvSpPr>
              <p:cNvPr id="337" name="Freeform 1394"/>
              <p:cNvSpPr>
                <a:spLocks/>
              </p:cNvSpPr>
              <p:nvPr/>
            </p:nvSpPr>
            <p:spPr bwMode="auto">
              <a:xfrm>
                <a:off x="5262" y="2650"/>
                <a:ext cx="43" cy="53"/>
              </a:xfrm>
              <a:custGeom>
                <a:avLst/>
                <a:gdLst>
                  <a:gd name="T0" fmla="*/ 0 w 43"/>
                  <a:gd name="T1" fmla="*/ 3 h 53"/>
                  <a:gd name="T2" fmla="*/ 1 w 43"/>
                  <a:gd name="T3" fmla="*/ 2 h 53"/>
                  <a:gd name="T4" fmla="*/ 3 w 43"/>
                  <a:gd name="T5" fmla="*/ 1 h 53"/>
                  <a:gd name="T6" fmla="*/ 5 w 43"/>
                  <a:gd name="T7" fmla="*/ 0 h 53"/>
                  <a:gd name="T8" fmla="*/ 7 w 43"/>
                  <a:gd name="T9" fmla="*/ 0 h 53"/>
                  <a:gd name="T10" fmla="*/ 10 w 43"/>
                  <a:gd name="T11" fmla="*/ 0 h 53"/>
                  <a:gd name="T12" fmla="*/ 13 w 43"/>
                  <a:gd name="T13" fmla="*/ 0 h 53"/>
                  <a:gd name="T14" fmla="*/ 16 w 43"/>
                  <a:gd name="T15" fmla="*/ 1 h 53"/>
                  <a:gd name="T16" fmla="*/ 19 w 43"/>
                  <a:gd name="T17" fmla="*/ 1 h 53"/>
                  <a:gd name="T18" fmla="*/ 22 w 43"/>
                  <a:gd name="T19" fmla="*/ 2 h 53"/>
                  <a:gd name="T20" fmla="*/ 25 w 43"/>
                  <a:gd name="T21" fmla="*/ 2 h 53"/>
                  <a:gd name="T22" fmla="*/ 28 w 43"/>
                  <a:gd name="T23" fmla="*/ 3 h 53"/>
                  <a:gd name="T24" fmla="*/ 30 w 43"/>
                  <a:gd name="T25" fmla="*/ 4 h 53"/>
                  <a:gd name="T26" fmla="*/ 32 w 43"/>
                  <a:gd name="T27" fmla="*/ 4 h 53"/>
                  <a:gd name="T28" fmla="*/ 34 w 43"/>
                  <a:gd name="T29" fmla="*/ 5 h 53"/>
                  <a:gd name="T30" fmla="*/ 35 w 43"/>
                  <a:gd name="T31" fmla="*/ 5 h 53"/>
                  <a:gd name="T32" fmla="*/ 35 w 43"/>
                  <a:gd name="T33" fmla="*/ 5 h 53"/>
                  <a:gd name="T34" fmla="*/ 35 w 43"/>
                  <a:gd name="T35" fmla="*/ 5 h 53"/>
                  <a:gd name="T36" fmla="*/ 36 w 43"/>
                  <a:gd name="T37" fmla="*/ 5 h 53"/>
                  <a:gd name="T38" fmla="*/ 36 w 43"/>
                  <a:gd name="T39" fmla="*/ 4 h 53"/>
                  <a:gd name="T40" fmla="*/ 36 w 43"/>
                  <a:gd name="T41" fmla="*/ 4 h 53"/>
                  <a:gd name="T42" fmla="*/ 37 w 43"/>
                  <a:gd name="T43" fmla="*/ 3 h 53"/>
                  <a:gd name="T44" fmla="*/ 37 w 43"/>
                  <a:gd name="T45" fmla="*/ 3 h 53"/>
                  <a:gd name="T46" fmla="*/ 38 w 43"/>
                  <a:gd name="T47" fmla="*/ 3 h 53"/>
                  <a:gd name="T48" fmla="*/ 39 w 43"/>
                  <a:gd name="T49" fmla="*/ 3 h 53"/>
                  <a:gd name="T50" fmla="*/ 41 w 43"/>
                  <a:gd name="T51" fmla="*/ 3 h 53"/>
                  <a:gd name="T52" fmla="*/ 41 w 43"/>
                  <a:gd name="T53" fmla="*/ 3 h 53"/>
                  <a:gd name="T54" fmla="*/ 42 w 43"/>
                  <a:gd name="T55" fmla="*/ 3 h 53"/>
                  <a:gd name="T56" fmla="*/ 42 w 43"/>
                  <a:gd name="T57" fmla="*/ 3 h 53"/>
                  <a:gd name="T58" fmla="*/ 43 w 43"/>
                  <a:gd name="T59" fmla="*/ 4 h 53"/>
                  <a:gd name="T60" fmla="*/ 43 w 43"/>
                  <a:gd name="T61" fmla="*/ 4 h 53"/>
                  <a:gd name="T62" fmla="*/ 43 w 43"/>
                  <a:gd name="T63" fmla="*/ 4 h 53"/>
                  <a:gd name="T64" fmla="*/ 43 w 43"/>
                  <a:gd name="T65" fmla="*/ 4 h 53"/>
                  <a:gd name="T66" fmla="*/ 43 w 43"/>
                  <a:gd name="T67" fmla="*/ 53 h 53"/>
                  <a:gd name="T68" fmla="*/ 35 w 43"/>
                  <a:gd name="T69" fmla="*/ 53 h 53"/>
                  <a:gd name="T70" fmla="*/ 35 w 43"/>
                  <a:gd name="T71" fmla="*/ 49 h 53"/>
                  <a:gd name="T72" fmla="*/ 35 w 43"/>
                  <a:gd name="T73" fmla="*/ 42 h 53"/>
                  <a:gd name="T74" fmla="*/ 35 w 43"/>
                  <a:gd name="T75" fmla="*/ 35 h 53"/>
                  <a:gd name="T76" fmla="*/ 35 w 43"/>
                  <a:gd name="T77" fmla="*/ 31 h 53"/>
                  <a:gd name="T78" fmla="*/ 34 w 43"/>
                  <a:gd name="T79" fmla="*/ 31 h 53"/>
                  <a:gd name="T80" fmla="*/ 33 w 43"/>
                  <a:gd name="T81" fmla="*/ 30 h 53"/>
                  <a:gd name="T82" fmla="*/ 31 w 43"/>
                  <a:gd name="T83" fmla="*/ 30 h 53"/>
                  <a:gd name="T84" fmla="*/ 29 w 43"/>
                  <a:gd name="T85" fmla="*/ 29 h 53"/>
                  <a:gd name="T86" fmla="*/ 27 w 43"/>
                  <a:gd name="T87" fmla="*/ 29 h 53"/>
                  <a:gd name="T88" fmla="*/ 24 w 43"/>
                  <a:gd name="T89" fmla="*/ 28 h 53"/>
                  <a:gd name="T90" fmla="*/ 22 w 43"/>
                  <a:gd name="T91" fmla="*/ 27 h 53"/>
                  <a:gd name="T92" fmla="*/ 19 w 43"/>
                  <a:gd name="T93" fmla="*/ 26 h 53"/>
                  <a:gd name="T94" fmla="*/ 16 w 43"/>
                  <a:gd name="T95" fmla="*/ 26 h 53"/>
                  <a:gd name="T96" fmla="*/ 14 w 43"/>
                  <a:gd name="T97" fmla="*/ 25 h 53"/>
                  <a:gd name="T98" fmla="*/ 11 w 43"/>
                  <a:gd name="T99" fmla="*/ 24 h 53"/>
                  <a:gd name="T100" fmla="*/ 9 w 43"/>
                  <a:gd name="T101" fmla="*/ 24 h 53"/>
                  <a:gd name="T102" fmla="*/ 6 w 43"/>
                  <a:gd name="T103" fmla="*/ 23 h 53"/>
                  <a:gd name="T104" fmla="*/ 4 w 43"/>
                  <a:gd name="T105" fmla="*/ 23 h 53"/>
                  <a:gd name="T106" fmla="*/ 2 w 43"/>
                  <a:gd name="T107" fmla="*/ 22 h 53"/>
                  <a:gd name="T108" fmla="*/ 0 w 43"/>
                  <a:gd name="T109" fmla="*/ 22 h 53"/>
                  <a:gd name="T110" fmla="*/ 0 w 43"/>
                  <a:gd name="T111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3">
                    <a:moveTo>
                      <a:pt x="0" y="3"/>
                    </a:moveTo>
                    <a:lnTo>
                      <a:pt x="1" y="2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9" y="1"/>
                    </a:lnTo>
                    <a:lnTo>
                      <a:pt x="22" y="2"/>
                    </a:lnTo>
                    <a:lnTo>
                      <a:pt x="25" y="2"/>
                    </a:lnTo>
                    <a:lnTo>
                      <a:pt x="28" y="3"/>
                    </a:lnTo>
                    <a:lnTo>
                      <a:pt x="30" y="4"/>
                    </a:lnTo>
                    <a:lnTo>
                      <a:pt x="32" y="4"/>
                    </a:lnTo>
                    <a:lnTo>
                      <a:pt x="34" y="5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9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53"/>
                    </a:lnTo>
                    <a:lnTo>
                      <a:pt x="35" y="53"/>
                    </a:lnTo>
                    <a:lnTo>
                      <a:pt x="35" y="49"/>
                    </a:lnTo>
                    <a:lnTo>
                      <a:pt x="35" y="42"/>
                    </a:lnTo>
                    <a:lnTo>
                      <a:pt x="35" y="35"/>
                    </a:lnTo>
                    <a:lnTo>
                      <a:pt x="35" y="31"/>
                    </a:lnTo>
                    <a:lnTo>
                      <a:pt x="34" y="31"/>
                    </a:lnTo>
                    <a:lnTo>
                      <a:pt x="33" y="30"/>
                    </a:lnTo>
                    <a:lnTo>
                      <a:pt x="31" y="30"/>
                    </a:lnTo>
                    <a:lnTo>
                      <a:pt x="29" y="29"/>
                    </a:lnTo>
                    <a:lnTo>
                      <a:pt x="27" y="29"/>
                    </a:lnTo>
                    <a:lnTo>
                      <a:pt x="24" y="28"/>
                    </a:lnTo>
                    <a:lnTo>
                      <a:pt x="22" y="27"/>
                    </a:lnTo>
                    <a:lnTo>
                      <a:pt x="19" y="26"/>
                    </a:lnTo>
                    <a:lnTo>
                      <a:pt x="16" y="26"/>
                    </a:lnTo>
                    <a:lnTo>
                      <a:pt x="14" y="25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38" name="Freeform 1395"/>
              <p:cNvSpPr>
                <a:spLocks/>
              </p:cNvSpPr>
              <p:nvPr/>
            </p:nvSpPr>
            <p:spPr bwMode="auto">
              <a:xfrm>
                <a:off x="5251" y="2640"/>
                <a:ext cx="24" cy="21"/>
              </a:xfrm>
              <a:custGeom>
                <a:avLst/>
                <a:gdLst>
                  <a:gd name="T0" fmla="*/ 24 w 24"/>
                  <a:gd name="T1" fmla="*/ 21 h 21"/>
                  <a:gd name="T2" fmla="*/ 24 w 24"/>
                  <a:gd name="T3" fmla="*/ 0 h 21"/>
                  <a:gd name="T4" fmla="*/ 0 w 24"/>
                  <a:gd name="T5" fmla="*/ 5 h 21"/>
                  <a:gd name="T6" fmla="*/ 0 w 24"/>
                  <a:gd name="T7" fmla="*/ 21 h 21"/>
                  <a:gd name="T8" fmla="*/ 24 w 24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1">
                    <a:moveTo>
                      <a:pt x="24" y="21"/>
                    </a:moveTo>
                    <a:lnTo>
                      <a:pt x="24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4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39" name="Freeform 1396"/>
              <p:cNvSpPr>
                <a:spLocks/>
              </p:cNvSpPr>
              <p:nvPr/>
            </p:nvSpPr>
            <p:spPr bwMode="auto">
              <a:xfrm>
                <a:off x="5254" y="2645"/>
                <a:ext cx="18" cy="26"/>
              </a:xfrm>
              <a:custGeom>
                <a:avLst/>
                <a:gdLst>
                  <a:gd name="T0" fmla="*/ 18 w 18"/>
                  <a:gd name="T1" fmla="*/ 0 h 26"/>
                  <a:gd name="T2" fmla="*/ 0 w 18"/>
                  <a:gd name="T3" fmla="*/ 0 h 26"/>
                  <a:gd name="T4" fmla="*/ 0 w 18"/>
                  <a:gd name="T5" fmla="*/ 26 h 26"/>
                  <a:gd name="T6" fmla="*/ 7 w 18"/>
                  <a:gd name="T7" fmla="*/ 26 h 26"/>
                  <a:gd name="T8" fmla="*/ 18 w 18"/>
                  <a:gd name="T9" fmla="*/ 26 h 26"/>
                  <a:gd name="T10" fmla="*/ 18 w 18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6">
                    <a:moveTo>
                      <a:pt x="18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7" y="26"/>
                    </a:lnTo>
                    <a:lnTo>
                      <a:pt x="18" y="26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40" name="Freeform 1397"/>
              <p:cNvSpPr>
                <a:spLocks/>
              </p:cNvSpPr>
              <p:nvPr/>
            </p:nvSpPr>
            <p:spPr bwMode="auto">
              <a:xfrm>
                <a:off x="5235" y="2652"/>
                <a:ext cx="60" cy="48"/>
              </a:xfrm>
              <a:custGeom>
                <a:avLst/>
                <a:gdLst>
                  <a:gd name="T0" fmla="*/ 14 w 60"/>
                  <a:gd name="T1" fmla="*/ 0 h 48"/>
                  <a:gd name="T2" fmla="*/ 13 w 60"/>
                  <a:gd name="T3" fmla="*/ 0 h 48"/>
                  <a:gd name="T4" fmla="*/ 12 w 60"/>
                  <a:gd name="T5" fmla="*/ 0 h 48"/>
                  <a:gd name="T6" fmla="*/ 12 w 60"/>
                  <a:gd name="T7" fmla="*/ 0 h 48"/>
                  <a:gd name="T8" fmla="*/ 10 w 60"/>
                  <a:gd name="T9" fmla="*/ 1 h 48"/>
                  <a:gd name="T10" fmla="*/ 9 w 60"/>
                  <a:gd name="T11" fmla="*/ 1 h 48"/>
                  <a:gd name="T12" fmla="*/ 8 w 60"/>
                  <a:gd name="T13" fmla="*/ 2 h 48"/>
                  <a:gd name="T14" fmla="*/ 7 w 60"/>
                  <a:gd name="T15" fmla="*/ 3 h 48"/>
                  <a:gd name="T16" fmla="*/ 5 w 60"/>
                  <a:gd name="T17" fmla="*/ 4 h 48"/>
                  <a:gd name="T18" fmla="*/ 3 w 60"/>
                  <a:gd name="T19" fmla="*/ 7 h 48"/>
                  <a:gd name="T20" fmla="*/ 2 w 60"/>
                  <a:gd name="T21" fmla="*/ 12 h 48"/>
                  <a:gd name="T22" fmla="*/ 1 w 60"/>
                  <a:gd name="T23" fmla="*/ 18 h 48"/>
                  <a:gd name="T24" fmla="*/ 0 w 60"/>
                  <a:gd name="T25" fmla="*/ 25 h 48"/>
                  <a:gd name="T26" fmla="*/ 0 w 60"/>
                  <a:gd name="T27" fmla="*/ 32 h 48"/>
                  <a:gd name="T28" fmla="*/ 0 w 60"/>
                  <a:gd name="T29" fmla="*/ 38 h 48"/>
                  <a:gd name="T30" fmla="*/ 0 w 60"/>
                  <a:gd name="T31" fmla="*/ 41 h 48"/>
                  <a:gd name="T32" fmla="*/ 0 w 60"/>
                  <a:gd name="T33" fmla="*/ 43 h 48"/>
                  <a:gd name="T34" fmla="*/ 53 w 60"/>
                  <a:gd name="T35" fmla="*/ 48 h 48"/>
                  <a:gd name="T36" fmla="*/ 52 w 60"/>
                  <a:gd name="T37" fmla="*/ 35 h 48"/>
                  <a:gd name="T38" fmla="*/ 52 w 60"/>
                  <a:gd name="T39" fmla="*/ 34 h 48"/>
                  <a:gd name="T40" fmla="*/ 53 w 60"/>
                  <a:gd name="T41" fmla="*/ 34 h 48"/>
                  <a:gd name="T42" fmla="*/ 53 w 60"/>
                  <a:gd name="T43" fmla="*/ 34 h 48"/>
                  <a:gd name="T44" fmla="*/ 54 w 60"/>
                  <a:gd name="T45" fmla="*/ 33 h 48"/>
                  <a:gd name="T46" fmla="*/ 54 w 60"/>
                  <a:gd name="T47" fmla="*/ 33 h 48"/>
                  <a:gd name="T48" fmla="*/ 55 w 60"/>
                  <a:gd name="T49" fmla="*/ 32 h 48"/>
                  <a:gd name="T50" fmla="*/ 55 w 60"/>
                  <a:gd name="T51" fmla="*/ 32 h 48"/>
                  <a:gd name="T52" fmla="*/ 56 w 60"/>
                  <a:gd name="T53" fmla="*/ 32 h 48"/>
                  <a:gd name="T54" fmla="*/ 57 w 60"/>
                  <a:gd name="T55" fmla="*/ 31 h 48"/>
                  <a:gd name="T56" fmla="*/ 58 w 60"/>
                  <a:gd name="T57" fmla="*/ 30 h 48"/>
                  <a:gd name="T58" fmla="*/ 59 w 60"/>
                  <a:gd name="T59" fmla="*/ 28 h 48"/>
                  <a:gd name="T60" fmla="*/ 60 w 60"/>
                  <a:gd name="T61" fmla="*/ 27 h 48"/>
                  <a:gd name="T62" fmla="*/ 60 w 60"/>
                  <a:gd name="T63" fmla="*/ 26 h 48"/>
                  <a:gd name="T64" fmla="*/ 60 w 60"/>
                  <a:gd name="T65" fmla="*/ 24 h 48"/>
                  <a:gd name="T66" fmla="*/ 60 w 60"/>
                  <a:gd name="T67" fmla="*/ 22 h 48"/>
                  <a:gd name="T68" fmla="*/ 60 w 60"/>
                  <a:gd name="T69" fmla="*/ 20 h 48"/>
                  <a:gd name="T70" fmla="*/ 60 w 60"/>
                  <a:gd name="T71" fmla="*/ 20 h 48"/>
                  <a:gd name="T72" fmla="*/ 59 w 60"/>
                  <a:gd name="T73" fmla="*/ 18 h 48"/>
                  <a:gd name="T74" fmla="*/ 58 w 60"/>
                  <a:gd name="T75" fmla="*/ 15 h 48"/>
                  <a:gd name="T76" fmla="*/ 56 w 60"/>
                  <a:gd name="T77" fmla="*/ 12 h 48"/>
                  <a:gd name="T78" fmla="*/ 54 w 60"/>
                  <a:gd name="T79" fmla="*/ 9 h 48"/>
                  <a:gd name="T80" fmla="*/ 51 w 60"/>
                  <a:gd name="T81" fmla="*/ 6 h 48"/>
                  <a:gd name="T82" fmla="*/ 48 w 60"/>
                  <a:gd name="T83" fmla="*/ 3 h 48"/>
                  <a:gd name="T84" fmla="*/ 45 w 60"/>
                  <a:gd name="T85" fmla="*/ 1 h 48"/>
                  <a:gd name="T86" fmla="*/ 44 w 60"/>
                  <a:gd name="T87" fmla="*/ 1 h 48"/>
                  <a:gd name="T88" fmla="*/ 43 w 60"/>
                  <a:gd name="T89" fmla="*/ 1 h 48"/>
                  <a:gd name="T90" fmla="*/ 42 w 60"/>
                  <a:gd name="T91" fmla="*/ 1 h 48"/>
                  <a:gd name="T92" fmla="*/ 41 w 60"/>
                  <a:gd name="T93" fmla="*/ 0 h 48"/>
                  <a:gd name="T94" fmla="*/ 40 w 60"/>
                  <a:gd name="T95" fmla="*/ 0 h 48"/>
                  <a:gd name="T96" fmla="*/ 39 w 60"/>
                  <a:gd name="T97" fmla="*/ 0 h 48"/>
                  <a:gd name="T98" fmla="*/ 38 w 60"/>
                  <a:gd name="T99" fmla="*/ 0 h 48"/>
                  <a:gd name="T100" fmla="*/ 37 w 60"/>
                  <a:gd name="T101" fmla="*/ 0 h 48"/>
                  <a:gd name="T102" fmla="*/ 27 w 60"/>
                  <a:gd name="T103" fmla="*/ 13 h 48"/>
                  <a:gd name="T104" fmla="*/ 19 w 60"/>
                  <a:gd name="T105" fmla="*/ 0 h 48"/>
                  <a:gd name="T106" fmla="*/ 14 w 60"/>
                  <a:gd name="T10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0" h="48">
                    <a:moveTo>
                      <a:pt x="14" y="0"/>
                    </a:moveTo>
                    <a:lnTo>
                      <a:pt x="13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1" y="18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53" y="48"/>
                    </a:lnTo>
                    <a:lnTo>
                      <a:pt x="52" y="35"/>
                    </a:lnTo>
                    <a:lnTo>
                      <a:pt x="52" y="34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5" y="32"/>
                    </a:lnTo>
                    <a:lnTo>
                      <a:pt x="55" y="32"/>
                    </a:lnTo>
                    <a:lnTo>
                      <a:pt x="56" y="32"/>
                    </a:lnTo>
                    <a:lnTo>
                      <a:pt x="57" y="31"/>
                    </a:lnTo>
                    <a:lnTo>
                      <a:pt x="58" y="30"/>
                    </a:lnTo>
                    <a:lnTo>
                      <a:pt x="59" y="28"/>
                    </a:lnTo>
                    <a:lnTo>
                      <a:pt x="60" y="27"/>
                    </a:lnTo>
                    <a:lnTo>
                      <a:pt x="60" y="26"/>
                    </a:lnTo>
                    <a:lnTo>
                      <a:pt x="60" y="24"/>
                    </a:lnTo>
                    <a:lnTo>
                      <a:pt x="60" y="22"/>
                    </a:lnTo>
                    <a:lnTo>
                      <a:pt x="60" y="20"/>
                    </a:lnTo>
                    <a:lnTo>
                      <a:pt x="60" y="20"/>
                    </a:lnTo>
                    <a:lnTo>
                      <a:pt x="59" y="18"/>
                    </a:lnTo>
                    <a:lnTo>
                      <a:pt x="58" y="15"/>
                    </a:lnTo>
                    <a:lnTo>
                      <a:pt x="56" y="12"/>
                    </a:lnTo>
                    <a:lnTo>
                      <a:pt x="54" y="9"/>
                    </a:lnTo>
                    <a:lnTo>
                      <a:pt x="51" y="6"/>
                    </a:lnTo>
                    <a:lnTo>
                      <a:pt x="48" y="3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3" y="1"/>
                    </a:lnTo>
                    <a:lnTo>
                      <a:pt x="42" y="1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27" y="13"/>
                    </a:lnTo>
                    <a:lnTo>
                      <a:pt x="19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41" name="Freeform 1398"/>
              <p:cNvSpPr>
                <a:spLocks/>
              </p:cNvSpPr>
              <p:nvPr/>
            </p:nvSpPr>
            <p:spPr bwMode="auto">
              <a:xfrm>
                <a:off x="5238" y="2654"/>
                <a:ext cx="54" cy="46"/>
              </a:xfrm>
              <a:custGeom>
                <a:avLst/>
                <a:gdLst>
                  <a:gd name="T0" fmla="*/ 0 w 54"/>
                  <a:gd name="T1" fmla="*/ 40 h 46"/>
                  <a:gd name="T2" fmla="*/ 0 w 54"/>
                  <a:gd name="T3" fmla="*/ 29 h 46"/>
                  <a:gd name="T4" fmla="*/ 0 w 54"/>
                  <a:gd name="T5" fmla="*/ 20 h 46"/>
                  <a:gd name="T6" fmla="*/ 0 w 54"/>
                  <a:gd name="T7" fmla="*/ 14 h 46"/>
                  <a:gd name="T8" fmla="*/ 1 w 54"/>
                  <a:gd name="T9" fmla="*/ 10 h 46"/>
                  <a:gd name="T10" fmla="*/ 2 w 54"/>
                  <a:gd name="T11" fmla="*/ 7 h 46"/>
                  <a:gd name="T12" fmla="*/ 2 w 54"/>
                  <a:gd name="T13" fmla="*/ 5 h 46"/>
                  <a:gd name="T14" fmla="*/ 3 w 54"/>
                  <a:gd name="T15" fmla="*/ 5 h 46"/>
                  <a:gd name="T16" fmla="*/ 3 w 54"/>
                  <a:gd name="T17" fmla="*/ 5 h 46"/>
                  <a:gd name="T18" fmla="*/ 3 w 54"/>
                  <a:gd name="T19" fmla="*/ 4 h 46"/>
                  <a:gd name="T20" fmla="*/ 4 w 54"/>
                  <a:gd name="T21" fmla="*/ 3 h 46"/>
                  <a:gd name="T22" fmla="*/ 5 w 54"/>
                  <a:gd name="T23" fmla="*/ 3 h 46"/>
                  <a:gd name="T24" fmla="*/ 6 w 54"/>
                  <a:gd name="T25" fmla="*/ 2 h 46"/>
                  <a:gd name="T26" fmla="*/ 7 w 54"/>
                  <a:gd name="T27" fmla="*/ 2 h 46"/>
                  <a:gd name="T28" fmla="*/ 7 w 54"/>
                  <a:gd name="T29" fmla="*/ 1 h 46"/>
                  <a:gd name="T30" fmla="*/ 8 w 54"/>
                  <a:gd name="T31" fmla="*/ 1 h 46"/>
                  <a:gd name="T32" fmla="*/ 9 w 54"/>
                  <a:gd name="T33" fmla="*/ 0 h 46"/>
                  <a:gd name="T34" fmla="*/ 15 w 54"/>
                  <a:gd name="T35" fmla="*/ 0 h 46"/>
                  <a:gd name="T36" fmla="*/ 23 w 54"/>
                  <a:gd name="T37" fmla="*/ 14 h 46"/>
                  <a:gd name="T38" fmla="*/ 35 w 54"/>
                  <a:gd name="T39" fmla="*/ 0 h 46"/>
                  <a:gd name="T40" fmla="*/ 39 w 54"/>
                  <a:gd name="T41" fmla="*/ 0 h 46"/>
                  <a:gd name="T42" fmla="*/ 41 w 54"/>
                  <a:gd name="T43" fmla="*/ 1 h 46"/>
                  <a:gd name="T44" fmla="*/ 43 w 54"/>
                  <a:gd name="T45" fmla="*/ 3 h 46"/>
                  <a:gd name="T46" fmla="*/ 46 w 54"/>
                  <a:gd name="T47" fmla="*/ 5 h 46"/>
                  <a:gd name="T48" fmla="*/ 48 w 54"/>
                  <a:gd name="T49" fmla="*/ 8 h 46"/>
                  <a:gd name="T50" fmla="*/ 50 w 54"/>
                  <a:gd name="T51" fmla="*/ 11 h 46"/>
                  <a:gd name="T52" fmla="*/ 52 w 54"/>
                  <a:gd name="T53" fmla="*/ 13 h 46"/>
                  <a:gd name="T54" fmla="*/ 53 w 54"/>
                  <a:gd name="T55" fmla="*/ 15 h 46"/>
                  <a:gd name="T56" fmla="*/ 53 w 54"/>
                  <a:gd name="T57" fmla="*/ 15 h 46"/>
                  <a:gd name="T58" fmla="*/ 53 w 54"/>
                  <a:gd name="T59" fmla="*/ 16 h 46"/>
                  <a:gd name="T60" fmla="*/ 54 w 54"/>
                  <a:gd name="T61" fmla="*/ 18 h 46"/>
                  <a:gd name="T62" fmla="*/ 54 w 54"/>
                  <a:gd name="T63" fmla="*/ 20 h 46"/>
                  <a:gd name="T64" fmla="*/ 54 w 54"/>
                  <a:gd name="T65" fmla="*/ 23 h 46"/>
                  <a:gd name="T66" fmla="*/ 53 w 54"/>
                  <a:gd name="T67" fmla="*/ 25 h 46"/>
                  <a:gd name="T68" fmla="*/ 51 w 54"/>
                  <a:gd name="T69" fmla="*/ 26 h 46"/>
                  <a:gd name="T70" fmla="*/ 50 w 54"/>
                  <a:gd name="T71" fmla="*/ 28 h 46"/>
                  <a:gd name="T72" fmla="*/ 49 w 54"/>
                  <a:gd name="T73" fmla="*/ 29 h 46"/>
                  <a:gd name="T74" fmla="*/ 48 w 54"/>
                  <a:gd name="T75" fmla="*/ 30 h 46"/>
                  <a:gd name="T76" fmla="*/ 47 w 54"/>
                  <a:gd name="T77" fmla="*/ 31 h 46"/>
                  <a:gd name="T78" fmla="*/ 46 w 54"/>
                  <a:gd name="T79" fmla="*/ 31 h 46"/>
                  <a:gd name="T80" fmla="*/ 46 w 54"/>
                  <a:gd name="T81" fmla="*/ 31 h 46"/>
                  <a:gd name="T82" fmla="*/ 48 w 54"/>
                  <a:gd name="T83" fmla="*/ 46 h 46"/>
                  <a:gd name="T84" fmla="*/ 0 w 54"/>
                  <a:gd name="T85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4" h="46">
                    <a:moveTo>
                      <a:pt x="0" y="40"/>
                    </a:moveTo>
                    <a:lnTo>
                      <a:pt x="0" y="29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15" y="0"/>
                    </a:lnTo>
                    <a:lnTo>
                      <a:pt x="23" y="14"/>
                    </a:lnTo>
                    <a:lnTo>
                      <a:pt x="35" y="0"/>
                    </a:lnTo>
                    <a:lnTo>
                      <a:pt x="39" y="0"/>
                    </a:lnTo>
                    <a:lnTo>
                      <a:pt x="41" y="1"/>
                    </a:lnTo>
                    <a:lnTo>
                      <a:pt x="43" y="3"/>
                    </a:lnTo>
                    <a:lnTo>
                      <a:pt x="46" y="5"/>
                    </a:lnTo>
                    <a:lnTo>
                      <a:pt x="48" y="8"/>
                    </a:lnTo>
                    <a:lnTo>
                      <a:pt x="50" y="11"/>
                    </a:lnTo>
                    <a:lnTo>
                      <a:pt x="52" y="13"/>
                    </a:lnTo>
                    <a:lnTo>
                      <a:pt x="53" y="15"/>
                    </a:lnTo>
                    <a:lnTo>
                      <a:pt x="53" y="15"/>
                    </a:lnTo>
                    <a:lnTo>
                      <a:pt x="53" y="16"/>
                    </a:lnTo>
                    <a:lnTo>
                      <a:pt x="54" y="18"/>
                    </a:lnTo>
                    <a:lnTo>
                      <a:pt x="54" y="20"/>
                    </a:lnTo>
                    <a:lnTo>
                      <a:pt x="54" y="23"/>
                    </a:lnTo>
                    <a:lnTo>
                      <a:pt x="53" y="25"/>
                    </a:lnTo>
                    <a:lnTo>
                      <a:pt x="51" y="26"/>
                    </a:lnTo>
                    <a:lnTo>
                      <a:pt x="50" y="28"/>
                    </a:lnTo>
                    <a:lnTo>
                      <a:pt x="49" y="29"/>
                    </a:lnTo>
                    <a:lnTo>
                      <a:pt x="48" y="30"/>
                    </a:lnTo>
                    <a:lnTo>
                      <a:pt x="47" y="31"/>
                    </a:lnTo>
                    <a:lnTo>
                      <a:pt x="46" y="31"/>
                    </a:lnTo>
                    <a:lnTo>
                      <a:pt x="46" y="31"/>
                    </a:lnTo>
                    <a:lnTo>
                      <a:pt x="48" y="46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42" name="Freeform 1399"/>
              <p:cNvSpPr>
                <a:spLocks/>
              </p:cNvSpPr>
              <p:nvPr/>
            </p:nvSpPr>
            <p:spPr bwMode="auto">
              <a:xfrm>
                <a:off x="5250" y="2675"/>
                <a:ext cx="40" cy="17"/>
              </a:xfrm>
              <a:custGeom>
                <a:avLst/>
                <a:gdLst>
                  <a:gd name="T0" fmla="*/ 15 w 40"/>
                  <a:gd name="T1" fmla="*/ 17 h 17"/>
                  <a:gd name="T2" fmla="*/ 16 w 40"/>
                  <a:gd name="T3" fmla="*/ 17 h 17"/>
                  <a:gd name="T4" fmla="*/ 17 w 40"/>
                  <a:gd name="T5" fmla="*/ 17 h 17"/>
                  <a:gd name="T6" fmla="*/ 19 w 40"/>
                  <a:gd name="T7" fmla="*/ 17 h 17"/>
                  <a:gd name="T8" fmla="*/ 20 w 40"/>
                  <a:gd name="T9" fmla="*/ 17 h 17"/>
                  <a:gd name="T10" fmla="*/ 22 w 40"/>
                  <a:gd name="T11" fmla="*/ 16 h 17"/>
                  <a:gd name="T12" fmla="*/ 24 w 40"/>
                  <a:gd name="T13" fmla="*/ 16 h 17"/>
                  <a:gd name="T14" fmla="*/ 26 w 40"/>
                  <a:gd name="T15" fmla="*/ 15 h 17"/>
                  <a:gd name="T16" fmla="*/ 28 w 40"/>
                  <a:gd name="T17" fmla="*/ 15 h 17"/>
                  <a:gd name="T18" fmla="*/ 30 w 40"/>
                  <a:gd name="T19" fmla="*/ 14 h 17"/>
                  <a:gd name="T20" fmla="*/ 32 w 40"/>
                  <a:gd name="T21" fmla="*/ 13 h 17"/>
                  <a:gd name="T22" fmla="*/ 34 w 40"/>
                  <a:gd name="T23" fmla="*/ 12 h 17"/>
                  <a:gd name="T24" fmla="*/ 35 w 40"/>
                  <a:gd name="T25" fmla="*/ 12 h 17"/>
                  <a:gd name="T26" fmla="*/ 37 w 40"/>
                  <a:gd name="T27" fmla="*/ 11 h 17"/>
                  <a:gd name="T28" fmla="*/ 38 w 40"/>
                  <a:gd name="T29" fmla="*/ 10 h 17"/>
                  <a:gd name="T30" fmla="*/ 39 w 40"/>
                  <a:gd name="T31" fmla="*/ 9 h 17"/>
                  <a:gd name="T32" fmla="*/ 40 w 40"/>
                  <a:gd name="T33" fmla="*/ 8 h 17"/>
                  <a:gd name="T34" fmla="*/ 32 w 40"/>
                  <a:gd name="T35" fmla="*/ 0 h 17"/>
                  <a:gd name="T36" fmla="*/ 32 w 40"/>
                  <a:gd name="T37" fmla="*/ 0 h 17"/>
                  <a:gd name="T38" fmla="*/ 32 w 40"/>
                  <a:gd name="T39" fmla="*/ 1 h 17"/>
                  <a:gd name="T40" fmla="*/ 31 w 40"/>
                  <a:gd name="T41" fmla="*/ 2 h 17"/>
                  <a:gd name="T42" fmla="*/ 31 w 40"/>
                  <a:gd name="T43" fmla="*/ 2 h 17"/>
                  <a:gd name="T44" fmla="*/ 30 w 40"/>
                  <a:gd name="T45" fmla="*/ 2 h 17"/>
                  <a:gd name="T46" fmla="*/ 30 w 40"/>
                  <a:gd name="T47" fmla="*/ 3 h 17"/>
                  <a:gd name="T48" fmla="*/ 29 w 40"/>
                  <a:gd name="T49" fmla="*/ 3 h 17"/>
                  <a:gd name="T50" fmla="*/ 28 w 40"/>
                  <a:gd name="T51" fmla="*/ 3 h 17"/>
                  <a:gd name="T52" fmla="*/ 27 w 40"/>
                  <a:gd name="T53" fmla="*/ 4 h 17"/>
                  <a:gd name="T54" fmla="*/ 25 w 40"/>
                  <a:gd name="T55" fmla="*/ 5 h 17"/>
                  <a:gd name="T56" fmla="*/ 23 w 40"/>
                  <a:gd name="T57" fmla="*/ 6 h 17"/>
                  <a:gd name="T58" fmla="*/ 21 w 40"/>
                  <a:gd name="T59" fmla="*/ 6 h 17"/>
                  <a:gd name="T60" fmla="*/ 19 w 40"/>
                  <a:gd name="T61" fmla="*/ 7 h 17"/>
                  <a:gd name="T62" fmla="*/ 17 w 40"/>
                  <a:gd name="T63" fmla="*/ 7 h 17"/>
                  <a:gd name="T64" fmla="*/ 15 w 40"/>
                  <a:gd name="T65" fmla="*/ 7 h 17"/>
                  <a:gd name="T66" fmla="*/ 13 w 40"/>
                  <a:gd name="T67" fmla="*/ 7 h 17"/>
                  <a:gd name="T68" fmla="*/ 12 w 40"/>
                  <a:gd name="T69" fmla="*/ 6 h 17"/>
                  <a:gd name="T70" fmla="*/ 11 w 40"/>
                  <a:gd name="T71" fmla="*/ 5 h 17"/>
                  <a:gd name="T72" fmla="*/ 11 w 40"/>
                  <a:gd name="T73" fmla="*/ 3 h 17"/>
                  <a:gd name="T74" fmla="*/ 10 w 40"/>
                  <a:gd name="T75" fmla="*/ 2 h 17"/>
                  <a:gd name="T76" fmla="*/ 9 w 40"/>
                  <a:gd name="T77" fmla="*/ 2 h 17"/>
                  <a:gd name="T78" fmla="*/ 8 w 40"/>
                  <a:gd name="T79" fmla="*/ 1 h 17"/>
                  <a:gd name="T80" fmla="*/ 8 w 40"/>
                  <a:gd name="T81" fmla="*/ 1 h 17"/>
                  <a:gd name="T82" fmla="*/ 7 w 40"/>
                  <a:gd name="T83" fmla="*/ 2 h 17"/>
                  <a:gd name="T84" fmla="*/ 6 w 40"/>
                  <a:gd name="T85" fmla="*/ 3 h 17"/>
                  <a:gd name="T86" fmla="*/ 6 w 40"/>
                  <a:gd name="T87" fmla="*/ 4 h 17"/>
                  <a:gd name="T88" fmla="*/ 6 w 40"/>
                  <a:gd name="T89" fmla="*/ 6 h 17"/>
                  <a:gd name="T90" fmla="*/ 6 w 40"/>
                  <a:gd name="T91" fmla="*/ 7 h 17"/>
                  <a:gd name="T92" fmla="*/ 0 w 40"/>
                  <a:gd name="T93" fmla="*/ 6 h 17"/>
                  <a:gd name="T94" fmla="*/ 2 w 40"/>
                  <a:gd name="T95" fmla="*/ 17 h 17"/>
                  <a:gd name="T96" fmla="*/ 3 w 40"/>
                  <a:gd name="T97" fmla="*/ 17 h 17"/>
                  <a:gd name="T98" fmla="*/ 5 w 40"/>
                  <a:gd name="T99" fmla="*/ 17 h 17"/>
                  <a:gd name="T100" fmla="*/ 7 w 40"/>
                  <a:gd name="T101" fmla="*/ 17 h 17"/>
                  <a:gd name="T102" fmla="*/ 10 w 40"/>
                  <a:gd name="T103" fmla="*/ 17 h 17"/>
                  <a:gd name="T104" fmla="*/ 12 w 40"/>
                  <a:gd name="T105" fmla="*/ 17 h 17"/>
                  <a:gd name="T106" fmla="*/ 13 w 40"/>
                  <a:gd name="T107" fmla="*/ 17 h 17"/>
                  <a:gd name="T108" fmla="*/ 15 w 40"/>
                  <a:gd name="T109" fmla="*/ 17 h 17"/>
                  <a:gd name="T110" fmla="*/ 15 w 40"/>
                  <a:gd name="T1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" h="17">
                    <a:moveTo>
                      <a:pt x="15" y="17"/>
                    </a:moveTo>
                    <a:lnTo>
                      <a:pt x="16" y="17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20" y="17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6" y="15"/>
                    </a:lnTo>
                    <a:lnTo>
                      <a:pt x="28" y="15"/>
                    </a:lnTo>
                    <a:lnTo>
                      <a:pt x="30" y="14"/>
                    </a:lnTo>
                    <a:lnTo>
                      <a:pt x="32" y="13"/>
                    </a:lnTo>
                    <a:lnTo>
                      <a:pt x="34" y="12"/>
                    </a:lnTo>
                    <a:lnTo>
                      <a:pt x="35" y="12"/>
                    </a:lnTo>
                    <a:lnTo>
                      <a:pt x="37" y="11"/>
                    </a:lnTo>
                    <a:lnTo>
                      <a:pt x="38" y="10"/>
                    </a:lnTo>
                    <a:lnTo>
                      <a:pt x="39" y="9"/>
                    </a:lnTo>
                    <a:lnTo>
                      <a:pt x="40" y="8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1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29" y="3"/>
                    </a:lnTo>
                    <a:lnTo>
                      <a:pt x="28" y="3"/>
                    </a:lnTo>
                    <a:lnTo>
                      <a:pt x="27" y="4"/>
                    </a:lnTo>
                    <a:lnTo>
                      <a:pt x="25" y="5"/>
                    </a:lnTo>
                    <a:lnTo>
                      <a:pt x="23" y="6"/>
                    </a:lnTo>
                    <a:lnTo>
                      <a:pt x="21" y="6"/>
                    </a:lnTo>
                    <a:lnTo>
                      <a:pt x="19" y="7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3" y="7"/>
                    </a:lnTo>
                    <a:lnTo>
                      <a:pt x="12" y="6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0" y="6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5" y="17"/>
                    </a:lnTo>
                    <a:lnTo>
                      <a:pt x="15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43" name="Freeform 1400"/>
              <p:cNvSpPr>
                <a:spLocks/>
              </p:cNvSpPr>
              <p:nvPr/>
            </p:nvSpPr>
            <p:spPr bwMode="auto">
              <a:xfrm>
                <a:off x="5264" y="2671"/>
                <a:ext cx="29" cy="19"/>
              </a:xfrm>
              <a:custGeom>
                <a:avLst/>
                <a:gdLst>
                  <a:gd name="T0" fmla="*/ 3 w 29"/>
                  <a:gd name="T1" fmla="*/ 19 h 19"/>
                  <a:gd name="T2" fmla="*/ 4 w 29"/>
                  <a:gd name="T3" fmla="*/ 19 h 19"/>
                  <a:gd name="T4" fmla="*/ 5 w 29"/>
                  <a:gd name="T5" fmla="*/ 19 h 19"/>
                  <a:gd name="T6" fmla="*/ 6 w 29"/>
                  <a:gd name="T7" fmla="*/ 19 h 19"/>
                  <a:gd name="T8" fmla="*/ 8 w 29"/>
                  <a:gd name="T9" fmla="*/ 18 h 19"/>
                  <a:gd name="T10" fmla="*/ 9 w 29"/>
                  <a:gd name="T11" fmla="*/ 18 h 19"/>
                  <a:gd name="T12" fmla="*/ 11 w 29"/>
                  <a:gd name="T13" fmla="*/ 17 h 19"/>
                  <a:gd name="T14" fmla="*/ 13 w 29"/>
                  <a:gd name="T15" fmla="*/ 17 h 19"/>
                  <a:gd name="T16" fmla="*/ 14 w 29"/>
                  <a:gd name="T17" fmla="*/ 16 h 19"/>
                  <a:gd name="T18" fmla="*/ 16 w 29"/>
                  <a:gd name="T19" fmla="*/ 15 h 19"/>
                  <a:gd name="T20" fmla="*/ 18 w 29"/>
                  <a:gd name="T21" fmla="*/ 15 h 19"/>
                  <a:gd name="T22" fmla="*/ 19 w 29"/>
                  <a:gd name="T23" fmla="*/ 14 h 19"/>
                  <a:gd name="T24" fmla="*/ 21 w 29"/>
                  <a:gd name="T25" fmla="*/ 13 h 19"/>
                  <a:gd name="T26" fmla="*/ 22 w 29"/>
                  <a:gd name="T27" fmla="*/ 13 h 19"/>
                  <a:gd name="T28" fmla="*/ 23 w 29"/>
                  <a:gd name="T29" fmla="*/ 12 h 19"/>
                  <a:gd name="T30" fmla="*/ 24 w 29"/>
                  <a:gd name="T31" fmla="*/ 11 h 19"/>
                  <a:gd name="T32" fmla="*/ 25 w 29"/>
                  <a:gd name="T33" fmla="*/ 11 h 19"/>
                  <a:gd name="T34" fmla="*/ 26 w 29"/>
                  <a:gd name="T35" fmla="*/ 10 h 19"/>
                  <a:gd name="T36" fmla="*/ 27 w 29"/>
                  <a:gd name="T37" fmla="*/ 9 h 19"/>
                  <a:gd name="T38" fmla="*/ 28 w 29"/>
                  <a:gd name="T39" fmla="*/ 7 h 19"/>
                  <a:gd name="T40" fmla="*/ 29 w 29"/>
                  <a:gd name="T41" fmla="*/ 6 h 19"/>
                  <a:gd name="T42" fmla="*/ 29 w 29"/>
                  <a:gd name="T43" fmla="*/ 5 h 19"/>
                  <a:gd name="T44" fmla="*/ 29 w 29"/>
                  <a:gd name="T45" fmla="*/ 3 h 19"/>
                  <a:gd name="T46" fmla="*/ 28 w 29"/>
                  <a:gd name="T47" fmla="*/ 2 h 19"/>
                  <a:gd name="T48" fmla="*/ 28 w 29"/>
                  <a:gd name="T49" fmla="*/ 0 h 19"/>
                  <a:gd name="T50" fmla="*/ 20 w 29"/>
                  <a:gd name="T51" fmla="*/ 3 h 19"/>
                  <a:gd name="T52" fmla="*/ 20 w 29"/>
                  <a:gd name="T53" fmla="*/ 5 h 19"/>
                  <a:gd name="T54" fmla="*/ 20 w 29"/>
                  <a:gd name="T55" fmla="*/ 6 h 19"/>
                  <a:gd name="T56" fmla="*/ 19 w 29"/>
                  <a:gd name="T57" fmla="*/ 7 h 19"/>
                  <a:gd name="T58" fmla="*/ 18 w 29"/>
                  <a:gd name="T59" fmla="*/ 8 h 19"/>
                  <a:gd name="T60" fmla="*/ 15 w 29"/>
                  <a:gd name="T61" fmla="*/ 9 h 19"/>
                  <a:gd name="T62" fmla="*/ 12 w 29"/>
                  <a:gd name="T63" fmla="*/ 10 h 19"/>
                  <a:gd name="T64" fmla="*/ 10 w 29"/>
                  <a:gd name="T65" fmla="*/ 11 h 19"/>
                  <a:gd name="T66" fmla="*/ 8 w 29"/>
                  <a:gd name="T67" fmla="*/ 12 h 19"/>
                  <a:gd name="T68" fmla="*/ 5 w 29"/>
                  <a:gd name="T69" fmla="*/ 12 h 19"/>
                  <a:gd name="T70" fmla="*/ 3 w 29"/>
                  <a:gd name="T71" fmla="*/ 13 h 19"/>
                  <a:gd name="T72" fmla="*/ 2 w 29"/>
                  <a:gd name="T73" fmla="*/ 13 h 19"/>
                  <a:gd name="T74" fmla="*/ 0 w 29"/>
                  <a:gd name="T75" fmla="*/ 13 h 19"/>
                  <a:gd name="T76" fmla="*/ 3 w 29"/>
                  <a:gd name="T7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9" h="19">
                    <a:moveTo>
                      <a:pt x="3" y="19"/>
                    </a:moveTo>
                    <a:lnTo>
                      <a:pt x="4" y="19"/>
                    </a:lnTo>
                    <a:lnTo>
                      <a:pt x="5" y="19"/>
                    </a:lnTo>
                    <a:lnTo>
                      <a:pt x="6" y="19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11" y="17"/>
                    </a:lnTo>
                    <a:lnTo>
                      <a:pt x="13" y="17"/>
                    </a:lnTo>
                    <a:lnTo>
                      <a:pt x="14" y="16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19" y="14"/>
                    </a:lnTo>
                    <a:lnTo>
                      <a:pt x="21" y="13"/>
                    </a:lnTo>
                    <a:lnTo>
                      <a:pt x="22" y="13"/>
                    </a:lnTo>
                    <a:lnTo>
                      <a:pt x="23" y="12"/>
                    </a:lnTo>
                    <a:lnTo>
                      <a:pt x="24" y="11"/>
                    </a:lnTo>
                    <a:lnTo>
                      <a:pt x="25" y="11"/>
                    </a:lnTo>
                    <a:lnTo>
                      <a:pt x="26" y="10"/>
                    </a:lnTo>
                    <a:lnTo>
                      <a:pt x="27" y="9"/>
                    </a:lnTo>
                    <a:lnTo>
                      <a:pt x="28" y="7"/>
                    </a:lnTo>
                    <a:lnTo>
                      <a:pt x="29" y="6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8" y="0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8" y="8"/>
                    </a:lnTo>
                    <a:lnTo>
                      <a:pt x="15" y="9"/>
                    </a:lnTo>
                    <a:lnTo>
                      <a:pt x="12" y="10"/>
                    </a:lnTo>
                    <a:lnTo>
                      <a:pt x="10" y="11"/>
                    </a:lnTo>
                    <a:lnTo>
                      <a:pt x="8" y="12"/>
                    </a:lnTo>
                    <a:lnTo>
                      <a:pt x="5" y="12"/>
                    </a:lnTo>
                    <a:lnTo>
                      <a:pt x="3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44" name="Freeform 1401"/>
              <p:cNvSpPr>
                <a:spLocks/>
              </p:cNvSpPr>
              <p:nvPr/>
            </p:nvSpPr>
            <p:spPr bwMode="auto">
              <a:xfrm>
                <a:off x="5252" y="2679"/>
                <a:ext cx="11" cy="11"/>
              </a:xfrm>
              <a:custGeom>
                <a:avLst/>
                <a:gdLst>
                  <a:gd name="T0" fmla="*/ 10 w 11"/>
                  <a:gd name="T1" fmla="*/ 5 h 11"/>
                  <a:gd name="T2" fmla="*/ 9 w 11"/>
                  <a:gd name="T3" fmla="*/ 4 h 11"/>
                  <a:gd name="T4" fmla="*/ 9 w 11"/>
                  <a:gd name="T5" fmla="*/ 3 h 11"/>
                  <a:gd name="T6" fmla="*/ 8 w 11"/>
                  <a:gd name="T7" fmla="*/ 2 h 11"/>
                  <a:gd name="T8" fmla="*/ 8 w 11"/>
                  <a:gd name="T9" fmla="*/ 1 h 11"/>
                  <a:gd name="T10" fmla="*/ 7 w 11"/>
                  <a:gd name="T11" fmla="*/ 1 h 11"/>
                  <a:gd name="T12" fmla="*/ 7 w 11"/>
                  <a:gd name="T13" fmla="*/ 0 h 11"/>
                  <a:gd name="T14" fmla="*/ 6 w 11"/>
                  <a:gd name="T15" fmla="*/ 0 h 11"/>
                  <a:gd name="T16" fmla="*/ 6 w 11"/>
                  <a:gd name="T17" fmla="*/ 0 h 11"/>
                  <a:gd name="T18" fmla="*/ 6 w 11"/>
                  <a:gd name="T19" fmla="*/ 1 h 11"/>
                  <a:gd name="T20" fmla="*/ 6 w 11"/>
                  <a:gd name="T21" fmla="*/ 2 h 11"/>
                  <a:gd name="T22" fmla="*/ 6 w 11"/>
                  <a:gd name="T23" fmla="*/ 4 h 11"/>
                  <a:gd name="T24" fmla="*/ 7 w 11"/>
                  <a:gd name="T25" fmla="*/ 5 h 11"/>
                  <a:gd name="T26" fmla="*/ 0 w 11"/>
                  <a:gd name="T27" fmla="*/ 5 h 11"/>
                  <a:gd name="T28" fmla="*/ 1 w 11"/>
                  <a:gd name="T29" fmla="*/ 11 h 11"/>
                  <a:gd name="T30" fmla="*/ 2 w 11"/>
                  <a:gd name="T31" fmla="*/ 11 h 11"/>
                  <a:gd name="T32" fmla="*/ 3 w 11"/>
                  <a:gd name="T33" fmla="*/ 11 h 11"/>
                  <a:gd name="T34" fmla="*/ 4 w 11"/>
                  <a:gd name="T35" fmla="*/ 11 h 11"/>
                  <a:gd name="T36" fmla="*/ 5 w 11"/>
                  <a:gd name="T37" fmla="*/ 11 h 11"/>
                  <a:gd name="T38" fmla="*/ 6 w 11"/>
                  <a:gd name="T39" fmla="*/ 11 h 11"/>
                  <a:gd name="T40" fmla="*/ 6 w 11"/>
                  <a:gd name="T41" fmla="*/ 11 h 11"/>
                  <a:gd name="T42" fmla="*/ 7 w 11"/>
                  <a:gd name="T43" fmla="*/ 11 h 11"/>
                  <a:gd name="T44" fmla="*/ 7 w 11"/>
                  <a:gd name="T45" fmla="*/ 11 h 11"/>
                  <a:gd name="T46" fmla="*/ 8 w 11"/>
                  <a:gd name="T47" fmla="*/ 11 h 11"/>
                  <a:gd name="T48" fmla="*/ 8 w 11"/>
                  <a:gd name="T49" fmla="*/ 11 h 11"/>
                  <a:gd name="T50" fmla="*/ 9 w 11"/>
                  <a:gd name="T51" fmla="*/ 11 h 11"/>
                  <a:gd name="T52" fmla="*/ 9 w 11"/>
                  <a:gd name="T53" fmla="*/ 11 h 11"/>
                  <a:gd name="T54" fmla="*/ 10 w 11"/>
                  <a:gd name="T55" fmla="*/ 10 h 11"/>
                  <a:gd name="T56" fmla="*/ 10 w 11"/>
                  <a:gd name="T57" fmla="*/ 10 h 11"/>
                  <a:gd name="T58" fmla="*/ 11 w 11"/>
                  <a:gd name="T59" fmla="*/ 10 h 11"/>
                  <a:gd name="T60" fmla="*/ 11 w 11"/>
                  <a:gd name="T61" fmla="*/ 10 h 11"/>
                  <a:gd name="T62" fmla="*/ 10 w 11"/>
                  <a:gd name="T6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" h="11">
                    <a:moveTo>
                      <a:pt x="10" y="5"/>
                    </a:moveTo>
                    <a:lnTo>
                      <a:pt x="9" y="4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45" name="Freeform 1402"/>
              <p:cNvSpPr>
                <a:spLocks/>
              </p:cNvSpPr>
              <p:nvPr/>
            </p:nvSpPr>
            <p:spPr bwMode="auto">
              <a:xfrm>
                <a:off x="5242" y="2600"/>
                <a:ext cx="45" cy="47"/>
              </a:xfrm>
              <a:custGeom>
                <a:avLst/>
                <a:gdLst>
                  <a:gd name="T0" fmla="*/ 35 w 45"/>
                  <a:gd name="T1" fmla="*/ 6 h 47"/>
                  <a:gd name="T2" fmla="*/ 30 w 45"/>
                  <a:gd name="T3" fmla="*/ 3 h 47"/>
                  <a:gd name="T4" fmla="*/ 26 w 45"/>
                  <a:gd name="T5" fmla="*/ 1 h 47"/>
                  <a:gd name="T6" fmla="*/ 22 w 45"/>
                  <a:gd name="T7" fmla="*/ 1 h 47"/>
                  <a:gd name="T8" fmla="*/ 18 w 45"/>
                  <a:gd name="T9" fmla="*/ 0 h 47"/>
                  <a:gd name="T10" fmla="*/ 14 w 45"/>
                  <a:gd name="T11" fmla="*/ 1 h 47"/>
                  <a:gd name="T12" fmla="*/ 11 w 45"/>
                  <a:gd name="T13" fmla="*/ 1 h 47"/>
                  <a:gd name="T14" fmla="*/ 8 w 45"/>
                  <a:gd name="T15" fmla="*/ 2 h 47"/>
                  <a:gd name="T16" fmla="*/ 5 w 45"/>
                  <a:gd name="T17" fmla="*/ 4 h 47"/>
                  <a:gd name="T18" fmla="*/ 2 w 45"/>
                  <a:gd name="T19" fmla="*/ 7 h 47"/>
                  <a:gd name="T20" fmla="*/ 0 w 45"/>
                  <a:gd name="T21" fmla="*/ 11 h 47"/>
                  <a:gd name="T22" fmla="*/ 0 w 45"/>
                  <a:gd name="T23" fmla="*/ 15 h 47"/>
                  <a:gd name="T24" fmla="*/ 0 w 45"/>
                  <a:gd name="T25" fmla="*/ 19 h 47"/>
                  <a:gd name="T26" fmla="*/ 0 w 45"/>
                  <a:gd name="T27" fmla="*/ 22 h 47"/>
                  <a:gd name="T28" fmla="*/ 2 w 45"/>
                  <a:gd name="T29" fmla="*/ 25 h 47"/>
                  <a:gd name="T30" fmla="*/ 4 w 45"/>
                  <a:gd name="T31" fmla="*/ 28 h 47"/>
                  <a:gd name="T32" fmla="*/ 6 w 45"/>
                  <a:gd name="T33" fmla="*/ 30 h 47"/>
                  <a:gd name="T34" fmla="*/ 10 w 45"/>
                  <a:gd name="T35" fmla="*/ 32 h 47"/>
                  <a:gd name="T36" fmla="*/ 13 w 45"/>
                  <a:gd name="T37" fmla="*/ 33 h 47"/>
                  <a:gd name="T38" fmla="*/ 18 w 45"/>
                  <a:gd name="T39" fmla="*/ 34 h 47"/>
                  <a:gd name="T40" fmla="*/ 21 w 45"/>
                  <a:gd name="T41" fmla="*/ 34 h 47"/>
                  <a:gd name="T42" fmla="*/ 23 w 45"/>
                  <a:gd name="T43" fmla="*/ 34 h 47"/>
                  <a:gd name="T44" fmla="*/ 26 w 45"/>
                  <a:gd name="T45" fmla="*/ 34 h 47"/>
                  <a:gd name="T46" fmla="*/ 28 w 45"/>
                  <a:gd name="T47" fmla="*/ 33 h 47"/>
                  <a:gd name="T48" fmla="*/ 28 w 45"/>
                  <a:gd name="T49" fmla="*/ 39 h 47"/>
                  <a:gd name="T50" fmla="*/ 29 w 45"/>
                  <a:gd name="T51" fmla="*/ 46 h 47"/>
                  <a:gd name="T52" fmla="*/ 31 w 45"/>
                  <a:gd name="T53" fmla="*/ 47 h 47"/>
                  <a:gd name="T54" fmla="*/ 36 w 45"/>
                  <a:gd name="T55" fmla="*/ 46 h 47"/>
                  <a:gd name="T56" fmla="*/ 41 w 45"/>
                  <a:gd name="T57" fmla="*/ 45 h 47"/>
                  <a:gd name="T58" fmla="*/ 44 w 45"/>
                  <a:gd name="T59" fmla="*/ 43 h 47"/>
                  <a:gd name="T60" fmla="*/ 45 w 45"/>
                  <a:gd name="T61" fmla="*/ 39 h 47"/>
                  <a:gd name="T62" fmla="*/ 45 w 45"/>
                  <a:gd name="T63" fmla="*/ 30 h 47"/>
                  <a:gd name="T64" fmla="*/ 43 w 45"/>
                  <a:gd name="T65" fmla="*/ 19 h 47"/>
                  <a:gd name="T66" fmla="*/ 40 w 45"/>
                  <a:gd name="T67" fmla="*/ 1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5" h="47">
                    <a:moveTo>
                      <a:pt x="37" y="7"/>
                    </a:moveTo>
                    <a:lnTo>
                      <a:pt x="35" y="6"/>
                    </a:lnTo>
                    <a:lnTo>
                      <a:pt x="33" y="4"/>
                    </a:lnTo>
                    <a:lnTo>
                      <a:pt x="30" y="3"/>
                    </a:lnTo>
                    <a:lnTo>
                      <a:pt x="28" y="2"/>
                    </a:lnTo>
                    <a:lnTo>
                      <a:pt x="26" y="1"/>
                    </a:lnTo>
                    <a:lnTo>
                      <a:pt x="24" y="1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5" y="4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2"/>
                    </a:lnTo>
                    <a:lnTo>
                      <a:pt x="1" y="24"/>
                    </a:lnTo>
                    <a:lnTo>
                      <a:pt x="2" y="25"/>
                    </a:lnTo>
                    <a:lnTo>
                      <a:pt x="3" y="27"/>
                    </a:lnTo>
                    <a:lnTo>
                      <a:pt x="4" y="28"/>
                    </a:lnTo>
                    <a:lnTo>
                      <a:pt x="5" y="29"/>
                    </a:lnTo>
                    <a:lnTo>
                      <a:pt x="6" y="30"/>
                    </a:lnTo>
                    <a:lnTo>
                      <a:pt x="8" y="31"/>
                    </a:lnTo>
                    <a:lnTo>
                      <a:pt x="10" y="32"/>
                    </a:lnTo>
                    <a:lnTo>
                      <a:pt x="11" y="33"/>
                    </a:lnTo>
                    <a:lnTo>
                      <a:pt x="13" y="33"/>
                    </a:lnTo>
                    <a:lnTo>
                      <a:pt x="15" y="34"/>
                    </a:lnTo>
                    <a:lnTo>
                      <a:pt x="18" y="34"/>
                    </a:lnTo>
                    <a:lnTo>
                      <a:pt x="20" y="34"/>
                    </a:lnTo>
                    <a:lnTo>
                      <a:pt x="21" y="34"/>
                    </a:lnTo>
                    <a:lnTo>
                      <a:pt x="22" y="34"/>
                    </a:lnTo>
                    <a:lnTo>
                      <a:pt x="23" y="34"/>
                    </a:lnTo>
                    <a:lnTo>
                      <a:pt x="24" y="34"/>
                    </a:lnTo>
                    <a:lnTo>
                      <a:pt x="26" y="34"/>
                    </a:lnTo>
                    <a:lnTo>
                      <a:pt x="27" y="34"/>
                    </a:lnTo>
                    <a:lnTo>
                      <a:pt x="28" y="33"/>
                    </a:lnTo>
                    <a:lnTo>
                      <a:pt x="29" y="33"/>
                    </a:lnTo>
                    <a:lnTo>
                      <a:pt x="28" y="39"/>
                    </a:lnTo>
                    <a:lnTo>
                      <a:pt x="28" y="43"/>
                    </a:lnTo>
                    <a:lnTo>
                      <a:pt x="29" y="46"/>
                    </a:lnTo>
                    <a:lnTo>
                      <a:pt x="29" y="47"/>
                    </a:lnTo>
                    <a:lnTo>
                      <a:pt x="31" y="47"/>
                    </a:lnTo>
                    <a:lnTo>
                      <a:pt x="33" y="47"/>
                    </a:lnTo>
                    <a:lnTo>
                      <a:pt x="36" y="46"/>
                    </a:lnTo>
                    <a:lnTo>
                      <a:pt x="38" y="46"/>
                    </a:lnTo>
                    <a:lnTo>
                      <a:pt x="41" y="45"/>
                    </a:lnTo>
                    <a:lnTo>
                      <a:pt x="43" y="44"/>
                    </a:lnTo>
                    <a:lnTo>
                      <a:pt x="44" y="43"/>
                    </a:lnTo>
                    <a:lnTo>
                      <a:pt x="45" y="41"/>
                    </a:lnTo>
                    <a:lnTo>
                      <a:pt x="45" y="39"/>
                    </a:lnTo>
                    <a:lnTo>
                      <a:pt x="45" y="35"/>
                    </a:lnTo>
                    <a:lnTo>
                      <a:pt x="45" y="30"/>
                    </a:lnTo>
                    <a:lnTo>
                      <a:pt x="44" y="25"/>
                    </a:lnTo>
                    <a:lnTo>
                      <a:pt x="43" y="19"/>
                    </a:lnTo>
                    <a:lnTo>
                      <a:pt x="41" y="14"/>
                    </a:lnTo>
                    <a:lnTo>
                      <a:pt x="40" y="10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46" name="Freeform 1403"/>
              <p:cNvSpPr>
                <a:spLocks/>
              </p:cNvSpPr>
              <p:nvPr/>
            </p:nvSpPr>
            <p:spPr bwMode="auto">
              <a:xfrm>
                <a:off x="5236" y="2607"/>
                <a:ext cx="49" cy="43"/>
              </a:xfrm>
              <a:custGeom>
                <a:avLst/>
                <a:gdLst>
                  <a:gd name="T0" fmla="*/ 49 w 49"/>
                  <a:gd name="T1" fmla="*/ 19 h 43"/>
                  <a:gd name="T2" fmla="*/ 49 w 49"/>
                  <a:gd name="T3" fmla="*/ 21 h 43"/>
                  <a:gd name="T4" fmla="*/ 49 w 49"/>
                  <a:gd name="T5" fmla="*/ 24 h 43"/>
                  <a:gd name="T6" fmla="*/ 48 w 49"/>
                  <a:gd name="T7" fmla="*/ 27 h 43"/>
                  <a:gd name="T8" fmla="*/ 46 w 49"/>
                  <a:gd name="T9" fmla="*/ 30 h 43"/>
                  <a:gd name="T10" fmla="*/ 43 w 49"/>
                  <a:gd name="T11" fmla="*/ 31 h 43"/>
                  <a:gd name="T12" fmla="*/ 42 w 49"/>
                  <a:gd name="T13" fmla="*/ 31 h 43"/>
                  <a:gd name="T14" fmla="*/ 42 w 49"/>
                  <a:gd name="T15" fmla="*/ 31 h 43"/>
                  <a:gd name="T16" fmla="*/ 41 w 49"/>
                  <a:gd name="T17" fmla="*/ 33 h 43"/>
                  <a:gd name="T18" fmla="*/ 39 w 49"/>
                  <a:gd name="T19" fmla="*/ 35 h 43"/>
                  <a:gd name="T20" fmla="*/ 37 w 49"/>
                  <a:gd name="T21" fmla="*/ 37 h 43"/>
                  <a:gd name="T22" fmla="*/ 35 w 49"/>
                  <a:gd name="T23" fmla="*/ 39 h 43"/>
                  <a:gd name="T24" fmla="*/ 32 w 49"/>
                  <a:gd name="T25" fmla="*/ 41 h 43"/>
                  <a:gd name="T26" fmla="*/ 30 w 49"/>
                  <a:gd name="T27" fmla="*/ 42 h 43"/>
                  <a:gd name="T28" fmla="*/ 27 w 49"/>
                  <a:gd name="T29" fmla="*/ 43 h 43"/>
                  <a:gd name="T30" fmla="*/ 24 w 49"/>
                  <a:gd name="T31" fmla="*/ 43 h 43"/>
                  <a:gd name="T32" fmla="*/ 20 w 49"/>
                  <a:gd name="T33" fmla="*/ 43 h 43"/>
                  <a:gd name="T34" fmla="*/ 15 w 49"/>
                  <a:gd name="T35" fmla="*/ 43 h 43"/>
                  <a:gd name="T36" fmla="*/ 11 w 49"/>
                  <a:gd name="T37" fmla="*/ 41 h 43"/>
                  <a:gd name="T38" fmla="*/ 8 w 49"/>
                  <a:gd name="T39" fmla="*/ 38 h 43"/>
                  <a:gd name="T40" fmla="*/ 5 w 49"/>
                  <a:gd name="T41" fmla="*/ 36 h 43"/>
                  <a:gd name="T42" fmla="*/ 3 w 49"/>
                  <a:gd name="T43" fmla="*/ 32 h 43"/>
                  <a:gd name="T44" fmla="*/ 1 w 49"/>
                  <a:gd name="T45" fmla="*/ 28 h 43"/>
                  <a:gd name="T46" fmla="*/ 0 w 49"/>
                  <a:gd name="T47" fmla="*/ 24 h 43"/>
                  <a:gd name="T48" fmla="*/ 0 w 49"/>
                  <a:gd name="T49" fmla="*/ 20 h 43"/>
                  <a:gd name="T50" fmla="*/ 1 w 49"/>
                  <a:gd name="T51" fmla="*/ 15 h 43"/>
                  <a:gd name="T52" fmla="*/ 3 w 49"/>
                  <a:gd name="T53" fmla="*/ 11 h 43"/>
                  <a:gd name="T54" fmla="*/ 5 w 49"/>
                  <a:gd name="T55" fmla="*/ 8 h 43"/>
                  <a:gd name="T56" fmla="*/ 5 w 49"/>
                  <a:gd name="T57" fmla="*/ 7 h 43"/>
                  <a:gd name="T58" fmla="*/ 6 w 49"/>
                  <a:gd name="T59" fmla="*/ 6 h 43"/>
                  <a:gd name="T60" fmla="*/ 7 w 49"/>
                  <a:gd name="T61" fmla="*/ 5 h 43"/>
                  <a:gd name="T62" fmla="*/ 8 w 49"/>
                  <a:gd name="T63" fmla="*/ 4 h 43"/>
                  <a:gd name="T64" fmla="*/ 10 w 49"/>
                  <a:gd name="T65" fmla="*/ 3 h 43"/>
                  <a:gd name="T66" fmla="*/ 13 w 49"/>
                  <a:gd name="T67" fmla="*/ 2 h 43"/>
                  <a:gd name="T68" fmla="*/ 17 w 49"/>
                  <a:gd name="T69" fmla="*/ 0 h 43"/>
                  <a:gd name="T70" fmla="*/ 23 w 49"/>
                  <a:gd name="T71" fmla="*/ 0 h 43"/>
                  <a:gd name="T72" fmla="*/ 28 w 49"/>
                  <a:gd name="T73" fmla="*/ 0 h 43"/>
                  <a:gd name="T74" fmla="*/ 31 w 49"/>
                  <a:gd name="T75" fmla="*/ 1 h 43"/>
                  <a:gd name="T76" fmla="*/ 34 w 49"/>
                  <a:gd name="T77" fmla="*/ 3 h 43"/>
                  <a:gd name="T78" fmla="*/ 36 w 49"/>
                  <a:gd name="T79" fmla="*/ 5 h 43"/>
                  <a:gd name="T80" fmla="*/ 39 w 49"/>
                  <a:gd name="T81" fmla="*/ 7 h 43"/>
                  <a:gd name="T82" fmla="*/ 41 w 49"/>
                  <a:gd name="T83" fmla="*/ 9 h 43"/>
                  <a:gd name="T84" fmla="*/ 44 w 49"/>
                  <a:gd name="T85" fmla="*/ 13 h 43"/>
                  <a:gd name="T86" fmla="*/ 47 w 49"/>
                  <a:gd name="T87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3">
                    <a:moveTo>
                      <a:pt x="48" y="18"/>
                    </a:moveTo>
                    <a:lnTo>
                      <a:pt x="49" y="19"/>
                    </a:lnTo>
                    <a:lnTo>
                      <a:pt x="49" y="20"/>
                    </a:lnTo>
                    <a:lnTo>
                      <a:pt x="49" y="21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6"/>
                    </a:lnTo>
                    <a:lnTo>
                      <a:pt x="48" y="27"/>
                    </a:lnTo>
                    <a:lnTo>
                      <a:pt x="47" y="29"/>
                    </a:lnTo>
                    <a:lnTo>
                      <a:pt x="46" y="30"/>
                    </a:lnTo>
                    <a:lnTo>
                      <a:pt x="45" y="31"/>
                    </a:lnTo>
                    <a:lnTo>
                      <a:pt x="43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1" y="33"/>
                    </a:lnTo>
                    <a:lnTo>
                      <a:pt x="40" y="34"/>
                    </a:lnTo>
                    <a:lnTo>
                      <a:pt x="39" y="35"/>
                    </a:lnTo>
                    <a:lnTo>
                      <a:pt x="38" y="36"/>
                    </a:lnTo>
                    <a:lnTo>
                      <a:pt x="37" y="37"/>
                    </a:lnTo>
                    <a:lnTo>
                      <a:pt x="36" y="38"/>
                    </a:lnTo>
                    <a:lnTo>
                      <a:pt x="35" y="39"/>
                    </a:lnTo>
                    <a:lnTo>
                      <a:pt x="34" y="40"/>
                    </a:lnTo>
                    <a:lnTo>
                      <a:pt x="32" y="41"/>
                    </a:lnTo>
                    <a:lnTo>
                      <a:pt x="31" y="42"/>
                    </a:lnTo>
                    <a:lnTo>
                      <a:pt x="30" y="42"/>
                    </a:lnTo>
                    <a:lnTo>
                      <a:pt x="28" y="43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4" y="43"/>
                    </a:lnTo>
                    <a:lnTo>
                      <a:pt x="22" y="43"/>
                    </a:lnTo>
                    <a:lnTo>
                      <a:pt x="20" y="43"/>
                    </a:lnTo>
                    <a:lnTo>
                      <a:pt x="17" y="43"/>
                    </a:lnTo>
                    <a:lnTo>
                      <a:pt x="15" y="43"/>
                    </a:lnTo>
                    <a:lnTo>
                      <a:pt x="13" y="42"/>
                    </a:lnTo>
                    <a:lnTo>
                      <a:pt x="11" y="41"/>
                    </a:lnTo>
                    <a:lnTo>
                      <a:pt x="10" y="40"/>
                    </a:lnTo>
                    <a:lnTo>
                      <a:pt x="8" y="38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4" y="34"/>
                    </a:lnTo>
                    <a:lnTo>
                      <a:pt x="3" y="32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5" y="1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1"/>
                    </a:lnTo>
                    <a:lnTo>
                      <a:pt x="31" y="1"/>
                    </a:lnTo>
                    <a:lnTo>
                      <a:pt x="32" y="2"/>
                    </a:lnTo>
                    <a:lnTo>
                      <a:pt x="34" y="3"/>
                    </a:lnTo>
                    <a:lnTo>
                      <a:pt x="35" y="4"/>
                    </a:lnTo>
                    <a:lnTo>
                      <a:pt x="36" y="5"/>
                    </a:lnTo>
                    <a:lnTo>
                      <a:pt x="38" y="6"/>
                    </a:lnTo>
                    <a:lnTo>
                      <a:pt x="39" y="7"/>
                    </a:lnTo>
                    <a:lnTo>
                      <a:pt x="40" y="8"/>
                    </a:lnTo>
                    <a:lnTo>
                      <a:pt x="41" y="9"/>
                    </a:lnTo>
                    <a:lnTo>
                      <a:pt x="42" y="11"/>
                    </a:lnTo>
                    <a:lnTo>
                      <a:pt x="44" y="13"/>
                    </a:lnTo>
                    <a:lnTo>
                      <a:pt x="45" y="14"/>
                    </a:lnTo>
                    <a:lnTo>
                      <a:pt x="47" y="16"/>
                    </a:lnTo>
                    <a:lnTo>
                      <a:pt x="48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47" name="Freeform 1404"/>
              <p:cNvSpPr>
                <a:spLocks/>
              </p:cNvSpPr>
              <p:nvPr/>
            </p:nvSpPr>
            <p:spPr bwMode="auto">
              <a:xfrm>
                <a:off x="5239" y="2610"/>
                <a:ext cx="44" cy="37"/>
              </a:xfrm>
              <a:custGeom>
                <a:avLst/>
                <a:gdLst>
                  <a:gd name="T0" fmla="*/ 39 w 44"/>
                  <a:gd name="T1" fmla="*/ 14 h 37"/>
                  <a:gd name="T2" fmla="*/ 39 w 44"/>
                  <a:gd name="T3" fmla="*/ 14 h 37"/>
                  <a:gd name="T4" fmla="*/ 38 w 44"/>
                  <a:gd name="T5" fmla="*/ 14 h 37"/>
                  <a:gd name="T6" fmla="*/ 37 w 44"/>
                  <a:gd name="T7" fmla="*/ 15 h 37"/>
                  <a:gd name="T8" fmla="*/ 37 w 44"/>
                  <a:gd name="T9" fmla="*/ 15 h 37"/>
                  <a:gd name="T10" fmla="*/ 36 w 44"/>
                  <a:gd name="T11" fmla="*/ 12 h 37"/>
                  <a:gd name="T12" fmla="*/ 35 w 44"/>
                  <a:gd name="T13" fmla="*/ 9 h 37"/>
                  <a:gd name="T14" fmla="*/ 33 w 44"/>
                  <a:gd name="T15" fmla="*/ 7 h 37"/>
                  <a:gd name="T16" fmla="*/ 31 w 44"/>
                  <a:gd name="T17" fmla="*/ 4 h 37"/>
                  <a:gd name="T18" fmla="*/ 28 w 44"/>
                  <a:gd name="T19" fmla="*/ 3 h 37"/>
                  <a:gd name="T20" fmla="*/ 25 w 44"/>
                  <a:gd name="T21" fmla="*/ 1 h 37"/>
                  <a:gd name="T22" fmla="*/ 22 w 44"/>
                  <a:gd name="T23" fmla="*/ 0 h 37"/>
                  <a:gd name="T24" fmla="*/ 19 w 44"/>
                  <a:gd name="T25" fmla="*/ 0 h 37"/>
                  <a:gd name="T26" fmla="*/ 15 w 44"/>
                  <a:gd name="T27" fmla="*/ 0 h 37"/>
                  <a:gd name="T28" fmla="*/ 12 w 44"/>
                  <a:gd name="T29" fmla="*/ 1 h 37"/>
                  <a:gd name="T30" fmla="*/ 9 w 44"/>
                  <a:gd name="T31" fmla="*/ 3 h 37"/>
                  <a:gd name="T32" fmla="*/ 6 w 44"/>
                  <a:gd name="T33" fmla="*/ 5 h 37"/>
                  <a:gd name="T34" fmla="*/ 4 w 44"/>
                  <a:gd name="T35" fmla="*/ 8 h 37"/>
                  <a:gd name="T36" fmla="*/ 2 w 44"/>
                  <a:gd name="T37" fmla="*/ 11 h 37"/>
                  <a:gd name="T38" fmla="*/ 1 w 44"/>
                  <a:gd name="T39" fmla="*/ 15 h 37"/>
                  <a:gd name="T40" fmla="*/ 0 w 44"/>
                  <a:gd name="T41" fmla="*/ 19 h 37"/>
                  <a:gd name="T42" fmla="*/ 1 w 44"/>
                  <a:gd name="T43" fmla="*/ 22 h 37"/>
                  <a:gd name="T44" fmla="*/ 2 w 44"/>
                  <a:gd name="T45" fmla="*/ 26 h 37"/>
                  <a:gd name="T46" fmla="*/ 4 w 44"/>
                  <a:gd name="T47" fmla="*/ 29 h 37"/>
                  <a:gd name="T48" fmla="*/ 6 w 44"/>
                  <a:gd name="T49" fmla="*/ 32 h 37"/>
                  <a:gd name="T50" fmla="*/ 9 w 44"/>
                  <a:gd name="T51" fmla="*/ 34 h 37"/>
                  <a:gd name="T52" fmla="*/ 12 w 44"/>
                  <a:gd name="T53" fmla="*/ 36 h 37"/>
                  <a:gd name="T54" fmla="*/ 15 w 44"/>
                  <a:gd name="T55" fmla="*/ 37 h 37"/>
                  <a:gd name="T56" fmla="*/ 19 w 44"/>
                  <a:gd name="T57" fmla="*/ 37 h 37"/>
                  <a:gd name="T58" fmla="*/ 22 w 44"/>
                  <a:gd name="T59" fmla="*/ 37 h 37"/>
                  <a:gd name="T60" fmla="*/ 25 w 44"/>
                  <a:gd name="T61" fmla="*/ 36 h 37"/>
                  <a:gd name="T62" fmla="*/ 28 w 44"/>
                  <a:gd name="T63" fmla="*/ 35 h 37"/>
                  <a:gd name="T64" fmla="*/ 30 w 44"/>
                  <a:gd name="T65" fmla="*/ 33 h 37"/>
                  <a:gd name="T66" fmla="*/ 32 w 44"/>
                  <a:gd name="T67" fmla="*/ 31 h 37"/>
                  <a:gd name="T68" fmla="*/ 34 w 44"/>
                  <a:gd name="T69" fmla="*/ 29 h 37"/>
                  <a:gd name="T70" fmla="*/ 36 w 44"/>
                  <a:gd name="T71" fmla="*/ 26 h 37"/>
                  <a:gd name="T72" fmla="*/ 37 w 44"/>
                  <a:gd name="T73" fmla="*/ 23 h 37"/>
                  <a:gd name="T74" fmla="*/ 37 w 44"/>
                  <a:gd name="T75" fmla="*/ 24 h 37"/>
                  <a:gd name="T76" fmla="*/ 38 w 44"/>
                  <a:gd name="T77" fmla="*/ 24 h 37"/>
                  <a:gd name="T78" fmla="*/ 39 w 44"/>
                  <a:gd name="T79" fmla="*/ 25 h 37"/>
                  <a:gd name="T80" fmla="*/ 39 w 44"/>
                  <a:gd name="T81" fmla="*/ 25 h 37"/>
                  <a:gd name="T82" fmla="*/ 40 w 44"/>
                  <a:gd name="T83" fmla="*/ 25 h 37"/>
                  <a:gd name="T84" fmla="*/ 41 w 44"/>
                  <a:gd name="T85" fmla="*/ 24 h 37"/>
                  <a:gd name="T86" fmla="*/ 42 w 44"/>
                  <a:gd name="T87" fmla="*/ 24 h 37"/>
                  <a:gd name="T88" fmla="*/ 42 w 44"/>
                  <a:gd name="T89" fmla="*/ 23 h 37"/>
                  <a:gd name="T90" fmla="*/ 43 w 44"/>
                  <a:gd name="T91" fmla="*/ 23 h 37"/>
                  <a:gd name="T92" fmla="*/ 43 w 44"/>
                  <a:gd name="T93" fmla="*/ 22 h 37"/>
                  <a:gd name="T94" fmla="*/ 44 w 44"/>
                  <a:gd name="T95" fmla="*/ 21 h 37"/>
                  <a:gd name="T96" fmla="*/ 44 w 44"/>
                  <a:gd name="T97" fmla="*/ 20 h 37"/>
                  <a:gd name="T98" fmla="*/ 44 w 44"/>
                  <a:gd name="T99" fmla="*/ 19 h 37"/>
                  <a:gd name="T100" fmla="*/ 43 w 44"/>
                  <a:gd name="T101" fmla="*/ 17 h 37"/>
                  <a:gd name="T102" fmla="*/ 43 w 44"/>
                  <a:gd name="T103" fmla="*/ 17 h 37"/>
                  <a:gd name="T104" fmla="*/ 42 w 44"/>
                  <a:gd name="T105" fmla="*/ 16 h 37"/>
                  <a:gd name="T106" fmla="*/ 42 w 44"/>
                  <a:gd name="T107" fmla="*/ 15 h 37"/>
                  <a:gd name="T108" fmla="*/ 41 w 44"/>
                  <a:gd name="T109" fmla="*/ 15 h 37"/>
                  <a:gd name="T110" fmla="*/ 40 w 44"/>
                  <a:gd name="T111" fmla="*/ 14 h 37"/>
                  <a:gd name="T112" fmla="*/ 39 w 44"/>
                  <a:gd name="T113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4" h="37">
                    <a:moveTo>
                      <a:pt x="39" y="14"/>
                    </a:moveTo>
                    <a:lnTo>
                      <a:pt x="39" y="14"/>
                    </a:lnTo>
                    <a:lnTo>
                      <a:pt x="38" y="14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6" y="12"/>
                    </a:lnTo>
                    <a:lnTo>
                      <a:pt x="35" y="9"/>
                    </a:lnTo>
                    <a:lnTo>
                      <a:pt x="33" y="7"/>
                    </a:lnTo>
                    <a:lnTo>
                      <a:pt x="31" y="4"/>
                    </a:lnTo>
                    <a:lnTo>
                      <a:pt x="28" y="3"/>
                    </a:lnTo>
                    <a:lnTo>
                      <a:pt x="25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2" y="1"/>
                    </a:lnTo>
                    <a:lnTo>
                      <a:pt x="9" y="3"/>
                    </a:lnTo>
                    <a:lnTo>
                      <a:pt x="6" y="5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1" y="15"/>
                    </a:lnTo>
                    <a:lnTo>
                      <a:pt x="0" y="19"/>
                    </a:lnTo>
                    <a:lnTo>
                      <a:pt x="1" y="22"/>
                    </a:lnTo>
                    <a:lnTo>
                      <a:pt x="2" y="26"/>
                    </a:lnTo>
                    <a:lnTo>
                      <a:pt x="4" y="29"/>
                    </a:lnTo>
                    <a:lnTo>
                      <a:pt x="6" y="32"/>
                    </a:lnTo>
                    <a:lnTo>
                      <a:pt x="9" y="34"/>
                    </a:lnTo>
                    <a:lnTo>
                      <a:pt x="12" y="36"/>
                    </a:lnTo>
                    <a:lnTo>
                      <a:pt x="15" y="37"/>
                    </a:lnTo>
                    <a:lnTo>
                      <a:pt x="19" y="37"/>
                    </a:lnTo>
                    <a:lnTo>
                      <a:pt x="22" y="37"/>
                    </a:lnTo>
                    <a:lnTo>
                      <a:pt x="25" y="36"/>
                    </a:lnTo>
                    <a:lnTo>
                      <a:pt x="28" y="35"/>
                    </a:lnTo>
                    <a:lnTo>
                      <a:pt x="30" y="33"/>
                    </a:lnTo>
                    <a:lnTo>
                      <a:pt x="32" y="31"/>
                    </a:lnTo>
                    <a:lnTo>
                      <a:pt x="34" y="29"/>
                    </a:lnTo>
                    <a:lnTo>
                      <a:pt x="36" y="26"/>
                    </a:lnTo>
                    <a:lnTo>
                      <a:pt x="37" y="23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9" y="25"/>
                    </a:lnTo>
                    <a:lnTo>
                      <a:pt x="39" y="25"/>
                    </a:lnTo>
                    <a:lnTo>
                      <a:pt x="40" y="25"/>
                    </a:lnTo>
                    <a:lnTo>
                      <a:pt x="41" y="24"/>
                    </a:lnTo>
                    <a:lnTo>
                      <a:pt x="42" y="24"/>
                    </a:lnTo>
                    <a:lnTo>
                      <a:pt x="42" y="23"/>
                    </a:lnTo>
                    <a:lnTo>
                      <a:pt x="43" y="23"/>
                    </a:lnTo>
                    <a:lnTo>
                      <a:pt x="43" y="22"/>
                    </a:lnTo>
                    <a:lnTo>
                      <a:pt x="44" y="21"/>
                    </a:lnTo>
                    <a:lnTo>
                      <a:pt x="44" y="20"/>
                    </a:lnTo>
                    <a:lnTo>
                      <a:pt x="44" y="19"/>
                    </a:lnTo>
                    <a:lnTo>
                      <a:pt x="43" y="17"/>
                    </a:lnTo>
                    <a:lnTo>
                      <a:pt x="43" y="17"/>
                    </a:lnTo>
                    <a:lnTo>
                      <a:pt x="42" y="16"/>
                    </a:lnTo>
                    <a:lnTo>
                      <a:pt x="42" y="15"/>
                    </a:lnTo>
                    <a:lnTo>
                      <a:pt x="41" y="15"/>
                    </a:lnTo>
                    <a:lnTo>
                      <a:pt x="40" y="14"/>
                    </a:lnTo>
                    <a:lnTo>
                      <a:pt x="39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48" name="Freeform 1405"/>
              <p:cNvSpPr>
                <a:spLocks/>
              </p:cNvSpPr>
              <p:nvPr/>
            </p:nvSpPr>
            <p:spPr bwMode="auto">
              <a:xfrm>
                <a:off x="5249" y="2636"/>
                <a:ext cx="17" cy="6"/>
              </a:xfrm>
              <a:custGeom>
                <a:avLst/>
                <a:gdLst>
                  <a:gd name="T0" fmla="*/ 0 w 17"/>
                  <a:gd name="T1" fmla="*/ 0 h 6"/>
                  <a:gd name="T2" fmla="*/ 0 w 17"/>
                  <a:gd name="T3" fmla="*/ 1 h 6"/>
                  <a:gd name="T4" fmla="*/ 0 w 17"/>
                  <a:gd name="T5" fmla="*/ 2 h 6"/>
                  <a:gd name="T6" fmla="*/ 1 w 17"/>
                  <a:gd name="T7" fmla="*/ 4 h 6"/>
                  <a:gd name="T8" fmla="*/ 3 w 17"/>
                  <a:gd name="T9" fmla="*/ 5 h 6"/>
                  <a:gd name="T10" fmla="*/ 4 w 17"/>
                  <a:gd name="T11" fmla="*/ 5 h 6"/>
                  <a:gd name="T12" fmla="*/ 5 w 17"/>
                  <a:gd name="T13" fmla="*/ 6 h 6"/>
                  <a:gd name="T14" fmla="*/ 6 w 17"/>
                  <a:gd name="T15" fmla="*/ 6 h 6"/>
                  <a:gd name="T16" fmla="*/ 7 w 17"/>
                  <a:gd name="T17" fmla="*/ 6 h 6"/>
                  <a:gd name="T18" fmla="*/ 8 w 17"/>
                  <a:gd name="T19" fmla="*/ 6 h 6"/>
                  <a:gd name="T20" fmla="*/ 9 w 17"/>
                  <a:gd name="T21" fmla="*/ 6 h 6"/>
                  <a:gd name="T22" fmla="*/ 9 w 17"/>
                  <a:gd name="T23" fmla="*/ 6 h 6"/>
                  <a:gd name="T24" fmla="*/ 10 w 17"/>
                  <a:gd name="T25" fmla="*/ 6 h 6"/>
                  <a:gd name="T26" fmla="*/ 17 w 17"/>
                  <a:gd name="T27" fmla="*/ 0 h 6"/>
                  <a:gd name="T28" fmla="*/ 0 w 17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6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49" name="Freeform 1406"/>
              <p:cNvSpPr>
                <a:spLocks/>
              </p:cNvSpPr>
              <p:nvPr/>
            </p:nvSpPr>
            <p:spPr bwMode="auto">
              <a:xfrm>
                <a:off x="5251" y="2637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 w 10"/>
                  <a:gd name="T3" fmla="*/ 2 h 2"/>
                  <a:gd name="T4" fmla="*/ 8 w 10"/>
                  <a:gd name="T5" fmla="*/ 2 h 2"/>
                  <a:gd name="T6" fmla="*/ 10 w 10"/>
                  <a:gd name="T7" fmla="*/ 0 h 2"/>
                  <a:gd name="T8" fmla="*/ 0 w 10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50" name="Freeform 1407"/>
              <p:cNvSpPr>
                <a:spLocks/>
              </p:cNvSpPr>
              <p:nvPr/>
            </p:nvSpPr>
            <p:spPr bwMode="auto">
              <a:xfrm>
                <a:off x="5239" y="2603"/>
                <a:ext cx="35" cy="12"/>
              </a:xfrm>
              <a:custGeom>
                <a:avLst/>
                <a:gdLst>
                  <a:gd name="T0" fmla="*/ 28 w 35"/>
                  <a:gd name="T1" fmla="*/ 2 h 12"/>
                  <a:gd name="T2" fmla="*/ 28 w 35"/>
                  <a:gd name="T3" fmla="*/ 2 h 12"/>
                  <a:gd name="T4" fmla="*/ 27 w 35"/>
                  <a:gd name="T5" fmla="*/ 2 h 12"/>
                  <a:gd name="T6" fmla="*/ 26 w 35"/>
                  <a:gd name="T7" fmla="*/ 2 h 12"/>
                  <a:gd name="T8" fmla="*/ 25 w 35"/>
                  <a:gd name="T9" fmla="*/ 2 h 12"/>
                  <a:gd name="T10" fmla="*/ 24 w 35"/>
                  <a:gd name="T11" fmla="*/ 1 h 12"/>
                  <a:gd name="T12" fmla="*/ 22 w 35"/>
                  <a:gd name="T13" fmla="*/ 1 h 12"/>
                  <a:gd name="T14" fmla="*/ 21 w 35"/>
                  <a:gd name="T15" fmla="*/ 1 h 12"/>
                  <a:gd name="T16" fmla="*/ 19 w 35"/>
                  <a:gd name="T17" fmla="*/ 1 h 12"/>
                  <a:gd name="T18" fmla="*/ 17 w 35"/>
                  <a:gd name="T19" fmla="*/ 1 h 12"/>
                  <a:gd name="T20" fmla="*/ 16 w 35"/>
                  <a:gd name="T21" fmla="*/ 1 h 12"/>
                  <a:gd name="T22" fmla="*/ 14 w 35"/>
                  <a:gd name="T23" fmla="*/ 0 h 12"/>
                  <a:gd name="T24" fmla="*/ 13 w 35"/>
                  <a:gd name="T25" fmla="*/ 0 h 12"/>
                  <a:gd name="T26" fmla="*/ 12 w 35"/>
                  <a:gd name="T27" fmla="*/ 0 h 12"/>
                  <a:gd name="T28" fmla="*/ 11 w 35"/>
                  <a:gd name="T29" fmla="*/ 0 h 12"/>
                  <a:gd name="T30" fmla="*/ 10 w 35"/>
                  <a:gd name="T31" fmla="*/ 0 h 12"/>
                  <a:gd name="T32" fmla="*/ 9 w 35"/>
                  <a:gd name="T33" fmla="*/ 0 h 12"/>
                  <a:gd name="T34" fmla="*/ 8 w 35"/>
                  <a:gd name="T35" fmla="*/ 0 h 12"/>
                  <a:gd name="T36" fmla="*/ 6 w 35"/>
                  <a:gd name="T37" fmla="*/ 1 h 12"/>
                  <a:gd name="T38" fmla="*/ 4 w 35"/>
                  <a:gd name="T39" fmla="*/ 2 h 12"/>
                  <a:gd name="T40" fmla="*/ 3 w 35"/>
                  <a:gd name="T41" fmla="*/ 4 h 12"/>
                  <a:gd name="T42" fmla="*/ 2 w 35"/>
                  <a:gd name="T43" fmla="*/ 6 h 12"/>
                  <a:gd name="T44" fmla="*/ 1 w 35"/>
                  <a:gd name="T45" fmla="*/ 7 h 12"/>
                  <a:gd name="T46" fmla="*/ 0 w 35"/>
                  <a:gd name="T47" fmla="*/ 9 h 12"/>
                  <a:gd name="T48" fmla="*/ 0 w 35"/>
                  <a:gd name="T49" fmla="*/ 10 h 12"/>
                  <a:gd name="T50" fmla="*/ 0 w 35"/>
                  <a:gd name="T51" fmla="*/ 10 h 12"/>
                  <a:gd name="T52" fmla="*/ 1 w 35"/>
                  <a:gd name="T53" fmla="*/ 11 h 12"/>
                  <a:gd name="T54" fmla="*/ 3 w 35"/>
                  <a:gd name="T55" fmla="*/ 11 h 12"/>
                  <a:gd name="T56" fmla="*/ 5 w 35"/>
                  <a:gd name="T57" fmla="*/ 11 h 12"/>
                  <a:gd name="T58" fmla="*/ 7 w 35"/>
                  <a:gd name="T59" fmla="*/ 11 h 12"/>
                  <a:gd name="T60" fmla="*/ 10 w 35"/>
                  <a:gd name="T61" fmla="*/ 12 h 12"/>
                  <a:gd name="T62" fmla="*/ 13 w 35"/>
                  <a:gd name="T63" fmla="*/ 12 h 12"/>
                  <a:gd name="T64" fmla="*/ 16 w 35"/>
                  <a:gd name="T65" fmla="*/ 12 h 12"/>
                  <a:gd name="T66" fmla="*/ 19 w 35"/>
                  <a:gd name="T67" fmla="*/ 12 h 12"/>
                  <a:gd name="T68" fmla="*/ 22 w 35"/>
                  <a:gd name="T69" fmla="*/ 12 h 12"/>
                  <a:gd name="T70" fmla="*/ 25 w 35"/>
                  <a:gd name="T71" fmla="*/ 12 h 12"/>
                  <a:gd name="T72" fmla="*/ 27 w 35"/>
                  <a:gd name="T73" fmla="*/ 12 h 12"/>
                  <a:gd name="T74" fmla="*/ 30 w 35"/>
                  <a:gd name="T75" fmla="*/ 12 h 12"/>
                  <a:gd name="T76" fmla="*/ 32 w 35"/>
                  <a:gd name="T77" fmla="*/ 12 h 12"/>
                  <a:gd name="T78" fmla="*/ 33 w 35"/>
                  <a:gd name="T79" fmla="*/ 12 h 12"/>
                  <a:gd name="T80" fmla="*/ 33 w 35"/>
                  <a:gd name="T81" fmla="*/ 12 h 12"/>
                  <a:gd name="T82" fmla="*/ 35 w 35"/>
                  <a:gd name="T83" fmla="*/ 11 h 12"/>
                  <a:gd name="T84" fmla="*/ 35 w 35"/>
                  <a:gd name="T85" fmla="*/ 10 h 12"/>
                  <a:gd name="T86" fmla="*/ 35 w 35"/>
                  <a:gd name="T87" fmla="*/ 8 h 12"/>
                  <a:gd name="T88" fmla="*/ 34 w 35"/>
                  <a:gd name="T89" fmla="*/ 7 h 12"/>
                  <a:gd name="T90" fmla="*/ 33 w 35"/>
                  <a:gd name="T91" fmla="*/ 5 h 12"/>
                  <a:gd name="T92" fmla="*/ 32 w 35"/>
                  <a:gd name="T93" fmla="*/ 3 h 12"/>
                  <a:gd name="T94" fmla="*/ 30 w 35"/>
                  <a:gd name="T95" fmla="*/ 2 h 12"/>
                  <a:gd name="T96" fmla="*/ 28 w 35"/>
                  <a:gd name="T9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5" h="12">
                    <a:moveTo>
                      <a:pt x="28" y="2"/>
                    </a:moveTo>
                    <a:lnTo>
                      <a:pt x="28" y="2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5" y="2"/>
                    </a:lnTo>
                    <a:lnTo>
                      <a:pt x="24" y="1"/>
                    </a:lnTo>
                    <a:lnTo>
                      <a:pt x="22" y="1"/>
                    </a:lnTo>
                    <a:lnTo>
                      <a:pt x="21" y="1"/>
                    </a:lnTo>
                    <a:lnTo>
                      <a:pt x="19" y="1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10" y="12"/>
                    </a:lnTo>
                    <a:lnTo>
                      <a:pt x="13" y="12"/>
                    </a:lnTo>
                    <a:lnTo>
                      <a:pt x="16" y="12"/>
                    </a:lnTo>
                    <a:lnTo>
                      <a:pt x="19" y="12"/>
                    </a:lnTo>
                    <a:lnTo>
                      <a:pt x="22" y="12"/>
                    </a:lnTo>
                    <a:lnTo>
                      <a:pt x="25" y="12"/>
                    </a:lnTo>
                    <a:lnTo>
                      <a:pt x="27" y="12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3" y="12"/>
                    </a:lnTo>
                    <a:lnTo>
                      <a:pt x="35" y="11"/>
                    </a:lnTo>
                    <a:lnTo>
                      <a:pt x="35" y="10"/>
                    </a:lnTo>
                    <a:lnTo>
                      <a:pt x="35" y="8"/>
                    </a:lnTo>
                    <a:lnTo>
                      <a:pt x="34" y="7"/>
                    </a:lnTo>
                    <a:lnTo>
                      <a:pt x="33" y="5"/>
                    </a:lnTo>
                    <a:lnTo>
                      <a:pt x="32" y="3"/>
                    </a:lnTo>
                    <a:lnTo>
                      <a:pt x="30" y="2"/>
                    </a:lnTo>
                    <a:lnTo>
                      <a:pt x="2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51" name="Freeform 1408"/>
              <p:cNvSpPr>
                <a:spLocks/>
              </p:cNvSpPr>
              <p:nvPr/>
            </p:nvSpPr>
            <p:spPr bwMode="auto">
              <a:xfrm>
                <a:off x="5277" y="2631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2 h 2"/>
                  <a:gd name="T4" fmla="*/ 2 w 3"/>
                  <a:gd name="T5" fmla="*/ 2 h 2"/>
                  <a:gd name="T6" fmla="*/ 3 w 3"/>
                  <a:gd name="T7" fmla="*/ 2 h 2"/>
                  <a:gd name="T8" fmla="*/ 3 w 3"/>
                  <a:gd name="T9" fmla="*/ 1 h 2"/>
                  <a:gd name="T10" fmla="*/ 3 w 3"/>
                  <a:gd name="T11" fmla="*/ 1 h 2"/>
                  <a:gd name="T12" fmla="*/ 2 w 3"/>
                  <a:gd name="T13" fmla="*/ 0 h 2"/>
                  <a:gd name="T14" fmla="*/ 2 w 3"/>
                  <a:gd name="T15" fmla="*/ 0 h 2"/>
                  <a:gd name="T16" fmla="*/ 1 w 3"/>
                  <a:gd name="T17" fmla="*/ 0 h 2"/>
                  <a:gd name="T18" fmla="*/ 1 w 3"/>
                  <a:gd name="T19" fmla="*/ 0 h 2"/>
                  <a:gd name="T20" fmla="*/ 0 w 3"/>
                  <a:gd name="T21" fmla="*/ 0 h 2"/>
                  <a:gd name="T22" fmla="*/ 0 w 3"/>
                  <a:gd name="T23" fmla="*/ 1 h 2"/>
                  <a:gd name="T24" fmla="*/ 0 w 3"/>
                  <a:gd name="T25" fmla="*/ 1 h 2"/>
                  <a:gd name="T26" fmla="*/ 0 w 3"/>
                  <a:gd name="T27" fmla="*/ 2 h 2"/>
                  <a:gd name="T28" fmla="*/ 0 w 3"/>
                  <a:gd name="T29" fmla="*/ 2 h 2"/>
                  <a:gd name="T30" fmla="*/ 1 w 3"/>
                  <a:gd name="T31" fmla="*/ 2 h 2"/>
                  <a:gd name="T32" fmla="*/ 1 w 3"/>
                  <a:gd name="T3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52" name="Freeform 1409"/>
              <p:cNvSpPr>
                <a:spLocks/>
              </p:cNvSpPr>
              <p:nvPr/>
            </p:nvSpPr>
            <p:spPr bwMode="auto">
              <a:xfrm>
                <a:off x="5248" y="2652"/>
                <a:ext cx="30" cy="19"/>
              </a:xfrm>
              <a:custGeom>
                <a:avLst/>
                <a:gdLst>
                  <a:gd name="T0" fmla="*/ 29 w 30"/>
                  <a:gd name="T1" fmla="*/ 11 h 19"/>
                  <a:gd name="T2" fmla="*/ 26 w 30"/>
                  <a:gd name="T3" fmla="*/ 7 h 19"/>
                  <a:gd name="T4" fmla="*/ 30 w 30"/>
                  <a:gd name="T5" fmla="*/ 5 h 19"/>
                  <a:gd name="T6" fmla="*/ 27 w 30"/>
                  <a:gd name="T7" fmla="*/ 1 h 19"/>
                  <a:gd name="T8" fmla="*/ 25 w 30"/>
                  <a:gd name="T9" fmla="*/ 1 h 19"/>
                  <a:gd name="T10" fmla="*/ 28 w 30"/>
                  <a:gd name="T11" fmla="*/ 4 h 19"/>
                  <a:gd name="T12" fmla="*/ 24 w 30"/>
                  <a:gd name="T13" fmla="*/ 7 h 19"/>
                  <a:gd name="T14" fmla="*/ 24 w 30"/>
                  <a:gd name="T15" fmla="*/ 7 h 19"/>
                  <a:gd name="T16" fmla="*/ 25 w 30"/>
                  <a:gd name="T17" fmla="*/ 9 h 19"/>
                  <a:gd name="T18" fmla="*/ 26 w 30"/>
                  <a:gd name="T19" fmla="*/ 10 h 19"/>
                  <a:gd name="T20" fmla="*/ 26 w 30"/>
                  <a:gd name="T21" fmla="*/ 10 h 19"/>
                  <a:gd name="T22" fmla="*/ 13 w 30"/>
                  <a:gd name="T23" fmla="*/ 17 h 19"/>
                  <a:gd name="T24" fmla="*/ 3 w 30"/>
                  <a:gd name="T25" fmla="*/ 10 h 19"/>
                  <a:gd name="T26" fmla="*/ 6 w 30"/>
                  <a:gd name="T27" fmla="*/ 7 h 19"/>
                  <a:gd name="T28" fmla="*/ 2 w 30"/>
                  <a:gd name="T29" fmla="*/ 4 h 19"/>
                  <a:gd name="T30" fmla="*/ 4 w 30"/>
                  <a:gd name="T31" fmla="*/ 0 h 19"/>
                  <a:gd name="T32" fmla="*/ 2 w 30"/>
                  <a:gd name="T33" fmla="*/ 0 h 19"/>
                  <a:gd name="T34" fmla="*/ 0 w 30"/>
                  <a:gd name="T35" fmla="*/ 5 h 19"/>
                  <a:gd name="T36" fmla="*/ 3 w 30"/>
                  <a:gd name="T37" fmla="*/ 7 h 19"/>
                  <a:gd name="T38" fmla="*/ 1 w 30"/>
                  <a:gd name="T39" fmla="*/ 10 h 19"/>
                  <a:gd name="T40" fmla="*/ 12 w 30"/>
                  <a:gd name="T41" fmla="*/ 19 h 19"/>
                  <a:gd name="T42" fmla="*/ 29 w 30"/>
                  <a:gd name="T43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" h="19">
                    <a:moveTo>
                      <a:pt x="29" y="11"/>
                    </a:moveTo>
                    <a:lnTo>
                      <a:pt x="26" y="7"/>
                    </a:lnTo>
                    <a:lnTo>
                      <a:pt x="30" y="5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4" y="7"/>
                    </a:lnTo>
                    <a:lnTo>
                      <a:pt x="25" y="9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13" y="17"/>
                    </a:lnTo>
                    <a:lnTo>
                      <a:pt x="3" y="10"/>
                    </a:lnTo>
                    <a:lnTo>
                      <a:pt x="6" y="7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1" y="10"/>
                    </a:lnTo>
                    <a:lnTo>
                      <a:pt x="12" y="19"/>
                    </a:lnTo>
                    <a:lnTo>
                      <a:pt x="29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53" name="Freeform 1410"/>
              <p:cNvSpPr>
                <a:spLocks/>
              </p:cNvSpPr>
              <p:nvPr/>
            </p:nvSpPr>
            <p:spPr bwMode="auto">
              <a:xfrm>
                <a:off x="5242" y="2668"/>
                <a:ext cx="1" cy="24"/>
              </a:xfrm>
              <a:custGeom>
                <a:avLst/>
                <a:gdLst>
                  <a:gd name="T0" fmla="*/ 0 w 1"/>
                  <a:gd name="T1" fmla="*/ 24 h 24"/>
                  <a:gd name="T2" fmla="*/ 0 w 1"/>
                  <a:gd name="T3" fmla="*/ 4 h 24"/>
                  <a:gd name="T4" fmla="*/ 1 w 1"/>
                  <a:gd name="T5" fmla="*/ 0 h 24"/>
                  <a:gd name="T6" fmla="*/ 1 w 1"/>
                  <a:gd name="T7" fmla="*/ 24 h 24"/>
                  <a:gd name="T8" fmla="*/ 0 w 1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4">
                    <a:moveTo>
                      <a:pt x="0" y="24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54" name="Freeform 1411"/>
              <p:cNvSpPr>
                <a:spLocks/>
              </p:cNvSpPr>
              <p:nvPr/>
            </p:nvSpPr>
            <p:spPr bwMode="auto">
              <a:xfrm>
                <a:off x="5093" y="2651"/>
                <a:ext cx="43" cy="52"/>
              </a:xfrm>
              <a:custGeom>
                <a:avLst/>
                <a:gdLst>
                  <a:gd name="T0" fmla="*/ 42 w 43"/>
                  <a:gd name="T1" fmla="*/ 2 h 52"/>
                  <a:gd name="T2" fmla="*/ 41 w 43"/>
                  <a:gd name="T3" fmla="*/ 1 h 52"/>
                  <a:gd name="T4" fmla="*/ 40 w 43"/>
                  <a:gd name="T5" fmla="*/ 0 h 52"/>
                  <a:gd name="T6" fmla="*/ 38 w 43"/>
                  <a:gd name="T7" fmla="*/ 0 h 52"/>
                  <a:gd name="T8" fmla="*/ 35 w 43"/>
                  <a:gd name="T9" fmla="*/ 0 h 52"/>
                  <a:gd name="T10" fmla="*/ 33 w 43"/>
                  <a:gd name="T11" fmla="*/ 0 h 52"/>
                  <a:gd name="T12" fmla="*/ 30 w 43"/>
                  <a:gd name="T13" fmla="*/ 0 h 52"/>
                  <a:gd name="T14" fmla="*/ 26 w 43"/>
                  <a:gd name="T15" fmla="*/ 0 h 52"/>
                  <a:gd name="T16" fmla="*/ 23 w 43"/>
                  <a:gd name="T17" fmla="*/ 1 h 52"/>
                  <a:gd name="T18" fmla="*/ 20 w 43"/>
                  <a:gd name="T19" fmla="*/ 2 h 52"/>
                  <a:gd name="T20" fmla="*/ 17 w 43"/>
                  <a:gd name="T21" fmla="*/ 2 h 52"/>
                  <a:gd name="T22" fmla="*/ 14 w 43"/>
                  <a:gd name="T23" fmla="*/ 3 h 52"/>
                  <a:gd name="T24" fmla="*/ 12 w 43"/>
                  <a:gd name="T25" fmla="*/ 3 h 52"/>
                  <a:gd name="T26" fmla="*/ 10 w 43"/>
                  <a:gd name="T27" fmla="*/ 4 h 52"/>
                  <a:gd name="T28" fmla="*/ 8 w 43"/>
                  <a:gd name="T29" fmla="*/ 4 h 52"/>
                  <a:gd name="T30" fmla="*/ 7 w 43"/>
                  <a:gd name="T31" fmla="*/ 5 h 52"/>
                  <a:gd name="T32" fmla="*/ 7 w 43"/>
                  <a:gd name="T33" fmla="*/ 5 h 52"/>
                  <a:gd name="T34" fmla="*/ 7 w 43"/>
                  <a:gd name="T35" fmla="*/ 5 h 52"/>
                  <a:gd name="T36" fmla="*/ 7 w 43"/>
                  <a:gd name="T37" fmla="*/ 4 h 52"/>
                  <a:gd name="T38" fmla="*/ 7 w 43"/>
                  <a:gd name="T39" fmla="*/ 4 h 52"/>
                  <a:gd name="T40" fmla="*/ 6 w 43"/>
                  <a:gd name="T41" fmla="*/ 3 h 52"/>
                  <a:gd name="T42" fmla="*/ 6 w 43"/>
                  <a:gd name="T43" fmla="*/ 3 h 52"/>
                  <a:gd name="T44" fmla="*/ 5 w 43"/>
                  <a:gd name="T45" fmla="*/ 3 h 52"/>
                  <a:gd name="T46" fmla="*/ 4 w 43"/>
                  <a:gd name="T47" fmla="*/ 2 h 52"/>
                  <a:gd name="T48" fmla="*/ 3 w 43"/>
                  <a:gd name="T49" fmla="*/ 2 h 52"/>
                  <a:gd name="T50" fmla="*/ 2 w 43"/>
                  <a:gd name="T51" fmla="*/ 2 h 52"/>
                  <a:gd name="T52" fmla="*/ 1 w 43"/>
                  <a:gd name="T53" fmla="*/ 3 h 52"/>
                  <a:gd name="T54" fmla="*/ 1 w 43"/>
                  <a:gd name="T55" fmla="*/ 3 h 52"/>
                  <a:gd name="T56" fmla="*/ 0 w 43"/>
                  <a:gd name="T57" fmla="*/ 3 h 52"/>
                  <a:gd name="T58" fmla="*/ 0 w 43"/>
                  <a:gd name="T59" fmla="*/ 3 h 52"/>
                  <a:gd name="T60" fmla="*/ 0 w 43"/>
                  <a:gd name="T61" fmla="*/ 3 h 52"/>
                  <a:gd name="T62" fmla="*/ 0 w 43"/>
                  <a:gd name="T63" fmla="*/ 4 h 52"/>
                  <a:gd name="T64" fmla="*/ 0 w 43"/>
                  <a:gd name="T65" fmla="*/ 4 h 52"/>
                  <a:gd name="T66" fmla="*/ 0 w 43"/>
                  <a:gd name="T67" fmla="*/ 52 h 52"/>
                  <a:gd name="T68" fmla="*/ 7 w 43"/>
                  <a:gd name="T69" fmla="*/ 52 h 52"/>
                  <a:gd name="T70" fmla="*/ 7 w 43"/>
                  <a:gd name="T71" fmla="*/ 49 h 52"/>
                  <a:gd name="T72" fmla="*/ 7 w 43"/>
                  <a:gd name="T73" fmla="*/ 41 h 52"/>
                  <a:gd name="T74" fmla="*/ 7 w 43"/>
                  <a:gd name="T75" fmla="*/ 34 h 52"/>
                  <a:gd name="T76" fmla="*/ 7 w 43"/>
                  <a:gd name="T77" fmla="*/ 30 h 52"/>
                  <a:gd name="T78" fmla="*/ 8 w 43"/>
                  <a:gd name="T79" fmla="*/ 30 h 52"/>
                  <a:gd name="T80" fmla="*/ 10 w 43"/>
                  <a:gd name="T81" fmla="*/ 29 h 52"/>
                  <a:gd name="T82" fmla="*/ 11 w 43"/>
                  <a:gd name="T83" fmla="*/ 29 h 52"/>
                  <a:gd name="T84" fmla="*/ 14 w 43"/>
                  <a:gd name="T85" fmla="*/ 28 h 52"/>
                  <a:gd name="T86" fmla="*/ 16 w 43"/>
                  <a:gd name="T87" fmla="*/ 28 h 52"/>
                  <a:gd name="T88" fmla="*/ 18 w 43"/>
                  <a:gd name="T89" fmla="*/ 27 h 52"/>
                  <a:gd name="T90" fmla="*/ 21 w 43"/>
                  <a:gd name="T91" fmla="*/ 26 h 52"/>
                  <a:gd name="T92" fmla="*/ 23 w 43"/>
                  <a:gd name="T93" fmla="*/ 26 h 52"/>
                  <a:gd name="T94" fmla="*/ 26 w 43"/>
                  <a:gd name="T95" fmla="*/ 25 h 52"/>
                  <a:gd name="T96" fmla="*/ 29 w 43"/>
                  <a:gd name="T97" fmla="*/ 24 h 52"/>
                  <a:gd name="T98" fmla="*/ 31 w 43"/>
                  <a:gd name="T99" fmla="*/ 24 h 52"/>
                  <a:gd name="T100" fmla="*/ 34 w 43"/>
                  <a:gd name="T101" fmla="*/ 23 h 52"/>
                  <a:gd name="T102" fmla="*/ 36 w 43"/>
                  <a:gd name="T103" fmla="*/ 22 h 52"/>
                  <a:gd name="T104" fmla="*/ 39 w 43"/>
                  <a:gd name="T105" fmla="*/ 22 h 52"/>
                  <a:gd name="T106" fmla="*/ 41 w 43"/>
                  <a:gd name="T107" fmla="*/ 21 h 52"/>
                  <a:gd name="T108" fmla="*/ 43 w 43"/>
                  <a:gd name="T109" fmla="*/ 21 h 52"/>
                  <a:gd name="T110" fmla="*/ 42 w 43"/>
                  <a:gd name="T111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2">
                    <a:moveTo>
                      <a:pt x="42" y="2"/>
                    </a:moveTo>
                    <a:lnTo>
                      <a:pt x="41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0" y="2"/>
                    </a:lnTo>
                    <a:lnTo>
                      <a:pt x="17" y="2"/>
                    </a:lnTo>
                    <a:lnTo>
                      <a:pt x="14" y="3"/>
                    </a:lnTo>
                    <a:lnTo>
                      <a:pt x="12" y="3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2"/>
                    </a:lnTo>
                    <a:lnTo>
                      <a:pt x="7" y="52"/>
                    </a:lnTo>
                    <a:lnTo>
                      <a:pt x="7" y="49"/>
                    </a:lnTo>
                    <a:lnTo>
                      <a:pt x="7" y="41"/>
                    </a:lnTo>
                    <a:lnTo>
                      <a:pt x="7" y="34"/>
                    </a:lnTo>
                    <a:lnTo>
                      <a:pt x="7" y="30"/>
                    </a:lnTo>
                    <a:lnTo>
                      <a:pt x="8" y="30"/>
                    </a:lnTo>
                    <a:lnTo>
                      <a:pt x="10" y="29"/>
                    </a:lnTo>
                    <a:lnTo>
                      <a:pt x="11" y="29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8" y="27"/>
                    </a:lnTo>
                    <a:lnTo>
                      <a:pt x="21" y="26"/>
                    </a:lnTo>
                    <a:lnTo>
                      <a:pt x="23" y="26"/>
                    </a:lnTo>
                    <a:lnTo>
                      <a:pt x="26" y="25"/>
                    </a:lnTo>
                    <a:lnTo>
                      <a:pt x="29" y="24"/>
                    </a:lnTo>
                    <a:lnTo>
                      <a:pt x="31" y="24"/>
                    </a:lnTo>
                    <a:lnTo>
                      <a:pt x="34" y="23"/>
                    </a:lnTo>
                    <a:lnTo>
                      <a:pt x="36" y="22"/>
                    </a:lnTo>
                    <a:lnTo>
                      <a:pt x="39" y="22"/>
                    </a:lnTo>
                    <a:lnTo>
                      <a:pt x="41" y="21"/>
                    </a:lnTo>
                    <a:lnTo>
                      <a:pt x="43" y="21"/>
                    </a:lnTo>
                    <a:lnTo>
                      <a:pt x="4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55" name="Freeform 1412"/>
              <p:cNvSpPr>
                <a:spLocks/>
              </p:cNvSpPr>
              <p:nvPr/>
            </p:nvSpPr>
            <p:spPr bwMode="auto">
              <a:xfrm>
                <a:off x="5085" y="2689"/>
                <a:ext cx="231" cy="47"/>
              </a:xfrm>
              <a:custGeom>
                <a:avLst/>
                <a:gdLst>
                  <a:gd name="T0" fmla="*/ 18 w 231"/>
                  <a:gd name="T1" fmla="*/ 7 h 47"/>
                  <a:gd name="T2" fmla="*/ 25 w 231"/>
                  <a:gd name="T3" fmla="*/ 6 h 47"/>
                  <a:gd name="T4" fmla="*/ 32 w 231"/>
                  <a:gd name="T5" fmla="*/ 5 h 47"/>
                  <a:gd name="T6" fmla="*/ 41 w 231"/>
                  <a:gd name="T7" fmla="*/ 4 h 47"/>
                  <a:gd name="T8" fmla="*/ 50 w 231"/>
                  <a:gd name="T9" fmla="*/ 3 h 47"/>
                  <a:gd name="T10" fmla="*/ 59 w 231"/>
                  <a:gd name="T11" fmla="*/ 2 h 47"/>
                  <a:gd name="T12" fmla="*/ 69 w 231"/>
                  <a:gd name="T13" fmla="*/ 1 h 47"/>
                  <a:gd name="T14" fmla="*/ 80 w 231"/>
                  <a:gd name="T15" fmla="*/ 1 h 47"/>
                  <a:gd name="T16" fmla="*/ 91 w 231"/>
                  <a:gd name="T17" fmla="*/ 0 h 47"/>
                  <a:gd name="T18" fmla="*/ 103 w 231"/>
                  <a:gd name="T19" fmla="*/ 0 h 47"/>
                  <a:gd name="T20" fmla="*/ 115 w 231"/>
                  <a:gd name="T21" fmla="*/ 0 h 47"/>
                  <a:gd name="T22" fmla="*/ 130 w 231"/>
                  <a:gd name="T23" fmla="*/ 0 h 47"/>
                  <a:gd name="T24" fmla="*/ 145 w 231"/>
                  <a:gd name="T25" fmla="*/ 0 h 47"/>
                  <a:gd name="T26" fmla="*/ 159 w 231"/>
                  <a:gd name="T27" fmla="*/ 1 h 47"/>
                  <a:gd name="T28" fmla="*/ 172 w 231"/>
                  <a:gd name="T29" fmla="*/ 2 h 47"/>
                  <a:gd name="T30" fmla="*/ 184 w 231"/>
                  <a:gd name="T31" fmla="*/ 3 h 47"/>
                  <a:gd name="T32" fmla="*/ 194 w 231"/>
                  <a:gd name="T33" fmla="*/ 4 h 47"/>
                  <a:gd name="T34" fmla="*/ 201 w 231"/>
                  <a:gd name="T35" fmla="*/ 5 h 47"/>
                  <a:gd name="T36" fmla="*/ 208 w 231"/>
                  <a:gd name="T37" fmla="*/ 6 h 47"/>
                  <a:gd name="T38" fmla="*/ 214 w 231"/>
                  <a:gd name="T39" fmla="*/ 7 h 47"/>
                  <a:gd name="T40" fmla="*/ 220 w 231"/>
                  <a:gd name="T41" fmla="*/ 9 h 47"/>
                  <a:gd name="T42" fmla="*/ 224 w 231"/>
                  <a:gd name="T43" fmla="*/ 10 h 47"/>
                  <a:gd name="T44" fmla="*/ 228 w 231"/>
                  <a:gd name="T45" fmla="*/ 12 h 47"/>
                  <a:gd name="T46" fmla="*/ 230 w 231"/>
                  <a:gd name="T47" fmla="*/ 15 h 47"/>
                  <a:gd name="T48" fmla="*/ 230 w 231"/>
                  <a:gd name="T49" fmla="*/ 31 h 47"/>
                  <a:gd name="T50" fmla="*/ 224 w 231"/>
                  <a:gd name="T51" fmla="*/ 35 h 47"/>
                  <a:gd name="T52" fmla="*/ 217 w 231"/>
                  <a:gd name="T53" fmla="*/ 38 h 47"/>
                  <a:gd name="T54" fmla="*/ 213 w 231"/>
                  <a:gd name="T55" fmla="*/ 39 h 47"/>
                  <a:gd name="T56" fmla="*/ 209 w 231"/>
                  <a:gd name="T57" fmla="*/ 40 h 47"/>
                  <a:gd name="T58" fmla="*/ 205 w 231"/>
                  <a:gd name="T59" fmla="*/ 41 h 47"/>
                  <a:gd name="T60" fmla="*/ 201 w 231"/>
                  <a:gd name="T61" fmla="*/ 42 h 47"/>
                  <a:gd name="T62" fmla="*/ 196 w 231"/>
                  <a:gd name="T63" fmla="*/ 42 h 47"/>
                  <a:gd name="T64" fmla="*/ 190 w 231"/>
                  <a:gd name="T65" fmla="*/ 43 h 47"/>
                  <a:gd name="T66" fmla="*/ 183 w 231"/>
                  <a:gd name="T67" fmla="*/ 44 h 47"/>
                  <a:gd name="T68" fmla="*/ 175 w 231"/>
                  <a:gd name="T69" fmla="*/ 45 h 47"/>
                  <a:gd name="T70" fmla="*/ 166 w 231"/>
                  <a:gd name="T71" fmla="*/ 45 h 47"/>
                  <a:gd name="T72" fmla="*/ 158 w 231"/>
                  <a:gd name="T73" fmla="*/ 46 h 47"/>
                  <a:gd name="T74" fmla="*/ 148 w 231"/>
                  <a:gd name="T75" fmla="*/ 46 h 47"/>
                  <a:gd name="T76" fmla="*/ 142 w 231"/>
                  <a:gd name="T77" fmla="*/ 46 h 47"/>
                  <a:gd name="T78" fmla="*/ 136 w 231"/>
                  <a:gd name="T79" fmla="*/ 47 h 47"/>
                  <a:gd name="T80" fmla="*/ 130 w 231"/>
                  <a:gd name="T81" fmla="*/ 47 h 47"/>
                  <a:gd name="T82" fmla="*/ 124 w 231"/>
                  <a:gd name="T83" fmla="*/ 47 h 47"/>
                  <a:gd name="T84" fmla="*/ 117 w 231"/>
                  <a:gd name="T85" fmla="*/ 47 h 47"/>
                  <a:gd name="T86" fmla="*/ 111 w 231"/>
                  <a:gd name="T87" fmla="*/ 47 h 47"/>
                  <a:gd name="T88" fmla="*/ 105 w 231"/>
                  <a:gd name="T89" fmla="*/ 47 h 47"/>
                  <a:gd name="T90" fmla="*/ 98 w 231"/>
                  <a:gd name="T91" fmla="*/ 47 h 47"/>
                  <a:gd name="T92" fmla="*/ 92 w 231"/>
                  <a:gd name="T93" fmla="*/ 47 h 47"/>
                  <a:gd name="T94" fmla="*/ 86 w 231"/>
                  <a:gd name="T95" fmla="*/ 46 h 47"/>
                  <a:gd name="T96" fmla="*/ 77 w 231"/>
                  <a:gd name="T97" fmla="*/ 46 h 47"/>
                  <a:gd name="T98" fmla="*/ 63 w 231"/>
                  <a:gd name="T99" fmla="*/ 45 h 47"/>
                  <a:gd name="T100" fmla="*/ 51 w 231"/>
                  <a:gd name="T101" fmla="*/ 44 h 47"/>
                  <a:gd name="T102" fmla="*/ 39 w 231"/>
                  <a:gd name="T103" fmla="*/ 43 h 47"/>
                  <a:gd name="T104" fmla="*/ 29 w 231"/>
                  <a:gd name="T105" fmla="*/ 42 h 47"/>
                  <a:gd name="T106" fmla="*/ 20 w 231"/>
                  <a:gd name="T107" fmla="*/ 40 h 47"/>
                  <a:gd name="T108" fmla="*/ 14 w 231"/>
                  <a:gd name="T109" fmla="*/ 38 h 47"/>
                  <a:gd name="T110" fmla="*/ 9 w 231"/>
                  <a:gd name="T111" fmla="*/ 36 h 47"/>
                  <a:gd name="T112" fmla="*/ 5 w 231"/>
                  <a:gd name="T113" fmla="*/ 34 h 47"/>
                  <a:gd name="T114" fmla="*/ 3 w 231"/>
                  <a:gd name="T115" fmla="*/ 33 h 47"/>
                  <a:gd name="T116" fmla="*/ 1 w 231"/>
                  <a:gd name="T117" fmla="*/ 31 h 47"/>
                  <a:gd name="T118" fmla="*/ 1 w 231"/>
                  <a:gd name="T119" fmla="*/ 14 h 47"/>
                  <a:gd name="T120" fmla="*/ 4 w 231"/>
                  <a:gd name="T121" fmla="*/ 11 h 47"/>
                  <a:gd name="T122" fmla="*/ 11 w 231"/>
                  <a:gd name="T123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1" h="47">
                    <a:moveTo>
                      <a:pt x="14" y="8"/>
                    </a:moveTo>
                    <a:lnTo>
                      <a:pt x="16" y="7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23" y="6"/>
                    </a:lnTo>
                    <a:lnTo>
                      <a:pt x="25" y="6"/>
                    </a:lnTo>
                    <a:lnTo>
                      <a:pt x="27" y="5"/>
                    </a:lnTo>
                    <a:lnTo>
                      <a:pt x="30" y="5"/>
                    </a:lnTo>
                    <a:lnTo>
                      <a:pt x="32" y="5"/>
                    </a:lnTo>
                    <a:lnTo>
                      <a:pt x="35" y="4"/>
                    </a:lnTo>
                    <a:lnTo>
                      <a:pt x="38" y="4"/>
                    </a:lnTo>
                    <a:lnTo>
                      <a:pt x="41" y="4"/>
                    </a:lnTo>
                    <a:lnTo>
                      <a:pt x="44" y="3"/>
                    </a:lnTo>
                    <a:lnTo>
                      <a:pt x="47" y="3"/>
                    </a:lnTo>
                    <a:lnTo>
                      <a:pt x="50" y="3"/>
                    </a:lnTo>
                    <a:lnTo>
                      <a:pt x="53" y="2"/>
                    </a:lnTo>
                    <a:lnTo>
                      <a:pt x="56" y="2"/>
                    </a:lnTo>
                    <a:lnTo>
                      <a:pt x="59" y="2"/>
                    </a:lnTo>
                    <a:lnTo>
                      <a:pt x="63" y="2"/>
                    </a:lnTo>
                    <a:lnTo>
                      <a:pt x="66" y="1"/>
                    </a:lnTo>
                    <a:lnTo>
                      <a:pt x="69" y="1"/>
                    </a:lnTo>
                    <a:lnTo>
                      <a:pt x="73" y="1"/>
                    </a:lnTo>
                    <a:lnTo>
                      <a:pt x="77" y="1"/>
                    </a:lnTo>
                    <a:lnTo>
                      <a:pt x="80" y="1"/>
                    </a:lnTo>
                    <a:lnTo>
                      <a:pt x="84" y="1"/>
                    </a:lnTo>
                    <a:lnTo>
                      <a:pt x="88" y="0"/>
                    </a:lnTo>
                    <a:lnTo>
                      <a:pt x="91" y="0"/>
                    </a:lnTo>
                    <a:lnTo>
                      <a:pt x="95" y="0"/>
                    </a:lnTo>
                    <a:lnTo>
                      <a:pt x="99" y="0"/>
                    </a:lnTo>
                    <a:lnTo>
                      <a:pt x="103" y="0"/>
                    </a:lnTo>
                    <a:lnTo>
                      <a:pt x="107" y="0"/>
                    </a:lnTo>
                    <a:lnTo>
                      <a:pt x="111" y="0"/>
                    </a:lnTo>
                    <a:lnTo>
                      <a:pt x="115" y="0"/>
                    </a:lnTo>
                    <a:lnTo>
                      <a:pt x="120" y="0"/>
                    </a:lnTo>
                    <a:lnTo>
                      <a:pt x="125" y="0"/>
                    </a:lnTo>
                    <a:lnTo>
                      <a:pt x="130" y="0"/>
                    </a:lnTo>
                    <a:lnTo>
                      <a:pt x="135" y="0"/>
                    </a:lnTo>
                    <a:lnTo>
                      <a:pt x="140" y="0"/>
                    </a:lnTo>
                    <a:lnTo>
                      <a:pt x="145" y="0"/>
                    </a:lnTo>
                    <a:lnTo>
                      <a:pt x="150" y="1"/>
                    </a:lnTo>
                    <a:lnTo>
                      <a:pt x="154" y="1"/>
                    </a:lnTo>
                    <a:lnTo>
                      <a:pt x="159" y="1"/>
                    </a:lnTo>
                    <a:lnTo>
                      <a:pt x="163" y="1"/>
                    </a:lnTo>
                    <a:lnTo>
                      <a:pt x="168" y="2"/>
                    </a:lnTo>
                    <a:lnTo>
                      <a:pt x="172" y="2"/>
                    </a:lnTo>
                    <a:lnTo>
                      <a:pt x="176" y="2"/>
                    </a:lnTo>
                    <a:lnTo>
                      <a:pt x="180" y="3"/>
                    </a:lnTo>
                    <a:lnTo>
                      <a:pt x="184" y="3"/>
                    </a:lnTo>
                    <a:lnTo>
                      <a:pt x="188" y="3"/>
                    </a:lnTo>
                    <a:lnTo>
                      <a:pt x="191" y="4"/>
                    </a:lnTo>
                    <a:lnTo>
                      <a:pt x="194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4" y="5"/>
                    </a:lnTo>
                    <a:lnTo>
                      <a:pt x="206" y="6"/>
                    </a:lnTo>
                    <a:lnTo>
                      <a:pt x="208" y="6"/>
                    </a:lnTo>
                    <a:lnTo>
                      <a:pt x="210" y="7"/>
                    </a:lnTo>
                    <a:lnTo>
                      <a:pt x="212" y="7"/>
                    </a:lnTo>
                    <a:lnTo>
                      <a:pt x="214" y="7"/>
                    </a:lnTo>
                    <a:lnTo>
                      <a:pt x="216" y="8"/>
                    </a:lnTo>
                    <a:lnTo>
                      <a:pt x="218" y="8"/>
                    </a:lnTo>
                    <a:lnTo>
                      <a:pt x="220" y="9"/>
                    </a:lnTo>
                    <a:lnTo>
                      <a:pt x="221" y="9"/>
                    </a:lnTo>
                    <a:lnTo>
                      <a:pt x="223" y="10"/>
                    </a:lnTo>
                    <a:lnTo>
                      <a:pt x="224" y="10"/>
                    </a:lnTo>
                    <a:lnTo>
                      <a:pt x="225" y="11"/>
                    </a:lnTo>
                    <a:lnTo>
                      <a:pt x="227" y="11"/>
                    </a:lnTo>
                    <a:lnTo>
                      <a:pt x="228" y="12"/>
                    </a:lnTo>
                    <a:lnTo>
                      <a:pt x="228" y="13"/>
                    </a:lnTo>
                    <a:lnTo>
                      <a:pt x="229" y="14"/>
                    </a:lnTo>
                    <a:lnTo>
                      <a:pt x="230" y="15"/>
                    </a:lnTo>
                    <a:lnTo>
                      <a:pt x="231" y="16"/>
                    </a:lnTo>
                    <a:lnTo>
                      <a:pt x="231" y="30"/>
                    </a:lnTo>
                    <a:lnTo>
                      <a:pt x="230" y="31"/>
                    </a:lnTo>
                    <a:lnTo>
                      <a:pt x="229" y="32"/>
                    </a:lnTo>
                    <a:lnTo>
                      <a:pt x="227" y="33"/>
                    </a:lnTo>
                    <a:lnTo>
                      <a:pt x="224" y="35"/>
                    </a:lnTo>
                    <a:lnTo>
                      <a:pt x="222" y="36"/>
                    </a:lnTo>
                    <a:lnTo>
                      <a:pt x="220" y="37"/>
                    </a:lnTo>
                    <a:lnTo>
                      <a:pt x="217" y="38"/>
                    </a:lnTo>
                    <a:lnTo>
                      <a:pt x="215" y="38"/>
                    </a:lnTo>
                    <a:lnTo>
                      <a:pt x="214" y="39"/>
                    </a:lnTo>
                    <a:lnTo>
                      <a:pt x="213" y="39"/>
                    </a:lnTo>
                    <a:lnTo>
                      <a:pt x="212" y="39"/>
                    </a:lnTo>
                    <a:lnTo>
                      <a:pt x="210" y="40"/>
                    </a:lnTo>
                    <a:lnTo>
                      <a:pt x="209" y="40"/>
                    </a:lnTo>
                    <a:lnTo>
                      <a:pt x="208" y="40"/>
                    </a:lnTo>
                    <a:lnTo>
                      <a:pt x="206" y="41"/>
                    </a:lnTo>
                    <a:lnTo>
                      <a:pt x="205" y="41"/>
                    </a:lnTo>
                    <a:lnTo>
                      <a:pt x="204" y="41"/>
                    </a:lnTo>
                    <a:lnTo>
                      <a:pt x="202" y="41"/>
                    </a:lnTo>
                    <a:lnTo>
                      <a:pt x="201" y="42"/>
                    </a:lnTo>
                    <a:lnTo>
                      <a:pt x="199" y="42"/>
                    </a:lnTo>
                    <a:lnTo>
                      <a:pt x="198" y="42"/>
                    </a:lnTo>
                    <a:lnTo>
                      <a:pt x="196" y="42"/>
                    </a:lnTo>
                    <a:lnTo>
                      <a:pt x="195" y="43"/>
                    </a:lnTo>
                    <a:lnTo>
                      <a:pt x="193" y="43"/>
                    </a:lnTo>
                    <a:lnTo>
                      <a:pt x="190" y="43"/>
                    </a:lnTo>
                    <a:lnTo>
                      <a:pt x="188" y="43"/>
                    </a:lnTo>
                    <a:lnTo>
                      <a:pt x="185" y="44"/>
                    </a:lnTo>
                    <a:lnTo>
                      <a:pt x="183" y="44"/>
                    </a:lnTo>
                    <a:lnTo>
                      <a:pt x="180" y="44"/>
                    </a:lnTo>
                    <a:lnTo>
                      <a:pt x="178" y="44"/>
                    </a:lnTo>
                    <a:lnTo>
                      <a:pt x="175" y="45"/>
                    </a:lnTo>
                    <a:lnTo>
                      <a:pt x="172" y="45"/>
                    </a:lnTo>
                    <a:lnTo>
                      <a:pt x="169" y="45"/>
                    </a:lnTo>
                    <a:lnTo>
                      <a:pt x="166" y="45"/>
                    </a:lnTo>
                    <a:lnTo>
                      <a:pt x="163" y="45"/>
                    </a:lnTo>
                    <a:lnTo>
                      <a:pt x="160" y="46"/>
                    </a:lnTo>
                    <a:lnTo>
                      <a:pt x="158" y="46"/>
                    </a:lnTo>
                    <a:lnTo>
                      <a:pt x="154" y="46"/>
                    </a:lnTo>
                    <a:lnTo>
                      <a:pt x="151" y="46"/>
                    </a:lnTo>
                    <a:lnTo>
                      <a:pt x="148" y="46"/>
                    </a:lnTo>
                    <a:lnTo>
                      <a:pt x="146" y="46"/>
                    </a:lnTo>
                    <a:lnTo>
                      <a:pt x="144" y="46"/>
                    </a:lnTo>
                    <a:lnTo>
                      <a:pt x="142" y="46"/>
                    </a:lnTo>
                    <a:lnTo>
                      <a:pt x="140" y="47"/>
                    </a:lnTo>
                    <a:lnTo>
                      <a:pt x="138" y="47"/>
                    </a:lnTo>
                    <a:lnTo>
                      <a:pt x="136" y="47"/>
                    </a:lnTo>
                    <a:lnTo>
                      <a:pt x="134" y="47"/>
                    </a:lnTo>
                    <a:lnTo>
                      <a:pt x="132" y="47"/>
                    </a:lnTo>
                    <a:lnTo>
                      <a:pt x="130" y="47"/>
                    </a:lnTo>
                    <a:lnTo>
                      <a:pt x="128" y="47"/>
                    </a:lnTo>
                    <a:lnTo>
                      <a:pt x="126" y="47"/>
                    </a:lnTo>
                    <a:lnTo>
                      <a:pt x="124" y="47"/>
                    </a:lnTo>
                    <a:lnTo>
                      <a:pt x="121" y="47"/>
                    </a:lnTo>
                    <a:lnTo>
                      <a:pt x="119" y="47"/>
                    </a:lnTo>
                    <a:lnTo>
                      <a:pt x="117" y="47"/>
                    </a:lnTo>
                    <a:lnTo>
                      <a:pt x="115" y="47"/>
                    </a:lnTo>
                    <a:lnTo>
                      <a:pt x="113" y="47"/>
                    </a:lnTo>
                    <a:lnTo>
                      <a:pt x="111" y="47"/>
                    </a:lnTo>
                    <a:lnTo>
                      <a:pt x="109" y="47"/>
                    </a:lnTo>
                    <a:lnTo>
                      <a:pt x="107" y="47"/>
                    </a:lnTo>
                    <a:lnTo>
                      <a:pt x="105" y="47"/>
                    </a:lnTo>
                    <a:lnTo>
                      <a:pt x="102" y="47"/>
                    </a:lnTo>
                    <a:lnTo>
                      <a:pt x="100" y="47"/>
                    </a:lnTo>
                    <a:lnTo>
                      <a:pt x="98" y="47"/>
                    </a:lnTo>
                    <a:lnTo>
                      <a:pt x="96" y="47"/>
                    </a:lnTo>
                    <a:lnTo>
                      <a:pt x="94" y="47"/>
                    </a:lnTo>
                    <a:lnTo>
                      <a:pt x="92" y="47"/>
                    </a:lnTo>
                    <a:lnTo>
                      <a:pt x="90" y="47"/>
                    </a:lnTo>
                    <a:lnTo>
                      <a:pt x="88" y="46"/>
                    </a:lnTo>
                    <a:lnTo>
                      <a:pt x="86" y="46"/>
                    </a:lnTo>
                    <a:lnTo>
                      <a:pt x="84" y="46"/>
                    </a:lnTo>
                    <a:lnTo>
                      <a:pt x="82" y="46"/>
                    </a:lnTo>
                    <a:lnTo>
                      <a:pt x="77" y="46"/>
                    </a:lnTo>
                    <a:lnTo>
                      <a:pt x="73" y="46"/>
                    </a:lnTo>
                    <a:lnTo>
                      <a:pt x="68" y="45"/>
                    </a:lnTo>
                    <a:lnTo>
                      <a:pt x="63" y="45"/>
                    </a:lnTo>
                    <a:lnTo>
                      <a:pt x="59" y="45"/>
                    </a:lnTo>
                    <a:lnTo>
                      <a:pt x="55" y="45"/>
                    </a:lnTo>
                    <a:lnTo>
                      <a:pt x="51" y="44"/>
                    </a:lnTo>
                    <a:lnTo>
                      <a:pt x="47" y="44"/>
                    </a:lnTo>
                    <a:lnTo>
                      <a:pt x="43" y="43"/>
                    </a:lnTo>
                    <a:lnTo>
                      <a:pt x="39" y="43"/>
                    </a:lnTo>
                    <a:lnTo>
                      <a:pt x="36" y="43"/>
                    </a:lnTo>
                    <a:lnTo>
                      <a:pt x="33" y="42"/>
                    </a:lnTo>
                    <a:lnTo>
                      <a:pt x="29" y="42"/>
                    </a:lnTo>
                    <a:lnTo>
                      <a:pt x="26" y="41"/>
                    </a:lnTo>
                    <a:lnTo>
                      <a:pt x="23" y="40"/>
                    </a:lnTo>
                    <a:lnTo>
                      <a:pt x="20" y="40"/>
                    </a:lnTo>
                    <a:lnTo>
                      <a:pt x="18" y="39"/>
                    </a:lnTo>
                    <a:lnTo>
                      <a:pt x="16" y="39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1" y="37"/>
                    </a:lnTo>
                    <a:lnTo>
                      <a:pt x="9" y="36"/>
                    </a:lnTo>
                    <a:lnTo>
                      <a:pt x="8" y="36"/>
                    </a:lnTo>
                    <a:lnTo>
                      <a:pt x="7" y="35"/>
                    </a:lnTo>
                    <a:lnTo>
                      <a:pt x="5" y="34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3" y="33"/>
                    </a:lnTo>
                    <a:lnTo>
                      <a:pt x="2" y="32"/>
                    </a:lnTo>
                    <a:lnTo>
                      <a:pt x="1" y="31"/>
                    </a:lnTo>
                    <a:lnTo>
                      <a:pt x="1" y="31"/>
                    </a:lnTo>
                    <a:lnTo>
                      <a:pt x="0" y="30"/>
                    </a:lnTo>
                    <a:lnTo>
                      <a:pt x="0" y="16"/>
                    </a:lnTo>
                    <a:lnTo>
                      <a:pt x="1" y="14"/>
                    </a:lnTo>
                    <a:lnTo>
                      <a:pt x="2" y="13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6" y="10"/>
                    </a:lnTo>
                    <a:lnTo>
                      <a:pt x="8" y="9"/>
                    </a:lnTo>
                    <a:lnTo>
                      <a:pt x="11" y="9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56" name="Freeform 1413"/>
              <p:cNvSpPr>
                <a:spLocks/>
              </p:cNvSpPr>
              <p:nvPr/>
            </p:nvSpPr>
            <p:spPr bwMode="auto">
              <a:xfrm>
                <a:off x="5089" y="2692"/>
                <a:ext cx="222" cy="27"/>
              </a:xfrm>
              <a:custGeom>
                <a:avLst/>
                <a:gdLst>
                  <a:gd name="T0" fmla="*/ 211 w 222"/>
                  <a:gd name="T1" fmla="*/ 19 h 27"/>
                  <a:gd name="T2" fmla="*/ 200 w 222"/>
                  <a:gd name="T3" fmla="*/ 21 h 27"/>
                  <a:gd name="T4" fmla="*/ 187 w 222"/>
                  <a:gd name="T5" fmla="*/ 23 h 27"/>
                  <a:gd name="T6" fmla="*/ 172 w 222"/>
                  <a:gd name="T7" fmla="*/ 25 h 27"/>
                  <a:gd name="T8" fmla="*/ 154 w 222"/>
                  <a:gd name="T9" fmla="*/ 26 h 27"/>
                  <a:gd name="T10" fmla="*/ 140 w 222"/>
                  <a:gd name="T11" fmla="*/ 26 h 27"/>
                  <a:gd name="T12" fmla="*/ 134 w 222"/>
                  <a:gd name="T13" fmla="*/ 27 h 27"/>
                  <a:gd name="T14" fmla="*/ 129 w 222"/>
                  <a:gd name="T15" fmla="*/ 27 h 27"/>
                  <a:gd name="T16" fmla="*/ 123 w 222"/>
                  <a:gd name="T17" fmla="*/ 27 h 27"/>
                  <a:gd name="T18" fmla="*/ 117 w 222"/>
                  <a:gd name="T19" fmla="*/ 27 h 27"/>
                  <a:gd name="T20" fmla="*/ 111 w 222"/>
                  <a:gd name="T21" fmla="*/ 27 h 27"/>
                  <a:gd name="T22" fmla="*/ 103 w 222"/>
                  <a:gd name="T23" fmla="*/ 27 h 27"/>
                  <a:gd name="T24" fmla="*/ 95 w 222"/>
                  <a:gd name="T25" fmla="*/ 27 h 27"/>
                  <a:gd name="T26" fmla="*/ 86 w 222"/>
                  <a:gd name="T27" fmla="*/ 26 h 27"/>
                  <a:gd name="T28" fmla="*/ 79 w 222"/>
                  <a:gd name="T29" fmla="*/ 26 h 27"/>
                  <a:gd name="T30" fmla="*/ 71 w 222"/>
                  <a:gd name="T31" fmla="*/ 26 h 27"/>
                  <a:gd name="T32" fmla="*/ 62 w 222"/>
                  <a:gd name="T33" fmla="*/ 25 h 27"/>
                  <a:gd name="T34" fmla="*/ 52 w 222"/>
                  <a:gd name="T35" fmla="*/ 25 h 27"/>
                  <a:gd name="T36" fmla="*/ 43 w 222"/>
                  <a:gd name="T37" fmla="*/ 24 h 27"/>
                  <a:gd name="T38" fmla="*/ 35 w 222"/>
                  <a:gd name="T39" fmla="*/ 23 h 27"/>
                  <a:gd name="T40" fmla="*/ 28 w 222"/>
                  <a:gd name="T41" fmla="*/ 22 h 27"/>
                  <a:gd name="T42" fmla="*/ 22 w 222"/>
                  <a:gd name="T43" fmla="*/ 21 h 27"/>
                  <a:gd name="T44" fmla="*/ 18 w 222"/>
                  <a:gd name="T45" fmla="*/ 21 h 27"/>
                  <a:gd name="T46" fmla="*/ 14 w 222"/>
                  <a:gd name="T47" fmla="*/ 20 h 27"/>
                  <a:gd name="T48" fmla="*/ 8 w 222"/>
                  <a:gd name="T49" fmla="*/ 18 h 27"/>
                  <a:gd name="T50" fmla="*/ 2 w 222"/>
                  <a:gd name="T51" fmla="*/ 16 h 27"/>
                  <a:gd name="T52" fmla="*/ 0 w 222"/>
                  <a:gd name="T53" fmla="*/ 13 h 27"/>
                  <a:gd name="T54" fmla="*/ 2 w 222"/>
                  <a:gd name="T55" fmla="*/ 11 h 27"/>
                  <a:gd name="T56" fmla="*/ 6 w 222"/>
                  <a:gd name="T57" fmla="*/ 9 h 27"/>
                  <a:gd name="T58" fmla="*/ 12 w 222"/>
                  <a:gd name="T59" fmla="*/ 7 h 27"/>
                  <a:gd name="T60" fmla="*/ 21 w 222"/>
                  <a:gd name="T61" fmla="*/ 5 h 27"/>
                  <a:gd name="T62" fmla="*/ 32 w 222"/>
                  <a:gd name="T63" fmla="*/ 4 h 27"/>
                  <a:gd name="T64" fmla="*/ 44 w 222"/>
                  <a:gd name="T65" fmla="*/ 2 h 27"/>
                  <a:gd name="T66" fmla="*/ 56 w 222"/>
                  <a:gd name="T67" fmla="*/ 1 h 27"/>
                  <a:gd name="T68" fmla="*/ 70 w 222"/>
                  <a:gd name="T69" fmla="*/ 1 h 27"/>
                  <a:gd name="T70" fmla="*/ 85 w 222"/>
                  <a:gd name="T71" fmla="*/ 0 h 27"/>
                  <a:gd name="T72" fmla="*/ 100 w 222"/>
                  <a:gd name="T73" fmla="*/ 0 h 27"/>
                  <a:gd name="T74" fmla="*/ 116 w 222"/>
                  <a:gd name="T75" fmla="*/ 0 h 27"/>
                  <a:gd name="T76" fmla="*/ 129 w 222"/>
                  <a:gd name="T77" fmla="*/ 0 h 27"/>
                  <a:gd name="T78" fmla="*/ 141 w 222"/>
                  <a:gd name="T79" fmla="*/ 0 h 27"/>
                  <a:gd name="T80" fmla="*/ 153 w 222"/>
                  <a:gd name="T81" fmla="*/ 1 h 27"/>
                  <a:gd name="T82" fmla="*/ 164 w 222"/>
                  <a:gd name="T83" fmla="*/ 1 h 27"/>
                  <a:gd name="T84" fmla="*/ 175 w 222"/>
                  <a:gd name="T85" fmla="*/ 2 h 27"/>
                  <a:gd name="T86" fmla="*/ 184 w 222"/>
                  <a:gd name="T87" fmla="*/ 3 h 27"/>
                  <a:gd name="T88" fmla="*/ 193 w 222"/>
                  <a:gd name="T89" fmla="*/ 4 h 27"/>
                  <a:gd name="T90" fmla="*/ 201 w 222"/>
                  <a:gd name="T91" fmla="*/ 5 h 27"/>
                  <a:gd name="T92" fmla="*/ 208 w 222"/>
                  <a:gd name="T93" fmla="*/ 6 h 27"/>
                  <a:gd name="T94" fmla="*/ 213 w 222"/>
                  <a:gd name="T95" fmla="*/ 8 h 27"/>
                  <a:gd name="T96" fmla="*/ 218 w 222"/>
                  <a:gd name="T97" fmla="*/ 10 h 27"/>
                  <a:gd name="T98" fmla="*/ 221 w 222"/>
                  <a:gd name="T99" fmla="*/ 11 h 27"/>
                  <a:gd name="T100" fmla="*/ 222 w 222"/>
                  <a:gd name="T101" fmla="*/ 13 h 27"/>
                  <a:gd name="T102" fmla="*/ 221 w 222"/>
                  <a:gd name="T103" fmla="*/ 15 h 27"/>
                  <a:gd name="T104" fmla="*/ 219 w 222"/>
                  <a:gd name="T10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2" h="27">
                    <a:moveTo>
                      <a:pt x="216" y="18"/>
                    </a:moveTo>
                    <a:lnTo>
                      <a:pt x="213" y="19"/>
                    </a:lnTo>
                    <a:lnTo>
                      <a:pt x="211" y="19"/>
                    </a:lnTo>
                    <a:lnTo>
                      <a:pt x="207" y="20"/>
                    </a:lnTo>
                    <a:lnTo>
                      <a:pt x="204" y="21"/>
                    </a:lnTo>
                    <a:lnTo>
                      <a:pt x="200" y="21"/>
                    </a:lnTo>
                    <a:lnTo>
                      <a:pt x="196" y="22"/>
                    </a:lnTo>
                    <a:lnTo>
                      <a:pt x="192" y="23"/>
                    </a:lnTo>
                    <a:lnTo>
                      <a:pt x="187" y="23"/>
                    </a:lnTo>
                    <a:lnTo>
                      <a:pt x="182" y="24"/>
                    </a:lnTo>
                    <a:lnTo>
                      <a:pt x="177" y="24"/>
                    </a:lnTo>
                    <a:lnTo>
                      <a:pt x="172" y="25"/>
                    </a:lnTo>
                    <a:lnTo>
                      <a:pt x="166" y="25"/>
                    </a:lnTo>
                    <a:lnTo>
                      <a:pt x="160" y="25"/>
                    </a:lnTo>
                    <a:lnTo>
                      <a:pt x="154" y="26"/>
                    </a:lnTo>
                    <a:lnTo>
                      <a:pt x="148" y="26"/>
                    </a:lnTo>
                    <a:lnTo>
                      <a:pt x="142" y="26"/>
                    </a:lnTo>
                    <a:lnTo>
                      <a:pt x="140" y="26"/>
                    </a:lnTo>
                    <a:lnTo>
                      <a:pt x="138" y="26"/>
                    </a:lnTo>
                    <a:lnTo>
                      <a:pt x="136" y="26"/>
                    </a:lnTo>
                    <a:lnTo>
                      <a:pt x="134" y="27"/>
                    </a:lnTo>
                    <a:lnTo>
                      <a:pt x="133" y="27"/>
                    </a:lnTo>
                    <a:lnTo>
                      <a:pt x="131" y="27"/>
                    </a:lnTo>
                    <a:lnTo>
                      <a:pt x="129" y="27"/>
                    </a:lnTo>
                    <a:lnTo>
                      <a:pt x="127" y="27"/>
                    </a:lnTo>
                    <a:lnTo>
                      <a:pt x="125" y="27"/>
                    </a:lnTo>
                    <a:lnTo>
                      <a:pt x="123" y="27"/>
                    </a:lnTo>
                    <a:lnTo>
                      <a:pt x="121" y="27"/>
                    </a:lnTo>
                    <a:lnTo>
                      <a:pt x="119" y="27"/>
                    </a:lnTo>
                    <a:lnTo>
                      <a:pt x="117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11" y="27"/>
                    </a:lnTo>
                    <a:lnTo>
                      <a:pt x="108" y="27"/>
                    </a:lnTo>
                    <a:lnTo>
                      <a:pt x="106" y="27"/>
                    </a:lnTo>
                    <a:lnTo>
                      <a:pt x="103" y="27"/>
                    </a:lnTo>
                    <a:lnTo>
                      <a:pt x="100" y="27"/>
                    </a:lnTo>
                    <a:lnTo>
                      <a:pt x="97" y="27"/>
                    </a:lnTo>
                    <a:lnTo>
                      <a:pt x="95" y="27"/>
                    </a:lnTo>
                    <a:lnTo>
                      <a:pt x="92" y="27"/>
                    </a:lnTo>
                    <a:lnTo>
                      <a:pt x="89" y="27"/>
                    </a:lnTo>
                    <a:lnTo>
                      <a:pt x="86" y="26"/>
                    </a:lnTo>
                    <a:lnTo>
                      <a:pt x="84" y="26"/>
                    </a:lnTo>
                    <a:lnTo>
                      <a:pt x="81" y="26"/>
                    </a:lnTo>
                    <a:lnTo>
                      <a:pt x="79" y="26"/>
                    </a:lnTo>
                    <a:lnTo>
                      <a:pt x="76" y="26"/>
                    </a:lnTo>
                    <a:lnTo>
                      <a:pt x="74" y="26"/>
                    </a:lnTo>
                    <a:lnTo>
                      <a:pt x="71" y="26"/>
                    </a:lnTo>
                    <a:lnTo>
                      <a:pt x="69" y="26"/>
                    </a:lnTo>
                    <a:lnTo>
                      <a:pt x="65" y="26"/>
                    </a:lnTo>
                    <a:lnTo>
                      <a:pt x="62" y="25"/>
                    </a:lnTo>
                    <a:lnTo>
                      <a:pt x="59" y="25"/>
                    </a:lnTo>
                    <a:lnTo>
                      <a:pt x="56" y="25"/>
                    </a:lnTo>
                    <a:lnTo>
                      <a:pt x="52" y="25"/>
                    </a:lnTo>
                    <a:lnTo>
                      <a:pt x="49" y="24"/>
                    </a:lnTo>
                    <a:lnTo>
                      <a:pt x="46" y="24"/>
                    </a:lnTo>
                    <a:lnTo>
                      <a:pt x="43" y="24"/>
                    </a:lnTo>
                    <a:lnTo>
                      <a:pt x="41" y="24"/>
                    </a:lnTo>
                    <a:lnTo>
                      <a:pt x="38" y="23"/>
                    </a:lnTo>
                    <a:lnTo>
                      <a:pt x="35" y="23"/>
                    </a:lnTo>
                    <a:lnTo>
                      <a:pt x="33" y="23"/>
                    </a:lnTo>
                    <a:lnTo>
                      <a:pt x="30" y="23"/>
                    </a:lnTo>
                    <a:lnTo>
                      <a:pt x="28" y="22"/>
                    </a:lnTo>
                    <a:lnTo>
                      <a:pt x="25" y="22"/>
                    </a:lnTo>
                    <a:lnTo>
                      <a:pt x="23" y="22"/>
                    </a:lnTo>
                    <a:lnTo>
                      <a:pt x="22" y="21"/>
                    </a:lnTo>
                    <a:lnTo>
                      <a:pt x="20" y="21"/>
                    </a:lnTo>
                    <a:lnTo>
                      <a:pt x="19" y="21"/>
                    </a:lnTo>
                    <a:lnTo>
                      <a:pt x="18" y="21"/>
                    </a:lnTo>
                    <a:lnTo>
                      <a:pt x="17" y="20"/>
                    </a:lnTo>
                    <a:lnTo>
                      <a:pt x="16" y="20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0" y="19"/>
                    </a:lnTo>
                    <a:lnTo>
                      <a:pt x="8" y="18"/>
                    </a:lnTo>
                    <a:lnTo>
                      <a:pt x="6" y="17"/>
                    </a:lnTo>
                    <a:lnTo>
                      <a:pt x="4" y="17"/>
                    </a:lnTo>
                    <a:lnTo>
                      <a:pt x="2" y="16"/>
                    </a:lnTo>
                    <a:lnTo>
                      <a:pt x="1" y="15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" y="12"/>
                    </a:lnTo>
                    <a:lnTo>
                      <a:pt x="2" y="11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6" y="9"/>
                    </a:lnTo>
                    <a:lnTo>
                      <a:pt x="8" y="8"/>
                    </a:lnTo>
                    <a:lnTo>
                      <a:pt x="10" y="8"/>
                    </a:lnTo>
                    <a:lnTo>
                      <a:pt x="12" y="7"/>
                    </a:lnTo>
                    <a:lnTo>
                      <a:pt x="15" y="6"/>
                    </a:lnTo>
                    <a:lnTo>
                      <a:pt x="18" y="6"/>
                    </a:lnTo>
                    <a:lnTo>
                      <a:pt x="21" y="5"/>
                    </a:lnTo>
                    <a:lnTo>
                      <a:pt x="25" y="5"/>
                    </a:lnTo>
                    <a:lnTo>
                      <a:pt x="28" y="4"/>
                    </a:lnTo>
                    <a:lnTo>
                      <a:pt x="32" y="4"/>
                    </a:lnTo>
                    <a:lnTo>
                      <a:pt x="36" y="3"/>
                    </a:lnTo>
                    <a:lnTo>
                      <a:pt x="40" y="3"/>
                    </a:lnTo>
                    <a:lnTo>
                      <a:pt x="44" y="2"/>
                    </a:lnTo>
                    <a:lnTo>
                      <a:pt x="48" y="2"/>
                    </a:lnTo>
                    <a:lnTo>
                      <a:pt x="52" y="2"/>
                    </a:lnTo>
                    <a:lnTo>
                      <a:pt x="56" y="1"/>
                    </a:lnTo>
                    <a:lnTo>
                      <a:pt x="61" y="1"/>
                    </a:lnTo>
                    <a:lnTo>
                      <a:pt x="65" y="1"/>
                    </a:lnTo>
                    <a:lnTo>
                      <a:pt x="70" y="1"/>
                    </a:lnTo>
                    <a:lnTo>
                      <a:pt x="75" y="0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90" y="0"/>
                    </a:lnTo>
                    <a:lnTo>
                      <a:pt x="95" y="0"/>
                    </a:lnTo>
                    <a:lnTo>
                      <a:pt x="100" y="0"/>
                    </a:lnTo>
                    <a:lnTo>
                      <a:pt x="106" y="0"/>
                    </a:lnTo>
                    <a:lnTo>
                      <a:pt x="111" y="0"/>
                    </a:lnTo>
                    <a:lnTo>
                      <a:pt x="116" y="0"/>
                    </a:lnTo>
                    <a:lnTo>
                      <a:pt x="120" y="0"/>
                    </a:lnTo>
                    <a:lnTo>
                      <a:pt x="124" y="0"/>
                    </a:lnTo>
                    <a:lnTo>
                      <a:pt x="129" y="0"/>
                    </a:lnTo>
                    <a:lnTo>
                      <a:pt x="133" y="0"/>
                    </a:lnTo>
                    <a:lnTo>
                      <a:pt x="137" y="0"/>
                    </a:lnTo>
                    <a:lnTo>
                      <a:pt x="141" y="0"/>
                    </a:lnTo>
                    <a:lnTo>
                      <a:pt x="145" y="0"/>
                    </a:lnTo>
                    <a:lnTo>
                      <a:pt x="149" y="0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4" y="1"/>
                    </a:lnTo>
                    <a:lnTo>
                      <a:pt x="168" y="1"/>
                    </a:lnTo>
                    <a:lnTo>
                      <a:pt x="171" y="2"/>
                    </a:lnTo>
                    <a:lnTo>
                      <a:pt x="175" y="2"/>
                    </a:lnTo>
                    <a:lnTo>
                      <a:pt x="178" y="2"/>
                    </a:lnTo>
                    <a:lnTo>
                      <a:pt x="181" y="3"/>
                    </a:lnTo>
                    <a:lnTo>
                      <a:pt x="184" y="3"/>
                    </a:lnTo>
                    <a:lnTo>
                      <a:pt x="187" y="3"/>
                    </a:lnTo>
                    <a:lnTo>
                      <a:pt x="190" y="4"/>
                    </a:lnTo>
                    <a:lnTo>
                      <a:pt x="193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3" y="6"/>
                    </a:lnTo>
                    <a:lnTo>
                      <a:pt x="206" y="6"/>
                    </a:lnTo>
                    <a:lnTo>
                      <a:pt x="208" y="6"/>
                    </a:lnTo>
                    <a:lnTo>
                      <a:pt x="210" y="7"/>
                    </a:lnTo>
                    <a:lnTo>
                      <a:pt x="212" y="7"/>
                    </a:lnTo>
                    <a:lnTo>
                      <a:pt x="213" y="8"/>
                    </a:lnTo>
                    <a:lnTo>
                      <a:pt x="215" y="8"/>
                    </a:lnTo>
                    <a:lnTo>
                      <a:pt x="217" y="9"/>
                    </a:lnTo>
                    <a:lnTo>
                      <a:pt x="218" y="10"/>
                    </a:lnTo>
                    <a:lnTo>
                      <a:pt x="219" y="10"/>
                    </a:lnTo>
                    <a:lnTo>
                      <a:pt x="220" y="11"/>
                    </a:lnTo>
                    <a:lnTo>
                      <a:pt x="221" y="11"/>
                    </a:lnTo>
                    <a:lnTo>
                      <a:pt x="222" y="12"/>
                    </a:lnTo>
                    <a:lnTo>
                      <a:pt x="222" y="13"/>
                    </a:lnTo>
                    <a:lnTo>
                      <a:pt x="222" y="13"/>
                    </a:lnTo>
                    <a:lnTo>
                      <a:pt x="222" y="14"/>
                    </a:lnTo>
                    <a:lnTo>
                      <a:pt x="222" y="14"/>
                    </a:lnTo>
                    <a:lnTo>
                      <a:pt x="221" y="15"/>
                    </a:lnTo>
                    <a:lnTo>
                      <a:pt x="221" y="16"/>
                    </a:lnTo>
                    <a:lnTo>
                      <a:pt x="220" y="16"/>
                    </a:lnTo>
                    <a:lnTo>
                      <a:pt x="219" y="17"/>
                    </a:lnTo>
                    <a:lnTo>
                      <a:pt x="217" y="17"/>
                    </a:lnTo>
                    <a:lnTo>
                      <a:pt x="216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57" name="Freeform 1414"/>
              <p:cNvSpPr>
                <a:spLocks/>
              </p:cNvSpPr>
              <p:nvPr/>
            </p:nvSpPr>
            <p:spPr bwMode="auto">
              <a:xfrm>
                <a:off x="5088" y="2709"/>
                <a:ext cx="225" cy="23"/>
              </a:xfrm>
              <a:custGeom>
                <a:avLst/>
                <a:gdLst>
                  <a:gd name="T0" fmla="*/ 222 w 225"/>
                  <a:gd name="T1" fmla="*/ 10 h 23"/>
                  <a:gd name="T2" fmla="*/ 215 w 225"/>
                  <a:gd name="T3" fmla="*/ 14 h 23"/>
                  <a:gd name="T4" fmla="*/ 208 w 225"/>
                  <a:gd name="T5" fmla="*/ 16 h 23"/>
                  <a:gd name="T6" fmla="*/ 199 w 225"/>
                  <a:gd name="T7" fmla="*/ 18 h 23"/>
                  <a:gd name="T8" fmla="*/ 188 w 225"/>
                  <a:gd name="T9" fmla="*/ 19 h 23"/>
                  <a:gd name="T10" fmla="*/ 176 w 225"/>
                  <a:gd name="T11" fmla="*/ 20 h 23"/>
                  <a:gd name="T12" fmla="*/ 163 w 225"/>
                  <a:gd name="T13" fmla="*/ 21 h 23"/>
                  <a:gd name="T14" fmla="*/ 149 w 225"/>
                  <a:gd name="T15" fmla="*/ 22 h 23"/>
                  <a:gd name="T16" fmla="*/ 140 w 225"/>
                  <a:gd name="T17" fmla="*/ 23 h 23"/>
                  <a:gd name="T18" fmla="*/ 134 w 225"/>
                  <a:gd name="T19" fmla="*/ 23 h 23"/>
                  <a:gd name="T20" fmla="*/ 129 w 225"/>
                  <a:gd name="T21" fmla="*/ 23 h 23"/>
                  <a:gd name="T22" fmla="*/ 123 w 225"/>
                  <a:gd name="T23" fmla="*/ 23 h 23"/>
                  <a:gd name="T24" fmla="*/ 117 w 225"/>
                  <a:gd name="T25" fmla="*/ 23 h 23"/>
                  <a:gd name="T26" fmla="*/ 110 w 225"/>
                  <a:gd name="T27" fmla="*/ 23 h 23"/>
                  <a:gd name="T28" fmla="*/ 102 w 225"/>
                  <a:gd name="T29" fmla="*/ 23 h 23"/>
                  <a:gd name="T30" fmla="*/ 93 w 225"/>
                  <a:gd name="T31" fmla="*/ 23 h 23"/>
                  <a:gd name="T32" fmla="*/ 85 w 225"/>
                  <a:gd name="T33" fmla="*/ 23 h 23"/>
                  <a:gd name="T34" fmla="*/ 77 w 225"/>
                  <a:gd name="T35" fmla="*/ 22 h 23"/>
                  <a:gd name="T36" fmla="*/ 70 w 225"/>
                  <a:gd name="T37" fmla="*/ 22 h 23"/>
                  <a:gd name="T38" fmla="*/ 60 w 225"/>
                  <a:gd name="T39" fmla="*/ 21 h 23"/>
                  <a:gd name="T40" fmla="*/ 50 w 225"/>
                  <a:gd name="T41" fmla="*/ 20 h 23"/>
                  <a:gd name="T42" fmla="*/ 42 w 225"/>
                  <a:gd name="T43" fmla="*/ 20 h 23"/>
                  <a:gd name="T44" fmla="*/ 34 w 225"/>
                  <a:gd name="T45" fmla="*/ 18 h 23"/>
                  <a:gd name="T46" fmla="*/ 26 w 225"/>
                  <a:gd name="T47" fmla="*/ 17 h 23"/>
                  <a:gd name="T48" fmla="*/ 21 w 225"/>
                  <a:gd name="T49" fmla="*/ 16 h 23"/>
                  <a:gd name="T50" fmla="*/ 18 w 225"/>
                  <a:gd name="T51" fmla="*/ 16 h 23"/>
                  <a:gd name="T52" fmla="*/ 14 w 225"/>
                  <a:gd name="T53" fmla="*/ 15 h 23"/>
                  <a:gd name="T54" fmla="*/ 6 w 225"/>
                  <a:gd name="T55" fmla="*/ 12 h 23"/>
                  <a:gd name="T56" fmla="*/ 1 w 225"/>
                  <a:gd name="T57" fmla="*/ 9 h 23"/>
                  <a:gd name="T58" fmla="*/ 0 w 225"/>
                  <a:gd name="T59" fmla="*/ 6 h 23"/>
                  <a:gd name="T60" fmla="*/ 0 w 225"/>
                  <a:gd name="T61" fmla="*/ 0 h 23"/>
                  <a:gd name="T62" fmla="*/ 3 w 225"/>
                  <a:gd name="T63" fmla="*/ 2 h 23"/>
                  <a:gd name="T64" fmla="*/ 9 w 225"/>
                  <a:gd name="T65" fmla="*/ 5 h 23"/>
                  <a:gd name="T66" fmla="*/ 14 w 225"/>
                  <a:gd name="T67" fmla="*/ 6 h 23"/>
                  <a:gd name="T68" fmla="*/ 18 w 225"/>
                  <a:gd name="T69" fmla="*/ 7 h 23"/>
                  <a:gd name="T70" fmla="*/ 22 w 225"/>
                  <a:gd name="T71" fmla="*/ 8 h 23"/>
                  <a:gd name="T72" fmla="*/ 28 w 225"/>
                  <a:gd name="T73" fmla="*/ 9 h 23"/>
                  <a:gd name="T74" fmla="*/ 35 w 225"/>
                  <a:gd name="T75" fmla="*/ 10 h 23"/>
                  <a:gd name="T76" fmla="*/ 44 w 225"/>
                  <a:gd name="T77" fmla="*/ 11 h 23"/>
                  <a:gd name="T78" fmla="*/ 53 w 225"/>
                  <a:gd name="T79" fmla="*/ 12 h 23"/>
                  <a:gd name="T80" fmla="*/ 63 w 225"/>
                  <a:gd name="T81" fmla="*/ 13 h 23"/>
                  <a:gd name="T82" fmla="*/ 72 w 225"/>
                  <a:gd name="T83" fmla="*/ 13 h 23"/>
                  <a:gd name="T84" fmla="*/ 80 w 225"/>
                  <a:gd name="T85" fmla="*/ 14 h 23"/>
                  <a:gd name="T86" fmla="*/ 88 w 225"/>
                  <a:gd name="T87" fmla="*/ 14 h 23"/>
                  <a:gd name="T88" fmla="*/ 96 w 225"/>
                  <a:gd name="T89" fmla="*/ 14 h 23"/>
                  <a:gd name="T90" fmla="*/ 104 w 225"/>
                  <a:gd name="T91" fmla="*/ 14 h 23"/>
                  <a:gd name="T92" fmla="*/ 113 w 225"/>
                  <a:gd name="T93" fmla="*/ 14 h 23"/>
                  <a:gd name="T94" fmla="*/ 119 w 225"/>
                  <a:gd name="T95" fmla="*/ 14 h 23"/>
                  <a:gd name="T96" fmla="*/ 125 w 225"/>
                  <a:gd name="T97" fmla="*/ 14 h 23"/>
                  <a:gd name="T98" fmla="*/ 131 w 225"/>
                  <a:gd name="T99" fmla="*/ 14 h 23"/>
                  <a:gd name="T100" fmla="*/ 137 w 225"/>
                  <a:gd name="T101" fmla="*/ 14 h 23"/>
                  <a:gd name="T102" fmla="*/ 142 w 225"/>
                  <a:gd name="T103" fmla="*/ 14 h 23"/>
                  <a:gd name="T104" fmla="*/ 157 w 225"/>
                  <a:gd name="T105" fmla="*/ 13 h 23"/>
                  <a:gd name="T106" fmla="*/ 174 w 225"/>
                  <a:gd name="T107" fmla="*/ 12 h 23"/>
                  <a:gd name="T108" fmla="*/ 190 w 225"/>
                  <a:gd name="T109" fmla="*/ 10 h 23"/>
                  <a:gd name="T110" fmla="*/ 203 w 225"/>
                  <a:gd name="T111" fmla="*/ 8 h 23"/>
                  <a:gd name="T112" fmla="*/ 213 w 225"/>
                  <a:gd name="T113" fmla="*/ 6 h 23"/>
                  <a:gd name="T114" fmla="*/ 219 w 225"/>
                  <a:gd name="T115" fmla="*/ 3 h 23"/>
                  <a:gd name="T116" fmla="*/ 222 w 225"/>
                  <a:gd name="T117" fmla="*/ 2 h 23"/>
                  <a:gd name="T118" fmla="*/ 224 w 225"/>
                  <a:gd name="T1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5" h="23">
                    <a:moveTo>
                      <a:pt x="225" y="8"/>
                    </a:moveTo>
                    <a:lnTo>
                      <a:pt x="224" y="9"/>
                    </a:lnTo>
                    <a:lnTo>
                      <a:pt x="222" y="10"/>
                    </a:lnTo>
                    <a:lnTo>
                      <a:pt x="220" y="11"/>
                    </a:lnTo>
                    <a:lnTo>
                      <a:pt x="218" y="13"/>
                    </a:lnTo>
                    <a:lnTo>
                      <a:pt x="215" y="14"/>
                    </a:lnTo>
                    <a:lnTo>
                      <a:pt x="213" y="14"/>
                    </a:lnTo>
                    <a:lnTo>
                      <a:pt x="210" y="15"/>
                    </a:lnTo>
                    <a:lnTo>
                      <a:pt x="208" y="16"/>
                    </a:lnTo>
                    <a:lnTo>
                      <a:pt x="205" y="16"/>
                    </a:lnTo>
                    <a:lnTo>
                      <a:pt x="202" y="17"/>
                    </a:lnTo>
                    <a:lnTo>
                      <a:pt x="199" y="18"/>
                    </a:lnTo>
                    <a:lnTo>
                      <a:pt x="195" y="18"/>
                    </a:lnTo>
                    <a:lnTo>
                      <a:pt x="192" y="19"/>
                    </a:lnTo>
                    <a:lnTo>
                      <a:pt x="188" y="19"/>
                    </a:lnTo>
                    <a:lnTo>
                      <a:pt x="184" y="20"/>
                    </a:lnTo>
                    <a:lnTo>
                      <a:pt x="180" y="20"/>
                    </a:lnTo>
                    <a:lnTo>
                      <a:pt x="176" y="20"/>
                    </a:lnTo>
                    <a:lnTo>
                      <a:pt x="172" y="21"/>
                    </a:lnTo>
                    <a:lnTo>
                      <a:pt x="168" y="21"/>
                    </a:lnTo>
                    <a:lnTo>
                      <a:pt x="163" y="21"/>
                    </a:lnTo>
                    <a:lnTo>
                      <a:pt x="159" y="22"/>
                    </a:lnTo>
                    <a:lnTo>
                      <a:pt x="154" y="22"/>
                    </a:lnTo>
                    <a:lnTo>
                      <a:pt x="149" y="22"/>
                    </a:lnTo>
                    <a:lnTo>
                      <a:pt x="144" y="22"/>
                    </a:lnTo>
                    <a:lnTo>
                      <a:pt x="142" y="23"/>
                    </a:lnTo>
                    <a:lnTo>
                      <a:pt x="140" y="23"/>
                    </a:lnTo>
                    <a:lnTo>
                      <a:pt x="138" y="23"/>
                    </a:lnTo>
                    <a:lnTo>
                      <a:pt x="136" y="23"/>
                    </a:lnTo>
                    <a:lnTo>
                      <a:pt x="134" y="23"/>
                    </a:lnTo>
                    <a:lnTo>
                      <a:pt x="132" y="23"/>
                    </a:lnTo>
                    <a:lnTo>
                      <a:pt x="131" y="23"/>
                    </a:lnTo>
                    <a:lnTo>
                      <a:pt x="129" y="23"/>
                    </a:lnTo>
                    <a:lnTo>
                      <a:pt x="127" y="23"/>
                    </a:lnTo>
                    <a:lnTo>
                      <a:pt x="125" y="23"/>
                    </a:lnTo>
                    <a:lnTo>
                      <a:pt x="123" y="23"/>
                    </a:lnTo>
                    <a:lnTo>
                      <a:pt x="121" y="23"/>
                    </a:lnTo>
                    <a:lnTo>
                      <a:pt x="119" y="23"/>
                    </a:lnTo>
                    <a:lnTo>
                      <a:pt x="117" y="23"/>
                    </a:lnTo>
                    <a:lnTo>
                      <a:pt x="115" y="23"/>
                    </a:lnTo>
                    <a:lnTo>
                      <a:pt x="113" y="23"/>
                    </a:lnTo>
                    <a:lnTo>
                      <a:pt x="110" y="23"/>
                    </a:lnTo>
                    <a:lnTo>
                      <a:pt x="107" y="23"/>
                    </a:lnTo>
                    <a:lnTo>
                      <a:pt x="104" y="23"/>
                    </a:lnTo>
                    <a:lnTo>
                      <a:pt x="102" y="23"/>
                    </a:lnTo>
                    <a:lnTo>
                      <a:pt x="99" y="23"/>
                    </a:lnTo>
                    <a:lnTo>
                      <a:pt x="96" y="23"/>
                    </a:lnTo>
                    <a:lnTo>
                      <a:pt x="93" y="23"/>
                    </a:lnTo>
                    <a:lnTo>
                      <a:pt x="91" y="23"/>
                    </a:lnTo>
                    <a:lnTo>
                      <a:pt x="88" y="23"/>
                    </a:lnTo>
                    <a:lnTo>
                      <a:pt x="85" y="23"/>
                    </a:lnTo>
                    <a:lnTo>
                      <a:pt x="83" y="22"/>
                    </a:lnTo>
                    <a:lnTo>
                      <a:pt x="80" y="22"/>
                    </a:lnTo>
                    <a:lnTo>
                      <a:pt x="77" y="22"/>
                    </a:lnTo>
                    <a:lnTo>
                      <a:pt x="75" y="22"/>
                    </a:lnTo>
                    <a:lnTo>
                      <a:pt x="72" y="22"/>
                    </a:lnTo>
                    <a:lnTo>
                      <a:pt x="70" y="22"/>
                    </a:lnTo>
                    <a:lnTo>
                      <a:pt x="66" y="22"/>
                    </a:lnTo>
                    <a:lnTo>
                      <a:pt x="63" y="21"/>
                    </a:lnTo>
                    <a:lnTo>
                      <a:pt x="60" y="21"/>
                    </a:lnTo>
                    <a:lnTo>
                      <a:pt x="57" y="21"/>
                    </a:lnTo>
                    <a:lnTo>
                      <a:pt x="53" y="21"/>
                    </a:lnTo>
                    <a:lnTo>
                      <a:pt x="50" y="20"/>
                    </a:lnTo>
                    <a:lnTo>
                      <a:pt x="47" y="20"/>
                    </a:lnTo>
                    <a:lnTo>
                      <a:pt x="45" y="20"/>
                    </a:lnTo>
                    <a:lnTo>
                      <a:pt x="42" y="20"/>
                    </a:lnTo>
                    <a:lnTo>
                      <a:pt x="39" y="19"/>
                    </a:lnTo>
                    <a:lnTo>
                      <a:pt x="36" y="19"/>
                    </a:lnTo>
                    <a:lnTo>
                      <a:pt x="34" y="18"/>
                    </a:lnTo>
                    <a:lnTo>
                      <a:pt x="31" y="18"/>
                    </a:lnTo>
                    <a:lnTo>
                      <a:pt x="29" y="18"/>
                    </a:lnTo>
                    <a:lnTo>
                      <a:pt x="26" y="17"/>
                    </a:lnTo>
                    <a:lnTo>
                      <a:pt x="24" y="17"/>
                    </a:lnTo>
                    <a:lnTo>
                      <a:pt x="23" y="17"/>
                    </a:lnTo>
                    <a:lnTo>
                      <a:pt x="21" y="16"/>
                    </a:lnTo>
                    <a:lnTo>
                      <a:pt x="20" y="16"/>
                    </a:lnTo>
                    <a:lnTo>
                      <a:pt x="19" y="16"/>
                    </a:lnTo>
                    <a:lnTo>
                      <a:pt x="18" y="16"/>
                    </a:lnTo>
                    <a:lnTo>
                      <a:pt x="16" y="15"/>
                    </a:lnTo>
                    <a:lnTo>
                      <a:pt x="15" y="15"/>
                    </a:lnTo>
                    <a:lnTo>
                      <a:pt x="14" y="15"/>
                    </a:lnTo>
                    <a:lnTo>
                      <a:pt x="11" y="14"/>
                    </a:lnTo>
                    <a:lnTo>
                      <a:pt x="8" y="13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2" y="10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3" y="6"/>
                    </a:lnTo>
                    <a:lnTo>
                      <a:pt x="14" y="6"/>
                    </a:lnTo>
                    <a:lnTo>
                      <a:pt x="15" y="7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0" y="8"/>
                    </a:lnTo>
                    <a:lnTo>
                      <a:pt x="22" y="8"/>
                    </a:lnTo>
                    <a:lnTo>
                      <a:pt x="23" y="8"/>
                    </a:lnTo>
                    <a:lnTo>
                      <a:pt x="25" y="9"/>
                    </a:lnTo>
                    <a:lnTo>
                      <a:pt x="28" y="9"/>
                    </a:lnTo>
                    <a:lnTo>
                      <a:pt x="30" y="9"/>
                    </a:lnTo>
                    <a:lnTo>
                      <a:pt x="33" y="10"/>
                    </a:lnTo>
                    <a:lnTo>
                      <a:pt x="35" y="10"/>
                    </a:lnTo>
                    <a:lnTo>
                      <a:pt x="38" y="10"/>
                    </a:lnTo>
                    <a:lnTo>
                      <a:pt x="41" y="11"/>
                    </a:lnTo>
                    <a:lnTo>
                      <a:pt x="44" y="11"/>
                    </a:lnTo>
                    <a:lnTo>
                      <a:pt x="47" y="11"/>
                    </a:lnTo>
                    <a:lnTo>
                      <a:pt x="50" y="12"/>
                    </a:lnTo>
                    <a:lnTo>
                      <a:pt x="53" y="12"/>
                    </a:lnTo>
                    <a:lnTo>
                      <a:pt x="56" y="12"/>
                    </a:lnTo>
                    <a:lnTo>
                      <a:pt x="59" y="12"/>
                    </a:lnTo>
                    <a:lnTo>
                      <a:pt x="63" y="13"/>
                    </a:lnTo>
                    <a:lnTo>
                      <a:pt x="66" y="13"/>
                    </a:lnTo>
                    <a:lnTo>
                      <a:pt x="69" y="13"/>
                    </a:lnTo>
                    <a:lnTo>
                      <a:pt x="72" y="13"/>
                    </a:lnTo>
                    <a:lnTo>
                      <a:pt x="74" y="13"/>
                    </a:lnTo>
                    <a:lnTo>
                      <a:pt x="77" y="13"/>
                    </a:lnTo>
                    <a:lnTo>
                      <a:pt x="80" y="14"/>
                    </a:lnTo>
                    <a:lnTo>
                      <a:pt x="82" y="14"/>
                    </a:lnTo>
                    <a:lnTo>
                      <a:pt x="85" y="14"/>
                    </a:lnTo>
                    <a:lnTo>
                      <a:pt x="88" y="14"/>
                    </a:lnTo>
                    <a:lnTo>
                      <a:pt x="90" y="14"/>
                    </a:lnTo>
                    <a:lnTo>
                      <a:pt x="93" y="14"/>
                    </a:lnTo>
                    <a:lnTo>
                      <a:pt x="96" y="14"/>
                    </a:lnTo>
                    <a:lnTo>
                      <a:pt x="99" y="14"/>
                    </a:lnTo>
                    <a:lnTo>
                      <a:pt x="101" y="14"/>
                    </a:lnTo>
                    <a:lnTo>
                      <a:pt x="104" y="14"/>
                    </a:lnTo>
                    <a:lnTo>
                      <a:pt x="107" y="14"/>
                    </a:lnTo>
                    <a:lnTo>
                      <a:pt x="110" y="14"/>
                    </a:lnTo>
                    <a:lnTo>
                      <a:pt x="113" y="14"/>
                    </a:lnTo>
                    <a:lnTo>
                      <a:pt x="115" y="14"/>
                    </a:lnTo>
                    <a:lnTo>
                      <a:pt x="117" y="14"/>
                    </a:lnTo>
                    <a:lnTo>
                      <a:pt x="119" y="14"/>
                    </a:lnTo>
                    <a:lnTo>
                      <a:pt x="121" y="14"/>
                    </a:lnTo>
                    <a:lnTo>
                      <a:pt x="123" y="14"/>
                    </a:lnTo>
                    <a:lnTo>
                      <a:pt x="125" y="14"/>
                    </a:lnTo>
                    <a:lnTo>
                      <a:pt x="127" y="14"/>
                    </a:lnTo>
                    <a:lnTo>
                      <a:pt x="129" y="14"/>
                    </a:lnTo>
                    <a:lnTo>
                      <a:pt x="131" y="14"/>
                    </a:lnTo>
                    <a:lnTo>
                      <a:pt x="133" y="14"/>
                    </a:lnTo>
                    <a:lnTo>
                      <a:pt x="135" y="14"/>
                    </a:lnTo>
                    <a:lnTo>
                      <a:pt x="137" y="14"/>
                    </a:lnTo>
                    <a:lnTo>
                      <a:pt x="138" y="14"/>
                    </a:lnTo>
                    <a:lnTo>
                      <a:pt x="140" y="14"/>
                    </a:lnTo>
                    <a:lnTo>
                      <a:pt x="142" y="14"/>
                    </a:lnTo>
                    <a:lnTo>
                      <a:pt x="144" y="14"/>
                    </a:lnTo>
                    <a:lnTo>
                      <a:pt x="151" y="13"/>
                    </a:lnTo>
                    <a:lnTo>
                      <a:pt x="157" y="13"/>
                    </a:lnTo>
                    <a:lnTo>
                      <a:pt x="163" y="13"/>
                    </a:lnTo>
                    <a:lnTo>
                      <a:pt x="169" y="12"/>
                    </a:lnTo>
                    <a:lnTo>
                      <a:pt x="174" y="12"/>
                    </a:lnTo>
                    <a:lnTo>
                      <a:pt x="180" y="11"/>
                    </a:lnTo>
                    <a:lnTo>
                      <a:pt x="185" y="11"/>
                    </a:lnTo>
                    <a:lnTo>
                      <a:pt x="190" y="10"/>
                    </a:lnTo>
                    <a:lnTo>
                      <a:pt x="194" y="9"/>
                    </a:lnTo>
                    <a:lnTo>
                      <a:pt x="199" y="9"/>
                    </a:lnTo>
                    <a:lnTo>
                      <a:pt x="203" y="8"/>
                    </a:lnTo>
                    <a:lnTo>
                      <a:pt x="206" y="7"/>
                    </a:lnTo>
                    <a:lnTo>
                      <a:pt x="210" y="6"/>
                    </a:lnTo>
                    <a:lnTo>
                      <a:pt x="213" y="6"/>
                    </a:lnTo>
                    <a:lnTo>
                      <a:pt x="215" y="5"/>
                    </a:lnTo>
                    <a:lnTo>
                      <a:pt x="218" y="4"/>
                    </a:lnTo>
                    <a:lnTo>
                      <a:pt x="219" y="3"/>
                    </a:lnTo>
                    <a:lnTo>
                      <a:pt x="220" y="3"/>
                    </a:lnTo>
                    <a:lnTo>
                      <a:pt x="221" y="2"/>
                    </a:lnTo>
                    <a:lnTo>
                      <a:pt x="222" y="2"/>
                    </a:lnTo>
                    <a:lnTo>
                      <a:pt x="223" y="1"/>
                    </a:lnTo>
                    <a:lnTo>
                      <a:pt x="224" y="1"/>
                    </a:lnTo>
                    <a:lnTo>
                      <a:pt x="224" y="0"/>
                    </a:lnTo>
                    <a:lnTo>
                      <a:pt x="225" y="0"/>
                    </a:lnTo>
                    <a:lnTo>
                      <a:pt x="225" y="8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58" name="Freeform 1415"/>
              <p:cNvSpPr>
                <a:spLocks/>
              </p:cNvSpPr>
              <p:nvPr/>
            </p:nvSpPr>
            <p:spPr bwMode="auto">
              <a:xfrm>
                <a:off x="5139" y="2695"/>
                <a:ext cx="47" cy="15"/>
              </a:xfrm>
              <a:custGeom>
                <a:avLst/>
                <a:gdLst>
                  <a:gd name="T0" fmla="*/ 24 w 47"/>
                  <a:gd name="T1" fmla="*/ 0 h 15"/>
                  <a:gd name="T2" fmla="*/ 47 w 47"/>
                  <a:gd name="T3" fmla="*/ 11 h 15"/>
                  <a:gd name="T4" fmla="*/ 11 w 47"/>
                  <a:gd name="T5" fmla="*/ 15 h 15"/>
                  <a:gd name="T6" fmla="*/ 0 w 47"/>
                  <a:gd name="T7" fmla="*/ 1 h 15"/>
                  <a:gd name="T8" fmla="*/ 24 w 47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5">
                    <a:moveTo>
                      <a:pt x="24" y="0"/>
                    </a:moveTo>
                    <a:lnTo>
                      <a:pt x="47" y="11"/>
                    </a:lnTo>
                    <a:lnTo>
                      <a:pt x="11" y="15"/>
                    </a:lnTo>
                    <a:lnTo>
                      <a:pt x="0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59" name="Freeform 1416"/>
              <p:cNvSpPr>
                <a:spLocks/>
              </p:cNvSpPr>
              <p:nvPr/>
            </p:nvSpPr>
            <p:spPr bwMode="auto">
              <a:xfrm>
                <a:off x="5142" y="2696"/>
                <a:ext cx="38" cy="12"/>
              </a:xfrm>
              <a:custGeom>
                <a:avLst/>
                <a:gdLst>
                  <a:gd name="T0" fmla="*/ 21 w 38"/>
                  <a:gd name="T1" fmla="*/ 0 h 12"/>
                  <a:gd name="T2" fmla="*/ 38 w 38"/>
                  <a:gd name="T3" fmla="*/ 9 h 12"/>
                  <a:gd name="T4" fmla="*/ 10 w 38"/>
                  <a:gd name="T5" fmla="*/ 12 h 12"/>
                  <a:gd name="T6" fmla="*/ 0 w 38"/>
                  <a:gd name="T7" fmla="*/ 1 h 12"/>
                  <a:gd name="T8" fmla="*/ 21 w 38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2">
                    <a:moveTo>
                      <a:pt x="21" y="0"/>
                    </a:moveTo>
                    <a:lnTo>
                      <a:pt x="38" y="9"/>
                    </a:lnTo>
                    <a:lnTo>
                      <a:pt x="10" y="12"/>
                    </a:lnTo>
                    <a:lnTo>
                      <a:pt x="0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60" name="Freeform 1417"/>
              <p:cNvSpPr>
                <a:spLocks/>
              </p:cNvSpPr>
              <p:nvPr/>
            </p:nvSpPr>
            <p:spPr bwMode="auto">
              <a:xfrm>
                <a:off x="5121" y="2610"/>
                <a:ext cx="9" cy="14"/>
              </a:xfrm>
              <a:custGeom>
                <a:avLst/>
                <a:gdLst>
                  <a:gd name="T0" fmla="*/ 2 w 9"/>
                  <a:gd name="T1" fmla="*/ 14 h 14"/>
                  <a:gd name="T2" fmla="*/ 1 w 9"/>
                  <a:gd name="T3" fmla="*/ 12 h 14"/>
                  <a:gd name="T4" fmla="*/ 0 w 9"/>
                  <a:gd name="T5" fmla="*/ 11 h 14"/>
                  <a:gd name="T6" fmla="*/ 1 w 9"/>
                  <a:gd name="T7" fmla="*/ 8 h 14"/>
                  <a:gd name="T8" fmla="*/ 1 w 9"/>
                  <a:gd name="T9" fmla="*/ 6 h 14"/>
                  <a:gd name="T10" fmla="*/ 2 w 9"/>
                  <a:gd name="T11" fmla="*/ 4 h 14"/>
                  <a:gd name="T12" fmla="*/ 3 w 9"/>
                  <a:gd name="T13" fmla="*/ 3 h 14"/>
                  <a:gd name="T14" fmla="*/ 3 w 9"/>
                  <a:gd name="T15" fmla="*/ 2 h 14"/>
                  <a:gd name="T16" fmla="*/ 4 w 9"/>
                  <a:gd name="T17" fmla="*/ 1 h 14"/>
                  <a:gd name="T18" fmla="*/ 5 w 9"/>
                  <a:gd name="T19" fmla="*/ 1 h 14"/>
                  <a:gd name="T20" fmla="*/ 6 w 9"/>
                  <a:gd name="T21" fmla="*/ 0 h 14"/>
                  <a:gd name="T22" fmla="*/ 6 w 9"/>
                  <a:gd name="T23" fmla="*/ 0 h 14"/>
                  <a:gd name="T24" fmla="*/ 7 w 9"/>
                  <a:gd name="T25" fmla="*/ 0 h 14"/>
                  <a:gd name="T26" fmla="*/ 8 w 9"/>
                  <a:gd name="T27" fmla="*/ 1 h 14"/>
                  <a:gd name="T28" fmla="*/ 9 w 9"/>
                  <a:gd name="T29" fmla="*/ 3 h 14"/>
                  <a:gd name="T30" fmla="*/ 8 w 9"/>
                  <a:gd name="T31" fmla="*/ 5 h 14"/>
                  <a:gd name="T32" fmla="*/ 8 w 9"/>
                  <a:gd name="T33" fmla="*/ 8 h 14"/>
                  <a:gd name="T34" fmla="*/ 7 w 9"/>
                  <a:gd name="T35" fmla="*/ 9 h 14"/>
                  <a:gd name="T36" fmla="*/ 6 w 9"/>
                  <a:gd name="T37" fmla="*/ 11 h 14"/>
                  <a:gd name="T38" fmla="*/ 6 w 9"/>
                  <a:gd name="T39" fmla="*/ 12 h 14"/>
                  <a:gd name="T40" fmla="*/ 5 w 9"/>
                  <a:gd name="T41" fmla="*/ 12 h 14"/>
                  <a:gd name="T42" fmla="*/ 4 w 9"/>
                  <a:gd name="T43" fmla="*/ 13 h 14"/>
                  <a:gd name="T44" fmla="*/ 3 w 9"/>
                  <a:gd name="T45" fmla="*/ 14 h 14"/>
                  <a:gd name="T46" fmla="*/ 3 w 9"/>
                  <a:gd name="T47" fmla="*/ 14 h 14"/>
                  <a:gd name="T48" fmla="*/ 2 w 9"/>
                  <a:gd name="T4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4">
                    <a:moveTo>
                      <a:pt x="2" y="14"/>
                    </a:moveTo>
                    <a:lnTo>
                      <a:pt x="1" y="12"/>
                    </a:lnTo>
                    <a:lnTo>
                      <a:pt x="0" y="11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9" y="3"/>
                    </a:lnTo>
                    <a:lnTo>
                      <a:pt x="8" y="5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61" name="Freeform 1418"/>
              <p:cNvSpPr>
                <a:spLocks/>
              </p:cNvSpPr>
              <p:nvPr/>
            </p:nvSpPr>
            <p:spPr bwMode="auto">
              <a:xfrm>
                <a:off x="5127" y="2640"/>
                <a:ext cx="25" cy="22"/>
              </a:xfrm>
              <a:custGeom>
                <a:avLst/>
                <a:gdLst>
                  <a:gd name="T0" fmla="*/ 0 w 25"/>
                  <a:gd name="T1" fmla="*/ 21 h 22"/>
                  <a:gd name="T2" fmla="*/ 0 w 25"/>
                  <a:gd name="T3" fmla="*/ 0 h 22"/>
                  <a:gd name="T4" fmla="*/ 25 w 25"/>
                  <a:gd name="T5" fmla="*/ 5 h 22"/>
                  <a:gd name="T6" fmla="*/ 25 w 25"/>
                  <a:gd name="T7" fmla="*/ 22 h 22"/>
                  <a:gd name="T8" fmla="*/ 0 w 25"/>
                  <a:gd name="T9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2">
                    <a:moveTo>
                      <a:pt x="0" y="21"/>
                    </a:moveTo>
                    <a:lnTo>
                      <a:pt x="0" y="0"/>
                    </a:lnTo>
                    <a:lnTo>
                      <a:pt x="25" y="5"/>
                    </a:lnTo>
                    <a:lnTo>
                      <a:pt x="25" y="2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62" name="Rectangle 1419"/>
              <p:cNvSpPr>
                <a:spLocks noChangeArrowheads="1"/>
              </p:cNvSpPr>
              <p:nvPr/>
            </p:nvSpPr>
            <p:spPr bwMode="auto">
              <a:xfrm>
                <a:off x="5131" y="2644"/>
                <a:ext cx="18" cy="1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63" name="Freeform 1420"/>
              <p:cNvSpPr>
                <a:spLocks/>
              </p:cNvSpPr>
              <p:nvPr/>
            </p:nvSpPr>
            <p:spPr bwMode="auto">
              <a:xfrm>
                <a:off x="5117" y="2607"/>
                <a:ext cx="50" cy="45"/>
              </a:xfrm>
              <a:custGeom>
                <a:avLst/>
                <a:gdLst>
                  <a:gd name="T0" fmla="*/ 8 w 50"/>
                  <a:gd name="T1" fmla="*/ 12 h 45"/>
                  <a:gd name="T2" fmla="*/ 8 w 50"/>
                  <a:gd name="T3" fmla="*/ 12 h 45"/>
                  <a:gd name="T4" fmla="*/ 9 w 50"/>
                  <a:gd name="T5" fmla="*/ 11 h 45"/>
                  <a:gd name="T6" fmla="*/ 11 w 50"/>
                  <a:gd name="T7" fmla="*/ 8 h 45"/>
                  <a:gd name="T8" fmla="*/ 13 w 50"/>
                  <a:gd name="T9" fmla="*/ 6 h 45"/>
                  <a:gd name="T10" fmla="*/ 16 w 50"/>
                  <a:gd name="T11" fmla="*/ 4 h 45"/>
                  <a:gd name="T12" fmla="*/ 19 w 50"/>
                  <a:gd name="T13" fmla="*/ 2 h 45"/>
                  <a:gd name="T14" fmla="*/ 22 w 50"/>
                  <a:gd name="T15" fmla="*/ 1 h 45"/>
                  <a:gd name="T16" fmla="*/ 25 w 50"/>
                  <a:gd name="T17" fmla="*/ 0 h 45"/>
                  <a:gd name="T18" fmla="*/ 28 w 50"/>
                  <a:gd name="T19" fmla="*/ 0 h 45"/>
                  <a:gd name="T20" fmla="*/ 32 w 50"/>
                  <a:gd name="T21" fmla="*/ 1 h 45"/>
                  <a:gd name="T22" fmla="*/ 36 w 50"/>
                  <a:gd name="T23" fmla="*/ 2 h 45"/>
                  <a:gd name="T24" fmla="*/ 40 w 50"/>
                  <a:gd name="T25" fmla="*/ 4 h 45"/>
                  <a:gd name="T26" fmla="*/ 43 w 50"/>
                  <a:gd name="T27" fmla="*/ 7 h 45"/>
                  <a:gd name="T28" fmla="*/ 46 w 50"/>
                  <a:gd name="T29" fmla="*/ 10 h 45"/>
                  <a:gd name="T30" fmla="*/ 48 w 50"/>
                  <a:gd name="T31" fmla="*/ 13 h 45"/>
                  <a:gd name="T32" fmla="*/ 49 w 50"/>
                  <a:gd name="T33" fmla="*/ 18 h 45"/>
                  <a:gd name="T34" fmla="*/ 50 w 50"/>
                  <a:gd name="T35" fmla="*/ 22 h 45"/>
                  <a:gd name="T36" fmla="*/ 49 w 50"/>
                  <a:gd name="T37" fmla="*/ 26 h 45"/>
                  <a:gd name="T38" fmla="*/ 48 w 50"/>
                  <a:gd name="T39" fmla="*/ 31 h 45"/>
                  <a:gd name="T40" fmla="*/ 46 w 50"/>
                  <a:gd name="T41" fmla="*/ 34 h 45"/>
                  <a:gd name="T42" fmla="*/ 44 w 50"/>
                  <a:gd name="T43" fmla="*/ 38 h 45"/>
                  <a:gd name="T44" fmla="*/ 40 w 50"/>
                  <a:gd name="T45" fmla="*/ 41 h 45"/>
                  <a:gd name="T46" fmla="*/ 37 w 50"/>
                  <a:gd name="T47" fmla="*/ 43 h 45"/>
                  <a:gd name="T48" fmla="*/ 33 w 50"/>
                  <a:gd name="T49" fmla="*/ 44 h 45"/>
                  <a:gd name="T50" fmla="*/ 28 w 50"/>
                  <a:gd name="T51" fmla="*/ 45 h 45"/>
                  <a:gd name="T52" fmla="*/ 24 w 50"/>
                  <a:gd name="T53" fmla="*/ 44 h 45"/>
                  <a:gd name="T54" fmla="*/ 21 w 50"/>
                  <a:gd name="T55" fmla="*/ 43 h 45"/>
                  <a:gd name="T56" fmla="*/ 18 w 50"/>
                  <a:gd name="T57" fmla="*/ 42 h 45"/>
                  <a:gd name="T58" fmla="*/ 16 w 50"/>
                  <a:gd name="T59" fmla="*/ 41 h 45"/>
                  <a:gd name="T60" fmla="*/ 13 w 50"/>
                  <a:gd name="T61" fmla="*/ 39 h 45"/>
                  <a:gd name="T62" fmla="*/ 11 w 50"/>
                  <a:gd name="T63" fmla="*/ 37 h 45"/>
                  <a:gd name="T64" fmla="*/ 9 w 50"/>
                  <a:gd name="T65" fmla="*/ 34 h 45"/>
                  <a:gd name="T66" fmla="*/ 8 w 50"/>
                  <a:gd name="T67" fmla="*/ 32 h 45"/>
                  <a:gd name="T68" fmla="*/ 7 w 50"/>
                  <a:gd name="T69" fmla="*/ 31 h 45"/>
                  <a:gd name="T70" fmla="*/ 7 w 50"/>
                  <a:gd name="T71" fmla="*/ 31 h 45"/>
                  <a:gd name="T72" fmla="*/ 5 w 50"/>
                  <a:gd name="T73" fmla="*/ 30 h 45"/>
                  <a:gd name="T74" fmla="*/ 3 w 50"/>
                  <a:gd name="T75" fmla="*/ 29 h 45"/>
                  <a:gd name="T76" fmla="*/ 1 w 50"/>
                  <a:gd name="T77" fmla="*/ 26 h 45"/>
                  <a:gd name="T78" fmla="*/ 0 w 50"/>
                  <a:gd name="T79" fmla="*/ 22 h 45"/>
                  <a:gd name="T80" fmla="*/ 1 w 50"/>
                  <a:gd name="T81" fmla="*/ 19 h 45"/>
                  <a:gd name="T82" fmla="*/ 2 w 50"/>
                  <a:gd name="T83" fmla="*/ 15 h 45"/>
                  <a:gd name="T84" fmla="*/ 4 w 50"/>
                  <a:gd name="T85" fmla="*/ 13 h 45"/>
                  <a:gd name="T86" fmla="*/ 7 w 50"/>
                  <a:gd name="T87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" h="45">
                    <a:moveTo>
                      <a:pt x="8" y="12"/>
                    </a:move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6" y="4"/>
                    </a:lnTo>
                    <a:lnTo>
                      <a:pt x="17" y="3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1"/>
                    </a:lnTo>
                    <a:lnTo>
                      <a:pt x="34" y="1"/>
                    </a:lnTo>
                    <a:lnTo>
                      <a:pt x="36" y="2"/>
                    </a:lnTo>
                    <a:lnTo>
                      <a:pt x="38" y="3"/>
                    </a:lnTo>
                    <a:lnTo>
                      <a:pt x="40" y="4"/>
                    </a:lnTo>
                    <a:lnTo>
                      <a:pt x="42" y="5"/>
                    </a:lnTo>
                    <a:lnTo>
                      <a:pt x="43" y="7"/>
                    </a:lnTo>
                    <a:lnTo>
                      <a:pt x="45" y="8"/>
                    </a:lnTo>
                    <a:lnTo>
                      <a:pt x="46" y="10"/>
                    </a:lnTo>
                    <a:lnTo>
                      <a:pt x="47" y="12"/>
                    </a:lnTo>
                    <a:lnTo>
                      <a:pt x="48" y="13"/>
                    </a:lnTo>
                    <a:lnTo>
                      <a:pt x="49" y="15"/>
                    </a:lnTo>
                    <a:lnTo>
                      <a:pt x="49" y="18"/>
                    </a:lnTo>
                    <a:lnTo>
                      <a:pt x="50" y="20"/>
                    </a:lnTo>
                    <a:lnTo>
                      <a:pt x="50" y="22"/>
                    </a:lnTo>
                    <a:lnTo>
                      <a:pt x="50" y="24"/>
                    </a:lnTo>
                    <a:lnTo>
                      <a:pt x="49" y="26"/>
                    </a:lnTo>
                    <a:lnTo>
                      <a:pt x="49" y="29"/>
                    </a:lnTo>
                    <a:lnTo>
                      <a:pt x="48" y="31"/>
                    </a:lnTo>
                    <a:lnTo>
                      <a:pt x="47" y="33"/>
                    </a:lnTo>
                    <a:lnTo>
                      <a:pt x="46" y="34"/>
                    </a:lnTo>
                    <a:lnTo>
                      <a:pt x="45" y="36"/>
                    </a:lnTo>
                    <a:lnTo>
                      <a:pt x="44" y="38"/>
                    </a:lnTo>
                    <a:lnTo>
                      <a:pt x="42" y="39"/>
                    </a:lnTo>
                    <a:lnTo>
                      <a:pt x="40" y="41"/>
                    </a:lnTo>
                    <a:lnTo>
                      <a:pt x="39" y="42"/>
                    </a:lnTo>
                    <a:lnTo>
                      <a:pt x="37" y="43"/>
                    </a:lnTo>
                    <a:lnTo>
                      <a:pt x="35" y="43"/>
                    </a:lnTo>
                    <a:lnTo>
                      <a:pt x="33" y="44"/>
                    </a:lnTo>
                    <a:lnTo>
                      <a:pt x="30" y="44"/>
                    </a:lnTo>
                    <a:lnTo>
                      <a:pt x="28" y="45"/>
                    </a:lnTo>
                    <a:lnTo>
                      <a:pt x="26" y="44"/>
                    </a:lnTo>
                    <a:lnTo>
                      <a:pt x="24" y="44"/>
                    </a:lnTo>
                    <a:lnTo>
                      <a:pt x="23" y="44"/>
                    </a:lnTo>
                    <a:lnTo>
                      <a:pt x="21" y="43"/>
                    </a:lnTo>
                    <a:lnTo>
                      <a:pt x="20" y="43"/>
                    </a:lnTo>
                    <a:lnTo>
                      <a:pt x="18" y="42"/>
                    </a:lnTo>
                    <a:lnTo>
                      <a:pt x="17" y="42"/>
                    </a:lnTo>
                    <a:lnTo>
                      <a:pt x="16" y="41"/>
                    </a:lnTo>
                    <a:lnTo>
                      <a:pt x="14" y="40"/>
                    </a:lnTo>
                    <a:lnTo>
                      <a:pt x="13" y="39"/>
                    </a:lnTo>
                    <a:lnTo>
                      <a:pt x="12" y="38"/>
                    </a:lnTo>
                    <a:lnTo>
                      <a:pt x="11" y="37"/>
                    </a:lnTo>
                    <a:lnTo>
                      <a:pt x="10" y="36"/>
                    </a:lnTo>
                    <a:lnTo>
                      <a:pt x="9" y="34"/>
                    </a:lnTo>
                    <a:lnTo>
                      <a:pt x="9" y="33"/>
                    </a:lnTo>
                    <a:lnTo>
                      <a:pt x="8" y="32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5" y="30"/>
                    </a:lnTo>
                    <a:lnTo>
                      <a:pt x="4" y="30"/>
                    </a:lnTo>
                    <a:lnTo>
                      <a:pt x="3" y="29"/>
                    </a:lnTo>
                    <a:lnTo>
                      <a:pt x="2" y="27"/>
                    </a:lnTo>
                    <a:lnTo>
                      <a:pt x="1" y="26"/>
                    </a:lnTo>
                    <a:lnTo>
                      <a:pt x="1" y="24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2" y="15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64" name="Freeform 1421"/>
              <p:cNvSpPr>
                <a:spLocks/>
              </p:cNvSpPr>
              <p:nvPr/>
            </p:nvSpPr>
            <p:spPr bwMode="auto">
              <a:xfrm>
                <a:off x="5120" y="2611"/>
                <a:ext cx="43" cy="37"/>
              </a:xfrm>
              <a:custGeom>
                <a:avLst/>
                <a:gdLst>
                  <a:gd name="T0" fmla="*/ 5 w 43"/>
                  <a:gd name="T1" fmla="*/ 12 h 37"/>
                  <a:gd name="T2" fmla="*/ 6 w 43"/>
                  <a:gd name="T3" fmla="*/ 13 h 37"/>
                  <a:gd name="T4" fmla="*/ 7 w 43"/>
                  <a:gd name="T5" fmla="*/ 12 h 37"/>
                  <a:gd name="T6" fmla="*/ 9 w 43"/>
                  <a:gd name="T7" fmla="*/ 9 h 37"/>
                  <a:gd name="T8" fmla="*/ 11 w 43"/>
                  <a:gd name="T9" fmla="*/ 6 h 37"/>
                  <a:gd name="T10" fmla="*/ 13 w 43"/>
                  <a:gd name="T11" fmla="*/ 4 h 37"/>
                  <a:gd name="T12" fmla="*/ 16 w 43"/>
                  <a:gd name="T13" fmla="*/ 2 h 37"/>
                  <a:gd name="T14" fmla="*/ 18 w 43"/>
                  <a:gd name="T15" fmla="*/ 1 h 37"/>
                  <a:gd name="T16" fmla="*/ 21 w 43"/>
                  <a:gd name="T17" fmla="*/ 0 h 37"/>
                  <a:gd name="T18" fmla="*/ 25 w 43"/>
                  <a:gd name="T19" fmla="*/ 0 h 37"/>
                  <a:gd name="T20" fmla="*/ 30 w 43"/>
                  <a:gd name="T21" fmla="*/ 0 h 37"/>
                  <a:gd name="T22" fmla="*/ 37 w 43"/>
                  <a:gd name="T23" fmla="*/ 4 h 37"/>
                  <a:gd name="T24" fmla="*/ 41 w 43"/>
                  <a:gd name="T25" fmla="*/ 9 h 37"/>
                  <a:gd name="T26" fmla="*/ 43 w 43"/>
                  <a:gd name="T27" fmla="*/ 16 h 37"/>
                  <a:gd name="T28" fmla="*/ 43 w 43"/>
                  <a:gd name="T29" fmla="*/ 22 h 37"/>
                  <a:gd name="T30" fmla="*/ 42 w 43"/>
                  <a:gd name="T31" fmla="*/ 25 h 37"/>
                  <a:gd name="T32" fmla="*/ 40 w 43"/>
                  <a:gd name="T33" fmla="*/ 29 h 37"/>
                  <a:gd name="T34" fmla="*/ 38 w 43"/>
                  <a:gd name="T35" fmla="*/ 31 h 37"/>
                  <a:gd name="T36" fmla="*/ 35 w 43"/>
                  <a:gd name="T37" fmla="*/ 34 h 37"/>
                  <a:gd name="T38" fmla="*/ 32 w 43"/>
                  <a:gd name="T39" fmla="*/ 36 h 37"/>
                  <a:gd name="T40" fmla="*/ 29 w 43"/>
                  <a:gd name="T41" fmla="*/ 37 h 37"/>
                  <a:gd name="T42" fmla="*/ 25 w 43"/>
                  <a:gd name="T43" fmla="*/ 37 h 37"/>
                  <a:gd name="T44" fmla="*/ 20 w 43"/>
                  <a:gd name="T45" fmla="*/ 36 h 37"/>
                  <a:gd name="T46" fmla="*/ 15 w 43"/>
                  <a:gd name="T47" fmla="*/ 34 h 37"/>
                  <a:gd name="T48" fmla="*/ 10 w 43"/>
                  <a:gd name="T49" fmla="*/ 30 h 37"/>
                  <a:gd name="T50" fmla="*/ 7 w 43"/>
                  <a:gd name="T51" fmla="*/ 25 h 37"/>
                  <a:gd name="T52" fmla="*/ 6 w 43"/>
                  <a:gd name="T53" fmla="*/ 22 h 37"/>
                  <a:gd name="T54" fmla="*/ 4 w 43"/>
                  <a:gd name="T55" fmla="*/ 23 h 37"/>
                  <a:gd name="T56" fmla="*/ 3 w 43"/>
                  <a:gd name="T57" fmla="*/ 23 h 37"/>
                  <a:gd name="T58" fmla="*/ 1 w 43"/>
                  <a:gd name="T59" fmla="*/ 22 h 37"/>
                  <a:gd name="T60" fmla="*/ 0 w 43"/>
                  <a:gd name="T61" fmla="*/ 20 h 37"/>
                  <a:gd name="T62" fmla="*/ 0 w 43"/>
                  <a:gd name="T63" fmla="*/ 18 h 37"/>
                  <a:gd name="T64" fmla="*/ 0 w 43"/>
                  <a:gd name="T65" fmla="*/ 16 h 37"/>
                  <a:gd name="T66" fmla="*/ 1 w 43"/>
                  <a:gd name="T67" fmla="*/ 14 h 37"/>
                  <a:gd name="T68" fmla="*/ 2 w 43"/>
                  <a:gd name="T69" fmla="*/ 13 h 37"/>
                  <a:gd name="T70" fmla="*/ 4 w 43"/>
                  <a:gd name="T71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3" h="37">
                    <a:moveTo>
                      <a:pt x="5" y="12"/>
                    </a:moveTo>
                    <a:lnTo>
                      <a:pt x="5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7" y="14"/>
                    </a:lnTo>
                    <a:lnTo>
                      <a:pt x="7" y="12"/>
                    </a:lnTo>
                    <a:lnTo>
                      <a:pt x="8" y="11"/>
                    </a:lnTo>
                    <a:lnTo>
                      <a:pt x="9" y="9"/>
                    </a:lnTo>
                    <a:lnTo>
                      <a:pt x="10" y="8"/>
                    </a:lnTo>
                    <a:lnTo>
                      <a:pt x="11" y="6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4" y="3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8" y="1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34" y="2"/>
                    </a:lnTo>
                    <a:lnTo>
                      <a:pt x="37" y="4"/>
                    </a:lnTo>
                    <a:lnTo>
                      <a:pt x="39" y="6"/>
                    </a:lnTo>
                    <a:lnTo>
                      <a:pt x="41" y="9"/>
                    </a:lnTo>
                    <a:lnTo>
                      <a:pt x="43" y="13"/>
                    </a:lnTo>
                    <a:lnTo>
                      <a:pt x="43" y="16"/>
                    </a:lnTo>
                    <a:lnTo>
                      <a:pt x="43" y="20"/>
                    </a:lnTo>
                    <a:lnTo>
                      <a:pt x="43" y="22"/>
                    </a:lnTo>
                    <a:lnTo>
                      <a:pt x="43" y="24"/>
                    </a:lnTo>
                    <a:lnTo>
                      <a:pt x="42" y="25"/>
                    </a:lnTo>
                    <a:lnTo>
                      <a:pt x="41" y="27"/>
                    </a:lnTo>
                    <a:lnTo>
                      <a:pt x="40" y="29"/>
                    </a:lnTo>
                    <a:lnTo>
                      <a:pt x="39" y="30"/>
                    </a:lnTo>
                    <a:lnTo>
                      <a:pt x="38" y="31"/>
                    </a:lnTo>
                    <a:lnTo>
                      <a:pt x="37" y="33"/>
                    </a:lnTo>
                    <a:lnTo>
                      <a:pt x="35" y="34"/>
                    </a:lnTo>
                    <a:lnTo>
                      <a:pt x="34" y="35"/>
                    </a:lnTo>
                    <a:lnTo>
                      <a:pt x="32" y="36"/>
                    </a:lnTo>
                    <a:lnTo>
                      <a:pt x="31" y="36"/>
                    </a:lnTo>
                    <a:lnTo>
                      <a:pt x="29" y="37"/>
                    </a:lnTo>
                    <a:lnTo>
                      <a:pt x="27" y="37"/>
                    </a:lnTo>
                    <a:lnTo>
                      <a:pt x="25" y="37"/>
                    </a:lnTo>
                    <a:lnTo>
                      <a:pt x="23" y="37"/>
                    </a:lnTo>
                    <a:lnTo>
                      <a:pt x="20" y="36"/>
                    </a:lnTo>
                    <a:lnTo>
                      <a:pt x="17" y="35"/>
                    </a:lnTo>
                    <a:lnTo>
                      <a:pt x="15" y="34"/>
                    </a:lnTo>
                    <a:lnTo>
                      <a:pt x="12" y="32"/>
                    </a:lnTo>
                    <a:lnTo>
                      <a:pt x="10" y="30"/>
                    </a:lnTo>
                    <a:lnTo>
                      <a:pt x="9" y="27"/>
                    </a:lnTo>
                    <a:lnTo>
                      <a:pt x="7" y="25"/>
                    </a:lnTo>
                    <a:lnTo>
                      <a:pt x="7" y="22"/>
                    </a:lnTo>
                    <a:lnTo>
                      <a:pt x="6" y="22"/>
                    </a:lnTo>
                    <a:lnTo>
                      <a:pt x="5" y="23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2" y="22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0" y="20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65" name="Freeform 1422"/>
              <p:cNvSpPr>
                <a:spLocks/>
              </p:cNvSpPr>
              <p:nvPr/>
            </p:nvSpPr>
            <p:spPr bwMode="auto">
              <a:xfrm>
                <a:off x="5135" y="2636"/>
                <a:ext cx="18" cy="7"/>
              </a:xfrm>
              <a:custGeom>
                <a:avLst/>
                <a:gdLst>
                  <a:gd name="T0" fmla="*/ 18 w 18"/>
                  <a:gd name="T1" fmla="*/ 2 h 7"/>
                  <a:gd name="T2" fmla="*/ 18 w 18"/>
                  <a:gd name="T3" fmla="*/ 2 h 7"/>
                  <a:gd name="T4" fmla="*/ 17 w 18"/>
                  <a:gd name="T5" fmla="*/ 3 h 7"/>
                  <a:gd name="T6" fmla="*/ 17 w 18"/>
                  <a:gd name="T7" fmla="*/ 3 h 7"/>
                  <a:gd name="T8" fmla="*/ 17 w 18"/>
                  <a:gd name="T9" fmla="*/ 4 h 7"/>
                  <a:gd name="T10" fmla="*/ 16 w 18"/>
                  <a:gd name="T11" fmla="*/ 4 h 7"/>
                  <a:gd name="T12" fmla="*/ 16 w 18"/>
                  <a:gd name="T13" fmla="*/ 5 h 7"/>
                  <a:gd name="T14" fmla="*/ 15 w 18"/>
                  <a:gd name="T15" fmla="*/ 6 h 7"/>
                  <a:gd name="T16" fmla="*/ 14 w 18"/>
                  <a:gd name="T17" fmla="*/ 6 h 7"/>
                  <a:gd name="T18" fmla="*/ 13 w 18"/>
                  <a:gd name="T19" fmla="*/ 7 h 7"/>
                  <a:gd name="T20" fmla="*/ 12 w 18"/>
                  <a:gd name="T21" fmla="*/ 7 h 7"/>
                  <a:gd name="T22" fmla="*/ 11 w 18"/>
                  <a:gd name="T23" fmla="*/ 7 h 7"/>
                  <a:gd name="T24" fmla="*/ 10 w 18"/>
                  <a:gd name="T25" fmla="*/ 7 h 7"/>
                  <a:gd name="T26" fmla="*/ 9 w 18"/>
                  <a:gd name="T27" fmla="*/ 7 h 7"/>
                  <a:gd name="T28" fmla="*/ 8 w 18"/>
                  <a:gd name="T29" fmla="*/ 7 h 7"/>
                  <a:gd name="T30" fmla="*/ 7 w 18"/>
                  <a:gd name="T31" fmla="*/ 7 h 7"/>
                  <a:gd name="T32" fmla="*/ 7 w 18"/>
                  <a:gd name="T33" fmla="*/ 7 h 7"/>
                  <a:gd name="T34" fmla="*/ 0 w 18"/>
                  <a:gd name="T35" fmla="*/ 0 h 7"/>
                  <a:gd name="T36" fmla="*/ 18 w 18"/>
                  <a:gd name="T3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7">
                    <a:moveTo>
                      <a:pt x="18" y="2"/>
                    </a:moveTo>
                    <a:lnTo>
                      <a:pt x="18" y="2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4"/>
                    </a:lnTo>
                    <a:lnTo>
                      <a:pt x="16" y="4"/>
                    </a:lnTo>
                    <a:lnTo>
                      <a:pt x="16" y="5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3" y="7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0" y="0"/>
                    </a:lnTo>
                    <a:lnTo>
                      <a:pt x="1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66" name="Freeform 1423"/>
              <p:cNvSpPr>
                <a:spLocks/>
              </p:cNvSpPr>
              <p:nvPr/>
            </p:nvSpPr>
            <p:spPr bwMode="auto">
              <a:xfrm>
                <a:off x="5140" y="2638"/>
                <a:ext cx="10" cy="2"/>
              </a:xfrm>
              <a:custGeom>
                <a:avLst/>
                <a:gdLst>
                  <a:gd name="T0" fmla="*/ 10 w 10"/>
                  <a:gd name="T1" fmla="*/ 1 h 2"/>
                  <a:gd name="T2" fmla="*/ 9 w 10"/>
                  <a:gd name="T3" fmla="*/ 2 h 2"/>
                  <a:gd name="T4" fmla="*/ 2 w 10"/>
                  <a:gd name="T5" fmla="*/ 2 h 2"/>
                  <a:gd name="T6" fmla="*/ 0 w 10"/>
                  <a:gd name="T7" fmla="*/ 0 h 2"/>
                  <a:gd name="T8" fmla="*/ 10 w 10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10" y="1"/>
                    </a:moveTo>
                    <a:lnTo>
                      <a:pt x="9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67" name="Freeform 1424"/>
              <p:cNvSpPr>
                <a:spLocks/>
              </p:cNvSpPr>
              <p:nvPr/>
            </p:nvSpPr>
            <p:spPr bwMode="auto">
              <a:xfrm>
                <a:off x="5125" y="2601"/>
                <a:ext cx="40" cy="13"/>
              </a:xfrm>
              <a:custGeom>
                <a:avLst/>
                <a:gdLst>
                  <a:gd name="T0" fmla="*/ 5 w 40"/>
                  <a:gd name="T1" fmla="*/ 4 h 13"/>
                  <a:gd name="T2" fmla="*/ 6 w 40"/>
                  <a:gd name="T3" fmla="*/ 3 h 13"/>
                  <a:gd name="T4" fmla="*/ 7 w 40"/>
                  <a:gd name="T5" fmla="*/ 3 h 13"/>
                  <a:gd name="T6" fmla="*/ 8 w 40"/>
                  <a:gd name="T7" fmla="*/ 3 h 13"/>
                  <a:gd name="T8" fmla="*/ 9 w 40"/>
                  <a:gd name="T9" fmla="*/ 3 h 13"/>
                  <a:gd name="T10" fmla="*/ 10 w 40"/>
                  <a:gd name="T11" fmla="*/ 2 h 13"/>
                  <a:gd name="T12" fmla="*/ 12 w 40"/>
                  <a:gd name="T13" fmla="*/ 1 h 13"/>
                  <a:gd name="T14" fmla="*/ 14 w 40"/>
                  <a:gd name="T15" fmla="*/ 1 h 13"/>
                  <a:gd name="T16" fmla="*/ 15 w 40"/>
                  <a:gd name="T17" fmla="*/ 1 h 13"/>
                  <a:gd name="T18" fmla="*/ 16 w 40"/>
                  <a:gd name="T19" fmla="*/ 1 h 13"/>
                  <a:gd name="T20" fmla="*/ 17 w 40"/>
                  <a:gd name="T21" fmla="*/ 1 h 13"/>
                  <a:gd name="T22" fmla="*/ 18 w 40"/>
                  <a:gd name="T23" fmla="*/ 1 h 13"/>
                  <a:gd name="T24" fmla="*/ 20 w 40"/>
                  <a:gd name="T25" fmla="*/ 0 h 13"/>
                  <a:gd name="T26" fmla="*/ 21 w 40"/>
                  <a:gd name="T27" fmla="*/ 0 h 13"/>
                  <a:gd name="T28" fmla="*/ 23 w 40"/>
                  <a:gd name="T29" fmla="*/ 1 h 13"/>
                  <a:gd name="T30" fmla="*/ 25 w 40"/>
                  <a:gd name="T31" fmla="*/ 1 h 13"/>
                  <a:gd name="T32" fmla="*/ 27 w 40"/>
                  <a:gd name="T33" fmla="*/ 2 h 13"/>
                  <a:gd name="T34" fmla="*/ 28 w 40"/>
                  <a:gd name="T35" fmla="*/ 3 h 13"/>
                  <a:gd name="T36" fmla="*/ 30 w 40"/>
                  <a:gd name="T37" fmla="*/ 4 h 13"/>
                  <a:gd name="T38" fmla="*/ 31 w 40"/>
                  <a:gd name="T39" fmla="*/ 4 h 13"/>
                  <a:gd name="T40" fmla="*/ 34 w 40"/>
                  <a:gd name="T41" fmla="*/ 4 h 13"/>
                  <a:gd name="T42" fmla="*/ 37 w 40"/>
                  <a:gd name="T43" fmla="*/ 5 h 13"/>
                  <a:gd name="T44" fmla="*/ 39 w 40"/>
                  <a:gd name="T45" fmla="*/ 7 h 13"/>
                  <a:gd name="T46" fmla="*/ 40 w 40"/>
                  <a:gd name="T47" fmla="*/ 8 h 13"/>
                  <a:gd name="T48" fmla="*/ 40 w 40"/>
                  <a:gd name="T49" fmla="*/ 10 h 13"/>
                  <a:gd name="T50" fmla="*/ 38 w 40"/>
                  <a:gd name="T51" fmla="*/ 12 h 13"/>
                  <a:gd name="T52" fmla="*/ 36 w 40"/>
                  <a:gd name="T53" fmla="*/ 13 h 13"/>
                  <a:gd name="T54" fmla="*/ 33 w 40"/>
                  <a:gd name="T55" fmla="*/ 13 h 13"/>
                  <a:gd name="T56" fmla="*/ 31 w 40"/>
                  <a:gd name="T57" fmla="*/ 13 h 13"/>
                  <a:gd name="T58" fmla="*/ 29 w 40"/>
                  <a:gd name="T59" fmla="*/ 13 h 13"/>
                  <a:gd name="T60" fmla="*/ 28 w 40"/>
                  <a:gd name="T61" fmla="*/ 12 h 13"/>
                  <a:gd name="T62" fmla="*/ 26 w 40"/>
                  <a:gd name="T63" fmla="*/ 12 h 13"/>
                  <a:gd name="T64" fmla="*/ 25 w 40"/>
                  <a:gd name="T65" fmla="*/ 12 h 13"/>
                  <a:gd name="T66" fmla="*/ 24 w 40"/>
                  <a:gd name="T67" fmla="*/ 12 h 13"/>
                  <a:gd name="T68" fmla="*/ 23 w 40"/>
                  <a:gd name="T69" fmla="*/ 12 h 13"/>
                  <a:gd name="T70" fmla="*/ 22 w 40"/>
                  <a:gd name="T71" fmla="*/ 12 h 13"/>
                  <a:gd name="T72" fmla="*/ 20 w 40"/>
                  <a:gd name="T73" fmla="*/ 12 h 13"/>
                  <a:gd name="T74" fmla="*/ 18 w 40"/>
                  <a:gd name="T75" fmla="*/ 12 h 13"/>
                  <a:gd name="T76" fmla="*/ 17 w 40"/>
                  <a:gd name="T77" fmla="*/ 11 h 13"/>
                  <a:gd name="T78" fmla="*/ 16 w 40"/>
                  <a:gd name="T79" fmla="*/ 11 h 13"/>
                  <a:gd name="T80" fmla="*/ 15 w 40"/>
                  <a:gd name="T81" fmla="*/ 10 h 13"/>
                  <a:gd name="T82" fmla="*/ 14 w 40"/>
                  <a:gd name="T83" fmla="*/ 10 h 13"/>
                  <a:gd name="T84" fmla="*/ 13 w 40"/>
                  <a:gd name="T85" fmla="*/ 10 h 13"/>
                  <a:gd name="T86" fmla="*/ 11 w 40"/>
                  <a:gd name="T87" fmla="*/ 10 h 13"/>
                  <a:gd name="T88" fmla="*/ 10 w 40"/>
                  <a:gd name="T89" fmla="*/ 10 h 13"/>
                  <a:gd name="T90" fmla="*/ 9 w 40"/>
                  <a:gd name="T91" fmla="*/ 11 h 13"/>
                  <a:gd name="T92" fmla="*/ 7 w 40"/>
                  <a:gd name="T93" fmla="*/ 12 h 13"/>
                  <a:gd name="T94" fmla="*/ 4 w 40"/>
                  <a:gd name="T95" fmla="*/ 12 h 13"/>
                  <a:gd name="T96" fmla="*/ 2 w 40"/>
                  <a:gd name="T97" fmla="*/ 12 h 13"/>
                  <a:gd name="T98" fmla="*/ 1 w 40"/>
                  <a:gd name="T99" fmla="*/ 11 h 13"/>
                  <a:gd name="T100" fmla="*/ 0 w 40"/>
                  <a:gd name="T101" fmla="*/ 9 h 13"/>
                  <a:gd name="T102" fmla="*/ 0 w 40"/>
                  <a:gd name="T103" fmla="*/ 8 h 13"/>
                  <a:gd name="T104" fmla="*/ 2 w 40"/>
                  <a:gd name="T105" fmla="*/ 6 h 13"/>
                  <a:gd name="T106" fmla="*/ 3 w 40"/>
                  <a:gd name="T107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0" h="13">
                    <a:moveTo>
                      <a:pt x="5" y="4"/>
                    </a:moveTo>
                    <a:lnTo>
                      <a:pt x="5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6" y="2"/>
                    </a:lnTo>
                    <a:lnTo>
                      <a:pt x="27" y="2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9" y="4"/>
                    </a:lnTo>
                    <a:lnTo>
                      <a:pt x="30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5" y="4"/>
                    </a:lnTo>
                    <a:lnTo>
                      <a:pt x="37" y="5"/>
                    </a:lnTo>
                    <a:lnTo>
                      <a:pt x="38" y="6"/>
                    </a:lnTo>
                    <a:lnTo>
                      <a:pt x="39" y="7"/>
                    </a:lnTo>
                    <a:lnTo>
                      <a:pt x="40" y="7"/>
                    </a:lnTo>
                    <a:lnTo>
                      <a:pt x="40" y="8"/>
                    </a:lnTo>
                    <a:lnTo>
                      <a:pt x="40" y="9"/>
                    </a:lnTo>
                    <a:lnTo>
                      <a:pt x="40" y="10"/>
                    </a:lnTo>
                    <a:lnTo>
                      <a:pt x="39" y="11"/>
                    </a:lnTo>
                    <a:lnTo>
                      <a:pt x="38" y="12"/>
                    </a:lnTo>
                    <a:lnTo>
                      <a:pt x="37" y="12"/>
                    </a:lnTo>
                    <a:lnTo>
                      <a:pt x="36" y="13"/>
                    </a:lnTo>
                    <a:lnTo>
                      <a:pt x="35" y="13"/>
                    </a:lnTo>
                    <a:lnTo>
                      <a:pt x="33" y="13"/>
                    </a:lnTo>
                    <a:lnTo>
                      <a:pt x="31" y="13"/>
                    </a:lnTo>
                    <a:lnTo>
                      <a:pt x="31" y="13"/>
                    </a:lnTo>
                    <a:lnTo>
                      <a:pt x="30" y="13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8" y="12"/>
                    </a:lnTo>
                    <a:lnTo>
                      <a:pt x="27" y="12"/>
                    </a:lnTo>
                    <a:lnTo>
                      <a:pt x="26" y="12"/>
                    </a:lnTo>
                    <a:lnTo>
                      <a:pt x="26" y="12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4" y="12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20" y="12"/>
                    </a:lnTo>
                    <a:lnTo>
                      <a:pt x="19" y="12"/>
                    </a:lnTo>
                    <a:lnTo>
                      <a:pt x="18" y="12"/>
                    </a:lnTo>
                    <a:lnTo>
                      <a:pt x="18" y="11"/>
                    </a:lnTo>
                    <a:lnTo>
                      <a:pt x="17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1" y="9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9" y="11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68" name="Freeform 1425"/>
              <p:cNvSpPr>
                <a:spLocks/>
              </p:cNvSpPr>
              <p:nvPr/>
            </p:nvSpPr>
            <p:spPr bwMode="auto">
              <a:xfrm>
                <a:off x="5162" y="2695"/>
                <a:ext cx="52" cy="16"/>
              </a:xfrm>
              <a:custGeom>
                <a:avLst/>
                <a:gdLst>
                  <a:gd name="T0" fmla="*/ 23 w 52"/>
                  <a:gd name="T1" fmla="*/ 0 h 16"/>
                  <a:gd name="T2" fmla="*/ 52 w 52"/>
                  <a:gd name="T3" fmla="*/ 10 h 16"/>
                  <a:gd name="T4" fmla="*/ 16 w 52"/>
                  <a:gd name="T5" fmla="*/ 16 h 16"/>
                  <a:gd name="T6" fmla="*/ 0 w 52"/>
                  <a:gd name="T7" fmla="*/ 3 h 16"/>
                  <a:gd name="T8" fmla="*/ 23 w 52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16">
                    <a:moveTo>
                      <a:pt x="23" y="0"/>
                    </a:moveTo>
                    <a:lnTo>
                      <a:pt x="52" y="10"/>
                    </a:lnTo>
                    <a:lnTo>
                      <a:pt x="16" y="16"/>
                    </a:lnTo>
                    <a:lnTo>
                      <a:pt x="0" y="3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69" name="Freeform 1426"/>
              <p:cNvSpPr>
                <a:spLocks/>
              </p:cNvSpPr>
              <p:nvPr/>
            </p:nvSpPr>
            <p:spPr bwMode="auto">
              <a:xfrm>
                <a:off x="5166" y="2697"/>
                <a:ext cx="41" cy="12"/>
              </a:xfrm>
              <a:custGeom>
                <a:avLst/>
                <a:gdLst>
                  <a:gd name="T0" fmla="*/ 19 w 41"/>
                  <a:gd name="T1" fmla="*/ 0 h 12"/>
                  <a:gd name="T2" fmla="*/ 41 w 41"/>
                  <a:gd name="T3" fmla="*/ 7 h 12"/>
                  <a:gd name="T4" fmla="*/ 13 w 41"/>
                  <a:gd name="T5" fmla="*/ 12 h 12"/>
                  <a:gd name="T6" fmla="*/ 0 w 41"/>
                  <a:gd name="T7" fmla="*/ 3 h 12"/>
                  <a:gd name="T8" fmla="*/ 19 w 4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2">
                    <a:moveTo>
                      <a:pt x="19" y="0"/>
                    </a:moveTo>
                    <a:lnTo>
                      <a:pt x="41" y="7"/>
                    </a:lnTo>
                    <a:lnTo>
                      <a:pt x="13" y="12"/>
                    </a:lnTo>
                    <a:lnTo>
                      <a:pt x="0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70" name="Freeform 1427"/>
              <p:cNvSpPr>
                <a:spLocks/>
              </p:cNvSpPr>
              <p:nvPr/>
            </p:nvSpPr>
            <p:spPr bwMode="auto">
              <a:xfrm>
                <a:off x="5104" y="2652"/>
                <a:ext cx="85" cy="52"/>
              </a:xfrm>
              <a:custGeom>
                <a:avLst/>
                <a:gdLst>
                  <a:gd name="T0" fmla="*/ 6 w 85"/>
                  <a:gd name="T1" fmla="*/ 8 h 52"/>
                  <a:gd name="T2" fmla="*/ 9 w 85"/>
                  <a:gd name="T3" fmla="*/ 6 h 52"/>
                  <a:gd name="T4" fmla="*/ 11 w 85"/>
                  <a:gd name="T5" fmla="*/ 4 h 52"/>
                  <a:gd name="T6" fmla="*/ 14 w 85"/>
                  <a:gd name="T7" fmla="*/ 2 h 52"/>
                  <a:gd name="T8" fmla="*/ 16 w 85"/>
                  <a:gd name="T9" fmla="*/ 2 h 52"/>
                  <a:gd name="T10" fmla="*/ 17 w 85"/>
                  <a:gd name="T11" fmla="*/ 1 h 52"/>
                  <a:gd name="T12" fmla="*/ 20 w 85"/>
                  <a:gd name="T13" fmla="*/ 1 h 52"/>
                  <a:gd name="T14" fmla="*/ 22 w 85"/>
                  <a:gd name="T15" fmla="*/ 0 h 52"/>
                  <a:gd name="T16" fmla="*/ 23 w 85"/>
                  <a:gd name="T17" fmla="*/ 0 h 52"/>
                  <a:gd name="T18" fmla="*/ 25 w 85"/>
                  <a:gd name="T19" fmla="*/ 0 h 52"/>
                  <a:gd name="T20" fmla="*/ 28 w 85"/>
                  <a:gd name="T21" fmla="*/ 0 h 52"/>
                  <a:gd name="T22" fmla="*/ 32 w 85"/>
                  <a:gd name="T23" fmla="*/ 0 h 52"/>
                  <a:gd name="T24" fmla="*/ 37 w 85"/>
                  <a:gd name="T25" fmla="*/ 0 h 52"/>
                  <a:gd name="T26" fmla="*/ 41 w 85"/>
                  <a:gd name="T27" fmla="*/ 0 h 52"/>
                  <a:gd name="T28" fmla="*/ 45 w 85"/>
                  <a:gd name="T29" fmla="*/ 0 h 52"/>
                  <a:gd name="T30" fmla="*/ 47 w 85"/>
                  <a:gd name="T31" fmla="*/ 0 h 52"/>
                  <a:gd name="T32" fmla="*/ 47 w 85"/>
                  <a:gd name="T33" fmla="*/ 0 h 52"/>
                  <a:gd name="T34" fmla="*/ 49 w 85"/>
                  <a:gd name="T35" fmla="*/ 1 h 52"/>
                  <a:gd name="T36" fmla="*/ 52 w 85"/>
                  <a:gd name="T37" fmla="*/ 1 h 52"/>
                  <a:gd name="T38" fmla="*/ 55 w 85"/>
                  <a:gd name="T39" fmla="*/ 2 h 52"/>
                  <a:gd name="T40" fmla="*/ 57 w 85"/>
                  <a:gd name="T41" fmla="*/ 3 h 52"/>
                  <a:gd name="T42" fmla="*/ 59 w 85"/>
                  <a:gd name="T43" fmla="*/ 5 h 52"/>
                  <a:gd name="T44" fmla="*/ 61 w 85"/>
                  <a:gd name="T45" fmla="*/ 6 h 52"/>
                  <a:gd name="T46" fmla="*/ 62 w 85"/>
                  <a:gd name="T47" fmla="*/ 7 h 52"/>
                  <a:gd name="T48" fmla="*/ 64 w 85"/>
                  <a:gd name="T49" fmla="*/ 9 h 52"/>
                  <a:gd name="T50" fmla="*/ 68 w 85"/>
                  <a:gd name="T51" fmla="*/ 16 h 52"/>
                  <a:gd name="T52" fmla="*/ 72 w 85"/>
                  <a:gd name="T53" fmla="*/ 24 h 52"/>
                  <a:gd name="T54" fmla="*/ 76 w 85"/>
                  <a:gd name="T55" fmla="*/ 32 h 52"/>
                  <a:gd name="T56" fmla="*/ 85 w 85"/>
                  <a:gd name="T57" fmla="*/ 46 h 52"/>
                  <a:gd name="T58" fmla="*/ 74 w 85"/>
                  <a:gd name="T59" fmla="*/ 47 h 52"/>
                  <a:gd name="T60" fmla="*/ 74 w 85"/>
                  <a:gd name="T61" fmla="*/ 49 h 52"/>
                  <a:gd name="T62" fmla="*/ 72 w 85"/>
                  <a:gd name="T63" fmla="*/ 52 h 52"/>
                  <a:gd name="T64" fmla="*/ 71 w 85"/>
                  <a:gd name="T65" fmla="*/ 51 h 52"/>
                  <a:gd name="T66" fmla="*/ 70 w 85"/>
                  <a:gd name="T67" fmla="*/ 51 h 52"/>
                  <a:gd name="T68" fmla="*/ 69 w 85"/>
                  <a:gd name="T69" fmla="*/ 47 h 52"/>
                  <a:gd name="T70" fmla="*/ 68 w 85"/>
                  <a:gd name="T71" fmla="*/ 39 h 52"/>
                  <a:gd name="T72" fmla="*/ 66 w 85"/>
                  <a:gd name="T73" fmla="*/ 39 h 52"/>
                  <a:gd name="T74" fmla="*/ 65 w 85"/>
                  <a:gd name="T75" fmla="*/ 36 h 52"/>
                  <a:gd name="T76" fmla="*/ 62 w 85"/>
                  <a:gd name="T77" fmla="*/ 30 h 52"/>
                  <a:gd name="T78" fmla="*/ 56 w 85"/>
                  <a:gd name="T79" fmla="*/ 24 h 52"/>
                  <a:gd name="T80" fmla="*/ 55 w 85"/>
                  <a:gd name="T81" fmla="*/ 39 h 52"/>
                  <a:gd name="T82" fmla="*/ 14 w 85"/>
                  <a:gd name="T83" fmla="*/ 23 h 52"/>
                  <a:gd name="T84" fmla="*/ 13 w 85"/>
                  <a:gd name="T85" fmla="*/ 29 h 52"/>
                  <a:gd name="T86" fmla="*/ 12 w 85"/>
                  <a:gd name="T87" fmla="*/ 43 h 52"/>
                  <a:gd name="T88" fmla="*/ 1 w 85"/>
                  <a:gd name="T89" fmla="*/ 43 h 52"/>
                  <a:gd name="T90" fmla="*/ 0 w 85"/>
                  <a:gd name="T91" fmla="*/ 37 h 52"/>
                  <a:gd name="T92" fmla="*/ 0 w 85"/>
                  <a:gd name="T93" fmla="*/ 27 h 52"/>
                  <a:gd name="T94" fmla="*/ 3 w 85"/>
                  <a:gd name="T95" fmla="*/ 1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5" h="52">
                    <a:moveTo>
                      <a:pt x="6" y="9"/>
                    </a:moveTo>
                    <a:lnTo>
                      <a:pt x="6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11" y="4"/>
                    </a:lnTo>
                    <a:lnTo>
                      <a:pt x="13" y="3"/>
                    </a:lnTo>
                    <a:lnTo>
                      <a:pt x="14" y="2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7" y="1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4" y="2"/>
                    </a:lnTo>
                    <a:lnTo>
                      <a:pt x="55" y="2"/>
                    </a:lnTo>
                    <a:lnTo>
                      <a:pt x="56" y="3"/>
                    </a:lnTo>
                    <a:lnTo>
                      <a:pt x="57" y="3"/>
                    </a:lnTo>
                    <a:lnTo>
                      <a:pt x="58" y="4"/>
                    </a:lnTo>
                    <a:lnTo>
                      <a:pt x="59" y="5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4" y="9"/>
                    </a:lnTo>
                    <a:lnTo>
                      <a:pt x="65" y="12"/>
                    </a:lnTo>
                    <a:lnTo>
                      <a:pt x="68" y="16"/>
                    </a:lnTo>
                    <a:lnTo>
                      <a:pt x="70" y="20"/>
                    </a:lnTo>
                    <a:lnTo>
                      <a:pt x="72" y="24"/>
                    </a:lnTo>
                    <a:lnTo>
                      <a:pt x="74" y="28"/>
                    </a:lnTo>
                    <a:lnTo>
                      <a:pt x="76" y="32"/>
                    </a:lnTo>
                    <a:lnTo>
                      <a:pt x="77" y="36"/>
                    </a:lnTo>
                    <a:lnTo>
                      <a:pt x="85" y="46"/>
                    </a:lnTo>
                    <a:lnTo>
                      <a:pt x="78" y="51"/>
                    </a:lnTo>
                    <a:lnTo>
                      <a:pt x="74" y="47"/>
                    </a:lnTo>
                    <a:lnTo>
                      <a:pt x="74" y="48"/>
                    </a:lnTo>
                    <a:lnTo>
                      <a:pt x="74" y="49"/>
                    </a:lnTo>
                    <a:lnTo>
                      <a:pt x="73" y="51"/>
                    </a:lnTo>
                    <a:lnTo>
                      <a:pt x="72" y="52"/>
                    </a:lnTo>
                    <a:lnTo>
                      <a:pt x="72" y="52"/>
                    </a:lnTo>
                    <a:lnTo>
                      <a:pt x="71" y="51"/>
                    </a:lnTo>
                    <a:lnTo>
                      <a:pt x="70" y="51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69" y="47"/>
                    </a:lnTo>
                    <a:lnTo>
                      <a:pt x="69" y="44"/>
                    </a:lnTo>
                    <a:lnTo>
                      <a:pt x="68" y="39"/>
                    </a:lnTo>
                    <a:lnTo>
                      <a:pt x="67" y="40"/>
                    </a:lnTo>
                    <a:lnTo>
                      <a:pt x="66" y="39"/>
                    </a:lnTo>
                    <a:lnTo>
                      <a:pt x="66" y="38"/>
                    </a:lnTo>
                    <a:lnTo>
                      <a:pt x="65" y="36"/>
                    </a:lnTo>
                    <a:lnTo>
                      <a:pt x="63" y="33"/>
                    </a:lnTo>
                    <a:lnTo>
                      <a:pt x="62" y="30"/>
                    </a:lnTo>
                    <a:lnTo>
                      <a:pt x="59" y="27"/>
                    </a:lnTo>
                    <a:lnTo>
                      <a:pt x="56" y="24"/>
                    </a:lnTo>
                    <a:lnTo>
                      <a:pt x="53" y="22"/>
                    </a:lnTo>
                    <a:lnTo>
                      <a:pt x="55" y="39"/>
                    </a:lnTo>
                    <a:lnTo>
                      <a:pt x="14" y="43"/>
                    </a:lnTo>
                    <a:lnTo>
                      <a:pt x="14" y="23"/>
                    </a:lnTo>
                    <a:lnTo>
                      <a:pt x="13" y="25"/>
                    </a:lnTo>
                    <a:lnTo>
                      <a:pt x="13" y="29"/>
                    </a:lnTo>
                    <a:lnTo>
                      <a:pt x="12" y="35"/>
                    </a:lnTo>
                    <a:lnTo>
                      <a:pt x="12" y="43"/>
                    </a:lnTo>
                    <a:lnTo>
                      <a:pt x="1" y="44"/>
                    </a:lnTo>
                    <a:lnTo>
                      <a:pt x="1" y="43"/>
                    </a:lnTo>
                    <a:lnTo>
                      <a:pt x="0" y="41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0" y="27"/>
                    </a:lnTo>
                    <a:lnTo>
                      <a:pt x="1" y="21"/>
                    </a:lnTo>
                    <a:lnTo>
                      <a:pt x="3" y="15"/>
                    </a:lnTo>
                    <a:lnTo>
                      <a:pt x="6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71" name="Freeform 1428"/>
              <p:cNvSpPr>
                <a:spLocks/>
              </p:cNvSpPr>
              <p:nvPr/>
            </p:nvSpPr>
            <p:spPr bwMode="auto">
              <a:xfrm>
                <a:off x="5174" y="2690"/>
                <a:ext cx="12" cy="11"/>
              </a:xfrm>
              <a:custGeom>
                <a:avLst/>
                <a:gdLst>
                  <a:gd name="T0" fmla="*/ 0 w 12"/>
                  <a:gd name="T1" fmla="*/ 1 h 11"/>
                  <a:gd name="T2" fmla="*/ 0 w 12"/>
                  <a:gd name="T3" fmla="*/ 4 h 11"/>
                  <a:gd name="T4" fmla="*/ 1 w 12"/>
                  <a:gd name="T5" fmla="*/ 7 h 11"/>
                  <a:gd name="T6" fmla="*/ 1 w 12"/>
                  <a:gd name="T7" fmla="*/ 10 h 11"/>
                  <a:gd name="T8" fmla="*/ 2 w 12"/>
                  <a:gd name="T9" fmla="*/ 11 h 11"/>
                  <a:gd name="T10" fmla="*/ 2 w 12"/>
                  <a:gd name="T11" fmla="*/ 10 h 11"/>
                  <a:gd name="T12" fmla="*/ 3 w 12"/>
                  <a:gd name="T13" fmla="*/ 9 h 11"/>
                  <a:gd name="T14" fmla="*/ 3 w 12"/>
                  <a:gd name="T15" fmla="*/ 7 h 11"/>
                  <a:gd name="T16" fmla="*/ 3 w 12"/>
                  <a:gd name="T17" fmla="*/ 6 h 11"/>
                  <a:gd name="T18" fmla="*/ 8 w 12"/>
                  <a:gd name="T19" fmla="*/ 10 h 11"/>
                  <a:gd name="T20" fmla="*/ 12 w 12"/>
                  <a:gd name="T21" fmla="*/ 7 h 11"/>
                  <a:gd name="T22" fmla="*/ 6 w 12"/>
                  <a:gd name="T23" fmla="*/ 0 h 11"/>
                  <a:gd name="T24" fmla="*/ 0 w 12"/>
                  <a:gd name="T2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1">
                    <a:moveTo>
                      <a:pt x="0" y="1"/>
                    </a:moveTo>
                    <a:lnTo>
                      <a:pt x="0" y="4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8" y="10"/>
                    </a:lnTo>
                    <a:lnTo>
                      <a:pt x="12" y="7"/>
                    </a:lnTo>
                    <a:lnTo>
                      <a:pt x="6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72" name="Freeform 1429"/>
              <p:cNvSpPr>
                <a:spLocks/>
              </p:cNvSpPr>
              <p:nvPr/>
            </p:nvSpPr>
            <p:spPr bwMode="auto">
              <a:xfrm>
                <a:off x="5106" y="2655"/>
                <a:ext cx="73" cy="40"/>
              </a:xfrm>
              <a:custGeom>
                <a:avLst/>
                <a:gdLst>
                  <a:gd name="T0" fmla="*/ 54 w 73"/>
                  <a:gd name="T1" fmla="*/ 2 h 40"/>
                  <a:gd name="T2" fmla="*/ 52 w 73"/>
                  <a:gd name="T3" fmla="*/ 1 h 40"/>
                  <a:gd name="T4" fmla="*/ 50 w 73"/>
                  <a:gd name="T5" fmla="*/ 1 h 40"/>
                  <a:gd name="T6" fmla="*/ 48 w 73"/>
                  <a:gd name="T7" fmla="*/ 0 h 40"/>
                  <a:gd name="T8" fmla="*/ 41 w 73"/>
                  <a:gd name="T9" fmla="*/ 0 h 40"/>
                  <a:gd name="T10" fmla="*/ 24 w 73"/>
                  <a:gd name="T11" fmla="*/ 0 h 40"/>
                  <a:gd name="T12" fmla="*/ 17 w 73"/>
                  <a:gd name="T13" fmla="*/ 0 h 40"/>
                  <a:gd name="T14" fmla="*/ 13 w 73"/>
                  <a:gd name="T15" fmla="*/ 1 h 40"/>
                  <a:gd name="T16" fmla="*/ 10 w 73"/>
                  <a:gd name="T17" fmla="*/ 3 h 40"/>
                  <a:gd name="T18" fmla="*/ 7 w 73"/>
                  <a:gd name="T19" fmla="*/ 5 h 40"/>
                  <a:gd name="T20" fmla="*/ 3 w 73"/>
                  <a:gd name="T21" fmla="*/ 12 h 40"/>
                  <a:gd name="T22" fmla="*/ 1 w 73"/>
                  <a:gd name="T23" fmla="*/ 23 h 40"/>
                  <a:gd name="T24" fmla="*/ 1 w 73"/>
                  <a:gd name="T25" fmla="*/ 33 h 40"/>
                  <a:gd name="T26" fmla="*/ 1 w 73"/>
                  <a:gd name="T27" fmla="*/ 39 h 40"/>
                  <a:gd name="T28" fmla="*/ 8 w 73"/>
                  <a:gd name="T29" fmla="*/ 39 h 40"/>
                  <a:gd name="T30" fmla="*/ 9 w 73"/>
                  <a:gd name="T31" fmla="*/ 26 h 40"/>
                  <a:gd name="T32" fmla="*/ 11 w 73"/>
                  <a:gd name="T33" fmla="*/ 19 h 40"/>
                  <a:gd name="T34" fmla="*/ 13 w 73"/>
                  <a:gd name="T35" fmla="*/ 17 h 40"/>
                  <a:gd name="T36" fmla="*/ 14 w 73"/>
                  <a:gd name="T37" fmla="*/ 16 h 40"/>
                  <a:gd name="T38" fmla="*/ 15 w 73"/>
                  <a:gd name="T39" fmla="*/ 38 h 40"/>
                  <a:gd name="T40" fmla="*/ 18 w 73"/>
                  <a:gd name="T41" fmla="*/ 38 h 40"/>
                  <a:gd name="T42" fmla="*/ 24 w 73"/>
                  <a:gd name="T43" fmla="*/ 37 h 40"/>
                  <a:gd name="T44" fmla="*/ 30 w 73"/>
                  <a:gd name="T45" fmla="*/ 37 h 40"/>
                  <a:gd name="T46" fmla="*/ 36 w 73"/>
                  <a:gd name="T47" fmla="*/ 36 h 40"/>
                  <a:gd name="T48" fmla="*/ 42 w 73"/>
                  <a:gd name="T49" fmla="*/ 36 h 40"/>
                  <a:gd name="T50" fmla="*/ 47 w 73"/>
                  <a:gd name="T51" fmla="*/ 35 h 40"/>
                  <a:gd name="T52" fmla="*/ 50 w 73"/>
                  <a:gd name="T53" fmla="*/ 35 h 40"/>
                  <a:gd name="T54" fmla="*/ 49 w 73"/>
                  <a:gd name="T55" fmla="*/ 15 h 40"/>
                  <a:gd name="T56" fmla="*/ 51 w 73"/>
                  <a:gd name="T57" fmla="*/ 16 h 40"/>
                  <a:gd name="T58" fmla="*/ 55 w 73"/>
                  <a:gd name="T59" fmla="*/ 19 h 40"/>
                  <a:gd name="T60" fmla="*/ 61 w 73"/>
                  <a:gd name="T61" fmla="*/ 24 h 40"/>
                  <a:gd name="T62" fmla="*/ 65 w 73"/>
                  <a:gd name="T63" fmla="*/ 34 h 40"/>
                  <a:gd name="T64" fmla="*/ 70 w 73"/>
                  <a:gd name="T65" fmla="*/ 25 h 40"/>
                  <a:gd name="T66" fmla="*/ 63 w 73"/>
                  <a:gd name="T67" fmla="*/ 13 h 40"/>
                  <a:gd name="T68" fmla="*/ 58 w 73"/>
                  <a:gd name="T69" fmla="*/ 6 h 40"/>
                  <a:gd name="T70" fmla="*/ 55 w 73"/>
                  <a:gd name="T71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3" h="40">
                    <a:moveTo>
                      <a:pt x="55" y="2"/>
                    </a:moveTo>
                    <a:lnTo>
                      <a:pt x="54" y="2"/>
                    </a:lnTo>
                    <a:lnTo>
                      <a:pt x="53" y="2"/>
                    </a:lnTo>
                    <a:lnTo>
                      <a:pt x="52" y="1"/>
                    </a:lnTo>
                    <a:lnTo>
                      <a:pt x="51" y="1"/>
                    </a:lnTo>
                    <a:lnTo>
                      <a:pt x="50" y="1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1" y="0"/>
                    </a:lnTo>
                    <a:lnTo>
                      <a:pt x="34" y="19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2" y="2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3" y="12"/>
                    </a:lnTo>
                    <a:lnTo>
                      <a:pt x="2" y="17"/>
                    </a:lnTo>
                    <a:lnTo>
                      <a:pt x="1" y="23"/>
                    </a:lnTo>
                    <a:lnTo>
                      <a:pt x="0" y="28"/>
                    </a:lnTo>
                    <a:lnTo>
                      <a:pt x="1" y="33"/>
                    </a:lnTo>
                    <a:lnTo>
                      <a:pt x="1" y="37"/>
                    </a:lnTo>
                    <a:lnTo>
                      <a:pt x="1" y="39"/>
                    </a:lnTo>
                    <a:lnTo>
                      <a:pt x="1" y="40"/>
                    </a:lnTo>
                    <a:lnTo>
                      <a:pt x="8" y="39"/>
                    </a:lnTo>
                    <a:lnTo>
                      <a:pt x="8" y="32"/>
                    </a:lnTo>
                    <a:lnTo>
                      <a:pt x="9" y="26"/>
                    </a:lnTo>
                    <a:lnTo>
                      <a:pt x="9" y="22"/>
                    </a:lnTo>
                    <a:lnTo>
                      <a:pt x="11" y="19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5" y="38"/>
                    </a:lnTo>
                    <a:lnTo>
                      <a:pt x="15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1" y="38"/>
                    </a:lnTo>
                    <a:lnTo>
                      <a:pt x="24" y="37"/>
                    </a:lnTo>
                    <a:lnTo>
                      <a:pt x="27" y="37"/>
                    </a:lnTo>
                    <a:lnTo>
                      <a:pt x="30" y="37"/>
                    </a:lnTo>
                    <a:lnTo>
                      <a:pt x="33" y="36"/>
                    </a:lnTo>
                    <a:lnTo>
                      <a:pt x="36" y="36"/>
                    </a:lnTo>
                    <a:lnTo>
                      <a:pt x="39" y="36"/>
                    </a:lnTo>
                    <a:lnTo>
                      <a:pt x="42" y="36"/>
                    </a:lnTo>
                    <a:lnTo>
                      <a:pt x="45" y="36"/>
                    </a:lnTo>
                    <a:lnTo>
                      <a:pt x="47" y="35"/>
                    </a:lnTo>
                    <a:lnTo>
                      <a:pt x="49" y="35"/>
                    </a:lnTo>
                    <a:lnTo>
                      <a:pt x="50" y="35"/>
                    </a:lnTo>
                    <a:lnTo>
                      <a:pt x="51" y="35"/>
                    </a:lnTo>
                    <a:lnTo>
                      <a:pt x="49" y="15"/>
                    </a:lnTo>
                    <a:lnTo>
                      <a:pt x="49" y="15"/>
                    </a:lnTo>
                    <a:lnTo>
                      <a:pt x="51" y="16"/>
                    </a:lnTo>
                    <a:lnTo>
                      <a:pt x="53" y="17"/>
                    </a:lnTo>
                    <a:lnTo>
                      <a:pt x="55" y="19"/>
                    </a:lnTo>
                    <a:lnTo>
                      <a:pt x="58" y="21"/>
                    </a:lnTo>
                    <a:lnTo>
                      <a:pt x="61" y="24"/>
                    </a:lnTo>
                    <a:lnTo>
                      <a:pt x="63" y="29"/>
                    </a:lnTo>
                    <a:lnTo>
                      <a:pt x="65" y="34"/>
                    </a:lnTo>
                    <a:lnTo>
                      <a:pt x="73" y="33"/>
                    </a:lnTo>
                    <a:lnTo>
                      <a:pt x="70" y="25"/>
                    </a:lnTo>
                    <a:lnTo>
                      <a:pt x="66" y="18"/>
                    </a:lnTo>
                    <a:lnTo>
                      <a:pt x="63" y="13"/>
                    </a:lnTo>
                    <a:lnTo>
                      <a:pt x="61" y="9"/>
                    </a:lnTo>
                    <a:lnTo>
                      <a:pt x="58" y="6"/>
                    </a:lnTo>
                    <a:lnTo>
                      <a:pt x="56" y="4"/>
                    </a:lnTo>
                    <a:lnTo>
                      <a:pt x="55" y="3"/>
                    </a:lnTo>
                    <a:lnTo>
                      <a:pt x="55" y="2"/>
                    </a:lnTo>
                    <a:close/>
                  </a:path>
                </a:pathLst>
              </a:custGeom>
              <a:solidFill>
                <a:srgbClr val="59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73" name="Freeform 1430"/>
              <p:cNvSpPr>
                <a:spLocks/>
              </p:cNvSpPr>
              <p:nvPr/>
            </p:nvSpPr>
            <p:spPr bwMode="auto">
              <a:xfrm>
                <a:off x="5124" y="2654"/>
                <a:ext cx="29" cy="20"/>
              </a:xfrm>
              <a:custGeom>
                <a:avLst/>
                <a:gdLst>
                  <a:gd name="T0" fmla="*/ 4 w 29"/>
                  <a:gd name="T1" fmla="*/ 6 h 20"/>
                  <a:gd name="T2" fmla="*/ 0 w 29"/>
                  <a:gd name="T3" fmla="*/ 3 h 20"/>
                  <a:gd name="T4" fmla="*/ 3 w 29"/>
                  <a:gd name="T5" fmla="*/ 0 h 20"/>
                  <a:gd name="T6" fmla="*/ 5 w 29"/>
                  <a:gd name="T7" fmla="*/ 0 h 20"/>
                  <a:gd name="T8" fmla="*/ 2 w 29"/>
                  <a:gd name="T9" fmla="*/ 3 h 20"/>
                  <a:gd name="T10" fmla="*/ 6 w 29"/>
                  <a:gd name="T11" fmla="*/ 6 h 20"/>
                  <a:gd name="T12" fmla="*/ 6 w 29"/>
                  <a:gd name="T13" fmla="*/ 6 h 20"/>
                  <a:gd name="T14" fmla="*/ 5 w 29"/>
                  <a:gd name="T15" fmla="*/ 7 h 20"/>
                  <a:gd name="T16" fmla="*/ 4 w 29"/>
                  <a:gd name="T17" fmla="*/ 8 h 20"/>
                  <a:gd name="T18" fmla="*/ 4 w 29"/>
                  <a:gd name="T19" fmla="*/ 9 h 20"/>
                  <a:gd name="T20" fmla="*/ 16 w 29"/>
                  <a:gd name="T21" fmla="*/ 17 h 20"/>
                  <a:gd name="T22" fmla="*/ 25 w 29"/>
                  <a:gd name="T23" fmla="*/ 8 h 20"/>
                  <a:gd name="T24" fmla="*/ 23 w 29"/>
                  <a:gd name="T25" fmla="*/ 6 h 20"/>
                  <a:gd name="T26" fmla="*/ 26 w 29"/>
                  <a:gd name="T27" fmla="*/ 3 h 20"/>
                  <a:gd name="T28" fmla="*/ 24 w 29"/>
                  <a:gd name="T29" fmla="*/ 0 h 20"/>
                  <a:gd name="T30" fmla="*/ 26 w 29"/>
                  <a:gd name="T31" fmla="*/ 0 h 20"/>
                  <a:gd name="T32" fmla="*/ 29 w 29"/>
                  <a:gd name="T33" fmla="*/ 4 h 20"/>
                  <a:gd name="T34" fmla="*/ 25 w 29"/>
                  <a:gd name="T35" fmla="*/ 6 h 20"/>
                  <a:gd name="T36" fmla="*/ 28 w 29"/>
                  <a:gd name="T37" fmla="*/ 9 h 20"/>
                  <a:gd name="T38" fmla="*/ 16 w 29"/>
                  <a:gd name="T39" fmla="*/ 20 h 20"/>
                  <a:gd name="T40" fmla="*/ 1 w 29"/>
                  <a:gd name="T41" fmla="*/ 9 h 20"/>
                  <a:gd name="T42" fmla="*/ 4 w 29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" h="20">
                    <a:moveTo>
                      <a:pt x="4" y="6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16" y="17"/>
                    </a:lnTo>
                    <a:lnTo>
                      <a:pt x="25" y="8"/>
                    </a:lnTo>
                    <a:lnTo>
                      <a:pt x="23" y="6"/>
                    </a:lnTo>
                    <a:lnTo>
                      <a:pt x="26" y="3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9" y="4"/>
                    </a:lnTo>
                    <a:lnTo>
                      <a:pt x="25" y="6"/>
                    </a:lnTo>
                    <a:lnTo>
                      <a:pt x="28" y="9"/>
                    </a:lnTo>
                    <a:lnTo>
                      <a:pt x="16" y="20"/>
                    </a:lnTo>
                    <a:lnTo>
                      <a:pt x="1" y="9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74" name="Freeform 1431"/>
              <p:cNvSpPr>
                <a:spLocks/>
              </p:cNvSpPr>
              <p:nvPr/>
            </p:nvSpPr>
            <p:spPr bwMode="auto">
              <a:xfrm>
                <a:off x="5132" y="2655"/>
                <a:ext cx="13" cy="15"/>
              </a:xfrm>
              <a:custGeom>
                <a:avLst/>
                <a:gdLst>
                  <a:gd name="T0" fmla="*/ 13 w 13"/>
                  <a:gd name="T1" fmla="*/ 0 h 15"/>
                  <a:gd name="T2" fmla="*/ 0 w 13"/>
                  <a:gd name="T3" fmla="*/ 0 h 15"/>
                  <a:gd name="T4" fmla="*/ 8 w 13"/>
                  <a:gd name="T5" fmla="*/ 15 h 15"/>
                  <a:gd name="T6" fmla="*/ 13 w 13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5">
                    <a:moveTo>
                      <a:pt x="13" y="0"/>
                    </a:moveTo>
                    <a:lnTo>
                      <a:pt x="0" y="0"/>
                    </a:lnTo>
                    <a:lnTo>
                      <a:pt x="8" y="1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75" name="Freeform 1432"/>
              <p:cNvSpPr>
                <a:spLocks/>
              </p:cNvSpPr>
              <p:nvPr/>
            </p:nvSpPr>
            <p:spPr bwMode="auto">
              <a:xfrm>
                <a:off x="5136" y="2653"/>
                <a:ext cx="6" cy="18"/>
              </a:xfrm>
              <a:custGeom>
                <a:avLst/>
                <a:gdLst>
                  <a:gd name="T0" fmla="*/ 3 w 6"/>
                  <a:gd name="T1" fmla="*/ 18 h 18"/>
                  <a:gd name="T2" fmla="*/ 0 w 6"/>
                  <a:gd name="T3" fmla="*/ 11 h 18"/>
                  <a:gd name="T4" fmla="*/ 2 w 6"/>
                  <a:gd name="T5" fmla="*/ 4 h 18"/>
                  <a:gd name="T6" fmla="*/ 1 w 6"/>
                  <a:gd name="T7" fmla="*/ 4 h 18"/>
                  <a:gd name="T8" fmla="*/ 1 w 6"/>
                  <a:gd name="T9" fmla="*/ 3 h 18"/>
                  <a:gd name="T10" fmla="*/ 1 w 6"/>
                  <a:gd name="T11" fmla="*/ 3 h 18"/>
                  <a:gd name="T12" fmla="*/ 1 w 6"/>
                  <a:gd name="T13" fmla="*/ 2 h 18"/>
                  <a:gd name="T14" fmla="*/ 1 w 6"/>
                  <a:gd name="T15" fmla="*/ 2 h 18"/>
                  <a:gd name="T16" fmla="*/ 1 w 6"/>
                  <a:gd name="T17" fmla="*/ 1 h 18"/>
                  <a:gd name="T18" fmla="*/ 2 w 6"/>
                  <a:gd name="T19" fmla="*/ 0 h 18"/>
                  <a:gd name="T20" fmla="*/ 3 w 6"/>
                  <a:gd name="T21" fmla="*/ 0 h 18"/>
                  <a:gd name="T22" fmla="*/ 4 w 6"/>
                  <a:gd name="T23" fmla="*/ 0 h 18"/>
                  <a:gd name="T24" fmla="*/ 4 w 6"/>
                  <a:gd name="T25" fmla="*/ 1 h 18"/>
                  <a:gd name="T26" fmla="*/ 5 w 6"/>
                  <a:gd name="T27" fmla="*/ 2 h 18"/>
                  <a:gd name="T28" fmla="*/ 5 w 6"/>
                  <a:gd name="T29" fmla="*/ 2 h 18"/>
                  <a:gd name="T30" fmla="*/ 5 w 6"/>
                  <a:gd name="T31" fmla="*/ 3 h 18"/>
                  <a:gd name="T32" fmla="*/ 5 w 6"/>
                  <a:gd name="T33" fmla="*/ 3 h 18"/>
                  <a:gd name="T34" fmla="*/ 4 w 6"/>
                  <a:gd name="T35" fmla="*/ 4 h 18"/>
                  <a:gd name="T36" fmla="*/ 4 w 6"/>
                  <a:gd name="T37" fmla="*/ 4 h 18"/>
                  <a:gd name="T38" fmla="*/ 6 w 6"/>
                  <a:gd name="T39" fmla="*/ 11 h 18"/>
                  <a:gd name="T40" fmla="*/ 3 w 6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18">
                    <a:moveTo>
                      <a:pt x="3" y="18"/>
                    </a:moveTo>
                    <a:lnTo>
                      <a:pt x="0" y="11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11"/>
                    </a:ln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76" name="Freeform 1433"/>
              <p:cNvSpPr>
                <a:spLocks/>
              </p:cNvSpPr>
              <p:nvPr/>
            </p:nvSpPr>
            <p:spPr bwMode="auto">
              <a:xfrm>
                <a:off x="5138" y="2677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4 h 4"/>
                  <a:gd name="T4" fmla="*/ 3 w 4"/>
                  <a:gd name="T5" fmla="*/ 3 h 4"/>
                  <a:gd name="T6" fmla="*/ 4 w 4"/>
                  <a:gd name="T7" fmla="*/ 2 h 4"/>
                  <a:gd name="T8" fmla="*/ 4 w 4"/>
                  <a:gd name="T9" fmla="*/ 2 h 4"/>
                  <a:gd name="T10" fmla="*/ 4 w 4"/>
                  <a:gd name="T11" fmla="*/ 1 h 4"/>
                  <a:gd name="T12" fmla="*/ 3 w 4"/>
                  <a:gd name="T13" fmla="*/ 0 h 4"/>
                  <a:gd name="T14" fmla="*/ 3 w 4"/>
                  <a:gd name="T15" fmla="*/ 0 h 4"/>
                  <a:gd name="T16" fmla="*/ 2 w 4"/>
                  <a:gd name="T17" fmla="*/ 0 h 4"/>
                  <a:gd name="T18" fmla="*/ 2 w 4"/>
                  <a:gd name="T19" fmla="*/ 0 h 4"/>
                  <a:gd name="T20" fmla="*/ 1 w 4"/>
                  <a:gd name="T21" fmla="*/ 0 h 4"/>
                  <a:gd name="T22" fmla="*/ 1 w 4"/>
                  <a:gd name="T23" fmla="*/ 1 h 4"/>
                  <a:gd name="T24" fmla="*/ 0 w 4"/>
                  <a:gd name="T25" fmla="*/ 2 h 4"/>
                  <a:gd name="T26" fmla="*/ 1 w 4"/>
                  <a:gd name="T27" fmla="*/ 2 h 4"/>
                  <a:gd name="T28" fmla="*/ 1 w 4"/>
                  <a:gd name="T29" fmla="*/ 3 h 4"/>
                  <a:gd name="T30" fmla="*/ 2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3" y="4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77" name="Freeform 1434"/>
              <p:cNvSpPr>
                <a:spLocks/>
              </p:cNvSpPr>
              <p:nvPr/>
            </p:nvSpPr>
            <p:spPr bwMode="auto">
              <a:xfrm>
                <a:off x="5138" y="2684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4 h 4"/>
                  <a:gd name="T4" fmla="*/ 3 w 4"/>
                  <a:gd name="T5" fmla="*/ 3 h 4"/>
                  <a:gd name="T6" fmla="*/ 4 w 4"/>
                  <a:gd name="T7" fmla="*/ 2 h 4"/>
                  <a:gd name="T8" fmla="*/ 4 w 4"/>
                  <a:gd name="T9" fmla="*/ 2 h 4"/>
                  <a:gd name="T10" fmla="*/ 4 w 4"/>
                  <a:gd name="T11" fmla="*/ 1 h 4"/>
                  <a:gd name="T12" fmla="*/ 3 w 4"/>
                  <a:gd name="T13" fmla="*/ 0 h 4"/>
                  <a:gd name="T14" fmla="*/ 3 w 4"/>
                  <a:gd name="T15" fmla="*/ 0 h 4"/>
                  <a:gd name="T16" fmla="*/ 2 w 4"/>
                  <a:gd name="T17" fmla="*/ 0 h 4"/>
                  <a:gd name="T18" fmla="*/ 2 w 4"/>
                  <a:gd name="T19" fmla="*/ 0 h 4"/>
                  <a:gd name="T20" fmla="*/ 1 w 4"/>
                  <a:gd name="T21" fmla="*/ 0 h 4"/>
                  <a:gd name="T22" fmla="*/ 1 w 4"/>
                  <a:gd name="T23" fmla="*/ 1 h 4"/>
                  <a:gd name="T24" fmla="*/ 0 w 4"/>
                  <a:gd name="T25" fmla="*/ 2 h 4"/>
                  <a:gd name="T26" fmla="*/ 1 w 4"/>
                  <a:gd name="T27" fmla="*/ 2 h 4"/>
                  <a:gd name="T28" fmla="*/ 1 w 4"/>
                  <a:gd name="T29" fmla="*/ 3 h 4"/>
                  <a:gd name="T30" fmla="*/ 2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3" y="4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78" name="Freeform 1435"/>
              <p:cNvSpPr>
                <a:spLocks/>
              </p:cNvSpPr>
              <p:nvPr/>
            </p:nvSpPr>
            <p:spPr bwMode="auto">
              <a:xfrm>
                <a:off x="5142" y="2618"/>
                <a:ext cx="11" cy="14"/>
              </a:xfrm>
              <a:custGeom>
                <a:avLst/>
                <a:gdLst>
                  <a:gd name="T0" fmla="*/ 8 w 11"/>
                  <a:gd name="T1" fmla="*/ 12 h 14"/>
                  <a:gd name="T2" fmla="*/ 4 w 11"/>
                  <a:gd name="T3" fmla="*/ 4 h 14"/>
                  <a:gd name="T4" fmla="*/ 5 w 11"/>
                  <a:gd name="T5" fmla="*/ 0 h 14"/>
                  <a:gd name="T6" fmla="*/ 11 w 11"/>
                  <a:gd name="T7" fmla="*/ 14 h 14"/>
                  <a:gd name="T8" fmla="*/ 0 w 11"/>
                  <a:gd name="T9" fmla="*/ 13 h 14"/>
                  <a:gd name="T10" fmla="*/ 1 w 11"/>
                  <a:gd name="T11" fmla="*/ 11 h 14"/>
                  <a:gd name="T12" fmla="*/ 8 w 11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4">
                    <a:moveTo>
                      <a:pt x="8" y="12"/>
                    </a:moveTo>
                    <a:lnTo>
                      <a:pt x="4" y="4"/>
                    </a:lnTo>
                    <a:lnTo>
                      <a:pt x="5" y="0"/>
                    </a:lnTo>
                    <a:lnTo>
                      <a:pt x="11" y="14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79" name="Freeform 1436"/>
              <p:cNvSpPr>
                <a:spLocks/>
              </p:cNvSpPr>
              <p:nvPr/>
            </p:nvSpPr>
            <p:spPr bwMode="auto">
              <a:xfrm>
                <a:off x="5151" y="2619"/>
                <a:ext cx="4" cy="5"/>
              </a:xfrm>
              <a:custGeom>
                <a:avLst/>
                <a:gdLst>
                  <a:gd name="T0" fmla="*/ 1 w 4"/>
                  <a:gd name="T1" fmla="*/ 5 h 5"/>
                  <a:gd name="T2" fmla="*/ 0 w 4"/>
                  <a:gd name="T3" fmla="*/ 5 h 5"/>
                  <a:gd name="T4" fmla="*/ 0 w 4"/>
                  <a:gd name="T5" fmla="*/ 4 h 5"/>
                  <a:gd name="T6" fmla="*/ 0 w 4"/>
                  <a:gd name="T7" fmla="*/ 3 h 5"/>
                  <a:gd name="T8" fmla="*/ 0 w 4"/>
                  <a:gd name="T9" fmla="*/ 2 h 5"/>
                  <a:gd name="T10" fmla="*/ 1 w 4"/>
                  <a:gd name="T11" fmla="*/ 1 h 5"/>
                  <a:gd name="T12" fmla="*/ 1 w 4"/>
                  <a:gd name="T13" fmla="*/ 0 h 5"/>
                  <a:gd name="T14" fmla="*/ 2 w 4"/>
                  <a:gd name="T15" fmla="*/ 0 h 5"/>
                  <a:gd name="T16" fmla="*/ 3 w 4"/>
                  <a:gd name="T17" fmla="*/ 0 h 5"/>
                  <a:gd name="T18" fmla="*/ 3 w 4"/>
                  <a:gd name="T19" fmla="*/ 0 h 5"/>
                  <a:gd name="T20" fmla="*/ 4 w 4"/>
                  <a:gd name="T21" fmla="*/ 1 h 5"/>
                  <a:gd name="T22" fmla="*/ 4 w 4"/>
                  <a:gd name="T23" fmla="*/ 2 h 5"/>
                  <a:gd name="T24" fmla="*/ 3 w 4"/>
                  <a:gd name="T25" fmla="*/ 3 h 5"/>
                  <a:gd name="T26" fmla="*/ 3 w 4"/>
                  <a:gd name="T27" fmla="*/ 4 h 5"/>
                  <a:gd name="T28" fmla="*/ 2 w 4"/>
                  <a:gd name="T29" fmla="*/ 5 h 5"/>
                  <a:gd name="T30" fmla="*/ 1 w 4"/>
                  <a:gd name="T31" fmla="*/ 5 h 5"/>
                  <a:gd name="T32" fmla="*/ 1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80" name="Freeform 1437"/>
              <p:cNvSpPr>
                <a:spLocks/>
              </p:cNvSpPr>
              <p:nvPr/>
            </p:nvSpPr>
            <p:spPr bwMode="auto">
              <a:xfrm>
                <a:off x="5140" y="2617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0 w 4"/>
                  <a:gd name="T3" fmla="*/ 5 h 6"/>
                  <a:gd name="T4" fmla="*/ 0 w 4"/>
                  <a:gd name="T5" fmla="*/ 4 h 6"/>
                  <a:gd name="T6" fmla="*/ 0 w 4"/>
                  <a:gd name="T7" fmla="*/ 3 h 6"/>
                  <a:gd name="T8" fmla="*/ 0 w 4"/>
                  <a:gd name="T9" fmla="*/ 2 h 6"/>
                  <a:gd name="T10" fmla="*/ 1 w 4"/>
                  <a:gd name="T11" fmla="*/ 1 h 6"/>
                  <a:gd name="T12" fmla="*/ 1 w 4"/>
                  <a:gd name="T13" fmla="*/ 0 h 6"/>
                  <a:gd name="T14" fmla="*/ 2 w 4"/>
                  <a:gd name="T15" fmla="*/ 0 h 6"/>
                  <a:gd name="T16" fmla="*/ 3 w 4"/>
                  <a:gd name="T17" fmla="*/ 0 h 6"/>
                  <a:gd name="T18" fmla="*/ 3 w 4"/>
                  <a:gd name="T19" fmla="*/ 0 h 6"/>
                  <a:gd name="T20" fmla="*/ 4 w 4"/>
                  <a:gd name="T21" fmla="*/ 1 h 6"/>
                  <a:gd name="T22" fmla="*/ 4 w 4"/>
                  <a:gd name="T23" fmla="*/ 2 h 6"/>
                  <a:gd name="T24" fmla="*/ 3 w 4"/>
                  <a:gd name="T25" fmla="*/ 3 h 6"/>
                  <a:gd name="T26" fmla="*/ 3 w 4"/>
                  <a:gd name="T27" fmla="*/ 4 h 6"/>
                  <a:gd name="T28" fmla="*/ 2 w 4"/>
                  <a:gd name="T29" fmla="*/ 5 h 6"/>
                  <a:gd name="T30" fmla="*/ 1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81" name="Freeform 1438"/>
              <p:cNvSpPr>
                <a:spLocks/>
              </p:cNvSpPr>
              <p:nvPr/>
            </p:nvSpPr>
            <p:spPr bwMode="auto">
              <a:xfrm>
                <a:off x="5249" y="2618"/>
                <a:ext cx="10" cy="13"/>
              </a:xfrm>
              <a:custGeom>
                <a:avLst/>
                <a:gdLst>
                  <a:gd name="T0" fmla="*/ 2 w 10"/>
                  <a:gd name="T1" fmla="*/ 12 h 13"/>
                  <a:gd name="T2" fmla="*/ 7 w 10"/>
                  <a:gd name="T3" fmla="*/ 3 h 13"/>
                  <a:gd name="T4" fmla="*/ 7 w 10"/>
                  <a:gd name="T5" fmla="*/ 0 h 13"/>
                  <a:gd name="T6" fmla="*/ 0 w 10"/>
                  <a:gd name="T7" fmla="*/ 13 h 13"/>
                  <a:gd name="T8" fmla="*/ 10 w 10"/>
                  <a:gd name="T9" fmla="*/ 13 h 13"/>
                  <a:gd name="T10" fmla="*/ 10 w 10"/>
                  <a:gd name="T11" fmla="*/ 12 h 13"/>
                  <a:gd name="T12" fmla="*/ 2 w 10"/>
                  <a:gd name="T1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3">
                    <a:moveTo>
                      <a:pt x="2" y="12"/>
                    </a:moveTo>
                    <a:lnTo>
                      <a:pt x="7" y="3"/>
                    </a:lnTo>
                    <a:lnTo>
                      <a:pt x="7" y="0"/>
                    </a:lnTo>
                    <a:lnTo>
                      <a:pt x="0" y="13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82" name="Freeform 1439"/>
              <p:cNvSpPr>
                <a:spLocks/>
              </p:cNvSpPr>
              <p:nvPr/>
            </p:nvSpPr>
            <p:spPr bwMode="auto">
              <a:xfrm>
                <a:off x="5247" y="2617"/>
                <a:ext cx="4" cy="6"/>
              </a:xfrm>
              <a:custGeom>
                <a:avLst/>
                <a:gdLst>
                  <a:gd name="T0" fmla="*/ 2 w 4"/>
                  <a:gd name="T1" fmla="*/ 6 h 6"/>
                  <a:gd name="T2" fmla="*/ 2 w 4"/>
                  <a:gd name="T3" fmla="*/ 6 h 6"/>
                  <a:gd name="T4" fmla="*/ 3 w 4"/>
                  <a:gd name="T5" fmla="*/ 6 h 6"/>
                  <a:gd name="T6" fmla="*/ 3 w 4"/>
                  <a:gd name="T7" fmla="*/ 5 h 6"/>
                  <a:gd name="T8" fmla="*/ 4 w 4"/>
                  <a:gd name="T9" fmla="*/ 4 h 6"/>
                  <a:gd name="T10" fmla="*/ 4 w 4"/>
                  <a:gd name="T11" fmla="*/ 2 h 6"/>
                  <a:gd name="T12" fmla="*/ 3 w 4"/>
                  <a:gd name="T13" fmla="*/ 1 h 6"/>
                  <a:gd name="T14" fmla="*/ 3 w 4"/>
                  <a:gd name="T15" fmla="*/ 1 h 6"/>
                  <a:gd name="T16" fmla="*/ 2 w 4"/>
                  <a:gd name="T17" fmla="*/ 0 h 6"/>
                  <a:gd name="T18" fmla="*/ 2 w 4"/>
                  <a:gd name="T19" fmla="*/ 1 h 6"/>
                  <a:gd name="T20" fmla="*/ 1 w 4"/>
                  <a:gd name="T21" fmla="*/ 1 h 6"/>
                  <a:gd name="T22" fmla="*/ 1 w 4"/>
                  <a:gd name="T23" fmla="*/ 2 h 6"/>
                  <a:gd name="T24" fmla="*/ 0 w 4"/>
                  <a:gd name="T25" fmla="*/ 3 h 6"/>
                  <a:gd name="T26" fmla="*/ 0 w 4"/>
                  <a:gd name="T27" fmla="*/ 4 h 6"/>
                  <a:gd name="T28" fmla="*/ 1 w 4"/>
                  <a:gd name="T29" fmla="*/ 5 h 6"/>
                  <a:gd name="T30" fmla="*/ 1 w 4"/>
                  <a:gd name="T31" fmla="*/ 6 h 6"/>
                  <a:gd name="T32" fmla="*/ 2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83" name="Freeform 1440"/>
              <p:cNvSpPr>
                <a:spLocks/>
              </p:cNvSpPr>
              <p:nvPr/>
            </p:nvSpPr>
            <p:spPr bwMode="auto">
              <a:xfrm>
                <a:off x="5260" y="2618"/>
                <a:ext cx="3" cy="6"/>
              </a:xfrm>
              <a:custGeom>
                <a:avLst/>
                <a:gdLst>
                  <a:gd name="T0" fmla="*/ 1 w 3"/>
                  <a:gd name="T1" fmla="*/ 6 h 6"/>
                  <a:gd name="T2" fmla="*/ 2 w 3"/>
                  <a:gd name="T3" fmla="*/ 6 h 6"/>
                  <a:gd name="T4" fmla="*/ 3 w 3"/>
                  <a:gd name="T5" fmla="*/ 5 h 6"/>
                  <a:gd name="T6" fmla="*/ 3 w 3"/>
                  <a:gd name="T7" fmla="*/ 4 h 6"/>
                  <a:gd name="T8" fmla="*/ 3 w 3"/>
                  <a:gd name="T9" fmla="*/ 3 h 6"/>
                  <a:gd name="T10" fmla="*/ 3 w 3"/>
                  <a:gd name="T11" fmla="*/ 2 h 6"/>
                  <a:gd name="T12" fmla="*/ 3 w 3"/>
                  <a:gd name="T13" fmla="*/ 1 h 6"/>
                  <a:gd name="T14" fmla="*/ 3 w 3"/>
                  <a:gd name="T15" fmla="*/ 0 h 6"/>
                  <a:gd name="T16" fmla="*/ 2 w 3"/>
                  <a:gd name="T17" fmla="*/ 0 h 6"/>
                  <a:gd name="T18" fmla="*/ 1 w 3"/>
                  <a:gd name="T19" fmla="*/ 0 h 6"/>
                  <a:gd name="T20" fmla="*/ 1 w 3"/>
                  <a:gd name="T21" fmla="*/ 0 h 6"/>
                  <a:gd name="T22" fmla="*/ 0 w 3"/>
                  <a:gd name="T23" fmla="*/ 1 h 6"/>
                  <a:gd name="T24" fmla="*/ 0 w 3"/>
                  <a:gd name="T25" fmla="*/ 3 h 6"/>
                  <a:gd name="T26" fmla="*/ 0 w 3"/>
                  <a:gd name="T27" fmla="*/ 4 h 6"/>
                  <a:gd name="T28" fmla="*/ 0 w 3"/>
                  <a:gd name="T29" fmla="*/ 5 h 6"/>
                  <a:gd name="T30" fmla="*/ 1 w 3"/>
                  <a:gd name="T31" fmla="*/ 6 h 6"/>
                  <a:gd name="T32" fmla="*/ 1 w 3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lnTo>
                      <a:pt x="2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</p:grpSp>
        <p:grpSp>
          <p:nvGrpSpPr>
            <p:cNvPr id="276" name="Group 1495"/>
            <p:cNvGrpSpPr>
              <a:grpSpLocks/>
            </p:cNvGrpSpPr>
            <p:nvPr/>
          </p:nvGrpSpPr>
          <p:grpSpPr bwMode="auto">
            <a:xfrm>
              <a:off x="8550275" y="4103688"/>
              <a:ext cx="301625" cy="269875"/>
              <a:chOff x="5386" y="2585"/>
              <a:chExt cx="190" cy="170"/>
            </a:xfrm>
          </p:grpSpPr>
          <p:sp>
            <p:nvSpPr>
              <p:cNvPr id="284" name="Freeform 1442"/>
              <p:cNvSpPr>
                <a:spLocks/>
              </p:cNvSpPr>
              <p:nvPr/>
            </p:nvSpPr>
            <p:spPr bwMode="auto">
              <a:xfrm>
                <a:off x="5548" y="2626"/>
                <a:ext cx="15" cy="17"/>
              </a:xfrm>
              <a:custGeom>
                <a:avLst/>
                <a:gdLst>
                  <a:gd name="T0" fmla="*/ 7 w 15"/>
                  <a:gd name="T1" fmla="*/ 17 h 17"/>
                  <a:gd name="T2" fmla="*/ 9 w 15"/>
                  <a:gd name="T3" fmla="*/ 16 h 17"/>
                  <a:gd name="T4" fmla="*/ 10 w 15"/>
                  <a:gd name="T5" fmla="*/ 16 h 17"/>
                  <a:gd name="T6" fmla="*/ 12 w 15"/>
                  <a:gd name="T7" fmla="*/ 15 h 17"/>
                  <a:gd name="T8" fmla="*/ 13 w 15"/>
                  <a:gd name="T9" fmla="*/ 14 h 17"/>
                  <a:gd name="T10" fmla="*/ 14 w 15"/>
                  <a:gd name="T11" fmla="*/ 13 h 17"/>
                  <a:gd name="T12" fmla="*/ 15 w 15"/>
                  <a:gd name="T13" fmla="*/ 11 h 17"/>
                  <a:gd name="T14" fmla="*/ 15 w 15"/>
                  <a:gd name="T15" fmla="*/ 10 h 17"/>
                  <a:gd name="T16" fmla="*/ 15 w 15"/>
                  <a:gd name="T17" fmla="*/ 8 h 17"/>
                  <a:gd name="T18" fmla="*/ 15 w 15"/>
                  <a:gd name="T19" fmla="*/ 6 h 17"/>
                  <a:gd name="T20" fmla="*/ 15 w 15"/>
                  <a:gd name="T21" fmla="*/ 5 h 17"/>
                  <a:gd name="T22" fmla="*/ 14 w 15"/>
                  <a:gd name="T23" fmla="*/ 3 h 17"/>
                  <a:gd name="T24" fmla="*/ 13 w 15"/>
                  <a:gd name="T25" fmla="*/ 2 h 17"/>
                  <a:gd name="T26" fmla="*/ 12 w 15"/>
                  <a:gd name="T27" fmla="*/ 1 h 17"/>
                  <a:gd name="T28" fmla="*/ 10 w 15"/>
                  <a:gd name="T29" fmla="*/ 0 h 17"/>
                  <a:gd name="T30" fmla="*/ 9 w 15"/>
                  <a:gd name="T31" fmla="*/ 0 h 17"/>
                  <a:gd name="T32" fmla="*/ 7 w 15"/>
                  <a:gd name="T33" fmla="*/ 0 h 17"/>
                  <a:gd name="T34" fmla="*/ 6 w 15"/>
                  <a:gd name="T35" fmla="*/ 0 h 17"/>
                  <a:gd name="T36" fmla="*/ 4 w 15"/>
                  <a:gd name="T37" fmla="*/ 0 h 17"/>
                  <a:gd name="T38" fmla="*/ 3 w 15"/>
                  <a:gd name="T39" fmla="*/ 1 h 17"/>
                  <a:gd name="T40" fmla="*/ 2 w 15"/>
                  <a:gd name="T41" fmla="*/ 2 h 17"/>
                  <a:gd name="T42" fmla="*/ 1 w 15"/>
                  <a:gd name="T43" fmla="*/ 3 h 17"/>
                  <a:gd name="T44" fmla="*/ 0 w 15"/>
                  <a:gd name="T45" fmla="*/ 5 h 17"/>
                  <a:gd name="T46" fmla="*/ 0 w 15"/>
                  <a:gd name="T47" fmla="*/ 6 h 17"/>
                  <a:gd name="T48" fmla="*/ 0 w 15"/>
                  <a:gd name="T49" fmla="*/ 8 h 17"/>
                  <a:gd name="T50" fmla="*/ 0 w 15"/>
                  <a:gd name="T51" fmla="*/ 10 h 17"/>
                  <a:gd name="T52" fmla="*/ 0 w 15"/>
                  <a:gd name="T53" fmla="*/ 11 h 17"/>
                  <a:gd name="T54" fmla="*/ 1 w 15"/>
                  <a:gd name="T55" fmla="*/ 13 h 17"/>
                  <a:gd name="T56" fmla="*/ 2 w 15"/>
                  <a:gd name="T57" fmla="*/ 14 h 17"/>
                  <a:gd name="T58" fmla="*/ 3 w 15"/>
                  <a:gd name="T59" fmla="*/ 15 h 17"/>
                  <a:gd name="T60" fmla="*/ 4 w 15"/>
                  <a:gd name="T61" fmla="*/ 16 h 17"/>
                  <a:gd name="T62" fmla="*/ 6 w 15"/>
                  <a:gd name="T63" fmla="*/ 16 h 17"/>
                  <a:gd name="T64" fmla="*/ 7 w 15"/>
                  <a:gd name="T6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7">
                    <a:moveTo>
                      <a:pt x="7" y="17"/>
                    </a:moveTo>
                    <a:lnTo>
                      <a:pt x="9" y="16"/>
                    </a:lnTo>
                    <a:lnTo>
                      <a:pt x="10" y="16"/>
                    </a:lnTo>
                    <a:lnTo>
                      <a:pt x="12" y="15"/>
                    </a:lnTo>
                    <a:lnTo>
                      <a:pt x="13" y="14"/>
                    </a:lnTo>
                    <a:lnTo>
                      <a:pt x="14" y="13"/>
                    </a:lnTo>
                    <a:lnTo>
                      <a:pt x="15" y="11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5" y="6"/>
                    </a:lnTo>
                    <a:lnTo>
                      <a:pt x="15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3" y="15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7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85" name="Freeform 1443"/>
              <p:cNvSpPr>
                <a:spLocks/>
              </p:cNvSpPr>
              <p:nvPr/>
            </p:nvSpPr>
            <p:spPr bwMode="auto">
              <a:xfrm>
                <a:off x="5395" y="2587"/>
                <a:ext cx="86" cy="12"/>
              </a:xfrm>
              <a:custGeom>
                <a:avLst/>
                <a:gdLst>
                  <a:gd name="T0" fmla="*/ 86 w 86"/>
                  <a:gd name="T1" fmla="*/ 10 h 12"/>
                  <a:gd name="T2" fmla="*/ 43 w 86"/>
                  <a:gd name="T3" fmla="*/ 0 h 12"/>
                  <a:gd name="T4" fmla="*/ 0 w 86"/>
                  <a:gd name="T5" fmla="*/ 10 h 12"/>
                  <a:gd name="T6" fmla="*/ 1 w 86"/>
                  <a:gd name="T7" fmla="*/ 12 h 12"/>
                  <a:gd name="T8" fmla="*/ 43 w 86"/>
                  <a:gd name="T9" fmla="*/ 2 h 12"/>
                  <a:gd name="T10" fmla="*/ 86 w 86"/>
                  <a:gd name="T11" fmla="*/ 12 h 12"/>
                  <a:gd name="T12" fmla="*/ 86 w 86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12">
                    <a:moveTo>
                      <a:pt x="86" y="10"/>
                    </a:moveTo>
                    <a:lnTo>
                      <a:pt x="43" y="0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43" y="2"/>
                    </a:lnTo>
                    <a:lnTo>
                      <a:pt x="86" y="12"/>
                    </a:lnTo>
                    <a:lnTo>
                      <a:pt x="8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86" name="Rectangle 1444"/>
              <p:cNvSpPr>
                <a:spLocks noChangeArrowheads="1"/>
              </p:cNvSpPr>
              <p:nvPr/>
            </p:nvSpPr>
            <p:spPr bwMode="auto">
              <a:xfrm>
                <a:off x="5390" y="2603"/>
                <a:ext cx="101" cy="10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87" name="Rectangle 1445"/>
              <p:cNvSpPr>
                <a:spLocks noChangeArrowheads="1"/>
              </p:cNvSpPr>
              <p:nvPr/>
            </p:nvSpPr>
            <p:spPr bwMode="auto">
              <a:xfrm>
                <a:off x="5392" y="2605"/>
                <a:ext cx="96" cy="10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88" name="Rectangle 1446"/>
              <p:cNvSpPr>
                <a:spLocks noChangeArrowheads="1"/>
              </p:cNvSpPr>
              <p:nvPr/>
            </p:nvSpPr>
            <p:spPr bwMode="auto">
              <a:xfrm>
                <a:off x="5401" y="2702"/>
                <a:ext cx="14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89" name="Rectangle 1447"/>
              <p:cNvSpPr>
                <a:spLocks noChangeArrowheads="1"/>
              </p:cNvSpPr>
              <p:nvPr/>
            </p:nvSpPr>
            <p:spPr bwMode="auto">
              <a:xfrm>
                <a:off x="5425" y="2702"/>
                <a:ext cx="13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90" name="Rectangle 1448"/>
              <p:cNvSpPr>
                <a:spLocks noChangeArrowheads="1"/>
              </p:cNvSpPr>
              <p:nvPr/>
            </p:nvSpPr>
            <p:spPr bwMode="auto">
              <a:xfrm>
                <a:off x="5448" y="2702"/>
                <a:ext cx="14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91" name="Rectangle 1449"/>
              <p:cNvSpPr>
                <a:spLocks noChangeArrowheads="1"/>
              </p:cNvSpPr>
              <p:nvPr/>
            </p:nvSpPr>
            <p:spPr bwMode="auto">
              <a:xfrm>
                <a:off x="5472" y="2702"/>
                <a:ext cx="14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92" name="Rectangle 1450"/>
              <p:cNvSpPr>
                <a:spLocks noChangeArrowheads="1"/>
              </p:cNvSpPr>
              <p:nvPr/>
            </p:nvSpPr>
            <p:spPr bwMode="auto">
              <a:xfrm>
                <a:off x="5401" y="2696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93" name="Rectangle 1451"/>
              <p:cNvSpPr>
                <a:spLocks noChangeArrowheads="1"/>
              </p:cNvSpPr>
              <p:nvPr/>
            </p:nvSpPr>
            <p:spPr bwMode="auto">
              <a:xfrm>
                <a:off x="5394" y="2694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94" name="Rectangle 1452"/>
              <p:cNvSpPr>
                <a:spLocks noChangeArrowheads="1"/>
              </p:cNvSpPr>
              <p:nvPr/>
            </p:nvSpPr>
            <p:spPr bwMode="auto">
              <a:xfrm>
                <a:off x="5401" y="2671"/>
                <a:ext cx="84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95" name="Rectangle 1453"/>
              <p:cNvSpPr>
                <a:spLocks noChangeArrowheads="1"/>
              </p:cNvSpPr>
              <p:nvPr/>
            </p:nvSpPr>
            <p:spPr bwMode="auto">
              <a:xfrm>
                <a:off x="5394" y="2669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96" name="Rectangle 1454"/>
              <p:cNvSpPr>
                <a:spLocks noChangeArrowheads="1"/>
              </p:cNvSpPr>
              <p:nvPr/>
            </p:nvSpPr>
            <p:spPr bwMode="auto">
              <a:xfrm>
                <a:off x="5401" y="2647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97" name="Rectangle 1455"/>
              <p:cNvSpPr>
                <a:spLocks noChangeArrowheads="1"/>
              </p:cNvSpPr>
              <p:nvPr/>
            </p:nvSpPr>
            <p:spPr bwMode="auto">
              <a:xfrm>
                <a:off x="5394" y="2645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98" name="Rectangle 1456"/>
              <p:cNvSpPr>
                <a:spLocks noChangeArrowheads="1"/>
              </p:cNvSpPr>
              <p:nvPr/>
            </p:nvSpPr>
            <p:spPr bwMode="auto">
              <a:xfrm>
                <a:off x="5401" y="2622"/>
                <a:ext cx="84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99" name="Rectangle 1457"/>
              <p:cNvSpPr>
                <a:spLocks noChangeArrowheads="1"/>
              </p:cNvSpPr>
              <p:nvPr/>
            </p:nvSpPr>
            <p:spPr bwMode="auto">
              <a:xfrm>
                <a:off x="5394" y="2620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00" name="Rectangle 1458"/>
              <p:cNvSpPr>
                <a:spLocks noChangeArrowheads="1"/>
              </p:cNvSpPr>
              <p:nvPr/>
            </p:nvSpPr>
            <p:spPr bwMode="auto">
              <a:xfrm>
                <a:off x="5404" y="2635"/>
                <a:ext cx="9" cy="6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01" name="Rectangle 1459"/>
              <p:cNvSpPr>
                <a:spLocks noChangeArrowheads="1"/>
              </p:cNvSpPr>
              <p:nvPr/>
            </p:nvSpPr>
            <p:spPr bwMode="auto">
              <a:xfrm>
                <a:off x="5406" y="2637"/>
                <a:ext cx="5" cy="59"/>
              </a:xfrm>
              <a:prstGeom prst="rect">
                <a:avLst/>
              </a:prstGeom>
              <a:solidFill>
                <a:srgbClr val="FF2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02" name="Rectangle 1460"/>
              <p:cNvSpPr>
                <a:spLocks noChangeArrowheads="1"/>
              </p:cNvSpPr>
              <p:nvPr/>
            </p:nvSpPr>
            <p:spPr bwMode="auto">
              <a:xfrm>
                <a:off x="5428" y="2655"/>
                <a:ext cx="8" cy="4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03" name="Rectangle 1461"/>
              <p:cNvSpPr>
                <a:spLocks noChangeArrowheads="1"/>
              </p:cNvSpPr>
              <p:nvPr/>
            </p:nvSpPr>
            <p:spPr bwMode="auto">
              <a:xfrm>
                <a:off x="5429" y="2657"/>
                <a:ext cx="5" cy="39"/>
              </a:xfrm>
              <a:prstGeom prst="rect">
                <a:avLst/>
              </a:prstGeom>
              <a:solidFill>
                <a:srgbClr val="B2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04" name="Rectangle 1462"/>
              <p:cNvSpPr>
                <a:spLocks noChangeArrowheads="1"/>
              </p:cNvSpPr>
              <p:nvPr/>
            </p:nvSpPr>
            <p:spPr bwMode="auto">
              <a:xfrm>
                <a:off x="5451" y="2666"/>
                <a:ext cx="8" cy="3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05" name="Rectangle 1463"/>
              <p:cNvSpPr>
                <a:spLocks noChangeArrowheads="1"/>
              </p:cNvSpPr>
              <p:nvPr/>
            </p:nvSpPr>
            <p:spPr bwMode="auto">
              <a:xfrm>
                <a:off x="5452" y="2668"/>
                <a:ext cx="5" cy="28"/>
              </a:xfrm>
              <a:prstGeom prst="rect">
                <a:avLst/>
              </a:prstGeom>
              <a:solidFill>
                <a:srgbClr val="FFAF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06" name="Rectangle 1464"/>
              <p:cNvSpPr>
                <a:spLocks noChangeArrowheads="1"/>
              </p:cNvSpPr>
              <p:nvPr/>
            </p:nvSpPr>
            <p:spPr bwMode="auto">
              <a:xfrm>
                <a:off x="5475" y="2627"/>
                <a:ext cx="8" cy="7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07" name="Rectangle 1465"/>
              <p:cNvSpPr>
                <a:spLocks noChangeArrowheads="1"/>
              </p:cNvSpPr>
              <p:nvPr/>
            </p:nvSpPr>
            <p:spPr bwMode="auto">
              <a:xfrm>
                <a:off x="5476" y="2628"/>
                <a:ext cx="5" cy="68"/>
              </a:xfrm>
              <a:prstGeom prst="rect">
                <a:avLst/>
              </a:prstGeom>
              <a:solidFill>
                <a:srgbClr val="FF6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08" name="Rectangle 1466"/>
              <p:cNvSpPr>
                <a:spLocks noChangeArrowheads="1"/>
              </p:cNvSpPr>
              <p:nvPr/>
            </p:nvSpPr>
            <p:spPr bwMode="auto">
              <a:xfrm>
                <a:off x="5386" y="2709"/>
                <a:ext cx="108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09" name="Rectangle 1467"/>
              <p:cNvSpPr>
                <a:spLocks noChangeArrowheads="1"/>
              </p:cNvSpPr>
              <p:nvPr/>
            </p:nvSpPr>
            <p:spPr bwMode="auto">
              <a:xfrm>
                <a:off x="5388" y="2711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10" name="Rectangle 1468"/>
              <p:cNvSpPr>
                <a:spLocks noChangeArrowheads="1"/>
              </p:cNvSpPr>
              <p:nvPr/>
            </p:nvSpPr>
            <p:spPr bwMode="auto">
              <a:xfrm>
                <a:off x="5386" y="2596"/>
                <a:ext cx="108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11" name="Rectangle 1469"/>
              <p:cNvSpPr>
                <a:spLocks noChangeArrowheads="1"/>
              </p:cNvSpPr>
              <p:nvPr/>
            </p:nvSpPr>
            <p:spPr bwMode="auto">
              <a:xfrm>
                <a:off x="5388" y="2599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12" name="Freeform 1470"/>
              <p:cNvSpPr>
                <a:spLocks/>
              </p:cNvSpPr>
              <p:nvPr/>
            </p:nvSpPr>
            <p:spPr bwMode="auto">
              <a:xfrm>
                <a:off x="5435" y="2585"/>
                <a:ext cx="7" cy="7"/>
              </a:xfrm>
              <a:custGeom>
                <a:avLst/>
                <a:gdLst>
                  <a:gd name="T0" fmla="*/ 3 w 7"/>
                  <a:gd name="T1" fmla="*/ 7 h 7"/>
                  <a:gd name="T2" fmla="*/ 4 w 7"/>
                  <a:gd name="T3" fmla="*/ 7 h 7"/>
                  <a:gd name="T4" fmla="*/ 5 w 7"/>
                  <a:gd name="T5" fmla="*/ 7 h 7"/>
                  <a:gd name="T6" fmla="*/ 5 w 7"/>
                  <a:gd name="T7" fmla="*/ 7 h 7"/>
                  <a:gd name="T8" fmla="*/ 6 w 7"/>
                  <a:gd name="T9" fmla="*/ 6 h 7"/>
                  <a:gd name="T10" fmla="*/ 6 w 7"/>
                  <a:gd name="T11" fmla="*/ 6 h 7"/>
                  <a:gd name="T12" fmla="*/ 6 w 7"/>
                  <a:gd name="T13" fmla="*/ 5 h 7"/>
                  <a:gd name="T14" fmla="*/ 7 w 7"/>
                  <a:gd name="T15" fmla="*/ 4 h 7"/>
                  <a:gd name="T16" fmla="*/ 7 w 7"/>
                  <a:gd name="T17" fmla="*/ 4 h 7"/>
                  <a:gd name="T18" fmla="*/ 7 w 7"/>
                  <a:gd name="T19" fmla="*/ 3 h 7"/>
                  <a:gd name="T20" fmla="*/ 6 w 7"/>
                  <a:gd name="T21" fmla="*/ 2 h 7"/>
                  <a:gd name="T22" fmla="*/ 6 w 7"/>
                  <a:gd name="T23" fmla="*/ 2 h 7"/>
                  <a:gd name="T24" fmla="*/ 6 w 7"/>
                  <a:gd name="T25" fmla="*/ 1 h 7"/>
                  <a:gd name="T26" fmla="*/ 5 w 7"/>
                  <a:gd name="T27" fmla="*/ 1 h 7"/>
                  <a:gd name="T28" fmla="*/ 5 w 7"/>
                  <a:gd name="T29" fmla="*/ 0 h 7"/>
                  <a:gd name="T30" fmla="*/ 4 w 7"/>
                  <a:gd name="T31" fmla="*/ 0 h 7"/>
                  <a:gd name="T32" fmla="*/ 3 w 7"/>
                  <a:gd name="T33" fmla="*/ 0 h 7"/>
                  <a:gd name="T34" fmla="*/ 3 w 7"/>
                  <a:gd name="T35" fmla="*/ 0 h 7"/>
                  <a:gd name="T36" fmla="*/ 2 w 7"/>
                  <a:gd name="T37" fmla="*/ 0 h 7"/>
                  <a:gd name="T38" fmla="*/ 1 w 7"/>
                  <a:gd name="T39" fmla="*/ 1 h 7"/>
                  <a:gd name="T40" fmla="*/ 1 w 7"/>
                  <a:gd name="T41" fmla="*/ 1 h 7"/>
                  <a:gd name="T42" fmla="*/ 0 w 7"/>
                  <a:gd name="T43" fmla="*/ 2 h 7"/>
                  <a:gd name="T44" fmla="*/ 0 w 7"/>
                  <a:gd name="T45" fmla="*/ 2 h 7"/>
                  <a:gd name="T46" fmla="*/ 0 w 7"/>
                  <a:gd name="T47" fmla="*/ 3 h 7"/>
                  <a:gd name="T48" fmla="*/ 0 w 7"/>
                  <a:gd name="T49" fmla="*/ 4 h 7"/>
                  <a:gd name="T50" fmla="*/ 0 w 7"/>
                  <a:gd name="T51" fmla="*/ 4 h 7"/>
                  <a:gd name="T52" fmla="*/ 0 w 7"/>
                  <a:gd name="T53" fmla="*/ 5 h 7"/>
                  <a:gd name="T54" fmla="*/ 0 w 7"/>
                  <a:gd name="T55" fmla="*/ 6 h 7"/>
                  <a:gd name="T56" fmla="*/ 1 w 7"/>
                  <a:gd name="T57" fmla="*/ 6 h 7"/>
                  <a:gd name="T58" fmla="*/ 1 w 7"/>
                  <a:gd name="T59" fmla="*/ 7 h 7"/>
                  <a:gd name="T60" fmla="*/ 2 w 7"/>
                  <a:gd name="T61" fmla="*/ 7 h 7"/>
                  <a:gd name="T62" fmla="*/ 3 w 7"/>
                  <a:gd name="T63" fmla="*/ 7 h 7"/>
                  <a:gd name="T64" fmla="*/ 3 w 7"/>
                  <a:gd name="T6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" h="7">
                    <a:moveTo>
                      <a:pt x="3" y="7"/>
                    </a:move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13" name="Freeform 1471"/>
              <p:cNvSpPr>
                <a:spLocks/>
              </p:cNvSpPr>
              <p:nvPr/>
            </p:nvSpPr>
            <p:spPr bwMode="auto">
              <a:xfrm>
                <a:off x="5436" y="2586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3 w 4"/>
                  <a:gd name="T3" fmla="*/ 5 h 5"/>
                  <a:gd name="T4" fmla="*/ 4 w 4"/>
                  <a:gd name="T5" fmla="*/ 4 h 5"/>
                  <a:gd name="T6" fmla="*/ 4 w 4"/>
                  <a:gd name="T7" fmla="*/ 3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1 h 5"/>
                  <a:gd name="T14" fmla="*/ 3 w 4"/>
                  <a:gd name="T15" fmla="*/ 0 h 5"/>
                  <a:gd name="T16" fmla="*/ 2 w 4"/>
                  <a:gd name="T17" fmla="*/ 0 h 5"/>
                  <a:gd name="T18" fmla="*/ 1 w 4"/>
                  <a:gd name="T19" fmla="*/ 0 h 5"/>
                  <a:gd name="T20" fmla="*/ 1 w 4"/>
                  <a:gd name="T21" fmla="*/ 1 h 5"/>
                  <a:gd name="T22" fmla="*/ 0 w 4"/>
                  <a:gd name="T23" fmla="*/ 2 h 5"/>
                  <a:gd name="T24" fmla="*/ 0 w 4"/>
                  <a:gd name="T25" fmla="*/ 3 h 5"/>
                  <a:gd name="T26" fmla="*/ 0 w 4"/>
                  <a:gd name="T27" fmla="*/ 3 h 5"/>
                  <a:gd name="T28" fmla="*/ 1 w 4"/>
                  <a:gd name="T29" fmla="*/ 4 h 5"/>
                  <a:gd name="T30" fmla="*/ 1 w 4"/>
                  <a:gd name="T31" fmla="*/ 5 h 5"/>
                  <a:gd name="T32" fmla="*/ 2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3" y="5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14" name="Freeform 1472"/>
              <p:cNvSpPr>
                <a:spLocks/>
              </p:cNvSpPr>
              <p:nvPr/>
            </p:nvSpPr>
            <p:spPr bwMode="auto">
              <a:xfrm>
                <a:off x="5486" y="2649"/>
                <a:ext cx="90" cy="106"/>
              </a:xfrm>
              <a:custGeom>
                <a:avLst/>
                <a:gdLst>
                  <a:gd name="T0" fmla="*/ 75 w 90"/>
                  <a:gd name="T1" fmla="*/ 34 h 106"/>
                  <a:gd name="T2" fmla="*/ 77 w 90"/>
                  <a:gd name="T3" fmla="*/ 33 h 106"/>
                  <a:gd name="T4" fmla="*/ 83 w 90"/>
                  <a:gd name="T5" fmla="*/ 31 h 106"/>
                  <a:gd name="T6" fmla="*/ 84 w 90"/>
                  <a:gd name="T7" fmla="*/ 29 h 106"/>
                  <a:gd name="T8" fmla="*/ 86 w 90"/>
                  <a:gd name="T9" fmla="*/ 27 h 106"/>
                  <a:gd name="T10" fmla="*/ 87 w 90"/>
                  <a:gd name="T11" fmla="*/ 19 h 106"/>
                  <a:gd name="T12" fmla="*/ 86 w 90"/>
                  <a:gd name="T13" fmla="*/ 16 h 106"/>
                  <a:gd name="T14" fmla="*/ 84 w 90"/>
                  <a:gd name="T15" fmla="*/ 11 h 106"/>
                  <a:gd name="T16" fmla="*/ 79 w 90"/>
                  <a:gd name="T17" fmla="*/ 6 h 106"/>
                  <a:gd name="T18" fmla="*/ 74 w 90"/>
                  <a:gd name="T19" fmla="*/ 1 h 106"/>
                  <a:gd name="T20" fmla="*/ 71 w 90"/>
                  <a:gd name="T21" fmla="*/ 1 h 106"/>
                  <a:gd name="T22" fmla="*/ 68 w 90"/>
                  <a:gd name="T23" fmla="*/ 0 h 106"/>
                  <a:gd name="T24" fmla="*/ 64 w 90"/>
                  <a:gd name="T25" fmla="*/ 0 h 106"/>
                  <a:gd name="T26" fmla="*/ 55 w 90"/>
                  <a:gd name="T27" fmla="*/ 0 h 106"/>
                  <a:gd name="T28" fmla="*/ 47 w 90"/>
                  <a:gd name="T29" fmla="*/ 0 h 106"/>
                  <a:gd name="T30" fmla="*/ 43 w 90"/>
                  <a:gd name="T31" fmla="*/ 0 h 106"/>
                  <a:gd name="T32" fmla="*/ 40 w 90"/>
                  <a:gd name="T33" fmla="*/ 0 h 106"/>
                  <a:gd name="T34" fmla="*/ 37 w 90"/>
                  <a:gd name="T35" fmla="*/ 1 h 106"/>
                  <a:gd name="T36" fmla="*/ 32 w 90"/>
                  <a:gd name="T37" fmla="*/ 4 h 106"/>
                  <a:gd name="T38" fmla="*/ 30 w 90"/>
                  <a:gd name="T39" fmla="*/ 7 h 106"/>
                  <a:gd name="T40" fmla="*/ 25 w 90"/>
                  <a:gd name="T41" fmla="*/ 15 h 106"/>
                  <a:gd name="T42" fmla="*/ 23 w 90"/>
                  <a:gd name="T43" fmla="*/ 19 h 106"/>
                  <a:gd name="T44" fmla="*/ 5 w 90"/>
                  <a:gd name="T45" fmla="*/ 14 h 106"/>
                  <a:gd name="T46" fmla="*/ 3 w 90"/>
                  <a:gd name="T47" fmla="*/ 11 h 106"/>
                  <a:gd name="T48" fmla="*/ 2 w 90"/>
                  <a:gd name="T49" fmla="*/ 10 h 106"/>
                  <a:gd name="T50" fmla="*/ 0 w 90"/>
                  <a:gd name="T51" fmla="*/ 15 h 106"/>
                  <a:gd name="T52" fmla="*/ 3 w 90"/>
                  <a:gd name="T53" fmla="*/ 24 h 106"/>
                  <a:gd name="T54" fmla="*/ 6 w 90"/>
                  <a:gd name="T55" fmla="*/ 26 h 106"/>
                  <a:gd name="T56" fmla="*/ 9 w 90"/>
                  <a:gd name="T57" fmla="*/ 27 h 106"/>
                  <a:gd name="T58" fmla="*/ 14 w 90"/>
                  <a:gd name="T59" fmla="*/ 29 h 106"/>
                  <a:gd name="T60" fmla="*/ 18 w 90"/>
                  <a:gd name="T61" fmla="*/ 31 h 106"/>
                  <a:gd name="T62" fmla="*/ 23 w 90"/>
                  <a:gd name="T63" fmla="*/ 32 h 106"/>
                  <a:gd name="T64" fmla="*/ 27 w 90"/>
                  <a:gd name="T65" fmla="*/ 31 h 106"/>
                  <a:gd name="T66" fmla="*/ 32 w 90"/>
                  <a:gd name="T67" fmla="*/ 28 h 106"/>
                  <a:gd name="T68" fmla="*/ 19 w 90"/>
                  <a:gd name="T69" fmla="*/ 79 h 106"/>
                  <a:gd name="T70" fmla="*/ 33 w 90"/>
                  <a:gd name="T71" fmla="*/ 93 h 106"/>
                  <a:gd name="T72" fmla="*/ 41 w 90"/>
                  <a:gd name="T73" fmla="*/ 100 h 106"/>
                  <a:gd name="T74" fmla="*/ 36 w 90"/>
                  <a:gd name="T75" fmla="*/ 101 h 106"/>
                  <a:gd name="T76" fmla="*/ 32 w 90"/>
                  <a:gd name="T77" fmla="*/ 105 h 106"/>
                  <a:gd name="T78" fmla="*/ 49 w 90"/>
                  <a:gd name="T79" fmla="*/ 106 h 106"/>
                  <a:gd name="T80" fmla="*/ 53 w 90"/>
                  <a:gd name="T81" fmla="*/ 100 h 106"/>
                  <a:gd name="T82" fmla="*/ 50 w 90"/>
                  <a:gd name="T83" fmla="*/ 95 h 106"/>
                  <a:gd name="T84" fmla="*/ 50 w 90"/>
                  <a:gd name="T85" fmla="*/ 83 h 106"/>
                  <a:gd name="T86" fmla="*/ 59 w 90"/>
                  <a:gd name="T87" fmla="*/ 86 h 106"/>
                  <a:gd name="T88" fmla="*/ 60 w 90"/>
                  <a:gd name="T89" fmla="*/ 96 h 106"/>
                  <a:gd name="T90" fmla="*/ 58 w 90"/>
                  <a:gd name="T91" fmla="*/ 101 h 106"/>
                  <a:gd name="T92" fmla="*/ 57 w 90"/>
                  <a:gd name="T93" fmla="*/ 104 h 106"/>
                  <a:gd name="T94" fmla="*/ 62 w 90"/>
                  <a:gd name="T95" fmla="*/ 103 h 106"/>
                  <a:gd name="T96" fmla="*/ 80 w 90"/>
                  <a:gd name="T97" fmla="*/ 103 h 106"/>
                  <a:gd name="T98" fmla="*/ 75 w 90"/>
                  <a:gd name="T99" fmla="*/ 100 h 106"/>
                  <a:gd name="T100" fmla="*/ 72 w 90"/>
                  <a:gd name="T101" fmla="*/ 99 h 106"/>
                  <a:gd name="T102" fmla="*/ 80 w 90"/>
                  <a:gd name="T103" fmla="*/ 8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106">
                    <a:moveTo>
                      <a:pt x="81" y="79"/>
                    </a:moveTo>
                    <a:lnTo>
                      <a:pt x="90" y="79"/>
                    </a:lnTo>
                    <a:lnTo>
                      <a:pt x="75" y="42"/>
                    </a:lnTo>
                    <a:lnTo>
                      <a:pt x="75" y="34"/>
                    </a:lnTo>
                    <a:lnTo>
                      <a:pt x="75" y="34"/>
                    </a:lnTo>
                    <a:lnTo>
                      <a:pt x="76" y="34"/>
                    </a:lnTo>
                    <a:lnTo>
                      <a:pt x="76" y="34"/>
                    </a:lnTo>
                    <a:lnTo>
                      <a:pt x="77" y="33"/>
                    </a:lnTo>
                    <a:lnTo>
                      <a:pt x="79" y="33"/>
                    </a:lnTo>
                    <a:lnTo>
                      <a:pt x="80" y="32"/>
                    </a:lnTo>
                    <a:lnTo>
                      <a:pt x="81" y="32"/>
                    </a:lnTo>
                    <a:lnTo>
                      <a:pt x="83" y="31"/>
                    </a:lnTo>
                    <a:lnTo>
                      <a:pt x="83" y="30"/>
                    </a:lnTo>
                    <a:lnTo>
                      <a:pt x="84" y="30"/>
                    </a:lnTo>
                    <a:lnTo>
                      <a:pt x="84" y="29"/>
                    </a:lnTo>
                    <a:lnTo>
                      <a:pt x="84" y="29"/>
                    </a:lnTo>
                    <a:lnTo>
                      <a:pt x="85" y="28"/>
                    </a:lnTo>
                    <a:lnTo>
                      <a:pt x="85" y="28"/>
                    </a:lnTo>
                    <a:lnTo>
                      <a:pt x="85" y="27"/>
                    </a:lnTo>
                    <a:lnTo>
                      <a:pt x="86" y="27"/>
                    </a:lnTo>
                    <a:lnTo>
                      <a:pt x="86" y="25"/>
                    </a:lnTo>
                    <a:lnTo>
                      <a:pt x="87" y="23"/>
                    </a:lnTo>
                    <a:lnTo>
                      <a:pt x="87" y="21"/>
                    </a:lnTo>
                    <a:lnTo>
                      <a:pt x="87" y="19"/>
                    </a:lnTo>
                    <a:lnTo>
                      <a:pt x="87" y="18"/>
                    </a:lnTo>
                    <a:lnTo>
                      <a:pt x="87" y="18"/>
                    </a:lnTo>
                    <a:lnTo>
                      <a:pt x="86" y="17"/>
                    </a:lnTo>
                    <a:lnTo>
                      <a:pt x="86" y="16"/>
                    </a:lnTo>
                    <a:lnTo>
                      <a:pt x="86" y="15"/>
                    </a:lnTo>
                    <a:lnTo>
                      <a:pt x="85" y="14"/>
                    </a:lnTo>
                    <a:lnTo>
                      <a:pt x="84" y="13"/>
                    </a:lnTo>
                    <a:lnTo>
                      <a:pt x="84" y="11"/>
                    </a:lnTo>
                    <a:lnTo>
                      <a:pt x="83" y="10"/>
                    </a:lnTo>
                    <a:lnTo>
                      <a:pt x="82" y="8"/>
                    </a:lnTo>
                    <a:lnTo>
                      <a:pt x="81" y="7"/>
                    </a:lnTo>
                    <a:lnTo>
                      <a:pt x="79" y="6"/>
                    </a:lnTo>
                    <a:lnTo>
                      <a:pt x="78" y="4"/>
                    </a:lnTo>
                    <a:lnTo>
                      <a:pt x="77" y="3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3" y="1"/>
                    </a:lnTo>
                    <a:lnTo>
                      <a:pt x="72" y="1"/>
                    </a:lnTo>
                    <a:lnTo>
                      <a:pt x="72" y="1"/>
                    </a:lnTo>
                    <a:lnTo>
                      <a:pt x="71" y="1"/>
                    </a:lnTo>
                    <a:lnTo>
                      <a:pt x="70" y="0"/>
                    </a:lnTo>
                    <a:lnTo>
                      <a:pt x="69" y="0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8" y="0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9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7" y="1"/>
                    </a:lnTo>
                    <a:lnTo>
                      <a:pt x="36" y="2"/>
                    </a:lnTo>
                    <a:lnTo>
                      <a:pt x="35" y="3"/>
                    </a:lnTo>
                    <a:lnTo>
                      <a:pt x="34" y="3"/>
                    </a:lnTo>
                    <a:lnTo>
                      <a:pt x="32" y="4"/>
                    </a:lnTo>
                    <a:lnTo>
                      <a:pt x="32" y="5"/>
                    </a:lnTo>
                    <a:lnTo>
                      <a:pt x="31" y="6"/>
                    </a:lnTo>
                    <a:lnTo>
                      <a:pt x="30" y="6"/>
                    </a:lnTo>
                    <a:lnTo>
                      <a:pt x="30" y="7"/>
                    </a:lnTo>
                    <a:lnTo>
                      <a:pt x="29" y="9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25" y="15"/>
                    </a:lnTo>
                    <a:lnTo>
                      <a:pt x="24" y="16"/>
                    </a:lnTo>
                    <a:lnTo>
                      <a:pt x="23" y="18"/>
                    </a:lnTo>
                    <a:lnTo>
                      <a:pt x="23" y="19"/>
                    </a:lnTo>
                    <a:lnTo>
                      <a:pt x="23" y="19"/>
                    </a:lnTo>
                    <a:lnTo>
                      <a:pt x="7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4" y="25"/>
                    </a:lnTo>
                    <a:lnTo>
                      <a:pt x="5" y="25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7" y="26"/>
                    </a:lnTo>
                    <a:lnTo>
                      <a:pt x="7" y="27"/>
                    </a:lnTo>
                    <a:lnTo>
                      <a:pt x="8" y="27"/>
                    </a:lnTo>
                    <a:lnTo>
                      <a:pt x="9" y="27"/>
                    </a:lnTo>
                    <a:lnTo>
                      <a:pt x="10" y="28"/>
                    </a:lnTo>
                    <a:lnTo>
                      <a:pt x="11" y="28"/>
                    </a:lnTo>
                    <a:lnTo>
                      <a:pt x="12" y="29"/>
                    </a:lnTo>
                    <a:lnTo>
                      <a:pt x="14" y="29"/>
                    </a:lnTo>
                    <a:lnTo>
                      <a:pt x="15" y="30"/>
                    </a:lnTo>
                    <a:lnTo>
                      <a:pt x="16" y="30"/>
                    </a:lnTo>
                    <a:lnTo>
                      <a:pt x="17" y="31"/>
                    </a:lnTo>
                    <a:lnTo>
                      <a:pt x="18" y="31"/>
                    </a:lnTo>
                    <a:lnTo>
                      <a:pt x="20" y="31"/>
                    </a:lnTo>
                    <a:lnTo>
                      <a:pt x="21" y="31"/>
                    </a:lnTo>
                    <a:lnTo>
                      <a:pt x="22" y="32"/>
                    </a:lnTo>
                    <a:lnTo>
                      <a:pt x="23" y="32"/>
                    </a:lnTo>
                    <a:lnTo>
                      <a:pt x="24" y="32"/>
                    </a:lnTo>
                    <a:lnTo>
                      <a:pt x="25" y="31"/>
                    </a:lnTo>
                    <a:lnTo>
                      <a:pt x="26" y="31"/>
                    </a:lnTo>
                    <a:lnTo>
                      <a:pt x="27" y="31"/>
                    </a:lnTo>
                    <a:lnTo>
                      <a:pt x="28" y="30"/>
                    </a:lnTo>
                    <a:lnTo>
                      <a:pt x="29" y="30"/>
                    </a:lnTo>
                    <a:lnTo>
                      <a:pt x="31" y="29"/>
                    </a:lnTo>
                    <a:lnTo>
                      <a:pt x="32" y="28"/>
                    </a:lnTo>
                    <a:lnTo>
                      <a:pt x="33" y="27"/>
                    </a:lnTo>
                    <a:lnTo>
                      <a:pt x="35" y="26"/>
                    </a:lnTo>
                    <a:lnTo>
                      <a:pt x="35" y="40"/>
                    </a:lnTo>
                    <a:lnTo>
                      <a:pt x="19" y="79"/>
                    </a:lnTo>
                    <a:lnTo>
                      <a:pt x="28" y="79"/>
                    </a:lnTo>
                    <a:lnTo>
                      <a:pt x="29" y="85"/>
                    </a:lnTo>
                    <a:lnTo>
                      <a:pt x="31" y="90"/>
                    </a:lnTo>
                    <a:lnTo>
                      <a:pt x="33" y="93"/>
                    </a:lnTo>
                    <a:lnTo>
                      <a:pt x="36" y="96"/>
                    </a:lnTo>
                    <a:lnTo>
                      <a:pt x="38" y="98"/>
                    </a:lnTo>
                    <a:lnTo>
                      <a:pt x="40" y="99"/>
                    </a:lnTo>
                    <a:lnTo>
                      <a:pt x="41" y="100"/>
                    </a:lnTo>
                    <a:lnTo>
                      <a:pt x="41" y="100"/>
                    </a:lnTo>
                    <a:lnTo>
                      <a:pt x="39" y="100"/>
                    </a:lnTo>
                    <a:lnTo>
                      <a:pt x="38" y="100"/>
                    </a:lnTo>
                    <a:lnTo>
                      <a:pt x="36" y="101"/>
                    </a:lnTo>
                    <a:lnTo>
                      <a:pt x="34" y="102"/>
                    </a:lnTo>
                    <a:lnTo>
                      <a:pt x="33" y="102"/>
                    </a:lnTo>
                    <a:lnTo>
                      <a:pt x="32" y="103"/>
                    </a:lnTo>
                    <a:lnTo>
                      <a:pt x="32" y="105"/>
                    </a:lnTo>
                    <a:lnTo>
                      <a:pt x="31" y="106"/>
                    </a:lnTo>
                    <a:lnTo>
                      <a:pt x="45" y="106"/>
                    </a:lnTo>
                    <a:lnTo>
                      <a:pt x="49" y="103"/>
                    </a:lnTo>
                    <a:lnTo>
                      <a:pt x="49" y="106"/>
                    </a:lnTo>
                    <a:lnTo>
                      <a:pt x="52" y="106"/>
                    </a:lnTo>
                    <a:lnTo>
                      <a:pt x="53" y="104"/>
                    </a:lnTo>
                    <a:lnTo>
                      <a:pt x="53" y="102"/>
                    </a:lnTo>
                    <a:lnTo>
                      <a:pt x="53" y="100"/>
                    </a:lnTo>
                    <a:lnTo>
                      <a:pt x="52" y="99"/>
                    </a:lnTo>
                    <a:lnTo>
                      <a:pt x="51" y="98"/>
                    </a:lnTo>
                    <a:lnTo>
                      <a:pt x="51" y="97"/>
                    </a:lnTo>
                    <a:lnTo>
                      <a:pt x="50" y="95"/>
                    </a:lnTo>
                    <a:lnTo>
                      <a:pt x="50" y="93"/>
                    </a:lnTo>
                    <a:lnTo>
                      <a:pt x="50" y="90"/>
                    </a:lnTo>
                    <a:lnTo>
                      <a:pt x="50" y="87"/>
                    </a:lnTo>
                    <a:lnTo>
                      <a:pt x="50" y="83"/>
                    </a:lnTo>
                    <a:lnTo>
                      <a:pt x="51" y="79"/>
                    </a:lnTo>
                    <a:lnTo>
                      <a:pt x="58" y="79"/>
                    </a:lnTo>
                    <a:lnTo>
                      <a:pt x="59" y="83"/>
                    </a:lnTo>
                    <a:lnTo>
                      <a:pt x="59" y="86"/>
                    </a:lnTo>
                    <a:lnTo>
                      <a:pt x="60" y="89"/>
                    </a:lnTo>
                    <a:lnTo>
                      <a:pt x="60" y="91"/>
                    </a:lnTo>
                    <a:lnTo>
                      <a:pt x="60" y="94"/>
                    </a:lnTo>
                    <a:lnTo>
                      <a:pt x="60" y="96"/>
                    </a:lnTo>
                    <a:lnTo>
                      <a:pt x="60" y="97"/>
                    </a:lnTo>
                    <a:lnTo>
                      <a:pt x="60" y="99"/>
                    </a:lnTo>
                    <a:lnTo>
                      <a:pt x="59" y="100"/>
                    </a:lnTo>
                    <a:lnTo>
                      <a:pt x="58" y="101"/>
                    </a:lnTo>
                    <a:lnTo>
                      <a:pt x="58" y="102"/>
                    </a:lnTo>
                    <a:lnTo>
                      <a:pt x="57" y="102"/>
                    </a:lnTo>
                    <a:lnTo>
                      <a:pt x="57" y="103"/>
                    </a:lnTo>
                    <a:lnTo>
                      <a:pt x="57" y="104"/>
                    </a:lnTo>
                    <a:lnTo>
                      <a:pt x="58" y="105"/>
                    </a:lnTo>
                    <a:lnTo>
                      <a:pt x="58" y="106"/>
                    </a:lnTo>
                    <a:lnTo>
                      <a:pt x="62" y="106"/>
                    </a:lnTo>
                    <a:lnTo>
                      <a:pt x="62" y="103"/>
                    </a:lnTo>
                    <a:lnTo>
                      <a:pt x="67" y="106"/>
                    </a:lnTo>
                    <a:lnTo>
                      <a:pt x="81" y="106"/>
                    </a:lnTo>
                    <a:lnTo>
                      <a:pt x="80" y="105"/>
                    </a:lnTo>
                    <a:lnTo>
                      <a:pt x="80" y="103"/>
                    </a:lnTo>
                    <a:lnTo>
                      <a:pt x="79" y="103"/>
                    </a:lnTo>
                    <a:lnTo>
                      <a:pt x="78" y="102"/>
                    </a:lnTo>
                    <a:lnTo>
                      <a:pt x="76" y="101"/>
                    </a:lnTo>
                    <a:lnTo>
                      <a:pt x="75" y="100"/>
                    </a:lnTo>
                    <a:lnTo>
                      <a:pt x="73" y="100"/>
                    </a:lnTo>
                    <a:lnTo>
                      <a:pt x="70" y="100"/>
                    </a:lnTo>
                    <a:lnTo>
                      <a:pt x="71" y="100"/>
                    </a:lnTo>
                    <a:lnTo>
                      <a:pt x="72" y="99"/>
                    </a:lnTo>
                    <a:lnTo>
                      <a:pt x="74" y="98"/>
                    </a:lnTo>
                    <a:lnTo>
                      <a:pt x="76" y="96"/>
                    </a:lnTo>
                    <a:lnTo>
                      <a:pt x="78" y="93"/>
                    </a:lnTo>
                    <a:lnTo>
                      <a:pt x="80" y="89"/>
                    </a:lnTo>
                    <a:lnTo>
                      <a:pt x="81" y="85"/>
                    </a:lnTo>
                    <a:lnTo>
                      <a:pt x="81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15" name="Freeform 1473"/>
              <p:cNvSpPr>
                <a:spLocks/>
              </p:cNvSpPr>
              <p:nvPr/>
            </p:nvSpPr>
            <p:spPr bwMode="auto">
              <a:xfrm>
                <a:off x="5529" y="2635"/>
                <a:ext cx="26" cy="23"/>
              </a:xfrm>
              <a:custGeom>
                <a:avLst/>
                <a:gdLst>
                  <a:gd name="T0" fmla="*/ 26 w 26"/>
                  <a:gd name="T1" fmla="*/ 22 h 23"/>
                  <a:gd name="T2" fmla="*/ 26 w 26"/>
                  <a:gd name="T3" fmla="*/ 0 h 23"/>
                  <a:gd name="T4" fmla="*/ 0 w 26"/>
                  <a:gd name="T5" fmla="*/ 5 h 23"/>
                  <a:gd name="T6" fmla="*/ 0 w 26"/>
                  <a:gd name="T7" fmla="*/ 23 h 23"/>
                  <a:gd name="T8" fmla="*/ 26 w 26"/>
                  <a:gd name="T9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6" y="22"/>
                    </a:moveTo>
                    <a:lnTo>
                      <a:pt x="26" y="0"/>
                    </a:lnTo>
                    <a:lnTo>
                      <a:pt x="0" y="5"/>
                    </a:lnTo>
                    <a:lnTo>
                      <a:pt x="0" y="23"/>
                    </a:lnTo>
                    <a:lnTo>
                      <a:pt x="26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16" name="Freeform 1474"/>
              <p:cNvSpPr>
                <a:spLocks/>
              </p:cNvSpPr>
              <p:nvPr/>
            </p:nvSpPr>
            <p:spPr bwMode="auto">
              <a:xfrm>
                <a:off x="5496" y="2651"/>
                <a:ext cx="76" cy="75"/>
              </a:xfrm>
              <a:custGeom>
                <a:avLst/>
                <a:gdLst>
                  <a:gd name="T0" fmla="*/ 34 w 76"/>
                  <a:gd name="T1" fmla="*/ 0 h 75"/>
                  <a:gd name="T2" fmla="*/ 33 w 76"/>
                  <a:gd name="T3" fmla="*/ 0 h 75"/>
                  <a:gd name="T4" fmla="*/ 30 w 76"/>
                  <a:gd name="T5" fmla="*/ 0 h 75"/>
                  <a:gd name="T6" fmla="*/ 27 w 76"/>
                  <a:gd name="T7" fmla="*/ 1 h 75"/>
                  <a:gd name="T8" fmla="*/ 24 w 76"/>
                  <a:gd name="T9" fmla="*/ 3 h 75"/>
                  <a:gd name="T10" fmla="*/ 21 w 76"/>
                  <a:gd name="T11" fmla="*/ 7 h 75"/>
                  <a:gd name="T12" fmla="*/ 18 w 76"/>
                  <a:gd name="T13" fmla="*/ 12 h 75"/>
                  <a:gd name="T14" fmla="*/ 15 w 76"/>
                  <a:gd name="T15" fmla="*/ 17 h 75"/>
                  <a:gd name="T16" fmla="*/ 11 w 76"/>
                  <a:gd name="T17" fmla="*/ 19 h 75"/>
                  <a:gd name="T18" fmla="*/ 8 w 76"/>
                  <a:gd name="T19" fmla="*/ 19 h 75"/>
                  <a:gd name="T20" fmla="*/ 4 w 76"/>
                  <a:gd name="T21" fmla="*/ 18 h 75"/>
                  <a:gd name="T22" fmla="*/ 1 w 76"/>
                  <a:gd name="T23" fmla="*/ 18 h 75"/>
                  <a:gd name="T24" fmla="*/ 0 w 76"/>
                  <a:gd name="T25" fmla="*/ 23 h 75"/>
                  <a:gd name="T26" fmla="*/ 0 w 76"/>
                  <a:gd name="T27" fmla="*/ 24 h 75"/>
                  <a:gd name="T28" fmla="*/ 1 w 76"/>
                  <a:gd name="T29" fmla="*/ 24 h 75"/>
                  <a:gd name="T30" fmla="*/ 2 w 76"/>
                  <a:gd name="T31" fmla="*/ 24 h 75"/>
                  <a:gd name="T32" fmla="*/ 3 w 76"/>
                  <a:gd name="T33" fmla="*/ 25 h 75"/>
                  <a:gd name="T34" fmla="*/ 7 w 76"/>
                  <a:gd name="T35" fmla="*/ 26 h 75"/>
                  <a:gd name="T36" fmla="*/ 10 w 76"/>
                  <a:gd name="T37" fmla="*/ 27 h 75"/>
                  <a:gd name="T38" fmla="*/ 13 w 76"/>
                  <a:gd name="T39" fmla="*/ 27 h 75"/>
                  <a:gd name="T40" fmla="*/ 17 w 76"/>
                  <a:gd name="T41" fmla="*/ 26 h 75"/>
                  <a:gd name="T42" fmla="*/ 19 w 76"/>
                  <a:gd name="T43" fmla="*/ 25 h 75"/>
                  <a:gd name="T44" fmla="*/ 22 w 76"/>
                  <a:gd name="T45" fmla="*/ 23 h 75"/>
                  <a:gd name="T46" fmla="*/ 26 w 76"/>
                  <a:gd name="T47" fmla="*/ 21 h 75"/>
                  <a:gd name="T48" fmla="*/ 27 w 76"/>
                  <a:gd name="T49" fmla="*/ 20 h 75"/>
                  <a:gd name="T50" fmla="*/ 12 w 76"/>
                  <a:gd name="T51" fmla="*/ 75 h 75"/>
                  <a:gd name="T52" fmla="*/ 62 w 76"/>
                  <a:gd name="T53" fmla="*/ 41 h 75"/>
                  <a:gd name="T54" fmla="*/ 70 w 76"/>
                  <a:gd name="T55" fmla="*/ 30 h 75"/>
                  <a:gd name="T56" fmla="*/ 74 w 76"/>
                  <a:gd name="T57" fmla="*/ 24 h 75"/>
                  <a:gd name="T58" fmla="*/ 75 w 76"/>
                  <a:gd name="T59" fmla="*/ 23 h 75"/>
                  <a:gd name="T60" fmla="*/ 75 w 76"/>
                  <a:gd name="T61" fmla="*/ 20 h 75"/>
                  <a:gd name="T62" fmla="*/ 75 w 76"/>
                  <a:gd name="T63" fmla="*/ 17 h 75"/>
                  <a:gd name="T64" fmla="*/ 73 w 76"/>
                  <a:gd name="T65" fmla="*/ 14 h 75"/>
                  <a:gd name="T66" fmla="*/ 71 w 76"/>
                  <a:gd name="T67" fmla="*/ 9 h 75"/>
                  <a:gd name="T68" fmla="*/ 69 w 76"/>
                  <a:gd name="T69" fmla="*/ 6 h 75"/>
                  <a:gd name="T70" fmla="*/ 66 w 76"/>
                  <a:gd name="T71" fmla="*/ 3 h 75"/>
                  <a:gd name="T72" fmla="*/ 64 w 76"/>
                  <a:gd name="T73" fmla="*/ 2 h 75"/>
                  <a:gd name="T74" fmla="*/ 61 w 76"/>
                  <a:gd name="T75" fmla="*/ 1 h 75"/>
                  <a:gd name="T76" fmla="*/ 59 w 76"/>
                  <a:gd name="T77" fmla="*/ 0 h 75"/>
                  <a:gd name="T78" fmla="*/ 58 w 76"/>
                  <a:gd name="T79" fmla="*/ 0 h 75"/>
                  <a:gd name="T80" fmla="*/ 44 w 76"/>
                  <a:gd name="T81" fmla="*/ 1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6" h="75">
                    <a:moveTo>
                      <a:pt x="34" y="0"/>
                    </a:moveTo>
                    <a:lnTo>
                      <a:pt x="34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28" y="1"/>
                    </a:lnTo>
                    <a:lnTo>
                      <a:pt x="27" y="1"/>
                    </a:lnTo>
                    <a:lnTo>
                      <a:pt x="25" y="2"/>
                    </a:lnTo>
                    <a:lnTo>
                      <a:pt x="24" y="3"/>
                    </a:lnTo>
                    <a:lnTo>
                      <a:pt x="22" y="5"/>
                    </a:lnTo>
                    <a:lnTo>
                      <a:pt x="21" y="7"/>
                    </a:lnTo>
                    <a:lnTo>
                      <a:pt x="19" y="10"/>
                    </a:lnTo>
                    <a:lnTo>
                      <a:pt x="18" y="12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20"/>
                    </a:lnTo>
                    <a:lnTo>
                      <a:pt x="11" y="19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6" y="19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5" y="25"/>
                    </a:lnTo>
                    <a:lnTo>
                      <a:pt x="7" y="26"/>
                    </a:lnTo>
                    <a:lnTo>
                      <a:pt x="8" y="27"/>
                    </a:lnTo>
                    <a:lnTo>
                      <a:pt x="10" y="27"/>
                    </a:lnTo>
                    <a:lnTo>
                      <a:pt x="12" y="28"/>
                    </a:lnTo>
                    <a:lnTo>
                      <a:pt x="13" y="27"/>
                    </a:lnTo>
                    <a:lnTo>
                      <a:pt x="15" y="27"/>
                    </a:lnTo>
                    <a:lnTo>
                      <a:pt x="17" y="26"/>
                    </a:lnTo>
                    <a:lnTo>
                      <a:pt x="18" y="26"/>
                    </a:lnTo>
                    <a:lnTo>
                      <a:pt x="19" y="25"/>
                    </a:lnTo>
                    <a:lnTo>
                      <a:pt x="21" y="24"/>
                    </a:lnTo>
                    <a:lnTo>
                      <a:pt x="22" y="23"/>
                    </a:lnTo>
                    <a:lnTo>
                      <a:pt x="24" y="22"/>
                    </a:lnTo>
                    <a:lnTo>
                      <a:pt x="26" y="21"/>
                    </a:lnTo>
                    <a:lnTo>
                      <a:pt x="27" y="20"/>
                    </a:lnTo>
                    <a:lnTo>
                      <a:pt x="27" y="20"/>
                    </a:lnTo>
                    <a:lnTo>
                      <a:pt x="27" y="39"/>
                    </a:lnTo>
                    <a:lnTo>
                      <a:pt x="12" y="75"/>
                    </a:lnTo>
                    <a:lnTo>
                      <a:pt x="76" y="75"/>
                    </a:lnTo>
                    <a:lnTo>
                      <a:pt x="62" y="41"/>
                    </a:lnTo>
                    <a:lnTo>
                      <a:pt x="62" y="32"/>
                    </a:lnTo>
                    <a:lnTo>
                      <a:pt x="70" y="30"/>
                    </a:lnTo>
                    <a:lnTo>
                      <a:pt x="74" y="24"/>
                    </a:lnTo>
                    <a:lnTo>
                      <a:pt x="74" y="24"/>
                    </a:lnTo>
                    <a:lnTo>
                      <a:pt x="75" y="24"/>
                    </a:lnTo>
                    <a:lnTo>
                      <a:pt x="75" y="23"/>
                    </a:lnTo>
                    <a:lnTo>
                      <a:pt x="75" y="21"/>
                    </a:lnTo>
                    <a:lnTo>
                      <a:pt x="75" y="20"/>
                    </a:lnTo>
                    <a:lnTo>
                      <a:pt x="75" y="18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4"/>
                    </a:lnTo>
                    <a:lnTo>
                      <a:pt x="73" y="11"/>
                    </a:lnTo>
                    <a:lnTo>
                      <a:pt x="71" y="9"/>
                    </a:lnTo>
                    <a:lnTo>
                      <a:pt x="70" y="8"/>
                    </a:lnTo>
                    <a:lnTo>
                      <a:pt x="69" y="6"/>
                    </a:lnTo>
                    <a:lnTo>
                      <a:pt x="67" y="4"/>
                    </a:lnTo>
                    <a:lnTo>
                      <a:pt x="66" y="3"/>
                    </a:lnTo>
                    <a:lnTo>
                      <a:pt x="65" y="2"/>
                    </a:lnTo>
                    <a:lnTo>
                      <a:pt x="64" y="2"/>
                    </a:lnTo>
                    <a:lnTo>
                      <a:pt x="63" y="1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44" y="1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77ED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17" name="Freeform 1475"/>
              <p:cNvSpPr>
                <a:spLocks/>
              </p:cNvSpPr>
              <p:nvPr/>
            </p:nvSpPr>
            <p:spPr bwMode="auto">
              <a:xfrm>
                <a:off x="5517" y="2728"/>
                <a:ext cx="18" cy="20"/>
              </a:xfrm>
              <a:custGeom>
                <a:avLst/>
                <a:gdLst>
                  <a:gd name="T0" fmla="*/ 0 w 18"/>
                  <a:gd name="T1" fmla="*/ 0 h 20"/>
                  <a:gd name="T2" fmla="*/ 0 w 18"/>
                  <a:gd name="T3" fmla="*/ 1 h 20"/>
                  <a:gd name="T4" fmla="*/ 0 w 18"/>
                  <a:gd name="T5" fmla="*/ 2 h 20"/>
                  <a:gd name="T6" fmla="*/ 0 w 18"/>
                  <a:gd name="T7" fmla="*/ 3 h 20"/>
                  <a:gd name="T8" fmla="*/ 0 w 18"/>
                  <a:gd name="T9" fmla="*/ 3 h 20"/>
                  <a:gd name="T10" fmla="*/ 1 w 18"/>
                  <a:gd name="T11" fmla="*/ 7 h 20"/>
                  <a:gd name="T12" fmla="*/ 3 w 18"/>
                  <a:gd name="T13" fmla="*/ 11 h 20"/>
                  <a:gd name="T14" fmla="*/ 5 w 18"/>
                  <a:gd name="T15" fmla="*/ 14 h 20"/>
                  <a:gd name="T16" fmla="*/ 7 w 18"/>
                  <a:gd name="T17" fmla="*/ 16 h 20"/>
                  <a:gd name="T18" fmla="*/ 9 w 18"/>
                  <a:gd name="T19" fmla="*/ 18 h 20"/>
                  <a:gd name="T20" fmla="*/ 11 w 18"/>
                  <a:gd name="T21" fmla="*/ 19 h 20"/>
                  <a:gd name="T22" fmla="*/ 13 w 18"/>
                  <a:gd name="T23" fmla="*/ 20 h 20"/>
                  <a:gd name="T24" fmla="*/ 13 w 18"/>
                  <a:gd name="T25" fmla="*/ 20 h 20"/>
                  <a:gd name="T26" fmla="*/ 18 w 18"/>
                  <a:gd name="T27" fmla="*/ 20 h 20"/>
                  <a:gd name="T28" fmla="*/ 18 w 18"/>
                  <a:gd name="T29" fmla="*/ 20 h 20"/>
                  <a:gd name="T30" fmla="*/ 18 w 18"/>
                  <a:gd name="T31" fmla="*/ 19 h 20"/>
                  <a:gd name="T32" fmla="*/ 17 w 18"/>
                  <a:gd name="T33" fmla="*/ 17 h 20"/>
                  <a:gd name="T34" fmla="*/ 16 w 18"/>
                  <a:gd name="T35" fmla="*/ 14 h 20"/>
                  <a:gd name="T36" fmla="*/ 16 w 18"/>
                  <a:gd name="T37" fmla="*/ 11 h 20"/>
                  <a:gd name="T38" fmla="*/ 16 w 18"/>
                  <a:gd name="T39" fmla="*/ 8 h 20"/>
                  <a:gd name="T40" fmla="*/ 16 w 18"/>
                  <a:gd name="T41" fmla="*/ 4 h 20"/>
                  <a:gd name="T42" fmla="*/ 17 w 18"/>
                  <a:gd name="T43" fmla="*/ 0 h 20"/>
                  <a:gd name="T44" fmla="*/ 0 w 18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7" y="16"/>
                    </a:lnTo>
                    <a:lnTo>
                      <a:pt x="9" y="18"/>
                    </a:lnTo>
                    <a:lnTo>
                      <a:pt x="11" y="19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19"/>
                    </a:lnTo>
                    <a:lnTo>
                      <a:pt x="17" y="17"/>
                    </a:lnTo>
                    <a:lnTo>
                      <a:pt x="16" y="14"/>
                    </a:lnTo>
                    <a:lnTo>
                      <a:pt x="16" y="11"/>
                    </a:lnTo>
                    <a:lnTo>
                      <a:pt x="16" y="8"/>
                    </a:lnTo>
                    <a:lnTo>
                      <a:pt x="16" y="4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18" name="Freeform 1476"/>
              <p:cNvSpPr>
                <a:spLocks/>
              </p:cNvSpPr>
              <p:nvPr/>
            </p:nvSpPr>
            <p:spPr bwMode="auto">
              <a:xfrm>
                <a:off x="5546" y="2728"/>
                <a:ext cx="18" cy="20"/>
              </a:xfrm>
              <a:custGeom>
                <a:avLst/>
                <a:gdLst>
                  <a:gd name="T0" fmla="*/ 0 w 18"/>
                  <a:gd name="T1" fmla="*/ 0 h 20"/>
                  <a:gd name="T2" fmla="*/ 2 w 18"/>
                  <a:gd name="T3" fmla="*/ 4 h 20"/>
                  <a:gd name="T4" fmla="*/ 3 w 18"/>
                  <a:gd name="T5" fmla="*/ 7 h 20"/>
                  <a:gd name="T6" fmla="*/ 3 w 18"/>
                  <a:gd name="T7" fmla="*/ 11 h 20"/>
                  <a:gd name="T8" fmla="*/ 3 w 18"/>
                  <a:gd name="T9" fmla="*/ 14 h 20"/>
                  <a:gd name="T10" fmla="*/ 3 w 18"/>
                  <a:gd name="T11" fmla="*/ 16 h 20"/>
                  <a:gd name="T12" fmla="*/ 3 w 18"/>
                  <a:gd name="T13" fmla="*/ 18 h 20"/>
                  <a:gd name="T14" fmla="*/ 2 w 18"/>
                  <a:gd name="T15" fmla="*/ 19 h 20"/>
                  <a:gd name="T16" fmla="*/ 2 w 18"/>
                  <a:gd name="T17" fmla="*/ 20 h 20"/>
                  <a:gd name="T18" fmla="*/ 8 w 18"/>
                  <a:gd name="T19" fmla="*/ 20 h 20"/>
                  <a:gd name="T20" fmla="*/ 9 w 18"/>
                  <a:gd name="T21" fmla="*/ 19 h 20"/>
                  <a:gd name="T22" fmla="*/ 10 w 18"/>
                  <a:gd name="T23" fmla="*/ 19 h 20"/>
                  <a:gd name="T24" fmla="*/ 11 w 18"/>
                  <a:gd name="T25" fmla="*/ 18 h 20"/>
                  <a:gd name="T26" fmla="*/ 13 w 18"/>
                  <a:gd name="T27" fmla="*/ 17 h 20"/>
                  <a:gd name="T28" fmla="*/ 14 w 18"/>
                  <a:gd name="T29" fmla="*/ 15 h 20"/>
                  <a:gd name="T30" fmla="*/ 16 w 18"/>
                  <a:gd name="T31" fmla="*/ 13 h 20"/>
                  <a:gd name="T32" fmla="*/ 17 w 18"/>
                  <a:gd name="T33" fmla="*/ 11 h 20"/>
                  <a:gd name="T34" fmla="*/ 18 w 18"/>
                  <a:gd name="T35" fmla="*/ 8 h 20"/>
                  <a:gd name="T36" fmla="*/ 18 w 18"/>
                  <a:gd name="T37" fmla="*/ 6 h 20"/>
                  <a:gd name="T38" fmla="*/ 18 w 18"/>
                  <a:gd name="T39" fmla="*/ 4 h 20"/>
                  <a:gd name="T40" fmla="*/ 18 w 18"/>
                  <a:gd name="T41" fmla="*/ 2 h 20"/>
                  <a:gd name="T42" fmla="*/ 18 w 18"/>
                  <a:gd name="T43" fmla="*/ 0 h 20"/>
                  <a:gd name="T44" fmla="*/ 0 w 18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lnTo>
                      <a:pt x="2" y="4"/>
                    </a:lnTo>
                    <a:lnTo>
                      <a:pt x="3" y="7"/>
                    </a:lnTo>
                    <a:lnTo>
                      <a:pt x="3" y="11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8" y="20"/>
                    </a:lnTo>
                    <a:lnTo>
                      <a:pt x="9" y="19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3" y="17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7" y="11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19" name="Freeform 1477"/>
              <p:cNvSpPr>
                <a:spLocks/>
              </p:cNvSpPr>
              <p:nvPr/>
            </p:nvSpPr>
            <p:spPr bwMode="auto">
              <a:xfrm>
                <a:off x="5477" y="2613"/>
                <a:ext cx="73" cy="80"/>
              </a:xfrm>
              <a:custGeom>
                <a:avLst/>
                <a:gdLst>
                  <a:gd name="T0" fmla="*/ 73 w 73"/>
                  <a:gd name="T1" fmla="*/ 76 h 80"/>
                  <a:gd name="T2" fmla="*/ 5 w 73"/>
                  <a:gd name="T3" fmla="*/ 0 h 80"/>
                  <a:gd name="T4" fmla="*/ 0 w 73"/>
                  <a:gd name="T5" fmla="*/ 5 h 80"/>
                  <a:gd name="T6" fmla="*/ 68 w 73"/>
                  <a:gd name="T7" fmla="*/ 80 h 80"/>
                  <a:gd name="T8" fmla="*/ 73 w 73"/>
                  <a:gd name="T9" fmla="*/ 7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80">
                    <a:moveTo>
                      <a:pt x="73" y="76"/>
                    </a:moveTo>
                    <a:lnTo>
                      <a:pt x="5" y="0"/>
                    </a:lnTo>
                    <a:lnTo>
                      <a:pt x="0" y="5"/>
                    </a:lnTo>
                    <a:lnTo>
                      <a:pt x="68" y="80"/>
                    </a:lnTo>
                    <a:lnTo>
                      <a:pt x="73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20" name="Freeform 1478"/>
              <p:cNvSpPr>
                <a:spLocks/>
              </p:cNvSpPr>
              <p:nvPr/>
            </p:nvSpPr>
            <p:spPr bwMode="auto">
              <a:xfrm>
                <a:off x="5482" y="2618"/>
                <a:ext cx="64" cy="72"/>
              </a:xfrm>
              <a:custGeom>
                <a:avLst/>
                <a:gdLst>
                  <a:gd name="T0" fmla="*/ 64 w 64"/>
                  <a:gd name="T1" fmla="*/ 70 h 72"/>
                  <a:gd name="T2" fmla="*/ 1 w 64"/>
                  <a:gd name="T3" fmla="*/ 0 h 72"/>
                  <a:gd name="T4" fmla="*/ 0 w 64"/>
                  <a:gd name="T5" fmla="*/ 2 h 72"/>
                  <a:gd name="T6" fmla="*/ 62 w 64"/>
                  <a:gd name="T7" fmla="*/ 72 h 72"/>
                  <a:gd name="T8" fmla="*/ 64 w 64"/>
                  <a:gd name="T9" fmla="*/ 7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72">
                    <a:moveTo>
                      <a:pt x="64" y="7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62" y="72"/>
                    </a:lnTo>
                    <a:lnTo>
                      <a:pt x="64" y="70"/>
                    </a:lnTo>
                    <a:close/>
                  </a:path>
                </a:pathLst>
              </a:custGeom>
              <a:solidFill>
                <a:srgbClr val="CEB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21" name="Freeform 1479"/>
              <p:cNvSpPr>
                <a:spLocks/>
              </p:cNvSpPr>
              <p:nvPr/>
            </p:nvSpPr>
            <p:spPr bwMode="auto">
              <a:xfrm>
                <a:off x="5531" y="2672"/>
                <a:ext cx="41" cy="15"/>
              </a:xfrm>
              <a:custGeom>
                <a:avLst/>
                <a:gdLst>
                  <a:gd name="T0" fmla="*/ 22 w 41"/>
                  <a:gd name="T1" fmla="*/ 14 h 15"/>
                  <a:gd name="T2" fmla="*/ 25 w 41"/>
                  <a:gd name="T3" fmla="*/ 13 h 15"/>
                  <a:gd name="T4" fmla="*/ 29 w 41"/>
                  <a:gd name="T5" fmla="*/ 13 h 15"/>
                  <a:gd name="T6" fmla="*/ 32 w 41"/>
                  <a:gd name="T7" fmla="*/ 11 h 15"/>
                  <a:gd name="T8" fmla="*/ 35 w 41"/>
                  <a:gd name="T9" fmla="*/ 10 h 15"/>
                  <a:gd name="T10" fmla="*/ 37 w 41"/>
                  <a:gd name="T11" fmla="*/ 9 h 15"/>
                  <a:gd name="T12" fmla="*/ 39 w 41"/>
                  <a:gd name="T13" fmla="*/ 7 h 15"/>
                  <a:gd name="T14" fmla="*/ 40 w 41"/>
                  <a:gd name="T15" fmla="*/ 5 h 15"/>
                  <a:gd name="T16" fmla="*/ 41 w 41"/>
                  <a:gd name="T17" fmla="*/ 3 h 15"/>
                  <a:gd name="T18" fmla="*/ 40 w 41"/>
                  <a:gd name="T19" fmla="*/ 1 h 15"/>
                  <a:gd name="T20" fmla="*/ 39 w 41"/>
                  <a:gd name="T21" fmla="*/ 3 h 15"/>
                  <a:gd name="T22" fmla="*/ 37 w 41"/>
                  <a:gd name="T23" fmla="*/ 6 h 15"/>
                  <a:gd name="T24" fmla="*/ 33 w 41"/>
                  <a:gd name="T25" fmla="*/ 9 h 15"/>
                  <a:gd name="T26" fmla="*/ 29 w 41"/>
                  <a:gd name="T27" fmla="*/ 11 h 15"/>
                  <a:gd name="T28" fmla="*/ 27 w 41"/>
                  <a:gd name="T29" fmla="*/ 12 h 15"/>
                  <a:gd name="T30" fmla="*/ 25 w 41"/>
                  <a:gd name="T31" fmla="*/ 12 h 15"/>
                  <a:gd name="T32" fmla="*/ 23 w 41"/>
                  <a:gd name="T33" fmla="*/ 12 h 15"/>
                  <a:gd name="T34" fmla="*/ 21 w 41"/>
                  <a:gd name="T35" fmla="*/ 12 h 15"/>
                  <a:gd name="T36" fmla="*/ 17 w 41"/>
                  <a:gd name="T37" fmla="*/ 8 h 15"/>
                  <a:gd name="T38" fmla="*/ 21 w 41"/>
                  <a:gd name="T39" fmla="*/ 7 h 15"/>
                  <a:gd name="T40" fmla="*/ 26 w 41"/>
                  <a:gd name="T41" fmla="*/ 5 h 15"/>
                  <a:gd name="T42" fmla="*/ 30 w 41"/>
                  <a:gd name="T43" fmla="*/ 3 h 15"/>
                  <a:gd name="T44" fmla="*/ 31 w 41"/>
                  <a:gd name="T45" fmla="*/ 0 h 15"/>
                  <a:gd name="T46" fmla="*/ 30 w 41"/>
                  <a:gd name="T47" fmla="*/ 0 h 15"/>
                  <a:gd name="T48" fmla="*/ 30 w 41"/>
                  <a:gd name="T49" fmla="*/ 0 h 15"/>
                  <a:gd name="T50" fmla="*/ 29 w 41"/>
                  <a:gd name="T51" fmla="*/ 1 h 15"/>
                  <a:gd name="T52" fmla="*/ 28 w 41"/>
                  <a:gd name="T53" fmla="*/ 3 h 15"/>
                  <a:gd name="T54" fmla="*/ 25 w 41"/>
                  <a:gd name="T55" fmla="*/ 4 h 15"/>
                  <a:gd name="T56" fmla="*/ 21 w 41"/>
                  <a:gd name="T57" fmla="*/ 5 h 15"/>
                  <a:gd name="T58" fmla="*/ 17 w 41"/>
                  <a:gd name="T59" fmla="*/ 6 h 15"/>
                  <a:gd name="T60" fmla="*/ 14 w 41"/>
                  <a:gd name="T61" fmla="*/ 6 h 15"/>
                  <a:gd name="T62" fmla="*/ 12 w 41"/>
                  <a:gd name="T63" fmla="*/ 4 h 15"/>
                  <a:gd name="T64" fmla="*/ 10 w 41"/>
                  <a:gd name="T65" fmla="*/ 3 h 15"/>
                  <a:gd name="T66" fmla="*/ 8 w 41"/>
                  <a:gd name="T67" fmla="*/ 2 h 15"/>
                  <a:gd name="T68" fmla="*/ 6 w 41"/>
                  <a:gd name="T69" fmla="*/ 2 h 15"/>
                  <a:gd name="T70" fmla="*/ 6 w 41"/>
                  <a:gd name="T71" fmla="*/ 4 h 15"/>
                  <a:gd name="T72" fmla="*/ 7 w 41"/>
                  <a:gd name="T73" fmla="*/ 6 h 15"/>
                  <a:gd name="T74" fmla="*/ 6 w 41"/>
                  <a:gd name="T75" fmla="*/ 15 h 15"/>
                  <a:gd name="T76" fmla="*/ 9 w 41"/>
                  <a:gd name="T77" fmla="*/ 15 h 15"/>
                  <a:gd name="T78" fmla="*/ 13 w 41"/>
                  <a:gd name="T79" fmla="*/ 15 h 15"/>
                  <a:gd name="T80" fmla="*/ 17 w 41"/>
                  <a:gd name="T81" fmla="*/ 14 h 15"/>
                  <a:gd name="T82" fmla="*/ 19 w 41"/>
                  <a:gd name="T83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1" h="15">
                    <a:moveTo>
                      <a:pt x="20" y="14"/>
                    </a:moveTo>
                    <a:lnTo>
                      <a:pt x="22" y="14"/>
                    </a:lnTo>
                    <a:lnTo>
                      <a:pt x="23" y="14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9" y="13"/>
                    </a:lnTo>
                    <a:lnTo>
                      <a:pt x="30" y="12"/>
                    </a:lnTo>
                    <a:lnTo>
                      <a:pt x="32" y="11"/>
                    </a:lnTo>
                    <a:lnTo>
                      <a:pt x="33" y="11"/>
                    </a:lnTo>
                    <a:lnTo>
                      <a:pt x="35" y="10"/>
                    </a:lnTo>
                    <a:lnTo>
                      <a:pt x="36" y="9"/>
                    </a:lnTo>
                    <a:lnTo>
                      <a:pt x="37" y="9"/>
                    </a:lnTo>
                    <a:lnTo>
                      <a:pt x="38" y="8"/>
                    </a:lnTo>
                    <a:lnTo>
                      <a:pt x="39" y="7"/>
                    </a:lnTo>
                    <a:lnTo>
                      <a:pt x="40" y="6"/>
                    </a:lnTo>
                    <a:lnTo>
                      <a:pt x="40" y="5"/>
                    </a:lnTo>
                    <a:lnTo>
                      <a:pt x="41" y="4"/>
                    </a:lnTo>
                    <a:lnTo>
                      <a:pt x="41" y="3"/>
                    </a:lnTo>
                    <a:lnTo>
                      <a:pt x="40" y="2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39" y="3"/>
                    </a:lnTo>
                    <a:lnTo>
                      <a:pt x="38" y="5"/>
                    </a:lnTo>
                    <a:lnTo>
                      <a:pt x="37" y="6"/>
                    </a:lnTo>
                    <a:lnTo>
                      <a:pt x="35" y="8"/>
                    </a:lnTo>
                    <a:lnTo>
                      <a:pt x="33" y="9"/>
                    </a:lnTo>
                    <a:lnTo>
                      <a:pt x="31" y="10"/>
                    </a:lnTo>
                    <a:lnTo>
                      <a:pt x="29" y="11"/>
                    </a:lnTo>
                    <a:lnTo>
                      <a:pt x="27" y="11"/>
                    </a:lnTo>
                    <a:lnTo>
                      <a:pt x="27" y="12"/>
                    </a:lnTo>
                    <a:lnTo>
                      <a:pt x="26" y="12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17" y="8"/>
                    </a:lnTo>
                    <a:lnTo>
                      <a:pt x="19" y="8"/>
                    </a:lnTo>
                    <a:lnTo>
                      <a:pt x="21" y="7"/>
                    </a:lnTo>
                    <a:lnTo>
                      <a:pt x="23" y="6"/>
                    </a:lnTo>
                    <a:lnTo>
                      <a:pt x="26" y="5"/>
                    </a:lnTo>
                    <a:lnTo>
                      <a:pt x="28" y="4"/>
                    </a:lnTo>
                    <a:lnTo>
                      <a:pt x="30" y="3"/>
                    </a:lnTo>
                    <a:lnTo>
                      <a:pt x="31" y="2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29" y="1"/>
                    </a:lnTo>
                    <a:lnTo>
                      <a:pt x="29" y="2"/>
                    </a:lnTo>
                    <a:lnTo>
                      <a:pt x="28" y="3"/>
                    </a:lnTo>
                    <a:lnTo>
                      <a:pt x="26" y="3"/>
                    </a:lnTo>
                    <a:lnTo>
                      <a:pt x="25" y="4"/>
                    </a:lnTo>
                    <a:lnTo>
                      <a:pt x="23" y="5"/>
                    </a:lnTo>
                    <a:lnTo>
                      <a:pt x="21" y="5"/>
                    </a:lnTo>
                    <a:lnTo>
                      <a:pt x="19" y="6"/>
                    </a:lnTo>
                    <a:lnTo>
                      <a:pt x="17" y="6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3" y="15"/>
                    </a:lnTo>
                    <a:lnTo>
                      <a:pt x="15" y="14"/>
                    </a:lnTo>
                    <a:lnTo>
                      <a:pt x="17" y="14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22" name="Freeform 1480"/>
              <p:cNvSpPr>
                <a:spLocks/>
              </p:cNvSpPr>
              <p:nvPr/>
            </p:nvSpPr>
            <p:spPr bwMode="auto">
              <a:xfrm>
                <a:off x="5534" y="2676"/>
                <a:ext cx="14" cy="9"/>
              </a:xfrm>
              <a:custGeom>
                <a:avLst/>
                <a:gdLst>
                  <a:gd name="T0" fmla="*/ 12 w 14"/>
                  <a:gd name="T1" fmla="*/ 4 h 9"/>
                  <a:gd name="T2" fmla="*/ 11 w 14"/>
                  <a:gd name="T3" fmla="*/ 4 h 9"/>
                  <a:gd name="T4" fmla="*/ 10 w 14"/>
                  <a:gd name="T5" fmla="*/ 4 h 9"/>
                  <a:gd name="T6" fmla="*/ 10 w 14"/>
                  <a:gd name="T7" fmla="*/ 4 h 9"/>
                  <a:gd name="T8" fmla="*/ 9 w 14"/>
                  <a:gd name="T9" fmla="*/ 4 h 9"/>
                  <a:gd name="T10" fmla="*/ 9 w 14"/>
                  <a:gd name="T11" fmla="*/ 3 h 9"/>
                  <a:gd name="T12" fmla="*/ 8 w 14"/>
                  <a:gd name="T13" fmla="*/ 2 h 9"/>
                  <a:gd name="T14" fmla="*/ 8 w 14"/>
                  <a:gd name="T15" fmla="*/ 2 h 9"/>
                  <a:gd name="T16" fmla="*/ 7 w 14"/>
                  <a:gd name="T17" fmla="*/ 1 h 9"/>
                  <a:gd name="T18" fmla="*/ 6 w 14"/>
                  <a:gd name="T19" fmla="*/ 1 h 9"/>
                  <a:gd name="T20" fmla="*/ 6 w 14"/>
                  <a:gd name="T21" fmla="*/ 0 h 9"/>
                  <a:gd name="T22" fmla="*/ 5 w 14"/>
                  <a:gd name="T23" fmla="*/ 0 h 9"/>
                  <a:gd name="T24" fmla="*/ 5 w 14"/>
                  <a:gd name="T25" fmla="*/ 0 h 9"/>
                  <a:gd name="T26" fmla="*/ 5 w 14"/>
                  <a:gd name="T27" fmla="*/ 0 h 9"/>
                  <a:gd name="T28" fmla="*/ 5 w 14"/>
                  <a:gd name="T29" fmla="*/ 2 h 9"/>
                  <a:gd name="T30" fmla="*/ 6 w 14"/>
                  <a:gd name="T31" fmla="*/ 3 h 9"/>
                  <a:gd name="T32" fmla="*/ 7 w 14"/>
                  <a:gd name="T33" fmla="*/ 4 h 9"/>
                  <a:gd name="T34" fmla="*/ 0 w 14"/>
                  <a:gd name="T35" fmla="*/ 4 h 9"/>
                  <a:gd name="T36" fmla="*/ 4 w 14"/>
                  <a:gd name="T37" fmla="*/ 9 h 9"/>
                  <a:gd name="T38" fmla="*/ 5 w 14"/>
                  <a:gd name="T39" fmla="*/ 9 h 9"/>
                  <a:gd name="T40" fmla="*/ 6 w 14"/>
                  <a:gd name="T41" fmla="*/ 9 h 9"/>
                  <a:gd name="T42" fmla="*/ 7 w 14"/>
                  <a:gd name="T43" fmla="*/ 9 h 9"/>
                  <a:gd name="T44" fmla="*/ 7 w 14"/>
                  <a:gd name="T45" fmla="*/ 9 h 9"/>
                  <a:gd name="T46" fmla="*/ 8 w 14"/>
                  <a:gd name="T47" fmla="*/ 9 h 9"/>
                  <a:gd name="T48" fmla="*/ 9 w 14"/>
                  <a:gd name="T49" fmla="*/ 9 h 9"/>
                  <a:gd name="T50" fmla="*/ 10 w 14"/>
                  <a:gd name="T51" fmla="*/ 9 h 9"/>
                  <a:gd name="T52" fmla="*/ 10 w 14"/>
                  <a:gd name="T53" fmla="*/ 9 h 9"/>
                  <a:gd name="T54" fmla="*/ 11 w 14"/>
                  <a:gd name="T55" fmla="*/ 9 h 9"/>
                  <a:gd name="T56" fmla="*/ 12 w 14"/>
                  <a:gd name="T57" fmla="*/ 8 h 9"/>
                  <a:gd name="T58" fmla="*/ 12 w 14"/>
                  <a:gd name="T59" fmla="*/ 8 h 9"/>
                  <a:gd name="T60" fmla="*/ 13 w 14"/>
                  <a:gd name="T61" fmla="*/ 8 h 9"/>
                  <a:gd name="T62" fmla="*/ 13 w 14"/>
                  <a:gd name="T63" fmla="*/ 8 h 9"/>
                  <a:gd name="T64" fmla="*/ 13 w 14"/>
                  <a:gd name="T65" fmla="*/ 8 h 9"/>
                  <a:gd name="T66" fmla="*/ 14 w 14"/>
                  <a:gd name="T67" fmla="*/ 8 h 9"/>
                  <a:gd name="T68" fmla="*/ 14 w 14"/>
                  <a:gd name="T69" fmla="*/ 7 h 9"/>
                  <a:gd name="T70" fmla="*/ 12 w 14"/>
                  <a:gd name="T7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" h="9">
                    <a:moveTo>
                      <a:pt x="12" y="4"/>
                    </a:moveTo>
                    <a:lnTo>
                      <a:pt x="11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6" y="3"/>
                    </a:lnTo>
                    <a:lnTo>
                      <a:pt x="7" y="4"/>
                    </a:lnTo>
                    <a:lnTo>
                      <a:pt x="0" y="4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23" name="Freeform 1481"/>
              <p:cNvSpPr>
                <a:spLocks/>
              </p:cNvSpPr>
              <p:nvPr/>
            </p:nvSpPr>
            <p:spPr bwMode="auto">
              <a:xfrm>
                <a:off x="5559" y="2665"/>
                <a:ext cx="4" cy="7"/>
              </a:xfrm>
              <a:custGeom>
                <a:avLst/>
                <a:gdLst>
                  <a:gd name="T0" fmla="*/ 3 w 4"/>
                  <a:gd name="T1" fmla="*/ 3 h 7"/>
                  <a:gd name="T2" fmla="*/ 3 w 4"/>
                  <a:gd name="T3" fmla="*/ 2 h 7"/>
                  <a:gd name="T4" fmla="*/ 2 w 4"/>
                  <a:gd name="T5" fmla="*/ 2 h 7"/>
                  <a:gd name="T6" fmla="*/ 2 w 4"/>
                  <a:gd name="T7" fmla="*/ 1 h 7"/>
                  <a:gd name="T8" fmla="*/ 1 w 4"/>
                  <a:gd name="T9" fmla="*/ 0 h 7"/>
                  <a:gd name="T10" fmla="*/ 0 w 4"/>
                  <a:gd name="T11" fmla="*/ 0 h 7"/>
                  <a:gd name="T12" fmla="*/ 0 w 4"/>
                  <a:gd name="T13" fmla="*/ 1 h 7"/>
                  <a:gd name="T14" fmla="*/ 0 w 4"/>
                  <a:gd name="T15" fmla="*/ 1 h 7"/>
                  <a:gd name="T16" fmla="*/ 0 w 4"/>
                  <a:gd name="T17" fmla="*/ 1 h 7"/>
                  <a:gd name="T18" fmla="*/ 0 w 4"/>
                  <a:gd name="T19" fmla="*/ 2 h 7"/>
                  <a:gd name="T20" fmla="*/ 1 w 4"/>
                  <a:gd name="T21" fmla="*/ 2 h 7"/>
                  <a:gd name="T22" fmla="*/ 1 w 4"/>
                  <a:gd name="T23" fmla="*/ 3 h 7"/>
                  <a:gd name="T24" fmla="*/ 2 w 4"/>
                  <a:gd name="T25" fmla="*/ 3 h 7"/>
                  <a:gd name="T26" fmla="*/ 2 w 4"/>
                  <a:gd name="T27" fmla="*/ 4 h 7"/>
                  <a:gd name="T28" fmla="*/ 2 w 4"/>
                  <a:gd name="T29" fmla="*/ 5 h 7"/>
                  <a:gd name="T30" fmla="*/ 2 w 4"/>
                  <a:gd name="T31" fmla="*/ 6 h 7"/>
                  <a:gd name="T32" fmla="*/ 2 w 4"/>
                  <a:gd name="T33" fmla="*/ 7 h 7"/>
                  <a:gd name="T34" fmla="*/ 2 w 4"/>
                  <a:gd name="T35" fmla="*/ 7 h 7"/>
                  <a:gd name="T36" fmla="*/ 2 w 4"/>
                  <a:gd name="T37" fmla="*/ 7 h 7"/>
                  <a:gd name="T38" fmla="*/ 3 w 4"/>
                  <a:gd name="T39" fmla="*/ 7 h 7"/>
                  <a:gd name="T40" fmla="*/ 3 w 4"/>
                  <a:gd name="T41" fmla="*/ 7 h 7"/>
                  <a:gd name="T42" fmla="*/ 4 w 4"/>
                  <a:gd name="T43" fmla="*/ 7 h 7"/>
                  <a:gd name="T44" fmla="*/ 4 w 4"/>
                  <a:gd name="T45" fmla="*/ 6 h 7"/>
                  <a:gd name="T46" fmla="*/ 4 w 4"/>
                  <a:gd name="T47" fmla="*/ 4 h 7"/>
                  <a:gd name="T48" fmla="*/ 3 w 4"/>
                  <a:gd name="T4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" h="7">
                    <a:moveTo>
                      <a:pt x="3" y="3"/>
                    </a:moveTo>
                    <a:lnTo>
                      <a:pt x="3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24" name="Freeform 1482"/>
              <p:cNvSpPr>
                <a:spLocks/>
              </p:cNvSpPr>
              <p:nvPr/>
            </p:nvSpPr>
            <p:spPr bwMode="auto">
              <a:xfrm>
                <a:off x="5525" y="2650"/>
                <a:ext cx="32" cy="19"/>
              </a:xfrm>
              <a:custGeom>
                <a:avLst/>
                <a:gdLst>
                  <a:gd name="T0" fmla="*/ 31 w 32"/>
                  <a:gd name="T1" fmla="*/ 10 h 19"/>
                  <a:gd name="T2" fmla="*/ 28 w 32"/>
                  <a:gd name="T3" fmla="*/ 7 h 19"/>
                  <a:gd name="T4" fmla="*/ 32 w 32"/>
                  <a:gd name="T5" fmla="*/ 4 h 19"/>
                  <a:gd name="T6" fmla="*/ 29 w 32"/>
                  <a:gd name="T7" fmla="*/ 0 h 19"/>
                  <a:gd name="T8" fmla="*/ 27 w 32"/>
                  <a:gd name="T9" fmla="*/ 0 h 19"/>
                  <a:gd name="T10" fmla="*/ 30 w 32"/>
                  <a:gd name="T11" fmla="*/ 4 h 19"/>
                  <a:gd name="T12" fmla="*/ 26 w 32"/>
                  <a:gd name="T13" fmla="*/ 7 h 19"/>
                  <a:gd name="T14" fmla="*/ 26 w 32"/>
                  <a:gd name="T15" fmla="*/ 7 h 19"/>
                  <a:gd name="T16" fmla="*/ 27 w 32"/>
                  <a:gd name="T17" fmla="*/ 8 h 19"/>
                  <a:gd name="T18" fmla="*/ 28 w 32"/>
                  <a:gd name="T19" fmla="*/ 9 h 19"/>
                  <a:gd name="T20" fmla="*/ 28 w 32"/>
                  <a:gd name="T21" fmla="*/ 9 h 19"/>
                  <a:gd name="T22" fmla="*/ 15 w 32"/>
                  <a:gd name="T23" fmla="*/ 17 h 19"/>
                  <a:gd name="T24" fmla="*/ 4 w 32"/>
                  <a:gd name="T25" fmla="*/ 10 h 19"/>
                  <a:gd name="T26" fmla="*/ 6 w 32"/>
                  <a:gd name="T27" fmla="*/ 7 h 19"/>
                  <a:gd name="T28" fmla="*/ 3 w 32"/>
                  <a:gd name="T29" fmla="*/ 4 h 19"/>
                  <a:gd name="T30" fmla="*/ 5 w 32"/>
                  <a:gd name="T31" fmla="*/ 0 h 19"/>
                  <a:gd name="T32" fmla="*/ 3 w 32"/>
                  <a:gd name="T33" fmla="*/ 0 h 19"/>
                  <a:gd name="T34" fmla="*/ 0 w 32"/>
                  <a:gd name="T35" fmla="*/ 4 h 19"/>
                  <a:gd name="T36" fmla="*/ 4 w 32"/>
                  <a:gd name="T37" fmla="*/ 7 h 19"/>
                  <a:gd name="T38" fmla="*/ 1 w 32"/>
                  <a:gd name="T39" fmla="*/ 10 h 19"/>
                  <a:gd name="T40" fmla="*/ 15 w 32"/>
                  <a:gd name="T41" fmla="*/ 19 h 19"/>
                  <a:gd name="T42" fmla="*/ 31 w 32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2" h="19">
                    <a:moveTo>
                      <a:pt x="31" y="10"/>
                    </a:moveTo>
                    <a:lnTo>
                      <a:pt x="28" y="7"/>
                    </a:lnTo>
                    <a:lnTo>
                      <a:pt x="32" y="4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30" y="4"/>
                    </a:lnTo>
                    <a:lnTo>
                      <a:pt x="26" y="7"/>
                    </a:lnTo>
                    <a:lnTo>
                      <a:pt x="26" y="7"/>
                    </a:lnTo>
                    <a:lnTo>
                      <a:pt x="27" y="8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15" y="17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4" y="7"/>
                    </a:lnTo>
                    <a:lnTo>
                      <a:pt x="1" y="10"/>
                    </a:lnTo>
                    <a:lnTo>
                      <a:pt x="15" y="19"/>
                    </a:lnTo>
                    <a:lnTo>
                      <a:pt x="31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25" name="Freeform 1483"/>
              <p:cNvSpPr>
                <a:spLocks/>
              </p:cNvSpPr>
              <p:nvPr/>
            </p:nvSpPr>
            <p:spPr bwMode="auto">
              <a:xfrm>
                <a:off x="5516" y="2690"/>
                <a:ext cx="49" cy="14"/>
              </a:xfrm>
              <a:custGeom>
                <a:avLst/>
                <a:gdLst>
                  <a:gd name="T0" fmla="*/ 24 w 49"/>
                  <a:gd name="T1" fmla="*/ 0 h 14"/>
                  <a:gd name="T2" fmla="*/ 23 w 49"/>
                  <a:gd name="T3" fmla="*/ 1 h 14"/>
                  <a:gd name="T4" fmla="*/ 21 w 49"/>
                  <a:gd name="T5" fmla="*/ 4 h 14"/>
                  <a:gd name="T6" fmla="*/ 19 w 49"/>
                  <a:gd name="T7" fmla="*/ 6 h 14"/>
                  <a:gd name="T8" fmla="*/ 16 w 49"/>
                  <a:gd name="T9" fmla="*/ 8 h 14"/>
                  <a:gd name="T10" fmla="*/ 14 w 49"/>
                  <a:gd name="T11" fmla="*/ 9 h 14"/>
                  <a:gd name="T12" fmla="*/ 12 w 49"/>
                  <a:gd name="T13" fmla="*/ 10 h 14"/>
                  <a:gd name="T14" fmla="*/ 10 w 49"/>
                  <a:gd name="T15" fmla="*/ 10 h 14"/>
                  <a:gd name="T16" fmla="*/ 8 w 49"/>
                  <a:gd name="T17" fmla="*/ 11 h 14"/>
                  <a:gd name="T18" fmla="*/ 6 w 49"/>
                  <a:gd name="T19" fmla="*/ 11 h 14"/>
                  <a:gd name="T20" fmla="*/ 4 w 49"/>
                  <a:gd name="T21" fmla="*/ 11 h 14"/>
                  <a:gd name="T22" fmla="*/ 2 w 49"/>
                  <a:gd name="T23" fmla="*/ 11 h 14"/>
                  <a:gd name="T24" fmla="*/ 0 w 49"/>
                  <a:gd name="T25" fmla="*/ 13 h 14"/>
                  <a:gd name="T26" fmla="*/ 3 w 49"/>
                  <a:gd name="T27" fmla="*/ 13 h 14"/>
                  <a:gd name="T28" fmla="*/ 6 w 49"/>
                  <a:gd name="T29" fmla="*/ 13 h 14"/>
                  <a:gd name="T30" fmla="*/ 8 w 49"/>
                  <a:gd name="T31" fmla="*/ 13 h 14"/>
                  <a:gd name="T32" fmla="*/ 11 w 49"/>
                  <a:gd name="T33" fmla="*/ 12 h 14"/>
                  <a:gd name="T34" fmla="*/ 14 w 49"/>
                  <a:gd name="T35" fmla="*/ 11 h 14"/>
                  <a:gd name="T36" fmla="*/ 16 w 49"/>
                  <a:gd name="T37" fmla="*/ 10 h 14"/>
                  <a:gd name="T38" fmla="*/ 18 w 49"/>
                  <a:gd name="T39" fmla="*/ 9 h 14"/>
                  <a:gd name="T40" fmla="*/ 20 w 49"/>
                  <a:gd name="T41" fmla="*/ 8 h 14"/>
                  <a:gd name="T42" fmla="*/ 21 w 49"/>
                  <a:gd name="T43" fmla="*/ 7 h 14"/>
                  <a:gd name="T44" fmla="*/ 22 w 49"/>
                  <a:gd name="T45" fmla="*/ 6 h 14"/>
                  <a:gd name="T46" fmla="*/ 23 w 49"/>
                  <a:gd name="T47" fmla="*/ 4 h 14"/>
                  <a:gd name="T48" fmla="*/ 24 w 49"/>
                  <a:gd name="T49" fmla="*/ 3 h 14"/>
                  <a:gd name="T50" fmla="*/ 25 w 49"/>
                  <a:gd name="T51" fmla="*/ 5 h 14"/>
                  <a:gd name="T52" fmla="*/ 26 w 49"/>
                  <a:gd name="T53" fmla="*/ 6 h 14"/>
                  <a:gd name="T54" fmla="*/ 27 w 49"/>
                  <a:gd name="T55" fmla="*/ 8 h 14"/>
                  <a:gd name="T56" fmla="*/ 28 w 49"/>
                  <a:gd name="T57" fmla="*/ 9 h 14"/>
                  <a:gd name="T58" fmla="*/ 30 w 49"/>
                  <a:gd name="T59" fmla="*/ 11 h 14"/>
                  <a:gd name="T60" fmla="*/ 33 w 49"/>
                  <a:gd name="T61" fmla="*/ 12 h 14"/>
                  <a:gd name="T62" fmla="*/ 36 w 49"/>
                  <a:gd name="T63" fmla="*/ 13 h 14"/>
                  <a:gd name="T64" fmla="*/ 38 w 49"/>
                  <a:gd name="T65" fmla="*/ 14 h 14"/>
                  <a:gd name="T66" fmla="*/ 41 w 49"/>
                  <a:gd name="T67" fmla="*/ 14 h 14"/>
                  <a:gd name="T68" fmla="*/ 44 w 49"/>
                  <a:gd name="T69" fmla="*/ 14 h 14"/>
                  <a:gd name="T70" fmla="*/ 46 w 49"/>
                  <a:gd name="T71" fmla="*/ 14 h 14"/>
                  <a:gd name="T72" fmla="*/ 49 w 49"/>
                  <a:gd name="T73" fmla="*/ 14 h 14"/>
                  <a:gd name="T74" fmla="*/ 47 w 49"/>
                  <a:gd name="T75" fmla="*/ 12 h 14"/>
                  <a:gd name="T76" fmla="*/ 45 w 49"/>
                  <a:gd name="T77" fmla="*/ 12 h 14"/>
                  <a:gd name="T78" fmla="*/ 43 w 49"/>
                  <a:gd name="T79" fmla="*/ 12 h 14"/>
                  <a:gd name="T80" fmla="*/ 41 w 49"/>
                  <a:gd name="T81" fmla="*/ 12 h 14"/>
                  <a:gd name="T82" fmla="*/ 39 w 49"/>
                  <a:gd name="T83" fmla="*/ 12 h 14"/>
                  <a:gd name="T84" fmla="*/ 37 w 49"/>
                  <a:gd name="T85" fmla="*/ 11 h 14"/>
                  <a:gd name="T86" fmla="*/ 34 w 49"/>
                  <a:gd name="T87" fmla="*/ 11 h 14"/>
                  <a:gd name="T88" fmla="*/ 32 w 49"/>
                  <a:gd name="T89" fmla="*/ 9 h 14"/>
                  <a:gd name="T90" fmla="*/ 29 w 49"/>
                  <a:gd name="T91" fmla="*/ 8 h 14"/>
                  <a:gd name="T92" fmla="*/ 27 w 49"/>
                  <a:gd name="T93" fmla="*/ 5 h 14"/>
                  <a:gd name="T94" fmla="*/ 25 w 49"/>
                  <a:gd name="T95" fmla="*/ 2 h 14"/>
                  <a:gd name="T96" fmla="*/ 24 w 49"/>
                  <a:gd name="T9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9" h="14">
                    <a:moveTo>
                      <a:pt x="24" y="0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2"/>
                    </a:lnTo>
                    <a:lnTo>
                      <a:pt x="21" y="4"/>
                    </a:lnTo>
                    <a:lnTo>
                      <a:pt x="20" y="5"/>
                    </a:lnTo>
                    <a:lnTo>
                      <a:pt x="19" y="6"/>
                    </a:lnTo>
                    <a:lnTo>
                      <a:pt x="17" y="8"/>
                    </a:lnTo>
                    <a:lnTo>
                      <a:pt x="16" y="8"/>
                    </a:lnTo>
                    <a:lnTo>
                      <a:pt x="15" y="9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0" y="10"/>
                    </a:lnTo>
                    <a:lnTo>
                      <a:pt x="9" y="11"/>
                    </a:lnTo>
                    <a:lnTo>
                      <a:pt x="8" y="11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0" y="13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4" y="11"/>
                    </a:lnTo>
                    <a:lnTo>
                      <a:pt x="15" y="11"/>
                    </a:lnTo>
                    <a:lnTo>
                      <a:pt x="16" y="10"/>
                    </a:lnTo>
                    <a:lnTo>
                      <a:pt x="17" y="10"/>
                    </a:lnTo>
                    <a:lnTo>
                      <a:pt x="18" y="9"/>
                    </a:lnTo>
                    <a:lnTo>
                      <a:pt x="19" y="9"/>
                    </a:lnTo>
                    <a:lnTo>
                      <a:pt x="20" y="8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3" y="5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4" y="3"/>
                    </a:lnTo>
                    <a:lnTo>
                      <a:pt x="24" y="4"/>
                    </a:lnTo>
                    <a:lnTo>
                      <a:pt x="25" y="5"/>
                    </a:lnTo>
                    <a:lnTo>
                      <a:pt x="25" y="6"/>
                    </a:lnTo>
                    <a:lnTo>
                      <a:pt x="26" y="6"/>
                    </a:lnTo>
                    <a:lnTo>
                      <a:pt x="26" y="7"/>
                    </a:lnTo>
                    <a:lnTo>
                      <a:pt x="27" y="8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29" y="10"/>
                    </a:lnTo>
                    <a:lnTo>
                      <a:pt x="30" y="11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4" y="13"/>
                    </a:lnTo>
                    <a:lnTo>
                      <a:pt x="36" y="13"/>
                    </a:lnTo>
                    <a:lnTo>
                      <a:pt x="37" y="13"/>
                    </a:lnTo>
                    <a:lnTo>
                      <a:pt x="38" y="14"/>
                    </a:lnTo>
                    <a:lnTo>
                      <a:pt x="40" y="14"/>
                    </a:lnTo>
                    <a:lnTo>
                      <a:pt x="41" y="14"/>
                    </a:lnTo>
                    <a:lnTo>
                      <a:pt x="43" y="14"/>
                    </a:lnTo>
                    <a:lnTo>
                      <a:pt x="44" y="14"/>
                    </a:lnTo>
                    <a:lnTo>
                      <a:pt x="45" y="14"/>
                    </a:lnTo>
                    <a:lnTo>
                      <a:pt x="46" y="14"/>
                    </a:lnTo>
                    <a:lnTo>
                      <a:pt x="47" y="14"/>
                    </a:lnTo>
                    <a:lnTo>
                      <a:pt x="49" y="14"/>
                    </a:lnTo>
                    <a:lnTo>
                      <a:pt x="48" y="11"/>
                    </a:lnTo>
                    <a:lnTo>
                      <a:pt x="47" y="12"/>
                    </a:lnTo>
                    <a:lnTo>
                      <a:pt x="46" y="12"/>
                    </a:lnTo>
                    <a:lnTo>
                      <a:pt x="45" y="12"/>
                    </a:lnTo>
                    <a:lnTo>
                      <a:pt x="44" y="12"/>
                    </a:lnTo>
                    <a:lnTo>
                      <a:pt x="43" y="12"/>
                    </a:lnTo>
                    <a:lnTo>
                      <a:pt x="42" y="12"/>
                    </a:lnTo>
                    <a:lnTo>
                      <a:pt x="41" y="12"/>
                    </a:lnTo>
                    <a:lnTo>
                      <a:pt x="40" y="12"/>
                    </a:lnTo>
                    <a:lnTo>
                      <a:pt x="39" y="12"/>
                    </a:lnTo>
                    <a:lnTo>
                      <a:pt x="38" y="11"/>
                    </a:lnTo>
                    <a:lnTo>
                      <a:pt x="37" y="11"/>
                    </a:lnTo>
                    <a:lnTo>
                      <a:pt x="35" y="11"/>
                    </a:lnTo>
                    <a:lnTo>
                      <a:pt x="34" y="11"/>
                    </a:lnTo>
                    <a:lnTo>
                      <a:pt x="33" y="10"/>
                    </a:lnTo>
                    <a:lnTo>
                      <a:pt x="32" y="9"/>
                    </a:lnTo>
                    <a:lnTo>
                      <a:pt x="31" y="9"/>
                    </a:lnTo>
                    <a:lnTo>
                      <a:pt x="29" y="8"/>
                    </a:lnTo>
                    <a:lnTo>
                      <a:pt x="28" y="6"/>
                    </a:lnTo>
                    <a:lnTo>
                      <a:pt x="27" y="5"/>
                    </a:lnTo>
                    <a:lnTo>
                      <a:pt x="26" y="3"/>
                    </a:lnTo>
                    <a:lnTo>
                      <a:pt x="25" y="2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26" name="Freeform 1484"/>
              <p:cNvSpPr>
                <a:spLocks/>
              </p:cNvSpPr>
              <p:nvPr/>
            </p:nvSpPr>
            <p:spPr bwMode="auto">
              <a:xfrm>
                <a:off x="5488" y="2662"/>
                <a:ext cx="6" cy="12"/>
              </a:xfrm>
              <a:custGeom>
                <a:avLst/>
                <a:gdLst>
                  <a:gd name="T0" fmla="*/ 6 w 6"/>
                  <a:gd name="T1" fmla="*/ 6 h 12"/>
                  <a:gd name="T2" fmla="*/ 5 w 6"/>
                  <a:gd name="T3" fmla="*/ 6 h 12"/>
                  <a:gd name="T4" fmla="*/ 5 w 6"/>
                  <a:gd name="T5" fmla="*/ 6 h 12"/>
                  <a:gd name="T6" fmla="*/ 4 w 6"/>
                  <a:gd name="T7" fmla="*/ 6 h 12"/>
                  <a:gd name="T8" fmla="*/ 4 w 6"/>
                  <a:gd name="T9" fmla="*/ 6 h 12"/>
                  <a:gd name="T10" fmla="*/ 4 w 6"/>
                  <a:gd name="T11" fmla="*/ 5 h 12"/>
                  <a:gd name="T12" fmla="*/ 3 w 6"/>
                  <a:gd name="T13" fmla="*/ 4 h 12"/>
                  <a:gd name="T14" fmla="*/ 3 w 6"/>
                  <a:gd name="T15" fmla="*/ 3 h 12"/>
                  <a:gd name="T16" fmla="*/ 2 w 6"/>
                  <a:gd name="T17" fmla="*/ 2 h 12"/>
                  <a:gd name="T18" fmla="*/ 2 w 6"/>
                  <a:gd name="T19" fmla="*/ 1 h 12"/>
                  <a:gd name="T20" fmla="*/ 1 w 6"/>
                  <a:gd name="T21" fmla="*/ 0 h 12"/>
                  <a:gd name="T22" fmla="*/ 1 w 6"/>
                  <a:gd name="T23" fmla="*/ 0 h 12"/>
                  <a:gd name="T24" fmla="*/ 0 w 6"/>
                  <a:gd name="T25" fmla="*/ 0 h 12"/>
                  <a:gd name="T26" fmla="*/ 0 w 6"/>
                  <a:gd name="T27" fmla="*/ 1 h 12"/>
                  <a:gd name="T28" fmla="*/ 0 w 6"/>
                  <a:gd name="T29" fmla="*/ 2 h 12"/>
                  <a:gd name="T30" fmla="*/ 0 w 6"/>
                  <a:gd name="T31" fmla="*/ 4 h 12"/>
                  <a:gd name="T32" fmla="*/ 1 w 6"/>
                  <a:gd name="T33" fmla="*/ 5 h 12"/>
                  <a:gd name="T34" fmla="*/ 2 w 6"/>
                  <a:gd name="T35" fmla="*/ 7 h 12"/>
                  <a:gd name="T36" fmla="*/ 2 w 6"/>
                  <a:gd name="T37" fmla="*/ 9 h 12"/>
                  <a:gd name="T38" fmla="*/ 3 w 6"/>
                  <a:gd name="T39" fmla="*/ 10 h 12"/>
                  <a:gd name="T40" fmla="*/ 3 w 6"/>
                  <a:gd name="T41" fmla="*/ 10 h 12"/>
                  <a:gd name="T42" fmla="*/ 3 w 6"/>
                  <a:gd name="T43" fmla="*/ 11 h 12"/>
                  <a:gd name="T44" fmla="*/ 4 w 6"/>
                  <a:gd name="T45" fmla="*/ 11 h 12"/>
                  <a:gd name="T46" fmla="*/ 5 w 6"/>
                  <a:gd name="T47" fmla="*/ 11 h 12"/>
                  <a:gd name="T48" fmla="*/ 5 w 6"/>
                  <a:gd name="T49" fmla="*/ 12 h 12"/>
                  <a:gd name="T50" fmla="*/ 6 w 6"/>
                  <a:gd name="T51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" h="12">
                    <a:moveTo>
                      <a:pt x="6" y="6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27" name="Freeform 1485"/>
              <p:cNvSpPr>
                <a:spLocks/>
              </p:cNvSpPr>
              <p:nvPr/>
            </p:nvSpPr>
            <p:spPr bwMode="auto">
              <a:xfrm>
                <a:off x="5532" y="2641"/>
                <a:ext cx="18" cy="21"/>
              </a:xfrm>
              <a:custGeom>
                <a:avLst/>
                <a:gdLst>
                  <a:gd name="T0" fmla="*/ 18 w 18"/>
                  <a:gd name="T1" fmla="*/ 9 h 21"/>
                  <a:gd name="T2" fmla="*/ 18 w 18"/>
                  <a:gd name="T3" fmla="*/ 0 h 21"/>
                  <a:gd name="T4" fmla="*/ 0 w 18"/>
                  <a:gd name="T5" fmla="*/ 0 h 21"/>
                  <a:gd name="T6" fmla="*/ 0 w 18"/>
                  <a:gd name="T7" fmla="*/ 8 h 21"/>
                  <a:gd name="T8" fmla="*/ 8 w 18"/>
                  <a:gd name="T9" fmla="*/ 21 h 21"/>
                  <a:gd name="T10" fmla="*/ 18 w 18"/>
                  <a:gd name="T11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1">
                    <a:moveTo>
                      <a:pt x="18" y="9"/>
                    </a:moveTo>
                    <a:lnTo>
                      <a:pt x="18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21"/>
                    </a:lnTo>
                    <a:lnTo>
                      <a:pt x="18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28" name="Freeform 1486"/>
              <p:cNvSpPr>
                <a:spLocks/>
              </p:cNvSpPr>
              <p:nvPr/>
            </p:nvSpPr>
            <p:spPr bwMode="auto">
              <a:xfrm>
                <a:off x="5518" y="2592"/>
                <a:ext cx="45" cy="27"/>
              </a:xfrm>
              <a:custGeom>
                <a:avLst/>
                <a:gdLst>
                  <a:gd name="T0" fmla="*/ 36 w 45"/>
                  <a:gd name="T1" fmla="*/ 10 h 27"/>
                  <a:gd name="T2" fmla="*/ 36 w 45"/>
                  <a:gd name="T3" fmla="*/ 9 h 27"/>
                  <a:gd name="T4" fmla="*/ 35 w 45"/>
                  <a:gd name="T5" fmla="*/ 8 h 27"/>
                  <a:gd name="T6" fmla="*/ 34 w 45"/>
                  <a:gd name="T7" fmla="*/ 7 h 27"/>
                  <a:gd name="T8" fmla="*/ 33 w 45"/>
                  <a:gd name="T9" fmla="*/ 6 h 27"/>
                  <a:gd name="T10" fmla="*/ 31 w 45"/>
                  <a:gd name="T11" fmla="*/ 5 h 27"/>
                  <a:gd name="T12" fmla="*/ 29 w 45"/>
                  <a:gd name="T13" fmla="*/ 4 h 27"/>
                  <a:gd name="T14" fmla="*/ 27 w 45"/>
                  <a:gd name="T15" fmla="*/ 3 h 27"/>
                  <a:gd name="T16" fmla="*/ 25 w 45"/>
                  <a:gd name="T17" fmla="*/ 2 h 27"/>
                  <a:gd name="T18" fmla="*/ 23 w 45"/>
                  <a:gd name="T19" fmla="*/ 1 h 27"/>
                  <a:gd name="T20" fmla="*/ 20 w 45"/>
                  <a:gd name="T21" fmla="*/ 1 h 27"/>
                  <a:gd name="T22" fmla="*/ 18 w 45"/>
                  <a:gd name="T23" fmla="*/ 0 h 27"/>
                  <a:gd name="T24" fmla="*/ 15 w 45"/>
                  <a:gd name="T25" fmla="*/ 0 h 27"/>
                  <a:gd name="T26" fmla="*/ 13 w 45"/>
                  <a:gd name="T27" fmla="*/ 0 h 27"/>
                  <a:gd name="T28" fmla="*/ 11 w 45"/>
                  <a:gd name="T29" fmla="*/ 0 h 27"/>
                  <a:gd name="T30" fmla="*/ 8 w 45"/>
                  <a:gd name="T31" fmla="*/ 0 h 27"/>
                  <a:gd name="T32" fmla="*/ 6 w 45"/>
                  <a:gd name="T33" fmla="*/ 1 h 27"/>
                  <a:gd name="T34" fmla="*/ 4 w 45"/>
                  <a:gd name="T35" fmla="*/ 3 h 27"/>
                  <a:gd name="T36" fmla="*/ 2 w 45"/>
                  <a:gd name="T37" fmla="*/ 5 h 27"/>
                  <a:gd name="T38" fmla="*/ 1 w 45"/>
                  <a:gd name="T39" fmla="*/ 7 h 27"/>
                  <a:gd name="T40" fmla="*/ 0 w 45"/>
                  <a:gd name="T41" fmla="*/ 10 h 27"/>
                  <a:gd name="T42" fmla="*/ 1 w 45"/>
                  <a:gd name="T43" fmla="*/ 12 h 27"/>
                  <a:gd name="T44" fmla="*/ 1 w 45"/>
                  <a:gd name="T45" fmla="*/ 14 h 27"/>
                  <a:gd name="T46" fmla="*/ 2 w 45"/>
                  <a:gd name="T47" fmla="*/ 15 h 27"/>
                  <a:gd name="T48" fmla="*/ 3 w 45"/>
                  <a:gd name="T49" fmla="*/ 15 h 27"/>
                  <a:gd name="T50" fmla="*/ 4 w 45"/>
                  <a:gd name="T51" fmla="*/ 15 h 27"/>
                  <a:gd name="T52" fmla="*/ 5 w 45"/>
                  <a:gd name="T53" fmla="*/ 16 h 27"/>
                  <a:gd name="T54" fmla="*/ 6 w 45"/>
                  <a:gd name="T55" fmla="*/ 16 h 27"/>
                  <a:gd name="T56" fmla="*/ 8 w 45"/>
                  <a:gd name="T57" fmla="*/ 17 h 27"/>
                  <a:gd name="T58" fmla="*/ 11 w 45"/>
                  <a:gd name="T59" fmla="*/ 18 h 27"/>
                  <a:gd name="T60" fmla="*/ 14 w 45"/>
                  <a:gd name="T61" fmla="*/ 19 h 27"/>
                  <a:gd name="T62" fmla="*/ 16 w 45"/>
                  <a:gd name="T63" fmla="*/ 20 h 27"/>
                  <a:gd name="T64" fmla="*/ 19 w 45"/>
                  <a:gd name="T65" fmla="*/ 21 h 27"/>
                  <a:gd name="T66" fmla="*/ 22 w 45"/>
                  <a:gd name="T67" fmla="*/ 22 h 27"/>
                  <a:gd name="T68" fmla="*/ 25 w 45"/>
                  <a:gd name="T69" fmla="*/ 23 h 27"/>
                  <a:gd name="T70" fmla="*/ 28 w 45"/>
                  <a:gd name="T71" fmla="*/ 24 h 27"/>
                  <a:gd name="T72" fmla="*/ 30 w 45"/>
                  <a:gd name="T73" fmla="*/ 25 h 27"/>
                  <a:gd name="T74" fmla="*/ 33 w 45"/>
                  <a:gd name="T75" fmla="*/ 26 h 27"/>
                  <a:gd name="T76" fmla="*/ 34 w 45"/>
                  <a:gd name="T77" fmla="*/ 27 h 27"/>
                  <a:gd name="T78" fmla="*/ 36 w 45"/>
                  <a:gd name="T79" fmla="*/ 27 h 27"/>
                  <a:gd name="T80" fmla="*/ 37 w 45"/>
                  <a:gd name="T81" fmla="*/ 27 h 27"/>
                  <a:gd name="T82" fmla="*/ 38 w 45"/>
                  <a:gd name="T83" fmla="*/ 27 h 27"/>
                  <a:gd name="T84" fmla="*/ 40 w 45"/>
                  <a:gd name="T85" fmla="*/ 27 h 27"/>
                  <a:gd name="T86" fmla="*/ 41 w 45"/>
                  <a:gd name="T87" fmla="*/ 27 h 27"/>
                  <a:gd name="T88" fmla="*/ 42 w 45"/>
                  <a:gd name="T89" fmla="*/ 27 h 27"/>
                  <a:gd name="T90" fmla="*/ 43 w 45"/>
                  <a:gd name="T91" fmla="*/ 26 h 27"/>
                  <a:gd name="T92" fmla="*/ 44 w 45"/>
                  <a:gd name="T93" fmla="*/ 25 h 27"/>
                  <a:gd name="T94" fmla="*/ 44 w 45"/>
                  <a:gd name="T95" fmla="*/ 24 h 27"/>
                  <a:gd name="T96" fmla="*/ 45 w 45"/>
                  <a:gd name="T97" fmla="*/ 22 h 27"/>
                  <a:gd name="T98" fmla="*/ 45 w 45"/>
                  <a:gd name="T99" fmla="*/ 20 h 27"/>
                  <a:gd name="T100" fmla="*/ 44 w 45"/>
                  <a:gd name="T101" fmla="*/ 18 h 27"/>
                  <a:gd name="T102" fmla="*/ 44 w 45"/>
                  <a:gd name="T103" fmla="*/ 16 h 27"/>
                  <a:gd name="T104" fmla="*/ 42 w 45"/>
                  <a:gd name="T105" fmla="*/ 14 h 27"/>
                  <a:gd name="T106" fmla="*/ 41 w 45"/>
                  <a:gd name="T107" fmla="*/ 12 h 27"/>
                  <a:gd name="T108" fmla="*/ 39 w 45"/>
                  <a:gd name="T109" fmla="*/ 11 h 27"/>
                  <a:gd name="T110" fmla="*/ 38 w 45"/>
                  <a:gd name="T111" fmla="*/ 10 h 27"/>
                  <a:gd name="T112" fmla="*/ 36 w 45"/>
                  <a:gd name="T11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5" h="27">
                    <a:moveTo>
                      <a:pt x="36" y="10"/>
                    </a:moveTo>
                    <a:lnTo>
                      <a:pt x="36" y="9"/>
                    </a:lnTo>
                    <a:lnTo>
                      <a:pt x="35" y="8"/>
                    </a:lnTo>
                    <a:lnTo>
                      <a:pt x="34" y="7"/>
                    </a:lnTo>
                    <a:lnTo>
                      <a:pt x="33" y="6"/>
                    </a:lnTo>
                    <a:lnTo>
                      <a:pt x="31" y="5"/>
                    </a:lnTo>
                    <a:lnTo>
                      <a:pt x="29" y="4"/>
                    </a:lnTo>
                    <a:lnTo>
                      <a:pt x="27" y="3"/>
                    </a:lnTo>
                    <a:lnTo>
                      <a:pt x="25" y="2"/>
                    </a:lnTo>
                    <a:lnTo>
                      <a:pt x="23" y="1"/>
                    </a:lnTo>
                    <a:lnTo>
                      <a:pt x="20" y="1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8" y="17"/>
                    </a:lnTo>
                    <a:lnTo>
                      <a:pt x="11" y="18"/>
                    </a:lnTo>
                    <a:lnTo>
                      <a:pt x="14" y="19"/>
                    </a:lnTo>
                    <a:lnTo>
                      <a:pt x="16" y="20"/>
                    </a:lnTo>
                    <a:lnTo>
                      <a:pt x="19" y="21"/>
                    </a:lnTo>
                    <a:lnTo>
                      <a:pt x="22" y="22"/>
                    </a:lnTo>
                    <a:lnTo>
                      <a:pt x="25" y="23"/>
                    </a:lnTo>
                    <a:lnTo>
                      <a:pt x="28" y="24"/>
                    </a:lnTo>
                    <a:lnTo>
                      <a:pt x="30" y="25"/>
                    </a:lnTo>
                    <a:lnTo>
                      <a:pt x="33" y="26"/>
                    </a:lnTo>
                    <a:lnTo>
                      <a:pt x="34" y="27"/>
                    </a:lnTo>
                    <a:lnTo>
                      <a:pt x="36" y="27"/>
                    </a:lnTo>
                    <a:lnTo>
                      <a:pt x="37" y="27"/>
                    </a:lnTo>
                    <a:lnTo>
                      <a:pt x="38" y="27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6"/>
                    </a:lnTo>
                    <a:lnTo>
                      <a:pt x="44" y="25"/>
                    </a:lnTo>
                    <a:lnTo>
                      <a:pt x="44" y="24"/>
                    </a:lnTo>
                    <a:lnTo>
                      <a:pt x="45" y="22"/>
                    </a:lnTo>
                    <a:lnTo>
                      <a:pt x="45" y="20"/>
                    </a:lnTo>
                    <a:lnTo>
                      <a:pt x="44" y="18"/>
                    </a:lnTo>
                    <a:lnTo>
                      <a:pt x="44" y="16"/>
                    </a:lnTo>
                    <a:lnTo>
                      <a:pt x="42" y="14"/>
                    </a:lnTo>
                    <a:lnTo>
                      <a:pt x="41" y="12"/>
                    </a:lnTo>
                    <a:lnTo>
                      <a:pt x="39" y="11"/>
                    </a:lnTo>
                    <a:lnTo>
                      <a:pt x="38" y="10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29" name="Freeform 1487"/>
              <p:cNvSpPr>
                <a:spLocks/>
              </p:cNvSpPr>
              <p:nvPr/>
            </p:nvSpPr>
            <p:spPr bwMode="auto">
              <a:xfrm>
                <a:off x="5512" y="2600"/>
                <a:ext cx="53" cy="46"/>
              </a:xfrm>
              <a:custGeom>
                <a:avLst/>
                <a:gdLst>
                  <a:gd name="T0" fmla="*/ 45 w 53"/>
                  <a:gd name="T1" fmla="*/ 14 h 46"/>
                  <a:gd name="T2" fmla="*/ 45 w 53"/>
                  <a:gd name="T3" fmla="*/ 14 h 46"/>
                  <a:gd name="T4" fmla="*/ 45 w 53"/>
                  <a:gd name="T5" fmla="*/ 12 h 46"/>
                  <a:gd name="T6" fmla="*/ 43 w 53"/>
                  <a:gd name="T7" fmla="*/ 9 h 46"/>
                  <a:gd name="T8" fmla="*/ 41 w 53"/>
                  <a:gd name="T9" fmla="*/ 7 h 46"/>
                  <a:gd name="T10" fmla="*/ 38 w 53"/>
                  <a:gd name="T11" fmla="*/ 5 h 46"/>
                  <a:gd name="T12" fmla="*/ 35 w 53"/>
                  <a:gd name="T13" fmla="*/ 3 h 46"/>
                  <a:gd name="T14" fmla="*/ 32 w 53"/>
                  <a:gd name="T15" fmla="*/ 1 h 46"/>
                  <a:gd name="T16" fmla="*/ 29 w 53"/>
                  <a:gd name="T17" fmla="*/ 0 h 46"/>
                  <a:gd name="T18" fmla="*/ 26 w 53"/>
                  <a:gd name="T19" fmla="*/ 0 h 46"/>
                  <a:gd name="T20" fmla="*/ 21 w 53"/>
                  <a:gd name="T21" fmla="*/ 0 h 46"/>
                  <a:gd name="T22" fmla="*/ 17 w 53"/>
                  <a:gd name="T23" fmla="*/ 1 h 46"/>
                  <a:gd name="T24" fmla="*/ 13 w 53"/>
                  <a:gd name="T25" fmla="*/ 2 h 46"/>
                  <a:gd name="T26" fmla="*/ 9 w 53"/>
                  <a:gd name="T27" fmla="*/ 5 h 46"/>
                  <a:gd name="T28" fmla="*/ 6 w 53"/>
                  <a:gd name="T29" fmla="*/ 8 h 46"/>
                  <a:gd name="T30" fmla="*/ 3 w 53"/>
                  <a:gd name="T31" fmla="*/ 12 h 46"/>
                  <a:gd name="T32" fmla="*/ 1 w 53"/>
                  <a:gd name="T33" fmla="*/ 16 h 46"/>
                  <a:gd name="T34" fmla="*/ 0 w 53"/>
                  <a:gd name="T35" fmla="*/ 21 h 46"/>
                  <a:gd name="T36" fmla="*/ 0 w 53"/>
                  <a:gd name="T37" fmla="*/ 25 h 46"/>
                  <a:gd name="T38" fmla="*/ 1 w 53"/>
                  <a:gd name="T39" fmla="*/ 30 h 46"/>
                  <a:gd name="T40" fmla="*/ 3 w 53"/>
                  <a:gd name="T41" fmla="*/ 34 h 46"/>
                  <a:gd name="T42" fmla="*/ 6 w 53"/>
                  <a:gd name="T43" fmla="*/ 38 h 46"/>
                  <a:gd name="T44" fmla="*/ 9 w 53"/>
                  <a:gd name="T45" fmla="*/ 41 h 46"/>
                  <a:gd name="T46" fmla="*/ 13 w 53"/>
                  <a:gd name="T47" fmla="*/ 43 h 46"/>
                  <a:gd name="T48" fmla="*/ 17 w 53"/>
                  <a:gd name="T49" fmla="*/ 45 h 46"/>
                  <a:gd name="T50" fmla="*/ 21 w 53"/>
                  <a:gd name="T51" fmla="*/ 46 h 46"/>
                  <a:gd name="T52" fmla="*/ 25 w 53"/>
                  <a:gd name="T53" fmla="*/ 46 h 46"/>
                  <a:gd name="T54" fmla="*/ 29 w 53"/>
                  <a:gd name="T55" fmla="*/ 46 h 46"/>
                  <a:gd name="T56" fmla="*/ 32 w 53"/>
                  <a:gd name="T57" fmla="*/ 45 h 46"/>
                  <a:gd name="T58" fmla="*/ 35 w 53"/>
                  <a:gd name="T59" fmla="*/ 43 h 46"/>
                  <a:gd name="T60" fmla="*/ 38 w 53"/>
                  <a:gd name="T61" fmla="*/ 42 h 46"/>
                  <a:gd name="T62" fmla="*/ 40 w 53"/>
                  <a:gd name="T63" fmla="*/ 40 h 46"/>
                  <a:gd name="T64" fmla="*/ 42 w 53"/>
                  <a:gd name="T65" fmla="*/ 37 h 46"/>
                  <a:gd name="T66" fmla="*/ 44 w 53"/>
                  <a:gd name="T67" fmla="*/ 35 h 46"/>
                  <a:gd name="T68" fmla="*/ 45 w 53"/>
                  <a:gd name="T69" fmla="*/ 33 h 46"/>
                  <a:gd name="T70" fmla="*/ 45 w 53"/>
                  <a:gd name="T71" fmla="*/ 33 h 46"/>
                  <a:gd name="T72" fmla="*/ 47 w 53"/>
                  <a:gd name="T73" fmla="*/ 33 h 46"/>
                  <a:gd name="T74" fmla="*/ 50 w 53"/>
                  <a:gd name="T75" fmla="*/ 32 h 46"/>
                  <a:gd name="T76" fmla="*/ 52 w 53"/>
                  <a:gd name="T77" fmla="*/ 29 h 46"/>
                  <a:gd name="T78" fmla="*/ 53 w 53"/>
                  <a:gd name="T79" fmla="*/ 26 h 46"/>
                  <a:gd name="T80" fmla="*/ 53 w 53"/>
                  <a:gd name="T81" fmla="*/ 22 h 46"/>
                  <a:gd name="T82" fmla="*/ 52 w 53"/>
                  <a:gd name="T83" fmla="*/ 18 h 46"/>
                  <a:gd name="T84" fmla="*/ 50 w 53"/>
                  <a:gd name="T85" fmla="*/ 15 h 46"/>
                  <a:gd name="T86" fmla="*/ 47 w 53"/>
                  <a:gd name="T87" fmla="*/ 1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3" h="46">
                    <a:moveTo>
                      <a:pt x="45" y="14"/>
                    </a:moveTo>
                    <a:lnTo>
                      <a:pt x="45" y="14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5" y="12"/>
                    </a:lnTo>
                    <a:lnTo>
                      <a:pt x="44" y="11"/>
                    </a:lnTo>
                    <a:lnTo>
                      <a:pt x="43" y="9"/>
                    </a:lnTo>
                    <a:lnTo>
                      <a:pt x="42" y="8"/>
                    </a:lnTo>
                    <a:lnTo>
                      <a:pt x="41" y="7"/>
                    </a:lnTo>
                    <a:lnTo>
                      <a:pt x="39" y="6"/>
                    </a:lnTo>
                    <a:lnTo>
                      <a:pt x="38" y="5"/>
                    </a:lnTo>
                    <a:lnTo>
                      <a:pt x="37" y="3"/>
                    </a:lnTo>
                    <a:lnTo>
                      <a:pt x="35" y="3"/>
                    </a:lnTo>
                    <a:lnTo>
                      <a:pt x="34" y="2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5" y="1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9" y="5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1" y="16"/>
                    </a:lnTo>
                    <a:lnTo>
                      <a:pt x="1" y="18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1" y="28"/>
                    </a:lnTo>
                    <a:lnTo>
                      <a:pt x="1" y="30"/>
                    </a:lnTo>
                    <a:lnTo>
                      <a:pt x="2" y="32"/>
                    </a:lnTo>
                    <a:lnTo>
                      <a:pt x="3" y="34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7" y="39"/>
                    </a:lnTo>
                    <a:lnTo>
                      <a:pt x="9" y="41"/>
                    </a:lnTo>
                    <a:lnTo>
                      <a:pt x="11" y="42"/>
                    </a:lnTo>
                    <a:lnTo>
                      <a:pt x="13" y="43"/>
                    </a:lnTo>
                    <a:lnTo>
                      <a:pt x="15" y="44"/>
                    </a:lnTo>
                    <a:lnTo>
                      <a:pt x="17" y="45"/>
                    </a:lnTo>
                    <a:lnTo>
                      <a:pt x="19" y="46"/>
                    </a:lnTo>
                    <a:lnTo>
                      <a:pt x="21" y="46"/>
                    </a:lnTo>
                    <a:lnTo>
                      <a:pt x="24" y="46"/>
                    </a:lnTo>
                    <a:lnTo>
                      <a:pt x="25" y="46"/>
                    </a:lnTo>
                    <a:lnTo>
                      <a:pt x="27" y="46"/>
                    </a:lnTo>
                    <a:lnTo>
                      <a:pt x="29" y="46"/>
                    </a:lnTo>
                    <a:lnTo>
                      <a:pt x="30" y="45"/>
                    </a:lnTo>
                    <a:lnTo>
                      <a:pt x="32" y="45"/>
                    </a:lnTo>
                    <a:lnTo>
                      <a:pt x="33" y="44"/>
                    </a:lnTo>
                    <a:lnTo>
                      <a:pt x="35" y="43"/>
                    </a:lnTo>
                    <a:lnTo>
                      <a:pt x="36" y="43"/>
                    </a:lnTo>
                    <a:lnTo>
                      <a:pt x="38" y="42"/>
                    </a:lnTo>
                    <a:lnTo>
                      <a:pt x="39" y="41"/>
                    </a:lnTo>
                    <a:lnTo>
                      <a:pt x="40" y="40"/>
                    </a:lnTo>
                    <a:lnTo>
                      <a:pt x="41" y="39"/>
                    </a:lnTo>
                    <a:lnTo>
                      <a:pt x="42" y="37"/>
                    </a:lnTo>
                    <a:lnTo>
                      <a:pt x="43" y="36"/>
                    </a:lnTo>
                    <a:lnTo>
                      <a:pt x="44" y="35"/>
                    </a:lnTo>
                    <a:lnTo>
                      <a:pt x="45" y="33"/>
                    </a:lnTo>
                    <a:lnTo>
                      <a:pt x="45" y="33"/>
                    </a:lnTo>
                    <a:lnTo>
                      <a:pt x="45" y="33"/>
                    </a:lnTo>
                    <a:lnTo>
                      <a:pt x="45" y="33"/>
                    </a:lnTo>
                    <a:lnTo>
                      <a:pt x="45" y="33"/>
                    </a:lnTo>
                    <a:lnTo>
                      <a:pt x="47" y="33"/>
                    </a:lnTo>
                    <a:lnTo>
                      <a:pt x="48" y="33"/>
                    </a:lnTo>
                    <a:lnTo>
                      <a:pt x="50" y="32"/>
                    </a:lnTo>
                    <a:lnTo>
                      <a:pt x="51" y="30"/>
                    </a:lnTo>
                    <a:lnTo>
                      <a:pt x="52" y="29"/>
                    </a:lnTo>
                    <a:lnTo>
                      <a:pt x="52" y="27"/>
                    </a:lnTo>
                    <a:lnTo>
                      <a:pt x="53" y="26"/>
                    </a:lnTo>
                    <a:lnTo>
                      <a:pt x="53" y="24"/>
                    </a:lnTo>
                    <a:lnTo>
                      <a:pt x="53" y="22"/>
                    </a:lnTo>
                    <a:lnTo>
                      <a:pt x="52" y="20"/>
                    </a:lnTo>
                    <a:lnTo>
                      <a:pt x="52" y="18"/>
                    </a:lnTo>
                    <a:lnTo>
                      <a:pt x="51" y="17"/>
                    </a:lnTo>
                    <a:lnTo>
                      <a:pt x="50" y="15"/>
                    </a:lnTo>
                    <a:lnTo>
                      <a:pt x="48" y="14"/>
                    </a:lnTo>
                    <a:lnTo>
                      <a:pt x="47" y="14"/>
                    </a:lnTo>
                    <a:lnTo>
                      <a:pt x="45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30" name="Freeform 1488"/>
              <p:cNvSpPr>
                <a:spLocks/>
              </p:cNvSpPr>
              <p:nvPr/>
            </p:nvSpPr>
            <p:spPr bwMode="auto">
              <a:xfrm>
                <a:off x="5516" y="2603"/>
                <a:ext cx="46" cy="40"/>
              </a:xfrm>
              <a:custGeom>
                <a:avLst/>
                <a:gdLst>
                  <a:gd name="T0" fmla="*/ 41 w 46"/>
                  <a:gd name="T1" fmla="*/ 15 h 40"/>
                  <a:gd name="T2" fmla="*/ 40 w 46"/>
                  <a:gd name="T3" fmla="*/ 16 h 40"/>
                  <a:gd name="T4" fmla="*/ 39 w 46"/>
                  <a:gd name="T5" fmla="*/ 15 h 40"/>
                  <a:gd name="T6" fmla="*/ 37 w 46"/>
                  <a:gd name="T7" fmla="*/ 12 h 40"/>
                  <a:gd name="T8" fmla="*/ 36 w 46"/>
                  <a:gd name="T9" fmla="*/ 9 h 40"/>
                  <a:gd name="T10" fmla="*/ 34 w 46"/>
                  <a:gd name="T11" fmla="*/ 6 h 40"/>
                  <a:gd name="T12" fmla="*/ 31 w 46"/>
                  <a:gd name="T13" fmla="*/ 4 h 40"/>
                  <a:gd name="T14" fmla="*/ 28 w 46"/>
                  <a:gd name="T15" fmla="*/ 2 h 40"/>
                  <a:gd name="T16" fmla="*/ 25 w 46"/>
                  <a:gd name="T17" fmla="*/ 1 h 40"/>
                  <a:gd name="T18" fmla="*/ 21 w 46"/>
                  <a:gd name="T19" fmla="*/ 0 h 40"/>
                  <a:gd name="T20" fmla="*/ 18 w 46"/>
                  <a:gd name="T21" fmla="*/ 0 h 40"/>
                  <a:gd name="T22" fmla="*/ 14 w 46"/>
                  <a:gd name="T23" fmla="*/ 1 h 40"/>
                  <a:gd name="T24" fmla="*/ 10 w 46"/>
                  <a:gd name="T25" fmla="*/ 3 h 40"/>
                  <a:gd name="T26" fmla="*/ 7 w 46"/>
                  <a:gd name="T27" fmla="*/ 5 h 40"/>
                  <a:gd name="T28" fmla="*/ 4 w 46"/>
                  <a:gd name="T29" fmla="*/ 7 h 40"/>
                  <a:gd name="T30" fmla="*/ 2 w 46"/>
                  <a:gd name="T31" fmla="*/ 11 h 40"/>
                  <a:gd name="T32" fmla="*/ 1 w 46"/>
                  <a:gd name="T33" fmla="*/ 14 h 40"/>
                  <a:gd name="T34" fmla="*/ 0 w 46"/>
                  <a:gd name="T35" fmla="*/ 18 h 40"/>
                  <a:gd name="T36" fmla="*/ 0 w 46"/>
                  <a:gd name="T37" fmla="*/ 22 h 40"/>
                  <a:gd name="T38" fmla="*/ 1 w 46"/>
                  <a:gd name="T39" fmla="*/ 26 h 40"/>
                  <a:gd name="T40" fmla="*/ 2 w 46"/>
                  <a:gd name="T41" fmla="*/ 29 h 40"/>
                  <a:gd name="T42" fmla="*/ 4 w 46"/>
                  <a:gd name="T43" fmla="*/ 32 h 40"/>
                  <a:gd name="T44" fmla="*/ 7 w 46"/>
                  <a:gd name="T45" fmla="*/ 35 h 40"/>
                  <a:gd name="T46" fmla="*/ 10 w 46"/>
                  <a:gd name="T47" fmla="*/ 37 h 40"/>
                  <a:gd name="T48" fmla="*/ 14 w 46"/>
                  <a:gd name="T49" fmla="*/ 39 h 40"/>
                  <a:gd name="T50" fmla="*/ 18 w 46"/>
                  <a:gd name="T51" fmla="*/ 40 h 40"/>
                  <a:gd name="T52" fmla="*/ 21 w 46"/>
                  <a:gd name="T53" fmla="*/ 40 h 40"/>
                  <a:gd name="T54" fmla="*/ 25 w 46"/>
                  <a:gd name="T55" fmla="*/ 39 h 40"/>
                  <a:gd name="T56" fmla="*/ 28 w 46"/>
                  <a:gd name="T57" fmla="*/ 38 h 40"/>
                  <a:gd name="T58" fmla="*/ 30 w 46"/>
                  <a:gd name="T59" fmla="*/ 36 h 40"/>
                  <a:gd name="T60" fmla="*/ 33 w 46"/>
                  <a:gd name="T61" fmla="*/ 34 h 40"/>
                  <a:gd name="T62" fmla="*/ 35 w 46"/>
                  <a:gd name="T63" fmla="*/ 32 h 40"/>
                  <a:gd name="T64" fmla="*/ 37 w 46"/>
                  <a:gd name="T65" fmla="*/ 30 h 40"/>
                  <a:gd name="T66" fmla="*/ 38 w 46"/>
                  <a:gd name="T67" fmla="*/ 27 h 40"/>
                  <a:gd name="T68" fmla="*/ 39 w 46"/>
                  <a:gd name="T69" fmla="*/ 25 h 40"/>
                  <a:gd name="T70" fmla="*/ 40 w 46"/>
                  <a:gd name="T71" fmla="*/ 26 h 40"/>
                  <a:gd name="T72" fmla="*/ 40 w 46"/>
                  <a:gd name="T73" fmla="*/ 26 h 40"/>
                  <a:gd name="T74" fmla="*/ 41 w 46"/>
                  <a:gd name="T75" fmla="*/ 27 h 40"/>
                  <a:gd name="T76" fmla="*/ 43 w 46"/>
                  <a:gd name="T77" fmla="*/ 27 h 40"/>
                  <a:gd name="T78" fmla="*/ 44 w 46"/>
                  <a:gd name="T79" fmla="*/ 26 h 40"/>
                  <a:gd name="T80" fmla="*/ 45 w 46"/>
                  <a:gd name="T81" fmla="*/ 24 h 40"/>
                  <a:gd name="T82" fmla="*/ 46 w 46"/>
                  <a:gd name="T83" fmla="*/ 22 h 40"/>
                  <a:gd name="T84" fmla="*/ 46 w 46"/>
                  <a:gd name="T85" fmla="*/ 20 h 40"/>
                  <a:gd name="T86" fmla="*/ 45 w 46"/>
                  <a:gd name="T87" fmla="*/ 18 h 40"/>
                  <a:gd name="T88" fmla="*/ 44 w 46"/>
                  <a:gd name="T89" fmla="*/ 16 h 40"/>
                  <a:gd name="T90" fmla="*/ 43 w 46"/>
                  <a:gd name="T91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40">
                    <a:moveTo>
                      <a:pt x="42" y="15"/>
                    </a:moveTo>
                    <a:lnTo>
                      <a:pt x="41" y="15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39" y="17"/>
                    </a:lnTo>
                    <a:lnTo>
                      <a:pt x="39" y="15"/>
                    </a:lnTo>
                    <a:lnTo>
                      <a:pt x="38" y="13"/>
                    </a:lnTo>
                    <a:lnTo>
                      <a:pt x="37" y="12"/>
                    </a:lnTo>
                    <a:lnTo>
                      <a:pt x="37" y="10"/>
                    </a:lnTo>
                    <a:lnTo>
                      <a:pt x="36" y="9"/>
                    </a:lnTo>
                    <a:lnTo>
                      <a:pt x="35" y="7"/>
                    </a:lnTo>
                    <a:lnTo>
                      <a:pt x="34" y="6"/>
                    </a:lnTo>
                    <a:lnTo>
                      <a:pt x="32" y="5"/>
                    </a:lnTo>
                    <a:lnTo>
                      <a:pt x="31" y="4"/>
                    </a:lnTo>
                    <a:lnTo>
                      <a:pt x="30" y="3"/>
                    </a:lnTo>
                    <a:lnTo>
                      <a:pt x="28" y="2"/>
                    </a:lnTo>
                    <a:lnTo>
                      <a:pt x="27" y="2"/>
                    </a:lnTo>
                    <a:lnTo>
                      <a:pt x="25" y="1"/>
                    </a:lnTo>
                    <a:lnTo>
                      <a:pt x="23" y="1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2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1" y="26"/>
                    </a:lnTo>
                    <a:lnTo>
                      <a:pt x="2" y="28"/>
                    </a:lnTo>
                    <a:lnTo>
                      <a:pt x="2" y="29"/>
                    </a:lnTo>
                    <a:lnTo>
                      <a:pt x="3" y="31"/>
                    </a:lnTo>
                    <a:lnTo>
                      <a:pt x="4" y="32"/>
                    </a:lnTo>
                    <a:lnTo>
                      <a:pt x="6" y="34"/>
                    </a:lnTo>
                    <a:lnTo>
                      <a:pt x="7" y="35"/>
                    </a:lnTo>
                    <a:lnTo>
                      <a:pt x="9" y="36"/>
                    </a:lnTo>
                    <a:lnTo>
                      <a:pt x="10" y="37"/>
                    </a:lnTo>
                    <a:lnTo>
                      <a:pt x="12" y="38"/>
                    </a:lnTo>
                    <a:lnTo>
                      <a:pt x="14" y="39"/>
                    </a:lnTo>
                    <a:lnTo>
                      <a:pt x="16" y="39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1" y="40"/>
                    </a:lnTo>
                    <a:lnTo>
                      <a:pt x="23" y="39"/>
                    </a:lnTo>
                    <a:lnTo>
                      <a:pt x="25" y="39"/>
                    </a:lnTo>
                    <a:lnTo>
                      <a:pt x="26" y="39"/>
                    </a:lnTo>
                    <a:lnTo>
                      <a:pt x="28" y="38"/>
                    </a:lnTo>
                    <a:lnTo>
                      <a:pt x="29" y="37"/>
                    </a:lnTo>
                    <a:lnTo>
                      <a:pt x="30" y="36"/>
                    </a:lnTo>
                    <a:lnTo>
                      <a:pt x="32" y="36"/>
                    </a:lnTo>
                    <a:lnTo>
                      <a:pt x="33" y="34"/>
                    </a:lnTo>
                    <a:lnTo>
                      <a:pt x="34" y="33"/>
                    </a:lnTo>
                    <a:lnTo>
                      <a:pt x="35" y="32"/>
                    </a:lnTo>
                    <a:lnTo>
                      <a:pt x="36" y="31"/>
                    </a:lnTo>
                    <a:lnTo>
                      <a:pt x="37" y="30"/>
                    </a:lnTo>
                    <a:lnTo>
                      <a:pt x="38" y="28"/>
                    </a:lnTo>
                    <a:lnTo>
                      <a:pt x="38" y="27"/>
                    </a:lnTo>
                    <a:lnTo>
                      <a:pt x="39" y="25"/>
                    </a:lnTo>
                    <a:lnTo>
                      <a:pt x="39" y="25"/>
                    </a:lnTo>
                    <a:lnTo>
                      <a:pt x="39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7"/>
                    </a:lnTo>
                    <a:lnTo>
                      <a:pt x="43" y="26"/>
                    </a:lnTo>
                    <a:lnTo>
                      <a:pt x="44" y="26"/>
                    </a:lnTo>
                    <a:lnTo>
                      <a:pt x="45" y="25"/>
                    </a:lnTo>
                    <a:lnTo>
                      <a:pt x="45" y="24"/>
                    </a:lnTo>
                    <a:lnTo>
                      <a:pt x="46" y="23"/>
                    </a:lnTo>
                    <a:lnTo>
                      <a:pt x="46" y="22"/>
                    </a:lnTo>
                    <a:lnTo>
                      <a:pt x="46" y="21"/>
                    </a:lnTo>
                    <a:lnTo>
                      <a:pt x="46" y="20"/>
                    </a:lnTo>
                    <a:lnTo>
                      <a:pt x="46" y="19"/>
                    </a:lnTo>
                    <a:lnTo>
                      <a:pt x="45" y="18"/>
                    </a:lnTo>
                    <a:lnTo>
                      <a:pt x="45" y="17"/>
                    </a:lnTo>
                    <a:lnTo>
                      <a:pt x="44" y="16"/>
                    </a:lnTo>
                    <a:lnTo>
                      <a:pt x="43" y="16"/>
                    </a:lnTo>
                    <a:lnTo>
                      <a:pt x="43" y="15"/>
                    </a:lnTo>
                    <a:lnTo>
                      <a:pt x="42" y="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31" name="Freeform 1489"/>
              <p:cNvSpPr>
                <a:spLocks/>
              </p:cNvSpPr>
              <p:nvPr/>
            </p:nvSpPr>
            <p:spPr bwMode="auto">
              <a:xfrm>
                <a:off x="5556" y="2626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3 h 3"/>
                  <a:gd name="T4" fmla="*/ 3 w 3"/>
                  <a:gd name="T5" fmla="*/ 2 h 3"/>
                  <a:gd name="T6" fmla="*/ 3 w 3"/>
                  <a:gd name="T7" fmla="*/ 2 h 3"/>
                  <a:gd name="T8" fmla="*/ 3 w 3"/>
                  <a:gd name="T9" fmla="*/ 1 h 3"/>
                  <a:gd name="T10" fmla="*/ 3 w 3"/>
                  <a:gd name="T11" fmla="*/ 1 h 3"/>
                  <a:gd name="T12" fmla="*/ 3 w 3"/>
                  <a:gd name="T13" fmla="*/ 0 h 3"/>
                  <a:gd name="T14" fmla="*/ 3 w 3"/>
                  <a:gd name="T15" fmla="*/ 0 h 3"/>
                  <a:gd name="T16" fmla="*/ 2 w 3"/>
                  <a:gd name="T17" fmla="*/ 0 h 3"/>
                  <a:gd name="T18" fmla="*/ 1 w 3"/>
                  <a:gd name="T19" fmla="*/ 0 h 3"/>
                  <a:gd name="T20" fmla="*/ 1 w 3"/>
                  <a:gd name="T21" fmla="*/ 0 h 3"/>
                  <a:gd name="T22" fmla="*/ 1 w 3"/>
                  <a:gd name="T23" fmla="*/ 1 h 3"/>
                  <a:gd name="T24" fmla="*/ 0 w 3"/>
                  <a:gd name="T25" fmla="*/ 1 h 3"/>
                  <a:gd name="T26" fmla="*/ 1 w 3"/>
                  <a:gd name="T27" fmla="*/ 2 h 3"/>
                  <a:gd name="T28" fmla="*/ 1 w 3"/>
                  <a:gd name="T29" fmla="*/ 2 h 3"/>
                  <a:gd name="T30" fmla="*/ 1 w 3"/>
                  <a:gd name="T31" fmla="*/ 3 h 3"/>
                  <a:gd name="T32" fmla="*/ 2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32" name="Freeform 1490"/>
              <p:cNvSpPr>
                <a:spLocks/>
              </p:cNvSpPr>
              <p:nvPr/>
            </p:nvSpPr>
            <p:spPr bwMode="auto">
              <a:xfrm>
                <a:off x="5527" y="2631"/>
                <a:ext cx="18" cy="6"/>
              </a:xfrm>
              <a:custGeom>
                <a:avLst/>
                <a:gdLst>
                  <a:gd name="T0" fmla="*/ 0 w 18"/>
                  <a:gd name="T1" fmla="*/ 0 h 6"/>
                  <a:gd name="T2" fmla="*/ 0 w 18"/>
                  <a:gd name="T3" fmla="*/ 1 h 6"/>
                  <a:gd name="T4" fmla="*/ 0 w 18"/>
                  <a:gd name="T5" fmla="*/ 1 h 6"/>
                  <a:gd name="T6" fmla="*/ 0 w 18"/>
                  <a:gd name="T7" fmla="*/ 2 h 6"/>
                  <a:gd name="T8" fmla="*/ 0 w 18"/>
                  <a:gd name="T9" fmla="*/ 2 h 6"/>
                  <a:gd name="T10" fmla="*/ 1 w 18"/>
                  <a:gd name="T11" fmla="*/ 3 h 6"/>
                  <a:gd name="T12" fmla="*/ 1 w 18"/>
                  <a:gd name="T13" fmla="*/ 4 h 6"/>
                  <a:gd name="T14" fmla="*/ 2 w 18"/>
                  <a:gd name="T15" fmla="*/ 4 h 6"/>
                  <a:gd name="T16" fmla="*/ 3 w 18"/>
                  <a:gd name="T17" fmla="*/ 5 h 6"/>
                  <a:gd name="T18" fmla="*/ 4 w 18"/>
                  <a:gd name="T19" fmla="*/ 6 h 6"/>
                  <a:gd name="T20" fmla="*/ 5 w 18"/>
                  <a:gd name="T21" fmla="*/ 6 h 6"/>
                  <a:gd name="T22" fmla="*/ 7 w 18"/>
                  <a:gd name="T23" fmla="*/ 6 h 6"/>
                  <a:gd name="T24" fmla="*/ 8 w 18"/>
                  <a:gd name="T25" fmla="*/ 6 h 6"/>
                  <a:gd name="T26" fmla="*/ 9 w 18"/>
                  <a:gd name="T27" fmla="*/ 6 h 6"/>
                  <a:gd name="T28" fmla="*/ 10 w 18"/>
                  <a:gd name="T29" fmla="*/ 6 h 6"/>
                  <a:gd name="T30" fmla="*/ 10 w 18"/>
                  <a:gd name="T31" fmla="*/ 6 h 6"/>
                  <a:gd name="T32" fmla="*/ 10 w 18"/>
                  <a:gd name="T33" fmla="*/ 6 h 6"/>
                  <a:gd name="T34" fmla="*/ 18 w 18"/>
                  <a:gd name="T35" fmla="*/ 0 h 6"/>
                  <a:gd name="T36" fmla="*/ 0 w 18"/>
                  <a:gd name="T3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6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33" name="Freeform 1491"/>
              <p:cNvSpPr>
                <a:spLocks/>
              </p:cNvSpPr>
              <p:nvPr/>
            </p:nvSpPr>
            <p:spPr bwMode="auto">
              <a:xfrm>
                <a:off x="5529" y="2632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 w 11"/>
                  <a:gd name="T3" fmla="*/ 2 h 2"/>
                  <a:gd name="T4" fmla="*/ 8 w 11"/>
                  <a:gd name="T5" fmla="*/ 2 h 2"/>
                  <a:gd name="T6" fmla="*/ 11 w 11"/>
                  <a:gd name="T7" fmla="*/ 0 h 2"/>
                  <a:gd name="T8" fmla="*/ 0 w 1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34" name="Freeform 1492"/>
              <p:cNvSpPr>
                <a:spLocks/>
              </p:cNvSpPr>
              <p:nvPr/>
            </p:nvSpPr>
            <p:spPr bwMode="auto">
              <a:xfrm>
                <a:off x="5524" y="2611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3 w 4"/>
                  <a:gd name="T3" fmla="*/ 5 h 5"/>
                  <a:gd name="T4" fmla="*/ 4 w 4"/>
                  <a:gd name="T5" fmla="*/ 4 h 5"/>
                  <a:gd name="T6" fmla="*/ 4 w 4"/>
                  <a:gd name="T7" fmla="*/ 4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1 h 5"/>
                  <a:gd name="T14" fmla="*/ 3 w 4"/>
                  <a:gd name="T15" fmla="*/ 1 h 5"/>
                  <a:gd name="T16" fmla="*/ 2 w 4"/>
                  <a:gd name="T17" fmla="*/ 0 h 5"/>
                  <a:gd name="T18" fmla="*/ 1 w 4"/>
                  <a:gd name="T19" fmla="*/ 1 h 5"/>
                  <a:gd name="T20" fmla="*/ 0 w 4"/>
                  <a:gd name="T21" fmla="*/ 1 h 5"/>
                  <a:gd name="T22" fmla="*/ 0 w 4"/>
                  <a:gd name="T23" fmla="*/ 2 h 5"/>
                  <a:gd name="T24" fmla="*/ 0 w 4"/>
                  <a:gd name="T25" fmla="*/ 3 h 5"/>
                  <a:gd name="T26" fmla="*/ 0 w 4"/>
                  <a:gd name="T27" fmla="*/ 4 h 5"/>
                  <a:gd name="T28" fmla="*/ 0 w 4"/>
                  <a:gd name="T29" fmla="*/ 4 h 5"/>
                  <a:gd name="T30" fmla="*/ 1 w 4"/>
                  <a:gd name="T31" fmla="*/ 5 h 5"/>
                  <a:gd name="T32" fmla="*/ 2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3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35" name="Freeform 1493"/>
              <p:cNvSpPr>
                <a:spLocks/>
              </p:cNvSpPr>
              <p:nvPr/>
            </p:nvSpPr>
            <p:spPr bwMode="auto">
              <a:xfrm>
                <a:off x="5539" y="2611"/>
                <a:ext cx="6" cy="6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5 w 6"/>
                  <a:gd name="T5" fmla="*/ 5 h 6"/>
                  <a:gd name="T6" fmla="*/ 5 w 6"/>
                  <a:gd name="T7" fmla="*/ 4 h 6"/>
                  <a:gd name="T8" fmla="*/ 6 w 6"/>
                  <a:gd name="T9" fmla="*/ 3 h 6"/>
                  <a:gd name="T10" fmla="*/ 5 w 6"/>
                  <a:gd name="T11" fmla="*/ 2 h 6"/>
                  <a:gd name="T12" fmla="*/ 5 w 6"/>
                  <a:gd name="T13" fmla="*/ 1 h 6"/>
                  <a:gd name="T14" fmla="*/ 4 w 6"/>
                  <a:gd name="T15" fmla="*/ 1 h 6"/>
                  <a:gd name="T16" fmla="*/ 3 w 6"/>
                  <a:gd name="T17" fmla="*/ 0 h 6"/>
                  <a:gd name="T18" fmla="*/ 2 w 6"/>
                  <a:gd name="T19" fmla="*/ 1 h 6"/>
                  <a:gd name="T20" fmla="*/ 2 w 6"/>
                  <a:gd name="T21" fmla="*/ 1 h 6"/>
                  <a:gd name="T22" fmla="*/ 1 w 6"/>
                  <a:gd name="T23" fmla="*/ 1 h 6"/>
                  <a:gd name="T24" fmla="*/ 1 w 6"/>
                  <a:gd name="T25" fmla="*/ 1 h 6"/>
                  <a:gd name="T26" fmla="*/ 0 w 6"/>
                  <a:gd name="T27" fmla="*/ 2 h 6"/>
                  <a:gd name="T28" fmla="*/ 0 w 6"/>
                  <a:gd name="T29" fmla="*/ 2 h 6"/>
                  <a:gd name="T30" fmla="*/ 0 w 6"/>
                  <a:gd name="T31" fmla="*/ 3 h 6"/>
                  <a:gd name="T32" fmla="*/ 0 w 6"/>
                  <a:gd name="T33" fmla="*/ 3 h 6"/>
                  <a:gd name="T34" fmla="*/ 0 w 6"/>
                  <a:gd name="T35" fmla="*/ 4 h 6"/>
                  <a:gd name="T36" fmla="*/ 0 w 6"/>
                  <a:gd name="T37" fmla="*/ 4 h 6"/>
                  <a:gd name="T38" fmla="*/ 0 w 6"/>
                  <a:gd name="T39" fmla="*/ 5 h 6"/>
                  <a:gd name="T40" fmla="*/ 1 w 6"/>
                  <a:gd name="T41" fmla="*/ 5 h 6"/>
                  <a:gd name="T42" fmla="*/ 1 w 6"/>
                  <a:gd name="T43" fmla="*/ 6 h 6"/>
                  <a:gd name="T44" fmla="*/ 2 w 6"/>
                  <a:gd name="T45" fmla="*/ 6 h 6"/>
                  <a:gd name="T46" fmla="*/ 2 w 6"/>
                  <a:gd name="T47" fmla="*/ 6 h 6"/>
                  <a:gd name="T48" fmla="*/ 3 w 6"/>
                  <a:gd name="T4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lnTo>
                      <a:pt x="4" y="6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36" name="Freeform 1494"/>
              <p:cNvSpPr>
                <a:spLocks/>
              </p:cNvSpPr>
              <p:nvPr/>
            </p:nvSpPr>
            <p:spPr bwMode="auto">
              <a:xfrm>
                <a:off x="5525" y="2612"/>
                <a:ext cx="12" cy="14"/>
              </a:xfrm>
              <a:custGeom>
                <a:avLst/>
                <a:gdLst>
                  <a:gd name="T0" fmla="*/ 3 w 12"/>
                  <a:gd name="T1" fmla="*/ 12 h 14"/>
                  <a:gd name="T2" fmla="*/ 8 w 12"/>
                  <a:gd name="T3" fmla="*/ 3 h 14"/>
                  <a:gd name="T4" fmla="*/ 8 w 12"/>
                  <a:gd name="T5" fmla="*/ 0 h 14"/>
                  <a:gd name="T6" fmla="*/ 0 w 12"/>
                  <a:gd name="T7" fmla="*/ 14 h 14"/>
                  <a:gd name="T8" fmla="*/ 12 w 12"/>
                  <a:gd name="T9" fmla="*/ 14 h 14"/>
                  <a:gd name="T10" fmla="*/ 12 w 12"/>
                  <a:gd name="T11" fmla="*/ 12 h 14"/>
                  <a:gd name="T12" fmla="*/ 3 w 12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3" y="12"/>
                    </a:moveTo>
                    <a:lnTo>
                      <a:pt x="8" y="3"/>
                    </a:lnTo>
                    <a:lnTo>
                      <a:pt x="8" y="0"/>
                    </a:lnTo>
                    <a:lnTo>
                      <a:pt x="0" y="14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</p:grpSp>
        <p:grpSp>
          <p:nvGrpSpPr>
            <p:cNvPr id="277" name="Group 1498"/>
            <p:cNvGrpSpPr>
              <a:grpSpLocks/>
            </p:cNvGrpSpPr>
            <p:nvPr/>
          </p:nvGrpSpPr>
          <p:grpSpPr bwMode="auto">
            <a:xfrm>
              <a:off x="8597900" y="3821113"/>
              <a:ext cx="212725" cy="273050"/>
              <a:chOff x="5416" y="2407"/>
              <a:chExt cx="134" cy="172"/>
            </a:xfrm>
          </p:grpSpPr>
          <p:pic>
            <p:nvPicPr>
              <p:cNvPr id="282" name="Picture 1496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16" y="2407"/>
                <a:ext cx="134" cy="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83" name="Picture 1497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16" y="2407"/>
                <a:ext cx="134" cy="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278" name="Rectangle 1499"/>
            <p:cNvSpPr>
              <a:spLocks noChangeArrowheads="1"/>
            </p:cNvSpPr>
            <p:nvPr/>
          </p:nvSpPr>
          <p:spPr bwMode="auto">
            <a:xfrm>
              <a:off x="8472488" y="3814763"/>
              <a:ext cx="455612" cy="277812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/>
            </a:p>
          </p:txBody>
        </p:sp>
        <p:sp>
          <p:nvSpPr>
            <p:cNvPr id="279" name="Rectangle 1500"/>
            <p:cNvSpPr>
              <a:spLocks noChangeArrowheads="1"/>
            </p:cNvSpPr>
            <p:nvPr/>
          </p:nvSpPr>
          <p:spPr bwMode="auto">
            <a:xfrm>
              <a:off x="8020050" y="4095750"/>
              <a:ext cx="455612" cy="279400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/>
            </a:p>
          </p:txBody>
        </p:sp>
        <p:sp>
          <p:nvSpPr>
            <p:cNvPr id="280" name="Rectangle 1501"/>
            <p:cNvSpPr>
              <a:spLocks noChangeArrowheads="1"/>
            </p:cNvSpPr>
            <p:nvPr/>
          </p:nvSpPr>
          <p:spPr bwMode="auto">
            <a:xfrm>
              <a:off x="8475663" y="4097338"/>
              <a:ext cx="454025" cy="279400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/>
            </a:p>
          </p:txBody>
        </p:sp>
        <p:pic>
          <p:nvPicPr>
            <p:cNvPr id="281" name="Picture 1502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04175" y="3816350"/>
              <a:ext cx="461962" cy="285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86" name="グループ化 385"/>
          <p:cNvGrpSpPr/>
          <p:nvPr/>
        </p:nvGrpSpPr>
        <p:grpSpPr>
          <a:xfrm>
            <a:off x="1885693" y="4067923"/>
            <a:ext cx="578287" cy="473924"/>
            <a:chOff x="3208338" y="3263901"/>
            <a:chExt cx="990600" cy="792163"/>
          </a:xfrm>
        </p:grpSpPr>
        <p:pic>
          <p:nvPicPr>
            <p:cNvPr id="387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8" name="Picture 9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89" name="グループ化 388"/>
          <p:cNvGrpSpPr/>
          <p:nvPr/>
        </p:nvGrpSpPr>
        <p:grpSpPr>
          <a:xfrm>
            <a:off x="1744309" y="5296098"/>
            <a:ext cx="874789" cy="709682"/>
            <a:chOff x="1449388" y="3081338"/>
            <a:chExt cx="990600" cy="792163"/>
          </a:xfrm>
        </p:grpSpPr>
        <p:pic>
          <p:nvPicPr>
            <p:cNvPr id="390" name="Picture 8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9388" y="3081338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91" name="Group 85"/>
            <p:cNvGrpSpPr>
              <a:grpSpLocks/>
            </p:cNvGrpSpPr>
            <p:nvPr/>
          </p:nvGrpSpPr>
          <p:grpSpPr bwMode="auto">
            <a:xfrm>
              <a:off x="1492251" y="3189288"/>
              <a:ext cx="909638" cy="561975"/>
              <a:chOff x="940" y="2009"/>
              <a:chExt cx="573" cy="354"/>
            </a:xfrm>
          </p:grpSpPr>
          <p:sp>
            <p:nvSpPr>
              <p:cNvPr id="395" name="Rectangle 83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6" name="Rectangle 84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392" name="Group 89"/>
            <p:cNvGrpSpPr>
              <a:grpSpLocks/>
            </p:cNvGrpSpPr>
            <p:nvPr/>
          </p:nvGrpSpPr>
          <p:grpSpPr bwMode="auto">
            <a:xfrm>
              <a:off x="1757363" y="3244851"/>
              <a:ext cx="401638" cy="519113"/>
              <a:chOff x="1107" y="2044"/>
              <a:chExt cx="253" cy="327"/>
            </a:xfrm>
          </p:grpSpPr>
          <p:pic>
            <p:nvPicPr>
              <p:cNvPr id="393" name="Picture 87"/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94" name="Picture 88"/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397" name="Text Box 43"/>
          <p:cNvSpPr txBox="1">
            <a:spLocks noChangeArrowheads="1"/>
          </p:cNvSpPr>
          <p:nvPr/>
        </p:nvSpPr>
        <p:spPr bwMode="auto">
          <a:xfrm>
            <a:off x="1782261" y="5988386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Local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398" name="グループ化 397"/>
          <p:cNvGrpSpPr/>
          <p:nvPr/>
        </p:nvGrpSpPr>
        <p:grpSpPr>
          <a:xfrm>
            <a:off x="3129274" y="5702421"/>
            <a:ext cx="578287" cy="472974"/>
            <a:chOff x="7978775" y="3702050"/>
            <a:chExt cx="990600" cy="790575"/>
          </a:xfrm>
        </p:grpSpPr>
        <p:pic>
          <p:nvPicPr>
            <p:cNvPr id="399" name="Picture 1389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78775" y="3702050"/>
              <a:ext cx="990600" cy="790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00" name="Group 1392"/>
            <p:cNvGrpSpPr>
              <a:grpSpLocks/>
            </p:cNvGrpSpPr>
            <p:nvPr/>
          </p:nvGrpSpPr>
          <p:grpSpPr bwMode="auto">
            <a:xfrm>
              <a:off x="8020050" y="3810000"/>
              <a:ext cx="911225" cy="560387"/>
              <a:chOff x="5052" y="2400"/>
              <a:chExt cx="574" cy="353"/>
            </a:xfrm>
          </p:grpSpPr>
          <p:sp>
            <p:nvSpPr>
              <p:cNvPr id="510" name="Rectangle 1390"/>
              <p:cNvSpPr>
                <a:spLocks noChangeArrowheads="1"/>
              </p:cNvSpPr>
              <p:nvPr/>
            </p:nvSpPr>
            <p:spPr bwMode="auto">
              <a:xfrm>
                <a:off x="5052" y="2400"/>
                <a:ext cx="574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1" name="Rectangle 1391"/>
              <p:cNvSpPr>
                <a:spLocks noChangeArrowheads="1"/>
              </p:cNvSpPr>
              <p:nvPr/>
            </p:nvSpPr>
            <p:spPr bwMode="auto">
              <a:xfrm>
                <a:off x="5052" y="2400"/>
                <a:ext cx="574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401" name="Group 1441"/>
            <p:cNvGrpSpPr>
              <a:grpSpLocks/>
            </p:cNvGrpSpPr>
            <p:nvPr/>
          </p:nvGrpSpPr>
          <p:grpSpPr bwMode="auto">
            <a:xfrm>
              <a:off x="8072438" y="4127500"/>
              <a:ext cx="366712" cy="215900"/>
              <a:chOff x="5085" y="2600"/>
              <a:chExt cx="231" cy="136"/>
            </a:xfrm>
          </p:grpSpPr>
          <p:sp>
            <p:nvSpPr>
              <p:cNvPr id="463" name="Freeform 1394"/>
              <p:cNvSpPr>
                <a:spLocks/>
              </p:cNvSpPr>
              <p:nvPr/>
            </p:nvSpPr>
            <p:spPr bwMode="auto">
              <a:xfrm>
                <a:off x="5262" y="2650"/>
                <a:ext cx="43" cy="53"/>
              </a:xfrm>
              <a:custGeom>
                <a:avLst/>
                <a:gdLst>
                  <a:gd name="T0" fmla="*/ 0 w 43"/>
                  <a:gd name="T1" fmla="*/ 3 h 53"/>
                  <a:gd name="T2" fmla="*/ 1 w 43"/>
                  <a:gd name="T3" fmla="*/ 2 h 53"/>
                  <a:gd name="T4" fmla="*/ 3 w 43"/>
                  <a:gd name="T5" fmla="*/ 1 h 53"/>
                  <a:gd name="T6" fmla="*/ 5 w 43"/>
                  <a:gd name="T7" fmla="*/ 0 h 53"/>
                  <a:gd name="T8" fmla="*/ 7 w 43"/>
                  <a:gd name="T9" fmla="*/ 0 h 53"/>
                  <a:gd name="T10" fmla="*/ 10 w 43"/>
                  <a:gd name="T11" fmla="*/ 0 h 53"/>
                  <a:gd name="T12" fmla="*/ 13 w 43"/>
                  <a:gd name="T13" fmla="*/ 0 h 53"/>
                  <a:gd name="T14" fmla="*/ 16 w 43"/>
                  <a:gd name="T15" fmla="*/ 1 h 53"/>
                  <a:gd name="T16" fmla="*/ 19 w 43"/>
                  <a:gd name="T17" fmla="*/ 1 h 53"/>
                  <a:gd name="T18" fmla="*/ 22 w 43"/>
                  <a:gd name="T19" fmla="*/ 2 h 53"/>
                  <a:gd name="T20" fmla="*/ 25 w 43"/>
                  <a:gd name="T21" fmla="*/ 2 h 53"/>
                  <a:gd name="T22" fmla="*/ 28 w 43"/>
                  <a:gd name="T23" fmla="*/ 3 h 53"/>
                  <a:gd name="T24" fmla="*/ 30 w 43"/>
                  <a:gd name="T25" fmla="*/ 4 h 53"/>
                  <a:gd name="T26" fmla="*/ 32 w 43"/>
                  <a:gd name="T27" fmla="*/ 4 h 53"/>
                  <a:gd name="T28" fmla="*/ 34 w 43"/>
                  <a:gd name="T29" fmla="*/ 5 h 53"/>
                  <a:gd name="T30" fmla="*/ 35 w 43"/>
                  <a:gd name="T31" fmla="*/ 5 h 53"/>
                  <a:gd name="T32" fmla="*/ 35 w 43"/>
                  <a:gd name="T33" fmla="*/ 5 h 53"/>
                  <a:gd name="T34" fmla="*/ 35 w 43"/>
                  <a:gd name="T35" fmla="*/ 5 h 53"/>
                  <a:gd name="T36" fmla="*/ 36 w 43"/>
                  <a:gd name="T37" fmla="*/ 5 h 53"/>
                  <a:gd name="T38" fmla="*/ 36 w 43"/>
                  <a:gd name="T39" fmla="*/ 4 h 53"/>
                  <a:gd name="T40" fmla="*/ 36 w 43"/>
                  <a:gd name="T41" fmla="*/ 4 h 53"/>
                  <a:gd name="T42" fmla="*/ 37 w 43"/>
                  <a:gd name="T43" fmla="*/ 3 h 53"/>
                  <a:gd name="T44" fmla="*/ 37 w 43"/>
                  <a:gd name="T45" fmla="*/ 3 h 53"/>
                  <a:gd name="T46" fmla="*/ 38 w 43"/>
                  <a:gd name="T47" fmla="*/ 3 h 53"/>
                  <a:gd name="T48" fmla="*/ 39 w 43"/>
                  <a:gd name="T49" fmla="*/ 3 h 53"/>
                  <a:gd name="T50" fmla="*/ 41 w 43"/>
                  <a:gd name="T51" fmla="*/ 3 h 53"/>
                  <a:gd name="T52" fmla="*/ 41 w 43"/>
                  <a:gd name="T53" fmla="*/ 3 h 53"/>
                  <a:gd name="T54" fmla="*/ 42 w 43"/>
                  <a:gd name="T55" fmla="*/ 3 h 53"/>
                  <a:gd name="T56" fmla="*/ 42 w 43"/>
                  <a:gd name="T57" fmla="*/ 3 h 53"/>
                  <a:gd name="T58" fmla="*/ 43 w 43"/>
                  <a:gd name="T59" fmla="*/ 4 h 53"/>
                  <a:gd name="T60" fmla="*/ 43 w 43"/>
                  <a:gd name="T61" fmla="*/ 4 h 53"/>
                  <a:gd name="T62" fmla="*/ 43 w 43"/>
                  <a:gd name="T63" fmla="*/ 4 h 53"/>
                  <a:gd name="T64" fmla="*/ 43 w 43"/>
                  <a:gd name="T65" fmla="*/ 4 h 53"/>
                  <a:gd name="T66" fmla="*/ 43 w 43"/>
                  <a:gd name="T67" fmla="*/ 53 h 53"/>
                  <a:gd name="T68" fmla="*/ 35 w 43"/>
                  <a:gd name="T69" fmla="*/ 53 h 53"/>
                  <a:gd name="T70" fmla="*/ 35 w 43"/>
                  <a:gd name="T71" fmla="*/ 49 h 53"/>
                  <a:gd name="T72" fmla="*/ 35 w 43"/>
                  <a:gd name="T73" fmla="*/ 42 h 53"/>
                  <a:gd name="T74" fmla="*/ 35 w 43"/>
                  <a:gd name="T75" fmla="*/ 35 h 53"/>
                  <a:gd name="T76" fmla="*/ 35 w 43"/>
                  <a:gd name="T77" fmla="*/ 31 h 53"/>
                  <a:gd name="T78" fmla="*/ 34 w 43"/>
                  <a:gd name="T79" fmla="*/ 31 h 53"/>
                  <a:gd name="T80" fmla="*/ 33 w 43"/>
                  <a:gd name="T81" fmla="*/ 30 h 53"/>
                  <a:gd name="T82" fmla="*/ 31 w 43"/>
                  <a:gd name="T83" fmla="*/ 30 h 53"/>
                  <a:gd name="T84" fmla="*/ 29 w 43"/>
                  <a:gd name="T85" fmla="*/ 29 h 53"/>
                  <a:gd name="T86" fmla="*/ 27 w 43"/>
                  <a:gd name="T87" fmla="*/ 29 h 53"/>
                  <a:gd name="T88" fmla="*/ 24 w 43"/>
                  <a:gd name="T89" fmla="*/ 28 h 53"/>
                  <a:gd name="T90" fmla="*/ 22 w 43"/>
                  <a:gd name="T91" fmla="*/ 27 h 53"/>
                  <a:gd name="T92" fmla="*/ 19 w 43"/>
                  <a:gd name="T93" fmla="*/ 26 h 53"/>
                  <a:gd name="T94" fmla="*/ 16 w 43"/>
                  <a:gd name="T95" fmla="*/ 26 h 53"/>
                  <a:gd name="T96" fmla="*/ 14 w 43"/>
                  <a:gd name="T97" fmla="*/ 25 h 53"/>
                  <a:gd name="T98" fmla="*/ 11 w 43"/>
                  <a:gd name="T99" fmla="*/ 24 h 53"/>
                  <a:gd name="T100" fmla="*/ 9 w 43"/>
                  <a:gd name="T101" fmla="*/ 24 h 53"/>
                  <a:gd name="T102" fmla="*/ 6 w 43"/>
                  <a:gd name="T103" fmla="*/ 23 h 53"/>
                  <a:gd name="T104" fmla="*/ 4 w 43"/>
                  <a:gd name="T105" fmla="*/ 23 h 53"/>
                  <a:gd name="T106" fmla="*/ 2 w 43"/>
                  <a:gd name="T107" fmla="*/ 22 h 53"/>
                  <a:gd name="T108" fmla="*/ 0 w 43"/>
                  <a:gd name="T109" fmla="*/ 22 h 53"/>
                  <a:gd name="T110" fmla="*/ 0 w 43"/>
                  <a:gd name="T111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3">
                    <a:moveTo>
                      <a:pt x="0" y="3"/>
                    </a:moveTo>
                    <a:lnTo>
                      <a:pt x="1" y="2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9" y="1"/>
                    </a:lnTo>
                    <a:lnTo>
                      <a:pt x="22" y="2"/>
                    </a:lnTo>
                    <a:lnTo>
                      <a:pt x="25" y="2"/>
                    </a:lnTo>
                    <a:lnTo>
                      <a:pt x="28" y="3"/>
                    </a:lnTo>
                    <a:lnTo>
                      <a:pt x="30" y="4"/>
                    </a:lnTo>
                    <a:lnTo>
                      <a:pt x="32" y="4"/>
                    </a:lnTo>
                    <a:lnTo>
                      <a:pt x="34" y="5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9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53"/>
                    </a:lnTo>
                    <a:lnTo>
                      <a:pt x="35" y="53"/>
                    </a:lnTo>
                    <a:lnTo>
                      <a:pt x="35" y="49"/>
                    </a:lnTo>
                    <a:lnTo>
                      <a:pt x="35" y="42"/>
                    </a:lnTo>
                    <a:lnTo>
                      <a:pt x="35" y="35"/>
                    </a:lnTo>
                    <a:lnTo>
                      <a:pt x="35" y="31"/>
                    </a:lnTo>
                    <a:lnTo>
                      <a:pt x="34" y="31"/>
                    </a:lnTo>
                    <a:lnTo>
                      <a:pt x="33" y="30"/>
                    </a:lnTo>
                    <a:lnTo>
                      <a:pt x="31" y="30"/>
                    </a:lnTo>
                    <a:lnTo>
                      <a:pt x="29" y="29"/>
                    </a:lnTo>
                    <a:lnTo>
                      <a:pt x="27" y="29"/>
                    </a:lnTo>
                    <a:lnTo>
                      <a:pt x="24" y="28"/>
                    </a:lnTo>
                    <a:lnTo>
                      <a:pt x="22" y="27"/>
                    </a:lnTo>
                    <a:lnTo>
                      <a:pt x="19" y="26"/>
                    </a:lnTo>
                    <a:lnTo>
                      <a:pt x="16" y="26"/>
                    </a:lnTo>
                    <a:lnTo>
                      <a:pt x="14" y="25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4" name="Freeform 1395"/>
              <p:cNvSpPr>
                <a:spLocks/>
              </p:cNvSpPr>
              <p:nvPr/>
            </p:nvSpPr>
            <p:spPr bwMode="auto">
              <a:xfrm>
                <a:off x="5251" y="2640"/>
                <a:ext cx="24" cy="21"/>
              </a:xfrm>
              <a:custGeom>
                <a:avLst/>
                <a:gdLst>
                  <a:gd name="T0" fmla="*/ 24 w 24"/>
                  <a:gd name="T1" fmla="*/ 21 h 21"/>
                  <a:gd name="T2" fmla="*/ 24 w 24"/>
                  <a:gd name="T3" fmla="*/ 0 h 21"/>
                  <a:gd name="T4" fmla="*/ 0 w 24"/>
                  <a:gd name="T5" fmla="*/ 5 h 21"/>
                  <a:gd name="T6" fmla="*/ 0 w 24"/>
                  <a:gd name="T7" fmla="*/ 21 h 21"/>
                  <a:gd name="T8" fmla="*/ 24 w 24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1">
                    <a:moveTo>
                      <a:pt x="24" y="21"/>
                    </a:moveTo>
                    <a:lnTo>
                      <a:pt x="24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4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5" name="Freeform 1396"/>
              <p:cNvSpPr>
                <a:spLocks/>
              </p:cNvSpPr>
              <p:nvPr/>
            </p:nvSpPr>
            <p:spPr bwMode="auto">
              <a:xfrm>
                <a:off x="5254" y="2645"/>
                <a:ext cx="18" cy="26"/>
              </a:xfrm>
              <a:custGeom>
                <a:avLst/>
                <a:gdLst>
                  <a:gd name="T0" fmla="*/ 18 w 18"/>
                  <a:gd name="T1" fmla="*/ 0 h 26"/>
                  <a:gd name="T2" fmla="*/ 0 w 18"/>
                  <a:gd name="T3" fmla="*/ 0 h 26"/>
                  <a:gd name="T4" fmla="*/ 0 w 18"/>
                  <a:gd name="T5" fmla="*/ 26 h 26"/>
                  <a:gd name="T6" fmla="*/ 7 w 18"/>
                  <a:gd name="T7" fmla="*/ 26 h 26"/>
                  <a:gd name="T8" fmla="*/ 18 w 18"/>
                  <a:gd name="T9" fmla="*/ 26 h 26"/>
                  <a:gd name="T10" fmla="*/ 18 w 18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6">
                    <a:moveTo>
                      <a:pt x="18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7" y="26"/>
                    </a:lnTo>
                    <a:lnTo>
                      <a:pt x="18" y="26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6" name="Freeform 1397"/>
              <p:cNvSpPr>
                <a:spLocks/>
              </p:cNvSpPr>
              <p:nvPr/>
            </p:nvSpPr>
            <p:spPr bwMode="auto">
              <a:xfrm>
                <a:off x="5235" y="2652"/>
                <a:ext cx="60" cy="48"/>
              </a:xfrm>
              <a:custGeom>
                <a:avLst/>
                <a:gdLst>
                  <a:gd name="T0" fmla="*/ 14 w 60"/>
                  <a:gd name="T1" fmla="*/ 0 h 48"/>
                  <a:gd name="T2" fmla="*/ 13 w 60"/>
                  <a:gd name="T3" fmla="*/ 0 h 48"/>
                  <a:gd name="T4" fmla="*/ 12 w 60"/>
                  <a:gd name="T5" fmla="*/ 0 h 48"/>
                  <a:gd name="T6" fmla="*/ 12 w 60"/>
                  <a:gd name="T7" fmla="*/ 0 h 48"/>
                  <a:gd name="T8" fmla="*/ 10 w 60"/>
                  <a:gd name="T9" fmla="*/ 1 h 48"/>
                  <a:gd name="T10" fmla="*/ 9 w 60"/>
                  <a:gd name="T11" fmla="*/ 1 h 48"/>
                  <a:gd name="T12" fmla="*/ 8 w 60"/>
                  <a:gd name="T13" fmla="*/ 2 h 48"/>
                  <a:gd name="T14" fmla="*/ 7 w 60"/>
                  <a:gd name="T15" fmla="*/ 3 h 48"/>
                  <a:gd name="T16" fmla="*/ 5 w 60"/>
                  <a:gd name="T17" fmla="*/ 4 h 48"/>
                  <a:gd name="T18" fmla="*/ 3 w 60"/>
                  <a:gd name="T19" fmla="*/ 7 h 48"/>
                  <a:gd name="T20" fmla="*/ 2 w 60"/>
                  <a:gd name="T21" fmla="*/ 12 h 48"/>
                  <a:gd name="T22" fmla="*/ 1 w 60"/>
                  <a:gd name="T23" fmla="*/ 18 h 48"/>
                  <a:gd name="T24" fmla="*/ 0 w 60"/>
                  <a:gd name="T25" fmla="*/ 25 h 48"/>
                  <a:gd name="T26" fmla="*/ 0 w 60"/>
                  <a:gd name="T27" fmla="*/ 32 h 48"/>
                  <a:gd name="T28" fmla="*/ 0 w 60"/>
                  <a:gd name="T29" fmla="*/ 38 h 48"/>
                  <a:gd name="T30" fmla="*/ 0 w 60"/>
                  <a:gd name="T31" fmla="*/ 41 h 48"/>
                  <a:gd name="T32" fmla="*/ 0 w 60"/>
                  <a:gd name="T33" fmla="*/ 43 h 48"/>
                  <a:gd name="T34" fmla="*/ 53 w 60"/>
                  <a:gd name="T35" fmla="*/ 48 h 48"/>
                  <a:gd name="T36" fmla="*/ 52 w 60"/>
                  <a:gd name="T37" fmla="*/ 35 h 48"/>
                  <a:gd name="T38" fmla="*/ 52 w 60"/>
                  <a:gd name="T39" fmla="*/ 34 h 48"/>
                  <a:gd name="T40" fmla="*/ 53 w 60"/>
                  <a:gd name="T41" fmla="*/ 34 h 48"/>
                  <a:gd name="T42" fmla="*/ 53 w 60"/>
                  <a:gd name="T43" fmla="*/ 34 h 48"/>
                  <a:gd name="T44" fmla="*/ 54 w 60"/>
                  <a:gd name="T45" fmla="*/ 33 h 48"/>
                  <a:gd name="T46" fmla="*/ 54 w 60"/>
                  <a:gd name="T47" fmla="*/ 33 h 48"/>
                  <a:gd name="T48" fmla="*/ 55 w 60"/>
                  <a:gd name="T49" fmla="*/ 32 h 48"/>
                  <a:gd name="T50" fmla="*/ 55 w 60"/>
                  <a:gd name="T51" fmla="*/ 32 h 48"/>
                  <a:gd name="T52" fmla="*/ 56 w 60"/>
                  <a:gd name="T53" fmla="*/ 32 h 48"/>
                  <a:gd name="T54" fmla="*/ 57 w 60"/>
                  <a:gd name="T55" fmla="*/ 31 h 48"/>
                  <a:gd name="T56" fmla="*/ 58 w 60"/>
                  <a:gd name="T57" fmla="*/ 30 h 48"/>
                  <a:gd name="T58" fmla="*/ 59 w 60"/>
                  <a:gd name="T59" fmla="*/ 28 h 48"/>
                  <a:gd name="T60" fmla="*/ 60 w 60"/>
                  <a:gd name="T61" fmla="*/ 27 h 48"/>
                  <a:gd name="T62" fmla="*/ 60 w 60"/>
                  <a:gd name="T63" fmla="*/ 26 h 48"/>
                  <a:gd name="T64" fmla="*/ 60 w 60"/>
                  <a:gd name="T65" fmla="*/ 24 h 48"/>
                  <a:gd name="T66" fmla="*/ 60 w 60"/>
                  <a:gd name="T67" fmla="*/ 22 h 48"/>
                  <a:gd name="T68" fmla="*/ 60 w 60"/>
                  <a:gd name="T69" fmla="*/ 20 h 48"/>
                  <a:gd name="T70" fmla="*/ 60 w 60"/>
                  <a:gd name="T71" fmla="*/ 20 h 48"/>
                  <a:gd name="T72" fmla="*/ 59 w 60"/>
                  <a:gd name="T73" fmla="*/ 18 h 48"/>
                  <a:gd name="T74" fmla="*/ 58 w 60"/>
                  <a:gd name="T75" fmla="*/ 15 h 48"/>
                  <a:gd name="T76" fmla="*/ 56 w 60"/>
                  <a:gd name="T77" fmla="*/ 12 h 48"/>
                  <a:gd name="T78" fmla="*/ 54 w 60"/>
                  <a:gd name="T79" fmla="*/ 9 h 48"/>
                  <a:gd name="T80" fmla="*/ 51 w 60"/>
                  <a:gd name="T81" fmla="*/ 6 h 48"/>
                  <a:gd name="T82" fmla="*/ 48 w 60"/>
                  <a:gd name="T83" fmla="*/ 3 h 48"/>
                  <a:gd name="T84" fmla="*/ 45 w 60"/>
                  <a:gd name="T85" fmla="*/ 1 h 48"/>
                  <a:gd name="T86" fmla="*/ 44 w 60"/>
                  <a:gd name="T87" fmla="*/ 1 h 48"/>
                  <a:gd name="T88" fmla="*/ 43 w 60"/>
                  <a:gd name="T89" fmla="*/ 1 h 48"/>
                  <a:gd name="T90" fmla="*/ 42 w 60"/>
                  <a:gd name="T91" fmla="*/ 1 h 48"/>
                  <a:gd name="T92" fmla="*/ 41 w 60"/>
                  <a:gd name="T93" fmla="*/ 0 h 48"/>
                  <a:gd name="T94" fmla="*/ 40 w 60"/>
                  <a:gd name="T95" fmla="*/ 0 h 48"/>
                  <a:gd name="T96" fmla="*/ 39 w 60"/>
                  <a:gd name="T97" fmla="*/ 0 h 48"/>
                  <a:gd name="T98" fmla="*/ 38 w 60"/>
                  <a:gd name="T99" fmla="*/ 0 h 48"/>
                  <a:gd name="T100" fmla="*/ 37 w 60"/>
                  <a:gd name="T101" fmla="*/ 0 h 48"/>
                  <a:gd name="T102" fmla="*/ 27 w 60"/>
                  <a:gd name="T103" fmla="*/ 13 h 48"/>
                  <a:gd name="T104" fmla="*/ 19 w 60"/>
                  <a:gd name="T105" fmla="*/ 0 h 48"/>
                  <a:gd name="T106" fmla="*/ 14 w 60"/>
                  <a:gd name="T10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0" h="48">
                    <a:moveTo>
                      <a:pt x="14" y="0"/>
                    </a:moveTo>
                    <a:lnTo>
                      <a:pt x="13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1" y="18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53" y="48"/>
                    </a:lnTo>
                    <a:lnTo>
                      <a:pt x="52" y="35"/>
                    </a:lnTo>
                    <a:lnTo>
                      <a:pt x="52" y="34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5" y="32"/>
                    </a:lnTo>
                    <a:lnTo>
                      <a:pt x="55" y="32"/>
                    </a:lnTo>
                    <a:lnTo>
                      <a:pt x="56" y="32"/>
                    </a:lnTo>
                    <a:lnTo>
                      <a:pt x="57" y="31"/>
                    </a:lnTo>
                    <a:lnTo>
                      <a:pt x="58" y="30"/>
                    </a:lnTo>
                    <a:lnTo>
                      <a:pt x="59" y="28"/>
                    </a:lnTo>
                    <a:lnTo>
                      <a:pt x="60" y="27"/>
                    </a:lnTo>
                    <a:lnTo>
                      <a:pt x="60" y="26"/>
                    </a:lnTo>
                    <a:lnTo>
                      <a:pt x="60" y="24"/>
                    </a:lnTo>
                    <a:lnTo>
                      <a:pt x="60" y="22"/>
                    </a:lnTo>
                    <a:lnTo>
                      <a:pt x="60" y="20"/>
                    </a:lnTo>
                    <a:lnTo>
                      <a:pt x="60" y="20"/>
                    </a:lnTo>
                    <a:lnTo>
                      <a:pt x="59" y="18"/>
                    </a:lnTo>
                    <a:lnTo>
                      <a:pt x="58" y="15"/>
                    </a:lnTo>
                    <a:lnTo>
                      <a:pt x="56" y="12"/>
                    </a:lnTo>
                    <a:lnTo>
                      <a:pt x="54" y="9"/>
                    </a:lnTo>
                    <a:lnTo>
                      <a:pt x="51" y="6"/>
                    </a:lnTo>
                    <a:lnTo>
                      <a:pt x="48" y="3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3" y="1"/>
                    </a:lnTo>
                    <a:lnTo>
                      <a:pt x="42" y="1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27" y="13"/>
                    </a:lnTo>
                    <a:lnTo>
                      <a:pt x="19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7" name="Freeform 1398"/>
              <p:cNvSpPr>
                <a:spLocks/>
              </p:cNvSpPr>
              <p:nvPr/>
            </p:nvSpPr>
            <p:spPr bwMode="auto">
              <a:xfrm>
                <a:off x="5238" y="2654"/>
                <a:ext cx="54" cy="46"/>
              </a:xfrm>
              <a:custGeom>
                <a:avLst/>
                <a:gdLst>
                  <a:gd name="T0" fmla="*/ 0 w 54"/>
                  <a:gd name="T1" fmla="*/ 40 h 46"/>
                  <a:gd name="T2" fmla="*/ 0 w 54"/>
                  <a:gd name="T3" fmla="*/ 29 h 46"/>
                  <a:gd name="T4" fmla="*/ 0 w 54"/>
                  <a:gd name="T5" fmla="*/ 20 h 46"/>
                  <a:gd name="T6" fmla="*/ 0 w 54"/>
                  <a:gd name="T7" fmla="*/ 14 h 46"/>
                  <a:gd name="T8" fmla="*/ 1 w 54"/>
                  <a:gd name="T9" fmla="*/ 10 h 46"/>
                  <a:gd name="T10" fmla="*/ 2 w 54"/>
                  <a:gd name="T11" fmla="*/ 7 h 46"/>
                  <a:gd name="T12" fmla="*/ 2 w 54"/>
                  <a:gd name="T13" fmla="*/ 5 h 46"/>
                  <a:gd name="T14" fmla="*/ 3 w 54"/>
                  <a:gd name="T15" fmla="*/ 5 h 46"/>
                  <a:gd name="T16" fmla="*/ 3 w 54"/>
                  <a:gd name="T17" fmla="*/ 5 h 46"/>
                  <a:gd name="T18" fmla="*/ 3 w 54"/>
                  <a:gd name="T19" fmla="*/ 4 h 46"/>
                  <a:gd name="T20" fmla="*/ 4 w 54"/>
                  <a:gd name="T21" fmla="*/ 3 h 46"/>
                  <a:gd name="T22" fmla="*/ 5 w 54"/>
                  <a:gd name="T23" fmla="*/ 3 h 46"/>
                  <a:gd name="T24" fmla="*/ 6 w 54"/>
                  <a:gd name="T25" fmla="*/ 2 h 46"/>
                  <a:gd name="T26" fmla="*/ 7 w 54"/>
                  <a:gd name="T27" fmla="*/ 2 h 46"/>
                  <a:gd name="T28" fmla="*/ 7 w 54"/>
                  <a:gd name="T29" fmla="*/ 1 h 46"/>
                  <a:gd name="T30" fmla="*/ 8 w 54"/>
                  <a:gd name="T31" fmla="*/ 1 h 46"/>
                  <a:gd name="T32" fmla="*/ 9 w 54"/>
                  <a:gd name="T33" fmla="*/ 0 h 46"/>
                  <a:gd name="T34" fmla="*/ 15 w 54"/>
                  <a:gd name="T35" fmla="*/ 0 h 46"/>
                  <a:gd name="T36" fmla="*/ 23 w 54"/>
                  <a:gd name="T37" fmla="*/ 14 h 46"/>
                  <a:gd name="T38" fmla="*/ 35 w 54"/>
                  <a:gd name="T39" fmla="*/ 0 h 46"/>
                  <a:gd name="T40" fmla="*/ 39 w 54"/>
                  <a:gd name="T41" fmla="*/ 0 h 46"/>
                  <a:gd name="T42" fmla="*/ 41 w 54"/>
                  <a:gd name="T43" fmla="*/ 1 h 46"/>
                  <a:gd name="T44" fmla="*/ 43 w 54"/>
                  <a:gd name="T45" fmla="*/ 3 h 46"/>
                  <a:gd name="T46" fmla="*/ 46 w 54"/>
                  <a:gd name="T47" fmla="*/ 5 h 46"/>
                  <a:gd name="T48" fmla="*/ 48 w 54"/>
                  <a:gd name="T49" fmla="*/ 8 h 46"/>
                  <a:gd name="T50" fmla="*/ 50 w 54"/>
                  <a:gd name="T51" fmla="*/ 11 h 46"/>
                  <a:gd name="T52" fmla="*/ 52 w 54"/>
                  <a:gd name="T53" fmla="*/ 13 h 46"/>
                  <a:gd name="T54" fmla="*/ 53 w 54"/>
                  <a:gd name="T55" fmla="*/ 15 h 46"/>
                  <a:gd name="T56" fmla="*/ 53 w 54"/>
                  <a:gd name="T57" fmla="*/ 15 h 46"/>
                  <a:gd name="T58" fmla="*/ 53 w 54"/>
                  <a:gd name="T59" fmla="*/ 16 h 46"/>
                  <a:gd name="T60" fmla="*/ 54 w 54"/>
                  <a:gd name="T61" fmla="*/ 18 h 46"/>
                  <a:gd name="T62" fmla="*/ 54 w 54"/>
                  <a:gd name="T63" fmla="*/ 20 h 46"/>
                  <a:gd name="T64" fmla="*/ 54 w 54"/>
                  <a:gd name="T65" fmla="*/ 23 h 46"/>
                  <a:gd name="T66" fmla="*/ 53 w 54"/>
                  <a:gd name="T67" fmla="*/ 25 h 46"/>
                  <a:gd name="T68" fmla="*/ 51 w 54"/>
                  <a:gd name="T69" fmla="*/ 26 h 46"/>
                  <a:gd name="T70" fmla="*/ 50 w 54"/>
                  <a:gd name="T71" fmla="*/ 28 h 46"/>
                  <a:gd name="T72" fmla="*/ 49 w 54"/>
                  <a:gd name="T73" fmla="*/ 29 h 46"/>
                  <a:gd name="T74" fmla="*/ 48 w 54"/>
                  <a:gd name="T75" fmla="*/ 30 h 46"/>
                  <a:gd name="T76" fmla="*/ 47 w 54"/>
                  <a:gd name="T77" fmla="*/ 31 h 46"/>
                  <a:gd name="T78" fmla="*/ 46 w 54"/>
                  <a:gd name="T79" fmla="*/ 31 h 46"/>
                  <a:gd name="T80" fmla="*/ 46 w 54"/>
                  <a:gd name="T81" fmla="*/ 31 h 46"/>
                  <a:gd name="T82" fmla="*/ 48 w 54"/>
                  <a:gd name="T83" fmla="*/ 46 h 46"/>
                  <a:gd name="T84" fmla="*/ 0 w 54"/>
                  <a:gd name="T85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4" h="46">
                    <a:moveTo>
                      <a:pt x="0" y="40"/>
                    </a:moveTo>
                    <a:lnTo>
                      <a:pt x="0" y="29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15" y="0"/>
                    </a:lnTo>
                    <a:lnTo>
                      <a:pt x="23" y="14"/>
                    </a:lnTo>
                    <a:lnTo>
                      <a:pt x="35" y="0"/>
                    </a:lnTo>
                    <a:lnTo>
                      <a:pt x="39" y="0"/>
                    </a:lnTo>
                    <a:lnTo>
                      <a:pt x="41" y="1"/>
                    </a:lnTo>
                    <a:lnTo>
                      <a:pt x="43" y="3"/>
                    </a:lnTo>
                    <a:lnTo>
                      <a:pt x="46" y="5"/>
                    </a:lnTo>
                    <a:lnTo>
                      <a:pt x="48" y="8"/>
                    </a:lnTo>
                    <a:lnTo>
                      <a:pt x="50" y="11"/>
                    </a:lnTo>
                    <a:lnTo>
                      <a:pt x="52" y="13"/>
                    </a:lnTo>
                    <a:lnTo>
                      <a:pt x="53" y="15"/>
                    </a:lnTo>
                    <a:lnTo>
                      <a:pt x="53" y="15"/>
                    </a:lnTo>
                    <a:lnTo>
                      <a:pt x="53" y="16"/>
                    </a:lnTo>
                    <a:lnTo>
                      <a:pt x="54" y="18"/>
                    </a:lnTo>
                    <a:lnTo>
                      <a:pt x="54" y="20"/>
                    </a:lnTo>
                    <a:lnTo>
                      <a:pt x="54" y="23"/>
                    </a:lnTo>
                    <a:lnTo>
                      <a:pt x="53" y="25"/>
                    </a:lnTo>
                    <a:lnTo>
                      <a:pt x="51" y="26"/>
                    </a:lnTo>
                    <a:lnTo>
                      <a:pt x="50" y="28"/>
                    </a:lnTo>
                    <a:lnTo>
                      <a:pt x="49" y="29"/>
                    </a:lnTo>
                    <a:lnTo>
                      <a:pt x="48" y="30"/>
                    </a:lnTo>
                    <a:lnTo>
                      <a:pt x="47" y="31"/>
                    </a:lnTo>
                    <a:lnTo>
                      <a:pt x="46" y="31"/>
                    </a:lnTo>
                    <a:lnTo>
                      <a:pt x="46" y="31"/>
                    </a:lnTo>
                    <a:lnTo>
                      <a:pt x="48" y="46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8" name="Freeform 1399"/>
              <p:cNvSpPr>
                <a:spLocks/>
              </p:cNvSpPr>
              <p:nvPr/>
            </p:nvSpPr>
            <p:spPr bwMode="auto">
              <a:xfrm>
                <a:off x="5250" y="2675"/>
                <a:ext cx="40" cy="17"/>
              </a:xfrm>
              <a:custGeom>
                <a:avLst/>
                <a:gdLst>
                  <a:gd name="T0" fmla="*/ 15 w 40"/>
                  <a:gd name="T1" fmla="*/ 17 h 17"/>
                  <a:gd name="T2" fmla="*/ 16 w 40"/>
                  <a:gd name="T3" fmla="*/ 17 h 17"/>
                  <a:gd name="T4" fmla="*/ 17 w 40"/>
                  <a:gd name="T5" fmla="*/ 17 h 17"/>
                  <a:gd name="T6" fmla="*/ 19 w 40"/>
                  <a:gd name="T7" fmla="*/ 17 h 17"/>
                  <a:gd name="T8" fmla="*/ 20 w 40"/>
                  <a:gd name="T9" fmla="*/ 17 h 17"/>
                  <a:gd name="T10" fmla="*/ 22 w 40"/>
                  <a:gd name="T11" fmla="*/ 16 h 17"/>
                  <a:gd name="T12" fmla="*/ 24 w 40"/>
                  <a:gd name="T13" fmla="*/ 16 h 17"/>
                  <a:gd name="T14" fmla="*/ 26 w 40"/>
                  <a:gd name="T15" fmla="*/ 15 h 17"/>
                  <a:gd name="T16" fmla="*/ 28 w 40"/>
                  <a:gd name="T17" fmla="*/ 15 h 17"/>
                  <a:gd name="T18" fmla="*/ 30 w 40"/>
                  <a:gd name="T19" fmla="*/ 14 h 17"/>
                  <a:gd name="T20" fmla="*/ 32 w 40"/>
                  <a:gd name="T21" fmla="*/ 13 h 17"/>
                  <a:gd name="T22" fmla="*/ 34 w 40"/>
                  <a:gd name="T23" fmla="*/ 12 h 17"/>
                  <a:gd name="T24" fmla="*/ 35 w 40"/>
                  <a:gd name="T25" fmla="*/ 12 h 17"/>
                  <a:gd name="T26" fmla="*/ 37 w 40"/>
                  <a:gd name="T27" fmla="*/ 11 h 17"/>
                  <a:gd name="T28" fmla="*/ 38 w 40"/>
                  <a:gd name="T29" fmla="*/ 10 h 17"/>
                  <a:gd name="T30" fmla="*/ 39 w 40"/>
                  <a:gd name="T31" fmla="*/ 9 h 17"/>
                  <a:gd name="T32" fmla="*/ 40 w 40"/>
                  <a:gd name="T33" fmla="*/ 8 h 17"/>
                  <a:gd name="T34" fmla="*/ 32 w 40"/>
                  <a:gd name="T35" fmla="*/ 0 h 17"/>
                  <a:gd name="T36" fmla="*/ 32 w 40"/>
                  <a:gd name="T37" fmla="*/ 0 h 17"/>
                  <a:gd name="T38" fmla="*/ 32 w 40"/>
                  <a:gd name="T39" fmla="*/ 1 h 17"/>
                  <a:gd name="T40" fmla="*/ 31 w 40"/>
                  <a:gd name="T41" fmla="*/ 2 h 17"/>
                  <a:gd name="T42" fmla="*/ 31 w 40"/>
                  <a:gd name="T43" fmla="*/ 2 h 17"/>
                  <a:gd name="T44" fmla="*/ 30 w 40"/>
                  <a:gd name="T45" fmla="*/ 2 h 17"/>
                  <a:gd name="T46" fmla="*/ 30 w 40"/>
                  <a:gd name="T47" fmla="*/ 3 h 17"/>
                  <a:gd name="T48" fmla="*/ 29 w 40"/>
                  <a:gd name="T49" fmla="*/ 3 h 17"/>
                  <a:gd name="T50" fmla="*/ 28 w 40"/>
                  <a:gd name="T51" fmla="*/ 3 h 17"/>
                  <a:gd name="T52" fmla="*/ 27 w 40"/>
                  <a:gd name="T53" fmla="*/ 4 h 17"/>
                  <a:gd name="T54" fmla="*/ 25 w 40"/>
                  <a:gd name="T55" fmla="*/ 5 h 17"/>
                  <a:gd name="T56" fmla="*/ 23 w 40"/>
                  <a:gd name="T57" fmla="*/ 6 h 17"/>
                  <a:gd name="T58" fmla="*/ 21 w 40"/>
                  <a:gd name="T59" fmla="*/ 6 h 17"/>
                  <a:gd name="T60" fmla="*/ 19 w 40"/>
                  <a:gd name="T61" fmla="*/ 7 h 17"/>
                  <a:gd name="T62" fmla="*/ 17 w 40"/>
                  <a:gd name="T63" fmla="*/ 7 h 17"/>
                  <a:gd name="T64" fmla="*/ 15 w 40"/>
                  <a:gd name="T65" fmla="*/ 7 h 17"/>
                  <a:gd name="T66" fmla="*/ 13 w 40"/>
                  <a:gd name="T67" fmla="*/ 7 h 17"/>
                  <a:gd name="T68" fmla="*/ 12 w 40"/>
                  <a:gd name="T69" fmla="*/ 6 h 17"/>
                  <a:gd name="T70" fmla="*/ 11 w 40"/>
                  <a:gd name="T71" fmla="*/ 5 h 17"/>
                  <a:gd name="T72" fmla="*/ 11 w 40"/>
                  <a:gd name="T73" fmla="*/ 3 h 17"/>
                  <a:gd name="T74" fmla="*/ 10 w 40"/>
                  <a:gd name="T75" fmla="*/ 2 h 17"/>
                  <a:gd name="T76" fmla="*/ 9 w 40"/>
                  <a:gd name="T77" fmla="*/ 2 h 17"/>
                  <a:gd name="T78" fmla="*/ 8 w 40"/>
                  <a:gd name="T79" fmla="*/ 1 h 17"/>
                  <a:gd name="T80" fmla="*/ 8 w 40"/>
                  <a:gd name="T81" fmla="*/ 1 h 17"/>
                  <a:gd name="T82" fmla="*/ 7 w 40"/>
                  <a:gd name="T83" fmla="*/ 2 h 17"/>
                  <a:gd name="T84" fmla="*/ 6 w 40"/>
                  <a:gd name="T85" fmla="*/ 3 h 17"/>
                  <a:gd name="T86" fmla="*/ 6 w 40"/>
                  <a:gd name="T87" fmla="*/ 4 h 17"/>
                  <a:gd name="T88" fmla="*/ 6 w 40"/>
                  <a:gd name="T89" fmla="*/ 6 h 17"/>
                  <a:gd name="T90" fmla="*/ 6 w 40"/>
                  <a:gd name="T91" fmla="*/ 7 h 17"/>
                  <a:gd name="T92" fmla="*/ 0 w 40"/>
                  <a:gd name="T93" fmla="*/ 6 h 17"/>
                  <a:gd name="T94" fmla="*/ 2 w 40"/>
                  <a:gd name="T95" fmla="*/ 17 h 17"/>
                  <a:gd name="T96" fmla="*/ 3 w 40"/>
                  <a:gd name="T97" fmla="*/ 17 h 17"/>
                  <a:gd name="T98" fmla="*/ 5 w 40"/>
                  <a:gd name="T99" fmla="*/ 17 h 17"/>
                  <a:gd name="T100" fmla="*/ 7 w 40"/>
                  <a:gd name="T101" fmla="*/ 17 h 17"/>
                  <a:gd name="T102" fmla="*/ 10 w 40"/>
                  <a:gd name="T103" fmla="*/ 17 h 17"/>
                  <a:gd name="T104" fmla="*/ 12 w 40"/>
                  <a:gd name="T105" fmla="*/ 17 h 17"/>
                  <a:gd name="T106" fmla="*/ 13 w 40"/>
                  <a:gd name="T107" fmla="*/ 17 h 17"/>
                  <a:gd name="T108" fmla="*/ 15 w 40"/>
                  <a:gd name="T109" fmla="*/ 17 h 17"/>
                  <a:gd name="T110" fmla="*/ 15 w 40"/>
                  <a:gd name="T1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" h="17">
                    <a:moveTo>
                      <a:pt x="15" y="17"/>
                    </a:moveTo>
                    <a:lnTo>
                      <a:pt x="16" y="17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20" y="17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6" y="15"/>
                    </a:lnTo>
                    <a:lnTo>
                      <a:pt x="28" y="15"/>
                    </a:lnTo>
                    <a:lnTo>
                      <a:pt x="30" y="14"/>
                    </a:lnTo>
                    <a:lnTo>
                      <a:pt x="32" y="13"/>
                    </a:lnTo>
                    <a:lnTo>
                      <a:pt x="34" y="12"/>
                    </a:lnTo>
                    <a:lnTo>
                      <a:pt x="35" y="12"/>
                    </a:lnTo>
                    <a:lnTo>
                      <a:pt x="37" y="11"/>
                    </a:lnTo>
                    <a:lnTo>
                      <a:pt x="38" y="10"/>
                    </a:lnTo>
                    <a:lnTo>
                      <a:pt x="39" y="9"/>
                    </a:lnTo>
                    <a:lnTo>
                      <a:pt x="40" y="8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1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29" y="3"/>
                    </a:lnTo>
                    <a:lnTo>
                      <a:pt x="28" y="3"/>
                    </a:lnTo>
                    <a:lnTo>
                      <a:pt x="27" y="4"/>
                    </a:lnTo>
                    <a:lnTo>
                      <a:pt x="25" y="5"/>
                    </a:lnTo>
                    <a:lnTo>
                      <a:pt x="23" y="6"/>
                    </a:lnTo>
                    <a:lnTo>
                      <a:pt x="21" y="6"/>
                    </a:lnTo>
                    <a:lnTo>
                      <a:pt x="19" y="7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3" y="7"/>
                    </a:lnTo>
                    <a:lnTo>
                      <a:pt x="12" y="6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0" y="6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5" y="17"/>
                    </a:lnTo>
                    <a:lnTo>
                      <a:pt x="15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9" name="Freeform 1400"/>
              <p:cNvSpPr>
                <a:spLocks/>
              </p:cNvSpPr>
              <p:nvPr/>
            </p:nvSpPr>
            <p:spPr bwMode="auto">
              <a:xfrm>
                <a:off x="5264" y="2671"/>
                <a:ext cx="29" cy="19"/>
              </a:xfrm>
              <a:custGeom>
                <a:avLst/>
                <a:gdLst>
                  <a:gd name="T0" fmla="*/ 3 w 29"/>
                  <a:gd name="T1" fmla="*/ 19 h 19"/>
                  <a:gd name="T2" fmla="*/ 4 w 29"/>
                  <a:gd name="T3" fmla="*/ 19 h 19"/>
                  <a:gd name="T4" fmla="*/ 5 w 29"/>
                  <a:gd name="T5" fmla="*/ 19 h 19"/>
                  <a:gd name="T6" fmla="*/ 6 w 29"/>
                  <a:gd name="T7" fmla="*/ 19 h 19"/>
                  <a:gd name="T8" fmla="*/ 8 w 29"/>
                  <a:gd name="T9" fmla="*/ 18 h 19"/>
                  <a:gd name="T10" fmla="*/ 9 w 29"/>
                  <a:gd name="T11" fmla="*/ 18 h 19"/>
                  <a:gd name="T12" fmla="*/ 11 w 29"/>
                  <a:gd name="T13" fmla="*/ 17 h 19"/>
                  <a:gd name="T14" fmla="*/ 13 w 29"/>
                  <a:gd name="T15" fmla="*/ 17 h 19"/>
                  <a:gd name="T16" fmla="*/ 14 w 29"/>
                  <a:gd name="T17" fmla="*/ 16 h 19"/>
                  <a:gd name="T18" fmla="*/ 16 w 29"/>
                  <a:gd name="T19" fmla="*/ 15 h 19"/>
                  <a:gd name="T20" fmla="*/ 18 w 29"/>
                  <a:gd name="T21" fmla="*/ 15 h 19"/>
                  <a:gd name="T22" fmla="*/ 19 w 29"/>
                  <a:gd name="T23" fmla="*/ 14 h 19"/>
                  <a:gd name="T24" fmla="*/ 21 w 29"/>
                  <a:gd name="T25" fmla="*/ 13 h 19"/>
                  <a:gd name="T26" fmla="*/ 22 w 29"/>
                  <a:gd name="T27" fmla="*/ 13 h 19"/>
                  <a:gd name="T28" fmla="*/ 23 w 29"/>
                  <a:gd name="T29" fmla="*/ 12 h 19"/>
                  <a:gd name="T30" fmla="*/ 24 w 29"/>
                  <a:gd name="T31" fmla="*/ 11 h 19"/>
                  <a:gd name="T32" fmla="*/ 25 w 29"/>
                  <a:gd name="T33" fmla="*/ 11 h 19"/>
                  <a:gd name="T34" fmla="*/ 26 w 29"/>
                  <a:gd name="T35" fmla="*/ 10 h 19"/>
                  <a:gd name="T36" fmla="*/ 27 w 29"/>
                  <a:gd name="T37" fmla="*/ 9 h 19"/>
                  <a:gd name="T38" fmla="*/ 28 w 29"/>
                  <a:gd name="T39" fmla="*/ 7 h 19"/>
                  <a:gd name="T40" fmla="*/ 29 w 29"/>
                  <a:gd name="T41" fmla="*/ 6 h 19"/>
                  <a:gd name="T42" fmla="*/ 29 w 29"/>
                  <a:gd name="T43" fmla="*/ 5 h 19"/>
                  <a:gd name="T44" fmla="*/ 29 w 29"/>
                  <a:gd name="T45" fmla="*/ 3 h 19"/>
                  <a:gd name="T46" fmla="*/ 28 w 29"/>
                  <a:gd name="T47" fmla="*/ 2 h 19"/>
                  <a:gd name="T48" fmla="*/ 28 w 29"/>
                  <a:gd name="T49" fmla="*/ 0 h 19"/>
                  <a:gd name="T50" fmla="*/ 20 w 29"/>
                  <a:gd name="T51" fmla="*/ 3 h 19"/>
                  <a:gd name="T52" fmla="*/ 20 w 29"/>
                  <a:gd name="T53" fmla="*/ 5 h 19"/>
                  <a:gd name="T54" fmla="*/ 20 w 29"/>
                  <a:gd name="T55" fmla="*/ 6 h 19"/>
                  <a:gd name="T56" fmla="*/ 19 w 29"/>
                  <a:gd name="T57" fmla="*/ 7 h 19"/>
                  <a:gd name="T58" fmla="*/ 18 w 29"/>
                  <a:gd name="T59" fmla="*/ 8 h 19"/>
                  <a:gd name="T60" fmla="*/ 15 w 29"/>
                  <a:gd name="T61" fmla="*/ 9 h 19"/>
                  <a:gd name="T62" fmla="*/ 12 w 29"/>
                  <a:gd name="T63" fmla="*/ 10 h 19"/>
                  <a:gd name="T64" fmla="*/ 10 w 29"/>
                  <a:gd name="T65" fmla="*/ 11 h 19"/>
                  <a:gd name="T66" fmla="*/ 8 w 29"/>
                  <a:gd name="T67" fmla="*/ 12 h 19"/>
                  <a:gd name="T68" fmla="*/ 5 w 29"/>
                  <a:gd name="T69" fmla="*/ 12 h 19"/>
                  <a:gd name="T70" fmla="*/ 3 w 29"/>
                  <a:gd name="T71" fmla="*/ 13 h 19"/>
                  <a:gd name="T72" fmla="*/ 2 w 29"/>
                  <a:gd name="T73" fmla="*/ 13 h 19"/>
                  <a:gd name="T74" fmla="*/ 0 w 29"/>
                  <a:gd name="T75" fmla="*/ 13 h 19"/>
                  <a:gd name="T76" fmla="*/ 3 w 29"/>
                  <a:gd name="T7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9" h="19">
                    <a:moveTo>
                      <a:pt x="3" y="19"/>
                    </a:moveTo>
                    <a:lnTo>
                      <a:pt x="4" y="19"/>
                    </a:lnTo>
                    <a:lnTo>
                      <a:pt x="5" y="19"/>
                    </a:lnTo>
                    <a:lnTo>
                      <a:pt x="6" y="19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11" y="17"/>
                    </a:lnTo>
                    <a:lnTo>
                      <a:pt x="13" y="17"/>
                    </a:lnTo>
                    <a:lnTo>
                      <a:pt x="14" y="16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19" y="14"/>
                    </a:lnTo>
                    <a:lnTo>
                      <a:pt x="21" y="13"/>
                    </a:lnTo>
                    <a:lnTo>
                      <a:pt x="22" y="13"/>
                    </a:lnTo>
                    <a:lnTo>
                      <a:pt x="23" y="12"/>
                    </a:lnTo>
                    <a:lnTo>
                      <a:pt x="24" y="11"/>
                    </a:lnTo>
                    <a:lnTo>
                      <a:pt x="25" y="11"/>
                    </a:lnTo>
                    <a:lnTo>
                      <a:pt x="26" y="10"/>
                    </a:lnTo>
                    <a:lnTo>
                      <a:pt x="27" y="9"/>
                    </a:lnTo>
                    <a:lnTo>
                      <a:pt x="28" y="7"/>
                    </a:lnTo>
                    <a:lnTo>
                      <a:pt x="29" y="6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8" y="0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8" y="8"/>
                    </a:lnTo>
                    <a:lnTo>
                      <a:pt x="15" y="9"/>
                    </a:lnTo>
                    <a:lnTo>
                      <a:pt x="12" y="10"/>
                    </a:lnTo>
                    <a:lnTo>
                      <a:pt x="10" y="11"/>
                    </a:lnTo>
                    <a:lnTo>
                      <a:pt x="8" y="12"/>
                    </a:lnTo>
                    <a:lnTo>
                      <a:pt x="5" y="12"/>
                    </a:lnTo>
                    <a:lnTo>
                      <a:pt x="3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0" name="Freeform 1401"/>
              <p:cNvSpPr>
                <a:spLocks/>
              </p:cNvSpPr>
              <p:nvPr/>
            </p:nvSpPr>
            <p:spPr bwMode="auto">
              <a:xfrm>
                <a:off x="5252" y="2679"/>
                <a:ext cx="11" cy="11"/>
              </a:xfrm>
              <a:custGeom>
                <a:avLst/>
                <a:gdLst>
                  <a:gd name="T0" fmla="*/ 10 w 11"/>
                  <a:gd name="T1" fmla="*/ 5 h 11"/>
                  <a:gd name="T2" fmla="*/ 9 w 11"/>
                  <a:gd name="T3" fmla="*/ 4 h 11"/>
                  <a:gd name="T4" fmla="*/ 9 w 11"/>
                  <a:gd name="T5" fmla="*/ 3 h 11"/>
                  <a:gd name="T6" fmla="*/ 8 w 11"/>
                  <a:gd name="T7" fmla="*/ 2 h 11"/>
                  <a:gd name="T8" fmla="*/ 8 w 11"/>
                  <a:gd name="T9" fmla="*/ 1 h 11"/>
                  <a:gd name="T10" fmla="*/ 7 w 11"/>
                  <a:gd name="T11" fmla="*/ 1 h 11"/>
                  <a:gd name="T12" fmla="*/ 7 w 11"/>
                  <a:gd name="T13" fmla="*/ 0 h 11"/>
                  <a:gd name="T14" fmla="*/ 6 w 11"/>
                  <a:gd name="T15" fmla="*/ 0 h 11"/>
                  <a:gd name="T16" fmla="*/ 6 w 11"/>
                  <a:gd name="T17" fmla="*/ 0 h 11"/>
                  <a:gd name="T18" fmla="*/ 6 w 11"/>
                  <a:gd name="T19" fmla="*/ 1 h 11"/>
                  <a:gd name="T20" fmla="*/ 6 w 11"/>
                  <a:gd name="T21" fmla="*/ 2 h 11"/>
                  <a:gd name="T22" fmla="*/ 6 w 11"/>
                  <a:gd name="T23" fmla="*/ 4 h 11"/>
                  <a:gd name="T24" fmla="*/ 7 w 11"/>
                  <a:gd name="T25" fmla="*/ 5 h 11"/>
                  <a:gd name="T26" fmla="*/ 0 w 11"/>
                  <a:gd name="T27" fmla="*/ 5 h 11"/>
                  <a:gd name="T28" fmla="*/ 1 w 11"/>
                  <a:gd name="T29" fmla="*/ 11 h 11"/>
                  <a:gd name="T30" fmla="*/ 2 w 11"/>
                  <a:gd name="T31" fmla="*/ 11 h 11"/>
                  <a:gd name="T32" fmla="*/ 3 w 11"/>
                  <a:gd name="T33" fmla="*/ 11 h 11"/>
                  <a:gd name="T34" fmla="*/ 4 w 11"/>
                  <a:gd name="T35" fmla="*/ 11 h 11"/>
                  <a:gd name="T36" fmla="*/ 5 w 11"/>
                  <a:gd name="T37" fmla="*/ 11 h 11"/>
                  <a:gd name="T38" fmla="*/ 6 w 11"/>
                  <a:gd name="T39" fmla="*/ 11 h 11"/>
                  <a:gd name="T40" fmla="*/ 6 w 11"/>
                  <a:gd name="T41" fmla="*/ 11 h 11"/>
                  <a:gd name="T42" fmla="*/ 7 w 11"/>
                  <a:gd name="T43" fmla="*/ 11 h 11"/>
                  <a:gd name="T44" fmla="*/ 7 w 11"/>
                  <a:gd name="T45" fmla="*/ 11 h 11"/>
                  <a:gd name="T46" fmla="*/ 8 w 11"/>
                  <a:gd name="T47" fmla="*/ 11 h 11"/>
                  <a:gd name="T48" fmla="*/ 8 w 11"/>
                  <a:gd name="T49" fmla="*/ 11 h 11"/>
                  <a:gd name="T50" fmla="*/ 9 w 11"/>
                  <a:gd name="T51" fmla="*/ 11 h 11"/>
                  <a:gd name="T52" fmla="*/ 9 w 11"/>
                  <a:gd name="T53" fmla="*/ 11 h 11"/>
                  <a:gd name="T54" fmla="*/ 10 w 11"/>
                  <a:gd name="T55" fmla="*/ 10 h 11"/>
                  <a:gd name="T56" fmla="*/ 10 w 11"/>
                  <a:gd name="T57" fmla="*/ 10 h 11"/>
                  <a:gd name="T58" fmla="*/ 11 w 11"/>
                  <a:gd name="T59" fmla="*/ 10 h 11"/>
                  <a:gd name="T60" fmla="*/ 11 w 11"/>
                  <a:gd name="T61" fmla="*/ 10 h 11"/>
                  <a:gd name="T62" fmla="*/ 10 w 11"/>
                  <a:gd name="T6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" h="11">
                    <a:moveTo>
                      <a:pt x="10" y="5"/>
                    </a:moveTo>
                    <a:lnTo>
                      <a:pt x="9" y="4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1" name="Freeform 1402"/>
              <p:cNvSpPr>
                <a:spLocks/>
              </p:cNvSpPr>
              <p:nvPr/>
            </p:nvSpPr>
            <p:spPr bwMode="auto">
              <a:xfrm>
                <a:off x="5242" y="2600"/>
                <a:ext cx="45" cy="47"/>
              </a:xfrm>
              <a:custGeom>
                <a:avLst/>
                <a:gdLst>
                  <a:gd name="T0" fmla="*/ 35 w 45"/>
                  <a:gd name="T1" fmla="*/ 6 h 47"/>
                  <a:gd name="T2" fmla="*/ 30 w 45"/>
                  <a:gd name="T3" fmla="*/ 3 h 47"/>
                  <a:gd name="T4" fmla="*/ 26 w 45"/>
                  <a:gd name="T5" fmla="*/ 1 h 47"/>
                  <a:gd name="T6" fmla="*/ 22 w 45"/>
                  <a:gd name="T7" fmla="*/ 1 h 47"/>
                  <a:gd name="T8" fmla="*/ 18 w 45"/>
                  <a:gd name="T9" fmla="*/ 0 h 47"/>
                  <a:gd name="T10" fmla="*/ 14 w 45"/>
                  <a:gd name="T11" fmla="*/ 1 h 47"/>
                  <a:gd name="T12" fmla="*/ 11 w 45"/>
                  <a:gd name="T13" fmla="*/ 1 h 47"/>
                  <a:gd name="T14" fmla="*/ 8 w 45"/>
                  <a:gd name="T15" fmla="*/ 2 h 47"/>
                  <a:gd name="T16" fmla="*/ 5 w 45"/>
                  <a:gd name="T17" fmla="*/ 4 h 47"/>
                  <a:gd name="T18" fmla="*/ 2 w 45"/>
                  <a:gd name="T19" fmla="*/ 7 h 47"/>
                  <a:gd name="T20" fmla="*/ 0 w 45"/>
                  <a:gd name="T21" fmla="*/ 11 h 47"/>
                  <a:gd name="T22" fmla="*/ 0 w 45"/>
                  <a:gd name="T23" fmla="*/ 15 h 47"/>
                  <a:gd name="T24" fmla="*/ 0 w 45"/>
                  <a:gd name="T25" fmla="*/ 19 h 47"/>
                  <a:gd name="T26" fmla="*/ 0 w 45"/>
                  <a:gd name="T27" fmla="*/ 22 h 47"/>
                  <a:gd name="T28" fmla="*/ 2 w 45"/>
                  <a:gd name="T29" fmla="*/ 25 h 47"/>
                  <a:gd name="T30" fmla="*/ 4 w 45"/>
                  <a:gd name="T31" fmla="*/ 28 h 47"/>
                  <a:gd name="T32" fmla="*/ 6 w 45"/>
                  <a:gd name="T33" fmla="*/ 30 h 47"/>
                  <a:gd name="T34" fmla="*/ 10 w 45"/>
                  <a:gd name="T35" fmla="*/ 32 h 47"/>
                  <a:gd name="T36" fmla="*/ 13 w 45"/>
                  <a:gd name="T37" fmla="*/ 33 h 47"/>
                  <a:gd name="T38" fmla="*/ 18 w 45"/>
                  <a:gd name="T39" fmla="*/ 34 h 47"/>
                  <a:gd name="T40" fmla="*/ 21 w 45"/>
                  <a:gd name="T41" fmla="*/ 34 h 47"/>
                  <a:gd name="T42" fmla="*/ 23 w 45"/>
                  <a:gd name="T43" fmla="*/ 34 h 47"/>
                  <a:gd name="T44" fmla="*/ 26 w 45"/>
                  <a:gd name="T45" fmla="*/ 34 h 47"/>
                  <a:gd name="T46" fmla="*/ 28 w 45"/>
                  <a:gd name="T47" fmla="*/ 33 h 47"/>
                  <a:gd name="T48" fmla="*/ 28 w 45"/>
                  <a:gd name="T49" fmla="*/ 39 h 47"/>
                  <a:gd name="T50" fmla="*/ 29 w 45"/>
                  <a:gd name="T51" fmla="*/ 46 h 47"/>
                  <a:gd name="T52" fmla="*/ 31 w 45"/>
                  <a:gd name="T53" fmla="*/ 47 h 47"/>
                  <a:gd name="T54" fmla="*/ 36 w 45"/>
                  <a:gd name="T55" fmla="*/ 46 h 47"/>
                  <a:gd name="T56" fmla="*/ 41 w 45"/>
                  <a:gd name="T57" fmla="*/ 45 h 47"/>
                  <a:gd name="T58" fmla="*/ 44 w 45"/>
                  <a:gd name="T59" fmla="*/ 43 h 47"/>
                  <a:gd name="T60" fmla="*/ 45 w 45"/>
                  <a:gd name="T61" fmla="*/ 39 h 47"/>
                  <a:gd name="T62" fmla="*/ 45 w 45"/>
                  <a:gd name="T63" fmla="*/ 30 h 47"/>
                  <a:gd name="T64" fmla="*/ 43 w 45"/>
                  <a:gd name="T65" fmla="*/ 19 h 47"/>
                  <a:gd name="T66" fmla="*/ 40 w 45"/>
                  <a:gd name="T67" fmla="*/ 1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5" h="47">
                    <a:moveTo>
                      <a:pt x="37" y="7"/>
                    </a:moveTo>
                    <a:lnTo>
                      <a:pt x="35" y="6"/>
                    </a:lnTo>
                    <a:lnTo>
                      <a:pt x="33" y="4"/>
                    </a:lnTo>
                    <a:lnTo>
                      <a:pt x="30" y="3"/>
                    </a:lnTo>
                    <a:lnTo>
                      <a:pt x="28" y="2"/>
                    </a:lnTo>
                    <a:lnTo>
                      <a:pt x="26" y="1"/>
                    </a:lnTo>
                    <a:lnTo>
                      <a:pt x="24" y="1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5" y="4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2"/>
                    </a:lnTo>
                    <a:lnTo>
                      <a:pt x="1" y="24"/>
                    </a:lnTo>
                    <a:lnTo>
                      <a:pt x="2" y="25"/>
                    </a:lnTo>
                    <a:lnTo>
                      <a:pt x="3" y="27"/>
                    </a:lnTo>
                    <a:lnTo>
                      <a:pt x="4" y="28"/>
                    </a:lnTo>
                    <a:lnTo>
                      <a:pt x="5" y="29"/>
                    </a:lnTo>
                    <a:lnTo>
                      <a:pt x="6" y="30"/>
                    </a:lnTo>
                    <a:lnTo>
                      <a:pt x="8" y="31"/>
                    </a:lnTo>
                    <a:lnTo>
                      <a:pt x="10" y="32"/>
                    </a:lnTo>
                    <a:lnTo>
                      <a:pt x="11" y="33"/>
                    </a:lnTo>
                    <a:lnTo>
                      <a:pt x="13" y="33"/>
                    </a:lnTo>
                    <a:lnTo>
                      <a:pt x="15" y="34"/>
                    </a:lnTo>
                    <a:lnTo>
                      <a:pt x="18" y="34"/>
                    </a:lnTo>
                    <a:lnTo>
                      <a:pt x="20" y="34"/>
                    </a:lnTo>
                    <a:lnTo>
                      <a:pt x="21" y="34"/>
                    </a:lnTo>
                    <a:lnTo>
                      <a:pt x="22" y="34"/>
                    </a:lnTo>
                    <a:lnTo>
                      <a:pt x="23" y="34"/>
                    </a:lnTo>
                    <a:lnTo>
                      <a:pt x="24" y="34"/>
                    </a:lnTo>
                    <a:lnTo>
                      <a:pt x="26" y="34"/>
                    </a:lnTo>
                    <a:lnTo>
                      <a:pt x="27" y="34"/>
                    </a:lnTo>
                    <a:lnTo>
                      <a:pt x="28" y="33"/>
                    </a:lnTo>
                    <a:lnTo>
                      <a:pt x="29" y="33"/>
                    </a:lnTo>
                    <a:lnTo>
                      <a:pt x="28" y="39"/>
                    </a:lnTo>
                    <a:lnTo>
                      <a:pt x="28" y="43"/>
                    </a:lnTo>
                    <a:lnTo>
                      <a:pt x="29" y="46"/>
                    </a:lnTo>
                    <a:lnTo>
                      <a:pt x="29" y="47"/>
                    </a:lnTo>
                    <a:lnTo>
                      <a:pt x="31" y="47"/>
                    </a:lnTo>
                    <a:lnTo>
                      <a:pt x="33" y="47"/>
                    </a:lnTo>
                    <a:lnTo>
                      <a:pt x="36" y="46"/>
                    </a:lnTo>
                    <a:lnTo>
                      <a:pt x="38" y="46"/>
                    </a:lnTo>
                    <a:lnTo>
                      <a:pt x="41" y="45"/>
                    </a:lnTo>
                    <a:lnTo>
                      <a:pt x="43" y="44"/>
                    </a:lnTo>
                    <a:lnTo>
                      <a:pt x="44" y="43"/>
                    </a:lnTo>
                    <a:lnTo>
                      <a:pt x="45" y="41"/>
                    </a:lnTo>
                    <a:lnTo>
                      <a:pt x="45" y="39"/>
                    </a:lnTo>
                    <a:lnTo>
                      <a:pt x="45" y="35"/>
                    </a:lnTo>
                    <a:lnTo>
                      <a:pt x="45" y="30"/>
                    </a:lnTo>
                    <a:lnTo>
                      <a:pt x="44" y="25"/>
                    </a:lnTo>
                    <a:lnTo>
                      <a:pt x="43" y="19"/>
                    </a:lnTo>
                    <a:lnTo>
                      <a:pt x="41" y="14"/>
                    </a:lnTo>
                    <a:lnTo>
                      <a:pt x="40" y="10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2" name="Freeform 1403"/>
              <p:cNvSpPr>
                <a:spLocks/>
              </p:cNvSpPr>
              <p:nvPr/>
            </p:nvSpPr>
            <p:spPr bwMode="auto">
              <a:xfrm>
                <a:off x="5236" y="2607"/>
                <a:ext cx="49" cy="43"/>
              </a:xfrm>
              <a:custGeom>
                <a:avLst/>
                <a:gdLst>
                  <a:gd name="T0" fmla="*/ 49 w 49"/>
                  <a:gd name="T1" fmla="*/ 19 h 43"/>
                  <a:gd name="T2" fmla="*/ 49 w 49"/>
                  <a:gd name="T3" fmla="*/ 21 h 43"/>
                  <a:gd name="T4" fmla="*/ 49 w 49"/>
                  <a:gd name="T5" fmla="*/ 24 h 43"/>
                  <a:gd name="T6" fmla="*/ 48 w 49"/>
                  <a:gd name="T7" fmla="*/ 27 h 43"/>
                  <a:gd name="T8" fmla="*/ 46 w 49"/>
                  <a:gd name="T9" fmla="*/ 30 h 43"/>
                  <a:gd name="T10" fmla="*/ 43 w 49"/>
                  <a:gd name="T11" fmla="*/ 31 h 43"/>
                  <a:gd name="T12" fmla="*/ 42 w 49"/>
                  <a:gd name="T13" fmla="*/ 31 h 43"/>
                  <a:gd name="T14" fmla="*/ 42 w 49"/>
                  <a:gd name="T15" fmla="*/ 31 h 43"/>
                  <a:gd name="T16" fmla="*/ 41 w 49"/>
                  <a:gd name="T17" fmla="*/ 33 h 43"/>
                  <a:gd name="T18" fmla="*/ 39 w 49"/>
                  <a:gd name="T19" fmla="*/ 35 h 43"/>
                  <a:gd name="T20" fmla="*/ 37 w 49"/>
                  <a:gd name="T21" fmla="*/ 37 h 43"/>
                  <a:gd name="T22" fmla="*/ 35 w 49"/>
                  <a:gd name="T23" fmla="*/ 39 h 43"/>
                  <a:gd name="T24" fmla="*/ 32 w 49"/>
                  <a:gd name="T25" fmla="*/ 41 h 43"/>
                  <a:gd name="T26" fmla="*/ 30 w 49"/>
                  <a:gd name="T27" fmla="*/ 42 h 43"/>
                  <a:gd name="T28" fmla="*/ 27 w 49"/>
                  <a:gd name="T29" fmla="*/ 43 h 43"/>
                  <a:gd name="T30" fmla="*/ 24 w 49"/>
                  <a:gd name="T31" fmla="*/ 43 h 43"/>
                  <a:gd name="T32" fmla="*/ 20 w 49"/>
                  <a:gd name="T33" fmla="*/ 43 h 43"/>
                  <a:gd name="T34" fmla="*/ 15 w 49"/>
                  <a:gd name="T35" fmla="*/ 43 h 43"/>
                  <a:gd name="T36" fmla="*/ 11 w 49"/>
                  <a:gd name="T37" fmla="*/ 41 h 43"/>
                  <a:gd name="T38" fmla="*/ 8 w 49"/>
                  <a:gd name="T39" fmla="*/ 38 h 43"/>
                  <a:gd name="T40" fmla="*/ 5 w 49"/>
                  <a:gd name="T41" fmla="*/ 36 h 43"/>
                  <a:gd name="T42" fmla="*/ 3 w 49"/>
                  <a:gd name="T43" fmla="*/ 32 h 43"/>
                  <a:gd name="T44" fmla="*/ 1 w 49"/>
                  <a:gd name="T45" fmla="*/ 28 h 43"/>
                  <a:gd name="T46" fmla="*/ 0 w 49"/>
                  <a:gd name="T47" fmla="*/ 24 h 43"/>
                  <a:gd name="T48" fmla="*/ 0 w 49"/>
                  <a:gd name="T49" fmla="*/ 20 h 43"/>
                  <a:gd name="T50" fmla="*/ 1 w 49"/>
                  <a:gd name="T51" fmla="*/ 15 h 43"/>
                  <a:gd name="T52" fmla="*/ 3 w 49"/>
                  <a:gd name="T53" fmla="*/ 11 h 43"/>
                  <a:gd name="T54" fmla="*/ 5 w 49"/>
                  <a:gd name="T55" fmla="*/ 8 h 43"/>
                  <a:gd name="T56" fmla="*/ 5 w 49"/>
                  <a:gd name="T57" fmla="*/ 7 h 43"/>
                  <a:gd name="T58" fmla="*/ 6 w 49"/>
                  <a:gd name="T59" fmla="*/ 6 h 43"/>
                  <a:gd name="T60" fmla="*/ 7 w 49"/>
                  <a:gd name="T61" fmla="*/ 5 h 43"/>
                  <a:gd name="T62" fmla="*/ 8 w 49"/>
                  <a:gd name="T63" fmla="*/ 4 h 43"/>
                  <a:gd name="T64" fmla="*/ 10 w 49"/>
                  <a:gd name="T65" fmla="*/ 3 h 43"/>
                  <a:gd name="T66" fmla="*/ 13 w 49"/>
                  <a:gd name="T67" fmla="*/ 2 h 43"/>
                  <a:gd name="T68" fmla="*/ 17 w 49"/>
                  <a:gd name="T69" fmla="*/ 0 h 43"/>
                  <a:gd name="T70" fmla="*/ 23 w 49"/>
                  <a:gd name="T71" fmla="*/ 0 h 43"/>
                  <a:gd name="T72" fmla="*/ 28 w 49"/>
                  <a:gd name="T73" fmla="*/ 0 h 43"/>
                  <a:gd name="T74" fmla="*/ 31 w 49"/>
                  <a:gd name="T75" fmla="*/ 1 h 43"/>
                  <a:gd name="T76" fmla="*/ 34 w 49"/>
                  <a:gd name="T77" fmla="*/ 3 h 43"/>
                  <a:gd name="T78" fmla="*/ 36 w 49"/>
                  <a:gd name="T79" fmla="*/ 5 h 43"/>
                  <a:gd name="T80" fmla="*/ 39 w 49"/>
                  <a:gd name="T81" fmla="*/ 7 h 43"/>
                  <a:gd name="T82" fmla="*/ 41 w 49"/>
                  <a:gd name="T83" fmla="*/ 9 h 43"/>
                  <a:gd name="T84" fmla="*/ 44 w 49"/>
                  <a:gd name="T85" fmla="*/ 13 h 43"/>
                  <a:gd name="T86" fmla="*/ 47 w 49"/>
                  <a:gd name="T87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3">
                    <a:moveTo>
                      <a:pt x="48" y="18"/>
                    </a:moveTo>
                    <a:lnTo>
                      <a:pt x="49" y="19"/>
                    </a:lnTo>
                    <a:lnTo>
                      <a:pt x="49" y="20"/>
                    </a:lnTo>
                    <a:lnTo>
                      <a:pt x="49" y="21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6"/>
                    </a:lnTo>
                    <a:lnTo>
                      <a:pt x="48" y="27"/>
                    </a:lnTo>
                    <a:lnTo>
                      <a:pt x="47" y="29"/>
                    </a:lnTo>
                    <a:lnTo>
                      <a:pt x="46" y="30"/>
                    </a:lnTo>
                    <a:lnTo>
                      <a:pt x="45" y="31"/>
                    </a:lnTo>
                    <a:lnTo>
                      <a:pt x="43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1" y="33"/>
                    </a:lnTo>
                    <a:lnTo>
                      <a:pt x="40" y="34"/>
                    </a:lnTo>
                    <a:lnTo>
                      <a:pt x="39" y="35"/>
                    </a:lnTo>
                    <a:lnTo>
                      <a:pt x="38" y="36"/>
                    </a:lnTo>
                    <a:lnTo>
                      <a:pt x="37" y="37"/>
                    </a:lnTo>
                    <a:lnTo>
                      <a:pt x="36" y="38"/>
                    </a:lnTo>
                    <a:lnTo>
                      <a:pt x="35" y="39"/>
                    </a:lnTo>
                    <a:lnTo>
                      <a:pt x="34" y="40"/>
                    </a:lnTo>
                    <a:lnTo>
                      <a:pt x="32" y="41"/>
                    </a:lnTo>
                    <a:lnTo>
                      <a:pt x="31" y="42"/>
                    </a:lnTo>
                    <a:lnTo>
                      <a:pt x="30" y="42"/>
                    </a:lnTo>
                    <a:lnTo>
                      <a:pt x="28" y="43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4" y="43"/>
                    </a:lnTo>
                    <a:lnTo>
                      <a:pt x="22" y="43"/>
                    </a:lnTo>
                    <a:lnTo>
                      <a:pt x="20" y="43"/>
                    </a:lnTo>
                    <a:lnTo>
                      <a:pt x="17" y="43"/>
                    </a:lnTo>
                    <a:lnTo>
                      <a:pt x="15" y="43"/>
                    </a:lnTo>
                    <a:lnTo>
                      <a:pt x="13" y="42"/>
                    </a:lnTo>
                    <a:lnTo>
                      <a:pt x="11" y="41"/>
                    </a:lnTo>
                    <a:lnTo>
                      <a:pt x="10" y="40"/>
                    </a:lnTo>
                    <a:lnTo>
                      <a:pt x="8" y="38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4" y="34"/>
                    </a:lnTo>
                    <a:lnTo>
                      <a:pt x="3" y="32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5" y="1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1"/>
                    </a:lnTo>
                    <a:lnTo>
                      <a:pt x="31" y="1"/>
                    </a:lnTo>
                    <a:lnTo>
                      <a:pt x="32" y="2"/>
                    </a:lnTo>
                    <a:lnTo>
                      <a:pt x="34" y="3"/>
                    </a:lnTo>
                    <a:lnTo>
                      <a:pt x="35" y="4"/>
                    </a:lnTo>
                    <a:lnTo>
                      <a:pt x="36" y="5"/>
                    </a:lnTo>
                    <a:lnTo>
                      <a:pt x="38" y="6"/>
                    </a:lnTo>
                    <a:lnTo>
                      <a:pt x="39" y="7"/>
                    </a:lnTo>
                    <a:lnTo>
                      <a:pt x="40" y="8"/>
                    </a:lnTo>
                    <a:lnTo>
                      <a:pt x="41" y="9"/>
                    </a:lnTo>
                    <a:lnTo>
                      <a:pt x="42" y="11"/>
                    </a:lnTo>
                    <a:lnTo>
                      <a:pt x="44" y="13"/>
                    </a:lnTo>
                    <a:lnTo>
                      <a:pt x="45" y="14"/>
                    </a:lnTo>
                    <a:lnTo>
                      <a:pt x="47" y="16"/>
                    </a:lnTo>
                    <a:lnTo>
                      <a:pt x="48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3" name="Freeform 1404"/>
              <p:cNvSpPr>
                <a:spLocks/>
              </p:cNvSpPr>
              <p:nvPr/>
            </p:nvSpPr>
            <p:spPr bwMode="auto">
              <a:xfrm>
                <a:off x="5239" y="2610"/>
                <a:ext cx="44" cy="37"/>
              </a:xfrm>
              <a:custGeom>
                <a:avLst/>
                <a:gdLst>
                  <a:gd name="T0" fmla="*/ 39 w 44"/>
                  <a:gd name="T1" fmla="*/ 14 h 37"/>
                  <a:gd name="T2" fmla="*/ 39 w 44"/>
                  <a:gd name="T3" fmla="*/ 14 h 37"/>
                  <a:gd name="T4" fmla="*/ 38 w 44"/>
                  <a:gd name="T5" fmla="*/ 14 h 37"/>
                  <a:gd name="T6" fmla="*/ 37 w 44"/>
                  <a:gd name="T7" fmla="*/ 15 h 37"/>
                  <a:gd name="T8" fmla="*/ 37 w 44"/>
                  <a:gd name="T9" fmla="*/ 15 h 37"/>
                  <a:gd name="T10" fmla="*/ 36 w 44"/>
                  <a:gd name="T11" fmla="*/ 12 h 37"/>
                  <a:gd name="T12" fmla="*/ 35 w 44"/>
                  <a:gd name="T13" fmla="*/ 9 h 37"/>
                  <a:gd name="T14" fmla="*/ 33 w 44"/>
                  <a:gd name="T15" fmla="*/ 7 h 37"/>
                  <a:gd name="T16" fmla="*/ 31 w 44"/>
                  <a:gd name="T17" fmla="*/ 4 h 37"/>
                  <a:gd name="T18" fmla="*/ 28 w 44"/>
                  <a:gd name="T19" fmla="*/ 3 h 37"/>
                  <a:gd name="T20" fmla="*/ 25 w 44"/>
                  <a:gd name="T21" fmla="*/ 1 h 37"/>
                  <a:gd name="T22" fmla="*/ 22 w 44"/>
                  <a:gd name="T23" fmla="*/ 0 h 37"/>
                  <a:gd name="T24" fmla="*/ 19 w 44"/>
                  <a:gd name="T25" fmla="*/ 0 h 37"/>
                  <a:gd name="T26" fmla="*/ 15 w 44"/>
                  <a:gd name="T27" fmla="*/ 0 h 37"/>
                  <a:gd name="T28" fmla="*/ 12 w 44"/>
                  <a:gd name="T29" fmla="*/ 1 h 37"/>
                  <a:gd name="T30" fmla="*/ 9 w 44"/>
                  <a:gd name="T31" fmla="*/ 3 h 37"/>
                  <a:gd name="T32" fmla="*/ 6 w 44"/>
                  <a:gd name="T33" fmla="*/ 5 h 37"/>
                  <a:gd name="T34" fmla="*/ 4 w 44"/>
                  <a:gd name="T35" fmla="*/ 8 h 37"/>
                  <a:gd name="T36" fmla="*/ 2 w 44"/>
                  <a:gd name="T37" fmla="*/ 11 h 37"/>
                  <a:gd name="T38" fmla="*/ 1 w 44"/>
                  <a:gd name="T39" fmla="*/ 15 h 37"/>
                  <a:gd name="T40" fmla="*/ 0 w 44"/>
                  <a:gd name="T41" fmla="*/ 19 h 37"/>
                  <a:gd name="T42" fmla="*/ 1 w 44"/>
                  <a:gd name="T43" fmla="*/ 22 h 37"/>
                  <a:gd name="T44" fmla="*/ 2 w 44"/>
                  <a:gd name="T45" fmla="*/ 26 h 37"/>
                  <a:gd name="T46" fmla="*/ 4 w 44"/>
                  <a:gd name="T47" fmla="*/ 29 h 37"/>
                  <a:gd name="T48" fmla="*/ 6 w 44"/>
                  <a:gd name="T49" fmla="*/ 32 h 37"/>
                  <a:gd name="T50" fmla="*/ 9 w 44"/>
                  <a:gd name="T51" fmla="*/ 34 h 37"/>
                  <a:gd name="T52" fmla="*/ 12 w 44"/>
                  <a:gd name="T53" fmla="*/ 36 h 37"/>
                  <a:gd name="T54" fmla="*/ 15 w 44"/>
                  <a:gd name="T55" fmla="*/ 37 h 37"/>
                  <a:gd name="T56" fmla="*/ 19 w 44"/>
                  <a:gd name="T57" fmla="*/ 37 h 37"/>
                  <a:gd name="T58" fmla="*/ 22 w 44"/>
                  <a:gd name="T59" fmla="*/ 37 h 37"/>
                  <a:gd name="T60" fmla="*/ 25 w 44"/>
                  <a:gd name="T61" fmla="*/ 36 h 37"/>
                  <a:gd name="T62" fmla="*/ 28 w 44"/>
                  <a:gd name="T63" fmla="*/ 35 h 37"/>
                  <a:gd name="T64" fmla="*/ 30 w 44"/>
                  <a:gd name="T65" fmla="*/ 33 h 37"/>
                  <a:gd name="T66" fmla="*/ 32 w 44"/>
                  <a:gd name="T67" fmla="*/ 31 h 37"/>
                  <a:gd name="T68" fmla="*/ 34 w 44"/>
                  <a:gd name="T69" fmla="*/ 29 h 37"/>
                  <a:gd name="T70" fmla="*/ 36 w 44"/>
                  <a:gd name="T71" fmla="*/ 26 h 37"/>
                  <a:gd name="T72" fmla="*/ 37 w 44"/>
                  <a:gd name="T73" fmla="*/ 23 h 37"/>
                  <a:gd name="T74" fmla="*/ 37 w 44"/>
                  <a:gd name="T75" fmla="*/ 24 h 37"/>
                  <a:gd name="T76" fmla="*/ 38 w 44"/>
                  <a:gd name="T77" fmla="*/ 24 h 37"/>
                  <a:gd name="T78" fmla="*/ 39 w 44"/>
                  <a:gd name="T79" fmla="*/ 25 h 37"/>
                  <a:gd name="T80" fmla="*/ 39 w 44"/>
                  <a:gd name="T81" fmla="*/ 25 h 37"/>
                  <a:gd name="T82" fmla="*/ 40 w 44"/>
                  <a:gd name="T83" fmla="*/ 25 h 37"/>
                  <a:gd name="T84" fmla="*/ 41 w 44"/>
                  <a:gd name="T85" fmla="*/ 24 h 37"/>
                  <a:gd name="T86" fmla="*/ 42 w 44"/>
                  <a:gd name="T87" fmla="*/ 24 h 37"/>
                  <a:gd name="T88" fmla="*/ 42 w 44"/>
                  <a:gd name="T89" fmla="*/ 23 h 37"/>
                  <a:gd name="T90" fmla="*/ 43 w 44"/>
                  <a:gd name="T91" fmla="*/ 23 h 37"/>
                  <a:gd name="T92" fmla="*/ 43 w 44"/>
                  <a:gd name="T93" fmla="*/ 22 h 37"/>
                  <a:gd name="T94" fmla="*/ 44 w 44"/>
                  <a:gd name="T95" fmla="*/ 21 h 37"/>
                  <a:gd name="T96" fmla="*/ 44 w 44"/>
                  <a:gd name="T97" fmla="*/ 20 h 37"/>
                  <a:gd name="T98" fmla="*/ 44 w 44"/>
                  <a:gd name="T99" fmla="*/ 19 h 37"/>
                  <a:gd name="T100" fmla="*/ 43 w 44"/>
                  <a:gd name="T101" fmla="*/ 17 h 37"/>
                  <a:gd name="T102" fmla="*/ 43 w 44"/>
                  <a:gd name="T103" fmla="*/ 17 h 37"/>
                  <a:gd name="T104" fmla="*/ 42 w 44"/>
                  <a:gd name="T105" fmla="*/ 16 h 37"/>
                  <a:gd name="T106" fmla="*/ 42 w 44"/>
                  <a:gd name="T107" fmla="*/ 15 h 37"/>
                  <a:gd name="T108" fmla="*/ 41 w 44"/>
                  <a:gd name="T109" fmla="*/ 15 h 37"/>
                  <a:gd name="T110" fmla="*/ 40 w 44"/>
                  <a:gd name="T111" fmla="*/ 14 h 37"/>
                  <a:gd name="T112" fmla="*/ 39 w 44"/>
                  <a:gd name="T113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4" h="37">
                    <a:moveTo>
                      <a:pt x="39" y="14"/>
                    </a:moveTo>
                    <a:lnTo>
                      <a:pt x="39" y="14"/>
                    </a:lnTo>
                    <a:lnTo>
                      <a:pt x="38" y="14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6" y="12"/>
                    </a:lnTo>
                    <a:lnTo>
                      <a:pt x="35" y="9"/>
                    </a:lnTo>
                    <a:lnTo>
                      <a:pt x="33" y="7"/>
                    </a:lnTo>
                    <a:lnTo>
                      <a:pt x="31" y="4"/>
                    </a:lnTo>
                    <a:lnTo>
                      <a:pt x="28" y="3"/>
                    </a:lnTo>
                    <a:lnTo>
                      <a:pt x="25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2" y="1"/>
                    </a:lnTo>
                    <a:lnTo>
                      <a:pt x="9" y="3"/>
                    </a:lnTo>
                    <a:lnTo>
                      <a:pt x="6" y="5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1" y="15"/>
                    </a:lnTo>
                    <a:lnTo>
                      <a:pt x="0" y="19"/>
                    </a:lnTo>
                    <a:lnTo>
                      <a:pt x="1" y="22"/>
                    </a:lnTo>
                    <a:lnTo>
                      <a:pt x="2" y="26"/>
                    </a:lnTo>
                    <a:lnTo>
                      <a:pt x="4" y="29"/>
                    </a:lnTo>
                    <a:lnTo>
                      <a:pt x="6" y="32"/>
                    </a:lnTo>
                    <a:lnTo>
                      <a:pt x="9" y="34"/>
                    </a:lnTo>
                    <a:lnTo>
                      <a:pt x="12" y="36"/>
                    </a:lnTo>
                    <a:lnTo>
                      <a:pt x="15" y="37"/>
                    </a:lnTo>
                    <a:lnTo>
                      <a:pt x="19" y="37"/>
                    </a:lnTo>
                    <a:lnTo>
                      <a:pt x="22" y="37"/>
                    </a:lnTo>
                    <a:lnTo>
                      <a:pt x="25" y="36"/>
                    </a:lnTo>
                    <a:lnTo>
                      <a:pt x="28" y="35"/>
                    </a:lnTo>
                    <a:lnTo>
                      <a:pt x="30" y="33"/>
                    </a:lnTo>
                    <a:lnTo>
                      <a:pt x="32" y="31"/>
                    </a:lnTo>
                    <a:lnTo>
                      <a:pt x="34" y="29"/>
                    </a:lnTo>
                    <a:lnTo>
                      <a:pt x="36" y="26"/>
                    </a:lnTo>
                    <a:lnTo>
                      <a:pt x="37" y="23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9" y="25"/>
                    </a:lnTo>
                    <a:lnTo>
                      <a:pt x="39" y="25"/>
                    </a:lnTo>
                    <a:lnTo>
                      <a:pt x="40" y="25"/>
                    </a:lnTo>
                    <a:lnTo>
                      <a:pt x="41" y="24"/>
                    </a:lnTo>
                    <a:lnTo>
                      <a:pt x="42" y="24"/>
                    </a:lnTo>
                    <a:lnTo>
                      <a:pt x="42" y="23"/>
                    </a:lnTo>
                    <a:lnTo>
                      <a:pt x="43" y="23"/>
                    </a:lnTo>
                    <a:lnTo>
                      <a:pt x="43" y="22"/>
                    </a:lnTo>
                    <a:lnTo>
                      <a:pt x="44" y="21"/>
                    </a:lnTo>
                    <a:lnTo>
                      <a:pt x="44" y="20"/>
                    </a:lnTo>
                    <a:lnTo>
                      <a:pt x="44" y="19"/>
                    </a:lnTo>
                    <a:lnTo>
                      <a:pt x="43" y="17"/>
                    </a:lnTo>
                    <a:lnTo>
                      <a:pt x="43" y="17"/>
                    </a:lnTo>
                    <a:lnTo>
                      <a:pt x="42" y="16"/>
                    </a:lnTo>
                    <a:lnTo>
                      <a:pt x="42" y="15"/>
                    </a:lnTo>
                    <a:lnTo>
                      <a:pt x="41" y="15"/>
                    </a:lnTo>
                    <a:lnTo>
                      <a:pt x="40" y="14"/>
                    </a:lnTo>
                    <a:lnTo>
                      <a:pt x="39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4" name="Freeform 1405"/>
              <p:cNvSpPr>
                <a:spLocks/>
              </p:cNvSpPr>
              <p:nvPr/>
            </p:nvSpPr>
            <p:spPr bwMode="auto">
              <a:xfrm>
                <a:off x="5249" y="2636"/>
                <a:ext cx="17" cy="6"/>
              </a:xfrm>
              <a:custGeom>
                <a:avLst/>
                <a:gdLst>
                  <a:gd name="T0" fmla="*/ 0 w 17"/>
                  <a:gd name="T1" fmla="*/ 0 h 6"/>
                  <a:gd name="T2" fmla="*/ 0 w 17"/>
                  <a:gd name="T3" fmla="*/ 1 h 6"/>
                  <a:gd name="T4" fmla="*/ 0 w 17"/>
                  <a:gd name="T5" fmla="*/ 2 h 6"/>
                  <a:gd name="T6" fmla="*/ 1 w 17"/>
                  <a:gd name="T7" fmla="*/ 4 h 6"/>
                  <a:gd name="T8" fmla="*/ 3 w 17"/>
                  <a:gd name="T9" fmla="*/ 5 h 6"/>
                  <a:gd name="T10" fmla="*/ 4 w 17"/>
                  <a:gd name="T11" fmla="*/ 5 h 6"/>
                  <a:gd name="T12" fmla="*/ 5 w 17"/>
                  <a:gd name="T13" fmla="*/ 6 h 6"/>
                  <a:gd name="T14" fmla="*/ 6 w 17"/>
                  <a:gd name="T15" fmla="*/ 6 h 6"/>
                  <a:gd name="T16" fmla="*/ 7 w 17"/>
                  <a:gd name="T17" fmla="*/ 6 h 6"/>
                  <a:gd name="T18" fmla="*/ 8 w 17"/>
                  <a:gd name="T19" fmla="*/ 6 h 6"/>
                  <a:gd name="T20" fmla="*/ 9 w 17"/>
                  <a:gd name="T21" fmla="*/ 6 h 6"/>
                  <a:gd name="T22" fmla="*/ 9 w 17"/>
                  <a:gd name="T23" fmla="*/ 6 h 6"/>
                  <a:gd name="T24" fmla="*/ 10 w 17"/>
                  <a:gd name="T25" fmla="*/ 6 h 6"/>
                  <a:gd name="T26" fmla="*/ 17 w 17"/>
                  <a:gd name="T27" fmla="*/ 0 h 6"/>
                  <a:gd name="T28" fmla="*/ 0 w 17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6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5" name="Freeform 1406"/>
              <p:cNvSpPr>
                <a:spLocks/>
              </p:cNvSpPr>
              <p:nvPr/>
            </p:nvSpPr>
            <p:spPr bwMode="auto">
              <a:xfrm>
                <a:off x="5251" y="2637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 w 10"/>
                  <a:gd name="T3" fmla="*/ 2 h 2"/>
                  <a:gd name="T4" fmla="*/ 8 w 10"/>
                  <a:gd name="T5" fmla="*/ 2 h 2"/>
                  <a:gd name="T6" fmla="*/ 10 w 10"/>
                  <a:gd name="T7" fmla="*/ 0 h 2"/>
                  <a:gd name="T8" fmla="*/ 0 w 10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6" name="Freeform 1407"/>
              <p:cNvSpPr>
                <a:spLocks/>
              </p:cNvSpPr>
              <p:nvPr/>
            </p:nvSpPr>
            <p:spPr bwMode="auto">
              <a:xfrm>
                <a:off x="5239" y="2603"/>
                <a:ext cx="35" cy="12"/>
              </a:xfrm>
              <a:custGeom>
                <a:avLst/>
                <a:gdLst>
                  <a:gd name="T0" fmla="*/ 28 w 35"/>
                  <a:gd name="T1" fmla="*/ 2 h 12"/>
                  <a:gd name="T2" fmla="*/ 28 w 35"/>
                  <a:gd name="T3" fmla="*/ 2 h 12"/>
                  <a:gd name="T4" fmla="*/ 27 w 35"/>
                  <a:gd name="T5" fmla="*/ 2 h 12"/>
                  <a:gd name="T6" fmla="*/ 26 w 35"/>
                  <a:gd name="T7" fmla="*/ 2 h 12"/>
                  <a:gd name="T8" fmla="*/ 25 w 35"/>
                  <a:gd name="T9" fmla="*/ 2 h 12"/>
                  <a:gd name="T10" fmla="*/ 24 w 35"/>
                  <a:gd name="T11" fmla="*/ 1 h 12"/>
                  <a:gd name="T12" fmla="*/ 22 w 35"/>
                  <a:gd name="T13" fmla="*/ 1 h 12"/>
                  <a:gd name="T14" fmla="*/ 21 w 35"/>
                  <a:gd name="T15" fmla="*/ 1 h 12"/>
                  <a:gd name="T16" fmla="*/ 19 w 35"/>
                  <a:gd name="T17" fmla="*/ 1 h 12"/>
                  <a:gd name="T18" fmla="*/ 17 w 35"/>
                  <a:gd name="T19" fmla="*/ 1 h 12"/>
                  <a:gd name="T20" fmla="*/ 16 w 35"/>
                  <a:gd name="T21" fmla="*/ 1 h 12"/>
                  <a:gd name="T22" fmla="*/ 14 w 35"/>
                  <a:gd name="T23" fmla="*/ 0 h 12"/>
                  <a:gd name="T24" fmla="*/ 13 w 35"/>
                  <a:gd name="T25" fmla="*/ 0 h 12"/>
                  <a:gd name="T26" fmla="*/ 12 w 35"/>
                  <a:gd name="T27" fmla="*/ 0 h 12"/>
                  <a:gd name="T28" fmla="*/ 11 w 35"/>
                  <a:gd name="T29" fmla="*/ 0 h 12"/>
                  <a:gd name="T30" fmla="*/ 10 w 35"/>
                  <a:gd name="T31" fmla="*/ 0 h 12"/>
                  <a:gd name="T32" fmla="*/ 9 w 35"/>
                  <a:gd name="T33" fmla="*/ 0 h 12"/>
                  <a:gd name="T34" fmla="*/ 8 w 35"/>
                  <a:gd name="T35" fmla="*/ 0 h 12"/>
                  <a:gd name="T36" fmla="*/ 6 w 35"/>
                  <a:gd name="T37" fmla="*/ 1 h 12"/>
                  <a:gd name="T38" fmla="*/ 4 w 35"/>
                  <a:gd name="T39" fmla="*/ 2 h 12"/>
                  <a:gd name="T40" fmla="*/ 3 w 35"/>
                  <a:gd name="T41" fmla="*/ 4 h 12"/>
                  <a:gd name="T42" fmla="*/ 2 w 35"/>
                  <a:gd name="T43" fmla="*/ 6 h 12"/>
                  <a:gd name="T44" fmla="*/ 1 w 35"/>
                  <a:gd name="T45" fmla="*/ 7 h 12"/>
                  <a:gd name="T46" fmla="*/ 0 w 35"/>
                  <a:gd name="T47" fmla="*/ 9 h 12"/>
                  <a:gd name="T48" fmla="*/ 0 w 35"/>
                  <a:gd name="T49" fmla="*/ 10 h 12"/>
                  <a:gd name="T50" fmla="*/ 0 w 35"/>
                  <a:gd name="T51" fmla="*/ 10 h 12"/>
                  <a:gd name="T52" fmla="*/ 1 w 35"/>
                  <a:gd name="T53" fmla="*/ 11 h 12"/>
                  <a:gd name="T54" fmla="*/ 3 w 35"/>
                  <a:gd name="T55" fmla="*/ 11 h 12"/>
                  <a:gd name="T56" fmla="*/ 5 w 35"/>
                  <a:gd name="T57" fmla="*/ 11 h 12"/>
                  <a:gd name="T58" fmla="*/ 7 w 35"/>
                  <a:gd name="T59" fmla="*/ 11 h 12"/>
                  <a:gd name="T60" fmla="*/ 10 w 35"/>
                  <a:gd name="T61" fmla="*/ 12 h 12"/>
                  <a:gd name="T62" fmla="*/ 13 w 35"/>
                  <a:gd name="T63" fmla="*/ 12 h 12"/>
                  <a:gd name="T64" fmla="*/ 16 w 35"/>
                  <a:gd name="T65" fmla="*/ 12 h 12"/>
                  <a:gd name="T66" fmla="*/ 19 w 35"/>
                  <a:gd name="T67" fmla="*/ 12 h 12"/>
                  <a:gd name="T68" fmla="*/ 22 w 35"/>
                  <a:gd name="T69" fmla="*/ 12 h 12"/>
                  <a:gd name="T70" fmla="*/ 25 w 35"/>
                  <a:gd name="T71" fmla="*/ 12 h 12"/>
                  <a:gd name="T72" fmla="*/ 27 w 35"/>
                  <a:gd name="T73" fmla="*/ 12 h 12"/>
                  <a:gd name="T74" fmla="*/ 30 w 35"/>
                  <a:gd name="T75" fmla="*/ 12 h 12"/>
                  <a:gd name="T76" fmla="*/ 32 w 35"/>
                  <a:gd name="T77" fmla="*/ 12 h 12"/>
                  <a:gd name="T78" fmla="*/ 33 w 35"/>
                  <a:gd name="T79" fmla="*/ 12 h 12"/>
                  <a:gd name="T80" fmla="*/ 33 w 35"/>
                  <a:gd name="T81" fmla="*/ 12 h 12"/>
                  <a:gd name="T82" fmla="*/ 35 w 35"/>
                  <a:gd name="T83" fmla="*/ 11 h 12"/>
                  <a:gd name="T84" fmla="*/ 35 w 35"/>
                  <a:gd name="T85" fmla="*/ 10 h 12"/>
                  <a:gd name="T86" fmla="*/ 35 w 35"/>
                  <a:gd name="T87" fmla="*/ 8 h 12"/>
                  <a:gd name="T88" fmla="*/ 34 w 35"/>
                  <a:gd name="T89" fmla="*/ 7 h 12"/>
                  <a:gd name="T90" fmla="*/ 33 w 35"/>
                  <a:gd name="T91" fmla="*/ 5 h 12"/>
                  <a:gd name="T92" fmla="*/ 32 w 35"/>
                  <a:gd name="T93" fmla="*/ 3 h 12"/>
                  <a:gd name="T94" fmla="*/ 30 w 35"/>
                  <a:gd name="T95" fmla="*/ 2 h 12"/>
                  <a:gd name="T96" fmla="*/ 28 w 35"/>
                  <a:gd name="T9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5" h="12">
                    <a:moveTo>
                      <a:pt x="28" y="2"/>
                    </a:moveTo>
                    <a:lnTo>
                      <a:pt x="28" y="2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5" y="2"/>
                    </a:lnTo>
                    <a:lnTo>
                      <a:pt x="24" y="1"/>
                    </a:lnTo>
                    <a:lnTo>
                      <a:pt x="22" y="1"/>
                    </a:lnTo>
                    <a:lnTo>
                      <a:pt x="21" y="1"/>
                    </a:lnTo>
                    <a:lnTo>
                      <a:pt x="19" y="1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10" y="12"/>
                    </a:lnTo>
                    <a:lnTo>
                      <a:pt x="13" y="12"/>
                    </a:lnTo>
                    <a:lnTo>
                      <a:pt x="16" y="12"/>
                    </a:lnTo>
                    <a:lnTo>
                      <a:pt x="19" y="12"/>
                    </a:lnTo>
                    <a:lnTo>
                      <a:pt x="22" y="12"/>
                    </a:lnTo>
                    <a:lnTo>
                      <a:pt x="25" y="12"/>
                    </a:lnTo>
                    <a:lnTo>
                      <a:pt x="27" y="12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3" y="12"/>
                    </a:lnTo>
                    <a:lnTo>
                      <a:pt x="35" y="11"/>
                    </a:lnTo>
                    <a:lnTo>
                      <a:pt x="35" y="10"/>
                    </a:lnTo>
                    <a:lnTo>
                      <a:pt x="35" y="8"/>
                    </a:lnTo>
                    <a:lnTo>
                      <a:pt x="34" y="7"/>
                    </a:lnTo>
                    <a:lnTo>
                      <a:pt x="33" y="5"/>
                    </a:lnTo>
                    <a:lnTo>
                      <a:pt x="32" y="3"/>
                    </a:lnTo>
                    <a:lnTo>
                      <a:pt x="30" y="2"/>
                    </a:lnTo>
                    <a:lnTo>
                      <a:pt x="2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7" name="Freeform 1408"/>
              <p:cNvSpPr>
                <a:spLocks/>
              </p:cNvSpPr>
              <p:nvPr/>
            </p:nvSpPr>
            <p:spPr bwMode="auto">
              <a:xfrm>
                <a:off x="5277" y="2631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2 h 2"/>
                  <a:gd name="T4" fmla="*/ 2 w 3"/>
                  <a:gd name="T5" fmla="*/ 2 h 2"/>
                  <a:gd name="T6" fmla="*/ 3 w 3"/>
                  <a:gd name="T7" fmla="*/ 2 h 2"/>
                  <a:gd name="T8" fmla="*/ 3 w 3"/>
                  <a:gd name="T9" fmla="*/ 1 h 2"/>
                  <a:gd name="T10" fmla="*/ 3 w 3"/>
                  <a:gd name="T11" fmla="*/ 1 h 2"/>
                  <a:gd name="T12" fmla="*/ 2 w 3"/>
                  <a:gd name="T13" fmla="*/ 0 h 2"/>
                  <a:gd name="T14" fmla="*/ 2 w 3"/>
                  <a:gd name="T15" fmla="*/ 0 h 2"/>
                  <a:gd name="T16" fmla="*/ 1 w 3"/>
                  <a:gd name="T17" fmla="*/ 0 h 2"/>
                  <a:gd name="T18" fmla="*/ 1 w 3"/>
                  <a:gd name="T19" fmla="*/ 0 h 2"/>
                  <a:gd name="T20" fmla="*/ 0 w 3"/>
                  <a:gd name="T21" fmla="*/ 0 h 2"/>
                  <a:gd name="T22" fmla="*/ 0 w 3"/>
                  <a:gd name="T23" fmla="*/ 1 h 2"/>
                  <a:gd name="T24" fmla="*/ 0 w 3"/>
                  <a:gd name="T25" fmla="*/ 1 h 2"/>
                  <a:gd name="T26" fmla="*/ 0 w 3"/>
                  <a:gd name="T27" fmla="*/ 2 h 2"/>
                  <a:gd name="T28" fmla="*/ 0 w 3"/>
                  <a:gd name="T29" fmla="*/ 2 h 2"/>
                  <a:gd name="T30" fmla="*/ 1 w 3"/>
                  <a:gd name="T31" fmla="*/ 2 h 2"/>
                  <a:gd name="T32" fmla="*/ 1 w 3"/>
                  <a:gd name="T3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8" name="Freeform 1409"/>
              <p:cNvSpPr>
                <a:spLocks/>
              </p:cNvSpPr>
              <p:nvPr/>
            </p:nvSpPr>
            <p:spPr bwMode="auto">
              <a:xfrm>
                <a:off x="5248" y="2652"/>
                <a:ext cx="30" cy="19"/>
              </a:xfrm>
              <a:custGeom>
                <a:avLst/>
                <a:gdLst>
                  <a:gd name="T0" fmla="*/ 29 w 30"/>
                  <a:gd name="T1" fmla="*/ 11 h 19"/>
                  <a:gd name="T2" fmla="*/ 26 w 30"/>
                  <a:gd name="T3" fmla="*/ 7 h 19"/>
                  <a:gd name="T4" fmla="*/ 30 w 30"/>
                  <a:gd name="T5" fmla="*/ 5 h 19"/>
                  <a:gd name="T6" fmla="*/ 27 w 30"/>
                  <a:gd name="T7" fmla="*/ 1 h 19"/>
                  <a:gd name="T8" fmla="*/ 25 w 30"/>
                  <a:gd name="T9" fmla="*/ 1 h 19"/>
                  <a:gd name="T10" fmla="*/ 28 w 30"/>
                  <a:gd name="T11" fmla="*/ 4 h 19"/>
                  <a:gd name="T12" fmla="*/ 24 w 30"/>
                  <a:gd name="T13" fmla="*/ 7 h 19"/>
                  <a:gd name="T14" fmla="*/ 24 w 30"/>
                  <a:gd name="T15" fmla="*/ 7 h 19"/>
                  <a:gd name="T16" fmla="*/ 25 w 30"/>
                  <a:gd name="T17" fmla="*/ 9 h 19"/>
                  <a:gd name="T18" fmla="*/ 26 w 30"/>
                  <a:gd name="T19" fmla="*/ 10 h 19"/>
                  <a:gd name="T20" fmla="*/ 26 w 30"/>
                  <a:gd name="T21" fmla="*/ 10 h 19"/>
                  <a:gd name="T22" fmla="*/ 13 w 30"/>
                  <a:gd name="T23" fmla="*/ 17 h 19"/>
                  <a:gd name="T24" fmla="*/ 3 w 30"/>
                  <a:gd name="T25" fmla="*/ 10 h 19"/>
                  <a:gd name="T26" fmla="*/ 6 w 30"/>
                  <a:gd name="T27" fmla="*/ 7 h 19"/>
                  <a:gd name="T28" fmla="*/ 2 w 30"/>
                  <a:gd name="T29" fmla="*/ 4 h 19"/>
                  <a:gd name="T30" fmla="*/ 4 w 30"/>
                  <a:gd name="T31" fmla="*/ 0 h 19"/>
                  <a:gd name="T32" fmla="*/ 2 w 30"/>
                  <a:gd name="T33" fmla="*/ 0 h 19"/>
                  <a:gd name="T34" fmla="*/ 0 w 30"/>
                  <a:gd name="T35" fmla="*/ 5 h 19"/>
                  <a:gd name="T36" fmla="*/ 3 w 30"/>
                  <a:gd name="T37" fmla="*/ 7 h 19"/>
                  <a:gd name="T38" fmla="*/ 1 w 30"/>
                  <a:gd name="T39" fmla="*/ 10 h 19"/>
                  <a:gd name="T40" fmla="*/ 12 w 30"/>
                  <a:gd name="T41" fmla="*/ 19 h 19"/>
                  <a:gd name="T42" fmla="*/ 29 w 30"/>
                  <a:gd name="T43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" h="19">
                    <a:moveTo>
                      <a:pt x="29" y="11"/>
                    </a:moveTo>
                    <a:lnTo>
                      <a:pt x="26" y="7"/>
                    </a:lnTo>
                    <a:lnTo>
                      <a:pt x="30" y="5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4" y="7"/>
                    </a:lnTo>
                    <a:lnTo>
                      <a:pt x="25" y="9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13" y="17"/>
                    </a:lnTo>
                    <a:lnTo>
                      <a:pt x="3" y="10"/>
                    </a:lnTo>
                    <a:lnTo>
                      <a:pt x="6" y="7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1" y="10"/>
                    </a:lnTo>
                    <a:lnTo>
                      <a:pt x="12" y="19"/>
                    </a:lnTo>
                    <a:lnTo>
                      <a:pt x="29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9" name="Freeform 1410"/>
              <p:cNvSpPr>
                <a:spLocks/>
              </p:cNvSpPr>
              <p:nvPr/>
            </p:nvSpPr>
            <p:spPr bwMode="auto">
              <a:xfrm>
                <a:off x="5242" y="2668"/>
                <a:ext cx="1" cy="24"/>
              </a:xfrm>
              <a:custGeom>
                <a:avLst/>
                <a:gdLst>
                  <a:gd name="T0" fmla="*/ 0 w 1"/>
                  <a:gd name="T1" fmla="*/ 24 h 24"/>
                  <a:gd name="T2" fmla="*/ 0 w 1"/>
                  <a:gd name="T3" fmla="*/ 4 h 24"/>
                  <a:gd name="T4" fmla="*/ 1 w 1"/>
                  <a:gd name="T5" fmla="*/ 0 h 24"/>
                  <a:gd name="T6" fmla="*/ 1 w 1"/>
                  <a:gd name="T7" fmla="*/ 24 h 24"/>
                  <a:gd name="T8" fmla="*/ 0 w 1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4">
                    <a:moveTo>
                      <a:pt x="0" y="24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0" name="Freeform 1411"/>
              <p:cNvSpPr>
                <a:spLocks/>
              </p:cNvSpPr>
              <p:nvPr/>
            </p:nvSpPr>
            <p:spPr bwMode="auto">
              <a:xfrm>
                <a:off x="5093" y="2651"/>
                <a:ext cx="43" cy="52"/>
              </a:xfrm>
              <a:custGeom>
                <a:avLst/>
                <a:gdLst>
                  <a:gd name="T0" fmla="*/ 42 w 43"/>
                  <a:gd name="T1" fmla="*/ 2 h 52"/>
                  <a:gd name="T2" fmla="*/ 41 w 43"/>
                  <a:gd name="T3" fmla="*/ 1 h 52"/>
                  <a:gd name="T4" fmla="*/ 40 w 43"/>
                  <a:gd name="T5" fmla="*/ 0 h 52"/>
                  <a:gd name="T6" fmla="*/ 38 w 43"/>
                  <a:gd name="T7" fmla="*/ 0 h 52"/>
                  <a:gd name="T8" fmla="*/ 35 w 43"/>
                  <a:gd name="T9" fmla="*/ 0 h 52"/>
                  <a:gd name="T10" fmla="*/ 33 w 43"/>
                  <a:gd name="T11" fmla="*/ 0 h 52"/>
                  <a:gd name="T12" fmla="*/ 30 w 43"/>
                  <a:gd name="T13" fmla="*/ 0 h 52"/>
                  <a:gd name="T14" fmla="*/ 26 w 43"/>
                  <a:gd name="T15" fmla="*/ 0 h 52"/>
                  <a:gd name="T16" fmla="*/ 23 w 43"/>
                  <a:gd name="T17" fmla="*/ 1 h 52"/>
                  <a:gd name="T18" fmla="*/ 20 w 43"/>
                  <a:gd name="T19" fmla="*/ 2 h 52"/>
                  <a:gd name="T20" fmla="*/ 17 w 43"/>
                  <a:gd name="T21" fmla="*/ 2 h 52"/>
                  <a:gd name="T22" fmla="*/ 14 w 43"/>
                  <a:gd name="T23" fmla="*/ 3 h 52"/>
                  <a:gd name="T24" fmla="*/ 12 w 43"/>
                  <a:gd name="T25" fmla="*/ 3 h 52"/>
                  <a:gd name="T26" fmla="*/ 10 w 43"/>
                  <a:gd name="T27" fmla="*/ 4 h 52"/>
                  <a:gd name="T28" fmla="*/ 8 w 43"/>
                  <a:gd name="T29" fmla="*/ 4 h 52"/>
                  <a:gd name="T30" fmla="*/ 7 w 43"/>
                  <a:gd name="T31" fmla="*/ 5 h 52"/>
                  <a:gd name="T32" fmla="*/ 7 w 43"/>
                  <a:gd name="T33" fmla="*/ 5 h 52"/>
                  <a:gd name="T34" fmla="*/ 7 w 43"/>
                  <a:gd name="T35" fmla="*/ 5 h 52"/>
                  <a:gd name="T36" fmla="*/ 7 w 43"/>
                  <a:gd name="T37" fmla="*/ 4 h 52"/>
                  <a:gd name="T38" fmla="*/ 7 w 43"/>
                  <a:gd name="T39" fmla="*/ 4 h 52"/>
                  <a:gd name="T40" fmla="*/ 6 w 43"/>
                  <a:gd name="T41" fmla="*/ 3 h 52"/>
                  <a:gd name="T42" fmla="*/ 6 w 43"/>
                  <a:gd name="T43" fmla="*/ 3 h 52"/>
                  <a:gd name="T44" fmla="*/ 5 w 43"/>
                  <a:gd name="T45" fmla="*/ 3 h 52"/>
                  <a:gd name="T46" fmla="*/ 4 w 43"/>
                  <a:gd name="T47" fmla="*/ 2 h 52"/>
                  <a:gd name="T48" fmla="*/ 3 w 43"/>
                  <a:gd name="T49" fmla="*/ 2 h 52"/>
                  <a:gd name="T50" fmla="*/ 2 w 43"/>
                  <a:gd name="T51" fmla="*/ 2 h 52"/>
                  <a:gd name="T52" fmla="*/ 1 w 43"/>
                  <a:gd name="T53" fmla="*/ 3 h 52"/>
                  <a:gd name="T54" fmla="*/ 1 w 43"/>
                  <a:gd name="T55" fmla="*/ 3 h 52"/>
                  <a:gd name="T56" fmla="*/ 0 w 43"/>
                  <a:gd name="T57" fmla="*/ 3 h 52"/>
                  <a:gd name="T58" fmla="*/ 0 w 43"/>
                  <a:gd name="T59" fmla="*/ 3 h 52"/>
                  <a:gd name="T60" fmla="*/ 0 w 43"/>
                  <a:gd name="T61" fmla="*/ 3 h 52"/>
                  <a:gd name="T62" fmla="*/ 0 w 43"/>
                  <a:gd name="T63" fmla="*/ 4 h 52"/>
                  <a:gd name="T64" fmla="*/ 0 w 43"/>
                  <a:gd name="T65" fmla="*/ 4 h 52"/>
                  <a:gd name="T66" fmla="*/ 0 w 43"/>
                  <a:gd name="T67" fmla="*/ 52 h 52"/>
                  <a:gd name="T68" fmla="*/ 7 w 43"/>
                  <a:gd name="T69" fmla="*/ 52 h 52"/>
                  <a:gd name="T70" fmla="*/ 7 w 43"/>
                  <a:gd name="T71" fmla="*/ 49 h 52"/>
                  <a:gd name="T72" fmla="*/ 7 w 43"/>
                  <a:gd name="T73" fmla="*/ 41 h 52"/>
                  <a:gd name="T74" fmla="*/ 7 w 43"/>
                  <a:gd name="T75" fmla="*/ 34 h 52"/>
                  <a:gd name="T76" fmla="*/ 7 w 43"/>
                  <a:gd name="T77" fmla="*/ 30 h 52"/>
                  <a:gd name="T78" fmla="*/ 8 w 43"/>
                  <a:gd name="T79" fmla="*/ 30 h 52"/>
                  <a:gd name="T80" fmla="*/ 10 w 43"/>
                  <a:gd name="T81" fmla="*/ 29 h 52"/>
                  <a:gd name="T82" fmla="*/ 11 w 43"/>
                  <a:gd name="T83" fmla="*/ 29 h 52"/>
                  <a:gd name="T84" fmla="*/ 14 w 43"/>
                  <a:gd name="T85" fmla="*/ 28 h 52"/>
                  <a:gd name="T86" fmla="*/ 16 w 43"/>
                  <a:gd name="T87" fmla="*/ 28 h 52"/>
                  <a:gd name="T88" fmla="*/ 18 w 43"/>
                  <a:gd name="T89" fmla="*/ 27 h 52"/>
                  <a:gd name="T90" fmla="*/ 21 w 43"/>
                  <a:gd name="T91" fmla="*/ 26 h 52"/>
                  <a:gd name="T92" fmla="*/ 23 w 43"/>
                  <a:gd name="T93" fmla="*/ 26 h 52"/>
                  <a:gd name="T94" fmla="*/ 26 w 43"/>
                  <a:gd name="T95" fmla="*/ 25 h 52"/>
                  <a:gd name="T96" fmla="*/ 29 w 43"/>
                  <a:gd name="T97" fmla="*/ 24 h 52"/>
                  <a:gd name="T98" fmla="*/ 31 w 43"/>
                  <a:gd name="T99" fmla="*/ 24 h 52"/>
                  <a:gd name="T100" fmla="*/ 34 w 43"/>
                  <a:gd name="T101" fmla="*/ 23 h 52"/>
                  <a:gd name="T102" fmla="*/ 36 w 43"/>
                  <a:gd name="T103" fmla="*/ 22 h 52"/>
                  <a:gd name="T104" fmla="*/ 39 w 43"/>
                  <a:gd name="T105" fmla="*/ 22 h 52"/>
                  <a:gd name="T106" fmla="*/ 41 w 43"/>
                  <a:gd name="T107" fmla="*/ 21 h 52"/>
                  <a:gd name="T108" fmla="*/ 43 w 43"/>
                  <a:gd name="T109" fmla="*/ 21 h 52"/>
                  <a:gd name="T110" fmla="*/ 42 w 43"/>
                  <a:gd name="T111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2">
                    <a:moveTo>
                      <a:pt x="42" y="2"/>
                    </a:moveTo>
                    <a:lnTo>
                      <a:pt x="41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0" y="2"/>
                    </a:lnTo>
                    <a:lnTo>
                      <a:pt x="17" y="2"/>
                    </a:lnTo>
                    <a:lnTo>
                      <a:pt x="14" y="3"/>
                    </a:lnTo>
                    <a:lnTo>
                      <a:pt x="12" y="3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2"/>
                    </a:lnTo>
                    <a:lnTo>
                      <a:pt x="7" y="52"/>
                    </a:lnTo>
                    <a:lnTo>
                      <a:pt x="7" y="49"/>
                    </a:lnTo>
                    <a:lnTo>
                      <a:pt x="7" y="41"/>
                    </a:lnTo>
                    <a:lnTo>
                      <a:pt x="7" y="34"/>
                    </a:lnTo>
                    <a:lnTo>
                      <a:pt x="7" y="30"/>
                    </a:lnTo>
                    <a:lnTo>
                      <a:pt x="8" y="30"/>
                    </a:lnTo>
                    <a:lnTo>
                      <a:pt x="10" y="29"/>
                    </a:lnTo>
                    <a:lnTo>
                      <a:pt x="11" y="29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8" y="27"/>
                    </a:lnTo>
                    <a:lnTo>
                      <a:pt x="21" y="26"/>
                    </a:lnTo>
                    <a:lnTo>
                      <a:pt x="23" y="26"/>
                    </a:lnTo>
                    <a:lnTo>
                      <a:pt x="26" y="25"/>
                    </a:lnTo>
                    <a:lnTo>
                      <a:pt x="29" y="24"/>
                    </a:lnTo>
                    <a:lnTo>
                      <a:pt x="31" y="24"/>
                    </a:lnTo>
                    <a:lnTo>
                      <a:pt x="34" y="23"/>
                    </a:lnTo>
                    <a:lnTo>
                      <a:pt x="36" y="22"/>
                    </a:lnTo>
                    <a:lnTo>
                      <a:pt x="39" y="22"/>
                    </a:lnTo>
                    <a:lnTo>
                      <a:pt x="41" y="21"/>
                    </a:lnTo>
                    <a:lnTo>
                      <a:pt x="43" y="21"/>
                    </a:lnTo>
                    <a:lnTo>
                      <a:pt x="4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1" name="Freeform 1412"/>
              <p:cNvSpPr>
                <a:spLocks/>
              </p:cNvSpPr>
              <p:nvPr/>
            </p:nvSpPr>
            <p:spPr bwMode="auto">
              <a:xfrm>
                <a:off x="5085" y="2689"/>
                <a:ext cx="231" cy="47"/>
              </a:xfrm>
              <a:custGeom>
                <a:avLst/>
                <a:gdLst>
                  <a:gd name="T0" fmla="*/ 18 w 231"/>
                  <a:gd name="T1" fmla="*/ 7 h 47"/>
                  <a:gd name="T2" fmla="*/ 25 w 231"/>
                  <a:gd name="T3" fmla="*/ 6 h 47"/>
                  <a:gd name="T4" fmla="*/ 32 w 231"/>
                  <a:gd name="T5" fmla="*/ 5 h 47"/>
                  <a:gd name="T6" fmla="*/ 41 w 231"/>
                  <a:gd name="T7" fmla="*/ 4 h 47"/>
                  <a:gd name="T8" fmla="*/ 50 w 231"/>
                  <a:gd name="T9" fmla="*/ 3 h 47"/>
                  <a:gd name="T10" fmla="*/ 59 w 231"/>
                  <a:gd name="T11" fmla="*/ 2 h 47"/>
                  <a:gd name="T12" fmla="*/ 69 w 231"/>
                  <a:gd name="T13" fmla="*/ 1 h 47"/>
                  <a:gd name="T14" fmla="*/ 80 w 231"/>
                  <a:gd name="T15" fmla="*/ 1 h 47"/>
                  <a:gd name="T16" fmla="*/ 91 w 231"/>
                  <a:gd name="T17" fmla="*/ 0 h 47"/>
                  <a:gd name="T18" fmla="*/ 103 w 231"/>
                  <a:gd name="T19" fmla="*/ 0 h 47"/>
                  <a:gd name="T20" fmla="*/ 115 w 231"/>
                  <a:gd name="T21" fmla="*/ 0 h 47"/>
                  <a:gd name="T22" fmla="*/ 130 w 231"/>
                  <a:gd name="T23" fmla="*/ 0 h 47"/>
                  <a:gd name="T24" fmla="*/ 145 w 231"/>
                  <a:gd name="T25" fmla="*/ 0 h 47"/>
                  <a:gd name="T26" fmla="*/ 159 w 231"/>
                  <a:gd name="T27" fmla="*/ 1 h 47"/>
                  <a:gd name="T28" fmla="*/ 172 w 231"/>
                  <a:gd name="T29" fmla="*/ 2 h 47"/>
                  <a:gd name="T30" fmla="*/ 184 w 231"/>
                  <a:gd name="T31" fmla="*/ 3 h 47"/>
                  <a:gd name="T32" fmla="*/ 194 w 231"/>
                  <a:gd name="T33" fmla="*/ 4 h 47"/>
                  <a:gd name="T34" fmla="*/ 201 w 231"/>
                  <a:gd name="T35" fmla="*/ 5 h 47"/>
                  <a:gd name="T36" fmla="*/ 208 w 231"/>
                  <a:gd name="T37" fmla="*/ 6 h 47"/>
                  <a:gd name="T38" fmla="*/ 214 w 231"/>
                  <a:gd name="T39" fmla="*/ 7 h 47"/>
                  <a:gd name="T40" fmla="*/ 220 w 231"/>
                  <a:gd name="T41" fmla="*/ 9 h 47"/>
                  <a:gd name="T42" fmla="*/ 224 w 231"/>
                  <a:gd name="T43" fmla="*/ 10 h 47"/>
                  <a:gd name="T44" fmla="*/ 228 w 231"/>
                  <a:gd name="T45" fmla="*/ 12 h 47"/>
                  <a:gd name="T46" fmla="*/ 230 w 231"/>
                  <a:gd name="T47" fmla="*/ 15 h 47"/>
                  <a:gd name="T48" fmla="*/ 230 w 231"/>
                  <a:gd name="T49" fmla="*/ 31 h 47"/>
                  <a:gd name="T50" fmla="*/ 224 w 231"/>
                  <a:gd name="T51" fmla="*/ 35 h 47"/>
                  <a:gd name="T52" fmla="*/ 217 w 231"/>
                  <a:gd name="T53" fmla="*/ 38 h 47"/>
                  <a:gd name="T54" fmla="*/ 213 w 231"/>
                  <a:gd name="T55" fmla="*/ 39 h 47"/>
                  <a:gd name="T56" fmla="*/ 209 w 231"/>
                  <a:gd name="T57" fmla="*/ 40 h 47"/>
                  <a:gd name="T58" fmla="*/ 205 w 231"/>
                  <a:gd name="T59" fmla="*/ 41 h 47"/>
                  <a:gd name="T60" fmla="*/ 201 w 231"/>
                  <a:gd name="T61" fmla="*/ 42 h 47"/>
                  <a:gd name="T62" fmla="*/ 196 w 231"/>
                  <a:gd name="T63" fmla="*/ 42 h 47"/>
                  <a:gd name="T64" fmla="*/ 190 w 231"/>
                  <a:gd name="T65" fmla="*/ 43 h 47"/>
                  <a:gd name="T66" fmla="*/ 183 w 231"/>
                  <a:gd name="T67" fmla="*/ 44 h 47"/>
                  <a:gd name="T68" fmla="*/ 175 w 231"/>
                  <a:gd name="T69" fmla="*/ 45 h 47"/>
                  <a:gd name="T70" fmla="*/ 166 w 231"/>
                  <a:gd name="T71" fmla="*/ 45 h 47"/>
                  <a:gd name="T72" fmla="*/ 158 w 231"/>
                  <a:gd name="T73" fmla="*/ 46 h 47"/>
                  <a:gd name="T74" fmla="*/ 148 w 231"/>
                  <a:gd name="T75" fmla="*/ 46 h 47"/>
                  <a:gd name="T76" fmla="*/ 142 w 231"/>
                  <a:gd name="T77" fmla="*/ 46 h 47"/>
                  <a:gd name="T78" fmla="*/ 136 w 231"/>
                  <a:gd name="T79" fmla="*/ 47 h 47"/>
                  <a:gd name="T80" fmla="*/ 130 w 231"/>
                  <a:gd name="T81" fmla="*/ 47 h 47"/>
                  <a:gd name="T82" fmla="*/ 124 w 231"/>
                  <a:gd name="T83" fmla="*/ 47 h 47"/>
                  <a:gd name="T84" fmla="*/ 117 w 231"/>
                  <a:gd name="T85" fmla="*/ 47 h 47"/>
                  <a:gd name="T86" fmla="*/ 111 w 231"/>
                  <a:gd name="T87" fmla="*/ 47 h 47"/>
                  <a:gd name="T88" fmla="*/ 105 w 231"/>
                  <a:gd name="T89" fmla="*/ 47 h 47"/>
                  <a:gd name="T90" fmla="*/ 98 w 231"/>
                  <a:gd name="T91" fmla="*/ 47 h 47"/>
                  <a:gd name="T92" fmla="*/ 92 w 231"/>
                  <a:gd name="T93" fmla="*/ 47 h 47"/>
                  <a:gd name="T94" fmla="*/ 86 w 231"/>
                  <a:gd name="T95" fmla="*/ 46 h 47"/>
                  <a:gd name="T96" fmla="*/ 77 w 231"/>
                  <a:gd name="T97" fmla="*/ 46 h 47"/>
                  <a:gd name="T98" fmla="*/ 63 w 231"/>
                  <a:gd name="T99" fmla="*/ 45 h 47"/>
                  <a:gd name="T100" fmla="*/ 51 w 231"/>
                  <a:gd name="T101" fmla="*/ 44 h 47"/>
                  <a:gd name="T102" fmla="*/ 39 w 231"/>
                  <a:gd name="T103" fmla="*/ 43 h 47"/>
                  <a:gd name="T104" fmla="*/ 29 w 231"/>
                  <a:gd name="T105" fmla="*/ 42 h 47"/>
                  <a:gd name="T106" fmla="*/ 20 w 231"/>
                  <a:gd name="T107" fmla="*/ 40 h 47"/>
                  <a:gd name="T108" fmla="*/ 14 w 231"/>
                  <a:gd name="T109" fmla="*/ 38 h 47"/>
                  <a:gd name="T110" fmla="*/ 9 w 231"/>
                  <a:gd name="T111" fmla="*/ 36 h 47"/>
                  <a:gd name="T112" fmla="*/ 5 w 231"/>
                  <a:gd name="T113" fmla="*/ 34 h 47"/>
                  <a:gd name="T114" fmla="*/ 3 w 231"/>
                  <a:gd name="T115" fmla="*/ 33 h 47"/>
                  <a:gd name="T116" fmla="*/ 1 w 231"/>
                  <a:gd name="T117" fmla="*/ 31 h 47"/>
                  <a:gd name="T118" fmla="*/ 1 w 231"/>
                  <a:gd name="T119" fmla="*/ 14 h 47"/>
                  <a:gd name="T120" fmla="*/ 4 w 231"/>
                  <a:gd name="T121" fmla="*/ 11 h 47"/>
                  <a:gd name="T122" fmla="*/ 11 w 231"/>
                  <a:gd name="T123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1" h="47">
                    <a:moveTo>
                      <a:pt x="14" y="8"/>
                    </a:moveTo>
                    <a:lnTo>
                      <a:pt x="16" y="7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23" y="6"/>
                    </a:lnTo>
                    <a:lnTo>
                      <a:pt x="25" y="6"/>
                    </a:lnTo>
                    <a:lnTo>
                      <a:pt x="27" y="5"/>
                    </a:lnTo>
                    <a:lnTo>
                      <a:pt x="30" y="5"/>
                    </a:lnTo>
                    <a:lnTo>
                      <a:pt x="32" y="5"/>
                    </a:lnTo>
                    <a:lnTo>
                      <a:pt x="35" y="4"/>
                    </a:lnTo>
                    <a:lnTo>
                      <a:pt x="38" y="4"/>
                    </a:lnTo>
                    <a:lnTo>
                      <a:pt x="41" y="4"/>
                    </a:lnTo>
                    <a:lnTo>
                      <a:pt x="44" y="3"/>
                    </a:lnTo>
                    <a:lnTo>
                      <a:pt x="47" y="3"/>
                    </a:lnTo>
                    <a:lnTo>
                      <a:pt x="50" y="3"/>
                    </a:lnTo>
                    <a:lnTo>
                      <a:pt x="53" y="2"/>
                    </a:lnTo>
                    <a:lnTo>
                      <a:pt x="56" y="2"/>
                    </a:lnTo>
                    <a:lnTo>
                      <a:pt x="59" y="2"/>
                    </a:lnTo>
                    <a:lnTo>
                      <a:pt x="63" y="2"/>
                    </a:lnTo>
                    <a:lnTo>
                      <a:pt x="66" y="1"/>
                    </a:lnTo>
                    <a:lnTo>
                      <a:pt x="69" y="1"/>
                    </a:lnTo>
                    <a:lnTo>
                      <a:pt x="73" y="1"/>
                    </a:lnTo>
                    <a:lnTo>
                      <a:pt x="77" y="1"/>
                    </a:lnTo>
                    <a:lnTo>
                      <a:pt x="80" y="1"/>
                    </a:lnTo>
                    <a:lnTo>
                      <a:pt x="84" y="1"/>
                    </a:lnTo>
                    <a:lnTo>
                      <a:pt x="88" y="0"/>
                    </a:lnTo>
                    <a:lnTo>
                      <a:pt x="91" y="0"/>
                    </a:lnTo>
                    <a:lnTo>
                      <a:pt x="95" y="0"/>
                    </a:lnTo>
                    <a:lnTo>
                      <a:pt x="99" y="0"/>
                    </a:lnTo>
                    <a:lnTo>
                      <a:pt x="103" y="0"/>
                    </a:lnTo>
                    <a:lnTo>
                      <a:pt x="107" y="0"/>
                    </a:lnTo>
                    <a:lnTo>
                      <a:pt x="111" y="0"/>
                    </a:lnTo>
                    <a:lnTo>
                      <a:pt x="115" y="0"/>
                    </a:lnTo>
                    <a:lnTo>
                      <a:pt x="120" y="0"/>
                    </a:lnTo>
                    <a:lnTo>
                      <a:pt x="125" y="0"/>
                    </a:lnTo>
                    <a:lnTo>
                      <a:pt x="130" y="0"/>
                    </a:lnTo>
                    <a:lnTo>
                      <a:pt x="135" y="0"/>
                    </a:lnTo>
                    <a:lnTo>
                      <a:pt x="140" y="0"/>
                    </a:lnTo>
                    <a:lnTo>
                      <a:pt x="145" y="0"/>
                    </a:lnTo>
                    <a:lnTo>
                      <a:pt x="150" y="1"/>
                    </a:lnTo>
                    <a:lnTo>
                      <a:pt x="154" y="1"/>
                    </a:lnTo>
                    <a:lnTo>
                      <a:pt x="159" y="1"/>
                    </a:lnTo>
                    <a:lnTo>
                      <a:pt x="163" y="1"/>
                    </a:lnTo>
                    <a:lnTo>
                      <a:pt x="168" y="2"/>
                    </a:lnTo>
                    <a:lnTo>
                      <a:pt x="172" y="2"/>
                    </a:lnTo>
                    <a:lnTo>
                      <a:pt x="176" y="2"/>
                    </a:lnTo>
                    <a:lnTo>
                      <a:pt x="180" y="3"/>
                    </a:lnTo>
                    <a:lnTo>
                      <a:pt x="184" y="3"/>
                    </a:lnTo>
                    <a:lnTo>
                      <a:pt x="188" y="3"/>
                    </a:lnTo>
                    <a:lnTo>
                      <a:pt x="191" y="4"/>
                    </a:lnTo>
                    <a:lnTo>
                      <a:pt x="194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4" y="5"/>
                    </a:lnTo>
                    <a:lnTo>
                      <a:pt x="206" y="6"/>
                    </a:lnTo>
                    <a:lnTo>
                      <a:pt x="208" y="6"/>
                    </a:lnTo>
                    <a:lnTo>
                      <a:pt x="210" y="7"/>
                    </a:lnTo>
                    <a:lnTo>
                      <a:pt x="212" y="7"/>
                    </a:lnTo>
                    <a:lnTo>
                      <a:pt x="214" y="7"/>
                    </a:lnTo>
                    <a:lnTo>
                      <a:pt x="216" y="8"/>
                    </a:lnTo>
                    <a:lnTo>
                      <a:pt x="218" y="8"/>
                    </a:lnTo>
                    <a:lnTo>
                      <a:pt x="220" y="9"/>
                    </a:lnTo>
                    <a:lnTo>
                      <a:pt x="221" y="9"/>
                    </a:lnTo>
                    <a:lnTo>
                      <a:pt x="223" y="10"/>
                    </a:lnTo>
                    <a:lnTo>
                      <a:pt x="224" y="10"/>
                    </a:lnTo>
                    <a:lnTo>
                      <a:pt x="225" y="11"/>
                    </a:lnTo>
                    <a:lnTo>
                      <a:pt x="227" y="11"/>
                    </a:lnTo>
                    <a:lnTo>
                      <a:pt x="228" y="12"/>
                    </a:lnTo>
                    <a:lnTo>
                      <a:pt x="228" y="13"/>
                    </a:lnTo>
                    <a:lnTo>
                      <a:pt x="229" y="14"/>
                    </a:lnTo>
                    <a:lnTo>
                      <a:pt x="230" y="15"/>
                    </a:lnTo>
                    <a:lnTo>
                      <a:pt x="231" y="16"/>
                    </a:lnTo>
                    <a:lnTo>
                      <a:pt x="231" y="30"/>
                    </a:lnTo>
                    <a:lnTo>
                      <a:pt x="230" y="31"/>
                    </a:lnTo>
                    <a:lnTo>
                      <a:pt x="229" y="32"/>
                    </a:lnTo>
                    <a:lnTo>
                      <a:pt x="227" y="33"/>
                    </a:lnTo>
                    <a:lnTo>
                      <a:pt x="224" y="35"/>
                    </a:lnTo>
                    <a:lnTo>
                      <a:pt x="222" y="36"/>
                    </a:lnTo>
                    <a:lnTo>
                      <a:pt x="220" y="37"/>
                    </a:lnTo>
                    <a:lnTo>
                      <a:pt x="217" y="38"/>
                    </a:lnTo>
                    <a:lnTo>
                      <a:pt x="215" y="38"/>
                    </a:lnTo>
                    <a:lnTo>
                      <a:pt x="214" y="39"/>
                    </a:lnTo>
                    <a:lnTo>
                      <a:pt x="213" y="39"/>
                    </a:lnTo>
                    <a:lnTo>
                      <a:pt x="212" y="39"/>
                    </a:lnTo>
                    <a:lnTo>
                      <a:pt x="210" y="40"/>
                    </a:lnTo>
                    <a:lnTo>
                      <a:pt x="209" y="40"/>
                    </a:lnTo>
                    <a:lnTo>
                      <a:pt x="208" y="40"/>
                    </a:lnTo>
                    <a:lnTo>
                      <a:pt x="206" y="41"/>
                    </a:lnTo>
                    <a:lnTo>
                      <a:pt x="205" y="41"/>
                    </a:lnTo>
                    <a:lnTo>
                      <a:pt x="204" y="41"/>
                    </a:lnTo>
                    <a:lnTo>
                      <a:pt x="202" y="41"/>
                    </a:lnTo>
                    <a:lnTo>
                      <a:pt x="201" y="42"/>
                    </a:lnTo>
                    <a:lnTo>
                      <a:pt x="199" y="42"/>
                    </a:lnTo>
                    <a:lnTo>
                      <a:pt x="198" y="42"/>
                    </a:lnTo>
                    <a:lnTo>
                      <a:pt x="196" y="42"/>
                    </a:lnTo>
                    <a:lnTo>
                      <a:pt x="195" y="43"/>
                    </a:lnTo>
                    <a:lnTo>
                      <a:pt x="193" y="43"/>
                    </a:lnTo>
                    <a:lnTo>
                      <a:pt x="190" y="43"/>
                    </a:lnTo>
                    <a:lnTo>
                      <a:pt x="188" y="43"/>
                    </a:lnTo>
                    <a:lnTo>
                      <a:pt x="185" y="44"/>
                    </a:lnTo>
                    <a:lnTo>
                      <a:pt x="183" y="44"/>
                    </a:lnTo>
                    <a:lnTo>
                      <a:pt x="180" y="44"/>
                    </a:lnTo>
                    <a:lnTo>
                      <a:pt x="178" y="44"/>
                    </a:lnTo>
                    <a:lnTo>
                      <a:pt x="175" y="45"/>
                    </a:lnTo>
                    <a:lnTo>
                      <a:pt x="172" y="45"/>
                    </a:lnTo>
                    <a:lnTo>
                      <a:pt x="169" y="45"/>
                    </a:lnTo>
                    <a:lnTo>
                      <a:pt x="166" y="45"/>
                    </a:lnTo>
                    <a:lnTo>
                      <a:pt x="163" y="45"/>
                    </a:lnTo>
                    <a:lnTo>
                      <a:pt x="160" y="46"/>
                    </a:lnTo>
                    <a:lnTo>
                      <a:pt x="158" y="46"/>
                    </a:lnTo>
                    <a:lnTo>
                      <a:pt x="154" y="46"/>
                    </a:lnTo>
                    <a:lnTo>
                      <a:pt x="151" y="46"/>
                    </a:lnTo>
                    <a:lnTo>
                      <a:pt x="148" y="46"/>
                    </a:lnTo>
                    <a:lnTo>
                      <a:pt x="146" y="46"/>
                    </a:lnTo>
                    <a:lnTo>
                      <a:pt x="144" y="46"/>
                    </a:lnTo>
                    <a:lnTo>
                      <a:pt x="142" y="46"/>
                    </a:lnTo>
                    <a:lnTo>
                      <a:pt x="140" y="47"/>
                    </a:lnTo>
                    <a:lnTo>
                      <a:pt x="138" y="47"/>
                    </a:lnTo>
                    <a:lnTo>
                      <a:pt x="136" y="47"/>
                    </a:lnTo>
                    <a:lnTo>
                      <a:pt x="134" y="47"/>
                    </a:lnTo>
                    <a:lnTo>
                      <a:pt x="132" y="47"/>
                    </a:lnTo>
                    <a:lnTo>
                      <a:pt x="130" y="47"/>
                    </a:lnTo>
                    <a:lnTo>
                      <a:pt x="128" y="47"/>
                    </a:lnTo>
                    <a:lnTo>
                      <a:pt x="126" y="47"/>
                    </a:lnTo>
                    <a:lnTo>
                      <a:pt x="124" y="47"/>
                    </a:lnTo>
                    <a:lnTo>
                      <a:pt x="121" y="47"/>
                    </a:lnTo>
                    <a:lnTo>
                      <a:pt x="119" y="47"/>
                    </a:lnTo>
                    <a:lnTo>
                      <a:pt x="117" y="47"/>
                    </a:lnTo>
                    <a:lnTo>
                      <a:pt x="115" y="47"/>
                    </a:lnTo>
                    <a:lnTo>
                      <a:pt x="113" y="47"/>
                    </a:lnTo>
                    <a:lnTo>
                      <a:pt x="111" y="47"/>
                    </a:lnTo>
                    <a:lnTo>
                      <a:pt x="109" y="47"/>
                    </a:lnTo>
                    <a:lnTo>
                      <a:pt x="107" y="47"/>
                    </a:lnTo>
                    <a:lnTo>
                      <a:pt x="105" y="47"/>
                    </a:lnTo>
                    <a:lnTo>
                      <a:pt x="102" y="47"/>
                    </a:lnTo>
                    <a:lnTo>
                      <a:pt x="100" y="47"/>
                    </a:lnTo>
                    <a:lnTo>
                      <a:pt x="98" y="47"/>
                    </a:lnTo>
                    <a:lnTo>
                      <a:pt x="96" y="47"/>
                    </a:lnTo>
                    <a:lnTo>
                      <a:pt x="94" y="47"/>
                    </a:lnTo>
                    <a:lnTo>
                      <a:pt x="92" y="47"/>
                    </a:lnTo>
                    <a:lnTo>
                      <a:pt x="90" y="47"/>
                    </a:lnTo>
                    <a:lnTo>
                      <a:pt x="88" y="46"/>
                    </a:lnTo>
                    <a:lnTo>
                      <a:pt x="86" y="46"/>
                    </a:lnTo>
                    <a:lnTo>
                      <a:pt x="84" y="46"/>
                    </a:lnTo>
                    <a:lnTo>
                      <a:pt x="82" y="46"/>
                    </a:lnTo>
                    <a:lnTo>
                      <a:pt x="77" y="46"/>
                    </a:lnTo>
                    <a:lnTo>
                      <a:pt x="73" y="46"/>
                    </a:lnTo>
                    <a:lnTo>
                      <a:pt x="68" y="45"/>
                    </a:lnTo>
                    <a:lnTo>
                      <a:pt x="63" y="45"/>
                    </a:lnTo>
                    <a:lnTo>
                      <a:pt x="59" y="45"/>
                    </a:lnTo>
                    <a:lnTo>
                      <a:pt x="55" y="45"/>
                    </a:lnTo>
                    <a:lnTo>
                      <a:pt x="51" y="44"/>
                    </a:lnTo>
                    <a:lnTo>
                      <a:pt x="47" y="44"/>
                    </a:lnTo>
                    <a:lnTo>
                      <a:pt x="43" y="43"/>
                    </a:lnTo>
                    <a:lnTo>
                      <a:pt x="39" y="43"/>
                    </a:lnTo>
                    <a:lnTo>
                      <a:pt x="36" y="43"/>
                    </a:lnTo>
                    <a:lnTo>
                      <a:pt x="33" y="42"/>
                    </a:lnTo>
                    <a:lnTo>
                      <a:pt x="29" y="42"/>
                    </a:lnTo>
                    <a:lnTo>
                      <a:pt x="26" y="41"/>
                    </a:lnTo>
                    <a:lnTo>
                      <a:pt x="23" y="40"/>
                    </a:lnTo>
                    <a:lnTo>
                      <a:pt x="20" y="40"/>
                    </a:lnTo>
                    <a:lnTo>
                      <a:pt x="18" y="39"/>
                    </a:lnTo>
                    <a:lnTo>
                      <a:pt x="16" y="39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1" y="37"/>
                    </a:lnTo>
                    <a:lnTo>
                      <a:pt x="9" y="36"/>
                    </a:lnTo>
                    <a:lnTo>
                      <a:pt x="8" y="36"/>
                    </a:lnTo>
                    <a:lnTo>
                      <a:pt x="7" y="35"/>
                    </a:lnTo>
                    <a:lnTo>
                      <a:pt x="5" y="34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3" y="33"/>
                    </a:lnTo>
                    <a:lnTo>
                      <a:pt x="2" y="32"/>
                    </a:lnTo>
                    <a:lnTo>
                      <a:pt x="1" y="31"/>
                    </a:lnTo>
                    <a:lnTo>
                      <a:pt x="1" y="31"/>
                    </a:lnTo>
                    <a:lnTo>
                      <a:pt x="0" y="30"/>
                    </a:lnTo>
                    <a:lnTo>
                      <a:pt x="0" y="16"/>
                    </a:lnTo>
                    <a:lnTo>
                      <a:pt x="1" y="14"/>
                    </a:lnTo>
                    <a:lnTo>
                      <a:pt x="2" y="13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6" y="10"/>
                    </a:lnTo>
                    <a:lnTo>
                      <a:pt x="8" y="9"/>
                    </a:lnTo>
                    <a:lnTo>
                      <a:pt x="11" y="9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2" name="Freeform 1413"/>
              <p:cNvSpPr>
                <a:spLocks/>
              </p:cNvSpPr>
              <p:nvPr/>
            </p:nvSpPr>
            <p:spPr bwMode="auto">
              <a:xfrm>
                <a:off x="5089" y="2692"/>
                <a:ext cx="222" cy="27"/>
              </a:xfrm>
              <a:custGeom>
                <a:avLst/>
                <a:gdLst>
                  <a:gd name="T0" fmla="*/ 211 w 222"/>
                  <a:gd name="T1" fmla="*/ 19 h 27"/>
                  <a:gd name="T2" fmla="*/ 200 w 222"/>
                  <a:gd name="T3" fmla="*/ 21 h 27"/>
                  <a:gd name="T4" fmla="*/ 187 w 222"/>
                  <a:gd name="T5" fmla="*/ 23 h 27"/>
                  <a:gd name="T6" fmla="*/ 172 w 222"/>
                  <a:gd name="T7" fmla="*/ 25 h 27"/>
                  <a:gd name="T8" fmla="*/ 154 w 222"/>
                  <a:gd name="T9" fmla="*/ 26 h 27"/>
                  <a:gd name="T10" fmla="*/ 140 w 222"/>
                  <a:gd name="T11" fmla="*/ 26 h 27"/>
                  <a:gd name="T12" fmla="*/ 134 w 222"/>
                  <a:gd name="T13" fmla="*/ 27 h 27"/>
                  <a:gd name="T14" fmla="*/ 129 w 222"/>
                  <a:gd name="T15" fmla="*/ 27 h 27"/>
                  <a:gd name="T16" fmla="*/ 123 w 222"/>
                  <a:gd name="T17" fmla="*/ 27 h 27"/>
                  <a:gd name="T18" fmla="*/ 117 w 222"/>
                  <a:gd name="T19" fmla="*/ 27 h 27"/>
                  <a:gd name="T20" fmla="*/ 111 w 222"/>
                  <a:gd name="T21" fmla="*/ 27 h 27"/>
                  <a:gd name="T22" fmla="*/ 103 w 222"/>
                  <a:gd name="T23" fmla="*/ 27 h 27"/>
                  <a:gd name="T24" fmla="*/ 95 w 222"/>
                  <a:gd name="T25" fmla="*/ 27 h 27"/>
                  <a:gd name="T26" fmla="*/ 86 w 222"/>
                  <a:gd name="T27" fmla="*/ 26 h 27"/>
                  <a:gd name="T28" fmla="*/ 79 w 222"/>
                  <a:gd name="T29" fmla="*/ 26 h 27"/>
                  <a:gd name="T30" fmla="*/ 71 w 222"/>
                  <a:gd name="T31" fmla="*/ 26 h 27"/>
                  <a:gd name="T32" fmla="*/ 62 w 222"/>
                  <a:gd name="T33" fmla="*/ 25 h 27"/>
                  <a:gd name="T34" fmla="*/ 52 w 222"/>
                  <a:gd name="T35" fmla="*/ 25 h 27"/>
                  <a:gd name="T36" fmla="*/ 43 w 222"/>
                  <a:gd name="T37" fmla="*/ 24 h 27"/>
                  <a:gd name="T38" fmla="*/ 35 w 222"/>
                  <a:gd name="T39" fmla="*/ 23 h 27"/>
                  <a:gd name="T40" fmla="*/ 28 w 222"/>
                  <a:gd name="T41" fmla="*/ 22 h 27"/>
                  <a:gd name="T42" fmla="*/ 22 w 222"/>
                  <a:gd name="T43" fmla="*/ 21 h 27"/>
                  <a:gd name="T44" fmla="*/ 18 w 222"/>
                  <a:gd name="T45" fmla="*/ 21 h 27"/>
                  <a:gd name="T46" fmla="*/ 14 w 222"/>
                  <a:gd name="T47" fmla="*/ 20 h 27"/>
                  <a:gd name="T48" fmla="*/ 8 w 222"/>
                  <a:gd name="T49" fmla="*/ 18 h 27"/>
                  <a:gd name="T50" fmla="*/ 2 w 222"/>
                  <a:gd name="T51" fmla="*/ 16 h 27"/>
                  <a:gd name="T52" fmla="*/ 0 w 222"/>
                  <a:gd name="T53" fmla="*/ 13 h 27"/>
                  <a:gd name="T54" fmla="*/ 2 w 222"/>
                  <a:gd name="T55" fmla="*/ 11 h 27"/>
                  <a:gd name="T56" fmla="*/ 6 w 222"/>
                  <a:gd name="T57" fmla="*/ 9 h 27"/>
                  <a:gd name="T58" fmla="*/ 12 w 222"/>
                  <a:gd name="T59" fmla="*/ 7 h 27"/>
                  <a:gd name="T60" fmla="*/ 21 w 222"/>
                  <a:gd name="T61" fmla="*/ 5 h 27"/>
                  <a:gd name="T62" fmla="*/ 32 w 222"/>
                  <a:gd name="T63" fmla="*/ 4 h 27"/>
                  <a:gd name="T64" fmla="*/ 44 w 222"/>
                  <a:gd name="T65" fmla="*/ 2 h 27"/>
                  <a:gd name="T66" fmla="*/ 56 w 222"/>
                  <a:gd name="T67" fmla="*/ 1 h 27"/>
                  <a:gd name="T68" fmla="*/ 70 w 222"/>
                  <a:gd name="T69" fmla="*/ 1 h 27"/>
                  <a:gd name="T70" fmla="*/ 85 w 222"/>
                  <a:gd name="T71" fmla="*/ 0 h 27"/>
                  <a:gd name="T72" fmla="*/ 100 w 222"/>
                  <a:gd name="T73" fmla="*/ 0 h 27"/>
                  <a:gd name="T74" fmla="*/ 116 w 222"/>
                  <a:gd name="T75" fmla="*/ 0 h 27"/>
                  <a:gd name="T76" fmla="*/ 129 w 222"/>
                  <a:gd name="T77" fmla="*/ 0 h 27"/>
                  <a:gd name="T78" fmla="*/ 141 w 222"/>
                  <a:gd name="T79" fmla="*/ 0 h 27"/>
                  <a:gd name="T80" fmla="*/ 153 w 222"/>
                  <a:gd name="T81" fmla="*/ 1 h 27"/>
                  <a:gd name="T82" fmla="*/ 164 w 222"/>
                  <a:gd name="T83" fmla="*/ 1 h 27"/>
                  <a:gd name="T84" fmla="*/ 175 w 222"/>
                  <a:gd name="T85" fmla="*/ 2 h 27"/>
                  <a:gd name="T86" fmla="*/ 184 w 222"/>
                  <a:gd name="T87" fmla="*/ 3 h 27"/>
                  <a:gd name="T88" fmla="*/ 193 w 222"/>
                  <a:gd name="T89" fmla="*/ 4 h 27"/>
                  <a:gd name="T90" fmla="*/ 201 w 222"/>
                  <a:gd name="T91" fmla="*/ 5 h 27"/>
                  <a:gd name="T92" fmla="*/ 208 w 222"/>
                  <a:gd name="T93" fmla="*/ 6 h 27"/>
                  <a:gd name="T94" fmla="*/ 213 w 222"/>
                  <a:gd name="T95" fmla="*/ 8 h 27"/>
                  <a:gd name="T96" fmla="*/ 218 w 222"/>
                  <a:gd name="T97" fmla="*/ 10 h 27"/>
                  <a:gd name="T98" fmla="*/ 221 w 222"/>
                  <a:gd name="T99" fmla="*/ 11 h 27"/>
                  <a:gd name="T100" fmla="*/ 222 w 222"/>
                  <a:gd name="T101" fmla="*/ 13 h 27"/>
                  <a:gd name="T102" fmla="*/ 221 w 222"/>
                  <a:gd name="T103" fmla="*/ 15 h 27"/>
                  <a:gd name="T104" fmla="*/ 219 w 222"/>
                  <a:gd name="T10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2" h="27">
                    <a:moveTo>
                      <a:pt x="216" y="18"/>
                    </a:moveTo>
                    <a:lnTo>
                      <a:pt x="213" y="19"/>
                    </a:lnTo>
                    <a:lnTo>
                      <a:pt x="211" y="19"/>
                    </a:lnTo>
                    <a:lnTo>
                      <a:pt x="207" y="20"/>
                    </a:lnTo>
                    <a:lnTo>
                      <a:pt x="204" y="21"/>
                    </a:lnTo>
                    <a:lnTo>
                      <a:pt x="200" y="21"/>
                    </a:lnTo>
                    <a:lnTo>
                      <a:pt x="196" y="22"/>
                    </a:lnTo>
                    <a:lnTo>
                      <a:pt x="192" y="23"/>
                    </a:lnTo>
                    <a:lnTo>
                      <a:pt x="187" y="23"/>
                    </a:lnTo>
                    <a:lnTo>
                      <a:pt x="182" y="24"/>
                    </a:lnTo>
                    <a:lnTo>
                      <a:pt x="177" y="24"/>
                    </a:lnTo>
                    <a:lnTo>
                      <a:pt x="172" y="25"/>
                    </a:lnTo>
                    <a:lnTo>
                      <a:pt x="166" y="25"/>
                    </a:lnTo>
                    <a:lnTo>
                      <a:pt x="160" y="25"/>
                    </a:lnTo>
                    <a:lnTo>
                      <a:pt x="154" y="26"/>
                    </a:lnTo>
                    <a:lnTo>
                      <a:pt x="148" y="26"/>
                    </a:lnTo>
                    <a:lnTo>
                      <a:pt x="142" y="26"/>
                    </a:lnTo>
                    <a:lnTo>
                      <a:pt x="140" y="26"/>
                    </a:lnTo>
                    <a:lnTo>
                      <a:pt x="138" y="26"/>
                    </a:lnTo>
                    <a:lnTo>
                      <a:pt x="136" y="26"/>
                    </a:lnTo>
                    <a:lnTo>
                      <a:pt x="134" y="27"/>
                    </a:lnTo>
                    <a:lnTo>
                      <a:pt x="133" y="27"/>
                    </a:lnTo>
                    <a:lnTo>
                      <a:pt x="131" y="27"/>
                    </a:lnTo>
                    <a:lnTo>
                      <a:pt x="129" y="27"/>
                    </a:lnTo>
                    <a:lnTo>
                      <a:pt x="127" y="27"/>
                    </a:lnTo>
                    <a:lnTo>
                      <a:pt x="125" y="27"/>
                    </a:lnTo>
                    <a:lnTo>
                      <a:pt x="123" y="27"/>
                    </a:lnTo>
                    <a:lnTo>
                      <a:pt x="121" y="27"/>
                    </a:lnTo>
                    <a:lnTo>
                      <a:pt x="119" y="27"/>
                    </a:lnTo>
                    <a:lnTo>
                      <a:pt x="117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11" y="27"/>
                    </a:lnTo>
                    <a:lnTo>
                      <a:pt x="108" y="27"/>
                    </a:lnTo>
                    <a:lnTo>
                      <a:pt x="106" y="27"/>
                    </a:lnTo>
                    <a:lnTo>
                      <a:pt x="103" y="27"/>
                    </a:lnTo>
                    <a:lnTo>
                      <a:pt x="100" y="27"/>
                    </a:lnTo>
                    <a:lnTo>
                      <a:pt x="97" y="27"/>
                    </a:lnTo>
                    <a:lnTo>
                      <a:pt x="95" y="27"/>
                    </a:lnTo>
                    <a:lnTo>
                      <a:pt x="92" y="27"/>
                    </a:lnTo>
                    <a:lnTo>
                      <a:pt x="89" y="27"/>
                    </a:lnTo>
                    <a:lnTo>
                      <a:pt x="86" y="26"/>
                    </a:lnTo>
                    <a:lnTo>
                      <a:pt x="84" y="26"/>
                    </a:lnTo>
                    <a:lnTo>
                      <a:pt x="81" y="26"/>
                    </a:lnTo>
                    <a:lnTo>
                      <a:pt x="79" y="26"/>
                    </a:lnTo>
                    <a:lnTo>
                      <a:pt x="76" y="26"/>
                    </a:lnTo>
                    <a:lnTo>
                      <a:pt x="74" y="26"/>
                    </a:lnTo>
                    <a:lnTo>
                      <a:pt x="71" y="26"/>
                    </a:lnTo>
                    <a:lnTo>
                      <a:pt x="69" y="26"/>
                    </a:lnTo>
                    <a:lnTo>
                      <a:pt x="65" y="26"/>
                    </a:lnTo>
                    <a:lnTo>
                      <a:pt x="62" y="25"/>
                    </a:lnTo>
                    <a:lnTo>
                      <a:pt x="59" y="25"/>
                    </a:lnTo>
                    <a:lnTo>
                      <a:pt x="56" y="25"/>
                    </a:lnTo>
                    <a:lnTo>
                      <a:pt x="52" y="25"/>
                    </a:lnTo>
                    <a:lnTo>
                      <a:pt x="49" y="24"/>
                    </a:lnTo>
                    <a:lnTo>
                      <a:pt x="46" y="24"/>
                    </a:lnTo>
                    <a:lnTo>
                      <a:pt x="43" y="24"/>
                    </a:lnTo>
                    <a:lnTo>
                      <a:pt x="41" y="24"/>
                    </a:lnTo>
                    <a:lnTo>
                      <a:pt x="38" y="23"/>
                    </a:lnTo>
                    <a:lnTo>
                      <a:pt x="35" y="23"/>
                    </a:lnTo>
                    <a:lnTo>
                      <a:pt x="33" y="23"/>
                    </a:lnTo>
                    <a:lnTo>
                      <a:pt x="30" y="23"/>
                    </a:lnTo>
                    <a:lnTo>
                      <a:pt x="28" y="22"/>
                    </a:lnTo>
                    <a:lnTo>
                      <a:pt x="25" y="22"/>
                    </a:lnTo>
                    <a:lnTo>
                      <a:pt x="23" y="22"/>
                    </a:lnTo>
                    <a:lnTo>
                      <a:pt x="22" y="21"/>
                    </a:lnTo>
                    <a:lnTo>
                      <a:pt x="20" y="21"/>
                    </a:lnTo>
                    <a:lnTo>
                      <a:pt x="19" y="21"/>
                    </a:lnTo>
                    <a:lnTo>
                      <a:pt x="18" y="21"/>
                    </a:lnTo>
                    <a:lnTo>
                      <a:pt x="17" y="20"/>
                    </a:lnTo>
                    <a:lnTo>
                      <a:pt x="16" y="20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0" y="19"/>
                    </a:lnTo>
                    <a:lnTo>
                      <a:pt x="8" y="18"/>
                    </a:lnTo>
                    <a:lnTo>
                      <a:pt x="6" y="17"/>
                    </a:lnTo>
                    <a:lnTo>
                      <a:pt x="4" y="17"/>
                    </a:lnTo>
                    <a:lnTo>
                      <a:pt x="2" y="16"/>
                    </a:lnTo>
                    <a:lnTo>
                      <a:pt x="1" y="15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" y="12"/>
                    </a:lnTo>
                    <a:lnTo>
                      <a:pt x="2" y="11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6" y="9"/>
                    </a:lnTo>
                    <a:lnTo>
                      <a:pt x="8" y="8"/>
                    </a:lnTo>
                    <a:lnTo>
                      <a:pt x="10" y="8"/>
                    </a:lnTo>
                    <a:lnTo>
                      <a:pt x="12" y="7"/>
                    </a:lnTo>
                    <a:lnTo>
                      <a:pt x="15" y="6"/>
                    </a:lnTo>
                    <a:lnTo>
                      <a:pt x="18" y="6"/>
                    </a:lnTo>
                    <a:lnTo>
                      <a:pt x="21" y="5"/>
                    </a:lnTo>
                    <a:lnTo>
                      <a:pt x="25" y="5"/>
                    </a:lnTo>
                    <a:lnTo>
                      <a:pt x="28" y="4"/>
                    </a:lnTo>
                    <a:lnTo>
                      <a:pt x="32" y="4"/>
                    </a:lnTo>
                    <a:lnTo>
                      <a:pt x="36" y="3"/>
                    </a:lnTo>
                    <a:lnTo>
                      <a:pt x="40" y="3"/>
                    </a:lnTo>
                    <a:lnTo>
                      <a:pt x="44" y="2"/>
                    </a:lnTo>
                    <a:lnTo>
                      <a:pt x="48" y="2"/>
                    </a:lnTo>
                    <a:lnTo>
                      <a:pt x="52" y="2"/>
                    </a:lnTo>
                    <a:lnTo>
                      <a:pt x="56" y="1"/>
                    </a:lnTo>
                    <a:lnTo>
                      <a:pt x="61" y="1"/>
                    </a:lnTo>
                    <a:lnTo>
                      <a:pt x="65" y="1"/>
                    </a:lnTo>
                    <a:lnTo>
                      <a:pt x="70" y="1"/>
                    </a:lnTo>
                    <a:lnTo>
                      <a:pt x="75" y="0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90" y="0"/>
                    </a:lnTo>
                    <a:lnTo>
                      <a:pt x="95" y="0"/>
                    </a:lnTo>
                    <a:lnTo>
                      <a:pt x="100" y="0"/>
                    </a:lnTo>
                    <a:lnTo>
                      <a:pt x="106" y="0"/>
                    </a:lnTo>
                    <a:lnTo>
                      <a:pt x="111" y="0"/>
                    </a:lnTo>
                    <a:lnTo>
                      <a:pt x="116" y="0"/>
                    </a:lnTo>
                    <a:lnTo>
                      <a:pt x="120" y="0"/>
                    </a:lnTo>
                    <a:lnTo>
                      <a:pt x="124" y="0"/>
                    </a:lnTo>
                    <a:lnTo>
                      <a:pt x="129" y="0"/>
                    </a:lnTo>
                    <a:lnTo>
                      <a:pt x="133" y="0"/>
                    </a:lnTo>
                    <a:lnTo>
                      <a:pt x="137" y="0"/>
                    </a:lnTo>
                    <a:lnTo>
                      <a:pt x="141" y="0"/>
                    </a:lnTo>
                    <a:lnTo>
                      <a:pt x="145" y="0"/>
                    </a:lnTo>
                    <a:lnTo>
                      <a:pt x="149" y="0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4" y="1"/>
                    </a:lnTo>
                    <a:lnTo>
                      <a:pt x="168" y="1"/>
                    </a:lnTo>
                    <a:lnTo>
                      <a:pt x="171" y="2"/>
                    </a:lnTo>
                    <a:lnTo>
                      <a:pt x="175" y="2"/>
                    </a:lnTo>
                    <a:lnTo>
                      <a:pt x="178" y="2"/>
                    </a:lnTo>
                    <a:lnTo>
                      <a:pt x="181" y="3"/>
                    </a:lnTo>
                    <a:lnTo>
                      <a:pt x="184" y="3"/>
                    </a:lnTo>
                    <a:lnTo>
                      <a:pt x="187" y="3"/>
                    </a:lnTo>
                    <a:lnTo>
                      <a:pt x="190" y="4"/>
                    </a:lnTo>
                    <a:lnTo>
                      <a:pt x="193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3" y="6"/>
                    </a:lnTo>
                    <a:lnTo>
                      <a:pt x="206" y="6"/>
                    </a:lnTo>
                    <a:lnTo>
                      <a:pt x="208" y="6"/>
                    </a:lnTo>
                    <a:lnTo>
                      <a:pt x="210" y="7"/>
                    </a:lnTo>
                    <a:lnTo>
                      <a:pt x="212" y="7"/>
                    </a:lnTo>
                    <a:lnTo>
                      <a:pt x="213" y="8"/>
                    </a:lnTo>
                    <a:lnTo>
                      <a:pt x="215" y="8"/>
                    </a:lnTo>
                    <a:lnTo>
                      <a:pt x="217" y="9"/>
                    </a:lnTo>
                    <a:lnTo>
                      <a:pt x="218" y="10"/>
                    </a:lnTo>
                    <a:lnTo>
                      <a:pt x="219" y="10"/>
                    </a:lnTo>
                    <a:lnTo>
                      <a:pt x="220" y="11"/>
                    </a:lnTo>
                    <a:lnTo>
                      <a:pt x="221" y="11"/>
                    </a:lnTo>
                    <a:lnTo>
                      <a:pt x="222" y="12"/>
                    </a:lnTo>
                    <a:lnTo>
                      <a:pt x="222" y="13"/>
                    </a:lnTo>
                    <a:lnTo>
                      <a:pt x="222" y="13"/>
                    </a:lnTo>
                    <a:lnTo>
                      <a:pt x="222" y="14"/>
                    </a:lnTo>
                    <a:lnTo>
                      <a:pt x="222" y="14"/>
                    </a:lnTo>
                    <a:lnTo>
                      <a:pt x="221" y="15"/>
                    </a:lnTo>
                    <a:lnTo>
                      <a:pt x="221" y="16"/>
                    </a:lnTo>
                    <a:lnTo>
                      <a:pt x="220" y="16"/>
                    </a:lnTo>
                    <a:lnTo>
                      <a:pt x="219" y="17"/>
                    </a:lnTo>
                    <a:lnTo>
                      <a:pt x="217" y="17"/>
                    </a:lnTo>
                    <a:lnTo>
                      <a:pt x="216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3" name="Freeform 1414"/>
              <p:cNvSpPr>
                <a:spLocks/>
              </p:cNvSpPr>
              <p:nvPr/>
            </p:nvSpPr>
            <p:spPr bwMode="auto">
              <a:xfrm>
                <a:off x="5088" y="2709"/>
                <a:ext cx="225" cy="23"/>
              </a:xfrm>
              <a:custGeom>
                <a:avLst/>
                <a:gdLst>
                  <a:gd name="T0" fmla="*/ 222 w 225"/>
                  <a:gd name="T1" fmla="*/ 10 h 23"/>
                  <a:gd name="T2" fmla="*/ 215 w 225"/>
                  <a:gd name="T3" fmla="*/ 14 h 23"/>
                  <a:gd name="T4" fmla="*/ 208 w 225"/>
                  <a:gd name="T5" fmla="*/ 16 h 23"/>
                  <a:gd name="T6" fmla="*/ 199 w 225"/>
                  <a:gd name="T7" fmla="*/ 18 h 23"/>
                  <a:gd name="T8" fmla="*/ 188 w 225"/>
                  <a:gd name="T9" fmla="*/ 19 h 23"/>
                  <a:gd name="T10" fmla="*/ 176 w 225"/>
                  <a:gd name="T11" fmla="*/ 20 h 23"/>
                  <a:gd name="T12" fmla="*/ 163 w 225"/>
                  <a:gd name="T13" fmla="*/ 21 h 23"/>
                  <a:gd name="T14" fmla="*/ 149 w 225"/>
                  <a:gd name="T15" fmla="*/ 22 h 23"/>
                  <a:gd name="T16" fmla="*/ 140 w 225"/>
                  <a:gd name="T17" fmla="*/ 23 h 23"/>
                  <a:gd name="T18" fmla="*/ 134 w 225"/>
                  <a:gd name="T19" fmla="*/ 23 h 23"/>
                  <a:gd name="T20" fmla="*/ 129 w 225"/>
                  <a:gd name="T21" fmla="*/ 23 h 23"/>
                  <a:gd name="T22" fmla="*/ 123 w 225"/>
                  <a:gd name="T23" fmla="*/ 23 h 23"/>
                  <a:gd name="T24" fmla="*/ 117 w 225"/>
                  <a:gd name="T25" fmla="*/ 23 h 23"/>
                  <a:gd name="T26" fmla="*/ 110 w 225"/>
                  <a:gd name="T27" fmla="*/ 23 h 23"/>
                  <a:gd name="T28" fmla="*/ 102 w 225"/>
                  <a:gd name="T29" fmla="*/ 23 h 23"/>
                  <a:gd name="T30" fmla="*/ 93 w 225"/>
                  <a:gd name="T31" fmla="*/ 23 h 23"/>
                  <a:gd name="T32" fmla="*/ 85 w 225"/>
                  <a:gd name="T33" fmla="*/ 23 h 23"/>
                  <a:gd name="T34" fmla="*/ 77 w 225"/>
                  <a:gd name="T35" fmla="*/ 22 h 23"/>
                  <a:gd name="T36" fmla="*/ 70 w 225"/>
                  <a:gd name="T37" fmla="*/ 22 h 23"/>
                  <a:gd name="T38" fmla="*/ 60 w 225"/>
                  <a:gd name="T39" fmla="*/ 21 h 23"/>
                  <a:gd name="T40" fmla="*/ 50 w 225"/>
                  <a:gd name="T41" fmla="*/ 20 h 23"/>
                  <a:gd name="T42" fmla="*/ 42 w 225"/>
                  <a:gd name="T43" fmla="*/ 20 h 23"/>
                  <a:gd name="T44" fmla="*/ 34 w 225"/>
                  <a:gd name="T45" fmla="*/ 18 h 23"/>
                  <a:gd name="T46" fmla="*/ 26 w 225"/>
                  <a:gd name="T47" fmla="*/ 17 h 23"/>
                  <a:gd name="T48" fmla="*/ 21 w 225"/>
                  <a:gd name="T49" fmla="*/ 16 h 23"/>
                  <a:gd name="T50" fmla="*/ 18 w 225"/>
                  <a:gd name="T51" fmla="*/ 16 h 23"/>
                  <a:gd name="T52" fmla="*/ 14 w 225"/>
                  <a:gd name="T53" fmla="*/ 15 h 23"/>
                  <a:gd name="T54" fmla="*/ 6 w 225"/>
                  <a:gd name="T55" fmla="*/ 12 h 23"/>
                  <a:gd name="T56" fmla="*/ 1 w 225"/>
                  <a:gd name="T57" fmla="*/ 9 h 23"/>
                  <a:gd name="T58" fmla="*/ 0 w 225"/>
                  <a:gd name="T59" fmla="*/ 6 h 23"/>
                  <a:gd name="T60" fmla="*/ 0 w 225"/>
                  <a:gd name="T61" fmla="*/ 0 h 23"/>
                  <a:gd name="T62" fmla="*/ 3 w 225"/>
                  <a:gd name="T63" fmla="*/ 2 h 23"/>
                  <a:gd name="T64" fmla="*/ 9 w 225"/>
                  <a:gd name="T65" fmla="*/ 5 h 23"/>
                  <a:gd name="T66" fmla="*/ 14 w 225"/>
                  <a:gd name="T67" fmla="*/ 6 h 23"/>
                  <a:gd name="T68" fmla="*/ 18 w 225"/>
                  <a:gd name="T69" fmla="*/ 7 h 23"/>
                  <a:gd name="T70" fmla="*/ 22 w 225"/>
                  <a:gd name="T71" fmla="*/ 8 h 23"/>
                  <a:gd name="T72" fmla="*/ 28 w 225"/>
                  <a:gd name="T73" fmla="*/ 9 h 23"/>
                  <a:gd name="T74" fmla="*/ 35 w 225"/>
                  <a:gd name="T75" fmla="*/ 10 h 23"/>
                  <a:gd name="T76" fmla="*/ 44 w 225"/>
                  <a:gd name="T77" fmla="*/ 11 h 23"/>
                  <a:gd name="T78" fmla="*/ 53 w 225"/>
                  <a:gd name="T79" fmla="*/ 12 h 23"/>
                  <a:gd name="T80" fmla="*/ 63 w 225"/>
                  <a:gd name="T81" fmla="*/ 13 h 23"/>
                  <a:gd name="T82" fmla="*/ 72 w 225"/>
                  <a:gd name="T83" fmla="*/ 13 h 23"/>
                  <a:gd name="T84" fmla="*/ 80 w 225"/>
                  <a:gd name="T85" fmla="*/ 14 h 23"/>
                  <a:gd name="T86" fmla="*/ 88 w 225"/>
                  <a:gd name="T87" fmla="*/ 14 h 23"/>
                  <a:gd name="T88" fmla="*/ 96 w 225"/>
                  <a:gd name="T89" fmla="*/ 14 h 23"/>
                  <a:gd name="T90" fmla="*/ 104 w 225"/>
                  <a:gd name="T91" fmla="*/ 14 h 23"/>
                  <a:gd name="T92" fmla="*/ 113 w 225"/>
                  <a:gd name="T93" fmla="*/ 14 h 23"/>
                  <a:gd name="T94" fmla="*/ 119 w 225"/>
                  <a:gd name="T95" fmla="*/ 14 h 23"/>
                  <a:gd name="T96" fmla="*/ 125 w 225"/>
                  <a:gd name="T97" fmla="*/ 14 h 23"/>
                  <a:gd name="T98" fmla="*/ 131 w 225"/>
                  <a:gd name="T99" fmla="*/ 14 h 23"/>
                  <a:gd name="T100" fmla="*/ 137 w 225"/>
                  <a:gd name="T101" fmla="*/ 14 h 23"/>
                  <a:gd name="T102" fmla="*/ 142 w 225"/>
                  <a:gd name="T103" fmla="*/ 14 h 23"/>
                  <a:gd name="T104" fmla="*/ 157 w 225"/>
                  <a:gd name="T105" fmla="*/ 13 h 23"/>
                  <a:gd name="T106" fmla="*/ 174 w 225"/>
                  <a:gd name="T107" fmla="*/ 12 h 23"/>
                  <a:gd name="T108" fmla="*/ 190 w 225"/>
                  <a:gd name="T109" fmla="*/ 10 h 23"/>
                  <a:gd name="T110" fmla="*/ 203 w 225"/>
                  <a:gd name="T111" fmla="*/ 8 h 23"/>
                  <a:gd name="T112" fmla="*/ 213 w 225"/>
                  <a:gd name="T113" fmla="*/ 6 h 23"/>
                  <a:gd name="T114" fmla="*/ 219 w 225"/>
                  <a:gd name="T115" fmla="*/ 3 h 23"/>
                  <a:gd name="T116" fmla="*/ 222 w 225"/>
                  <a:gd name="T117" fmla="*/ 2 h 23"/>
                  <a:gd name="T118" fmla="*/ 224 w 225"/>
                  <a:gd name="T1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5" h="23">
                    <a:moveTo>
                      <a:pt x="225" y="8"/>
                    </a:moveTo>
                    <a:lnTo>
                      <a:pt x="224" y="9"/>
                    </a:lnTo>
                    <a:lnTo>
                      <a:pt x="222" y="10"/>
                    </a:lnTo>
                    <a:lnTo>
                      <a:pt x="220" y="11"/>
                    </a:lnTo>
                    <a:lnTo>
                      <a:pt x="218" y="13"/>
                    </a:lnTo>
                    <a:lnTo>
                      <a:pt x="215" y="14"/>
                    </a:lnTo>
                    <a:lnTo>
                      <a:pt x="213" y="14"/>
                    </a:lnTo>
                    <a:lnTo>
                      <a:pt x="210" y="15"/>
                    </a:lnTo>
                    <a:lnTo>
                      <a:pt x="208" y="16"/>
                    </a:lnTo>
                    <a:lnTo>
                      <a:pt x="205" y="16"/>
                    </a:lnTo>
                    <a:lnTo>
                      <a:pt x="202" y="17"/>
                    </a:lnTo>
                    <a:lnTo>
                      <a:pt x="199" y="18"/>
                    </a:lnTo>
                    <a:lnTo>
                      <a:pt x="195" y="18"/>
                    </a:lnTo>
                    <a:lnTo>
                      <a:pt x="192" y="19"/>
                    </a:lnTo>
                    <a:lnTo>
                      <a:pt x="188" y="19"/>
                    </a:lnTo>
                    <a:lnTo>
                      <a:pt x="184" y="20"/>
                    </a:lnTo>
                    <a:lnTo>
                      <a:pt x="180" y="20"/>
                    </a:lnTo>
                    <a:lnTo>
                      <a:pt x="176" y="20"/>
                    </a:lnTo>
                    <a:lnTo>
                      <a:pt x="172" y="21"/>
                    </a:lnTo>
                    <a:lnTo>
                      <a:pt x="168" y="21"/>
                    </a:lnTo>
                    <a:lnTo>
                      <a:pt x="163" y="21"/>
                    </a:lnTo>
                    <a:lnTo>
                      <a:pt x="159" y="22"/>
                    </a:lnTo>
                    <a:lnTo>
                      <a:pt x="154" y="22"/>
                    </a:lnTo>
                    <a:lnTo>
                      <a:pt x="149" y="22"/>
                    </a:lnTo>
                    <a:lnTo>
                      <a:pt x="144" y="22"/>
                    </a:lnTo>
                    <a:lnTo>
                      <a:pt x="142" y="23"/>
                    </a:lnTo>
                    <a:lnTo>
                      <a:pt x="140" y="23"/>
                    </a:lnTo>
                    <a:lnTo>
                      <a:pt x="138" y="23"/>
                    </a:lnTo>
                    <a:lnTo>
                      <a:pt x="136" y="23"/>
                    </a:lnTo>
                    <a:lnTo>
                      <a:pt x="134" y="23"/>
                    </a:lnTo>
                    <a:lnTo>
                      <a:pt x="132" y="23"/>
                    </a:lnTo>
                    <a:lnTo>
                      <a:pt x="131" y="23"/>
                    </a:lnTo>
                    <a:lnTo>
                      <a:pt x="129" y="23"/>
                    </a:lnTo>
                    <a:lnTo>
                      <a:pt x="127" y="23"/>
                    </a:lnTo>
                    <a:lnTo>
                      <a:pt x="125" y="23"/>
                    </a:lnTo>
                    <a:lnTo>
                      <a:pt x="123" y="23"/>
                    </a:lnTo>
                    <a:lnTo>
                      <a:pt x="121" y="23"/>
                    </a:lnTo>
                    <a:lnTo>
                      <a:pt x="119" y="23"/>
                    </a:lnTo>
                    <a:lnTo>
                      <a:pt x="117" y="23"/>
                    </a:lnTo>
                    <a:lnTo>
                      <a:pt x="115" y="23"/>
                    </a:lnTo>
                    <a:lnTo>
                      <a:pt x="113" y="23"/>
                    </a:lnTo>
                    <a:lnTo>
                      <a:pt x="110" y="23"/>
                    </a:lnTo>
                    <a:lnTo>
                      <a:pt x="107" y="23"/>
                    </a:lnTo>
                    <a:lnTo>
                      <a:pt x="104" y="23"/>
                    </a:lnTo>
                    <a:lnTo>
                      <a:pt x="102" y="23"/>
                    </a:lnTo>
                    <a:lnTo>
                      <a:pt x="99" y="23"/>
                    </a:lnTo>
                    <a:lnTo>
                      <a:pt x="96" y="23"/>
                    </a:lnTo>
                    <a:lnTo>
                      <a:pt x="93" y="23"/>
                    </a:lnTo>
                    <a:lnTo>
                      <a:pt x="91" y="23"/>
                    </a:lnTo>
                    <a:lnTo>
                      <a:pt x="88" y="23"/>
                    </a:lnTo>
                    <a:lnTo>
                      <a:pt x="85" y="23"/>
                    </a:lnTo>
                    <a:lnTo>
                      <a:pt x="83" y="22"/>
                    </a:lnTo>
                    <a:lnTo>
                      <a:pt x="80" y="22"/>
                    </a:lnTo>
                    <a:lnTo>
                      <a:pt x="77" y="22"/>
                    </a:lnTo>
                    <a:lnTo>
                      <a:pt x="75" y="22"/>
                    </a:lnTo>
                    <a:lnTo>
                      <a:pt x="72" y="22"/>
                    </a:lnTo>
                    <a:lnTo>
                      <a:pt x="70" y="22"/>
                    </a:lnTo>
                    <a:lnTo>
                      <a:pt x="66" y="22"/>
                    </a:lnTo>
                    <a:lnTo>
                      <a:pt x="63" y="21"/>
                    </a:lnTo>
                    <a:lnTo>
                      <a:pt x="60" y="21"/>
                    </a:lnTo>
                    <a:lnTo>
                      <a:pt x="57" y="21"/>
                    </a:lnTo>
                    <a:lnTo>
                      <a:pt x="53" y="21"/>
                    </a:lnTo>
                    <a:lnTo>
                      <a:pt x="50" y="20"/>
                    </a:lnTo>
                    <a:lnTo>
                      <a:pt x="47" y="20"/>
                    </a:lnTo>
                    <a:lnTo>
                      <a:pt x="45" y="20"/>
                    </a:lnTo>
                    <a:lnTo>
                      <a:pt x="42" y="20"/>
                    </a:lnTo>
                    <a:lnTo>
                      <a:pt x="39" y="19"/>
                    </a:lnTo>
                    <a:lnTo>
                      <a:pt x="36" y="19"/>
                    </a:lnTo>
                    <a:lnTo>
                      <a:pt x="34" y="18"/>
                    </a:lnTo>
                    <a:lnTo>
                      <a:pt x="31" y="18"/>
                    </a:lnTo>
                    <a:lnTo>
                      <a:pt x="29" y="18"/>
                    </a:lnTo>
                    <a:lnTo>
                      <a:pt x="26" y="17"/>
                    </a:lnTo>
                    <a:lnTo>
                      <a:pt x="24" y="17"/>
                    </a:lnTo>
                    <a:lnTo>
                      <a:pt x="23" y="17"/>
                    </a:lnTo>
                    <a:lnTo>
                      <a:pt x="21" y="16"/>
                    </a:lnTo>
                    <a:lnTo>
                      <a:pt x="20" y="16"/>
                    </a:lnTo>
                    <a:lnTo>
                      <a:pt x="19" y="16"/>
                    </a:lnTo>
                    <a:lnTo>
                      <a:pt x="18" y="16"/>
                    </a:lnTo>
                    <a:lnTo>
                      <a:pt x="16" y="15"/>
                    </a:lnTo>
                    <a:lnTo>
                      <a:pt x="15" y="15"/>
                    </a:lnTo>
                    <a:lnTo>
                      <a:pt x="14" y="15"/>
                    </a:lnTo>
                    <a:lnTo>
                      <a:pt x="11" y="14"/>
                    </a:lnTo>
                    <a:lnTo>
                      <a:pt x="8" y="13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2" y="10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3" y="6"/>
                    </a:lnTo>
                    <a:lnTo>
                      <a:pt x="14" y="6"/>
                    </a:lnTo>
                    <a:lnTo>
                      <a:pt x="15" y="7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0" y="8"/>
                    </a:lnTo>
                    <a:lnTo>
                      <a:pt x="22" y="8"/>
                    </a:lnTo>
                    <a:lnTo>
                      <a:pt x="23" y="8"/>
                    </a:lnTo>
                    <a:lnTo>
                      <a:pt x="25" y="9"/>
                    </a:lnTo>
                    <a:lnTo>
                      <a:pt x="28" y="9"/>
                    </a:lnTo>
                    <a:lnTo>
                      <a:pt x="30" y="9"/>
                    </a:lnTo>
                    <a:lnTo>
                      <a:pt x="33" y="10"/>
                    </a:lnTo>
                    <a:lnTo>
                      <a:pt x="35" y="10"/>
                    </a:lnTo>
                    <a:lnTo>
                      <a:pt x="38" y="10"/>
                    </a:lnTo>
                    <a:lnTo>
                      <a:pt x="41" y="11"/>
                    </a:lnTo>
                    <a:lnTo>
                      <a:pt x="44" y="11"/>
                    </a:lnTo>
                    <a:lnTo>
                      <a:pt x="47" y="11"/>
                    </a:lnTo>
                    <a:lnTo>
                      <a:pt x="50" y="12"/>
                    </a:lnTo>
                    <a:lnTo>
                      <a:pt x="53" y="12"/>
                    </a:lnTo>
                    <a:lnTo>
                      <a:pt x="56" y="12"/>
                    </a:lnTo>
                    <a:lnTo>
                      <a:pt x="59" y="12"/>
                    </a:lnTo>
                    <a:lnTo>
                      <a:pt x="63" y="13"/>
                    </a:lnTo>
                    <a:lnTo>
                      <a:pt x="66" y="13"/>
                    </a:lnTo>
                    <a:lnTo>
                      <a:pt x="69" y="13"/>
                    </a:lnTo>
                    <a:lnTo>
                      <a:pt x="72" y="13"/>
                    </a:lnTo>
                    <a:lnTo>
                      <a:pt x="74" y="13"/>
                    </a:lnTo>
                    <a:lnTo>
                      <a:pt x="77" y="13"/>
                    </a:lnTo>
                    <a:lnTo>
                      <a:pt x="80" y="14"/>
                    </a:lnTo>
                    <a:lnTo>
                      <a:pt x="82" y="14"/>
                    </a:lnTo>
                    <a:lnTo>
                      <a:pt x="85" y="14"/>
                    </a:lnTo>
                    <a:lnTo>
                      <a:pt x="88" y="14"/>
                    </a:lnTo>
                    <a:lnTo>
                      <a:pt x="90" y="14"/>
                    </a:lnTo>
                    <a:lnTo>
                      <a:pt x="93" y="14"/>
                    </a:lnTo>
                    <a:lnTo>
                      <a:pt x="96" y="14"/>
                    </a:lnTo>
                    <a:lnTo>
                      <a:pt x="99" y="14"/>
                    </a:lnTo>
                    <a:lnTo>
                      <a:pt x="101" y="14"/>
                    </a:lnTo>
                    <a:lnTo>
                      <a:pt x="104" y="14"/>
                    </a:lnTo>
                    <a:lnTo>
                      <a:pt x="107" y="14"/>
                    </a:lnTo>
                    <a:lnTo>
                      <a:pt x="110" y="14"/>
                    </a:lnTo>
                    <a:lnTo>
                      <a:pt x="113" y="14"/>
                    </a:lnTo>
                    <a:lnTo>
                      <a:pt x="115" y="14"/>
                    </a:lnTo>
                    <a:lnTo>
                      <a:pt x="117" y="14"/>
                    </a:lnTo>
                    <a:lnTo>
                      <a:pt x="119" y="14"/>
                    </a:lnTo>
                    <a:lnTo>
                      <a:pt x="121" y="14"/>
                    </a:lnTo>
                    <a:lnTo>
                      <a:pt x="123" y="14"/>
                    </a:lnTo>
                    <a:lnTo>
                      <a:pt x="125" y="14"/>
                    </a:lnTo>
                    <a:lnTo>
                      <a:pt x="127" y="14"/>
                    </a:lnTo>
                    <a:lnTo>
                      <a:pt x="129" y="14"/>
                    </a:lnTo>
                    <a:lnTo>
                      <a:pt x="131" y="14"/>
                    </a:lnTo>
                    <a:lnTo>
                      <a:pt x="133" y="14"/>
                    </a:lnTo>
                    <a:lnTo>
                      <a:pt x="135" y="14"/>
                    </a:lnTo>
                    <a:lnTo>
                      <a:pt x="137" y="14"/>
                    </a:lnTo>
                    <a:lnTo>
                      <a:pt x="138" y="14"/>
                    </a:lnTo>
                    <a:lnTo>
                      <a:pt x="140" y="14"/>
                    </a:lnTo>
                    <a:lnTo>
                      <a:pt x="142" y="14"/>
                    </a:lnTo>
                    <a:lnTo>
                      <a:pt x="144" y="14"/>
                    </a:lnTo>
                    <a:lnTo>
                      <a:pt x="151" y="13"/>
                    </a:lnTo>
                    <a:lnTo>
                      <a:pt x="157" y="13"/>
                    </a:lnTo>
                    <a:lnTo>
                      <a:pt x="163" y="13"/>
                    </a:lnTo>
                    <a:lnTo>
                      <a:pt x="169" y="12"/>
                    </a:lnTo>
                    <a:lnTo>
                      <a:pt x="174" y="12"/>
                    </a:lnTo>
                    <a:lnTo>
                      <a:pt x="180" y="11"/>
                    </a:lnTo>
                    <a:lnTo>
                      <a:pt x="185" y="11"/>
                    </a:lnTo>
                    <a:lnTo>
                      <a:pt x="190" y="10"/>
                    </a:lnTo>
                    <a:lnTo>
                      <a:pt x="194" y="9"/>
                    </a:lnTo>
                    <a:lnTo>
                      <a:pt x="199" y="9"/>
                    </a:lnTo>
                    <a:lnTo>
                      <a:pt x="203" y="8"/>
                    </a:lnTo>
                    <a:lnTo>
                      <a:pt x="206" y="7"/>
                    </a:lnTo>
                    <a:lnTo>
                      <a:pt x="210" y="6"/>
                    </a:lnTo>
                    <a:lnTo>
                      <a:pt x="213" y="6"/>
                    </a:lnTo>
                    <a:lnTo>
                      <a:pt x="215" y="5"/>
                    </a:lnTo>
                    <a:lnTo>
                      <a:pt x="218" y="4"/>
                    </a:lnTo>
                    <a:lnTo>
                      <a:pt x="219" y="3"/>
                    </a:lnTo>
                    <a:lnTo>
                      <a:pt x="220" y="3"/>
                    </a:lnTo>
                    <a:lnTo>
                      <a:pt x="221" y="2"/>
                    </a:lnTo>
                    <a:lnTo>
                      <a:pt x="222" y="2"/>
                    </a:lnTo>
                    <a:lnTo>
                      <a:pt x="223" y="1"/>
                    </a:lnTo>
                    <a:lnTo>
                      <a:pt x="224" y="1"/>
                    </a:lnTo>
                    <a:lnTo>
                      <a:pt x="224" y="0"/>
                    </a:lnTo>
                    <a:lnTo>
                      <a:pt x="225" y="0"/>
                    </a:lnTo>
                    <a:lnTo>
                      <a:pt x="225" y="8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4" name="Freeform 1415"/>
              <p:cNvSpPr>
                <a:spLocks/>
              </p:cNvSpPr>
              <p:nvPr/>
            </p:nvSpPr>
            <p:spPr bwMode="auto">
              <a:xfrm>
                <a:off x="5139" y="2695"/>
                <a:ext cx="47" cy="15"/>
              </a:xfrm>
              <a:custGeom>
                <a:avLst/>
                <a:gdLst>
                  <a:gd name="T0" fmla="*/ 24 w 47"/>
                  <a:gd name="T1" fmla="*/ 0 h 15"/>
                  <a:gd name="T2" fmla="*/ 47 w 47"/>
                  <a:gd name="T3" fmla="*/ 11 h 15"/>
                  <a:gd name="T4" fmla="*/ 11 w 47"/>
                  <a:gd name="T5" fmla="*/ 15 h 15"/>
                  <a:gd name="T6" fmla="*/ 0 w 47"/>
                  <a:gd name="T7" fmla="*/ 1 h 15"/>
                  <a:gd name="T8" fmla="*/ 24 w 47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5">
                    <a:moveTo>
                      <a:pt x="24" y="0"/>
                    </a:moveTo>
                    <a:lnTo>
                      <a:pt x="47" y="11"/>
                    </a:lnTo>
                    <a:lnTo>
                      <a:pt x="11" y="15"/>
                    </a:lnTo>
                    <a:lnTo>
                      <a:pt x="0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5" name="Freeform 1416"/>
              <p:cNvSpPr>
                <a:spLocks/>
              </p:cNvSpPr>
              <p:nvPr/>
            </p:nvSpPr>
            <p:spPr bwMode="auto">
              <a:xfrm>
                <a:off x="5142" y="2696"/>
                <a:ext cx="38" cy="12"/>
              </a:xfrm>
              <a:custGeom>
                <a:avLst/>
                <a:gdLst>
                  <a:gd name="T0" fmla="*/ 21 w 38"/>
                  <a:gd name="T1" fmla="*/ 0 h 12"/>
                  <a:gd name="T2" fmla="*/ 38 w 38"/>
                  <a:gd name="T3" fmla="*/ 9 h 12"/>
                  <a:gd name="T4" fmla="*/ 10 w 38"/>
                  <a:gd name="T5" fmla="*/ 12 h 12"/>
                  <a:gd name="T6" fmla="*/ 0 w 38"/>
                  <a:gd name="T7" fmla="*/ 1 h 12"/>
                  <a:gd name="T8" fmla="*/ 21 w 38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2">
                    <a:moveTo>
                      <a:pt x="21" y="0"/>
                    </a:moveTo>
                    <a:lnTo>
                      <a:pt x="38" y="9"/>
                    </a:lnTo>
                    <a:lnTo>
                      <a:pt x="10" y="12"/>
                    </a:lnTo>
                    <a:lnTo>
                      <a:pt x="0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6" name="Freeform 1417"/>
              <p:cNvSpPr>
                <a:spLocks/>
              </p:cNvSpPr>
              <p:nvPr/>
            </p:nvSpPr>
            <p:spPr bwMode="auto">
              <a:xfrm>
                <a:off x="5121" y="2610"/>
                <a:ext cx="9" cy="14"/>
              </a:xfrm>
              <a:custGeom>
                <a:avLst/>
                <a:gdLst>
                  <a:gd name="T0" fmla="*/ 2 w 9"/>
                  <a:gd name="T1" fmla="*/ 14 h 14"/>
                  <a:gd name="T2" fmla="*/ 1 w 9"/>
                  <a:gd name="T3" fmla="*/ 12 h 14"/>
                  <a:gd name="T4" fmla="*/ 0 w 9"/>
                  <a:gd name="T5" fmla="*/ 11 h 14"/>
                  <a:gd name="T6" fmla="*/ 1 w 9"/>
                  <a:gd name="T7" fmla="*/ 8 h 14"/>
                  <a:gd name="T8" fmla="*/ 1 w 9"/>
                  <a:gd name="T9" fmla="*/ 6 h 14"/>
                  <a:gd name="T10" fmla="*/ 2 w 9"/>
                  <a:gd name="T11" fmla="*/ 4 h 14"/>
                  <a:gd name="T12" fmla="*/ 3 w 9"/>
                  <a:gd name="T13" fmla="*/ 3 h 14"/>
                  <a:gd name="T14" fmla="*/ 3 w 9"/>
                  <a:gd name="T15" fmla="*/ 2 h 14"/>
                  <a:gd name="T16" fmla="*/ 4 w 9"/>
                  <a:gd name="T17" fmla="*/ 1 h 14"/>
                  <a:gd name="T18" fmla="*/ 5 w 9"/>
                  <a:gd name="T19" fmla="*/ 1 h 14"/>
                  <a:gd name="T20" fmla="*/ 6 w 9"/>
                  <a:gd name="T21" fmla="*/ 0 h 14"/>
                  <a:gd name="T22" fmla="*/ 6 w 9"/>
                  <a:gd name="T23" fmla="*/ 0 h 14"/>
                  <a:gd name="T24" fmla="*/ 7 w 9"/>
                  <a:gd name="T25" fmla="*/ 0 h 14"/>
                  <a:gd name="T26" fmla="*/ 8 w 9"/>
                  <a:gd name="T27" fmla="*/ 1 h 14"/>
                  <a:gd name="T28" fmla="*/ 9 w 9"/>
                  <a:gd name="T29" fmla="*/ 3 h 14"/>
                  <a:gd name="T30" fmla="*/ 8 w 9"/>
                  <a:gd name="T31" fmla="*/ 5 h 14"/>
                  <a:gd name="T32" fmla="*/ 8 w 9"/>
                  <a:gd name="T33" fmla="*/ 8 h 14"/>
                  <a:gd name="T34" fmla="*/ 7 w 9"/>
                  <a:gd name="T35" fmla="*/ 9 h 14"/>
                  <a:gd name="T36" fmla="*/ 6 w 9"/>
                  <a:gd name="T37" fmla="*/ 11 h 14"/>
                  <a:gd name="T38" fmla="*/ 6 w 9"/>
                  <a:gd name="T39" fmla="*/ 12 h 14"/>
                  <a:gd name="T40" fmla="*/ 5 w 9"/>
                  <a:gd name="T41" fmla="*/ 12 h 14"/>
                  <a:gd name="T42" fmla="*/ 4 w 9"/>
                  <a:gd name="T43" fmla="*/ 13 h 14"/>
                  <a:gd name="T44" fmla="*/ 3 w 9"/>
                  <a:gd name="T45" fmla="*/ 14 h 14"/>
                  <a:gd name="T46" fmla="*/ 3 w 9"/>
                  <a:gd name="T47" fmla="*/ 14 h 14"/>
                  <a:gd name="T48" fmla="*/ 2 w 9"/>
                  <a:gd name="T4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4">
                    <a:moveTo>
                      <a:pt x="2" y="14"/>
                    </a:moveTo>
                    <a:lnTo>
                      <a:pt x="1" y="12"/>
                    </a:lnTo>
                    <a:lnTo>
                      <a:pt x="0" y="11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9" y="3"/>
                    </a:lnTo>
                    <a:lnTo>
                      <a:pt x="8" y="5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7" name="Freeform 1418"/>
              <p:cNvSpPr>
                <a:spLocks/>
              </p:cNvSpPr>
              <p:nvPr/>
            </p:nvSpPr>
            <p:spPr bwMode="auto">
              <a:xfrm>
                <a:off x="5127" y="2640"/>
                <a:ext cx="25" cy="22"/>
              </a:xfrm>
              <a:custGeom>
                <a:avLst/>
                <a:gdLst>
                  <a:gd name="T0" fmla="*/ 0 w 25"/>
                  <a:gd name="T1" fmla="*/ 21 h 22"/>
                  <a:gd name="T2" fmla="*/ 0 w 25"/>
                  <a:gd name="T3" fmla="*/ 0 h 22"/>
                  <a:gd name="T4" fmla="*/ 25 w 25"/>
                  <a:gd name="T5" fmla="*/ 5 h 22"/>
                  <a:gd name="T6" fmla="*/ 25 w 25"/>
                  <a:gd name="T7" fmla="*/ 22 h 22"/>
                  <a:gd name="T8" fmla="*/ 0 w 25"/>
                  <a:gd name="T9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2">
                    <a:moveTo>
                      <a:pt x="0" y="21"/>
                    </a:moveTo>
                    <a:lnTo>
                      <a:pt x="0" y="0"/>
                    </a:lnTo>
                    <a:lnTo>
                      <a:pt x="25" y="5"/>
                    </a:lnTo>
                    <a:lnTo>
                      <a:pt x="25" y="2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8" name="Rectangle 1419"/>
              <p:cNvSpPr>
                <a:spLocks noChangeArrowheads="1"/>
              </p:cNvSpPr>
              <p:nvPr/>
            </p:nvSpPr>
            <p:spPr bwMode="auto">
              <a:xfrm>
                <a:off x="5131" y="2644"/>
                <a:ext cx="18" cy="1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9" name="Freeform 1420"/>
              <p:cNvSpPr>
                <a:spLocks/>
              </p:cNvSpPr>
              <p:nvPr/>
            </p:nvSpPr>
            <p:spPr bwMode="auto">
              <a:xfrm>
                <a:off x="5117" y="2607"/>
                <a:ext cx="50" cy="45"/>
              </a:xfrm>
              <a:custGeom>
                <a:avLst/>
                <a:gdLst>
                  <a:gd name="T0" fmla="*/ 8 w 50"/>
                  <a:gd name="T1" fmla="*/ 12 h 45"/>
                  <a:gd name="T2" fmla="*/ 8 w 50"/>
                  <a:gd name="T3" fmla="*/ 12 h 45"/>
                  <a:gd name="T4" fmla="*/ 9 w 50"/>
                  <a:gd name="T5" fmla="*/ 11 h 45"/>
                  <a:gd name="T6" fmla="*/ 11 w 50"/>
                  <a:gd name="T7" fmla="*/ 8 h 45"/>
                  <a:gd name="T8" fmla="*/ 13 w 50"/>
                  <a:gd name="T9" fmla="*/ 6 h 45"/>
                  <a:gd name="T10" fmla="*/ 16 w 50"/>
                  <a:gd name="T11" fmla="*/ 4 h 45"/>
                  <a:gd name="T12" fmla="*/ 19 w 50"/>
                  <a:gd name="T13" fmla="*/ 2 h 45"/>
                  <a:gd name="T14" fmla="*/ 22 w 50"/>
                  <a:gd name="T15" fmla="*/ 1 h 45"/>
                  <a:gd name="T16" fmla="*/ 25 w 50"/>
                  <a:gd name="T17" fmla="*/ 0 h 45"/>
                  <a:gd name="T18" fmla="*/ 28 w 50"/>
                  <a:gd name="T19" fmla="*/ 0 h 45"/>
                  <a:gd name="T20" fmla="*/ 32 w 50"/>
                  <a:gd name="T21" fmla="*/ 1 h 45"/>
                  <a:gd name="T22" fmla="*/ 36 w 50"/>
                  <a:gd name="T23" fmla="*/ 2 h 45"/>
                  <a:gd name="T24" fmla="*/ 40 w 50"/>
                  <a:gd name="T25" fmla="*/ 4 h 45"/>
                  <a:gd name="T26" fmla="*/ 43 w 50"/>
                  <a:gd name="T27" fmla="*/ 7 h 45"/>
                  <a:gd name="T28" fmla="*/ 46 w 50"/>
                  <a:gd name="T29" fmla="*/ 10 h 45"/>
                  <a:gd name="T30" fmla="*/ 48 w 50"/>
                  <a:gd name="T31" fmla="*/ 13 h 45"/>
                  <a:gd name="T32" fmla="*/ 49 w 50"/>
                  <a:gd name="T33" fmla="*/ 18 h 45"/>
                  <a:gd name="T34" fmla="*/ 50 w 50"/>
                  <a:gd name="T35" fmla="*/ 22 h 45"/>
                  <a:gd name="T36" fmla="*/ 49 w 50"/>
                  <a:gd name="T37" fmla="*/ 26 h 45"/>
                  <a:gd name="T38" fmla="*/ 48 w 50"/>
                  <a:gd name="T39" fmla="*/ 31 h 45"/>
                  <a:gd name="T40" fmla="*/ 46 w 50"/>
                  <a:gd name="T41" fmla="*/ 34 h 45"/>
                  <a:gd name="T42" fmla="*/ 44 w 50"/>
                  <a:gd name="T43" fmla="*/ 38 h 45"/>
                  <a:gd name="T44" fmla="*/ 40 w 50"/>
                  <a:gd name="T45" fmla="*/ 41 h 45"/>
                  <a:gd name="T46" fmla="*/ 37 w 50"/>
                  <a:gd name="T47" fmla="*/ 43 h 45"/>
                  <a:gd name="T48" fmla="*/ 33 w 50"/>
                  <a:gd name="T49" fmla="*/ 44 h 45"/>
                  <a:gd name="T50" fmla="*/ 28 w 50"/>
                  <a:gd name="T51" fmla="*/ 45 h 45"/>
                  <a:gd name="T52" fmla="*/ 24 w 50"/>
                  <a:gd name="T53" fmla="*/ 44 h 45"/>
                  <a:gd name="T54" fmla="*/ 21 w 50"/>
                  <a:gd name="T55" fmla="*/ 43 h 45"/>
                  <a:gd name="T56" fmla="*/ 18 w 50"/>
                  <a:gd name="T57" fmla="*/ 42 h 45"/>
                  <a:gd name="T58" fmla="*/ 16 w 50"/>
                  <a:gd name="T59" fmla="*/ 41 h 45"/>
                  <a:gd name="T60" fmla="*/ 13 w 50"/>
                  <a:gd name="T61" fmla="*/ 39 h 45"/>
                  <a:gd name="T62" fmla="*/ 11 w 50"/>
                  <a:gd name="T63" fmla="*/ 37 h 45"/>
                  <a:gd name="T64" fmla="*/ 9 w 50"/>
                  <a:gd name="T65" fmla="*/ 34 h 45"/>
                  <a:gd name="T66" fmla="*/ 8 w 50"/>
                  <a:gd name="T67" fmla="*/ 32 h 45"/>
                  <a:gd name="T68" fmla="*/ 7 w 50"/>
                  <a:gd name="T69" fmla="*/ 31 h 45"/>
                  <a:gd name="T70" fmla="*/ 7 w 50"/>
                  <a:gd name="T71" fmla="*/ 31 h 45"/>
                  <a:gd name="T72" fmla="*/ 5 w 50"/>
                  <a:gd name="T73" fmla="*/ 30 h 45"/>
                  <a:gd name="T74" fmla="*/ 3 w 50"/>
                  <a:gd name="T75" fmla="*/ 29 h 45"/>
                  <a:gd name="T76" fmla="*/ 1 w 50"/>
                  <a:gd name="T77" fmla="*/ 26 h 45"/>
                  <a:gd name="T78" fmla="*/ 0 w 50"/>
                  <a:gd name="T79" fmla="*/ 22 h 45"/>
                  <a:gd name="T80" fmla="*/ 1 w 50"/>
                  <a:gd name="T81" fmla="*/ 19 h 45"/>
                  <a:gd name="T82" fmla="*/ 2 w 50"/>
                  <a:gd name="T83" fmla="*/ 15 h 45"/>
                  <a:gd name="T84" fmla="*/ 4 w 50"/>
                  <a:gd name="T85" fmla="*/ 13 h 45"/>
                  <a:gd name="T86" fmla="*/ 7 w 50"/>
                  <a:gd name="T87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" h="45">
                    <a:moveTo>
                      <a:pt x="8" y="12"/>
                    </a:move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6" y="4"/>
                    </a:lnTo>
                    <a:lnTo>
                      <a:pt x="17" y="3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1"/>
                    </a:lnTo>
                    <a:lnTo>
                      <a:pt x="34" y="1"/>
                    </a:lnTo>
                    <a:lnTo>
                      <a:pt x="36" y="2"/>
                    </a:lnTo>
                    <a:lnTo>
                      <a:pt x="38" y="3"/>
                    </a:lnTo>
                    <a:lnTo>
                      <a:pt x="40" y="4"/>
                    </a:lnTo>
                    <a:lnTo>
                      <a:pt x="42" y="5"/>
                    </a:lnTo>
                    <a:lnTo>
                      <a:pt x="43" y="7"/>
                    </a:lnTo>
                    <a:lnTo>
                      <a:pt x="45" y="8"/>
                    </a:lnTo>
                    <a:lnTo>
                      <a:pt x="46" y="10"/>
                    </a:lnTo>
                    <a:lnTo>
                      <a:pt x="47" y="12"/>
                    </a:lnTo>
                    <a:lnTo>
                      <a:pt x="48" y="13"/>
                    </a:lnTo>
                    <a:lnTo>
                      <a:pt x="49" y="15"/>
                    </a:lnTo>
                    <a:lnTo>
                      <a:pt x="49" y="18"/>
                    </a:lnTo>
                    <a:lnTo>
                      <a:pt x="50" y="20"/>
                    </a:lnTo>
                    <a:lnTo>
                      <a:pt x="50" y="22"/>
                    </a:lnTo>
                    <a:lnTo>
                      <a:pt x="50" y="24"/>
                    </a:lnTo>
                    <a:lnTo>
                      <a:pt x="49" y="26"/>
                    </a:lnTo>
                    <a:lnTo>
                      <a:pt x="49" y="29"/>
                    </a:lnTo>
                    <a:lnTo>
                      <a:pt x="48" y="31"/>
                    </a:lnTo>
                    <a:lnTo>
                      <a:pt x="47" y="33"/>
                    </a:lnTo>
                    <a:lnTo>
                      <a:pt x="46" y="34"/>
                    </a:lnTo>
                    <a:lnTo>
                      <a:pt x="45" y="36"/>
                    </a:lnTo>
                    <a:lnTo>
                      <a:pt x="44" y="38"/>
                    </a:lnTo>
                    <a:lnTo>
                      <a:pt x="42" y="39"/>
                    </a:lnTo>
                    <a:lnTo>
                      <a:pt x="40" y="41"/>
                    </a:lnTo>
                    <a:lnTo>
                      <a:pt x="39" y="42"/>
                    </a:lnTo>
                    <a:lnTo>
                      <a:pt x="37" y="43"/>
                    </a:lnTo>
                    <a:lnTo>
                      <a:pt x="35" y="43"/>
                    </a:lnTo>
                    <a:lnTo>
                      <a:pt x="33" y="44"/>
                    </a:lnTo>
                    <a:lnTo>
                      <a:pt x="30" y="44"/>
                    </a:lnTo>
                    <a:lnTo>
                      <a:pt x="28" y="45"/>
                    </a:lnTo>
                    <a:lnTo>
                      <a:pt x="26" y="44"/>
                    </a:lnTo>
                    <a:lnTo>
                      <a:pt x="24" y="44"/>
                    </a:lnTo>
                    <a:lnTo>
                      <a:pt x="23" y="44"/>
                    </a:lnTo>
                    <a:lnTo>
                      <a:pt x="21" y="43"/>
                    </a:lnTo>
                    <a:lnTo>
                      <a:pt x="20" y="43"/>
                    </a:lnTo>
                    <a:lnTo>
                      <a:pt x="18" y="42"/>
                    </a:lnTo>
                    <a:lnTo>
                      <a:pt x="17" y="42"/>
                    </a:lnTo>
                    <a:lnTo>
                      <a:pt x="16" y="41"/>
                    </a:lnTo>
                    <a:lnTo>
                      <a:pt x="14" y="40"/>
                    </a:lnTo>
                    <a:lnTo>
                      <a:pt x="13" y="39"/>
                    </a:lnTo>
                    <a:lnTo>
                      <a:pt x="12" y="38"/>
                    </a:lnTo>
                    <a:lnTo>
                      <a:pt x="11" y="37"/>
                    </a:lnTo>
                    <a:lnTo>
                      <a:pt x="10" y="36"/>
                    </a:lnTo>
                    <a:lnTo>
                      <a:pt x="9" y="34"/>
                    </a:lnTo>
                    <a:lnTo>
                      <a:pt x="9" y="33"/>
                    </a:lnTo>
                    <a:lnTo>
                      <a:pt x="8" y="32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5" y="30"/>
                    </a:lnTo>
                    <a:lnTo>
                      <a:pt x="4" y="30"/>
                    </a:lnTo>
                    <a:lnTo>
                      <a:pt x="3" y="29"/>
                    </a:lnTo>
                    <a:lnTo>
                      <a:pt x="2" y="27"/>
                    </a:lnTo>
                    <a:lnTo>
                      <a:pt x="1" y="26"/>
                    </a:lnTo>
                    <a:lnTo>
                      <a:pt x="1" y="24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2" y="15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0" name="Freeform 1421"/>
              <p:cNvSpPr>
                <a:spLocks/>
              </p:cNvSpPr>
              <p:nvPr/>
            </p:nvSpPr>
            <p:spPr bwMode="auto">
              <a:xfrm>
                <a:off x="5120" y="2611"/>
                <a:ext cx="43" cy="37"/>
              </a:xfrm>
              <a:custGeom>
                <a:avLst/>
                <a:gdLst>
                  <a:gd name="T0" fmla="*/ 5 w 43"/>
                  <a:gd name="T1" fmla="*/ 12 h 37"/>
                  <a:gd name="T2" fmla="*/ 6 w 43"/>
                  <a:gd name="T3" fmla="*/ 13 h 37"/>
                  <a:gd name="T4" fmla="*/ 7 w 43"/>
                  <a:gd name="T5" fmla="*/ 12 h 37"/>
                  <a:gd name="T6" fmla="*/ 9 w 43"/>
                  <a:gd name="T7" fmla="*/ 9 h 37"/>
                  <a:gd name="T8" fmla="*/ 11 w 43"/>
                  <a:gd name="T9" fmla="*/ 6 h 37"/>
                  <a:gd name="T10" fmla="*/ 13 w 43"/>
                  <a:gd name="T11" fmla="*/ 4 h 37"/>
                  <a:gd name="T12" fmla="*/ 16 w 43"/>
                  <a:gd name="T13" fmla="*/ 2 h 37"/>
                  <a:gd name="T14" fmla="*/ 18 w 43"/>
                  <a:gd name="T15" fmla="*/ 1 h 37"/>
                  <a:gd name="T16" fmla="*/ 21 w 43"/>
                  <a:gd name="T17" fmla="*/ 0 h 37"/>
                  <a:gd name="T18" fmla="*/ 25 w 43"/>
                  <a:gd name="T19" fmla="*/ 0 h 37"/>
                  <a:gd name="T20" fmla="*/ 30 w 43"/>
                  <a:gd name="T21" fmla="*/ 0 h 37"/>
                  <a:gd name="T22" fmla="*/ 37 w 43"/>
                  <a:gd name="T23" fmla="*/ 4 h 37"/>
                  <a:gd name="T24" fmla="*/ 41 w 43"/>
                  <a:gd name="T25" fmla="*/ 9 h 37"/>
                  <a:gd name="T26" fmla="*/ 43 w 43"/>
                  <a:gd name="T27" fmla="*/ 16 h 37"/>
                  <a:gd name="T28" fmla="*/ 43 w 43"/>
                  <a:gd name="T29" fmla="*/ 22 h 37"/>
                  <a:gd name="T30" fmla="*/ 42 w 43"/>
                  <a:gd name="T31" fmla="*/ 25 h 37"/>
                  <a:gd name="T32" fmla="*/ 40 w 43"/>
                  <a:gd name="T33" fmla="*/ 29 h 37"/>
                  <a:gd name="T34" fmla="*/ 38 w 43"/>
                  <a:gd name="T35" fmla="*/ 31 h 37"/>
                  <a:gd name="T36" fmla="*/ 35 w 43"/>
                  <a:gd name="T37" fmla="*/ 34 h 37"/>
                  <a:gd name="T38" fmla="*/ 32 w 43"/>
                  <a:gd name="T39" fmla="*/ 36 h 37"/>
                  <a:gd name="T40" fmla="*/ 29 w 43"/>
                  <a:gd name="T41" fmla="*/ 37 h 37"/>
                  <a:gd name="T42" fmla="*/ 25 w 43"/>
                  <a:gd name="T43" fmla="*/ 37 h 37"/>
                  <a:gd name="T44" fmla="*/ 20 w 43"/>
                  <a:gd name="T45" fmla="*/ 36 h 37"/>
                  <a:gd name="T46" fmla="*/ 15 w 43"/>
                  <a:gd name="T47" fmla="*/ 34 h 37"/>
                  <a:gd name="T48" fmla="*/ 10 w 43"/>
                  <a:gd name="T49" fmla="*/ 30 h 37"/>
                  <a:gd name="T50" fmla="*/ 7 w 43"/>
                  <a:gd name="T51" fmla="*/ 25 h 37"/>
                  <a:gd name="T52" fmla="*/ 6 w 43"/>
                  <a:gd name="T53" fmla="*/ 22 h 37"/>
                  <a:gd name="T54" fmla="*/ 4 w 43"/>
                  <a:gd name="T55" fmla="*/ 23 h 37"/>
                  <a:gd name="T56" fmla="*/ 3 w 43"/>
                  <a:gd name="T57" fmla="*/ 23 h 37"/>
                  <a:gd name="T58" fmla="*/ 1 w 43"/>
                  <a:gd name="T59" fmla="*/ 22 h 37"/>
                  <a:gd name="T60" fmla="*/ 0 w 43"/>
                  <a:gd name="T61" fmla="*/ 20 h 37"/>
                  <a:gd name="T62" fmla="*/ 0 w 43"/>
                  <a:gd name="T63" fmla="*/ 18 h 37"/>
                  <a:gd name="T64" fmla="*/ 0 w 43"/>
                  <a:gd name="T65" fmla="*/ 16 h 37"/>
                  <a:gd name="T66" fmla="*/ 1 w 43"/>
                  <a:gd name="T67" fmla="*/ 14 h 37"/>
                  <a:gd name="T68" fmla="*/ 2 w 43"/>
                  <a:gd name="T69" fmla="*/ 13 h 37"/>
                  <a:gd name="T70" fmla="*/ 4 w 43"/>
                  <a:gd name="T71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3" h="37">
                    <a:moveTo>
                      <a:pt x="5" y="12"/>
                    </a:moveTo>
                    <a:lnTo>
                      <a:pt x="5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7" y="14"/>
                    </a:lnTo>
                    <a:lnTo>
                      <a:pt x="7" y="12"/>
                    </a:lnTo>
                    <a:lnTo>
                      <a:pt x="8" y="11"/>
                    </a:lnTo>
                    <a:lnTo>
                      <a:pt x="9" y="9"/>
                    </a:lnTo>
                    <a:lnTo>
                      <a:pt x="10" y="8"/>
                    </a:lnTo>
                    <a:lnTo>
                      <a:pt x="11" y="6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4" y="3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8" y="1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34" y="2"/>
                    </a:lnTo>
                    <a:lnTo>
                      <a:pt x="37" y="4"/>
                    </a:lnTo>
                    <a:lnTo>
                      <a:pt x="39" y="6"/>
                    </a:lnTo>
                    <a:lnTo>
                      <a:pt x="41" y="9"/>
                    </a:lnTo>
                    <a:lnTo>
                      <a:pt x="43" y="13"/>
                    </a:lnTo>
                    <a:lnTo>
                      <a:pt x="43" y="16"/>
                    </a:lnTo>
                    <a:lnTo>
                      <a:pt x="43" y="20"/>
                    </a:lnTo>
                    <a:lnTo>
                      <a:pt x="43" y="22"/>
                    </a:lnTo>
                    <a:lnTo>
                      <a:pt x="43" y="24"/>
                    </a:lnTo>
                    <a:lnTo>
                      <a:pt x="42" y="25"/>
                    </a:lnTo>
                    <a:lnTo>
                      <a:pt x="41" y="27"/>
                    </a:lnTo>
                    <a:lnTo>
                      <a:pt x="40" y="29"/>
                    </a:lnTo>
                    <a:lnTo>
                      <a:pt x="39" y="30"/>
                    </a:lnTo>
                    <a:lnTo>
                      <a:pt x="38" y="31"/>
                    </a:lnTo>
                    <a:lnTo>
                      <a:pt x="37" y="33"/>
                    </a:lnTo>
                    <a:lnTo>
                      <a:pt x="35" y="34"/>
                    </a:lnTo>
                    <a:lnTo>
                      <a:pt x="34" y="35"/>
                    </a:lnTo>
                    <a:lnTo>
                      <a:pt x="32" y="36"/>
                    </a:lnTo>
                    <a:lnTo>
                      <a:pt x="31" y="36"/>
                    </a:lnTo>
                    <a:lnTo>
                      <a:pt x="29" y="37"/>
                    </a:lnTo>
                    <a:lnTo>
                      <a:pt x="27" y="37"/>
                    </a:lnTo>
                    <a:lnTo>
                      <a:pt x="25" y="37"/>
                    </a:lnTo>
                    <a:lnTo>
                      <a:pt x="23" y="37"/>
                    </a:lnTo>
                    <a:lnTo>
                      <a:pt x="20" y="36"/>
                    </a:lnTo>
                    <a:lnTo>
                      <a:pt x="17" y="35"/>
                    </a:lnTo>
                    <a:lnTo>
                      <a:pt x="15" y="34"/>
                    </a:lnTo>
                    <a:lnTo>
                      <a:pt x="12" y="32"/>
                    </a:lnTo>
                    <a:lnTo>
                      <a:pt x="10" y="30"/>
                    </a:lnTo>
                    <a:lnTo>
                      <a:pt x="9" y="27"/>
                    </a:lnTo>
                    <a:lnTo>
                      <a:pt x="7" y="25"/>
                    </a:lnTo>
                    <a:lnTo>
                      <a:pt x="7" y="22"/>
                    </a:lnTo>
                    <a:lnTo>
                      <a:pt x="6" y="22"/>
                    </a:lnTo>
                    <a:lnTo>
                      <a:pt x="5" y="23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2" y="22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0" y="20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1" name="Freeform 1422"/>
              <p:cNvSpPr>
                <a:spLocks/>
              </p:cNvSpPr>
              <p:nvPr/>
            </p:nvSpPr>
            <p:spPr bwMode="auto">
              <a:xfrm>
                <a:off x="5135" y="2636"/>
                <a:ext cx="18" cy="7"/>
              </a:xfrm>
              <a:custGeom>
                <a:avLst/>
                <a:gdLst>
                  <a:gd name="T0" fmla="*/ 18 w 18"/>
                  <a:gd name="T1" fmla="*/ 2 h 7"/>
                  <a:gd name="T2" fmla="*/ 18 w 18"/>
                  <a:gd name="T3" fmla="*/ 2 h 7"/>
                  <a:gd name="T4" fmla="*/ 17 w 18"/>
                  <a:gd name="T5" fmla="*/ 3 h 7"/>
                  <a:gd name="T6" fmla="*/ 17 w 18"/>
                  <a:gd name="T7" fmla="*/ 3 h 7"/>
                  <a:gd name="T8" fmla="*/ 17 w 18"/>
                  <a:gd name="T9" fmla="*/ 4 h 7"/>
                  <a:gd name="T10" fmla="*/ 16 w 18"/>
                  <a:gd name="T11" fmla="*/ 4 h 7"/>
                  <a:gd name="T12" fmla="*/ 16 w 18"/>
                  <a:gd name="T13" fmla="*/ 5 h 7"/>
                  <a:gd name="T14" fmla="*/ 15 w 18"/>
                  <a:gd name="T15" fmla="*/ 6 h 7"/>
                  <a:gd name="T16" fmla="*/ 14 w 18"/>
                  <a:gd name="T17" fmla="*/ 6 h 7"/>
                  <a:gd name="T18" fmla="*/ 13 w 18"/>
                  <a:gd name="T19" fmla="*/ 7 h 7"/>
                  <a:gd name="T20" fmla="*/ 12 w 18"/>
                  <a:gd name="T21" fmla="*/ 7 h 7"/>
                  <a:gd name="T22" fmla="*/ 11 w 18"/>
                  <a:gd name="T23" fmla="*/ 7 h 7"/>
                  <a:gd name="T24" fmla="*/ 10 w 18"/>
                  <a:gd name="T25" fmla="*/ 7 h 7"/>
                  <a:gd name="T26" fmla="*/ 9 w 18"/>
                  <a:gd name="T27" fmla="*/ 7 h 7"/>
                  <a:gd name="T28" fmla="*/ 8 w 18"/>
                  <a:gd name="T29" fmla="*/ 7 h 7"/>
                  <a:gd name="T30" fmla="*/ 7 w 18"/>
                  <a:gd name="T31" fmla="*/ 7 h 7"/>
                  <a:gd name="T32" fmla="*/ 7 w 18"/>
                  <a:gd name="T33" fmla="*/ 7 h 7"/>
                  <a:gd name="T34" fmla="*/ 0 w 18"/>
                  <a:gd name="T35" fmla="*/ 0 h 7"/>
                  <a:gd name="T36" fmla="*/ 18 w 18"/>
                  <a:gd name="T3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7">
                    <a:moveTo>
                      <a:pt x="18" y="2"/>
                    </a:moveTo>
                    <a:lnTo>
                      <a:pt x="18" y="2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4"/>
                    </a:lnTo>
                    <a:lnTo>
                      <a:pt x="16" y="4"/>
                    </a:lnTo>
                    <a:lnTo>
                      <a:pt x="16" y="5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3" y="7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0" y="0"/>
                    </a:lnTo>
                    <a:lnTo>
                      <a:pt x="1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2" name="Freeform 1423"/>
              <p:cNvSpPr>
                <a:spLocks/>
              </p:cNvSpPr>
              <p:nvPr/>
            </p:nvSpPr>
            <p:spPr bwMode="auto">
              <a:xfrm>
                <a:off x="5140" y="2638"/>
                <a:ext cx="10" cy="2"/>
              </a:xfrm>
              <a:custGeom>
                <a:avLst/>
                <a:gdLst>
                  <a:gd name="T0" fmla="*/ 10 w 10"/>
                  <a:gd name="T1" fmla="*/ 1 h 2"/>
                  <a:gd name="T2" fmla="*/ 9 w 10"/>
                  <a:gd name="T3" fmla="*/ 2 h 2"/>
                  <a:gd name="T4" fmla="*/ 2 w 10"/>
                  <a:gd name="T5" fmla="*/ 2 h 2"/>
                  <a:gd name="T6" fmla="*/ 0 w 10"/>
                  <a:gd name="T7" fmla="*/ 0 h 2"/>
                  <a:gd name="T8" fmla="*/ 10 w 10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10" y="1"/>
                    </a:moveTo>
                    <a:lnTo>
                      <a:pt x="9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3" name="Freeform 1424"/>
              <p:cNvSpPr>
                <a:spLocks/>
              </p:cNvSpPr>
              <p:nvPr/>
            </p:nvSpPr>
            <p:spPr bwMode="auto">
              <a:xfrm>
                <a:off x="5125" y="2601"/>
                <a:ext cx="40" cy="13"/>
              </a:xfrm>
              <a:custGeom>
                <a:avLst/>
                <a:gdLst>
                  <a:gd name="T0" fmla="*/ 5 w 40"/>
                  <a:gd name="T1" fmla="*/ 4 h 13"/>
                  <a:gd name="T2" fmla="*/ 6 w 40"/>
                  <a:gd name="T3" fmla="*/ 3 h 13"/>
                  <a:gd name="T4" fmla="*/ 7 w 40"/>
                  <a:gd name="T5" fmla="*/ 3 h 13"/>
                  <a:gd name="T6" fmla="*/ 8 w 40"/>
                  <a:gd name="T7" fmla="*/ 3 h 13"/>
                  <a:gd name="T8" fmla="*/ 9 w 40"/>
                  <a:gd name="T9" fmla="*/ 3 h 13"/>
                  <a:gd name="T10" fmla="*/ 10 w 40"/>
                  <a:gd name="T11" fmla="*/ 2 h 13"/>
                  <a:gd name="T12" fmla="*/ 12 w 40"/>
                  <a:gd name="T13" fmla="*/ 1 h 13"/>
                  <a:gd name="T14" fmla="*/ 14 w 40"/>
                  <a:gd name="T15" fmla="*/ 1 h 13"/>
                  <a:gd name="T16" fmla="*/ 15 w 40"/>
                  <a:gd name="T17" fmla="*/ 1 h 13"/>
                  <a:gd name="T18" fmla="*/ 16 w 40"/>
                  <a:gd name="T19" fmla="*/ 1 h 13"/>
                  <a:gd name="T20" fmla="*/ 17 w 40"/>
                  <a:gd name="T21" fmla="*/ 1 h 13"/>
                  <a:gd name="T22" fmla="*/ 18 w 40"/>
                  <a:gd name="T23" fmla="*/ 1 h 13"/>
                  <a:gd name="T24" fmla="*/ 20 w 40"/>
                  <a:gd name="T25" fmla="*/ 0 h 13"/>
                  <a:gd name="T26" fmla="*/ 21 w 40"/>
                  <a:gd name="T27" fmla="*/ 0 h 13"/>
                  <a:gd name="T28" fmla="*/ 23 w 40"/>
                  <a:gd name="T29" fmla="*/ 1 h 13"/>
                  <a:gd name="T30" fmla="*/ 25 w 40"/>
                  <a:gd name="T31" fmla="*/ 1 h 13"/>
                  <a:gd name="T32" fmla="*/ 27 w 40"/>
                  <a:gd name="T33" fmla="*/ 2 h 13"/>
                  <a:gd name="T34" fmla="*/ 28 w 40"/>
                  <a:gd name="T35" fmla="*/ 3 h 13"/>
                  <a:gd name="T36" fmla="*/ 30 w 40"/>
                  <a:gd name="T37" fmla="*/ 4 h 13"/>
                  <a:gd name="T38" fmla="*/ 31 w 40"/>
                  <a:gd name="T39" fmla="*/ 4 h 13"/>
                  <a:gd name="T40" fmla="*/ 34 w 40"/>
                  <a:gd name="T41" fmla="*/ 4 h 13"/>
                  <a:gd name="T42" fmla="*/ 37 w 40"/>
                  <a:gd name="T43" fmla="*/ 5 h 13"/>
                  <a:gd name="T44" fmla="*/ 39 w 40"/>
                  <a:gd name="T45" fmla="*/ 7 h 13"/>
                  <a:gd name="T46" fmla="*/ 40 w 40"/>
                  <a:gd name="T47" fmla="*/ 8 h 13"/>
                  <a:gd name="T48" fmla="*/ 40 w 40"/>
                  <a:gd name="T49" fmla="*/ 10 h 13"/>
                  <a:gd name="T50" fmla="*/ 38 w 40"/>
                  <a:gd name="T51" fmla="*/ 12 h 13"/>
                  <a:gd name="T52" fmla="*/ 36 w 40"/>
                  <a:gd name="T53" fmla="*/ 13 h 13"/>
                  <a:gd name="T54" fmla="*/ 33 w 40"/>
                  <a:gd name="T55" fmla="*/ 13 h 13"/>
                  <a:gd name="T56" fmla="*/ 31 w 40"/>
                  <a:gd name="T57" fmla="*/ 13 h 13"/>
                  <a:gd name="T58" fmla="*/ 29 w 40"/>
                  <a:gd name="T59" fmla="*/ 13 h 13"/>
                  <a:gd name="T60" fmla="*/ 28 w 40"/>
                  <a:gd name="T61" fmla="*/ 12 h 13"/>
                  <a:gd name="T62" fmla="*/ 26 w 40"/>
                  <a:gd name="T63" fmla="*/ 12 h 13"/>
                  <a:gd name="T64" fmla="*/ 25 w 40"/>
                  <a:gd name="T65" fmla="*/ 12 h 13"/>
                  <a:gd name="T66" fmla="*/ 24 w 40"/>
                  <a:gd name="T67" fmla="*/ 12 h 13"/>
                  <a:gd name="T68" fmla="*/ 23 w 40"/>
                  <a:gd name="T69" fmla="*/ 12 h 13"/>
                  <a:gd name="T70" fmla="*/ 22 w 40"/>
                  <a:gd name="T71" fmla="*/ 12 h 13"/>
                  <a:gd name="T72" fmla="*/ 20 w 40"/>
                  <a:gd name="T73" fmla="*/ 12 h 13"/>
                  <a:gd name="T74" fmla="*/ 18 w 40"/>
                  <a:gd name="T75" fmla="*/ 12 h 13"/>
                  <a:gd name="T76" fmla="*/ 17 w 40"/>
                  <a:gd name="T77" fmla="*/ 11 h 13"/>
                  <a:gd name="T78" fmla="*/ 16 w 40"/>
                  <a:gd name="T79" fmla="*/ 11 h 13"/>
                  <a:gd name="T80" fmla="*/ 15 w 40"/>
                  <a:gd name="T81" fmla="*/ 10 h 13"/>
                  <a:gd name="T82" fmla="*/ 14 w 40"/>
                  <a:gd name="T83" fmla="*/ 10 h 13"/>
                  <a:gd name="T84" fmla="*/ 13 w 40"/>
                  <a:gd name="T85" fmla="*/ 10 h 13"/>
                  <a:gd name="T86" fmla="*/ 11 w 40"/>
                  <a:gd name="T87" fmla="*/ 10 h 13"/>
                  <a:gd name="T88" fmla="*/ 10 w 40"/>
                  <a:gd name="T89" fmla="*/ 10 h 13"/>
                  <a:gd name="T90" fmla="*/ 9 w 40"/>
                  <a:gd name="T91" fmla="*/ 11 h 13"/>
                  <a:gd name="T92" fmla="*/ 7 w 40"/>
                  <a:gd name="T93" fmla="*/ 12 h 13"/>
                  <a:gd name="T94" fmla="*/ 4 w 40"/>
                  <a:gd name="T95" fmla="*/ 12 h 13"/>
                  <a:gd name="T96" fmla="*/ 2 w 40"/>
                  <a:gd name="T97" fmla="*/ 12 h 13"/>
                  <a:gd name="T98" fmla="*/ 1 w 40"/>
                  <a:gd name="T99" fmla="*/ 11 h 13"/>
                  <a:gd name="T100" fmla="*/ 0 w 40"/>
                  <a:gd name="T101" fmla="*/ 9 h 13"/>
                  <a:gd name="T102" fmla="*/ 0 w 40"/>
                  <a:gd name="T103" fmla="*/ 8 h 13"/>
                  <a:gd name="T104" fmla="*/ 2 w 40"/>
                  <a:gd name="T105" fmla="*/ 6 h 13"/>
                  <a:gd name="T106" fmla="*/ 3 w 40"/>
                  <a:gd name="T107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0" h="13">
                    <a:moveTo>
                      <a:pt x="5" y="4"/>
                    </a:moveTo>
                    <a:lnTo>
                      <a:pt x="5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6" y="2"/>
                    </a:lnTo>
                    <a:lnTo>
                      <a:pt x="27" y="2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9" y="4"/>
                    </a:lnTo>
                    <a:lnTo>
                      <a:pt x="30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5" y="4"/>
                    </a:lnTo>
                    <a:lnTo>
                      <a:pt x="37" y="5"/>
                    </a:lnTo>
                    <a:lnTo>
                      <a:pt x="38" y="6"/>
                    </a:lnTo>
                    <a:lnTo>
                      <a:pt x="39" y="7"/>
                    </a:lnTo>
                    <a:lnTo>
                      <a:pt x="40" y="7"/>
                    </a:lnTo>
                    <a:lnTo>
                      <a:pt x="40" y="8"/>
                    </a:lnTo>
                    <a:lnTo>
                      <a:pt x="40" y="9"/>
                    </a:lnTo>
                    <a:lnTo>
                      <a:pt x="40" y="10"/>
                    </a:lnTo>
                    <a:lnTo>
                      <a:pt x="39" y="11"/>
                    </a:lnTo>
                    <a:lnTo>
                      <a:pt x="38" y="12"/>
                    </a:lnTo>
                    <a:lnTo>
                      <a:pt x="37" y="12"/>
                    </a:lnTo>
                    <a:lnTo>
                      <a:pt x="36" y="13"/>
                    </a:lnTo>
                    <a:lnTo>
                      <a:pt x="35" y="13"/>
                    </a:lnTo>
                    <a:lnTo>
                      <a:pt x="33" y="13"/>
                    </a:lnTo>
                    <a:lnTo>
                      <a:pt x="31" y="13"/>
                    </a:lnTo>
                    <a:lnTo>
                      <a:pt x="31" y="13"/>
                    </a:lnTo>
                    <a:lnTo>
                      <a:pt x="30" y="13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8" y="12"/>
                    </a:lnTo>
                    <a:lnTo>
                      <a:pt x="27" y="12"/>
                    </a:lnTo>
                    <a:lnTo>
                      <a:pt x="26" y="12"/>
                    </a:lnTo>
                    <a:lnTo>
                      <a:pt x="26" y="12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4" y="12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20" y="12"/>
                    </a:lnTo>
                    <a:lnTo>
                      <a:pt x="19" y="12"/>
                    </a:lnTo>
                    <a:lnTo>
                      <a:pt x="18" y="12"/>
                    </a:lnTo>
                    <a:lnTo>
                      <a:pt x="18" y="11"/>
                    </a:lnTo>
                    <a:lnTo>
                      <a:pt x="17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1" y="9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9" y="11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4" name="Freeform 1425"/>
              <p:cNvSpPr>
                <a:spLocks/>
              </p:cNvSpPr>
              <p:nvPr/>
            </p:nvSpPr>
            <p:spPr bwMode="auto">
              <a:xfrm>
                <a:off x="5162" y="2695"/>
                <a:ext cx="52" cy="16"/>
              </a:xfrm>
              <a:custGeom>
                <a:avLst/>
                <a:gdLst>
                  <a:gd name="T0" fmla="*/ 23 w 52"/>
                  <a:gd name="T1" fmla="*/ 0 h 16"/>
                  <a:gd name="T2" fmla="*/ 52 w 52"/>
                  <a:gd name="T3" fmla="*/ 10 h 16"/>
                  <a:gd name="T4" fmla="*/ 16 w 52"/>
                  <a:gd name="T5" fmla="*/ 16 h 16"/>
                  <a:gd name="T6" fmla="*/ 0 w 52"/>
                  <a:gd name="T7" fmla="*/ 3 h 16"/>
                  <a:gd name="T8" fmla="*/ 23 w 52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16">
                    <a:moveTo>
                      <a:pt x="23" y="0"/>
                    </a:moveTo>
                    <a:lnTo>
                      <a:pt x="52" y="10"/>
                    </a:lnTo>
                    <a:lnTo>
                      <a:pt x="16" y="16"/>
                    </a:lnTo>
                    <a:lnTo>
                      <a:pt x="0" y="3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5" name="Freeform 1426"/>
              <p:cNvSpPr>
                <a:spLocks/>
              </p:cNvSpPr>
              <p:nvPr/>
            </p:nvSpPr>
            <p:spPr bwMode="auto">
              <a:xfrm>
                <a:off x="5166" y="2697"/>
                <a:ext cx="41" cy="12"/>
              </a:xfrm>
              <a:custGeom>
                <a:avLst/>
                <a:gdLst>
                  <a:gd name="T0" fmla="*/ 19 w 41"/>
                  <a:gd name="T1" fmla="*/ 0 h 12"/>
                  <a:gd name="T2" fmla="*/ 41 w 41"/>
                  <a:gd name="T3" fmla="*/ 7 h 12"/>
                  <a:gd name="T4" fmla="*/ 13 w 41"/>
                  <a:gd name="T5" fmla="*/ 12 h 12"/>
                  <a:gd name="T6" fmla="*/ 0 w 41"/>
                  <a:gd name="T7" fmla="*/ 3 h 12"/>
                  <a:gd name="T8" fmla="*/ 19 w 4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2">
                    <a:moveTo>
                      <a:pt x="19" y="0"/>
                    </a:moveTo>
                    <a:lnTo>
                      <a:pt x="41" y="7"/>
                    </a:lnTo>
                    <a:lnTo>
                      <a:pt x="13" y="12"/>
                    </a:lnTo>
                    <a:lnTo>
                      <a:pt x="0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6" name="Freeform 1427"/>
              <p:cNvSpPr>
                <a:spLocks/>
              </p:cNvSpPr>
              <p:nvPr/>
            </p:nvSpPr>
            <p:spPr bwMode="auto">
              <a:xfrm>
                <a:off x="5104" y="2652"/>
                <a:ext cx="85" cy="52"/>
              </a:xfrm>
              <a:custGeom>
                <a:avLst/>
                <a:gdLst>
                  <a:gd name="T0" fmla="*/ 6 w 85"/>
                  <a:gd name="T1" fmla="*/ 8 h 52"/>
                  <a:gd name="T2" fmla="*/ 9 w 85"/>
                  <a:gd name="T3" fmla="*/ 6 h 52"/>
                  <a:gd name="T4" fmla="*/ 11 w 85"/>
                  <a:gd name="T5" fmla="*/ 4 h 52"/>
                  <a:gd name="T6" fmla="*/ 14 w 85"/>
                  <a:gd name="T7" fmla="*/ 2 h 52"/>
                  <a:gd name="T8" fmla="*/ 16 w 85"/>
                  <a:gd name="T9" fmla="*/ 2 h 52"/>
                  <a:gd name="T10" fmla="*/ 17 w 85"/>
                  <a:gd name="T11" fmla="*/ 1 h 52"/>
                  <a:gd name="T12" fmla="*/ 20 w 85"/>
                  <a:gd name="T13" fmla="*/ 1 h 52"/>
                  <a:gd name="T14" fmla="*/ 22 w 85"/>
                  <a:gd name="T15" fmla="*/ 0 h 52"/>
                  <a:gd name="T16" fmla="*/ 23 w 85"/>
                  <a:gd name="T17" fmla="*/ 0 h 52"/>
                  <a:gd name="T18" fmla="*/ 25 w 85"/>
                  <a:gd name="T19" fmla="*/ 0 h 52"/>
                  <a:gd name="T20" fmla="*/ 28 w 85"/>
                  <a:gd name="T21" fmla="*/ 0 h 52"/>
                  <a:gd name="T22" fmla="*/ 32 w 85"/>
                  <a:gd name="T23" fmla="*/ 0 h 52"/>
                  <a:gd name="T24" fmla="*/ 37 w 85"/>
                  <a:gd name="T25" fmla="*/ 0 h 52"/>
                  <a:gd name="T26" fmla="*/ 41 w 85"/>
                  <a:gd name="T27" fmla="*/ 0 h 52"/>
                  <a:gd name="T28" fmla="*/ 45 w 85"/>
                  <a:gd name="T29" fmla="*/ 0 h 52"/>
                  <a:gd name="T30" fmla="*/ 47 w 85"/>
                  <a:gd name="T31" fmla="*/ 0 h 52"/>
                  <a:gd name="T32" fmla="*/ 47 w 85"/>
                  <a:gd name="T33" fmla="*/ 0 h 52"/>
                  <a:gd name="T34" fmla="*/ 49 w 85"/>
                  <a:gd name="T35" fmla="*/ 1 h 52"/>
                  <a:gd name="T36" fmla="*/ 52 w 85"/>
                  <a:gd name="T37" fmla="*/ 1 h 52"/>
                  <a:gd name="T38" fmla="*/ 55 w 85"/>
                  <a:gd name="T39" fmla="*/ 2 h 52"/>
                  <a:gd name="T40" fmla="*/ 57 w 85"/>
                  <a:gd name="T41" fmla="*/ 3 h 52"/>
                  <a:gd name="T42" fmla="*/ 59 w 85"/>
                  <a:gd name="T43" fmla="*/ 5 h 52"/>
                  <a:gd name="T44" fmla="*/ 61 w 85"/>
                  <a:gd name="T45" fmla="*/ 6 h 52"/>
                  <a:gd name="T46" fmla="*/ 62 w 85"/>
                  <a:gd name="T47" fmla="*/ 7 h 52"/>
                  <a:gd name="T48" fmla="*/ 64 w 85"/>
                  <a:gd name="T49" fmla="*/ 9 h 52"/>
                  <a:gd name="T50" fmla="*/ 68 w 85"/>
                  <a:gd name="T51" fmla="*/ 16 h 52"/>
                  <a:gd name="T52" fmla="*/ 72 w 85"/>
                  <a:gd name="T53" fmla="*/ 24 h 52"/>
                  <a:gd name="T54" fmla="*/ 76 w 85"/>
                  <a:gd name="T55" fmla="*/ 32 h 52"/>
                  <a:gd name="T56" fmla="*/ 85 w 85"/>
                  <a:gd name="T57" fmla="*/ 46 h 52"/>
                  <a:gd name="T58" fmla="*/ 74 w 85"/>
                  <a:gd name="T59" fmla="*/ 47 h 52"/>
                  <a:gd name="T60" fmla="*/ 74 w 85"/>
                  <a:gd name="T61" fmla="*/ 49 h 52"/>
                  <a:gd name="T62" fmla="*/ 72 w 85"/>
                  <a:gd name="T63" fmla="*/ 52 h 52"/>
                  <a:gd name="T64" fmla="*/ 71 w 85"/>
                  <a:gd name="T65" fmla="*/ 51 h 52"/>
                  <a:gd name="T66" fmla="*/ 70 w 85"/>
                  <a:gd name="T67" fmla="*/ 51 h 52"/>
                  <a:gd name="T68" fmla="*/ 69 w 85"/>
                  <a:gd name="T69" fmla="*/ 47 h 52"/>
                  <a:gd name="T70" fmla="*/ 68 w 85"/>
                  <a:gd name="T71" fmla="*/ 39 h 52"/>
                  <a:gd name="T72" fmla="*/ 66 w 85"/>
                  <a:gd name="T73" fmla="*/ 39 h 52"/>
                  <a:gd name="T74" fmla="*/ 65 w 85"/>
                  <a:gd name="T75" fmla="*/ 36 h 52"/>
                  <a:gd name="T76" fmla="*/ 62 w 85"/>
                  <a:gd name="T77" fmla="*/ 30 h 52"/>
                  <a:gd name="T78" fmla="*/ 56 w 85"/>
                  <a:gd name="T79" fmla="*/ 24 h 52"/>
                  <a:gd name="T80" fmla="*/ 55 w 85"/>
                  <a:gd name="T81" fmla="*/ 39 h 52"/>
                  <a:gd name="T82" fmla="*/ 14 w 85"/>
                  <a:gd name="T83" fmla="*/ 23 h 52"/>
                  <a:gd name="T84" fmla="*/ 13 w 85"/>
                  <a:gd name="T85" fmla="*/ 29 h 52"/>
                  <a:gd name="T86" fmla="*/ 12 w 85"/>
                  <a:gd name="T87" fmla="*/ 43 h 52"/>
                  <a:gd name="T88" fmla="*/ 1 w 85"/>
                  <a:gd name="T89" fmla="*/ 43 h 52"/>
                  <a:gd name="T90" fmla="*/ 0 w 85"/>
                  <a:gd name="T91" fmla="*/ 37 h 52"/>
                  <a:gd name="T92" fmla="*/ 0 w 85"/>
                  <a:gd name="T93" fmla="*/ 27 h 52"/>
                  <a:gd name="T94" fmla="*/ 3 w 85"/>
                  <a:gd name="T95" fmla="*/ 1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5" h="52">
                    <a:moveTo>
                      <a:pt x="6" y="9"/>
                    </a:moveTo>
                    <a:lnTo>
                      <a:pt x="6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11" y="4"/>
                    </a:lnTo>
                    <a:lnTo>
                      <a:pt x="13" y="3"/>
                    </a:lnTo>
                    <a:lnTo>
                      <a:pt x="14" y="2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7" y="1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4" y="2"/>
                    </a:lnTo>
                    <a:lnTo>
                      <a:pt x="55" y="2"/>
                    </a:lnTo>
                    <a:lnTo>
                      <a:pt x="56" y="3"/>
                    </a:lnTo>
                    <a:lnTo>
                      <a:pt x="57" y="3"/>
                    </a:lnTo>
                    <a:lnTo>
                      <a:pt x="58" y="4"/>
                    </a:lnTo>
                    <a:lnTo>
                      <a:pt x="59" y="5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4" y="9"/>
                    </a:lnTo>
                    <a:lnTo>
                      <a:pt x="65" y="12"/>
                    </a:lnTo>
                    <a:lnTo>
                      <a:pt x="68" y="16"/>
                    </a:lnTo>
                    <a:lnTo>
                      <a:pt x="70" y="20"/>
                    </a:lnTo>
                    <a:lnTo>
                      <a:pt x="72" y="24"/>
                    </a:lnTo>
                    <a:lnTo>
                      <a:pt x="74" y="28"/>
                    </a:lnTo>
                    <a:lnTo>
                      <a:pt x="76" y="32"/>
                    </a:lnTo>
                    <a:lnTo>
                      <a:pt x="77" y="36"/>
                    </a:lnTo>
                    <a:lnTo>
                      <a:pt x="85" y="46"/>
                    </a:lnTo>
                    <a:lnTo>
                      <a:pt x="78" y="51"/>
                    </a:lnTo>
                    <a:lnTo>
                      <a:pt x="74" y="47"/>
                    </a:lnTo>
                    <a:lnTo>
                      <a:pt x="74" y="48"/>
                    </a:lnTo>
                    <a:lnTo>
                      <a:pt x="74" y="49"/>
                    </a:lnTo>
                    <a:lnTo>
                      <a:pt x="73" y="51"/>
                    </a:lnTo>
                    <a:lnTo>
                      <a:pt x="72" y="52"/>
                    </a:lnTo>
                    <a:lnTo>
                      <a:pt x="72" y="52"/>
                    </a:lnTo>
                    <a:lnTo>
                      <a:pt x="71" y="51"/>
                    </a:lnTo>
                    <a:lnTo>
                      <a:pt x="70" y="51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69" y="47"/>
                    </a:lnTo>
                    <a:lnTo>
                      <a:pt x="69" y="44"/>
                    </a:lnTo>
                    <a:lnTo>
                      <a:pt x="68" y="39"/>
                    </a:lnTo>
                    <a:lnTo>
                      <a:pt x="67" y="40"/>
                    </a:lnTo>
                    <a:lnTo>
                      <a:pt x="66" y="39"/>
                    </a:lnTo>
                    <a:lnTo>
                      <a:pt x="66" y="38"/>
                    </a:lnTo>
                    <a:lnTo>
                      <a:pt x="65" y="36"/>
                    </a:lnTo>
                    <a:lnTo>
                      <a:pt x="63" y="33"/>
                    </a:lnTo>
                    <a:lnTo>
                      <a:pt x="62" y="30"/>
                    </a:lnTo>
                    <a:lnTo>
                      <a:pt x="59" y="27"/>
                    </a:lnTo>
                    <a:lnTo>
                      <a:pt x="56" y="24"/>
                    </a:lnTo>
                    <a:lnTo>
                      <a:pt x="53" y="22"/>
                    </a:lnTo>
                    <a:lnTo>
                      <a:pt x="55" y="39"/>
                    </a:lnTo>
                    <a:lnTo>
                      <a:pt x="14" y="43"/>
                    </a:lnTo>
                    <a:lnTo>
                      <a:pt x="14" y="23"/>
                    </a:lnTo>
                    <a:lnTo>
                      <a:pt x="13" y="25"/>
                    </a:lnTo>
                    <a:lnTo>
                      <a:pt x="13" y="29"/>
                    </a:lnTo>
                    <a:lnTo>
                      <a:pt x="12" y="35"/>
                    </a:lnTo>
                    <a:lnTo>
                      <a:pt x="12" y="43"/>
                    </a:lnTo>
                    <a:lnTo>
                      <a:pt x="1" y="44"/>
                    </a:lnTo>
                    <a:lnTo>
                      <a:pt x="1" y="43"/>
                    </a:lnTo>
                    <a:lnTo>
                      <a:pt x="0" y="41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0" y="27"/>
                    </a:lnTo>
                    <a:lnTo>
                      <a:pt x="1" y="21"/>
                    </a:lnTo>
                    <a:lnTo>
                      <a:pt x="3" y="15"/>
                    </a:lnTo>
                    <a:lnTo>
                      <a:pt x="6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7" name="Freeform 1428"/>
              <p:cNvSpPr>
                <a:spLocks/>
              </p:cNvSpPr>
              <p:nvPr/>
            </p:nvSpPr>
            <p:spPr bwMode="auto">
              <a:xfrm>
                <a:off x="5174" y="2690"/>
                <a:ext cx="12" cy="11"/>
              </a:xfrm>
              <a:custGeom>
                <a:avLst/>
                <a:gdLst>
                  <a:gd name="T0" fmla="*/ 0 w 12"/>
                  <a:gd name="T1" fmla="*/ 1 h 11"/>
                  <a:gd name="T2" fmla="*/ 0 w 12"/>
                  <a:gd name="T3" fmla="*/ 4 h 11"/>
                  <a:gd name="T4" fmla="*/ 1 w 12"/>
                  <a:gd name="T5" fmla="*/ 7 h 11"/>
                  <a:gd name="T6" fmla="*/ 1 w 12"/>
                  <a:gd name="T7" fmla="*/ 10 h 11"/>
                  <a:gd name="T8" fmla="*/ 2 w 12"/>
                  <a:gd name="T9" fmla="*/ 11 h 11"/>
                  <a:gd name="T10" fmla="*/ 2 w 12"/>
                  <a:gd name="T11" fmla="*/ 10 h 11"/>
                  <a:gd name="T12" fmla="*/ 3 w 12"/>
                  <a:gd name="T13" fmla="*/ 9 h 11"/>
                  <a:gd name="T14" fmla="*/ 3 w 12"/>
                  <a:gd name="T15" fmla="*/ 7 h 11"/>
                  <a:gd name="T16" fmla="*/ 3 w 12"/>
                  <a:gd name="T17" fmla="*/ 6 h 11"/>
                  <a:gd name="T18" fmla="*/ 8 w 12"/>
                  <a:gd name="T19" fmla="*/ 10 h 11"/>
                  <a:gd name="T20" fmla="*/ 12 w 12"/>
                  <a:gd name="T21" fmla="*/ 7 h 11"/>
                  <a:gd name="T22" fmla="*/ 6 w 12"/>
                  <a:gd name="T23" fmla="*/ 0 h 11"/>
                  <a:gd name="T24" fmla="*/ 0 w 12"/>
                  <a:gd name="T2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1">
                    <a:moveTo>
                      <a:pt x="0" y="1"/>
                    </a:moveTo>
                    <a:lnTo>
                      <a:pt x="0" y="4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8" y="10"/>
                    </a:lnTo>
                    <a:lnTo>
                      <a:pt x="12" y="7"/>
                    </a:lnTo>
                    <a:lnTo>
                      <a:pt x="6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8" name="Freeform 1429"/>
              <p:cNvSpPr>
                <a:spLocks/>
              </p:cNvSpPr>
              <p:nvPr/>
            </p:nvSpPr>
            <p:spPr bwMode="auto">
              <a:xfrm>
                <a:off x="5106" y="2655"/>
                <a:ext cx="73" cy="40"/>
              </a:xfrm>
              <a:custGeom>
                <a:avLst/>
                <a:gdLst>
                  <a:gd name="T0" fmla="*/ 54 w 73"/>
                  <a:gd name="T1" fmla="*/ 2 h 40"/>
                  <a:gd name="T2" fmla="*/ 52 w 73"/>
                  <a:gd name="T3" fmla="*/ 1 h 40"/>
                  <a:gd name="T4" fmla="*/ 50 w 73"/>
                  <a:gd name="T5" fmla="*/ 1 h 40"/>
                  <a:gd name="T6" fmla="*/ 48 w 73"/>
                  <a:gd name="T7" fmla="*/ 0 h 40"/>
                  <a:gd name="T8" fmla="*/ 41 w 73"/>
                  <a:gd name="T9" fmla="*/ 0 h 40"/>
                  <a:gd name="T10" fmla="*/ 24 w 73"/>
                  <a:gd name="T11" fmla="*/ 0 h 40"/>
                  <a:gd name="T12" fmla="*/ 17 w 73"/>
                  <a:gd name="T13" fmla="*/ 0 h 40"/>
                  <a:gd name="T14" fmla="*/ 13 w 73"/>
                  <a:gd name="T15" fmla="*/ 1 h 40"/>
                  <a:gd name="T16" fmla="*/ 10 w 73"/>
                  <a:gd name="T17" fmla="*/ 3 h 40"/>
                  <a:gd name="T18" fmla="*/ 7 w 73"/>
                  <a:gd name="T19" fmla="*/ 5 h 40"/>
                  <a:gd name="T20" fmla="*/ 3 w 73"/>
                  <a:gd name="T21" fmla="*/ 12 h 40"/>
                  <a:gd name="T22" fmla="*/ 1 w 73"/>
                  <a:gd name="T23" fmla="*/ 23 h 40"/>
                  <a:gd name="T24" fmla="*/ 1 w 73"/>
                  <a:gd name="T25" fmla="*/ 33 h 40"/>
                  <a:gd name="T26" fmla="*/ 1 w 73"/>
                  <a:gd name="T27" fmla="*/ 39 h 40"/>
                  <a:gd name="T28" fmla="*/ 8 w 73"/>
                  <a:gd name="T29" fmla="*/ 39 h 40"/>
                  <a:gd name="T30" fmla="*/ 9 w 73"/>
                  <a:gd name="T31" fmla="*/ 26 h 40"/>
                  <a:gd name="T32" fmla="*/ 11 w 73"/>
                  <a:gd name="T33" fmla="*/ 19 h 40"/>
                  <a:gd name="T34" fmla="*/ 13 w 73"/>
                  <a:gd name="T35" fmla="*/ 17 h 40"/>
                  <a:gd name="T36" fmla="*/ 14 w 73"/>
                  <a:gd name="T37" fmla="*/ 16 h 40"/>
                  <a:gd name="T38" fmla="*/ 15 w 73"/>
                  <a:gd name="T39" fmla="*/ 38 h 40"/>
                  <a:gd name="T40" fmla="*/ 18 w 73"/>
                  <a:gd name="T41" fmla="*/ 38 h 40"/>
                  <a:gd name="T42" fmla="*/ 24 w 73"/>
                  <a:gd name="T43" fmla="*/ 37 h 40"/>
                  <a:gd name="T44" fmla="*/ 30 w 73"/>
                  <a:gd name="T45" fmla="*/ 37 h 40"/>
                  <a:gd name="T46" fmla="*/ 36 w 73"/>
                  <a:gd name="T47" fmla="*/ 36 h 40"/>
                  <a:gd name="T48" fmla="*/ 42 w 73"/>
                  <a:gd name="T49" fmla="*/ 36 h 40"/>
                  <a:gd name="T50" fmla="*/ 47 w 73"/>
                  <a:gd name="T51" fmla="*/ 35 h 40"/>
                  <a:gd name="T52" fmla="*/ 50 w 73"/>
                  <a:gd name="T53" fmla="*/ 35 h 40"/>
                  <a:gd name="T54" fmla="*/ 49 w 73"/>
                  <a:gd name="T55" fmla="*/ 15 h 40"/>
                  <a:gd name="T56" fmla="*/ 51 w 73"/>
                  <a:gd name="T57" fmla="*/ 16 h 40"/>
                  <a:gd name="T58" fmla="*/ 55 w 73"/>
                  <a:gd name="T59" fmla="*/ 19 h 40"/>
                  <a:gd name="T60" fmla="*/ 61 w 73"/>
                  <a:gd name="T61" fmla="*/ 24 h 40"/>
                  <a:gd name="T62" fmla="*/ 65 w 73"/>
                  <a:gd name="T63" fmla="*/ 34 h 40"/>
                  <a:gd name="T64" fmla="*/ 70 w 73"/>
                  <a:gd name="T65" fmla="*/ 25 h 40"/>
                  <a:gd name="T66" fmla="*/ 63 w 73"/>
                  <a:gd name="T67" fmla="*/ 13 h 40"/>
                  <a:gd name="T68" fmla="*/ 58 w 73"/>
                  <a:gd name="T69" fmla="*/ 6 h 40"/>
                  <a:gd name="T70" fmla="*/ 55 w 73"/>
                  <a:gd name="T71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3" h="40">
                    <a:moveTo>
                      <a:pt x="55" y="2"/>
                    </a:moveTo>
                    <a:lnTo>
                      <a:pt x="54" y="2"/>
                    </a:lnTo>
                    <a:lnTo>
                      <a:pt x="53" y="2"/>
                    </a:lnTo>
                    <a:lnTo>
                      <a:pt x="52" y="1"/>
                    </a:lnTo>
                    <a:lnTo>
                      <a:pt x="51" y="1"/>
                    </a:lnTo>
                    <a:lnTo>
                      <a:pt x="50" y="1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1" y="0"/>
                    </a:lnTo>
                    <a:lnTo>
                      <a:pt x="34" y="19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2" y="2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3" y="12"/>
                    </a:lnTo>
                    <a:lnTo>
                      <a:pt x="2" y="17"/>
                    </a:lnTo>
                    <a:lnTo>
                      <a:pt x="1" y="23"/>
                    </a:lnTo>
                    <a:lnTo>
                      <a:pt x="0" y="28"/>
                    </a:lnTo>
                    <a:lnTo>
                      <a:pt x="1" y="33"/>
                    </a:lnTo>
                    <a:lnTo>
                      <a:pt x="1" y="37"/>
                    </a:lnTo>
                    <a:lnTo>
                      <a:pt x="1" y="39"/>
                    </a:lnTo>
                    <a:lnTo>
                      <a:pt x="1" y="40"/>
                    </a:lnTo>
                    <a:lnTo>
                      <a:pt x="8" y="39"/>
                    </a:lnTo>
                    <a:lnTo>
                      <a:pt x="8" y="32"/>
                    </a:lnTo>
                    <a:lnTo>
                      <a:pt x="9" y="26"/>
                    </a:lnTo>
                    <a:lnTo>
                      <a:pt x="9" y="22"/>
                    </a:lnTo>
                    <a:lnTo>
                      <a:pt x="11" y="19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5" y="38"/>
                    </a:lnTo>
                    <a:lnTo>
                      <a:pt x="15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1" y="38"/>
                    </a:lnTo>
                    <a:lnTo>
                      <a:pt x="24" y="37"/>
                    </a:lnTo>
                    <a:lnTo>
                      <a:pt x="27" y="37"/>
                    </a:lnTo>
                    <a:lnTo>
                      <a:pt x="30" y="37"/>
                    </a:lnTo>
                    <a:lnTo>
                      <a:pt x="33" y="36"/>
                    </a:lnTo>
                    <a:lnTo>
                      <a:pt x="36" y="36"/>
                    </a:lnTo>
                    <a:lnTo>
                      <a:pt x="39" y="36"/>
                    </a:lnTo>
                    <a:lnTo>
                      <a:pt x="42" y="36"/>
                    </a:lnTo>
                    <a:lnTo>
                      <a:pt x="45" y="36"/>
                    </a:lnTo>
                    <a:lnTo>
                      <a:pt x="47" y="35"/>
                    </a:lnTo>
                    <a:lnTo>
                      <a:pt x="49" y="35"/>
                    </a:lnTo>
                    <a:lnTo>
                      <a:pt x="50" y="35"/>
                    </a:lnTo>
                    <a:lnTo>
                      <a:pt x="51" y="35"/>
                    </a:lnTo>
                    <a:lnTo>
                      <a:pt x="49" y="15"/>
                    </a:lnTo>
                    <a:lnTo>
                      <a:pt x="49" y="15"/>
                    </a:lnTo>
                    <a:lnTo>
                      <a:pt x="51" y="16"/>
                    </a:lnTo>
                    <a:lnTo>
                      <a:pt x="53" y="17"/>
                    </a:lnTo>
                    <a:lnTo>
                      <a:pt x="55" y="19"/>
                    </a:lnTo>
                    <a:lnTo>
                      <a:pt x="58" y="21"/>
                    </a:lnTo>
                    <a:lnTo>
                      <a:pt x="61" y="24"/>
                    </a:lnTo>
                    <a:lnTo>
                      <a:pt x="63" y="29"/>
                    </a:lnTo>
                    <a:lnTo>
                      <a:pt x="65" y="34"/>
                    </a:lnTo>
                    <a:lnTo>
                      <a:pt x="73" y="33"/>
                    </a:lnTo>
                    <a:lnTo>
                      <a:pt x="70" y="25"/>
                    </a:lnTo>
                    <a:lnTo>
                      <a:pt x="66" y="18"/>
                    </a:lnTo>
                    <a:lnTo>
                      <a:pt x="63" y="13"/>
                    </a:lnTo>
                    <a:lnTo>
                      <a:pt x="61" y="9"/>
                    </a:lnTo>
                    <a:lnTo>
                      <a:pt x="58" y="6"/>
                    </a:lnTo>
                    <a:lnTo>
                      <a:pt x="56" y="4"/>
                    </a:lnTo>
                    <a:lnTo>
                      <a:pt x="55" y="3"/>
                    </a:lnTo>
                    <a:lnTo>
                      <a:pt x="55" y="2"/>
                    </a:lnTo>
                    <a:close/>
                  </a:path>
                </a:pathLst>
              </a:custGeom>
              <a:solidFill>
                <a:srgbClr val="59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9" name="Freeform 1430"/>
              <p:cNvSpPr>
                <a:spLocks/>
              </p:cNvSpPr>
              <p:nvPr/>
            </p:nvSpPr>
            <p:spPr bwMode="auto">
              <a:xfrm>
                <a:off x="5124" y="2654"/>
                <a:ext cx="29" cy="20"/>
              </a:xfrm>
              <a:custGeom>
                <a:avLst/>
                <a:gdLst>
                  <a:gd name="T0" fmla="*/ 4 w 29"/>
                  <a:gd name="T1" fmla="*/ 6 h 20"/>
                  <a:gd name="T2" fmla="*/ 0 w 29"/>
                  <a:gd name="T3" fmla="*/ 3 h 20"/>
                  <a:gd name="T4" fmla="*/ 3 w 29"/>
                  <a:gd name="T5" fmla="*/ 0 h 20"/>
                  <a:gd name="T6" fmla="*/ 5 w 29"/>
                  <a:gd name="T7" fmla="*/ 0 h 20"/>
                  <a:gd name="T8" fmla="*/ 2 w 29"/>
                  <a:gd name="T9" fmla="*/ 3 h 20"/>
                  <a:gd name="T10" fmla="*/ 6 w 29"/>
                  <a:gd name="T11" fmla="*/ 6 h 20"/>
                  <a:gd name="T12" fmla="*/ 6 w 29"/>
                  <a:gd name="T13" fmla="*/ 6 h 20"/>
                  <a:gd name="T14" fmla="*/ 5 w 29"/>
                  <a:gd name="T15" fmla="*/ 7 h 20"/>
                  <a:gd name="T16" fmla="*/ 4 w 29"/>
                  <a:gd name="T17" fmla="*/ 8 h 20"/>
                  <a:gd name="T18" fmla="*/ 4 w 29"/>
                  <a:gd name="T19" fmla="*/ 9 h 20"/>
                  <a:gd name="T20" fmla="*/ 16 w 29"/>
                  <a:gd name="T21" fmla="*/ 17 h 20"/>
                  <a:gd name="T22" fmla="*/ 25 w 29"/>
                  <a:gd name="T23" fmla="*/ 8 h 20"/>
                  <a:gd name="T24" fmla="*/ 23 w 29"/>
                  <a:gd name="T25" fmla="*/ 6 h 20"/>
                  <a:gd name="T26" fmla="*/ 26 w 29"/>
                  <a:gd name="T27" fmla="*/ 3 h 20"/>
                  <a:gd name="T28" fmla="*/ 24 w 29"/>
                  <a:gd name="T29" fmla="*/ 0 h 20"/>
                  <a:gd name="T30" fmla="*/ 26 w 29"/>
                  <a:gd name="T31" fmla="*/ 0 h 20"/>
                  <a:gd name="T32" fmla="*/ 29 w 29"/>
                  <a:gd name="T33" fmla="*/ 4 h 20"/>
                  <a:gd name="T34" fmla="*/ 25 w 29"/>
                  <a:gd name="T35" fmla="*/ 6 h 20"/>
                  <a:gd name="T36" fmla="*/ 28 w 29"/>
                  <a:gd name="T37" fmla="*/ 9 h 20"/>
                  <a:gd name="T38" fmla="*/ 16 w 29"/>
                  <a:gd name="T39" fmla="*/ 20 h 20"/>
                  <a:gd name="T40" fmla="*/ 1 w 29"/>
                  <a:gd name="T41" fmla="*/ 9 h 20"/>
                  <a:gd name="T42" fmla="*/ 4 w 29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" h="20">
                    <a:moveTo>
                      <a:pt x="4" y="6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16" y="17"/>
                    </a:lnTo>
                    <a:lnTo>
                      <a:pt x="25" y="8"/>
                    </a:lnTo>
                    <a:lnTo>
                      <a:pt x="23" y="6"/>
                    </a:lnTo>
                    <a:lnTo>
                      <a:pt x="26" y="3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9" y="4"/>
                    </a:lnTo>
                    <a:lnTo>
                      <a:pt x="25" y="6"/>
                    </a:lnTo>
                    <a:lnTo>
                      <a:pt x="28" y="9"/>
                    </a:lnTo>
                    <a:lnTo>
                      <a:pt x="16" y="20"/>
                    </a:lnTo>
                    <a:lnTo>
                      <a:pt x="1" y="9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0" name="Freeform 1431"/>
              <p:cNvSpPr>
                <a:spLocks/>
              </p:cNvSpPr>
              <p:nvPr/>
            </p:nvSpPr>
            <p:spPr bwMode="auto">
              <a:xfrm>
                <a:off x="5132" y="2655"/>
                <a:ext cx="13" cy="15"/>
              </a:xfrm>
              <a:custGeom>
                <a:avLst/>
                <a:gdLst>
                  <a:gd name="T0" fmla="*/ 13 w 13"/>
                  <a:gd name="T1" fmla="*/ 0 h 15"/>
                  <a:gd name="T2" fmla="*/ 0 w 13"/>
                  <a:gd name="T3" fmla="*/ 0 h 15"/>
                  <a:gd name="T4" fmla="*/ 8 w 13"/>
                  <a:gd name="T5" fmla="*/ 15 h 15"/>
                  <a:gd name="T6" fmla="*/ 13 w 13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5">
                    <a:moveTo>
                      <a:pt x="13" y="0"/>
                    </a:moveTo>
                    <a:lnTo>
                      <a:pt x="0" y="0"/>
                    </a:lnTo>
                    <a:lnTo>
                      <a:pt x="8" y="1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1" name="Freeform 1432"/>
              <p:cNvSpPr>
                <a:spLocks/>
              </p:cNvSpPr>
              <p:nvPr/>
            </p:nvSpPr>
            <p:spPr bwMode="auto">
              <a:xfrm>
                <a:off x="5136" y="2653"/>
                <a:ext cx="6" cy="18"/>
              </a:xfrm>
              <a:custGeom>
                <a:avLst/>
                <a:gdLst>
                  <a:gd name="T0" fmla="*/ 3 w 6"/>
                  <a:gd name="T1" fmla="*/ 18 h 18"/>
                  <a:gd name="T2" fmla="*/ 0 w 6"/>
                  <a:gd name="T3" fmla="*/ 11 h 18"/>
                  <a:gd name="T4" fmla="*/ 2 w 6"/>
                  <a:gd name="T5" fmla="*/ 4 h 18"/>
                  <a:gd name="T6" fmla="*/ 1 w 6"/>
                  <a:gd name="T7" fmla="*/ 4 h 18"/>
                  <a:gd name="T8" fmla="*/ 1 w 6"/>
                  <a:gd name="T9" fmla="*/ 3 h 18"/>
                  <a:gd name="T10" fmla="*/ 1 w 6"/>
                  <a:gd name="T11" fmla="*/ 3 h 18"/>
                  <a:gd name="T12" fmla="*/ 1 w 6"/>
                  <a:gd name="T13" fmla="*/ 2 h 18"/>
                  <a:gd name="T14" fmla="*/ 1 w 6"/>
                  <a:gd name="T15" fmla="*/ 2 h 18"/>
                  <a:gd name="T16" fmla="*/ 1 w 6"/>
                  <a:gd name="T17" fmla="*/ 1 h 18"/>
                  <a:gd name="T18" fmla="*/ 2 w 6"/>
                  <a:gd name="T19" fmla="*/ 0 h 18"/>
                  <a:gd name="T20" fmla="*/ 3 w 6"/>
                  <a:gd name="T21" fmla="*/ 0 h 18"/>
                  <a:gd name="T22" fmla="*/ 4 w 6"/>
                  <a:gd name="T23" fmla="*/ 0 h 18"/>
                  <a:gd name="T24" fmla="*/ 4 w 6"/>
                  <a:gd name="T25" fmla="*/ 1 h 18"/>
                  <a:gd name="T26" fmla="*/ 5 w 6"/>
                  <a:gd name="T27" fmla="*/ 2 h 18"/>
                  <a:gd name="T28" fmla="*/ 5 w 6"/>
                  <a:gd name="T29" fmla="*/ 2 h 18"/>
                  <a:gd name="T30" fmla="*/ 5 w 6"/>
                  <a:gd name="T31" fmla="*/ 3 h 18"/>
                  <a:gd name="T32" fmla="*/ 5 w 6"/>
                  <a:gd name="T33" fmla="*/ 3 h 18"/>
                  <a:gd name="T34" fmla="*/ 4 w 6"/>
                  <a:gd name="T35" fmla="*/ 4 h 18"/>
                  <a:gd name="T36" fmla="*/ 4 w 6"/>
                  <a:gd name="T37" fmla="*/ 4 h 18"/>
                  <a:gd name="T38" fmla="*/ 6 w 6"/>
                  <a:gd name="T39" fmla="*/ 11 h 18"/>
                  <a:gd name="T40" fmla="*/ 3 w 6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18">
                    <a:moveTo>
                      <a:pt x="3" y="18"/>
                    </a:moveTo>
                    <a:lnTo>
                      <a:pt x="0" y="11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11"/>
                    </a:ln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2" name="Freeform 1433"/>
              <p:cNvSpPr>
                <a:spLocks/>
              </p:cNvSpPr>
              <p:nvPr/>
            </p:nvSpPr>
            <p:spPr bwMode="auto">
              <a:xfrm>
                <a:off x="5138" y="2677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4 h 4"/>
                  <a:gd name="T4" fmla="*/ 3 w 4"/>
                  <a:gd name="T5" fmla="*/ 3 h 4"/>
                  <a:gd name="T6" fmla="*/ 4 w 4"/>
                  <a:gd name="T7" fmla="*/ 2 h 4"/>
                  <a:gd name="T8" fmla="*/ 4 w 4"/>
                  <a:gd name="T9" fmla="*/ 2 h 4"/>
                  <a:gd name="T10" fmla="*/ 4 w 4"/>
                  <a:gd name="T11" fmla="*/ 1 h 4"/>
                  <a:gd name="T12" fmla="*/ 3 w 4"/>
                  <a:gd name="T13" fmla="*/ 0 h 4"/>
                  <a:gd name="T14" fmla="*/ 3 w 4"/>
                  <a:gd name="T15" fmla="*/ 0 h 4"/>
                  <a:gd name="T16" fmla="*/ 2 w 4"/>
                  <a:gd name="T17" fmla="*/ 0 h 4"/>
                  <a:gd name="T18" fmla="*/ 2 w 4"/>
                  <a:gd name="T19" fmla="*/ 0 h 4"/>
                  <a:gd name="T20" fmla="*/ 1 w 4"/>
                  <a:gd name="T21" fmla="*/ 0 h 4"/>
                  <a:gd name="T22" fmla="*/ 1 w 4"/>
                  <a:gd name="T23" fmla="*/ 1 h 4"/>
                  <a:gd name="T24" fmla="*/ 0 w 4"/>
                  <a:gd name="T25" fmla="*/ 2 h 4"/>
                  <a:gd name="T26" fmla="*/ 1 w 4"/>
                  <a:gd name="T27" fmla="*/ 2 h 4"/>
                  <a:gd name="T28" fmla="*/ 1 w 4"/>
                  <a:gd name="T29" fmla="*/ 3 h 4"/>
                  <a:gd name="T30" fmla="*/ 2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3" y="4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3" name="Freeform 1434"/>
              <p:cNvSpPr>
                <a:spLocks/>
              </p:cNvSpPr>
              <p:nvPr/>
            </p:nvSpPr>
            <p:spPr bwMode="auto">
              <a:xfrm>
                <a:off x="5138" y="2684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4 h 4"/>
                  <a:gd name="T4" fmla="*/ 3 w 4"/>
                  <a:gd name="T5" fmla="*/ 3 h 4"/>
                  <a:gd name="T6" fmla="*/ 4 w 4"/>
                  <a:gd name="T7" fmla="*/ 2 h 4"/>
                  <a:gd name="T8" fmla="*/ 4 w 4"/>
                  <a:gd name="T9" fmla="*/ 2 h 4"/>
                  <a:gd name="T10" fmla="*/ 4 w 4"/>
                  <a:gd name="T11" fmla="*/ 1 h 4"/>
                  <a:gd name="T12" fmla="*/ 3 w 4"/>
                  <a:gd name="T13" fmla="*/ 0 h 4"/>
                  <a:gd name="T14" fmla="*/ 3 w 4"/>
                  <a:gd name="T15" fmla="*/ 0 h 4"/>
                  <a:gd name="T16" fmla="*/ 2 w 4"/>
                  <a:gd name="T17" fmla="*/ 0 h 4"/>
                  <a:gd name="T18" fmla="*/ 2 w 4"/>
                  <a:gd name="T19" fmla="*/ 0 h 4"/>
                  <a:gd name="T20" fmla="*/ 1 w 4"/>
                  <a:gd name="T21" fmla="*/ 0 h 4"/>
                  <a:gd name="T22" fmla="*/ 1 w 4"/>
                  <a:gd name="T23" fmla="*/ 1 h 4"/>
                  <a:gd name="T24" fmla="*/ 0 w 4"/>
                  <a:gd name="T25" fmla="*/ 2 h 4"/>
                  <a:gd name="T26" fmla="*/ 1 w 4"/>
                  <a:gd name="T27" fmla="*/ 2 h 4"/>
                  <a:gd name="T28" fmla="*/ 1 w 4"/>
                  <a:gd name="T29" fmla="*/ 3 h 4"/>
                  <a:gd name="T30" fmla="*/ 2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3" y="4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4" name="Freeform 1435"/>
              <p:cNvSpPr>
                <a:spLocks/>
              </p:cNvSpPr>
              <p:nvPr/>
            </p:nvSpPr>
            <p:spPr bwMode="auto">
              <a:xfrm>
                <a:off x="5142" y="2618"/>
                <a:ext cx="11" cy="14"/>
              </a:xfrm>
              <a:custGeom>
                <a:avLst/>
                <a:gdLst>
                  <a:gd name="T0" fmla="*/ 8 w 11"/>
                  <a:gd name="T1" fmla="*/ 12 h 14"/>
                  <a:gd name="T2" fmla="*/ 4 w 11"/>
                  <a:gd name="T3" fmla="*/ 4 h 14"/>
                  <a:gd name="T4" fmla="*/ 5 w 11"/>
                  <a:gd name="T5" fmla="*/ 0 h 14"/>
                  <a:gd name="T6" fmla="*/ 11 w 11"/>
                  <a:gd name="T7" fmla="*/ 14 h 14"/>
                  <a:gd name="T8" fmla="*/ 0 w 11"/>
                  <a:gd name="T9" fmla="*/ 13 h 14"/>
                  <a:gd name="T10" fmla="*/ 1 w 11"/>
                  <a:gd name="T11" fmla="*/ 11 h 14"/>
                  <a:gd name="T12" fmla="*/ 8 w 11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4">
                    <a:moveTo>
                      <a:pt x="8" y="12"/>
                    </a:moveTo>
                    <a:lnTo>
                      <a:pt x="4" y="4"/>
                    </a:lnTo>
                    <a:lnTo>
                      <a:pt x="5" y="0"/>
                    </a:lnTo>
                    <a:lnTo>
                      <a:pt x="11" y="14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5" name="Freeform 1436"/>
              <p:cNvSpPr>
                <a:spLocks/>
              </p:cNvSpPr>
              <p:nvPr/>
            </p:nvSpPr>
            <p:spPr bwMode="auto">
              <a:xfrm>
                <a:off x="5151" y="2619"/>
                <a:ext cx="4" cy="5"/>
              </a:xfrm>
              <a:custGeom>
                <a:avLst/>
                <a:gdLst>
                  <a:gd name="T0" fmla="*/ 1 w 4"/>
                  <a:gd name="T1" fmla="*/ 5 h 5"/>
                  <a:gd name="T2" fmla="*/ 0 w 4"/>
                  <a:gd name="T3" fmla="*/ 5 h 5"/>
                  <a:gd name="T4" fmla="*/ 0 w 4"/>
                  <a:gd name="T5" fmla="*/ 4 h 5"/>
                  <a:gd name="T6" fmla="*/ 0 w 4"/>
                  <a:gd name="T7" fmla="*/ 3 h 5"/>
                  <a:gd name="T8" fmla="*/ 0 w 4"/>
                  <a:gd name="T9" fmla="*/ 2 h 5"/>
                  <a:gd name="T10" fmla="*/ 1 w 4"/>
                  <a:gd name="T11" fmla="*/ 1 h 5"/>
                  <a:gd name="T12" fmla="*/ 1 w 4"/>
                  <a:gd name="T13" fmla="*/ 0 h 5"/>
                  <a:gd name="T14" fmla="*/ 2 w 4"/>
                  <a:gd name="T15" fmla="*/ 0 h 5"/>
                  <a:gd name="T16" fmla="*/ 3 w 4"/>
                  <a:gd name="T17" fmla="*/ 0 h 5"/>
                  <a:gd name="T18" fmla="*/ 3 w 4"/>
                  <a:gd name="T19" fmla="*/ 0 h 5"/>
                  <a:gd name="T20" fmla="*/ 4 w 4"/>
                  <a:gd name="T21" fmla="*/ 1 h 5"/>
                  <a:gd name="T22" fmla="*/ 4 w 4"/>
                  <a:gd name="T23" fmla="*/ 2 h 5"/>
                  <a:gd name="T24" fmla="*/ 3 w 4"/>
                  <a:gd name="T25" fmla="*/ 3 h 5"/>
                  <a:gd name="T26" fmla="*/ 3 w 4"/>
                  <a:gd name="T27" fmla="*/ 4 h 5"/>
                  <a:gd name="T28" fmla="*/ 2 w 4"/>
                  <a:gd name="T29" fmla="*/ 5 h 5"/>
                  <a:gd name="T30" fmla="*/ 1 w 4"/>
                  <a:gd name="T31" fmla="*/ 5 h 5"/>
                  <a:gd name="T32" fmla="*/ 1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6" name="Freeform 1437"/>
              <p:cNvSpPr>
                <a:spLocks/>
              </p:cNvSpPr>
              <p:nvPr/>
            </p:nvSpPr>
            <p:spPr bwMode="auto">
              <a:xfrm>
                <a:off x="5140" y="2617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0 w 4"/>
                  <a:gd name="T3" fmla="*/ 5 h 6"/>
                  <a:gd name="T4" fmla="*/ 0 w 4"/>
                  <a:gd name="T5" fmla="*/ 4 h 6"/>
                  <a:gd name="T6" fmla="*/ 0 w 4"/>
                  <a:gd name="T7" fmla="*/ 3 h 6"/>
                  <a:gd name="T8" fmla="*/ 0 w 4"/>
                  <a:gd name="T9" fmla="*/ 2 h 6"/>
                  <a:gd name="T10" fmla="*/ 1 w 4"/>
                  <a:gd name="T11" fmla="*/ 1 h 6"/>
                  <a:gd name="T12" fmla="*/ 1 w 4"/>
                  <a:gd name="T13" fmla="*/ 0 h 6"/>
                  <a:gd name="T14" fmla="*/ 2 w 4"/>
                  <a:gd name="T15" fmla="*/ 0 h 6"/>
                  <a:gd name="T16" fmla="*/ 3 w 4"/>
                  <a:gd name="T17" fmla="*/ 0 h 6"/>
                  <a:gd name="T18" fmla="*/ 3 w 4"/>
                  <a:gd name="T19" fmla="*/ 0 h 6"/>
                  <a:gd name="T20" fmla="*/ 4 w 4"/>
                  <a:gd name="T21" fmla="*/ 1 h 6"/>
                  <a:gd name="T22" fmla="*/ 4 w 4"/>
                  <a:gd name="T23" fmla="*/ 2 h 6"/>
                  <a:gd name="T24" fmla="*/ 3 w 4"/>
                  <a:gd name="T25" fmla="*/ 3 h 6"/>
                  <a:gd name="T26" fmla="*/ 3 w 4"/>
                  <a:gd name="T27" fmla="*/ 4 h 6"/>
                  <a:gd name="T28" fmla="*/ 2 w 4"/>
                  <a:gd name="T29" fmla="*/ 5 h 6"/>
                  <a:gd name="T30" fmla="*/ 1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7" name="Freeform 1438"/>
              <p:cNvSpPr>
                <a:spLocks/>
              </p:cNvSpPr>
              <p:nvPr/>
            </p:nvSpPr>
            <p:spPr bwMode="auto">
              <a:xfrm>
                <a:off x="5249" y="2618"/>
                <a:ext cx="10" cy="13"/>
              </a:xfrm>
              <a:custGeom>
                <a:avLst/>
                <a:gdLst>
                  <a:gd name="T0" fmla="*/ 2 w 10"/>
                  <a:gd name="T1" fmla="*/ 12 h 13"/>
                  <a:gd name="T2" fmla="*/ 7 w 10"/>
                  <a:gd name="T3" fmla="*/ 3 h 13"/>
                  <a:gd name="T4" fmla="*/ 7 w 10"/>
                  <a:gd name="T5" fmla="*/ 0 h 13"/>
                  <a:gd name="T6" fmla="*/ 0 w 10"/>
                  <a:gd name="T7" fmla="*/ 13 h 13"/>
                  <a:gd name="T8" fmla="*/ 10 w 10"/>
                  <a:gd name="T9" fmla="*/ 13 h 13"/>
                  <a:gd name="T10" fmla="*/ 10 w 10"/>
                  <a:gd name="T11" fmla="*/ 12 h 13"/>
                  <a:gd name="T12" fmla="*/ 2 w 10"/>
                  <a:gd name="T1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3">
                    <a:moveTo>
                      <a:pt x="2" y="12"/>
                    </a:moveTo>
                    <a:lnTo>
                      <a:pt x="7" y="3"/>
                    </a:lnTo>
                    <a:lnTo>
                      <a:pt x="7" y="0"/>
                    </a:lnTo>
                    <a:lnTo>
                      <a:pt x="0" y="13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8" name="Freeform 1439"/>
              <p:cNvSpPr>
                <a:spLocks/>
              </p:cNvSpPr>
              <p:nvPr/>
            </p:nvSpPr>
            <p:spPr bwMode="auto">
              <a:xfrm>
                <a:off x="5247" y="2617"/>
                <a:ext cx="4" cy="6"/>
              </a:xfrm>
              <a:custGeom>
                <a:avLst/>
                <a:gdLst>
                  <a:gd name="T0" fmla="*/ 2 w 4"/>
                  <a:gd name="T1" fmla="*/ 6 h 6"/>
                  <a:gd name="T2" fmla="*/ 2 w 4"/>
                  <a:gd name="T3" fmla="*/ 6 h 6"/>
                  <a:gd name="T4" fmla="*/ 3 w 4"/>
                  <a:gd name="T5" fmla="*/ 6 h 6"/>
                  <a:gd name="T6" fmla="*/ 3 w 4"/>
                  <a:gd name="T7" fmla="*/ 5 h 6"/>
                  <a:gd name="T8" fmla="*/ 4 w 4"/>
                  <a:gd name="T9" fmla="*/ 4 h 6"/>
                  <a:gd name="T10" fmla="*/ 4 w 4"/>
                  <a:gd name="T11" fmla="*/ 2 h 6"/>
                  <a:gd name="T12" fmla="*/ 3 w 4"/>
                  <a:gd name="T13" fmla="*/ 1 h 6"/>
                  <a:gd name="T14" fmla="*/ 3 w 4"/>
                  <a:gd name="T15" fmla="*/ 1 h 6"/>
                  <a:gd name="T16" fmla="*/ 2 w 4"/>
                  <a:gd name="T17" fmla="*/ 0 h 6"/>
                  <a:gd name="T18" fmla="*/ 2 w 4"/>
                  <a:gd name="T19" fmla="*/ 1 h 6"/>
                  <a:gd name="T20" fmla="*/ 1 w 4"/>
                  <a:gd name="T21" fmla="*/ 1 h 6"/>
                  <a:gd name="T22" fmla="*/ 1 w 4"/>
                  <a:gd name="T23" fmla="*/ 2 h 6"/>
                  <a:gd name="T24" fmla="*/ 0 w 4"/>
                  <a:gd name="T25" fmla="*/ 3 h 6"/>
                  <a:gd name="T26" fmla="*/ 0 w 4"/>
                  <a:gd name="T27" fmla="*/ 4 h 6"/>
                  <a:gd name="T28" fmla="*/ 1 w 4"/>
                  <a:gd name="T29" fmla="*/ 5 h 6"/>
                  <a:gd name="T30" fmla="*/ 1 w 4"/>
                  <a:gd name="T31" fmla="*/ 6 h 6"/>
                  <a:gd name="T32" fmla="*/ 2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9" name="Freeform 1440"/>
              <p:cNvSpPr>
                <a:spLocks/>
              </p:cNvSpPr>
              <p:nvPr/>
            </p:nvSpPr>
            <p:spPr bwMode="auto">
              <a:xfrm>
                <a:off x="5260" y="2618"/>
                <a:ext cx="3" cy="6"/>
              </a:xfrm>
              <a:custGeom>
                <a:avLst/>
                <a:gdLst>
                  <a:gd name="T0" fmla="*/ 1 w 3"/>
                  <a:gd name="T1" fmla="*/ 6 h 6"/>
                  <a:gd name="T2" fmla="*/ 2 w 3"/>
                  <a:gd name="T3" fmla="*/ 6 h 6"/>
                  <a:gd name="T4" fmla="*/ 3 w 3"/>
                  <a:gd name="T5" fmla="*/ 5 h 6"/>
                  <a:gd name="T6" fmla="*/ 3 w 3"/>
                  <a:gd name="T7" fmla="*/ 4 h 6"/>
                  <a:gd name="T8" fmla="*/ 3 w 3"/>
                  <a:gd name="T9" fmla="*/ 3 h 6"/>
                  <a:gd name="T10" fmla="*/ 3 w 3"/>
                  <a:gd name="T11" fmla="*/ 2 h 6"/>
                  <a:gd name="T12" fmla="*/ 3 w 3"/>
                  <a:gd name="T13" fmla="*/ 1 h 6"/>
                  <a:gd name="T14" fmla="*/ 3 w 3"/>
                  <a:gd name="T15" fmla="*/ 0 h 6"/>
                  <a:gd name="T16" fmla="*/ 2 w 3"/>
                  <a:gd name="T17" fmla="*/ 0 h 6"/>
                  <a:gd name="T18" fmla="*/ 1 w 3"/>
                  <a:gd name="T19" fmla="*/ 0 h 6"/>
                  <a:gd name="T20" fmla="*/ 1 w 3"/>
                  <a:gd name="T21" fmla="*/ 0 h 6"/>
                  <a:gd name="T22" fmla="*/ 0 w 3"/>
                  <a:gd name="T23" fmla="*/ 1 h 6"/>
                  <a:gd name="T24" fmla="*/ 0 w 3"/>
                  <a:gd name="T25" fmla="*/ 3 h 6"/>
                  <a:gd name="T26" fmla="*/ 0 w 3"/>
                  <a:gd name="T27" fmla="*/ 4 h 6"/>
                  <a:gd name="T28" fmla="*/ 0 w 3"/>
                  <a:gd name="T29" fmla="*/ 5 h 6"/>
                  <a:gd name="T30" fmla="*/ 1 w 3"/>
                  <a:gd name="T31" fmla="*/ 6 h 6"/>
                  <a:gd name="T32" fmla="*/ 1 w 3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lnTo>
                      <a:pt x="2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402" name="Group 1495"/>
            <p:cNvGrpSpPr>
              <a:grpSpLocks/>
            </p:cNvGrpSpPr>
            <p:nvPr/>
          </p:nvGrpSpPr>
          <p:grpSpPr bwMode="auto">
            <a:xfrm>
              <a:off x="8550275" y="4103688"/>
              <a:ext cx="301625" cy="269875"/>
              <a:chOff x="5386" y="2585"/>
              <a:chExt cx="190" cy="170"/>
            </a:xfrm>
          </p:grpSpPr>
          <p:sp>
            <p:nvSpPr>
              <p:cNvPr id="410" name="Freeform 1442"/>
              <p:cNvSpPr>
                <a:spLocks/>
              </p:cNvSpPr>
              <p:nvPr/>
            </p:nvSpPr>
            <p:spPr bwMode="auto">
              <a:xfrm>
                <a:off x="5548" y="2626"/>
                <a:ext cx="15" cy="17"/>
              </a:xfrm>
              <a:custGeom>
                <a:avLst/>
                <a:gdLst>
                  <a:gd name="T0" fmla="*/ 7 w 15"/>
                  <a:gd name="T1" fmla="*/ 17 h 17"/>
                  <a:gd name="T2" fmla="*/ 9 w 15"/>
                  <a:gd name="T3" fmla="*/ 16 h 17"/>
                  <a:gd name="T4" fmla="*/ 10 w 15"/>
                  <a:gd name="T5" fmla="*/ 16 h 17"/>
                  <a:gd name="T6" fmla="*/ 12 w 15"/>
                  <a:gd name="T7" fmla="*/ 15 h 17"/>
                  <a:gd name="T8" fmla="*/ 13 w 15"/>
                  <a:gd name="T9" fmla="*/ 14 h 17"/>
                  <a:gd name="T10" fmla="*/ 14 w 15"/>
                  <a:gd name="T11" fmla="*/ 13 h 17"/>
                  <a:gd name="T12" fmla="*/ 15 w 15"/>
                  <a:gd name="T13" fmla="*/ 11 h 17"/>
                  <a:gd name="T14" fmla="*/ 15 w 15"/>
                  <a:gd name="T15" fmla="*/ 10 h 17"/>
                  <a:gd name="T16" fmla="*/ 15 w 15"/>
                  <a:gd name="T17" fmla="*/ 8 h 17"/>
                  <a:gd name="T18" fmla="*/ 15 w 15"/>
                  <a:gd name="T19" fmla="*/ 6 h 17"/>
                  <a:gd name="T20" fmla="*/ 15 w 15"/>
                  <a:gd name="T21" fmla="*/ 5 h 17"/>
                  <a:gd name="T22" fmla="*/ 14 w 15"/>
                  <a:gd name="T23" fmla="*/ 3 h 17"/>
                  <a:gd name="T24" fmla="*/ 13 w 15"/>
                  <a:gd name="T25" fmla="*/ 2 h 17"/>
                  <a:gd name="T26" fmla="*/ 12 w 15"/>
                  <a:gd name="T27" fmla="*/ 1 h 17"/>
                  <a:gd name="T28" fmla="*/ 10 w 15"/>
                  <a:gd name="T29" fmla="*/ 0 h 17"/>
                  <a:gd name="T30" fmla="*/ 9 w 15"/>
                  <a:gd name="T31" fmla="*/ 0 h 17"/>
                  <a:gd name="T32" fmla="*/ 7 w 15"/>
                  <a:gd name="T33" fmla="*/ 0 h 17"/>
                  <a:gd name="T34" fmla="*/ 6 w 15"/>
                  <a:gd name="T35" fmla="*/ 0 h 17"/>
                  <a:gd name="T36" fmla="*/ 4 w 15"/>
                  <a:gd name="T37" fmla="*/ 0 h 17"/>
                  <a:gd name="T38" fmla="*/ 3 w 15"/>
                  <a:gd name="T39" fmla="*/ 1 h 17"/>
                  <a:gd name="T40" fmla="*/ 2 w 15"/>
                  <a:gd name="T41" fmla="*/ 2 h 17"/>
                  <a:gd name="T42" fmla="*/ 1 w 15"/>
                  <a:gd name="T43" fmla="*/ 3 h 17"/>
                  <a:gd name="T44" fmla="*/ 0 w 15"/>
                  <a:gd name="T45" fmla="*/ 5 h 17"/>
                  <a:gd name="T46" fmla="*/ 0 w 15"/>
                  <a:gd name="T47" fmla="*/ 6 h 17"/>
                  <a:gd name="T48" fmla="*/ 0 w 15"/>
                  <a:gd name="T49" fmla="*/ 8 h 17"/>
                  <a:gd name="T50" fmla="*/ 0 w 15"/>
                  <a:gd name="T51" fmla="*/ 10 h 17"/>
                  <a:gd name="T52" fmla="*/ 0 w 15"/>
                  <a:gd name="T53" fmla="*/ 11 h 17"/>
                  <a:gd name="T54" fmla="*/ 1 w 15"/>
                  <a:gd name="T55" fmla="*/ 13 h 17"/>
                  <a:gd name="T56" fmla="*/ 2 w 15"/>
                  <a:gd name="T57" fmla="*/ 14 h 17"/>
                  <a:gd name="T58" fmla="*/ 3 w 15"/>
                  <a:gd name="T59" fmla="*/ 15 h 17"/>
                  <a:gd name="T60" fmla="*/ 4 w 15"/>
                  <a:gd name="T61" fmla="*/ 16 h 17"/>
                  <a:gd name="T62" fmla="*/ 6 w 15"/>
                  <a:gd name="T63" fmla="*/ 16 h 17"/>
                  <a:gd name="T64" fmla="*/ 7 w 15"/>
                  <a:gd name="T6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7">
                    <a:moveTo>
                      <a:pt x="7" y="17"/>
                    </a:moveTo>
                    <a:lnTo>
                      <a:pt x="9" y="16"/>
                    </a:lnTo>
                    <a:lnTo>
                      <a:pt x="10" y="16"/>
                    </a:lnTo>
                    <a:lnTo>
                      <a:pt x="12" y="15"/>
                    </a:lnTo>
                    <a:lnTo>
                      <a:pt x="13" y="14"/>
                    </a:lnTo>
                    <a:lnTo>
                      <a:pt x="14" y="13"/>
                    </a:lnTo>
                    <a:lnTo>
                      <a:pt x="15" y="11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5" y="6"/>
                    </a:lnTo>
                    <a:lnTo>
                      <a:pt x="15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3" y="15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7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1443"/>
              <p:cNvSpPr>
                <a:spLocks/>
              </p:cNvSpPr>
              <p:nvPr/>
            </p:nvSpPr>
            <p:spPr bwMode="auto">
              <a:xfrm>
                <a:off x="5395" y="2587"/>
                <a:ext cx="86" cy="12"/>
              </a:xfrm>
              <a:custGeom>
                <a:avLst/>
                <a:gdLst>
                  <a:gd name="T0" fmla="*/ 86 w 86"/>
                  <a:gd name="T1" fmla="*/ 10 h 12"/>
                  <a:gd name="T2" fmla="*/ 43 w 86"/>
                  <a:gd name="T3" fmla="*/ 0 h 12"/>
                  <a:gd name="T4" fmla="*/ 0 w 86"/>
                  <a:gd name="T5" fmla="*/ 10 h 12"/>
                  <a:gd name="T6" fmla="*/ 1 w 86"/>
                  <a:gd name="T7" fmla="*/ 12 h 12"/>
                  <a:gd name="T8" fmla="*/ 43 w 86"/>
                  <a:gd name="T9" fmla="*/ 2 h 12"/>
                  <a:gd name="T10" fmla="*/ 86 w 86"/>
                  <a:gd name="T11" fmla="*/ 12 h 12"/>
                  <a:gd name="T12" fmla="*/ 86 w 86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12">
                    <a:moveTo>
                      <a:pt x="86" y="10"/>
                    </a:moveTo>
                    <a:lnTo>
                      <a:pt x="43" y="0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43" y="2"/>
                    </a:lnTo>
                    <a:lnTo>
                      <a:pt x="86" y="12"/>
                    </a:lnTo>
                    <a:lnTo>
                      <a:pt x="8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2" name="Rectangle 1444"/>
              <p:cNvSpPr>
                <a:spLocks noChangeArrowheads="1"/>
              </p:cNvSpPr>
              <p:nvPr/>
            </p:nvSpPr>
            <p:spPr bwMode="auto">
              <a:xfrm>
                <a:off x="5390" y="2603"/>
                <a:ext cx="101" cy="10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3" name="Rectangle 1445"/>
              <p:cNvSpPr>
                <a:spLocks noChangeArrowheads="1"/>
              </p:cNvSpPr>
              <p:nvPr/>
            </p:nvSpPr>
            <p:spPr bwMode="auto">
              <a:xfrm>
                <a:off x="5392" y="2605"/>
                <a:ext cx="96" cy="10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4" name="Rectangle 1446"/>
              <p:cNvSpPr>
                <a:spLocks noChangeArrowheads="1"/>
              </p:cNvSpPr>
              <p:nvPr/>
            </p:nvSpPr>
            <p:spPr bwMode="auto">
              <a:xfrm>
                <a:off x="5401" y="2702"/>
                <a:ext cx="14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5" name="Rectangle 1447"/>
              <p:cNvSpPr>
                <a:spLocks noChangeArrowheads="1"/>
              </p:cNvSpPr>
              <p:nvPr/>
            </p:nvSpPr>
            <p:spPr bwMode="auto">
              <a:xfrm>
                <a:off x="5425" y="2702"/>
                <a:ext cx="13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6" name="Rectangle 1448"/>
              <p:cNvSpPr>
                <a:spLocks noChangeArrowheads="1"/>
              </p:cNvSpPr>
              <p:nvPr/>
            </p:nvSpPr>
            <p:spPr bwMode="auto">
              <a:xfrm>
                <a:off x="5448" y="2702"/>
                <a:ext cx="14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7" name="Rectangle 1449"/>
              <p:cNvSpPr>
                <a:spLocks noChangeArrowheads="1"/>
              </p:cNvSpPr>
              <p:nvPr/>
            </p:nvSpPr>
            <p:spPr bwMode="auto">
              <a:xfrm>
                <a:off x="5472" y="2702"/>
                <a:ext cx="14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8" name="Rectangle 1450"/>
              <p:cNvSpPr>
                <a:spLocks noChangeArrowheads="1"/>
              </p:cNvSpPr>
              <p:nvPr/>
            </p:nvSpPr>
            <p:spPr bwMode="auto">
              <a:xfrm>
                <a:off x="5401" y="2696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9" name="Rectangle 1451"/>
              <p:cNvSpPr>
                <a:spLocks noChangeArrowheads="1"/>
              </p:cNvSpPr>
              <p:nvPr/>
            </p:nvSpPr>
            <p:spPr bwMode="auto">
              <a:xfrm>
                <a:off x="5394" y="2694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0" name="Rectangle 1452"/>
              <p:cNvSpPr>
                <a:spLocks noChangeArrowheads="1"/>
              </p:cNvSpPr>
              <p:nvPr/>
            </p:nvSpPr>
            <p:spPr bwMode="auto">
              <a:xfrm>
                <a:off x="5401" y="2671"/>
                <a:ext cx="84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1" name="Rectangle 1453"/>
              <p:cNvSpPr>
                <a:spLocks noChangeArrowheads="1"/>
              </p:cNvSpPr>
              <p:nvPr/>
            </p:nvSpPr>
            <p:spPr bwMode="auto">
              <a:xfrm>
                <a:off x="5394" y="2669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2" name="Rectangle 1454"/>
              <p:cNvSpPr>
                <a:spLocks noChangeArrowheads="1"/>
              </p:cNvSpPr>
              <p:nvPr/>
            </p:nvSpPr>
            <p:spPr bwMode="auto">
              <a:xfrm>
                <a:off x="5401" y="2647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3" name="Rectangle 1455"/>
              <p:cNvSpPr>
                <a:spLocks noChangeArrowheads="1"/>
              </p:cNvSpPr>
              <p:nvPr/>
            </p:nvSpPr>
            <p:spPr bwMode="auto">
              <a:xfrm>
                <a:off x="5394" y="2645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4" name="Rectangle 1456"/>
              <p:cNvSpPr>
                <a:spLocks noChangeArrowheads="1"/>
              </p:cNvSpPr>
              <p:nvPr/>
            </p:nvSpPr>
            <p:spPr bwMode="auto">
              <a:xfrm>
                <a:off x="5401" y="2622"/>
                <a:ext cx="84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5" name="Rectangle 1457"/>
              <p:cNvSpPr>
                <a:spLocks noChangeArrowheads="1"/>
              </p:cNvSpPr>
              <p:nvPr/>
            </p:nvSpPr>
            <p:spPr bwMode="auto">
              <a:xfrm>
                <a:off x="5394" y="2620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6" name="Rectangle 1458"/>
              <p:cNvSpPr>
                <a:spLocks noChangeArrowheads="1"/>
              </p:cNvSpPr>
              <p:nvPr/>
            </p:nvSpPr>
            <p:spPr bwMode="auto">
              <a:xfrm>
                <a:off x="5404" y="2635"/>
                <a:ext cx="9" cy="6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7" name="Rectangle 1459"/>
              <p:cNvSpPr>
                <a:spLocks noChangeArrowheads="1"/>
              </p:cNvSpPr>
              <p:nvPr/>
            </p:nvSpPr>
            <p:spPr bwMode="auto">
              <a:xfrm>
                <a:off x="5406" y="2637"/>
                <a:ext cx="5" cy="59"/>
              </a:xfrm>
              <a:prstGeom prst="rect">
                <a:avLst/>
              </a:prstGeom>
              <a:solidFill>
                <a:srgbClr val="FF2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8" name="Rectangle 1460"/>
              <p:cNvSpPr>
                <a:spLocks noChangeArrowheads="1"/>
              </p:cNvSpPr>
              <p:nvPr/>
            </p:nvSpPr>
            <p:spPr bwMode="auto">
              <a:xfrm>
                <a:off x="5428" y="2655"/>
                <a:ext cx="8" cy="4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9" name="Rectangle 1461"/>
              <p:cNvSpPr>
                <a:spLocks noChangeArrowheads="1"/>
              </p:cNvSpPr>
              <p:nvPr/>
            </p:nvSpPr>
            <p:spPr bwMode="auto">
              <a:xfrm>
                <a:off x="5429" y="2657"/>
                <a:ext cx="5" cy="39"/>
              </a:xfrm>
              <a:prstGeom prst="rect">
                <a:avLst/>
              </a:prstGeom>
              <a:solidFill>
                <a:srgbClr val="B2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0" name="Rectangle 1462"/>
              <p:cNvSpPr>
                <a:spLocks noChangeArrowheads="1"/>
              </p:cNvSpPr>
              <p:nvPr/>
            </p:nvSpPr>
            <p:spPr bwMode="auto">
              <a:xfrm>
                <a:off x="5451" y="2666"/>
                <a:ext cx="8" cy="3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1" name="Rectangle 1463"/>
              <p:cNvSpPr>
                <a:spLocks noChangeArrowheads="1"/>
              </p:cNvSpPr>
              <p:nvPr/>
            </p:nvSpPr>
            <p:spPr bwMode="auto">
              <a:xfrm>
                <a:off x="5452" y="2668"/>
                <a:ext cx="5" cy="28"/>
              </a:xfrm>
              <a:prstGeom prst="rect">
                <a:avLst/>
              </a:prstGeom>
              <a:solidFill>
                <a:srgbClr val="FFAF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2" name="Rectangle 1464"/>
              <p:cNvSpPr>
                <a:spLocks noChangeArrowheads="1"/>
              </p:cNvSpPr>
              <p:nvPr/>
            </p:nvSpPr>
            <p:spPr bwMode="auto">
              <a:xfrm>
                <a:off x="5475" y="2627"/>
                <a:ext cx="8" cy="7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3" name="Rectangle 1465"/>
              <p:cNvSpPr>
                <a:spLocks noChangeArrowheads="1"/>
              </p:cNvSpPr>
              <p:nvPr/>
            </p:nvSpPr>
            <p:spPr bwMode="auto">
              <a:xfrm>
                <a:off x="5476" y="2628"/>
                <a:ext cx="5" cy="68"/>
              </a:xfrm>
              <a:prstGeom prst="rect">
                <a:avLst/>
              </a:prstGeom>
              <a:solidFill>
                <a:srgbClr val="FF6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4" name="Rectangle 1466"/>
              <p:cNvSpPr>
                <a:spLocks noChangeArrowheads="1"/>
              </p:cNvSpPr>
              <p:nvPr/>
            </p:nvSpPr>
            <p:spPr bwMode="auto">
              <a:xfrm>
                <a:off x="5386" y="2709"/>
                <a:ext cx="108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5" name="Rectangle 1467"/>
              <p:cNvSpPr>
                <a:spLocks noChangeArrowheads="1"/>
              </p:cNvSpPr>
              <p:nvPr/>
            </p:nvSpPr>
            <p:spPr bwMode="auto">
              <a:xfrm>
                <a:off x="5388" y="2711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6" name="Rectangle 1468"/>
              <p:cNvSpPr>
                <a:spLocks noChangeArrowheads="1"/>
              </p:cNvSpPr>
              <p:nvPr/>
            </p:nvSpPr>
            <p:spPr bwMode="auto">
              <a:xfrm>
                <a:off x="5386" y="2596"/>
                <a:ext cx="108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7" name="Rectangle 1469"/>
              <p:cNvSpPr>
                <a:spLocks noChangeArrowheads="1"/>
              </p:cNvSpPr>
              <p:nvPr/>
            </p:nvSpPr>
            <p:spPr bwMode="auto">
              <a:xfrm>
                <a:off x="5388" y="2599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8" name="Freeform 1470"/>
              <p:cNvSpPr>
                <a:spLocks/>
              </p:cNvSpPr>
              <p:nvPr/>
            </p:nvSpPr>
            <p:spPr bwMode="auto">
              <a:xfrm>
                <a:off x="5435" y="2585"/>
                <a:ext cx="7" cy="7"/>
              </a:xfrm>
              <a:custGeom>
                <a:avLst/>
                <a:gdLst>
                  <a:gd name="T0" fmla="*/ 3 w 7"/>
                  <a:gd name="T1" fmla="*/ 7 h 7"/>
                  <a:gd name="T2" fmla="*/ 4 w 7"/>
                  <a:gd name="T3" fmla="*/ 7 h 7"/>
                  <a:gd name="T4" fmla="*/ 5 w 7"/>
                  <a:gd name="T5" fmla="*/ 7 h 7"/>
                  <a:gd name="T6" fmla="*/ 5 w 7"/>
                  <a:gd name="T7" fmla="*/ 7 h 7"/>
                  <a:gd name="T8" fmla="*/ 6 w 7"/>
                  <a:gd name="T9" fmla="*/ 6 h 7"/>
                  <a:gd name="T10" fmla="*/ 6 w 7"/>
                  <a:gd name="T11" fmla="*/ 6 h 7"/>
                  <a:gd name="T12" fmla="*/ 6 w 7"/>
                  <a:gd name="T13" fmla="*/ 5 h 7"/>
                  <a:gd name="T14" fmla="*/ 7 w 7"/>
                  <a:gd name="T15" fmla="*/ 4 h 7"/>
                  <a:gd name="T16" fmla="*/ 7 w 7"/>
                  <a:gd name="T17" fmla="*/ 4 h 7"/>
                  <a:gd name="T18" fmla="*/ 7 w 7"/>
                  <a:gd name="T19" fmla="*/ 3 h 7"/>
                  <a:gd name="T20" fmla="*/ 6 w 7"/>
                  <a:gd name="T21" fmla="*/ 2 h 7"/>
                  <a:gd name="T22" fmla="*/ 6 w 7"/>
                  <a:gd name="T23" fmla="*/ 2 h 7"/>
                  <a:gd name="T24" fmla="*/ 6 w 7"/>
                  <a:gd name="T25" fmla="*/ 1 h 7"/>
                  <a:gd name="T26" fmla="*/ 5 w 7"/>
                  <a:gd name="T27" fmla="*/ 1 h 7"/>
                  <a:gd name="T28" fmla="*/ 5 w 7"/>
                  <a:gd name="T29" fmla="*/ 0 h 7"/>
                  <a:gd name="T30" fmla="*/ 4 w 7"/>
                  <a:gd name="T31" fmla="*/ 0 h 7"/>
                  <a:gd name="T32" fmla="*/ 3 w 7"/>
                  <a:gd name="T33" fmla="*/ 0 h 7"/>
                  <a:gd name="T34" fmla="*/ 3 w 7"/>
                  <a:gd name="T35" fmla="*/ 0 h 7"/>
                  <a:gd name="T36" fmla="*/ 2 w 7"/>
                  <a:gd name="T37" fmla="*/ 0 h 7"/>
                  <a:gd name="T38" fmla="*/ 1 w 7"/>
                  <a:gd name="T39" fmla="*/ 1 h 7"/>
                  <a:gd name="T40" fmla="*/ 1 w 7"/>
                  <a:gd name="T41" fmla="*/ 1 h 7"/>
                  <a:gd name="T42" fmla="*/ 0 w 7"/>
                  <a:gd name="T43" fmla="*/ 2 h 7"/>
                  <a:gd name="T44" fmla="*/ 0 w 7"/>
                  <a:gd name="T45" fmla="*/ 2 h 7"/>
                  <a:gd name="T46" fmla="*/ 0 w 7"/>
                  <a:gd name="T47" fmla="*/ 3 h 7"/>
                  <a:gd name="T48" fmla="*/ 0 w 7"/>
                  <a:gd name="T49" fmla="*/ 4 h 7"/>
                  <a:gd name="T50" fmla="*/ 0 w 7"/>
                  <a:gd name="T51" fmla="*/ 4 h 7"/>
                  <a:gd name="T52" fmla="*/ 0 w 7"/>
                  <a:gd name="T53" fmla="*/ 5 h 7"/>
                  <a:gd name="T54" fmla="*/ 0 w 7"/>
                  <a:gd name="T55" fmla="*/ 6 h 7"/>
                  <a:gd name="T56" fmla="*/ 1 w 7"/>
                  <a:gd name="T57" fmla="*/ 6 h 7"/>
                  <a:gd name="T58" fmla="*/ 1 w 7"/>
                  <a:gd name="T59" fmla="*/ 7 h 7"/>
                  <a:gd name="T60" fmla="*/ 2 w 7"/>
                  <a:gd name="T61" fmla="*/ 7 h 7"/>
                  <a:gd name="T62" fmla="*/ 3 w 7"/>
                  <a:gd name="T63" fmla="*/ 7 h 7"/>
                  <a:gd name="T64" fmla="*/ 3 w 7"/>
                  <a:gd name="T6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" h="7">
                    <a:moveTo>
                      <a:pt x="3" y="7"/>
                    </a:move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9" name="Freeform 1471"/>
              <p:cNvSpPr>
                <a:spLocks/>
              </p:cNvSpPr>
              <p:nvPr/>
            </p:nvSpPr>
            <p:spPr bwMode="auto">
              <a:xfrm>
                <a:off x="5436" y="2586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3 w 4"/>
                  <a:gd name="T3" fmla="*/ 5 h 5"/>
                  <a:gd name="T4" fmla="*/ 4 w 4"/>
                  <a:gd name="T5" fmla="*/ 4 h 5"/>
                  <a:gd name="T6" fmla="*/ 4 w 4"/>
                  <a:gd name="T7" fmla="*/ 3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1 h 5"/>
                  <a:gd name="T14" fmla="*/ 3 w 4"/>
                  <a:gd name="T15" fmla="*/ 0 h 5"/>
                  <a:gd name="T16" fmla="*/ 2 w 4"/>
                  <a:gd name="T17" fmla="*/ 0 h 5"/>
                  <a:gd name="T18" fmla="*/ 1 w 4"/>
                  <a:gd name="T19" fmla="*/ 0 h 5"/>
                  <a:gd name="T20" fmla="*/ 1 w 4"/>
                  <a:gd name="T21" fmla="*/ 1 h 5"/>
                  <a:gd name="T22" fmla="*/ 0 w 4"/>
                  <a:gd name="T23" fmla="*/ 2 h 5"/>
                  <a:gd name="T24" fmla="*/ 0 w 4"/>
                  <a:gd name="T25" fmla="*/ 3 h 5"/>
                  <a:gd name="T26" fmla="*/ 0 w 4"/>
                  <a:gd name="T27" fmla="*/ 3 h 5"/>
                  <a:gd name="T28" fmla="*/ 1 w 4"/>
                  <a:gd name="T29" fmla="*/ 4 h 5"/>
                  <a:gd name="T30" fmla="*/ 1 w 4"/>
                  <a:gd name="T31" fmla="*/ 5 h 5"/>
                  <a:gd name="T32" fmla="*/ 2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3" y="5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0" name="Freeform 1472"/>
              <p:cNvSpPr>
                <a:spLocks/>
              </p:cNvSpPr>
              <p:nvPr/>
            </p:nvSpPr>
            <p:spPr bwMode="auto">
              <a:xfrm>
                <a:off x="5486" y="2649"/>
                <a:ext cx="90" cy="106"/>
              </a:xfrm>
              <a:custGeom>
                <a:avLst/>
                <a:gdLst>
                  <a:gd name="T0" fmla="*/ 75 w 90"/>
                  <a:gd name="T1" fmla="*/ 34 h 106"/>
                  <a:gd name="T2" fmla="*/ 77 w 90"/>
                  <a:gd name="T3" fmla="*/ 33 h 106"/>
                  <a:gd name="T4" fmla="*/ 83 w 90"/>
                  <a:gd name="T5" fmla="*/ 31 h 106"/>
                  <a:gd name="T6" fmla="*/ 84 w 90"/>
                  <a:gd name="T7" fmla="*/ 29 h 106"/>
                  <a:gd name="T8" fmla="*/ 86 w 90"/>
                  <a:gd name="T9" fmla="*/ 27 h 106"/>
                  <a:gd name="T10" fmla="*/ 87 w 90"/>
                  <a:gd name="T11" fmla="*/ 19 h 106"/>
                  <a:gd name="T12" fmla="*/ 86 w 90"/>
                  <a:gd name="T13" fmla="*/ 16 h 106"/>
                  <a:gd name="T14" fmla="*/ 84 w 90"/>
                  <a:gd name="T15" fmla="*/ 11 h 106"/>
                  <a:gd name="T16" fmla="*/ 79 w 90"/>
                  <a:gd name="T17" fmla="*/ 6 h 106"/>
                  <a:gd name="T18" fmla="*/ 74 w 90"/>
                  <a:gd name="T19" fmla="*/ 1 h 106"/>
                  <a:gd name="T20" fmla="*/ 71 w 90"/>
                  <a:gd name="T21" fmla="*/ 1 h 106"/>
                  <a:gd name="T22" fmla="*/ 68 w 90"/>
                  <a:gd name="T23" fmla="*/ 0 h 106"/>
                  <a:gd name="T24" fmla="*/ 64 w 90"/>
                  <a:gd name="T25" fmla="*/ 0 h 106"/>
                  <a:gd name="T26" fmla="*/ 55 w 90"/>
                  <a:gd name="T27" fmla="*/ 0 h 106"/>
                  <a:gd name="T28" fmla="*/ 47 w 90"/>
                  <a:gd name="T29" fmla="*/ 0 h 106"/>
                  <a:gd name="T30" fmla="*/ 43 w 90"/>
                  <a:gd name="T31" fmla="*/ 0 h 106"/>
                  <a:gd name="T32" fmla="*/ 40 w 90"/>
                  <a:gd name="T33" fmla="*/ 0 h 106"/>
                  <a:gd name="T34" fmla="*/ 37 w 90"/>
                  <a:gd name="T35" fmla="*/ 1 h 106"/>
                  <a:gd name="T36" fmla="*/ 32 w 90"/>
                  <a:gd name="T37" fmla="*/ 4 h 106"/>
                  <a:gd name="T38" fmla="*/ 30 w 90"/>
                  <a:gd name="T39" fmla="*/ 7 h 106"/>
                  <a:gd name="T40" fmla="*/ 25 w 90"/>
                  <a:gd name="T41" fmla="*/ 15 h 106"/>
                  <a:gd name="T42" fmla="*/ 23 w 90"/>
                  <a:gd name="T43" fmla="*/ 19 h 106"/>
                  <a:gd name="T44" fmla="*/ 5 w 90"/>
                  <a:gd name="T45" fmla="*/ 14 h 106"/>
                  <a:gd name="T46" fmla="*/ 3 w 90"/>
                  <a:gd name="T47" fmla="*/ 11 h 106"/>
                  <a:gd name="T48" fmla="*/ 2 w 90"/>
                  <a:gd name="T49" fmla="*/ 10 h 106"/>
                  <a:gd name="T50" fmla="*/ 0 w 90"/>
                  <a:gd name="T51" fmla="*/ 15 h 106"/>
                  <a:gd name="T52" fmla="*/ 3 w 90"/>
                  <a:gd name="T53" fmla="*/ 24 h 106"/>
                  <a:gd name="T54" fmla="*/ 6 w 90"/>
                  <a:gd name="T55" fmla="*/ 26 h 106"/>
                  <a:gd name="T56" fmla="*/ 9 w 90"/>
                  <a:gd name="T57" fmla="*/ 27 h 106"/>
                  <a:gd name="T58" fmla="*/ 14 w 90"/>
                  <a:gd name="T59" fmla="*/ 29 h 106"/>
                  <a:gd name="T60" fmla="*/ 18 w 90"/>
                  <a:gd name="T61" fmla="*/ 31 h 106"/>
                  <a:gd name="T62" fmla="*/ 23 w 90"/>
                  <a:gd name="T63" fmla="*/ 32 h 106"/>
                  <a:gd name="T64" fmla="*/ 27 w 90"/>
                  <a:gd name="T65" fmla="*/ 31 h 106"/>
                  <a:gd name="T66" fmla="*/ 32 w 90"/>
                  <a:gd name="T67" fmla="*/ 28 h 106"/>
                  <a:gd name="T68" fmla="*/ 19 w 90"/>
                  <a:gd name="T69" fmla="*/ 79 h 106"/>
                  <a:gd name="T70" fmla="*/ 33 w 90"/>
                  <a:gd name="T71" fmla="*/ 93 h 106"/>
                  <a:gd name="T72" fmla="*/ 41 w 90"/>
                  <a:gd name="T73" fmla="*/ 100 h 106"/>
                  <a:gd name="T74" fmla="*/ 36 w 90"/>
                  <a:gd name="T75" fmla="*/ 101 h 106"/>
                  <a:gd name="T76" fmla="*/ 32 w 90"/>
                  <a:gd name="T77" fmla="*/ 105 h 106"/>
                  <a:gd name="T78" fmla="*/ 49 w 90"/>
                  <a:gd name="T79" fmla="*/ 106 h 106"/>
                  <a:gd name="T80" fmla="*/ 53 w 90"/>
                  <a:gd name="T81" fmla="*/ 100 h 106"/>
                  <a:gd name="T82" fmla="*/ 50 w 90"/>
                  <a:gd name="T83" fmla="*/ 95 h 106"/>
                  <a:gd name="T84" fmla="*/ 50 w 90"/>
                  <a:gd name="T85" fmla="*/ 83 h 106"/>
                  <a:gd name="T86" fmla="*/ 59 w 90"/>
                  <a:gd name="T87" fmla="*/ 86 h 106"/>
                  <a:gd name="T88" fmla="*/ 60 w 90"/>
                  <a:gd name="T89" fmla="*/ 96 h 106"/>
                  <a:gd name="T90" fmla="*/ 58 w 90"/>
                  <a:gd name="T91" fmla="*/ 101 h 106"/>
                  <a:gd name="T92" fmla="*/ 57 w 90"/>
                  <a:gd name="T93" fmla="*/ 104 h 106"/>
                  <a:gd name="T94" fmla="*/ 62 w 90"/>
                  <a:gd name="T95" fmla="*/ 103 h 106"/>
                  <a:gd name="T96" fmla="*/ 80 w 90"/>
                  <a:gd name="T97" fmla="*/ 103 h 106"/>
                  <a:gd name="T98" fmla="*/ 75 w 90"/>
                  <a:gd name="T99" fmla="*/ 100 h 106"/>
                  <a:gd name="T100" fmla="*/ 72 w 90"/>
                  <a:gd name="T101" fmla="*/ 99 h 106"/>
                  <a:gd name="T102" fmla="*/ 80 w 90"/>
                  <a:gd name="T103" fmla="*/ 8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106">
                    <a:moveTo>
                      <a:pt x="81" y="79"/>
                    </a:moveTo>
                    <a:lnTo>
                      <a:pt x="90" y="79"/>
                    </a:lnTo>
                    <a:lnTo>
                      <a:pt x="75" y="42"/>
                    </a:lnTo>
                    <a:lnTo>
                      <a:pt x="75" y="34"/>
                    </a:lnTo>
                    <a:lnTo>
                      <a:pt x="75" y="34"/>
                    </a:lnTo>
                    <a:lnTo>
                      <a:pt x="76" y="34"/>
                    </a:lnTo>
                    <a:lnTo>
                      <a:pt x="76" y="34"/>
                    </a:lnTo>
                    <a:lnTo>
                      <a:pt x="77" y="33"/>
                    </a:lnTo>
                    <a:lnTo>
                      <a:pt x="79" y="33"/>
                    </a:lnTo>
                    <a:lnTo>
                      <a:pt x="80" y="32"/>
                    </a:lnTo>
                    <a:lnTo>
                      <a:pt x="81" y="32"/>
                    </a:lnTo>
                    <a:lnTo>
                      <a:pt x="83" y="31"/>
                    </a:lnTo>
                    <a:lnTo>
                      <a:pt x="83" y="30"/>
                    </a:lnTo>
                    <a:lnTo>
                      <a:pt x="84" y="30"/>
                    </a:lnTo>
                    <a:lnTo>
                      <a:pt x="84" y="29"/>
                    </a:lnTo>
                    <a:lnTo>
                      <a:pt x="84" y="29"/>
                    </a:lnTo>
                    <a:lnTo>
                      <a:pt x="85" y="28"/>
                    </a:lnTo>
                    <a:lnTo>
                      <a:pt x="85" y="28"/>
                    </a:lnTo>
                    <a:lnTo>
                      <a:pt x="85" y="27"/>
                    </a:lnTo>
                    <a:lnTo>
                      <a:pt x="86" y="27"/>
                    </a:lnTo>
                    <a:lnTo>
                      <a:pt x="86" y="25"/>
                    </a:lnTo>
                    <a:lnTo>
                      <a:pt x="87" y="23"/>
                    </a:lnTo>
                    <a:lnTo>
                      <a:pt x="87" y="21"/>
                    </a:lnTo>
                    <a:lnTo>
                      <a:pt x="87" y="19"/>
                    </a:lnTo>
                    <a:lnTo>
                      <a:pt x="87" y="18"/>
                    </a:lnTo>
                    <a:lnTo>
                      <a:pt x="87" y="18"/>
                    </a:lnTo>
                    <a:lnTo>
                      <a:pt x="86" y="17"/>
                    </a:lnTo>
                    <a:lnTo>
                      <a:pt x="86" y="16"/>
                    </a:lnTo>
                    <a:lnTo>
                      <a:pt x="86" y="15"/>
                    </a:lnTo>
                    <a:lnTo>
                      <a:pt x="85" y="14"/>
                    </a:lnTo>
                    <a:lnTo>
                      <a:pt x="84" y="13"/>
                    </a:lnTo>
                    <a:lnTo>
                      <a:pt x="84" y="11"/>
                    </a:lnTo>
                    <a:lnTo>
                      <a:pt x="83" y="10"/>
                    </a:lnTo>
                    <a:lnTo>
                      <a:pt x="82" y="8"/>
                    </a:lnTo>
                    <a:lnTo>
                      <a:pt x="81" y="7"/>
                    </a:lnTo>
                    <a:lnTo>
                      <a:pt x="79" y="6"/>
                    </a:lnTo>
                    <a:lnTo>
                      <a:pt x="78" y="4"/>
                    </a:lnTo>
                    <a:lnTo>
                      <a:pt x="77" y="3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3" y="1"/>
                    </a:lnTo>
                    <a:lnTo>
                      <a:pt x="72" y="1"/>
                    </a:lnTo>
                    <a:lnTo>
                      <a:pt x="72" y="1"/>
                    </a:lnTo>
                    <a:lnTo>
                      <a:pt x="71" y="1"/>
                    </a:lnTo>
                    <a:lnTo>
                      <a:pt x="70" y="0"/>
                    </a:lnTo>
                    <a:lnTo>
                      <a:pt x="69" y="0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8" y="0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9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7" y="1"/>
                    </a:lnTo>
                    <a:lnTo>
                      <a:pt x="36" y="2"/>
                    </a:lnTo>
                    <a:lnTo>
                      <a:pt x="35" y="3"/>
                    </a:lnTo>
                    <a:lnTo>
                      <a:pt x="34" y="3"/>
                    </a:lnTo>
                    <a:lnTo>
                      <a:pt x="32" y="4"/>
                    </a:lnTo>
                    <a:lnTo>
                      <a:pt x="32" y="5"/>
                    </a:lnTo>
                    <a:lnTo>
                      <a:pt x="31" y="6"/>
                    </a:lnTo>
                    <a:lnTo>
                      <a:pt x="30" y="6"/>
                    </a:lnTo>
                    <a:lnTo>
                      <a:pt x="30" y="7"/>
                    </a:lnTo>
                    <a:lnTo>
                      <a:pt x="29" y="9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25" y="15"/>
                    </a:lnTo>
                    <a:lnTo>
                      <a:pt x="24" y="16"/>
                    </a:lnTo>
                    <a:lnTo>
                      <a:pt x="23" y="18"/>
                    </a:lnTo>
                    <a:lnTo>
                      <a:pt x="23" y="19"/>
                    </a:lnTo>
                    <a:lnTo>
                      <a:pt x="23" y="19"/>
                    </a:lnTo>
                    <a:lnTo>
                      <a:pt x="7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4" y="25"/>
                    </a:lnTo>
                    <a:lnTo>
                      <a:pt x="5" y="25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7" y="26"/>
                    </a:lnTo>
                    <a:lnTo>
                      <a:pt x="7" y="27"/>
                    </a:lnTo>
                    <a:lnTo>
                      <a:pt x="8" y="27"/>
                    </a:lnTo>
                    <a:lnTo>
                      <a:pt x="9" y="27"/>
                    </a:lnTo>
                    <a:lnTo>
                      <a:pt x="10" y="28"/>
                    </a:lnTo>
                    <a:lnTo>
                      <a:pt x="11" y="28"/>
                    </a:lnTo>
                    <a:lnTo>
                      <a:pt x="12" y="29"/>
                    </a:lnTo>
                    <a:lnTo>
                      <a:pt x="14" y="29"/>
                    </a:lnTo>
                    <a:lnTo>
                      <a:pt x="15" y="30"/>
                    </a:lnTo>
                    <a:lnTo>
                      <a:pt x="16" y="30"/>
                    </a:lnTo>
                    <a:lnTo>
                      <a:pt x="17" y="31"/>
                    </a:lnTo>
                    <a:lnTo>
                      <a:pt x="18" y="31"/>
                    </a:lnTo>
                    <a:lnTo>
                      <a:pt x="20" y="31"/>
                    </a:lnTo>
                    <a:lnTo>
                      <a:pt x="21" y="31"/>
                    </a:lnTo>
                    <a:lnTo>
                      <a:pt x="22" y="32"/>
                    </a:lnTo>
                    <a:lnTo>
                      <a:pt x="23" y="32"/>
                    </a:lnTo>
                    <a:lnTo>
                      <a:pt x="24" y="32"/>
                    </a:lnTo>
                    <a:lnTo>
                      <a:pt x="25" y="31"/>
                    </a:lnTo>
                    <a:lnTo>
                      <a:pt x="26" y="31"/>
                    </a:lnTo>
                    <a:lnTo>
                      <a:pt x="27" y="31"/>
                    </a:lnTo>
                    <a:lnTo>
                      <a:pt x="28" y="30"/>
                    </a:lnTo>
                    <a:lnTo>
                      <a:pt x="29" y="30"/>
                    </a:lnTo>
                    <a:lnTo>
                      <a:pt x="31" y="29"/>
                    </a:lnTo>
                    <a:lnTo>
                      <a:pt x="32" y="28"/>
                    </a:lnTo>
                    <a:lnTo>
                      <a:pt x="33" y="27"/>
                    </a:lnTo>
                    <a:lnTo>
                      <a:pt x="35" y="26"/>
                    </a:lnTo>
                    <a:lnTo>
                      <a:pt x="35" y="40"/>
                    </a:lnTo>
                    <a:lnTo>
                      <a:pt x="19" y="79"/>
                    </a:lnTo>
                    <a:lnTo>
                      <a:pt x="28" y="79"/>
                    </a:lnTo>
                    <a:lnTo>
                      <a:pt x="29" y="85"/>
                    </a:lnTo>
                    <a:lnTo>
                      <a:pt x="31" y="90"/>
                    </a:lnTo>
                    <a:lnTo>
                      <a:pt x="33" y="93"/>
                    </a:lnTo>
                    <a:lnTo>
                      <a:pt x="36" y="96"/>
                    </a:lnTo>
                    <a:lnTo>
                      <a:pt x="38" y="98"/>
                    </a:lnTo>
                    <a:lnTo>
                      <a:pt x="40" y="99"/>
                    </a:lnTo>
                    <a:lnTo>
                      <a:pt x="41" y="100"/>
                    </a:lnTo>
                    <a:lnTo>
                      <a:pt x="41" y="100"/>
                    </a:lnTo>
                    <a:lnTo>
                      <a:pt x="39" y="100"/>
                    </a:lnTo>
                    <a:lnTo>
                      <a:pt x="38" y="100"/>
                    </a:lnTo>
                    <a:lnTo>
                      <a:pt x="36" y="101"/>
                    </a:lnTo>
                    <a:lnTo>
                      <a:pt x="34" y="102"/>
                    </a:lnTo>
                    <a:lnTo>
                      <a:pt x="33" y="102"/>
                    </a:lnTo>
                    <a:lnTo>
                      <a:pt x="32" y="103"/>
                    </a:lnTo>
                    <a:lnTo>
                      <a:pt x="32" y="105"/>
                    </a:lnTo>
                    <a:lnTo>
                      <a:pt x="31" y="106"/>
                    </a:lnTo>
                    <a:lnTo>
                      <a:pt x="45" y="106"/>
                    </a:lnTo>
                    <a:lnTo>
                      <a:pt x="49" y="103"/>
                    </a:lnTo>
                    <a:lnTo>
                      <a:pt x="49" y="106"/>
                    </a:lnTo>
                    <a:lnTo>
                      <a:pt x="52" y="106"/>
                    </a:lnTo>
                    <a:lnTo>
                      <a:pt x="53" y="104"/>
                    </a:lnTo>
                    <a:lnTo>
                      <a:pt x="53" y="102"/>
                    </a:lnTo>
                    <a:lnTo>
                      <a:pt x="53" y="100"/>
                    </a:lnTo>
                    <a:lnTo>
                      <a:pt x="52" y="99"/>
                    </a:lnTo>
                    <a:lnTo>
                      <a:pt x="51" y="98"/>
                    </a:lnTo>
                    <a:lnTo>
                      <a:pt x="51" y="97"/>
                    </a:lnTo>
                    <a:lnTo>
                      <a:pt x="50" y="95"/>
                    </a:lnTo>
                    <a:lnTo>
                      <a:pt x="50" y="93"/>
                    </a:lnTo>
                    <a:lnTo>
                      <a:pt x="50" y="90"/>
                    </a:lnTo>
                    <a:lnTo>
                      <a:pt x="50" y="87"/>
                    </a:lnTo>
                    <a:lnTo>
                      <a:pt x="50" y="83"/>
                    </a:lnTo>
                    <a:lnTo>
                      <a:pt x="51" y="79"/>
                    </a:lnTo>
                    <a:lnTo>
                      <a:pt x="58" y="79"/>
                    </a:lnTo>
                    <a:lnTo>
                      <a:pt x="59" y="83"/>
                    </a:lnTo>
                    <a:lnTo>
                      <a:pt x="59" y="86"/>
                    </a:lnTo>
                    <a:lnTo>
                      <a:pt x="60" y="89"/>
                    </a:lnTo>
                    <a:lnTo>
                      <a:pt x="60" y="91"/>
                    </a:lnTo>
                    <a:lnTo>
                      <a:pt x="60" y="94"/>
                    </a:lnTo>
                    <a:lnTo>
                      <a:pt x="60" y="96"/>
                    </a:lnTo>
                    <a:lnTo>
                      <a:pt x="60" y="97"/>
                    </a:lnTo>
                    <a:lnTo>
                      <a:pt x="60" y="99"/>
                    </a:lnTo>
                    <a:lnTo>
                      <a:pt x="59" y="100"/>
                    </a:lnTo>
                    <a:lnTo>
                      <a:pt x="58" y="101"/>
                    </a:lnTo>
                    <a:lnTo>
                      <a:pt x="58" y="102"/>
                    </a:lnTo>
                    <a:lnTo>
                      <a:pt x="57" y="102"/>
                    </a:lnTo>
                    <a:lnTo>
                      <a:pt x="57" y="103"/>
                    </a:lnTo>
                    <a:lnTo>
                      <a:pt x="57" y="104"/>
                    </a:lnTo>
                    <a:lnTo>
                      <a:pt x="58" y="105"/>
                    </a:lnTo>
                    <a:lnTo>
                      <a:pt x="58" y="106"/>
                    </a:lnTo>
                    <a:lnTo>
                      <a:pt x="62" y="106"/>
                    </a:lnTo>
                    <a:lnTo>
                      <a:pt x="62" y="103"/>
                    </a:lnTo>
                    <a:lnTo>
                      <a:pt x="67" y="106"/>
                    </a:lnTo>
                    <a:lnTo>
                      <a:pt x="81" y="106"/>
                    </a:lnTo>
                    <a:lnTo>
                      <a:pt x="80" y="105"/>
                    </a:lnTo>
                    <a:lnTo>
                      <a:pt x="80" y="103"/>
                    </a:lnTo>
                    <a:lnTo>
                      <a:pt x="79" y="103"/>
                    </a:lnTo>
                    <a:lnTo>
                      <a:pt x="78" y="102"/>
                    </a:lnTo>
                    <a:lnTo>
                      <a:pt x="76" y="101"/>
                    </a:lnTo>
                    <a:lnTo>
                      <a:pt x="75" y="100"/>
                    </a:lnTo>
                    <a:lnTo>
                      <a:pt x="73" y="100"/>
                    </a:lnTo>
                    <a:lnTo>
                      <a:pt x="70" y="100"/>
                    </a:lnTo>
                    <a:lnTo>
                      <a:pt x="71" y="100"/>
                    </a:lnTo>
                    <a:lnTo>
                      <a:pt x="72" y="99"/>
                    </a:lnTo>
                    <a:lnTo>
                      <a:pt x="74" y="98"/>
                    </a:lnTo>
                    <a:lnTo>
                      <a:pt x="76" y="96"/>
                    </a:lnTo>
                    <a:lnTo>
                      <a:pt x="78" y="93"/>
                    </a:lnTo>
                    <a:lnTo>
                      <a:pt x="80" y="89"/>
                    </a:lnTo>
                    <a:lnTo>
                      <a:pt x="81" y="85"/>
                    </a:lnTo>
                    <a:lnTo>
                      <a:pt x="81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1" name="Freeform 1473"/>
              <p:cNvSpPr>
                <a:spLocks/>
              </p:cNvSpPr>
              <p:nvPr/>
            </p:nvSpPr>
            <p:spPr bwMode="auto">
              <a:xfrm>
                <a:off x="5529" y="2635"/>
                <a:ext cx="26" cy="23"/>
              </a:xfrm>
              <a:custGeom>
                <a:avLst/>
                <a:gdLst>
                  <a:gd name="T0" fmla="*/ 26 w 26"/>
                  <a:gd name="T1" fmla="*/ 22 h 23"/>
                  <a:gd name="T2" fmla="*/ 26 w 26"/>
                  <a:gd name="T3" fmla="*/ 0 h 23"/>
                  <a:gd name="T4" fmla="*/ 0 w 26"/>
                  <a:gd name="T5" fmla="*/ 5 h 23"/>
                  <a:gd name="T6" fmla="*/ 0 w 26"/>
                  <a:gd name="T7" fmla="*/ 23 h 23"/>
                  <a:gd name="T8" fmla="*/ 26 w 26"/>
                  <a:gd name="T9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6" y="22"/>
                    </a:moveTo>
                    <a:lnTo>
                      <a:pt x="26" y="0"/>
                    </a:lnTo>
                    <a:lnTo>
                      <a:pt x="0" y="5"/>
                    </a:lnTo>
                    <a:lnTo>
                      <a:pt x="0" y="23"/>
                    </a:lnTo>
                    <a:lnTo>
                      <a:pt x="26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2" name="Freeform 1474"/>
              <p:cNvSpPr>
                <a:spLocks/>
              </p:cNvSpPr>
              <p:nvPr/>
            </p:nvSpPr>
            <p:spPr bwMode="auto">
              <a:xfrm>
                <a:off x="5496" y="2651"/>
                <a:ext cx="76" cy="75"/>
              </a:xfrm>
              <a:custGeom>
                <a:avLst/>
                <a:gdLst>
                  <a:gd name="T0" fmla="*/ 34 w 76"/>
                  <a:gd name="T1" fmla="*/ 0 h 75"/>
                  <a:gd name="T2" fmla="*/ 33 w 76"/>
                  <a:gd name="T3" fmla="*/ 0 h 75"/>
                  <a:gd name="T4" fmla="*/ 30 w 76"/>
                  <a:gd name="T5" fmla="*/ 0 h 75"/>
                  <a:gd name="T6" fmla="*/ 27 w 76"/>
                  <a:gd name="T7" fmla="*/ 1 h 75"/>
                  <a:gd name="T8" fmla="*/ 24 w 76"/>
                  <a:gd name="T9" fmla="*/ 3 h 75"/>
                  <a:gd name="T10" fmla="*/ 21 w 76"/>
                  <a:gd name="T11" fmla="*/ 7 h 75"/>
                  <a:gd name="T12" fmla="*/ 18 w 76"/>
                  <a:gd name="T13" fmla="*/ 12 h 75"/>
                  <a:gd name="T14" fmla="*/ 15 w 76"/>
                  <a:gd name="T15" fmla="*/ 17 h 75"/>
                  <a:gd name="T16" fmla="*/ 11 w 76"/>
                  <a:gd name="T17" fmla="*/ 19 h 75"/>
                  <a:gd name="T18" fmla="*/ 8 w 76"/>
                  <a:gd name="T19" fmla="*/ 19 h 75"/>
                  <a:gd name="T20" fmla="*/ 4 w 76"/>
                  <a:gd name="T21" fmla="*/ 18 h 75"/>
                  <a:gd name="T22" fmla="*/ 1 w 76"/>
                  <a:gd name="T23" fmla="*/ 18 h 75"/>
                  <a:gd name="T24" fmla="*/ 0 w 76"/>
                  <a:gd name="T25" fmla="*/ 23 h 75"/>
                  <a:gd name="T26" fmla="*/ 0 w 76"/>
                  <a:gd name="T27" fmla="*/ 24 h 75"/>
                  <a:gd name="T28" fmla="*/ 1 w 76"/>
                  <a:gd name="T29" fmla="*/ 24 h 75"/>
                  <a:gd name="T30" fmla="*/ 2 w 76"/>
                  <a:gd name="T31" fmla="*/ 24 h 75"/>
                  <a:gd name="T32" fmla="*/ 3 w 76"/>
                  <a:gd name="T33" fmla="*/ 25 h 75"/>
                  <a:gd name="T34" fmla="*/ 7 w 76"/>
                  <a:gd name="T35" fmla="*/ 26 h 75"/>
                  <a:gd name="T36" fmla="*/ 10 w 76"/>
                  <a:gd name="T37" fmla="*/ 27 h 75"/>
                  <a:gd name="T38" fmla="*/ 13 w 76"/>
                  <a:gd name="T39" fmla="*/ 27 h 75"/>
                  <a:gd name="T40" fmla="*/ 17 w 76"/>
                  <a:gd name="T41" fmla="*/ 26 h 75"/>
                  <a:gd name="T42" fmla="*/ 19 w 76"/>
                  <a:gd name="T43" fmla="*/ 25 h 75"/>
                  <a:gd name="T44" fmla="*/ 22 w 76"/>
                  <a:gd name="T45" fmla="*/ 23 h 75"/>
                  <a:gd name="T46" fmla="*/ 26 w 76"/>
                  <a:gd name="T47" fmla="*/ 21 h 75"/>
                  <a:gd name="T48" fmla="*/ 27 w 76"/>
                  <a:gd name="T49" fmla="*/ 20 h 75"/>
                  <a:gd name="T50" fmla="*/ 12 w 76"/>
                  <a:gd name="T51" fmla="*/ 75 h 75"/>
                  <a:gd name="T52" fmla="*/ 62 w 76"/>
                  <a:gd name="T53" fmla="*/ 41 h 75"/>
                  <a:gd name="T54" fmla="*/ 70 w 76"/>
                  <a:gd name="T55" fmla="*/ 30 h 75"/>
                  <a:gd name="T56" fmla="*/ 74 w 76"/>
                  <a:gd name="T57" fmla="*/ 24 h 75"/>
                  <a:gd name="T58" fmla="*/ 75 w 76"/>
                  <a:gd name="T59" fmla="*/ 23 h 75"/>
                  <a:gd name="T60" fmla="*/ 75 w 76"/>
                  <a:gd name="T61" fmla="*/ 20 h 75"/>
                  <a:gd name="T62" fmla="*/ 75 w 76"/>
                  <a:gd name="T63" fmla="*/ 17 h 75"/>
                  <a:gd name="T64" fmla="*/ 73 w 76"/>
                  <a:gd name="T65" fmla="*/ 14 h 75"/>
                  <a:gd name="T66" fmla="*/ 71 w 76"/>
                  <a:gd name="T67" fmla="*/ 9 h 75"/>
                  <a:gd name="T68" fmla="*/ 69 w 76"/>
                  <a:gd name="T69" fmla="*/ 6 h 75"/>
                  <a:gd name="T70" fmla="*/ 66 w 76"/>
                  <a:gd name="T71" fmla="*/ 3 h 75"/>
                  <a:gd name="T72" fmla="*/ 64 w 76"/>
                  <a:gd name="T73" fmla="*/ 2 h 75"/>
                  <a:gd name="T74" fmla="*/ 61 w 76"/>
                  <a:gd name="T75" fmla="*/ 1 h 75"/>
                  <a:gd name="T76" fmla="*/ 59 w 76"/>
                  <a:gd name="T77" fmla="*/ 0 h 75"/>
                  <a:gd name="T78" fmla="*/ 58 w 76"/>
                  <a:gd name="T79" fmla="*/ 0 h 75"/>
                  <a:gd name="T80" fmla="*/ 44 w 76"/>
                  <a:gd name="T81" fmla="*/ 1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6" h="75">
                    <a:moveTo>
                      <a:pt x="34" y="0"/>
                    </a:moveTo>
                    <a:lnTo>
                      <a:pt x="34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28" y="1"/>
                    </a:lnTo>
                    <a:lnTo>
                      <a:pt x="27" y="1"/>
                    </a:lnTo>
                    <a:lnTo>
                      <a:pt x="25" y="2"/>
                    </a:lnTo>
                    <a:lnTo>
                      <a:pt x="24" y="3"/>
                    </a:lnTo>
                    <a:lnTo>
                      <a:pt x="22" y="5"/>
                    </a:lnTo>
                    <a:lnTo>
                      <a:pt x="21" y="7"/>
                    </a:lnTo>
                    <a:lnTo>
                      <a:pt x="19" y="10"/>
                    </a:lnTo>
                    <a:lnTo>
                      <a:pt x="18" y="12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20"/>
                    </a:lnTo>
                    <a:lnTo>
                      <a:pt x="11" y="19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6" y="19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5" y="25"/>
                    </a:lnTo>
                    <a:lnTo>
                      <a:pt x="7" y="26"/>
                    </a:lnTo>
                    <a:lnTo>
                      <a:pt x="8" y="27"/>
                    </a:lnTo>
                    <a:lnTo>
                      <a:pt x="10" y="27"/>
                    </a:lnTo>
                    <a:lnTo>
                      <a:pt x="12" y="28"/>
                    </a:lnTo>
                    <a:lnTo>
                      <a:pt x="13" y="27"/>
                    </a:lnTo>
                    <a:lnTo>
                      <a:pt x="15" y="27"/>
                    </a:lnTo>
                    <a:lnTo>
                      <a:pt x="17" y="26"/>
                    </a:lnTo>
                    <a:lnTo>
                      <a:pt x="18" y="26"/>
                    </a:lnTo>
                    <a:lnTo>
                      <a:pt x="19" y="25"/>
                    </a:lnTo>
                    <a:lnTo>
                      <a:pt x="21" y="24"/>
                    </a:lnTo>
                    <a:lnTo>
                      <a:pt x="22" y="23"/>
                    </a:lnTo>
                    <a:lnTo>
                      <a:pt x="24" y="22"/>
                    </a:lnTo>
                    <a:lnTo>
                      <a:pt x="26" y="21"/>
                    </a:lnTo>
                    <a:lnTo>
                      <a:pt x="27" y="20"/>
                    </a:lnTo>
                    <a:lnTo>
                      <a:pt x="27" y="20"/>
                    </a:lnTo>
                    <a:lnTo>
                      <a:pt x="27" y="39"/>
                    </a:lnTo>
                    <a:lnTo>
                      <a:pt x="12" y="75"/>
                    </a:lnTo>
                    <a:lnTo>
                      <a:pt x="76" y="75"/>
                    </a:lnTo>
                    <a:lnTo>
                      <a:pt x="62" y="41"/>
                    </a:lnTo>
                    <a:lnTo>
                      <a:pt x="62" y="32"/>
                    </a:lnTo>
                    <a:lnTo>
                      <a:pt x="70" y="30"/>
                    </a:lnTo>
                    <a:lnTo>
                      <a:pt x="74" y="24"/>
                    </a:lnTo>
                    <a:lnTo>
                      <a:pt x="74" y="24"/>
                    </a:lnTo>
                    <a:lnTo>
                      <a:pt x="75" y="24"/>
                    </a:lnTo>
                    <a:lnTo>
                      <a:pt x="75" y="23"/>
                    </a:lnTo>
                    <a:lnTo>
                      <a:pt x="75" y="21"/>
                    </a:lnTo>
                    <a:lnTo>
                      <a:pt x="75" y="20"/>
                    </a:lnTo>
                    <a:lnTo>
                      <a:pt x="75" y="18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4"/>
                    </a:lnTo>
                    <a:lnTo>
                      <a:pt x="73" y="11"/>
                    </a:lnTo>
                    <a:lnTo>
                      <a:pt x="71" y="9"/>
                    </a:lnTo>
                    <a:lnTo>
                      <a:pt x="70" y="8"/>
                    </a:lnTo>
                    <a:lnTo>
                      <a:pt x="69" y="6"/>
                    </a:lnTo>
                    <a:lnTo>
                      <a:pt x="67" y="4"/>
                    </a:lnTo>
                    <a:lnTo>
                      <a:pt x="66" y="3"/>
                    </a:lnTo>
                    <a:lnTo>
                      <a:pt x="65" y="2"/>
                    </a:lnTo>
                    <a:lnTo>
                      <a:pt x="64" y="2"/>
                    </a:lnTo>
                    <a:lnTo>
                      <a:pt x="63" y="1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44" y="1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77ED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3" name="Freeform 1475"/>
              <p:cNvSpPr>
                <a:spLocks/>
              </p:cNvSpPr>
              <p:nvPr/>
            </p:nvSpPr>
            <p:spPr bwMode="auto">
              <a:xfrm>
                <a:off x="5517" y="2728"/>
                <a:ext cx="18" cy="20"/>
              </a:xfrm>
              <a:custGeom>
                <a:avLst/>
                <a:gdLst>
                  <a:gd name="T0" fmla="*/ 0 w 18"/>
                  <a:gd name="T1" fmla="*/ 0 h 20"/>
                  <a:gd name="T2" fmla="*/ 0 w 18"/>
                  <a:gd name="T3" fmla="*/ 1 h 20"/>
                  <a:gd name="T4" fmla="*/ 0 w 18"/>
                  <a:gd name="T5" fmla="*/ 2 h 20"/>
                  <a:gd name="T6" fmla="*/ 0 w 18"/>
                  <a:gd name="T7" fmla="*/ 3 h 20"/>
                  <a:gd name="T8" fmla="*/ 0 w 18"/>
                  <a:gd name="T9" fmla="*/ 3 h 20"/>
                  <a:gd name="T10" fmla="*/ 1 w 18"/>
                  <a:gd name="T11" fmla="*/ 7 h 20"/>
                  <a:gd name="T12" fmla="*/ 3 w 18"/>
                  <a:gd name="T13" fmla="*/ 11 h 20"/>
                  <a:gd name="T14" fmla="*/ 5 w 18"/>
                  <a:gd name="T15" fmla="*/ 14 h 20"/>
                  <a:gd name="T16" fmla="*/ 7 w 18"/>
                  <a:gd name="T17" fmla="*/ 16 h 20"/>
                  <a:gd name="T18" fmla="*/ 9 w 18"/>
                  <a:gd name="T19" fmla="*/ 18 h 20"/>
                  <a:gd name="T20" fmla="*/ 11 w 18"/>
                  <a:gd name="T21" fmla="*/ 19 h 20"/>
                  <a:gd name="T22" fmla="*/ 13 w 18"/>
                  <a:gd name="T23" fmla="*/ 20 h 20"/>
                  <a:gd name="T24" fmla="*/ 13 w 18"/>
                  <a:gd name="T25" fmla="*/ 20 h 20"/>
                  <a:gd name="T26" fmla="*/ 18 w 18"/>
                  <a:gd name="T27" fmla="*/ 20 h 20"/>
                  <a:gd name="T28" fmla="*/ 18 w 18"/>
                  <a:gd name="T29" fmla="*/ 20 h 20"/>
                  <a:gd name="T30" fmla="*/ 18 w 18"/>
                  <a:gd name="T31" fmla="*/ 19 h 20"/>
                  <a:gd name="T32" fmla="*/ 17 w 18"/>
                  <a:gd name="T33" fmla="*/ 17 h 20"/>
                  <a:gd name="T34" fmla="*/ 16 w 18"/>
                  <a:gd name="T35" fmla="*/ 14 h 20"/>
                  <a:gd name="T36" fmla="*/ 16 w 18"/>
                  <a:gd name="T37" fmla="*/ 11 h 20"/>
                  <a:gd name="T38" fmla="*/ 16 w 18"/>
                  <a:gd name="T39" fmla="*/ 8 h 20"/>
                  <a:gd name="T40" fmla="*/ 16 w 18"/>
                  <a:gd name="T41" fmla="*/ 4 h 20"/>
                  <a:gd name="T42" fmla="*/ 17 w 18"/>
                  <a:gd name="T43" fmla="*/ 0 h 20"/>
                  <a:gd name="T44" fmla="*/ 0 w 18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7" y="16"/>
                    </a:lnTo>
                    <a:lnTo>
                      <a:pt x="9" y="18"/>
                    </a:lnTo>
                    <a:lnTo>
                      <a:pt x="11" y="19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19"/>
                    </a:lnTo>
                    <a:lnTo>
                      <a:pt x="17" y="17"/>
                    </a:lnTo>
                    <a:lnTo>
                      <a:pt x="16" y="14"/>
                    </a:lnTo>
                    <a:lnTo>
                      <a:pt x="16" y="11"/>
                    </a:lnTo>
                    <a:lnTo>
                      <a:pt x="16" y="8"/>
                    </a:lnTo>
                    <a:lnTo>
                      <a:pt x="16" y="4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4" name="Freeform 1476"/>
              <p:cNvSpPr>
                <a:spLocks/>
              </p:cNvSpPr>
              <p:nvPr/>
            </p:nvSpPr>
            <p:spPr bwMode="auto">
              <a:xfrm>
                <a:off x="5546" y="2728"/>
                <a:ext cx="18" cy="20"/>
              </a:xfrm>
              <a:custGeom>
                <a:avLst/>
                <a:gdLst>
                  <a:gd name="T0" fmla="*/ 0 w 18"/>
                  <a:gd name="T1" fmla="*/ 0 h 20"/>
                  <a:gd name="T2" fmla="*/ 2 w 18"/>
                  <a:gd name="T3" fmla="*/ 4 h 20"/>
                  <a:gd name="T4" fmla="*/ 3 w 18"/>
                  <a:gd name="T5" fmla="*/ 7 h 20"/>
                  <a:gd name="T6" fmla="*/ 3 w 18"/>
                  <a:gd name="T7" fmla="*/ 11 h 20"/>
                  <a:gd name="T8" fmla="*/ 3 w 18"/>
                  <a:gd name="T9" fmla="*/ 14 h 20"/>
                  <a:gd name="T10" fmla="*/ 3 w 18"/>
                  <a:gd name="T11" fmla="*/ 16 h 20"/>
                  <a:gd name="T12" fmla="*/ 3 w 18"/>
                  <a:gd name="T13" fmla="*/ 18 h 20"/>
                  <a:gd name="T14" fmla="*/ 2 w 18"/>
                  <a:gd name="T15" fmla="*/ 19 h 20"/>
                  <a:gd name="T16" fmla="*/ 2 w 18"/>
                  <a:gd name="T17" fmla="*/ 20 h 20"/>
                  <a:gd name="T18" fmla="*/ 8 w 18"/>
                  <a:gd name="T19" fmla="*/ 20 h 20"/>
                  <a:gd name="T20" fmla="*/ 9 w 18"/>
                  <a:gd name="T21" fmla="*/ 19 h 20"/>
                  <a:gd name="T22" fmla="*/ 10 w 18"/>
                  <a:gd name="T23" fmla="*/ 19 h 20"/>
                  <a:gd name="T24" fmla="*/ 11 w 18"/>
                  <a:gd name="T25" fmla="*/ 18 h 20"/>
                  <a:gd name="T26" fmla="*/ 13 w 18"/>
                  <a:gd name="T27" fmla="*/ 17 h 20"/>
                  <a:gd name="T28" fmla="*/ 14 w 18"/>
                  <a:gd name="T29" fmla="*/ 15 h 20"/>
                  <a:gd name="T30" fmla="*/ 16 w 18"/>
                  <a:gd name="T31" fmla="*/ 13 h 20"/>
                  <a:gd name="T32" fmla="*/ 17 w 18"/>
                  <a:gd name="T33" fmla="*/ 11 h 20"/>
                  <a:gd name="T34" fmla="*/ 18 w 18"/>
                  <a:gd name="T35" fmla="*/ 8 h 20"/>
                  <a:gd name="T36" fmla="*/ 18 w 18"/>
                  <a:gd name="T37" fmla="*/ 6 h 20"/>
                  <a:gd name="T38" fmla="*/ 18 w 18"/>
                  <a:gd name="T39" fmla="*/ 4 h 20"/>
                  <a:gd name="T40" fmla="*/ 18 w 18"/>
                  <a:gd name="T41" fmla="*/ 2 h 20"/>
                  <a:gd name="T42" fmla="*/ 18 w 18"/>
                  <a:gd name="T43" fmla="*/ 0 h 20"/>
                  <a:gd name="T44" fmla="*/ 0 w 18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lnTo>
                      <a:pt x="2" y="4"/>
                    </a:lnTo>
                    <a:lnTo>
                      <a:pt x="3" y="7"/>
                    </a:lnTo>
                    <a:lnTo>
                      <a:pt x="3" y="11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8" y="20"/>
                    </a:lnTo>
                    <a:lnTo>
                      <a:pt x="9" y="19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3" y="17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7" y="11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5" name="Freeform 1477"/>
              <p:cNvSpPr>
                <a:spLocks/>
              </p:cNvSpPr>
              <p:nvPr/>
            </p:nvSpPr>
            <p:spPr bwMode="auto">
              <a:xfrm>
                <a:off x="5477" y="2613"/>
                <a:ext cx="73" cy="80"/>
              </a:xfrm>
              <a:custGeom>
                <a:avLst/>
                <a:gdLst>
                  <a:gd name="T0" fmla="*/ 73 w 73"/>
                  <a:gd name="T1" fmla="*/ 76 h 80"/>
                  <a:gd name="T2" fmla="*/ 5 w 73"/>
                  <a:gd name="T3" fmla="*/ 0 h 80"/>
                  <a:gd name="T4" fmla="*/ 0 w 73"/>
                  <a:gd name="T5" fmla="*/ 5 h 80"/>
                  <a:gd name="T6" fmla="*/ 68 w 73"/>
                  <a:gd name="T7" fmla="*/ 80 h 80"/>
                  <a:gd name="T8" fmla="*/ 73 w 73"/>
                  <a:gd name="T9" fmla="*/ 7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80">
                    <a:moveTo>
                      <a:pt x="73" y="76"/>
                    </a:moveTo>
                    <a:lnTo>
                      <a:pt x="5" y="0"/>
                    </a:lnTo>
                    <a:lnTo>
                      <a:pt x="0" y="5"/>
                    </a:lnTo>
                    <a:lnTo>
                      <a:pt x="68" y="80"/>
                    </a:lnTo>
                    <a:lnTo>
                      <a:pt x="73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6" name="Freeform 1478"/>
              <p:cNvSpPr>
                <a:spLocks/>
              </p:cNvSpPr>
              <p:nvPr/>
            </p:nvSpPr>
            <p:spPr bwMode="auto">
              <a:xfrm>
                <a:off x="5482" y="2618"/>
                <a:ext cx="64" cy="72"/>
              </a:xfrm>
              <a:custGeom>
                <a:avLst/>
                <a:gdLst>
                  <a:gd name="T0" fmla="*/ 64 w 64"/>
                  <a:gd name="T1" fmla="*/ 70 h 72"/>
                  <a:gd name="T2" fmla="*/ 1 w 64"/>
                  <a:gd name="T3" fmla="*/ 0 h 72"/>
                  <a:gd name="T4" fmla="*/ 0 w 64"/>
                  <a:gd name="T5" fmla="*/ 2 h 72"/>
                  <a:gd name="T6" fmla="*/ 62 w 64"/>
                  <a:gd name="T7" fmla="*/ 72 h 72"/>
                  <a:gd name="T8" fmla="*/ 64 w 64"/>
                  <a:gd name="T9" fmla="*/ 7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72">
                    <a:moveTo>
                      <a:pt x="64" y="7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62" y="72"/>
                    </a:lnTo>
                    <a:lnTo>
                      <a:pt x="64" y="70"/>
                    </a:lnTo>
                    <a:close/>
                  </a:path>
                </a:pathLst>
              </a:custGeom>
              <a:solidFill>
                <a:srgbClr val="CEB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7" name="Freeform 1479"/>
              <p:cNvSpPr>
                <a:spLocks/>
              </p:cNvSpPr>
              <p:nvPr/>
            </p:nvSpPr>
            <p:spPr bwMode="auto">
              <a:xfrm>
                <a:off x="5531" y="2672"/>
                <a:ext cx="41" cy="15"/>
              </a:xfrm>
              <a:custGeom>
                <a:avLst/>
                <a:gdLst>
                  <a:gd name="T0" fmla="*/ 22 w 41"/>
                  <a:gd name="T1" fmla="*/ 14 h 15"/>
                  <a:gd name="T2" fmla="*/ 25 w 41"/>
                  <a:gd name="T3" fmla="*/ 13 h 15"/>
                  <a:gd name="T4" fmla="*/ 29 w 41"/>
                  <a:gd name="T5" fmla="*/ 13 h 15"/>
                  <a:gd name="T6" fmla="*/ 32 w 41"/>
                  <a:gd name="T7" fmla="*/ 11 h 15"/>
                  <a:gd name="T8" fmla="*/ 35 w 41"/>
                  <a:gd name="T9" fmla="*/ 10 h 15"/>
                  <a:gd name="T10" fmla="*/ 37 w 41"/>
                  <a:gd name="T11" fmla="*/ 9 h 15"/>
                  <a:gd name="T12" fmla="*/ 39 w 41"/>
                  <a:gd name="T13" fmla="*/ 7 h 15"/>
                  <a:gd name="T14" fmla="*/ 40 w 41"/>
                  <a:gd name="T15" fmla="*/ 5 h 15"/>
                  <a:gd name="T16" fmla="*/ 41 w 41"/>
                  <a:gd name="T17" fmla="*/ 3 h 15"/>
                  <a:gd name="T18" fmla="*/ 40 w 41"/>
                  <a:gd name="T19" fmla="*/ 1 h 15"/>
                  <a:gd name="T20" fmla="*/ 39 w 41"/>
                  <a:gd name="T21" fmla="*/ 3 h 15"/>
                  <a:gd name="T22" fmla="*/ 37 w 41"/>
                  <a:gd name="T23" fmla="*/ 6 h 15"/>
                  <a:gd name="T24" fmla="*/ 33 w 41"/>
                  <a:gd name="T25" fmla="*/ 9 h 15"/>
                  <a:gd name="T26" fmla="*/ 29 w 41"/>
                  <a:gd name="T27" fmla="*/ 11 h 15"/>
                  <a:gd name="T28" fmla="*/ 27 w 41"/>
                  <a:gd name="T29" fmla="*/ 12 h 15"/>
                  <a:gd name="T30" fmla="*/ 25 w 41"/>
                  <a:gd name="T31" fmla="*/ 12 h 15"/>
                  <a:gd name="T32" fmla="*/ 23 w 41"/>
                  <a:gd name="T33" fmla="*/ 12 h 15"/>
                  <a:gd name="T34" fmla="*/ 21 w 41"/>
                  <a:gd name="T35" fmla="*/ 12 h 15"/>
                  <a:gd name="T36" fmla="*/ 17 w 41"/>
                  <a:gd name="T37" fmla="*/ 8 h 15"/>
                  <a:gd name="T38" fmla="*/ 21 w 41"/>
                  <a:gd name="T39" fmla="*/ 7 h 15"/>
                  <a:gd name="T40" fmla="*/ 26 w 41"/>
                  <a:gd name="T41" fmla="*/ 5 h 15"/>
                  <a:gd name="T42" fmla="*/ 30 w 41"/>
                  <a:gd name="T43" fmla="*/ 3 h 15"/>
                  <a:gd name="T44" fmla="*/ 31 w 41"/>
                  <a:gd name="T45" fmla="*/ 0 h 15"/>
                  <a:gd name="T46" fmla="*/ 30 w 41"/>
                  <a:gd name="T47" fmla="*/ 0 h 15"/>
                  <a:gd name="T48" fmla="*/ 30 w 41"/>
                  <a:gd name="T49" fmla="*/ 0 h 15"/>
                  <a:gd name="T50" fmla="*/ 29 w 41"/>
                  <a:gd name="T51" fmla="*/ 1 h 15"/>
                  <a:gd name="T52" fmla="*/ 28 w 41"/>
                  <a:gd name="T53" fmla="*/ 3 h 15"/>
                  <a:gd name="T54" fmla="*/ 25 w 41"/>
                  <a:gd name="T55" fmla="*/ 4 h 15"/>
                  <a:gd name="T56" fmla="*/ 21 w 41"/>
                  <a:gd name="T57" fmla="*/ 5 h 15"/>
                  <a:gd name="T58" fmla="*/ 17 w 41"/>
                  <a:gd name="T59" fmla="*/ 6 h 15"/>
                  <a:gd name="T60" fmla="*/ 14 w 41"/>
                  <a:gd name="T61" fmla="*/ 6 h 15"/>
                  <a:gd name="T62" fmla="*/ 12 w 41"/>
                  <a:gd name="T63" fmla="*/ 4 h 15"/>
                  <a:gd name="T64" fmla="*/ 10 w 41"/>
                  <a:gd name="T65" fmla="*/ 3 h 15"/>
                  <a:gd name="T66" fmla="*/ 8 w 41"/>
                  <a:gd name="T67" fmla="*/ 2 h 15"/>
                  <a:gd name="T68" fmla="*/ 6 w 41"/>
                  <a:gd name="T69" fmla="*/ 2 h 15"/>
                  <a:gd name="T70" fmla="*/ 6 w 41"/>
                  <a:gd name="T71" fmla="*/ 4 h 15"/>
                  <a:gd name="T72" fmla="*/ 7 w 41"/>
                  <a:gd name="T73" fmla="*/ 6 h 15"/>
                  <a:gd name="T74" fmla="*/ 6 w 41"/>
                  <a:gd name="T75" fmla="*/ 15 h 15"/>
                  <a:gd name="T76" fmla="*/ 9 w 41"/>
                  <a:gd name="T77" fmla="*/ 15 h 15"/>
                  <a:gd name="T78" fmla="*/ 13 w 41"/>
                  <a:gd name="T79" fmla="*/ 15 h 15"/>
                  <a:gd name="T80" fmla="*/ 17 w 41"/>
                  <a:gd name="T81" fmla="*/ 14 h 15"/>
                  <a:gd name="T82" fmla="*/ 19 w 41"/>
                  <a:gd name="T83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1" h="15">
                    <a:moveTo>
                      <a:pt x="20" y="14"/>
                    </a:moveTo>
                    <a:lnTo>
                      <a:pt x="22" y="14"/>
                    </a:lnTo>
                    <a:lnTo>
                      <a:pt x="23" y="14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9" y="13"/>
                    </a:lnTo>
                    <a:lnTo>
                      <a:pt x="30" y="12"/>
                    </a:lnTo>
                    <a:lnTo>
                      <a:pt x="32" y="11"/>
                    </a:lnTo>
                    <a:lnTo>
                      <a:pt x="33" y="11"/>
                    </a:lnTo>
                    <a:lnTo>
                      <a:pt x="35" y="10"/>
                    </a:lnTo>
                    <a:lnTo>
                      <a:pt x="36" y="9"/>
                    </a:lnTo>
                    <a:lnTo>
                      <a:pt x="37" y="9"/>
                    </a:lnTo>
                    <a:lnTo>
                      <a:pt x="38" y="8"/>
                    </a:lnTo>
                    <a:lnTo>
                      <a:pt x="39" y="7"/>
                    </a:lnTo>
                    <a:lnTo>
                      <a:pt x="40" y="6"/>
                    </a:lnTo>
                    <a:lnTo>
                      <a:pt x="40" y="5"/>
                    </a:lnTo>
                    <a:lnTo>
                      <a:pt x="41" y="4"/>
                    </a:lnTo>
                    <a:lnTo>
                      <a:pt x="41" y="3"/>
                    </a:lnTo>
                    <a:lnTo>
                      <a:pt x="40" y="2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39" y="3"/>
                    </a:lnTo>
                    <a:lnTo>
                      <a:pt x="38" y="5"/>
                    </a:lnTo>
                    <a:lnTo>
                      <a:pt x="37" y="6"/>
                    </a:lnTo>
                    <a:lnTo>
                      <a:pt x="35" y="8"/>
                    </a:lnTo>
                    <a:lnTo>
                      <a:pt x="33" y="9"/>
                    </a:lnTo>
                    <a:lnTo>
                      <a:pt x="31" y="10"/>
                    </a:lnTo>
                    <a:lnTo>
                      <a:pt x="29" y="11"/>
                    </a:lnTo>
                    <a:lnTo>
                      <a:pt x="27" y="11"/>
                    </a:lnTo>
                    <a:lnTo>
                      <a:pt x="27" y="12"/>
                    </a:lnTo>
                    <a:lnTo>
                      <a:pt x="26" y="12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17" y="8"/>
                    </a:lnTo>
                    <a:lnTo>
                      <a:pt x="19" y="8"/>
                    </a:lnTo>
                    <a:lnTo>
                      <a:pt x="21" y="7"/>
                    </a:lnTo>
                    <a:lnTo>
                      <a:pt x="23" y="6"/>
                    </a:lnTo>
                    <a:lnTo>
                      <a:pt x="26" y="5"/>
                    </a:lnTo>
                    <a:lnTo>
                      <a:pt x="28" y="4"/>
                    </a:lnTo>
                    <a:lnTo>
                      <a:pt x="30" y="3"/>
                    </a:lnTo>
                    <a:lnTo>
                      <a:pt x="31" y="2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29" y="1"/>
                    </a:lnTo>
                    <a:lnTo>
                      <a:pt x="29" y="2"/>
                    </a:lnTo>
                    <a:lnTo>
                      <a:pt x="28" y="3"/>
                    </a:lnTo>
                    <a:lnTo>
                      <a:pt x="26" y="3"/>
                    </a:lnTo>
                    <a:lnTo>
                      <a:pt x="25" y="4"/>
                    </a:lnTo>
                    <a:lnTo>
                      <a:pt x="23" y="5"/>
                    </a:lnTo>
                    <a:lnTo>
                      <a:pt x="21" y="5"/>
                    </a:lnTo>
                    <a:lnTo>
                      <a:pt x="19" y="6"/>
                    </a:lnTo>
                    <a:lnTo>
                      <a:pt x="17" y="6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3" y="15"/>
                    </a:lnTo>
                    <a:lnTo>
                      <a:pt x="15" y="14"/>
                    </a:lnTo>
                    <a:lnTo>
                      <a:pt x="17" y="14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8" name="Freeform 1480"/>
              <p:cNvSpPr>
                <a:spLocks/>
              </p:cNvSpPr>
              <p:nvPr/>
            </p:nvSpPr>
            <p:spPr bwMode="auto">
              <a:xfrm>
                <a:off x="5534" y="2676"/>
                <a:ext cx="14" cy="9"/>
              </a:xfrm>
              <a:custGeom>
                <a:avLst/>
                <a:gdLst>
                  <a:gd name="T0" fmla="*/ 12 w 14"/>
                  <a:gd name="T1" fmla="*/ 4 h 9"/>
                  <a:gd name="T2" fmla="*/ 11 w 14"/>
                  <a:gd name="T3" fmla="*/ 4 h 9"/>
                  <a:gd name="T4" fmla="*/ 10 w 14"/>
                  <a:gd name="T5" fmla="*/ 4 h 9"/>
                  <a:gd name="T6" fmla="*/ 10 w 14"/>
                  <a:gd name="T7" fmla="*/ 4 h 9"/>
                  <a:gd name="T8" fmla="*/ 9 w 14"/>
                  <a:gd name="T9" fmla="*/ 4 h 9"/>
                  <a:gd name="T10" fmla="*/ 9 w 14"/>
                  <a:gd name="T11" fmla="*/ 3 h 9"/>
                  <a:gd name="T12" fmla="*/ 8 w 14"/>
                  <a:gd name="T13" fmla="*/ 2 h 9"/>
                  <a:gd name="T14" fmla="*/ 8 w 14"/>
                  <a:gd name="T15" fmla="*/ 2 h 9"/>
                  <a:gd name="T16" fmla="*/ 7 w 14"/>
                  <a:gd name="T17" fmla="*/ 1 h 9"/>
                  <a:gd name="T18" fmla="*/ 6 w 14"/>
                  <a:gd name="T19" fmla="*/ 1 h 9"/>
                  <a:gd name="T20" fmla="*/ 6 w 14"/>
                  <a:gd name="T21" fmla="*/ 0 h 9"/>
                  <a:gd name="T22" fmla="*/ 5 w 14"/>
                  <a:gd name="T23" fmla="*/ 0 h 9"/>
                  <a:gd name="T24" fmla="*/ 5 w 14"/>
                  <a:gd name="T25" fmla="*/ 0 h 9"/>
                  <a:gd name="T26" fmla="*/ 5 w 14"/>
                  <a:gd name="T27" fmla="*/ 0 h 9"/>
                  <a:gd name="T28" fmla="*/ 5 w 14"/>
                  <a:gd name="T29" fmla="*/ 2 h 9"/>
                  <a:gd name="T30" fmla="*/ 6 w 14"/>
                  <a:gd name="T31" fmla="*/ 3 h 9"/>
                  <a:gd name="T32" fmla="*/ 7 w 14"/>
                  <a:gd name="T33" fmla="*/ 4 h 9"/>
                  <a:gd name="T34" fmla="*/ 0 w 14"/>
                  <a:gd name="T35" fmla="*/ 4 h 9"/>
                  <a:gd name="T36" fmla="*/ 4 w 14"/>
                  <a:gd name="T37" fmla="*/ 9 h 9"/>
                  <a:gd name="T38" fmla="*/ 5 w 14"/>
                  <a:gd name="T39" fmla="*/ 9 h 9"/>
                  <a:gd name="T40" fmla="*/ 6 w 14"/>
                  <a:gd name="T41" fmla="*/ 9 h 9"/>
                  <a:gd name="T42" fmla="*/ 7 w 14"/>
                  <a:gd name="T43" fmla="*/ 9 h 9"/>
                  <a:gd name="T44" fmla="*/ 7 w 14"/>
                  <a:gd name="T45" fmla="*/ 9 h 9"/>
                  <a:gd name="T46" fmla="*/ 8 w 14"/>
                  <a:gd name="T47" fmla="*/ 9 h 9"/>
                  <a:gd name="T48" fmla="*/ 9 w 14"/>
                  <a:gd name="T49" fmla="*/ 9 h 9"/>
                  <a:gd name="T50" fmla="*/ 10 w 14"/>
                  <a:gd name="T51" fmla="*/ 9 h 9"/>
                  <a:gd name="T52" fmla="*/ 10 w 14"/>
                  <a:gd name="T53" fmla="*/ 9 h 9"/>
                  <a:gd name="T54" fmla="*/ 11 w 14"/>
                  <a:gd name="T55" fmla="*/ 9 h 9"/>
                  <a:gd name="T56" fmla="*/ 12 w 14"/>
                  <a:gd name="T57" fmla="*/ 8 h 9"/>
                  <a:gd name="T58" fmla="*/ 12 w 14"/>
                  <a:gd name="T59" fmla="*/ 8 h 9"/>
                  <a:gd name="T60" fmla="*/ 13 w 14"/>
                  <a:gd name="T61" fmla="*/ 8 h 9"/>
                  <a:gd name="T62" fmla="*/ 13 w 14"/>
                  <a:gd name="T63" fmla="*/ 8 h 9"/>
                  <a:gd name="T64" fmla="*/ 13 w 14"/>
                  <a:gd name="T65" fmla="*/ 8 h 9"/>
                  <a:gd name="T66" fmla="*/ 14 w 14"/>
                  <a:gd name="T67" fmla="*/ 8 h 9"/>
                  <a:gd name="T68" fmla="*/ 14 w 14"/>
                  <a:gd name="T69" fmla="*/ 7 h 9"/>
                  <a:gd name="T70" fmla="*/ 12 w 14"/>
                  <a:gd name="T7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" h="9">
                    <a:moveTo>
                      <a:pt x="12" y="4"/>
                    </a:moveTo>
                    <a:lnTo>
                      <a:pt x="11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6" y="3"/>
                    </a:lnTo>
                    <a:lnTo>
                      <a:pt x="7" y="4"/>
                    </a:lnTo>
                    <a:lnTo>
                      <a:pt x="0" y="4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9" name="Freeform 1481"/>
              <p:cNvSpPr>
                <a:spLocks/>
              </p:cNvSpPr>
              <p:nvPr/>
            </p:nvSpPr>
            <p:spPr bwMode="auto">
              <a:xfrm>
                <a:off x="5559" y="2665"/>
                <a:ext cx="4" cy="7"/>
              </a:xfrm>
              <a:custGeom>
                <a:avLst/>
                <a:gdLst>
                  <a:gd name="T0" fmla="*/ 3 w 4"/>
                  <a:gd name="T1" fmla="*/ 3 h 7"/>
                  <a:gd name="T2" fmla="*/ 3 w 4"/>
                  <a:gd name="T3" fmla="*/ 2 h 7"/>
                  <a:gd name="T4" fmla="*/ 2 w 4"/>
                  <a:gd name="T5" fmla="*/ 2 h 7"/>
                  <a:gd name="T6" fmla="*/ 2 w 4"/>
                  <a:gd name="T7" fmla="*/ 1 h 7"/>
                  <a:gd name="T8" fmla="*/ 1 w 4"/>
                  <a:gd name="T9" fmla="*/ 0 h 7"/>
                  <a:gd name="T10" fmla="*/ 0 w 4"/>
                  <a:gd name="T11" fmla="*/ 0 h 7"/>
                  <a:gd name="T12" fmla="*/ 0 w 4"/>
                  <a:gd name="T13" fmla="*/ 1 h 7"/>
                  <a:gd name="T14" fmla="*/ 0 w 4"/>
                  <a:gd name="T15" fmla="*/ 1 h 7"/>
                  <a:gd name="T16" fmla="*/ 0 w 4"/>
                  <a:gd name="T17" fmla="*/ 1 h 7"/>
                  <a:gd name="T18" fmla="*/ 0 w 4"/>
                  <a:gd name="T19" fmla="*/ 2 h 7"/>
                  <a:gd name="T20" fmla="*/ 1 w 4"/>
                  <a:gd name="T21" fmla="*/ 2 h 7"/>
                  <a:gd name="T22" fmla="*/ 1 w 4"/>
                  <a:gd name="T23" fmla="*/ 3 h 7"/>
                  <a:gd name="T24" fmla="*/ 2 w 4"/>
                  <a:gd name="T25" fmla="*/ 3 h 7"/>
                  <a:gd name="T26" fmla="*/ 2 w 4"/>
                  <a:gd name="T27" fmla="*/ 4 h 7"/>
                  <a:gd name="T28" fmla="*/ 2 w 4"/>
                  <a:gd name="T29" fmla="*/ 5 h 7"/>
                  <a:gd name="T30" fmla="*/ 2 w 4"/>
                  <a:gd name="T31" fmla="*/ 6 h 7"/>
                  <a:gd name="T32" fmla="*/ 2 w 4"/>
                  <a:gd name="T33" fmla="*/ 7 h 7"/>
                  <a:gd name="T34" fmla="*/ 2 w 4"/>
                  <a:gd name="T35" fmla="*/ 7 h 7"/>
                  <a:gd name="T36" fmla="*/ 2 w 4"/>
                  <a:gd name="T37" fmla="*/ 7 h 7"/>
                  <a:gd name="T38" fmla="*/ 3 w 4"/>
                  <a:gd name="T39" fmla="*/ 7 h 7"/>
                  <a:gd name="T40" fmla="*/ 3 w 4"/>
                  <a:gd name="T41" fmla="*/ 7 h 7"/>
                  <a:gd name="T42" fmla="*/ 4 w 4"/>
                  <a:gd name="T43" fmla="*/ 7 h 7"/>
                  <a:gd name="T44" fmla="*/ 4 w 4"/>
                  <a:gd name="T45" fmla="*/ 6 h 7"/>
                  <a:gd name="T46" fmla="*/ 4 w 4"/>
                  <a:gd name="T47" fmla="*/ 4 h 7"/>
                  <a:gd name="T48" fmla="*/ 3 w 4"/>
                  <a:gd name="T4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" h="7">
                    <a:moveTo>
                      <a:pt x="3" y="3"/>
                    </a:moveTo>
                    <a:lnTo>
                      <a:pt x="3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0" name="Freeform 1482"/>
              <p:cNvSpPr>
                <a:spLocks/>
              </p:cNvSpPr>
              <p:nvPr/>
            </p:nvSpPr>
            <p:spPr bwMode="auto">
              <a:xfrm>
                <a:off x="5525" y="2650"/>
                <a:ext cx="32" cy="19"/>
              </a:xfrm>
              <a:custGeom>
                <a:avLst/>
                <a:gdLst>
                  <a:gd name="T0" fmla="*/ 31 w 32"/>
                  <a:gd name="T1" fmla="*/ 10 h 19"/>
                  <a:gd name="T2" fmla="*/ 28 w 32"/>
                  <a:gd name="T3" fmla="*/ 7 h 19"/>
                  <a:gd name="T4" fmla="*/ 32 w 32"/>
                  <a:gd name="T5" fmla="*/ 4 h 19"/>
                  <a:gd name="T6" fmla="*/ 29 w 32"/>
                  <a:gd name="T7" fmla="*/ 0 h 19"/>
                  <a:gd name="T8" fmla="*/ 27 w 32"/>
                  <a:gd name="T9" fmla="*/ 0 h 19"/>
                  <a:gd name="T10" fmla="*/ 30 w 32"/>
                  <a:gd name="T11" fmla="*/ 4 h 19"/>
                  <a:gd name="T12" fmla="*/ 26 w 32"/>
                  <a:gd name="T13" fmla="*/ 7 h 19"/>
                  <a:gd name="T14" fmla="*/ 26 w 32"/>
                  <a:gd name="T15" fmla="*/ 7 h 19"/>
                  <a:gd name="T16" fmla="*/ 27 w 32"/>
                  <a:gd name="T17" fmla="*/ 8 h 19"/>
                  <a:gd name="T18" fmla="*/ 28 w 32"/>
                  <a:gd name="T19" fmla="*/ 9 h 19"/>
                  <a:gd name="T20" fmla="*/ 28 w 32"/>
                  <a:gd name="T21" fmla="*/ 9 h 19"/>
                  <a:gd name="T22" fmla="*/ 15 w 32"/>
                  <a:gd name="T23" fmla="*/ 17 h 19"/>
                  <a:gd name="T24" fmla="*/ 4 w 32"/>
                  <a:gd name="T25" fmla="*/ 10 h 19"/>
                  <a:gd name="T26" fmla="*/ 6 w 32"/>
                  <a:gd name="T27" fmla="*/ 7 h 19"/>
                  <a:gd name="T28" fmla="*/ 3 w 32"/>
                  <a:gd name="T29" fmla="*/ 4 h 19"/>
                  <a:gd name="T30" fmla="*/ 5 w 32"/>
                  <a:gd name="T31" fmla="*/ 0 h 19"/>
                  <a:gd name="T32" fmla="*/ 3 w 32"/>
                  <a:gd name="T33" fmla="*/ 0 h 19"/>
                  <a:gd name="T34" fmla="*/ 0 w 32"/>
                  <a:gd name="T35" fmla="*/ 4 h 19"/>
                  <a:gd name="T36" fmla="*/ 4 w 32"/>
                  <a:gd name="T37" fmla="*/ 7 h 19"/>
                  <a:gd name="T38" fmla="*/ 1 w 32"/>
                  <a:gd name="T39" fmla="*/ 10 h 19"/>
                  <a:gd name="T40" fmla="*/ 15 w 32"/>
                  <a:gd name="T41" fmla="*/ 19 h 19"/>
                  <a:gd name="T42" fmla="*/ 31 w 32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2" h="19">
                    <a:moveTo>
                      <a:pt x="31" y="10"/>
                    </a:moveTo>
                    <a:lnTo>
                      <a:pt x="28" y="7"/>
                    </a:lnTo>
                    <a:lnTo>
                      <a:pt x="32" y="4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30" y="4"/>
                    </a:lnTo>
                    <a:lnTo>
                      <a:pt x="26" y="7"/>
                    </a:lnTo>
                    <a:lnTo>
                      <a:pt x="26" y="7"/>
                    </a:lnTo>
                    <a:lnTo>
                      <a:pt x="27" y="8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15" y="17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4" y="7"/>
                    </a:lnTo>
                    <a:lnTo>
                      <a:pt x="1" y="10"/>
                    </a:lnTo>
                    <a:lnTo>
                      <a:pt x="15" y="19"/>
                    </a:lnTo>
                    <a:lnTo>
                      <a:pt x="31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1" name="Freeform 1483"/>
              <p:cNvSpPr>
                <a:spLocks/>
              </p:cNvSpPr>
              <p:nvPr/>
            </p:nvSpPr>
            <p:spPr bwMode="auto">
              <a:xfrm>
                <a:off x="5516" y="2690"/>
                <a:ext cx="49" cy="14"/>
              </a:xfrm>
              <a:custGeom>
                <a:avLst/>
                <a:gdLst>
                  <a:gd name="T0" fmla="*/ 24 w 49"/>
                  <a:gd name="T1" fmla="*/ 0 h 14"/>
                  <a:gd name="T2" fmla="*/ 23 w 49"/>
                  <a:gd name="T3" fmla="*/ 1 h 14"/>
                  <a:gd name="T4" fmla="*/ 21 w 49"/>
                  <a:gd name="T5" fmla="*/ 4 h 14"/>
                  <a:gd name="T6" fmla="*/ 19 w 49"/>
                  <a:gd name="T7" fmla="*/ 6 h 14"/>
                  <a:gd name="T8" fmla="*/ 16 w 49"/>
                  <a:gd name="T9" fmla="*/ 8 h 14"/>
                  <a:gd name="T10" fmla="*/ 14 w 49"/>
                  <a:gd name="T11" fmla="*/ 9 h 14"/>
                  <a:gd name="T12" fmla="*/ 12 w 49"/>
                  <a:gd name="T13" fmla="*/ 10 h 14"/>
                  <a:gd name="T14" fmla="*/ 10 w 49"/>
                  <a:gd name="T15" fmla="*/ 10 h 14"/>
                  <a:gd name="T16" fmla="*/ 8 w 49"/>
                  <a:gd name="T17" fmla="*/ 11 h 14"/>
                  <a:gd name="T18" fmla="*/ 6 w 49"/>
                  <a:gd name="T19" fmla="*/ 11 h 14"/>
                  <a:gd name="T20" fmla="*/ 4 w 49"/>
                  <a:gd name="T21" fmla="*/ 11 h 14"/>
                  <a:gd name="T22" fmla="*/ 2 w 49"/>
                  <a:gd name="T23" fmla="*/ 11 h 14"/>
                  <a:gd name="T24" fmla="*/ 0 w 49"/>
                  <a:gd name="T25" fmla="*/ 13 h 14"/>
                  <a:gd name="T26" fmla="*/ 3 w 49"/>
                  <a:gd name="T27" fmla="*/ 13 h 14"/>
                  <a:gd name="T28" fmla="*/ 6 w 49"/>
                  <a:gd name="T29" fmla="*/ 13 h 14"/>
                  <a:gd name="T30" fmla="*/ 8 w 49"/>
                  <a:gd name="T31" fmla="*/ 13 h 14"/>
                  <a:gd name="T32" fmla="*/ 11 w 49"/>
                  <a:gd name="T33" fmla="*/ 12 h 14"/>
                  <a:gd name="T34" fmla="*/ 14 w 49"/>
                  <a:gd name="T35" fmla="*/ 11 h 14"/>
                  <a:gd name="T36" fmla="*/ 16 w 49"/>
                  <a:gd name="T37" fmla="*/ 10 h 14"/>
                  <a:gd name="T38" fmla="*/ 18 w 49"/>
                  <a:gd name="T39" fmla="*/ 9 h 14"/>
                  <a:gd name="T40" fmla="*/ 20 w 49"/>
                  <a:gd name="T41" fmla="*/ 8 h 14"/>
                  <a:gd name="T42" fmla="*/ 21 w 49"/>
                  <a:gd name="T43" fmla="*/ 7 h 14"/>
                  <a:gd name="T44" fmla="*/ 22 w 49"/>
                  <a:gd name="T45" fmla="*/ 6 h 14"/>
                  <a:gd name="T46" fmla="*/ 23 w 49"/>
                  <a:gd name="T47" fmla="*/ 4 h 14"/>
                  <a:gd name="T48" fmla="*/ 24 w 49"/>
                  <a:gd name="T49" fmla="*/ 3 h 14"/>
                  <a:gd name="T50" fmla="*/ 25 w 49"/>
                  <a:gd name="T51" fmla="*/ 5 h 14"/>
                  <a:gd name="T52" fmla="*/ 26 w 49"/>
                  <a:gd name="T53" fmla="*/ 6 h 14"/>
                  <a:gd name="T54" fmla="*/ 27 w 49"/>
                  <a:gd name="T55" fmla="*/ 8 h 14"/>
                  <a:gd name="T56" fmla="*/ 28 w 49"/>
                  <a:gd name="T57" fmla="*/ 9 h 14"/>
                  <a:gd name="T58" fmla="*/ 30 w 49"/>
                  <a:gd name="T59" fmla="*/ 11 h 14"/>
                  <a:gd name="T60" fmla="*/ 33 w 49"/>
                  <a:gd name="T61" fmla="*/ 12 h 14"/>
                  <a:gd name="T62" fmla="*/ 36 w 49"/>
                  <a:gd name="T63" fmla="*/ 13 h 14"/>
                  <a:gd name="T64" fmla="*/ 38 w 49"/>
                  <a:gd name="T65" fmla="*/ 14 h 14"/>
                  <a:gd name="T66" fmla="*/ 41 w 49"/>
                  <a:gd name="T67" fmla="*/ 14 h 14"/>
                  <a:gd name="T68" fmla="*/ 44 w 49"/>
                  <a:gd name="T69" fmla="*/ 14 h 14"/>
                  <a:gd name="T70" fmla="*/ 46 w 49"/>
                  <a:gd name="T71" fmla="*/ 14 h 14"/>
                  <a:gd name="T72" fmla="*/ 49 w 49"/>
                  <a:gd name="T73" fmla="*/ 14 h 14"/>
                  <a:gd name="T74" fmla="*/ 47 w 49"/>
                  <a:gd name="T75" fmla="*/ 12 h 14"/>
                  <a:gd name="T76" fmla="*/ 45 w 49"/>
                  <a:gd name="T77" fmla="*/ 12 h 14"/>
                  <a:gd name="T78" fmla="*/ 43 w 49"/>
                  <a:gd name="T79" fmla="*/ 12 h 14"/>
                  <a:gd name="T80" fmla="*/ 41 w 49"/>
                  <a:gd name="T81" fmla="*/ 12 h 14"/>
                  <a:gd name="T82" fmla="*/ 39 w 49"/>
                  <a:gd name="T83" fmla="*/ 12 h 14"/>
                  <a:gd name="T84" fmla="*/ 37 w 49"/>
                  <a:gd name="T85" fmla="*/ 11 h 14"/>
                  <a:gd name="T86" fmla="*/ 34 w 49"/>
                  <a:gd name="T87" fmla="*/ 11 h 14"/>
                  <a:gd name="T88" fmla="*/ 32 w 49"/>
                  <a:gd name="T89" fmla="*/ 9 h 14"/>
                  <a:gd name="T90" fmla="*/ 29 w 49"/>
                  <a:gd name="T91" fmla="*/ 8 h 14"/>
                  <a:gd name="T92" fmla="*/ 27 w 49"/>
                  <a:gd name="T93" fmla="*/ 5 h 14"/>
                  <a:gd name="T94" fmla="*/ 25 w 49"/>
                  <a:gd name="T95" fmla="*/ 2 h 14"/>
                  <a:gd name="T96" fmla="*/ 24 w 49"/>
                  <a:gd name="T9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9" h="14">
                    <a:moveTo>
                      <a:pt x="24" y="0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2"/>
                    </a:lnTo>
                    <a:lnTo>
                      <a:pt x="21" y="4"/>
                    </a:lnTo>
                    <a:lnTo>
                      <a:pt x="20" y="5"/>
                    </a:lnTo>
                    <a:lnTo>
                      <a:pt x="19" y="6"/>
                    </a:lnTo>
                    <a:lnTo>
                      <a:pt x="17" y="8"/>
                    </a:lnTo>
                    <a:lnTo>
                      <a:pt x="16" y="8"/>
                    </a:lnTo>
                    <a:lnTo>
                      <a:pt x="15" y="9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0" y="10"/>
                    </a:lnTo>
                    <a:lnTo>
                      <a:pt x="9" y="11"/>
                    </a:lnTo>
                    <a:lnTo>
                      <a:pt x="8" y="11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0" y="13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4" y="11"/>
                    </a:lnTo>
                    <a:lnTo>
                      <a:pt x="15" y="11"/>
                    </a:lnTo>
                    <a:lnTo>
                      <a:pt x="16" y="10"/>
                    </a:lnTo>
                    <a:lnTo>
                      <a:pt x="17" y="10"/>
                    </a:lnTo>
                    <a:lnTo>
                      <a:pt x="18" y="9"/>
                    </a:lnTo>
                    <a:lnTo>
                      <a:pt x="19" y="9"/>
                    </a:lnTo>
                    <a:lnTo>
                      <a:pt x="20" y="8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3" y="5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4" y="3"/>
                    </a:lnTo>
                    <a:lnTo>
                      <a:pt x="24" y="4"/>
                    </a:lnTo>
                    <a:lnTo>
                      <a:pt x="25" y="5"/>
                    </a:lnTo>
                    <a:lnTo>
                      <a:pt x="25" y="6"/>
                    </a:lnTo>
                    <a:lnTo>
                      <a:pt x="26" y="6"/>
                    </a:lnTo>
                    <a:lnTo>
                      <a:pt x="26" y="7"/>
                    </a:lnTo>
                    <a:lnTo>
                      <a:pt x="27" y="8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29" y="10"/>
                    </a:lnTo>
                    <a:lnTo>
                      <a:pt x="30" y="11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4" y="13"/>
                    </a:lnTo>
                    <a:lnTo>
                      <a:pt x="36" y="13"/>
                    </a:lnTo>
                    <a:lnTo>
                      <a:pt x="37" y="13"/>
                    </a:lnTo>
                    <a:lnTo>
                      <a:pt x="38" y="14"/>
                    </a:lnTo>
                    <a:lnTo>
                      <a:pt x="40" y="14"/>
                    </a:lnTo>
                    <a:lnTo>
                      <a:pt x="41" y="14"/>
                    </a:lnTo>
                    <a:lnTo>
                      <a:pt x="43" y="14"/>
                    </a:lnTo>
                    <a:lnTo>
                      <a:pt x="44" y="14"/>
                    </a:lnTo>
                    <a:lnTo>
                      <a:pt x="45" y="14"/>
                    </a:lnTo>
                    <a:lnTo>
                      <a:pt x="46" y="14"/>
                    </a:lnTo>
                    <a:lnTo>
                      <a:pt x="47" y="14"/>
                    </a:lnTo>
                    <a:lnTo>
                      <a:pt x="49" y="14"/>
                    </a:lnTo>
                    <a:lnTo>
                      <a:pt x="48" y="11"/>
                    </a:lnTo>
                    <a:lnTo>
                      <a:pt x="47" y="12"/>
                    </a:lnTo>
                    <a:lnTo>
                      <a:pt x="46" y="12"/>
                    </a:lnTo>
                    <a:lnTo>
                      <a:pt x="45" y="12"/>
                    </a:lnTo>
                    <a:lnTo>
                      <a:pt x="44" y="12"/>
                    </a:lnTo>
                    <a:lnTo>
                      <a:pt x="43" y="12"/>
                    </a:lnTo>
                    <a:lnTo>
                      <a:pt x="42" y="12"/>
                    </a:lnTo>
                    <a:lnTo>
                      <a:pt x="41" y="12"/>
                    </a:lnTo>
                    <a:lnTo>
                      <a:pt x="40" y="12"/>
                    </a:lnTo>
                    <a:lnTo>
                      <a:pt x="39" y="12"/>
                    </a:lnTo>
                    <a:lnTo>
                      <a:pt x="38" y="11"/>
                    </a:lnTo>
                    <a:lnTo>
                      <a:pt x="37" y="11"/>
                    </a:lnTo>
                    <a:lnTo>
                      <a:pt x="35" y="11"/>
                    </a:lnTo>
                    <a:lnTo>
                      <a:pt x="34" y="11"/>
                    </a:lnTo>
                    <a:lnTo>
                      <a:pt x="33" y="10"/>
                    </a:lnTo>
                    <a:lnTo>
                      <a:pt x="32" y="9"/>
                    </a:lnTo>
                    <a:lnTo>
                      <a:pt x="31" y="9"/>
                    </a:lnTo>
                    <a:lnTo>
                      <a:pt x="29" y="8"/>
                    </a:lnTo>
                    <a:lnTo>
                      <a:pt x="28" y="6"/>
                    </a:lnTo>
                    <a:lnTo>
                      <a:pt x="27" y="5"/>
                    </a:lnTo>
                    <a:lnTo>
                      <a:pt x="26" y="3"/>
                    </a:lnTo>
                    <a:lnTo>
                      <a:pt x="25" y="2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2" name="Freeform 1484"/>
              <p:cNvSpPr>
                <a:spLocks/>
              </p:cNvSpPr>
              <p:nvPr/>
            </p:nvSpPr>
            <p:spPr bwMode="auto">
              <a:xfrm>
                <a:off x="5488" y="2662"/>
                <a:ext cx="6" cy="12"/>
              </a:xfrm>
              <a:custGeom>
                <a:avLst/>
                <a:gdLst>
                  <a:gd name="T0" fmla="*/ 6 w 6"/>
                  <a:gd name="T1" fmla="*/ 6 h 12"/>
                  <a:gd name="T2" fmla="*/ 5 w 6"/>
                  <a:gd name="T3" fmla="*/ 6 h 12"/>
                  <a:gd name="T4" fmla="*/ 5 w 6"/>
                  <a:gd name="T5" fmla="*/ 6 h 12"/>
                  <a:gd name="T6" fmla="*/ 4 w 6"/>
                  <a:gd name="T7" fmla="*/ 6 h 12"/>
                  <a:gd name="T8" fmla="*/ 4 w 6"/>
                  <a:gd name="T9" fmla="*/ 6 h 12"/>
                  <a:gd name="T10" fmla="*/ 4 w 6"/>
                  <a:gd name="T11" fmla="*/ 5 h 12"/>
                  <a:gd name="T12" fmla="*/ 3 w 6"/>
                  <a:gd name="T13" fmla="*/ 4 h 12"/>
                  <a:gd name="T14" fmla="*/ 3 w 6"/>
                  <a:gd name="T15" fmla="*/ 3 h 12"/>
                  <a:gd name="T16" fmla="*/ 2 w 6"/>
                  <a:gd name="T17" fmla="*/ 2 h 12"/>
                  <a:gd name="T18" fmla="*/ 2 w 6"/>
                  <a:gd name="T19" fmla="*/ 1 h 12"/>
                  <a:gd name="T20" fmla="*/ 1 w 6"/>
                  <a:gd name="T21" fmla="*/ 0 h 12"/>
                  <a:gd name="T22" fmla="*/ 1 w 6"/>
                  <a:gd name="T23" fmla="*/ 0 h 12"/>
                  <a:gd name="T24" fmla="*/ 0 w 6"/>
                  <a:gd name="T25" fmla="*/ 0 h 12"/>
                  <a:gd name="T26" fmla="*/ 0 w 6"/>
                  <a:gd name="T27" fmla="*/ 1 h 12"/>
                  <a:gd name="T28" fmla="*/ 0 w 6"/>
                  <a:gd name="T29" fmla="*/ 2 h 12"/>
                  <a:gd name="T30" fmla="*/ 0 w 6"/>
                  <a:gd name="T31" fmla="*/ 4 h 12"/>
                  <a:gd name="T32" fmla="*/ 1 w 6"/>
                  <a:gd name="T33" fmla="*/ 5 h 12"/>
                  <a:gd name="T34" fmla="*/ 2 w 6"/>
                  <a:gd name="T35" fmla="*/ 7 h 12"/>
                  <a:gd name="T36" fmla="*/ 2 w 6"/>
                  <a:gd name="T37" fmla="*/ 9 h 12"/>
                  <a:gd name="T38" fmla="*/ 3 w 6"/>
                  <a:gd name="T39" fmla="*/ 10 h 12"/>
                  <a:gd name="T40" fmla="*/ 3 w 6"/>
                  <a:gd name="T41" fmla="*/ 10 h 12"/>
                  <a:gd name="T42" fmla="*/ 3 w 6"/>
                  <a:gd name="T43" fmla="*/ 11 h 12"/>
                  <a:gd name="T44" fmla="*/ 4 w 6"/>
                  <a:gd name="T45" fmla="*/ 11 h 12"/>
                  <a:gd name="T46" fmla="*/ 5 w 6"/>
                  <a:gd name="T47" fmla="*/ 11 h 12"/>
                  <a:gd name="T48" fmla="*/ 5 w 6"/>
                  <a:gd name="T49" fmla="*/ 12 h 12"/>
                  <a:gd name="T50" fmla="*/ 6 w 6"/>
                  <a:gd name="T51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" h="12">
                    <a:moveTo>
                      <a:pt x="6" y="6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3" name="Freeform 1485"/>
              <p:cNvSpPr>
                <a:spLocks/>
              </p:cNvSpPr>
              <p:nvPr/>
            </p:nvSpPr>
            <p:spPr bwMode="auto">
              <a:xfrm>
                <a:off x="5532" y="2641"/>
                <a:ext cx="18" cy="21"/>
              </a:xfrm>
              <a:custGeom>
                <a:avLst/>
                <a:gdLst>
                  <a:gd name="T0" fmla="*/ 18 w 18"/>
                  <a:gd name="T1" fmla="*/ 9 h 21"/>
                  <a:gd name="T2" fmla="*/ 18 w 18"/>
                  <a:gd name="T3" fmla="*/ 0 h 21"/>
                  <a:gd name="T4" fmla="*/ 0 w 18"/>
                  <a:gd name="T5" fmla="*/ 0 h 21"/>
                  <a:gd name="T6" fmla="*/ 0 w 18"/>
                  <a:gd name="T7" fmla="*/ 8 h 21"/>
                  <a:gd name="T8" fmla="*/ 8 w 18"/>
                  <a:gd name="T9" fmla="*/ 21 h 21"/>
                  <a:gd name="T10" fmla="*/ 18 w 18"/>
                  <a:gd name="T11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1">
                    <a:moveTo>
                      <a:pt x="18" y="9"/>
                    </a:moveTo>
                    <a:lnTo>
                      <a:pt x="18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21"/>
                    </a:lnTo>
                    <a:lnTo>
                      <a:pt x="18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4" name="Freeform 1486"/>
              <p:cNvSpPr>
                <a:spLocks/>
              </p:cNvSpPr>
              <p:nvPr/>
            </p:nvSpPr>
            <p:spPr bwMode="auto">
              <a:xfrm>
                <a:off x="5518" y="2592"/>
                <a:ext cx="45" cy="27"/>
              </a:xfrm>
              <a:custGeom>
                <a:avLst/>
                <a:gdLst>
                  <a:gd name="T0" fmla="*/ 36 w 45"/>
                  <a:gd name="T1" fmla="*/ 10 h 27"/>
                  <a:gd name="T2" fmla="*/ 36 w 45"/>
                  <a:gd name="T3" fmla="*/ 9 h 27"/>
                  <a:gd name="T4" fmla="*/ 35 w 45"/>
                  <a:gd name="T5" fmla="*/ 8 h 27"/>
                  <a:gd name="T6" fmla="*/ 34 w 45"/>
                  <a:gd name="T7" fmla="*/ 7 h 27"/>
                  <a:gd name="T8" fmla="*/ 33 w 45"/>
                  <a:gd name="T9" fmla="*/ 6 h 27"/>
                  <a:gd name="T10" fmla="*/ 31 w 45"/>
                  <a:gd name="T11" fmla="*/ 5 h 27"/>
                  <a:gd name="T12" fmla="*/ 29 w 45"/>
                  <a:gd name="T13" fmla="*/ 4 h 27"/>
                  <a:gd name="T14" fmla="*/ 27 w 45"/>
                  <a:gd name="T15" fmla="*/ 3 h 27"/>
                  <a:gd name="T16" fmla="*/ 25 w 45"/>
                  <a:gd name="T17" fmla="*/ 2 h 27"/>
                  <a:gd name="T18" fmla="*/ 23 w 45"/>
                  <a:gd name="T19" fmla="*/ 1 h 27"/>
                  <a:gd name="T20" fmla="*/ 20 w 45"/>
                  <a:gd name="T21" fmla="*/ 1 h 27"/>
                  <a:gd name="T22" fmla="*/ 18 w 45"/>
                  <a:gd name="T23" fmla="*/ 0 h 27"/>
                  <a:gd name="T24" fmla="*/ 15 w 45"/>
                  <a:gd name="T25" fmla="*/ 0 h 27"/>
                  <a:gd name="T26" fmla="*/ 13 w 45"/>
                  <a:gd name="T27" fmla="*/ 0 h 27"/>
                  <a:gd name="T28" fmla="*/ 11 w 45"/>
                  <a:gd name="T29" fmla="*/ 0 h 27"/>
                  <a:gd name="T30" fmla="*/ 8 w 45"/>
                  <a:gd name="T31" fmla="*/ 0 h 27"/>
                  <a:gd name="T32" fmla="*/ 6 w 45"/>
                  <a:gd name="T33" fmla="*/ 1 h 27"/>
                  <a:gd name="T34" fmla="*/ 4 w 45"/>
                  <a:gd name="T35" fmla="*/ 3 h 27"/>
                  <a:gd name="T36" fmla="*/ 2 w 45"/>
                  <a:gd name="T37" fmla="*/ 5 h 27"/>
                  <a:gd name="T38" fmla="*/ 1 w 45"/>
                  <a:gd name="T39" fmla="*/ 7 h 27"/>
                  <a:gd name="T40" fmla="*/ 0 w 45"/>
                  <a:gd name="T41" fmla="*/ 10 h 27"/>
                  <a:gd name="T42" fmla="*/ 1 w 45"/>
                  <a:gd name="T43" fmla="*/ 12 h 27"/>
                  <a:gd name="T44" fmla="*/ 1 w 45"/>
                  <a:gd name="T45" fmla="*/ 14 h 27"/>
                  <a:gd name="T46" fmla="*/ 2 w 45"/>
                  <a:gd name="T47" fmla="*/ 15 h 27"/>
                  <a:gd name="T48" fmla="*/ 3 w 45"/>
                  <a:gd name="T49" fmla="*/ 15 h 27"/>
                  <a:gd name="T50" fmla="*/ 4 w 45"/>
                  <a:gd name="T51" fmla="*/ 15 h 27"/>
                  <a:gd name="T52" fmla="*/ 5 w 45"/>
                  <a:gd name="T53" fmla="*/ 16 h 27"/>
                  <a:gd name="T54" fmla="*/ 6 w 45"/>
                  <a:gd name="T55" fmla="*/ 16 h 27"/>
                  <a:gd name="T56" fmla="*/ 8 w 45"/>
                  <a:gd name="T57" fmla="*/ 17 h 27"/>
                  <a:gd name="T58" fmla="*/ 11 w 45"/>
                  <a:gd name="T59" fmla="*/ 18 h 27"/>
                  <a:gd name="T60" fmla="*/ 14 w 45"/>
                  <a:gd name="T61" fmla="*/ 19 h 27"/>
                  <a:gd name="T62" fmla="*/ 16 w 45"/>
                  <a:gd name="T63" fmla="*/ 20 h 27"/>
                  <a:gd name="T64" fmla="*/ 19 w 45"/>
                  <a:gd name="T65" fmla="*/ 21 h 27"/>
                  <a:gd name="T66" fmla="*/ 22 w 45"/>
                  <a:gd name="T67" fmla="*/ 22 h 27"/>
                  <a:gd name="T68" fmla="*/ 25 w 45"/>
                  <a:gd name="T69" fmla="*/ 23 h 27"/>
                  <a:gd name="T70" fmla="*/ 28 w 45"/>
                  <a:gd name="T71" fmla="*/ 24 h 27"/>
                  <a:gd name="T72" fmla="*/ 30 w 45"/>
                  <a:gd name="T73" fmla="*/ 25 h 27"/>
                  <a:gd name="T74" fmla="*/ 33 w 45"/>
                  <a:gd name="T75" fmla="*/ 26 h 27"/>
                  <a:gd name="T76" fmla="*/ 34 w 45"/>
                  <a:gd name="T77" fmla="*/ 27 h 27"/>
                  <a:gd name="T78" fmla="*/ 36 w 45"/>
                  <a:gd name="T79" fmla="*/ 27 h 27"/>
                  <a:gd name="T80" fmla="*/ 37 w 45"/>
                  <a:gd name="T81" fmla="*/ 27 h 27"/>
                  <a:gd name="T82" fmla="*/ 38 w 45"/>
                  <a:gd name="T83" fmla="*/ 27 h 27"/>
                  <a:gd name="T84" fmla="*/ 40 w 45"/>
                  <a:gd name="T85" fmla="*/ 27 h 27"/>
                  <a:gd name="T86" fmla="*/ 41 w 45"/>
                  <a:gd name="T87" fmla="*/ 27 h 27"/>
                  <a:gd name="T88" fmla="*/ 42 w 45"/>
                  <a:gd name="T89" fmla="*/ 27 h 27"/>
                  <a:gd name="T90" fmla="*/ 43 w 45"/>
                  <a:gd name="T91" fmla="*/ 26 h 27"/>
                  <a:gd name="T92" fmla="*/ 44 w 45"/>
                  <a:gd name="T93" fmla="*/ 25 h 27"/>
                  <a:gd name="T94" fmla="*/ 44 w 45"/>
                  <a:gd name="T95" fmla="*/ 24 h 27"/>
                  <a:gd name="T96" fmla="*/ 45 w 45"/>
                  <a:gd name="T97" fmla="*/ 22 h 27"/>
                  <a:gd name="T98" fmla="*/ 45 w 45"/>
                  <a:gd name="T99" fmla="*/ 20 h 27"/>
                  <a:gd name="T100" fmla="*/ 44 w 45"/>
                  <a:gd name="T101" fmla="*/ 18 h 27"/>
                  <a:gd name="T102" fmla="*/ 44 w 45"/>
                  <a:gd name="T103" fmla="*/ 16 h 27"/>
                  <a:gd name="T104" fmla="*/ 42 w 45"/>
                  <a:gd name="T105" fmla="*/ 14 h 27"/>
                  <a:gd name="T106" fmla="*/ 41 w 45"/>
                  <a:gd name="T107" fmla="*/ 12 h 27"/>
                  <a:gd name="T108" fmla="*/ 39 w 45"/>
                  <a:gd name="T109" fmla="*/ 11 h 27"/>
                  <a:gd name="T110" fmla="*/ 38 w 45"/>
                  <a:gd name="T111" fmla="*/ 10 h 27"/>
                  <a:gd name="T112" fmla="*/ 36 w 45"/>
                  <a:gd name="T11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5" h="27">
                    <a:moveTo>
                      <a:pt x="36" y="10"/>
                    </a:moveTo>
                    <a:lnTo>
                      <a:pt x="36" y="9"/>
                    </a:lnTo>
                    <a:lnTo>
                      <a:pt x="35" y="8"/>
                    </a:lnTo>
                    <a:lnTo>
                      <a:pt x="34" y="7"/>
                    </a:lnTo>
                    <a:lnTo>
                      <a:pt x="33" y="6"/>
                    </a:lnTo>
                    <a:lnTo>
                      <a:pt x="31" y="5"/>
                    </a:lnTo>
                    <a:lnTo>
                      <a:pt x="29" y="4"/>
                    </a:lnTo>
                    <a:lnTo>
                      <a:pt x="27" y="3"/>
                    </a:lnTo>
                    <a:lnTo>
                      <a:pt x="25" y="2"/>
                    </a:lnTo>
                    <a:lnTo>
                      <a:pt x="23" y="1"/>
                    </a:lnTo>
                    <a:lnTo>
                      <a:pt x="20" y="1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8" y="17"/>
                    </a:lnTo>
                    <a:lnTo>
                      <a:pt x="11" y="18"/>
                    </a:lnTo>
                    <a:lnTo>
                      <a:pt x="14" y="19"/>
                    </a:lnTo>
                    <a:lnTo>
                      <a:pt x="16" y="20"/>
                    </a:lnTo>
                    <a:lnTo>
                      <a:pt x="19" y="21"/>
                    </a:lnTo>
                    <a:lnTo>
                      <a:pt x="22" y="22"/>
                    </a:lnTo>
                    <a:lnTo>
                      <a:pt x="25" y="23"/>
                    </a:lnTo>
                    <a:lnTo>
                      <a:pt x="28" y="24"/>
                    </a:lnTo>
                    <a:lnTo>
                      <a:pt x="30" y="25"/>
                    </a:lnTo>
                    <a:lnTo>
                      <a:pt x="33" y="26"/>
                    </a:lnTo>
                    <a:lnTo>
                      <a:pt x="34" y="27"/>
                    </a:lnTo>
                    <a:lnTo>
                      <a:pt x="36" y="27"/>
                    </a:lnTo>
                    <a:lnTo>
                      <a:pt x="37" y="27"/>
                    </a:lnTo>
                    <a:lnTo>
                      <a:pt x="38" y="27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6"/>
                    </a:lnTo>
                    <a:lnTo>
                      <a:pt x="44" y="25"/>
                    </a:lnTo>
                    <a:lnTo>
                      <a:pt x="44" y="24"/>
                    </a:lnTo>
                    <a:lnTo>
                      <a:pt x="45" y="22"/>
                    </a:lnTo>
                    <a:lnTo>
                      <a:pt x="45" y="20"/>
                    </a:lnTo>
                    <a:lnTo>
                      <a:pt x="44" y="18"/>
                    </a:lnTo>
                    <a:lnTo>
                      <a:pt x="44" y="16"/>
                    </a:lnTo>
                    <a:lnTo>
                      <a:pt x="42" y="14"/>
                    </a:lnTo>
                    <a:lnTo>
                      <a:pt x="41" y="12"/>
                    </a:lnTo>
                    <a:lnTo>
                      <a:pt x="39" y="11"/>
                    </a:lnTo>
                    <a:lnTo>
                      <a:pt x="38" y="10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5" name="Freeform 1487"/>
              <p:cNvSpPr>
                <a:spLocks/>
              </p:cNvSpPr>
              <p:nvPr/>
            </p:nvSpPr>
            <p:spPr bwMode="auto">
              <a:xfrm>
                <a:off x="5512" y="2600"/>
                <a:ext cx="53" cy="46"/>
              </a:xfrm>
              <a:custGeom>
                <a:avLst/>
                <a:gdLst>
                  <a:gd name="T0" fmla="*/ 45 w 53"/>
                  <a:gd name="T1" fmla="*/ 14 h 46"/>
                  <a:gd name="T2" fmla="*/ 45 w 53"/>
                  <a:gd name="T3" fmla="*/ 14 h 46"/>
                  <a:gd name="T4" fmla="*/ 45 w 53"/>
                  <a:gd name="T5" fmla="*/ 12 h 46"/>
                  <a:gd name="T6" fmla="*/ 43 w 53"/>
                  <a:gd name="T7" fmla="*/ 9 h 46"/>
                  <a:gd name="T8" fmla="*/ 41 w 53"/>
                  <a:gd name="T9" fmla="*/ 7 h 46"/>
                  <a:gd name="T10" fmla="*/ 38 w 53"/>
                  <a:gd name="T11" fmla="*/ 5 h 46"/>
                  <a:gd name="T12" fmla="*/ 35 w 53"/>
                  <a:gd name="T13" fmla="*/ 3 h 46"/>
                  <a:gd name="T14" fmla="*/ 32 w 53"/>
                  <a:gd name="T15" fmla="*/ 1 h 46"/>
                  <a:gd name="T16" fmla="*/ 29 w 53"/>
                  <a:gd name="T17" fmla="*/ 0 h 46"/>
                  <a:gd name="T18" fmla="*/ 26 w 53"/>
                  <a:gd name="T19" fmla="*/ 0 h 46"/>
                  <a:gd name="T20" fmla="*/ 21 w 53"/>
                  <a:gd name="T21" fmla="*/ 0 h 46"/>
                  <a:gd name="T22" fmla="*/ 17 w 53"/>
                  <a:gd name="T23" fmla="*/ 1 h 46"/>
                  <a:gd name="T24" fmla="*/ 13 w 53"/>
                  <a:gd name="T25" fmla="*/ 2 h 46"/>
                  <a:gd name="T26" fmla="*/ 9 w 53"/>
                  <a:gd name="T27" fmla="*/ 5 h 46"/>
                  <a:gd name="T28" fmla="*/ 6 w 53"/>
                  <a:gd name="T29" fmla="*/ 8 h 46"/>
                  <a:gd name="T30" fmla="*/ 3 w 53"/>
                  <a:gd name="T31" fmla="*/ 12 h 46"/>
                  <a:gd name="T32" fmla="*/ 1 w 53"/>
                  <a:gd name="T33" fmla="*/ 16 h 46"/>
                  <a:gd name="T34" fmla="*/ 0 w 53"/>
                  <a:gd name="T35" fmla="*/ 21 h 46"/>
                  <a:gd name="T36" fmla="*/ 0 w 53"/>
                  <a:gd name="T37" fmla="*/ 25 h 46"/>
                  <a:gd name="T38" fmla="*/ 1 w 53"/>
                  <a:gd name="T39" fmla="*/ 30 h 46"/>
                  <a:gd name="T40" fmla="*/ 3 w 53"/>
                  <a:gd name="T41" fmla="*/ 34 h 46"/>
                  <a:gd name="T42" fmla="*/ 6 w 53"/>
                  <a:gd name="T43" fmla="*/ 38 h 46"/>
                  <a:gd name="T44" fmla="*/ 9 w 53"/>
                  <a:gd name="T45" fmla="*/ 41 h 46"/>
                  <a:gd name="T46" fmla="*/ 13 w 53"/>
                  <a:gd name="T47" fmla="*/ 43 h 46"/>
                  <a:gd name="T48" fmla="*/ 17 w 53"/>
                  <a:gd name="T49" fmla="*/ 45 h 46"/>
                  <a:gd name="T50" fmla="*/ 21 w 53"/>
                  <a:gd name="T51" fmla="*/ 46 h 46"/>
                  <a:gd name="T52" fmla="*/ 25 w 53"/>
                  <a:gd name="T53" fmla="*/ 46 h 46"/>
                  <a:gd name="T54" fmla="*/ 29 w 53"/>
                  <a:gd name="T55" fmla="*/ 46 h 46"/>
                  <a:gd name="T56" fmla="*/ 32 w 53"/>
                  <a:gd name="T57" fmla="*/ 45 h 46"/>
                  <a:gd name="T58" fmla="*/ 35 w 53"/>
                  <a:gd name="T59" fmla="*/ 43 h 46"/>
                  <a:gd name="T60" fmla="*/ 38 w 53"/>
                  <a:gd name="T61" fmla="*/ 42 h 46"/>
                  <a:gd name="T62" fmla="*/ 40 w 53"/>
                  <a:gd name="T63" fmla="*/ 40 h 46"/>
                  <a:gd name="T64" fmla="*/ 42 w 53"/>
                  <a:gd name="T65" fmla="*/ 37 h 46"/>
                  <a:gd name="T66" fmla="*/ 44 w 53"/>
                  <a:gd name="T67" fmla="*/ 35 h 46"/>
                  <a:gd name="T68" fmla="*/ 45 w 53"/>
                  <a:gd name="T69" fmla="*/ 33 h 46"/>
                  <a:gd name="T70" fmla="*/ 45 w 53"/>
                  <a:gd name="T71" fmla="*/ 33 h 46"/>
                  <a:gd name="T72" fmla="*/ 47 w 53"/>
                  <a:gd name="T73" fmla="*/ 33 h 46"/>
                  <a:gd name="T74" fmla="*/ 50 w 53"/>
                  <a:gd name="T75" fmla="*/ 32 h 46"/>
                  <a:gd name="T76" fmla="*/ 52 w 53"/>
                  <a:gd name="T77" fmla="*/ 29 h 46"/>
                  <a:gd name="T78" fmla="*/ 53 w 53"/>
                  <a:gd name="T79" fmla="*/ 26 h 46"/>
                  <a:gd name="T80" fmla="*/ 53 w 53"/>
                  <a:gd name="T81" fmla="*/ 22 h 46"/>
                  <a:gd name="T82" fmla="*/ 52 w 53"/>
                  <a:gd name="T83" fmla="*/ 18 h 46"/>
                  <a:gd name="T84" fmla="*/ 50 w 53"/>
                  <a:gd name="T85" fmla="*/ 15 h 46"/>
                  <a:gd name="T86" fmla="*/ 47 w 53"/>
                  <a:gd name="T87" fmla="*/ 1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3" h="46">
                    <a:moveTo>
                      <a:pt x="45" y="14"/>
                    </a:moveTo>
                    <a:lnTo>
                      <a:pt x="45" y="14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5" y="12"/>
                    </a:lnTo>
                    <a:lnTo>
                      <a:pt x="44" y="11"/>
                    </a:lnTo>
                    <a:lnTo>
                      <a:pt x="43" y="9"/>
                    </a:lnTo>
                    <a:lnTo>
                      <a:pt x="42" y="8"/>
                    </a:lnTo>
                    <a:lnTo>
                      <a:pt x="41" y="7"/>
                    </a:lnTo>
                    <a:lnTo>
                      <a:pt x="39" y="6"/>
                    </a:lnTo>
                    <a:lnTo>
                      <a:pt x="38" y="5"/>
                    </a:lnTo>
                    <a:lnTo>
                      <a:pt x="37" y="3"/>
                    </a:lnTo>
                    <a:lnTo>
                      <a:pt x="35" y="3"/>
                    </a:lnTo>
                    <a:lnTo>
                      <a:pt x="34" y="2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5" y="1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9" y="5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1" y="16"/>
                    </a:lnTo>
                    <a:lnTo>
                      <a:pt x="1" y="18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1" y="28"/>
                    </a:lnTo>
                    <a:lnTo>
                      <a:pt x="1" y="30"/>
                    </a:lnTo>
                    <a:lnTo>
                      <a:pt x="2" y="32"/>
                    </a:lnTo>
                    <a:lnTo>
                      <a:pt x="3" y="34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7" y="39"/>
                    </a:lnTo>
                    <a:lnTo>
                      <a:pt x="9" y="41"/>
                    </a:lnTo>
                    <a:lnTo>
                      <a:pt x="11" y="42"/>
                    </a:lnTo>
                    <a:lnTo>
                      <a:pt x="13" y="43"/>
                    </a:lnTo>
                    <a:lnTo>
                      <a:pt x="15" y="44"/>
                    </a:lnTo>
                    <a:lnTo>
                      <a:pt x="17" y="45"/>
                    </a:lnTo>
                    <a:lnTo>
                      <a:pt x="19" y="46"/>
                    </a:lnTo>
                    <a:lnTo>
                      <a:pt x="21" y="46"/>
                    </a:lnTo>
                    <a:lnTo>
                      <a:pt x="24" y="46"/>
                    </a:lnTo>
                    <a:lnTo>
                      <a:pt x="25" y="46"/>
                    </a:lnTo>
                    <a:lnTo>
                      <a:pt x="27" y="46"/>
                    </a:lnTo>
                    <a:lnTo>
                      <a:pt x="29" y="46"/>
                    </a:lnTo>
                    <a:lnTo>
                      <a:pt x="30" y="45"/>
                    </a:lnTo>
                    <a:lnTo>
                      <a:pt x="32" y="45"/>
                    </a:lnTo>
                    <a:lnTo>
                      <a:pt x="33" y="44"/>
                    </a:lnTo>
                    <a:lnTo>
                      <a:pt x="35" y="43"/>
                    </a:lnTo>
                    <a:lnTo>
                      <a:pt x="36" y="43"/>
                    </a:lnTo>
                    <a:lnTo>
                      <a:pt x="38" y="42"/>
                    </a:lnTo>
                    <a:lnTo>
                      <a:pt x="39" y="41"/>
                    </a:lnTo>
                    <a:lnTo>
                      <a:pt x="40" y="40"/>
                    </a:lnTo>
                    <a:lnTo>
                      <a:pt x="41" y="39"/>
                    </a:lnTo>
                    <a:lnTo>
                      <a:pt x="42" y="37"/>
                    </a:lnTo>
                    <a:lnTo>
                      <a:pt x="43" y="36"/>
                    </a:lnTo>
                    <a:lnTo>
                      <a:pt x="44" y="35"/>
                    </a:lnTo>
                    <a:lnTo>
                      <a:pt x="45" y="33"/>
                    </a:lnTo>
                    <a:lnTo>
                      <a:pt x="45" y="33"/>
                    </a:lnTo>
                    <a:lnTo>
                      <a:pt x="45" y="33"/>
                    </a:lnTo>
                    <a:lnTo>
                      <a:pt x="45" y="33"/>
                    </a:lnTo>
                    <a:lnTo>
                      <a:pt x="45" y="33"/>
                    </a:lnTo>
                    <a:lnTo>
                      <a:pt x="47" y="33"/>
                    </a:lnTo>
                    <a:lnTo>
                      <a:pt x="48" y="33"/>
                    </a:lnTo>
                    <a:lnTo>
                      <a:pt x="50" y="32"/>
                    </a:lnTo>
                    <a:lnTo>
                      <a:pt x="51" y="30"/>
                    </a:lnTo>
                    <a:lnTo>
                      <a:pt x="52" y="29"/>
                    </a:lnTo>
                    <a:lnTo>
                      <a:pt x="52" y="27"/>
                    </a:lnTo>
                    <a:lnTo>
                      <a:pt x="53" y="26"/>
                    </a:lnTo>
                    <a:lnTo>
                      <a:pt x="53" y="24"/>
                    </a:lnTo>
                    <a:lnTo>
                      <a:pt x="53" y="22"/>
                    </a:lnTo>
                    <a:lnTo>
                      <a:pt x="52" y="20"/>
                    </a:lnTo>
                    <a:lnTo>
                      <a:pt x="52" y="18"/>
                    </a:lnTo>
                    <a:lnTo>
                      <a:pt x="51" y="17"/>
                    </a:lnTo>
                    <a:lnTo>
                      <a:pt x="50" y="15"/>
                    </a:lnTo>
                    <a:lnTo>
                      <a:pt x="48" y="14"/>
                    </a:lnTo>
                    <a:lnTo>
                      <a:pt x="47" y="14"/>
                    </a:lnTo>
                    <a:lnTo>
                      <a:pt x="45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6" name="Freeform 1488"/>
              <p:cNvSpPr>
                <a:spLocks/>
              </p:cNvSpPr>
              <p:nvPr/>
            </p:nvSpPr>
            <p:spPr bwMode="auto">
              <a:xfrm>
                <a:off x="5516" y="2603"/>
                <a:ext cx="46" cy="40"/>
              </a:xfrm>
              <a:custGeom>
                <a:avLst/>
                <a:gdLst>
                  <a:gd name="T0" fmla="*/ 41 w 46"/>
                  <a:gd name="T1" fmla="*/ 15 h 40"/>
                  <a:gd name="T2" fmla="*/ 40 w 46"/>
                  <a:gd name="T3" fmla="*/ 16 h 40"/>
                  <a:gd name="T4" fmla="*/ 39 w 46"/>
                  <a:gd name="T5" fmla="*/ 15 h 40"/>
                  <a:gd name="T6" fmla="*/ 37 w 46"/>
                  <a:gd name="T7" fmla="*/ 12 h 40"/>
                  <a:gd name="T8" fmla="*/ 36 w 46"/>
                  <a:gd name="T9" fmla="*/ 9 h 40"/>
                  <a:gd name="T10" fmla="*/ 34 w 46"/>
                  <a:gd name="T11" fmla="*/ 6 h 40"/>
                  <a:gd name="T12" fmla="*/ 31 w 46"/>
                  <a:gd name="T13" fmla="*/ 4 h 40"/>
                  <a:gd name="T14" fmla="*/ 28 w 46"/>
                  <a:gd name="T15" fmla="*/ 2 h 40"/>
                  <a:gd name="T16" fmla="*/ 25 w 46"/>
                  <a:gd name="T17" fmla="*/ 1 h 40"/>
                  <a:gd name="T18" fmla="*/ 21 w 46"/>
                  <a:gd name="T19" fmla="*/ 0 h 40"/>
                  <a:gd name="T20" fmla="*/ 18 w 46"/>
                  <a:gd name="T21" fmla="*/ 0 h 40"/>
                  <a:gd name="T22" fmla="*/ 14 w 46"/>
                  <a:gd name="T23" fmla="*/ 1 h 40"/>
                  <a:gd name="T24" fmla="*/ 10 w 46"/>
                  <a:gd name="T25" fmla="*/ 3 h 40"/>
                  <a:gd name="T26" fmla="*/ 7 w 46"/>
                  <a:gd name="T27" fmla="*/ 5 h 40"/>
                  <a:gd name="T28" fmla="*/ 4 w 46"/>
                  <a:gd name="T29" fmla="*/ 7 h 40"/>
                  <a:gd name="T30" fmla="*/ 2 w 46"/>
                  <a:gd name="T31" fmla="*/ 11 h 40"/>
                  <a:gd name="T32" fmla="*/ 1 w 46"/>
                  <a:gd name="T33" fmla="*/ 14 h 40"/>
                  <a:gd name="T34" fmla="*/ 0 w 46"/>
                  <a:gd name="T35" fmla="*/ 18 h 40"/>
                  <a:gd name="T36" fmla="*/ 0 w 46"/>
                  <a:gd name="T37" fmla="*/ 22 h 40"/>
                  <a:gd name="T38" fmla="*/ 1 w 46"/>
                  <a:gd name="T39" fmla="*/ 26 h 40"/>
                  <a:gd name="T40" fmla="*/ 2 w 46"/>
                  <a:gd name="T41" fmla="*/ 29 h 40"/>
                  <a:gd name="T42" fmla="*/ 4 w 46"/>
                  <a:gd name="T43" fmla="*/ 32 h 40"/>
                  <a:gd name="T44" fmla="*/ 7 w 46"/>
                  <a:gd name="T45" fmla="*/ 35 h 40"/>
                  <a:gd name="T46" fmla="*/ 10 w 46"/>
                  <a:gd name="T47" fmla="*/ 37 h 40"/>
                  <a:gd name="T48" fmla="*/ 14 w 46"/>
                  <a:gd name="T49" fmla="*/ 39 h 40"/>
                  <a:gd name="T50" fmla="*/ 18 w 46"/>
                  <a:gd name="T51" fmla="*/ 40 h 40"/>
                  <a:gd name="T52" fmla="*/ 21 w 46"/>
                  <a:gd name="T53" fmla="*/ 40 h 40"/>
                  <a:gd name="T54" fmla="*/ 25 w 46"/>
                  <a:gd name="T55" fmla="*/ 39 h 40"/>
                  <a:gd name="T56" fmla="*/ 28 w 46"/>
                  <a:gd name="T57" fmla="*/ 38 h 40"/>
                  <a:gd name="T58" fmla="*/ 30 w 46"/>
                  <a:gd name="T59" fmla="*/ 36 h 40"/>
                  <a:gd name="T60" fmla="*/ 33 w 46"/>
                  <a:gd name="T61" fmla="*/ 34 h 40"/>
                  <a:gd name="T62" fmla="*/ 35 w 46"/>
                  <a:gd name="T63" fmla="*/ 32 h 40"/>
                  <a:gd name="T64" fmla="*/ 37 w 46"/>
                  <a:gd name="T65" fmla="*/ 30 h 40"/>
                  <a:gd name="T66" fmla="*/ 38 w 46"/>
                  <a:gd name="T67" fmla="*/ 27 h 40"/>
                  <a:gd name="T68" fmla="*/ 39 w 46"/>
                  <a:gd name="T69" fmla="*/ 25 h 40"/>
                  <a:gd name="T70" fmla="*/ 40 w 46"/>
                  <a:gd name="T71" fmla="*/ 26 h 40"/>
                  <a:gd name="T72" fmla="*/ 40 w 46"/>
                  <a:gd name="T73" fmla="*/ 26 h 40"/>
                  <a:gd name="T74" fmla="*/ 41 w 46"/>
                  <a:gd name="T75" fmla="*/ 27 h 40"/>
                  <a:gd name="T76" fmla="*/ 43 w 46"/>
                  <a:gd name="T77" fmla="*/ 27 h 40"/>
                  <a:gd name="T78" fmla="*/ 44 w 46"/>
                  <a:gd name="T79" fmla="*/ 26 h 40"/>
                  <a:gd name="T80" fmla="*/ 45 w 46"/>
                  <a:gd name="T81" fmla="*/ 24 h 40"/>
                  <a:gd name="T82" fmla="*/ 46 w 46"/>
                  <a:gd name="T83" fmla="*/ 22 h 40"/>
                  <a:gd name="T84" fmla="*/ 46 w 46"/>
                  <a:gd name="T85" fmla="*/ 20 h 40"/>
                  <a:gd name="T86" fmla="*/ 45 w 46"/>
                  <a:gd name="T87" fmla="*/ 18 h 40"/>
                  <a:gd name="T88" fmla="*/ 44 w 46"/>
                  <a:gd name="T89" fmla="*/ 16 h 40"/>
                  <a:gd name="T90" fmla="*/ 43 w 46"/>
                  <a:gd name="T91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40">
                    <a:moveTo>
                      <a:pt x="42" y="15"/>
                    </a:moveTo>
                    <a:lnTo>
                      <a:pt x="41" y="15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39" y="17"/>
                    </a:lnTo>
                    <a:lnTo>
                      <a:pt x="39" y="15"/>
                    </a:lnTo>
                    <a:lnTo>
                      <a:pt x="38" y="13"/>
                    </a:lnTo>
                    <a:lnTo>
                      <a:pt x="37" y="12"/>
                    </a:lnTo>
                    <a:lnTo>
                      <a:pt x="37" y="10"/>
                    </a:lnTo>
                    <a:lnTo>
                      <a:pt x="36" y="9"/>
                    </a:lnTo>
                    <a:lnTo>
                      <a:pt x="35" y="7"/>
                    </a:lnTo>
                    <a:lnTo>
                      <a:pt x="34" y="6"/>
                    </a:lnTo>
                    <a:lnTo>
                      <a:pt x="32" y="5"/>
                    </a:lnTo>
                    <a:lnTo>
                      <a:pt x="31" y="4"/>
                    </a:lnTo>
                    <a:lnTo>
                      <a:pt x="30" y="3"/>
                    </a:lnTo>
                    <a:lnTo>
                      <a:pt x="28" y="2"/>
                    </a:lnTo>
                    <a:lnTo>
                      <a:pt x="27" y="2"/>
                    </a:lnTo>
                    <a:lnTo>
                      <a:pt x="25" y="1"/>
                    </a:lnTo>
                    <a:lnTo>
                      <a:pt x="23" y="1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2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1" y="26"/>
                    </a:lnTo>
                    <a:lnTo>
                      <a:pt x="2" y="28"/>
                    </a:lnTo>
                    <a:lnTo>
                      <a:pt x="2" y="29"/>
                    </a:lnTo>
                    <a:lnTo>
                      <a:pt x="3" y="31"/>
                    </a:lnTo>
                    <a:lnTo>
                      <a:pt x="4" y="32"/>
                    </a:lnTo>
                    <a:lnTo>
                      <a:pt x="6" y="34"/>
                    </a:lnTo>
                    <a:lnTo>
                      <a:pt x="7" y="35"/>
                    </a:lnTo>
                    <a:lnTo>
                      <a:pt x="9" y="36"/>
                    </a:lnTo>
                    <a:lnTo>
                      <a:pt x="10" y="37"/>
                    </a:lnTo>
                    <a:lnTo>
                      <a:pt x="12" y="38"/>
                    </a:lnTo>
                    <a:lnTo>
                      <a:pt x="14" y="39"/>
                    </a:lnTo>
                    <a:lnTo>
                      <a:pt x="16" y="39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1" y="40"/>
                    </a:lnTo>
                    <a:lnTo>
                      <a:pt x="23" y="39"/>
                    </a:lnTo>
                    <a:lnTo>
                      <a:pt x="25" y="39"/>
                    </a:lnTo>
                    <a:lnTo>
                      <a:pt x="26" y="39"/>
                    </a:lnTo>
                    <a:lnTo>
                      <a:pt x="28" y="38"/>
                    </a:lnTo>
                    <a:lnTo>
                      <a:pt x="29" y="37"/>
                    </a:lnTo>
                    <a:lnTo>
                      <a:pt x="30" y="36"/>
                    </a:lnTo>
                    <a:lnTo>
                      <a:pt x="32" y="36"/>
                    </a:lnTo>
                    <a:lnTo>
                      <a:pt x="33" y="34"/>
                    </a:lnTo>
                    <a:lnTo>
                      <a:pt x="34" y="33"/>
                    </a:lnTo>
                    <a:lnTo>
                      <a:pt x="35" y="32"/>
                    </a:lnTo>
                    <a:lnTo>
                      <a:pt x="36" y="31"/>
                    </a:lnTo>
                    <a:lnTo>
                      <a:pt x="37" y="30"/>
                    </a:lnTo>
                    <a:lnTo>
                      <a:pt x="38" y="28"/>
                    </a:lnTo>
                    <a:lnTo>
                      <a:pt x="38" y="27"/>
                    </a:lnTo>
                    <a:lnTo>
                      <a:pt x="39" y="25"/>
                    </a:lnTo>
                    <a:lnTo>
                      <a:pt x="39" y="25"/>
                    </a:lnTo>
                    <a:lnTo>
                      <a:pt x="39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7"/>
                    </a:lnTo>
                    <a:lnTo>
                      <a:pt x="43" y="26"/>
                    </a:lnTo>
                    <a:lnTo>
                      <a:pt x="44" y="26"/>
                    </a:lnTo>
                    <a:lnTo>
                      <a:pt x="45" y="25"/>
                    </a:lnTo>
                    <a:lnTo>
                      <a:pt x="45" y="24"/>
                    </a:lnTo>
                    <a:lnTo>
                      <a:pt x="46" y="23"/>
                    </a:lnTo>
                    <a:lnTo>
                      <a:pt x="46" y="22"/>
                    </a:lnTo>
                    <a:lnTo>
                      <a:pt x="46" y="21"/>
                    </a:lnTo>
                    <a:lnTo>
                      <a:pt x="46" y="20"/>
                    </a:lnTo>
                    <a:lnTo>
                      <a:pt x="46" y="19"/>
                    </a:lnTo>
                    <a:lnTo>
                      <a:pt x="45" y="18"/>
                    </a:lnTo>
                    <a:lnTo>
                      <a:pt x="45" y="17"/>
                    </a:lnTo>
                    <a:lnTo>
                      <a:pt x="44" y="16"/>
                    </a:lnTo>
                    <a:lnTo>
                      <a:pt x="43" y="16"/>
                    </a:lnTo>
                    <a:lnTo>
                      <a:pt x="43" y="15"/>
                    </a:lnTo>
                    <a:lnTo>
                      <a:pt x="42" y="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7" name="Freeform 1489"/>
              <p:cNvSpPr>
                <a:spLocks/>
              </p:cNvSpPr>
              <p:nvPr/>
            </p:nvSpPr>
            <p:spPr bwMode="auto">
              <a:xfrm>
                <a:off x="5556" y="2626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3 h 3"/>
                  <a:gd name="T4" fmla="*/ 3 w 3"/>
                  <a:gd name="T5" fmla="*/ 2 h 3"/>
                  <a:gd name="T6" fmla="*/ 3 w 3"/>
                  <a:gd name="T7" fmla="*/ 2 h 3"/>
                  <a:gd name="T8" fmla="*/ 3 w 3"/>
                  <a:gd name="T9" fmla="*/ 1 h 3"/>
                  <a:gd name="T10" fmla="*/ 3 w 3"/>
                  <a:gd name="T11" fmla="*/ 1 h 3"/>
                  <a:gd name="T12" fmla="*/ 3 w 3"/>
                  <a:gd name="T13" fmla="*/ 0 h 3"/>
                  <a:gd name="T14" fmla="*/ 3 w 3"/>
                  <a:gd name="T15" fmla="*/ 0 h 3"/>
                  <a:gd name="T16" fmla="*/ 2 w 3"/>
                  <a:gd name="T17" fmla="*/ 0 h 3"/>
                  <a:gd name="T18" fmla="*/ 1 w 3"/>
                  <a:gd name="T19" fmla="*/ 0 h 3"/>
                  <a:gd name="T20" fmla="*/ 1 w 3"/>
                  <a:gd name="T21" fmla="*/ 0 h 3"/>
                  <a:gd name="T22" fmla="*/ 1 w 3"/>
                  <a:gd name="T23" fmla="*/ 1 h 3"/>
                  <a:gd name="T24" fmla="*/ 0 w 3"/>
                  <a:gd name="T25" fmla="*/ 1 h 3"/>
                  <a:gd name="T26" fmla="*/ 1 w 3"/>
                  <a:gd name="T27" fmla="*/ 2 h 3"/>
                  <a:gd name="T28" fmla="*/ 1 w 3"/>
                  <a:gd name="T29" fmla="*/ 2 h 3"/>
                  <a:gd name="T30" fmla="*/ 1 w 3"/>
                  <a:gd name="T31" fmla="*/ 3 h 3"/>
                  <a:gd name="T32" fmla="*/ 2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8" name="Freeform 1490"/>
              <p:cNvSpPr>
                <a:spLocks/>
              </p:cNvSpPr>
              <p:nvPr/>
            </p:nvSpPr>
            <p:spPr bwMode="auto">
              <a:xfrm>
                <a:off x="5527" y="2631"/>
                <a:ext cx="18" cy="6"/>
              </a:xfrm>
              <a:custGeom>
                <a:avLst/>
                <a:gdLst>
                  <a:gd name="T0" fmla="*/ 0 w 18"/>
                  <a:gd name="T1" fmla="*/ 0 h 6"/>
                  <a:gd name="T2" fmla="*/ 0 w 18"/>
                  <a:gd name="T3" fmla="*/ 1 h 6"/>
                  <a:gd name="T4" fmla="*/ 0 w 18"/>
                  <a:gd name="T5" fmla="*/ 1 h 6"/>
                  <a:gd name="T6" fmla="*/ 0 w 18"/>
                  <a:gd name="T7" fmla="*/ 2 h 6"/>
                  <a:gd name="T8" fmla="*/ 0 w 18"/>
                  <a:gd name="T9" fmla="*/ 2 h 6"/>
                  <a:gd name="T10" fmla="*/ 1 w 18"/>
                  <a:gd name="T11" fmla="*/ 3 h 6"/>
                  <a:gd name="T12" fmla="*/ 1 w 18"/>
                  <a:gd name="T13" fmla="*/ 4 h 6"/>
                  <a:gd name="T14" fmla="*/ 2 w 18"/>
                  <a:gd name="T15" fmla="*/ 4 h 6"/>
                  <a:gd name="T16" fmla="*/ 3 w 18"/>
                  <a:gd name="T17" fmla="*/ 5 h 6"/>
                  <a:gd name="T18" fmla="*/ 4 w 18"/>
                  <a:gd name="T19" fmla="*/ 6 h 6"/>
                  <a:gd name="T20" fmla="*/ 5 w 18"/>
                  <a:gd name="T21" fmla="*/ 6 h 6"/>
                  <a:gd name="T22" fmla="*/ 7 w 18"/>
                  <a:gd name="T23" fmla="*/ 6 h 6"/>
                  <a:gd name="T24" fmla="*/ 8 w 18"/>
                  <a:gd name="T25" fmla="*/ 6 h 6"/>
                  <a:gd name="T26" fmla="*/ 9 w 18"/>
                  <a:gd name="T27" fmla="*/ 6 h 6"/>
                  <a:gd name="T28" fmla="*/ 10 w 18"/>
                  <a:gd name="T29" fmla="*/ 6 h 6"/>
                  <a:gd name="T30" fmla="*/ 10 w 18"/>
                  <a:gd name="T31" fmla="*/ 6 h 6"/>
                  <a:gd name="T32" fmla="*/ 10 w 18"/>
                  <a:gd name="T33" fmla="*/ 6 h 6"/>
                  <a:gd name="T34" fmla="*/ 18 w 18"/>
                  <a:gd name="T35" fmla="*/ 0 h 6"/>
                  <a:gd name="T36" fmla="*/ 0 w 18"/>
                  <a:gd name="T3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6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9" name="Freeform 1491"/>
              <p:cNvSpPr>
                <a:spLocks/>
              </p:cNvSpPr>
              <p:nvPr/>
            </p:nvSpPr>
            <p:spPr bwMode="auto">
              <a:xfrm>
                <a:off x="5529" y="2632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 w 11"/>
                  <a:gd name="T3" fmla="*/ 2 h 2"/>
                  <a:gd name="T4" fmla="*/ 8 w 11"/>
                  <a:gd name="T5" fmla="*/ 2 h 2"/>
                  <a:gd name="T6" fmla="*/ 11 w 11"/>
                  <a:gd name="T7" fmla="*/ 0 h 2"/>
                  <a:gd name="T8" fmla="*/ 0 w 1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0" name="Freeform 1492"/>
              <p:cNvSpPr>
                <a:spLocks/>
              </p:cNvSpPr>
              <p:nvPr/>
            </p:nvSpPr>
            <p:spPr bwMode="auto">
              <a:xfrm>
                <a:off x="5524" y="2611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3 w 4"/>
                  <a:gd name="T3" fmla="*/ 5 h 5"/>
                  <a:gd name="T4" fmla="*/ 4 w 4"/>
                  <a:gd name="T5" fmla="*/ 4 h 5"/>
                  <a:gd name="T6" fmla="*/ 4 w 4"/>
                  <a:gd name="T7" fmla="*/ 4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1 h 5"/>
                  <a:gd name="T14" fmla="*/ 3 w 4"/>
                  <a:gd name="T15" fmla="*/ 1 h 5"/>
                  <a:gd name="T16" fmla="*/ 2 w 4"/>
                  <a:gd name="T17" fmla="*/ 0 h 5"/>
                  <a:gd name="T18" fmla="*/ 1 w 4"/>
                  <a:gd name="T19" fmla="*/ 1 h 5"/>
                  <a:gd name="T20" fmla="*/ 0 w 4"/>
                  <a:gd name="T21" fmla="*/ 1 h 5"/>
                  <a:gd name="T22" fmla="*/ 0 w 4"/>
                  <a:gd name="T23" fmla="*/ 2 h 5"/>
                  <a:gd name="T24" fmla="*/ 0 w 4"/>
                  <a:gd name="T25" fmla="*/ 3 h 5"/>
                  <a:gd name="T26" fmla="*/ 0 w 4"/>
                  <a:gd name="T27" fmla="*/ 4 h 5"/>
                  <a:gd name="T28" fmla="*/ 0 w 4"/>
                  <a:gd name="T29" fmla="*/ 4 h 5"/>
                  <a:gd name="T30" fmla="*/ 1 w 4"/>
                  <a:gd name="T31" fmla="*/ 5 h 5"/>
                  <a:gd name="T32" fmla="*/ 2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3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1" name="Freeform 1493"/>
              <p:cNvSpPr>
                <a:spLocks/>
              </p:cNvSpPr>
              <p:nvPr/>
            </p:nvSpPr>
            <p:spPr bwMode="auto">
              <a:xfrm>
                <a:off x="5539" y="2611"/>
                <a:ext cx="6" cy="6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5 w 6"/>
                  <a:gd name="T5" fmla="*/ 5 h 6"/>
                  <a:gd name="T6" fmla="*/ 5 w 6"/>
                  <a:gd name="T7" fmla="*/ 4 h 6"/>
                  <a:gd name="T8" fmla="*/ 6 w 6"/>
                  <a:gd name="T9" fmla="*/ 3 h 6"/>
                  <a:gd name="T10" fmla="*/ 5 w 6"/>
                  <a:gd name="T11" fmla="*/ 2 h 6"/>
                  <a:gd name="T12" fmla="*/ 5 w 6"/>
                  <a:gd name="T13" fmla="*/ 1 h 6"/>
                  <a:gd name="T14" fmla="*/ 4 w 6"/>
                  <a:gd name="T15" fmla="*/ 1 h 6"/>
                  <a:gd name="T16" fmla="*/ 3 w 6"/>
                  <a:gd name="T17" fmla="*/ 0 h 6"/>
                  <a:gd name="T18" fmla="*/ 2 w 6"/>
                  <a:gd name="T19" fmla="*/ 1 h 6"/>
                  <a:gd name="T20" fmla="*/ 2 w 6"/>
                  <a:gd name="T21" fmla="*/ 1 h 6"/>
                  <a:gd name="T22" fmla="*/ 1 w 6"/>
                  <a:gd name="T23" fmla="*/ 1 h 6"/>
                  <a:gd name="T24" fmla="*/ 1 w 6"/>
                  <a:gd name="T25" fmla="*/ 1 h 6"/>
                  <a:gd name="T26" fmla="*/ 0 w 6"/>
                  <a:gd name="T27" fmla="*/ 2 h 6"/>
                  <a:gd name="T28" fmla="*/ 0 w 6"/>
                  <a:gd name="T29" fmla="*/ 2 h 6"/>
                  <a:gd name="T30" fmla="*/ 0 w 6"/>
                  <a:gd name="T31" fmla="*/ 3 h 6"/>
                  <a:gd name="T32" fmla="*/ 0 w 6"/>
                  <a:gd name="T33" fmla="*/ 3 h 6"/>
                  <a:gd name="T34" fmla="*/ 0 w 6"/>
                  <a:gd name="T35" fmla="*/ 4 h 6"/>
                  <a:gd name="T36" fmla="*/ 0 w 6"/>
                  <a:gd name="T37" fmla="*/ 4 h 6"/>
                  <a:gd name="T38" fmla="*/ 0 w 6"/>
                  <a:gd name="T39" fmla="*/ 5 h 6"/>
                  <a:gd name="T40" fmla="*/ 1 w 6"/>
                  <a:gd name="T41" fmla="*/ 5 h 6"/>
                  <a:gd name="T42" fmla="*/ 1 w 6"/>
                  <a:gd name="T43" fmla="*/ 6 h 6"/>
                  <a:gd name="T44" fmla="*/ 2 w 6"/>
                  <a:gd name="T45" fmla="*/ 6 h 6"/>
                  <a:gd name="T46" fmla="*/ 2 w 6"/>
                  <a:gd name="T47" fmla="*/ 6 h 6"/>
                  <a:gd name="T48" fmla="*/ 3 w 6"/>
                  <a:gd name="T4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lnTo>
                      <a:pt x="4" y="6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2" name="Freeform 1494"/>
              <p:cNvSpPr>
                <a:spLocks/>
              </p:cNvSpPr>
              <p:nvPr/>
            </p:nvSpPr>
            <p:spPr bwMode="auto">
              <a:xfrm>
                <a:off x="5525" y="2612"/>
                <a:ext cx="12" cy="14"/>
              </a:xfrm>
              <a:custGeom>
                <a:avLst/>
                <a:gdLst>
                  <a:gd name="T0" fmla="*/ 3 w 12"/>
                  <a:gd name="T1" fmla="*/ 12 h 14"/>
                  <a:gd name="T2" fmla="*/ 8 w 12"/>
                  <a:gd name="T3" fmla="*/ 3 h 14"/>
                  <a:gd name="T4" fmla="*/ 8 w 12"/>
                  <a:gd name="T5" fmla="*/ 0 h 14"/>
                  <a:gd name="T6" fmla="*/ 0 w 12"/>
                  <a:gd name="T7" fmla="*/ 14 h 14"/>
                  <a:gd name="T8" fmla="*/ 12 w 12"/>
                  <a:gd name="T9" fmla="*/ 14 h 14"/>
                  <a:gd name="T10" fmla="*/ 12 w 12"/>
                  <a:gd name="T11" fmla="*/ 12 h 14"/>
                  <a:gd name="T12" fmla="*/ 3 w 12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3" y="12"/>
                    </a:moveTo>
                    <a:lnTo>
                      <a:pt x="8" y="3"/>
                    </a:lnTo>
                    <a:lnTo>
                      <a:pt x="8" y="0"/>
                    </a:lnTo>
                    <a:lnTo>
                      <a:pt x="0" y="14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403" name="Group 1498"/>
            <p:cNvGrpSpPr>
              <a:grpSpLocks/>
            </p:cNvGrpSpPr>
            <p:nvPr/>
          </p:nvGrpSpPr>
          <p:grpSpPr bwMode="auto">
            <a:xfrm>
              <a:off x="8597900" y="3821113"/>
              <a:ext cx="212725" cy="273050"/>
              <a:chOff x="5416" y="2407"/>
              <a:chExt cx="134" cy="172"/>
            </a:xfrm>
          </p:grpSpPr>
          <p:pic>
            <p:nvPicPr>
              <p:cNvPr id="408" name="Picture 1496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16" y="2407"/>
                <a:ext cx="134" cy="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09" name="Picture 1497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16" y="2407"/>
                <a:ext cx="134" cy="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404" name="Rectangle 1499"/>
            <p:cNvSpPr>
              <a:spLocks noChangeArrowheads="1"/>
            </p:cNvSpPr>
            <p:nvPr/>
          </p:nvSpPr>
          <p:spPr bwMode="auto">
            <a:xfrm>
              <a:off x="8472488" y="3814763"/>
              <a:ext cx="455612" cy="277812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05" name="Rectangle 1500"/>
            <p:cNvSpPr>
              <a:spLocks noChangeArrowheads="1"/>
            </p:cNvSpPr>
            <p:nvPr/>
          </p:nvSpPr>
          <p:spPr bwMode="auto">
            <a:xfrm>
              <a:off x="8020050" y="4095750"/>
              <a:ext cx="455612" cy="279400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06" name="Rectangle 1501"/>
            <p:cNvSpPr>
              <a:spLocks noChangeArrowheads="1"/>
            </p:cNvSpPr>
            <p:nvPr/>
          </p:nvSpPr>
          <p:spPr bwMode="auto">
            <a:xfrm>
              <a:off x="8475663" y="4097338"/>
              <a:ext cx="454025" cy="279400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407" name="Picture 1502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04175" y="3816350"/>
              <a:ext cx="461962" cy="285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12" name="グループ化 511"/>
          <p:cNvGrpSpPr/>
          <p:nvPr/>
        </p:nvGrpSpPr>
        <p:grpSpPr>
          <a:xfrm>
            <a:off x="3123334" y="5159228"/>
            <a:ext cx="578287" cy="473924"/>
            <a:chOff x="3208338" y="3263901"/>
            <a:chExt cx="990600" cy="792163"/>
          </a:xfrm>
        </p:grpSpPr>
        <p:pic>
          <p:nvPicPr>
            <p:cNvPr id="513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14" name="Picture 9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15" name="Text Box 43"/>
          <p:cNvSpPr txBox="1">
            <a:spLocks noChangeArrowheads="1"/>
          </p:cNvSpPr>
          <p:nvPr/>
        </p:nvSpPr>
        <p:spPr bwMode="auto">
          <a:xfrm>
            <a:off x="2826018" y="6150408"/>
            <a:ext cx="1175531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516" name="グループ化 515"/>
          <p:cNvGrpSpPr/>
          <p:nvPr/>
        </p:nvGrpSpPr>
        <p:grpSpPr>
          <a:xfrm>
            <a:off x="2941172" y="4137610"/>
            <a:ext cx="874789" cy="709682"/>
            <a:chOff x="1449388" y="3081338"/>
            <a:chExt cx="990600" cy="792163"/>
          </a:xfrm>
        </p:grpSpPr>
        <p:pic>
          <p:nvPicPr>
            <p:cNvPr id="517" name="Picture 8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9388" y="3081338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518" name="Group 85"/>
            <p:cNvGrpSpPr>
              <a:grpSpLocks/>
            </p:cNvGrpSpPr>
            <p:nvPr/>
          </p:nvGrpSpPr>
          <p:grpSpPr bwMode="auto">
            <a:xfrm>
              <a:off x="1492251" y="3189288"/>
              <a:ext cx="909638" cy="561975"/>
              <a:chOff x="940" y="2009"/>
              <a:chExt cx="573" cy="354"/>
            </a:xfrm>
          </p:grpSpPr>
          <p:sp>
            <p:nvSpPr>
              <p:cNvPr id="522" name="Rectangle 83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23" name="Rectangle 84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</p:grpSp>
        <p:grpSp>
          <p:nvGrpSpPr>
            <p:cNvPr id="519" name="Group 89"/>
            <p:cNvGrpSpPr>
              <a:grpSpLocks/>
            </p:cNvGrpSpPr>
            <p:nvPr/>
          </p:nvGrpSpPr>
          <p:grpSpPr bwMode="auto">
            <a:xfrm>
              <a:off x="1757363" y="3244851"/>
              <a:ext cx="401638" cy="519113"/>
              <a:chOff x="1107" y="2044"/>
              <a:chExt cx="253" cy="327"/>
            </a:xfrm>
          </p:grpSpPr>
          <p:pic>
            <p:nvPicPr>
              <p:cNvPr id="520" name="Picture 87"/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21" name="Picture 88"/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524" name="Text Box 43"/>
          <p:cNvSpPr txBox="1">
            <a:spLocks noChangeArrowheads="1"/>
          </p:cNvSpPr>
          <p:nvPr/>
        </p:nvSpPr>
        <p:spPr bwMode="auto">
          <a:xfrm>
            <a:off x="2979124" y="4829898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Local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525" name="Text Box 43"/>
          <p:cNvSpPr txBox="1">
            <a:spLocks noChangeArrowheads="1"/>
          </p:cNvSpPr>
          <p:nvPr/>
        </p:nvSpPr>
        <p:spPr bwMode="auto">
          <a:xfrm>
            <a:off x="3947875" y="5002476"/>
            <a:ext cx="1175531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526" name="グループ化 525"/>
          <p:cNvGrpSpPr/>
          <p:nvPr/>
        </p:nvGrpSpPr>
        <p:grpSpPr>
          <a:xfrm>
            <a:off x="4240642" y="4579856"/>
            <a:ext cx="578287" cy="472974"/>
            <a:chOff x="7978775" y="3702050"/>
            <a:chExt cx="990600" cy="790575"/>
          </a:xfrm>
        </p:grpSpPr>
        <p:pic>
          <p:nvPicPr>
            <p:cNvPr id="527" name="Picture 1389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78775" y="3702050"/>
              <a:ext cx="990600" cy="790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528" name="Group 1392"/>
            <p:cNvGrpSpPr>
              <a:grpSpLocks/>
            </p:cNvGrpSpPr>
            <p:nvPr/>
          </p:nvGrpSpPr>
          <p:grpSpPr bwMode="auto">
            <a:xfrm>
              <a:off x="8020050" y="3810000"/>
              <a:ext cx="911225" cy="560387"/>
              <a:chOff x="5052" y="2400"/>
              <a:chExt cx="574" cy="353"/>
            </a:xfrm>
          </p:grpSpPr>
          <p:sp>
            <p:nvSpPr>
              <p:cNvPr id="638" name="Rectangle 1390"/>
              <p:cNvSpPr>
                <a:spLocks noChangeArrowheads="1"/>
              </p:cNvSpPr>
              <p:nvPr/>
            </p:nvSpPr>
            <p:spPr bwMode="auto">
              <a:xfrm>
                <a:off x="5052" y="2400"/>
                <a:ext cx="574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39" name="Rectangle 1391"/>
              <p:cNvSpPr>
                <a:spLocks noChangeArrowheads="1"/>
              </p:cNvSpPr>
              <p:nvPr/>
            </p:nvSpPr>
            <p:spPr bwMode="auto">
              <a:xfrm>
                <a:off x="5052" y="2400"/>
                <a:ext cx="574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</p:grpSp>
        <p:grpSp>
          <p:nvGrpSpPr>
            <p:cNvPr id="529" name="Group 1441"/>
            <p:cNvGrpSpPr>
              <a:grpSpLocks/>
            </p:cNvGrpSpPr>
            <p:nvPr/>
          </p:nvGrpSpPr>
          <p:grpSpPr bwMode="auto">
            <a:xfrm>
              <a:off x="8072438" y="4127500"/>
              <a:ext cx="366712" cy="215900"/>
              <a:chOff x="5085" y="2600"/>
              <a:chExt cx="231" cy="136"/>
            </a:xfrm>
          </p:grpSpPr>
          <p:sp>
            <p:nvSpPr>
              <p:cNvPr id="591" name="Freeform 1394"/>
              <p:cNvSpPr>
                <a:spLocks/>
              </p:cNvSpPr>
              <p:nvPr/>
            </p:nvSpPr>
            <p:spPr bwMode="auto">
              <a:xfrm>
                <a:off x="5262" y="2650"/>
                <a:ext cx="43" cy="53"/>
              </a:xfrm>
              <a:custGeom>
                <a:avLst/>
                <a:gdLst>
                  <a:gd name="T0" fmla="*/ 0 w 43"/>
                  <a:gd name="T1" fmla="*/ 3 h 53"/>
                  <a:gd name="T2" fmla="*/ 1 w 43"/>
                  <a:gd name="T3" fmla="*/ 2 h 53"/>
                  <a:gd name="T4" fmla="*/ 3 w 43"/>
                  <a:gd name="T5" fmla="*/ 1 h 53"/>
                  <a:gd name="T6" fmla="*/ 5 w 43"/>
                  <a:gd name="T7" fmla="*/ 0 h 53"/>
                  <a:gd name="T8" fmla="*/ 7 w 43"/>
                  <a:gd name="T9" fmla="*/ 0 h 53"/>
                  <a:gd name="T10" fmla="*/ 10 w 43"/>
                  <a:gd name="T11" fmla="*/ 0 h 53"/>
                  <a:gd name="T12" fmla="*/ 13 w 43"/>
                  <a:gd name="T13" fmla="*/ 0 h 53"/>
                  <a:gd name="T14" fmla="*/ 16 w 43"/>
                  <a:gd name="T15" fmla="*/ 1 h 53"/>
                  <a:gd name="T16" fmla="*/ 19 w 43"/>
                  <a:gd name="T17" fmla="*/ 1 h 53"/>
                  <a:gd name="T18" fmla="*/ 22 w 43"/>
                  <a:gd name="T19" fmla="*/ 2 h 53"/>
                  <a:gd name="T20" fmla="*/ 25 w 43"/>
                  <a:gd name="T21" fmla="*/ 2 h 53"/>
                  <a:gd name="T22" fmla="*/ 28 w 43"/>
                  <a:gd name="T23" fmla="*/ 3 h 53"/>
                  <a:gd name="T24" fmla="*/ 30 w 43"/>
                  <a:gd name="T25" fmla="*/ 4 h 53"/>
                  <a:gd name="T26" fmla="*/ 32 w 43"/>
                  <a:gd name="T27" fmla="*/ 4 h 53"/>
                  <a:gd name="T28" fmla="*/ 34 w 43"/>
                  <a:gd name="T29" fmla="*/ 5 h 53"/>
                  <a:gd name="T30" fmla="*/ 35 w 43"/>
                  <a:gd name="T31" fmla="*/ 5 h 53"/>
                  <a:gd name="T32" fmla="*/ 35 w 43"/>
                  <a:gd name="T33" fmla="*/ 5 h 53"/>
                  <a:gd name="T34" fmla="*/ 35 w 43"/>
                  <a:gd name="T35" fmla="*/ 5 h 53"/>
                  <a:gd name="T36" fmla="*/ 36 w 43"/>
                  <a:gd name="T37" fmla="*/ 5 h 53"/>
                  <a:gd name="T38" fmla="*/ 36 w 43"/>
                  <a:gd name="T39" fmla="*/ 4 h 53"/>
                  <a:gd name="T40" fmla="*/ 36 w 43"/>
                  <a:gd name="T41" fmla="*/ 4 h 53"/>
                  <a:gd name="T42" fmla="*/ 37 w 43"/>
                  <a:gd name="T43" fmla="*/ 3 h 53"/>
                  <a:gd name="T44" fmla="*/ 37 w 43"/>
                  <a:gd name="T45" fmla="*/ 3 h 53"/>
                  <a:gd name="T46" fmla="*/ 38 w 43"/>
                  <a:gd name="T47" fmla="*/ 3 h 53"/>
                  <a:gd name="T48" fmla="*/ 39 w 43"/>
                  <a:gd name="T49" fmla="*/ 3 h 53"/>
                  <a:gd name="T50" fmla="*/ 41 w 43"/>
                  <a:gd name="T51" fmla="*/ 3 h 53"/>
                  <a:gd name="T52" fmla="*/ 41 w 43"/>
                  <a:gd name="T53" fmla="*/ 3 h 53"/>
                  <a:gd name="T54" fmla="*/ 42 w 43"/>
                  <a:gd name="T55" fmla="*/ 3 h 53"/>
                  <a:gd name="T56" fmla="*/ 42 w 43"/>
                  <a:gd name="T57" fmla="*/ 3 h 53"/>
                  <a:gd name="T58" fmla="*/ 43 w 43"/>
                  <a:gd name="T59" fmla="*/ 4 h 53"/>
                  <a:gd name="T60" fmla="*/ 43 w 43"/>
                  <a:gd name="T61" fmla="*/ 4 h 53"/>
                  <a:gd name="T62" fmla="*/ 43 w 43"/>
                  <a:gd name="T63" fmla="*/ 4 h 53"/>
                  <a:gd name="T64" fmla="*/ 43 w 43"/>
                  <a:gd name="T65" fmla="*/ 4 h 53"/>
                  <a:gd name="T66" fmla="*/ 43 w 43"/>
                  <a:gd name="T67" fmla="*/ 53 h 53"/>
                  <a:gd name="T68" fmla="*/ 35 w 43"/>
                  <a:gd name="T69" fmla="*/ 53 h 53"/>
                  <a:gd name="T70" fmla="*/ 35 w 43"/>
                  <a:gd name="T71" fmla="*/ 49 h 53"/>
                  <a:gd name="T72" fmla="*/ 35 w 43"/>
                  <a:gd name="T73" fmla="*/ 42 h 53"/>
                  <a:gd name="T74" fmla="*/ 35 w 43"/>
                  <a:gd name="T75" fmla="*/ 35 h 53"/>
                  <a:gd name="T76" fmla="*/ 35 w 43"/>
                  <a:gd name="T77" fmla="*/ 31 h 53"/>
                  <a:gd name="T78" fmla="*/ 34 w 43"/>
                  <a:gd name="T79" fmla="*/ 31 h 53"/>
                  <a:gd name="T80" fmla="*/ 33 w 43"/>
                  <a:gd name="T81" fmla="*/ 30 h 53"/>
                  <a:gd name="T82" fmla="*/ 31 w 43"/>
                  <a:gd name="T83" fmla="*/ 30 h 53"/>
                  <a:gd name="T84" fmla="*/ 29 w 43"/>
                  <a:gd name="T85" fmla="*/ 29 h 53"/>
                  <a:gd name="T86" fmla="*/ 27 w 43"/>
                  <a:gd name="T87" fmla="*/ 29 h 53"/>
                  <a:gd name="T88" fmla="*/ 24 w 43"/>
                  <a:gd name="T89" fmla="*/ 28 h 53"/>
                  <a:gd name="T90" fmla="*/ 22 w 43"/>
                  <a:gd name="T91" fmla="*/ 27 h 53"/>
                  <a:gd name="T92" fmla="*/ 19 w 43"/>
                  <a:gd name="T93" fmla="*/ 26 h 53"/>
                  <a:gd name="T94" fmla="*/ 16 w 43"/>
                  <a:gd name="T95" fmla="*/ 26 h 53"/>
                  <a:gd name="T96" fmla="*/ 14 w 43"/>
                  <a:gd name="T97" fmla="*/ 25 h 53"/>
                  <a:gd name="T98" fmla="*/ 11 w 43"/>
                  <a:gd name="T99" fmla="*/ 24 h 53"/>
                  <a:gd name="T100" fmla="*/ 9 w 43"/>
                  <a:gd name="T101" fmla="*/ 24 h 53"/>
                  <a:gd name="T102" fmla="*/ 6 w 43"/>
                  <a:gd name="T103" fmla="*/ 23 h 53"/>
                  <a:gd name="T104" fmla="*/ 4 w 43"/>
                  <a:gd name="T105" fmla="*/ 23 h 53"/>
                  <a:gd name="T106" fmla="*/ 2 w 43"/>
                  <a:gd name="T107" fmla="*/ 22 h 53"/>
                  <a:gd name="T108" fmla="*/ 0 w 43"/>
                  <a:gd name="T109" fmla="*/ 22 h 53"/>
                  <a:gd name="T110" fmla="*/ 0 w 43"/>
                  <a:gd name="T111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3">
                    <a:moveTo>
                      <a:pt x="0" y="3"/>
                    </a:moveTo>
                    <a:lnTo>
                      <a:pt x="1" y="2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9" y="1"/>
                    </a:lnTo>
                    <a:lnTo>
                      <a:pt x="22" y="2"/>
                    </a:lnTo>
                    <a:lnTo>
                      <a:pt x="25" y="2"/>
                    </a:lnTo>
                    <a:lnTo>
                      <a:pt x="28" y="3"/>
                    </a:lnTo>
                    <a:lnTo>
                      <a:pt x="30" y="4"/>
                    </a:lnTo>
                    <a:lnTo>
                      <a:pt x="32" y="4"/>
                    </a:lnTo>
                    <a:lnTo>
                      <a:pt x="34" y="5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9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53"/>
                    </a:lnTo>
                    <a:lnTo>
                      <a:pt x="35" y="53"/>
                    </a:lnTo>
                    <a:lnTo>
                      <a:pt x="35" y="49"/>
                    </a:lnTo>
                    <a:lnTo>
                      <a:pt x="35" y="42"/>
                    </a:lnTo>
                    <a:lnTo>
                      <a:pt x="35" y="35"/>
                    </a:lnTo>
                    <a:lnTo>
                      <a:pt x="35" y="31"/>
                    </a:lnTo>
                    <a:lnTo>
                      <a:pt x="34" y="31"/>
                    </a:lnTo>
                    <a:lnTo>
                      <a:pt x="33" y="30"/>
                    </a:lnTo>
                    <a:lnTo>
                      <a:pt x="31" y="30"/>
                    </a:lnTo>
                    <a:lnTo>
                      <a:pt x="29" y="29"/>
                    </a:lnTo>
                    <a:lnTo>
                      <a:pt x="27" y="29"/>
                    </a:lnTo>
                    <a:lnTo>
                      <a:pt x="24" y="28"/>
                    </a:lnTo>
                    <a:lnTo>
                      <a:pt x="22" y="27"/>
                    </a:lnTo>
                    <a:lnTo>
                      <a:pt x="19" y="26"/>
                    </a:lnTo>
                    <a:lnTo>
                      <a:pt x="16" y="26"/>
                    </a:lnTo>
                    <a:lnTo>
                      <a:pt x="14" y="25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92" name="Freeform 1395"/>
              <p:cNvSpPr>
                <a:spLocks/>
              </p:cNvSpPr>
              <p:nvPr/>
            </p:nvSpPr>
            <p:spPr bwMode="auto">
              <a:xfrm>
                <a:off x="5251" y="2640"/>
                <a:ext cx="24" cy="21"/>
              </a:xfrm>
              <a:custGeom>
                <a:avLst/>
                <a:gdLst>
                  <a:gd name="T0" fmla="*/ 24 w 24"/>
                  <a:gd name="T1" fmla="*/ 21 h 21"/>
                  <a:gd name="T2" fmla="*/ 24 w 24"/>
                  <a:gd name="T3" fmla="*/ 0 h 21"/>
                  <a:gd name="T4" fmla="*/ 0 w 24"/>
                  <a:gd name="T5" fmla="*/ 5 h 21"/>
                  <a:gd name="T6" fmla="*/ 0 w 24"/>
                  <a:gd name="T7" fmla="*/ 21 h 21"/>
                  <a:gd name="T8" fmla="*/ 24 w 24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1">
                    <a:moveTo>
                      <a:pt x="24" y="21"/>
                    </a:moveTo>
                    <a:lnTo>
                      <a:pt x="24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4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93" name="Freeform 1396"/>
              <p:cNvSpPr>
                <a:spLocks/>
              </p:cNvSpPr>
              <p:nvPr/>
            </p:nvSpPr>
            <p:spPr bwMode="auto">
              <a:xfrm>
                <a:off x="5254" y="2645"/>
                <a:ext cx="18" cy="26"/>
              </a:xfrm>
              <a:custGeom>
                <a:avLst/>
                <a:gdLst>
                  <a:gd name="T0" fmla="*/ 18 w 18"/>
                  <a:gd name="T1" fmla="*/ 0 h 26"/>
                  <a:gd name="T2" fmla="*/ 0 w 18"/>
                  <a:gd name="T3" fmla="*/ 0 h 26"/>
                  <a:gd name="T4" fmla="*/ 0 w 18"/>
                  <a:gd name="T5" fmla="*/ 26 h 26"/>
                  <a:gd name="T6" fmla="*/ 7 w 18"/>
                  <a:gd name="T7" fmla="*/ 26 h 26"/>
                  <a:gd name="T8" fmla="*/ 18 w 18"/>
                  <a:gd name="T9" fmla="*/ 26 h 26"/>
                  <a:gd name="T10" fmla="*/ 18 w 18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6">
                    <a:moveTo>
                      <a:pt x="18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7" y="26"/>
                    </a:lnTo>
                    <a:lnTo>
                      <a:pt x="18" y="26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94" name="Freeform 1397"/>
              <p:cNvSpPr>
                <a:spLocks/>
              </p:cNvSpPr>
              <p:nvPr/>
            </p:nvSpPr>
            <p:spPr bwMode="auto">
              <a:xfrm>
                <a:off x="5235" y="2652"/>
                <a:ext cx="60" cy="48"/>
              </a:xfrm>
              <a:custGeom>
                <a:avLst/>
                <a:gdLst>
                  <a:gd name="T0" fmla="*/ 14 w 60"/>
                  <a:gd name="T1" fmla="*/ 0 h 48"/>
                  <a:gd name="T2" fmla="*/ 13 w 60"/>
                  <a:gd name="T3" fmla="*/ 0 h 48"/>
                  <a:gd name="T4" fmla="*/ 12 w 60"/>
                  <a:gd name="T5" fmla="*/ 0 h 48"/>
                  <a:gd name="T6" fmla="*/ 12 w 60"/>
                  <a:gd name="T7" fmla="*/ 0 h 48"/>
                  <a:gd name="T8" fmla="*/ 10 w 60"/>
                  <a:gd name="T9" fmla="*/ 1 h 48"/>
                  <a:gd name="T10" fmla="*/ 9 w 60"/>
                  <a:gd name="T11" fmla="*/ 1 h 48"/>
                  <a:gd name="T12" fmla="*/ 8 w 60"/>
                  <a:gd name="T13" fmla="*/ 2 h 48"/>
                  <a:gd name="T14" fmla="*/ 7 w 60"/>
                  <a:gd name="T15" fmla="*/ 3 h 48"/>
                  <a:gd name="T16" fmla="*/ 5 w 60"/>
                  <a:gd name="T17" fmla="*/ 4 h 48"/>
                  <a:gd name="T18" fmla="*/ 3 w 60"/>
                  <a:gd name="T19" fmla="*/ 7 h 48"/>
                  <a:gd name="T20" fmla="*/ 2 w 60"/>
                  <a:gd name="T21" fmla="*/ 12 h 48"/>
                  <a:gd name="T22" fmla="*/ 1 w 60"/>
                  <a:gd name="T23" fmla="*/ 18 h 48"/>
                  <a:gd name="T24" fmla="*/ 0 w 60"/>
                  <a:gd name="T25" fmla="*/ 25 h 48"/>
                  <a:gd name="T26" fmla="*/ 0 w 60"/>
                  <a:gd name="T27" fmla="*/ 32 h 48"/>
                  <a:gd name="T28" fmla="*/ 0 w 60"/>
                  <a:gd name="T29" fmla="*/ 38 h 48"/>
                  <a:gd name="T30" fmla="*/ 0 w 60"/>
                  <a:gd name="T31" fmla="*/ 41 h 48"/>
                  <a:gd name="T32" fmla="*/ 0 w 60"/>
                  <a:gd name="T33" fmla="*/ 43 h 48"/>
                  <a:gd name="T34" fmla="*/ 53 w 60"/>
                  <a:gd name="T35" fmla="*/ 48 h 48"/>
                  <a:gd name="T36" fmla="*/ 52 w 60"/>
                  <a:gd name="T37" fmla="*/ 35 h 48"/>
                  <a:gd name="T38" fmla="*/ 52 w 60"/>
                  <a:gd name="T39" fmla="*/ 34 h 48"/>
                  <a:gd name="T40" fmla="*/ 53 w 60"/>
                  <a:gd name="T41" fmla="*/ 34 h 48"/>
                  <a:gd name="T42" fmla="*/ 53 w 60"/>
                  <a:gd name="T43" fmla="*/ 34 h 48"/>
                  <a:gd name="T44" fmla="*/ 54 w 60"/>
                  <a:gd name="T45" fmla="*/ 33 h 48"/>
                  <a:gd name="T46" fmla="*/ 54 w 60"/>
                  <a:gd name="T47" fmla="*/ 33 h 48"/>
                  <a:gd name="T48" fmla="*/ 55 w 60"/>
                  <a:gd name="T49" fmla="*/ 32 h 48"/>
                  <a:gd name="T50" fmla="*/ 55 w 60"/>
                  <a:gd name="T51" fmla="*/ 32 h 48"/>
                  <a:gd name="T52" fmla="*/ 56 w 60"/>
                  <a:gd name="T53" fmla="*/ 32 h 48"/>
                  <a:gd name="T54" fmla="*/ 57 w 60"/>
                  <a:gd name="T55" fmla="*/ 31 h 48"/>
                  <a:gd name="T56" fmla="*/ 58 w 60"/>
                  <a:gd name="T57" fmla="*/ 30 h 48"/>
                  <a:gd name="T58" fmla="*/ 59 w 60"/>
                  <a:gd name="T59" fmla="*/ 28 h 48"/>
                  <a:gd name="T60" fmla="*/ 60 w 60"/>
                  <a:gd name="T61" fmla="*/ 27 h 48"/>
                  <a:gd name="T62" fmla="*/ 60 w 60"/>
                  <a:gd name="T63" fmla="*/ 26 h 48"/>
                  <a:gd name="T64" fmla="*/ 60 w 60"/>
                  <a:gd name="T65" fmla="*/ 24 h 48"/>
                  <a:gd name="T66" fmla="*/ 60 w 60"/>
                  <a:gd name="T67" fmla="*/ 22 h 48"/>
                  <a:gd name="T68" fmla="*/ 60 w 60"/>
                  <a:gd name="T69" fmla="*/ 20 h 48"/>
                  <a:gd name="T70" fmla="*/ 60 w 60"/>
                  <a:gd name="T71" fmla="*/ 20 h 48"/>
                  <a:gd name="T72" fmla="*/ 59 w 60"/>
                  <a:gd name="T73" fmla="*/ 18 h 48"/>
                  <a:gd name="T74" fmla="*/ 58 w 60"/>
                  <a:gd name="T75" fmla="*/ 15 h 48"/>
                  <a:gd name="T76" fmla="*/ 56 w 60"/>
                  <a:gd name="T77" fmla="*/ 12 h 48"/>
                  <a:gd name="T78" fmla="*/ 54 w 60"/>
                  <a:gd name="T79" fmla="*/ 9 h 48"/>
                  <a:gd name="T80" fmla="*/ 51 w 60"/>
                  <a:gd name="T81" fmla="*/ 6 h 48"/>
                  <a:gd name="T82" fmla="*/ 48 w 60"/>
                  <a:gd name="T83" fmla="*/ 3 h 48"/>
                  <a:gd name="T84" fmla="*/ 45 w 60"/>
                  <a:gd name="T85" fmla="*/ 1 h 48"/>
                  <a:gd name="T86" fmla="*/ 44 w 60"/>
                  <a:gd name="T87" fmla="*/ 1 h 48"/>
                  <a:gd name="T88" fmla="*/ 43 w 60"/>
                  <a:gd name="T89" fmla="*/ 1 h 48"/>
                  <a:gd name="T90" fmla="*/ 42 w 60"/>
                  <a:gd name="T91" fmla="*/ 1 h 48"/>
                  <a:gd name="T92" fmla="*/ 41 w 60"/>
                  <a:gd name="T93" fmla="*/ 0 h 48"/>
                  <a:gd name="T94" fmla="*/ 40 w 60"/>
                  <a:gd name="T95" fmla="*/ 0 h 48"/>
                  <a:gd name="T96" fmla="*/ 39 w 60"/>
                  <a:gd name="T97" fmla="*/ 0 h 48"/>
                  <a:gd name="T98" fmla="*/ 38 w 60"/>
                  <a:gd name="T99" fmla="*/ 0 h 48"/>
                  <a:gd name="T100" fmla="*/ 37 w 60"/>
                  <a:gd name="T101" fmla="*/ 0 h 48"/>
                  <a:gd name="T102" fmla="*/ 27 w 60"/>
                  <a:gd name="T103" fmla="*/ 13 h 48"/>
                  <a:gd name="T104" fmla="*/ 19 w 60"/>
                  <a:gd name="T105" fmla="*/ 0 h 48"/>
                  <a:gd name="T106" fmla="*/ 14 w 60"/>
                  <a:gd name="T10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0" h="48">
                    <a:moveTo>
                      <a:pt x="14" y="0"/>
                    </a:moveTo>
                    <a:lnTo>
                      <a:pt x="13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1" y="18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53" y="48"/>
                    </a:lnTo>
                    <a:lnTo>
                      <a:pt x="52" y="35"/>
                    </a:lnTo>
                    <a:lnTo>
                      <a:pt x="52" y="34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5" y="32"/>
                    </a:lnTo>
                    <a:lnTo>
                      <a:pt x="55" y="32"/>
                    </a:lnTo>
                    <a:lnTo>
                      <a:pt x="56" y="32"/>
                    </a:lnTo>
                    <a:lnTo>
                      <a:pt x="57" y="31"/>
                    </a:lnTo>
                    <a:lnTo>
                      <a:pt x="58" y="30"/>
                    </a:lnTo>
                    <a:lnTo>
                      <a:pt x="59" y="28"/>
                    </a:lnTo>
                    <a:lnTo>
                      <a:pt x="60" y="27"/>
                    </a:lnTo>
                    <a:lnTo>
                      <a:pt x="60" y="26"/>
                    </a:lnTo>
                    <a:lnTo>
                      <a:pt x="60" y="24"/>
                    </a:lnTo>
                    <a:lnTo>
                      <a:pt x="60" y="22"/>
                    </a:lnTo>
                    <a:lnTo>
                      <a:pt x="60" y="20"/>
                    </a:lnTo>
                    <a:lnTo>
                      <a:pt x="60" y="20"/>
                    </a:lnTo>
                    <a:lnTo>
                      <a:pt x="59" y="18"/>
                    </a:lnTo>
                    <a:lnTo>
                      <a:pt x="58" y="15"/>
                    </a:lnTo>
                    <a:lnTo>
                      <a:pt x="56" y="12"/>
                    </a:lnTo>
                    <a:lnTo>
                      <a:pt x="54" y="9"/>
                    </a:lnTo>
                    <a:lnTo>
                      <a:pt x="51" y="6"/>
                    </a:lnTo>
                    <a:lnTo>
                      <a:pt x="48" y="3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3" y="1"/>
                    </a:lnTo>
                    <a:lnTo>
                      <a:pt x="42" y="1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27" y="13"/>
                    </a:lnTo>
                    <a:lnTo>
                      <a:pt x="19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95" name="Freeform 1398"/>
              <p:cNvSpPr>
                <a:spLocks/>
              </p:cNvSpPr>
              <p:nvPr/>
            </p:nvSpPr>
            <p:spPr bwMode="auto">
              <a:xfrm>
                <a:off x="5238" y="2654"/>
                <a:ext cx="54" cy="46"/>
              </a:xfrm>
              <a:custGeom>
                <a:avLst/>
                <a:gdLst>
                  <a:gd name="T0" fmla="*/ 0 w 54"/>
                  <a:gd name="T1" fmla="*/ 40 h 46"/>
                  <a:gd name="T2" fmla="*/ 0 w 54"/>
                  <a:gd name="T3" fmla="*/ 29 h 46"/>
                  <a:gd name="T4" fmla="*/ 0 w 54"/>
                  <a:gd name="T5" fmla="*/ 20 h 46"/>
                  <a:gd name="T6" fmla="*/ 0 w 54"/>
                  <a:gd name="T7" fmla="*/ 14 h 46"/>
                  <a:gd name="T8" fmla="*/ 1 w 54"/>
                  <a:gd name="T9" fmla="*/ 10 h 46"/>
                  <a:gd name="T10" fmla="*/ 2 w 54"/>
                  <a:gd name="T11" fmla="*/ 7 h 46"/>
                  <a:gd name="T12" fmla="*/ 2 w 54"/>
                  <a:gd name="T13" fmla="*/ 5 h 46"/>
                  <a:gd name="T14" fmla="*/ 3 w 54"/>
                  <a:gd name="T15" fmla="*/ 5 h 46"/>
                  <a:gd name="T16" fmla="*/ 3 w 54"/>
                  <a:gd name="T17" fmla="*/ 5 h 46"/>
                  <a:gd name="T18" fmla="*/ 3 w 54"/>
                  <a:gd name="T19" fmla="*/ 4 h 46"/>
                  <a:gd name="T20" fmla="*/ 4 w 54"/>
                  <a:gd name="T21" fmla="*/ 3 h 46"/>
                  <a:gd name="T22" fmla="*/ 5 w 54"/>
                  <a:gd name="T23" fmla="*/ 3 h 46"/>
                  <a:gd name="T24" fmla="*/ 6 w 54"/>
                  <a:gd name="T25" fmla="*/ 2 h 46"/>
                  <a:gd name="T26" fmla="*/ 7 w 54"/>
                  <a:gd name="T27" fmla="*/ 2 h 46"/>
                  <a:gd name="T28" fmla="*/ 7 w 54"/>
                  <a:gd name="T29" fmla="*/ 1 h 46"/>
                  <a:gd name="T30" fmla="*/ 8 w 54"/>
                  <a:gd name="T31" fmla="*/ 1 h 46"/>
                  <a:gd name="T32" fmla="*/ 9 w 54"/>
                  <a:gd name="T33" fmla="*/ 0 h 46"/>
                  <a:gd name="T34" fmla="*/ 15 w 54"/>
                  <a:gd name="T35" fmla="*/ 0 h 46"/>
                  <a:gd name="T36" fmla="*/ 23 w 54"/>
                  <a:gd name="T37" fmla="*/ 14 h 46"/>
                  <a:gd name="T38" fmla="*/ 35 w 54"/>
                  <a:gd name="T39" fmla="*/ 0 h 46"/>
                  <a:gd name="T40" fmla="*/ 39 w 54"/>
                  <a:gd name="T41" fmla="*/ 0 h 46"/>
                  <a:gd name="T42" fmla="*/ 41 w 54"/>
                  <a:gd name="T43" fmla="*/ 1 h 46"/>
                  <a:gd name="T44" fmla="*/ 43 w 54"/>
                  <a:gd name="T45" fmla="*/ 3 h 46"/>
                  <a:gd name="T46" fmla="*/ 46 w 54"/>
                  <a:gd name="T47" fmla="*/ 5 h 46"/>
                  <a:gd name="T48" fmla="*/ 48 w 54"/>
                  <a:gd name="T49" fmla="*/ 8 h 46"/>
                  <a:gd name="T50" fmla="*/ 50 w 54"/>
                  <a:gd name="T51" fmla="*/ 11 h 46"/>
                  <a:gd name="T52" fmla="*/ 52 w 54"/>
                  <a:gd name="T53" fmla="*/ 13 h 46"/>
                  <a:gd name="T54" fmla="*/ 53 w 54"/>
                  <a:gd name="T55" fmla="*/ 15 h 46"/>
                  <a:gd name="T56" fmla="*/ 53 w 54"/>
                  <a:gd name="T57" fmla="*/ 15 h 46"/>
                  <a:gd name="T58" fmla="*/ 53 w 54"/>
                  <a:gd name="T59" fmla="*/ 16 h 46"/>
                  <a:gd name="T60" fmla="*/ 54 w 54"/>
                  <a:gd name="T61" fmla="*/ 18 h 46"/>
                  <a:gd name="T62" fmla="*/ 54 w 54"/>
                  <a:gd name="T63" fmla="*/ 20 h 46"/>
                  <a:gd name="T64" fmla="*/ 54 w 54"/>
                  <a:gd name="T65" fmla="*/ 23 h 46"/>
                  <a:gd name="T66" fmla="*/ 53 w 54"/>
                  <a:gd name="T67" fmla="*/ 25 h 46"/>
                  <a:gd name="T68" fmla="*/ 51 w 54"/>
                  <a:gd name="T69" fmla="*/ 26 h 46"/>
                  <a:gd name="T70" fmla="*/ 50 w 54"/>
                  <a:gd name="T71" fmla="*/ 28 h 46"/>
                  <a:gd name="T72" fmla="*/ 49 w 54"/>
                  <a:gd name="T73" fmla="*/ 29 h 46"/>
                  <a:gd name="T74" fmla="*/ 48 w 54"/>
                  <a:gd name="T75" fmla="*/ 30 h 46"/>
                  <a:gd name="T76" fmla="*/ 47 w 54"/>
                  <a:gd name="T77" fmla="*/ 31 h 46"/>
                  <a:gd name="T78" fmla="*/ 46 w 54"/>
                  <a:gd name="T79" fmla="*/ 31 h 46"/>
                  <a:gd name="T80" fmla="*/ 46 w 54"/>
                  <a:gd name="T81" fmla="*/ 31 h 46"/>
                  <a:gd name="T82" fmla="*/ 48 w 54"/>
                  <a:gd name="T83" fmla="*/ 46 h 46"/>
                  <a:gd name="T84" fmla="*/ 0 w 54"/>
                  <a:gd name="T85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4" h="46">
                    <a:moveTo>
                      <a:pt x="0" y="40"/>
                    </a:moveTo>
                    <a:lnTo>
                      <a:pt x="0" y="29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15" y="0"/>
                    </a:lnTo>
                    <a:lnTo>
                      <a:pt x="23" y="14"/>
                    </a:lnTo>
                    <a:lnTo>
                      <a:pt x="35" y="0"/>
                    </a:lnTo>
                    <a:lnTo>
                      <a:pt x="39" y="0"/>
                    </a:lnTo>
                    <a:lnTo>
                      <a:pt x="41" y="1"/>
                    </a:lnTo>
                    <a:lnTo>
                      <a:pt x="43" y="3"/>
                    </a:lnTo>
                    <a:lnTo>
                      <a:pt x="46" y="5"/>
                    </a:lnTo>
                    <a:lnTo>
                      <a:pt x="48" y="8"/>
                    </a:lnTo>
                    <a:lnTo>
                      <a:pt x="50" y="11"/>
                    </a:lnTo>
                    <a:lnTo>
                      <a:pt x="52" y="13"/>
                    </a:lnTo>
                    <a:lnTo>
                      <a:pt x="53" y="15"/>
                    </a:lnTo>
                    <a:lnTo>
                      <a:pt x="53" y="15"/>
                    </a:lnTo>
                    <a:lnTo>
                      <a:pt x="53" y="16"/>
                    </a:lnTo>
                    <a:lnTo>
                      <a:pt x="54" y="18"/>
                    </a:lnTo>
                    <a:lnTo>
                      <a:pt x="54" y="20"/>
                    </a:lnTo>
                    <a:lnTo>
                      <a:pt x="54" y="23"/>
                    </a:lnTo>
                    <a:lnTo>
                      <a:pt x="53" y="25"/>
                    </a:lnTo>
                    <a:lnTo>
                      <a:pt x="51" y="26"/>
                    </a:lnTo>
                    <a:lnTo>
                      <a:pt x="50" y="28"/>
                    </a:lnTo>
                    <a:lnTo>
                      <a:pt x="49" y="29"/>
                    </a:lnTo>
                    <a:lnTo>
                      <a:pt x="48" y="30"/>
                    </a:lnTo>
                    <a:lnTo>
                      <a:pt x="47" y="31"/>
                    </a:lnTo>
                    <a:lnTo>
                      <a:pt x="46" y="31"/>
                    </a:lnTo>
                    <a:lnTo>
                      <a:pt x="46" y="31"/>
                    </a:lnTo>
                    <a:lnTo>
                      <a:pt x="48" y="46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96" name="Freeform 1399"/>
              <p:cNvSpPr>
                <a:spLocks/>
              </p:cNvSpPr>
              <p:nvPr/>
            </p:nvSpPr>
            <p:spPr bwMode="auto">
              <a:xfrm>
                <a:off x="5250" y="2675"/>
                <a:ext cx="40" cy="17"/>
              </a:xfrm>
              <a:custGeom>
                <a:avLst/>
                <a:gdLst>
                  <a:gd name="T0" fmla="*/ 15 w 40"/>
                  <a:gd name="T1" fmla="*/ 17 h 17"/>
                  <a:gd name="T2" fmla="*/ 16 w 40"/>
                  <a:gd name="T3" fmla="*/ 17 h 17"/>
                  <a:gd name="T4" fmla="*/ 17 w 40"/>
                  <a:gd name="T5" fmla="*/ 17 h 17"/>
                  <a:gd name="T6" fmla="*/ 19 w 40"/>
                  <a:gd name="T7" fmla="*/ 17 h 17"/>
                  <a:gd name="T8" fmla="*/ 20 w 40"/>
                  <a:gd name="T9" fmla="*/ 17 h 17"/>
                  <a:gd name="T10" fmla="*/ 22 w 40"/>
                  <a:gd name="T11" fmla="*/ 16 h 17"/>
                  <a:gd name="T12" fmla="*/ 24 w 40"/>
                  <a:gd name="T13" fmla="*/ 16 h 17"/>
                  <a:gd name="T14" fmla="*/ 26 w 40"/>
                  <a:gd name="T15" fmla="*/ 15 h 17"/>
                  <a:gd name="T16" fmla="*/ 28 w 40"/>
                  <a:gd name="T17" fmla="*/ 15 h 17"/>
                  <a:gd name="T18" fmla="*/ 30 w 40"/>
                  <a:gd name="T19" fmla="*/ 14 h 17"/>
                  <a:gd name="T20" fmla="*/ 32 w 40"/>
                  <a:gd name="T21" fmla="*/ 13 h 17"/>
                  <a:gd name="T22" fmla="*/ 34 w 40"/>
                  <a:gd name="T23" fmla="*/ 12 h 17"/>
                  <a:gd name="T24" fmla="*/ 35 w 40"/>
                  <a:gd name="T25" fmla="*/ 12 h 17"/>
                  <a:gd name="T26" fmla="*/ 37 w 40"/>
                  <a:gd name="T27" fmla="*/ 11 h 17"/>
                  <a:gd name="T28" fmla="*/ 38 w 40"/>
                  <a:gd name="T29" fmla="*/ 10 h 17"/>
                  <a:gd name="T30" fmla="*/ 39 w 40"/>
                  <a:gd name="T31" fmla="*/ 9 h 17"/>
                  <a:gd name="T32" fmla="*/ 40 w 40"/>
                  <a:gd name="T33" fmla="*/ 8 h 17"/>
                  <a:gd name="T34" fmla="*/ 32 w 40"/>
                  <a:gd name="T35" fmla="*/ 0 h 17"/>
                  <a:gd name="T36" fmla="*/ 32 w 40"/>
                  <a:gd name="T37" fmla="*/ 0 h 17"/>
                  <a:gd name="T38" fmla="*/ 32 w 40"/>
                  <a:gd name="T39" fmla="*/ 1 h 17"/>
                  <a:gd name="T40" fmla="*/ 31 w 40"/>
                  <a:gd name="T41" fmla="*/ 2 h 17"/>
                  <a:gd name="T42" fmla="*/ 31 w 40"/>
                  <a:gd name="T43" fmla="*/ 2 h 17"/>
                  <a:gd name="T44" fmla="*/ 30 w 40"/>
                  <a:gd name="T45" fmla="*/ 2 h 17"/>
                  <a:gd name="T46" fmla="*/ 30 w 40"/>
                  <a:gd name="T47" fmla="*/ 3 h 17"/>
                  <a:gd name="T48" fmla="*/ 29 w 40"/>
                  <a:gd name="T49" fmla="*/ 3 h 17"/>
                  <a:gd name="T50" fmla="*/ 28 w 40"/>
                  <a:gd name="T51" fmla="*/ 3 h 17"/>
                  <a:gd name="T52" fmla="*/ 27 w 40"/>
                  <a:gd name="T53" fmla="*/ 4 h 17"/>
                  <a:gd name="T54" fmla="*/ 25 w 40"/>
                  <a:gd name="T55" fmla="*/ 5 h 17"/>
                  <a:gd name="T56" fmla="*/ 23 w 40"/>
                  <a:gd name="T57" fmla="*/ 6 h 17"/>
                  <a:gd name="T58" fmla="*/ 21 w 40"/>
                  <a:gd name="T59" fmla="*/ 6 h 17"/>
                  <a:gd name="T60" fmla="*/ 19 w 40"/>
                  <a:gd name="T61" fmla="*/ 7 h 17"/>
                  <a:gd name="T62" fmla="*/ 17 w 40"/>
                  <a:gd name="T63" fmla="*/ 7 h 17"/>
                  <a:gd name="T64" fmla="*/ 15 w 40"/>
                  <a:gd name="T65" fmla="*/ 7 h 17"/>
                  <a:gd name="T66" fmla="*/ 13 w 40"/>
                  <a:gd name="T67" fmla="*/ 7 h 17"/>
                  <a:gd name="T68" fmla="*/ 12 w 40"/>
                  <a:gd name="T69" fmla="*/ 6 h 17"/>
                  <a:gd name="T70" fmla="*/ 11 w 40"/>
                  <a:gd name="T71" fmla="*/ 5 h 17"/>
                  <a:gd name="T72" fmla="*/ 11 w 40"/>
                  <a:gd name="T73" fmla="*/ 3 h 17"/>
                  <a:gd name="T74" fmla="*/ 10 w 40"/>
                  <a:gd name="T75" fmla="*/ 2 h 17"/>
                  <a:gd name="T76" fmla="*/ 9 w 40"/>
                  <a:gd name="T77" fmla="*/ 2 h 17"/>
                  <a:gd name="T78" fmla="*/ 8 w 40"/>
                  <a:gd name="T79" fmla="*/ 1 h 17"/>
                  <a:gd name="T80" fmla="*/ 8 w 40"/>
                  <a:gd name="T81" fmla="*/ 1 h 17"/>
                  <a:gd name="T82" fmla="*/ 7 w 40"/>
                  <a:gd name="T83" fmla="*/ 2 h 17"/>
                  <a:gd name="T84" fmla="*/ 6 w 40"/>
                  <a:gd name="T85" fmla="*/ 3 h 17"/>
                  <a:gd name="T86" fmla="*/ 6 w 40"/>
                  <a:gd name="T87" fmla="*/ 4 h 17"/>
                  <a:gd name="T88" fmla="*/ 6 w 40"/>
                  <a:gd name="T89" fmla="*/ 6 h 17"/>
                  <a:gd name="T90" fmla="*/ 6 w 40"/>
                  <a:gd name="T91" fmla="*/ 7 h 17"/>
                  <a:gd name="T92" fmla="*/ 0 w 40"/>
                  <a:gd name="T93" fmla="*/ 6 h 17"/>
                  <a:gd name="T94" fmla="*/ 2 w 40"/>
                  <a:gd name="T95" fmla="*/ 17 h 17"/>
                  <a:gd name="T96" fmla="*/ 3 w 40"/>
                  <a:gd name="T97" fmla="*/ 17 h 17"/>
                  <a:gd name="T98" fmla="*/ 5 w 40"/>
                  <a:gd name="T99" fmla="*/ 17 h 17"/>
                  <a:gd name="T100" fmla="*/ 7 w 40"/>
                  <a:gd name="T101" fmla="*/ 17 h 17"/>
                  <a:gd name="T102" fmla="*/ 10 w 40"/>
                  <a:gd name="T103" fmla="*/ 17 h 17"/>
                  <a:gd name="T104" fmla="*/ 12 w 40"/>
                  <a:gd name="T105" fmla="*/ 17 h 17"/>
                  <a:gd name="T106" fmla="*/ 13 w 40"/>
                  <a:gd name="T107" fmla="*/ 17 h 17"/>
                  <a:gd name="T108" fmla="*/ 15 w 40"/>
                  <a:gd name="T109" fmla="*/ 17 h 17"/>
                  <a:gd name="T110" fmla="*/ 15 w 40"/>
                  <a:gd name="T1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" h="17">
                    <a:moveTo>
                      <a:pt x="15" y="17"/>
                    </a:moveTo>
                    <a:lnTo>
                      <a:pt x="16" y="17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20" y="17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6" y="15"/>
                    </a:lnTo>
                    <a:lnTo>
                      <a:pt x="28" y="15"/>
                    </a:lnTo>
                    <a:lnTo>
                      <a:pt x="30" y="14"/>
                    </a:lnTo>
                    <a:lnTo>
                      <a:pt x="32" y="13"/>
                    </a:lnTo>
                    <a:lnTo>
                      <a:pt x="34" y="12"/>
                    </a:lnTo>
                    <a:lnTo>
                      <a:pt x="35" y="12"/>
                    </a:lnTo>
                    <a:lnTo>
                      <a:pt x="37" y="11"/>
                    </a:lnTo>
                    <a:lnTo>
                      <a:pt x="38" y="10"/>
                    </a:lnTo>
                    <a:lnTo>
                      <a:pt x="39" y="9"/>
                    </a:lnTo>
                    <a:lnTo>
                      <a:pt x="40" y="8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1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29" y="3"/>
                    </a:lnTo>
                    <a:lnTo>
                      <a:pt x="28" y="3"/>
                    </a:lnTo>
                    <a:lnTo>
                      <a:pt x="27" y="4"/>
                    </a:lnTo>
                    <a:lnTo>
                      <a:pt x="25" y="5"/>
                    </a:lnTo>
                    <a:lnTo>
                      <a:pt x="23" y="6"/>
                    </a:lnTo>
                    <a:lnTo>
                      <a:pt x="21" y="6"/>
                    </a:lnTo>
                    <a:lnTo>
                      <a:pt x="19" y="7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3" y="7"/>
                    </a:lnTo>
                    <a:lnTo>
                      <a:pt x="12" y="6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0" y="6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5" y="17"/>
                    </a:lnTo>
                    <a:lnTo>
                      <a:pt x="15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97" name="Freeform 1400"/>
              <p:cNvSpPr>
                <a:spLocks/>
              </p:cNvSpPr>
              <p:nvPr/>
            </p:nvSpPr>
            <p:spPr bwMode="auto">
              <a:xfrm>
                <a:off x="5264" y="2671"/>
                <a:ext cx="29" cy="19"/>
              </a:xfrm>
              <a:custGeom>
                <a:avLst/>
                <a:gdLst>
                  <a:gd name="T0" fmla="*/ 3 w 29"/>
                  <a:gd name="T1" fmla="*/ 19 h 19"/>
                  <a:gd name="T2" fmla="*/ 4 w 29"/>
                  <a:gd name="T3" fmla="*/ 19 h 19"/>
                  <a:gd name="T4" fmla="*/ 5 w 29"/>
                  <a:gd name="T5" fmla="*/ 19 h 19"/>
                  <a:gd name="T6" fmla="*/ 6 w 29"/>
                  <a:gd name="T7" fmla="*/ 19 h 19"/>
                  <a:gd name="T8" fmla="*/ 8 w 29"/>
                  <a:gd name="T9" fmla="*/ 18 h 19"/>
                  <a:gd name="T10" fmla="*/ 9 w 29"/>
                  <a:gd name="T11" fmla="*/ 18 h 19"/>
                  <a:gd name="T12" fmla="*/ 11 w 29"/>
                  <a:gd name="T13" fmla="*/ 17 h 19"/>
                  <a:gd name="T14" fmla="*/ 13 w 29"/>
                  <a:gd name="T15" fmla="*/ 17 h 19"/>
                  <a:gd name="T16" fmla="*/ 14 w 29"/>
                  <a:gd name="T17" fmla="*/ 16 h 19"/>
                  <a:gd name="T18" fmla="*/ 16 w 29"/>
                  <a:gd name="T19" fmla="*/ 15 h 19"/>
                  <a:gd name="T20" fmla="*/ 18 w 29"/>
                  <a:gd name="T21" fmla="*/ 15 h 19"/>
                  <a:gd name="T22" fmla="*/ 19 w 29"/>
                  <a:gd name="T23" fmla="*/ 14 h 19"/>
                  <a:gd name="T24" fmla="*/ 21 w 29"/>
                  <a:gd name="T25" fmla="*/ 13 h 19"/>
                  <a:gd name="T26" fmla="*/ 22 w 29"/>
                  <a:gd name="T27" fmla="*/ 13 h 19"/>
                  <a:gd name="T28" fmla="*/ 23 w 29"/>
                  <a:gd name="T29" fmla="*/ 12 h 19"/>
                  <a:gd name="T30" fmla="*/ 24 w 29"/>
                  <a:gd name="T31" fmla="*/ 11 h 19"/>
                  <a:gd name="T32" fmla="*/ 25 w 29"/>
                  <a:gd name="T33" fmla="*/ 11 h 19"/>
                  <a:gd name="T34" fmla="*/ 26 w 29"/>
                  <a:gd name="T35" fmla="*/ 10 h 19"/>
                  <a:gd name="T36" fmla="*/ 27 w 29"/>
                  <a:gd name="T37" fmla="*/ 9 h 19"/>
                  <a:gd name="T38" fmla="*/ 28 w 29"/>
                  <a:gd name="T39" fmla="*/ 7 h 19"/>
                  <a:gd name="T40" fmla="*/ 29 w 29"/>
                  <a:gd name="T41" fmla="*/ 6 h 19"/>
                  <a:gd name="T42" fmla="*/ 29 w 29"/>
                  <a:gd name="T43" fmla="*/ 5 h 19"/>
                  <a:gd name="T44" fmla="*/ 29 w 29"/>
                  <a:gd name="T45" fmla="*/ 3 h 19"/>
                  <a:gd name="T46" fmla="*/ 28 w 29"/>
                  <a:gd name="T47" fmla="*/ 2 h 19"/>
                  <a:gd name="T48" fmla="*/ 28 w 29"/>
                  <a:gd name="T49" fmla="*/ 0 h 19"/>
                  <a:gd name="T50" fmla="*/ 20 w 29"/>
                  <a:gd name="T51" fmla="*/ 3 h 19"/>
                  <a:gd name="T52" fmla="*/ 20 w 29"/>
                  <a:gd name="T53" fmla="*/ 5 h 19"/>
                  <a:gd name="T54" fmla="*/ 20 w 29"/>
                  <a:gd name="T55" fmla="*/ 6 h 19"/>
                  <a:gd name="T56" fmla="*/ 19 w 29"/>
                  <a:gd name="T57" fmla="*/ 7 h 19"/>
                  <a:gd name="T58" fmla="*/ 18 w 29"/>
                  <a:gd name="T59" fmla="*/ 8 h 19"/>
                  <a:gd name="T60" fmla="*/ 15 w 29"/>
                  <a:gd name="T61" fmla="*/ 9 h 19"/>
                  <a:gd name="T62" fmla="*/ 12 w 29"/>
                  <a:gd name="T63" fmla="*/ 10 h 19"/>
                  <a:gd name="T64" fmla="*/ 10 w 29"/>
                  <a:gd name="T65" fmla="*/ 11 h 19"/>
                  <a:gd name="T66" fmla="*/ 8 w 29"/>
                  <a:gd name="T67" fmla="*/ 12 h 19"/>
                  <a:gd name="T68" fmla="*/ 5 w 29"/>
                  <a:gd name="T69" fmla="*/ 12 h 19"/>
                  <a:gd name="T70" fmla="*/ 3 w 29"/>
                  <a:gd name="T71" fmla="*/ 13 h 19"/>
                  <a:gd name="T72" fmla="*/ 2 w 29"/>
                  <a:gd name="T73" fmla="*/ 13 h 19"/>
                  <a:gd name="T74" fmla="*/ 0 w 29"/>
                  <a:gd name="T75" fmla="*/ 13 h 19"/>
                  <a:gd name="T76" fmla="*/ 3 w 29"/>
                  <a:gd name="T7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9" h="19">
                    <a:moveTo>
                      <a:pt x="3" y="19"/>
                    </a:moveTo>
                    <a:lnTo>
                      <a:pt x="4" y="19"/>
                    </a:lnTo>
                    <a:lnTo>
                      <a:pt x="5" y="19"/>
                    </a:lnTo>
                    <a:lnTo>
                      <a:pt x="6" y="19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11" y="17"/>
                    </a:lnTo>
                    <a:lnTo>
                      <a:pt x="13" y="17"/>
                    </a:lnTo>
                    <a:lnTo>
                      <a:pt x="14" y="16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19" y="14"/>
                    </a:lnTo>
                    <a:lnTo>
                      <a:pt x="21" y="13"/>
                    </a:lnTo>
                    <a:lnTo>
                      <a:pt x="22" y="13"/>
                    </a:lnTo>
                    <a:lnTo>
                      <a:pt x="23" y="12"/>
                    </a:lnTo>
                    <a:lnTo>
                      <a:pt x="24" y="11"/>
                    </a:lnTo>
                    <a:lnTo>
                      <a:pt x="25" y="11"/>
                    </a:lnTo>
                    <a:lnTo>
                      <a:pt x="26" y="10"/>
                    </a:lnTo>
                    <a:lnTo>
                      <a:pt x="27" y="9"/>
                    </a:lnTo>
                    <a:lnTo>
                      <a:pt x="28" y="7"/>
                    </a:lnTo>
                    <a:lnTo>
                      <a:pt x="29" y="6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8" y="0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8" y="8"/>
                    </a:lnTo>
                    <a:lnTo>
                      <a:pt x="15" y="9"/>
                    </a:lnTo>
                    <a:lnTo>
                      <a:pt x="12" y="10"/>
                    </a:lnTo>
                    <a:lnTo>
                      <a:pt x="10" y="11"/>
                    </a:lnTo>
                    <a:lnTo>
                      <a:pt x="8" y="12"/>
                    </a:lnTo>
                    <a:lnTo>
                      <a:pt x="5" y="12"/>
                    </a:lnTo>
                    <a:lnTo>
                      <a:pt x="3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98" name="Freeform 1401"/>
              <p:cNvSpPr>
                <a:spLocks/>
              </p:cNvSpPr>
              <p:nvPr/>
            </p:nvSpPr>
            <p:spPr bwMode="auto">
              <a:xfrm>
                <a:off x="5252" y="2679"/>
                <a:ext cx="11" cy="11"/>
              </a:xfrm>
              <a:custGeom>
                <a:avLst/>
                <a:gdLst>
                  <a:gd name="T0" fmla="*/ 10 w 11"/>
                  <a:gd name="T1" fmla="*/ 5 h 11"/>
                  <a:gd name="T2" fmla="*/ 9 w 11"/>
                  <a:gd name="T3" fmla="*/ 4 h 11"/>
                  <a:gd name="T4" fmla="*/ 9 w 11"/>
                  <a:gd name="T5" fmla="*/ 3 h 11"/>
                  <a:gd name="T6" fmla="*/ 8 w 11"/>
                  <a:gd name="T7" fmla="*/ 2 h 11"/>
                  <a:gd name="T8" fmla="*/ 8 w 11"/>
                  <a:gd name="T9" fmla="*/ 1 h 11"/>
                  <a:gd name="T10" fmla="*/ 7 w 11"/>
                  <a:gd name="T11" fmla="*/ 1 h 11"/>
                  <a:gd name="T12" fmla="*/ 7 w 11"/>
                  <a:gd name="T13" fmla="*/ 0 h 11"/>
                  <a:gd name="T14" fmla="*/ 6 w 11"/>
                  <a:gd name="T15" fmla="*/ 0 h 11"/>
                  <a:gd name="T16" fmla="*/ 6 w 11"/>
                  <a:gd name="T17" fmla="*/ 0 h 11"/>
                  <a:gd name="T18" fmla="*/ 6 w 11"/>
                  <a:gd name="T19" fmla="*/ 1 h 11"/>
                  <a:gd name="T20" fmla="*/ 6 w 11"/>
                  <a:gd name="T21" fmla="*/ 2 h 11"/>
                  <a:gd name="T22" fmla="*/ 6 w 11"/>
                  <a:gd name="T23" fmla="*/ 4 h 11"/>
                  <a:gd name="T24" fmla="*/ 7 w 11"/>
                  <a:gd name="T25" fmla="*/ 5 h 11"/>
                  <a:gd name="T26" fmla="*/ 0 w 11"/>
                  <a:gd name="T27" fmla="*/ 5 h 11"/>
                  <a:gd name="T28" fmla="*/ 1 w 11"/>
                  <a:gd name="T29" fmla="*/ 11 h 11"/>
                  <a:gd name="T30" fmla="*/ 2 w 11"/>
                  <a:gd name="T31" fmla="*/ 11 h 11"/>
                  <a:gd name="T32" fmla="*/ 3 w 11"/>
                  <a:gd name="T33" fmla="*/ 11 h 11"/>
                  <a:gd name="T34" fmla="*/ 4 w 11"/>
                  <a:gd name="T35" fmla="*/ 11 h 11"/>
                  <a:gd name="T36" fmla="*/ 5 w 11"/>
                  <a:gd name="T37" fmla="*/ 11 h 11"/>
                  <a:gd name="T38" fmla="*/ 6 w 11"/>
                  <a:gd name="T39" fmla="*/ 11 h 11"/>
                  <a:gd name="T40" fmla="*/ 6 w 11"/>
                  <a:gd name="T41" fmla="*/ 11 h 11"/>
                  <a:gd name="T42" fmla="*/ 7 w 11"/>
                  <a:gd name="T43" fmla="*/ 11 h 11"/>
                  <a:gd name="T44" fmla="*/ 7 w 11"/>
                  <a:gd name="T45" fmla="*/ 11 h 11"/>
                  <a:gd name="T46" fmla="*/ 8 w 11"/>
                  <a:gd name="T47" fmla="*/ 11 h 11"/>
                  <a:gd name="T48" fmla="*/ 8 w 11"/>
                  <a:gd name="T49" fmla="*/ 11 h 11"/>
                  <a:gd name="T50" fmla="*/ 9 w 11"/>
                  <a:gd name="T51" fmla="*/ 11 h 11"/>
                  <a:gd name="T52" fmla="*/ 9 w 11"/>
                  <a:gd name="T53" fmla="*/ 11 h 11"/>
                  <a:gd name="T54" fmla="*/ 10 w 11"/>
                  <a:gd name="T55" fmla="*/ 10 h 11"/>
                  <a:gd name="T56" fmla="*/ 10 w 11"/>
                  <a:gd name="T57" fmla="*/ 10 h 11"/>
                  <a:gd name="T58" fmla="*/ 11 w 11"/>
                  <a:gd name="T59" fmla="*/ 10 h 11"/>
                  <a:gd name="T60" fmla="*/ 11 w 11"/>
                  <a:gd name="T61" fmla="*/ 10 h 11"/>
                  <a:gd name="T62" fmla="*/ 10 w 11"/>
                  <a:gd name="T6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" h="11">
                    <a:moveTo>
                      <a:pt x="10" y="5"/>
                    </a:moveTo>
                    <a:lnTo>
                      <a:pt x="9" y="4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99" name="Freeform 1402"/>
              <p:cNvSpPr>
                <a:spLocks/>
              </p:cNvSpPr>
              <p:nvPr/>
            </p:nvSpPr>
            <p:spPr bwMode="auto">
              <a:xfrm>
                <a:off x="5242" y="2600"/>
                <a:ext cx="45" cy="47"/>
              </a:xfrm>
              <a:custGeom>
                <a:avLst/>
                <a:gdLst>
                  <a:gd name="T0" fmla="*/ 35 w 45"/>
                  <a:gd name="T1" fmla="*/ 6 h 47"/>
                  <a:gd name="T2" fmla="*/ 30 w 45"/>
                  <a:gd name="T3" fmla="*/ 3 h 47"/>
                  <a:gd name="T4" fmla="*/ 26 w 45"/>
                  <a:gd name="T5" fmla="*/ 1 h 47"/>
                  <a:gd name="T6" fmla="*/ 22 w 45"/>
                  <a:gd name="T7" fmla="*/ 1 h 47"/>
                  <a:gd name="T8" fmla="*/ 18 w 45"/>
                  <a:gd name="T9" fmla="*/ 0 h 47"/>
                  <a:gd name="T10" fmla="*/ 14 w 45"/>
                  <a:gd name="T11" fmla="*/ 1 h 47"/>
                  <a:gd name="T12" fmla="*/ 11 w 45"/>
                  <a:gd name="T13" fmla="*/ 1 h 47"/>
                  <a:gd name="T14" fmla="*/ 8 w 45"/>
                  <a:gd name="T15" fmla="*/ 2 h 47"/>
                  <a:gd name="T16" fmla="*/ 5 w 45"/>
                  <a:gd name="T17" fmla="*/ 4 h 47"/>
                  <a:gd name="T18" fmla="*/ 2 w 45"/>
                  <a:gd name="T19" fmla="*/ 7 h 47"/>
                  <a:gd name="T20" fmla="*/ 0 w 45"/>
                  <a:gd name="T21" fmla="*/ 11 h 47"/>
                  <a:gd name="T22" fmla="*/ 0 w 45"/>
                  <a:gd name="T23" fmla="*/ 15 h 47"/>
                  <a:gd name="T24" fmla="*/ 0 w 45"/>
                  <a:gd name="T25" fmla="*/ 19 h 47"/>
                  <a:gd name="T26" fmla="*/ 0 w 45"/>
                  <a:gd name="T27" fmla="*/ 22 h 47"/>
                  <a:gd name="T28" fmla="*/ 2 w 45"/>
                  <a:gd name="T29" fmla="*/ 25 h 47"/>
                  <a:gd name="T30" fmla="*/ 4 w 45"/>
                  <a:gd name="T31" fmla="*/ 28 h 47"/>
                  <a:gd name="T32" fmla="*/ 6 w 45"/>
                  <a:gd name="T33" fmla="*/ 30 h 47"/>
                  <a:gd name="T34" fmla="*/ 10 w 45"/>
                  <a:gd name="T35" fmla="*/ 32 h 47"/>
                  <a:gd name="T36" fmla="*/ 13 w 45"/>
                  <a:gd name="T37" fmla="*/ 33 h 47"/>
                  <a:gd name="T38" fmla="*/ 18 w 45"/>
                  <a:gd name="T39" fmla="*/ 34 h 47"/>
                  <a:gd name="T40" fmla="*/ 21 w 45"/>
                  <a:gd name="T41" fmla="*/ 34 h 47"/>
                  <a:gd name="T42" fmla="*/ 23 w 45"/>
                  <a:gd name="T43" fmla="*/ 34 h 47"/>
                  <a:gd name="T44" fmla="*/ 26 w 45"/>
                  <a:gd name="T45" fmla="*/ 34 h 47"/>
                  <a:gd name="T46" fmla="*/ 28 w 45"/>
                  <a:gd name="T47" fmla="*/ 33 h 47"/>
                  <a:gd name="T48" fmla="*/ 28 w 45"/>
                  <a:gd name="T49" fmla="*/ 39 h 47"/>
                  <a:gd name="T50" fmla="*/ 29 w 45"/>
                  <a:gd name="T51" fmla="*/ 46 h 47"/>
                  <a:gd name="T52" fmla="*/ 31 w 45"/>
                  <a:gd name="T53" fmla="*/ 47 h 47"/>
                  <a:gd name="T54" fmla="*/ 36 w 45"/>
                  <a:gd name="T55" fmla="*/ 46 h 47"/>
                  <a:gd name="T56" fmla="*/ 41 w 45"/>
                  <a:gd name="T57" fmla="*/ 45 h 47"/>
                  <a:gd name="T58" fmla="*/ 44 w 45"/>
                  <a:gd name="T59" fmla="*/ 43 h 47"/>
                  <a:gd name="T60" fmla="*/ 45 w 45"/>
                  <a:gd name="T61" fmla="*/ 39 h 47"/>
                  <a:gd name="T62" fmla="*/ 45 w 45"/>
                  <a:gd name="T63" fmla="*/ 30 h 47"/>
                  <a:gd name="T64" fmla="*/ 43 w 45"/>
                  <a:gd name="T65" fmla="*/ 19 h 47"/>
                  <a:gd name="T66" fmla="*/ 40 w 45"/>
                  <a:gd name="T67" fmla="*/ 1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5" h="47">
                    <a:moveTo>
                      <a:pt x="37" y="7"/>
                    </a:moveTo>
                    <a:lnTo>
                      <a:pt x="35" y="6"/>
                    </a:lnTo>
                    <a:lnTo>
                      <a:pt x="33" y="4"/>
                    </a:lnTo>
                    <a:lnTo>
                      <a:pt x="30" y="3"/>
                    </a:lnTo>
                    <a:lnTo>
                      <a:pt x="28" y="2"/>
                    </a:lnTo>
                    <a:lnTo>
                      <a:pt x="26" y="1"/>
                    </a:lnTo>
                    <a:lnTo>
                      <a:pt x="24" y="1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5" y="4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2"/>
                    </a:lnTo>
                    <a:lnTo>
                      <a:pt x="1" y="24"/>
                    </a:lnTo>
                    <a:lnTo>
                      <a:pt x="2" y="25"/>
                    </a:lnTo>
                    <a:lnTo>
                      <a:pt x="3" y="27"/>
                    </a:lnTo>
                    <a:lnTo>
                      <a:pt x="4" y="28"/>
                    </a:lnTo>
                    <a:lnTo>
                      <a:pt x="5" y="29"/>
                    </a:lnTo>
                    <a:lnTo>
                      <a:pt x="6" y="30"/>
                    </a:lnTo>
                    <a:lnTo>
                      <a:pt x="8" y="31"/>
                    </a:lnTo>
                    <a:lnTo>
                      <a:pt x="10" y="32"/>
                    </a:lnTo>
                    <a:lnTo>
                      <a:pt x="11" y="33"/>
                    </a:lnTo>
                    <a:lnTo>
                      <a:pt x="13" y="33"/>
                    </a:lnTo>
                    <a:lnTo>
                      <a:pt x="15" y="34"/>
                    </a:lnTo>
                    <a:lnTo>
                      <a:pt x="18" y="34"/>
                    </a:lnTo>
                    <a:lnTo>
                      <a:pt x="20" y="34"/>
                    </a:lnTo>
                    <a:lnTo>
                      <a:pt x="21" y="34"/>
                    </a:lnTo>
                    <a:lnTo>
                      <a:pt x="22" y="34"/>
                    </a:lnTo>
                    <a:lnTo>
                      <a:pt x="23" y="34"/>
                    </a:lnTo>
                    <a:lnTo>
                      <a:pt x="24" y="34"/>
                    </a:lnTo>
                    <a:lnTo>
                      <a:pt x="26" y="34"/>
                    </a:lnTo>
                    <a:lnTo>
                      <a:pt x="27" y="34"/>
                    </a:lnTo>
                    <a:lnTo>
                      <a:pt x="28" y="33"/>
                    </a:lnTo>
                    <a:lnTo>
                      <a:pt x="29" y="33"/>
                    </a:lnTo>
                    <a:lnTo>
                      <a:pt x="28" y="39"/>
                    </a:lnTo>
                    <a:lnTo>
                      <a:pt x="28" y="43"/>
                    </a:lnTo>
                    <a:lnTo>
                      <a:pt x="29" y="46"/>
                    </a:lnTo>
                    <a:lnTo>
                      <a:pt x="29" y="47"/>
                    </a:lnTo>
                    <a:lnTo>
                      <a:pt x="31" y="47"/>
                    </a:lnTo>
                    <a:lnTo>
                      <a:pt x="33" y="47"/>
                    </a:lnTo>
                    <a:lnTo>
                      <a:pt x="36" y="46"/>
                    </a:lnTo>
                    <a:lnTo>
                      <a:pt x="38" y="46"/>
                    </a:lnTo>
                    <a:lnTo>
                      <a:pt x="41" y="45"/>
                    </a:lnTo>
                    <a:lnTo>
                      <a:pt x="43" y="44"/>
                    </a:lnTo>
                    <a:lnTo>
                      <a:pt x="44" y="43"/>
                    </a:lnTo>
                    <a:lnTo>
                      <a:pt x="45" y="41"/>
                    </a:lnTo>
                    <a:lnTo>
                      <a:pt x="45" y="39"/>
                    </a:lnTo>
                    <a:lnTo>
                      <a:pt x="45" y="35"/>
                    </a:lnTo>
                    <a:lnTo>
                      <a:pt x="45" y="30"/>
                    </a:lnTo>
                    <a:lnTo>
                      <a:pt x="44" y="25"/>
                    </a:lnTo>
                    <a:lnTo>
                      <a:pt x="43" y="19"/>
                    </a:lnTo>
                    <a:lnTo>
                      <a:pt x="41" y="14"/>
                    </a:lnTo>
                    <a:lnTo>
                      <a:pt x="40" y="10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00" name="Freeform 1403"/>
              <p:cNvSpPr>
                <a:spLocks/>
              </p:cNvSpPr>
              <p:nvPr/>
            </p:nvSpPr>
            <p:spPr bwMode="auto">
              <a:xfrm>
                <a:off x="5236" y="2607"/>
                <a:ext cx="49" cy="43"/>
              </a:xfrm>
              <a:custGeom>
                <a:avLst/>
                <a:gdLst>
                  <a:gd name="T0" fmla="*/ 49 w 49"/>
                  <a:gd name="T1" fmla="*/ 19 h 43"/>
                  <a:gd name="T2" fmla="*/ 49 w 49"/>
                  <a:gd name="T3" fmla="*/ 21 h 43"/>
                  <a:gd name="T4" fmla="*/ 49 w 49"/>
                  <a:gd name="T5" fmla="*/ 24 h 43"/>
                  <a:gd name="T6" fmla="*/ 48 w 49"/>
                  <a:gd name="T7" fmla="*/ 27 h 43"/>
                  <a:gd name="T8" fmla="*/ 46 w 49"/>
                  <a:gd name="T9" fmla="*/ 30 h 43"/>
                  <a:gd name="T10" fmla="*/ 43 w 49"/>
                  <a:gd name="T11" fmla="*/ 31 h 43"/>
                  <a:gd name="T12" fmla="*/ 42 w 49"/>
                  <a:gd name="T13" fmla="*/ 31 h 43"/>
                  <a:gd name="T14" fmla="*/ 42 w 49"/>
                  <a:gd name="T15" fmla="*/ 31 h 43"/>
                  <a:gd name="T16" fmla="*/ 41 w 49"/>
                  <a:gd name="T17" fmla="*/ 33 h 43"/>
                  <a:gd name="T18" fmla="*/ 39 w 49"/>
                  <a:gd name="T19" fmla="*/ 35 h 43"/>
                  <a:gd name="T20" fmla="*/ 37 w 49"/>
                  <a:gd name="T21" fmla="*/ 37 h 43"/>
                  <a:gd name="T22" fmla="*/ 35 w 49"/>
                  <a:gd name="T23" fmla="*/ 39 h 43"/>
                  <a:gd name="T24" fmla="*/ 32 w 49"/>
                  <a:gd name="T25" fmla="*/ 41 h 43"/>
                  <a:gd name="T26" fmla="*/ 30 w 49"/>
                  <a:gd name="T27" fmla="*/ 42 h 43"/>
                  <a:gd name="T28" fmla="*/ 27 w 49"/>
                  <a:gd name="T29" fmla="*/ 43 h 43"/>
                  <a:gd name="T30" fmla="*/ 24 w 49"/>
                  <a:gd name="T31" fmla="*/ 43 h 43"/>
                  <a:gd name="T32" fmla="*/ 20 w 49"/>
                  <a:gd name="T33" fmla="*/ 43 h 43"/>
                  <a:gd name="T34" fmla="*/ 15 w 49"/>
                  <a:gd name="T35" fmla="*/ 43 h 43"/>
                  <a:gd name="T36" fmla="*/ 11 w 49"/>
                  <a:gd name="T37" fmla="*/ 41 h 43"/>
                  <a:gd name="T38" fmla="*/ 8 w 49"/>
                  <a:gd name="T39" fmla="*/ 38 h 43"/>
                  <a:gd name="T40" fmla="*/ 5 w 49"/>
                  <a:gd name="T41" fmla="*/ 36 h 43"/>
                  <a:gd name="T42" fmla="*/ 3 w 49"/>
                  <a:gd name="T43" fmla="*/ 32 h 43"/>
                  <a:gd name="T44" fmla="*/ 1 w 49"/>
                  <a:gd name="T45" fmla="*/ 28 h 43"/>
                  <a:gd name="T46" fmla="*/ 0 w 49"/>
                  <a:gd name="T47" fmla="*/ 24 h 43"/>
                  <a:gd name="T48" fmla="*/ 0 w 49"/>
                  <a:gd name="T49" fmla="*/ 20 h 43"/>
                  <a:gd name="T50" fmla="*/ 1 w 49"/>
                  <a:gd name="T51" fmla="*/ 15 h 43"/>
                  <a:gd name="T52" fmla="*/ 3 w 49"/>
                  <a:gd name="T53" fmla="*/ 11 h 43"/>
                  <a:gd name="T54" fmla="*/ 5 w 49"/>
                  <a:gd name="T55" fmla="*/ 8 h 43"/>
                  <a:gd name="T56" fmla="*/ 5 w 49"/>
                  <a:gd name="T57" fmla="*/ 7 h 43"/>
                  <a:gd name="T58" fmla="*/ 6 w 49"/>
                  <a:gd name="T59" fmla="*/ 6 h 43"/>
                  <a:gd name="T60" fmla="*/ 7 w 49"/>
                  <a:gd name="T61" fmla="*/ 5 h 43"/>
                  <a:gd name="T62" fmla="*/ 8 w 49"/>
                  <a:gd name="T63" fmla="*/ 4 h 43"/>
                  <a:gd name="T64" fmla="*/ 10 w 49"/>
                  <a:gd name="T65" fmla="*/ 3 h 43"/>
                  <a:gd name="T66" fmla="*/ 13 w 49"/>
                  <a:gd name="T67" fmla="*/ 2 h 43"/>
                  <a:gd name="T68" fmla="*/ 17 w 49"/>
                  <a:gd name="T69" fmla="*/ 0 h 43"/>
                  <a:gd name="T70" fmla="*/ 23 w 49"/>
                  <a:gd name="T71" fmla="*/ 0 h 43"/>
                  <a:gd name="T72" fmla="*/ 28 w 49"/>
                  <a:gd name="T73" fmla="*/ 0 h 43"/>
                  <a:gd name="T74" fmla="*/ 31 w 49"/>
                  <a:gd name="T75" fmla="*/ 1 h 43"/>
                  <a:gd name="T76" fmla="*/ 34 w 49"/>
                  <a:gd name="T77" fmla="*/ 3 h 43"/>
                  <a:gd name="T78" fmla="*/ 36 w 49"/>
                  <a:gd name="T79" fmla="*/ 5 h 43"/>
                  <a:gd name="T80" fmla="*/ 39 w 49"/>
                  <a:gd name="T81" fmla="*/ 7 h 43"/>
                  <a:gd name="T82" fmla="*/ 41 w 49"/>
                  <a:gd name="T83" fmla="*/ 9 h 43"/>
                  <a:gd name="T84" fmla="*/ 44 w 49"/>
                  <a:gd name="T85" fmla="*/ 13 h 43"/>
                  <a:gd name="T86" fmla="*/ 47 w 49"/>
                  <a:gd name="T87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3">
                    <a:moveTo>
                      <a:pt x="48" y="18"/>
                    </a:moveTo>
                    <a:lnTo>
                      <a:pt x="49" y="19"/>
                    </a:lnTo>
                    <a:lnTo>
                      <a:pt x="49" y="20"/>
                    </a:lnTo>
                    <a:lnTo>
                      <a:pt x="49" y="21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6"/>
                    </a:lnTo>
                    <a:lnTo>
                      <a:pt x="48" y="27"/>
                    </a:lnTo>
                    <a:lnTo>
                      <a:pt x="47" y="29"/>
                    </a:lnTo>
                    <a:lnTo>
                      <a:pt x="46" y="30"/>
                    </a:lnTo>
                    <a:lnTo>
                      <a:pt x="45" y="31"/>
                    </a:lnTo>
                    <a:lnTo>
                      <a:pt x="43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1" y="33"/>
                    </a:lnTo>
                    <a:lnTo>
                      <a:pt x="40" y="34"/>
                    </a:lnTo>
                    <a:lnTo>
                      <a:pt x="39" y="35"/>
                    </a:lnTo>
                    <a:lnTo>
                      <a:pt x="38" y="36"/>
                    </a:lnTo>
                    <a:lnTo>
                      <a:pt x="37" y="37"/>
                    </a:lnTo>
                    <a:lnTo>
                      <a:pt x="36" y="38"/>
                    </a:lnTo>
                    <a:lnTo>
                      <a:pt x="35" y="39"/>
                    </a:lnTo>
                    <a:lnTo>
                      <a:pt x="34" y="40"/>
                    </a:lnTo>
                    <a:lnTo>
                      <a:pt x="32" y="41"/>
                    </a:lnTo>
                    <a:lnTo>
                      <a:pt x="31" y="42"/>
                    </a:lnTo>
                    <a:lnTo>
                      <a:pt x="30" y="42"/>
                    </a:lnTo>
                    <a:lnTo>
                      <a:pt x="28" y="43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4" y="43"/>
                    </a:lnTo>
                    <a:lnTo>
                      <a:pt x="22" y="43"/>
                    </a:lnTo>
                    <a:lnTo>
                      <a:pt x="20" y="43"/>
                    </a:lnTo>
                    <a:lnTo>
                      <a:pt x="17" y="43"/>
                    </a:lnTo>
                    <a:lnTo>
                      <a:pt x="15" y="43"/>
                    </a:lnTo>
                    <a:lnTo>
                      <a:pt x="13" y="42"/>
                    </a:lnTo>
                    <a:lnTo>
                      <a:pt x="11" y="41"/>
                    </a:lnTo>
                    <a:lnTo>
                      <a:pt x="10" y="40"/>
                    </a:lnTo>
                    <a:lnTo>
                      <a:pt x="8" y="38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4" y="34"/>
                    </a:lnTo>
                    <a:lnTo>
                      <a:pt x="3" y="32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5" y="1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1"/>
                    </a:lnTo>
                    <a:lnTo>
                      <a:pt x="31" y="1"/>
                    </a:lnTo>
                    <a:lnTo>
                      <a:pt x="32" y="2"/>
                    </a:lnTo>
                    <a:lnTo>
                      <a:pt x="34" y="3"/>
                    </a:lnTo>
                    <a:lnTo>
                      <a:pt x="35" y="4"/>
                    </a:lnTo>
                    <a:lnTo>
                      <a:pt x="36" y="5"/>
                    </a:lnTo>
                    <a:lnTo>
                      <a:pt x="38" y="6"/>
                    </a:lnTo>
                    <a:lnTo>
                      <a:pt x="39" y="7"/>
                    </a:lnTo>
                    <a:lnTo>
                      <a:pt x="40" y="8"/>
                    </a:lnTo>
                    <a:lnTo>
                      <a:pt x="41" y="9"/>
                    </a:lnTo>
                    <a:lnTo>
                      <a:pt x="42" y="11"/>
                    </a:lnTo>
                    <a:lnTo>
                      <a:pt x="44" y="13"/>
                    </a:lnTo>
                    <a:lnTo>
                      <a:pt x="45" y="14"/>
                    </a:lnTo>
                    <a:lnTo>
                      <a:pt x="47" y="16"/>
                    </a:lnTo>
                    <a:lnTo>
                      <a:pt x="48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01" name="Freeform 1404"/>
              <p:cNvSpPr>
                <a:spLocks/>
              </p:cNvSpPr>
              <p:nvPr/>
            </p:nvSpPr>
            <p:spPr bwMode="auto">
              <a:xfrm>
                <a:off x="5239" y="2610"/>
                <a:ext cx="44" cy="37"/>
              </a:xfrm>
              <a:custGeom>
                <a:avLst/>
                <a:gdLst>
                  <a:gd name="T0" fmla="*/ 39 w 44"/>
                  <a:gd name="T1" fmla="*/ 14 h 37"/>
                  <a:gd name="T2" fmla="*/ 39 w 44"/>
                  <a:gd name="T3" fmla="*/ 14 h 37"/>
                  <a:gd name="T4" fmla="*/ 38 w 44"/>
                  <a:gd name="T5" fmla="*/ 14 h 37"/>
                  <a:gd name="T6" fmla="*/ 37 w 44"/>
                  <a:gd name="T7" fmla="*/ 15 h 37"/>
                  <a:gd name="T8" fmla="*/ 37 w 44"/>
                  <a:gd name="T9" fmla="*/ 15 h 37"/>
                  <a:gd name="T10" fmla="*/ 36 w 44"/>
                  <a:gd name="T11" fmla="*/ 12 h 37"/>
                  <a:gd name="T12" fmla="*/ 35 w 44"/>
                  <a:gd name="T13" fmla="*/ 9 h 37"/>
                  <a:gd name="T14" fmla="*/ 33 w 44"/>
                  <a:gd name="T15" fmla="*/ 7 h 37"/>
                  <a:gd name="T16" fmla="*/ 31 w 44"/>
                  <a:gd name="T17" fmla="*/ 4 h 37"/>
                  <a:gd name="T18" fmla="*/ 28 w 44"/>
                  <a:gd name="T19" fmla="*/ 3 h 37"/>
                  <a:gd name="T20" fmla="*/ 25 w 44"/>
                  <a:gd name="T21" fmla="*/ 1 h 37"/>
                  <a:gd name="T22" fmla="*/ 22 w 44"/>
                  <a:gd name="T23" fmla="*/ 0 h 37"/>
                  <a:gd name="T24" fmla="*/ 19 w 44"/>
                  <a:gd name="T25" fmla="*/ 0 h 37"/>
                  <a:gd name="T26" fmla="*/ 15 w 44"/>
                  <a:gd name="T27" fmla="*/ 0 h 37"/>
                  <a:gd name="T28" fmla="*/ 12 w 44"/>
                  <a:gd name="T29" fmla="*/ 1 h 37"/>
                  <a:gd name="T30" fmla="*/ 9 w 44"/>
                  <a:gd name="T31" fmla="*/ 3 h 37"/>
                  <a:gd name="T32" fmla="*/ 6 w 44"/>
                  <a:gd name="T33" fmla="*/ 5 h 37"/>
                  <a:gd name="T34" fmla="*/ 4 w 44"/>
                  <a:gd name="T35" fmla="*/ 8 h 37"/>
                  <a:gd name="T36" fmla="*/ 2 w 44"/>
                  <a:gd name="T37" fmla="*/ 11 h 37"/>
                  <a:gd name="T38" fmla="*/ 1 w 44"/>
                  <a:gd name="T39" fmla="*/ 15 h 37"/>
                  <a:gd name="T40" fmla="*/ 0 w 44"/>
                  <a:gd name="T41" fmla="*/ 19 h 37"/>
                  <a:gd name="T42" fmla="*/ 1 w 44"/>
                  <a:gd name="T43" fmla="*/ 22 h 37"/>
                  <a:gd name="T44" fmla="*/ 2 w 44"/>
                  <a:gd name="T45" fmla="*/ 26 h 37"/>
                  <a:gd name="T46" fmla="*/ 4 w 44"/>
                  <a:gd name="T47" fmla="*/ 29 h 37"/>
                  <a:gd name="T48" fmla="*/ 6 w 44"/>
                  <a:gd name="T49" fmla="*/ 32 h 37"/>
                  <a:gd name="T50" fmla="*/ 9 w 44"/>
                  <a:gd name="T51" fmla="*/ 34 h 37"/>
                  <a:gd name="T52" fmla="*/ 12 w 44"/>
                  <a:gd name="T53" fmla="*/ 36 h 37"/>
                  <a:gd name="T54" fmla="*/ 15 w 44"/>
                  <a:gd name="T55" fmla="*/ 37 h 37"/>
                  <a:gd name="T56" fmla="*/ 19 w 44"/>
                  <a:gd name="T57" fmla="*/ 37 h 37"/>
                  <a:gd name="T58" fmla="*/ 22 w 44"/>
                  <a:gd name="T59" fmla="*/ 37 h 37"/>
                  <a:gd name="T60" fmla="*/ 25 w 44"/>
                  <a:gd name="T61" fmla="*/ 36 h 37"/>
                  <a:gd name="T62" fmla="*/ 28 w 44"/>
                  <a:gd name="T63" fmla="*/ 35 h 37"/>
                  <a:gd name="T64" fmla="*/ 30 w 44"/>
                  <a:gd name="T65" fmla="*/ 33 h 37"/>
                  <a:gd name="T66" fmla="*/ 32 w 44"/>
                  <a:gd name="T67" fmla="*/ 31 h 37"/>
                  <a:gd name="T68" fmla="*/ 34 w 44"/>
                  <a:gd name="T69" fmla="*/ 29 h 37"/>
                  <a:gd name="T70" fmla="*/ 36 w 44"/>
                  <a:gd name="T71" fmla="*/ 26 h 37"/>
                  <a:gd name="T72" fmla="*/ 37 w 44"/>
                  <a:gd name="T73" fmla="*/ 23 h 37"/>
                  <a:gd name="T74" fmla="*/ 37 w 44"/>
                  <a:gd name="T75" fmla="*/ 24 h 37"/>
                  <a:gd name="T76" fmla="*/ 38 w 44"/>
                  <a:gd name="T77" fmla="*/ 24 h 37"/>
                  <a:gd name="T78" fmla="*/ 39 w 44"/>
                  <a:gd name="T79" fmla="*/ 25 h 37"/>
                  <a:gd name="T80" fmla="*/ 39 w 44"/>
                  <a:gd name="T81" fmla="*/ 25 h 37"/>
                  <a:gd name="T82" fmla="*/ 40 w 44"/>
                  <a:gd name="T83" fmla="*/ 25 h 37"/>
                  <a:gd name="T84" fmla="*/ 41 w 44"/>
                  <a:gd name="T85" fmla="*/ 24 h 37"/>
                  <a:gd name="T86" fmla="*/ 42 w 44"/>
                  <a:gd name="T87" fmla="*/ 24 h 37"/>
                  <a:gd name="T88" fmla="*/ 42 w 44"/>
                  <a:gd name="T89" fmla="*/ 23 h 37"/>
                  <a:gd name="T90" fmla="*/ 43 w 44"/>
                  <a:gd name="T91" fmla="*/ 23 h 37"/>
                  <a:gd name="T92" fmla="*/ 43 w 44"/>
                  <a:gd name="T93" fmla="*/ 22 h 37"/>
                  <a:gd name="T94" fmla="*/ 44 w 44"/>
                  <a:gd name="T95" fmla="*/ 21 h 37"/>
                  <a:gd name="T96" fmla="*/ 44 w 44"/>
                  <a:gd name="T97" fmla="*/ 20 h 37"/>
                  <a:gd name="T98" fmla="*/ 44 w 44"/>
                  <a:gd name="T99" fmla="*/ 19 h 37"/>
                  <a:gd name="T100" fmla="*/ 43 w 44"/>
                  <a:gd name="T101" fmla="*/ 17 h 37"/>
                  <a:gd name="T102" fmla="*/ 43 w 44"/>
                  <a:gd name="T103" fmla="*/ 17 h 37"/>
                  <a:gd name="T104" fmla="*/ 42 w 44"/>
                  <a:gd name="T105" fmla="*/ 16 h 37"/>
                  <a:gd name="T106" fmla="*/ 42 w 44"/>
                  <a:gd name="T107" fmla="*/ 15 h 37"/>
                  <a:gd name="T108" fmla="*/ 41 w 44"/>
                  <a:gd name="T109" fmla="*/ 15 h 37"/>
                  <a:gd name="T110" fmla="*/ 40 w 44"/>
                  <a:gd name="T111" fmla="*/ 14 h 37"/>
                  <a:gd name="T112" fmla="*/ 39 w 44"/>
                  <a:gd name="T113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4" h="37">
                    <a:moveTo>
                      <a:pt x="39" y="14"/>
                    </a:moveTo>
                    <a:lnTo>
                      <a:pt x="39" y="14"/>
                    </a:lnTo>
                    <a:lnTo>
                      <a:pt x="38" y="14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6" y="12"/>
                    </a:lnTo>
                    <a:lnTo>
                      <a:pt x="35" y="9"/>
                    </a:lnTo>
                    <a:lnTo>
                      <a:pt x="33" y="7"/>
                    </a:lnTo>
                    <a:lnTo>
                      <a:pt x="31" y="4"/>
                    </a:lnTo>
                    <a:lnTo>
                      <a:pt x="28" y="3"/>
                    </a:lnTo>
                    <a:lnTo>
                      <a:pt x="25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2" y="1"/>
                    </a:lnTo>
                    <a:lnTo>
                      <a:pt x="9" y="3"/>
                    </a:lnTo>
                    <a:lnTo>
                      <a:pt x="6" y="5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1" y="15"/>
                    </a:lnTo>
                    <a:lnTo>
                      <a:pt x="0" y="19"/>
                    </a:lnTo>
                    <a:lnTo>
                      <a:pt x="1" y="22"/>
                    </a:lnTo>
                    <a:lnTo>
                      <a:pt x="2" y="26"/>
                    </a:lnTo>
                    <a:lnTo>
                      <a:pt x="4" y="29"/>
                    </a:lnTo>
                    <a:lnTo>
                      <a:pt x="6" y="32"/>
                    </a:lnTo>
                    <a:lnTo>
                      <a:pt x="9" y="34"/>
                    </a:lnTo>
                    <a:lnTo>
                      <a:pt x="12" y="36"/>
                    </a:lnTo>
                    <a:lnTo>
                      <a:pt x="15" y="37"/>
                    </a:lnTo>
                    <a:lnTo>
                      <a:pt x="19" y="37"/>
                    </a:lnTo>
                    <a:lnTo>
                      <a:pt x="22" y="37"/>
                    </a:lnTo>
                    <a:lnTo>
                      <a:pt x="25" y="36"/>
                    </a:lnTo>
                    <a:lnTo>
                      <a:pt x="28" y="35"/>
                    </a:lnTo>
                    <a:lnTo>
                      <a:pt x="30" y="33"/>
                    </a:lnTo>
                    <a:lnTo>
                      <a:pt x="32" y="31"/>
                    </a:lnTo>
                    <a:lnTo>
                      <a:pt x="34" y="29"/>
                    </a:lnTo>
                    <a:lnTo>
                      <a:pt x="36" y="26"/>
                    </a:lnTo>
                    <a:lnTo>
                      <a:pt x="37" y="23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9" y="25"/>
                    </a:lnTo>
                    <a:lnTo>
                      <a:pt x="39" y="25"/>
                    </a:lnTo>
                    <a:lnTo>
                      <a:pt x="40" y="25"/>
                    </a:lnTo>
                    <a:lnTo>
                      <a:pt x="41" y="24"/>
                    </a:lnTo>
                    <a:lnTo>
                      <a:pt x="42" y="24"/>
                    </a:lnTo>
                    <a:lnTo>
                      <a:pt x="42" y="23"/>
                    </a:lnTo>
                    <a:lnTo>
                      <a:pt x="43" y="23"/>
                    </a:lnTo>
                    <a:lnTo>
                      <a:pt x="43" y="22"/>
                    </a:lnTo>
                    <a:lnTo>
                      <a:pt x="44" y="21"/>
                    </a:lnTo>
                    <a:lnTo>
                      <a:pt x="44" y="20"/>
                    </a:lnTo>
                    <a:lnTo>
                      <a:pt x="44" y="19"/>
                    </a:lnTo>
                    <a:lnTo>
                      <a:pt x="43" y="17"/>
                    </a:lnTo>
                    <a:lnTo>
                      <a:pt x="43" y="17"/>
                    </a:lnTo>
                    <a:lnTo>
                      <a:pt x="42" y="16"/>
                    </a:lnTo>
                    <a:lnTo>
                      <a:pt x="42" y="15"/>
                    </a:lnTo>
                    <a:lnTo>
                      <a:pt x="41" y="15"/>
                    </a:lnTo>
                    <a:lnTo>
                      <a:pt x="40" y="14"/>
                    </a:lnTo>
                    <a:lnTo>
                      <a:pt x="39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02" name="Freeform 1405"/>
              <p:cNvSpPr>
                <a:spLocks/>
              </p:cNvSpPr>
              <p:nvPr/>
            </p:nvSpPr>
            <p:spPr bwMode="auto">
              <a:xfrm>
                <a:off x="5249" y="2636"/>
                <a:ext cx="17" cy="6"/>
              </a:xfrm>
              <a:custGeom>
                <a:avLst/>
                <a:gdLst>
                  <a:gd name="T0" fmla="*/ 0 w 17"/>
                  <a:gd name="T1" fmla="*/ 0 h 6"/>
                  <a:gd name="T2" fmla="*/ 0 w 17"/>
                  <a:gd name="T3" fmla="*/ 1 h 6"/>
                  <a:gd name="T4" fmla="*/ 0 w 17"/>
                  <a:gd name="T5" fmla="*/ 2 h 6"/>
                  <a:gd name="T6" fmla="*/ 1 w 17"/>
                  <a:gd name="T7" fmla="*/ 4 h 6"/>
                  <a:gd name="T8" fmla="*/ 3 w 17"/>
                  <a:gd name="T9" fmla="*/ 5 h 6"/>
                  <a:gd name="T10" fmla="*/ 4 w 17"/>
                  <a:gd name="T11" fmla="*/ 5 h 6"/>
                  <a:gd name="T12" fmla="*/ 5 w 17"/>
                  <a:gd name="T13" fmla="*/ 6 h 6"/>
                  <a:gd name="T14" fmla="*/ 6 w 17"/>
                  <a:gd name="T15" fmla="*/ 6 h 6"/>
                  <a:gd name="T16" fmla="*/ 7 w 17"/>
                  <a:gd name="T17" fmla="*/ 6 h 6"/>
                  <a:gd name="T18" fmla="*/ 8 w 17"/>
                  <a:gd name="T19" fmla="*/ 6 h 6"/>
                  <a:gd name="T20" fmla="*/ 9 w 17"/>
                  <a:gd name="T21" fmla="*/ 6 h 6"/>
                  <a:gd name="T22" fmla="*/ 9 w 17"/>
                  <a:gd name="T23" fmla="*/ 6 h 6"/>
                  <a:gd name="T24" fmla="*/ 10 w 17"/>
                  <a:gd name="T25" fmla="*/ 6 h 6"/>
                  <a:gd name="T26" fmla="*/ 17 w 17"/>
                  <a:gd name="T27" fmla="*/ 0 h 6"/>
                  <a:gd name="T28" fmla="*/ 0 w 17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6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03" name="Freeform 1406"/>
              <p:cNvSpPr>
                <a:spLocks/>
              </p:cNvSpPr>
              <p:nvPr/>
            </p:nvSpPr>
            <p:spPr bwMode="auto">
              <a:xfrm>
                <a:off x="5251" y="2637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 w 10"/>
                  <a:gd name="T3" fmla="*/ 2 h 2"/>
                  <a:gd name="T4" fmla="*/ 8 w 10"/>
                  <a:gd name="T5" fmla="*/ 2 h 2"/>
                  <a:gd name="T6" fmla="*/ 10 w 10"/>
                  <a:gd name="T7" fmla="*/ 0 h 2"/>
                  <a:gd name="T8" fmla="*/ 0 w 10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04" name="Freeform 1407"/>
              <p:cNvSpPr>
                <a:spLocks/>
              </p:cNvSpPr>
              <p:nvPr/>
            </p:nvSpPr>
            <p:spPr bwMode="auto">
              <a:xfrm>
                <a:off x="5239" y="2603"/>
                <a:ext cx="35" cy="12"/>
              </a:xfrm>
              <a:custGeom>
                <a:avLst/>
                <a:gdLst>
                  <a:gd name="T0" fmla="*/ 28 w 35"/>
                  <a:gd name="T1" fmla="*/ 2 h 12"/>
                  <a:gd name="T2" fmla="*/ 28 w 35"/>
                  <a:gd name="T3" fmla="*/ 2 h 12"/>
                  <a:gd name="T4" fmla="*/ 27 w 35"/>
                  <a:gd name="T5" fmla="*/ 2 h 12"/>
                  <a:gd name="T6" fmla="*/ 26 w 35"/>
                  <a:gd name="T7" fmla="*/ 2 h 12"/>
                  <a:gd name="T8" fmla="*/ 25 w 35"/>
                  <a:gd name="T9" fmla="*/ 2 h 12"/>
                  <a:gd name="T10" fmla="*/ 24 w 35"/>
                  <a:gd name="T11" fmla="*/ 1 h 12"/>
                  <a:gd name="T12" fmla="*/ 22 w 35"/>
                  <a:gd name="T13" fmla="*/ 1 h 12"/>
                  <a:gd name="T14" fmla="*/ 21 w 35"/>
                  <a:gd name="T15" fmla="*/ 1 h 12"/>
                  <a:gd name="T16" fmla="*/ 19 w 35"/>
                  <a:gd name="T17" fmla="*/ 1 h 12"/>
                  <a:gd name="T18" fmla="*/ 17 w 35"/>
                  <a:gd name="T19" fmla="*/ 1 h 12"/>
                  <a:gd name="T20" fmla="*/ 16 w 35"/>
                  <a:gd name="T21" fmla="*/ 1 h 12"/>
                  <a:gd name="T22" fmla="*/ 14 w 35"/>
                  <a:gd name="T23" fmla="*/ 0 h 12"/>
                  <a:gd name="T24" fmla="*/ 13 w 35"/>
                  <a:gd name="T25" fmla="*/ 0 h 12"/>
                  <a:gd name="T26" fmla="*/ 12 w 35"/>
                  <a:gd name="T27" fmla="*/ 0 h 12"/>
                  <a:gd name="T28" fmla="*/ 11 w 35"/>
                  <a:gd name="T29" fmla="*/ 0 h 12"/>
                  <a:gd name="T30" fmla="*/ 10 w 35"/>
                  <a:gd name="T31" fmla="*/ 0 h 12"/>
                  <a:gd name="T32" fmla="*/ 9 w 35"/>
                  <a:gd name="T33" fmla="*/ 0 h 12"/>
                  <a:gd name="T34" fmla="*/ 8 w 35"/>
                  <a:gd name="T35" fmla="*/ 0 h 12"/>
                  <a:gd name="T36" fmla="*/ 6 w 35"/>
                  <a:gd name="T37" fmla="*/ 1 h 12"/>
                  <a:gd name="T38" fmla="*/ 4 w 35"/>
                  <a:gd name="T39" fmla="*/ 2 h 12"/>
                  <a:gd name="T40" fmla="*/ 3 w 35"/>
                  <a:gd name="T41" fmla="*/ 4 h 12"/>
                  <a:gd name="T42" fmla="*/ 2 w 35"/>
                  <a:gd name="T43" fmla="*/ 6 h 12"/>
                  <a:gd name="T44" fmla="*/ 1 w 35"/>
                  <a:gd name="T45" fmla="*/ 7 h 12"/>
                  <a:gd name="T46" fmla="*/ 0 w 35"/>
                  <a:gd name="T47" fmla="*/ 9 h 12"/>
                  <a:gd name="T48" fmla="*/ 0 w 35"/>
                  <a:gd name="T49" fmla="*/ 10 h 12"/>
                  <a:gd name="T50" fmla="*/ 0 w 35"/>
                  <a:gd name="T51" fmla="*/ 10 h 12"/>
                  <a:gd name="T52" fmla="*/ 1 w 35"/>
                  <a:gd name="T53" fmla="*/ 11 h 12"/>
                  <a:gd name="T54" fmla="*/ 3 w 35"/>
                  <a:gd name="T55" fmla="*/ 11 h 12"/>
                  <a:gd name="T56" fmla="*/ 5 w 35"/>
                  <a:gd name="T57" fmla="*/ 11 h 12"/>
                  <a:gd name="T58" fmla="*/ 7 w 35"/>
                  <a:gd name="T59" fmla="*/ 11 h 12"/>
                  <a:gd name="T60" fmla="*/ 10 w 35"/>
                  <a:gd name="T61" fmla="*/ 12 h 12"/>
                  <a:gd name="T62" fmla="*/ 13 w 35"/>
                  <a:gd name="T63" fmla="*/ 12 h 12"/>
                  <a:gd name="T64" fmla="*/ 16 w 35"/>
                  <a:gd name="T65" fmla="*/ 12 h 12"/>
                  <a:gd name="T66" fmla="*/ 19 w 35"/>
                  <a:gd name="T67" fmla="*/ 12 h 12"/>
                  <a:gd name="T68" fmla="*/ 22 w 35"/>
                  <a:gd name="T69" fmla="*/ 12 h 12"/>
                  <a:gd name="T70" fmla="*/ 25 w 35"/>
                  <a:gd name="T71" fmla="*/ 12 h 12"/>
                  <a:gd name="T72" fmla="*/ 27 w 35"/>
                  <a:gd name="T73" fmla="*/ 12 h 12"/>
                  <a:gd name="T74" fmla="*/ 30 w 35"/>
                  <a:gd name="T75" fmla="*/ 12 h 12"/>
                  <a:gd name="T76" fmla="*/ 32 w 35"/>
                  <a:gd name="T77" fmla="*/ 12 h 12"/>
                  <a:gd name="T78" fmla="*/ 33 w 35"/>
                  <a:gd name="T79" fmla="*/ 12 h 12"/>
                  <a:gd name="T80" fmla="*/ 33 w 35"/>
                  <a:gd name="T81" fmla="*/ 12 h 12"/>
                  <a:gd name="T82" fmla="*/ 35 w 35"/>
                  <a:gd name="T83" fmla="*/ 11 h 12"/>
                  <a:gd name="T84" fmla="*/ 35 w 35"/>
                  <a:gd name="T85" fmla="*/ 10 h 12"/>
                  <a:gd name="T86" fmla="*/ 35 w 35"/>
                  <a:gd name="T87" fmla="*/ 8 h 12"/>
                  <a:gd name="T88" fmla="*/ 34 w 35"/>
                  <a:gd name="T89" fmla="*/ 7 h 12"/>
                  <a:gd name="T90" fmla="*/ 33 w 35"/>
                  <a:gd name="T91" fmla="*/ 5 h 12"/>
                  <a:gd name="T92" fmla="*/ 32 w 35"/>
                  <a:gd name="T93" fmla="*/ 3 h 12"/>
                  <a:gd name="T94" fmla="*/ 30 w 35"/>
                  <a:gd name="T95" fmla="*/ 2 h 12"/>
                  <a:gd name="T96" fmla="*/ 28 w 35"/>
                  <a:gd name="T9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5" h="12">
                    <a:moveTo>
                      <a:pt x="28" y="2"/>
                    </a:moveTo>
                    <a:lnTo>
                      <a:pt x="28" y="2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5" y="2"/>
                    </a:lnTo>
                    <a:lnTo>
                      <a:pt x="24" y="1"/>
                    </a:lnTo>
                    <a:lnTo>
                      <a:pt x="22" y="1"/>
                    </a:lnTo>
                    <a:lnTo>
                      <a:pt x="21" y="1"/>
                    </a:lnTo>
                    <a:lnTo>
                      <a:pt x="19" y="1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10" y="12"/>
                    </a:lnTo>
                    <a:lnTo>
                      <a:pt x="13" y="12"/>
                    </a:lnTo>
                    <a:lnTo>
                      <a:pt x="16" y="12"/>
                    </a:lnTo>
                    <a:lnTo>
                      <a:pt x="19" y="12"/>
                    </a:lnTo>
                    <a:lnTo>
                      <a:pt x="22" y="12"/>
                    </a:lnTo>
                    <a:lnTo>
                      <a:pt x="25" y="12"/>
                    </a:lnTo>
                    <a:lnTo>
                      <a:pt x="27" y="12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3" y="12"/>
                    </a:lnTo>
                    <a:lnTo>
                      <a:pt x="35" y="11"/>
                    </a:lnTo>
                    <a:lnTo>
                      <a:pt x="35" y="10"/>
                    </a:lnTo>
                    <a:lnTo>
                      <a:pt x="35" y="8"/>
                    </a:lnTo>
                    <a:lnTo>
                      <a:pt x="34" y="7"/>
                    </a:lnTo>
                    <a:lnTo>
                      <a:pt x="33" y="5"/>
                    </a:lnTo>
                    <a:lnTo>
                      <a:pt x="32" y="3"/>
                    </a:lnTo>
                    <a:lnTo>
                      <a:pt x="30" y="2"/>
                    </a:lnTo>
                    <a:lnTo>
                      <a:pt x="2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05" name="Freeform 1408"/>
              <p:cNvSpPr>
                <a:spLocks/>
              </p:cNvSpPr>
              <p:nvPr/>
            </p:nvSpPr>
            <p:spPr bwMode="auto">
              <a:xfrm>
                <a:off x="5277" y="2631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2 h 2"/>
                  <a:gd name="T4" fmla="*/ 2 w 3"/>
                  <a:gd name="T5" fmla="*/ 2 h 2"/>
                  <a:gd name="T6" fmla="*/ 3 w 3"/>
                  <a:gd name="T7" fmla="*/ 2 h 2"/>
                  <a:gd name="T8" fmla="*/ 3 w 3"/>
                  <a:gd name="T9" fmla="*/ 1 h 2"/>
                  <a:gd name="T10" fmla="*/ 3 w 3"/>
                  <a:gd name="T11" fmla="*/ 1 h 2"/>
                  <a:gd name="T12" fmla="*/ 2 w 3"/>
                  <a:gd name="T13" fmla="*/ 0 h 2"/>
                  <a:gd name="T14" fmla="*/ 2 w 3"/>
                  <a:gd name="T15" fmla="*/ 0 h 2"/>
                  <a:gd name="T16" fmla="*/ 1 w 3"/>
                  <a:gd name="T17" fmla="*/ 0 h 2"/>
                  <a:gd name="T18" fmla="*/ 1 w 3"/>
                  <a:gd name="T19" fmla="*/ 0 h 2"/>
                  <a:gd name="T20" fmla="*/ 0 w 3"/>
                  <a:gd name="T21" fmla="*/ 0 h 2"/>
                  <a:gd name="T22" fmla="*/ 0 w 3"/>
                  <a:gd name="T23" fmla="*/ 1 h 2"/>
                  <a:gd name="T24" fmla="*/ 0 w 3"/>
                  <a:gd name="T25" fmla="*/ 1 h 2"/>
                  <a:gd name="T26" fmla="*/ 0 w 3"/>
                  <a:gd name="T27" fmla="*/ 2 h 2"/>
                  <a:gd name="T28" fmla="*/ 0 w 3"/>
                  <a:gd name="T29" fmla="*/ 2 h 2"/>
                  <a:gd name="T30" fmla="*/ 1 w 3"/>
                  <a:gd name="T31" fmla="*/ 2 h 2"/>
                  <a:gd name="T32" fmla="*/ 1 w 3"/>
                  <a:gd name="T3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06" name="Freeform 1409"/>
              <p:cNvSpPr>
                <a:spLocks/>
              </p:cNvSpPr>
              <p:nvPr/>
            </p:nvSpPr>
            <p:spPr bwMode="auto">
              <a:xfrm>
                <a:off x="5248" y="2652"/>
                <a:ext cx="30" cy="19"/>
              </a:xfrm>
              <a:custGeom>
                <a:avLst/>
                <a:gdLst>
                  <a:gd name="T0" fmla="*/ 29 w 30"/>
                  <a:gd name="T1" fmla="*/ 11 h 19"/>
                  <a:gd name="T2" fmla="*/ 26 w 30"/>
                  <a:gd name="T3" fmla="*/ 7 h 19"/>
                  <a:gd name="T4" fmla="*/ 30 w 30"/>
                  <a:gd name="T5" fmla="*/ 5 h 19"/>
                  <a:gd name="T6" fmla="*/ 27 w 30"/>
                  <a:gd name="T7" fmla="*/ 1 h 19"/>
                  <a:gd name="T8" fmla="*/ 25 w 30"/>
                  <a:gd name="T9" fmla="*/ 1 h 19"/>
                  <a:gd name="T10" fmla="*/ 28 w 30"/>
                  <a:gd name="T11" fmla="*/ 4 h 19"/>
                  <a:gd name="T12" fmla="*/ 24 w 30"/>
                  <a:gd name="T13" fmla="*/ 7 h 19"/>
                  <a:gd name="T14" fmla="*/ 24 w 30"/>
                  <a:gd name="T15" fmla="*/ 7 h 19"/>
                  <a:gd name="T16" fmla="*/ 25 w 30"/>
                  <a:gd name="T17" fmla="*/ 9 h 19"/>
                  <a:gd name="T18" fmla="*/ 26 w 30"/>
                  <a:gd name="T19" fmla="*/ 10 h 19"/>
                  <a:gd name="T20" fmla="*/ 26 w 30"/>
                  <a:gd name="T21" fmla="*/ 10 h 19"/>
                  <a:gd name="T22" fmla="*/ 13 w 30"/>
                  <a:gd name="T23" fmla="*/ 17 h 19"/>
                  <a:gd name="T24" fmla="*/ 3 w 30"/>
                  <a:gd name="T25" fmla="*/ 10 h 19"/>
                  <a:gd name="T26" fmla="*/ 6 w 30"/>
                  <a:gd name="T27" fmla="*/ 7 h 19"/>
                  <a:gd name="T28" fmla="*/ 2 w 30"/>
                  <a:gd name="T29" fmla="*/ 4 h 19"/>
                  <a:gd name="T30" fmla="*/ 4 w 30"/>
                  <a:gd name="T31" fmla="*/ 0 h 19"/>
                  <a:gd name="T32" fmla="*/ 2 w 30"/>
                  <a:gd name="T33" fmla="*/ 0 h 19"/>
                  <a:gd name="T34" fmla="*/ 0 w 30"/>
                  <a:gd name="T35" fmla="*/ 5 h 19"/>
                  <a:gd name="T36" fmla="*/ 3 w 30"/>
                  <a:gd name="T37" fmla="*/ 7 h 19"/>
                  <a:gd name="T38" fmla="*/ 1 w 30"/>
                  <a:gd name="T39" fmla="*/ 10 h 19"/>
                  <a:gd name="T40" fmla="*/ 12 w 30"/>
                  <a:gd name="T41" fmla="*/ 19 h 19"/>
                  <a:gd name="T42" fmla="*/ 29 w 30"/>
                  <a:gd name="T43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" h="19">
                    <a:moveTo>
                      <a:pt x="29" y="11"/>
                    </a:moveTo>
                    <a:lnTo>
                      <a:pt x="26" y="7"/>
                    </a:lnTo>
                    <a:lnTo>
                      <a:pt x="30" y="5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4" y="7"/>
                    </a:lnTo>
                    <a:lnTo>
                      <a:pt x="25" y="9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13" y="17"/>
                    </a:lnTo>
                    <a:lnTo>
                      <a:pt x="3" y="10"/>
                    </a:lnTo>
                    <a:lnTo>
                      <a:pt x="6" y="7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1" y="10"/>
                    </a:lnTo>
                    <a:lnTo>
                      <a:pt x="12" y="19"/>
                    </a:lnTo>
                    <a:lnTo>
                      <a:pt x="29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07" name="Freeform 1410"/>
              <p:cNvSpPr>
                <a:spLocks/>
              </p:cNvSpPr>
              <p:nvPr/>
            </p:nvSpPr>
            <p:spPr bwMode="auto">
              <a:xfrm>
                <a:off x="5242" y="2668"/>
                <a:ext cx="1" cy="24"/>
              </a:xfrm>
              <a:custGeom>
                <a:avLst/>
                <a:gdLst>
                  <a:gd name="T0" fmla="*/ 0 w 1"/>
                  <a:gd name="T1" fmla="*/ 24 h 24"/>
                  <a:gd name="T2" fmla="*/ 0 w 1"/>
                  <a:gd name="T3" fmla="*/ 4 h 24"/>
                  <a:gd name="T4" fmla="*/ 1 w 1"/>
                  <a:gd name="T5" fmla="*/ 0 h 24"/>
                  <a:gd name="T6" fmla="*/ 1 w 1"/>
                  <a:gd name="T7" fmla="*/ 24 h 24"/>
                  <a:gd name="T8" fmla="*/ 0 w 1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4">
                    <a:moveTo>
                      <a:pt x="0" y="24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08" name="Freeform 1411"/>
              <p:cNvSpPr>
                <a:spLocks/>
              </p:cNvSpPr>
              <p:nvPr/>
            </p:nvSpPr>
            <p:spPr bwMode="auto">
              <a:xfrm>
                <a:off x="5093" y="2651"/>
                <a:ext cx="43" cy="52"/>
              </a:xfrm>
              <a:custGeom>
                <a:avLst/>
                <a:gdLst>
                  <a:gd name="T0" fmla="*/ 42 w 43"/>
                  <a:gd name="T1" fmla="*/ 2 h 52"/>
                  <a:gd name="T2" fmla="*/ 41 w 43"/>
                  <a:gd name="T3" fmla="*/ 1 h 52"/>
                  <a:gd name="T4" fmla="*/ 40 w 43"/>
                  <a:gd name="T5" fmla="*/ 0 h 52"/>
                  <a:gd name="T6" fmla="*/ 38 w 43"/>
                  <a:gd name="T7" fmla="*/ 0 h 52"/>
                  <a:gd name="T8" fmla="*/ 35 w 43"/>
                  <a:gd name="T9" fmla="*/ 0 h 52"/>
                  <a:gd name="T10" fmla="*/ 33 w 43"/>
                  <a:gd name="T11" fmla="*/ 0 h 52"/>
                  <a:gd name="T12" fmla="*/ 30 w 43"/>
                  <a:gd name="T13" fmla="*/ 0 h 52"/>
                  <a:gd name="T14" fmla="*/ 26 w 43"/>
                  <a:gd name="T15" fmla="*/ 0 h 52"/>
                  <a:gd name="T16" fmla="*/ 23 w 43"/>
                  <a:gd name="T17" fmla="*/ 1 h 52"/>
                  <a:gd name="T18" fmla="*/ 20 w 43"/>
                  <a:gd name="T19" fmla="*/ 2 h 52"/>
                  <a:gd name="T20" fmla="*/ 17 w 43"/>
                  <a:gd name="T21" fmla="*/ 2 h 52"/>
                  <a:gd name="T22" fmla="*/ 14 w 43"/>
                  <a:gd name="T23" fmla="*/ 3 h 52"/>
                  <a:gd name="T24" fmla="*/ 12 w 43"/>
                  <a:gd name="T25" fmla="*/ 3 h 52"/>
                  <a:gd name="T26" fmla="*/ 10 w 43"/>
                  <a:gd name="T27" fmla="*/ 4 h 52"/>
                  <a:gd name="T28" fmla="*/ 8 w 43"/>
                  <a:gd name="T29" fmla="*/ 4 h 52"/>
                  <a:gd name="T30" fmla="*/ 7 w 43"/>
                  <a:gd name="T31" fmla="*/ 5 h 52"/>
                  <a:gd name="T32" fmla="*/ 7 w 43"/>
                  <a:gd name="T33" fmla="*/ 5 h 52"/>
                  <a:gd name="T34" fmla="*/ 7 w 43"/>
                  <a:gd name="T35" fmla="*/ 5 h 52"/>
                  <a:gd name="T36" fmla="*/ 7 w 43"/>
                  <a:gd name="T37" fmla="*/ 4 h 52"/>
                  <a:gd name="T38" fmla="*/ 7 w 43"/>
                  <a:gd name="T39" fmla="*/ 4 h 52"/>
                  <a:gd name="T40" fmla="*/ 6 w 43"/>
                  <a:gd name="T41" fmla="*/ 3 h 52"/>
                  <a:gd name="T42" fmla="*/ 6 w 43"/>
                  <a:gd name="T43" fmla="*/ 3 h 52"/>
                  <a:gd name="T44" fmla="*/ 5 w 43"/>
                  <a:gd name="T45" fmla="*/ 3 h 52"/>
                  <a:gd name="T46" fmla="*/ 4 w 43"/>
                  <a:gd name="T47" fmla="*/ 2 h 52"/>
                  <a:gd name="T48" fmla="*/ 3 w 43"/>
                  <a:gd name="T49" fmla="*/ 2 h 52"/>
                  <a:gd name="T50" fmla="*/ 2 w 43"/>
                  <a:gd name="T51" fmla="*/ 2 h 52"/>
                  <a:gd name="T52" fmla="*/ 1 w 43"/>
                  <a:gd name="T53" fmla="*/ 3 h 52"/>
                  <a:gd name="T54" fmla="*/ 1 w 43"/>
                  <a:gd name="T55" fmla="*/ 3 h 52"/>
                  <a:gd name="T56" fmla="*/ 0 w 43"/>
                  <a:gd name="T57" fmla="*/ 3 h 52"/>
                  <a:gd name="T58" fmla="*/ 0 w 43"/>
                  <a:gd name="T59" fmla="*/ 3 h 52"/>
                  <a:gd name="T60" fmla="*/ 0 w 43"/>
                  <a:gd name="T61" fmla="*/ 3 h 52"/>
                  <a:gd name="T62" fmla="*/ 0 w 43"/>
                  <a:gd name="T63" fmla="*/ 4 h 52"/>
                  <a:gd name="T64" fmla="*/ 0 w 43"/>
                  <a:gd name="T65" fmla="*/ 4 h 52"/>
                  <a:gd name="T66" fmla="*/ 0 w 43"/>
                  <a:gd name="T67" fmla="*/ 52 h 52"/>
                  <a:gd name="T68" fmla="*/ 7 w 43"/>
                  <a:gd name="T69" fmla="*/ 52 h 52"/>
                  <a:gd name="T70" fmla="*/ 7 w 43"/>
                  <a:gd name="T71" fmla="*/ 49 h 52"/>
                  <a:gd name="T72" fmla="*/ 7 w 43"/>
                  <a:gd name="T73" fmla="*/ 41 h 52"/>
                  <a:gd name="T74" fmla="*/ 7 w 43"/>
                  <a:gd name="T75" fmla="*/ 34 h 52"/>
                  <a:gd name="T76" fmla="*/ 7 w 43"/>
                  <a:gd name="T77" fmla="*/ 30 h 52"/>
                  <a:gd name="T78" fmla="*/ 8 w 43"/>
                  <a:gd name="T79" fmla="*/ 30 h 52"/>
                  <a:gd name="T80" fmla="*/ 10 w 43"/>
                  <a:gd name="T81" fmla="*/ 29 h 52"/>
                  <a:gd name="T82" fmla="*/ 11 w 43"/>
                  <a:gd name="T83" fmla="*/ 29 h 52"/>
                  <a:gd name="T84" fmla="*/ 14 w 43"/>
                  <a:gd name="T85" fmla="*/ 28 h 52"/>
                  <a:gd name="T86" fmla="*/ 16 w 43"/>
                  <a:gd name="T87" fmla="*/ 28 h 52"/>
                  <a:gd name="T88" fmla="*/ 18 w 43"/>
                  <a:gd name="T89" fmla="*/ 27 h 52"/>
                  <a:gd name="T90" fmla="*/ 21 w 43"/>
                  <a:gd name="T91" fmla="*/ 26 h 52"/>
                  <a:gd name="T92" fmla="*/ 23 w 43"/>
                  <a:gd name="T93" fmla="*/ 26 h 52"/>
                  <a:gd name="T94" fmla="*/ 26 w 43"/>
                  <a:gd name="T95" fmla="*/ 25 h 52"/>
                  <a:gd name="T96" fmla="*/ 29 w 43"/>
                  <a:gd name="T97" fmla="*/ 24 h 52"/>
                  <a:gd name="T98" fmla="*/ 31 w 43"/>
                  <a:gd name="T99" fmla="*/ 24 h 52"/>
                  <a:gd name="T100" fmla="*/ 34 w 43"/>
                  <a:gd name="T101" fmla="*/ 23 h 52"/>
                  <a:gd name="T102" fmla="*/ 36 w 43"/>
                  <a:gd name="T103" fmla="*/ 22 h 52"/>
                  <a:gd name="T104" fmla="*/ 39 w 43"/>
                  <a:gd name="T105" fmla="*/ 22 h 52"/>
                  <a:gd name="T106" fmla="*/ 41 w 43"/>
                  <a:gd name="T107" fmla="*/ 21 h 52"/>
                  <a:gd name="T108" fmla="*/ 43 w 43"/>
                  <a:gd name="T109" fmla="*/ 21 h 52"/>
                  <a:gd name="T110" fmla="*/ 42 w 43"/>
                  <a:gd name="T111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2">
                    <a:moveTo>
                      <a:pt x="42" y="2"/>
                    </a:moveTo>
                    <a:lnTo>
                      <a:pt x="41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0" y="2"/>
                    </a:lnTo>
                    <a:lnTo>
                      <a:pt x="17" y="2"/>
                    </a:lnTo>
                    <a:lnTo>
                      <a:pt x="14" y="3"/>
                    </a:lnTo>
                    <a:lnTo>
                      <a:pt x="12" y="3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2"/>
                    </a:lnTo>
                    <a:lnTo>
                      <a:pt x="7" y="52"/>
                    </a:lnTo>
                    <a:lnTo>
                      <a:pt x="7" y="49"/>
                    </a:lnTo>
                    <a:lnTo>
                      <a:pt x="7" y="41"/>
                    </a:lnTo>
                    <a:lnTo>
                      <a:pt x="7" y="34"/>
                    </a:lnTo>
                    <a:lnTo>
                      <a:pt x="7" y="30"/>
                    </a:lnTo>
                    <a:lnTo>
                      <a:pt x="8" y="30"/>
                    </a:lnTo>
                    <a:lnTo>
                      <a:pt x="10" y="29"/>
                    </a:lnTo>
                    <a:lnTo>
                      <a:pt x="11" y="29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8" y="27"/>
                    </a:lnTo>
                    <a:lnTo>
                      <a:pt x="21" y="26"/>
                    </a:lnTo>
                    <a:lnTo>
                      <a:pt x="23" y="26"/>
                    </a:lnTo>
                    <a:lnTo>
                      <a:pt x="26" y="25"/>
                    </a:lnTo>
                    <a:lnTo>
                      <a:pt x="29" y="24"/>
                    </a:lnTo>
                    <a:lnTo>
                      <a:pt x="31" y="24"/>
                    </a:lnTo>
                    <a:lnTo>
                      <a:pt x="34" y="23"/>
                    </a:lnTo>
                    <a:lnTo>
                      <a:pt x="36" y="22"/>
                    </a:lnTo>
                    <a:lnTo>
                      <a:pt x="39" y="22"/>
                    </a:lnTo>
                    <a:lnTo>
                      <a:pt x="41" y="21"/>
                    </a:lnTo>
                    <a:lnTo>
                      <a:pt x="43" y="21"/>
                    </a:lnTo>
                    <a:lnTo>
                      <a:pt x="4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09" name="Freeform 1412"/>
              <p:cNvSpPr>
                <a:spLocks/>
              </p:cNvSpPr>
              <p:nvPr/>
            </p:nvSpPr>
            <p:spPr bwMode="auto">
              <a:xfrm>
                <a:off x="5085" y="2689"/>
                <a:ext cx="231" cy="47"/>
              </a:xfrm>
              <a:custGeom>
                <a:avLst/>
                <a:gdLst>
                  <a:gd name="T0" fmla="*/ 18 w 231"/>
                  <a:gd name="T1" fmla="*/ 7 h 47"/>
                  <a:gd name="T2" fmla="*/ 25 w 231"/>
                  <a:gd name="T3" fmla="*/ 6 h 47"/>
                  <a:gd name="T4" fmla="*/ 32 w 231"/>
                  <a:gd name="T5" fmla="*/ 5 h 47"/>
                  <a:gd name="T6" fmla="*/ 41 w 231"/>
                  <a:gd name="T7" fmla="*/ 4 h 47"/>
                  <a:gd name="T8" fmla="*/ 50 w 231"/>
                  <a:gd name="T9" fmla="*/ 3 h 47"/>
                  <a:gd name="T10" fmla="*/ 59 w 231"/>
                  <a:gd name="T11" fmla="*/ 2 h 47"/>
                  <a:gd name="T12" fmla="*/ 69 w 231"/>
                  <a:gd name="T13" fmla="*/ 1 h 47"/>
                  <a:gd name="T14" fmla="*/ 80 w 231"/>
                  <a:gd name="T15" fmla="*/ 1 h 47"/>
                  <a:gd name="T16" fmla="*/ 91 w 231"/>
                  <a:gd name="T17" fmla="*/ 0 h 47"/>
                  <a:gd name="T18" fmla="*/ 103 w 231"/>
                  <a:gd name="T19" fmla="*/ 0 h 47"/>
                  <a:gd name="T20" fmla="*/ 115 w 231"/>
                  <a:gd name="T21" fmla="*/ 0 h 47"/>
                  <a:gd name="T22" fmla="*/ 130 w 231"/>
                  <a:gd name="T23" fmla="*/ 0 h 47"/>
                  <a:gd name="T24" fmla="*/ 145 w 231"/>
                  <a:gd name="T25" fmla="*/ 0 h 47"/>
                  <a:gd name="T26" fmla="*/ 159 w 231"/>
                  <a:gd name="T27" fmla="*/ 1 h 47"/>
                  <a:gd name="T28" fmla="*/ 172 w 231"/>
                  <a:gd name="T29" fmla="*/ 2 h 47"/>
                  <a:gd name="T30" fmla="*/ 184 w 231"/>
                  <a:gd name="T31" fmla="*/ 3 h 47"/>
                  <a:gd name="T32" fmla="*/ 194 w 231"/>
                  <a:gd name="T33" fmla="*/ 4 h 47"/>
                  <a:gd name="T34" fmla="*/ 201 w 231"/>
                  <a:gd name="T35" fmla="*/ 5 h 47"/>
                  <a:gd name="T36" fmla="*/ 208 w 231"/>
                  <a:gd name="T37" fmla="*/ 6 h 47"/>
                  <a:gd name="T38" fmla="*/ 214 w 231"/>
                  <a:gd name="T39" fmla="*/ 7 h 47"/>
                  <a:gd name="T40" fmla="*/ 220 w 231"/>
                  <a:gd name="T41" fmla="*/ 9 h 47"/>
                  <a:gd name="T42" fmla="*/ 224 w 231"/>
                  <a:gd name="T43" fmla="*/ 10 h 47"/>
                  <a:gd name="T44" fmla="*/ 228 w 231"/>
                  <a:gd name="T45" fmla="*/ 12 h 47"/>
                  <a:gd name="T46" fmla="*/ 230 w 231"/>
                  <a:gd name="T47" fmla="*/ 15 h 47"/>
                  <a:gd name="T48" fmla="*/ 230 w 231"/>
                  <a:gd name="T49" fmla="*/ 31 h 47"/>
                  <a:gd name="T50" fmla="*/ 224 w 231"/>
                  <a:gd name="T51" fmla="*/ 35 h 47"/>
                  <a:gd name="T52" fmla="*/ 217 w 231"/>
                  <a:gd name="T53" fmla="*/ 38 h 47"/>
                  <a:gd name="T54" fmla="*/ 213 w 231"/>
                  <a:gd name="T55" fmla="*/ 39 h 47"/>
                  <a:gd name="T56" fmla="*/ 209 w 231"/>
                  <a:gd name="T57" fmla="*/ 40 h 47"/>
                  <a:gd name="T58" fmla="*/ 205 w 231"/>
                  <a:gd name="T59" fmla="*/ 41 h 47"/>
                  <a:gd name="T60" fmla="*/ 201 w 231"/>
                  <a:gd name="T61" fmla="*/ 42 h 47"/>
                  <a:gd name="T62" fmla="*/ 196 w 231"/>
                  <a:gd name="T63" fmla="*/ 42 h 47"/>
                  <a:gd name="T64" fmla="*/ 190 w 231"/>
                  <a:gd name="T65" fmla="*/ 43 h 47"/>
                  <a:gd name="T66" fmla="*/ 183 w 231"/>
                  <a:gd name="T67" fmla="*/ 44 h 47"/>
                  <a:gd name="T68" fmla="*/ 175 w 231"/>
                  <a:gd name="T69" fmla="*/ 45 h 47"/>
                  <a:gd name="T70" fmla="*/ 166 w 231"/>
                  <a:gd name="T71" fmla="*/ 45 h 47"/>
                  <a:gd name="T72" fmla="*/ 158 w 231"/>
                  <a:gd name="T73" fmla="*/ 46 h 47"/>
                  <a:gd name="T74" fmla="*/ 148 w 231"/>
                  <a:gd name="T75" fmla="*/ 46 h 47"/>
                  <a:gd name="T76" fmla="*/ 142 w 231"/>
                  <a:gd name="T77" fmla="*/ 46 h 47"/>
                  <a:gd name="T78" fmla="*/ 136 w 231"/>
                  <a:gd name="T79" fmla="*/ 47 h 47"/>
                  <a:gd name="T80" fmla="*/ 130 w 231"/>
                  <a:gd name="T81" fmla="*/ 47 h 47"/>
                  <a:gd name="T82" fmla="*/ 124 w 231"/>
                  <a:gd name="T83" fmla="*/ 47 h 47"/>
                  <a:gd name="T84" fmla="*/ 117 w 231"/>
                  <a:gd name="T85" fmla="*/ 47 h 47"/>
                  <a:gd name="T86" fmla="*/ 111 w 231"/>
                  <a:gd name="T87" fmla="*/ 47 h 47"/>
                  <a:gd name="T88" fmla="*/ 105 w 231"/>
                  <a:gd name="T89" fmla="*/ 47 h 47"/>
                  <a:gd name="T90" fmla="*/ 98 w 231"/>
                  <a:gd name="T91" fmla="*/ 47 h 47"/>
                  <a:gd name="T92" fmla="*/ 92 w 231"/>
                  <a:gd name="T93" fmla="*/ 47 h 47"/>
                  <a:gd name="T94" fmla="*/ 86 w 231"/>
                  <a:gd name="T95" fmla="*/ 46 h 47"/>
                  <a:gd name="T96" fmla="*/ 77 w 231"/>
                  <a:gd name="T97" fmla="*/ 46 h 47"/>
                  <a:gd name="T98" fmla="*/ 63 w 231"/>
                  <a:gd name="T99" fmla="*/ 45 h 47"/>
                  <a:gd name="T100" fmla="*/ 51 w 231"/>
                  <a:gd name="T101" fmla="*/ 44 h 47"/>
                  <a:gd name="T102" fmla="*/ 39 w 231"/>
                  <a:gd name="T103" fmla="*/ 43 h 47"/>
                  <a:gd name="T104" fmla="*/ 29 w 231"/>
                  <a:gd name="T105" fmla="*/ 42 h 47"/>
                  <a:gd name="T106" fmla="*/ 20 w 231"/>
                  <a:gd name="T107" fmla="*/ 40 h 47"/>
                  <a:gd name="T108" fmla="*/ 14 w 231"/>
                  <a:gd name="T109" fmla="*/ 38 h 47"/>
                  <a:gd name="T110" fmla="*/ 9 w 231"/>
                  <a:gd name="T111" fmla="*/ 36 h 47"/>
                  <a:gd name="T112" fmla="*/ 5 w 231"/>
                  <a:gd name="T113" fmla="*/ 34 h 47"/>
                  <a:gd name="T114" fmla="*/ 3 w 231"/>
                  <a:gd name="T115" fmla="*/ 33 h 47"/>
                  <a:gd name="T116" fmla="*/ 1 w 231"/>
                  <a:gd name="T117" fmla="*/ 31 h 47"/>
                  <a:gd name="T118" fmla="*/ 1 w 231"/>
                  <a:gd name="T119" fmla="*/ 14 h 47"/>
                  <a:gd name="T120" fmla="*/ 4 w 231"/>
                  <a:gd name="T121" fmla="*/ 11 h 47"/>
                  <a:gd name="T122" fmla="*/ 11 w 231"/>
                  <a:gd name="T123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1" h="47">
                    <a:moveTo>
                      <a:pt x="14" y="8"/>
                    </a:moveTo>
                    <a:lnTo>
                      <a:pt x="16" y="7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23" y="6"/>
                    </a:lnTo>
                    <a:lnTo>
                      <a:pt x="25" y="6"/>
                    </a:lnTo>
                    <a:lnTo>
                      <a:pt x="27" y="5"/>
                    </a:lnTo>
                    <a:lnTo>
                      <a:pt x="30" y="5"/>
                    </a:lnTo>
                    <a:lnTo>
                      <a:pt x="32" y="5"/>
                    </a:lnTo>
                    <a:lnTo>
                      <a:pt x="35" y="4"/>
                    </a:lnTo>
                    <a:lnTo>
                      <a:pt x="38" y="4"/>
                    </a:lnTo>
                    <a:lnTo>
                      <a:pt x="41" y="4"/>
                    </a:lnTo>
                    <a:lnTo>
                      <a:pt x="44" y="3"/>
                    </a:lnTo>
                    <a:lnTo>
                      <a:pt x="47" y="3"/>
                    </a:lnTo>
                    <a:lnTo>
                      <a:pt x="50" y="3"/>
                    </a:lnTo>
                    <a:lnTo>
                      <a:pt x="53" y="2"/>
                    </a:lnTo>
                    <a:lnTo>
                      <a:pt x="56" y="2"/>
                    </a:lnTo>
                    <a:lnTo>
                      <a:pt x="59" y="2"/>
                    </a:lnTo>
                    <a:lnTo>
                      <a:pt x="63" y="2"/>
                    </a:lnTo>
                    <a:lnTo>
                      <a:pt x="66" y="1"/>
                    </a:lnTo>
                    <a:lnTo>
                      <a:pt x="69" y="1"/>
                    </a:lnTo>
                    <a:lnTo>
                      <a:pt x="73" y="1"/>
                    </a:lnTo>
                    <a:lnTo>
                      <a:pt x="77" y="1"/>
                    </a:lnTo>
                    <a:lnTo>
                      <a:pt x="80" y="1"/>
                    </a:lnTo>
                    <a:lnTo>
                      <a:pt x="84" y="1"/>
                    </a:lnTo>
                    <a:lnTo>
                      <a:pt x="88" y="0"/>
                    </a:lnTo>
                    <a:lnTo>
                      <a:pt x="91" y="0"/>
                    </a:lnTo>
                    <a:lnTo>
                      <a:pt x="95" y="0"/>
                    </a:lnTo>
                    <a:lnTo>
                      <a:pt x="99" y="0"/>
                    </a:lnTo>
                    <a:lnTo>
                      <a:pt x="103" y="0"/>
                    </a:lnTo>
                    <a:lnTo>
                      <a:pt x="107" y="0"/>
                    </a:lnTo>
                    <a:lnTo>
                      <a:pt x="111" y="0"/>
                    </a:lnTo>
                    <a:lnTo>
                      <a:pt x="115" y="0"/>
                    </a:lnTo>
                    <a:lnTo>
                      <a:pt x="120" y="0"/>
                    </a:lnTo>
                    <a:lnTo>
                      <a:pt x="125" y="0"/>
                    </a:lnTo>
                    <a:lnTo>
                      <a:pt x="130" y="0"/>
                    </a:lnTo>
                    <a:lnTo>
                      <a:pt x="135" y="0"/>
                    </a:lnTo>
                    <a:lnTo>
                      <a:pt x="140" y="0"/>
                    </a:lnTo>
                    <a:lnTo>
                      <a:pt x="145" y="0"/>
                    </a:lnTo>
                    <a:lnTo>
                      <a:pt x="150" y="1"/>
                    </a:lnTo>
                    <a:lnTo>
                      <a:pt x="154" y="1"/>
                    </a:lnTo>
                    <a:lnTo>
                      <a:pt x="159" y="1"/>
                    </a:lnTo>
                    <a:lnTo>
                      <a:pt x="163" y="1"/>
                    </a:lnTo>
                    <a:lnTo>
                      <a:pt x="168" y="2"/>
                    </a:lnTo>
                    <a:lnTo>
                      <a:pt x="172" y="2"/>
                    </a:lnTo>
                    <a:lnTo>
                      <a:pt x="176" y="2"/>
                    </a:lnTo>
                    <a:lnTo>
                      <a:pt x="180" y="3"/>
                    </a:lnTo>
                    <a:lnTo>
                      <a:pt x="184" y="3"/>
                    </a:lnTo>
                    <a:lnTo>
                      <a:pt x="188" y="3"/>
                    </a:lnTo>
                    <a:lnTo>
                      <a:pt x="191" y="4"/>
                    </a:lnTo>
                    <a:lnTo>
                      <a:pt x="194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4" y="5"/>
                    </a:lnTo>
                    <a:lnTo>
                      <a:pt x="206" y="6"/>
                    </a:lnTo>
                    <a:lnTo>
                      <a:pt x="208" y="6"/>
                    </a:lnTo>
                    <a:lnTo>
                      <a:pt x="210" y="7"/>
                    </a:lnTo>
                    <a:lnTo>
                      <a:pt x="212" y="7"/>
                    </a:lnTo>
                    <a:lnTo>
                      <a:pt x="214" y="7"/>
                    </a:lnTo>
                    <a:lnTo>
                      <a:pt x="216" y="8"/>
                    </a:lnTo>
                    <a:lnTo>
                      <a:pt x="218" y="8"/>
                    </a:lnTo>
                    <a:lnTo>
                      <a:pt x="220" y="9"/>
                    </a:lnTo>
                    <a:lnTo>
                      <a:pt x="221" y="9"/>
                    </a:lnTo>
                    <a:lnTo>
                      <a:pt x="223" y="10"/>
                    </a:lnTo>
                    <a:lnTo>
                      <a:pt x="224" y="10"/>
                    </a:lnTo>
                    <a:lnTo>
                      <a:pt x="225" y="11"/>
                    </a:lnTo>
                    <a:lnTo>
                      <a:pt x="227" y="11"/>
                    </a:lnTo>
                    <a:lnTo>
                      <a:pt x="228" y="12"/>
                    </a:lnTo>
                    <a:lnTo>
                      <a:pt x="228" y="13"/>
                    </a:lnTo>
                    <a:lnTo>
                      <a:pt x="229" y="14"/>
                    </a:lnTo>
                    <a:lnTo>
                      <a:pt x="230" y="15"/>
                    </a:lnTo>
                    <a:lnTo>
                      <a:pt x="231" y="16"/>
                    </a:lnTo>
                    <a:lnTo>
                      <a:pt x="231" y="30"/>
                    </a:lnTo>
                    <a:lnTo>
                      <a:pt x="230" y="31"/>
                    </a:lnTo>
                    <a:lnTo>
                      <a:pt x="229" y="32"/>
                    </a:lnTo>
                    <a:lnTo>
                      <a:pt x="227" y="33"/>
                    </a:lnTo>
                    <a:lnTo>
                      <a:pt x="224" y="35"/>
                    </a:lnTo>
                    <a:lnTo>
                      <a:pt x="222" y="36"/>
                    </a:lnTo>
                    <a:lnTo>
                      <a:pt x="220" y="37"/>
                    </a:lnTo>
                    <a:lnTo>
                      <a:pt x="217" y="38"/>
                    </a:lnTo>
                    <a:lnTo>
                      <a:pt x="215" y="38"/>
                    </a:lnTo>
                    <a:lnTo>
                      <a:pt x="214" y="39"/>
                    </a:lnTo>
                    <a:lnTo>
                      <a:pt x="213" y="39"/>
                    </a:lnTo>
                    <a:lnTo>
                      <a:pt x="212" y="39"/>
                    </a:lnTo>
                    <a:lnTo>
                      <a:pt x="210" y="40"/>
                    </a:lnTo>
                    <a:lnTo>
                      <a:pt x="209" y="40"/>
                    </a:lnTo>
                    <a:lnTo>
                      <a:pt x="208" y="40"/>
                    </a:lnTo>
                    <a:lnTo>
                      <a:pt x="206" y="41"/>
                    </a:lnTo>
                    <a:lnTo>
                      <a:pt x="205" y="41"/>
                    </a:lnTo>
                    <a:lnTo>
                      <a:pt x="204" y="41"/>
                    </a:lnTo>
                    <a:lnTo>
                      <a:pt x="202" y="41"/>
                    </a:lnTo>
                    <a:lnTo>
                      <a:pt x="201" y="42"/>
                    </a:lnTo>
                    <a:lnTo>
                      <a:pt x="199" y="42"/>
                    </a:lnTo>
                    <a:lnTo>
                      <a:pt x="198" y="42"/>
                    </a:lnTo>
                    <a:lnTo>
                      <a:pt x="196" y="42"/>
                    </a:lnTo>
                    <a:lnTo>
                      <a:pt x="195" y="43"/>
                    </a:lnTo>
                    <a:lnTo>
                      <a:pt x="193" y="43"/>
                    </a:lnTo>
                    <a:lnTo>
                      <a:pt x="190" y="43"/>
                    </a:lnTo>
                    <a:lnTo>
                      <a:pt x="188" y="43"/>
                    </a:lnTo>
                    <a:lnTo>
                      <a:pt x="185" y="44"/>
                    </a:lnTo>
                    <a:lnTo>
                      <a:pt x="183" y="44"/>
                    </a:lnTo>
                    <a:lnTo>
                      <a:pt x="180" y="44"/>
                    </a:lnTo>
                    <a:lnTo>
                      <a:pt x="178" y="44"/>
                    </a:lnTo>
                    <a:lnTo>
                      <a:pt x="175" y="45"/>
                    </a:lnTo>
                    <a:lnTo>
                      <a:pt x="172" y="45"/>
                    </a:lnTo>
                    <a:lnTo>
                      <a:pt x="169" y="45"/>
                    </a:lnTo>
                    <a:lnTo>
                      <a:pt x="166" y="45"/>
                    </a:lnTo>
                    <a:lnTo>
                      <a:pt x="163" y="45"/>
                    </a:lnTo>
                    <a:lnTo>
                      <a:pt x="160" y="46"/>
                    </a:lnTo>
                    <a:lnTo>
                      <a:pt x="158" y="46"/>
                    </a:lnTo>
                    <a:lnTo>
                      <a:pt x="154" y="46"/>
                    </a:lnTo>
                    <a:lnTo>
                      <a:pt x="151" y="46"/>
                    </a:lnTo>
                    <a:lnTo>
                      <a:pt x="148" y="46"/>
                    </a:lnTo>
                    <a:lnTo>
                      <a:pt x="146" y="46"/>
                    </a:lnTo>
                    <a:lnTo>
                      <a:pt x="144" y="46"/>
                    </a:lnTo>
                    <a:lnTo>
                      <a:pt x="142" y="46"/>
                    </a:lnTo>
                    <a:lnTo>
                      <a:pt x="140" y="47"/>
                    </a:lnTo>
                    <a:lnTo>
                      <a:pt x="138" y="47"/>
                    </a:lnTo>
                    <a:lnTo>
                      <a:pt x="136" y="47"/>
                    </a:lnTo>
                    <a:lnTo>
                      <a:pt x="134" y="47"/>
                    </a:lnTo>
                    <a:lnTo>
                      <a:pt x="132" y="47"/>
                    </a:lnTo>
                    <a:lnTo>
                      <a:pt x="130" y="47"/>
                    </a:lnTo>
                    <a:lnTo>
                      <a:pt x="128" y="47"/>
                    </a:lnTo>
                    <a:lnTo>
                      <a:pt x="126" y="47"/>
                    </a:lnTo>
                    <a:lnTo>
                      <a:pt x="124" y="47"/>
                    </a:lnTo>
                    <a:lnTo>
                      <a:pt x="121" y="47"/>
                    </a:lnTo>
                    <a:lnTo>
                      <a:pt x="119" y="47"/>
                    </a:lnTo>
                    <a:lnTo>
                      <a:pt x="117" y="47"/>
                    </a:lnTo>
                    <a:lnTo>
                      <a:pt x="115" y="47"/>
                    </a:lnTo>
                    <a:lnTo>
                      <a:pt x="113" y="47"/>
                    </a:lnTo>
                    <a:lnTo>
                      <a:pt x="111" y="47"/>
                    </a:lnTo>
                    <a:lnTo>
                      <a:pt x="109" y="47"/>
                    </a:lnTo>
                    <a:lnTo>
                      <a:pt x="107" y="47"/>
                    </a:lnTo>
                    <a:lnTo>
                      <a:pt x="105" y="47"/>
                    </a:lnTo>
                    <a:lnTo>
                      <a:pt x="102" y="47"/>
                    </a:lnTo>
                    <a:lnTo>
                      <a:pt x="100" y="47"/>
                    </a:lnTo>
                    <a:lnTo>
                      <a:pt x="98" y="47"/>
                    </a:lnTo>
                    <a:lnTo>
                      <a:pt x="96" y="47"/>
                    </a:lnTo>
                    <a:lnTo>
                      <a:pt x="94" y="47"/>
                    </a:lnTo>
                    <a:lnTo>
                      <a:pt x="92" y="47"/>
                    </a:lnTo>
                    <a:lnTo>
                      <a:pt x="90" y="47"/>
                    </a:lnTo>
                    <a:lnTo>
                      <a:pt x="88" y="46"/>
                    </a:lnTo>
                    <a:lnTo>
                      <a:pt x="86" y="46"/>
                    </a:lnTo>
                    <a:lnTo>
                      <a:pt x="84" y="46"/>
                    </a:lnTo>
                    <a:lnTo>
                      <a:pt x="82" y="46"/>
                    </a:lnTo>
                    <a:lnTo>
                      <a:pt x="77" y="46"/>
                    </a:lnTo>
                    <a:lnTo>
                      <a:pt x="73" y="46"/>
                    </a:lnTo>
                    <a:lnTo>
                      <a:pt x="68" y="45"/>
                    </a:lnTo>
                    <a:lnTo>
                      <a:pt x="63" y="45"/>
                    </a:lnTo>
                    <a:lnTo>
                      <a:pt x="59" y="45"/>
                    </a:lnTo>
                    <a:lnTo>
                      <a:pt x="55" y="45"/>
                    </a:lnTo>
                    <a:lnTo>
                      <a:pt x="51" y="44"/>
                    </a:lnTo>
                    <a:lnTo>
                      <a:pt x="47" y="44"/>
                    </a:lnTo>
                    <a:lnTo>
                      <a:pt x="43" y="43"/>
                    </a:lnTo>
                    <a:lnTo>
                      <a:pt x="39" y="43"/>
                    </a:lnTo>
                    <a:lnTo>
                      <a:pt x="36" y="43"/>
                    </a:lnTo>
                    <a:lnTo>
                      <a:pt x="33" y="42"/>
                    </a:lnTo>
                    <a:lnTo>
                      <a:pt x="29" y="42"/>
                    </a:lnTo>
                    <a:lnTo>
                      <a:pt x="26" y="41"/>
                    </a:lnTo>
                    <a:lnTo>
                      <a:pt x="23" y="40"/>
                    </a:lnTo>
                    <a:lnTo>
                      <a:pt x="20" y="40"/>
                    </a:lnTo>
                    <a:lnTo>
                      <a:pt x="18" y="39"/>
                    </a:lnTo>
                    <a:lnTo>
                      <a:pt x="16" y="39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1" y="37"/>
                    </a:lnTo>
                    <a:lnTo>
                      <a:pt x="9" y="36"/>
                    </a:lnTo>
                    <a:lnTo>
                      <a:pt x="8" y="36"/>
                    </a:lnTo>
                    <a:lnTo>
                      <a:pt x="7" y="35"/>
                    </a:lnTo>
                    <a:lnTo>
                      <a:pt x="5" y="34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3" y="33"/>
                    </a:lnTo>
                    <a:lnTo>
                      <a:pt x="2" y="32"/>
                    </a:lnTo>
                    <a:lnTo>
                      <a:pt x="1" y="31"/>
                    </a:lnTo>
                    <a:lnTo>
                      <a:pt x="1" y="31"/>
                    </a:lnTo>
                    <a:lnTo>
                      <a:pt x="0" y="30"/>
                    </a:lnTo>
                    <a:lnTo>
                      <a:pt x="0" y="16"/>
                    </a:lnTo>
                    <a:lnTo>
                      <a:pt x="1" y="14"/>
                    </a:lnTo>
                    <a:lnTo>
                      <a:pt x="2" y="13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6" y="10"/>
                    </a:lnTo>
                    <a:lnTo>
                      <a:pt x="8" y="9"/>
                    </a:lnTo>
                    <a:lnTo>
                      <a:pt x="11" y="9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10" name="Freeform 1413"/>
              <p:cNvSpPr>
                <a:spLocks/>
              </p:cNvSpPr>
              <p:nvPr/>
            </p:nvSpPr>
            <p:spPr bwMode="auto">
              <a:xfrm>
                <a:off x="5089" y="2692"/>
                <a:ext cx="222" cy="27"/>
              </a:xfrm>
              <a:custGeom>
                <a:avLst/>
                <a:gdLst>
                  <a:gd name="T0" fmla="*/ 211 w 222"/>
                  <a:gd name="T1" fmla="*/ 19 h 27"/>
                  <a:gd name="T2" fmla="*/ 200 w 222"/>
                  <a:gd name="T3" fmla="*/ 21 h 27"/>
                  <a:gd name="T4" fmla="*/ 187 w 222"/>
                  <a:gd name="T5" fmla="*/ 23 h 27"/>
                  <a:gd name="T6" fmla="*/ 172 w 222"/>
                  <a:gd name="T7" fmla="*/ 25 h 27"/>
                  <a:gd name="T8" fmla="*/ 154 w 222"/>
                  <a:gd name="T9" fmla="*/ 26 h 27"/>
                  <a:gd name="T10" fmla="*/ 140 w 222"/>
                  <a:gd name="T11" fmla="*/ 26 h 27"/>
                  <a:gd name="T12" fmla="*/ 134 w 222"/>
                  <a:gd name="T13" fmla="*/ 27 h 27"/>
                  <a:gd name="T14" fmla="*/ 129 w 222"/>
                  <a:gd name="T15" fmla="*/ 27 h 27"/>
                  <a:gd name="T16" fmla="*/ 123 w 222"/>
                  <a:gd name="T17" fmla="*/ 27 h 27"/>
                  <a:gd name="T18" fmla="*/ 117 w 222"/>
                  <a:gd name="T19" fmla="*/ 27 h 27"/>
                  <a:gd name="T20" fmla="*/ 111 w 222"/>
                  <a:gd name="T21" fmla="*/ 27 h 27"/>
                  <a:gd name="T22" fmla="*/ 103 w 222"/>
                  <a:gd name="T23" fmla="*/ 27 h 27"/>
                  <a:gd name="T24" fmla="*/ 95 w 222"/>
                  <a:gd name="T25" fmla="*/ 27 h 27"/>
                  <a:gd name="T26" fmla="*/ 86 w 222"/>
                  <a:gd name="T27" fmla="*/ 26 h 27"/>
                  <a:gd name="T28" fmla="*/ 79 w 222"/>
                  <a:gd name="T29" fmla="*/ 26 h 27"/>
                  <a:gd name="T30" fmla="*/ 71 w 222"/>
                  <a:gd name="T31" fmla="*/ 26 h 27"/>
                  <a:gd name="T32" fmla="*/ 62 w 222"/>
                  <a:gd name="T33" fmla="*/ 25 h 27"/>
                  <a:gd name="T34" fmla="*/ 52 w 222"/>
                  <a:gd name="T35" fmla="*/ 25 h 27"/>
                  <a:gd name="T36" fmla="*/ 43 w 222"/>
                  <a:gd name="T37" fmla="*/ 24 h 27"/>
                  <a:gd name="T38" fmla="*/ 35 w 222"/>
                  <a:gd name="T39" fmla="*/ 23 h 27"/>
                  <a:gd name="T40" fmla="*/ 28 w 222"/>
                  <a:gd name="T41" fmla="*/ 22 h 27"/>
                  <a:gd name="T42" fmla="*/ 22 w 222"/>
                  <a:gd name="T43" fmla="*/ 21 h 27"/>
                  <a:gd name="T44" fmla="*/ 18 w 222"/>
                  <a:gd name="T45" fmla="*/ 21 h 27"/>
                  <a:gd name="T46" fmla="*/ 14 w 222"/>
                  <a:gd name="T47" fmla="*/ 20 h 27"/>
                  <a:gd name="T48" fmla="*/ 8 w 222"/>
                  <a:gd name="T49" fmla="*/ 18 h 27"/>
                  <a:gd name="T50" fmla="*/ 2 w 222"/>
                  <a:gd name="T51" fmla="*/ 16 h 27"/>
                  <a:gd name="T52" fmla="*/ 0 w 222"/>
                  <a:gd name="T53" fmla="*/ 13 h 27"/>
                  <a:gd name="T54" fmla="*/ 2 w 222"/>
                  <a:gd name="T55" fmla="*/ 11 h 27"/>
                  <a:gd name="T56" fmla="*/ 6 w 222"/>
                  <a:gd name="T57" fmla="*/ 9 h 27"/>
                  <a:gd name="T58" fmla="*/ 12 w 222"/>
                  <a:gd name="T59" fmla="*/ 7 h 27"/>
                  <a:gd name="T60" fmla="*/ 21 w 222"/>
                  <a:gd name="T61" fmla="*/ 5 h 27"/>
                  <a:gd name="T62" fmla="*/ 32 w 222"/>
                  <a:gd name="T63" fmla="*/ 4 h 27"/>
                  <a:gd name="T64" fmla="*/ 44 w 222"/>
                  <a:gd name="T65" fmla="*/ 2 h 27"/>
                  <a:gd name="T66" fmla="*/ 56 w 222"/>
                  <a:gd name="T67" fmla="*/ 1 h 27"/>
                  <a:gd name="T68" fmla="*/ 70 w 222"/>
                  <a:gd name="T69" fmla="*/ 1 h 27"/>
                  <a:gd name="T70" fmla="*/ 85 w 222"/>
                  <a:gd name="T71" fmla="*/ 0 h 27"/>
                  <a:gd name="T72" fmla="*/ 100 w 222"/>
                  <a:gd name="T73" fmla="*/ 0 h 27"/>
                  <a:gd name="T74" fmla="*/ 116 w 222"/>
                  <a:gd name="T75" fmla="*/ 0 h 27"/>
                  <a:gd name="T76" fmla="*/ 129 w 222"/>
                  <a:gd name="T77" fmla="*/ 0 h 27"/>
                  <a:gd name="T78" fmla="*/ 141 w 222"/>
                  <a:gd name="T79" fmla="*/ 0 h 27"/>
                  <a:gd name="T80" fmla="*/ 153 w 222"/>
                  <a:gd name="T81" fmla="*/ 1 h 27"/>
                  <a:gd name="T82" fmla="*/ 164 w 222"/>
                  <a:gd name="T83" fmla="*/ 1 h 27"/>
                  <a:gd name="T84" fmla="*/ 175 w 222"/>
                  <a:gd name="T85" fmla="*/ 2 h 27"/>
                  <a:gd name="T86" fmla="*/ 184 w 222"/>
                  <a:gd name="T87" fmla="*/ 3 h 27"/>
                  <a:gd name="T88" fmla="*/ 193 w 222"/>
                  <a:gd name="T89" fmla="*/ 4 h 27"/>
                  <a:gd name="T90" fmla="*/ 201 w 222"/>
                  <a:gd name="T91" fmla="*/ 5 h 27"/>
                  <a:gd name="T92" fmla="*/ 208 w 222"/>
                  <a:gd name="T93" fmla="*/ 6 h 27"/>
                  <a:gd name="T94" fmla="*/ 213 w 222"/>
                  <a:gd name="T95" fmla="*/ 8 h 27"/>
                  <a:gd name="T96" fmla="*/ 218 w 222"/>
                  <a:gd name="T97" fmla="*/ 10 h 27"/>
                  <a:gd name="T98" fmla="*/ 221 w 222"/>
                  <a:gd name="T99" fmla="*/ 11 h 27"/>
                  <a:gd name="T100" fmla="*/ 222 w 222"/>
                  <a:gd name="T101" fmla="*/ 13 h 27"/>
                  <a:gd name="T102" fmla="*/ 221 w 222"/>
                  <a:gd name="T103" fmla="*/ 15 h 27"/>
                  <a:gd name="T104" fmla="*/ 219 w 222"/>
                  <a:gd name="T10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2" h="27">
                    <a:moveTo>
                      <a:pt x="216" y="18"/>
                    </a:moveTo>
                    <a:lnTo>
                      <a:pt x="213" y="19"/>
                    </a:lnTo>
                    <a:lnTo>
                      <a:pt x="211" y="19"/>
                    </a:lnTo>
                    <a:lnTo>
                      <a:pt x="207" y="20"/>
                    </a:lnTo>
                    <a:lnTo>
                      <a:pt x="204" y="21"/>
                    </a:lnTo>
                    <a:lnTo>
                      <a:pt x="200" y="21"/>
                    </a:lnTo>
                    <a:lnTo>
                      <a:pt x="196" y="22"/>
                    </a:lnTo>
                    <a:lnTo>
                      <a:pt x="192" y="23"/>
                    </a:lnTo>
                    <a:lnTo>
                      <a:pt x="187" y="23"/>
                    </a:lnTo>
                    <a:lnTo>
                      <a:pt x="182" y="24"/>
                    </a:lnTo>
                    <a:lnTo>
                      <a:pt x="177" y="24"/>
                    </a:lnTo>
                    <a:lnTo>
                      <a:pt x="172" y="25"/>
                    </a:lnTo>
                    <a:lnTo>
                      <a:pt x="166" y="25"/>
                    </a:lnTo>
                    <a:lnTo>
                      <a:pt x="160" y="25"/>
                    </a:lnTo>
                    <a:lnTo>
                      <a:pt x="154" y="26"/>
                    </a:lnTo>
                    <a:lnTo>
                      <a:pt x="148" y="26"/>
                    </a:lnTo>
                    <a:lnTo>
                      <a:pt x="142" y="26"/>
                    </a:lnTo>
                    <a:lnTo>
                      <a:pt x="140" y="26"/>
                    </a:lnTo>
                    <a:lnTo>
                      <a:pt x="138" y="26"/>
                    </a:lnTo>
                    <a:lnTo>
                      <a:pt x="136" y="26"/>
                    </a:lnTo>
                    <a:lnTo>
                      <a:pt x="134" y="27"/>
                    </a:lnTo>
                    <a:lnTo>
                      <a:pt x="133" y="27"/>
                    </a:lnTo>
                    <a:lnTo>
                      <a:pt x="131" y="27"/>
                    </a:lnTo>
                    <a:lnTo>
                      <a:pt x="129" y="27"/>
                    </a:lnTo>
                    <a:lnTo>
                      <a:pt x="127" y="27"/>
                    </a:lnTo>
                    <a:lnTo>
                      <a:pt x="125" y="27"/>
                    </a:lnTo>
                    <a:lnTo>
                      <a:pt x="123" y="27"/>
                    </a:lnTo>
                    <a:lnTo>
                      <a:pt x="121" y="27"/>
                    </a:lnTo>
                    <a:lnTo>
                      <a:pt x="119" y="27"/>
                    </a:lnTo>
                    <a:lnTo>
                      <a:pt x="117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11" y="27"/>
                    </a:lnTo>
                    <a:lnTo>
                      <a:pt x="108" y="27"/>
                    </a:lnTo>
                    <a:lnTo>
                      <a:pt x="106" y="27"/>
                    </a:lnTo>
                    <a:lnTo>
                      <a:pt x="103" y="27"/>
                    </a:lnTo>
                    <a:lnTo>
                      <a:pt x="100" y="27"/>
                    </a:lnTo>
                    <a:lnTo>
                      <a:pt x="97" y="27"/>
                    </a:lnTo>
                    <a:lnTo>
                      <a:pt x="95" y="27"/>
                    </a:lnTo>
                    <a:lnTo>
                      <a:pt x="92" y="27"/>
                    </a:lnTo>
                    <a:lnTo>
                      <a:pt x="89" y="27"/>
                    </a:lnTo>
                    <a:lnTo>
                      <a:pt x="86" y="26"/>
                    </a:lnTo>
                    <a:lnTo>
                      <a:pt x="84" y="26"/>
                    </a:lnTo>
                    <a:lnTo>
                      <a:pt x="81" y="26"/>
                    </a:lnTo>
                    <a:lnTo>
                      <a:pt x="79" y="26"/>
                    </a:lnTo>
                    <a:lnTo>
                      <a:pt x="76" y="26"/>
                    </a:lnTo>
                    <a:lnTo>
                      <a:pt x="74" y="26"/>
                    </a:lnTo>
                    <a:lnTo>
                      <a:pt x="71" y="26"/>
                    </a:lnTo>
                    <a:lnTo>
                      <a:pt x="69" y="26"/>
                    </a:lnTo>
                    <a:lnTo>
                      <a:pt x="65" y="26"/>
                    </a:lnTo>
                    <a:lnTo>
                      <a:pt x="62" y="25"/>
                    </a:lnTo>
                    <a:lnTo>
                      <a:pt x="59" y="25"/>
                    </a:lnTo>
                    <a:lnTo>
                      <a:pt x="56" y="25"/>
                    </a:lnTo>
                    <a:lnTo>
                      <a:pt x="52" y="25"/>
                    </a:lnTo>
                    <a:lnTo>
                      <a:pt x="49" y="24"/>
                    </a:lnTo>
                    <a:lnTo>
                      <a:pt x="46" y="24"/>
                    </a:lnTo>
                    <a:lnTo>
                      <a:pt x="43" y="24"/>
                    </a:lnTo>
                    <a:lnTo>
                      <a:pt x="41" y="24"/>
                    </a:lnTo>
                    <a:lnTo>
                      <a:pt x="38" y="23"/>
                    </a:lnTo>
                    <a:lnTo>
                      <a:pt x="35" y="23"/>
                    </a:lnTo>
                    <a:lnTo>
                      <a:pt x="33" y="23"/>
                    </a:lnTo>
                    <a:lnTo>
                      <a:pt x="30" y="23"/>
                    </a:lnTo>
                    <a:lnTo>
                      <a:pt x="28" y="22"/>
                    </a:lnTo>
                    <a:lnTo>
                      <a:pt x="25" y="22"/>
                    </a:lnTo>
                    <a:lnTo>
                      <a:pt x="23" y="22"/>
                    </a:lnTo>
                    <a:lnTo>
                      <a:pt x="22" y="21"/>
                    </a:lnTo>
                    <a:lnTo>
                      <a:pt x="20" y="21"/>
                    </a:lnTo>
                    <a:lnTo>
                      <a:pt x="19" y="21"/>
                    </a:lnTo>
                    <a:lnTo>
                      <a:pt x="18" y="21"/>
                    </a:lnTo>
                    <a:lnTo>
                      <a:pt x="17" y="20"/>
                    </a:lnTo>
                    <a:lnTo>
                      <a:pt x="16" y="20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0" y="19"/>
                    </a:lnTo>
                    <a:lnTo>
                      <a:pt x="8" y="18"/>
                    </a:lnTo>
                    <a:lnTo>
                      <a:pt x="6" y="17"/>
                    </a:lnTo>
                    <a:lnTo>
                      <a:pt x="4" y="17"/>
                    </a:lnTo>
                    <a:lnTo>
                      <a:pt x="2" y="16"/>
                    </a:lnTo>
                    <a:lnTo>
                      <a:pt x="1" y="15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" y="12"/>
                    </a:lnTo>
                    <a:lnTo>
                      <a:pt x="2" y="11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6" y="9"/>
                    </a:lnTo>
                    <a:lnTo>
                      <a:pt x="8" y="8"/>
                    </a:lnTo>
                    <a:lnTo>
                      <a:pt x="10" y="8"/>
                    </a:lnTo>
                    <a:lnTo>
                      <a:pt x="12" y="7"/>
                    </a:lnTo>
                    <a:lnTo>
                      <a:pt x="15" y="6"/>
                    </a:lnTo>
                    <a:lnTo>
                      <a:pt x="18" y="6"/>
                    </a:lnTo>
                    <a:lnTo>
                      <a:pt x="21" y="5"/>
                    </a:lnTo>
                    <a:lnTo>
                      <a:pt x="25" y="5"/>
                    </a:lnTo>
                    <a:lnTo>
                      <a:pt x="28" y="4"/>
                    </a:lnTo>
                    <a:lnTo>
                      <a:pt x="32" y="4"/>
                    </a:lnTo>
                    <a:lnTo>
                      <a:pt x="36" y="3"/>
                    </a:lnTo>
                    <a:lnTo>
                      <a:pt x="40" y="3"/>
                    </a:lnTo>
                    <a:lnTo>
                      <a:pt x="44" y="2"/>
                    </a:lnTo>
                    <a:lnTo>
                      <a:pt x="48" y="2"/>
                    </a:lnTo>
                    <a:lnTo>
                      <a:pt x="52" y="2"/>
                    </a:lnTo>
                    <a:lnTo>
                      <a:pt x="56" y="1"/>
                    </a:lnTo>
                    <a:lnTo>
                      <a:pt x="61" y="1"/>
                    </a:lnTo>
                    <a:lnTo>
                      <a:pt x="65" y="1"/>
                    </a:lnTo>
                    <a:lnTo>
                      <a:pt x="70" y="1"/>
                    </a:lnTo>
                    <a:lnTo>
                      <a:pt x="75" y="0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90" y="0"/>
                    </a:lnTo>
                    <a:lnTo>
                      <a:pt x="95" y="0"/>
                    </a:lnTo>
                    <a:lnTo>
                      <a:pt x="100" y="0"/>
                    </a:lnTo>
                    <a:lnTo>
                      <a:pt x="106" y="0"/>
                    </a:lnTo>
                    <a:lnTo>
                      <a:pt x="111" y="0"/>
                    </a:lnTo>
                    <a:lnTo>
                      <a:pt x="116" y="0"/>
                    </a:lnTo>
                    <a:lnTo>
                      <a:pt x="120" y="0"/>
                    </a:lnTo>
                    <a:lnTo>
                      <a:pt x="124" y="0"/>
                    </a:lnTo>
                    <a:lnTo>
                      <a:pt x="129" y="0"/>
                    </a:lnTo>
                    <a:lnTo>
                      <a:pt x="133" y="0"/>
                    </a:lnTo>
                    <a:lnTo>
                      <a:pt x="137" y="0"/>
                    </a:lnTo>
                    <a:lnTo>
                      <a:pt x="141" y="0"/>
                    </a:lnTo>
                    <a:lnTo>
                      <a:pt x="145" y="0"/>
                    </a:lnTo>
                    <a:lnTo>
                      <a:pt x="149" y="0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4" y="1"/>
                    </a:lnTo>
                    <a:lnTo>
                      <a:pt x="168" y="1"/>
                    </a:lnTo>
                    <a:lnTo>
                      <a:pt x="171" y="2"/>
                    </a:lnTo>
                    <a:lnTo>
                      <a:pt x="175" y="2"/>
                    </a:lnTo>
                    <a:lnTo>
                      <a:pt x="178" y="2"/>
                    </a:lnTo>
                    <a:lnTo>
                      <a:pt x="181" y="3"/>
                    </a:lnTo>
                    <a:lnTo>
                      <a:pt x="184" y="3"/>
                    </a:lnTo>
                    <a:lnTo>
                      <a:pt x="187" y="3"/>
                    </a:lnTo>
                    <a:lnTo>
                      <a:pt x="190" y="4"/>
                    </a:lnTo>
                    <a:lnTo>
                      <a:pt x="193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3" y="6"/>
                    </a:lnTo>
                    <a:lnTo>
                      <a:pt x="206" y="6"/>
                    </a:lnTo>
                    <a:lnTo>
                      <a:pt x="208" y="6"/>
                    </a:lnTo>
                    <a:lnTo>
                      <a:pt x="210" y="7"/>
                    </a:lnTo>
                    <a:lnTo>
                      <a:pt x="212" y="7"/>
                    </a:lnTo>
                    <a:lnTo>
                      <a:pt x="213" y="8"/>
                    </a:lnTo>
                    <a:lnTo>
                      <a:pt x="215" y="8"/>
                    </a:lnTo>
                    <a:lnTo>
                      <a:pt x="217" y="9"/>
                    </a:lnTo>
                    <a:lnTo>
                      <a:pt x="218" y="10"/>
                    </a:lnTo>
                    <a:lnTo>
                      <a:pt x="219" y="10"/>
                    </a:lnTo>
                    <a:lnTo>
                      <a:pt x="220" y="11"/>
                    </a:lnTo>
                    <a:lnTo>
                      <a:pt x="221" y="11"/>
                    </a:lnTo>
                    <a:lnTo>
                      <a:pt x="222" y="12"/>
                    </a:lnTo>
                    <a:lnTo>
                      <a:pt x="222" y="13"/>
                    </a:lnTo>
                    <a:lnTo>
                      <a:pt x="222" y="13"/>
                    </a:lnTo>
                    <a:lnTo>
                      <a:pt x="222" y="14"/>
                    </a:lnTo>
                    <a:lnTo>
                      <a:pt x="222" y="14"/>
                    </a:lnTo>
                    <a:lnTo>
                      <a:pt x="221" y="15"/>
                    </a:lnTo>
                    <a:lnTo>
                      <a:pt x="221" y="16"/>
                    </a:lnTo>
                    <a:lnTo>
                      <a:pt x="220" y="16"/>
                    </a:lnTo>
                    <a:lnTo>
                      <a:pt x="219" y="17"/>
                    </a:lnTo>
                    <a:lnTo>
                      <a:pt x="217" y="17"/>
                    </a:lnTo>
                    <a:lnTo>
                      <a:pt x="216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11" name="Freeform 1414"/>
              <p:cNvSpPr>
                <a:spLocks/>
              </p:cNvSpPr>
              <p:nvPr/>
            </p:nvSpPr>
            <p:spPr bwMode="auto">
              <a:xfrm>
                <a:off x="5088" y="2709"/>
                <a:ext cx="225" cy="23"/>
              </a:xfrm>
              <a:custGeom>
                <a:avLst/>
                <a:gdLst>
                  <a:gd name="T0" fmla="*/ 222 w 225"/>
                  <a:gd name="T1" fmla="*/ 10 h 23"/>
                  <a:gd name="T2" fmla="*/ 215 w 225"/>
                  <a:gd name="T3" fmla="*/ 14 h 23"/>
                  <a:gd name="T4" fmla="*/ 208 w 225"/>
                  <a:gd name="T5" fmla="*/ 16 h 23"/>
                  <a:gd name="T6" fmla="*/ 199 w 225"/>
                  <a:gd name="T7" fmla="*/ 18 h 23"/>
                  <a:gd name="T8" fmla="*/ 188 w 225"/>
                  <a:gd name="T9" fmla="*/ 19 h 23"/>
                  <a:gd name="T10" fmla="*/ 176 w 225"/>
                  <a:gd name="T11" fmla="*/ 20 h 23"/>
                  <a:gd name="T12" fmla="*/ 163 w 225"/>
                  <a:gd name="T13" fmla="*/ 21 h 23"/>
                  <a:gd name="T14" fmla="*/ 149 w 225"/>
                  <a:gd name="T15" fmla="*/ 22 h 23"/>
                  <a:gd name="T16" fmla="*/ 140 w 225"/>
                  <a:gd name="T17" fmla="*/ 23 h 23"/>
                  <a:gd name="T18" fmla="*/ 134 w 225"/>
                  <a:gd name="T19" fmla="*/ 23 h 23"/>
                  <a:gd name="T20" fmla="*/ 129 w 225"/>
                  <a:gd name="T21" fmla="*/ 23 h 23"/>
                  <a:gd name="T22" fmla="*/ 123 w 225"/>
                  <a:gd name="T23" fmla="*/ 23 h 23"/>
                  <a:gd name="T24" fmla="*/ 117 w 225"/>
                  <a:gd name="T25" fmla="*/ 23 h 23"/>
                  <a:gd name="T26" fmla="*/ 110 w 225"/>
                  <a:gd name="T27" fmla="*/ 23 h 23"/>
                  <a:gd name="T28" fmla="*/ 102 w 225"/>
                  <a:gd name="T29" fmla="*/ 23 h 23"/>
                  <a:gd name="T30" fmla="*/ 93 w 225"/>
                  <a:gd name="T31" fmla="*/ 23 h 23"/>
                  <a:gd name="T32" fmla="*/ 85 w 225"/>
                  <a:gd name="T33" fmla="*/ 23 h 23"/>
                  <a:gd name="T34" fmla="*/ 77 w 225"/>
                  <a:gd name="T35" fmla="*/ 22 h 23"/>
                  <a:gd name="T36" fmla="*/ 70 w 225"/>
                  <a:gd name="T37" fmla="*/ 22 h 23"/>
                  <a:gd name="T38" fmla="*/ 60 w 225"/>
                  <a:gd name="T39" fmla="*/ 21 h 23"/>
                  <a:gd name="T40" fmla="*/ 50 w 225"/>
                  <a:gd name="T41" fmla="*/ 20 h 23"/>
                  <a:gd name="T42" fmla="*/ 42 w 225"/>
                  <a:gd name="T43" fmla="*/ 20 h 23"/>
                  <a:gd name="T44" fmla="*/ 34 w 225"/>
                  <a:gd name="T45" fmla="*/ 18 h 23"/>
                  <a:gd name="T46" fmla="*/ 26 w 225"/>
                  <a:gd name="T47" fmla="*/ 17 h 23"/>
                  <a:gd name="T48" fmla="*/ 21 w 225"/>
                  <a:gd name="T49" fmla="*/ 16 h 23"/>
                  <a:gd name="T50" fmla="*/ 18 w 225"/>
                  <a:gd name="T51" fmla="*/ 16 h 23"/>
                  <a:gd name="T52" fmla="*/ 14 w 225"/>
                  <a:gd name="T53" fmla="*/ 15 h 23"/>
                  <a:gd name="T54" fmla="*/ 6 w 225"/>
                  <a:gd name="T55" fmla="*/ 12 h 23"/>
                  <a:gd name="T56" fmla="*/ 1 w 225"/>
                  <a:gd name="T57" fmla="*/ 9 h 23"/>
                  <a:gd name="T58" fmla="*/ 0 w 225"/>
                  <a:gd name="T59" fmla="*/ 6 h 23"/>
                  <a:gd name="T60" fmla="*/ 0 w 225"/>
                  <a:gd name="T61" fmla="*/ 0 h 23"/>
                  <a:gd name="T62" fmla="*/ 3 w 225"/>
                  <a:gd name="T63" fmla="*/ 2 h 23"/>
                  <a:gd name="T64" fmla="*/ 9 w 225"/>
                  <a:gd name="T65" fmla="*/ 5 h 23"/>
                  <a:gd name="T66" fmla="*/ 14 w 225"/>
                  <a:gd name="T67" fmla="*/ 6 h 23"/>
                  <a:gd name="T68" fmla="*/ 18 w 225"/>
                  <a:gd name="T69" fmla="*/ 7 h 23"/>
                  <a:gd name="T70" fmla="*/ 22 w 225"/>
                  <a:gd name="T71" fmla="*/ 8 h 23"/>
                  <a:gd name="T72" fmla="*/ 28 w 225"/>
                  <a:gd name="T73" fmla="*/ 9 h 23"/>
                  <a:gd name="T74" fmla="*/ 35 w 225"/>
                  <a:gd name="T75" fmla="*/ 10 h 23"/>
                  <a:gd name="T76" fmla="*/ 44 w 225"/>
                  <a:gd name="T77" fmla="*/ 11 h 23"/>
                  <a:gd name="T78" fmla="*/ 53 w 225"/>
                  <a:gd name="T79" fmla="*/ 12 h 23"/>
                  <a:gd name="T80" fmla="*/ 63 w 225"/>
                  <a:gd name="T81" fmla="*/ 13 h 23"/>
                  <a:gd name="T82" fmla="*/ 72 w 225"/>
                  <a:gd name="T83" fmla="*/ 13 h 23"/>
                  <a:gd name="T84" fmla="*/ 80 w 225"/>
                  <a:gd name="T85" fmla="*/ 14 h 23"/>
                  <a:gd name="T86" fmla="*/ 88 w 225"/>
                  <a:gd name="T87" fmla="*/ 14 h 23"/>
                  <a:gd name="T88" fmla="*/ 96 w 225"/>
                  <a:gd name="T89" fmla="*/ 14 h 23"/>
                  <a:gd name="T90" fmla="*/ 104 w 225"/>
                  <a:gd name="T91" fmla="*/ 14 h 23"/>
                  <a:gd name="T92" fmla="*/ 113 w 225"/>
                  <a:gd name="T93" fmla="*/ 14 h 23"/>
                  <a:gd name="T94" fmla="*/ 119 w 225"/>
                  <a:gd name="T95" fmla="*/ 14 h 23"/>
                  <a:gd name="T96" fmla="*/ 125 w 225"/>
                  <a:gd name="T97" fmla="*/ 14 h 23"/>
                  <a:gd name="T98" fmla="*/ 131 w 225"/>
                  <a:gd name="T99" fmla="*/ 14 h 23"/>
                  <a:gd name="T100" fmla="*/ 137 w 225"/>
                  <a:gd name="T101" fmla="*/ 14 h 23"/>
                  <a:gd name="T102" fmla="*/ 142 w 225"/>
                  <a:gd name="T103" fmla="*/ 14 h 23"/>
                  <a:gd name="T104" fmla="*/ 157 w 225"/>
                  <a:gd name="T105" fmla="*/ 13 h 23"/>
                  <a:gd name="T106" fmla="*/ 174 w 225"/>
                  <a:gd name="T107" fmla="*/ 12 h 23"/>
                  <a:gd name="T108" fmla="*/ 190 w 225"/>
                  <a:gd name="T109" fmla="*/ 10 h 23"/>
                  <a:gd name="T110" fmla="*/ 203 w 225"/>
                  <a:gd name="T111" fmla="*/ 8 h 23"/>
                  <a:gd name="T112" fmla="*/ 213 w 225"/>
                  <a:gd name="T113" fmla="*/ 6 h 23"/>
                  <a:gd name="T114" fmla="*/ 219 w 225"/>
                  <a:gd name="T115" fmla="*/ 3 h 23"/>
                  <a:gd name="T116" fmla="*/ 222 w 225"/>
                  <a:gd name="T117" fmla="*/ 2 h 23"/>
                  <a:gd name="T118" fmla="*/ 224 w 225"/>
                  <a:gd name="T1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5" h="23">
                    <a:moveTo>
                      <a:pt x="225" y="8"/>
                    </a:moveTo>
                    <a:lnTo>
                      <a:pt x="224" y="9"/>
                    </a:lnTo>
                    <a:lnTo>
                      <a:pt x="222" y="10"/>
                    </a:lnTo>
                    <a:lnTo>
                      <a:pt x="220" y="11"/>
                    </a:lnTo>
                    <a:lnTo>
                      <a:pt x="218" y="13"/>
                    </a:lnTo>
                    <a:lnTo>
                      <a:pt x="215" y="14"/>
                    </a:lnTo>
                    <a:lnTo>
                      <a:pt x="213" y="14"/>
                    </a:lnTo>
                    <a:lnTo>
                      <a:pt x="210" y="15"/>
                    </a:lnTo>
                    <a:lnTo>
                      <a:pt x="208" y="16"/>
                    </a:lnTo>
                    <a:lnTo>
                      <a:pt x="205" y="16"/>
                    </a:lnTo>
                    <a:lnTo>
                      <a:pt x="202" y="17"/>
                    </a:lnTo>
                    <a:lnTo>
                      <a:pt x="199" y="18"/>
                    </a:lnTo>
                    <a:lnTo>
                      <a:pt x="195" y="18"/>
                    </a:lnTo>
                    <a:lnTo>
                      <a:pt x="192" y="19"/>
                    </a:lnTo>
                    <a:lnTo>
                      <a:pt x="188" y="19"/>
                    </a:lnTo>
                    <a:lnTo>
                      <a:pt x="184" y="20"/>
                    </a:lnTo>
                    <a:lnTo>
                      <a:pt x="180" y="20"/>
                    </a:lnTo>
                    <a:lnTo>
                      <a:pt x="176" y="20"/>
                    </a:lnTo>
                    <a:lnTo>
                      <a:pt x="172" y="21"/>
                    </a:lnTo>
                    <a:lnTo>
                      <a:pt x="168" y="21"/>
                    </a:lnTo>
                    <a:lnTo>
                      <a:pt x="163" y="21"/>
                    </a:lnTo>
                    <a:lnTo>
                      <a:pt x="159" y="22"/>
                    </a:lnTo>
                    <a:lnTo>
                      <a:pt x="154" y="22"/>
                    </a:lnTo>
                    <a:lnTo>
                      <a:pt x="149" y="22"/>
                    </a:lnTo>
                    <a:lnTo>
                      <a:pt x="144" y="22"/>
                    </a:lnTo>
                    <a:lnTo>
                      <a:pt x="142" y="23"/>
                    </a:lnTo>
                    <a:lnTo>
                      <a:pt x="140" y="23"/>
                    </a:lnTo>
                    <a:lnTo>
                      <a:pt x="138" y="23"/>
                    </a:lnTo>
                    <a:lnTo>
                      <a:pt x="136" y="23"/>
                    </a:lnTo>
                    <a:lnTo>
                      <a:pt x="134" y="23"/>
                    </a:lnTo>
                    <a:lnTo>
                      <a:pt x="132" y="23"/>
                    </a:lnTo>
                    <a:lnTo>
                      <a:pt x="131" y="23"/>
                    </a:lnTo>
                    <a:lnTo>
                      <a:pt x="129" y="23"/>
                    </a:lnTo>
                    <a:lnTo>
                      <a:pt x="127" y="23"/>
                    </a:lnTo>
                    <a:lnTo>
                      <a:pt x="125" y="23"/>
                    </a:lnTo>
                    <a:lnTo>
                      <a:pt x="123" y="23"/>
                    </a:lnTo>
                    <a:lnTo>
                      <a:pt x="121" y="23"/>
                    </a:lnTo>
                    <a:lnTo>
                      <a:pt x="119" y="23"/>
                    </a:lnTo>
                    <a:lnTo>
                      <a:pt x="117" y="23"/>
                    </a:lnTo>
                    <a:lnTo>
                      <a:pt x="115" y="23"/>
                    </a:lnTo>
                    <a:lnTo>
                      <a:pt x="113" y="23"/>
                    </a:lnTo>
                    <a:lnTo>
                      <a:pt x="110" y="23"/>
                    </a:lnTo>
                    <a:lnTo>
                      <a:pt x="107" y="23"/>
                    </a:lnTo>
                    <a:lnTo>
                      <a:pt x="104" y="23"/>
                    </a:lnTo>
                    <a:lnTo>
                      <a:pt x="102" y="23"/>
                    </a:lnTo>
                    <a:lnTo>
                      <a:pt x="99" y="23"/>
                    </a:lnTo>
                    <a:lnTo>
                      <a:pt x="96" y="23"/>
                    </a:lnTo>
                    <a:lnTo>
                      <a:pt x="93" y="23"/>
                    </a:lnTo>
                    <a:lnTo>
                      <a:pt x="91" y="23"/>
                    </a:lnTo>
                    <a:lnTo>
                      <a:pt x="88" y="23"/>
                    </a:lnTo>
                    <a:lnTo>
                      <a:pt x="85" y="23"/>
                    </a:lnTo>
                    <a:lnTo>
                      <a:pt x="83" y="22"/>
                    </a:lnTo>
                    <a:lnTo>
                      <a:pt x="80" y="22"/>
                    </a:lnTo>
                    <a:lnTo>
                      <a:pt x="77" y="22"/>
                    </a:lnTo>
                    <a:lnTo>
                      <a:pt x="75" y="22"/>
                    </a:lnTo>
                    <a:lnTo>
                      <a:pt x="72" y="22"/>
                    </a:lnTo>
                    <a:lnTo>
                      <a:pt x="70" y="22"/>
                    </a:lnTo>
                    <a:lnTo>
                      <a:pt x="66" y="22"/>
                    </a:lnTo>
                    <a:lnTo>
                      <a:pt x="63" y="21"/>
                    </a:lnTo>
                    <a:lnTo>
                      <a:pt x="60" y="21"/>
                    </a:lnTo>
                    <a:lnTo>
                      <a:pt x="57" y="21"/>
                    </a:lnTo>
                    <a:lnTo>
                      <a:pt x="53" y="21"/>
                    </a:lnTo>
                    <a:lnTo>
                      <a:pt x="50" y="20"/>
                    </a:lnTo>
                    <a:lnTo>
                      <a:pt x="47" y="20"/>
                    </a:lnTo>
                    <a:lnTo>
                      <a:pt x="45" y="20"/>
                    </a:lnTo>
                    <a:lnTo>
                      <a:pt x="42" y="20"/>
                    </a:lnTo>
                    <a:lnTo>
                      <a:pt x="39" y="19"/>
                    </a:lnTo>
                    <a:lnTo>
                      <a:pt x="36" y="19"/>
                    </a:lnTo>
                    <a:lnTo>
                      <a:pt x="34" y="18"/>
                    </a:lnTo>
                    <a:lnTo>
                      <a:pt x="31" y="18"/>
                    </a:lnTo>
                    <a:lnTo>
                      <a:pt x="29" y="18"/>
                    </a:lnTo>
                    <a:lnTo>
                      <a:pt x="26" y="17"/>
                    </a:lnTo>
                    <a:lnTo>
                      <a:pt x="24" y="17"/>
                    </a:lnTo>
                    <a:lnTo>
                      <a:pt x="23" y="17"/>
                    </a:lnTo>
                    <a:lnTo>
                      <a:pt x="21" y="16"/>
                    </a:lnTo>
                    <a:lnTo>
                      <a:pt x="20" y="16"/>
                    </a:lnTo>
                    <a:lnTo>
                      <a:pt x="19" y="16"/>
                    </a:lnTo>
                    <a:lnTo>
                      <a:pt x="18" y="16"/>
                    </a:lnTo>
                    <a:lnTo>
                      <a:pt x="16" y="15"/>
                    </a:lnTo>
                    <a:lnTo>
                      <a:pt x="15" y="15"/>
                    </a:lnTo>
                    <a:lnTo>
                      <a:pt x="14" y="15"/>
                    </a:lnTo>
                    <a:lnTo>
                      <a:pt x="11" y="14"/>
                    </a:lnTo>
                    <a:lnTo>
                      <a:pt x="8" y="13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2" y="10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3" y="6"/>
                    </a:lnTo>
                    <a:lnTo>
                      <a:pt x="14" y="6"/>
                    </a:lnTo>
                    <a:lnTo>
                      <a:pt x="15" y="7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0" y="8"/>
                    </a:lnTo>
                    <a:lnTo>
                      <a:pt x="22" y="8"/>
                    </a:lnTo>
                    <a:lnTo>
                      <a:pt x="23" y="8"/>
                    </a:lnTo>
                    <a:lnTo>
                      <a:pt x="25" y="9"/>
                    </a:lnTo>
                    <a:lnTo>
                      <a:pt x="28" y="9"/>
                    </a:lnTo>
                    <a:lnTo>
                      <a:pt x="30" y="9"/>
                    </a:lnTo>
                    <a:lnTo>
                      <a:pt x="33" y="10"/>
                    </a:lnTo>
                    <a:lnTo>
                      <a:pt x="35" y="10"/>
                    </a:lnTo>
                    <a:lnTo>
                      <a:pt x="38" y="10"/>
                    </a:lnTo>
                    <a:lnTo>
                      <a:pt x="41" y="11"/>
                    </a:lnTo>
                    <a:lnTo>
                      <a:pt x="44" y="11"/>
                    </a:lnTo>
                    <a:lnTo>
                      <a:pt x="47" y="11"/>
                    </a:lnTo>
                    <a:lnTo>
                      <a:pt x="50" y="12"/>
                    </a:lnTo>
                    <a:lnTo>
                      <a:pt x="53" y="12"/>
                    </a:lnTo>
                    <a:lnTo>
                      <a:pt x="56" y="12"/>
                    </a:lnTo>
                    <a:lnTo>
                      <a:pt x="59" y="12"/>
                    </a:lnTo>
                    <a:lnTo>
                      <a:pt x="63" y="13"/>
                    </a:lnTo>
                    <a:lnTo>
                      <a:pt x="66" y="13"/>
                    </a:lnTo>
                    <a:lnTo>
                      <a:pt x="69" y="13"/>
                    </a:lnTo>
                    <a:lnTo>
                      <a:pt x="72" y="13"/>
                    </a:lnTo>
                    <a:lnTo>
                      <a:pt x="74" y="13"/>
                    </a:lnTo>
                    <a:lnTo>
                      <a:pt x="77" y="13"/>
                    </a:lnTo>
                    <a:lnTo>
                      <a:pt x="80" y="14"/>
                    </a:lnTo>
                    <a:lnTo>
                      <a:pt x="82" y="14"/>
                    </a:lnTo>
                    <a:lnTo>
                      <a:pt x="85" y="14"/>
                    </a:lnTo>
                    <a:lnTo>
                      <a:pt x="88" y="14"/>
                    </a:lnTo>
                    <a:lnTo>
                      <a:pt x="90" y="14"/>
                    </a:lnTo>
                    <a:lnTo>
                      <a:pt x="93" y="14"/>
                    </a:lnTo>
                    <a:lnTo>
                      <a:pt x="96" y="14"/>
                    </a:lnTo>
                    <a:lnTo>
                      <a:pt x="99" y="14"/>
                    </a:lnTo>
                    <a:lnTo>
                      <a:pt x="101" y="14"/>
                    </a:lnTo>
                    <a:lnTo>
                      <a:pt x="104" y="14"/>
                    </a:lnTo>
                    <a:lnTo>
                      <a:pt x="107" y="14"/>
                    </a:lnTo>
                    <a:lnTo>
                      <a:pt x="110" y="14"/>
                    </a:lnTo>
                    <a:lnTo>
                      <a:pt x="113" y="14"/>
                    </a:lnTo>
                    <a:lnTo>
                      <a:pt x="115" y="14"/>
                    </a:lnTo>
                    <a:lnTo>
                      <a:pt x="117" y="14"/>
                    </a:lnTo>
                    <a:lnTo>
                      <a:pt x="119" y="14"/>
                    </a:lnTo>
                    <a:lnTo>
                      <a:pt x="121" y="14"/>
                    </a:lnTo>
                    <a:lnTo>
                      <a:pt x="123" y="14"/>
                    </a:lnTo>
                    <a:lnTo>
                      <a:pt x="125" y="14"/>
                    </a:lnTo>
                    <a:lnTo>
                      <a:pt x="127" y="14"/>
                    </a:lnTo>
                    <a:lnTo>
                      <a:pt x="129" y="14"/>
                    </a:lnTo>
                    <a:lnTo>
                      <a:pt x="131" y="14"/>
                    </a:lnTo>
                    <a:lnTo>
                      <a:pt x="133" y="14"/>
                    </a:lnTo>
                    <a:lnTo>
                      <a:pt x="135" y="14"/>
                    </a:lnTo>
                    <a:lnTo>
                      <a:pt x="137" y="14"/>
                    </a:lnTo>
                    <a:lnTo>
                      <a:pt x="138" y="14"/>
                    </a:lnTo>
                    <a:lnTo>
                      <a:pt x="140" y="14"/>
                    </a:lnTo>
                    <a:lnTo>
                      <a:pt x="142" y="14"/>
                    </a:lnTo>
                    <a:lnTo>
                      <a:pt x="144" y="14"/>
                    </a:lnTo>
                    <a:lnTo>
                      <a:pt x="151" y="13"/>
                    </a:lnTo>
                    <a:lnTo>
                      <a:pt x="157" y="13"/>
                    </a:lnTo>
                    <a:lnTo>
                      <a:pt x="163" y="13"/>
                    </a:lnTo>
                    <a:lnTo>
                      <a:pt x="169" y="12"/>
                    </a:lnTo>
                    <a:lnTo>
                      <a:pt x="174" y="12"/>
                    </a:lnTo>
                    <a:lnTo>
                      <a:pt x="180" y="11"/>
                    </a:lnTo>
                    <a:lnTo>
                      <a:pt x="185" y="11"/>
                    </a:lnTo>
                    <a:lnTo>
                      <a:pt x="190" y="10"/>
                    </a:lnTo>
                    <a:lnTo>
                      <a:pt x="194" y="9"/>
                    </a:lnTo>
                    <a:lnTo>
                      <a:pt x="199" y="9"/>
                    </a:lnTo>
                    <a:lnTo>
                      <a:pt x="203" y="8"/>
                    </a:lnTo>
                    <a:lnTo>
                      <a:pt x="206" y="7"/>
                    </a:lnTo>
                    <a:lnTo>
                      <a:pt x="210" y="6"/>
                    </a:lnTo>
                    <a:lnTo>
                      <a:pt x="213" y="6"/>
                    </a:lnTo>
                    <a:lnTo>
                      <a:pt x="215" y="5"/>
                    </a:lnTo>
                    <a:lnTo>
                      <a:pt x="218" y="4"/>
                    </a:lnTo>
                    <a:lnTo>
                      <a:pt x="219" y="3"/>
                    </a:lnTo>
                    <a:lnTo>
                      <a:pt x="220" y="3"/>
                    </a:lnTo>
                    <a:lnTo>
                      <a:pt x="221" y="2"/>
                    </a:lnTo>
                    <a:lnTo>
                      <a:pt x="222" y="2"/>
                    </a:lnTo>
                    <a:lnTo>
                      <a:pt x="223" y="1"/>
                    </a:lnTo>
                    <a:lnTo>
                      <a:pt x="224" y="1"/>
                    </a:lnTo>
                    <a:lnTo>
                      <a:pt x="224" y="0"/>
                    </a:lnTo>
                    <a:lnTo>
                      <a:pt x="225" y="0"/>
                    </a:lnTo>
                    <a:lnTo>
                      <a:pt x="225" y="8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12" name="Freeform 1415"/>
              <p:cNvSpPr>
                <a:spLocks/>
              </p:cNvSpPr>
              <p:nvPr/>
            </p:nvSpPr>
            <p:spPr bwMode="auto">
              <a:xfrm>
                <a:off x="5139" y="2695"/>
                <a:ext cx="47" cy="15"/>
              </a:xfrm>
              <a:custGeom>
                <a:avLst/>
                <a:gdLst>
                  <a:gd name="T0" fmla="*/ 24 w 47"/>
                  <a:gd name="T1" fmla="*/ 0 h 15"/>
                  <a:gd name="T2" fmla="*/ 47 w 47"/>
                  <a:gd name="T3" fmla="*/ 11 h 15"/>
                  <a:gd name="T4" fmla="*/ 11 w 47"/>
                  <a:gd name="T5" fmla="*/ 15 h 15"/>
                  <a:gd name="T6" fmla="*/ 0 w 47"/>
                  <a:gd name="T7" fmla="*/ 1 h 15"/>
                  <a:gd name="T8" fmla="*/ 24 w 47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5">
                    <a:moveTo>
                      <a:pt x="24" y="0"/>
                    </a:moveTo>
                    <a:lnTo>
                      <a:pt x="47" y="11"/>
                    </a:lnTo>
                    <a:lnTo>
                      <a:pt x="11" y="15"/>
                    </a:lnTo>
                    <a:lnTo>
                      <a:pt x="0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13" name="Freeform 1416"/>
              <p:cNvSpPr>
                <a:spLocks/>
              </p:cNvSpPr>
              <p:nvPr/>
            </p:nvSpPr>
            <p:spPr bwMode="auto">
              <a:xfrm>
                <a:off x="5142" y="2696"/>
                <a:ext cx="38" cy="12"/>
              </a:xfrm>
              <a:custGeom>
                <a:avLst/>
                <a:gdLst>
                  <a:gd name="T0" fmla="*/ 21 w 38"/>
                  <a:gd name="T1" fmla="*/ 0 h 12"/>
                  <a:gd name="T2" fmla="*/ 38 w 38"/>
                  <a:gd name="T3" fmla="*/ 9 h 12"/>
                  <a:gd name="T4" fmla="*/ 10 w 38"/>
                  <a:gd name="T5" fmla="*/ 12 h 12"/>
                  <a:gd name="T6" fmla="*/ 0 w 38"/>
                  <a:gd name="T7" fmla="*/ 1 h 12"/>
                  <a:gd name="T8" fmla="*/ 21 w 38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2">
                    <a:moveTo>
                      <a:pt x="21" y="0"/>
                    </a:moveTo>
                    <a:lnTo>
                      <a:pt x="38" y="9"/>
                    </a:lnTo>
                    <a:lnTo>
                      <a:pt x="10" y="12"/>
                    </a:lnTo>
                    <a:lnTo>
                      <a:pt x="0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14" name="Freeform 1417"/>
              <p:cNvSpPr>
                <a:spLocks/>
              </p:cNvSpPr>
              <p:nvPr/>
            </p:nvSpPr>
            <p:spPr bwMode="auto">
              <a:xfrm>
                <a:off x="5121" y="2610"/>
                <a:ext cx="9" cy="14"/>
              </a:xfrm>
              <a:custGeom>
                <a:avLst/>
                <a:gdLst>
                  <a:gd name="T0" fmla="*/ 2 w 9"/>
                  <a:gd name="T1" fmla="*/ 14 h 14"/>
                  <a:gd name="T2" fmla="*/ 1 w 9"/>
                  <a:gd name="T3" fmla="*/ 12 h 14"/>
                  <a:gd name="T4" fmla="*/ 0 w 9"/>
                  <a:gd name="T5" fmla="*/ 11 h 14"/>
                  <a:gd name="T6" fmla="*/ 1 w 9"/>
                  <a:gd name="T7" fmla="*/ 8 h 14"/>
                  <a:gd name="T8" fmla="*/ 1 w 9"/>
                  <a:gd name="T9" fmla="*/ 6 h 14"/>
                  <a:gd name="T10" fmla="*/ 2 w 9"/>
                  <a:gd name="T11" fmla="*/ 4 h 14"/>
                  <a:gd name="T12" fmla="*/ 3 w 9"/>
                  <a:gd name="T13" fmla="*/ 3 h 14"/>
                  <a:gd name="T14" fmla="*/ 3 w 9"/>
                  <a:gd name="T15" fmla="*/ 2 h 14"/>
                  <a:gd name="T16" fmla="*/ 4 w 9"/>
                  <a:gd name="T17" fmla="*/ 1 h 14"/>
                  <a:gd name="T18" fmla="*/ 5 w 9"/>
                  <a:gd name="T19" fmla="*/ 1 h 14"/>
                  <a:gd name="T20" fmla="*/ 6 w 9"/>
                  <a:gd name="T21" fmla="*/ 0 h 14"/>
                  <a:gd name="T22" fmla="*/ 6 w 9"/>
                  <a:gd name="T23" fmla="*/ 0 h 14"/>
                  <a:gd name="T24" fmla="*/ 7 w 9"/>
                  <a:gd name="T25" fmla="*/ 0 h 14"/>
                  <a:gd name="T26" fmla="*/ 8 w 9"/>
                  <a:gd name="T27" fmla="*/ 1 h 14"/>
                  <a:gd name="T28" fmla="*/ 9 w 9"/>
                  <a:gd name="T29" fmla="*/ 3 h 14"/>
                  <a:gd name="T30" fmla="*/ 8 w 9"/>
                  <a:gd name="T31" fmla="*/ 5 h 14"/>
                  <a:gd name="T32" fmla="*/ 8 w 9"/>
                  <a:gd name="T33" fmla="*/ 8 h 14"/>
                  <a:gd name="T34" fmla="*/ 7 w 9"/>
                  <a:gd name="T35" fmla="*/ 9 h 14"/>
                  <a:gd name="T36" fmla="*/ 6 w 9"/>
                  <a:gd name="T37" fmla="*/ 11 h 14"/>
                  <a:gd name="T38" fmla="*/ 6 w 9"/>
                  <a:gd name="T39" fmla="*/ 12 h 14"/>
                  <a:gd name="T40" fmla="*/ 5 w 9"/>
                  <a:gd name="T41" fmla="*/ 12 h 14"/>
                  <a:gd name="T42" fmla="*/ 4 w 9"/>
                  <a:gd name="T43" fmla="*/ 13 h 14"/>
                  <a:gd name="T44" fmla="*/ 3 w 9"/>
                  <a:gd name="T45" fmla="*/ 14 h 14"/>
                  <a:gd name="T46" fmla="*/ 3 w 9"/>
                  <a:gd name="T47" fmla="*/ 14 h 14"/>
                  <a:gd name="T48" fmla="*/ 2 w 9"/>
                  <a:gd name="T4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4">
                    <a:moveTo>
                      <a:pt x="2" y="14"/>
                    </a:moveTo>
                    <a:lnTo>
                      <a:pt x="1" y="12"/>
                    </a:lnTo>
                    <a:lnTo>
                      <a:pt x="0" y="11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9" y="3"/>
                    </a:lnTo>
                    <a:lnTo>
                      <a:pt x="8" y="5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15" name="Freeform 1418"/>
              <p:cNvSpPr>
                <a:spLocks/>
              </p:cNvSpPr>
              <p:nvPr/>
            </p:nvSpPr>
            <p:spPr bwMode="auto">
              <a:xfrm>
                <a:off x="5127" y="2640"/>
                <a:ext cx="25" cy="22"/>
              </a:xfrm>
              <a:custGeom>
                <a:avLst/>
                <a:gdLst>
                  <a:gd name="T0" fmla="*/ 0 w 25"/>
                  <a:gd name="T1" fmla="*/ 21 h 22"/>
                  <a:gd name="T2" fmla="*/ 0 w 25"/>
                  <a:gd name="T3" fmla="*/ 0 h 22"/>
                  <a:gd name="T4" fmla="*/ 25 w 25"/>
                  <a:gd name="T5" fmla="*/ 5 h 22"/>
                  <a:gd name="T6" fmla="*/ 25 w 25"/>
                  <a:gd name="T7" fmla="*/ 22 h 22"/>
                  <a:gd name="T8" fmla="*/ 0 w 25"/>
                  <a:gd name="T9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2">
                    <a:moveTo>
                      <a:pt x="0" y="21"/>
                    </a:moveTo>
                    <a:lnTo>
                      <a:pt x="0" y="0"/>
                    </a:lnTo>
                    <a:lnTo>
                      <a:pt x="25" y="5"/>
                    </a:lnTo>
                    <a:lnTo>
                      <a:pt x="25" y="2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16" name="Rectangle 1419"/>
              <p:cNvSpPr>
                <a:spLocks noChangeArrowheads="1"/>
              </p:cNvSpPr>
              <p:nvPr/>
            </p:nvSpPr>
            <p:spPr bwMode="auto">
              <a:xfrm>
                <a:off x="5131" y="2644"/>
                <a:ext cx="18" cy="1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17" name="Freeform 1420"/>
              <p:cNvSpPr>
                <a:spLocks/>
              </p:cNvSpPr>
              <p:nvPr/>
            </p:nvSpPr>
            <p:spPr bwMode="auto">
              <a:xfrm>
                <a:off x="5117" y="2607"/>
                <a:ext cx="50" cy="45"/>
              </a:xfrm>
              <a:custGeom>
                <a:avLst/>
                <a:gdLst>
                  <a:gd name="T0" fmla="*/ 8 w 50"/>
                  <a:gd name="T1" fmla="*/ 12 h 45"/>
                  <a:gd name="T2" fmla="*/ 8 w 50"/>
                  <a:gd name="T3" fmla="*/ 12 h 45"/>
                  <a:gd name="T4" fmla="*/ 9 w 50"/>
                  <a:gd name="T5" fmla="*/ 11 h 45"/>
                  <a:gd name="T6" fmla="*/ 11 w 50"/>
                  <a:gd name="T7" fmla="*/ 8 h 45"/>
                  <a:gd name="T8" fmla="*/ 13 w 50"/>
                  <a:gd name="T9" fmla="*/ 6 h 45"/>
                  <a:gd name="T10" fmla="*/ 16 w 50"/>
                  <a:gd name="T11" fmla="*/ 4 h 45"/>
                  <a:gd name="T12" fmla="*/ 19 w 50"/>
                  <a:gd name="T13" fmla="*/ 2 h 45"/>
                  <a:gd name="T14" fmla="*/ 22 w 50"/>
                  <a:gd name="T15" fmla="*/ 1 h 45"/>
                  <a:gd name="T16" fmla="*/ 25 w 50"/>
                  <a:gd name="T17" fmla="*/ 0 h 45"/>
                  <a:gd name="T18" fmla="*/ 28 w 50"/>
                  <a:gd name="T19" fmla="*/ 0 h 45"/>
                  <a:gd name="T20" fmla="*/ 32 w 50"/>
                  <a:gd name="T21" fmla="*/ 1 h 45"/>
                  <a:gd name="T22" fmla="*/ 36 w 50"/>
                  <a:gd name="T23" fmla="*/ 2 h 45"/>
                  <a:gd name="T24" fmla="*/ 40 w 50"/>
                  <a:gd name="T25" fmla="*/ 4 h 45"/>
                  <a:gd name="T26" fmla="*/ 43 w 50"/>
                  <a:gd name="T27" fmla="*/ 7 h 45"/>
                  <a:gd name="T28" fmla="*/ 46 w 50"/>
                  <a:gd name="T29" fmla="*/ 10 h 45"/>
                  <a:gd name="T30" fmla="*/ 48 w 50"/>
                  <a:gd name="T31" fmla="*/ 13 h 45"/>
                  <a:gd name="T32" fmla="*/ 49 w 50"/>
                  <a:gd name="T33" fmla="*/ 18 h 45"/>
                  <a:gd name="T34" fmla="*/ 50 w 50"/>
                  <a:gd name="T35" fmla="*/ 22 h 45"/>
                  <a:gd name="T36" fmla="*/ 49 w 50"/>
                  <a:gd name="T37" fmla="*/ 26 h 45"/>
                  <a:gd name="T38" fmla="*/ 48 w 50"/>
                  <a:gd name="T39" fmla="*/ 31 h 45"/>
                  <a:gd name="T40" fmla="*/ 46 w 50"/>
                  <a:gd name="T41" fmla="*/ 34 h 45"/>
                  <a:gd name="T42" fmla="*/ 44 w 50"/>
                  <a:gd name="T43" fmla="*/ 38 h 45"/>
                  <a:gd name="T44" fmla="*/ 40 w 50"/>
                  <a:gd name="T45" fmla="*/ 41 h 45"/>
                  <a:gd name="T46" fmla="*/ 37 w 50"/>
                  <a:gd name="T47" fmla="*/ 43 h 45"/>
                  <a:gd name="T48" fmla="*/ 33 w 50"/>
                  <a:gd name="T49" fmla="*/ 44 h 45"/>
                  <a:gd name="T50" fmla="*/ 28 w 50"/>
                  <a:gd name="T51" fmla="*/ 45 h 45"/>
                  <a:gd name="T52" fmla="*/ 24 w 50"/>
                  <a:gd name="T53" fmla="*/ 44 h 45"/>
                  <a:gd name="T54" fmla="*/ 21 w 50"/>
                  <a:gd name="T55" fmla="*/ 43 h 45"/>
                  <a:gd name="T56" fmla="*/ 18 w 50"/>
                  <a:gd name="T57" fmla="*/ 42 h 45"/>
                  <a:gd name="T58" fmla="*/ 16 w 50"/>
                  <a:gd name="T59" fmla="*/ 41 h 45"/>
                  <a:gd name="T60" fmla="*/ 13 w 50"/>
                  <a:gd name="T61" fmla="*/ 39 h 45"/>
                  <a:gd name="T62" fmla="*/ 11 w 50"/>
                  <a:gd name="T63" fmla="*/ 37 h 45"/>
                  <a:gd name="T64" fmla="*/ 9 w 50"/>
                  <a:gd name="T65" fmla="*/ 34 h 45"/>
                  <a:gd name="T66" fmla="*/ 8 w 50"/>
                  <a:gd name="T67" fmla="*/ 32 h 45"/>
                  <a:gd name="T68" fmla="*/ 7 w 50"/>
                  <a:gd name="T69" fmla="*/ 31 h 45"/>
                  <a:gd name="T70" fmla="*/ 7 w 50"/>
                  <a:gd name="T71" fmla="*/ 31 h 45"/>
                  <a:gd name="T72" fmla="*/ 5 w 50"/>
                  <a:gd name="T73" fmla="*/ 30 h 45"/>
                  <a:gd name="T74" fmla="*/ 3 w 50"/>
                  <a:gd name="T75" fmla="*/ 29 h 45"/>
                  <a:gd name="T76" fmla="*/ 1 w 50"/>
                  <a:gd name="T77" fmla="*/ 26 h 45"/>
                  <a:gd name="T78" fmla="*/ 0 w 50"/>
                  <a:gd name="T79" fmla="*/ 22 h 45"/>
                  <a:gd name="T80" fmla="*/ 1 w 50"/>
                  <a:gd name="T81" fmla="*/ 19 h 45"/>
                  <a:gd name="T82" fmla="*/ 2 w 50"/>
                  <a:gd name="T83" fmla="*/ 15 h 45"/>
                  <a:gd name="T84" fmla="*/ 4 w 50"/>
                  <a:gd name="T85" fmla="*/ 13 h 45"/>
                  <a:gd name="T86" fmla="*/ 7 w 50"/>
                  <a:gd name="T87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" h="45">
                    <a:moveTo>
                      <a:pt x="8" y="12"/>
                    </a:move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6" y="4"/>
                    </a:lnTo>
                    <a:lnTo>
                      <a:pt x="17" y="3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1"/>
                    </a:lnTo>
                    <a:lnTo>
                      <a:pt x="34" y="1"/>
                    </a:lnTo>
                    <a:lnTo>
                      <a:pt x="36" y="2"/>
                    </a:lnTo>
                    <a:lnTo>
                      <a:pt x="38" y="3"/>
                    </a:lnTo>
                    <a:lnTo>
                      <a:pt x="40" y="4"/>
                    </a:lnTo>
                    <a:lnTo>
                      <a:pt x="42" y="5"/>
                    </a:lnTo>
                    <a:lnTo>
                      <a:pt x="43" y="7"/>
                    </a:lnTo>
                    <a:lnTo>
                      <a:pt x="45" y="8"/>
                    </a:lnTo>
                    <a:lnTo>
                      <a:pt x="46" y="10"/>
                    </a:lnTo>
                    <a:lnTo>
                      <a:pt x="47" y="12"/>
                    </a:lnTo>
                    <a:lnTo>
                      <a:pt x="48" y="13"/>
                    </a:lnTo>
                    <a:lnTo>
                      <a:pt x="49" y="15"/>
                    </a:lnTo>
                    <a:lnTo>
                      <a:pt x="49" y="18"/>
                    </a:lnTo>
                    <a:lnTo>
                      <a:pt x="50" y="20"/>
                    </a:lnTo>
                    <a:lnTo>
                      <a:pt x="50" y="22"/>
                    </a:lnTo>
                    <a:lnTo>
                      <a:pt x="50" y="24"/>
                    </a:lnTo>
                    <a:lnTo>
                      <a:pt x="49" y="26"/>
                    </a:lnTo>
                    <a:lnTo>
                      <a:pt x="49" y="29"/>
                    </a:lnTo>
                    <a:lnTo>
                      <a:pt x="48" y="31"/>
                    </a:lnTo>
                    <a:lnTo>
                      <a:pt x="47" y="33"/>
                    </a:lnTo>
                    <a:lnTo>
                      <a:pt x="46" y="34"/>
                    </a:lnTo>
                    <a:lnTo>
                      <a:pt x="45" y="36"/>
                    </a:lnTo>
                    <a:lnTo>
                      <a:pt x="44" y="38"/>
                    </a:lnTo>
                    <a:lnTo>
                      <a:pt x="42" y="39"/>
                    </a:lnTo>
                    <a:lnTo>
                      <a:pt x="40" y="41"/>
                    </a:lnTo>
                    <a:lnTo>
                      <a:pt x="39" y="42"/>
                    </a:lnTo>
                    <a:lnTo>
                      <a:pt x="37" y="43"/>
                    </a:lnTo>
                    <a:lnTo>
                      <a:pt x="35" y="43"/>
                    </a:lnTo>
                    <a:lnTo>
                      <a:pt x="33" y="44"/>
                    </a:lnTo>
                    <a:lnTo>
                      <a:pt x="30" y="44"/>
                    </a:lnTo>
                    <a:lnTo>
                      <a:pt x="28" y="45"/>
                    </a:lnTo>
                    <a:lnTo>
                      <a:pt x="26" y="44"/>
                    </a:lnTo>
                    <a:lnTo>
                      <a:pt x="24" y="44"/>
                    </a:lnTo>
                    <a:lnTo>
                      <a:pt x="23" y="44"/>
                    </a:lnTo>
                    <a:lnTo>
                      <a:pt x="21" y="43"/>
                    </a:lnTo>
                    <a:lnTo>
                      <a:pt x="20" y="43"/>
                    </a:lnTo>
                    <a:lnTo>
                      <a:pt x="18" y="42"/>
                    </a:lnTo>
                    <a:lnTo>
                      <a:pt x="17" y="42"/>
                    </a:lnTo>
                    <a:lnTo>
                      <a:pt x="16" y="41"/>
                    </a:lnTo>
                    <a:lnTo>
                      <a:pt x="14" y="40"/>
                    </a:lnTo>
                    <a:lnTo>
                      <a:pt x="13" y="39"/>
                    </a:lnTo>
                    <a:lnTo>
                      <a:pt x="12" y="38"/>
                    </a:lnTo>
                    <a:lnTo>
                      <a:pt x="11" y="37"/>
                    </a:lnTo>
                    <a:lnTo>
                      <a:pt x="10" y="36"/>
                    </a:lnTo>
                    <a:lnTo>
                      <a:pt x="9" y="34"/>
                    </a:lnTo>
                    <a:lnTo>
                      <a:pt x="9" y="33"/>
                    </a:lnTo>
                    <a:lnTo>
                      <a:pt x="8" y="32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5" y="30"/>
                    </a:lnTo>
                    <a:lnTo>
                      <a:pt x="4" y="30"/>
                    </a:lnTo>
                    <a:lnTo>
                      <a:pt x="3" y="29"/>
                    </a:lnTo>
                    <a:lnTo>
                      <a:pt x="2" y="27"/>
                    </a:lnTo>
                    <a:lnTo>
                      <a:pt x="1" y="26"/>
                    </a:lnTo>
                    <a:lnTo>
                      <a:pt x="1" y="24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2" y="15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18" name="Freeform 1421"/>
              <p:cNvSpPr>
                <a:spLocks/>
              </p:cNvSpPr>
              <p:nvPr/>
            </p:nvSpPr>
            <p:spPr bwMode="auto">
              <a:xfrm>
                <a:off x="5120" y="2611"/>
                <a:ext cx="43" cy="37"/>
              </a:xfrm>
              <a:custGeom>
                <a:avLst/>
                <a:gdLst>
                  <a:gd name="T0" fmla="*/ 5 w 43"/>
                  <a:gd name="T1" fmla="*/ 12 h 37"/>
                  <a:gd name="T2" fmla="*/ 6 w 43"/>
                  <a:gd name="T3" fmla="*/ 13 h 37"/>
                  <a:gd name="T4" fmla="*/ 7 w 43"/>
                  <a:gd name="T5" fmla="*/ 12 h 37"/>
                  <a:gd name="T6" fmla="*/ 9 w 43"/>
                  <a:gd name="T7" fmla="*/ 9 h 37"/>
                  <a:gd name="T8" fmla="*/ 11 w 43"/>
                  <a:gd name="T9" fmla="*/ 6 h 37"/>
                  <a:gd name="T10" fmla="*/ 13 w 43"/>
                  <a:gd name="T11" fmla="*/ 4 h 37"/>
                  <a:gd name="T12" fmla="*/ 16 w 43"/>
                  <a:gd name="T13" fmla="*/ 2 h 37"/>
                  <a:gd name="T14" fmla="*/ 18 w 43"/>
                  <a:gd name="T15" fmla="*/ 1 h 37"/>
                  <a:gd name="T16" fmla="*/ 21 w 43"/>
                  <a:gd name="T17" fmla="*/ 0 h 37"/>
                  <a:gd name="T18" fmla="*/ 25 w 43"/>
                  <a:gd name="T19" fmla="*/ 0 h 37"/>
                  <a:gd name="T20" fmla="*/ 30 w 43"/>
                  <a:gd name="T21" fmla="*/ 0 h 37"/>
                  <a:gd name="T22" fmla="*/ 37 w 43"/>
                  <a:gd name="T23" fmla="*/ 4 h 37"/>
                  <a:gd name="T24" fmla="*/ 41 w 43"/>
                  <a:gd name="T25" fmla="*/ 9 h 37"/>
                  <a:gd name="T26" fmla="*/ 43 w 43"/>
                  <a:gd name="T27" fmla="*/ 16 h 37"/>
                  <a:gd name="T28" fmla="*/ 43 w 43"/>
                  <a:gd name="T29" fmla="*/ 22 h 37"/>
                  <a:gd name="T30" fmla="*/ 42 w 43"/>
                  <a:gd name="T31" fmla="*/ 25 h 37"/>
                  <a:gd name="T32" fmla="*/ 40 w 43"/>
                  <a:gd name="T33" fmla="*/ 29 h 37"/>
                  <a:gd name="T34" fmla="*/ 38 w 43"/>
                  <a:gd name="T35" fmla="*/ 31 h 37"/>
                  <a:gd name="T36" fmla="*/ 35 w 43"/>
                  <a:gd name="T37" fmla="*/ 34 h 37"/>
                  <a:gd name="T38" fmla="*/ 32 w 43"/>
                  <a:gd name="T39" fmla="*/ 36 h 37"/>
                  <a:gd name="T40" fmla="*/ 29 w 43"/>
                  <a:gd name="T41" fmla="*/ 37 h 37"/>
                  <a:gd name="T42" fmla="*/ 25 w 43"/>
                  <a:gd name="T43" fmla="*/ 37 h 37"/>
                  <a:gd name="T44" fmla="*/ 20 w 43"/>
                  <a:gd name="T45" fmla="*/ 36 h 37"/>
                  <a:gd name="T46" fmla="*/ 15 w 43"/>
                  <a:gd name="T47" fmla="*/ 34 h 37"/>
                  <a:gd name="T48" fmla="*/ 10 w 43"/>
                  <a:gd name="T49" fmla="*/ 30 h 37"/>
                  <a:gd name="T50" fmla="*/ 7 w 43"/>
                  <a:gd name="T51" fmla="*/ 25 h 37"/>
                  <a:gd name="T52" fmla="*/ 6 w 43"/>
                  <a:gd name="T53" fmla="*/ 22 h 37"/>
                  <a:gd name="T54" fmla="*/ 4 w 43"/>
                  <a:gd name="T55" fmla="*/ 23 h 37"/>
                  <a:gd name="T56" fmla="*/ 3 w 43"/>
                  <a:gd name="T57" fmla="*/ 23 h 37"/>
                  <a:gd name="T58" fmla="*/ 1 w 43"/>
                  <a:gd name="T59" fmla="*/ 22 h 37"/>
                  <a:gd name="T60" fmla="*/ 0 w 43"/>
                  <a:gd name="T61" fmla="*/ 20 h 37"/>
                  <a:gd name="T62" fmla="*/ 0 w 43"/>
                  <a:gd name="T63" fmla="*/ 18 h 37"/>
                  <a:gd name="T64" fmla="*/ 0 w 43"/>
                  <a:gd name="T65" fmla="*/ 16 h 37"/>
                  <a:gd name="T66" fmla="*/ 1 w 43"/>
                  <a:gd name="T67" fmla="*/ 14 h 37"/>
                  <a:gd name="T68" fmla="*/ 2 w 43"/>
                  <a:gd name="T69" fmla="*/ 13 h 37"/>
                  <a:gd name="T70" fmla="*/ 4 w 43"/>
                  <a:gd name="T71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3" h="37">
                    <a:moveTo>
                      <a:pt x="5" y="12"/>
                    </a:moveTo>
                    <a:lnTo>
                      <a:pt x="5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7" y="14"/>
                    </a:lnTo>
                    <a:lnTo>
                      <a:pt x="7" y="12"/>
                    </a:lnTo>
                    <a:lnTo>
                      <a:pt x="8" y="11"/>
                    </a:lnTo>
                    <a:lnTo>
                      <a:pt x="9" y="9"/>
                    </a:lnTo>
                    <a:lnTo>
                      <a:pt x="10" y="8"/>
                    </a:lnTo>
                    <a:lnTo>
                      <a:pt x="11" y="6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4" y="3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8" y="1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34" y="2"/>
                    </a:lnTo>
                    <a:lnTo>
                      <a:pt x="37" y="4"/>
                    </a:lnTo>
                    <a:lnTo>
                      <a:pt x="39" y="6"/>
                    </a:lnTo>
                    <a:lnTo>
                      <a:pt x="41" y="9"/>
                    </a:lnTo>
                    <a:lnTo>
                      <a:pt x="43" y="13"/>
                    </a:lnTo>
                    <a:lnTo>
                      <a:pt x="43" y="16"/>
                    </a:lnTo>
                    <a:lnTo>
                      <a:pt x="43" y="20"/>
                    </a:lnTo>
                    <a:lnTo>
                      <a:pt x="43" y="22"/>
                    </a:lnTo>
                    <a:lnTo>
                      <a:pt x="43" y="24"/>
                    </a:lnTo>
                    <a:lnTo>
                      <a:pt x="42" y="25"/>
                    </a:lnTo>
                    <a:lnTo>
                      <a:pt x="41" y="27"/>
                    </a:lnTo>
                    <a:lnTo>
                      <a:pt x="40" y="29"/>
                    </a:lnTo>
                    <a:lnTo>
                      <a:pt x="39" y="30"/>
                    </a:lnTo>
                    <a:lnTo>
                      <a:pt x="38" y="31"/>
                    </a:lnTo>
                    <a:lnTo>
                      <a:pt x="37" y="33"/>
                    </a:lnTo>
                    <a:lnTo>
                      <a:pt x="35" y="34"/>
                    </a:lnTo>
                    <a:lnTo>
                      <a:pt x="34" y="35"/>
                    </a:lnTo>
                    <a:lnTo>
                      <a:pt x="32" y="36"/>
                    </a:lnTo>
                    <a:lnTo>
                      <a:pt x="31" y="36"/>
                    </a:lnTo>
                    <a:lnTo>
                      <a:pt x="29" y="37"/>
                    </a:lnTo>
                    <a:lnTo>
                      <a:pt x="27" y="37"/>
                    </a:lnTo>
                    <a:lnTo>
                      <a:pt x="25" y="37"/>
                    </a:lnTo>
                    <a:lnTo>
                      <a:pt x="23" y="37"/>
                    </a:lnTo>
                    <a:lnTo>
                      <a:pt x="20" y="36"/>
                    </a:lnTo>
                    <a:lnTo>
                      <a:pt x="17" y="35"/>
                    </a:lnTo>
                    <a:lnTo>
                      <a:pt x="15" y="34"/>
                    </a:lnTo>
                    <a:lnTo>
                      <a:pt x="12" y="32"/>
                    </a:lnTo>
                    <a:lnTo>
                      <a:pt x="10" y="30"/>
                    </a:lnTo>
                    <a:lnTo>
                      <a:pt x="9" y="27"/>
                    </a:lnTo>
                    <a:lnTo>
                      <a:pt x="7" y="25"/>
                    </a:lnTo>
                    <a:lnTo>
                      <a:pt x="7" y="22"/>
                    </a:lnTo>
                    <a:lnTo>
                      <a:pt x="6" y="22"/>
                    </a:lnTo>
                    <a:lnTo>
                      <a:pt x="5" y="23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2" y="22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0" y="20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19" name="Freeform 1422"/>
              <p:cNvSpPr>
                <a:spLocks/>
              </p:cNvSpPr>
              <p:nvPr/>
            </p:nvSpPr>
            <p:spPr bwMode="auto">
              <a:xfrm>
                <a:off x="5135" y="2636"/>
                <a:ext cx="18" cy="7"/>
              </a:xfrm>
              <a:custGeom>
                <a:avLst/>
                <a:gdLst>
                  <a:gd name="T0" fmla="*/ 18 w 18"/>
                  <a:gd name="T1" fmla="*/ 2 h 7"/>
                  <a:gd name="T2" fmla="*/ 18 w 18"/>
                  <a:gd name="T3" fmla="*/ 2 h 7"/>
                  <a:gd name="T4" fmla="*/ 17 w 18"/>
                  <a:gd name="T5" fmla="*/ 3 h 7"/>
                  <a:gd name="T6" fmla="*/ 17 w 18"/>
                  <a:gd name="T7" fmla="*/ 3 h 7"/>
                  <a:gd name="T8" fmla="*/ 17 w 18"/>
                  <a:gd name="T9" fmla="*/ 4 h 7"/>
                  <a:gd name="T10" fmla="*/ 16 w 18"/>
                  <a:gd name="T11" fmla="*/ 4 h 7"/>
                  <a:gd name="T12" fmla="*/ 16 w 18"/>
                  <a:gd name="T13" fmla="*/ 5 h 7"/>
                  <a:gd name="T14" fmla="*/ 15 w 18"/>
                  <a:gd name="T15" fmla="*/ 6 h 7"/>
                  <a:gd name="T16" fmla="*/ 14 w 18"/>
                  <a:gd name="T17" fmla="*/ 6 h 7"/>
                  <a:gd name="T18" fmla="*/ 13 w 18"/>
                  <a:gd name="T19" fmla="*/ 7 h 7"/>
                  <a:gd name="T20" fmla="*/ 12 w 18"/>
                  <a:gd name="T21" fmla="*/ 7 h 7"/>
                  <a:gd name="T22" fmla="*/ 11 w 18"/>
                  <a:gd name="T23" fmla="*/ 7 h 7"/>
                  <a:gd name="T24" fmla="*/ 10 w 18"/>
                  <a:gd name="T25" fmla="*/ 7 h 7"/>
                  <a:gd name="T26" fmla="*/ 9 w 18"/>
                  <a:gd name="T27" fmla="*/ 7 h 7"/>
                  <a:gd name="T28" fmla="*/ 8 w 18"/>
                  <a:gd name="T29" fmla="*/ 7 h 7"/>
                  <a:gd name="T30" fmla="*/ 7 w 18"/>
                  <a:gd name="T31" fmla="*/ 7 h 7"/>
                  <a:gd name="T32" fmla="*/ 7 w 18"/>
                  <a:gd name="T33" fmla="*/ 7 h 7"/>
                  <a:gd name="T34" fmla="*/ 0 w 18"/>
                  <a:gd name="T35" fmla="*/ 0 h 7"/>
                  <a:gd name="T36" fmla="*/ 18 w 18"/>
                  <a:gd name="T3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7">
                    <a:moveTo>
                      <a:pt x="18" y="2"/>
                    </a:moveTo>
                    <a:lnTo>
                      <a:pt x="18" y="2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4"/>
                    </a:lnTo>
                    <a:lnTo>
                      <a:pt x="16" y="4"/>
                    </a:lnTo>
                    <a:lnTo>
                      <a:pt x="16" y="5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3" y="7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0" y="0"/>
                    </a:lnTo>
                    <a:lnTo>
                      <a:pt x="1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20" name="Freeform 1423"/>
              <p:cNvSpPr>
                <a:spLocks/>
              </p:cNvSpPr>
              <p:nvPr/>
            </p:nvSpPr>
            <p:spPr bwMode="auto">
              <a:xfrm>
                <a:off x="5140" y="2638"/>
                <a:ext cx="10" cy="2"/>
              </a:xfrm>
              <a:custGeom>
                <a:avLst/>
                <a:gdLst>
                  <a:gd name="T0" fmla="*/ 10 w 10"/>
                  <a:gd name="T1" fmla="*/ 1 h 2"/>
                  <a:gd name="T2" fmla="*/ 9 w 10"/>
                  <a:gd name="T3" fmla="*/ 2 h 2"/>
                  <a:gd name="T4" fmla="*/ 2 w 10"/>
                  <a:gd name="T5" fmla="*/ 2 h 2"/>
                  <a:gd name="T6" fmla="*/ 0 w 10"/>
                  <a:gd name="T7" fmla="*/ 0 h 2"/>
                  <a:gd name="T8" fmla="*/ 10 w 10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10" y="1"/>
                    </a:moveTo>
                    <a:lnTo>
                      <a:pt x="9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21" name="Freeform 1424"/>
              <p:cNvSpPr>
                <a:spLocks/>
              </p:cNvSpPr>
              <p:nvPr/>
            </p:nvSpPr>
            <p:spPr bwMode="auto">
              <a:xfrm>
                <a:off x="5125" y="2601"/>
                <a:ext cx="40" cy="13"/>
              </a:xfrm>
              <a:custGeom>
                <a:avLst/>
                <a:gdLst>
                  <a:gd name="T0" fmla="*/ 5 w 40"/>
                  <a:gd name="T1" fmla="*/ 4 h 13"/>
                  <a:gd name="T2" fmla="*/ 6 w 40"/>
                  <a:gd name="T3" fmla="*/ 3 h 13"/>
                  <a:gd name="T4" fmla="*/ 7 w 40"/>
                  <a:gd name="T5" fmla="*/ 3 h 13"/>
                  <a:gd name="T6" fmla="*/ 8 w 40"/>
                  <a:gd name="T7" fmla="*/ 3 h 13"/>
                  <a:gd name="T8" fmla="*/ 9 w 40"/>
                  <a:gd name="T9" fmla="*/ 3 h 13"/>
                  <a:gd name="T10" fmla="*/ 10 w 40"/>
                  <a:gd name="T11" fmla="*/ 2 h 13"/>
                  <a:gd name="T12" fmla="*/ 12 w 40"/>
                  <a:gd name="T13" fmla="*/ 1 h 13"/>
                  <a:gd name="T14" fmla="*/ 14 w 40"/>
                  <a:gd name="T15" fmla="*/ 1 h 13"/>
                  <a:gd name="T16" fmla="*/ 15 w 40"/>
                  <a:gd name="T17" fmla="*/ 1 h 13"/>
                  <a:gd name="T18" fmla="*/ 16 w 40"/>
                  <a:gd name="T19" fmla="*/ 1 h 13"/>
                  <a:gd name="T20" fmla="*/ 17 w 40"/>
                  <a:gd name="T21" fmla="*/ 1 h 13"/>
                  <a:gd name="T22" fmla="*/ 18 w 40"/>
                  <a:gd name="T23" fmla="*/ 1 h 13"/>
                  <a:gd name="T24" fmla="*/ 20 w 40"/>
                  <a:gd name="T25" fmla="*/ 0 h 13"/>
                  <a:gd name="T26" fmla="*/ 21 w 40"/>
                  <a:gd name="T27" fmla="*/ 0 h 13"/>
                  <a:gd name="T28" fmla="*/ 23 w 40"/>
                  <a:gd name="T29" fmla="*/ 1 h 13"/>
                  <a:gd name="T30" fmla="*/ 25 w 40"/>
                  <a:gd name="T31" fmla="*/ 1 h 13"/>
                  <a:gd name="T32" fmla="*/ 27 w 40"/>
                  <a:gd name="T33" fmla="*/ 2 h 13"/>
                  <a:gd name="T34" fmla="*/ 28 w 40"/>
                  <a:gd name="T35" fmla="*/ 3 h 13"/>
                  <a:gd name="T36" fmla="*/ 30 w 40"/>
                  <a:gd name="T37" fmla="*/ 4 h 13"/>
                  <a:gd name="T38" fmla="*/ 31 w 40"/>
                  <a:gd name="T39" fmla="*/ 4 h 13"/>
                  <a:gd name="T40" fmla="*/ 34 w 40"/>
                  <a:gd name="T41" fmla="*/ 4 h 13"/>
                  <a:gd name="T42" fmla="*/ 37 w 40"/>
                  <a:gd name="T43" fmla="*/ 5 h 13"/>
                  <a:gd name="T44" fmla="*/ 39 w 40"/>
                  <a:gd name="T45" fmla="*/ 7 h 13"/>
                  <a:gd name="T46" fmla="*/ 40 w 40"/>
                  <a:gd name="T47" fmla="*/ 8 h 13"/>
                  <a:gd name="T48" fmla="*/ 40 w 40"/>
                  <a:gd name="T49" fmla="*/ 10 h 13"/>
                  <a:gd name="T50" fmla="*/ 38 w 40"/>
                  <a:gd name="T51" fmla="*/ 12 h 13"/>
                  <a:gd name="T52" fmla="*/ 36 w 40"/>
                  <a:gd name="T53" fmla="*/ 13 h 13"/>
                  <a:gd name="T54" fmla="*/ 33 w 40"/>
                  <a:gd name="T55" fmla="*/ 13 h 13"/>
                  <a:gd name="T56" fmla="*/ 31 w 40"/>
                  <a:gd name="T57" fmla="*/ 13 h 13"/>
                  <a:gd name="T58" fmla="*/ 29 w 40"/>
                  <a:gd name="T59" fmla="*/ 13 h 13"/>
                  <a:gd name="T60" fmla="*/ 28 w 40"/>
                  <a:gd name="T61" fmla="*/ 12 h 13"/>
                  <a:gd name="T62" fmla="*/ 26 w 40"/>
                  <a:gd name="T63" fmla="*/ 12 h 13"/>
                  <a:gd name="T64" fmla="*/ 25 w 40"/>
                  <a:gd name="T65" fmla="*/ 12 h 13"/>
                  <a:gd name="T66" fmla="*/ 24 w 40"/>
                  <a:gd name="T67" fmla="*/ 12 h 13"/>
                  <a:gd name="T68" fmla="*/ 23 w 40"/>
                  <a:gd name="T69" fmla="*/ 12 h 13"/>
                  <a:gd name="T70" fmla="*/ 22 w 40"/>
                  <a:gd name="T71" fmla="*/ 12 h 13"/>
                  <a:gd name="T72" fmla="*/ 20 w 40"/>
                  <a:gd name="T73" fmla="*/ 12 h 13"/>
                  <a:gd name="T74" fmla="*/ 18 w 40"/>
                  <a:gd name="T75" fmla="*/ 12 h 13"/>
                  <a:gd name="T76" fmla="*/ 17 w 40"/>
                  <a:gd name="T77" fmla="*/ 11 h 13"/>
                  <a:gd name="T78" fmla="*/ 16 w 40"/>
                  <a:gd name="T79" fmla="*/ 11 h 13"/>
                  <a:gd name="T80" fmla="*/ 15 w 40"/>
                  <a:gd name="T81" fmla="*/ 10 h 13"/>
                  <a:gd name="T82" fmla="*/ 14 w 40"/>
                  <a:gd name="T83" fmla="*/ 10 h 13"/>
                  <a:gd name="T84" fmla="*/ 13 w 40"/>
                  <a:gd name="T85" fmla="*/ 10 h 13"/>
                  <a:gd name="T86" fmla="*/ 11 w 40"/>
                  <a:gd name="T87" fmla="*/ 10 h 13"/>
                  <a:gd name="T88" fmla="*/ 10 w 40"/>
                  <a:gd name="T89" fmla="*/ 10 h 13"/>
                  <a:gd name="T90" fmla="*/ 9 w 40"/>
                  <a:gd name="T91" fmla="*/ 11 h 13"/>
                  <a:gd name="T92" fmla="*/ 7 w 40"/>
                  <a:gd name="T93" fmla="*/ 12 h 13"/>
                  <a:gd name="T94" fmla="*/ 4 w 40"/>
                  <a:gd name="T95" fmla="*/ 12 h 13"/>
                  <a:gd name="T96" fmla="*/ 2 w 40"/>
                  <a:gd name="T97" fmla="*/ 12 h 13"/>
                  <a:gd name="T98" fmla="*/ 1 w 40"/>
                  <a:gd name="T99" fmla="*/ 11 h 13"/>
                  <a:gd name="T100" fmla="*/ 0 w 40"/>
                  <a:gd name="T101" fmla="*/ 9 h 13"/>
                  <a:gd name="T102" fmla="*/ 0 w 40"/>
                  <a:gd name="T103" fmla="*/ 8 h 13"/>
                  <a:gd name="T104" fmla="*/ 2 w 40"/>
                  <a:gd name="T105" fmla="*/ 6 h 13"/>
                  <a:gd name="T106" fmla="*/ 3 w 40"/>
                  <a:gd name="T107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0" h="13">
                    <a:moveTo>
                      <a:pt x="5" y="4"/>
                    </a:moveTo>
                    <a:lnTo>
                      <a:pt x="5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6" y="2"/>
                    </a:lnTo>
                    <a:lnTo>
                      <a:pt x="27" y="2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9" y="4"/>
                    </a:lnTo>
                    <a:lnTo>
                      <a:pt x="30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5" y="4"/>
                    </a:lnTo>
                    <a:lnTo>
                      <a:pt x="37" y="5"/>
                    </a:lnTo>
                    <a:lnTo>
                      <a:pt x="38" y="6"/>
                    </a:lnTo>
                    <a:lnTo>
                      <a:pt x="39" y="7"/>
                    </a:lnTo>
                    <a:lnTo>
                      <a:pt x="40" y="7"/>
                    </a:lnTo>
                    <a:lnTo>
                      <a:pt x="40" y="8"/>
                    </a:lnTo>
                    <a:lnTo>
                      <a:pt x="40" y="9"/>
                    </a:lnTo>
                    <a:lnTo>
                      <a:pt x="40" y="10"/>
                    </a:lnTo>
                    <a:lnTo>
                      <a:pt x="39" y="11"/>
                    </a:lnTo>
                    <a:lnTo>
                      <a:pt x="38" y="12"/>
                    </a:lnTo>
                    <a:lnTo>
                      <a:pt x="37" y="12"/>
                    </a:lnTo>
                    <a:lnTo>
                      <a:pt x="36" y="13"/>
                    </a:lnTo>
                    <a:lnTo>
                      <a:pt x="35" y="13"/>
                    </a:lnTo>
                    <a:lnTo>
                      <a:pt x="33" y="13"/>
                    </a:lnTo>
                    <a:lnTo>
                      <a:pt x="31" y="13"/>
                    </a:lnTo>
                    <a:lnTo>
                      <a:pt x="31" y="13"/>
                    </a:lnTo>
                    <a:lnTo>
                      <a:pt x="30" y="13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8" y="12"/>
                    </a:lnTo>
                    <a:lnTo>
                      <a:pt x="27" y="12"/>
                    </a:lnTo>
                    <a:lnTo>
                      <a:pt x="26" y="12"/>
                    </a:lnTo>
                    <a:lnTo>
                      <a:pt x="26" y="12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4" y="12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20" y="12"/>
                    </a:lnTo>
                    <a:lnTo>
                      <a:pt x="19" y="12"/>
                    </a:lnTo>
                    <a:lnTo>
                      <a:pt x="18" y="12"/>
                    </a:lnTo>
                    <a:lnTo>
                      <a:pt x="18" y="11"/>
                    </a:lnTo>
                    <a:lnTo>
                      <a:pt x="17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1" y="9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9" y="11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22" name="Freeform 1425"/>
              <p:cNvSpPr>
                <a:spLocks/>
              </p:cNvSpPr>
              <p:nvPr/>
            </p:nvSpPr>
            <p:spPr bwMode="auto">
              <a:xfrm>
                <a:off x="5162" y="2695"/>
                <a:ext cx="52" cy="16"/>
              </a:xfrm>
              <a:custGeom>
                <a:avLst/>
                <a:gdLst>
                  <a:gd name="T0" fmla="*/ 23 w 52"/>
                  <a:gd name="T1" fmla="*/ 0 h 16"/>
                  <a:gd name="T2" fmla="*/ 52 w 52"/>
                  <a:gd name="T3" fmla="*/ 10 h 16"/>
                  <a:gd name="T4" fmla="*/ 16 w 52"/>
                  <a:gd name="T5" fmla="*/ 16 h 16"/>
                  <a:gd name="T6" fmla="*/ 0 w 52"/>
                  <a:gd name="T7" fmla="*/ 3 h 16"/>
                  <a:gd name="T8" fmla="*/ 23 w 52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16">
                    <a:moveTo>
                      <a:pt x="23" y="0"/>
                    </a:moveTo>
                    <a:lnTo>
                      <a:pt x="52" y="10"/>
                    </a:lnTo>
                    <a:lnTo>
                      <a:pt x="16" y="16"/>
                    </a:lnTo>
                    <a:lnTo>
                      <a:pt x="0" y="3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23" name="Freeform 1426"/>
              <p:cNvSpPr>
                <a:spLocks/>
              </p:cNvSpPr>
              <p:nvPr/>
            </p:nvSpPr>
            <p:spPr bwMode="auto">
              <a:xfrm>
                <a:off x="5166" y="2697"/>
                <a:ext cx="41" cy="12"/>
              </a:xfrm>
              <a:custGeom>
                <a:avLst/>
                <a:gdLst>
                  <a:gd name="T0" fmla="*/ 19 w 41"/>
                  <a:gd name="T1" fmla="*/ 0 h 12"/>
                  <a:gd name="T2" fmla="*/ 41 w 41"/>
                  <a:gd name="T3" fmla="*/ 7 h 12"/>
                  <a:gd name="T4" fmla="*/ 13 w 41"/>
                  <a:gd name="T5" fmla="*/ 12 h 12"/>
                  <a:gd name="T6" fmla="*/ 0 w 41"/>
                  <a:gd name="T7" fmla="*/ 3 h 12"/>
                  <a:gd name="T8" fmla="*/ 19 w 4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2">
                    <a:moveTo>
                      <a:pt x="19" y="0"/>
                    </a:moveTo>
                    <a:lnTo>
                      <a:pt x="41" y="7"/>
                    </a:lnTo>
                    <a:lnTo>
                      <a:pt x="13" y="12"/>
                    </a:lnTo>
                    <a:lnTo>
                      <a:pt x="0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24" name="Freeform 1427"/>
              <p:cNvSpPr>
                <a:spLocks/>
              </p:cNvSpPr>
              <p:nvPr/>
            </p:nvSpPr>
            <p:spPr bwMode="auto">
              <a:xfrm>
                <a:off x="5104" y="2652"/>
                <a:ext cx="85" cy="52"/>
              </a:xfrm>
              <a:custGeom>
                <a:avLst/>
                <a:gdLst>
                  <a:gd name="T0" fmla="*/ 6 w 85"/>
                  <a:gd name="T1" fmla="*/ 8 h 52"/>
                  <a:gd name="T2" fmla="*/ 9 w 85"/>
                  <a:gd name="T3" fmla="*/ 6 h 52"/>
                  <a:gd name="T4" fmla="*/ 11 w 85"/>
                  <a:gd name="T5" fmla="*/ 4 h 52"/>
                  <a:gd name="T6" fmla="*/ 14 w 85"/>
                  <a:gd name="T7" fmla="*/ 2 h 52"/>
                  <a:gd name="T8" fmla="*/ 16 w 85"/>
                  <a:gd name="T9" fmla="*/ 2 h 52"/>
                  <a:gd name="T10" fmla="*/ 17 w 85"/>
                  <a:gd name="T11" fmla="*/ 1 h 52"/>
                  <a:gd name="T12" fmla="*/ 20 w 85"/>
                  <a:gd name="T13" fmla="*/ 1 h 52"/>
                  <a:gd name="T14" fmla="*/ 22 w 85"/>
                  <a:gd name="T15" fmla="*/ 0 h 52"/>
                  <a:gd name="T16" fmla="*/ 23 w 85"/>
                  <a:gd name="T17" fmla="*/ 0 h 52"/>
                  <a:gd name="T18" fmla="*/ 25 w 85"/>
                  <a:gd name="T19" fmla="*/ 0 h 52"/>
                  <a:gd name="T20" fmla="*/ 28 w 85"/>
                  <a:gd name="T21" fmla="*/ 0 h 52"/>
                  <a:gd name="T22" fmla="*/ 32 w 85"/>
                  <a:gd name="T23" fmla="*/ 0 h 52"/>
                  <a:gd name="T24" fmla="*/ 37 w 85"/>
                  <a:gd name="T25" fmla="*/ 0 h 52"/>
                  <a:gd name="T26" fmla="*/ 41 w 85"/>
                  <a:gd name="T27" fmla="*/ 0 h 52"/>
                  <a:gd name="T28" fmla="*/ 45 w 85"/>
                  <a:gd name="T29" fmla="*/ 0 h 52"/>
                  <a:gd name="T30" fmla="*/ 47 w 85"/>
                  <a:gd name="T31" fmla="*/ 0 h 52"/>
                  <a:gd name="T32" fmla="*/ 47 w 85"/>
                  <a:gd name="T33" fmla="*/ 0 h 52"/>
                  <a:gd name="T34" fmla="*/ 49 w 85"/>
                  <a:gd name="T35" fmla="*/ 1 h 52"/>
                  <a:gd name="T36" fmla="*/ 52 w 85"/>
                  <a:gd name="T37" fmla="*/ 1 h 52"/>
                  <a:gd name="T38" fmla="*/ 55 w 85"/>
                  <a:gd name="T39" fmla="*/ 2 h 52"/>
                  <a:gd name="T40" fmla="*/ 57 w 85"/>
                  <a:gd name="T41" fmla="*/ 3 h 52"/>
                  <a:gd name="T42" fmla="*/ 59 w 85"/>
                  <a:gd name="T43" fmla="*/ 5 h 52"/>
                  <a:gd name="T44" fmla="*/ 61 w 85"/>
                  <a:gd name="T45" fmla="*/ 6 h 52"/>
                  <a:gd name="T46" fmla="*/ 62 w 85"/>
                  <a:gd name="T47" fmla="*/ 7 h 52"/>
                  <a:gd name="T48" fmla="*/ 64 w 85"/>
                  <a:gd name="T49" fmla="*/ 9 h 52"/>
                  <a:gd name="T50" fmla="*/ 68 w 85"/>
                  <a:gd name="T51" fmla="*/ 16 h 52"/>
                  <a:gd name="T52" fmla="*/ 72 w 85"/>
                  <a:gd name="T53" fmla="*/ 24 h 52"/>
                  <a:gd name="T54" fmla="*/ 76 w 85"/>
                  <a:gd name="T55" fmla="*/ 32 h 52"/>
                  <a:gd name="T56" fmla="*/ 85 w 85"/>
                  <a:gd name="T57" fmla="*/ 46 h 52"/>
                  <a:gd name="T58" fmla="*/ 74 w 85"/>
                  <a:gd name="T59" fmla="*/ 47 h 52"/>
                  <a:gd name="T60" fmla="*/ 74 w 85"/>
                  <a:gd name="T61" fmla="*/ 49 h 52"/>
                  <a:gd name="T62" fmla="*/ 72 w 85"/>
                  <a:gd name="T63" fmla="*/ 52 h 52"/>
                  <a:gd name="T64" fmla="*/ 71 w 85"/>
                  <a:gd name="T65" fmla="*/ 51 h 52"/>
                  <a:gd name="T66" fmla="*/ 70 w 85"/>
                  <a:gd name="T67" fmla="*/ 51 h 52"/>
                  <a:gd name="T68" fmla="*/ 69 w 85"/>
                  <a:gd name="T69" fmla="*/ 47 h 52"/>
                  <a:gd name="T70" fmla="*/ 68 w 85"/>
                  <a:gd name="T71" fmla="*/ 39 h 52"/>
                  <a:gd name="T72" fmla="*/ 66 w 85"/>
                  <a:gd name="T73" fmla="*/ 39 h 52"/>
                  <a:gd name="T74" fmla="*/ 65 w 85"/>
                  <a:gd name="T75" fmla="*/ 36 h 52"/>
                  <a:gd name="T76" fmla="*/ 62 w 85"/>
                  <a:gd name="T77" fmla="*/ 30 h 52"/>
                  <a:gd name="T78" fmla="*/ 56 w 85"/>
                  <a:gd name="T79" fmla="*/ 24 h 52"/>
                  <a:gd name="T80" fmla="*/ 55 w 85"/>
                  <a:gd name="T81" fmla="*/ 39 h 52"/>
                  <a:gd name="T82" fmla="*/ 14 w 85"/>
                  <a:gd name="T83" fmla="*/ 23 h 52"/>
                  <a:gd name="T84" fmla="*/ 13 w 85"/>
                  <a:gd name="T85" fmla="*/ 29 h 52"/>
                  <a:gd name="T86" fmla="*/ 12 w 85"/>
                  <a:gd name="T87" fmla="*/ 43 h 52"/>
                  <a:gd name="T88" fmla="*/ 1 w 85"/>
                  <a:gd name="T89" fmla="*/ 43 h 52"/>
                  <a:gd name="T90" fmla="*/ 0 w 85"/>
                  <a:gd name="T91" fmla="*/ 37 h 52"/>
                  <a:gd name="T92" fmla="*/ 0 w 85"/>
                  <a:gd name="T93" fmla="*/ 27 h 52"/>
                  <a:gd name="T94" fmla="*/ 3 w 85"/>
                  <a:gd name="T95" fmla="*/ 1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5" h="52">
                    <a:moveTo>
                      <a:pt x="6" y="9"/>
                    </a:moveTo>
                    <a:lnTo>
                      <a:pt x="6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11" y="4"/>
                    </a:lnTo>
                    <a:lnTo>
                      <a:pt x="13" y="3"/>
                    </a:lnTo>
                    <a:lnTo>
                      <a:pt x="14" y="2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7" y="1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4" y="2"/>
                    </a:lnTo>
                    <a:lnTo>
                      <a:pt x="55" y="2"/>
                    </a:lnTo>
                    <a:lnTo>
                      <a:pt x="56" y="3"/>
                    </a:lnTo>
                    <a:lnTo>
                      <a:pt x="57" y="3"/>
                    </a:lnTo>
                    <a:lnTo>
                      <a:pt x="58" y="4"/>
                    </a:lnTo>
                    <a:lnTo>
                      <a:pt x="59" y="5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4" y="9"/>
                    </a:lnTo>
                    <a:lnTo>
                      <a:pt x="65" y="12"/>
                    </a:lnTo>
                    <a:lnTo>
                      <a:pt x="68" y="16"/>
                    </a:lnTo>
                    <a:lnTo>
                      <a:pt x="70" y="20"/>
                    </a:lnTo>
                    <a:lnTo>
                      <a:pt x="72" y="24"/>
                    </a:lnTo>
                    <a:lnTo>
                      <a:pt x="74" y="28"/>
                    </a:lnTo>
                    <a:lnTo>
                      <a:pt x="76" y="32"/>
                    </a:lnTo>
                    <a:lnTo>
                      <a:pt x="77" y="36"/>
                    </a:lnTo>
                    <a:lnTo>
                      <a:pt x="85" y="46"/>
                    </a:lnTo>
                    <a:lnTo>
                      <a:pt x="78" y="51"/>
                    </a:lnTo>
                    <a:lnTo>
                      <a:pt x="74" y="47"/>
                    </a:lnTo>
                    <a:lnTo>
                      <a:pt x="74" y="48"/>
                    </a:lnTo>
                    <a:lnTo>
                      <a:pt x="74" y="49"/>
                    </a:lnTo>
                    <a:lnTo>
                      <a:pt x="73" y="51"/>
                    </a:lnTo>
                    <a:lnTo>
                      <a:pt x="72" y="52"/>
                    </a:lnTo>
                    <a:lnTo>
                      <a:pt x="72" y="52"/>
                    </a:lnTo>
                    <a:lnTo>
                      <a:pt x="71" y="51"/>
                    </a:lnTo>
                    <a:lnTo>
                      <a:pt x="70" y="51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69" y="47"/>
                    </a:lnTo>
                    <a:lnTo>
                      <a:pt x="69" y="44"/>
                    </a:lnTo>
                    <a:lnTo>
                      <a:pt x="68" y="39"/>
                    </a:lnTo>
                    <a:lnTo>
                      <a:pt x="67" y="40"/>
                    </a:lnTo>
                    <a:lnTo>
                      <a:pt x="66" y="39"/>
                    </a:lnTo>
                    <a:lnTo>
                      <a:pt x="66" y="38"/>
                    </a:lnTo>
                    <a:lnTo>
                      <a:pt x="65" y="36"/>
                    </a:lnTo>
                    <a:lnTo>
                      <a:pt x="63" y="33"/>
                    </a:lnTo>
                    <a:lnTo>
                      <a:pt x="62" y="30"/>
                    </a:lnTo>
                    <a:lnTo>
                      <a:pt x="59" y="27"/>
                    </a:lnTo>
                    <a:lnTo>
                      <a:pt x="56" y="24"/>
                    </a:lnTo>
                    <a:lnTo>
                      <a:pt x="53" y="22"/>
                    </a:lnTo>
                    <a:lnTo>
                      <a:pt x="55" y="39"/>
                    </a:lnTo>
                    <a:lnTo>
                      <a:pt x="14" y="43"/>
                    </a:lnTo>
                    <a:lnTo>
                      <a:pt x="14" y="23"/>
                    </a:lnTo>
                    <a:lnTo>
                      <a:pt x="13" y="25"/>
                    </a:lnTo>
                    <a:lnTo>
                      <a:pt x="13" y="29"/>
                    </a:lnTo>
                    <a:lnTo>
                      <a:pt x="12" y="35"/>
                    </a:lnTo>
                    <a:lnTo>
                      <a:pt x="12" y="43"/>
                    </a:lnTo>
                    <a:lnTo>
                      <a:pt x="1" y="44"/>
                    </a:lnTo>
                    <a:lnTo>
                      <a:pt x="1" y="43"/>
                    </a:lnTo>
                    <a:lnTo>
                      <a:pt x="0" y="41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0" y="27"/>
                    </a:lnTo>
                    <a:lnTo>
                      <a:pt x="1" y="21"/>
                    </a:lnTo>
                    <a:lnTo>
                      <a:pt x="3" y="15"/>
                    </a:lnTo>
                    <a:lnTo>
                      <a:pt x="6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25" name="Freeform 1428"/>
              <p:cNvSpPr>
                <a:spLocks/>
              </p:cNvSpPr>
              <p:nvPr/>
            </p:nvSpPr>
            <p:spPr bwMode="auto">
              <a:xfrm>
                <a:off x="5174" y="2690"/>
                <a:ext cx="12" cy="11"/>
              </a:xfrm>
              <a:custGeom>
                <a:avLst/>
                <a:gdLst>
                  <a:gd name="T0" fmla="*/ 0 w 12"/>
                  <a:gd name="T1" fmla="*/ 1 h 11"/>
                  <a:gd name="T2" fmla="*/ 0 w 12"/>
                  <a:gd name="T3" fmla="*/ 4 h 11"/>
                  <a:gd name="T4" fmla="*/ 1 w 12"/>
                  <a:gd name="T5" fmla="*/ 7 h 11"/>
                  <a:gd name="T6" fmla="*/ 1 w 12"/>
                  <a:gd name="T7" fmla="*/ 10 h 11"/>
                  <a:gd name="T8" fmla="*/ 2 w 12"/>
                  <a:gd name="T9" fmla="*/ 11 h 11"/>
                  <a:gd name="T10" fmla="*/ 2 w 12"/>
                  <a:gd name="T11" fmla="*/ 10 h 11"/>
                  <a:gd name="T12" fmla="*/ 3 w 12"/>
                  <a:gd name="T13" fmla="*/ 9 h 11"/>
                  <a:gd name="T14" fmla="*/ 3 w 12"/>
                  <a:gd name="T15" fmla="*/ 7 h 11"/>
                  <a:gd name="T16" fmla="*/ 3 w 12"/>
                  <a:gd name="T17" fmla="*/ 6 h 11"/>
                  <a:gd name="T18" fmla="*/ 8 w 12"/>
                  <a:gd name="T19" fmla="*/ 10 h 11"/>
                  <a:gd name="T20" fmla="*/ 12 w 12"/>
                  <a:gd name="T21" fmla="*/ 7 h 11"/>
                  <a:gd name="T22" fmla="*/ 6 w 12"/>
                  <a:gd name="T23" fmla="*/ 0 h 11"/>
                  <a:gd name="T24" fmla="*/ 0 w 12"/>
                  <a:gd name="T2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1">
                    <a:moveTo>
                      <a:pt x="0" y="1"/>
                    </a:moveTo>
                    <a:lnTo>
                      <a:pt x="0" y="4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8" y="10"/>
                    </a:lnTo>
                    <a:lnTo>
                      <a:pt x="12" y="7"/>
                    </a:lnTo>
                    <a:lnTo>
                      <a:pt x="6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26" name="Freeform 1429"/>
              <p:cNvSpPr>
                <a:spLocks/>
              </p:cNvSpPr>
              <p:nvPr/>
            </p:nvSpPr>
            <p:spPr bwMode="auto">
              <a:xfrm>
                <a:off x="5106" y="2655"/>
                <a:ext cx="73" cy="40"/>
              </a:xfrm>
              <a:custGeom>
                <a:avLst/>
                <a:gdLst>
                  <a:gd name="T0" fmla="*/ 54 w 73"/>
                  <a:gd name="T1" fmla="*/ 2 h 40"/>
                  <a:gd name="T2" fmla="*/ 52 w 73"/>
                  <a:gd name="T3" fmla="*/ 1 h 40"/>
                  <a:gd name="T4" fmla="*/ 50 w 73"/>
                  <a:gd name="T5" fmla="*/ 1 h 40"/>
                  <a:gd name="T6" fmla="*/ 48 w 73"/>
                  <a:gd name="T7" fmla="*/ 0 h 40"/>
                  <a:gd name="T8" fmla="*/ 41 w 73"/>
                  <a:gd name="T9" fmla="*/ 0 h 40"/>
                  <a:gd name="T10" fmla="*/ 24 w 73"/>
                  <a:gd name="T11" fmla="*/ 0 h 40"/>
                  <a:gd name="T12" fmla="*/ 17 w 73"/>
                  <a:gd name="T13" fmla="*/ 0 h 40"/>
                  <a:gd name="T14" fmla="*/ 13 w 73"/>
                  <a:gd name="T15" fmla="*/ 1 h 40"/>
                  <a:gd name="T16" fmla="*/ 10 w 73"/>
                  <a:gd name="T17" fmla="*/ 3 h 40"/>
                  <a:gd name="T18" fmla="*/ 7 w 73"/>
                  <a:gd name="T19" fmla="*/ 5 h 40"/>
                  <a:gd name="T20" fmla="*/ 3 w 73"/>
                  <a:gd name="T21" fmla="*/ 12 h 40"/>
                  <a:gd name="T22" fmla="*/ 1 w 73"/>
                  <a:gd name="T23" fmla="*/ 23 h 40"/>
                  <a:gd name="T24" fmla="*/ 1 w 73"/>
                  <a:gd name="T25" fmla="*/ 33 h 40"/>
                  <a:gd name="T26" fmla="*/ 1 w 73"/>
                  <a:gd name="T27" fmla="*/ 39 h 40"/>
                  <a:gd name="T28" fmla="*/ 8 w 73"/>
                  <a:gd name="T29" fmla="*/ 39 h 40"/>
                  <a:gd name="T30" fmla="*/ 9 w 73"/>
                  <a:gd name="T31" fmla="*/ 26 h 40"/>
                  <a:gd name="T32" fmla="*/ 11 w 73"/>
                  <a:gd name="T33" fmla="*/ 19 h 40"/>
                  <a:gd name="T34" fmla="*/ 13 w 73"/>
                  <a:gd name="T35" fmla="*/ 17 h 40"/>
                  <a:gd name="T36" fmla="*/ 14 w 73"/>
                  <a:gd name="T37" fmla="*/ 16 h 40"/>
                  <a:gd name="T38" fmla="*/ 15 w 73"/>
                  <a:gd name="T39" fmla="*/ 38 h 40"/>
                  <a:gd name="T40" fmla="*/ 18 w 73"/>
                  <a:gd name="T41" fmla="*/ 38 h 40"/>
                  <a:gd name="T42" fmla="*/ 24 w 73"/>
                  <a:gd name="T43" fmla="*/ 37 h 40"/>
                  <a:gd name="T44" fmla="*/ 30 w 73"/>
                  <a:gd name="T45" fmla="*/ 37 h 40"/>
                  <a:gd name="T46" fmla="*/ 36 w 73"/>
                  <a:gd name="T47" fmla="*/ 36 h 40"/>
                  <a:gd name="T48" fmla="*/ 42 w 73"/>
                  <a:gd name="T49" fmla="*/ 36 h 40"/>
                  <a:gd name="T50" fmla="*/ 47 w 73"/>
                  <a:gd name="T51" fmla="*/ 35 h 40"/>
                  <a:gd name="T52" fmla="*/ 50 w 73"/>
                  <a:gd name="T53" fmla="*/ 35 h 40"/>
                  <a:gd name="T54" fmla="*/ 49 w 73"/>
                  <a:gd name="T55" fmla="*/ 15 h 40"/>
                  <a:gd name="T56" fmla="*/ 51 w 73"/>
                  <a:gd name="T57" fmla="*/ 16 h 40"/>
                  <a:gd name="T58" fmla="*/ 55 w 73"/>
                  <a:gd name="T59" fmla="*/ 19 h 40"/>
                  <a:gd name="T60" fmla="*/ 61 w 73"/>
                  <a:gd name="T61" fmla="*/ 24 h 40"/>
                  <a:gd name="T62" fmla="*/ 65 w 73"/>
                  <a:gd name="T63" fmla="*/ 34 h 40"/>
                  <a:gd name="T64" fmla="*/ 70 w 73"/>
                  <a:gd name="T65" fmla="*/ 25 h 40"/>
                  <a:gd name="T66" fmla="*/ 63 w 73"/>
                  <a:gd name="T67" fmla="*/ 13 h 40"/>
                  <a:gd name="T68" fmla="*/ 58 w 73"/>
                  <a:gd name="T69" fmla="*/ 6 h 40"/>
                  <a:gd name="T70" fmla="*/ 55 w 73"/>
                  <a:gd name="T71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3" h="40">
                    <a:moveTo>
                      <a:pt x="55" y="2"/>
                    </a:moveTo>
                    <a:lnTo>
                      <a:pt x="54" y="2"/>
                    </a:lnTo>
                    <a:lnTo>
                      <a:pt x="53" y="2"/>
                    </a:lnTo>
                    <a:lnTo>
                      <a:pt x="52" y="1"/>
                    </a:lnTo>
                    <a:lnTo>
                      <a:pt x="51" y="1"/>
                    </a:lnTo>
                    <a:lnTo>
                      <a:pt x="50" y="1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1" y="0"/>
                    </a:lnTo>
                    <a:lnTo>
                      <a:pt x="34" y="19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2" y="2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3" y="12"/>
                    </a:lnTo>
                    <a:lnTo>
                      <a:pt x="2" y="17"/>
                    </a:lnTo>
                    <a:lnTo>
                      <a:pt x="1" y="23"/>
                    </a:lnTo>
                    <a:lnTo>
                      <a:pt x="0" y="28"/>
                    </a:lnTo>
                    <a:lnTo>
                      <a:pt x="1" y="33"/>
                    </a:lnTo>
                    <a:lnTo>
                      <a:pt x="1" y="37"/>
                    </a:lnTo>
                    <a:lnTo>
                      <a:pt x="1" y="39"/>
                    </a:lnTo>
                    <a:lnTo>
                      <a:pt x="1" y="40"/>
                    </a:lnTo>
                    <a:lnTo>
                      <a:pt x="8" y="39"/>
                    </a:lnTo>
                    <a:lnTo>
                      <a:pt x="8" y="32"/>
                    </a:lnTo>
                    <a:lnTo>
                      <a:pt x="9" y="26"/>
                    </a:lnTo>
                    <a:lnTo>
                      <a:pt x="9" y="22"/>
                    </a:lnTo>
                    <a:lnTo>
                      <a:pt x="11" y="19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5" y="38"/>
                    </a:lnTo>
                    <a:lnTo>
                      <a:pt x="15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1" y="38"/>
                    </a:lnTo>
                    <a:lnTo>
                      <a:pt x="24" y="37"/>
                    </a:lnTo>
                    <a:lnTo>
                      <a:pt x="27" y="37"/>
                    </a:lnTo>
                    <a:lnTo>
                      <a:pt x="30" y="37"/>
                    </a:lnTo>
                    <a:lnTo>
                      <a:pt x="33" y="36"/>
                    </a:lnTo>
                    <a:lnTo>
                      <a:pt x="36" y="36"/>
                    </a:lnTo>
                    <a:lnTo>
                      <a:pt x="39" y="36"/>
                    </a:lnTo>
                    <a:lnTo>
                      <a:pt x="42" y="36"/>
                    </a:lnTo>
                    <a:lnTo>
                      <a:pt x="45" y="36"/>
                    </a:lnTo>
                    <a:lnTo>
                      <a:pt x="47" y="35"/>
                    </a:lnTo>
                    <a:lnTo>
                      <a:pt x="49" y="35"/>
                    </a:lnTo>
                    <a:lnTo>
                      <a:pt x="50" y="35"/>
                    </a:lnTo>
                    <a:lnTo>
                      <a:pt x="51" y="35"/>
                    </a:lnTo>
                    <a:lnTo>
                      <a:pt x="49" y="15"/>
                    </a:lnTo>
                    <a:lnTo>
                      <a:pt x="49" y="15"/>
                    </a:lnTo>
                    <a:lnTo>
                      <a:pt x="51" y="16"/>
                    </a:lnTo>
                    <a:lnTo>
                      <a:pt x="53" y="17"/>
                    </a:lnTo>
                    <a:lnTo>
                      <a:pt x="55" y="19"/>
                    </a:lnTo>
                    <a:lnTo>
                      <a:pt x="58" y="21"/>
                    </a:lnTo>
                    <a:lnTo>
                      <a:pt x="61" y="24"/>
                    </a:lnTo>
                    <a:lnTo>
                      <a:pt x="63" y="29"/>
                    </a:lnTo>
                    <a:lnTo>
                      <a:pt x="65" y="34"/>
                    </a:lnTo>
                    <a:lnTo>
                      <a:pt x="73" y="33"/>
                    </a:lnTo>
                    <a:lnTo>
                      <a:pt x="70" y="25"/>
                    </a:lnTo>
                    <a:lnTo>
                      <a:pt x="66" y="18"/>
                    </a:lnTo>
                    <a:lnTo>
                      <a:pt x="63" y="13"/>
                    </a:lnTo>
                    <a:lnTo>
                      <a:pt x="61" y="9"/>
                    </a:lnTo>
                    <a:lnTo>
                      <a:pt x="58" y="6"/>
                    </a:lnTo>
                    <a:lnTo>
                      <a:pt x="56" y="4"/>
                    </a:lnTo>
                    <a:lnTo>
                      <a:pt x="55" y="3"/>
                    </a:lnTo>
                    <a:lnTo>
                      <a:pt x="55" y="2"/>
                    </a:lnTo>
                    <a:close/>
                  </a:path>
                </a:pathLst>
              </a:custGeom>
              <a:solidFill>
                <a:srgbClr val="59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27" name="Freeform 1430"/>
              <p:cNvSpPr>
                <a:spLocks/>
              </p:cNvSpPr>
              <p:nvPr/>
            </p:nvSpPr>
            <p:spPr bwMode="auto">
              <a:xfrm>
                <a:off x="5124" y="2654"/>
                <a:ext cx="29" cy="20"/>
              </a:xfrm>
              <a:custGeom>
                <a:avLst/>
                <a:gdLst>
                  <a:gd name="T0" fmla="*/ 4 w 29"/>
                  <a:gd name="T1" fmla="*/ 6 h 20"/>
                  <a:gd name="T2" fmla="*/ 0 w 29"/>
                  <a:gd name="T3" fmla="*/ 3 h 20"/>
                  <a:gd name="T4" fmla="*/ 3 w 29"/>
                  <a:gd name="T5" fmla="*/ 0 h 20"/>
                  <a:gd name="T6" fmla="*/ 5 w 29"/>
                  <a:gd name="T7" fmla="*/ 0 h 20"/>
                  <a:gd name="T8" fmla="*/ 2 w 29"/>
                  <a:gd name="T9" fmla="*/ 3 h 20"/>
                  <a:gd name="T10" fmla="*/ 6 w 29"/>
                  <a:gd name="T11" fmla="*/ 6 h 20"/>
                  <a:gd name="T12" fmla="*/ 6 w 29"/>
                  <a:gd name="T13" fmla="*/ 6 h 20"/>
                  <a:gd name="T14" fmla="*/ 5 w 29"/>
                  <a:gd name="T15" fmla="*/ 7 h 20"/>
                  <a:gd name="T16" fmla="*/ 4 w 29"/>
                  <a:gd name="T17" fmla="*/ 8 h 20"/>
                  <a:gd name="T18" fmla="*/ 4 w 29"/>
                  <a:gd name="T19" fmla="*/ 9 h 20"/>
                  <a:gd name="T20" fmla="*/ 16 w 29"/>
                  <a:gd name="T21" fmla="*/ 17 h 20"/>
                  <a:gd name="T22" fmla="*/ 25 w 29"/>
                  <a:gd name="T23" fmla="*/ 8 h 20"/>
                  <a:gd name="T24" fmla="*/ 23 w 29"/>
                  <a:gd name="T25" fmla="*/ 6 h 20"/>
                  <a:gd name="T26" fmla="*/ 26 w 29"/>
                  <a:gd name="T27" fmla="*/ 3 h 20"/>
                  <a:gd name="T28" fmla="*/ 24 w 29"/>
                  <a:gd name="T29" fmla="*/ 0 h 20"/>
                  <a:gd name="T30" fmla="*/ 26 w 29"/>
                  <a:gd name="T31" fmla="*/ 0 h 20"/>
                  <a:gd name="T32" fmla="*/ 29 w 29"/>
                  <a:gd name="T33" fmla="*/ 4 h 20"/>
                  <a:gd name="T34" fmla="*/ 25 w 29"/>
                  <a:gd name="T35" fmla="*/ 6 h 20"/>
                  <a:gd name="T36" fmla="*/ 28 w 29"/>
                  <a:gd name="T37" fmla="*/ 9 h 20"/>
                  <a:gd name="T38" fmla="*/ 16 w 29"/>
                  <a:gd name="T39" fmla="*/ 20 h 20"/>
                  <a:gd name="T40" fmla="*/ 1 w 29"/>
                  <a:gd name="T41" fmla="*/ 9 h 20"/>
                  <a:gd name="T42" fmla="*/ 4 w 29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" h="20">
                    <a:moveTo>
                      <a:pt x="4" y="6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16" y="17"/>
                    </a:lnTo>
                    <a:lnTo>
                      <a:pt x="25" y="8"/>
                    </a:lnTo>
                    <a:lnTo>
                      <a:pt x="23" y="6"/>
                    </a:lnTo>
                    <a:lnTo>
                      <a:pt x="26" y="3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9" y="4"/>
                    </a:lnTo>
                    <a:lnTo>
                      <a:pt x="25" y="6"/>
                    </a:lnTo>
                    <a:lnTo>
                      <a:pt x="28" y="9"/>
                    </a:lnTo>
                    <a:lnTo>
                      <a:pt x="16" y="20"/>
                    </a:lnTo>
                    <a:lnTo>
                      <a:pt x="1" y="9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28" name="Freeform 1431"/>
              <p:cNvSpPr>
                <a:spLocks/>
              </p:cNvSpPr>
              <p:nvPr/>
            </p:nvSpPr>
            <p:spPr bwMode="auto">
              <a:xfrm>
                <a:off x="5132" y="2655"/>
                <a:ext cx="13" cy="15"/>
              </a:xfrm>
              <a:custGeom>
                <a:avLst/>
                <a:gdLst>
                  <a:gd name="T0" fmla="*/ 13 w 13"/>
                  <a:gd name="T1" fmla="*/ 0 h 15"/>
                  <a:gd name="T2" fmla="*/ 0 w 13"/>
                  <a:gd name="T3" fmla="*/ 0 h 15"/>
                  <a:gd name="T4" fmla="*/ 8 w 13"/>
                  <a:gd name="T5" fmla="*/ 15 h 15"/>
                  <a:gd name="T6" fmla="*/ 13 w 13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5">
                    <a:moveTo>
                      <a:pt x="13" y="0"/>
                    </a:moveTo>
                    <a:lnTo>
                      <a:pt x="0" y="0"/>
                    </a:lnTo>
                    <a:lnTo>
                      <a:pt x="8" y="1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29" name="Freeform 1432"/>
              <p:cNvSpPr>
                <a:spLocks/>
              </p:cNvSpPr>
              <p:nvPr/>
            </p:nvSpPr>
            <p:spPr bwMode="auto">
              <a:xfrm>
                <a:off x="5136" y="2653"/>
                <a:ext cx="6" cy="18"/>
              </a:xfrm>
              <a:custGeom>
                <a:avLst/>
                <a:gdLst>
                  <a:gd name="T0" fmla="*/ 3 w 6"/>
                  <a:gd name="T1" fmla="*/ 18 h 18"/>
                  <a:gd name="T2" fmla="*/ 0 w 6"/>
                  <a:gd name="T3" fmla="*/ 11 h 18"/>
                  <a:gd name="T4" fmla="*/ 2 w 6"/>
                  <a:gd name="T5" fmla="*/ 4 h 18"/>
                  <a:gd name="T6" fmla="*/ 1 w 6"/>
                  <a:gd name="T7" fmla="*/ 4 h 18"/>
                  <a:gd name="T8" fmla="*/ 1 w 6"/>
                  <a:gd name="T9" fmla="*/ 3 h 18"/>
                  <a:gd name="T10" fmla="*/ 1 w 6"/>
                  <a:gd name="T11" fmla="*/ 3 h 18"/>
                  <a:gd name="T12" fmla="*/ 1 w 6"/>
                  <a:gd name="T13" fmla="*/ 2 h 18"/>
                  <a:gd name="T14" fmla="*/ 1 w 6"/>
                  <a:gd name="T15" fmla="*/ 2 h 18"/>
                  <a:gd name="T16" fmla="*/ 1 w 6"/>
                  <a:gd name="T17" fmla="*/ 1 h 18"/>
                  <a:gd name="T18" fmla="*/ 2 w 6"/>
                  <a:gd name="T19" fmla="*/ 0 h 18"/>
                  <a:gd name="T20" fmla="*/ 3 w 6"/>
                  <a:gd name="T21" fmla="*/ 0 h 18"/>
                  <a:gd name="T22" fmla="*/ 4 w 6"/>
                  <a:gd name="T23" fmla="*/ 0 h 18"/>
                  <a:gd name="T24" fmla="*/ 4 w 6"/>
                  <a:gd name="T25" fmla="*/ 1 h 18"/>
                  <a:gd name="T26" fmla="*/ 5 w 6"/>
                  <a:gd name="T27" fmla="*/ 2 h 18"/>
                  <a:gd name="T28" fmla="*/ 5 w 6"/>
                  <a:gd name="T29" fmla="*/ 2 h 18"/>
                  <a:gd name="T30" fmla="*/ 5 w 6"/>
                  <a:gd name="T31" fmla="*/ 3 h 18"/>
                  <a:gd name="T32" fmla="*/ 5 w 6"/>
                  <a:gd name="T33" fmla="*/ 3 h 18"/>
                  <a:gd name="T34" fmla="*/ 4 w 6"/>
                  <a:gd name="T35" fmla="*/ 4 h 18"/>
                  <a:gd name="T36" fmla="*/ 4 w 6"/>
                  <a:gd name="T37" fmla="*/ 4 h 18"/>
                  <a:gd name="T38" fmla="*/ 6 w 6"/>
                  <a:gd name="T39" fmla="*/ 11 h 18"/>
                  <a:gd name="T40" fmla="*/ 3 w 6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18">
                    <a:moveTo>
                      <a:pt x="3" y="18"/>
                    </a:moveTo>
                    <a:lnTo>
                      <a:pt x="0" y="11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11"/>
                    </a:ln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30" name="Freeform 1433"/>
              <p:cNvSpPr>
                <a:spLocks/>
              </p:cNvSpPr>
              <p:nvPr/>
            </p:nvSpPr>
            <p:spPr bwMode="auto">
              <a:xfrm>
                <a:off x="5138" y="2677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4 h 4"/>
                  <a:gd name="T4" fmla="*/ 3 w 4"/>
                  <a:gd name="T5" fmla="*/ 3 h 4"/>
                  <a:gd name="T6" fmla="*/ 4 w 4"/>
                  <a:gd name="T7" fmla="*/ 2 h 4"/>
                  <a:gd name="T8" fmla="*/ 4 w 4"/>
                  <a:gd name="T9" fmla="*/ 2 h 4"/>
                  <a:gd name="T10" fmla="*/ 4 w 4"/>
                  <a:gd name="T11" fmla="*/ 1 h 4"/>
                  <a:gd name="T12" fmla="*/ 3 w 4"/>
                  <a:gd name="T13" fmla="*/ 0 h 4"/>
                  <a:gd name="T14" fmla="*/ 3 w 4"/>
                  <a:gd name="T15" fmla="*/ 0 h 4"/>
                  <a:gd name="T16" fmla="*/ 2 w 4"/>
                  <a:gd name="T17" fmla="*/ 0 h 4"/>
                  <a:gd name="T18" fmla="*/ 2 w 4"/>
                  <a:gd name="T19" fmla="*/ 0 h 4"/>
                  <a:gd name="T20" fmla="*/ 1 w 4"/>
                  <a:gd name="T21" fmla="*/ 0 h 4"/>
                  <a:gd name="T22" fmla="*/ 1 w 4"/>
                  <a:gd name="T23" fmla="*/ 1 h 4"/>
                  <a:gd name="T24" fmla="*/ 0 w 4"/>
                  <a:gd name="T25" fmla="*/ 2 h 4"/>
                  <a:gd name="T26" fmla="*/ 1 w 4"/>
                  <a:gd name="T27" fmla="*/ 2 h 4"/>
                  <a:gd name="T28" fmla="*/ 1 w 4"/>
                  <a:gd name="T29" fmla="*/ 3 h 4"/>
                  <a:gd name="T30" fmla="*/ 2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3" y="4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31" name="Freeform 1434"/>
              <p:cNvSpPr>
                <a:spLocks/>
              </p:cNvSpPr>
              <p:nvPr/>
            </p:nvSpPr>
            <p:spPr bwMode="auto">
              <a:xfrm>
                <a:off x="5138" y="2684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4 h 4"/>
                  <a:gd name="T4" fmla="*/ 3 w 4"/>
                  <a:gd name="T5" fmla="*/ 3 h 4"/>
                  <a:gd name="T6" fmla="*/ 4 w 4"/>
                  <a:gd name="T7" fmla="*/ 2 h 4"/>
                  <a:gd name="T8" fmla="*/ 4 w 4"/>
                  <a:gd name="T9" fmla="*/ 2 h 4"/>
                  <a:gd name="T10" fmla="*/ 4 w 4"/>
                  <a:gd name="T11" fmla="*/ 1 h 4"/>
                  <a:gd name="T12" fmla="*/ 3 w 4"/>
                  <a:gd name="T13" fmla="*/ 0 h 4"/>
                  <a:gd name="T14" fmla="*/ 3 w 4"/>
                  <a:gd name="T15" fmla="*/ 0 h 4"/>
                  <a:gd name="T16" fmla="*/ 2 w 4"/>
                  <a:gd name="T17" fmla="*/ 0 h 4"/>
                  <a:gd name="T18" fmla="*/ 2 w 4"/>
                  <a:gd name="T19" fmla="*/ 0 h 4"/>
                  <a:gd name="T20" fmla="*/ 1 w 4"/>
                  <a:gd name="T21" fmla="*/ 0 h 4"/>
                  <a:gd name="T22" fmla="*/ 1 w 4"/>
                  <a:gd name="T23" fmla="*/ 1 h 4"/>
                  <a:gd name="T24" fmla="*/ 0 w 4"/>
                  <a:gd name="T25" fmla="*/ 2 h 4"/>
                  <a:gd name="T26" fmla="*/ 1 w 4"/>
                  <a:gd name="T27" fmla="*/ 2 h 4"/>
                  <a:gd name="T28" fmla="*/ 1 w 4"/>
                  <a:gd name="T29" fmla="*/ 3 h 4"/>
                  <a:gd name="T30" fmla="*/ 2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3" y="4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32" name="Freeform 1435"/>
              <p:cNvSpPr>
                <a:spLocks/>
              </p:cNvSpPr>
              <p:nvPr/>
            </p:nvSpPr>
            <p:spPr bwMode="auto">
              <a:xfrm>
                <a:off x="5142" y="2618"/>
                <a:ext cx="11" cy="14"/>
              </a:xfrm>
              <a:custGeom>
                <a:avLst/>
                <a:gdLst>
                  <a:gd name="T0" fmla="*/ 8 w 11"/>
                  <a:gd name="T1" fmla="*/ 12 h 14"/>
                  <a:gd name="T2" fmla="*/ 4 w 11"/>
                  <a:gd name="T3" fmla="*/ 4 h 14"/>
                  <a:gd name="T4" fmla="*/ 5 w 11"/>
                  <a:gd name="T5" fmla="*/ 0 h 14"/>
                  <a:gd name="T6" fmla="*/ 11 w 11"/>
                  <a:gd name="T7" fmla="*/ 14 h 14"/>
                  <a:gd name="T8" fmla="*/ 0 w 11"/>
                  <a:gd name="T9" fmla="*/ 13 h 14"/>
                  <a:gd name="T10" fmla="*/ 1 w 11"/>
                  <a:gd name="T11" fmla="*/ 11 h 14"/>
                  <a:gd name="T12" fmla="*/ 8 w 11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4">
                    <a:moveTo>
                      <a:pt x="8" y="12"/>
                    </a:moveTo>
                    <a:lnTo>
                      <a:pt x="4" y="4"/>
                    </a:lnTo>
                    <a:lnTo>
                      <a:pt x="5" y="0"/>
                    </a:lnTo>
                    <a:lnTo>
                      <a:pt x="11" y="14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33" name="Freeform 1436"/>
              <p:cNvSpPr>
                <a:spLocks/>
              </p:cNvSpPr>
              <p:nvPr/>
            </p:nvSpPr>
            <p:spPr bwMode="auto">
              <a:xfrm>
                <a:off x="5151" y="2619"/>
                <a:ext cx="4" cy="5"/>
              </a:xfrm>
              <a:custGeom>
                <a:avLst/>
                <a:gdLst>
                  <a:gd name="T0" fmla="*/ 1 w 4"/>
                  <a:gd name="T1" fmla="*/ 5 h 5"/>
                  <a:gd name="T2" fmla="*/ 0 w 4"/>
                  <a:gd name="T3" fmla="*/ 5 h 5"/>
                  <a:gd name="T4" fmla="*/ 0 w 4"/>
                  <a:gd name="T5" fmla="*/ 4 h 5"/>
                  <a:gd name="T6" fmla="*/ 0 w 4"/>
                  <a:gd name="T7" fmla="*/ 3 h 5"/>
                  <a:gd name="T8" fmla="*/ 0 w 4"/>
                  <a:gd name="T9" fmla="*/ 2 h 5"/>
                  <a:gd name="T10" fmla="*/ 1 w 4"/>
                  <a:gd name="T11" fmla="*/ 1 h 5"/>
                  <a:gd name="T12" fmla="*/ 1 w 4"/>
                  <a:gd name="T13" fmla="*/ 0 h 5"/>
                  <a:gd name="T14" fmla="*/ 2 w 4"/>
                  <a:gd name="T15" fmla="*/ 0 h 5"/>
                  <a:gd name="T16" fmla="*/ 3 w 4"/>
                  <a:gd name="T17" fmla="*/ 0 h 5"/>
                  <a:gd name="T18" fmla="*/ 3 w 4"/>
                  <a:gd name="T19" fmla="*/ 0 h 5"/>
                  <a:gd name="T20" fmla="*/ 4 w 4"/>
                  <a:gd name="T21" fmla="*/ 1 h 5"/>
                  <a:gd name="T22" fmla="*/ 4 w 4"/>
                  <a:gd name="T23" fmla="*/ 2 h 5"/>
                  <a:gd name="T24" fmla="*/ 3 w 4"/>
                  <a:gd name="T25" fmla="*/ 3 h 5"/>
                  <a:gd name="T26" fmla="*/ 3 w 4"/>
                  <a:gd name="T27" fmla="*/ 4 h 5"/>
                  <a:gd name="T28" fmla="*/ 2 w 4"/>
                  <a:gd name="T29" fmla="*/ 5 h 5"/>
                  <a:gd name="T30" fmla="*/ 1 w 4"/>
                  <a:gd name="T31" fmla="*/ 5 h 5"/>
                  <a:gd name="T32" fmla="*/ 1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34" name="Freeform 1437"/>
              <p:cNvSpPr>
                <a:spLocks/>
              </p:cNvSpPr>
              <p:nvPr/>
            </p:nvSpPr>
            <p:spPr bwMode="auto">
              <a:xfrm>
                <a:off x="5140" y="2617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0 w 4"/>
                  <a:gd name="T3" fmla="*/ 5 h 6"/>
                  <a:gd name="T4" fmla="*/ 0 w 4"/>
                  <a:gd name="T5" fmla="*/ 4 h 6"/>
                  <a:gd name="T6" fmla="*/ 0 w 4"/>
                  <a:gd name="T7" fmla="*/ 3 h 6"/>
                  <a:gd name="T8" fmla="*/ 0 w 4"/>
                  <a:gd name="T9" fmla="*/ 2 h 6"/>
                  <a:gd name="T10" fmla="*/ 1 w 4"/>
                  <a:gd name="T11" fmla="*/ 1 h 6"/>
                  <a:gd name="T12" fmla="*/ 1 w 4"/>
                  <a:gd name="T13" fmla="*/ 0 h 6"/>
                  <a:gd name="T14" fmla="*/ 2 w 4"/>
                  <a:gd name="T15" fmla="*/ 0 h 6"/>
                  <a:gd name="T16" fmla="*/ 3 w 4"/>
                  <a:gd name="T17" fmla="*/ 0 h 6"/>
                  <a:gd name="T18" fmla="*/ 3 w 4"/>
                  <a:gd name="T19" fmla="*/ 0 h 6"/>
                  <a:gd name="T20" fmla="*/ 4 w 4"/>
                  <a:gd name="T21" fmla="*/ 1 h 6"/>
                  <a:gd name="T22" fmla="*/ 4 w 4"/>
                  <a:gd name="T23" fmla="*/ 2 h 6"/>
                  <a:gd name="T24" fmla="*/ 3 w 4"/>
                  <a:gd name="T25" fmla="*/ 3 h 6"/>
                  <a:gd name="T26" fmla="*/ 3 w 4"/>
                  <a:gd name="T27" fmla="*/ 4 h 6"/>
                  <a:gd name="T28" fmla="*/ 2 w 4"/>
                  <a:gd name="T29" fmla="*/ 5 h 6"/>
                  <a:gd name="T30" fmla="*/ 1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35" name="Freeform 1438"/>
              <p:cNvSpPr>
                <a:spLocks/>
              </p:cNvSpPr>
              <p:nvPr/>
            </p:nvSpPr>
            <p:spPr bwMode="auto">
              <a:xfrm>
                <a:off x="5249" y="2618"/>
                <a:ext cx="10" cy="13"/>
              </a:xfrm>
              <a:custGeom>
                <a:avLst/>
                <a:gdLst>
                  <a:gd name="T0" fmla="*/ 2 w 10"/>
                  <a:gd name="T1" fmla="*/ 12 h 13"/>
                  <a:gd name="T2" fmla="*/ 7 w 10"/>
                  <a:gd name="T3" fmla="*/ 3 h 13"/>
                  <a:gd name="T4" fmla="*/ 7 w 10"/>
                  <a:gd name="T5" fmla="*/ 0 h 13"/>
                  <a:gd name="T6" fmla="*/ 0 w 10"/>
                  <a:gd name="T7" fmla="*/ 13 h 13"/>
                  <a:gd name="T8" fmla="*/ 10 w 10"/>
                  <a:gd name="T9" fmla="*/ 13 h 13"/>
                  <a:gd name="T10" fmla="*/ 10 w 10"/>
                  <a:gd name="T11" fmla="*/ 12 h 13"/>
                  <a:gd name="T12" fmla="*/ 2 w 10"/>
                  <a:gd name="T1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3">
                    <a:moveTo>
                      <a:pt x="2" y="12"/>
                    </a:moveTo>
                    <a:lnTo>
                      <a:pt x="7" y="3"/>
                    </a:lnTo>
                    <a:lnTo>
                      <a:pt x="7" y="0"/>
                    </a:lnTo>
                    <a:lnTo>
                      <a:pt x="0" y="13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36" name="Freeform 1439"/>
              <p:cNvSpPr>
                <a:spLocks/>
              </p:cNvSpPr>
              <p:nvPr/>
            </p:nvSpPr>
            <p:spPr bwMode="auto">
              <a:xfrm>
                <a:off x="5247" y="2617"/>
                <a:ext cx="4" cy="6"/>
              </a:xfrm>
              <a:custGeom>
                <a:avLst/>
                <a:gdLst>
                  <a:gd name="T0" fmla="*/ 2 w 4"/>
                  <a:gd name="T1" fmla="*/ 6 h 6"/>
                  <a:gd name="T2" fmla="*/ 2 w 4"/>
                  <a:gd name="T3" fmla="*/ 6 h 6"/>
                  <a:gd name="T4" fmla="*/ 3 w 4"/>
                  <a:gd name="T5" fmla="*/ 6 h 6"/>
                  <a:gd name="T6" fmla="*/ 3 w 4"/>
                  <a:gd name="T7" fmla="*/ 5 h 6"/>
                  <a:gd name="T8" fmla="*/ 4 w 4"/>
                  <a:gd name="T9" fmla="*/ 4 h 6"/>
                  <a:gd name="T10" fmla="*/ 4 w 4"/>
                  <a:gd name="T11" fmla="*/ 2 h 6"/>
                  <a:gd name="T12" fmla="*/ 3 w 4"/>
                  <a:gd name="T13" fmla="*/ 1 h 6"/>
                  <a:gd name="T14" fmla="*/ 3 w 4"/>
                  <a:gd name="T15" fmla="*/ 1 h 6"/>
                  <a:gd name="T16" fmla="*/ 2 w 4"/>
                  <a:gd name="T17" fmla="*/ 0 h 6"/>
                  <a:gd name="T18" fmla="*/ 2 w 4"/>
                  <a:gd name="T19" fmla="*/ 1 h 6"/>
                  <a:gd name="T20" fmla="*/ 1 w 4"/>
                  <a:gd name="T21" fmla="*/ 1 h 6"/>
                  <a:gd name="T22" fmla="*/ 1 w 4"/>
                  <a:gd name="T23" fmla="*/ 2 h 6"/>
                  <a:gd name="T24" fmla="*/ 0 w 4"/>
                  <a:gd name="T25" fmla="*/ 3 h 6"/>
                  <a:gd name="T26" fmla="*/ 0 w 4"/>
                  <a:gd name="T27" fmla="*/ 4 h 6"/>
                  <a:gd name="T28" fmla="*/ 1 w 4"/>
                  <a:gd name="T29" fmla="*/ 5 h 6"/>
                  <a:gd name="T30" fmla="*/ 1 w 4"/>
                  <a:gd name="T31" fmla="*/ 6 h 6"/>
                  <a:gd name="T32" fmla="*/ 2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37" name="Freeform 1440"/>
              <p:cNvSpPr>
                <a:spLocks/>
              </p:cNvSpPr>
              <p:nvPr/>
            </p:nvSpPr>
            <p:spPr bwMode="auto">
              <a:xfrm>
                <a:off x="5260" y="2618"/>
                <a:ext cx="3" cy="6"/>
              </a:xfrm>
              <a:custGeom>
                <a:avLst/>
                <a:gdLst>
                  <a:gd name="T0" fmla="*/ 1 w 3"/>
                  <a:gd name="T1" fmla="*/ 6 h 6"/>
                  <a:gd name="T2" fmla="*/ 2 w 3"/>
                  <a:gd name="T3" fmla="*/ 6 h 6"/>
                  <a:gd name="T4" fmla="*/ 3 w 3"/>
                  <a:gd name="T5" fmla="*/ 5 h 6"/>
                  <a:gd name="T6" fmla="*/ 3 w 3"/>
                  <a:gd name="T7" fmla="*/ 4 h 6"/>
                  <a:gd name="T8" fmla="*/ 3 w 3"/>
                  <a:gd name="T9" fmla="*/ 3 h 6"/>
                  <a:gd name="T10" fmla="*/ 3 w 3"/>
                  <a:gd name="T11" fmla="*/ 2 h 6"/>
                  <a:gd name="T12" fmla="*/ 3 w 3"/>
                  <a:gd name="T13" fmla="*/ 1 h 6"/>
                  <a:gd name="T14" fmla="*/ 3 w 3"/>
                  <a:gd name="T15" fmla="*/ 0 h 6"/>
                  <a:gd name="T16" fmla="*/ 2 w 3"/>
                  <a:gd name="T17" fmla="*/ 0 h 6"/>
                  <a:gd name="T18" fmla="*/ 1 w 3"/>
                  <a:gd name="T19" fmla="*/ 0 h 6"/>
                  <a:gd name="T20" fmla="*/ 1 w 3"/>
                  <a:gd name="T21" fmla="*/ 0 h 6"/>
                  <a:gd name="T22" fmla="*/ 0 w 3"/>
                  <a:gd name="T23" fmla="*/ 1 h 6"/>
                  <a:gd name="T24" fmla="*/ 0 w 3"/>
                  <a:gd name="T25" fmla="*/ 3 h 6"/>
                  <a:gd name="T26" fmla="*/ 0 w 3"/>
                  <a:gd name="T27" fmla="*/ 4 h 6"/>
                  <a:gd name="T28" fmla="*/ 0 w 3"/>
                  <a:gd name="T29" fmla="*/ 5 h 6"/>
                  <a:gd name="T30" fmla="*/ 1 w 3"/>
                  <a:gd name="T31" fmla="*/ 6 h 6"/>
                  <a:gd name="T32" fmla="*/ 1 w 3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lnTo>
                      <a:pt x="2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</p:grpSp>
        <p:grpSp>
          <p:nvGrpSpPr>
            <p:cNvPr id="530" name="Group 1495"/>
            <p:cNvGrpSpPr>
              <a:grpSpLocks/>
            </p:cNvGrpSpPr>
            <p:nvPr/>
          </p:nvGrpSpPr>
          <p:grpSpPr bwMode="auto">
            <a:xfrm>
              <a:off x="8550275" y="4103688"/>
              <a:ext cx="301625" cy="269875"/>
              <a:chOff x="5386" y="2585"/>
              <a:chExt cx="190" cy="170"/>
            </a:xfrm>
          </p:grpSpPr>
          <p:sp>
            <p:nvSpPr>
              <p:cNvPr id="538" name="Freeform 1442"/>
              <p:cNvSpPr>
                <a:spLocks/>
              </p:cNvSpPr>
              <p:nvPr/>
            </p:nvSpPr>
            <p:spPr bwMode="auto">
              <a:xfrm>
                <a:off x="5548" y="2626"/>
                <a:ext cx="15" cy="17"/>
              </a:xfrm>
              <a:custGeom>
                <a:avLst/>
                <a:gdLst>
                  <a:gd name="T0" fmla="*/ 7 w 15"/>
                  <a:gd name="T1" fmla="*/ 17 h 17"/>
                  <a:gd name="T2" fmla="*/ 9 w 15"/>
                  <a:gd name="T3" fmla="*/ 16 h 17"/>
                  <a:gd name="T4" fmla="*/ 10 w 15"/>
                  <a:gd name="T5" fmla="*/ 16 h 17"/>
                  <a:gd name="T6" fmla="*/ 12 w 15"/>
                  <a:gd name="T7" fmla="*/ 15 h 17"/>
                  <a:gd name="T8" fmla="*/ 13 w 15"/>
                  <a:gd name="T9" fmla="*/ 14 h 17"/>
                  <a:gd name="T10" fmla="*/ 14 w 15"/>
                  <a:gd name="T11" fmla="*/ 13 h 17"/>
                  <a:gd name="T12" fmla="*/ 15 w 15"/>
                  <a:gd name="T13" fmla="*/ 11 h 17"/>
                  <a:gd name="T14" fmla="*/ 15 w 15"/>
                  <a:gd name="T15" fmla="*/ 10 h 17"/>
                  <a:gd name="T16" fmla="*/ 15 w 15"/>
                  <a:gd name="T17" fmla="*/ 8 h 17"/>
                  <a:gd name="T18" fmla="*/ 15 w 15"/>
                  <a:gd name="T19" fmla="*/ 6 h 17"/>
                  <a:gd name="T20" fmla="*/ 15 w 15"/>
                  <a:gd name="T21" fmla="*/ 5 h 17"/>
                  <a:gd name="T22" fmla="*/ 14 w 15"/>
                  <a:gd name="T23" fmla="*/ 3 h 17"/>
                  <a:gd name="T24" fmla="*/ 13 w 15"/>
                  <a:gd name="T25" fmla="*/ 2 h 17"/>
                  <a:gd name="T26" fmla="*/ 12 w 15"/>
                  <a:gd name="T27" fmla="*/ 1 h 17"/>
                  <a:gd name="T28" fmla="*/ 10 w 15"/>
                  <a:gd name="T29" fmla="*/ 0 h 17"/>
                  <a:gd name="T30" fmla="*/ 9 w 15"/>
                  <a:gd name="T31" fmla="*/ 0 h 17"/>
                  <a:gd name="T32" fmla="*/ 7 w 15"/>
                  <a:gd name="T33" fmla="*/ 0 h 17"/>
                  <a:gd name="T34" fmla="*/ 6 w 15"/>
                  <a:gd name="T35" fmla="*/ 0 h 17"/>
                  <a:gd name="T36" fmla="*/ 4 w 15"/>
                  <a:gd name="T37" fmla="*/ 0 h 17"/>
                  <a:gd name="T38" fmla="*/ 3 w 15"/>
                  <a:gd name="T39" fmla="*/ 1 h 17"/>
                  <a:gd name="T40" fmla="*/ 2 w 15"/>
                  <a:gd name="T41" fmla="*/ 2 h 17"/>
                  <a:gd name="T42" fmla="*/ 1 w 15"/>
                  <a:gd name="T43" fmla="*/ 3 h 17"/>
                  <a:gd name="T44" fmla="*/ 0 w 15"/>
                  <a:gd name="T45" fmla="*/ 5 h 17"/>
                  <a:gd name="T46" fmla="*/ 0 w 15"/>
                  <a:gd name="T47" fmla="*/ 6 h 17"/>
                  <a:gd name="T48" fmla="*/ 0 w 15"/>
                  <a:gd name="T49" fmla="*/ 8 h 17"/>
                  <a:gd name="T50" fmla="*/ 0 w 15"/>
                  <a:gd name="T51" fmla="*/ 10 h 17"/>
                  <a:gd name="T52" fmla="*/ 0 w 15"/>
                  <a:gd name="T53" fmla="*/ 11 h 17"/>
                  <a:gd name="T54" fmla="*/ 1 w 15"/>
                  <a:gd name="T55" fmla="*/ 13 h 17"/>
                  <a:gd name="T56" fmla="*/ 2 w 15"/>
                  <a:gd name="T57" fmla="*/ 14 h 17"/>
                  <a:gd name="T58" fmla="*/ 3 w 15"/>
                  <a:gd name="T59" fmla="*/ 15 h 17"/>
                  <a:gd name="T60" fmla="*/ 4 w 15"/>
                  <a:gd name="T61" fmla="*/ 16 h 17"/>
                  <a:gd name="T62" fmla="*/ 6 w 15"/>
                  <a:gd name="T63" fmla="*/ 16 h 17"/>
                  <a:gd name="T64" fmla="*/ 7 w 15"/>
                  <a:gd name="T6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7">
                    <a:moveTo>
                      <a:pt x="7" y="17"/>
                    </a:moveTo>
                    <a:lnTo>
                      <a:pt x="9" y="16"/>
                    </a:lnTo>
                    <a:lnTo>
                      <a:pt x="10" y="16"/>
                    </a:lnTo>
                    <a:lnTo>
                      <a:pt x="12" y="15"/>
                    </a:lnTo>
                    <a:lnTo>
                      <a:pt x="13" y="14"/>
                    </a:lnTo>
                    <a:lnTo>
                      <a:pt x="14" y="13"/>
                    </a:lnTo>
                    <a:lnTo>
                      <a:pt x="15" y="11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5" y="6"/>
                    </a:lnTo>
                    <a:lnTo>
                      <a:pt x="15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3" y="15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7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39" name="Freeform 1443"/>
              <p:cNvSpPr>
                <a:spLocks/>
              </p:cNvSpPr>
              <p:nvPr/>
            </p:nvSpPr>
            <p:spPr bwMode="auto">
              <a:xfrm>
                <a:off x="5395" y="2587"/>
                <a:ext cx="86" cy="12"/>
              </a:xfrm>
              <a:custGeom>
                <a:avLst/>
                <a:gdLst>
                  <a:gd name="T0" fmla="*/ 86 w 86"/>
                  <a:gd name="T1" fmla="*/ 10 h 12"/>
                  <a:gd name="T2" fmla="*/ 43 w 86"/>
                  <a:gd name="T3" fmla="*/ 0 h 12"/>
                  <a:gd name="T4" fmla="*/ 0 w 86"/>
                  <a:gd name="T5" fmla="*/ 10 h 12"/>
                  <a:gd name="T6" fmla="*/ 1 w 86"/>
                  <a:gd name="T7" fmla="*/ 12 h 12"/>
                  <a:gd name="T8" fmla="*/ 43 w 86"/>
                  <a:gd name="T9" fmla="*/ 2 h 12"/>
                  <a:gd name="T10" fmla="*/ 86 w 86"/>
                  <a:gd name="T11" fmla="*/ 12 h 12"/>
                  <a:gd name="T12" fmla="*/ 86 w 86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12">
                    <a:moveTo>
                      <a:pt x="86" y="10"/>
                    </a:moveTo>
                    <a:lnTo>
                      <a:pt x="43" y="0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43" y="2"/>
                    </a:lnTo>
                    <a:lnTo>
                      <a:pt x="86" y="12"/>
                    </a:lnTo>
                    <a:lnTo>
                      <a:pt x="8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40" name="Rectangle 1444"/>
              <p:cNvSpPr>
                <a:spLocks noChangeArrowheads="1"/>
              </p:cNvSpPr>
              <p:nvPr/>
            </p:nvSpPr>
            <p:spPr bwMode="auto">
              <a:xfrm>
                <a:off x="5390" y="2603"/>
                <a:ext cx="101" cy="10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41" name="Rectangle 1445"/>
              <p:cNvSpPr>
                <a:spLocks noChangeArrowheads="1"/>
              </p:cNvSpPr>
              <p:nvPr/>
            </p:nvSpPr>
            <p:spPr bwMode="auto">
              <a:xfrm>
                <a:off x="5392" y="2605"/>
                <a:ext cx="96" cy="10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42" name="Rectangle 1446"/>
              <p:cNvSpPr>
                <a:spLocks noChangeArrowheads="1"/>
              </p:cNvSpPr>
              <p:nvPr/>
            </p:nvSpPr>
            <p:spPr bwMode="auto">
              <a:xfrm>
                <a:off x="5401" y="2702"/>
                <a:ext cx="14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43" name="Rectangle 1447"/>
              <p:cNvSpPr>
                <a:spLocks noChangeArrowheads="1"/>
              </p:cNvSpPr>
              <p:nvPr/>
            </p:nvSpPr>
            <p:spPr bwMode="auto">
              <a:xfrm>
                <a:off x="5425" y="2702"/>
                <a:ext cx="13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44" name="Rectangle 1448"/>
              <p:cNvSpPr>
                <a:spLocks noChangeArrowheads="1"/>
              </p:cNvSpPr>
              <p:nvPr/>
            </p:nvSpPr>
            <p:spPr bwMode="auto">
              <a:xfrm>
                <a:off x="5448" y="2702"/>
                <a:ext cx="14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45" name="Rectangle 1449"/>
              <p:cNvSpPr>
                <a:spLocks noChangeArrowheads="1"/>
              </p:cNvSpPr>
              <p:nvPr/>
            </p:nvSpPr>
            <p:spPr bwMode="auto">
              <a:xfrm>
                <a:off x="5472" y="2702"/>
                <a:ext cx="14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46" name="Rectangle 1450"/>
              <p:cNvSpPr>
                <a:spLocks noChangeArrowheads="1"/>
              </p:cNvSpPr>
              <p:nvPr/>
            </p:nvSpPr>
            <p:spPr bwMode="auto">
              <a:xfrm>
                <a:off x="5401" y="2696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47" name="Rectangle 1451"/>
              <p:cNvSpPr>
                <a:spLocks noChangeArrowheads="1"/>
              </p:cNvSpPr>
              <p:nvPr/>
            </p:nvSpPr>
            <p:spPr bwMode="auto">
              <a:xfrm>
                <a:off x="5394" y="2694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48" name="Rectangle 1452"/>
              <p:cNvSpPr>
                <a:spLocks noChangeArrowheads="1"/>
              </p:cNvSpPr>
              <p:nvPr/>
            </p:nvSpPr>
            <p:spPr bwMode="auto">
              <a:xfrm>
                <a:off x="5401" y="2671"/>
                <a:ext cx="84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49" name="Rectangle 1453"/>
              <p:cNvSpPr>
                <a:spLocks noChangeArrowheads="1"/>
              </p:cNvSpPr>
              <p:nvPr/>
            </p:nvSpPr>
            <p:spPr bwMode="auto">
              <a:xfrm>
                <a:off x="5394" y="2669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50" name="Rectangle 1454"/>
              <p:cNvSpPr>
                <a:spLocks noChangeArrowheads="1"/>
              </p:cNvSpPr>
              <p:nvPr/>
            </p:nvSpPr>
            <p:spPr bwMode="auto">
              <a:xfrm>
                <a:off x="5401" y="2647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51" name="Rectangle 1455"/>
              <p:cNvSpPr>
                <a:spLocks noChangeArrowheads="1"/>
              </p:cNvSpPr>
              <p:nvPr/>
            </p:nvSpPr>
            <p:spPr bwMode="auto">
              <a:xfrm>
                <a:off x="5394" y="2645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52" name="Rectangle 1456"/>
              <p:cNvSpPr>
                <a:spLocks noChangeArrowheads="1"/>
              </p:cNvSpPr>
              <p:nvPr/>
            </p:nvSpPr>
            <p:spPr bwMode="auto">
              <a:xfrm>
                <a:off x="5401" y="2622"/>
                <a:ext cx="84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53" name="Rectangle 1457"/>
              <p:cNvSpPr>
                <a:spLocks noChangeArrowheads="1"/>
              </p:cNvSpPr>
              <p:nvPr/>
            </p:nvSpPr>
            <p:spPr bwMode="auto">
              <a:xfrm>
                <a:off x="5394" y="2620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54" name="Rectangle 1458"/>
              <p:cNvSpPr>
                <a:spLocks noChangeArrowheads="1"/>
              </p:cNvSpPr>
              <p:nvPr/>
            </p:nvSpPr>
            <p:spPr bwMode="auto">
              <a:xfrm>
                <a:off x="5404" y="2635"/>
                <a:ext cx="9" cy="6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55" name="Rectangle 1459"/>
              <p:cNvSpPr>
                <a:spLocks noChangeArrowheads="1"/>
              </p:cNvSpPr>
              <p:nvPr/>
            </p:nvSpPr>
            <p:spPr bwMode="auto">
              <a:xfrm>
                <a:off x="5406" y="2637"/>
                <a:ext cx="5" cy="59"/>
              </a:xfrm>
              <a:prstGeom prst="rect">
                <a:avLst/>
              </a:prstGeom>
              <a:solidFill>
                <a:srgbClr val="FF2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56" name="Rectangle 1460"/>
              <p:cNvSpPr>
                <a:spLocks noChangeArrowheads="1"/>
              </p:cNvSpPr>
              <p:nvPr/>
            </p:nvSpPr>
            <p:spPr bwMode="auto">
              <a:xfrm>
                <a:off x="5428" y="2655"/>
                <a:ext cx="8" cy="4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57" name="Rectangle 1461"/>
              <p:cNvSpPr>
                <a:spLocks noChangeArrowheads="1"/>
              </p:cNvSpPr>
              <p:nvPr/>
            </p:nvSpPr>
            <p:spPr bwMode="auto">
              <a:xfrm>
                <a:off x="5429" y="2657"/>
                <a:ext cx="5" cy="39"/>
              </a:xfrm>
              <a:prstGeom prst="rect">
                <a:avLst/>
              </a:prstGeom>
              <a:solidFill>
                <a:srgbClr val="B2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58" name="Rectangle 1462"/>
              <p:cNvSpPr>
                <a:spLocks noChangeArrowheads="1"/>
              </p:cNvSpPr>
              <p:nvPr/>
            </p:nvSpPr>
            <p:spPr bwMode="auto">
              <a:xfrm>
                <a:off x="5451" y="2666"/>
                <a:ext cx="8" cy="3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59" name="Rectangle 1463"/>
              <p:cNvSpPr>
                <a:spLocks noChangeArrowheads="1"/>
              </p:cNvSpPr>
              <p:nvPr/>
            </p:nvSpPr>
            <p:spPr bwMode="auto">
              <a:xfrm>
                <a:off x="5452" y="2668"/>
                <a:ext cx="5" cy="28"/>
              </a:xfrm>
              <a:prstGeom prst="rect">
                <a:avLst/>
              </a:prstGeom>
              <a:solidFill>
                <a:srgbClr val="FFAF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60" name="Rectangle 1464"/>
              <p:cNvSpPr>
                <a:spLocks noChangeArrowheads="1"/>
              </p:cNvSpPr>
              <p:nvPr/>
            </p:nvSpPr>
            <p:spPr bwMode="auto">
              <a:xfrm>
                <a:off x="5475" y="2627"/>
                <a:ext cx="8" cy="7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61" name="Rectangle 1465"/>
              <p:cNvSpPr>
                <a:spLocks noChangeArrowheads="1"/>
              </p:cNvSpPr>
              <p:nvPr/>
            </p:nvSpPr>
            <p:spPr bwMode="auto">
              <a:xfrm>
                <a:off x="5476" y="2628"/>
                <a:ext cx="5" cy="68"/>
              </a:xfrm>
              <a:prstGeom prst="rect">
                <a:avLst/>
              </a:prstGeom>
              <a:solidFill>
                <a:srgbClr val="FF6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62" name="Rectangle 1466"/>
              <p:cNvSpPr>
                <a:spLocks noChangeArrowheads="1"/>
              </p:cNvSpPr>
              <p:nvPr/>
            </p:nvSpPr>
            <p:spPr bwMode="auto">
              <a:xfrm>
                <a:off x="5386" y="2709"/>
                <a:ext cx="108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63" name="Rectangle 1467"/>
              <p:cNvSpPr>
                <a:spLocks noChangeArrowheads="1"/>
              </p:cNvSpPr>
              <p:nvPr/>
            </p:nvSpPr>
            <p:spPr bwMode="auto">
              <a:xfrm>
                <a:off x="5388" y="2711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64" name="Rectangle 1468"/>
              <p:cNvSpPr>
                <a:spLocks noChangeArrowheads="1"/>
              </p:cNvSpPr>
              <p:nvPr/>
            </p:nvSpPr>
            <p:spPr bwMode="auto">
              <a:xfrm>
                <a:off x="5386" y="2596"/>
                <a:ext cx="108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65" name="Rectangle 1469"/>
              <p:cNvSpPr>
                <a:spLocks noChangeArrowheads="1"/>
              </p:cNvSpPr>
              <p:nvPr/>
            </p:nvSpPr>
            <p:spPr bwMode="auto">
              <a:xfrm>
                <a:off x="5388" y="2599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66" name="Freeform 1470"/>
              <p:cNvSpPr>
                <a:spLocks/>
              </p:cNvSpPr>
              <p:nvPr/>
            </p:nvSpPr>
            <p:spPr bwMode="auto">
              <a:xfrm>
                <a:off x="5435" y="2585"/>
                <a:ext cx="7" cy="7"/>
              </a:xfrm>
              <a:custGeom>
                <a:avLst/>
                <a:gdLst>
                  <a:gd name="T0" fmla="*/ 3 w 7"/>
                  <a:gd name="T1" fmla="*/ 7 h 7"/>
                  <a:gd name="T2" fmla="*/ 4 w 7"/>
                  <a:gd name="T3" fmla="*/ 7 h 7"/>
                  <a:gd name="T4" fmla="*/ 5 w 7"/>
                  <a:gd name="T5" fmla="*/ 7 h 7"/>
                  <a:gd name="T6" fmla="*/ 5 w 7"/>
                  <a:gd name="T7" fmla="*/ 7 h 7"/>
                  <a:gd name="T8" fmla="*/ 6 w 7"/>
                  <a:gd name="T9" fmla="*/ 6 h 7"/>
                  <a:gd name="T10" fmla="*/ 6 w 7"/>
                  <a:gd name="T11" fmla="*/ 6 h 7"/>
                  <a:gd name="T12" fmla="*/ 6 w 7"/>
                  <a:gd name="T13" fmla="*/ 5 h 7"/>
                  <a:gd name="T14" fmla="*/ 7 w 7"/>
                  <a:gd name="T15" fmla="*/ 4 h 7"/>
                  <a:gd name="T16" fmla="*/ 7 w 7"/>
                  <a:gd name="T17" fmla="*/ 4 h 7"/>
                  <a:gd name="T18" fmla="*/ 7 w 7"/>
                  <a:gd name="T19" fmla="*/ 3 h 7"/>
                  <a:gd name="T20" fmla="*/ 6 w 7"/>
                  <a:gd name="T21" fmla="*/ 2 h 7"/>
                  <a:gd name="T22" fmla="*/ 6 w 7"/>
                  <a:gd name="T23" fmla="*/ 2 h 7"/>
                  <a:gd name="T24" fmla="*/ 6 w 7"/>
                  <a:gd name="T25" fmla="*/ 1 h 7"/>
                  <a:gd name="T26" fmla="*/ 5 w 7"/>
                  <a:gd name="T27" fmla="*/ 1 h 7"/>
                  <a:gd name="T28" fmla="*/ 5 w 7"/>
                  <a:gd name="T29" fmla="*/ 0 h 7"/>
                  <a:gd name="T30" fmla="*/ 4 w 7"/>
                  <a:gd name="T31" fmla="*/ 0 h 7"/>
                  <a:gd name="T32" fmla="*/ 3 w 7"/>
                  <a:gd name="T33" fmla="*/ 0 h 7"/>
                  <a:gd name="T34" fmla="*/ 3 w 7"/>
                  <a:gd name="T35" fmla="*/ 0 h 7"/>
                  <a:gd name="T36" fmla="*/ 2 w 7"/>
                  <a:gd name="T37" fmla="*/ 0 h 7"/>
                  <a:gd name="T38" fmla="*/ 1 w 7"/>
                  <a:gd name="T39" fmla="*/ 1 h 7"/>
                  <a:gd name="T40" fmla="*/ 1 w 7"/>
                  <a:gd name="T41" fmla="*/ 1 h 7"/>
                  <a:gd name="T42" fmla="*/ 0 w 7"/>
                  <a:gd name="T43" fmla="*/ 2 h 7"/>
                  <a:gd name="T44" fmla="*/ 0 w 7"/>
                  <a:gd name="T45" fmla="*/ 2 h 7"/>
                  <a:gd name="T46" fmla="*/ 0 w 7"/>
                  <a:gd name="T47" fmla="*/ 3 h 7"/>
                  <a:gd name="T48" fmla="*/ 0 w 7"/>
                  <a:gd name="T49" fmla="*/ 4 h 7"/>
                  <a:gd name="T50" fmla="*/ 0 w 7"/>
                  <a:gd name="T51" fmla="*/ 4 h 7"/>
                  <a:gd name="T52" fmla="*/ 0 w 7"/>
                  <a:gd name="T53" fmla="*/ 5 h 7"/>
                  <a:gd name="T54" fmla="*/ 0 w 7"/>
                  <a:gd name="T55" fmla="*/ 6 h 7"/>
                  <a:gd name="T56" fmla="*/ 1 w 7"/>
                  <a:gd name="T57" fmla="*/ 6 h 7"/>
                  <a:gd name="T58" fmla="*/ 1 w 7"/>
                  <a:gd name="T59" fmla="*/ 7 h 7"/>
                  <a:gd name="T60" fmla="*/ 2 w 7"/>
                  <a:gd name="T61" fmla="*/ 7 h 7"/>
                  <a:gd name="T62" fmla="*/ 3 w 7"/>
                  <a:gd name="T63" fmla="*/ 7 h 7"/>
                  <a:gd name="T64" fmla="*/ 3 w 7"/>
                  <a:gd name="T6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" h="7">
                    <a:moveTo>
                      <a:pt x="3" y="7"/>
                    </a:move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67" name="Freeform 1471"/>
              <p:cNvSpPr>
                <a:spLocks/>
              </p:cNvSpPr>
              <p:nvPr/>
            </p:nvSpPr>
            <p:spPr bwMode="auto">
              <a:xfrm>
                <a:off x="5436" y="2586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3 w 4"/>
                  <a:gd name="T3" fmla="*/ 5 h 5"/>
                  <a:gd name="T4" fmla="*/ 4 w 4"/>
                  <a:gd name="T5" fmla="*/ 4 h 5"/>
                  <a:gd name="T6" fmla="*/ 4 w 4"/>
                  <a:gd name="T7" fmla="*/ 3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1 h 5"/>
                  <a:gd name="T14" fmla="*/ 3 w 4"/>
                  <a:gd name="T15" fmla="*/ 0 h 5"/>
                  <a:gd name="T16" fmla="*/ 2 w 4"/>
                  <a:gd name="T17" fmla="*/ 0 h 5"/>
                  <a:gd name="T18" fmla="*/ 1 w 4"/>
                  <a:gd name="T19" fmla="*/ 0 h 5"/>
                  <a:gd name="T20" fmla="*/ 1 w 4"/>
                  <a:gd name="T21" fmla="*/ 1 h 5"/>
                  <a:gd name="T22" fmla="*/ 0 w 4"/>
                  <a:gd name="T23" fmla="*/ 2 h 5"/>
                  <a:gd name="T24" fmla="*/ 0 w 4"/>
                  <a:gd name="T25" fmla="*/ 3 h 5"/>
                  <a:gd name="T26" fmla="*/ 0 w 4"/>
                  <a:gd name="T27" fmla="*/ 3 h 5"/>
                  <a:gd name="T28" fmla="*/ 1 w 4"/>
                  <a:gd name="T29" fmla="*/ 4 h 5"/>
                  <a:gd name="T30" fmla="*/ 1 w 4"/>
                  <a:gd name="T31" fmla="*/ 5 h 5"/>
                  <a:gd name="T32" fmla="*/ 2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3" y="5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68" name="Freeform 1472"/>
              <p:cNvSpPr>
                <a:spLocks/>
              </p:cNvSpPr>
              <p:nvPr/>
            </p:nvSpPr>
            <p:spPr bwMode="auto">
              <a:xfrm>
                <a:off x="5486" y="2649"/>
                <a:ext cx="90" cy="106"/>
              </a:xfrm>
              <a:custGeom>
                <a:avLst/>
                <a:gdLst>
                  <a:gd name="T0" fmla="*/ 75 w 90"/>
                  <a:gd name="T1" fmla="*/ 34 h 106"/>
                  <a:gd name="T2" fmla="*/ 77 w 90"/>
                  <a:gd name="T3" fmla="*/ 33 h 106"/>
                  <a:gd name="T4" fmla="*/ 83 w 90"/>
                  <a:gd name="T5" fmla="*/ 31 h 106"/>
                  <a:gd name="T6" fmla="*/ 84 w 90"/>
                  <a:gd name="T7" fmla="*/ 29 h 106"/>
                  <a:gd name="T8" fmla="*/ 86 w 90"/>
                  <a:gd name="T9" fmla="*/ 27 h 106"/>
                  <a:gd name="T10" fmla="*/ 87 w 90"/>
                  <a:gd name="T11" fmla="*/ 19 h 106"/>
                  <a:gd name="T12" fmla="*/ 86 w 90"/>
                  <a:gd name="T13" fmla="*/ 16 h 106"/>
                  <a:gd name="T14" fmla="*/ 84 w 90"/>
                  <a:gd name="T15" fmla="*/ 11 h 106"/>
                  <a:gd name="T16" fmla="*/ 79 w 90"/>
                  <a:gd name="T17" fmla="*/ 6 h 106"/>
                  <a:gd name="T18" fmla="*/ 74 w 90"/>
                  <a:gd name="T19" fmla="*/ 1 h 106"/>
                  <a:gd name="T20" fmla="*/ 71 w 90"/>
                  <a:gd name="T21" fmla="*/ 1 h 106"/>
                  <a:gd name="T22" fmla="*/ 68 w 90"/>
                  <a:gd name="T23" fmla="*/ 0 h 106"/>
                  <a:gd name="T24" fmla="*/ 64 w 90"/>
                  <a:gd name="T25" fmla="*/ 0 h 106"/>
                  <a:gd name="T26" fmla="*/ 55 w 90"/>
                  <a:gd name="T27" fmla="*/ 0 h 106"/>
                  <a:gd name="T28" fmla="*/ 47 w 90"/>
                  <a:gd name="T29" fmla="*/ 0 h 106"/>
                  <a:gd name="T30" fmla="*/ 43 w 90"/>
                  <a:gd name="T31" fmla="*/ 0 h 106"/>
                  <a:gd name="T32" fmla="*/ 40 w 90"/>
                  <a:gd name="T33" fmla="*/ 0 h 106"/>
                  <a:gd name="T34" fmla="*/ 37 w 90"/>
                  <a:gd name="T35" fmla="*/ 1 h 106"/>
                  <a:gd name="T36" fmla="*/ 32 w 90"/>
                  <a:gd name="T37" fmla="*/ 4 h 106"/>
                  <a:gd name="T38" fmla="*/ 30 w 90"/>
                  <a:gd name="T39" fmla="*/ 7 h 106"/>
                  <a:gd name="T40" fmla="*/ 25 w 90"/>
                  <a:gd name="T41" fmla="*/ 15 h 106"/>
                  <a:gd name="T42" fmla="*/ 23 w 90"/>
                  <a:gd name="T43" fmla="*/ 19 h 106"/>
                  <a:gd name="T44" fmla="*/ 5 w 90"/>
                  <a:gd name="T45" fmla="*/ 14 h 106"/>
                  <a:gd name="T46" fmla="*/ 3 w 90"/>
                  <a:gd name="T47" fmla="*/ 11 h 106"/>
                  <a:gd name="T48" fmla="*/ 2 w 90"/>
                  <a:gd name="T49" fmla="*/ 10 h 106"/>
                  <a:gd name="T50" fmla="*/ 0 w 90"/>
                  <a:gd name="T51" fmla="*/ 15 h 106"/>
                  <a:gd name="T52" fmla="*/ 3 w 90"/>
                  <a:gd name="T53" fmla="*/ 24 h 106"/>
                  <a:gd name="T54" fmla="*/ 6 w 90"/>
                  <a:gd name="T55" fmla="*/ 26 h 106"/>
                  <a:gd name="T56" fmla="*/ 9 w 90"/>
                  <a:gd name="T57" fmla="*/ 27 h 106"/>
                  <a:gd name="T58" fmla="*/ 14 w 90"/>
                  <a:gd name="T59" fmla="*/ 29 h 106"/>
                  <a:gd name="T60" fmla="*/ 18 w 90"/>
                  <a:gd name="T61" fmla="*/ 31 h 106"/>
                  <a:gd name="T62" fmla="*/ 23 w 90"/>
                  <a:gd name="T63" fmla="*/ 32 h 106"/>
                  <a:gd name="T64" fmla="*/ 27 w 90"/>
                  <a:gd name="T65" fmla="*/ 31 h 106"/>
                  <a:gd name="T66" fmla="*/ 32 w 90"/>
                  <a:gd name="T67" fmla="*/ 28 h 106"/>
                  <a:gd name="T68" fmla="*/ 19 w 90"/>
                  <a:gd name="T69" fmla="*/ 79 h 106"/>
                  <a:gd name="T70" fmla="*/ 33 w 90"/>
                  <a:gd name="T71" fmla="*/ 93 h 106"/>
                  <a:gd name="T72" fmla="*/ 41 w 90"/>
                  <a:gd name="T73" fmla="*/ 100 h 106"/>
                  <a:gd name="T74" fmla="*/ 36 w 90"/>
                  <a:gd name="T75" fmla="*/ 101 h 106"/>
                  <a:gd name="T76" fmla="*/ 32 w 90"/>
                  <a:gd name="T77" fmla="*/ 105 h 106"/>
                  <a:gd name="T78" fmla="*/ 49 w 90"/>
                  <a:gd name="T79" fmla="*/ 106 h 106"/>
                  <a:gd name="T80" fmla="*/ 53 w 90"/>
                  <a:gd name="T81" fmla="*/ 100 h 106"/>
                  <a:gd name="T82" fmla="*/ 50 w 90"/>
                  <a:gd name="T83" fmla="*/ 95 h 106"/>
                  <a:gd name="T84" fmla="*/ 50 w 90"/>
                  <a:gd name="T85" fmla="*/ 83 h 106"/>
                  <a:gd name="T86" fmla="*/ 59 w 90"/>
                  <a:gd name="T87" fmla="*/ 86 h 106"/>
                  <a:gd name="T88" fmla="*/ 60 w 90"/>
                  <a:gd name="T89" fmla="*/ 96 h 106"/>
                  <a:gd name="T90" fmla="*/ 58 w 90"/>
                  <a:gd name="T91" fmla="*/ 101 h 106"/>
                  <a:gd name="T92" fmla="*/ 57 w 90"/>
                  <a:gd name="T93" fmla="*/ 104 h 106"/>
                  <a:gd name="T94" fmla="*/ 62 w 90"/>
                  <a:gd name="T95" fmla="*/ 103 h 106"/>
                  <a:gd name="T96" fmla="*/ 80 w 90"/>
                  <a:gd name="T97" fmla="*/ 103 h 106"/>
                  <a:gd name="T98" fmla="*/ 75 w 90"/>
                  <a:gd name="T99" fmla="*/ 100 h 106"/>
                  <a:gd name="T100" fmla="*/ 72 w 90"/>
                  <a:gd name="T101" fmla="*/ 99 h 106"/>
                  <a:gd name="T102" fmla="*/ 80 w 90"/>
                  <a:gd name="T103" fmla="*/ 8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106">
                    <a:moveTo>
                      <a:pt x="81" y="79"/>
                    </a:moveTo>
                    <a:lnTo>
                      <a:pt x="90" y="79"/>
                    </a:lnTo>
                    <a:lnTo>
                      <a:pt x="75" y="42"/>
                    </a:lnTo>
                    <a:lnTo>
                      <a:pt x="75" y="34"/>
                    </a:lnTo>
                    <a:lnTo>
                      <a:pt x="75" y="34"/>
                    </a:lnTo>
                    <a:lnTo>
                      <a:pt x="76" y="34"/>
                    </a:lnTo>
                    <a:lnTo>
                      <a:pt x="76" y="34"/>
                    </a:lnTo>
                    <a:lnTo>
                      <a:pt x="77" y="33"/>
                    </a:lnTo>
                    <a:lnTo>
                      <a:pt x="79" y="33"/>
                    </a:lnTo>
                    <a:lnTo>
                      <a:pt x="80" y="32"/>
                    </a:lnTo>
                    <a:lnTo>
                      <a:pt x="81" y="32"/>
                    </a:lnTo>
                    <a:lnTo>
                      <a:pt x="83" y="31"/>
                    </a:lnTo>
                    <a:lnTo>
                      <a:pt x="83" y="30"/>
                    </a:lnTo>
                    <a:lnTo>
                      <a:pt x="84" y="30"/>
                    </a:lnTo>
                    <a:lnTo>
                      <a:pt x="84" y="29"/>
                    </a:lnTo>
                    <a:lnTo>
                      <a:pt x="84" y="29"/>
                    </a:lnTo>
                    <a:lnTo>
                      <a:pt x="85" y="28"/>
                    </a:lnTo>
                    <a:lnTo>
                      <a:pt x="85" y="28"/>
                    </a:lnTo>
                    <a:lnTo>
                      <a:pt x="85" y="27"/>
                    </a:lnTo>
                    <a:lnTo>
                      <a:pt x="86" y="27"/>
                    </a:lnTo>
                    <a:lnTo>
                      <a:pt x="86" y="25"/>
                    </a:lnTo>
                    <a:lnTo>
                      <a:pt x="87" y="23"/>
                    </a:lnTo>
                    <a:lnTo>
                      <a:pt x="87" y="21"/>
                    </a:lnTo>
                    <a:lnTo>
                      <a:pt x="87" y="19"/>
                    </a:lnTo>
                    <a:lnTo>
                      <a:pt x="87" y="18"/>
                    </a:lnTo>
                    <a:lnTo>
                      <a:pt x="87" y="18"/>
                    </a:lnTo>
                    <a:lnTo>
                      <a:pt x="86" y="17"/>
                    </a:lnTo>
                    <a:lnTo>
                      <a:pt x="86" y="16"/>
                    </a:lnTo>
                    <a:lnTo>
                      <a:pt x="86" y="15"/>
                    </a:lnTo>
                    <a:lnTo>
                      <a:pt x="85" y="14"/>
                    </a:lnTo>
                    <a:lnTo>
                      <a:pt x="84" y="13"/>
                    </a:lnTo>
                    <a:lnTo>
                      <a:pt x="84" y="11"/>
                    </a:lnTo>
                    <a:lnTo>
                      <a:pt x="83" y="10"/>
                    </a:lnTo>
                    <a:lnTo>
                      <a:pt x="82" y="8"/>
                    </a:lnTo>
                    <a:lnTo>
                      <a:pt x="81" y="7"/>
                    </a:lnTo>
                    <a:lnTo>
                      <a:pt x="79" y="6"/>
                    </a:lnTo>
                    <a:lnTo>
                      <a:pt x="78" y="4"/>
                    </a:lnTo>
                    <a:lnTo>
                      <a:pt x="77" y="3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3" y="1"/>
                    </a:lnTo>
                    <a:lnTo>
                      <a:pt x="72" y="1"/>
                    </a:lnTo>
                    <a:lnTo>
                      <a:pt x="72" y="1"/>
                    </a:lnTo>
                    <a:lnTo>
                      <a:pt x="71" y="1"/>
                    </a:lnTo>
                    <a:lnTo>
                      <a:pt x="70" y="0"/>
                    </a:lnTo>
                    <a:lnTo>
                      <a:pt x="69" y="0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8" y="0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9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7" y="1"/>
                    </a:lnTo>
                    <a:lnTo>
                      <a:pt x="36" y="2"/>
                    </a:lnTo>
                    <a:lnTo>
                      <a:pt x="35" y="3"/>
                    </a:lnTo>
                    <a:lnTo>
                      <a:pt x="34" y="3"/>
                    </a:lnTo>
                    <a:lnTo>
                      <a:pt x="32" y="4"/>
                    </a:lnTo>
                    <a:lnTo>
                      <a:pt x="32" y="5"/>
                    </a:lnTo>
                    <a:lnTo>
                      <a:pt x="31" y="6"/>
                    </a:lnTo>
                    <a:lnTo>
                      <a:pt x="30" y="6"/>
                    </a:lnTo>
                    <a:lnTo>
                      <a:pt x="30" y="7"/>
                    </a:lnTo>
                    <a:lnTo>
                      <a:pt x="29" y="9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25" y="15"/>
                    </a:lnTo>
                    <a:lnTo>
                      <a:pt x="24" y="16"/>
                    </a:lnTo>
                    <a:lnTo>
                      <a:pt x="23" y="18"/>
                    </a:lnTo>
                    <a:lnTo>
                      <a:pt x="23" y="19"/>
                    </a:lnTo>
                    <a:lnTo>
                      <a:pt x="23" y="19"/>
                    </a:lnTo>
                    <a:lnTo>
                      <a:pt x="7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4" y="25"/>
                    </a:lnTo>
                    <a:lnTo>
                      <a:pt x="5" y="25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7" y="26"/>
                    </a:lnTo>
                    <a:lnTo>
                      <a:pt x="7" y="27"/>
                    </a:lnTo>
                    <a:lnTo>
                      <a:pt x="8" y="27"/>
                    </a:lnTo>
                    <a:lnTo>
                      <a:pt x="9" y="27"/>
                    </a:lnTo>
                    <a:lnTo>
                      <a:pt x="10" y="28"/>
                    </a:lnTo>
                    <a:lnTo>
                      <a:pt x="11" y="28"/>
                    </a:lnTo>
                    <a:lnTo>
                      <a:pt x="12" y="29"/>
                    </a:lnTo>
                    <a:lnTo>
                      <a:pt x="14" y="29"/>
                    </a:lnTo>
                    <a:lnTo>
                      <a:pt x="15" y="30"/>
                    </a:lnTo>
                    <a:lnTo>
                      <a:pt x="16" y="30"/>
                    </a:lnTo>
                    <a:lnTo>
                      <a:pt x="17" y="31"/>
                    </a:lnTo>
                    <a:lnTo>
                      <a:pt x="18" y="31"/>
                    </a:lnTo>
                    <a:lnTo>
                      <a:pt x="20" y="31"/>
                    </a:lnTo>
                    <a:lnTo>
                      <a:pt x="21" y="31"/>
                    </a:lnTo>
                    <a:lnTo>
                      <a:pt x="22" y="32"/>
                    </a:lnTo>
                    <a:lnTo>
                      <a:pt x="23" y="32"/>
                    </a:lnTo>
                    <a:lnTo>
                      <a:pt x="24" y="32"/>
                    </a:lnTo>
                    <a:lnTo>
                      <a:pt x="25" y="31"/>
                    </a:lnTo>
                    <a:lnTo>
                      <a:pt x="26" y="31"/>
                    </a:lnTo>
                    <a:lnTo>
                      <a:pt x="27" y="31"/>
                    </a:lnTo>
                    <a:lnTo>
                      <a:pt x="28" y="30"/>
                    </a:lnTo>
                    <a:lnTo>
                      <a:pt x="29" y="30"/>
                    </a:lnTo>
                    <a:lnTo>
                      <a:pt x="31" y="29"/>
                    </a:lnTo>
                    <a:lnTo>
                      <a:pt x="32" y="28"/>
                    </a:lnTo>
                    <a:lnTo>
                      <a:pt x="33" y="27"/>
                    </a:lnTo>
                    <a:lnTo>
                      <a:pt x="35" y="26"/>
                    </a:lnTo>
                    <a:lnTo>
                      <a:pt x="35" y="40"/>
                    </a:lnTo>
                    <a:lnTo>
                      <a:pt x="19" y="79"/>
                    </a:lnTo>
                    <a:lnTo>
                      <a:pt x="28" y="79"/>
                    </a:lnTo>
                    <a:lnTo>
                      <a:pt x="29" y="85"/>
                    </a:lnTo>
                    <a:lnTo>
                      <a:pt x="31" y="90"/>
                    </a:lnTo>
                    <a:lnTo>
                      <a:pt x="33" y="93"/>
                    </a:lnTo>
                    <a:lnTo>
                      <a:pt x="36" y="96"/>
                    </a:lnTo>
                    <a:lnTo>
                      <a:pt x="38" y="98"/>
                    </a:lnTo>
                    <a:lnTo>
                      <a:pt x="40" y="99"/>
                    </a:lnTo>
                    <a:lnTo>
                      <a:pt x="41" y="100"/>
                    </a:lnTo>
                    <a:lnTo>
                      <a:pt x="41" y="100"/>
                    </a:lnTo>
                    <a:lnTo>
                      <a:pt x="39" y="100"/>
                    </a:lnTo>
                    <a:lnTo>
                      <a:pt x="38" y="100"/>
                    </a:lnTo>
                    <a:lnTo>
                      <a:pt x="36" y="101"/>
                    </a:lnTo>
                    <a:lnTo>
                      <a:pt x="34" y="102"/>
                    </a:lnTo>
                    <a:lnTo>
                      <a:pt x="33" y="102"/>
                    </a:lnTo>
                    <a:lnTo>
                      <a:pt x="32" y="103"/>
                    </a:lnTo>
                    <a:lnTo>
                      <a:pt x="32" y="105"/>
                    </a:lnTo>
                    <a:lnTo>
                      <a:pt x="31" y="106"/>
                    </a:lnTo>
                    <a:lnTo>
                      <a:pt x="45" y="106"/>
                    </a:lnTo>
                    <a:lnTo>
                      <a:pt x="49" y="103"/>
                    </a:lnTo>
                    <a:lnTo>
                      <a:pt x="49" y="106"/>
                    </a:lnTo>
                    <a:lnTo>
                      <a:pt x="52" y="106"/>
                    </a:lnTo>
                    <a:lnTo>
                      <a:pt x="53" y="104"/>
                    </a:lnTo>
                    <a:lnTo>
                      <a:pt x="53" y="102"/>
                    </a:lnTo>
                    <a:lnTo>
                      <a:pt x="53" y="100"/>
                    </a:lnTo>
                    <a:lnTo>
                      <a:pt x="52" y="99"/>
                    </a:lnTo>
                    <a:lnTo>
                      <a:pt x="51" y="98"/>
                    </a:lnTo>
                    <a:lnTo>
                      <a:pt x="51" y="97"/>
                    </a:lnTo>
                    <a:lnTo>
                      <a:pt x="50" y="95"/>
                    </a:lnTo>
                    <a:lnTo>
                      <a:pt x="50" y="93"/>
                    </a:lnTo>
                    <a:lnTo>
                      <a:pt x="50" y="90"/>
                    </a:lnTo>
                    <a:lnTo>
                      <a:pt x="50" y="87"/>
                    </a:lnTo>
                    <a:lnTo>
                      <a:pt x="50" y="83"/>
                    </a:lnTo>
                    <a:lnTo>
                      <a:pt x="51" y="79"/>
                    </a:lnTo>
                    <a:lnTo>
                      <a:pt x="58" y="79"/>
                    </a:lnTo>
                    <a:lnTo>
                      <a:pt x="59" y="83"/>
                    </a:lnTo>
                    <a:lnTo>
                      <a:pt x="59" y="86"/>
                    </a:lnTo>
                    <a:lnTo>
                      <a:pt x="60" y="89"/>
                    </a:lnTo>
                    <a:lnTo>
                      <a:pt x="60" y="91"/>
                    </a:lnTo>
                    <a:lnTo>
                      <a:pt x="60" y="94"/>
                    </a:lnTo>
                    <a:lnTo>
                      <a:pt x="60" y="96"/>
                    </a:lnTo>
                    <a:lnTo>
                      <a:pt x="60" y="97"/>
                    </a:lnTo>
                    <a:lnTo>
                      <a:pt x="60" y="99"/>
                    </a:lnTo>
                    <a:lnTo>
                      <a:pt x="59" y="100"/>
                    </a:lnTo>
                    <a:lnTo>
                      <a:pt x="58" y="101"/>
                    </a:lnTo>
                    <a:lnTo>
                      <a:pt x="58" y="102"/>
                    </a:lnTo>
                    <a:lnTo>
                      <a:pt x="57" y="102"/>
                    </a:lnTo>
                    <a:lnTo>
                      <a:pt x="57" y="103"/>
                    </a:lnTo>
                    <a:lnTo>
                      <a:pt x="57" y="104"/>
                    </a:lnTo>
                    <a:lnTo>
                      <a:pt x="58" y="105"/>
                    </a:lnTo>
                    <a:lnTo>
                      <a:pt x="58" y="106"/>
                    </a:lnTo>
                    <a:lnTo>
                      <a:pt x="62" y="106"/>
                    </a:lnTo>
                    <a:lnTo>
                      <a:pt x="62" y="103"/>
                    </a:lnTo>
                    <a:lnTo>
                      <a:pt x="67" y="106"/>
                    </a:lnTo>
                    <a:lnTo>
                      <a:pt x="81" y="106"/>
                    </a:lnTo>
                    <a:lnTo>
                      <a:pt x="80" y="105"/>
                    </a:lnTo>
                    <a:lnTo>
                      <a:pt x="80" y="103"/>
                    </a:lnTo>
                    <a:lnTo>
                      <a:pt x="79" y="103"/>
                    </a:lnTo>
                    <a:lnTo>
                      <a:pt x="78" y="102"/>
                    </a:lnTo>
                    <a:lnTo>
                      <a:pt x="76" y="101"/>
                    </a:lnTo>
                    <a:lnTo>
                      <a:pt x="75" y="100"/>
                    </a:lnTo>
                    <a:lnTo>
                      <a:pt x="73" y="100"/>
                    </a:lnTo>
                    <a:lnTo>
                      <a:pt x="70" y="100"/>
                    </a:lnTo>
                    <a:lnTo>
                      <a:pt x="71" y="100"/>
                    </a:lnTo>
                    <a:lnTo>
                      <a:pt x="72" y="99"/>
                    </a:lnTo>
                    <a:lnTo>
                      <a:pt x="74" y="98"/>
                    </a:lnTo>
                    <a:lnTo>
                      <a:pt x="76" y="96"/>
                    </a:lnTo>
                    <a:lnTo>
                      <a:pt x="78" y="93"/>
                    </a:lnTo>
                    <a:lnTo>
                      <a:pt x="80" y="89"/>
                    </a:lnTo>
                    <a:lnTo>
                      <a:pt x="81" y="85"/>
                    </a:lnTo>
                    <a:lnTo>
                      <a:pt x="81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69" name="Freeform 1473"/>
              <p:cNvSpPr>
                <a:spLocks/>
              </p:cNvSpPr>
              <p:nvPr/>
            </p:nvSpPr>
            <p:spPr bwMode="auto">
              <a:xfrm>
                <a:off x="5529" y="2635"/>
                <a:ext cx="26" cy="23"/>
              </a:xfrm>
              <a:custGeom>
                <a:avLst/>
                <a:gdLst>
                  <a:gd name="T0" fmla="*/ 26 w 26"/>
                  <a:gd name="T1" fmla="*/ 22 h 23"/>
                  <a:gd name="T2" fmla="*/ 26 w 26"/>
                  <a:gd name="T3" fmla="*/ 0 h 23"/>
                  <a:gd name="T4" fmla="*/ 0 w 26"/>
                  <a:gd name="T5" fmla="*/ 5 h 23"/>
                  <a:gd name="T6" fmla="*/ 0 w 26"/>
                  <a:gd name="T7" fmla="*/ 23 h 23"/>
                  <a:gd name="T8" fmla="*/ 26 w 26"/>
                  <a:gd name="T9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6" y="22"/>
                    </a:moveTo>
                    <a:lnTo>
                      <a:pt x="26" y="0"/>
                    </a:lnTo>
                    <a:lnTo>
                      <a:pt x="0" y="5"/>
                    </a:lnTo>
                    <a:lnTo>
                      <a:pt x="0" y="23"/>
                    </a:lnTo>
                    <a:lnTo>
                      <a:pt x="26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70" name="Freeform 1474"/>
              <p:cNvSpPr>
                <a:spLocks/>
              </p:cNvSpPr>
              <p:nvPr/>
            </p:nvSpPr>
            <p:spPr bwMode="auto">
              <a:xfrm>
                <a:off x="5496" y="2651"/>
                <a:ext cx="76" cy="75"/>
              </a:xfrm>
              <a:custGeom>
                <a:avLst/>
                <a:gdLst>
                  <a:gd name="T0" fmla="*/ 34 w 76"/>
                  <a:gd name="T1" fmla="*/ 0 h 75"/>
                  <a:gd name="T2" fmla="*/ 33 w 76"/>
                  <a:gd name="T3" fmla="*/ 0 h 75"/>
                  <a:gd name="T4" fmla="*/ 30 w 76"/>
                  <a:gd name="T5" fmla="*/ 0 h 75"/>
                  <a:gd name="T6" fmla="*/ 27 w 76"/>
                  <a:gd name="T7" fmla="*/ 1 h 75"/>
                  <a:gd name="T8" fmla="*/ 24 w 76"/>
                  <a:gd name="T9" fmla="*/ 3 h 75"/>
                  <a:gd name="T10" fmla="*/ 21 w 76"/>
                  <a:gd name="T11" fmla="*/ 7 h 75"/>
                  <a:gd name="T12" fmla="*/ 18 w 76"/>
                  <a:gd name="T13" fmla="*/ 12 h 75"/>
                  <a:gd name="T14" fmla="*/ 15 w 76"/>
                  <a:gd name="T15" fmla="*/ 17 h 75"/>
                  <a:gd name="T16" fmla="*/ 11 w 76"/>
                  <a:gd name="T17" fmla="*/ 19 h 75"/>
                  <a:gd name="T18" fmla="*/ 8 w 76"/>
                  <a:gd name="T19" fmla="*/ 19 h 75"/>
                  <a:gd name="T20" fmla="*/ 4 w 76"/>
                  <a:gd name="T21" fmla="*/ 18 h 75"/>
                  <a:gd name="T22" fmla="*/ 1 w 76"/>
                  <a:gd name="T23" fmla="*/ 18 h 75"/>
                  <a:gd name="T24" fmla="*/ 0 w 76"/>
                  <a:gd name="T25" fmla="*/ 23 h 75"/>
                  <a:gd name="T26" fmla="*/ 0 w 76"/>
                  <a:gd name="T27" fmla="*/ 24 h 75"/>
                  <a:gd name="T28" fmla="*/ 1 w 76"/>
                  <a:gd name="T29" fmla="*/ 24 h 75"/>
                  <a:gd name="T30" fmla="*/ 2 w 76"/>
                  <a:gd name="T31" fmla="*/ 24 h 75"/>
                  <a:gd name="T32" fmla="*/ 3 w 76"/>
                  <a:gd name="T33" fmla="*/ 25 h 75"/>
                  <a:gd name="T34" fmla="*/ 7 w 76"/>
                  <a:gd name="T35" fmla="*/ 26 h 75"/>
                  <a:gd name="T36" fmla="*/ 10 w 76"/>
                  <a:gd name="T37" fmla="*/ 27 h 75"/>
                  <a:gd name="T38" fmla="*/ 13 w 76"/>
                  <a:gd name="T39" fmla="*/ 27 h 75"/>
                  <a:gd name="T40" fmla="*/ 17 w 76"/>
                  <a:gd name="T41" fmla="*/ 26 h 75"/>
                  <a:gd name="T42" fmla="*/ 19 w 76"/>
                  <a:gd name="T43" fmla="*/ 25 h 75"/>
                  <a:gd name="T44" fmla="*/ 22 w 76"/>
                  <a:gd name="T45" fmla="*/ 23 h 75"/>
                  <a:gd name="T46" fmla="*/ 26 w 76"/>
                  <a:gd name="T47" fmla="*/ 21 h 75"/>
                  <a:gd name="T48" fmla="*/ 27 w 76"/>
                  <a:gd name="T49" fmla="*/ 20 h 75"/>
                  <a:gd name="T50" fmla="*/ 12 w 76"/>
                  <a:gd name="T51" fmla="*/ 75 h 75"/>
                  <a:gd name="T52" fmla="*/ 62 w 76"/>
                  <a:gd name="T53" fmla="*/ 41 h 75"/>
                  <a:gd name="T54" fmla="*/ 70 w 76"/>
                  <a:gd name="T55" fmla="*/ 30 h 75"/>
                  <a:gd name="T56" fmla="*/ 74 w 76"/>
                  <a:gd name="T57" fmla="*/ 24 h 75"/>
                  <a:gd name="T58" fmla="*/ 75 w 76"/>
                  <a:gd name="T59" fmla="*/ 23 h 75"/>
                  <a:gd name="T60" fmla="*/ 75 w 76"/>
                  <a:gd name="T61" fmla="*/ 20 h 75"/>
                  <a:gd name="T62" fmla="*/ 75 w 76"/>
                  <a:gd name="T63" fmla="*/ 17 h 75"/>
                  <a:gd name="T64" fmla="*/ 73 w 76"/>
                  <a:gd name="T65" fmla="*/ 14 h 75"/>
                  <a:gd name="T66" fmla="*/ 71 w 76"/>
                  <a:gd name="T67" fmla="*/ 9 h 75"/>
                  <a:gd name="T68" fmla="*/ 69 w 76"/>
                  <a:gd name="T69" fmla="*/ 6 h 75"/>
                  <a:gd name="T70" fmla="*/ 66 w 76"/>
                  <a:gd name="T71" fmla="*/ 3 h 75"/>
                  <a:gd name="T72" fmla="*/ 64 w 76"/>
                  <a:gd name="T73" fmla="*/ 2 h 75"/>
                  <a:gd name="T74" fmla="*/ 61 w 76"/>
                  <a:gd name="T75" fmla="*/ 1 h 75"/>
                  <a:gd name="T76" fmla="*/ 59 w 76"/>
                  <a:gd name="T77" fmla="*/ 0 h 75"/>
                  <a:gd name="T78" fmla="*/ 58 w 76"/>
                  <a:gd name="T79" fmla="*/ 0 h 75"/>
                  <a:gd name="T80" fmla="*/ 44 w 76"/>
                  <a:gd name="T81" fmla="*/ 1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6" h="75">
                    <a:moveTo>
                      <a:pt x="34" y="0"/>
                    </a:moveTo>
                    <a:lnTo>
                      <a:pt x="34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28" y="1"/>
                    </a:lnTo>
                    <a:lnTo>
                      <a:pt x="27" y="1"/>
                    </a:lnTo>
                    <a:lnTo>
                      <a:pt x="25" y="2"/>
                    </a:lnTo>
                    <a:lnTo>
                      <a:pt x="24" y="3"/>
                    </a:lnTo>
                    <a:lnTo>
                      <a:pt x="22" y="5"/>
                    </a:lnTo>
                    <a:lnTo>
                      <a:pt x="21" y="7"/>
                    </a:lnTo>
                    <a:lnTo>
                      <a:pt x="19" y="10"/>
                    </a:lnTo>
                    <a:lnTo>
                      <a:pt x="18" y="12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20"/>
                    </a:lnTo>
                    <a:lnTo>
                      <a:pt x="11" y="19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6" y="19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5" y="25"/>
                    </a:lnTo>
                    <a:lnTo>
                      <a:pt x="7" y="26"/>
                    </a:lnTo>
                    <a:lnTo>
                      <a:pt x="8" y="27"/>
                    </a:lnTo>
                    <a:lnTo>
                      <a:pt x="10" y="27"/>
                    </a:lnTo>
                    <a:lnTo>
                      <a:pt x="12" y="28"/>
                    </a:lnTo>
                    <a:lnTo>
                      <a:pt x="13" y="27"/>
                    </a:lnTo>
                    <a:lnTo>
                      <a:pt x="15" y="27"/>
                    </a:lnTo>
                    <a:lnTo>
                      <a:pt x="17" y="26"/>
                    </a:lnTo>
                    <a:lnTo>
                      <a:pt x="18" y="26"/>
                    </a:lnTo>
                    <a:lnTo>
                      <a:pt x="19" y="25"/>
                    </a:lnTo>
                    <a:lnTo>
                      <a:pt x="21" y="24"/>
                    </a:lnTo>
                    <a:lnTo>
                      <a:pt x="22" y="23"/>
                    </a:lnTo>
                    <a:lnTo>
                      <a:pt x="24" y="22"/>
                    </a:lnTo>
                    <a:lnTo>
                      <a:pt x="26" y="21"/>
                    </a:lnTo>
                    <a:lnTo>
                      <a:pt x="27" y="20"/>
                    </a:lnTo>
                    <a:lnTo>
                      <a:pt x="27" y="20"/>
                    </a:lnTo>
                    <a:lnTo>
                      <a:pt x="27" y="39"/>
                    </a:lnTo>
                    <a:lnTo>
                      <a:pt x="12" y="75"/>
                    </a:lnTo>
                    <a:lnTo>
                      <a:pt x="76" y="75"/>
                    </a:lnTo>
                    <a:lnTo>
                      <a:pt x="62" y="41"/>
                    </a:lnTo>
                    <a:lnTo>
                      <a:pt x="62" y="32"/>
                    </a:lnTo>
                    <a:lnTo>
                      <a:pt x="70" y="30"/>
                    </a:lnTo>
                    <a:lnTo>
                      <a:pt x="74" y="24"/>
                    </a:lnTo>
                    <a:lnTo>
                      <a:pt x="74" y="24"/>
                    </a:lnTo>
                    <a:lnTo>
                      <a:pt x="75" y="24"/>
                    </a:lnTo>
                    <a:lnTo>
                      <a:pt x="75" y="23"/>
                    </a:lnTo>
                    <a:lnTo>
                      <a:pt x="75" y="21"/>
                    </a:lnTo>
                    <a:lnTo>
                      <a:pt x="75" y="20"/>
                    </a:lnTo>
                    <a:lnTo>
                      <a:pt x="75" y="18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4"/>
                    </a:lnTo>
                    <a:lnTo>
                      <a:pt x="73" y="11"/>
                    </a:lnTo>
                    <a:lnTo>
                      <a:pt x="71" y="9"/>
                    </a:lnTo>
                    <a:lnTo>
                      <a:pt x="70" y="8"/>
                    </a:lnTo>
                    <a:lnTo>
                      <a:pt x="69" y="6"/>
                    </a:lnTo>
                    <a:lnTo>
                      <a:pt x="67" y="4"/>
                    </a:lnTo>
                    <a:lnTo>
                      <a:pt x="66" y="3"/>
                    </a:lnTo>
                    <a:lnTo>
                      <a:pt x="65" y="2"/>
                    </a:lnTo>
                    <a:lnTo>
                      <a:pt x="64" y="2"/>
                    </a:lnTo>
                    <a:lnTo>
                      <a:pt x="63" y="1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44" y="1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77ED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71" name="Freeform 1475"/>
              <p:cNvSpPr>
                <a:spLocks/>
              </p:cNvSpPr>
              <p:nvPr/>
            </p:nvSpPr>
            <p:spPr bwMode="auto">
              <a:xfrm>
                <a:off x="5517" y="2728"/>
                <a:ext cx="18" cy="20"/>
              </a:xfrm>
              <a:custGeom>
                <a:avLst/>
                <a:gdLst>
                  <a:gd name="T0" fmla="*/ 0 w 18"/>
                  <a:gd name="T1" fmla="*/ 0 h 20"/>
                  <a:gd name="T2" fmla="*/ 0 w 18"/>
                  <a:gd name="T3" fmla="*/ 1 h 20"/>
                  <a:gd name="T4" fmla="*/ 0 w 18"/>
                  <a:gd name="T5" fmla="*/ 2 h 20"/>
                  <a:gd name="T6" fmla="*/ 0 w 18"/>
                  <a:gd name="T7" fmla="*/ 3 h 20"/>
                  <a:gd name="T8" fmla="*/ 0 w 18"/>
                  <a:gd name="T9" fmla="*/ 3 h 20"/>
                  <a:gd name="T10" fmla="*/ 1 w 18"/>
                  <a:gd name="T11" fmla="*/ 7 h 20"/>
                  <a:gd name="T12" fmla="*/ 3 w 18"/>
                  <a:gd name="T13" fmla="*/ 11 h 20"/>
                  <a:gd name="T14" fmla="*/ 5 w 18"/>
                  <a:gd name="T15" fmla="*/ 14 h 20"/>
                  <a:gd name="T16" fmla="*/ 7 w 18"/>
                  <a:gd name="T17" fmla="*/ 16 h 20"/>
                  <a:gd name="T18" fmla="*/ 9 w 18"/>
                  <a:gd name="T19" fmla="*/ 18 h 20"/>
                  <a:gd name="T20" fmla="*/ 11 w 18"/>
                  <a:gd name="T21" fmla="*/ 19 h 20"/>
                  <a:gd name="T22" fmla="*/ 13 w 18"/>
                  <a:gd name="T23" fmla="*/ 20 h 20"/>
                  <a:gd name="T24" fmla="*/ 13 w 18"/>
                  <a:gd name="T25" fmla="*/ 20 h 20"/>
                  <a:gd name="T26" fmla="*/ 18 w 18"/>
                  <a:gd name="T27" fmla="*/ 20 h 20"/>
                  <a:gd name="T28" fmla="*/ 18 w 18"/>
                  <a:gd name="T29" fmla="*/ 20 h 20"/>
                  <a:gd name="T30" fmla="*/ 18 w 18"/>
                  <a:gd name="T31" fmla="*/ 19 h 20"/>
                  <a:gd name="T32" fmla="*/ 17 w 18"/>
                  <a:gd name="T33" fmla="*/ 17 h 20"/>
                  <a:gd name="T34" fmla="*/ 16 w 18"/>
                  <a:gd name="T35" fmla="*/ 14 h 20"/>
                  <a:gd name="T36" fmla="*/ 16 w 18"/>
                  <a:gd name="T37" fmla="*/ 11 h 20"/>
                  <a:gd name="T38" fmla="*/ 16 w 18"/>
                  <a:gd name="T39" fmla="*/ 8 h 20"/>
                  <a:gd name="T40" fmla="*/ 16 w 18"/>
                  <a:gd name="T41" fmla="*/ 4 h 20"/>
                  <a:gd name="T42" fmla="*/ 17 w 18"/>
                  <a:gd name="T43" fmla="*/ 0 h 20"/>
                  <a:gd name="T44" fmla="*/ 0 w 18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7" y="16"/>
                    </a:lnTo>
                    <a:lnTo>
                      <a:pt x="9" y="18"/>
                    </a:lnTo>
                    <a:lnTo>
                      <a:pt x="11" y="19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19"/>
                    </a:lnTo>
                    <a:lnTo>
                      <a:pt x="17" y="17"/>
                    </a:lnTo>
                    <a:lnTo>
                      <a:pt x="16" y="14"/>
                    </a:lnTo>
                    <a:lnTo>
                      <a:pt x="16" y="11"/>
                    </a:lnTo>
                    <a:lnTo>
                      <a:pt x="16" y="8"/>
                    </a:lnTo>
                    <a:lnTo>
                      <a:pt x="16" y="4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72" name="Freeform 1476"/>
              <p:cNvSpPr>
                <a:spLocks/>
              </p:cNvSpPr>
              <p:nvPr/>
            </p:nvSpPr>
            <p:spPr bwMode="auto">
              <a:xfrm>
                <a:off x="5546" y="2728"/>
                <a:ext cx="18" cy="20"/>
              </a:xfrm>
              <a:custGeom>
                <a:avLst/>
                <a:gdLst>
                  <a:gd name="T0" fmla="*/ 0 w 18"/>
                  <a:gd name="T1" fmla="*/ 0 h 20"/>
                  <a:gd name="T2" fmla="*/ 2 w 18"/>
                  <a:gd name="T3" fmla="*/ 4 h 20"/>
                  <a:gd name="T4" fmla="*/ 3 w 18"/>
                  <a:gd name="T5" fmla="*/ 7 h 20"/>
                  <a:gd name="T6" fmla="*/ 3 w 18"/>
                  <a:gd name="T7" fmla="*/ 11 h 20"/>
                  <a:gd name="T8" fmla="*/ 3 w 18"/>
                  <a:gd name="T9" fmla="*/ 14 h 20"/>
                  <a:gd name="T10" fmla="*/ 3 w 18"/>
                  <a:gd name="T11" fmla="*/ 16 h 20"/>
                  <a:gd name="T12" fmla="*/ 3 w 18"/>
                  <a:gd name="T13" fmla="*/ 18 h 20"/>
                  <a:gd name="T14" fmla="*/ 2 w 18"/>
                  <a:gd name="T15" fmla="*/ 19 h 20"/>
                  <a:gd name="T16" fmla="*/ 2 w 18"/>
                  <a:gd name="T17" fmla="*/ 20 h 20"/>
                  <a:gd name="T18" fmla="*/ 8 w 18"/>
                  <a:gd name="T19" fmla="*/ 20 h 20"/>
                  <a:gd name="T20" fmla="*/ 9 w 18"/>
                  <a:gd name="T21" fmla="*/ 19 h 20"/>
                  <a:gd name="T22" fmla="*/ 10 w 18"/>
                  <a:gd name="T23" fmla="*/ 19 h 20"/>
                  <a:gd name="T24" fmla="*/ 11 w 18"/>
                  <a:gd name="T25" fmla="*/ 18 h 20"/>
                  <a:gd name="T26" fmla="*/ 13 w 18"/>
                  <a:gd name="T27" fmla="*/ 17 h 20"/>
                  <a:gd name="T28" fmla="*/ 14 w 18"/>
                  <a:gd name="T29" fmla="*/ 15 h 20"/>
                  <a:gd name="T30" fmla="*/ 16 w 18"/>
                  <a:gd name="T31" fmla="*/ 13 h 20"/>
                  <a:gd name="T32" fmla="*/ 17 w 18"/>
                  <a:gd name="T33" fmla="*/ 11 h 20"/>
                  <a:gd name="T34" fmla="*/ 18 w 18"/>
                  <a:gd name="T35" fmla="*/ 8 h 20"/>
                  <a:gd name="T36" fmla="*/ 18 w 18"/>
                  <a:gd name="T37" fmla="*/ 6 h 20"/>
                  <a:gd name="T38" fmla="*/ 18 w 18"/>
                  <a:gd name="T39" fmla="*/ 4 h 20"/>
                  <a:gd name="T40" fmla="*/ 18 w 18"/>
                  <a:gd name="T41" fmla="*/ 2 h 20"/>
                  <a:gd name="T42" fmla="*/ 18 w 18"/>
                  <a:gd name="T43" fmla="*/ 0 h 20"/>
                  <a:gd name="T44" fmla="*/ 0 w 18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lnTo>
                      <a:pt x="2" y="4"/>
                    </a:lnTo>
                    <a:lnTo>
                      <a:pt x="3" y="7"/>
                    </a:lnTo>
                    <a:lnTo>
                      <a:pt x="3" y="11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8" y="20"/>
                    </a:lnTo>
                    <a:lnTo>
                      <a:pt x="9" y="19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3" y="17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7" y="11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73" name="Freeform 1477"/>
              <p:cNvSpPr>
                <a:spLocks/>
              </p:cNvSpPr>
              <p:nvPr/>
            </p:nvSpPr>
            <p:spPr bwMode="auto">
              <a:xfrm>
                <a:off x="5477" y="2613"/>
                <a:ext cx="73" cy="80"/>
              </a:xfrm>
              <a:custGeom>
                <a:avLst/>
                <a:gdLst>
                  <a:gd name="T0" fmla="*/ 73 w 73"/>
                  <a:gd name="T1" fmla="*/ 76 h 80"/>
                  <a:gd name="T2" fmla="*/ 5 w 73"/>
                  <a:gd name="T3" fmla="*/ 0 h 80"/>
                  <a:gd name="T4" fmla="*/ 0 w 73"/>
                  <a:gd name="T5" fmla="*/ 5 h 80"/>
                  <a:gd name="T6" fmla="*/ 68 w 73"/>
                  <a:gd name="T7" fmla="*/ 80 h 80"/>
                  <a:gd name="T8" fmla="*/ 73 w 73"/>
                  <a:gd name="T9" fmla="*/ 7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80">
                    <a:moveTo>
                      <a:pt x="73" y="76"/>
                    </a:moveTo>
                    <a:lnTo>
                      <a:pt x="5" y="0"/>
                    </a:lnTo>
                    <a:lnTo>
                      <a:pt x="0" y="5"/>
                    </a:lnTo>
                    <a:lnTo>
                      <a:pt x="68" y="80"/>
                    </a:lnTo>
                    <a:lnTo>
                      <a:pt x="73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74" name="Freeform 1478"/>
              <p:cNvSpPr>
                <a:spLocks/>
              </p:cNvSpPr>
              <p:nvPr/>
            </p:nvSpPr>
            <p:spPr bwMode="auto">
              <a:xfrm>
                <a:off x="5482" y="2618"/>
                <a:ext cx="64" cy="72"/>
              </a:xfrm>
              <a:custGeom>
                <a:avLst/>
                <a:gdLst>
                  <a:gd name="T0" fmla="*/ 64 w 64"/>
                  <a:gd name="T1" fmla="*/ 70 h 72"/>
                  <a:gd name="T2" fmla="*/ 1 w 64"/>
                  <a:gd name="T3" fmla="*/ 0 h 72"/>
                  <a:gd name="T4" fmla="*/ 0 w 64"/>
                  <a:gd name="T5" fmla="*/ 2 h 72"/>
                  <a:gd name="T6" fmla="*/ 62 w 64"/>
                  <a:gd name="T7" fmla="*/ 72 h 72"/>
                  <a:gd name="T8" fmla="*/ 64 w 64"/>
                  <a:gd name="T9" fmla="*/ 7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72">
                    <a:moveTo>
                      <a:pt x="64" y="7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62" y="72"/>
                    </a:lnTo>
                    <a:lnTo>
                      <a:pt x="64" y="70"/>
                    </a:lnTo>
                    <a:close/>
                  </a:path>
                </a:pathLst>
              </a:custGeom>
              <a:solidFill>
                <a:srgbClr val="CEB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75" name="Freeform 1479"/>
              <p:cNvSpPr>
                <a:spLocks/>
              </p:cNvSpPr>
              <p:nvPr/>
            </p:nvSpPr>
            <p:spPr bwMode="auto">
              <a:xfrm>
                <a:off x="5531" y="2672"/>
                <a:ext cx="41" cy="15"/>
              </a:xfrm>
              <a:custGeom>
                <a:avLst/>
                <a:gdLst>
                  <a:gd name="T0" fmla="*/ 22 w 41"/>
                  <a:gd name="T1" fmla="*/ 14 h 15"/>
                  <a:gd name="T2" fmla="*/ 25 w 41"/>
                  <a:gd name="T3" fmla="*/ 13 h 15"/>
                  <a:gd name="T4" fmla="*/ 29 w 41"/>
                  <a:gd name="T5" fmla="*/ 13 h 15"/>
                  <a:gd name="T6" fmla="*/ 32 w 41"/>
                  <a:gd name="T7" fmla="*/ 11 h 15"/>
                  <a:gd name="T8" fmla="*/ 35 w 41"/>
                  <a:gd name="T9" fmla="*/ 10 h 15"/>
                  <a:gd name="T10" fmla="*/ 37 w 41"/>
                  <a:gd name="T11" fmla="*/ 9 h 15"/>
                  <a:gd name="T12" fmla="*/ 39 w 41"/>
                  <a:gd name="T13" fmla="*/ 7 h 15"/>
                  <a:gd name="T14" fmla="*/ 40 w 41"/>
                  <a:gd name="T15" fmla="*/ 5 h 15"/>
                  <a:gd name="T16" fmla="*/ 41 w 41"/>
                  <a:gd name="T17" fmla="*/ 3 h 15"/>
                  <a:gd name="T18" fmla="*/ 40 w 41"/>
                  <a:gd name="T19" fmla="*/ 1 h 15"/>
                  <a:gd name="T20" fmla="*/ 39 w 41"/>
                  <a:gd name="T21" fmla="*/ 3 h 15"/>
                  <a:gd name="T22" fmla="*/ 37 w 41"/>
                  <a:gd name="T23" fmla="*/ 6 h 15"/>
                  <a:gd name="T24" fmla="*/ 33 w 41"/>
                  <a:gd name="T25" fmla="*/ 9 h 15"/>
                  <a:gd name="T26" fmla="*/ 29 w 41"/>
                  <a:gd name="T27" fmla="*/ 11 h 15"/>
                  <a:gd name="T28" fmla="*/ 27 w 41"/>
                  <a:gd name="T29" fmla="*/ 12 h 15"/>
                  <a:gd name="T30" fmla="*/ 25 w 41"/>
                  <a:gd name="T31" fmla="*/ 12 h 15"/>
                  <a:gd name="T32" fmla="*/ 23 w 41"/>
                  <a:gd name="T33" fmla="*/ 12 h 15"/>
                  <a:gd name="T34" fmla="*/ 21 w 41"/>
                  <a:gd name="T35" fmla="*/ 12 h 15"/>
                  <a:gd name="T36" fmla="*/ 17 w 41"/>
                  <a:gd name="T37" fmla="*/ 8 h 15"/>
                  <a:gd name="T38" fmla="*/ 21 w 41"/>
                  <a:gd name="T39" fmla="*/ 7 h 15"/>
                  <a:gd name="T40" fmla="*/ 26 w 41"/>
                  <a:gd name="T41" fmla="*/ 5 h 15"/>
                  <a:gd name="T42" fmla="*/ 30 w 41"/>
                  <a:gd name="T43" fmla="*/ 3 h 15"/>
                  <a:gd name="T44" fmla="*/ 31 w 41"/>
                  <a:gd name="T45" fmla="*/ 0 h 15"/>
                  <a:gd name="T46" fmla="*/ 30 w 41"/>
                  <a:gd name="T47" fmla="*/ 0 h 15"/>
                  <a:gd name="T48" fmla="*/ 30 w 41"/>
                  <a:gd name="T49" fmla="*/ 0 h 15"/>
                  <a:gd name="T50" fmla="*/ 29 w 41"/>
                  <a:gd name="T51" fmla="*/ 1 h 15"/>
                  <a:gd name="T52" fmla="*/ 28 w 41"/>
                  <a:gd name="T53" fmla="*/ 3 h 15"/>
                  <a:gd name="T54" fmla="*/ 25 w 41"/>
                  <a:gd name="T55" fmla="*/ 4 h 15"/>
                  <a:gd name="T56" fmla="*/ 21 w 41"/>
                  <a:gd name="T57" fmla="*/ 5 h 15"/>
                  <a:gd name="T58" fmla="*/ 17 w 41"/>
                  <a:gd name="T59" fmla="*/ 6 h 15"/>
                  <a:gd name="T60" fmla="*/ 14 w 41"/>
                  <a:gd name="T61" fmla="*/ 6 h 15"/>
                  <a:gd name="T62" fmla="*/ 12 w 41"/>
                  <a:gd name="T63" fmla="*/ 4 h 15"/>
                  <a:gd name="T64" fmla="*/ 10 w 41"/>
                  <a:gd name="T65" fmla="*/ 3 h 15"/>
                  <a:gd name="T66" fmla="*/ 8 w 41"/>
                  <a:gd name="T67" fmla="*/ 2 h 15"/>
                  <a:gd name="T68" fmla="*/ 6 w 41"/>
                  <a:gd name="T69" fmla="*/ 2 h 15"/>
                  <a:gd name="T70" fmla="*/ 6 w 41"/>
                  <a:gd name="T71" fmla="*/ 4 h 15"/>
                  <a:gd name="T72" fmla="*/ 7 w 41"/>
                  <a:gd name="T73" fmla="*/ 6 h 15"/>
                  <a:gd name="T74" fmla="*/ 6 w 41"/>
                  <a:gd name="T75" fmla="*/ 15 h 15"/>
                  <a:gd name="T76" fmla="*/ 9 w 41"/>
                  <a:gd name="T77" fmla="*/ 15 h 15"/>
                  <a:gd name="T78" fmla="*/ 13 w 41"/>
                  <a:gd name="T79" fmla="*/ 15 h 15"/>
                  <a:gd name="T80" fmla="*/ 17 w 41"/>
                  <a:gd name="T81" fmla="*/ 14 h 15"/>
                  <a:gd name="T82" fmla="*/ 19 w 41"/>
                  <a:gd name="T83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1" h="15">
                    <a:moveTo>
                      <a:pt x="20" y="14"/>
                    </a:moveTo>
                    <a:lnTo>
                      <a:pt x="22" y="14"/>
                    </a:lnTo>
                    <a:lnTo>
                      <a:pt x="23" y="14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9" y="13"/>
                    </a:lnTo>
                    <a:lnTo>
                      <a:pt x="30" y="12"/>
                    </a:lnTo>
                    <a:lnTo>
                      <a:pt x="32" y="11"/>
                    </a:lnTo>
                    <a:lnTo>
                      <a:pt x="33" y="11"/>
                    </a:lnTo>
                    <a:lnTo>
                      <a:pt x="35" y="10"/>
                    </a:lnTo>
                    <a:lnTo>
                      <a:pt x="36" y="9"/>
                    </a:lnTo>
                    <a:lnTo>
                      <a:pt x="37" y="9"/>
                    </a:lnTo>
                    <a:lnTo>
                      <a:pt x="38" y="8"/>
                    </a:lnTo>
                    <a:lnTo>
                      <a:pt x="39" y="7"/>
                    </a:lnTo>
                    <a:lnTo>
                      <a:pt x="40" y="6"/>
                    </a:lnTo>
                    <a:lnTo>
                      <a:pt x="40" y="5"/>
                    </a:lnTo>
                    <a:lnTo>
                      <a:pt x="41" y="4"/>
                    </a:lnTo>
                    <a:lnTo>
                      <a:pt x="41" y="3"/>
                    </a:lnTo>
                    <a:lnTo>
                      <a:pt x="40" y="2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39" y="3"/>
                    </a:lnTo>
                    <a:lnTo>
                      <a:pt x="38" y="5"/>
                    </a:lnTo>
                    <a:lnTo>
                      <a:pt x="37" y="6"/>
                    </a:lnTo>
                    <a:lnTo>
                      <a:pt x="35" y="8"/>
                    </a:lnTo>
                    <a:lnTo>
                      <a:pt x="33" y="9"/>
                    </a:lnTo>
                    <a:lnTo>
                      <a:pt x="31" y="10"/>
                    </a:lnTo>
                    <a:lnTo>
                      <a:pt x="29" y="11"/>
                    </a:lnTo>
                    <a:lnTo>
                      <a:pt x="27" y="11"/>
                    </a:lnTo>
                    <a:lnTo>
                      <a:pt x="27" y="12"/>
                    </a:lnTo>
                    <a:lnTo>
                      <a:pt x="26" y="12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17" y="8"/>
                    </a:lnTo>
                    <a:lnTo>
                      <a:pt x="19" y="8"/>
                    </a:lnTo>
                    <a:lnTo>
                      <a:pt x="21" y="7"/>
                    </a:lnTo>
                    <a:lnTo>
                      <a:pt x="23" y="6"/>
                    </a:lnTo>
                    <a:lnTo>
                      <a:pt x="26" y="5"/>
                    </a:lnTo>
                    <a:lnTo>
                      <a:pt x="28" y="4"/>
                    </a:lnTo>
                    <a:lnTo>
                      <a:pt x="30" y="3"/>
                    </a:lnTo>
                    <a:lnTo>
                      <a:pt x="31" y="2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29" y="1"/>
                    </a:lnTo>
                    <a:lnTo>
                      <a:pt x="29" y="2"/>
                    </a:lnTo>
                    <a:lnTo>
                      <a:pt x="28" y="3"/>
                    </a:lnTo>
                    <a:lnTo>
                      <a:pt x="26" y="3"/>
                    </a:lnTo>
                    <a:lnTo>
                      <a:pt x="25" y="4"/>
                    </a:lnTo>
                    <a:lnTo>
                      <a:pt x="23" y="5"/>
                    </a:lnTo>
                    <a:lnTo>
                      <a:pt x="21" y="5"/>
                    </a:lnTo>
                    <a:lnTo>
                      <a:pt x="19" y="6"/>
                    </a:lnTo>
                    <a:lnTo>
                      <a:pt x="17" y="6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3" y="15"/>
                    </a:lnTo>
                    <a:lnTo>
                      <a:pt x="15" y="14"/>
                    </a:lnTo>
                    <a:lnTo>
                      <a:pt x="17" y="14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76" name="Freeform 1480"/>
              <p:cNvSpPr>
                <a:spLocks/>
              </p:cNvSpPr>
              <p:nvPr/>
            </p:nvSpPr>
            <p:spPr bwMode="auto">
              <a:xfrm>
                <a:off x="5534" y="2676"/>
                <a:ext cx="14" cy="9"/>
              </a:xfrm>
              <a:custGeom>
                <a:avLst/>
                <a:gdLst>
                  <a:gd name="T0" fmla="*/ 12 w 14"/>
                  <a:gd name="T1" fmla="*/ 4 h 9"/>
                  <a:gd name="T2" fmla="*/ 11 w 14"/>
                  <a:gd name="T3" fmla="*/ 4 h 9"/>
                  <a:gd name="T4" fmla="*/ 10 w 14"/>
                  <a:gd name="T5" fmla="*/ 4 h 9"/>
                  <a:gd name="T6" fmla="*/ 10 w 14"/>
                  <a:gd name="T7" fmla="*/ 4 h 9"/>
                  <a:gd name="T8" fmla="*/ 9 w 14"/>
                  <a:gd name="T9" fmla="*/ 4 h 9"/>
                  <a:gd name="T10" fmla="*/ 9 w 14"/>
                  <a:gd name="T11" fmla="*/ 3 h 9"/>
                  <a:gd name="T12" fmla="*/ 8 w 14"/>
                  <a:gd name="T13" fmla="*/ 2 h 9"/>
                  <a:gd name="T14" fmla="*/ 8 w 14"/>
                  <a:gd name="T15" fmla="*/ 2 h 9"/>
                  <a:gd name="T16" fmla="*/ 7 w 14"/>
                  <a:gd name="T17" fmla="*/ 1 h 9"/>
                  <a:gd name="T18" fmla="*/ 6 w 14"/>
                  <a:gd name="T19" fmla="*/ 1 h 9"/>
                  <a:gd name="T20" fmla="*/ 6 w 14"/>
                  <a:gd name="T21" fmla="*/ 0 h 9"/>
                  <a:gd name="T22" fmla="*/ 5 w 14"/>
                  <a:gd name="T23" fmla="*/ 0 h 9"/>
                  <a:gd name="T24" fmla="*/ 5 w 14"/>
                  <a:gd name="T25" fmla="*/ 0 h 9"/>
                  <a:gd name="T26" fmla="*/ 5 w 14"/>
                  <a:gd name="T27" fmla="*/ 0 h 9"/>
                  <a:gd name="T28" fmla="*/ 5 w 14"/>
                  <a:gd name="T29" fmla="*/ 2 h 9"/>
                  <a:gd name="T30" fmla="*/ 6 w 14"/>
                  <a:gd name="T31" fmla="*/ 3 h 9"/>
                  <a:gd name="T32" fmla="*/ 7 w 14"/>
                  <a:gd name="T33" fmla="*/ 4 h 9"/>
                  <a:gd name="T34" fmla="*/ 0 w 14"/>
                  <a:gd name="T35" fmla="*/ 4 h 9"/>
                  <a:gd name="T36" fmla="*/ 4 w 14"/>
                  <a:gd name="T37" fmla="*/ 9 h 9"/>
                  <a:gd name="T38" fmla="*/ 5 w 14"/>
                  <a:gd name="T39" fmla="*/ 9 h 9"/>
                  <a:gd name="T40" fmla="*/ 6 w 14"/>
                  <a:gd name="T41" fmla="*/ 9 h 9"/>
                  <a:gd name="T42" fmla="*/ 7 w 14"/>
                  <a:gd name="T43" fmla="*/ 9 h 9"/>
                  <a:gd name="T44" fmla="*/ 7 w 14"/>
                  <a:gd name="T45" fmla="*/ 9 h 9"/>
                  <a:gd name="T46" fmla="*/ 8 w 14"/>
                  <a:gd name="T47" fmla="*/ 9 h 9"/>
                  <a:gd name="T48" fmla="*/ 9 w 14"/>
                  <a:gd name="T49" fmla="*/ 9 h 9"/>
                  <a:gd name="T50" fmla="*/ 10 w 14"/>
                  <a:gd name="T51" fmla="*/ 9 h 9"/>
                  <a:gd name="T52" fmla="*/ 10 w 14"/>
                  <a:gd name="T53" fmla="*/ 9 h 9"/>
                  <a:gd name="T54" fmla="*/ 11 w 14"/>
                  <a:gd name="T55" fmla="*/ 9 h 9"/>
                  <a:gd name="T56" fmla="*/ 12 w 14"/>
                  <a:gd name="T57" fmla="*/ 8 h 9"/>
                  <a:gd name="T58" fmla="*/ 12 w 14"/>
                  <a:gd name="T59" fmla="*/ 8 h 9"/>
                  <a:gd name="T60" fmla="*/ 13 w 14"/>
                  <a:gd name="T61" fmla="*/ 8 h 9"/>
                  <a:gd name="T62" fmla="*/ 13 w 14"/>
                  <a:gd name="T63" fmla="*/ 8 h 9"/>
                  <a:gd name="T64" fmla="*/ 13 w 14"/>
                  <a:gd name="T65" fmla="*/ 8 h 9"/>
                  <a:gd name="T66" fmla="*/ 14 w 14"/>
                  <a:gd name="T67" fmla="*/ 8 h 9"/>
                  <a:gd name="T68" fmla="*/ 14 w 14"/>
                  <a:gd name="T69" fmla="*/ 7 h 9"/>
                  <a:gd name="T70" fmla="*/ 12 w 14"/>
                  <a:gd name="T7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" h="9">
                    <a:moveTo>
                      <a:pt x="12" y="4"/>
                    </a:moveTo>
                    <a:lnTo>
                      <a:pt x="11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6" y="3"/>
                    </a:lnTo>
                    <a:lnTo>
                      <a:pt x="7" y="4"/>
                    </a:lnTo>
                    <a:lnTo>
                      <a:pt x="0" y="4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77" name="Freeform 1481"/>
              <p:cNvSpPr>
                <a:spLocks/>
              </p:cNvSpPr>
              <p:nvPr/>
            </p:nvSpPr>
            <p:spPr bwMode="auto">
              <a:xfrm>
                <a:off x="5559" y="2665"/>
                <a:ext cx="4" cy="7"/>
              </a:xfrm>
              <a:custGeom>
                <a:avLst/>
                <a:gdLst>
                  <a:gd name="T0" fmla="*/ 3 w 4"/>
                  <a:gd name="T1" fmla="*/ 3 h 7"/>
                  <a:gd name="T2" fmla="*/ 3 w 4"/>
                  <a:gd name="T3" fmla="*/ 2 h 7"/>
                  <a:gd name="T4" fmla="*/ 2 w 4"/>
                  <a:gd name="T5" fmla="*/ 2 h 7"/>
                  <a:gd name="T6" fmla="*/ 2 w 4"/>
                  <a:gd name="T7" fmla="*/ 1 h 7"/>
                  <a:gd name="T8" fmla="*/ 1 w 4"/>
                  <a:gd name="T9" fmla="*/ 0 h 7"/>
                  <a:gd name="T10" fmla="*/ 0 w 4"/>
                  <a:gd name="T11" fmla="*/ 0 h 7"/>
                  <a:gd name="T12" fmla="*/ 0 w 4"/>
                  <a:gd name="T13" fmla="*/ 1 h 7"/>
                  <a:gd name="T14" fmla="*/ 0 w 4"/>
                  <a:gd name="T15" fmla="*/ 1 h 7"/>
                  <a:gd name="T16" fmla="*/ 0 w 4"/>
                  <a:gd name="T17" fmla="*/ 1 h 7"/>
                  <a:gd name="T18" fmla="*/ 0 w 4"/>
                  <a:gd name="T19" fmla="*/ 2 h 7"/>
                  <a:gd name="T20" fmla="*/ 1 w 4"/>
                  <a:gd name="T21" fmla="*/ 2 h 7"/>
                  <a:gd name="T22" fmla="*/ 1 w 4"/>
                  <a:gd name="T23" fmla="*/ 3 h 7"/>
                  <a:gd name="T24" fmla="*/ 2 w 4"/>
                  <a:gd name="T25" fmla="*/ 3 h 7"/>
                  <a:gd name="T26" fmla="*/ 2 w 4"/>
                  <a:gd name="T27" fmla="*/ 4 h 7"/>
                  <a:gd name="T28" fmla="*/ 2 w 4"/>
                  <a:gd name="T29" fmla="*/ 5 h 7"/>
                  <a:gd name="T30" fmla="*/ 2 w 4"/>
                  <a:gd name="T31" fmla="*/ 6 h 7"/>
                  <a:gd name="T32" fmla="*/ 2 w 4"/>
                  <a:gd name="T33" fmla="*/ 7 h 7"/>
                  <a:gd name="T34" fmla="*/ 2 w 4"/>
                  <a:gd name="T35" fmla="*/ 7 h 7"/>
                  <a:gd name="T36" fmla="*/ 2 w 4"/>
                  <a:gd name="T37" fmla="*/ 7 h 7"/>
                  <a:gd name="T38" fmla="*/ 3 w 4"/>
                  <a:gd name="T39" fmla="*/ 7 h 7"/>
                  <a:gd name="T40" fmla="*/ 3 w 4"/>
                  <a:gd name="T41" fmla="*/ 7 h 7"/>
                  <a:gd name="T42" fmla="*/ 4 w 4"/>
                  <a:gd name="T43" fmla="*/ 7 h 7"/>
                  <a:gd name="T44" fmla="*/ 4 w 4"/>
                  <a:gd name="T45" fmla="*/ 6 h 7"/>
                  <a:gd name="T46" fmla="*/ 4 w 4"/>
                  <a:gd name="T47" fmla="*/ 4 h 7"/>
                  <a:gd name="T48" fmla="*/ 3 w 4"/>
                  <a:gd name="T4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" h="7">
                    <a:moveTo>
                      <a:pt x="3" y="3"/>
                    </a:moveTo>
                    <a:lnTo>
                      <a:pt x="3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78" name="Freeform 1482"/>
              <p:cNvSpPr>
                <a:spLocks/>
              </p:cNvSpPr>
              <p:nvPr/>
            </p:nvSpPr>
            <p:spPr bwMode="auto">
              <a:xfrm>
                <a:off x="5525" y="2650"/>
                <a:ext cx="32" cy="19"/>
              </a:xfrm>
              <a:custGeom>
                <a:avLst/>
                <a:gdLst>
                  <a:gd name="T0" fmla="*/ 31 w 32"/>
                  <a:gd name="T1" fmla="*/ 10 h 19"/>
                  <a:gd name="T2" fmla="*/ 28 w 32"/>
                  <a:gd name="T3" fmla="*/ 7 h 19"/>
                  <a:gd name="T4" fmla="*/ 32 w 32"/>
                  <a:gd name="T5" fmla="*/ 4 h 19"/>
                  <a:gd name="T6" fmla="*/ 29 w 32"/>
                  <a:gd name="T7" fmla="*/ 0 h 19"/>
                  <a:gd name="T8" fmla="*/ 27 w 32"/>
                  <a:gd name="T9" fmla="*/ 0 h 19"/>
                  <a:gd name="T10" fmla="*/ 30 w 32"/>
                  <a:gd name="T11" fmla="*/ 4 h 19"/>
                  <a:gd name="T12" fmla="*/ 26 w 32"/>
                  <a:gd name="T13" fmla="*/ 7 h 19"/>
                  <a:gd name="T14" fmla="*/ 26 w 32"/>
                  <a:gd name="T15" fmla="*/ 7 h 19"/>
                  <a:gd name="T16" fmla="*/ 27 w 32"/>
                  <a:gd name="T17" fmla="*/ 8 h 19"/>
                  <a:gd name="T18" fmla="*/ 28 w 32"/>
                  <a:gd name="T19" fmla="*/ 9 h 19"/>
                  <a:gd name="T20" fmla="*/ 28 w 32"/>
                  <a:gd name="T21" fmla="*/ 9 h 19"/>
                  <a:gd name="T22" fmla="*/ 15 w 32"/>
                  <a:gd name="T23" fmla="*/ 17 h 19"/>
                  <a:gd name="T24" fmla="*/ 4 w 32"/>
                  <a:gd name="T25" fmla="*/ 10 h 19"/>
                  <a:gd name="T26" fmla="*/ 6 w 32"/>
                  <a:gd name="T27" fmla="*/ 7 h 19"/>
                  <a:gd name="T28" fmla="*/ 3 w 32"/>
                  <a:gd name="T29" fmla="*/ 4 h 19"/>
                  <a:gd name="T30" fmla="*/ 5 w 32"/>
                  <a:gd name="T31" fmla="*/ 0 h 19"/>
                  <a:gd name="T32" fmla="*/ 3 w 32"/>
                  <a:gd name="T33" fmla="*/ 0 h 19"/>
                  <a:gd name="T34" fmla="*/ 0 w 32"/>
                  <a:gd name="T35" fmla="*/ 4 h 19"/>
                  <a:gd name="T36" fmla="*/ 4 w 32"/>
                  <a:gd name="T37" fmla="*/ 7 h 19"/>
                  <a:gd name="T38" fmla="*/ 1 w 32"/>
                  <a:gd name="T39" fmla="*/ 10 h 19"/>
                  <a:gd name="T40" fmla="*/ 15 w 32"/>
                  <a:gd name="T41" fmla="*/ 19 h 19"/>
                  <a:gd name="T42" fmla="*/ 31 w 32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2" h="19">
                    <a:moveTo>
                      <a:pt x="31" y="10"/>
                    </a:moveTo>
                    <a:lnTo>
                      <a:pt x="28" y="7"/>
                    </a:lnTo>
                    <a:lnTo>
                      <a:pt x="32" y="4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30" y="4"/>
                    </a:lnTo>
                    <a:lnTo>
                      <a:pt x="26" y="7"/>
                    </a:lnTo>
                    <a:lnTo>
                      <a:pt x="26" y="7"/>
                    </a:lnTo>
                    <a:lnTo>
                      <a:pt x="27" y="8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15" y="17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4" y="7"/>
                    </a:lnTo>
                    <a:lnTo>
                      <a:pt x="1" y="10"/>
                    </a:lnTo>
                    <a:lnTo>
                      <a:pt x="15" y="19"/>
                    </a:lnTo>
                    <a:lnTo>
                      <a:pt x="31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79" name="Freeform 1483"/>
              <p:cNvSpPr>
                <a:spLocks/>
              </p:cNvSpPr>
              <p:nvPr/>
            </p:nvSpPr>
            <p:spPr bwMode="auto">
              <a:xfrm>
                <a:off x="5516" y="2690"/>
                <a:ext cx="49" cy="14"/>
              </a:xfrm>
              <a:custGeom>
                <a:avLst/>
                <a:gdLst>
                  <a:gd name="T0" fmla="*/ 24 w 49"/>
                  <a:gd name="T1" fmla="*/ 0 h 14"/>
                  <a:gd name="T2" fmla="*/ 23 w 49"/>
                  <a:gd name="T3" fmla="*/ 1 h 14"/>
                  <a:gd name="T4" fmla="*/ 21 w 49"/>
                  <a:gd name="T5" fmla="*/ 4 h 14"/>
                  <a:gd name="T6" fmla="*/ 19 w 49"/>
                  <a:gd name="T7" fmla="*/ 6 h 14"/>
                  <a:gd name="T8" fmla="*/ 16 w 49"/>
                  <a:gd name="T9" fmla="*/ 8 h 14"/>
                  <a:gd name="T10" fmla="*/ 14 w 49"/>
                  <a:gd name="T11" fmla="*/ 9 h 14"/>
                  <a:gd name="T12" fmla="*/ 12 w 49"/>
                  <a:gd name="T13" fmla="*/ 10 h 14"/>
                  <a:gd name="T14" fmla="*/ 10 w 49"/>
                  <a:gd name="T15" fmla="*/ 10 h 14"/>
                  <a:gd name="T16" fmla="*/ 8 w 49"/>
                  <a:gd name="T17" fmla="*/ 11 h 14"/>
                  <a:gd name="T18" fmla="*/ 6 w 49"/>
                  <a:gd name="T19" fmla="*/ 11 h 14"/>
                  <a:gd name="T20" fmla="*/ 4 w 49"/>
                  <a:gd name="T21" fmla="*/ 11 h 14"/>
                  <a:gd name="T22" fmla="*/ 2 w 49"/>
                  <a:gd name="T23" fmla="*/ 11 h 14"/>
                  <a:gd name="T24" fmla="*/ 0 w 49"/>
                  <a:gd name="T25" fmla="*/ 13 h 14"/>
                  <a:gd name="T26" fmla="*/ 3 w 49"/>
                  <a:gd name="T27" fmla="*/ 13 h 14"/>
                  <a:gd name="T28" fmla="*/ 6 w 49"/>
                  <a:gd name="T29" fmla="*/ 13 h 14"/>
                  <a:gd name="T30" fmla="*/ 8 w 49"/>
                  <a:gd name="T31" fmla="*/ 13 h 14"/>
                  <a:gd name="T32" fmla="*/ 11 w 49"/>
                  <a:gd name="T33" fmla="*/ 12 h 14"/>
                  <a:gd name="T34" fmla="*/ 14 w 49"/>
                  <a:gd name="T35" fmla="*/ 11 h 14"/>
                  <a:gd name="T36" fmla="*/ 16 w 49"/>
                  <a:gd name="T37" fmla="*/ 10 h 14"/>
                  <a:gd name="T38" fmla="*/ 18 w 49"/>
                  <a:gd name="T39" fmla="*/ 9 h 14"/>
                  <a:gd name="T40" fmla="*/ 20 w 49"/>
                  <a:gd name="T41" fmla="*/ 8 h 14"/>
                  <a:gd name="T42" fmla="*/ 21 w 49"/>
                  <a:gd name="T43" fmla="*/ 7 h 14"/>
                  <a:gd name="T44" fmla="*/ 22 w 49"/>
                  <a:gd name="T45" fmla="*/ 6 h 14"/>
                  <a:gd name="T46" fmla="*/ 23 w 49"/>
                  <a:gd name="T47" fmla="*/ 4 h 14"/>
                  <a:gd name="T48" fmla="*/ 24 w 49"/>
                  <a:gd name="T49" fmla="*/ 3 h 14"/>
                  <a:gd name="T50" fmla="*/ 25 w 49"/>
                  <a:gd name="T51" fmla="*/ 5 h 14"/>
                  <a:gd name="T52" fmla="*/ 26 w 49"/>
                  <a:gd name="T53" fmla="*/ 6 h 14"/>
                  <a:gd name="T54" fmla="*/ 27 w 49"/>
                  <a:gd name="T55" fmla="*/ 8 h 14"/>
                  <a:gd name="T56" fmla="*/ 28 w 49"/>
                  <a:gd name="T57" fmla="*/ 9 h 14"/>
                  <a:gd name="T58" fmla="*/ 30 w 49"/>
                  <a:gd name="T59" fmla="*/ 11 h 14"/>
                  <a:gd name="T60" fmla="*/ 33 w 49"/>
                  <a:gd name="T61" fmla="*/ 12 h 14"/>
                  <a:gd name="T62" fmla="*/ 36 w 49"/>
                  <a:gd name="T63" fmla="*/ 13 h 14"/>
                  <a:gd name="T64" fmla="*/ 38 w 49"/>
                  <a:gd name="T65" fmla="*/ 14 h 14"/>
                  <a:gd name="T66" fmla="*/ 41 w 49"/>
                  <a:gd name="T67" fmla="*/ 14 h 14"/>
                  <a:gd name="T68" fmla="*/ 44 w 49"/>
                  <a:gd name="T69" fmla="*/ 14 h 14"/>
                  <a:gd name="T70" fmla="*/ 46 w 49"/>
                  <a:gd name="T71" fmla="*/ 14 h 14"/>
                  <a:gd name="T72" fmla="*/ 49 w 49"/>
                  <a:gd name="T73" fmla="*/ 14 h 14"/>
                  <a:gd name="T74" fmla="*/ 47 w 49"/>
                  <a:gd name="T75" fmla="*/ 12 h 14"/>
                  <a:gd name="T76" fmla="*/ 45 w 49"/>
                  <a:gd name="T77" fmla="*/ 12 h 14"/>
                  <a:gd name="T78" fmla="*/ 43 w 49"/>
                  <a:gd name="T79" fmla="*/ 12 h 14"/>
                  <a:gd name="T80" fmla="*/ 41 w 49"/>
                  <a:gd name="T81" fmla="*/ 12 h 14"/>
                  <a:gd name="T82" fmla="*/ 39 w 49"/>
                  <a:gd name="T83" fmla="*/ 12 h 14"/>
                  <a:gd name="T84" fmla="*/ 37 w 49"/>
                  <a:gd name="T85" fmla="*/ 11 h 14"/>
                  <a:gd name="T86" fmla="*/ 34 w 49"/>
                  <a:gd name="T87" fmla="*/ 11 h 14"/>
                  <a:gd name="T88" fmla="*/ 32 w 49"/>
                  <a:gd name="T89" fmla="*/ 9 h 14"/>
                  <a:gd name="T90" fmla="*/ 29 w 49"/>
                  <a:gd name="T91" fmla="*/ 8 h 14"/>
                  <a:gd name="T92" fmla="*/ 27 w 49"/>
                  <a:gd name="T93" fmla="*/ 5 h 14"/>
                  <a:gd name="T94" fmla="*/ 25 w 49"/>
                  <a:gd name="T95" fmla="*/ 2 h 14"/>
                  <a:gd name="T96" fmla="*/ 24 w 49"/>
                  <a:gd name="T9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9" h="14">
                    <a:moveTo>
                      <a:pt x="24" y="0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2"/>
                    </a:lnTo>
                    <a:lnTo>
                      <a:pt x="21" y="4"/>
                    </a:lnTo>
                    <a:lnTo>
                      <a:pt x="20" y="5"/>
                    </a:lnTo>
                    <a:lnTo>
                      <a:pt x="19" y="6"/>
                    </a:lnTo>
                    <a:lnTo>
                      <a:pt x="17" y="8"/>
                    </a:lnTo>
                    <a:lnTo>
                      <a:pt x="16" y="8"/>
                    </a:lnTo>
                    <a:lnTo>
                      <a:pt x="15" y="9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0" y="10"/>
                    </a:lnTo>
                    <a:lnTo>
                      <a:pt x="9" y="11"/>
                    </a:lnTo>
                    <a:lnTo>
                      <a:pt x="8" y="11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0" y="13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4" y="11"/>
                    </a:lnTo>
                    <a:lnTo>
                      <a:pt x="15" y="11"/>
                    </a:lnTo>
                    <a:lnTo>
                      <a:pt x="16" y="10"/>
                    </a:lnTo>
                    <a:lnTo>
                      <a:pt x="17" y="10"/>
                    </a:lnTo>
                    <a:lnTo>
                      <a:pt x="18" y="9"/>
                    </a:lnTo>
                    <a:lnTo>
                      <a:pt x="19" y="9"/>
                    </a:lnTo>
                    <a:lnTo>
                      <a:pt x="20" y="8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3" y="5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4" y="3"/>
                    </a:lnTo>
                    <a:lnTo>
                      <a:pt x="24" y="4"/>
                    </a:lnTo>
                    <a:lnTo>
                      <a:pt x="25" y="5"/>
                    </a:lnTo>
                    <a:lnTo>
                      <a:pt x="25" y="6"/>
                    </a:lnTo>
                    <a:lnTo>
                      <a:pt x="26" y="6"/>
                    </a:lnTo>
                    <a:lnTo>
                      <a:pt x="26" y="7"/>
                    </a:lnTo>
                    <a:lnTo>
                      <a:pt x="27" y="8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29" y="10"/>
                    </a:lnTo>
                    <a:lnTo>
                      <a:pt x="30" y="11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4" y="13"/>
                    </a:lnTo>
                    <a:lnTo>
                      <a:pt x="36" y="13"/>
                    </a:lnTo>
                    <a:lnTo>
                      <a:pt x="37" y="13"/>
                    </a:lnTo>
                    <a:lnTo>
                      <a:pt x="38" y="14"/>
                    </a:lnTo>
                    <a:lnTo>
                      <a:pt x="40" y="14"/>
                    </a:lnTo>
                    <a:lnTo>
                      <a:pt x="41" y="14"/>
                    </a:lnTo>
                    <a:lnTo>
                      <a:pt x="43" y="14"/>
                    </a:lnTo>
                    <a:lnTo>
                      <a:pt x="44" y="14"/>
                    </a:lnTo>
                    <a:lnTo>
                      <a:pt x="45" y="14"/>
                    </a:lnTo>
                    <a:lnTo>
                      <a:pt x="46" y="14"/>
                    </a:lnTo>
                    <a:lnTo>
                      <a:pt x="47" y="14"/>
                    </a:lnTo>
                    <a:lnTo>
                      <a:pt x="49" y="14"/>
                    </a:lnTo>
                    <a:lnTo>
                      <a:pt x="48" y="11"/>
                    </a:lnTo>
                    <a:lnTo>
                      <a:pt x="47" y="12"/>
                    </a:lnTo>
                    <a:lnTo>
                      <a:pt x="46" y="12"/>
                    </a:lnTo>
                    <a:lnTo>
                      <a:pt x="45" y="12"/>
                    </a:lnTo>
                    <a:lnTo>
                      <a:pt x="44" y="12"/>
                    </a:lnTo>
                    <a:lnTo>
                      <a:pt x="43" y="12"/>
                    </a:lnTo>
                    <a:lnTo>
                      <a:pt x="42" y="12"/>
                    </a:lnTo>
                    <a:lnTo>
                      <a:pt x="41" y="12"/>
                    </a:lnTo>
                    <a:lnTo>
                      <a:pt x="40" y="12"/>
                    </a:lnTo>
                    <a:lnTo>
                      <a:pt x="39" y="12"/>
                    </a:lnTo>
                    <a:lnTo>
                      <a:pt x="38" y="11"/>
                    </a:lnTo>
                    <a:lnTo>
                      <a:pt x="37" y="11"/>
                    </a:lnTo>
                    <a:lnTo>
                      <a:pt x="35" y="11"/>
                    </a:lnTo>
                    <a:lnTo>
                      <a:pt x="34" y="11"/>
                    </a:lnTo>
                    <a:lnTo>
                      <a:pt x="33" y="10"/>
                    </a:lnTo>
                    <a:lnTo>
                      <a:pt x="32" y="9"/>
                    </a:lnTo>
                    <a:lnTo>
                      <a:pt x="31" y="9"/>
                    </a:lnTo>
                    <a:lnTo>
                      <a:pt x="29" y="8"/>
                    </a:lnTo>
                    <a:lnTo>
                      <a:pt x="28" y="6"/>
                    </a:lnTo>
                    <a:lnTo>
                      <a:pt x="27" y="5"/>
                    </a:lnTo>
                    <a:lnTo>
                      <a:pt x="26" y="3"/>
                    </a:lnTo>
                    <a:lnTo>
                      <a:pt x="25" y="2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80" name="Freeform 1484"/>
              <p:cNvSpPr>
                <a:spLocks/>
              </p:cNvSpPr>
              <p:nvPr/>
            </p:nvSpPr>
            <p:spPr bwMode="auto">
              <a:xfrm>
                <a:off x="5488" y="2662"/>
                <a:ext cx="6" cy="12"/>
              </a:xfrm>
              <a:custGeom>
                <a:avLst/>
                <a:gdLst>
                  <a:gd name="T0" fmla="*/ 6 w 6"/>
                  <a:gd name="T1" fmla="*/ 6 h 12"/>
                  <a:gd name="T2" fmla="*/ 5 w 6"/>
                  <a:gd name="T3" fmla="*/ 6 h 12"/>
                  <a:gd name="T4" fmla="*/ 5 w 6"/>
                  <a:gd name="T5" fmla="*/ 6 h 12"/>
                  <a:gd name="T6" fmla="*/ 4 w 6"/>
                  <a:gd name="T7" fmla="*/ 6 h 12"/>
                  <a:gd name="T8" fmla="*/ 4 w 6"/>
                  <a:gd name="T9" fmla="*/ 6 h 12"/>
                  <a:gd name="T10" fmla="*/ 4 w 6"/>
                  <a:gd name="T11" fmla="*/ 5 h 12"/>
                  <a:gd name="T12" fmla="*/ 3 w 6"/>
                  <a:gd name="T13" fmla="*/ 4 h 12"/>
                  <a:gd name="T14" fmla="*/ 3 w 6"/>
                  <a:gd name="T15" fmla="*/ 3 h 12"/>
                  <a:gd name="T16" fmla="*/ 2 w 6"/>
                  <a:gd name="T17" fmla="*/ 2 h 12"/>
                  <a:gd name="T18" fmla="*/ 2 w 6"/>
                  <a:gd name="T19" fmla="*/ 1 h 12"/>
                  <a:gd name="T20" fmla="*/ 1 w 6"/>
                  <a:gd name="T21" fmla="*/ 0 h 12"/>
                  <a:gd name="T22" fmla="*/ 1 w 6"/>
                  <a:gd name="T23" fmla="*/ 0 h 12"/>
                  <a:gd name="T24" fmla="*/ 0 w 6"/>
                  <a:gd name="T25" fmla="*/ 0 h 12"/>
                  <a:gd name="T26" fmla="*/ 0 w 6"/>
                  <a:gd name="T27" fmla="*/ 1 h 12"/>
                  <a:gd name="T28" fmla="*/ 0 w 6"/>
                  <a:gd name="T29" fmla="*/ 2 h 12"/>
                  <a:gd name="T30" fmla="*/ 0 w 6"/>
                  <a:gd name="T31" fmla="*/ 4 h 12"/>
                  <a:gd name="T32" fmla="*/ 1 w 6"/>
                  <a:gd name="T33" fmla="*/ 5 h 12"/>
                  <a:gd name="T34" fmla="*/ 2 w 6"/>
                  <a:gd name="T35" fmla="*/ 7 h 12"/>
                  <a:gd name="T36" fmla="*/ 2 w 6"/>
                  <a:gd name="T37" fmla="*/ 9 h 12"/>
                  <a:gd name="T38" fmla="*/ 3 w 6"/>
                  <a:gd name="T39" fmla="*/ 10 h 12"/>
                  <a:gd name="T40" fmla="*/ 3 w 6"/>
                  <a:gd name="T41" fmla="*/ 10 h 12"/>
                  <a:gd name="T42" fmla="*/ 3 w 6"/>
                  <a:gd name="T43" fmla="*/ 11 h 12"/>
                  <a:gd name="T44" fmla="*/ 4 w 6"/>
                  <a:gd name="T45" fmla="*/ 11 h 12"/>
                  <a:gd name="T46" fmla="*/ 5 w 6"/>
                  <a:gd name="T47" fmla="*/ 11 h 12"/>
                  <a:gd name="T48" fmla="*/ 5 w 6"/>
                  <a:gd name="T49" fmla="*/ 12 h 12"/>
                  <a:gd name="T50" fmla="*/ 6 w 6"/>
                  <a:gd name="T51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" h="12">
                    <a:moveTo>
                      <a:pt x="6" y="6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81" name="Freeform 1485"/>
              <p:cNvSpPr>
                <a:spLocks/>
              </p:cNvSpPr>
              <p:nvPr/>
            </p:nvSpPr>
            <p:spPr bwMode="auto">
              <a:xfrm>
                <a:off x="5532" y="2641"/>
                <a:ext cx="18" cy="21"/>
              </a:xfrm>
              <a:custGeom>
                <a:avLst/>
                <a:gdLst>
                  <a:gd name="T0" fmla="*/ 18 w 18"/>
                  <a:gd name="T1" fmla="*/ 9 h 21"/>
                  <a:gd name="T2" fmla="*/ 18 w 18"/>
                  <a:gd name="T3" fmla="*/ 0 h 21"/>
                  <a:gd name="T4" fmla="*/ 0 w 18"/>
                  <a:gd name="T5" fmla="*/ 0 h 21"/>
                  <a:gd name="T6" fmla="*/ 0 w 18"/>
                  <a:gd name="T7" fmla="*/ 8 h 21"/>
                  <a:gd name="T8" fmla="*/ 8 w 18"/>
                  <a:gd name="T9" fmla="*/ 21 h 21"/>
                  <a:gd name="T10" fmla="*/ 18 w 18"/>
                  <a:gd name="T11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1">
                    <a:moveTo>
                      <a:pt x="18" y="9"/>
                    </a:moveTo>
                    <a:lnTo>
                      <a:pt x="18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21"/>
                    </a:lnTo>
                    <a:lnTo>
                      <a:pt x="18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82" name="Freeform 1486"/>
              <p:cNvSpPr>
                <a:spLocks/>
              </p:cNvSpPr>
              <p:nvPr/>
            </p:nvSpPr>
            <p:spPr bwMode="auto">
              <a:xfrm>
                <a:off x="5518" y="2592"/>
                <a:ext cx="45" cy="27"/>
              </a:xfrm>
              <a:custGeom>
                <a:avLst/>
                <a:gdLst>
                  <a:gd name="T0" fmla="*/ 36 w 45"/>
                  <a:gd name="T1" fmla="*/ 10 h 27"/>
                  <a:gd name="T2" fmla="*/ 36 w 45"/>
                  <a:gd name="T3" fmla="*/ 9 h 27"/>
                  <a:gd name="T4" fmla="*/ 35 w 45"/>
                  <a:gd name="T5" fmla="*/ 8 h 27"/>
                  <a:gd name="T6" fmla="*/ 34 w 45"/>
                  <a:gd name="T7" fmla="*/ 7 h 27"/>
                  <a:gd name="T8" fmla="*/ 33 w 45"/>
                  <a:gd name="T9" fmla="*/ 6 h 27"/>
                  <a:gd name="T10" fmla="*/ 31 w 45"/>
                  <a:gd name="T11" fmla="*/ 5 h 27"/>
                  <a:gd name="T12" fmla="*/ 29 w 45"/>
                  <a:gd name="T13" fmla="*/ 4 h 27"/>
                  <a:gd name="T14" fmla="*/ 27 w 45"/>
                  <a:gd name="T15" fmla="*/ 3 h 27"/>
                  <a:gd name="T16" fmla="*/ 25 w 45"/>
                  <a:gd name="T17" fmla="*/ 2 h 27"/>
                  <a:gd name="T18" fmla="*/ 23 w 45"/>
                  <a:gd name="T19" fmla="*/ 1 h 27"/>
                  <a:gd name="T20" fmla="*/ 20 w 45"/>
                  <a:gd name="T21" fmla="*/ 1 h 27"/>
                  <a:gd name="T22" fmla="*/ 18 w 45"/>
                  <a:gd name="T23" fmla="*/ 0 h 27"/>
                  <a:gd name="T24" fmla="*/ 15 w 45"/>
                  <a:gd name="T25" fmla="*/ 0 h 27"/>
                  <a:gd name="T26" fmla="*/ 13 w 45"/>
                  <a:gd name="T27" fmla="*/ 0 h 27"/>
                  <a:gd name="T28" fmla="*/ 11 w 45"/>
                  <a:gd name="T29" fmla="*/ 0 h 27"/>
                  <a:gd name="T30" fmla="*/ 8 w 45"/>
                  <a:gd name="T31" fmla="*/ 0 h 27"/>
                  <a:gd name="T32" fmla="*/ 6 w 45"/>
                  <a:gd name="T33" fmla="*/ 1 h 27"/>
                  <a:gd name="T34" fmla="*/ 4 w 45"/>
                  <a:gd name="T35" fmla="*/ 3 h 27"/>
                  <a:gd name="T36" fmla="*/ 2 w 45"/>
                  <a:gd name="T37" fmla="*/ 5 h 27"/>
                  <a:gd name="T38" fmla="*/ 1 w 45"/>
                  <a:gd name="T39" fmla="*/ 7 h 27"/>
                  <a:gd name="T40" fmla="*/ 0 w 45"/>
                  <a:gd name="T41" fmla="*/ 10 h 27"/>
                  <a:gd name="T42" fmla="*/ 1 w 45"/>
                  <a:gd name="T43" fmla="*/ 12 h 27"/>
                  <a:gd name="T44" fmla="*/ 1 w 45"/>
                  <a:gd name="T45" fmla="*/ 14 h 27"/>
                  <a:gd name="T46" fmla="*/ 2 w 45"/>
                  <a:gd name="T47" fmla="*/ 15 h 27"/>
                  <a:gd name="T48" fmla="*/ 3 w 45"/>
                  <a:gd name="T49" fmla="*/ 15 h 27"/>
                  <a:gd name="T50" fmla="*/ 4 w 45"/>
                  <a:gd name="T51" fmla="*/ 15 h 27"/>
                  <a:gd name="T52" fmla="*/ 5 w 45"/>
                  <a:gd name="T53" fmla="*/ 16 h 27"/>
                  <a:gd name="T54" fmla="*/ 6 w 45"/>
                  <a:gd name="T55" fmla="*/ 16 h 27"/>
                  <a:gd name="T56" fmla="*/ 8 w 45"/>
                  <a:gd name="T57" fmla="*/ 17 h 27"/>
                  <a:gd name="T58" fmla="*/ 11 w 45"/>
                  <a:gd name="T59" fmla="*/ 18 h 27"/>
                  <a:gd name="T60" fmla="*/ 14 w 45"/>
                  <a:gd name="T61" fmla="*/ 19 h 27"/>
                  <a:gd name="T62" fmla="*/ 16 w 45"/>
                  <a:gd name="T63" fmla="*/ 20 h 27"/>
                  <a:gd name="T64" fmla="*/ 19 w 45"/>
                  <a:gd name="T65" fmla="*/ 21 h 27"/>
                  <a:gd name="T66" fmla="*/ 22 w 45"/>
                  <a:gd name="T67" fmla="*/ 22 h 27"/>
                  <a:gd name="T68" fmla="*/ 25 w 45"/>
                  <a:gd name="T69" fmla="*/ 23 h 27"/>
                  <a:gd name="T70" fmla="*/ 28 w 45"/>
                  <a:gd name="T71" fmla="*/ 24 h 27"/>
                  <a:gd name="T72" fmla="*/ 30 w 45"/>
                  <a:gd name="T73" fmla="*/ 25 h 27"/>
                  <a:gd name="T74" fmla="*/ 33 w 45"/>
                  <a:gd name="T75" fmla="*/ 26 h 27"/>
                  <a:gd name="T76" fmla="*/ 34 w 45"/>
                  <a:gd name="T77" fmla="*/ 27 h 27"/>
                  <a:gd name="T78" fmla="*/ 36 w 45"/>
                  <a:gd name="T79" fmla="*/ 27 h 27"/>
                  <a:gd name="T80" fmla="*/ 37 w 45"/>
                  <a:gd name="T81" fmla="*/ 27 h 27"/>
                  <a:gd name="T82" fmla="*/ 38 w 45"/>
                  <a:gd name="T83" fmla="*/ 27 h 27"/>
                  <a:gd name="T84" fmla="*/ 40 w 45"/>
                  <a:gd name="T85" fmla="*/ 27 h 27"/>
                  <a:gd name="T86" fmla="*/ 41 w 45"/>
                  <a:gd name="T87" fmla="*/ 27 h 27"/>
                  <a:gd name="T88" fmla="*/ 42 w 45"/>
                  <a:gd name="T89" fmla="*/ 27 h 27"/>
                  <a:gd name="T90" fmla="*/ 43 w 45"/>
                  <a:gd name="T91" fmla="*/ 26 h 27"/>
                  <a:gd name="T92" fmla="*/ 44 w 45"/>
                  <a:gd name="T93" fmla="*/ 25 h 27"/>
                  <a:gd name="T94" fmla="*/ 44 w 45"/>
                  <a:gd name="T95" fmla="*/ 24 h 27"/>
                  <a:gd name="T96" fmla="*/ 45 w 45"/>
                  <a:gd name="T97" fmla="*/ 22 h 27"/>
                  <a:gd name="T98" fmla="*/ 45 w 45"/>
                  <a:gd name="T99" fmla="*/ 20 h 27"/>
                  <a:gd name="T100" fmla="*/ 44 w 45"/>
                  <a:gd name="T101" fmla="*/ 18 h 27"/>
                  <a:gd name="T102" fmla="*/ 44 w 45"/>
                  <a:gd name="T103" fmla="*/ 16 h 27"/>
                  <a:gd name="T104" fmla="*/ 42 w 45"/>
                  <a:gd name="T105" fmla="*/ 14 h 27"/>
                  <a:gd name="T106" fmla="*/ 41 w 45"/>
                  <a:gd name="T107" fmla="*/ 12 h 27"/>
                  <a:gd name="T108" fmla="*/ 39 w 45"/>
                  <a:gd name="T109" fmla="*/ 11 h 27"/>
                  <a:gd name="T110" fmla="*/ 38 w 45"/>
                  <a:gd name="T111" fmla="*/ 10 h 27"/>
                  <a:gd name="T112" fmla="*/ 36 w 45"/>
                  <a:gd name="T11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5" h="27">
                    <a:moveTo>
                      <a:pt x="36" y="10"/>
                    </a:moveTo>
                    <a:lnTo>
                      <a:pt x="36" y="9"/>
                    </a:lnTo>
                    <a:lnTo>
                      <a:pt x="35" y="8"/>
                    </a:lnTo>
                    <a:lnTo>
                      <a:pt x="34" y="7"/>
                    </a:lnTo>
                    <a:lnTo>
                      <a:pt x="33" y="6"/>
                    </a:lnTo>
                    <a:lnTo>
                      <a:pt x="31" y="5"/>
                    </a:lnTo>
                    <a:lnTo>
                      <a:pt x="29" y="4"/>
                    </a:lnTo>
                    <a:lnTo>
                      <a:pt x="27" y="3"/>
                    </a:lnTo>
                    <a:lnTo>
                      <a:pt x="25" y="2"/>
                    </a:lnTo>
                    <a:lnTo>
                      <a:pt x="23" y="1"/>
                    </a:lnTo>
                    <a:lnTo>
                      <a:pt x="20" y="1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8" y="17"/>
                    </a:lnTo>
                    <a:lnTo>
                      <a:pt x="11" y="18"/>
                    </a:lnTo>
                    <a:lnTo>
                      <a:pt x="14" y="19"/>
                    </a:lnTo>
                    <a:lnTo>
                      <a:pt x="16" y="20"/>
                    </a:lnTo>
                    <a:lnTo>
                      <a:pt x="19" y="21"/>
                    </a:lnTo>
                    <a:lnTo>
                      <a:pt x="22" y="22"/>
                    </a:lnTo>
                    <a:lnTo>
                      <a:pt x="25" y="23"/>
                    </a:lnTo>
                    <a:lnTo>
                      <a:pt x="28" y="24"/>
                    </a:lnTo>
                    <a:lnTo>
                      <a:pt x="30" y="25"/>
                    </a:lnTo>
                    <a:lnTo>
                      <a:pt x="33" y="26"/>
                    </a:lnTo>
                    <a:lnTo>
                      <a:pt x="34" y="27"/>
                    </a:lnTo>
                    <a:lnTo>
                      <a:pt x="36" y="27"/>
                    </a:lnTo>
                    <a:lnTo>
                      <a:pt x="37" y="27"/>
                    </a:lnTo>
                    <a:lnTo>
                      <a:pt x="38" y="27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6"/>
                    </a:lnTo>
                    <a:lnTo>
                      <a:pt x="44" y="25"/>
                    </a:lnTo>
                    <a:lnTo>
                      <a:pt x="44" y="24"/>
                    </a:lnTo>
                    <a:lnTo>
                      <a:pt x="45" y="22"/>
                    </a:lnTo>
                    <a:lnTo>
                      <a:pt x="45" y="20"/>
                    </a:lnTo>
                    <a:lnTo>
                      <a:pt x="44" y="18"/>
                    </a:lnTo>
                    <a:lnTo>
                      <a:pt x="44" y="16"/>
                    </a:lnTo>
                    <a:lnTo>
                      <a:pt x="42" y="14"/>
                    </a:lnTo>
                    <a:lnTo>
                      <a:pt x="41" y="12"/>
                    </a:lnTo>
                    <a:lnTo>
                      <a:pt x="39" y="11"/>
                    </a:lnTo>
                    <a:lnTo>
                      <a:pt x="38" y="10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83" name="Freeform 1487"/>
              <p:cNvSpPr>
                <a:spLocks/>
              </p:cNvSpPr>
              <p:nvPr/>
            </p:nvSpPr>
            <p:spPr bwMode="auto">
              <a:xfrm>
                <a:off x="5512" y="2600"/>
                <a:ext cx="53" cy="46"/>
              </a:xfrm>
              <a:custGeom>
                <a:avLst/>
                <a:gdLst>
                  <a:gd name="T0" fmla="*/ 45 w 53"/>
                  <a:gd name="T1" fmla="*/ 14 h 46"/>
                  <a:gd name="T2" fmla="*/ 45 w 53"/>
                  <a:gd name="T3" fmla="*/ 14 h 46"/>
                  <a:gd name="T4" fmla="*/ 45 w 53"/>
                  <a:gd name="T5" fmla="*/ 12 h 46"/>
                  <a:gd name="T6" fmla="*/ 43 w 53"/>
                  <a:gd name="T7" fmla="*/ 9 h 46"/>
                  <a:gd name="T8" fmla="*/ 41 w 53"/>
                  <a:gd name="T9" fmla="*/ 7 h 46"/>
                  <a:gd name="T10" fmla="*/ 38 w 53"/>
                  <a:gd name="T11" fmla="*/ 5 h 46"/>
                  <a:gd name="T12" fmla="*/ 35 w 53"/>
                  <a:gd name="T13" fmla="*/ 3 h 46"/>
                  <a:gd name="T14" fmla="*/ 32 w 53"/>
                  <a:gd name="T15" fmla="*/ 1 h 46"/>
                  <a:gd name="T16" fmla="*/ 29 w 53"/>
                  <a:gd name="T17" fmla="*/ 0 h 46"/>
                  <a:gd name="T18" fmla="*/ 26 w 53"/>
                  <a:gd name="T19" fmla="*/ 0 h 46"/>
                  <a:gd name="T20" fmla="*/ 21 w 53"/>
                  <a:gd name="T21" fmla="*/ 0 h 46"/>
                  <a:gd name="T22" fmla="*/ 17 w 53"/>
                  <a:gd name="T23" fmla="*/ 1 h 46"/>
                  <a:gd name="T24" fmla="*/ 13 w 53"/>
                  <a:gd name="T25" fmla="*/ 2 h 46"/>
                  <a:gd name="T26" fmla="*/ 9 w 53"/>
                  <a:gd name="T27" fmla="*/ 5 h 46"/>
                  <a:gd name="T28" fmla="*/ 6 w 53"/>
                  <a:gd name="T29" fmla="*/ 8 h 46"/>
                  <a:gd name="T30" fmla="*/ 3 w 53"/>
                  <a:gd name="T31" fmla="*/ 12 h 46"/>
                  <a:gd name="T32" fmla="*/ 1 w 53"/>
                  <a:gd name="T33" fmla="*/ 16 h 46"/>
                  <a:gd name="T34" fmla="*/ 0 w 53"/>
                  <a:gd name="T35" fmla="*/ 21 h 46"/>
                  <a:gd name="T36" fmla="*/ 0 w 53"/>
                  <a:gd name="T37" fmla="*/ 25 h 46"/>
                  <a:gd name="T38" fmla="*/ 1 w 53"/>
                  <a:gd name="T39" fmla="*/ 30 h 46"/>
                  <a:gd name="T40" fmla="*/ 3 w 53"/>
                  <a:gd name="T41" fmla="*/ 34 h 46"/>
                  <a:gd name="T42" fmla="*/ 6 w 53"/>
                  <a:gd name="T43" fmla="*/ 38 h 46"/>
                  <a:gd name="T44" fmla="*/ 9 w 53"/>
                  <a:gd name="T45" fmla="*/ 41 h 46"/>
                  <a:gd name="T46" fmla="*/ 13 w 53"/>
                  <a:gd name="T47" fmla="*/ 43 h 46"/>
                  <a:gd name="T48" fmla="*/ 17 w 53"/>
                  <a:gd name="T49" fmla="*/ 45 h 46"/>
                  <a:gd name="T50" fmla="*/ 21 w 53"/>
                  <a:gd name="T51" fmla="*/ 46 h 46"/>
                  <a:gd name="T52" fmla="*/ 25 w 53"/>
                  <a:gd name="T53" fmla="*/ 46 h 46"/>
                  <a:gd name="T54" fmla="*/ 29 w 53"/>
                  <a:gd name="T55" fmla="*/ 46 h 46"/>
                  <a:gd name="T56" fmla="*/ 32 w 53"/>
                  <a:gd name="T57" fmla="*/ 45 h 46"/>
                  <a:gd name="T58" fmla="*/ 35 w 53"/>
                  <a:gd name="T59" fmla="*/ 43 h 46"/>
                  <a:gd name="T60" fmla="*/ 38 w 53"/>
                  <a:gd name="T61" fmla="*/ 42 h 46"/>
                  <a:gd name="T62" fmla="*/ 40 w 53"/>
                  <a:gd name="T63" fmla="*/ 40 h 46"/>
                  <a:gd name="T64" fmla="*/ 42 w 53"/>
                  <a:gd name="T65" fmla="*/ 37 h 46"/>
                  <a:gd name="T66" fmla="*/ 44 w 53"/>
                  <a:gd name="T67" fmla="*/ 35 h 46"/>
                  <a:gd name="T68" fmla="*/ 45 w 53"/>
                  <a:gd name="T69" fmla="*/ 33 h 46"/>
                  <a:gd name="T70" fmla="*/ 45 w 53"/>
                  <a:gd name="T71" fmla="*/ 33 h 46"/>
                  <a:gd name="T72" fmla="*/ 47 w 53"/>
                  <a:gd name="T73" fmla="*/ 33 h 46"/>
                  <a:gd name="T74" fmla="*/ 50 w 53"/>
                  <a:gd name="T75" fmla="*/ 32 h 46"/>
                  <a:gd name="T76" fmla="*/ 52 w 53"/>
                  <a:gd name="T77" fmla="*/ 29 h 46"/>
                  <a:gd name="T78" fmla="*/ 53 w 53"/>
                  <a:gd name="T79" fmla="*/ 26 h 46"/>
                  <a:gd name="T80" fmla="*/ 53 w 53"/>
                  <a:gd name="T81" fmla="*/ 22 h 46"/>
                  <a:gd name="T82" fmla="*/ 52 w 53"/>
                  <a:gd name="T83" fmla="*/ 18 h 46"/>
                  <a:gd name="T84" fmla="*/ 50 w 53"/>
                  <a:gd name="T85" fmla="*/ 15 h 46"/>
                  <a:gd name="T86" fmla="*/ 47 w 53"/>
                  <a:gd name="T87" fmla="*/ 1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3" h="46">
                    <a:moveTo>
                      <a:pt x="45" y="14"/>
                    </a:moveTo>
                    <a:lnTo>
                      <a:pt x="45" y="14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5" y="12"/>
                    </a:lnTo>
                    <a:lnTo>
                      <a:pt x="44" y="11"/>
                    </a:lnTo>
                    <a:lnTo>
                      <a:pt x="43" y="9"/>
                    </a:lnTo>
                    <a:lnTo>
                      <a:pt x="42" y="8"/>
                    </a:lnTo>
                    <a:lnTo>
                      <a:pt x="41" y="7"/>
                    </a:lnTo>
                    <a:lnTo>
                      <a:pt x="39" y="6"/>
                    </a:lnTo>
                    <a:lnTo>
                      <a:pt x="38" y="5"/>
                    </a:lnTo>
                    <a:lnTo>
                      <a:pt x="37" y="3"/>
                    </a:lnTo>
                    <a:lnTo>
                      <a:pt x="35" y="3"/>
                    </a:lnTo>
                    <a:lnTo>
                      <a:pt x="34" y="2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5" y="1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9" y="5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1" y="16"/>
                    </a:lnTo>
                    <a:lnTo>
                      <a:pt x="1" y="18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1" y="28"/>
                    </a:lnTo>
                    <a:lnTo>
                      <a:pt x="1" y="30"/>
                    </a:lnTo>
                    <a:lnTo>
                      <a:pt x="2" y="32"/>
                    </a:lnTo>
                    <a:lnTo>
                      <a:pt x="3" y="34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7" y="39"/>
                    </a:lnTo>
                    <a:lnTo>
                      <a:pt x="9" y="41"/>
                    </a:lnTo>
                    <a:lnTo>
                      <a:pt x="11" y="42"/>
                    </a:lnTo>
                    <a:lnTo>
                      <a:pt x="13" y="43"/>
                    </a:lnTo>
                    <a:lnTo>
                      <a:pt x="15" y="44"/>
                    </a:lnTo>
                    <a:lnTo>
                      <a:pt x="17" y="45"/>
                    </a:lnTo>
                    <a:lnTo>
                      <a:pt x="19" y="46"/>
                    </a:lnTo>
                    <a:lnTo>
                      <a:pt x="21" y="46"/>
                    </a:lnTo>
                    <a:lnTo>
                      <a:pt x="24" y="46"/>
                    </a:lnTo>
                    <a:lnTo>
                      <a:pt x="25" y="46"/>
                    </a:lnTo>
                    <a:lnTo>
                      <a:pt x="27" y="46"/>
                    </a:lnTo>
                    <a:lnTo>
                      <a:pt x="29" y="46"/>
                    </a:lnTo>
                    <a:lnTo>
                      <a:pt x="30" y="45"/>
                    </a:lnTo>
                    <a:lnTo>
                      <a:pt x="32" y="45"/>
                    </a:lnTo>
                    <a:lnTo>
                      <a:pt x="33" y="44"/>
                    </a:lnTo>
                    <a:lnTo>
                      <a:pt x="35" y="43"/>
                    </a:lnTo>
                    <a:lnTo>
                      <a:pt x="36" y="43"/>
                    </a:lnTo>
                    <a:lnTo>
                      <a:pt x="38" y="42"/>
                    </a:lnTo>
                    <a:lnTo>
                      <a:pt x="39" y="41"/>
                    </a:lnTo>
                    <a:lnTo>
                      <a:pt x="40" y="40"/>
                    </a:lnTo>
                    <a:lnTo>
                      <a:pt x="41" y="39"/>
                    </a:lnTo>
                    <a:lnTo>
                      <a:pt x="42" y="37"/>
                    </a:lnTo>
                    <a:lnTo>
                      <a:pt x="43" y="36"/>
                    </a:lnTo>
                    <a:lnTo>
                      <a:pt x="44" y="35"/>
                    </a:lnTo>
                    <a:lnTo>
                      <a:pt x="45" y="33"/>
                    </a:lnTo>
                    <a:lnTo>
                      <a:pt x="45" y="33"/>
                    </a:lnTo>
                    <a:lnTo>
                      <a:pt x="45" y="33"/>
                    </a:lnTo>
                    <a:lnTo>
                      <a:pt x="45" y="33"/>
                    </a:lnTo>
                    <a:lnTo>
                      <a:pt x="45" y="33"/>
                    </a:lnTo>
                    <a:lnTo>
                      <a:pt x="47" y="33"/>
                    </a:lnTo>
                    <a:lnTo>
                      <a:pt x="48" y="33"/>
                    </a:lnTo>
                    <a:lnTo>
                      <a:pt x="50" y="32"/>
                    </a:lnTo>
                    <a:lnTo>
                      <a:pt x="51" y="30"/>
                    </a:lnTo>
                    <a:lnTo>
                      <a:pt x="52" y="29"/>
                    </a:lnTo>
                    <a:lnTo>
                      <a:pt x="52" y="27"/>
                    </a:lnTo>
                    <a:lnTo>
                      <a:pt x="53" y="26"/>
                    </a:lnTo>
                    <a:lnTo>
                      <a:pt x="53" y="24"/>
                    </a:lnTo>
                    <a:lnTo>
                      <a:pt x="53" y="22"/>
                    </a:lnTo>
                    <a:lnTo>
                      <a:pt x="52" y="20"/>
                    </a:lnTo>
                    <a:lnTo>
                      <a:pt x="52" y="18"/>
                    </a:lnTo>
                    <a:lnTo>
                      <a:pt x="51" y="17"/>
                    </a:lnTo>
                    <a:lnTo>
                      <a:pt x="50" y="15"/>
                    </a:lnTo>
                    <a:lnTo>
                      <a:pt x="48" y="14"/>
                    </a:lnTo>
                    <a:lnTo>
                      <a:pt x="47" y="14"/>
                    </a:lnTo>
                    <a:lnTo>
                      <a:pt x="45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84" name="Freeform 1488"/>
              <p:cNvSpPr>
                <a:spLocks/>
              </p:cNvSpPr>
              <p:nvPr/>
            </p:nvSpPr>
            <p:spPr bwMode="auto">
              <a:xfrm>
                <a:off x="5516" y="2603"/>
                <a:ext cx="46" cy="40"/>
              </a:xfrm>
              <a:custGeom>
                <a:avLst/>
                <a:gdLst>
                  <a:gd name="T0" fmla="*/ 41 w 46"/>
                  <a:gd name="T1" fmla="*/ 15 h 40"/>
                  <a:gd name="T2" fmla="*/ 40 w 46"/>
                  <a:gd name="T3" fmla="*/ 16 h 40"/>
                  <a:gd name="T4" fmla="*/ 39 w 46"/>
                  <a:gd name="T5" fmla="*/ 15 h 40"/>
                  <a:gd name="T6" fmla="*/ 37 w 46"/>
                  <a:gd name="T7" fmla="*/ 12 h 40"/>
                  <a:gd name="T8" fmla="*/ 36 w 46"/>
                  <a:gd name="T9" fmla="*/ 9 h 40"/>
                  <a:gd name="T10" fmla="*/ 34 w 46"/>
                  <a:gd name="T11" fmla="*/ 6 h 40"/>
                  <a:gd name="T12" fmla="*/ 31 w 46"/>
                  <a:gd name="T13" fmla="*/ 4 h 40"/>
                  <a:gd name="T14" fmla="*/ 28 w 46"/>
                  <a:gd name="T15" fmla="*/ 2 h 40"/>
                  <a:gd name="T16" fmla="*/ 25 w 46"/>
                  <a:gd name="T17" fmla="*/ 1 h 40"/>
                  <a:gd name="T18" fmla="*/ 21 w 46"/>
                  <a:gd name="T19" fmla="*/ 0 h 40"/>
                  <a:gd name="T20" fmla="*/ 18 w 46"/>
                  <a:gd name="T21" fmla="*/ 0 h 40"/>
                  <a:gd name="T22" fmla="*/ 14 w 46"/>
                  <a:gd name="T23" fmla="*/ 1 h 40"/>
                  <a:gd name="T24" fmla="*/ 10 w 46"/>
                  <a:gd name="T25" fmla="*/ 3 h 40"/>
                  <a:gd name="T26" fmla="*/ 7 w 46"/>
                  <a:gd name="T27" fmla="*/ 5 h 40"/>
                  <a:gd name="T28" fmla="*/ 4 w 46"/>
                  <a:gd name="T29" fmla="*/ 7 h 40"/>
                  <a:gd name="T30" fmla="*/ 2 w 46"/>
                  <a:gd name="T31" fmla="*/ 11 h 40"/>
                  <a:gd name="T32" fmla="*/ 1 w 46"/>
                  <a:gd name="T33" fmla="*/ 14 h 40"/>
                  <a:gd name="T34" fmla="*/ 0 w 46"/>
                  <a:gd name="T35" fmla="*/ 18 h 40"/>
                  <a:gd name="T36" fmla="*/ 0 w 46"/>
                  <a:gd name="T37" fmla="*/ 22 h 40"/>
                  <a:gd name="T38" fmla="*/ 1 w 46"/>
                  <a:gd name="T39" fmla="*/ 26 h 40"/>
                  <a:gd name="T40" fmla="*/ 2 w 46"/>
                  <a:gd name="T41" fmla="*/ 29 h 40"/>
                  <a:gd name="T42" fmla="*/ 4 w 46"/>
                  <a:gd name="T43" fmla="*/ 32 h 40"/>
                  <a:gd name="T44" fmla="*/ 7 w 46"/>
                  <a:gd name="T45" fmla="*/ 35 h 40"/>
                  <a:gd name="T46" fmla="*/ 10 w 46"/>
                  <a:gd name="T47" fmla="*/ 37 h 40"/>
                  <a:gd name="T48" fmla="*/ 14 w 46"/>
                  <a:gd name="T49" fmla="*/ 39 h 40"/>
                  <a:gd name="T50" fmla="*/ 18 w 46"/>
                  <a:gd name="T51" fmla="*/ 40 h 40"/>
                  <a:gd name="T52" fmla="*/ 21 w 46"/>
                  <a:gd name="T53" fmla="*/ 40 h 40"/>
                  <a:gd name="T54" fmla="*/ 25 w 46"/>
                  <a:gd name="T55" fmla="*/ 39 h 40"/>
                  <a:gd name="T56" fmla="*/ 28 w 46"/>
                  <a:gd name="T57" fmla="*/ 38 h 40"/>
                  <a:gd name="T58" fmla="*/ 30 w 46"/>
                  <a:gd name="T59" fmla="*/ 36 h 40"/>
                  <a:gd name="T60" fmla="*/ 33 w 46"/>
                  <a:gd name="T61" fmla="*/ 34 h 40"/>
                  <a:gd name="T62" fmla="*/ 35 w 46"/>
                  <a:gd name="T63" fmla="*/ 32 h 40"/>
                  <a:gd name="T64" fmla="*/ 37 w 46"/>
                  <a:gd name="T65" fmla="*/ 30 h 40"/>
                  <a:gd name="T66" fmla="*/ 38 w 46"/>
                  <a:gd name="T67" fmla="*/ 27 h 40"/>
                  <a:gd name="T68" fmla="*/ 39 w 46"/>
                  <a:gd name="T69" fmla="*/ 25 h 40"/>
                  <a:gd name="T70" fmla="*/ 40 w 46"/>
                  <a:gd name="T71" fmla="*/ 26 h 40"/>
                  <a:gd name="T72" fmla="*/ 40 w 46"/>
                  <a:gd name="T73" fmla="*/ 26 h 40"/>
                  <a:gd name="T74" fmla="*/ 41 w 46"/>
                  <a:gd name="T75" fmla="*/ 27 h 40"/>
                  <a:gd name="T76" fmla="*/ 43 w 46"/>
                  <a:gd name="T77" fmla="*/ 27 h 40"/>
                  <a:gd name="T78" fmla="*/ 44 w 46"/>
                  <a:gd name="T79" fmla="*/ 26 h 40"/>
                  <a:gd name="T80" fmla="*/ 45 w 46"/>
                  <a:gd name="T81" fmla="*/ 24 h 40"/>
                  <a:gd name="T82" fmla="*/ 46 w 46"/>
                  <a:gd name="T83" fmla="*/ 22 h 40"/>
                  <a:gd name="T84" fmla="*/ 46 w 46"/>
                  <a:gd name="T85" fmla="*/ 20 h 40"/>
                  <a:gd name="T86" fmla="*/ 45 w 46"/>
                  <a:gd name="T87" fmla="*/ 18 h 40"/>
                  <a:gd name="T88" fmla="*/ 44 w 46"/>
                  <a:gd name="T89" fmla="*/ 16 h 40"/>
                  <a:gd name="T90" fmla="*/ 43 w 46"/>
                  <a:gd name="T91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40">
                    <a:moveTo>
                      <a:pt x="42" y="15"/>
                    </a:moveTo>
                    <a:lnTo>
                      <a:pt x="41" y="15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39" y="17"/>
                    </a:lnTo>
                    <a:lnTo>
                      <a:pt x="39" y="15"/>
                    </a:lnTo>
                    <a:lnTo>
                      <a:pt x="38" y="13"/>
                    </a:lnTo>
                    <a:lnTo>
                      <a:pt x="37" y="12"/>
                    </a:lnTo>
                    <a:lnTo>
                      <a:pt x="37" y="10"/>
                    </a:lnTo>
                    <a:lnTo>
                      <a:pt x="36" y="9"/>
                    </a:lnTo>
                    <a:lnTo>
                      <a:pt x="35" y="7"/>
                    </a:lnTo>
                    <a:lnTo>
                      <a:pt x="34" y="6"/>
                    </a:lnTo>
                    <a:lnTo>
                      <a:pt x="32" y="5"/>
                    </a:lnTo>
                    <a:lnTo>
                      <a:pt x="31" y="4"/>
                    </a:lnTo>
                    <a:lnTo>
                      <a:pt x="30" y="3"/>
                    </a:lnTo>
                    <a:lnTo>
                      <a:pt x="28" y="2"/>
                    </a:lnTo>
                    <a:lnTo>
                      <a:pt x="27" y="2"/>
                    </a:lnTo>
                    <a:lnTo>
                      <a:pt x="25" y="1"/>
                    </a:lnTo>
                    <a:lnTo>
                      <a:pt x="23" y="1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2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1" y="26"/>
                    </a:lnTo>
                    <a:lnTo>
                      <a:pt x="2" y="28"/>
                    </a:lnTo>
                    <a:lnTo>
                      <a:pt x="2" y="29"/>
                    </a:lnTo>
                    <a:lnTo>
                      <a:pt x="3" y="31"/>
                    </a:lnTo>
                    <a:lnTo>
                      <a:pt x="4" y="32"/>
                    </a:lnTo>
                    <a:lnTo>
                      <a:pt x="6" y="34"/>
                    </a:lnTo>
                    <a:lnTo>
                      <a:pt x="7" y="35"/>
                    </a:lnTo>
                    <a:lnTo>
                      <a:pt x="9" y="36"/>
                    </a:lnTo>
                    <a:lnTo>
                      <a:pt x="10" y="37"/>
                    </a:lnTo>
                    <a:lnTo>
                      <a:pt x="12" y="38"/>
                    </a:lnTo>
                    <a:lnTo>
                      <a:pt x="14" y="39"/>
                    </a:lnTo>
                    <a:lnTo>
                      <a:pt x="16" y="39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1" y="40"/>
                    </a:lnTo>
                    <a:lnTo>
                      <a:pt x="23" y="39"/>
                    </a:lnTo>
                    <a:lnTo>
                      <a:pt x="25" y="39"/>
                    </a:lnTo>
                    <a:lnTo>
                      <a:pt x="26" y="39"/>
                    </a:lnTo>
                    <a:lnTo>
                      <a:pt x="28" y="38"/>
                    </a:lnTo>
                    <a:lnTo>
                      <a:pt x="29" y="37"/>
                    </a:lnTo>
                    <a:lnTo>
                      <a:pt x="30" y="36"/>
                    </a:lnTo>
                    <a:lnTo>
                      <a:pt x="32" y="36"/>
                    </a:lnTo>
                    <a:lnTo>
                      <a:pt x="33" y="34"/>
                    </a:lnTo>
                    <a:lnTo>
                      <a:pt x="34" y="33"/>
                    </a:lnTo>
                    <a:lnTo>
                      <a:pt x="35" y="32"/>
                    </a:lnTo>
                    <a:lnTo>
                      <a:pt x="36" y="31"/>
                    </a:lnTo>
                    <a:lnTo>
                      <a:pt x="37" y="30"/>
                    </a:lnTo>
                    <a:lnTo>
                      <a:pt x="38" y="28"/>
                    </a:lnTo>
                    <a:lnTo>
                      <a:pt x="38" y="27"/>
                    </a:lnTo>
                    <a:lnTo>
                      <a:pt x="39" y="25"/>
                    </a:lnTo>
                    <a:lnTo>
                      <a:pt x="39" y="25"/>
                    </a:lnTo>
                    <a:lnTo>
                      <a:pt x="39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7"/>
                    </a:lnTo>
                    <a:lnTo>
                      <a:pt x="43" y="26"/>
                    </a:lnTo>
                    <a:lnTo>
                      <a:pt x="44" y="26"/>
                    </a:lnTo>
                    <a:lnTo>
                      <a:pt x="45" y="25"/>
                    </a:lnTo>
                    <a:lnTo>
                      <a:pt x="45" y="24"/>
                    </a:lnTo>
                    <a:lnTo>
                      <a:pt x="46" y="23"/>
                    </a:lnTo>
                    <a:lnTo>
                      <a:pt x="46" y="22"/>
                    </a:lnTo>
                    <a:lnTo>
                      <a:pt x="46" y="21"/>
                    </a:lnTo>
                    <a:lnTo>
                      <a:pt x="46" y="20"/>
                    </a:lnTo>
                    <a:lnTo>
                      <a:pt x="46" y="19"/>
                    </a:lnTo>
                    <a:lnTo>
                      <a:pt x="45" y="18"/>
                    </a:lnTo>
                    <a:lnTo>
                      <a:pt x="45" y="17"/>
                    </a:lnTo>
                    <a:lnTo>
                      <a:pt x="44" y="16"/>
                    </a:lnTo>
                    <a:lnTo>
                      <a:pt x="43" y="16"/>
                    </a:lnTo>
                    <a:lnTo>
                      <a:pt x="43" y="15"/>
                    </a:lnTo>
                    <a:lnTo>
                      <a:pt x="42" y="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85" name="Freeform 1489"/>
              <p:cNvSpPr>
                <a:spLocks/>
              </p:cNvSpPr>
              <p:nvPr/>
            </p:nvSpPr>
            <p:spPr bwMode="auto">
              <a:xfrm>
                <a:off x="5556" y="2626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3 h 3"/>
                  <a:gd name="T4" fmla="*/ 3 w 3"/>
                  <a:gd name="T5" fmla="*/ 2 h 3"/>
                  <a:gd name="T6" fmla="*/ 3 w 3"/>
                  <a:gd name="T7" fmla="*/ 2 h 3"/>
                  <a:gd name="T8" fmla="*/ 3 w 3"/>
                  <a:gd name="T9" fmla="*/ 1 h 3"/>
                  <a:gd name="T10" fmla="*/ 3 w 3"/>
                  <a:gd name="T11" fmla="*/ 1 h 3"/>
                  <a:gd name="T12" fmla="*/ 3 w 3"/>
                  <a:gd name="T13" fmla="*/ 0 h 3"/>
                  <a:gd name="T14" fmla="*/ 3 w 3"/>
                  <a:gd name="T15" fmla="*/ 0 h 3"/>
                  <a:gd name="T16" fmla="*/ 2 w 3"/>
                  <a:gd name="T17" fmla="*/ 0 h 3"/>
                  <a:gd name="T18" fmla="*/ 1 w 3"/>
                  <a:gd name="T19" fmla="*/ 0 h 3"/>
                  <a:gd name="T20" fmla="*/ 1 w 3"/>
                  <a:gd name="T21" fmla="*/ 0 h 3"/>
                  <a:gd name="T22" fmla="*/ 1 w 3"/>
                  <a:gd name="T23" fmla="*/ 1 h 3"/>
                  <a:gd name="T24" fmla="*/ 0 w 3"/>
                  <a:gd name="T25" fmla="*/ 1 h 3"/>
                  <a:gd name="T26" fmla="*/ 1 w 3"/>
                  <a:gd name="T27" fmla="*/ 2 h 3"/>
                  <a:gd name="T28" fmla="*/ 1 w 3"/>
                  <a:gd name="T29" fmla="*/ 2 h 3"/>
                  <a:gd name="T30" fmla="*/ 1 w 3"/>
                  <a:gd name="T31" fmla="*/ 3 h 3"/>
                  <a:gd name="T32" fmla="*/ 2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86" name="Freeform 1490"/>
              <p:cNvSpPr>
                <a:spLocks/>
              </p:cNvSpPr>
              <p:nvPr/>
            </p:nvSpPr>
            <p:spPr bwMode="auto">
              <a:xfrm>
                <a:off x="5527" y="2631"/>
                <a:ext cx="18" cy="6"/>
              </a:xfrm>
              <a:custGeom>
                <a:avLst/>
                <a:gdLst>
                  <a:gd name="T0" fmla="*/ 0 w 18"/>
                  <a:gd name="T1" fmla="*/ 0 h 6"/>
                  <a:gd name="T2" fmla="*/ 0 w 18"/>
                  <a:gd name="T3" fmla="*/ 1 h 6"/>
                  <a:gd name="T4" fmla="*/ 0 w 18"/>
                  <a:gd name="T5" fmla="*/ 1 h 6"/>
                  <a:gd name="T6" fmla="*/ 0 w 18"/>
                  <a:gd name="T7" fmla="*/ 2 h 6"/>
                  <a:gd name="T8" fmla="*/ 0 w 18"/>
                  <a:gd name="T9" fmla="*/ 2 h 6"/>
                  <a:gd name="T10" fmla="*/ 1 w 18"/>
                  <a:gd name="T11" fmla="*/ 3 h 6"/>
                  <a:gd name="T12" fmla="*/ 1 w 18"/>
                  <a:gd name="T13" fmla="*/ 4 h 6"/>
                  <a:gd name="T14" fmla="*/ 2 w 18"/>
                  <a:gd name="T15" fmla="*/ 4 h 6"/>
                  <a:gd name="T16" fmla="*/ 3 w 18"/>
                  <a:gd name="T17" fmla="*/ 5 h 6"/>
                  <a:gd name="T18" fmla="*/ 4 w 18"/>
                  <a:gd name="T19" fmla="*/ 6 h 6"/>
                  <a:gd name="T20" fmla="*/ 5 w 18"/>
                  <a:gd name="T21" fmla="*/ 6 h 6"/>
                  <a:gd name="T22" fmla="*/ 7 w 18"/>
                  <a:gd name="T23" fmla="*/ 6 h 6"/>
                  <a:gd name="T24" fmla="*/ 8 w 18"/>
                  <a:gd name="T25" fmla="*/ 6 h 6"/>
                  <a:gd name="T26" fmla="*/ 9 w 18"/>
                  <a:gd name="T27" fmla="*/ 6 h 6"/>
                  <a:gd name="T28" fmla="*/ 10 w 18"/>
                  <a:gd name="T29" fmla="*/ 6 h 6"/>
                  <a:gd name="T30" fmla="*/ 10 w 18"/>
                  <a:gd name="T31" fmla="*/ 6 h 6"/>
                  <a:gd name="T32" fmla="*/ 10 w 18"/>
                  <a:gd name="T33" fmla="*/ 6 h 6"/>
                  <a:gd name="T34" fmla="*/ 18 w 18"/>
                  <a:gd name="T35" fmla="*/ 0 h 6"/>
                  <a:gd name="T36" fmla="*/ 0 w 18"/>
                  <a:gd name="T3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6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87" name="Freeform 1491"/>
              <p:cNvSpPr>
                <a:spLocks/>
              </p:cNvSpPr>
              <p:nvPr/>
            </p:nvSpPr>
            <p:spPr bwMode="auto">
              <a:xfrm>
                <a:off x="5529" y="2632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 w 11"/>
                  <a:gd name="T3" fmla="*/ 2 h 2"/>
                  <a:gd name="T4" fmla="*/ 8 w 11"/>
                  <a:gd name="T5" fmla="*/ 2 h 2"/>
                  <a:gd name="T6" fmla="*/ 11 w 11"/>
                  <a:gd name="T7" fmla="*/ 0 h 2"/>
                  <a:gd name="T8" fmla="*/ 0 w 1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88" name="Freeform 1492"/>
              <p:cNvSpPr>
                <a:spLocks/>
              </p:cNvSpPr>
              <p:nvPr/>
            </p:nvSpPr>
            <p:spPr bwMode="auto">
              <a:xfrm>
                <a:off x="5524" y="2611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3 w 4"/>
                  <a:gd name="T3" fmla="*/ 5 h 5"/>
                  <a:gd name="T4" fmla="*/ 4 w 4"/>
                  <a:gd name="T5" fmla="*/ 4 h 5"/>
                  <a:gd name="T6" fmla="*/ 4 w 4"/>
                  <a:gd name="T7" fmla="*/ 4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1 h 5"/>
                  <a:gd name="T14" fmla="*/ 3 w 4"/>
                  <a:gd name="T15" fmla="*/ 1 h 5"/>
                  <a:gd name="T16" fmla="*/ 2 w 4"/>
                  <a:gd name="T17" fmla="*/ 0 h 5"/>
                  <a:gd name="T18" fmla="*/ 1 w 4"/>
                  <a:gd name="T19" fmla="*/ 1 h 5"/>
                  <a:gd name="T20" fmla="*/ 0 w 4"/>
                  <a:gd name="T21" fmla="*/ 1 h 5"/>
                  <a:gd name="T22" fmla="*/ 0 w 4"/>
                  <a:gd name="T23" fmla="*/ 2 h 5"/>
                  <a:gd name="T24" fmla="*/ 0 w 4"/>
                  <a:gd name="T25" fmla="*/ 3 h 5"/>
                  <a:gd name="T26" fmla="*/ 0 w 4"/>
                  <a:gd name="T27" fmla="*/ 4 h 5"/>
                  <a:gd name="T28" fmla="*/ 0 w 4"/>
                  <a:gd name="T29" fmla="*/ 4 h 5"/>
                  <a:gd name="T30" fmla="*/ 1 w 4"/>
                  <a:gd name="T31" fmla="*/ 5 h 5"/>
                  <a:gd name="T32" fmla="*/ 2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3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89" name="Freeform 1493"/>
              <p:cNvSpPr>
                <a:spLocks/>
              </p:cNvSpPr>
              <p:nvPr/>
            </p:nvSpPr>
            <p:spPr bwMode="auto">
              <a:xfrm>
                <a:off x="5539" y="2611"/>
                <a:ext cx="6" cy="6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5 w 6"/>
                  <a:gd name="T5" fmla="*/ 5 h 6"/>
                  <a:gd name="T6" fmla="*/ 5 w 6"/>
                  <a:gd name="T7" fmla="*/ 4 h 6"/>
                  <a:gd name="T8" fmla="*/ 6 w 6"/>
                  <a:gd name="T9" fmla="*/ 3 h 6"/>
                  <a:gd name="T10" fmla="*/ 5 w 6"/>
                  <a:gd name="T11" fmla="*/ 2 h 6"/>
                  <a:gd name="T12" fmla="*/ 5 w 6"/>
                  <a:gd name="T13" fmla="*/ 1 h 6"/>
                  <a:gd name="T14" fmla="*/ 4 w 6"/>
                  <a:gd name="T15" fmla="*/ 1 h 6"/>
                  <a:gd name="T16" fmla="*/ 3 w 6"/>
                  <a:gd name="T17" fmla="*/ 0 h 6"/>
                  <a:gd name="T18" fmla="*/ 2 w 6"/>
                  <a:gd name="T19" fmla="*/ 1 h 6"/>
                  <a:gd name="T20" fmla="*/ 2 w 6"/>
                  <a:gd name="T21" fmla="*/ 1 h 6"/>
                  <a:gd name="T22" fmla="*/ 1 w 6"/>
                  <a:gd name="T23" fmla="*/ 1 h 6"/>
                  <a:gd name="T24" fmla="*/ 1 w 6"/>
                  <a:gd name="T25" fmla="*/ 1 h 6"/>
                  <a:gd name="T26" fmla="*/ 0 w 6"/>
                  <a:gd name="T27" fmla="*/ 2 h 6"/>
                  <a:gd name="T28" fmla="*/ 0 w 6"/>
                  <a:gd name="T29" fmla="*/ 2 h 6"/>
                  <a:gd name="T30" fmla="*/ 0 w 6"/>
                  <a:gd name="T31" fmla="*/ 3 h 6"/>
                  <a:gd name="T32" fmla="*/ 0 w 6"/>
                  <a:gd name="T33" fmla="*/ 3 h 6"/>
                  <a:gd name="T34" fmla="*/ 0 w 6"/>
                  <a:gd name="T35" fmla="*/ 4 h 6"/>
                  <a:gd name="T36" fmla="*/ 0 w 6"/>
                  <a:gd name="T37" fmla="*/ 4 h 6"/>
                  <a:gd name="T38" fmla="*/ 0 w 6"/>
                  <a:gd name="T39" fmla="*/ 5 h 6"/>
                  <a:gd name="T40" fmla="*/ 1 w 6"/>
                  <a:gd name="T41" fmla="*/ 5 h 6"/>
                  <a:gd name="T42" fmla="*/ 1 w 6"/>
                  <a:gd name="T43" fmla="*/ 6 h 6"/>
                  <a:gd name="T44" fmla="*/ 2 w 6"/>
                  <a:gd name="T45" fmla="*/ 6 h 6"/>
                  <a:gd name="T46" fmla="*/ 2 w 6"/>
                  <a:gd name="T47" fmla="*/ 6 h 6"/>
                  <a:gd name="T48" fmla="*/ 3 w 6"/>
                  <a:gd name="T4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lnTo>
                      <a:pt x="4" y="6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90" name="Freeform 1494"/>
              <p:cNvSpPr>
                <a:spLocks/>
              </p:cNvSpPr>
              <p:nvPr/>
            </p:nvSpPr>
            <p:spPr bwMode="auto">
              <a:xfrm>
                <a:off x="5525" y="2612"/>
                <a:ext cx="12" cy="14"/>
              </a:xfrm>
              <a:custGeom>
                <a:avLst/>
                <a:gdLst>
                  <a:gd name="T0" fmla="*/ 3 w 12"/>
                  <a:gd name="T1" fmla="*/ 12 h 14"/>
                  <a:gd name="T2" fmla="*/ 8 w 12"/>
                  <a:gd name="T3" fmla="*/ 3 h 14"/>
                  <a:gd name="T4" fmla="*/ 8 w 12"/>
                  <a:gd name="T5" fmla="*/ 0 h 14"/>
                  <a:gd name="T6" fmla="*/ 0 w 12"/>
                  <a:gd name="T7" fmla="*/ 14 h 14"/>
                  <a:gd name="T8" fmla="*/ 12 w 12"/>
                  <a:gd name="T9" fmla="*/ 14 h 14"/>
                  <a:gd name="T10" fmla="*/ 12 w 12"/>
                  <a:gd name="T11" fmla="*/ 12 h 14"/>
                  <a:gd name="T12" fmla="*/ 3 w 12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3" y="12"/>
                    </a:moveTo>
                    <a:lnTo>
                      <a:pt x="8" y="3"/>
                    </a:lnTo>
                    <a:lnTo>
                      <a:pt x="8" y="0"/>
                    </a:lnTo>
                    <a:lnTo>
                      <a:pt x="0" y="14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</p:grpSp>
        <p:grpSp>
          <p:nvGrpSpPr>
            <p:cNvPr id="531" name="Group 1498"/>
            <p:cNvGrpSpPr>
              <a:grpSpLocks/>
            </p:cNvGrpSpPr>
            <p:nvPr/>
          </p:nvGrpSpPr>
          <p:grpSpPr bwMode="auto">
            <a:xfrm>
              <a:off x="8597900" y="3821113"/>
              <a:ext cx="212725" cy="273050"/>
              <a:chOff x="5416" y="2407"/>
              <a:chExt cx="134" cy="172"/>
            </a:xfrm>
          </p:grpSpPr>
          <p:pic>
            <p:nvPicPr>
              <p:cNvPr id="536" name="Picture 1496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16" y="2407"/>
                <a:ext cx="134" cy="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37" name="Picture 1497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16" y="2407"/>
                <a:ext cx="134" cy="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532" name="Rectangle 1499"/>
            <p:cNvSpPr>
              <a:spLocks noChangeArrowheads="1"/>
            </p:cNvSpPr>
            <p:nvPr/>
          </p:nvSpPr>
          <p:spPr bwMode="auto">
            <a:xfrm>
              <a:off x="8472488" y="3814763"/>
              <a:ext cx="455612" cy="277812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/>
            </a:p>
          </p:txBody>
        </p:sp>
        <p:sp>
          <p:nvSpPr>
            <p:cNvPr id="533" name="Rectangle 1500"/>
            <p:cNvSpPr>
              <a:spLocks noChangeArrowheads="1"/>
            </p:cNvSpPr>
            <p:nvPr/>
          </p:nvSpPr>
          <p:spPr bwMode="auto">
            <a:xfrm>
              <a:off x="8020050" y="4095750"/>
              <a:ext cx="455612" cy="279400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/>
            </a:p>
          </p:txBody>
        </p:sp>
        <p:sp>
          <p:nvSpPr>
            <p:cNvPr id="534" name="Rectangle 1501"/>
            <p:cNvSpPr>
              <a:spLocks noChangeArrowheads="1"/>
            </p:cNvSpPr>
            <p:nvPr/>
          </p:nvSpPr>
          <p:spPr bwMode="auto">
            <a:xfrm>
              <a:off x="8475663" y="4097338"/>
              <a:ext cx="454025" cy="279400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/>
            </a:p>
          </p:txBody>
        </p:sp>
        <p:pic>
          <p:nvPicPr>
            <p:cNvPr id="535" name="Picture 1502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04175" y="3816350"/>
              <a:ext cx="461962" cy="285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40" name="グループ化 639"/>
          <p:cNvGrpSpPr/>
          <p:nvPr/>
        </p:nvGrpSpPr>
        <p:grpSpPr>
          <a:xfrm>
            <a:off x="4234702" y="4067923"/>
            <a:ext cx="578287" cy="473924"/>
            <a:chOff x="3208338" y="3263901"/>
            <a:chExt cx="990600" cy="792163"/>
          </a:xfrm>
        </p:grpSpPr>
        <p:pic>
          <p:nvPicPr>
            <p:cNvPr id="641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2" name="Picture 9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43" name="グループ化 642"/>
          <p:cNvGrpSpPr/>
          <p:nvPr/>
        </p:nvGrpSpPr>
        <p:grpSpPr>
          <a:xfrm>
            <a:off x="4234222" y="5723687"/>
            <a:ext cx="578287" cy="472974"/>
            <a:chOff x="7978775" y="3702050"/>
            <a:chExt cx="990600" cy="790575"/>
          </a:xfrm>
        </p:grpSpPr>
        <p:pic>
          <p:nvPicPr>
            <p:cNvPr id="644" name="Picture 1389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78775" y="3702050"/>
              <a:ext cx="990600" cy="790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45" name="Group 1392"/>
            <p:cNvGrpSpPr>
              <a:grpSpLocks/>
            </p:cNvGrpSpPr>
            <p:nvPr/>
          </p:nvGrpSpPr>
          <p:grpSpPr bwMode="auto">
            <a:xfrm>
              <a:off x="8020050" y="3810000"/>
              <a:ext cx="911225" cy="560387"/>
              <a:chOff x="5052" y="2400"/>
              <a:chExt cx="574" cy="353"/>
            </a:xfrm>
          </p:grpSpPr>
          <p:sp>
            <p:nvSpPr>
              <p:cNvPr id="755" name="Rectangle 1390"/>
              <p:cNvSpPr>
                <a:spLocks noChangeArrowheads="1"/>
              </p:cNvSpPr>
              <p:nvPr/>
            </p:nvSpPr>
            <p:spPr bwMode="auto">
              <a:xfrm>
                <a:off x="5052" y="2400"/>
                <a:ext cx="574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6" name="Rectangle 1391"/>
              <p:cNvSpPr>
                <a:spLocks noChangeArrowheads="1"/>
              </p:cNvSpPr>
              <p:nvPr/>
            </p:nvSpPr>
            <p:spPr bwMode="auto">
              <a:xfrm>
                <a:off x="5052" y="2400"/>
                <a:ext cx="574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646" name="Group 1441"/>
            <p:cNvGrpSpPr>
              <a:grpSpLocks/>
            </p:cNvGrpSpPr>
            <p:nvPr/>
          </p:nvGrpSpPr>
          <p:grpSpPr bwMode="auto">
            <a:xfrm>
              <a:off x="8072438" y="4127500"/>
              <a:ext cx="366712" cy="215900"/>
              <a:chOff x="5085" y="2600"/>
              <a:chExt cx="231" cy="136"/>
            </a:xfrm>
          </p:grpSpPr>
          <p:sp>
            <p:nvSpPr>
              <p:cNvPr id="708" name="Freeform 1394"/>
              <p:cNvSpPr>
                <a:spLocks/>
              </p:cNvSpPr>
              <p:nvPr/>
            </p:nvSpPr>
            <p:spPr bwMode="auto">
              <a:xfrm>
                <a:off x="5262" y="2650"/>
                <a:ext cx="43" cy="53"/>
              </a:xfrm>
              <a:custGeom>
                <a:avLst/>
                <a:gdLst>
                  <a:gd name="T0" fmla="*/ 0 w 43"/>
                  <a:gd name="T1" fmla="*/ 3 h 53"/>
                  <a:gd name="T2" fmla="*/ 1 w 43"/>
                  <a:gd name="T3" fmla="*/ 2 h 53"/>
                  <a:gd name="T4" fmla="*/ 3 w 43"/>
                  <a:gd name="T5" fmla="*/ 1 h 53"/>
                  <a:gd name="T6" fmla="*/ 5 w 43"/>
                  <a:gd name="T7" fmla="*/ 0 h 53"/>
                  <a:gd name="T8" fmla="*/ 7 w 43"/>
                  <a:gd name="T9" fmla="*/ 0 h 53"/>
                  <a:gd name="T10" fmla="*/ 10 w 43"/>
                  <a:gd name="T11" fmla="*/ 0 h 53"/>
                  <a:gd name="T12" fmla="*/ 13 w 43"/>
                  <a:gd name="T13" fmla="*/ 0 h 53"/>
                  <a:gd name="T14" fmla="*/ 16 w 43"/>
                  <a:gd name="T15" fmla="*/ 1 h 53"/>
                  <a:gd name="T16" fmla="*/ 19 w 43"/>
                  <a:gd name="T17" fmla="*/ 1 h 53"/>
                  <a:gd name="T18" fmla="*/ 22 w 43"/>
                  <a:gd name="T19" fmla="*/ 2 h 53"/>
                  <a:gd name="T20" fmla="*/ 25 w 43"/>
                  <a:gd name="T21" fmla="*/ 2 h 53"/>
                  <a:gd name="T22" fmla="*/ 28 w 43"/>
                  <a:gd name="T23" fmla="*/ 3 h 53"/>
                  <a:gd name="T24" fmla="*/ 30 w 43"/>
                  <a:gd name="T25" fmla="*/ 4 h 53"/>
                  <a:gd name="T26" fmla="*/ 32 w 43"/>
                  <a:gd name="T27" fmla="*/ 4 h 53"/>
                  <a:gd name="T28" fmla="*/ 34 w 43"/>
                  <a:gd name="T29" fmla="*/ 5 h 53"/>
                  <a:gd name="T30" fmla="*/ 35 w 43"/>
                  <a:gd name="T31" fmla="*/ 5 h 53"/>
                  <a:gd name="T32" fmla="*/ 35 w 43"/>
                  <a:gd name="T33" fmla="*/ 5 h 53"/>
                  <a:gd name="T34" fmla="*/ 35 w 43"/>
                  <a:gd name="T35" fmla="*/ 5 h 53"/>
                  <a:gd name="T36" fmla="*/ 36 w 43"/>
                  <a:gd name="T37" fmla="*/ 5 h 53"/>
                  <a:gd name="T38" fmla="*/ 36 w 43"/>
                  <a:gd name="T39" fmla="*/ 4 h 53"/>
                  <a:gd name="T40" fmla="*/ 36 w 43"/>
                  <a:gd name="T41" fmla="*/ 4 h 53"/>
                  <a:gd name="T42" fmla="*/ 37 w 43"/>
                  <a:gd name="T43" fmla="*/ 3 h 53"/>
                  <a:gd name="T44" fmla="*/ 37 w 43"/>
                  <a:gd name="T45" fmla="*/ 3 h 53"/>
                  <a:gd name="T46" fmla="*/ 38 w 43"/>
                  <a:gd name="T47" fmla="*/ 3 h 53"/>
                  <a:gd name="T48" fmla="*/ 39 w 43"/>
                  <a:gd name="T49" fmla="*/ 3 h 53"/>
                  <a:gd name="T50" fmla="*/ 41 w 43"/>
                  <a:gd name="T51" fmla="*/ 3 h 53"/>
                  <a:gd name="T52" fmla="*/ 41 w 43"/>
                  <a:gd name="T53" fmla="*/ 3 h 53"/>
                  <a:gd name="T54" fmla="*/ 42 w 43"/>
                  <a:gd name="T55" fmla="*/ 3 h 53"/>
                  <a:gd name="T56" fmla="*/ 42 w 43"/>
                  <a:gd name="T57" fmla="*/ 3 h 53"/>
                  <a:gd name="T58" fmla="*/ 43 w 43"/>
                  <a:gd name="T59" fmla="*/ 4 h 53"/>
                  <a:gd name="T60" fmla="*/ 43 w 43"/>
                  <a:gd name="T61" fmla="*/ 4 h 53"/>
                  <a:gd name="T62" fmla="*/ 43 w 43"/>
                  <a:gd name="T63" fmla="*/ 4 h 53"/>
                  <a:gd name="T64" fmla="*/ 43 w 43"/>
                  <a:gd name="T65" fmla="*/ 4 h 53"/>
                  <a:gd name="T66" fmla="*/ 43 w 43"/>
                  <a:gd name="T67" fmla="*/ 53 h 53"/>
                  <a:gd name="T68" fmla="*/ 35 w 43"/>
                  <a:gd name="T69" fmla="*/ 53 h 53"/>
                  <a:gd name="T70" fmla="*/ 35 w 43"/>
                  <a:gd name="T71" fmla="*/ 49 h 53"/>
                  <a:gd name="T72" fmla="*/ 35 w 43"/>
                  <a:gd name="T73" fmla="*/ 42 h 53"/>
                  <a:gd name="T74" fmla="*/ 35 w 43"/>
                  <a:gd name="T75" fmla="*/ 35 h 53"/>
                  <a:gd name="T76" fmla="*/ 35 w 43"/>
                  <a:gd name="T77" fmla="*/ 31 h 53"/>
                  <a:gd name="T78" fmla="*/ 34 w 43"/>
                  <a:gd name="T79" fmla="*/ 31 h 53"/>
                  <a:gd name="T80" fmla="*/ 33 w 43"/>
                  <a:gd name="T81" fmla="*/ 30 h 53"/>
                  <a:gd name="T82" fmla="*/ 31 w 43"/>
                  <a:gd name="T83" fmla="*/ 30 h 53"/>
                  <a:gd name="T84" fmla="*/ 29 w 43"/>
                  <a:gd name="T85" fmla="*/ 29 h 53"/>
                  <a:gd name="T86" fmla="*/ 27 w 43"/>
                  <a:gd name="T87" fmla="*/ 29 h 53"/>
                  <a:gd name="T88" fmla="*/ 24 w 43"/>
                  <a:gd name="T89" fmla="*/ 28 h 53"/>
                  <a:gd name="T90" fmla="*/ 22 w 43"/>
                  <a:gd name="T91" fmla="*/ 27 h 53"/>
                  <a:gd name="T92" fmla="*/ 19 w 43"/>
                  <a:gd name="T93" fmla="*/ 26 h 53"/>
                  <a:gd name="T94" fmla="*/ 16 w 43"/>
                  <a:gd name="T95" fmla="*/ 26 h 53"/>
                  <a:gd name="T96" fmla="*/ 14 w 43"/>
                  <a:gd name="T97" fmla="*/ 25 h 53"/>
                  <a:gd name="T98" fmla="*/ 11 w 43"/>
                  <a:gd name="T99" fmla="*/ 24 h 53"/>
                  <a:gd name="T100" fmla="*/ 9 w 43"/>
                  <a:gd name="T101" fmla="*/ 24 h 53"/>
                  <a:gd name="T102" fmla="*/ 6 w 43"/>
                  <a:gd name="T103" fmla="*/ 23 h 53"/>
                  <a:gd name="T104" fmla="*/ 4 w 43"/>
                  <a:gd name="T105" fmla="*/ 23 h 53"/>
                  <a:gd name="T106" fmla="*/ 2 w 43"/>
                  <a:gd name="T107" fmla="*/ 22 h 53"/>
                  <a:gd name="T108" fmla="*/ 0 w 43"/>
                  <a:gd name="T109" fmla="*/ 22 h 53"/>
                  <a:gd name="T110" fmla="*/ 0 w 43"/>
                  <a:gd name="T111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3">
                    <a:moveTo>
                      <a:pt x="0" y="3"/>
                    </a:moveTo>
                    <a:lnTo>
                      <a:pt x="1" y="2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9" y="1"/>
                    </a:lnTo>
                    <a:lnTo>
                      <a:pt x="22" y="2"/>
                    </a:lnTo>
                    <a:lnTo>
                      <a:pt x="25" y="2"/>
                    </a:lnTo>
                    <a:lnTo>
                      <a:pt x="28" y="3"/>
                    </a:lnTo>
                    <a:lnTo>
                      <a:pt x="30" y="4"/>
                    </a:lnTo>
                    <a:lnTo>
                      <a:pt x="32" y="4"/>
                    </a:lnTo>
                    <a:lnTo>
                      <a:pt x="34" y="5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5" y="5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9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53"/>
                    </a:lnTo>
                    <a:lnTo>
                      <a:pt x="35" y="53"/>
                    </a:lnTo>
                    <a:lnTo>
                      <a:pt x="35" y="49"/>
                    </a:lnTo>
                    <a:lnTo>
                      <a:pt x="35" y="42"/>
                    </a:lnTo>
                    <a:lnTo>
                      <a:pt x="35" y="35"/>
                    </a:lnTo>
                    <a:lnTo>
                      <a:pt x="35" y="31"/>
                    </a:lnTo>
                    <a:lnTo>
                      <a:pt x="34" y="31"/>
                    </a:lnTo>
                    <a:lnTo>
                      <a:pt x="33" y="30"/>
                    </a:lnTo>
                    <a:lnTo>
                      <a:pt x="31" y="30"/>
                    </a:lnTo>
                    <a:lnTo>
                      <a:pt x="29" y="29"/>
                    </a:lnTo>
                    <a:lnTo>
                      <a:pt x="27" y="29"/>
                    </a:lnTo>
                    <a:lnTo>
                      <a:pt x="24" y="28"/>
                    </a:lnTo>
                    <a:lnTo>
                      <a:pt x="22" y="27"/>
                    </a:lnTo>
                    <a:lnTo>
                      <a:pt x="19" y="26"/>
                    </a:lnTo>
                    <a:lnTo>
                      <a:pt x="16" y="26"/>
                    </a:lnTo>
                    <a:lnTo>
                      <a:pt x="14" y="25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9" name="Freeform 1395"/>
              <p:cNvSpPr>
                <a:spLocks/>
              </p:cNvSpPr>
              <p:nvPr/>
            </p:nvSpPr>
            <p:spPr bwMode="auto">
              <a:xfrm>
                <a:off x="5251" y="2640"/>
                <a:ext cx="24" cy="21"/>
              </a:xfrm>
              <a:custGeom>
                <a:avLst/>
                <a:gdLst>
                  <a:gd name="T0" fmla="*/ 24 w 24"/>
                  <a:gd name="T1" fmla="*/ 21 h 21"/>
                  <a:gd name="T2" fmla="*/ 24 w 24"/>
                  <a:gd name="T3" fmla="*/ 0 h 21"/>
                  <a:gd name="T4" fmla="*/ 0 w 24"/>
                  <a:gd name="T5" fmla="*/ 5 h 21"/>
                  <a:gd name="T6" fmla="*/ 0 w 24"/>
                  <a:gd name="T7" fmla="*/ 21 h 21"/>
                  <a:gd name="T8" fmla="*/ 24 w 24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1">
                    <a:moveTo>
                      <a:pt x="24" y="21"/>
                    </a:moveTo>
                    <a:lnTo>
                      <a:pt x="24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4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0" name="Freeform 1396"/>
              <p:cNvSpPr>
                <a:spLocks/>
              </p:cNvSpPr>
              <p:nvPr/>
            </p:nvSpPr>
            <p:spPr bwMode="auto">
              <a:xfrm>
                <a:off x="5254" y="2645"/>
                <a:ext cx="18" cy="26"/>
              </a:xfrm>
              <a:custGeom>
                <a:avLst/>
                <a:gdLst>
                  <a:gd name="T0" fmla="*/ 18 w 18"/>
                  <a:gd name="T1" fmla="*/ 0 h 26"/>
                  <a:gd name="T2" fmla="*/ 0 w 18"/>
                  <a:gd name="T3" fmla="*/ 0 h 26"/>
                  <a:gd name="T4" fmla="*/ 0 w 18"/>
                  <a:gd name="T5" fmla="*/ 26 h 26"/>
                  <a:gd name="T6" fmla="*/ 7 w 18"/>
                  <a:gd name="T7" fmla="*/ 26 h 26"/>
                  <a:gd name="T8" fmla="*/ 18 w 18"/>
                  <a:gd name="T9" fmla="*/ 26 h 26"/>
                  <a:gd name="T10" fmla="*/ 18 w 18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6">
                    <a:moveTo>
                      <a:pt x="18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7" y="26"/>
                    </a:lnTo>
                    <a:lnTo>
                      <a:pt x="18" y="26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1" name="Freeform 1397"/>
              <p:cNvSpPr>
                <a:spLocks/>
              </p:cNvSpPr>
              <p:nvPr/>
            </p:nvSpPr>
            <p:spPr bwMode="auto">
              <a:xfrm>
                <a:off x="5235" y="2652"/>
                <a:ext cx="60" cy="48"/>
              </a:xfrm>
              <a:custGeom>
                <a:avLst/>
                <a:gdLst>
                  <a:gd name="T0" fmla="*/ 14 w 60"/>
                  <a:gd name="T1" fmla="*/ 0 h 48"/>
                  <a:gd name="T2" fmla="*/ 13 w 60"/>
                  <a:gd name="T3" fmla="*/ 0 h 48"/>
                  <a:gd name="T4" fmla="*/ 12 w 60"/>
                  <a:gd name="T5" fmla="*/ 0 h 48"/>
                  <a:gd name="T6" fmla="*/ 12 w 60"/>
                  <a:gd name="T7" fmla="*/ 0 h 48"/>
                  <a:gd name="T8" fmla="*/ 10 w 60"/>
                  <a:gd name="T9" fmla="*/ 1 h 48"/>
                  <a:gd name="T10" fmla="*/ 9 w 60"/>
                  <a:gd name="T11" fmla="*/ 1 h 48"/>
                  <a:gd name="T12" fmla="*/ 8 w 60"/>
                  <a:gd name="T13" fmla="*/ 2 h 48"/>
                  <a:gd name="T14" fmla="*/ 7 w 60"/>
                  <a:gd name="T15" fmla="*/ 3 h 48"/>
                  <a:gd name="T16" fmla="*/ 5 w 60"/>
                  <a:gd name="T17" fmla="*/ 4 h 48"/>
                  <a:gd name="T18" fmla="*/ 3 w 60"/>
                  <a:gd name="T19" fmla="*/ 7 h 48"/>
                  <a:gd name="T20" fmla="*/ 2 w 60"/>
                  <a:gd name="T21" fmla="*/ 12 h 48"/>
                  <a:gd name="T22" fmla="*/ 1 w 60"/>
                  <a:gd name="T23" fmla="*/ 18 h 48"/>
                  <a:gd name="T24" fmla="*/ 0 w 60"/>
                  <a:gd name="T25" fmla="*/ 25 h 48"/>
                  <a:gd name="T26" fmla="*/ 0 w 60"/>
                  <a:gd name="T27" fmla="*/ 32 h 48"/>
                  <a:gd name="T28" fmla="*/ 0 w 60"/>
                  <a:gd name="T29" fmla="*/ 38 h 48"/>
                  <a:gd name="T30" fmla="*/ 0 w 60"/>
                  <a:gd name="T31" fmla="*/ 41 h 48"/>
                  <a:gd name="T32" fmla="*/ 0 w 60"/>
                  <a:gd name="T33" fmla="*/ 43 h 48"/>
                  <a:gd name="T34" fmla="*/ 53 w 60"/>
                  <a:gd name="T35" fmla="*/ 48 h 48"/>
                  <a:gd name="T36" fmla="*/ 52 w 60"/>
                  <a:gd name="T37" fmla="*/ 35 h 48"/>
                  <a:gd name="T38" fmla="*/ 52 w 60"/>
                  <a:gd name="T39" fmla="*/ 34 h 48"/>
                  <a:gd name="T40" fmla="*/ 53 w 60"/>
                  <a:gd name="T41" fmla="*/ 34 h 48"/>
                  <a:gd name="T42" fmla="*/ 53 w 60"/>
                  <a:gd name="T43" fmla="*/ 34 h 48"/>
                  <a:gd name="T44" fmla="*/ 54 w 60"/>
                  <a:gd name="T45" fmla="*/ 33 h 48"/>
                  <a:gd name="T46" fmla="*/ 54 w 60"/>
                  <a:gd name="T47" fmla="*/ 33 h 48"/>
                  <a:gd name="T48" fmla="*/ 55 w 60"/>
                  <a:gd name="T49" fmla="*/ 32 h 48"/>
                  <a:gd name="T50" fmla="*/ 55 w 60"/>
                  <a:gd name="T51" fmla="*/ 32 h 48"/>
                  <a:gd name="T52" fmla="*/ 56 w 60"/>
                  <a:gd name="T53" fmla="*/ 32 h 48"/>
                  <a:gd name="T54" fmla="*/ 57 w 60"/>
                  <a:gd name="T55" fmla="*/ 31 h 48"/>
                  <a:gd name="T56" fmla="*/ 58 w 60"/>
                  <a:gd name="T57" fmla="*/ 30 h 48"/>
                  <a:gd name="T58" fmla="*/ 59 w 60"/>
                  <a:gd name="T59" fmla="*/ 28 h 48"/>
                  <a:gd name="T60" fmla="*/ 60 w 60"/>
                  <a:gd name="T61" fmla="*/ 27 h 48"/>
                  <a:gd name="T62" fmla="*/ 60 w 60"/>
                  <a:gd name="T63" fmla="*/ 26 h 48"/>
                  <a:gd name="T64" fmla="*/ 60 w 60"/>
                  <a:gd name="T65" fmla="*/ 24 h 48"/>
                  <a:gd name="T66" fmla="*/ 60 w 60"/>
                  <a:gd name="T67" fmla="*/ 22 h 48"/>
                  <a:gd name="T68" fmla="*/ 60 w 60"/>
                  <a:gd name="T69" fmla="*/ 20 h 48"/>
                  <a:gd name="T70" fmla="*/ 60 w 60"/>
                  <a:gd name="T71" fmla="*/ 20 h 48"/>
                  <a:gd name="T72" fmla="*/ 59 w 60"/>
                  <a:gd name="T73" fmla="*/ 18 h 48"/>
                  <a:gd name="T74" fmla="*/ 58 w 60"/>
                  <a:gd name="T75" fmla="*/ 15 h 48"/>
                  <a:gd name="T76" fmla="*/ 56 w 60"/>
                  <a:gd name="T77" fmla="*/ 12 h 48"/>
                  <a:gd name="T78" fmla="*/ 54 w 60"/>
                  <a:gd name="T79" fmla="*/ 9 h 48"/>
                  <a:gd name="T80" fmla="*/ 51 w 60"/>
                  <a:gd name="T81" fmla="*/ 6 h 48"/>
                  <a:gd name="T82" fmla="*/ 48 w 60"/>
                  <a:gd name="T83" fmla="*/ 3 h 48"/>
                  <a:gd name="T84" fmla="*/ 45 w 60"/>
                  <a:gd name="T85" fmla="*/ 1 h 48"/>
                  <a:gd name="T86" fmla="*/ 44 w 60"/>
                  <a:gd name="T87" fmla="*/ 1 h 48"/>
                  <a:gd name="T88" fmla="*/ 43 w 60"/>
                  <a:gd name="T89" fmla="*/ 1 h 48"/>
                  <a:gd name="T90" fmla="*/ 42 w 60"/>
                  <a:gd name="T91" fmla="*/ 1 h 48"/>
                  <a:gd name="T92" fmla="*/ 41 w 60"/>
                  <a:gd name="T93" fmla="*/ 0 h 48"/>
                  <a:gd name="T94" fmla="*/ 40 w 60"/>
                  <a:gd name="T95" fmla="*/ 0 h 48"/>
                  <a:gd name="T96" fmla="*/ 39 w 60"/>
                  <a:gd name="T97" fmla="*/ 0 h 48"/>
                  <a:gd name="T98" fmla="*/ 38 w 60"/>
                  <a:gd name="T99" fmla="*/ 0 h 48"/>
                  <a:gd name="T100" fmla="*/ 37 w 60"/>
                  <a:gd name="T101" fmla="*/ 0 h 48"/>
                  <a:gd name="T102" fmla="*/ 27 w 60"/>
                  <a:gd name="T103" fmla="*/ 13 h 48"/>
                  <a:gd name="T104" fmla="*/ 19 w 60"/>
                  <a:gd name="T105" fmla="*/ 0 h 48"/>
                  <a:gd name="T106" fmla="*/ 14 w 60"/>
                  <a:gd name="T10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0" h="48">
                    <a:moveTo>
                      <a:pt x="14" y="0"/>
                    </a:moveTo>
                    <a:lnTo>
                      <a:pt x="13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1" y="18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53" y="48"/>
                    </a:lnTo>
                    <a:lnTo>
                      <a:pt x="52" y="35"/>
                    </a:lnTo>
                    <a:lnTo>
                      <a:pt x="52" y="34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5" y="32"/>
                    </a:lnTo>
                    <a:lnTo>
                      <a:pt x="55" y="32"/>
                    </a:lnTo>
                    <a:lnTo>
                      <a:pt x="56" y="32"/>
                    </a:lnTo>
                    <a:lnTo>
                      <a:pt x="57" y="31"/>
                    </a:lnTo>
                    <a:lnTo>
                      <a:pt x="58" y="30"/>
                    </a:lnTo>
                    <a:lnTo>
                      <a:pt x="59" y="28"/>
                    </a:lnTo>
                    <a:lnTo>
                      <a:pt x="60" y="27"/>
                    </a:lnTo>
                    <a:lnTo>
                      <a:pt x="60" y="26"/>
                    </a:lnTo>
                    <a:lnTo>
                      <a:pt x="60" y="24"/>
                    </a:lnTo>
                    <a:lnTo>
                      <a:pt x="60" y="22"/>
                    </a:lnTo>
                    <a:lnTo>
                      <a:pt x="60" y="20"/>
                    </a:lnTo>
                    <a:lnTo>
                      <a:pt x="60" y="20"/>
                    </a:lnTo>
                    <a:lnTo>
                      <a:pt x="59" y="18"/>
                    </a:lnTo>
                    <a:lnTo>
                      <a:pt x="58" y="15"/>
                    </a:lnTo>
                    <a:lnTo>
                      <a:pt x="56" y="12"/>
                    </a:lnTo>
                    <a:lnTo>
                      <a:pt x="54" y="9"/>
                    </a:lnTo>
                    <a:lnTo>
                      <a:pt x="51" y="6"/>
                    </a:lnTo>
                    <a:lnTo>
                      <a:pt x="48" y="3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3" y="1"/>
                    </a:lnTo>
                    <a:lnTo>
                      <a:pt x="42" y="1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27" y="13"/>
                    </a:lnTo>
                    <a:lnTo>
                      <a:pt x="19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2" name="Freeform 1398"/>
              <p:cNvSpPr>
                <a:spLocks/>
              </p:cNvSpPr>
              <p:nvPr/>
            </p:nvSpPr>
            <p:spPr bwMode="auto">
              <a:xfrm>
                <a:off x="5238" y="2654"/>
                <a:ext cx="54" cy="46"/>
              </a:xfrm>
              <a:custGeom>
                <a:avLst/>
                <a:gdLst>
                  <a:gd name="T0" fmla="*/ 0 w 54"/>
                  <a:gd name="T1" fmla="*/ 40 h 46"/>
                  <a:gd name="T2" fmla="*/ 0 w 54"/>
                  <a:gd name="T3" fmla="*/ 29 h 46"/>
                  <a:gd name="T4" fmla="*/ 0 w 54"/>
                  <a:gd name="T5" fmla="*/ 20 h 46"/>
                  <a:gd name="T6" fmla="*/ 0 w 54"/>
                  <a:gd name="T7" fmla="*/ 14 h 46"/>
                  <a:gd name="T8" fmla="*/ 1 w 54"/>
                  <a:gd name="T9" fmla="*/ 10 h 46"/>
                  <a:gd name="T10" fmla="*/ 2 w 54"/>
                  <a:gd name="T11" fmla="*/ 7 h 46"/>
                  <a:gd name="T12" fmla="*/ 2 w 54"/>
                  <a:gd name="T13" fmla="*/ 5 h 46"/>
                  <a:gd name="T14" fmla="*/ 3 w 54"/>
                  <a:gd name="T15" fmla="*/ 5 h 46"/>
                  <a:gd name="T16" fmla="*/ 3 w 54"/>
                  <a:gd name="T17" fmla="*/ 5 h 46"/>
                  <a:gd name="T18" fmla="*/ 3 w 54"/>
                  <a:gd name="T19" fmla="*/ 4 h 46"/>
                  <a:gd name="T20" fmla="*/ 4 w 54"/>
                  <a:gd name="T21" fmla="*/ 3 h 46"/>
                  <a:gd name="T22" fmla="*/ 5 w 54"/>
                  <a:gd name="T23" fmla="*/ 3 h 46"/>
                  <a:gd name="T24" fmla="*/ 6 w 54"/>
                  <a:gd name="T25" fmla="*/ 2 h 46"/>
                  <a:gd name="T26" fmla="*/ 7 w 54"/>
                  <a:gd name="T27" fmla="*/ 2 h 46"/>
                  <a:gd name="T28" fmla="*/ 7 w 54"/>
                  <a:gd name="T29" fmla="*/ 1 h 46"/>
                  <a:gd name="T30" fmla="*/ 8 w 54"/>
                  <a:gd name="T31" fmla="*/ 1 h 46"/>
                  <a:gd name="T32" fmla="*/ 9 w 54"/>
                  <a:gd name="T33" fmla="*/ 0 h 46"/>
                  <a:gd name="T34" fmla="*/ 15 w 54"/>
                  <a:gd name="T35" fmla="*/ 0 h 46"/>
                  <a:gd name="T36" fmla="*/ 23 w 54"/>
                  <a:gd name="T37" fmla="*/ 14 h 46"/>
                  <a:gd name="T38" fmla="*/ 35 w 54"/>
                  <a:gd name="T39" fmla="*/ 0 h 46"/>
                  <a:gd name="T40" fmla="*/ 39 w 54"/>
                  <a:gd name="T41" fmla="*/ 0 h 46"/>
                  <a:gd name="T42" fmla="*/ 41 w 54"/>
                  <a:gd name="T43" fmla="*/ 1 h 46"/>
                  <a:gd name="T44" fmla="*/ 43 w 54"/>
                  <a:gd name="T45" fmla="*/ 3 h 46"/>
                  <a:gd name="T46" fmla="*/ 46 w 54"/>
                  <a:gd name="T47" fmla="*/ 5 h 46"/>
                  <a:gd name="T48" fmla="*/ 48 w 54"/>
                  <a:gd name="T49" fmla="*/ 8 h 46"/>
                  <a:gd name="T50" fmla="*/ 50 w 54"/>
                  <a:gd name="T51" fmla="*/ 11 h 46"/>
                  <a:gd name="T52" fmla="*/ 52 w 54"/>
                  <a:gd name="T53" fmla="*/ 13 h 46"/>
                  <a:gd name="T54" fmla="*/ 53 w 54"/>
                  <a:gd name="T55" fmla="*/ 15 h 46"/>
                  <a:gd name="T56" fmla="*/ 53 w 54"/>
                  <a:gd name="T57" fmla="*/ 15 h 46"/>
                  <a:gd name="T58" fmla="*/ 53 w 54"/>
                  <a:gd name="T59" fmla="*/ 16 h 46"/>
                  <a:gd name="T60" fmla="*/ 54 w 54"/>
                  <a:gd name="T61" fmla="*/ 18 h 46"/>
                  <a:gd name="T62" fmla="*/ 54 w 54"/>
                  <a:gd name="T63" fmla="*/ 20 h 46"/>
                  <a:gd name="T64" fmla="*/ 54 w 54"/>
                  <a:gd name="T65" fmla="*/ 23 h 46"/>
                  <a:gd name="T66" fmla="*/ 53 w 54"/>
                  <a:gd name="T67" fmla="*/ 25 h 46"/>
                  <a:gd name="T68" fmla="*/ 51 w 54"/>
                  <a:gd name="T69" fmla="*/ 26 h 46"/>
                  <a:gd name="T70" fmla="*/ 50 w 54"/>
                  <a:gd name="T71" fmla="*/ 28 h 46"/>
                  <a:gd name="T72" fmla="*/ 49 w 54"/>
                  <a:gd name="T73" fmla="*/ 29 h 46"/>
                  <a:gd name="T74" fmla="*/ 48 w 54"/>
                  <a:gd name="T75" fmla="*/ 30 h 46"/>
                  <a:gd name="T76" fmla="*/ 47 w 54"/>
                  <a:gd name="T77" fmla="*/ 31 h 46"/>
                  <a:gd name="T78" fmla="*/ 46 w 54"/>
                  <a:gd name="T79" fmla="*/ 31 h 46"/>
                  <a:gd name="T80" fmla="*/ 46 w 54"/>
                  <a:gd name="T81" fmla="*/ 31 h 46"/>
                  <a:gd name="T82" fmla="*/ 48 w 54"/>
                  <a:gd name="T83" fmla="*/ 46 h 46"/>
                  <a:gd name="T84" fmla="*/ 0 w 54"/>
                  <a:gd name="T85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4" h="46">
                    <a:moveTo>
                      <a:pt x="0" y="40"/>
                    </a:moveTo>
                    <a:lnTo>
                      <a:pt x="0" y="29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0"/>
                    </a:lnTo>
                    <a:lnTo>
                      <a:pt x="15" y="0"/>
                    </a:lnTo>
                    <a:lnTo>
                      <a:pt x="23" y="14"/>
                    </a:lnTo>
                    <a:lnTo>
                      <a:pt x="35" y="0"/>
                    </a:lnTo>
                    <a:lnTo>
                      <a:pt x="39" y="0"/>
                    </a:lnTo>
                    <a:lnTo>
                      <a:pt x="41" y="1"/>
                    </a:lnTo>
                    <a:lnTo>
                      <a:pt x="43" y="3"/>
                    </a:lnTo>
                    <a:lnTo>
                      <a:pt x="46" y="5"/>
                    </a:lnTo>
                    <a:lnTo>
                      <a:pt x="48" y="8"/>
                    </a:lnTo>
                    <a:lnTo>
                      <a:pt x="50" y="11"/>
                    </a:lnTo>
                    <a:lnTo>
                      <a:pt x="52" y="13"/>
                    </a:lnTo>
                    <a:lnTo>
                      <a:pt x="53" y="15"/>
                    </a:lnTo>
                    <a:lnTo>
                      <a:pt x="53" y="15"/>
                    </a:lnTo>
                    <a:lnTo>
                      <a:pt x="53" y="16"/>
                    </a:lnTo>
                    <a:lnTo>
                      <a:pt x="54" y="18"/>
                    </a:lnTo>
                    <a:lnTo>
                      <a:pt x="54" y="20"/>
                    </a:lnTo>
                    <a:lnTo>
                      <a:pt x="54" y="23"/>
                    </a:lnTo>
                    <a:lnTo>
                      <a:pt x="53" y="25"/>
                    </a:lnTo>
                    <a:lnTo>
                      <a:pt x="51" y="26"/>
                    </a:lnTo>
                    <a:lnTo>
                      <a:pt x="50" y="28"/>
                    </a:lnTo>
                    <a:lnTo>
                      <a:pt x="49" y="29"/>
                    </a:lnTo>
                    <a:lnTo>
                      <a:pt x="48" y="30"/>
                    </a:lnTo>
                    <a:lnTo>
                      <a:pt x="47" y="31"/>
                    </a:lnTo>
                    <a:lnTo>
                      <a:pt x="46" y="31"/>
                    </a:lnTo>
                    <a:lnTo>
                      <a:pt x="46" y="31"/>
                    </a:lnTo>
                    <a:lnTo>
                      <a:pt x="48" y="46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3" name="Freeform 1399"/>
              <p:cNvSpPr>
                <a:spLocks/>
              </p:cNvSpPr>
              <p:nvPr/>
            </p:nvSpPr>
            <p:spPr bwMode="auto">
              <a:xfrm>
                <a:off x="5250" y="2675"/>
                <a:ext cx="40" cy="17"/>
              </a:xfrm>
              <a:custGeom>
                <a:avLst/>
                <a:gdLst>
                  <a:gd name="T0" fmla="*/ 15 w 40"/>
                  <a:gd name="T1" fmla="*/ 17 h 17"/>
                  <a:gd name="T2" fmla="*/ 16 w 40"/>
                  <a:gd name="T3" fmla="*/ 17 h 17"/>
                  <a:gd name="T4" fmla="*/ 17 w 40"/>
                  <a:gd name="T5" fmla="*/ 17 h 17"/>
                  <a:gd name="T6" fmla="*/ 19 w 40"/>
                  <a:gd name="T7" fmla="*/ 17 h 17"/>
                  <a:gd name="T8" fmla="*/ 20 w 40"/>
                  <a:gd name="T9" fmla="*/ 17 h 17"/>
                  <a:gd name="T10" fmla="*/ 22 w 40"/>
                  <a:gd name="T11" fmla="*/ 16 h 17"/>
                  <a:gd name="T12" fmla="*/ 24 w 40"/>
                  <a:gd name="T13" fmla="*/ 16 h 17"/>
                  <a:gd name="T14" fmla="*/ 26 w 40"/>
                  <a:gd name="T15" fmla="*/ 15 h 17"/>
                  <a:gd name="T16" fmla="*/ 28 w 40"/>
                  <a:gd name="T17" fmla="*/ 15 h 17"/>
                  <a:gd name="T18" fmla="*/ 30 w 40"/>
                  <a:gd name="T19" fmla="*/ 14 h 17"/>
                  <a:gd name="T20" fmla="*/ 32 w 40"/>
                  <a:gd name="T21" fmla="*/ 13 h 17"/>
                  <a:gd name="T22" fmla="*/ 34 w 40"/>
                  <a:gd name="T23" fmla="*/ 12 h 17"/>
                  <a:gd name="T24" fmla="*/ 35 w 40"/>
                  <a:gd name="T25" fmla="*/ 12 h 17"/>
                  <a:gd name="T26" fmla="*/ 37 w 40"/>
                  <a:gd name="T27" fmla="*/ 11 h 17"/>
                  <a:gd name="T28" fmla="*/ 38 w 40"/>
                  <a:gd name="T29" fmla="*/ 10 h 17"/>
                  <a:gd name="T30" fmla="*/ 39 w 40"/>
                  <a:gd name="T31" fmla="*/ 9 h 17"/>
                  <a:gd name="T32" fmla="*/ 40 w 40"/>
                  <a:gd name="T33" fmla="*/ 8 h 17"/>
                  <a:gd name="T34" fmla="*/ 32 w 40"/>
                  <a:gd name="T35" fmla="*/ 0 h 17"/>
                  <a:gd name="T36" fmla="*/ 32 w 40"/>
                  <a:gd name="T37" fmla="*/ 0 h 17"/>
                  <a:gd name="T38" fmla="*/ 32 w 40"/>
                  <a:gd name="T39" fmla="*/ 1 h 17"/>
                  <a:gd name="T40" fmla="*/ 31 w 40"/>
                  <a:gd name="T41" fmla="*/ 2 h 17"/>
                  <a:gd name="T42" fmla="*/ 31 w 40"/>
                  <a:gd name="T43" fmla="*/ 2 h 17"/>
                  <a:gd name="T44" fmla="*/ 30 w 40"/>
                  <a:gd name="T45" fmla="*/ 2 h 17"/>
                  <a:gd name="T46" fmla="*/ 30 w 40"/>
                  <a:gd name="T47" fmla="*/ 3 h 17"/>
                  <a:gd name="T48" fmla="*/ 29 w 40"/>
                  <a:gd name="T49" fmla="*/ 3 h 17"/>
                  <a:gd name="T50" fmla="*/ 28 w 40"/>
                  <a:gd name="T51" fmla="*/ 3 h 17"/>
                  <a:gd name="T52" fmla="*/ 27 w 40"/>
                  <a:gd name="T53" fmla="*/ 4 h 17"/>
                  <a:gd name="T54" fmla="*/ 25 w 40"/>
                  <a:gd name="T55" fmla="*/ 5 h 17"/>
                  <a:gd name="T56" fmla="*/ 23 w 40"/>
                  <a:gd name="T57" fmla="*/ 6 h 17"/>
                  <a:gd name="T58" fmla="*/ 21 w 40"/>
                  <a:gd name="T59" fmla="*/ 6 h 17"/>
                  <a:gd name="T60" fmla="*/ 19 w 40"/>
                  <a:gd name="T61" fmla="*/ 7 h 17"/>
                  <a:gd name="T62" fmla="*/ 17 w 40"/>
                  <a:gd name="T63" fmla="*/ 7 h 17"/>
                  <a:gd name="T64" fmla="*/ 15 w 40"/>
                  <a:gd name="T65" fmla="*/ 7 h 17"/>
                  <a:gd name="T66" fmla="*/ 13 w 40"/>
                  <a:gd name="T67" fmla="*/ 7 h 17"/>
                  <a:gd name="T68" fmla="*/ 12 w 40"/>
                  <a:gd name="T69" fmla="*/ 6 h 17"/>
                  <a:gd name="T70" fmla="*/ 11 w 40"/>
                  <a:gd name="T71" fmla="*/ 5 h 17"/>
                  <a:gd name="T72" fmla="*/ 11 w 40"/>
                  <a:gd name="T73" fmla="*/ 3 h 17"/>
                  <a:gd name="T74" fmla="*/ 10 w 40"/>
                  <a:gd name="T75" fmla="*/ 2 h 17"/>
                  <a:gd name="T76" fmla="*/ 9 w 40"/>
                  <a:gd name="T77" fmla="*/ 2 h 17"/>
                  <a:gd name="T78" fmla="*/ 8 w 40"/>
                  <a:gd name="T79" fmla="*/ 1 h 17"/>
                  <a:gd name="T80" fmla="*/ 8 w 40"/>
                  <a:gd name="T81" fmla="*/ 1 h 17"/>
                  <a:gd name="T82" fmla="*/ 7 w 40"/>
                  <a:gd name="T83" fmla="*/ 2 h 17"/>
                  <a:gd name="T84" fmla="*/ 6 w 40"/>
                  <a:gd name="T85" fmla="*/ 3 h 17"/>
                  <a:gd name="T86" fmla="*/ 6 w 40"/>
                  <a:gd name="T87" fmla="*/ 4 h 17"/>
                  <a:gd name="T88" fmla="*/ 6 w 40"/>
                  <a:gd name="T89" fmla="*/ 6 h 17"/>
                  <a:gd name="T90" fmla="*/ 6 w 40"/>
                  <a:gd name="T91" fmla="*/ 7 h 17"/>
                  <a:gd name="T92" fmla="*/ 0 w 40"/>
                  <a:gd name="T93" fmla="*/ 6 h 17"/>
                  <a:gd name="T94" fmla="*/ 2 w 40"/>
                  <a:gd name="T95" fmla="*/ 17 h 17"/>
                  <a:gd name="T96" fmla="*/ 3 w 40"/>
                  <a:gd name="T97" fmla="*/ 17 h 17"/>
                  <a:gd name="T98" fmla="*/ 5 w 40"/>
                  <a:gd name="T99" fmla="*/ 17 h 17"/>
                  <a:gd name="T100" fmla="*/ 7 w 40"/>
                  <a:gd name="T101" fmla="*/ 17 h 17"/>
                  <a:gd name="T102" fmla="*/ 10 w 40"/>
                  <a:gd name="T103" fmla="*/ 17 h 17"/>
                  <a:gd name="T104" fmla="*/ 12 w 40"/>
                  <a:gd name="T105" fmla="*/ 17 h 17"/>
                  <a:gd name="T106" fmla="*/ 13 w 40"/>
                  <a:gd name="T107" fmla="*/ 17 h 17"/>
                  <a:gd name="T108" fmla="*/ 15 w 40"/>
                  <a:gd name="T109" fmla="*/ 17 h 17"/>
                  <a:gd name="T110" fmla="*/ 15 w 40"/>
                  <a:gd name="T1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" h="17">
                    <a:moveTo>
                      <a:pt x="15" y="17"/>
                    </a:moveTo>
                    <a:lnTo>
                      <a:pt x="16" y="17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20" y="17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6" y="15"/>
                    </a:lnTo>
                    <a:lnTo>
                      <a:pt x="28" y="15"/>
                    </a:lnTo>
                    <a:lnTo>
                      <a:pt x="30" y="14"/>
                    </a:lnTo>
                    <a:lnTo>
                      <a:pt x="32" y="13"/>
                    </a:lnTo>
                    <a:lnTo>
                      <a:pt x="34" y="12"/>
                    </a:lnTo>
                    <a:lnTo>
                      <a:pt x="35" y="12"/>
                    </a:lnTo>
                    <a:lnTo>
                      <a:pt x="37" y="11"/>
                    </a:lnTo>
                    <a:lnTo>
                      <a:pt x="38" y="10"/>
                    </a:lnTo>
                    <a:lnTo>
                      <a:pt x="39" y="9"/>
                    </a:lnTo>
                    <a:lnTo>
                      <a:pt x="40" y="8"/>
                    </a:lnTo>
                    <a:lnTo>
                      <a:pt x="32" y="0"/>
                    </a:lnTo>
                    <a:lnTo>
                      <a:pt x="32" y="0"/>
                    </a:lnTo>
                    <a:lnTo>
                      <a:pt x="32" y="1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29" y="3"/>
                    </a:lnTo>
                    <a:lnTo>
                      <a:pt x="28" y="3"/>
                    </a:lnTo>
                    <a:lnTo>
                      <a:pt x="27" y="4"/>
                    </a:lnTo>
                    <a:lnTo>
                      <a:pt x="25" y="5"/>
                    </a:lnTo>
                    <a:lnTo>
                      <a:pt x="23" y="6"/>
                    </a:lnTo>
                    <a:lnTo>
                      <a:pt x="21" y="6"/>
                    </a:lnTo>
                    <a:lnTo>
                      <a:pt x="19" y="7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3" y="7"/>
                    </a:lnTo>
                    <a:lnTo>
                      <a:pt x="12" y="6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8" y="1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0" y="6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5" y="17"/>
                    </a:lnTo>
                    <a:lnTo>
                      <a:pt x="15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4" name="Freeform 1400"/>
              <p:cNvSpPr>
                <a:spLocks/>
              </p:cNvSpPr>
              <p:nvPr/>
            </p:nvSpPr>
            <p:spPr bwMode="auto">
              <a:xfrm>
                <a:off x="5264" y="2671"/>
                <a:ext cx="29" cy="19"/>
              </a:xfrm>
              <a:custGeom>
                <a:avLst/>
                <a:gdLst>
                  <a:gd name="T0" fmla="*/ 3 w 29"/>
                  <a:gd name="T1" fmla="*/ 19 h 19"/>
                  <a:gd name="T2" fmla="*/ 4 w 29"/>
                  <a:gd name="T3" fmla="*/ 19 h 19"/>
                  <a:gd name="T4" fmla="*/ 5 w 29"/>
                  <a:gd name="T5" fmla="*/ 19 h 19"/>
                  <a:gd name="T6" fmla="*/ 6 w 29"/>
                  <a:gd name="T7" fmla="*/ 19 h 19"/>
                  <a:gd name="T8" fmla="*/ 8 w 29"/>
                  <a:gd name="T9" fmla="*/ 18 h 19"/>
                  <a:gd name="T10" fmla="*/ 9 w 29"/>
                  <a:gd name="T11" fmla="*/ 18 h 19"/>
                  <a:gd name="T12" fmla="*/ 11 w 29"/>
                  <a:gd name="T13" fmla="*/ 17 h 19"/>
                  <a:gd name="T14" fmla="*/ 13 w 29"/>
                  <a:gd name="T15" fmla="*/ 17 h 19"/>
                  <a:gd name="T16" fmla="*/ 14 w 29"/>
                  <a:gd name="T17" fmla="*/ 16 h 19"/>
                  <a:gd name="T18" fmla="*/ 16 w 29"/>
                  <a:gd name="T19" fmla="*/ 15 h 19"/>
                  <a:gd name="T20" fmla="*/ 18 w 29"/>
                  <a:gd name="T21" fmla="*/ 15 h 19"/>
                  <a:gd name="T22" fmla="*/ 19 w 29"/>
                  <a:gd name="T23" fmla="*/ 14 h 19"/>
                  <a:gd name="T24" fmla="*/ 21 w 29"/>
                  <a:gd name="T25" fmla="*/ 13 h 19"/>
                  <a:gd name="T26" fmla="*/ 22 w 29"/>
                  <a:gd name="T27" fmla="*/ 13 h 19"/>
                  <a:gd name="T28" fmla="*/ 23 w 29"/>
                  <a:gd name="T29" fmla="*/ 12 h 19"/>
                  <a:gd name="T30" fmla="*/ 24 w 29"/>
                  <a:gd name="T31" fmla="*/ 11 h 19"/>
                  <a:gd name="T32" fmla="*/ 25 w 29"/>
                  <a:gd name="T33" fmla="*/ 11 h 19"/>
                  <a:gd name="T34" fmla="*/ 26 w 29"/>
                  <a:gd name="T35" fmla="*/ 10 h 19"/>
                  <a:gd name="T36" fmla="*/ 27 w 29"/>
                  <a:gd name="T37" fmla="*/ 9 h 19"/>
                  <a:gd name="T38" fmla="*/ 28 w 29"/>
                  <a:gd name="T39" fmla="*/ 7 h 19"/>
                  <a:gd name="T40" fmla="*/ 29 w 29"/>
                  <a:gd name="T41" fmla="*/ 6 h 19"/>
                  <a:gd name="T42" fmla="*/ 29 w 29"/>
                  <a:gd name="T43" fmla="*/ 5 h 19"/>
                  <a:gd name="T44" fmla="*/ 29 w 29"/>
                  <a:gd name="T45" fmla="*/ 3 h 19"/>
                  <a:gd name="T46" fmla="*/ 28 w 29"/>
                  <a:gd name="T47" fmla="*/ 2 h 19"/>
                  <a:gd name="T48" fmla="*/ 28 w 29"/>
                  <a:gd name="T49" fmla="*/ 0 h 19"/>
                  <a:gd name="T50" fmla="*/ 20 w 29"/>
                  <a:gd name="T51" fmla="*/ 3 h 19"/>
                  <a:gd name="T52" fmla="*/ 20 w 29"/>
                  <a:gd name="T53" fmla="*/ 5 h 19"/>
                  <a:gd name="T54" fmla="*/ 20 w 29"/>
                  <a:gd name="T55" fmla="*/ 6 h 19"/>
                  <a:gd name="T56" fmla="*/ 19 w 29"/>
                  <a:gd name="T57" fmla="*/ 7 h 19"/>
                  <a:gd name="T58" fmla="*/ 18 w 29"/>
                  <a:gd name="T59" fmla="*/ 8 h 19"/>
                  <a:gd name="T60" fmla="*/ 15 w 29"/>
                  <a:gd name="T61" fmla="*/ 9 h 19"/>
                  <a:gd name="T62" fmla="*/ 12 w 29"/>
                  <a:gd name="T63" fmla="*/ 10 h 19"/>
                  <a:gd name="T64" fmla="*/ 10 w 29"/>
                  <a:gd name="T65" fmla="*/ 11 h 19"/>
                  <a:gd name="T66" fmla="*/ 8 w 29"/>
                  <a:gd name="T67" fmla="*/ 12 h 19"/>
                  <a:gd name="T68" fmla="*/ 5 w 29"/>
                  <a:gd name="T69" fmla="*/ 12 h 19"/>
                  <a:gd name="T70" fmla="*/ 3 w 29"/>
                  <a:gd name="T71" fmla="*/ 13 h 19"/>
                  <a:gd name="T72" fmla="*/ 2 w 29"/>
                  <a:gd name="T73" fmla="*/ 13 h 19"/>
                  <a:gd name="T74" fmla="*/ 0 w 29"/>
                  <a:gd name="T75" fmla="*/ 13 h 19"/>
                  <a:gd name="T76" fmla="*/ 3 w 29"/>
                  <a:gd name="T7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9" h="19">
                    <a:moveTo>
                      <a:pt x="3" y="19"/>
                    </a:moveTo>
                    <a:lnTo>
                      <a:pt x="4" y="19"/>
                    </a:lnTo>
                    <a:lnTo>
                      <a:pt x="5" y="19"/>
                    </a:lnTo>
                    <a:lnTo>
                      <a:pt x="6" y="19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11" y="17"/>
                    </a:lnTo>
                    <a:lnTo>
                      <a:pt x="13" y="17"/>
                    </a:lnTo>
                    <a:lnTo>
                      <a:pt x="14" y="16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19" y="14"/>
                    </a:lnTo>
                    <a:lnTo>
                      <a:pt x="21" y="13"/>
                    </a:lnTo>
                    <a:lnTo>
                      <a:pt x="22" y="13"/>
                    </a:lnTo>
                    <a:lnTo>
                      <a:pt x="23" y="12"/>
                    </a:lnTo>
                    <a:lnTo>
                      <a:pt x="24" y="11"/>
                    </a:lnTo>
                    <a:lnTo>
                      <a:pt x="25" y="11"/>
                    </a:lnTo>
                    <a:lnTo>
                      <a:pt x="26" y="10"/>
                    </a:lnTo>
                    <a:lnTo>
                      <a:pt x="27" y="9"/>
                    </a:lnTo>
                    <a:lnTo>
                      <a:pt x="28" y="7"/>
                    </a:lnTo>
                    <a:lnTo>
                      <a:pt x="29" y="6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8" y="2"/>
                    </a:lnTo>
                    <a:lnTo>
                      <a:pt x="28" y="0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8" y="8"/>
                    </a:lnTo>
                    <a:lnTo>
                      <a:pt x="15" y="9"/>
                    </a:lnTo>
                    <a:lnTo>
                      <a:pt x="12" y="10"/>
                    </a:lnTo>
                    <a:lnTo>
                      <a:pt x="10" y="11"/>
                    </a:lnTo>
                    <a:lnTo>
                      <a:pt x="8" y="12"/>
                    </a:lnTo>
                    <a:lnTo>
                      <a:pt x="5" y="12"/>
                    </a:lnTo>
                    <a:lnTo>
                      <a:pt x="3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5" name="Freeform 1401"/>
              <p:cNvSpPr>
                <a:spLocks/>
              </p:cNvSpPr>
              <p:nvPr/>
            </p:nvSpPr>
            <p:spPr bwMode="auto">
              <a:xfrm>
                <a:off x="5252" y="2679"/>
                <a:ext cx="11" cy="11"/>
              </a:xfrm>
              <a:custGeom>
                <a:avLst/>
                <a:gdLst>
                  <a:gd name="T0" fmla="*/ 10 w 11"/>
                  <a:gd name="T1" fmla="*/ 5 h 11"/>
                  <a:gd name="T2" fmla="*/ 9 w 11"/>
                  <a:gd name="T3" fmla="*/ 4 h 11"/>
                  <a:gd name="T4" fmla="*/ 9 w 11"/>
                  <a:gd name="T5" fmla="*/ 3 h 11"/>
                  <a:gd name="T6" fmla="*/ 8 w 11"/>
                  <a:gd name="T7" fmla="*/ 2 h 11"/>
                  <a:gd name="T8" fmla="*/ 8 w 11"/>
                  <a:gd name="T9" fmla="*/ 1 h 11"/>
                  <a:gd name="T10" fmla="*/ 7 w 11"/>
                  <a:gd name="T11" fmla="*/ 1 h 11"/>
                  <a:gd name="T12" fmla="*/ 7 w 11"/>
                  <a:gd name="T13" fmla="*/ 0 h 11"/>
                  <a:gd name="T14" fmla="*/ 6 w 11"/>
                  <a:gd name="T15" fmla="*/ 0 h 11"/>
                  <a:gd name="T16" fmla="*/ 6 w 11"/>
                  <a:gd name="T17" fmla="*/ 0 h 11"/>
                  <a:gd name="T18" fmla="*/ 6 w 11"/>
                  <a:gd name="T19" fmla="*/ 1 h 11"/>
                  <a:gd name="T20" fmla="*/ 6 w 11"/>
                  <a:gd name="T21" fmla="*/ 2 h 11"/>
                  <a:gd name="T22" fmla="*/ 6 w 11"/>
                  <a:gd name="T23" fmla="*/ 4 h 11"/>
                  <a:gd name="T24" fmla="*/ 7 w 11"/>
                  <a:gd name="T25" fmla="*/ 5 h 11"/>
                  <a:gd name="T26" fmla="*/ 0 w 11"/>
                  <a:gd name="T27" fmla="*/ 5 h 11"/>
                  <a:gd name="T28" fmla="*/ 1 w 11"/>
                  <a:gd name="T29" fmla="*/ 11 h 11"/>
                  <a:gd name="T30" fmla="*/ 2 w 11"/>
                  <a:gd name="T31" fmla="*/ 11 h 11"/>
                  <a:gd name="T32" fmla="*/ 3 w 11"/>
                  <a:gd name="T33" fmla="*/ 11 h 11"/>
                  <a:gd name="T34" fmla="*/ 4 w 11"/>
                  <a:gd name="T35" fmla="*/ 11 h 11"/>
                  <a:gd name="T36" fmla="*/ 5 w 11"/>
                  <a:gd name="T37" fmla="*/ 11 h 11"/>
                  <a:gd name="T38" fmla="*/ 6 w 11"/>
                  <a:gd name="T39" fmla="*/ 11 h 11"/>
                  <a:gd name="T40" fmla="*/ 6 w 11"/>
                  <a:gd name="T41" fmla="*/ 11 h 11"/>
                  <a:gd name="T42" fmla="*/ 7 w 11"/>
                  <a:gd name="T43" fmla="*/ 11 h 11"/>
                  <a:gd name="T44" fmla="*/ 7 w 11"/>
                  <a:gd name="T45" fmla="*/ 11 h 11"/>
                  <a:gd name="T46" fmla="*/ 8 w 11"/>
                  <a:gd name="T47" fmla="*/ 11 h 11"/>
                  <a:gd name="T48" fmla="*/ 8 w 11"/>
                  <a:gd name="T49" fmla="*/ 11 h 11"/>
                  <a:gd name="T50" fmla="*/ 9 w 11"/>
                  <a:gd name="T51" fmla="*/ 11 h 11"/>
                  <a:gd name="T52" fmla="*/ 9 w 11"/>
                  <a:gd name="T53" fmla="*/ 11 h 11"/>
                  <a:gd name="T54" fmla="*/ 10 w 11"/>
                  <a:gd name="T55" fmla="*/ 10 h 11"/>
                  <a:gd name="T56" fmla="*/ 10 w 11"/>
                  <a:gd name="T57" fmla="*/ 10 h 11"/>
                  <a:gd name="T58" fmla="*/ 11 w 11"/>
                  <a:gd name="T59" fmla="*/ 10 h 11"/>
                  <a:gd name="T60" fmla="*/ 11 w 11"/>
                  <a:gd name="T61" fmla="*/ 10 h 11"/>
                  <a:gd name="T62" fmla="*/ 10 w 11"/>
                  <a:gd name="T6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" h="11">
                    <a:moveTo>
                      <a:pt x="10" y="5"/>
                    </a:moveTo>
                    <a:lnTo>
                      <a:pt x="9" y="4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6" name="Freeform 1402"/>
              <p:cNvSpPr>
                <a:spLocks/>
              </p:cNvSpPr>
              <p:nvPr/>
            </p:nvSpPr>
            <p:spPr bwMode="auto">
              <a:xfrm>
                <a:off x="5242" y="2600"/>
                <a:ext cx="45" cy="47"/>
              </a:xfrm>
              <a:custGeom>
                <a:avLst/>
                <a:gdLst>
                  <a:gd name="T0" fmla="*/ 35 w 45"/>
                  <a:gd name="T1" fmla="*/ 6 h 47"/>
                  <a:gd name="T2" fmla="*/ 30 w 45"/>
                  <a:gd name="T3" fmla="*/ 3 h 47"/>
                  <a:gd name="T4" fmla="*/ 26 w 45"/>
                  <a:gd name="T5" fmla="*/ 1 h 47"/>
                  <a:gd name="T6" fmla="*/ 22 w 45"/>
                  <a:gd name="T7" fmla="*/ 1 h 47"/>
                  <a:gd name="T8" fmla="*/ 18 w 45"/>
                  <a:gd name="T9" fmla="*/ 0 h 47"/>
                  <a:gd name="T10" fmla="*/ 14 w 45"/>
                  <a:gd name="T11" fmla="*/ 1 h 47"/>
                  <a:gd name="T12" fmla="*/ 11 w 45"/>
                  <a:gd name="T13" fmla="*/ 1 h 47"/>
                  <a:gd name="T14" fmla="*/ 8 w 45"/>
                  <a:gd name="T15" fmla="*/ 2 h 47"/>
                  <a:gd name="T16" fmla="*/ 5 w 45"/>
                  <a:gd name="T17" fmla="*/ 4 h 47"/>
                  <a:gd name="T18" fmla="*/ 2 w 45"/>
                  <a:gd name="T19" fmla="*/ 7 h 47"/>
                  <a:gd name="T20" fmla="*/ 0 w 45"/>
                  <a:gd name="T21" fmla="*/ 11 h 47"/>
                  <a:gd name="T22" fmla="*/ 0 w 45"/>
                  <a:gd name="T23" fmla="*/ 15 h 47"/>
                  <a:gd name="T24" fmla="*/ 0 w 45"/>
                  <a:gd name="T25" fmla="*/ 19 h 47"/>
                  <a:gd name="T26" fmla="*/ 0 w 45"/>
                  <a:gd name="T27" fmla="*/ 22 h 47"/>
                  <a:gd name="T28" fmla="*/ 2 w 45"/>
                  <a:gd name="T29" fmla="*/ 25 h 47"/>
                  <a:gd name="T30" fmla="*/ 4 w 45"/>
                  <a:gd name="T31" fmla="*/ 28 h 47"/>
                  <a:gd name="T32" fmla="*/ 6 w 45"/>
                  <a:gd name="T33" fmla="*/ 30 h 47"/>
                  <a:gd name="T34" fmla="*/ 10 w 45"/>
                  <a:gd name="T35" fmla="*/ 32 h 47"/>
                  <a:gd name="T36" fmla="*/ 13 w 45"/>
                  <a:gd name="T37" fmla="*/ 33 h 47"/>
                  <a:gd name="T38" fmla="*/ 18 w 45"/>
                  <a:gd name="T39" fmla="*/ 34 h 47"/>
                  <a:gd name="T40" fmla="*/ 21 w 45"/>
                  <a:gd name="T41" fmla="*/ 34 h 47"/>
                  <a:gd name="T42" fmla="*/ 23 w 45"/>
                  <a:gd name="T43" fmla="*/ 34 h 47"/>
                  <a:gd name="T44" fmla="*/ 26 w 45"/>
                  <a:gd name="T45" fmla="*/ 34 h 47"/>
                  <a:gd name="T46" fmla="*/ 28 w 45"/>
                  <a:gd name="T47" fmla="*/ 33 h 47"/>
                  <a:gd name="T48" fmla="*/ 28 w 45"/>
                  <a:gd name="T49" fmla="*/ 39 h 47"/>
                  <a:gd name="T50" fmla="*/ 29 w 45"/>
                  <a:gd name="T51" fmla="*/ 46 h 47"/>
                  <a:gd name="T52" fmla="*/ 31 w 45"/>
                  <a:gd name="T53" fmla="*/ 47 h 47"/>
                  <a:gd name="T54" fmla="*/ 36 w 45"/>
                  <a:gd name="T55" fmla="*/ 46 h 47"/>
                  <a:gd name="T56" fmla="*/ 41 w 45"/>
                  <a:gd name="T57" fmla="*/ 45 h 47"/>
                  <a:gd name="T58" fmla="*/ 44 w 45"/>
                  <a:gd name="T59" fmla="*/ 43 h 47"/>
                  <a:gd name="T60" fmla="*/ 45 w 45"/>
                  <a:gd name="T61" fmla="*/ 39 h 47"/>
                  <a:gd name="T62" fmla="*/ 45 w 45"/>
                  <a:gd name="T63" fmla="*/ 30 h 47"/>
                  <a:gd name="T64" fmla="*/ 43 w 45"/>
                  <a:gd name="T65" fmla="*/ 19 h 47"/>
                  <a:gd name="T66" fmla="*/ 40 w 45"/>
                  <a:gd name="T67" fmla="*/ 1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5" h="47">
                    <a:moveTo>
                      <a:pt x="37" y="7"/>
                    </a:moveTo>
                    <a:lnTo>
                      <a:pt x="35" y="6"/>
                    </a:lnTo>
                    <a:lnTo>
                      <a:pt x="33" y="4"/>
                    </a:lnTo>
                    <a:lnTo>
                      <a:pt x="30" y="3"/>
                    </a:lnTo>
                    <a:lnTo>
                      <a:pt x="28" y="2"/>
                    </a:lnTo>
                    <a:lnTo>
                      <a:pt x="26" y="1"/>
                    </a:lnTo>
                    <a:lnTo>
                      <a:pt x="24" y="1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10" y="2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5" y="4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1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2"/>
                    </a:lnTo>
                    <a:lnTo>
                      <a:pt x="1" y="24"/>
                    </a:lnTo>
                    <a:lnTo>
                      <a:pt x="2" y="25"/>
                    </a:lnTo>
                    <a:lnTo>
                      <a:pt x="3" y="27"/>
                    </a:lnTo>
                    <a:lnTo>
                      <a:pt x="4" y="28"/>
                    </a:lnTo>
                    <a:lnTo>
                      <a:pt x="5" y="29"/>
                    </a:lnTo>
                    <a:lnTo>
                      <a:pt x="6" y="30"/>
                    </a:lnTo>
                    <a:lnTo>
                      <a:pt x="8" y="31"/>
                    </a:lnTo>
                    <a:lnTo>
                      <a:pt x="10" y="32"/>
                    </a:lnTo>
                    <a:lnTo>
                      <a:pt x="11" y="33"/>
                    </a:lnTo>
                    <a:lnTo>
                      <a:pt x="13" y="33"/>
                    </a:lnTo>
                    <a:lnTo>
                      <a:pt x="15" y="34"/>
                    </a:lnTo>
                    <a:lnTo>
                      <a:pt x="18" y="34"/>
                    </a:lnTo>
                    <a:lnTo>
                      <a:pt x="20" y="34"/>
                    </a:lnTo>
                    <a:lnTo>
                      <a:pt x="21" y="34"/>
                    </a:lnTo>
                    <a:lnTo>
                      <a:pt x="22" y="34"/>
                    </a:lnTo>
                    <a:lnTo>
                      <a:pt x="23" y="34"/>
                    </a:lnTo>
                    <a:lnTo>
                      <a:pt x="24" y="34"/>
                    </a:lnTo>
                    <a:lnTo>
                      <a:pt x="26" y="34"/>
                    </a:lnTo>
                    <a:lnTo>
                      <a:pt x="27" y="34"/>
                    </a:lnTo>
                    <a:lnTo>
                      <a:pt x="28" y="33"/>
                    </a:lnTo>
                    <a:lnTo>
                      <a:pt x="29" y="33"/>
                    </a:lnTo>
                    <a:lnTo>
                      <a:pt x="28" y="39"/>
                    </a:lnTo>
                    <a:lnTo>
                      <a:pt x="28" y="43"/>
                    </a:lnTo>
                    <a:lnTo>
                      <a:pt x="29" y="46"/>
                    </a:lnTo>
                    <a:lnTo>
                      <a:pt x="29" y="47"/>
                    </a:lnTo>
                    <a:lnTo>
                      <a:pt x="31" y="47"/>
                    </a:lnTo>
                    <a:lnTo>
                      <a:pt x="33" y="47"/>
                    </a:lnTo>
                    <a:lnTo>
                      <a:pt x="36" y="46"/>
                    </a:lnTo>
                    <a:lnTo>
                      <a:pt x="38" y="46"/>
                    </a:lnTo>
                    <a:lnTo>
                      <a:pt x="41" y="45"/>
                    </a:lnTo>
                    <a:lnTo>
                      <a:pt x="43" y="44"/>
                    </a:lnTo>
                    <a:lnTo>
                      <a:pt x="44" y="43"/>
                    </a:lnTo>
                    <a:lnTo>
                      <a:pt x="45" y="41"/>
                    </a:lnTo>
                    <a:lnTo>
                      <a:pt x="45" y="39"/>
                    </a:lnTo>
                    <a:lnTo>
                      <a:pt x="45" y="35"/>
                    </a:lnTo>
                    <a:lnTo>
                      <a:pt x="45" y="30"/>
                    </a:lnTo>
                    <a:lnTo>
                      <a:pt x="44" y="25"/>
                    </a:lnTo>
                    <a:lnTo>
                      <a:pt x="43" y="19"/>
                    </a:lnTo>
                    <a:lnTo>
                      <a:pt x="41" y="14"/>
                    </a:lnTo>
                    <a:lnTo>
                      <a:pt x="40" y="10"/>
                    </a:lnTo>
                    <a:lnTo>
                      <a:pt x="37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7" name="Freeform 1403"/>
              <p:cNvSpPr>
                <a:spLocks/>
              </p:cNvSpPr>
              <p:nvPr/>
            </p:nvSpPr>
            <p:spPr bwMode="auto">
              <a:xfrm>
                <a:off x="5236" y="2607"/>
                <a:ext cx="49" cy="43"/>
              </a:xfrm>
              <a:custGeom>
                <a:avLst/>
                <a:gdLst>
                  <a:gd name="T0" fmla="*/ 49 w 49"/>
                  <a:gd name="T1" fmla="*/ 19 h 43"/>
                  <a:gd name="T2" fmla="*/ 49 w 49"/>
                  <a:gd name="T3" fmla="*/ 21 h 43"/>
                  <a:gd name="T4" fmla="*/ 49 w 49"/>
                  <a:gd name="T5" fmla="*/ 24 h 43"/>
                  <a:gd name="T6" fmla="*/ 48 w 49"/>
                  <a:gd name="T7" fmla="*/ 27 h 43"/>
                  <a:gd name="T8" fmla="*/ 46 w 49"/>
                  <a:gd name="T9" fmla="*/ 30 h 43"/>
                  <a:gd name="T10" fmla="*/ 43 w 49"/>
                  <a:gd name="T11" fmla="*/ 31 h 43"/>
                  <a:gd name="T12" fmla="*/ 42 w 49"/>
                  <a:gd name="T13" fmla="*/ 31 h 43"/>
                  <a:gd name="T14" fmla="*/ 42 w 49"/>
                  <a:gd name="T15" fmla="*/ 31 h 43"/>
                  <a:gd name="T16" fmla="*/ 41 w 49"/>
                  <a:gd name="T17" fmla="*/ 33 h 43"/>
                  <a:gd name="T18" fmla="*/ 39 w 49"/>
                  <a:gd name="T19" fmla="*/ 35 h 43"/>
                  <a:gd name="T20" fmla="*/ 37 w 49"/>
                  <a:gd name="T21" fmla="*/ 37 h 43"/>
                  <a:gd name="T22" fmla="*/ 35 w 49"/>
                  <a:gd name="T23" fmla="*/ 39 h 43"/>
                  <a:gd name="T24" fmla="*/ 32 w 49"/>
                  <a:gd name="T25" fmla="*/ 41 h 43"/>
                  <a:gd name="T26" fmla="*/ 30 w 49"/>
                  <a:gd name="T27" fmla="*/ 42 h 43"/>
                  <a:gd name="T28" fmla="*/ 27 w 49"/>
                  <a:gd name="T29" fmla="*/ 43 h 43"/>
                  <a:gd name="T30" fmla="*/ 24 w 49"/>
                  <a:gd name="T31" fmla="*/ 43 h 43"/>
                  <a:gd name="T32" fmla="*/ 20 w 49"/>
                  <a:gd name="T33" fmla="*/ 43 h 43"/>
                  <a:gd name="T34" fmla="*/ 15 w 49"/>
                  <a:gd name="T35" fmla="*/ 43 h 43"/>
                  <a:gd name="T36" fmla="*/ 11 w 49"/>
                  <a:gd name="T37" fmla="*/ 41 h 43"/>
                  <a:gd name="T38" fmla="*/ 8 w 49"/>
                  <a:gd name="T39" fmla="*/ 38 h 43"/>
                  <a:gd name="T40" fmla="*/ 5 w 49"/>
                  <a:gd name="T41" fmla="*/ 36 h 43"/>
                  <a:gd name="T42" fmla="*/ 3 w 49"/>
                  <a:gd name="T43" fmla="*/ 32 h 43"/>
                  <a:gd name="T44" fmla="*/ 1 w 49"/>
                  <a:gd name="T45" fmla="*/ 28 h 43"/>
                  <a:gd name="T46" fmla="*/ 0 w 49"/>
                  <a:gd name="T47" fmla="*/ 24 h 43"/>
                  <a:gd name="T48" fmla="*/ 0 w 49"/>
                  <a:gd name="T49" fmla="*/ 20 h 43"/>
                  <a:gd name="T50" fmla="*/ 1 w 49"/>
                  <a:gd name="T51" fmla="*/ 15 h 43"/>
                  <a:gd name="T52" fmla="*/ 3 w 49"/>
                  <a:gd name="T53" fmla="*/ 11 h 43"/>
                  <a:gd name="T54" fmla="*/ 5 w 49"/>
                  <a:gd name="T55" fmla="*/ 8 h 43"/>
                  <a:gd name="T56" fmla="*/ 5 w 49"/>
                  <a:gd name="T57" fmla="*/ 7 h 43"/>
                  <a:gd name="T58" fmla="*/ 6 w 49"/>
                  <a:gd name="T59" fmla="*/ 6 h 43"/>
                  <a:gd name="T60" fmla="*/ 7 w 49"/>
                  <a:gd name="T61" fmla="*/ 5 h 43"/>
                  <a:gd name="T62" fmla="*/ 8 w 49"/>
                  <a:gd name="T63" fmla="*/ 4 h 43"/>
                  <a:gd name="T64" fmla="*/ 10 w 49"/>
                  <a:gd name="T65" fmla="*/ 3 h 43"/>
                  <a:gd name="T66" fmla="*/ 13 w 49"/>
                  <a:gd name="T67" fmla="*/ 2 h 43"/>
                  <a:gd name="T68" fmla="*/ 17 w 49"/>
                  <a:gd name="T69" fmla="*/ 0 h 43"/>
                  <a:gd name="T70" fmla="*/ 23 w 49"/>
                  <a:gd name="T71" fmla="*/ 0 h 43"/>
                  <a:gd name="T72" fmla="*/ 28 w 49"/>
                  <a:gd name="T73" fmla="*/ 0 h 43"/>
                  <a:gd name="T74" fmla="*/ 31 w 49"/>
                  <a:gd name="T75" fmla="*/ 1 h 43"/>
                  <a:gd name="T76" fmla="*/ 34 w 49"/>
                  <a:gd name="T77" fmla="*/ 3 h 43"/>
                  <a:gd name="T78" fmla="*/ 36 w 49"/>
                  <a:gd name="T79" fmla="*/ 5 h 43"/>
                  <a:gd name="T80" fmla="*/ 39 w 49"/>
                  <a:gd name="T81" fmla="*/ 7 h 43"/>
                  <a:gd name="T82" fmla="*/ 41 w 49"/>
                  <a:gd name="T83" fmla="*/ 9 h 43"/>
                  <a:gd name="T84" fmla="*/ 44 w 49"/>
                  <a:gd name="T85" fmla="*/ 13 h 43"/>
                  <a:gd name="T86" fmla="*/ 47 w 49"/>
                  <a:gd name="T87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3">
                    <a:moveTo>
                      <a:pt x="48" y="18"/>
                    </a:moveTo>
                    <a:lnTo>
                      <a:pt x="49" y="19"/>
                    </a:lnTo>
                    <a:lnTo>
                      <a:pt x="49" y="20"/>
                    </a:lnTo>
                    <a:lnTo>
                      <a:pt x="49" y="21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6"/>
                    </a:lnTo>
                    <a:lnTo>
                      <a:pt x="48" y="27"/>
                    </a:lnTo>
                    <a:lnTo>
                      <a:pt x="47" y="29"/>
                    </a:lnTo>
                    <a:lnTo>
                      <a:pt x="46" y="30"/>
                    </a:lnTo>
                    <a:lnTo>
                      <a:pt x="45" y="31"/>
                    </a:lnTo>
                    <a:lnTo>
                      <a:pt x="43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1" y="33"/>
                    </a:lnTo>
                    <a:lnTo>
                      <a:pt x="40" y="34"/>
                    </a:lnTo>
                    <a:lnTo>
                      <a:pt x="39" y="35"/>
                    </a:lnTo>
                    <a:lnTo>
                      <a:pt x="38" y="36"/>
                    </a:lnTo>
                    <a:lnTo>
                      <a:pt x="37" y="37"/>
                    </a:lnTo>
                    <a:lnTo>
                      <a:pt x="36" y="38"/>
                    </a:lnTo>
                    <a:lnTo>
                      <a:pt x="35" y="39"/>
                    </a:lnTo>
                    <a:lnTo>
                      <a:pt x="34" y="40"/>
                    </a:lnTo>
                    <a:lnTo>
                      <a:pt x="32" y="41"/>
                    </a:lnTo>
                    <a:lnTo>
                      <a:pt x="31" y="42"/>
                    </a:lnTo>
                    <a:lnTo>
                      <a:pt x="30" y="42"/>
                    </a:lnTo>
                    <a:lnTo>
                      <a:pt x="28" y="43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4" y="43"/>
                    </a:lnTo>
                    <a:lnTo>
                      <a:pt x="22" y="43"/>
                    </a:lnTo>
                    <a:lnTo>
                      <a:pt x="20" y="43"/>
                    </a:lnTo>
                    <a:lnTo>
                      <a:pt x="17" y="43"/>
                    </a:lnTo>
                    <a:lnTo>
                      <a:pt x="15" y="43"/>
                    </a:lnTo>
                    <a:lnTo>
                      <a:pt x="13" y="42"/>
                    </a:lnTo>
                    <a:lnTo>
                      <a:pt x="11" y="41"/>
                    </a:lnTo>
                    <a:lnTo>
                      <a:pt x="10" y="40"/>
                    </a:lnTo>
                    <a:lnTo>
                      <a:pt x="8" y="38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4" y="34"/>
                    </a:lnTo>
                    <a:lnTo>
                      <a:pt x="3" y="32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10" y="3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5" y="1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1"/>
                    </a:lnTo>
                    <a:lnTo>
                      <a:pt x="31" y="1"/>
                    </a:lnTo>
                    <a:lnTo>
                      <a:pt x="32" y="2"/>
                    </a:lnTo>
                    <a:lnTo>
                      <a:pt x="34" y="3"/>
                    </a:lnTo>
                    <a:lnTo>
                      <a:pt x="35" y="4"/>
                    </a:lnTo>
                    <a:lnTo>
                      <a:pt x="36" y="5"/>
                    </a:lnTo>
                    <a:lnTo>
                      <a:pt x="38" y="6"/>
                    </a:lnTo>
                    <a:lnTo>
                      <a:pt x="39" y="7"/>
                    </a:lnTo>
                    <a:lnTo>
                      <a:pt x="40" y="8"/>
                    </a:lnTo>
                    <a:lnTo>
                      <a:pt x="41" y="9"/>
                    </a:lnTo>
                    <a:lnTo>
                      <a:pt x="42" y="11"/>
                    </a:lnTo>
                    <a:lnTo>
                      <a:pt x="44" y="13"/>
                    </a:lnTo>
                    <a:lnTo>
                      <a:pt x="45" y="14"/>
                    </a:lnTo>
                    <a:lnTo>
                      <a:pt x="47" y="16"/>
                    </a:lnTo>
                    <a:lnTo>
                      <a:pt x="48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8" name="Freeform 1404"/>
              <p:cNvSpPr>
                <a:spLocks/>
              </p:cNvSpPr>
              <p:nvPr/>
            </p:nvSpPr>
            <p:spPr bwMode="auto">
              <a:xfrm>
                <a:off x="5239" y="2610"/>
                <a:ext cx="44" cy="37"/>
              </a:xfrm>
              <a:custGeom>
                <a:avLst/>
                <a:gdLst>
                  <a:gd name="T0" fmla="*/ 39 w 44"/>
                  <a:gd name="T1" fmla="*/ 14 h 37"/>
                  <a:gd name="T2" fmla="*/ 39 w 44"/>
                  <a:gd name="T3" fmla="*/ 14 h 37"/>
                  <a:gd name="T4" fmla="*/ 38 w 44"/>
                  <a:gd name="T5" fmla="*/ 14 h 37"/>
                  <a:gd name="T6" fmla="*/ 37 w 44"/>
                  <a:gd name="T7" fmla="*/ 15 h 37"/>
                  <a:gd name="T8" fmla="*/ 37 w 44"/>
                  <a:gd name="T9" fmla="*/ 15 h 37"/>
                  <a:gd name="T10" fmla="*/ 36 w 44"/>
                  <a:gd name="T11" fmla="*/ 12 h 37"/>
                  <a:gd name="T12" fmla="*/ 35 w 44"/>
                  <a:gd name="T13" fmla="*/ 9 h 37"/>
                  <a:gd name="T14" fmla="*/ 33 w 44"/>
                  <a:gd name="T15" fmla="*/ 7 h 37"/>
                  <a:gd name="T16" fmla="*/ 31 w 44"/>
                  <a:gd name="T17" fmla="*/ 4 h 37"/>
                  <a:gd name="T18" fmla="*/ 28 w 44"/>
                  <a:gd name="T19" fmla="*/ 3 h 37"/>
                  <a:gd name="T20" fmla="*/ 25 w 44"/>
                  <a:gd name="T21" fmla="*/ 1 h 37"/>
                  <a:gd name="T22" fmla="*/ 22 w 44"/>
                  <a:gd name="T23" fmla="*/ 0 h 37"/>
                  <a:gd name="T24" fmla="*/ 19 w 44"/>
                  <a:gd name="T25" fmla="*/ 0 h 37"/>
                  <a:gd name="T26" fmla="*/ 15 w 44"/>
                  <a:gd name="T27" fmla="*/ 0 h 37"/>
                  <a:gd name="T28" fmla="*/ 12 w 44"/>
                  <a:gd name="T29" fmla="*/ 1 h 37"/>
                  <a:gd name="T30" fmla="*/ 9 w 44"/>
                  <a:gd name="T31" fmla="*/ 3 h 37"/>
                  <a:gd name="T32" fmla="*/ 6 w 44"/>
                  <a:gd name="T33" fmla="*/ 5 h 37"/>
                  <a:gd name="T34" fmla="*/ 4 w 44"/>
                  <a:gd name="T35" fmla="*/ 8 h 37"/>
                  <a:gd name="T36" fmla="*/ 2 w 44"/>
                  <a:gd name="T37" fmla="*/ 11 h 37"/>
                  <a:gd name="T38" fmla="*/ 1 w 44"/>
                  <a:gd name="T39" fmla="*/ 15 h 37"/>
                  <a:gd name="T40" fmla="*/ 0 w 44"/>
                  <a:gd name="T41" fmla="*/ 19 h 37"/>
                  <a:gd name="T42" fmla="*/ 1 w 44"/>
                  <a:gd name="T43" fmla="*/ 22 h 37"/>
                  <a:gd name="T44" fmla="*/ 2 w 44"/>
                  <a:gd name="T45" fmla="*/ 26 h 37"/>
                  <a:gd name="T46" fmla="*/ 4 w 44"/>
                  <a:gd name="T47" fmla="*/ 29 h 37"/>
                  <a:gd name="T48" fmla="*/ 6 w 44"/>
                  <a:gd name="T49" fmla="*/ 32 h 37"/>
                  <a:gd name="T50" fmla="*/ 9 w 44"/>
                  <a:gd name="T51" fmla="*/ 34 h 37"/>
                  <a:gd name="T52" fmla="*/ 12 w 44"/>
                  <a:gd name="T53" fmla="*/ 36 h 37"/>
                  <a:gd name="T54" fmla="*/ 15 w 44"/>
                  <a:gd name="T55" fmla="*/ 37 h 37"/>
                  <a:gd name="T56" fmla="*/ 19 w 44"/>
                  <a:gd name="T57" fmla="*/ 37 h 37"/>
                  <a:gd name="T58" fmla="*/ 22 w 44"/>
                  <a:gd name="T59" fmla="*/ 37 h 37"/>
                  <a:gd name="T60" fmla="*/ 25 w 44"/>
                  <a:gd name="T61" fmla="*/ 36 h 37"/>
                  <a:gd name="T62" fmla="*/ 28 w 44"/>
                  <a:gd name="T63" fmla="*/ 35 h 37"/>
                  <a:gd name="T64" fmla="*/ 30 w 44"/>
                  <a:gd name="T65" fmla="*/ 33 h 37"/>
                  <a:gd name="T66" fmla="*/ 32 w 44"/>
                  <a:gd name="T67" fmla="*/ 31 h 37"/>
                  <a:gd name="T68" fmla="*/ 34 w 44"/>
                  <a:gd name="T69" fmla="*/ 29 h 37"/>
                  <a:gd name="T70" fmla="*/ 36 w 44"/>
                  <a:gd name="T71" fmla="*/ 26 h 37"/>
                  <a:gd name="T72" fmla="*/ 37 w 44"/>
                  <a:gd name="T73" fmla="*/ 23 h 37"/>
                  <a:gd name="T74" fmla="*/ 37 w 44"/>
                  <a:gd name="T75" fmla="*/ 24 h 37"/>
                  <a:gd name="T76" fmla="*/ 38 w 44"/>
                  <a:gd name="T77" fmla="*/ 24 h 37"/>
                  <a:gd name="T78" fmla="*/ 39 w 44"/>
                  <a:gd name="T79" fmla="*/ 25 h 37"/>
                  <a:gd name="T80" fmla="*/ 39 w 44"/>
                  <a:gd name="T81" fmla="*/ 25 h 37"/>
                  <a:gd name="T82" fmla="*/ 40 w 44"/>
                  <a:gd name="T83" fmla="*/ 25 h 37"/>
                  <a:gd name="T84" fmla="*/ 41 w 44"/>
                  <a:gd name="T85" fmla="*/ 24 h 37"/>
                  <a:gd name="T86" fmla="*/ 42 w 44"/>
                  <a:gd name="T87" fmla="*/ 24 h 37"/>
                  <a:gd name="T88" fmla="*/ 42 w 44"/>
                  <a:gd name="T89" fmla="*/ 23 h 37"/>
                  <a:gd name="T90" fmla="*/ 43 w 44"/>
                  <a:gd name="T91" fmla="*/ 23 h 37"/>
                  <a:gd name="T92" fmla="*/ 43 w 44"/>
                  <a:gd name="T93" fmla="*/ 22 h 37"/>
                  <a:gd name="T94" fmla="*/ 44 w 44"/>
                  <a:gd name="T95" fmla="*/ 21 h 37"/>
                  <a:gd name="T96" fmla="*/ 44 w 44"/>
                  <a:gd name="T97" fmla="*/ 20 h 37"/>
                  <a:gd name="T98" fmla="*/ 44 w 44"/>
                  <a:gd name="T99" fmla="*/ 19 h 37"/>
                  <a:gd name="T100" fmla="*/ 43 w 44"/>
                  <a:gd name="T101" fmla="*/ 17 h 37"/>
                  <a:gd name="T102" fmla="*/ 43 w 44"/>
                  <a:gd name="T103" fmla="*/ 17 h 37"/>
                  <a:gd name="T104" fmla="*/ 42 w 44"/>
                  <a:gd name="T105" fmla="*/ 16 h 37"/>
                  <a:gd name="T106" fmla="*/ 42 w 44"/>
                  <a:gd name="T107" fmla="*/ 15 h 37"/>
                  <a:gd name="T108" fmla="*/ 41 w 44"/>
                  <a:gd name="T109" fmla="*/ 15 h 37"/>
                  <a:gd name="T110" fmla="*/ 40 w 44"/>
                  <a:gd name="T111" fmla="*/ 14 h 37"/>
                  <a:gd name="T112" fmla="*/ 39 w 44"/>
                  <a:gd name="T113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4" h="37">
                    <a:moveTo>
                      <a:pt x="39" y="14"/>
                    </a:moveTo>
                    <a:lnTo>
                      <a:pt x="39" y="14"/>
                    </a:lnTo>
                    <a:lnTo>
                      <a:pt x="38" y="14"/>
                    </a:lnTo>
                    <a:lnTo>
                      <a:pt x="37" y="15"/>
                    </a:lnTo>
                    <a:lnTo>
                      <a:pt x="37" y="15"/>
                    </a:lnTo>
                    <a:lnTo>
                      <a:pt x="36" y="12"/>
                    </a:lnTo>
                    <a:lnTo>
                      <a:pt x="35" y="9"/>
                    </a:lnTo>
                    <a:lnTo>
                      <a:pt x="33" y="7"/>
                    </a:lnTo>
                    <a:lnTo>
                      <a:pt x="31" y="4"/>
                    </a:lnTo>
                    <a:lnTo>
                      <a:pt x="28" y="3"/>
                    </a:lnTo>
                    <a:lnTo>
                      <a:pt x="25" y="1"/>
                    </a:lnTo>
                    <a:lnTo>
                      <a:pt x="22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2" y="1"/>
                    </a:lnTo>
                    <a:lnTo>
                      <a:pt x="9" y="3"/>
                    </a:lnTo>
                    <a:lnTo>
                      <a:pt x="6" y="5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1" y="15"/>
                    </a:lnTo>
                    <a:lnTo>
                      <a:pt x="0" y="19"/>
                    </a:lnTo>
                    <a:lnTo>
                      <a:pt x="1" y="22"/>
                    </a:lnTo>
                    <a:lnTo>
                      <a:pt x="2" y="26"/>
                    </a:lnTo>
                    <a:lnTo>
                      <a:pt x="4" y="29"/>
                    </a:lnTo>
                    <a:lnTo>
                      <a:pt x="6" y="32"/>
                    </a:lnTo>
                    <a:lnTo>
                      <a:pt x="9" y="34"/>
                    </a:lnTo>
                    <a:lnTo>
                      <a:pt x="12" y="36"/>
                    </a:lnTo>
                    <a:lnTo>
                      <a:pt x="15" y="37"/>
                    </a:lnTo>
                    <a:lnTo>
                      <a:pt x="19" y="37"/>
                    </a:lnTo>
                    <a:lnTo>
                      <a:pt x="22" y="37"/>
                    </a:lnTo>
                    <a:lnTo>
                      <a:pt x="25" y="36"/>
                    </a:lnTo>
                    <a:lnTo>
                      <a:pt x="28" y="35"/>
                    </a:lnTo>
                    <a:lnTo>
                      <a:pt x="30" y="33"/>
                    </a:lnTo>
                    <a:lnTo>
                      <a:pt x="32" y="31"/>
                    </a:lnTo>
                    <a:lnTo>
                      <a:pt x="34" y="29"/>
                    </a:lnTo>
                    <a:lnTo>
                      <a:pt x="36" y="26"/>
                    </a:lnTo>
                    <a:lnTo>
                      <a:pt x="37" y="23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9" y="25"/>
                    </a:lnTo>
                    <a:lnTo>
                      <a:pt x="39" y="25"/>
                    </a:lnTo>
                    <a:lnTo>
                      <a:pt x="40" y="25"/>
                    </a:lnTo>
                    <a:lnTo>
                      <a:pt x="41" y="24"/>
                    </a:lnTo>
                    <a:lnTo>
                      <a:pt x="42" y="24"/>
                    </a:lnTo>
                    <a:lnTo>
                      <a:pt x="42" y="23"/>
                    </a:lnTo>
                    <a:lnTo>
                      <a:pt x="43" y="23"/>
                    </a:lnTo>
                    <a:lnTo>
                      <a:pt x="43" y="22"/>
                    </a:lnTo>
                    <a:lnTo>
                      <a:pt x="44" y="21"/>
                    </a:lnTo>
                    <a:lnTo>
                      <a:pt x="44" y="20"/>
                    </a:lnTo>
                    <a:lnTo>
                      <a:pt x="44" y="19"/>
                    </a:lnTo>
                    <a:lnTo>
                      <a:pt x="43" y="17"/>
                    </a:lnTo>
                    <a:lnTo>
                      <a:pt x="43" y="17"/>
                    </a:lnTo>
                    <a:lnTo>
                      <a:pt x="42" y="16"/>
                    </a:lnTo>
                    <a:lnTo>
                      <a:pt x="42" y="15"/>
                    </a:lnTo>
                    <a:lnTo>
                      <a:pt x="41" y="15"/>
                    </a:lnTo>
                    <a:lnTo>
                      <a:pt x="40" y="14"/>
                    </a:lnTo>
                    <a:lnTo>
                      <a:pt x="39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9" name="Freeform 1405"/>
              <p:cNvSpPr>
                <a:spLocks/>
              </p:cNvSpPr>
              <p:nvPr/>
            </p:nvSpPr>
            <p:spPr bwMode="auto">
              <a:xfrm>
                <a:off x="5249" y="2636"/>
                <a:ext cx="17" cy="6"/>
              </a:xfrm>
              <a:custGeom>
                <a:avLst/>
                <a:gdLst>
                  <a:gd name="T0" fmla="*/ 0 w 17"/>
                  <a:gd name="T1" fmla="*/ 0 h 6"/>
                  <a:gd name="T2" fmla="*/ 0 w 17"/>
                  <a:gd name="T3" fmla="*/ 1 h 6"/>
                  <a:gd name="T4" fmla="*/ 0 w 17"/>
                  <a:gd name="T5" fmla="*/ 2 h 6"/>
                  <a:gd name="T6" fmla="*/ 1 w 17"/>
                  <a:gd name="T7" fmla="*/ 4 h 6"/>
                  <a:gd name="T8" fmla="*/ 3 w 17"/>
                  <a:gd name="T9" fmla="*/ 5 h 6"/>
                  <a:gd name="T10" fmla="*/ 4 w 17"/>
                  <a:gd name="T11" fmla="*/ 5 h 6"/>
                  <a:gd name="T12" fmla="*/ 5 w 17"/>
                  <a:gd name="T13" fmla="*/ 6 h 6"/>
                  <a:gd name="T14" fmla="*/ 6 w 17"/>
                  <a:gd name="T15" fmla="*/ 6 h 6"/>
                  <a:gd name="T16" fmla="*/ 7 w 17"/>
                  <a:gd name="T17" fmla="*/ 6 h 6"/>
                  <a:gd name="T18" fmla="*/ 8 w 17"/>
                  <a:gd name="T19" fmla="*/ 6 h 6"/>
                  <a:gd name="T20" fmla="*/ 9 w 17"/>
                  <a:gd name="T21" fmla="*/ 6 h 6"/>
                  <a:gd name="T22" fmla="*/ 9 w 17"/>
                  <a:gd name="T23" fmla="*/ 6 h 6"/>
                  <a:gd name="T24" fmla="*/ 10 w 17"/>
                  <a:gd name="T25" fmla="*/ 6 h 6"/>
                  <a:gd name="T26" fmla="*/ 17 w 17"/>
                  <a:gd name="T27" fmla="*/ 0 h 6"/>
                  <a:gd name="T28" fmla="*/ 0 w 17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6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0" name="Freeform 1406"/>
              <p:cNvSpPr>
                <a:spLocks/>
              </p:cNvSpPr>
              <p:nvPr/>
            </p:nvSpPr>
            <p:spPr bwMode="auto">
              <a:xfrm>
                <a:off x="5251" y="2637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 w 10"/>
                  <a:gd name="T3" fmla="*/ 2 h 2"/>
                  <a:gd name="T4" fmla="*/ 8 w 10"/>
                  <a:gd name="T5" fmla="*/ 2 h 2"/>
                  <a:gd name="T6" fmla="*/ 10 w 10"/>
                  <a:gd name="T7" fmla="*/ 0 h 2"/>
                  <a:gd name="T8" fmla="*/ 0 w 10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1" name="Freeform 1407"/>
              <p:cNvSpPr>
                <a:spLocks/>
              </p:cNvSpPr>
              <p:nvPr/>
            </p:nvSpPr>
            <p:spPr bwMode="auto">
              <a:xfrm>
                <a:off x="5239" y="2603"/>
                <a:ext cx="35" cy="12"/>
              </a:xfrm>
              <a:custGeom>
                <a:avLst/>
                <a:gdLst>
                  <a:gd name="T0" fmla="*/ 28 w 35"/>
                  <a:gd name="T1" fmla="*/ 2 h 12"/>
                  <a:gd name="T2" fmla="*/ 28 w 35"/>
                  <a:gd name="T3" fmla="*/ 2 h 12"/>
                  <a:gd name="T4" fmla="*/ 27 w 35"/>
                  <a:gd name="T5" fmla="*/ 2 h 12"/>
                  <a:gd name="T6" fmla="*/ 26 w 35"/>
                  <a:gd name="T7" fmla="*/ 2 h 12"/>
                  <a:gd name="T8" fmla="*/ 25 w 35"/>
                  <a:gd name="T9" fmla="*/ 2 h 12"/>
                  <a:gd name="T10" fmla="*/ 24 w 35"/>
                  <a:gd name="T11" fmla="*/ 1 h 12"/>
                  <a:gd name="T12" fmla="*/ 22 w 35"/>
                  <a:gd name="T13" fmla="*/ 1 h 12"/>
                  <a:gd name="T14" fmla="*/ 21 w 35"/>
                  <a:gd name="T15" fmla="*/ 1 h 12"/>
                  <a:gd name="T16" fmla="*/ 19 w 35"/>
                  <a:gd name="T17" fmla="*/ 1 h 12"/>
                  <a:gd name="T18" fmla="*/ 17 w 35"/>
                  <a:gd name="T19" fmla="*/ 1 h 12"/>
                  <a:gd name="T20" fmla="*/ 16 w 35"/>
                  <a:gd name="T21" fmla="*/ 1 h 12"/>
                  <a:gd name="T22" fmla="*/ 14 w 35"/>
                  <a:gd name="T23" fmla="*/ 0 h 12"/>
                  <a:gd name="T24" fmla="*/ 13 w 35"/>
                  <a:gd name="T25" fmla="*/ 0 h 12"/>
                  <a:gd name="T26" fmla="*/ 12 w 35"/>
                  <a:gd name="T27" fmla="*/ 0 h 12"/>
                  <a:gd name="T28" fmla="*/ 11 w 35"/>
                  <a:gd name="T29" fmla="*/ 0 h 12"/>
                  <a:gd name="T30" fmla="*/ 10 w 35"/>
                  <a:gd name="T31" fmla="*/ 0 h 12"/>
                  <a:gd name="T32" fmla="*/ 9 w 35"/>
                  <a:gd name="T33" fmla="*/ 0 h 12"/>
                  <a:gd name="T34" fmla="*/ 8 w 35"/>
                  <a:gd name="T35" fmla="*/ 0 h 12"/>
                  <a:gd name="T36" fmla="*/ 6 w 35"/>
                  <a:gd name="T37" fmla="*/ 1 h 12"/>
                  <a:gd name="T38" fmla="*/ 4 w 35"/>
                  <a:gd name="T39" fmla="*/ 2 h 12"/>
                  <a:gd name="T40" fmla="*/ 3 w 35"/>
                  <a:gd name="T41" fmla="*/ 4 h 12"/>
                  <a:gd name="T42" fmla="*/ 2 w 35"/>
                  <a:gd name="T43" fmla="*/ 6 h 12"/>
                  <a:gd name="T44" fmla="*/ 1 w 35"/>
                  <a:gd name="T45" fmla="*/ 7 h 12"/>
                  <a:gd name="T46" fmla="*/ 0 w 35"/>
                  <a:gd name="T47" fmla="*/ 9 h 12"/>
                  <a:gd name="T48" fmla="*/ 0 w 35"/>
                  <a:gd name="T49" fmla="*/ 10 h 12"/>
                  <a:gd name="T50" fmla="*/ 0 w 35"/>
                  <a:gd name="T51" fmla="*/ 10 h 12"/>
                  <a:gd name="T52" fmla="*/ 1 w 35"/>
                  <a:gd name="T53" fmla="*/ 11 h 12"/>
                  <a:gd name="T54" fmla="*/ 3 w 35"/>
                  <a:gd name="T55" fmla="*/ 11 h 12"/>
                  <a:gd name="T56" fmla="*/ 5 w 35"/>
                  <a:gd name="T57" fmla="*/ 11 h 12"/>
                  <a:gd name="T58" fmla="*/ 7 w 35"/>
                  <a:gd name="T59" fmla="*/ 11 h 12"/>
                  <a:gd name="T60" fmla="*/ 10 w 35"/>
                  <a:gd name="T61" fmla="*/ 12 h 12"/>
                  <a:gd name="T62" fmla="*/ 13 w 35"/>
                  <a:gd name="T63" fmla="*/ 12 h 12"/>
                  <a:gd name="T64" fmla="*/ 16 w 35"/>
                  <a:gd name="T65" fmla="*/ 12 h 12"/>
                  <a:gd name="T66" fmla="*/ 19 w 35"/>
                  <a:gd name="T67" fmla="*/ 12 h 12"/>
                  <a:gd name="T68" fmla="*/ 22 w 35"/>
                  <a:gd name="T69" fmla="*/ 12 h 12"/>
                  <a:gd name="T70" fmla="*/ 25 w 35"/>
                  <a:gd name="T71" fmla="*/ 12 h 12"/>
                  <a:gd name="T72" fmla="*/ 27 w 35"/>
                  <a:gd name="T73" fmla="*/ 12 h 12"/>
                  <a:gd name="T74" fmla="*/ 30 w 35"/>
                  <a:gd name="T75" fmla="*/ 12 h 12"/>
                  <a:gd name="T76" fmla="*/ 32 w 35"/>
                  <a:gd name="T77" fmla="*/ 12 h 12"/>
                  <a:gd name="T78" fmla="*/ 33 w 35"/>
                  <a:gd name="T79" fmla="*/ 12 h 12"/>
                  <a:gd name="T80" fmla="*/ 33 w 35"/>
                  <a:gd name="T81" fmla="*/ 12 h 12"/>
                  <a:gd name="T82" fmla="*/ 35 w 35"/>
                  <a:gd name="T83" fmla="*/ 11 h 12"/>
                  <a:gd name="T84" fmla="*/ 35 w 35"/>
                  <a:gd name="T85" fmla="*/ 10 h 12"/>
                  <a:gd name="T86" fmla="*/ 35 w 35"/>
                  <a:gd name="T87" fmla="*/ 8 h 12"/>
                  <a:gd name="T88" fmla="*/ 34 w 35"/>
                  <a:gd name="T89" fmla="*/ 7 h 12"/>
                  <a:gd name="T90" fmla="*/ 33 w 35"/>
                  <a:gd name="T91" fmla="*/ 5 h 12"/>
                  <a:gd name="T92" fmla="*/ 32 w 35"/>
                  <a:gd name="T93" fmla="*/ 3 h 12"/>
                  <a:gd name="T94" fmla="*/ 30 w 35"/>
                  <a:gd name="T95" fmla="*/ 2 h 12"/>
                  <a:gd name="T96" fmla="*/ 28 w 35"/>
                  <a:gd name="T9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5" h="12">
                    <a:moveTo>
                      <a:pt x="28" y="2"/>
                    </a:moveTo>
                    <a:lnTo>
                      <a:pt x="28" y="2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5" y="2"/>
                    </a:lnTo>
                    <a:lnTo>
                      <a:pt x="24" y="1"/>
                    </a:lnTo>
                    <a:lnTo>
                      <a:pt x="22" y="1"/>
                    </a:lnTo>
                    <a:lnTo>
                      <a:pt x="21" y="1"/>
                    </a:lnTo>
                    <a:lnTo>
                      <a:pt x="19" y="1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10" y="12"/>
                    </a:lnTo>
                    <a:lnTo>
                      <a:pt x="13" y="12"/>
                    </a:lnTo>
                    <a:lnTo>
                      <a:pt x="16" y="12"/>
                    </a:lnTo>
                    <a:lnTo>
                      <a:pt x="19" y="12"/>
                    </a:lnTo>
                    <a:lnTo>
                      <a:pt x="22" y="12"/>
                    </a:lnTo>
                    <a:lnTo>
                      <a:pt x="25" y="12"/>
                    </a:lnTo>
                    <a:lnTo>
                      <a:pt x="27" y="12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3" y="12"/>
                    </a:lnTo>
                    <a:lnTo>
                      <a:pt x="35" y="11"/>
                    </a:lnTo>
                    <a:lnTo>
                      <a:pt x="35" y="10"/>
                    </a:lnTo>
                    <a:lnTo>
                      <a:pt x="35" y="8"/>
                    </a:lnTo>
                    <a:lnTo>
                      <a:pt x="34" y="7"/>
                    </a:lnTo>
                    <a:lnTo>
                      <a:pt x="33" y="5"/>
                    </a:lnTo>
                    <a:lnTo>
                      <a:pt x="32" y="3"/>
                    </a:lnTo>
                    <a:lnTo>
                      <a:pt x="30" y="2"/>
                    </a:lnTo>
                    <a:lnTo>
                      <a:pt x="2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2" name="Freeform 1408"/>
              <p:cNvSpPr>
                <a:spLocks/>
              </p:cNvSpPr>
              <p:nvPr/>
            </p:nvSpPr>
            <p:spPr bwMode="auto">
              <a:xfrm>
                <a:off x="5277" y="2631"/>
                <a:ext cx="3" cy="2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2 h 2"/>
                  <a:gd name="T4" fmla="*/ 2 w 3"/>
                  <a:gd name="T5" fmla="*/ 2 h 2"/>
                  <a:gd name="T6" fmla="*/ 3 w 3"/>
                  <a:gd name="T7" fmla="*/ 2 h 2"/>
                  <a:gd name="T8" fmla="*/ 3 w 3"/>
                  <a:gd name="T9" fmla="*/ 1 h 2"/>
                  <a:gd name="T10" fmla="*/ 3 w 3"/>
                  <a:gd name="T11" fmla="*/ 1 h 2"/>
                  <a:gd name="T12" fmla="*/ 2 w 3"/>
                  <a:gd name="T13" fmla="*/ 0 h 2"/>
                  <a:gd name="T14" fmla="*/ 2 w 3"/>
                  <a:gd name="T15" fmla="*/ 0 h 2"/>
                  <a:gd name="T16" fmla="*/ 1 w 3"/>
                  <a:gd name="T17" fmla="*/ 0 h 2"/>
                  <a:gd name="T18" fmla="*/ 1 w 3"/>
                  <a:gd name="T19" fmla="*/ 0 h 2"/>
                  <a:gd name="T20" fmla="*/ 0 w 3"/>
                  <a:gd name="T21" fmla="*/ 0 h 2"/>
                  <a:gd name="T22" fmla="*/ 0 w 3"/>
                  <a:gd name="T23" fmla="*/ 1 h 2"/>
                  <a:gd name="T24" fmla="*/ 0 w 3"/>
                  <a:gd name="T25" fmla="*/ 1 h 2"/>
                  <a:gd name="T26" fmla="*/ 0 w 3"/>
                  <a:gd name="T27" fmla="*/ 2 h 2"/>
                  <a:gd name="T28" fmla="*/ 0 w 3"/>
                  <a:gd name="T29" fmla="*/ 2 h 2"/>
                  <a:gd name="T30" fmla="*/ 1 w 3"/>
                  <a:gd name="T31" fmla="*/ 2 h 2"/>
                  <a:gd name="T32" fmla="*/ 1 w 3"/>
                  <a:gd name="T3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3" name="Freeform 1409"/>
              <p:cNvSpPr>
                <a:spLocks/>
              </p:cNvSpPr>
              <p:nvPr/>
            </p:nvSpPr>
            <p:spPr bwMode="auto">
              <a:xfrm>
                <a:off x="5248" y="2652"/>
                <a:ext cx="30" cy="19"/>
              </a:xfrm>
              <a:custGeom>
                <a:avLst/>
                <a:gdLst>
                  <a:gd name="T0" fmla="*/ 29 w 30"/>
                  <a:gd name="T1" fmla="*/ 11 h 19"/>
                  <a:gd name="T2" fmla="*/ 26 w 30"/>
                  <a:gd name="T3" fmla="*/ 7 h 19"/>
                  <a:gd name="T4" fmla="*/ 30 w 30"/>
                  <a:gd name="T5" fmla="*/ 5 h 19"/>
                  <a:gd name="T6" fmla="*/ 27 w 30"/>
                  <a:gd name="T7" fmla="*/ 1 h 19"/>
                  <a:gd name="T8" fmla="*/ 25 w 30"/>
                  <a:gd name="T9" fmla="*/ 1 h 19"/>
                  <a:gd name="T10" fmla="*/ 28 w 30"/>
                  <a:gd name="T11" fmla="*/ 4 h 19"/>
                  <a:gd name="T12" fmla="*/ 24 w 30"/>
                  <a:gd name="T13" fmla="*/ 7 h 19"/>
                  <a:gd name="T14" fmla="*/ 24 w 30"/>
                  <a:gd name="T15" fmla="*/ 7 h 19"/>
                  <a:gd name="T16" fmla="*/ 25 w 30"/>
                  <a:gd name="T17" fmla="*/ 9 h 19"/>
                  <a:gd name="T18" fmla="*/ 26 w 30"/>
                  <a:gd name="T19" fmla="*/ 10 h 19"/>
                  <a:gd name="T20" fmla="*/ 26 w 30"/>
                  <a:gd name="T21" fmla="*/ 10 h 19"/>
                  <a:gd name="T22" fmla="*/ 13 w 30"/>
                  <a:gd name="T23" fmla="*/ 17 h 19"/>
                  <a:gd name="T24" fmla="*/ 3 w 30"/>
                  <a:gd name="T25" fmla="*/ 10 h 19"/>
                  <a:gd name="T26" fmla="*/ 6 w 30"/>
                  <a:gd name="T27" fmla="*/ 7 h 19"/>
                  <a:gd name="T28" fmla="*/ 2 w 30"/>
                  <a:gd name="T29" fmla="*/ 4 h 19"/>
                  <a:gd name="T30" fmla="*/ 4 w 30"/>
                  <a:gd name="T31" fmla="*/ 0 h 19"/>
                  <a:gd name="T32" fmla="*/ 2 w 30"/>
                  <a:gd name="T33" fmla="*/ 0 h 19"/>
                  <a:gd name="T34" fmla="*/ 0 w 30"/>
                  <a:gd name="T35" fmla="*/ 5 h 19"/>
                  <a:gd name="T36" fmla="*/ 3 w 30"/>
                  <a:gd name="T37" fmla="*/ 7 h 19"/>
                  <a:gd name="T38" fmla="*/ 1 w 30"/>
                  <a:gd name="T39" fmla="*/ 10 h 19"/>
                  <a:gd name="T40" fmla="*/ 12 w 30"/>
                  <a:gd name="T41" fmla="*/ 19 h 19"/>
                  <a:gd name="T42" fmla="*/ 29 w 30"/>
                  <a:gd name="T43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" h="19">
                    <a:moveTo>
                      <a:pt x="29" y="11"/>
                    </a:moveTo>
                    <a:lnTo>
                      <a:pt x="26" y="7"/>
                    </a:lnTo>
                    <a:lnTo>
                      <a:pt x="30" y="5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4" y="7"/>
                    </a:lnTo>
                    <a:lnTo>
                      <a:pt x="25" y="9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13" y="17"/>
                    </a:lnTo>
                    <a:lnTo>
                      <a:pt x="3" y="10"/>
                    </a:lnTo>
                    <a:lnTo>
                      <a:pt x="6" y="7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1" y="10"/>
                    </a:lnTo>
                    <a:lnTo>
                      <a:pt x="12" y="19"/>
                    </a:lnTo>
                    <a:lnTo>
                      <a:pt x="29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4" name="Freeform 1410"/>
              <p:cNvSpPr>
                <a:spLocks/>
              </p:cNvSpPr>
              <p:nvPr/>
            </p:nvSpPr>
            <p:spPr bwMode="auto">
              <a:xfrm>
                <a:off x="5242" y="2668"/>
                <a:ext cx="1" cy="24"/>
              </a:xfrm>
              <a:custGeom>
                <a:avLst/>
                <a:gdLst>
                  <a:gd name="T0" fmla="*/ 0 w 1"/>
                  <a:gd name="T1" fmla="*/ 24 h 24"/>
                  <a:gd name="T2" fmla="*/ 0 w 1"/>
                  <a:gd name="T3" fmla="*/ 4 h 24"/>
                  <a:gd name="T4" fmla="*/ 1 w 1"/>
                  <a:gd name="T5" fmla="*/ 0 h 24"/>
                  <a:gd name="T6" fmla="*/ 1 w 1"/>
                  <a:gd name="T7" fmla="*/ 24 h 24"/>
                  <a:gd name="T8" fmla="*/ 0 w 1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4">
                    <a:moveTo>
                      <a:pt x="0" y="24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1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5" name="Freeform 1411"/>
              <p:cNvSpPr>
                <a:spLocks/>
              </p:cNvSpPr>
              <p:nvPr/>
            </p:nvSpPr>
            <p:spPr bwMode="auto">
              <a:xfrm>
                <a:off x="5093" y="2651"/>
                <a:ext cx="43" cy="52"/>
              </a:xfrm>
              <a:custGeom>
                <a:avLst/>
                <a:gdLst>
                  <a:gd name="T0" fmla="*/ 42 w 43"/>
                  <a:gd name="T1" fmla="*/ 2 h 52"/>
                  <a:gd name="T2" fmla="*/ 41 w 43"/>
                  <a:gd name="T3" fmla="*/ 1 h 52"/>
                  <a:gd name="T4" fmla="*/ 40 w 43"/>
                  <a:gd name="T5" fmla="*/ 0 h 52"/>
                  <a:gd name="T6" fmla="*/ 38 w 43"/>
                  <a:gd name="T7" fmla="*/ 0 h 52"/>
                  <a:gd name="T8" fmla="*/ 35 w 43"/>
                  <a:gd name="T9" fmla="*/ 0 h 52"/>
                  <a:gd name="T10" fmla="*/ 33 w 43"/>
                  <a:gd name="T11" fmla="*/ 0 h 52"/>
                  <a:gd name="T12" fmla="*/ 30 w 43"/>
                  <a:gd name="T13" fmla="*/ 0 h 52"/>
                  <a:gd name="T14" fmla="*/ 26 w 43"/>
                  <a:gd name="T15" fmla="*/ 0 h 52"/>
                  <a:gd name="T16" fmla="*/ 23 w 43"/>
                  <a:gd name="T17" fmla="*/ 1 h 52"/>
                  <a:gd name="T18" fmla="*/ 20 w 43"/>
                  <a:gd name="T19" fmla="*/ 2 h 52"/>
                  <a:gd name="T20" fmla="*/ 17 w 43"/>
                  <a:gd name="T21" fmla="*/ 2 h 52"/>
                  <a:gd name="T22" fmla="*/ 14 w 43"/>
                  <a:gd name="T23" fmla="*/ 3 h 52"/>
                  <a:gd name="T24" fmla="*/ 12 w 43"/>
                  <a:gd name="T25" fmla="*/ 3 h 52"/>
                  <a:gd name="T26" fmla="*/ 10 w 43"/>
                  <a:gd name="T27" fmla="*/ 4 h 52"/>
                  <a:gd name="T28" fmla="*/ 8 w 43"/>
                  <a:gd name="T29" fmla="*/ 4 h 52"/>
                  <a:gd name="T30" fmla="*/ 7 w 43"/>
                  <a:gd name="T31" fmla="*/ 5 h 52"/>
                  <a:gd name="T32" fmla="*/ 7 w 43"/>
                  <a:gd name="T33" fmla="*/ 5 h 52"/>
                  <a:gd name="T34" fmla="*/ 7 w 43"/>
                  <a:gd name="T35" fmla="*/ 5 h 52"/>
                  <a:gd name="T36" fmla="*/ 7 w 43"/>
                  <a:gd name="T37" fmla="*/ 4 h 52"/>
                  <a:gd name="T38" fmla="*/ 7 w 43"/>
                  <a:gd name="T39" fmla="*/ 4 h 52"/>
                  <a:gd name="T40" fmla="*/ 6 w 43"/>
                  <a:gd name="T41" fmla="*/ 3 h 52"/>
                  <a:gd name="T42" fmla="*/ 6 w 43"/>
                  <a:gd name="T43" fmla="*/ 3 h 52"/>
                  <a:gd name="T44" fmla="*/ 5 w 43"/>
                  <a:gd name="T45" fmla="*/ 3 h 52"/>
                  <a:gd name="T46" fmla="*/ 4 w 43"/>
                  <a:gd name="T47" fmla="*/ 2 h 52"/>
                  <a:gd name="T48" fmla="*/ 3 w 43"/>
                  <a:gd name="T49" fmla="*/ 2 h 52"/>
                  <a:gd name="T50" fmla="*/ 2 w 43"/>
                  <a:gd name="T51" fmla="*/ 2 h 52"/>
                  <a:gd name="T52" fmla="*/ 1 w 43"/>
                  <a:gd name="T53" fmla="*/ 3 h 52"/>
                  <a:gd name="T54" fmla="*/ 1 w 43"/>
                  <a:gd name="T55" fmla="*/ 3 h 52"/>
                  <a:gd name="T56" fmla="*/ 0 w 43"/>
                  <a:gd name="T57" fmla="*/ 3 h 52"/>
                  <a:gd name="T58" fmla="*/ 0 w 43"/>
                  <a:gd name="T59" fmla="*/ 3 h 52"/>
                  <a:gd name="T60" fmla="*/ 0 w 43"/>
                  <a:gd name="T61" fmla="*/ 3 h 52"/>
                  <a:gd name="T62" fmla="*/ 0 w 43"/>
                  <a:gd name="T63" fmla="*/ 4 h 52"/>
                  <a:gd name="T64" fmla="*/ 0 w 43"/>
                  <a:gd name="T65" fmla="*/ 4 h 52"/>
                  <a:gd name="T66" fmla="*/ 0 w 43"/>
                  <a:gd name="T67" fmla="*/ 52 h 52"/>
                  <a:gd name="T68" fmla="*/ 7 w 43"/>
                  <a:gd name="T69" fmla="*/ 52 h 52"/>
                  <a:gd name="T70" fmla="*/ 7 w 43"/>
                  <a:gd name="T71" fmla="*/ 49 h 52"/>
                  <a:gd name="T72" fmla="*/ 7 w 43"/>
                  <a:gd name="T73" fmla="*/ 41 h 52"/>
                  <a:gd name="T74" fmla="*/ 7 w 43"/>
                  <a:gd name="T75" fmla="*/ 34 h 52"/>
                  <a:gd name="T76" fmla="*/ 7 w 43"/>
                  <a:gd name="T77" fmla="*/ 30 h 52"/>
                  <a:gd name="T78" fmla="*/ 8 w 43"/>
                  <a:gd name="T79" fmla="*/ 30 h 52"/>
                  <a:gd name="T80" fmla="*/ 10 w 43"/>
                  <a:gd name="T81" fmla="*/ 29 h 52"/>
                  <a:gd name="T82" fmla="*/ 11 w 43"/>
                  <a:gd name="T83" fmla="*/ 29 h 52"/>
                  <a:gd name="T84" fmla="*/ 14 w 43"/>
                  <a:gd name="T85" fmla="*/ 28 h 52"/>
                  <a:gd name="T86" fmla="*/ 16 w 43"/>
                  <a:gd name="T87" fmla="*/ 28 h 52"/>
                  <a:gd name="T88" fmla="*/ 18 w 43"/>
                  <a:gd name="T89" fmla="*/ 27 h 52"/>
                  <a:gd name="T90" fmla="*/ 21 w 43"/>
                  <a:gd name="T91" fmla="*/ 26 h 52"/>
                  <a:gd name="T92" fmla="*/ 23 w 43"/>
                  <a:gd name="T93" fmla="*/ 26 h 52"/>
                  <a:gd name="T94" fmla="*/ 26 w 43"/>
                  <a:gd name="T95" fmla="*/ 25 h 52"/>
                  <a:gd name="T96" fmla="*/ 29 w 43"/>
                  <a:gd name="T97" fmla="*/ 24 h 52"/>
                  <a:gd name="T98" fmla="*/ 31 w 43"/>
                  <a:gd name="T99" fmla="*/ 24 h 52"/>
                  <a:gd name="T100" fmla="*/ 34 w 43"/>
                  <a:gd name="T101" fmla="*/ 23 h 52"/>
                  <a:gd name="T102" fmla="*/ 36 w 43"/>
                  <a:gd name="T103" fmla="*/ 22 h 52"/>
                  <a:gd name="T104" fmla="*/ 39 w 43"/>
                  <a:gd name="T105" fmla="*/ 22 h 52"/>
                  <a:gd name="T106" fmla="*/ 41 w 43"/>
                  <a:gd name="T107" fmla="*/ 21 h 52"/>
                  <a:gd name="T108" fmla="*/ 43 w 43"/>
                  <a:gd name="T109" fmla="*/ 21 h 52"/>
                  <a:gd name="T110" fmla="*/ 42 w 43"/>
                  <a:gd name="T111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2">
                    <a:moveTo>
                      <a:pt x="42" y="2"/>
                    </a:moveTo>
                    <a:lnTo>
                      <a:pt x="41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5" y="0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26" y="0"/>
                    </a:lnTo>
                    <a:lnTo>
                      <a:pt x="23" y="1"/>
                    </a:lnTo>
                    <a:lnTo>
                      <a:pt x="20" y="2"/>
                    </a:lnTo>
                    <a:lnTo>
                      <a:pt x="17" y="2"/>
                    </a:lnTo>
                    <a:lnTo>
                      <a:pt x="14" y="3"/>
                    </a:lnTo>
                    <a:lnTo>
                      <a:pt x="12" y="3"/>
                    </a:lnTo>
                    <a:lnTo>
                      <a:pt x="10" y="4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4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2"/>
                    </a:lnTo>
                    <a:lnTo>
                      <a:pt x="7" y="52"/>
                    </a:lnTo>
                    <a:lnTo>
                      <a:pt x="7" y="49"/>
                    </a:lnTo>
                    <a:lnTo>
                      <a:pt x="7" y="41"/>
                    </a:lnTo>
                    <a:lnTo>
                      <a:pt x="7" y="34"/>
                    </a:lnTo>
                    <a:lnTo>
                      <a:pt x="7" y="30"/>
                    </a:lnTo>
                    <a:lnTo>
                      <a:pt x="8" y="30"/>
                    </a:lnTo>
                    <a:lnTo>
                      <a:pt x="10" y="29"/>
                    </a:lnTo>
                    <a:lnTo>
                      <a:pt x="11" y="29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8" y="27"/>
                    </a:lnTo>
                    <a:lnTo>
                      <a:pt x="21" y="26"/>
                    </a:lnTo>
                    <a:lnTo>
                      <a:pt x="23" y="26"/>
                    </a:lnTo>
                    <a:lnTo>
                      <a:pt x="26" y="25"/>
                    </a:lnTo>
                    <a:lnTo>
                      <a:pt x="29" y="24"/>
                    </a:lnTo>
                    <a:lnTo>
                      <a:pt x="31" y="24"/>
                    </a:lnTo>
                    <a:lnTo>
                      <a:pt x="34" y="23"/>
                    </a:lnTo>
                    <a:lnTo>
                      <a:pt x="36" y="22"/>
                    </a:lnTo>
                    <a:lnTo>
                      <a:pt x="39" y="22"/>
                    </a:lnTo>
                    <a:lnTo>
                      <a:pt x="41" y="21"/>
                    </a:lnTo>
                    <a:lnTo>
                      <a:pt x="43" y="21"/>
                    </a:lnTo>
                    <a:lnTo>
                      <a:pt x="42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6" name="Freeform 1412"/>
              <p:cNvSpPr>
                <a:spLocks/>
              </p:cNvSpPr>
              <p:nvPr/>
            </p:nvSpPr>
            <p:spPr bwMode="auto">
              <a:xfrm>
                <a:off x="5085" y="2689"/>
                <a:ext cx="231" cy="47"/>
              </a:xfrm>
              <a:custGeom>
                <a:avLst/>
                <a:gdLst>
                  <a:gd name="T0" fmla="*/ 18 w 231"/>
                  <a:gd name="T1" fmla="*/ 7 h 47"/>
                  <a:gd name="T2" fmla="*/ 25 w 231"/>
                  <a:gd name="T3" fmla="*/ 6 h 47"/>
                  <a:gd name="T4" fmla="*/ 32 w 231"/>
                  <a:gd name="T5" fmla="*/ 5 h 47"/>
                  <a:gd name="T6" fmla="*/ 41 w 231"/>
                  <a:gd name="T7" fmla="*/ 4 h 47"/>
                  <a:gd name="T8" fmla="*/ 50 w 231"/>
                  <a:gd name="T9" fmla="*/ 3 h 47"/>
                  <a:gd name="T10" fmla="*/ 59 w 231"/>
                  <a:gd name="T11" fmla="*/ 2 h 47"/>
                  <a:gd name="T12" fmla="*/ 69 w 231"/>
                  <a:gd name="T13" fmla="*/ 1 h 47"/>
                  <a:gd name="T14" fmla="*/ 80 w 231"/>
                  <a:gd name="T15" fmla="*/ 1 h 47"/>
                  <a:gd name="T16" fmla="*/ 91 w 231"/>
                  <a:gd name="T17" fmla="*/ 0 h 47"/>
                  <a:gd name="T18" fmla="*/ 103 w 231"/>
                  <a:gd name="T19" fmla="*/ 0 h 47"/>
                  <a:gd name="T20" fmla="*/ 115 w 231"/>
                  <a:gd name="T21" fmla="*/ 0 h 47"/>
                  <a:gd name="T22" fmla="*/ 130 w 231"/>
                  <a:gd name="T23" fmla="*/ 0 h 47"/>
                  <a:gd name="T24" fmla="*/ 145 w 231"/>
                  <a:gd name="T25" fmla="*/ 0 h 47"/>
                  <a:gd name="T26" fmla="*/ 159 w 231"/>
                  <a:gd name="T27" fmla="*/ 1 h 47"/>
                  <a:gd name="T28" fmla="*/ 172 w 231"/>
                  <a:gd name="T29" fmla="*/ 2 h 47"/>
                  <a:gd name="T30" fmla="*/ 184 w 231"/>
                  <a:gd name="T31" fmla="*/ 3 h 47"/>
                  <a:gd name="T32" fmla="*/ 194 w 231"/>
                  <a:gd name="T33" fmla="*/ 4 h 47"/>
                  <a:gd name="T34" fmla="*/ 201 w 231"/>
                  <a:gd name="T35" fmla="*/ 5 h 47"/>
                  <a:gd name="T36" fmla="*/ 208 w 231"/>
                  <a:gd name="T37" fmla="*/ 6 h 47"/>
                  <a:gd name="T38" fmla="*/ 214 w 231"/>
                  <a:gd name="T39" fmla="*/ 7 h 47"/>
                  <a:gd name="T40" fmla="*/ 220 w 231"/>
                  <a:gd name="T41" fmla="*/ 9 h 47"/>
                  <a:gd name="T42" fmla="*/ 224 w 231"/>
                  <a:gd name="T43" fmla="*/ 10 h 47"/>
                  <a:gd name="T44" fmla="*/ 228 w 231"/>
                  <a:gd name="T45" fmla="*/ 12 h 47"/>
                  <a:gd name="T46" fmla="*/ 230 w 231"/>
                  <a:gd name="T47" fmla="*/ 15 h 47"/>
                  <a:gd name="T48" fmla="*/ 230 w 231"/>
                  <a:gd name="T49" fmla="*/ 31 h 47"/>
                  <a:gd name="T50" fmla="*/ 224 w 231"/>
                  <a:gd name="T51" fmla="*/ 35 h 47"/>
                  <a:gd name="T52" fmla="*/ 217 w 231"/>
                  <a:gd name="T53" fmla="*/ 38 h 47"/>
                  <a:gd name="T54" fmla="*/ 213 w 231"/>
                  <a:gd name="T55" fmla="*/ 39 h 47"/>
                  <a:gd name="T56" fmla="*/ 209 w 231"/>
                  <a:gd name="T57" fmla="*/ 40 h 47"/>
                  <a:gd name="T58" fmla="*/ 205 w 231"/>
                  <a:gd name="T59" fmla="*/ 41 h 47"/>
                  <a:gd name="T60" fmla="*/ 201 w 231"/>
                  <a:gd name="T61" fmla="*/ 42 h 47"/>
                  <a:gd name="T62" fmla="*/ 196 w 231"/>
                  <a:gd name="T63" fmla="*/ 42 h 47"/>
                  <a:gd name="T64" fmla="*/ 190 w 231"/>
                  <a:gd name="T65" fmla="*/ 43 h 47"/>
                  <a:gd name="T66" fmla="*/ 183 w 231"/>
                  <a:gd name="T67" fmla="*/ 44 h 47"/>
                  <a:gd name="T68" fmla="*/ 175 w 231"/>
                  <a:gd name="T69" fmla="*/ 45 h 47"/>
                  <a:gd name="T70" fmla="*/ 166 w 231"/>
                  <a:gd name="T71" fmla="*/ 45 h 47"/>
                  <a:gd name="T72" fmla="*/ 158 w 231"/>
                  <a:gd name="T73" fmla="*/ 46 h 47"/>
                  <a:gd name="T74" fmla="*/ 148 w 231"/>
                  <a:gd name="T75" fmla="*/ 46 h 47"/>
                  <a:gd name="T76" fmla="*/ 142 w 231"/>
                  <a:gd name="T77" fmla="*/ 46 h 47"/>
                  <a:gd name="T78" fmla="*/ 136 w 231"/>
                  <a:gd name="T79" fmla="*/ 47 h 47"/>
                  <a:gd name="T80" fmla="*/ 130 w 231"/>
                  <a:gd name="T81" fmla="*/ 47 h 47"/>
                  <a:gd name="T82" fmla="*/ 124 w 231"/>
                  <a:gd name="T83" fmla="*/ 47 h 47"/>
                  <a:gd name="T84" fmla="*/ 117 w 231"/>
                  <a:gd name="T85" fmla="*/ 47 h 47"/>
                  <a:gd name="T86" fmla="*/ 111 w 231"/>
                  <a:gd name="T87" fmla="*/ 47 h 47"/>
                  <a:gd name="T88" fmla="*/ 105 w 231"/>
                  <a:gd name="T89" fmla="*/ 47 h 47"/>
                  <a:gd name="T90" fmla="*/ 98 w 231"/>
                  <a:gd name="T91" fmla="*/ 47 h 47"/>
                  <a:gd name="T92" fmla="*/ 92 w 231"/>
                  <a:gd name="T93" fmla="*/ 47 h 47"/>
                  <a:gd name="T94" fmla="*/ 86 w 231"/>
                  <a:gd name="T95" fmla="*/ 46 h 47"/>
                  <a:gd name="T96" fmla="*/ 77 w 231"/>
                  <a:gd name="T97" fmla="*/ 46 h 47"/>
                  <a:gd name="T98" fmla="*/ 63 w 231"/>
                  <a:gd name="T99" fmla="*/ 45 h 47"/>
                  <a:gd name="T100" fmla="*/ 51 w 231"/>
                  <a:gd name="T101" fmla="*/ 44 h 47"/>
                  <a:gd name="T102" fmla="*/ 39 w 231"/>
                  <a:gd name="T103" fmla="*/ 43 h 47"/>
                  <a:gd name="T104" fmla="*/ 29 w 231"/>
                  <a:gd name="T105" fmla="*/ 42 h 47"/>
                  <a:gd name="T106" fmla="*/ 20 w 231"/>
                  <a:gd name="T107" fmla="*/ 40 h 47"/>
                  <a:gd name="T108" fmla="*/ 14 w 231"/>
                  <a:gd name="T109" fmla="*/ 38 h 47"/>
                  <a:gd name="T110" fmla="*/ 9 w 231"/>
                  <a:gd name="T111" fmla="*/ 36 h 47"/>
                  <a:gd name="T112" fmla="*/ 5 w 231"/>
                  <a:gd name="T113" fmla="*/ 34 h 47"/>
                  <a:gd name="T114" fmla="*/ 3 w 231"/>
                  <a:gd name="T115" fmla="*/ 33 h 47"/>
                  <a:gd name="T116" fmla="*/ 1 w 231"/>
                  <a:gd name="T117" fmla="*/ 31 h 47"/>
                  <a:gd name="T118" fmla="*/ 1 w 231"/>
                  <a:gd name="T119" fmla="*/ 14 h 47"/>
                  <a:gd name="T120" fmla="*/ 4 w 231"/>
                  <a:gd name="T121" fmla="*/ 11 h 47"/>
                  <a:gd name="T122" fmla="*/ 11 w 231"/>
                  <a:gd name="T123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1" h="47">
                    <a:moveTo>
                      <a:pt x="14" y="8"/>
                    </a:moveTo>
                    <a:lnTo>
                      <a:pt x="16" y="7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23" y="6"/>
                    </a:lnTo>
                    <a:lnTo>
                      <a:pt x="25" y="6"/>
                    </a:lnTo>
                    <a:lnTo>
                      <a:pt x="27" y="5"/>
                    </a:lnTo>
                    <a:lnTo>
                      <a:pt x="30" y="5"/>
                    </a:lnTo>
                    <a:lnTo>
                      <a:pt x="32" y="5"/>
                    </a:lnTo>
                    <a:lnTo>
                      <a:pt x="35" y="4"/>
                    </a:lnTo>
                    <a:lnTo>
                      <a:pt x="38" y="4"/>
                    </a:lnTo>
                    <a:lnTo>
                      <a:pt x="41" y="4"/>
                    </a:lnTo>
                    <a:lnTo>
                      <a:pt x="44" y="3"/>
                    </a:lnTo>
                    <a:lnTo>
                      <a:pt x="47" y="3"/>
                    </a:lnTo>
                    <a:lnTo>
                      <a:pt x="50" y="3"/>
                    </a:lnTo>
                    <a:lnTo>
                      <a:pt x="53" y="2"/>
                    </a:lnTo>
                    <a:lnTo>
                      <a:pt x="56" y="2"/>
                    </a:lnTo>
                    <a:lnTo>
                      <a:pt x="59" y="2"/>
                    </a:lnTo>
                    <a:lnTo>
                      <a:pt x="63" y="2"/>
                    </a:lnTo>
                    <a:lnTo>
                      <a:pt x="66" y="1"/>
                    </a:lnTo>
                    <a:lnTo>
                      <a:pt x="69" y="1"/>
                    </a:lnTo>
                    <a:lnTo>
                      <a:pt x="73" y="1"/>
                    </a:lnTo>
                    <a:lnTo>
                      <a:pt x="77" y="1"/>
                    </a:lnTo>
                    <a:lnTo>
                      <a:pt x="80" y="1"/>
                    </a:lnTo>
                    <a:lnTo>
                      <a:pt x="84" y="1"/>
                    </a:lnTo>
                    <a:lnTo>
                      <a:pt x="88" y="0"/>
                    </a:lnTo>
                    <a:lnTo>
                      <a:pt x="91" y="0"/>
                    </a:lnTo>
                    <a:lnTo>
                      <a:pt x="95" y="0"/>
                    </a:lnTo>
                    <a:lnTo>
                      <a:pt x="99" y="0"/>
                    </a:lnTo>
                    <a:lnTo>
                      <a:pt x="103" y="0"/>
                    </a:lnTo>
                    <a:lnTo>
                      <a:pt x="107" y="0"/>
                    </a:lnTo>
                    <a:lnTo>
                      <a:pt x="111" y="0"/>
                    </a:lnTo>
                    <a:lnTo>
                      <a:pt x="115" y="0"/>
                    </a:lnTo>
                    <a:lnTo>
                      <a:pt x="120" y="0"/>
                    </a:lnTo>
                    <a:lnTo>
                      <a:pt x="125" y="0"/>
                    </a:lnTo>
                    <a:lnTo>
                      <a:pt x="130" y="0"/>
                    </a:lnTo>
                    <a:lnTo>
                      <a:pt x="135" y="0"/>
                    </a:lnTo>
                    <a:lnTo>
                      <a:pt x="140" y="0"/>
                    </a:lnTo>
                    <a:lnTo>
                      <a:pt x="145" y="0"/>
                    </a:lnTo>
                    <a:lnTo>
                      <a:pt x="150" y="1"/>
                    </a:lnTo>
                    <a:lnTo>
                      <a:pt x="154" y="1"/>
                    </a:lnTo>
                    <a:lnTo>
                      <a:pt x="159" y="1"/>
                    </a:lnTo>
                    <a:lnTo>
                      <a:pt x="163" y="1"/>
                    </a:lnTo>
                    <a:lnTo>
                      <a:pt x="168" y="2"/>
                    </a:lnTo>
                    <a:lnTo>
                      <a:pt x="172" y="2"/>
                    </a:lnTo>
                    <a:lnTo>
                      <a:pt x="176" y="2"/>
                    </a:lnTo>
                    <a:lnTo>
                      <a:pt x="180" y="3"/>
                    </a:lnTo>
                    <a:lnTo>
                      <a:pt x="184" y="3"/>
                    </a:lnTo>
                    <a:lnTo>
                      <a:pt x="188" y="3"/>
                    </a:lnTo>
                    <a:lnTo>
                      <a:pt x="191" y="4"/>
                    </a:lnTo>
                    <a:lnTo>
                      <a:pt x="194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4" y="5"/>
                    </a:lnTo>
                    <a:lnTo>
                      <a:pt x="206" y="6"/>
                    </a:lnTo>
                    <a:lnTo>
                      <a:pt x="208" y="6"/>
                    </a:lnTo>
                    <a:lnTo>
                      <a:pt x="210" y="7"/>
                    </a:lnTo>
                    <a:lnTo>
                      <a:pt x="212" y="7"/>
                    </a:lnTo>
                    <a:lnTo>
                      <a:pt x="214" y="7"/>
                    </a:lnTo>
                    <a:lnTo>
                      <a:pt x="216" y="8"/>
                    </a:lnTo>
                    <a:lnTo>
                      <a:pt x="218" y="8"/>
                    </a:lnTo>
                    <a:lnTo>
                      <a:pt x="220" y="9"/>
                    </a:lnTo>
                    <a:lnTo>
                      <a:pt x="221" y="9"/>
                    </a:lnTo>
                    <a:lnTo>
                      <a:pt x="223" y="10"/>
                    </a:lnTo>
                    <a:lnTo>
                      <a:pt x="224" y="10"/>
                    </a:lnTo>
                    <a:lnTo>
                      <a:pt x="225" y="11"/>
                    </a:lnTo>
                    <a:lnTo>
                      <a:pt x="227" y="11"/>
                    </a:lnTo>
                    <a:lnTo>
                      <a:pt x="228" y="12"/>
                    </a:lnTo>
                    <a:lnTo>
                      <a:pt x="228" y="13"/>
                    </a:lnTo>
                    <a:lnTo>
                      <a:pt x="229" y="14"/>
                    </a:lnTo>
                    <a:lnTo>
                      <a:pt x="230" y="15"/>
                    </a:lnTo>
                    <a:lnTo>
                      <a:pt x="231" y="16"/>
                    </a:lnTo>
                    <a:lnTo>
                      <a:pt x="231" y="30"/>
                    </a:lnTo>
                    <a:lnTo>
                      <a:pt x="230" y="31"/>
                    </a:lnTo>
                    <a:lnTo>
                      <a:pt x="229" y="32"/>
                    </a:lnTo>
                    <a:lnTo>
                      <a:pt x="227" y="33"/>
                    </a:lnTo>
                    <a:lnTo>
                      <a:pt x="224" y="35"/>
                    </a:lnTo>
                    <a:lnTo>
                      <a:pt x="222" y="36"/>
                    </a:lnTo>
                    <a:lnTo>
                      <a:pt x="220" y="37"/>
                    </a:lnTo>
                    <a:lnTo>
                      <a:pt x="217" y="38"/>
                    </a:lnTo>
                    <a:lnTo>
                      <a:pt x="215" y="38"/>
                    </a:lnTo>
                    <a:lnTo>
                      <a:pt x="214" y="39"/>
                    </a:lnTo>
                    <a:lnTo>
                      <a:pt x="213" y="39"/>
                    </a:lnTo>
                    <a:lnTo>
                      <a:pt x="212" y="39"/>
                    </a:lnTo>
                    <a:lnTo>
                      <a:pt x="210" y="40"/>
                    </a:lnTo>
                    <a:lnTo>
                      <a:pt x="209" y="40"/>
                    </a:lnTo>
                    <a:lnTo>
                      <a:pt x="208" y="40"/>
                    </a:lnTo>
                    <a:lnTo>
                      <a:pt x="206" y="41"/>
                    </a:lnTo>
                    <a:lnTo>
                      <a:pt x="205" y="41"/>
                    </a:lnTo>
                    <a:lnTo>
                      <a:pt x="204" y="41"/>
                    </a:lnTo>
                    <a:lnTo>
                      <a:pt x="202" y="41"/>
                    </a:lnTo>
                    <a:lnTo>
                      <a:pt x="201" y="42"/>
                    </a:lnTo>
                    <a:lnTo>
                      <a:pt x="199" y="42"/>
                    </a:lnTo>
                    <a:lnTo>
                      <a:pt x="198" y="42"/>
                    </a:lnTo>
                    <a:lnTo>
                      <a:pt x="196" y="42"/>
                    </a:lnTo>
                    <a:lnTo>
                      <a:pt x="195" y="43"/>
                    </a:lnTo>
                    <a:lnTo>
                      <a:pt x="193" y="43"/>
                    </a:lnTo>
                    <a:lnTo>
                      <a:pt x="190" y="43"/>
                    </a:lnTo>
                    <a:lnTo>
                      <a:pt x="188" y="43"/>
                    </a:lnTo>
                    <a:lnTo>
                      <a:pt x="185" y="44"/>
                    </a:lnTo>
                    <a:lnTo>
                      <a:pt x="183" y="44"/>
                    </a:lnTo>
                    <a:lnTo>
                      <a:pt x="180" y="44"/>
                    </a:lnTo>
                    <a:lnTo>
                      <a:pt x="178" y="44"/>
                    </a:lnTo>
                    <a:lnTo>
                      <a:pt x="175" y="45"/>
                    </a:lnTo>
                    <a:lnTo>
                      <a:pt x="172" y="45"/>
                    </a:lnTo>
                    <a:lnTo>
                      <a:pt x="169" y="45"/>
                    </a:lnTo>
                    <a:lnTo>
                      <a:pt x="166" y="45"/>
                    </a:lnTo>
                    <a:lnTo>
                      <a:pt x="163" y="45"/>
                    </a:lnTo>
                    <a:lnTo>
                      <a:pt x="160" y="46"/>
                    </a:lnTo>
                    <a:lnTo>
                      <a:pt x="158" y="46"/>
                    </a:lnTo>
                    <a:lnTo>
                      <a:pt x="154" y="46"/>
                    </a:lnTo>
                    <a:lnTo>
                      <a:pt x="151" y="46"/>
                    </a:lnTo>
                    <a:lnTo>
                      <a:pt x="148" y="46"/>
                    </a:lnTo>
                    <a:lnTo>
                      <a:pt x="146" y="46"/>
                    </a:lnTo>
                    <a:lnTo>
                      <a:pt x="144" y="46"/>
                    </a:lnTo>
                    <a:lnTo>
                      <a:pt x="142" y="46"/>
                    </a:lnTo>
                    <a:lnTo>
                      <a:pt x="140" y="47"/>
                    </a:lnTo>
                    <a:lnTo>
                      <a:pt x="138" y="47"/>
                    </a:lnTo>
                    <a:lnTo>
                      <a:pt x="136" y="47"/>
                    </a:lnTo>
                    <a:lnTo>
                      <a:pt x="134" y="47"/>
                    </a:lnTo>
                    <a:lnTo>
                      <a:pt x="132" y="47"/>
                    </a:lnTo>
                    <a:lnTo>
                      <a:pt x="130" y="47"/>
                    </a:lnTo>
                    <a:lnTo>
                      <a:pt x="128" y="47"/>
                    </a:lnTo>
                    <a:lnTo>
                      <a:pt x="126" y="47"/>
                    </a:lnTo>
                    <a:lnTo>
                      <a:pt x="124" y="47"/>
                    </a:lnTo>
                    <a:lnTo>
                      <a:pt x="121" y="47"/>
                    </a:lnTo>
                    <a:lnTo>
                      <a:pt x="119" y="47"/>
                    </a:lnTo>
                    <a:lnTo>
                      <a:pt x="117" y="47"/>
                    </a:lnTo>
                    <a:lnTo>
                      <a:pt x="115" y="47"/>
                    </a:lnTo>
                    <a:lnTo>
                      <a:pt x="113" y="47"/>
                    </a:lnTo>
                    <a:lnTo>
                      <a:pt x="111" y="47"/>
                    </a:lnTo>
                    <a:lnTo>
                      <a:pt x="109" y="47"/>
                    </a:lnTo>
                    <a:lnTo>
                      <a:pt x="107" y="47"/>
                    </a:lnTo>
                    <a:lnTo>
                      <a:pt x="105" y="47"/>
                    </a:lnTo>
                    <a:lnTo>
                      <a:pt x="102" y="47"/>
                    </a:lnTo>
                    <a:lnTo>
                      <a:pt x="100" y="47"/>
                    </a:lnTo>
                    <a:lnTo>
                      <a:pt x="98" y="47"/>
                    </a:lnTo>
                    <a:lnTo>
                      <a:pt x="96" y="47"/>
                    </a:lnTo>
                    <a:lnTo>
                      <a:pt x="94" y="47"/>
                    </a:lnTo>
                    <a:lnTo>
                      <a:pt x="92" y="47"/>
                    </a:lnTo>
                    <a:lnTo>
                      <a:pt x="90" y="47"/>
                    </a:lnTo>
                    <a:lnTo>
                      <a:pt x="88" y="46"/>
                    </a:lnTo>
                    <a:lnTo>
                      <a:pt x="86" y="46"/>
                    </a:lnTo>
                    <a:lnTo>
                      <a:pt x="84" y="46"/>
                    </a:lnTo>
                    <a:lnTo>
                      <a:pt x="82" y="46"/>
                    </a:lnTo>
                    <a:lnTo>
                      <a:pt x="77" y="46"/>
                    </a:lnTo>
                    <a:lnTo>
                      <a:pt x="73" y="46"/>
                    </a:lnTo>
                    <a:lnTo>
                      <a:pt x="68" y="45"/>
                    </a:lnTo>
                    <a:lnTo>
                      <a:pt x="63" y="45"/>
                    </a:lnTo>
                    <a:lnTo>
                      <a:pt x="59" y="45"/>
                    </a:lnTo>
                    <a:lnTo>
                      <a:pt x="55" y="45"/>
                    </a:lnTo>
                    <a:lnTo>
                      <a:pt x="51" y="44"/>
                    </a:lnTo>
                    <a:lnTo>
                      <a:pt x="47" y="44"/>
                    </a:lnTo>
                    <a:lnTo>
                      <a:pt x="43" y="43"/>
                    </a:lnTo>
                    <a:lnTo>
                      <a:pt x="39" y="43"/>
                    </a:lnTo>
                    <a:lnTo>
                      <a:pt x="36" y="43"/>
                    </a:lnTo>
                    <a:lnTo>
                      <a:pt x="33" y="42"/>
                    </a:lnTo>
                    <a:lnTo>
                      <a:pt x="29" y="42"/>
                    </a:lnTo>
                    <a:lnTo>
                      <a:pt x="26" y="41"/>
                    </a:lnTo>
                    <a:lnTo>
                      <a:pt x="23" y="40"/>
                    </a:lnTo>
                    <a:lnTo>
                      <a:pt x="20" y="40"/>
                    </a:lnTo>
                    <a:lnTo>
                      <a:pt x="18" y="39"/>
                    </a:lnTo>
                    <a:lnTo>
                      <a:pt x="16" y="39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1" y="37"/>
                    </a:lnTo>
                    <a:lnTo>
                      <a:pt x="9" y="36"/>
                    </a:lnTo>
                    <a:lnTo>
                      <a:pt x="8" y="36"/>
                    </a:lnTo>
                    <a:lnTo>
                      <a:pt x="7" y="35"/>
                    </a:lnTo>
                    <a:lnTo>
                      <a:pt x="5" y="34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3" y="33"/>
                    </a:lnTo>
                    <a:lnTo>
                      <a:pt x="2" y="32"/>
                    </a:lnTo>
                    <a:lnTo>
                      <a:pt x="1" y="31"/>
                    </a:lnTo>
                    <a:lnTo>
                      <a:pt x="1" y="31"/>
                    </a:lnTo>
                    <a:lnTo>
                      <a:pt x="0" y="30"/>
                    </a:lnTo>
                    <a:lnTo>
                      <a:pt x="0" y="16"/>
                    </a:lnTo>
                    <a:lnTo>
                      <a:pt x="1" y="14"/>
                    </a:lnTo>
                    <a:lnTo>
                      <a:pt x="2" y="13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6" y="10"/>
                    </a:lnTo>
                    <a:lnTo>
                      <a:pt x="8" y="9"/>
                    </a:lnTo>
                    <a:lnTo>
                      <a:pt x="11" y="9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7" name="Freeform 1413"/>
              <p:cNvSpPr>
                <a:spLocks/>
              </p:cNvSpPr>
              <p:nvPr/>
            </p:nvSpPr>
            <p:spPr bwMode="auto">
              <a:xfrm>
                <a:off x="5089" y="2692"/>
                <a:ext cx="222" cy="27"/>
              </a:xfrm>
              <a:custGeom>
                <a:avLst/>
                <a:gdLst>
                  <a:gd name="T0" fmla="*/ 211 w 222"/>
                  <a:gd name="T1" fmla="*/ 19 h 27"/>
                  <a:gd name="T2" fmla="*/ 200 w 222"/>
                  <a:gd name="T3" fmla="*/ 21 h 27"/>
                  <a:gd name="T4" fmla="*/ 187 w 222"/>
                  <a:gd name="T5" fmla="*/ 23 h 27"/>
                  <a:gd name="T6" fmla="*/ 172 w 222"/>
                  <a:gd name="T7" fmla="*/ 25 h 27"/>
                  <a:gd name="T8" fmla="*/ 154 w 222"/>
                  <a:gd name="T9" fmla="*/ 26 h 27"/>
                  <a:gd name="T10" fmla="*/ 140 w 222"/>
                  <a:gd name="T11" fmla="*/ 26 h 27"/>
                  <a:gd name="T12" fmla="*/ 134 w 222"/>
                  <a:gd name="T13" fmla="*/ 27 h 27"/>
                  <a:gd name="T14" fmla="*/ 129 w 222"/>
                  <a:gd name="T15" fmla="*/ 27 h 27"/>
                  <a:gd name="T16" fmla="*/ 123 w 222"/>
                  <a:gd name="T17" fmla="*/ 27 h 27"/>
                  <a:gd name="T18" fmla="*/ 117 w 222"/>
                  <a:gd name="T19" fmla="*/ 27 h 27"/>
                  <a:gd name="T20" fmla="*/ 111 w 222"/>
                  <a:gd name="T21" fmla="*/ 27 h 27"/>
                  <a:gd name="T22" fmla="*/ 103 w 222"/>
                  <a:gd name="T23" fmla="*/ 27 h 27"/>
                  <a:gd name="T24" fmla="*/ 95 w 222"/>
                  <a:gd name="T25" fmla="*/ 27 h 27"/>
                  <a:gd name="T26" fmla="*/ 86 w 222"/>
                  <a:gd name="T27" fmla="*/ 26 h 27"/>
                  <a:gd name="T28" fmla="*/ 79 w 222"/>
                  <a:gd name="T29" fmla="*/ 26 h 27"/>
                  <a:gd name="T30" fmla="*/ 71 w 222"/>
                  <a:gd name="T31" fmla="*/ 26 h 27"/>
                  <a:gd name="T32" fmla="*/ 62 w 222"/>
                  <a:gd name="T33" fmla="*/ 25 h 27"/>
                  <a:gd name="T34" fmla="*/ 52 w 222"/>
                  <a:gd name="T35" fmla="*/ 25 h 27"/>
                  <a:gd name="T36" fmla="*/ 43 w 222"/>
                  <a:gd name="T37" fmla="*/ 24 h 27"/>
                  <a:gd name="T38" fmla="*/ 35 w 222"/>
                  <a:gd name="T39" fmla="*/ 23 h 27"/>
                  <a:gd name="T40" fmla="*/ 28 w 222"/>
                  <a:gd name="T41" fmla="*/ 22 h 27"/>
                  <a:gd name="T42" fmla="*/ 22 w 222"/>
                  <a:gd name="T43" fmla="*/ 21 h 27"/>
                  <a:gd name="T44" fmla="*/ 18 w 222"/>
                  <a:gd name="T45" fmla="*/ 21 h 27"/>
                  <a:gd name="T46" fmla="*/ 14 w 222"/>
                  <a:gd name="T47" fmla="*/ 20 h 27"/>
                  <a:gd name="T48" fmla="*/ 8 w 222"/>
                  <a:gd name="T49" fmla="*/ 18 h 27"/>
                  <a:gd name="T50" fmla="*/ 2 w 222"/>
                  <a:gd name="T51" fmla="*/ 16 h 27"/>
                  <a:gd name="T52" fmla="*/ 0 w 222"/>
                  <a:gd name="T53" fmla="*/ 13 h 27"/>
                  <a:gd name="T54" fmla="*/ 2 w 222"/>
                  <a:gd name="T55" fmla="*/ 11 h 27"/>
                  <a:gd name="T56" fmla="*/ 6 w 222"/>
                  <a:gd name="T57" fmla="*/ 9 h 27"/>
                  <a:gd name="T58" fmla="*/ 12 w 222"/>
                  <a:gd name="T59" fmla="*/ 7 h 27"/>
                  <a:gd name="T60" fmla="*/ 21 w 222"/>
                  <a:gd name="T61" fmla="*/ 5 h 27"/>
                  <a:gd name="T62" fmla="*/ 32 w 222"/>
                  <a:gd name="T63" fmla="*/ 4 h 27"/>
                  <a:gd name="T64" fmla="*/ 44 w 222"/>
                  <a:gd name="T65" fmla="*/ 2 h 27"/>
                  <a:gd name="T66" fmla="*/ 56 w 222"/>
                  <a:gd name="T67" fmla="*/ 1 h 27"/>
                  <a:gd name="T68" fmla="*/ 70 w 222"/>
                  <a:gd name="T69" fmla="*/ 1 h 27"/>
                  <a:gd name="T70" fmla="*/ 85 w 222"/>
                  <a:gd name="T71" fmla="*/ 0 h 27"/>
                  <a:gd name="T72" fmla="*/ 100 w 222"/>
                  <a:gd name="T73" fmla="*/ 0 h 27"/>
                  <a:gd name="T74" fmla="*/ 116 w 222"/>
                  <a:gd name="T75" fmla="*/ 0 h 27"/>
                  <a:gd name="T76" fmla="*/ 129 w 222"/>
                  <a:gd name="T77" fmla="*/ 0 h 27"/>
                  <a:gd name="T78" fmla="*/ 141 w 222"/>
                  <a:gd name="T79" fmla="*/ 0 h 27"/>
                  <a:gd name="T80" fmla="*/ 153 w 222"/>
                  <a:gd name="T81" fmla="*/ 1 h 27"/>
                  <a:gd name="T82" fmla="*/ 164 w 222"/>
                  <a:gd name="T83" fmla="*/ 1 h 27"/>
                  <a:gd name="T84" fmla="*/ 175 w 222"/>
                  <a:gd name="T85" fmla="*/ 2 h 27"/>
                  <a:gd name="T86" fmla="*/ 184 w 222"/>
                  <a:gd name="T87" fmla="*/ 3 h 27"/>
                  <a:gd name="T88" fmla="*/ 193 w 222"/>
                  <a:gd name="T89" fmla="*/ 4 h 27"/>
                  <a:gd name="T90" fmla="*/ 201 w 222"/>
                  <a:gd name="T91" fmla="*/ 5 h 27"/>
                  <a:gd name="T92" fmla="*/ 208 w 222"/>
                  <a:gd name="T93" fmla="*/ 6 h 27"/>
                  <a:gd name="T94" fmla="*/ 213 w 222"/>
                  <a:gd name="T95" fmla="*/ 8 h 27"/>
                  <a:gd name="T96" fmla="*/ 218 w 222"/>
                  <a:gd name="T97" fmla="*/ 10 h 27"/>
                  <a:gd name="T98" fmla="*/ 221 w 222"/>
                  <a:gd name="T99" fmla="*/ 11 h 27"/>
                  <a:gd name="T100" fmla="*/ 222 w 222"/>
                  <a:gd name="T101" fmla="*/ 13 h 27"/>
                  <a:gd name="T102" fmla="*/ 221 w 222"/>
                  <a:gd name="T103" fmla="*/ 15 h 27"/>
                  <a:gd name="T104" fmla="*/ 219 w 222"/>
                  <a:gd name="T10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2" h="27">
                    <a:moveTo>
                      <a:pt x="216" y="18"/>
                    </a:moveTo>
                    <a:lnTo>
                      <a:pt x="213" y="19"/>
                    </a:lnTo>
                    <a:lnTo>
                      <a:pt x="211" y="19"/>
                    </a:lnTo>
                    <a:lnTo>
                      <a:pt x="207" y="20"/>
                    </a:lnTo>
                    <a:lnTo>
                      <a:pt x="204" y="21"/>
                    </a:lnTo>
                    <a:lnTo>
                      <a:pt x="200" y="21"/>
                    </a:lnTo>
                    <a:lnTo>
                      <a:pt x="196" y="22"/>
                    </a:lnTo>
                    <a:lnTo>
                      <a:pt x="192" y="23"/>
                    </a:lnTo>
                    <a:lnTo>
                      <a:pt x="187" y="23"/>
                    </a:lnTo>
                    <a:lnTo>
                      <a:pt x="182" y="24"/>
                    </a:lnTo>
                    <a:lnTo>
                      <a:pt x="177" y="24"/>
                    </a:lnTo>
                    <a:lnTo>
                      <a:pt x="172" y="25"/>
                    </a:lnTo>
                    <a:lnTo>
                      <a:pt x="166" y="25"/>
                    </a:lnTo>
                    <a:lnTo>
                      <a:pt x="160" y="25"/>
                    </a:lnTo>
                    <a:lnTo>
                      <a:pt x="154" y="26"/>
                    </a:lnTo>
                    <a:lnTo>
                      <a:pt x="148" y="26"/>
                    </a:lnTo>
                    <a:lnTo>
                      <a:pt x="142" y="26"/>
                    </a:lnTo>
                    <a:lnTo>
                      <a:pt x="140" y="26"/>
                    </a:lnTo>
                    <a:lnTo>
                      <a:pt x="138" y="26"/>
                    </a:lnTo>
                    <a:lnTo>
                      <a:pt x="136" y="26"/>
                    </a:lnTo>
                    <a:lnTo>
                      <a:pt x="134" y="27"/>
                    </a:lnTo>
                    <a:lnTo>
                      <a:pt x="133" y="27"/>
                    </a:lnTo>
                    <a:lnTo>
                      <a:pt x="131" y="27"/>
                    </a:lnTo>
                    <a:lnTo>
                      <a:pt x="129" y="27"/>
                    </a:lnTo>
                    <a:lnTo>
                      <a:pt x="127" y="27"/>
                    </a:lnTo>
                    <a:lnTo>
                      <a:pt x="125" y="27"/>
                    </a:lnTo>
                    <a:lnTo>
                      <a:pt x="123" y="27"/>
                    </a:lnTo>
                    <a:lnTo>
                      <a:pt x="121" y="27"/>
                    </a:lnTo>
                    <a:lnTo>
                      <a:pt x="119" y="27"/>
                    </a:lnTo>
                    <a:lnTo>
                      <a:pt x="117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11" y="27"/>
                    </a:lnTo>
                    <a:lnTo>
                      <a:pt x="108" y="27"/>
                    </a:lnTo>
                    <a:lnTo>
                      <a:pt x="106" y="27"/>
                    </a:lnTo>
                    <a:lnTo>
                      <a:pt x="103" y="27"/>
                    </a:lnTo>
                    <a:lnTo>
                      <a:pt x="100" y="27"/>
                    </a:lnTo>
                    <a:lnTo>
                      <a:pt x="97" y="27"/>
                    </a:lnTo>
                    <a:lnTo>
                      <a:pt x="95" y="27"/>
                    </a:lnTo>
                    <a:lnTo>
                      <a:pt x="92" y="27"/>
                    </a:lnTo>
                    <a:lnTo>
                      <a:pt x="89" y="27"/>
                    </a:lnTo>
                    <a:lnTo>
                      <a:pt x="86" y="26"/>
                    </a:lnTo>
                    <a:lnTo>
                      <a:pt x="84" y="26"/>
                    </a:lnTo>
                    <a:lnTo>
                      <a:pt x="81" y="26"/>
                    </a:lnTo>
                    <a:lnTo>
                      <a:pt x="79" y="26"/>
                    </a:lnTo>
                    <a:lnTo>
                      <a:pt x="76" y="26"/>
                    </a:lnTo>
                    <a:lnTo>
                      <a:pt x="74" y="26"/>
                    </a:lnTo>
                    <a:lnTo>
                      <a:pt x="71" y="26"/>
                    </a:lnTo>
                    <a:lnTo>
                      <a:pt x="69" y="26"/>
                    </a:lnTo>
                    <a:lnTo>
                      <a:pt x="65" y="26"/>
                    </a:lnTo>
                    <a:lnTo>
                      <a:pt x="62" y="25"/>
                    </a:lnTo>
                    <a:lnTo>
                      <a:pt x="59" y="25"/>
                    </a:lnTo>
                    <a:lnTo>
                      <a:pt x="56" y="25"/>
                    </a:lnTo>
                    <a:lnTo>
                      <a:pt x="52" y="25"/>
                    </a:lnTo>
                    <a:lnTo>
                      <a:pt x="49" y="24"/>
                    </a:lnTo>
                    <a:lnTo>
                      <a:pt x="46" y="24"/>
                    </a:lnTo>
                    <a:lnTo>
                      <a:pt x="43" y="24"/>
                    </a:lnTo>
                    <a:lnTo>
                      <a:pt x="41" y="24"/>
                    </a:lnTo>
                    <a:lnTo>
                      <a:pt x="38" y="23"/>
                    </a:lnTo>
                    <a:lnTo>
                      <a:pt x="35" y="23"/>
                    </a:lnTo>
                    <a:lnTo>
                      <a:pt x="33" y="23"/>
                    </a:lnTo>
                    <a:lnTo>
                      <a:pt x="30" y="23"/>
                    </a:lnTo>
                    <a:lnTo>
                      <a:pt x="28" y="22"/>
                    </a:lnTo>
                    <a:lnTo>
                      <a:pt x="25" y="22"/>
                    </a:lnTo>
                    <a:lnTo>
                      <a:pt x="23" y="22"/>
                    </a:lnTo>
                    <a:lnTo>
                      <a:pt x="22" y="21"/>
                    </a:lnTo>
                    <a:lnTo>
                      <a:pt x="20" y="21"/>
                    </a:lnTo>
                    <a:lnTo>
                      <a:pt x="19" y="21"/>
                    </a:lnTo>
                    <a:lnTo>
                      <a:pt x="18" y="21"/>
                    </a:lnTo>
                    <a:lnTo>
                      <a:pt x="17" y="20"/>
                    </a:lnTo>
                    <a:lnTo>
                      <a:pt x="16" y="20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0" y="19"/>
                    </a:lnTo>
                    <a:lnTo>
                      <a:pt x="8" y="18"/>
                    </a:lnTo>
                    <a:lnTo>
                      <a:pt x="6" y="17"/>
                    </a:lnTo>
                    <a:lnTo>
                      <a:pt x="4" y="17"/>
                    </a:lnTo>
                    <a:lnTo>
                      <a:pt x="2" y="16"/>
                    </a:lnTo>
                    <a:lnTo>
                      <a:pt x="1" y="15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1" y="12"/>
                    </a:lnTo>
                    <a:lnTo>
                      <a:pt x="2" y="11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6" y="9"/>
                    </a:lnTo>
                    <a:lnTo>
                      <a:pt x="8" y="8"/>
                    </a:lnTo>
                    <a:lnTo>
                      <a:pt x="10" y="8"/>
                    </a:lnTo>
                    <a:lnTo>
                      <a:pt x="12" y="7"/>
                    </a:lnTo>
                    <a:lnTo>
                      <a:pt x="15" y="6"/>
                    </a:lnTo>
                    <a:lnTo>
                      <a:pt x="18" y="6"/>
                    </a:lnTo>
                    <a:lnTo>
                      <a:pt x="21" y="5"/>
                    </a:lnTo>
                    <a:lnTo>
                      <a:pt x="25" y="5"/>
                    </a:lnTo>
                    <a:lnTo>
                      <a:pt x="28" y="4"/>
                    </a:lnTo>
                    <a:lnTo>
                      <a:pt x="32" y="4"/>
                    </a:lnTo>
                    <a:lnTo>
                      <a:pt x="36" y="3"/>
                    </a:lnTo>
                    <a:lnTo>
                      <a:pt x="40" y="3"/>
                    </a:lnTo>
                    <a:lnTo>
                      <a:pt x="44" y="2"/>
                    </a:lnTo>
                    <a:lnTo>
                      <a:pt x="48" y="2"/>
                    </a:lnTo>
                    <a:lnTo>
                      <a:pt x="52" y="2"/>
                    </a:lnTo>
                    <a:lnTo>
                      <a:pt x="56" y="1"/>
                    </a:lnTo>
                    <a:lnTo>
                      <a:pt x="61" y="1"/>
                    </a:lnTo>
                    <a:lnTo>
                      <a:pt x="65" y="1"/>
                    </a:lnTo>
                    <a:lnTo>
                      <a:pt x="70" y="1"/>
                    </a:lnTo>
                    <a:lnTo>
                      <a:pt x="75" y="0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90" y="0"/>
                    </a:lnTo>
                    <a:lnTo>
                      <a:pt x="95" y="0"/>
                    </a:lnTo>
                    <a:lnTo>
                      <a:pt x="100" y="0"/>
                    </a:lnTo>
                    <a:lnTo>
                      <a:pt x="106" y="0"/>
                    </a:lnTo>
                    <a:lnTo>
                      <a:pt x="111" y="0"/>
                    </a:lnTo>
                    <a:lnTo>
                      <a:pt x="116" y="0"/>
                    </a:lnTo>
                    <a:lnTo>
                      <a:pt x="120" y="0"/>
                    </a:lnTo>
                    <a:lnTo>
                      <a:pt x="124" y="0"/>
                    </a:lnTo>
                    <a:lnTo>
                      <a:pt x="129" y="0"/>
                    </a:lnTo>
                    <a:lnTo>
                      <a:pt x="133" y="0"/>
                    </a:lnTo>
                    <a:lnTo>
                      <a:pt x="137" y="0"/>
                    </a:lnTo>
                    <a:lnTo>
                      <a:pt x="141" y="0"/>
                    </a:lnTo>
                    <a:lnTo>
                      <a:pt x="145" y="0"/>
                    </a:lnTo>
                    <a:lnTo>
                      <a:pt x="149" y="0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4" y="1"/>
                    </a:lnTo>
                    <a:lnTo>
                      <a:pt x="168" y="1"/>
                    </a:lnTo>
                    <a:lnTo>
                      <a:pt x="171" y="2"/>
                    </a:lnTo>
                    <a:lnTo>
                      <a:pt x="175" y="2"/>
                    </a:lnTo>
                    <a:lnTo>
                      <a:pt x="178" y="2"/>
                    </a:lnTo>
                    <a:lnTo>
                      <a:pt x="181" y="3"/>
                    </a:lnTo>
                    <a:lnTo>
                      <a:pt x="184" y="3"/>
                    </a:lnTo>
                    <a:lnTo>
                      <a:pt x="187" y="3"/>
                    </a:lnTo>
                    <a:lnTo>
                      <a:pt x="190" y="4"/>
                    </a:lnTo>
                    <a:lnTo>
                      <a:pt x="193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3" y="6"/>
                    </a:lnTo>
                    <a:lnTo>
                      <a:pt x="206" y="6"/>
                    </a:lnTo>
                    <a:lnTo>
                      <a:pt x="208" y="6"/>
                    </a:lnTo>
                    <a:lnTo>
                      <a:pt x="210" y="7"/>
                    </a:lnTo>
                    <a:lnTo>
                      <a:pt x="212" y="7"/>
                    </a:lnTo>
                    <a:lnTo>
                      <a:pt x="213" y="8"/>
                    </a:lnTo>
                    <a:lnTo>
                      <a:pt x="215" y="8"/>
                    </a:lnTo>
                    <a:lnTo>
                      <a:pt x="217" y="9"/>
                    </a:lnTo>
                    <a:lnTo>
                      <a:pt x="218" y="10"/>
                    </a:lnTo>
                    <a:lnTo>
                      <a:pt x="219" y="10"/>
                    </a:lnTo>
                    <a:lnTo>
                      <a:pt x="220" y="11"/>
                    </a:lnTo>
                    <a:lnTo>
                      <a:pt x="221" y="11"/>
                    </a:lnTo>
                    <a:lnTo>
                      <a:pt x="222" y="12"/>
                    </a:lnTo>
                    <a:lnTo>
                      <a:pt x="222" y="13"/>
                    </a:lnTo>
                    <a:lnTo>
                      <a:pt x="222" y="13"/>
                    </a:lnTo>
                    <a:lnTo>
                      <a:pt x="222" y="14"/>
                    </a:lnTo>
                    <a:lnTo>
                      <a:pt x="222" y="14"/>
                    </a:lnTo>
                    <a:lnTo>
                      <a:pt x="221" y="15"/>
                    </a:lnTo>
                    <a:lnTo>
                      <a:pt x="221" y="16"/>
                    </a:lnTo>
                    <a:lnTo>
                      <a:pt x="220" y="16"/>
                    </a:lnTo>
                    <a:lnTo>
                      <a:pt x="219" y="17"/>
                    </a:lnTo>
                    <a:lnTo>
                      <a:pt x="217" y="17"/>
                    </a:lnTo>
                    <a:lnTo>
                      <a:pt x="216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8" name="Freeform 1414"/>
              <p:cNvSpPr>
                <a:spLocks/>
              </p:cNvSpPr>
              <p:nvPr/>
            </p:nvSpPr>
            <p:spPr bwMode="auto">
              <a:xfrm>
                <a:off x="5088" y="2709"/>
                <a:ext cx="225" cy="23"/>
              </a:xfrm>
              <a:custGeom>
                <a:avLst/>
                <a:gdLst>
                  <a:gd name="T0" fmla="*/ 222 w 225"/>
                  <a:gd name="T1" fmla="*/ 10 h 23"/>
                  <a:gd name="T2" fmla="*/ 215 w 225"/>
                  <a:gd name="T3" fmla="*/ 14 h 23"/>
                  <a:gd name="T4" fmla="*/ 208 w 225"/>
                  <a:gd name="T5" fmla="*/ 16 h 23"/>
                  <a:gd name="T6" fmla="*/ 199 w 225"/>
                  <a:gd name="T7" fmla="*/ 18 h 23"/>
                  <a:gd name="T8" fmla="*/ 188 w 225"/>
                  <a:gd name="T9" fmla="*/ 19 h 23"/>
                  <a:gd name="T10" fmla="*/ 176 w 225"/>
                  <a:gd name="T11" fmla="*/ 20 h 23"/>
                  <a:gd name="T12" fmla="*/ 163 w 225"/>
                  <a:gd name="T13" fmla="*/ 21 h 23"/>
                  <a:gd name="T14" fmla="*/ 149 w 225"/>
                  <a:gd name="T15" fmla="*/ 22 h 23"/>
                  <a:gd name="T16" fmla="*/ 140 w 225"/>
                  <a:gd name="T17" fmla="*/ 23 h 23"/>
                  <a:gd name="T18" fmla="*/ 134 w 225"/>
                  <a:gd name="T19" fmla="*/ 23 h 23"/>
                  <a:gd name="T20" fmla="*/ 129 w 225"/>
                  <a:gd name="T21" fmla="*/ 23 h 23"/>
                  <a:gd name="T22" fmla="*/ 123 w 225"/>
                  <a:gd name="T23" fmla="*/ 23 h 23"/>
                  <a:gd name="T24" fmla="*/ 117 w 225"/>
                  <a:gd name="T25" fmla="*/ 23 h 23"/>
                  <a:gd name="T26" fmla="*/ 110 w 225"/>
                  <a:gd name="T27" fmla="*/ 23 h 23"/>
                  <a:gd name="T28" fmla="*/ 102 w 225"/>
                  <a:gd name="T29" fmla="*/ 23 h 23"/>
                  <a:gd name="T30" fmla="*/ 93 w 225"/>
                  <a:gd name="T31" fmla="*/ 23 h 23"/>
                  <a:gd name="T32" fmla="*/ 85 w 225"/>
                  <a:gd name="T33" fmla="*/ 23 h 23"/>
                  <a:gd name="T34" fmla="*/ 77 w 225"/>
                  <a:gd name="T35" fmla="*/ 22 h 23"/>
                  <a:gd name="T36" fmla="*/ 70 w 225"/>
                  <a:gd name="T37" fmla="*/ 22 h 23"/>
                  <a:gd name="T38" fmla="*/ 60 w 225"/>
                  <a:gd name="T39" fmla="*/ 21 h 23"/>
                  <a:gd name="T40" fmla="*/ 50 w 225"/>
                  <a:gd name="T41" fmla="*/ 20 h 23"/>
                  <a:gd name="T42" fmla="*/ 42 w 225"/>
                  <a:gd name="T43" fmla="*/ 20 h 23"/>
                  <a:gd name="T44" fmla="*/ 34 w 225"/>
                  <a:gd name="T45" fmla="*/ 18 h 23"/>
                  <a:gd name="T46" fmla="*/ 26 w 225"/>
                  <a:gd name="T47" fmla="*/ 17 h 23"/>
                  <a:gd name="T48" fmla="*/ 21 w 225"/>
                  <a:gd name="T49" fmla="*/ 16 h 23"/>
                  <a:gd name="T50" fmla="*/ 18 w 225"/>
                  <a:gd name="T51" fmla="*/ 16 h 23"/>
                  <a:gd name="T52" fmla="*/ 14 w 225"/>
                  <a:gd name="T53" fmla="*/ 15 h 23"/>
                  <a:gd name="T54" fmla="*/ 6 w 225"/>
                  <a:gd name="T55" fmla="*/ 12 h 23"/>
                  <a:gd name="T56" fmla="*/ 1 w 225"/>
                  <a:gd name="T57" fmla="*/ 9 h 23"/>
                  <a:gd name="T58" fmla="*/ 0 w 225"/>
                  <a:gd name="T59" fmla="*/ 6 h 23"/>
                  <a:gd name="T60" fmla="*/ 0 w 225"/>
                  <a:gd name="T61" fmla="*/ 0 h 23"/>
                  <a:gd name="T62" fmla="*/ 3 w 225"/>
                  <a:gd name="T63" fmla="*/ 2 h 23"/>
                  <a:gd name="T64" fmla="*/ 9 w 225"/>
                  <a:gd name="T65" fmla="*/ 5 h 23"/>
                  <a:gd name="T66" fmla="*/ 14 w 225"/>
                  <a:gd name="T67" fmla="*/ 6 h 23"/>
                  <a:gd name="T68" fmla="*/ 18 w 225"/>
                  <a:gd name="T69" fmla="*/ 7 h 23"/>
                  <a:gd name="T70" fmla="*/ 22 w 225"/>
                  <a:gd name="T71" fmla="*/ 8 h 23"/>
                  <a:gd name="T72" fmla="*/ 28 w 225"/>
                  <a:gd name="T73" fmla="*/ 9 h 23"/>
                  <a:gd name="T74" fmla="*/ 35 w 225"/>
                  <a:gd name="T75" fmla="*/ 10 h 23"/>
                  <a:gd name="T76" fmla="*/ 44 w 225"/>
                  <a:gd name="T77" fmla="*/ 11 h 23"/>
                  <a:gd name="T78" fmla="*/ 53 w 225"/>
                  <a:gd name="T79" fmla="*/ 12 h 23"/>
                  <a:gd name="T80" fmla="*/ 63 w 225"/>
                  <a:gd name="T81" fmla="*/ 13 h 23"/>
                  <a:gd name="T82" fmla="*/ 72 w 225"/>
                  <a:gd name="T83" fmla="*/ 13 h 23"/>
                  <a:gd name="T84" fmla="*/ 80 w 225"/>
                  <a:gd name="T85" fmla="*/ 14 h 23"/>
                  <a:gd name="T86" fmla="*/ 88 w 225"/>
                  <a:gd name="T87" fmla="*/ 14 h 23"/>
                  <a:gd name="T88" fmla="*/ 96 w 225"/>
                  <a:gd name="T89" fmla="*/ 14 h 23"/>
                  <a:gd name="T90" fmla="*/ 104 w 225"/>
                  <a:gd name="T91" fmla="*/ 14 h 23"/>
                  <a:gd name="T92" fmla="*/ 113 w 225"/>
                  <a:gd name="T93" fmla="*/ 14 h 23"/>
                  <a:gd name="T94" fmla="*/ 119 w 225"/>
                  <a:gd name="T95" fmla="*/ 14 h 23"/>
                  <a:gd name="T96" fmla="*/ 125 w 225"/>
                  <a:gd name="T97" fmla="*/ 14 h 23"/>
                  <a:gd name="T98" fmla="*/ 131 w 225"/>
                  <a:gd name="T99" fmla="*/ 14 h 23"/>
                  <a:gd name="T100" fmla="*/ 137 w 225"/>
                  <a:gd name="T101" fmla="*/ 14 h 23"/>
                  <a:gd name="T102" fmla="*/ 142 w 225"/>
                  <a:gd name="T103" fmla="*/ 14 h 23"/>
                  <a:gd name="T104" fmla="*/ 157 w 225"/>
                  <a:gd name="T105" fmla="*/ 13 h 23"/>
                  <a:gd name="T106" fmla="*/ 174 w 225"/>
                  <a:gd name="T107" fmla="*/ 12 h 23"/>
                  <a:gd name="T108" fmla="*/ 190 w 225"/>
                  <a:gd name="T109" fmla="*/ 10 h 23"/>
                  <a:gd name="T110" fmla="*/ 203 w 225"/>
                  <a:gd name="T111" fmla="*/ 8 h 23"/>
                  <a:gd name="T112" fmla="*/ 213 w 225"/>
                  <a:gd name="T113" fmla="*/ 6 h 23"/>
                  <a:gd name="T114" fmla="*/ 219 w 225"/>
                  <a:gd name="T115" fmla="*/ 3 h 23"/>
                  <a:gd name="T116" fmla="*/ 222 w 225"/>
                  <a:gd name="T117" fmla="*/ 2 h 23"/>
                  <a:gd name="T118" fmla="*/ 224 w 225"/>
                  <a:gd name="T1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5" h="23">
                    <a:moveTo>
                      <a:pt x="225" y="8"/>
                    </a:moveTo>
                    <a:lnTo>
                      <a:pt x="224" y="9"/>
                    </a:lnTo>
                    <a:lnTo>
                      <a:pt x="222" y="10"/>
                    </a:lnTo>
                    <a:lnTo>
                      <a:pt x="220" y="11"/>
                    </a:lnTo>
                    <a:lnTo>
                      <a:pt x="218" y="13"/>
                    </a:lnTo>
                    <a:lnTo>
                      <a:pt x="215" y="14"/>
                    </a:lnTo>
                    <a:lnTo>
                      <a:pt x="213" y="14"/>
                    </a:lnTo>
                    <a:lnTo>
                      <a:pt x="210" y="15"/>
                    </a:lnTo>
                    <a:lnTo>
                      <a:pt x="208" y="16"/>
                    </a:lnTo>
                    <a:lnTo>
                      <a:pt x="205" y="16"/>
                    </a:lnTo>
                    <a:lnTo>
                      <a:pt x="202" y="17"/>
                    </a:lnTo>
                    <a:lnTo>
                      <a:pt x="199" y="18"/>
                    </a:lnTo>
                    <a:lnTo>
                      <a:pt x="195" y="18"/>
                    </a:lnTo>
                    <a:lnTo>
                      <a:pt x="192" y="19"/>
                    </a:lnTo>
                    <a:lnTo>
                      <a:pt x="188" y="19"/>
                    </a:lnTo>
                    <a:lnTo>
                      <a:pt x="184" y="20"/>
                    </a:lnTo>
                    <a:lnTo>
                      <a:pt x="180" y="20"/>
                    </a:lnTo>
                    <a:lnTo>
                      <a:pt x="176" y="20"/>
                    </a:lnTo>
                    <a:lnTo>
                      <a:pt x="172" y="21"/>
                    </a:lnTo>
                    <a:lnTo>
                      <a:pt x="168" y="21"/>
                    </a:lnTo>
                    <a:lnTo>
                      <a:pt x="163" y="21"/>
                    </a:lnTo>
                    <a:lnTo>
                      <a:pt x="159" y="22"/>
                    </a:lnTo>
                    <a:lnTo>
                      <a:pt x="154" y="22"/>
                    </a:lnTo>
                    <a:lnTo>
                      <a:pt x="149" y="22"/>
                    </a:lnTo>
                    <a:lnTo>
                      <a:pt x="144" y="22"/>
                    </a:lnTo>
                    <a:lnTo>
                      <a:pt x="142" y="23"/>
                    </a:lnTo>
                    <a:lnTo>
                      <a:pt x="140" y="23"/>
                    </a:lnTo>
                    <a:lnTo>
                      <a:pt x="138" y="23"/>
                    </a:lnTo>
                    <a:lnTo>
                      <a:pt x="136" y="23"/>
                    </a:lnTo>
                    <a:lnTo>
                      <a:pt x="134" y="23"/>
                    </a:lnTo>
                    <a:lnTo>
                      <a:pt x="132" y="23"/>
                    </a:lnTo>
                    <a:lnTo>
                      <a:pt x="131" y="23"/>
                    </a:lnTo>
                    <a:lnTo>
                      <a:pt x="129" y="23"/>
                    </a:lnTo>
                    <a:lnTo>
                      <a:pt x="127" y="23"/>
                    </a:lnTo>
                    <a:lnTo>
                      <a:pt x="125" y="23"/>
                    </a:lnTo>
                    <a:lnTo>
                      <a:pt x="123" y="23"/>
                    </a:lnTo>
                    <a:lnTo>
                      <a:pt x="121" y="23"/>
                    </a:lnTo>
                    <a:lnTo>
                      <a:pt x="119" y="23"/>
                    </a:lnTo>
                    <a:lnTo>
                      <a:pt x="117" y="23"/>
                    </a:lnTo>
                    <a:lnTo>
                      <a:pt x="115" y="23"/>
                    </a:lnTo>
                    <a:lnTo>
                      <a:pt x="113" y="23"/>
                    </a:lnTo>
                    <a:lnTo>
                      <a:pt x="110" y="23"/>
                    </a:lnTo>
                    <a:lnTo>
                      <a:pt x="107" y="23"/>
                    </a:lnTo>
                    <a:lnTo>
                      <a:pt x="104" y="23"/>
                    </a:lnTo>
                    <a:lnTo>
                      <a:pt x="102" y="23"/>
                    </a:lnTo>
                    <a:lnTo>
                      <a:pt x="99" y="23"/>
                    </a:lnTo>
                    <a:lnTo>
                      <a:pt x="96" y="23"/>
                    </a:lnTo>
                    <a:lnTo>
                      <a:pt x="93" y="23"/>
                    </a:lnTo>
                    <a:lnTo>
                      <a:pt x="91" y="23"/>
                    </a:lnTo>
                    <a:lnTo>
                      <a:pt x="88" y="23"/>
                    </a:lnTo>
                    <a:lnTo>
                      <a:pt x="85" y="23"/>
                    </a:lnTo>
                    <a:lnTo>
                      <a:pt x="83" y="22"/>
                    </a:lnTo>
                    <a:lnTo>
                      <a:pt x="80" y="22"/>
                    </a:lnTo>
                    <a:lnTo>
                      <a:pt x="77" y="22"/>
                    </a:lnTo>
                    <a:lnTo>
                      <a:pt x="75" y="22"/>
                    </a:lnTo>
                    <a:lnTo>
                      <a:pt x="72" y="22"/>
                    </a:lnTo>
                    <a:lnTo>
                      <a:pt x="70" y="22"/>
                    </a:lnTo>
                    <a:lnTo>
                      <a:pt x="66" y="22"/>
                    </a:lnTo>
                    <a:lnTo>
                      <a:pt x="63" y="21"/>
                    </a:lnTo>
                    <a:lnTo>
                      <a:pt x="60" y="21"/>
                    </a:lnTo>
                    <a:lnTo>
                      <a:pt x="57" y="21"/>
                    </a:lnTo>
                    <a:lnTo>
                      <a:pt x="53" y="21"/>
                    </a:lnTo>
                    <a:lnTo>
                      <a:pt x="50" y="20"/>
                    </a:lnTo>
                    <a:lnTo>
                      <a:pt x="47" y="20"/>
                    </a:lnTo>
                    <a:lnTo>
                      <a:pt x="45" y="20"/>
                    </a:lnTo>
                    <a:lnTo>
                      <a:pt x="42" y="20"/>
                    </a:lnTo>
                    <a:lnTo>
                      <a:pt x="39" y="19"/>
                    </a:lnTo>
                    <a:lnTo>
                      <a:pt x="36" y="19"/>
                    </a:lnTo>
                    <a:lnTo>
                      <a:pt x="34" y="18"/>
                    </a:lnTo>
                    <a:lnTo>
                      <a:pt x="31" y="18"/>
                    </a:lnTo>
                    <a:lnTo>
                      <a:pt x="29" y="18"/>
                    </a:lnTo>
                    <a:lnTo>
                      <a:pt x="26" y="17"/>
                    </a:lnTo>
                    <a:lnTo>
                      <a:pt x="24" y="17"/>
                    </a:lnTo>
                    <a:lnTo>
                      <a:pt x="23" y="17"/>
                    </a:lnTo>
                    <a:lnTo>
                      <a:pt x="21" y="16"/>
                    </a:lnTo>
                    <a:lnTo>
                      <a:pt x="20" y="16"/>
                    </a:lnTo>
                    <a:lnTo>
                      <a:pt x="19" y="16"/>
                    </a:lnTo>
                    <a:lnTo>
                      <a:pt x="18" y="16"/>
                    </a:lnTo>
                    <a:lnTo>
                      <a:pt x="16" y="15"/>
                    </a:lnTo>
                    <a:lnTo>
                      <a:pt x="15" y="15"/>
                    </a:lnTo>
                    <a:lnTo>
                      <a:pt x="14" y="15"/>
                    </a:lnTo>
                    <a:lnTo>
                      <a:pt x="11" y="14"/>
                    </a:lnTo>
                    <a:lnTo>
                      <a:pt x="8" y="13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2" y="10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3" y="6"/>
                    </a:lnTo>
                    <a:lnTo>
                      <a:pt x="14" y="6"/>
                    </a:lnTo>
                    <a:lnTo>
                      <a:pt x="15" y="7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0" y="8"/>
                    </a:lnTo>
                    <a:lnTo>
                      <a:pt x="22" y="8"/>
                    </a:lnTo>
                    <a:lnTo>
                      <a:pt x="23" y="8"/>
                    </a:lnTo>
                    <a:lnTo>
                      <a:pt x="25" y="9"/>
                    </a:lnTo>
                    <a:lnTo>
                      <a:pt x="28" y="9"/>
                    </a:lnTo>
                    <a:lnTo>
                      <a:pt x="30" y="9"/>
                    </a:lnTo>
                    <a:lnTo>
                      <a:pt x="33" y="10"/>
                    </a:lnTo>
                    <a:lnTo>
                      <a:pt x="35" y="10"/>
                    </a:lnTo>
                    <a:lnTo>
                      <a:pt x="38" y="10"/>
                    </a:lnTo>
                    <a:lnTo>
                      <a:pt x="41" y="11"/>
                    </a:lnTo>
                    <a:lnTo>
                      <a:pt x="44" y="11"/>
                    </a:lnTo>
                    <a:lnTo>
                      <a:pt x="47" y="11"/>
                    </a:lnTo>
                    <a:lnTo>
                      <a:pt x="50" y="12"/>
                    </a:lnTo>
                    <a:lnTo>
                      <a:pt x="53" y="12"/>
                    </a:lnTo>
                    <a:lnTo>
                      <a:pt x="56" y="12"/>
                    </a:lnTo>
                    <a:lnTo>
                      <a:pt x="59" y="12"/>
                    </a:lnTo>
                    <a:lnTo>
                      <a:pt x="63" y="13"/>
                    </a:lnTo>
                    <a:lnTo>
                      <a:pt x="66" y="13"/>
                    </a:lnTo>
                    <a:lnTo>
                      <a:pt x="69" y="13"/>
                    </a:lnTo>
                    <a:lnTo>
                      <a:pt x="72" y="13"/>
                    </a:lnTo>
                    <a:lnTo>
                      <a:pt x="74" y="13"/>
                    </a:lnTo>
                    <a:lnTo>
                      <a:pt x="77" y="13"/>
                    </a:lnTo>
                    <a:lnTo>
                      <a:pt x="80" y="14"/>
                    </a:lnTo>
                    <a:lnTo>
                      <a:pt x="82" y="14"/>
                    </a:lnTo>
                    <a:lnTo>
                      <a:pt x="85" y="14"/>
                    </a:lnTo>
                    <a:lnTo>
                      <a:pt x="88" y="14"/>
                    </a:lnTo>
                    <a:lnTo>
                      <a:pt x="90" y="14"/>
                    </a:lnTo>
                    <a:lnTo>
                      <a:pt x="93" y="14"/>
                    </a:lnTo>
                    <a:lnTo>
                      <a:pt x="96" y="14"/>
                    </a:lnTo>
                    <a:lnTo>
                      <a:pt x="99" y="14"/>
                    </a:lnTo>
                    <a:lnTo>
                      <a:pt x="101" y="14"/>
                    </a:lnTo>
                    <a:lnTo>
                      <a:pt x="104" y="14"/>
                    </a:lnTo>
                    <a:lnTo>
                      <a:pt x="107" y="14"/>
                    </a:lnTo>
                    <a:lnTo>
                      <a:pt x="110" y="14"/>
                    </a:lnTo>
                    <a:lnTo>
                      <a:pt x="113" y="14"/>
                    </a:lnTo>
                    <a:lnTo>
                      <a:pt x="115" y="14"/>
                    </a:lnTo>
                    <a:lnTo>
                      <a:pt x="117" y="14"/>
                    </a:lnTo>
                    <a:lnTo>
                      <a:pt x="119" y="14"/>
                    </a:lnTo>
                    <a:lnTo>
                      <a:pt x="121" y="14"/>
                    </a:lnTo>
                    <a:lnTo>
                      <a:pt x="123" y="14"/>
                    </a:lnTo>
                    <a:lnTo>
                      <a:pt x="125" y="14"/>
                    </a:lnTo>
                    <a:lnTo>
                      <a:pt x="127" y="14"/>
                    </a:lnTo>
                    <a:lnTo>
                      <a:pt x="129" y="14"/>
                    </a:lnTo>
                    <a:lnTo>
                      <a:pt x="131" y="14"/>
                    </a:lnTo>
                    <a:lnTo>
                      <a:pt x="133" y="14"/>
                    </a:lnTo>
                    <a:lnTo>
                      <a:pt x="135" y="14"/>
                    </a:lnTo>
                    <a:lnTo>
                      <a:pt x="137" y="14"/>
                    </a:lnTo>
                    <a:lnTo>
                      <a:pt x="138" y="14"/>
                    </a:lnTo>
                    <a:lnTo>
                      <a:pt x="140" y="14"/>
                    </a:lnTo>
                    <a:lnTo>
                      <a:pt x="142" y="14"/>
                    </a:lnTo>
                    <a:lnTo>
                      <a:pt x="144" y="14"/>
                    </a:lnTo>
                    <a:lnTo>
                      <a:pt x="151" y="13"/>
                    </a:lnTo>
                    <a:lnTo>
                      <a:pt x="157" y="13"/>
                    </a:lnTo>
                    <a:lnTo>
                      <a:pt x="163" y="13"/>
                    </a:lnTo>
                    <a:lnTo>
                      <a:pt x="169" y="12"/>
                    </a:lnTo>
                    <a:lnTo>
                      <a:pt x="174" y="12"/>
                    </a:lnTo>
                    <a:lnTo>
                      <a:pt x="180" y="11"/>
                    </a:lnTo>
                    <a:lnTo>
                      <a:pt x="185" y="11"/>
                    </a:lnTo>
                    <a:lnTo>
                      <a:pt x="190" y="10"/>
                    </a:lnTo>
                    <a:lnTo>
                      <a:pt x="194" y="9"/>
                    </a:lnTo>
                    <a:lnTo>
                      <a:pt x="199" y="9"/>
                    </a:lnTo>
                    <a:lnTo>
                      <a:pt x="203" y="8"/>
                    </a:lnTo>
                    <a:lnTo>
                      <a:pt x="206" y="7"/>
                    </a:lnTo>
                    <a:lnTo>
                      <a:pt x="210" y="6"/>
                    </a:lnTo>
                    <a:lnTo>
                      <a:pt x="213" y="6"/>
                    </a:lnTo>
                    <a:lnTo>
                      <a:pt x="215" y="5"/>
                    </a:lnTo>
                    <a:lnTo>
                      <a:pt x="218" y="4"/>
                    </a:lnTo>
                    <a:lnTo>
                      <a:pt x="219" y="3"/>
                    </a:lnTo>
                    <a:lnTo>
                      <a:pt x="220" y="3"/>
                    </a:lnTo>
                    <a:lnTo>
                      <a:pt x="221" y="2"/>
                    </a:lnTo>
                    <a:lnTo>
                      <a:pt x="222" y="2"/>
                    </a:lnTo>
                    <a:lnTo>
                      <a:pt x="223" y="1"/>
                    </a:lnTo>
                    <a:lnTo>
                      <a:pt x="224" y="1"/>
                    </a:lnTo>
                    <a:lnTo>
                      <a:pt x="224" y="0"/>
                    </a:lnTo>
                    <a:lnTo>
                      <a:pt x="225" y="0"/>
                    </a:lnTo>
                    <a:lnTo>
                      <a:pt x="225" y="8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9" name="Freeform 1415"/>
              <p:cNvSpPr>
                <a:spLocks/>
              </p:cNvSpPr>
              <p:nvPr/>
            </p:nvSpPr>
            <p:spPr bwMode="auto">
              <a:xfrm>
                <a:off x="5139" y="2695"/>
                <a:ext cx="47" cy="15"/>
              </a:xfrm>
              <a:custGeom>
                <a:avLst/>
                <a:gdLst>
                  <a:gd name="T0" fmla="*/ 24 w 47"/>
                  <a:gd name="T1" fmla="*/ 0 h 15"/>
                  <a:gd name="T2" fmla="*/ 47 w 47"/>
                  <a:gd name="T3" fmla="*/ 11 h 15"/>
                  <a:gd name="T4" fmla="*/ 11 w 47"/>
                  <a:gd name="T5" fmla="*/ 15 h 15"/>
                  <a:gd name="T6" fmla="*/ 0 w 47"/>
                  <a:gd name="T7" fmla="*/ 1 h 15"/>
                  <a:gd name="T8" fmla="*/ 24 w 47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5">
                    <a:moveTo>
                      <a:pt x="24" y="0"/>
                    </a:moveTo>
                    <a:lnTo>
                      <a:pt x="47" y="11"/>
                    </a:lnTo>
                    <a:lnTo>
                      <a:pt x="11" y="15"/>
                    </a:lnTo>
                    <a:lnTo>
                      <a:pt x="0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0" name="Freeform 1416"/>
              <p:cNvSpPr>
                <a:spLocks/>
              </p:cNvSpPr>
              <p:nvPr/>
            </p:nvSpPr>
            <p:spPr bwMode="auto">
              <a:xfrm>
                <a:off x="5142" y="2696"/>
                <a:ext cx="38" cy="12"/>
              </a:xfrm>
              <a:custGeom>
                <a:avLst/>
                <a:gdLst>
                  <a:gd name="T0" fmla="*/ 21 w 38"/>
                  <a:gd name="T1" fmla="*/ 0 h 12"/>
                  <a:gd name="T2" fmla="*/ 38 w 38"/>
                  <a:gd name="T3" fmla="*/ 9 h 12"/>
                  <a:gd name="T4" fmla="*/ 10 w 38"/>
                  <a:gd name="T5" fmla="*/ 12 h 12"/>
                  <a:gd name="T6" fmla="*/ 0 w 38"/>
                  <a:gd name="T7" fmla="*/ 1 h 12"/>
                  <a:gd name="T8" fmla="*/ 21 w 38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2">
                    <a:moveTo>
                      <a:pt x="21" y="0"/>
                    </a:moveTo>
                    <a:lnTo>
                      <a:pt x="38" y="9"/>
                    </a:lnTo>
                    <a:lnTo>
                      <a:pt x="10" y="12"/>
                    </a:lnTo>
                    <a:lnTo>
                      <a:pt x="0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1" name="Freeform 1417"/>
              <p:cNvSpPr>
                <a:spLocks/>
              </p:cNvSpPr>
              <p:nvPr/>
            </p:nvSpPr>
            <p:spPr bwMode="auto">
              <a:xfrm>
                <a:off x="5121" y="2610"/>
                <a:ext cx="9" cy="14"/>
              </a:xfrm>
              <a:custGeom>
                <a:avLst/>
                <a:gdLst>
                  <a:gd name="T0" fmla="*/ 2 w 9"/>
                  <a:gd name="T1" fmla="*/ 14 h 14"/>
                  <a:gd name="T2" fmla="*/ 1 w 9"/>
                  <a:gd name="T3" fmla="*/ 12 h 14"/>
                  <a:gd name="T4" fmla="*/ 0 w 9"/>
                  <a:gd name="T5" fmla="*/ 11 h 14"/>
                  <a:gd name="T6" fmla="*/ 1 w 9"/>
                  <a:gd name="T7" fmla="*/ 8 h 14"/>
                  <a:gd name="T8" fmla="*/ 1 w 9"/>
                  <a:gd name="T9" fmla="*/ 6 h 14"/>
                  <a:gd name="T10" fmla="*/ 2 w 9"/>
                  <a:gd name="T11" fmla="*/ 4 h 14"/>
                  <a:gd name="T12" fmla="*/ 3 w 9"/>
                  <a:gd name="T13" fmla="*/ 3 h 14"/>
                  <a:gd name="T14" fmla="*/ 3 w 9"/>
                  <a:gd name="T15" fmla="*/ 2 h 14"/>
                  <a:gd name="T16" fmla="*/ 4 w 9"/>
                  <a:gd name="T17" fmla="*/ 1 h 14"/>
                  <a:gd name="T18" fmla="*/ 5 w 9"/>
                  <a:gd name="T19" fmla="*/ 1 h 14"/>
                  <a:gd name="T20" fmla="*/ 6 w 9"/>
                  <a:gd name="T21" fmla="*/ 0 h 14"/>
                  <a:gd name="T22" fmla="*/ 6 w 9"/>
                  <a:gd name="T23" fmla="*/ 0 h 14"/>
                  <a:gd name="T24" fmla="*/ 7 w 9"/>
                  <a:gd name="T25" fmla="*/ 0 h 14"/>
                  <a:gd name="T26" fmla="*/ 8 w 9"/>
                  <a:gd name="T27" fmla="*/ 1 h 14"/>
                  <a:gd name="T28" fmla="*/ 9 w 9"/>
                  <a:gd name="T29" fmla="*/ 3 h 14"/>
                  <a:gd name="T30" fmla="*/ 8 w 9"/>
                  <a:gd name="T31" fmla="*/ 5 h 14"/>
                  <a:gd name="T32" fmla="*/ 8 w 9"/>
                  <a:gd name="T33" fmla="*/ 8 h 14"/>
                  <a:gd name="T34" fmla="*/ 7 w 9"/>
                  <a:gd name="T35" fmla="*/ 9 h 14"/>
                  <a:gd name="T36" fmla="*/ 6 w 9"/>
                  <a:gd name="T37" fmla="*/ 11 h 14"/>
                  <a:gd name="T38" fmla="*/ 6 w 9"/>
                  <a:gd name="T39" fmla="*/ 12 h 14"/>
                  <a:gd name="T40" fmla="*/ 5 w 9"/>
                  <a:gd name="T41" fmla="*/ 12 h 14"/>
                  <a:gd name="T42" fmla="*/ 4 w 9"/>
                  <a:gd name="T43" fmla="*/ 13 h 14"/>
                  <a:gd name="T44" fmla="*/ 3 w 9"/>
                  <a:gd name="T45" fmla="*/ 14 h 14"/>
                  <a:gd name="T46" fmla="*/ 3 w 9"/>
                  <a:gd name="T47" fmla="*/ 14 h 14"/>
                  <a:gd name="T48" fmla="*/ 2 w 9"/>
                  <a:gd name="T4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4">
                    <a:moveTo>
                      <a:pt x="2" y="14"/>
                    </a:moveTo>
                    <a:lnTo>
                      <a:pt x="1" y="12"/>
                    </a:lnTo>
                    <a:lnTo>
                      <a:pt x="0" y="11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9" y="3"/>
                    </a:lnTo>
                    <a:lnTo>
                      <a:pt x="8" y="5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3" y="14"/>
                    </a:lnTo>
                    <a:lnTo>
                      <a:pt x="3" y="14"/>
                    </a:lnTo>
                    <a:lnTo>
                      <a:pt x="2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2" name="Freeform 1418"/>
              <p:cNvSpPr>
                <a:spLocks/>
              </p:cNvSpPr>
              <p:nvPr/>
            </p:nvSpPr>
            <p:spPr bwMode="auto">
              <a:xfrm>
                <a:off x="5127" y="2640"/>
                <a:ext cx="25" cy="22"/>
              </a:xfrm>
              <a:custGeom>
                <a:avLst/>
                <a:gdLst>
                  <a:gd name="T0" fmla="*/ 0 w 25"/>
                  <a:gd name="T1" fmla="*/ 21 h 22"/>
                  <a:gd name="T2" fmla="*/ 0 w 25"/>
                  <a:gd name="T3" fmla="*/ 0 h 22"/>
                  <a:gd name="T4" fmla="*/ 25 w 25"/>
                  <a:gd name="T5" fmla="*/ 5 h 22"/>
                  <a:gd name="T6" fmla="*/ 25 w 25"/>
                  <a:gd name="T7" fmla="*/ 22 h 22"/>
                  <a:gd name="T8" fmla="*/ 0 w 25"/>
                  <a:gd name="T9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2">
                    <a:moveTo>
                      <a:pt x="0" y="21"/>
                    </a:moveTo>
                    <a:lnTo>
                      <a:pt x="0" y="0"/>
                    </a:lnTo>
                    <a:lnTo>
                      <a:pt x="25" y="5"/>
                    </a:lnTo>
                    <a:lnTo>
                      <a:pt x="25" y="2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3" name="Rectangle 1419"/>
              <p:cNvSpPr>
                <a:spLocks noChangeArrowheads="1"/>
              </p:cNvSpPr>
              <p:nvPr/>
            </p:nvSpPr>
            <p:spPr bwMode="auto">
              <a:xfrm>
                <a:off x="5131" y="2644"/>
                <a:ext cx="18" cy="1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4" name="Freeform 1420"/>
              <p:cNvSpPr>
                <a:spLocks/>
              </p:cNvSpPr>
              <p:nvPr/>
            </p:nvSpPr>
            <p:spPr bwMode="auto">
              <a:xfrm>
                <a:off x="5117" y="2607"/>
                <a:ext cx="50" cy="45"/>
              </a:xfrm>
              <a:custGeom>
                <a:avLst/>
                <a:gdLst>
                  <a:gd name="T0" fmla="*/ 8 w 50"/>
                  <a:gd name="T1" fmla="*/ 12 h 45"/>
                  <a:gd name="T2" fmla="*/ 8 w 50"/>
                  <a:gd name="T3" fmla="*/ 12 h 45"/>
                  <a:gd name="T4" fmla="*/ 9 w 50"/>
                  <a:gd name="T5" fmla="*/ 11 h 45"/>
                  <a:gd name="T6" fmla="*/ 11 w 50"/>
                  <a:gd name="T7" fmla="*/ 8 h 45"/>
                  <a:gd name="T8" fmla="*/ 13 w 50"/>
                  <a:gd name="T9" fmla="*/ 6 h 45"/>
                  <a:gd name="T10" fmla="*/ 16 w 50"/>
                  <a:gd name="T11" fmla="*/ 4 h 45"/>
                  <a:gd name="T12" fmla="*/ 19 w 50"/>
                  <a:gd name="T13" fmla="*/ 2 h 45"/>
                  <a:gd name="T14" fmla="*/ 22 w 50"/>
                  <a:gd name="T15" fmla="*/ 1 h 45"/>
                  <a:gd name="T16" fmla="*/ 25 w 50"/>
                  <a:gd name="T17" fmla="*/ 0 h 45"/>
                  <a:gd name="T18" fmla="*/ 28 w 50"/>
                  <a:gd name="T19" fmla="*/ 0 h 45"/>
                  <a:gd name="T20" fmla="*/ 32 w 50"/>
                  <a:gd name="T21" fmla="*/ 1 h 45"/>
                  <a:gd name="T22" fmla="*/ 36 w 50"/>
                  <a:gd name="T23" fmla="*/ 2 h 45"/>
                  <a:gd name="T24" fmla="*/ 40 w 50"/>
                  <a:gd name="T25" fmla="*/ 4 h 45"/>
                  <a:gd name="T26" fmla="*/ 43 w 50"/>
                  <a:gd name="T27" fmla="*/ 7 h 45"/>
                  <a:gd name="T28" fmla="*/ 46 w 50"/>
                  <a:gd name="T29" fmla="*/ 10 h 45"/>
                  <a:gd name="T30" fmla="*/ 48 w 50"/>
                  <a:gd name="T31" fmla="*/ 13 h 45"/>
                  <a:gd name="T32" fmla="*/ 49 w 50"/>
                  <a:gd name="T33" fmla="*/ 18 h 45"/>
                  <a:gd name="T34" fmla="*/ 50 w 50"/>
                  <a:gd name="T35" fmla="*/ 22 h 45"/>
                  <a:gd name="T36" fmla="*/ 49 w 50"/>
                  <a:gd name="T37" fmla="*/ 26 h 45"/>
                  <a:gd name="T38" fmla="*/ 48 w 50"/>
                  <a:gd name="T39" fmla="*/ 31 h 45"/>
                  <a:gd name="T40" fmla="*/ 46 w 50"/>
                  <a:gd name="T41" fmla="*/ 34 h 45"/>
                  <a:gd name="T42" fmla="*/ 44 w 50"/>
                  <a:gd name="T43" fmla="*/ 38 h 45"/>
                  <a:gd name="T44" fmla="*/ 40 w 50"/>
                  <a:gd name="T45" fmla="*/ 41 h 45"/>
                  <a:gd name="T46" fmla="*/ 37 w 50"/>
                  <a:gd name="T47" fmla="*/ 43 h 45"/>
                  <a:gd name="T48" fmla="*/ 33 w 50"/>
                  <a:gd name="T49" fmla="*/ 44 h 45"/>
                  <a:gd name="T50" fmla="*/ 28 w 50"/>
                  <a:gd name="T51" fmla="*/ 45 h 45"/>
                  <a:gd name="T52" fmla="*/ 24 w 50"/>
                  <a:gd name="T53" fmla="*/ 44 h 45"/>
                  <a:gd name="T54" fmla="*/ 21 w 50"/>
                  <a:gd name="T55" fmla="*/ 43 h 45"/>
                  <a:gd name="T56" fmla="*/ 18 w 50"/>
                  <a:gd name="T57" fmla="*/ 42 h 45"/>
                  <a:gd name="T58" fmla="*/ 16 w 50"/>
                  <a:gd name="T59" fmla="*/ 41 h 45"/>
                  <a:gd name="T60" fmla="*/ 13 w 50"/>
                  <a:gd name="T61" fmla="*/ 39 h 45"/>
                  <a:gd name="T62" fmla="*/ 11 w 50"/>
                  <a:gd name="T63" fmla="*/ 37 h 45"/>
                  <a:gd name="T64" fmla="*/ 9 w 50"/>
                  <a:gd name="T65" fmla="*/ 34 h 45"/>
                  <a:gd name="T66" fmla="*/ 8 w 50"/>
                  <a:gd name="T67" fmla="*/ 32 h 45"/>
                  <a:gd name="T68" fmla="*/ 7 w 50"/>
                  <a:gd name="T69" fmla="*/ 31 h 45"/>
                  <a:gd name="T70" fmla="*/ 7 w 50"/>
                  <a:gd name="T71" fmla="*/ 31 h 45"/>
                  <a:gd name="T72" fmla="*/ 5 w 50"/>
                  <a:gd name="T73" fmla="*/ 30 h 45"/>
                  <a:gd name="T74" fmla="*/ 3 w 50"/>
                  <a:gd name="T75" fmla="*/ 29 h 45"/>
                  <a:gd name="T76" fmla="*/ 1 w 50"/>
                  <a:gd name="T77" fmla="*/ 26 h 45"/>
                  <a:gd name="T78" fmla="*/ 0 w 50"/>
                  <a:gd name="T79" fmla="*/ 22 h 45"/>
                  <a:gd name="T80" fmla="*/ 1 w 50"/>
                  <a:gd name="T81" fmla="*/ 19 h 45"/>
                  <a:gd name="T82" fmla="*/ 2 w 50"/>
                  <a:gd name="T83" fmla="*/ 15 h 45"/>
                  <a:gd name="T84" fmla="*/ 4 w 50"/>
                  <a:gd name="T85" fmla="*/ 13 h 45"/>
                  <a:gd name="T86" fmla="*/ 7 w 50"/>
                  <a:gd name="T87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" h="45">
                    <a:moveTo>
                      <a:pt x="8" y="12"/>
                    </a:move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6" y="4"/>
                    </a:lnTo>
                    <a:lnTo>
                      <a:pt x="17" y="3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1"/>
                    </a:lnTo>
                    <a:lnTo>
                      <a:pt x="34" y="1"/>
                    </a:lnTo>
                    <a:lnTo>
                      <a:pt x="36" y="2"/>
                    </a:lnTo>
                    <a:lnTo>
                      <a:pt x="38" y="3"/>
                    </a:lnTo>
                    <a:lnTo>
                      <a:pt x="40" y="4"/>
                    </a:lnTo>
                    <a:lnTo>
                      <a:pt x="42" y="5"/>
                    </a:lnTo>
                    <a:lnTo>
                      <a:pt x="43" y="7"/>
                    </a:lnTo>
                    <a:lnTo>
                      <a:pt x="45" y="8"/>
                    </a:lnTo>
                    <a:lnTo>
                      <a:pt x="46" y="10"/>
                    </a:lnTo>
                    <a:lnTo>
                      <a:pt x="47" y="12"/>
                    </a:lnTo>
                    <a:lnTo>
                      <a:pt x="48" y="13"/>
                    </a:lnTo>
                    <a:lnTo>
                      <a:pt x="49" y="15"/>
                    </a:lnTo>
                    <a:lnTo>
                      <a:pt x="49" y="18"/>
                    </a:lnTo>
                    <a:lnTo>
                      <a:pt x="50" y="20"/>
                    </a:lnTo>
                    <a:lnTo>
                      <a:pt x="50" y="22"/>
                    </a:lnTo>
                    <a:lnTo>
                      <a:pt x="50" y="24"/>
                    </a:lnTo>
                    <a:lnTo>
                      <a:pt x="49" y="26"/>
                    </a:lnTo>
                    <a:lnTo>
                      <a:pt x="49" y="29"/>
                    </a:lnTo>
                    <a:lnTo>
                      <a:pt x="48" y="31"/>
                    </a:lnTo>
                    <a:lnTo>
                      <a:pt x="47" y="33"/>
                    </a:lnTo>
                    <a:lnTo>
                      <a:pt x="46" y="34"/>
                    </a:lnTo>
                    <a:lnTo>
                      <a:pt x="45" y="36"/>
                    </a:lnTo>
                    <a:lnTo>
                      <a:pt x="44" y="38"/>
                    </a:lnTo>
                    <a:lnTo>
                      <a:pt x="42" y="39"/>
                    </a:lnTo>
                    <a:lnTo>
                      <a:pt x="40" y="41"/>
                    </a:lnTo>
                    <a:lnTo>
                      <a:pt x="39" y="42"/>
                    </a:lnTo>
                    <a:lnTo>
                      <a:pt x="37" y="43"/>
                    </a:lnTo>
                    <a:lnTo>
                      <a:pt x="35" y="43"/>
                    </a:lnTo>
                    <a:lnTo>
                      <a:pt x="33" y="44"/>
                    </a:lnTo>
                    <a:lnTo>
                      <a:pt x="30" y="44"/>
                    </a:lnTo>
                    <a:lnTo>
                      <a:pt x="28" y="45"/>
                    </a:lnTo>
                    <a:lnTo>
                      <a:pt x="26" y="44"/>
                    </a:lnTo>
                    <a:lnTo>
                      <a:pt x="24" y="44"/>
                    </a:lnTo>
                    <a:lnTo>
                      <a:pt x="23" y="44"/>
                    </a:lnTo>
                    <a:lnTo>
                      <a:pt x="21" y="43"/>
                    </a:lnTo>
                    <a:lnTo>
                      <a:pt x="20" y="43"/>
                    </a:lnTo>
                    <a:lnTo>
                      <a:pt x="18" y="42"/>
                    </a:lnTo>
                    <a:lnTo>
                      <a:pt x="17" y="42"/>
                    </a:lnTo>
                    <a:lnTo>
                      <a:pt x="16" y="41"/>
                    </a:lnTo>
                    <a:lnTo>
                      <a:pt x="14" y="40"/>
                    </a:lnTo>
                    <a:lnTo>
                      <a:pt x="13" y="39"/>
                    </a:lnTo>
                    <a:lnTo>
                      <a:pt x="12" y="38"/>
                    </a:lnTo>
                    <a:lnTo>
                      <a:pt x="11" y="37"/>
                    </a:lnTo>
                    <a:lnTo>
                      <a:pt x="10" y="36"/>
                    </a:lnTo>
                    <a:lnTo>
                      <a:pt x="9" y="34"/>
                    </a:lnTo>
                    <a:lnTo>
                      <a:pt x="9" y="33"/>
                    </a:lnTo>
                    <a:lnTo>
                      <a:pt x="8" y="32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5" y="30"/>
                    </a:lnTo>
                    <a:lnTo>
                      <a:pt x="4" y="30"/>
                    </a:lnTo>
                    <a:lnTo>
                      <a:pt x="3" y="29"/>
                    </a:lnTo>
                    <a:lnTo>
                      <a:pt x="2" y="27"/>
                    </a:lnTo>
                    <a:lnTo>
                      <a:pt x="1" y="26"/>
                    </a:lnTo>
                    <a:lnTo>
                      <a:pt x="1" y="24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2" y="15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5" name="Freeform 1421"/>
              <p:cNvSpPr>
                <a:spLocks/>
              </p:cNvSpPr>
              <p:nvPr/>
            </p:nvSpPr>
            <p:spPr bwMode="auto">
              <a:xfrm>
                <a:off x="5120" y="2611"/>
                <a:ext cx="43" cy="37"/>
              </a:xfrm>
              <a:custGeom>
                <a:avLst/>
                <a:gdLst>
                  <a:gd name="T0" fmla="*/ 5 w 43"/>
                  <a:gd name="T1" fmla="*/ 12 h 37"/>
                  <a:gd name="T2" fmla="*/ 6 w 43"/>
                  <a:gd name="T3" fmla="*/ 13 h 37"/>
                  <a:gd name="T4" fmla="*/ 7 w 43"/>
                  <a:gd name="T5" fmla="*/ 12 h 37"/>
                  <a:gd name="T6" fmla="*/ 9 w 43"/>
                  <a:gd name="T7" fmla="*/ 9 h 37"/>
                  <a:gd name="T8" fmla="*/ 11 w 43"/>
                  <a:gd name="T9" fmla="*/ 6 h 37"/>
                  <a:gd name="T10" fmla="*/ 13 w 43"/>
                  <a:gd name="T11" fmla="*/ 4 h 37"/>
                  <a:gd name="T12" fmla="*/ 16 w 43"/>
                  <a:gd name="T13" fmla="*/ 2 h 37"/>
                  <a:gd name="T14" fmla="*/ 18 w 43"/>
                  <a:gd name="T15" fmla="*/ 1 h 37"/>
                  <a:gd name="T16" fmla="*/ 21 w 43"/>
                  <a:gd name="T17" fmla="*/ 0 h 37"/>
                  <a:gd name="T18" fmla="*/ 25 w 43"/>
                  <a:gd name="T19" fmla="*/ 0 h 37"/>
                  <a:gd name="T20" fmla="*/ 30 w 43"/>
                  <a:gd name="T21" fmla="*/ 0 h 37"/>
                  <a:gd name="T22" fmla="*/ 37 w 43"/>
                  <a:gd name="T23" fmla="*/ 4 h 37"/>
                  <a:gd name="T24" fmla="*/ 41 w 43"/>
                  <a:gd name="T25" fmla="*/ 9 h 37"/>
                  <a:gd name="T26" fmla="*/ 43 w 43"/>
                  <a:gd name="T27" fmla="*/ 16 h 37"/>
                  <a:gd name="T28" fmla="*/ 43 w 43"/>
                  <a:gd name="T29" fmla="*/ 22 h 37"/>
                  <a:gd name="T30" fmla="*/ 42 w 43"/>
                  <a:gd name="T31" fmla="*/ 25 h 37"/>
                  <a:gd name="T32" fmla="*/ 40 w 43"/>
                  <a:gd name="T33" fmla="*/ 29 h 37"/>
                  <a:gd name="T34" fmla="*/ 38 w 43"/>
                  <a:gd name="T35" fmla="*/ 31 h 37"/>
                  <a:gd name="T36" fmla="*/ 35 w 43"/>
                  <a:gd name="T37" fmla="*/ 34 h 37"/>
                  <a:gd name="T38" fmla="*/ 32 w 43"/>
                  <a:gd name="T39" fmla="*/ 36 h 37"/>
                  <a:gd name="T40" fmla="*/ 29 w 43"/>
                  <a:gd name="T41" fmla="*/ 37 h 37"/>
                  <a:gd name="T42" fmla="*/ 25 w 43"/>
                  <a:gd name="T43" fmla="*/ 37 h 37"/>
                  <a:gd name="T44" fmla="*/ 20 w 43"/>
                  <a:gd name="T45" fmla="*/ 36 h 37"/>
                  <a:gd name="T46" fmla="*/ 15 w 43"/>
                  <a:gd name="T47" fmla="*/ 34 h 37"/>
                  <a:gd name="T48" fmla="*/ 10 w 43"/>
                  <a:gd name="T49" fmla="*/ 30 h 37"/>
                  <a:gd name="T50" fmla="*/ 7 w 43"/>
                  <a:gd name="T51" fmla="*/ 25 h 37"/>
                  <a:gd name="T52" fmla="*/ 6 w 43"/>
                  <a:gd name="T53" fmla="*/ 22 h 37"/>
                  <a:gd name="T54" fmla="*/ 4 w 43"/>
                  <a:gd name="T55" fmla="*/ 23 h 37"/>
                  <a:gd name="T56" fmla="*/ 3 w 43"/>
                  <a:gd name="T57" fmla="*/ 23 h 37"/>
                  <a:gd name="T58" fmla="*/ 1 w 43"/>
                  <a:gd name="T59" fmla="*/ 22 h 37"/>
                  <a:gd name="T60" fmla="*/ 0 w 43"/>
                  <a:gd name="T61" fmla="*/ 20 h 37"/>
                  <a:gd name="T62" fmla="*/ 0 w 43"/>
                  <a:gd name="T63" fmla="*/ 18 h 37"/>
                  <a:gd name="T64" fmla="*/ 0 w 43"/>
                  <a:gd name="T65" fmla="*/ 16 h 37"/>
                  <a:gd name="T66" fmla="*/ 1 w 43"/>
                  <a:gd name="T67" fmla="*/ 14 h 37"/>
                  <a:gd name="T68" fmla="*/ 2 w 43"/>
                  <a:gd name="T69" fmla="*/ 13 h 37"/>
                  <a:gd name="T70" fmla="*/ 4 w 43"/>
                  <a:gd name="T71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3" h="37">
                    <a:moveTo>
                      <a:pt x="5" y="12"/>
                    </a:moveTo>
                    <a:lnTo>
                      <a:pt x="5" y="12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7" y="14"/>
                    </a:lnTo>
                    <a:lnTo>
                      <a:pt x="7" y="12"/>
                    </a:lnTo>
                    <a:lnTo>
                      <a:pt x="8" y="11"/>
                    </a:lnTo>
                    <a:lnTo>
                      <a:pt x="9" y="9"/>
                    </a:lnTo>
                    <a:lnTo>
                      <a:pt x="10" y="8"/>
                    </a:lnTo>
                    <a:lnTo>
                      <a:pt x="11" y="6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4" y="3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8" y="1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34" y="2"/>
                    </a:lnTo>
                    <a:lnTo>
                      <a:pt x="37" y="4"/>
                    </a:lnTo>
                    <a:lnTo>
                      <a:pt x="39" y="6"/>
                    </a:lnTo>
                    <a:lnTo>
                      <a:pt x="41" y="9"/>
                    </a:lnTo>
                    <a:lnTo>
                      <a:pt x="43" y="13"/>
                    </a:lnTo>
                    <a:lnTo>
                      <a:pt x="43" y="16"/>
                    </a:lnTo>
                    <a:lnTo>
                      <a:pt x="43" y="20"/>
                    </a:lnTo>
                    <a:lnTo>
                      <a:pt x="43" y="22"/>
                    </a:lnTo>
                    <a:lnTo>
                      <a:pt x="43" y="24"/>
                    </a:lnTo>
                    <a:lnTo>
                      <a:pt x="42" y="25"/>
                    </a:lnTo>
                    <a:lnTo>
                      <a:pt x="41" y="27"/>
                    </a:lnTo>
                    <a:lnTo>
                      <a:pt x="40" y="29"/>
                    </a:lnTo>
                    <a:lnTo>
                      <a:pt x="39" y="30"/>
                    </a:lnTo>
                    <a:lnTo>
                      <a:pt x="38" y="31"/>
                    </a:lnTo>
                    <a:lnTo>
                      <a:pt x="37" y="33"/>
                    </a:lnTo>
                    <a:lnTo>
                      <a:pt x="35" y="34"/>
                    </a:lnTo>
                    <a:lnTo>
                      <a:pt x="34" y="35"/>
                    </a:lnTo>
                    <a:lnTo>
                      <a:pt x="32" y="36"/>
                    </a:lnTo>
                    <a:lnTo>
                      <a:pt x="31" y="36"/>
                    </a:lnTo>
                    <a:lnTo>
                      <a:pt x="29" y="37"/>
                    </a:lnTo>
                    <a:lnTo>
                      <a:pt x="27" y="37"/>
                    </a:lnTo>
                    <a:lnTo>
                      <a:pt x="25" y="37"/>
                    </a:lnTo>
                    <a:lnTo>
                      <a:pt x="23" y="37"/>
                    </a:lnTo>
                    <a:lnTo>
                      <a:pt x="20" y="36"/>
                    </a:lnTo>
                    <a:lnTo>
                      <a:pt x="17" y="35"/>
                    </a:lnTo>
                    <a:lnTo>
                      <a:pt x="15" y="34"/>
                    </a:lnTo>
                    <a:lnTo>
                      <a:pt x="12" y="32"/>
                    </a:lnTo>
                    <a:lnTo>
                      <a:pt x="10" y="30"/>
                    </a:lnTo>
                    <a:lnTo>
                      <a:pt x="9" y="27"/>
                    </a:lnTo>
                    <a:lnTo>
                      <a:pt x="7" y="25"/>
                    </a:lnTo>
                    <a:lnTo>
                      <a:pt x="7" y="22"/>
                    </a:lnTo>
                    <a:lnTo>
                      <a:pt x="6" y="22"/>
                    </a:lnTo>
                    <a:lnTo>
                      <a:pt x="5" y="23"/>
                    </a:lnTo>
                    <a:lnTo>
                      <a:pt x="4" y="23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2" y="22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0" y="20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1" y="14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6" name="Freeform 1422"/>
              <p:cNvSpPr>
                <a:spLocks/>
              </p:cNvSpPr>
              <p:nvPr/>
            </p:nvSpPr>
            <p:spPr bwMode="auto">
              <a:xfrm>
                <a:off x="5135" y="2636"/>
                <a:ext cx="18" cy="7"/>
              </a:xfrm>
              <a:custGeom>
                <a:avLst/>
                <a:gdLst>
                  <a:gd name="T0" fmla="*/ 18 w 18"/>
                  <a:gd name="T1" fmla="*/ 2 h 7"/>
                  <a:gd name="T2" fmla="*/ 18 w 18"/>
                  <a:gd name="T3" fmla="*/ 2 h 7"/>
                  <a:gd name="T4" fmla="*/ 17 w 18"/>
                  <a:gd name="T5" fmla="*/ 3 h 7"/>
                  <a:gd name="T6" fmla="*/ 17 w 18"/>
                  <a:gd name="T7" fmla="*/ 3 h 7"/>
                  <a:gd name="T8" fmla="*/ 17 w 18"/>
                  <a:gd name="T9" fmla="*/ 4 h 7"/>
                  <a:gd name="T10" fmla="*/ 16 w 18"/>
                  <a:gd name="T11" fmla="*/ 4 h 7"/>
                  <a:gd name="T12" fmla="*/ 16 w 18"/>
                  <a:gd name="T13" fmla="*/ 5 h 7"/>
                  <a:gd name="T14" fmla="*/ 15 w 18"/>
                  <a:gd name="T15" fmla="*/ 6 h 7"/>
                  <a:gd name="T16" fmla="*/ 14 w 18"/>
                  <a:gd name="T17" fmla="*/ 6 h 7"/>
                  <a:gd name="T18" fmla="*/ 13 w 18"/>
                  <a:gd name="T19" fmla="*/ 7 h 7"/>
                  <a:gd name="T20" fmla="*/ 12 w 18"/>
                  <a:gd name="T21" fmla="*/ 7 h 7"/>
                  <a:gd name="T22" fmla="*/ 11 w 18"/>
                  <a:gd name="T23" fmla="*/ 7 h 7"/>
                  <a:gd name="T24" fmla="*/ 10 w 18"/>
                  <a:gd name="T25" fmla="*/ 7 h 7"/>
                  <a:gd name="T26" fmla="*/ 9 w 18"/>
                  <a:gd name="T27" fmla="*/ 7 h 7"/>
                  <a:gd name="T28" fmla="*/ 8 w 18"/>
                  <a:gd name="T29" fmla="*/ 7 h 7"/>
                  <a:gd name="T30" fmla="*/ 7 w 18"/>
                  <a:gd name="T31" fmla="*/ 7 h 7"/>
                  <a:gd name="T32" fmla="*/ 7 w 18"/>
                  <a:gd name="T33" fmla="*/ 7 h 7"/>
                  <a:gd name="T34" fmla="*/ 0 w 18"/>
                  <a:gd name="T35" fmla="*/ 0 h 7"/>
                  <a:gd name="T36" fmla="*/ 18 w 18"/>
                  <a:gd name="T3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7">
                    <a:moveTo>
                      <a:pt x="18" y="2"/>
                    </a:moveTo>
                    <a:lnTo>
                      <a:pt x="18" y="2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7" y="4"/>
                    </a:lnTo>
                    <a:lnTo>
                      <a:pt x="16" y="4"/>
                    </a:lnTo>
                    <a:lnTo>
                      <a:pt x="16" y="5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3" y="7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0" y="0"/>
                    </a:lnTo>
                    <a:lnTo>
                      <a:pt x="1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7" name="Freeform 1423"/>
              <p:cNvSpPr>
                <a:spLocks/>
              </p:cNvSpPr>
              <p:nvPr/>
            </p:nvSpPr>
            <p:spPr bwMode="auto">
              <a:xfrm>
                <a:off x="5140" y="2638"/>
                <a:ext cx="10" cy="2"/>
              </a:xfrm>
              <a:custGeom>
                <a:avLst/>
                <a:gdLst>
                  <a:gd name="T0" fmla="*/ 10 w 10"/>
                  <a:gd name="T1" fmla="*/ 1 h 2"/>
                  <a:gd name="T2" fmla="*/ 9 w 10"/>
                  <a:gd name="T3" fmla="*/ 2 h 2"/>
                  <a:gd name="T4" fmla="*/ 2 w 10"/>
                  <a:gd name="T5" fmla="*/ 2 h 2"/>
                  <a:gd name="T6" fmla="*/ 0 w 10"/>
                  <a:gd name="T7" fmla="*/ 0 h 2"/>
                  <a:gd name="T8" fmla="*/ 10 w 10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10" y="1"/>
                    </a:moveTo>
                    <a:lnTo>
                      <a:pt x="9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8" name="Freeform 1424"/>
              <p:cNvSpPr>
                <a:spLocks/>
              </p:cNvSpPr>
              <p:nvPr/>
            </p:nvSpPr>
            <p:spPr bwMode="auto">
              <a:xfrm>
                <a:off x="5125" y="2601"/>
                <a:ext cx="40" cy="13"/>
              </a:xfrm>
              <a:custGeom>
                <a:avLst/>
                <a:gdLst>
                  <a:gd name="T0" fmla="*/ 5 w 40"/>
                  <a:gd name="T1" fmla="*/ 4 h 13"/>
                  <a:gd name="T2" fmla="*/ 6 w 40"/>
                  <a:gd name="T3" fmla="*/ 3 h 13"/>
                  <a:gd name="T4" fmla="*/ 7 w 40"/>
                  <a:gd name="T5" fmla="*/ 3 h 13"/>
                  <a:gd name="T6" fmla="*/ 8 w 40"/>
                  <a:gd name="T7" fmla="*/ 3 h 13"/>
                  <a:gd name="T8" fmla="*/ 9 w 40"/>
                  <a:gd name="T9" fmla="*/ 3 h 13"/>
                  <a:gd name="T10" fmla="*/ 10 w 40"/>
                  <a:gd name="T11" fmla="*/ 2 h 13"/>
                  <a:gd name="T12" fmla="*/ 12 w 40"/>
                  <a:gd name="T13" fmla="*/ 1 h 13"/>
                  <a:gd name="T14" fmla="*/ 14 w 40"/>
                  <a:gd name="T15" fmla="*/ 1 h 13"/>
                  <a:gd name="T16" fmla="*/ 15 w 40"/>
                  <a:gd name="T17" fmla="*/ 1 h 13"/>
                  <a:gd name="T18" fmla="*/ 16 w 40"/>
                  <a:gd name="T19" fmla="*/ 1 h 13"/>
                  <a:gd name="T20" fmla="*/ 17 w 40"/>
                  <a:gd name="T21" fmla="*/ 1 h 13"/>
                  <a:gd name="T22" fmla="*/ 18 w 40"/>
                  <a:gd name="T23" fmla="*/ 1 h 13"/>
                  <a:gd name="T24" fmla="*/ 20 w 40"/>
                  <a:gd name="T25" fmla="*/ 0 h 13"/>
                  <a:gd name="T26" fmla="*/ 21 w 40"/>
                  <a:gd name="T27" fmla="*/ 0 h 13"/>
                  <a:gd name="T28" fmla="*/ 23 w 40"/>
                  <a:gd name="T29" fmla="*/ 1 h 13"/>
                  <a:gd name="T30" fmla="*/ 25 w 40"/>
                  <a:gd name="T31" fmla="*/ 1 h 13"/>
                  <a:gd name="T32" fmla="*/ 27 w 40"/>
                  <a:gd name="T33" fmla="*/ 2 h 13"/>
                  <a:gd name="T34" fmla="*/ 28 w 40"/>
                  <a:gd name="T35" fmla="*/ 3 h 13"/>
                  <a:gd name="T36" fmla="*/ 30 w 40"/>
                  <a:gd name="T37" fmla="*/ 4 h 13"/>
                  <a:gd name="T38" fmla="*/ 31 w 40"/>
                  <a:gd name="T39" fmla="*/ 4 h 13"/>
                  <a:gd name="T40" fmla="*/ 34 w 40"/>
                  <a:gd name="T41" fmla="*/ 4 h 13"/>
                  <a:gd name="T42" fmla="*/ 37 w 40"/>
                  <a:gd name="T43" fmla="*/ 5 h 13"/>
                  <a:gd name="T44" fmla="*/ 39 w 40"/>
                  <a:gd name="T45" fmla="*/ 7 h 13"/>
                  <a:gd name="T46" fmla="*/ 40 w 40"/>
                  <a:gd name="T47" fmla="*/ 8 h 13"/>
                  <a:gd name="T48" fmla="*/ 40 w 40"/>
                  <a:gd name="T49" fmla="*/ 10 h 13"/>
                  <a:gd name="T50" fmla="*/ 38 w 40"/>
                  <a:gd name="T51" fmla="*/ 12 h 13"/>
                  <a:gd name="T52" fmla="*/ 36 w 40"/>
                  <a:gd name="T53" fmla="*/ 13 h 13"/>
                  <a:gd name="T54" fmla="*/ 33 w 40"/>
                  <a:gd name="T55" fmla="*/ 13 h 13"/>
                  <a:gd name="T56" fmla="*/ 31 w 40"/>
                  <a:gd name="T57" fmla="*/ 13 h 13"/>
                  <a:gd name="T58" fmla="*/ 29 w 40"/>
                  <a:gd name="T59" fmla="*/ 13 h 13"/>
                  <a:gd name="T60" fmla="*/ 28 w 40"/>
                  <a:gd name="T61" fmla="*/ 12 h 13"/>
                  <a:gd name="T62" fmla="*/ 26 w 40"/>
                  <a:gd name="T63" fmla="*/ 12 h 13"/>
                  <a:gd name="T64" fmla="*/ 25 w 40"/>
                  <a:gd name="T65" fmla="*/ 12 h 13"/>
                  <a:gd name="T66" fmla="*/ 24 w 40"/>
                  <a:gd name="T67" fmla="*/ 12 h 13"/>
                  <a:gd name="T68" fmla="*/ 23 w 40"/>
                  <a:gd name="T69" fmla="*/ 12 h 13"/>
                  <a:gd name="T70" fmla="*/ 22 w 40"/>
                  <a:gd name="T71" fmla="*/ 12 h 13"/>
                  <a:gd name="T72" fmla="*/ 20 w 40"/>
                  <a:gd name="T73" fmla="*/ 12 h 13"/>
                  <a:gd name="T74" fmla="*/ 18 w 40"/>
                  <a:gd name="T75" fmla="*/ 12 h 13"/>
                  <a:gd name="T76" fmla="*/ 17 w 40"/>
                  <a:gd name="T77" fmla="*/ 11 h 13"/>
                  <a:gd name="T78" fmla="*/ 16 w 40"/>
                  <a:gd name="T79" fmla="*/ 11 h 13"/>
                  <a:gd name="T80" fmla="*/ 15 w 40"/>
                  <a:gd name="T81" fmla="*/ 10 h 13"/>
                  <a:gd name="T82" fmla="*/ 14 w 40"/>
                  <a:gd name="T83" fmla="*/ 10 h 13"/>
                  <a:gd name="T84" fmla="*/ 13 w 40"/>
                  <a:gd name="T85" fmla="*/ 10 h 13"/>
                  <a:gd name="T86" fmla="*/ 11 w 40"/>
                  <a:gd name="T87" fmla="*/ 10 h 13"/>
                  <a:gd name="T88" fmla="*/ 10 w 40"/>
                  <a:gd name="T89" fmla="*/ 10 h 13"/>
                  <a:gd name="T90" fmla="*/ 9 w 40"/>
                  <a:gd name="T91" fmla="*/ 11 h 13"/>
                  <a:gd name="T92" fmla="*/ 7 w 40"/>
                  <a:gd name="T93" fmla="*/ 12 h 13"/>
                  <a:gd name="T94" fmla="*/ 4 w 40"/>
                  <a:gd name="T95" fmla="*/ 12 h 13"/>
                  <a:gd name="T96" fmla="*/ 2 w 40"/>
                  <a:gd name="T97" fmla="*/ 12 h 13"/>
                  <a:gd name="T98" fmla="*/ 1 w 40"/>
                  <a:gd name="T99" fmla="*/ 11 h 13"/>
                  <a:gd name="T100" fmla="*/ 0 w 40"/>
                  <a:gd name="T101" fmla="*/ 9 h 13"/>
                  <a:gd name="T102" fmla="*/ 0 w 40"/>
                  <a:gd name="T103" fmla="*/ 8 h 13"/>
                  <a:gd name="T104" fmla="*/ 2 w 40"/>
                  <a:gd name="T105" fmla="*/ 6 h 13"/>
                  <a:gd name="T106" fmla="*/ 3 w 40"/>
                  <a:gd name="T107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0" h="13">
                    <a:moveTo>
                      <a:pt x="5" y="4"/>
                    </a:moveTo>
                    <a:lnTo>
                      <a:pt x="5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3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6" y="2"/>
                    </a:lnTo>
                    <a:lnTo>
                      <a:pt x="27" y="2"/>
                    </a:lnTo>
                    <a:lnTo>
                      <a:pt x="28" y="3"/>
                    </a:lnTo>
                    <a:lnTo>
                      <a:pt x="28" y="3"/>
                    </a:lnTo>
                    <a:lnTo>
                      <a:pt x="29" y="4"/>
                    </a:lnTo>
                    <a:lnTo>
                      <a:pt x="30" y="4"/>
                    </a:lnTo>
                    <a:lnTo>
                      <a:pt x="31" y="4"/>
                    </a:lnTo>
                    <a:lnTo>
                      <a:pt x="31" y="4"/>
                    </a:lnTo>
                    <a:lnTo>
                      <a:pt x="32" y="4"/>
                    </a:lnTo>
                    <a:lnTo>
                      <a:pt x="34" y="4"/>
                    </a:lnTo>
                    <a:lnTo>
                      <a:pt x="35" y="4"/>
                    </a:lnTo>
                    <a:lnTo>
                      <a:pt x="37" y="5"/>
                    </a:lnTo>
                    <a:lnTo>
                      <a:pt x="38" y="6"/>
                    </a:lnTo>
                    <a:lnTo>
                      <a:pt x="39" y="7"/>
                    </a:lnTo>
                    <a:lnTo>
                      <a:pt x="40" y="7"/>
                    </a:lnTo>
                    <a:lnTo>
                      <a:pt x="40" y="8"/>
                    </a:lnTo>
                    <a:lnTo>
                      <a:pt x="40" y="9"/>
                    </a:lnTo>
                    <a:lnTo>
                      <a:pt x="40" y="10"/>
                    </a:lnTo>
                    <a:lnTo>
                      <a:pt x="39" y="11"/>
                    </a:lnTo>
                    <a:lnTo>
                      <a:pt x="38" y="12"/>
                    </a:lnTo>
                    <a:lnTo>
                      <a:pt x="37" y="12"/>
                    </a:lnTo>
                    <a:lnTo>
                      <a:pt x="36" y="13"/>
                    </a:lnTo>
                    <a:lnTo>
                      <a:pt x="35" y="13"/>
                    </a:lnTo>
                    <a:lnTo>
                      <a:pt x="33" y="13"/>
                    </a:lnTo>
                    <a:lnTo>
                      <a:pt x="31" y="13"/>
                    </a:lnTo>
                    <a:lnTo>
                      <a:pt x="31" y="13"/>
                    </a:lnTo>
                    <a:lnTo>
                      <a:pt x="30" y="13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8" y="12"/>
                    </a:lnTo>
                    <a:lnTo>
                      <a:pt x="27" y="12"/>
                    </a:lnTo>
                    <a:lnTo>
                      <a:pt x="26" y="12"/>
                    </a:lnTo>
                    <a:lnTo>
                      <a:pt x="26" y="12"/>
                    </a:lnTo>
                    <a:lnTo>
                      <a:pt x="25" y="12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4" y="12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20" y="12"/>
                    </a:lnTo>
                    <a:lnTo>
                      <a:pt x="19" y="12"/>
                    </a:lnTo>
                    <a:lnTo>
                      <a:pt x="18" y="12"/>
                    </a:lnTo>
                    <a:lnTo>
                      <a:pt x="18" y="11"/>
                    </a:lnTo>
                    <a:lnTo>
                      <a:pt x="17" y="11"/>
                    </a:lnTo>
                    <a:lnTo>
                      <a:pt x="16" y="11"/>
                    </a:lnTo>
                    <a:lnTo>
                      <a:pt x="16" y="11"/>
                    </a:lnTo>
                    <a:lnTo>
                      <a:pt x="16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1" y="9"/>
                    </a:lnTo>
                    <a:lnTo>
                      <a:pt x="10" y="10"/>
                    </a:lnTo>
                    <a:lnTo>
                      <a:pt x="10" y="11"/>
                    </a:lnTo>
                    <a:lnTo>
                      <a:pt x="9" y="11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9" name="Freeform 1425"/>
              <p:cNvSpPr>
                <a:spLocks/>
              </p:cNvSpPr>
              <p:nvPr/>
            </p:nvSpPr>
            <p:spPr bwMode="auto">
              <a:xfrm>
                <a:off x="5162" y="2695"/>
                <a:ext cx="52" cy="16"/>
              </a:xfrm>
              <a:custGeom>
                <a:avLst/>
                <a:gdLst>
                  <a:gd name="T0" fmla="*/ 23 w 52"/>
                  <a:gd name="T1" fmla="*/ 0 h 16"/>
                  <a:gd name="T2" fmla="*/ 52 w 52"/>
                  <a:gd name="T3" fmla="*/ 10 h 16"/>
                  <a:gd name="T4" fmla="*/ 16 w 52"/>
                  <a:gd name="T5" fmla="*/ 16 h 16"/>
                  <a:gd name="T6" fmla="*/ 0 w 52"/>
                  <a:gd name="T7" fmla="*/ 3 h 16"/>
                  <a:gd name="T8" fmla="*/ 23 w 52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16">
                    <a:moveTo>
                      <a:pt x="23" y="0"/>
                    </a:moveTo>
                    <a:lnTo>
                      <a:pt x="52" y="10"/>
                    </a:lnTo>
                    <a:lnTo>
                      <a:pt x="16" y="16"/>
                    </a:lnTo>
                    <a:lnTo>
                      <a:pt x="0" y="3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0" name="Freeform 1426"/>
              <p:cNvSpPr>
                <a:spLocks/>
              </p:cNvSpPr>
              <p:nvPr/>
            </p:nvSpPr>
            <p:spPr bwMode="auto">
              <a:xfrm>
                <a:off x="5166" y="2697"/>
                <a:ext cx="41" cy="12"/>
              </a:xfrm>
              <a:custGeom>
                <a:avLst/>
                <a:gdLst>
                  <a:gd name="T0" fmla="*/ 19 w 41"/>
                  <a:gd name="T1" fmla="*/ 0 h 12"/>
                  <a:gd name="T2" fmla="*/ 41 w 41"/>
                  <a:gd name="T3" fmla="*/ 7 h 12"/>
                  <a:gd name="T4" fmla="*/ 13 w 41"/>
                  <a:gd name="T5" fmla="*/ 12 h 12"/>
                  <a:gd name="T6" fmla="*/ 0 w 41"/>
                  <a:gd name="T7" fmla="*/ 3 h 12"/>
                  <a:gd name="T8" fmla="*/ 19 w 4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2">
                    <a:moveTo>
                      <a:pt x="19" y="0"/>
                    </a:moveTo>
                    <a:lnTo>
                      <a:pt x="41" y="7"/>
                    </a:lnTo>
                    <a:lnTo>
                      <a:pt x="13" y="12"/>
                    </a:lnTo>
                    <a:lnTo>
                      <a:pt x="0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1" name="Freeform 1427"/>
              <p:cNvSpPr>
                <a:spLocks/>
              </p:cNvSpPr>
              <p:nvPr/>
            </p:nvSpPr>
            <p:spPr bwMode="auto">
              <a:xfrm>
                <a:off x="5104" y="2652"/>
                <a:ext cx="85" cy="52"/>
              </a:xfrm>
              <a:custGeom>
                <a:avLst/>
                <a:gdLst>
                  <a:gd name="T0" fmla="*/ 6 w 85"/>
                  <a:gd name="T1" fmla="*/ 8 h 52"/>
                  <a:gd name="T2" fmla="*/ 9 w 85"/>
                  <a:gd name="T3" fmla="*/ 6 h 52"/>
                  <a:gd name="T4" fmla="*/ 11 w 85"/>
                  <a:gd name="T5" fmla="*/ 4 h 52"/>
                  <a:gd name="T6" fmla="*/ 14 w 85"/>
                  <a:gd name="T7" fmla="*/ 2 h 52"/>
                  <a:gd name="T8" fmla="*/ 16 w 85"/>
                  <a:gd name="T9" fmla="*/ 2 h 52"/>
                  <a:gd name="T10" fmla="*/ 17 w 85"/>
                  <a:gd name="T11" fmla="*/ 1 h 52"/>
                  <a:gd name="T12" fmla="*/ 20 w 85"/>
                  <a:gd name="T13" fmla="*/ 1 h 52"/>
                  <a:gd name="T14" fmla="*/ 22 w 85"/>
                  <a:gd name="T15" fmla="*/ 0 h 52"/>
                  <a:gd name="T16" fmla="*/ 23 w 85"/>
                  <a:gd name="T17" fmla="*/ 0 h 52"/>
                  <a:gd name="T18" fmla="*/ 25 w 85"/>
                  <a:gd name="T19" fmla="*/ 0 h 52"/>
                  <a:gd name="T20" fmla="*/ 28 w 85"/>
                  <a:gd name="T21" fmla="*/ 0 h 52"/>
                  <a:gd name="T22" fmla="*/ 32 w 85"/>
                  <a:gd name="T23" fmla="*/ 0 h 52"/>
                  <a:gd name="T24" fmla="*/ 37 w 85"/>
                  <a:gd name="T25" fmla="*/ 0 h 52"/>
                  <a:gd name="T26" fmla="*/ 41 w 85"/>
                  <a:gd name="T27" fmla="*/ 0 h 52"/>
                  <a:gd name="T28" fmla="*/ 45 w 85"/>
                  <a:gd name="T29" fmla="*/ 0 h 52"/>
                  <a:gd name="T30" fmla="*/ 47 w 85"/>
                  <a:gd name="T31" fmla="*/ 0 h 52"/>
                  <a:gd name="T32" fmla="*/ 47 w 85"/>
                  <a:gd name="T33" fmla="*/ 0 h 52"/>
                  <a:gd name="T34" fmla="*/ 49 w 85"/>
                  <a:gd name="T35" fmla="*/ 1 h 52"/>
                  <a:gd name="T36" fmla="*/ 52 w 85"/>
                  <a:gd name="T37" fmla="*/ 1 h 52"/>
                  <a:gd name="T38" fmla="*/ 55 w 85"/>
                  <a:gd name="T39" fmla="*/ 2 h 52"/>
                  <a:gd name="T40" fmla="*/ 57 w 85"/>
                  <a:gd name="T41" fmla="*/ 3 h 52"/>
                  <a:gd name="T42" fmla="*/ 59 w 85"/>
                  <a:gd name="T43" fmla="*/ 5 h 52"/>
                  <a:gd name="T44" fmla="*/ 61 w 85"/>
                  <a:gd name="T45" fmla="*/ 6 h 52"/>
                  <a:gd name="T46" fmla="*/ 62 w 85"/>
                  <a:gd name="T47" fmla="*/ 7 h 52"/>
                  <a:gd name="T48" fmla="*/ 64 w 85"/>
                  <a:gd name="T49" fmla="*/ 9 h 52"/>
                  <a:gd name="T50" fmla="*/ 68 w 85"/>
                  <a:gd name="T51" fmla="*/ 16 h 52"/>
                  <a:gd name="T52" fmla="*/ 72 w 85"/>
                  <a:gd name="T53" fmla="*/ 24 h 52"/>
                  <a:gd name="T54" fmla="*/ 76 w 85"/>
                  <a:gd name="T55" fmla="*/ 32 h 52"/>
                  <a:gd name="T56" fmla="*/ 85 w 85"/>
                  <a:gd name="T57" fmla="*/ 46 h 52"/>
                  <a:gd name="T58" fmla="*/ 74 w 85"/>
                  <a:gd name="T59" fmla="*/ 47 h 52"/>
                  <a:gd name="T60" fmla="*/ 74 w 85"/>
                  <a:gd name="T61" fmla="*/ 49 h 52"/>
                  <a:gd name="T62" fmla="*/ 72 w 85"/>
                  <a:gd name="T63" fmla="*/ 52 h 52"/>
                  <a:gd name="T64" fmla="*/ 71 w 85"/>
                  <a:gd name="T65" fmla="*/ 51 h 52"/>
                  <a:gd name="T66" fmla="*/ 70 w 85"/>
                  <a:gd name="T67" fmla="*/ 51 h 52"/>
                  <a:gd name="T68" fmla="*/ 69 w 85"/>
                  <a:gd name="T69" fmla="*/ 47 h 52"/>
                  <a:gd name="T70" fmla="*/ 68 w 85"/>
                  <a:gd name="T71" fmla="*/ 39 h 52"/>
                  <a:gd name="T72" fmla="*/ 66 w 85"/>
                  <a:gd name="T73" fmla="*/ 39 h 52"/>
                  <a:gd name="T74" fmla="*/ 65 w 85"/>
                  <a:gd name="T75" fmla="*/ 36 h 52"/>
                  <a:gd name="T76" fmla="*/ 62 w 85"/>
                  <a:gd name="T77" fmla="*/ 30 h 52"/>
                  <a:gd name="T78" fmla="*/ 56 w 85"/>
                  <a:gd name="T79" fmla="*/ 24 h 52"/>
                  <a:gd name="T80" fmla="*/ 55 w 85"/>
                  <a:gd name="T81" fmla="*/ 39 h 52"/>
                  <a:gd name="T82" fmla="*/ 14 w 85"/>
                  <a:gd name="T83" fmla="*/ 23 h 52"/>
                  <a:gd name="T84" fmla="*/ 13 w 85"/>
                  <a:gd name="T85" fmla="*/ 29 h 52"/>
                  <a:gd name="T86" fmla="*/ 12 w 85"/>
                  <a:gd name="T87" fmla="*/ 43 h 52"/>
                  <a:gd name="T88" fmla="*/ 1 w 85"/>
                  <a:gd name="T89" fmla="*/ 43 h 52"/>
                  <a:gd name="T90" fmla="*/ 0 w 85"/>
                  <a:gd name="T91" fmla="*/ 37 h 52"/>
                  <a:gd name="T92" fmla="*/ 0 w 85"/>
                  <a:gd name="T93" fmla="*/ 27 h 52"/>
                  <a:gd name="T94" fmla="*/ 3 w 85"/>
                  <a:gd name="T95" fmla="*/ 1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5" h="52">
                    <a:moveTo>
                      <a:pt x="6" y="9"/>
                    </a:moveTo>
                    <a:lnTo>
                      <a:pt x="6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11" y="4"/>
                    </a:lnTo>
                    <a:lnTo>
                      <a:pt x="13" y="3"/>
                    </a:lnTo>
                    <a:lnTo>
                      <a:pt x="14" y="2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7" y="1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4" y="2"/>
                    </a:lnTo>
                    <a:lnTo>
                      <a:pt x="55" y="2"/>
                    </a:lnTo>
                    <a:lnTo>
                      <a:pt x="56" y="3"/>
                    </a:lnTo>
                    <a:lnTo>
                      <a:pt x="57" y="3"/>
                    </a:lnTo>
                    <a:lnTo>
                      <a:pt x="58" y="4"/>
                    </a:lnTo>
                    <a:lnTo>
                      <a:pt x="59" y="5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4" y="9"/>
                    </a:lnTo>
                    <a:lnTo>
                      <a:pt x="65" y="12"/>
                    </a:lnTo>
                    <a:lnTo>
                      <a:pt x="68" y="16"/>
                    </a:lnTo>
                    <a:lnTo>
                      <a:pt x="70" y="20"/>
                    </a:lnTo>
                    <a:lnTo>
                      <a:pt x="72" y="24"/>
                    </a:lnTo>
                    <a:lnTo>
                      <a:pt x="74" y="28"/>
                    </a:lnTo>
                    <a:lnTo>
                      <a:pt x="76" y="32"/>
                    </a:lnTo>
                    <a:lnTo>
                      <a:pt x="77" y="36"/>
                    </a:lnTo>
                    <a:lnTo>
                      <a:pt x="85" y="46"/>
                    </a:lnTo>
                    <a:lnTo>
                      <a:pt x="78" y="51"/>
                    </a:lnTo>
                    <a:lnTo>
                      <a:pt x="74" y="47"/>
                    </a:lnTo>
                    <a:lnTo>
                      <a:pt x="74" y="48"/>
                    </a:lnTo>
                    <a:lnTo>
                      <a:pt x="74" y="49"/>
                    </a:lnTo>
                    <a:lnTo>
                      <a:pt x="73" y="51"/>
                    </a:lnTo>
                    <a:lnTo>
                      <a:pt x="72" y="52"/>
                    </a:lnTo>
                    <a:lnTo>
                      <a:pt x="72" y="52"/>
                    </a:lnTo>
                    <a:lnTo>
                      <a:pt x="71" y="51"/>
                    </a:lnTo>
                    <a:lnTo>
                      <a:pt x="70" y="51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69" y="47"/>
                    </a:lnTo>
                    <a:lnTo>
                      <a:pt x="69" y="44"/>
                    </a:lnTo>
                    <a:lnTo>
                      <a:pt x="68" y="39"/>
                    </a:lnTo>
                    <a:lnTo>
                      <a:pt x="67" y="40"/>
                    </a:lnTo>
                    <a:lnTo>
                      <a:pt x="66" y="39"/>
                    </a:lnTo>
                    <a:lnTo>
                      <a:pt x="66" y="38"/>
                    </a:lnTo>
                    <a:lnTo>
                      <a:pt x="65" y="36"/>
                    </a:lnTo>
                    <a:lnTo>
                      <a:pt x="63" y="33"/>
                    </a:lnTo>
                    <a:lnTo>
                      <a:pt x="62" y="30"/>
                    </a:lnTo>
                    <a:lnTo>
                      <a:pt x="59" y="27"/>
                    </a:lnTo>
                    <a:lnTo>
                      <a:pt x="56" y="24"/>
                    </a:lnTo>
                    <a:lnTo>
                      <a:pt x="53" y="22"/>
                    </a:lnTo>
                    <a:lnTo>
                      <a:pt x="55" y="39"/>
                    </a:lnTo>
                    <a:lnTo>
                      <a:pt x="14" y="43"/>
                    </a:lnTo>
                    <a:lnTo>
                      <a:pt x="14" y="23"/>
                    </a:lnTo>
                    <a:lnTo>
                      <a:pt x="13" y="25"/>
                    </a:lnTo>
                    <a:lnTo>
                      <a:pt x="13" y="29"/>
                    </a:lnTo>
                    <a:lnTo>
                      <a:pt x="12" y="35"/>
                    </a:lnTo>
                    <a:lnTo>
                      <a:pt x="12" y="43"/>
                    </a:lnTo>
                    <a:lnTo>
                      <a:pt x="1" y="44"/>
                    </a:lnTo>
                    <a:lnTo>
                      <a:pt x="1" y="43"/>
                    </a:lnTo>
                    <a:lnTo>
                      <a:pt x="0" y="41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0" y="27"/>
                    </a:lnTo>
                    <a:lnTo>
                      <a:pt x="1" y="21"/>
                    </a:lnTo>
                    <a:lnTo>
                      <a:pt x="3" y="15"/>
                    </a:lnTo>
                    <a:lnTo>
                      <a:pt x="6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2" name="Freeform 1428"/>
              <p:cNvSpPr>
                <a:spLocks/>
              </p:cNvSpPr>
              <p:nvPr/>
            </p:nvSpPr>
            <p:spPr bwMode="auto">
              <a:xfrm>
                <a:off x="5174" y="2690"/>
                <a:ext cx="12" cy="11"/>
              </a:xfrm>
              <a:custGeom>
                <a:avLst/>
                <a:gdLst>
                  <a:gd name="T0" fmla="*/ 0 w 12"/>
                  <a:gd name="T1" fmla="*/ 1 h 11"/>
                  <a:gd name="T2" fmla="*/ 0 w 12"/>
                  <a:gd name="T3" fmla="*/ 4 h 11"/>
                  <a:gd name="T4" fmla="*/ 1 w 12"/>
                  <a:gd name="T5" fmla="*/ 7 h 11"/>
                  <a:gd name="T6" fmla="*/ 1 w 12"/>
                  <a:gd name="T7" fmla="*/ 10 h 11"/>
                  <a:gd name="T8" fmla="*/ 2 w 12"/>
                  <a:gd name="T9" fmla="*/ 11 h 11"/>
                  <a:gd name="T10" fmla="*/ 2 w 12"/>
                  <a:gd name="T11" fmla="*/ 10 h 11"/>
                  <a:gd name="T12" fmla="*/ 3 w 12"/>
                  <a:gd name="T13" fmla="*/ 9 h 11"/>
                  <a:gd name="T14" fmla="*/ 3 w 12"/>
                  <a:gd name="T15" fmla="*/ 7 h 11"/>
                  <a:gd name="T16" fmla="*/ 3 w 12"/>
                  <a:gd name="T17" fmla="*/ 6 h 11"/>
                  <a:gd name="T18" fmla="*/ 8 w 12"/>
                  <a:gd name="T19" fmla="*/ 10 h 11"/>
                  <a:gd name="T20" fmla="*/ 12 w 12"/>
                  <a:gd name="T21" fmla="*/ 7 h 11"/>
                  <a:gd name="T22" fmla="*/ 6 w 12"/>
                  <a:gd name="T23" fmla="*/ 0 h 11"/>
                  <a:gd name="T24" fmla="*/ 0 w 12"/>
                  <a:gd name="T2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1">
                    <a:moveTo>
                      <a:pt x="0" y="1"/>
                    </a:moveTo>
                    <a:lnTo>
                      <a:pt x="0" y="4"/>
                    </a:lnTo>
                    <a:lnTo>
                      <a:pt x="1" y="7"/>
                    </a:lnTo>
                    <a:lnTo>
                      <a:pt x="1" y="10"/>
                    </a:lnTo>
                    <a:lnTo>
                      <a:pt x="2" y="11"/>
                    </a:lnTo>
                    <a:lnTo>
                      <a:pt x="2" y="10"/>
                    </a:lnTo>
                    <a:lnTo>
                      <a:pt x="3" y="9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8" y="10"/>
                    </a:lnTo>
                    <a:lnTo>
                      <a:pt x="12" y="7"/>
                    </a:lnTo>
                    <a:lnTo>
                      <a:pt x="6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3" name="Freeform 1429"/>
              <p:cNvSpPr>
                <a:spLocks/>
              </p:cNvSpPr>
              <p:nvPr/>
            </p:nvSpPr>
            <p:spPr bwMode="auto">
              <a:xfrm>
                <a:off x="5106" y="2655"/>
                <a:ext cx="73" cy="40"/>
              </a:xfrm>
              <a:custGeom>
                <a:avLst/>
                <a:gdLst>
                  <a:gd name="T0" fmla="*/ 54 w 73"/>
                  <a:gd name="T1" fmla="*/ 2 h 40"/>
                  <a:gd name="T2" fmla="*/ 52 w 73"/>
                  <a:gd name="T3" fmla="*/ 1 h 40"/>
                  <a:gd name="T4" fmla="*/ 50 w 73"/>
                  <a:gd name="T5" fmla="*/ 1 h 40"/>
                  <a:gd name="T6" fmla="*/ 48 w 73"/>
                  <a:gd name="T7" fmla="*/ 0 h 40"/>
                  <a:gd name="T8" fmla="*/ 41 w 73"/>
                  <a:gd name="T9" fmla="*/ 0 h 40"/>
                  <a:gd name="T10" fmla="*/ 24 w 73"/>
                  <a:gd name="T11" fmla="*/ 0 h 40"/>
                  <a:gd name="T12" fmla="*/ 17 w 73"/>
                  <a:gd name="T13" fmla="*/ 0 h 40"/>
                  <a:gd name="T14" fmla="*/ 13 w 73"/>
                  <a:gd name="T15" fmla="*/ 1 h 40"/>
                  <a:gd name="T16" fmla="*/ 10 w 73"/>
                  <a:gd name="T17" fmla="*/ 3 h 40"/>
                  <a:gd name="T18" fmla="*/ 7 w 73"/>
                  <a:gd name="T19" fmla="*/ 5 h 40"/>
                  <a:gd name="T20" fmla="*/ 3 w 73"/>
                  <a:gd name="T21" fmla="*/ 12 h 40"/>
                  <a:gd name="T22" fmla="*/ 1 w 73"/>
                  <a:gd name="T23" fmla="*/ 23 h 40"/>
                  <a:gd name="T24" fmla="*/ 1 w 73"/>
                  <a:gd name="T25" fmla="*/ 33 h 40"/>
                  <a:gd name="T26" fmla="*/ 1 w 73"/>
                  <a:gd name="T27" fmla="*/ 39 h 40"/>
                  <a:gd name="T28" fmla="*/ 8 w 73"/>
                  <a:gd name="T29" fmla="*/ 39 h 40"/>
                  <a:gd name="T30" fmla="*/ 9 w 73"/>
                  <a:gd name="T31" fmla="*/ 26 h 40"/>
                  <a:gd name="T32" fmla="*/ 11 w 73"/>
                  <a:gd name="T33" fmla="*/ 19 h 40"/>
                  <a:gd name="T34" fmla="*/ 13 w 73"/>
                  <a:gd name="T35" fmla="*/ 17 h 40"/>
                  <a:gd name="T36" fmla="*/ 14 w 73"/>
                  <a:gd name="T37" fmla="*/ 16 h 40"/>
                  <a:gd name="T38" fmla="*/ 15 w 73"/>
                  <a:gd name="T39" fmla="*/ 38 h 40"/>
                  <a:gd name="T40" fmla="*/ 18 w 73"/>
                  <a:gd name="T41" fmla="*/ 38 h 40"/>
                  <a:gd name="T42" fmla="*/ 24 w 73"/>
                  <a:gd name="T43" fmla="*/ 37 h 40"/>
                  <a:gd name="T44" fmla="*/ 30 w 73"/>
                  <a:gd name="T45" fmla="*/ 37 h 40"/>
                  <a:gd name="T46" fmla="*/ 36 w 73"/>
                  <a:gd name="T47" fmla="*/ 36 h 40"/>
                  <a:gd name="T48" fmla="*/ 42 w 73"/>
                  <a:gd name="T49" fmla="*/ 36 h 40"/>
                  <a:gd name="T50" fmla="*/ 47 w 73"/>
                  <a:gd name="T51" fmla="*/ 35 h 40"/>
                  <a:gd name="T52" fmla="*/ 50 w 73"/>
                  <a:gd name="T53" fmla="*/ 35 h 40"/>
                  <a:gd name="T54" fmla="*/ 49 w 73"/>
                  <a:gd name="T55" fmla="*/ 15 h 40"/>
                  <a:gd name="T56" fmla="*/ 51 w 73"/>
                  <a:gd name="T57" fmla="*/ 16 h 40"/>
                  <a:gd name="T58" fmla="*/ 55 w 73"/>
                  <a:gd name="T59" fmla="*/ 19 h 40"/>
                  <a:gd name="T60" fmla="*/ 61 w 73"/>
                  <a:gd name="T61" fmla="*/ 24 h 40"/>
                  <a:gd name="T62" fmla="*/ 65 w 73"/>
                  <a:gd name="T63" fmla="*/ 34 h 40"/>
                  <a:gd name="T64" fmla="*/ 70 w 73"/>
                  <a:gd name="T65" fmla="*/ 25 h 40"/>
                  <a:gd name="T66" fmla="*/ 63 w 73"/>
                  <a:gd name="T67" fmla="*/ 13 h 40"/>
                  <a:gd name="T68" fmla="*/ 58 w 73"/>
                  <a:gd name="T69" fmla="*/ 6 h 40"/>
                  <a:gd name="T70" fmla="*/ 55 w 73"/>
                  <a:gd name="T71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3" h="40">
                    <a:moveTo>
                      <a:pt x="55" y="2"/>
                    </a:moveTo>
                    <a:lnTo>
                      <a:pt x="54" y="2"/>
                    </a:lnTo>
                    <a:lnTo>
                      <a:pt x="53" y="2"/>
                    </a:lnTo>
                    <a:lnTo>
                      <a:pt x="52" y="1"/>
                    </a:lnTo>
                    <a:lnTo>
                      <a:pt x="51" y="1"/>
                    </a:lnTo>
                    <a:lnTo>
                      <a:pt x="50" y="1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1" y="0"/>
                    </a:lnTo>
                    <a:lnTo>
                      <a:pt x="34" y="19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2" y="2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3" y="12"/>
                    </a:lnTo>
                    <a:lnTo>
                      <a:pt x="2" y="17"/>
                    </a:lnTo>
                    <a:lnTo>
                      <a:pt x="1" y="23"/>
                    </a:lnTo>
                    <a:lnTo>
                      <a:pt x="0" y="28"/>
                    </a:lnTo>
                    <a:lnTo>
                      <a:pt x="1" y="33"/>
                    </a:lnTo>
                    <a:lnTo>
                      <a:pt x="1" y="37"/>
                    </a:lnTo>
                    <a:lnTo>
                      <a:pt x="1" y="39"/>
                    </a:lnTo>
                    <a:lnTo>
                      <a:pt x="1" y="40"/>
                    </a:lnTo>
                    <a:lnTo>
                      <a:pt x="8" y="39"/>
                    </a:lnTo>
                    <a:lnTo>
                      <a:pt x="8" y="32"/>
                    </a:lnTo>
                    <a:lnTo>
                      <a:pt x="9" y="26"/>
                    </a:lnTo>
                    <a:lnTo>
                      <a:pt x="9" y="22"/>
                    </a:lnTo>
                    <a:lnTo>
                      <a:pt x="11" y="19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4" y="16"/>
                    </a:lnTo>
                    <a:lnTo>
                      <a:pt x="14" y="16"/>
                    </a:lnTo>
                    <a:lnTo>
                      <a:pt x="15" y="38"/>
                    </a:lnTo>
                    <a:lnTo>
                      <a:pt x="15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1" y="38"/>
                    </a:lnTo>
                    <a:lnTo>
                      <a:pt x="24" y="37"/>
                    </a:lnTo>
                    <a:lnTo>
                      <a:pt x="27" y="37"/>
                    </a:lnTo>
                    <a:lnTo>
                      <a:pt x="30" y="37"/>
                    </a:lnTo>
                    <a:lnTo>
                      <a:pt x="33" y="36"/>
                    </a:lnTo>
                    <a:lnTo>
                      <a:pt x="36" y="36"/>
                    </a:lnTo>
                    <a:lnTo>
                      <a:pt x="39" y="36"/>
                    </a:lnTo>
                    <a:lnTo>
                      <a:pt x="42" y="36"/>
                    </a:lnTo>
                    <a:lnTo>
                      <a:pt x="45" y="36"/>
                    </a:lnTo>
                    <a:lnTo>
                      <a:pt x="47" y="35"/>
                    </a:lnTo>
                    <a:lnTo>
                      <a:pt x="49" y="35"/>
                    </a:lnTo>
                    <a:lnTo>
                      <a:pt x="50" y="35"/>
                    </a:lnTo>
                    <a:lnTo>
                      <a:pt x="51" y="35"/>
                    </a:lnTo>
                    <a:lnTo>
                      <a:pt x="49" y="15"/>
                    </a:lnTo>
                    <a:lnTo>
                      <a:pt x="49" y="15"/>
                    </a:lnTo>
                    <a:lnTo>
                      <a:pt x="51" y="16"/>
                    </a:lnTo>
                    <a:lnTo>
                      <a:pt x="53" y="17"/>
                    </a:lnTo>
                    <a:lnTo>
                      <a:pt x="55" y="19"/>
                    </a:lnTo>
                    <a:lnTo>
                      <a:pt x="58" y="21"/>
                    </a:lnTo>
                    <a:lnTo>
                      <a:pt x="61" y="24"/>
                    </a:lnTo>
                    <a:lnTo>
                      <a:pt x="63" y="29"/>
                    </a:lnTo>
                    <a:lnTo>
                      <a:pt x="65" y="34"/>
                    </a:lnTo>
                    <a:lnTo>
                      <a:pt x="73" y="33"/>
                    </a:lnTo>
                    <a:lnTo>
                      <a:pt x="70" y="25"/>
                    </a:lnTo>
                    <a:lnTo>
                      <a:pt x="66" y="18"/>
                    </a:lnTo>
                    <a:lnTo>
                      <a:pt x="63" y="13"/>
                    </a:lnTo>
                    <a:lnTo>
                      <a:pt x="61" y="9"/>
                    </a:lnTo>
                    <a:lnTo>
                      <a:pt x="58" y="6"/>
                    </a:lnTo>
                    <a:lnTo>
                      <a:pt x="56" y="4"/>
                    </a:lnTo>
                    <a:lnTo>
                      <a:pt x="55" y="3"/>
                    </a:lnTo>
                    <a:lnTo>
                      <a:pt x="55" y="2"/>
                    </a:lnTo>
                    <a:close/>
                  </a:path>
                </a:pathLst>
              </a:custGeom>
              <a:solidFill>
                <a:srgbClr val="59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4" name="Freeform 1430"/>
              <p:cNvSpPr>
                <a:spLocks/>
              </p:cNvSpPr>
              <p:nvPr/>
            </p:nvSpPr>
            <p:spPr bwMode="auto">
              <a:xfrm>
                <a:off x="5124" y="2654"/>
                <a:ext cx="29" cy="20"/>
              </a:xfrm>
              <a:custGeom>
                <a:avLst/>
                <a:gdLst>
                  <a:gd name="T0" fmla="*/ 4 w 29"/>
                  <a:gd name="T1" fmla="*/ 6 h 20"/>
                  <a:gd name="T2" fmla="*/ 0 w 29"/>
                  <a:gd name="T3" fmla="*/ 3 h 20"/>
                  <a:gd name="T4" fmla="*/ 3 w 29"/>
                  <a:gd name="T5" fmla="*/ 0 h 20"/>
                  <a:gd name="T6" fmla="*/ 5 w 29"/>
                  <a:gd name="T7" fmla="*/ 0 h 20"/>
                  <a:gd name="T8" fmla="*/ 2 w 29"/>
                  <a:gd name="T9" fmla="*/ 3 h 20"/>
                  <a:gd name="T10" fmla="*/ 6 w 29"/>
                  <a:gd name="T11" fmla="*/ 6 h 20"/>
                  <a:gd name="T12" fmla="*/ 6 w 29"/>
                  <a:gd name="T13" fmla="*/ 6 h 20"/>
                  <a:gd name="T14" fmla="*/ 5 w 29"/>
                  <a:gd name="T15" fmla="*/ 7 h 20"/>
                  <a:gd name="T16" fmla="*/ 4 w 29"/>
                  <a:gd name="T17" fmla="*/ 8 h 20"/>
                  <a:gd name="T18" fmla="*/ 4 w 29"/>
                  <a:gd name="T19" fmla="*/ 9 h 20"/>
                  <a:gd name="T20" fmla="*/ 16 w 29"/>
                  <a:gd name="T21" fmla="*/ 17 h 20"/>
                  <a:gd name="T22" fmla="*/ 25 w 29"/>
                  <a:gd name="T23" fmla="*/ 8 h 20"/>
                  <a:gd name="T24" fmla="*/ 23 w 29"/>
                  <a:gd name="T25" fmla="*/ 6 h 20"/>
                  <a:gd name="T26" fmla="*/ 26 w 29"/>
                  <a:gd name="T27" fmla="*/ 3 h 20"/>
                  <a:gd name="T28" fmla="*/ 24 w 29"/>
                  <a:gd name="T29" fmla="*/ 0 h 20"/>
                  <a:gd name="T30" fmla="*/ 26 w 29"/>
                  <a:gd name="T31" fmla="*/ 0 h 20"/>
                  <a:gd name="T32" fmla="*/ 29 w 29"/>
                  <a:gd name="T33" fmla="*/ 4 h 20"/>
                  <a:gd name="T34" fmla="*/ 25 w 29"/>
                  <a:gd name="T35" fmla="*/ 6 h 20"/>
                  <a:gd name="T36" fmla="*/ 28 w 29"/>
                  <a:gd name="T37" fmla="*/ 9 h 20"/>
                  <a:gd name="T38" fmla="*/ 16 w 29"/>
                  <a:gd name="T39" fmla="*/ 20 h 20"/>
                  <a:gd name="T40" fmla="*/ 1 w 29"/>
                  <a:gd name="T41" fmla="*/ 9 h 20"/>
                  <a:gd name="T42" fmla="*/ 4 w 29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" h="20">
                    <a:moveTo>
                      <a:pt x="4" y="6"/>
                    </a:moveTo>
                    <a:lnTo>
                      <a:pt x="0" y="3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16" y="17"/>
                    </a:lnTo>
                    <a:lnTo>
                      <a:pt x="25" y="8"/>
                    </a:lnTo>
                    <a:lnTo>
                      <a:pt x="23" y="6"/>
                    </a:lnTo>
                    <a:lnTo>
                      <a:pt x="26" y="3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9" y="4"/>
                    </a:lnTo>
                    <a:lnTo>
                      <a:pt x="25" y="6"/>
                    </a:lnTo>
                    <a:lnTo>
                      <a:pt x="28" y="9"/>
                    </a:lnTo>
                    <a:lnTo>
                      <a:pt x="16" y="20"/>
                    </a:lnTo>
                    <a:lnTo>
                      <a:pt x="1" y="9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5" name="Freeform 1431"/>
              <p:cNvSpPr>
                <a:spLocks/>
              </p:cNvSpPr>
              <p:nvPr/>
            </p:nvSpPr>
            <p:spPr bwMode="auto">
              <a:xfrm>
                <a:off x="5132" y="2655"/>
                <a:ext cx="13" cy="15"/>
              </a:xfrm>
              <a:custGeom>
                <a:avLst/>
                <a:gdLst>
                  <a:gd name="T0" fmla="*/ 13 w 13"/>
                  <a:gd name="T1" fmla="*/ 0 h 15"/>
                  <a:gd name="T2" fmla="*/ 0 w 13"/>
                  <a:gd name="T3" fmla="*/ 0 h 15"/>
                  <a:gd name="T4" fmla="*/ 8 w 13"/>
                  <a:gd name="T5" fmla="*/ 15 h 15"/>
                  <a:gd name="T6" fmla="*/ 13 w 13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5">
                    <a:moveTo>
                      <a:pt x="13" y="0"/>
                    </a:moveTo>
                    <a:lnTo>
                      <a:pt x="0" y="0"/>
                    </a:lnTo>
                    <a:lnTo>
                      <a:pt x="8" y="15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6" name="Freeform 1432"/>
              <p:cNvSpPr>
                <a:spLocks/>
              </p:cNvSpPr>
              <p:nvPr/>
            </p:nvSpPr>
            <p:spPr bwMode="auto">
              <a:xfrm>
                <a:off x="5136" y="2653"/>
                <a:ext cx="6" cy="18"/>
              </a:xfrm>
              <a:custGeom>
                <a:avLst/>
                <a:gdLst>
                  <a:gd name="T0" fmla="*/ 3 w 6"/>
                  <a:gd name="T1" fmla="*/ 18 h 18"/>
                  <a:gd name="T2" fmla="*/ 0 w 6"/>
                  <a:gd name="T3" fmla="*/ 11 h 18"/>
                  <a:gd name="T4" fmla="*/ 2 w 6"/>
                  <a:gd name="T5" fmla="*/ 4 h 18"/>
                  <a:gd name="T6" fmla="*/ 1 w 6"/>
                  <a:gd name="T7" fmla="*/ 4 h 18"/>
                  <a:gd name="T8" fmla="*/ 1 w 6"/>
                  <a:gd name="T9" fmla="*/ 3 h 18"/>
                  <a:gd name="T10" fmla="*/ 1 w 6"/>
                  <a:gd name="T11" fmla="*/ 3 h 18"/>
                  <a:gd name="T12" fmla="*/ 1 w 6"/>
                  <a:gd name="T13" fmla="*/ 2 h 18"/>
                  <a:gd name="T14" fmla="*/ 1 w 6"/>
                  <a:gd name="T15" fmla="*/ 2 h 18"/>
                  <a:gd name="T16" fmla="*/ 1 w 6"/>
                  <a:gd name="T17" fmla="*/ 1 h 18"/>
                  <a:gd name="T18" fmla="*/ 2 w 6"/>
                  <a:gd name="T19" fmla="*/ 0 h 18"/>
                  <a:gd name="T20" fmla="*/ 3 w 6"/>
                  <a:gd name="T21" fmla="*/ 0 h 18"/>
                  <a:gd name="T22" fmla="*/ 4 w 6"/>
                  <a:gd name="T23" fmla="*/ 0 h 18"/>
                  <a:gd name="T24" fmla="*/ 4 w 6"/>
                  <a:gd name="T25" fmla="*/ 1 h 18"/>
                  <a:gd name="T26" fmla="*/ 5 w 6"/>
                  <a:gd name="T27" fmla="*/ 2 h 18"/>
                  <a:gd name="T28" fmla="*/ 5 w 6"/>
                  <a:gd name="T29" fmla="*/ 2 h 18"/>
                  <a:gd name="T30" fmla="*/ 5 w 6"/>
                  <a:gd name="T31" fmla="*/ 3 h 18"/>
                  <a:gd name="T32" fmla="*/ 5 w 6"/>
                  <a:gd name="T33" fmla="*/ 3 h 18"/>
                  <a:gd name="T34" fmla="*/ 4 w 6"/>
                  <a:gd name="T35" fmla="*/ 4 h 18"/>
                  <a:gd name="T36" fmla="*/ 4 w 6"/>
                  <a:gd name="T37" fmla="*/ 4 h 18"/>
                  <a:gd name="T38" fmla="*/ 6 w 6"/>
                  <a:gd name="T39" fmla="*/ 11 h 18"/>
                  <a:gd name="T40" fmla="*/ 3 w 6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18">
                    <a:moveTo>
                      <a:pt x="3" y="18"/>
                    </a:moveTo>
                    <a:lnTo>
                      <a:pt x="0" y="11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11"/>
                    </a:lnTo>
                    <a:lnTo>
                      <a:pt x="3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7" name="Freeform 1433"/>
              <p:cNvSpPr>
                <a:spLocks/>
              </p:cNvSpPr>
              <p:nvPr/>
            </p:nvSpPr>
            <p:spPr bwMode="auto">
              <a:xfrm>
                <a:off x="5138" y="2677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4 h 4"/>
                  <a:gd name="T4" fmla="*/ 3 w 4"/>
                  <a:gd name="T5" fmla="*/ 3 h 4"/>
                  <a:gd name="T6" fmla="*/ 4 w 4"/>
                  <a:gd name="T7" fmla="*/ 2 h 4"/>
                  <a:gd name="T8" fmla="*/ 4 w 4"/>
                  <a:gd name="T9" fmla="*/ 2 h 4"/>
                  <a:gd name="T10" fmla="*/ 4 w 4"/>
                  <a:gd name="T11" fmla="*/ 1 h 4"/>
                  <a:gd name="T12" fmla="*/ 3 w 4"/>
                  <a:gd name="T13" fmla="*/ 0 h 4"/>
                  <a:gd name="T14" fmla="*/ 3 w 4"/>
                  <a:gd name="T15" fmla="*/ 0 h 4"/>
                  <a:gd name="T16" fmla="*/ 2 w 4"/>
                  <a:gd name="T17" fmla="*/ 0 h 4"/>
                  <a:gd name="T18" fmla="*/ 2 w 4"/>
                  <a:gd name="T19" fmla="*/ 0 h 4"/>
                  <a:gd name="T20" fmla="*/ 1 w 4"/>
                  <a:gd name="T21" fmla="*/ 0 h 4"/>
                  <a:gd name="T22" fmla="*/ 1 w 4"/>
                  <a:gd name="T23" fmla="*/ 1 h 4"/>
                  <a:gd name="T24" fmla="*/ 0 w 4"/>
                  <a:gd name="T25" fmla="*/ 2 h 4"/>
                  <a:gd name="T26" fmla="*/ 1 w 4"/>
                  <a:gd name="T27" fmla="*/ 2 h 4"/>
                  <a:gd name="T28" fmla="*/ 1 w 4"/>
                  <a:gd name="T29" fmla="*/ 3 h 4"/>
                  <a:gd name="T30" fmla="*/ 2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3" y="4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8" name="Freeform 1434"/>
              <p:cNvSpPr>
                <a:spLocks/>
              </p:cNvSpPr>
              <p:nvPr/>
            </p:nvSpPr>
            <p:spPr bwMode="auto">
              <a:xfrm>
                <a:off x="5138" y="2684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4 h 4"/>
                  <a:gd name="T4" fmla="*/ 3 w 4"/>
                  <a:gd name="T5" fmla="*/ 3 h 4"/>
                  <a:gd name="T6" fmla="*/ 4 w 4"/>
                  <a:gd name="T7" fmla="*/ 2 h 4"/>
                  <a:gd name="T8" fmla="*/ 4 w 4"/>
                  <a:gd name="T9" fmla="*/ 2 h 4"/>
                  <a:gd name="T10" fmla="*/ 4 w 4"/>
                  <a:gd name="T11" fmla="*/ 1 h 4"/>
                  <a:gd name="T12" fmla="*/ 3 w 4"/>
                  <a:gd name="T13" fmla="*/ 0 h 4"/>
                  <a:gd name="T14" fmla="*/ 3 w 4"/>
                  <a:gd name="T15" fmla="*/ 0 h 4"/>
                  <a:gd name="T16" fmla="*/ 2 w 4"/>
                  <a:gd name="T17" fmla="*/ 0 h 4"/>
                  <a:gd name="T18" fmla="*/ 2 w 4"/>
                  <a:gd name="T19" fmla="*/ 0 h 4"/>
                  <a:gd name="T20" fmla="*/ 1 w 4"/>
                  <a:gd name="T21" fmla="*/ 0 h 4"/>
                  <a:gd name="T22" fmla="*/ 1 w 4"/>
                  <a:gd name="T23" fmla="*/ 1 h 4"/>
                  <a:gd name="T24" fmla="*/ 0 w 4"/>
                  <a:gd name="T25" fmla="*/ 2 h 4"/>
                  <a:gd name="T26" fmla="*/ 1 w 4"/>
                  <a:gd name="T27" fmla="*/ 2 h 4"/>
                  <a:gd name="T28" fmla="*/ 1 w 4"/>
                  <a:gd name="T29" fmla="*/ 3 h 4"/>
                  <a:gd name="T30" fmla="*/ 2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3" y="4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9" name="Freeform 1435"/>
              <p:cNvSpPr>
                <a:spLocks/>
              </p:cNvSpPr>
              <p:nvPr/>
            </p:nvSpPr>
            <p:spPr bwMode="auto">
              <a:xfrm>
                <a:off x="5142" y="2618"/>
                <a:ext cx="11" cy="14"/>
              </a:xfrm>
              <a:custGeom>
                <a:avLst/>
                <a:gdLst>
                  <a:gd name="T0" fmla="*/ 8 w 11"/>
                  <a:gd name="T1" fmla="*/ 12 h 14"/>
                  <a:gd name="T2" fmla="*/ 4 w 11"/>
                  <a:gd name="T3" fmla="*/ 4 h 14"/>
                  <a:gd name="T4" fmla="*/ 5 w 11"/>
                  <a:gd name="T5" fmla="*/ 0 h 14"/>
                  <a:gd name="T6" fmla="*/ 11 w 11"/>
                  <a:gd name="T7" fmla="*/ 14 h 14"/>
                  <a:gd name="T8" fmla="*/ 0 w 11"/>
                  <a:gd name="T9" fmla="*/ 13 h 14"/>
                  <a:gd name="T10" fmla="*/ 1 w 11"/>
                  <a:gd name="T11" fmla="*/ 11 h 14"/>
                  <a:gd name="T12" fmla="*/ 8 w 11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4">
                    <a:moveTo>
                      <a:pt x="8" y="12"/>
                    </a:moveTo>
                    <a:lnTo>
                      <a:pt x="4" y="4"/>
                    </a:lnTo>
                    <a:lnTo>
                      <a:pt x="5" y="0"/>
                    </a:lnTo>
                    <a:lnTo>
                      <a:pt x="11" y="14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0" name="Freeform 1436"/>
              <p:cNvSpPr>
                <a:spLocks/>
              </p:cNvSpPr>
              <p:nvPr/>
            </p:nvSpPr>
            <p:spPr bwMode="auto">
              <a:xfrm>
                <a:off x="5151" y="2619"/>
                <a:ext cx="4" cy="5"/>
              </a:xfrm>
              <a:custGeom>
                <a:avLst/>
                <a:gdLst>
                  <a:gd name="T0" fmla="*/ 1 w 4"/>
                  <a:gd name="T1" fmla="*/ 5 h 5"/>
                  <a:gd name="T2" fmla="*/ 0 w 4"/>
                  <a:gd name="T3" fmla="*/ 5 h 5"/>
                  <a:gd name="T4" fmla="*/ 0 w 4"/>
                  <a:gd name="T5" fmla="*/ 4 h 5"/>
                  <a:gd name="T6" fmla="*/ 0 w 4"/>
                  <a:gd name="T7" fmla="*/ 3 h 5"/>
                  <a:gd name="T8" fmla="*/ 0 w 4"/>
                  <a:gd name="T9" fmla="*/ 2 h 5"/>
                  <a:gd name="T10" fmla="*/ 1 w 4"/>
                  <a:gd name="T11" fmla="*/ 1 h 5"/>
                  <a:gd name="T12" fmla="*/ 1 w 4"/>
                  <a:gd name="T13" fmla="*/ 0 h 5"/>
                  <a:gd name="T14" fmla="*/ 2 w 4"/>
                  <a:gd name="T15" fmla="*/ 0 h 5"/>
                  <a:gd name="T16" fmla="*/ 3 w 4"/>
                  <a:gd name="T17" fmla="*/ 0 h 5"/>
                  <a:gd name="T18" fmla="*/ 3 w 4"/>
                  <a:gd name="T19" fmla="*/ 0 h 5"/>
                  <a:gd name="T20" fmla="*/ 4 w 4"/>
                  <a:gd name="T21" fmla="*/ 1 h 5"/>
                  <a:gd name="T22" fmla="*/ 4 w 4"/>
                  <a:gd name="T23" fmla="*/ 2 h 5"/>
                  <a:gd name="T24" fmla="*/ 3 w 4"/>
                  <a:gd name="T25" fmla="*/ 3 h 5"/>
                  <a:gd name="T26" fmla="*/ 3 w 4"/>
                  <a:gd name="T27" fmla="*/ 4 h 5"/>
                  <a:gd name="T28" fmla="*/ 2 w 4"/>
                  <a:gd name="T29" fmla="*/ 5 h 5"/>
                  <a:gd name="T30" fmla="*/ 1 w 4"/>
                  <a:gd name="T31" fmla="*/ 5 h 5"/>
                  <a:gd name="T32" fmla="*/ 1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1" name="Freeform 1437"/>
              <p:cNvSpPr>
                <a:spLocks/>
              </p:cNvSpPr>
              <p:nvPr/>
            </p:nvSpPr>
            <p:spPr bwMode="auto">
              <a:xfrm>
                <a:off x="5140" y="2617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0 w 4"/>
                  <a:gd name="T3" fmla="*/ 5 h 6"/>
                  <a:gd name="T4" fmla="*/ 0 w 4"/>
                  <a:gd name="T5" fmla="*/ 4 h 6"/>
                  <a:gd name="T6" fmla="*/ 0 w 4"/>
                  <a:gd name="T7" fmla="*/ 3 h 6"/>
                  <a:gd name="T8" fmla="*/ 0 w 4"/>
                  <a:gd name="T9" fmla="*/ 2 h 6"/>
                  <a:gd name="T10" fmla="*/ 1 w 4"/>
                  <a:gd name="T11" fmla="*/ 1 h 6"/>
                  <a:gd name="T12" fmla="*/ 1 w 4"/>
                  <a:gd name="T13" fmla="*/ 0 h 6"/>
                  <a:gd name="T14" fmla="*/ 2 w 4"/>
                  <a:gd name="T15" fmla="*/ 0 h 6"/>
                  <a:gd name="T16" fmla="*/ 3 w 4"/>
                  <a:gd name="T17" fmla="*/ 0 h 6"/>
                  <a:gd name="T18" fmla="*/ 3 w 4"/>
                  <a:gd name="T19" fmla="*/ 0 h 6"/>
                  <a:gd name="T20" fmla="*/ 4 w 4"/>
                  <a:gd name="T21" fmla="*/ 1 h 6"/>
                  <a:gd name="T22" fmla="*/ 4 w 4"/>
                  <a:gd name="T23" fmla="*/ 2 h 6"/>
                  <a:gd name="T24" fmla="*/ 3 w 4"/>
                  <a:gd name="T25" fmla="*/ 3 h 6"/>
                  <a:gd name="T26" fmla="*/ 3 w 4"/>
                  <a:gd name="T27" fmla="*/ 4 h 6"/>
                  <a:gd name="T28" fmla="*/ 2 w 4"/>
                  <a:gd name="T29" fmla="*/ 5 h 6"/>
                  <a:gd name="T30" fmla="*/ 1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2" name="Freeform 1438"/>
              <p:cNvSpPr>
                <a:spLocks/>
              </p:cNvSpPr>
              <p:nvPr/>
            </p:nvSpPr>
            <p:spPr bwMode="auto">
              <a:xfrm>
                <a:off x="5249" y="2618"/>
                <a:ext cx="10" cy="13"/>
              </a:xfrm>
              <a:custGeom>
                <a:avLst/>
                <a:gdLst>
                  <a:gd name="T0" fmla="*/ 2 w 10"/>
                  <a:gd name="T1" fmla="*/ 12 h 13"/>
                  <a:gd name="T2" fmla="*/ 7 w 10"/>
                  <a:gd name="T3" fmla="*/ 3 h 13"/>
                  <a:gd name="T4" fmla="*/ 7 w 10"/>
                  <a:gd name="T5" fmla="*/ 0 h 13"/>
                  <a:gd name="T6" fmla="*/ 0 w 10"/>
                  <a:gd name="T7" fmla="*/ 13 h 13"/>
                  <a:gd name="T8" fmla="*/ 10 w 10"/>
                  <a:gd name="T9" fmla="*/ 13 h 13"/>
                  <a:gd name="T10" fmla="*/ 10 w 10"/>
                  <a:gd name="T11" fmla="*/ 12 h 13"/>
                  <a:gd name="T12" fmla="*/ 2 w 10"/>
                  <a:gd name="T1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3">
                    <a:moveTo>
                      <a:pt x="2" y="12"/>
                    </a:moveTo>
                    <a:lnTo>
                      <a:pt x="7" y="3"/>
                    </a:lnTo>
                    <a:lnTo>
                      <a:pt x="7" y="0"/>
                    </a:lnTo>
                    <a:lnTo>
                      <a:pt x="0" y="13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3" name="Freeform 1439"/>
              <p:cNvSpPr>
                <a:spLocks/>
              </p:cNvSpPr>
              <p:nvPr/>
            </p:nvSpPr>
            <p:spPr bwMode="auto">
              <a:xfrm>
                <a:off x="5247" y="2617"/>
                <a:ext cx="4" cy="6"/>
              </a:xfrm>
              <a:custGeom>
                <a:avLst/>
                <a:gdLst>
                  <a:gd name="T0" fmla="*/ 2 w 4"/>
                  <a:gd name="T1" fmla="*/ 6 h 6"/>
                  <a:gd name="T2" fmla="*/ 2 w 4"/>
                  <a:gd name="T3" fmla="*/ 6 h 6"/>
                  <a:gd name="T4" fmla="*/ 3 w 4"/>
                  <a:gd name="T5" fmla="*/ 6 h 6"/>
                  <a:gd name="T6" fmla="*/ 3 w 4"/>
                  <a:gd name="T7" fmla="*/ 5 h 6"/>
                  <a:gd name="T8" fmla="*/ 4 w 4"/>
                  <a:gd name="T9" fmla="*/ 4 h 6"/>
                  <a:gd name="T10" fmla="*/ 4 w 4"/>
                  <a:gd name="T11" fmla="*/ 2 h 6"/>
                  <a:gd name="T12" fmla="*/ 3 w 4"/>
                  <a:gd name="T13" fmla="*/ 1 h 6"/>
                  <a:gd name="T14" fmla="*/ 3 w 4"/>
                  <a:gd name="T15" fmla="*/ 1 h 6"/>
                  <a:gd name="T16" fmla="*/ 2 w 4"/>
                  <a:gd name="T17" fmla="*/ 0 h 6"/>
                  <a:gd name="T18" fmla="*/ 2 w 4"/>
                  <a:gd name="T19" fmla="*/ 1 h 6"/>
                  <a:gd name="T20" fmla="*/ 1 w 4"/>
                  <a:gd name="T21" fmla="*/ 1 h 6"/>
                  <a:gd name="T22" fmla="*/ 1 w 4"/>
                  <a:gd name="T23" fmla="*/ 2 h 6"/>
                  <a:gd name="T24" fmla="*/ 0 w 4"/>
                  <a:gd name="T25" fmla="*/ 3 h 6"/>
                  <a:gd name="T26" fmla="*/ 0 w 4"/>
                  <a:gd name="T27" fmla="*/ 4 h 6"/>
                  <a:gd name="T28" fmla="*/ 1 w 4"/>
                  <a:gd name="T29" fmla="*/ 5 h 6"/>
                  <a:gd name="T30" fmla="*/ 1 w 4"/>
                  <a:gd name="T31" fmla="*/ 6 h 6"/>
                  <a:gd name="T32" fmla="*/ 2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lnTo>
                      <a:pt x="2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4" name="Freeform 1440"/>
              <p:cNvSpPr>
                <a:spLocks/>
              </p:cNvSpPr>
              <p:nvPr/>
            </p:nvSpPr>
            <p:spPr bwMode="auto">
              <a:xfrm>
                <a:off x="5260" y="2618"/>
                <a:ext cx="3" cy="6"/>
              </a:xfrm>
              <a:custGeom>
                <a:avLst/>
                <a:gdLst>
                  <a:gd name="T0" fmla="*/ 1 w 3"/>
                  <a:gd name="T1" fmla="*/ 6 h 6"/>
                  <a:gd name="T2" fmla="*/ 2 w 3"/>
                  <a:gd name="T3" fmla="*/ 6 h 6"/>
                  <a:gd name="T4" fmla="*/ 3 w 3"/>
                  <a:gd name="T5" fmla="*/ 5 h 6"/>
                  <a:gd name="T6" fmla="*/ 3 w 3"/>
                  <a:gd name="T7" fmla="*/ 4 h 6"/>
                  <a:gd name="T8" fmla="*/ 3 w 3"/>
                  <a:gd name="T9" fmla="*/ 3 h 6"/>
                  <a:gd name="T10" fmla="*/ 3 w 3"/>
                  <a:gd name="T11" fmla="*/ 2 h 6"/>
                  <a:gd name="T12" fmla="*/ 3 w 3"/>
                  <a:gd name="T13" fmla="*/ 1 h 6"/>
                  <a:gd name="T14" fmla="*/ 3 w 3"/>
                  <a:gd name="T15" fmla="*/ 0 h 6"/>
                  <a:gd name="T16" fmla="*/ 2 w 3"/>
                  <a:gd name="T17" fmla="*/ 0 h 6"/>
                  <a:gd name="T18" fmla="*/ 1 w 3"/>
                  <a:gd name="T19" fmla="*/ 0 h 6"/>
                  <a:gd name="T20" fmla="*/ 1 w 3"/>
                  <a:gd name="T21" fmla="*/ 0 h 6"/>
                  <a:gd name="T22" fmla="*/ 0 w 3"/>
                  <a:gd name="T23" fmla="*/ 1 h 6"/>
                  <a:gd name="T24" fmla="*/ 0 w 3"/>
                  <a:gd name="T25" fmla="*/ 3 h 6"/>
                  <a:gd name="T26" fmla="*/ 0 w 3"/>
                  <a:gd name="T27" fmla="*/ 4 h 6"/>
                  <a:gd name="T28" fmla="*/ 0 w 3"/>
                  <a:gd name="T29" fmla="*/ 5 h 6"/>
                  <a:gd name="T30" fmla="*/ 1 w 3"/>
                  <a:gd name="T31" fmla="*/ 6 h 6"/>
                  <a:gd name="T32" fmla="*/ 1 w 3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lnTo>
                      <a:pt x="2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647" name="Group 1495"/>
            <p:cNvGrpSpPr>
              <a:grpSpLocks/>
            </p:cNvGrpSpPr>
            <p:nvPr/>
          </p:nvGrpSpPr>
          <p:grpSpPr bwMode="auto">
            <a:xfrm>
              <a:off x="8550275" y="4103688"/>
              <a:ext cx="301625" cy="269875"/>
              <a:chOff x="5386" y="2585"/>
              <a:chExt cx="190" cy="170"/>
            </a:xfrm>
          </p:grpSpPr>
          <p:sp>
            <p:nvSpPr>
              <p:cNvPr id="655" name="Freeform 1442"/>
              <p:cNvSpPr>
                <a:spLocks/>
              </p:cNvSpPr>
              <p:nvPr/>
            </p:nvSpPr>
            <p:spPr bwMode="auto">
              <a:xfrm>
                <a:off x="5548" y="2626"/>
                <a:ext cx="15" cy="17"/>
              </a:xfrm>
              <a:custGeom>
                <a:avLst/>
                <a:gdLst>
                  <a:gd name="T0" fmla="*/ 7 w 15"/>
                  <a:gd name="T1" fmla="*/ 17 h 17"/>
                  <a:gd name="T2" fmla="*/ 9 w 15"/>
                  <a:gd name="T3" fmla="*/ 16 h 17"/>
                  <a:gd name="T4" fmla="*/ 10 w 15"/>
                  <a:gd name="T5" fmla="*/ 16 h 17"/>
                  <a:gd name="T6" fmla="*/ 12 w 15"/>
                  <a:gd name="T7" fmla="*/ 15 h 17"/>
                  <a:gd name="T8" fmla="*/ 13 w 15"/>
                  <a:gd name="T9" fmla="*/ 14 h 17"/>
                  <a:gd name="T10" fmla="*/ 14 w 15"/>
                  <a:gd name="T11" fmla="*/ 13 h 17"/>
                  <a:gd name="T12" fmla="*/ 15 w 15"/>
                  <a:gd name="T13" fmla="*/ 11 h 17"/>
                  <a:gd name="T14" fmla="*/ 15 w 15"/>
                  <a:gd name="T15" fmla="*/ 10 h 17"/>
                  <a:gd name="T16" fmla="*/ 15 w 15"/>
                  <a:gd name="T17" fmla="*/ 8 h 17"/>
                  <a:gd name="T18" fmla="*/ 15 w 15"/>
                  <a:gd name="T19" fmla="*/ 6 h 17"/>
                  <a:gd name="T20" fmla="*/ 15 w 15"/>
                  <a:gd name="T21" fmla="*/ 5 h 17"/>
                  <a:gd name="T22" fmla="*/ 14 w 15"/>
                  <a:gd name="T23" fmla="*/ 3 h 17"/>
                  <a:gd name="T24" fmla="*/ 13 w 15"/>
                  <a:gd name="T25" fmla="*/ 2 h 17"/>
                  <a:gd name="T26" fmla="*/ 12 w 15"/>
                  <a:gd name="T27" fmla="*/ 1 h 17"/>
                  <a:gd name="T28" fmla="*/ 10 w 15"/>
                  <a:gd name="T29" fmla="*/ 0 h 17"/>
                  <a:gd name="T30" fmla="*/ 9 w 15"/>
                  <a:gd name="T31" fmla="*/ 0 h 17"/>
                  <a:gd name="T32" fmla="*/ 7 w 15"/>
                  <a:gd name="T33" fmla="*/ 0 h 17"/>
                  <a:gd name="T34" fmla="*/ 6 w 15"/>
                  <a:gd name="T35" fmla="*/ 0 h 17"/>
                  <a:gd name="T36" fmla="*/ 4 w 15"/>
                  <a:gd name="T37" fmla="*/ 0 h 17"/>
                  <a:gd name="T38" fmla="*/ 3 w 15"/>
                  <a:gd name="T39" fmla="*/ 1 h 17"/>
                  <a:gd name="T40" fmla="*/ 2 w 15"/>
                  <a:gd name="T41" fmla="*/ 2 h 17"/>
                  <a:gd name="T42" fmla="*/ 1 w 15"/>
                  <a:gd name="T43" fmla="*/ 3 h 17"/>
                  <a:gd name="T44" fmla="*/ 0 w 15"/>
                  <a:gd name="T45" fmla="*/ 5 h 17"/>
                  <a:gd name="T46" fmla="*/ 0 w 15"/>
                  <a:gd name="T47" fmla="*/ 6 h 17"/>
                  <a:gd name="T48" fmla="*/ 0 w 15"/>
                  <a:gd name="T49" fmla="*/ 8 h 17"/>
                  <a:gd name="T50" fmla="*/ 0 w 15"/>
                  <a:gd name="T51" fmla="*/ 10 h 17"/>
                  <a:gd name="T52" fmla="*/ 0 w 15"/>
                  <a:gd name="T53" fmla="*/ 11 h 17"/>
                  <a:gd name="T54" fmla="*/ 1 w 15"/>
                  <a:gd name="T55" fmla="*/ 13 h 17"/>
                  <a:gd name="T56" fmla="*/ 2 w 15"/>
                  <a:gd name="T57" fmla="*/ 14 h 17"/>
                  <a:gd name="T58" fmla="*/ 3 w 15"/>
                  <a:gd name="T59" fmla="*/ 15 h 17"/>
                  <a:gd name="T60" fmla="*/ 4 w 15"/>
                  <a:gd name="T61" fmla="*/ 16 h 17"/>
                  <a:gd name="T62" fmla="*/ 6 w 15"/>
                  <a:gd name="T63" fmla="*/ 16 h 17"/>
                  <a:gd name="T64" fmla="*/ 7 w 15"/>
                  <a:gd name="T6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7">
                    <a:moveTo>
                      <a:pt x="7" y="17"/>
                    </a:moveTo>
                    <a:lnTo>
                      <a:pt x="9" y="16"/>
                    </a:lnTo>
                    <a:lnTo>
                      <a:pt x="10" y="16"/>
                    </a:lnTo>
                    <a:lnTo>
                      <a:pt x="12" y="15"/>
                    </a:lnTo>
                    <a:lnTo>
                      <a:pt x="13" y="14"/>
                    </a:lnTo>
                    <a:lnTo>
                      <a:pt x="14" y="13"/>
                    </a:lnTo>
                    <a:lnTo>
                      <a:pt x="15" y="11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5" y="6"/>
                    </a:lnTo>
                    <a:lnTo>
                      <a:pt x="15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3" y="15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7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6" name="Freeform 1443"/>
              <p:cNvSpPr>
                <a:spLocks/>
              </p:cNvSpPr>
              <p:nvPr/>
            </p:nvSpPr>
            <p:spPr bwMode="auto">
              <a:xfrm>
                <a:off x="5395" y="2587"/>
                <a:ext cx="86" cy="12"/>
              </a:xfrm>
              <a:custGeom>
                <a:avLst/>
                <a:gdLst>
                  <a:gd name="T0" fmla="*/ 86 w 86"/>
                  <a:gd name="T1" fmla="*/ 10 h 12"/>
                  <a:gd name="T2" fmla="*/ 43 w 86"/>
                  <a:gd name="T3" fmla="*/ 0 h 12"/>
                  <a:gd name="T4" fmla="*/ 0 w 86"/>
                  <a:gd name="T5" fmla="*/ 10 h 12"/>
                  <a:gd name="T6" fmla="*/ 1 w 86"/>
                  <a:gd name="T7" fmla="*/ 12 h 12"/>
                  <a:gd name="T8" fmla="*/ 43 w 86"/>
                  <a:gd name="T9" fmla="*/ 2 h 12"/>
                  <a:gd name="T10" fmla="*/ 86 w 86"/>
                  <a:gd name="T11" fmla="*/ 12 h 12"/>
                  <a:gd name="T12" fmla="*/ 86 w 86"/>
                  <a:gd name="T13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12">
                    <a:moveTo>
                      <a:pt x="86" y="10"/>
                    </a:moveTo>
                    <a:lnTo>
                      <a:pt x="43" y="0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43" y="2"/>
                    </a:lnTo>
                    <a:lnTo>
                      <a:pt x="86" y="12"/>
                    </a:lnTo>
                    <a:lnTo>
                      <a:pt x="8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7" name="Rectangle 1444"/>
              <p:cNvSpPr>
                <a:spLocks noChangeArrowheads="1"/>
              </p:cNvSpPr>
              <p:nvPr/>
            </p:nvSpPr>
            <p:spPr bwMode="auto">
              <a:xfrm>
                <a:off x="5390" y="2603"/>
                <a:ext cx="101" cy="10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8" name="Rectangle 1445"/>
              <p:cNvSpPr>
                <a:spLocks noChangeArrowheads="1"/>
              </p:cNvSpPr>
              <p:nvPr/>
            </p:nvSpPr>
            <p:spPr bwMode="auto">
              <a:xfrm>
                <a:off x="5392" y="2605"/>
                <a:ext cx="96" cy="10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9" name="Rectangle 1446"/>
              <p:cNvSpPr>
                <a:spLocks noChangeArrowheads="1"/>
              </p:cNvSpPr>
              <p:nvPr/>
            </p:nvSpPr>
            <p:spPr bwMode="auto">
              <a:xfrm>
                <a:off x="5401" y="2702"/>
                <a:ext cx="14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0" name="Rectangle 1447"/>
              <p:cNvSpPr>
                <a:spLocks noChangeArrowheads="1"/>
              </p:cNvSpPr>
              <p:nvPr/>
            </p:nvSpPr>
            <p:spPr bwMode="auto">
              <a:xfrm>
                <a:off x="5425" y="2702"/>
                <a:ext cx="13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1" name="Rectangle 1448"/>
              <p:cNvSpPr>
                <a:spLocks noChangeArrowheads="1"/>
              </p:cNvSpPr>
              <p:nvPr/>
            </p:nvSpPr>
            <p:spPr bwMode="auto">
              <a:xfrm>
                <a:off x="5448" y="2702"/>
                <a:ext cx="14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2" name="Rectangle 1449"/>
              <p:cNvSpPr>
                <a:spLocks noChangeArrowheads="1"/>
              </p:cNvSpPr>
              <p:nvPr/>
            </p:nvSpPr>
            <p:spPr bwMode="auto">
              <a:xfrm>
                <a:off x="5472" y="2702"/>
                <a:ext cx="14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3" name="Rectangle 1450"/>
              <p:cNvSpPr>
                <a:spLocks noChangeArrowheads="1"/>
              </p:cNvSpPr>
              <p:nvPr/>
            </p:nvSpPr>
            <p:spPr bwMode="auto">
              <a:xfrm>
                <a:off x="5401" y="2696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4" name="Rectangle 1451"/>
              <p:cNvSpPr>
                <a:spLocks noChangeArrowheads="1"/>
              </p:cNvSpPr>
              <p:nvPr/>
            </p:nvSpPr>
            <p:spPr bwMode="auto">
              <a:xfrm>
                <a:off x="5394" y="2694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5" name="Rectangle 1452"/>
              <p:cNvSpPr>
                <a:spLocks noChangeArrowheads="1"/>
              </p:cNvSpPr>
              <p:nvPr/>
            </p:nvSpPr>
            <p:spPr bwMode="auto">
              <a:xfrm>
                <a:off x="5401" y="2671"/>
                <a:ext cx="84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6" name="Rectangle 1453"/>
              <p:cNvSpPr>
                <a:spLocks noChangeArrowheads="1"/>
              </p:cNvSpPr>
              <p:nvPr/>
            </p:nvSpPr>
            <p:spPr bwMode="auto">
              <a:xfrm>
                <a:off x="5394" y="2669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7" name="Rectangle 1454"/>
              <p:cNvSpPr>
                <a:spLocks noChangeArrowheads="1"/>
              </p:cNvSpPr>
              <p:nvPr/>
            </p:nvSpPr>
            <p:spPr bwMode="auto">
              <a:xfrm>
                <a:off x="5401" y="2647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8" name="Rectangle 1455"/>
              <p:cNvSpPr>
                <a:spLocks noChangeArrowheads="1"/>
              </p:cNvSpPr>
              <p:nvPr/>
            </p:nvSpPr>
            <p:spPr bwMode="auto">
              <a:xfrm>
                <a:off x="5394" y="2645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9" name="Rectangle 1456"/>
              <p:cNvSpPr>
                <a:spLocks noChangeArrowheads="1"/>
              </p:cNvSpPr>
              <p:nvPr/>
            </p:nvSpPr>
            <p:spPr bwMode="auto">
              <a:xfrm>
                <a:off x="5401" y="2622"/>
                <a:ext cx="84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0" name="Rectangle 1457"/>
              <p:cNvSpPr>
                <a:spLocks noChangeArrowheads="1"/>
              </p:cNvSpPr>
              <p:nvPr/>
            </p:nvSpPr>
            <p:spPr bwMode="auto">
              <a:xfrm>
                <a:off x="5394" y="2620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1" name="Rectangle 1458"/>
              <p:cNvSpPr>
                <a:spLocks noChangeArrowheads="1"/>
              </p:cNvSpPr>
              <p:nvPr/>
            </p:nvSpPr>
            <p:spPr bwMode="auto">
              <a:xfrm>
                <a:off x="5404" y="2635"/>
                <a:ext cx="9" cy="6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2" name="Rectangle 1459"/>
              <p:cNvSpPr>
                <a:spLocks noChangeArrowheads="1"/>
              </p:cNvSpPr>
              <p:nvPr/>
            </p:nvSpPr>
            <p:spPr bwMode="auto">
              <a:xfrm>
                <a:off x="5406" y="2637"/>
                <a:ext cx="5" cy="59"/>
              </a:xfrm>
              <a:prstGeom prst="rect">
                <a:avLst/>
              </a:prstGeom>
              <a:solidFill>
                <a:srgbClr val="FF2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3" name="Rectangle 1460"/>
              <p:cNvSpPr>
                <a:spLocks noChangeArrowheads="1"/>
              </p:cNvSpPr>
              <p:nvPr/>
            </p:nvSpPr>
            <p:spPr bwMode="auto">
              <a:xfrm>
                <a:off x="5428" y="2655"/>
                <a:ext cx="8" cy="4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4" name="Rectangle 1461"/>
              <p:cNvSpPr>
                <a:spLocks noChangeArrowheads="1"/>
              </p:cNvSpPr>
              <p:nvPr/>
            </p:nvSpPr>
            <p:spPr bwMode="auto">
              <a:xfrm>
                <a:off x="5429" y="2657"/>
                <a:ext cx="5" cy="39"/>
              </a:xfrm>
              <a:prstGeom prst="rect">
                <a:avLst/>
              </a:prstGeom>
              <a:solidFill>
                <a:srgbClr val="B2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5" name="Rectangle 1462"/>
              <p:cNvSpPr>
                <a:spLocks noChangeArrowheads="1"/>
              </p:cNvSpPr>
              <p:nvPr/>
            </p:nvSpPr>
            <p:spPr bwMode="auto">
              <a:xfrm>
                <a:off x="5451" y="2666"/>
                <a:ext cx="8" cy="3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6" name="Rectangle 1463"/>
              <p:cNvSpPr>
                <a:spLocks noChangeArrowheads="1"/>
              </p:cNvSpPr>
              <p:nvPr/>
            </p:nvSpPr>
            <p:spPr bwMode="auto">
              <a:xfrm>
                <a:off x="5452" y="2668"/>
                <a:ext cx="5" cy="28"/>
              </a:xfrm>
              <a:prstGeom prst="rect">
                <a:avLst/>
              </a:prstGeom>
              <a:solidFill>
                <a:srgbClr val="FFAF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7" name="Rectangle 1464"/>
              <p:cNvSpPr>
                <a:spLocks noChangeArrowheads="1"/>
              </p:cNvSpPr>
              <p:nvPr/>
            </p:nvSpPr>
            <p:spPr bwMode="auto">
              <a:xfrm>
                <a:off x="5475" y="2627"/>
                <a:ext cx="8" cy="7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8" name="Rectangle 1465"/>
              <p:cNvSpPr>
                <a:spLocks noChangeArrowheads="1"/>
              </p:cNvSpPr>
              <p:nvPr/>
            </p:nvSpPr>
            <p:spPr bwMode="auto">
              <a:xfrm>
                <a:off x="5476" y="2628"/>
                <a:ext cx="5" cy="68"/>
              </a:xfrm>
              <a:prstGeom prst="rect">
                <a:avLst/>
              </a:prstGeom>
              <a:solidFill>
                <a:srgbClr val="FF6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9" name="Rectangle 1466"/>
              <p:cNvSpPr>
                <a:spLocks noChangeArrowheads="1"/>
              </p:cNvSpPr>
              <p:nvPr/>
            </p:nvSpPr>
            <p:spPr bwMode="auto">
              <a:xfrm>
                <a:off x="5386" y="2709"/>
                <a:ext cx="108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0" name="Rectangle 1467"/>
              <p:cNvSpPr>
                <a:spLocks noChangeArrowheads="1"/>
              </p:cNvSpPr>
              <p:nvPr/>
            </p:nvSpPr>
            <p:spPr bwMode="auto">
              <a:xfrm>
                <a:off x="5388" y="2711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1" name="Rectangle 1468"/>
              <p:cNvSpPr>
                <a:spLocks noChangeArrowheads="1"/>
              </p:cNvSpPr>
              <p:nvPr/>
            </p:nvSpPr>
            <p:spPr bwMode="auto">
              <a:xfrm>
                <a:off x="5386" y="2596"/>
                <a:ext cx="108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2" name="Rectangle 1469"/>
              <p:cNvSpPr>
                <a:spLocks noChangeArrowheads="1"/>
              </p:cNvSpPr>
              <p:nvPr/>
            </p:nvSpPr>
            <p:spPr bwMode="auto">
              <a:xfrm>
                <a:off x="5388" y="2599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3" name="Freeform 1470"/>
              <p:cNvSpPr>
                <a:spLocks/>
              </p:cNvSpPr>
              <p:nvPr/>
            </p:nvSpPr>
            <p:spPr bwMode="auto">
              <a:xfrm>
                <a:off x="5435" y="2585"/>
                <a:ext cx="7" cy="7"/>
              </a:xfrm>
              <a:custGeom>
                <a:avLst/>
                <a:gdLst>
                  <a:gd name="T0" fmla="*/ 3 w 7"/>
                  <a:gd name="T1" fmla="*/ 7 h 7"/>
                  <a:gd name="T2" fmla="*/ 4 w 7"/>
                  <a:gd name="T3" fmla="*/ 7 h 7"/>
                  <a:gd name="T4" fmla="*/ 5 w 7"/>
                  <a:gd name="T5" fmla="*/ 7 h 7"/>
                  <a:gd name="T6" fmla="*/ 5 w 7"/>
                  <a:gd name="T7" fmla="*/ 7 h 7"/>
                  <a:gd name="T8" fmla="*/ 6 w 7"/>
                  <a:gd name="T9" fmla="*/ 6 h 7"/>
                  <a:gd name="T10" fmla="*/ 6 w 7"/>
                  <a:gd name="T11" fmla="*/ 6 h 7"/>
                  <a:gd name="T12" fmla="*/ 6 w 7"/>
                  <a:gd name="T13" fmla="*/ 5 h 7"/>
                  <a:gd name="T14" fmla="*/ 7 w 7"/>
                  <a:gd name="T15" fmla="*/ 4 h 7"/>
                  <a:gd name="T16" fmla="*/ 7 w 7"/>
                  <a:gd name="T17" fmla="*/ 4 h 7"/>
                  <a:gd name="T18" fmla="*/ 7 w 7"/>
                  <a:gd name="T19" fmla="*/ 3 h 7"/>
                  <a:gd name="T20" fmla="*/ 6 w 7"/>
                  <a:gd name="T21" fmla="*/ 2 h 7"/>
                  <a:gd name="T22" fmla="*/ 6 w 7"/>
                  <a:gd name="T23" fmla="*/ 2 h 7"/>
                  <a:gd name="T24" fmla="*/ 6 w 7"/>
                  <a:gd name="T25" fmla="*/ 1 h 7"/>
                  <a:gd name="T26" fmla="*/ 5 w 7"/>
                  <a:gd name="T27" fmla="*/ 1 h 7"/>
                  <a:gd name="T28" fmla="*/ 5 w 7"/>
                  <a:gd name="T29" fmla="*/ 0 h 7"/>
                  <a:gd name="T30" fmla="*/ 4 w 7"/>
                  <a:gd name="T31" fmla="*/ 0 h 7"/>
                  <a:gd name="T32" fmla="*/ 3 w 7"/>
                  <a:gd name="T33" fmla="*/ 0 h 7"/>
                  <a:gd name="T34" fmla="*/ 3 w 7"/>
                  <a:gd name="T35" fmla="*/ 0 h 7"/>
                  <a:gd name="T36" fmla="*/ 2 w 7"/>
                  <a:gd name="T37" fmla="*/ 0 h 7"/>
                  <a:gd name="T38" fmla="*/ 1 w 7"/>
                  <a:gd name="T39" fmla="*/ 1 h 7"/>
                  <a:gd name="T40" fmla="*/ 1 w 7"/>
                  <a:gd name="T41" fmla="*/ 1 h 7"/>
                  <a:gd name="T42" fmla="*/ 0 w 7"/>
                  <a:gd name="T43" fmla="*/ 2 h 7"/>
                  <a:gd name="T44" fmla="*/ 0 w 7"/>
                  <a:gd name="T45" fmla="*/ 2 h 7"/>
                  <a:gd name="T46" fmla="*/ 0 w 7"/>
                  <a:gd name="T47" fmla="*/ 3 h 7"/>
                  <a:gd name="T48" fmla="*/ 0 w 7"/>
                  <a:gd name="T49" fmla="*/ 4 h 7"/>
                  <a:gd name="T50" fmla="*/ 0 w 7"/>
                  <a:gd name="T51" fmla="*/ 4 h 7"/>
                  <a:gd name="T52" fmla="*/ 0 w 7"/>
                  <a:gd name="T53" fmla="*/ 5 h 7"/>
                  <a:gd name="T54" fmla="*/ 0 w 7"/>
                  <a:gd name="T55" fmla="*/ 6 h 7"/>
                  <a:gd name="T56" fmla="*/ 1 w 7"/>
                  <a:gd name="T57" fmla="*/ 6 h 7"/>
                  <a:gd name="T58" fmla="*/ 1 w 7"/>
                  <a:gd name="T59" fmla="*/ 7 h 7"/>
                  <a:gd name="T60" fmla="*/ 2 w 7"/>
                  <a:gd name="T61" fmla="*/ 7 h 7"/>
                  <a:gd name="T62" fmla="*/ 3 w 7"/>
                  <a:gd name="T63" fmla="*/ 7 h 7"/>
                  <a:gd name="T64" fmla="*/ 3 w 7"/>
                  <a:gd name="T6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" h="7">
                    <a:moveTo>
                      <a:pt x="3" y="7"/>
                    </a:moveTo>
                    <a:lnTo>
                      <a:pt x="4" y="7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4" name="Freeform 1471"/>
              <p:cNvSpPr>
                <a:spLocks/>
              </p:cNvSpPr>
              <p:nvPr/>
            </p:nvSpPr>
            <p:spPr bwMode="auto">
              <a:xfrm>
                <a:off x="5436" y="2586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3 w 4"/>
                  <a:gd name="T3" fmla="*/ 5 h 5"/>
                  <a:gd name="T4" fmla="*/ 4 w 4"/>
                  <a:gd name="T5" fmla="*/ 4 h 5"/>
                  <a:gd name="T6" fmla="*/ 4 w 4"/>
                  <a:gd name="T7" fmla="*/ 3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1 h 5"/>
                  <a:gd name="T14" fmla="*/ 3 w 4"/>
                  <a:gd name="T15" fmla="*/ 0 h 5"/>
                  <a:gd name="T16" fmla="*/ 2 w 4"/>
                  <a:gd name="T17" fmla="*/ 0 h 5"/>
                  <a:gd name="T18" fmla="*/ 1 w 4"/>
                  <a:gd name="T19" fmla="*/ 0 h 5"/>
                  <a:gd name="T20" fmla="*/ 1 w 4"/>
                  <a:gd name="T21" fmla="*/ 1 h 5"/>
                  <a:gd name="T22" fmla="*/ 0 w 4"/>
                  <a:gd name="T23" fmla="*/ 2 h 5"/>
                  <a:gd name="T24" fmla="*/ 0 w 4"/>
                  <a:gd name="T25" fmla="*/ 3 h 5"/>
                  <a:gd name="T26" fmla="*/ 0 w 4"/>
                  <a:gd name="T27" fmla="*/ 3 h 5"/>
                  <a:gd name="T28" fmla="*/ 1 w 4"/>
                  <a:gd name="T29" fmla="*/ 4 h 5"/>
                  <a:gd name="T30" fmla="*/ 1 w 4"/>
                  <a:gd name="T31" fmla="*/ 5 h 5"/>
                  <a:gd name="T32" fmla="*/ 2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3" y="5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5" name="Freeform 1472"/>
              <p:cNvSpPr>
                <a:spLocks/>
              </p:cNvSpPr>
              <p:nvPr/>
            </p:nvSpPr>
            <p:spPr bwMode="auto">
              <a:xfrm>
                <a:off x="5486" y="2649"/>
                <a:ext cx="90" cy="106"/>
              </a:xfrm>
              <a:custGeom>
                <a:avLst/>
                <a:gdLst>
                  <a:gd name="T0" fmla="*/ 75 w 90"/>
                  <a:gd name="T1" fmla="*/ 34 h 106"/>
                  <a:gd name="T2" fmla="*/ 77 w 90"/>
                  <a:gd name="T3" fmla="*/ 33 h 106"/>
                  <a:gd name="T4" fmla="*/ 83 w 90"/>
                  <a:gd name="T5" fmla="*/ 31 h 106"/>
                  <a:gd name="T6" fmla="*/ 84 w 90"/>
                  <a:gd name="T7" fmla="*/ 29 h 106"/>
                  <a:gd name="T8" fmla="*/ 86 w 90"/>
                  <a:gd name="T9" fmla="*/ 27 h 106"/>
                  <a:gd name="T10" fmla="*/ 87 w 90"/>
                  <a:gd name="T11" fmla="*/ 19 h 106"/>
                  <a:gd name="T12" fmla="*/ 86 w 90"/>
                  <a:gd name="T13" fmla="*/ 16 h 106"/>
                  <a:gd name="T14" fmla="*/ 84 w 90"/>
                  <a:gd name="T15" fmla="*/ 11 h 106"/>
                  <a:gd name="T16" fmla="*/ 79 w 90"/>
                  <a:gd name="T17" fmla="*/ 6 h 106"/>
                  <a:gd name="T18" fmla="*/ 74 w 90"/>
                  <a:gd name="T19" fmla="*/ 1 h 106"/>
                  <a:gd name="T20" fmla="*/ 71 w 90"/>
                  <a:gd name="T21" fmla="*/ 1 h 106"/>
                  <a:gd name="T22" fmla="*/ 68 w 90"/>
                  <a:gd name="T23" fmla="*/ 0 h 106"/>
                  <a:gd name="T24" fmla="*/ 64 w 90"/>
                  <a:gd name="T25" fmla="*/ 0 h 106"/>
                  <a:gd name="T26" fmla="*/ 55 w 90"/>
                  <a:gd name="T27" fmla="*/ 0 h 106"/>
                  <a:gd name="T28" fmla="*/ 47 w 90"/>
                  <a:gd name="T29" fmla="*/ 0 h 106"/>
                  <a:gd name="T30" fmla="*/ 43 w 90"/>
                  <a:gd name="T31" fmla="*/ 0 h 106"/>
                  <a:gd name="T32" fmla="*/ 40 w 90"/>
                  <a:gd name="T33" fmla="*/ 0 h 106"/>
                  <a:gd name="T34" fmla="*/ 37 w 90"/>
                  <a:gd name="T35" fmla="*/ 1 h 106"/>
                  <a:gd name="T36" fmla="*/ 32 w 90"/>
                  <a:gd name="T37" fmla="*/ 4 h 106"/>
                  <a:gd name="T38" fmla="*/ 30 w 90"/>
                  <a:gd name="T39" fmla="*/ 7 h 106"/>
                  <a:gd name="T40" fmla="*/ 25 w 90"/>
                  <a:gd name="T41" fmla="*/ 15 h 106"/>
                  <a:gd name="T42" fmla="*/ 23 w 90"/>
                  <a:gd name="T43" fmla="*/ 19 h 106"/>
                  <a:gd name="T44" fmla="*/ 5 w 90"/>
                  <a:gd name="T45" fmla="*/ 14 h 106"/>
                  <a:gd name="T46" fmla="*/ 3 w 90"/>
                  <a:gd name="T47" fmla="*/ 11 h 106"/>
                  <a:gd name="T48" fmla="*/ 2 w 90"/>
                  <a:gd name="T49" fmla="*/ 10 h 106"/>
                  <a:gd name="T50" fmla="*/ 0 w 90"/>
                  <a:gd name="T51" fmla="*/ 15 h 106"/>
                  <a:gd name="T52" fmla="*/ 3 w 90"/>
                  <a:gd name="T53" fmla="*/ 24 h 106"/>
                  <a:gd name="T54" fmla="*/ 6 w 90"/>
                  <a:gd name="T55" fmla="*/ 26 h 106"/>
                  <a:gd name="T56" fmla="*/ 9 w 90"/>
                  <a:gd name="T57" fmla="*/ 27 h 106"/>
                  <a:gd name="T58" fmla="*/ 14 w 90"/>
                  <a:gd name="T59" fmla="*/ 29 h 106"/>
                  <a:gd name="T60" fmla="*/ 18 w 90"/>
                  <a:gd name="T61" fmla="*/ 31 h 106"/>
                  <a:gd name="T62" fmla="*/ 23 w 90"/>
                  <a:gd name="T63" fmla="*/ 32 h 106"/>
                  <a:gd name="T64" fmla="*/ 27 w 90"/>
                  <a:gd name="T65" fmla="*/ 31 h 106"/>
                  <a:gd name="T66" fmla="*/ 32 w 90"/>
                  <a:gd name="T67" fmla="*/ 28 h 106"/>
                  <a:gd name="T68" fmla="*/ 19 w 90"/>
                  <a:gd name="T69" fmla="*/ 79 h 106"/>
                  <a:gd name="T70" fmla="*/ 33 w 90"/>
                  <a:gd name="T71" fmla="*/ 93 h 106"/>
                  <a:gd name="T72" fmla="*/ 41 w 90"/>
                  <a:gd name="T73" fmla="*/ 100 h 106"/>
                  <a:gd name="T74" fmla="*/ 36 w 90"/>
                  <a:gd name="T75" fmla="*/ 101 h 106"/>
                  <a:gd name="T76" fmla="*/ 32 w 90"/>
                  <a:gd name="T77" fmla="*/ 105 h 106"/>
                  <a:gd name="T78" fmla="*/ 49 w 90"/>
                  <a:gd name="T79" fmla="*/ 106 h 106"/>
                  <a:gd name="T80" fmla="*/ 53 w 90"/>
                  <a:gd name="T81" fmla="*/ 100 h 106"/>
                  <a:gd name="T82" fmla="*/ 50 w 90"/>
                  <a:gd name="T83" fmla="*/ 95 h 106"/>
                  <a:gd name="T84" fmla="*/ 50 w 90"/>
                  <a:gd name="T85" fmla="*/ 83 h 106"/>
                  <a:gd name="T86" fmla="*/ 59 w 90"/>
                  <a:gd name="T87" fmla="*/ 86 h 106"/>
                  <a:gd name="T88" fmla="*/ 60 w 90"/>
                  <a:gd name="T89" fmla="*/ 96 h 106"/>
                  <a:gd name="T90" fmla="*/ 58 w 90"/>
                  <a:gd name="T91" fmla="*/ 101 h 106"/>
                  <a:gd name="T92" fmla="*/ 57 w 90"/>
                  <a:gd name="T93" fmla="*/ 104 h 106"/>
                  <a:gd name="T94" fmla="*/ 62 w 90"/>
                  <a:gd name="T95" fmla="*/ 103 h 106"/>
                  <a:gd name="T96" fmla="*/ 80 w 90"/>
                  <a:gd name="T97" fmla="*/ 103 h 106"/>
                  <a:gd name="T98" fmla="*/ 75 w 90"/>
                  <a:gd name="T99" fmla="*/ 100 h 106"/>
                  <a:gd name="T100" fmla="*/ 72 w 90"/>
                  <a:gd name="T101" fmla="*/ 99 h 106"/>
                  <a:gd name="T102" fmla="*/ 80 w 90"/>
                  <a:gd name="T103" fmla="*/ 8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106">
                    <a:moveTo>
                      <a:pt x="81" y="79"/>
                    </a:moveTo>
                    <a:lnTo>
                      <a:pt x="90" y="79"/>
                    </a:lnTo>
                    <a:lnTo>
                      <a:pt x="75" y="42"/>
                    </a:lnTo>
                    <a:lnTo>
                      <a:pt x="75" y="34"/>
                    </a:lnTo>
                    <a:lnTo>
                      <a:pt x="75" y="34"/>
                    </a:lnTo>
                    <a:lnTo>
                      <a:pt x="76" y="34"/>
                    </a:lnTo>
                    <a:lnTo>
                      <a:pt x="76" y="34"/>
                    </a:lnTo>
                    <a:lnTo>
                      <a:pt x="77" y="33"/>
                    </a:lnTo>
                    <a:lnTo>
                      <a:pt x="79" y="33"/>
                    </a:lnTo>
                    <a:lnTo>
                      <a:pt x="80" y="32"/>
                    </a:lnTo>
                    <a:lnTo>
                      <a:pt x="81" y="32"/>
                    </a:lnTo>
                    <a:lnTo>
                      <a:pt x="83" y="31"/>
                    </a:lnTo>
                    <a:lnTo>
                      <a:pt x="83" y="30"/>
                    </a:lnTo>
                    <a:lnTo>
                      <a:pt x="84" y="30"/>
                    </a:lnTo>
                    <a:lnTo>
                      <a:pt x="84" y="29"/>
                    </a:lnTo>
                    <a:lnTo>
                      <a:pt x="84" y="29"/>
                    </a:lnTo>
                    <a:lnTo>
                      <a:pt x="85" y="28"/>
                    </a:lnTo>
                    <a:lnTo>
                      <a:pt x="85" y="28"/>
                    </a:lnTo>
                    <a:lnTo>
                      <a:pt x="85" y="27"/>
                    </a:lnTo>
                    <a:lnTo>
                      <a:pt x="86" y="27"/>
                    </a:lnTo>
                    <a:lnTo>
                      <a:pt x="86" y="25"/>
                    </a:lnTo>
                    <a:lnTo>
                      <a:pt x="87" y="23"/>
                    </a:lnTo>
                    <a:lnTo>
                      <a:pt x="87" y="21"/>
                    </a:lnTo>
                    <a:lnTo>
                      <a:pt x="87" y="19"/>
                    </a:lnTo>
                    <a:lnTo>
                      <a:pt x="87" y="18"/>
                    </a:lnTo>
                    <a:lnTo>
                      <a:pt x="87" y="18"/>
                    </a:lnTo>
                    <a:lnTo>
                      <a:pt x="86" y="17"/>
                    </a:lnTo>
                    <a:lnTo>
                      <a:pt x="86" y="16"/>
                    </a:lnTo>
                    <a:lnTo>
                      <a:pt x="86" y="15"/>
                    </a:lnTo>
                    <a:lnTo>
                      <a:pt x="85" y="14"/>
                    </a:lnTo>
                    <a:lnTo>
                      <a:pt x="84" y="13"/>
                    </a:lnTo>
                    <a:lnTo>
                      <a:pt x="84" y="11"/>
                    </a:lnTo>
                    <a:lnTo>
                      <a:pt x="83" y="10"/>
                    </a:lnTo>
                    <a:lnTo>
                      <a:pt x="82" y="8"/>
                    </a:lnTo>
                    <a:lnTo>
                      <a:pt x="81" y="7"/>
                    </a:lnTo>
                    <a:lnTo>
                      <a:pt x="79" y="6"/>
                    </a:lnTo>
                    <a:lnTo>
                      <a:pt x="78" y="4"/>
                    </a:lnTo>
                    <a:lnTo>
                      <a:pt x="77" y="3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3" y="1"/>
                    </a:lnTo>
                    <a:lnTo>
                      <a:pt x="72" y="1"/>
                    </a:lnTo>
                    <a:lnTo>
                      <a:pt x="72" y="1"/>
                    </a:lnTo>
                    <a:lnTo>
                      <a:pt x="71" y="1"/>
                    </a:lnTo>
                    <a:lnTo>
                      <a:pt x="70" y="0"/>
                    </a:lnTo>
                    <a:lnTo>
                      <a:pt x="69" y="0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8" y="0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9" y="1"/>
                    </a:lnTo>
                    <a:lnTo>
                      <a:pt x="38" y="1"/>
                    </a:lnTo>
                    <a:lnTo>
                      <a:pt x="38" y="1"/>
                    </a:lnTo>
                    <a:lnTo>
                      <a:pt x="37" y="1"/>
                    </a:lnTo>
                    <a:lnTo>
                      <a:pt x="36" y="2"/>
                    </a:lnTo>
                    <a:lnTo>
                      <a:pt x="35" y="3"/>
                    </a:lnTo>
                    <a:lnTo>
                      <a:pt x="34" y="3"/>
                    </a:lnTo>
                    <a:lnTo>
                      <a:pt x="32" y="4"/>
                    </a:lnTo>
                    <a:lnTo>
                      <a:pt x="32" y="5"/>
                    </a:lnTo>
                    <a:lnTo>
                      <a:pt x="31" y="6"/>
                    </a:lnTo>
                    <a:lnTo>
                      <a:pt x="30" y="6"/>
                    </a:lnTo>
                    <a:lnTo>
                      <a:pt x="30" y="7"/>
                    </a:lnTo>
                    <a:lnTo>
                      <a:pt x="29" y="9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25" y="15"/>
                    </a:lnTo>
                    <a:lnTo>
                      <a:pt x="24" y="16"/>
                    </a:lnTo>
                    <a:lnTo>
                      <a:pt x="23" y="18"/>
                    </a:lnTo>
                    <a:lnTo>
                      <a:pt x="23" y="19"/>
                    </a:lnTo>
                    <a:lnTo>
                      <a:pt x="23" y="19"/>
                    </a:lnTo>
                    <a:lnTo>
                      <a:pt x="7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2" y="10"/>
                    </a:lnTo>
                    <a:lnTo>
                      <a:pt x="2" y="10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4" y="25"/>
                    </a:lnTo>
                    <a:lnTo>
                      <a:pt x="5" y="25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7" y="26"/>
                    </a:lnTo>
                    <a:lnTo>
                      <a:pt x="7" y="27"/>
                    </a:lnTo>
                    <a:lnTo>
                      <a:pt x="8" y="27"/>
                    </a:lnTo>
                    <a:lnTo>
                      <a:pt x="9" y="27"/>
                    </a:lnTo>
                    <a:lnTo>
                      <a:pt x="10" y="28"/>
                    </a:lnTo>
                    <a:lnTo>
                      <a:pt x="11" y="28"/>
                    </a:lnTo>
                    <a:lnTo>
                      <a:pt x="12" y="29"/>
                    </a:lnTo>
                    <a:lnTo>
                      <a:pt x="14" y="29"/>
                    </a:lnTo>
                    <a:lnTo>
                      <a:pt x="15" y="30"/>
                    </a:lnTo>
                    <a:lnTo>
                      <a:pt x="16" y="30"/>
                    </a:lnTo>
                    <a:lnTo>
                      <a:pt x="17" y="31"/>
                    </a:lnTo>
                    <a:lnTo>
                      <a:pt x="18" y="31"/>
                    </a:lnTo>
                    <a:lnTo>
                      <a:pt x="20" y="31"/>
                    </a:lnTo>
                    <a:lnTo>
                      <a:pt x="21" y="31"/>
                    </a:lnTo>
                    <a:lnTo>
                      <a:pt x="22" y="32"/>
                    </a:lnTo>
                    <a:lnTo>
                      <a:pt x="23" y="32"/>
                    </a:lnTo>
                    <a:lnTo>
                      <a:pt x="24" y="32"/>
                    </a:lnTo>
                    <a:lnTo>
                      <a:pt x="25" y="31"/>
                    </a:lnTo>
                    <a:lnTo>
                      <a:pt x="26" y="31"/>
                    </a:lnTo>
                    <a:lnTo>
                      <a:pt x="27" y="31"/>
                    </a:lnTo>
                    <a:lnTo>
                      <a:pt x="28" y="30"/>
                    </a:lnTo>
                    <a:lnTo>
                      <a:pt x="29" y="30"/>
                    </a:lnTo>
                    <a:lnTo>
                      <a:pt x="31" y="29"/>
                    </a:lnTo>
                    <a:lnTo>
                      <a:pt x="32" y="28"/>
                    </a:lnTo>
                    <a:lnTo>
                      <a:pt x="33" y="27"/>
                    </a:lnTo>
                    <a:lnTo>
                      <a:pt x="35" y="26"/>
                    </a:lnTo>
                    <a:lnTo>
                      <a:pt x="35" y="40"/>
                    </a:lnTo>
                    <a:lnTo>
                      <a:pt x="19" y="79"/>
                    </a:lnTo>
                    <a:lnTo>
                      <a:pt x="28" y="79"/>
                    </a:lnTo>
                    <a:lnTo>
                      <a:pt x="29" y="85"/>
                    </a:lnTo>
                    <a:lnTo>
                      <a:pt x="31" y="90"/>
                    </a:lnTo>
                    <a:lnTo>
                      <a:pt x="33" y="93"/>
                    </a:lnTo>
                    <a:lnTo>
                      <a:pt x="36" y="96"/>
                    </a:lnTo>
                    <a:lnTo>
                      <a:pt x="38" y="98"/>
                    </a:lnTo>
                    <a:lnTo>
                      <a:pt x="40" y="99"/>
                    </a:lnTo>
                    <a:lnTo>
                      <a:pt x="41" y="100"/>
                    </a:lnTo>
                    <a:lnTo>
                      <a:pt x="41" y="100"/>
                    </a:lnTo>
                    <a:lnTo>
                      <a:pt x="39" y="100"/>
                    </a:lnTo>
                    <a:lnTo>
                      <a:pt x="38" y="100"/>
                    </a:lnTo>
                    <a:lnTo>
                      <a:pt x="36" y="101"/>
                    </a:lnTo>
                    <a:lnTo>
                      <a:pt x="34" y="102"/>
                    </a:lnTo>
                    <a:lnTo>
                      <a:pt x="33" y="102"/>
                    </a:lnTo>
                    <a:lnTo>
                      <a:pt x="32" y="103"/>
                    </a:lnTo>
                    <a:lnTo>
                      <a:pt x="32" y="105"/>
                    </a:lnTo>
                    <a:lnTo>
                      <a:pt x="31" y="106"/>
                    </a:lnTo>
                    <a:lnTo>
                      <a:pt x="45" y="106"/>
                    </a:lnTo>
                    <a:lnTo>
                      <a:pt x="49" y="103"/>
                    </a:lnTo>
                    <a:lnTo>
                      <a:pt x="49" y="106"/>
                    </a:lnTo>
                    <a:lnTo>
                      <a:pt x="52" y="106"/>
                    </a:lnTo>
                    <a:lnTo>
                      <a:pt x="53" y="104"/>
                    </a:lnTo>
                    <a:lnTo>
                      <a:pt x="53" y="102"/>
                    </a:lnTo>
                    <a:lnTo>
                      <a:pt x="53" y="100"/>
                    </a:lnTo>
                    <a:lnTo>
                      <a:pt x="52" y="99"/>
                    </a:lnTo>
                    <a:lnTo>
                      <a:pt x="51" y="98"/>
                    </a:lnTo>
                    <a:lnTo>
                      <a:pt x="51" y="97"/>
                    </a:lnTo>
                    <a:lnTo>
                      <a:pt x="50" y="95"/>
                    </a:lnTo>
                    <a:lnTo>
                      <a:pt x="50" y="93"/>
                    </a:lnTo>
                    <a:lnTo>
                      <a:pt x="50" y="90"/>
                    </a:lnTo>
                    <a:lnTo>
                      <a:pt x="50" y="87"/>
                    </a:lnTo>
                    <a:lnTo>
                      <a:pt x="50" y="83"/>
                    </a:lnTo>
                    <a:lnTo>
                      <a:pt x="51" y="79"/>
                    </a:lnTo>
                    <a:lnTo>
                      <a:pt x="58" y="79"/>
                    </a:lnTo>
                    <a:lnTo>
                      <a:pt x="59" y="83"/>
                    </a:lnTo>
                    <a:lnTo>
                      <a:pt x="59" y="86"/>
                    </a:lnTo>
                    <a:lnTo>
                      <a:pt x="60" y="89"/>
                    </a:lnTo>
                    <a:lnTo>
                      <a:pt x="60" y="91"/>
                    </a:lnTo>
                    <a:lnTo>
                      <a:pt x="60" y="94"/>
                    </a:lnTo>
                    <a:lnTo>
                      <a:pt x="60" y="96"/>
                    </a:lnTo>
                    <a:lnTo>
                      <a:pt x="60" y="97"/>
                    </a:lnTo>
                    <a:lnTo>
                      <a:pt x="60" y="99"/>
                    </a:lnTo>
                    <a:lnTo>
                      <a:pt x="59" y="100"/>
                    </a:lnTo>
                    <a:lnTo>
                      <a:pt x="58" y="101"/>
                    </a:lnTo>
                    <a:lnTo>
                      <a:pt x="58" y="102"/>
                    </a:lnTo>
                    <a:lnTo>
                      <a:pt x="57" y="102"/>
                    </a:lnTo>
                    <a:lnTo>
                      <a:pt x="57" y="103"/>
                    </a:lnTo>
                    <a:lnTo>
                      <a:pt x="57" y="104"/>
                    </a:lnTo>
                    <a:lnTo>
                      <a:pt x="58" y="105"/>
                    </a:lnTo>
                    <a:lnTo>
                      <a:pt x="58" y="106"/>
                    </a:lnTo>
                    <a:lnTo>
                      <a:pt x="62" y="106"/>
                    </a:lnTo>
                    <a:lnTo>
                      <a:pt x="62" y="103"/>
                    </a:lnTo>
                    <a:lnTo>
                      <a:pt x="67" y="106"/>
                    </a:lnTo>
                    <a:lnTo>
                      <a:pt x="81" y="106"/>
                    </a:lnTo>
                    <a:lnTo>
                      <a:pt x="80" y="105"/>
                    </a:lnTo>
                    <a:lnTo>
                      <a:pt x="80" y="103"/>
                    </a:lnTo>
                    <a:lnTo>
                      <a:pt x="79" y="103"/>
                    </a:lnTo>
                    <a:lnTo>
                      <a:pt x="78" y="102"/>
                    </a:lnTo>
                    <a:lnTo>
                      <a:pt x="76" y="101"/>
                    </a:lnTo>
                    <a:lnTo>
                      <a:pt x="75" y="100"/>
                    </a:lnTo>
                    <a:lnTo>
                      <a:pt x="73" y="100"/>
                    </a:lnTo>
                    <a:lnTo>
                      <a:pt x="70" y="100"/>
                    </a:lnTo>
                    <a:lnTo>
                      <a:pt x="71" y="100"/>
                    </a:lnTo>
                    <a:lnTo>
                      <a:pt x="72" y="99"/>
                    </a:lnTo>
                    <a:lnTo>
                      <a:pt x="74" y="98"/>
                    </a:lnTo>
                    <a:lnTo>
                      <a:pt x="76" y="96"/>
                    </a:lnTo>
                    <a:lnTo>
                      <a:pt x="78" y="93"/>
                    </a:lnTo>
                    <a:lnTo>
                      <a:pt x="80" y="89"/>
                    </a:lnTo>
                    <a:lnTo>
                      <a:pt x="81" y="85"/>
                    </a:lnTo>
                    <a:lnTo>
                      <a:pt x="81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6" name="Freeform 1473"/>
              <p:cNvSpPr>
                <a:spLocks/>
              </p:cNvSpPr>
              <p:nvPr/>
            </p:nvSpPr>
            <p:spPr bwMode="auto">
              <a:xfrm>
                <a:off x="5529" y="2635"/>
                <a:ext cx="26" cy="23"/>
              </a:xfrm>
              <a:custGeom>
                <a:avLst/>
                <a:gdLst>
                  <a:gd name="T0" fmla="*/ 26 w 26"/>
                  <a:gd name="T1" fmla="*/ 22 h 23"/>
                  <a:gd name="T2" fmla="*/ 26 w 26"/>
                  <a:gd name="T3" fmla="*/ 0 h 23"/>
                  <a:gd name="T4" fmla="*/ 0 w 26"/>
                  <a:gd name="T5" fmla="*/ 5 h 23"/>
                  <a:gd name="T6" fmla="*/ 0 w 26"/>
                  <a:gd name="T7" fmla="*/ 23 h 23"/>
                  <a:gd name="T8" fmla="*/ 26 w 26"/>
                  <a:gd name="T9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6" y="22"/>
                    </a:moveTo>
                    <a:lnTo>
                      <a:pt x="26" y="0"/>
                    </a:lnTo>
                    <a:lnTo>
                      <a:pt x="0" y="5"/>
                    </a:lnTo>
                    <a:lnTo>
                      <a:pt x="0" y="23"/>
                    </a:lnTo>
                    <a:lnTo>
                      <a:pt x="26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7" name="Freeform 1474"/>
              <p:cNvSpPr>
                <a:spLocks/>
              </p:cNvSpPr>
              <p:nvPr/>
            </p:nvSpPr>
            <p:spPr bwMode="auto">
              <a:xfrm>
                <a:off x="5496" y="2651"/>
                <a:ext cx="76" cy="75"/>
              </a:xfrm>
              <a:custGeom>
                <a:avLst/>
                <a:gdLst>
                  <a:gd name="T0" fmla="*/ 34 w 76"/>
                  <a:gd name="T1" fmla="*/ 0 h 75"/>
                  <a:gd name="T2" fmla="*/ 33 w 76"/>
                  <a:gd name="T3" fmla="*/ 0 h 75"/>
                  <a:gd name="T4" fmla="*/ 30 w 76"/>
                  <a:gd name="T5" fmla="*/ 0 h 75"/>
                  <a:gd name="T6" fmla="*/ 27 w 76"/>
                  <a:gd name="T7" fmla="*/ 1 h 75"/>
                  <a:gd name="T8" fmla="*/ 24 w 76"/>
                  <a:gd name="T9" fmla="*/ 3 h 75"/>
                  <a:gd name="T10" fmla="*/ 21 w 76"/>
                  <a:gd name="T11" fmla="*/ 7 h 75"/>
                  <a:gd name="T12" fmla="*/ 18 w 76"/>
                  <a:gd name="T13" fmla="*/ 12 h 75"/>
                  <a:gd name="T14" fmla="*/ 15 w 76"/>
                  <a:gd name="T15" fmla="*/ 17 h 75"/>
                  <a:gd name="T16" fmla="*/ 11 w 76"/>
                  <a:gd name="T17" fmla="*/ 19 h 75"/>
                  <a:gd name="T18" fmla="*/ 8 w 76"/>
                  <a:gd name="T19" fmla="*/ 19 h 75"/>
                  <a:gd name="T20" fmla="*/ 4 w 76"/>
                  <a:gd name="T21" fmla="*/ 18 h 75"/>
                  <a:gd name="T22" fmla="*/ 1 w 76"/>
                  <a:gd name="T23" fmla="*/ 18 h 75"/>
                  <a:gd name="T24" fmla="*/ 0 w 76"/>
                  <a:gd name="T25" fmla="*/ 23 h 75"/>
                  <a:gd name="T26" fmla="*/ 0 w 76"/>
                  <a:gd name="T27" fmla="*/ 24 h 75"/>
                  <a:gd name="T28" fmla="*/ 1 w 76"/>
                  <a:gd name="T29" fmla="*/ 24 h 75"/>
                  <a:gd name="T30" fmla="*/ 2 w 76"/>
                  <a:gd name="T31" fmla="*/ 24 h 75"/>
                  <a:gd name="T32" fmla="*/ 3 w 76"/>
                  <a:gd name="T33" fmla="*/ 25 h 75"/>
                  <a:gd name="T34" fmla="*/ 7 w 76"/>
                  <a:gd name="T35" fmla="*/ 26 h 75"/>
                  <a:gd name="T36" fmla="*/ 10 w 76"/>
                  <a:gd name="T37" fmla="*/ 27 h 75"/>
                  <a:gd name="T38" fmla="*/ 13 w 76"/>
                  <a:gd name="T39" fmla="*/ 27 h 75"/>
                  <a:gd name="T40" fmla="*/ 17 w 76"/>
                  <a:gd name="T41" fmla="*/ 26 h 75"/>
                  <a:gd name="T42" fmla="*/ 19 w 76"/>
                  <a:gd name="T43" fmla="*/ 25 h 75"/>
                  <a:gd name="T44" fmla="*/ 22 w 76"/>
                  <a:gd name="T45" fmla="*/ 23 h 75"/>
                  <a:gd name="T46" fmla="*/ 26 w 76"/>
                  <a:gd name="T47" fmla="*/ 21 h 75"/>
                  <a:gd name="T48" fmla="*/ 27 w 76"/>
                  <a:gd name="T49" fmla="*/ 20 h 75"/>
                  <a:gd name="T50" fmla="*/ 12 w 76"/>
                  <a:gd name="T51" fmla="*/ 75 h 75"/>
                  <a:gd name="T52" fmla="*/ 62 w 76"/>
                  <a:gd name="T53" fmla="*/ 41 h 75"/>
                  <a:gd name="T54" fmla="*/ 70 w 76"/>
                  <a:gd name="T55" fmla="*/ 30 h 75"/>
                  <a:gd name="T56" fmla="*/ 74 w 76"/>
                  <a:gd name="T57" fmla="*/ 24 h 75"/>
                  <a:gd name="T58" fmla="*/ 75 w 76"/>
                  <a:gd name="T59" fmla="*/ 23 h 75"/>
                  <a:gd name="T60" fmla="*/ 75 w 76"/>
                  <a:gd name="T61" fmla="*/ 20 h 75"/>
                  <a:gd name="T62" fmla="*/ 75 w 76"/>
                  <a:gd name="T63" fmla="*/ 17 h 75"/>
                  <a:gd name="T64" fmla="*/ 73 w 76"/>
                  <a:gd name="T65" fmla="*/ 14 h 75"/>
                  <a:gd name="T66" fmla="*/ 71 w 76"/>
                  <a:gd name="T67" fmla="*/ 9 h 75"/>
                  <a:gd name="T68" fmla="*/ 69 w 76"/>
                  <a:gd name="T69" fmla="*/ 6 h 75"/>
                  <a:gd name="T70" fmla="*/ 66 w 76"/>
                  <a:gd name="T71" fmla="*/ 3 h 75"/>
                  <a:gd name="T72" fmla="*/ 64 w 76"/>
                  <a:gd name="T73" fmla="*/ 2 h 75"/>
                  <a:gd name="T74" fmla="*/ 61 w 76"/>
                  <a:gd name="T75" fmla="*/ 1 h 75"/>
                  <a:gd name="T76" fmla="*/ 59 w 76"/>
                  <a:gd name="T77" fmla="*/ 0 h 75"/>
                  <a:gd name="T78" fmla="*/ 58 w 76"/>
                  <a:gd name="T79" fmla="*/ 0 h 75"/>
                  <a:gd name="T80" fmla="*/ 44 w 76"/>
                  <a:gd name="T81" fmla="*/ 1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6" h="75">
                    <a:moveTo>
                      <a:pt x="34" y="0"/>
                    </a:moveTo>
                    <a:lnTo>
                      <a:pt x="34" y="0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28" y="1"/>
                    </a:lnTo>
                    <a:lnTo>
                      <a:pt x="27" y="1"/>
                    </a:lnTo>
                    <a:lnTo>
                      <a:pt x="25" y="2"/>
                    </a:lnTo>
                    <a:lnTo>
                      <a:pt x="24" y="3"/>
                    </a:lnTo>
                    <a:lnTo>
                      <a:pt x="22" y="5"/>
                    </a:lnTo>
                    <a:lnTo>
                      <a:pt x="21" y="7"/>
                    </a:lnTo>
                    <a:lnTo>
                      <a:pt x="19" y="10"/>
                    </a:lnTo>
                    <a:lnTo>
                      <a:pt x="18" y="12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3" y="20"/>
                    </a:lnTo>
                    <a:lnTo>
                      <a:pt x="11" y="19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6" y="19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1" y="18"/>
                    </a:lnTo>
                    <a:lnTo>
                      <a:pt x="0" y="17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2" y="24"/>
                    </a:lnTo>
                    <a:lnTo>
                      <a:pt x="2" y="24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5" y="25"/>
                    </a:lnTo>
                    <a:lnTo>
                      <a:pt x="7" y="26"/>
                    </a:lnTo>
                    <a:lnTo>
                      <a:pt x="8" y="27"/>
                    </a:lnTo>
                    <a:lnTo>
                      <a:pt x="10" y="27"/>
                    </a:lnTo>
                    <a:lnTo>
                      <a:pt x="12" y="28"/>
                    </a:lnTo>
                    <a:lnTo>
                      <a:pt x="13" y="27"/>
                    </a:lnTo>
                    <a:lnTo>
                      <a:pt x="15" y="27"/>
                    </a:lnTo>
                    <a:lnTo>
                      <a:pt x="17" y="26"/>
                    </a:lnTo>
                    <a:lnTo>
                      <a:pt x="18" y="26"/>
                    </a:lnTo>
                    <a:lnTo>
                      <a:pt x="19" y="25"/>
                    </a:lnTo>
                    <a:lnTo>
                      <a:pt x="21" y="24"/>
                    </a:lnTo>
                    <a:lnTo>
                      <a:pt x="22" y="23"/>
                    </a:lnTo>
                    <a:lnTo>
                      <a:pt x="24" y="22"/>
                    </a:lnTo>
                    <a:lnTo>
                      <a:pt x="26" y="21"/>
                    </a:lnTo>
                    <a:lnTo>
                      <a:pt x="27" y="20"/>
                    </a:lnTo>
                    <a:lnTo>
                      <a:pt x="27" y="20"/>
                    </a:lnTo>
                    <a:lnTo>
                      <a:pt x="27" y="39"/>
                    </a:lnTo>
                    <a:lnTo>
                      <a:pt x="12" y="75"/>
                    </a:lnTo>
                    <a:lnTo>
                      <a:pt x="76" y="75"/>
                    </a:lnTo>
                    <a:lnTo>
                      <a:pt x="62" y="41"/>
                    </a:lnTo>
                    <a:lnTo>
                      <a:pt x="62" y="32"/>
                    </a:lnTo>
                    <a:lnTo>
                      <a:pt x="70" y="30"/>
                    </a:lnTo>
                    <a:lnTo>
                      <a:pt x="74" y="24"/>
                    </a:lnTo>
                    <a:lnTo>
                      <a:pt x="74" y="24"/>
                    </a:lnTo>
                    <a:lnTo>
                      <a:pt x="75" y="24"/>
                    </a:lnTo>
                    <a:lnTo>
                      <a:pt x="75" y="23"/>
                    </a:lnTo>
                    <a:lnTo>
                      <a:pt x="75" y="21"/>
                    </a:lnTo>
                    <a:lnTo>
                      <a:pt x="75" y="20"/>
                    </a:lnTo>
                    <a:lnTo>
                      <a:pt x="75" y="18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4"/>
                    </a:lnTo>
                    <a:lnTo>
                      <a:pt x="73" y="11"/>
                    </a:lnTo>
                    <a:lnTo>
                      <a:pt x="71" y="9"/>
                    </a:lnTo>
                    <a:lnTo>
                      <a:pt x="70" y="8"/>
                    </a:lnTo>
                    <a:lnTo>
                      <a:pt x="69" y="6"/>
                    </a:lnTo>
                    <a:lnTo>
                      <a:pt x="67" y="4"/>
                    </a:lnTo>
                    <a:lnTo>
                      <a:pt x="66" y="3"/>
                    </a:lnTo>
                    <a:lnTo>
                      <a:pt x="65" y="2"/>
                    </a:lnTo>
                    <a:lnTo>
                      <a:pt x="64" y="2"/>
                    </a:lnTo>
                    <a:lnTo>
                      <a:pt x="63" y="1"/>
                    </a:lnTo>
                    <a:lnTo>
                      <a:pt x="61" y="1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44" y="1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77ED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8" name="Freeform 1475"/>
              <p:cNvSpPr>
                <a:spLocks/>
              </p:cNvSpPr>
              <p:nvPr/>
            </p:nvSpPr>
            <p:spPr bwMode="auto">
              <a:xfrm>
                <a:off x="5517" y="2728"/>
                <a:ext cx="18" cy="20"/>
              </a:xfrm>
              <a:custGeom>
                <a:avLst/>
                <a:gdLst>
                  <a:gd name="T0" fmla="*/ 0 w 18"/>
                  <a:gd name="T1" fmla="*/ 0 h 20"/>
                  <a:gd name="T2" fmla="*/ 0 w 18"/>
                  <a:gd name="T3" fmla="*/ 1 h 20"/>
                  <a:gd name="T4" fmla="*/ 0 w 18"/>
                  <a:gd name="T5" fmla="*/ 2 h 20"/>
                  <a:gd name="T6" fmla="*/ 0 w 18"/>
                  <a:gd name="T7" fmla="*/ 3 h 20"/>
                  <a:gd name="T8" fmla="*/ 0 w 18"/>
                  <a:gd name="T9" fmla="*/ 3 h 20"/>
                  <a:gd name="T10" fmla="*/ 1 w 18"/>
                  <a:gd name="T11" fmla="*/ 7 h 20"/>
                  <a:gd name="T12" fmla="*/ 3 w 18"/>
                  <a:gd name="T13" fmla="*/ 11 h 20"/>
                  <a:gd name="T14" fmla="*/ 5 w 18"/>
                  <a:gd name="T15" fmla="*/ 14 h 20"/>
                  <a:gd name="T16" fmla="*/ 7 w 18"/>
                  <a:gd name="T17" fmla="*/ 16 h 20"/>
                  <a:gd name="T18" fmla="*/ 9 w 18"/>
                  <a:gd name="T19" fmla="*/ 18 h 20"/>
                  <a:gd name="T20" fmla="*/ 11 w 18"/>
                  <a:gd name="T21" fmla="*/ 19 h 20"/>
                  <a:gd name="T22" fmla="*/ 13 w 18"/>
                  <a:gd name="T23" fmla="*/ 20 h 20"/>
                  <a:gd name="T24" fmla="*/ 13 w 18"/>
                  <a:gd name="T25" fmla="*/ 20 h 20"/>
                  <a:gd name="T26" fmla="*/ 18 w 18"/>
                  <a:gd name="T27" fmla="*/ 20 h 20"/>
                  <a:gd name="T28" fmla="*/ 18 w 18"/>
                  <a:gd name="T29" fmla="*/ 20 h 20"/>
                  <a:gd name="T30" fmla="*/ 18 w 18"/>
                  <a:gd name="T31" fmla="*/ 19 h 20"/>
                  <a:gd name="T32" fmla="*/ 17 w 18"/>
                  <a:gd name="T33" fmla="*/ 17 h 20"/>
                  <a:gd name="T34" fmla="*/ 16 w 18"/>
                  <a:gd name="T35" fmla="*/ 14 h 20"/>
                  <a:gd name="T36" fmla="*/ 16 w 18"/>
                  <a:gd name="T37" fmla="*/ 11 h 20"/>
                  <a:gd name="T38" fmla="*/ 16 w 18"/>
                  <a:gd name="T39" fmla="*/ 8 h 20"/>
                  <a:gd name="T40" fmla="*/ 16 w 18"/>
                  <a:gd name="T41" fmla="*/ 4 h 20"/>
                  <a:gd name="T42" fmla="*/ 17 w 18"/>
                  <a:gd name="T43" fmla="*/ 0 h 20"/>
                  <a:gd name="T44" fmla="*/ 0 w 18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7" y="16"/>
                    </a:lnTo>
                    <a:lnTo>
                      <a:pt x="9" y="18"/>
                    </a:lnTo>
                    <a:lnTo>
                      <a:pt x="11" y="19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19"/>
                    </a:lnTo>
                    <a:lnTo>
                      <a:pt x="17" y="17"/>
                    </a:lnTo>
                    <a:lnTo>
                      <a:pt x="16" y="14"/>
                    </a:lnTo>
                    <a:lnTo>
                      <a:pt x="16" y="11"/>
                    </a:lnTo>
                    <a:lnTo>
                      <a:pt x="16" y="8"/>
                    </a:lnTo>
                    <a:lnTo>
                      <a:pt x="16" y="4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9" name="Freeform 1476"/>
              <p:cNvSpPr>
                <a:spLocks/>
              </p:cNvSpPr>
              <p:nvPr/>
            </p:nvSpPr>
            <p:spPr bwMode="auto">
              <a:xfrm>
                <a:off x="5546" y="2728"/>
                <a:ext cx="18" cy="20"/>
              </a:xfrm>
              <a:custGeom>
                <a:avLst/>
                <a:gdLst>
                  <a:gd name="T0" fmla="*/ 0 w 18"/>
                  <a:gd name="T1" fmla="*/ 0 h 20"/>
                  <a:gd name="T2" fmla="*/ 2 w 18"/>
                  <a:gd name="T3" fmla="*/ 4 h 20"/>
                  <a:gd name="T4" fmla="*/ 3 w 18"/>
                  <a:gd name="T5" fmla="*/ 7 h 20"/>
                  <a:gd name="T6" fmla="*/ 3 w 18"/>
                  <a:gd name="T7" fmla="*/ 11 h 20"/>
                  <a:gd name="T8" fmla="*/ 3 w 18"/>
                  <a:gd name="T9" fmla="*/ 14 h 20"/>
                  <a:gd name="T10" fmla="*/ 3 w 18"/>
                  <a:gd name="T11" fmla="*/ 16 h 20"/>
                  <a:gd name="T12" fmla="*/ 3 w 18"/>
                  <a:gd name="T13" fmla="*/ 18 h 20"/>
                  <a:gd name="T14" fmla="*/ 2 w 18"/>
                  <a:gd name="T15" fmla="*/ 19 h 20"/>
                  <a:gd name="T16" fmla="*/ 2 w 18"/>
                  <a:gd name="T17" fmla="*/ 20 h 20"/>
                  <a:gd name="T18" fmla="*/ 8 w 18"/>
                  <a:gd name="T19" fmla="*/ 20 h 20"/>
                  <a:gd name="T20" fmla="*/ 9 w 18"/>
                  <a:gd name="T21" fmla="*/ 19 h 20"/>
                  <a:gd name="T22" fmla="*/ 10 w 18"/>
                  <a:gd name="T23" fmla="*/ 19 h 20"/>
                  <a:gd name="T24" fmla="*/ 11 w 18"/>
                  <a:gd name="T25" fmla="*/ 18 h 20"/>
                  <a:gd name="T26" fmla="*/ 13 w 18"/>
                  <a:gd name="T27" fmla="*/ 17 h 20"/>
                  <a:gd name="T28" fmla="*/ 14 w 18"/>
                  <a:gd name="T29" fmla="*/ 15 h 20"/>
                  <a:gd name="T30" fmla="*/ 16 w 18"/>
                  <a:gd name="T31" fmla="*/ 13 h 20"/>
                  <a:gd name="T32" fmla="*/ 17 w 18"/>
                  <a:gd name="T33" fmla="*/ 11 h 20"/>
                  <a:gd name="T34" fmla="*/ 18 w 18"/>
                  <a:gd name="T35" fmla="*/ 8 h 20"/>
                  <a:gd name="T36" fmla="*/ 18 w 18"/>
                  <a:gd name="T37" fmla="*/ 6 h 20"/>
                  <a:gd name="T38" fmla="*/ 18 w 18"/>
                  <a:gd name="T39" fmla="*/ 4 h 20"/>
                  <a:gd name="T40" fmla="*/ 18 w 18"/>
                  <a:gd name="T41" fmla="*/ 2 h 20"/>
                  <a:gd name="T42" fmla="*/ 18 w 18"/>
                  <a:gd name="T43" fmla="*/ 0 h 20"/>
                  <a:gd name="T44" fmla="*/ 0 w 18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lnTo>
                      <a:pt x="2" y="4"/>
                    </a:lnTo>
                    <a:lnTo>
                      <a:pt x="3" y="7"/>
                    </a:lnTo>
                    <a:lnTo>
                      <a:pt x="3" y="11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8" y="20"/>
                    </a:lnTo>
                    <a:lnTo>
                      <a:pt x="9" y="19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3" y="17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7" y="11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8" y="2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0" name="Freeform 1477"/>
              <p:cNvSpPr>
                <a:spLocks/>
              </p:cNvSpPr>
              <p:nvPr/>
            </p:nvSpPr>
            <p:spPr bwMode="auto">
              <a:xfrm>
                <a:off x="5477" y="2613"/>
                <a:ext cx="73" cy="80"/>
              </a:xfrm>
              <a:custGeom>
                <a:avLst/>
                <a:gdLst>
                  <a:gd name="T0" fmla="*/ 73 w 73"/>
                  <a:gd name="T1" fmla="*/ 76 h 80"/>
                  <a:gd name="T2" fmla="*/ 5 w 73"/>
                  <a:gd name="T3" fmla="*/ 0 h 80"/>
                  <a:gd name="T4" fmla="*/ 0 w 73"/>
                  <a:gd name="T5" fmla="*/ 5 h 80"/>
                  <a:gd name="T6" fmla="*/ 68 w 73"/>
                  <a:gd name="T7" fmla="*/ 80 h 80"/>
                  <a:gd name="T8" fmla="*/ 73 w 73"/>
                  <a:gd name="T9" fmla="*/ 7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80">
                    <a:moveTo>
                      <a:pt x="73" y="76"/>
                    </a:moveTo>
                    <a:lnTo>
                      <a:pt x="5" y="0"/>
                    </a:lnTo>
                    <a:lnTo>
                      <a:pt x="0" y="5"/>
                    </a:lnTo>
                    <a:lnTo>
                      <a:pt x="68" y="80"/>
                    </a:lnTo>
                    <a:lnTo>
                      <a:pt x="73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1" name="Freeform 1478"/>
              <p:cNvSpPr>
                <a:spLocks/>
              </p:cNvSpPr>
              <p:nvPr/>
            </p:nvSpPr>
            <p:spPr bwMode="auto">
              <a:xfrm>
                <a:off x="5482" y="2618"/>
                <a:ext cx="64" cy="72"/>
              </a:xfrm>
              <a:custGeom>
                <a:avLst/>
                <a:gdLst>
                  <a:gd name="T0" fmla="*/ 64 w 64"/>
                  <a:gd name="T1" fmla="*/ 70 h 72"/>
                  <a:gd name="T2" fmla="*/ 1 w 64"/>
                  <a:gd name="T3" fmla="*/ 0 h 72"/>
                  <a:gd name="T4" fmla="*/ 0 w 64"/>
                  <a:gd name="T5" fmla="*/ 2 h 72"/>
                  <a:gd name="T6" fmla="*/ 62 w 64"/>
                  <a:gd name="T7" fmla="*/ 72 h 72"/>
                  <a:gd name="T8" fmla="*/ 64 w 64"/>
                  <a:gd name="T9" fmla="*/ 7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72">
                    <a:moveTo>
                      <a:pt x="64" y="7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62" y="72"/>
                    </a:lnTo>
                    <a:lnTo>
                      <a:pt x="64" y="70"/>
                    </a:lnTo>
                    <a:close/>
                  </a:path>
                </a:pathLst>
              </a:custGeom>
              <a:solidFill>
                <a:srgbClr val="CEB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2" name="Freeform 1479"/>
              <p:cNvSpPr>
                <a:spLocks/>
              </p:cNvSpPr>
              <p:nvPr/>
            </p:nvSpPr>
            <p:spPr bwMode="auto">
              <a:xfrm>
                <a:off x="5531" y="2672"/>
                <a:ext cx="41" cy="15"/>
              </a:xfrm>
              <a:custGeom>
                <a:avLst/>
                <a:gdLst>
                  <a:gd name="T0" fmla="*/ 22 w 41"/>
                  <a:gd name="T1" fmla="*/ 14 h 15"/>
                  <a:gd name="T2" fmla="*/ 25 w 41"/>
                  <a:gd name="T3" fmla="*/ 13 h 15"/>
                  <a:gd name="T4" fmla="*/ 29 w 41"/>
                  <a:gd name="T5" fmla="*/ 13 h 15"/>
                  <a:gd name="T6" fmla="*/ 32 w 41"/>
                  <a:gd name="T7" fmla="*/ 11 h 15"/>
                  <a:gd name="T8" fmla="*/ 35 w 41"/>
                  <a:gd name="T9" fmla="*/ 10 h 15"/>
                  <a:gd name="T10" fmla="*/ 37 w 41"/>
                  <a:gd name="T11" fmla="*/ 9 h 15"/>
                  <a:gd name="T12" fmla="*/ 39 w 41"/>
                  <a:gd name="T13" fmla="*/ 7 h 15"/>
                  <a:gd name="T14" fmla="*/ 40 w 41"/>
                  <a:gd name="T15" fmla="*/ 5 h 15"/>
                  <a:gd name="T16" fmla="*/ 41 w 41"/>
                  <a:gd name="T17" fmla="*/ 3 h 15"/>
                  <a:gd name="T18" fmla="*/ 40 w 41"/>
                  <a:gd name="T19" fmla="*/ 1 h 15"/>
                  <a:gd name="T20" fmla="*/ 39 w 41"/>
                  <a:gd name="T21" fmla="*/ 3 h 15"/>
                  <a:gd name="T22" fmla="*/ 37 w 41"/>
                  <a:gd name="T23" fmla="*/ 6 h 15"/>
                  <a:gd name="T24" fmla="*/ 33 w 41"/>
                  <a:gd name="T25" fmla="*/ 9 h 15"/>
                  <a:gd name="T26" fmla="*/ 29 w 41"/>
                  <a:gd name="T27" fmla="*/ 11 h 15"/>
                  <a:gd name="T28" fmla="*/ 27 w 41"/>
                  <a:gd name="T29" fmla="*/ 12 h 15"/>
                  <a:gd name="T30" fmla="*/ 25 w 41"/>
                  <a:gd name="T31" fmla="*/ 12 h 15"/>
                  <a:gd name="T32" fmla="*/ 23 w 41"/>
                  <a:gd name="T33" fmla="*/ 12 h 15"/>
                  <a:gd name="T34" fmla="*/ 21 w 41"/>
                  <a:gd name="T35" fmla="*/ 12 h 15"/>
                  <a:gd name="T36" fmla="*/ 17 w 41"/>
                  <a:gd name="T37" fmla="*/ 8 h 15"/>
                  <a:gd name="T38" fmla="*/ 21 w 41"/>
                  <a:gd name="T39" fmla="*/ 7 h 15"/>
                  <a:gd name="T40" fmla="*/ 26 w 41"/>
                  <a:gd name="T41" fmla="*/ 5 h 15"/>
                  <a:gd name="T42" fmla="*/ 30 w 41"/>
                  <a:gd name="T43" fmla="*/ 3 h 15"/>
                  <a:gd name="T44" fmla="*/ 31 w 41"/>
                  <a:gd name="T45" fmla="*/ 0 h 15"/>
                  <a:gd name="T46" fmla="*/ 30 w 41"/>
                  <a:gd name="T47" fmla="*/ 0 h 15"/>
                  <a:gd name="T48" fmla="*/ 30 w 41"/>
                  <a:gd name="T49" fmla="*/ 0 h 15"/>
                  <a:gd name="T50" fmla="*/ 29 w 41"/>
                  <a:gd name="T51" fmla="*/ 1 h 15"/>
                  <a:gd name="T52" fmla="*/ 28 w 41"/>
                  <a:gd name="T53" fmla="*/ 3 h 15"/>
                  <a:gd name="T54" fmla="*/ 25 w 41"/>
                  <a:gd name="T55" fmla="*/ 4 h 15"/>
                  <a:gd name="T56" fmla="*/ 21 w 41"/>
                  <a:gd name="T57" fmla="*/ 5 h 15"/>
                  <a:gd name="T58" fmla="*/ 17 w 41"/>
                  <a:gd name="T59" fmla="*/ 6 h 15"/>
                  <a:gd name="T60" fmla="*/ 14 w 41"/>
                  <a:gd name="T61" fmla="*/ 6 h 15"/>
                  <a:gd name="T62" fmla="*/ 12 w 41"/>
                  <a:gd name="T63" fmla="*/ 4 h 15"/>
                  <a:gd name="T64" fmla="*/ 10 w 41"/>
                  <a:gd name="T65" fmla="*/ 3 h 15"/>
                  <a:gd name="T66" fmla="*/ 8 w 41"/>
                  <a:gd name="T67" fmla="*/ 2 h 15"/>
                  <a:gd name="T68" fmla="*/ 6 w 41"/>
                  <a:gd name="T69" fmla="*/ 2 h 15"/>
                  <a:gd name="T70" fmla="*/ 6 w 41"/>
                  <a:gd name="T71" fmla="*/ 4 h 15"/>
                  <a:gd name="T72" fmla="*/ 7 w 41"/>
                  <a:gd name="T73" fmla="*/ 6 h 15"/>
                  <a:gd name="T74" fmla="*/ 6 w 41"/>
                  <a:gd name="T75" fmla="*/ 15 h 15"/>
                  <a:gd name="T76" fmla="*/ 9 w 41"/>
                  <a:gd name="T77" fmla="*/ 15 h 15"/>
                  <a:gd name="T78" fmla="*/ 13 w 41"/>
                  <a:gd name="T79" fmla="*/ 15 h 15"/>
                  <a:gd name="T80" fmla="*/ 17 w 41"/>
                  <a:gd name="T81" fmla="*/ 14 h 15"/>
                  <a:gd name="T82" fmla="*/ 19 w 41"/>
                  <a:gd name="T83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1" h="15">
                    <a:moveTo>
                      <a:pt x="20" y="14"/>
                    </a:moveTo>
                    <a:lnTo>
                      <a:pt x="22" y="14"/>
                    </a:lnTo>
                    <a:lnTo>
                      <a:pt x="23" y="14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9" y="13"/>
                    </a:lnTo>
                    <a:lnTo>
                      <a:pt x="30" y="12"/>
                    </a:lnTo>
                    <a:lnTo>
                      <a:pt x="32" y="11"/>
                    </a:lnTo>
                    <a:lnTo>
                      <a:pt x="33" y="11"/>
                    </a:lnTo>
                    <a:lnTo>
                      <a:pt x="35" y="10"/>
                    </a:lnTo>
                    <a:lnTo>
                      <a:pt x="36" y="9"/>
                    </a:lnTo>
                    <a:lnTo>
                      <a:pt x="37" y="9"/>
                    </a:lnTo>
                    <a:lnTo>
                      <a:pt x="38" y="8"/>
                    </a:lnTo>
                    <a:lnTo>
                      <a:pt x="39" y="7"/>
                    </a:lnTo>
                    <a:lnTo>
                      <a:pt x="40" y="6"/>
                    </a:lnTo>
                    <a:lnTo>
                      <a:pt x="40" y="5"/>
                    </a:lnTo>
                    <a:lnTo>
                      <a:pt x="41" y="4"/>
                    </a:lnTo>
                    <a:lnTo>
                      <a:pt x="41" y="3"/>
                    </a:lnTo>
                    <a:lnTo>
                      <a:pt x="40" y="2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39" y="3"/>
                    </a:lnTo>
                    <a:lnTo>
                      <a:pt x="38" y="5"/>
                    </a:lnTo>
                    <a:lnTo>
                      <a:pt x="37" y="6"/>
                    </a:lnTo>
                    <a:lnTo>
                      <a:pt x="35" y="8"/>
                    </a:lnTo>
                    <a:lnTo>
                      <a:pt x="33" y="9"/>
                    </a:lnTo>
                    <a:lnTo>
                      <a:pt x="31" y="10"/>
                    </a:lnTo>
                    <a:lnTo>
                      <a:pt x="29" y="11"/>
                    </a:lnTo>
                    <a:lnTo>
                      <a:pt x="27" y="11"/>
                    </a:lnTo>
                    <a:lnTo>
                      <a:pt x="27" y="12"/>
                    </a:lnTo>
                    <a:lnTo>
                      <a:pt x="26" y="12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17" y="8"/>
                    </a:lnTo>
                    <a:lnTo>
                      <a:pt x="19" y="8"/>
                    </a:lnTo>
                    <a:lnTo>
                      <a:pt x="21" y="7"/>
                    </a:lnTo>
                    <a:lnTo>
                      <a:pt x="23" y="6"/>
                    </a:lnTo>
                    <a:lnTo>
                      <a:pt x="26" y="5"/>
                    </a:lnTo>
                    <a:lnTo>
                      <a:pt x="28" y="4"/>
                    </a:lnTo>
                    <a:lnTo>
                      <a:pt x="30" y="3"/>
                    </a:lnTo>
                    <a:lnTo>
                      <a:pt x="31" y="2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29" y="1"/>
                    </a:lnTo>
                    <a:lnTo>
                      <a:pt x="29" y="2"/>
                    </a:lnTo>
                    <a:lnTo>
                      <a:pt x="28" y="3"/>
                    </a:lnTo>
                    <a:lnTo>
                      <a:pt x="26" y="3"/>
                    </a:lnTo>
                    <a:lnTo>
                      <a:pt x="25" y="4"/>
                    </a:lnTo>
                    <a:lnTo>
                      <a:pt x="23" y="5"/>
                    </a:lnTo>
                    <a:lnTo>
                      <a:pt x="21" y="5"/>
                    </a:lnTo>
                    <a:lnTo>
                      <a:pt x="19" y="6"/>
                    </a:lnTo>
                    <a:lnTo>
                      <a:pt x="17" y="6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3" y="15"/>
                    </a:lnTo>
                    <a:lnTo>
                      <a:pt x="15" y="14"/>
                    </a:lnTo>
                    <a:lnTo>
                      <a:pt x="17" y="14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3" name="Freeform 1480"/>
              <p:cNvSpPr>
                <a:spLocks/>
              </p:cNvSpPr>
              <p:nvPr/>
            </p:nvSpPr>
            <p:spPr bwMode="auto">
              <a:xfrm>
                <a:off x="5534" y="2676"/>
                <a:ext cx="14" cy="9"/>
              </a:xfrm>
              <a:custGeom>
                <a:avLst/>
                <a:gdLst>
                  <a:gd name="T0" fmla="*/ 12 w 14"/>
                  <a:gd name="T1" fmla="*/ 4 h 9"/>
                  <a:gd name="T2" fmla="*/ 11 w 14"/>
                  <a:gd name="T3" fmla="*/ 4 h 9"/>
                  <a:gd name="T4" fmla="*/ 10 w 14"/>
                  <a:gd name="T5" fmla="*/ 4 h 9"/>
                  <a:gd name="T6" fmla="*/ 10 w 14"/>
                  <a:gd name="T7" fmla="*/ 4 h 9"/>
                  <a:gd name="T8" fmla="*/ 9 w 14"/>
                  <a:gd name="T9" fmla="*/ 4 h 9"/>
                  <a:gd name="T10" fmla="*/ 9 w 14"/>
                  <a:gd name="T11" fmla="*/ 3 h 9"/>
                  <a:gd name="T12" fmla="*/ 8 w 14"/>
                  <a:gd name="T13" fmla="*/ 2 h 9"/>
                  <a:gd name="T14" fmla="*/ 8 w 14"/>
                  <a:gd name="T15" fmla="*/ 2 h 9"/>
                  <a:gd name="T16" fmla="*/ 7 w 14"/>
                  <a:gd name="T17" fmla="*/ 1 h 9"/>
                  <a:gd name="T18" fmla="*/ 6 w 14"/>
                  <a:gd name="T19" fmla="*/ 1 h 9"/>
                  <a:gd name="T20" fmla="*/ 6 w 14"/>
                  <a:gd name="T21" fmla="*/ 0 h 9"/>
                  <a:gd name="T22" fmla="*/ 5 w 14"/>
                  <a:gd name="T23" fmla="*/ 0 h 9"/>
                  <a:gd name="T24" fmla="*/ 5 w 14"/>
                  <a:gd name="T25" fmla="*/ 0 h 9"/>
                  <a:gd name="T26" fmla="*/ 5 w 14"/>
                  <a:gd name="T27" fmla="*/ 0 h 9"/>
                  <a:gd name="T28" fmla="*/ 5 w 14"/>
                  <a:gd name="T29" fmla="*/ 2 h 9"/>
                  <a:gd name="T30" fmla="*/ 6 w 14"/>
                  <a:gd name="T31" fmla="*/ 3 h 9"/>
                  <a:gd name="T32" fmla="*/ 7 w 14"/>
                  <a:gd name="T33" fmla="*/ 4 h 9"/>
                  <a:gd name="T34" fmla="*/ 0 w 14"/>
                  <a:gd name="T35" fmla="*/ 4 h 9"/>
                  <a:gd name="T36" fmla="*/ 4 w 14"/>
                  <a:gd name="T37" fmla="*/ 9 h 9"/>
                  <a:gd name="T38" fmla="*/ 5 w 14"/>
                  <a:gd name="T39" fmla="*/ 9 h 9"/>
                  <a:gd name="T40" fmla="*/ 6 w 14"/>
                  <a:gd name="T41" fmla="*/ 9 h 9"/>
                  <a:gd name="T42" fmla="*/ 7 w 14"/>
                  <a:gd name="T43" fmla="*/ 9 h 9"/>
                  <a:gd name="T44" fmla="*/ 7 w 14"/>
                  <a:gd name="T45" fmla="*/ 9 h 9"/>
                  <a:gd name="T46" fmla="*/ 8 w 14"/>
                  <a:gd name="T47" fmla="*/ 9 h 9"/>
                  <a:gd name="T48" fmla="*/ 9 w 14"/>
                  <a:gd name="T49" fmla="*/ 9 h 9"/>
                  <a:gd name="T50" fmla="*/ 10 w 14"/>
                  <a:gd name="T51" fmla="*/ 9 h 9"/>
                  <a:gd name="T52" fmla="*/ 10 w 14"/>
                  <a:gd name="T53" fmla="*/ 9 h 9"/>
                  <a:gd name="T54" fmla="*/ 11 w 14"/>
                  <a:gd name="T55" fmla="*/ 9 h 9"/>
                  <a:gd name="T56" fmla="*/ 12 w 14"/>
                  <a:gd name="T57" fmla="*/ 8 h 9"/>
                  <a:gd name="T58" fmla="*/ 12 w 14"/>
                  <a:gd name="T59" fmla="*/ 8 h 9"/>
                  <a:gd name="T60" fmla="*/ 13 w 14"/>
                  <a:gd name="T61" fmla="*/ 8 h 9"/>
                  <a:gd name="T62" fmla="*/ 13 w 14"/>
                  <a:gd name="T63" fmla="*/ 8 h 9"/>
                  <a:gd name="T64" fmla="*/ 13 w 14"/>
                  <a:gd name="T65" fmla="*/ 8 h 9"/>
                  <a:gd name="T66" fmla="*/ 14 w 14"/>
                  <a:gd name="T67" fmla="*/ 8 h 9"/>
                  <a:gd name="T68" fmla="*/ 14 w 14"/>
                  <a:gd name="T69" fmla="*/ 7 h 9"/>
                  <a:gd name="T70" fmla="*/ 12 w 14"/>
                  <a:gd name="T71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" h="9">
                    <a:moveTo>
                      <a:pt x="12" y="4"/>
                    </a:moveTo>
                    <a:lnTo>
                      <a:pt x="11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6" y="3"/>
                    </a:lnTo>
                    <a:lnTo>
                      <a:pt x="7" y="4"/>
                    </a:lnTo>
                    <a:lnTo>
                      <a:pt x="0" y="4"/>
                    </a:lnTo>
                    <a:lnTo>
                      <a:pt x="4" y="9"/>
                    </a:lnTo>
                    <a:lnTo>
                      <a:pt x="5" y="9"/>
                    </a:lnTo>
                    <a:lnTo>
                      <a:pt x="6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2" y="8"/>
                    </a:lnTo>
                    <a:lnTo>
                      <a:pt x="12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4" name="Freeform 1481"/>
              <p:cNvSpPr>
                <a:spLocks/>
              </p:cNvSpPr>
              <p:nvPr/>
            </p:nvSpPr>
            <p:spPr bwMode="auto">
              <a:xfrm>
                <a:off x="5559" y="2665"/>
                <a:ext cx="4" cy="7"/>
              </a:xfrm>
              <a:custGeom>
                <a:avLst/>
                <a:gdLst>
                  <a:gd name="T0" fmla="*/ 3 w 4"/>
                  <a:gd name="T1" fmla="*/ 3 h 7"/>
                  <a:gd name="T2" fmla="*/ 3 w 4"/>
                  <a:gd name="T3" fmla="*/ 2 h 7"/>
                  <a:gd name="T4" fmla="*/ 2 w 4"/>
                  <a:gd name="T5" fmla="*/ 2 h 7"/>
                  <a:gd name="T6" fmla="*/ 2 w 4"/>
                  <a:gd name="T7" fmla="*/ 1 h 7"/>
                  <a:gd name="T8" fmla="*/ 1 w 4"/>
                  <a:gd name="T9" fmla="*/ 0 h 7"/>
                  <a:gd name="T10" fmla="*/ 0 w 4"/>
                  <a:gd name="T11" fmla="*/ 0 h 7"/>
                  <a:gd name="T12" fmla="*/ 0 w 4"/>
                  <a:gd name="T13" fmla="*/ 1 h 7"/>
                  <a:gd name="T14" fmla="*/ 0 w 4"/>
                  <a:gd name="T15" fmla="*/ 1 h 7"/>
                  <a:gd name="T16" fmla="*/ 0 w 4"/>
                  <a:gd name="T17" fmla="*/ 1 h 7"/>
                  <a:gd name="T18" fmla="*/ 0 w 4"/>
                  <a:gd name="T19" fmla="*/ 2 h 7"/>
                  <a:gd name="T20" fmla="*/ 1 w 4"/>
                  <a:gd name="T21" fmla="*/ 2 h 7"/>
                  <a:gd name="T22" fmla="*/ 1 w 4"/>
                  <a:gd name="T23" fmla="*/ 3 h 7"/>
                  <a:gd name="T24" fmla="*/ 2 w 4"/>
                  <a:gd name="T25" fmla="*/ 3 h 7"/>
                  <a:gd name="T26" fmla="*/ 2 w 4"/>
                  <a:gd name="T27" fmla="*/ 4 h 7"/>
                  <a:gd name="T28" fmla="*/ 2 w 4"/>
                  <a:gd name="T29" fmla="*/ 5 h 7"/>
                  <a:gd name="T30" fmla="*/ 2 w 4"/>
                  <a:gd name="T31" fmla="*/ 6 h 7"/>
                  <a:gd name="T32" fmla="*/ 2 w 4"/>
                  <a:gd name="T33" fmla="*/ 7 h 7"/>
                  <a:gd name="T34" fmla="*/ 2 w 4"/>
                  <a:gd name="T35" fmla="*/ 7 h 7"/>
                  <a:gd name="T36" fmla="*/ 2 w 4"/>
                  <a:gd name="T37" fmla="*/ 7 h 7"/>
                  <a:gd name="T38" fmla="*/ 3 w 4"/>
                  <a:gd name="T39" fmla="*/ 7 h 7"/>
                  <a:gd name="T40" fmla="*/ 3 w 4"/>
                  <a:gd name="T41" fmla="*/ 7 h 7"/>
                  <a:gd name="T42" fmla="*/ 4 w 4"/>
                  <a:gd name="T43" fmla="*/ 7 h 7"/>
                  <a:gd name="T44" fmla="*/ 4 w 4"/>
                  <a:gd name="T45" fmla="*/ 6 h 7"/>
                  <a:gd name="T46" fmla="*/ 4 w 4"/>
                  <a:gd name="T47" fmla="*/ 4 h 7"/>
                  <a:gd name="T48" fmla="*/ 3 w 4"/>
                  <a:gd name="T4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" h="7">
                    <a:moveTo>
                      <a:pt x="3" y="3"/>
                    </a:moveTo>
                    <a:lnTo>
                      <a:pt x="3" y="2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5" name="Freeform 1482"/>
              <p:cNvSpPr>
                <a:spLocks/>
              </p:cNvSpPr>
              <p:nvPr/>
            </p:nvSpPr>
            <p:spPr bwMode="auto">
              <a:xfrm>
                <a:off x="5525" y="2650"/>
                <a:ext cx="32" cy="19"/>
              </a:xfrm>
              <a:custGeom>
                <a:avLst/>
                <a:gdLst>
                  <a:gd name="T0" fmla="*/ 31 w 32"/>
                  <a:gd name="T1" fmla="*/ 10 h 19"/>
                  <a:gd name="T2" fmla="*/ 28 w 32"/>
                  <a:gd name="T3" fmla="*/ 7 h 19"/>
                  <a:gd name="T4" fmla="*/ 32 w 32"/>
                  <a:gd name="T5" fmla="*/ 4 h 19"/>
                  <a:gd name="T6" fmla="*/ 29 w 32"/>
                  <a:gd name="T7" fmla="*/ 0 h 19"/>
                  <a:gd name="T8" fmla="*/ 27 w 32"/>
                  <a:gd name="T9" fmla="*/ 0 h 19"/>
                  <a:gd name="T10" fmla="*/ 30 w 32"/>
                  <a:gd name="T11" fmla="*/ 4 h 19"/>
                  <a:gd name="T12" fmla="*/ 26 w 32"/>
                  <a:gd name="T13" fmla="*/ 7 h 19"/>
                  <a:gd name="T14" fmla="*/ 26 w 32"/>
                  <a:gd name="T15" fmla="*/ 7 h 19"/>
                  <a:gd name="T16" fmla="*/ 27 w 32"/>
                  <a:gd name="T17" fmla="*/ 8 h 19"/>
                  <a:gd name="T18" fmla="*/ 28 w 32"/>
                  <a:gd name="T19" fmla="*/ 9 h 19"/>
                  <a:gd name="T20" fmla="*/ 28 w 32"/>
                  <a:gd name="T21" fmla="*/ 9 h 19"/>
                  <a:gd name="T22" fmla="*/ 15 w 32"/>
                  <a:gd name="T23" fmla="*/ 17 h 19"/>
                  <a:gd name="T24" fmla="*/ 4 w 32"/>
                  <a:gd name="T25" fmla="*/ 10 h 19"/>
                  <a:gd name="T26" fmla="*/ 6 w 32"/>
                  <a:gd name="T27" fmla="*/ 7 h 19"/>
                  <a:gd name="T28" fmla="*/ 3 w 32"/>
                  <a:gd name="T29" fmla="*/ 4 h 19"/>
                  <a:gd name="T30" fmla="*/ 5 w 32"/>
                  <a:gd name="T31" fmla="*/ 0 h 19"/>
                  <a:gd name="T32" fmla="*/ 3 w 32"/>
                  <a:gd name="T33" fmla="*/ 0 h 19"/>
                  <a:gd name="T34" fmla="*/ 0 w 32"/>
                  <a:gd name="T35" fmla="*/ 4 h 19"/>
                  <a:gd name="T36" fmla="*/ 4 w 32"/>
                  <a:gd name="T37" fmla="*/ 7 h 19"/>
                  <a:gd name="T38" fmla="*/ 1 w 32"/>
                  <a:gd name="T39" fmla="*/ 10 h 19"/>
                  <a:gd name="T40" fmla="*/ 15 w 32"/>
                  <a:gd name="T41" fmla="*/ 19 h 19"/>
                  <a:gd name="T42" fmla="*/ 31 w 32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2" h="19">
                    <a:moveTo>
                      <a:pt x="31" y="10"/>
                    </a:moveTo>
                    <a:lnTo>
                      <a:pt x="28" y="7"/>
                    </a:lnTo>
                    <a:lnTo>
                      <a:pt x="32" y="4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30" y="4"/>
                    </a:lnTo>
                    <a:lnTo>
                      <a:pt x="26" y="7"/>
                    </a:lnTo>
                    <a:lnTo>
                      <a:pt x="26" y="7"/>
                    </a:lnTo>
                    <a:lnTo>
                      <a:pt x="27" y="8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15" y="17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4" y="7"/>
                    </a:lnTo>
                    <a:lnTo>
                      <a:pt x="1" y="10"/>
                    </a:lnTo>
                    <a:lnTo>
                      <a:pt x="15" y="19"/>
                    </a:lnTo>
                    <a:lnTo>
                      <a:pt x="31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6" name="Freeform 1483"/>
              <p:cNvSpPr>
                <a:spLocks/>
              </p:cNvSpPr>
              <p:nvPr/>
            </p:nvSpPr>
            <p:spPr bwMode="auto">
              <a:xfrm>
                <a:off x="5516" y="2690"/>
                <a:ext cx="49" cy="14"/>
              </a:xfrm>
              <a:custGeom>
                <a:avLst/>
                <a:gdLst>
                  <a:gd name="T0" fmla="*/ 24 w 49"/>
                  <a:gd name="T1" fmla="*/ 0 h 14"/>
                  <a:gd name="T2" fmla="*/ 23 w 49"/>
                  <a:gd name="T3" fmla="*/ 1 h 14"/>
                  <a:gd name="T4" fmla="*/ 21 w 49"/>
                  <a:gd name="T5" fmla="*/ 4 h 14"/>
                  <a:gd name="T6" fmla="*/ 19 w 49"/>
                  <a:gd name="T7" fmla="*/ 6 h 14"/>
                  <a:gd name="T8" fmla="*/ 16 w 49"/>
                  <a:gd name="T9" fmla="*/ 8 h 14"/>
                  <a:gd name="T10" fmla="*/ 14 w 49"/>
                  <a:gd name="T11" fmla="*/ 9 h 14"/>
                  <a:gd name="T12" fmla="*/ 12 w 49"/>
                  <a:gd name="T13" fmla="*/ 10 h 14"/>
                  <a:gd name="T14" fmla="*/ 10 w 49"/>
                  <a:gd name="T15" fmla="*/ 10 h 14"/>
                  <a:gd name="T16" fmla="*/ 8 w 49"/>
                  <a:gd name="T17" fmla="*/ 11 h 14"/>
                  <a:gd name="T18" fmla="*/ 6 w 49"/>
                  <a:gd name="T19" fmla="*/ 11 h 14"/>
                  <a:gd name="T20" fmla="*/ 4 w 49"/>
                  <a:gd name="T21" fmla="*/ 11 h 14"/>
                  <a:gd name="T22" fmla="*/ 2 w 49"/>
                  <a:gd name="T23" fmla="*/ 11 h 14"/>
                  <a:gd name="T24" fmla="*/ 0 w 49"/>
                  <a:gd name="T25" fmla="*/ 13 h 14"/>
                  <a:gd name="T26" fmla="*/ 3 w 49"/>
                  <a:gd name="T27" fmla="*/ 13 h 14"/>
                  <a:gd name="T28" fmla="*/ 6 w 49"/>
                  <a:gd name="T29" fmla="*/ 13 h 14"/>
                  <a:gd name="T30" fmla="*/ 8 w 49"/>
                  <a:gd name="T31" fmla="*/ 13 h 14"/>
                  <a:gd name="T32" fmla="*/ 11 w 49"/>
                  <a:gd name="T33" fmla="*/ 12 h 14"/>
                  <a:gd name="T34" fmla="*/ 14 w 49"/>
                  <a:gd name="T35" fmla="*/ 11 h 14"/>
                  <a:gd name="T36" fmla="*/ 16 w 49"/>
                  <a:gd name="T37" fmla="*/ 10 h 14"/>
                  <a:gd name="T38" fmla="*/ 18 w 49"/>
                  <a:gd name="T39" fmla="*/ 9 h 14"/>
                  <a:gd name="T40" fmla="*/ 20 w 49"/>
                  <a:gd name="T41" fmla="*/ 8 h 14"/>
                  <a:gd name="T42" fmla="*/ 21 w 49"/>
                  <a:gd name="T43" fmla="*/ 7 h 14"/>
                  <a:gd name="T44" fmla="*/ 22 w 49"/>
                  <a:gd name="T45" fmla="*/ 6 h 14"/>
                  <a:gd name="T46" fmla="*/ 23 w 49"/>
                  <a:gd name="T47" fmla="*/ 4 h 14"/>
                  <a:gd name="T48" fmla="*/ 24 w 49"/>
                  <a:gd name="T49" fmla="*/ 3 h 14"/>
                  <a:gd name="T50" fmla="*/ 25 w 49"/>
                  <a:gd name="T51" fmla="*/ 5 h 14"/>
                  <a:gd name="T52" fmla="*/ 26 w 49"/>
                  <a:gd name="T53" fmla="*/ 6 h 14"/>
                  <a:gd name="T54" fmla="*/ 27 w 49"/>
                  <a:gd name="T55" fmla="*/ 8 h 14"/>
                  <a:gd name="T56" fmla="*/ 28 w 49"/>
                  <a:gd name="T57" fmla="*/ 9 h 14"/>
                  <a:gd name="T58" fmla="*/ 30 w 49"/>
                  <a:gd name="T59" fmla="*/ 11 h 14"/>
                  <a:gd name="T60" fmla="*/ 33 w 49"/>
                  <a:gd name="T61" fmla="*/ 12 h 14"/>
                  <a:gd name="T62" fmla="*/ 36 w 49"/>
                  <a:gd name="T63" fmla="*/ 13 h 14"/>
                  <a:gd name="T64" fmla="*/ 38 w 49"/>
                  <a:gd name="T65" fmla="*/ 14 h 14"/>
                  <a:gd name="T66" fmla="*/ 41 w 49"/>
                  <a:gd name="T67" fmla="*/ 14 h 14"/>
                  <a:gd name="T68" fmla="*/ 44 w 49"/>
                  <a:gd name="T69" fmla="*/ 14 h 14"/>
                  <a:gd name="T70" fmla="*/ 46 w 49"/>
                  <a:gd name="T71" fmla="*/ 14 h 14"/>
                  <a:gd name="T72" fmla="*/ 49 w 49"/>
                  <a:gd name="T73" fmla="*/ 14 h 14"/>
                  <a:gd name="T74" fmla="*/ 47 w 49"/>
                  <a:gd name="T75" fmla="*/ 12 h 14"/>
                  <a:gd name="T76" fmla="*/ 45 w 49"/>
                  <a:gd name="T77" fmla="*/ 12 h 14"/>
                  <a:gd name="T78" fmla="*/ 43 w 49"/>
                  <a:gd name="T79" fmla="*/ 12 h 14"/>
                  <a:gd name="T80" fmla="*/ 41 w 49"/>
                  <a:gd name="T81" fmla="*/ 12 h 14"/>
                  <a:gd name="T82" fmla="*/ 39 w 49"/>
                  <a:gd name="T83" fmla="*/ 12 h 14"/>
                  <a:gd name="T84" fmla="*/ 37 w 49"/>
                  <a:gd name="T85" fmla="*/ 11 h 14"/>
                  <a:gd name="T86" fmla="*/ 34 w 49"/>
                  <a:gd name="T87" fmla="*/ 11 h 14"/>
                  <a:gd name="T88" fmla="*/ 32 w 49"/>
                  <a:gd name="T89" fmla="*/ 9 h 14"/>
                  <a:gd name="T90" fmla="*/ 29 w 49"/>
                  <a:gd name="T91" fmla="*/ 8 h 14"/>
                  <a:gd name="T92" fmla="*/ 27 w 49"/>
                  <a:gd name="T93" fmla="*/ 5 h 14"/>
                  <a:gd name="T94" fmla="*/ 25 w 49"/>
                  <a:gd name="T95" fmla="*/ 2 h 14"/>
                  <a:gd name="T96" fmla="*/ 24 w 49"/>
                  <a:gd name="T9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9" h="14">
                    <a:moveTo>
                      <a:pt x="24" y="0"/>
                    </a:moveTo>
                    <a:lnTo>
                      <a:pt x="24" y="0"/>
                    </a:lnTo>
                    <a:lnTo>
                      <a:pt x="24" y="0"/>
                    </a:lnTo>
                    <a:lnTo>
                      <a:pt x="23" y="1"/>
                    </a:lnTo>
                    <a:lnTo>
                      <a:pt x="22" y="2"/>
                    </a:lnTo>
                    <a:lnTo>
                      <a:pt x="21" y="4"/>
                    </a:lnTo>
                    <a:lnTo>
                      <a:pt x="20" y="5"/>
                    </a:lnTo>
                    <a:lnTo>
                      <a:pt x="19" y="6"/>
                    </a:lnTo>
                    <a:lnTo>
                      <a:pt x="17" y="8"/>
                    </a:lnTo>
                    <a:lnTo>
                      <a:pt x="16" y="8"/>
                    </a:lnTo>
                    <a:lnTo>
                      <a:pt x="15" y="9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0" y="10"/>
                    </a:lnTo>
                    <a:lnTo>
                      <a:pt x="9" y="11"/>
                    </a:lnTo>
                    <a:lnTo>
                      <a:pt x="8" y="11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0" y="13"/>
                    </a:lnTo>
                    <a:lnTo>
                      <a:pt x="11" y="12"/>
                    </a:lnTo>
                    <a:lnTo>
                      <a:pt x="12" y="12"/>
                    </a:lnTo>
                    <a:lnTo>
                      <a:pt x="14" y="11"/>
                    </a:lnTo>
                    <a:lnTo>
                      <a:pt x="15" y="11"/>
                    </a:lnTo>
                    <a:lnTo>
                      <a:pt x="16" y="10"/>
                    </a:lnTo>
                    <a:lnTo>
                      <a:pt x="17" y="10"/>
                    </a:lnTo>
                    <a:lnTo>
                      <a:pt x="18" y="9"/>
                    </a:lnTo>
                    <a:lnTo>
                      <a:pt x="19" y="9"/>
                    </a:lnTo>
                    <a:lnTo>
                      <a:pt x="20" y="8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3" y="5"/>
                    </a:lnTo>
                    <a:lnTo>
                      <a:pt x="23" y="4"/>
                    </a:lnTo>
                    <a:lnTo>
                      <a:pt x="23" y="4"/>
                    </a:lnTo>
                    <a:lnTo>
                      <a:pt x="24" y="3"/>
                    </a:lnTo>
                    <a:lnTo>
                      <a:pt x="24" y="4"/>
                    </a:lnTo>
                    <a:lnTo>
                      <a:pt x="25" y="5"/>
                    </a:lnTo>
                    <a:lnTo>
                      <a:pt x="25" y="6"/>
                    </a:lnTo>
                    <a:lnTo>
                      <a:pt x="26" y="6"/>
                    </a:lnTo>
                    <a:lnTo>
                      <a:pt x="26" y="7"/>
                    </a:lnTo>
                    <a:lnTo>
                      <a:pt x="27" y="8"/>
                    </a:lnTo>
                    <a:lnTo>
                      <a:pt x="28" y="9"/>
                    </a:lnTo>
                    <a:lnTo>
                      <a:pt x="28" y="9"/>
                    </a:lnTo>
                    <a:lnTo>
                      <a:pt x="29" y="10"/>
                    </a:lnTo>
                    <a:lnTo>
                      <a:pt x="30" y="11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4" y="13"/>
                    </a:lnTo>
                    <a:lnTo>
                      <a:pt x="36" y="13"/>
                    </a:lnTo>
                    <a:lnTo>
                      <a:pt x="37" y="13"/>
                    </a:lnTo>
                    <a:lnTo>
                      <a:pt x="38" y="14"/>
                    </a:lnTo>
                    <a:lnTo>
                      <a:pt x="40" y="14"/>
                    </a:lnTo>
                    <a:lnTo>
                      <a:pt x="41" y="14"/>
                    </a:lnTo>
                    <a:lnTo>
                      <a:pt x="43" y="14"/>
                    </a:lnTo>
                    <a:lnTo>
                      <a:pt x="44" y="14"/>
                    </a:lnTo>
                    <a:lnTo>
                      <a:pt x="45" y="14"/>
                    </a:lnTo>
                    <a:lnTo>
                      <a:pt x="46" y="14"/>
                    </a:lnTo>
                    <a:lnTo>
                      <a:pt x="47" y="14"/>
                    </a:lnTo>
                    <a:lnTo>
                      <a:pt x="49" y="14"/>
                    </a:lnTo>
                    <a:lnTo>
                      <a:pt x="48" y="11"/>
                    </a:lnTo>
                    <a:lnTo>
                      <a:pt x="47" y="12"/>
                    </a:lnTo>
                    <a:lnTo>
                      <a:pt x="46" y="12"/>
                    </a:lnTo>
                    <a:lnTo>
                      <a:pt x="45" y="12"/>
                    </a:lnTo>
                    <a:lnTo>
                      <a:pt x="44" y="12"/>
                    </a:lnTo>
                    <a:lnTo>
                      <a:pt x="43" y="12"/>
                    </a:lnTo>
                    <a:lnTo>
                      <a:pt x="42" y="12"/>
                    </a:lnTo>
                    <a:lnTo>
                      <a:pt x="41" y="12"/>
                    </a:lnTo>
                    <a:lnTo>
                      <a:pt x="40" y="12"/>
                    </a:lnTo>
                    <a:lnTo>
                      <a:pt x="39" y="12"/>
                    </a:lnTo>
                    <a:lnTo>
                      <a:pt x="38" y="11"/>
                    </a:lnTo>
                    <a:lnTo>
                      <a:pt x="37" y="11"/>
                    </a:lnTo>
                    <a:lnTo>
                      <a:pt x="35" y="11"/>
                    </a:lnTo>
                    <a:lnTo>
                      <a:pt x="34" y="11"/>
                    </a:lnTo>
                    <a:lnTo>
                      <a:pt x="33" y="10"/>
                    </a:lnTo>
                    <a:lnTo>
                      <a:pt x="32" y="9"/>
                    </a:lnTo>
                    <a:lnTo>
                      <a:pt x="31" y="9"/>
                    </a:lnTo>
                    <a:lnTo>
                      <a:pt x="29" y="8"/>
                    </a:lnTo>
                    <a:lnTo>
                      <a:pt x="28" y="6"/>
                    </a:lnTo>
                    <a:lnTo>
                      <a:pt x="27" y="5"/>
                    </a:lnTo>
                    <a:lnTo>
                      <a:pt x="26" y="3"/>
                    </a:lnTo>
                    <a:lnTo>
                      <a:pt x="25" y="2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7" name="Freeform 1484"/>
              <p:cNvSpPr>
                <a:spLocks/>
              </p:cNvSpPr>
              <p:nvPr/>
            </p:nvSpPr>
            <p:spPr bwMode="auto">
              <a:xfrm>
                <a:off x="5488" y="2662"/>
                <a:ext cx="6" cy="12"/>
              </a:xfrm>
              <a:custGeom>
                <a:avLst/>
                <a:gdLst>
                  <a:gd name="T0" fmla="*/ 6 w 6"/>
                  <a:gd name="T1" fmla="*/ 6 h 12"/>
                  <a:gd name="T2" fmla="*/ 5 w 6"/>
                  <a:gd name="T3" fmla="*/ 6 h 12"/>
                  <a:gd name="T4" fmla="*/ 5 w 6"/>
                  <a:gd name="T5" fmla="*/ 6 h 12"/>
                  <a:gd name="T6" fmla="*/ 4 w 6"/>
                  <a:gd name="T7" fmla="*/ 6 h 12"/>
                  <a:gd name="T8" fmla="*/ 4 w 6"/>
                  <a:gd name="T9" fmla="*/ 6 h 12"/>
                  <a:gd name="T10" fmla="*/ 4 w 6"/>
                  <a:gd name="T11" fmla="*/ 5 h 12"/>
                  <a:gd name="T12" fmla="*/ 3 w 6"/>
                  <a:gd name="T13" fmla="*/ 4 h 12"/>
                  <a:gd name="T14" fmla="*/ 3 w 6"/>
                  <a:gd name="T15" fmla="*/ 3 h 12"/>
                  <a:gd name="T16" fmla="*/ 2 w 6"/>
                  <a:gd name="T17" fmla="*/ 2 h 12"/>
                  <a:gd name="T18" fmla="*/ 2 w 6"/>
                  <a:gd name="T19" fmla="*/ 1 h 12"/>
                  <a:gd name="T20" fmla="*/ 1 w 6"/>
                  <a:gd name="T21" fmla="*/ 0 h 12"/>
                  <a:gd name="T22" fmla="*/ 1 w 6"/>
                  <a:gd name="T23" fmla="*/ 0 h 12"/>
                  <a:gd name="T24" fmla="*/ 0 w 6"/>
                  <a:gd name="T25" fmla="*/ 0 h 12"/>
                  <a:gd name="T26" fmla="*/ 0 w 6"/>
                  <a:gd name="T27" fmla="*/ 1 h 12"/>
                  <a:gd name="T28" fmla="*/ 0 w 6"/>
                  <a:gd name="T29" fmla="*/ 2 h 12"/>
                  <a:gd name="T30" fmla="*/ 0 w 6"/>
                  <a:gd name="T31" fmla="*/ 4 h 12"/>
                  <a:gd name="T32" fmla="*/ 1 w 6"/>
                  <a:gd name="T33" fmla="*/ 5 h 12"/>
                  <a:gd name="T34" fmla="*/ 2 w 6"/>
                  <a:gd name="T35" fmla="*/ 7 h 12"/>
                  <a:gd name="T36" fmla="*/ 2 w 6"/>
                  <a:gd name="T37" fmla="*/ 9 h 12"/>
                  <a:gd name="T38" fmla="*/ 3 w 6"/>
                  <a:gd name="T39" fmla="*/ 10 h 12"/>
                  <a:gd name="T40" fmla="*/ 3 w 6"/>
                  <a:gd name="T41" fmla="*/ 10 h 12"/>
                  <a:gd name="T42" fmla="*/ 3 w 6"/>
                  <a:gd name="T43" fmla="*/ 11 h 12"/>
                  <a:gd name="T44" fmla="*/ 4 w 6"/>
                  <a:gd name="T45" fmla="*/ 11 h 12"/>
                  <a:gd name="T46" fmla="*/ 5 w 6"/>
                  <a:gd name="T47" fmla="*/ 11 h 12"/>
                  <a:gd name="T48" fmla="*/ 5 w 6"/>
                  <a:gd name="T49" fmla="*/ 12 h 12"/>
                  <a:gd name="T50" fmla="*/ 6 w 6"/>
                  <a:gd name="T51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" h="12">
                    <a:moveTo>
                      <a:pt x="6" y="6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8" name="Freeform 1485"/>
              <p:cNvSpPr>
                <a:spLocks/>
              </p:cNvSpPr>
              <p:nvPr/>
            </p:nvSpPr>
            <p:spPr bwMode="auto">
              <a:xfrm>
                <a:off x="5532" y="2641"/>
                <a:ext cx="18" cy="21"/>
              </a:xfrm>
              <a:custGeom>
                <a:avLst/>
                <a:gdLst>
                  <a:gd name="T0" fmla="*/ 18 w 18"/>
                  <a:gd name="T1" fmla="*/ 9 h 21"/>
                  <a:gd name="T2" fmla="*/ 18 w 18"/>
                  <a:gd name="T3" fmla="*/ 0 h 21"/>
                  <a:gd name="T4" fmla="*/ 0 w 18"/>
                  <a:gd name="T5" fmla="*/ 0 h 21"/>
                  <a:gd name="T6" fmla="*/ 0 w 18"/>
                  <a:gd name="T7" fmla="*/ 8 h 21"/>
                  <a:gd name="T8" fmla="*/ 8 w 18"/>
                  <a:gd name="T9" fmla="*/ 21 h 21"/>
                  <a:gd name="T10" fmla="*/ 18 w 18"/>
                  <a:gd name="T11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1">
                    <a:moveTo>
                      <a:pt x="18" y="9"/>
                    </a:moveTo>
                    <a:lnTo>
                      <a:pt x="18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21"/>
                    </a:lnTo>
                    <a:lnTo>
                      <a:pt x="18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9" name="Freeform 1486"/>
              <p:cNvSpPr>
                <a:spLocks/>
              </p:cNvSpPr>
              <p:nvPr/>
            </p:nvSpPr>
            <p:spPr bwMode="auto">
              <a:xfrm>
                <a:off x="5518" y="2592"/>
                <a:ext cx="45" cy="27"/>
              </a:xfrm>
              <a:custGeom>
                <a:avLst/>
                <a:gdLst>
                  <a:gd name="T0" fmla="*/ 36 w 45"/>
                  <a:gd name="T1" fmla="*/ 10 h 27"/>
                  <a:gd name="T2" fmla="*/ 36 w 45"/>
                  <a:gd name="T3" fmla="*/ 9 h 27"/>
                  <a:gd name="T4" fmla="*/ 35 w 45"/>
                  <a:gd name="T5" fmla="*/ 8 h 27"/>
                  <a:gd name="T6" fmla="*/ 34 w 45"/>
                  <a:gd name="T7" fmla="*/ 7 h 27"/>
                  <a:gd name="T8" fmla="*/ 33 w 45"/>
                  <a:gd name="T9" fmla="*/ 6 h 27"/>
                  <a:gd name="T10" fmla="*/ 31 w 45"/>
                  <a:gd name="T11" fmla="*/ 5 h 27"/>
                  <a:gd name="T12" fmla="*/ 29 w 45"/>
                  <a:gd name="T13" fmla="*/ 4 h 27"/>
                  <a:gd name="T14" fmla="*/ 27 w 45"/>
                  <a:gd name="T15" fmla="*/ 3 h 27"/>
                  <a:gd name="T16" fmla="*/ 25 w 45"/>
                  <a:gd name="T17" fmla="*/ 2 h 27"/>
                  <a:gd name="T18" fmla="*/ 23 w 45"/>
                  <a:gd name="T19" fmla="*/ 1 h 27"/>
                  <a:gd name="T20" fmla="*/ 20 w 45"/>
                  <a:gd name="T21" fmla="*/ 1 h 27"/>
                  <a:gd name="T22" fmla="*/ 18 w 45"/>
                  <a:gd name="T23" fmla="*/ 0 h 27"/>
                  <a:gd name="T24" fmla="*/ 15 w 45"/>
                  <a:gd name="T25" fmla="*/ 0 h 27"/>
                  <a:gd name="T26" fmla="*/ 13 w 45"/>
                  <a:gd name="T27" fmla="*/ 0 h 27"/>
                  <a:gd name="T28" fmla="*/ 11 w 45"/>
                  <a:gd name="T29" fmla="*/ 0 h 27"/>
                  <a:gd name="T30" fmla="*/ 8 w 45"/>
                  <a:gd name="T31" fmla="*/ 0 h 27"/>
                  <a:gd name="T32" fmla="*/ 6 w 45"/>
                  <a:gd name="T33" fmla="*/ 1 h 27"/>
                  <a:gd name="T34" fmla="*/ 4 w 45"/>
                  <a:gd name="T35" fmla="*/ 3 h 27"/>
                  <a:gd name="T36" fmla="*/ 2 w 45"/>
                  <a:gd name="T37" fmla="*/ 5 h 27"/>
                  <a:gd name="T38" fmla="*/ 1 w 45"/>
                  <a:gd name="T39" fmla="*/ 7 h 27"/>
                  <a:gd name="T40" fmla="*/ 0 w 45"/>
                  <a:gd name="T41" fmla="*/ 10 h 27"/>
                  <a:gd name="T42" fmla="*/ 1 w 45"/>
                  <a:gd name="T43" fmla="*/ 12 h 27"/>
                  <a:gd name="T44" fmla="*/ 1 w 45"/>
                  <a:gd name="T45" fmla="*/ 14 h 27"/>
                  <a:gd name="T46" fmla="*/ 2 w 45"/>
                  <a:gd name="T47" fmla="*/ 15 h 27"/>
                  <a:gd name="T48" fmla="*/ 3 w 45"/>
                  <a:gd name="T49" fmla="*/ 15 h 27"/>
                  <a:gd name="T50" fmla="*/ 4 w 45"/>
                  <a:gd name="T51" fmla="*/ 15 h 27"/>
                  <a:gd name="T52" fmla="*/ 5 w 45"/>
                  <a:gd name="T53" fmla="*/ 16 h 27"/>
                  <a:gd name="T54" fmla="*/ 6 w 45"/>
                  <a:gd name="T55" fmla="*/ 16 h 27"/>
                  <a:gd name="T56" fmla="*/ 8 w 45"/>
                  <a:gd name="T57" fmla="*/ 17 h 27"/>
                  <a:gd name="T58" fmla="*/ 11 w 45"/>
                  <a:gd name="T59" fmla="*/ 18 h 27"/>
                  <a:gd name="T60" fmla="*/ 14 w 45"/>
                  <a:gd name="T61" fmla="*/ 19 h 27"/>
                  <a:gd name="T62" fmla="*/ 16 w 45"/>
                  <a:gd name="T63" fmla="*/ 20 h 27"/>
                  <a:gd name="T64" fmla="*/ 19 w 45"/>
                  <a:gd name="T65" fmla="*/ 21 h 27"/>
                  <a:gd name="T66" fmla="*/ 22 w 45"/>
                  <a:gd name="T67" fmla="*/ 22 h 27"/>
                  <a:gd name="T68" fmla="*/ 25 w 45"/>
                  <a:gd name="T69" fmla="*/ 23 h 27"/>
                  <a:gd name="T70" fmla="*/ 28 w 45"/>
                  <a:gd name="T71" fmla="*/ 24 h 27"/>
                  <a:gd name="T72" fmla="*/ 30 w 45"/>
                  <a:gd name="T73" fmla="*/ 25 h 27"/>
                  <a:gd name="T74" fmla="*/ 33 w 45"/>
                  <a:gd name="T75" fmla="*/ 26 h 27"/>
                  <a:gd name="T76" fmla="*/ 34 w 45"/>
                  <a:gd name="T77" fmla="*/ 27 h 27"/>
                  <a:gd name="T78" fmla="*/ 36 w 45"/>
                  <a:gd name="T79" fmla="*/ 27 h 27"/>
                  <a:gd name="T80" fmla="*/ 37 w 45"/>
                  <a:gd name="T81" fmla="*/ 27 h 27"/>
                  <a:gd name="T82" fmla="*/ 38 w 45"/>
                  <a:gd name="T83" fmla="*/ 27 h 27"/>
                  <a:gd name="T84" fmla="*/ 40 w 45"/>
                  <a:gd name="T85" fmla="*/ 27 h 27"/>
                  <a:gd name="T86" fmla="*/ 41 w 45"/>
                  <a:gd name="T87" fmla="*/ 27 h 27"/>
                  <a:gd name="T88" fmla="*/ 42 w 45"/>
                  <a:gd name="T89" fmla="*/ 27 h 27"/>
                  <a:gd name="T90" fmla="*/ 43 w 45"/>
                  <a:gd name="T91" fmla="*/ 26 h 27"/>
                  <a:gd name="T92" fmla="*/ 44 w 45"/>
                  <a:gd name="T93" fmla="*/ 25 h 27"/>
                  <a:gd name="T94" fmla="*/ 44 w 45"/>
                  <a:gd name="T95" fmla="*/ 24 h 27"/>
                  <a:gd name="T96" fmla="*/ 45 w 45"/>
                  <a:gd name="T97" fmla="*/ 22 h 27"/>
                  <a:gd name="T98" fmla="*/ 45 w 45"/>
                  <a:gd name="T99" fmla="*/ 20 h 27"/>
                  <a:gd name="T100" fmla="*/ 44 w 45"/>
                  <a:gd name="T101" fmla="*/ 18 h 27"/>
                  <a:gd name="T102" fmla="*/ 44 w 45"/>
                  <a:gd name="T103" fmla="*/ 16 h 27"/>
                  <a:gd name="T104" fmla="*/ 42 w 45"/>
                  <a:gd name="T105" fmla="*/ 14 h 27"/>
                  <a:gd name="T106" fmla="*/ 41 w 45"/>
                  <a:gd name="T107" fmla="*/ 12 h 27"/>
                  <a:gd name="T108" fmla="*/ 39 w 45"/>
                  <a:gd name="T109" fmla="*/ 11 h 27"/>
                  <a:gd name="T110" fmla="*/ 38 w 45"/>
                  <a:gd name="T111" fmla="*/ 10 h 27"/>
                  <a:gd name="T112" fmla="*/ 36 w 45"/>
                  <a:gd name="T11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5" h="27">
                    <a:moveTo>
                      <a:pt x="36" y="10"/>
                    </a:moveTo>
                    <a:lnTo>
                      <a:pt x="36" y="9"/>
                    </a:lnTo>
                    <a:lnTo>
                      <a:pt x="35" y="8"/>
                    </a:lnTo>
                    <a:lnTo>
                      <a:pt x="34" y="7"/>
                    </a:lnTo>
                    <a:lnTo>
                      <a:pt x="33" y="6"/>
                    </a:lnTo>
                    <a:lnTo>
                      <a:pt x="31" y="5"/>
                    </a:lnTo>
                    <a:lnTo>
                      <a:pt x="29" y="4"/>
                    </a:lnTo>
                    <a:lnTo>
                      <a:pt x="27" y="3"/>
                    </a:lnTo>
                    <a:lnTo>
                      <a:pt x="25" y="2"/>
                    </a:lnTo>
                    <a:lnTo>
                      <a:pt x="23" y="1"/>
                    </a:lnTo>
                    <a:lnTo>
                      <a:pt x="20" y="1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4" y="15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8" y="17"/>
                    </a:lnTo>
                    <a:lnTo>
                      <a:pt x="11" y="18"/>
                    </a:lnTo>
                    <a:lnTo>
                      <a:pt x="14" y="19"/>
                    </a:lnTo>
                    <a:lnTo>
                      <a:pt x="16" y="20"/>
                    </a:lnTo>
                    <a:lnTo>
                      <a:pt x="19" y="21"/>
                    </a:lnTo>
                    <a:lnTo>
                      <a:pt x="22" y="22"/>
                    </a:lnTo>
                    <a:lnTo>
                      <a:pt x="25" y="23"/>
                    </a:lnTo>
                    <a:lnTo>
                      <a:pt x="28" y="24"/>
                    </a:lnTo>
                    <a:lnTo>
                      <a:pt x="30" y="25"/>
                    </a:lnTo>
                    <a:lnTo>
                      <a:pt x="33" y="26"/>
                    </a:lnTo>
                    <a:lnTo>
                      <a:pt x="34" y="27"/>
                    </a:lnTo>
                    <a:lnTo>
                      <a:pt x="36" y="27"/>
                    </a:lnTo>
                    <a:lnTo>
                      <a:pt x="37" y="27"/>
                    </a:lnTo>
                    <a:lnTo>
                      <a:pt x="38" y="27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6"/>
                    </a:lnTo>
                    <a:lnTo>
                      <a:pt x="44" y="25"/>
                    </a:lnTo>
                    <a:lnTo>
                      <a:pt x="44" y="24"/>
                    </a:lnTo>
                    <a:lnTo>
                      <a:pt x="45" y="22"/>
                    </a:lnTo>
                    <a:lnTo>
                      <a:pt x="45" y="20"/>
                    </a:lnTo>
                    <a:lnTo>
                      <a:pt x="44" y="18"/>
                    </a:lnTo>
                    <a:lnTo>
                      <a:pt x="44" y="16"/>
                    </a:lnTo>
                    <a:lnTo>
                      <a:pt x="42" y="14"/>
                    </a:lnTo>
                    <a:lnTo>
                      <a:pt x="41" y="12"/>
                    </a:lnTo>
                    <a:lnTo>
                      <a:pt x="39" y="11"/>
                    </a:lnTo>
                    <a:lnTo>
                      <a:pt x="38" y="10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0" name="Freeform 1487"/>
              <p:cNvSpPr>
                <a:spLocks/>
              </p:cNvSpPr>
              <p:nvPr/>
            </p:nvSpPr>
            <p:spPr bwMode="auto">
              <a:xfrm>
                <a:off x="5512" y="2600"/>
                <a:ext cx="53" cy="46"/>
              </a:xfrm>
              <a:custGeom>
                <a:avLst/>
                <a:gdLst>
                  <a:gd name="T0" fmla="*/ 45 w 53"/>
                  <a:gd name="T1" fmla="*/ 14 h 46"/>
                  <a:gd name="T2" fmla="*/ 45 w 53"/>
                  <a:gd name="T3" fmla="*/ 14 h 46"/>
                  <a:gd name="T4" fmla="*/ 45 w 53"/>
                  <a:gd name="T5" fmla="*/ 12 h 46"/>
                  <a:gd name="T6" fmla="*/ 43 w 53"/>
                  <a:gd name="T7" fmla="*/ 9 h 46"/>
                  <a:gd name="T8" fmla="*/ 41 w 53"/>
                  <a:gd name="T9" fmla="*/ 7 h 46"/>
                  <a:gd name="T10" fmla="*/ 38 w 53"/>
                  <a:gd name="T11" fmla="*/ 5 h 46"/>
                  <a:gd name="T12" fmla="*/ 35 w 53"/>
                  <a:gd name="T13" fmla="*/ 3 h 46"/>
                  <a:gd name="T14" fmla="*/ 32 w 53"/>
                  <a:gd name="T15" fmla="*/ 1 h 46"/>
                  <a:gd name="T16" fmla="*/ 29 w 53"/>
                  <a:gd name="T17" fmla="*/ 0 h 46"/>
                  <a:gd name="T18" fmla="*/ 26 w 53"/>
                  <a:gd name="T19" fmla="*/ 0 h 46"/>
                  <a:gd name="T20" fmla="*/ 21 w 53"/>
                  <a:gd name="T21" fmla="*/ 0 h 46"/>
                  <a:gd name="T22" fmla="*/ 17 w 53"/>
                  <a:gd name="T23" fmla="*/ 1 h 46"/>
                  <a:gd name="T24" fmla="*/ 13 w 53"/>
                  <a:gd name="T25" fmla="*/ 2 h 46"/>
                  <a:gd name="T26" fmla="*/ 9 w 53"/>
                  <a:gd name="T27" fmla="*/ 5 h 46"/>
                  <a:gd name="T28" fmla="*/ 6 w 53"/>
                  <a:gd name="T29" fmla="*/ 8 h 46"/>
                  <a:gd name="T30" fmla="*/ 3 w 53"/>
                  <a:gd name="T31" fmla="*/ 12 h 46"/>
                  <a:gd name="T32" fmla="*/ 1 w 53"/>
                  <a:gd name="T33" fmla="*/ 16 h 46"/>
                  <a:gd name="T34" fmla="*/ 0 w 53"/>
                  <a:gd name="T35" fmla="*/ 21 h 46"/>
                  <a:gd name="T36" fmla="*/ 0 w 53"/>
                  <a:gd name="T37" fmla="*/ 25 h 46"/>
                  <a:gd name="T38" fmla="*/ 1 w 53"/>
                  <a:gd name="T39" fmla="*/ 30 h 46"/>
                  <a:gd name="T40" fmla="*/ 3 w 53"/>
                  <a:gd name="T41" fmla="*/ 34 h 46"/>
                  <a:gd name="T42" fmla="*/ 6 w 53"/>
                  <a:gd name="T43" fmla="*/ 38 h 46"/>
                  <a:gd name="T44" fmla="*/ 9 w 53"/>
                  <a:gd name="T45" fmla="*/ 41 h 46"/>
                  <a:gd name="T46" fmla="*/ 13 w 53"/>
                  <a:gd name="T47" fmla="*/ 43 h 46"/>
                  <a:gd name="T48" fmla="*/ 17 w 53"/>
                  <a:gd name="T49" fmla="*/ 45 h 46"/>
                  <a:gd name="T50" fmla="*/ 21 w 53"/>
                  <a:gd name="T51" fmla="*/ 46 h 46"/>
                  <a:gd name="T52" fmla="*/ 25 w 53"/>
                  <a:gd name="T53" fmla="*/ 46 h 46"/>
                  <a:gd name="T54" fmla="*/ 29 w 53"/>
                  <a:gd name="T55" fmla="*/ 46 h 46"/>
                  <a:gd name="T56" fmla="*/ 32 w 53"/>
                  <a:gd name="T57" fmla="*/ 45 h 46"/>
                  <a:gd name="T58" fmla="*/ 35 w 53"/>
                  <a:gd name="T59" fmla="*/ 43 h 46"/>
                  <a:gd name="T60" fmla="*/ 38 w 53"/>
                  <a:gd name="T61" fmla="*/ 42 h 46"/>
                  <a:gd name="T62" fmla="*/ 40 w 53"/>
                  <a:gd name="T63" fmla="*/ 40 h 46"/>
                  <a:gd name="T64" fmla="*/ 42 w 53"/>
                  <a:gd name="T65" fmla="*/ 37 h 46"/>
                  <a:gd name="T66" fmla="*/ 44 w 53"/>
                  <a:gd name="T67" fmla="*/ 35 h 46"/>
                  <a:gd name="T68" fmla="*/ 45 w 53"/>
                  <a:gd name="T69" fmla="*/ 33 h 46"/>
                  <a:gd name="T70" fmla="*/ 45 w 53"/>
                  <a:gd name="T71" fmla="*/ 33 h 46"/>
                  <a:gd name="T72" fmla="*/ 47 w 53"/>
                  <a:gd name="T73" fmla="*/ 33 h 46"/>
                  <a:gd name="T74" fmla="*/ 50 w 53"/>
                  <a:gd name="T75" fmla="*/ 32 h 46"/>
                  <a:gd name="T76" fmla="*/ 52 w 53"/>
                  <a:gd name="T77" fmla="*/ 29 h 46"/>
                  <a:gd name="T78" fmla="*/ 53 w 53"/>
                  <a:gd name="T79" fmla="*/ 26 h 46"/>
                  <a:gd name="T80" fmla="*/ 53 w 53"/>
                  <a:gd name="T81" fmla="*/ 22 h 46"/>
                  <a:gd name="T82" fmla="*/ 52 w 53"/>
                  <a:gd name="T83" fmla="*/ 18 h 46"/>
                  <a:gd name="T84" fmla="*/ 50 w 53"/>
                  <a:gd name="T85" fmla="*/ 15 h 46"/>
                  <a:gd name="T86" fmla="*/ 47 w 53"/>
                  <a:gd name="T87" fmla="*/ 1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3" h="46">
                    <a:moveTo>
                      <a:pt x="45" y="14"/>
                    </a:moveTo>
                    <a:lnTo>
                      <a:pt x="45" y="14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5" y="12"/>
                    </a:lnTo>
                    <a:lnTo>
                      <a:pt x="44" y="11"/>
                    </a:lnTo>
                    <a:lnTo>
                      <a:pt x="43" y="9"/>
                    </a:lnTo>
                    <a:lnTo>
                      <a:pt x="42" y="8"/>
                    </a:lnTo>
                    <a:lnTo>
                      <a:pt x="41" y="7"/>
                    </a:lnTo>
                    <a:lnTo>
                      <a:pt x="39" y="6"/>
                    </a:lnTo>
                    <a:lnTo>
                      <a:pt x="38" y="5"/>
                    </a:lnTo>
                    <a:lnTo>
                      <a:pt x="37" y="3"/>
                    </a:lnTo>
                    <a:lnTo>
                      <a:pt x="35" y="3"/>
                    </a:lnTo>
                    <a:lnTo>
                      <a:pt x="34" y="2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5" y="1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9" y="5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1" y="16"/>
                    </a:lnTo>
                    <a:lnTo>
                      <a:pt x="1" y="18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1" y="28"/>
                    </a:lnTo>
                    <a:lnTo>
                      <a:pt x="1" y="30"/>
                    </a:lnTo>
                    <a:lnTo>
                      <a:pt x="2" y="32"/>
                    </a:lnTo>
                    <a:lnTo>
                      <a:pt x="3" y="34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7" y="39"/>
                    </a:lnTo>
                    <a:lnTo>
                      <a:pt x="9" y="41"/>
                    </a:lnTo>
                    <a:lnTo>
                      <a:pt x="11" y="42"/>
                    </a:lnTo>
                    <a:lnTo>
                      <a:pt x="13" y="43"/>
                    </a:lnTo>
                    <a:lnTo>
                      <a:pt x="15" y="44"/>
                    </a:lnTo>
                    <a:lnTo>
                      <a:pt x="17" y="45"/>
                    </a:lnTo>
                    <a:lnTo>
                      <a:pt x="19" y="46"/>
                    </a:lnTo>
                    <a:lnTo>
                      <a:pt x="21" y="46"/>
                    </a:lnTo>
                    <a:lnTo>
                      <a:pt x="24" y="46"/>
                    </a:lnTo>
                    <a:lnTo>
                      <a:pt x="25" y="46"/>
                    </a:lnTo>
                    <a:lnTo>
                      <a:pt x="27" y="46"/>
                    </a:lnTo>
                    <a:lnTo>
                      <a:pt x="29" y="46"/>
                    </a:lnTo>
                    <a:lnTo>
                      <a:pt x="30" y="45"/>
                    </a:lnTo>
                    <a:lnTo>
                      <a:pt x="32" y="45"/>
                    </a:lnTo>
                    <a:lnTo>
                      <a:pt x="33" y="44"/>
                    </a:lnTo>
                    <a:lnTo>
                      <a:pt x="35" y="43"/>
                    </a:lnTo>
                    <a:lnTo>
                      <a:pt x="36" y="43"/>
                    </a:lnTo>
                    <a:lnTo>
                      <a:pt x="38" y="42"/>
                    </a:lnTo>
                    <a:lnTo>
                      <a:pt x="39" y="41"/>
                    </a:lnTo>
                    <a:lnTo>
                      <a:pt x="40" y="40"/>
                    </a:lnTo>
                    <a:lnTo>
                      <a:pt x="41" y="39"/>
                    </a:lnTo>
                    <a:lnTo>
                      <a:pt x="42" y="37"/>
                    </a:lnTo>
                    <a:lnTo>
                      <a:pt x="43" y="36"/>
                    </a:lnTo>
                    <a:lnTo>
                      <a:pt x="44" y="35"/>
                    </a:lnTo>
                    <a:lnTo>
                      <a:pt x="45" y="33"/>
                    </a:lnTo>
                    <a:lnTo>
                      <a:pt x="45" y="33"/>
                    </a:lnTo>
                    <a:lnTo>
                      <a:pt x="45" y="33"/>
                    </a:lnTo>
                    <a:lnTo>
                      <a:pt x="45" y="33"/>
                    </a:lnTo>
                    <a:lnTo>
                      <a:pt x="45" y="33"/>
                    </a:lnTo>
                    <a:lnTo>
                      <a:pt x="47" y="33"/>
                    </a:lnTo>
                    <a:lnTo>
                      <a:pt x="48" y="33"/>
                    </a:lnTo>
                    <a:lnTo>
                      <a:pt x="50" y="32"/>
                    </a:lnTo>
                    <a:lnTo>
                      <a:pt x="51" y="30"/>
                    </a:lnTo>
                    <a:lnTo>
                      <a:pt x="52" y="29"/>
                    </a:lnTo>
                    <a:lnTo>
                      <a:pt x="52" y="27"/>
                    </a:lnTo>
                    <a:lnTo>
                      <a:pt x="53" y="26"/>
                    </a:lnTo>
                    <a:lnTo>
                      <a:pt x="53" y="24"/>
                    </a:lnTo>
                    <a:lnTo>
                      <a:pt x="53" y="22"/>
                    </a:lnTo>
                    <a:lnTo>
                      <a:pt x="52" y="20"/>
                    </a:lnTo>
                    <a:lnTo>
                      <a:pt x="52" y="18"/>
                    </a:lnTo>
                    <a:lnTo>
                      <a:pt x="51" y="17"/>
                    </a:lnTo>
                    <a:lnTo>
                      <a:pt x="50" y="15"/>
                    </a:lnTo>
                    <a:lnTo>
                      <a:pt x="48" y="14"/>
                    </a:lnTo>
                    <a:lnTo>
                      <a:pt x="47" y="14"/>
                    </a:lnTo>
                    <a:lnTo>
                      <a:pt x="45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1" name="Freeform 1488"/>
              <p:cNvSpPr>
                <a:spLocks/>
              </p:cNvSpPr>
              <p:nvPr/>
            </p:nvSpPr>
            <p:spPr bwMode="auto">
              <a:xfrm>
                <a:off x="5516" y="2603"/>
                <a:ext cx="46" cy="40"/>
              </a:xfrm>
              <a:custGeom>
                <a:avLst/>
                <a:gdLst>
                  <a:gd name="T0" fmla="*/ 41 w 46"/>
                  <a:gd name="T1" fmla="*/ 15 h 40"/>
                  <a:gd name="T2" fmla="*/ 40 w 46"/>
                  <a:gd name="T3" fmla="*/ 16 h 40"/>
                  <a:gd name="T4" fmla="*/ 39 w 46"/>
                  <a:gd name="T5" fmla="*/ 15 h 40"/>
                  <a:gd name="T6" fmla="*/ 37 w 46"/>
                  <a:gd name="T7" fmla="*/ 12 h 40"/>
                  <a:gd name="T8" fmla="*/ 36 w 46"/>
                  <a:gd name="T9" fmla="*/ 9 h 40"/>
                  <a:gd name="T10" fmla="*/ 34 w 46"/>
                  <a:gd name="T11" fmla="*/ 6 h 40"/>
                  <a:gd name="T12" fmla="*/ 31 w 46"/>
                  <a:gd name="T13" fmla="*/ 4 h 40"/>
                  <a:gd name="T14" fmla="*/ 28 w 46"/>
                  <a:gd name="T15" fmla="*/ 2 h 40"/>
                  <a:gd name="T16" fmla="*/ 25 w 46"/>
                  <a:gd name="T17" fmla="*/ 1 h 40"/>
                  <a:gd name="T18" fmla="*/ 21 w 46"/>
                  <a:gd name="T19" fmla="*/ 0 h 40"/>
                  <a:gd name="T20" fmla="*/ 18 w 46"/>
                  <a:gd name="T21" fmla="*/ 0 h 40"/>
                  <a:gd name="T22" fmla="*/ 14 w 46"/>
                  <a:gd name="T23" fmla="*/ 1 h 40"/>
                  <a:gd name="T24" fmla="*/ 10 w 46"/>
                  <a:gd name="T25" fmla="*/ 3 h 40"/>
                  <a:gd name="T26" fmla="*/ 7 w 46"/>
                  <a:gd name="T27" fmla="*/ 5 h 40"/>
                  <a:gd name="T28" fmla="*/ 4 w 46"/>
                  <a:gd name="T29" fmla="*/ 7 h 40"/>
                  <a:gd name="T30" fmla="*/ 2 w 46"/>
                  <a:gd name="T31" fmla="*/ 11 h 40"/>
                  <a:gd name="T32" fmla="*/ 1 w 46"/>
                  <a:gd name="T33" fmla="*/ 14 h 40"/>
                  <a:gd name="T34" fmla="*/ 0 w 46"/>
                  <a:gd name="T35" fmla="*/ 18 h 40"/>
                  <a:gd name="T36" fmla="*/ 0 w 46"/>
                  <a:gd name="T37" fmla="*/ 22 h 40"/>
                  <a:gd name="T38" fmla="*/ 1 w 46"/>
                  <a:gd name="T39" fmla="*/ 26 h 40"/>
                  <a:gd name="T40" fmla="*/ 2 w 46"/>
                  <a:gd name="T41" fmla="*/ 29 h 40"/>
                  <a:gd name="T42" fmla="*/ 4 w 46"/>
                  <a:gd name="T43" fmla="*/ 32 h 40"/>
                  <a:gd name="T44" fmla="*/ 7 w 46"/>
                  <a:gd name="T45" fmla="*/ 35 h 40"/>
                  <a:gd name="T46" fmla="*/ 10 w 46"/>
                  <a:gd name="T47" fmla="*/ 37 h 40"/>
                  <a:gd name="T48" fmla="*/ 14 w 46"/>
                  <a:gd name="T49" fmla="*/ 39 h 40"/>
                  <a:gd name="T50" fmla="*/ 18 w 46"/>
                  <a:gd name="T51" fmla="*/ 40 h 40"/>
                  <a:gd name="T52" fmla="*/ 21 w 46"/>
                  <a:gd name="T53" fmla="*/ 40 h 40"/>
                  <a:gd name="T54" fmla="*/ 25 w 46"/>
                  <a:gd name="T55" fmla="*/ 39 h 40"/>
                  <a:gd name="T56" fmla="*/ 28 w 46"/>
                  <a:gd name="T57" fmla="*/ 38 h 40"/>
                  <a:gd name="T58" fmla="*/ 30 w 46"/>
                  <a:gd name="T59" fmla="*/ 36 h 40"/>
                  <a:gd name="T60" fmla="*/ 33 w 46"/>
                  <a:gd name="T61" fmla="*/ 34 h 40"/>
                  <a:gd name="T62" fmla="*/ 35 w 46"/>
                  <a:gd name="T63" fmla="*/ 32 h 40"/>
                  <a:gd name="T64" fmla="*/ 37 w 46"/>
                  <a:gd name="T65" fmla="*/ 30 h 40"/>
                  <a:gd name="T66" fmla="*/ 38 w 46"/>
                  <a:gd name="T67" fmla="*/ 27 h 40"/>
                  <a:gd name="T68" fmla="*/ 39 w 46"/>
                  <a:gd name="T69" fmla="*/ 25 h 40"/>
                  <a:gd name="T70" fmla="*/ 40 w 46"/>
                  <a:gd name="T71" fmla="*/ 26 h 40"/>
                  <a:gd name="T72" fmla="*/ 40 w 46"/>
                  <a:gd name="T73" fmla="*/ 26 h 40"/>
                  <a:gd name="T74" fmla="*/ 41 w 46"/>
                  <a:gd name="T75" fmla="*/ 27 h 40"/>
                  <a:gd name="T76" fmla="*/ 43 w 46"/>
                  <a:gd name="T77" fmla="*/ 27 h 40"/>
                  <a:gd name="T78" fmla="*/ 44 w 46"/>
                  <a:gd name="T79" fmla="*/ 26 h 40"/>
                  <a:gd name="T80" fmla="*/ 45 w 46"/>
                  <a:gd name="T81" fmla="*/ 24 h 40"/>
                  <a:gd name="T82" fmla="*/ 46 w 46"/>
                  <a:gd name="T83" fmla="*/ 22 h 40"/>
                  <a:gd name="T84" fmla="*/ 46 w 46"/>
                  <a:gd name="T85" fmla="*/ 20 h 40"/>
                  <a:gd name="T86" fmla="*/ 45 w 46"/>
                  <a:gd name="T87" fmla="*/ 18 h 40"/>
                  <a:gd name="T88" fmla="*/ 44 w 46"/>
                  <a:gd name="T89" fmla="*/ 16 h 40"/>
                  <a:gd name="T90" fmla="*/ 43 w 46"/>
                  <a:gd name="T91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40">
                    <a:moveTo>
                      <a:pt x="42" y="15"/>
                    </a:moveTo>
                    <a:lnTo>
                      <a:pt x="41" y="15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39" y="17"/>
                    </a:lnTo>
                    <a:lnTo>
                      <a:pt x="39" y="15"/>
                    </a:lnTo>
                    <a:lnTo>
                      <a:pt x="38" y="13"/>
                    </a:lnTo>
                    <a:lnTo>
                      <a:pt x="37" y="12"/>
                    </a:lnTo>
                    <a:lnTo>
                      <a:pt x="37" y="10"/>
                    </a:lnTo>
                    <a:lnTo>
                      <a:pt x="36" y="9"/>
                    </a:lnTo>
                    <a:lnTo>
                      <a:pt x="35" y="7"/>
                    </a:lnTo>
                    <a:lnTo>
                      <a:pt x="34" y="6"/>
                    </a:lnTo>
                    <a:lnTo>
                      <a:pt x="32" y="5"/>
                    </a:lnTo>
                    <a:lnTo>
                      <a:pt x="31" y="4"/>
                    </a:lnTo>
                    <a:lnTo>
                      <a:pt x="30" y="3"/>
                    </a:lnTo>
                    <a:lnTo>
                      <a:pt x="28" y="2"/>
                    </a:lnTo>
                    <a:lnTo>
                      <a:pt x="27" y="2"/>
                    </a:lnTo>
                    <a:lnTo>
                      <a:pt x="25" y="1"/>
                    </a:lnTo>
                    <a:lnTo>
                      <a:pt x="23" y="1"/>
                    </a:lnTo>
                    <a:lnTo>
                      <a:pt x="21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2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1" y="26"/>
                    </a:lnTo>
                    <a:lnTo>
                      <a:pt x="2" y="28"/>
                    </a:lnTo>
                    <a:lnTo>
                      <a:pt x="2" y="29"/>
                    </a:lnTo>
                    <a:lnTo>
                      <a:pt x="3" y="31"/>
                    </a:lnTo>
                    <a:lnTo>
                      <a:pt x="4" y="32"/>
                    </a:lnTo>
                    <a:lnTo>
                      <a:pt x="6" y="34"/>
                    </a:lnTo>
                    <a:lnTo>
                      <a:pt x="7" y="35"/>
                    </a:lnTo>
                    <a:lnTo>
                      <a:pt x="9" y="36"/>
                    </a:lnTo>
                    <a:lnTo>
                      <a:pt x="10" y="37"/>
                    </a:lnTo>
                    <a:lnTo>
                      <a:pt x="12" y="38"/>
                    </a:lnTo>
                    <a:lnTo>
                      <a:pt x="14" y="39"/>
                    </a:lnTo>
                    <a:lnTo>
                      <a:pt x="16" y="39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1" y="40"/>
                    </a:lnTo>
                    <a:lnTo>
                      <a:pt x="23" y="39"/>
                    </a:lnTo>
                    <a:lnTo>
                      <a:pt x="25" y="39"/>
                    </a:lnTo>
                    <a:lnTo>
                      <a:pt x="26" y="39"/>
                    </a:lnTo>
                    <a:lnTo>
                      <a:pt x="28" y="38"/>
                    </a:lnTo>
                    <a:lnTo>
                      <a:pt x="29" y="37"/>
                    </a:lnTo>
                    <a:lnTo>
                      <a:pt x="30" y="36"/>
                    </a:lnTo>
                    <a:lnTo>
                      <a:pt x="32" y="36"/>
                    </a:lnTo>
                    <a:lnTo>
                      <a:pt x="33" y="34"/>
                    </a:lnTo>
                    <a:lnTo>
                      <a:pt x="34" y="33"/>
                    </a:lnTo>
                    <a:lnTo>
                      <a:pt x="35" y="32"/>
                    </a:lnTo>
                    <a:lnTo>
                      <a:pt x="36" y="31"/>
                    </a:lnTo>
                    <a:lnTo>
                      <a:pt x="37" y="30"/>
                    </a:lnTo>
                    <a:lnTo>
                      <a:pt x="38" y="28"/>
                    </a:lnTo>
                    <a:lnTo>
                      <a:pt x="38" y="27"/>
                    </a:lnTo>
                    <a:lnTo>
                      <a:pt x="39" y="25"/>
                    </a:lnTo>
                    <a:lnTo>
                      <a:pt x="39" y="25"/>
                    </a:lnTo>
                    <a:lnTo>
                      <a:pt x="39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7"/>
                    </a:lnTo>
                    <a:lnTo>
                      <a:pt x="43" y="26"/>
                    </a:lnTo>
                    <a:lnTo>
                      <a:pt x="44" y="26"/>
                    </a:lnTo>
                    <a:lnTo>
                      <a:pt x="45" y="25"/>
                    </a:lnTo>
                    <a:lnTo>
                      <a:pt x="45" y="24"/>
                    </a:lnTo>
                    <a:lnTo>
                      <a:pt x="46" y="23"/>
                    </a:lnTo>
                    <a:lnTo>
                      <a:pt x="46" y="22"/>
                    </a:lnTo>
                    <a:lnTo>
                      <a:pt x="46" y="21"/>
                    </a:lnTo>
                    <a:lnTo>
                      <a:pt x="46" y="20"/>
                    </a:lnTo>
                    <a:lnTo>
                      <a:pt x="46" y="19"/>
                    </a:lnTo>
                    <a:lnTo>
                      <a:pt x="45" y="18"/>
                    </a:lnTo>
                    <a:lnTo>
                      <a:pt x="45" y="17"/>
                    </a:lnTo>
                    <a:lnTo>
                      <a:pt x="44" y="16"/>
                    </a:lnTo>
                    <a:lnTo>
                      <a:pt x="43" y="16"/>
                    </a:lnTo>
                    <a:lnTo>
                      <a:pt x="43" y="15"/>
                    </a:lnTo>
                    <a:lnTo>
                      <a:pt x="42" y="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2" name="Freeform 1489"/>
              <p:cNvSpPr>
                <a:spLocks/>
              </p:cNvSpPr>
              <p:nvPr/>
            </p:nvSpPr>
            <p:spPr bwMode="auto">
              <a:xfrm>
                <a:off x="5556" y="2626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3 h 3"/>
                  <a:gd name="T4" fmla="*/ 3 w 3"/>
                  <a:gd name="T5" fmla="*/ 2 h 3"/>
                  <a:gd name="T6" fmla="*/ 3 w 3"/>
                  <a:gd name="T7" fmla="*/ 2 h 3"/>
                  <a:gd name="T8" fmla="*/ 3 w 3"/>
                  <a:gd name="T9" fmla="*/ 1 h 3"/>
                  <a:gd name="T10" fmla="*/ 3 w 3"/>
                  <a:gd name="T11" fmla="*/ 1 h 3"/>
                  <a:gd name="T12" fmla="*/ 3 w 3"/>
                  <a:gd name="T13" fmla="*/ 0 h 3"/>
                  <a:gd name="T14" fmla="*/ 3 w 3"/>
                  <a:gd name="T15" fmla="*/ 0 h 3"/>
                  <a:gd name="T16" fmla="*/ 2 w 3"/>
                  <a:gd name="T17" fmla="*/ 0 h 3"/>
                  <a:gd name="T18" fmla="*/ 1 w 3"/>
                  <a:gd name="T19" fmla="*/ 0 h 3"/>
                  <a:gd name="T20" fmla="*/ 1 w 3"/>
                  <a:gd name="T21" fmla="*/ 0 h 3"/>
                  <a:gd name="T22" fmla="*/ 1 w 3"/>
                  <a:gd name="T23" fmla="*/ 1 h 3"/>
                  <a:gd name="T24" fmla="*/ 0 w 3"/>
                  <a:gd name="T25" fmla="*/ 1 h 3"/>
                  <a:gd name="T26" fmla="*/ 1 w 3"/>
                  <a:gd name="T27" fmla="*/ 2 h 3"/>
                  <a:gd name="T28" fmla="*/ 1 w 3"/>
                  <a:gd name="T29" fmla="*/ 2 h 3"/>
                  <a:gd name="T30" fmla="*/ 1 w 3"/>
                  <a:gd name="T31" fmla="*/ 3 h 3"/>
                  <a:gd name="T32" fmla="*/ 2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3" name="Freeform 1490"/>
              <p:cNvSpPr>
                <a:spLocks/>
              </p:cNvSpPr>
              <p:nvPr/>
            </p:nvSpPr>
            <p:spPr bwMode="auto">
              <a:xfrm>
                <a:off x="5527" y="2631"/>
                <a:ext cx="18" cy="6"/>
              </a:xfrm>
              <a:custGeom>
                <a:avLst/>
                <a:gdLst>
                  <a:gd name="T0" fmla="*/ 0 w 18"/>
                  <a:gd name="T1" fmla="*/ 0 h 6"/>
                  <a:gd name="T2" fmla="*/ 0 w 18"/>
                  <a:gd name="T3" fmla="*/ 1 h 6"/>
                  <a:gd name="T4" fmla="*/ 0 w 18"/>
                  <a:gd name="T5" fmla="*/ 1 h 6"/>
                  <a:gd name="T6" fmla="*/ 0 w 18"/>
                  <a:gd name="T7" fmla="*/ 2 h 6"/>
                  <a:gd name="T8" fmla="*/ 0 w 18"/>
                  <a:gd name="T9" fmla="*/ 2 h 6"/>
                  <a:gd name="T10" fmla="*/ 1 w 18"/>
                  <a:gd name="T11" fmla="*/ 3 h 6"/>
                  <a:gd name="T12" fmla="*/ 1 w 18"/>
                  <a:gd name="T13" fmla="*/ 4 h 6"/>
                  <a:gd name="T14" fmla="*/ 2 w 18"/>
                  <a:gd name="T15" fmla="*/ 4 h 6"/>
                  <a:gd name="T16" fmla="*/ 3 w 18"/>
                  <a:gd name="T17" fmla="*/ 5 h 6"/>
                  <a:gd name="T18" fmla="*/ 4 w 18"/>
                  <a:gd name="T19" fmla="*/ 6 h 6"/>
                  <a:gd name="T20" fmla="*/ 5 w 18"/>
                  <a:gd name="T21" fmla="*/ 6 h 6"/>
                  <a:gd name="T22" fmla="*/ 7 w 18"/>
                  <a:gd name="T23" fmla="*/ 6 h 6"/>
                  <a:gd name="T24" fmla="*/ 8 w 18"/>
                  <a:gd name="T25" fmla="*/ 6 h 6"/>
                  <a:gd name="T26" fmla="*/ 9 w 18"/>
                  <a:gd name="T27" fmla="*/ 6 h 6"/>
                  <a:gd name="T28" fmla="*/ 10 w 18"/>
                  <a:gd name="T29" fmla="*/ 6 h 6"/>
                  <a:gd name="T30" fmla="*/ 10 w 18"/>
                  <a:gd name="T31" fmla="*/ 6 h 6"/>
                  <a:gd name="T32" fmla="*/ 10 w 18"/>
                  <a:gd name="T33" fmla="*/ 6 h 6"/>
                  <a:gd name="T34" fmla="*/ 18 w 18"/>
                  <a:gd name="T35" fmla="*/ 0 h 6"/>
                  <a:gd name="T36" fmla="*/ 0 w 18"/>
                  <a:gd name="T3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6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4" name="Freeform 1491"/>
              <p:cNvSpPr>
                <a:spLocks/>
              </p:cNvSpPr>
              <p:nvPr/>
            </p:nvSpPr>
            <p:spPr bwMode="auto">
              <a:xfrm>
                <a:off x="5529" y="2632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 w 11"/>
                  <a:gd name="T3" fmla="*/ 2 h 2"/>
                  <a:gd name="T4" fmla="*/ 8 w 11"/>
                  <a:gd name="T5" fmla="*/ 2 h 2"/>
                  <a:gd name="T6" fmla="*/ 11 w 11"/>
                  <a:gd name="T7" fmla="*/ 0 h 2"/>
                  <a:gd name="T8" fmla="*/ 0 w 1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5" name="Freeform 1492"/>
              <p:cNvSpPr>
                <a:spLocks/>
              </p:cNvSpPr>
              <p:nvPr/>
            </p:nvSpPr>
            <p:spPr bwMode="auto">
              <a:xfrm>
                <a:off x="5524" y="2611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3 w 4"/>
                  <a:gd name="T3" fmla="*/ 5 h 5"/>
                  <a:gd name="T4" fmla="*/ 4 w 4"/>
                  <a:gd name="T5" fmla="*/ 4 h 5"/>
                  <a:gd name="T6" fmla="*/ 4 w 4"/>
                  <a:gd name="T7" fmla="*/ 4 h 5"/>
                  <a:gd name="T8" fmla="*/ 4 w 4"/>
                  <a:gd name="T9" fmla="*/ 3 h 5"/>
                  <a:gd name="T10" fmla="*/ 4 w 4"/>
                  <a:gd name="T11" fmla="*/ 2 h 5"/>
                  <a:gd name="T12" fmla="*/ 4 w 4"/>
                  <a:gd name="T13" fmla="*/ 1 h 5"/>
                  <a:gd name="T14" fmla="*/ 3 w 4"/>
                  <a:gd name="T15" fmla="*/ 1 h 5"/>
                  <a:gd name="T16" fmla="*/ 2 w 4"/>
                  <a:gd name="T17" fmla="*/ 0 h 5"/>
                  <a:gd name="T18" fmla="*/ 1 w 4"/>
                  <a:gd name="T19" fmla="*/ 1 h 5"/>
                  <a:gd name="T20" fmla="*/ 0 w 4"/>
                  <a:gd name="T21" fmla="*/ 1 h 5"/>
                  <a:gd name="T22" fmla="*/ 0 w 4"/>
                  <a:gd name="T23" fmla="*/ 2 h 5"/>
                  <a:gd name="T24" fmla="*/ 0 w 4"/>
                  <a:gd name="T25" fmla="*/ 3 h 5"/>
                  <a:gd name="T26" fmla="*/ 0 w 4"/>
                  <a:gd name="T27" fmla="*/ 4 h 5"/>
                  <a:gd name="T28" fmla="*/ 0 w 4"/>
                  <a:gd name="T29" fmla="*/ 4 h 5"/>
                  <a:gd name="T30" fmla="*/ 1 w 4"/>
                  <a:gd name="T31" fmla="*/ 5 h 5"/>
                  <a:gd name="T32" fmla="*/ 2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3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6" name="Freeform 1493"/>
              <p:cNvSpPr>
                <a:spLocks/>
              </p:cNvSpPr>
              <p:nvPr/>
            </p:nvSpPr>
            <p:spPr bwMode="auto">
              <a:xfrm>
                <a:off x="5539" y="2611"/>
                <a:ext cx="6" cy="6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5 w 6"/>
                  <a:gd name="T5" fmla="*/ 5 h 6"/>
                  <a:gd name="T6" fmla="*/ 5 w 6"/>
                  <a:gd name="T7" fmla="*/ 4 h 6"/>
                  <a:gd name="T8" fmla="*/ 6 w 6"/>
                  <a:gd name="T9" fmla="*/ 3 h 6"/>
                  <a:gd name="T10" fmla="*/ 5 w 6"/>
                  <a:gd name="T11" fmla="*/ 2 h 6"/>
                  <a:gd name="T12" fmla="*/ 5 w 6"/>
                  <a:gd name="T13" fmla="*/ 1 h 6"/>
                  <a:gd name="T14" fmla="*/ 4 w 6"/>
                  <a:gd name="T15" fmla="*/ 1 h 6"/>
                  <a:gd name="T16" fmla="*/ 3 w 6"/>
                  <a:gd name="T17" fmla="*/ 0 h 6"/>
                  <a:gd name="T18" fmla="*/ 2 w 6"/>
                  <a:gd name="T19" fmla="*/ 1 h 6"/>
                  <a:gd name="T20" fmla="*/ 2 w 6"/>
                  <a:gd name="T21" fmla="*/ 1 h 6"/>
                  <a:gd name="T22" fmla="*/ 1 w 6"/>
                  <a:gd name="T23" fmla="*/ 1 h 6"/>
                  <a:gd name="T24" fmla="*/ 1 w 6"/>
                  <a:gd name="T25" fmla="*/ 1 h 6"/>
                  <a:gd name="T26" fmla="*/ 0 w 6"/>
                  <a:gd name="T27" fmla="*/ 2 h 6"/>
                  <a:gd name="T28" fmla="*/ 0 w 6"/>
                  <a:gd name="T29" fmla="*/ 2 h 6"/>
                  <a:gd name="T30" fmla="*/ 0 w 6"/>
                  <a:gd name="T31" fmla="*/ 3 h 6"/>
                  <a:gd name="T32" fmla="*/ 0 w 6"/>
                  <a:gd name="T33" fmla="*/ 3 h 6"/>
                  <a:gd name="T34" fmla="*/ 0 w 6"/>
                  <a:gd name="T35" fmla="*/ 4 h 6"/>
                  <a:gd name="T36" fmla="*/ 0 w 6"/>
                  <a:gd name="T37" fmla="*/ 4 h 6"/>
                  <a:gd name="T38" fmla="*/ 0 w 6"/>
                  <a:gd name="T39" fmla="*/ 5 h 6"/>
                  <a:gd name="T40" fmla="*/ 1 w 6"/>
                  <a:gd name="T41" fmla="*/ 5 h 6"/>
                  <a:gd name="T42" fmla="*/ 1 w 6"/>
                  <a:gd name="T43" fmla="*/ 6 h 6"/>
                  <a:gd name="T44" fmla="*/ 2 w 6"/>
                  <a:gd name="T45" fmla="*/ 6 h 6"/>
                  <a:gd name="T46" fmla="*/ 2 w 6"/>
                  <a:gd name="T47" fmla="*/ 6 h 6"/>
                  <a:gd name="T48" fmla="*/ 3 w 6"/>
                  <a:gd name="T4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lnTo>
                      <a:pt x="4" y="6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7" name="Freeform 1494"/>
              <p:cNvSpPr>
                <a:spLocks/>
              </p:cNvSpPr>
              <p:nvPr/>
            </p:nvSpPr>
            <p:spPr bwMode="auto">
              <a:xfrm>
                <a:off x="5525" y="2612"/>
                <a:ext cx="12" cy="14"/>
              </a:xfrm>
              <a:custGeom>
                <a:avLst/>
                <a:gdLst>
                  <a:gd name="T0" fmla="*/ 3 w 12"/>
                  <a:gd name="T1" fmla="*/ 12 h 14"/>
                  <a:gd name="T2" fmla="*/ 8 w 12"/>
                  <a:gd name="T3" fmla="*/ 3 h 14"/>
                  <a:gd name="T4" fmla="*/ 8 w 12"/>
                  <a:gd name="T5" fmla="*/ 0 h 14"/>
                  <a:gd name="T6" fmla="*/ 0 w 12"/>
                  <a:gd name="T7" fmla="*/ 14 h 14"/>
                  <a:gd name="T8" fmla="*/ 12 w 12"/>
                  <a:gd name="T9" fmla="*/ 14 h 14"/>
                  <a:gd name="T10" fmla="*/ 12 w 12"/>
                  <a:gd name="T11" fmla="*/ 12 h 14"/>
                  <a:gd name="T12" fmla="*/ 3 w 12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3" y="12"/>
                    </a:moveTo>
                    <a:lnTo>
                      <a:pt x="8" y="3"/>
                    </a:lnTo>
                    <a:lnTo>
                      <a:pt x="8" y="0"/>
                    </a:lnTo>
                    <a:lnTo>
                      <a:pt x="0" y="14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648" name="Group 1498"/>
            <p:cNvGrpSpPr>
              <a:grpSpLocks/>
            </p:cNvGrpSpPr>
            <p:nvPr/>
          </p:nvGrpSpPr>
          <p:grpSpPr bwMode="auto">
            <a:xfrm>
              <a:off x="8597900" y="3821113"/>
              <a:ext cx="212725" cy="273050"/>
              <a:chOff x="5416" y="2407"/>
              <a:chExt cx="134" cy="172"/>
            </a:xfrm>
          </p:grpSpPr>
          <p:pic>
            <p:nvPicPr>
              <p:cNvPr id="653" name="Picture 1496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16" y="2407"/>
                <a:ext cx="134" cy="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54" name="Picture 1497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16" y="2407"/>
                <a:ext cx="134" cy="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649" name="Rectangle 1499"/>
            <p:cNvSpPr>
              <a:spLocks noChangeArrowheads="1"/>
            </p:cNvSpPr>
            <p:nvPr/>
          </p:nvSpPr>
          <p:spPr bwMode="auto">
            <a:xfrm>
              <a:off x="8472488" y="3814763"/>
              <a:ext cx="455612" cy="277812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0" name="Rectangle 1500"/>
            <p:cNvSpPr>
              <a:spLocks noChangeArrowheads="1"/>
            </p:cNvSpPr>
            <p:nvPr/>
          </p:nvSpPr>
          <p:spPr bwMode="auto">
            <a:xfrm>
              <a:off x="8020050" y="4095750"/>
              <a:ext cx="455612" cy="279400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1" name="Rectangle 1501"/>
            <p:cNvSpPr>
              <a:spLocks noChangeArrowheads="1"/>
            </p:cNvSpPr>
            <p:nvPr/>
          </p:nvSpPr>
          <p:spPr bwMode="auto">
            <a:xfrm>
              <a:off x="8475663" y="4097338"/>
              <a:ext cx="454025" cy="279400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652" name="Picture 1502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04175" y="3816350"/>
              <a:ext cx="461962" cy="285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57" name="グループ化 756"/>
          <p:cNvGrpSpPr/>
          <p:nvPr/>
        </p:nvGrpSpPr>
        <p:grpSpPr>
          <a:xfrm>
            <a:off x="4228282" y="5180494"/>
            <a:ext cx="578287" cy="473924"/>
            <a:chOff x="3208338" y="3263901"/>
            <a:chExt cx="990600" cy="792163"/>
          </a:xfrm>
        </p:grpSpPr>
        <p:pic>
          <p:nvPicPr>
            <p:cNvPr id="758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59" name="Picture 9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760" name="Text Box 43"/>
          <p:cNvSpPr txBox="1">
            <a:spLocks noChangeArrowheads="1"/>
          </p:cNvSpPr>
          <p:nvPr/>
        </p:nvSpPr>
        <p:spPr bwMode="auto">
          <a:xfrm>
            <a:off x="3930966" y="6156044"/>
            <a:ext cx="1175531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762" name="円/楕円 761"/>
          <p:cNvSpPr/>
          <p:nvPr/>
        </p:nvSpPr>
        <p:spPr bwMode="auto">
          <a:xfrm>
            <a:off x="861536" y="2642289"/>
            <a:ext cx="1367769" cy="1030951"/>
          </a:xfrm>
          <a:prstGeom prst="ellipse">
            <a:avLst/>
          </a:prstGeom>
          <a:solidFill>
            <a:srgbClr val="FF9966">
              <a:alpha val="50000"/>
            </a:srgbClr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pic>
        <p:nvPicPr>
          <p:cNvPr id="764" name="Picture 2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0474" y="2200273"/>
            <a:ext cx="103505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65" name="Picture 2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4168" y="3146477"/>
            <a:ext cx="738187" cy="2604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66" name="Picture 2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52430" y="3146477"/>
            <a:ext cx="738187" cy="2604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67" name="Line 30"/>
          <p:cNvSpPr>
            <a:spLocks noChangeShapeType="1"/>
          </p:cNvSpPr>
          <p:nvPr/>
        </p:nvSpPr>
        <p:spPr bwMode="auto">
          <a:xfrm flipH="1">
            <a:off x="1540495" y="2544132"/>
            <a:ext cx="266852" cy="549984"/>
          </a:xfrm>
          <a:prstGeom prst="line">
            <a:avLst/>
          </a:prstGeom>
          <a:noFill/>
          <a:ln w="38100">
            <a:solidFill>
              <a:srgbClr val="0000FF"/>
            </a:solidFill>
            <a:prstDash val="sysDot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 sz="900" b="1">
              <a:latin typeface="Arial" panose="020B0604020202020204" pitchFamily="34" charset="0"/>
              <a:ea typeface="HGP明朝E" panose="02020900000000000000" pitchFamily="18" charset="-128"/>
              <a:cs typeface="Arial" panose="020B0604020202020204" pitchFamily="34" charset="0"/>
            </a:endParaRPr>
          </a:p>
        </p:txBody>
      </p:sp>
      <p:sp>
        <p:nvSpPr>
          <p:cNvPr id="768" name="Line 30"/>
          <p:cNvSpPr>
            <a:spLocks noChangeShapeType="1"/>
          </p:cNvSpPr>
          <p:nvPr/>
        </p:nvSpPr>
        <p:spPr bwMode="auto">
          <a:xfrm>
            <a:off x="2294522" y="2544133"/>
            <a:ext cx="282445" cy="549983"/>
          </a:xfrm>
          <a:prstGeom prst="line">
            <a:avLst/>
          </a:prstGeom>
          <a:noFill/>
          <a:ln w="38100">
            <a:solidFill>
              <a:srgbClr val="0000FF"/>
            </a:solidFill>
            <a:prstDash val="sysDot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 sz="900" b="1">
              <a:latin typeface="Arial" panose="020B0604020202020204" pitchFamily="34" charset="0"/>
              <a:ea typeface="HGP明朝E" panose="02020900000000000000" pitchFamily="18" charset="-128"/>
              <a:cs typeface="Arial" panose="020B0604020202020204" pitchFamily="34" charset="0"/>
            </a:endParaRPr>
          </a:p>
        </p:txBody>
      </p:sp>
      <p:sp>
        <p:nvSpPr>
          <p:cNvPr id="769" name="Text Box 43"/>
          <p:cNvSpPr txBox="1">
            <a:spLocks noChangeArrowheads="1"/>
          </p:cNvSpPr>
          <p:nvPr/>
        </p:nvSpPr>
        <p:spPr bwMode="auto">
          <a:xfrm>
            <a:off x="1511226" y="2037021"/>
            <a:ext cx="102937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HGP明朝E" panose="02020900000000000000" pitchFamily="18" charset="-128"/>
                <a:cs typeface="Arial" panose="020B0604020202020204" pitchFamily="34" charset="0"/>
              </a:rPr>
              <a:t>(Embedded MCU)</a:t>
            </a:r>
            <a:endParaRPr lang="ja-JP" altLang="en-US" sz="800" b="1" dirty="0">
              <a:latin typeface="Arial" panose="020B0604020202020204" pitchFamily="34" charset="0"/>
              <a:ea typeface="HGP明朝E" panose="02020900000000000000" pitchFamily="18" charset="-128"/>
              <a:cs typeface="Arial" panose="020B0604020202020204" pitchFamily="34" charset="0"/>
            </a:endParaRPr>
          </a:p>
        </p:txBody>
      </p:sp>
      <p:pic>
        <p:nvPicPr>
          <p:cNvPr id="770" name="Picture 881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8107" y="1922040"/>
            <a:ext cx="311223" cy="4607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1" name="Text Box 43"/>
          <p:cNvSpPr txBox="1">
            <a:spLocks noChangeArrowheads="1"/>
          </p:cNvSpPr>
          <p:nvPr/>
        </p:nvSpPr>
        <p:spPr bwMode="auto">
          <a:xfrm>
            <a:off x="2225828" y="1754879"/>
            <a:ext cx="102937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rPr>
              <a:t>PC Contents</a:t>
            </a:r>
            <a:endParaRPr lang="ja-JP" altLang="en-US" sz="800" b="1" dirty="0"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cxnSp>
        <p:nvCxnSpPr>
          <p:cNvPr id="772" name="直線コネクタ 771"/>
          <p:cNvCxnSpPr>
            <a:stCxn id="779" idx="2"/>
            <a:endCxn id="764" idx="3"/>
          </p:cNvCxnSpPr>
          <p:nvPr/>
        </p:nvCxnSpPr>
        <p:spPr bwMode="auto">
          <a:xfrm flipH="1">
            <a:off x="2585524" y="2319080"/>
            <a:ext cx="266767" cy="63756"/>
          </a:xfrm>
          <a:prstGeom prst="line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773" name="Text Box 43"/>
          <p:cNvSpPr txBox="1">
            <a:spLocks noChangeArrowheads="1"/>
          </p:cNvSpPr>
          <p:nvPr/>
        </p:nvSpPr>
        <p:spPr bwMode="auto">
          <a:xfrm>
            <a:off x="1510496" y="1867849"/>
            <a:ext cx="102937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900" b="1" dirty="0" smtClean="0">
                <a:solidFill>
                  <a:srgbClr val="FF0000"/>
                </a:solidFill>
                <a:latin typeface="Arial" panose="020B0604020202020204" pitchFamily="34" charset="0"/>
                <a:ea typeface="HGP明朝E" panose="02020900000000000000" pitchFamily="18" charset="-128"/>
                <a:cs typeface="Arial" panose="020B0604020202020204" pitchFamily="34" charset="0"/>
              </a:rPr>
              <a:t>Sender</a:t>
            </a:r>
            <a:endParaRPr lang="ja-JP" altLang="en-US" sz="900" b="1" dirty="0">
              <a:solidFill>
                <a:srgbClr val="FF0000"/>
              </a:solidFill>
              <a:latin typeface="Arial" panose="020B0604020202020204" pitchFamily="34" charset="0"/>
              <a:ea typeface="HGP明朝E" panose="02020900000000000000" pitchFamily="18" charset="-128"/>
              <a:cs typeface="Arial" panose="020B0604020202020204" pitchFamily="34" charset="0"/>
            </a:endParaRPr>
          </a:p>
        </p:txBody>
      </p:sp>
      <p:sp>
        <p:nvSpPr>
          <p:cNvPr id="774" name="Text Box 43"/>
          <p:cNvSpPr txBox="1">
            <a:spLocks noChangeArrowheads="1"/>
          </p:cNvSpPr>
          <p:nvPr/>
        </p:nvSpPr>
        <p:spPr bwMode="auto">
          <a:xfrm>
            <a:off x="861537" y="3323862"/>
            <a:ext cx="102937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900" b="1" dirty="0" smtClean="0">
                <a:latin typeface="Arial" panose="020B0604020202020204" pitchFamily="34" charset="0"/>
                <a:ea typeface="HGP明朝E" panose="02020900000000000000" pitchFamily="18" charset="-128"/>
                <a:cs typeface="Arial" panose="020B0604020202020204" pitchFamily="34" charset="0"/>
              </a:rPr>
              <a:t>Receiver</a:t>
            </a:r>
            <a:endParaRPr lang="ja-JP" altLang="en-US" sz="900" b="1" dirty="0">
              <a:latin typeface="Arial" panose="020B0604020202020204" pitchFamily="34" charset="0"/>
              <a:ea typeface="HGP明朝E" panose="02020900000000000000" pitchFamily="18" charset="-128"/>
              <a:cs typeface="Arial" panose="020B0604020202020204" pitchFamily="34" charset="0"/>
            </a:endParaRPr>
          </a:p>
        </p:txBody>
      </p:sp>
      <p:sp>
        <p:nvSpPr>
          <p:cNvPr id="775" name="Text Box 43"/>
          <p:cNvSpPr txBox="1">
            <a:spLocks noChangeArrowheads="1"/>
          </p:cNvSpPr>
          <p:nvPr/>
        </p:nvSpPr>
        <p:spPr bwMode="auto">
          <a:xfrm>
            <a:off x="2204307" y="3323862"/>
            <a:ext cx="102937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900" b="1" dirty="0" smtClean="0">
                <a:latin typeface="Arial" panose="020B0604020202020204" pitchFamily="34" charset="0"/>
                <a:ea typeface="HGP明朝E" panose="02020900000000000000" pitchFamily="18" charset="-128"/>
                <a:cs typeface="Arial" panose="020B0604020202020204" pitchFamily="34" charset="0"/>
              </a:rPr>
              <a:t>Receiver</a:t>
            </a:r>
            <a:endParaRPr lang="ja-JP" altLang="en-US" sz="900" b="1" dirty="0">
              <a:latin typeface="Arial" panose="020B0604020202020204" pitchFamily="34" charset="0"/>
              <a:ea typeface="HGP明朝E" panose="02020900000000000000" pitchFamily="18" charset="-128"/>
              <a:cs typeface="Arial" panose="020B0604020202020204" pitchFamily="34" charset="0"/>
            </a:endParaRPr>
          </a:p>
        </p:txBody>
      </p:sp>
      <p:pic>
        <p:nvPicPr>
          <p:cNvPr id="776" name="Picture 883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3921" y="2859452"/>
            <a:ext cx="361692" cy="469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77" name="Picture 883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11980" y="2859452"/>
            <a:ext cx="361692" cy="469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78" name="グループ化 777"/>
          <p:cNvGrpSpPr/>
          <p:nvPr/>
        </p:nvGrpSpPr>
        <p:grpSpPr>
          <a:xfrm>
            <a:off x="2644565" y="1985794"/>
            <a:ext cx="415451" cy="333286"/>
            <a:chOff x="7248905" y="5294561"/>
            <a:chExt cx="1087517" cy="810066"/>
          </a:xfrm>
        </p:grpSpPr>
        <p:pic>
          <p:nvPicPr>
            <p:cNvPr id="779" name="Picture 113"/>
            <p:cNvPicPr>
              <a:picLocks noChangeAspect="1" noChangeArrowheads="1"/>
            </p:cNvPicPr>
            <p:nvPr/>
          </p:nvPicPr>
          <p:blipFill>
            <a:blip r:embed="rId17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48905" y="5294561"/>
              <a:ext cx="1087517" cy="8100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80" name="Picture 9"/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10158" y="5362281"/>
              <a:ext cx="776914" cy="4534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781" name="Rectangle 12"/>
          <p:cNvSpPr>
            <a:spLocks noChangeArrowheads="1"/>
          </p:cNvSpPr>
          <p:nvPr/>
        </p:nvSpPr>
        <p:spPr bwMode="auto">
          <a:xfrm>
            <a:off x="417446" y="1411029"/>
            <a:ext cx="4257871" cy="253533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lIns="72000" rIns="72000" anchor="ctr"/>
          <a:lstStyle/>
          <a:p>
            <a:pPr>
              <a:lnSpc>
                <a:spcPct val="110000"/>
              </a:lnSpc>
            </a:pPr>
            <a:r>
              <a:rPr lang="en-US" altLang="ja-JP" sz="12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Dual Monitor (HDMI 1 + HDMI 2)</a:t>
            </a:r>
          </a:p>
        </p:txBody>
      </p:sp>
      <p:sp>
        <p:nvSpPr>
          <p:cNvPr id="782" name="正方形/長方形 6"/>
          <p:cNvSpPr>
            <a:spLocks noChangeArrowheads="1"/>
          </p:cNvSpPr>
          <p:nvPr/>
        </p:nvSpPr>
        <p:spPr bwMode="auto">
          <a:xfrm>
            <a:off x="357188" y="842228"/>
            <a:ext cx="8552350" cy="4385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285750" indent="-285750" eaLnBrk="1" hangingPunct="1">
              <a:lnSpc>
                <a:spcPts val="2700"/>
              </a:lnSpc>
              <a:spcAft>
                <a:spcPct val="10000"/>
              </a:spcAft>
              <a:buFont typeface="Wingdings" panose="05000000000000000000" pitchFamily="2" charset="2"/>
              <a:buChar char="n"/>
            </a:pPr>
            <a:r>
              <a:rPr kumimoji="1" lang="en-US" altLang="ja-JP" b="1" dirty="0" smtClean="0">
                <a:latin typeface="Arial" panose="020B0604020202020204" pitchFamily="34" charset="0"/>
                <a:cs typeface="Arial" panose="020B0604020202020204" pitchFamily="34" charset="0"/>
              </a:rPr>
              <a:t>In case of Multiple connection / Contents Sharing / Single Stream</a:t>
            </a:r>
            <a:endParaRPr kumimoji="1" lang="ja-JP" altLang="en-US" sz="1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83" name="Text Box 43"/>
          <p:cNvSpPr txBox="1">
            <a:spLocks noChangeArrowheads="1"/>
          </p:cNvSpPr>
          <p:nvPr/>
        </p:nvSpPr>
        <p:spPr bwMode="auto">
          <a:xfrm>
            <a:off x="5512081" y="6015532"/>
            <a:ext cx="3483416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900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* The system will display same layout with camera image because it can not recognize whether camera image or contents.</a:t>
            </a:r>
            <a:endParaRPr lang="ja-JP" altLang="en-US" sz="900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4109293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フッター プレースホルダー 3"/>
          <p:cNvSpPr txBox="1">
            <a:spLocks/>
          </p:cNvSpPr>
          <p:nvPr/>
        </p:nvSpPr>
        <p:spPr>
          <a:xfrm>
            <a:off x="8061203" y="6605691"/>
            <a:ext cx="1066800" cy="247650"/>
          </a:xfrm>
          <a:prstGeom prst="rect">
            <a:avLst/>
          </a:prstGeom>
          <a:noFill/>
        </p:spPr>
        <p:txBody>
          <a:bodyPr/>
          <a:lstStyle>
            <a:defPPr>
              <a:defRPr lang="de-DE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5146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9718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4290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8862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algn="r"/>
            <a:r>
              <a:rPr lang="de-DE" altLang="ja-JP" sz="800" dirty="0" smtClean="0">
                <a:solidFill>
                  <a:schemeClr val="bg1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Page </a:t>
            </a:r>
            <a:fld id="{11D062A2-B506-4044-A2EC-4FDCB15F0732}" type="slidenum">
              <a:rPr lang="de-DE" altLang="ja-JP" sz="800" b="1" smtClean="0">
                <a:solidFill>
                  <a:schemeClr val="bg1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pPr algn="r"/>
              <a:t>20</a:t>
            </a:fld>
            <a:endParaRPr lang="de-DE" altLang="ja-JP" sz="800" b="1" dirty="0" smtClean="0">
              <a:solidFill>
                <a:schemeClr val="bg1"/>
              </a:solidFill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4" name="Rectangle 8"/>
          <p:cNvSpPr txBox="1">
            <a:spLocks noChangeArrowheads="1"/>
          </p:cNvSpPr>
          <p:nvPr/>
        </p:nvSpPr>
        <p:spPr bwMode="auto">
          <a:xfrm>
            <a:off x="1" y="50965"/>
            <a:ext cx="9143999" cy="600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accent1"/>
                  </a:outerShdw>
                </a:effectLst>
              </a14:hiddenEffects>
            </a:ext>
          </a:extLst>
        </p:spPr>
        <p:txBody>
          <a:bodyPr vert="horz" wrap="square" lIns="0" tIns="45720" rIns="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0">
                <a:solidFill>
                  <a:schemeClr val="tx1"/>
                </a:solidFill>
                <a:latin typeface="HGP創英角ｺﾞｼｯｸUB" panose="020B0900000000000000" pitchFamily="50" charset="-128"/>
                <a:ea typeface="HGP創英角ｺﾞｼｯｸUB" panose="020B0900000000000000" pitchFamily="50" charset="-128"/>
                <a:cs typeface="Meiryo UI" panose="020B0604030504040204" pitchFamily="50" charset="-128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altLang="ja-JP" sz="2800" kern="0" dirty="0" smtClean="0">
                <a:latin typeface="Arial Black" panose="020B0A04020102020204" pitchFamily="34" charset="0"/>
              </a:rPr>
              <a:t>Screen Layout </a:t>
            </a:r>
            <a:r>
              <a:rPr lang="en-US" altLang="ja-JP" sz="2800" kern="0" dirty="0" smtClean="0">
                <a:solidFill>
                  <a:srgbClr val="FF0000"/>
                </a:solidFill>
                <a:latin typeface="Arial Black" panose="020B0A04020102020204" pitchFamily="34" charset="0"/>
              </a:rPr>
              <a:t>(Dual Monitor) </a:t>
            </a:r>
            <a:r>
              <a:rPr lang="en-US" altLang="ja-JP" sz="2800" kern="0" dirty="0" smtClean="0">
                <a:latin typeface="Arial Black" panose="020B0A04020102020204" pitchFamily="34" charset="0"/>
              </a:rPr>
              <a:t>7</a:t>
            </a:r>
            <a:endParaRPr lang="de-DE" altLang="ja-JP" sz="2800" kern="0" dirty="0" smtClean="0">
              <a:latin typeface="Arial Black" panose="020B0A04020102020204" pitchFamily="34" charset="0"/>
            </a:endParaRPr>
          </a:p>
        </p:txBody>
      </p:sp>
      <p:graphicFrame>
        <p:nvGraphicFramePr>
          <p:cNvPr id="5" name="表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95963965"/>
              </p:ext>
            </p:extLst>
          </p:nvPr>
        </p:nvGraphicFramePr>
        <p:xfrm>
          <a:off x="3810842" y="1423835"/>
          <a:ext cx="5208111" cy="2348156"/>
        </p:xfrm>
        <a:graphic>
          <a:graphicData uri="http://schemas.openxmlformats.org/drawingml/2006/table">
            <a:tbl>
              <a:tblPr/>
              <a:tblGrid>
                <a:gridCol w="1032812"/>
                <a:gridCol w="277549"/>
                <a:gridCol w="236386"/>
                <a:gridCol w="1306922"/>
                <a:gridCol w="1387744"/>
                <a:gridCol w="966698"/>
              </a:tblGrid>
              <a:tr h="171044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Button</a:t>
                      </a: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baseline="0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Conference start</a:t>
                      </a: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baseline="0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PC</a:t>
                      </a: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509778">
                <a:tc rowSpan="4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Dual Monitor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(Multiple connection)</a:t>
                      </a:r>
                      <a:endParaRPr kumimoji="1" lang="ja-JP" altLang="ja-JP" sz="800" b="1" kern="1200" dirty="0" smtClean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HDMI1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7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CP1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501589">
                <a:tc v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ja-JP" altLang="en-US" sz="7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ＣＰ</a:t>
                      </a:r>
                      <a:r>
                        <a:rPr kumimoji="1" lang="en-US" altLang="ja-JP" sz="7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n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509778">
                <a:tc v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HDMI2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7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CP1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583171">
                <a:tc v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ja-JP" altLang="en-US" sz="7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ＣＰ</a:t>
                      </a:r>
                      <a:r>
                        <a:rPr kumimoji="1" lang="en-US" altLang="ja-JP" sz="7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n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6" name="右矢印 5"/>
          <p:cNvSpPr/>
          <p:nvPr/>
        </p:nvSpPr>
        <p:spPr bwMode="auto">
          <a:xfrm>
            <a:off x="2715095" y="5122086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7" name="右矢印 6"/>
          <p:cNvSpPr/>
          <p:nvPr/>
        </p:nvSpPr>
        <p:spPr bwMode="auto">
          <a:xfrm>
            <a:off x="3810481" y="5122086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aphicFrame>
        <p:nvGraphicFramePr>
          <p:cNvPr id="8" name="表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59777437"/>
              </p:ext>
            </p:extLst>
          </p:nvPr>
        </p:nvGraphicFramePr>
        <p:xfrm>
          <a:off x="370509" y="3841228"/>
          <a:ext cx="8642386" cy="2630183"/>
        </p:xfrm>
        <a:graphic>
          <a:graphicData uri="http://schemas.openxmlformats.org/drawingml/2006/table">
            <a:tbl>
              <a:tblPr/>
              <a:tblGrid>
                <a:gridCol w="795702"/>
                <a:gridCol w="208280"/>
                <a:gridCol w="208280"/>
                <a:gridCol w="7430124"/>
              </a:tblGrid>
              <a:tr h="28099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i="0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Button</a:t>
                      </a:r>
                      <a:endParaRPr kumimoji="1" lang="ja-JP" altLang="ja-JP" sz="1000" b="1" i="0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ja-JP" sz="1000" b="1" i="0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i="0" baseline="0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Layout (Layout change) / Main (End of sharing)</a:t>
                      </a:r>
                      <a:endParaRPr kumimoji="1" lang="en-US" altLang="ja-JP" sz="1000" b="1" i="0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540452">
                <a:tc rowSpan="4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i="0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Dual Monitor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i="0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(Multiple connection)</a:t>
                      </a:r>
                      <a:endParaRPr kumimoji="1" lang="ja-JP" altLang="ja-JP" sz="700" b="1" i="0" kern="1200" dirty="0" smtClean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i="0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HDMI1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700" b="1" i="0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CP1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i="0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536640">
                <a:tc v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700" b="1" i="0" dirty="0" err="1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CPn</a:t>
                      </a:r>
                      <a:endParaRPr kumimoji="1" lang="en-US" altLang="ja-JP" sz="700" b="1" i="0" dirty="0" smtClean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i="0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540452">
                <a:tc v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i="0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HDMI2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700" b="1" i="0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CP1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i="0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731642">
                <a:tc v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700" b="1" i="0" dirty="0" err="1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CPn</a:t>
                      </a:r>
                      <a:endParaRPr kumimoji="1" lang="en-US" altLang="ja-JP" sz="700" b="1" i="0" dirty="0" smtClean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i="0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9" name="右矢印 8"/>
          <p:cNvSpPr/>
          <p:nvPr/>
        </p:nvSpPr>
        <p:spPr bwMode="auto">
          <a:xfrm>
            <a:off x="6537598" y="1963309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10" name="Text Box 43"/>
          <p:cNvSpPr txBox="1">
            <a:spLocks noChangeArrowheads="1"/>
          </p:cNvSpPr>
          <p:nvPr/>
        </p:nvSpPr>
        <p:spPr bwMode="auto">
          <a:xfrm>
            <a:off x="5611940" y="2409992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Remote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11" name="Text Box 43"/>
          <p:cNvSpPr txBox="1">
            <a:spLocks noChangeArrowheads="1"/>
          </p:cNvSpPr>
          <p:nvPr/>
        </p:nvSpPr>
        <p:spPr bwMode="auto">
          <a:xfrm>
            <a:off x="6701953" y="2615696"/>
            <a:ext cx="1194560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12" name="左カーブ矢印 11"/>
          <p:cNvSpPr/>
          <p:nvPr/>
        </p:nvSpPr>
        <p:spPr bwMode="auto">
          <a:xfrm>
            <a:off x="5110794" y="5146801"/>
            <a:ext cx="266569" cy="512440"/>
          </a:xfrm>
          <a:prstGeom prst="curvedLeftArrow">
            <a:avLst>
              <a:gd name="adj1" fmla="val 39902"/>
              <a:gd name="adj2" fmla="val 39902"/>
              <a:gd name="adj3" fmla="val 25000"/>
            </a:avLst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" name="Text Box 43"/>
          <p:cNvSpPr txBox="1">
            <a:spLocks noChangeArrowheads="1"/>
          </p:cNvSpPr>
          <p:nvPr/>
        </p:nvSpPr>
        <p:spPr bwMode="auto">
          <a:xfrm>
            <a:off x="5233472" y="5300223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Repeat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18" name="グループ化 17"/>
          <p:cNvGrpSpPr/>
          <p:nvPr/>
        </p:nvGrpSpPr>
        <p:grpSpPr>
          <a:xfrm>
            <a:off x="5583136" y="2818668"/>
            <a:ext cx="874789" cy="709682"/>
            <a:chOff x="6103938" y="3263901"/>
            <a:chExt cx="990600" cy="792163"/>
          </a:xfrm>
        </p:grpSpPr>
        <p:pic>
          <p:nvPicPr>
            <p:cNvPr id="19" name="Picture 1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039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0" name="Group 21"/>
            <p:cNvGrpSpPr>
              <a:grpSpLocks/>
            </p:cNvGrpSpPr>
            <p:nvPr/>
          </p:nvGrpSpPr>
          <p:grpSpPr bwMode="auto">
            <a:xfrm>
              <a:off x="6146800" y="3373438"/>
              <a:ext cx="909638" cy="560388"/>
              <a:chOff x="3872" y="2125"/>
              <a:chExt cx="573" cy="353"/>
            </a:xfrm>
          </p:grpSpPr>
          <p:sp>
            <p:nvSpPr>
              <p:cNvPr id="24" name="Rectangle 19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Rectangle 20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21" name="Group 25"/>
            <p:cNvGrpSpPr>
              <a:grpSpLocks/>
            </p:cNvGrpSpPr>
            <p:nvPr/>
          </p:nvGrpSpPr>
          <p:grpSpPr bwMode="auto">
            <a:xfrm>
              <a:off x="6423025" y="3409951"/>
              <a:ext cx="339725" cy="503238"/>
              <a:chOff x="4046" y="2148"/>
              <a:chExt cx="214" cy="317"/>
            </a:xfrm>
          </p:grpSpPr>
          <p:pic>
            <p:nvPicPr>
              <p:cNvPr id="22" name="Picture 23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" name="Picture 24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26" name="Text Box 43"/>
          <p:cNvSpPr txBox="1">
            <a:spLocks noChangeArrowheads="1"/>
          </p:cNvSpPr>
          <p:nvPr/>
        </p:nvSpPr>
        <p:spPr bwMode="auto">
          <a:xfrm>
            <a:off x="5601562" y="3520919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Local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27" name="グループ化 26"/>
          <p:cNvGrpSpPr/>
          <p:nvPr/>
        </p:nvGrpSpPr>
        <p:grpSpPr>
          <a:xfrm>
            <a:off x="5580906" y="1700934"/>
            <a:ext cx="874789" cy="709682"/>
            <a:chOff x="525092" y="3017354"/>
            <a:chExt cx="874789" cy="709682"/>
          </a:xfrm>
        </p:grpSpPr>
        <p:pic>
          <p:nvPicPr>
            <p:cNvPr id="28" name="Picture 23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5092" y="3017354"/>
              <a:ext cx="874789" cy="7096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9" name="Group 235"/>
            <p:cNvGrpSpPr>
              <a:grpSpLocks/>
            </p:cNvGrpSpPr>
            <p:nvPr/>
          </p:nvGrpSpPr>
          <p:grpSpPr bwMode="auto">
            <a:xfrm>
              <a:off x="561542" y="3125442"/>
              <a:ext cx="804693" cy="503461"/>
              <a:chOff x="888" y="2463"/>
              <a:chExt cx="574" cy="354"/>
            </a:xfrm>
          </p:grpSpPr>
          <p:sp>
            <p:nvSpPr>
              <p:cNvPr id="142" name="Rectangle 233"/>
              <p:cNvSpPr>
                <a:spLocks noChangeArrowheads="1"/>
              </p:cNvSpPr>
              <p:nvPr/>
            </p:nvSpPr>
            <p:spPr bwMode="auto">
              <a:xfrm>
                <a:off x="888" y="2463"/>
                <a:ext cx="574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43" name="Rectangle 234"/>
              <p:cNvSpPr>
                <a:spLocks noChangeArrowheads="1"/>
              </p:cNvSpPr>
              <p:nvPr/>
            </p:nvSpPr>
            <p:spPr bwMode="auto">
              <a:xfrm>
                <a:off x="888" y="2463"/>
                <a:ext cx="574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</p:grpSp>
        <p:grpSp>
          <p:nvGrpSpPr>
            <p:cNvPr id="30" name="Group 239"/>
            <p:cNvGrpSpPr>
              <a:grpSpLocks/>
            </p:cNvGrpSpPr>
            <p:nvPr/>
          </p:nvGrpSpPr>
          <p:grpSpPr bwMode="auto">
            <a:xfrm>
              <a:off x="683508" y="3129708"/>
              <a:ext cx="166826" cy="250309"/>
              <a:chOff x="975" y="2466"/>
              <a:chExt cx="119" cy="176"/>
            </a:xfrm>
          </p:grpSpPr>
          <p:pic>
            <p:nvPicPr>
              <p:cNvPr id="140" name="Picture 237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75" y="2466"/>
                <a:ext cx="119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1" name="Picture 238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75" y="2466"/>
                <a:ext cx="119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1" name="Group 287"/>
            <p:cNvGrpSpPr>
              <a:grpSpLocks/>
            </p:cNvGrpSpPr>
            <p:nvPr/>
          </p:nvGrpSpPr>
          <p:grpSpPr bwMode="auto">
            <a:xfrm>
              <a:off x="607836" y="3411395"/>
              <a:ext cx="323848" cy="192003"/>
              <a:chOff x="921" y="2664"/>
              <a:chExt cx="231" cy="135"/>
            </a:xfrm>
          </p:grpSpPr>
          <p:sp>
            <p:nvSpPr>
              <p:cNvPr id="93" name="Freeform 240"/>
              <p:cNvSpPr>
                <a:spLocks/>
              </p:cNvSpPr>
              <p:nvPr/>
            </p:nvSpPr>
            <p:spPr bwMode="auto">
              <a:xfrm>
                <a:off x="1098" y="2713"/>
                <a:ext cx="43" cy="53"/>
              </a:xfrm>
              <a:custGeom>
                <a:avLst/>
                <a:gdLst>
                  <a:gd name="T0" fmla="*/ 0 w 43"/>
                  <a:gd name="T1" fmla="*/ 3 h 53"/>
                  <a:gd name="T2" fmla="*/ 1 w 43"/>
                  <a:gd name="T3" fmla="*/ 2 h 53"/>
                  <a:gd name="T4" fmla="*/ 3 w 43"/>
                  <a:gd name="T5" fmla="*/ 1 h 53"/>
                  <a:gd name="T6" fmla="*/ 5 w 43"/>
                  <a:gd name="T7" fmla="*/ 1 h 53"/>
                  <a:gd name="T8" fmla="*/ 7 w 43"/>
                  <a:gd name="T9" fmla="*/ 0 h 53"/>
                  <a:gd name="T10" fmla="*/ 10 w 43"/>
                  <a:gd name="T11" fmla="*/ 0 h 53"/>
                  <a:gd name="T12" fmla="*/ 13 w 43"/>
                  <a:gd name="T13" fmla="*/ 1 h 53"/>
                  <a:gd name="T14" fmla="*/ 16 w 43"/>
                  <a:gd name="T15" fmla="*/ 1 h 53"/>
                  <a:gd name="T16" fmla="*/ 19 w 43"/>
                  <a:gd name="T17" fmla="*/ 1 h 53"/>
                  <a:gd name="T18" fmla="*/ 22 w 43"/>
                  <a:gd name="T19" fmla="*/ 2 h 53"/>
                  <a:gd name="T20" fmla="*/ 25 w 43"/>
                  <a:gd name="T21" fmla="*/ 3 h 53"/>
                  <a:gd name="T22" fmla="*/ 28 w 43"/>
                  <a:gd name="T23" fmla="*/ 3 h 53"/>
                  <a:gd name="T24" fmla="*/ 31 w 43"/>
                  <a:gd name="T25" fmla="*/ 4 h 53"/>
                  <a:gd name="T26" fmla="*/ 33 w 43"/>
                  <a:gd name="T27" fmla="*/ 4 h 53"/>
                  <a:gd name="T28" fmla="*/ 34 w 43"/>
                  <a:gd name="T29" fmla="*/ 5 h 53"/>
                  <a:gd name="T30" fmla="*/ 35 w 43"/>
                  <a:gd name="T31" fmla="*/ 5 h 53"/>
                  <a:gd name="T32" fmla="*/ 36 w 43"/>
                  <a:gd name="T33" fmla="*/ 5 h 53"/>
                  <a:gd name="T34" fmla="*/ 36 w 43"/>
                  <a:gd name="T35" fmla="*/ 5 h 53"/>
                  <a:gd name="T36" fmla="*/ 36 w 43"/>
                  <a:gd name="T37" fmla="*/ 5 h 53"/>
                  <a:gd name="T38" fmla="*/ 36 w 43"/>
                  <a:gd name="T39" fmla="*/ 4 h 53"/>
                  <a:gd name="T40" fmla="*/ 36 w 43"/>
                  <a:gd name="T41" fmla="*/ 4 h 53"/>
                  <a:gd name="T42" fmla="*/ 37 w 43"/>
                  <a:gd name="T43" fmla="*/ 3 h 53"/>
                  <a:gd name="T44" fmla="*/ 38 w 43"/>
                  <a:gd name="T45" fmla="*/ 3 h 53"/>
                  <a:gd name="T46" fmla="*/ 39 w 43"/>
                  <a:gd name="T47" fmla="*/ 3 h 53"/>
                  <a:gd name="T48" fmla="*/ 40 w 43"/>
                  <a:gd name="T49" fmla="*/ 3 h 53"/>
                  <a:gd name="T50" fmla="*/ 41 w 43"/>
                  <a:gd name="T51" fmla="*/ 3 h 53"/>
                  <a:gd name="T52" fmla="*/ 42 w 43"/>
                  <a:gd name="T53" fmla="*/ 3 h 53"/>
                  <a:gd name="T54" fmla="*/ 42 w 43"/>
                  <a:gd name="T55" fmla="*/ 3 h 53"/>
                  <a:gd name="T56" fmla="*/ 43 w 43"/>
                  <a:gd name="T57" fmla="*/ 3 h 53"/>
                  <a:gd name="T58" fmla="*/ 43 w 43"/>
                  <a:gd name="T59" fmla="*/ 4 h 53"/>
                  <a:gd name="T60" fmla="*/ 43 w 43"/>
                  <a:gd name="T61" fmla="*/ 4 h 53"/>
                  <a:gd name="T62" fmla="*/ 43 w 43"/>
                  <a:gd name="T63" fmla="*/ 4 h 53"/>
                  <a:gd name="T64" fmla="*/ 43 w 43"/>
                  <a:gd name="T65" fmla="*/ 4 h 53"/>
                  <a:gd name="T66" fmla="*/ 43 w 43"/>
                  <a:gd name="T67" fmla="*/ 53 h 53"/>
                  <a:gd name="T68" fmla="*/ 36 w 43"/>
                  <a:gd name="T69" fmla="*/ 53 h 53"/>
                  <a:gd name="T70" fmla="*/ 36 w 43"/>
                  <a:gd name="T71" fmla="*/ 49 h 53"/>
                  <a:gd name="T72" fmla="*/ 36 w 43"/>
                  <a:gd name="T73" fmla="*/ 42 h 53"/>
                  <a:gd name="T74" fmla="*/ 36 w 43"/>
                  <a:gd name="T75" fmla="*/ 35 h 53"/>
                  <a:gd name="T76" fmla="*/ 36 w 43"/>
                  <a:gd name="T77" fmla="*/ 31 h 53"/>
                  <a:gd name="T78" fmla="*/ 34 w 43"/>
                  <a:gd name="T79" fmla="*/ 31 h 53"/>
                  <a:gd name="T80" fmla="*/ 33 w 43"/>
                  <a:gd name="T81" fmla="*/ 30 h 53"/>
                  <a:gd name="T82" fmla="*/ 31 w 43"/>
                  <a:gd name="T83" fmla="*/ 30 h 53"/>
                  <a:gd name="T84" fmla="*/ 29 w 43"/>
                  <a:gd name="T85" fmla="*/ 29 h 53"/>
                  <a:gd name="T86" fmla="*/ 27 w 43"/>
                  <a:gd name="T87" fmla="*/ 29 h 53"/>
                  <a:gd name="T88" fmla="*/ 24 w 43"/>
                  <a:gd name="T89" fmla="*/ 28 h 53"/>
                  <a:gd name="T90" fmla="*/ 22 w 43"/>
                  <a:gd name="T91" fmla="*/ 27 h 53"/>
                  <a:gd name="T92" fmla="*/ 19 w 43"/>
                  <a:gd name="T93" fmla="*/ 26 h 53"/>
                  <a:gd name="T94" fmla="*/ 17 w 43"/>
                  <a:gd name="T95" fmla="*/ 26 h 53"/>
                  <a:gd name="T96" fmla="*/ 14 w 43"/>
                  <a:gd name="T97" fmla="*/ 25 h 53"/>
                  <a:gd name="T98" fmla="*/ 11 w 43"/>
                  <a:gd name="T99" fmla="*/ 24 h 53"/>
                  <a:gd name="T100" fmla="*/ 9 w 43"/>
                  <a:gd name="T101" fmla="*/ 24 h 53"/>
                  <a:gd name="T102" fmla="*/ 6 w 43"/>
                  <a:gd name="T103" fmla="*/ 23 h 53"/>
                  <a:gd name="T104" fmla="*/ 4 w 43"/>
                  <a:gd name="T105" fmla="*/ 23 h 53"/>
                  <a:gd name="T106" fmla="*/ 2 w 43"/>
                  <a:gd name="T107" fmla="*/ 22 h 53"/>
                  <a:gd name="T108" fmla="*/ 0 w 43"/>
                  <a:gd name="T109" fmla="*/ 22 h 53"/>
                  <a:gd name="T110" fmla="*/ 0 w 43"/>
                  <a:gd name="T111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3">
                    <a:moveTo>
                      <a:pt x="0" y="3"/>
                    </a:moveTo>
                    <a:lnTo>
                      <a:pt x="1" y="2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3" y="1"/>
                    </a:lnTo>
                    <a:lnTo>
                      <a:pt x="16" y="1"/>
                    </a:lnTo>
                    <a:lnTo>
                      <a:pt x="19" y="1"/>
                    </a:lnTo>
                    <a:lnTo>
                      <a:pt x="22" y="2"/>
                    </a:lnTo>
                    <a:lnTo>
                      <a:pt x="25" y="3"/>
                    </a:lnTo>
                    <a:lnTo>
                      <a:pt x="28" y="3"/>
                    </a:lnTo>
                    <a:lnTo>
                      <a:pt x="31" y="4"/>
                    </a:lnTo>
                    <a:lnTo>
                      <a:pt x="33" y="4"/>
                    </a:lnTo>
                    <a:lnTo>
                      <a:pt x="34" y="5"/>
                    </a:lnTo>
                    <a:lnTo>
                      <a:pt x="35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9" y="3"/>
                    </a:lnTo>
                    <a:lnTo>
                      <a:pt x="40" y="3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53"/>
                    </a:lnTo>
                    <a:lnTo>
                      <a:pt x="36" y="53"/>
                    </a:lnTo>
                    <a:lnTo>
                      <a:pt x="36" y="49"/>
                    </a:lnTo>
                    <a:lnTo>
                      <a:pt x="36" y="42"/>
                    </a:lnTo>
                    <a:lnTo>
                      <a:pt x="36" y="35"/>
                    </a:lnTo>
                    <a:lnTo>
                      <a:pt x="36" y="31"/>
                    </a:lnTo>
                    <a:lnTo>
                      <a:pt x="34" y="31"/>
                    </a:lnTo>
                    <a:lnTo>
                      <a:pt x="33" y="30"/>
                    </a:lnTo>
                    <a:lnTo>
                      <a:pt x="31" y="30"/>
                    </a:lnTo>
                    <a:lnTo>
                      <a:pt x="29" y="29"/>
                    </a:lnTo>
                    <a:lnTo>
                      <a:pt x="27" y="29"/>
                    </a:lnTo>
                    <a:lnTo>
                      <a:pt x="24" y="28"/>
                    </a:lnTo>
                    <a:lnTo>
                      <a:pt x="22" y="27"/>
                    </a:lnTo>
                    <a:lnTo>
                      <a:pt x="19" y="26"/>
                    </a:lnTo>
                    <a:lnTo>
                      <a:pt x="17" y="26"/>
                    </a:lnTo>
                    <a:lnTo>
                      <a:pt x="14" y="25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94" name="Freeform 241"/>
              <p:cNvSpPr>
                <a:spLocks/>
              </p:cNvSpPr>
              <p:nvPr/>
            </p:nvSpPr>
            <p:spPr bwMode="auto">
              <a:xfrm>
                <a:off x="1087" y="2703"/>
                <a:ext cx="25" cy="21"/>
              </a:xfrm>
              <a:custGeom>
                <a:avLst/>
                <a:gdLst>
                  <a:gd name="T0" fmla="*/ 25 w 25"/>
                  <a:gd name="T1" fmla="*/ 21 h 21"/>
                  <a:gd name="T2" fmla="*/ 25 w 25"/>
                  <a:gd name="T3" fmla="*/ 0 h 21"/>
                  <a:gd name="T4" fmla="*/ 0 w 25"/>
                  <a:gd name="T5" fmla="*/ 5 h 21"/>
                  <a:gd name="T6" fmla="*/ 0 w 25"/>
                  <a:gd name="T7" fmla="*/ 21 h 21"/>
                  <a:gd name="T8" fmla="*/ 25 w 25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1">
                    <a:moveTo>
                      <a:pt x="25" y="21"/>
                    </a:moveTo>
                    <a:lnTo>
                      <a:pt x="25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5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95" name="Freeform 242"/>
              <p:cNvSpPr>
                <a:spLocks/>
              </p:cNvSpPr>
              <p:nvPr/>
            </p:nvSpPr>
            <p:spPr bwMode="auto">
              <a:xfrm>
                <a:off x="1090" y="2708"/>
                <a:ext cx="18" cy="26"/>
              </a:xfrm>
              <a:custGeom>
                <a:avLst/>
                <a:gdLst>
                  <a:gd name="T0" fmla="*/ 18 w 18"/>
                  <a:gd name="T1" fmla="*/ 0 h 26"/>
                  <a:gd name="T2" fmla="*/ 0 w 18"/>
                  <a:gd name="T3" fmla="*/ 1 h 26"/>
                  <a:gd name="T4" fmla="*/ 0 w 18"/>
                  <a:gd name="T5" fmla="*/ 26 h 26"/>
                  <a:gd name="T6" fmla="*/ 7 w 18"/>
                  <a:gd name="T7" fmla="*/ 26 h 26"/>
                  <a:gd name="T8" fmla="*/ 18 w 18"/>
                  <a:gd name="T9" fmla="*/ 26 h 26"/>
                  <a:gd name="T10" fmla="*/ 18 w 18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6">
                    <a:moveTo>
                      <a:pt x="18" y="0"/>
                    </a:moveTo>
                    <a:lnTo>
                      <a:pt x="0" y="1"/>
                    </a:lnTo>
                    <a:lnTo>
                      <a:pt x="0" y="26"/>
                    </a:lnTo>
                    <a:lnTo>
                      <a:pt x="7" y="26"/>
                    </a:lnTo>
                    <a:lnTo>
                      <a:pt x="18" y="26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96" name="Freeform 243"/>
              <p:cNvSpPr>
                <a:spLocks/>
              </p:cNvSpPr>
              <p:nvPr/>
            </p:nvSpPr>
            <p:spPr bwMode="auto">
              <a:xfrm>
                <a:off x="1071" y="2715"/>
                <a:ext cx="61" cy="48"/>
              </a:xfrm>
              <a:custGeom>
                <a:avLst/>
                <a:gdLst>
                  <a:gd name="T0" fmla="*/ 14 w 61"/>
                  <a:gd name="T1" fmla="*/ 0 h 48"/>
                  <a:gd name="T2" fmla="*/ 13 w 61"/>
                  <a:gd name="T3" fmla="*/ 0 h 48"/>
                  <a:gd name="T4" fmla="*/ 12 w 61"/>
                  <a:gd name="T5" fmla="*/ 0 h 48"/>
                  <a:gd name="T6" fmla="*/ 12 w 61"/>
                  <a:gd name="T7" fmla="*/ 1 h 48"/>
                  <a:gd name="T8" fmla="*/ 10 w 61"/>
                  <a:gd name="T9" fmla="*/ 1 h 48"/>
                  <a:gd name="T10" fmla="*/ 9 w 61"/>
                  <a:gd name="T11" fmla="*/ 1 h 48"/>
                  <a:gd name="T12" fmla="*/ 8 w 61"/>
                  <a:gd name="T13" fmla="*/ 2 h 48"/>
                  <a:gd name="T14" fmla="*/ 6 w 61"/>
                  <a:gd name="T15" fmla="*/ 3 h 48"/>
                  <a:gd name="T16" fmla="*/ 5 w 61"/>
                  <a:gd name="T17" fmla="*/ 4 h 48"/>
                  <a:gd name="T18" fmla="*/ 3 w 61"/>
                  <a:gd name="T19" fmla="*/ 7 h 48"/>
                  <a:gd name="T20" fmla="*/ 2 w 61"/>
                  <a:gd name="T21" fmla="*/ 12 h 48"/>
                  <a:gd name="T22" fmla="*/ 1 w 61"/>
                  <a:gd name="T23" fmla="*/ 18 h 48"/>
                  <a:gd name="T24" fmla="*/ 0 w 61"/>
                  <a:gd name="T25" fmla="*/ 25 h 48"/>
                  <a:gd name="T26" fmla="*/ 0 w 61"/>
                  <a:gd name="T27" fmla="*/ 32 h 48"/>
                  <a:gd name="T28" fmla="*/ 0 w 61"/>
                  <a:gd name="T29" fmla="*/ 38 h 48"/>
                  <a:gd name="T30" fmla="*/ 0 w 61"/>
                  <a:gd name="T31" fmla="*/ 41 h 48"/>
                  <a:gd name="T32" fmla="*/ 0 w 61"/>
                  <a:gd name="T33" fmla="*/ 43 h 48"/>
                  <a:gd name="T34" fmla="*/ 54 w 61"/>
                  <a:gd name="T35" fmla="*/ 48 h 48"/>
                  <a:gd name="T36" fmla="*/ 52 w 61"/>
                  <a:gd name="T37" fmla="*/ 35 h 48"/>
                  <a:gd name="T38" fmla="*/ 52 w 61"/>
                  <a:gd name="T39" fmla="*/ 34 h 48"/>
                  <a:gd name="T40" fmla="*/ 53 w 61"/>
                  <a:gd name="T41" fmla="*/ 34 h 48"/>
                  <a:gd name="T42" fmla="*/ 53 w 61"/>
                  <a:gd name="T43" fmla="*/ 34 h 48"/>
                  <a:gd name="T44" fmla="*/ 54 w 61"/>
                  <a:gd name="T45" fmla="*/ 33 h 48"/>
                  <a:gd name="T46" fmla="*/ 54 w 61"/>
                  <a:gd name="T47" fmla="*/ 33 h 48"/>
                  <a:gd name="T48" fmla="*/ 55 w 61"/>
                  <a:gd name="T49" fmla="*/ 33 h 48"/>
                  <a:gd name="T50" fmla="*/ 56 w 61"/>
                  <a:gd name="T51" fmla="*/ 32 h 48"/>
                  <a:gd name="T52" fmla="*/ 56 w 61"/>
                  <a:gd name="T53" fmla="*/ 32 h 48"/>
                  <a:gd name="T54" fmla="*/ 57 w 61"/>
                  <a:gd name="T55" fmla="*/ 31 h 48"/>
                  <a:gd name="T56" fmla="*/ 59 w 61"/>
                  <a:gd name="T57" fmla="*/ 30 h 48"/>
                  <a:gd name="T58" fmla="*/ 59 w 61"/>
                  <a:gd name="T59" fmla="*/ 28 h 48"/>
                  <a:gd name="T60" fmla="*/ 60 w 61"/>
                  <a:gd name="T61" fmla="*/ 27 h 48"/>
                  <a:gd name="T62" fmla="*/ 61 w 61"/>
                  <a:gd name="T63" fmla="*/ 26 h 48"/>
                  <a:gd name="T64" fmla="*/ 61 w 61"/>
                  <a:gd name="T65" fmla="*/ 24 h 48"/>
                  <a:gd name="T66" fmla="*/ 61 w 61"/>
                  <a:gd name="T67" fmla="*/ 22 h 48"/>
                  <a:gd name="T68" fmla="*/ 60 w 61"/>
                  <a:gd name="T69" fmla="*/ 20 h 48"/>
                  <a:gd name="T70" fmla="*/ 60 w 61"/>
                  <a:gd name="T71" fmla="*/ 20 h 48"/>
                  <a:gd name="T72" fmla="*/ 59 w 61"/>
                  <a:gd name="T73" fmla="*/ 18 h 48"/>
                  <a:gd name="T74" fmla="*/ 58 w 61"/>
                  <a:gd name="T75" fmla="*/ 15 h 48"/>
                  <a:gd name="T76" fmla="*/ 56 w 61"/>
                  <a:gd name="T77" fmla="*/ 12 h 48"/>
                  <a:gd name="T78" fmla="*/ 54 w 61"/>
                  <a:gd name="T79" fmla="*/ 9 h 48"/>
                  <a:gd name="T80" fmla="*/ 51 w 61"/>
                  <a:gd name="T81" fmla="*/ 6 h 48"/>
                  <a:gd name="T82" fmla="*/ 48 w 61"/>
                  <a:gd name="T83" fmla="*/ 3 h 48"/>
                  <a:gd name="T84" fmla="*/ 45 w 61"/>
                  <a:gd name="T85" fmla="*/ 1 h 48"/>
                  <a:gd name="T86" fmla="*/ 44 w 61"/>
                  <a:gd name="T87" fmla="*/ 1 h 48"/>
                  <a:gd name="T88" fmla="*/ 43 w 61"/>
                  <a:gd name="T89" fmla="*/ 1 h 48"/>
                  <a:gd name="T90" fmla="*/ 43 w 61"/>
                  <a:gd name="T91" fmla="*/ 1 h 48"/>
                  <a:gd name="T92" fmla="*/ 41 w 61"/>
                  <a:gd name="T93" fmla="*/ 1 h 48"/>
                  <a:gd name="T94" fmla="*/ 40 w 61"/>
                  <a:gd name="T95" fmla="*/ 0 h 48"/>
                  <a:gd name="T96" fmla="*/ 39 w 61"/>
                  <a:gd name="T97" fmla="*/ 0 h 48"/>
                  <a:gd name="T98" fmla="*/ 38 w 61"/>
                  <a:gd name="T99" fmla="*/ 0 h 48"/>
                  <a:gd name="T100" fmla="*/ 37 w 61"/>
                  <a:gd name="T101" fmla="*/ 0 h 48"/>
                  <a:gd name="T102" fmla="*/ 27 w 61"/>
                  <a:gd name="T103" fmla="*/ 13 h 48"/>
                  <a:gd name="T104" fmla="*/ 19 w 61"/>
                  <a:gd name="T105" fmla="*/ 0 h 48"/>
                  <a:gd name="T106" fmla="*/ 14 w 61"/>
                  <a:gd name="T10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1" h="48">
                    <a:moveTo>
                      <a:pt x="14" y="0"/>
                    </a:moveTo>
                    <a:lnTo>
                      <a:pt x="13" y="0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1" y="18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54" y="48"/>
                    </a:lnTo>
                    <a:lnTo>
                      <a:pt x="52" y="35"/>
                    </a:lnTo>
                    <a:lnTo>
                      <a:pt x="52" y="34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5" y="33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7" y="31"/>
                    </a:lnTo>
                    <a:lnTo>
                      <a:pt x="59" y="30"/>
                    </a:lnTo>
                    <a:lnTo>
                      <a:pt x="59" y="28"/>
                    </a:lnTo>
                    <a:lnTo>
                      <a:pt x="60" y="27"/>
                    </a:lnTo>
                    <a:lnTo>
                      <a:pt x="61" y="26"/>
                    </a:lnTo>
                    <a:lnTo>
                      <a:pt x="61" y="24"/>
                    </a:lnTo>
                    <a:lnTo>
                      <a:pt x="61" y="22"/>
                    </a:lnTo>
                    <a:lnTo>
                      <a:pt x="60" y="20"/>
                    </a:lnTo>
                    <a:lnTo>
                      <a:pt x="60" y="20"/>
                    </a:lnTo>
                    <a:lnTo>
                      <a:pt x="59" y="18"/>
                    </a:lnTo>
                    <a:lnTo>
                      <a:pt x="58" y="15"/>
                    </a:lnTo>
                    <a:lnTo>
                      <a:pt x="56" y="12"/>
                    </a:lnTo>
                    <a:lnTo>
                      <a:pt x="54" y="9"/>
                    </a:lnTo>
                    <a:lnTo>
                      <a:pt x="51" y="6"/>
                    </a:lnTo>
                    <a:lnTo>
                      <a:pt x="48" y="3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1" y="1"/>
                    </a:lnTo>
                    <a:lnTo>
                      <a:pt x="40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27" y="13"/>
                    </a:lnTo>
                    <a:lnTo>
                      <a:pt x="19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97" name="Freeform 244"/>
              <p:cNvSpPr>
                <a:spLocks/>
              </p:cNvSpPr>
              <p:nvPr/>
            </p:nvSpPr>
            <p:spPr bwMode="auto">
              <a:xfrm>
                <a:off x="1074" y="2717"/>
                <a:ext cx="55" cy="46"/>
              </a:xfrm>
              <a:custGeom>
                <a:avLst/>
                <a:gdLst>
                  <a:gd name="T0" fmla="*/ 0 w 55"/>
                  <a:gd name="T1" fmla="*/ 40 h 46"/>
                  <a:gd name="T2" fmla="*/ 0 w 55"/>
                  <a:gd name="T3" fmla="*/ 29 h 46"/>
                  <a:gd name="T4" fmla="*/ 0 w 55"/>
                  <a:gd name="T5" fmla="*/ 20 h 46"/>
                  <a:gd name="T6" fmla="*/ 0 w 55"/>
                  <a:gd name="T7" fmla="*/ 14 h 46"/>
                  <a:gd name="T8" fmla="*/ 1 w 55"/>
                  <a:gd name="T9" fmla="*/ 10 h 46"/>
                  <a:gd name="T10" fmla="*/ 2 w 55"/>
                  <a:gd name="T11" fmla="*/ 7 h 46"/>
                  <a:gd name="T12" fmla="*/ 2 w 55"/>
                  <a:gd name="T13" fmla="*/ 5 h 46"/>
                  <a:gd name="T14" fmla="*/ 3 w 55"/>
                  <a:gd name="T15" fmla="*/ 5 h 46"/>
                  <a:gd name="T16" fmla="*/ 3 w 55"/>
                  <a:gd name="T17" fmla="*/ 5 h 46"/>
                  <a:gd name="T18" fmla="*/ 3 w 55"/>
                  <a:gd name="T19" fmla="*/ 4 h 46"/>
                  <a:gd name="T20" fmla="*/ 4 w 55"/>
                  <a:gd name="T21" fmla="*/ 3 h 46"/>
                  <a:gd name="T22" fmla="*/ 5 w 55"/>
                  <a:gd name="T23" fmla="*/ 3 h 46"/>
                  <a:gd name="T24" fmla="*/ 6 w 55"/>
                  <a:gd name="T25" fmla="*/ 2 h 46"/>
                  <a:gd name="T26" fmla="*/ 7 w 55"/>
                  <a:gd name="T27" fmla="*/ 2 h 46"/>
                  <a:gd name="T28" fmla="*/ 7 w 55"/>
                  <a:gd name="T29" fmla="*/ 1 h 46"/>
                  <a:gd name="T30" fmla="*/ 8 w 55"/>
                  <a:gd name="T31" fmla="*/ 1 h 46"/>
                  <a:gd name="T32" fmla="*/ 9 w 55"/>
                  <a:gd name="T33" fmla="*/ 1 h 46"/>
                  <a:gd name="T34" fmla="*/ 15 w 55"/>
                  <a:gd name="T35" fmla="*/ 0 h 46"/>
                  <a:gd name="T36" fmla="*/ 23 w 55"/>
                  <a:gd name="T37" fmla="*/ 14 h 46"/>
                  <a:gd name="T38" fmla="*/ 35 w 55"/>
                  <a:gd name="T39" fmla="*/ 0 h 46"/>
                  <a:gd name="T40" fmla="*/ 39 w 55"/>
                  <a:gd name="T41" fmla="*/ 0 h 46"/>
                  <a:gd name="T42" fmla="*/ 41 w 55"/>
                  <a:gd name="T43" fmla="*/ 1 h 46"/>
                  <a:gd name="T44" fmla="*/ 44 w 55"/>
                  <a:gd name="T45" fmla="*/ 3 h 46"/>
                  <a:gd name="T46" fmla="*/ 46 w 55"/>
                  <a:gd name="T47" fmla="*/ 5 h 46"/>
                  <a:gd name="T48" fmla="*/ 48 w 55"/>
                  <a:gd name="T49" fmla="*/ 8 h 46"/>
                  <a:gd name="T50" fmla="*/ 50 w 55"/>
                  <a:gd name="T51" fmla="*/ 11 h 46"/>
                  <a:gd name="T52" fmla="*/ 52 w 55"/>
                  <a:gd name="T53" fmla="*/ 13 h 46"/>
                  <a:gd name="T54" fmla="*/ 53 w 55"/>
                  <a:gd name="T55" fmla="*/ 15 h 46"/>
                  <a:gd name="T56" fmla="*/ 53 w 55"/>
                  <a:gd name="T57" fmla="*/ 15 h 46"/>
                  <a:gd name="T58" fmla="*/ 54 w 55"/>
                  <a:gd name="T59" fmla="*/ 16 h 46"/>
                  <a:gd name="T60" fmla="*/ 54 w 55"/>
                  <a:gd name="T61" fmla="*/ 18 h 46"/>
                  <a:gd name="T62" fmla="*/ 55 w 55"/>
                  <a:gd name="T63" fmla="*/ 20 h 46"/>
                  <a:gd name="T64" fmla="*/ 54 w 55"/>
                  <a:gd name="T65" fmla="*/ 23 h 46"/>
                  <a:gd name="T66" fmla="*/ 53 w 55"/>
                  <a:gd name="T67" fmla="*/ 25 h 46"/>
                  <a:gd name="T68" fmla="*/ 52 w 55"/>
                  <a:gd name="T69" fmla="*/ 26 h 46"/>
                  <a:gd name="T70" fmla="*/ 50 w 55"/>
                  <a:gd name="T71" fmla="*/ 28 h 46"/>
                  <a:gd name="T72" fmla="*/ 49 w 55"/>
                  <a:gd name="T73" fmla="*/ 29 h 46"/>
                  <a:gd name="T74" fmla="*/ 48 w 55"/>
                  <a:gd name="T75" fmla="*/ 30 h 46"/>
                  <a:gd name="T76" fmla="*/ 47 w 55"/>
                  <a:gd name="T77" fmla="*/ 31 h 46"/>
                  <a:gd name="T78" fmla="*/ 46 w 55"/>
                  <a:gd name="T79" fmla="*/ 31 h 46"/>
                  <a:gd name="T80" fmla="*/ 46 w 55"/>
                  <a:gd name="T81" fmla="*/ 31 h 46"/>
                  <a:gd name="T82" fmla="*/ 48 w 55"/>
                  <a:gd name="T83" fmla="*/ 46 h 46"/>
                  <a:gd name="T84" fmla="*/ 0 w 55"/>
                  <a:gd name="T85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5" h="46">
                    <a:moveTo>
                      <a:pt x="0" y="40"/>
                    </a:moveTo>
                    <a:lnTo>
                      <a:pt x="0" y="29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5" y="0"/>
                    </a:lnTo>
                    <a:lnTo>
                      <a:pt x="23" y="14"/>
                    </a:lnTo>
                    <a:lnTo>
                      <a:pt x="35" y="0"/>
                    </a:lnTo>
                    <a:lnTo>
                      <a:pt x="39" y="0"/>
                    </a:lnTo>
                    <a:lnTo>
                      <a:pt x="41" y="1"/>
                    </a:lnTo>
                    <a:lnTo>
                      <a:pt x="44" y="3"/>
                    </a:lnTo>
                    <a:lnTo>
                      <a:pt x="46" y="5"/>
                    </a:lnTo>
                    <a:lnTo>
                      <a:pt x="48" y="8"/>
                    </a:lnTo>
                    <a:lnTo>
                      <a:pt x="50" y="11"/>
                    </a:lnTo>
                    <a:lnTo>
                      <a:pt x="52" y="13"/>
                    </a:lnTo>
                    <a:lnTo>
                      <a:pt x="53" y="15"/>
                    </a:lnTo>
                    <a:lnTo>
                      <a:pt x="53" y="15"/>
                    </a:lnTo>
                    <a:lnTo>
                      <a:pt x="54" y="16"/>
                    </a:lnTo>
                    <a:lnTo>
                      <a:pt x="54" y="18"/>
                    </a:lnTo>
                    <a:lnTo>
                      <a:pt x="55" y="20"/>
                    </a:lnTo>
                    <a:lnTo>
                      <a:pt x="54" y="23"/>
                    </a:lnTo>
                    <a:lnTo>
                      <a:pt x="53" y="25"/>
                    </a:lnTo>
                    <a:lnTo>
                      <a:pt x="52" y="26"/>
                    </a:lnTo>
                    <a:lnTo>
                      <a:pt x="50" y="28"/>
                    </a:lnTo>
                    <a:lnTo>
                      <a:pt x="49" y="29"/>
                    </a:lnTo>
                    <a:lnTo>
                      <a:pt x="48" y="30"/>
                    </a:lnTo>
                    <a:lnTo>
                      <a:pt x="47" y="31"/>
                    </a:lnTo>
                    <a:lnTo>
                      <a:pt x="46" y="31"/>
                    </a:lnTo>
                    <a:lnTo>
                      <a:pt x="46" y="31"/>
                    </a:lnTo>
                    <a:lnTo>
                      <a:pt x="48" y="46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98" name="Freeform 245"/>
              <p:cNvSpPr>
                <a:spLocks/>
              </p:cNvSpPr>
              <p:nvPr/>
            </p:nvSpPr>
            <p:spPr bwMode="auto">
              <a:xfrm>
                <a:off x="1086" y="2738"/>
                <a:ext cx="40" cy="17"/>
              </a:xfrm>
              <a:custGeom>
                <a:avLst/>
                <a:gdLst>
                  <a:gd name="T0" fmla="*/ 15 w 40"/>
                  <a:gd name="T1" fmla="*/ 17 h 17"/>
                  <a:gd name="T2" fmla="*/ 16 w 40"/>
                  <a:gd name="T3" fmla="*/ 17 h 17"/>
                  <a:gd name="T4" fmla="*/ 17 w 40"/>
                  <a:gd name="T5" fmla="*/ 17 h 17"/>
                  <a:gd name="T6" fmla="*/ 19 w 40"/>
                  <a:gd name="T7" fmla="*/ 17 h 17"/>
                  <a:gd name="T8" fmla="*/ 20 w 40"/>
                  <a:gd name="T9" fmla="*/ 17 h 17"/>
                  <a:gd name="T10" fmla="*/ 22 w 40"/>
                  <a:gd name="T11" fmla="*/ 16 h 17"/>
                  <a:gd name="T12" fmla="*/ 24 w 40"/>
                  <a:gd name="T13" fmla="*/ 16 h 17"/>
                  <a:gd name="T14" fmla="*/ 26 w 40"/>
                  <a:gd name="T15" fmla="*/ 15 h 17"/>
                  <a:gd name="T16" fmla="*/ 28 w 40"/>
                  <a:gd name="T17" fmla="*/ 15 h 17"/>
                  <a:gd name="T18" fmla="*/ 30 w 40"/>
                  <a:gd name="T19" fmla="*/ 14 h 17"/>
                  <a:gd name="T20" fmla="*/ 32 w 40"/>
                  <a:gd name="T21" fmla="*/ 13 h 17"/>
                  <a:gd name="T22" fmla="*/ 34 w 40"/>
                  <a:gd name="T23" fmla="*/ 12 h 17"/>
                  <a:gd name="T24" fmla="*/ 35 w 40"/>
                  <a:gd name="T25" fmla="*/ 12 h 17"/>
                  <a:gd name="T26" fmla="*/ 37 w 40"/>
                  <a:gd name="T27" fmla="*/ 11 h 17"/>
                  <a:gd name="T28" fmla="*/ 38 w 40"/>
                  <a:gd name="T29" fmla="*/ 10 h 17"/>
                  <a:gd name="T30" fmla="*/ 39 w 40"/>
                  <a:gd name="T31" fmla="*/ 9 h 17"/>
                  <a:gd name="T32" fmla="*/ 40 w 40"/>
                  <a:gd name="T33" fmla="*/ 8 h 17"/>
                  <a:gd name="T34" fmla="*/ 33 w 40"/>
                  <a:gd name="T35" fmla="*/ 0 h 17"/>
                  <a:gd name="T36" fmla="*/ 32 w 40"/>
                  <a:gd name="T37" fmla="*/ 0 h 17"/>
                  <a:gd name="T38" fmla="*/ 32 w 40"/>
                  <a:gd name="T39" fmla="*/ 1 h 17"/>
                  <a:gd name="T40" fmla="*/ 31 w 40"/>
                  <a:gd name="T41" fmla="*/ 2 h 17"/>
                  <a:gd name="T42" fmla="*/ 31 w 40"/>
                  <a:gd name="T43" fmla="*/ 2 h 17"/>
                  <a:gd name="T44" fmla="*/ 30 w 40"/>
                  <a:gd name="T45" fmla="*/ 2 h 17"/>
                  <a:gd name="T46" fmla="*/ 30 w 40"/>
                  <a:gd name="T47" fmla="*/ 3 h 17"/>
                  <a:gd name="T48" fmla="*/ 29 w 40"/>
                  <a:gd name="T49" fmla="*/ 3 h 17"/>
                  <a:gd name="T50" fmla="*/ 28 w 40"/>
                  <a:gd name="T51" fmla="*/ 3 h 17"/>
                  <a:gd name="T52" fmla="*/ 27 w 40"/>
                  <a:gd name="T53" fmla="*/ 4 h 17"/>
                  <a:gd name="T54" fmla="*/ 26 w 40"/>
                  <a:gd name="T55" fmla="*/ 5 h 17"/>
                  <a:gd name="T56" fmla="*/ 24 w 40"/>
                  <a:gd name="T57" fmla="*/ 6 h 17"/>
                  <a:gd name="T58" fmla="*/ 22 w 40"/>
                  <a:gd name="T59" fmla="*/ 6 h 17"/>
                  <a:gd name="T60" fmla="*/ 19 w 40"/>
                  <a:gd name="T61" fmla="*/ 7 h 17"/>
                  <a:gd name="T62" fmla="*/ 17 w 40"/>
                  <a:gd name="T63" fmla="*/ 7 h 17"/>
                  <a:gd name="T64" fmla="*/ 15 w 40"/>
                  <a:gd name="T65" fmla="*/ 7 h 17"/>
                  <a:gd name="T66" fmla="*/ 13 w 40"/>
                  <a:gd name="T67" fmla="*/ 7 h 17"/>
                  <a:gd name="T68" fmla="*/ 12 w 40"/>
                  <a:gd name="T69" fmla="*/ 6 h 17"/>
                  <a:gd name="T70" fmla="*/ 11 w 40"/>
                  <a:gd name="T71" fmla="*/ 5 h 17"/>
                  <a:gd name="T72" fmla="*/ 11 w 40"/>
                  <a:gd name="T73" fmla="*/ 3 h 17"/>
                  <a:gd name="T74" fmla="*/ 10 w 40"/>
                  <a:gd name="T75" fmla="*/ 3 h 17"/>
                  <a:gd name="T76" fmla="*/ 9 w 40"/>
                  <a:gd name="T77" fmla="*/ 2 h 17"/>
                  <a:gd name="T78" fmla="*/ 9 w 40"/>
                  <a:gd name="T79" fmla="*/ 1 h 17"/>
                  <a:gd name="T80" fmla="*/ 8 w 40"/>
                  <a:gd name="T81" fmla="*/ 1 h 17"/>
                  <a:gd name="T82" fmla="*/ 7 w 40"/>
                  <a:gd name="T83" fmla="*/ 2 h 17"/>
                  <a:gd name="T84" fmla="*/ 6 w 40"/>
                  <a:gd name="T85" fmla="*/ 3 h 17"/>
                  <a:gd name="T86" fmla="*/ 6 w 40"/>
                  <a:gd name="T87" fmla="*/ 5 h 17"/>
                  <a:gd name="T88" fmla="*/ 6 w 40"/>
                  <a:gd name="T89" fmla="*/ 6 h 17"/>
                  <a:gd name="T90" fmla="*/ 7 w 40"/>
                  <a:gd name="T91" fmla="*/ 7 h 17"/>
                  <a:gd name="T92" fmla="*/ 0 w 40"/>
                  <a:gd name="T93" fmla="*/ 6 h 17"/>
                  <a:gd name="T94" fmla="*/ 2 w 40"/>
                  <a:gd name="T95" fmla="*/ 17 h 17"/>
                  <a:gd name="T96" fmla="*/ 3 w 40"/>
                  <a:gd name="T97" fmla="*/ 17 h 17"/>
                  <a:gd name="T98" fmla="*/ 5 w 40"/>
                  <a:gd name="T99" fmla="*/ 17 h 17"/>
                  <a:gd name="T100" fmla="*/ 7 w 40"/>
                  <a:gd name="T101" fmla="*/ 17 h 17"/>
                  <a:gd name="T102" fmla="*/ 10 w 40"/>
                  <a:gd name="T103" fmla="*/ 17 h 17"/>
                  <a:gd name="T104" fmla="*/ 12 w 40"/>
                  <a:gd name="T105" fmla="*/ 17 h 17"/>
                  <a:gd name="T106" fmla="*/ 13 w 40"/>
                  <a:gd name="T107" fmla="*/ 17 h 17"/>
                  <a:gd name="T108" fmla="*/ 15 w 40"/>
                  <a:gd name="T109" fmla="*/ 17 h 17"/>
                  <a:gd name="T110" fmla="*/ 15 w 40"/>
                  <a:gd name="T1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" h="17">
                    <a:moveTo>
                      <a:pt x="15" y="17"/>
                    </a:moveTo>
                    <a:lnTo>
                      <a:pt x="16" y="17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20" y="17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6" y="15"/>
                    </a:lnTo>
                    <a:lnTo>
                      <a:pt x="28" y="15"/>
                    </a:lnTo>
                    <a:lnTo>
                      <a:pt x="30" y="14"/>
                    </a:lnTo>
                    <a:lnTo>
                      <a:pt x="32" y="13"/>
                    </a:lnTo>
                    <a:lnTo>
                      <a:pt x="34" y="12"/>
                    </a:lnTo>
                    <a:lnTo>
                      <a:pt x="35" y="12"/>
                    </a:lnTo>
                    <a:lnTo>
                      <a:pt x="37" y="11"/>
                    </a:lnTo>
                    <a:lnTo>
                      <a:pt x="38" y="10"/>
                    </a:lnTo>
                    <a:lnTo>
                      <a:pt x="39" y="9"/>
                    </a:lnTo>
                    <a:lnTo>
                      <a:pt x="40" y="8"/>
                    </a:lnTo>
                    <a:lnTo>
                      <a:pt x="33" y="0"/>
                    </a:lnTo>
                    <a:lnTo>
                      <a:pt x="32" y="0"/>
                    </a:lnTo>
                    <a:lnTo>
                      <a:pt x="32" y="1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29" y="3"/>
                    </a:lnTo>
                    <a:lnTo>
                      <a:pt x="28" y="3"/>
                    </a:lnTo>
                    <a:lnTo>
                      <a:pt x="27" y="4"/>
                    </a:lnTo>
                    <a:lnTo>
                      <a:pt x="26" y="5"/>
                    </a:lnTo>
                    <a:lnTo>
                      <a:pt x="24" y="6"/>
                    </a:lnTo>
                    <a:lnTo>
                      <a:pt x="22" y="6"/>
                    </a:lnTo>
                    <a:lnTo>
                      <a:pt x="19" y="7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3" y="7"/>
                    </a:lnTo>
                    <a:lnTo>
                      <a:pt x="12" y="6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7" y="7"/>
                    </a:lnTo>
                    <a:lnTo>
                      <a:pt x="0" y="6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5" y="17"/>
                    </a:lnTo>
                    <a:lnTo>
                      <a:pt x="15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99" name="Freeform 246"/>
              <p:cNvSpPr>
                <a:spLocks/>
              </p:cNvSpPr>
              <p:nvPr/>
            </p:nvSpPr>
            <p:spPr bwMode="auto">
              <a:xfrm>
                <a:off x="1100" y="2734"/>
                <a:ext cx="29" cy="19"/>
              </a:xfrm>
              <a:custGeom>
                <a:avLst/>
                <a:gdLst>
                  <a:gd name="T0" fmla="*/ 3 w 29"/>
                  <a:gd name="T1" fmla="*/ 19 h 19"/>
                  <a:gd name="T2" fmla="*/ 4 w 29"/>
                  <a:gd name="T3" fmla="*/ 19 h 19"/>
                  <a:gd name="T4" fmla="*/ 5 w 29"/>
                  <a:gd name="T5" fmla="*/ 19 h 19"/>
                  <a:gd name="T6" fmla="*/ 6 w 29"/>
                  <a:gd name="T7" fmla="*/ 19 h 19"/>
                  <a:gd name="T8" fmla="*/ 8 w 29"/>
                  <a:gd name="T9" fmla="*/ 18 h 19"/>
                  <a:gd name="T10" fmla="*/ 9 w 29"/>
                  <a:gd name="T11" fmla="*/ 18 h 19"/>
                  <a:gd name="T12" fmla="*/ 11 w 29"/>
                  <a:gd name="T13" fmla="*/ 17 h 19"/>
                  <a:gd name="T14" fmla="*/ 13 w 29"/>
                  <a:gd name="T15" fmla="*/ 17 h 19"/>
                  <a:gd name="T16" fmla="*/ 14 w 29"/>
                  <a:gd name="T17" fmla="*/ 16 h 19"/>
                  <a:gd name="T18" fmla="*/ 16 w 29"/>
                  <a:gd name="T19" fmla="*/ 15 h 19"/>
                  <a:gd name="T20" fmla="*/ 18 w 29"/>
                  <a:gd name="T21" fmla="*/ 15 h 19"/>
                  <a:gd name="T22" fmla="*/ 19 w 29"/>
                  <a:gd name="T23" fmla="*/ 14 h 19"/>
                  <a:gd name="T24" fmla="*/ 21 w 29"/>
                  <a:gd name="T25" fmla="*/ 13 h 19"/>
                  <a:gd name="T26" fmla="*/ 22 w 29"/>
                  <a:gd name="T27" fmla="*/ 13 h 19"/>
                  <a:gd name="T28" fmla="*/ 23 w 29"/>
                  <a:gd name="T29" fmla="*/ 12 h 19"/>
                  <a:gd name="T30" fmla="*/ 24 w 29"/>
                  <a:gd name="T31" fmla="*/ 12 h 19"/>
                  <a:gd name="T32" fmla="*/ 25 w 29"/>
                  <a:gd name="T33" fmla="*/ 11 h 19"/>
                  <a:gd name="T34" fmla="*/ 26 w 29"/>
                  <a:gd name="T35" fmla="*/ 10 h 19"/>
                  <a:gd name="T36" fmla="*/ 28 w 29"/>
                  <a:gd name="T37" fmla="*/ 9 h 19"/>
                  <a:gd name="T38" fmla="*/ 28 w 29"/>
                  <a:gd name="T39" fmla="*/ 7 h 19"/>
                  <a:gd name="T40" fmla="*/ 29 w 29"/>
                  <a:gd name="T41" fmla="*/ 6 h 19"/>
                  <a:gd name="T42" fmla="*/ 29 w 29"/>
                  <a:gd name="T43" fmla="*/ 5 h 19"/>
                  <a:gd name="T44" fmla="*/ 29 w 29"/>
                  <a:gd name="T45" fmla="*/ 3 h 19"/>
                  <a:gd name="T46" fmla="*/ 29 w 29"/>
                  <a:gd name="T47" fmla="*/ 2 h 19"/>
                  <a:gd name="T48" fmla="*/ 28 w 29"/>
                  <a:gd name="T49" fmla="*/ 0 h 19"/>
                  <a:gd name="T50" fmla="*/ 20 w 29"/>
                  <a:gd name="T51" fmla="*/ 3 h 19"/>
                  <a:gd name="T52" fmla="*/ 20 w 29"/>
                  <a:gd name="T53" fmla="*/ 5 h 19"/>
                  <a:gd name="T54" fmla="*/ 20 w 29"/>
                  <a:gd name="T55" fmla="*/ 6 h 19"/>
                  <a:gd name="T56" fmla="*/ 19 w 29"/>
                  <a:gd name="T57" fmla="*/ 7 h 19"/>
                  <a:gd name="T58" fmla="*/ 18 w 29"/>
                  <a:gd name="T59" fmla="*/ 8 h 19"/>
                  <a:gd name="T60" fmla="*/ 15 w 29"/>
                  <a:gd name="T61" fmla="*/ 9 h 19"/>
                  <a:gd name="T62" fmla="*/ 13 w 29"/>
                  <a:gd name="T63" fmla="*/ 10 h 19"/>
                  <a:gd name="T64" fmla="*/ 10 w 29"/>
                  <a:gd name="T65" fmla="*/ 11 h 19"/>
                  <a:gd name="T66" fmla="*/ 8 w 29"/>
                  <a:gd name="T67" fmla="*/ 12 h 19"/>
                  <a:gd name="T68" fmla="*/ 5 w 29"/>
                  <a:gd name="T69" fmla="*/ 12 h 19"/>
                  <a:gd name="T70" fmla="*/ 4 w 29"/>
                  <a:gd name="T71" fmla="*/ 13 h 19"/>
                  <a:gd name="T72" fmla="*/ 2 w 29"/>
                  <a:gd name="T73" fmla="*/ 13 h 19"/>
                  <a:gd name="T74" fmla="*/ 0 w 29"/>
                  <a:gd name="T75" fmla="*/ 13 h 19"/>
                  <a:gd name="T76" fmla="*/ 3 w 29"/>
                  <a:gd name="T7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9" h="19">
                    <a:moveTo>
                      <a:pt x="3" y="19"/>
                    </a:moveTo>
                    <a:lnTo>
                      <a:pt x="4" y="19"/>
                    </a:lnTo>
                    <a:lnTo>
                      <a:pt x="5" y="19"/>
                    </a:lnTo>
                    <a:lnTo>
                      <a:pt x="6" y="19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11" y="17"/>
                    </a:lnTo>
                    <a:lnTo>
                      <a:pt x="13" y="17"/>
                    </a:lnTo>
                    <a:lnTo>
                      <a:pt x="14" y="16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19" y="14"/>
                    </a:lnTo>
                    <a:lnTo>
                      <a:pt x="21" y="13"/>
                    </a:lnTo>
                    <a:lnTo>
                      <a:pt x="22" y="13"/>
                    </a:lnTo>
                    <a:lnTo>
                      <a:pt x="23" y="12"/>
                    </a:lnTo>
                    <a:lnTo>
                      <a:pt x="24" y="12"/>
                    </a:lnTo>
                    <a:lnTo>
                      <a:pt x="25" y="11"/>
                    </a:lnTo>
                    <a:lnTo>
                      <a:pt x="26" y="10"/>
                    </a:lnTo>
                    <a:lnTo>
                      <a:pt x="28" y="9"/>
                    </a:lnTo>
                    <a:lnTo>
                      <a:pt x="28" y="7"/>
                    </a:lnTo>
                    <a:lnTo>
                      <a:pt x="29" y="6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9" y="2"/>
                    </a:lnTo>
                    <a:lnTo>
                      <a:pt x="28" y="0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8" y="8"/>
                    </a:lnTo>
                    <a:lnTo>
                      <a:pt x="15" y="9"/>
                    </a:lnTo>
                    <a:lnTo>
                      <a:pt x="13" y="10"/>
                    </a:lnTo>
                    <a:lnTo>
                      <a:pt x="10" y="11"/>
                    </a:lnTo>
                    <a:lnTo>
                      <a:pt x="8" y="12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00" name="Freeform 247"/>
              <p:cNvSpPr>
                <a:spLocks/>
              </p:cNvSpPr>
              <p:nvPr/>
            </p:nvSpPr>
            <p:spPr bwMode="auto">
              <a:xfrm>
                <a:off x="1088" y="2742"/>
                <a:ext cx="12" cy="11"/>
              </a:xfrm>
              <a:custGeom>
                <a:avLst/>
                <a:gdLst>
                  <a:gd name="T0" fmla="*/ 10 w 12"/>
                  <a:gd name="T1" fmla="*/ 5 h 11"/>
                  <a:gd name="T2" fmla="*/ 9 w 12"/>
                  <a:gd name="T3" fmla="*/ 4 h 11"/>
                  <a:gd name="T4" fmla="*/ 9 w 12"/>
                  <a:gd name="T5" fmla="*/ 3 h 11"/>
                  <a:gd name="T6" fmla="*/ 8 w 12"/>
                  <a:gd name="T7" fmla="*/ 2 h 11"/>
                  <a:gd name="T8" fmla="*/ 8 w 12"/>
                  <a:gd name="T9" fmla="*/ 1 h 11"/>
                  <a:gd name="T10" fmla="*/ 7 w 12"/>
                  <a:gd name="T11" fmla="*/ 1 h 11"/>
                  <a:gd name="T12" fmla="*/ 7 w 12"/>
                  <a:gd name="T13" fmla="*/ 0 h 11"/>
                  <a:gd name="T14" fmla="*/ 6 w 12"/>
                  <a:gd name="T15" fmla="*/ 0 h 11"/>
                  <a:gd name="T16" fmla="*/ 6 w 12"/>
                  <a:gd name="T17" fmla="*/ 0 h 11"/>
                  <a:gd name="T18" fmla="*/ 6 w 12"/>
                  <a:gd name="T19" fmla="*/ 1 h 11"/>
                  <a:gd name="T20" fmla="*/ 6 w 12"/>
                  <a:gd name="T21" fmla="*/ 2 h 11"/>
                  <a:gd name="T22" fmla="*/ 7 w 12"/>
                  <a:gd name="T23" fmla="*/ 4 h 11"/>
                  <a:gd name="T24" fmla="*/ 7 w 12"/>
                  <a:gd name="T25" fmla="*/ 5 h 11"/>
                  <a:gd name="T26" fmla="*/ 0 w 12"/>
                  <a:gd name="T27" fmla="*/ 5 h 11"/>
                  <a:gd name="T28" fmla="*/ 1 w 12"/>
                  <a:gd name="T29" fmla="*/ 11 h 11"/>
                  <a:gd name="T30" fmla="*/ 2 w 12"/>
                  <a:gd name="T31" fmla="*/ 11 h 11"/>
                  <a:gd name="T32" fmla="*/ 3 w 12"/>
                  <a:gd name="T33" fmla="*/ 11 h 11"/>
                  <a:gd name="T34" fmla="*/ 4 w 12"/>
                  <a:gd name="T35" fmla="*/ 11 h 11"/>
                  <a:gd name="T36" fmla="*/ 5 w 12"/>
                  <a:gd name="T37" fmla="*/ 11 h 11"/>
                  <a:gd name="T38" fmla="*/ 6 w 12"/>
                  <a:gd name="T39" fmla="*/ 11 h 11"/>
                  <a:gd name="T40" fmla="*/ 7 w 12"/>
                  <a:gd name="T41" fmla="*/ 11 h 11"/>
                  <a:gd name="T42" fmla="*/ 7 w 12"/>
                  <a:gd name="T43" fmla="*/ 11 h 11"/>
                  <a:gd name="T44" fmla="*/ 7 w 12"/>
                  <a:gd name="T45" fmla="*/ 11 h 11"/>
                  <a:gd name="T46" fmla="*/ 8 w 12"/>
                  <a:gd name="T47" fmla="*/ 11 h 11"/>
                  <a:gd name="T48" fmla="*/ 9 w 12"/>
                  <a:gd name="T49" fmla="*/ 11 h 11"/>
                  <a:gd name="T50" fmla="*/ 9 w 12"/>
                  <a:gd name="T51" fmla="*/ 11 h 11"/>
                  <a:gd name="T52" fmla="*/ 10 w 12"/>
                  <a:gd name="T53" fmla="*/ 11 h 11"/>
                  <a:gd name="T54" fmla="*/ 10 w 12"/>
                  <a:gd name="T55" fmla="*/ 10 h 11"/>
                  <a:gd name="T56" fmla="*/ 10 w 12"/>
                  <a:gd name="T57" fmla="*/ 10 h 11"/>
                  <a:gd name="T58" fmla="*/ 11 w 12"/>
                  <a:gd name="T59" fmla="*/ 10 h 11"/>
                  <a:gd name="T60" fmla="*/ 12 w 12"/>
                  <a:gd name="T61" fmla="*/ 10 h 11"/>
                  <a:gd name="T62" fmla="*/ 10 w 12"/>
                  <a:gd name="T6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" h="11">
                    <a:moveTo>
                      <a:pt x="10" y="5"/>
                    </a:moveTo>
                    <a:lnTo>
                      <a:pt x="9" y="4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01" name="Freeform 248"/>
              <p:cNvSpPr>
                <a:spLocks/>
              </p:cNvSpPr>
              <p:nvPr/>
            </p:nvSpPr>
            <p:spPr bwMode="auto">
              <a:xfrm>
                <a:off x="1077" y="2664"/>
                <a:ext cx="46" cy="46"/>
              </a:xfrm>
              <a:custGeom>
                <a:avLst/>
                <a:gdLst>
                  <a:gd name="T0" fmla="*/ 36 w 46"/>
                  <a:gd name="T1" fmla="*/ 5 h 46"/>
                  <a:gd name="T2" fmla="*/ 32 w 46"/>
                  <a:gd name="T3" fmla="*/ 2 h 46"/>
                  <a:gd name="T4" fmla="*/ 27 w 46"/>
                  <a:gd name="T5" fmla="*/ 1 h 46"/>
                  <a:gd name="T6" fmla="*/ 23 w 46"/>
                  <a:gd name="T7" fmla="*/ 0 h 46"/>
                  <a:gd name="T8" fmla="*/ 19 w 46"/>
                  <a:gd name="T9" fmla="*/ 0 h 46"/>
                  <a:gd name="T10" fmla="*/ 15 w 46"/>
                  <a:gd name="T11" fmla="*/ 0 h 46"/>
                  <a:gd name="T12" fmla="*/ 12 w 46"/>
                  <a:gd name="T13" fmla="*/ 1 h 46"/>
                  <a:gd name="T14" fmla="*/ 9 w 46"/>
                  <a:gd name="T15" fmla="*/ 1 h 46"/>
                  <a:gd name="T16" fmla="*/ 6 w 46"/>
                  <a:gd name="T17" fmla="*/ 3 h 46"/>
                  <a:gd name="T18" fmla="*/ 3 w 46"/>
                  <a:gd name="T19" fmla="*/ 6 h 46"/>
                  <a:gd name="T20" fmla="*/ 1 w 46"/>
                  <a:gd name="T21" fmla="*/ 10 h 46"/>
                  <a:gd name="T22" fmla="*/ 1 w 46"/>
                  <a:gd name="T23" fmla="*/ 14 h 46"/>
                  <a:gd name="T24" fmla="*/ 1 w 46"/>
                  <a:gd name="T25" fmla="*/ 18 h 46"/>
                  <a:gd name="T26" fmla="*/ 1 w 46"/>
                  <a:gd name="T27" fmla="*/ 21 h 46"/>
                  <a:gd name="T28" fmla="*/ 3 w 46"/>
                  <a:gd name="T29" fmla="*/ 24 h 46"/>
                  <a:gd name="T30" fmla="*/ 5 w 46"/>
                  <a:gd name="T31" fmla="*/ 27 h 46"/>
                  <a:gd name="T32" fmla="*/ 7 w 46"/>
                  <a:gd name="T33" fmla="*/ 29 h 46"/>
                  <a:gd name="T34" fmla="*/ 11 w 46"/>
                  <a:gd name="T35" fmla="*/ 31 h 46"/>
                  <a:gd name="T36" fmla="*/ 14 w 46"/>
                  <a:gd name="T37" fmla="*/ 32 h 46"/>
                  <a:gd name="T38" fmla="*/ 19 w 46"/>
                  <a:gd name="T39" fmla="*/ 33 h 46"/>
                  <a:gd name="T40" fmla="*/ 22 w 46"/>
                  <a:gd name="T41" fmla="*/ 33 h 46"/>
                  <a:gd name="T42" fmla="*/ 24 w 46"/>
                  <a:gd name="T43" fmla="*/ 33 h 46"/>
                  <a:gd name="T44" fmla="*/ 27 w 46"/>
                  <a:gd name="T45" fmla="*/ 33 h 46"/>
                  <a:gd name="T46" fmla="*/ 29 w 46"/>
                  <a:gd name="T47" fmla="*/ 33 h 46"/>
                  <a:gd name="T48" fmla="*/ 29 w 46"/>
                  <a:gd name="T49" fmla="*/ 38 h 46"/>
                  <a:gd name="T50" fmla="*/ 30 w 46"/>
                  <a:gd name="T51" fmla="*/ 45 h 46"/>
                  <a:gd name="T52" fmla="*/ 32 w 46"/>
                  <a:gd name="T53" fmla="*/ 46 h 46"/>
                  <a:gd name="T54" fmla="*/ 37 w 46"/>
                  <a:gd name="T55" fmla="*/ 45 h 46"/>
                  <a:gd name="T56" fmla="*/ 42 w 46"/>
                  <a:gd name="T57" fmla="*/ 44 h 46"/>
                  <a:gd name="T58" fmla="*/ 45 w 46"/>
                  <a:gd name="T59" fmla="*/ 42 h 46"/>
                  <a:gd name="T60" fmla="*/ 46 w 46"/>
                  <a:gd name="T61" fmla="*/ 38 h 46"/>
                  <a:gd name="T62" fmla="*/ 46 w 46"/>
                  <a:gd name="T63" fmla="*/ 29 h 46"/>
                  <a:gd name="T64" fmla="*/ 44 w 46"/>
                  <a:gd name="T65" fmla="*/ 18 h 46"/>
                  <a:gd name="T66" fmla="*/ 41 w 46"/>
                  <a:gd name="T67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6" h="46">
                    <a:moveTo>
                      <a:pt x="38" y="6"/>
                    </a:moveTo>
                    <a:lnTo>
                      <a:pt x="36" y="5"/>
                    </a:lnTo>
                    <a:lnTo>
                      <a:pt x="34" y="3"/>
                    </a:lnTo>
                    <a:lnTo>
                      <a:pt x="32" y="2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2" y="23"/>
                    </a:lnTo>
                    <a:lnTo>
                      <a:pt x="3" y="24"/>
                    </a:lnTo>
                    <a:lnTo>
                      <a:pt x="4" y="26"/>
                    </a:lnTo>
                    <a:lnTo>
                      <a:pt x="5" y="27"/>
                    </a:lnTo>
                    <a:lnTo>
                      <a:pt x="6" y="28"/>
                    </a:lnTo>
                    <a:lnTo>
                      <a:pt x="7" y="29"/>
                    </a:lnTo>
                    <a:lnTo>
                      <a:pt x="9" y="30"/>
                    </a:lnTo>
                    <a:lnTo>
                      <a:pt x="11" y="31"/>
                    </a:lnTo>
                    <a:lnTo>
                      <a:pt x="13" y="32"/>
                    </a:lnTo>
                    <a:lnTo>
                      <a:pt x="14" y="32"/>
                    </a:lnTo>
                    <a:lnTo>
                      <a:pt x="16" y="33"/>
                    </a:lnTo>
                    <a:lnTo>
                      <a:pt x="19" y="33"/>
                    </a:lnTo>
                    <a:lnTo>
                      <a:pt x="21" y="33"/>
                    </a:lnTo>
                    <a:lnTo>
                      <a:pt x="22" y="33"/>
                    </a:lnTo>
                    <a:lnTo>
                      <a:pt x="23" y="33"/>
                    </a:lnTo>
                    <a:lnTo>
                      <a:pt x="24" y="33"/>
                    </a:lnTo>
                    <a:lnTo>
                      <a:pt x="25" y="33"/>
                    </a:lnTo>
                    <a:lnTo>
                      <a:pt x="27" y="33"/>
                    </a:lnTo>
                    <a:lnTo>
                      <a:pt x="28" y="33"/>
                    </a:lnTo>
                    <a:lnTo>
                      <a:pt x="29" y="33"/>
                    </a:lnTo>
                    <a:lnTo>
                      <a:pt x="30" y="32"/>
                    </a:lnTo>
                    <a:lnTo>
                      <a:pt x="29" y="38"/>
                    </a:lnTo>
                    <a:lnTo>
                      <a:pt x="29" y="42"/>
                    </a:lnTo>
                    <a:lnTo>
                      <a:pt x="30" y="45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7" y="45"/>
                    </a:lnTo>
                    <a:lnTo>
                      <a:pt x="39" y="45"/>
                    </a:lnTo>
                    <a:lnTo>
                      <a:pt x="42" y="44"/>
                    </a:lnTo>
                    <a:lnTo>
                      <a:pt x="44" y="43"/>
                    </a:lnTo>
                    <a:lnTo>
                      <a:pt x="45" y="42"/>
                    </a:lnTo>
                    <a:lnTo>
                      <a:pt x="46" y="40"/>
                    </a:lnTo>
                    <a:lnTo>
                      <a:pt x="46" y="38"/>
                    </a:lnTo>
                    <a:lnTo>
                      <a:pt x="46" y="34"/>
                    </a:lnTo>
                    <a:lnTo>
                      <a:pt x="46" y="29"/>
                    </a:lnTo>
                    <a:lnTo>
                      <a:pt x="45" y="24"/>
                    </a:lnTo>
                    <a:lnTo>
                      <a:pt x="44" y="18"/>
                    </a:lnTo>
                    <a:lnTo>
                      <a:pt x="43" y="13"/>
                    </a:lnTo>
                    <a:lnTo>
                      <a:pt x="41" y="9"/>
                    </a:lnTo>
                    <a:lnTo>
                      <a:pt x="38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02" name="Freeform 249"/>
              <p:cNvSpPr>
                <a:spLocks/>
              </p:cNvSpPr>
              <p:nvPr/>
            </p:nvSpPr>
            <p:spPr bwMode="auto">
              <a:xfrm>
                <a:off x="1072" y="2670"/>
                <a:ext cx="49" cy="44"/>
              </a:xfrm>
              <a:custGeom>
                <a:avLst/>
                <a:gdLst>
                  <a:gd name="T0" fmla="*/ 49 w 49"/>
                  <a:gd name="T1" fmla="*/ 19 h 44"/>
                  <a:gd name="T2" fmla="*/ 49 w 49"/>
                  <a:gd name="T3" fmla="*/ 21 h 44"/>
                  <a:gd name="T4" fmla="*/ 49 w 49"/>
                  <a:gd name="T5" fmla="*/ 24 h 44"/>
                  <a:gd name="T6" fmla="*/ 48 w 49"/>
                  <a:gd name="T7" fmla="*/ 27 h 44"/>
                  <a:gd name="T8" fmla="*/ 46 w 49"/>
                  <a:gd name="T9" fmla="*/ 30 h 44"/>
                  <a:gd name="T10" fmla="*/ 44 w 49"/>
                  <a:gd name="T11" fmla="*/ 31 h 44"/>
                  <a:gd name="T12" fmla="*/ 42 w 49"/>
                  <a:gd name="T13" fmla="*/ 31 h 44"/>
                  <a:gd name="T14" fmla="*/ 42 w 49"/>
                  <a:gd name="T15" fmla="*/ 31 h 44"/>
                  <a:gd name="T16" fmla="*/ 41 w 49"/>
                  <a:gd name="T17" fmla="*/ 33 h 44"/>
                  <a:gd name="T18" fmla="*/ 39 w 49"/>
                  <a:gd name="T19" fmla="*/ 35 h 44"/>
                  <a:gd name="T20" fmla="*/ 37 w 49"/>
                  <a:gd name="T21" fmla="*/ 37 h 44"/>
                  <a:gd name="T22" fmla="*/ 35 w 49"/>
                  <a:gd name="T23" fmla="*/ 39 h 44"/>
                  <a:gd name="T24" fmla="*/ 32 w 49"/>
                  <a:gd name="T25" fmla="*/ 41 h 44"/>
                  <a:gd name="T26" fmla="*/ 30 w 49"/>
                  <a:gd name="T27" fmla="*/ 42 h 44"/>
                  <a:gd name="T28" fmla="*/ 27 w 49"/>
                  <a:gd name="T29" fmla="*/ 43 h 44"/>
                  <a:gd name="T30" fmla="*/ 24 w 49"/>
                  <a:gd name="T31" fmla="*/ 44 h 44"/>
                  <a:gd name="T32" fmla="*/ 20 w 49"/>
                  <a:gd name="T33" fmla="*/ 43 h 44"/>
                  <a:gd name="T34" fmla="*/ 15 w 49"/>
                  <a:gd name="T35" fmla="*/ 43 h 44"/>
                  <a:gd name="T36" fmla="*/ 11 w 49"/>
                  <a:gd name="T37" fmla="*/ 41 h 44"/>
                  <a:gd name="T38" fmla="*/ 8 w 49"/>
                  <a:gd name="T39" fmla="*/ 39 h 44"/>
                  <a:gd name="T40" fmla="*/ 5 w 49"/>
                  <a:gd name="T41" fmla="*/ 36 h 44"/>
                  <a:gd name="T42" fmla="*/ 3 w 49"/>
                  <a:gd name="T43" fmla="*/ 32 h 44"/>
                  <a:gd name="T44" fmla="*/ 1 w 49"/>
                  <a:gd name="T45" fmla="*/ 28 h 44"/>
                  <a:gd name="T46" fmla="*/ 0 w 49"/>
                  <a:gd name="T47" fmla="*/ 24 h 44"/>
                  <a:gd name="T48" fmla="*/ 0 w 49"/>
                  <a:gd name="T49" fmla="*/ 20 h 44"/>
                  <a:gd name="T50" fmla="*/ 1 w 49"/>
                  <a:gd name="T51" fmla="*/ 15 h 44"/>
                  <a:gd name="T52" fmla="*/ 3 w 49"/>
                  <a:gd name="T53" fmla="*/ 11 h 44"/>
                  <a:gd name="T54" fmla="*/ 5 w 49"/>
                  <a:gd name="T55" fmla="*/ 8 h 44"/>
                  <a:gd name="T56" fmla="*/ 5 w 49"/>
                  <a:gd name="T57" fmla="*/ 7 h 44"/>
                  <a:gd name="T58" fmla="*/ 6 w 49"/>
                  <a:gd name="T59" fmla="*/ 6 h 44"/>
                  <a:gd name="T60" fmla="*/ 7 w 49"/>
                  <a:gd name="T61" fmla="*/ 6 h 44"/>
                  <a:gd name="T62" fmla="*/ 8 w 49"/>
                  <a:gd name="T63" fmla="*/ 5 h 44"/>
                  <a:gd name="T64" fmla="*/ 10 w 49"/>
                  <a:gd name="T65" fmla="*/ 4 h 44"/>
                  <a:gd name="T66" fmla="*/ 13 w 49"/>
                  <a:gd name="T67" fmla="*/ 2 h 44"/>
                  <a:gd name="T68" fmla="*/ 17 w 49"/>
                  <a:gd name="T69" fmla="*/ 0 h 44"/>
                  <a:gd name="T70" fmla="*/ 23 w 49"/>
                  <a:gd name="T71" fmla="*/ 0 h 44"/>
                  <a:gd name="T72" fmla="*/ 28 w 49"/>
                  <a:gd name="T73" fmla="*/ 0 h 44"/>
                  <a:gd name="T74" fmla="*/ 31 w 49"/>
                  <a:gd name="T75" fmla="*/ 2 h 44"/>
                  <a:gd name="T76" fmla="*/ 34 w 49"/>
                  <a:gd name="T77" fmla="*/ 3 h 44"/>
                  <a:gd name="T78" fmla="*/ 37 w 49"/>
                  <a:gd name="T79" fmla="*/ 5 h 44"/>
                  <a:gd name="T80" fmla="*/ 39 w 49"/>
                  <a:gd name="T81" fmla="*/ 7 h 44"/>
                  <a:gd name="T82" fmla="*/ 41 w 49"/>
                  <a:gd name="T83" fmla="*/ 9 h 44"/>
                  <a:gd name="T84" fmla="*/ 44 w 49"/>
                  <a:gd name="T85" fmla="*/ 13 h 44"/>
                  <a:gd name="T86" fmla="*/ 47 w 49"/>
                  <a:gd name="T87" fmla="*/ 1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4">
                    <a:moveTo>
                      <a:pt x="49" y="18"/>
                    </a:moveTo>
                    <a:lnTo>
                      <a:pt x="49" y="19"/>
                    </a:lnTo>
                    <a:lnTo>
                      <a:pt x="49" y="20"/>
                    </a:lnTo>
                    <a:lnTo>
                      <a:pt x="49" y="21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6"/>
                    </a:lnTo>
                    <a:lnTo>
                      <a:pt x="48" y="27"/>
                    </a:lnTo>
                    <a:lnTo>
                      <a:pt x="47" y="29"/>
                    </a:lnTo>
                    <a:lnTo>
                      <a:pt x="46" y="30"/>
                    </a:lnTo>
                    <a:lnTo>
                      <a:pt x="45" y="31"/>
                    </a:lnTo>
                    <a:lnTo>
                      <a:pt x="44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1" y="33"/>
                    </a:lnTo>
                    <a:lnTo>
                      <a:pt x="40" y="34"/>
                    </a:lnTo>
                    <a:lnTo>
                      <a:pt x="39" y="35"/>
                    </a:lnTo>
                    <a:lnTo>
                      <a:pt x="38" y="36"/>
                    </a:lnTo>
                    <a:lnTo>
                      <a:pt x="37" y="37"/>
                    </a:lnTo>
                    <a:lnTo>
                      <a:pt x="36" y="38"/>
                    </a:lnTo>
                    <a:lnTo>
                      <a:pt x="35" y="39"/>
                    </a:lnTo>
                    <a:lnTo>
                      <a:pt x="34" y="40"/>
                    </a:lnTo>
                    <a:lnTo>
                      <a:pt x="32" y="41"/>
                    </a:lnTo>
                    <a:lnTo>
                      <a:pt x="31" y="42"/>
                    </a:lnTo>
                    <a:lnTo>
                      <a:pt x="30" y="42"/>
                    </a:lnTo>
                    <a:lnTo>
                      <a:pt x="28" y="43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0" y="43"/>
                    </a:lnTo>
                    <a:lnTo>
                      <a:pt x="18" y="43"/>
                    </a:lnTo>
                    <a:lnTo>
                      <a:pt x="15" y="43"/>
                    </a:lnTo>
                    <a:lnTo>
                      <a:pt x="13" y="42"/>
                    </a:lnTo>
                    <a:lnTo>
                      <a:pt x="11" y="41"/>
                    </a:lnTo>
                    <a:lnTo>
                      <a:pt x="10" y="40"/>
                    </a:lnTo>
                    <a:lnTo>
                      <a:pt x="8" y="39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4" y="34"/>
                    </a:lnTo>
                    <a:lnTo>
                      <a:pt x="3" y="32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2" y="13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5" y="1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1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4" y="3"/>
                    </a:lnTo>
                    <a:lnTo>
                      <a:pt x="35" y="4"/>
                    </a:lnTo>
                    <a:lnTo>
                      <a:pt x="37" y="5"/>
                    </a:lnTo>
                    <a:lnTo>
                      <a:pt x="38" y="7"/>
                    </a:lnTo>
                    <a:lnTo>
                      <a:pt x="39" y="7"/>
                    </a:lnTo>
                    <a:lnTo>
                      <a:pt x="40" y="8"/>
                    </a:lnTo>
                    <a:lnTo>
                      <a:pt x="41" y="9"/>
                    </a:lnTo>
                    <a:lnTo>
                      <a:pt x="43" y="11"/>
                    </a:lnTo>
                    <a:lnTo>
                      <a:pt x="44" y="13"/>
                    </a:lnTo>
                    <a:lnTo>
                      <a:pt x="46" y="14"/>
                    </a:lnTo>
                    <a:lnTo>
                      <a:pt x="47" y="16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03" name="Freeform 250"/>
              <p:cNvSpPr>
                <a:spLocks/>
              </p:cNvSpPr>
              <p:nvPr/>
            </p:nvSpPr>
            <p:spPr bwMode="auto">
              <a:xfrm>
                <a:off x="1075" y="2673"/>
                <a:ext cx="44" cy="37"/>
              </a:xfrm>
              <a:custGeom>
                <a:avLst/>
                <a:gdLst>
                  <a:gd name="T0" fmla="*/ 40 w 44"/>
                  <a:gd name="T1" fmla="*/ 14 h 37"/>
                  <a:gd name="T2" fmla="*/ 39 w 44"/>
                  <a:gd name="T3" fmla="*/ 14 h 37"/>
                  <a:gd name="T4" fmla="*/ 38 w 44"/>
                  <a:gd name="T5" fmla="*/ 15 h 37"/>
                  <a:gd name="T6" fmla="*/ 38 w 44"/>
                  <a:gd name="T7" fmla="*/ 15 h 37"/>
                  <a:gd name="T8" fmla="*/ 37 w 44"/>
                  <a:gd name="T9" fmla="*/ 15 h 37"/>
                  <a:gd name="T10" fmla="*/ 36 w 44"/>
                  <a:gd name="T11" fmla="*/ 12 h 37"/>
                  <a:gd name="T12" fmla="*/ 35 w 44"/>
                  <a:gd name="T13" fmla="*/ 9 h 37"/>
                  <a:gd name="T14" fmla="*/ 33 w 44"/>
                  <a:gd name="T15" fmla="*/ 7 h 37"/>
                  <a:gd name="T16" fmla="*/ 31 w 44"/>
                  <a:gd name="T17" fmla="*/ 4 h 37"/>
                  <a:gd name="T18" fmla="*/ 28 w 44"/>
                  <a:gd name="T19" fmla="*/ 3 h 37"/>
                  <a:gd name="T20" fmla="*/ 25 w 44"/>
                  <a:gd name="T21" fmla="*/ 1 h 37"/>
                  <a:gd name="T22" fmla="*/ 22 w 44"/>
                  <a:gd name="T23" fmla="*/ 1 h 37"/>
                  <a:gd name="T24" fmla="*/ 19 w 44"/>
                  <a:gd name="T25" fmla="*/ 0 h 37"/>
                  <a:gd name="T26" fmla="*/ 15 w 44"/>
                  <a:gd name="T27" fmla="*/ 1 h 37"/>
                  <a:gd name="T28" fmla="*/ 12 w 44"/>
                  <a:gd name="T29" fmla="*/ 2 h 37"/>
                  <a:gd name="T30" fmla="*/ 9 w 44"/>
                  <a:gd name="T31" fmla="*/ 3 h 37"/>
                  <a:gd name="T32" fmla="*/ 6 w 44"/>
                  <a:gd name="T33" fmla="*/ 6 h 37"/>
                  <a:gd name="T34" fmla="*/ 4 w 44"/>
                  <a:gd name="T35" fmla="*/ 8 h 37"/>
                  <a:gd name="T36" fmla="*/ 2 w 44"/>
                  <a:gd name="T37" fmla="*/ 11 h 37"/>
                  <a:gd name="T38" fmla="*/ 1 w 44"/>
                  <a:gd name="T39" fmla="*/ 15 h 37"/>
                  <a:gd name="T40" fmla="*/ 0 w 44"/>
                  <a:gd name="T41" fmla="*/ 19 h 37"/>
                  <a:gd name="T42" fmla="*/ 1 w 44"/>
                  <a:gd name="T43" fmla="*/ 22 h 37"/>
                  <a:gd name="T44" fmla="*/ 2 w 44"/>
                  <a:gd name="T45" fmla="*/ 26 h 37"/>
                  <a:gd name="T46" fmla="*/ 4 w 44"/>
                  <a:gd name="T47" fmla="*/ 29 h 37"/>
                  <a:gd name="T48" fmla="*/ 6 w 44"/>
                  <a:gd name="T49" fmla="*/ 32 h 37"/>
                  <a:gd name="T50" fmla="*/ 9 w 44"/>
                  <a:gd name="T51" fmla="*/ 34 h 37"/>
                  <a:gd name="T52" fmla="*/ 12 w 44"/>
                  <a:gd name="T53" fmla="*/ 36 h 37"/>
                  <a:gd name="T54" fmla="*/ 15 w 44"/>
                  <a:gd name="T55" fmla="*/ 37 h 37"/>
                  <a:gd name="T56" fmla="*/ 19 w 44"/>
                  <a:gd name="T57" fmla="*/ 37 h 37"/>
                  <a:gd name="T58" fmla="*/ 22 w 44"/>
                  <a:gd name="T59" fmla="*/ 37 h 37"/>
                  <a:gd name="T60" fmla="*/ 25 w 44"/>
                  <a:gd name="T61" fmla="*/ 36 h 37"/>
                  <a:gd name="T62" fmla="*/ 28 w 44"/>
                  <a:gd name="T63" fmla="*/ 35 h 37"/>
                  <a:gd name="T64" fmla="*/ 30 w 44"/>
                  <a:gd name="T65" fmla="*/ 33 h 37"/>
                  <a:gd name="T66" fmla="*/ 32 w 44"/>
                  <a:gd name="T67" fmla="*/ 31 h 37"/>
                  <a:gd name="T68" fmla="*/ 34 w 44"/>
                  <a:gd name="T69" fmla="*/ 29 h 37"/>
                  <a:gd name="T70" fmla="*/ 36 w 44"/>
                  <a:gd name="T71" fmla="*/ 26 h 37"/>
                  <a:gd name="T72" fmla="*/ 37 w 44"/>
                  <a:gd name="T73" fmla="*/ 24 h 37"/>
                  <a:gd name="T74" fmla="*/ 37 w 44"/>
                  <a:gd name="T75" fmla="*/ 24 h 37"/>
                  <a:gd name="T76" fmla="*/ 38 w 44"/>
                  <a:gd name="T77" fmla="*/ 25 h 37"/>
                  <a:gd name="T78" fmla="*/ 39 w 44"/>
                  <a:gd name="T79" fmla="*/ 25 h 37"/>
                  <a:gd name="T80" fmla="*/ 40 w 44"/>
                  <a:gd name="T81" fmla="*/ 25 h 37"/>
                  <a:gd name="T82" fmla="*/ 40 w 44"/>
                  <a:gd name="T83" fmla="*/ 25 h 37"/>
                  <a:gd name="T84" fmla="*/ 41 w 44"/>
                  <a:gd name="T85" fmla="*/ 25 h 37"/>
                  <a:gd name="T86" fmla="*/ 42 w 44"/>
                  <a:gd name="T87" fmla="*/ 24 h 37"/>
                  <a:gd name="T88" fmla="*/ 43 w 44"/>
                  <a:gd name="T89" fmla="*/ 23 h 37"/>
                  <a:gd name="T90" fmla="*/ 43 w 44"/>
                  <a:gd name="T91" fmla="*/ 23 h 37"/>
                  <a:gd name="T92" fmla="*/ 43 w 44"/>
                  <a:gd name="T93" fmla="*/ 22 h 37"/>
                  <a:gd name="T94" fmla="*/ 44 w 44"/>
                  <a:gd name="T95" fmla="*/ 21 h 37"/>
                  <a:gd name="T96" fmla="*/ 44 w 44"/>
                  <a:gd name="T97" fmla="*/ 20 h 37"/>
                  <a:gd name="T98" fmla="*/ 44 w 44"/>
                  <a:gd name="T99" fmla="*/ 19 h 37"/>
                  <a:gd name="T100" fmla="*/ 43 w 44"/>
                  <a:gd name="T101" fmla="*/ 18 h 37"/>
                  <a:gd name="T102" fmla="*/ 43 w 44"/>
                  <a:gd name="T103" fmla="*/ 17 h 37"/>
                  <a:gd name="T104" fmla="*/ 43 w 44"/>
                  <a:gd name="T105" fmla="*/ 16 h 37"/>
                  <a:gd name="T106" fmla="*/ 42 w 44"/>
                  <a:gd name="T107" fmla="*/ 15 h 37"/>
                  <a:gd name="T108" fmla="*/ 41 w 44"/>
                  <a:gd name="T109" fmla="*/ 15 h 37"/>
                  <a:gd name="T110" fmla="*/ 40 w 44"/>
                  <a:gd name="T111" fmla="*/ 14 h 37"/>
                  <a:gd name="T112" fmla="*/ 40 w 44"/>
                  <a:gd name="T113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4" h="37">
                    <a:moveTo>
                      <a:pt x="40" y="14"/>
                    </a:moveTo>
                    <a:lnTo>
                      <a:pt x="39" y="14"/>
                    </a:lnTo>
                    <a:lnTo>
                      <a:pt x="38" y="15"/>
                    </a:lnTo>
                    <a:lnTo>
                      <a:pt x="38" y="15"/>
                    </a:lnTo>
                    <a:lnTo>
                      <a:pt x="37" y="15"/>
                    </a:lnTo>
                    <a:lnTo>
                      <a:pt x="36" y="12"/>
                    </a:lnTo>
                    <a:lnTo>
                      <a:pt x="35" y="9"/>
                    </a:lnTo>
                    <a:lnTo>
                      <a:pt x="33" y="7"/>
                    </a:lnTo>
                    <a:lnTo>
                      <a:pt x="31" y="4"/>
                    </a:lnTo>
                    <a:lnTo>
                      <a:pt x="28" y="3"/>
                    </a:lnTo>
                    <a:lnTo>
                      <a:pt x="25" y="1"/>
                    </a:lnTo>
                    <a:lnTo>
                      <a:pt x="22" y="1"/>
                    </a:lnTo>
                    <a:lnTo>
                      <a:pt x="19" y="0"/>
                    </a:lnTo>
                    <a:lnTo>
                      <a:pt x="15" y="1"/>
                    </a:lnTo>
                    <a:lnTo>
                      <a:pt x="12" y="2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1" y="15"/>
                    </a:lnTo>
                    <a:lnTo>
                      <a:pt x="0" y="19"/>
                    </a:lnTo>
                    <a:lnTo>
                      <a:pt x="1" y="22"/>
                    </a:lnTo>
                    <a:lnTo>
                      <a:pt x="2" y="26"/>
                    </a:lnTo>
                    <a:lnTo>
                      <a:pt x="4" y="29"/>
                    </a:lnTo>
                    <a:lnTo>
                      <a:pt x="6" y="32"/>
                    </a:lnTo>
                    <a:lnTo>
                      <a:pt x="9" y="34"/>
                    </a:lnTo>
                    <a:lnTo>
                      <a:pt x="12" y="36"/>
                    </a:lnTo>
                    <a:lnTo>
                      <a:pt x="15" y="37"/>
                    </a:lnTo>
                    <a:lnTo>
                      <a:pt x="19" y="37"/>
                    </a:lnTo>
                    <a:lnTo>
                      <a:pt x="22" y="37"/>
                    </a:lnTo>
                    <a:lnTo>
                      <a:pt x="25" y="36"/>
                    </a:lnTo>
                    <a:lnTo>
                      <a:pt x="28" y="35"/>
                    </a:lnTo>
                    <a:lnTo>
                      <a:pt x="30" y="33"/>
                    </a:lnTo>
                    <a:lnTo>
                      <a:pt x="32" y="31"/>
                    </a:lnTo>
                    <a:lnTo>
                      <a:pt x="34" y="29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7" y="24"/>
                    </a:lnTo>
                    <a:lnTo>
                      <a:pt x="38" y="25"/>
                    </a:lnTo>
                    <a:lnTo>
                      <a:pt x="39" y="25"/>
                    </a:lnTo>
                    <a:lnTo>
                      <a:pt x="40" y="25"/>
                    </a:lnTo>
                    <a:lnTo>
                      <a:pt x="40" y="25"/>
                    </a:lnTo>
                    <a:lnTo>
                      <a:pt x="41" y="25"/>
                    </a:lnTo>
                    <a:lnTo>
                      <a:pt x="42" y="24"/>
                    </a:lnTo>
                    <a:lnTo>
                      <a:pt x="43" y="23"/>
                    </a:lnTo>
                    <a:lnTo>
                      <a:pt x="43" y="23"/>
                    </a:lnTo>
                    <a:lnTo>
                      <a:pt x="43" y="22"/>
                    </a:lnTo>
                    <a:lnTo>
                      <a:pt x="44" y="21"/>
                    </a:lnTo>
                    <a:lnTo>
                      <a:pt x="44" y="20"/>
                    </a:lnTo>
                    <a:lnTo>
                      <a:pt x="44" y="19"/>
                    </a:lnTo>
                    <a:lnTo>
                      <a:pt x="43" y="18"/>
                    </a:lnTo>
                    <a:lnTo>
                      <a:pt x="43" y="17"/>
                    </a:lnTo>
                    <a:lnTo>
                      <a:pt x="43" y="16"/>
                    </a:lnTo>
                    <a:lnTo>
                      <a:pt x="42" y="15"/>
                    </a:lnTo>
                    <a:lnTo>
                      <a:pt x="41" y="15"/>
                    </a:lnTo>
                    <a:lnTo>
                      <a:pt x="40" y="14"/>
                    </a:lnTo>
                    <a:lnTo>
                      <a:pt x="4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04" name="Freeform 251"/>
              <p:cNvSpPr>
                <a:spLocks/>
              </p:cNvSpPr>
              <p:nvPr/>
            </p:nvSpPr>
            <p:spPr bwMode="auto">
              <a:xfrm>
                <a:off x="1085" y="2699"/>
                <a:ext cx="17" cy="6"/>
              </a:xfrm>
              <a:custGeom>
                <a:avLst/>
                <a:gdLst>
                  <a:gd name="T0" fmla="*/ 0 w 17"/>
                  <a:gd name="T1" fmla="*/ 0 h 6"/>
                  <a:gd name="T2" fmla="*/ 0 w 17"/>
                  <a:gd name="T3" fmla="*/ 1 h 6"/>
                  <a:gd name="T4" fmla="*/ 0 w 17"/>
                  <a:gd name="T5" fmla="*/ 2 h 6"/>
                  <a:gd name="T6" fmla="*/ 1 w 17"/>
                  <a:gd name="T7" fmla="*/ 4 h 6"/>
                  <a:gd name="T8" fmla="*/ 3 w 17"/>
                  <a:gd name="T9" fmla="*/ 5 h 6"/>
                  <a:gd name="T10" fmla="*/ 4 w 17"/>
                  <a:gd name="T11" fmla="*/ 5 h 6"/>
                  <a:gd name="T12" fmla="*/ 5 w 17"/>
                  <a:gd name="T13" fmla="*/ 6 h 6"/>
                  <a:gd name="T14" fmla="*/ 6 w 17"/>
                  <a:gd name="T15" fmla="*/ 6 h 6"/>
                  <a:gd name="T16" fmla="*/ 7 w 17"/>
                  <a:gd name="T17" fmla="*/ 6 h 6"/>
                  <a:gd name="T18" fmla="*/ 8 w 17"/>
                  <a:gd name="T19" fmla="*/ 6 h 6"/>
                  <a:gd name="T20" fmla="*/ 9 w 17"/>
                  <a:gd name="T21" fmla="*/ 6 h 6"/>
                  <a:gd name="T22" fmla="*/ 9 w 17"/>
                  <a:gd name="T23" fmla="*/ 6 h 6"/>
                  <a:gd name="T24" fmla="*/ 10 w 17"/>
                  <a:gd name="T25" fmla="*/ 6 h 6"/>
                  <a:gd name="T26" fmla="*/ 17 w 17"/>
                  <a:gd name="T27" fmla="*/ 0 h 6"/>
                  <a:gd name="T28" fmla="*/ 0 w 17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6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05" name="Freeform 252"/>
              <p:cNvSpPr>
                <a:spLocks/>
              </p:cNvSpPr>
              <p:nvPr/>
            </p:nvSpPr>
            <p:spPr bwMode="auto">
              <a:xfrm>
                <a:off x="1087" y="2700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 w 10"/>
                  <a:gd name="T3" fmla="*/ 2 h 2"/>
                  <a:gd name="T4" fmla="*/ 8 w 10"/>
                  <a:gd name="T5" fmla="*/ 2 h 2"/>
                  <a:gd name="T6" fmla="*/ 10 w 10"/>
                  <a:gd name="T7" fmla="*/ 0 h 2"/>
                  <a:gd name="T8" fmla="*/ 0 w 10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06" name="Freeform 253"/>
              <p:cNvSpPr>
                <a:spLocks/>
              </p:cNvSpPr>
              <p:nvPr/>
            </p:nvSpPr>
            <p:spPr bwMode="auto">
              <a:xfrm>
                <a:off x="1075" y="2666"/>
                <a:ext cx="35" cy="12"/>
              </a:xfrm>
              <a:custGeom>
                <a:avLst/>
                <a:gdLst>
                  <a:gd name="T0" fmla="*/ 29 w 35"/>
                  <a:gd name="T1" fmla="*/ 2 h 12"/>
                  <a:gd name="T2" fmla="*/ 28 w 35"/>
                  <a:gd name="T3" fmla="*/ 2 h 12"/>
                  <a:gd name="T4" fmla="*/ 27 w 35"/>
                  <a:gd name="T5" fmla="*/ 2 h 12"/>
                  <a:gd name="T6" fmla="*/ 26 w 35"/>
                  <a:gd name="T7" fmla="*/ 2 h 12"/>
                  <a:gd name="T8" fmla="*/ 25 w 35"/>
                  <a:gd name="T9" fmla="*/ 2 h 12"/>
                  <a:gd name="T10" fmla="*/ 24 w 35"/>
                  <a:gd name="T11" fmla="*/ 2 h 12"/>
                  <a:gd name="T12" fmla="*/ 22 w 35"/>
                  <a:gd name="T13" fmla="*/ 1 h 12"/>
                  <a:gd name="T14" fmla="*/ 21 w 35"/>
                  <a:gd name="T15" fmla="*/ 1 h 12"/>
                  <a:gd name="T16" fmla="*/ 19 w 35"/>
                  <a:gd name="T17" fmla="*/ 1 h 12"/>
                  <a:gd name="T18" fmla="*/ 17 w 35"/>
                  <a:gd name="T19" fmla="*/ 1 h 12"/>
                  <a:gd name="T20" fmla="*/ 16 w 35"/>
                  <a:gd name="T21" fmla="*/ 1 h 12"/>
                  <a:gd name="T22" fmla="*/ 14 w 35"/>
                  <a:gd name="T23" fmla="*/ 1 h 12"/>
                  <a:gd name="T24" fmla="*/ 13 w 35"/>
                  <a:gd name="T25" fmla="*/ 0 h 12"/>
                  <a:gd name="T26" fmla="*/ 12 w 35"/>
                  <a:gd name="T27" fmla="*/ 0 h 12"/>
                  <a:gd name="T28" fmla="*/ 11 w 35"/>
                  <a:gd name="T29" fmla="*/ 0 h 12"/>
                  <a:gd name="T30" fmla="*/ 10 w 35"/>
                  <a:gd name="T31" fmla="*/ 0 h 12"/>
                  <a:gd name="T32" fmla="*/ 9 w 35"/>
                  <a:gd name="T33" fmla="*/ 0 h 12"/>
                  <a:gd name="T34" fmla="*/ 8 w 35"/>
                  <a:gd name="T35" fmla="*/ 0 h 12"/>
                  <a:gd name="T36" fmla="*/ 6 w 35"/>
                  <a:gd name="T37" fmla="*/ 1 h 12"/>
                  <a:gd name="T38" fmla="*/ 4 w 35"/>
                  <a:gd name="T39" fmla="*/ 2 h 12"/>
                  <a:gd name="T40" fmla="*/ 3 w 35"/>
                  <a:gd name="T41" fmla="*/ 4 h 12"/>
                  <a:gd name="T42" fmla="*/ 2 w 35"/>
                  <a:gd name="T43" fmla="*/ 6 h 12"/>
                  <a:gd name="T44" fmla="*/ 1 w 35"/>
                  <a:gd name="T45" fmla="*/ 7 h 12"/>
                  <a:gd name="T46" fmla="*/ 0 w 35"/>
                  <a:gd name="T47" fmla="*/ 9 h 12"/>
                  <a:gd name="T48" fmla="*/ 0 w 35"/>
                  <a:gd name="T49" fmla="*/ 10 h 12"/>
                  <a:gd name="T50" fmla="*/ 0 w 35"/>
                  <a:gd name="T51" fmla="*/ 10 h 12"/>
                  <a:gd name="T52" fmla="*/ 1 w 35"/>
                  <a:gd name="T53" fmla="*/ 11 h 12"/>
                  <a:gd name="T54" fmla="*/ 3 w 35"/>
                  <a:gd name="T55" fmla="*/ 11 h 12"/>
                  <a:gd name="T56" fmla="*/ 5 w 35"/>
                  <a:gd name="T57" fmla="*/ 11 h 12"/>
                  <a:gd name="T58" fmla="*/ 7 w 35"/>
                  <a:gd name="T59" fmla="*/ 11 h 12"/>
                  <a:gd name="T60" fmla="*/ 10 w 35"/>
                  <a:gd name="T61" fmla="*/ 12 h 12"/>
                  <a:gd name="T62" fmla="*/ 13 w 35"/>
                  <a:gd name="T63" fmla="*/ 12 h 12"/>
                  <a:gd name="T64" fmla="*/ 16 w 35"/>
                  <a:gd name="T65" fmla="*/ 12 h 12"/>
                  <a:gd name="T66" fmla="*/ 19 w 35"/>
                  <a:gd name="T67" fmla="*/ 12 h 12"/>
                  <a:gd name="T68" fmla="*/ 22 w 35"/>
                  <a:gd name="T69" fmla="*/ 12 h 12"/>
                  <a:gd name="T70" fmla="*/ 25 w 35"/>
                  <a:gd name="T71" fmla="*/ 12 h 12"/>
                  <a:gd name="T72" fmla="*/ 28 w 35"/>
                  <a:gd name="T73" fmla="*/ 12 h 12"/>
                  <a:gd name="T74" fmla="*/ 30 w 35"/>
                  <a:gd name="T75" fmla="*/ 12 h 12"/>
                  <a:gd name="T76" fmla="*/ 32 w 35"/>
                  <a:gd name="T77" fmla="*/ 12 h 12"/>
                  <a:gd name="T78" fmla="*/ 33 w 35"/>
                  <a:gd name="T79" fmla="*/ 12 h 12"/>
                  <a:gd name="T80" fmla="*/ 34 w 35"/>
                  <a:gd name="T81" fmla="*/ 12 h 12"/>
                  <a:gd name="T82" fmla="*/ 35 w 35"/>
                  <a:gd name="T83" fmla="*/ 11 h 12"/>
                  <a:gd name="T84" fmla="*/ 35 w 35"/>
                  <a:gd name="T85" fmla="*/ 10 h 12"/>
                  <a:gd name="T86" fmla="*/ 35 w 35"/>
                  <a:gd name="T87" fmla="*/ 9 h 12"/>
                  <a:gd name="T88" fmla="*/ 35 w 35"/>
                  <a:gd name="T89" fmla="*/ 7 h 12"/>
                  <a:gd name="T90" fmla="*/ 33 w 35"/>
                  <a:gd name="T91" fmla="*/ 5 h 12"/>
                  <a:gd name="T92" fmla="*/ 32 w 35"/>
                  <a:gd name="T93" fmla="*/ 4 h 12"/>
                  <a:gd name="T94" fmla="*/ 30 w 35"/>
                  <a:gd name="T95" fmla="*/ 2 h 12"/>
                  <a:gd name="T96" fmla="*/ 29 w 35"/>
                  <a:gd name="T9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5" h="12">
                    <a:moveTo>
                      <a:pt x="29" y="2"/>
                    </a:moveTo>
                    <a:lnTo>
                      <a:pt x="28" y="2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5" y="2"/>
                    </a:lnTo>
                    <a:lnTo>
                      <a:pt x="24" y="2"/>
                    </a:lnTo>
                    <a:lnTo>
                      <a:pt x="22" y="1"/>
                    </a:lnTo>
                    <a:lnTo>
                      <a:pt x="21" y="1"/>
                    </a:lnTo>
                    <a:lnTo>
                      <a:pt x="19" y="1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10" y="12"/>
                    </a:lnTo>
                    <a:lnTo>
                      <a:pt x="13" y="12"/>
                    </a:lnTo>
                    <a:lnTo>
                      <a:pt x="16" y="12"/>
                    </a:lnTo>
                    <a:lnTo>
                      <a:pt x="19" y="12"/>
                    </a:lnTo>
                    <a:lnTo>
                      <a:pt x="22" y="12"/>
                    </a:lnTo>
                    <a:lnTo>
                      <a:pt x="25" y="12"/>
                    </a:lnTo>
                    <a:lnTo>
                      <a:pt x="28" y="12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4" y="12"/>
                    </a:lnTo>
                    <a:lnTo>
                      <a:pt x="35" y="11"/>
                    </a:lnTo>
                    <a:lnTo>
                      <a:pt x="35" y="10"/>
                    </a:lnTo>
                    <a:lnTo>
                      <a:pt x="35" y="9"/>
                    </a:lnTo>
                    <a:lnTo>
                      <a:pt x="35" y="7"/>
                    </a:lnTo>
                    <a:lnTo>
                      <a:pt x="33" y="5"/>
                    </a:lnTo>
                    <a:lnTo>
                      <a:pt x="32" y="4"/>
                    </a:lnTo>
                    <a:lnTo>
                      <a:pt x="30" y="2"/>
                    </a:ln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07" name="Freeform 254"/>
              <p:cNvSpPr>
                <a:spLocks/>
              </p:cNvSpPr>
              <p:nvPr/>
            </p:nvSpPr>
            <p:spPr bwMode="auto">
              <a:xfrm>
                <a:off x="1113" y="2694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2 h 3"/>
                  <a:gd name="T6" fmla="*/ 3 w 3"/>
                  <a:gd name="T7" fmla="*/ 2 h 3"/>
                  <a:gd name="T8" fmla="*/ 3 w 3"/>
                  <a:gd name="T9" fmla="*/ 1 h 3"/>
                  <a:gd name="T10" fmla="*/ 3 w 3"/>
                  <a:gd name="T11" fmla="*/ 1 h 3"/>
                  <a:gd name="T12" fmla="*/ 3 w 3"/>
                  <a:gd name="T13" fmla="*/ 0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1 w 3"/>
                  <a:gd name="T21" fmla="*/ 0 h 3"/>
                  <a:gd name="T22" fmla="*/ 0 w 3"/>
                  <a:gd name="T23" fmla="*/ 1 h 3"/>
                  <a:gd name="T24" fmla="*/ 0 w 3"/>
                  <a:gd name="T25" fmla="*/ 1 h 3"/>
                  <a:gd name="T26" fmla="*/ 0 w 3"/>
                  <a:gd name="T27" fmla="*/ 2 h 3"/>
                  <a:gd name="T28" fmla="*/ 1 w 3"/>
                  <a:gd name="T29" fmla="*/ 2 h 3"/>
                  <a:gd name="T30" fmla="*/ 1 w 3"/>
                  <a:gd name="T31" fmla="*/ 2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08" name="Freeform 255"/>
              <p:cNvSpPr>
                <a:spLocks/>
              </p:cNvSpPr>
              <p:nvPr/>
            </p:nvSpPr>
            <p:spPr bwMode="auto">
              <a:xfrm>
                <a:off x="1084" y="2715"/>
                <a:ext cx="30" cy="19"/>
              </a:xfrm>
              <a:custGeom>
                <a:avLst/>
                <a:gdLst>
                  <a:gd name="T0" fmla="*/ 29 w 30"/>
                  <a:gd name="T1" fmla="*/ 11 h 19"/>
                  <a:gd name="T2" fmla="*/ 26 w 30"/>
                  <a:gd name="T3" fmla="*/ 7 h 19"/>
                  <a:gd name="T4" fmla="*/ 30 w 30"/>
                  <a:gd name="T5" fmla="*/ 5 h 19"/>
                  <a:gd name="T6" fmla="*/ 27 w 30"/>
                  <a:gd name="T7" fmla="*/ 1 h 19"/>
                  <a:gd name="T8" fmla="*/ 25 w 30"/>
                  <a:gd name="T9" fmla="*/ 1 h 19"/>
                  <a:gd name="T10" fmla="*/ 28 w 30"/>
                  <a:gd name="T11" fmla="*/ 4 h 19"/>
                  <a:gd name="T12" fmla="*/ 24 w 30"/>
                  <a:gd name="T13" fmla="*/ 7 h 19"/>
                  <a:gd name="T14" fmla="*/ 24 w 30"/>
                  <a:gd name="T15" fmla="*/ 8 h 19"/>
                  <a:gd name="T16" fmla="*/ 25 w 30"/>
                  <a:gd name="T17" fmla="*/ 9 h 19"/>
                  <a:gd name="T18" fmla="*/ 26 w 30"/>
                  <a:gd name="T19" fmla="*/ 10 h 19"/>
                  <a:gd name="T20" fmla="*/ 26 w 30"/>
                  <a:gd name="T21" fmla="*/ 10 h 19"/>
                  <a:gd name="T22" fmla="*/ 13 w 30"/>
                  <a:gd name="T23" fmla="*/ 17 h 19"/>
                  <a:gd name="T24" fmla="*/ 3 w 30"/>
                  <a:gd name="T25" fmla="*/ 10 h 19"/>
                  <a:gd name="T26" fmla="*/ 6 w 30"/>
                  <a:gd name="T27" fmla="*/ 7 h 19"/>
                  <a:gd name="T28" fmla="*/ 2 w 30"/>
                  <a:gd name="T29" fmla="*/ 4 h 19"/>
                  <a:gd name="T30" fmla="*/ 4 w 30"/>
                  <a:gd name="T31" fmla="*/ 0 h 19"/>
                  <a:gd name="T32" fmla="*/ 2 w 30"/>
                  <a:gd name="T33" fmla="*/ 1 h 19"/>
                  <a:gd name="T34" fmla="*/ 0 w 30"/>
                  <a:gd name="T35" fmla="*/ 5 h 19"/>
                  <a:gd name="T36" fmla="*/ 3 w 30"/>
                  <a:gd name="T37" fmla="*/ 7 h 19"/>
                  <a:gd name="T38" fmla="*/ 1 w 30"/>
                  <a:gd name="T39" fmla="*/ 10 h 19"/>
                  <a:gd name="T40" fmla="*/ 12 w 30"/>
                  <a:gd name="T41" fmla="*/ 19 h 19"/>
                  <a:gd name="T42" fmla="*/ 29 w 30"/>
                  <a:gd name="T43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" h="19">
                    <a:moveTo>
                      <a:pt x="29" y="11"/>
                    </a:moveTo>
                    <a:lnTo>
                      <a:pt x="26" y="7"/>
                    </a:lnTo>
                    <a:lnTo>
                      <a:pt x="30" y="5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4" y="8"/>
                    </a:lnTo>
                    <a:lnTo>
                      <a:pt x="25" y="9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13" y="17"/>
                    </a:lnTo>
                    <a:lnTo>
                      <a:pt x="3" y="10"/>
                    </a:lnTo>
                    <a:lnTo>
                      <a:pt x="6" y="7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1" y="10"/>
                    </a:lnTo>
                    <a:lnTo>
                      <a:pt x="12" y="19"/>
                    </a:lnTo>
                    <a:lnTo>
                      <a:pt x="29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09" name="Freeform 256"/>
              <p:cNvSpPr>
                <a:spLocks/>
              </p:cNvSpPr>
              <p:nvPr/>
            </p:nvSpPr>
            <p:spPr bwMode="auto">
              <a:xfrm>
                <a:off x="1077" y="2731"/>
                <a:ext cx="2" cy="24"/>
              </a:xfrm>
              <a:custGeom>
                <a:avLst/>
                <a:gdLst>
                  <a:gd name="T0" fmla="*/ 0 w 2"/>
                  <a:gd name="T1" fmla="*/ 24 h 24"/>
                  <a:gd name="T2" fmla="*/ 0 w 2"/>
                  <a:gd name="T3" fmla="*/ 4 h 24"/>
                  <a:gd name="T4" fmla="*/ 2 w 2"/>
                  <a:gd name="T5" fmla="*/ 0 h 24"/>
                  <a:gd name="T6" fmla="*/ 2 w 2"/>
                  <a:gd name="T7" fmla="*/ 24 h 24"/>
                  <a:gd name="T8" fmla="*/ 0 w 2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4">
                    <a:moveTo>
                      <a:pt x="0" y="24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2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10" name="Freeform 257"/>
              <p:cNvSpPr>
                <a:spLocks/>
              </p:cNvSpPr>
              <p:nvPr/>
            </p:nvSpPr>
            <p:spPr bwMode="auto">
              <a:xfrm>
                <a:off x="928" y="2714"/>
                <a:ext cx="43" cy="52"/>
              </a:xfrm>
              <a:custGeom>
                <a:avLst/>
                <a:gdLst>
                  <a:gd name="T0" fmla="*/ 43 w 43"/>
                  <a:gd name="T1" fmla="*/ 2 h 52"/>
                  <a:gd name="T2" fmla="*/ 42 w 43"/>
                  <a:gd name="T3" fmla="*/ 1 h 52"/>
                  <a:gd name="T4" fmla="*/ 40 w 43"/>
                  <a:gd name="T5" fmla="*/ 0 h 52"/>
                  <a:gd name="T6" fmla="*/ 38 w 43"/>
                  <a:gd name="T7" fmla="*/ 0 h 52"/>
                  <a:gd name="T8" fmla="*/ 36 w 43"/>
                  <a:gd name="T9" fmla="*/ 0 h 52"/>
                  <a:gd name="T10" fmla="*/ 33 w 43"/>
                  <a:gd name="T11" fmla="*/ 0 h 52"/>
                  <a:gd name="T12" fmla="*/ 30 w 43"/>
                  <a:gd name="T13" fmla="*/ 0 h 52"/>
                  <a:gd name="T14" fmla="*/ 27 w 43"/>
                  <a:gd name="T15" fmla="*/ 0 h 52"/>
                  <a:gd name="T16" fmla="*/ 24 w 43"/>
                  <a:gd name="T17" fmla="*/ 1 h 52"/>
                  <a:gd name="T18" fmla="*/ 21 w 43"/>
                  <a:gd name="T19" fmla="*/ 2 h 52"/>
                  <a:gd name="T20" fmla="*/ 18 w 43"/>
                  <a:gd name="T21" fmla="*/ 2 h 52"/>
                  <a:gd name="T22" fmla="*/ 15 w 43"/>
                  <a:gd name="T23" fmla="*/ 3 h 52"/>
                  <a:gd name="T24" fmla="*/ 12 w 43"/>
                  <a:gd name="T25" fmla="*/ 4 h 52"/>
                  <a:gd name="T26" fmla="*/ 10 w 43"/>
                  <a:gd name="T27" fmla="*/ 4 h 52"/>
                  <a:gd name="T28" fmla="*/ 9 w 43"/>
                  <a:gd name="T29" fmla="*/ 4 h 52"/>
                  <a:gd name="T30" fmla="*/ 8 w 43"/>
                  <a:gd name="T31" fmla="*/ 5 h 52"/>
                  <a:gd name="T32" fmla="*/ 7 w 43"/>
                  <a:gd name="T33" fmla="*/ 5 h 52"/>
                  <a:gd name="T34" fmla="*/ 7 w 43"/>
                  <a:gd name="T35" fmla="*/ 5 h 52"/>
                  <a:gd name="T36" fmla="*/ 7 w 43"/>
                  <a:gd name="T37" fmla="*/ 4 h 52"/>
                  <a:gd name="T38" fmla="*/ 7 w 43"/>
                  <a:gd name="T39" fmla="*/ 4 h 52"/>
                  <a:gd name="T40" fmla="*/ 7 w 43"/>
                  <a:gd name="T41" fmla="*/ 4 h 52"/>
                  <a:gd name="T42" fmla="*/ 6 w 43"/>
                  <a:gd name="T43" fmla="*/ 3 h 52"/>
                  <a:gd name="T44" fmla="*/ 6 w 43"/>
                  <a:gd name="T45" fmla="*/ 3 h 52"/>
                  <a:gd name="T46" fmla="*/ 5 w 43"/>
                  <a:gd name="T47" fmla="*/ 2 h 52"/>
                  <a:gd name="T48" fmla="*/ 3 w 43"/>
                  <a:gd name="T49" fmla="*/ 2 h 52"/>
                  <a:gd name="T50" fmla="*/ 2 w 43"/>
                  <a:gd name="T51" fmla="*/ 2 h 52"/>
                  <a:gd name="T52" fmla="*/ 2 w 43"/>
                  <a:gd name="T53" fmla="*/ 3 h 52"/>
                  <a:gd name="T54" fmla="*/ 1 w 43"/>
                  <a:gd name="T55" fmla="*/ 3 h 52"/>
                  <a:gd name="T56" fmla="*/ 0 w 43"/>
                  <a:gd name="T57" fmla="*/ 3 h 52"/>
                  <a:gd name="T58" fmla="*/ 0 w 43"/>
                  <a:gd name="T59" fmla="*/ 3 h 52"/>
                  <a:gd name="T60" fmla="*/ 0 w 43"/>
                  <a:gd name="T61" fmla="*/ 4 h 52"/>
                  <a:gd name="T62" fmla="*/ 0 w 43"/>
                  <a:gd name="T63" fmla="*/ 4 h 52"/>
                  <a:gd name="T64" fmla="*/ 0 w 43"/>
                  <a:gd name="T65" fmla="*/ 4 h 52"/>
                  <a:gd name="T66" fmla="*/ 0 w 43"/>
                  <a:gd name="T67" fmla="*/ 52 h 52"/>
                  <a:gd name="T68" fmla="*/ 7 w 43"/>
                  <a:gd name="T69" fmla="*/ 52 h 52"/>
                  <a:gd name="T70" fmla="*/ 7 w 43"/>
                  <a:gd name="T71" fmla="*/ 49 h 52"/>
                  <a:gd name="T72" fmla="*/ 7 w 43"/>
                  <a:gd name="T73" fmla="*/ 41 h 52"/>
                  <a:gd name="T74" fmla="*/ 7 w 43"/>
                  <a:gd name="T75" fmla="*/ 34 h 52"/>
                  <a:gd name="T76" fmla="*/ 7 w 43"/>
                  <a:gd name="T77" fmla="*/ 30 h 52"/>
                  <a:gd name="T78" fmla="*/ 8 w 43"/>
                  <a:gd name="T79" fmla="*/ 30 h 52"/>
                  <a:gd name="T80" fmla="*/ 10 w 43"/>
                  <a:gd name="T81" fmla="*/ 29 h 52"/>
                  <a:gd name="T82" fmla="*/ 12 w 43"/>
                  <a:gd name="T83" fmla="*/ 29 h 52"/>
                  <a:gd name="T84" fmla="*/ 14 w 43"/>
                  <a:gd name="T85" fmla="*/ 28 h 52"/>
                  <a:gd name="T86" fmla="*/ 16 w 43"/>
                  <a:gd name="T87" fmla="*/ 28 h 52"/>
                  <a:gd name="T88" fmla="*/ 19 w 43"/>
                  <a:gd name="T89" fmla="*/ 27 h 52"/>
                  <a:gd name="T90" fmla="*/ 21 w 43"/>
                  <a:gd name="T91" fmla="*/ 26 h 52"/>
                  <a:gd name="T92" fmla="*/ 24 w 43"/>
                  <a:gd name="T93" fmla="*/ 26 h 52"/>
                  <a:gd name="T94" fmla="*/ 26 w 43"/>
                  <a:gd name="T95" fmla="*/ 25 h 52"/>
                  <a:gd name="T96" fmla="*/ 29 w 43"/>
                  <a:gd name="T97" fmla="*/ 24 h 52"/>
                  <a:gd name="T98" fmla="*/ 32 w 43"/>
                  <a:gd name="T99" fmla="*/ 24 h 52"/>
                  <a:gd name="T100" fmla="*/ 34 w 43"/>
                  <a:gd name="T101" fmla="*/ 23 h 52"/>
                  <a:gd name="T102" fmla="*/ 37 w 43"/>
                  <a:gd name="T103" fmla="*/ 22 h 52"/>
                  <a:gd name="T104" fmla="*/ 39 w 43"/>
                  <a:gd name="T105" fmla="*/ 22 h 52"/>
                  <a:gd name="T106" fmla="*/ 41 w 43"/>
                  <a:gd name="T107" fmla="*/ 22 h 52"/>
                  <a:gd name="T108" fmla="*/ 43 w 43"/>
                  <a:gd name="T109" fmla="*/ 21 h 52"/>
                  <a:gd name="T110" fmla="*/ 43 w 43"/>
                  <a:gd name="T111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2">
                    <a:moveTo>
                      <a:pt x="43" y="2"/>
                    </a:moveTo>
                    <a:lnTo>
                      <a:pt x="42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27" y="0"/>
                    </a:lnTo>
                    <a:lnTo>
                      <a:pt x="24" y="1"/>
                    </a:lnTo>
                    <a:lnTo>
                      <a:pt x="21" y="2"/>
                    </a:lnTo>
                    <a:lnTo>
                      <a:pt x="18" y="2"/>
                    </a:lnTo>
                    <a:lnTo>
                      <a:pt x="15" y="3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2"/>
                    </a:lnTo>
                    <a:lnTo>
                      <a:pt x="7" y="52"/>
                    </a:lnTo>
                    <a:lnTo>
                      <a:pt x="7" y="49"/>
                    </a:lnTo>
                    <a:lnTo>
                      <a:pt x="7" y="41"/>
                    </a:lnTo>
                    <a:lnTo>
                      <a:pt x="7" y="34"/>
                    </a:lnTo>
                    <a:lnTo>
                      <a:pt x="7" y="30"/>
                    </a:lnTo>
                    <a:lnTo>
                      <a:pt x="8" y="30"/>
                    </a:lnTo>
                    <a:lnTo>
                      <a:pt x="10" y="29"/>
                    </a:lnTo>
                    <a:lnTo>
                      <a:pt x="12" y="29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9" y="27"/>
                    </a:lnTo>
                    <a:lnTo>
                      <a:pt x="21" y="26"/>
                    </a:lnTo>
                    <a:lnTo>
                      <a:pt x="24" y="26"/>
                    </a:lnTo>
                    <a:lnTo>
                      <a:pt x="26" y="25"/>
                    </a:lnTo>
                    <a:lnTo>
                      <a:pt x="29" y="24"/>
                    </a:lnTo>
                    <a:lnTo>
                      <a:pt x="32" y="24"/>
                    </a:lnTo>
                    <a:lnTo>
                      <a:pt x="34" y="23"/>
                    </a:lnTo>
                    <a:lnTo>
                      <a:pt x="37" y="22"/>
                    </a:lnTo>
                    <a:lnTo>
                      <a:pt x="39" y="22"/>
                    </a:lnTo>
                    <a:lnTo>
                      <a:pt x="41" y="22"/>
                    </a:lnTo>
                    <a:lnTo>
                      <a:pt x="43" y="21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11" name="Freeform 258"/>
              <p:cNvSpPr>
                <a:spLocks/>
              </p:cNvSpPr>
              <p:nvPr/>
            </p:nvSpPr>
            <p:spPr bwMode="auto">
              <a:xfrm>
                <a:off x="921" y="2752"/>
                <a:ext cx="231" cy="47"/>
              </a:xfrm>
              <a:custGeom>
                <a:avLst/>
                <a:gdLst>
                  <a:gd name="T0" fmla="*/ 18 w 231"/>
                  <a:gd name="T1" fmla="*/ 7 h 47"/>
                  <a:gd name="T2" fmla="*/ 24 w 231"/>
                  <a:gd name="T3" fmla="*/ 6 h 47"/>
                  <a:gd name="T4" fmla="*/ 32 w 231"/>
                  <a:gd name="T5" fmla="*/ 5 h 47"/>
                  <a:gd name="T6" fmla="*/ 40 w 231"/>
                  <a:gd name="T7" fmla="*/ 4 h 47"/>
                  <a:gd name="T8" fmla="*/ 49 w 231"/>
                  <a:gd name="T9" fmla="*/ 3 h 47"/>
                  <a:gd name="T10" fmla="*/ 59 w 231"/>
                  <a:gd name="T11" fmla="*/ 2 h 47"/>
                  <a:gd name="T12" fmla="*/ 69 w 231"/>
                  <a:gd name="T13" fmla="*/ 1 h 47"/>
                  <a:gd name="T14" fmla="*/ 80 w 231"/>
                  <a:gd name="T15" fmla="*/ 1 h 47"/>
                  <a:gd name="T16" fmla="*/ 91 w 231"/>
                  <a:gd name="T17" fmla="*/ 0 h 47"/>
                  <a:gd name="T18" fmla="*/ 103 w 231"/>
                  <a:gd name="T19" fmla="*/ 0 h 47"/>
                  <a:gd name="T20" fmla="*/ 115 w 231"/>
                  <a:gd name="T21" fmla="*/ 0 h 47"/>
                  <a:gd name="T22" fmla="*/ 130 w 231"/>
                  <a:gd name="T23" fmla="*/ 0 h 47"/>
                  <a:gd name="T24" fmla="*/ 145 w 231"/>
                  <a:gd name="T25" fmla="*/ 0 h 47"/>
                  <a:gd name="T26" fmla="*/ 159 w 231"/>
                  <a:gd name="T27" fmla="*/ 1 h 47"/>
                  <a:gd name="T28" fmla="*/ 172 w 231"/>
                  <a:gd name="T29" fmla="*/ 2 h 47"/>
                  <a:gd name="T30" fmla="*/ 184 w 231"/>
                  <a:gd name="T31" fmla="*/ 3 h 47"/>
                  <a:gd name="T32" fmla="*/ 194 w 231"/>
                  <a:gd name="T33" fmla="*/ 4 h 47"/>
                  <a:gd name="T34" fmla="*/ 201 w 231"/>
                  <a:gd name="T35" fmla="*/ 5 h 47"/>
                  <a:gd name="T36" fmla="*/ 208 w 231"/>
                  <a:gd name="T37" fmla="*/ 6 h 47"/>
                  <a:gd name="T38" fmla="*/ 215 w 231"/>
                  <a:gd name="T39" fmla="*/ 7 h 47"/>
                  <a:gd name="T40" fmla="*/ 220 w 231"/>
                  <a:gd name="T41" fmla="*/ 9 h 47"/>
                  <a:gd name="T42" fmla="*/ 224 w 231"/>
                  <a:gd name="T43" fmla="*/ 10 h 47"/>
                  <a:gd name="T44" fmla="*/ 228 w 231"/>
                  <a:gd name="T45" fmla="*/ 12 h 47"/>
                  <a:gd name="T46" fmla="*/ 230 w 231"/>
                  <a:gd name="T47" fmla="*/ 15 h 47"/>
                  <a:gd name="T48" fmla="*/ 230 w 231"/>
                  <a:gd name="T49" fmla="*/ 31 h 47"/>
                  <a:gd name="T50" fmla="*/ 225 w 231"/>
                  <a:gd name="T51" fmla="*/ 35 h 47"/>
                  <a:gd name="T52" fmla="*/ 218 w 231"/>
                  <a:gd name="T53" fmla="*/ 38 h 47"/>
                  <a:gd name="T54" fmla="*/ 213 w 231"/>
                  <a:gd name="T55" fmla="*/ 39 h 47"/>
                  <a:gd name="T56" fmla="*/ 209 w 231"/>
                  <a:gd name="T57" fmla="*/ 40 h 47"/>
                  <a:gd name="T58" fmla="*/ 205 w 231"/>
                  <a:gd name="T59" fmla="*/ 41 h 47"/>
                  <a:gd name="T60" fmla="*/ 201 w 231"/>
                  <a:gd name="T61" fmla="*/ 42 h 47"/>
                  <a:gd name="T62" fmla="*/ 196 w 231"/>
                  <a:gd name="T63" fmla="*/ 42 h 47"/>
                  <a:gd name="T64" fmla="*/ 191 w 231"/>
                  <a:gd name="T65" fmla="*/ 43 h 47"/>
                  <a:gd name="T66" fmla="*/ 183 w 231"/>
                  <a:gd name="T67" fmla="*/ 44 h 47"/>
                  <a:gd name="T68" fmla="*/ 175 w 231"/>
                  <a:gd name="T69" fmla="*/ 45 h 47"/>
                  <a:gd name="T70" fmla="*/ 166 w 231"/>
                  <a:gd name="T71" fmla="*/ 45 h 47"/>
                  <a:gd name="T72" fmla="*/ 158 w 231"/>
                  <a:gd name="T73" fmla="*/ 46 h 47"/>
                  <a:gd name="T74" fmla="*/ 148 w 231"/>
                  <a:gd name="T75" fmla="*/ 46 h 47"/>
                  <a:gd name="T76" fmla="*/ 142 w 231"/>
                  <a:gd name="T77" fmla="*/ 46 h 47"/>
                  <a:gd name="T78" fmla="*/ 136 w 231"/>
                  <a:gd name="T79" fmla="*/ 47 h 47"/>
                  <a:gd name="T80" fmla="*/ 130 w 231"/>
                  <a:gd name="T81" fmla="*/ 47 h 47"/>
                  <a:gd name="T82" fmla="*/ 123 w 231"/>
                  <a:gd name="T83" fmla="*/ 47 h 47"/>
                  <a:gd name="T84" fmla="*/ 117 w 231"/>
                  <a:gd name="T85" fmla="*/ 47 h 47"/>
                  <a:gd name="T86" fmla="*/ 111 w 231"/>
                  <a:gd name="T87" fmla="*/ 47 h 47"/>
                  <a:gd name="T88" fmla="*/ 104 w 231"/>
                  <a:gd name="T89" fmla="*/ 47 h 47"/>
                  <a:gd name="T90" fmla="*/ 98 w 231"/>
                  <a:gd name="T91" fmla="*/ 47 h 47"/>
                  <a:gd name="T92" fmla="*/ 92 w 231"/>
                  <a:gd name="T93" fmla="*/ 47 h 47"/>
                  <a:gd name="T94" fmla="*/ 86 w 231"/>
                  <a:gd name="T95" fmla="*/ 46 h 47"/>
                  <a:gd name="T96" fmla="*/ 77 w 231"/>
                  <a:gd name="T97" fmla="*/ 46 h 47"/>
                  <a:gd name="T98" fmla="*/ 63 w 231"/>
                  <a:gd name="T99" fmla="*/ 45 h 47"/>
                  <a:gd name="T100" fmla="*/ 50 w 231"/>
                  <a:gd name="T101" fmla="*/ 44 h 47"/>
                  <a:gd name="T102" fmla="*/ 39 w 231"/>
                  <a:gd name="T103" fmla="*/ 43 h 47"/>
                  <a:gd name="T104" fmla="*/ 29 w 231"/>
                  <a:gd name="T105" fmla="*/ 42 h 47"/>
                  <a:gd name="T106" fmla="*/ 20 w 231"/>
                  <a:gd name="T107" fmla="*/ 40 h 47"/>
                  <a:gd name="T108" fmla="*/ 14 w 231"/>
                  <a:gd name="T109" fmla="*/ 38 h 47"/>
                  <a:gd name="T110" fmla="*/ 9 w 231"/>
                  <a:gd name="T111" fmla="*/ 37 h 47"/>
                  <a:gd name="T112" fmla="*/ 5 w 231"/>
                  <a:gd name="T113" fmla="*/ 35 h 47"/>
                  <a:gd name="T114" fmla="*/ 2 w 231"/>
                  <a:gd name="T115" fmla="*/ 33 h 47"/>
                  <a:gd name="T116" fmla="*/ 0 w 231"/>
                  <a:gd name="T117" fmla="*/ 31 h 47"/>
                  <a:gd name="T118" fmla="*/ 0 w 231"/>
                  <a:gd name="T119" fmla="*/ 14 h 47"/>
                  <a:gd name="T120" fmla="*/ 4 w 231"/>
                  <a:gd name="T121" fmla="*/ 11 h 47"/>
                  <a:gd name="T122" fmla="*/ 10 w 231"/>
                  <a:gd name="T123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1" h="47">
                    <a:moveTo>
                      <a:pt x="14" y="8"/>
                    </a:moveTo>
                    <a:lnTo>
                      <a:pt x="16" y="7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22" y="6"/>
                    </a:lnTo>
                    <a:lnTo>
                      <a:pt x="24" y="6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32" y="5"/>
                    </a:lnTo>
                    <a:lnTo>
                      <a:pt x="34" y="4"/>
                    </a:lnTo>
                    <a:lnTo>
                      <a:pt x="37" y="4"/>
                    </a:lnTo>
                    <a:lnTo>
                      <a:pt x="40" y="4"/>
                    </a:lnTo>
                    <a:lnTo>
                      <a:pt x="43" y="3"/>
                    </a:lnTo>
                    <a:lnTo>
                      <a:pt x="46" y="3"/>
                    </a:lnTo>
                    <a:lnTo>
                      <a:pt x="49" y="3"/>
                    </a:lnTo>
                    <a:lnTo>
                      <a:pt x="52" y="2"/>
                    </a:lnTo>
                    <a:lnTo>
                      <a:pt x="56" y="2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1"/>
                    </a:lnTo>
                    <a:lnTo>
                      <a:pt x="69" y="1"/>
                    </a:lnTo>
                    <a:lnTo>
                      <a:pt x="73" y="1"/>
                    </a:lnTo>
                    <a:lnTo>
                      <a:pt x="76" y="1"/>
                    </a:lnTo>
                    <a:lnTo>
                      <a:pt x="80" y="1"/>
                    </a:lnTo>
                    <a:lnTo>
                      <a:pt x="84" y="1"/>
                    </a:lnTo>
                    <a:lnTo>
                      <a:pt x="87" y="0"/>
                    </a:lnTo>
                    <a:lnTo>
                      <a:pt x="91" y="0"/>
                    </a:lnTo>
                    <a:lnTo>
                      <a:pt x="95" y="0"/>
                    </a:lnTo>
                    <a:lnTo>
                      <a:pt x="99" y="0"/>
                    </a:lnTo>
                    <a:lnTo>
                      <a:pt x="103" y="0"/>
                    </a:lnTo>
                    <a:lnTo>
                      <a:pt x="107" y="0"/>
                    </a:lnTo>
                    <a:lnTo>
                      <a:pt x="111" y="0"/>
                    </a:lnTo>
                    <a:lnTo>
                      <a:pt x="115" y="0"/>
                    </a:lnTo>
                    <a:lnTo>
                      <a:pt x="120" y="0"/>
                    </a:lnTo>
                    <a:lnTo>
                      <a:pt x="125" y="0"/>
                    </a:lnTo>
                    <a:lnTo>
                      <a:pt x="130" y="0"/>
                    </a:lnTo>
                    <a:lnTo>
                      <a:pt x="135" y="0"/>
                    </a:lnTo>
                    <a:lnTo>
                      <a:pt x="140" y="0"/>
                    </a:lnTo>
                    <a:lnTo>
                      <a:pt x="145" y="0"/>
                    </a:lnTo>
                    <a:lnTo>
                      <a:pt x="150" y="1"/>
                    </a:lnTo>
                    <a:lnTo>
                      <a:pt x="154" y="1"/>
                    </a:lnTo>
                    <a:lnTo>
                      <a:pt x="159" y="1"/>
                    </a:lnTo>
                    <a:lnTo>
                      <a:pt x="163" y="1"/>
                    </a:lnTo>
                    <a:lnTo>
                      <a:pt x="168" y="2"/>
                    </a:lnTo>
                    <a:lnTo>
                      <a:pt x="172" y="2"/>
                    </a:lnTo>
                    <a:lnTo>
                      <a:pt x="176" y="2"/>
                    </a:lnTo>
                    <a:lnTo>
                      <a:pt x="180" y="3"/>
                    </a:lnTo>
                    <a:lnTo>
                      <a:pt x="184" y="3"/>
                    </a:lnTo>
                    <a:lnTo>
                      <a:pt x="188" y="3"/>
                    </a:lnTo>
                    <a:lnTo>
                      <a:pt x="191" y="4"/>
                    </a:lnTo>
                    <a:lnTo>
                      <a:pt x="194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4" y="5"/>
                    </a:lnTo>
                    <a:lnTo>
                      <a:pt x="206" y="6"/>
                    </a:lnTo>
                    <a:lnTo>
                      <a:pt x="208" y="6"/>
                    </a:lnTo>
                    <a:lnTo>
                      <a:pt x="211" y="7"/>
                    </a:lnTo>
                    <a:lnTo>
                      <a:pt x="213" y="7"/>
                    </a:lnTo>
                    <a:lnTo>
                      <a:pt x="215" y="7"/>
                    </a:lnTo>
                    <a:lnTo>
                      <a:pt x="216" y="8"/>
                    </a:lnTo>
                    <a:lnTo>
                      <a:pt x="218" y="8"/>
                    </a:lnTo>
                    <a:lnTo>
                      <a:pt x="220" y="9"/>
                    </a:lnTo>
                    <a:lnTo>
                      <a:pt x="221" y="9"/>
                    </a:lnTo>
                    <a:lnTo>
                      <a:pt x="223" y="10"/>
                    </a:lnTo>
                    <a:lnTo>
                      <a:pt x="224" y="10"/>
                    </a:lnTo>
                    <a:lnTo>
                      <a:pt x="226" y="11"/>
                    </a:lnTo>
                    <a:lnTo>
                      <a:pt x="227" y="12"/>
                    </a:lnTo>
                    <a:lnTo>
                      <a:pt x="228" y="12"/>
                    </a:lnTo>
                    <a:lnTo>
                      <a:pt x="229" y="13"/>
                    </a:lnTo>
                    <a:lnTo>
                      <a:pt x="230" y="14"/>
                    </a:lnTo>
                    <a:lnTo>
                      <a:pt x="230" y="15"/>
                    </a:lnTo>
                    <a:lnTo>
                      <a:pt x="231" y="16"/>
                    </a:lnTo>
                    <a:lnTo>
                      <a:pt x="231" y="30"/>
                    </a:lnTo>
                    <a:lnTo>
                      <a:pt x="230" y="31"/>
                    </a:lnTo>
                    <a:lnTo>
                      <a:pt x="229" y="32"/>
                    </a:lnTo>
                    <a:lnTo>
                      <a:pt x="227" y="33"/>
                    </a:lnTo>
                    <a:lnTo>
                      <a:pt x="225" y="35"/>
                    </a:lnTo>
                    <a:lnTo>
                      <a:pt x="222" y="36"/>
                    </a:lnTo>
                    <a:lnTo>
                      <a:pt x="220" y="37"/>
                    </a:lnTo>
                    <a:lnTo>
                      <a:pt x="218" y="38"/>
                    </a:lnTo>
                    <a:lnTo>
                      <a:pt x="216" y="39"/>
                    </a:lnTo>
                    <a:lnTo>
                      <a:pt x="214" y="39"/>
                    </a:lnTo>
                    <a:lnTo>
                      <a:pt x="213" y="39"/>
                    </a:lnTo>
                    <a:lnTo>
                      <a:pt x="212" y="39"/>
                    </a:lnTo>
                    <a:lnTo>
                      <a:pt x="211" y="40"/>
                    </a:lnTo>
                    <a:lnTo>
                      <a:pt x="209" y="40"/>
                    </a:lnTo>
                    <a:lnTo>
                      <a:pt x="208" y="40"/>
                    </a:lnTo>
                    <a:lnTo>
                      <a:pt x="207" y="41"/>
                    </a:lnTo>
                    <a:lnTo>
                      <a:pt x="205" y="41"/>
                    </a:lnTo>
                    <a:lnTo>
                      <a:pt x="204" y="41"/>
                    </a:lnTo>
                    <a:lnTo>
                      <a:pt x="202" y="41"/>
                    </a:lnTo>
                    <a:lnTo>
                      <a:pt x="201" y="42"/>
                    </a:lnTo>
                    <a:lnTo>
                      <a:pt x="200" y="42"/>
                    </a:lnTo>
                    <a:lnTo>
                      <a:pt x="198" y="42"/>
                    </a:lnTo>
                    <a:lnTo>
                      <a:pt x="196" y="42"/>
                    </a:lnTo>
                    <a:lnTo>
                      <a:pt x="195" y="43"/>
                    </a:lnTo>
                    <a:lnTo>
                      <a:pt x="193" y="43"/>
                    </a:lnTo>
                    <a:lnTo>
                      <a:pt x="191" y="43"/>
                    </a:lnTo>
                    <a:lnTo>
                      <a:pt x="188" y="43"/>
                    </a:lnTo>
                    <a:lnTo>
                      <a:pt x="186" y="44"/>
                    </a:lnTo>
                    <a:lnTo>
                      <a:pt x="183" y="44"/>
                    </a:lnTo>
                    <a:lnTo>
                      <a:pt x="180" y="44"/>
                    </a:lnTo>
                    <a:lnTo>
                      <a:pt x="178" y="44"/>
                    </a:lnTo>
                    <a:lnTo>
                      <a:pt x="175" y="45"/>
                    </a:lnTo>
                    <a:lnTo>
                      <a:pt x="172" y="45"/>
                    </a:lnTo>
                    <a:lnTo>
                      <a:pt x="169" y="45"/>
                    </a:lnTo>
                    <a:lnTo>
                      <a:pt x="166" y="45"/>
                    </a:lnTo>
                    <a:lnTo>
                      <a:pt x="163" y="45"/>
                    </a:lnTo>
                    <a:lnTo>
                      <a:pt x="160" y="46"/>
                    </a:lnTo>
                    <a:lnTo>
                      <a:pt x="158" y="46"/>
                    </a:lnTo>
                    <a:lnTo>
                      <a:pt x="154" y="46"/>
                    </a:lnTo>
                    <a:lnTo>
                      <a:pt x="151" y="46"/>
                    </a:lnTo>
                    <a:lnTo>
                      <a:pt x="148" y="46"/>
                    </a:lnTo>
                    <a:lnTo>
                      <a:pt x="146" y="46"/>
                    </a:lnTo>
                    <a:lnTo>
                      <a:pt x="144" y="46"/>
                    </a:lnTo>
                    <a:lnTo>
                      <a:pt x="142" y="46"/>
                    </a:lnTo>
                    <a:lnTo>
                      <a:pt x="140" y="47"/>
                    </a:lnTo>
                    <a:lnTo>
                      <a:pt x="138" y="47"/>
                    </a:lnTo>
                    <a:lnTo>
                      <a:pt x="136" y="47"/>
                    </a:lnTo>
                    <a:lnTo>
                      <a:pt x="134" y="47"/>
                    </a:lnTo>
                    <a:lnTo>
                      <a:pt x="132" y="47"/>
                    </a:lnTo>
                    <a:lnTo>
                      <a:pt x="130" y="47"/>
                    </a:lnTo>
                    <a:lnTo>
                      <a:pt x="128" y="47"/>
                    </a:lnTo>
                    <a:lnTo>
                      <a:pt x="126" y="47"/>
                    </a:lnTo>
                    <a:lnTo>
                      <a:pt x="123" y="47"/>
                    </a:lnTo>
                    <a:lnTo>
                      <a:pt x="121" y="47"/>
                    </a:lnTo>
                    <a:lnTo>
                      <a:pt x="119" y="47"/>
                    </a:lnTo>
                    <a:lnTo>
                      <a:pt x="117" y="47"/>
                    </a:lnTo>
                    <a:lnTo>
                      <a:pt x="115" y="47"/>
                    </a:lnTo>
                    <a:lnTo>
                      <a:pt x="113" y="47"/>
                    </a:lnTo>
                    <a:lnTo>
                      <a:pt x="111" y="47"/>
                    </a:lnTo>
                    <a:lnTo>
                      <a:pt x="109" y="47"/>
                    </a:lnTo>
                    <a:lnTo>
                      <a:pt x="106" y="47"/>
                    </a:lnTo>
                    <a:lnTo>
                      <a:pt x="104" y="47"/>
                    </a:lnTo>
                    <a:lnTo>
                      <a:pt x="102" y="47"/>
                    </a:lnTo>
                    <a:lnTo>
                      <a:pt x="100" y="47"/>
                    </a:lnTo>
                    <a:lnTo>
                      <a:pt x="98" y="47"/>
                    </a:lnTo>
                    <a:lnTo>
                      <a:pt x="96" y="47"/>
                    </a:lnTo>
                    <a:lnTo>
                      <a:pt x="94" y="47"/>
                    </a:lnTo>
                    <a:lnTo>
                      <a:pt x="92" y="47"/>
                    </a:lnTo>
                    <a:lnTo>
                      <a:pt x="90" y="47"/>
                    </a:lnTo>
                    <a:lnTo>
                      <a:pt x="88" y="46"/>
                    </a:lnTo>
                    <a:lnTo>
                      <a:pt x="86" y="46"/>
                    </a:lnTo>
                    <a:lnTo>
                      <a:pt x="84" y="46"/>
                    </a:lnTo>
                    <a:lnTo>
                      <a:pt x="82" y="46"/>
                    </a:lnTo>
                    <a:lnTo>
                      <a:pt x="77" y="46"/>
                    </a:lnTo>
                    <a:lnTo>
                      <a:pt x="72" y="46"/>
                    </a:lnTo>
                    <a:lnTo>
                      <a:pt x="67" y="46"/>
                    </a:lnTo>
                    <a:lnTo>
                      <a:pt x="63" y="45"/>
                    </a:lnTo>
                    <a:lnTo>
                      <a:pt x="58" y="45"/>
                    </a:lnTo>
                    <a:lnTo>
                      <a:pt x="54" y="45"/>
                    </a:lnTo>
                    <a:lnTo>
                      <a:pt x="50" y="44"/>
                    </a:lnTo>
                    <a:lnTo>
                      <a:pt x="46" y="44"/>
                    </a:lnTo>
                    <a:lnTo>
                      <a:pt x="43" y="44"/>
                    </a:lnTo>
                    <a:lnTo>
                      <a:pt x="39" y="43"/>
                    </a:lnTo>
                    <a:lnTo>
                      <a:pt x="35" y="43"/>
                    </a:lnTo>
                    <a:lnTo>
                      <a:pt x="32" y="42"/>
                    </a:lnTo>
                    <a:lnTo>
                      <a:pt x="29" y="42"/>
                    </a:lnTo>
                    <a:lnTo>
                      <a:pt x="26" y="41"/>
                    </a:lnTo>
                    <a:lnTo>
                      <a:pt x="23" y="40"/>
                    </a:lnTo>
                    <a:lnTo>
                      <a:pt x="20" y="40"/>
                    </a:lnTo>
                    <a:lnTo>
                      <a:pt x="18" y="39"/>
                    </a:lnTo>
                    <a:lnTo>
                      <a:pt x="16" y="39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0" y="37"/>
                    </a:lnTo>
                    <a:lnTo>
                      <a:pt x="9" y="37"/>
                    </a:lnTo>
                    <a:lnTo>
                      <a:pt x="7" y="36"/>
                    </a:lnTo>
                    <a:lnTo>
                      <a:pt x="6" y="35"/>
                    </a:lnTo>
                    <a:lnTo>
                      <a:pt x="5" y="35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2" y="33"/>
                    </a:lnTo>
                    <a:lnTo>
                      <a:pt x="1" y="32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0" y="30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1" y="13"/>
                    </a:lnTo>
                    <a:lnTo>
                      <a:pt x="2" y="12"/>
                    </a:lnTo>
                    <a:lnTo>
                      <a:pt x="4" y="11"/>
                    </a:lnTo>
                    <a:lnTo>
                      <a:pt x="5" y="10"/>
                    </a:lnTo>
                    <a:lnTo>
                      <a:pt x="7" y="9"/>
                    </a:lnTo>
                    <a:lnTo>
                      <a:pt x="10" y="9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12" name="Freeform 259"/>
              <p:cNvSpPr>
                <a:spLocks/>
              </p:cNvSpPr>
              <p:nvPr/>
            </p:nvSpPr>
            <p:spPr bwMode="auto">
              <a:xfrm>
                <a:off x="925" y="2755"/>
                <a:ext cx="222" cy="27"/>
              </a:xfrm>
              <a:custGeom>
                <a:avLst/>
                <a:gdLst>
                  <a:gd name="T0" fmla="*/ 211 w 222"/>
                  <a:gd name="T1" fmla="*/ 19 h 27"/>
                  <a:gd name="T2" fmla="*/ 200 w 222"/>
                  <a:gd name="T3" fmla="*/ 21 h 27"/>
                  <a:gd name="T4" fmla="*/ 187 w 222"/>
                  <a:gd name="T5" fmla="*/ 23 h 27"/>
                  <a:gd name="T6" fmla="*/ 172 w 222"/>
                  <a:gd name="T7" fmla="*/ 25 h 27"/>
                  <a:gd name="T8" fmla="*/ 154 w 222"/>
                  <a:gd name="T9" fmla="*/ 26 h 27"/>
                  <a:gd name="T10" fmla="*/ 140 w 222"/>
                  <a:gd name="T11" fmla="*/ 27 h 27"/>
                  <a:gd name="T12" fmla="*/ 134 w 222"/>
                  <a:gd name="T13" fmla="*/ 27 h 27"/>
                  <a:gd name="T14" fmla="*/ 129 w 222"/>
                  <a:gd name="T15" fmla="*/ 27 h 27"/>
                  <a:gd name="T16" fmla="*/ 123 w 222"/>
                  <a:gd name="T17" fmla="*/ 27 h 27"/>
                  <a:gd name="T18" fmla="*/ 117 w 222"/>
                  <a:gd name="T19" fmla="*/ 27 h 27"/>
                  <a:gd name="T20" fmla="*/ 111 w 222"/>
                  <a:gd name="T21" fmla="*/ 27 h 27"/>
                  <a:gd name="T22" fmla="*/ 103 w 222"/>
                  <a:gd name="T23" fmla="*/ 27 h 27"/>
                  <a:gd name="T24" fmla="*/ 94 w 222"/>
                  <a:gd name="T25" fmla="*/ 27 h 27"/>
                  <a:gd name="T26" fmla="*/ 86 w 222"/>
                  <a:gd name="T27" fmla="*/ 27 h 27"/>
                  <a:gd name="T28" fmla="*/ 78 w 222"/>
                  <a:gd name="T29" fmla="*/ 26 h 27"/>
                  <a:gd name="T30" fmla="*/ 71 w 222"/>
                  <a:gd name="T31" fmla="*/ 26 h 27"/>
                  <a:gd name="T32" fmla="*/ 61 w 222"/>
                  <a:gd name="T33" fmla="*/ 25 h 27"/>
                  <a:gd name="T34" fmla="*/ 52 w 222"/>
                  <a:gd name="T35" fmla="*/ 25 h 27"/>
                  <a:gd name="T36" fmla="*/ 43 w 222"/>
                  <a:gd name="T37" fmla="*/ 24 h 27"/>
                  <a:gd name="T38" fmla="*/ 35 w 222"/>
                  <a:gd name="T39" fmla="*/ 23 h 27"/>
                  <a:gd name="T40" fmla="*/ 27 w 222"/>
                  <a:gd name="T41" fmla="*/ 22 h 27"/>
                  <a:gd name="T42" fmla="*/ 21 w 222"/>
                  <a:gd name="T43" fmla="*/ 21 h 27"/>
                  <a:gd name="T44" fmla="*/ 17 w 222"/>
                  <a:gd name="T45" fmla="*/ 21 h 27"/>
                  <a:gd name="T46" fmla="*/ 14 w 222"/>
                  <a:gd name="T47" fmla="*/ 20 h 27"/>
                  <a:gd name="T48" fmla="*/ 7 w 222"/>
                  <a:gd name="T49" fmla="*/ 18 h 27"/>
                  <a:gd name="T50" fmla="*/ 2 w 222"/>
                  <a:gd name="T51" fmla="*/ 16 h 27"/>
                  <a:gd name="T52" fmla="*/ 0 w 222"/>
                  <a:gd name="T53" fmla="*/ 13 h 27"/>
                  <a:gd name="T54" fmla="*/ 1 w 222"/>
                  <a:gd name="T55" fmla="*/ 11 h 27"/>
                  <a:gd name="T56" fmla="*/ 5 w 222"/>
                  <a:gd name="T57" fmla="*/ 9 h 27"/>
                  <a:gd name="T58" fmla="*/ 12 w 222"/>
                  <a:gd name="T59" fmla="*/ 7 h 27"/>
                  <a:gd name="T60" fmla="*/ 21 w 222"/>
                  <a:gd name="T61" fmla="*/ 5 h 27"/>
                  <a:gd name="T62" fmla="*/ 32 w 222"/>
                  <a:gd name="T63" fmla="*/ 4 h 27"/>
                  <a:gd name="T64" fmla="*/ 43 w 222"/>
                  <a:gd name="T65" fmla="*/ 2 h 27"/>
                  <a:gd name="T66" fmla="*/ 56 w 222"/>
                  <a:gd name="T67" fmla="*/ 1 h 27"/>
                  <a:gd name="T68" fmla="*/ 70 w 222"/>
                  <a:gd name="T69" fmla="*/ 1 h 27"/>
                  <a:gd name="T70" fmla="*/ 85 w 222"/>
                  <a:gd name="T71" fmla="*/ 0 h 27"/>
                  <a:gd name="T72" fmla="*/ 100 w 222"/>
                  <a:gd name="T73" fmla="*/ 0 h 27"/>
                  <a:gd name="T74" fmla="*/ 116 w 222"/>
                  <a:gd name="T75" fmla="*/ 0 h 27"/>
                  <a:gd name="T76" fmla="*/ 128 w 222"/>
                  <a:gd name="T77" fmla="*/ 0 h 27"/>
                  <a:gd name="T78" fmla="*/ 141 w 222"/>
                  <a:gd name="T79" fmla="*/ 0 h 27"/>
                  <a:gd name="T80" fmla="*/ 153 w 222"/>
                  <a:gd name="T81" fmla="*/ 1 h 27"/>
                  <a:gd name="T82" fmla="*/ 164 w 222"/>
                  <a:gd name="T83" fmla="*/ 1 h 27"/>
                  <a:gd name="T84" fmla="*/ 175 w 222"/>
                  <a:gd name="T85" fmla="*/ 2 h 27"/>
                  <a:gd name="T86" fmla="*/ 185 w 222"/>
                  <a:gd name="T87" fmla="*/ 3 h 27"/>
                  <a:gd name="T88" fmla="*/ 193 w 222"/>
                  <a:gd name="T89" fmla="*/ 4 h 27"/>
                  <a:gd name="T90" fmla="*/ 201 w 222"/>
                  <a:gd name="T91" fmla="*/ 5 h 27"/>
                  <a:gd name="T92" fmla="*/ 208 w 222"/>
                  <a:gd name="T93" fmla="*/ 7 h 27"/>
                  <a:gd name="T94" fmla="*/ 214 w 222"/>
                  <a:gd name="T95" fmla="*/ 8 h 27"/>
                  <a:gd name="T96" fmla="*/ 218 w 222"/>
                  <a:gd name="T97" fmla="*/ 10 h 27"/>
                  <a:gd name="T98" fmla="*/ 221 w 222"/>
                  <a:gd name="T99" fmla="*/ 11 h 27"/>
                  <a:gd name="T100" fmla="*/ 222 w 222"/>
                  <a:gd name="T101" fmla="*/ 13 h 27"/>
                  <a:gd name="T102" fmla="*/ 222 w 222"/>
                  <a:gd name="T103" fmla="*/ 15 h 27"/>
                  <a:gd name="T104" fmla="*/ 219 w 222"/>
                  <a:gd name="T10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2" h="27">
                    <a:moveTo>
                      <a:pt x="216" y="18"/>
                    </a:moveTo>
                    <a:lnTo>
                      <a:pt x="214" y="19"/>
                    </a:lnTo>
                    <a:lnTo>
                      <a:pt x="211" y="19"/>
                    </a:lnTo>
                    <a:lnTo>
                      <a:pt x="208" y="20"/>
                    </a:lnTo>
                    <a:lnTo>
                      <a:pt x="204" y="21"/>
                    </a:lnTo>
                    <a:lnTo>
                      <a:pt x="200" y="21"/>
                    </a:lnTo>
                    <a:lnTo>
                      <a:pt x="196" y="22"/>
                    </a:lnTo>
                    <a:lnTo>
                      <a:pt x="192" y="23"/>
                    </a:lnTo>
                    <a:lnTo>
                      <a:pt x="187" y="23"/>
                    </a:lnTo>
                    <a:lnTo>
                      <a:pt x="182" y="24"/>
                    </a:lnTo>
                    <a:lnTo>
                      <a:pt x="177" y="24"/>
                    </a:lnTo>
                    <a:lnTo>
                      <a:pt x="172" y="25"/>
                    </a:lnTo>
                    <a:lnTo>
                      <a:pt x="166" y="25"/>
                    </a:lnTo>
                    <a:lnTo>
                      <a:pt x="160" y="25"/>
                    </a:lnTo>
                    <a:lnTo>
                      <a:pt x="154" y="26"/>
                    </a:lnTo>
                    <a:lnTo>
                      <a:pt x="148" y="26"/>
                    </a:lnTo>
                    <a:lnTo>
                      <a:pt x="142" y="26"/>
                    </a:lnTo>
                    <a:lnTo>
                      <a:pt x="140" y="27"/>
                    </a:lnTo>
                    <a:lnTo>
                      <a:pt x="138" y="27"/>
                    </a:lnTo>
                    <a:lnTo>
                      <a:pt x="136" y="27"/>
                    </a:lnTo>
                    <a:lnTo>
                      <a:pt x="134" y="27"/>
                    </a:lnTo>
                    <a:lnTo>
                      <a:pt x="132" y="27"/>
                    </a:lnTo>
                    <a:lnTo>
                      <a:pt x="131" y="27"/>
                    </a:lnTo>
                    <a:lnTo>
                      <a:pt x="129" y="27"/>
                    </a:lnTo>
                    <a:lnTo>
                      <a:pt x="127" y="27"/>
                    </a:lnTo>
                    <a:lnTo>
                      <a:pt x="125" y="27"/>
                    </a:lnTo>
                    <a:lnTo>
                      <a:pt x="123" y="27"/>
                    </a:lnTo>
                    <a:lnTo>
                      <a:pt x="121" y="27"/>
                    </a:lnTo>
                    <a:lnTo>
                      <a:pt x="119" y="27"/>
                    </a:lnTo>
                    <a:lnTo>
                      <a:pt x="117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11" y="27"/>
                    </a:lnTo>
                    <a:lnTo>
                      <a:pt x="108" y="27"/>
                    </a:lnTo>
                    <a:lnTo>
                      <a:pt x="105" y="27"/>
                    </a:lnTo>
                    <a:lnTo>
                      <a:pt x="103" y="27"/>
                    </a:lnTo>
                    <a:lnTo>
                      <a:pt x="100" y="27"/>
                    </a:lnTo>
                    <a:lnTo>
                      <a:pt x="97" y="27"/>
                    </a:lnTo>
                    <a:lnTo>
                      <a:pt x="94" y="27"/>
                    </a:lnTo>
                    <a:lnTo>
                      <a:pt x="91" y="27"/>
                    </a:lnTo>
                    <a:lnTo>
                      <a:pt x="89" y="27"/>
                    </a:lnTo>
                    <a:lnTo>
                      <a:pt x="86" y="27"/>
                    </a:lnTo>
                    <a:lnTo>
                      <a:pt x="84" y="26"/>
                    </a:lnTo>
                    <a:lnTo>
                      <a:pt x="81" y="26"/>
                    </a:lnTo>
                    <a:lnTo>
                      <a:pt x="78" y="26"/>
                    </a:lnTo>
                    <a:lnTo>
                      <a:pt x="76" y="26"/>
                    </a:lnTo>
                    <a:lnTo>
                      <a:pt x="73" y="26"/>
                    </a:lnTo>
                    <a:lnTo>
                      <a:pt x="71" y="26"/>
                    </a:lnTo>
                    <a:lnTo>
                      <a:pt x="68" y="26"/>
                    </a:lnTo>
                    <a:lnTo>
                      <a:pt x="65" y="26"/>
                    </a:lnTo>
                    <a:lnTo>
                      <a:pt x="61" y="25"/>
                    </a:lnTo>
                    <a:lnTo>
                      <a:pt x="58" y="25"/>
                    </a:lnTo>
                    <a:lnTo>
                      <a:pt x="55" y="25"/>
                    </a:lnTo>
                    <a:lnTo>
                      <a:pt x="52" y="25"/>
                    </a:lnTo>
                    <a:lnTo>
                      <a:pt x="49" y="25"/>
                    </a:lnTo>
                    <a:lnTo>
                      <a:pt x="46" y="24"/>
                    </a:lnTo>
                    <a:lnTo>
                      <a:pt x="43" y="24"/>
                    </a:lnTo>
                    <a:lnTo>
                      <a:pt x="40" y="24"/>
                    </a:lnTo>
                    <a:lnTo>
                      <a:pt x="37" y="23"/>
                    </a:lnTo>
                    <a:lnTo>
                      <a:pt x="35" y="23"/>
                    </a:lnTo>
                    <a:lnTo>
                      <a:pt x="32" y="23"/>
                    </a:lnTo>
                    <a:lnTo>
                      <a:pt x="30" y="23"/>
                    </a:lnTo>
                    <a:lnTo>
                      <a:pt x="27" y="22"/>
                    </a:lnTo>
                    <a:lnTo>
                      <a:pt x="25" y="22"/>
                    </a:lnTo>
                    <a:lnTo>
                      <a:pt x="23" y="22"/>
                    </a:lnTo>
                    <a:lnTo>
                      <a:pt x="21" y="21"/>
                    </a:lnTo>
                    <a:lnTo>
                      <a:pt x="20" y="21"/>
                    </a:lnTo>
                    <a:lnTo>
                      <a:pt x="19" y="21"/>
                    </a:lnTo>
                    <a:lnTo>
                      <a:pt x="17" y="21"/>
                    </a:lnTo>
                    <a:lnTo>
                      <a:pt x="16" y="20"/>
                    </a:lnTo>
                    <a:lnTo>
                      <a:pt x="15" y="20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0" y="19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3" y="17"/>
                    </a:lnTo>
                    <a:lnTo>
                      <a:pt x="2" y="16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1" y="11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12" y="7"/>
                    </a:lnTo>
                    <a:lnTo>
                      <a:pt x="14" y="6"/>
                    </a:lnTo>
                    <a:lnTo>
                      <a:pt x="17" y="6"/>
                    </a:lnTo>
                    <a:lnTo>
                      <a:pt x="21" y="5"/>
                    </a:lnTo>
                    <a:lnTo>
                      <a:pt x="24" y="5"/>
                    </a:lnTo>
                    <a:lnTo>
                      <a:pt x="28" y="4"/>
                    </a:lnTo>
                    <a:lnTo>
                      <a:pt x="32" y="4"/>
                    </a:lnTo>
                    <a:lnTo>
                      <a:pt x="36" y="3"/>
                    </a:lnTo>
                    <a:lnTo>
                      <a:pt x="39" y="3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2" y="2"/>
                    </a:lnTo>
                    <a:lnTo>
                      <a:pt x="56" y="1"/>
                    </a:lnTo>
                    <a:lnTo>
                      <a:pt x="61" y="1"/>
                    </a:lnTo>
                    <a:lnTo>
                      <a:pt x="65" y="1"/>
                    </a:lnTo>
                    <a:lnTo>
                      <a:pt x="70" y="1"/>
                    </a:lnTo>
                    <a:lnTo>
                      <a:pt x="75" y="0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90" y="0"/>
                    </a:lnTo>
                    <a:lnTo>
                      <a:pt x="95" y="0"/>
                    </a:lnTo>
                    <a:lnTo>
                      <a:pt x="100" y="0"/>
                    </a:lnTo>
                    <a:lnTo>
                      <a:pt x="106" y="0"/>
                    </a:lnTo>
                    <a:lnTo>
                      <a:pt x="111" y="0"/>
                    </a:lnTo>
                    <a:lnTo>
                      <a:pt x="116" y="0"/>
                    </a:lnTo>
                    <a:lnTo>
                      <a:pt x="120" y="0"/>
                    </a:lnTo>
                    <a:lnTo>
                      <a:pt x="124" y="0"/>
                    </a:lnTo>
                    <a:lnTo>
                      <a:pt x="128" y="0"/>
                    </a:lnTo>
                    <a:lnTo>
                      <a:pt x="133" y="0"/>
                    </a:lnTo>
                    <a:lnTo>
                      <a:pt x="137" y="0"/>
                    </a:lnTo>
                    <a:lnTo>
                      <a:pt x="141" y="0"/>
                    </a:lnTo>
                    <a:lnTo>
                      <a:pt x="145" y="0"/>
                    </a:lnTo>
                    <a:lnTo>
                      <a:pt x="149" y="0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4" y="1"/>
                    </a:lnTo>
                    <a:lnTo>
                      <a:pt x="168" y="2"/>
                    </a:lnTo>
                    <a:lnTo>
                      <a:pt x="171" y="2"/>
                    </a:lnTo>
                    <a:lnTo>
                      <a:pt x="175" y="2"/>
                    </a:lnTo>
                    <a:lnTo>
                      <a:pt x="178" y="2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8" y="3"/>
                    </a:lnTo>
                    <a:lnTo>
                      <a:pt x="191" y="4"/>
                    </a:lnTo>
                    <a:lnTo>
                      <a:pt x="193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4" y="6"/>
                    </a:lnTo>
                    <a:lnTo>
                      <a:pt x="206" y="6"/>
                    </a:lnTo>
                    <a:lnTo>
                      <a:pt x="208" y="7"/>
                    </a:lnTo>
                    <a:lnTo>
                      <a:pt x="210" y="7"/>
                    </a:lnTo>
                    <a:lnTo>
                      <a:pt x="212" y="7"/>
                    </a:lnTo>
                    <a:lnTo>
                      <a:pt x="214" y="8"/>
                    </a:lnTo>
                    <a:lnTo>
                      <a:pt x="215" y="8"/>
                    </a:lnTo>
                    <a:lnTo>
                      <a:pt x="217" y="9"/>
                    </a:lnTo>
                    <a:lnTo>
                      <a:pt x="218" y="10"/>
                    </a:lnTo>
                    <a:lnTo>
                      <a:pt x="220" y="10"/>
                    </a:lnTo>
                    <a:lnTo>
                      <a:pt x="221" y="11"/>
                    </a:lnTo>
                    <a:lnTo>
                      <a:pt x="221" y="11"/>
                    </a:lnTo>
                    <a:lnTo>
                      <a:pt x="222" y="12"/>
                    </a:lnTo>
                    <a:lnTo>
                      <a:pt x="222" y="13"/>
                    </a:lnTo>
                    <a:lnTo>
                      <a:pt x="222" y="13"/>
                    </a:lnTo>
                    <a:lnTo>
                      <a:pt x="222" y="14"/>
                    </a:lnTo>
                    <a:lnTo>
                      <a:pt x="222" y="14"/>
                    </a:lnTo>
                    <a:lnTo>
                      <a:pt x="222" y="15"/>
                    </a:lnTo>
                    <a:lnTo>
                      <a:pt x="221" y="16"/>
                    </a:lnTo>
                    <a:lnTo>
                      <a:pt x="220" y="16"/>
                    </a:lnTo>
                    <a:lnTo>
                      <a:pt x="219" y="17"/>
                    </a:lnTo>
                    <a:lnTo>
                      <a:pt x="218" y="17"/>
                    </a:lnTo>
                    <a:lnTo>
                      <a:pt x="216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13" name="Freeform 260"/>
              <p:cNvSpPr>
                <a:spLocks/>
              </p:cNvSpPr>
              <p:nvPr/>
            </p:nvSpPr>
            <p:spPr bwMode="auto">
              <a:xfrm>
                <a:off x="923" y="2772"/>
                <a:ext cx="226" cy="23"/>
              </a:xfrm>
              <a:custGeom>
                <a:avLst/>
                <a:gdLst>
                  <a:gd name="T0" fmla="*/ 223 w 226"/>
                  <a:gd name="T1" fmla="*/ 10 h 23"/>
                  <a:gd name="T2" fmla="*/ 217 w 226"/>
                  <a:gd name="T3" fmla="*/ 14 h 23"/>
                  <a:gd name="T4" fmla="*/ 209 w 226"/>
                  <a:gd name="T5" fmla="*/ 16 h 23"/>
                  <a:gd name="T6" fmla="*/ 200 w 226"/>
                  <a:gd name="T7" fmla="*/ 18 h 23"/>
                  <a:gd name="T8" fmla="*/ 189 w 226"/>
                  <a:gd name="T9" fmla="*/ 19 h 23"/>
                  <a:gd name="T10" fmla="*/ 177 w 226"/>
                  <a:gd name="T11" fmla="*/ 20 h 23"/>
                  <a:gd name="T12" fmla="*/ 164 w 226"/>
                  <a:gd name="T13" fmla="*/ 21 h 23"/>
                  <a:gd name="T14" fmla="*/ 150 w 226"/>
                  <a:gd name="T15" fmla="*/ 22 h 23"/>
                  <a:gd name="T16" fmla="*/ 141 w 226"/>
                  <a:gd name="T17" fmla="*/ 23 h 23"/>
                  <a:gd name="T18" fmla="*/ 135 w 226"/>
                  <a:gd name="T19" fmla="*/ 23 h 23"/>
                  <a:gd name="T20" fmla="*/ 130 w 226"/>
                  <a:gd name="T21" fmla="*/ 23 h 23"/>
                  <a:gd name="T22" fmla="*/ 124 w 226"/>
                  <a:gd name="T23" fmla="*/ 23 h 23"/>
                  <a:gd name="T24" fmla="*/ 118 w 226"/>
                  <a:gd name="T25" fmla="*/ 23 h 23"/>
                  <a:gd name="T26" fmla="*/ 111 w 226"/>
                  <a:gd name="T27" fmla="*/ 23 h 23"/>
                  <a:gd name="T28" fmla="*/ 102 w 226"/>
                  <a:gd name="T29" fmla="*/ 23 h 23"/>
                  <a:gd name="T30" fmla="*/ 94 w 226"/>
                  <a:gd name="T31" fmla="*/ 23 h 23"/>
                  <a:gd name="T32" fmla="*/ 86 w 226"/>
                  <a:gd name="T33" fmla="*/ 23 h 23"/>
                  <a:gd name="T34" fmla="*/ 78 w 226"/>
                  <a:gd name="T35" fmla="*/ 22 h 23"/>
                  <a:gd name="T36" fmla="*/ 70 w 226"/>
                  <a:gd name="T37" fmla="*/ 22 h 23"/>
                  <a:gd name="T38" fmla="*/ 60 w 226"/>
                  <a:gd name="T39" fmla="*/ 21 h 23"/>
                  <a:gd name="T40" fmla="*/ 51 w 226"/>
                  <a:gd name="T41" fmla="*/ 20 h 23"/>
                  <a:gd name="T42" fmla="*/ 42 w 226"/>
                  <a:gd name="T43" fmla="*/ 20 h 23"/>
                  <a:gd name="T44" fmla="*/ 34 w 226"/>
                  <a:gd name="T45" fmla="*/ 19 h 23"/>
                  <a:gd name="T46" fmla="*/ 27 w 226"/>
                  <a:gd name="T47" fmla="*/ 17 h 23"/>
                  <a:gd name="T48" fmla="*/ 22 w 226"/>
                  <a:gd name="T49" fmla="*/ 17 h 23"/>
                  <a:gd name="T50" fmla="*/ 18 w 226"/>
                  <a:gd name="T51" fmla="*/ 16 h 23"/>
                  <a:gd name="T52" fmla="*/ 15 w 226"/>
                  <a:gd name="T53" fmla="*/ 15 h 23"/>
                  <a:gd name="T54" fmla="*/ 6 w 226"/>
                  <a:gd name="T55" fmla="*/ 12 h 23"/>
                  <a:gd name="T56" fmla="*/ 1 w 226"/>
                  <a:gd name="T57" fmla="*/ 9 h 23"/>
                  <a:gd name="T58" fmla="*/ 0 w 226"/>
                  <a:gd name="T59" fmla="*/ 6 h 23"/>
                  <a:gd name="T60" fmla="*/ 0 w 226"/>
                  <a:gd name="T61" fmla="*/ 0 h 23"/>
                  <a:gd name="T62" fmla="*/ 3 w 226"/>
                  <a:gd name="T63" fmla="*/ 3 h 23"/>
                  <a:gd name="T64" fmla="*/ 9 w 226"/>
                  <a:gd name="T65" fmla="*/ 5 h 23"/>
                  <a:gd name="T66" fmla="*/ 15 w 226"/>
                  <a:gd name="T67" fmla="*/ 6 h 23"/>
                  <a:gd name="T68" fmla="*/ 18 w 226"/>
                  <a:gd name="T69" fmla="*/ 7 h 23"/>
                  <a:gd name="T70" fmla="*/ 22 w 226"/>
                  <a:gd name="T71" fmla="*/ 8 h 23"/>
                  <a:gd name="T72" fmla="*/ 28 w 226"/>
                  <a:gd name="T73" fmla="*/ 9 h 23"/>
                  <a:gd name="T74" fmla="*/ 36 w 226"/>
                  <a:gd name="T75" fmla="*/ 10 h 23"/>
                  <a:gd name="T76" fmla="*/ 44 w 226"/>
                  <a:gd name="T77" fmla="*/ 11 h 23"/>
                  <a:gd name="T78" fmla="*/ 53 w 226"/>
                  <a:gd name="T79" fmla="*/ 12 h 23"/>
                  <a:gd name="T80" fmla="*/ 63 w 226"/>
                  <a:gd name="T81" fmla="*/ 13 h 23"/>
                  <a:gd name="T82" fmla="*/ 72 w 226"/>
                  <a:gd name="T83" fmla="*/ 13 h 23"/>
                  <a:gd name="T84" fmla="*/ 80 w 226"/>
                  <a:gd name="T85" fmla="*/ 14 h 23"/>
                  <a:gd name="T86" fmla="*/ 88 w 226"/>
                  <a:gd name="T87" fmla="*/ 14 h 23"/>
                  <a:gd name="T88" fmla="*/ 97 w 226"/>
                  <a:gd name="T89" fmla="*/ 14 h 23"/>
                  <a:gd name="T90" fmla="*/ 105 w 226"/>
                  <a:gd name="T91" fmla="*/ 14 h 23"/>
                  <a:gd name="T92" fmla="*/ 114 w 226"/>
                  <a:gd name="T93" fmla="*/ 14 h 23"/>
                  <a:gd name="T94" fmla="*/ 120 w 226"/>
                  <a:gd name="T95" fmla="*/ 14 h 23"/>
                  <a:gd name="T96" fmla="*/ 126 w 226"/>
                  <a:gd name="T97" fmla="*/ 14 h 23"/>
                  <a:gd name="T98" fmla="*/ 132 w 226"/>
                  <a:gd name="T99" fmla="*/ 14 h 23"/>
                  <a:gd name="T100" fmla="*/ 137 w 226"/>
                  <a:gd name="T101" fmla="*/ 14 h 23"/>
                  <a:gd name="T102" fmla="*/ 143 w 226"/>
                  <a:gd name="T103" fmla="*/ 14 h 23"/>
                  <a:gd name="T104" fmla="*/ 158 w 226"/>
                  <a:gd name="T105" fmla="*/ 13 h 23"/>
                  <a:gd name="T106" fmla="*/ 175 w 226"/>
                  <a:gd name="T107" fmla="*/ 12 h 23"/>
                  <a:gd name="T108" fmla="*/ 191 w 226"/>
                  <a:gd name="T109" fmla="*/ 10 h 23"/>
                  <a:gd name="T110" fmla="*/ 204 w 226"/>
                  <a:gd name="T111" fmla="*/ 8 h 23"/>
                  <a:gd name="T112" fmla="*/ 214 w 226"/>
                  <a:gd name="T113" fmla="*/ 6 h 23"/>
                  <a:gd name="T114" fmla="*/ 220 w 226"/>
                  <a:gd name="T115" fmla="*/ 3 h 23"/>
                  <a:gd name="T116" fmla="*/ 223 w 226"/>
                  <a:gd name="T117" fmla="*/ 2 h 23"/>
                  <a:gd name="T118" fmla="*/ 226 w 226"/>
                  <a:gd name="T119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6" h="23">
                    <a:moveTo>
                      <a:pt x="226" y="8"/>
                    </a:moveTo>
                    <a:lnTo>
                      <a:pt x="225" y="9"/>
                    </a:lnTo>
                    <a:lnTo>
                      <a:pt x="223" y="10"/>
                    </a:lnTo>
                    <a:lnTo>
                      <a:pt x="221" y="12"/>
                    </a:lnTo>
                    <a:lnTo>
                      <a:pt x="219" y="13"/>
                    </a:lnTo>
                    <a:lnTo>
                      <a:pt x="217" y="14"/>
                    </a:lnTo>
                    <a:lnTo>
                      <a:pt x="214" y="15"/>
                    </a:lnTo>
                    <a:lnTo>
                      <a:pt x="211" y="15"/>
                    </a:lnTo>
                    <a:lnTo>
                      <a:pt x="209" y="16"/>
                    </a:lnTo>
                    <a:lnTo>
                      <a:pt x="206" y="17"/>
                    </a:lnTo>
                    <a:lnTo>
                      <a:pt x="203" y="17"/>
                    </a:lnTo>
                    <a:lnTo>
                      <a:pt x="200" y="18"/>
                    </a:lnTo>
                    <a:lnTo>
                      <a:pt x="196" y="18"/>
                    </a:lnTo>
                    <a:lnTo>
                      <a:pt x="193" y="19"/>
                    </a:lnTo>
                    <a:lnTo>
                      <a:pt x="189" y="19"/>
                    </a:lnTo>
                    <a:lnTo>
                      <a:pt x="185" y="20"/>
                    </a:lnTo>
                    <a:lnTo>
                      <a:pt x="181" y="20"/>
                    </a:lnTo>
                    <a:lnTo>
                      <a:pt x="177" y="20"/>
                    </a:lnTo>
                    <a:lnTo>
                      <a:pt x="173" y="21"/>
                    </a:lnTo>
                    <a:lnTo>
                      <a:pt x="169" y="21"/>
                    </a:lnTo>
                    <a:lnTo>
                      <a:pt x="164" y="21"/>
                    </a:lnTo>
                    <a:lnTo>
                      <a:pt x="160" y="22"/>
                    </a:lnTo>
                    <a:lnTo>
                      <a:pt x="155" y="22"/>
                    </a:lnTo>
                    <a:lnTo>
                      <a:pt x="150" y="22"/>
                    </a:lnTo>
                    <a:lnTo>
                      <a:pt x="145" y="22"/>
                    </a:lnTo>
                    <a:lnTo>
                      <a:pt x="143" y="23"/>
                    </a:lnTo>
                    <a:lnTo>
                      <a:pt x="141" y="23"/>
                    </a:lnTo>
                    <a:lnTo>
                      <a:pt x="139" y="23"/>
                    </a:lnTo>
                    <a:lnTo>
                      <a:pt x="137" y="23"/>
                    </a:lnTo>
                    <a:lnTo>
                      <a:pt x="135" y="23"/>
                    </a:lnTo>
                    <a:lnTo>
                      <a:pt x="133" y="23"/>
                    </a:lnTo>
                    <a:lnTo>
                      <a:pt x="131" y="23"/>
                    </a:lnTo>
                    <a:lnTo>
                      <a:pt x="130" y="23"/>
                    </a:lnTo>
                    <a:lnTo>
                      <a:pt x="128" y="23"/>
                    </a:lnTo>
                    <a:lnTo>
                      <a:pt x="126" y="23"/>
                    </a:lnTo>
                    <a:lnTo>
                      <a:pt x="124" y="23"/>
                    </a:lnTo>
                    <a:lnTo>
                      <a:pt x="122" y="23"/>
                    </a:lnTo>
                    <a:lnTo>
                      <a:pt x="120" y="23"/>
                    </a:lnTo>
                    <a:lnTo>
                      <a:pt x="118" y="23"/>
                    </a:lnTo>
                    <a:lnTo>
                      <a:pt x="116" y="23"/>
                    </a:lnTo>
                    <a:lnTo>
                      <a:pt x="114" y="23"/>
                    </a:lnTo>
                    <a:lnTo>
                      <a:pt x="111" y="23"/>
                    </a:lnTo>
                    <a:lnTo>
                      <a:pt x="108" y="23"/>
                    </a:lnTo>
                    <a:lnTo>
                      <a:pt x="105" y="23"/>
                    </a:lnTo>
                    <a:lnTo>
                      <a:pt x="102" y="23"/>
                    </a:lnTo>
                    <a:lnTo>
                      <a:pt x="100" y="23"/>
                    </a:lnTo>
                    <a:lnTo>
                      <a:pt x="97" y="23"/>
                    </a:lnTo>
                    <a:lnTo>
                      <a:pt x="94" y="23"/>
                    </a:lnTo>
                    <a:lnTo>
                      <a:pt x="91" y="23"/>
                    </a:lnTo>
                    <a:lnTo>
                      <a:pt x="89" y="23"/>
                    </a:lnTo>
                    <a:lnTo>
                      <a:pt x="86" y="23"/>
                    </a:lnTo>
                    <a:lnTo>
                      <a:pt x="83" y="22"/>
                    </a:lnTo>
                    <a:lnTo>
                      <a:pt x="81" y="22"/>
                    </a:lnTo>
                    <a:lnTo>
                      <a:pt x="78" y="22"/>
                    </a:lnTo>
                    <a:lnTo>
                      <a:pt x="76" y="22"/>
                    </a:lnTo>
                    <a:lnTo>
                      <a:pt x="73" y="22"/>
                    </a:lnTo>
                    <a:lnTo>
                      <a:pt x="70" y="22"/>
                    </a:lnTo>
                    <a:lnTo>
                      <a:pt x="67" y="22"/>
                    </a:lnTo>
                    <a:lnTo>
                      <a:pt x="64" y="21"/>
                    </a:lnTo>
                    <a:lnTo>
                      <a:pt x="60" y="21"/>
                    </a:lnTo>
                    <a:lnTo>
                      <a:pt x="57" y="21"/>
                    </a:lnTo>
                    <a:lnTo>
                      <a:pt x="54" y="21"/>
                    </a:lnTo>
                    <a:lnTo>
                      <a:pt x="51" y="20"/>
                    </a:lnTo>
                    <a:lnTo>
                      <a:pt x="48" y="20"/>
                    </a:lnTo>
                    <a:lnTo>
                      <a:pt x="45" y="20"/>
                    </a:lnTo>
                    <a:lnTo>
                      <a:pt x="42" y="20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4" y="19"/>
                    </a:lnTo>
                    <a:lnTo>
                      <a:pt x="32" y="18"/>
                    </a:lnTo>
                    <a:lnTo>
                      <a:pt x="29" y="18"/>
                    </a:lnTo>
                    <a:lnTo>
                      <a:pt x="27" y="17"/>
                    </a:lnTo>
                    <a:lnTo>
                      <a:pt x="24" y="17"/>
                    </a:lnTo>
                    <a:lnTo>
                      <a:pt x="23" y="17"/>
                    </a:lnTo>
                    <a:lnTo>
                      <a:pt x="22" y="17"/>
                    </a:lnTo>
                    <a:lnTo>
                      <a:pt x="20" y="16"/>
                    </a:lnTo>
                    <a:lnTo>
                      <a:pt x="19" y="16"/>
                    </a:lnTo>
                    <a:lnTo>
                      <a:pt x="18" y="16"/>
                    </a:lnTo>
                    <a:lnTo>
                      <a:pt x="17" y="15"/>
                    </a:lnTo>
                    <a:lnTo>
                      <a:pt x="16" y="15"/>
                    </a:lnTo>
                    <a:lnTo>
                      <a:pt x="15" y="15"/>
                    </a:lnTo>
                    <a:lnTo>
                      <a:pt x="11" y="14"/>
                    </a:lnTo>
                    <a:lnTo>
                      <a:pt x="9" y="13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3" y="10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7" y="4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16" y="7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1" y="8"/>
                    </a:lnTo>
                    <a:lnTo>
                      <a:pt x="22" y="8"/>
                    </a:lnTo>
                    <a:lnTo>
                      <a:pt x="23" y="8"/>
                    </a:lnTo>
                    <a:lnTo>
                      <a:pt x="26" y="9"/>
                    </a:lnTo>
                    <a:lnTo>
                      <a:pt x="28" y="9"/>
                    </a:lnTo>
                    <a:lnTo>
                      <a:pt x="31" y="9"/>
                    </a:lnTo>
                    <a:lnTo>
                      <a:pt x="33" y="10"/>
                    </a:lnTo>
                    <a:lnTo>
                      <a:pt x="36" y="10"/>
                    </a:lnTo>
                    <a:lnTo>
                      <a:pt x="39" y="10"/>
                    </a:lnTo>
                    <a:lnTo>
                      <a:pt x="41" y="11"/>
                    </a:lnTo>
                    <a:lnTo>
                      <a:pt x="44" y="11"/>
                    </a:lnTo>
                    <a:lnTo>
                      <a:pt x="47" y="11"/>
                    </a:lnTo>
                    <a:lnTo>
                      <a:pt x="50" y="12"/>
                    </a:lnTo>
                    <a:lnTo>
                      <a:pt x="53" y="12"/>
                    </a:lnTo>
                    <a:lnTo>
                      <a:pt x="57" y="12"/>
                    </a:lnTo>
                    <a:lnTo>
                      <a:pt x="60" y="12"/>
                    </a:lnTo>
                    <a:lnTo>
                      <a:pt x="63" y="13"/>
                    </a:lnTo>
                    <a:lnTo>
                      <a:pt x="67" y="13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80" y="14"/>
                    </a:lnTo>
                    <a:lnTo>
                      <a:pt x="83" y="14"/>
                    </a:lnTo>
                    <a:lnTo>
                      <a:pt x="86" y="14"/>
                    </a:lnTo>
                    <a:lnTo>
                      <a:pt x="88" y="14"/>
                    </a:lnTo>
                    <a:lnTo>
                      <a:pt x="91" y="14"/>
                    </a:lnTo>
                    <a:lnTo>
                      <a:pt x="94" y="14"/>
                    </a:lnTo>
                    <a:lnTo>
                      <a:pt x="97" y="14"/>
                    </a:lnTo>
                    <a:lnTo>
                      <a:pt x="99" y="14"/>
                    </a:lnTo>
                    <a:lnTo>
                      <a:pt x="102" y="14"/>
                    </a:lnTo>
                    <a:lnTo>
                      <a:pt x="105" y="14"/>
                    </a:lnTo>
                    <a:lnTo>
                      <a:pt x="108" y="14"/>
                    </a:lnTo>
                    <a:lnTo>
                      <a:pt x="111" y="14"/>
                    </a:lnTo>
                    <a:lnTo>
                      <a:pt x="114" y="14"/>
                    </a:lnTo>
                    <a:lnTo>
                      <a:pt x="116" y="14"/>
                    </a:lnTo>
                    <a:lnTo>
                      <a:pt x="118" y="14"/>
                    </a:lnTo>
                    <a:lnTo>
                      <a:pt x="120" y="14"/>
                    </a:lnTo>
                    <a:lnTo>
                      <a:pt x="122" y="14"/>
                    </a:lnTo>
                    <a:lnTo>
                      <a:pt x="124" y="14"/>
                    </a:lnTo>
                    <a:lnTo>
                      <a:pt x="126" y="14"/>
                    </a:lnTo>
                    <a:lnTo>
                      <a:pt x="128" y="14"/>
                    </a:lnTo>
                    <a:lnTo>
                      <a:pt x="130" y="14"/>
                    </a:lnTo>
                    <a:lnTo>
                      <a:pt x="132" y="14"/>
                    </a:lnTo>
                    <a:lnTo>
                      <a:pt x="134" y="14"/>
                    </a:lnTo>
                    <a:lnTo>
                      <a:pt x="135" y="14"/>
                    </a:lnTo>
                    <a:lnTo>
                      <a:pt x="137" y="14"/>
                    </a:lnTo>
                    <a:lnTo>
                      <a:pt x="139" y="14"/>
                    </a:lnTo>
                    <a:lnTo>
                      <a:pt x="141" y="14"/>
                    </a:lnTo>
                    <a:lnTo>
                      <a:pt x="143" y="14"/>
                    </a:lnTo>
                    <a:lnTo>
                      <a:pt x="145" y="14"/>
                    </a:lnTo>
                    <a:lnTo>
                      <a:pt x="152" y="13"/>
                    </a:lnTo>
                    <a:lnTo>
                      <a:pt x="158" y="13"/>
                    </a:lnTo>
                    <a:lnTo>
                      <a:pt x="164" y="13"/>
                    </a:lnTo>
                    <a:lnTo>
                      <a:pt x="170" y="12"/>
                    </a:lnTo>
                    <a:lnTo>
                      <a:pt x="175" y="12"/>
                    </a:lnTo>
                    <a:lnTo>
                      <a:pt x="181" y="11"/>
                    </a:lnTo>
                    <a:lnTo>
                      <a:pt x="186" y="11"/>
                    </a:lnTo>
                    <a:lnTo>
                      <a:pt x="191" y="10"/>
                    </a:lnTo>
                    <a:lnTo>
                      <a:pt x="195" y="9"/>
                    </a:lnTo>
                    <a:lnTo>
                      <a:pt x="200" y="9"/>
                    </a:lnTo>
                    <a:lnTo>
                      <a:pt x="204" y="8"/>
                    </a:lnTo>
                    <a:lnTo>
                      <a:pt x="207" y="7"/>
                    </a:lnTo>
                    <a:lnTo>
                      <a:pt x="211" y="6"/>
                    </a:lnTo>
                    <a:lnTo>
                      <a:pt x="214" y="6"/>
                    </a:lnTo>
                    <a:lnTo>
                      <a:pt x="217" y="5"/>
                    </a:lnTo>
                    <a:lnTo>
                      <a:pt x="219" y="4"/>
                    </a:lnTo>
                    <a:lnTo>
                      <a:pt x="220" y="3"/>
                    </a:lnTo>
                    <a:lnTo>
                      <a:pt x="221" y="3"/>
                    </a:lnTo>
                    <a:lnTo>
                      <a:pt x="222" y="2"/>
                    </a:lnTo>
                    <a:lnTo>
                      <a:pt x="223" y="2"/>
                    </a:lnTo>
                    <a:lnTo>
                      <a:pt x="224" y="1"/>
                    </a:lnTo>
                    <a:lnTo>
                      <a:pt x="225" y="1"/>
                    </a:lnTo>
                    <a:lnTo>
                      <a:pt x="226" y="1"/>
                    </a:lnTo>
                    <a:lnTo>
                      <a:pt x="226" y="0"/>
                    </a:lnTo>
                    <a:lnTo>
                      <a:pt x="226" y="8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14" name="Freeform 261"/>
              <p:cNvSpPr>
                <a:spLocks/>
              </p:cNvSpPr>
              <p:nvPr/>
            </p:nvSpPr>
            <p:spPr bwMode="auto">
              <a:xfrm>
                <a:off x="974" y="2758"/>
                <a:ext cx="48" cy="15"/>
              </a:xfrm>
              <a:custGeom>
                <a:avLst/>
                <a:gdLst>
                  <a:gd name="T0" fmla="*/ 25 w 48"/>
                  <a:gd name="T1" fmla="*/ 0 h 15"/>
                  <a:gd name="T2" fmla="*/ 48 w 48"/>
                  <a:gd name="T3" fmla="*/ 11 h 15"/>
                  <a:gd name="T4" fmla="*/ 12 w 48"/>
                  <a:gd name="T5" fmla="*/ 15 h 15"/>
                  <a:gd name="T6" fmla="*/ 0 w 48"/>
                  <a:gd name="T7" fmla="*/ 1 h 15"/>
                  <a:gd name="T8" fmla="*/ 25 w 4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25" y="0"/>
                    </a:moveTo>
                    <a:lnTo>
                      <a:pt x="48" y="11"/>
                    </a:lnTo>
                    <a:lnTo>
                      <a:pt x="12" y="15"/>
                    </a:lnTo>
                    <a:lnTo>
                      <a:pt x="0" y="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15" name="Freeform 262"/>
              <p:cNvSpPr>
                <a:spLocks/>
              </p:cNvSpPr>
              <p:nvPr/>
            </p:nvSpPr>
            <p:spPr bwMode="auto">
              <a:xfrm>
                <a:off x="978" y="2759"/>
                <a:ext cx="38" cy="12"/>
              </a:xfrm>
              <a:custGeom>
                <a:avLst/>
                <a:gdLst>
                  <a:gd name="T0" fmla="*/ 21 w 38"/>
                  <a:gd name="T1" fmla="*/ 0 h 12"/>
                  <a:gd name="T2" fmla="*/ 38 w 38"/>
                  <a:gd name="T3" fmla="*/ 9 h 12"/>
                  <a:gd name="T4" fmla="*/ 10 w 38"/>
                  <a:gd name="T5" fmla="*/ 12 h 12"/>
                  <a:gd name="T6" fmla="*/ 0 w 38"/>
                  <a:gd name="T7" fmla="*/ 2 h 12"/>
                  <a:gd name="T8" fmla="*/ 21 w 38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2">
                    <a:moveTo>
                      <a:pt x="21" y="0"/>
                    </a:moveTo>
                    <a:lnTo>
                      <a:pt x="38" y="9"/>
                    </a:lnTo>
                    <a:lnTo>
                      <a:pt x="10" y="12"/>
                    </a:lnTo>
                    <a:lnTo>
                      <a:pt x="0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16" name="Freeform 263"/>
              <p:cNvSpPr>
                <a:spLocks/>
              </p:cNvSpPr>
              <p:nvPr/>
            </p:nvSpPr>
            <p:spPr bwMode="auto">
              <a:xfrm>
                <a:off x="957" y="2673"/>
                <a:ext cx="8" cy="14"/>
              </a:xfrm>
              <a:custGeom>
                <a:avLst/>
                <a:gdLst>
                  <a:gd name="T0" fmla="*/ 1 w 8"/>
                  <a:gd name="T1" fmla="*/ 14 h 14"/>
                  <a:gd name="T2" fmla="*/ 0 w 8"/>
                  <a:gd name="T3" fmla="*/ 13 h 14"/>
                  <a:gd name="T4" fmla="*/ 0 w 8"/>
                  <a:gd name="T5" fmla="*/ 11 h 14"/>
                  <a:gd name="T6" fmla="*/ 0 w 8"/>
                  <a:gd name="T7" fmla="*/ 8 h 14"/>
                  <a:gd name="T8" fmla="*/ 1 w 8"/>
                  <a:gd name="T9" fmla="*/ 6 h 14"/>
                  <a:gd name="T10" fmla="*/ 1 w 8"/>
                  <a:gd name="T11" fmla="*/ 4 h 14"/>
                  <a:gd name="T12" fmla="*/ 2 w 8"/>
                  <a:gd name="T13" fmla="*/ 3 h 14"/>
                  <a:gd name="T14" fmla="*/ 3 w 8"/>
                  <a:gd name="T15" fmla="*/ 2 h 14"/>
                  <a:gd name="T16" fmla="*/ 4 w 8"/>
                  <a:gd name="T17" fmla="*/ 1 h 14"/>
                  <a:gd name="T18" fmla="*/ 4 w 8"/>
                  <a:gd name="T19" fmla="*/ 1 h 14"/>
                  <a:gd name="T20" fmla="*/ 5 w 8"/>
                  <a:gd name="T21" fmla="*/ 0 h 14"/>
                  <a:gd name="T22" fmla="*/ 6 w 8"/>
                  <a:gd name="T23" fmla="*/ 0 h 14"/>
                  <a:gd name="T24" fmla="*/ 7 w 8"/>
                  <a:gd name="T25" fmla="*/ 0 h 14"/>
                  <a:gd name="T26" fmla="*/ 8 w 8"/>
                  <a:gd name="T27" fmla="*/ 1 h 14"/>
                  <a:gd name="T28" fmla="*/ 8 w 8"/>
                  <a:gd name="T29" fmla="*/ 3 h 14"/>
                  <a:gd name="T30" fmla="*/ 8 w 8"/>
                  <a:gd name="T31" fmla="*/ 6 h 14"/>
                  <a:gd name="T32" fmla="*/ 7 w 8"/>
                  <a:gd name="T33" fmla="*/ 8 h 14"/>
                  <a:gd name="T34" fmla="*/ 7 w 8"/>
                  <a:gd name="T35" fmla="*/ 10 h 14"/>
                  <a:gd name="T36" fmla="*/ 6 w 8"/>
                  <a:gd name="T37" fmla="*/ 11 h 14"/>
                  <a:gd name="T38" fmla="*/ 5 w 8"/>
                  <a:gd name="T39" fmla="*/ 12 h 14"/>
                  <a:gd name="T40" fmla="*/ 4 w 8"/>
                  <a:gd name="T41" fmla="*/ 13 h 14"/>
                  <a:gd name="T42" fmla="*/ 4 w 8"/>
                  <a:gd name="T43" fmla="*/ 13 h 14"/>
                  <a:gd name="T44" fmla="*/ 3 w 8"/>
                  <a:gd name="T45" fmla="*/ 14 h 14"/>
                  <a:gd name="T46" fmla="*/ 2 w 8"/>
                  <a:gd name="T47" fmla="*/ 14 h 14"/>
                  <a:gd name="T48" fmla="*/ 1 w 8"/>
                  <a:gd name="T4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4">
                    <a:moveTo>
                      <a:pt x="1" y="14"/>
                    </a:moveTo>
                    <a:lnTo>
                      <a:pt x="0" y="13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7" y="10"/>
                    </a:lnTo>
                    <a:lnTo>
                      <a:pt x="6" y="11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17" name="Freeform 264"/>
              <p:cNvSpPr>
                <a:spLocks/>
              </p:cNvSpPr>
              <p:nvPr/>
            </p:nvSpPr>
            <p:spPr bwMode="auto">
              <a:xfrm>
                <a:off x="963" y="2703"/>
                <a:ext cx="24" cy="22"/>
              </a:xfrm>
              <a:custGeom>
                <a:avLst/>
                <a:gdLst>
                  <a:gd name="T0" fmla="*/ 0 w 24"/>
                  <a:gd name="T1" fmla="*/ 22 h 22"/>
                  <a:gd name="T2" fmla="*/ 0 w 24"/>
                  <a:gd name="T3" fmla="*/ 0 h 22"/>
                  <a:gd name="T4" fmla="*/ 24 w 24"/>
                  <a:gd name="T5" fmla="*/ 6 h 22"/>
                  <a:gd name="T6" fmla="*/ 24 w 24"/>
                  <a:gd name="T7" fmla="*/ 22 h 22"/>
                  <a:gd name="T8" fmla="*/ 0 w 24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2">
                    <a:moveTo>
                      <a:pt x="0" y="22"/>
                    </a:moveTo>
                    <a:lnTo>
                      <a:pt x="0" y="0"/>
                    </a:lnTo>
                    <a:lnTo>
                      <a:pt x="24" y="6"/>
                    </a:lnTo>
                    <a:lnTo>
                      <a:pt x="24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18" name="Rectangle 265"/>
              <p:cNvSpPr>
                <a:spLocks noChangeArrowheads="1"/>
              </p:cNvSpPr>
              <p:nvPr/>
            </p:nvSpPr>
            <p:spPr bwMode="auto">
              <a:xfrm>
                <a:off x="966" y="2707"/>
                <a:ext cx="19" cy="1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19" name="Freeform 266"/>
              <p:cNvSpPr>
                <a:spLocks/>
              </p:cNvSpPr>
              <p:nvPr/>
            </p:nvSpPr>
            <p:spPr bwMode="auto">
              <a:xfrm>
                <a:off x="953" y="2670"/>
                <a:ext cx="49" cy="45"/>
              </a:xfrm>
              <a:custGeom>
                <a:avLst/>
                <a:gdLst>
                  <a:gd name="T0" fmla="*/ 8 w 49"/>
                  <a:gd name="T1" fmla="*/ 12 h 45"/>
                  <a:gd name="T2" fmla="*/ 8 w 49"/>
                  <a:gd name="T3" fmla="*/ 12 h 45"/>
                  <a:gd name="T4" fmla="*/ 9 w 49"/>
                  <a:gd name="T5" fmla="*/ 11 h 45"/>
                  <a:gd name="T6" fmla="*/ 11 w 49"/>
                  <a:gd name="T7" fmla="*/ 8 h 45"/>
                  <a:gd name="T8" fmla="*/ 13 w 49"/>
                  <a:gd name="T9" fmla="*/ 6 h 45"/>
                  <a:gd name="T10" fmla="*/ 15 w 49"/>
                  <a:gd name="T11" fmla="*/ 4 h 45"/>
                  <a:gd name="T12" fmla="*/ 18 w 49"/>
                  <a:gd name="T13" fmla="*/ 2 h 45"/>
                  <a:gd name="T14" fmla="*/ 21 w 49"/>
                  <a:gd name="T15" fmla="*/ 1 h 45"/>
                  <a:gd name="T16" fmla="*/ 24 w 49"/>
                  <a:gd name="T17" fmla="*/ 0 h 45"/>
                  <a:gd name="T18" fmla="*/ 28 w 49"/>
                  <a:gd name="T19" fmla="*/ 0 h 45"/>
                  <a:gd name="T20" fmla="*/ 31 w 49"/>
                  <a:gd name="T21" fmla="*/ 1 h 45"/>
                  <a:gd name="T22" fmla="*/ 36 w 49"/>
                  <a:gd name="T23" fmla="*/ 2 h 45"/>
                  <a:gd name="T24" fmla="*/ 39 w 49"/>
                  <a:gd name="T25" fmla="*/ 4 h 45"/>
                  <a:gd name="T26" fmla="*/ 43 w 49"/>
                  <a:gd name="T27" fmla="*/ 7 h 45"/>
                  <a:gd name="T28" fmla="*/ 46 w 49"/>
                  <a:gd name="T29" fmla="*/ 10 h 45"/>
                  <a:gd name="T30" fmla="*/ 48 w 49"/>
                  <a:gd name="T31" fmla="*/ 14 h 45"/>
                  <a:gd name="T32" fmla="*/ 49 w 49"/>
                  <a:gd name="T33" fmla="*/ 18 h 45"/>
                  <a:gd name="T34" fmla="*/ 49 w 49"/>
                  <a:gd name="T35" fmla="*/ 22 h 45"/>
                  <a:gd name="T36" fmla="*/ 49 w 49"/>
                  <a:gd name="T37" fmla="*/ 27 h 45"/>
                  <a:gd name="T38" fmla="*/ 48 w 49"/>
                  <a:gd name="T39" fmla="*/ 31 h 45"/>
                  <a:gd name="T40" fmla="*/ 46 w 49"/>
                  <a:gd name="T41" fmla="*/ 35 h 45"/>
                  <a:gd name="T42" fmla="*/ 43 w 49"/>
                  <a:gd name="T43" fmla="*/ 38 h 45"/>
                  <a:gd name="T44" fmla="*/ 40 w 49"/>
                  <a:gd name="T45" fmla="*/ 41 h 45"/>
                  <a:gd name="T46" fmla="*/ 36 w 49"/>
                  <a:gd name="T47" fmla="*/ 43 h 45"/>
                  <a:gd name="T48" fmla="*/ 32 w 49"/>
                  <a:gd name="T49" fmla="*/ 44 h 45"/>
                  <a:gd name="T50" fmla="*/ 28 w 49"/>
                  <a:gd name="T51" fmla="*/ 45 h 45"/>
                  <a:gd name="T52" fmla="*/ 24 w 49"/>
                  <a:gd name="T53" fmla="*/ 44 h 45"/>
                  <a:gd name="T54" fmla="*/ 21 w 49"/>
                  <a:gd name="T55" fmla="*/ 44 h 45"/>
                  <a:gd name="T56" fmla="*/ 18 w 49"/>
                  <a:gd name="T57" fmla="*/ 43 h 45"/>
                  <a:gd name="T58" fmla="*/ 15 w 49"/>
                  <a:gd name="T59" fmla="*/ 41 h 45"/>
                  <a:gd name="T60" fmla="*/ 13 w 49"/>
                  <a:gd name="T61" fmla="*/ 39 h 45"/>
                  <a:gd name="T62" fmla="*/ 11 w 49"/>
                  <a:gd name="T63" fmla="*/ 37 h 45"/>
                  <a:gd name="T64" fmla="*/ 9 w 49"/>
                  <a:gd name="T65" fmla="*/ 35 h 45"/>
                  <a:gd name="T66" fmla="*/ 7 w 49"/>
                  <a:gd name="T67" fmla="*/ 32 h 45"/>
                  <a:gd name="T68" fmla="*/ 7 w 49"/>
                  <a:gd name="T69" fmla="*/ 31 h 45"/>
                  <a:gd name="T70" fmla="*/ 6 w 49"/>
                  <a:gd name="T71" fmla="*/ 31 h 45"/>
                  <a:gd name="T72" fmla="*/ 5 w 49"/>
                  <a:gd name="T73" fmla="*/ 30 h 45"/>
                  <a:gd name="T74" fmla="*/ 2 w 49"/>
                  <a:gd name="T75" fmla="*/ 29 h 45"/>
                  <a:gd name="T76" fmla="*/ 1 w 49"/>
                  <a:gd name="T77" fmla="*/ 26 h 45"/>
                  <a:gd name="T78" fmla="*/ 0 w 49"/>
                  <a:gd name="T79" fmla="*/ 23 h 45"/>
                  <a:gd name="T80" fmla="*/ 0 w 49"/>
                  <a:gd name="T81" fmla="*/ 19 h 45"/>
                  <a:gd name="T82" fmla="*/ 1 w 49"/>
                  <a:gd name="T83" fmla="*/ 16 h 45"/>
                  <a:gd name="T84" fmla="*/ 4 w 49"/>
                  <a:gd name="T85" fmla="*/ 13 h 45"/>
                  <a:gd name="T86" fmla="*/ 6 w 49"/>
                  <a:gd name="T87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5">
                    <a:moveTo>
                      <a:pt x="8" y="12"/>
                    </a:move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5" y="4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31" y="1"/>
                    </a:lnTo>
                    <a:lnTo>
                      <a:pt x="34" y="1"/>
                    </a:lnTo>
                    <a:lnTo>
                      <a:pt x="36" y="2"/>
                    </a:lnTo>
                    <a:lnTo>
                      <a:pt x="38" y="3"/>
                    </a:lnTo>
                    <a:lnTo>
                      <a:pt x="39" y="4"/>
                    </a:lnTo>
                    <a:lnTo>
                      <a:pt x="41" y="5"/>
                    </a:lnTo>
                    <a:lnTo>
                      <a:pt x="43" y="7"/>
                    </a:lnTo>
                    <a:lnTo>
                      <a:pt x="44" y="8"/>
                    </a:lnTo>
                    <a:lnTo>
                      <a:pt x="46" y="10"/>
                    </a:lnTo>
                    <a:lnTo>
                      <a:pt x="47" y="12"/>
                    </a:lnTo>
                    <a:lnTo>
                      <a:pt x="48" y="14"/>
                    </a:lnTo>
                    <a:lnTo>
                      <a:pt x="48" y="16"/>
                    </a:lnTo>
                    <a:lnTo>
                      <a:pt x="49" y="18"/>
                    </a:lnTo>
                    <a:lnTo>
                      <a:pt x="49" y="20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7"/>
                    </a:lnTo>
                    <a:lnTo>
                      <a:pt x="49" y="29"/>
                    </a:lnTo>
                    <a:lnTo>
                      <a:pt x="48" y="31"/>
                    </a:lnTo>
                    <a:lnTo>
                      <a:pt x="47" y="33"/>
                    </a:lnTo>
                    <a:lnTo>
                      <a:pt x="46" y="35"/>
                    </a:lnTo>
                    <a:lnTo>
                      <a:pt x="45" y="36"/>
                    </a:lnTo>
                    <a:lnTo>
                      <a:pt x="43" y="38"/>
                    </a:lnTo>
                    <a:lnTo>
                      <a:pt x="42" y="39"/>
                    </a:lnTo>
                    <a:lnTo>
                      <a:pt x="40" y="41"/>
                    </a:lnTo>
                    <a:lnTo>
                      <a:pt x="38" y="42"/>
                    </a:lnTo>
                    <a:lnTo>
                      <a:pt x="36" y="43"/>
                    </a:lnTo>
                    <a:lnTo>
                      <a:pt x="34" y="43"/>
                    </a:lnTo>
                    <a:lnTo>
                      <a:pt x="32" y="44"/>
                    </a:lnTo>
                    <a:lnTo>
                      <a:pt x="30" y="44"/>
                    </a:lnTo>
                    <a:lnTo>
                      <a:pt x="28" y="45"/>
                    </a:lnTo>
                    <a:lnTo>
                      <a:pt x="26" y="44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1" y="44"/>
                    </a:lnTo>
                    <a:lnTo>
                      <a:pt x="19" y="43"/>
                    </a:lnTo>
                    <a:lnTo>
                      <a:pt x="18" y="43"/>
                    </a:lnTo>
                    <a:lnTo>
                      <a:pt x="17" y="42"/>
                    </a:lnTo>
                    <a:lnTo>
                      <a:pt x="15" y="41"/>
                    </a:lnTo>
                    <a:lnTo>
                      <a:pt x="14" y="40"/>
                    </a:lnTo>
                    <a:lnTo>
                      <a:pt x="13" y="39"/>
                    </a:lnTo>
                    <a:lnTo>
                      <a:pt x="12" y="38"/>
                    </a:lnTo>
                    <a:lnTo>
                      <a:pt x="11" y="37"/>
                    </a:lnTo>
                    <a:lnTo>
                      <a:pt x="10" y="36"/>
                    </a:lnTo>
                    <a:lnTo>
                      <a:pt x="9" y="35"/>
                    </a:lnTo>
                    <a:lnTo>
                      <a:pt x="8" y="33"/>
                    </a:lnTo>
                    <a:lnTo>
                      <a:pt x="7" y="32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5" y="30"/>
                    </a:lnTo>
                    <a:lnTo>
                      <a:pt x="4" y="30"/>
                    </a:lnTo>
                    <a:lnTo>
                      <a:pt x="2" y="29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2" y="14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20" name="Freeform 267"/>
              <p:cNvSpPr>
                <a:spLocks/>
              </p:cNvSpPr>
              <p:nvPr/>
            </p:nvSpPr>
            <p:spPr bwMode="auto">
              <a:xfrm>
                <a:off x="955" y="2674"/>
                <a:ext cx="44" cy="37"/>
              </a:xfrm>
              <a:custGeom>
                <a:avLst/>
                <a:gdLst>
                  <a:gd name="T0" fmla="*/ 6 w 44"/>
                  <a:gd name="T1" fmla="*/ 12 h 37"/>
                  <a:gd name="T2" fmla="*/ 7 w 44"/>
                  <a:gd name="T3" fmla="*/ 13 h 37"/>
                  <a:gd name="T4" fmla="*/ 8 w 44"/>
                  <a:gd name="T5" fmla="*/ 12 h 37"/>
                  <a:gd name="T6" fmla="*/ 9 w 44"/>
                  <a:gd name="T7" fmla="*/ 9 h 37"/>
                  <a:gd name="T8" fmla="*/ 11 w 44"/>
                  <a:gd name="T9" fmla="*/ 7 h 37"/>
                  <a:gd name="T10" fmla="*/ 13 w 44"/>
                  <a:gd name="T11" fmla="*/ 4 h 37"/>
                  <a:gd name="T12" fmla="*/ 16 w 44"/>
                  <a:gd name="T13" fmla="*/ 2 h 37"/>
                  <a:gd name="T14" fmla="*/ 19 w 44"/>
                  <a:gd name="T15" fmla="*/ 1 h 37"/>
                  <a:gd name="T16" fmla="*/ 22 w 44"/>
                  <a:gd name="T17" fmla="*/ 0 h 37"/>
                  <a:gd name="T18" fmla="*/ 25 w 44"/>
                  <a:gd name="T19" fmla="*/ 0 h 37"/>
                  <a:gd name="T20" fmla="*/ 31 w 44"/>
                  <a:gd name="T21" fmla="*/ 1 h 37"/>
                  <a:gd name="T22" fmla="*/ 37 w 44"/>
                  <a:gd name="T23" fmla="*/ 4 h 37"/>
                  <a:gd name="T24" fmla="*/ 42 w 44"/>
                  <a:gd name="T25" fmla="*/ 9 h 37"/>
                  <a:gd name="T26" fmla="*/ 44 w 44"/>
                  <a:gd name="T27" fmla="*/ 16 h 37"/>
                  <a:gd name="T28" fmla="*/ 44 w 44"/>
                  <a:gd name="T29" fmla="*/ 22 h 37"/>
                  <a:gd name="T30" fmla="*/ 43 w 44"/>
                  <a:gd name="T31" fmla="*/ 26 h 37"/>
                  <a:gd name="T32" fmla="*/ 41 w 44"/>
                  <a:gd name="T33" fmla="*/ 29 h 37"/>
                  <a:gd name="T34" fmla="*/ 39 w 44"/>
                  <a:gd name="T35" fmla="*/ 32 h 37"/>
                  <a:gd name="T36" fmla="*/ 36 w 44"/>
                  <a:gd name="T37" fmla="*/ 34 h 37"/>
                  <a:gd name="T38" fmla="*/ 33 w 44"/>
                  <a:gd name="T39" fmla="*/ 36 h 37"/>
                  <a:gd name="T40" fmla="*/ 30 w 44"/>
                  <a:gd name="T41" fmla="*/ 37 h 37"/>
                  <a:gd name="T42" fmla="*/ 26 w 44"/>
                  <a:gd name="T43" fmla="*/ 37 h 37"/>
                  <a:gd name="T44" fmla="*/ 21 w 44"/>
                  <a:gd name="T45" fmla="*/ 37 h 37"/>
                  <a:gd name="T46" fmla="*/ 15 w 44"/>
                  <a:gd name="T47" fmla="*/ 34 h 37"/>
                  <a:gd name="T48" fmla="*/ 11 w 44"/>
                  <a:gd name="T49" fmla="*/ 30 h 37"/>
                  <a:gd name="T50" fmla="*/ 8 w 44"/>
                  <a:gd name="T51" fmla="*/ 25 h 37"/>
                  <a:gd name="T52" fmla="*/ 6 w 44"/>
                  <a:gd name="T53" fmla="*/ 22 h 37"/>
                  <a:gd name="T54" fmla="*/ 5 w 44"/>
                  <a:gd name="T55" fmla="*/ 23 h 37"/>
                  <a:gd name="T56" fmla="*/ 3 w 44"/>
                  <a:gd name="T57" fmla="*/ 23 h 37"/>
                  <a:gd name="T58" fmla="*/ 2 w 44"/>
                  <a:gd name="T59" fmla="*/ 22 h 37"/>
                  <a:gd name="T60" fmla="*/ 1 w 44"/>
                  <a:gd name="T61" fmla="*/ 20 h 37"/>
                  <a:gd name="T62" fmla="*/ 0 w 44"/>
                  <a:gd name="T63" fmla="*/ 18 h 37"/>
                  <a:gd name="T64" fmla="*/ 1 w 44"/>
                  <a:gd name="T65" fmla="*/ 16 h 37"/>
                  <a:gd name="T66" fmla="*/ 1 w 44"/>
                  <a:gd name="T67" fmla="*/ 14 h 37"/>
                  <a:gd name="T68" fmla="*/ 3 w 44"/>
                  <a:gd name="T69" fmla="*/ 13 h 37"/>
                  <a:gd name="T70" fmla="*/ 4 w 44"/>
                  <a:gd name="T71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4" h="37">
                    <a:moveTo>
                      <a:pt x="5" y="12"/>
                    </a:moveTo>
                    <a:lnTo>
                      <a:pt x="6" y="12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5" y="3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31" y="1"/>
                    </a:lnTo>
                    <a:lnTo>
                      <a:pt x="34" y="2"/>
                    </a:lnTo>
                    <a:lnTo>
                      <a:pt x="37" y="4"/>
                    </a:lnTo>
                    <a:lnTo>
                      <a:pt x="40" y="6"/>
                    </a:lnTo>
                    <a:lnTo>
                      <a:pt x="42" y="9"/>
                    </a:lnTo>
                    <a:lnTo>
                      <a:pt x="43" y="13"/>
                    </a:lnTo>
                    <a:lnTo>
                      <a:pt x="44" y="16"/>
                    </a:lnTo>
                    <a:lnTo>
                      <a:pt x="44" y="20"/>
                    </a:lnTo>
                    <a:lnTo>
                      <a:pt x="44" y="22"/>
                    </a:lnTo>
                    <a:lnTo>
                      <a:pt x="43" y="24"/>
                    </a:lnTo>
                    <a:lnTo>
                      <a:pt x="43" y="26"/>
                    </a:lnTo>
                    <a:lnTo>
                      <a:pt x="42" y="27"/>
                    </a:lnTo>
                    <a:lnTo>
                      <a:pt x="41" y="29"/>
                    </a:lnTo>
                    <a:lnTo>
                      <a:pt x="40" y="30"/>
                    </a:lnTo>
                    <a:lnTo>
                      <a:pt x="39" y="32"/>
                    </a:lnTo>
                    <a:lnTo>
                      <a:pt x="37" y="33"/>
                    </a:lnTo>
                    <a:lnTo>
                      <a:pt x="36" y="34"/>
                    </a:lnTo>
                    <a:lnTo>
                      <a:pt x="35" y="35"/>
                    </a:lnTo>
                    <a:lnTo>
                      <a:pt x="33" y="36"/>
                    </a:lnTo>
                    <a:lnTo>
                      <a:pt x="31" y="36"/>
                    </a:lnTo>
                    <a:lnTo>
                      <a:pt x="30" y="37"/>
                    </a:lnTo>
                    <a:lnTo>
                      <a:pt x="28" y="37"/>
                    </a:lnTo>
                    <a:lnTo>
                      <a:pt x="26" y="37"/>
                    </a:lnTo>
                    <a:lnTo>
                      <a:pt x="24" y="37"/>
                    </a:lnTo>
                    <a:lnTo>
                      <a:pt x="21" y="37"/>
                    </a:lnTo>
                    <a:lnTo>
                      <a:pt x="18" y="35"/>
                    </a:lnTo>
                    <a:lnTo>
                      <a:pt x="15" y="34"/>
                    </a:lnTo>
                    <a:lnTo>
                      <a:pt x="13" y="32"/>
                    </a:lnTo>
                    <a:lnTo>
                      <a:pt x="11" y="30"/>
                    </a:lnTo>
                    <a:lnTo>
                      <a:pt x="9" y="28"/>
                    </a:lnTo>
                    <a:lnTo>
                      <a:pt x="8" y="25"/>
                    </a:lnTo>
                    <a:lnTo>
                      <a:pt x="7" y="22"/>
                    </a:lnTo>
                    <a:lnTo>
                      <a:pt x="6" y="22"/>
                    </a:lnTo>
                    <a:lnTo>
                      <a:pt x="6" y="23"/>
                    </a:lnTo>
                    <a:lnTo>
                      <a:pt x="5" y="23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2" y="22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21" name="Freeform 268"/>
              <p:cNvSpPr>
                <a:spLocks/>
              </p:cNvSpPr>
              <p:nvPr/>
            </p:nvSpPr>
            <p:spPr bwMode="auto">
              <a:xfrm>
                <a:off x="971" y="2699"/>
                <a:ext cx="17" cy="7"/>
              </a:xfrm>
              <a:custGeom>
                <a:avLst/>
                <a:gdLst>
                  <a:gd name="T0" fmla="*/ 17 w 17"/>
                  <a:gd name="T1" fmla="*/ 2 h 7"/>
                  <a:gd name="T2" fmla="*/ 17 w 17"/>
                  <a:gd name="T3" fmla="*/ 2 h 7"/>
                  <a:gd name="T4" fmla="*/ 17 w 17"/>
                  <a:gd name="T5" fmla="*/ 3 h 7"/>
                  <a:gd name="T6" fmla="*/ 17 w 17"/>
                  <a:gd name="T7" fmla="*/ 3 h 7"/>
                  <a:gd name="T8" fmla="*/ 16 w 17"/>
                  <a:gd name="T9" fmla="*/ 4 h 7"/>
                  <a:gd name="T10" fmla="*/ 16 w 17"/>
                  <a:gd name="T11" fmla="*/ 5 h 7"/>
                  <a:gd name="T12" fmla="*/ 15 w 17"/>
                  <a:gd name="T13" fmla="*/ 5 h 7"/>
                  <a:gd name="T14" fmla="*/ 15 w 17"/>
                  <a:gd name="T15" fmla="*/ 6 h 7"/>
                  <a:gd name="T16" fmla="*/ 14 w 17"/>
                  <a:gd name="T17" fmla="*/ 6 h 7"/>
                  <a:gd name="T18" fmla="*/ 13 w 17"/>
                  <a:gd name="T19" fmla="*/ 7 h 7"/>
                  <a:gd name="T20" fmla="*/ 11 w 17"/>
                  <a:gd name="T21" fmla="*/ 7 h 7"/>
                  <a:gd name="T22" fmla="*/ 10 w 17"/>
                  <a:gd name="T23" fmla="*/ 7 h 7"/>
                  <a:gd name="T24" fmla="*/ 9 w 17"/>
                  <a:gd name="T25" fmla="*/ 7 h 7"/>
                  <a:gd name="T26" fmla="*/ 8 w 17"/>
                  <a:gd name="T27" fmla="*/ 7 h 7"/>
                  <a:gd name="T28" fmla="*/ 7 w 17"/>
                  <a:gd name="T29" fmla="*/ 7 h 7"/>
                  <a:gd name="T30" fmla="*/ 7 w 17"/>
                  <a:gd name="T31" fmla="*/ 7 h 7"/>
                  <a:gd name="T32" fmla="*/ 7 w 17"/>
                  <a:gd name="T33" fmla="*/ 7 h 7"/>
                  <a:gd name="T34" fmla="*/ 0 w 17"/>
                  <a:gd name="T35" fmla="*/ 0 h 7"/>
                  <a:gd name="T36" fmla="*/ 17 w 17"/>
                  <a:gd name="T3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lnTo>
                      <a:pt x="17" y="2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6" y="4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0" y="0"/>
                    </a:ln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22" name="Freeform 269"/>
              <p:cNvSpPr>
                <a:spLocks/>
              </p:cNvSpPr>
              <p:nvPr/>
            </p:nvSpPr>
            <p:spPr bwMode="auto">
              <a:xfrm>
                <a:off x="975" y="2701"/>
                <a:ext cx="11" cy="3"/>
              </a:xfrm>
              <a:custGeom>
                <a:avLst/>
                <a:gdLst>
                  <a:gd name="T0" fmla="*/ 11 w 11"/>
                  <a:gd name="T1" fmla="*/ 1 h 3"/>
                  <a:gd name="T2" fmla="*/ 10 w 11"/>
                  <a:gd name="T3" fmla="*/ 3 h 3"/>
                  <a:gd name="T4" fmla="*/ 3 w 11"/>
                  <a:gd name="T5" fmla="*/ 2 h 3"/>
                  <a:gd name="T6" fmla="*/ 0 w 11"/>
                  <a:gd name="T7" fmla="*/ 0 h 3"/>
                  <a:gd name="T8" fmla="*/ 11 w 1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">
                    <a:moveTo>
                      <a:pt x="11" y="1"/>
                    </a:moveTo>
                    <a:lnTo>
                      <a:pt x="10" y="3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23" name="Freeform 270"/>
              <p:cNvSpPr>
                <a:spLocks/>
              </p:cNvSpPr>
              <p:nvPr/>
            </p:nvSpPr>
            <p:spPr bwMode="auto">
              <a:xfrm>
                <a:off x="961" y="2665"/>
                <a:ext cx="40" cy="12"/>
              </a:xfrm>
              <a:custGeom>
                <a:avLst/>
                <a:gdLst>
                  <a:gd name="T0" fmla="*/ 4 w 40"/>
                  <a:gd name="T1" fmla="*/ 3 h 12"/>
                  <a:gd name="T2" fmla="*/ 6 w 40"/>
                  <a:gd name="T3" fmla="*/ 2 h 12"/>
                  <a:gd name="T4" fmla="*/ 7 w 40"/>
                  <a:gd name="T5" fmla="*/ 2 h 12"/>
                  <a:gd name="T6" fmla="*/ 8 w 40"/>
                  <a:gd name="T7" fmla="*/ 2 h 12"/>
                  <a:gd name="T8" fmla="*/ 9 w 40"/>
                  <a:gd name="T9" fmla="*/ 2 h 12"/>
                  <a:gd name="T10" fmla="*/ 10 w 40"/>
                  <a:gd name="T11" fmla="*/ 1 h 12"/>
                  <a:gd name="T12" fmla="*/ 11 w 40"/>
                  <a:gd name="T13" fmla="*/ 0 h 12"/>
                  <a:gd name="T14" fmla="*/ 13 w 40"/>
                  <a:gd name="T15" fmla="*/ 0 h 12"/>
                  <a:gd name="T16" fmla="*/ 15 w 40"/>
                  <a:gd name="T17" fmla="*/ 0 h 12"/>
                  <a:gd name="T18" fmla="*/ 16 w 40"/>
                  <a:gd name="T19" fmla="*/ 0 h 12"/>
                  <a:gd name="T20" fmla="*/ 17 w 40"/>
                  <a:gd name="T21" fmla="*/ 0 h 12"/>
                  <a:gd name="T22" fmla="*/ 18 w 40"/>
                  <a:gd name="T23" fmla="*/ 0 h 12"/>
                  <a:gd name="T24" fmla="*/ 19 w 40"/>
                  <a:gd name="T25" fmla="*/ 0 h 12"/>
                  <a:gd name="T26" fmla="*/ 21 w 40"/>
                  <a:gd name="T27" fmla="*/ 0 h 12"/>
                  <a:gd name="T28" fmla="*/ 23 w 40"/>
                  <a:gd name="T29" fmla="*/ 0 h 12"/>
                  <a:gd name="T30" fmla="*/ 25 w 40"/>
                  <a:gd name="T31" fmla="*/ 0 h 12"/>
                  <a:gd name="T32" fmla="*/ 27 w 40"/>
                  <a:gd name="T33" fmla="*/ 1 h 12"/>
                  <a:gd name="T34" fmla="*/ 28 w 40"/>
                  <a:gd name="T35" fmla="*/ 2 h 12"/>
                  <a:gd name="T36" fmla="*/ 29 w 40"/>
                  <a:gd name="T37" fmla="*/ 3 h 12"/>
                  <a:gd name="T38" fmla="*/ 31 w 40"/>
                  <a:gd name="T39" fmla="*/ 3 h 12"/>
                  <a:gd name="T40" fmla="*/ 33 w 40"/>
                  <a:gd name="T41" fmla="*/ 3 h 12"/>
                  <a:gd name="T42" fmla="*/ 36 w 40"/>
                  <a:gd name="T43" fmla="*/ 4 h 12"/>
                  <a:gd name="T44" fmla="*/ 39 w 40"/>
                  <a:gd name="T45" fmla="*/ 6 h 12"/>
                  <a:gd name="T46" fmla="*/ 40 w 40"/>
                  <a:gd name="T47" fmla="*/ 7 h 12"/>
                  <a:gd name="T48" fmla="*/ 39 w 40"/>
                  <a:gd name="T49" fmla="*/ 9 h 12"/>
                  <a:gd name="T50" fmla="*/ 38 w 40"/>
                  <a:gd name="T51" fmla="*/ 11 h 12"/>
                  <a:gd name="T52" fmla="*/ 36 w 40"/>
                  <a:gd name="T53" fmla="*/ 12 h 12"/>
                  <a:gd name="T54" fmla="*/ 33 w 40"/>
                  <a:gd name="T55" fmla="*/ 12 h 12"/>
                  <a:gd name="T56" fmla="*/ 30 w 40"/>
                  <a:gd name="T57" fmla="*/ 12 h 12"/>
                  <a:gd name="T58" fmla="*/ 29 w 40"/>
                  <a:gd name="T59" fmla="*/ 12 h 12"/>
                  <a:gd name="T60" fmla="*/ 27 w 40"/>
                  <a:gd name="T61" fmla="*/ 12 h 12"/>
                  <a:gd name="T62" fmla="*/ 26 w 40"/>
                  <a:gd name="T63" fmla="*/ 11 h 12"/>
                  <a:gd name="T64" fmla="*/ 25 w 40"/>
                  <a:gd name="T65" fmla="*/ 11 h 12"/>
                  <a:gd name="T66" fmla="*/ 24 w 40"/>
                  <a:gd name="T67" fmla="*/ 11 h 12"/>
                  <a:gd name="T68" fmla="*/ 23 w 40"/>
                  <a:gd name="T69" fmla="*/ 11 h 12"/>
                  <a:gd name="T70" fmla="*/ 21 w 40"/>
                  <a:gd name="T71" fmla="*/ 11 h 12"/>
                  <a:gd name="T72" fmla="*/ 20 w 40"/>
                  <a:gd name="T73" fmla="*/ 11 h 12"/>
                  <a:gd name="T74" fmla="*/ 18 w 40"/>
                  <a:gd name="T75" fmla="*/ 11 h 12"/>
                  <a:gd name="T76" fmla="*/ 17 w 40"/>
                  <a:gd name="T77" fmla="*/ 10 h 12"/>
                  <a:gd name="T78" fmla="*/ 15 w 40"/>
                  <a:gd name="T79" fmla="*/ 10 h 12"/>
                  <a:gd name="T80" fmla="*/ 15 w 40"/>
                  <a:gd name="T81" fmla="*/ 9 h 12"/>
                  <a:gd name="T82" fmla="*/ 14 w 40"/>
                  <a:gd name="T83" fmla="*/ 9 h 12"/>
                  <a:gd name="T84" fmla="*/ 13 w 40"/>
                  <a:gd name="T85" fmla="*/ 9 h 12"/>
                  <a:gd name="T86" fmla="*/ 11 w 40"/>
                  <a:gd name="T87" fmla="*/ 9 h 12"/>
                  <a:gd name="T88" fmla="*/ 10 w 40"/>
                  <a:gd name="T89" fmla="*/ 9 h 12"/>
                  <a:gd name="T90" fmla="*/ 8 w 40"/>
                  <a:gd name="T91" fmla="*/ 10 h 12"/>
                  <a:gd name="T92" fmla="*/ 6 w 40"/>
                  <a:gd name="T93" fmla="*/ 11 h 12"/>
                  <a:gd name="T94" fmla="*/ 4 w 40"/>
                  <a:gd name="T95" fmla="*/ 11 h 12"/>
                  <a:gd name="T96" fmla="*/ 2 w 40"/>
                  <a:gd name="T97" fmla="*/ 11 h 12"/>
                  <a:gd name="T98" fmla="*/ 0 w 40"/>
                  <a:gd name="T99" fmla="*/ 10 h 12"/>
                  <a:gd name="T100" fmla="*/ 0 w 40"/>
                  <a:gd name="T101" fmla="*/ 8 h 12"/>
                  <a:gd name="T102" fmla="*/ 0 w 40"/>
                  <a:gd name="T103" fmla="*/ 7 h 12"/>
                  <a:gd name="T104" fmla="*/ 1 w 40"/>
                  <a:gd name="T105" fmla="*/ 5 h 12"/>
                  <a:gd name="T106" fmla="*/ 3 w 40"/>
                  <a:gd name="T10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0" h="12">
                    <a:moveTo>
                      <a:pt x="4" y="3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3" y="3"/>
                    </a:lnTo>
                    <a:lnTo>
                      <a:pt x="35" y="3"/>
                    </a:lnTo>
                    <a:lnTo>
                      <a:pt x="36" y="4"/>
                    </a:lnTo>
                    <a:lnTo>
                      <a:pt x="38" y="5"/>
                    </a:lnTo>
                    <a:lnTo>
                      <a:pt x="39" y="6"/>
                    </a:lnTo>
                    <a:lnTo>
                      <a:pt x="39" y="6"/>
                    </a:lnTo>
                    <a:lnTo>
                      <a:pt x="40" y="7"/>
                    </a:lnTo>
                    <a:lnTo>
                      <a:pt x="40" y="8"/>
                    </a:lnTo>
                    <a:lnTo>
                      <a:pt x="39" y="9"/>
                    </a:lnTo>
                    <a:lnTo>
                      <a:pt x="39" y="10"/>
                    </a:lnTo>
                    <a:lnTo>
                      <a:pt x="38" y="11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4" y="12"/>
                    </a:lnTo>
                    <a:lnTo>
                      <a:pt x="33" y="12"/>
                    </a:lnTo>
                    <a:lnTo>
                      <a:pt x="31" y="12"/>
                    </a:lnTo>
                    <a:lnTo>
                      <a:pt x="30" y="12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7" y="12"/>
                    </a:lnTo>
                    <a:lnTo>
                      <a:pt x="27" y="11"/>
                    </a:lnTo>
                    <a:lnTo>
                      <a:pt x="26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4" y="11"/>
                    </a:lnTo>
                    <a:lnTo>
                      <a:pt x="24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2" y="11"/>
                    </a:lnTo>
                    <a:lnTo>
                      <a:pt x="21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7" y="11"/>
                    </a:lnTo>
                    <a:lnTo>
                      <a:pt x="17" y="10"/>
                    </a:lnTo>
                    <a:lnTo>
                      <a:pt x="16" y="10"/>
                    </a:lnTo>
                    <a:lnTo>
                      <a:pt x="15" y="10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2" y="9"/>
                    </a:lnTo>
                    <a:lnTo>
                      <a:pt x="11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9" y="10"/>
                    </a:lnTo>
                    <a:lnTo>
                      <a:pt x="8" y="10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24" name="Freeform 271"/>
              <p:cNvSpPr>
                <a:spLocks/>
              </p:cNvSpPr>
              <p:nvPr/>
            </p:nvSpPr>
            <p:spPr bwMode="auto">
              <a:xfrm>
                <a:off x="997" y="2758"/>
                <a:ext cx="53" cy="16"/>
              </a:xfrm>
              <a:custGeom>
                <a:avLst/>
                <a:gdLst>
                  <a:gd name="T0" fmla="*/ 24 w 53"/>
                  <a:gd name="T1" fmla="*/ 0 h 16"/>
                  <a:gd name="T2" fmla="*/ 53 w 53"/>
                  <a:gd name="T3" fmla="*/ 10 h 16"/>
                  <a:gd name="T4" fmla="*/ 17 w 53"/>
                  <a:gd name="T5" fmla="*/ 16 h 16"/>
                  <a:gd name="T6" fmla="*/ 0 w 53"/>
                  <a:gd name="T7" fmla="*/ 3 h 16"/>
                  <a:gd name="T8" fmla="*/ 24 w 53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16">
                    <a:moveTo>
                      <a:pt x="24" y="0"/>
                    </a:moveTo>
                    <a:lnTo>
                      <a:pt x="53" y="10"/>
                    </a:lnTo>
                    <a:lnTo>
                      <a:pt x="17" y="16"/>
                    </a:lnTo>
                    <a:lnTo>
                      <a:pt x="0" y="3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25" name="Freeform 272"/>
              <p:cNvSpPr>
                <a:spLocks/>
              </p:cNvSpPr>
              <p:nvPr/>
            </p:nvSpPr>
            <p:spPr bwMode="auto">
              <a:xfrm>
                <a:off x="1002" y="2760"/>
                <a:ext cx="41" cy="12"/>
              </a:xfrm>
              <a:custGeom>
                <a:avLst/>
                <a:gdLst>
                  <a:gd name="T0" fmla="*/ 19 w 41"/>
                  <a:gd name="T1" fmla="*/ 0 h 12"/>
                  <a:gd name="T2" fmla="*/ 41 w 41"/>
                  <a:gd name="T3" fmla="*/ 8 h 12"/>
                  <a:gd name="T4" fmla="*/ 12 w 41"/>
                  <a:gd name="T5" fmla="*/ 12 h 12"/>
                  <a:gd name="T6" fmla="*/ 0 w 41"/>
                  <a:gd name="T7" fmla="*/ 3 h 12"/>
                  <a:gd name="T8" fmla="*/ 19 w 4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2">
                    <a:moveTo>
                      <a:pt x="19" y="0"/>
                    </a:moveTo>
                    <a:lnTo>
                      <a:pt x="41" y="8"/>
                    </a:lnTo>
                    <a:lnTo>
                      <a:pt x="12" y="12"/>
                    </a:lnTo>
                    <a:lnTo>
                      <a:pt x="0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26" name="Freeform 273"/>
              <p:cNvSpPr>
                <a:spLocks/>
              </p:cNvSpPr>
              <p:nvPr/>
            </p:nvSpPr>
            <p:spPr bwMode="auto">
              <a:xfrm>
                <a:off x="939" y="2715"/>
                <a:ext cx="86" cy="52"/>
              </a:xfrm>
              <a:custGeom>
                <a:avLst/>
                <a:gdLst>
                  <a:gd name="T0" fmla="*/ 7 w 86"/>
                  <a:gd name="T1" fmla="*/ 8 h 52"/>
                  <a:gd name="T2" fmla="*/ 9 w 86"/>
                  <a:gd name="T3" fmla="*/ 6 h 52"/>
                  <a:gd name="T4" fmla="*/ 12 w 86"/>
                  <a:gd name="T5" fmla="*/ 4 h 52"/>
                  <a:gd name="T6" fmla="*/ 15 w 86"/>
                  <a:gd name="T7" fmla="*/ 2 h 52"/>
                  <a:gd name="T8" fmla="*/ 16 w 86"/>
                  <a:gd name="T9" fmla="*/ 2 h 52"/>
                  <a:gd name="T10" fmla="*/ 18 w 86"/>
                  <a:gd name="T11" fmla="*/ 1 h 52"/>
                  <a:gd name="T12" fmla="*/ 21 w 86"/>
                  <a:gd name="T13" fmla="*/ 1 h 52"/>
                  <a:gd name="T14" fmla="*/ 23 w 86"/>
                  <a:gd name="T15" fmla="*/ 0 h 52"/>
                  <a:gd name="T16" fmla="*/ 23 w 86"/>
                  <a:gd name="T17" fmla="*/ 0 h 52"/>
                  <a:gd name="T18" fmla="*/ 25 w 86"/>
                  <a:gd name="T19" fmla="*/ 0 h 52"/>
                  <a:gd name="T20" fmla="*/ 29 w 86"/>
                  <a:gd name="T21" fmla="*/ 0 h 52"/>
                  <a:gd name="T22" fmla="*/ 33 w 86"/>
                  <a:gd name="T23" fmla="*/ 0 h 52"/>
                  <a:gd name="T24" fmla="*/ 37 w 86"/>
                  <a:gd name="T25" fmla="*/ 0 h 52"/>
                  <a:gd name="T26" fmla="*/ 42 w 86"/>
                  <a:gd name="T27" fmla="*/ 0 h 52"/>
                  <a:gd name="T28" fmla="*/ 45 w 86"/>
                  <a:gd name="T29" fmla="*/ 0 h 52"/>
                  <a:gd name="T30" fmla="*/ 47 w 86"/>
                  <a:gd name="T31" fmla="*/ 0 h 52"/>
                  <a:gd name="T32" fmla="*/ 48 w 86"/>
                  <a:gd name="T33" fmla="*/ 0 h 52"/>
                  <a:gd name="T34" fmla="*/ 50 w 86"/>
                  <a:gd name="T35" fmla="*/ 1 h 52"/>
                  <a:gd name="T36" fmla="*/ 53 w 86"/>
                  <a:gd name="T37" fmla="*/ 1 h 52"/>
                  <a:gd name="T38" fmla="*/ 56 w 86"/>
                  <a:gd name="T39" fmla="*/ 2 h 52"/>
                  <a:gd name="T40" fmla="*/ 58 w 86"/>
                  <a:gd name="T41" fmla="*/ 3 h 52"/>
                  <a:gd name="T42" fmla="*/ 60 w 86"/>
                  <a:gd name="T43" fmla="*/ 5 h 52"/>
                  <a:gd name="T44" fmla="*/ 62 w 86"/>
                  <a:gd name="T45" fmla="*/ 6 h 52"/>
                  <a:gd name="T46" fmla="*/ 63 w 86"/>
                  <a:gd name="T47" fmla="*/ 7 h 52"/>
                  <a:gd name="T48" fmla="*/ 64 w 86"/>
                  <a:gd name="T49" fmla="*/ 9 h 52"/>
                  <a:gd name="T50" fmla="*/ 68 w 86"/>
                  <a:gd name="T51" fmla="*/ 16 h 52"/>
                  <a:gd name="T52" fmla="*/ 73 w 86"/>
                  <a:gd name="T53" fmla="*/ 24 h 52"/>
                  <a:gd name="T54" fmla="*/ 76 w 86"/>
                  <a:gd name="T55" fmla="*/ 33 h 52"/>
                  <a:gd name="T56" fmla="*/ 86 w 86"/>
                  <a:gd name="T57" fmla="*/ 46 h 52"/>
                  <a:gd name="T58" fmla="*/ 75 w 86"/>
                  <a:gd name="T59" fmla="*/ 47 h 52"/>
                  <a:gd name="T60" fmla="*/ 75 w 86"/>
                  <a:gd name="T61" fmla="*/ 49 h 52"/>
                  <a:gd name="T62" fmla="*/ 73 w 86"/>
                  <a:gd name="T63" fmla="*/ 52 h 52"/>
                  <a:gd name="T64" fmla="*/ 72 w 86"/>
                  <a:gd name="T65" fmla="*/ 51 h 52"/>
                  <a:gd name="T66" fmla="*/ 71 w 86"/>
                  <a:gd name="T67" fmla="*/ 51 h 52"/>
                  <a:gd name="T68" fmla="*/ 70 w 86"/>
                  <a:gd name="T69" fmla="*/ 47 h 52"/>
                  <a:gd name="T70" fmla="*/ 69 w 86"/>
                  <a:gd name="T71" fmla="*/ 40 h 52"/>
                  <a:gd name="T72" fmla="*/ 67 w 86"/>
                  <a:gd name="T73" fmla="*/ 39 h 52"/>
                  <a:gd name="T74" fmla="*/ 65 w 86"/>
                  <a:gd name="T75" fmla="*/ 36 h 52"/>
                  <a:gd name="T76" fmla="*/ 62 w 86"/>
                  <a:gd name="T77" fmla="*/ 30 h 52"/>
                  <a:gd name="T78" fmla="*/ 57 w 86"/>
                  <a:gd name="T79" fmla="*/ 24 h 52"/>
                  <a:gd name="T80" fmla="*/ 56 w 86"/>
                  <a:gd name="T81" fmla="*/ 39 h 52"/>
                  <a:gd name="T82" fmla="*/ 14 w 86"/>
                  <a:gd name="T83" fmla="*/ 24 h 52"/>
                  <a:gd name="T84" fmla="*/ 13 w 86"/>
                  <a:gd name="T85" fmla="*/ 29 h 52"/>
                  <a:gd name="T86" fmla="*/ 13 w 86"/>
                  <a:gd name="T87" fmla="*/ 43 h 52"/>
                  <a:gd name="T88" fmla="*/ 1 w 86"/>
                  <a:gd name="T89" fmla="*/ 44 h 52"/>
                  <a:gd name="T90" fmla="*/ 0 w 86"/>
                  <a:gd name="T91" fmla="*/ 37 h 52"/>
                  <a:gd name="T92" fmla="*/ 1 w 86"/>
                  <a:gd name="T93" fmla="*/ 27 h 52"/>
                  <a:gd name="T94" fmla="*/ 3 w 86"/>
                  <a:gd name="T95" fmla="*/ 1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6" h="52">
                    <a:moveTo>
                      <a:pt x="6" y="10"/>
                    </a:moveTo>
                    <a:lnTo>
                      <a:pt x="7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12" y="4"/>
                    </a:lnTo>
                    <a:lnTo>
                      <a:pt x="13" y="3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7" y="3"/>
                    </a:lnTo>
                    <a:lnTo>
                      <a:pt x="58" y="3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6"/>
                    </a:lnTo>
                    <a:lnTo>
                      <a:pt x="62" y="7"/>
                    </a:lnTo>
                    <a:lnTo>
                      <a:pt x="63" y="7"/>
                    </a:lnTo>
                    <a:lnTo>
                      <a:pt x="63" y="7"/>
                    </a:lnTo>
                    <a:lnTo>
                      <a:pt x="64" y="9"/>
                    </a:lnTo>
                    <a:lnTo>
                      <a:pt x="66" y="12"/>
                    </a:lnTo>
                    <a:lnTo>
                      <a:pt x="68" y="16"/>
                    </a:lnTo>
                    <a:lnTo>
                      <a:pt x="70" y="20"/>
                    </a:lnTo>
                    <a:lnTo>
                      <a:pt x="73" y="24"/>
                    </a:lnTo>
                    <a:lnTo>
                      <a:pt x="75" y="28"/>
                    </a:lnTo>
                    <a:lnTo>
                      <a:pt x="76" y="33"/>
                    </a:lnTo>
                    <a:lnTo>
                      <a:pt x="78" y="36"/>
                    </a:lnTo>
                    <a:lnTo>
                      <a:pt x="86" y="46"/>
                    </a:lnTo>
                    <a:lnTo>
                      <a:pt x="79" y="51"/>
                    </a:lnTo>
                    <a:lnTo>
                      <a:pt x="75" y="47"/>
                    </a:lnTo>
                    <a:lnTo>
                      <a:pt x="75" y="48"/>
                    </a:lnTo>
                    <a:lnTo>
                      <a:pt x="75" y="49"/>
                    </a:lnTo>
                    <a:lnTo>
                      <a:pt x="74" y="51"/>
                    </a:lnTo>
                    <a:lnTo>
                      <a:pt x="73" y="52"/>
                    </a:lnTo>
                    <a:lnTo>
                      <a:pt x="72" y="52"/>
                    </a:lnTo>
                    <a:lnTo>
                      <a:pt x="72" y="51"/>
                    </a:lnTo>
                    <a:lnTo>
                      <a:pt x="71" y="51"/>
                    </a:lnTo>
                    <a:lnTo>
                      <a:pt x="71" y="51"/>
                    </a:lnTo>
                    <a:lnTo>
                      <a:pt x="71" y="50"/>
                    </a:lnTo>
                    <a:lnTo>
                      <a:pt x="70" y="47"/>
                    </a:lnTo>
                    <a:lnTo>
                      <a:pt x="70" y="44"/>
                    </a:lnTo>
                    <a:lnTo>
                      <a:pt x="69" y="40"/>
                    </a:lnTo>
                    <a:lnTo>
                      <a:pt x="67" y="40"/>
                    </a:lnTo>
                    <a:lnTo>
                      <a:pt x="67" y="39"/>
                    </a:lnTo>
                    <a:lnTo>
                      <a:pt x="67" y="38"/>
                    </a:lnTo>
                    <a:lnTo>
                      <a:pt x="65" y="36"/>
                    </a:lnTo>
                    <a:lnTo>
                      <a:pt x="64" y="33"/>
                    </a:lnTo>
                    <a:lnTo>
                      <a:pt x="62" y="30"/>
                    </a:lnTo>
                    <a:lnTo>
                      <a:pt x="60" y="27"/>
                    </a:lnTo>
                    <a:lnTo>
                      <a:pt x="57" y="24"/>
                    </a:lnTo>
                    <a:lnTo>
                      <a:pt x="54" y="22"/>
                    </a:lnTo>
                    <a:lnTo>
                      <a:pt x="56" y="39"/>
                    </a:lnTo>
                    <a:lnTo>
                      <a:pt x="15" y="43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3" y="29"/>
                    </a:lnTo>
                    <a:lnTo>
                      <a:pt x="12" y="35"/>
                    </a:lnTo>
                    <a:lnTo>
                      <a:pt x="13" y="43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1" y="41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1" y="27"/>
                    </a:lnTo>
                    <a:lnTo>
                      <a:pt x="2" y="21"/>
                    </a:lnTo>
                    <a:lnTo>
                      <a:pt x="3" y="15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27" name="Freeform 274"/>
              <p:cNvSpPr>
                <a:spLocks/>
              </p:cNvSpPr>
              <p:nvPr/>
            </p:nvSpPr>
            <p:spPr bwMode="auto">
              <a:xfrm>
                <a:off x="1009" y="2753"/>
                <a:ext cx="13" cy="11"/>
              </a:xfrm>
              <a:custGeom>
                <a:avLst/>
                <a:gdLst>
                  <a:gd name="T0" fmla="*/ 0 w 13"/>
                  <a:gd name="T1" fmla="*/ 1 h 11"/>
                  <a:gd name="T2" fmla="*/ 1 w 13"/>
                  <a:gd name="T3" fmla="*/ 4 h 11"/>
                  <a:gd name="T4" fmla="*/ 1 w 13"/>
                  <a:gd name="T5" fmla="*/ 7 h 11"/>
                  <a:gd name="T6" fmla="*/ 2 w 13"/>
                  <a:gd name="T7" fmla="*/ 10 h 11"/>
                  <a:gd name="T8" fmla="*/ 3 w 13"/>
                  <a:gd name="T9" fmla="*/ 11 h 11"/>
                  <a:gd name="T10" fmla="*/ 3 w 13"/>
                  <a:gd name="T11" fmla="*/ 10 h 11"/>
                  <a:gd name="T12" fmla="*/ 4 w 13"/>
                  <a:gd name="T13" fmla="*/ 9 h 11"/>
                  <a:gd name="T14" fmla="*/ 4 w 13"/>
                  <a:gd name="T15" fmla="*/ 7 h 11"/>
                  <a:gd name="T16" fmla="*/ 4 w 13"/>
                  <a:gd name="T17" fmla="*/ 6 h 11"/>
                  <a:gd name="T18" fmla="*/ 9 w 13"/>
                  <a:gd name="T19" fmla="*/ 10 h 11"/>
                  <a:gd name="T20" fmla="*/ 13 w 13"/>
                  <a:gd name="T21" fmla="*/ 8 h 11"/>
                  <a:gd name="T22" fmla="*/ 7 w 13"/>
                  <a:gd name="T23" fmla="*/ 0 h 11"/>
                  <a:gd name="T24" fmla="*/ 0 w 13"/>
                  <a:gd name="T2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1">
                    <a:moveTo>
                      <a:pt x="0" y="1"/>
                    </a:moveTo>
                    <a:lnTo>
                      <a:pt x="1" y="4"/>
                    </a:lnTo>
                    <a:lnTo>
                      <a:pt x="1" y="7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9" y="10"/>
                    </a:lnTo>
                    <a:lnTo>
                      <a:pt x="13" y="8"/>
                    </a:lnTo>
                    <a:lnTo>
                      <a:pt x="7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28" name="Freeform 275"/>
              <p:cNvSpPr>
                <a:spLocks/>
              </p:cNvSpPr>
              <p:nvPr/>
            </p:nvSpPr>
            <p:spPr bwMode="auto">
              <a:xfrm>
                <a:off x="942" y="2718"/>
                <a:ext cx="72" cy="40"/>
              </a:xfrm>
              <a:custGeom>
                <a:avLst/>
                <a:gdLst>
                  <a:gd name="T0" fmla="*/ 54 w 72"/>
                  <a:gd name="T1" fmla="*/ 2 h 40"/>
                  <a:gd name="T2" fmla="*/ 52 w 72"/>
                  <a:gd name="T3" fmla="*/ 1 h 40"/>
                  <a:gd name="T4" fmla="*/ 50 w 72"/>
                  <a:gd name="T5" fmla="*/ 1 h 40"/>
                  <a:gd name="T6" fmla="*/ 48 w 72"/>
                  <a:gd name="T7" fmla="*/ 0 h 40"/>
                  <a:gd name="T8" fmla="*/ 41 w 72"/>
                  <a:gd name="T9" fmla="*/ 0 h 40"/>
                  <a:gd name="T10" fmla="*/ 23 w 72"/>
                  <a:gd name="T11" fmla="*/ 0 h 40"/>
                  <a:gd name="T12" fmla="*/ 16 w 72"/>
                  <a:gd name="T13" fmla="*/ 0 h 40"/>
                  <a:gd name="T14" fmla="*/ 13 w 72"/>
                  <a:gd name="T15" fmla="*/ 1 h 40"/>
                  <a:gd name="T16" fmla="*/ 10 w 72"/>
                  <a:gd name="T17" fmla="*/ 3 h 40"/>
                  <a:gd name="T18" fmla="*/ 7 w 72"/>
                  <a:gd name="T19" fmla="*/ 5 h 40"/>
                  <a:gd name="T20" fmla="*/ 3 w 72"/>
                  <a:gd name="T21" fmla="*/ 12 h 40"/>
                  <a:gd name="T22" fmla="*/ 0 w 72"/>
                  <a:gd name="T23" fmla="*/ 23 h 40"/>
                  <a:gd name="T24" fmla="*/ 0 w 72"/>
                  <a:gd name="T25" fmla="*/ 33 h 40"/>
                  <a:gd name="T26" fmla="*/ 1 w 72"/>
                  <a:gd name="T27" fmla="*/ 39 h 40"/>
                  <a:gd name="T28" fmla="*/ 7 w 72"/>
                  <a:gd name="T29" fmla="*/ 39 h 40"/>
                  <a:gd name="T30" fmla="*/ 8 w 72"/>
                  <a:gd name="T31" fmla="*/ 26 h 40"/>
                  <a:gd name="T32" fmla="*/ 10 w 72"/>
                  <a:gd name="T33" fmla="*/ 19 h 40"/>
                  <a:gd name="T34" fmla="*/ 12 w 72"/>
                  <a:gd name="T35" fmla="*/ 17 h 40"/>
                  <a:gd name="T36" fmla="*/ 13 w 72"/>
                  <a:gd name="T37" fmla="*/ 16 h 40"/>
                  <a:gd name="T38" fmla="*/ 15 w 72"/>
                  <a:gd name="T39" fmla="*/ 38 h 40"/>
                  <a:gd name="T40" fmla="*/ 18 w 72"/>
                  <a:gd name="T41" fmla="*/ 38 h 40"/>
                  <a:gd name="T42" fmla="*/ 23 w 72"/>
                  <a:gd name="T43" fmla="*/ 37 h 40"/>
                  <a:gd name="T44" fmla="*/ 30 w 72"/>
                  <a:gd name="T45" fmla="*/ 37 h 40"/>
                  <a:gd name="T46" fmla="*/ 36 w 72"/>
                  <a:gd name="T47" fmla="*/ 36 h 40"/>
                  <a:gd name="T48" fmla="*/ 42 w 72"/>
                  <a:gd name="T49" fmla="*/ 36 h 40"/>
                  <a:gd name="T50" fmla="*/ 47 w 72"/>
                  <a:gd name="T51" fmla="*/ 35 h 40"/>
                  <a:gd name="T52" fmla="*/ 50 w 72"/>
                  <a:gd name="T53" fmla="*/ 35 h 40"/>
                  <a:gd name="T54" fmla="*/ 48 w 72"/>
                  <a:gd name="T55" fmla="*/ 15 h 40"/>
                  <a:gd name="T56" fmla="*/ 50 w 72"/>
                  <a:gd name="T57" fmla="*/ 16 h 40"/>
                  <a:gd name="T58" fmla="*/ 55 w 72"/>
                  <a:gd name="T59" fmla="*/ 19 h 40"/>
                  <a:gd name="T60" fmla="*/ 60 w 72"/>
                  <a:gd name="T61" fmla="*/ 25 h 40"/>
                  <a:gd name="T62" fmla="*/ 65 w 72"/>
                  <a:gd name="T63" fmla="*/ 34 h 40"/>
                  <a:gd name="T64" fmla="*/ 69 w 72"/>
                  <a:gd name="T65" fmla="*/ 25 h 40"/>
                  <a:gd name="T66" fmla="*/ 63 w 72"/>
                  <a:gd name="T67" fmla="*/ 13 h 40"/>
                  <a:gd name="T68" fmla="*/ 58 w 72"/>
                  <a:gd name="T69" fmla="*/ 6 h 40"/>
                  <a:gd name="T70" fmla="*/ 55 w 72"/>
                  <a:gd name="T71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2" h="40">
                    <a:moveTo>
                      <a:pt x="54" y="2"/>
                    </a:moveTo>
                    <a:lnTo>
                      <a:pt x="54" y="2"/>
                    </a:lnTo>
                    <a:lnTo>
                      <a:pt x="53" y="2"/>
                    </a:lnTo>
                    <a:lnTo>
                      <a:pt x="52" y="1"/>
                    </a:lnTo>
                    <a:lnTo>
                      <a:pt x="51" y="1"/>
                    </a:lnTo>
                    <a:lnTo>
                      <a:pt x="50" y="1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1" y="0"/>
                    </a:lnTo>
                    <a:lnTo>
                      <a:pt x="34" y="19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3" y="12"/>
                    </a:lnTo>
                    <a:lnTo>
                      <a:pt x="1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37"/>
                    </a:lnTo>
                    <a:lnTo>
                      <a:pt x="1" y="39"/>
                    </a:lnTo>
                    <a:lnTo>
                      <a:pt x="1" y="40"/>
                    </a:lnTo>
                    <a:lnTo>
                      <a:pt x="7" y="39"/>
                    </a:lnTo>
                    <a:lnTo>
                      <a:pt x="7" y="32"/>
                    </a:lnTo>
                    <a:lnTo>
                      <a:pt x="8" y="26"/>
                    </a:lnTo>
                    <a:lnTo>
                      <a:pt x="9" y="22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2" y="17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4" y="38"/>
                    </a:lnTo>
                    <a:lnTo>
                      <a:pt x="15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3" y="37"/>
                    </a:lnTo>
                    <a:lnTo>
                      <a:pt x="27" y="37"/>
                    </a:lnTo>
                    <a:lnTo>
                      <a:pt x="30" y="37"/>
                    </a:lnTo>
                    <a:lnTo>
                      <a:pt x="33" y="37"/>
                    </a:lnTo>
                    <a:lnTo>
                      <a:pt x="36" y="36"/>
                    </a:lnTo>
                    <a:lnTo>
                      <a:pt x="39" y="36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7" y="35"/>
                    </a:lnTo>
                    <a:lnTo>
                      <a:pt x="49" y="35"/>
                    </a:lnTo>
                    <a:lnTo>
                      <a:pt x="50" y="35"/>
                    </a:lnTo>
                    <a:lnTo>
                      <a:pt x="50" y="35"/>
                    </a:lnTo>
                    <a:lnTo>
                      <a:pt x="48" y="15"/>
                    </a:lnTo>
                    <a:lnTo>
                      <a:pt x="49" y="16"/>
                    </a:lnTo>
                    <a:lnTo>
                      <a:pt x="50" y="16"/>
                    </a:lnTo>
                    <a:lnTo>
                      <a:pt x="52" y="17"/>
                    </a:lnTo>
                    <a:lnTo>
                      <a:pt x="55" y="19"/>
                    </a:lnTo>
                    <a:lnTo>
                      <a:pt x="58" y="21"/>
                    </a:lnTo>
                    <a:lnTo>
                      <a:pt x="60" y="25"/>
                    </a:lnTo>
                    <a:lnTo>
                      <a:pt x="63" y="29"/>
                    </a:lnTo>
                    <a:lnTo>
                      <a:pt x="65" y="34"/>
                    </a:lnTo>
                    <a:lnTo>
                      <a:pt x="72" y="33"/>
                    </a:lnTo>
                    <a:lnTo>
                      <a:pt x="69" y="25"/>
                    </a:lnTo>
                    <a:lnTo>
                      <a:pt x="66" y="18"/>
                    </a:lnTo>
                    <a:lnTo>
                      <a:pt x="63" y="13"/>
                    </a:lnTo>
                    <a:lnTo>
                      <a:pt x="60" y="9"/>
                    </a:lnTo>
                    <a:lnTo>
                      <a:pt x="58" y="6"/>
                    </a:lnTo>
                    <a:lnTo>
                      <a:pt x="56" y="4"/>
                    </a:lnTo>
                    <a:lnTo>
                      <a:pt x="55" y="3"/>
                    </a:lnTo>
                    <a:lnTo>
                      <a:pt x="54" y="2"/>
                    </a:lnTo>
                    <a:close/>
                  </a:path>
                </a:pathLst>
              </a:custGeom>
              <a:solidFill>
                <a:srgbClr val="59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29" name="Freeform 276"/>
              <p:cNvSpPr>
                <a:spLocks/>
              </p:cNvSpPr>
              <p:nvPr/>
            </p:nvSpPr>
            <p:spPr bwMode="auto">
              <a:xfrm>
                <a:off x="959" y="2717"/>
                <a:ext cx="29" cy="20"/>
              </a:xfrm>
              <a:custGeom>
                <a:avLst/>
                <a:gdLst>
                  <a:gd name="T0" fmla="*/ 4 w 29"/>
                  <a:gd name="T1" fmla="*/ 6 h 20"/>
                  <a:gd name="T2" fmla="*/ 0 w 29"/>
                  <a:gd name="T3" fmla="*/ 4 h 20"/>
                  <a:gd name="T4" fmla="*/ 3 w 29"/>
                  <a:gd name="T5" fmla="*/ 0 h 20"/>
                  <a:gd name="T6" fmla="*/ 5 w 29"/>
                  <a:gd name="T7" fmla="*/ 0 h 20"/>
                  <a:gd name="T8" fmla="*/ 3 w 29"/>
                  <a:gd name="T9" fmla="*/ 3 h 20"/>
                  <a:gd name="T10" fmla="*/ 6 w 29"/>
                  <a:gd name="T11" fmla="*/ 6 h 20"/>
                  <a:gd name="T12" fmla="*/ 6 w 29"/>
                  <a:gd name="T13" fmla="*/ 6 h 20"/>
                  <a:gd name="T14" fmla="*/ 5 w 29"/>
                  <a:gd name="T15" fmla="*/ 7 h 20"/>
                  <a:gd name="T16" fmla="*/ 4 w 29"/>
                  <a:gd name="T17" fmla="*/ 8 h 20"/>
                  <a:gd name="T18" fmla="*/ 4 w 29"/>
                  <a:gd name="T19" fmla="*/ 9 h 20"/>
                  <a:gd name="T20" fmla="*/ 16 w 29"/>
                  <a:gd name="T21" fmla="*/ 17 h 20"/>
                  <a:gd name="T22" fmla="*/ 26 w 29"/>
                  <a:gd name="T23" fmla="*/ 8 h 20"/>
                  <a:gd name="T24" fmla="*/ 24 w 29"/>
                  <a:gd name="T25" fmla="*/ 6 h 20"/>
                  <a:gd name="T26" fmla="*/ 27 w 29"/>
                  <a:gd name="T27" fmla="*/ 3 h 20"/>
                  <a:gd name="T28" fmla="*/ 25 w 29"/>
                  <a:gd name="T29" fmla="*/ 0 h 20"/>
                  <a:gd name="T30" fmla="*/ 27 w 29"/>
                  <a:gd name="T31" fmla="*/ 0 h 20"/>
                  <a:gd name="T32" fmla="*/ 29 w 29"/>
                  <a:gd name="T33" fmla="*/ 4 h 20"/>
                  <a:gd name="T34" fmla="*/ 26 w 29"/>
                  <a:gd name="T35" fmla="*/ 6 h 20"/>
                  <a:gd name="T36" fmla="*/ 28 w 29"/>
                  <a:gd name="T37" fmla="*/ 9 h 20"/>
                  <a:gd name="T38" fmla="*/ 17 w 29"/>
                  <a:gd name="T39" fmla="*/ 20 h 20"/>
                  <a:gd name="T40" fmla="*/ 1 w 29"/>
                  <a:gd name="T41" fmla="*/ 9 h 20"/>
                  <a:gd name="T42" fmla="*/ 4 w 29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" h="20">
                    <a:moveTo>
                      <a:pt x="4" y="6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16" y="17"/>
                    </a:lnTo>
                    <a:lnTo>
                      <a:pt x="26" y="8"/>
                    </a:lnTo>
                    <a:lnTo>
                      <a:pt x="24" y="6"/>
                    </a:lnTo>
                    <a:lnTo>
                      <a:pt x="27" y="3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4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17" y="20"/>
                    </a:lnTo>
                    <a:lnTo>
                      <a:pt x="1" y="9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30" name="Freeform 277"/>
              <p:cNvSpPr>
                <a:spLocks/>
              </p:cNvSpPr>
              <p:nvPr/>
            </p:nvSpPr>
            <p:spPr bwMode="auto">
              <a:xfrm>
                <a:off x="967" y="2718"/>
                <a:ext cx="14" cy="15"/>
              </a:xfrm>
              <a:custGeom>
                <a:avLst/>
                <a:gdLst>
                  <a:gd name="T0" fmla="*/ 14 w 14"/>
                  <a:gd name="T1" fmla="*/ 0 h 15"/>
                  <a:gd name="T2" fmla="*/ 0 w 14"/>
                  <a:gd name="T3" fmla="*/ 0 h 15"/>
                  <a:gd name="T4" fmla="*/ 8 w 14"/>
                  <a:gd name="T5" fmla="*/ 15 h 15"/>
                  <a:gd name="T6" fmla="*/ 14 w 14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5">
                    <a:moveTo>
                      <a:pt x="14" y="0"/>
                    </a:moveTo>
                    <a:lnTo>
                      <a:pt x="0" y="0"/>
                    </a:lnTo>
                    <a:lnTo>
                      <a:pt x="8" y="1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31" name="Freeform 278"/>
              <p:cNvSpPr>
                <a:spLocks/>
              </p:cNvSpPr>
              <p:nvPr/>
            </p:nvSpPr>
            <p:spPr bwMode="auto">
              <a:xfrm>
                <a:off x="971" y="2716"/>
                <a:ext cx="7" cy="18"/>
              </a:xfrm>
              <a:custGeom>
                <a:avLst/>
                <a:gdLst>
                  <a:gd name="T0" fmla="*/ 4 w 7"/>
                  <a:gd name="T1" fmla="*/ 18 h 18"/>
                  <a:gd name="T2" fmla="*/ 0 w 7"/>
                  <a:gd name="T3" fmla="*/ 11 h 18"/>
                  <a:gd name="T4" fmla="*/ 2 w 7"/>
                  <a:gd name="T5" fmla="*/ 4 h 18"/>
                  <a:gd name="T6" fmla="*/ 2 w 7"/>
                  <a:gd name="T7" fmla="*/ 4 h 18"/>
                  <a:gd name="T8" fmla="*/ 2 w 7"/>
                  <a:gd name="T9" fmla="*/ 4 h 18"/>
                  <a:gd name="T10" fmla="*/ 1 w 7"/>
                  <a:gd name="T11" fmla="*/ 3 h 18"/>
                  <a:gd name="T12" fmla="*/ 1 w 7"/>
                  <a:gd name="T13" fmla="*/ 2 h 18"/>
                  <a:gd name="T14" fmla="*/ 1 w 7"/>
                  <a:gd name="T15" fmla="*/ 2 h 18"/>
                  <a:gd name="T16" fmla="*/ 2 w 7"/>
                  <a:gd name="T17" fmla="*/ 1 h 18"/>
                  <a:gd name="T18" fmla="*/ 3 w 7"/>
                  <a:gd name="T19" fmla="*/ 0 h 18"/>
                  <a:gd name="T20" fmla="*/ 3 w 7"/>
                  <a:gd name="T21" fmla="*/ 0 h 18"/>
                  <a:gd name="T22" fmla="*/ 4 w 7"/>
                  <a:gd name="T23" fmla="*/ 0 h 18"/>
                  <a:gd name="T24" fmla="*/ 5 w 7"/>
                  <a:gd name="T25" fmla="*/ 1 h 18"/>
                  <a:gd name="T26" fmla="*/ 5 w 7"/>
                  <a:gd name="T27" fmla="*/ 2 h 18"/>
                  <a:gd name="T28" fmla="*/ 6 w 7"/>
                  <a:gd name="T29" fmla="*/ 2 h 18"/>
                  <a:gd name="T30" fmla="*/ 5 w 7"/>
                  <a:gd name="T31" fmla="*/ 3 h 18"/>
                  <a:gd name="T32" fmla="*/ 5 w 7"/>
                  <a:gd name="T33" fmla="*/ 4 h 18"/>
                  <a:gd name="T34" fmla="*/ 5 w 7"/>
                  <a:gd name="T35" fmla="*/ 4 h 18"/>
                  <a:gd name="T36" fmla="*/ 5 w 7"/>
                  <a:gd name="T37" fmla="*/ 4 h 18"/>
                  <a:gd name="T38" fmla="*/ 7 w 7"/>
                  <a:gd name="T39" fmla="*/ 11 h 18"/>
                  <a:gd name="T40" fmla="*/ 4 w 7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8">
                    <a:moveTo>
                      <a:pt x="4" y="18"/>
                    </a:moveTo>
                    <a:lnTo>
                      <a:pt x="0" y="11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11"/>
                    </a:lnTo>
                    <a:lnTo>
                      <a:pt x="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32" name="Freeform 279"/>
              <p:cNvSpPr>
                <a:spLocks/>
              </p:cNvSpPr>
              <p:nvPr/>
            </p:nvSpPr>
            <p:spPr bwMode="auto">
              <a:xfrm>
                <a:off x="974" y="2740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3 w 4"/>
                  <a:gd name="T5" fmla="*/ 3 h 4"/>
                  <a:gd name="T6" fmla="*/ 3 w 4"/>
                  <a:gd name="T7" fmla="*/ 3 h 4"/>
                  <a:gd name="T8" fmla="*/ 4 w 4"/>
                  <a:gd name="T9" fmla="*/ 2 h 4"/>
                  <a:gd name="T10" fmla="*/ 3 w 4"/>
                  <a:gd name="T11" fmla="*/ 1 h 4"/>
                  <a:gd name="T12" fmla="*/ 3 w 4"/>
                  <a:gd name="T13" fmla="*/ 1 h 4"/>
                  <a:gd name="T14" fmla="*/ 2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1 w 4"/>
                  <a:gd name="T21" fmla="*/ 1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1 w 4"/>
                  <a:gd name="T29" fmla="*/ 3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33" name="Freeform 280"/>
              <p:cNvSpPr>
                <a:spLocks/>
              </p:cNvSpPr>
              <p:nvPr/>
            </p:nvSpPr>
            <p:spPr bwMode="auto">
              <a:xfrm>
                <a:off x="974" y="2747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3 w 4"/>
                  <a:gd name="T5" fmla="*/ 3 h 4"/>
                  <a:gd name="T6" fmla="*/ 3 w 4"/>
                  <a:gd name="T7" fmla="*/ 3 h 4"/>
                  <a:gd name="T8" fmla="*/ 4 w 4"/>
                  <a:gd name="T9" fmla="*/ 2 h 4"/>
                  <a:gd name="T10" fmla="*/ 3 w 4"/>
                  <a:gd name="T11" fmla="*/ 1 h 4"/>
                  <a:gd name="T12" fmla="*/ 3 w 4"/>
                  <a:gd name="T13" fmla="*/ 1 h 4"/>
                  <a:gd name="T14" fmla="*/ 2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1 w 4"/>
                  <a:gd name="T21" fmla="*/ 1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1 w 4"/>
                  <a:gd name="T29" fmla="*/ 3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34" name="Freeform 281"/>
              <p:cNvSpPr>
                <a:spLocks/>
              </p:cNvSpPr>
              <p:nvPr/>
            </p:nvSpPr>
            <p:spPr bwMode="auto">
              <a:xfrm>
                <a:off x="978" y="2681"/>
                <a:ext cx="10" cy="14"/>
              </a:xfrm>
              <a:custGeom>
                <a:avLst/>
                <a:gdLst>
                  <a:gd name="T0" fmla="*/ 8 w 10"/>
                  <a:gd name="T1" fmla="*/ 12 h 14"/>
                  <a:gd name="T2" fmla="*/ 4 w 10"/>
                  <a:gd name="T3" fmla="*/ 4 h 14"/>
                  <a:gd name="T4" fmla="*/ 4 w 10"/>
                  <a:gd name="T5" fmla="*/ 0 h 14"/>
                  <a:gd name="T6" fmla="*/ 10 w 10"/>
                  <a:gd name="T7" fmla="*/ 14 h 14"/>
                  <a:gd name="T8" fmla="*/ 0 w 10"/>
                  <a:gd name="T9" fmla="*/ 13 h 14"/>
                  <a:gd name="T10" fmla="*/ 0 w 10"/>
                  <a:gd name="T11" fmla="*/ 12 h 14"/>
                  <a:gd name="T12" fmla="*/ 8 w 10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8" y="12"/>
                    </a:moveTo>
                    <a:lnTo>
                      <a:pt x="4" y="4"/>
                    </a:lnTo>
                    <a:lnTo>
                      <a:pt x="4" y="0"/>
                    </a:lnTo>
                    <a:lnTo>
                      <a:pt x="10" y="14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35" name="Freeform 282"/>
              <p:cNvSpPr>
                <a:spLocks/>
              </p:cNvSpPr>
              <p:nvPr/>
            </p:nvSpPr>
            <p:spPr bwMode="auto">
              <a:xfrm>
                <a:off x="987" y="2682"/>
                <a:ext cx="3" cy="5"/>
              </a:xfrm>
              <a:custGeom>
                <a:avLst/>
                <a:gdLst>
                  <a:gd name="T0" fmla="*/ 0 w 3"/>
                  <a:gd name="T1" fmla="*/ 5 h 5"/>
                  <a:gd name="T2" fmla="*/ 0 w 3"/>
                  <a:gd name="T3" fmla="*/ 5 h 5"/>
                  <a:gd name="T4" fmla="*/ 0 w 3"/>
                  <a:gd name="T5" fmla="*/ 4 h 5"/>
                  <a:gd name="T6" fmla="*/ 0 w 3"/>
                  <a:gd name="T7" fmla="*/ 3 h 5"/>
                  <a:gd name="T8" fmla="*/ 0 w 3"/>
                  <a:gd name="T9" fmla="*/ 2 h 5"/>
                  <a:gd name="T10" fmla="*/ 0 w 3"/>
                  <a:gd name="T11" fmla="*/ 1 h 5"/>
                  <a:gd name="T12" fmla="*/ 1 w 3"/>
                  <a:gd name="T13" fmla="*/ 0 h 5"/>
                  <a:gd name="T14" fmla="*/ 2 w 3"/>
                  <a:gd name="T15" fmla="*/ 0 h 5"/>
                  <a:gd name="T16" fmla="*/ 3 w 3"/>
                  <a:gd name="T17" fmla="*/ 0 h 5"/>
                  <a:gd name="T18" fmla="*/ 3 w 3"/>
                  <a:gd name="T19" fmla="*/ 0 h 5"/>
                  <a:gd name="T20" fmla="*/ 3 w 3"/>
                  <a:gd name="T21" fmla="*/ 1 h 5"/>
                  <a:gd name="T22" fmla="*/ 3 w 3"/>
                  <a:gd name="T23" fmla="*/ 2 h 5"/>
                  <a:gd name="T24" fmla="*/ 3 w 3"/>
                  <a:gd name="T25" fmla="*/ 3 h 5"/>
                  <a:gd name="T26" fmla="*/ 2 w 3"/>
                  <a:gd name="T27" fmla="*/ 4 h 5"/>
                  <a:gd name="T28" fmla="*/ 2 w 3"/>
                  <a:gd name="T29" fmla="*/ 5 h 5"/>
                  <a:gd name="T30" fmla="*/ 1 w 3"/>
                  <a:gd name="T31" fmla="*/ 5 h 5"/>
                  <a:gd name="T32" fmla="*/ 0 w 3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36" name="Freeform 283"/>
              <p:cNvSpPr>
                <a:spLocks/>
              </p:cNvSpPr>
              <p:nvPr/>
            </p:nvSpPr>
            <p:spPr bwMode="auto">
              <a:xfrm>
                <a:off x="975" y="2680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1 w 4"/>
                  <a:gd name="T3" fmla="*/ 5 h 6"/>
                  <a:gd name="T4" fmla="*/ 0 w 4"/>
                  <a:gd name="T5" fmla="*/ 4 h 6"/>
                  <a:gd name="T6" fmla="*/ 0 w 4"/>
                  <a:gd name="T7" fmla="*/ 3 h 6"/>
                  <a:gd name="T8" fmla="*/ 1 w 4"/>
                  <a:gd name="T9" fmla="*/ 2 h 6"/>
                  <a:gd name="T10" fmla="*/ 1 w 4"/>
                  <a:gd name="T11" fmla="*/ 1 h 6"/>
                  <a:gd name="T12" fmla="*/ 2 w 4"/>
                  <a:gd name="T13" fmla="*/ 0 h 6"/>
                  <a:gd name="T14" fmla="*/ 3 w 4"/>
                  <a:gd name="T15" fmla="*/ 0 h 6"/>
                  <a:gd name="T16" fmla="*/ 3 w 4"/>
                  <a:gd name="T17" fmla="*/ 0 h 6"/>
                  <a:gd name="T18" fmla="*/ 4 w 4"/>
                  <a:gd name="T19" fmla="*/ 0 h 6"/>
                  <a:gd name="T20" fmla="*/ 4 w 4"/>
                  <a:gd name="T21" fmla="*/ 1 h 6"/>
                  <a:gd name="T22" fmla="*/ 4 w 4"/>
                  <a:gd name="T23" fmla="*/ 2 h 6"/>
                  <a:gd name="T24" fmla="*/ 4 w 4"/>
                  <a:gd name="T25" fmla="*/ 3 h 6"/>
                  <a:gd name="T26" fmla="*/ 3 w 4"/>
                  <a:gd name="T27" fmla="*/ 4 h 6"/>
                  <a:gd name="T28" fmla="*/ 3 w 4"/>
                  <a:gd name="T29" fmla="*/ 5 h 6"/>
                  <a:gd name="T30" fmla="*/ 2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1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37" name="Freeform 284"/>
              <p:cNvSpPr>
                <a:spLocks/>
              </p:cNvSpPr>
              <p:nvPr/>
            </p:nvSpPr>
            <p:spPr bwMode="auto">
              <a:xfrm>
                <a:off x="1085" y="2681"/>
                <a:ext cx="10" cy="14"/>
              </a:xfrm>
              <a:custGeom>
                <a:avLst/>
                <a:gdLst>
                  <a:gd name="T0" fmla="*/ 2 w 10"/>
                  <a:gd name="T1" fmla="*/ 12 h 14"/>
                  <a:gd name="T2" fmla="*/ 7 w 10"/>
                  <a:gd name="T3" fmla="*/ 3 h 14"/>
                  <a:gd name="T4" fmla="*/ 7 w 10"/>
                  <a:gd name="T5" fmla="*/ 0 h 14"/>
                  <a:gd name="T6" fmla="*/ 0 w 10"/>
                  <a:gd name="T7" fmla="*/ 14 h 14"/>
                  <a:gd name="T8" fmla="*/ 10 w 10"/>
                  <a:gd name="T9" fmla="*/ 14 h 14"/>
                  <a:gd name="T10" fmla="*/ 10 w 10"/>
                  <a:gd name="T11" fmla="*/ 12 h 14"/>
                  <a:gd name="T12" fmla="*/ 2 w 10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2" y="12"/>
                    </a:moveTo>
                    <a:lnTo>
                      <a:pt x="7" y="3"/>
                    </a:lnTo>
                    <a:lnTo>
                      <a:pt x="7" y="0"/>
                    </a:lnTo>
                    <a:lnTo>
                      <a:pt x="0" y="14"/>
                    </a:lnTo>
                    <a:lnTo>
                      <a:pt x="10" y="14"/>
                    </a:lnTo>
                    <a:lnTo>
                      <a:pt x="10" y="12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38" name="Freeform 285"/>
              <p:cNvSpPr>
                <a:spLocks/>
              </p:cNvSpPr>
              <p:nvPr/>
            </p:nvSpPr>
            <p:spPr bwMode="auto">
              <a:xfrm>
                <a:off x="1083" y="2681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2 w 4"/>
                  <a:gd name="T3" fmla="*/ 5 h 5"/>
                  <a:gd name="T4" fmla="*/ 3 w 4"/>
                  <a:gd name="T5" fmla="*/ 5 h 5"/>
                  <a:gd name="T6" fmla="*/ 3 w 4"/>
                  <a:gd name="T7" fmla="*/ 4 h 5"/>
                  <a:gd name="T8" fmla="*/ 4 w 4"/>
                  <a:gd name="T9" fmla="*/ 3 h 5"/>
                  <a:gd name="T10" fmla="*/ 4 w 4"/>
                  <a:gd name="T11" fmla="*/ 2 h 5"/>
                  <a:gd name="T12" fmla="*/ 3 w 4"/>
                  <a:gd name="T13" fmla="*/ 1 h 5"/>
                  <a:gd name="T14" fmla="*/ 3 w 4"/>
                  <a:gd name="T15" fmla="*/ 0 h 5"/>
                  <a:gd name="T16" fmla="*/ 2 w 4"/>
                  <a:gd name="T17" fmla="*/ 0 h 5"/>
                  <a:gd name="T18" fmla="*/ 2 w 4"/>
                  <a:gd name="T19" fmla="*/ 0 h 5"/>
                  <a:gd name="T20" fmla="*/ 1 w 4"/>
                  <a:gd name="T21" fmla="*/ 0 h 5"/>
                  <a:gd name="T22" fmla="*/ 1 w 4"/>
                  <a:gd name="T23" fmla="*/ 1 h 5"/>
                  <a:gd name="T24" fmla="*/ 0 w 4"/>
                  <a:gd name="T25" fmla="*/ 2 h 5"/>
                  <a:gd name="T26" fmla="*/ 0 w 4"/>
                  <a:gd name="T27" fmla="*/ 3 h 5"/>
                  <a:gd name="T28" fmla="*/ 1 w 4"/>
                  <a:gd name="T29" fmla="*/ 4 h 5"/>
                  <a:gd name="T30" fmla="*/ 1 w 4"/>
                  <a:gd name="T31" fmla="*/ 5 h 5"/>
                  <a:gd name="T32" fmla="*/ 2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39" name="Freeform 286"/>
              <p:cNvSpPr>
                <a:spLocks/>
              </p:cNvSpPr>
              <p:nvPr/>
            </p:nvSpPr>
            <p:spPr bwMode="auto">
              <a:xfrm>
                <a:off x="1096" y="2681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2 w 4"/>
                  <a:gd name="T3" fmla="*/ 6 h 6"/>
                  <a:gd name="T4" fmla="*/ 3 w 4"/>
                  <a:gd name="T5" fmla="*/ 5 h 6"/>
                  <a:gd name="T6" fmla="*/ 3 w 4"/>
                  <a:gd name="T7" fmla="*/ 4 h 6"/>
                  <a:gd name="T8" fmla="*/ 4 w 4"/>
                  <a:gd name="T9" fmla="*/ 3 h 6"/>
                  <a:gd name="T10" fmla="*/ 4 w 4"/>
                  <a:gd name="T11" fmla="*/ 2 h 6"/>
                  <a:gd name="T12" fmla="*/ 3 w 4"/>
                  <a:gd name="T13" fmla="*/ 1 h 6"/>
                  <a:gd name="T14" fmla="*/ 3 w 4"/>
                  <a:gd name="T15" fmla="*/ 0 h 6"/>
                  <a:gd name="T16" fmla="*/ 2 w 4"/>
                  <a:gd name="T17" fmla="*/ 0 h 6"/>
                  <a:gd name="T18" fmla="*/ 1 w 4"/>
                  <a:gd name="T19" fmla="*/ 0 h 6"/>
                  <a:gd name="T20" fmla="*/ 1 w 4"/>
                  <a:gd name="T21" fmla="*/ 0 h 6"/>
                  <a:gd name="T22" fmla="*/ 0 w 4"/>
                  <a:gd name="T23" fmla="*/ 1 h 6"/>
                  <a:gd name="T24" fmla="*/ 0 w 4"/>
                  <a:gd name="T25" fmla="*/ 3 h 6"/>
                  <a:gd name="T26" fmla="*/ 0 w 4"/>
                  <a:gd name="T27" fmla="*/ 4 h 6"/>
                  <a:gd name="T28" fmla="*/ 0 w 4"/>
                  <a:gd name="T29" fmla="*/ 5 h 6"/>
                  <a:gd name="T30" fmla="*/ 1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2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</p:grpSp>
        <p:grpSp>
          <p:nvGrpSpPr>
            <p:cNvPr id="32" name="Group 341"/>
            <p:cNvGrpSpPr>
              <a:grpSpLocks/>
            </p:cNvGrpSpPr>
            <p:nvPr/>
          </p:nvGrpSpPr>
          <p:grpSpPr bwMode="auto">
            <a:xfrm>
              <a:off x="1028462" y="3388662"/>
              <a:ext cx="267777" cy="243205"/>
              <a:chOff x="1221" y="2648"/>
              <a:chExt cx="191" cy="171"/>
            </a:xfrm>
          </p:grpSpPr>
          <p:sp>
            <p:nvSpPr>
              <p:cNvPr id="40" name="Freeform 288"/>
              <p:cNvSpPr>
                <a:spLocks/>
              </p:cNvSpPr>
              <p:nvPr/>
            </p:nvSpPr>
            <p:spPr bwMode="auto">
              <a:xfrm>
                <a:off x="1384" y="2689"/>
                <a:ext cx="15" cy="17"/>
              </a:xfrm>
              <a:custGeom>
                <a:avLst/>
                <a:gdLst>
                  <a:gd name="T0" fmla="*/ 8 w 15"/>
                  <a:gd name="T1" fmla="*/ 17 h 17"/>
                  <a:gd name="T2" fmla="*/ 9 w 15"/>
                  <a:gd name="T3" fmla="*/ 17 h 17"/>
                  <a:gd name="T4" fmla="*/ 11 w 15"/>
                  <a:gd name="T5" fmla="*/ 16 h 17"/>
                  <a:gd name="T6" fmla="*/ 12 w 15"/>
                  <a:gd name="T7" fmla="*/ 16 h 17"/>
                  <a:gd name="T8" fmla="*/ 13 w 15"/>
                  <a:gd name="T9" fmla="*/ 14 h 17"/>
                  <a:gd name="T10" fmla="*/ 14 w 15"/>
                  <a:gd name="T11" fmla="*/ 13 h 17"/>
                  <a:gd name="T12" fmla="*/ 15 w 15"/>
                  <a:gd name="T13" fmla="*/ 12 h 17"/>
                  <a:gd name="T14" fmla="*/ 15 w 15"/>
                  <a:gd name="T15" fmla="*/ 10 h 17"/>
                  <a:gd name="T16" fmla="*/ 15 w 15"/>
                  <a:gd name="T17" fmla="*/ 8 h 17"/>
                  <a:gd name="T18" fmla="*/ 15 w 15"/>
                  <a:gd name="T19" fmla="*/ 7 h 17"/>
                  <a:gd name="T20" fmla="*/ 15 w 15"/>
                  <a:gd name="T21" fmla="*/ 5 h 17"/>
                  <a:gd name="T22" fmla="*/ 14 w 15"/>
                  <a:gd name="T23" fmla="*/ 4 h 17"/>
                  <a:gd name="T24" fmla="*/ 13 w 15"/>
                  <a:gd name="T25" fmla="*/ 3 h 17"/>
                  <a:gd name="T26" fmla="*/ 12 w 15"/>
                  <a:gd name="T27" fmla="*/ 2 h 17"/>
                  <a:gd name="T28" fmla="*/ 11 w 15"/>
                  <a:gd name="T29" fmla="*/ 1 h 17"/>
                  <a:gd name="T30" fmla="*/ 9 w 15"/>
                  <a:gd name="T31" fmla="*/ 0 h 17"/>
                  <a:gd name="T32" fmla="*/ 8 w 15"/>
                  <a:gd name="T33" fmla="*/ 0 h 17"/>
                  <a:gd name="T34" fmla="*/ 6 w 15"/>
                  <a:gd name="T35" fmla="*/ 0 h 17"/>
                  <a:gd name="T36" fmla="*/ 4 w 15"/>
                  <a:gd name="T37" fmla="*/ 1 h 17"/>
                  <a:gd name="T38" fmla="*/ 3 w 15"/>
                  <a:gd name="T39" fmla="*/ 2 h 17"/>
                  <a:gd name="T40" fmla="*/ 2 w 15"/>
                  <a:gd name="T41" fmla="*/ 3 h 17"/>
                  <a:gd name="T42" fmla="*/ 1 w 15"/>
                  <a:gd name="T43" fmla="*/ 4 h 17"/>
                  <a:gd name="T44" fmla="*/ 0 w 15"/>
                  <a:gd name="T45" fmla="*/ 5 h 17"/>
                  <a:gd name="T46" fmla="*/ 0 w 15"/>
                  <a:gd name="T47" fmla="*/ 7 h 17"/>
                  <a:gd name="T48" fmla="*/ 0 w 15"/>
                  <a:gd name="T49" fmla="*/ 8 h 17"/>
                  <a:gd name="T50" fmla="*/ 0 w 15"/>
                  <a:gd name="T51" fmla="*/ 10 h 17"/>
                  <a:gd name="T52" fmla="*/ 0 w 15"/>
                  <a:gd name="T53" fmla="*/ 12 h 17"/>
                  <a:gd name="T54" fmla="*/ 1 w 15"/>
                  <a:gd name="T55" fmla="*/ 13 h 17"/>
                  <a:gd name="T56" fmla="*/ 2 w 15"/>
                  <a:gd name="T57" fmla="*/ 14 h 17"/>
                  <a:gd name="T58" fmla="*/ 3 w 15"/>
                  <a:gd name="T59" fmla="*/ 16 h 17"/>
                  <a:gd name="T60" fmla="*/ 4 w 15"/>
                  <a:gd name="T61" fmla="*/ 16 h 17"/>
                  <a:gd name="T62" fmla="*/ 6 w 15"/>
                  <a:gd name="T63" fmla="*/ 17 h 17"/>
                  <a:gd name="T64" fmla="*/ 8 w 15"/>
                  <a:gd name="T6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7">
                    <a:moveTo>
                      <a:pt x="8" y="17"/>
                    </a:moveTo>
                    <a:lnTo>
                      <a:pt x="9" y="17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13" y="14"/>
                    </a:lnTo>
                    <a:lnTo>
                      <a:pt x="14" y="13"/>
                    </a:lnTo>
                    <a:lnTo>
                      <a:pt x="15" y="12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5" y="7"/>
                    </a:lnTo>
                    <a:lnTo>
                      <a:pt x="15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3" y="16"/>
                    </a:lnTo>
                    <a:lnTo>
                      <a:pt x="4" y="16"/>
                    </a:lnTo>
                    <a:lnTo>
                      <a:pt x="6" y="17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1" name="Freeform 289"/>
              <p:cNvSpPr>
                <a:spLocks/>
              </p:cNvSpPr>
              <p:nvPr/>
            </p:nvSpPr>
            <p:spPr bwMode="auto">
              <a:xfrm>
                <a:off x="1231" y="2651"/>
                <a:ext cx="86" cy="11"/>
              </a:xfrm>
              <a:custGeom>
                <a:avLst/>
                <a:gdLst>
                  <a:gd name="T0" fmla="*/ 86 w 86"/>
                  <a:gd name="T1" fmla="*/ 9 h 11"/>
                  <a:gd name="T2" fmla="*/ 43 w 86"/>
                  <a:gd name="T3" fmla="*/ 0 h 11"/>
                  <a:gd name="T4" fmla="*/ 0 w 86"/>
                  <a:gd name="T5" fmla="*/ 9 h 11"/>
                  <a:gd name="T6" fmla="*/ 0 w 86"/>
                  <a:gd name="T7" fmla="*/ 11 h 11"/>
                  <a:gd name="T8" fmla="*/ 43 w 86"/>
                  <a:gd name="T9" fmla="*/ 1 h 11"/>
                  <a:gd name="T10" fmla="*/ 86 w 86"/>
                  <a:gd name="T11" fmla="*/ 11 h 11"/>
                  <a:gd name="T12" fmla="*/ 86 w 86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11">
                    <a:moveTo>
                      <a:pt x="86" y="9"/>
                    </a:moveTo>
                    <a:lnTo>
                      <a:pt x="43" y="0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43" y="1"/>
                    </a:lnTo>
                    <a:lnTo>
                      <a:pt x="86" y="11"/>
                    </a:lnTo>
                    <a:lnTo>
                      <a:pt x="86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2" name="Rectangle 290"/>
              <p:cNvSpPr>
                <a:spLocks noChangeArrowheads="1"/>
              </p:cNvSpPr>
              <p:nvPr/>
            </p:nvSpPr>
            <p:spPr bwMode="auto">
              <a:xfrm>
                <a:off x="1225" y="2666"/>
                <a:ext cx="101" cy="10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3" name="Rectangle 291"/>
              <p:cNvSpPr>
                <a:spLocks noChangeArrowheads="1"/>
              </p:cNvSpPr>
              <p:nvPr/>
            </p:nvSpPr>
            <p:spPr bwMode="auto">
              <a:xfrm>
                <a:off x="1227" y="2669"/>
                <a:ext cx="97" cy="10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4" name="Rectangle 292"/>
              <p:cNvSpPr>
                <a:spLocks noChangeArrowheads="1"/>
              </p:cNvSpPr>
              <p:nvPr/>
            </p:nvSpPr>
            <p:spPr bwMode="auto">
              <a:xfrm>
                <a:off x="1237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5" name="Rectangle 293"/>
              <p:cNvSpPr>
                <a:spLocks noChangeArrowheads="1"/>
              </p:cNvSpPr>
              <p:nvPr/>
            </p:nvSpPr>
            <p:spPr bwMode="auto">
              <a:xfrm>
                <a:off x="1260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6" name="Rectangle 294"/>
              <p:cNvSpPr>
                <a:spLocks noChangeArrowheads="1"/>
              </p:cNvSpPr>
              <p:nvPr/>
            </p:nvSpPr>
            <p:spPr bwMode="auto">
              <a:xfrm>
                <a:off x="1284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7" name="Rectangle 295"/>
              <p:cNvSpPr>
                <a:spLocks noChangeArrowheads="1"/>
              </p:cNvSpPr>
              <p:nvPr/>
            </p:nvSpPr>
            <p:spPr bwMode="auto">
              <a:xfrm>
                <a:off x="1308" y="2765"/>
                <a:ext cx="13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8" name="Rectangle 296"/>
              <p:cNvSpPr>
                <a:spLocks noChangeArrowheads="1"/>
              </p:cNvSpPr>
              <p:nvPr/>
            </p:nvSpPr>
            <p:spPr bwMode="auto">
              <a:xfrm>
                <a:off x="1237" y="2760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9" name="Rectangle 297"/>
              <p:cNvSpPr>
                <a:spLocks noChangeArrowheads="1"/>
              </p:cNvSpPr>
              <p:nvPr/>
            </p:nvSpPr>
            <p:spPr bwMode="auto">
              <a:xfrm>
                <a:off x="1230" y="2758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0" name="Rectangle 298"/>
              <p:cNvSpPr>
                <a:spLocks noChangeArrowheads="1"/>
              </p:cNvSpPr>
              <p:nvPr/>
            </p:nvSpPr>
            <p:spPr bwMode="auto">
              <a:xfrm>
                <a:off x="1237" y="2735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1" name="Rectangle 299"/>
              <p:cNvSpPr>
                <a:spLocks noChangeArrowheads="1"/>
              </p:cNvSpPr>
              <p:nvPr/>
            </p:nvSpPr>
            <p:spPr bwMode="auto">
              <a:xfrm>
                <a:off x="1230" y="2733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2" name="Rectangle 300"/>
              <p:cNvSpPr>
                <a:spLocks noChangeArrowheads="1"/>
              </p:cNvSpPr>
              <p:nvPr/>
            </p:nvSpPr>
            <p:spPr bwMode="auto">
              <a:xfrm>
                <a:off x="1237" y="2710"/>
                <a:ext cx="84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3" name="Rectangle 301"/>
              <p:cNvSpPr>
                <a:spLocks noChangeArrowheads="1"/>
              </p:cNvSpPr>
              <p:nvPr/>
            </p:nvSpPr>
            <p:spPr bwMode="auto">
              <a:xfrm>
                <a:off x="1230" y="2708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4" name="Rectangle 302"/>
              <p:cNvSpPr>
                <a:spLocks noChangeArrowheads="1"/>
              </p:cNvSpPr>
              <p:nvPr/>
            </p:nvSpPr>
            <p:spPr bwMode="auto">
              <a:xfrm>
                <a:off x="1237" y="2686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5" name="Rectangle 303"/>
              <p:cNvSpPr>
                <a:spLocks noChangeArrowheads="1"/>
              </p:cNvSpPr>
              <p:nvPr/>
            </p:nvSpPr>
            <p:spPr bwMode="auto">
              <a:xfrm>
                <a:off x="1230" y="2684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6" name="Rectangle 304"/>
              <p:cNvSpPr>
                <a:spLocks noChangeArrowheads="1"/>
              </p:cNvSpPr>
              <p:nvPr/>
            </p:nvSpPr>
            <p:spPr bwMode="auto">
              <a:xfrm>
                <a:off x="1240" y="2698"/>
                <a:ext cx="8" cy="6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7" name="Rectangle 305"/>
              <p:cNvSpPr>
                <a:spLocks noChangeArrowheads="1"/>
              </p:cNvSpPr>
              <p:nvPr/>
            </p:nvSpPr>
            <p:spPr bwMode="auto">
              <a:xfrm>
                <a:off x="1241" y="2700"/>
                <a:ext cx="5" cy="59"/>
              </a:xfrm>
              <a:prstGeom prst="rect">
                <a:avLst/>
              </a:prstGeom>
              <a:solidFill>
                <a:srgbClr val="FF2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8" name="Rectangle 306"/>
              <p:cNvSpPr>
                <a:spLocks noChangeArrowheads="1"/>
              </p:cNvSpPr>
              <p:nvPr/>
            </p:nvSpPr>
            <p:spPr bwMode="auto">
              <a:xfrm>
                <a:off x="1263" y="2718"/>
                <a:ext cx="9" cy="4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9" name="Rectangle 307"/>
              <p:cNvSpPr>
                <a:spLocks noChangeArrowheads="1"/>
              </p:cNvSpPr>
              <p:nvPr/>
            </p:nvSpPr>
            <p:spPr bwMode="auto">
              <a:xfrm>
                <a:off x="1265" y="2721"/>
                <a:ext cx="5" cy="38"/>
              </a:xfrm>
              <a:prstGeom prst="rect">
                <a:avLst/>
              </a:prstGeom>
              <a:solidFill>
                <a:srgbClr val="B2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0" name="Rectangle 308"/>
              <p:cNvSpPr>
                <a:spLocks noChangeArrowheads="1"/>
              </p:cNvSpPr>
              <p:nvPr/>
            </p:nvSpPr>
            <p:spPr bwMode="auto">
              <a:xfrm>
                <a:off x="1286" y="2729"/>
                <a:ext cx="9" cy="3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1" name="Rectangle 309"/>
              <p:cNvSpPr>
                <a:spLocks noChangeArrowheads="1"/>
              </p:cNvSpPr>
              <p:nvPr/>
            </p:nvSpPr>
            <p:spPr bwMode="auto">
              <a:xfrm>
                <a:off x="1288" y="2732"/>
                <a:ext cx="5" cy="27"/>
              </a:xfrm>
              <a:prstGeom prst="rect">
                <a:avLst/>
              </a:prstGeom>
              <a:solidFill>
                <a:srgbClr val="FFAF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2" name="Rectangle 310"/>
              <p:cNvSpPr>
                <a:spLocks noChangeArrowheads="1"/>
              </p:cNvSpPr>
              <p:nvPr/>
            </p:nvSpPr>
            <p:spPr bwMode="auto">
              <a:xfrm>
                <a:off x="1310" y="2690"/>
                <a:ext cx="9" cy="7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3" name="Rectangle 311"/>
              <p:cNvSpPr>
                <a:spLocks noChangeArrowheads="1"/>
              </p:cNvSpPr>
              <p:nvPr/>
            </p:nvSpPr>
            <p:spPr bwMode="auto">
              <a:xfrm>
                <a:off x="1312" y="2692"/>
                <a:ext cx="5" cy="67"/>
              </a:xfrm>
              <a:prstGeom prst="rect">
                <a:avLst/>
              </a:prstGeom>
              <a:solidFill>
                <a:srgbClr val="FF6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4" name="Rectangle 312"/>
              <p:cNvSpPr>
                <a:spLocks noChangeArrowheads="1"/>
              </p:cNvSpPr>
              <p:nvPr/>
            </p:nvSpPr>
            <p:spPr bwMode="auto">
              <a:xfrm>
                <a:off x="1222" y="2773"/>
                <a:ext cx="108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5" name="Rectangle 313"/>
              <p:cNvSpPr>
                <a:spLocks noChangeArrowheads="1"/>
              </p:cNvSpPr>
              <p:nvPr/>
            </p:nvSpPr>
            <p:spPr bwMode="auto">
              <a:xfrm>
                <a:off x="1224" y="2775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6" name="Rectangle 314"/>
              <p:cNvSpPr>
                <a:spLocks noChangeArrowheads="1"/>
              </p:cNvSpPr>
              <p:nvPr/>
            </p:nvSpPr>
            <p:spPr bwMode="auto">
              <a:xfrm>
                <a:off x="1221" y="2660"/>
                <a:ext cx="109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7" name="Rectangle 315"/>
              <p:cNvSpPr>
                <a:spLocks noChangeArrowheads="1"/>
              </p:cNvSpPr>
              <p:nvPr/>
            </p:nvSpPr>
            <p:spPr bwMode="auto">
              <a:xfrm>
                <a:off x="1223" y="2662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8" name="Freeform 316"/>
              <p:cNvSpPr>
                <a:spLocks/>
              </p:cNvSpPr>
              <p:nvPr/>
            </p:nvSpPr>
            <p:spPr bwMode="auto">
              <a:xfrm>
                <a:off x="1270" y="2648"/>
                <a:ext cx="7" cy="7"/>
              </a:xfrm>
              <a:custGeom>
                <a:avLst/>
                <a:gdLst>
                  <a:gd name="T0" fmla="*/ 4 w 7"/>
                  <a:gd name="T1" fmla="*/ 7 h 7"/>
                  <a:gd name="T2" fmla="*/ 5 w 7"/>
                  <a:gd name="T3" fmla="*/ 7 h 7"/>
                  <a:gd name="T4" fmla="*/ 5 w 7"/>
                  <a:gd name="T5" fmla="*/ 7 h 7"/>
                  <a:gd name="T6" fmla="*/ 6 w 7"/>
                  <a:gd name="T7" fmla="*/ 7 h 7"/>
                  <a:gd name="T8" fmla="*/ 6 w 7"/>
                  <a:gd name="T9" fmla="*/ 6 h 7"/>
                  <a:gd name="T10" fmla="*/ 7 w 7"/>
                  <a:gd name="T11" fmla="*/ 6 h 7"/>
                  <a:gd name="T12" fmla="*/ 7 w 7"/>
                  <a:gd name="T13" fmla="*/ 5 h 7"/>
                  <a:gd name="T14" fmla="*/ 7 w 7"/>
                  <a:gd name="T15" fmla="*/ 4 h 7"/>
                  <a:gd name="T16" fmla="*/ 7 w 7"/>
                  <a:gd name="T17" fmla="*/ 4 h 7"/>
                  <a:gd name="T18" fmla="*/ 7 w 7"/>
                  <a:gd name="T19" fmla="*/ 3 h 7"/>
                  <a:gd name="T20" fmla="*/ 7 w 7"/>
                  <a:gd name="T21" fmla="*/ 2 h 7"/>
                  <a:gd name="T22" fmla="*/ 7 w 7"/>
                  <a:gd name="T23" fmla="*/ 2 h 7"/>
                  <a:gd name="T24" fmla="*/ 6 w 7"/>
                  <a:gd name="T25" fmla="*/ 1 h 7"/>
                  <a:gd name="T26" fmla="*/ 6 w 7"/>
                  <a:gd name="T27" fmla="*/ 1 h 7"/>
                  <a:gd name="T28" fmla="*/ 5 w 7"/>
                  <a:gd name="T29" fmla="*/ 1 h 7"/>
                  <a:gd name="T30" fmla="*/ 5 w 7"/>
                  <a:gd name="T31" fmla="*/ 0 h 7"/>
                  <a:gd name="T32" fmla="*/ 4 w 7"/>
                  <a:gd name="T33" fmla="*/ 0 h 7"/>
                  <a:gd name="T34" fmla="*/ 3 w 7"/>
                  <a:gd name="T35" fmla="*/ 0 h 7"/>
                  <a:gd name="T36" fmla="*/ 2 w 7"/>
                  <a:gd name="T37" fmla="*/ 1 h 7"/>
                  <a:gd name="T38" fmla="*/ 2 w 7"/>
                  <a:gd name="T39" fmla="*/ 1 h 7"/>
                  <a:gd name="T40" fmla="*/ 1 w 7"/>
                  <a:gd name="T41" fmla="*/ 1 h 7"/>
                  <a:gd name="T42" fmla="*/ 1 w 7"/>
                  <a:gd name="T43" fmla="*/ 2 h 7"/>
                  <a:gd name="T44" fmla="*/ 1 w 7"/>
                  <a:gd name="T45" fmla="*/ 2 h 7"/>
                  <a:gd name="T46" fmla="*/ 0 w 7"/>
                  <a:gd name="T47" fmla="*/ 3 h 7"/>
                  <a:gd name="T48" fmla="*/ 0 w 7"/>
                  <a:gd name="T49" fmla="*/ 4 h 7"/>
                  <a:gd name="T50" fmla="*/ 0 w 7"/>
                  <a:gd name="T51" fmla="*/ 4 h 7"/>
                  <a:gd name="T52" fmla="*/ 1 w 7"/>
                  <a:gd name="T53" fmla="*/ 5 h 7"/>
                  <a:gd name="T54" fmla="*/ 1 w 7"/>
                  <a:gd name="T55" fmla="*/ 6 h 7"/>
                  <a:gd name="T56" fmla="*/ 1 w 7"/>
                  <a:gd name="T57" fmla="*/ 6 h 7"/>
                  <a:gd name="T58" fmla="*/ 2 w 7"/>
                  <a:gd name="T59" fmla="*/ 7 h 7"/>
                  <a:gd name="T60" fmla="*/ 2 w 7"/>
                  <a:gd name="T61" fmla="*/ 7 h 7"/>
                  <a:gd name="T62" fmla="*/ 3 w 7"/>
                  <a:gd name="T63" fmla="*/ 7 h 7"/>
                  <a:gd name="T64" fmla="*/ 4 w 7"/>
                  <a:gd name="T6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9" name="Freeform 317"/>
              <p:cNvSpPr>
                <a:spLocks/>
              </p:cNvSpPr>
              <p:nvPr/>
            </p:nvSpPr>
            <p:spPr bwMode="auto">
              <a:xfrm>
                <a:off x="1271" y="2649"/>
                <a:ext cx="5" cy="5"/>
              </a:xfrm>
              <a:custGeom>
                <a:avLst/>
                <a:gdLst>
                  <a:gd name="T0" fmla="*/ 3 w 5"/>
                  <a:gd name="T1" fmla="*/ 5 h 5"/>
                  <a:gd name="T2" fmla="*/ 4 w 5"/>
                  <a:gd name="T3" fmla="*/ 5 h 5"/>
                  <a:gd name="T4" fmla="*/ 4 w 5"/>
                  <a:gd name="T5" fmla="*/ 4 h 5"/>
                  <a:gd name="T6" fmla="*/ 5 w 5"/>
                  <a:gd name="T7" fmla="*/ 4 h 5"/>
                  <a:gd name="T8" fmla="*/ 5 w 5"/>
                  <a:gd name="T9" fmla="*/ 3 h 5"/>
                  <a:gd name="T10" fmla="*/ 5 w 5"/>
                  <a:gd name="T11" fmla="*/ 2 h 5"/>
                  <a:gd name="T12" fmla="*/ 4 w 5"/>
                  <a:gd name="T13" fmla="*/ 1 h 5"/>
                  <a:gd name="T14" fmla="*/ 4 w 5"/>
                  <a:gd name="T15" fmla="*/ 1 h 5"/>
                  <a:gd name="T16" fmla="*/ 3 w 5"/>
                  <a:gd name="T17" fmla="*/ 0 h 5"/>
                  <a:gd name="T18" fmla="*/ 2 w 5"/>
                  <a:gd name="T19" fmla="*/ 1 h 5"/>
                  <a:gd name="T20" fmla="*/ 1 w 5"/>
                  <a:gd name="T21" fmla="*/ 1 h 5"/>
                  <a:gd name="T22" fmla="*/ 1 w 5"/>
                  <a:gd name="T23" fmla="*/ 2 h 5"/>
                  <a:gd name="T24" fmla="*/ 0 w 5"/>
                  <a:gd name="T25" fmla="*/ 3 h 5"/>
                  <a:gd name="T26" fmla="*/ 1 w 5"/>
                  <a:gd name="T27" fmla="*/ 4 h 5"/>
                  <a:gd name="T28" fmla="*/ 1 w 5"/>
                  <a:gd name="T29" fmla="*/ 4 h 5"/>
                  <a:gd name="T30" fmla="*/ 2 w 5"/>
                  <a:gd name="T31" fmla="*/ 5 h 5"/>
                  <a:gd name="T32" fmla="*/ 3 w 5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lnTo>
                      <a:pt x="4" y="5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0" name="Freeform 318"/>
              <p:cNvSpPr>
                <a:spLocks/>
              </p:cNvSpPr>
              <p:nvPr/>
            </p:nvSpPr>
            <p:spPr bwMode="auto">
              <a:xfrm>
                <a:off x="1322" y="2712"/>
                <a:ext cx="90" cy="107"/>
              </a:xfrm>
              <a:custGeom>
                <a:avLst/>
                <a:gdLst>
                  <a:gd name="T0" fmla="*/ 75 w 90"/>
                  <a:gd name="T1" fmla="*/ 35 h 107"/>
                  <a:gd name="T2" fmla="*/ 78 w 90"/>
                  <a:gd name="T3" fmla="*/ 34 h 107"/>
                  <a:gd name="T4" fmla="*/ 83 w 90"/>
                  <a:gd name="T5" fmla="*/ 31 h 107"/>
                  <a:gd name="T6" fmla="*/ 85 w 90"/>
                  <a:gd name="T7" fmla="*/ 29 h 107"/>
                  <a:gd name="T8" fmla="*/ 86 w 90"/>
                  <a:gd name="T9" fmla="*/ 27 h 107"/>
                  <a:gd name="T10" fmla="*/ 87 w 90"/>
                  <a:gd name="T11" fmla="*/ 19 h 107"/>
                  <a:gd name="T12" fmla="*/ 86 w 90"/>
                  <a:gd name="T13" fmla="*/ 17 h 107"/>
                  <a:gd name="T14" fmla="*/ 84 w 90"/>
                  <a:gd name="T15" fmla="*/ 12 h 107"/>
                  <a:gd name="T16" fmla="*/ 80 w 90"/>
                  <a:gd name="T17" fmla="*/ 6 h 107"/>
                  <a:gd name="T18" fmla="*/ 74 w 90"/>
                  <a:gd name="T19" fmla="*/ 2 h 107"/>
                  <a:gd name="T20" fmla="*/ 71 w 90"/>
                  <a:gd name="T21" fmla="*/ 1 h 107"/>
                  <a:gd name="T22" fmla="*/ 68 w 90"/>
                  <a:gd name="T23" fmla="*/ 1 h 107"/>
                  <a:gd name="T24" fmla="*/ 64 w 90"/>
                  <a:gd name="T25" fmla="*/ 1 h 107"/>
                  <a:gd name="T26" fmla="*/ 56 w 90"/>
                  <a:gd name="T27" fmla="*/ 0 h 107"/>
                  <a:gd name="T28" fmla="*/ 47 w 90"/>
                  <a:gd name="T29" fmla="*/ 0 h 107"/>
                  <a:gd name="T30" fmla="*/ 43 w 90"/>
                  <a:gd name="T31" fmla="*/ 0 h 107"/>
                  <a:gd name="T32" fmla="*/ 40 w 90"/>
                  <a:gd name="T33" fmla="*/ 1 h 107"/>
                  <a:gd name="T34" fmla="*/ 37 w 90"/>
                  <a:gd name="T35" fmla="*/ 2 h 107"/>
                  <a:gd name="T36" fmla="*/ 32 w 90"/>
                  <a:gd name="T37" fmla="*/ 5 h 107"/>
                  <a:gd name="T38" fmla="*/ 30 w 90"/>
                  <a:gd name="T39" fmla="*/ 7 h 107"/>
                  <a:gd name="T40" fmla="*/ 25 w 90"/>
                  <a:gd name="T41" fmla="*/ 15 h 107"/>
                  <a:gd name="T42" fmla="*/ 22 w 90"/>
                  <a:gd name="T43" fmla="*/ 20 h 107"/>
                  <a:gd name="T44" fmla="*/ 5 w 90"/>
                  <a:gd name="T45" fmla="*/ 15 h 107"/>
                  <a:gd name="T46" fmla="*/ 3 w 90"/>
                  <a:gd name="T47" fmla="*/ 12 h 107"/>
                  <a:gd name="T48" fmla="*/ 1 w 90"/>
                  <a:gd name="T49" fmla="*/ 11 h 107"/>
                  <a:gd name="T50" fmla="*/ 0 w 90"/>
                  <a:gd name="T51" fmla="*/ 16 h 107"/>
                  <a:gd name="T52" fmla="*/ 3 w 90"/>
                  <a:gd name="T53" fmla="*/ 25 h 107"/>
                  <a:gd name="T54" fmla="*/ 6 w 90"/>
                  <a:gd name="T55" fmla="*/ 27 h 107"/>
                  <a:gd name="T56" fmla="*/ 9 w 90"/>
                  <a:gd name="T57" fmla="*/ 28 h 107"/>
                  <a:gd name="T58" fmla="*/ 13 w 90"/>
                  <a:gd name="T59" fmla="*/ 30 h 107"/>
                  <a:gd name="T60" fmla="*/ 18 w 90"/>
                  <a:gd name="T61" fmla="*/ 31 h 107"/>
                  <a:gd name="T62" fmla="*/ 23 w 90"/>
                  <a:gd name="T63" fmla="*/ 32 h 107"/>
                  <a:gd name="T64" fmla="*/ 27 w 90"/>
                  <a:gd name="T65" fmla="*/ 31 h 107"/>
                  <a:gd name="T66" fmla="*/ 32 w 90"/>
                  <a:gd name="T67" fmla="*/ 29 h 107"/>
                  <a:gd name="T68" fmla="*/ 19 w 90"/>
                  <a:gd name="T69" fmla="*/ 80 h 107"/>
                  <a:gd name="T70" fmla="*/ 33 w 90"/>
                  <a:gd name="T71" fmla="*/ 94 h 107"/>
                  <a:gd name="T72" fmla="*/ 41 w 90"/>
                  <a:gd name="T73" fmla="*/ 101 h 107"/>
                  <a:gd name="T74" fmla="*/ 36 w 90"/>
                  <a:gd name="T75" fmla="*/ 102 h 107"/>
                  <a:gd name="T76" fmla="*/ 32 w 90"/>
                  <a:gd name="T77" fmla="*/ 106 h 107"/>
                  <a:gd name="T78" fmla="*/ 49 w 90"/>
                  <a:gd name="T79" fmla="*/ 107 h 107"/>
                  <a:gd name="T80" fmla="*/ 53 w 90"/>
                  <a:gd name="T81" fmla="*/ 101 h 107"/>
                  <a:gd name="T82" fmla="*/ 50 w 90"/>
                  <a:gd name="T83" fmla="*/ 96 h 107"/>
                  <a:gd name="T84" fmla="*/ 50 w 90"/>
                  <a:gd name="T85" fmla="*/ 84 h 107"/>
                  <a:gd name="T86" fmla="*/ 60 w 90"/>
                  <a:gd name="T87" fmla="*/ 87 h 107"/>
                  <a:gd name="T88" fmla="*/ 60 w 90"/>
                  <a:gd name="T89" fmla="*/ 97 h 107"/>
                  <a:gd name="T90" fmla="*/ 58 w 90"/>
                  <a:gd name="T91" fmla="*/ 102 h 107"/>
                  <a:gd name="T92" fmla="*/ 57 w 90"/>
                  <a:gd name="T93" fmla="*/ 105 h 107"/>
                  <a:gd name="T94" fmla="*/ 62 w 90"/>
                  <a:gd name="T95" fmla="*/ 104 h 107"/>
                  <a:gd name="T96" fmla="*/ 80 w 90"/>
                  <a:gd name="T97" fmla="*/ 104 h 107"/>
                  <a:gd name="T98" fmla="*/ 75 w 90"/>
                  <a:gd name="T99" fmla="*/ 101 h 107"/>
                  <a:gd name="T100" fmla="*/ 72 w 90"/>
                  <a:gd name="T101" fmla="*/ 100 h 107"/>
                  <a:gd name="T102" fmla="*/ 80 w 90"/>
                  <a:gd name="T103" fmla="*/ 9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107">
                    <a:moveTo>
                      <a:pt x="82" y="80"/>
                    </a:moveTo>
                    <a:lnTo>
                      <a:pt x="90" y="80"/>
                    </a:lnTo>
                    <a:lnTo>
                      <a:pt x="75" y="43"/>
                    </a:lnTo>
                    <a:lnTo>
                      <a:pt x="75" y="35"/>
                    </a:lnTo>
                    <a:lnTo>
                      <a:pt x="75" y="35"/>
                    </a:lnTo>
                    <a:lnTo>
                      <a:pt x="76" y="35"/>
                    </a:lnTo>
                    <a:lnTo>
                      <a:pt x="77" y="34"/>
                    </a:lnTo>
                    <a:lnTo>
                      <a:pt x="78" y="34"/>
                    </a:lnTo>
                    <a:lnTo>
                      <a:pt x="79" y="34"/>
                    </a:lnTo>
                    <a:lnTo>
                      <a:pt x="80" y="33"/>
                    </a:lnTo>
                    <a:lnTo>
                      <a:pt x="82" y="32"/>
                    </a:lnTo>
                    <a:lnTo>
                      <a:pt x="83" y="31"/>
                    </a:lnTo>
                    <a:lnTo>
                      <a:pt x="83" y="31"/>
                    </a:lnTo>
                    <a:lnTo>
                      <a:pt x="84" y="30"/>
                    </a:lnTo>
                    <a:lnTo>
                      <a:pt x="84" y="30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6" y="28"/>
                    </a:lnTo>
                    <a:lnTo>
                      <a:pt x="86" y="27"/>
                    </a:lnTo>
                    <a:lnTo>
                      <a:pt x="87" y="26"/>
                    </a:lnTo>
                    <a:lnTo>
                      <a:pt x="87" y="24"/>
                    </a:lnTo>
                    <a:lnTo>
                      <a:pt x="87" y="21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7" y="18"/>
                    </a:lnTo>
                    <a:lnTo>
                      <a:pt x="86" y="17"/>
                    </a:lnTo>
                    <a:lnTo>
                      <a:pt x="86" y="16"/>
                    </a:lnTo>
                    <a:lnTo>
                      <a:pt x="85" y="15"/>
                    </a:lnTo>
                    <a:lnTo>
                      <a:pt x="85" y="13"/>
                    </a:lnTo>
                    <a:lnTo>
                      <a:pt x="84" y="12"/>
                    </a:lnTo>
                    <a:lnTo>
                      <a:pt x="83" y="10"/>
                    </a:lnTo>
                    <a:lnTo>
                      <a:pt x="82" y="9"/>
                    </a:lnTo>
                    <a:lnTo>
                      <a:pt x="81" y="7"/>
                    </a:lnTo>
                    <a:lnTo>
                      <a:pt x="80" y="6"/>
                    </a:lnTo>
                    <a:lnTo>
                      <a:pt x="78" y="5"/>
                    </a:lnTo>
                    <a:lnTo>
                      <a:pt x="77" y="4"/>
                    </a:lnTo>
                    <a:lnTo>
                      <a:pt x="75" y="3"/>
                    </a:lnTo>
                    <a:lnTo>
                      <a:pt x="74" y="2"/>
                    </a:lnTo>
                    <a:lnTo>
                      <a:pt x="73" y="2"/>
                    </a:lnTo>
                    <a:lnTo>
                      <a:pt x="73" y="1"/>
                    </a:lnTo>
                    <a:lnTo>
                      <a:pt x="72" y="1"/>
                    </a:lnTo>
                    <a:lnTo>
                      <a:pt x="71" y="1"/>
                    </a:lnTo>
                    <a:lnTo>
                      <a:pt x="70" y="1"/>
                    </a:lnTo>
                    <a:lnTo>
                      <a:pt x="69" y="1"/>
                    </a:lnTo>
                    <a:lnTo>
                      <a:pt x="69" y="1"/>
                    </a:lnTo>
                    <a:lnTo>
                      <a:pt x="68" y="1"/>
                    </a:lnTo>
                    <a:lnTo>
                      <a:pt x="68" y="1"/>
                    </a:lnTo>
                    <a:lnTo>
                      <a:pt x="67" y="1"/>
                    </a:lnTo>
                    <a:lnTo>
                      <a:pt x="66" y="1"/>
                    </a:lnTo>
                    <a:lnTo>
                      <a:pt x="64" y="1"/>
                    </a:lnTo>
                    <a:lnTo>
                      <a:pt x="62" y="1"/>
                    </a:lnTo>
                    <a:lnTo>
                      <a:pt x="60" y="1"/>
                    </a:lnTo>
                    <a:lnTo>
                      <a:pt x="58" y="1"/>
                    </a:lnTo>
                    <a:lnTo>
                      <a:pt x="56" y="0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2" y="1"/>
                    </a:lnTo>
                    <a:lnTo>
                      <a:pt x="41" y="1"/>
                    </a:lnTo>
                    <a:lnTo>
                      <a:pt x="40" y="1"/>
                    </a:lnTo>
                    <a:lnTo>
                      <a:pt x="39" y="1"/>
                    </a:lnTo>
                    <a:lnTo>
                      <a:pt x="38" y="1"/>
                    </a:lnTo>
                    <a:lnTo>
                      <a:pt x="38" y="2"/>
                    </a:lnTo>
                    <a:lnTo>
                      <a:pt x="37" y="2"/>
                    </a:lnTo>
                    <a:lnTo>
                      <a:pt x="36" y="2"/>
                    </a:lnTo>
                    <a:lnTo>
                      <a:pt x="35" y="3"/>
                    </a:lnTo>
                    <a:lnTo>
                      <a:pt x="34" y="4"/>
                    </a:lnTo>
                    <a:lnTo>
                      <a:pt x="32" y="5"/>
                    </a:lnTo>
                    <a:lnTo>
                      <a:pt x="32" y="6"/>
                    </a:lnTo>
                    <a:lnTo>
                      <a:pt x="31" y="6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29" y="9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25" y="15"/>
                    </a:lnTo>
                    <a:lnTo>
                      <a:pt x="24" y="17"/>
                    </a:lnTo>
                    <a:lnTo>
                      <a:pt x="23" y="18"/>
                    </a:lnTo>
                    <a:lnTo>
                      <a:pt x="23" y="19"/>
                    </a:lnTo>
                    <a:lnTo>
                      <a:pt x="22" y="20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6"/>
                    </a:lnTo>
                    <a:lnTo>
                      <a:pt x="5" y="15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4" y="25"/>
                    </a:lnTo>
                    <a:lnTo>
                      <a:pt x="5" y="26"/>
                    </a:lnTo>
                    <a:lnTo>
                      <a:pt x="6" y="26"/>
                    </a:lnTo>
                    <a:lnTo>
                      <a:pt x="6" y="27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8" y="28"/>
                    </a:lnTo>
                    <a:lnTo>
                      <a:pt x="9" y="28"/>
                    </a:lnTo>
                    <a:lnTo>
                      <a:pt x="10" y="28"/>
                    </a:lnTo>
                    <a:lnTo>
                      <a:pt x="11" y="29"/>
                    </a:lnTo>
                    <a:lnTo>
                      <a:pt x="12" y="29"/>
                    </a:lnTo>
                    <a:lnTo>
                      <a:pt x="13" y="30"/>
                    </a:lnTo>
                    <a:lnTo>
                      <a:pt x="15" y="30"/>
                    </a:lnTo>
                    <a:lnTo>
                      <a:pt x="16" y="31"/>
                    </a:lnTo>
                    <a:lnTo>
                      <a:pt x="17" y="31"/>
                    </a:lnTo>
                    <a:lnTo>
                      <a:pt x="18" y="31"/>
                    </a:lnTo>
                    <a:lnTo>
                      <a:pt x="19" y="32"/>
                    </a:lnTo>
                    <a:lnTo>
                      <a:pt x="21" y="32"/>
                    </a:lnTo>
                    <a:lnTo>
                      <a:pt x="22" y="32"/>
                    </a:lnTo>
                    <a:lnTo>
                      <a:pt x="23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6" y="32"/>
                    </a:lnTo>
                    <a:lnTo>
                      <a:pt x="27" y="31"/>
                    </a:lnTo>
                    <a:lnTo>
                      <a:pt x="28" y="31"/>
                    </a:lnTo>
                    <a:lnTo>
                      <a:pt x="29" y="30"/>
                    </a:lnTo>
                    <a:lnTo>
                      <a:pt x="31" y="30"/>
                    </a:lnTo>
                    <a:lnTo>
                      <a:pt x="32" y="29"/>
                    </a:lnTo>
                    <a:lnTo>
                      <a:pt x="33" y="28"/>
                    </a:lnTo>
                    <a:lnTo>
                      <a:pt x="35" y="26"/>
                    </a:lnTo>
                    <a:lnTo>
                      <a:pt x="35" y="41"/>
                    </a:lnTo>
                    <a:lnTo>
                      <a:pt x="19" y="80"/>
                    </a:lnTo>
                    <a:lnTo>
                      <a:pt x="28" y="80"/>
                    </a:lnTo>
                    <a:lnTo>
                      <a:pt x="29" y="86"/>
                    </a:lnTo>
                    <a:lnTo>
                      <a:pt x="31" y="91"/>
                    </a:lnTo>
                    <a:lnTo>
                      <a:pt x="33" y="94"/>
                    </a:lnTo>
                    <a:lnTo>
                      <a:pt x="36" y="97"/>
                    </a:lnTo>
                    <a:lnTo>
                      <a:pt x="38" y="99"/>
                    </a:lnTo>
                    <a:lnTo>
                      <a:pt x="40" y="100"/>
                    </a:lnTo>
                    <a:lnTo>
                      <a:pt x="41" y="101"/>
                    </a:lnTo>
                    <a:lnTo>
                      <a:pt x="41" y="101"/>
                    </a:lnTo>
                    <a:lnTo>
                      <a:pt x="39" y="101"/>
                    </a:lnTo>
                    <a:lnTo>
                      <a:pt x="38" y="101"/>
                    </a:lnTo>
                    <a:lnTo>
                      <a:pt x="36" y="102"/>
                    </a:lnTo>
                    <a:lnTo>
                      <a:pt x="34" y="103"/>
                    </a:lnTo>
                    <a:lnTo>
                      <a:pt x="33" y="103"/>
                    </a:lnTo>
                    <a:lnTo>
                      <a:pt x="32" y="104"/>
                    </a:lnTo>
                    <a:lnTo>
                      <a:pt x="32" y="106"/>
                    </a:lnTo>
                    <a:lnTo>
                      <a:pt x="31" y="107"/>
                    </a:lnTo>
                    <a:lnTo>
                      <a:pt x="45" y="107"/>
                    </a:lnTo>
                    <a:lnTo>
                      <a:pt x="49" y="104"/>
                    </a:lnTo>
                    <a:lnTo>
                      <a:pt x="49" y="107"/>
                    </a:lnTo>
                    <a:lnTo>
                      <a:pt x="52" y="107"/>
                    </a:lnTo>
                    <a:lnTo>
                      <a:pt x="53" y="105"/>
                    </a:lnTo>
                    <a:lnTo>
                      <a:pt x="53" y="103"/>
                    </a:lnTo>
                    <a:lnTo>
                      <a:pt x="53" y="101"/>
                    </a:lnTo>
                    <a:lnTo>
                      <a:pt x="52" y="100"/>
                    </a:lnTo>
                    <a:lnTo>
                      <a:pt x="51" y="99"/>
                    </a:lnTo>
                    <a:lnTo>
                      <a:pt x="51" y="98"/>
                    </a:lnTo>
                    <a:lnTo>
                      <a:pt x="50" y="96"/>
                    </a:lnTo>
                    <a:lnTo>
                      <a:pt x="50" y="94"/>
                    </a:lnTo>
                    <a:lnTo>
                      <a:pt x="50" y="91"/>
                    </a:lnTo>
                    <a:lnTo>
                      <a:pt x="50" y="88"/>
                    </a:lnTo>
                    <a:lnTo>
                      <a:pt x="50" y="84"/>
                    </a:lnTo>
                    <a:lnTo>
                      <a:pt x="51" y="80"/>
                    </a:lnTo>
                    <a:lnTo>
                      <a:pt x="58" y="80"/>
                    </a:lnTo>
                    <a:lnTo>
                      <a:pt x="59" y="84"/>
                    </a:lnTo>
                    <a:lnTo>
                      <a:pt x="60" y="87"/>
                    </a:lnTo>
                    <a:lnTo>
                      <a:pt x="60" y="90"/>
                    </a:lnTo>
                    <a:lnTo>
                      <a:pt x="60" y="92"/>
                    </a:lnTo>
                    <a:lnTo>
                      <a:pt x="60" y="95"/>
                    </a:lnTo>
                    <a:lnTo>
                      <a:pt x="60" y="97"/>
                    </a:lnTo>
                    <a:lnTo>
                      <a:pt x="60" y="98"/>
                    </a:lnTo>
                    <a:lnTo>
                      <a:pt x="60" y="100"/>
                    </a:lnTo>
                    <a:lnTo>
                      <a:pt x="59" y="101"/>
                    </a:lnTo>
                    <a:lnTo>
                      <a:pt x="58" y="102"/>
                    </a:lnTo>
                    <a:lnTo>
                      <a:pt x="58" y="103"/>
                    </a:lnTo>
                    <a:lnTo>
                      <a:pt x="58" y="103"/>
                    </a:lnTo>
                    <a:lnTo>
                      <a:pt x="57" y="104"/>
                    </a:lnTo>
                    <a:lnTo>
                      <a:pt x="57" y="105"/>
                    </a:lnTo>
                    <a:lnTo>
                      <a:pt x="58" y="106"/>
                    </a:lnTo>
                    <a:lnTo>
                      <a:pt x="58" y="107"/>
                    </a:lnTo>
                    <a:lnTo>
                      <a:pt x="62" y="107"/>
                    </a:lnTo>
                    <a:lnTo>
                      <a:pt x="62" y="104"/>
                    </a:lnTo>
                    <a:lnTo>
                      <a:pt x="67" y="107"/>
                    </a:lnTo>
                    <a:lnTo>
                      <a:pt x="81" y="107"/>
                    </a:lnTo>
                    <a:lnTo>
                      <a:pt x="81" y="106"/>
                    </a:lnTo>
                    <a:lnTo>
                      <a:pt x="80" y="104"/>
                    </a:lnTo>
                    <a:lnTo>
                      <a:pt x="79" y="104"/>
                    </a:lnTo>
                    <a:lnTo>
                      <a:pt x="78" y="103"/>
                    </a:lnTo>
                    <a:lnTo>
                      <a:pt x="76" y="102"/>
                    </a:lnTo>
                    <a:lnTo>
                      <a:pt x="75" y="101"/>
                    </a:lnTo>
                    <a:lnTo>
                      <a:pt x="73" y="101"/>
                    </a:lnTo>
                    <a:lnTo>
                      <a:pt x="70" y="101"/>
                    </a:lnTo>
                    <a:lnTo>
                      <a:pt x="71" y="101"/>
                    </a:lnTo>
                    <a:lnTo>
                      <a:pt x="72" y="100"/>
                    </a:lnTo>
                    <a:lnTo>
                      <a:pt x="74" y="99"/>
                    </a:lnTo>
                    <a:lnTo>
                      <a:pt x="76" y="97"/>
                    </a:lnTo>
                    <a:lnTo>
                      <a:pt x="78" y="94"/>
                    </a:lnTo>
                    <a:lnTo>
                      <a:pt x="80" y="90"/>
                    </a:lnTo>
                    <a:lnTo>
                      <a:pt x="81" y="85"/>
                    </a:lnTo>
                    <a:lnTo>
                      <a:pt x="82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1" name="Freeform 319"/>
              <p:cNvSpPr>
                <a:spLocks/>
              </p:cNvSpPr>
              <p:nvPr/>
            </p:nvSpPr>
            <p:spPr bwMode="auto">
              <a:xfrm>
                <a:off x="1365" y="2698"/>
                <a:ext cx="26" cy="23"/>
              </a:xfrm>
              <a:custGeom>
                <a:avLst/>
                <a:gdLst>
                  <a:gd name="T0" fmla="*/ 26 w 26"/>
                  <a:gd name="T1" fmla="*/ 23 h 23"/>
                  <a:gd name="T2" fmla="*/ 26 w 26"/>
                  <a:gd name="T3" fmla="*/ 0 h 23"/>
                  <a:gd name="T4" fmla="*/ 0 w 26"/>
                  <a:gd name="T5" fmla="*/ 5 h 23"/>
                  <a:gd name="T6" fmla="*/ 0 w 26"/>
                  <a:gd name="T7" fmla="*/ 23 h 23"/>
                  <a:gd name="T8" fmla="*/ 26 w 26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6" y="23"/>
                    </a:moveTo>
                    <a:lnTo>
                      <a:pt x="26" y="0"/>
                    </a:lnTo>
                    <a:lnTo>
                      <a:pt x="0" y="5"/>
                    </a:lnTo>
                    <a:lnTo>
                      <a:pt x="0" y="23"/>
                    </a:lnTo>
                    <a:lnTo>
                      <a:pt x="26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2" name="Freeform 320"/>
              <p:cNvSpPr>
                <a:spLocks/>
              </p:cNvSpPr>
              <p:nvPr/>
            </p:nvSpPr>
            <p:spPr bwMode="auto">
              <a:xfrm>
                <a:off x="1332" y="2714"/>
                <a:ext cx="77" cy="75"/>
              </a:xfrm>
              <a:custGeom>
                <a:avLst/>
                <a:gdLst>
                  <a:gd name="T0" fmla="*/ 34 w 77"/>
                  <a:gd name="T1" fmla="*/ 0 h 75"/>
                  <a:gd name="T2" fmla="*/ 33 w 77"/>
                  <a:gd name="T3" fmla="*/ 0 h 75"/>
                  <a:gd name="T4" fmla="*/ 30 w 77"/>
                  <a:gd name="T5" fmla="*/ 1 h 75"/>
                  <a:gd name="T6" fmla="*/ 27 w 77"/>
                  <a:gd name="T7" fmla="*/ 2 h 75"/>
                  <a:gd name="T8" fmla="*/ 24 w 77"/>
                  <a:gd name="T9" fmla="*/ 4 h 75"/>
                  <a:gd name="T10" fmla="*/ 21 w 77"/>
                  <a:gd name="T11" fmla="*/ 8 h 75"/>
                  <a:gd name="T12" fmla="*/ 18 w 77"/>
                  <a:gd name="T13" fmla="*/ 13 h 75"/>
                  <a:gd name="T14" fmla="*/ 14 w 77"/>
                  <a:gd name="T15" fmla="*/ 18 h 75"/>
                  <a:gd name="T16" fmla="*/ 11 w 77"/>
                  <a:gd name="T17" fmla="*/ 20 h 75"/>
                  <a:gd name="T18" fmla="*/ 8 w 77"/>
                  <a:gd name="T19" fmla="*/ 20 h 75"/>
                  <a:gd name="T20" fmla="*/ 4 w 77"/>
                  <a:gd name="T21" fmla="*/ 19 h 75"/>
                  <a:gd name="T22" fmla="*/ 1 w 77"/>
                  <a:gd name="T23" fmla="*/ 18 h 75"/>
                  <a:gd name="T24" fmla="*/ 0 w 77"/>
                  <a:gd name="T25" fmla="*/ 24 h 75"/>
                  <a:gd name="T26" fmla="*/ 0 w 77"/>
                  <a:gd name="T27" fmla="*/ 24 h 75"/>
                  <a:gd name="T28" fmla="*/ 1 w 77"/>
                  <a:gd name="T29" fmla="*/ 25 h 75"/>
                  <a:gd name="T30" fmla="*/ 2 w 77"/>
                  <a:gd name="T31" fmla="*/ 25 h 75"/>
                  <a:gd name="T32" fmla="*/ 3 w 77"/>
                  <a:gd name="T33" fmla="*/ 25 h 75"/>
                  <a:gd name="T34" fmla="*/ 7 w 77"/>
                  <a:gd name="T35" fmla="*/ 27 h 75"/>
                  <a:gd name="T36" fmla="*/ 10 w 77"/>
                  <a:gd name="T37" fmla="*/ 28 h 75"/>
                  <a:gd name="T38" fmla="*/ 13 w 77"/>
                  <a:gd name="T39" fmla="*/ 28 h 75"/>
                  <a:gd name="T40" fmla="*/ 17 w 77"/>
                  <a:gd name="T41" fmla="*/ 27 h 75"/>
                  <a:gd name="T42" fmla="*/ 19 w 77"/>
                  <a:gd name="T43" fmla="*/ 26 h 75"/>
                  <a:gd name="T44" fmla="*/ 22 w 77"/>
                  <a:gd name="T45" fmla="*/ 23 h 75"/>
                  <a:gd name="T46" fmla="*/ 26 w 77"/>
                  <a:gd name="T47" fmla="*/ 21 h 75"/>
                  <a:gd name="T48" fmla="*/ 27 w 77"/>
                  <a:gd name="T49" fmla="*/ 20 h 75"/>
                  <a:gd name="T50" fmla="*/ 12 w 77"/>
                  <a:gd name="T51" fmla="*/ 75 h 75"/>
                  <a:gd name="T52" fmla="*/ 63 w 77"/>
                  <a:gd name="T53" fmla="*/ 41 h 75"/>
                  <a:gd name="T54" fmla="*/ 71 w 77"/>
                  <a:gd name="T55" fmla="*/ 30 h 75"/>
                  <a:gd name="T56" fmla="*/ 75 w 77"/>
                  <a:gd name="T57" fmla="*/ 25 h 75"/>
                  <a:gd name="T58" fmla="*/ 75 w 77"/>
                  <a:gd name="T59" fmla="*/ 23 h 75"/>
                  <a:gd name="T60" fmla="*/ 75 w 77"/>
                  <a:gd name="T61" fmla="*/ 20 h 75"/>
                  <a:gd name="T62" fmla="*/ 75 w 77"/>
                  <a:gd name="T63" fmla="*/ 17 h 75"/>
                  <a:gd name="T64" fmla="*/ 74 w 77"/>
                  <a:gd name="T65" fmla="*/ 14 h 75"/>
                  <a:gd name="T66" fmla="*/ 72 w 77"/>
                  <a:gd name="T67" fmla="*/ 10 h 75"/>
                  <a:gd name="T68" fmla="*/ 69 w 77"/>
                  <a:gd name="T69" fmla="*/ 6 h 75"/>
                  <a:gd name="T70" fmla="*/ 66 w 77"/>
                  <a:gd name="T71" fmla="*/ 4 h 75"/>
                  <a:gd name="T72" fmla="*/ 64 w 77"/>
                  <a:gd name="T73" fmla="*/ 2 h 75"/>
                  <a:gd name="T74" fmla="*/ 62 w 77"/>
                  <a:gd name="T75" fmla="*/ 1 h 75"/>
                  <a:gd name="T76" fmla="*/ 59 w 77"/>
                  <a:gd name="T77" fmla="*/ 0 h 75"/>
                  <a:gd name="T78" fmla="*/ 58 w 77"/>
                  <a:gd name="T79" fmla="*/ 0 h 75"/>
                  <a:gd name="T80" fmla="*/ 44 w 77"/>
                  <a:gd name="T81" fmla="*/ 1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7" h="75">
                    <a:moveTo>
                      <a:pt x="34" y="0"/>
                    </a:moveTo>
                    <a:lnTo>
                      <a:pt x="34" y="0"/>
                    </a:lnTo>
                    <a:lnTo>
                      <a:pt x="34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1"/>
                    </a:lnTo>
                    <a:lnTo>
                      <a:pt x="28" y="1"/>
                    </a:lnTo>
                    <a:lnTo>
                      <a:pt x="27" y="2"/>
                    </a:lnTo>
                    <a:lnTo>
                      <a:pt x="25" y="3"/>
                    </a:lnTo>
                    <a:lnTo>
                      <a:pt x="24" y="4"/>
                    </a:lnTo>
                    <a:lnTo>
                      <a:pt x="22" y="6"/>
                    </a:lnTo>
                    <a:lnTo>
                      <a:pt x="21" y="8"/>
                    </a:lnTo>
                    <a:lnTo>
                      <a:pt x="19" y="10"/>
                    </a:lnTo>
                    <a:lnTo>
                      <a:pt x="18" y="13"/>
                    </a:lnTo>
                    <a:lnTo>
                      <a:pt x="16" y="15"/>
                    </a:lnTo>
                    <a:lnTo>
                      <a:pt x="14" y="18"/>
                    </a:lnTo>
                    <a:lnTo>
                      <a:pt x="13" y="20"/>
                    </a:lnTo>
                    <a:lnTo>
                      <a:pt x="11" y="20"/>
                    </a:lnTo>
                    <a:lnTo>
                      <a:pt x="9" y="20"/>
                    </a:lnTo>
                    <a:lnTo>
                      <a:pt x="8" y="20"/>
                    </a:lnTo>
                    <a:lnTo>
                      <a:pt x="6" y="19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1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5" y="26"/>
                    </a:lnTo>
                    <a:lnTo>
                      <a:pt x="7" y="27"/>
                    </a:lnTo>
                    <a:lnTo>
                      <a:pt x="8" y="27"/>
                    </a:lnTo>
                    <a:lnTo>
                      <a:pt x="10" y="28"/>
                    </a:lnTo>
                    <a:lnTo>
                      <a:pt x="12" y="28"/>
                    </a:lnTo>
                    <a:lnTo>
                      <a:pt x="13" y="28"/>
                    </a:lnTo>
                    <a:lnTo>
                      <a:pt x="15" y="28"/>
                    </a:lnTo>
                    <a:lnTo>
                      <a:pt x="17" y="27"/>
                    </a:lnTo>
                    <a:lnTo>
                      <a:pt x="18" y="26"/>
                    </a:lnTo>
                    <a:lnTo>
                      <a:pt x="19" y="26"/>
                    </a:lnTo>
                    <a:lnTo>
                      <a:pt x="21" y="25"/>
                    </a:lnTo>
                    <a:lnTo>
                      <a:pt x="22" y="23"/>
                    </a:lnTo>
                    <a:lnTo>
                      <a:pt x="24" y="22"/>
                    </a:lnTo>
                    <a:lnTo>
                      <a:pt x="26" y="21"/>
                    </a:lnTo>
                    <a:lnTo>
                      <a:pt x="27" y="21"/>
                    </a:lnTo>
                    <a:lnTo>
                      <a:pt x="27" y="20"/>
                    </a:lnTo>
                    <a:lnTo>
                      <a:pt x="27" y="39"/>
                    </a:lnTo>
                    <a:lnTo>
                      <a:pt x="12" y="75"/>
                    </a:lnTo>
                    <a:lnTo>
                      <a:pt x="77" y="75"/>
                    </a:lnTo>
                    <a:lnTo>
                      <a:pt x="63" y="41"/>
                    </a:lnTo>
                    <a:lnTo>
                      <a:pt x="63" y="33"/>
                    </a:lnTo>
                    <a:lnTo>
                      <a:pt x="71" y="30"/>
                    </a:lnTo>
                    <a:lnTo>
                      <a:pt x="75" y="25"/>
                    </a:lnTo>
                    <a:lnTo>
                      <a:pt x="75" y="25"/>
                    </a:lnTo>
                    <a:lnTo>
                      <a:pt x="75" y="24"/>
                    </a:lnTo>
                    <a:lnTo>
                      <a:pt x="75" y="23"/>
                    </a:lnTo>
                    <a:lnTo>
                      <a:pt x="75" y="22"/>
                    </a:lnTo>
                    <a:lnTo>
                      <a:pt x="75" y="20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6"/>
                    </a:lnTo>
                    <a:lnTo>
                      <a:pt x="74" y="14"/>
                    </a:lnTo>
                    <a:lnTo>
                      <a:pt x="73" y="12"/>
                    </a:lnTo>
                    <a:lnTo>
                      <a:pt x="72" y="10"/>
                    </a:lnTo>
                    <a:lnTo>
                      <a:pt x="70" y="8"/>
                    </a:lnTo>
                    <a:lnTo>
                      <a:pt x="69" y="6"/>
                    </a:lnTo>
                    <a:lnTo>
                      <a:pt x="68" y="5"/>
                    </a:lnTo>
                    <a:lnTo>
                      <a:pt x="66" y="4"/>
                    </a:lnTo>
                    <a:lnTo>
                      <a:pt x="65" y="3"/>
                    </a:lnTo>
                    <a:lnTo>
                      <a:pt x="64" y="2"/>
                    </a:lnTo>
                    <a:lnTo>
                      <a:pt x="63" y="2"/>
                    </a:lnTo>
                    <a:lnTo>
                      <a:pt x="62" y="1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44" y="1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77ED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3" name="Freeform 321"/>
              <p:cNvSpPr>
                <a:spLocks/>
              </p:cNvSpPr>
              <p:nvPr/>
            </p:nvSpPr>
            <p:spPr bwMode="auto">
              <a:xfrm>
                <a:off x="1353" y="2792"/>
                <a:ext cx="18" cy="20"/>
              </a:xfrm>
              <a:custGeom>
                <a:avLst/>
                <a:gdLst>
                  <a:gd name="T0" fmla="*/ 0 w 18"/>
                  <a:gd name="T1" fmla="*/ 0 h 20"/>
                  <a:gd name="T2" fmla="*/ 0 w 18"/>
                  <a:gd name="T3" fmla="*/ 1 h 20"/>
                  <a:gd name="T4" fmla="*/ 0 w 18"/>
                  <a:gd name="T5" fmla="*/ 2 h 20"/>
                  <a:gd name="T6" fmla="*/ 0 w 18"/>
                  <a:gd name="T7" fmla="*/ 2 h 20"/>
                  <a:gd name="T8" fmla="*/ 0 w 18"/>
                  <a:gd name="T9" fmla="*/ 3 h 20"/>
                  <a:gd name="T10" fmla="*/ 1 w 18"/>
                  <a:gd name="T11" fmla="*/ 7 h 20"/>
                  <a:gd name="T12" fmla="*/ 3 w 18"/>
                  <a:gd name="T13" fmla="*/ 11 h 20"/>
                  <a:gd name="T14" fmla="*/ 5 w 18"/>
                  <a:gd name="T15" fmla="*/ 14 h 20"/>
                  <a:gd name="T16" fmla="*/ 7 w 18"/>
                  <a:gd name="T17" fmla="*/ 16 h 20"/>
                  <a:gd name="T18" fmla="*/ 10 w 18"/>
                  <a:gd name="T19" fmla="*/ 18 h 20"/>
                  <a:gd name="T20" fmla="*/ 11 w 18"/>
                  <a:gd name="T21" fmla="*/ 19 h 20"/>
                  <a:gd name="T22" fmla="*/ 13 w 18"/>
                  <a:gd name="T23" fmla="*/ 20 h 20"/>
                  <a:gd name="T24" fmla="*/ 13 w 18"/>
                  <a:gd name="T25" fmla="*/ 20 h 20"/>
                  <a:gd name="T26" fmla="*/ 18 w 18"/>
                  <a:gd name="T27" fmla="*/ 20 h 20"/>
                  <a:gd name="T28" fmla="*/ 18 w 18"/>
                  <a:gd name="T29" fmla="*/ 20 h 20"/>
                  <a:gd name="T30" fmla="*/ 18 w 18"/>
                  <a:gd name="T31" fmla="*/ 19 h 20"/>
                  <a:gd name="T32" fmla="*/ 17 w 18"/>
                  <a:gd name="T33" fmla="*/ 17 h 20"/>
                  <a:gd name="T34" fmla="*/ 16 w 18"/>
                  <a:gd name="T35" fmla="*/ 14 h 20"/>
                  <a:gd name="T36" fmla="*/ 16 w 18"/>
                  <a:gd name="T37" fmla="*/ 11 h 20"/>
                  <a:gd name="T38" fmla="*/ 16 w 18"/>
                  <a:gd name="T39" fmla="*/ 8 h 20"/>
                  <a:gd name="T40" fmla="*/ 16 w 18"/>
                  <a:gd name="T41" fmla="*/ 4 h 20"/>
                  <a:gd name="T42" fmla="*/ 18 w 18"/>
                  <a:gd name="T43" fmla="*/ 0 h 20"/>
                  <a:gd name="T44" fmla="*/ 0 w 18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7" y="16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19"/>
                    </a:lnTo>
                    <a:lnTo>
                      <a:pt x="17" y="17"/>
                    </a:lnTo>
                    <a:lnTo>
                      <a:pt x="16" y="14"/>
                    </a:lnTo>
                    <a:lnTo>
                      <a:pt x="16" y="11"/>
                    </a:lnTo>
                    <a:lnTo>
                      <a:pt x="16" y="8"/>
                    </a:lnTo>
                    <a:lnTo>
                      <a:pt x="16" y="4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4" name="Freeform 322"/>
              <p:cNvSpPr>
                <a:spLocks/>
              </p:cNvSpPr>
              <p:nvPr/>
            </p:nvSpPr>
            <p:spPr bwMode="auto">
              <a:xfrm>
                <a:off x="1382" y="2792"/>
                <a:ext cx="19" cy="20"/>
              </a:xfrm>
              <a:custGeom>
                <a:avLst/>
                <a:gdLst>
                  <a:gd name="T0" fmla="*/ 0 w 19"/>
                  <a:gd name="T1" fmla="*/ 0 h 20"/>
                  <a:gd name="T2" fmla="*/ 2 w 19"/>
                  <a:gd name="T3" fmla="*/ 4 h 20"/>
                  <a:gd name="T4" fmla="*/ 3 w 19"/>
                  <a:gd name="T5" fmla="*/ 7 h 20"/>
                  <a:gd name="T6" fmla="*/ 3 w 19"/>
                  <a:gd name="T7" fmla="*/ 11 h 20"/>
                  <a:gd name="T8" fmla="*/ 3 w 19"/>
                  <a:gd name="T9" fmla="*/ 14 h 20"/>
                  <a:gd name="T10" fmla="*/ 3 w 19"/>
                  <a:gd name="T11" fmla="*/ 16 h 20"/>
                  <a:gd name="T12" fmla="*/ 3 w 19"/>
                  <a:gd name="T13" fmla="*/ 18 h 20"/>
                  <a:gd name="T14" fmla="*/ 2 w 19"/>
                  <a:gd name="T15" fmla="*/ 19 h 20"/>
                  <a:gd name="T16" fmla="*/ 2 w 19"/>
                  <a:gd name="T17" fmla="*/ 20 h 20"/>
                  <a:gd name="T18" fmla="*/ 9 w 19"/>
                  <a:gd name="T19" fmla="*/ 20 h 20"/>
                  <a:gd name="T20" fmla="*/ 9 w 19"/>
                  <a:gd name="T21" fmla="*/ 19 h 20"/>
                  <a:gd name="T22" fmla="*/ 10 w 19"/>
                  <a:gd name="T23" fmla="*/ 19 h 20"/>
                  <a:gd name="T24" fmla="*/ 11 w 19"/>
                  <a:gd name="T25" fmla="*/ 18 h 20"/>
                  <a:gd name="T26" fmla="*/ 13 w 19"/>
                  <a:gd name="T27" fmla="*/ 17 h 20"/>
                  <a:gd name="T28" fmla="*/ 14 w 19"/>
                  <a:gd name="T29" fmla="*/ 15 h 20"/>
                  <a:gd name="T30" fmla="*/ 16 w 19"/>
                  <a:gd name="T31" fmla="*/ 13 h 20"/>
                  <a:gd name="T32" fmla="*/ 17 w 19"/>
                  <a:gd name="T33" fmla="*/ 11 h 20"/>
                  <a:gd name="T34" fmla="*/ 18 w 19"/>
                  <a:gd name="T35" fmla="*/ 8 h 20"/>
                  <a:gd name="T36" fmla="*/ 18 w 19"/>
                  <a:gd name="T37" fmla="*/ 6 h 20"/>
                  <a:gd name="T38" fmla="*/ 19 w 19"/>
                  <a:gd name="T39" fmla="*/ 4 h 20"/>
                  <a:gd name="T40" fmla="*/ 19 w 19"/>
                  <a:gd name="T41" fmla="*/ 2 h 20"/>
                  <a:gd name="T42" fmla="*/ 18 w 19"/>
                  <a:gd name="T43" fmla="*/ 0 h 20"/>
                  <a:gd name="T44" fmla="*/ 0 w 19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20">
                    <a:moveTo>
                      <a:pt x="0" y="0"/>
                    </a:moveTo>
                    <a:lnTo>
                      <a:pt x="2" y="4"/>
                    </a:lnTo>
                    <a:lnTo>
                      <a:pt x="3" y="7"/>
                    </a:lnTo>
                    <a:lnTo>
                      <a:pt x="3" y="11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9" y="20"/>
                    </a:lnTo>
                    <a:lnTo>
                      <a:pt x="9" y="19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3" y="17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7" y="11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9" y="4"/>
                    </a:lnTo>
                    <a:lnTo>
                      <a:pt x="19" y="2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5" name="Freeform 323"/>
              <p:cNvSpPr>
                <a:spLocks/>
              </p:cNvSpPr>
              <p:nvPr/>
            </p:nvSpPr>
            <p:spPr bwMode="auto">
              <a:xfrm>
                <a:off x="1313" y="2676"/>
                <a:ext cx="73" cy="81"/>
              </a:xfrm>
              <a:custGeom>
                <a:avLst/>
                <a:gdLst>
                  <a:gd name="T0" fmla="*/ 73 w 73"/>
                  <a:gd name="T1" fmla="*/ 77 h 81"/>
                  <a:gd name="T2" fmla="*/ 4 w 73"/>
                  <a:gd name="T3" fmla="*/ 0 h 81"/>
                  <a:gd name="T4" fmla="*/ 0 w 73"/>
                  <a:gd name="T5" fmla="*/ 5 h 81"/>
                  <a:gd name="T6" fmla="*/ 68 w 73"/>
                  <a:gd name="T7" fmla="*/ 81 h 81"/>
                  <a:gd name="T8" fmla="*/ 73 w 73"/>
                  <a:gd name="T9" fmla="*/ 7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81">
                    <a:moveTo>
                      <a:pt x="73" y="77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68" y="81"/>
                    </a:lnTo>
                    <a:lnTo>
                      <a:pt x="73" y="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6" name="Freeform 324"/>
              <p:cNvSpPr>
                <a:spLocks/>
              </p:cNvSpPr>
              <p:nvPr/>
            </p:nvSpPr>
            <p:spPr bwMode="auto">
              <a:xfrm>
                <a:off x="1317" y="2681"/>
                <a:ext cx="65" cy="72"/>
              </a:xfrm>
              <a:custGeom>
                <a:avLst/>
                <a:gdLst>
                  <a:gd name="T0" fmla="*/ 65 w 65"/>
                  <a:gd name="T1" fmla="*/ 71 h 72"/>
                  <a:gd name="T2" fmla="*/ 2 w 65"/>
                  <a:gd name="T3" fmla="*/ 0 h 72"/>
                  <a:gd name="T4" fmla="*/ 0 w 65"/>
                  <a:gd name="T5" fmla="*/ 2 h 72"/>
                  <a:gd name="T6" fmla="*/ 63 w 65"/>
                  <a:gd name="T7" fmla="*/ 72 h 72"/>
                  <a:gd name="T8" fmla="*/ 65 w 65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72">
                    <a:moveTo>
                      <a:pt x="65" y="7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63" y="72"/>
                    </a:lnTo>
                    <a:lnTo>
                      <a:pt x="65" y="71"/>
                    </a:lnTo>
                    <a:close/>
                  </a:path>
                </a:pathLst>
              </a:custGeom>
              <a:solidFill>
                <a:srgbClr val="CEB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7" name="Freeform 325"/>
              <p:cNvSpPr>
                <a:spLocks/>
              </p:cNvSpPr>
              <p:nvPr/>
            </p:nvSpPr>
            <p:spPr bwMode="auto">
              <a:xfrm>
                <a:off x="1367" y="2736"/>
                <a:ext cx="41" cy="15"/>
              </a:xfrm>
              <a:custGeom>
                <a:avLst/>
                <a:gdLst>
                  <a:gd name="T0" fmla="*/ 22 w 41"/>
                  <a:gd name="T1" fmla="*/ 14 h 15"/>
                  <a:gd name="T2" fmla="*/ 25 w 41"/>
                  <a:gd name="T3" fmla="*/ 13 h 15"/>
                  <a:gd name="T4" fmla="*/ 29 w 41"/>
                  <a:gd name="T5" fmla="*/ 12 h 15"/>
                  <a:gd name="T6" fmla="*/ 32 w 41"/>
                  <a:gd name="T7" fmla="*/ 11 h 15"/>
                  <a:gd name="T8" fmla="*/ 35 w 41"/>
                  <a:gd name="T9" fmla="*/ 10 h 15"/>
                  <a:gd name="T10" fmla="*/ 37 w 41"/>
                  <a:gd name="T11" fmla="*/ 8 h 15"/>
                  <a:gd name="T12" fmla="*/ 39 w 41"/>
                  <a:gd name="T13" fmla="*/ 6 h 15"/>
                  <a:gd name="T14" fmla="*/ 40 w 41"/>
                  <a:gd name="T15" fmla="*/ 5 h 15"/>
                  <a:gd name="T16" fmla="*/ 41 w 41"/>
                  <a:gd name="T17" fmla="*/ 3 h 15"/>
                  <a:gd name="T18" fmla="*/ 40 w 41"/>
                  <a:gd name="T19" fmla="*/ 0 h 15"/>
                  <a:gd name="T20" fmla="*/ 39 w 41"/>
                  <a:gd name="T21" fmla="*/ 3 h 15"/>
                  <a:gd name="T22" fmla="*/ 37 w 41"/>
                  <a:gd name="T23" fmla="*/ 6 h 15"/>
                  <a:gd name="T24" fmla="*/ 34 w 41"/>
                  <a:gd name="T25" fmla="*/ 9 h 15"/>
                  <a:gd name="T26" fmla="*/ 30 w 41"/>
                  <a:gd name="T27" fmla="*/ 10 h 15"/>
                  <a:gd name="T28" fmla="*/ 27 w 41"/>
                  <a:gd name="T29" fmla="*/ 11 h 15"/>
                  <a:gd name="T30" fmla="*/ 25 w 41"/>
                  <a:gd name="T31" fmla="*/ 12 h 15"/>
                  <a:gd name="T32" fmla="*/ 23 w 41"/>
                  <a:gd name="T33" fmla="*/ 12 h 15"/>
                  <a:gd name="T34" fmla="*/ 22 w 41"/>
                  <a:gd name="T35" fmla="*/ 12 h 15"/>
                  <a:gd name="T36" fmla="*/ 18 w 41"/>
                  <a:gd name="T37" fmla="*/ 7 h 15"/>
                  <a:gd name="T38" fmla="*/ 21 w 41"/>
                  <a:gd name="T39" fmla="*/ 7 h 15"/>
                  <a:gd name="T40" fmla="*/ 26 w 41"/>
                  <a:gd name="T41" fmla="*/ 5 h 15"/>
                  <a:gd name="T42" fmla="*/ 30 w 41"/>
                  <a:gd name="T43" fmla="*/ 3 h 15"/>
                  <a:gd name="T44" fmla="*/ 32 w 41"/>
                  <a:gd name="T45" fmla="*/ 0 h 15"/>
                  <a:gd name="T46" fmla="*/ 30 w 41"/>
                  <a:gd name="T47" fmla="*/ 0 h 15"/>
                  <a:gd name="T48" fmla="*/ 30 w 41"/>
                  <a:gd name="T49" fmla="*/ 0 h 15"/>
                  <a:gd name="T50" fmla="*/ 30 w 41"/>
                  <a:gd name="T51" fmla="*/ 1 h 15"/>
                  <a:gd name="T52" fmla="*/ 28 w 41"/>
                  <a:gd name="T53" fmla="*/ 2 h 15"/>
                  <a:gd name="T54" fmla="*/ 25 w 41"/>
                  <a:gd name="T55" fmla="*/ 3 h 15"/>
                  <a:gd name="T56" fmla="*/ 21 w 41"/>
                  <a:gd name="T57" fmla="*/ 5 h 15"/>
                  <a:gd name="T58" fmla="*/ 17 w 41"/>
                  <a:gd name="T59" fmla="*/ 6 h 15"/>
                  <a:gd name="T60" fmla="*/ 14 w 41"/>
                  <a:gd name="T61" fmla="*/ 6 h 15"/>
                  <a:gd name="T62" fmla="*/ 12 w 41"/>
                  <a:gd name="T63" fmla="*/ 4 h 15"/>
                  <a:gd name="T64" fmla="*/ 10 w 41"/>
                  <a:gd name="T65" fmla="*/ 2 h 15"/>
                  <a:gd name="T66" fmla="*/ 8 w 41"/>
                  <a:gd name="T67" fmla="*/ 2 h 15"/>
                  <a:gd name="T68" fmla="*/ 7 w 41"/>
                  <a:gd name="T69" fmla="*/ 2 h 15"/>
                  <a:gd name="T70" fmla="*/ 6 w 41"/>
                  <a:gd name="T71" fmla="*/ 4 h 15"/>
                  <a:gd name="T72" fmla="*/ 7 w 41"/>
                  <a:gd name="T73" fmla="*/ 6 h 15"/>
                  <a:gd name="T74" fmla="*/ 6 w 41"/>
                  <a:gd name="T75" fmla="*/ 15 h 15"/>
                  <a:gd name="T76" fmla="*/ 9 w 41"/>
                  <a:gd name="T77" fmla="*/ 15 h 15"/>
                  <a:gd name="T78" fmla="*/ 13 w 41"/>
                  <a:gd name="T79" fmla="*/ 14 h 15"/>
                  <a:gd name="T80" fmla="*/ 17 w 41"/>
                  <a:gd name="T81" fmla="*/ 13 h 15"/>
                  <a:gd name="T82" fmla="*/ 19 w 41"/>
                  <a:gd name="T83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1" h="15">
                    <a:moveTo>
                      <a:pt x="20" y="14"/>
                    </a:moveTo>
                    <a:lnTo>
                      <a:pt x="22" y="14"/>
                    </a:lnTo>
                    <a:lnTo>
                      <a:pt x="24" y="13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9" y="12"/>
                    </a:lnTo>
                    <a:lnTo>
                      <a:pt x="30" y="12"/>
                    </a:lnTo>
                    <a:lnTo>
                      <a:pt x="32" y="11"/>
                    </a:lnTo>
                    <a:lnTo>
                      <a:pt x="33" y="10"/>
                    </a:lnTo>
                    <a:lnTo>
                      <a:pt x="35" y="10"/>
                    </a:lnTo>
                    <a:lnTo>
                      <a:pt x="36" y="9"/>
                    </a:lnTo>
                    <a:lnTo>
                      <a:pt x="37" y="8"/>
                    </a:lnTo>
                    <a:lnTo>
                      <a:pt x="38" y="7"/>
                    </a:lnTo>
                    <a:lnTo>
                      <a:pt x="39" y="6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0" y="2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9" y="3"/>
                    </a:lnTo>
                    <a:lnTo>
                      <a:pt x="38" y="4"/>
                    </a:lnTo>
                    <a:lnTo>
                      <a:pt x="37" y="6"/>
                    </a:lnTo>
                    <a:lnTo>
                      <a:pt x="35" y="7"/>
                    </a:lnTo>
                    <a:lnTo>
                      <a:pt x="34" y="9"/>
                    </a:lnTo>
                    <a:lnTo>
                      <a:pt x="32" y="10"/>
                    </a:lnTo>
                    <a:lnTo>
                      <a:pt x="30" y="10"/>
                    </a:lnTo>
                    <a:lnTo>
                      <a:pt x="28" y="11"/>
                    </a:lnTo>
                    <a:lnTo>
                      <a:pt x="27" y="11"/>
                    </a:lnTo>
                    <a:lnTo>
                      <a:pt x="26" y="11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1" y="7"/>
                    </a:lnTo>
                    <a:lnTo>
                      <a:pt x="23" y="6"/>
                    </a:lnTo>
                    <a:lnTo>
                      <a:pt x="26" y="5"/>
                    </a:lnTo>
                    <a:lnTo>
                      <a:pt x="28" y="4"/>
                    </a:lnTo>
                    <a:lnTo>
                      <a:pt x="30" y="3"/>
                    </a:lnTo>
                    <a:lnTo>
                      <a:pt x="31" y="1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1"/>
                    </a:lnTo>
                    <a:lnTo>
                      <a:pt x="29" y="1"/>
                    </a:lnTo>
                    <a:lnTo>
                      <a:pt x="28" y="2"/>
                    </a:lnTo>
                    <a:lnTo>
                      <a:pt x="27" y="3"/>
                    </a:lnTo>
                    <a:lnTo>
                      <a:pt x="25" y="3"/>
                    </a:lnTo>
                    <a:lnTo>
                      <a:pt x="23" y="4"/>
                    </a:lnTo>
                    <a:lnTo>
                      <a:pt x="21" y="5"/>
                    </a:lnTo>
                    <a:lnTo>
                      <a:pt x="19" y="5"/>
                    </a:lnTo>
                    <a:lnTo>
                      <a:pt x="17" y="6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7" y="13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8" name="Freeform 326"/>
              <p:cNvSpPr>
                <a:spLocks/>
              </p:cNvSpPr>
              <p:nvPr/>
            </p:nvSpPr>
            <p:spPr bwMode="auto">
              <a:xfrm>
                <a:off x="1370" y="2739"/>
                <a:ext cx="14" cy="10"/>
              </a:xfrm>
              <a:custGeom>
                <a:avLst/>
                <a:gdLst>
                  <a:gd name="T0" fmla="*/ 12 w 14"/>
                  <a:gd name="T1" fmla="*/ 5 h 10"/>
                  <a:gd name="T2" fmla="*/ 11 w 14"/>
                  <a:gd name="T3" fmla="*/ 5 h 10"/>
                  <a:gd name="T4" fmla="*/ 10 w 14"/>
                  <a:gd name="T5" fmla="*/ 5 h 10"/>
                  <a:gd name="T6" fmla="*/ 10 w 14"/>
                  <a:gd name="T7" fmla="*/ 5 h 10"/>
                  <a:gd name="T8" fmla="*/ 10 w 14"/>
                  <a:gd name="T9" fmla="*/ 4 h 10"/>
                  <a:gd name="T10" fmla="*/ 9 w 14"/>
                  <a:gd name="T11" fmla="*/ 4 h 10"/>
                  <a:gd name="T12" fmla="*/ 8 w 14"/>
                  <a:gd name="T13" fmla="*/ 3 h 10"/>
                  <a:gd name="T14" fmla="*/ 8 w 14"/>
                  <a:gd name="T15" fmla="*/ 2 h 10"/>
                  <a:gd name="T16" fmla="*/ 7 w 14"/>
                  <a:gd name="T17" fmla="*/ 2 h 10"/>
                  <a:gd name="T18" fmla="*/ 6 w 14"/>
                  <a:gd name="T19" fmla="*/ 1 h 10"/>
                  <a:gd name="T20" fmla="*/ 6 w 14"/>
                  <a:gd name="T21" fmla="*/ 1 h 10"/>
                  <a:gd name="T22" fmla="*/ 5 w 14"/>
                  <a:gd name="T23" fmla="*/ 0 h 10"/>
                  <a:gd name="T24" fmla="*/ 5 w 14"/>
                  <a:gd name="T25" fmla="*/ 0 h 10"/>
                  <a:gd name="T26" fmla="*/ 5 w 14"/>
                  <a:gd name="T27" fmla="*/ 1 h 10"/>
                  <a:gd name="T28" fmla="*/ 6 w 14"/>
                  <a:gd name="T29" fmla="*/ 2 h 10"/>
                  <a:gd name="T30" fmla="*/ 6 w 14"/>
                  <a:gd name="T31" fmla="*/ 4 h 10"/>
                  <a:gd name="T32" fmla="*/ 7 w 14"/>
                  <a:gd name="T33" fmla="*/ 4 h 10"/>
                  <a:gd name="T34" fmla="*/ 0 w 14"/>
                  <a:gd name="T35" fmla="*/ 4 h 10"/>
                  <a:gd name="T36" fmla="*/ 4 w 14"/>
                  <a:gd name="T37" fmla="*/ 10 h 10"/>
                  <a:gd name="T38" fmla="*/ 5 w 14"/>
                  <a:gd name="T39" fmla="*/ 10 h 10"/>
                  <a:gd name="T40" fmla="*/ 6 w 14"/>
                  <a:gd name="T41" fmla="*/ 10 h 10"/>
                  <a:gd name="T42" fmla="*/ 7 w 14"/>
                  <a:gd name="T43" fmla="*/ 10 h 10"/>
                  <a:gd name="T44" fmla="*/ 7 w 14"/>
                  <a:gd name="T45" fmla="*/ 10 h 10"/>
                  <a:gd name="T46" fmla="*/ 8 w 14"/>
                  <a:gd name="T47" fmla="*/ 10 h 10"/>
                  <a:gd name="T48" fmla="*/ 9 w 14"/>
                  <a:gd name="T49" fmla="*/ 10 h 10"/>
                  <a:gd name="T50" fmla="*/ 10 w 14"/>
                  <a:gd name="T51" fmla="*/ 10 h 10"/>
                  <a:gd name="T52" fmla="*/ 10 w 14"/>
                  <a:gd name="T53" fmla="*/ 9 h 10"/>
                  <a:gd name="T54" fmla="*/ 11 w 14"/>
                  <a:gd name="T55" fmla="*/ 9 h 10"/>
                  <a:gd name="T56" fmla="*/ 12 w 14"/>
                  <a:gd name="T57" fmla="*/ 9 h 10"/>
                  <a:gd name="T58" fmla="*/ 13 w 14"/>
                  <a:gd name="T59" fmla="*/ 9 h 10"/>
                  <a:gd name="T60" fmla="*/ 13 w 14"/>
                  <a:gd name="T61" fmla="*/ 9 h 10"/>
                  <a:gd name="T62" fmla="*/ 13 w 14"/>
                  <a:gd name="T63" fmla="*/ 9 h 10"/>
                  <a:gd name="T64" fmla="*/ 14 w 14"/>
                  <a:gd name="T65" fmla="*/ 8 h 10"/>
                  <a:gd name="T66" fmla="*/ 14 w 14"/>
                  <a:gd name="T67" fmla="*/ 8 h 10"/>
                  <a:gd name="T68" fmla="*/ 14 w 14"/>
                  <a:gd name="T69" fmla="*/ 8 h 10"/>
                  <a:gd name="T70" fmla="*/ 12 w 14"/>
                  <a:gd name="T71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" h="10">
                    <a:moveTo>
                      <a:pt x="12" y="5"/>
                    </a:moveTo>
                    <a:lnTo>
                      <a:pt x="11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0" y="4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2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9" name="Freeform 327"/>
              <p:cNvSpPr>
                <a:spLocks/>
              </p:cNvSpPr>
              <p:nvPr/>
            </p:nvSpPr>
            <p:spPr bwMode="auto">
              <a:xfrm>
                <a:off x="1395" y="2729"/>
                <a:ext cx="4" cy="7"/>
              </a:xfrm>
              <a:custGeom>
                <a:avLst/>
                <a:gdLst>
                  <a:gd name="T0" fmla="*/ 3 w 4"/>
                  <a:gd name="T1" fmla="*/ 3 h 7"/>
                  <a:gd name="T2" fmla="*/ 3 w 4"/>
                  <a:gd name="T3" fmla="*/ 2 h 7"/>
                  <a:gd name="T4" fmla="*/ 2 w 4"/>
                  <a:gd name="T5" fmla="*/ 1 h 7"/>
                  <a:gd name="T6" fmla="*/ 2 w 4"/>
                  <a:gd name="T7" fmla="*/ 0 h 7"/>
                  <a:gd name="T8" fmla="*/ 1 w 4"/>
                  <a:gd name="T9" fmla="*/ 0 h 7"/>
                  <a:gd name="T10" fmla="*/ 0 w 4"/>
                  <a:gd name="T11" fmla="*/ 0 h 7"/>
                  <a:gd name="T12" fmla="*/ 0 w 4"/>
                  <a:gd name="T13" fmla="*/ 0 h 7"/>
                  <a:gd name="T14" fmla="*/ 0 w 4"/>
                  <a:gd name="T15" fmla="*/ 1 h 7"/>
                  <a:gd name="T16" fmla="*/ 0 w 4"/>
                  <a:gd name="T17" fmla="*/ 1 h 7"/>
                  <a:gd name="T18" fmla="*/ 0 w 4"/>
                  <a:gd name="T19" fmla="*/ 1 h 7"/>
                  <a:gd name="T20" fmla="*/ 1 w 4"/>
                  <a:gd name="T21" fmla="*/ 2 h 7"/>
                  <a:gd name="T22" fmla="*/ 1 w 4"/>
                  <a:gd name="T23" fmla="*/ 2 h 7"/>
                  <a:gd name="T24" fmla="*/ 2 w 4"/>
                  <a:gd name="T25" fmla="*/ 3 h 7"/>
                  <a:gd name="T26" fmla="*/ 2 w 4"/>
                  <a:gd name="T27" fmla="*/ 4 h 7"/>
                  <a:gd name="T28" fmla="*/ 2 w 4"/>
                  <a:gd name="T29" fmla="*/ 5 h 7"/>
                  <a:gd name="T30" fmla="*/ 2 w 4"/>
                  <a:gd name="T31" fmla="*/ 6 h 7"/>
                  <a:gd name="T32" fmla="*/ 2 w 4"/>
                  <a:gd name="T33" fmla="*/ 7 h 7"/>
                  <a:gd name="T34" fmla="*/ 2 w 4"/>
                  <a:gd name="T35" fmla="*/ 7 h 7"/>
                  <a:gd name="T36" fmla="*/ 3 w 4"/>
                  <a:gd name="T37" fmla="*/ 7 h 7"/>
                  <a:gd name="T38" fmla="*/ 3 w 4"/>
                  <a:gd name="T39" fmla="*/ 7 h 7"/>
                  <a:gd name="T40" fmla="*/ 4 w 4"/>
                  <a:gd name="T41" fmla="*/ 7 h 7"/>
                  <a:gd name="T42" fmla="*/ 4 w 4"/>
                  <a:gd name="T43" fmla="*/ 6 h 7"/>
                  <a:gd name="T44" fmla="*/ 4 w 4"/>
                  <a:gd name="T45" fmla="*/ 5 h 7"/>
                  <a:gd name="T46" fmla="*/ 4 w 4"/>
                  <a:gd name="T47" fmla="*/ 4 h 7"/>
                  <a:gd name="T48" fmla="*/ 3 w 4"/>
                  <a:gd name="T4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" h="7">
                    <a:moveTo>
                      <a:pt x="3" y="3"/>
                    </a:moveTo>
                    <a:lnTo>
                      <a:pt x="3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80" name="Freeform 328"/>
              <p:cNvSpPr>
                <a:spLocks/>
              </p:cNvSpPr>
              <p:nvPr/>
            </p:nvSpPr>
            <p:spPr bwMode="auto">
              <a:xfrm>
                <a:off x="1361" y="2713"/>
                <a:ext cx="33" cy="20"/>
              </a:xfrm>
              <a:custGeom>
                <a:avLst/>
                <a:gdLst>
                  <a:gd name="T0" fmla="*/ 31 w 33"/>
                  <a:gd name="T1" fmla="*/ 11 h 20"/>
                  <a:gd name="T2" fmla="*/ 28 w 33"/>
                  <a:gd name="T3" fmla="*/ 8 h 20"/>
                  <a:gd name="T4" fmla="*/ 33 w 33"/>
                  <a:gd name="T5" fmla="*/ 5 h 20"/>
                  <a:gd name="T6" fmla="*/ 29 w 33"/>
                  <a:gd name="T7" fmla="*/ 1 h 20"/>
                  <a:gd name="T8" fmla="*/ 27 w 33"/>
                  <a:gd name="T9" fmla="*/ 1 h 20"/>
                  <a:gd name="T10" fmla="*/ 30 w 33"/>
                  <a:gd name="T11" fmla="*/ 4 h 20"/>
                  <a:gd name="T12" fmla="*/ 26 w 33"/>
                  <a:gd name="T13" fmla="*/ 7 h 20"/>
                  <a:gd name="T14" fmla="*/ 26 w 33"/>
                  <a:gd name="T15" fmla="*/ 8 h 20"/>
                  <a:gd name="T16" fmla="*/ 27 w 33"/>
                  <a:gd name="T17" fmla="*/ 9 h 20"/>
                  <a:gd name="T18" fmla="*/ 28 w 33"/>
                  <a:gd name="T19" fmla="*/ 10 h 20"/>
                  <a:gd name="T20" fmla="*/ 28 w 33"/>
                  <a:gd name="T21" fmla="*/ 10 h 20"/>
                  <a:gd name="T22" fmla="*/ 15 w 33"/>
                  <a:gd name="T23" fmla="*/ 18 h 20"/>
                  <a:gd name="T24" fmla="*/ 4 w 33"/>
                  <a:gd name="T25" fmla="*/ 10 h 20"/>
                  <a:gd name="T26" fmla="*/ 6 w 33"/>
                  <a:gd name="T27" fmla="*/ 7 h 20"/>
                  <a:gd name="T28" fmla="*/ 3 w 33"/>
                  <a:gd name="T29" fmla="*/ 4 h 20"/>
                  <a:gd name="T30" fmla="*/ 5 w 33"/>
                  <a:gd name="T31" fmla="*/ 0 h 20"/>
                  <a:gd name="T32" fmla="*/ 3 w 33"/>
                  <a:gd name="T33" fmla="*/ 0 h 20"/>
                  <a:gd name="T34" fmla="*/ 0 w 33"/>
                  <a:gd name="T35" fmla="*/ 5 h 20"/>
                  <a:gd name="T36" fmla="*/ 4 w 33"/>
                  <a:gd name="T37" fmla="*/ 7 h 20"/>
                  <a:gd name="T38" fmla="*/ 1 w 33"/>
                  <a:gd name="T39" fmla="*/ 11 h 20"/>
                  <a:gd name="T40" fmla="*/ 15 w 33"/>
                  <a:gd name="T41" fmla="*/ 20 h 20"/>
                  <a:gd name="T42" fmla="*/ 31 w 33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3" h="20">
                    <a:moveTo>
                      <a:pt x="31" y="11"/>
                    </a:moveTo>
                    <a:lnTo>
                      <a:pt x="28" y="8"/>
                    </a:lnTo>
                    <a:lnTo>
                      <a:pt x="33" y="5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30" y="4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9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15" y="18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4" y="7"/>
                    </a:lnTo>
                    <a:lnTo>
                      <a:pt x="1" y="11"/>
                    </a:lnTo>
                    <a:lnTo>
                      <a:pt x="15" y="20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81" name="Freeform 329"/>
              <p:cNvSpPr>
                <a:spLocks/>
              </p:cNvSpPr>
              <p:nvPr/>
            </p:nvSpPr>
            <p:spPr bwMode="auto">
              <a:xfrm>
                <a:off x="1352" y="2753"/>
                <a:ext cx="49" cy="15"/>
              </a:xfrm>
              <a:custGeom>
                <a:avLst/>
                <a:gdLst>
                  <a:gd name="T0" fmla="*/ 24 w 49"/>
                  <a:gd name="T1" fmla="*/ 0 h 15"/>
                  <a:gd name="T2" fmla="*/ 23 w 49"/>
                  <a:gd name="T3" fmla="*/ 2 h 15"/>
                  <a:gd name="T4" fmla="*/ 21 w 49"/>
                  <a:gd name="T5" fmla="*/ 4 h 15"/>
                  <a:gd name="T6" fmla="*/ 19 w 49"/>
                  <a:gd name="T7" fmla="*/ 7 h 15"/>
                  <a:gd name="T8" fmla="*/ 16 w 49"/>
                  <a:gd name="T9" fmla="*/ 9 h 15"/>
                  <a:gd name="T10" fmla="*/ 14 w 49"/>
                  <a:gd name="T11" fmla="*/ 10 h 15"/>
                  <a:gd name="T12" fmla="*/ 12 w 49"/>
                  <a:gd name="T13" fmla="*/ 11 h 15"/>
                  <a:gd name="T14" fmla="*/ 10 w 49"/>
                  <a:gd name="T15" fmla="*/ 11 h 15"/>
                  <a:gd name="T16" fmla="*/ 8 w 49"/>
                  <a:gd name="T17" fmla="*/ 12 h 15"/>
                  <a:gd name="T18" fmla="*/ 6 w 49"/>
                  <a:gd name="T19" fmla="*/ 12 h 15"/>
                  <a:gd name="T20" fmla="*/ 4 w 49"/>
                  <a:gd name="T21" fmla="*/ 12 h 15"/>
                  <a:gd name="T22" fmla="*/ 2 w 49"/>
                  <a:gd name="T23" fmla="*/ 12 h 15"/>
                  <a:gd name="T24" fmla="*/ 0 w 49"/>
                  <a:gd name="T25" fmla="*/ 14 h 15"/>
                  <a:gd name="T26" fmla="*/ 3 w 49"/>
                  <a:gd name="T27" fmla="*/ 14 h 15"/>
                  <a:gd name="T28" fmla="*/ 6 w 49"/>
                  <a:gd name="T29" fmla="*/ 14 h 15"/>
                  <a:gd name="T30" fmla="*/ 9 w 49"/>
                  <a:gd name="T31" fmla="*/ 14 h 15"/>
                  <a:gd name="T32" fmla="*/ 11 w 49"/>
                  <a:gd name="T33" fmla="*/ 13 h 15"/>
                  <a:gd name="T34" fmla="*/ 14 w 49"/>
                  <a:gd name="T35" fmla="*/ 12 h 15"/>
                  <a:gd name="T36" fmla="*/ 16 w 49"/>
                  <a:gd name="T37" fmla="*/ 11 h 15"/>
                  <a:gd name="T38" fmla="*/ 18 w 49"/>
                  <a:gd name="T39" fmla="*/ 10 h 15"/>
                  <a:gd name="T40" fmla="*/ 20 w 49"/>
                  <a:gd name="T41" fmla="*/ 8 h 15"/>
                  <a:gd name="T42" fmla="*/ 21 w 49"/>
                  <a:gd name="T43" fmla="*/ 7 h 15"/>
                  <a:gd name="T44" fmla="*/ 22 w 49"/>
                  <a:gd name="T45" fmla="*/ 6 h 15"/>
                  <a:gd name="T46" fmla="*/ 23 w 49"/>
                  <a:gd name="T47" fmla="*/ 5 h 15"/>
                  <a:gd name="T48" fmla="*/ 24 w 49"/>
                  <a:gd name="T49" fmla="*/ 4 h 15"/>
                  <a:gd name="T50" fmla="*/ 25 w 49"/>
                  <a:gd name="T51" fmla="*/ 5 h 15"/>
                  <a:gd name="T52" fmla="*/ 26 w 49"/>
                  <a:gd name="T53" fmla="*/ 7 h 15"/>
                  <a:gd name="T54" fmla="*/ 27 w 49"/>
                  <a:gd name="T55" fmla="*/ 8 h 15"/>
                  <a:gd name="T56" fmla="*/ 28 w 49"/>
                  <a:gd name="T57" fmla="*/ 10 h 15"/>
                  <a:gd name="T58" fmla="*/ 31 w 49"/>
                  <a:gd name="T59" fmla="*/ 12 h 15"/>
                  <a:gd name="T60" fmla="*/ 33 w 49"/>
                  <a:gd name="T61" fmla="*/ 13 h 15"/>
                  <a:gd name="T62" fmla="*/ 36 w 49"/>
                  <a:gd name="T63" fmla="*/ 14 h 15"/>
                  <a:gd name="T64" fmla="*/ 39 w 49"/>
                  <a:gd name="T65" fmla="*/ 14 h 15"/>
                  <a:gd name="T66" fmla="*/ 41 w 49"/>
                  <a:gd name="T67" fmla="*/ 15 h 15"/>
                  <a:gd name="T68" fmla="*/ 44 w 49"/>
                  <a:gd name="T69" fmla="*/ 15 h 15"/>
                  <a:gd name="T70" fmla="*/ 47 w 49"/>
                  <a:gd name="T71" fmla="*/ 15 h 15"/>
                  <a:gd name="T72" fmla="*/ 49 w 49"/>
                  <a:gd name="T73" fmla="*/ 14 h 15"/>
                  <a:gd name="T74" fmla="*/ 47 w 49"/>
                  <a:gd name="T75" fmla="*/ 12 h 15"/>
                  <a:gd name="T76" fmla="*/ 45 w 49"/>
                  <a:gd name="T77" fmla="*/ 12 h 15"/>
                  <a:gd name="T78" fmla="*/ 43 w 49"/>
                  <a:gd name="T79" fmla="*/ 13 h 15"/>
                  <a:gd name="T80" fmla="*/ 41 w 49"/>
                  <a:gd name="T81" fmla="*/ 13 h 15"/>
                  <a:gd name="T82" fmla="*/ 39 w 49"/>
                  <a:gd name="T83" fmla="*/ 12 h 15"/>
                  <a:gd name="T84" fmla="*/ 37 w 49"/>
                  <a:gd name="T85" fmla="*/ 12 h 15"/>
                  <a:gd name="T86" fmla="*/ 34 w 49"/>
                  <a:gd name="T87" fmla="*/ 11 h 15"/>
                  <a:gd name="T88" fmla="*/ 32 w 49"/>
                  <a:gd name="T89" fmla="*/ 10 h 15"/>
                  <a:gd name="T90" fmla="*/ 29 w 49"/>
                  <a:gd name="T91" fmla="*/ 8 h 15"/>
                  <a:gd name="T92" fmla="*/ 27 w 49"/>
                  <a:gd name="T93" fmla="*/ 5 h 15"/>
                  <a:gd name="T94" fmla="*/ 25 w 49"/>
                  <a:gd name="T95" fmla="*/ 2 h 15"/>
                  <a:gd name="T96" fmla="*/ 24 w 49"/>
                  <a:gd name="T9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9" h="15">
                    <a:moveTo>
                      <a:pt x="24" y="0"/>
                    </a:moveTo>
                    <a:lnTo>
                      <a:pt x="24" y="0"/>
                    </a:lnTo>
                    <a:lnTo>
                      <a:pt x="24" y="1"/>
                    </a:lnTo>
                    <a:lnTo>
                      <a:pt x="23" y="2"/>
                    </a:lnTo>
                    <a:lnTo>
                      <a:pt x="22" y="3"/>
                    </a:lnTo>
                    <a:lnTo>
                      <a:pt x="21" y="4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7" y="8"/>
                    </a:lnTo>
                    <a:lnTo>
                      <a:pt x="16" y="9"/>
                    </a:lnTo>
                    <a:lnTo>
                      <a:pt x="15" y="9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9" y="11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4" y="12"/>
                    </a:lnTo>
                    <a:lnTo>
                      <a:pt x="15" y="12"/>
                    </a:lnTo>
                    <a:lnTo>
                      <a:pt x="16" y="11"/>
                    </a:lnTo>
                    <a:lnTo>
                      <a:pt x="17" y="11"/>
                    </a:lnTo>
                    <a:lnTo>
                      <a:pt x="18" y="10"/>
                    </a:lnTo>
                    <a:lnTo>
                      <a:pt x="19" y="9"/>
                    </a:lnTo>
                    <a:lnTo>
                      <a:pt x="20" y="8"/>
                    </a:lnTo>
                    <a:lnTo>
                      <a:pt x="21" y="8"/>
                    </a:lnTo>
                    <a:lnTo>
                      <a:pt x="21" y="7"/>
                    </a:lnTo>
                    <a:lnTo>
                      <a:pt x="22" y="7"/>
                    </a:lnTo>
                    <a:lnTo>
                      <a:pt x="22" y="6"/>
                    </a:lnTo>
                    <a:lnTo>
                      <a:pt x="23" y="6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4" y="4"/>
                    </a:lnTo>
                    <a:lnTo>
                      <a:pt x="24" y="5"/>
                    </a:lnTo>
                    <a:lnTo>
                      <a:pt x="25" y="5"/>
                    </a:lnTo>
                    <a:lnTo>
                      <a:pt x="25" y="6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8"/>
                    </a:lnTo>
                    <a:lnTo>
                      <a:pt x="28" y="9"/>
                    </a:lnTo>
                    <a:lnTo>
                      <a:pt x="28" y="10"/>
                    </a:lnTo>
                    <a:lnTo>
                      <a:pt x="29" y="11"/>
                    </a:lnTo>
                    <a:lnTo>
                      <a:pt x="31" y="12"/>
                    </a:lnTo>
                    <a:lnTo>
                      <a:pt x="32" y="12"/>
                    </a:lnTo>
                    <a:lnTo>
                      <a:pt x="33" y="13"/>
                    </a:lnTo>
                    <a:lnTo>
                      <a:pt x="34" y="14"/>
                    </a:lnTo>
                    <a:lnTo>
                      <a:pt x="36" y="14"/>
                    </a:lnTo>
                    <a:lnTo>
                      <a:pt x="37" y="14"/>
                    </a:lnTo>
                    <a:lnTo>
                      <a:pt x="39" y="14"/>
                    </a:lnTo>
                    <a:lnTo>
                      <a:pt x="40" y="15"/>
                    </a:lnTo>
                    <a:lnTo>
                      <a:pt x="41" y="15"/>
                    </a:lnTo>
                    <a:lnTo>
                      <a:pt x="43" y="15"/>
                    </a:lnTo>
                    <a:lnTo>
                      <a:pt x="44" y="15"/>
                    </a:lnTo>
                    <a:lnTo>
                      <a:pt x="45" y="15"/>
                    </a:lnTo>
                    <a:lnTo>
                      <a:pt x="47" y="15"/>
                    </a:lnTo>
                    <a:lnTo>
                      <a:pt x="48" y="14"/>
                    </a:lnTo>
                    <a:lnTo>
                      <a:pt x="49" y="14"/>
                    </a:lnTo>
                    <a:lnTo>
                      <a:pt x="48" y="12"/>
                    </a:lnTo>
                    <a:lnTo>
                      <a:pt x="47" y="12"/>
                    </a:lnTo>
                    <a:lnTo>
                      <a:pt x="46" y="12"/>
                    </a:lnTo>
                    <a:lnTo>
                      <a:pt x="45" y="12"/>
                    </a:lnTo>
                    <a:lnTo>
                      <a:pt x="44" y="13"/>
                    </a:lnTo>
                    <a:lnTo>
                      <a:pt x="43" y="13"/>
                    </a:lnTo>
                    <a:lnTo>
                      <a:pt x="42" y="13"/>
                    </a:lnTo>
                    <a:lnTo>
                      <a:pt x="41" y="13"/>
                    </a:lnTo>
                    <a:lnTo>
                      <a:pt x="40" y="12"/>
                    </a:lnTo>
                    <a:lnTo>
                      <a:pt x="39" y="12"/>
                    </a:lnTo>
                    <a:lnTo>
                      <a:pt x="38" y="12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4" y="11"/>
                    </a:lnTo>
                    <a:lnTo>
                      <a:pt x="33" y="11"/>
                    </a:lnTo>
                    <a:lnTo>
                      <a:pt x="32" y="10"/>
                    </a:lnTo>
                    <a:lnTo>
                      <a:pt x="31" y="9"/>
                    </a:lnTo>
                    <a:lnTo>
                      <a:pt x="29" y="8"/>
                    </a:lnTo>
                    <a:lnTo>
                      <a:pt x="28" y="7"/>
                    </a:lnTo>
                    <a:lnTo>
                      <a:pt x="27" y="5"/>
                    </a:lnTo>
                    <a:lnTo>
                      <a:pt x="26" y="4"/>
                    </a:lnTo>
                    <a:lnTo>
                      <a:pt x="25" y="2"/>
                    </a:lnTo>
                    <a:lnTo>
                      <a:pt x="25" y="1"/>
                    </a:lnTo>
                    <a:lnTo>
                      <a:pt x="2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82" name="Freeform 330"/>
              <p:cNvSpPr>
                <a:spLocks/>
              </p:cNvSpPr>
              <p:nvPr/>
            </p:nvSpPr>
            <p:spPr bwMode="auto">
              <a:xfrm>
                <a:off x="1324" y="2725"/>
                <a:ext cx="5" cy="12"/>
              </a:xfrm>
              <a:custGeom>
                <a:avLst/>
                <a:gdLst>
                  <a:gd name="T0" fmla="*/ 5 w 5"/>
                  <a:gd name="T1" fmla="*/ 7 h 12"/>
                  <a:gd name="T2" fmla="*/ 5 w 5"/>
                  <a:gd name="T3" fmla="*/ 7 h 12"/>
                  <a:gd name="T4" fmla="*/ 4 w 5"/>
                  <a:gd name="T5" fmla="*/ 6 h 12"/>
                  <a:gd name="T6" fmla="*/ 4 w 5"/>
                  <a:gd name="T7" fmla="*/ 6 h 12"/>
                  <a:gd name="T8" fmla="*/ 4 w 5"/>
                  <a:gd name="T9" fmla="*/ 6 h 12"/>
                  <a:gd name="T10" fmla="*/ 3 w 5"/>
                  <a:gd name="T11" fmla="*/ 6 h 12"/>
                  <a:gd name="T12" fmla="*/ 3 w 5"/>
                  <a:gd name="T13" fmla="*/ 4 h 12"/>
                  <a:gd name="T14" fmla="*/ 2 w 5"/>
                  <a:gd name="T15" fmla="*/ 3 h 12"/>
                  <a:gd name="T16" fmla="*/ 2 w 5"/>
                  <a:gd name="T17" fmla="*/ 2 h 12"/>
                  <a:gd name="T18" fmla="*/ 1 w 5"/>
                  <a:gd name="T19" fmla="*/ 2 h 12"/>
                  <a:gd name="T20" fmla="*/ 1 w 5"/>
                  <a:gd name="T21" fmla="*/ 1 h 12"/>
                  <a:gd name="T22" fmla="*/ 0 w 5"/>
                  <a:gd name="T23" fmla="*/ 0 h 12"/>
                  <a:gd name="T24" fmla="*/ 0 w 5"/>
                  <a:gd name="T25" fmla="*/ 0 h 12"/>
                  <a:gd name="T26" fmla="*/ 0 w 5"/>
                  <a:gd name="T27" fmla="*/ 1 h 12"/>
                  <a:gd name="T28" fmla="*/ 0 w 5"/>
                  <a:gd name="T29" fmla="*/ 2 h 12"/>
                  <a:gd name="T30" fmla="*/ 0 w 5"/>
                  <a:gd name="T31" fmla="*/ 4 h 12"/>
                  <a:gd name="T32" fmla="*/ 1 w 5"/>
                  <a:gd name="T33" fmla="*/ 6 h 12"/>
                  <a:gd name="T34" fmla="*/ 1 w 5"/>
                  <a:gd name="T35" fmla="*/ 8 h 12"/>
                  <a:gd name="T36" fmla="*/ 2 w 5"/>
                  <a:gd name="T37" fmla="*/ 9 h 12"/>
                  <a:gd name="T38" fmla="*/ 3 w 5"/>
                  <a:gd name="T39" fmla="*/ 11 h 12"/>
                  <a:gd name="T40" fmla="*/ 3 w 5"/>
                  <a:gd name="T41" fmla="*/ 11 h 12"/>
                  <a:gd name="T42" fmla="*/ 3 w 5"/>
                  <a:gd name="T43" fmla="*/ 11 h 12"/>
                  <a:gd name="T44" fmla="*/ 4 w 5"/>
                  <a:gd name="T45" fmla="*/ 11 h 12"/>
                  <a:gd name="T46" fmla="*/ 5 w 5"/>
                  <a:gd name="T47" fmla="*/ 12 h 12"/>
                  <a:gd name="T48" fmla="*/ 5 w 5"/>
                  <a:gd name="T49" fmla="*/ 12 h 12"/>
                  <a:gd name="T50" fmla="*/ 5 w 5"/>
                  <a:gd name="T5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" h="12">
                    <a:moveTo>
                      <a:pt x="5" y="7"/>
                    </a:moveTo>
                    <a:lnTo>
                      <a:pt x="5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2" y="9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83" name="Freeform 331"/>
              <p:cNvSpPr>
                <a:spLocks/>
              </p:cNvSpPr>
              <p:nvPr/>
            </p:nvSpPr>
            <p:spPr bwMode="auto">
              <a:xfrm>
                <a:off x="1368" y="2704"/>
                <a:ext cx="19" cy="21"/>
              </a:xfrm>
              <a:custGeom>
                <a:avLst/>
                <a:gdLst>
                  <a:gd name="T0" fmla="*/ 19 w 19"/>
                  <a:gd name="T1" fmla="*/ 10 h 21"/>
                  <a:gd name="T2" fmla="*/ 19 w 19"/>
                  <a:gd name="T3" fmla="*/ 0 h 21"/>
                  <a:gd name="T4" fmla="*/ 0 w 19"/>
                  <a:gd name="T5" fmla="*/ 0 h 21"/>
                  <a:gd name="T6" fmla="*/ 0 w 19"/>
                  <a:gd name="T7" fmla="*/ 8 h 21"/>
                  <a:gd name="T8" fmla="*/ 8 w 19"/>
                  <a:gd name="T9" fmla="*/ 21 h 21"/>
                  <a:gd name="T10" fmla="*/ 19 w 19"/>
                  <a:gd name="T11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1">
                    <a:moveTo>
                      <a:pt x="19" y="10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21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84" name="Freeform 332"/>
              <p:cNvSpPr>
                <a:spLocks/>
              </p:cNvSpPr>
              <p:nvPr/>
            </p:nvSpPr>
            <p:spPr bwMode="auto">
              <a:xfrm>
                <a:off x="1354" y="2655"/>
                <a:ext cx="45" cy="27"/>
              </a:xfrm>
              <a:custGeom>
                <a:avLst/>
                <a:gdLst>
                  <a:gd name="T0" fmla="*/ 36 w 45"/>
                  <a:gd name="T1" fmla="*/ 10 h 27"/>
                  <a:gd name="T2" fmla="*/ 36 w 45"/>
                  <a:gd name="T3" fmla="*/ 9 h 27"/>
                  <a:gd name="T4" fmla="*/ 35 w 45"/>
                  <a:gd name="T5" fmla="*/ 8 h 27"/>
                  <a:gd name="T6" fmla="*/ 34 w 45"/>
                  <a:gd name="T7" fmla="*/ 7 h 27"/>
                  <a:gd name="T8" fmla="*/ 33 w 45"/>
                  <a:gd name="T9" fmla="*/ 6 h 27"/>
                  <a:gd name="T10" fmla="*/ 31 w 45"/>
                  <a:gd name="T11" fmla="*/ 5 h 27"/>
                  <a:gd name="T12" fmla="*/ 29 w 45"/>
                  <a:gd name="T13" fmla="*/ 4 h 27"/>
                  <a:gd name="T14" fmla="*/ 27 w 45"/>
                  <a:gd name="T15" fmla="*/ 3 h 27"/>
                  <a:gd name="T16" fmla="*/ 25 w 45"/>
                  <a:gd name="T17" fmla="*/ 2 h 27"/>
                  <a:gd name="T18" fmla="*/ 23 w 45"/>
                  <a:gd name="T19" fmla="*/ 1 h 27"/>
                  <a:gd name="T20" fmla="*/ 20 w 45"/>
                  <a:gd name="T21" fmla="*/ 1 h 27"/>
                  <a:gd name="T22" fmla="*/ 18 w 45"/>
                  <a:gd name="T23" fmla="*/ 0 h 27"/>
                  <a:gd name="T24" fmla="*/ 15 w 45"/>
                  <a:gd name="T25" fmla="*/ 0 h 27"/>
                  <a:gd name="T26" fmla="*/ 13 w 45"/>
                  <a:gd name="T27" fmla="*/ 0 h 27"/>
                  <a:gd name="T28" fmla="*/ 11 w 45"/>
                  <a:gd name="T29" fmla="*/ 0 h 27"/>
                  <a:gd name="T30" fmla="*/ 9 w 45"/>
                  <a:gd name="T31" fmla="*/ 1 h 27"/>
                  <a:gd name="T32" fmla="*/ 6 w 45"/>
                  <a:gd name="T33" fmla="*/ 1 h 27"/>
                  <a:gd name="T34" fmla="*/ 4 w 45"/>
                  <a:gd name="T35" fmla="*/ 3 h 27"/>
                  <a:gd name="T36" fmla="*/ 2 w 45"/>
                  <a:gd name="T37" fmla="*/ 5 h 27"/>
                  <a:gd name="T38" fmla="*/ 1 w 45"/>
                  <a:gd name="T39" fmla="*/ 8 h 27"/>
                  <a:gd name="T40" fmla="*/ 0 w 45"/>
                  <a:gd name="T41" fmla="*/ 10 h 27"/>
                  <a:gd name="T42" fmla="*/ 1 w 45"/>
                  <a:gd name="T43" fmla="*/ 12 h 27"/>
                  <a:gd name="T44" fmla="*/ 1 w 45"/>
                  <a:gd name="T45" fmla="*/ 14 h 27"/>
                  <a:gd name="T46" fmla="*/ 2 w 45"/>
                  <a:gd name="T47" fmla="*/ 15 h 27"/>
                  <a:gd name="T48" fmla="*/ 3 w 45"/>
                  <a:gd name="T49" fmla="*/ 15 h 27"/>
                  <a:gd name="T50" fmla="*/ 4 w 45"/>
                  <a:gd name="T51" fmla="*/ 16 h 27"/>
                  <a:gd name="T52" fmla="*/ 5 w 45"/>
                  <a:gd name="T53" fmla="*/ 16 h 27"/>
                  <a:gd name="T54" fmla="*/ 6 w 45"/>
                  <a:gd name="T55" fmla="*/ 16 h 27"/>
                  <a:gd name="T56" fmla="*/ 9 w 45"/>
                  <a:gd name="T57" fmla="*/ 17 h 27"/>
                  <a:gd name="T58" fmla="*/ 11 w 45"/>
                  <a:gd name="T59" fmla="*/ 18 h 27"/>
                  <a:gd name="T60" fmla="*/ 14 w 45"/>
                  <a:gd name="T61" fmla="*/ 19 h 27"/>
                  <a:gd name="T62" fmla="*/ 16 w 45"/>
                  <a:gd name="T63" fmla="*/ 20 h 27"/>
                  <a:gd name="T64" fmla="*/ 19 w 45"/>
                  <a:gd name="T65" fmla="*/ 21 h 27"/>
                  <a:gd name="T66" fmla="*/ 22 w 45"/>
                  <a:gd name="T67" fmla="*/ 23 h 27"/>
                  <a:gd name="T68" fmla="*/ 25 w 45"/>
                  <a:gd name="T69" fmla="*/ 24 h 27"/>
                  <a:gd name="T70" fmla="*/ 28 w 45"/>
                  <a:gd name="T71" fmla="*/ 25 h 27"/>
                  <a:gd name="T72" fmla="*/ 30 w 45"/>
                  <a:gd name="T73" fmla="*/ 25 h 27"/>
                  <a:gd name="T74" fmla="*/ 33 w 45"/>
                  <a:gd name="T75" fmla="*/ 26 h 27"/>
                  <a:gd name="T76" fmla="*/ 35 w 45"/>
                  <a:gd name="T77" fmla="*/ 27 h 27"/>
                  <a:gd name="T78" fmla="*/ 36 w 45"/>
                  <a:gd name="T79" fmla="*/ 27 h 27"/>
                  <a:gd name="T80" fmla="*/ 37 w 45"/>
                  <a:gd name="T81" fmla="*/ 27 h 27"/>
                  <a:gd name="T82" fmla="*/ 38 w 45"/>
                  <a:gd name="T83" fmla="*/ 27 h 27"/>
                  <a:gd name="T84" fmla="*/ 40 w 45"/>
                  <a:gd name="T85" fmla="*/ 27 h 27"/>
                  <a:gd name="T86" fmla="*/ 41 w 45"/>
                  <a:gd name="T87" fmla="*/ 27 h 27"/>
                  <a:gd name="T88" fmla="*/ 42 w 45"/>
                  <a:gd name="T89" fmla="*/ 27 h 27"/>
                  <a:gd name="T90" fmla="*/ 43 w 45"/>
                  <a:gd name="T91" fmla="*/ 26 h 27"/>
                  <a:gd name="T92" fmla="*/ 44 w 45"/>
                  <a:gd name="T93" fmla="*/ 26 h 27"/>
                  <a:gd name="T94" fmla="*/ 44 w 45"/>
                  <a:gd name="T95" fmla="*/ 24 h 27"/>
                  <a:gd name="T96" fmla="*/ 45 w 45"/>
                  <a:gd name="T97" fmla="*/ 23 h 27"/>
                  <a:gd name="T98" fmla="*/ 45 w 45"/>
                  <a:gd name="T99" fmla="*/ 20 h 27"/>
                  <a:gd name="T100" fmla="*/ 45 w 45"/>
                  <a:gd name="T101" fmla="*/ 18 h 27"/>
                  <a:gd name="T102" fmla="*/ 44 w 45"/>
                  <a:gd name="T103" fmla="*/ 16 h 27"/>
                  <a:gd name="T104" fmla="*/ 43 w 45"/>
                  <a:gd name="T105" fmla="*/ 14 h 27"/>
                  <a:gd name="T106" fmla="*/ 41 w 45"/>
                  <a:gd name="T107" fmla="*/ 12 h 27"/>
                  <a:gd name="T108" fmla="*/ 40 w 45"/>
                  <a:gd name="T109" fmla="*/ 11 h 27"/>
                  <a:gd name="T110" fmla="*/ 38 w 45"/>
                  <a:gd name="T111" fmla="*/ 10 h 27"/>
                  <a:gd name="T112" fmla="*/ 36 w 45"/>
                  <a:gd name="T11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5" h="27">
                    <a:moveTo>
                      <a:pt x="36" y="10"/>
                    </a:moveTo>
                    <a:lnTo>
                      <a:pt x="36" y="9"/>
                    </a:lnTo>
                    <a:lnTo>
                      <a:pt x="35" y="8"/>
                    </a:lnTo>
                    <a:lnTo>
                      <a:pt x="34" y="7"/>
                    </a:lnTo>
                    <a:lnTo>
                      <a:pt x="33" y="6"/>
                    </a:lnTo>
                    <a:lnTo>
                      <a:pt x="31" y="5"/>
                    </a:lnTo>
                    <a:lnTo>
                      <a:pt x="29" y="4"/>
                    </a:lnTo>
                    <a:lnTo>
                      <a:pt x="27" y="3"/>
                    </a:lnTo>
                    <a:lnTo>
                      <a:pt x="25" y="2"/>
                    </a:lnTo>
                    <a:lnTo>
                      <a:pt x="23" y="1"/>
                    </a:lnTo>
                    <a:lnTo>
                      <a:pt x="20" y="1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9" y="17"/>
                    </a:lnTo>
                    <a:lnTo>
                      <a:pt x="11" y="18"/>
                    </a:lnTo>
                    <a:lnTo>
                      <a:pt x="14" y="19"/>
                    </a:lnTo>
                    <a:lnTo>
                      <a:pt x="16" y="20"/>
                    </a:lnTo>
                    <a:lnTo>
                      <a:pt x="19" y="21"/>
                    </a:lnTo>
                    <a:lnTo>
                      <a:pt x="22" y="23"/>
                    </a:lnTo>
                    <a:lnTo>
                      <a:pt x="25" y="24"/>
                    </a:lnTo>
                    <a:lnTo>
                      <a:pt x="28" y="25"/>
                    </a:lnTo>
                    <a:lnTo>
                      <a:pt x="30" y="25"/>
                    </a:lnTo>
                    <a:lnTo>
                      <a:pt x="33" y="26"/>
                    </a:lnTo>
                    <a:lnTo>
                      <a:pt x="35" y="27"/>
                    </a:lnTo>
                    <a:lnTo>
                      <a:pt x="36" y="27"/>
                    </a:lnTo>
                    <a:lnTo>
                      <a:pt x="37" y="27"/>
                    </a:lnTo>
                    <a:lnTo>
                      <a:pt x="38" y="27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6"/>
                    </a:lnTo>
                    <a:lnTo>
                      <a:pt x="44" y="26"/>
                    </a:lnTo>
                    <a:lnTo>
                      <a:pt x="44" y="24"/>
                    </a:lnTo>
                    <a:lnTo>
                      <a:pt x="45" y="23"/>
                    </a:lnTo>
                    <a:lnTo>
                      <a:pt x="45" y="20"/>
                    </a:lnTo>
                    <a:lnTo>
                      <a:pt x="45" y="18"/>
                    </a:lnTo>
                    <a:lnTo>
                      <a:pt x="44" y="16"/>
                    </a:lnTo>
                    <a:lnTo>
                      <a:pt x="43" y="14"/>
                    </a:lnTo>
                    <a:lnTo>
                      <a:pt x="41" y="12"/>
                    </a:lnTo>
                    <a:lnTo>
                      <a:pt x="40" y="11"/>
                    </a:lnTo>
                    <a:lnTo>
                      <a:pt x="38" y="10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85" name="Freeform 333"/>
              <p:cNvSpPr>
                <a:spLocks/>
              </p:cNvSpPr>
              <p:nvPr/>
            </p:nvSpPr>
            <p:spPr bwMode="auto">
              <a:xfrm>
                <a:off x="1348" y="2663"/>
                <a:ext cx="53" cy="47"/>
              </a:xfrm>
              <a:custGeom>
                <a:avLst/>
                <a:gdLst>
                  <a:gd name="T0" fmla="*/ 46 w 53"/>
                  <a:gd name="T1" fmla="*/ 14 h 47"/>
                  <a:gd name="T2" fmla="*/ 45 w 53"/>
                  <a:gd name="T3" fmla="*/ 14 h 47"/>
                  <a:gd name="T4" fmla="*/ 45 w 53"/>
                  <a:gd name="T5" fmla="*/ 12 h 47"/>
                  <a:gd name="T6" fmla="*/ 43 w 53"/>
                  <a:gd name="T7" fmla="*/ 10 h 47"/>
                  <a:gd name="T8" fmla="*/ 41 w 53"/>
                  <a:gd name="T9" fmla="*/ 7 h 47"/>
                  <a:gd name="T10" fmla="*/ 38 w 53"/>
                  <a:gd name="T11" fmla="*/ 5 h 47"/>
                  <a:gd name="T12" fmla="*/ 35 w 53"/>
                  <a:gd name="T13" fmla="*/ 3 h 47"/>
                  <a:gd name="T14" fmla="*/ 32 w 53"/>
                  <a:gd name="T15" fmla="*/ 1 h 47"/>
                  <a:gd name="T16" fmla="*/ 29 w 53"/>
                  <a:gd name="T17" fmla="*/ 0 h 47"/>
                  <a:gd name="T18" fmla="*/ 26 w 53"/>
                  <a:gd name="T19" fmla="*/ 0 h 47"/>
                  <a:gd name="T20" fmla="*/ 21 w 53"/>
                  <a:gd name="T21" fmla="*/ 0 h 47"/>
                  <a:gd name="T22" fmla="*/ 17 w 53"/>
                  <a:gd name="T23" fmla="*/ 1 h 47"/>
                  <a:gd name="T24" fmla="*/ 13 w 53"/>
                  <a:gd name="T25" fmla="*/ 3 h 47"/>
                  <a:gd name="T26" fmla="*/ 9 w 53"/>
                  <a:gd name="T27" fmla="*/ 5 h 47"/>
                  <a:gd name="T28" fmla="*/ 6 w 53"/>
                  <a:gd name="T29" fmla="*/ 8 h 47"/>
                  <a:gd name="T30" fmla="*/ 3 w 53"/>
                  <a:gd name="T31" fmla="*/ 12 h 47"/>
                  <a:gd name="T32" fmla="*/ 1 w 53"/>
                  <a:gd name="T33" fmla="*/ 16 h 47"/>
                  <a:gd name="T34" fmla="*/ 0 w 53"/>
                  <a:gd name="T35" fmla="*/ 21 h 47"/>
                  <a:gd name="T36" fmla="*/ 0 w 53"/>
                  <a:gd name="T37" fmla="*/ 26 h 47"/>
                  <a:gd name="T38" fmla="*/ 1 w 53"/>
                  <a:gd name="T39" fmla="*/ 30 h 47"/>
                  <a:gd name="T40" fmla="*/ 3 w 53"/>
                  <a:gd name="T41" fmla="*/ 34 h 47"/>
                  <a:gd name="T42" fmla="*/ 6 w 53"/>
                  <a:gd name="T43" fmla="*/ 38 h 47"/>
                  <a:gd name="T44" fmla="*/ 9 w 53"/>
                  <a:gd name="T45" fmla="*/ 41 h 47"/>
                  <a:gd name="T46" fmla="*/ 13 w 53"/>
                  <a:gd name="T47" fmla="*/ 44 h 47"/>
                  <a:gd name="T48" fmla="*/ 17 w 53"/>
                  <a:gd name="T49" fmla="*/ 46 h 47"/>
                  <a:gd name="T50" fmla="*/ 21 w 53"/>
                  <a:gd name="T51" fmla="*/ 47 h 47"/>
                  <a:gd name="T52" fmla="*/ 26 w 53"/>
                  <a:gd name="T53" fmla="*/ 47 h 47"/>
                  <a:gd name="T54" fmla="*/ 29 w 53"/>
                  <a:gd name="T55" fmla="*/ 46 h 47"/>
                  <a:gd name="T56" fmla="*/ 32 w 53"/>
                  <a:gd name="T57" fmla="*/ 45 h 47"/>
                  <a:gd name="T58" fmla="*/ 35 w 53"/>
                  <a:gd name="T59" fmla="*/ 44 h 47"/>
                  <a:gd name="T60" fmla="*/ 38 w 53"/>
                  <a:gd name="T61" fmla="*/ 42 h 47"/>
                  <a:gd name="T62" fmla="*/ 40 w 53"/>
                  <a:gd name="T63" fmla="*/ 40 h 47"/>
                  <a:gd name="T64" fmla="*/ 42 w 53"/>
                  <a:gd name="T65" fmla="*/ 38 h 47"/>
                  <a:gd name="T66" fmla="*/ 44 w 53"/>
                  <a:gd name="T67" fmla="*/ 35 h 47"/>
                  <a:gd name="T68" fmla="*/ 45 w 53"/>
                  <a:gd name="T69" fmla="*/ 34 h 47"/>
                  <a:gd name="T70" fmla="*/ 45 w 53"/>
                  <a:gd name="T71" fmla="*/ 34 h 47"/>
                  <a:gd name="T72" fmla="*/ 47 w 53"/>
                  <a:gd name="T73" fmla="*/ 34 h 47"/>
                  <a:gd name="T74" fmla="*/ 50 w 53"/>
                  <a:gd name="T75" fmla="*/ 32 h 47"/>
                  <a:gd name="T76" fmla="*/ 52 w 53"/>
                  <a:gd name="T77" fmla="*/ 29 h 47"/>
                  <a:gd name="T78" fmla="*/ 53 w 53"/>
                  <a:gd name="T79" fmla="*/ 26 h 47"/>
                  <a:gd name="T80" fmla="*/ 53 w 53"/>
                  <a:gd name="T81" fmla="*/ 22 h 47"/>
                  <a:gd name="T82" fmla="*/ 52 w 53"/>
                  <a:gd name="T83" fmla="*/ 18 h 47"/>
                  <a:gd name="T84" fmla="*/ 50 w 53"/>
                  <a:gd name="T85" fmla="*/ 16 h 47"/>
                  <a:gd name="T86" fmla="*/ 47 w 53"/>
                  <a:gd name="T87" fmla="*/ 1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3" h="47">
                    <a:moveTo>
                      <a:pt x="46" y="14"/>
                    </a:moveTo>
                    <a:lnTo>
                      <a:pt x="46" y="14"/>
                    </a:lnTo>
                    <a:lnTo>
                      <a:pt x="46" y="14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5" y="12"/>
                    </a:lnTo>
                    <a:lnTo>
                      <a:pt x="44" y="11"/>
                    </a:lnTo>
                    <a:lnTo>
                      <a:pt x="43" y="10"/>
                    </a:lnTo>
                    <a:lnTo>
                      <a:pt x="42" y="8"/>
                    </a:lnTo>
                    <a:lnTo>
                      <a:pt x="41" y="7"/>
                    </a:lnTo>
                    <a:lnTo>
                      <a:pt x="40" y="6"/>
                    </a:lnTo>
                    <a:lnTo>
                      <a:pt x="38" y="5"/>
                    </a:lnTo>
                    <a:lnTo>
                      <a:pt x="37" y="4"/>
                    </a:lnTo>
                    <a:lnTo>
                      <a:pt x="35" y="3"/>
                    </a:lnTo>
                    <a:lnTo>
                      <a:pt x="34" y="2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5" y="2"/>
                    </a:lnTo>
                    <a:lnTo>
                      <a:pt x="13" y="3"/>
                    </a:lnTo>
                    <a:lnTo>
                      <a:pt x="11" y="4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1" y="16"/>
                    </a:lnTo>
                    <a:lnTo>
                      <a:pt x="1" y="19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1" y="28"/>
                    </a:lnTo>
                    <a:lnTo>
                      <a:pt x="1" y="30"/>
                    </a:lnTo>
                    <a:lnTo>
                      <a:pt x="2" y="32"/>
                    </a:lnTo>
                    <a:lnTo>
                      <a:pt x="3" y="34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7" y="40"/>
                    </a:lnTo>
                    <a:lnTo>
                      <a:pt x="9" y="41"/>
                    </a:lnTo>
                    <a:lnTo>
                      <a:pt x="11" y="43"/>
                    </a:lnTo>
                    <a:lnTo>
                      <a:pt x="13" y="44"/>
                    </a:lnTo>
                    <a:lnTo>
                      <a:pt x="15" y="45"/>
                    </a:lnTo>
                    <a:lnTo>
                      <a:pt x="17" y="46"/>
                    </a:lnTo>
                    <a:lnTo>
                      <a:pt x="19" y="46"/>
                    </a:lnTo>
                    <a:lnTo>
                      <a:pt x="21" y="47"/>
                    </a:lnTo>
                    <a:lnTo>
                      <a:pt x="24" y="47"/>
                    </a:lnTo>
                    <a:lnTo>
                      <a:pt x="26" y="47"/>
                    </a:lnTo>
                    <a:lnTo>
                      <a:pt x="27" y="46"/>
                    </a:lnTo>
                    <a:lnTo>
                      <a:pt x="29" y="46"/>
                    </a:lnTo>
                    <a:lnTo>
                      <a:pt x="30" y="46"/>
                    </a:lnTo>
                    <a:lnTo>
                      <a:pt x="32" y="45"/>
                    </a:lnTo>
                    <a:lnTo>
                      <a:pt x="34" y="45"/>
                    </a:lnTo>
                    <a:lnTo>
                      <a:pt x="35" y="44"/>
                    </a:lnTo>
                    <a:lnTo>
                      <a:pt x="36" y="43"/>
                    </a:lnTo>
                    <a:lnTo>
                      <a:pt x="38" y="42"/>
                    </a:lnTo>
                    <a:lnTo>
                      <a:pt x="39" y="41"/>
                    </a:lnTo>
                    <a:lnTo>
                      <a:pt x="40" y="40"/>
                    </a:lnTo>
                    <a:lnTo>
                      <a:pt x="41" y="39"/>
                    </a:lnTo>
                    <a:lnTo>
                      <a:pt x="42" y="38"/>
                    </a:lnTo>
                    <a:lnTo>
                      <a:pt x="43" y="37"/>
                    </a:lnTo>
                    <a:lnTo>
                      <a:pt x="44" y="35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6" y="34"/>
                    </a:lnTo>
                    <a:lnTo>
                      <a:pt x="47" y="34"/>
                    </a:lnTo>
                    <a:lnTo>
                      <a:pt x="49" y="33"/>
                    </a:lnTo>
                    <a:lnTo>
                      <a:pt x="50" y="32"/>
                    </a:lnTo>
                    <a:lnTo>
                      <a:pt x="51" y="31"/>
                    </a:lnTo>
                    <a:lnTo>
                      <a:pt x="52" y="29"/>
                    </a:lnTo>
                    <a:lnTo>
                      <a:pt x="53" y="28"/>
                    </a:lnTo>
                    <a:lnTo>
                      <a:pt x="53" y="26"/>
                    </a:lnTo>
                    <a:lnTo>
                      <a:pt x="53" y="24"/>
                    </a:lnTo>
                    <a:lnTo>
                      <a:pt x="53" y="22"/>
                    </a:lnTo>
                    <a:lnTo>
                      <a:pt x="53" y="20"/>
                    </a:lnTo>
                    <a:lnTo>
                      <a:pt x="52" y="18"/>
                    </a:lnTo>
                    <a:lnTo>
                      <a:pt x="51" y="17"/>
                    </a:lnTo>
                    <a:lnTo>
                      <a:pt x="50" y="16"/>
                    </a:lnTo>
                    <a:lnTo>
                      <a:pt x="49" y="15"/>
                    </a:lnTo>
                    <a:lnTo>
                      <a:pt x="47" y="14"/>
                    </a:lnTo>
                    <a:lnTo>
                      <a:pt x="46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86" name="Freeform 334"/>
              <p:cNvSpPr>
                <a:spLocks/>
              </p:cNvSpPr>
              <p:nvPr/>
            </p:nvSpPr>
            <p:spPr bwMode="auto">
              <a:xfrm>
                <a:off x="1352" y="2666"/>
                <a:ext cx="46" cy="40"/>
              </a:xfrm>
              <a:custGeom>
                <a:avLst/>
                <a:gdLst>
                  <a:gd name="T0" fmla="*/ 41 w 46"/>
                  <a:gd name="T1" fmla="*/ 16 h 40"/>
                  <a:gd name="T2" fmla="*/ 40 w 46"/>
                  <a:gd name="T3" fmla="*/ 16 h 40"/>
                  <a:gd name="T4" fmla="*/ 39 w 46"/>
                  <a:gd name="T5" fmla="*/ 15 h 40"/>
                  <a:gd name="T6" fmla="*/ 38 w 46"/>
                  <a:gd name="T7" fmla="*/ 12 h 40"/>
                  <a:gd name="T8" fmla="*/ 36 w 46"/>
                  <a:gd name="T9" fmla="*/ 9 h 40"/>
                  <a:gd name="T10" fmla="*/ 34 w 46"/>
                  <a:gd name="T11" fmla="*/ 6 h 40"/>
                  <a:gd name="T12" fmla="*/ 31 w 46"/>
                  <a:gd name="T13" fmla="*/ 4 h 40"/>
                  <a:gd name="T14" fmla="*/ 28 w 46"/>
                  <a:gd name="T15" fmla="*/ 2 h 40"/>
                  <a:gd name="T16" fmla="*/ 25 w 46"/>
                  <a:gd name="T17" fmla="*/ 1 h 40"/>
                  <a:gd name="T18" fmla="*/ 22 w 46"/>
                  <a:gd name="T19" fmla="*/ 1 h 40"/>
                  <a:gd name="T20" fmla="*/ 18 w 46"/>
                  <a:gd name="T21" fmla="*/ 1 h 40"/>
                  <a:gd name="T22" fmla="*/ 14 w 46"/>
                  <a:gd name="T23" fmla="*/ 1 h 40"/>
                  <a:gd name="T24" fmla="*/ 10 w 46"/>
                  <a:gd name="T25" fmla="*/ 3 h 40"/>
                  <a:gd name="T26" fmla="*/ 7 w 46"/>
                  <a:gd name="T27" fmla="*/ 5 h 40"/>
                  <a:gd name="T28" fmla="*/ 4 w 46"/>
                  <a:gd name="T29" fmla="*/ 8 h 40"/>
                  <a:gd name="T30" fmla="*/ 2 w 46"/>
                  <a:gd name="T31" fmla="*/ 11 h 40"/>
                  <a:gd name="T32" fmla="*/ 1 w 46"/>
                  <a:gd name="T33" fmla="*/ 14 h 40"/>
                  <a:gd name="T34" fmla="*/ 0 w 46"/>
                  <a:gd name="T35" fmla="*/ 18 h 40"/>
                  <a:gd name="T36" fmla="*/ 0 w 46"/>
                  <a:gd name="T37" fmla="*/ 22 h 40"/>
                  <a:gd name="T38" fmla="*/ 1 w 46"/>
                  <a:gd name="T39" fmla="*/ 26 h 40"/>
                  <a:gd name="T40" fmla="*/ 2 w 46"/>
                  <a:gd name="T41" fmla="*/ 30 h 40"/>
                  <a:gd name="T42" fmla="*/ 4 w 46"/>
                  <a:gd name="T43" fmla="*/ 33 h 40"/>
                  <a:gd name="T44" fmla="*/ 7 w 46"/>
                  <a:gd name="T45" fmla="*/ 36 h 40"/>
                  <a:gd name="T46" fmla="*/ 10 w 46"/>
                  <a:gd name="T47" fmla="*/ 38 h 40"/>
                  <a:gd name="T48" fmla="*/ 14 w 46"/>
                  <a:gd name="T49" fmla="*/ 39 h 40"/>
                  <a:gd name="T50" fmla="*/ 18 w 46"/>
                  <a:gd name="T51" fmla="*/ 40 h 40"/>
                  <a:gd name="T52" fmla="*/ 21 w 46"/>
                  <a:gd name="T53" fmla="*/ 40 h 40"/>
                  <a:gd name="T54" fmla="*/ 25 w 46"/>
                  <a:gd name="T55" fmla="*/ 39 h 40"/>
                  <a:gd name="T56" fmla="*/ 28 w 46"/>
                  <a:gd name="T57" fmla="*/ 38 h 40"/>
                  <a:gd name="T58" fmla="*/ 31 w 46"/>
                  <a:gd name="T59" fmla="*/ 37 h 40"/>
                  <a:gd name="T60" fmla="*/ 33 w 46"/>
                  <a:gd name="T61" fmla="*/ 35 h 40"/>
                  <a:gd name="T62" fmla="*/ 35 w 46"/>
                  <a:gd name="T63" fmla="*/ 33 h 40"/>
                  <a:gd name="T64" fmla="*/ 37 w 46"/>
                  <a:gd name="T65" fmla="*/ 30 h 40"/>
                  <a:gd name="T66" fmla="*/ 38 w 46"/>
                  <a:gd name="T67" fmla="*/ 27 h 40"/>
                  <a:gd name="T68" fmla="*/ 39 w 46"/>
                  <a:gd name="T69" fmla="*/ 26 h 40"/>
                  <a:gd name="T70" fmla="*/ 40 w 46"/>
                  <a:gd name="T71" fmla="*/ 26 h 40"/>
                  <a:gd name="T72" fmla="*/ 41 w 46"/>
                  <a:gd name="T73" fmla="*/ 27 h 40"/>
                  <a:gd name="T74" fmla="*/ 41 w 46"/>
                  <a:gd name="T75" fmla="*/ 27 h 40"/>
                  <a:gd name="T76" fmla="*/ 43 w 46"/>
                  <a:gd name="T77" fmla="*/ 27 h 40"/>
                  <a:gd name="T78" fmla="*/ 44 w 46"/>
                  <a:gd name="T79" fmla="*/ 26 h 40"/>
                  <a:gd name="T80" fmla="*/ 46 w 46"/>
                  <a:gd name="T81" fmla="*/ 24 h 40"/>
                  <a:gd name="T82" fmla="*/ 46 w 46"/>
                  <a:gd name="T83" fmla="*/ 22 h 40"/>
                  <a:gd name="T84" fmla="*/ 46 w 46"/>
                  <a:gd name="T85" fmla="*/ 20 h 40"/>
                  <a:gd name="T86" fmla="*/ 46 w 46"/>
                  <a:gd name="T87" fmla="*/ 18 h 40"/>
                  <a:gd name="T88" fmla="*/ 44 w 46"/>
                  <a:gd name="T89" fmla="*/ 17 h 40"/>
                  <a:gd name="T90" fmla="*/ 43 w 46"/>
                  <a:gd name="T91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40">
                    <a:moveTo>
                      <a:pt x="42" y="16"/>
                    </a:moveTo>
                    <a:lnTo>
                      <a:pt x="41" y="16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39" y="17"/>
                    </a:lnTo>
                    <a:lnTo>
                      <a:pt x="39" y="15"/>
                    </a:lnTo>
                    <a:lnTo>
                      <a:pt x="38" y="13"/>
                    </a:lnTo>
                    <a:lnTo>
                      <a:pt x="38" y="12"/>
                    </a:lnTo>
                    <a:lnTo>
                      <a:pt x="37" y="10"/>
                    </a:lnTo>
                    <a:lnTo>
                      <a:pt x="36" y="9"/>
                    </a:lnTo>
                    <a:lnTo>
                      <a:pt x="35" y="8"/>
                    </a:lnTo>
                    <a:lnTo>
                      <a:pt x="34" y="6"/>
                    </a:lnTo>
                    <a:lnTo>
                      <a:pt x="33" y="5"/>
                    </a:lnTo>
                    <a:lnTo>
                      <a:pt x="31" y="4"/>
                    </a:lnTo>
                    <a:lnTo>
                      <a:pt x="30" y="3"/>
                    </a:lnTo>
                    <a:lnTo>
                      <a:pt x="28" y="2"/>
                    </a:lnTo>
                    <a:lnTo>
                      <a:pt x="27" y="2"/>
                    </a:lnTo>
                    <a:lnTo>
                      <a:pt x="25" y="1"/>
                    </a:lnTo>
                    <a:lnTo>
                      <a:pt x="23" y="1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8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2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1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3" y="31"/>
                    </a:lnTo>
                    <a:lnTo>
                      <a:pt x="4" y="33"/>
                    </a:lnTo>
                    <a:lnTo>
                      <a:pt x="6" y="34"/>
                    </a:lnTo>
                    <a:lnTo>
                      <a:pt x="7" y="36"/>
                    </a:lnTo>
                    <a:lnTo>
                      <a:pt x="9" y="37"/>
                    </a:lnTo>
                    <a:lnTo>
                      <a:pt x="10" y="38"/>
                    </a:lnTo>
                    <a:lnTo>
                      <a:pt x="12" y="39"/>
                    </a:lnTo>
                    <a:lnTo>
                      <a:pt x="14" y="39"/>
                    </a:lnTo>
                    <a:lnTo>
                      <a:pt x="16" y="40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1" y="40"/>
                    </a:lnTo>
                    <a:lnTo>
                      <a:pt x="23" y="40"/>
                    </a:lnTo>
                    <a:lnTo>
                      <a:pt x="25" y="39"/>
                    </a:lnTo>
                    <a:lnTo>
                      <a:pt x="26" y="39"/>
                    </a:lnTo>
                    <a:lnTo>
                      <a:pt x="28" y="38"/>
                    </a:lnTo>
                    <a:lnTo>
                      <a:pt x="29" y="38"/>
                    </a:lnTo>
                    <a:lnTo>
                      <a:pt x="31" y="37"/>
                    </a:lnTo>
                    <a:lnTo>
                      <a:pt x="32" y="36"/>
                    </a:lnTo>
                    <a:lnTo>
                      <a:pt x="33" y="35"/>
                    </a:lnTo>
                    <a:lnTo>
                      <a:pt x="34" y="34"/>
                    </a:lnTo>
                    <a:lnTo>
                      <a:pt x="35" y="33"/>
                    </a:lnTo>
                    <a:lnTo>
                      <a:pt x="36" y="31"/>
                    </a:lnTo>
                    <a:lnTo>
                      <a:pt x="37" y="30"/>
                    </a:lnTo>
                    <a:lnTo>
                      <a:pt x="38" y="29"/>
                    </a:lnTo>
                    <a:lnTo>
                      <a:pt x="38" y="27"/>
                    </a:lnTo>
                    <a:lnTo>
                      <a:pt x="39" y="25"/>
                    </a:lnTo>
                    <a:lnTo>
                      <a:pt x="39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7"/>
                    </a:lnTo>
                    <a:lnTo>
                      <a:pt x="44" y="27"/>
                    </a:lnTo>
                    <a:lnTo>
                      <a:pt x="44" y="26"/>
                    </a:lnTo>
                    <a:lnTo>
                      <a:pt x="45" y="25"/>
                    </a:lnTo>
                    <a:lnTo>
                      <a:pt x="46" y="24"/>
                    </a:lnTo>
                    <a:lnTo>
                      <a:pt x="46" y="24"/>
                    </a:lnTo>
                    <a:lnTo>
                      <a:pt x="46" y="22"/>
                    </a:lnTo>
                    <a:lnTo>
                      <a:pt x="46" y="21"/>
                    </a:lnTo>
                    <a:lnTo>
                      <a:pt x="46" y="20"/>
                    </a:lnTo>
                    <a:lnTo>
                      <a:pt x="46" y="19"/>
                    </a:lnTo>
                    <a:lnTo>
                      <a:pt x="46" y="18"/>
                    </a:lnTo>
                    <a:lnTo>
                      <a:pt x="45" y="17"/>
                    </a:lnTo>
                    <a:lnTo>
                      <a:pt x="44" y="17"/>
                    </a:lnTo>
                    <a:lnTo>
                      <a:pt x="44" y="16"/>
                    </a:lnTo>
                    <a:lnTo>
                      <a:pt x="43" y="16"/>
                    </a:lnTo>
                    <a:lnTo>
                      <a:pt x="42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87" name="Freeform 335"/>
              <p:cNvSpPr>
                <a:spLocks/>
              </p:cNvSpPr>
              <p:nvPr/>
            </p:nvSpPr>
            <p:spPr bwMode="auto">
              <a:xfrm>
                <a:off x="1393" y="2689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3 h 3"/>
                  <a:gd name="T4" fmla="*/ 2 w 3"/>
                  <a:gd name="T5" fmla="*/ 3 h 3"/>
                  <a:gd name="T6" fmla="*/ 3 w 3"/>
                  <a:gd name="T7" fmla="*/ 2 h 3"/>
                  <a:gd name="T8" fmla="*/ 3 w 3"/>
                  <a:gd name="T9" fmla="*/ 2 h 3"/>
                  <a:gd name="T10" fmla="*/ 3 w 3"/>
                  <a:gd name="T11" fmla="*/ 1 h 3"/>
                  <a:gd name="T12" fmla="*/ 2 w 3"/>
                  <a:gd name="T13" fmla="*/ 0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0 w 3"/>
                  <a:gd name="T21" fmla="*/ 0 h 3"/>
                  <a:gd name="T22" fmla="*/ 0 w 3"/>
                  <a:gd name="T23" fmla="*/ 1 h 3"/>
                  <a:gd name="T24" fmla="*/ 0 w 3"/>
                  <a:gd name="T25" fmla="*/ 2 h 3"/>
                  <a:gd name="T26" fmla="*/ 0 w 3"/>
                  <a:gd name="T27" fmla="*/ 2 h 3"/>
                  <a:gd name="T28" fmla="*/ 0 w 3"/>
                  <a:gd name="T29" fmla="*/ 3 h 3"/>
                  <a:gd name="T30" fmla="*/ 1 w 3"/>
                  <a:gd name="T31" fmla="*/ 3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88" name="Freeform 336"/>
              <p:cNvSpPr>
                <a:spLocks/>
              </p:cNvSpPr>
              <p:nvPr/>
            </p:nvSpPr>
            <p:spPr bwMode="auto">
              <a:xfrm>
                <a:off x="1363" y="2694"/>
                <a:ext cx="19" cy="7"/>
              </a:xfrm>
              <a:custGeom>
                <a:avLst/>
                <a:gdLst>
                  <a:gd name="T0" fmla="*/ 0 w 19"/>
                  <a:gd name="T1" fmla="*/ 0 h 7"/>
                  <a:gd name="T2" fmla="*/ 0 w 19"/>
                  <a:gd name="T3" fmla="*/ 1 h 7"/>
                  <a:gd name="T4" fmla="*/ 0 w 19"/>
                  <a:gd name="T5" fmla="*/ 1 h 7"/>
                  <a:gd name="T6" fmla="*/ 0 w 19"/>
                  <a:gd name="T7" fmla="*/ 2 h 7"/>
                  <a:gd name="T8" fmla="*/ 0 w 19"/>
                  <a:gd name="T9" fmla="*/ 3 h 7"/>
                  <a:gd name="T10" fmla="*/ 1 w 19"/>
                  <a:gd name="T11" fmla="*/ 3 h 7"/>
                  <a:gd name="T12" fmla="*/ 1 w 19"/>
                  <a:gd name="T13" fmla="*/ 4 h 7"/>
                  <a:gd name="T14" fmla="*/ 2 w 19"/>
                  <a:gd name="T15" fmla="*/ 5 h 7"/>
                  <a:gd name="T16" fmla="*/ 3 w 19"/>
                  <a:gd name="T17" fmla="*/ 5 h 7"/>
                  <a:gd name="T18" fmla="*/ 4 w 19"/>
                  <a:gd name="T19" fmla="*/ 6 h 7"/>
                  <a:gd name="T20" fmla="*/ 5 w 19"/>
                  <a:gd name="T21" fmla="*/ 6 h 7"/>
                  <a:gd name="T22" fmla="*/ 7 w 19"/>
                  <a:gd name="T23" fmla="*/ 7 h 7"/>
                  <a:gd name="T24" fmla="*/ 8 w 19"/>
                  <a:gd name="T25" fmla="*/ 7 h 7"/>
                  <a:gd name="T26" fmla="*/ 9 w 19"/>
                  <a:gd name="T27" fmla="*/ 7 h 7"/>
                  <a:gd name="T28" fmla="*/ 10 w 19"/>
                  <a:gd name="T29" fmla="*/ 7 h 7"/>
                  <a:gd name="T30" fmla="*/ 10 w 19"/>
                  <a:gd name="T31" fmla="*/ 7 h 7"/>
                  <a:gd name="T32" fmla="*/ 10 w 19"/>
                  <a:gd name="T33" fmla="*/ 7 h 7"/>
                  <a:gd name="T34" fmla="*/ 19 w 19"/>
                  <a:gd name="T35" fmla="*/ 0 h 7"/>
                  <a:gd name="T36" fmla="*/ 0 w 19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7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89" name="Freeform 337"/>
              <p:cNvSpPr>
                <a:spLocks/>
              </p:cNvSpPr>
              <p:nvPr/>
            </p:nvSpPr>
            <p:spPr bwMode="auto">
              <a:xfrm>
                <a:off x="1365" y="2696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 w 11"/>
                  <a:gd name="T3" fmla="*/ 2 h 2"/>
                  <a:gd name="T4" fmla="*/ 9 w 11"/>
                  <a:gd name="T5" fmla="*/ 2 h 2"/>
                  <a:gd name="T6" fmla="*/ 11 w 11"/>
                  <a:gd name="T7" fmla="*/ 0 h 2"/>
                  <a:gd name="T8" fmla="*/ 0 w 1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">
                    <a:moveTo>
                      <a:pt x="0" y="0"/>
                    </a:moveTo>
                    <a:lnTo>
                      <a:pt x="1" y="2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90" name="Freeform 338"/>
              <p:cNvSpPr>
                <a:spLocks/>
              </p:cNvSpPr>
              <p:nvPr/>
            </p:nvSpPr>
            <p:spPr bwMode="auto">
              <a:xfrm>
                <a:off x="1360" y="2675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4 h 4"/>
                  <a:gd name="T4" fmla="*/ 4 w 4"/>
                  <a:gd name="T5" fmla="*/ 4 h 4"/>
                  <a:gd name="T6" fmla="*/ 4 w 4"/>
                  <a:gd name="T7" fmla="*/ 3 h 4"/>
                  <a:gd name="T8" fmla="*/ 4 w 4"/>
                  <a:gd name="T9" fmla="*/ 2 h 4"/>
                  <a:gd name="T10" fmla="*/ 4 w 4"/>
                  <a:gd name="T11" fmla="*/ 1 h 4"/>
                  <a:gd name="T12" fmla="*/ 4 w 4"/>
                  <a:gd name="T13" fmla="*/ 0 h 4"/>
                  <a:gd name="T14" fmla="*/ 3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0 w 4"/>
                  <a:gd name="T21" fmla="*/ 0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0 w 4"/>
                  <a:gd name="T29" fmla="*/ 4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91" name="Freeform 339"/>
              <p:cNvSpPr>
                <a:spLocks/>
              </p:cNvSpPr>
              <p:nvPr/>
            </p:nvSpPr>
            <p:spPr bwMode="auto">
              <a:xfrm>
                <a:off x="1375" y="2675"/>
                <a:ext cx="6" cy="5"/>
              </a:xfrm>
              <a:custGeom>
                <a:avLst/>
                <a:gdLst>
                  <a:gd name="T0" fmla="*/ 3 w 6"/>
                  <a:gd name="T1" fmla="*/ 5 h 5"/>
                  <a:gd name="T2" fmla="*/ 4 w 6"/>
                  <a:gd name="T3" fmla="*/ 5 h 5"/>
                  <a:gd name="T4" fmla="*/ 5 w 6"/>
                  <a:gd name="T5" fmla="*/ 5 h 5"/>
                  <a:gd name="T6" fmla="*/ 5 w 6"/>
                  <a:gd name="T7" fmla="*/ 4 h 5"/>
                  <a:gd name="T8" fmla="*/ 6 w 6"/>
                  <a:gd name="T9" fmla="*/ 3 h 5"/>
                  <a:gd name="T10" fmla="*/ 5 w 6"/>
                  <a:gd name="T11" fmla="*/ 1 h 5"/>
                  <a:gd name="T12" fmla="*/ 5 w 6"/>
                  <a:gd name="T13" fmla="*/ 1 h 5"/>
                  <a:gd name="T14" fmla="*/ 4 w 6"/>
                  <a:gd name="T15" fmla="*/ 0 h 5"/>
                  <a:gd name="T16" fmla="*/ 3 w 6"/>
                  <a:gd name="T17" fmla="*/ 0 h 5"/>
                  <a:gd name="T18" fmla="*/ 2 w 6"/>
                  <a:gd name="T19" fmla="*/ 0 h 5"/>
                  <a:gd name="T20" fmla="*/ 2 w 6"/>
                  <a:gd name="T21" fmla="*/ 0 h 5"/>
                  <a:gd name="T22" fmla="*/ 1 w 6"/>
                  <a:gd name="T23" fmla="*/ 0 h 5"/>
                  <a:gd name="T24" fmla="*/ 1 w 6"/>
                  <a:gd name="T25" fmla="*/ 1 h 5"/>
                  <a:gd name="T26" fmla="*/ 0 w 6"/>
                  <a:gd name="T27" fmla="*/ 1 h 5"/>
                  <a:gd name="T28" fmla="*/ 0 w 6"/>
                  <a:gd name="T29" fmla="*/ 1 h 5"/>
                  <a:gd name="T30" fmla="*/ 0 w 6"/>
                  <a:gd name="T31" fmla="*/ 2 h 5"/>
                  <a:gd name="T32" fmla="*/ 0 w 6"/>
                  <a:gd name="T33" fmla="*/ 3 h 5"/>
                  <a:gd name="T34" fmla="*/ 0 w 6"/>
                  <a:gd name="T35" fmla="*/ 3 h 5"/>
                  <a:gd name="T36" fmla="*/ 0 w 6"/>
                  <a:gd name="T37" fmla="*/ 4 h 5"/>
                  <a:gd name="T38" fmla="*/ 0 w 6"/>
                  <a:gd name="T39" fmla="*/ 4 h 5"/>
                  <a:gd name="T40" fmla="*/ 1 w 6"/>
                  <a:gd name="T41" fmla="*/ 5 h 5"/>
                  <a:gd name="T42" fmla="*/ 1 w 6"/>
                  <a:gd name="T43" fmla="*/ 5 h 5"/>
                  <a:gd name="T44" fmla="*/ 2 w 6"/>
                  <a:gd name="T45" fmla="*/ 5 h 5"/>
                  <a:gd name="T46" fmla="*/ 2 w 6"/>
                  <a:gd name="T47" fmla="*/ 5 h 5"/>
                  <a:gd name="T48" fmla="*/ 3 w 6"/>
                  <a:gd name="T4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lnTo>
                      <a:pt x="4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92" name="Freeform 340"/>
              <p:cNvSpPr>
                <a:spLocks/>
              </p:cNvSpPr>
              <p:nvPr/>
            </p:nvSpPr>
            <p:spPr bwMode="auto">
              <a:xfrm>
                <a:off x="1361" y="2675"/>
                <a:ext cx="12" cy="14"/>
              </a:xfrm>
              <a:custGeom>
                <a:avLst/>
                <a:gdLst>
                  <a:gd name="T0" fmla="*/ 3 w 12"/>
                  <a:gd name="T1" fmla="*/ 12 h 14"/>
                  <a:gd name="T2" fmla="*/ 8 w 12"/>
                  <a:gd name="T3" fmla="*/ 3 h 14"/>
                  <a:gd name="T4" fmla="*/ 8 w 12"/>
                  <a:gd name="T5" fmla="*/ 0 h 14"/>
                  <a:gd name="T6" fmla="*/ 0 w 12"/>
                  <a:gd name="T7" fmla="*/ 14 h 14"/>
                  <a:gd name="T8" fmla="*/ 12 w 12"/>
                  <a:gd name="T9" fmla="*/ 14 h 14"/>
                  <a:gd name="T10" fmla="*/ 12 w 12"/>
                  <a:gd name="T11" fmla="*/ 12 h 14"/>
                  <a:gd name="T12" fmla="*/ 3 w 12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3" y="12"/>
                    </a:moveTo>
                    <a:lnTo>
                      <a:pt x="8" y="3"/>
                    </a:lnTo>
                    <a:lnTo>
                      <a:pt x="8" y="0"/>
                    </a:lnTo>
                    <a:lnTo>
                      <a:pt x="0" y="14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</p:grpSp>
        <p:grpSp>
          <p:nvGrpSpPr>
            <p:cNvPr id="33" name="Group 344"/>
            <p:cNvGrpSpPr>
              <a:grpSpLocks/>
            </p:cNvGrpSpPr>
            <p:nvPr/>
          </p:nvGrpSpPr>
          <p:grpSpPr bwMode="auto">
            <a:xfrm>
              <a:off x="1077443" y="3125442"/>
              <a:ext cx="186453" cy="247464"/>
              <a:chOff x="1256" y="2463"/>
              <a:chExt cx="133" cy="174"/>
            </a:xfrm>
          </p:grpSpPr>
          <p:pic>
            <p:nvPicPr>
              <p:cNvPr id="38" name="Picture 342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56" y="2463"/>
                <a:ext cx="133" cy="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9" name="Picture 343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56" y="2463"/>
                <a:ext cx="133" cy="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34" name="Rectangle 345"/>
            <p:cNvSpPr>
              <a:spLocks noChangeArrowheads="1"/>
            </p:cNvSpPr>
            <p:nvPr/>
          </p:nvSpPr>
          <p:spPr bwMode="auto">
            <a:xfrm>
              <a:off x="560140" y="3129708"/>
              <a:ext cx="402346" cy="248887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/>
            </a:p>
          </p:txBody>
        </p:sp>
        <p:sp>
          <p:nvSpPr>
            <p:cNvPr id="35" name="Rectangle 346"/>
            <p:cNvSpPr>
              <a:spLocks noChangeArrowheads="1"/>
            </p:cNvSpPr>
            <p:nvPr/>
          </p:nvSpPr>
          <p:spPr bwMode="auto">
            <a:xfrm>
              <a:off x="962487" y="3131131"/>
              <a:ext cx="402346" cy="248887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/>
            </a:p>
          </p:txBody>
        </p:sp>
        <p:sp>
          <p:nvSpPr>
            <p:cNvPr id="36" name="Rectangle 347"/>
            <p:cNvSpPr>
              <a:spLocks noChangeArrowheads="1"/>
            </p:cNvSpPr>
            <p:nvPr/>
          </p:nvSpPr>
          <p:spPr bwMode="auto">
            <a:xfrm>
              <a:off x="561542" y="3381439"/>
              <a:ext cx="402346" cy="250309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/>
            </a:p>
          </p:txBody>
        </p:sp>
        <p:sp>
          <p:nvSpPr>
            <p:cNvPr id="37" name="Rectangle 348"/>
            <p:cNvSpPr>
              <a:spLocks noChangeArrowheads="1"/>
            </p:cNvSpPr>
            <p:nvPr/>
          </p:nvSpPr>
          <p:spPr bwMode="auto">
            <a:xfrm>
              <a:off x="963889" y="3382861"/>
              <a:ext cx="400945" cy="250309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/>
            </a:p>
          </p:txBody>
        </p:sp>
      </p:grpSp>
      <p:sp>
        <p:nvSpPr>
          <p:cNvPr id="145" name="円/楕円 144"/>
          <p:cNvSpPr/>
          <p:nvPr/>
        </p:nvSpPr>
        <p:spPr bwMode="auto">
          <a:xfrm>
            <a:off x="1021800" y="1729670"/>
            <a:ext cx="2368085" cy="1105493"/>
          </a:xfrm>
          <a:prstGeom prst="ellipse">
            <a:avLst/>
          </a:prstGeom>
          <a:solidFill>
            <a:srgbClr val="FF9966">
              <a:alpha val="50000"/>
            </a:srgbClr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pic>
        <p:nvPicPr>
          <p:cNvPr id="146" name="Picture 2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44254" y="2305702"/>
            <a:ext cx="103505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7" name="Picture 2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7948" y="3251906"/>
            <a:ext cx="738187" cy="2604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8" name="Picture 2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46210" y="3251906"/>
            <a:ext cx="738187" cy="2604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49" name="Line 30"/>
          <p:cNvSpPr>
            <a:spLocks noChangeShapeType="1"/>
          </p:cNvSpPr>
          <p:nvPr/>
        </p:nvSpPr>
        <p:spPr bwMode="auto">
          <a:xfrm flipH="1">
            <a:off x="1634275" y="2649561"/>
            <a:ext cx="266852" cy="549984"/>
          </a:xfrm>
          <a:prstGeom prst="line">
            <a:avLst/>
          </a:prstGeom>
          <a:noFill/>
          <a:ln w="38100">
            <a:solidFill>
              <a:srgbClr val="0000FF"/>
            </a:solidFill>
            <a:prstDash val="sysDot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 sz="900" b="1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150" name="Line 30"/>
          <p:cNvSpPr>
            <a:spLocks noChangeShapeType="1"/>
          </p:cNvSpPr>
          <p:nvPr/>
        </p:nvSpPr>
        <p:spPr bwMode="auto">
          <a:xfrm>
            <a:off x="2388302" y="2649562"/>
            <a:ext cx="282445" cy="549983"/>
          </a:xfrm>
          <a:prstGeom prst="line">
            <a:avLst/>
          </a:prstGeom>
          <a:noFill/>
          <a:ln w="38100">
            <a:solidFill>
              <a:srgbClr val="0000FF"/>
            </a:solidFill>
            <a:prstDash val="sysDot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 sz="900" b="1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151" name="Text Box 43"/>
          <p:cNvSpPr txBox="1">
            <a:spLocks noChangeArrowheads="1"/>
          </p:cNvSpPr>
          <p:nvPr/>
        </p:nvSpPr>
        <p:spPr bwMode="auto">
          <a:xfrm>
            <a:off x="1605006" y="2142450"/>
            <a:ext cx="102937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(Embedded MCU)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pic>
        <p:nvPicPr>
          <p:cNvPr id="152" name="Picture 881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91887" y="2027469"/>
            <a:ext cx="311223" cy="4607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" name="Text Box 43"/>
          <p:cNvSpPr txBox="1">
            <a:spLocks noChangeArrowheads="1"/>
          </p:cNvSpPr>
          <p:nvPr/>
        </p:nvSpPr>
        <p:spPr bwMode="auto">
          <a:xfrm>
            <a:off x="440628" y="2710629"/>
            <a:ext cx="102937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9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9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cxnSp>
        <p:nvCxnSpPr>
          <p:cNvPr id="154" name="直線コネクタ 153"/>
          <p:cNvCxnSpPr>
            <a:stCxn id="161" idx="2"/>
            <a:endCxn id="147" idx="1"/>
          </p:cNvCxnSpPr>
          <p:nvPr/>
        </p:nvCxnSpPr>
        <p:spPr bwMode="auto">
          <a:xfrm>
            <a:off x="964746" y="3275932"/>
            <a:ext cx="153202" cy="106176"/>
          </a:xfrm>
          <a:prstGeom prst="line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55" name="Text Box 43"/>
          <p:cNvSpPr txBox="1">
            <a:spLocks noChangeArrowheads="1"/>
          </p:cNvSpPr>
          <p:nvPr/>
        </p:nvSpPr>
        <p:spPr bwMode="auto">
          <a:xfrm>
            <a:off x="1604276" y="1973278"/>
            <a:ext cx="102937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9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Receiver</a:t>
            </a:r>
            <a:endParaRPr lang="ja-JP" altLang="en-US" sz="9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156" name="Text Box 43"/>
          <p:cNvSpPr txBox="1">
            <a:spLocks noChangeArrowheads="1"/>
          </p:cNvSpPr>
          <p:nvPr/>
        </p:nvSpPr>
        <p:spPr bwMode="auto">
          <a:xfrm>
            <a:off x="955317" y="3452736"/>
            <a:ext cx="102937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900" b="1" dirty="0" smtClean="0">
                <a:solidFill>
                  <a:srgbClr val="FF0000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Sender</a:t>
            </a:r>
            <a:endParaRPr lang="ja-JP" altLang="en-US" sz="900" b="1" dirty="0">
              <a:solidFill>
                <a:srgbClr val="FF0000"/>
              </a:solidFill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157" name="Text Box 43"/>
          <p:cNvSpPr txBox="1">
            <a:spLocks noChangeArrowheads="1"/>
          </p:cNvSpPr>
          <p:nvPr/>
        </p:nvSpPr>
        <p:spPr bwMode="auto">
          <a:xfrm>
            <a:off x="2298087" y="3452736"/>
            <a:ext cx="102937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9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Receiver</a:t>
            </a:r>
            <a:endParaRPr lang="ja-JP" altLang="en-US" sz="9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pic>
        <p:nvPicPr>
          <p:cNvPr id="158" name="Picture 883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67701" y="2964881"/>
            <a:ext cx="361692" cy="469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9" name="Picture 883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05760" y="2964881"/>
            <a:ext cx="361692" cy="469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0" name="グループ化 159"/>
          <p:cNvGrpSpPr/>
          <p:nvPr/>
        </p:nvGrpSpPr>
        <p:grpSpPr>
          <a:xfrm>
            <a:off x="757020" y="2942646"/>
            <a:ext cx="415451" cy="333286"/>
            <a:chOff x="7248905" y="5294561"/>
            <a:chExt cx="1087517" cy="810066"/>
          </a:xfrm>
        </p:grpSpPr>
        <p:pic>
          <p:nvPicPr>
            <p:cNvPr id="161" name="Picture 113"/>
            <p:cNvPicPr>
              <a:picLocks noChangeAspect="1" noChangeArrowheads="1"/>
            </p:cNvPicPr>
            <p:nvPr/>
          </p:nvPicPr>
          <p:blipFill>
            <a:blip r:embed="rId13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48905" y="5294561"/>
              <a:ext cx="1087517" cy="8100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2" name="Picture 9"/>
            <p:cNvPicPr>
              <a:picLocks noChangeAspect="1" noChangeArrowheads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10158" y="5362281"/>
              <a:ext cx="776914" cy="4534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63" name="グループ化 162"/>
          <p:cNvGrpSpPr/>
          <p:nvPr/>
        </p:nvGrpSpPr>
        <p:grpSpPr>
          <a:xfrm>
            <a:off x="6869318" y="2818668"/>
            <a:ext cx="874789" cy="709682"/>
            <a:chOff x="6103938" y="3263901"/>
            <a:chExt cx="990600" cy="792163"/>
          </a:xfrm>
        </p:grpSpPr>
        <p:pic>
          <p:nvPicPr>
            <p:cNvPr id="164" name="Picture 1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039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65" name="Group 21"/>
            <p:cNvGrpSpPr>
              <a:grpSpLocks/>
            </p:cNvGrpSpPr>
            <p:nvPr/>
          </p:nvGrpSpPr>
          <p:grpSpPr bwMode="auto">
            <a:xfrm>
              <a:off x="6146800" y="3373438"/>
              <a:ext cx="909638" cy="560388"/>
              <a:chOff x="3872" y="2125"/>
              <a:chExt cx="573" cy="353"/>
            </a:xfrm>
          </p:grpSpPr>
          <p:sp>
            <p:nvSpPr>
              <p:cNvPr id="169" name="Rectangle 19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Rectangle 20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66" name="Group 25"/>
            <p:cNvGrpSpPr>
              <a:grpSpLocks/>
            </p:cNvGrpSpPr>
            <p:nvPr/>
          </p:nvGrpSpPr>
          <p:grpSpPr bwMode="auto">
            <a:xfrm>
              <a:off x="6423025" y="3409951"/>
              <a:ext cx="339725" cy="503238"/>
              <a:chOff x="4046" y="2148"/>
              <a:chExt cx="214" cy="317"/>
            </a:xfrm>
          </p:grpSpPr>
          <p:pic>
            <p:nvPicPr>
              <p:cNvPr id="167" name="Picture 23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68" name="Picture 24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171" name="Text Box 43"/>
          <p:cNvSpPr txBox="1">
            <a:spLocks noChangeArrowheads="1"/>
          </p:cNvSpPr>
          <p:nvPr/>
        </p:nvSpPr>
        <p:spPr bwMode="auto">
          <a:xfrm>
            <a:off x="6887874" y="3520919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Local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172" name="Text Box 43"/>
          <p:cNvSpPr txBox="1">
            <a:spLocks noChangeArrowheads="1"/>
          </p:cNvSpPr>
          <p:nvPr/>
        </p:nvSpPr>
        <p:spPr bwMode="auto">
          <a:xfrm>
            <a:off x="1543229" y="5084303"/>
            <a:ext cx="1194560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173" name="グループ化 172"/>
          <p:cNvGrpSpPr/>
          <p:nvPr/>
        </p:nvGrpSpPr>
        <p:grpSpPr>
          <a:xfrm>
            <a:off x="1710594" y="5336082"/>
            <a:ext cx="874789" cy="709682"/>
            <a:chOff x="6103938" y="3263901"/>
            <a:chExt cx="990600" cy="792163"/>
          </a:xfrm>
        </p:grpSpPr>
        <p:pic>
          <p:nvPicPr>
            <p:cNvPr id="174" name="Picture 1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039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75" name="Group 21"/>
            <p:cNvGrpSpPr>
              <a:grpSpLocks/>
            </p:cNvGrpSpPr>
            <p:nvPr/>
          </p:nvGrpSpPr>
          <p:grpSpPr bwMode="auto">
            <a:xfrm>
              <a:off x="6146800" y="3373438"/>
              <a:ext cx="909638" cy="560388"/>
              <a:chOff x="3872" y="2125"/>
              <a:chExt cx="573" cy="353"/>
            </a:xfrm>
          </p:grpSpPr>
          <p:sp>
            <p:nvSpPr>
              <p:cNvPr id="179" name="Rectangle 19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Rectangle 20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76" name="Group 25"/>
            <p:cNvGrpSpPr>
              <a:grpSpLocks/>
            </p:cNvGrpSpPr>
            <p:nvPr/>
          </p:nvGrpSpPr>
          <p:grpSpPr bwMode="auto">
            <a:xfrm>
              <a:off x="6423025" y="3409951"/>
              <a:ext cx="339725" cy="503238"/>
              <a:chOff x="4046" y="2148"/>
              <a:chExt cx="214" cy="317"/>
            </a:xfrm>
          </p:grpSpPr>
          <p:pic>
            <p:nvPicPr>
              <p:cNvPr id="177" name="Picture 23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78" name="Picture 24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181" name="Text Box 43"/>
          <p:cNvSpPr txBox="1">
            <a:spLocks noChangeArrowheads="1"/>
          </p:cNvSpPr>
          <p:nvPr/>
        </p:nvSpPr>
        <p:spPr bwMode="auto">
          <a:xfrm>
            <a:off x="1729150" y="6069593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Local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182" name="グループ化 181"/>
          <p:cNvGrpSpPr/>
          <p:nvPr/>
        </p:nvGrpSpPr>
        <p:grpSpPr>
          <a:xfrm>
            <a:off x="2865752" y="4198052"/>
            <a:ext cx="874789" cy="709682"/>
            <a:chOff x="6103938" y="3263901"/>
            <a:chExt cx="990600" cy="792163"/>
          </a:xfrm>
        </p:grpSpPr>
        <p:pic>
          <p:nvPicPr>
            <p:cNvPr id="183" name="Picture 1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039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84" name="Group 21"/>
            <p:cNvGrpSpPr>
              <a:grpSpLocks/>
            </p:cNvGrpSpPr>
            <p:nvPr/>
          </p:nvGrpSpPr>
          <p:grpSpPr bwMode="auto">
            <a:xfrm>
              <a:off x="6146800" y="3373438"/>
              <a:ext cx="909638" cy="560388"/>
              <a:chOff x="3872" y="2125"/>
              <a:chExt cx="573" cy="353"/>
            </a:xfrm>
          </p:grpSpPr>
          <p:sp>
            <p:nvSpPr>
              <p:cNvPr id="188" name="Rectangle 19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89" name="Rectangle 20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</p:grpSp>
        <p:grpSp>
          <p:nvGrpSpPr>
            <p:cNvPr id="185" name="Group 25"/>
            <p:cNvGrpSpPr>
              <a:grpSpLocks/>
            </p:cNvGrpSpPr>
            <p:nvPr/>
          </p:nvGrpSpPr>
          <p:grpSpPr bwMode="auto">
            <a:xfrm>
              <a:off x="6423025" y="3409951"/>
              <a:ext cx="339725" cy="503238"/>
              <a:chOff x="4046" y="2148"/>
              <a:chExt cx="214" cy="317"/>
            </a:xfrm>
          </p:grpSpPr>
          <p:pic>
            <p:nvPicPr>
              <p:cNvPr id="186" name="Picture 23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87" name="Picture 24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190" name="Text Box 43"/>
          <p:cNvSpPr txBox="1">
            <a:spLocks noChangeArrowheads="1"/>
          </p:cNvSpPr>
          <p:nvPr/>
        </p:nvSpPr>
        <p:spPr bwMode="auto">
          <a:xfrm>
            <a:off x="2884308" y="4931563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Local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191" name="Text Box 43"/>
          <p:cNvSpPr txBox="1">
            <a:spLocks noChangeArrowheads="1"/>
          </p:cNvSpPr>
          <p:nvPr/>
        </p:nvSpPr>
        <p:spPr bwMode="auto">
          <a:xfrm>
            <a:off x="3942936" y="5084303"/>
            <a:ext cx="1194560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192" name="Text Box 43"/>
          <p:cNvSpPr txBox="1">
            <a:spLocks noChangeArrowheads="1"/>
          </p:cNvSpPr>
          <p:nvPr/>
        </p:nvSpPr>
        <p:spPr bwMode="auto">
          <a:xfrm>
            <a:off x="3942936" y="6237561"/>
            <a:ext cx="1194560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193" name="Text Box 43"/>
          <p:cNvSpPr txBox="1">
            <a:spLocks noChangeArrowheads="1"/>
          </p:cNvSpPr>
          <p:nvPr/>
        </p:nvSpPr>
        <p:spPr bwMode="auto">
          <a:xfrm>
            <a:off x="2741357" y="6237561"/>
            <a:ext cx="1194560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194" name="グループ化 193"/>
          <p:cNvGrpSpPr/>
          <p:nvPr/>
        </p:nvGrpSpPr>
        <p:grpSpPr>
          <a:xfrm>
            <a:off x="6967150" y="1675808"/>
            <a:ext cx="578287" cy="473924"/>
            <a:chOff x="3208338" y="3263901"/>
            <a:chExt cx="990600" cy="792163"/>
          </a:xfrm>
        </p:grpSpPr>
        <p:pic>
          <p:nvPicPr>
            <p:cNvPr id="195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6" name="Picture 9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97" name="グループ化 196"/>
          <p:cNvGrpSpPr/>
          <p:nvPr/>
        </p:nvGrpSpPr>
        <p:grpSpPr>
          <a:xfrm>
            <a:off x="6970081" y="2169248"/>
            <a:ext cx="565731" cy="484384"/>
            <a:chOff x="6099175" y="2339975"/>
            <a:chExt cx="990600" cy="790575"/>
          </a:xfrm>
        </p:grpSpPr>
        <p:pic>
          <p:nvPicPr>
            <p:cNvPr id="198" name="Picture 26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99175" y="2339975"/>
              <a:ext cx="990600" cy="790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99" name="Group 271"/>
            <p:cNvGrpSpPr>
              <a:grpSpLocks/>
            </p:cNvGrpSpPr>
            <p:nvPr/>
          </p:nvGrpSpPr>
          <p:grpSpPr bwMode="auto">
            <a:xfrm>
              <a:off x="6137275" y="2454275"/>
              <a:ext cx="911225" cy="560388"/>
              <a:chOff x="3866" y="1546"/>
              <a:chExt cx="574" cy="353"/>
            </a:xfrm>
          </p:grpSpPr>
          <p:sp>
            <p:nvSpPr>
              <p:cNvPr id="308" name="Rectangle 269"/>
              <p:cNvSpPr>
                <a:spLocks noChangeArrowheads="1"/>
              </p:cNvSpPr>
              <p:nvPr/>
            </p:nvSpPr>
            <p:spPr bwMode="auto">
              <a:xfrm>
                <a:off x="3866" y="1546"/>
                <a:ext cx="574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09" name="Rectangle 270"/>
              <p:cNvSpPr>
                <a:spLocks noChangeArrowheads="1"/>
              </p:cNvSpPr>
              <p:nvPr/>
            </p:nvSpPr>
            <p:spPr bwMode="auto">
              <a:xfrm>
                <a:off x="3866" y="1546"/>
                <a:ext cx="574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</p:grpSp>
        <p:grpSp>
          <p:nvGrpSpPr>
            <p:cNvPr id="200" name="Group 320"/>
            <p:cNvGrpSpPr>
              <a:grpSpLocks/>
            </p:cNvGrpSpPr>
            <p:nvPr/>
          </p:nvGrpSpPr>
          <p:grpSpPr bwMode="auto">
            <a:xfrm>
              <a:off x="6189663" y="2771775"/>
              <a:ext cx="366713" cy="215900"/>
              <a:chOff x="3899" y="1746"/>
              <a:chExt cx="231" cy="136"/>
            </a:xfrm>
          </p:grpSpPr>
          <p:sp>
            <p:nvSpPr>
              <p:cNvPr id="261" name="Freeform 273"/>
              <p:cNvSpPr>
                <a:spLocks/>
              </p:cNvSpPr>
              <p:nvPr/>
            </p:nvSpPr>
            <p:spPr bwMode="auto">
              <a:xfrm>
                <a:off x="4076" y="1796"/>
                <a:ext cx="43" cy="52"/>
              </a:xfrm>
              <a:custGeom>
                <a:avLst/>
                <a:gdLst>
                  <a:gd name="T0" fmla="*/ 1 w 43"/>
                  <a:gd name="T1" fmla="*/ 3 h 52"/>
                  <a:gd name="T2" fmla="*/ 2 w 43"/>
                  <a:gd name="T3" fmla="*/ 1 h 52"/>
                  <a:gd name="T4" fmla="*/ 3 w 43"/>
                  <a:gd name="T5" fmla="*/ 1 h 52"/>
                  <a:gd name="T6" fmla="*/ 5 w 43"/>
                  <a:gd name="T7" fmla="*/ 0 h 52"/>
                  <a:gd name="T8" fmla="*/ 8 w 43"/>
                  <a:gd name="T9" fmla="*/ 0 h 52"/>
                  <a:gd name="T10" fmla="*/ 10 w 43"/>
                  <a:gd name="T11" fmla="*/ 0 h 52"/>
                  <a:gd name="T12" fmla="*/ 13 w 43"/>
                  <a:gd name="T13" fmla="*/ 0 h 52"/>
                  <a:gd name="T14" fmla="*/ 16 w 43"/>
                  <a:gd name="T15" fmla="*/ 1 h 52"/>
                  <a:gd name="T16" fmla="*/ 20 w 43"/>
                  <a:gd name="T17" fmla="*/ 1 h 52"/>
                  <a:gd name="T18" fmla="*/ 23 w 43"/>
                  <a:gd name="T19" fmla="*/ 2 h 52"/>
                  <a:gd name="T20" fmla="*/ 26 w 43"/>
                  <a:gd name="T21" fmla="*/ 2 h 52"/>
                  <a:gd name="T22" fmla="*/ 28 w 43"/>
                  <a:gd name="T23" fmla="*/ 3 h 52"/>
                  <a:gd name="T24" fmla="*/ 31 w 43"/>
                  <a:gd name="T25" fmla="*/ 3 h 52"/>
                  <a:gd name="T26" fmla="*/ 33 w 43"/>
                  <a:gd name="T27" fmla="*/ 4 h 52"/>
                  <a:gd name="T28" fmla="*/ 35 w 43"/>
                  <a:gd name="T29" fmla="*/ 4 h 52"/>
                  <a:gd name="T30" fmla="*/ 36 w 43"/>
                  <a:gd name="T31" fmla="*/ 5 h 52"/>
                  <a:gd name="T32" fmla="*/ 36 w 43"/>
                  <a:gd name="T33" fmla="*/ 5 h 52"/>
                  <a:gd name="T34" fmla="*/ 36 w 43"/>
                  <a:gd name="T35" fmla="*/ 5 h 52"/>
                  <a:gd name="T36" fmla="*/ 36 w 43"/>
                  <a:gd name="T37" fmla="*/ 4 h 52"/>
                  <a:gd name="T38" fmla="*/ 36 w 43"/>
                  <a:gd name="T39" fmla="*/ 4 h 52"/>
                  <a:gd name="T40" fmla="*/ 37 w 43"/>
                  <a:gd name="T41" fmla="*/ 3 h 52"/>
                  <a:gd name="T42" fmla="*/ 37 w 43"/>
                  <a:gd name="T43" fmla="*/ 3 h 52"/>
                  <a:gd name="T44" fmla="*/ 38 w 43"/>
                  <a:gd name="T45" fmla="*/ 3 h 52"/>
                  <a:gd name="T46" fmla="*/ 39 w 43"/>
                  <a:gd name="T47" fmla="*/ 2 h 52"/>
                  <a:gd name="T48" fmla="*/ 40 w 43"/>
                  <a:gd name="T49" fmla="*/ 2 h 52"/>
                  <a:gd name="T50" fmla="*/ 41 w 43"/>
                  <a:gd name="T51" fmla="*/ 2 h 52"/>
                  <a:gd name="T52" fmla="*/ 42 w 43"/>
                  <a:gd name="T53" fmla="*/ 3 h 52"/>
                  <a:gd name="T54" fmla="*/ 42 w 43"/>
                  <a:gd name="T55" fmla="*/ 3 h 52"/>
                  <a:gd name="T56" fmla="*/ 43 w 43"/>
                  <a:gd name="T57" fmla="*/ 3 h 52"/>
                  <a:gd name="T58" fmla="*/ 43 w 43"/>
                  <a:gd name="T59" fmla="*/ 3 h 52"/>
                  <a:gd name="T60" fmla="*/ 43 w 43"/>
                  <a:gd name="T61" fmla="*/ 4 h 52"/>
                  <a:gd name="T62" fmla="*/ 43 w 43"/>
                  <a:gd name="T63" fmla="*/ 4 h 52"/>
                  <a:gd name="T64" fmla="*/ 43 w 43"/>
                  <a:gd name="T65" fmla="*/ 4 h 52"/>
                  <a:gd name="T66" fmla="*/ 43 w 43"/>
                  <a:gd name="T67" fmla="*/ 52 h 52"/>
                  <a:gd name="T68" fmla="*/ 36 w 43"/>
                  <a:gd name="T69" fmla="*/ 52 h 52"/>
                  <a:gd name="T70" fmla="*/ 36 w 43"/>
                  <a:gd name="T71" fmla="*/ 49 h 52"/>
                  <a:gd name="T72" fmla="*/ 36 w 43"/>
                  <a:gd name="T73" fmla="*/ 42 h 52"/>
                  <a:gd name="T74" fmla="*/ 36 w 43"/>
                  <a:gd name="T75" fmla="*/ 34 h 52"/>
                  <a:gd name="T76" fmla="*/ 36 w 43"/>
                  <a:gd name="T77" fmla="*/ 31 h 52"/>
                  <a:gd name="T78" fmla="*/ 35 w 43"/>
                  <a:gd name="T79" fmla="*/ 30 h 52"/>
                  <a:gd name="T80" fmla="*/ 33 w 43"/>
                  <a:gd name="T81" fmla="*/ 30 h 52"/>
                  <a:gd name="T82" fmla="*/ 31 w 43"/>
                  <a:gd name="T83" fmla="*/ 29 h 52"/>
                  <a:gd name="T84" fmla="*/ 29 w 43"/>
                  <a:gd name="T85" fmla="*/ 29 h 52"/>
                  <a:gd name="T86" fmla="*/ 27 w 43"/>
                  <a:gd name="T87" fmla="*/ 28 h 52"/>
                  <a:gd name="T88" fmla="*/ 25 w 43"/>
                  <a:gd name="T89" fmla="*/ 28 h 52"/>
                  <a:gd name="T90" fmla="*/ 22 w 43"/>
                  <a:gd name="T91" fmla="*/ 27 h 52"/>
                  <a:gd name="T92" fmla="*/ 20 w 43"/>
                  <a:gd name="T93" fmla="*/ 26 h 52"/>
                  <a:gd name="T94" fmla="*/ 17 w 43"/>
                  <a:gd name="T95" fmla="*/ 25 h 52"/>
                  <a:gd name="T96" fmla="*/ 14 w 43"/>
                  <a:gd name="T97" fmla="*/ 25 h 52"/>
                  <a:gd name="T98" fmla="*/ 12 w 43"/>
                  <a:gd name="T99" fmla="*/ 24 h 52"/>
                  <a:gd name="T100" fmla="*/ 9 w 43"/>
                  <a:gd name="T101" fmla="*/ 23 h 52"/>
                  <a:gd name="T102" fmla="*/ 7 w 43"/>
                  <a:gd name="T103" fmla="*/ 23 h 52"/>
                  <a:gd name="T104" fmla="*/ 4 w 43"/>
                  <a:gd name="T105" fmla="*/ 22 h 52"/>
                  <a:gd name="T106" fmla="*/ 2 w 43"/>
                  <a:gd name="T107" fmla="*/ 22 h 52"/>
                  <a:gd name="T108" fmla="*/ 0 w 43"/>
                  <a:gd name="T109" fmla="*/ 21 h 52"/>
                  <a:gd name="T110" fmla="*/ 1 w 43"/>
                  <a:gd name="T111" fmla="*/ 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2">
                    <a:moveTo>
                      <a:pt x="1" y="3"/>
                    </a:moveTo>
                    <a:lnTo>
                      <a:pt x="2" y="1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20" y="1"/>
                    </a:lnTo>
                    <a:lnTo>
                      <a:pt x="23" y="2"/>
                    </a:lnTo>
                    <a:lnTo>
                      <a:pt x="26" y="2"/>
                    </a:lnTo>
                    <a:lnTo>
                      <a:pt x="28" y="3"/>
                    </a:lnTo>
                    <a:lnTo>
                      <a:pt x="31" y="3"/>
                    </a:lnTo>
                    <a:lnTo>
                      <a:pt x="33" y="4"/>
                    </a:lnTo>
                    <a:lnTo>
                      <a:pt x="35" y="4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9" y="2"/>
                    </a:lnTo>
                    <a:lnTo>
                      <a:pt x="40" y="2"/>
                    </a:lnTo>
                    <a:lnTo>
                      <a:pt x="41" y="2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52"/>
                    </a:lnTo>
                    <a:lnTo>
                      <a:pt x="36" y="52"/>
                    </a:lnTo>
                    <a:lnTo>
                      <a:pt x="36" y="49"/>
                    </a:lnTo>
                    <a:lnTo>
                      <a:pt x="36" y="42"/>
                    </a:lnTo>
                    <a:lnTo>
                      <a:pt x="36" y="34"/>
                    </a:lnTo>
                    <a:lnTo>
                      <a:pt x="36" y="31"/>
                    </a:lnTo>
                    <a:lnTo>
                      <a:pt x="35" y="30"/>
                    </a:lnTo>
                    <a:lnTo>
                      <a:pt x="33" y="30"/>
                    </a:lnTo>
                    <a:lnTo>
                      <a:pt x="31" y="29"/>
                    </a:lnTo>
                    <a:lnTo>
                      <a:pt x="29" y="29"/>
                    </a:lnTo>
                    <a:lnTo>
                      <a:pt x="27" y="28"/>
                    </a:lnTo>
                    <a:lnTo>
                      <a:pt x="25" y="28"/>
                    </a:lnTo>
                    <a:lnTo>
                      <a:pt x="22" y="27"/>
                    </a:lnTo>
                    <a:lnTo>
                      <a:pt x="20" y="26"/>
                    </a:lnTo>
                    <a:lnTo>
                      <a:pt x="17" y="25"/>
                    </a:lnTo>
                    <a:lnTo>
                      <a:pt x="14" y="25"/>
                    </a:lnTo>
                    <a:lnTo>
                      <a:pt x="12" y="24"/>
                    </a:lnTo>
                    <a:lnTo>
                      <a:pt x="9" y="23"/>
                    </a:lnTo>
                    <a:lnTo>
                      <a:pt x="7" y="23"/>
                    </a:lnTo>
                    <a:lnTo>
                      <a:pt x="4" y="22"/>
                    </a:lnTo>
                    <a:lnTo>
                      <a:pt x="2" y="22"/>
                    </a:lnTo>
                    <a:lnTo>
                      <a:pt x="0" y="21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62" name="Freeform 274"/>
              <p:cNvSpPr>
                <a:spLocks/>
              </p:cNvSpPr>
              <p:nvPr/>
            </p:nvSpPr>
            <p:spPr bwMode="auto">
              <a:xfrm>
                <a:off x="4065" y="1785"/>
                <a:ext cx="25" cy="22"/>
              </a:xfrm>
              <a:custGeom>
                <a:avLst/>
                <a:gdLst>
                  <a:gd name="T0" fmla="*/ 25 w 25"/>
                  <a:gd name="T1" fmla="*/ 22 h 22"/>
                  <a:gd name="T2" fmla="*/ 25 w 25"/>
                  <a:gd name="T3" fmla="*/ 0 h 22"/>
                  <a:gd name="T4" fmla="*/ 0 w 25"/>
                  <a:gd name="T5" fmla="*/ 5 h 22"/>
                  <a:gd name="T6" fmla="*/ 0 w 25"/>
                  <a:gd name="T7" fmla="*/ 22 h 22"/>
                  <a:gd name="T8" fmla="*/ 25 w 25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2">
                    <a:moveTo>
                      <a:pt x="25" y="22"/>
                    </a:moveTo>
                    <a:lnTo>
                      <a:pt x="25" y="0"/>
                    </a:lnTo>
                    <a:lnTo>
                      <a:pt x="0" y="5"/>
                    </a:lnTo>
                    <a:lnTo>
                      <a:pt x="0" y="22"/>
                    </a:lnTo>
                    <a:lnTo>
                      <a:pt x="25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63" name="Freeform 275"/>
              <p:cNvSpPr>
                <a:spLocks/>
              </p:cNvSpPr>
              <p:nvPr/>
            </p:nvSpPr>
            <p:spPr bwMode="auto">
              <a:xfrm>
                <a:off x="4069" y="1791"/>
                <a:ext cx="17" cy="26"/>
              </a:xfrm>
              <a:custGeom>
                <a:avLst/>
                <a:gdLst>
                  <a:gd name="T0" fmla="*/ 17 w 17"/>
                  <a:gd name="T1" fmla="*/ 0 h 26"/>
                  <a:gd name="T2" fmla="*/ 0 w 17"/>
                  <a:gd name="T3" fmla="*/ 0 h 26"/>
                  <a:gd name="T4" fmla="*/ 0 w 17"/>
                  <a:gd name="T5" fmla="*/ 26 h 26"/>
                  <a:gd name="T6" fmla="*/ 6 w 17"/>
                  <a:gd name="T7" fmla="*/ 26 h 26"/>
                  <a:gd name="T8" fmla="*/ 17 w 17"/>
                  <a:gd name="T9" fmla="*/ 25 h 26"/>
                  <a:gd name="T10" fmla="*/ 17 w 17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6">
                    <a:moveTo>
                      <a:pt x="17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6" y="26"/>
                    </a:lnTo>
                    <a:lnTo>
                      <a:pt x="17" y="2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64" name="Freeform 276"/>
              <p:cNvSpPr>
                <a:spLocks/>
              </p:cNvSpPr>
              <p:nvPr/>
            </p:nvSpPr>
            <p:spPr bwMode="auto">
              <a:xfrm>
                <a:off x="4049" y="1798"/>
                <a:ext cx="61" cy="48"/>
              </a:xfrm>
              <a:custGeom>
                <a:avLst/>
                <a:gdLst>
                  <a:gd name="T0" fmla="*/ 14 w 61"/>
                  <a:gd name="T1" fmla="*/ 0 h 48"/>
                  <a:gd name="T2" fmla="*/ 13 w 61"/>
                  <a:gd name="T3" fmla="*/ 0 h 48"/>
                  <a:gd name="T4" fmla="*/ 13 w 61"/>
                  <a:gd name="T5" fmla="*/ 0 h 48"/>
                  <a:gd name="T6" fmla="*/ 12 w 61"/>
                  <a:gd name="T7" fmla="*/ 0 h 48"/>
                  <a:gd name="T8" fmla="*/ 11 w 61"/>
                  <a:gd name="T9" fmla="*/ 1 h 48"/>
                  <a:gd name="T10" fmla="*/ 9 w 61"/>
                  <a:gd name="T11" fmla="*/ 1 h 48"/>
                  <a:gd name="T12" fmla="*/ 8 w 61"/>
                  <a:gd name="T13" fmla="*/ 2 h 48"/>
                  <a:gd name="T14" fmla="*/ 7 w 61"/>
                  <a:gd name="T15" fmla="*/ 3 h 48"/>
                  <a:gd name="T16" fmla="*/ 5 w 61"/>
                  <a:gd name="T17" fmla="*/ 4 h 48"/>
                  <a:gd name="T18" fmla="*/ 3 w 61"/>
                  <a:gd name="T19" fmla="*/ 7 h 48"/>
                  <a:gd name="T20" fmla="*/ 2 w 61"/>
                  <a:gd name="T21" fmla="*/ 12 h 48"/>
                  <a:gd name="T22" fmla="*/ 1 w 61"/>
                  <a:gd name="T23" fmla="*/ 18 h 48"/>
                  <a:gd name="T24" fmla="*/ 1 w 61"/>
                  <a:gd name="T25" fmla="*/ 25 h 48"/>
                  <a:gd name="T26" fmla="*/ 0 w 61"/>
                  <a:gd name="T27" fmla="*/ 31 h 48"/>
                  <a:gd name="T28" fmla="*/ 0 w 61"/>
                  <a:gd name="T29" fmla="*/ 37 h 48"/>
                  <a:gd name="T30" fmla="*/ 1 w 61"/>
                  <a:gd name="T31" fmla="*/ 41 h 48"/>
                  <a:gd name="T32" fmla="*/ 1 w 61"/>
                  <a:gd name="T33" fmla="*/ 43 h 48"/>
                  <a:gd name="T34" fmla="*/ 54 w 61"/>
                  <a:gd name="T35" fmla="*/ 48 h 48"/>
                  <a:gd name="T36" fmla="*/ 53 w 61"/>
                  <a:gd name="T37" fmla="*/ 34 h 48"/>
                  <a:gd name="T38" fmla="*/ 53 w 61"/>
                  <a:gd name="T39" fmla="*/ 34 h 48"/>
                  <a:gd name="T40" fmla="*/ 53 w 61"/>
                  <a:gd name="T41" fmla="*/ 34 h 48"/>
                  <a:gd name="T42" fmla="*/ 54 w 61"/>
                  <a:gd name="T43" fmla="*/ 33 h 48"/>
                  <a:gd name="T44" fmla="*/ 54 w 61"/>
                  <a:gd name="T45" fmla="*/ 33 h 48"/>
                  <a:gd name="T46" fmla="*/ 55 w 61"/>
                  <a:gd name="T47" fmla="*/ 33 h 48"/>
                  <a:gd name="T48" fmla="*/ 55 w 61"/>
                  <a:gd name="T49" fmla="*/ 32 h 48"/>
                  <a:gd name="T50" fmla="*/ 56 w 61"/>
                  <a:gd name="T51" fmla="*/ 32 h 48"/>
                  <a:gd name="T52" fmla="*/ 56 w 61"/>
                  <a:gd name="T53" fmla="*/ 31 h 48"/>
                  <a:gd name="T54" fmla="*/ 58 w 61"/>
                  <a:gd name="T55" fmla="*/ 30 h 48"/>
                  <a:gd name="T56" fmla="*/ 59 w 61"/>
                  <a:gd name="T57" fmla="*/ 29 h 48"/>
                  <a:gd name="T58" fmla="*/ 60 w 61"/>
                  <a:gd name="T59" fmla="*/ 28 h 48"/>
                  <a:gd name="T60" fmla="*/ 60 w 61"/>
                  <a:gd name="T61" fmla="*/ 27 h 48"/>
                  <a:gd name="T62" fmla="*/ 61 w 61"/>
                  <a:gd name="T63" fmla="*/ 25 h 48"/>
                  <a:gd name="T64" fmla="*/ 61 w 61"/>
                  <a:gd name="T65" fmla="*/ 24 h 48"/>
                  <a:gd name="T66" fmla="*/ 61 w 61"/>
                  <a:gd name="T67" fmla="*/ 22 h 48"/>
                  <a:gd name="T68" fmla="*/ 60 w 61"/>
                  <a:gd name="T69" fmla="*/ 20 h 48"/>
                  <a:gd name="T70" fmla="*/ 60 w 61"/>
                  <a:gd name="T71" fmla="*/ 19 h 48"/>
                  <a:gd name="T72" fmla="*/ 59 w 61"/>
                  <a:gd name="T73" fmla="*/ 18 h 48"/>
                  <a:gd name="T74" fmla="*/ 58 w 61"/>
                  <a:gd name="T75" fmla="*/ 15 h 48"/>
                  <a:gd name="T76" fmla="*/ 56 w 61"/>
                  <a:gd name="T77" fmla="*/ 12 h 48"/>
                  <a:gd name="T78" fmla="*/ 54 w 61"/>
                  <a:gd name="T79" fmla="*/ 9 h 48"/>
                  <a:gd name="T80" fmla="*/ 51 w 61"/>
                  <a:gd name="T81" fmla="*/ 6 h 48"/>
                  <a:gd name="T82" fmla="*/ 49 w 61"/>
                  <a:gd name="T83" fmla="*/ 3 h 48"/>
                  <a:gd name="T84" fmla="*/ 45 w 61"/>
                  <a:gd name="T85" fmla="*/ 1 h 48"/>
                  <a:gd name="T86" fmla="*/ 45 w 61"/>
                  <a:gd name="T87" fmla="*/ 1 h 48"/>
                  <a:gd name="T88" fmla="*/ 44 w 61"/>
                  <a:gd name="T89" fmla="*/ 1 h 48"/>
                  <a:gd name="T90" fmla="*/ 43 w 61"/>
                  <a:gd name="T91" fmla="*/ 0 h 48"/>
                  <a:gd name="T92" fmla="*/ 42 w 61"/>
                  <a:gd name="T93" fmla="*/ 0 h 48"/>
                  <a:gd name="T94" fmla="*/ 41 w 61"/>
                  <a:gd name="T95" fmla="*/ 0 h 48"/>
                  <a:gd name="T96" fmla="*/ 39 w 61"/>
                  <a:gd name="T97" fmla="*/ 0 h 48"/>
                  <a:gd name="T98" fmla="*/ 38 w 61"/>
                  <a:gd name="T99" fmla="*/ 0 h 48"/>
                  <a:gd name="T100" fmla="*/ 37 w 61"/>
                  <a:gd name="T101" fmla="*/ 0 h 48"/>
                  <a:gd name="T102" fmla="*/ 27 w 61"/>
                  <a:gd name="T103" fmla="*/ 12 h 48"/>
                  <a:gd name="T104" fmla="*/ 19 w 61"/>
                  <a:gd name="T105" fmla="*/ 0 h 48"/>
                  <a:gd name="T106" fmla="*/ 14 w 61"/>
                  <a:gd name="T10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1" h="48">
                    <a:moveTo>
                      <a:pt x="14" y="0"/>
                    </a:moveTo>
                    <a:lnTo>
                      <a:pt x="13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1" y="18"/>
                    </a:lnTo>
                    <a:lnTo>
                      <a:pt x="1" y="25"/>
                    </a:lnTo>
                    <a:lnTo>
                      <a:pt x="0" y="31"/>
                    </a:lnTo>
                    <a:lnTo>
                      <a:pt x="0" y="37"/>
                    </a:lnTo>
                    <a:lnTo>
                      <a:pt x="1" y="41"/>
                    </a:lnTo>
                    <a:lnTo>
                      <a:pt x="1" y="43"/>
                    </a:lnTo>
                    <a:lnTo>
                      <a:pt x="54" y="48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5" y="33"/>
                    </a:lnTo>
                    <a:lnTo>
                      <a:pt x="55" y="32"/>
                    </a:lnTo>
                    <a:lnTo>
                      <a:pt x="56" y="32"/>
                    </a:lnTo>
                    <a:lnTo>
                      <a:pt x="56" y="31"/>
                    </a:lnTo>
                    <a:lnTo>
                      <a:pt x="58" y="30"/>
                    </a:lnTo>
                    <a:lnTo>
                      <a:pt x="59" y="29"/>
                    </a:lnTo>
                    <a:lnTo>
                      <a:pt x="60" y="28"/>
                    </a:lnTo>
                    <a:lnTo>
                      <a:pt x="60" y="27"/>
                    </a:lnTo>
                    <a:lnTo>
                      <a:pt x="61" y="25"/>
                    </a:lnTo>
                    <a:lnTo>
                      <a:pt x="61" y="24"/>
                    </a:lnTo>
                    <a:lnTo>
                      <a:pt x="61" y="22"/>
                    </a:lnTo>
                    <a:lnTo>
                      <a:pt x="60" y="20"/>
                    </a:lnTo>
                    <a:lnTo>
                      <a:pt x="60" y="19"/>
                    </a:lnTo>
                    <a:lnTo>
                      <a:pt x="59" y="18"/>
                    </a:lnTo>
                    <a:lnTo>
                      <a:pt x="58" y="15"/>
                    </a:lnTo>
                    <a:lnTo>
                      <a:pt x="56" y="12"/>
                    </a:lnTo>
                    <a:lnTo>
                      <a:pt x="54" y="9"/>
                    </a:lnTo>
                    <a:lnTo>
                      <a:pt x="51" y="6"/>
                    </a:lnTo>
                    <a:lnTo>
                      <a:pt x="49" y="3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27" y="12"/>
                    </a:lnTo>
                    <a:lnTo>
                      <a:pt x="19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65" name="Freeform 277"/>
              <p:cNvSpPr>
                <a:spLocks/>
              </p:cNvSpPr>
              <p:nvPr/>
            </p:nvSpPr>
            <p:spPr bwMode="auto">
              <a:xfrm>
                <a:off x="4052" y="1800"/>
                <a:ext cx="55" cy="45"/>
              </a:xfrm>
              <a:custGeom>
                <a:avLst/>
                <a:gdLst>
                  <a:gd name="T0" fmla="*/ 0 w 55"/>
                  <a:gd name="T1" fmla="*/ 39 h 45"/>
                  <a:gd name="T2" fmla="*/ 0 w 55"/>
                  <a:gd name="T3" fmla="*/ 28 h 45"/>
                  <a:gd name="T4" fmla="*/ 0 w 55"/>
                  <a:gd name="T5" fmla="*/ 20 h 45"/>
                  <a:gd name="T6" fmla="*/ 1 w 55"/>
                  <a:gd name="T7" fmla="*/ 14 h 45"/>
                  <a:gd name="T8" fmla="*/ 1 w 55"/>
                  <a:gd name="T9" fmla="*/ 9 h 45"/>
                  <a:gd name="T10" fmla="*/ 2 w 55"/>
                  <a:gd name="T11" fmla="*/ 7 h 45"/>
                  <a:gd name="T12" fmla="*/ 3 w 55"/>
                  <a:gd name="T13" fmla="*/ 5 h 45"/>
                  <a:gd name="T14" fmla="*/ 3 w 55"/>
                  <a:gd name="T15" fmla="*/ 4 h 45"/>
                  <a:gd name="T16" fmla="*/ 3 w 55"/>
                  <a:gd name="T17" fmla="*/ 4 h 45"/>
                  <a:gd name="T18" fmla="*/ 4 w 55"/>
                  <a:gd name="T19" fmla="*/ 4 h 45"/>
                  <a:gd name="T20" fmla="*/ 4 w 55"/>
                  <a:gd name="T21" fmla="*/ 3 h 45"/>
                  <a:gd name="T22" fmla="*/ 5 w 55"/>
                  <a:gd name="T23" fmla="*/ 2 h 45"/>
                  <a:gd name="T24" fmla="*/ 6 w 55"/>
                  <a:gd name="T25" fmla="*/ 2 h 45"/>
                  <a:gd name="T26" fmla="*/ 7 w 55"/>
                  <a:gd name="T27" fmla="*/ 1 h 45"/>
                  <a:gd name="T28" fmla="*/ 8 w 55"/>
                  <a:gd name="T29" fmla="*/ 1 h 45"/>
                  <a:gd name="T30" fmla="*/ 9 w 55"/>
                  <a:gd name="T31" fmla="*/ 1 h 45"/>
                  <a:gd name="T32" fmla="*/ 10 w 55"/>
                  <a:gd name="T33" fmla="*/ 0 h 45"/>
                  <a:gd name="T34" fmla="*/ 15 w 55"/>
                  <a:gd name="T35" fmla="*/ 0 h 45"/>
                  <a:gd name="T36" fmla="*/ 24 w 55"/>
                  <a:gd name="T37" fmla="*/ 13 h 45"/>
                  <a:gd name="T38" fmla="*/ 35 w 55"/>
                  <a:gd name="T39" fmla="*/ 0 h 45"/>
                  <a:gd name="T40" fmla="*/ 39 w 55"/>
                  <a:gd name="T41" fmla="*/ 0 h 45"/>
                  <a:gd name="T42" fmla="*/ 41 w 55"/>
                  <a:gd name="T43" fmla="*/ 1 h 45"/>
                  <a:gd name="T44" fmla="*/ 44 w 55"/>
                  <a:gd name="T45" fmla="*/ 2 h 45"/>
                  <a:gd name="T46" fmla="*/ 46 w 55"/>
                  <a:gd name="T47" fmla="*/ 5 h 45"/>
                  <a:gd name="T48" fmla="*/ 49 w 55"/>
                  <a:gd name="T49" fmla="*/ 7 h 45"/>
                  <a:gd name="T50" fmla="*/ 51 w 55"/>
                  <a:gd name="T51" fmla="*/ 10 h 45"/>
                  <a:gd name="T52" fmla="*/ 52 w 55"/>
                  <a:gd name="T53" fmla="*/ 13 h 45"/>
                  <a:gd name="T54" fmla="*/ 53 w 55"/>
                  <a:gd name="T55" fmla="*/ 14 h 45"/>
                  <a:gd name="T56" fmla="*/ 54 w 55"/>
                  <a:gd name="T57" fmla="*/ 15 h 45"/>
                  <a:gd name="T58" fmla="*/ 54 w 55"/>
                  <a:gd name="T59" fmla="*/ 16 h 45"/>
                  <a:gd name="T60" fmla="*/ 55 w 55"/>
                  <a:gd name="T61" fmla="*/ 18 h 45"/>
                  <a:gd name="T62" fmla="*/ 55 w 55"/>
                  <a:gd name="T63" fmla="*/ 20 h 45"/>
                  <a:gd name="T64" fmla="*/ 54 w 55"/>
                  <a:gd name="T65" fmla="*/ 23 h 45"/>
                  <a:gd name="T66" fmla="*/ 53 w 55"/>
                  <a:gd name="T67" fmla="*/ 24 h 45"/>
                  <a:gd name="T68" fmla="*/ 52 w 55"/>
                  <a:gd name="T69" fmla="*/ 26 h 45"/>
                  <a:gd name="T70" fmla="*/ 51 w 55"/>
                  <a:gd name="T71" fmla="*/ 27 h 45"/>
                  <a:gd name="T72" fmla="*/ 49 w 55"/>
                  <a:gd name="T73" fmla="*/ 29 h 45"/>
                  <a:gd name="T74" fmla="*/ 48 w 55"/>
                  <a:gd name="T75" fmla="*/ 30 h 45"/>
                  <a:gd name="T76" fmla="*/ 47 w 55"/>
                  <a:gd name="T77" fmla="*/ 30 h 45"/>
                  <a:gd name="T78" fmla="*/ 47 w 55"/>
                  <a:gd name="T79" fmla="*/ 31 h 45"/>
                  <a:gd name="T80" fmla="*/ 46 w 55"/>
                  <a:gd name="T81" fmla="*/ 31 h 45"/>
                  <a:gd name="T82" fmla="*/ 48 w 55"/>
                  <a:gd name="T83" fmla="*/ 45 h 45"/>
                  <a:gd name="T84" fmla="*/ 0 w 55"/>
                  <a:gd name="T85" fmla="*/ 3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5" h="45">
                    <a:moveTo>
                      <a:pt x="0" y="39"/>
                    </a:moveTo>
                    <a:lnTo>
                      <a:pt x="0" y="28"/>
                    </a:lnTo>
                    <a:lnTo>
                      <a:pt x="0" y="20"/>
                    </a:lnTo>
                    <a:lnTo>
                      <a:pt x="1" y="14"/>
                    </a:lnTo>
                    <a:lnTo>
                      <a:pt x="1" y="9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4" y="13"/>
                    </a:lnTo>
                    <a:lnTo>
                      <a:pt x="35" y="0"/>
                    </a:lnTo>
                    <a:lnTo>
                      <a:pt x="39" y="0"/>
                    </a:lnTo>
                    <a:lnTo>
                      <a:pt x="41" y="1"/>
                    </a:lnTo>
                    <a:lnTo>
                      <a:pt x="44" y="2"/>
                    </a:lnTo>
                    <a:lnTo>
                      <a:pt x="46" y="5"/>
                    </a:lnTo>
                    <a:lnTo>
                      <a:pt x="49" y="7"/>
                    </a:lnTo>
                    <a:lnTo>
                      <a:pt x="51" y="10"/>
                    </a:lnTo>
                    <a:lnTo>
                      <a:pt x="52" y="13"/>
                    </a:lnTo>
                    <a:lnTo>
                      <a:pt x="53" y="14"/>
                    </a:lnTo>
                    <a:lnTo>
                      <a:pt x="54" y="15"/>
                    </a:lnTo>
                    <a:lnTo>
                      <a:pt x="54" y="16"/>
                    </a:lnTo>
                    <a:lnTo>
                      <a:pt x="55" y="18"/>
                    </a:lnTo>
                    <a:lnTo>
                      <a:pt x="55" y="20"/>
                    </a:lnTo>
                    <a:lnTo>
                      <a:pt x="54" y="23"/>
                    </a:lnTo>
                    <a:lnTo>
                      <a:pt x="53" y="24"/>
                    </a:lnTo>
                    <a:lnTo>
                      <a:pt x="52" y="26"/>
                    </a:lnTo>
                    <a:lnTo>
                      <a:pt x="51" y="27"/>
                    </a:lnTo>
                    <a:lnTo>
                      <a:pt x="49" y="29"/>
                    </a:lnTo>
                    <a:lnTo>
                      <a:pt x="48" y="30"/>
                    </a:lnTo>
                    <a:lnTo>
                      <a:pt x="47" y="30"/>
                    </a:lnTo>
                    <a:lnTo>
                      <a:pt x="47" y="31"/>
                    </a:lnTo>
                    <a:lnTo>
                      <a:pt x="46" y="31"/>
                    </a:lnTo>
                    <a:lnTo>
                      <a:pt x="48" y="45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66" name="Freeform 278"/>
              <p:cNvSpPr>
                <a:spLocks/>
              </p:cNvSpPr>
              <p:nvPr/>
            </p:nvSpPr>
            <p:spPr bwMode="auto">
              <a:xfrm>
                <a:off x="4064" y="1820"/>
                <a:ext cx="40" cy="18"/>
              </a:xfrm>
              <a:custGeom>
                <a:avLst/>
                <a:gdLst>
                  <a:gd name="T0" fmla="*/ 15 w 40"/>
                  <a:gd name="T1" fmla="*/ 18 h 18"/>
                  <a:gd name="T2" fmla="*/ 16 w 40"/>
                  <a:gd name="T3" fmla="*/ 18 h 18"/>
                  <a:gd name="T4" fmla="*/ 18 w 40"/>
                  <a:gd name="T5" fmla="*/ 18 h 18"/>
                  <a:gd name="T6" fmla="*/ 19 w 40"/>
                  <a:gd name="T7" fmla="*/ 18 h 18"/>
                  <a:gd name="T8" fmla="*/ 21 w 40"/>
                  <a:gd name="T9" fmla="*/ 18 h 18"/>
                  <a:gd name="T10" fmla="*/ 22 w 40"/>
                  <a:gd name="T11" fmla="*/ 17 h 18"/>
                  <a:gd name="T12" fmla="*/ 24 w 40"/>
                  <a:gd name="T13" fmla="*/ 17 h 18"/>
                  <a:gd name="T14" fmla="*/ 26 w 40"/>
                  <a:gd name="T15" fmla="*/ 16 h 18"/>
                  <a:gd name="T16" fmla="*/ 28 w 40"/>
                  <a:gd name="T17" fmla="*/ 15 h 18"/>
                  <a:gd name="T18" fmla="*/ 30 w 40"/>
                  <a:gd name="T19" fmla="*/ 15 h 18"/>
                  <a:gd name="T20" fmla="*/ 32 w 40"/>
                  <a:gd name="T21" fmla="*/ 14 h 18"/>
                  <a:gd name="T22" fmla="*/ 34 w 40"/>
                  <a:gd name="T23" fmla="*/ 13 h 18"/>
                  <a:gd name="T24" fmla="*/ 36 w 40"/>
                  <a:gd name="T25" fmla="*/ 12 h 18"/>
                  <a:gd name="T26" fmla="*/ 37 w 40"/>
                  <a:gd name="T27" fmla="*/ 12 h 18"/>
                  <a:gd name="T28" fmla="*/ 39 w 40"/>
                  <a:gd name="T29" fmla="*/ 11 h 18"/>
                  <a:gd name="T30" fmla="*/ 40 w 40"/>
                  <a:gd name="T31" fmla="*/ 10 h 18"/>
                  <a:gd name="T32" fmla="*/ 40 w 40"/>
                  <a:gd name="T33" fmla="*/ 9 h 18"/>
                  <a:gd name="T34" fmla="*/ 33 w 40"/>
                  <a:gd name="T35" fmla="*/ 0 h 18"/>
                  <a:gd name="T36" fmla="*/ 33 w 40"/>
                  <a:gd name="T37" fmla="*/ 1 h 18"/>
                  <a:gd name="T38" fmla="*/ 32 w 40"/>
                  <a:gd name="T39" fmla="*/ 2 h 18"/>
                  <a:gd name="T40" fmla="*/ 32 w 40"/>
                  <a:gd name="T41" fmla="*/ 2 h 18"/>
                  <a:gd name="T42" fmla="*/ 31 w 40"/>
                  <a:gd name="T43" fmla="*/ 3 h 18"/>
                  <a:gd name="T44" fmla="*/ 31 w 40"/>
                  <a:gd name="T45" fmla="*/ 3 h 18"/>
                  <a:gd name="T46" fmla="*/ 30 w 40"/>
                  <a:gd name="T47" fmla="*/ 3 h 18"/>
                  <a:gd name="T48" fmla="*/ 29 w 40"/>
                  <a:gd name="T49" fmla="*/ 4 h 18"/>
                  <a:gd name="T50" fmla="*/ 29 w 40"/>
                  <a:gd name="T51" fmla="*/ 4 h 18"/>
                  <a:gd name="T52" fmla="*/ 27 w 40"/>
                  <a:gd name="T53" fmla="*/ 5 h 18"/>
                  <a:gd name="T54" fmla="*/ 26 w 40"/>
                  <a:gd name="T55" fmla="*/ 5 h 18"/>
                  <a:gd name="T56" fmla="*/ 24 w 40"/>
                  <a:gd name="T57" fmla="*/ 6 h 18"/>
                  <a:gd name="T58" fmla="*/ 22 w 40"/>
                  <a:gd name="T59" fmla="*/ 7 h 18"/>
                  <a:gd name="T60" fmla="*/ 20 w 40"/>
                  <a:gd name="T61" fmla="*/ 7 h 18"/>
                  <a:gd name="T62" fmla="*/ 18 w 40"/>
                  <a:gd name="T63" fmla="*/ 8 h 18"/>
                  <a:gd name="T64" fmla="*/ 15 w 40"/>
                  <a:gd name="T65" fmla="*/ 8 h 18"/>
                  <a:gd name="T66" fmla="*/ 14 w 40"/>
                  <a:gd name="T67" fmla="*/ 8 h 18"/>
                  <a:gd name="T68" fmla="*/ 13 w 40"/>
                  <a:gd name="T69" fmla="*/ 7 h 18"/>
                  <a:gd name="T70" fmla="*/ 12 w 40"/>
                  <a:gd name="T71" fmla="*/ 5 h 18"/>
                  <a:gd name="T72" fmla="*/ 11 w 40"/>
                  <a:gd name="T73" fmla="*/ 4 h 18"/>
                  <a:gd name="T74" fmla="*/ 10 w 40"/>
                  <a:gd name="T75" fmla="*/ 3 h 18"/>
                  <a:gd name="T76" fmla="*/ 10 w 40"/>
                  <a:gd name="T77" fmla="*/ 3 h 18"/>
                  <a:gd name="T78" fmla="*/ 9 w 40"/>
                  <a:gd name="T79" fmla="*/ 2 h 18"/>
                  <a:gd name="T80" fmla="*/ 8 w 40"/>
                  <a:gd name="T81" fmla="*/ 2 h 18"/>
                  <a:gd name="T82" fmla="*/ 7 w 40"/>
                  <a:gd name="T83" fmla="*/ 2 h 18"/>
                  <a:gd name="T84" fmla="*/ 6 w 40"/>
                  <a:gd name="T85" fmla="*/ 3 h 18"/>
                  <a:gd name="T86" fmla="*/ 6 w 40"/>
                  <a:gd name="T87" fmla="*/ 5 h 18"/>
                  <a:gd name="T88" fmla="*/ 7 w 40"/>
                  <a:gd name="T89" fmla="*/ 7 h 18"/>
                  <a:gd name="T90" fmla="*/ 7 w 40"/>
                  <a:gd name="T91" fmla="*/ 8 h 18"/>
                  <a:gd name="T92" fmla="*/ 0 w 40"/>
                  <a:gd name="T93" fmla="*/ 7 h 18"/>
                  <a:gd name="T94" fmla="*/ 2 w 40"/>
                  <a:gd name="T95" fmla="*/ 18 h 18"/>
                  <a:gd name="T96" fmla="*/ 3 w 40"/>
                  <a:gd name="T97" fmla="*/ 18 h 18"/>
                  <a:gd name="T98" fmla="*/ 5 w 40"/>
                  <a:gd name="T99" fmla="*/ 18 h 18"/>
                  <a:gd name="T100" fmla="*/ 8 w 40"/>
                  <a:gd name="T101" fmla="*/ 18 h 18"/>
                  <a:gd name="T102" fmla="*/ 10 w 40"/>
                  <a:gd name="T103" fmla="*/ 18 h 18"/>
                  <a:gd name="T104" fmla="*/ 12 w 40"/>
                  <a:gd name="T105" fmla="*/ 18 h 18"/>
                  <a:gd name="T106" fmla="*/ 14 w 40"/>
                  <a:gd name="T107" fmla="*/ 18 h 18"/>
                  <a:gd name="T108" fmla="*/ 15 w 40"/>
                  <a:gd name="T109" fmla="*/ 18 h 18"/>
                  <a:gd name="T110" fmla="*/ 15 w 40"/>
                  <a:gd name="T11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" h="18">
                    <a:moveTo>
                      <a:pt x="15" y="18"/>
                    </a:moveTo>
                    <a:lnTo>
                      <a:pt x="16" y="18"/>
                    </a:lnTo>
                    <a:lnTo>
                      <a:pt x="18" y="18"/>
                    </a:lnTo>
                    <a:lnTo>
                      <a:pt x="19" y="18"/>
                    </a:lnTo>
                    <a:lnTo>
                      <a:pt x="21" y="18"/>
                    </a:lnTo>
                    <a:lnTo>
                      <a:pt x="22" y="17"/>
                    </a:lnTo>
                    <a:lnTo>
                      <a:pt x="24" y="17"/>
                    </a:lnTo>
                    <a:lnTo>
                      <a:pt x="26" y="16"/>
                    </a:lnTo>
                    <a:lnTo>
                      <a:pt x="28" y="15"/>
                    </a:lnTo>
                    <a:lnTo>
                      <a:pt x="30" y="15"/>
                    </a:lnTo>
                    <a:lnTo>
                      <a:pt x="32" y="14"/>
                    </a:lnTo>
                    <a:lnTo>
                      <a:pt x="34" y="13"/>
                    </a:lnTo>
                    <a:lnTo>
                      <a:pt x="36" y="12"/>
                    </a:lnTo>
                    <a:lnTo>
                      <a:pt x="37" y="12"/>
                    </a:lnTo>
                    <a:lnTo>
                      <a:pt x="39" y="11"/>
                    </a:lnTo>
                    <a:lnTo>
                      <a:pt x="40" y="10"/>
                    </a:lnTo>
                    <a:lnTo>
                      <a:pt x="40" y="9"/>
                    </a:lnTo>
                    <a:lnTo>
                      <a:pt x="33" y="0"/>
                    </a:lnTo>
                    <a:lnTo>
                      <a:pt x="33" y="1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0" y="3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7" y="5"/>
                    </a:lnTo>
                    <a:lnTo>
                      <a:pt x="26" y="5"/>
                    </a:lnTo>
                    <a:lnTo>
                      <a:pt x="24" y="6"/>
                    </a:lnTo>
                    <a:lnTo>
                      <a:pt x="22" y="7"/>
                    </a:lnTo>
                    <a:lnTo>
                      <a:pt x="20" y="7"/>
                    </a:lnTo>
                    <a:lnTo>
                      <a:pt x="18" y="8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7"/>
                    </a:lnTo>
                    <a:lnTo>
                      <a:pt x="12" y="5"/>
                    </a:lnTo>
                    <a:lnTo>
                      <a:pt x="11" y="4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0" y="7"/>
                    </a:lnTo>
                    <a:lnTo>
                      <a:pt x="2" y="18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8" y="18"/>
                    </a:lnTo>
                    <a:lnTo>
                      <a:pt x="10" y="18"/>
                    </a:lnTo>
                    <a:lnTo>
                      <a:pt x="12" y="18"/>
                    </a:lnTo>
                    <a:lnTo>
                      <a:pt x="14" y="18"/>
                    </a:lnTo>
                    <a:lnTo>
                      <a:pt x="15" y="18"/>
                    </a:lnTo>
                    <a:lnTo>
                      <a:pt x="15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67" name="Freeform 279"/>
              <p:cNvSpPr>
                <a:spLocks/>
              </p:cNvSpPr>
              <p:nvPr/>
            </p:nvSpPr>
            <p:spPr bwMode="auto">
              <a:xfrm>
                <a:off x="4079" y="1817"/>
                <a:ext cx="28" cy="19"/>
              </a:xfrm>
              <a:custGeom>
                <a:avLst/>
                <a:gdLst>
                  <a:gd name="T0" fmla="*/ 2 w 28"/>
                  <a:gd name="T1" fmla="*/ 19 h 19"/>
                  <a:gd name="T2" fmla="*/ 3 w 28"/>
                  <a:gd name="T3" fmla="*/ 19 h 19"/>
                  <a:gd name="T4" fmla="*/ 4 w 28"/>
                  <a:gd name="T5" fmla="*/ 19 h 19"/>
                  <a:gd name="T6" fmla="*/ 6 w 28"/>
                  <a:gd name="T7" fmla="*/ 18 h 19"/>
                  <a:gd name="T8" fmla="*/ 7 w 28"/>
                  <a:gd name="T9" fmla="*/ 18 h 19"/>
                  <a:gd name="T10" fmla="*/ 9 w 28"/>
                  <a:gd name="T11" fmla="*/ 17 h 19"/>
                  <a:gd name="T12" fmla="*/ 10 w 28"/>
                  <a:gd name="T13" fmla="*/ 17 h 19"/>
                  <a:gd name="T14" fmla="*/ 12 w 28"/>
                  <a:gd name="T15" fmla="*/ 16 h 19"/>
                  <a:gd name="T16" fmla="*/ 14 w 28"/>
                  <a:gd name="T17" fmla="*/ 16 h 19"/>
                  <a:gd name="T18" fmla="*/ 15 w 28"/>
                  <a:gd name="T19" fmla="*/ 15 h 19"/>
                  <a:gd name="T20" fmla="*/ 17 w 28"/>
                  <a:gd name="T21" fmla="*/ 14 h 19"/>
                  <a:gd name="T22" fmla="*/ 19 w 28"/>
                  <a:gd name="T23" fmla="*/ 14 h 19"/>
                  <a:gd name="T24" fmla="*/ 20 w 28"/>
                  <a:gd name="T25" fmla="*/ 13 h 19"/>
                  <a:gd name="T26" fmla="*/ 21 w 28"/>
                  <a:gd name="T27" fmla="*/ 12 h 19"/>
                  <a:gd name="T28" fmla="*/ 23 w 28"/>
                  <a:gd name="T29" fmla="*/ 12 h 19"/>
                  <a:gd name="T30" fmla="*/ 23 w 28"/>
                  <a:gd name="T31" fmla="*/ 11 h 19"/>
                  <a:gd name="T32" fmla="*/ 24 w 28"/>
                  <a:gd name="T33" fmla="*/ 11 h 19"/>
                  <a:gd name="T34" fmla="*/ 26 w 28"/>
                  <a:gd name="T35" fmla="*/ 9 h 19"/>
                  <a:gd name="T36" fmla="*/ 27 w 28"/>
                  <a:gd name="T37" fmla="*/ 8 h 19"/>
                  <a:gd name="T38" fmla="*/ 28 w 28"/>
                  <a:gd name="T39" fmla="*/ 7 h 19"/>
                  <a:gd name="T40" fmla="*/ 28 w 28"/>
                  <a:gd name="T41" fmla="*/ 6 h 19"/>
                  <a:gd name="T42" fmla="*/ 28 w 28"/>
                  <a:gd name="T43" fmla="*/ 5 h 19"/>
                  <a:gd name="T44" fmla="*/ 28 w 28"/>
                  <a:gd name="T45" fmla="*/ 3 h 19"/>
                  <a:gd name="T46" fmla="*/ 28 w 28"/>
                  <a:gd name="T47" fmla="*/ 1 h 19"/>
                  <a:gd name="T48" fmla="*/ 27 w 28"/>
                  <a:gd name="T49" fmla="*/ 0 h 19"/>
                  <a:gd name="T50" fmla="*/ 20 w 28"/>
                  <a:gd name="T51" fmla="*/ 3 h 19"/>
                  <a:gd name="T52" fmla="*/ 20 w 28"/>
                  <a:gd name="T53" fmla="*/ 4 h 19"/>
                  <a:gd name="T54" fmla="*/ 19 w 28"/>
                  <a:gd name="T55" fmla="*/ 6 h 19"/>
                  <a:gd name="T56" fmla="*/ 18 w 28"/>
                  <a:gd name="T57" fmla="*/ 7 h 19"/>
                  <a:gd name="T58" fmla="*/ 17 w 28"/>
                  <a:gd name="T59" fmla="*/ 8 h 19"/>
                  <a:gd name="T60" fmla="*/ 15 w 28"/>
                  <a:gd name="T61" fmla="*/ 9 h 19"/>
                  <a:gd name="T62" fmla="*/ 12 w 28"/>
                  <a:gd name="T63" fmla="*/ 10 h 19"/>
                  <a:gd name="T64" fmla="*/ 9 w 28"/>
                  <a:gd name="T65" fmla="*/ 11 h 19"/>
                  <a:gd name="T66" fmla="*/ 7 w 28"/>
                  <a:gd name="T67" fmla="*/ 12 h 19"/>
                  <a:gd name="T68" fmla="*/ 5 w 28"/>
                  <a:gd name="T69" fmla="*/ 12 h 19"/>
                  <a:gd name="T70" fmla="*/ 3 w 28"/>
                  <a:gd name="T71" fmla="*/ 12 h 19"/>
                  <a:gd name="T72" fmla="*/ 1 w 28"/>
                  <a:gd name="T73" fmla="*/ 12 h 19"/>
                  <a:gd name="T74" fmla="*/ 0 w 28"/>
                  <a:gd name="T75" fmla="*/ 13 h 19"/>
                  <a:gd name="T76" fmla="*/ 2 w 28"/>
                  <a:gd name="T7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8" h="19">
                    <a:moveTo>
                      <a:pt x="2" y="19"/>
                    </a:moveTo>
                    <a:lnTo>
                      <a:pt x="3" y="19"/>
                    </a:lnTo>
                    <a:lnTo>
                      <a:pt x="4" y="19"/>
                    </a:lnTo>
                    <a:lnTo>
                      <a:pt x="6" y="18"/>
                    </a:lnTo>
                    <a:lnTo>
                      <a:pt x="7" y="18"/>
                    </a:lnTo>
                    <a:lnTo>
                      <a:pt x="9" y="17"/>
                    </a:lnTo>
                    <a:lnTo>
                      <a:pt x="10" y="17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5" y="15"/>
                    </a:lnTo>
                    <a:lnTo>
                      <a:pt x="17" y="14"/>
                    </a:lnTo>
                    <a:lnTo>
                      <a:pt x="19" y="14"/>
                    </a:lnTo>
                    <a:lnTo>
                      <a:pt x="20" y="13"/>
                    </a:lnTo>
                    <a:lnTo>
                      <a:pt x="21" y="12"/>
                    </a:lnTo>
                    <a:lnTo>
                      <a:pt x="23" y="12"/>
                    </a:lnTo>
                    <a:lnTo>
                      <a:pt x="23" y="11"/>
                    </a:lnTo>
                    <a:lnTo>
                      <a:pt x="24" y="11"/>
                    </a:lnTo>
                    <a:lnTo>
                      <a:pt x="26" y="9"/>
                    </a:lnTo>
                    <a:lnTo>
                      <a:pt x="27" y="8"/>
                    </a:lnTo>
                    <a:lnTo>
                      <a:pt x="28" y="7"/>
                    </a:lnTo>
                    <a:lnTo>
                      <a:pt x="28" y="6"/>
                    </a:lnTo>
                    <a:lnTo>
                      <a:pt x="28" y="5"/>
                    </a:lnTo>
                    <a:lnTo>
                      <a:pt x="28" y="3"/>
                    </a:lnTo>
                    <a:lnTo>
                      <a:pt x="28" y="1"/>
                    </a:lnTo>
                    <a:lnTo>
                      <a:pt x="27" y="0"/>
                    </a:lnTo>
                    <a:lnTo>
                      <a:pt x="20" y="3"/>
                    </a:lnTo>
                    <a:lnTo>
                      <a:pt x="20" y="4"/>
                    </a:lnTo>
                    <a:lnTo>
                      <a:pt x="19" y="6"/>
                    </a:lnTo>
                    <a:lnTo>
                      <a:pt x="18" y="7"/>
                    </a:lnTo>
                    <a:lnTo>
                      <a:pt x="17" y="8"/>
                    </a:lnTo>
                    <a:lnTo>
                      <a:pt x="15" y="9"/>
                    </a:lnTo>
                    <a:lnTo>
                      <a:pt x="12" y="10"/>
                    </a:lnTo>
                    <a:lnTo>
                      <a:pt x="9" y="11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68" name="Freeform 280"/>
              <p:cNvSpPr>
                <a:spLocks/>
              </p:cNvSpPr>
              <p:nvPr/>
            </p:nvSpPr>
            <p:spPr bwMode="auto">
              <a:xfrm>
                <a:off x="4067" y="1824"/>
                <a:ext cx="11" cy="12"/>
              </a:xfrm>
              <a:custGeom>
                <a:avLst/>
                <a:gdLst>
                  <a:gd name="T0" fmla="*/ 9 w 11"/>
                  <a:gd name="T1" fmla="*/ 6 h 12"/>
                  <a:gd name="T2" fmla="*/ 9 w 11"/>
                  <a:gd name="T3" fmla="*/ 5 h 12"/>
                  <a:gd name="T4" fmla="*/ 8 w 11"/>
                  <a:gd name="T5" fmla="*/ 4 h 12"/>
                  <a:gd name="T6" fmla="*/ 8 w 11"/>
                  <a:gd name="T7" fmla="*/ 3 h 12"/>
                  <a:gd name="T8" fmla="*/ 7 w 11"/>
                  <a:gd name="T9" fmla="*/ 2 h 12"/>
                  <a:gd name="T10" fmla="*/ 7 w 11"/>
                  <a:gd name="T11" fmla="*/ 1 h 12"/>
                  <a:gd name="T12" fmla="*/ 6 w 11"/>
                  <a:gd name="T13" fmla="*/ 1 h 12"/>
                  <a:gd name="T14" fmla="*/ 6 w 11"/>
                  <a:gd name="T15" fmla="*/ 1 h 12"/>
                  <a:gd name="T16" fmla="*/ 5 w 11"/>
                  <a:gd name="T17" fmla="*/ 0 h 12"/>
                  <a:gd name="T18" fmla="*/ 5 w 11"/>
                  <a:gd name="T19" fmla="*/ 1 h 12"/>
                  <a:gd name="T20" fmla="*/ 5 w 11"/>
                  <a:gd name="T21" fmla="*/ 3 h 12"/>
                  <a:gd name="T22" fmla="*/ 6 w 11"/>
                  <a:gd name="T23" fmla="*/ 5 h 12"/>
                  <a:gd name="T24" fmla="*/ 6 w 11"/>
                  <a:gd name="T25" fmla="*/ 5 h 12"/>
                  <a:gd name="T26" fmla="*/ 0 w 11"/>
                  <a:gd name="T27" fmla="*/ 5 h 12"/>
                  <a:gd name="T28" fmla="*/ 1 w 11"/>
                  <a:gd name="T29" fmla="*/ 12 h 12"/>
                  <a:gd name="T30" fmla="*/ 1 w 11"/>
                  <a:gd name="T31" fmla="*/ 12 h 12"/>
                  <a:gd name="T32" fmla="*/ 2 w 11"/>
                  <a:gd name="T33" fmla="*/ 12 h 12"/>
                  <a:gd name="T34" fmla="*/ 3 w 11"/>
                  <a:gd name="T35" fmla="*/ 12 h 12"/>
                  <a:gd name="T36" fmla="*/ 4 w 11"/>
                  <a:gd name="T37" fmla="*/ 12 h 12"/>
                  <a:gd name="T38" fmla="*/ 5 w 11"/>
                  <a:gd name="T39" fmla="*/ 12 h 12"/>
                  <a:gd name="T40" fmla="*/ 6 w 11"/>
                  <a:gd name="T41" fmla="*/ 12 h 12"/>
                  <a:gd name="T42" fmla="*/ 6 w 11"/>
                  <a:gd name="T43" fmla="*/ 12 h 12"/>
                  <a:gd name="T44" fmla="*/ 7 w 11"/>
                  <a:gd name="T45" fmla="*/ 12 h 12"/>
                  <a:gd name="T46" fmla="*/ 7 w 11"/>
                  <a:gd name="T47" fmla="*/ 12 h 12"/>
                  <a:gd name="T48" fmla="*/ 8 w 11"/>
                  <a:gd name="T49" fmla="*/ 12 h 12"/>
                  <a:gd name="T50" fmla="*/ 8 w 11"/>
                  <a:gd name="T51" fmla="*/ 11 h 12"/>
                  <a:gd name="T52" fmla="*/ 9 w 11"/>
                  <a:gd name="T53" fmla="*/ 11 h 12"/>
                  <a:gd name="T54" fmla="*/ 9 w 11"/>
                  <a:gd name="T55" fmla="*/ 11 h 12"/>
                  <a:gd name="T56" fmla="*/ 10 w 11"/>
                  <a:gd name="T57" fmla="*/ 11 h 12"/>
                  <a:gd name="T58" fmla="*/ 10 w 11"/>
                  <a:gd name="T59" fmla="*/ 11 h 12"/>
                  <a:gd name="T60" fmla="*/ 11 w 11"/>
                  <a:gd name="T61" fmla="*/ 10 h 12"/>
                  <a:gd name="T62" fmla="*/ 9 w 11"/>
                  <a:gd name="T63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" h="12">
                    <a:moveTo>
                      <a:pt x="9" y="6"/>
                    </a:moveTo>
                    <a:lnTo>
                      <a:pt x="9" y="5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0" y="5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9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69" name="Freeform 281"/>
              <p:cNvSpPr>
                <a:spLocks/>
              </p:cNvSpPr>
              <p:nvPr/>
            </p:nvSpPr>
            <p:spPr bwMode="auto">
              <a:xfrm>
                <a:off x="4056" y="1746"/>
                <a:ext cx="46" cy="46"/>
              </a:xfrm>
              <a:custGeom>
                <a:avLst/>
                <a:gdLst>
                  <a:gd name="T0" fmla="*/ 35 w 46"/>
                  <a:gd name="T1" fmla="*/ 5 h 46"/>
                  <a:gd name="T2" fmla="*/ 31 w 46"/>
                  <a:gd name="T3" fmla="*/ 3 h 46"/>
                  <a:gd name="T4" fmla="*/ 27 w 46"/>
                  <a:gd name="T5" fmla="*/ 1 h 46"/>
                  <a:gd name="T6" fmla="*/ 22 w 46"/>
                  <a:gd name="T7" fmla="*/ 0 h 46"/>
                  <a:gd name="T8" fmla="*/ 18 w 46"/>
                  <a:gd name="T9" fmla="*/ 0 h 46"/>
                  <a:gd name="T10" fmla="*/ 15 w 46"/>
                  <a:gd name="T11" fmla="*/ 1 h 46"/>
                  <a:gd name="T12" fmla="*/ 11 w 46"/>
                  <a:gd name="T13" fmla="*/ 1 h 46"/>
                  <a:gd name="T14" fmla="*/ 9 w 46"/>
                  <a:gd name="T15" fmla="*/ 2 h 46"/>
                  <a:gd name="T16" fmla="*/ 6 w 46"/>
                  <a:gd name="T17" fmla="*/ 4 h 46"/>
                  <a:gd name="T18" fmla="*/ 2 w 46"/>
                  <a:gd name="T19" fmla="*/ 7 h 46"/>
                  <a:gd name="T20" fmla="*/ 1 w 46"/>
                  <a:gd name="T21" fmla="*/ 10 h 46"/>
                  <a:gd name="T22" fmla="*/ 0 w 46"/>
                  <a:gd name="T23" fmla="*/ 15 h 46"/>
                  <a:gd name="T24" fmla="*/ 0 w 46"/>
                  <a:gd name="T25" fmla="*/ 19 h 46"/>
                  <a:gd name="T26" fmla="*/ 1 w 46"/>
                  <a:gd name="T27" fmla="*/ 22 h 46"/>
                  <a:gd name="T28" fmla="*/ 2 w 46"/>
                  <a:gd name="T29" fmla="*/ 25 h 46"/>
                  <a:gd name="T30" fmla="*/ 4 w 46"/>
                  <a:gd name="T31" fmla="*/ 28 h 46"/>
                  <a:gd name="T32" fmla="*/ 7 w 46"/>
                  <a:gd name="T33" fmla="*/ 30 h 46"/>
                  <a:gd name="T34" fmla="*/ 10 w 46"/>
                  <a:gd name="T35" fmla="*/ 32 h 46"/>
                  <a:gd name="T36" fmla="*/ 14 w 46"/>
                  <a:gd name="T37" fmla="*/ 33 h 46"/>
                  <a:gd name="T38" fmla="*/ 18 w 46"/>
                  <a:gd name="T39" fmla="*/ 33 h 46"/>
                  <a:gd name="T40" fmla="*/ 21 w 46"/>
                  <a:gd name="T41" fmla="*/ 34 h 46"/>
                  <a:gd name="T42" fmla="*/ 24 w 46"/>
                  <a:gd name="T43" fmla="*/ 33 h 46"/>
                  <a:gd name="T44" fmla="*/ 26 w 46"/>
                  <a:gd name="T45" fmla="*/ 33 h 46"/>
                  <a:gd name="T46" fmla="*/ 28 w 46"/>
                  <a:gd name="T47" fmla="*/ 33 h 46"/>
                  <a:gd name="T48" fmla="*/ 29 w 46"/>
                  <a:gd name="T49" fmla="*/ 38 h 46"/>
                  <a:gd name="T50" fmla="*/ 29 w 46"/>
                  <a:gd name="T51" fmla="*/ 45 h 46"/>
                  <a:gd name="T52" fmla="*/ 32 w 46"/>
                  <a:gd name="T53" fmla="*/ 46 h 46"/>
                  <a:gd name="T54" fmla="*/ 36 w 46"/>
                  <a:gd name="T55" fmla="*/ 46 h 46"/>
                  <a:gd name="T56" fmla="*/ 41 w 46"/>
                  <a:gd name="T57" fmla="*/ 45 h 46"/>
                  <a:gd name="T58" fmla="*/ 45 w 46"/>
                  <a:gd name="T59" fmla="*/ 43 h 46"/>
                  <a:gd name="T60" fmla="*/ 46 w 46"/>
                  <a:gd name="T61" fmla="*/ 39 h 46"/>
                  <a:gd name="T62" fmla="*/ 45 w 46"/>
                  <a:gd name="T63" fmla="*/ 30 h 46"/>
                  <a:gd name="T64" fmla="*/ 43 w 46"/>
                  <a:gd name="T65" fmla="*/ 19 h 46"/>
                  <a:gd name="T66" fmla="*/ 40 w 46"/>
                  <a:gd name="T67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6" h="46">
                    <a:moveTo>
                      <a:pt x="38" y="7"/>
                    </a:moveTo>
                    <a:lnTo>
                      <a:pt x="35" y="5"/>
                    </a:lnTo>
                    <a:lnTo>
                      <a:pt x="33" y="4"/>
                    </a:lnTo>
                    <a:lnTo>
                      <a:pt x="31" y="3"/>
                    </a:lnTo>
                    <a:lnTo>
                      <a:pt x="29" y="2"/>
                    </a:lnTo>
                    <a:lnTo>
                      <a:pt x="27" y="1"/>
                    </a:lnTo>
                    <a:lnTo>
                      <a:pt x="24" y="1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1" y="22"/>
                    </a:lnTo>
                    <a:lnTo>
                      <a:pt x="1" y="23"/>
                    </a:lnTo>
                    <a:lnTo>
                      <a:pt x="2" y="25"/>
                    </a:lnTo>
                    <a:lnTo>
                      <a:pt x="3" y="26"/>
                    </a:lnTo>
                    <a:lnTo>
                      <a:pt x="4" y="28"/>
                    </a:lnTo>
                    <a:lnTo>
                      <a:pt x="5" y="29"/>
                    </a:lnTo>
                    <a:lnTo>
                      <a:pt x="7" y="30"/>
                    </a:lnTo>
                    <a:lnTo>
                      <a:pt x="8" y="31"/>
                    </a:lnTo>
                    <a:lnTo>
                      <a:pt x="10" y="32"/>
                    </a:lnTo>
                    <a:lnTo>
                      <a:pt x="12" y="32"/>
                    </a:lnTo>
                    <a:lnTo>
                      <a:pt x="14" y="33"/>
                    </a:lnTo>
                    <a:lnTo>
                      <a:pt x="16" y="33"/>
                    </a:lnTo>
                    <a:lnTo>
                      <a:pt x="18" y="33"/>
                    </a:lnTo>
                    <a:lnTo>
                      <a:pt x="20" y="34"/>
                    </a:lnTo>
                    <a:lnTo>
                      <a:pt x="21" y="34"/>
                    </a:lnTo>
                    <a:lnTo>
                      <a:pt x="23" y="34"/>
                    </a:lnTo>
                    <a:lnTo>
                      <a:pt x="24" y="33"/>
                    </a:lnTo>
                    <a:lnTo>
                      <a:pt x="25" y="33"/>
                    </a:lnTo>
                    <a:lnTo>
                      <a:pt x="26" y="33"/>
                    </a:lnTo>
                    <a:lnTo>
                      <a:pt x="27" y="33"/>
                    </a:lnTo>
                    <a:lnTo>
                      <a:pt x="28" y="33"/>
                    </a:lnTo>
                    <a:lnTo>
                      <a:pt x="29" y="33"/>
                    </a:lnTo>
                    <a:lnTo>
                      <a:pt x="29" y="38"/>
                    </a:lnTo>
                    <a:lnTo>
                      <a:pt x="29" y="42"/>
                    </a:lnTo>
                    <a:lnTo>
                      <a:pt x="29" y="45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6" y="46"/>
                    </a:lnTo>
                    <a:lnTo>
                      <a:pt x="39" y="46"/>
                    </a:lnTo>
                    <a:lnTo>
                      <a:pt x="41" y="45"/>
                    </a:lnTo>
                    <a:lnTo>
                      <a:pt x="43" y="44"/>
                    </a:lnTo>
                    <a:lnTo>
                      <a:pt x="45" y="43"/>
                    </a:lnTo>
                    <a:lnTo>
                      <a:pt x="45" y="41"/>
                    </a:lnTo>
                    <a:lnTo>
                      <a:pt x="46" y="39"/>
                    </a:lnTo>
                    <a:lnTo>
                      <a:pt x="46" y="35"/>
                    </a:lnTo>
                    <a:lnTo>
                      <a:pt x="45" y="30"/>
                    </a:lnTo>
                    <a:lnTo>
                      <a:pt x="44" y="24"/>
                    </a:lnTo>
                    <a:lnTo>
                      <a:pt x="43" y="19"/>
                    </a:lnTo>
                    <a:lnTo>
                      <a:pt x="42" y="14"/>
                    </a:lnTo>
                    <a:lnTo>
                      <a:pt x="40" y="10"/>
                    </a:lnTo>
                    <a:lnTo>
                      <a:pt x="38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70" name="Freeform 282"/>
              <p:cNvSpPr>
                <a:spLocks/>
              </p:cNvSpPr>
              <p:nvPr/>
            </p:nvSpPr>
            <p:spPr bwMode="auto">
              <a:xfrm>
                <a:off x="4050" y="1753"/>
                <a:ext cx="50" cy="43"/>
              </a:xfrm>
              <a:custGeom>
                <a:avLst/>
                <a:gdLst>
                  <a:gd name="T0" fmla="*/ 49 w 50"/>
                  <a:gd name="T1" fmla="*/ 18 h 43"/>
                  <a:gd name="T2" fmla="*/ 50 w 50"/>
                  <a:gd name="T3" fmla="*/ 21 h 43"/>
                  <a:gd name="T4" fmla="*/ 50 w 50"/>
                  <a:gd name="T5" fmla="*/ 24 h 43"/>
                  <a:gd name="T6" fmla="*/ 48 w 50"/>
                  <a:gd name="T7" fmla="*/ 27 h 43"/>
                  <a:gd name="T8" fmla="*/ 47 w 50"/>
                  <a:gd name="T9" fmla="*/ 30 h 43"/>
                  <a:gd name="T10" fmla="*/ 44 w 50"/>
                  <a:gd name="T11" fmla="*/ 31 h 43"/>
                  <a:gd name="T12" fmla="*/ 42 w 50"/>
                  <a:gd name="T13" fmla="*/ 31 h 43"/>
                  <a:gd name="T14" fmla="*/ 42 w 50"/>
                  <a:gd name="T15" fmla="*/ 31 h 43"/>
                  <a:gd name="T16" fmla="*/ 41 w 50"/>
                  <a:gd name="T17" fmla="*/ 32 h 43"/>
                  <a:gd name="T18" fmla="*/ 40 w 50"/>
                  <a:gd name="T19" fmla="*/ 35 h 43"/>
                  <a:gd name="T20" fmla="*/ 38 w 50"/>
                  <a:gd name="T21" fmla="*/ 37 h 43"/>
                  <a:gd name="T22" fmla="*/ 35 w 50"/>
                  <a:gd name="T23" fmla="*/ 39 h 43"/>
                  <a:gd name="T24" fmla="*/ 33 w 50"/>
                  <a:gd name="T25" fmla="*/ 41 h 43"/>
                  <a:gd name="T26" fmla="*/ 30 w 50"/>
                  <a:gd name="T27" fmla="*/ 42 h 43"/>
                  <a:gd name="T28" fmla="*/ 27 w 50"/>
                  <a:gd name="T29" fmla="*/ 43 h 43"/>
                  <a:gd name="T30" fmla="*/ 24 w 50"/>
                  <a:gd name="T31" fmla="*/ 43 h 43"/>
                  <a:gd name="T32" fmla="*/ 20 w 50"/>
                  <a:gd name="T33" fmla="*/ 43 h 43"/>
                  <a:gd name="T34" fmla="*/ 16 w 50"/>
                  <a:gd name="T35" fmla="*/ 42 h 43"/>
                  <a:gd name="T36" fmla="*/ 12 w 50"/>
                  <a:gd name="T37" fmla="*/ 41 h 43"/>
                  <a:gd name="T38" fmla="*/ 8 w 50"/>
                  <a:gd name="T39" fmla="*/ 38 h 43"/>
                  <a:gd name="T40" fmla="*/ 5 w 50"/>
                  <a:gd name="T41" fmla="*/ 35 h 43"/>
                  <a:gd name="T42" fmla="*/ 3 w 50"/>
                  <a:gd name="T43" fmla="*/ 32 h 43"/>
                  <a:gd name="T44" fmla="*/ 1 w 50"/>
                  <a:gd name="T45" fmla="*/ 28 h 43"/>
                  <a:gd name="T46" fmla="*/ 0 w 50"/>
                  <a:gd name="T47" fmla="*/ 23 h 43"/>
                  <a:gd name="T48" fmla="*/ 0 w 50"/>
                  <a:gd name="T49" fmla="*/ 19 h 43"/>
                  <a:gd name="T50" fmla="*/ 1 w 50"/>
                  <a:gd name="T51" fmla="*/ 14 h 43"/>
                  <a:gd name="T52" fmla="*/ 3 w 50"/>
                  <a:gd name="T53" fmla="*/ 10 h 43"/>
                  <a:gd name="T54" fmla="*/ 5 w 50"/>
                  <a:gd name="T55" fmla="*/ 8 h 43"/>
                  <a:gd name="T56" fmla="*/ 6 w 50"/>
                  <a:gd name="T57" fmla="*/ 7 h 43"/>
                  <a:gd name="T58" fmla="*/ 7 w 50"/>
                  <a:gd name="T59" fmla="*/ 6 h 43"/>
                  <a:gd name="T60" fmla="*/ 8 w 50"/>
                  <a:gd name="T61" fmla="*/ 5 h 43"/>
                  <a:gd name="T62" fmla="*/ 8 w 50"/>
                  <a:gd name="T63" fmla="*/ 4 h 43"/>
                  <a:gd name="T64" fmla="*/ 10 w 50"/>
                  <a:gd name="T65" fmla="*/ 3 h 43"/>
                  <a:gd name="T66" fmla="*/ 13 w 50"/>
                  <a:gd name="T67" fmla="*/ 2 h 43"/>
                  <a:gd name="T68" fmla="*/ 18 w 50"/>
                  <a:gd name="T69" fmla="*/ 0 h 43"/>
                  <a:gd name="T70" fmla="*/ 23 w 50"/>
                  <a:gd name="T71" fmla="*/ 0 h 43"/>
                  <a:gd name="T72" fmla="*/ 28 w 50"/>
                  <a:gd name="T73" fmla="*/ 0 h 43"/>
                  <a:gd name="T74" fmla="*/ 31 w 50"/>
                  <a:gd name="T75" fmla="*/ 1 h 43"/>
                  <a:gd name="T76" fmla="*/ 34 w 50"/>
                  <a:gd name="T77" fmla="*/ 3 h 43"/>
                  <a:gd name="T78" fmla="*/ 37 w 50"/>
                  <a:gd name="T79" fmla="*/ 5 h 43"/>
                  <a:gd name="T80" fmla="*/ 39 w 50"/>
                  <a:gd name="T81" fmla="*/ 7 h 43"/>
                  <a:gd name="T82" fmla="*/ 41 w 50"/>
                  <a:gd name="T83" fmla="*/ 9 h 43"/>
                  <a:gd name="T84" fmla="*/ 44 w 50"/>
                  <a:gd name="T85" fmla="*/ 12 h 43"/>
                  <a:gd name="T86" fmla="*/ 47 w 50"/>
                  <a:gd name="T87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" h="43">
                    <a:moveTo>
                      <a:pt x="49" y="17"/>
                    </a:moveTo>
                    <a:lnTo>
                      <a:pt x="49" y="18"/>
                    </a:lnTo>
                    <a:lnTo>
                      <a:pt x="50" y="19"/>
                    </a:lnTo>
                    <a:lnTo>
                      <a:pt x="50" y="21"/>
                    </a:lnTo>
                    <a:lnTo>
                      <a:pt x="50" y="22"/>
                    </a:lnTo>
                    <a:lnTo>
                      <a:pt x="50" y="24"/>
                    </a:lnTo>
                    <a:lnTo>
                      <a:pt x="49" y="25"/>
                    </a:lnTo>
                    <a:lnTo>
                      <a:pt x="48" y="27"/>
                    </a:lnTo>
                    <a:lnTo>
                      <a:pt x="48" y="28"/>
                    </a:lnTo>
                    <a:lnTo>
                      <a:pt x="47" y="30"/>
                    </a:lnTo>
                    <a:lnTo>
                      <a:pt x="45" y="30"/>
                    </a:lnTo>
                    <a:lnTo>
                      <a:pt x="44" y="31"/>
                    </a:lnTo>
                    <a:lnTo>
                      <a:pt x="43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1" y="32"/>
                    </a:lnTo>
                    <a:lnTo>
                      <a:pt x="40" y="34"/>
                    </a:lnTo>
                    <a:lnTo>
                      <a:pt x="40" y="35"/>
                    </a:lnTo>
                    <a:lnTo>
                      <a:pt x="39" y="36"/>
                    </a:lnTo>
                    <a:lnTo>
                      <a:pt x="38" y="37"/>
                    </a:lnTo>
                    <a:lnTo>
                      <a:pt x="36" y="38"/>
                    </a:lnTo>
                    <a:lnTo>
                      <a:pt x="35" y="39"/>
                    </a:lnTo>
                    <a:lnTo>
                      <a:pt x="34" y="40"/>
                    </a:lnTo>
                    <a:lnTo>
                      <a:pt x="33" y="41"/>
                    </a:lnTo>
                    <a:lnTo>
                      <a:pt x="31" y="41"/>
                    </a:lnTo>
                    <a:lnTo>
                      <a:pt x="30" y="42"/>
                    </a:lnTo>
                    <a:lnTo>
                      <a:pt x="28" y="42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4" y="43"/>
                    </a:lnTo>
                    <a:lnTo>
                      <a:pt x="22" y="43"/>
                    </a:lnTo>
                    <a:lnTo>
                      <a:pt x="20" y="43"/>
                    </a:lnTo>
                    <a:lnTo>
                      <a:pt x="18" y="43"/>
                    </a:lnTo>
                    <a:lnTo>
                      <a:pt x="16" y="42"/>
                    </a:lnTo>
                    <a:lnTo>
                      <a:pt x="14" y="41"/>
                    </a:lnTo>
                    <a:lnTo>
                      <a:pt x="12" y="41"/>
                    </a:lnTo>
                    <a:lnTo>
                      <a:pt x="10" y="39"/>
                    </a:lnTo>
                    <a:lnTo>
                      <a:pt x="8" y="38"/>
                    </a:lnTo>
                    <a:lnTo>
                      <a:pt x="7" y="37"/>
                    </a:lnTo>
                    <a:lnTo>
                      <a:pt x="5" y="35"/>
                    </a:lnTo>
                    <a:lnTo>
                      <a:pt x="4" y="33"/>
                    </a:lnTo>
                    <a:lnTo>
                      <a:pt x="3" y="32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1" y="17"/>
                    </a:lnTo>
                    <a:lnTo>
                      <a:pt x="1" y="14"/>
                    </a:lnTo>
                    <a:lnTo>
                      <a:pt x="2" y="12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10" y="3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1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30" y="1"/>
                    </a:lnTo>
                    <a:lnTo>
                      <a:pt x="31" y="1"/>
                    </a:lnTo>
                    <a:lnTo>
                      <a:pt x="33" y="2"/>
                    </a:lnTo>
                    <a:lnTo>
                      <a:pt x="34" y="3"/>
                    </a:lnTo>
                    <a:lnTo>
                      <a:pt x="35" y="4"/>
                    </a:lnTo>
                    <a:lnTo>
                      <a:pt x="37" y="5"/>
                    </a:lnTo>
                    <a:lnTo>
                      <a:pt x="38" y="6"/>
                    </a:lnTo>
                    <a:lnTo>
                      <a:pt x="39" y="7"/>
                    </a:lnTo>
                    <a:lnTo>
                      <a:pt x="40" y="8"/>
                    </a:lnTo>
                    <a:lnTo>
                      <a:pt x="41" y="9"/>
                    </a:lnTo>
                    <a:lnTo>
                      <a:pt x="43" y="11"/>
                    </a:lnTo>
                    <a:lnTo>
                      <a:pt x="44" y="12"/>
                    </a:lnTo>
                    <a:lnTo>
                      <a:pt x="46" y="14"/>
                    </a:lnTo>
                    <a:lnTo>
                      <a:pt x="47" y="16"/>
                    </a:lnTo>
                    <a:lnTo>
                      <a:pt x="49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71" name="Freeform 283"/>
              <p:cNvSpPr>
                <a:spLocks/>
              </p:cNvSpPr>
              <p:nvPr/>
            </p:nvSpPr>
            <p:spPr bwMode="auto">
              <a:xfrm>
                <a:off x="4054" y="1756"/>
                <a:ext cx="43" cy="37"/>
              </a:xfrm>
              <a:custGeom>
                <a:avLst/>
                <a:gdLst>
                  <a:gd name="T0" fmla="*/ 39 w 43"/>
                  <a:gd name="T1" fmla="*/ 14 h 37"/>
                  <a:gd name="T2" fmla="*/ 38 w 43"/>
                  <a:gd name="T3" fmla="*/ 14 h 37"/>
                  <a:gd name="T4" fmla="*/ 37 w 43"/>
                  <a:gd name="T5" fmla="*/ 14 h 37"/>
                  <a:gd name="T6" fmla="*/ 37 w 43"/>
                  <a:gd name="T7" fmla="*/ 15 h 37"/>
                  <a:gd name="T8" fmla="*/ 36 w 43"/>
                  <a:gd name="T9" fmla="*/ 15 h 37"/>
                  <a:gd name="T10" fmla="*/ 36 w 43"/>
                  <a:gd name="T11" fmla="*/ 12 h 37"/>
                  <a:gd name="T12" fmla="*/ 34 w 43"/>
                  <a:gd name="T13" fmla="*/ 9 h 37"/>
                  <a:gd name="T14" fmla="*/ 32 w 43"/>
                  <a:gd name="T15" fmla="*/ 6 h 37"/>
                  <a:gd name="T16" fmla="*/ 30 w 43"/>
                  <a:gd name="T17" fmla="*/ 4 h 37"/>
                  <a:gd name="T18" fmla="*/ 27 w 43"/>
                  <a:gd name="T19" fmla="*/ 2 h 37"/>
                  <a:gd name="T20" fmla="*/ 25 w 43"/>
                  <a:gd name="T21" fmla="*/ 1 h 37"/>
                  <a:gd name="T22" fmla="*/ 22 w 43"/>
                  <a:gd name="T23" fmla="*/ 0 h 37"/>
                  <a:gd name="T24" fmla="*/ 18 w 43"/>
                  <a:gd name="T25" fmla="*/ 0 h 37"/>
                  <a:gd name="T26" fmla="*/ 14 w 43"/>
                  <a:gd name="T27" fmla="*/ 0 h 37"/>
                  <a:gd name="T28" fmla="*/ 11 w 43"/>
                  <a:gd name="T29" fmla="*/ 1 h 37"/>
                  <a:gd name="T30" fmla="*/ 8 w 43"/>
                  <a:gd name="T31" fmla="*/ 3 h 37"/>
                  <a:gd name="T32" fmla="*/ 5 w 43"/>
                  <a:gd name="T33" fmla="*/ 5 h 37"/>
                  <a:gd name="T34" fmla="*/ 3 w 43"/>
                  <a:gd name="T35" fmla="*/ 8 h 37"/>
                  <a:gd name="T36" fmla="*/ 1 w 43"/>
                  <a:gd name="T37" fmla="*/ 11 h 37"/>
                  <a:gd name="T38" fmla="*/ 0 w 43"/>
                  <a:gd name="T39" fmla="*/ 15 h 37"/>
                  <a:gd name="T40" fmla="*/ 0 w 43"/>
                  <a:gd name="T41" fmla="*/ 18 h 37"/>
                  <a:gd name="T42" fmla="*/ 0 w 43"/>
                  <a:gd name="T43" fmla="*/ 22 h 37"/>
                  <a:gd name="T44" fmla="*/ 1 w 43"/>
                  <a:gd name="T45" fmla="*/ 25 h 37"/>
                  <a:gd name="T46" fmla="*/ 3 w 43"/>
                  <a:gd name="T47" fmla="*/ 29 h 37"/>
                  <a:gd name="T48" fmla="*/ 5 w 43"/>
                  <a:gd name="T49" fmla="*/ 31 h 37"/>
                  <a:gd name="T50" fmla="*/ 8 w 43"/>
                  <a:gd name="T51" fmla="*/ 34 h 37"/>
                  <a:gd name="T52" fmla="*/ 11 w 43"/>
                  <a:gd name="T53" fmla="*/ 35 h 37"/>
                  <a:gd name="T54" fmla="*/ 14 w 43"/>
                  <a:gd name="T55" fmla="*/ 36 h 37"/>
                  <a:gd name="T56" fmla="*/ 18 w 43"/>
                  <a:gd name="T57" fmla="*/ 37 h 37"/>
                  <a:gd name="T58" fmla="*/ 21 w 43"/>
                  <a:gd name="T59" fmla="*/ 37 h 37"/>
                  <a:gd name="T60" fmla="*/ 24 w 43"/>
                  <a:gd name="T61" fmla="*/ 36 h 37"/>
                  <a:gd name="T62" fmla="*/ 27 w 43"/>
                  <a:gd name="T63" fmla="*/ 35 h 37"/>
                  <a:gd name="T64" fmla="*/ 29 w 43"/>
                  <a:gd name="T65" fmla="*/ 33 h 37"/>
                  <a:gd name="T66" fmla="*/ 32 w 43"/>
                  <a:gd name="T67" fmla="*/ 31 h 37"/>
                  <a:gd name="T68" fmla="*/ 34 w 43"/>
                  <a:gd name="T69" fmla="*/ 29 h 37"/>
                  <a:gd name="T70" fmla="*/ 35 w 43"/>
                  <a:gd name="T71" fmla="*/ 26 h 37"/>
                  <a:gd name="T72" fmla="*/ 36 w 43"/>
                  <a:gd name="T73" fmla="*/ 23 h 37"/>
                  <a:gd name="T74" fmla="*/ 37 w 43"/>
                  <a:gd name="T75" fmla="*/ 24 h 37"/>
                  <a:gd name="T76" fmla="*/ 37 w 43"/>
                  <a:gd name="T77" fmla="*/ 24 h 37"/>
                  <a:gd name="T78" fmla="*/ 38 w 43"/>
                  <a:gd name="T79" fmla="*/ 25 h 37"/>
                  <a:gd name="T80" fmla="*/ 39 w 43"/>
                  <a:gd name="T81" fmla="*/ 25 h 37"/>
                  <a:gd name="T82" fmla="*/ 40 w 43"/>
                  <a:gd name="T83" fmla="*/ 25 h 37"/>
                  <a:gd name="T84" fmla="*/ 41 w 43"/>
                  <a:gd name="T85" fmla="*/ 24 h 37"/>
                  <a:gd name="T86" fmla="*/ 41 w 43"/>
                  <a:gd name="T87" fmla="*/ 24 h 37"/>
                  <a:gd name="T88" fmla="*/ 42 w 43"/>
                  <a:gd name="T89" fmla="*/ 23 h 37"/>
                  <a:gd name="T90" fmla="*/ 42 w 43"/>
                  <a:gd name="T91" fmla="*/ 22 h 37"/>
                  <a:gd name="T92" fmla="*/ 43 w 43"/>
                  <a:gd name="T93" fmla="*/ 21 h 37"/>
                  <a:gd name="T94" fmla="*/ 43 w 43"/>
                  <a:gd name="T95" fmla="*/ 20 h 37"/>
                  <a:gd name="T96" fmla="*/ 43 w 43"/>
                  <a:gd name="T97" fmla="*/ 19 h 37"/>
                  <a:gd name="T98" fmla="*/ 43 w 43"/>
                  <a:gd name="T99" fmla="*/ 18 h 37"/>
                  <a:gd name="T100" fmla="*/ 43 w 43"/>
                  <a:gd name="T101" fmla="*/ 17 h 37"/>
                  <a:gd name="T102" fmla="*/ 42 w 43"/>
                  <a:gd name="T103" fmla="*/ 16 h 37"/>
                  <a:gd name="T104" fmla="*/ 42 w 43"/>
                  <a:gd name="T105" fmla="*/ 15 h 37"/>
                  <a:gd name="T106" fmla="*/ 41 w 43"/>
                  <a:gd name="T107" fmla="*/ 15 h 37"/>
                  <a:gd name="T108" fmla="*/ 41 w 43"/>
                  <a:gd name="T109" fmla="*/ 14 h 37"/>
                  <a:gd name="T110" fmla="*/ 40 w 43"/>
                  <a:gd name="T111" fmla="*/ 14 h 37"/>
                  <a:gd name="T112" fmla="*/ 39 w 43"/>
                  <a:gd name="T113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3" h="37">
                    <a:moveTo>
                      <a:pt x="39" y="14"/>
                    </a:moveTo>
                    <a:lnTo>
                      <a:pt x="38" y="14"/>
                    </a:lnTo>
                    <a:lnTo>
                      <a:pt x="37" y="14"/>
                    </a:lnTo>
                    <a:lnTo>
                      <a:pt x="37" y="15"/>
                    </a:lnTo>
                    <a:lnTo>
                      <a:pt x="36" y="15"/>
                    </a:lnTo>
                    <a:lnTo>
                      <a:pt x="36" y="12"/>
                    </a:lnTo>
                    <a:lnTo>
                      <a:pt x="34" y="9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7" y="2"/>
                    </a:lnTo>
                    <a:lnTo>
                      <a:pt x="25" y="1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1" y="1"/>
                    </a:lnTo>
                    <a:lnTo>
                      <a:pt x="8" y="3"/>
                    </a:lnTo>
                    <a:lnTo>
                      <a:pt x="5" y="5"/>
                    </a:lnTo>
                    <a:lnTo>
                      <a:pt x="3" y="8"/>
                    </a:lnTo>
                    <a:lnTo>
                      <a:pt x="1" y="11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1" y="25"/>
                    </a:lnTo>
                    <a:lnTo>
                      <a:pt x="3" y="29"/>
                    </a:lnTo>
                    <a:lnTo>
                      <a:pt x="5" y="31"/>
                    </a:lnTo>
                    <a:lnTo>
                      <a:pt x="8" y="34"/>
                    </a:lnTo>
                    <a:lnTo>
                      <a:pt x="11" y="35"/>
                    </a:lnTo>
                    <a:lnTo>
                      <a:pt x="14" y="36"/>
                    </a:lnTo>
                    <a:lnTo>
                      <a:pt x="18" y="37"/>
                    </a:lnTo>
                    <a:lnTo>
                      <a:pt x="21" y="37"/>
                    </a:lnTo>
                    <a:lnTo>
                      <a:pt x="24" y="36"/>
                    </a:lnTo>
                    <a:lnTo>
                      <a:pt x="27" y="35"/>
                    </a:lnTo>
                    <a:lnTo>
                      <a:pt x="29" y="33"/>
                    </a:lnTo>
                    <a:lnTo>
                      <a:pt x="32" y="31"/>
                    </a:lnTo>
                    <a:lnTo>
                      <a:pt x="34" y="29"/>
                    </a:lnTo>
                    <a:lnTo>
                      <a:pt x="35" y="26"/>
                    </a:lnTo>
                    <a:lnTo>
                      <a:pt x="36" y="23"/>
                    </a:lnTo>
                    <a:lnTo>
                      <a:pt x="37" y="24"/>
                    </a:lnTo>
                    <a:lnTo>
                      <a:pt x="37" y="24"/>
                    </a:lnTo>
                    <a:lnTo>
                      <a:pt x="38" y="25"/>
                    </a:lnTo>
                    <a:lnTo>
                      <a:pt x="39" y="25"/>
                    </a:lnTo>
                    <a:lnTo>
                      <a:pt x="40" y="25"/>
                    </a:lnTo>
                    <a:lnTo>
                      <a:pt x="41" y="24"/>
                    </a:lnTo>
                    <a:lnTo>
                      <a:pt x="41" y="24"/>
                    </a:lnTo>
                    <a:lnTo>
                      <a:pt x="42" y="23"/>
                    </a:lnTo>
                    <a:lnTo>
                      <a:pt x="42" y="22"/>
                    </a:lnTo>
                    <a:lnTo>
                      <a:pt x="43" y="21"/>
                    </a:lnTo>
                    <a:lnTo>
                      <a:pt x="43" y="20"/>
                    </a:lnTo>
                    <a:lnTo>
                      <a:pt x="43" y="19"/>
                    </a:lnTo>
                    <a:lnTo>
                      <a:pt x="43" y="18"/>
                    </a:lnTo>
                    <a:lnTo>
                      <a:pt x="43" y="17"/>
                    </a:lnTo>
                    <a:lnTo>
                      <a:pt x="42" y="16"/>
                    </a:lnTo>
                    <a:lnTo>
                      <a:pt x="42" y="15"/>
                    </a:lnTo>
                    <a:lnTo>
                      <a:pt x="41" y="15"/>
                    </a:lnTo>
                    <a:lnTo>
                      <a:pt x="41" y="14"/>
                    </a:lnTo>
                    <a:lnTo>
                      <a:pt x="40" y="14"/>
                    </a:lnTo>
                    <a:lnTo>
                      <a:pt x="39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72" name="Freeform 284"/>
              <p:cNvSpPr>
                <a:spLocks/>
              </p:cNvSpPr>
              <p:nvPr/>
            </p:nvSpPr>
            <p:spPr bwMode="auto">
              <a:xfrm>
                <a:off x="4063" y="1781"/>
                <a:ext cx="18" cy="7"/>
              </a:xfrm>
              <a:custGeom>
                <a:avLst/>
                <a:gdLst>
                  <a:gd name="T0" fmla="*/ 0 w 18"/>
                  <a:gd name="T1" fmla="*/ 0 h 7"/>
                  <a:gd name="T2" fmla="*/ 0 w 18"/>
                  <a:gd name="T3" fmla="*/ 2 h 7"/>
                  <a:gd name="T4" fmla="*/ 1 w 18"/>
                  <a:gd name="T5" fmla="*/ 3 h 7"/>
                  <a:gd name="T6" fmla="*/ 2 w 18"/>
                  <a:gd name="T7" fmla="*/ 4 h 7"/>
                  <a:gd name="T8" fmla="*/ 3 w 18"/>
                  <a:gd name="T9" fmla="*/ 5 h 7"/>
                  <a:gd name="T10" fmla="*/ 4 w 18"/>
                  <a:gd name="T11" fmla="*/ 6 h 7"/>
                  <a:gd name="T12" fmla="*/ 5 w 18"/>
                  <a:gd name="T13" fmla="*/ 6 h 7"/>
                  <a:gd name="T14" fmla="*/ 6 w 18"/>
                  <a:gd name="T15" fmla="*/ 7 h 7"/>
                  <a:gd name="T16" fmla="*/ 8 w 18"/>
                  <a:gd name="T17" fmla="*/ 7 h 7"/>
                  <a:gd name="T18" fmla="*/ 9 w 18"/>
                  <a:gd name="T19" fmla="*/ 7 h 7"/>
                  <a:gd name="T20" fmla="*/ 9 w 18"/>
                  <a:gd name="T21" fmla="*/ 7 h 7"/>
                  <a:gd name="T22" fmla="*/ 10 w 18"/>
                  <a:gd name="T23" fmla="*/ 7 h 7"/>
                  <a:gd name="T24" fmla="*/ 10 w 18"/>
                  <a:gd name="T25" fmla="*/ 7 h 7"/>
                  <a:gd name="T26" fmla="*/ 18 w 18"/>
                  <a:gd name="T27" fmla="*/ 0 h 7"/>
                  <a:gd name="T28" fmla="*/ 0 w 1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" h="7">
                    <a:moveTo>
                      <a:pt x="0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6" y="7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73" name="Freeform 285"/>
              <p:cNvSpPr>
                <a:spLocks/>
              </p:cNvSpPr>
              <p:nvPr/>
            </p:nvSpPr>
            <p:spPr bwMode="auto">
              <a:xfrm>
                <a:off x="4065" y="1783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 w 11"/>
                  <a:gd name="T3" fmla="*/ 2 h 2"/>
                  <a:gd name="T4" fmla="*/ 8 w 11"/>
                  <a:gd name="T5" fmla="*/ 2 h 2"/>
                  <a:gd name="T6" fmla="*/ 11 w 11"/>
                  <a:gd name="T7" fmla="*/ 0 h 2"/>
                  <a:gd name="T8" fmla="*/ 0 w 1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74" name="Freeform 286"/>
              <p:cNvSpPr>
                <a:spLocks/>
              </p:cNvSpPr>
              <p:nvPr/>
            </p:nvSpPr>
            <p:spPr bwMode="auto">
              <a:xfrm>
                <a:off x="4053" y="1749"/>
                <a:ext cx="36" cy="11"/>
              </a:xfrm>
              <a:custGeom>
                <a:avLst/>
                <a:gdLst>
                  <a:gd name="T0" fmla="*/ 29 w 36"/>
                  <a:gd name="T1" fmla="*/ 2 h 11"/>
                  <a:gd name="T2" fmla="*/ 28 w 36"/>
                  <a:gd name="T3" fmla="*/ 2 h 11"/>
                  <a:gd name="T4" fmla="*/ 28 w 36"/>
                  <a:gd name="T5" fmla="*/ 2 h 11"/>
                  <a:gd name="T6" fmla="*/ 26 w 36"/>
                  <a:gd name="T7" fmla="*/ 1 h 11"/>
                  <a:gd name="T8" fmla="*/ 25 w 36"/>
                  <a:gd name="T9" fmla="*/ 1 h 11"/>
                  <a:gd name="T10" fmla="*/ 24 w 36"/>
                  <a:gd name="T11" fmla="*/ 1 h 11"/>
                  <a:gd name="T12" fmla="*/ 23 w 36"/>
                  <a:gd name="T13" fmla="*/ 1 h 11"/>
                  <a:gd name="T14" fmla="*/ 21 w 36"/>
                  <a:gd name="T15" fmla="*/ 1 h 11"/>
                  <a:gd name="T16" fmla="*/ 19 w 36"/>
                  <a:gd name="T17" fmla="*/ 1 h 11"/>
                  <a:gd name="T18" fmla="*/ 18 w 36"/>
                  <a:gd name="T19" fmla="*/ 0 h 11"/>
                  <a:gd name="T20" fmla="*/ 16 w 36"/>
                  <a:gd name="T21" fmla="*/ 0 h 11"/>
                  <a:gd name="T22" fmla="*/ 15 w 36"/>
                  <a:gd name="T23" fmla="*/ 0 h 11"/>
                  <a:gd name="T24" fmla="*/ 13 w 36"/>
                  <a:gd name="T25" fmla="*/ 0 h 11"/>
                  <a:gd name="T26" fmla="*/ 12 w 36"/>
                  <a:gd name="T27" fmla="*/ 0 h 11"/>
                  <a:gd name="T28" fmla="*/ 11 w 36"/>
                  <a:gd name="T29" fmla="*/ 0 h 11"/>
                  <a:gd name="T30" fmla="*/ 10 w 36"/>
                  <a:gd name="T31" fmla="*/ 0 h 11"/>
                  <a:gd name="T32" fmla="*/ 10 w 36"/>
                  <a:gd name="T33" fmla="*/ 0 h 11"/>
                  <a:gd name="T34" fmla="*/ 8 w 36"/>
                  <a:gd name="T35" fmla="*/ 0 h 11"/>
                  <a:gd name="T36" fmla="*/ 6 w 36"/>
                  <a:gd name="T37" fmla="*/ 1 h 11"/>
                  <a:gd name="T38" fmla="*/ 5 w 36"/>
                  <a:gd name="T39" fmla="*/ 2 h 11"/>
                  <a:gd name="T40" fmla="*/ 3 w 36"/>
                  <a:gd name="T41" fmla="*/ 4 h 11"/>
                  <a:gd name="T42" fmla="*/ 2 w 36"/>
                  <a:gd name="T43" fmla="*/ 5 h 11"/>
                  <a:gd name="T44" fmla="*/ 1 w 36"/>
                  <a:gd name="T45" fmla="*/ 7 h 11"/>
                  <a:gd name="T46" fmla="*/ 0 w 36"/>
                  <a:gd name="T47" fmla="*/ 8 h 11"/>
                  <a:gd name="T48" fmla="*/ 0 w 36"/>
                  <a:gd name="T49" fmla="*/ 10 h 11"/>
                  <a:gd name="T50" fmla="*/ 0 w 36"/>
                  <a:gd name="T51" fmla="*/ 10 h 11"/>
                  <a:gd name="T52" fmla="*/ 2 w 36"/>
                  <a:gd name="T53" fmla="*/ 10 h 11"/>
                  <a:gd name="T54" fmla="*/ 3 w 36"/>
                  <a:gd name="T55" fmla="*/ 11 h 11"/>
                  <a:gd name="T56" fmla="*/ 5 w 36"/>
                  <a:gd name="T57" fmla="*/ 11 h 11"/>
                  <a:gd name="T58" fmla="*/ 8 w 36"/>
                  <a:gd name="T59" fmla="*/ 11 h 11"/>
                  <a:gd name="T60" fmla="*/ 10 w 36"/>
                  <a:gd name="T61" fmla="*/ 11 h 11"/>
                  <a:gd name="T62" fmla="*/ 13 w 36"/>
                  <a:gd name="T63" fmla="*/ 11 h 11"/>
                  <a:gd name="T64" fmla="*/ 16 w 36"/>
                  <a:gd name="T65" fmla="*/ 11 h 11"/>
                  <a:gd name="T66" fmla="*/ 19 w 36"/>
                  <a:gd name="T67" fmla="*/ 11 h 11"/>
                  <a:gd name="T68" fmla="*/ 23 w 36"/>
                  <a:gd name="T69" fmla="*/ 11 h 11"/>
                  <a:gd name="T70" fmla="*/ 25 w 36"/>
                  <a:gd name="T71" fmla="*/ 11 h 11"/>
                  <a:gd name="T72" fmla="*/ 28 w 36"/>
                  <a:gd name="T73" fmla="*/ 11 h 11"/>
                  <a:gd name="T74" fmla="*/ 30 w 36"/>
                  <a:gd name="T75" fmla="*/ 11 h 11"/>
                  <a:gd name="T76" fmla="*/ 32 w 36"/>
                  <a:gd name="T77" fmla="*/ 11 h 11"/>
                  <a:gd name="T78" fmla="*/ 33 w 36"/>
                  <a:gd name="T79" fmla="*/ 11 h 11"/>
                  <a:gd name="T80" fmla="*/ 34 w 36"/>
                  <a:gd name="T81" fmla="*/ 11 h 11"/>
                  <a:gd name="T82" fmla="*/ 35 w 36"/>
                  <a:gd name="T83" fmla="*/ 11 h 11"/>
                  <a:gd name="T84" fmla="*/ 36 w 36"/>
                  <a:gd name="T85" fmla="*/ 10 h 11"/>
                  <a:gd name="T86" fmla="*/ 36 w 36"/>
                  <a:gd name="T87" fmla="*/ 8 h 11"/>
                  <a:gd name="T88" fmla="*/ 35 w 36"/>
                  <a:gd name="T89" fmla="*/ 6 h 11"/>
                  <a:gd name="T90" fmla="*/ 34 w 36"/>
                  <a:gd name="T91" fmla="*/ 5 h 11"/>
                  <a:gd name="T92" fmla="*/ 32 w 36"/>
                  <a:gd name="T93" fmla="*/ 3 h 11"/>
                  <a:gd name="T94" fmla="*/ 31 w 36"/>
                  <a:gd name="T95" fmla="*/ 2 h 11"/>
                  <a:gd name="T96" fmla="*/ 29 w 36"/>
                  <a:gd name="T9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6" h="11">
                    <a:moveTo>
                      <a:pt x="29" y="2"/>
                    </a:moveTo>
                    <a:lnTo>
                      <a:pt x="28" y="2"/>
                    </a:lnTo>
                    <a:lnTo>
                      <a:pt x="28" y="2"/>
                    </a:lnTo>
                    <a:lnTo>
                      <a:pt x="26" y="1"/>
                    </a:lnTo>
                    <a:lnTo>
                      <a:pt x="25" y="1"/>
                    </a:lnTo>
                    <a:lnTo>
                      <a:pt x="24" y="1"/>
                    </a:lnTo>
                    <a:lnTo>
                      <a:pt x="23" y="1"/>
                    </a:lnTo>
                    <a:lnTo>
                      <a:pt x="21" y="1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3" y="11"/>
                    </a:lnTo>
                    <a:lnTo>
                      <a:pt x="16" y="11"/>
                    </a:lnTo>
                    <a:lnTo>
                      <a:pt x="19" y="11"/>
                    </a:lnTo>
                    <a:lnTo>
                      <a:pt x="23" y="11"/>
                    </a:lnTo>
                    <a:lnTo>
                      <a:pt x="25" y="11"/>
                    </a:lnTo>
                    <a:lnTo>
                      <a:pt x="28" y="11"/>
                    </a:lnTo>
                    <a:lnTo>
                      <a:pt x="30" y="11"/>
                    </a:lnTo>
                    <a:lnTo>
                      <a:pt x="32" y="11"/>
                    </a:lnTo>
                    <a:lnTo>
                      <a:pt x="33" y="11"/>
                    </a:lnTo>
                    <a:lnTo>
                      <a:pt x="34" y="11"/>
                    </a:lnTo>
                    <a:lnTo>
                      <a:pt x="35" y="11"/>
                    </a:lnTo>
                    <a:lnTo>
                      <a:pt x="36" y="10"/>
                    </a:lnTo>
                    <a:lnTo>
                      <a:pt x="36" y="8"/>
                    </a:lnTo>
                    <a:lnTo>
                      <a:pt x="35" y="6"/>
                    </a:lnTo>
                    <a:lnTo>
                      <a:pt x="34" y="5"/>
                    </a:lnTo>
                    <a:lnTo>
                      <a:pt x="32" y="3"/>
                    </a:lnTo>
                    <a:lnTo>
                      <a:pt x="31" y="2"/>
                    </a:ln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75" name="Freeform 287"/>
              <p:cNvSpPr>
                <a:spLocks/>
              </p:cNvSpPr>
              <p:nvPr/>
            </p:nvSpPr>
            <p:spPr bwMode="auto">
              <a:xfrm>
                <a:off x="4091" y="1776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3 h 3"/>
                  <a:gd name="T6" fmla="*/ 3 w 3"/>
                  <a:gd name="T7" fmla="*/ 2 h 3"/>
                  <a:gd name="T8" fmla="*/ 3 w 3"/>
                  <a:gd name="T9" fmla="*/ 2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1 h 3"/>
                  <a:gd name="T16" fmla="*/ 2 w 3"/>
                  <a:gd name="T17" fmla="*/ 0 h 3"/>
                  <a:gd name="T18" fmla="*/ 1 w 3"/>
                  <a:gd name="T19" fmla="*/ 1 h 3"/>
                  <a:gd name="T20" fmla="*/ 1 w 3"/>
                  <a:gd name="T21" fmla="*/ 1 h 3"/>
                  <a:gd name="T22" fmla="*/ 1 w 3"/>
                  <a:gd name="T23" fmla="*/ 1 h 3"/>
                  <a:gd name="T24" fmla="*/ 0 w 3"/>
                  <a:gd name="T25" fmla="*/ 2 h 3"/>
                  <a:gd name="T26" fmla="*/ 1 w 3"/>
                  <a:gd name="T27" fmla="*/ 2 h 3"/>
                  <a:gd name="T28" fmla="*/ 1 w 3"/>
                  <a:gd name="T29" fmla="*/ 3 h 3"/>
                  <a:gd name="T30" fmla="*/ 1 w 3"/>
                  <a:gd name="T31" fmla="*/ 3 h 3"/>
                  <a:gd name="T32" fmla="*/ 2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76" name="Freeform 288"/>
              <p:cNvSpPr>
                <a:spLocks/>
              </p:cNvSpPr>
              <p:nvPr/>
            </p:nvSpPr>
            <p:spPr bwMode="auto">
              <a:xfrm>
                <a:off x="4062" y="1798"/>
                <a:ext cx="31" cy="19"/>
              </a:xfrm>
              <a:custGeom>
                <a:avLst/>
                <a:gdLst>
                  <a:gd name="T0" fmla="*/ 29 w 31"/>
                  <a:gd name="T1" fmla="*/ 10 h 19"/>
                  <a:gd name="T2" fmla="*/ 27 w 31"/>
                  <a:gd name="T3" fmla="*/ 7 h 19"/>
                  <a:gd name="T4" fmla="*/ 31 w 31"/>
                  <a:gd name="T5" fmla="*/ 4 h 19"/>
                  <a:gd name="T6" fmla="*/ 27 w 31"/>
                  <a:gd name="T7" fmla="*/ 0 h 19"/>
                  <a:gd name="T8" fmla="*/ 25 w 31"/>
                  <a:gd name="T9" fmla="*/ 0 h 19"/>
                  <a:gd name="T10" fmla="*/ 28 w 31"/>
                  <a:gd name="T11" fmla="*/ 4 h 19"/>
                  <a:gd name="T12" fmla="*/ 24 w 31"/>
                  <a:gd name="T13" fmla="*/ 7 h 19"/>
                  <a:gd name="T14" fmla="*/ 25 w 31"/>
                  <a:gd name="T15" fmla="*/ 7 h 19"/>
                  <a:gd name="T16" fmla="*/ 25 w 31"/>
                  <a:gd name="T17" fmla="*/ 8 h 19"/>
                  <a:gd name="T18" fmla="*/ 26 w 31"/>
                  <a:gd name="T19" fmla="*/ 9 h 19"/>
                  <a:gd name="T20" fmla="*/ 27 w 31"/>
                  <a:gd name="T21" fmla="*/ 10 h 19"/>
                  <a:gd name="T22" fmla="*/ 13 w 31"/>
                  <a:gd name="T23" fmla="*/ 17 h 19"/>
                  <a:gd name="T24" fmla="*/ 4 w 31"/>
                  <a:gd name="T25" fmla="*/ 9 h 19"/>
                  <a:gd name="T26" fmla="*/ 6 w 31"/>
                  <a:gd name="T27" fmla="*/ 7 h 19"/>
                  <a:gd name="T28" fmla="*/ 2 w 31"/>
                  <a:gd name="T29" fmla="*/ 4 h 19"/>
                  <a:gd name="T30" fmla="*/ 5 w 31"/>
                  <a:gd name="T31" fmla="*/ 0 h 19"/>
                  <a:gd name="T32" fmla="*/ 3 w 31"/>
                  <a:gd name="T33" fmla="*/ 0 h 19"/>
                  <a:gd name="T34" fmla="*/ 0 w 31"/>
                  <a:gd name="T35" fmla="*/ 4 h 19"/>
                  <a:gd name="T36" fmla="*/ 4 w 31"/>
                  <a:gd name="T37" fmla="*/ 7 h 19"/>
                  <a:gd name="T38" fmla="*/ 1 w 31"/>
                  <a:gd name="T39" fmla="*/ 10 h 19"/>
                  <a:gd name="T40" fmla="*/ 13 w 31"/>
                  <a:gd name="T41" fmla="*/ 19 h 19"/>
                  <a:gd name="T42" fmla="*/ 29 w 31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" h="19">
                    <a:moveTo>
                      <a:pt x="29" y="10"/>
                    </a:moveTo>
                    <a:lnTo>
                      <a:pt x="27" y="7"/>
                    </a:lnTo>
                    <a:lnTo>
                      <a:pt x="31" y="4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5" y="7"/>
                    </a:lnTo>
                    <a:lnTo>
                      <a:pt x="25" y="8"/>
                    </a:lnTo>
                    <a:lnTo>
                      <a:pt x="26" y="9"/>
                    </a:lnTo>
                    <a:lnTo>
                      <a:pt x="27" y="10"/>
                    </a:lnTo>
                    <a:lnTo>
                      <a:pt x="13" y="17"/>
                    </a:lnTo>
                    <a:lnTo>
                      <a:pt x="4" y="9"/>
                    </a:lnTo>
                    <a:lnTo>
                      <a:pt x="6" y="7"/>
                    </a:lnTo>
                    <a:lnTo>
                      <a:pt x="2" y="4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4" y="7"/>
                    </a:lnTo>
                    <a:lnTo>
                      <a:pt x="1" y="10"/>
                    </a:lnTo>
                    <a:lnTo>
                      <a:pt x="13" y="19"/>
                    </a:lnTo>
                    <a:lnTo>
                      <a:pt x="29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77" name="Freeform 289"/>
              <p:cNvSpPr>
                <a:spLocks/>
              </p:cNvSpPr>
              <p:nvPr/>
            </p:nvSpPr>
            <p:spPr bwMode="auto">
              <a:xfrm>
                <a:off x="4056" y="1814"/>
                <a:ext cx="2" cy="24"/>
              </a:xfrm>
              <a:custGeom>
                <a:avLst/>
                <a:gdLst>
                  <a:gd name="T0" fmla="*/ 0 w 2"/>
                  <a:gd name="T1" fmla="*/ 24 h 24"/>
                  <a:gd name="T2" fmla="*/ 0 w 2"/>
                  <a:gd name="T3" fmla="*/ 3 h 24"/>
                  <a:gd name="T4" fmla="*/ 2 w 2"/>
                  <a:gd name="T5" fmla="*/ 0 h 24"/>
                  <a:gd name="T6" fmla="*/ 2 w 2"/>
                  <a:gd name="T7" fmla="*/ 24 h 24"/>
                  <a:gd name="T8" fmla="*/ 0 w 2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4">
                    <a:moveTo>
                      <a:pt x="0" y="24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2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78" name="Freeform 290"/>
              <p:cNvSpPr>
                <a:spLocks/>
              </p:cNvSpPr>
              <p:nvPr/>
            </p:nvSpPr>
            <p:spPr bwMode="auto">
              <a:xfrm>
                <a:off x="3906" y="1796"/>
                <a:ext cx="43" cy="53"/>
              </a:xfrm>
              <a:custGeom>
                <a:avLst/>
                <a:gdLst>
                  <a:gd name="T0" fmla="*/ 43 w 43"/>
                  <a:gd name="T1" fmla="*/ 3 h 53"/>
                  <a:gd name="T2" fmla="*/ 42 w 43"/>
                  <a:gd name="T3" fmla="*/ 2 h 53"/>
                  <a:gd name="T4" fmla="*/ 41 w 43"/>
                  <a:gd name="T5" fmla="*/ 1 h 53"/>
                  <a:gd name="T6" fmla="*/ 39 w 43"/>
                  <a:gd name="T7" fmla="*/ 1 h 53"/>
                  <a:gd name="T8" fmla="*/ 36 w 43"/>
                  <a:gd name="T9" fmla="*/ 0 h 53"/>
                  <a:gd name="T10" fmla="*/ 33 w 43"/>
                  <a:gd name="T11" fmla="*/ 1 h 53"/>
                  <a:gd name="T12" fmla="*/ 30 w 43"/>
                  <a:gd name="T13" fmla="*/ 1 h 53"/>
                  <a:gd name="T14" fmla="*/ 27 w 43"/>
                  <a:gd name="T15" fmla="*/ 1 h 53"/>
                  <a:gd name="T16" fmla="*/ 24 w 43"/>
                  <a:gd name="T17" fmla="*/ 2 h 53"/>
                  <a:gd name="T18" fmla="*/ 21 w 43"/>
                  <a:gd name="T19" fmla="*/ 2 h 53"/>
                  <a:gd name="T20" fmla="*/ 18 w 43"/>
                  <a:gd name="T21" fmla="*/ 3 h 53"/>
                  <a:gd name="T22" fmla="*/ 15 w 43"/>
                  <a:gd name="T23" fmla="*/ 3 h 53"/>
                  <a:gd name="T24" fmla="*/ 13 w 43"/>
                  <a:gd name="T25" fmla="*/ 4 h 53"/>
                  <a:gd name="T26" fmla="*/ 11 w 43"/>
                  <a:gd name="T27" fmla="*/ 5 h 53"/>
                  <a:gd name="T28" fmla="*/ 9 w 43"/>
                  <a:gd name="T29" fmla="*/ 5 h 53"/>
                  <a:gd name="T30" fmla="*/ 8 w 43"/>
                  <a:gd name="T31" fmla="*/ 5 h 53"/>
                  <a:gd name="T32" fmla="*/ 8 w 43"/>
                  <a:gd name="T33" fmla="*/ 5 h 53"/>
                  <a:gd name="T34" fmla="*/ 8 w 43"/>
                  <a:gd name="T35" fmla="*/ 5 h 53"/>
                  <a:gd name="T36" fmla="*/ 7 w 43"/>
                  <a:gd name="T37" fmla="*/ 5 h 53"/>
                  <a:gd name="T38" fmla="*/ 7 w 43"/>
                  <a:gd name="T39" fmla="*/ 5 h 53"/>
                  <a:gd name="T40" fmla="*/ 7 w 43"/>
                  <a:gd name="T41" fmla="*/ 4 h 53"/>
                  <a:gd name="T42" fmla="*/ 7 w 43"/>
                  <a:gd name="T43" fmla="*/ 4 h 53"/>
                  <a:gd name="T44" fmla="*/ 6 w 43"/>
                  <a:gd name="T45" fmla="*/ 3 h 53"/>
                  <a:gd name="T46" fmla="*/ 5 w 43"/>
                  <a:gd name="T47" fmla="*/ 3 h 53"/>
                  <a:gd name="T48" fmla="*/ 4 w 43"/>
                  <a:gd name="T49" fmla="*/ 3 h 53"/>
                  <a:gd name="T50" fmla="*/ 3 w 43"/>
                  <a:gd name="T51" fmla="*/ 3 h 53"/>
                  <a:gd name="T52" fmla="*/ 2 w 43"/>
                  <a:gd name="T53" fmla="*/ 3 h 53"/>
                  <a:gd name="T54" fmla="*/ 1 w 43"/>
                  <a:gd name="T55" fmla="*/ 3 h 53"/>
                  <a:gd name="T56" fmla="*/ 1 w 43"/>
                  <a:gd name="T57" fmla="*/ 4 h 53"/>
                  <a:gd name="T58" fmla="*/ 1 w 43"/>
                  <a:gd name="T59" fmla="*/ 4 h 53"/>
                  <a:gd name="T60" fmla="*/ 0 w 43"/>
                  <a:gd name="T61" fmla="*/ 4 h 53"/>
                  <a:gd name="T62" fmla="*/ 0 w 43"/>
                  <a:gd name="T63" fmla="*/ 4 h 53"/>
                  <a:gd name="T64" fmla="*/ 0 w 43"/>
                  <a:gd name="T65" fmla="*/ 4 h 53"/>
                  <a:gd name="T66" fmla="*/ 0 w 43"/>
                  <a:gd name="T67" fmla="*/ 53 h 53"/>
                  <a:gd name="T68" fmla="*/ 8 w 43"/>
                  <a:gd name="T69" fmla="*/ 53 h 53"/>
                  <a:gd name="T70" fmla="*/ 8 w 43"/>
                  <a:gd name="T71" fmla="*/ 49 h 53"/>
                  <a:gd name="T72" fmla="*/ 8 w 43"/>
                  <a:gd name="T73" fmla="*/ 42 h 53"/>
                  <a:gd name="T74" fmla="*/ 8 w 43"/>
                  <a:gd name="T75" fmla="*/ 34 h 53"/>
                  <a:gd name="T76" fmla="*/ 8 w 43"/>
                  <a:gd name="T77" fmla="*/ 31 h 53"/>
                  <a:gd name="T78" fmla="*/ 9 w 43"/>
                  <a:gd name="T79" fmla="*/ 31 h 53"/>
                  <a:gd name="T80" fmla="*/ 10 w 43"/>
                  <a:gd name="T81" fmla="*/ 30 h 53"/>
                  <a:gd name="T82" fmla="*/ 12 w 43"/>
                  <a:gd name="T83" fmla="*/ 30 h 53"/>
                  <a:gd name="T84" fmla="*/ 14 w 43"/>
                  <a:gd name="T85" fmla="*/ 29 h 53"/>
                  <a:gd name="T86" fmla="*/ 16 w 43"/>
                  <a:gd name="T87" fmla="*/ 28 h 53"/>
                  <a:gd name="T88" fmla="*/ 19 w 43"/>
                  <a:gd name="T89" fmla="*/ 28 h 53"/>
                  <a:gd name="T90" fmla="*/ 21 w 43"/>
                  <a:gd name="T91" fmla="*/ 27 h 53"/>
                  <a:gd name="T92" fmla="*/ 24 w 43"/>
                  <a:gd name="T93" fmla="*/ 26 h 53"/>
                  <a:gd name="T94" fmla="*/ 27 w 43"/>
                  <a:gd name="T95" fmla="*/ 26 h 53"/>
                  <a:gd name="T96" fmla="*/ 29 w 43"/>
                  <a:gd name="T97" fmla="*/ 25 h 53"/>
                  <a:gd name="T98" fmla="*/ 32 w 43"/>
                  <a:gd name="T99" fmla="*/ 24 h 53"/>
                  <a:gd name="T100" fmla="*/ 35 w 43"/>
                  <a:gd name="T101" fmla="*/ 24 h 53"/>
                  <a:gd name="T102" fmla="*/ 37 w 43"/>
                  <a:gd name="T103" fmla="*/ 23 h 53"/>
                  <a:gd name="T104" fmla="*/ 39 w 43"/>
                  <a:gd name="T105" fmla="*/ 23 h 53"/>
                  <a:gd name="T106" fmla="*/ 42 w 43"/>
                  <a:gd name="T107" fmla="*/ 22 h 53"/>
                  <a:gd name="T108" fmla="*/ 43 w 43"/>
                  <a:gd name="T109" fmla="*/ 22 h 53"/>
                  <a:gd name="T110" fmla="*/ 43 w 43"/>
                  <a:gd name="T111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3">
                    <a:moveTo>
                      <a:pt x="43" y="3"/>
                    </a:moveTo>
                    <a:lnTo>
                      <a:pt x="42" y="2"/>
                    </a:lnTo>
                    <a:lnTo>
                      <a:pt x="41" y="1"/>
                    </a:lnTo>
                    <a:lnTo>
                      <a:pt x="39" y="1"/>
                    </a:lnTo>
                    <a:lnTo>
                      <a:pt x="36" y="0"/>
                    </a:lnTo>
                    <a:lnTo>
                      <a:pt x="33" y="1"/>
                    </a:lnTo>
                    <a:lnTo>
                      <a:pt x="30" y="1"/>
                    </a:lnTo>
                    <a:lnTo>
                      <a:pt x="27" y="1"/>
                    </a:lnTo>
                    <a:lnTo>
                      <a:pt x="24" y="2"/>
                    </a:lnTo>
                    <a:lnTo>
                      <a:pt x="21" y="2"/>
                    </a:lnTo>
                    <a:lnTo>
                      <a:pt x="18" y="3"/>
                    </a:lnTo>
                    <a:lnTo>
                      <a:pt x="15" y="3"/>
                    </a:lnTo>
                    <a:lnTo>
                      <a:pt x="13" y="4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3"/>
                    </a:lnTo>
                    <a:lnTo>
                      <a:pt x="8" y="53"/>
                    </a:lnTo>
                    <a:lnTo>
                      <a:pt x="8" y="49"/>
                    </a:lnTo>
                    <a:lnTo>
                      <a:pt x="8" y="42"/>
                    </a:lnTo>
                    <a:lnTo>
                      <a:pt x="8" y="34"/>
                    </a:lnTo>
                    <a:lnTo>
                      <a:pt x="8" y="31"/>
                    </a:lnTo>
                    <a:lnTo>
                      <a:pt x="9" y="31"/>
                    </a:lnTo>
                    <a:lnTo>
                      <a:pt x="10" y="30"/>
                    </a:lnTo>
                    <a:lnTo>
                      <a:pt x="12" y="30"/>
                    </a:lnTo>
                    <a:lnTo>
                      <a:pt x="14" y="29"/>
                    </a:lnTo>
                    <a:lnTo>
                      <a:pt x="16" y="28"/>
                    </a:lnTo>
                    <a:lnTo>
                      <a:pt x="19" y="28"/>
                    </a:lnTo>
                    <a:lnTo>
                      <a:pt x="21" y="27"/>
                    </a:lnTo>
                    <a:lnTo>
                      <a:pt x="24" y="26"/>
                    </a:lnTo>
                    <a:lnTo>
                      <a:pt x="27" y="26"/>
                    </a:lnTo>
                    <a:lnTo>
                      <a:pt x="29" y="25"/>
                    </a:lnTo>
                    <a:lnTo>
                      <a:pt x="32" y="24"/>
                    </a:lnTo>
                    <a:lnTo>
                      <a:pt x="35" y="24"/>
                    </a:lnTo>
                    <a:lnTo>
                      <a:pt x="37" y="23"/>
                    </a:lnTo>
                    <a:lnTo>
                      <a:pt x="39" y="23"/>
                    </a:lnTo>
                    <a:lnTo>
                      <a:pt x="42" y="22"/>
                    </a:lnTo>
                    <a:lnTo>
                      <a:pt x="43" y="22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79" name="Freeform 291"/>
              <p:cNvSpPr>
                <a:spLocks/>
              </p:cNvSpPr>
              <p:nvPr/>
            </p:nvSpPr>
            <p:spPr bwMode="auto">
              <a:xfrm>
                <a:off x="3899" y="1835"/>
                <a:ext cx="231" cy="47"/>
              </a:xfrm>
              <a:custGeom>
                <a:avLst/>
                <a:gdLst>
                  <a:gd name="T0" fmla="*/ 18 w 231"/>
                  <a:gd name="T1" fmla="*/ 7 h 47"/>
                  <a:gd name="T2" fmla="*/ 25 w 231"/>
                  <a:gd name="T3" fmla="*/ 5 h 47"/>
                  <a:gd name="T4" fmla="*/ 32 w 231"/>
                  <a:gd name="T5" fmla="*/ 4 h 47"/>
                  <a:gd name="T6" fmla="*/ 40 w 231"/>
                  <a:gd name="T7" fmla="*/ 3 h 47"/>
                  <a:gd name="T8" fmla="*/ 49 w 231"/>
                  <a:gd name="T9" fmla="*/ 2 h 47"/>
                  <a:gd name="T10" fmla="*/ 59 w 231"/>
                  <a:gd name="T11" fmla="*/ 1 h 47"/>
                  <a:gd name="T12" fmla="*/ 69 w 231"/>
                  <a:gd name="T13" fmla="*/ 1 h 47"/>
                  <a:gd name="T14" fmla="*/ 80 w 231"/>
                  <a:gd name="T15" fmla="*/ 0 h 47"/>
                  <a:gd name="T16" fmla="*/ 91 w 231"/>
                  <a:gd name="T17" fmla="*/ 0 h 47"/>
                  <a:gd name="T18" fmla="*/ 103 w 231"/>
                  <a:gd name="T19" fmla="*/ 0 h 47"/>
                  <a:gd name="T20" fmla="*/ 115 w 231"/>
                  <a:gd name="T21" fmla="*/ 0 h 47"/>
                  <a:gd name="T22" fmla="*/ 130 w 231"/>
                  <a:gd name="T23" fmla="*/ 0 h 47"/>
                  <a:gd name="T24" fmla="*/ 145 w 231"/>
                  <a:gd name="T25" fmla="*/ 0 h 47"/>
                  <a:gd name="T26" fmla="*/ 159 w 231"/>
                  <a:gd name="T27" fmla="*/ 1 h 47"/>
                  <a:gd name="T28" fmla="*/ 172 w 231"/>
                  <a:gd name="T29" fmla="*/ 2 h 47"/>
                  <a:gd name="T30" fmla="*/ 185 w 231"/>
                  <a:gd name="T31" fmla="*/ 3 h 47"/>
                  <a:gd name="T32" fmla="*/ 194 w 231"/>
                  <a:gd name="T33" fmla="*/ 4 h 47"/>
                  <a:gd name="T34" fmla="*/ 202 w 231"/>
                  <a:gd name="T35" fmla="*/ 5 h 47"/>
                  <a:gd name="T36" fmla="*/ 209 w 231"/>
                  <a:gd name="T37" fmla="*/ 6 h 47"/>
                  <a:gd name="T38" fmla="*/ 215 w 231"/>
                  <a:gd name="T39" fmla="*/ 7 h 47"/>
                  <a:gd name="T40" fmla="*/ 220 w 231"/>
                  <a:gd name="T41" fmla="*/ 8 h 47"/>
                  <a:gd name="T42" fmla="*/ 225 w 231"/>
                  <a:gd name="T43" fmla="*/ 10 h 47"/>
                  <a:gd name="T44" fmla="*/ 228 w 231"/>
                  <a:gd name="T45" fmla="*/ 12 h 47"/>
                  <a:gd name="T46" fmla="*/ 231 w 231"/>
                  <a:gd name="T47" fmla="*/ 14 h 47"/>
                  <a:gd name="T48" fmla="*/ 231 w 231"/>
                  <a:gd name="T49" fmla="*/ 31 h 47"/>
                  <a:gd name="T50" fmla="*/ 225 w 231"/>
                  <a:gd name="T51" fmla="*/ 34 h 47"/>
                  <a:gd name="T52" fmla="*/ 218 w 231"/>
                  <a:gd name="T53" fmla="*/ 37 h 47"/>
                  <a:gd name="T54" fmla="*/ 213 w 231"/>
                  <a:gd name="T55" fmla="*/ 39 h 47"/>
                  <a:gd name="T56" fmla="*/ 210 w 231"/>
                  <a:gd name="T57" fmla="*/ 40 h 47"/>
                  <a:gd name="T58" fmla="*/ 206 w 231"/>
                  <a:gd name="T59" fmla="*/ 40 h 47"/>
                  <a:gd name="T60" fmla="*/ 201 w 231"/>
                  <a:gd name="T61" fmla="*/ 41 h 47"/>
                  <a:gd name="T62" fmla="*/ 197 w 231"/>
                  <a:gd name="T63" fmla="*/ 42 h 47"/>
                  <a:gd name="T64" fmla="*/ 191 w 231"/>
                  <a:gd name="T65" fmla="*/ 43 h 47"/>
                  <a:gd name="T66" fmla="*/ 183 w 231"/>
                  <a:gd name="T67" fmla="*/ 44 h 47"/>
                  <a:gd name="T68" fmla="*/ 175 w 231"/>
                  <a:gd name="T69" fmla="*/ 44 h 47"/>
                  <a:gd name="T70" fmla="*/ 167 w 231"/>
                  <a:gd name="T71" fmla="*/ 45 h 47"/>
                  <a:gd name="T72" fmla="*/ 158 w 231"/>
                  <a:gd name="T73" fmla="*/ 45 h 47"/>
                  <a:gd name="T74" fmla="*/ 149 w 231"/>
                  <a:gd name="T75" fmla="*/ 46 h 47"/>
                  <a:gd name="T76" fmla="*/ 142 w 231"/>
                  <a:gd name="T77" fmla="*/ 46 h 47"/>
                  <a:gd name="T78" fmla="*/ 136 w 231"/>
                  <a:gd name="T79" fmla="*/ 46 h 47"/>
                  <a:gd name="T80" fmla="*/ 130 w 231"/>
                  <a:gd name="T81" fmla="*/ 46 h 47"/>
                  <a:gd name="T82" fmla="*/ 124 w 231"/>
                  <a:gd name="T83" fmla="*/ 47 h 47"/>
                  <a:gd name="T84" fmla="*/ 117 w 231"/>
                  <a:gd name="T85" fmla="*/ 47 h 47"/>
                  <a:gd name="T86" fmla="*/ 111 w 231"/>
                  <a:gd name="T87" fmla="*/ 47 h 47"/>
                  <a:gd name="T88" fmla="*/ 105 w 231"/>
                  <a:gd name="T89" fmla="*/ 46 h 47"/>
                  <a:gd name="T90" fmla="*/ 98 w 231"/>
                  <a:gd name="T91" fmla="*/ 46 h 47"/>
                  <a:gd name="T92" fmla="*/ 92 w 231"/>
                  <a:gd name="T93" fmla="*/ 46 h 47"/>
                  <a:gd name="T94" fmla="*/ 86 w 231"/>
                  <a:gd name="T95" fmla="*/ 46 h 47"/>
                  <a:gd name="T96" fmla="*/ 77 w 231"/>
                  <a:gd name="T97" fmla="*/ 46 h 47"/>
                  <a:gd name="T98" fmla="*/ 63 w 231"/>
                  <a:gd name="T99" fmla="*/ 45 h 47"/>
                  <a:gd name="T100" fmla="*/ 50 w 231"/>
                  <a:gd name="T101" fmla="*/ 44 h 47"/>
                  <a:gd name="T102" fmla="*/ 39 w 231"/>
                  <a:gd name="T103" fmla="*/ 43 h 47"/>
                  <a:gd name="T104" fmla="*/ 29 w 231"/>
                  <a:gd name="T105" fmla="*/ 41 h 47"/>
                  <a:gd name="T106" fmla="*/ 20 w 231"/>
                  <a:gd name="T107" fmla="*/ 40 h 47"/>
                  <a:gd name="T108" fmla="*/ 14 w 231"/>
                  <a:gd name="T109" fmla="*/ 38 h 47"/>
                  <a:gd name="T110" fmla="*/ 9 w 231"/>
                  <a:gd name="T111" fmla="*/ 36 h 47"/>
                  <a:gd name="T112" fmla="*/ 5 w 231"/>
                  <a:gd name="T113" fmla="*/ 34 h 47"/>
                  <a:gd name="T114" fmla="*/ 2 w 231"/>
                  <a:gd name="T115" fmla="*/ 32 h 47"/>
                  <a:gd name="T116" fmla="*/ 0 w 231"/>
                  <a:gd name="T117" fmla="*/ 31 h 47"/>
                  <a:gd name="T118" fmla="*/ 1 w 231"/>
                  <a:gd name="T119" fmla="*/ 14 h 47"/>
                  <a:gd name="T120" fmla="*/ 4 w 231"/>
                  <a:gd name="T121" fmla="*/ 11 h 47"/>
                  <a:gd name="T122" fmla="*/ 11 w 231"/>
                  <a:gd name="T123" fmla="*/ 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1" h="47">
                    <a:moveTo>
                      <a:pt x="14" y="8"/>
                    </a:moveTo>
                    <a:lnTo>
                      <a:pt x="16" y="7"/>
                    </a:lnTo>
                    <a:lnTo>
                      <a:pt x="18" y="7"/>
                    </a:lnTo>
                    <a:lnTo>
                      <a:pt x="20" y="6"/>
                    </a:lnTo>
                    <a:lnTo>
                      <a:pt x="22" y="6"/>
                    </a:lnTo>
                    <a:lnTo>
                      <a:pt x="25" y="5"/>
                    </a:lnTo>
                    <a:lnTo>
                      <a:pt x="27" y="5"/>
                    </a:lnTo>
                    <a:lnTo>
                      <a:pt x="30" y="5"/>
                    </a:lnTo>
                    <a:lnTo>
                      <a:pt x="32" y="4"/>
                    </a:lnTo>
                    <a:lnTo>
                      <a:pt x="35" y="4"/>
                    </a:lnTo>
                    <a:lnTo>
                      <a:pt x="38" y="4"/>
                    </a:lnTo>
                    <a:lnTo>
                      <a:pt x="40" y="3"/>
                    </a:lnTo>
                    <a:lnTo>
                      <a:pt x="43" y="3"/>
                    </a:lnTo>
                    <a:lnTo>
                      <a:pt x="46" y="3"/>
                    </a:lnTo>
                    <a:lnTo>
                      <a:pt x="49" y="2"/>
                    </a:lnTo>
                    <a:lnTo>
                      <a:pt x="53" y="2"/>
                    </a:lnTo>
                    <a:lnTo>
                      <a:pt x="56" y="2"/>
                    </a:lnTo>
                    <a:lnTo>
                      <a:pt x="59" y="1"/>
                    </a:lnTo>
                    <a:lnTo>
                      <a:pt x="63" y="1"/>
                    </a:lnTo>
                    <a:lnTo>
                      <a:pt x="66" y="1"/>
                    </a:lnTo>
                    <a:lnTo>
                      <a:pt x="69" y="1"/>
                    </a:lnTo>
                    <a:lnTo>
                      <a:pt x="73" y="1"/>
                    </a:lnTo>
                    <a:lnTo>
                      <a:pt x="77" y="1"/>
                    </a:lnTo>
                    <a:lnTo>
                      <a:pt x="80" y="0"/>
                    </a:lnTo>
                    <a:lnTo>
                      <a:pt x="84" y="0"/>
                    </a:lnTo>
                    <a:lnTo>
                      <a:pt x="88" y="0"/>
                    </a:lnTo>
                    <a:lnTo>
                      <a:pt x="91" y="0"/>
                    </a:lnTo>
                    <a:lnTo>
                      <a:pt x="95" y="0"/>
                    </a:lnTo>
                    <a:lnTo>
                      <a:pt x="99" y="0"/>
                    </a:lnTo>
                    <a:lnTo>
                      <a:pt x="103" y="0"/>
                    </a:lnTo>
                    <a:lnTo>
                      <a:pt x="107" y="0"/>
                    </a:lnTo>
                    <a:lnTo>
                      <a:pt x="111" y="0"/>
                    </a:lnTo>
                    <a:lnTo>
                      <a:pt x="115" y="0"/>
                    </a:lnTo>
                    <a:lnTo>
                      <a:pt x="120" y="0"/>
                    </a:lnTo>
                    <a:lnTo>
                      <a:pt x="125" y="0"/>
                    </a:lnTo>
                    <a:lnTo>
                      <a:pt x="130" y="0"/>
                    </a:lnTo>
                    <a:lnTo>
                      <a:pt x="135" y="0"/>
                    </a:lnTo>
                    <a:lnTo>
                      <a:pt x="140" y="0"/>
                    </a:lnTo>
                    <a:lnTo>
                      <a:pt x="145" y="0"/>
                    </a:lnTo>
                    <a:lnTo>
                      <a:pt x="150" y="0"/>
                    </a:lnTo>
                    <a:lnTo>
                      <a:pt x="155" y="1"/>
                    </a:lnTo>
                    <a:lnTo>
                      <a:pt x="159" y="1"/>
                    </a:lnTo>
                    <a:lnTo>
                      <a:pt x="164" y="1"/>
                    </a:lnTo>
                    <a:lnTo>
                      <a:pt x="168" y="1"/>
                    </a:lnTo>
                    <a:lnTo>
                      <a:pt x="172" y="2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3"/>
                    </a:lnTo>
                    <a:lnTo>
                      <a:pt x="188" y="3"/>
                    </a:lnTo>
                    <a:lnTo>
                      <a:pt x="191" y="3"/>
                    </a:lnTo>
                    <a:lnTo>
                      <a:pt x="194" y="4"/>
                    </a:lnTo>
                    <a:lnTo>
                      <a:pt x="197" y="4"/>
                    </a:lnTo>
                    <a:lnTo>
                      <a:pt x="199" y="4"/>
                    </a:lnTo>
                    <a:lnTo>
                      <a:pt x="202" y="5"/>
                    </a:lnTo>
                    <a:lnTo>
                      <a:pt x="204" y="5"/>
                    </a:lnTo>
                    <a:lnTo>
                      <a:pt x="206" y="5"/>
                    </a:lnTo>
                    <a:lnTo>
                      <a:pt x="209" y="6"/>
                    </a:lnTo>
                    <a:lnTo>
                      <a:pt x="211" y="6"/>
                    </a:lnTo>
                    <a:lnTo>
                      <a:pt x="213" y="7"/>
                    </a:lnTo>
                    <a:lnTo>
                      <a:pt x="215" y="7"/>
                    </a:lnTo>
                    <a:lnTo>
                      <a:pt x="217" y="7"/>
                    </a:lnTo>
                    <a:lnTo>
                      <a:pt x="219" y="8"/>
                    </a:lnTo>
                    <a:lnTo>
                      <a:pt x="220" y="8"/>
                    </a:lnTo>
                    <a:lnTo>
                      <a:pt x="222" y="9"/>
                    </a:lnTo>
                    <a:lnTo>
                      <a:pt x="223" y="9"/>
                    </a:lnTo>
                    <a:lnTo>
                      <a:pt x="225" y="10"/>
                    </a:lnTo>
                    <a:lnTo>
                      <a:pt x="226" y="11"/>
                    </a:lnTo>
                    <a:lnTo>
                      <a:pt x="227" y="11"/>
                    </a:lnTo>
                    <a:lnTo>
                      <a:pt x="228" y="12"/>
                    </a:lnTo>
                    <a:lnTo>
                      <a:pt x="229" y="13"/>
                    </a:lnTo>
                    <a:lnTo>
                      <a:pt x="230" y="13"/>
                    </a:lnTo>
                    <a:lnTo>
                      <a:pt x="231" y="14"/>
                    </a:lnTo>
                    <a:lnTo>
                      <a:pt x="231" y="15"/>
                    </a:lnTo>
                    <a:lnTo>
                      <a:pt x="231" y="30"/>
                    </a:lnTo>
                    <a:lnTo>
                      <a:pt x="231" y="31"/>
                    </a:lnTo>
                    <a:lnTo>
                      <a:pt x="229" y="32"/>
                    </a:lnTo>
                    <a:lnTo>
                      <a:pt x="227" y="33"/>
                    </a:lnTo>
                    <a:lnTo>
                      <a:pt x="225" y="34"/>
                    </a:lnTo>
                    <a:lnTo>
                      <a:pt x="223" y="35"/>
                    </a:lnTo>
                    <a:lnTo>
                      <a:pt x="220" y="37"/>
                    </a:lnTo>
                    <a:lnTo>
                      <a:pt x="218" y="37"/>
                    </a:lnTo>
                    <a:lnTo>
                      <a:pt x="216" y="38"/>
                    </a:lnTo>
                    <a:lnTo>
                      <a:pt x="215" y="38"/>
                    </a:lnTo>
                    <a:lnTo>
                      <a:pt x="213" y="39"/>
                    </a:lnTo>
                    <a:lnTo>
                      <a:pt x="212" y="39"/>
                    </a:lnTo>
                    <a:lnTo>
                      <a:pt x="211" y="39"/>
                    </a:lnTo>
                    <a:lnTo>
                      <a:pt x="210" y="40"/>
                    </a:lnTo>
                    <a:lnTo>
                      <a:pt x="208" y="40"/>
                    </a:lnTo>
                    <a:lnTo>
                      <a:pt x="207" y="40"/>
                    </a:lnTo>
                    <a:lnTo>
                      <a:pt x="206" y="40"/>
                    </a:lnTo>
                    <a:lnTo>
                      <a:pt x="204" y="41"/>
                    </a:lnTo>
                    <a:lnTo>
                      <a:pt x="203" y="41"/>
                    </a:lnTo>
                    <a:lnTo>
                      <a:pt x="201" y="41"/>
                    </a:lnTo>
                    <a:lnTo>
                      <a:pt x="200" y="42"/>
                    </a:lnTo>
                    <a:lnTo>
                      <a:pt x="198" y="42"/>
                    </a:lnTo>
                    <a:lnTo>
                      <a:pt x="197" y="42"/>
                    </a:lnTo>
                    <a:lnTo>
                      <a:pt x="195" y="42"/>
                    </a:lnTo>
                    <a:lnTo>
                      <a:pt x="193" y="42"/>
                    </a:lnTo>
                    <a:lnTo>
                      <a:pt x="191" y="43"/>
                    </a:lnTo>
                    <a:lnTo>
                      <a:pt x="188" y="43"/>
                    </a:lnTo>
                    <a:lnTo>
                      <a:pt x="186" y="43"/>
                    </a:lnTo>
                    <a:lnTo>
                      <a:pt x="183" y="44"/>
                    </a:lnTo>
                    <a:lnTo>
                      <a:pt x="181" y="44"/>
                    </a:lnTo>
                    <a:lnTo>
                      <a:pt x="178" y="44"/>
                    </a:lnTo>
                    <a:lnTo>
                      <a:pt x="175" y="44"/>
                    </a:lnTo>
                    <a:lnTo>
                      <a:pt x="172" y="44"/>
                    </a:lnTo>
                    <a:lnTo>
                      <a:pt x="170" y="45"/>
                    </a:lnTo>
                    <a:lnTo>
                      <a:pt x="167" y="45"/>
                    </a:lnTo>
                    <a:lnTo>
                      <a:pt x="164" y="45"/>
                    </a:lnTo>
                    <a:lnTo>
                      <a:pt x="161" y="45"/>
                    </a:lnTo>
                    <a:lnTo>
                      <a:pt x="158" y="45"/>
                    </a:lnTo>
                    <a:lnTo>
                      <a:pt x="155" y="46"/>
                    </a:lnTo>
                    <a:lnTo>
                      <a:pt x="152" y="46"/>
                    </a:lnTo>
                    <a:lnTo>
                      <a:pt x="149" y="46"/>
                    </a:lnTo>
                    <a:lnTo>
                      <a:pt x="147" y="46"/>
                    </a:lnTo>
                    <a:lnTo>
                      <a:pt x="145" y="46"/>
                    </a:lnTo>
                    <a:lnTo>
                      <a:pt x="142" y="46"/>
                    </a:lnTo>
                    <a:lnTo>
                      <a:pt x="140" y="46"/>
                    </a:lnTo>
                    <a:lnTo>
                      <a:pt x="138" y="46"/>
                    </a:lnTo>
                    <a:lnTo>
                      <a:pt x="136" y="46"/>
                    </a:lnTo>
                    <a:lnTo>
                      <a:pt x="134" y="46"/>
                    </a:lnTo>
                    <a:lnTo>
                      <a:pt x="132" y="46"/>
                    </a:lnTo>
                    <a:lnTo>
                      <a:pt x="130" y="46"/>
                    </a:lnTo>
                    <a:lnTo>
                      <a:pt x="128" y="46"/>
                    </a:lnTo>
                    <a:lnTo>
                      <a:pt x="126" y="46"/>
                    </a:lnTo>
                    <a:lnTo>
                      <a:pt x="124" y="47"/>
                    </a:lnTo>
                    <a:lnTo>
                      <a:pt x="122" y="47"/>
                    </a:lnTo>
                    <a:lnTo>
                      <a:pt x="119" y="47"/>
                    </a:lnTo>
                    <a:lnTo>
                      <a:pt x="117" y="47"/>
                    </a:lnTo>
                    <a:lnTo>
                      <a:pt x="115" y="47"/>
                    </a:lnTo>
                    <a:lnTo>
                      <a:pt x="113" y="47"/>
                    </a:lnTo>
                    <a:lnTo>
                      <a:pt x="111" y="47"/>
                    </a:lnTo>
                    <a:lnTo>
                      <a:pt x="109" y="47"/>
                    </a:lnTo>
                    <a:lnTo>
                      <a:pt x="107" y="47"/>
                    </a:lnTo>
                    <a:lnTo>
                      <a:pt x="105" y="46"/>
                    </a:lnTo>
                    <a:lnTo>
                      <a:pt x="103" y="46"/>
                    </a:lnTo>
                    <a:lnTo>
                      <a:pt x="100" y="46"/>
                    </a:lnTo>
                    <a:lnTo>
                      <a:pt x="98" y="46"/>
                    </a:lnTo>
                    <a:lnTo>
                      <a:pt x="96" y="46"/>
                    </a:lnTo>
                    <a:lnTo>
                      <a:pt x="94" y="46"/>
                    </a:lnTo>
                    <a:lnTo>
                      <a:pt x="92" y="46"/>
                    </a:lnTo>
                    <a:lnTo>
                      <a:pt x="90" y="46"/>
                    </a:lnTo>
                    <a:lnTo>
                      <a:pt x="88" y="46"/>
                    </a:lnTo>
                    <a:lnTo>
                      <a:pt x="86" y="46"/>
                    </a:lnTo>
                    <a:lnTo>
                      <a:pt x="84" y="46"/>
                    </a:lnTo>
                    <a:lnTo>
                      <a:pt x="82" y="46"/>
                    </a:lnTo>
                    <a:lnTo>
                      <a:pt x="77" y="46"/>
                    </a:lnTo>
                    <a:lnTo>
                      <a:pt x="72" y="45"/>
                    </a:lnTo>
                    <a:lnTo>
                      <a:pt x="68" y="45"/>
                    </a:lnTo>
                    <a:lnTo>
                      <a:pt x="63" y="45"/>
                    </a:lnTo>
                    <a:lnTo>
                      <a:pt x="59" y="45"/>
                    </a:lnTo>
                    <a:lnTo>
                      <a:pt x="54" y="44"/>
                    </a:lnTo>
                    <a:lnTo>
                      <a:pt x="50" y="44"/>
                    </a:lnTo>
                    <a:lnTo>
                      <a:pt x="47" y="44"/>
                    </a:lnTo>
                    <a:lnTo>
                      <a:pt x="43" y="43"/>
                    </a:lnTo>
                    <a:lnTo>
                      <a:pt x="39" y="43"/>
                    </a:lnTo>
                    <a:lnTo>
                      <a:pt x="36" y="42"/>
                    </a:lnTo>
                    <a:lnTo>
                      <a:pt x="32" y="42"/>
                    </a:lnTo>
                    <a:lnTo>
                      <a:pt x="29" y="41"/>
                    </a:lnTo>
                    <a:lnTo>
                      <a:pt x="26" y="41"/>
                    </a:lnTo>
                    <a:lnTo>
                      <a:pt x="23" y="40"/>
                    </a:lnTo>
                    <a:lnTo>
                      <a:pt x="20" y="40"/>
                    </a:lnTo>
                    <a:lnTo>
                      <a:pt x="18" y="39"/>
                    </a:lnTo>
                    <a:lnTo>
                      <a:pt x="16" y="38"/>
                    </a:lnTo>
                    <a:lnTo>
                      <a:pt x="14" y="38"/>
                    </a:lnTo>
                    <a:lnTo>
                      <a:pt x="12" y="37"/>
                    </a:lnTo>
                    <a:lnTo>
                      <a:pt x="10" y="37"/>
                    </a:lnTo>
                    <a:lnTo>
                      <a:pt x="9" y="36"/>
                    </a:lnTo>
                    <a:lnTo>
                      <a:pt x="7" y="35"/>
                    </a:lnTo>
                    <a:lnTo>
                      <a:pt x="6" y="35"/>
                    </a:lnTo>
                    <a:lnTo>
                      <a:pt x="5" y="34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1" y="31"/>
                    </a:lnTo>
                    <a:lnTo>
                      <a:pt x="0" y="31"/>
                    </a:lnTo>
                    <a:lnTo>
                      <a:pt x="0" y="30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2" y="13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6" y="10"/>
                    </a:lnTo>
                    <a:lnTo>
                      <a:pt x="8" y="9"/>
                    </a:lnTo>
                    <a:lnTo>
                      <a:pt x="11" y="8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80" name="Freeform 292"/>
              <p:cNvSpPr>
                <a:spLocks/>
              </p:cNvSpPr>
              <p:nvPr/>
            </p:nvSpPr>
            <p:spPr bwMode="auto">
              <a:xfrm>
                <a:off x="3903" y="1837"/>
                <a:ext cx="223" cy="27"/>
              </a:xfrm>
              <a:custGeom>
                <a:avLst/>
                <a:gdLst>
                  <a:gd name="T0" fmla="*/ 211 w 223"/>
                  <a:gd name="T1" fmla="*/ 20 h 27"/>
                  <a:gd name="T2" fmla="*/ 201 w 223"/>
                  <a:gd name="T3" fmla="*/ 22 h 27"/>
                  <a:gd name="T4" fmla="*/ 188 w 223"/>
                  <a:gd name="T5" fmla="*/ 24 h 27"/>
                  <a:gd name="T6" fmla="*/ 172 w 223"/>
                  <a:gd name="T7" fmla="*/ 25 h 27"/>
                  <a:gd name="T8" fmla="*/ 155 w 223"/>
                  <a:gd name="T9" fmla="*/ 26 h 27"/>
                  <a:gd name="T10" fmla="*/ 140 w 223"/>
                  <a:gd name="T11" fmla="*/ 27 h 27"/>
                  <a:gd name="T12" fmla="*/ 135 w 223"/>
                  <a:gd name="T13" fmla="*/ 27 h 27"/>
                  <a:gd name="T14" fmla="*/ 129 w 223"/>
                  <a:gd name="T15" fmla="*/ 27 h 27"/>
                  <a:gd name="T16" fmla="*/ 123 w 223"/>
                  <a:gd name="T17" fmla="*/ 27 h 27"/>
                  <a:gd name="T18" fmla="*/ 117 w 223"/>
                  <a:gd name="T19" fmla="*/ 27 h 27"/>
                  <a:gd name="T20" fmla="*/ 111 w 223"/>
                  <a:gd name="T21" fmla="*/ 27 h 27"/>
                  <a:gd name="T22" fmla="*/ 103 w 223"/>
                  <a:gd name="T23" fmla="*/ 27 h 27"/>
                  <a:gd name="T24" fmla="*/ 95 w 223"/>
                  <a:gd name="T25" fmla="*/ 27 h 27"/>
                  <a:gd name="T26" fmla="*/ 86 w 223"/>
                  <a:gd name="T27" fmla="*/ 27 h 27"/>
                  <a:gd name="T28" fmla="*/ 79 w 223"/>
                  <a:gd name="T29" fmla="*/ 27 h 27"/>
                  <a:gd name="T30" fmla="*/ 71 w 223"/>
                  <a:gd name="T31" fmla="*/ 27 h 27"/>
                  <a:gd name="T32" fmla="*/ 62 w 223"/>
                  <a:gd name="T33" fmla="*/ 26 h 27"/>
                  <a:gd name="T34" fmla="*/ 52 w 223"/>
                  <a:gd name="T35" fmla="*/ 25 h 27"/>
                  <a:gd name="T36" fmla="*/ 43 w 223"/>
                  <a:gd name="T37" fmla="*/ 25 h 27"/>
                  <a:gd name="T38" fmla="*/ 35 w 223"/>
                  <a:gd name="T39" fmla="*/ 24 h 27"/>
                  <a:gd name="T40" fmla="*/ 27 w 223"/>
                  <a:gd name="T41" fmla="*/ 23 h 27"/>
                  <a:gd name="T42" fmla="*/ 22 w 223"/>
                  <a:gd name="T43" fmla="*/ 22 h 27"/>
                  <a:gd name="T44" fmla="*/ 18 w 223"/>
                  <a:gd name="T45" fmla="*/ 21 h 27"/>
                  <a:gd name="T46" fmla="*/ 14 w 223"/>
                  <a:gd name="T47" fmla="*/ 21 h 27"/>
                  <a:gd name="T48" fmla="*/ 7 w 223"/>
                  <a:gd name="T49" fmla="*/ 19 h 27"/>
                  <a:gd name="T50" fmla="*/ 2 w 223"/>
                  <a:gd name="T51" fmla="*/ 17 h 27"/>
                  <a:gd name="T52" fmla="*/ 0 w 223"/>
                  <a:gd name="T53" fmla="*/ 14 h 27"/>
                  <a:gd name="T54" fmla="*/ 1 w 223"/>
                  <a:gd name="T55" fmla="*/ 12 h 27"/>
                  <a:gd name="T56" fmla="*/ 5 w 223"/>
                  <a:gd name="T57" fmla="*/ 10 h 27"/>
                  <a:gd name="T58" fmla="*/ 12 w 223"/>
                  <a:gd name="T59" fmla="*/ 8 h 27"/>
                  <a:gd name="T60" fmla="*/ 21 w 223"/>
                  <a:gd name="T61" fmla="*/ 6 h 27"/>
                  <a:gd name="T62" fmla="*/ 32 w 223"/>
                  <a:gd name="T63" fmla="*/ 4 h 27"/>
                  <a:gd name="T64" fmla="*/ 44 w 223"/>
                  <a:gd name="T65" fmla="*/ 3 h 27"/>
                  <a:gd name="T66" fmla="*/ 56 w 223"/>
                  <a:gd name="T67" fmla="*/ 2 h 27"/>
                  <a:gd name="T68" fmla="*/ 70 w 223"/>
                  <a:gd name="T69" fmla="*/ 1 h 27"/>
                  <a:gd name="T70" fmla="*/ 85 w 223"/>
                  <a:gd name="T71" fmla="*/ 1 h 27"/>
                  <a:gd name="T72" fmla="*/ 101 w 223"/>
                  <a:gd name="T73" fmla="*/ 0 h 27"/>
                  <a:gd name="T74" fmla="*/ 116 w 223"/>
                  <a:gd name="T75" fmla="*/ 0 h 27"/>
                  <a:gd name="T76" fmla="*/ 129 w 223"/>
                  <a:gd name="T77" fmla="*/ 0 h 27"/>
                  <a:gd name="T78" fmla="*/ 141 w 223"/>
                  <a:gd name="T79" fmla="*/ 1 h 27"/>
                  <a:gd name="T80" fmla="*/ 153 w 223"/>
                  <a:gd name="T81" fmla="*/ 1 h 27"/>
                  <a:gd name="T82" fmla="*/ 165 w 223"/>
                  <a:gd name="T83" fmla="*/ 2 h 27"/>
                  <a:gd name="T84" fmla="*/ 175 w 223"/>
                  <a:gd name="T85" fmla="*/ 3 h 27"/>
                  <a:gd name="T86" fmla="*/ 185 w 223"/>
                  <a:gd name="T87" fmla="*/ 4 h 27"/>
                  <a:gd name="T88" fmla="*/ 194 w 223"/>
                  <a:gd name="T89" fmla="*/ 5 h 27"/>
                  <a:gd name="T90" fmla="*/ 202 w 223"/>
                  <a:gd name="T91" fmla="*/ 6 h 27"/>
                  <a:gd name="T92" fmla="*/ 208 w 223"/>
                  <a:gd name="T93" fmla="*/ 7 h 27"/>
                  <a:gd name="T94" fmla="*/ 214 w 223"/>
                  <a:gd name="T95" fmla="*/ 9 h 27"/>
                  <a:gd name="T96" fmla="*/ 219 w 223"/>
                  <a:gd name="T97" fmla="*/ 10 h 27"/>
                  <a:gd name="T98" fmla="*/ 222 w 223"/>
                  <a:gd name="T99" fmla="*/ 12 h 27"/>
                  <a:gd name="T100" fmla="*/ 223 w 223"/>
                  <a:gd name="T101" fmla="*/ 14 h 27"/>
                  <a:gd name="T102" fmla="*/ 222 w 223"/>
                  <a:gd name="T103" fmla="*/ 16 h 27"/>
                  <a:gd name="T104" fmla="*/ 219 w 223"/>
                  <a:gd name="T10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3" h="27">
                    <a:moveTo>
                      <a:pt x="216" y="19"/>
                    </a:moveTo>
                    <a:lnTo>
                      <a:pt x="214" y="19"/>
                    </a:lnTo>
                    <a:lnTo>
                      <a:pt x="211" y="20"/>
                    </a:lnTo>
                    <a:lnTo>
                      <a:pt x="208" y="21"/>
                    </a:lnTo>
                    <a:lnTo>
                      <a:pt x="205" y="21"/>
                    </a:lnTo>
                    <a:lnTo>
                      <a:pt x="201" y="22"/>
                    </a:lnTo>
                    <a:lnTo>
                      <a:pt x="197" y="23"/>
                    </a:lnTo>
                    <a:lnTo>
                      <a:pt x="192" y="23"/>
                    </a:lnTo>
                    <a:lnTo>
                      <a:pt x="188" y="24"/>
                    </a:lnTo>
                    <a:lnTo>
                      <a:pt x="183" y="24"/>
                    </a:lnTo>
                    <a:lnTo>
                      <a:pt x="178" y="25"/>
                    </a:lnTo>
                    <a:lnTo>
                      <a:pt x="172" y="25"/>
                    </a:lnTo>
                    <a:lnTo>
                      <a:pt x="167" y="26"/>
                    </a:lnTo>
                    <a:lnTo>
                      <a:pt x="161" y="26"/>
                    </a:lnTo>
                    <a:lnTo>
                      <a:pt x="155" y="26"/>
                    </a:lnTo>
                    <a:lnTo>
                      <a:pt x="148" y="27"/>
                    </a:lnTo>
                    <a:lnTo>
                      <a:pt x="142" y="27"/>
                    </a:lnTo>
                    <a:lnTo>
                      <a:pt x="140" y="27"/>
                    </a:lnTo>
                    <a:lnTo>
                      <a:pt x="138" y="27"/>
                    </a:lnTo>
                    <a:lnTo>
                      <a:pt x="136" y="27"/>
                    </a:lnTo>
                    <a:lnTo>
                      <a:pt x="135" y="27"/>
                    </a:lnTo>
                    <a:lnTo>
                      <a:pt x="133" y="27"/>
                    </a:lnTo>
                    <a:lnTo>
                      <a:pt x="131" y="27"/>
                    </a:lnTo>
                    <a:lnTo>
                      <a:pt x="129" y="27"/>
                    </a:lnTo>
                    <a:lnTo>
                      <a:pt x="127" y="27"/>
                    </a:lnTo>
                    <a:lnTo>
                      <a:pt x="125" y="27"/>
                    </a:lnTo>
                    <a:lnTo>
                      <a:pt x="123" y="27"/>
                    </a:lnTo>
                    <a:lnTo>
                      <a:pt x="121" y="27"/>
                    </a:lnTo>
                    <a:lnTo>
                      <a:pt x="119" y="27"/>
                    </a:lnTo>
                    <a:lnTo>
                      <a:pt x="117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11" y="27"/>
                    </a:lnTo>
                    <a:lnTo>
                      <a:pt x="109" y="27"/>
                    </a:lnTo>
                    <a:lnTo>
                      <a:pt x="106" y="27"/>
                    </a:lnTo>
                    <a:lnTo>
                      <a:pt x="103" y="27"/>
                    </a:lnTo>
                    <a:lnTo>
                      <a:pt x="100" y="27"/>
                    </a:lnTo>
                    <a:lnTo>
                      <a:pt x="97" y="27"/>
                    </a:lnTo>
                    <a:lnTo>
                      <a:pt x="95" y="27"/>
                    </a:lnTo>
                    <a:lnTo>
                      <a:pt x="92" y="27"/>
                    </a:lnTo>
                    <a:lnTo>
                      <a:pt x="89" y="27"/>
                    </a:lnTo>
                    <a:lnTo>
                      <a:pt x="86" y="27"/>
                    </a:lnTo>
                    <a:lnTo>
                      <a:pt x="84" y="27"/>
                    </a:lnTo>
                    <a:lnTo>
                      <a:pt x="81" y="27"/>
                    </a:lnTo>
                    <a:lnTo>
                      <a:pt x="79" y="27"/>
                    </a:lnTo>
                    <a:lnTo>
                      <a:pt x="76" y="27"/>
                    </a:lnTo>
                    <a:lnTo>
                      <a:pt x="73" y="27"/>
                    </a:lnTo>
                    <a:lnTo>
                      <a:pt x="71" y="27"/>
                    </a:lnTo>
                    <a:lnTo>
                      <a:pt x="68" y="26"/>
                    </a:lnTo>
                    <a:lnTo>
                      <a:pt x="65" y="26"/>
                    </a:lnTo>
                    <a:lnTo>
                      <a:pt x="62" y="26"/>
                    </a:lnTo>
                    <a:lnTo>
                      <a:pt x="59" y="26"/>
                    </a:lnTo>
                    <a:lnTo>
                      <a:pt x="55" y="26"/>
                    </a:lnTo>
                    <a:lnTo>
                      <a:pt x="52" y="25"/>
                    </a:lnTo>
                    <a:lnTo>
                      <a:pt x="49" y="25"/>
                    </a:lnTo>
                    <a:lnTo>
                      <a:pt x="46" y="25"/>
                    </a:lnTo>
                    <a:lnTo>
                      <a:pt x="43" y="25"/>
                    </a:lnTo>
                    <a:lnTo>
                      <a:pt x="40" y="24"/>
                    </a:lnTo>
                    <a:lnTo>
                      <a:pt x="38" y="24"/>
                    </a:lnTo>
                    <a:lnTo>
                      <a:pt x="35" y="24"/>
                    </a:lnTo>
                    <a:lnTo>
                      <a:pt x="32" y="24"/>
                    </a:lnTo>
                    <a:lnTo>
                      <a:pt x="30" y="23"/>
                    </a:lnTo>
                    <a:lnTo>
                      <a:pt x="27" y="23"/>
                    </a:lnTo>
                    <a:lnTo>
                      <a:pt x="25" y="23"/>
                    </a:lnTo>
                    <a:lnTo>
                      <a:pt x="23" y="22"/>
                    </a:lnTo>
                    <a:lnTo>
                      <a:pt x="22" y="22"/>
                    </a:lnTo>
                    <a:lnTo>
                      <a:pt x="20" y="22"/>
                    </a:lnTo>
                    <a:lnTo>
                      <a:pt x="19" y="22"/>
                    </a:lnTo>
                    <a:lnTo>
                      <a:pt x="18" y="21"/>
                    </a:lnTo>
                    <a:lnTo>
                      <a:pt x="17" y="21"/>
                    </a:lnTo>
                    <a:lnTo>
                      <a:pt x="15" y="21"/>
                    </a:lnTo>
                    <a:lnTo>
                      <a:pt x="14" y="21"/>
                    </a:lnTo>
                    <a:lnTo>
                      <a:pt x="13" y="20"/>
                    </a:lnTo>
                    <a:lnTo>
                      <a:pt x="10" y="20"/>
                    </a:lnTo>
                    <a:lnTo>
                      <a:pt x="7" y="19"/>
                    </a:lnTo>
                    <a:lnTo>
                      <a:pt x="5" y="18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1" y="16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2" y="11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7" y="9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5" y="7"/>
                    </a:lnTo>
                    <a:lnTo>
                      <a:pt x="18" y="6"/>
                    </a:lnTo>
                    <a:lnTo>
                      <a:pt x="21" y="6"/>
                    </a:lnTo>
                    <a:lnTo>
                      <a:pt x="24" y="5"/>
                    </a:lnTo>
                    <a:lnTo>
                      <a:pt x="28" y="5"/>
                    </a:lnTo>
                    <a:lnTo>
                      <a:pt x="32" y="4"/>
                    </a:lnTo>
                    <a:lnTo>
                      <a:pt x="36" y="4"/>
                    </a:lnTo>
                    <a:lnTo>
                      <a:pt x="40" y="4"/>
                    </a:lnTo>
                    <a:lnTo>
                      <a:pt x="44" y="3"/>
                    </a:lnTo>
                    <a:lnTo>
                      <a:pt x="48" y="3"/>
                    </a:lnTo>
                    <a:lnTo>
                      <a:pt x="52" y="2"/>
                    </a:lnTo>
                    <a:lnTo>
                      <a:pt x="56" y="2"/>
                    </a:lnTo>
                    <a:lnTo>
                      <a:pt x="61" y="2"/>
                    </a:lnTo>
                    <a:lnTo>
                      <a:pt x="65" y="2"/>
                    </a:lnTo>
                    <a:lnTo>
                      <a:pt x="70" y="1"/>
                    </a:lnTo>
                    <a:lnTo>
                      <a:pt x="75" y="1"/>
                    </a:lnTo>
                    <a:lnTo>
                      <a:pt x="80" y="1"/>
                    </a:lnTo>
                    <a:lnTo>
                      <a:pt x="85" y="1"/>
                    </a:lnTo>
                    <a:lnTo>
                      <a:pt x="90" y="1"/>
                    </a:lnTo>
                    <a:lnTo>
                      <a:pt x="95" y="0"/>
                    </a:lnTo>
                    <a:lnTo>
                      <a:pt x="101" y="0"/>
                    </a:lnTo>
                    <a:lnTo>
                      <a:pt x="106" y="0"/>
                    </a:lnTo>
                    <a:lnTo>
                      <a:pt x="111" y="0"/>
                    </a:lnTo>
                    <a:lnTo>
                      <a:pt x="116" y="0"/>
                    </a:lnTo>
                    <a:lnTo>
                      <a:pt x="120" y="0"/>
                    </a:lnTo>
                    <a:lnTo>
                      <a:pt x="125" y="0"/>
                    </a:lnTo>
                    <a:lnTo>
                      <a:pt x="129" y="0"/>
                    </a:lnTo>
                    <a:lnTo>
                      <a:pt x="133" y="1"/>
                    </a:lnTo>
                    <a:lnTo>
                      <a:pt x="137" y="1"/>
                    </a:lnTo>
                    <a:lnTo>
                      <a:pt x="141" y="1"/>
                    </a:lnTo>
                    <a:lnTo>
                      <a:pt x="145" y="1"/>
                    </a:lnTo>
                    <a:lnTo>
                      <a:pt x="149" y="1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8" y="2"/>
                    </a:lnTo>
                    <a:lnTo>
                      <a:pt x="172" y="3"/>
                    </a:lnTo>
                    <a:lnTo>
                      <a:pt x="175" y="3"/>
                    </a:lnTo>
                    <a:lnTo>
                      <a:pt x="178" y="3"/>
                    </a:lnTo>
                    <a:lnTo>
                      <a:pt x="182" y="3"/>
                    </a:lnTo>
                    <a:lnTo>
                      <a:pt x="185" y="4"/>
                    </a:lnTo>
                    <a:lnTo>
                      <a:pt x="188" y="4"/>
                    </a:lnTo>
                    <a:lnTo>
                      <a:pt x="191" y="4"/>
                    </a:lnTo>
                    <a:lnTo>
                      <a:pt x="194" y="5"/>
                    </a:lnTo>
                    <a:lnTo>
                      <a:pt x="196" y="5"/>
                    </a:lnTo>
                    <a:lnTo>
                      <a:pt x="199" y="6"/>
                    </a:lnTo>
                    <a:lnTo>
                      <a:pt x="202" y="6"/>
                    </a:lnTo>
                    <a:lnTo>
                      <a:pt x="204" y="6"/>
                    </a:lnTo>
                    <a:lnTo>
                      <a:pt x="206" y="7"/>
                    </a:lnTo>
                    <a:lnTo>
                      <a:pt x="208" y="7"/>
                    </a:lnTo>
                    <a:lnTo>
                      <a:pt x="210" y="8"/>
                    </a:lnTo>
                    <a:lnTo>
                      <a:pt x="212" y="8"/>
                    </a:lnTo>
                    <a:lnTo>
                      <a:pt x="214" y="9"/>
                    </a:lnTo>
                    <a:lnTo>
                      <a:pt x="215" y="9"/>
                    </a:lnTo>
                    <a:lnTo>
                      <a:pt x="217" y="10"/>
                    </a:lnTo>
                    <a:lnTo>
                      <a:pt x="219" y="10"/>
                    </a:lnTo>
                    <a:lnTo>
                      <a:pt x="220" y="11"/>
                    </a:lnTo>
                    <a:lnTo>
                      <a:pt x="221" y="11"/>
                    </a:lnTo>
                    <a:lnTo>
                      <a:pt x="222" y="12"/>
                    </a:lnTo>
                    <a:lnTo>
                      <a:pt x="222" y="13"/>
                    </a:lnTo>
                    <a:lnTo>
                      <a:pt x="223" y="13"/>
                    </a:lnTo>
                    <a:lnTo>
                      <a:pt x="223" y="14"/>
                    </a:lnTo>
                    <a:lnTo>
                      <a:pt x="223" y="15"/>
                    </a:lnTo>
                    <a:lnTo>
                      <a:pt x="222" y="15"/>
                    </a:lnTo>
                    <a:lnTo>
                      <a:pt x="222" y="16"/>
                    </a:lnTo>
                    <a:lnTo>
                      <a:pt x="221" y="16"/>
                    </a:lnTo>
                    <a:lnTo>
                      <a:pt x="220" y="17"/>
                    </a:lnTo>
                    <a:lnTo>
                      <a:pt x="219" y="17"/>
                    </a:lnTo>
                    <a:lnTo>
                      <a:pt x="218" y="18"/>
                    </a:lnTo>
                    <a:lnTo>
                      <a:pt x="216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81" name="Freeform 293"/>
              <p:cNvSpPr>
                <a:spLocks/>
              </p:cNvSpPr>
              <p:nvPr/>
            </p:nvSpPr>
            <p:spPr bwMode="auto">
              <a:xfrm>
                <a:off x="3902" y="1855"/>
                <a:ext cx="226" cy="23"/>
              </a:xfrm>
              <a:custGeom>
                <a:avLst/>
                <a:gdLst>
                  <a:gd name="T0" fmla="*/ 223 w 226"/>
                  <a:gd name="T1" fmla="*/ 10 h 23"/>
                  <a:gd name="T2" fmla="*/ 216 w 226"/>
                  <a:gd name="T3" fmla="*/ 13 h 23"/>
                  <a:gd name="T4" fmla="*/ 208 w 226"/>
                  <a:gd name="T5" fmla="*/ 16 h 23"/>
                  <a:gd name="T6" fmla="*/ 199 w 226"/>
                  <a:gd name="T7" fmla="*/ 17 h 23"/>
                  <a:gd name="T8" fmla="*/ 189 w 226"/>
                  <a:gd name="T9" fmla="*/ 19 h 23"/>
                  <a:gd name="T10" fmla="*/ 177 w 226"/>
                  <a:gd name="T11" fmla="*/ 20 h 23"/>
                  <a:gd name="T12" fmla="*/ 163 w 226"/>
                  <a:gd name="T13" fmla="*/ 21 h 23"/>
                  <a:gd name="T14" fmla="*/ 149 w 226"/>
                  <a:gd name="T15" fmla="*/ 22 h 23"/>
                  <a:gd name="T16" fmla="*/ 140 w 226"/>
                  <a:gd name="T17" fmla="*/ 22 h 23"/>
                  <a:gd name="T18" fmla="*/ 135 w 226"/>
                  <a:gd name="T19" fmla="*/ 22 h 23"/>
                  <a:gd name="T20" fmla="*/ 129 w 226"/>
                  <a:gd name="T21" fmla="*/ 23 h 23"/>
                  <a:gd name="T22" fmla="*/ 123 w 226"/>
                  <a:gd name="T23" fmla="*/ 23 h 23"/>
                  <a:gd name="T24" fmla="*/ 117 w 226"/>
                  <a:gd name="T25" fmla="*/ 23 h 23"/>
                  <a:gd name="T26" fmla="*/ 110 w 226"/>
                  <a:gd name="T27" fmla="*/ 23 h 23"/>
                  <a:gd name="T28" fmla="*/ 102 w 226"/>
                  <a:gd name="T29" fmla="*/ 23 h 23"/>
                  <a:gd name="T30" fmla="*/ 93 w 226"/>
                  <a:gd name="T31" fmla="*/ 22 h 23"/>
                  <a:gd name="T32" fmla="*/ 85 w 226"/>
                  <a:gd name="T33" fmla="*/ 22 h 23"/>
                  <a:gd name="T34" fmla="*/ 77 w 226"/>
                  <a:gd name="T35" fmla="*/ 22 h 23"/>
                  <a:gd name="T36" fmla="*/ 70 w 226"/>
                  <a:gd name="T37" fmla="*/ 21 h 23"/>
                  <a:gd name="T38" fmla="*/ 60 w 226"/>
                  <a:gd name="T39" fmla="*/ 21 h 23"/>
                  <a:gd name="T40" fmla="*/ 50 w 226"/>
                  <a:gd name="T41" fmla="*/ 20 h 23"/>
                  <a:gd name="T42" fmla="*/ 41 w 226"/>
                  <a:gd name="T43" fmla="*/ 19 h 23"/>
                  <a:gd name="T44" fmla="*/ 33 w 226"/>
                  <a:gd name="T45" fmla="*/ 18 h 23"/>
                  <a:gd name="T46" fmla="*/ 26 w 226"/>
                  <a:gd name="T47" fmla="*/ 17 h 23"/>
                  <a:gd name="T48" fmla="*/ 21 w 226"/>
                  <a:gd name="T49" fmla="*/ 16 h 23"/>
                  <a:gd name="T50" fmla="*/ 17 w 226"/>
                  <a:gd name="T51" fmla="*/ 15 h 23"/>
                  <a:gd name="T52" fmla="*/ 14 w 226"/>
                  <a:gd name="T53" fmla="*/ 15 h 23"/>
                  <a:gd name="T54" fmla="*/ 5 w 226"/>
                  <a:gd name="T55" fmla="*/ 12 h 23"/>
                  <a:gd name="T56" fmla="*/ 1 w 226"/>
                  <a:gd name="T57" fmla="*/ 9 h 23"/>
                  <a:gd name="T58" fmla="*/ 0 w 226"/>
                  <a:gd name="T59" fmla="*/ 6 h 23"/>
                  <a:gd name="T60" fmla="*/ 0 w 226"/>
                  <a:gd name="T61" fmla="*/ 0 h 23"/>
                  <a:gd name="T62" fmla="*/ 3 w 226"/>
                  <a:gd name="T63" fmla="*/ 2 h 23"/>
                  <a:gd name="T64" fmla="*/ 8 w 226"/>
                  <a:gd name="T65" fmla="*/ 4 h 23"/>
                  <a:gd name="T66" fmla="*/ 14 w 226"/>
                  <a:gd name="T67" fmla="*/ 6 h 23"/>
                  <a:gd name="T68" fmla="*/ 18 w 226"/>
                  <a:gd name="T69" fmla="*/ 7 h 23"/>
                  <a:gd name="T70" fmla="*/ 22 w 226"/>
                  <a:gd name="T71" fmla="*/ 8 h 23"/>
                  <a:gd name="T72" fmla="*/ 27 w 226"/>
                  <a:gd name="T73" fmla="*/ 9 h 23"/>
                  <a:gd name="T74" fmla="*/ 35 w 226"/>
                  <a:gd name="T75" fmla="*/ 10 h 23"/>
                  <a:gd name="T76" fmla="*/ 44 w 226"/>
                  <a:gd name="T77" fmla="*/ 11 h 23"/>
                  <a:gd name="T78" fmla="*/ 53 w 226"/>
                  <a:gd name="T79" fmla="*/ 11 h 23"/>
                  <a:gd name="T80" fmla="*/ 62 w 226"/>
                  <a:gd name="T81" fmla="*/ 12 h 23"/>
                  <a:gd name="T82" fmla="*/ 72 w 226"/>
                  <a:gd name="T83" fmla="*/ 13 h 23"/>
                  <a:gd name="T84" fmla="*/ 80 w 226"/>
                  <a:gd name="T85" fmla="*/ 13 h 23"/>
                  <a:gd name="T86" fmla="*/ 88 w 226"/>
                  <a:gd name="T87" fmla="*/ 13 h 23"/>
                  <a:gd name="T88" fmla="*/ 96 w 226"/>
                  <a:gd name="T89" fmla="*/ 14 h 23"/>
                  <a:gd name="T90" fmla="*/ 104 w 226"/>
                  <a:gd name="T91" fmla="*/ 14 h 23"/>
                  <a:gd name="T92" fmla="*/ 113 w 226"/>
                  <a:gd name="T93" fmla="*/ 14 h 23"/>
                  <a:gd name="T94" fmla="*/ 119 w 226"/>
                  <a:gd name="T95" fmla="*/ 14 h 23"/>
                  <a:gd name="T96" fmla="*/ 125 w 226"/>
                  <a:gd name="T97" fmla="*/ 14 h 23"/>
                  <a:gd name="T98" fmla="*/ 131 w 226"/>
                  <a:gd name="T99" fmla="*/ 14 h 23"/>
                  <a:gd name="T100" fmla="*/ 137 w 226"/>
                  <a:gd name="T101" fmla="*/ 14 h 23"/>
                  <a:gd name="T102" fmla="*/ 142 w 226"/>
                  <a:gd name="T103" fmla="*/ 13 h 23"/>
                  <a:gd name="T104" fmla="*/ 157 w 226"/>
                  <a:gd name="T105" fmla="*/ 13 h 23"/>
                  <a:gd name="T106" fmla="*/ 175 w 226"/>
                  <a:gd name="T107" fmla="*/ 11 h 23"/>
                  <a:gd name="T108" fmla="*/ 190 w 226"/>
                  <a:gd name="T109" fmla="*/ 10 h 23"/>
                  <a:gd name="T110" fmla="*/ 203 w 226"/>
                  <a:gd name="T111" fmla="*/ 8 h 23"/>
                  <a:gd name="T112" fmla="*/ 213 w 226"/>
                  <a:gd name="T113" fmla="*/ 5 h 23"/>
                  <a:gd name="T114" fmla="*/ 219 w 226"/>
                  <a:gd name="T115" fmla="*/ 3 h 23"/>
                  <a:gd name="T116" fmla="*/ 222 w 226"/>
                  <a:gd name="T117" fmla="*/ 2 h 23"/>
                  <a:gd name="T118" fmla="*/ 225 w 226"/>
                  <a:gd name="T1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6" h="23">
                    <a:moveTo>
                      <a:pt x="226" y="7"/>
                    </a:moveTo>
                    <a:lnTo>
                      <a:pt x="224" y="9"/>
                    </a:lnTo>
                    <a:lnTo>
                      <a:pt x="223" y="10"/>
                    </a:lnTo>
                    <a:lnTo>
                      <a:pt x="221" y="11"/>
                    </a:lnTo>
                    <a:lnTo>
                      <a:pt x="218" y="12"/>
                    </a:lnTo>
                    <a:lnTo>
                      <a:pt x="216" y="13"/>
                    </a:lnTo>
                    <a:lnTo>
                      <a:pt x="213" y="14"/>
                    </a:lnTo>
                    <a:lnTo>
                      <a:pt x="211" y="15"/>
                    </a:lnTo>
                    <a:lnTo>
                      <a:pt x="208" y="16"/>
                    </a:lnTo>
                    <a:lnTo>
                      <a:pt x="205" y="16"/>
                    </a:lnTo>
                    <a:lnTo>
                      <a:pt x="202" y="17"/>
                    </a:lnTo>
                    <a:lnTo>
                      <a:pt x="199" y="17"/>
                    </a:lnTo>
                    <a:lnTo>
                      <a:pt x="196" y="18"/>
                    </a:lnTo>
                    <a:lnTo>
                      <a:pt x="192" y="18"/>
                    </a:lnTo>
                    <a:lnTo>
                      <a:pt x="189" y="19"/>
                    </a:lnTo>
                    <a:lnTo>
                      <a:pt x="185" y="19"/>
                    </a:lnTo>
                    <a:lnTo>
                      <a:pt x="181" y="20"/>
                    </a:lnTo>
                    <a:lnTo>
                      <a:pt x="177" y="20"/>
                    </a:lnTo>
                    <a:lnTo>
                      <a:pt x="172" y="20"/>
                    </a:lnTo>
                    <a:lnTo>
                      <a:pt x="168" y="21"/>
                    </a:lnTo>
                    <a:lnTo>
                      <a:pt x="163" y="21"/>
                    </a:lnTo>
                    <a:lnTo>
                      <a:pt x="159" y="21"/>
                    </a:lnTo>
                    <a:lnTo>
                      <a:pt x="154" y="22"/>
                    </a:lnTo>
                    <a:lnTo>
                      <a:pt x="149" y="22"/>
                    </a:lnTo>
                    <a:lnTo>
                      <a:pt x="144" y="22"/>
                    </a:lnTo>
                    <a:lnTo>
                      <a:pt x="142" y="22"/>
                    </a:lnTo>
                    <a:lnTo>
                      <a:pt x="140" y="22"/>
                    </a:lnTo>
                    <a:lnTo>
                      <a:pt x="138" y="22"/>
                    </a:lnTo>
                    <a:lnTo>
                      <a:pt x="137" y="22"/>
                    </a:lnTo>
                    <a:lnTo>
                      <a:pt x="135" y="22"/>
                    </a:lnTo>
                    <a:lnTo>
                      <a:pt x="133" y="22"/>
                    </a:lnTo>
                    <a:lnTo>
                      <a:pt x="131" y="22"/>
                    </a:lnTo>
                    <a:lnTo>
                      <a:pt x="129" y="23"/>
                    </a:lnTo>
                    <a:lnTo>
                      <a:pt x="127" y="23"/>
                    </a:lnTo>
                    <a:lnTo>
                      <a:pt x="125" y="23"/>
                    </a:lnTo>
                    <a:lnTo>
                      <a:pt x="123" y="23"/>
                    </a:lnTo>
                    <a:lnTo>
                      <a:pt x="121" y="23"/>
                    </a:lnTo>
                    <a:lnTo>
                      <a:pt x="119" y="23"/>
                    </a:lnTo>
                    <a:lnTo>
                      <a:pt x="117" y="23"/>
                    </a:lnTo>
                    <a:lnTo>
                      <a:pt x="115" y="23"/>
                    </a:lnTo>
                    <a:lnTo>
                      <a:pt x="113" y="23"/>
                    </a:lnTo>
                    <a:lnTo>
                      <a:pt x="110" y="23"/>
                    </a:lnTo>
                    <a:lnTo>
                      <a:pt x="107" y="23"/>
                    </a:lnTo>
                    <a:lnTo>
                      <a:pt x="105" y="23"/>
                    </a:lnTo>
                    <a:lnTo>
                      <a:pt x="102" y="23"/>
                    </a:lnTo>
                    <a:lnTo>
                      <a:pt x="99" y="23"/>
                    </a:lnTo>
                    <a:lnTo>
                      <a:pt x="96" y="22"/>
                    </a:lnTo>
                    <a:lnTo>
                      <a:pt x="93" y="22"/>
                    </a:lnTo>
                    <a:lnTo>
                      <a:pt x="91" y="22"/>
                    </a:lnTo>
                    <a:lnTo>
                      <a:pt x="88" y="22"/>
                    </a:lnTo>
                    <a:lnTo>
                      <a:pt x="85" y="22"/>
                    </a:lnTo>
                    <a:lnTo>
                      <a:pt x="83" y="22"/>
                    </a:lnTo>
                    <a:lnTo>
                      <a:pt x="80" y="22"/>
                    </a:lnTo>
                    <a:lnTo>
                      <a:pt x="77" y="22"/>
                    </a:lnTo>
                    <a:lnTo>
                      <a:pt x="75" y="22"/>
                    </a:lnTo>
                    <a:lnTo>
                      <a:pt x="72" y="22"/>
                    </a:lnTo>
                    <a:lnTo>
                      <a:pt x="70" y="21"/>
                    </a:lnTo>
                    <a:lnTo>
                      <a:pt x="66" y="21"/>
                    </a:lnTo>
                    <a:lnTo>
                      <a:pt x="63" y="21"/>
                    </a:lnTo>
                    <a:lnTo>
                      <a:pt x="60" y="21"/>
                    </a:lnTo>
                    <a:lnTo>
                      <a:pt x="57" y="21"/>
                    </a:lnTo>
                    <a:lnTo>
                      <a:pt x="53" y="20"/>
                    </a:lnTo>
                    <a:lnTo>
                      <a:pt x="50" y="20"/>
                    </a:lnTo>
                    <a:lnTo>
                      <a:pt x="47" y="20"/>
                    </a:lnTo>
                    <a:lnTo>
                      <a:pt x="44" y="19"/>
                    </a:lnTo>
                    <a:lnTo>
                      <a:pt x="41" y="19"/>
                    </a:lnTo>
                    <a:lnTo>
                      <a:pt x="39" y="19"/>
                    </a:lnTo>
                    <a:lnTo>
                      <a:pt x="36" y="18"/>
                    </a:lnTo>
                    <a:lnTo>
                      <a:pt x="33" y="18"/>
                    </a:lnTo>
                    <a:lnTo>
                      <a:pt x="31" y="18"/>
                    </a:lnTo>
                    <a:lnTo>
                      <a:pt x="28" y="17"/>
                    </a:lnTo>
                    <a:lnTo>
                      <a:pt x="26" y="17"/>
                    </a:lnTo>
                    <a:lnTo>
                      <a:pt x="24" y="17"/>
                    </a:lnTo>
                    <a:lnTo>
                      <a:pt x="22" y="16"/>
                    </a:lnTo>
                    <a:lnTo>
                      <a:pt x="21" y="16"/>
                    </a:lnTo>
                    <a:lnTo>
                      <a:pt x="20" y="16"/>
                    </a:lnTo>
                    <a:lnTo>
                      <a:pt x="19" y="16"/>
                    </a:lnTo>
                    <a:lnTo>
                      <a:pt x="17" y="15"/>
                    </a:lnTo>
                    <a:lnTo>
                      <a:pt x="16" y="15"/>
                    </a:lnTo>
                    <a:lnTo>
                      <a:pt x="15" y="15"/>
                    </a:lnTo>
                    <a:lnTo>
                      <a:pt x="14" y="15"/>
                    </a:lnTo>
                    <a:lnTo>
                      <a:pt x="11" y="14"/>
                    </a:lnTo>
                    <a:lnTo>
                      <a:pt x="8" y="13"/>
                    </a:lnTo>
                    <a:lnTo>
                      <a:pt x="5" y="12"/>
                    </a:lnTo>
                    <a:lnTo>
                      <a:pt x="3" y="11"/>
                    </a:lnTo>
                    <a:lnTo>
                      <a:pt x="2" y="10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1" y="5"/>
                    </a:lnTo>
                    <a:lnTo>
                      <a:pt x="13" y="6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16" y="7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0" y="7"/>
                    </a:lnTo>
                    <a:lnTo>
                      <a:pt x="22" y="8"/>
                    </a:lnTo>
                    <a:lnTo>
                      <a:pt x="23" y="8"/>
                    </a:lnTo>
                    <a:lnTo>
                      <a:pt x="25" y="8"/>
                    </a:lnTo>
                    <a:lnTo>
                      <a:pt x="27" y="9"/>
                    </a:lnTo>
                    <a:lnTo>
                      <a:pt x="30" y="9"/>
                    </a:lnTo>
                    <a:lnTo>
                      <a:pt x="32" y="9"/>
                    </a:lnTo>
                    <a:lnTo>
                      <a:pt x="35" y="10"/>
                    </a:lnTo>
                    <a:lnTo>
                      <a:pt x="38" y="10"/>
                    </a:lnTo>
                    <a:lnTo>
                      <a:pt x="41" y="10"/>
                    </a:lnTo>
                    <a:lnTo>
                      <a:pt x="44" y="11"/>
                    </a:lnTo>
                    <a:lnTo>
                      <a:pt x="47" y="11"/>
                    </a:lnTo>
                    <a:lnTo>
                      <a:pt x="50" y="11"/>
                    </a:lnTo>
                    <a:lnTo>
                      <a:pt x="53" y="11"/>
                    </a:lnTo>
                    <a:lnTo>
                      <a:pt x="56" y="12"/>
                    </a:lnTo>
                    <a:lnTo>
                      <a:pt x="59" y="12"/>
                    </a:lnTo>
                    <a:lnTo>
                      <a:pt x="62" y="12"/>
                    </a:lnTo>
                    <a:lnTo>
                      <a:pt x="66" y="12"/>
                    </a:lnTo>
                    <a:lnTo>
                      <a:pt x="69" y="13"/>
                    </a:lnTo>
                    <a:lnTo>
                      <a:pt x="72" y="13"/>
                    </a:lnTo>
                    <a:lnTo>
                      <a:pt x="74" y="13"/>
                    </a:lnTo>
                    <a:lnTo>
                      <a:pt x="77" y="13"/>
                    </a:lnTo>
                    <a:lnTo>
                      <a:pt x="80" y="13"/>
                    </a:lnTo>
                    <a:lnTo>
                      <a:pt x="82" y="13"/>
                    </a:lnTo>
                    <a:lnTo>
                      <a:pt x="85" y="13"/>
                    </a:lnTo>
                    <a:lnTo>
                      <a:pt x="88" y="13"/>
                    </a:lnTo>
                    <a:lnTo>
                      <a:pt x="90" y="14"/>
                    </a:lnTo>
                    <a:lnTo>
                      <a:pt x="93" y="14"/>
                    </a:lnTo>
                    <a:lnTo>
                      <a:pt x="96" y="14"/>
                    </a:lnTo>
                    <a:lnTo>
                      <a:pt x="99" y="14"/>
                    </a:lnTo>
                    <a:lnTo>
                      <a:pt x="102" y="14"/>
                    </a:lnTo>
                    <a:lnTo>
                      <a:pt x="104" y="14"/>
                    </a:lnTo>
                    <a:lnTo>
                      <a:pt x="107" y="14"/>
                    </a:lnTo>
                    <a:lnTo>
                      <a:pt x="110" y="14"/>
                    </a:lnTo>
                    <a:lnTo>
                      <a:pt x="113" y="14"/>
                    </a:lnTo>
                    <a:lnTo>
                      <a:pt x="115" y="14"/>
                    </a:lnTo>
                    <a:lnTo>
                      <a:pt x="117" y="14"/>
                    </a:lnTo>
                    <a:lnTo>
                      <a:pt x="119" y="14"/>
                    </a:lnTo>
                    <a:lnTo>
                      <a:pt x="121" y="14"/>
                    </a:lnTo>
                    <a:lnTo>
                      <a:pt x="123" y="14"/>
                    </a:lnTo>
                    <a:lnTo>
                      <a:pt x="125" y="14"/>
                    </a:lnTo>
                    <a:lnTo>
                      <a:pt x="127" y="14"/>
                    </a:lnTo>
                    <a:lnTo>
                      <a:pt x="129" y="14"/>
                    </a:lnTo>
                    <a:lnTo>
                      <a:pt x="131" y="14"/>
                    </a:lnTo>
                    <a:lnTo>
                      <a:pt x="133" y="14"/>
                    </a:lnTo>
                    <a:lnTo>
                      <a:pt x="135" y="14"/>
                    </a:lnTo>
                    <a:lnTo>
                      <a:pt x="137" y="14"/>
                    </a:lnTo>
                    <a:lnTo>
                      <a:pt x="139" y="14"/>
                    </a:lnTo>
                    <a:lnTo>
                      <a:pt x="141" y="13"/>
                    </a:lnTo>
                    <a:lnTo>
                      <a:pt x="142" y="13"/>
                    </a:lnTo>
                    <a:lnTo>
                      <a:pt x="144" y="13"/>
                    </a:lnTo>
                    <a:lnTo>
                      <a:pt x="151" y="13"/>
                    </a:lnTo>
                    <a:lnTo>
                      <a:pt x="157" y="13"/>
                    </a:lnTo>
                    <a:lnTo>
                      <a:pt x="163" y="12"/>
                    </a:lnTo>
                    <a:lnTo>
                      <a:pt x="169" y="12"/>
                    </a:lnTo>
                    <a:lnTo>
                      <a:pt x="175" y="11"/>
                    </a:lnTo>
                    <a:lnTo>
                      <a:pt x="180" y="11"/>
                    </a:lnTo>
                    <a:lnTo>
                      <a:pt x="185" y="10"/>
                    </a:lnTo>
                    <a:lnTo>
                      <a:pt x="190" y="10"/>
                    </a:lnTo>
                    <a:lnTo>
                      <a:pt x="195" y="9"/>
                    </a:lnTo>
                    <a:lnTo>
                      <a:pt x="199" y="8"/>
                    </a:lnTo>
                    <a:lnTo>
                      <a:pt x="203" y="8"/>
                    </a:lnTo>
                    <a:lnTo>
                      <a:pt x="207" y="7"/>
                    </a:lnTo>
                    <a:lnTo>
                      <a:pt x="210" y="6"/>
                    </a:lnTo>
                    <a:lnTo>
                      <a:pt x="213" y="5"/>
                    </a:lnTo>
                    <a:lnTo>
                      <a:pt x="216" y="4"/>
                    </a:lnTo>
                    <a:lnTo>
                      <a:pt x="218" y="3"/>
                    </a:lnTo>
                    <a:lnTo>
                      <a:pt x="219" y="3"/>
                    </a:lnTo>
                    <a:lnTo>
                      <a:pt x="220" y="2"/>
                    </a:lnTo>
                    <a:lnTo>
                      <a:pt x="221" y="2"/>
                    </a:lnTo>
                    <a:lnTo>
                      <a:pt x="222" y="2"/>
                    </a:lnTo>
                    <a:lnTo>
                      <a:pt x="223" y="1"/>
                    </a:lnTo>
                    <a:lnTo>
                      <a:pt x="224" y="1"/>
                    </a:lnTo>
                    <a:lnTo>
                      <a:pt x="225" y="0"/>
                    </a:lnTo>
                    <a:lnTo>
                      <a:pt x="226" y="0"/>
                    </a:lnTo>
                    <a:lnTo>
                      <a:pt x="226" y="7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82" name="Freeform 294"/>
              <p:cNvSpPr>
                <a:spLocks/>
              </p:cNvSpPr>
              <p:nvPr/>
            </p:nvSpPr>
            <p:spPr bwMode="auto">
              <a:xfrm>
                <a:off x="3952" y="1840"/>
                <a:ext cx="48" cy="16"/>
              </a:xfrm>
              <a:custGeom>
                <a:avLst/>
                <a:gdLst>
                  <a:gd name="T0" fmla="*/ 25 w 48"/>
                  <a:gd name="T1" fmla="*/ 0 h 16"/>
                  <a:gd name="T2" fmla="*/ 48 w 48"/>
                  <a:gd name="T3" fmla="*/ 11 h 16"/>
                  <a:gd name="T4" fmla="*/ 12 w 48"/>
                  <a:gd name="T5" fmla="*/ 16 h 16"/>
                  <a:gd name="T6" fmla="*/ 0 w 48"/>
                  <a:gd name="T7" fmla="*/ 2 h 16"/>
                  <a:gd name="T8" fmla="*/ 25 w 4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6">
                    <a:moveTo>
                      <a:pt x="25" y="0"/>
                    </a:moveTo>
                    <a:lnTo>
                      <a:pt x="48" y="11"/>
                    </a:lnTo>
                    <a:lnTo>
                      <a:pt x="12" y="16"/>
                    </a:lnTo>
                    <a:lnTo>
                      <a:pt x="0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83" name="Freeform 295"/>
              <p:cNvSpPr>
                <a:spLocks/>
              </p:cNvSpPr>
              <p:nvPr/>
            </p:nvSpPr>
            <p:spPr bwMode="auto">
              <a:xfrm>
                <a:off x="3956" y="1842"/>
                <a:ext cx="38" cy="12"/>
              </a:xfrm>
              <a:custGeom>
                <a:avLst/>
                <a:gdLst>
                  <a:gd name="T0" fmla="*/ 21 w 38"/>
                  <a:gd name="T1" fmla="*/ 0 h 12"/>
                  <a:gd name="T2" fmla="*/ 38 w 38"/>
                  <a:gd name="T3" fmla="*/ 9 h 12"/>
                  <a:gd name="T4" fmla="*/ 10 w 38"/>
                  <a:gd name="T5" fmla="*/ 12 h 12"/>
                  <a:gd name="T6" fmla="*/ 0 w 38"/>
                  <a:gd name="T7" fmla="*/ 1 h 12"/>
                  <a:gd name="T8" fmla="*/ 21 w 38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2">
                    <a:moveTo>
                      <a:pt x="21" y="0"/>
                    </a:moveTo>
                    <a:lnTo>
                      <a:pt x="38" y="9"/>
                    </a:lnTo>
                    <a:lnTo>
                      <a:pt x="10" y="12"/>
                    </a:lnTo>
                    <a:lnTo>
                      <a:pt x="0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84" name="Freeform 296"/>
              <p:cNvSpPr>
                <a:spLocks/>
              </p:cNvSpPr>
              <p:nvPr/>
            </p:nvSpPr>
            <p:spPr bwMode="auto">
              <a:xfrm>
                <a:off x="3935" y="1756"/>
                <a:ext cx="8" cy="13"/>
              </a:xfrm>
              <a:custGeom>
                <a:avLst/>
                <a:gdLst>
                  <a:gd name="T0" fmla="*/ 2 w 8"/>
                  <a:gd name="T1" fmla="*/ 13 h 13"/>
                  <a:gd name="T2" fmla="*/ 1 w 8"/>
                  <a:gd name="T3" fmla="*/ 12 h 13"/>
                  <a:gd name="T4" fmla="*/ 0 w 8"/>
                  <a:gd name="T5" fmla="*/ 10 h 13"/>
                  <a:gd name="T6" fmla="*/ 1 w 8"/>
                  <a:gd name="T7" fmla="*/ 8 h 13"/>
                  <a:gd name="T8" fmla="*/ 1 w 8"/>
                  <a:gd name="T9" fmla="*/ 5 h 13"/>
                  <a:gd name="T10" fmla="*/ 2 w 8"/>
                  <a:gd name="T11" fmla="*/ 4 h 13"/>
                  <a:gd name="T12" fmla="*/ 3 w 8"/>
                  <a:gd name="T13" fmla="*/ 3 h 13"/>
                  <a:gd name="T14" fmla="*/ 3 w 8"/>
                  <a:gd name="T15" fmla="*/ 2 h 13"/>
                  <a:gd name="T16" fmla="*/ 4 w 8"/>
                  <a:gd name="T17" fmla="*/ 1 h 13"/>
                  <a:gd name="T18" fmla="*/ 5 w 8"/>
                  <a:gd name="T19" fmla="*/ 0 h 13"/>
                  <a:gd name="T20" fmla="*/ 6 w 8"/>
                  <a:gd name="T21" fmla="*/ 0 h 13"/>
                  <a:gd name="T22" fmla="*/ 6 w 8"/>
                  <a:gd name="T23" fmla="*/ 0 h 13"/>
                  <a:gd name="T24" fmla="*/ 7 w 8"/>
                  <a:gd name="T25" fmla="*/ 0 h 13"/>
                  <a:gd name="T26" fmla="*/ 8 w 8"/>
                  <a:gd name="T27" fmla="*/ 1 h 13"/>
                  <a:gd name="T28" fmla="*/ 8 w 8"/>
                  <a:gd name="T29" fmla="*/ 3 h 13"/>
                  <a:gd name="T30" fmla="*/ 8 w 8"/>
                  <a:gd name="T31" fmla="*/ 5 h 13"/>
                  <a:gd name="T32" fmla="*/ 8 w 8"/>
                  <a:gd name="T33" fmla="*/ 8 h 13"/>
                  <a:gd name="T34" fmla="*/ 7 w 8"/>
                  <a:gd name="T35" fmla="*/ 9 h 13"/>
                  <a:gd name="T36" fmla="*/ 6 w 8"/>
                  <a:gd name="T37" fmla="*/ 10 h 13"/>
                  <a:gd name="T38" fmla="*/ 5 w 8"/>
                  <a:gd name="T39" fmla="*/ 11 h 13"/>
                  <a:gd name="T40" fmla="*/ 5 w 8"/>
                  <a:gd name="T41" fmla="*/ 12 h 13"/>
                  <a:gd name="T42" fmla="*/ 4 w 8"/>
                  <a:gd name="T43" fmla="*/ 13 h 13"/>
                  <a:gd name="T44" fmla="*/ 3 w 8"/>
                  <a:gd name="T45" fmla="*/ 13 h 13"/>
                  <a:gd name="T46" fmla="*/ 3 w 8"/>
                  <a:gd name="T47" fmla="*/ 13 h 13"/>
                  <a:gd name="T48" fmla="*/ 2 w 8"/>
                  <a:gd name="T4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3">
                    <a:moveTo>
                      <a:pt x="2" y="13"/>
                    </a:moveTo>
                    <a:lnTo>
                      <a:pt x="1" y="12"/>
                    </a:lnTo>
                    <a:lnTo>
                      <a:pt x="0" y="10"/>
                    </a:lnTo>
                    <a:lnTo>
                      <a:pt x="1" y="8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6" y="10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85" name="Freeform 297"/>
              <p:cNvSpPr>
                <a:spLocks/>
              </p:cNvSpPr>
              <p:nvPr/>
            </p:nvSpPr>
            <p:spPr bwMode="auto">
              <a:xfrm>
                <a:off x="3941" y="1786"/>
                <a:ext cx="25" cy="22"/>
              </a:xfrm>
              <a:custGeom>
                <a:avLst/>
                <a:gdLst>
                  <a:gd name="T0" fmla="*/ 0 w 25"/>
                  <a:gd name="T1" fmla="*/ 21 h 22"/>
                  <a:gd name="T2" fmla="*/ 0 w 25"/>
                  <a:gd name="T3" fmla="*/ 0 h 22"/>
                  <a:gd name="T4" fmla="*/ 25 w 25"/>
                  <a:gd name="T5" fmla="*/ 5 h 22"/>
                  <a:gd name="T6" fmla="*/ 25 w 25"/>
                  <a:gd name="T7" fmla="*/ 22 h 22"/>
                  <a:gd name="T8" fmla="*/ 0 w 25"/>
                  <a:gd name="T9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2">
                    <a:moveTo>
                      <a:pt x="0" y="21"/>
                    </a:moveTo>
                    <a:lnTo>
                      <a:pt x="0" y="0"/>
                    </a:lnTo>
                    <a:lnTo>
                      <a:pt x="25" y="5"/>
                    </a:lnTo>
                    <a:lnTo>
                      <a:pt x="25" y="2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86" name="Rectangle 298"/>
              <p:cNvSpPr>
                <a:spLocks noChangeArrowheads="1"/>
              </p:cNvSpPr>
              <p:nvPr/>
            </p:nvSpPr>
            <p:spPr bwMode="auto">
              <a:xfrm>
                <a:off x="3944" y="1790"/>
                <a:ext cx="19" cy="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87" name="Freeform 299"/>
              <p:cNvSpPr>
                <a:spLocks/>
              </p:cNvSpPr>
              <p:nvPr/>
            </p:nvSpPr>
            <p:spPr bwMode="auto">
              <a:xfrm>
                <a:off x="3931" y="1753"/>
                <a:ext cx="50" cy="44"/>
              </a:xfrm>
              <a:custGeom>
                <a:avLst/>
                <a:gdLst>
                  <a:gd name="T0" fmla="*/ 8 w 50"/>
                  <a:gd name="T1" fmla="*/ 12 h 44"/>
                  <a:gd name="T2" fmla="*/ 8 w 50"/>
                  <a:gd name="T3" fmla="*/ 12 h 44"/>
                  <a:gd name="T4" fmla="*/ 9 w 50"/>
                  <a:gd name="T5" fmla="*/ 10 h 44"/>
                  <a:gd name="T6" fmla="*/ 11 w 50"/>
                  <a:gd name="T7" fmla="*/ 8 h 44"/>
                  <a:gd name="T8" fmla="*/ 13 w 50"/>
                  <a:gd name="T9" fmla="*/ 5 h 44"/>
                  <a:gd name="T10" fmla="*/ 16 w 50"/>
                  <a:gd name="T11" fmla="*/ 3 h 44"/>
                  <a:gd name="T12" fmla="*/ 18 w 50"/>
                  <a:gd name="T13" fmla="*/ 2 h 44"/>
                  <a:gd name="T14" fmla="*/ 21 w 50"/>
                  <a:gd name="T15" fmla="*/ 1 h 44"/>
                  <a:gd name="T16" fmla="*/ 25 w 50"/>
                  <a:gd name="T17" fmla="*/ 0 h 44"/>
                  <a:gd name="T18" fmla="*/ 28 w 50"/>
                  <a:gd name="T19" fmla="*/ 0 h 44"/>
                  <a:gd name="T20" fmla="*/ 32 w 50"/>
                  <a:gd name="T21" fmla="*/ 0 h 44"/>
                  <a:gd name="T22" fmla="*/ 36 w 50"/>
                  <a:gd name="T23" fmla="*/ 2 h 44"/>
                  <a:gd name="T24" fmla="*/ 40 w 50"/>
                  <a:gd name="T25" fmla="*/ 4 h 44"/>
                  <a:gd name="T26" fmla="*/ 43 w 50"/>
                  <a:gd name="T27" fmla="*/ 6 h 44"/>
                  <a:gd name="T28" fmla="*/ 46 w 50"/>
                  <a:gd name="T29" fmla="*/ 9 h 44"/>
                  <a:gd name="T30" fmla="*/ 48 w 50"/>
                  <a:gd name="T31" fmla="*/ 13 h 44"/>
                  <a:gd name="T32" fmla="*/ 49 w 50"/>
                  <a:gd name="T33" fmla="*/ 17 h 44"/>
                  <a:gd name="T34" fmla="*/ 50 w 50"/>
                  <a:gd name="T35" fmla="*/ 22 h 44"/>
                  <a:gd name="T36" fmla="*/ 49 w 50"/>
                  <a:gd name="T37" fmla="*/ 26 h 44"/>
                  <a:gd name="T38" fmla="*/ 48 w 50"/>
                  <a:gd name="T39" fmla="*/ 30 h 44"/>
                  <a:gd name="T40" fmla="*/ 46 w 50"/>
                  <a:gd name="T41" fmla="*/ 34 h 44"/>
                  <a:gd name="T42" fmla="*/ 43 w 50"/>
                  <a:gd name="T43" fmla="*/ 37 h 44"/>
                  <a:gd name="T44" fmla="*/ 40 w 50"/>
                  <a:gd name="T45" fmla="*/ 40 h 44"/>
                  <a:gd name="T46" fmla="*/ 37 w 50"/>
                  <a:gd name="T47" fmla="*/ 42 h 44"/>
                  <a:gd name="T48" fmla="*/ 33 w 50"/>
                  <a:gd name="T49" fmla="*/ 44 h 44"/>
                  <a:gd name="T50" fmla="*/ 28 w 50"/>
                  <a:gd name="T51" fmla="*/ 44 h 44"/>
                  <a:gd name="T52" fmla="*/ 24 w 50"/>
                  <a:gd name="T53" fmla="*/ 44 h 44"/>
                  <a:gd name="T54" fmla="*/ 21 w 50"/>
                  <a:gd name="T55" fmla="*/ 43 h 44"/>
                  <a:gd name="T56" fmla="*/ 18 w 50"/>
                  <a:gd name="T57" fmla="*/ 42 h 44"/>
                  <a:gd name="T58" fmla="*/ 16 w 50"/>
                  <a:gd name="T59" fmla="*/ 41 h 44"/>
                  <a:gd name="T60" fmla="*/ 13 w 50"/>
                  <a:gd name="T61" fmla="*/ 39 h 44"/>
                  <a:gd name="T62" fmla="*/ 11 w 50"/>
                  <a:gd name="T63" fmla="*/ 37 h 44"/>
                  <a:gd name="T64" fmla="*/ 9 w 50"/>
                  <a:gd name="T65" fmla="*/ 34 h 44"/>
                  <a:gd name="T66" fmla="*/ 8 w 50"/>
                  <a:gd name="T67" fmla="*/ 32 h 44"/>
                  <a:gd name="T68" fmla="*/ 7 w 50"/>
                  <a:gd name="T69" fmla="*/ 30 h 44"/>
                  <a:gd name="T70" fmla="*/ 7 w 50"/>
                  <a:gd name="T71" fmla="*/ 30 h 44"/>
                  <a:gd name="T72" fmla="*/ 5 w 50"/>
                  <a:gd name="T73" fmla="*/ 30 h 44"/>
                  <a:gd name="T74" fmla="*/ 3 w 50"/>
                  <a:gd name="T75" fmla="*/ 28 h 44"/>
                  <a:gd name="T76" fmla="*/ 1 w 50"/>
                  <a:gd name="T77" fmla="*/ 26 h 44"/>
                  <a:gd name="T78" fmla="*/ 0 w 50"/>
                  <a:gd name="T79" fmla="*/ 22 h 44"/>
                  <a:gd name="T80" fmla="*/ 0 w 50"/>
                  <a:gd name="T81" fmla="*/ 18 h 44"/>
                  <a:gd name="T82" fmla="*/ 2 w 50"/>
                  <a:gd name="T83" fmla="*/ 15 h 44"/>
                  <a:gd name="T84" fmla="*/ 4 w 50"/>
                  <a:gd name="T85" fmla="*/ 13 h 44"/>
                  <a:gd name="T86" fmla="*/ 7 w 50"/>
                  <a:gd name="T87" fmla="*/ 1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" h="44">
                    <a:moveTo>
                      <a:pt x="8" y="12"/>
                    </a:move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6" y="3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32" y="0"/>
                    </a:lnTo>
                    <a:lnTo>
                      <a:pt x="34" y="1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0" y="4"/>
                    </a:lnTo>
                    <a:lnTo>
                      <a:pt x="42" y="5"/>
                    </a:lnTo>
                    <a:lnTo>
                      <a:pt x="43" y="6"/>
                    </a:lnTo>
                    <a:lnTo>
                      <a:pt x="45" y="8"/>
                    </a:lnTo>
                    <a:lnTo>
                      <a:pt x="46" y="9"/>
                    </a:lnTo>
                    <a:lnTo>
                      <a:pt x="47" y="11"/>
                    </a:lnTo>
                    <a:lnTo>
                      <a:pt x="48" y="13"/>
                    </a:lnTo>
                    <a:lnTo>
                      <a:pt x="49" y="15"/>
                    </a:lnTo>
                    <a:lnTo>
                      <a:pt x="49" y="17"/>
                    </a:lnTo>
                    <a:lnTo>
                      <a:pt x="50" y="19"/>
                    </a:lnTo>
                    <a:lnTo>
                      <a:pt x="50" y="22"/>
                    </a:lnTo>
                    <a:lnTo>
                      <a:pt x="50" y="24"/>
                    </a:lnTo>
                    <a:lnTo>
                      <a:pt x="49" y="26"/>
                    </a:lnTo>
                    <a:lnTo>
                      <a:pt x="49" y="28"/>
                    </a:lnTo>
                    <a:lnTo>
                      <a:pt x="48" y="30"/>
                    </a:lnTo>
                    <a:lnTo>
                      <a:pt x="47" y="32"/>
                    </a:lnTo>
                    <a:lnTo>
                      <a:pt x="46" y="34"/>
                    </a:lnTo>
                    <a:lnTo>
                      <a:pt x="45" y="36"/>
                    </a:lnTo>
                    <a:lnTo>
                      <a:pt x="43" y="37"/>
                    </a:lnTo>
                    <a:lnTo>
                      <a:pt x="42" y="39"/>
                    </a:lnTo>
                    <a:lnTo>
                      <a:pt x="40" y="40"/>
                    </a:lnTo>
                    <a:lnTo>
                      <a:pt x="38" y="41"/>
                    </a:lnTo>
                    <a:lnTo>
                      <a:pt x="37" y="42"/>
                    </a:lnTo>
                    <a:lnTo>
                      <a:pt x="35" y="43"/>
                    </a:lnTo>
                    <a:lnTo>
                      <a:pt x="33" y="44"/>
                    </a:lnTo>
                    <a:lnTo>
                      <a:pt x="30" y="44"/>
                    </a:lnTo>
                    <a:lnTo>
                      <a:pt x="28" y="44"/>
                    </a:lnTo>
                    <a:lnTo>
                      <a:pt x="26" y="44"/>
                    </a:lnTo>
                    <a:lnTo>
                      <a:pt x="24" y="44"/>
                    </a:lnTo>
                    <a:lnTo>
                      <a:pt x="23" y="44"/>
                    </a:lnTo>
                    <a:lnTo>
                      <a:pt x="21" y="43"/>
                    </a:lnTo>
                    <a:lnTo>
                      <a:pt x="20" y="43"/>
                    </a:lnTo>
                    <a:lnTo>
                      <a:pt x="18" y="42"/>
                    </a:lnTo>
                    <a:lnTo>
                      <a:pt x="17" y="41"/>
                    </a:lnTo>
                    <a:lnTo>
                      <a:pt x="16" y="41"/>
                    </a:lnTo>
                    <a:lnTo>
                      <a:pt x="14" y="40"/>
                    </a:lnTo>
                    <a:lnTo>
                      <a:pt x="13" y="39"/>
                    </a:lnTo>
                    <a:lnTo>
                      <a:pt x="12" y="38"/>
                    </a:lnTo>
                    <a:lnTo>
                      <a:pt x="11" y="37"/>
                    </a:lnTo>
                    <a:lnTo>
                      <a:pt x="10" y="35"/>
                    </a:lnTo>
                    <a:lnTo>
                      <a:pt x="9" y="34"/>
                    </a:lnTo>
                    <a:lnTo>
                      <a:pt x="8" y="33"/>
                    </a:lnTo>
                    <a:lnTo>
                      <a:pt x="8" y="32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5" y="30"/>
                    </a:lnTo>
                    <a:lnTo>
                      <a:pt x="4" y="29"/>
                    </a:lnTo>
                    <a:lnTo>
                      <a:pt x="3" y="28"/>
                    </a:lnTo>
                    <a:lnTo>
                      <a:pt x="2" y="27"/>
                    </a:lnTo>
                    <a:lnTo>
                      <a:pt x="1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7"/>
                    </a:lnTo>
                    <a:lnTo>
                      <a:pt x="2" y="15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88" name="Freeform 300"/>
              <p:cNvSpPr>
                <a:spLocks/>
              </p:cNvSpPr>
              <p:nvPr/>
            </p:nvSpPr>
            <p:spPr bwMode="auto">
              <a:xfrm>
                <a:off x="3934" y="1756"/>
                <a:ext cx="43" cy="38"/>
              </a:xfrm>
              <a:custGeom>
                <a:avLst/>
                <a:gdLst>
                  <a:gd name="T0" fmla="*/ 5 w 43"/>
                  <a:gd name="T1" fmla="*/ 13 h 38"/>
                  <a:gd name="T2" fmla="*/ 6 w 43"/>
                  <a:gd name="T3" fmla="*/ 14 h 38"/>
                  <a:gd name="T4" fmla="*/ 7 w 43"/>
                  <a:gd name="T5" fmla="*/ 13 h 38"/>
                  <a:gd name="T6" fmla="*/ 9 w 43"/>
                  <a:gd name="T7" fmla="*/ 10 h 38"/>
                  <a:gd name="T8" fmla="*/ 11 w 43"/>
                  <a:gd name="T9" fmla="*/ 7 h 38"/>
                  <a:gd name="T10" fmla="*/ 13 w 43"/>
                  <a:gd name="T11" fmla="*/ 5 h 38"/>
                  <a:gd name="T12" fmla="*/ 15 w 43"/>
                  <a:gd name="T13" fmla="*/ 3 h 38"/>
                  <a:gd name="T14" fmla="*/ 18 w 43"/>
                  <a:gd name="T15" fmla="*/ 2 h 38"/>
                  <a:gd name="T16" fmla="*/ 21 w 43"/>
                  <a:gd name="T17" fmla="*/ 1 h 38"/>
                  <a:gd name="T18" fmla="*/ 25 w 43"/>
                  <a:gd name="T19" fmla="*/ 0 h 38"/>
                  <a:gd name="T20" fmla="*/ 30 w 43"/>
                  <a:gd name="T21" fmla="*/ 1 h 38"/>
                  <a:gd name="T22" fmla="*/ 37 w 43"/>
                  <a:gd name="T23" fmla="*/ 5 h 38"/>
                  <a:gd name="T24" fmla="*/ 41 w 43"/>
                  <a:gd name="T25" fmla="*/ 10 h 38"/>
                  <a:gd name="T26" fmla="*/ 43 w 43"/>
                  <a:gd name="T27" fmla="*/ 17 h 38"/>
                  <a:gd name="T28" fmla="*/ 43 w 43"/>
                  <a:gd name="T29" fmla="*/ 23 h 38"/>
                  <a:gd name="T30" fmla="*/ 42 w 43"/>
                  <a:gd name="T31" fmla="*/ 26 h 38"/>
                  <a:gd name="T32" fmla="*/ 40 w 43"/>
                  <a:gd name="T33" fmla="*/ 29 h 38"/>
                  <a:gd name="T34" fmla="*/ 38 w 43"/>
                  <a:gd name="T35" fmla="*/ 32 h 38"/>
                  <a:gd name="T36" fmla="*/ 35 w 43"/>
                  <a:gd name="T37" fmla="*/ 34 h 38"/>
                  <a:gd name="T38" fmla="*/ 32 w 43"/>
                  <a:gd name="T39" fmla="*/ 36 h 38"/>
                  <a:gd name="T40" fmla="*/ 29 w 43"/>
                  <a:gd name="T41" fmla="*/ 37 h 38"/>
                  <a:gd name="T42" fmla="*/ 25 w 43"/>
                  <a:gd name="T43" fmla="*/ 38 h 38"/>
                  <a:gd name="T44" fmla="*/ 20 w 43"/>
                  <a:gd name="T45" fmla="*/ 37 h 38"/>
                  <a:gd name="T46" fmla="*/ 15 w 43"/>
                  <a:gd name="T47" fmla="*/ 35 h 38"/>
                  <a:gd name="T48" fmla="*/ 10 w 43"/>
                  <a:gd name="T49" fmla="*/ 31 h 38"/>
                  <a:gd name="T50" fmla="*/ 7 w 43"/>
                  <a:gd name="T51" fmla="*/ 25 h 38"/>
                  <a:gd name="T52" fmla="*/ 6 w 43"/>
                  <a:gd name="T53" fmla="*/ 23 h 38"/>
                  <a:gd name="T54" fmla="*/ 4 w 43"/>
                  <a:gd name="T55" fmla="*/ 24 h 38"/>
                  <a:gd name="T56" fmla="*/ 3 w 43"/>
                  <a:gd name="T57" fmla="*/ 23 h 38"/>
                  <a:gd name="T58" fmla="*/ 1 w 43"/>
                  <a:gd name="T59" fmla="*/ 23 h 38"/>
                  <a:gd name="T60" fmla="*/ 0 w 43"/>
                  <a:gd name="T61" fmla="*/ 21 h 38"/>
                  <a:gd name="T62" fmla="*/ 0 w 43"/>
                  <a:gd name="T63" fmla="*/ 19 h 38"/>
                  <a:gd name="T64" fmla="*/ 0 w 43"/>
                  <a:gd name="T65" fmla="*/ 17 h 38"/>
                  <a:gd name="T66" fmla="*/ 1 w 43"/>
                  <a:gd name="T67" fmla="*/ 15 h 38"/>
                  <a:gd name="T68" fmla="*/ 2 w 43"/>
                  <a:gd name="T69" fmla="*/ 14 h 38"/>
                  <a:gd name="T70" fmla="*/ 4 w 43"/>
                  <a:gd name="T71" fmla="*/ 1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3" h="38">
                    <a:moveTo>
                      <a:pt x="4" y="13"/>
                    </a:moveTo>
                    <a:lnTo>
                      <a:pt x="5" y="13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3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30" y="1"/>
                    </a:lnTo>
                    <a:lnTo>
                      <a:pt x="33" y="3"/>
                    </a:lnTo>
                    <a:lnTo>
                      <a:pt x="37" y="5"/>
                    </a:lnTo>
                    <a:lnTo>
                      <a:pt x="39" y="7"/>
                    </a:lnTo>
                    <a:lnTo>
                      <a:pt x="41" y="10"/>
                    </a:lnTo>
                    <a:lnTo>
                      <a:pt x="42" y="13"/>
                    </a:lnTo>
                    <a:lnTo>
                      <a:pt x="43" y="17"/>
                    </a:lnTo>
                    <a:lnTo>
                      <a:pt x="43" y="21"/>
                    </a:lnTo>
                    <a:lnTo>
                      <a:pt x="43" y="23"/>
                    </a:lnTo>
                    <a:lnTo>
                      <a:pt x="43" y="24"/>
                    </a:lnTo>
                    <a:lnTo>
                      <a:pt x="42" y="26"/>
                    </a:lnTo>
                    <a:lnTo>
                      <a:pt x="41" y="28"/>
                    </a:lnTo>
                    <a:lnTo>
                      <a:pt x="40" y="29"/>
                    </a:lnTo>
                    <a:lnTo>
                      <a:pt x="39" y="31"/>
                    </a:lnTo>
                    <a:lnTo>
                      <a:pt x="38" y="32"/>
                    </a:lnTo>
                    <a:lnTo>
                      <a:pt x="37" y="33"/>
                    </a:lnTo>
                    <a:lnTo>
                      <a:pt x="35" y="34"/>
                    </a:lnTo>
                    <a:lnTo>
                      <a:pt x="34" y="35"/>
                    </a:lnTo>
                    <a:lnTo>
                      <a:pt x="32" y="36"/>
                    </a:lnTo>
                    <a:lnTo>
                      <a:pt x="31" y="37"/>
                    </a:lnTo>
                    <a:lnTo>
                      <a:pt x="29" y="37"/>
                    </a:lnTo>
                    <a:lnTo>
                      <a:pt x="27" y="38"/>
                    </a:lnTo>
                    <a:lnTo>
                      <a:pt x="25" y="38"/>
                    </a:lnTo>
                    <a:lnTo>
                      <a:pt x="23" y="38"/>
                    </a:lnTo>
                    <a:lnTo>
                      <a:pt x="20" y="37"/>
                    </a:lnTo>
                    <a:lnTo>
                      <a:pt x="17" y="36"/>
                    </a:lnTo>
                    <a:lnTo>
                      <a:pt x="15" y="35"/>
                    </a:lnTo>
                    <a:lnTo>
                      <a:pt x="12" y="33"/>
                    </a:lnTo>
                    <a:lnTo>
                      <a:pt x="10" y="31"/>
                    </a:lnTo>
                    <a:lnTo>
                      <a:pt x="9" y="28"/>
                    </a:lnTo>
                    <a:lnTo>
                      <a:pt x="7" y="25"/>
                    </a:lnTo>
                    <a:lnTo>
                      <a:pt x="6" y="22"/>
                    </a:lnTo>
                    <a:lnTo>
                      <a:pt x="6" y="23"/>
                    </a:lnTo>
                    <a:lnTo>
                      <a:pt x="5" y="23"/>
                    </a:lnTo>
                    <a:lnTo>
                      <a:pt x="4" y="24"/>
                    </a:lnTo>
                    <a:lnTo>
                      <a:pt x="3" y="24"/>
                    </a:lnTo>
                    <a:lnTo>
                      <a:pt x="3" y="23"/>
                    </a:lnTo>
                    <a:lnTo>
                      <a:pt x="2" y="23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89" name="Freeform 301"/>
              <p:cNvSpPr>
                <a:spLocks/>
              </p:cNvSpPr>
              <p:nvPr/>
            </p:nvSpPr>
            <p:spPr bwMode="auto">
              <a:xfrm>
                <a:off x="3949" y="1782"/>
                <a:ext cx="18" cy="7"/>
              </a:xfrm>
              <a:custGeom>
                <a:avLst/>
                <a:gdLst>
                  <a:gd name="T0" fmla="*/ 18 w 18"/>
                  <a:gd name="T1" fmla="*/ 1 h 7"/>
                  <a:gd name="T2" fmla="*/ 17 w 18"/>
                  <a:gd name="T3" fmla="*/ 2 h 7"/>
                  <a:gd name="T4" fmla="*/ 17 w 18"/>
                  <a:gd name="T5" fmla="*/ 2 h 7"/>
                  <a:gd name="T6" fmla="*/ 17 w 18"/>
                  <a:gd name="T7" fmla="*/ 3 h 7"/>
                  <a:gd name="T8" fmla="*/ 17 w 18"/>
                  <a:gd name="T9" fmla="*/ 4 h 7"/>
                  <a:gd name="T10" fmla="*/ 16 w 18"/>
                  <a:gd name="T11" fmla="*/ 4 h 7"/>
                  <a:gd name="T12" fmla="*/ 16 w 18"/>
                  <a:gd name="T13" fmla="*/ 5 h 7"/>
                  <a:gd name="T14" fmla="*/ 15 w 18"/>
                  <a:gd name="T15" fmla="*/ 5 h 7"/>
                  <a:gd name="T16" fmla="*/ 14 w 18"/>
                  <a:gd name="T17" fmla="*/ 6 h 7"/>
                  <a:gd name="T18" fmla="*/ 13 w 18"/>
                  <a:gd name="T19" fmla="*/ 6 h 7"/>
                  <a:gd name="T20" fmla="*/ 12 w 18"/>
                  <a:gd name="T21" fmla="*/ 7 h 7"/>
                  <a:gd name="T22" fmla="*/ 11 w 18"/>
                  <a:gd name="T23" fmla="*/ 7 h 7"/>
                  <a:gd name="T24" fmla="*/ 10 w 18"/>
                  <a:gd name="T25" fmla="*/ 7 h 7"/>
                  <a:gd name="T26" fmla="*/ 8 w 18"/>
                  <a:gd name="T27" fmla="*/ 7 h 7"/>
                  <a:gd name="T28" fmla="*/ 8 w 18"/>
                  <a:gd name="T29" fmla="*/ 6 h 7"/>
                  <a:gd name="T30" fmla="*/ 7 w 18"/>
                  <a:gd name="T31" fmla="*/ 6 h 7"/>
                  <a:gd name="T32" fmla="*/ 7 w 18"/>
                  <a:gd name="T33" fmla="*/ 6 h 7"/>
                  <a:gd name="T34" fmla="*/ 0 w 18"/>
                  <a:gd name="T35" fmla="*/ 0 h 7"/>
                  <a:gd name="T36" fmla="*/ 18 w 18"/>
                  <a:gd name="T3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7">
                    <a:moveTo>
                      <a:pt x="18" y="1"/>
                    </a:moveTo>
                    <a:lnTo>
                      <a:pt x="17" y="2"/>
                    </a:lnTo>
                    <a:lnTo>
                      <a:pt x="17" y="2"/>
                    </a:lnTo>
                    <a:lnTo>
                      <a:pt x="17" y="3"/>
                    </a:lnTo>
                    <a:lnTo>
                      <a:pt x="17" y="4"/>
                    </a:lnTo>
                    <a:lnTo>
                      <a:pt x="16" y="4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4" y="6"/>
                    </a:lnTo>
                    <a:lnTo>
                      <a:pt x="13" y="6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10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0" y="0"/>
                    </a:lnTo>
                    <a:lnTo>
                      <a:pt x="1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90" name="Freeform 302"/>
              <p:cNvSpPr>
                <a:spLocks/>
              </p:cNvSpPr>
              <p:nvPr/>
            </p:nvSpPr>
            <p:spPr bwMode="auto">
              <a:xfrm>
                <a:off x="3954" y="1784"/>
                <a:ext cx="10" cy="2"/>
              </a:xfrm>
              <a:custGeom>
                <a:avLst/>
                <a:gdLst>
                  <a:gd name="T0" fmla="*/ 10 w 10"/>
                  <a:gd name="T1" fmla="*/ 0 h 2"/>
                  <a:gd name="T2" fmla="*/ 9 w 10"/>
                  <a:gd name="T3" fmla="*/ 2 h 2"/>
                  <a:gd name="T4" fmla="*/ 2 w 10"/>
                  <a:gd name="T5" fmla="*/ 2 h 2"/>
                  <a:gd name="T6" fmla="*/ 0 w 10"/>
                  <a:gd name="T7" fmla="*/ 0 h 2"/>
                  <a:gd name="T8" fmla="*/ 10 w 10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10" y="0"/>
                    </a:moveTo>
                    <a:lnTo>
                      <a:pt x="9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91" name="Freeform 303"/>
              <p:cNvSpPr>
                <a:spLocks/>
              </p:cNvSpPr>
              <p:nvPr/>
            </p:nvSpPr>
            <p:spPr bwMode="auto">
              <a:xfrm>
                <a:off x="3939" y="1747"/>
                <a:ext cx="40" cy="13"/>
              </a:xfrm>
              <a:custGeom>
                <a:avLst/>
                <a:gdLst>
                  <a:gd name="T0" fmla="*/ 5 w 40"/>
                  <a:gd name="T1" fmla="*/ 3 h 13"/>
                  <a:gd name="T2" fmla="*/ 6 w 40"/>
                  <a:gd name="T3" fmla="*/ 3 h 13"/>
                  <a:gd name="T4" fmla="*/ 7 w 40"/>
                  <a:gd name="T5" fmla="*/ 3 h 13"/>
                  <a:gd name="T6" fmla="*/ 8 w 40"/>
                  <a:gd name="T7" fmla="*/ 3 h 13"/>
                  <a:gd name="T8" fmla="*/ 9 w 40"/>
                  <a:gd name="T9" fmla="*/ 2 h 13"/>
                  <a:gd name="T10" fmla="*/ 10 w 40"/>
                  <a:gd name="T11" fmla="*/ 2 h 13"/>
                  <a:gd name="T12" fmla="*/ 12 w 40"/>
                  <a:gd name="T13" fmla="*/ 1 h 13"/>
                  <a:gd name="T14" fmla="*/ 14 w 40"/>
                  <a:gd name="T15" fmla="*/ 1 h 13"/>
                  <a:gd name="T16" fmla="*/ 15 w 40"/>
                  <a:gd name="T17" fmla="*/ 1 h 13"/>
                  <a:gd name="T18" fmla="*/ 16 w 40"/>
                  <a:gd name="T19" fmla="*/ 1 h 13"/>
                  <a:gd name="T20" fmla="*/ 17 w 40"/>
                  <a:gd name="T21" fmla="*/ 1 h 13"/>
                  <a:gd name="T22" fmla="*/ 18 w 40"/>
                  <a:gd name="T23" fmla="*/ 0 h 13"/>
                  <a:gd name="T24" fmla="*/ 20 w 40"/>
                  <a:gd name="T25" fmla="*/ 0 h 13"/>
                  <a:gd name="T26" fmla="*/ 21 w 40"/>
                  <a:gd name="T27" fmla="*/ 0 h 13"/>
                  <a:gd name="T28" fmla="*/ 23 w 40"/>
                  <a:gd name="T29" fmla="*/ 0 h 13"/>
                  <a:gd name="T30" fmla="*/ 25 w 40"/>
                  <a:gd name="T31" fmla="*/ 1 h 13"/>
                  <a:gd name="T32" fmla="*/ 27 w 40"/>
                  <a:gd name="T33" fmla="*/ 2 h 13"/>
                  <a:gd name="T34" fmla="*/ 28 w 40"/>
                  <a:gd name="T35" fmla="*/ 3 h 13"/>
                  <a:gd name="T36" fmla="*/ 30 w 40"/>
                  <a:gd name="T37" fmla="*/ 3 h 13"/>
                  <a:gd name="T38" fmla="*/ 31 w 40"/>
                  <a:gd name="T39" fmla="*/ 3 h 13"/>
                  <a:gd name="T40" fmla="*/ 34 w 40"/>
                  <a:gd name="T41" fmla="*/ 4 h 13"/>
                  <a:gd name="T42" fmla="*/ 37 w 40"/>
                  <a:gd name="T43" fmla="*/ 5 h 13"/>
                  <a:gd name="T44" fmla="*/ 39 w 40"/>
                  <a:gd name="T45" fmla="*/ 6 h 13"/>
                  <a:gd name="T46" fmla="*/ 40 w 40"/>
                  <a:gd name="T47" fmla="*/ 8 h 13"/>
                  <a:gd name="T48" fmla="*/ 40 w 40"/>
                  <a:gd name="T49" fmla="*/ 10 h 13"/>
                  <a:gd name="T50" fmla="*/ 38 w 40"/>
                  <a:gd name="T51" fmla="*/ 11 h 13"/>
                  <a:gd name="T52" fmla="*/ 36 w 40"/>
                  <a:gd name="T53" fmla="*/ 13 h 13"/>
                  <a:gd name="T54" fmla="*/ 33 w 40"/>
                  <a:gd name="T55" fmla="*/ 13 h 13"/>
                  <a:gd name="T56" fmla="*/ 30 w 40"/>
                  <a:gd name="T57" fmla="*/ 13 h 13"/>
                  <a:gd name="T58" fmla="*/ 29 w 40"/>
                  <a:gd name="T59" fmla="*/ 13 h 13"/>
                  <a:gd name="T60" fmla="*/ 27 w 40"/>
                  <a:gd name="T61" fmla="*/ 12 h 13"/>
                  <a:gd name="T62" fmla="*/ 26 w 40"/>
                  <a:gd name="T63" fmla="*/ 12 h 13"/>
                  <a:gd name="T64" fmla="*/ 25 w 40"/>
                  <a:gd name="T65" fmla="*/ 11 h 13"/>
                  <a:gd name="T66" fmla="*/ 24 w 40"/>
                  <a:gd name="T67" fmla="*/ 12 h 13"/>
                  <a:gd name="T68" fmla="*/ 23 w 40"/>
                  <a:gd name="T69" fmla="*/ 12 h 13"/>
                  <a:gd name="T70" fmla="*/ 21 w 40"/>
                  <a:gd name="T71" fmla="*/ 12 h 13"/>
                  <a:gd name="T72" fmla="*/ 20 w 40"/>
                  <a:gd name="T73" fmla="*/ 12 h 13"/>
                  <a:gd name="T74" fmla="*/ 18 w 40"/>
                  <a:gd name="T75" fmla="*/ 11 h 13"/>
                  <a:gd name="T76" fmla="*/ 17 w 40"/>
                  <a:gd name="T77" fmla="*/ 11 h 13"/>
                  <a:gd name="T78" fmla="*/ 16 w 40"/>
                  <a:gd name="T79" fmla="*/ 10 h 13"/>
                  <a:gd name="T80" fmla="*/ 15 w 40"/>
                  <a:gd name="T81" fmla="*/ 10 h 13"/>
                  <a:gd name="T82" fmla="*/ 14 w 40"/>
                  <a:gd name="T83" fmla="*/ 10 h 13"/>
                  <a:gd name="T84" fmla="*/ 13 w 40"/>
                  <a:gd name="T85" fmla="*/ 10 h 13"/>
                  <a:gd name="T86" fmla="*/ 11 w 40"/>
                  <a:gd name="T87" fmla="*/ 9 h 13"/>
                  <a:gd name="T88" fmla="*/ 10 w 40"/>
                  <a:gd name="T89" fmla="*/ 10 h 13"/>
                  <a:gd name="T90" fmla="*/ 9 w 40"/>
                  <a:gd name="T91" fmla="*/ 11 h 13"/>
                  <a:gd name="T92" fmla="*/ 6 w 40"/>
                  <a:gd name="T93" fmla="*/ 12 h 13"/>
                  <a:gd name="T94" fmla="*/ 4 w 40"/>
                  <a:gd name="T95" fmla="*/ 12 h 13"/>
                  <a:gd name="T96" fmla="*/ 2 w 40"/>
                  <a:gd name="T97" fmla="*/ 12 h 13"/>
                  <a:gd name="T98" fmla="*/ 1 w 40"/>
                  <a:gd name="T99" fmla="*/ 11 h 13"/>
                  <a:gd name="T100" fmla="*/ 0 w 40"/>
                  <a:gd name="T101" fmla="*/ 9 h 13"/>
                  <a:gd name="T102" fmla="*/ 0 w 40"/>
                  <a:gd name="T103" fmla="*/ 7 h 13"/>
                  <a:gd name="T104" fmla="*/ 1 w 40"/>
                  <a:gd name="T105" fmla="*/ 6 h 13"/>
                  <a:gd name="T106" fmla="*/ 3 w 40"/>
                  <a:gd name="T107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0" h="13">
                    <a:moveTo>
                      <a:pt x="4" y="4"/>
                    </a:move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8" y="3"/>
                    </a:lnTo>
                    <a:lnTo>
                      <a:pt x="29" y="4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4" y="4"/>
                    </a:lnTo>
                    <a:lnTo>
                      <a:pt x="35" y="4"/>
                    </a:lnTo>
                    <a:lnTo>
                      <a:pt x="37" y="5"/>
                    </a:lnTo>
                    <a:lnTo>
                      <a:pt x="38" y="5"/>
                    </a:lnTo>
                    <a:lnTo>
                      <a:pt x="39" y="6"/>
                    </a:lnTo>
                    <a:lnTo>
                      <a:pt x="40" y="7"/>
                    </a:lnTo>
                    <a:lnTo>
                      <a:pt x="40" y="8"/>
                    </a:lnTo>
                    <a:lnTo>
                      <a:pt x="40" y="9"/>
                    </a:lnTo>
                    <a:lnTo>
                      <a:pt x="40" y="10"/>
                    </a:lnTo>
                    <a:lnTo>
                      <a:pt x="39" y="11"/>
                    </a:lnTo>
                    <a:lnTo>
                      <a:pt x="38" y="11"/>
                    </a:lnTo>
                    <a:lnTo>
                      <a:pt x="37" y="12"/>
                    </a:lnTo>
                    <a:lnTo>
                      <a:pt x="36" y="13"/>
                    </a:lnTo>
                    <a:lnTo>
                      <a:pt x="35" y="13"/>
                    </a:lnTo>
                    <a:lnTo>
                      <a:pt x="33" y="13"/>
                    </a:lnTo>
                    <a:lnTo>
                      <a:pt x="31" y="13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29" y="13"/>
                    </a:lnTo>
                    <a:lnTo>
                      <a:pt x="28" y="12"/>
                    </a:lnTo>
                    <a:lnTo>
                      <a:pt x="27" y="12"/>
                    </a:lnTo>
                    <a:lnTo>
                      <a:pt x="27" y="12"/>
                    </a:lnTo>
                    <a:lnTo>
                      <a:pt x="26" y="12"/>
                    </a:lnTo>
                    <a:lnTo>
                      <a:pt x="26" y="11"/>
                    </a:lnTo>
                    <a:lnTo>
                      <a:pt x="25" y="11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20" y="12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7" y="11"/>
                    </a:lnTo>
                    <a:lnTo>
                      <a:pt x="16" y="11"/>
                    </a:lnTo>
                    <a:lnTo>
                      <a:pt x="16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12" y="10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0" y="10"/>
                    </a:lnTo>
                    <a:lnTo>
                      <a:pt x="9" y="10"/>
                    </a:lnTo>
                    <a:lnTo>
                      <a:pt x="9" y="11"/>
                    </a:lnTo>
                    <a:lnTo>
                      <a:pt x="8" y="11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92" name="Freeform 304"/>
              <p:cNvSpPr>
                <a:spLocks/>
              </p:cNvSpPr>
              <p:nvPr/>
            </p:nvSpPr>
            <p:spPr bwMode="auto">
              <a:xfrm>
                <a:off x="3976" y="1841"/>
                <a:ext cx="52" cy="15"/>
              </a:xfrm>
              <a:custGeom>
                <a:avLst/>
                <a:gdLst>
                  <a:gd name="T0" fmla="*/ 23 w 52"/>
                  <a:gd name="T1" fmla="*/ 0 h 15"/>
                  <a:gd name="T2" fmla="*/ 52 w 52"/>
                  <a:gd name="T3" fmla="*/ 10 h 15"/>
                  <a:gd name="T4" fmla="*/ 16 w 52"/>
                  <a:gd name="T5" fmla="*/ 15 h 15"/>
                  <a:gd name="T6" fmla="*/ 0 w 52"/>
                  <a:gd name="T7" fmla="*/ 3 h 15"/>
                  <a:gd name="T8" fmla="*/ 23 w 52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15">
                    <a:moveTo>
                      <a:pt x="23" y="0"/>
                    </a:moveTo>
                    <a:lnTo>
                      <a:pt x="52" y="10"/>
                    </a:lnTo>
                    <a:lnTo>
                      <a:pt x="16" y="15"/>
                    </a:lnTo>
                    <a:lnTo>
                      <a:pt x="0" y="3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93" name="Freeform 305"/>
              <p:cNvSpPr>
                <a:spLocks/>
              </p:cNvSpPr>
              <p:nvPr/>
            </p:nvSpPr>
            <p:spPr bwMode="auto">
              <a:xfrm>
                <a:off x="3980" y="1843"/>
                <a:ext cx="41" cy="11"/>
              </a:xfrm>
              <a:custGeom>
                <a:avLst/>
                <a:gdLst>
                  <a:gd name="T0" fmla="*/ 19 w 41"/>
                  <a:gd name="T1" fmla="*/ 0 h 11"/>
                  <a:gd name="T2" fmla="*/ 41 w 41"/>
                  <a:gd name="T3" fmla="*/ 7 h 11"/>
                  <a:gd name="T4" fmla="*/ 13 w 41"/>
                  <a:gd name="T5" fmla="*/ 11 h 11"/>
                  <a:gd name="T6" fmla="*/ 0 w 41"/>
                  <a:gd name="T7" fmla="*/ 2 h 11"/>
                  <a:gd name="T8" fmla="*/ 19 w 41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1">
                    <a:moveTo>
                      <a:pt x="19" y="0"/>
                    </a:moveTo>
                    <a:lnTo>
                      <a:pt x="41" y="7"/>
                    </a:lnTo>
                    <a:lnTo>
                      <a:pt x="13" y="11"/>
                    </a:lnTo>
                    <a:lnTo>
                      <a:pt x="0" y="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94" name="Freeform 306"/>
              <p:cNvSpPr>
                <a:spLocks/>
              </p:cNvSpPr>
              <p:nvPr/>
            </p:nvSpPr>
            <p:spPr bwMode="auto">
              <a:xfrm>
                <a:off x="3918" y="1798"/>
                <a:ext cx="85" cy="51"/>
              </a:xfrm>
              <a:custGeom>
                <a:avLst/>
                <a:gdLst>
                  <a:gd name="T0" fmla="*/ 6 w 85"/>
                  <a:gd name="T1" fmla="*/ 8 h 51"/>
                  <a:gd name="T2" fmla="*/ 8 w 85"/>
                  <a:gd name="T3" fmla="*/ 5 h 51"/>
                  <a:gd name="T4" fmla="*/ 11 w 85"/>
                  <a:gd name="T5" fmla="*/ 3 h 51"/>
                  <a:gd name="T6" fmla="*/ 14 w 85"/>
                  <a:gd name="T7" fmla="*/ 2 h 51"/>
                  <a:gd name="T8" fmla="*/ 15 w 85"/>
                  <a:gd name="T9" fmla="*/ 1 h 51"/>
                  <a:gd name="T10" fmla="*/ 17 w 85"/>
                  <a:gd name="T11" fmla="*/ 1 h 51"/>
                  <a:gd name="T12" fmla="*/ 20 w 85"/>
                  <a:gd name="T13" fmla="*/ 1 h 51"/>
                  <a:gd name="T14" fmla="*/ 22 w 85"/>
                  <a:gd name="T15" fmla="*/ 0 h 51"/>
                  <a:gd name="T16" fmla="*/ 23 w 85"/>
                  <a:gd name="T17" fmla="*/ 0 h 51"/>
                  <a:gd name="T18" fmla="*/ 25 w 85"/>
                  <a:gd name="T19" fmla="*/ 0 h 51"/>
                  <a:gd name="T20" fmla="*/ 28 w 85"/>
                  <a:gd name="T21" fmla="*/ 0 h 51"/>
                  <a:gd name="T22" fmla="*/ 32 w 85"/>
                  <a:gd name="T23" fmla="*/ 0 h 51"/>
                  <a:gd name="T24" fmla="*/ 37 w 85"/>
                  <a:gd name="T25" fmla="*/ 0 h 51"/>
                  <a:gd name="T26" fmla="*/ 41 w 85"/>
                  <a:gd name="T27" fmla="*/ 0 h 51"/>
                  <a:gd name="T28" fmla="*/ 44 w 85"/>
                  <a:gd name="T29" fmla="*/ 0 h 51"/>
                  <a:gd name="T30" fmla="*/ 46 w 85"/>
                  <a:gd name="T31" fmla="*/ 0 h 51"/>
                  <a:gd name="T32" fmla="*/ 47 w 85"/>
                  <a:gd name="T33" fmla="*/ 0 h 51"/>
                  <a:gd name="T34" fmla="*/ 49 w 85"/>
                  <a:gd name="T35" fmla="*/ 0 h 51"/>
                  <a:gd name="T36" fmla="*/ 52 w 85"/>
                  <a:gd name="T37" fmla="*/ 1 h 51"/>
                  <a:gd name="T38" fmla="*/ 55 w 85"/>
                  <a:gd name="T39" fmla="*/ 2 h 51"/>
                  <a:gd name="T40" fmla="*/ 57 w 85"/>
                  <a:gd name="T41" fmla="*/ 3 h 51"/>
                  <a:gd name="T42" fmla="*/ 59 w 85"/>
                  <a:gd name="T43" fmla="*/ 4 h 51"/>
                  <a:gd name="T44" fmla="*/ 61 w 85"/>
                  <a:gd name="T45" fmla="*/ 6 h 51"/>
                  <a:gd name="T46" fmla="*/ 62 w 85"/>
                  <a:gd name="T47" fmla="*/ 7 h 51"/>
                  <a:gd name="T48" fmla="*/ 63 w 85"/>
                  <a:gd name="T49" fmla="*/ 9 h 51"/>
                  <a:gd name="T50" fmla="*/ 68 w 85"/>
                  <a:gd name="T51" fmla="*/ 16 h 51"/>
                  <a:gd name="T52" fmla="*/ 72 w 85"/>
                  <a:gd name="T53" fmla="*/ 24 h 51"/>
                  <a:gd name="T54" fmla="*/ 76 w 85"/>
                  <a:gd name="T55" fmla="*/ 32 h 51"/>
                  <a:gd name="T56" fmla="*/ 85 w 85"/>
                  <a:gd name="T57" fmla="*/ 46 h 51"/>
                  <a:gd name="T58" fmla="*/ 74 w 85"/>
                  <a:gd name="T59" fmla="*/ 47 h 51"/>
                  <a:gd name="T60" fmla="*/ 74 w 85"/>
                  <a:gd name="T61" fmla="*/ 49 h 51"/>
                  <a:gd name="T62" fmla="*/ 72 w 85"/>
                  <a:gd name="T63" fmla="*/ 51 h 51"/>
                  <a:gd name="T64" fmla="*/ 71 w 85"/>
                  <a:gd name="T65" fmla="*/ 51 h 51"/>
                  <a:gd name="T66" fmla="*/ 70 w 85"/>
                  <a:gd name="T67" fmla="*/ 50 h 51"/>
                  <a:gd name="T68" fmla="*/ 69 w 85"/>
                  <a:gd name="T69" fmla="*/ 47 h 51"/>
                  <a:gd name="T70" fmla="*/ 68 w 85"/>
                  <a:gd name="T71" fmla="*/ 39 h 51"/>
                  <a:gd name="T72" fmla="*/ 66 w 85"/>
                  <a:gd name="T73" fmla="*/ 39 h 51"/>
                  <a:gd name="T74" fmla="*/ 65 w 85"/>
                  <a:gd name="T75" fmla="*/ 35 h 51"/>
                  <a:gd name="T76" fmla="*/ 62 w 85"/>
                  <a:gd name="T77" fmla="*/ 30 h 51"/>
                  <a:gd name="T78" fmla="*/ 56 w 85"/>
                  <a:gd name="T79" fmla="*/ 24 h 51"/>
                  <a:gd name="T80" fmla="*/ 55 w 85"/>
                  <a:gd name="T81" fmla="*/ 39 h 51"/>
                  <a:gd name="T82" fmla="*/ 14 w 85"/>
                  <a:gd name="T83" fmla="*/ 23 h 51"/>
                  <a:gd name="T84" fmla="*/ 12 w 85"/>
                  <a:gd name="T85" fmla="*/ 28 h 51"/>
                  <a:gd name="T86" fmla="*/ 12 w 85"/>
                  <a:gd name="T87" fmla="*/ 42 h 51"/>
                  <a:gd name="T88" fmla="*/ 0 w 85"/>
                  <a:gd name="T89" fmla="*/ 43 h 51"/>
                  <a:gd name="T90" fmla="*/ 0 w 85"/>
                  <a:gd name="T91" fmla="*/ 37 h 51"/>
                  <a:gd name="T92" fmla="*/ 0 w 85"/>
                  <a:gd name="T93" fmla="*/ 27 h 51"/>
                  <a:gd name="T94" fmla="*/ 3 w 85"/>
                  <a:gd name="T95" fmla="*/ 1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5" h="51">
                    <a:moveTo>
                      <a:pt x="5" y="9"/>
                    </a:moveTo>
                    <a:lnTo>
                      <a:pt x="6" y="8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10" y="4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4" y="2"/>
                    </a:lnTo>
                    <a:lnTo>
                      <a:pt x="15" y="2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4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3"/>
                    </a:lnTo>
                    <a:lnTo>
                      <a:pt x="58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6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3" y="9"/>
                    </a:lnTo>
                    <a:lnTo>
                      <a:pt x="65" y="12"/>
                    </a:lnTo>
                    <a:lnTo>
                      <a:pt x="68" y="16"/>
                    </a:lnTo>
                    <a:lnTo>
                      <a:pt x="70" y="20"/>
                    </a:lnTo>
                    <a:lnTo>
                      <a:pt x="72" y="24"/>
                    </a:lnTo>
                    <a:lnTo>
                      <a:pt x="74" y="28"/>
                    </a:lnTo>
                    <a:lnTo>
                      <a:pt x="76" y="32"/>
                    </a:lnTo>
                    <a:lnTo>
                      <a:pt x="77" y="36"/>
                    </a:lnTo>
                    <a:lnTo>
                      <a:pt x="85" y="46"/>
                    </a:lnTo>
                    <a:lnTo>
                      <a:pt x="78" y="51"/>
                    </a:lnTo>
                    <a:lnTo>
                      <a:pt x="74" y="47"/>
                    </a:lnTo>
                    <a:lnTo>
                      <a:pt x="74" y="48"/>
                    </a:lnTo>
                    <a:lnTo>
                      <a:pt x="74" y="49"/>
                    </a:lnTo>
                    <a:lnTo>
                      <a:pt x="73" y="50"/>
                    </a:lnTo>
                    <a:lnTo>
                      <a:pt x="72" y="51"/>
                    </a:lnTo>
                    <a:lnTo>
                      <a:pt x="72" y="51"/>
                    </a:lnTo>
                    <a:lnTo>
                      <a:pt x="71" y="51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70" y="50"/>
                    </a:lnTo>
                    <a:lnTo>
                      <a:pt x="69" y="47"/>
                    </a:lnTo>
                    <a:lnTo>
                      <a:pt x="69" y="43"/>
                    </a:lnTo>
                    <a:lnTo>
                      <a:pt x="68" y="39"/>
                    </a:lnTo>
                    <a:lnTo>
                      <a:pt x="67" y="40"/>
                    </a:lnTo>
                    <a:lnTo>
                      <a:pt x="66" y="39"/>
                    </a:lnTo>
                    <a:lnTo>
                      <a:pt x="66" y="38"/>
                    </a:lnTo>
                    <a:lnTo>
                      <a:pt x="65" y="35"/>
                    </a:lnTo>
                    <a:lnTo>
                      <a:pt x="63" y="33"/>
                    </a:lnTo>
                    <a:lnTo>
                      <a:pt x="62" y="30"/>
                    </a:lnTo>
                    <a:lnTo>
                      <a:pt x="59" y="27"/>
                    </a:lnTo>
                    <a:lnTo>
                      <a:pt x="56" y="24"/>
                    </a:lnTo>
                    <a:lnTo>
                      <a:pt x="53" y="21"/>
                    </a:lnTo>
                    <a:lnTo>
                      <a:pt x="55" y="39"/>
                    </a:lnTo>
                    <a:lnTo>
                      <a:pt x="14" y="42"/>
                    </a:lnTo>
                    <a:lnTo>
                      <a:pt x="14" y="23"/>
                    </a:lnTo>
                    <a:lnTo>
                      <a:pt x="13" y="24"/>
                    </a:lnTo>
                    <a:lnTo>
                      <a:pt x="12" y="28"/>
                    </a:lnTo>
                    <a:lnTo>
                      <a:pt x="12" y="34"/>
                    </a:lnTo>
                    <a:lnTo>
                      <a:pt x="12" y="42"/>
                    </a:lnTo>
                    <a:lnTo>
                      <a:pt x="1" y="44"/>
                    </a:lnTo>
                    <a:lnTo>
                      <a:pt x="0" y="43"/>
                    </a:lnTo>
                    <a:lnTo>
                      <a:pt x="0" y="41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0" y="27"/>
                    </a:lnTo>
                    <a:lnTo>
                      <a:pt x="1" y="21"/>
                    </a:lnTo>
                    <a:lnTo>
                      <a:pt x="3" y="15"/>
                    </a:ln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95" name="Freeform 307"/>
              <p:cNvSpPr>
                <a:spLocks/>
              </p:cNvSpPr>
              <p:nvPr/>
            </p:nvSpPr>
            <p:spPr bwMode="auto">
              <a:xfrm>
                <a:off x="3988" y="1835"/>
                <a:ext cx="12" cy="12"/>
              </a:xfrm>
              <a:custGeom>
                <a:avLst/>
                <a:gdLst>
                  <a:gd name="T0" fmla="*/ 0 w 12"/>
                  <a:gd name="T1" fmla="*/ 2 h 12"/>
                  <a:gd name="T2" fmla="*/ 0 w 12"/>
                  <a:gd name="T3" fmla="*/ 4 h 12"/>
                  <a:gd name="T4" fmla="*/ 1 w 12"/>
                  <a:gd name="T5" fmla="*/ 8 h 12"/>
                  <a:gd name="T6" fmla="*/ 1 w 12"/>
                  <a:gd name="T7" fmla="*/ 11 h 12"/>
                  <a:gd name="T8" fmla="*/ 2 w 12"/>
                  <a:gd name="T9" fmla="*/ 12 h 12"/>
                  <a:gd name="T10" fmla="*/ 2 w 12"/>
                  <a:gd name="T11" fmla="*/ 11 h 12"/>
                  <a:gd name="T12" fmla="*/ 3 w 12"/>
                  <a:gd name="T13" fmla="*/ 9 h 12"/>
                  <a:gd name="T14" fmla="*/ 3 w 12"/>
                  <a:gd name="T15" fmla="*/ 8 h 12"/>
                  <a:gd name="T16" fmla="*/ 3 w 12"/>
                  <a:gd name="T17" fmla="*/ 7 h 12"/>
                  <a:gd name="T18" fmla="*/ 9 w 12"/>
                  <a:gd name="T19" fmla="*/ 11 h 12"/>
                  <a:gd name="T20" fmla="*/ 12 w 12"/>
                  <a:gd name="T21" fmla="*/ 8 h 12"/>
                  <a:gd name="T22" fmla="*/ 6 w 12"/>
                  <a:gd name="T23" fmla="*/ 0 h 12"/>
                  <a:gd name="T24" fmla="*/ 0 w 12"/>
                  <a:gd name="T25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2">
                    <a:moveTo>
                      <a:pt x="0" y="2"/>
                    </a:moveTo>
                    <a:lnTo>
                      <a:pt x="0" y="4"/>
                    </a:lnTo>
                    <a:lnTo>
                      <a:pt x="1" y="8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9" y="11"/>
                    </a:lnTo>
                    <a:lnTo>
                      <a:pt x="12" y="8"/>
                    </a:lnTo>
                    <a:lnTo>
                      <a:pt x="6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96" name="Freeform 308"/>
              <p:cNvSpPr>
                <a:spLocks/>
              </p:cNvSpPr>
              <p:nvPr/>
            </p:nvSpPr>
            <p:spPr bwMode="auto">
              <a:xfrm>
                <a:off x="3920" y="1801"/>
                <a:ext cx="73" cy="40"/>
              </a:xfrm>
              <a:custGeom>
                <a:avLst/>
                <a:gdLst>
                  <a:gd name="T0" fmla="*/ 54 w 73"/>
                  <a:gd name="T1" fmla="*/ 2 h 40"/>
                  <a:gd name="T2" fmla="*/ 52 w 73"/>
                  <a:gd name="T3" fmla="*/ 1 h 40"/>
                  <a:gd name="T4" fmla="*/ 50 w 73"/>
                  <a:gd name="T5" fmla="*/ 0 h 40"/>
                  <a:gd name="T6" fmla="*/ 48 w 73"/>
                  <a:gd name="T7" fmla="*/ 0 h 40"/>
                  <a:gd name="T8" fmla="*/ 41 w 73"/>
                  <a:gd name="T9" fmla="*/ 0 h 40"/>
                  <a:gd name="T10" fmla="*/ 23 w 73"/>
                  <a:gd name="T11" fmla="*/ 0 h 40"/>
                  <a:gd name="T12" fmla="*/ 17 w 73"/>
                  <a:gd name="T13" fmla="*/ 0 h 40"/>
                  <a:gd name="T14" fmla="*/ 13 w 73"/>
                  <a:gd name="T15" fmla="*/ 1 h 40"/>
                  <a:gd name="T16" fmla="*/ 10 w 73"/>
                  <a:gd name="T17" fmla="*/ 2 h 40"/>
                  <a:gd name="T18" fmla="*/ 7 w 73"/>
                  <a:gd name="T19" fmla="*/ 5 h 40"/>
                  <a:gd name="T20" fmla="*/ 3 w 73"/>
                  <a:gd name="T21" fmla="*/ 11 h 40"/>
                  <a:gd name="T22" fmla="*/ 0 w 73"/>
                  <a:gd name="T23" fmla="*/ 23 h 40"/>
                  <a:gd name="T24" fmla="*/ 0 w 73"/>
                  <a:gd name="T25" fmla="*/ 33 h 40"/>
                  <a:gd name="T26" fmla="*/ 1 w 73"/>
                  <a:gd name="T27" fmla="*/ 39 h 40"/>
                  <a:gd name="T28" fmla="*/ 8 w 73"/>
                  <a:gd name="T29" fmla="*/ 39 h 40"/>
                  <a:gd name="T30" fmla="*/ 8 w 73"/>
                  <a:gd name="T31" fmla="*/ 26 h 40"/>
                  <a:gd name="T32" fmla="*/ 10 w 73"/>
                  <a:gd name="T33" fmla="*/ 19 h 40"/>
                  <a:gd name="T34" fmla="*/ 12 w 73"/>
                  <a:gd name="T35" fmla="*/ 16 h 40"/>
                  <a:gd name="T36" fmla="*/ 14 w 73"/>
                  <a:gd name="T37" fmla="*/ 16 h 40"/>
                  <a:gd name="T38" fmla="*/ 15 w 73"/>
                  <a:gd name="T39" fmla="*/ 38 h 40"/>
                  <a:gd name="T40" fmla="*/ 18 w 73"/>
                  <a:gd name="T41" fmla="*/ 38 h 40"/>
                  <a:gd name="T42" fmla="*/ 24 w 73"/>
                  <a:gd name="T43" fmla="*/ 37 h 40"/>
                  <a:gd name="T44" fmla="*/ 30 w 73"/>
                  <a:gd name="T45" fmla="*/ 36 h 40"/>
                  <a:gd name="T46" fmla="*/ 36 w 73"/>
                  <a:gd name="T47" fmla="*/ 36 h 40"/>
                  <a:gd name="T48" fmla="*/ 42 w 73"/>
                  <a:gd name="T49" fmla="*/ 35 h 40"/>
                  <a:gd name="T50" fmla="*/ 47 w 73"/>
                  <a:gd name="T51" fmla="*/ 35 h 40"/>
                  <a:gd name="T52" fmla="*/ 50 w 73"/>
                  <a:gd name="T53" fmla="*/ 35 h 40"/>
                  <a:gd name="T54" fmla="*/ 49 w 73"/>
                  <a:gd name="T55" fmla="*/ 15 h 40"/>
                  <a:gd name="T56" fmla="*/ 51 w 73"/>
                  <a:gd name="T57" fmla="*/ 16 h 40"/>
                  <a:gd name="T58" fmla="*/ 55 w 73"/>
                  <a:gd name="T59" fmla="*/ 19 h 40"/>
                  <a:gd name="T60" fmla="*/ 61 w 73"/>
                  <a:gd name="T61" fmla="*/ 24 h 40"/>
                  <a:gd name="T62" fmla="*/ 65 w 73"/>
                  <a:gd name="T63" fmla="*/ 34 h 40"/>
                  <a:gd name="T64" fmla="*/ 70 w 73"/>
                  <a:gd name="T65" fmla="*/ 24 h 40"/>
                  <a:gd name="T66" fmla="*/ 63 w 73"/>
                  <a:gd name="T67" fmla="*/ 13 h 40"/>
                  <a:gd name="T68" fmla="*/ 58 w 73"/>
                  <a:gd name="T69" fmla="*/ 6 h 40"/>
                  <a:gd name="T70" fmla="*/ 55 w 73"/>
                  <a:gd name="T71" fmla="*/ 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3" h="40">
                    <a:moveTo>
                      <a:pt x="55" y="2"/>
                    </a:moveTo>
                    <a:lnTo>
                      <a:pt x="54" y="2"/>
                    </a:lnTo>
                    <a:lnTo>
                      <a:pt x="53" y="1"/>
                    </a:lnTo>
                    <a:lnTo>
                      <a:pt x="52" y="1"/>
                    </a:lnTo>
                    <a:lnTo>
                      <a:pt x="51" y="1"/>
                    </a:lnTo>
                    <a:lnTo>
                      <a:pt x="50" y="0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1" y="0"/>
                    </a:lnTo>
                    <a:lnTo>
                      <a:pt x="34" y="18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10" y="2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1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1" y="36"/>
                    </a:lnTo>
                    <a:lnTo>
                      <a:pt x="1" y="39"/>
                    </a:lnTo>
                    <a:lnTo>
                      <a:pt x="1" y="40"/>
                    </a:lnTo>
                    <a:lnTo>
                      <a:pt x="8" y="39"/>
                    </a:lnTo>
                    <a:lnTo>
                      <a:pt x="8" y="31"/>
                    </a:lnTo>
                    <a:lnTo>
                      <a:pt x="8" y="26"/>
                    </a:lnTo>
                    <a:lnTo>
                      <a:pt x="9" y="22"/>
                    </a:lnTo>
                    <a:lnTo>
                      <a:pt x="10" y="19"/>
                    </a:lnTo>
                    <a:lnTo>
                      <a:pt x="12" y="17"/>
                    </a:lnTo>
                    <a:lnTo>
                      <a:pt x="12" y="16"/>
                    </a:lnTo>
                    <a:lnTo>
                      <a:pt x="13" y="16"/>
                    </a:lnTo>
                    <a:lnTo>
                      <a:pt x="14" y="16"/>
                    </a:lnTo>
                    <a:lnTo>
                      <a:pt x="14" y="38"/>
                    </a:lnTo>
                    <a:lnTo>
                      <a:pt x="15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1" y="37"/>
                    </a:lnTo>
                    <a:lnTo>
                      <a:pt x="24" y="37"/>
                    </a:lnTo>
                    <a:lnTo>
                      <a:pt x="27" y="37"/>
                    </a:lnTo>
                    <a:lnTo>
                      <a:pt x="30" y="36"/>
                    </a:lnTo>
                    <a:lnTo>
                      <a:pt x="33" y="36"/>
                    </a:lnTo>
                    <a:lnTo>
                      <a:pt x="36" y="36"/>
                    </a:lnTo>
                    <a:lnTo>
                      <a:pt x="39" y="36"/>
                    </a:lnTo>
                    <a:lnTo>
                      <a:pt x="42" y="35"/>
                    </a:lnTo>
                    <a:lnTo>
                      <a:pt x="45" y="35"/>
                    </a:lnTo>
                    <a:lnTo>
                      <a:pt x="47" y="35"/>
                    </a:lnTo>
                    <a:lnTo>
                      <a:pt x="49" y="35"/>
                    </a:lnTo>
                    <a:lnTo>
                      <a:pt x="50" y="35"/>
                    </a:lnTo>
                    <a:lnTo>
                      <a:pt x="51" y="35"/>
                    </a:lnTo>
                    <a:lnTo>
                      <a:pt x="49" y="15"/>
                    </a:lnTo>
                    <a:lnTo>
                      <a:pt x="49" y="15"/>
                    </a:lnTo>
                    <a:lnTo>
                      <a:pt x="51" y="16"/>
                    </a:lnTo>
                    <a:lnTo>
                      <a:pt x="53" y="17"/>
                    </a:lnTo>
                    <a:lnTo>
                      <a:pt x="55" y="19"/>
                    </a:lnTo>
                    <a:lnTo>
                      <a:pt x="58" y="21"/>
                    </a:lnTo>
                    <a:lnTo>
                      <a:pt x="61" y="24"/>
                    </a:lnTo>
                    <a:lnTo>
                      <a:pt x="63" y="28"/>
                    </a:lnTo>
                    <a:lnTo>
                      <a:pt x="65" y="34"/>
                    </a:lnTo>
                    <a:lnTo>
                      <a:pt x="73" y="32"/>
                    </a:lnTo>
                    <a:lnTo>
                      <a:pt x="70" y="24"/>
                    </a:lnTo>
                    <a:lnTo>
                      <a:pt x="66" y="18"/>
                    </a:lnTo>
                    <a:lnTo>
                      <a:pt x="63" y="13"/>
                    </a:lnTo>
                    <a:lnTo>
                      <a:pt x="61" y="9"/>
                    </a:lnTo>
                    <a:lnTo>
                      <a:pt x="58" y="6"/>
                    </a:lnTo>
                    <a:lnTo>
                      <a:pt x="56" y="4"/>
                    </a:lnTo>
                    <a:lnTo>
                      <a:pt x="55" y="2"/>
                    </a:lnTo>
                    <a:lnTo>
                      <a:pt x="55" y="2"/>
                    </a:lnTo>
                    <a:close/>
                  </a:path>
                </a:pathLst>
              </a:custGeom>
              <a:solidFill>
                <a:srgbClr val="59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97" name="Freeform 309"/>
              <p:cNvSpPr>
                <a:spLocks/>
              </p:cNvSpPr>
              <p:nvPr/>
            </p:nvSpPr>
            <p:spPr bwMode="auto">
              <a:xfrm>
                <a:off x="3938" y="1799"/>
                <a:ext cx="28" cy="20"/>
              </a:xfrm>
              <a:custGeom>
                <a:avLst/>
                <a:gdLst>
                  <a:gd name="T0" fmla="*/ 3 w 28"/>
                  <a:gd name="T1" fmla="*/ 7 h 20"/>
                  <a:gd name="T2" fmla="*/ 0 w 28"/>
                  <a:gd name="T3" fmla="*/ 4 h 20"/>
                  <a:gd name="T4" fmla="*/ 3 w 28"/>
                  <a:gd name="T5" fmla="*/ 1 h 20"/>
                  <a:gd name="T6" fmla="*/ 5 w 28"/>
                  <a:gd name="T7" fmla="*/ 1 h 20"/>
                  <a:gd name="T8" fmla="*/ 2 w 28"/>
                  <a:gd name="T9" fmla="*/ 4 h 20"/>
                  <a:gd name="T10" fmla="*/ 6 w 28"/>
                  <a:gd name="T11" fmla="*/ 7 h 20"/>
                  <a:gd name="T12" fmla="*/ 5 w 28"/>
                  <a:gd name="T13" fmla="*/ 7 h 20"/>
                  <a:gd name="T14" fmla="*/ 5 w 28"/>
                  <a:gd name="T15" fmla="*/ 8 h 20"/>
                  <a:gd name="T16" fmla="*/ 4 w 28"/>
                  <a:gd name="T17" fmla="*/ 9 h 20"/>
                  <a:gd name="T18" fmla="*/ 3 w 28"/>
                  <a:gd name="T19" fmla="*/ 9 h 20"/>
                  <a:gd name="T20" fmla="*/ 16 w 28"/>
                  <a:gd name="T21" fmla="*/ 18 h 20"/>
                  <a:gd name="T22" fmla="*/ 25 w 28"/>
                  <a:gd name="T23" fmla="*/ 9 h 20"/>
                  <a:gd name="T24" fmla="*/ 23 w 28"/>
                  <a:gd name="T25" fmla="*/ 6 h 20"/>
                  <a:gd name="T26" fmla="*/ 26 w 28"/>
                  <a:gd name="T27" fmla="*/ 4 h 20"/>
                  <a:gd name="T28" fmla="*/ 24 w 28"/>
                  <a:gd name="T29" fmla="*/ 0 h 20"/>
                  <a:gd name="T30" fmla="*/ 26 w 28"/>
                  <a:gd name="T31" fmla="*/ 0 h 20"/>
                  <a:gd name="T32" fmla="*/ 28 w 28"/>
                  <a:gd name="T33" fmla="*/ 4 h 20"/>
                  <a:gd name="T34" fmla="*/ 25 w 28"/>
                  <a:gd name="T35" fmla="*/ 7 h 20"/>
                  <a:gd name="T36" fmla="*/ 28 w 28"/>
                  <a:gd name="T37" fmla="*/ 9 h 20"/>
                  <a:gd name="T38" fmla="*/ 16 w 28"/>
                  <a:gd name="T39" fmla="*/ 20 h 20"/>
                  <a:gd name="T40" fmla="*/ 1 w 28"/>
                  <a:gd name="T41" fmla="*/ 10 h 20"/>
                  <a:gd name="T42" fmla="*/ 3 w 28"/>
                  <a:gd name="T4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8" h="20">
                    <a:moveTo>
                      <a:pt x="3" y="7"/>
                    </a:moveTo>
                    <a:lnTo>
                      <a:pt x="0" y="4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2" y="4"/>
                    </a:lnTo>
                    <a:lnTo>
                      <a:pt x="6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16" y="18"/>
                    </a:lnTo>
                    <a:lnTo>
                      <a:pt x="25" y="9"/>
                    </a:lnTo>
                    <a:lnTo>
                      <a:pt x="23" y="6"/>
                    </a:lnTo>
                    <a:lnTo>
                      <a:pt x="26" y="4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8" y="9"/>
                    </a:lnTo>
                    <a:lnTo>
                      <a:pt x="16" y="20"/>
                    </a:lnTo>
                    <a:lnTo>
                      <a:pt x="1" y="10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98" name="Freeform 310"/>
              <p:cNvSpPr>
                <a:spLocks/>
              </p:cNvSpPr>
              <p:nvPr/>
            </p:nvSpPr>
            <p:spPr bwMode="auto">
              <a:xfrm>
                <a:off x="3946" y="1800"/>
                <a:ext cx="13" cy="16"/>
              </a:xfrm>
              <a:custGeom>
                <a:avLst/>
                <a:gdLst>
                  <a:gd name="T0" fmla="*/ 13 w 13"/>
                  <a:gd name="T1" fmla="*/ 0 h 16"/>
                  <a:gd name="T2" fmla="*/ 0 w 13"/>
                  <a:gd name="T3" fmla="*/ 0 h 16"/>
                  <a:gd name="T4" fmla="*/ 7 w 13"/>
                  <a:gd name="T5" fmla="*/ 16 h 16"/>
                  <a:gd name="T6" fmla="*/ 13 w 13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6">
                    <a:moveTo>
                      <a:pt x="13" y="0"/>
                    </a:moveTo>
                    <a:lnTo>
                      <a:pt x="0" y="0"/>
                    </a:lnTo>
                    <a:lnTo>
                      <a:pt x="7" y="1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99" name="Freeform 311"/>
              <p:cNvSpPr>
                <a:spLocks/>
              </p:cNvSpPr>
              <p:nvPr/>
            </p:nvSpPr>
            <p:spPr bwMode="auto">
              <a:xfrm>
                <a:off x="3949" y="1799"/>
                <a:ext cx="7" cy="18"/>
              </a:xfrm>
              <a:custGeom>
                <a:avLst/>
                <a:gdLst>
                  <a:gd name="T0" fmla="*/ 4 w 7"/>
                  <a:gd name="T1" fmla="*/ 18 h 18"/>
                  <a:gd name="T2" fmla="*/ 0 w 7"/>
                  <a:gd name="T3" fmla="*/ 10 h 18"/>
                  <a:gd name="T4" fmla="*/ 3 w 7"/>
                  <a:gd name="T5" fmla="*/ 4 h 18"/>
                  <a:gd name="T6" fmla="*/ 2 w 7"/>
                  <a:gd name="T7" fmla="*/ 3 h 18"/>
                  <a:gd name="T8" fmla="*/ 2 w 7"/>
                  <a:gd name="T9" fmla="*/ 3 h 18"/>
                  <a:gd name="T10" fmla="*/ 2 w 7"/>
                  <a:gd name="T11" fmla="*/ 3 h 18"/>
                  <a:gd name="T12" fmla="*/ 2 w 7"/>
                  <a:gd name="T13" fmla="*/ 2 h 18"/>
                  <a:gd name="T14" fmla="*/ 2 w 7"/>
                  <a:gd name="T15" fmla="*/ 1 h 18"/>
                  <a:gd name="T16" fmla="*/ 2 w 7"/>
                  <a:gd name="T17" fmla="*/ 1 h 18"/>
                  <a:gd name="T18" fmla="*/ 3 w 7"/>
                  <a:gd name="T19" fmla="*/ 0 h 18"/>
                  <a:gd name="T20" fmla="*/ 4 w 7"/>
                  <a:gd name="T21" fmla="*/ 0 h 18"/>
                  <a:gd name="T22" fmla="*/ 5 w 7"/>
                  <a:gd name="T23" fmla="*/ 0 h 18"/>
                  <a:gd name="T24" fmla="*/ 5 w 7"/>
                  <a:gd name="T25" fmla="*/ 1 h 18"/>
                  <a:gd name="T26" fmla="*/ 6 w 7"/>
                  <a:gd name="T27" fmla="*/ 1 h 18"/>
                  <a:gd name="T28" fmla="*/ 6 w 7"/>
                  <a:gd name="T29" fmla="*/ 2 h 18"/>
                  <a:gd name="T30" fmla="*/ 6 w 7"/>
                  <a:gd name="T31" fmla="*/ 3 h 18"/>
                  <a:gd name="T32" fmla="*/ 6 w 7"/>
                  <a:gd name="T33" fmla="*/ 3 h 18"/>
                  <a:gd name="T34" fmla="*/ 5 w 7"/>
                  <a:gd name="T35" fmla="*/ 4 h 18"/>
                  <a:gd name="T36" fmla="*/ 5 w 7"/>
                  <a:gd name="T37" fmla="*/ 4 h 18"/>
                  <a:gd name="T38" fmla="*/ 7 w 7"/>
                  <a:gd name="T39" fmla="*/ 10 h 18"/>
                  <a:gd name="T40" fmla="*/ 4 w 7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8">
                    <a:moveTo>
                      <a:pt x="4" y="18"/>
                    </a:moveTo>
                    <a:lnTo>
                      <a:pt x="0" y="10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10"/>
                    </a:lnTo>
                    <a:lnTo>
                      <a:pt x="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00" name="Freeform 312"/>
              <p:cNvSpPr>
                <a:spLocks/>
              </p:cNvSpPr>
              <p:nvPr/>
            </p:nvSpPr>
            <p:spPr bwMode="auto">
              <a:xfrm>
                <a:off x="3952" y="1823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3 w 4"/>
                  <a:gd name="T3" fmla="*/ 3 h 3"/>
                  <a:gd name="T4" fmla="*/ 3 w 4"/>
                  <a:gd name="T5" fmla="*/ 3 h 3"/>
                  <a:gd name="T6" fmla="*/ 4 w 4"/>
                  <a:gd name="T7" fmla="*/ 2 h 3"/>
                  <a:gd name="T8" fmla="*/ 4 w 4"/>
                  <a:gd name="T9" fmla="*/ 1 h 3"/>
                  <a:gd name="T10" fmla="*/ 4 w 4"/>
                  <a:gd name="T11" fmla="*/ 1 h 3"/>
                  <a:gd name="T12" fmla="*/ 3 w 4"/>
                  <a:gd name="T13" fmla="*/ 0 h 3"/>
                  <a:gd name="T14" fmla="*/ 3 w 4"/>
                  <a:gd name="T15" fmla="*/ 0 h 3"/>
                  <a:gd name="T16" fmla="*/ 2 w 4"/>
                  <a:gd name="T17" fmla="*/ 0 h 3"/>
                  <a:gd name="T18" fmla="*/ 1 w 4"/>
                  <a:gd name="T19" fmla="*/ 0 h 3"/>
                  <a:gd name="T20" fmla="*/ 1 w 4"/>
                  <a:gd name="T21" fmla="*/ 0 h 3"/>
                  <a:gd name="T22" fmla="*/ 0 w 4"/>
                  <a:gd name="T23" fmla="*/ 1 h 3"/>
                  <a:gd name="T24" fmla="*/ 0 w 4"/>
                  <a:gd name="T25" fmla="*/ 1 h 3"/>
                  <a:gd name="T26" fmla="*/ 0 w 4"/>
                  <a:gd name="T27" fmla="*/ 2 h 3"/>
                  <a:gd name="T28" fmla="*/ 1 w 4"/>
                  <a:gd name="T29" fmla="*/ 3 h 3"/>
                  <a:gd name="T30" fmla="*/ 1 w 4"/>
                  <a:gd name="T31" fmla="*/ 3 h 3"/>
                  <a:gd name="T32" fmla="*/ 2 w 4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01" name="Freeform 313"/>
              <p:cNvSpPr>
                <a:spLocks/>
              </p:cNvSpPr>
              <p:nvPr/>
            </p:nvSpPr>
            <p:spPr bwMode="auto">
              <a:xfrm>
                <a:off x="3952" y="1830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3 w 4"/>
                  <a:gd name="T3" fmla="*/ 3 h 3"/>
                  <a:gd name="T4" fmla="*/ 3 w 4"/>
                  <a:gd name="T5" fmla="*/ 3 h 3"/>
                  <a:gd name="T6" fmla="*/ 4 w 4"/>
                  <a:gd name="T7" fmla="*/ 2 h 3"/>
                  <a:gd name="T8" fmla="*/ 4 w 4"/>
                  <a:gd name="T9" fmla="*/ 1 h 3"/>
                  <a:gd name="T10" fmla="*/ 4 w 4"/>
                  <a:gd name="T11" fmla="*/ 1 h 3"/>
                  <a:gd name="T12" fmla="*/ 3 w 4"/>
                  <a:gd name="T13" fmla="*/ 0 h 3"/>
                  <a:gd name="T14" fmla="*/ 3 w 4"/>
                  <a:gd name="T15" fmla="*/ 0 h 3"/>
                  <a:gd name="T16" fmla="*/ 2 w 4"/>
                  <a:gd name="T17" fmla="*/ 0 h 3"/>
                  <a:gd name="T18" fmla="*/ 1 w 4"/>
                  <a:gd name="T19" fmla="*/ 0 h 3"/>
                  <a:gd name="T20" fmla="*/ 1 w 4"/>
                  <a:gd name="T21" fmla="*/ 0 h 3"/>
                  <a:gd name="T22" fmla="*/ 0 w 4"/>
                  <a:gd name="T23" fmla="*/ 1 h 3"/>
                  <a:gd name="T24" fmla="*/ 0 w 4"/>
                  <a:gd name="T25" fmla="*/ 1 h 3"/>
                  <a:gd name="T26" fmla="*/ 0 w 4"/>
                  <a:gd name="T27" fmla="*/ 2 h 3"/>
                  <a:gd name="T28" fmla="*/ 1 w 4"/>
                  <a:gd name="T29" fmla="*/ 3 h 3"/>
                  <a:gd name="T30" fmla="*/ 1 w 4"/>
                  <a:gd name="T31" fmla="*/ 3 h 3"/>
                  <a:gd name="T32" fmla="*/ 2 w 4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02" name="Freeform 314"/>
              <p:cNvSpPr>
                <a:spLocks/>
              </p:cNvSpPr>
              <p:nvPr/>
            </p:nvSpPr>
            <p:spPr bwMode="auto">
              <a:xfrm>
                <a:off x="3956" y="1764"/>
                <a:ext cx="11" cy="14"/>
              </a:xfrm>
              <a:custGeom>
                <a:avLst/>
                <a:gdLst>
                  <a:gd name="T0" fmla="*/ 8 w 11"/>
                  <a:gd name="T1" fmla="*/ 12 h 14"/>
                  <a:gd name="T2" fmla="*/ 4 w 11"/>
                  <a:gd name="T3" fmla="*/ 3 h 14"/>
                  <a:gd name="T4" fmla="*/ 4 w 11"/>
                  <a:gd name="T5" fmla="*/ 0 h 14"/>
                  <a:gd name="T6" fmla="*/ 11 w 11"/>
                  <a:gd name="T7" fmla="*/ 14 h 14"/>
                  <a:gd name="T8" fmla="*/ 0 w 11"/>
                  <a:gd name="T9" fmla="*/ 13 h 14"/>
                  <a:gd name="T10" fmla="*/ 1 w 11"/>
                  <a:gd name="T11" fmla="*/ 11 h 14"/>
                  <a:gd name="T12" fmla="*/ 8 w 11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4">
                    <a:moveTo>
                      <a:pt x="8" y="12"/>
                    </a:moveTo>
                    <a:lnTo>
                      <a:pt x="4" y="3"/>
                    </a:lnTo>
                    <a:lnTo>
                      <a:pt x="4" y="0"/>
                    </a:lnTo>
                    <a:lnTo>
                      <a:pt x="11" y="14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03" name="Freeform 315"/>
              <p:cNvSpPr>
                <a:spLocks/>
              </p:cNvSpPr>
              <p:nvPr/>
            </p:nvSpPr>
            <p:spPr bwMode="auto">
              <a:xfrm>
                <a:off x="3965" y="1764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0 w 4"/>
                  <a:gd name="T3" fmla="*/ 6 h 6"/>
                  <a:gd name="T4" fmla="*/ 0 w 4"/>
                  <a:gd name="T5" fmla="*/ 5 h 6"/>
                  <a:gd name="T6" fmla="*/ 0 w 4"/>
                  <a:gd name="T7" fmla="*/ 4 h 6"/>
                  <a:gd name="T8" fmla="*/ 0 w 4"/>
                  <a:gd name="T9" fmla="*/ 3 h 6"/>
                  <a:gd name="T10" fmla="*/ 1 w 4"/>
                  <a:gd name="T11" fmla="*/ 2 h 6"/>
                  <a:gd name="T12" fmla="*/ 1 w 4"/>
                  <a:gd name="T13" fmla="*/ 1 h 6"/>
                  <a:gd name="T14" fmla="*/ 2 w 4"/>
                  <a:gd name="T15" fmla="*/ 0 h 6"/>
                  <a:gd name="T16" fmla="*/ 3 w 4"/>
                  <a:gd name="T17" fmla="*/ 0 h 6"/>
                  <a:gd name="T18" fmla="*/ 3 w 4"/>
                  <a:gd name="T19" fmla="*/ 1 h 6"/>
                  <a:gd name="T20" fmla="*/ 4 w 4"/>
                  <a:gd name="T21" fmla="*/ 2 h 6"/>
                  <a:gd name="T22" fmla="*/ 4 w 4"/>
                  <a:gd name="T23" fmla="*/ 3 h 6"/>
                  <a:gd name="T24" fmla="*/ 3 w 4"/>
                  <a:gd name="T25" fmla="*/ 4 h 6"/>
                  <a:gd name="T26" fmla="*/ 3 w 4"/>
                  <a:gd name="T27" fmla="*/ 5 h 6"/>
                  <a:gd name="T28" fmla="*/ 2 w 4"/>
                  <a:gd name="T29" fmla="*/ 6 h 6"/>
                  <a:gd name="T30" fmla="*/ 1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0" y="6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04" name="Freeform 316"/>
              <p:cNvSpPr>
                <a:spLocks/>
              </p:cNvSpPr>
              <p:nvPr/>
            </p:nvSpPr>
            <p:spPr bwMode="auto">
              <a:xfrm>
                <a:off x="3954" y="1762"/>
                <a:ext cx="3" cy="6"/>
              </a:xfrm>
              <a:custGeom>
                <a:avLst/>
                <a:gdLst>
                  <a:gd name="T0" fmla="*/ 0 w 3"/>
                  <a:gd name="T1" fmla="*/ 6 h 6"/>
                  <a:gd name="T2" fmla="*/ 0 w 3"/>
                  <a:gd name="T3" fmla="*/ 6 h 6"/>
                  <a:gd name="T4" fmla="*/ 0 w 3"/>
                  <a:gd name="T5" fmla="*/ 5 h 6"/>
                  <a:gd name="T6" fmla="*/ 0 w 3"/>
                  <a:gd name="T7" fmla="*/ 4 h 6"/>
                  <a:gd name="T8" fmla="*/ 0 w 3"/>
                  <a:gd name="T9" fmla="*/ 3 h 6"/>
                  <a:gd name="T10" fmla="*/ 0 w 3"/>
                  <a:gd name="T11" fmla="*/ 2 h 6"/>
                  <a:gd name="T12" fmla="*/ 1 w 3"/>
                  <a:gd name="T13" fmla="*/ 1 h 6"/>
                  <a:gd name="T14" fmla="*/ 2 w 3"/>
                  <a:gd name="T15" fmla="*/ 0 h 6"/>
                  <a:gd name="T16" fmla="*/ 3 w 3"/>
                  <a:gd name="T17" fmla="*/ 0 h 6"/>
                  <a:gd name="T18" fmla="*/ 3 w 3"/>
                  <a:gd name="T19" fmla="*/ 1 h 6"/>
                  <a:gd name="T20" fmla="*/ 3 w 3"/>
                  <a:gd name="T21" fmla="*/ 2 h 6"/>
                  <a:gd name="T22" fmla="*/ 3 w 3"/>
                  <a:gd name="T23" fmla="*/ 3 h 6"/>
                  <a:gd name="T24" fmla="*/ 3 w 3"/>
                  <a:gd name="T25" fmla="*/ 4 h 6"/>
                  <a:gd name="T26" fmla="*/ 3 w 3"/>
                  <a:gd name="T27" fmla="*/ 5 h 6"/>
                  <a:gd name="T28" fmla="*/ 2 w 3"/>
                  <a:gd name="T29" fmla="*/ 6 h 6"/>
                  <a:gd name="T30" fmla="*/ 1 w 3"/>
                  <a:gd name="T31" fmla="*/ 6 h 6"/>
                  <a:gd name="T32" fmla="*/ 0 w 3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6">
                    <a:moveTo>
                      <a:pt x="0" y="6"/>
                    </a:moveTo>
                    <a:lnTo>
                      <a:pt x="0" y="6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05" name="Freeform 317"/>
              <p:cNvSpPr>
                <a:spLocks/>
              </p:cNvSpPr>
              <p:nvPr/>
            </p:nvSpPr>
            <p:spPr bwMode="auto">
              <a:xfrm>
                <a:off x="4063" y="1764"/>
                <a:ext cx="10" cy="13"/>
              </a:xfrm>
              <a:custGeom>
                <a:avLst/>
                <a:gdLst>
                  <a:gd name="T0" fmla="*/ 3 w 10"/>
                  <a:gd name="T1" fmla="*/ 11 h 13"/>
                  <a:gd name="T2" fmla="*/ 7 w 10"/>
                  <a:gd name="T3" fmla="*/ 3 h 13"/>
                  <a:gd name="T4" fmla="*/ 7 w 10"/>
                  <a:gd name="T5" fmla="*/ 0 h 13"/>
                  <a:gd name="T6" fmla="*/ 0 w 10"/>
                  <a:gd name="T7" fmla="*/ 13 h 13"/>
                  <a:gd name="T8" fmla="*/ 10 w 10"/>
                  <a:gd name="T9" fmla="*/ 13 h 13"/>
                  <a:gd name="T10" fmla="*/ 10 w 10"/>
                  <a:gd name="T11" fmla="*/ 11 h 13"/>
                  <a:gd name="T12" fmla="*/ 3 w 10"/>
                  <a:gd name="T13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3">
                    <a:moveTo>
                      <a:pt x="3" y="11"/>
                    </a:moveTo>
                    <a:lnTo>
                      <a:pt x="7" y="3"/>
                    </a:lnTo>
                    <a:lnTo>
                      <a:pt x="7" y="0"/>
                    </a:lnTo>
                    <a:lnTo>
                      <a:pt x="0" y="13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3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06" name="Freeform 318"/>
              <p:cNvSpPr>
                <a:spLocks/>
              </p:cNvSpPr>
              <p:nvPr/>
            </p:nvSpPr>
            <p:spPr bwMode="auto">
              <a:xfrm>
                <a:off x="4062" y="1763"/>
                <a:ext cx="3" cy="6"/>
              </a:xfrm>
              <a:custGeom>
                <a:avLst/>
                <a:gdLst>
                  <a:gd name="T0" fmla="*/ 1 w 3"/>
                  <a:gd name="T1" fmla="*/ 6 h 6"/>
                  <a:gd name="T2" fmla="*/ 2 w 3"/>
                  <a:gd name="T3" fmla="*/ 6 h 6"/>
                  <a:gd name="T4" fmla="*/ 2 w 3"/>
                  <a:gd name="T5" fmla="*/ 5 h 6"/>
                  <a:gd name="T6" fmla="*/ 3 w 3"/>
                  <a:gd name="T7" fmla="*/ 4 h 6"/>
                  <a:gd name="T8" fmla="*/ 3 w 3"/>
                  <a:gd name="T9" fmla="*/ 3 h 6"/>
                  <a:gd name="T10" fmla="*/ 3 w 3"/>
                  <a:gd name="T11" fmla="*/ 2 h 6"/>
                  <a:gd name="T12" fmla="*/ 3 w 3"/>
                  <a:gd name="T13" fmla="*/ 1 h 6"/>
                  <a:gd name="T14" fmla="*/ 2 w 3"/>
                  <a:gd name="T15" fmla="*/ 0 h 6"/>
                  <a:gd name="T16" fmla="*/ 2 w 3"/>
                  <a:gd name="T17" fmla="*/ 0 h 6"/>
                  <a:gd name="T18" fmla="*/ 1 w 3"/>
                  <a:gd name="T19" fmla="*/ 0 h 6"/>
                  <a:gd name="T20" fmla="*/ 0 w 3"/>
                  <a:gd name="T21" fmla="*/ 1 h 6"/>
                  <a:gd name="T22" fmla="*/ 0 w 3"/>
                  <a:gd name="T23" fmla="*/ 2 h 6"/>
                  <a:gd name="T24" fmla="*/ 0 w 3"/>
                  <a:gd name="T25" fmla="*/ 3 h 6"/>
                  <a:gd name="T26" fmla="*/ 0 w 3"/>
                  <a:gd name="T27" fmla="*/ 4 h 6"/>
                  <a:gd name="T28" fmla="*/ 0 w 3"/>
                  <a:gd name="T29" fmla="*/ 5 h 6"/>
                  <a:gd name="T30" fmla="*/ 0 w 3"/>
                  <a:gd name="T31" fmla="*/ 6 h 6"/>
                  <a:gd name="T32" fmla="*/ 1 w 3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lnTo>
                      <a:pt x="2" y="6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07" name="Freeform 319"/>
              <p:cNvSpPr>
                <a:spLocks/>
              </p:cNvSpPr>
              <p:nvPr/>
            </p:nvSpPr>
            <p:spPr bwMode="auto">
              <a:xfrm>
                <a:off x="4074" y="1763"/>
                <a:ext cx="4" cy="7"/>
              </a:xfrm>
              <a:custGeom>
                <a:avLst/>
                <a:gdLst>
                  <a:gd name="T0" fmla="*/ 2 w 4"/>
                  <a:gd name="T1" fmla="*/ 7 h 7"/>
                  <a:gd name="T2" fmla="*/ 2 w 4"/>
                  <a:gd name="T3" fmla="*/ 7 h 7"/>
                  <a:gd name="T4" fmla="*/ 3 w 4"/>
                  <a:gd name="T5" fmla="*/ 6 h 7"/>
                  <a:gd name="T6" fmla="*/ 3 w 4"/>
                  <a:gd name="T7" fmla="*/ 5 h 7"/>
                  <a:gd name="T8" fmla="*/ 4 w 4"/>
                  <a:gd name="T9" fmla="*/ 4 h 7"/>
                  <a:gd name="T10" fmla="*/ 4 w 4"/>
                  <a:gd name="T11" fmla="*/ 2 h 7"/>
                  <a:gd name="T12" fmla="*/ 4 w 4"/>
                  <a:gd name="T13" fmla="*/ 1 h 7"/>
                  <a:gd name="T14" fmla="*/ 3 w 4"/>
                  <a:gd name="T15" fmla="*/ 1 h 7"/>
                  <a:gd name="T16" fmla="*/ 2 w 4"/>
                  <a:gd name="T17" fmla="*/ 0 h 7"/>
                  <a:gd name="T18" fmla="*/ 2 w 4"/>
                  <a:gd name="T19" fmla="*/ 0 h 7"/>
                  <a:gd name="T20" fmla="*/ 1 w 4"/>
                  <a:gd name="T21" fmla="*/ 1 h 7"/>
                  <a:gd name="T22" fmla="*/ 1 w 4"/>
                  <a:gd name="T23" fmla="*/ 2 h 7"/>
                  <a:gd name="T24" fmla="*/ 0 w 4"/>
                  <a:gd name="T25" fmla="*/ 3 h 7"/>
                  <a:gd name="T26" fmla="*/ 0 w 4"/>
                  <a:gd name="T27" fmla="*/ 5 h 7"/>
                  <a:gd name="T28" fmla="*/ 0 w 4"/>
                  <a:gd name="T29" fmla="*/ 6 h 7"/>
                  <a:gd name="T30" fmla="*/ 1 w 4"/>
                  <a:gd name="T31" fmla="*/ 6 h 7"/>
                  <a:gd name="T32" fmla="*/ 2 w 4"/>
                  <a:gd name="T3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7">
                    <a:moveTo>
                      <a:pt x="2" y="7"/>
                    </a:moveTo>
                    <a:lnTo>
                      <a:pt x="2" y="7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</p:grpSp>
        <p:grpSp>
          <p:nvGrpSpPr>
            <p:cNvPr id="201" name="Group 374"/>
            <p:cNvGrpSpPr>
              <a:grpSpLocks/>
            </p:cNvGrpSpPr>
            <p:nvPr/>
          </p:nvGrpSpPr>
          <p:grpSpPr bwMode="auto">
            <a:xfrm>
              <a:off x="6665913" y="2746375"/>
              <a:ext cx="303213" cy="271463"/>
              <a:chOff x="4199" y="1730"/>
              <a:chExt cx="191" cy="171"/>
            </a:xfrm>
          </p:grpSpPr>
          <p:sp>
            <p:nvSpPr>
              <p:cNvPr id="208" name="Freeform 321"/>
              <p:cNvSpPr>
                <a:spLocks/>
              </p:cNvSpPr>
              <p:nvPr/>
            </p:nvSpPr>
            <p:spPr bwMode="auto">
              <a:xfrm>
                <a:off x="4362" y="1771"/>
                <a:ext cx="16" cy="17"/>
              </a:xfrm>
              <a:custGeom>
                <a:avLst/>
                <a:gdLst>
                  <a:gd name="T0" fmla="*/ 8 w 16"/>
                  <a:gd name="T1" fmla="*/ 17 h 17"/>
                  <a:gd name="T2" fmla="*/ 9 w 16"/>
                  <a:gd name="T3" fmla="*/ 16 h 17"/>
                  <a:gd name="T4" fmla="*/ 11 w 16"/>
                  <a:gd name="T5" fmla="*/ 16 h 17"/>
                  <a:gd name="T6" fmla="*/ 12 w 16"/>
                  <a:gd name="T7" fmla="*/ 15 h 17"/>
                  <a:gd name="T8" fmla="*/ 13 w 16"/>
                  <a:gd name="T9" fmla="*/ 14 h 17"/>
                  <a:gd name="T10" fmla="*/ 14 w 16"/>
                  <a:gd name="T11" fmla="*/ 13 h 17"/>
                  <a:gd name="T12" fmla="*/ 15 w 16"/>
                  <a:gd name="T13" fmla="*/ 11 h 17"/>
                  <a:gd name="T14" fmla="*/ 16 w 16"/>
                  <a:gd name="T15" fmla="*/ 10 h 17"/>
                  <a:gd name="T16" fmla="*/ 16 w 16"/>
                  <a:gd name="T17" fmla="*/ 8 h 17"/>
                  <a:gd name="T18" fmla="*/ 16 w 16"/>
                  <a:gd name="T19" fmla="*/ 6 h 17"/>
                  <a:gd name="T20" fmla="*/ 15 w 16"/>
                  <a:gd name="T21" fmla="*/ 5 h 17"/>
                  <a:gd name="T22" fmla="*/ 14 w 16"/>
                  <a:gd name="T23" fmla="*/ 3 h 17"/>
                  <a:gd name="T24" fmla="*/ 13 w 16"/>
                  <a:gd name="T25" fmla="*/ 2 h 17"/>
                  <a:gd name="T26" fmla="*/ 12 w 16"/>
                  <a:gd name="T27" fmla="*/ 1 h 17"/>
                  <a:gd name="T28" fmla="*/ 11 w 16"/>
                  <a:gd name="T29" fmla="*/ 0 h 17"/>
                  <a:gd name="T30" fmla="*/ 9 w 16"/>
                  <a:gd name="T31" fmla="*/ 0 h 17"/>
                  <a:gd name="T32" fmla="*/ 8 w 16"/>
                  <a:gd name="T33" fmla="*/ 0 h 17"/>
                  <a:gd name="T34" fmla="*/ 6 w 16"/>
                  <a:gd name="T35" fmla="*/ 0 h 17"/>
                  <a:gd name="T36" fmla="*/ 5 w 16"/>
                  <a:gd name="T37" fmla="*/ 0 h 17"/>
                  <a:gd name="T38" fmla="*/ 4 w 16"/>
                  <a:gd name="T39" fmla="*/ 1 h 17"/>
                  <a:gd name="T40" fmla="*/ 2 w 16"/>
                  <a:gd name="T41" fmla="*/ 2 h 17"/>
                  <a:gd name="T42" fmla="*/ 1 w 16"/>
                  <a:gd name="T43" fmla="*/ 3 h 17"/>
                  <a:gd name="T44" fmla="*/ 1 w 16"/>
                  <a:gd name="T45" fmla="*/ 5 h 17"/>
                  <a:gd name="T46" fmla="*/ 0 w 16"/>
                  <a:gd name="T47" fmla="*/ 6 h 17"/>
                  <a:gd name="T48" fmla="*/ 0 w 16"/>
                  <a:gd name="T49" fmla="*/ 8 h 17"/>
                  <a:gd name="T50" fmla="*/ 0 w 16"/>
                  <a:gd name="T51" fmla="*/ 10 h 17"/>
                  <a:gd name="T52" fmla="*/ 1 w 16"/>
                  <a:gd name="T53" fmla="*/ 11 h 17"/>
                  <a:gd name="T54" fmla="*/ 1 w 16"/>
                  <a:gd name="T55" fmla="*/ 13 h 17"/>
                  <a:gd name="T56" fmla="*/ 2 w 16"/>
                  <a:gd name="T57" fmla="*/ 14 h 17"/>
                  <a:gd name="T58" fmla="*/ 4 w 16"/>
                  <a:gd name="T59" fmla="*/ 15 h 17"/>
                  <a:gd name="T60" fmla="*/ 5 w 16"/>
                  <a:gd name="T61" fmla="*/ 16 h 17"/>
                  <a:gd name="T62" fmla="*/ 6 w 16"/>
                  <a:gd name="T63" fmla="*/ 16 h 17"/>
                  <a:gd name="T64" fmla="*/ 8 w 16"/>
                  <a:gd name="T6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lnTo>
                      <a:pt x="9" y="16"/>
                    </a:lnTo>
                    <a:lnTo>
                      <a:pt x="11" y="16"/>
                    </a:lnTo>
                    <a:lnTo>
                      <a:pt x="12" y="15"/>
                    </a:lnTo>
                    <a:lnTo>
                      <a:pt x="13" y="14"/>
                    </a:lnTo>
                    <a:lnTo>
                      <a:pt x="14" y="13"/>
                    </a:lnTo>
                    <a:lnTo>
                      <a:pt x="15" y="11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6" y="6"/>
                    </a:lnTo>
                    <a:lnTo>
                      <a:pt x="15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4" y="15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09" name="Freeform 322"/>
              <p:cNvSpPr>
                <a:spLocks/>
              </p:cNvSpPr>
              <p:nvPr/>
            </p:nvSpPr>
            <p:spPr bwMode="auto">
              <a:xfrm>
                <a:off x="4209" y="1732"/>
                <a:ext cx="86" cy="11"/>
              </a:xfrm>
              <a:custGeom>
                <a:avLst/>
                <a:gdLst>
                  <a:gd name="T0" fmla="*/ 86 w 86"/>
                  <a:gd name="T1" fmla="*/ 10 h 11"/>
                  <a:gd name="T2" fmla="*/ 43 w 86"/>
                  <a:gd name="T3" fmla="*/ 0 h 11"/>
                  <a:gd name="T4" fmla="*/ 0 w 86"/>
                  <a:gd name="T5" fmla="*/ 10 h 11"/>
                  <a:gd name="T6" fmla="*/ 0 w 86"/>
                  <a:gd name="T7" fmla="*/ 11 h 11"/>
                  <a:gd name="T8" fmla="*/ 43 w 86"/>
                  <a:gd name="T9" fmla="*/ 2 h 11"/>
                  <a:gd name="T10" fmla="*/ 86 w 86"/>
                  <a:gd name="T11" fmla="*/ 11 h 11"/>
                  <a:gd name="T12" fmla="*/ 86 w 86"/>
                  <a:gd name="T1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11">
                    <a:moveTo>
                      <a:pt x="86" y="10"/>
                    </a:moveTo>
                    <a:lnTo>
                      <a:pt x="43" y="0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43" y="2"/>
                    </a:lnTo>
                    <a:lnTo>
                      <a:pt x="86" y="11"/>
                    </a:lnTo>
                    <a:lnTo>
                      <a:pt x="8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10" name="Rectangle 323"/>
              <p:cNvSpPr>
                <a:spLocks noChangeArrowheads="1"/>
              </p:cNvSpPr>
              <p:nvPr/>
            </p:nvSpPr>
            <p:spPr bwMode="auto">
              <a:xfrm>
                <a:off x="4203" y="1748"/>
                <a:ext cx="102" cy="10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11" name="Rectangle 324"/>
              <p:cNvSpPr>
                <a:spLocks noChangeArrowheads="1"/>
              </p:cNvSpPr>
              <p:nvPr/>
            </p:nvSpPr>
            <p:spPr bwMode="auto">
              <a:xfrm>
                <a:off x="4206" y="1750"/>
                <a:ext cx="97" cy="10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12" name="Rectangle 325"/>
              <p:cNvSpPr>
                <a:spLocks noChangeArrowheads="1"/>
              </p:cNvSpPr>
              <p:nvPr/>
            </p:nvSpPr>
            <p:spPr bwMode="auto">
              <a:xfrm>
                <a:off x="4215" y="1847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13" name="Rectangle 326"/>
              <p:cNvSpPr>
                <a:spLocks noChangeArrowheads="1"/>
              </p:cNvSpPr>
              <p:nvPr/>
            </p:nvSpPr>
            <p:spPr bwMode="auto">
              <a:xfrm>
                <a:off x="4239" y="1847"/>
                <a:ext cx="13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14" name="Rectangle 327"/>
              <p:cNvSpPr>
                <a:spLocks noChangeArrowheads="1"/>
              </p:cNvSpPr>
              <p:nvPr/>
            </p:nvSpPr>
            <p:spPr bwMode="auto">
              <a:xfrm>
                <a:off x="4262" y="1847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15" name="Rectangle 328"/>
              <p:cNvSpPr>
                <a:spLocks noChangeArrowheads="1"/>
              </p:cNvSpPr>
              <p:nvPr/>
            </p:nvSpPr>
            <p:spPr bwMode="auto">
              <a:xfrm>
                <a:off x="4286" y="1847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16" name="Rectangle 329"/>
              <p:cNvSpPr>
                <a:spLocks noChangeArrowheads="1"/>
              </p:cNvSpPr>
              <p:nvPr/>
            </p:nvSpPr>
            <p:spPr bwMode="auto">
              <a:xfrm>
                <a:off x="4215" y="1841"/>
                <a:ext cx="85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17" name="Rectangle 330"/>
              <p:cNvSpPr>
                <a:spLocks noChangeArrowheads="1"/>
              </p:cNvSpPr>
              <p:nvPr/>
            </p:nvSpPr>
            <p:spPr bwMode="auto">
              <a:xfrm>
                <a:off x="4208" y="1839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18" name="Rectangle 331"/>
              <p:cNvSpPr>
                <a:spLocks noChangeArrowheads="1"/>
              </p:cNvSpPr>
              <p:nvPr/>
            </p:nvSpPr>
            <p:spPr bwMode="auto">
              <a:xfrm>
                <a:off x="4215" y="1817"/>
                <a:ext cx="8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19" name="Rectangle 332"/>
              <p:cNvSpPr>
                <a:spLocks noChangeArrowheads="1"/>
              </p:cNvSpPr>
              <p:nvPr/>
            </p:nvSpPr>
            <p:spPr bwMode="auto">
              <a:xfrm>
                <a:off x="4208" y="1815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20" name="Rectangle 333"/>
              <p:cNvSpPr>
                <a:spLocks noChangeArrowheads="1"/>
              </p:cNvSpPr>
              <p:nvPr/>
            </p:nvSpPr>
            <p:spPr bwMode="auto">
              <a:xfrm>
                <a:off x="4215" y="1792"/>
                <a:ext cx="85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21" name="Rectangle 334"/>
              <p:cNvSpPr>
                <a:spLocks noChangeArrowheads="1"/>
              </p:cNvSpPr>
              <p:nvPr/>
            </p:nvSpPr>
            <p:spPr bwMode="auto">
              <a:xfrm>
                <a:off x="4208" y="1790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22" name="Rectangle 335"/>
              <p:cNvSpPr>
                <a:spLocks noChangeArrowheads="1"/>
              </p:cNvSpPr>
              <p:nvPr/>
            </p:nvSpPr>
            <p:spPr bwMode="auto">
              <a:xfrm>
                <a:off x="4215" y="1767"/>
                <a:ext cx="85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23" name="Rectangle 336"/>
              <p:cNvSpPr>
                <a:spLocks noChangeArrowheads="1"/>
              </p:cNvSpPr>
              <p:nvPr/>
            </p:nvSpPr>
            <p:spPr bwMode="auto">
              <a:xfrm>
                <a:off x="4208" y="1765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24" name="Rectangle 337"/>
              <p:cNvSpPr>
                <a:spLocks noChangeArrowheads="1"/>
              </p:cNvSpPr>
              <p:nvPr/>
            </p:nvSpPr>
            <p:spPr bwMode="auto">
              <a:xfrm>
                <a:off x="4218" y="1780"/>
                <a:ext cx="8" cy="6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25" name="Rectangle 338"/>
              <p:cNvSpPr>
                <a:spLocks noChangeArrowheads="1"/>
              </p:cNvSpPr>
              <p:nvPr/>
            </p:nvSpPr>
            <p:spPr bwMode="auto">
              <a:xfrm>
                <a:off x="4220" y="1782"/>
                <a:ext cx="5" cy="59"/>
              </a:xfrm>
              <a:prstGeom prst="rect">
                <a:avLst/>
              </a:prstGeom>
              <a:solidFill>
                <a:srgbClr val="FF2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26" name="Rectangle 339"/>
              <p:cNvSpPr>
                <a:spLocks noChangeArrowheads="1"/>
              </p:cNvSpPr>
              <p:nvPr/>
            </p:nvSpPr>
            <p:spPr bwMode="auto">
              <a:xfrm>
                <a:off x="4242" y="1800"/>
                <a:ext cx="8" cy="4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27" name="Rectangle 340"/>
              <p:cNvSpPr>
                <a:spLocks noChangeArrowheads="1"/>
              </p:cNvSpPr>
              <p:nvPr/>
            </p:nvSpPr>
            <p:spPr bwMode="auto">
              <a:xfrm>
                <a:off x="4243" y="1802"/>
                <a:ext cx="5" cy="39"/>
              </a:xfrm>
              <a:prstGeom prst="rect">
                <a:avLst/>
              </a:prstGeom>
              <a:solidFill>
                <a:srgbClr val="B2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28" name="Rectangle 341"/>
              <p:cNvSpPr>
                <a:spLocks noChangeArrowheads="1"/>
              </p:cNvSpPr>
              <p:nvPr/>
            </p:nvSpPr>
            <p:spPr bwMode="auto">
              <a:xfrm>
                <a:off x="4265" y="1811"/>
                <a:ext cx="8" cy="3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29" name="Rectangle 342"/>
              <p:cNvSpPr>
                <a:spLocks noChangeArrowheads="1"/>
              </p:cNvSpPr>
              <p:nvPr/>
            </p:nvSpPr>
            <p:spPr bwMode="auto">
              <a:xfrm>
                <a:off x="4266" y="1813"/>
                <a:ext cx="5" cy="28"/>
              </a:xfrm>
              <a:prstGeom prst="rect">
                <a:avLst/>
              </a:prstGeom>
              <a:solidFill>
                <a:srgbClr val="FFAF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30" name="Rectangle 343"/>
              <p:cNvSpPr>
                <a:spLocks noChangeArrowheads="1"/>
              </p:cNvSpPr>
              <p:nvPr/>
            </p:nvSpPr>
            <p:spPr bwMode="auto">
              <a:xfrm>
                <a:off x="4289" y="1772"/>
                <a:ext cx="8" cy="7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31" name="Rectangle 344"/>
              <p:cNvSpPr>
                <a:spLocks noChangeArrowheads="1"/>
              </p:cNvSpPr>
              <p:nvPr/>
            </p:nvSpPr>
            <p:spPr bwMode="auto">
              <a:xfrm>
                <a:off x="4291" y="1773"/>
                <a:ext cx="4" cy="68"/>
              </a:xfrm>
              <a:prstGeom prst="rect">
                <a:avLst/>
              </a:prstGeom>
              <a:solidFill>
                <a:srgbClr val="FF6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32" name="Rectangle 345"/>
              <p:cNvSpPr>
                <a:spLocks noChangeArrowheads="1"/>
              </p:cNvSpPr>
              <p:nvPr/>
            </p:nvSpPr>
            <p:spPr bwMode="auto">
              <a:xfrm>
                <a:off x="4200" y="1855"/>
                <a:ext cx="108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33" name="Rectangle 346"/>
              <p:cNvSpPr>
                <a:spLocks noChangeArrowheads="1"/>
              </p:cNvSpPr>
              <p:nvPr/>
            </p:nvSpPr>
            <p:spPr bwMode="auto">
              <a:xfrm>
                <a:off x="4202" y="1857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34" name="Rectangle 347"/>
              <p:cNvSpPr>
                <a:spLocks noChangeArrowheads="1"/>
              </p:cNvSpPr>
              <p:nvPr/>
            </p:nvSpPr>
            <p:spPr bwMode="auto">
              <a:xfrm>
                <a:off x="4199" y="1741"/>
                <a:ext cx="109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35" name="Rectangle 348"/>
              <p:cNvSpPr>
                <a:spLocks noChangeArrowheads="1"/>
              </p:cNvSpPr>
              <p:nvPr/>
            </p:nvSpPr>
            <p:spPr bwMode="auto">
              <a:xfrm>
                <a:off x="4202" y="1743"/>
                <a:ext cx="104" cy="5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36" name="Freeform 349"/>
              <p:cNvSpPr>
                <a:spLocks/>
              </p:cNvSpPr>
              <p:nvPr/>
            </p:nvSpPr>
            <p:spPr bwMode="auto">
              <a:xfrm>
                <a:off x="4249" y="1730"/>
                <a:ext cx="7" cy="7"/>
              </a:xfrm>
              <a:custGeom>
                <a:avLst/>
                <a:gdLst>
                  <a:gd name="T0" fmla="*/ 3 w 7"/>
                  <a:gd name="T1" fmla="*/ 7 h 7"/>
                  <a:gd name="T2" fmla="*/ 4 w 7"/>
                  <a:gd name="T3" fmla="*/ 7 h 7"/>
                  <a:gd name="T4" fmla="*/ 5 w 7"/>
                  <a:gd name="T5" fmla="*/ 7 h 7"/>
                  <a:gd name="T6" fmla="*/ 5 w 7"/>
                  <a:gd name="T7" fmla="*/ 6 h 7"/>
                  <a:gd name="T8" fmla="*/ 6 w 7"/>
                  <a:gd name="T9" fmla="*/ 6 h 7"/>
                  <a:gd name="T10" fmla="*/ 6 w 7"/>
                  <a:gd name="T11" fmla="*/ 5 h 7"/>
                  <a:gd name="T12" fmla="*/ 6 w 7"/>
                  <a:gd name="T13" fmla="*/ 5 h 7"/>
                  <a:gd name="T14" fmla="*/ 7 w 7"/>
                  <a:gd name="T15" fmla="*/ 4 h 7"/>
                  <a:gd name="T16" fmla="*/ 7 w 7"/>
                  <a:gd name="T17" fmla="*/ 3 h 7"/>
                  <a:gd name="T18" fmla="*/ 7 w 7"/>
                  <a:gd name="T19" fmla="*/ 3 h 7"/>
                  <a:gd name="T20" fmla="*/ 6 w 7"/>
                  <a:gd name="T21" fmla="*/ 2 h 7"/>
                  <a:gd name="T22" fmla="*/ 6 w 7"/>
                  <a:gd name="T23" fmla="*/ 1 h 7"/>
                  <a:gd name="T24" fmla="*/ 6 w 7"/>
                  <a:gd name="T25" fmla="*/ 1 h 7"/>
                  <a:gd name="T26" fmla="*/ 5 w 7"/>
                  <a:gd name="T27" fmla="*/ 0 h 7"/>
                  <a:gd name="T28" fmla="*/ 5 w 7"/>
                  <a:gd name="T29" fmla="*/ 0 h 7"/>
                  <a:gd name="T30" fmla="*/ 4 w 7"/>
                  <a:gd name="T31" fmla="*/ 0 h 7"/>
                  <a:gd name="T32" fmla="*/ 3 w 7"/>
                  <a:gd name="T33" fmla="*/ 0 h 7"/>
                  <a:gd name="T34" fmla="*/ 2 w 7"/>
                  <a:gd name="T35" fmla="*/ 0 h 7"/>
                  <a:gd name="T36" fmla="*/ 2 w 7"/>
                  <a:gd name="T37" fmla="*/ 0 h 7"/>
                  <a:gd name="T38" fmla="*/ 1 w 7"/>
                  <a:gd name="T39" fmla="*/ 0 h 7"/>
                  <a:gd name="T40" fmla="*/ 1 w 7"/>
                  <a:gd name="T41" fmla="*/ 1 h 7"/>
                  <a:gd name="T42" fmla="*/ 0 w 7"/>
                  <a:gd name="T43" fmla="*/ 1 h 7"/>
                  <a:gd name="T44" fmla="*/ 0 w 7"/>
                  <a:gd name="T45" fmla="*/ 2 h 7"/>
                  <a:gd name="T46" fmla="*/ 0 w 7"/>
                  <a:gd name="T47" fmla="*/ 3 h 7"/>
                  <a:gd name="T48" fmla="*/ 0 w 7"/>
                  <a:gd name="T49" fmla="*/ 3 h 7"/>
                  <a:gd name="T50" fmla="*/ 0 w 7"/>
                  <a:gd name="T51" fmla="*/ 4 h 7"/>
                  <a:gd name="T52" fmla="*/ 0 w 7"/>
                  <a:gd name="T53" fmla="*/ 5 h 7"/>
                  <a:gd name="T54" fmla="*/ 0 w 7"/>
                  <a:gd name="T55" fmla="*/ 5 h 7"/>
                  <a:gd name="T56" fmla="*/ 1 w 7"/>
                  <a:gd name="T57" fmla="*/ 6 h 7"/>
                  <a:gd name="T58" fmla="*/ 1 w 7"/>
                  <a:gd name="T59" fmla="*/ 6 h 7"/>
                  <a:gd name="T60" fmla="*/ 2 w 7"/>
                  <a:gd name="T61" fmla="*/ 7 h 7"/>
                  <a:gd name="T62" fmla="*/ 2 w 7"/>
                  <a:gd name="T63" fmla="*/ 7 h 7"/>
                  <a:gd name="T64" fmla="*/ 3 w 7"/>
                  <a:gd name="T6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" h="7">
                    <a:moveTo>
                      <a:pt x="3" y="7"/>
                    </a:moveTo>
                    <a:lnTo>
                      <a:pt x="4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37" name="Freeform 350"/>
              <p:cNvSpPr>
                <a:spLocks/>
              </p:cNvSpPr>
              <p:nvPr/>
            </p:nvSpPr>
            <p:spPr bwMode="auto">
              <a:xfrm>
                <a:off x="4250" y="1731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3 w 4"/>
                  <a:gd name="T3" fmla="*/ 4 h 5"/>
                  <a:gd name="T4" fmla="*/ 4 w 4"/>
                  <a:gd name="T5" fmla="*/ 4 h 5"/>
                  <a:gd name="T6" fmla="*/ 4 w 4"/>
                  <a:gd name="T7" fmla="*/ 3 h 5"/>
                  <a:gd name="T8" fmla="*/ 4 w 4"/>
                  <a:gd name="T9" fmla="*/ 2 h 5"/>
                  <a:gd name="T10" fmla="*/ 4 w 4"/>
                  <a:gd name="T11" fmla="*/ 2 h 5"/>
                  <a:gd name="T12" fmla="*/ 4 w 4"/>
                  <a:gd name="T13" fmla="*/ 1 h 5"/>
                  <a:gd name="T14" fmla="*/ 3 w 4"/>
                  <a:gd name="T15" fmla="*/ 0 h 5"/>
                  <a:gd name="T16" fmla="*/ 2 w 4"/>
                  <a:gd name="T17" fmla="*/ 0 h 5"/>
                  <a:gd name="T18" fmla="*/ 1 w 4"/>
                  <a:gd name="T19" fmla="*/ 0 h 5"/>
                  <a:gd name="T20" fmla="*/ 0 w 4"/>
                  <a:gd name="T21" fmla="*/ 1 h 5"/>
                  <a:gd name="T22" fmla="*/ 0 w 4"/>
                  <a:gd name="T23" fmla="*/ 2 h 5"/>
                  <a:gd name="T24" fmla="*/ 0 w 4"/>
                  <a:gd name="T25" fmla="*/ 2 h 5"/>
                  <a:gd name="T26" fmla="*/ 0 w 4"/>
                  <a:gd name="T27" fmla="*/ 3 h 5"/>
                  <a:gd name="T28" fmla="*/ 0 w 4"/>
                  <a:gd name="T29" fmla="*/ 4 h 5"/>
                  <a:gd name="T30" fmla="*/ 1 w 4"/>
                  <a:gd name="T31" fmla="*/ 4 h 5"/>
                  <a:gd name="T32" fmla="*/ 2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38" name="Freeform 351"/>
              <p:cNvSpPr>
                <a:spLocks/>
              </p:cNvSpPr>
              <p:nvPr/>
            </p:nvSpPr>
            <p:spPr bwMode="auto">
              <a:xfrm>
                <a:off x="4300" y="1794"/>
                <a:ext cx="90" cy="107"/>
              </a:xfrm>
              <a:custGeom>
                <a:avLst/>
                <a:gdLst>
                  <a:gd name="T0" fmla="*/ 76 w 90"/>
                  <a:gd name="T1" fmla="*/ 35 h 107"/>
                  <a:gd name="T2" fmla="*/ 78 w 90"/>
                  <a:gd name="T3" fmla="*/ 34 h 107"/>
                  <a:gd name="T4" fmla="*/ 83 w 90"/>
                  <a:gd name="T5" fmla="*/ 31 h 107"/>
                  <a:gd name="T6" fmla="*/ 85 w 90"/>
                  <a:gd name="T7" fmla="*/ 29 h 107"/>
                  <a:gd name="T8" fmla="*/ 86 w 90"/>
                  <a:gd name="T9" fmla="*/ 27 h 107"/>
                  <a:gd name="T10" fmla="*/ 87 w 90"/>
                  <a:gd name="T11" fmla="*/ 19 h 107"/>
                  <a:gd name="T12" fmla="*/ 87 w 90"/>
                  <a:gd name="T13" fmla="*/ 17 h 107"/>
                  <a:gd name="T14" fmla="*/ 84 w 90"/>
                  <a:gd name="T15" fmla="*/ 12 h 107"/>
                  <a:gd name="T16" fmla="*/ 80 w 90"/>
                  <a:gd name="T17" fmla="*/ 6 h 107"/>
                  <a:gd name="T18" fmla="*/ 74 w 90"/>
                  <a:gd name="T19" fmla="*/ 2 h 107"/>
                  <a:gd name="T20" fmla="*/ 71 w 90"/>
                  <a:gd name="T21" fmla="*/ 1 h 107"/>
                  <a:gd name="T22" fmla="*/ 69 w 90"/>
                  <a:gd name="T23" fmla="*/ 0 h 107"/>
                  <a:gd name="T24" fmla="*/ 65 w 90"/>
                  <a:gd name="T25" fmla="*/ 0 h 107"/>
                  <a:gd name="T26" fmla="*/ 56 w 90"/>
                  <a:gd name="T27" fmla="*/ 0 h 107"/>
                  <a:gd name="T28" fmla="*/ 47 w 90"/>
                  <a:gd name="T29" fmla="*/ 0 h 107"/>
                  <a:gd name="T30" fmla="*/ 43 w 90"/>
                  <a:gd name="T31" fmla="*/ 0 h 107"/>
                  <a:gd name="T32" fmla="*/ 40 w 90"/>
                  <a:gd name="T33" fmla="*/ 1 h 107"/>
                  <a:gd name="T34" fmla="*/ 37 w 90"/>
                  <a:gd name="T35" fmla="*/ 1 h 107"/>
                  <a:gd name="T36" fmla="*/ 33 w 90"/>
                  <a:gd name="T37" fmla="*/ 4 h 107"/>
                  <a:gd name="T38" fmla="*/ 30 w 90"/>
                  <a:gd name="T39" fmla="*/ 7 h 107"/>
                  <a:gd name="T40" fmla="*/ 25 w 90"/>
                  <a:gd name="T41" fmla="*/ 15 h 107"/>
                  <a:gd name="T42" fmla="*/ 23 w 90"/>
                  <a:gd name="T43" fmla="*/ 20 h 107"/>
                  <a:gd name="T44" fmla="*/ 5 w 90"/>
                  <a:gd name="T45" fmla="*/ 14 h 107"/>
                  <a:gd name="T46" fmla="*/ 4 w 90"/>
                  <a:gd name="T47" fmla="*/ 11 h 107"/>
                  <a:gd name="T48" fmla="*/ 2 w 90"/>
                  <a:gd name="T49" fmla="*/ 11 h 107"/>
                  <a:gd name="T50" fmla="*/ 0 w 90"/>
                  <a:gd name="T51" fmla="*/ 15 h 107"/>
                  <a:gd name="T52" fmla="*/ 3 w 90"/>
                  <a:gd name="T53" fmla="*/ 25 h 107"/>
                  <a:gd name="T54" fmla="*/ 7 w 90"/>
                  <a:gd name="T55" fmla="*/ 26 h 107"/>
                  <a:gd name="T56" fmla="*/ 9 w 90"/>
                  <a:gd name="T57" fmla="*/ 28 h 107"/>
                  <a:gd name="T58" fmla="*/ 14 w 90"/>
                  <a:gd name="T59" fmla="*/ 30 h 107"/>
                  <a:gd name="T60" fmla="*/ 19 w 90"/>
                  <a:gd name="T61" fmla="*/ 31 h 107"/>
                  <a:gd name="T62" fmla="*/ 23 w 90"/>
                  <a:gd name="T63" fmla="*/ 32 h 107"/>
                  <a:gd name="T64" fmla="*/ 27 w 90"/>
                  <a:gd name="T65" fmla="*/ 31 h 107"/>
                  <a:gd name="T66" fmla="*/ 32 w 90"/>
                  <a:gd name="T67" fmla="*/ 28 h 107"/>
                  <a:gd name="T68" fmla="*/ 19 w 90"/>
                  <a:gd name="T69" fmla="*/ 79 h 107"/>
                  <a:gd name="T70" fmla="*/ 34 w 90"/>
                  <a:gd name="T71" fmla="*/ 94 h 107"/>
                  <a:gd name="T72" fmla="*/ 41 w 90"/>
                  <a:gd name="T73" fmla="*/ 100 h 107"/>
                  <a:gd name="T74" fmla="*/ 36 w 90"/>
                  <a:gd name="T75" fmla="*/ 102 h 107"/>
                  <a:gd name="T76" fmla="*/ 32 w 90"/>
                  <a:gd name="T77" fmla="*/ 105 h 107"/>
                  <a:gd name="T78" fmla="*/ 50 w 90"/>
                  <a:gd name="T79" fmla="*/ 107 h 107"/>
                  <a:gd name="T80" fmla="*/ 53 w 90"/>
                  <a:gd name="T81" fmla="*/ 101 h 107"/>
                  <a:gd name="T82" fmla="*/ 51 w 90"/>
                  <a:gd name="T83" fmla="*/ 96 h 107"/>
                  <a:gd name="T84" fmla="*/ 50 w 90"/>
                  <a:gd name="T85" fmla="*/ 84 h 107"/>
                  <a:gd name="T86" fmla="*/ 60 w 90"/>
                  <a:gd name="T87" fmla="*/ 87 h 107"/>
                  <a:gd name="T88" fmla="*/ 61 w 90"/>
                  <a:gd name="T89" fmla="*/ 96 h 107"/>
                  <a:gd name="T90" fmla="*/ 59 w 90"/>
                  <a:gd name="T91" fmla="*/ 101 h 107"/>
                  <a:gd name="T92" fmla="*/ 58 w 90"/>
                  <a:gd name="T93" fmla="*/ 105 h 107"/>
                  <a:gd name="T94" fmla="*/ 62 w 90"/>
                  <a:gd name="T95" fmla="*/ 104 h 107"/>
                  <a:gd name="T96" fmla="*/ 80 w 90"/>
                  <a:gd name="T97" fmla="*/ 104 h 107"/>
                  <a:gd name="T98" fmla="*/ 75 w 90"/>
                  <a:gd name="T99" fmla="*/ 101 h 107"/>
                  <a:gd name="T100" fmla="*/ 73 w 90"/>
                  <a:gd name="T101" fmla="*/ 100 h 107"/>
                  <a:gd name="T102" fmla="*/ 80 w 90"/>
                  <a:gd name="T103" fmla="*/ 9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107">
                    <a:moveTo>
                      <a:pt x="82" y="79"/>
                    </a:moveTo>
                    <a:lnTo>
                      <a:pt x="90" y="80"/>
                    </a:lnTo>
                    <a:lnTo>
                      <a:pt x="76" y="43"/>
                    </a:lnTo>
                    <a:lnTo>
                      <a:pt x="76" y="35"/>
                    </a:lnTo>
                    <a:lnTo>
                      <a:pt x="76" y="35"/>
                    </a:lnTo>
                    <a:lnTo>
                      <a:pt x="76" y="34"/>
                    </a:lnTo>
                    <a:lnTo>
                      <a:pt x="77" y="34"/>
                    </a:lnTo>
                    <a:lnTo>
                      <a:pt x="78" y="34"/>
                    </a:lnTo>
                    <a:lnTo>
                      <a:pt x="79" y="33"/>
                    </a:lnTo>
                    <a:lnTo>
                      <a:pt x="80" y="33"/>
                    </a:lnTo>
                    <a:lnTo>
                      <a:pt x="82" y="32"/>
                    </a:lnTo>
                    <a:lnTo>
                      <a:pt x="83" y="31"/>
                    </a:lnTo>
                    <a:lnTo>
                      <a:pt x="84" y="30"/>
                    </a:lnTo>
                    <a:lnTo>
                      <a:pt x="84" y="30"/>
                    </a:lnTo>
                    <a:lnTo>
                      <a:pt x="85" y="30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6" y="28"/>
                    </a:lnTo>
                    <a:lnTo>
                      <a:pt x="86" y="28"/>
                    </a:lnTo>
                    <a:lnTo>
                      <a:pt x="86" y="27"/>
                    </a:lnTo>
                    <a:lnTo>
                      <a:pt x="87" y="25"/>
                    </a:lnTo>
                    <a:lnTo>
                      <a:pt x="87" y="23"/>
                    </a:lnTo>
                    <a:lnTo>
                      <a:pt x="87" y="21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7" y="18"/>
                    </a:lnTo>
                    <a:lnTo>
                      <a:pt x="87" y="18"/>
                    </a:lnTo>
                    <a:lnTo>
                      <a:pt x="87" y="17"/>
                    </a:lnTo>
                    <a:lnTo>
                      <a:pt x="86" y="16"/>
                    </a:lnTo>
                    <a:lnTo>
                      <a:pt x="86" y="14"/>
                    </a:lnTo>
                    <a:lnTo>
                      <a:pt x="85" y="13"/>
                    </a:lnTo>
                    <a:lnTo>
                      <a:pt x="84" y="12"/>
                    </a:lnTo>
                    <a:lnTo>
                      <a:pt x="83" y="10"/>
                    </a:lnTo>
                    <a:lnTo>
                      <a:pt x="82" y="9"/>
                    </a:lnTo>
                    <a:lnTo>
                      <a:pt x="81" y="7"/>
                    </a:lnTo>
                    <a:lnTo>
                      <a:pt x="80" y="6"/>
                    </a:lnTo>
                    <a:lnTo>
                      <a:pt x="79" y="4"/>
                    </a:lnTo>
                    <a:lnTo>
                      <a:pt x="77" y="3"/>
                    </a:lnTo>
                    <a:lnTo>
                      <a:pt x="76" y="2"/>
                    </a:lnTo>
                    <a:lnTo>
                      <a:pt x="74" y="2"/>
                    </a:lnTo>
                    <a:lnTo>
                      <a:pt x="74" y="1"/>
                    </a:lnTo>
                    <a:lnTo>
                      <a:pt x="73" y="1"/>
                    </a:lnTo>
                    <a:lnTo>
                      <a:pt x="72" y="1"/>
                    </a:lnTo>
                    <a:lnTo>
                      <a:pt x="71" y="1"/>
                    </a:lnTo>
                    <a:lnTo>
                      <a:pt x="70" y="1"/>
                    </a:lnTo>
                    <a:lnTo>
                      <a:pt x="70" y="0"/>
                    </a:lnTo>
                    <a:lnTo>
                      <a:pt x="69" y="0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1" y="0"/>
                    </a:lnTo>
                    <a:lnTo>
                      <a:pt x="40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8" y="1"/>
                    </a:lnTo>
                    <a:lnTo>
                      <a:pt x="37" y="1"/>
                    </a:lnTo>
                    <a:lnTo>
                      <a:pt x="36" y="2"/>
                    </a:lnTo>
                    <a:lnTo>
                      <a:pt x="35" y="3"/>
                    </a:lnTo>
                    <a:lnTo>
                      <a:pt x="34" y="4"/>
                    </a:lnTo>
                    <a:lnTo>
                      <a:pt x="33" y="4"/>
                    </a:lnTo>
                    <a:lnTo>
                      <a:pt x="32" y="5"/>
                    </a:lnTo>
                    <a:lnTo>
                      <a:pt x="31" y="6"/>
                    </a:lnTo>
                    <a:lnTo>
                      <a:pt x="31" y="7"/>
                    </a:lnTo>
                    <a:lnTo>
                      <a:pt x="30" y="7"/>
                    </a:lnTo>
                    <a:lnTo>
                      <a:pt x="29" y="9"/>
                    </a:lnTo>
                    <a:lnTo>
                      <a:pt x="28" y="11"/>
                    </a:lnTo>
                    <a:lnTo>
                      <a:pt x="26" y="13"/>
                    </a:lnTo>
                    <a:lnTo>
                      <a:pt x="25" y="15"/>
                    </a:lnTo>
                    <a:lnTo>
                      <a:pt x="24" y="16"/>
                    </a:lnTo>
                    <a:lnTo>
                      <a:pt x="24" y="18"/>
                    </a:lnTo>
                    <a:lnTo>
                      <a:pt x="23" y="19"/>
                    </a:lnTo>
                    <a:lnTo>
                      <a:pt x="23" y="20"/>
                    </a:lnTo>
                    <a:lnTo>
                      <a:pt x="8" y="18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3" y="25"/>
                    </a:lnTo>
                    <a:lnTo>
                      <a:pt x="4" y="25"/>
                    </a:lnTo>
                    <a:lnTo>
                      <a:pt x="5" y="26"/>
                    </a:lnTo>
                    <a:lnTo>
                      <a:pt x="6" y="26"/>
                    </a:lnTo>
                    <a:lnTo>
                      <a:pt x="7" y="26"/>
                    </a:lnTo>
                    <a:lnTo>
                      <a:pt x="7" y="27"/>
                    </a:lnTo>
                    <a:lnTo>
                      <a:pt x="8" y="27"/>
                    </a:lnTo>
                    <a:lnTo>
                      <a:pt x="8" y="27"/>
                    </a:lnTo>
                    <a:lnTo>
                      <a:pt x="9" y="28"/>
                    </a:lnTo>
                    <a:lnTo>
                      <a:pt x="10" y="28"/>
                    </a:lnTo>
                    <a:lnTo>
                      <a:pt x="11" y="29"/>
                    </a:lnTo>
                    <a:lnTo>
                      <a:pt x="13" y="29"/>
                    </a:lnTo>
                    <a:lnTo>
                      <a:pt x="14" y="30"/>
                    </a:lnTo>
                    <a:lnTo>
                      <a:pt x="15" y="30"/>
                    </a:lnTo>
                    <a:lnTo>
                      <a:pt x="16" y="30"/>
                    </a:lnTo>
                    <a:lnTo>
                      <a:pt x="17" y="31"/>
                    </a:lnTo>
                    <a:lnTo>
                      <a:pt x="19" y="31"/>
                    </a:lnTo>
                    <a:lnTo>
                      <a:pt x="20" y="31"/>
                    </a:lnTo>
                    <a:lnTo>
                      <a:pt x="21" y="32"/>
                    </a:lnTo>
                    <a:lnTo>
                      <a:pt x="22" y="32"/>
                    </a:lnTo>
                    <a:lnTo>
                      <a:pt x="23" y="32"/>
                    </a:lnTo>
                    <a:lnTo>
                      <a:pt x="24" y="32"/>
                    </a:lnTo>
                    <a:lnTo>
                      <a:pt x="25" y="32"/>
                    </a:lnTo>
                    <a:lnTo>
                      <a:pt x="26" y="31"/>
                    </a:lnTo>
                    <a:lnTo>
                      <a:pt x="27" y="31"/>
                    </a:lnTo>
                    <a:lnTo>
                      <a:pt x="29" y="31"/>
                    </a:lnTo>
                    <a:lnTo>
                      <a:pt x="30" y="30"/>
                    </a:lnTo>
                    <a:lnTo>
                      <a:pt x="31" y="29"/>
                    </a:lnTo>
                    <a:lnTo>
                      <a:pt x="32" y="28"/>
                    </a:lnTo>
                    <a:lnTo>
                      <a:pt x="34" y="27"/>
                    </a:lnTo>
                    <a:lnTo>
                      <a:pt x="35" y="26"/>
                    </a:lnTo>
                    <a:lnTo>
                      <a:pt x="35" y="40"/>
                    </a:lnTo>
                    <a:lnTo>
                      <a:pt x="19" y="79"/>
                    </a:lnTo>
                    <a:lnTo>
                      <a:pt x="28" y="80"/>
                    </a:lnTo>
                    <a:lnTo>
                      <a:pt x="30" y="86"/>
                    </a:lnTo>
                    <a:lnTo>
                      <a:pt x="31" y="90"/>
                    </a:lnTo>
                    <a:lnTo>
                      <a:pt x="34" y="94"/>
                    </a:lnTo>
                    <a:lnTo>
                      <a:pt x="36" y="97"/>
                    </a:lnTo>
                    <a:lnTo>
                      <a:pt x="38" y="99"/>
                    </a:lnTo>
                    <a:lnTo>
                      <a:pt x="40" y="100"/>
                    </a:lnTo>
                    <a:lnTo>
                      <a:pt x="41" y="100"/>
                    </a:lnTo>
                    <a:lnTo>
                      <a:pt x="42" y="100"/>
                    </a:lnTo>
                    <a:lnTo>
                      <a:pt x="40" y="101"/>
                    </a:lnTo>
                    <a:lnTo>
                      <a:pt x="38" y="101"/>
                    </a:lnTo>
                    <a:lnTo>
                      <a:pt x="36" y="102"/>
                    </a:lnTo>
                    <a:lnTo>
                      <a:pt x="35" y="102"/>
                    </a:lnTo>
                    <a:lnTo>
                      <a:pt x="33" y="103"/>
                    </a:lnTo>
                    <a:lnTo>
                      <a:pt x="32" y="104"/>
                    </a:lnTo>
                    <a:lnTo>
                      <a:pt x="32" y="105"/>
                    </a:lnTo>
                    <a:lnTo>
                      <a:pt x="32" y="107"/>
                    </a:lnTo>
                    <a:lnTo>
                      <a:pt x="45" y="107"/>
                    </a:lnTo>
                    <a:lnTo>
                      <a:pt x="50" y="104"/>
                    </a:lnTo>
                    <a:lnTo>
                      <a:pt x="50" y="107"/>
                    </a:lnTo>
                    <a:lnTo>
                      <a:pt x="53" y="107"/>
                    </a:lnTo>
                    <a:lnTo>
                      <a:pt x="54" y="105"/>
                    </a:lnTo>
                    <a:lnTo>
                      <a:pt x="54" y="103"/>
                    </a:lnTo>
                    <a:lnTo>
                      <a:pt x="53" y="101"/>
                    </a:lnTo>
                    <a:lnTo>
                      <a:pt x="52" y="99"/>
                    </a:lnTo>
                    <a:lnTo>
                      <a:pt x="52" y="99"/>
                    </a:lnTo>
                    <a:lnTo>
                      <a:pt x="51" y="98"/>
                    </a:lnTo>
                    <a:lnTo>
                      <a:pt x="51" y="96"/>
                    </a:lnTo>
                    <a:lnTo>
                      <a:pt x="50" y="94"/>
                    </a:lnTo>
                    <a:lnTo>
                      <a:pt x="50" y="91"/>
                    </a:lnTo>
                    <a:lnTo>
                      <a:pt x="50" y="88"/>
                    </a:lnTo>
                    <a:lnTo>
                      <a:pt x="50" y="84"/>
                    </a:lnTo>
                    <a:lnTo>
                      <a:pt x="51" y="79"/>
                    </a:lnTo>
                    <a:lnTo>
                      <a:pt x="58" y="79"/>
                    </a:lnTo>
                    <a:lnTo>
                      <a:pt x="59" y="83"/>
                    </a:lnTo>
                    <a:lnTo>
                      <a:pt x="60" y="87"/>
                    </a:lnTo>
                    <a:lnTo>
                      <a:pt x="60" y="90"/>
                    </a:lnTo>
                    <a:lnTo>
                      <a:pt x="61" y="92"/>
                    </a:lnTo>
                    <a:lnTo>
                      <a:pt x="61" y="94"/>
                    </a:lnTo>
                    <a:lnTo>
                      <a:pt x="61" y="96"/>
                    </a:lnTo>
                    <a:lnTo>
                      <a:pt x="61" y="98"/>
                    </a:lnTo>
                    <a:lnTo>
                      <a:pt x="60" y="99"/>
                    </a:lnTo>
                    <a:lnTo>
                      <a:pt x="59" y="100"/>
                    </a:lnTo>
                    <a:lnTo>
                      <a:pt x="59" y="101"/>
                    </a:lnTo>
                    <a:lnTo>
                      <a:pt x="58" y="102"/>
                    </a:lnTo>
                    <a:lnTo>
                      <a:pt x="58" y="103"/>
                    </a:lnTo>
                    <a:lnTo>
                      <a:pt x="58" y="104"/>
                    </a:lnTo>
                    <a:lnTo>
                      <a:pt x="58" y="105"/>
                    </a:lnTo>
                    <a:lnTo>
                      <a:pt x="58" y="106"/>
                    </a:lnTo>
                    <a:lnTo>
                      <a:pt x="58" y="107"/>
                    </a:lnTo>
                    <a:lnTo>
                      <a:pt x="62" y="107"/>
                    </a:lnTo>
                    <a:lnTo>
                      <a:pt x="62" y="104"/>
                    </a:lnTo>
                    <a:lnTo>
                      <a:pt x="67" y="107"/>
                    </a:lnTo>
                    <a:lnTo>
                      <a:pt x="81" y="107"/>
                    </a:lnTo>
                    <a:lnTo>
                      <a:pt x="81" y="105"/>
                    </a:lnTo>
                    <a:lnTo>
                      <a:pt x="80" y="104"/>
                    </a:lnTo>
                    <a:lnTo>
                      <a:pt x="80" y="103"/>
                    </a:lnTo>
                    <a:lnTo>
                      <a:pt x="78" y="102"/>
                    </a:lnTo>
                    <a:lnTo>
                      <a:pt x="77" y="102"/>
                    </a:lnTo>
                    <a:lnTo>
                      <a:pt x="75" y="101"/>
                    </a:lnTo>
                    <a:lnTo>
                      <a:pt x="73" y="101"/>
                    </a:lnTo>
                    <a:lnTo>
                      <a:pt x="71" y="101"/>
                    </a:lnTo>
                    <a:lnTo>
                      <a:pt x="71" y="100"/>
                    </a:lnTo>
                    <a:lnTo>
                      <a:pt x="73" y="100"/>
                    </a:lnTo>
                    <a:lnTo>
                      <a:pt x="74" y="98"/>
                    </a:lnTo>
                    <a:lnTo>
                      <a:pt x="77" y="96"/>
                    </a:lnTo>
                    <a:lnTo>
                      <a:pt x="79" y="94"/>
                    </a:lnTo>
                    <a:lnTo>
                      <a:pt x="80" y="90"/>
                    </a:lnTo>
                    <a:lnTo>
                      <a:pt x="82" y="85"/>
                    </a:lnTo>
                    <a:lnTo>
                      <a:pt x="82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39" name="Freeform 352"/>
              <p:cNvSpPr>
                <a:spLocks/>
              </p:cNvSpPr>
              <p:nvPr/>
            </p:nvSpPr>
            <p:spPr bwMode="auto">
              <a:xfrm>
                <a:off x="4343" y="1780"/>
                <a:ext cx="26" cy="23"/>
              </a:xfrm>
              <a:custGeom>
                <a:avLst/>
                <a:gdLst>
                  <a:gd name="T0" fmla="*/ 26 w 26"/>
                  <a:gd name="T1" fmla="*/ 22 h 23"/>
                  <a:gd name="T2" fmla="*/ 26 w 26"/>
                  <a:gd name="T3" fmla="*/ 0 h 23"/>
                  <a:gd name="T4" fmla="*/ 0 w 26"/>
                  <a:gd name="T5" fmla="*/ 5 h 23"/>
                  <a:gd name="T6" fmla="*/ 0 w 26"/>
                  <a:gd name="T7" fmla="*/ 23 h 23"/>
                  <a:gd name="T8" fmla="*/ 26 w 26"/>
                  <a:gd name="T9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6" y="22"/>
                    </a:moveTo>
                    <a:lnTo>
                      <a:pt x="26" y="0"/>
                    </a:lnTo>
                    <a:lnTo>
                      <a:pt x="0" y="5"/>
                    </a:lnTo>
                    <a:lnTo>
                      <a:pt x="0" y="23"/>
                    </a:lnTo>
                    <a:lnTo>
                      <a:pt x="26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40" name="Freeform 353"/>
              <p:cNvSpPr>
                <a:spLocks/>
              </p:cNvSpPr>
              <p:nvPr/>
            </p:nvSpPr>
            <p:spPr bwMode="auto">
              <a:xfrm>
                <a:off x="4310" y="1796"/>
                <a:ext cx="77" cy="75"/>
              </a:xfrm>
              <a:custGeom>
                <a:avLst/>
                <a:gdLst>
                  <a:gd name="T0" fmla="*/ 34 w 77"/>
                  <a:gd name="T1" fmla="*/ 0 h 75"/>
                  <a:gd name="T2" fmla="*/ 33 w 77"/>
                  <a:gd name="T3" fmla="*/ 0 h 75"/>
                  <a:gd name="T4" fmla="*/ 30 w 77"/>
                  <a:gd name="T5" fmla="*/ 0 h 75"/>
                  <a:gd name="T6" fmla="*/ 27 w 77"/>
                  <a:gd name="T7" fmla="*/ 2 h 75"/>
                  <a:gd name="T8" fmla="*/ 24 w 77"/>
                  <a:gd name="T9" fmla="*/ 4 h 75"/>
                  <a:gd name="T10" fmla="*/ 21 w 77"/>
                  <a:gd name="T11" fmla="*/ 7 h 75"/>
                  <a:gd name="T12" fmla="*/ 18 w 77"/>
                  <a:gd name="T13" fmla="*/ 12 h 75"/>
                  <a:gd name="T14" fmla="*/ 15 w 77"/>
                  <a:gd name="T15" fmla="*/ 17 h 75"/>
                  <a:gd name="T16" fmla="*/ 12 w 77"/>
                  <a:gd name="T17" fmla="*/ 20 h 75"/>
                  <a:gd name="T18" fmla="*/ 8 w 77"/>
                  <a:gd name="T19" fmla="*/ 19 h 75"/>
                  <a:gd name="T20" fmla="*/ 4 w 77"/>
                  <a:gd name="T21" fmla="*/ 19 h 75"/>
                  <a:gd name="T22" fmla="*/ 1 w 77"/>
                  <a:gd name="T23" fmla="*/ 18 h 75"/>
                  <a:gd name="T24" fmla="*/ 0 w 77"/>
                  <a:gd name="T25" fmla="*/ 23 h 75"/>
                  <a:gd name="T26" fmla="*/ 1 w 77"/>
                  <a:gd name="T27" fmla="*/ 24 h 75"/>
                  <a:gd name="T28" fmla="*/ 2 w 77"/>
                  <a:gd name="T29" fmla="*/ 24 h 75"/>
                  <a:gd name="T30" fmla="*/ 3 w 77"/>
                  <a:gd name="T31" fmla="*/ 25 h 75"/>
                  <a:gd name="T32" fmla="*/ 4 w 77"/>
                  <a:gd name="T33" fmla="*/ 25 h 75"/>
                  <a:gd name="T34" fmla="*/ 7 w 77"/>
                  <a:gd name="T35" fmla="*/ 26 h 75"/>
                  <a:gd name="T36" fmla="*/ 10 w 77"/>
                  <a:gd name="T37" fmla="*/ 28 h 75"/>
                  <a:gd name="T38" fmla="*/ 14 w 77"/>
                  <a:gd name="T39" fmla="*/ 28 h 75"/>
                  <a:gd name="T40" fmla="*/ 18 w 77"/>
                  <a:gd name="T41" fmla="*/ 26 h 75"/>
                  <a:gd name="T42" fmla="*/ 19 w 77"/>
                  <a:gd name="T43" fmla="*/ 25 h 75"/>
                  <a:gd name="T44" fmla="*/ 23 w 77"/>
                  <a:gd name="T45" fmla="*/ 23 h 75"/>
                  <a:gd name="T46" fmla="*/ 26 w 77"/>
                  <a:gd name="T47" fmla="*/ 21 h 75"/>
                  <a:gd name="T48" fmla="*/ 27 w 77"/>
                  <a:gd name="T49" fmla="*/ 20 h 75"/>
                  <a:gd name="T50" fmla="*/ 12 w 77"/>
                  <a:gd name="T51" fmla="*/ 75 h 75"/>
                  <a:gd name="T52" fmla="*/ 63 w 77"/>
                  <a:gd name="T53" fmla="*/ 41 h 75"/>
                  <a:gd name="T54" fmla="*/ 71 w 77"/>
                  <a:gd name="T55" fmla="*/ 30 h 75"/>
                  <a:gd name="T56" fmla="*/ 75 w 77"/>
                  <a:gd name="T57" fmla="*/ 24 h 75"/>
                  <a:gd name="T58" fmla="*/ 75 w 77"/>
                  <a:gd name="T59" fmla="*/ 23 h 75"/>
                  <a:gd name="T60" fmla="*/ 75 w 77"/>
                  <a:gd name="T61" fmla="*/ 20 h 75"/>
                  <a:gd name="T62" fmla="*/ 75 w 77"/>
                  <a:gd name="T63" fmla="*/ 17 h 75"/>
                  <a:gd name="T64" fmla="*/ 74 w 77"/>
                  <a:gd name="T65" fmla="*/ 14 h 75"/>
                  <a:gd name="T66" fmla="*/ 72 w 77"/>
                  <a:gd name="T67" fmla="*/ 10 h 75"/>
                  <a:gd name="T68" fmla="*/ 69 w 77"/>
                  <a:gd name="T69" fmla="*/ 6 h 75"/>
                  <a:gd name="T70" fmla="*/ 67 w 77"/>
                  <a:gd name="T71" fmla="*/ 3 h 75"/>
                  <a:gd name="T72" fmla="*/ 64 w 77"/>
                  <a:gd name="T73" fmla="*/ 2 h 75"/>
                  <a:gd name="T74" fmla="*/ 62 w 77"/>
                  <a:gd name="T75" fmla="*/ 1 h 75"/>
                  <a:gd name="T76" fmla="*/ 60 w 77"/>
                  <a:gd name="T77" fmla="*/ 0 h 75"/>
                  <a:gd name="T78" fmla="*/ 58 w 77"/>
                  <a:gd name="T79" fmla="*/ 0 h 75"/>
                  <a:gd name="T80" fmla="*/ 44 w 77"/>
                  <a:gd name="T81" fmla="*/ 1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7" h="75">
                    <a:moveTo>
                      <a:pt x="35" y="0"/>
                    </a:moveTo>
                    <a:lnTo>
                      <a:pt x="34" y="0"/>
                    </a:lnTo>
                    <a:lnTo>
                      <a:pt x="34" y="0"/>
                    </a:lnTo>
                    <a:lnTo>
                      <a:pt x="33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9" y="1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4" y="4"/>
                    </a:lnTo>
                    <a:lnTo>
                      <a:pt x="23" y="5"/>
                    </a:lnTo>
                    <a:lnTo>
                      <a:pt x="21" y="7"/>
                    </a:lnTo>
                    <a:lnTo>
                      <a:pt x="20" y="10"/>
                    </a:lnTo>
                    <a:lnTo>
                      <a:pt x="18" y="12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4" y="20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8" y="19"/>
                    </a:lnTo>
                    <a:lnTo>
                      <a:pt x="6" y="19"/>
                    </a:lnTo>
                    <a:lnTo>
                      <a:pt x="4" y="19"/>
                    </a:lnTo>
                    <a:lnTo>
                      <a:pt x="3" y="18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2" y="24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4" y="25"/>
                    </a:lnTo>
                    <a:lnTo>
                      <a:pt x="5" y="26"/>
                    </a:lnTo>
                    <a:lnTo>
                      <a:pt x="7" y="26"/>
                    </a:lnTo>
                    <a:lnTo>
                      <a:pt x="8" y="27"/>
                    </a:lnTo>
                    <a:lnTo>
                      <a:pt x="10" y="28"/>
                    </a:lnTo>
                    <a:lnTo>
                      <a:pt x="12" y="28"/>
                    </a:lnTo>
                    <a:lnTo>
                      <a:pt x="14" y="28"/>
                    </a:lnTo>
                    <a:lnTo>
                      <a:pt x="15" y="27"/>
                    </a:lnTo>
                    <a:lnTo>
                      <a:pt x="18" y="26"/>
                    </a:lnTo>
                    <a:lnTo>
                      <a:pt x="18" y="26"/>
                    </a:lnTo>
                    <a:lnTo>
                      <a:pt x="19" y="25"/>
                    </a:lnTo>
                    <a:lnTo>
                      <a:pt x="21" y="24"/>
                    </a:lnTo>
                    <a:lnTo>
                      <a:pt x="23" y="23"/>
                    </a:lnTo>
                    <a:lnTo>
                      <a:pt x="24" y="22"/>
                    </a:lnTo>
                    <a:lnTo>
                      <a:pt x="26" y="21"/>
                    </a:lnTo>
                    <a:lnTo>
                      <a:pt x="27" y="20"/>
                    </a:lnTo>
                    <a:lnTo>
                      <a:pt x="27" y="20"/>
                    </a:lnTo>
                    <a:lnTo>
                      <a:pt x="27" y="39"/>
                    </a:lnTo>
                    <a:lnTo>
                      <a:pt x="12" y="75"/>
                    </a:lnTo>
                    <a:lnTo>
                      <a:pt x="77" y="75"/>
                    </a:lnTo>
                    <a:lnTo>
                      <a:pt x="63" y="41"/>
                    </a:lnTo>
                    <a:lnTo>
                      <a:pt x="63" y="33"/>
                    </a:lnTo>
                    <a:lnTo>
                      <a:pt x="71" y="30"/>
                    </a:lnTo>
                    <a:lnTo>
                      <a:pt x="75" y="25"/>
                    </a:lnTo>
                    <a:lnTo>
                      <a:pt x="75" y="24"/>
                    </a:lnTo>
                    <a:lnTo>
                      <a:pt x="75" y="24"/>
                    </a:lnTo>
                    <a:lnTo>
                      <a:pt x="75" y="23"/>
                    </a:lnTo>
                    <a:lnTo>
                      <a:pt x="75" y="22"/>
                    </a:lnTo>
                    <a:lnTo>
                      <a:pt x="75" y="20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6"/>
                    </a:lnTo>
                    <a:lnTo>
                      <a:pt x="74" y="14"/>
                    </a:lnTo>
                    <a:lnTo>
                      <a:pt x="73" y="12"/>
                    </a:lnTo>
                    <a:lnTo>
                      <a:pt x="72" y="10"/>
                    </a:lnTo>
                    <a:lnTo>
                      <a:pt x="71" y="8"/>
                    </a:lnTo>
                    <a:lnTo>
                      <a:pt x="69" y="6"/>
                    </a:lnTo>
                    <a:lnTo>
                      <a:pt x="68" y="5"/>
                    </a:lnTo>
                    <a:lnTo>
                      <a:pt x="67" y="3"/>
                    </a:lnTo>
                    <a:lnTo>
                      <a:pt x="65" y="2"/>
                    </a:lnTo>
                    <a:lnTo>
                      <a:pt x="64" y="2"/>
                    </a:lnTo>
                    <a:lnTo>
                      <a:pt x="63" y="1"/>
                    </a:lnTo>
                    <a:lnTo>
                      <a:pt x="62" y="1"/>
                    </a:lnTo>
                    <a:lnTo>
                      <a:pt x="61" y="0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44" y="14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77ED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41" name="Freeform 354"/>
              <p:cNvSpPr>
                <a:spLocks/>
              </p:cNvSpPr>
              <p:nvPr/>
            </p:nvSpPr>
            <p:spPr bwMode="auto">
              <a:xfrm>
                <a:off x="4331" y="1873"/>
                <a:ext cx="19" cy="21"/>
              </a:xfrm>
              <a:custGeom>
                <a:avLst/>
                <a:gdLst>
                  <a:gd name="T0" fmla="*/ 0 w 19"/>
                  <a:gd name="T1" fmla="*/ 0 h 21"/>
                  <a:gd name="T2" fmla="*/ 1 w 19"/>
                  <a:gd name="T3" fmla="*/ 2 h 21"/>
                  <a:gd name="T4" fmla="*/ 1 w 19"/>
                  <a:gd name="T5" fmla="*/ 2 h 21"/>
                  <a:gd name="T6" fmla="*/ 1 w 19"/>
                  <a:gd name="T7" fmla="*/ 3 h 21"/>
                  <a:gd name="T8" fmla="*/ 1 w 19"/>
                  <a:gd name="T9" fmla="*/ 4 h 21"/>
                  <a:gd name="T10" fmla="*/ 2 w 19"/>
                  <a:gd name="T11" fmla="*/ 8 h 21"/>
                  <a:gd name="T12" fmla="*/ 3 w 19"/>
                  <a:gd name="T13" fmla="*/ 12 h 21"/>
                  <a:gd name="T14" fmla="*/ 5 w 19"/>
                  <a:gd name="T15" fmla="*/ 15 h 21"/>
                  <a:gd name="T16" fmla="*/ 8 w 19"/>
                  <a:gd name="T17" fmla="*/ 17 h 21"/>
                  <a:gd name="T18" fmla="*/ 10 w 19"/>
                  <a:gd name="T19" fmla="*/ 19 h 21"/>
                  <a:gd name="T20" fmla="*/ 12 w 19"/>
                  <a:gd name="T21" fmla="*/ 20 h 21"/>
                  <a:gd name="T22" fmla="*/ 13 w 19"/>
                  <a:gd name="T23" fmla="*/ 21 h 21"/>
                  <a:gd name="T24" fmla="*/ 13 w 19"/>
                  <a:gd name="T25" fmla="*/ 21 h 21"/>
                  <a:gd name="T26" fmla="*/ 19 w 19"/>
                  <a:gd name="T27" fmla="*/ 21 h 21"/>
                  <a:gd name="T28" fmla="*/ 18 w 19"/>
                  <a:gd name="T29" fmla="*/ 20 h 21"/>
                  <a:gd name="T30" fmla="*/ 18 w 19"/>
                  <a:gd name="T31" fmla="*/ 19 h 21"/>
                  <a:gd name="T32" fmla="*/ 17 w 19"/>
                  <a:gd name="T33" fmla="*/ 17 h 21"/>
                  <a:gd name="T34" fmla="*/ 17 w 19"/>
                  <a:gd name="T35" fmla="*/ 15 h 21"/>
                  <a:gd name="T36" fmla="*/ 16 w 19"/>
                  <a:gd name="T37" fmla="*/ 12 h 21"/>
                  <a:gd name="T38" fmla="*/ 16 w 19"/>
                  <a:gd name="T39" fmla="*/ 8 h 21"/>
                  <a:gd name="T40" fmla="*/ 17 w 19"/>
                  <a:gd name="T41" fmla="*/ 5 h 21"/>
                  <a:gd name="T42" fmla="*/ 18 w 19"/>
                  <a:gd name="T43" fmla="*/ 0 h 21"/>
                  <a:gd name="T44" fmla="*/ 0 w 19"/>
                  <a:gd name="T4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21">
                    <a:moveTo>
                      <a:pt x="0" y="0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8"/>
                    </a:lnTo>
                    <a:lnTo>
                      <a:pt x="3" y="12"/>
                    </a:lnTo>
                    <a:lnTo>
                      <a:pt x="5" y="15"/>
                    </a:lnTo>
                    <a:lnTo>
                      <a:pt x="8" y="17"/>
                    </a:lnTo>
                    <a:lnTo>
                      <a:pt x="10" y="19"/>
                    </a:lnTo>
                    <a:lnTo>
                      <a:pt x="12" y="20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9" y="21"/>
                    </a:lnTo>
                    <a:lnTo>
                      <a:pt x="18" y="20"/>
                    </a:lnTo>
                    <a:lnTo>
                      <a:pt x="18" y="19"/>
                    </a:lnTo>
                    <a:lnTo>
                      <a:pt x="17" y="17"/>
                    </a:lnTo>
                    <a:lnTo>
                      <a:pt x="17" y="15"/>
                    </a:lnTo>
                    <a:lnTo>
                      <a:pt x="16" y="12"/>
                    </a:lnTo>
                    <a:lnTo>
                      <a:pt x="16" y="8"/>
                    </a:lnTo>
                    <a:lnTo>
                      <a:pt x="17" y="5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42" name="Freeform 355"/>
              <p:cNvSpPr>
                <a:spLocks/>
              </p:cNvSpPr>
              <p:nvPr/>
            </p:nvSpPr>
            <p:spPr bwMode="auto">
              <a:xfrm>
                <a:off x="4361" y="1873"/>
                <a:ext cx="18" cy="20"/>
              </a:xfrm>
              <a:custGeom>
                <a:avLst/>
                <a:gdLst>
                  <a:gd name="T0" fmla="*/ 0 w 18"/>
                  <a:gd name="T1" fmla="*/ 0 h 20"/>
                  <a:gd name="T2" fmla="*/ 1 w 18"/>
                  <a:gd name="T3" fmla="*/ 4 h 20"/>
                  <a:gd name="T4" fmla="*/ 2 w 18"/>
                  <a:gd name="T5" fmla="*/ 8 h 20"/>
                  <a:gd name="T6" fmla="*/ 2 w 18"/>
                  <a:gd name="T7" fmla="*/ 11 h 20"/>
                  <a:gd name="T8" fmla="*/ 3 w 18"/>
                  <a:gd name="T9" fmla="*/ 14 h 20"/>
                  <a:gd name="T10" fmla="*/ 2 w 18"/>
                  <a:gd name="T11" fmla="*/ 17 h 20"/>
                  <a:gd name="T12" fmla="*/ 2 w 18"/>
                  <a:gd name="T13" fmla="*/ 19 h 20"/>
                  <a:gd name="T14" fmla="*/ 2 w 18"/>
                  <a:gd name="T15" fmla="*/ 20 h 20"/>
                  <a:gd name="T16" fmla="*/ 2 w 18"/>
                  <a:gd name="T17" fmla="*/ 20 h 20"/>
                  <a:gd name="T18" fmla="*/ 8 w 18"/>
                  <a:gd name="T19" fmla="*/ 20 h 20"/>
                  <a:gd name="T20" fmla="*/ 8 w 18"/>
                  <a:gd name="T21" fmla="*/ 20 h 20"/>
                  <a:gd name="T22" fmla="*/ 9 w 18"/>
                  <a:gd name="T23" fmla="*/ 20 h 20"/>
                  <a:gd name="T24" fmla="*/ 10 w 18"/>
                  <a:gd name="T25" fmla="*/ 19 h 20"/>
                  <a:gd name="T26" fmla="*/ 12 w 18"/>
                  <a:gd name="T27" fmla="*/ 18 h 20"/>
                  <a:gd name="T28" fmla="*/ 14 w 18"/>
                  <a:gd name="T29" fmla="*/ 16 h 20"/>
                  <a:gd name="T30" fmla="*/ 15 w 18"/>
                  <a:gd name="T31" fmla="*/ 14 h 20"/>
                  <a:gd name="T32" fmla="*/ 16 w 18"/>
                  <a:gd name="T33" fmla="*/ 12 h 20"/>
                  <a:gd name="T34" fmla="*/ 17 w 18"/>
                  <a:gd name="T35" fmla="*/ 9 h 20"/>
                  <a:gd name="T36" fmla="*/ 18 w 18"/>
                  <a:gd name="T37" fmla="*/ 7 h 20"/>
                  <a:gd name="T38" fmla="*/ 18 w 18"/>
                  <a:gd name="T39" fmla="*/ 5 h 20"/>
                  <a:gd name="T40" fmla="*/ 18 w 18"/>
                  <a:gd name="T41" fmla="*/ 3 h 20"/>
                  <a:gd name="T42" fmla="*/ 18 w 18"/>
                  <a:gd name="T43" fmla="*/ 1 h 20"/>
                  <a:gd name="T44" fmla="*/ 0 w 18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lnTo>
                      <a:pt x="1" y="4"/>
                    </a:lnTo>
                    <a:lnTo>
                      <a:pt x="2" y="8"/>
                    </a:lnTo>
                    <a:lnTo>
                      <a:pt x="2" y="11"/>
                    </a:lnTo>
                    <a:lnTo>
                      <a:pt x="3" y="14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9" y="20"/>
                    </a:lnTo>
                    <a:lnTo>
                      <a:pt x="10" y="19"/>
                    </a:lnTo>
                    <a:lnTo>
                      <a:pt x="12" y="18"/>
                    </a:lnTo>
                    <a:lnTo>
                      <a:pt x="14" y="16"/>
                    </a:lnTo>
                    <a:lnTo>
                      <a:pt x="15" y="14"/>
                    </a:lnTo>
                    <a:lnTo>
                      <a:pt x="16" y="12"/>
                    </a:lnTo>
                    <a:lnTo>
                      <a:pt x="17" y="9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18" y="3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43" name="Freeform 356"/>
              <p:cNvSpPr>
                <a:spLocks/>
              </p:cNvSpPr>
              <p:nvPr/>
            </p:nvSpPr>
            <p:spPr bwMode="auto">
              <a:xfrm>
                <a:off x="4291" y="1758"/>
                <a:ext cx="73" cy="80"/>
              </a:xfrm>
              <a:custGeom>
                <a:avLst/>
                <a:gdLst>
                  <a:gd name="T0" fmla="*/ 73 w 73"/>
                  <a:gd name="T1" fmla="*/ 76 h 80"/>
                  <a:gd name="T2" fmla="*/ 5 w 73"/>
                  <a:gd name="T3" fmla="*/ 0 h 80"/>
                  <a:gd name="T4" fmla="*/ 0 w 73"/>
                  <a:gd name="T5" fmla="*/ 5 h 80"/>
                  <a:gd name="T6" fmla="*/ 68 w 73"/>
                  <a:gd name="T7" fmla="*/ 80 h 80"/>
                  <a:gd name="T8" fmla="*/ 73 w 73"/>
                  <a:gd name="T9" fmla="*/ 7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80">
                    <a:moveTo>
                      <a:pt x="73" y="76"/>
                    </a:moveTo>
                    <a:lnTo>
                      <a:pt x="5" y="0"/>
                    </a:lnTo>
                    <a:lnTo>
                      <a:pt x="0" y="5"/>
                    </a:lnTo>
                    <a:lnTo>
                      <a:pt x="68" y="80"/>
                    </a:lnTo>
                    <a:lnTo>
                      <a:pt x="73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44" name="Freeform 357"/>
              <p:cNvSpPr>
                <a:spLocks/>
              </p:cNvSpPr>
              <p:nvPr/>
            </p:nvSpPr>
            <p:spPr bwMode="auto">
              <a:xfrm>
                <a:off x="4296" y="1763"/>
                <a:ext cx="64" cy="72"/>
              </a:xfrm>
              <a:custGeom>
                <a:avLst/>
                <a:gdLst>
                  <a:gd name="T0" fmla="*/ 64 w 64"/>
                  <a:gd name="T1" fmla="*/ 70 h 72"/>
                  <a:gd name="T2" fmla="*/ 1 w 64"/>
                  <a:gd name="T3" fmla="*/ 0 h 72"/>
                  <a:gd name="T4" fmla="*/ 0 w 64"/>
                  <a:gd name="T5" fmla="*/ 2 h 72"/>
                  <a:gd name="T6" fmla="*/ 63 w 64"/>
                  <a:gd name="T7" fmla="*/ 72 h 72"/>
                  <a:gd name="T8" fmla="*/ 64 w 64"/>
                  <a:gd name="T9" fmla="*/ 7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72">
                    <a:moveTo>
                      <a:pt x="64" y="7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63" y="72"/>
                    </a:lnTo>
                    <a:lnTo>
                      <a:pt x="64" y="70"/>
                    </a:lnTo>
                    <a:close/>
                  </a:path>
                </a:pathLst>
              </a:custGeom>
              <a:solidFill>
                <a:srgbClr val="CEB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45" name="Freeform 358"/>
              <p:cNvSpPr>
                <a:spLocks/>
              </p:cNvSpPr>
              <p:nvPr/>
            </p:nvSpPr>
            <p:spPr bwMode="auto">
              <a:xfrm>
                <a:off x="4345" y="1817"/>
                <a:ext cx="41" cy="16"/>
              </a:xfrm>
              <a:custGeom>
                <a:avLst/>
                <a:gdLst>
                  <a:gd name="T0" fmla="*/ 22 w 41"/>
                  <a:gd name="T1" fmla="*/ 14 h 16"/>
                  <a:gd name="T2" fmla="*/ 26 w 41"/>
                  <a:gd name="T3" fmla="*/ 14 h 16"/>
                  <a:gd name="T4" fmla="*/ 29 w 41"/>
                  <a:gd name="T5" fmla="*/ 13 h 16"/>
                  <a:gd name="T6" fmla="*/ 32 w 41"/>
                  <a:gd name="T7" fmla="*/ 12 h 16"/>
                  <a:gd name="T8" fmla="*/ 35 w 41"/>
                  <a:gd name="T9" fmla="*/ 10 h 16"/>
                  <a:gd name="T10" fmla="*/ 38 w 41"/>
                  <a:gd name="T11" fmla="*/ 9 h 16"/>
                  <a:gd name="T12" fmla="*/ 39 w 41"/>
                  <a:gd name="T13" fmla="*/ 7 h 16"/>
                  <a:gd name="T14" fmla="*/ 41 w 41"/>
                  <a:gd name="T15" fmla="*/ 5 h 16"/>
                  <a:gd name="T16" fmla="*/ 41 w 41"/>
                  <a:gd name="T17" fmla="*/ 3 h 16"/>
                  <a:gd name="T18" fmla="*/ 40 w 41"/>
                  <a:gd name="T19" fmla="*/ 1 h 16"/>
                  <a:gd name="T20" fmla="*/ 40 w 41"/>
                  <a:gd name="T21" fmla="*/ 3 h 16"/>
                  <a:gd name="T22" fmla="*/ 37 w 41"/>
                  <a:gd name="T23" fmla="*/ 7 h 16"/>
                  <a:gd name="T24" fmla="*/ 34 w 41"/>
                  <a:gd name="T25" fmla="*/ 9 h 16"/>
                  <a:gd name="T26" fmla="*/ 30 w 41"/>
                  <a:gd name="T27" fmla="*/ 11 h 16"/>
                  <a:gd name="T28" fmla="*/ 27 w 41"/>
                  <a:gd name="T29" fmla="*/ 12 h 16"/>
                  <a:gd name="T30" fmla="*/ 25 w 41"/>
                  <a:gd name="T31" fmla="*/ 12 h 16"/>
                  <a:gd name="T32" fmla="*/ 23 w 41"/>
                  <a:gd name="T33" fmla="*/ 13 h 16"/>
                  <a:gd name="T34" fmla="*/ 22 w 41"/>
                  <a:gd name="T35" fmla="*/ 13 h 16"/>
                  <a:gd name="T36" fmla="*/ 18 w 41"/>
                  <a:gd name="T37" fmla="*/ 8 h 16"/>
                  <a:gd name="T38" fmla="*/ 21 w 41"/>
                  <a:gd name="T39" fmla="*/ 7 h 16"/>
                  <a:gd name="T40" fmla="*/ 26 w 41"/>
                  <a:gd name="T41" fmla="*/ 6 h 16"/>
                  <a:gd name="T42" fmla="*/ 30 w 41"/>
                  <a:gd name="T43" fmla="*/ 3 h 16"/>
                  <a:gd name="T44" fmla="*/ 32 w 41"/>
                  <a:gd name="T45" fmla="*/ 0 h 16"/>
                  <a:gd name="T46" fmla="*/ 31 w 41"/>
                  <a:gd name="T47" fmla="*/ 0 h 16"/>
                  <a:gd name="T48" fmla="*/ 30 w 41"/>
                  <a:gd name="T49" fmla="*/ 0 h 16"/>
                  <a:gd name="T50" fmla="*/ 30 w 41"/>
                  <a:gd name="T51" fmla="*/ 1 h 16"/>
                  <a:gd name="T52" fmla="*/ 28 w 41"/>
                  <a:gd name="T53" fmla="*/ 3 h 16"/>
                  <a:gd name="T54" fmla="*/ 25 w 41"/>
                  <a:gd name="T55" fmla="*/ 4 h 16"/>
                  <a:gd name="T56" fmla="*/ 22 w 41"/>
                  <a:gd name="T57" fmla="*/ 5 h 16"/>
                  <a:gd name="T58" fmla="*/ 18 w 41"/>
                  <a:gd name="T59" fmla="*/ 6 h 16"/>
                  <a:gd name="T60" fmla="*/ 14 w 41"/>
                  <a:gd name="T61" fmla="*/ 7 h 16"/>
                  <a:gd name="T62" fmla="*/ 13 w 41"/>
                  <a:gd name="T63" fmla="*/ 5 h 16"/>
                  <a:gd name="T64" fmla="*/ 11 w 41"/>
                  <a:gd name="T65" fmla="*/ 3 h 16"/>
                  <a:gd name="T66" fmla="*/ 9 w 41"/>
                  <a:gd name="T67" fmla="*/ 2 h 16"/>
                  <a:gd name="T68" fmla="*/ 7 w 41"/>
                  <a:gd name="T69" fmla="*/ 2 h 16"/>
                  <a:gd name="T70" fmla="*/ 7 w 41"/>
                  <a:gd name="T71" fmla="*/ 5 h 16"/>
                  <a:gd name="T72" fmla="*/ 7 w 41"/>
                  <a:gd name="T73" fmla="*/ 6 h 16"/>
                  <a:gd name="T74" fmla="*/ 6 w 41"/>
                  <a:gd name="T75" fmla="*/ 16 h 16"/>
                  <a:gd name="T76" fmla="*/ 10 w 41"/>
                  <a:gd name="T77" fmla="*/ 16 h 16"/>
                  <a:gd name="T78" fmla="*/ 14 w 41"/>
                  <a:gd name="T79" fmla="*/ 15 h 16"/>
                  <a:gd name="T80" fmla="*/ 17 w 41"/>
                  <a:gd name="T81" fmla="*/ 14 h 16"/>
                  <a:gd name="T82" fmla="*/ 19 w 41"/>
                  <a:gd name="T83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1" h="16">
                    <a:moveTo>
                      <a:pt x="20" y="15"/>
                    </a:moveTo>
                    <a:lnTo>
                      <a:pt x="22" y="14"/>
                    </a:lnTo>
                    <a:lnTo>
                      <a:pt x="24" y="14"/>
                    </a:lnTo>
                    <a:lnTo>
                      <a:pt x="26" y="14"/>
                    </a:lnTo>
                    <a:lnTo>
                      <a:pt x="28" y="13"/>
                    </a:lnTo>
                    <a:lnTo>
                      <a:pt x="29" y="13"/>
                    </a:lnTo>
                    <a:lnTo>
                      <a:pt x="31" y="12"/>
                    </a:lnTo>
                    <a:lnTo>
                      <a:pt x="32" y="12"/>
                    </a:lnTo>
                    <a:lnTo>
                      <a:pt x="34" y="11"/>
                    </a:lnTo>
                    <a:lnTo>
                      <a:pt x="35" y="10"/>
                    </a:lnTo>
                    <a:lnTo>
                      <a:pt x="36" y="10"/>
                    </a:lnTo>
                    <a:lnTo>
                      <a:pt x="38" y="9"/>
                    </a:lnTo>
                    <a:lnTo>
                      <a:pt x="38" y="8"/>
                    </a:lnTo>
                    <a:lnTo>
                      <a:pt x="39" y="7"/>
                    </a:lnTo>
                    <a:lnTo>
                      <a:pt x="40" y="6"/>
                    </a:lnTo>
                    <a:lnTo>
                      <a:pt x="41" y="5"/>
                    </a:lnTo>
                    <a:lnTo>
                      <a:pt x="41" y="4"/>
                    </a:lnTo>
                    <a:lnTo>
                      <a:pt x="41" y="3"/>
                    </a:lnTo>
                    <a:lnTo>
                      <a:pt x="41" y="2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3"/>
                    </a:lnTo>
                    <a:lnTo>
                      <a:pt x="39" y="5"/>
                    </a:lnTo>
                    <a:lnTo>
                      <a:pt x="37" y="7"/>
                    </a:lnTo>
                    <a:lnTo>
                      <a:pt x="36" y="8"/>
                    </a:lnTo>
                    <a:lnTo>
                      <a:pt x="34" y="9"/>
                    </a:lnTo>
                    <a:lnTo>
                      <a:pt x="32" y="10"/>
                    </a:lnTo>
                    <a:lnTo>
                      <a:pt x="30" y="11"/>
                    </a:lnTo>
                    <a:lnTo>
                      <a:pt x="28" y="12"/>
                    </a:lnTo>
                    <a:lnTo>
                      <a:pt x="27" y="12"/>
                    </a:lnTo>
                    <a:lnTo>
                      <a:pt x="26" y="12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2" y="13"/>
                    </a:lnTo>
                    <a:lnTo>
                      <a:pt x="21" y="13"/>
                    </a:lnTo>
                    <a:lnTo>
                      <a:pt x="18" y="8"/>
                    </a:lnTo>
                    <a:lnTo>
                      <a:pt x="19" y="8"/>
                    </a:lnTo>
                    <a:lnTo>
                      <a:pt x="21" y="7"/>
                    </a:lnTo>
                    <a:lnTo>
                      <a:pt x="24" y="7"/>
                    </a:lnTo>
                    <a:lnTo>
                      <a:pt x="26" y="6"/>
                    </a:lnTo>
                    <a:lnTo>
                      <a:pt x="28" y="5"/>
                    </a:lnTo>
                    <a:lnTo>
                      <a:pt x="30" y="3"/>
                    </a:lnTo>
                    <a:lnTo>
                      <a:pt x="31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29" y="2"/>
                    </a:lnTo>
                    <a:lnTo>
                      <a:pt x="28" y="3"/>
                    </a:lnTo>
                    <a:lnTo>
                      <a:pt x="27" y="3"/>
                    </a:lnTo>
                    <a:lnTo>
                      <a:pt x="25" y="4"/>
                    </a:lnTo>
                    <a:lnTo>
                      <a:pt x="24" y="5"/>
                    </a:lnTo>
                    <a:lnTo>
                      <a:pt x="22" y="5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7"/>
                    </a:lnTo>
                    <a:lnTo>
                      <a:pt x="14" y="7"/>
                    </a:lnTo>
                    <a:lnTo>
                      <a:pt x="13" y="6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6" y="16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2" y="15"/>
                    </a:lnTo>
                    <a:lnTo>
                      <a:pt x="14" y="15"/>
                    </a:lnTo>
                    <a:lnTo>
                      <a:pt x="16" y="15"/>
                    </a:lnTo>
                    <a:lnTo>
                      <a:pt x="17" y="14"/>
                    </a:lnTo>
                    <a:lnTo>
                      <a:pt x="18" y="14"/>
                    </a:lnTo>
                    <a:lnTo>
                      <a:pt x="19" y="13"/>
                    </a:lnTo>
                    <a:lnTo>
                      <a:pt x="2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46" name="Freeform 359"/>
              <p:cNvSpPr>
                <a:spLocks/>
              </p:cNvSpPr>
              <p:nvPr/>
            </p:nvSpPr>
            <p:spPr bwMode="auto">
              <a:xfrm>
                <a:off x="4349" y="1821"/>
                <a:ext cx="14" cy="10"/>
              </a:xfrm>
              <a:custGeom>
                <a:avLst/>
                <a:gdLst>
                  <a:gd name="T0" fmla="*/ 12 w 14"/>
                  <a:gd name="T1" fmla="*/ 4 h 10"/>
                  <a:gd name="T2" fmla="*/ 10 w 14"/>
                  <a:gd name="T3" fmla="*/ 4 h 10"/>
                  <a:gd name="T4" fmla="*/ 10 w 14"/>
                  <a:gd name="T5" fmla="*/ 4 h 10"/>
                  <a:gd name="T6" fmla="*/ 9 w 14"/>
                  <a:gd name="T7" fmla="*/ 4 h 10"/>
                  <a:gd name="T8" fmla="*/ 9 w 14"/>
                  <a:gd name="T9" fmla="*/ 4 h 10"/>
                  <a:gd name="T10" fmla="*/ 8 w 14"/>
                  <a:gd name="T11" fmla="*/ 3 h 10"/>
                  <a:gd name="T12" fmla="*/ 8 w 14"/>
                  <a:gd name="T13" fmla="*/ 3 h 10"/>
                  <a:gd name="T14" fmla="*/ 7 w 14"/>
                  <a:gd name="T15" fmla="*/ 2 h 10"/>
                  <a:gd name="T16" fmla="*/ 6 w 14"/>
                  <a:gd name="T17" fmla="*/ 1 h 10"/>
                  <a:gd name="T18" fmla="*/ 6 w 14"/>
                  <a:gd name="T19" fmla="*/ 1 h 10"/>
                  <a:gd name="T20" fmla="*/ 5 w 14"/>
                  <a:gd name="T21" fmla="*/ 0 h 10"/>
                  <a:gd name="T22" fmla="*/ 5 w 14"/>
                  <a:gd name="T23" fmla="*/ 0 h 10"/>
                  <a:gd name="T24" fmla="*/ 4 w 14"/>
                  <a:gd name="T25" fmla="*/ 0 h 10"/>
                  <a:gd name="T26" fmla="*/ 4 w 14"/>
                  <a:gd name="T27" fmla="*/ 1 h 10"/>
                  <a:gd name="T28" fmla="*/ 5 w 14"/>
                  <a:gd name="T29" fmla="*/ 2 h 10"/>
                  <a:gd name="T30" fmla="*/ 6 w 14"/>
                  <a:gd name="T31" fmla="*/ 4 h 10"/>
                  <a:gd name="T32" fmla="*/ 6 w 14"/>
                  <a:gd name="T33" fmla="*/ 4 h 10"/>
                  <a:gd name="T34" fmla="*/ 0 w 14"/>
                  <a:gd name="T35" fmla="*/ 4 h 10"/>
                  <a:gd name="T36" fmla="*/ 4 w 14"/>
                  <a:gd name="T37" fmla="*/ 10 h 10"/>
                  <a:gd name="T38" fmla="*/ 4 w 14"/>
                  <a:gd name="T39" fmla="*/ 10 h 10"/>
                  <a:gd name="T40" fmla="*/ 5 w 14"/>
                  <a:gd name="T41" fmla="*/ 10 h 10"/>
                  <a:gd name="T42" fmla="*/ 6 w 14"/>
                  <a:gd name="T43" fmla="*/ 10 h 10"/>
                  <a:gd name="T44" fmla="*/ 7 w 14"/>
                  <a:gd name="T45" fmla="*/ 10 h 10"/>
                  <a:gd name="T46" fmla="*/ 7 w 14"/>
                  <a:gd name="T47" fmla="*/ 10 h 10"/>
                  <a:gd name="T48" fmla="*/ 8 w 14"/>
                  <a:gd name="T49" fmla="*/ 9 h 10"/>
                  <a:gd name="T50" fmla="*/ 9 w 14"/>
                  <a:gd name="T51" fmla="*/ 9 h 10"/>
                  <a:gd name="T52" fmla="*/ 10 w 14"/>
                  <a:gd name="T53" fmla="*/ 9 h 10"/>
                  <a:gd name="T54" fmla="*/ 11 w 14"/>
                  <a:gd name="T55" fmla="*/ 9 h 10"/>
                  <a:gd name="T56" fmla="*/ 11 w 14"/>
                  <a:gd name="T57" fmla="*/ 9 h 10"/>
                  <a:gd name="T58" fmla="*/ 12 w 14"/>
                  <a:gd name="T59" fmla="*/ 9 h 10"/>
                  <a:gd name="T60" fmla="*/ 12 w 14"/>
                  <a:gd name="T61" fmla="*/ 9 h 10"/>
                  <a:gd name="T62" fmla="*/ 13 w 14"/>
                  <a:gd name="T63" fmla="*/ 8 h 10"/>
                  <a:gd name="T64" fmla="*/ 13 w 14"/>
                  <a:gd name="T65" fmla="*/ 8 h 10"/>
                  <a:gd name="T66" fmla="*/ 13 w 14"/>
                  <a:gd name="T67" fmla="*/ 8 h 10"/>
                  <a:gd name="T68" fmla="*/ 14 w 14"/>
                  <a:gd name="T69" fmla="*/ 8 h 10"/>
                  <a:gd name="T70" fmla="*/ 12 w 14"/>
                  <a:gd name="T71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" h="10">
                    <a:moveTo>
                      <a:pt x="12" y="4"/>
                    </a:moveTo>
                    <a:lnTo>
                      <a:pt x="10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0" y="4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4" y="8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47" name="Freeform 360"/>
              <p:cNvSpPr>
                <a:spLocks/>
              </p:cNvSpPr>
              <p:nvPr/>
            </p:nvSpPr>
            <p:spPr bwMode="auto">
              <a:xfrm>
                <a:off x="4373" y="1810"/>
                <a:ext cx="4" cy="8"/>
              </a:xfrm>
              <a:custGeom>
                <a:avLst/>
                <a:gdLst>
                  <a:gd name="T0" fmla="*/ 4 w 4"/>
                  <a:gd name="T1" fmla="*/ 3 h 8"/>
                  <a:gd name="T2" fmla="*/ 3 w 4"/>
                  <a:gd name="T3" fmla="*/ 3 h 8"/>
                  <a:gd name="T4" fmla="*/ 3 w 4"/>
                  <a:gd name="T5" fmla="*/ 2 h 8"/>
                  <a:gd name="T6" fmla="*/ 2 w 4"/>
                  <a:gd name="T7" fmla="*/ 1 h 8"/>
                  <a:gd name="T8" fmla="*/ 1 w 4"/>
                  <a:gd name="T9" fmla="*/ 0 h 8"/>
                  <a:gd name="T10" fmla="*/ 1 w 4"/>
                  <a:gd name="T11" fmla="*/ 0 h 8"/>
                  <a:gd name="T12" fmla="*/ 0 w 4"/>
                  <a:gd name="T13" fmla="*/ 1 h 8"/>
                  <a:gd name="T14" fmla="*/ 0 w 4"/>
                  <a:gd name="T15" fmla="*/ 1 h 8"/>
                  <a:gd name="T16" fmla="*/ 0 w 4"/>
                  <a:gd name="T17" fmla="*/ 2 h 8"/>
                  <a:gd name="T18" fmla="*/ 1 w 4"/>
                  <a:gd name="T19" fmla="*/ 2 h 8"/>
                  <a:gd name="T20" fmla="*/ 1 w 4"/>
                  <a:gd name="T21" fmla="*/ 2 h 8"/>
                  <a:gd name="T22" fmla="*/ 2 w 4"/>
                  <a:gd name="T23" fmla="*/ 3 h 8"/>
                  <a:gd name="T24" fmla="*/ 2 w 4"/>
                  <a:gd name="T25" fmla="*/ 4 h 8"/>
                  <a:gd name="T26" fmla="*/ 2 w 4"/>
                  <a:gd name="T27" fmla="*/ 4 h 8"/>
                  <a:gd name="T28" fmla="*/ 3 w 4"/>
                  <a:gd name="T29" fmla="*/ 5 h 8"/>
                  <a:gd name="T30" fmla="*/ 3 w 4"/>
                  <a:gd name="T31" fmla="*/ 6 h 8"/>
                  <a:gd name="T32" fmla="*/ 2 w 4"/>
                  <a:gd name="T33" fmla="*/ 7 h 8"/>
                  <a:gd name="T34" fmla="*/ 3 w 4"/>
                  <a:gd name="T35" fmla="*/ 8 h 8"/>
                  <a:gd name="T36" fmla="*/ 3 w 4"/>
                  <a:gd name="T37" fmla="*/ 8 h 8"/>
                  <a:gd name="T38" fmla="*/ 3 w 4"/>
                  <a:gd name="T39" fmla="*/ 8 h 8"/>
                  <a:gd name="T40" fmla="*/ 4 w 4"/>
                  <a:gd name="T41" fmla="*/ 7 h 8"/>
                  <a:gd name="T42" fmla="*/ 4 w 4"/>
                  <a:gd name="T43" fmla="*/ 7 h 8"/>
                  <a:gd name="T44" fmla="*/ 4 w 4"/>
                  <a:gd name="T45" fmla="*/ 6 h 8"/>
                  <a:gd name="T46" fmla="*/ 4 w 4"/>
                  <a:gd name="T47" fmla="*/ 4 h 8"/>
                  <a:gd name="T48" fmla="*/ 4 w 4"/>
                  <a:gd name="T4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" h="8">
                    <a:moveTo>
                      <a:pt x="4" y="3"/>
                    </a:moveTo>
                    <a:lnTo>
                      <a:pt x="3" y="3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48" name="Freeform 361"/>
              <p:cNvSpPr>
                <a:spLocks/>
              </p:cNvSpPr>
              <p:nvPr/>
            </p:nvSpPr>
            <p:spPr bwMode="auto">
              <a:xfrm>
                <a:off x="4340" y="1795"/>
                <a:ext cx="32" cy="20"/>
              </a:xfrm>
              <a:custGeom>
                <a:avLst/>
                <a:gdLst>
                  <a:gd name="T0" fmla="*/ 30 w 32"/>
                  <a:gd name="T1" fmla="*/ 10 h 20"/>
                  <a:gd name="T2" fmla="*/ 28 w 32"/>
                  <a:gd name="T3" fmla="*/ 7 h 20"/>
                  <a:gd name="T4" fmla="*/ 32 w 32"/>
                  <a:gd name="T5" fmla="*/ 4 h 20"/>
                  <a:gd name="T6" fmla="*/ 28 w 32"/>
                  <a:gd name="T7" fmla="*/ 0 h 20"/>
                  <a:gd name="T8" fmla="*/ 26 w 32"/>
                  <a:gd name="T9" fmla="*/ 0 h 20"/>
                  <a:gd name="T10" fmla="*/ 29 w 32"/>
                  <a:gd name="T11" fmla="*/ 4 h 20"/>
                  <a:gd name="T12" fmla="*/ 25 w 32"/>
                  <a:gd name="T13" fmla="*/ 7 h 20"/>
                  <a:gd name="T14" fmla="*/ 26 w 32"/>
                  <a:gd name="T15" fmla="*/ 7 h 20"/>
                  <a:gd name="T16" fmla="*/ 26 w 32"/>
                  <a:gd name="T17" fmla="*/ 8 h 20"/>
                  <a:gd name="T18" fmla="*/ 27 w 32"/>
                  <a:gd name="T19" fmla="*/ 9 h 20"/>
                  <a:gd name="T20" fmla="*/ 27 w 32"/>
                  <a:gd name="T21" fmla="*/ 10 h 20"/>
                  <a:gd name="T22" fmla="*/ 14 w 32"/>
                  <a:gd name="T23" fmla="*/ 17 h 20"/>
                  <a:gd name="T24" fmla="*/ 3 w 32"/>
                  <a:gd name="T25" fmla="*/ 10 h 20"/>
                  <a:gd name="T26" fmla="*/ 6 w 32"/>
                  <a:gd name="T27" fmla="*/ 7 h 20"/>
                  <a:gd name="T28" fmla="*/ 2 w 32"/>
                  <a:gd name="T29" fmla="*/ 4 h 20"/>
                  <a:gd name="T30" fmla="*/ 4 w 32"/>
                  <a:gd name="T31" fmla="*/ 0 h 20"/>
                  <a:gd name="T32" fmla="*/ 2 w 32"/>
                  <a:gd name="T33" fmla="*/ 0 h 20"/>
                  <a:gd name="T34" fmla="*/ 0 w 32"/>
                  <a:gd name="T35" fmla="*/ 4 h 20"/>
                  <a:gd name="T36" fmla="*/ 3 w 32"/>
                  <a:gd name="T37" fmla="*/ 7 h 20"/>
                  <a:gd name="T38" fmla="*/ 0 w 32"/>
                  <a:gd name="T39" fmla="*/ 10 h 20"/>
                  <a:gd name="T40" fmla="*/ 14 w 32"/>
                  <a:gd name="T41" fmla="*/ 20 h 20"/>
                  <a:gd name="T42" fmla="*/ 30 w 32"/>
                  <a:gd name="T43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2" h="20">
                    <a:moveTo>
                      <a:pt x="30" y="10"/>
                    </a:moveTo>
                    <a:lnTo>
                      <a:pt x="28" y="7"/>
                    </a:lnTo>
                    <a:lnTo>
                      <a:pt x="32" y="4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9" y="4"/>
                    </a:lnTo>
                    <a:lnTo>
                      <a:pt x="25" y="7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9"/>
                    </a:lnTo>
                    <a:lnTo>
                      <a:pt x="27" y="10"/>
                    </a:lnTo>
                    <a:lnTo>
                      <a:pt x="14" y="17"/>
                    </a:lnTo>
                    <a:lnTo>
                      <a:pt x="3" y="10"/>
                    </a:lnTo>
                    <a:lnTo>
                      <a:pt x="6" y="7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3" y="7"/>
                    </a:lnTo>
                    <a:lnTo>
                      <a:pt x="0" y="10"/>
                    </a:lnTo>
                    <a:lnTo>
                      <a:pt x="14" y="20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49" name="Freeform 362"/>
              <p:cNvSpPr>
                <a:spLocks/>
              </p:cNvSpPr>
              <p:nvPr/>
            </p:nvSpPr>
            <p:spPr bwMode="auto">
              <a:xfrm>
                <a:off x="4331" y="1835"/>
                <a:ext cx="48" cy="14"/>
              </a:xfrm>
              <a:custGeom>
                <a:avLst/>
                <a:gdLst>
                  <a:gd name="T0" fmla="*/ 23 w 48"/>
                  <a:gd name="T1" fmla="*/ 0 h 14"/>
                  <a:gd name="T2" fmla="*/ 22 w 48"/>
                  <a:gd name="T3" fmla="*/ 2 h 14"/>
                  <a:gd name="T4" fmla="*/ 21 w 48"/>
                  <a:gd name="T5" fmla="*/ 4 h 14"/>
                  <a:gd name="T6" fmla="*/ 18 w 48"/>
                  <a:gd name="T7" fmla="*/ 7 h 14"/>
                  <a:gd name="T8" fmla="*/ 15 w 48"/>
                  <a:gd name="T9" fmla="*/ 9 h 14"/>
                  <a:gd name="T10" fmla="*/ 13 w 48"/>
                  <a:gd name="T11" fmla="*/ 9 h 14"/>
                  <a:gd name="T12" fmla="*/ 11 w 48"/>
                  <a:gd name="T13" fmla="*/ 10 h 14"/>
                  <a:gd name="T14" fmla="*/ 9 w 48"/>
                  <a:gd name="T15" fmla="*/ 11 h 14"/>
                  <a:gd name="T16" fmla="*/ 7 w 48"/>
                  <a:gd name="T17" fmla="*/ 11 h 14"/>
                  <a:gd name="T18" fmla="*/ 5 w 48"/>
                  <a:gd name="T19" fmla="*/ 12 h 14"/>
                  <a:gd name="T20" fmla="*/ 3 w 48"/>
                  <a:gd name="T21" fmla="*/ 12 h 14"/>
                  <a:gd name="T22" fmla="*/ 1 w 48"/>
                  <a:gd name="T23" fmla="*/ 12 h 14"/>
                  <a:gd name="T24" fmla="*/ 0 w 48"/>
                  <a:gd name="T25" fmla="*/ 14 h 14"/>
                  <a:gd name="T26" fmla="*/ 2 w 48"/>
                  <a:gd name="T27" fmla="*/ 14 h 14"/>
                  <a:gd name="T28" fmla="*/ 5 w 48"/>
                  <a:gd name="T29" fmla="*/ 14 h 14"/>
                  <a:gd name="T30" fmla="*/ 8 w 48"/>
                  <a:gd name="T31" fmla="*/ 13 h 14"/>
                  <a:gd name="T32" fmla="*/ 11 w 48"/>
                  <a:gd name="T33" fmla="*/ 13 h 14"/>
                  <a:gd name="T34" fmla="*/ 13 w 48"/>
                  <a:gd name="T35" fmla="*/ 12 h 14"/>
                  <a:gd name="T36" fmla="*/ 16 w 48"/>
                  <a:gd name="T37" fmla="*/ 11 h 14"/>
                  <a:gd name="T38" fmla="*/ 18 w 48"/>
                  <a:gd name="T39" fmla="*/ 10 h 14"/>
                  <a:gd name="T40" fmla="*/ 19 w 48"/>
                  <a:gd name="T41" fmla="*/ 8 h 14"/>
                  <a:gd name="T42" fmla="*/ 21 w 48"/>
                  <a:gd name="T43" fmla="*/ 7 h 14"/>
                  <a:gd name="T44" fmla="*/ 22 w 48"/>
                  <a:gd name="T45" fmla="*/ 6 h 14"/>
                  <a:gd name="T46" fmla="*/ 22 w 48"/>
                  <a:gd name="T47" fmla="*/ 5 h 14"/>
                  <a:gd name="T48" fmla="*/ 23 w 48"/>
                  <a:gd name="T49" fmla="*/ 3 h 14"/>
                  <a:gd name="T50" fmla="*/ 24 w 48"/>
                  <a:gd name="T51" fmla="*/ 5 h 14"/>
                  <a:gd name="T52" fmla="*/ 25 w 48"/>
                  <a:gd name="T53" fmla="*/ 7 h 14"/>
                  <a:gd name="T54" fmla="*/ 26 w 48"/>
                  <a:gd name="T55" fmla="*/ 8 h 14"/>
                  <a:gd name="T56" fmla="*/ 28 w 48"/>
                  <a:gd name="T57" fmla="*/ 10 h 14"/>
                  <a:gd name="T58" fmla="*/ 30 w 48"/>
                  <a:gd name="T59" fmla="*/ 11 h 14"/>
                  <a:gd name="T60" fmla="*/ 32 w 48"/>
                  <a:gd name="T61" fmla="*/ 13 h 14"/>
                  <a:gd name="T62" fmla="*/ 35 w 48"/>
                  <a:gd name="T63" fmla="*/ 14 h 14"/>
                  <a:gd name="T64" fmla="*/ 38 w 48"/>
                  <a:gd name="T65" fmla="*/ 14 h 14"/>
                  <a:gd name="T66" fmla="*/ 41 w 48"/>
                  <a:gd name="T67" fmla="*/ 14 h 14"/>
                  <a:gd name="T68" fmla="*/ 43 w 48"/>
                  <a:gd name="T69" fmla="*/ 14 h 14"/>
                  <a:gd name="T70" fmla="*/ 46 w 48"/>
                  <a:gd name="T71" fmla="*/ 14 h 14"/>
                  <a:gd name="T72" fmla="*/ 48 w 48"/>
                  <a:gd name="T73" fmla="*/ 14 h 14"/>
                  <a:gd name="T74" fmla="*/ 47 w 48"/>
                  <a:gd name="T75" fmla="*/ 12 h 14"/>
                  <a:gd name="T76" fmla="*/ 45 w 48"/>
                  <a:gd name="T77" fmla="*/ 12 h 14"/>
                  <a:gd name="T78" fmla="*/ 43 w 48"/>
                  <a:gd name="T79" fmla="*/ 12 h 14"/>
                  <a:gd name="T80" fmla="*/ 41 w 48"/>
                  <a:gd name="T81" fmla="*/ 12 h 14"/>
                  <a:gd name="T82" fmla="*/ 38 w 48"/>
                  <a:gd name="T83" fmla="*/ 12 h 14"/>
                  <a:gd name="T84" fmla="*/ 36 w 48"/>
                  <a:gd name="T85" fmla="*/ 12 h 14"/>
                  <a:gd name="T86" fmla="*/ 34 w 48"/>
                  <a:gd name="T87" fmla="*/ 11 h 14"/>
                  <a:gd name="T88" fmla="*/ 31 w 48"/>
                  <a:gd name="T89" fmla="*/ 10 h 14"/>
                  <a:gd name="T90" fmla="*/ 29 w 48"/>
                  <a:gd name="T91" fmla="*/ 8 h 14"/>
                  <a:gd name="T92" fmla="*/ 26 w 48"/>
                  <a:gd name="T93" fmla="*/ 5 h 14"/>
                  <a:gd name="T94" fmla="*/ 25 w 48"/>
                  <a:gd name="T95" fmla="*/ 2 h 14"/>
                  <a:gd name="T96" fmla="*/ 23 w 48"/>
                  <a:gd name="T9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14">
                    <a:moveTo>
                      <a:pt x="23" y="0"/>
                    </a:moveTo>
                    <a:lnTo>
                      <a:pt x="23" y="0"/>
                    </a:lnTo>
                    <a:lnTo>
                      <a:pt x="23" y="1"/>
                    </a:lnTo>
                    <a:lnTo>
                      <a:pt x="22" y="2"/>
                    </a:lnTo>
                    <a:lnTo>
                      <a:pt x="22" y="3"/>
                    </a:lnTo>
                    <a:lnTo>
                      <a:pt x="21" y="4"/>
                    </a:lnTo>
                    <a:lnTo>
                      <a:pt x="19" y="5"/>
                    </a:lnTo>
                    <a:lnTo>
                      <a:pt x="18" y="7"/>
                    </a:lnTo>
                    <a:lnTo>
                      <a:pt x="16" y="8"/>
                    </a:lnTo>
                    <a:lnTo>
                      <a:pt x="15" y="9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0" y="11"/>
                    </a:lnTo>
                    <a:lnTo>
                      <a:pt x="9" y="11"/>
                    </a:lnTo>
                    <a:lnTo>
                      <a:pt x="8" y="11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9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6" y="11"/>
                    </a:lnTo>
                    <a:lnTo>
                      <a:pt x="17" y="10"/>
                    </a:lnTo>
                    <a:lnTo>
                      <a:pt x="18" y="10"/>
                    </a:lnTo>
                    <a:lnTo>
                      <a:pt x="19" y="9"/>
                    </a:lnTo>
                    <a:lnTo>
                      <a:pt x="19" y="8"/>
                    </a:lnTo>
                    <a:lnTo>
                      <a:pt x="20" y="8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2" y="6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24" y="4"/>
                    </a:lnTo>
                    <a:lnTo>
                      <a:pt x="24" y="5"/>
                    </a:lnTo>
                    <a:lnTo>
                      <a:pt x="25" y="6"/>
                    </a:lnTo>
                    <a:lnTo>
                      <a:pt x="25" y="7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9"/>
                    </a:lnTo>
                    <a:lnTo>
                      <a:pt x="28" y="10"/>
                    </a:lnTo>
                    <a:lnTo>
                      <a:pt x="29" y="11"/>
                    </a:lnTo>
                    <a:lnTo>
                      <a:pt x="30" y="11"/>
                    </a:lnTo>
                    <a:lnTo>
                      <a:pt x="31" y="12"/>
                    </a:lnTo>
                    <a:lnTo>
                      <a:pt x="32" y="13"/>
                    </a:lnTo>
                    <a:lnTo>
                      <a:pt x="34" y="13"/>
                    </a:lnTo>
                    <a:lnTo>
                      <a:pt x="35" y="14"/>
                    </a:lnTo>
                    <a:lnTo>
                      <a:pt x="36" y="14"/>
                    </a:lnTo>
                    <a:lnTo>
                      <a:pt x="38" y="14"/>
                    </a:lnTo>
                    <a:lnTo>
                      <a:pt x="39" y="14"/>
                    </a:lnTo>
                    <a:lnTo>
                      <a:pt x="41" y="14"/>
                    </a:lnTo>
                    <a:lnTo>
                      <a:pt x="42" y="14"/>
                    </a:lnTo>
                    <a:lnTo>
                      <a:pt x="43" y="14"/>
                    </a:lnTo>
                    <a:lnTo>
                      <a:pt x="45" y="14"/>
                    </a:lnTo>
                    <a:lnTo>
                      <a:pt x="46" y="14"/>
                    </a:lnTo>
                    <a:lnTo>
                      <a:pt x="47" y="14"/>
                    </a:lnTo>
                    <a:lnTo>
                      <a:pt x="48" y="14"/>
                    </a:lnTo>
                    <a:lnTo>
                      <a:pt x="47" y="12"/>
                    </a:lnTo>
                    <a:lnTo>
                      <a:pt x="47" y="12"/>
                    </a:lnTo>
                    <a:lnTo>
                      <a:pt x="46" y="12"/>
                    </a:lnTo>
                    <a:lnTo>
                      <a:pt x="45" y="12"/>
                    </a:lnTo>
                    <a:lnTo>
                      <a:pt x="44" y="12"/>
                    </a:lnTo>
                    <a:lnTo>
                      <a:pt x="43" y="12"/>
                    </a:lnTo>
                    <a:lnTo>
                      <a:pt x="42" y="12"/>
                    </a:lnTo>
                    <a:lnTo>
                      <a:pt x="41" y="12"/>
                    </a:lnTo>
                    <a:lnTo>
                      <a:pt x="40" y="12"/>
                    </a:lnTo>
                    <a:lnTo>
                      <a:pt x="38" y="12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5" y="11"/>
                    </a:lnTo>
                    <a:lnTo>
                      <a:pt x="34" y="11"/>
                    </a:lnTo>
                    <a:lnTo>
                      <a:pt x="33" y="10"/>
                    </a:lnTo>
                    <a:lnTo>
                      <a:pt x="31" y="10"/>
                    </a:lnTo>
                    <a:lnTo>
                      <a:pt x="30" y="9"/>
                    </a:lnTo>
                    <a:lnTo>
                      <a:pt x="29" y="8"/>
                    </a:lnTo>
                    <a:lnTo>
                      <a:pt x="28" y="7"/>
                    </a:lnTo>
                    <a:lnTo>
                      <a:pt x="26" y="5"/>
                    </a:lnTo>
                    <a:lnTo>
                      <a:pt x="25" y="4"/>
                    </a:lnTo>
                    <a:lnTo>
                      <a:pt x="25" y="2"/>
                    </a:lnTo>
                    <a:lnTo>
                      <a:pt x="24" y="1"/>
                    </a:lnTo>
                    <a:lnTo>
                      <a:pt x="23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50" name="Freeform 363"/>
              <p:cNvSpPr>
                <a:spLocks/>
              </p:cNvSpPr>
              <p:nvPr/>
            </p:nvSpPr>
            <p:spPr bwMode="auto">
              <a:xfrm>
                <a:off x="4302" y="1807"/>
                <a:ext cx="6" cy="12"/>
              </a:xfrm>
              <a:custGeom>
                <a:avLst/>
                <a:gdLst>
                  <a:gd name="T0" fmla="*/ 6 w 6"/>
                  <a:gd name="T1" fmla="*/ 6 h 12"/>
                  <a:gd name="T2" fmla="*/ 5 w 6"/>
                  <a:gd name="T3" fmla="*/ 6 h 12"/>
                  <a:gd name="T4" fmla="*/ 5 w 6"/>
                  <a:gd name="T5" fmla="*/ 6 h 12"/>
                  <a:gd name="T6" fmla="*/ 4 w 6"/>
                  <a:gd name="T7" fmla="*/ 6 h 12"/>
                  <a:gd name="T8" fmla="*/ 4 w 6"/>
                  <a:gd name="T9" fmla="*/ 6 h 12"/>
                  <a:gd name="T10" fmla="*/ 4 w 6"/>
                  <a:gd name="T11" fmla="*/ 5 h 12"/>
                  <a:gd name="T12" fmla="*/ 3 w 6"/>
                  <a:gd name="T13" fmla="*/ 4 h 12"/>
                  <a:gd name="T14" fmla="*/ 3 w 6"/>
                  <a:gd name="T15" fmla="*/ 3 h 12"/>
                  <a:gd name="T16" fmla="*/ 2 w 6"/>
                  <a:gd name="T17" fmla="*/ 2 h 12"/>
                  <a:gd name="T18" fmla="*/ 2 w 6"/>
                  <a:gd name="T19" fmla="*/ 1 h 12"/>
                  <a:gd name="T20" fmla="*/ 1 w 6"/>
                  <a:gd name="T21" fmla="*/ 1 h 12"/>
                  <a:gd name="T22" fmla="*/ 1 w 6"/>
                  <a:gd name="T23" fmla="*/ 0 h 12"/>
                  <a:gd name="T24" fmla="*/ 1 w 6"/>
                  <a:gd name="T25" fmla="*/ 0 h 12"/>
                  <a:gd name="T26" fmla="*/ 0 w 6"/>
                  <a:gd name="T27" fmla="*/ 1 h 12"/>
                  <a:gd name="T28" fmla="*/ 0 w 6"/>
                  <a:gd name="T29" fmla="*/ 2 h 12"/>
                  <a:gd name="T30" fmla="*/ 0 w 6"/>
                  <a:gd name="T31" fmla="*/ 4 h 12"/>
                  <a:gd name="T32" fmla="*/ 1 w 6"/>
                  <a:gd name="T33" fmla="*/ 6 h 12"/>
                  <a:gd name="T34" fmla="*/ 2 w 6"/>
                  <a:gd name="T35" fmla="*/ 8 h 12"/>
                  <a:gd name="T36" fmla="*/ 2 w 6"/>
                  <a:gd name="T37" fmla="*/ 9 h 12"/>
                  <a:gd name="T38" fmla="*/ 3 w 6"/>
                  <a:gd name="T39" fmla="*/ 10 h 12"/>
                  <a:gd name="T40" fmla="*/ 3 w 6"/>
                  <a:gd name="T41" fmla="*/ 11 h 12"/>
                  <a:gd name="T42" fmla="*/ 3 w 6"/>
                  <a:gd name="T43" fmla="*/ 11 h 12"/>
                  <a:gd name="T44" fmla="*/ 4 w 6"/>
                  <a:gd name="T45" fmla="*/ 11 h 12"/>
                  <a:gd name="T46" fmla="*/ 5 w 6"/>
                  <a:gd name="T47" fmla="*/ 12 h 12"/>
                  <a:gd name="T48" fmla="*/ 6 w 6"/>
                  <a:gd name="T49" fmla="*/ 12 h 12"/>
                  <a:gd name="T50" fmla="*/ 6 w 6"/>
                  <a:gd name="T51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" h="12">
                    <a:moveTo>
                      <a:pt x="6" y="6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51" name="Freeform 364"/>
              <p:cNvSpPr>
                <a:spLocks/>
              </p:cNvSpPr>
              <p:nvPr/>
            </p:nvSpPr>
            <p:spPr bwMode="auto">
              <a:xfrm>
                <a:off x="4346" y="1786"/>
                <a:ext cx="19" cy="21"/>
              </a:xfrm>
              <a:custGeom>
                <a:avLst/>
                <a:gdLst>
                  <a:gd name="T0" fmla="*/ 19 w 19"/>
                  <a:gd name="T1" fmla="*/ 10 h 21"/>
                  <a:gd name="T2" fmla="*/ 19 w 19"/>
                  <a:gd name="T3" fmla="*/ 0 h 21"/>
                  <a:gd name="T4" fmla="*/ 0 w 19"/>
                  <a:gd name="T5" fmla="*/ 0 h 21"/>
                  <a:gd name="T6" fmla="*/ 0 w 19"/>
                  <a:gd name="T7" fmla="*/ 8 h 21"/>
                  <a:gd name="T8" fmla="*/ 8 w 19"/>
                  <a:gd name="T9" fmla="*/ 21 h 21"/>
                  <a:gd name="T10" fmla="*/ 19 w 19"/>
                  <a:gd name="T11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1">
                    <a:moveTo>
                      <a:pt x="19" y="10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21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52" name="Freeform 365"/>
              <p:cNvSpPr>
                <a:spLocks/>
              </p:cNvSpPr>
              <p:nvPr/>
            </p:nvSpPr>
            <p:spPr bwMode="auto">
              <a:xfrm>
                <a:off x="4333" y="1737"/>
                <a:ext cx="44" cy="27"/>
              </a:xfrm>
              <a:custGeom>
                <a:avLst/>
                <a:gdLst>
                  <a:gd name="T0" fmla="*/ 36 w 44"/>
                  <a:gd name="T1" fmla="*/ 10 h 27"/>
                  <a:gd name="T2" fmla="*/ 35 w 44"/>
                  <a:gd name="T3" fmla="*/ 9 h 27"/>
                  <a:gd name="T4" fmla="*/ 34 w 44"/>
                  <a:gd name="T5" fmla="*/ 8 h 27"/>
                  <a:gd name="T6" fmla="*/ 33 w 44"/>
                  <a:gd name="T7" fmla="*/ 7 h 27"/>
                  <a:gd name="T8" fmla="*/ 32 w 44"/>
                  <a:gd name="T9" fmla="*/ 6 h 27"/>
                  <a:gd name="T10" fmla="*/ 30 w 44"/>
                  <a:gd name="T11" fmla="*/ 5 h 27"/>
                  <a:gd name="T12" fmla="*/ 28 w 44"/>
                  <a:gd name="T13" fmla="*/ 4 h 27"/>
                  <a:gd name="T14" fmla="*/ 26 w 44"/>
                  <a:gd name="T15" fmla="*/ 3 h 27"/>
                  <a:gd name="T16" fmla="*/ 24 w 44"/>
                  <a:gd name="T17" fmla="*/ 2 h 27"/>
                  <a:gd name="T18" fmla="*/ 22 w 44"/>
                  <a:gd name="T19" fmla="*/ 1 h 27"/>
                  <a:gd name="T20" fmla="*/ 20 w 44"/>
                  <a:gd name="T21" fmla="*/ 1 h 27"/>
                  <a:gd name="T22" fmla="*/ 17 w 44"/>
                  <a:gd name="T23" fmla="*/ 0 h 27"/>
                  <a:gd name="T24" fmla="*/ 15 w 44"/>
                  <a:gd name="T25" fmla="*/ 0 h 27"/>
                  <a:gd name="T26" fmla="*/ 12 w 44"/>
                  <a:gd name="T27" fmla="*/ 0 h 27"/>
                  <a:gd name="T28" fmla="*/ 10 w 44"/>
                  <a:gd name="T29" fmla="*/ 0 h 27"/>
                  <a:gd name="T30" fmla="*/ 8 w 44"/>
                  <a:gd name="T31" fmla="*/ 0 h 27"/>
                  <a:gd name="T32" fmla="*/ 6 w 44"/>
                  <a:gd name="T33" fmla="*/ 1 h 27"/>
                  <a:gd name="T34" fmla="*/ 3 w 44"/>
                  <a:gd name="T35" fmla="*/ 3 h 27"/>
                  <a:gd name="T36" fmla="*/ 1 w 44"/>
                  <a:gd name="T37" fmla="*/ 5 h 27"/>
                  <a:gd name="T38" fmla="*/ 0 w 44"/>
                  <a:gd name="T39" fmla="*/ 7 h 27"/>
                  <a:gd name="T40" fmla="*/ 0 w 44"/>
                  <a:gd name="T41" fmla="*/ 10 h 27"/>
                  <a:gd name="T42" fmla="*/ 0 w 44"/>
                  <a:gd name="T43" fmla="*/ 12 h 27"/>
                  <a:gd name="T44" fmla="*/ 0 w 44"/>
                  <a:gd name="T45" fmla="*/ 13 h 27"/>
                  <a:gd name="T46" fmla="*/ 1 w 44"/>
                  <a:gd name="T47" fmla="*/ 15 h 27"/>
                  <a:gd name="T48" fmla="*/ 2 w 44"/>
                  <a:gd name="T49" fmla="*/ 15 h 27"/>
                  <a:gd name="T50" fmla="*/ 3 w 44"/>
                  <a:gd name="T51" fmla="*/ 15 h 27"/>
                  <a:gd name="T52" fmla="*/ 4 w 44"/>
                  <a:gd name="T53" fmla="*/ 16 h 27"/>
                  <a:gd name="T54" fmla="*/ 6 w 44"/>
                  <a:gd name="T55" fmla="*/ 16 h 27"/>
                  <a:gd name="T56" fmla="*/ 8 w 44"/>
                  <a:gd name="T57" fmla="*/ 17 h 27"/>
                  <a:gd name="T58" fmla="*/ 10 w 44"/>
                  <a:gd name="T59" fmla="*/ 18 h 27"/>
                  <a:gd name="T60" fmla="*/ 13 w 44"/>
                  <a:gd name="T61" fmla="*/ 19 h 27"/>
                  <a:gd name="T62" fmla="*/ 16 w 44"/>
                  <a:gd name="T63" fmla="*/ 20 h 27"/>
                  <a:gd name="T64" fmla="*/ 19 w 44"/>
                  <a:gd name="T65" fmla="*/ 21 h 27"/>
                  <a:gd name="T66" fmla="*/ 22 w 44"/>
                  <a:gd name="T67" fmla="*/ 22 h 27"/>
                  <a:gd name="T68" fmla="*/ 24 w 44"/>
                  <a:gd name="T69" fmla="*/ 23 h 27"/>
                  <a:gd name="T70" fmla="*/ 27 w 44"/>
                  <a:gd name="T71" fmla="*/ 24 h 27"/>
                  <a:gd name="T72" fmla="*/ 30 w 44"/>
                  <a:gd name="T73" fmla="*/ 25 h 27"/>
                  <a:gd name="T74" fmla="*/ 32 w 44"/>
                  <a:gd name="T75" fmla="*/ 26 h 27"/>
                  <a:gd name="T76" fmla="*/ 34 w 44"/>
                  <a:gd name="T77" fmla="*/ 27 h 27"/>
                  <a:gd name="T78" fmla="*/ 35 w 44"/>
                  <a:gd name="T79" fmla="*/ 27 h 27"/>
                  <a:gd name="T80" fmla="*/ 36 w 44"/>
                  <a:gd name="T81" fmla="*/ 27 h 27"/>
                  <a:gd name="T82" fmla="*/ 38 w 44"/>
                  <a:gd name="T83" fmla="*/ 27 h 27"/>
                  <a:gd name="T84" fmla="*/ 39 w 44"/>
                  <a:gd name="T85" fmla="*/ 27 h 27"/>
                  <a:gd name="T86" fmla="*/ 40 w 44"/>
                  <a:gd name="T87" fmla="*/ 27 h 27"/>
                  <a:gd name="T88" fmla="*/ 41 w 44"/>
                  <a:gd name="T89" fmla="*/ 27 h 27"/>
                  <a:gd name="T90" fmla="*/ 42 w 44"/>
                  <a:gd name="T91" fmla="*/ 26 h 27"/>
                  <a:gd name="T92" fmla="*/ 43 w 44"/>
                  <a:gd name="T93" fmla="*/ 25 h 27"/>
                  <a:gd name="T94" fmla="*/ 44 w 44"/>
                  <a:gd name="T95" fmla="*/ 24 h 27"/>
                  <a:gd name="T96" fmla="*/ 44 w 44"/>
                  <a:gd name="T97" fmla="*/ 22 h 27"/>
                  <a:gd name="T98" fmla="*/ 44 w 44"/>
                  <a:gd name="T99" fmla="*/ 20 h 27"/>
                  <a:gd name="T100" fmla="*/ 44 w 44"/>
                  <a:gd name="T101" fmla="*/ 18 h 27"/>
                  <a:gd name="T102" fmla="*/ 43 w 44"/>
                  <a:gd name="T103" fmla="*/ 16 h 27"/>
                  <a:gd name="T104" fmla="*/ 42 w 44"/>
                  <a:gd name="T105" fmla="*/ 14 h 27"/>
                  <a:gd name="T106" fmla="*/ 40 w 44"/>
                  <a:gd name="T107" fmla="*/ 12 h 27"/>
                  <a:gd name="T108" fmla="*/ 39 w 44"/>
                  <a:gd name="T109" fmla="*/ 11 h 27"/>
                  <a:gd name="T110" fmla="*/ 37 w 44"/>
                  <a:gd name="T111" fmla="*/ 10 h 27"/>
                  <a:gd name="T112" fmla="*/ 36 w 44"/>
                  <a:gd name="T11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4" h="27">
                    <a:moveTo>
                      <a:pt x="36" y="10"/>
                    </a:moveTo>
                    <a:lnTo>
                      <a:pt x="35" y="9"/>
                    </a:lnTo>
                    <a:lnTo>
                      <a:pt x="34" y="8"/>
                    </a:lnTo>
                    <a:lnTo>
                      <a:pt x="33" y="7"/>
                    </a:lnTo>
                    <a:lnTo>
                      <a:pt x="32" y="6"/>
                    </a:lnTo>
                    <a:lnTo>
                      <a:pt x="30" y="5"/>
                    </a:lnTo>
                    <a:lnTo>
                      <a:pt x="28" y="4"/>
                    </a:lnTo>
                    <a:lnTo>
                      <a:pt x="26" y="3"/>
                    </a:lnTo>
                    <a:lnTo>
                      <a:pt x="24" y="2"/>
                    </a:lnTo>
                    <a:lnTo>
                      <a:pt x="22" y="1"/>
                    </a:lnTo>
                    <a:lnTo>
                      <a:pt x="20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1" y="15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8" y="17"/>
                    </a:lnTo>
                    <a:lnTo>
                      <a:pt x="10" y="18"/>
                    </a:lnTo>
                    <a:lnTo>
                      <a:pt x="13" y="19"/>
                    </a:lnTo>
                    <a:lnTo>
                      <a:pt x="16" y="20"/>
                    </a:lnTo>
                    <a:lnTo>
                      <a:pt x="19" y="21"/>
                    </a:lnTo>
                    <a:lnTo>
                      <a:pt x="22" y="22"/>
                    </a:lnTo>
                    <a:lnTo>
                      <a:pt x="24" y="23"/>
                    </a:lnTo>
                    <a:lnTo>
                      <a:pt x="27" y="24"/>
                    </a:lnTo>
                    <a:lnTo>
                      <a:pt x="30" y="25"/>
                    </a:lnTo>
                    <a:lnTo>
                      <a:pt x="32" y="26"/>
                    </a:lnTo>
                    <a:lnTo>
                      <a:pt x="34" y="27"/>
                    </a:lnTo>
                    <a:lnTo>
                      <a:pt x="35" y="27"/>
                    </a:lnTo>
                    <a:lnTo>
                      <a:pt x="36" y="27"/>
                    </a:lnTo>
                    <a:lnTo>
                      <a:pt x="38" y="27"/>
                    </a:lnTo>
                    <a:lnTo>
                      <a:pt x="39" y="27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2" y="26"/>
                    </a:lnTo>
                    <a:lnTo>
                      <a:pt x="43" y="25"/>
                    </a:lnTo>
                    <a:lnTo>
                      <a:pt x="44" y="24"/>
                    </a:lnTo>
                    <a:lnTo>
                      <a:pt x="44" y="22"/>
                    </a:lnTo>
                    <a:lnTo>
                      <a:pt x="44" y="20"/>
                    </a:lnTo>
                    <a:lnTo>
                      <a:pt x="44" y="18"/>
                    </a:lnTo>
                    <a:lnTo>
                      <a:pt x="43" y="16"/>
                    </a:lnTo>
                    <a:lnTo>
                      <a:pt x="42" y="14"/>
                    </a:lnTo>
                    <a:lnTo>
                      <a:pt x="40" y="12"/>
                    </a:lnTo>
                    <a:lnTo>
                      <a:pt x="39" y="11"/>
                    </a:lnTo>
                    <a:lnTo>
                      <a:pt x="37" y="10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53" name="Freeform 366"/>
              <p:cNvSpPr>
                <a:spLocks/>
              </p:cNvSpPr>
              <p:nvPr/>
            </p:nvSpPr>
            <p:spPr bwMode="auto">
              <a:xfrm>
                <a:off x="4327" y="1744"/>
                <a:ext cx="53" cy="47"/>
              </a:xfrm>
              <a:custGeom>
                <a:avLst/>
                <a:gdLst>
                  <a:gd name="T0" fmla="*/ 45 w 53"/>
                  <a:gd name="T1" fmla="*/ 15 h 47"/>
                  <a:gd name="T2" fmla="*/ 45 w 53"/>
                  <a:gd name="T3" fmla="*/ 15 h 47"/>
                  <a:gd name="T4" fmla="*/ 44 w 53"/>
                  <a:gd name="T5" fmla="*/ 13 h 47"/>
                  <a:gd name="T6" fmla="*/ 42 w 53"/>
                  <a:gd name="T7" fmla="*/ 10 h 47"/>
                  <a:gd name="T8" fmla="*/ 40 w 53"/>
                  <a:gd name="T9" fmla="*/ 8 h 47"/>
                  <a:gd name="T10" fmla="*/ 38 w 53"/>
                  <a:gd name="T11" fmla="*/ 5 h 47"/>
                  <a:gd name="T12" fmla="*/ 35 w 53"/>
                  <a:gd name="T13" fmla="*/ 3 h 47"/>
                  <a:gd name="T14" fmla="*/ 32 w 53"/>
                  <a:gd name="T15" fmla="*/ 2 h 47"/>
                  <a:gd name="T16" fmla="*/ 28 w 53"/>
                  <a:gd name="T17" fmla="*/ 1 h 47"/>
                  <a:gd name="T18" fmla="*/ 25 w 53"/>
                  <a:gd name="T19" fmla="*/ 1 h 47"/>
                  <a:gd name="T20" fmla="*/ 21 w 53"/>
                  <a:gd name="T21" fmla="*/ 1 h 47"/>
                  <a:gd name="T22" fmla="*/ 16 w 53"/>
                  <a:gd name="T23" fmla="*/ 1 h 47"/>
                  <a:gd name="T24" fmla="*/ 12 w 53"/>
                  <a:gd name="T25" fmla="*/ 3 h 47"/>
                  <a:gd name="T26" fmla="*/ 8 w 53"/>
                  <a:gd name="T27" fmla="*/ 6 h 47"/>
                  <a:gd name="T28" fmla="*/ 5 w 53"/>
                  <a:gd name="T29" fmla="*/ 9 h 47"/>
                  <a:gd name="T30" fmla="*/ 3 w 53"/>
                  <a:gd name="T31" fmla="*/ 13 h 47"/>
                  <a:gd name="T32" fmla="*/ 1 w 53"/>
                  <a:gd name="T33" fmla="*/ 17 h 47"/>
                  <a:gd name="T34" fmla="*/ 0 w 53"/>
                  <a:gd name="T35" fmla="*/ 22 h 47"/>
                  <a:gd name="T36" fmla="*/ 0 w 53"/>
                  <a:gd name="T37" fmla="*/ 26 h 47"/>
                  <a:gd name="T38" fmla="*/ 1 w 53"/>
                  <a:gd name="T39" fmla="*/ 31 h 47"/>
                  <a:gd name="T40" fmla="*/ 3 w 53"/>
                  <a:gd name="T41" fmla="*/ 35 h 47"/>
                  <a:gd name="T42" fmla="*/ 5 w 53"/>
                  <a:gd name="T43" fmla="*/ 39 h 47"/>
                  <a:gd name="T44" fmla="*/ 8 w 53"/>
                  <a:gd name="T45" fmla="*/ 42 h 47"/>
                  <a:gd name="T46" fmla="*/ 12 w 53"/>
                  <a:gd name="T47" fmla="*/ 45 h 47"/>
                  <a:gd name="T48" fmla="*/ 16 w 53"/>
                  <a:gd name="T49" fmla="*/ 46 h 47"/>
                  <a:gd name="T50" fmla="*/ 21 w 53"/>
                  <a:gd name="T51" fmla="*/ 47 h 47"/>
                  <a:gd name="T52" fmla="*/ 25 w 53"/>
                  <a:gd name="T53" fmla="*/ 47 h 47"/>
                  <a:gd name="T54" fmla="*/ 28 w 53"/>
                  <a:gd name="T55" fmla="*/ 47 h 47"/>
                  <a:gd name="T56" fmla="*/ 31 w 53"/>
                  <a:gd name="T57" fmla="*/ 46 h 47"/>
                  <a:gd name="T58" fmla="*/ 34 w 53"/>
                  <a:gd name="T59" fmla="*/ 45 h 47"/>
                  <a:gd name="T60" fmla="*/ 37 w 53"/>
                  <a:gd name="T61" fmla="*/ 43 h 47"/>
                  <a:gd name="T62" fmla="*/ 39 w 53"/>
                  <a:gd name="T63" fmla="*/ 41 h 47"/>
                  <a:gd name="T64" fmla="*/ 42 w 53"/>
                  <a:gd name="T65" fmla="*/ 38 h 47"/>
                  <a:gd name="T66" fmla="*/ 43 w 53"/>
                  <a:gd name="T67" fmla="*/ 36 h 47"/>
                  <a:gd name="T68" fmla="*/ 44 w 53"/>
                  <a:gd name="T69" fmla="*/ 34 h 47"/>
                  <a:gd name="T70" fmla="*/ 45 w 53"/>
                  <a:gd name="T71" fmla="*/ 34 h 47"/>
                  <a:gd name="T72" fmla="*/ 46 w 53"/>
                  <a:gd name="T73" fmla="*/ 34 h 47"/>
                  <a:gd name="T74" fmla="*/ 49 w 53"/>
                  <a:gd name="T75" fmla="*/ 33 h 47"/>
                  <a:gd name="T76" fmla="*/ 51 w 53"/>
                  <a:gd name="T77" fmla="*/ 30 h 47"/>
                  <a:gd name="T78" fmla="*/ 52 w 53"/>
                  <a:gd name="T79" fmla="*/ 27 h 47"/>
                  <a:gd name="T80" fmla="*/ 52 w 53"/>
                  <a:gd name="T81" fmla="*/ 23 h 47"/>
                  <a:gd name="T82" fmla="*/ 51 w 53"/>
                  <a:gd name="T83" fmla="*/ 19 h 47"/>
                  <a:gd name="T84" fmla="*/ 49 w 53"/>
                  <a:gd name="T85" fmla="*/ 16 h 47"/>
                  <a:gd name="T86" fmla="*/ 46 w 53"/>
                  <a:gd name="T87" fmla="*/ 1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3" h="47">
                    <a:moveTo>
                      <a:pt x="45" y="15"/>
                    </a:moveTo>
                    <a:lnTo>
                      <a:pt x="45" y="15"/>
                    </a:lnTo>
                    <a:lnTo>
                      <a:pt x="45" y="15"/>
                    </a:lnTo>
                    <a:lnTo>
                      <a:pt x="45" y="15"/>
                    </a:lnTo>
                    <a:lnTo>
                      <a:pt x="45" y="15"/>
                    </a:lnTo>
                    <a:lnTo>
                      <a:pt x="44" y="13"/>
                    </a:lnTo>
                    <a:lnTo>
                      <a:pt x="43" y="12"/>
                    </a:lnTo>
                    <a:lnTo>
                      <a:pt x="42" y="10"/>
                    </a:lnTo>
                    <a:lnTo>
                      <a:pt x="41" y="9"/>
                    </a:lnTo>
                    <a:lnTo>
                      <a:pt x="40" y="8"/>
                    </a:lnTo>
                    <a:lnTo>
                      <a:pt x="39" y="6"/>
                    </a:lnTo>
                    <a:lnTo>
                      <a:pt x="38" y="5"/>
                    </a:lnTo>
                    <a:lnTo>
                      <a:pt x="36" y="4"/>
                    </a:lnTo>
                    <a:lnTo>
                      <a:pt x="35" y="3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0" y="1"/>
                    </a:lnTo>
                    <a:lnTo>
                      <a:pt x="28" y="1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3" y="0"/>
                    </a:lnTo>
                    <a:lnTo>
                      <a:pt x="21" y="1"/>
                    </a:lnTo>
                    <a:lnTo>
                      <a:pt x="18" y="1"/>
                    </a:lnTo>
                    <a:lnTo>
                      <a:pt x="16" y="1"/>
                    </a:lnTo>
                    <a:lnTo>
                      <a:pt x="14" y="2"/>
                    </a:lnTo>
                    <a:lnTo>
                      <a:pt x="12" y="3"/>
                    </a:lnTo>
                    <a:lnTo>
                      <a:pt x="10" y="4"/>
                    </a:lnTo>
                    <a:lnTo>
                      <a:pt x="8" y="6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4" y="11"/>
                    </a:lnTo>
                    <a:lnTo>
                      <a:pt x="3" y="13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0" y="19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9"/>
                    </a:lnTo>
                    <a:lnTo>
                      <a:pt x="1" y="31"/>
                    </a:lnTo>
                    <a:lnTo>
                      <a:pt x="1" y="33"/>
                    </a:lnTo>
                    <a:lnTo>
                      <a:pt x="3" y="35"/>
                    </a:lnTo>
                    <a:lnTo>
                      <a:pt x="4" y="37"/>
                    </a:lnTo>
                    <a:lnTo>
                      <a:pt x="5" y="39"/>
                    </a:lnTo>
                    <a:lnTo>
                      <a:pt x="7" y="41"/>
                    </a:lnTo>
                    <a:lnTo>
                      <a:pt x="8" y="42"/>
                    </a:lnTo>
                    <a:lnTo>
                      <a:pt x="10" y="43"/>
                    </a:lnTo>
                    <a:lnTo>
                      <a:pt x="12" y="45"/>
                    </a:lnTo>
                    <a:lnTo>
                      <a:pt x="14" y="46"/>
                    </a:lnTo>
                    <a:lnTo>
                      <a:pt x="16" y="46"/>
                    </a:lnTo>
                    <a:lnTo>
                      <a:pt x="18" y="47"/>
                    </a:lnTo>
                    <a:lnTo>
                      <a:pt x="21" y="47"/>
                    </a:lnTo>
                    <a:lnTo>
                      <a:pt x="23" y="47"/>
                    </a:lnTo>
                    <a:lnTo>
                      <a:pt x="25" y="47"/>
                    </a:lnTo>
                    <a:lnTo>
                      <a:pt x="27" y="47"/>
                    </a:lnTo>
                    <a:lnTo>
                      <a:pt x="28" y="47"/>
                    </a:lnTo>
                    <a:lnTo>
                      <a:pt x="30" y="46"/>
                    </a:lnTo>
                    <a:lnTo>
                      <a:pt x="31" y="46"/>
                    </a:lnTo>
                    <a:lnTo>
                      <a:pt x="33" y="45"/>
                    </a:lnTo>
                    <a:lnTo>
                      <a:pt x="34" y="45"/>
                    </a:lnTo>
                    <a:lnTo>
                      <a:pt x="36" y="44"/>
                    </a:lnTo>
                    <a:lnTo>
                      <a:pt x="37" y="43"/>
                    </a:lnTo>
                    <a:lnTo>
                      <a:pt x="38" y="42"/>
                    </a:lnTo>
                    <a:lnTo>
                      <a:pt x="39" y="41"/>
                    </a:lnTo>
                    <a:lnTo>
                      <a:pt x="41" y="40"/>
                    </a:lnTo>
                    <a:lnTo>
                      <a:pt x="42" y="38"/>
                    </a:lnTo>
                    <a:lnTo>
                      <a:pt x="43" y="37"/>
                    </a:lnTo>
                    <a:lnTo>
                      <a:pt x="43" y="36"/>
                    </a:lnTo>
                    <a:lnTo>
                      <a:pt x="44" y="34"/>
                    </a:lnTo>
                    <a:lnTo>
                      <a:pt x="44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6" y="34"/>
                    </a:lnTo>
                    <a:lnTo>
                      <a:pt x="48" y="34"/>
                    </a:lnTo>
                    <a:lnTo>
                      <a:pt x="49" y="33"/>
                    </a:lnTo>
                    <a:lnTo>
                      <a:pt x="50" y="32"/>
                    </a:lnTo>
                    <a:lnTo>
                      <a:pt x="51" y="30"/>
                    </a:lnTo>
                    <a:lnTo>
                      <a:pt x="52" y="28"/>
                    </a:lnTo>
                    <a:lnTo>
                      <a:pt x="52" y="27"/>
                    </a:lnTo>
                    <a:lnTo>
                      <a:pt x="53" y="25"/>
                    </a:lnTo>
                    <a:lnTo>
                      <a:pt x="52" y="23"/>
                    </a:lnTo>
                    <a:lnTo>
                      <a:pt x="52" y="21"/>
                    </a:lnTo>
                    <a:lnTo>
                      <a:pt x="51" y="19"/>
                    </a:lnTo>
                    <a:lnTo>
                      <a:pt x="50" y="18"/>
                    </a:lnTo>
                    <a:lnTo>
                      <a:pt x="49" y="16"/>
                    </a:lnTo>
                    <a:lnTo>
                      <a:pt x="48" y="15"/>
                    </a:lnTo>
                    <a:lnTo>
                      <a:pt x="46" y="15"/>
                    </a:lnTo>
                    <a:lnTo>
                      <a:pt x="45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54" name="Freeform 367"/>
              <p:cNvSpPr>
                <a:spLocks/>
              </p:cNvSpPr>
              <p:nvPr/>
            </p:nvSpPr>
            <p:spPr bwMode="auto">
              <a:xfrm>
                <a:off x="4330" y="1748"/>
                <a:ext cx="47" cy="40"/>
              </a:xfrm>
              <a:custGeom>
                <a:avLst/>
                <a:gdLst>
                  <a:gd name="T0" fmla="*/ 41 w 47"/>
                  <a:gd name="T1" fmla="*/ 15 h 40"/>
                  <a:gd name="T2" fmla="*/ 40 w 47"/>
                  <a:gd name="T3" fmla="*/ 16 h 40"/>
                  <a:gd name="T4" fmla="*/ 39 w 47"/>
                  <a:gd name="T5" fmla="*/ 15 h 40"/>
                  <a:gd name="T6" fmla="*/ 38 w 47"/>
                  <a:gd name="T7" fmla="*/ 11 h 40"/>
                  <a:gd name="T8" fmla="*/ 36 w 47"/>
                  <a:gd name="T9" fmla="*/ 9 h 40"/>
                  <a:gd name="T10" fmla="*/ 34 w 47"/>
                  <a:gd name="T11" fmla="*/ 6 h 40"/>
                  <a:gd name="T12" fmla="*/ 31 w 47"/>
                  <a:gd name="T13" fmla="*/ 4 h 40"/>
                  <a:gd name="T14" fmla="*/ 29 w 47"/>
                  <a:gd name="T15" fmla="*/ 2 h 40"/>
                  <a:gd name="T16" fmla="*/ 25 w 47"/>
                  <a:gd name="T17" fmla="*/ 1 h 40"/>
                  <a:gd name="T18" fmla="*/ 22 w 47"/>
                  <a:gd name="T19" fmla="*/ 0 h 40"/>
                  <a:gd name="T20" fmla="*/ 18 w 47"/>
                  <a:gd name="T21" fmla="*/ 0 h 40"/>
                  <a:gd name="T22" fmla="*/ 14 w 47"/>
                  <a:gd name="T23" fmla="*/ 1 h 40"/>
                  <a:gd name="T24" fmla="*/ 11 w 47"/>
                  <a:gd name="T25" fmla="*/ 3 h 40"/>
                  <a:gd name="T26" fmla="*/ 7 w 47"/>
                  <a:gd name="T27" fmla="*/ 5 h 40"/>
                  <a:gd name="T28" fmla="*/ 5 w 47"/>
                  <a:gd name="T29" fmla="*/ 7 h 40"/>
                  <a:gd name="T30" fmla="*/ 3 w 47"/>
                  <a:gd name="T31" fmla="*/ 11 h 40"/>
                  <a:gd name="T32" fmla="*/ 1 w 47"/>
                  <a:gd name="T33" fmla="*/ 14 h 40"/>
                  <a:gd name="T34" fmla="*/ 0 w 47"/>
                  <a:gd name="T35" fmla="*/ 18 h 40"/>
                  <a:gd name="T36" fmla="*/ 0 w 47"/>
                  <a:gd name="T37" fmla="*/ 22 h 40"/>
                  <a:gd name="T38" fmla="*/ 1 w 47"/>
                  <a:gd name="T39" fmla="*/ 26 h 40"/>
                  <a:gd name="T40" fmla="*/ 3 w 47"/>
                  <a:gd name="T41" fmla="*/ 29 h 40"/>
                  <a:gd name="T42" fmla="*/ 5 w 47"/>
                  <a:gd name="T43" fmla="*/ 33 h 40"/>
                  <a:gd name="T44" fmla="*/ 7 w 47"/>
                  <a:gd name="T45" fmla="*/ 35 h 40"/>
                  <a:gd name="T46" fmla="*/ 11 w 47"/>
                  <a:gd name="T47" fmla="*/ 37 h 40"/>
                  <a:gd name="T48" fmla="*/ 14 w 47"/>
                  <a:gd name="T49" fmla="*/ 39 h 40"/>
                  <a:gd name="T50" fmla="*/ 18 w 47"/>
                  <a:gd name="T51" fmla="*/ 40 h 40"/>
                  <a:gd name="T52" fmla="*/ 22 w 47"/>
                  <a:gd name="T53" fmla="*/ 40 h 40"/>
                  <a:gd name="T54" fmla="*/ 25 w 47"/>
                  <a:gd name="T55" fmla="*/ 39 h 40"/>
                  <a:gd name="T56" fmla="*/ 28 w 47"/>
                  <a:gd name="T57" fmla="*/ 38 h 40"/>
                  <a:gd name="T58" fmla="*/ 31 w 47"/>
                  <a:gd name="T59" fmla="*/ 37 h 40"/>
                  <a:gd name="T60" fmla="*/ 33 w 47"/>
                  <a:gd name="T61" fmla="*/ 35 h 40"/>
                  <a:gd name="T62" fmla="*/ 36 w 47"/>
                  <a:gd name="T63" fmla="*/ 32 h 40"/>
                  <a:gd name="T64" fmla="*/ 37 w 47"/>
                  <a:gd name="T65" fmla="*/ 30 h 40"/>
                  <a:gd name="T66" fmla="*/ 39 w 47"/>
                  <a:gd name="T67" fmla="*/ 27 h 40"/>
                  <a:gd name="T68" fmla="*/ 39 w 47"/>
                  <a:gd name="T69" fmla="*/ 26 h 40"/>
                  <a:gd name="T70" fmla="*/ 40 w 47"/>
                  <a:gd name="T71" fmla="*/ 26 h 40"/>
                  <a:gd name="T72" fmla="*/ 41 w 47"/>
                  <a:gd name="T73" fmla="*/ 26 h 40"/>
                  <a:gd name="T74" fmla="*/ 42 w 47"/>
                  <a:gd name="T75" fmla="*/ 27 h 40"/>
                  <a:gd name="T76" fmla="*/ 43 w 47"/>
                  <a:gd name="T77" fmla="*/ 27 h 40"/>
                  <a:gd name="T78" fmla="*/ 45 w 47"/>
                  <a:gd name="T79" fmla="*/ 26 h 40"/>
                  <a:gd name="T80" fmla="*/ 46 w 47"/>
                  <a:gd name="T81" fmla="*/ 24 h 40"/>
                  <a:gd name="T82" fmla="*/ 47 w 47"/>
                  <a:gd name="T83" fmla="*/ 22 h 40"/>
                  <a:gd name="T84" fmla="*/ 47 w 47"/>
                  <a:gd name="T85" fmla="*/ 20 h 40"/>
                  <a:gd name="T86" fmla="*/ 46 w 47"/>
                  <a:gd name="T87" fmla="*/ 18 h 40"/>
                  <a:gd name="T88" fmla="*/ 45 w 47"/>
                  <a:gd name="T89" fmla="*/ 16 h 40"/>
                  <a:gd name="T90" fmla="*/ 43 w 47"/>
                  <a:gd name="T91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7" h="40">
                    <a:moveTo>
                      <a:pt x="42" y="15"/>
                    </a:moveTo>
                    <a:lnTo>
                      <a:pt x="41" y="15"/>
                    </a:lnTo>
                    <a:lnTo>
                      <a:pt x="41" y="16"/>
                    </a:lnTo>
                    <a:lnTo>
                      <a:pt x="40" y="16"/>
                    </a:lnTo>
                    <a:lnTo>
                      <a:pt x="39" y="16"/>
                    </a:lnTo>
                    <a:lnTo>
                      <a:pt x="39" y="15"/>
                    </a:lnTo>
                    <a:lnTo>
                      <a:pt x="39" y="13"/>
                    </a:lnTo>
                    <a:lnTo>
                      <a:pt x="38" y="11"/>
                    </a:lnTo>
                    <a:lnTo>
                      <a:pt x="37" y="10"/>
                    </a:lnTo>
                    <a:lnTo>
                      <a:pt x="36" y="9"/>
                    </a:lnTo>
                    <a:lnTo>
                      <a:pt x="35" y="7"/>
                    </a:lnTo>
                    <a:lnTo>
                      <a:pt x="34" y="6"/>
                    </a:lnTo>
                    <a:lnTo>
                      <a:pt x="33" y="5"/>
                    </a:lnTo>
                    <a:lnTo>
                      <a:pt x="31" y="4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2"/>
                    </a:lnTo>
                    <a:lnTo>
                      <a:pt x="11" y="3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9"/>
                    </a:lnTo>
                    <a:lnTo>
                      <a:pt x="3" y="11"/>
                    </a:lnTo>
                    <a:lnTo>
                      <a:pt x="2" y="12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1" y="24"/>
                    </a:lnTo>
                    <a:lnTo>
                      <a:pt x="1" y="26"/>
                    </a:lnTo>
                    <a:lnTo>
                      <a:pt x="2" y="28"/>
                    </a:lnTo>
                    <a:lnTo>
                      <a:pt x="3" y="29"/>
                    </a:lnTo>
                    <a:lnTo>
                      <a:pt x="4" y="31"/>
                    </a:lnTo>
                    <a:lnTo>
                      <a:pt x="5" y="33"/>
                    </a:lnTo>
                    <a:lnTo>
                      <a:pt x="6" y="34"/>
                    </a:lnTo>
                    <a:lnTo>
                      <a:pt x="7" y="35"/>
                    </a:lnTo>
                    <a:lnTo>
                      <a:pt x="9" y="36"/>
                    </a:lnTo>
                    <a:lnTo>
                      <a:pt x="11" y="37"/>
                    </a:lnTo>
                    <a:lnTo>
                      <a:pt x="12" y="38"/>
                    </a:lnTo>
                    <a:lnTo>
                      <a:pt x="14" y="39"/>
                    </a:lnTo>
                    <a:lnTo>
                      <a:pt x="16" y="39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2" y="40"/>
                    </a:lnTo>
                    <a:lnTo>
                      <a:pt x="23" y="39"/>
                    </a:lnTo>
                    <a:lnTo>
                      <a:pt x="25" y="39"/>
                    </a:lnTo>
                    <a:lnTo>
                      <a:pt x="27" y="39"/>
                    </a:lnTo>
                    <a:lnTo>
                      <a:pt x="28" y="38"/>
                    </a:lnTo>
                    <a:lnTo>
                      <a:pt x="29" y="37"/>
                    </a:lnTo>
                    <a:lnTo>
                      <a:pt x="31" y="37"/>
                    </a:lnTo>
                    <a:lnTo>
                      <a:pt x="32" y="36"/>
                    </a:lnTo>
                    <a:lnTo>
                      <a:pt x="33" y="35"/>
                    </a:lnTo>
                    <a:lnTo>
                      <a:pt x="35" y="33"/>
                    </a:lnTo>
                    <a:lnTo>
                      <a:pt x="36" y="32"/>
                    </a:lnTo>
                    <a:lnTo>
                      <a:pt x="36" y="31"/>
                    </a:lnTo>
                    <a:lnTo>
                      <a:pt x="37" y="30"/>
                    </a:lnTo>
                    <a:lnTo>
                      <a:pt x="38" y="28"/>
                    </a:lnTo>
                    <a:lnTo>
                      <a:pt x="39" y="27"/>
                    </a:lnTo>
                    <a:lnTo>
                      <a:pt x="39" y="25"/>
                    </a:lnTo>
                    <a:lnTo>
                      <a:pt x="39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1" y="26"/>
                    </a:lnTo>
                    <a:lnTo>
                      <a:pt x="41" y="26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2" y="27"/>
                    </a:lnTo>
                    <a:lnTo>
                      <a:pt x="43" y="27"/>
                    </a:lnTo>
                    <a:lnTo>
                      <a:pt x="44" y="26"/>
                    </a:lnTo>
                    <a:lnTo>
                      <a:pt x="45" y="26"/>
                    </a:lnTo>
                    <a:lnTo>
                      <a:pt x="45" y="25"/>
                    </a:lnTo>
                    <a:lnTo>
                      <a:pt x="46" y="24"/>
                    </a:lnTo>
                    <a:lnTo>
                      <a:pt x="46" y="23"/>
                    </a:lnTo>
                    <a:lnTo>
                      <a:pt x="47" y="22"/>
                    </a:lnTo>
                    <a:lnTo>
                      <a:pt x="47" y="21"/>
                    </a:lnTo>
                    <a:lnTo>
                      <a:pt x="47" y="20"/>
                    </a:lnTo>
                    <a:lnTo>
                      <a:pt x="46" y="19"/>
                    </a:lnTo>
                    <a:lnTo>
                      <a:pt x="46" y="18"/>
                    </a:lnTo>
                    <a:lnTo>
                      <a:pt x="45" y="17"/>
                    </a:lnTo>
                    <a:lnTo>
                      <a:pt x="45" y="16"/>
                    </a:lnTo>
                    <a:lnTo>
                      <a:pt x="44" y="16"/>
                    </a:lnTo>
                    <a:lnTo>
                      <a:pt x="43" y="15"/>
                    </a:lnTo>
                    <a:lnTo>
                      <a:pt x="42" y="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55" name="Freeform 368"/>
              <p:cNvSpPr>
                <a:spLocks/>
              </p:cNvSpPr>
              <p:nvPr/>
            </p:nvSpPr>
            <p:spPr bwMode="auto">
              <a:xfrm>
                <a:off x="4371" y="1771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3 h 3"/>
                  <a:gd name="T4" fmla="*/ 2 w 3"/>
                  <a:gd name="T5" fmla="*/ 2 h 3"/>
                  <a:gd name="T6" fmla="*/ 3 w 3"/>
                  <a:gd name="T7" fmla="*/ 2 h 3"/>
                  <a:gd name="T8" fmla="*/ 3 w 3"/>
                  <a:gd name="T9" fmla="*/ 1 h 3"/>
                  <a:gd name="T10" fmla="*/ 3 w 3"/>
                  <a:gd name="T11" fmla="*/ 1 h 3"/>
                  <a:gd name="T12" fmla="*/ 2 w 3"/>
                  <a:gd name="T13" fmla="*/ 0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0 w 3"/>
                  <a:gd name="T21" fmla="*/ 0 h 3"/>
                  <a:gd name="T22" fmla="*/ 0 w 3"/>
                  <a:gd name="T23" fmla="*/ 1 h 3"/>
                  <a:gd name="T24" fmla="*/ 0 w 3"/>
                  <a:gd name="T25" fmla="*/ 1 h 3"/>
                  <a:gd name="T26" fmla="*/ 0 w 3"/>
                  <a:gd name="T27" fmla="*/ 2 h 3"/>
                  <a:gd name="T28" fmla="*/ 0 w 3"/>
                  <a:gd name="T29" fmla="*/ 2 h 3"/>
                  <a:gd name="T30" fmla="*/ 1 w 3"/>
                  <a:gd name="T31" fmla="*/ 3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56" name="Freeform 369"/>
              <p:cNvSpPr>
                <a:spLocks/>
              </p:cNvSpPr>
              <p:nvPr/>
            </p:nvSpPr>
            <p:spPr bwMode="auto">
              <a:xfrm>
                <a:off x="4341" y="1776"/>
                <a:ext cx="19" cy="6"/>
              </a:xfrm>
              <a:custGeom>
                <a:avLst/>
                <a:gdLst>
                  <a:gd name="T0" fmla="*/ 0 w 19"/>
                  <a:gd name="T1" fmla="*/ 0 h 6"/>
                  <a:gd name="T2" fmla="*/ 0 w 19"/>
                  <a:gd name="T3" fmla="*/ 1 h 6"/>
                  <a:gd name="T4" fmla="*/ 0 w 19"/>
                  <a:gd name="T5" fmla="*/ 1 h 6"/>
                  <a:gd name="T6" fmla="*/ 1 w 19"/>
                  <a:gd name="T7" fmla="*/ 2 h 6"/>
                  <a:gd name="T8" fmla="*/ 1 w 19"/>
                  <a:gd name="T9" fmla="*/ 3 h 6"/>
                  <a:gd name="T10" fmla="*/ 1 w 19"/>
                  <a:gd name="T11" fmla="*/ 3 h 6"/>
                  <a:gd name="T12" fmla="*/ 2 w 19"/>
                  <a:gd name="T13" fmla="*/ 4 h 6"/>
                  <a:gd name="T14" fmla="*/ 3 w 19"/>
                  <a:gd name="T15" fmla="*/ 4 h 6"/>
                  <a:gd name="T16" fmla="*/ 3 w 19"/>
                  <a:gd name="T17" fmla="*/ 5 h 6"/>
                  <a:gd name="T18" fmla="*/ 5 w 19"/>
                  <a:gd name="T19" fmla="*/ 6 h 6"/>
                  <a:gd name="T20" fmla="*/ 6 w 19"/>
                  <a:gd name="T21" fmla="*/ 6 h 6"/>
                  <a:gd name="T22" fmla="*/ 7 w 19"/>
                  <a:gd name="T23" fmla="*/ 6 h 6"/>
                  <a:gd name="T24" fmla="*/ 8 w 19"/>
                  <a:gd name="T25" fmla="*/ 6 h 6"/>
                  <a:gd name="T26" fmla="*/ 9 w 19"/>
                  <a:gd name="T27" fmla="*/ 6 h 6"/>
                  <a:gd name="T28" fmla="*/ 10 w 19"/>
                  <a:gd name="T29" fmla="*/ 6 h 6"/>
                  <a:gd name="T30" fmla="*/ 10 w 19"/>
                  <a:gd name="T31" fmla="*/ 6 h 6"/>
                  <a:gd name="T32" fmla="*/ 11 w 19"/>
                  <a:gd name="T33" fmla="*/ 6 h 6"/>
                  <a:gd name="T34" fmla="*/ 19 w 19"/>
                  <a:gd name="T35" fmla="*/ 0 h 6"/>
                  <a:gd name="T36" fmla="*/ 0 w 19"/>
                  <a:gd name="T3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6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57" name="Freeform 370"/>
              <p:cNvSpPr>
                <a:spLocks/>
              </p:cNvSpPr>
              <p:nvPr/>
            </p:nvSpPr>
            <p:spPr bwMode="auto">
              <a:xfrm>
                <a:off x="4343" y="1777"/>
                <a:ext cx="12" cy="2"/>
              </a:xfrm>
              <a:custGeom>
                <a:avLst/>
                <a:gdLst>
                  <a:gd name="T0" fmla="*/ 0 w 12"/>
                  <a:gd name="T1" fmla="*/ 0 h 2"/>
                  <a:gd name="T2" fmla="*/ 1 w 12"/>
                  <a:gd name="T3" fmla="*/ 2 h 2"/>
                  <a:gd name="T4" fmla="*/ 9 w 12"/>
                  <a:gd name="T5" fmla="*/ 2 h 2"/>
                  <a:gd name="T6" fmla="*/ 12 w 12"/>
                  <a:gd name="T7" fmla="*/ 0 h 2"/>
                  <a:gd name="T8" fmla="*/ 0 w 1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">
                    <a:moveTo>
                      <a:pt x="0" y="0"/>
                    </a:moveTo>
                    <a:lnTo>
                      <a:pt x="1" y="2"/>
                    </a:lnTo>
                    <a:lnTo>
                      <a:pt x="9" y="2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58" name="Freeform 371"/>
              <p:cNvSpPr>
                <a:spLocks/>
              </p:cNvSpPr>
              <p:nvPr/>
            </p:nvSpPr>
            <p:spPr bwMode="auto">
              <a:xfrm>
                <a:off x="4338" y="1756"/>
                <a:ext cx="5" cy="5"/>
              </a:xfrm>
              <a:custGeom>
                <a:avLst/>
                <a:gdLst>
                  <a:gd name="T0" fmla="*/ 2 w 5"/>
                  <a:gd name="T1" fmla="*/ 5 h 5"/>
                  <a:gd name="T2" fmla="*/ 3 w 5"/>
                  <a:gd name="T3" fmla="*/ 5 h 5"/>
                  <a:gd name="T4" fmla="*/ 4 w 5"/>
                  <a:gd name="T5" fmla="*/ 4 h 5"/>
                  <a:gd name="T6" fmla="*/ 5 w 5"/>
                  <a:gd name="T7" fmla="*/ 4 h 5"/>
                  <a:gd name="T8" fmla="*/ 5 w 5"/>
                  <a:gd name="T9" fmla="*/ 3 h 5"/>
                  <a:gd name="T10" fmla="*/ 5 w 5"/>
                  <a:gd name="T11" fmla="*/ 2 h 5"/>
                  <a:gd name="T12" fmla="*/ 4 w 5"/>
                  <a:gd name="T13" fmla="*/ 1 h 5"/>
                  <a:gd name="T14" fmla="*/ 3 w 5"/>
                  <a:gd name="T15" fmla="*/ 1 h 5"/>
                  <a:gd name="T16" fmla="*/ 2 w 5"/>
                  <a:gd name="T17" fmla="*/ 0 h 5"/>
                  <a:gd name="T18" fmla="*/ 1 w 5"/>
                  <a:gd name="T19" fmla="*/ 1 h 5"/>
                  <a:gd name="T20" fmla="*/ 1 w 5"/>
                  <a:gd name="T21" fmla="*/ 1 h 5"/>
                  <a:gd name="T22" fmla="*/ 0 w 5"/>
                  <a:gd name="T23" fmla="*/ 2 h 5"/>
                  <a:gd name="T24" fmla="*/ 0 w 5"/>
                  <a:gd name="T25" fmla="*/ 3 h 5"/>
                  <a:gd name="T26" fmla="*/ 0 w 5"/>
                  <a:gd name="T27" fmla="*/ 4 h 5"/>
                  <a:gd name="T28" fmla="*/ 1 w 5"/>
                  <a:gd name="T29" fmla="*/ 4 h 5"/>
                  <a:gd name="T30" fmla="*/ 1 w 5"/>
                  <a:gd name="T31" fmla="*/ 5 h 5"/>
                  <a:gd name="T32" fmla="*/ 2 w 5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lnTo>
                      <a:pt x="3" y="5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59" name="Freeform 372"/>
              <p:cNvSpPr>
                <a:spLocks/>
              </p:cNvSpPr>
              <p:nvPr/>
            </p:nvSpPr>
            <p:spPr bwMode="auto">
              <a:xfrm>
                <a:off x="4353" y="1756"/>
                <a:ext cx="6" cy="6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5 w 6"/>
                  <a:gd name="T5" fmla="*/ 5 h 6"/>
                  <a:gd name="T6" fmla="*/ 6 w 6"/>
                  <a:gd name="T7" fmla="*/ 4 h 6"/>
                  <a:gd name="T8" fmla="*/ 6 w 6"/>
                  <a:gd name="T9" fmla="*/ 3 h 6"/>
                  <a:gd name="T10" fmla="*/ 6 w 6"/>
                  <a:gd name="T11" fmla="*/ 2 h 6"/>
                  <a:gd name="T12" fmla="*/ 5 w 6"/>
                  <a:gd name="T13" fmla="*/ 1 h 6"/>
                  <a:gd name="T14" fmla="*/ 4 w 6"/>
                  <a:gd name="T15" fmla="*/ 1 h 6"/>
                  <a:gd name="T16" fmla="*/ 3 w 6"/>
                  <a:gd name="T17" fmla="*/ 0 h 6"/>
                  <a:gd name="T18" fmla="*/ 3 w 6"/>
                  <a:gd name="T19" fmla="*/ 1 h 6"/>
                  <a:gd name="T20" fmla="*/ 2 w 6"/>
                  <a:gd name="T21" fmla="*/ 1 h 6"/>
                  <a:gd name="T22" fmla="*/ 2 w 6"/>
                  <a:gd name="T23" fmla="*/ 1 h 6"/>
                  <a:gd name="T24" fmla="*/ 1 w 6"/>
                  <a:gd name="T25" fmla="*/ 1 h 6"/>
                  <a:gd name="T26" fmla="*/ 1 w 6"/>
                  <a:gd name="T27" fmla="*/ 2 h 6"/>
                  <a:gd name="T28" fmla="*/ 1 w 6"/>
                  <a:gd name="T29" fmla="*/ 2 h 6"/>
                  <a:gd name="T30" fmla="*/ 0 w 6"/>
                  <a:gd name="T31" fmla="*/ 3 h 6"/>
                  <a:gd name="T32" fmla="*/ 0 w 6"/>
                  <a:gd name="T33" fmla="*/ 3 h 6"/>
                  <a:gd name="T34" fmla="*/ 0 w 6"/>
                  <a:gd name="T35" fmla="*/ 4 h 6"/>
                  <a:gd name="T36" fmla="*/ 1 w 6"/>
                  <a:gd name="T37" fmla="*/ 4 h 6"/>
                  <a:gd name="T38" fmla="*/ 1 w 6"/>
                  <a:gd name="T39" fmla="*/ 5 h 6"/>
                  <a:gd name="T40" fmla="*/ 1 w 6"/>
                  <a:gd name="T41" fmla="*/ 5 h 6"/>
                  <a:gd name="T42" fmla="*/ 2 w 6"/>
                  <a:gd name="T43" fmla="*/ 6 h 6"/>
                  <a:gd name="T44" fmla="*/ 2 w 6"/>
                  <a:gd name="T45" fmla="*/ 6 h 6"/>
                  <a:gd name="T46" fmla="*/ 3 w 6"/>
                  <a:gd name="T47" fmla="*/ 6 h 6"/>
                  <a:gd name="T48" fmla="*/ 3 w 6"/>
                  <a:gd name="T4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lnTo>
                      <a:pt x="4" y="6"/>
                    </a:lnTo>
                    <a:lnTo>
                      <a:pt x="5" y="5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60" name="Freeform 373"/>
              <p:cNvSpPr>
                <a:spLocks/>
              </p:cNvSpPr>
              <p:nvPr/>
            </p:nvSpPr>
            <p:spPr bwMode="auto">
              <a:xfrm>
                <a:off x="4340" y="1757"/>
                <a:ext cx="11" cy="14"/>
              </a:xfrm>
              <a:custGeom>
                <a:avLst/>
                <a:gdLst>
                  <a:gd name="T0" fmla="*/ 3 w 11"/>
                  <a:gd name="T1" fmla="*/ 12 h 14"/>
                  <a:gd name="T2" fmla="*/ 8 w 11"/>
                  <a:gd name="T3" fmla="*/ 3 h 14"/>
                  <a:gd name="T4" fmla="*/ 8 w 11"/>
                  <a:gd name="T5" fmla="*/ 0 h 14"/>
                  <a:gd name="T6" fmla="*/ 0 w 11"/>
                  <a:gd name="T7" fmla="*/ 14 h 14"/>
                  <a:gd name="T8" fmla="*/ 11 w 11"/>
                  <a:gd name="T9" fmla="*/ 14 h 14"/>
                  <a:gd name="T10" fmla="*/ 11 w 11"/>
                  <a:gd name="T11" fmla="*/ 12 h 14"/>
                  <a:gd name="T12" fmla="*/ 3 w 11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4">
                    <a:moveTo>
                      <a:pt x="3" y="12"/>
                    </a:moveTo>
                    <a:lnTo>
                      <a:pt x="8" y="3"/>
                    </a:lnTo>
                    <a:lnTo>
                      <a:pt x="8" y="0"/>
                    </a:lnTo>
                    <a:lnTo>
                      <a:pt x="0" y="14"/>
                    </a:lnTo>
                    <a:lnTo>
                      <a:pt x="11" y="14"/>
                    </a:lnTo>
                    <a:lnTo>
                      <a:pt x="11" y="12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</p:grpSp>
        <p:sp>
          <p:nvSpPr>
            <p:cNvPr id="202" name="Rectangle 375"/>
            <p:cNvSpPr>
              <a:spLocks noChangeArrowheads="1"/>
            </p:cNvSpPr>
            <p:nvPr/>
          </p:nvSpPr>
          <p:spPr bwMode="auto">
            <a:xfrm>
              <a:off x="6137275" y="2740025"/>
              <a:ext cx="455613" cy="277813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/>
            </a:p>
          </p:txBody>
        </p:sp>
        <p:sp>
          <p:nvSpPr>
            <p:cNvPr id="203" name="Rectangle 376"/>
            <p:cNvSpPr>
              <a:spLocks noChangeArrowheads="1"/>
            </p:cNvSpPr>
            <p:nvPr/>
          </p:nvSpPr>
          <p:spPr bwMode="auto">
            <a:xfrm>
              <a:off x="6592888" y="2741613"/>
              <a:ext cx="455613" cy="277813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/>
            </a:p>
          </p:txBody>
        </p:sp>
        <p:pic>
          <p:nvPicPr>
            <p:cNvPr id="204" name="Picture 377"/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32513" y="2459038"/>
              <a:ext cx="461963" cy="287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05" name="Group 380"/>
            <p:cNvGrpSpPr>
              <a:grpSpLocks/>
            </p:cNvGrpSpPr>
            <p:nvPr/>
          </p:nvGrpSpPr>
          <p:grpSpPr bwMode="auto">
            <a:xfrm>
              <a:off x="6711950" y="2457450"/>
              <a:ext cx="187325" cy="277813"/>
              <a:chOff x="4228" y="1548"/>
              <a:chExt cx="118" cy="175"/>
            </a:xfrm>
          </p:grpSpPr>
          <p:pic>
            <p:nvPicPr>
              <p:cNvPr id="206" name="Picture 378"/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228" y="1548"/>
                <a:ext cx="118" cy="1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07" name="Picture 379"/>
              <p:cNvPicPr>
                <a:picLocks noChangeAspect="1" noChangeArrowheads="1"/>
              </p:cNvPicPr>
              <p:nvPr/>
            </p:nvPicPr>
            <p:blipFill>
              <a:blip r:embed="rId1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228" y="1548"/>
                <a:ext cx="118" cy="1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310" name="グループ化 309"/>
          <p:cNvGrpSpPr/>
          <p:nvPr/>
        </p:nvGrpSpPr>
        <p:grpSpPr>
          <a:xfrm>
            <a:off x="3016105" y="5259289"/>
            <a:ext cx="578287" cy="473924"/>
            <a:chOff x="3208338" y="3263901"/>
            <a:chExt cx="990600" cy="792163"/>
          </a:xfrm>
        </p:grpSpPr>
        <p:pic>
          <p:nvPicPr>
            <p:cNvPr id="311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2" name="Picture 9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13" name="グループ化 312"/>
          <p:cNvGrpSpPr/>
          <p:nvPr/>
        </p:nvGrpSpPr>
        <p:grpSpPr>
          <a:xfrm>
            <a:off x="3019036" y="5791804"/>
            <a:ext cx="565731" cy="484384"/>
            <a:chOff x="6099175" y="2339975"/>
            <a:chExt cx="990600" cy="790575"/>
          </a:xfrm>
        </p:grpSpPr>
        <p:pic>
          <p:nvPicPr>
            <p:cNvPr id="314" name="Picture 26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99175" y="2339975"/>
              <a:ext cx="990600" cy="790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15" name="Group 271"/>
            <p:cNvGrpSpPr>
              <a:grpSpLocks/>
            </p:cNvGrpSpPr>
            <p:nvPr/>
          </p:nvGrpSpPr>
          <p:grpSpPr bwMode="auto">
            <a:xfrm>
              <a:off x="6137275" y="2454275"/>
              <a:ext cx="911225" cy="560388"/>
              <a:chOff x="3866" y="1546"/>
              <a:chExt cx="574" cy="353"/>
            </a:xfrm>
          </p:grpSpPr>
          <p:sp>
            <p:nvSpPr>
              <p:cNvPr id="424" name="Rectangle 269"/>
              <p:cNvSpPr>
                <a:spLocks noChangeArrowheads="1"/>
              </p:cNvSpPr>
              <p:nvPr/>
            </p:nvSpPr>
            <p:spPr bwMode="auto">
              <a:xfrm>
                <a:off x="3866" y="1546"/>
                <a:ext cx="574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5" name="Rectangle 270"/>
              <p:cNvSpPr>
                <a:spLocks noChangeArrowheads="1"/>
              </p:cNvSpPr>
              <p:nvPr/>
            </p:nvSpPr>
            <p:spPr bwMode="auto">
              <a:xfrm>
                <a:off x="3866" y="1546"/>
                <a:ext cx="574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316" name="Group 320"/>
            <p:cNvGrpSpPr>
              <a:grpSpLocks/>
            </p:cNvGrpSpPr>
            <p:nvPr/>
          </p:nvGrpSpPr>
          <p:grpSpPr bwMode="auto">
            <a:xfrm>
              <a:off x="6189663" y="2771775"/>
              <a:ext cx="366713" cy="215900"/>
              <a:chOff x="3899" y="1746"/>
              <a:chExt cx="231" cy="136"/>
            </a:xfrm>
          </p:grpSpPr>
          <p:sp>
            <p:nvSpPr>
              <p:cNvPr id="377" name="Freeform 273"/>
              <p:cNvSpPr>
                <a:spLocks/>
              </p:cNvSpPr>
              <p:nvPr/>
            </p:nvSpPr>
            <p:spPr bwMode="auto">
              <a:xfrm>
                <a:off x="4076" y="1796"/>
                <a:ext cx="43" cy="52"/>
              </a:xfrm>
              <a:custGeom>
                <a:avLst/>
                <a:gdLst>
                  <a:gd name="T0" fmla="*/ 1 w 43"/>
                  <a:gd name="T1" fmla="*/ 3 h 52"/>
                  <a:gd name="T2" fmla="*/ 2 w 43"/>
                  <a:gd name="T3" fmla="*/ 1 h 52"/>
                  <a:gd name="T4" fmla="*/ 3 w 43"/>
                  <a:gd name="T5" fmla="*/ 1 h 52"/>
                  <a:gd name="T6" fmla="*/ 5 w 43"/>
                  <a:gd name="T7" fmla="*/ 0 h 52"/>
                  <a:gd name="T8" fmla="*/ 8 w 43"/>
                  <a:gd name="T9" fmla="*/ 0 h 52"/>
                  <a:gd name="T10" fmla="*/ 10 w 43"/>
                  <a:gd name="T11" fmla="*/ 0 h 52"/>
                  <a:gd name="T12" fmla="*/ 13 w 43"/>
                  <a:gd name="T13" fmla="*/ 0 h 52"/>
                  <a:gd name="T14" fmla="*/ 16 w 43"/>
                  <a:gd name="T15" fmla="*/ 1 h 52"/>
                  <a:gd name="T16" fmla="*/ 20 w 43"/>
                  <a:gd name="T17" fmla="*/ 1 h 52"/>
                  <a:gd name="T18" fmla="*/ 23 w 43"/>
                  <a:gd name="T19" fmla="*/ 2 h 52"/>
                  <a:gd name="T20" fmla="*/ 26 w 43"/>
                  <a:gd name="T21" fmla="*/ 2 h 52"/>
                  <a:gd name="T22" fmla="*/ 28 w 43"/>
                  <a:gd name="T23" fmla="*/ 3 h 52"/>
                  <a:gd name="T24" fmla="*/ 31 w 43"/>
                  <a:gd name="T25" fmla="*/ 3 h 52"/>
                  <a:gd name="T26" fmla="*/ 33 w 43"/>
                  <a:gd name="T27" fmla="*/ 4 h 52"/>
                  <a:gd name="T28" fmla="*/ 35 w 43"/>
                  <a:gd name="T29" fmla="*/ 4 h 52"/>
                  <a:gd name="T30" fmla="*/ 36 w 43"/>
                  <a:gd name="T31" fmla="*/ 5 h 52"/>
                  <a:gd name="T32" fmla="*/ 36 w 43"/>
                  <a:gd name="T33" fmla="*/ 5 h 52"/>
                  <a:gd name="T34" fmla="*/ 36 w 43"/>
                  <a:gd name="T35" fmla="*/ 5 h 52"/>
                  <a:gd name="T36" fmla="*/ 36 w 43"/>
                  <a:gd name="T37" fmla="*/ 4 h 52"/>
                  <a:gd name="T38" fmla="*/ 36 w 43"/>
                  <a:gd name="T39" fmla="*/ 4 h 52"/>
                  <a:gd name="T40" fmla="*/ 37 w 43"/>
                  <a:gd name="T41" fmla="*/ 3 h 52"/>
                  <a:gd name="T42" fmla="*/ 37 w 43"/>
                  <a:gd name="T43" fmla="*/ 3 h 52"/>
                  <a:gd name="T44" fmla="*/ 38 w 43"/>
                  <a:gd name="T45" fmla="*/ 3 h 52"/>
                  <a:gd name="T46" fmla="*/ 39 w 43"/>
                  <a:gd name="T47" fmla="*/ 2 h 52"/>
                  <a:gd name="T48" fmla="*/ 40 w 43"/>
                  <a:gd name="T49" fmla="*/ 2 h 52"/>
                  <a:gd name="T50" fmla="*/ 41 w 43"/>
                  <a:gd name="T51" fmla="*/ 2 h 52"/>
                  <a:gd name="T52" fmla="*/ 42 w 43"/>
                  <a:gd name="T53" fmla="*/ 3 h 52"/>
                  <a:gd name="T54" fmla="*/ 42 w 43"/>
                  <a:gd name="T55" fmla="*/ 3 h 52"/>
                  <a:gd name="T56" fmla="*/ 43 w 43"/>
                  <a:gd name="T57" fmla="*/ 3 h 52"/>
                  <a:gd name="T58" fmla="*/ 43 w 43"/>
                  <a:gd name="T59" fmla="*/ 3 h 52"/>
                  <a:gd name="T60" fmla="*/ 43 w 43"/>
                  <a:gd name="T61" fmla="*/ 4 h 52"/>
                  <a:gd name="T62" fmla="*/ 43 w 43"/>
                  <a:gd name="T63" fmla="*/ 4 h 52"/>
                  <a:gd name="T64" fmla="*/ 43 w 43"/>
                  <a:gd name="T65" fmla="*/ 4 h 52"/>
                  <a:gd name="T66" fmla="*/ 43 w 43"/>
                  <a:gd name="T67" fmla="*/ 52 h 52"/>
                  <a:gd name="T68" fmla="*/ 36 w 43"/>
                  <a:gd name="T69" fmla="*/ 52 h 52"/>
                  <a:gd name="T70" fmla="*/ 36 w 43"/>
                  <a:gd name="T71" fmla="*/ 49 h 52"/>
                  <a:gd name="T72" fmla="*/ 36 w 43"/>
                  <a:gd name="T73" fmla="*/ 42 h 52"/>
                  <a:gd name="T74" fmla="*/ 36 w 43"/>
                  <a:gd name="T75" fmla="*/ 34 h 52"/>
                  <a:gd name="T76" fmla="*/ 36 w 43"/>
                  <a:gd name="T77" fmla="*/ 31 h 52"/>
                  <a:gd name="T78" fmla="*/ 35 w 43"/>
                  <a:gd name="T79" fmla="*/ 30 h 52"/>
                  <a:gd name="T80" fmla="*/ 33 w 43"/>
                  <a:gd name="T81" fmla="*/ 30 h 52"/>
                  <a:gd name="T82" fmla="*/ 31 w 43"/>
                  <a:gd name="T83" fmla="*/ 29 h 52"/>
                  <a:gd name="T84" fmla="*/ 29 w 43"/>
                  <a:gd name="T85" fmla="*/ 29 h 52"/>
                  <a:gd name="T86" fmla="*/ 27 w 43"/>
                  <a:gd name="T87" fmla="*/ 28 h 52"/>
                  <a:gd name="T88" fmla="*/ 25 w 43"/>
                  <a:gd name="T89" fmla="*/ 28 h 52"/>
                  <a:gd name="T90" fmla="*/ 22 w 43"/>
                  <a:gd name="T91" fmla="*/ 27 h 52"/>
                  <a:gd name="T92" fmla="*/ 20 w 43"/>
                  <a:gd name="T93" fmla="*/ 26 h 52"/>
                  <a:gd name="T94" fmla="*/ 17 w 43"/>
                  <a:gd name="T95" fmla="*/ 25 h 52"/>
                  <a:gd name="T96" fmla="*/ 14 w 43"/>
                  <a:gd name="T97" fmla="*/ 25 h 52"/>
                  <a:gd name="T98" fmla="*/ 12 w 43"/>
                  <a:gd name="T99" fmla="*/ 24 h 52"/>
                  <a:gd name="T100" fmla="*/ 9 w 43"/>
                  <a:gd name="T101" fmla="*/ 23 h 52"/>
                  <a:gd name="T102" fmla="*/ 7 w 43"/>
                  <a:gd name="T103" fmla="*/ 23 h 52"/>
                  <a:gd name="T104" fmla="*/ 4 w 43"/>
                  <a:gd name="T105" fmla="*/ 22 h 52"/>
                  <a:gd name="T106" fmla="*/ 2 w 43"/>
                  <a:gd name="T107" fmla="*/ 22 h 52"/>
                  <a:gd name="T108" fmla="*/ 0 w 43"/>
                  <a:gd name="T109" fmla="*/ 21 h 52"/>
                  <a:gd name="T110" fmla="*/ 1 w 43"/>
                  <a:gd name="T111" fmla="*/ 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2">
                    <a:moveTo>
                      <a:pt x="1" y="3"/>
                    </a:moveTo>
                    <a:lnTo>
                      <a:pt x="2" y="1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20" y="1"/>
                    </a:lnTo>
                    <a:lnTo>
                      <a:pt x="23" y="2"/>
                    </a:lnTo>
                    <a:lnTo>
                      <a:pt x="26" y="2"/>
                    </a:lnTo>
                    <a:lnTo>
                      <a:pt x="28" y="3"/>
                    </a:lnTo>
                    <a:lnTo>
                      <a:pt x="31" y="3"/>
                    </a:lnTo>
                    <a:lnTo>
                      <a:pt x="33" y="4"/>
                    </a:lnTo>
                    <a:lnTo>
                      <a:pt x="35" y="4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9" y="2"/>
                    </a:lnTo>
                    <a:lnTo>
                      <a:pt x="40" y="2"/>
                    </a:lnTo>
                    <a:lnTo>
                      <a:pt x="41" y="2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52"/>
                    </a:lnTo>
                    <a:lnTo>
                      <a:pt x="36" y="52"/>
                    </a:lnTo>
                    <a:lnTo>
                      <a:pt x="36" y="49"/>
                    </a:lnTo>
                    <a:lnTo>
                      <a:pt x="36" y="42"/>
                    </a:lnTo>
                    <a:lnTo>
                      <a:pt x="36" y="34"/>
                    </a:lnTo>
                    <a:lnTo>
                      <a:pt x="36" y="31"/>
                    </a:lnTo>
                    <a:lnTo>
                      <a:pt x="35" y="30"/>
                    </a:lnTo>
                    <a:lnTo>
                      <a:pt x="33" y="30"/>
                    </a:lnTo>
                    <a:lnTo>
                      <a:pt x="31" y="29"/>
                    </a:lnTo>
                    <a:lnTo>
                      <a:pt x="29" y="29"/>
                    </a:lnTo>
                    <a:lnTo>
                      <a:pt x="27" y="28"/>
                    </a:lnTo>
                    <a:lnTo>
                      <a:pt x="25" y="28"/>
                    </a:lnTo>
                    <a:lnTo>
                      <a:pt x="22" y="27"/>
                    </a:lnTo>
                    <a:lnTo>
                      <a:pt x="20" y="26"/>
                    </a:lnTo>
                    <a:lnTo>
                      <a:pt x="17" y="25"/>
                    </a:lnTo>
                    <a:lnTo>
                      <a:pt x="14" y="25"/>
                    </a:lnTo>
                    <a:lnTo>
                      <a:pt x="12" y="24"/>
                    </a:lnTo>
                    <a:lnTo>
                      <a:pt x="9" y="23"/>
                    </a:lnTo>
                    <a:lnTo>
                      <a:pt x="7" y="23"/>
                    </a:lnTo>
                    <a:lnTo>
                      <a:pt x="4" y="22"/>
                    </a:lnTo>
                    <a:lnTo>
                      <a:pt x="2" y="22"/>
                    </a:lnTo>
                    <a:lnTo>
                      <a:pt x="0" y="21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274"/>
              <p:cNvSpPr>
                <a:spLocks/>
              </p:cNvSpPr>
              <p:nvPr/>
            </p:nvSpPr>
            <p:spPr bwMode="auto">
              <a:xfrm>
                <a:off x="4065" y="1785"/>
                <a:ext cx="25" cy="22"/>
              </a:xfrm>
              <a:custGeom>
                <a:avLst/>
                <a:gdLst>
                  <a:gd name="T0" fmla="*/ 25 w 25"/>
                  <a:gd name="T1" fmla="*/ 22 h 22"/>
                  <a:gd name="T2" fmla="*/ 25 w 25"/>
                  <a:gd name="T3" fmla="*/ 0 h 22"/>
                  <a:gd name="T4" fmla="*/ 0 w 25"/>
                  <a:gd name="T5" fmla="*/ 5 h 22"/>
                  <a:gd name="T6" fmla="*/ 0 w 25"/>
                  <a:gd name="T7" fmla="*/ 22 h 22"/>
                  <a:gd name="T8" fmla="*/ 25 w 25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2">
                    <a:moveTo>
                      <a:pt x="25" y="22"/>
                    </a:moveTo>
                    <a:lnTo>
                      <a:pt x="25" y="0"/>
                    </a:lnTo>
                    <a:lnTo>
                      <a:pt x="0" y="5"/>
                    </a:lnTo>
                    <a:lnTo>
                      <a:pt x="0" y="22"/>
                    </a:lnTo>
                    <a:lnTo>
                      <a:pt x="25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275"/>
              <p:cNvSpPr>
                <a:spLocks/>
              </p:cNvSpPr>
              <p:nvPr/>
            </p:nvSpPr>
            <p:spPr bwMode="auto">
              <a:xfrm>
                <a:off x="4069" y="1791"/>
                <a:ext cx="17" cy="26"/>
              </a:xfrm>
              <a:custGeom>
                <a:avLst/>
                <a:gdLst>
                  <a:gd name="T0" fmla="*/ 17 w 17"/>
                  <a:gd name="T1" fmla="*/ 0 h 26"/>
                  <a:gd name="T2" fmla="*/ 0 w 17"/>
                  <a:gd name="T3" fmla="*/ 0 h 26"/>
                  <a:gd name="T4" fmla="*/ 0 w 17"/>
                  <a:gd name="T5" fmla="*/ 26 h 26"/>
                  <a:gd name="T6" fmla="*/ 6 w 17"/>
                  <a:gd name="T7" fmla="*/ 26 h 26"/>
                  <a:gd name="T8" fmla="*/ 17 w 17"/>
                  <a:gd name="T9" fmla="*/ 25 h 26"/>
                  <a:gd name="T10" fmla="*/ 17 w 17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6">
                    <a:moveTo>
                      <a:pt x="17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6" y="26"/>
                    </a:lnTo>
                    <a:lnTo>
                      <a:pt x="17" y="2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276"/>
              <p:cNvSpPr>
                <a:spLocks/>
              </p:cNvSpPr>
              <p:nvPr/>
            </p:nvSpPr>
            <p:spPr bwMode="auto">
              <a:xfrm>
                <a:off x="4049" y="1798"/>
                <a:ext cx="61" cy="48"/>
              </a:xfrm>
              <a:custGeom>
                <a:avLst/>
                <a:gdLst>
                  <a:gd name="T0" fmla="*/ 14 w 61"/>
                  <a:gd name="T1" fmla="*/ 0 h 48"/>
                  <a:gd name="T2" fmla="*/ 13 w 61"/>
                  <a:gd name="T3" fmla="*/ 0 h 48"/>
                  <a:gd name="T4" fmla="*/ 13 w 61"/>
                  <a:gd name="T5" fmla="*/ 0 h 48"/>
                  <a:gd name="T6" fmla="*/ 12 w 61"/>
                  <a:gd name="T7" fmla="*/ 0 h 48"/>
                  <a:gd name="T8" fmla="*/ 11 w 61"/>
                  <a:gd name="T9" fmla="*/ 1 h 48"/>
                  <a:gd name="T10" fmla="*/ 9 w 61"/>
                  <a:gd name="T11" fmla="*/ 1 h 48"/>
                  <a:gd name="T12" fmla="*/ 8 w 61"/>
                  <a:gd name="T13" fmla="*/ 2 h 48"/>
                  <a:gd name="T14" fmla="*/ 7 w 61"/>
                  <a:gd name="T15" fmla="*/ 3 h 48"/>
                  <a:gd name="T16" fmla="*/ 5 w 61"/>
                  <a:gd name="T17" fmla="*/ 4 h 48"/>
                  <a:gd name="T18" fmla="*/ 3 w 61"/>
                  <a:gd name="T19" fmla="*/ 7 h 48"/>
                  <a:gd name="T20" fmla="*/ 2 w 61"/>
                  <a:gd name="T21" fmla="*/ 12 h 48"/>
                  <a:gd name="T22" fmla="*/ 1 w 61"/>
                  <a:gd name="T23" fmla="*/ 18 h 48"/>
                  <a:gd name="T24" fmla="*/ 1 w 61"/>
                  <a:gd name="T25" fmla="*/ 25 h 48"/>
                  <a:gd name="T26" fmla="*/ 0 w 61"/>
                  <a:gd name="T27" fmla="*/ 31 h 48"/>
                  <a:gd name="T28" fmla="*/ 0 w 61"/>
                  <a:gd name="T29" fmla="*/ 37 h 48"/>
                  <a:gd name="T30" fmla="*/ 1 w 61"/>
                  <a:gd name="T31" fmla="*/ 41 h 48"/>
                  <a:gd name="T32" fmla="*/ 1 w 61"/>
                  <a:gd name="T33" fmla="*/ 43 h 48"/>
                  <a:gd name="T34" fmla="*/ 54 w 61"/>
                  <a:gd name="T35" fmla="*/ 48 h 48"/>
                  <a:gd name="T36" fmla="*/ 53 w 61"/>
                  <a:gd name="T37" fmla="*/ 34 h 48"/>
                  <a:gd name="T38" fmla="*/ 53 w 61"/>
                  <a:gd name="T39" fmla="*/ 34 h 48"/>
                  <a:gd name="T40" fmla="*/ 53 w 61"/>
                  <a:gd name="T41" fmla="*/ 34 h 48"/>
                  <a:gd name="T42" fmla="*/ 54 w 61"/>
                  <a:gd name="T43" fmla="*/ 33 h 48"/>
                  <a:gd name="T44" fmla="*/ 54 w 61"/>
                  <a:gd name="T45" fmla="*/ 33 h 48"/>
                  <a:gd name="T46" fmla="*/ 55 w 61"/>
                  <a:gd name="T47" fmla="*/ 33 h 48"/>
                  <a:gd name="T48" fmla="*/ 55 w 61"/>
                  <a:gd name="T49" fmla="*/ 32 h 48"/>
                  <a:gd name="T50" fmla="*/ 56 w 61"/>
                  <a:gd name="T51" fmla="*/ 32 h 48"/>
                  <a:gd name="T52" fmla="*/ 56 w 61"/>
                  <a:gd name="T53" fmla="*/ 31 h 48"/>
                  <a:gd name="T54" fmla="*/ 58 w 61"/>
                  <a:gd name="T55" fmla="*/ 30 h 48"/>
                  <a:gd name="T56" fmla="*/ 59 w 61"/>
                  <a:gd name="T57" fmla="*/ 29 h 48"/>
                  <a:gd name="T58" fmla="*/ 60 w 61"/>
                  <a:gd name="T59" fmla="*/ 28 h 48"/>
                  <a:gd name="T60" fmla="*/ 60 w 61"/>
                  <a:gd name="T61" fmla="*/ 27 h 48"/>
                  <a:gd name="T62" fmla="*/ 61 w 61"/>
                  <a:gd name="T63" fmla="*/ 25 h 48"/>
                  <a:gd name="T64" fmla="*/ 61 w 61"/>
                  <a:gd name="T65" fmla="*/ 24 h 48"/>
                  <a:gd name="T66" fmla="*/ 61 w 61"/>
                  <a:gd name="T67" fmla="*/ 22 h 48"/>
                  <a:gd name="T68" fmla="*/ 60 w 61"/>
                  <a:gd name="T69" fmla="*/ 20 h 48"/>
                  <a:gd name="T70" fmla="*/ 60 w 61"/>
                  <a:gd name="T71" fmla="*/ 19 h 48"/>
                  <a:gd name="T72" fmla="*/ 59 w 61"/>
                  <a:gd name="T73" fmla="*/ 18 h 48"/>
                  <a:gd name="T74" fmla="*/ 58 w 61"/>
                  <a:gd name="T75" fmla="*/ 15 h 48"/>
                  <a:gd name="T76" fmla="*/ 56 w 61"/>
                  <a:gd name="T77" fmla="*/ 12 h 48"/>
                  <a:gd name="T78" fmla="*/ 54 w 61"/>
                  <a:gd name="T79" fmla="*/ 9 h 48"/>
                  <a:gd name="T80" fmla="*/ 51 w 61"/>
                  <a:gd name="T81" fmla="*/ 6 h 48"/>
                  <a:gd name="T82" fmla="*/ 49 w 61"/>
                  <a:gd name="T83" fmla="*/ 3 h 48"/>
                  <a:gd name="T84" fmla="*/ 45 w 61"/>
                  <a:gd name="T85" fmla="*/ 1 h 48"/>
                  <a:gd name="T86" fmla="*/ 45 w 61"/>
                  <a:gd name="T87" fmla="*/ 1 h 48"/>
                  <a:gd name="T88" fmla="*/ 44 w 61"/>
                  <a:gd name="T89" fmla="*/ 1 h 48"/>
                  <a:gd name="T90" fmla="*/ 43 w 61"/>
                  <a:gd name="T91" fmla="*/ 0 h 48"/>
                  <a:gd name="T92" fmla="*/ 42 w 61"/>
                  <a:gd name="T93" fmla="*/ 0 h 48"/>
                  <a:gd name="T94" fmla="*/ 41 w 61"/>
                  <a:gd name="T95" fmla="*/ 0 h 48"/>
                  <a:gd name="T96" fmla="*/ 39 w 61"/>
                  <a:gd name="T97" fmla="*/ 0 h 48"/>
                  <a:gd name="T98" fmla="*/ 38 w 61"/>
                  <a:gd name="T99" fmla="*/ 0 h 48"/>
                  <a:gd name="T100" fmla="*/ 37 w 61"/>
                  <a:gd name="T101" fmla="*/ 0 h 48"/>
                  <a:gd name="T102" fmla="*/ 27 w 61"/>
                  <a:gd name="T103" fmla="*/ 12 h 48"/>
                  <a:gd name="T104" fmla="*/ 19 w 61"/>
                  <a:gd name="T105" fmla="*/ 0 h 48"/>
                  <a:gd name="T106" fmla="*/ 14 w 61"/>
                  <a:gd name="T10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1" h="48">
                    <a:moveTo>
                      <a:pt x="14" y="0"/>
                    </a:moveTo>
                    <a:lnTo>
                      <a:pt x="13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1" y="18"/>
                    </a:lnTo>
                    <a:lnTo>
                      <a:pt x="1" y="25"/>
                    </a:lnTo>
                    <a:lnTo>
                      <a:pt x="0" y="31"/>
                    </a:lnTo>
                    <a:lnTo>
                      <a:pt x="0" y="37"/>
                    </a:lnTo>
                    <a:lnTo>
                      <a:pt x="1" y="41"/>
                    </a:lnTo>
                    <a:lnTo>
                      <a:pt x="1" y="43"/>
                    </a:lnTo>
                    <a:lnTo>
                      <a:pt x="54" y="48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5" y="33"/>
                    </a:lnTo>
                    <a:lnTo>
                      <a:pt x="55" y="32"/>
                    </a:lnTo>
                    <a:lnTo>
                      <a:pt x="56" y="32"/>
                    </a:lnTo>
                    <a:lnTo>
                      <a:pt x="56" y="31"/>
                    </a:lnTo>
                    <a:lnTo>
                      <a:pt x="58" y="30"/>
                    </a:lnTo>
                    <a:lnTo>
                      <a:pt x="59" y="29"/>
                    </a:lnTo>
                    <a:lnTo>
                      <a:pt x="60" y="28"/>
                    </a:lnTo>
                    <a:lnTo>
                      <a:pt x="60" y="27"/>
                    </a:lnTo>
                    <a:lnTo>
                      <a:pt x="61" y="25"/>
                    </a:lnTo>
                    <a:lnTo>
                      <a:pt x="61" y="24"/>
                    </a:lnTo>
                    <a:lnTo>
                      <a:pt x="61" y="22"/>
                    </a:lnTo>
                    <a:lnTo>
                      <a:pt x="60" y="20"/>
                    </a:lnTo>
                    <a:lnTo>
                      <a:pt x="60" y="19"/>
                    </a:lnTo>
                    <a:lnTo>
                      <a:pt x="59" y="18"/>
                    </a:lnTo>
                    <a:lnTo>
                      <a:pt x="58" y="15"/>
                    </a:lnTo>
                    <a:lnTo>
                      <a:pt x="56" y="12"/>
                    </a:lnTo>
                    <a:lnTo>
                      <a:pt x="54" y="9"/>
                    </a:lnTo>
                    <a:lnTo>
                      <a:pt x="51" y="6"/>
                    </a:lnTo>
                    <a:lnTo>
                      <a:pt x="49" y="3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27" y="12"/>
                    </a:lnTo>
                    <a:lnTo>
                      <a:pt x="19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277"/>
              <p:cNvSpPr>
                <a:spLocks/>
              </p:cNvSpPr>
              <p:nvPr/>
            </p:nvSpPr>
            <p:spPr bwMode="auto">
              <a:xfrm>
                <a:off x="4052" y="1800"/>
                <a:ext cx="55" cy="45"/>
              </a:xfrm>
              <a:custGeom>
                <a:avLst/>
                <a:gdLst>
                  <a:gd name="T0" fmla="*/ 0 w 55"/>
                  <a:gd name="T1" fmla="*/ 39 h 45"/>
                  <a:gd name="T2" fmla="*/ 0 w 55"/>
                  <a:gd name="T3" fmla="*/ 28 h 45"/>
                  <a:gd name="T4" fmla="*/ 0 w 55"/>
                  <a:gd name="T5" fmla="*/ 20 h 45"/>
                  <a:gd name="T6" fmla="*/ 1 w 55"/>
                  <a:gd name="T7" fmla="*/ 14 h 45"/>
                  <a:gd name="T8" fmla="*/ 1 w 55"/>
                  <a:gd name="T9" fmla="*/ 9 h 45"/>
                  <a:gd name="T10" fmla="*/ 2 w 55"/>
                  <a:gd name="T11" fmla="*/ 7 h 45"/>
                  <a:gd name="T12" fmla="*/ 3 w 55"/>
                  <a:gd name="T13" fmla="*/ 5 h 45"/>
                  <a:gd name="T14" fmla="*/ 3 w 55"/>
                  <a:gd name="T15" fmla="*/ 4 h 45"/>
                  <a:gd name="T16" fmla="*/ 3 w 55"/>
                  <a:gd name="T17" fmla="*/ 4 h 45"/>
                  <a:gd name="T18" fmla="*/ 4 w 55"/>
                  <a:gd name="T19" fmla="*/ 4 h 45"/>
                  <a:gd name="T20" fmla="*/ 4 w 55"/>
                  <a:gd name="T21" fmla="*/ 3 h 45"/>
                  <a:gd name="T22" fmla="*/ 5 w 55"/>
                  <a:gd name="T23" fmla="*/ 2 h 45"/>
                  <a:gd name="T24" fmla="*/ 6 w 55"/>
                  <a:gd name="T25" fmla="*/ 2 h 45"/>
                  <a:gd name="T26" fmla="*/ 7 w 55"/>
                  <a:gd name="T27" fmla="*/ 1 h 45"/>
                  <a:gd name="T28" fmla="*/ 8 w 55"/>
                  <a:gd name="T29" fmla="*/ 1 h 45"/>
                  <a:gd name="T30" fmla="*/ 9 w 55"/>
                  <a:gd name="T31" fmla="*/ 1 h 45"/>
                  <a:gd name="T32" fmla="*/ 10 w 55"/>
                  <a:gd name="T33" fmla="*/ 0 h 45"/>
                  <a:gd name="T34" fmla="*/ 15 w 55"/>
                  <a:gd name="T35" fmla="*/ 0 h 45"/>
                  <a:gd name="T36" fmla="*/ 24 w 55"/>
                  <a:gd name="T37" fmla="*/ 13 h 45"/>
                  <a:gd name="T38" fmla="*/ 35 w 55"/>
                  <a:gd name="T39" fmla="*/ 0 h 45"/>
                  <a:gd name="T40" fmla="*/ 39 w 55"/>
                  <a:gd name="T41" fmla="*/ 0 h 45"/>
                  <a:gd name="T42" fmla="*/ 41 w 55"/>
                  <a:gd name="T43" fmla="*/ 1 h 45"/>
                  <a:gd name="T44" fmla="*/ 44 w 55"/>
                  <a:gd name="T45" fmla="*/ 2 h 45"/>
                  <a:gd name="T46" fmla="*/ 46 w 55"/>
                  <a:gd name="T47" fmla="*/ 5 h 45"/>
                  <a:gd name="T48" fmla="*/ 49 w 55"/>
                  <a:gd name="T49" fmla="*/ 7 h 45"/>
                  <a:gd name="T50" fmla="*/ 51 w 55"/>
                  <a:gd name="T51" fmla="*/ 10 h 45"/>
                  <a:gd name="T52" fmla="*/ 52 w 55"/>
                  <a:gd name="T53" fmla="*/ 13 h 45"/>
                  <a:gd name="T54" fmla="*/ 53 w 55"/>
                  <a:gd name="T55" fmla="*/ 14 h 45"/>
                  <a:gd name="T56" fmla="*/ 54 w 55"/>
                  <a:gd name="T57" fmla="*/ 15 h 45"/>
                  <a:gd name="T58" fmla="*/ 54 w 55"/>
                  <a:gd name="T59" fmla="*/ 16 h 45"/>
                  <a:gd name="T60" fmla="*/ 55 w 55"/>
                  <a:gd name="T61" fmla="*/ 18 h 45"/>
                  <a:gd name="T62" fmla="*/ 55 w 55"/>
                  <a:gd name="T63" fmla="*/ 20 h 45"/>
                  <a:gd name="T64" fmla="*/ 54 w 55"/>
                  <a:gd name="T65" fmla="*/ 23 h 45"/>
                  <a:gd name="T66" fmla="*/ 53 w 55"/>
                  <a:gd name="T67" fmla="*/ 24 h 45"/>
                  <a:gd name="T68" fmla="*/ 52 w 55"/>
                  <a:gd name="T69" fmla="*/ 26 h 45"/>
                  <a:gd name="T70" fmla="*/ 51 w 55"/>
                  <a:gd name="T71" fmla="*/ 27 h 45"/>
                  <a:gd name="T72" fmla="*/ 49 w 55"/>
                  <a:gd name="T73" fmla="*/ 29 h 45"/>
                  <a:gd name="T74" fmla="*/ 48 w 55"/>
                  <a:gd name="T75" fmla="*/ 30 h 45"/>
                  <a:gd name="T76" fmla="*/ 47 w 55"/>
                  <a:gd name="T77" fmla="*/ 30 h 45"/>
                  <a:gd name="T78" fmla="*/ 47 w 55"/>
                  <a:gd name="T79" fmla="*/ 31 h 45"/>
                  <a:gd name="T80" fmla="*/ 46 w 55"/>
                  <a:gd name="T81" fmla="*/ 31 h 45"/>
                  <a:gd name="T82" fmla="*/ 48 w 55"/>
                  <a:gd name="T83" fmla="*/ 45 h 45"/>
                  <a:gd name="T84" fmla="*/ 0 w 55"/>
                  <a:gd name="T85" fmla="*/ 3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5" h="45">
                    <a:moveTo>
                      <a:pt x="0" y="39"/>
                    </a:moveTo>
                    <a:lnTo>
                      <a:pt x="0" y="28"/>
                    </a:lnTo>
                    <a:lnTo>
                      <a:pt x="0" y="20"/>
                    </a:lnTo>
                    <a:lnTo>
                      <a:pt x="1" y="14"/>
                    </a:lnTo>
                    <a:lnTo>
                      <a:pt x="1" y="9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4" y="13"/>
                    </a:lnTo>
                    <a:lnTo>
                      <a:pt x="35" y="0"/>
                    </a:lnTo>
                    <a:lnTo>
                      <a:pt x="39" y="0"/>
                    </a:lnTo>
                    <a:lnTo>
                      <a:pt x="41" y="1"/>
                    </a:lnTo>
                    <a:lnTo>
                      <a:pt x="44" y="2"/>
                    </a:lnTo>
                    <a:lnTo>
                      <a:pt x="46" y="5"/>
                    </a:lnTo>
                    <a:lnTo>
                      <a:pt x="49" y="7"/>
                    </a:lnTo>
                    <a:lnTo>
                      <a:pt x="51" y="10"/>
                    </a:lnTo>
                    <a:lnTo>
                      <a:pt x="52" y="13"/>
                    </a:lnTo>
                    <a:lnTo>
                      <a:pt x="53" y="14"/>
                    </a:lnTo>
                    <a:lnTo>
                      <a:pt x="54" y="15"/>
                    </a:lnTo>
                    <a:lnTo>
                      <a:pt x="54" y="16"/>
                    </a:lnTo>
                    <a:lnTo>
                      <a:pt x="55" y="18"/>
                    </a:lnTo>
                    <a:lnTo>
                      <a:pt x="55" y="20"/>
                    </a:lnTo>
                    <a:lnTo>
                      <a:pt x="54" y="23"/>
                    </a:lnTo>
                    <a:lnTo>
                      <a:pt x="53" y="24"/>
                    </a:lnTo>
                    <a:lnTo>
                      <a:pt x="52" y="26"/>
                    </a:lnTo>
                    <a:lnTo>
                      <a:pt x="51" y="27"/>
                    </a:lnTo>
                    <a:lnTo>
                      <a:pt x="49" y="29"/>
                    </a:lnTo>
                    <a:lnTo>
                      <a:pt x="48" y="30"/>
                    </a:lnTo>
                    <a:lnTo>
                      <a:pt x="47" y="30"/>
                    </a:lnTo>
                    <a:lnTo>
                      <a:pt x="47" y="31"/>
                    </a:lnTo>
                    <a:lnTo>
                      <a:pt x="46" y="31"/>
                    </a:lnTo>
                    <a:lnTo>
                      <a:pt x="48" y="45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278"/>
              <p:cNvSpPr>
                <a:spLocks/>
              </p:cNvSpPr>
              <p:nvPr/>
            </p:nvSpPr>
            <p:spPr bwMode="auto">
              <a:xfrm>
                <a:off x="4064" y="1820"/>
                <a:ext cx="40" cy="18"/>
              </a:xfrm>
              <a:custGeom>
                <a:avLst/>
                <a:gdLst>
                  <a:gd name="T0" fmla="*/ 15 w 40"/>
                  <a:gd name="T1" fmla="*/ 18 h 18"/>
                  <a:gd name="T2" fmla="*/ 16 w 40"/>
                  <a:gd name="T3" fmla="*/ 18 h 18"/>
                  <a:gd name="T4" fmla="*/ 18 w 40"/>
                  <a:gd name="T5" fmla="*/ 18 h 18"/>
                  <a:gd name="T6" fmla="*/ 19 w 40"/>
                  <a:gd name="T7" fmla="*/ 18 h 18"/>
                  <a:gd name="T8" fmla="*/ 21 w 40"/>
                  <a:gd name="T9" fmla="*/ 18 h 18"/>
                  <a:gd name="T10" fmla="*/ 22 w 40"/>
                  <a:gd name="T11" fmla="*/ 17 h 18"/>
                  <a:gd name="T12" fmla="*/ 24 w 40"/>
                  <a:gd name="T13" fmla="*/ 17 h 18"/>
                  <a:gd name="T14" fmla="*/ 26 w 40"/>
                  <a:gd name="T15" fmla="*/ 16 h 18"/>
                  <a:gd name="T16" fmla="*/ 28 w 40"/>
                  <a:gd name="T17" fmla="*/ 15 h 18"/>
                  <a:gd name="T18" fmla="*/ 30 w 40"/>
                  <a:gd name="T19" fmla="*/ 15 h 18"/>
                  <a:gd name="T20" fmla="*/ 32 w 40"/>
                  <a:gd name="T21" fmla="*/ 14 h 18"/>
                  <a:gd name="T22" fmla="*/ 34 w 40"/>
                  <a:gd name="T23" fmla="*/ 13 h 18"/>
                  <a:gd name="T24" fmla="*/ 36 w 40"/>
                  <a:gd name="T25" fmla="*/ 12 h 18"/>
                  <a:gd name="T26" fmla="*/ 37 w 40"/>
                  <a:gd name="T27" fmla="*/ 12 h 18"/>
                  <a:gd name="T28" fmla="*/ 39 w 40"/>
                  <a:gd name="T29" fmla="*/ 11 h 18"/>
                  <a:gd name="T30" fmla="*/ 40 w 40"/>
                  <a:gd name="T31" fmla="*/ 10 h 18"/>
                  <a:gd name="T32" fmla="*/ 40 w 40"/>
                  <a:gd name="T33" fmla="*/ 9 h 18"/>
                  <a:gd name="T34" fmla="*/ 33 w 40"/>
                  <a:gd name="T35" fmla="*/ 0 h 18"/>
                  <a:gd name="T36" fmla="*/ 33 w 40"/>
                  <a:gd name="T37" fmla="*/ 1 h 18"/>
                  <a:gd name="T38" fmla="*/ 32 w 40"/>
                  <a:gd name="T39" fmla="*/ 2 h 18"/>
                  <a:gd name="T40" fmla="*/ 32 w 40"/>
                  <a:gd name="T41" fmla="*/ 2 h 18"/>
                  <a:gd name="T42" fmla="*/ 31 w 40"/>
                  <a:gd name="T43" fmla="*/ 3 h 18"/>
                  <a:gd name="T44" fmla="*/ 31 w 40"/>
                  <a:gd name="T45" fmla="*/ 3 h 18"/>
                  <a:gd name="T46" fmla="*/ 30 w 40"/>
                  <a:gd name="T47" fmla="*/ 3 h 18"/>
                  <a:gd name="T48" fmla="*/ 29 w 40"/>
                  <a:gd name="T49" fmla="*/ 4 h 18"/>
                  <a:gd name="T50" fmla="*/ 29 w 40"/>
                  <a:gd name="T51" fmla="*/ 4 h 18"/>
                  <a:gd name="T52" fmla="*/ 27 w 40"/>
                  <a:gd name="T53" fmla="*/ 5 h 18"/>
                  <a:gd name="T54" fmla="*/ 26 w 40"/>
                  <a:gd name="T55" fmla="*/ 5 h 18"/>
                  <a:gd name="T56" fmla="*/ 24 w 40"/>
                  <a:gd name="T57" fmla="*/ 6 h 18"/>
                  <a:gd name="T58" fmla="*/ 22 w 40"/>
                  <a:gd name="T59" fmla="*/ 7 h 18"/>
                  <a:gd name="T60" fmla="*/ 20 w 40"/>
                  <a:gd name="T61" fmla="*/ 7 h 18"/>
                  <a:gd name="T62" fmla="*/ 18 w 40"/>
                  <a:gd name="T63" fmla="*/ 8 h 18"/>
                  <a:gd name="T64" fmla="*/ 15 w 40"/>
                  <a:gd name="T65" fmla="*/ 8 h 18"/>
                  <a:gd name="T66" fmla="*/ 14 w 40"/>
                  <a:gd name="T67" fmla="*/ 8 h 18"/>
                  <a:gd name="T68" fmla="*/ 13 w 40"/>
                  <a:gd name="T69" fmla="*/ 7 h 18"/>
                  <a:gd name="T70" fmla="*/ 12 w 40"/>
                  <a:gd name="T71" fmla="*/ 5 h 18"/>
                  <a:gd name="T72" fmla="*/ 11 w 40"/>
                  <a:gd name="T73" fmla="*/ 4 h 18"/>
                  <a:gd name="T74" fmla="*/ 10 w 40"/>
                  <a:gd name="T75" fmla="*/ 3 h 18"/>
                  <a:gd name="T76" fmla="*/ 10 w 40"/>
                  <a:gd name="T77" fmla="*/ 3 h 18"/>
                  <a:gd name="T78" fmla="*/ 9 w 40"/>
                  <a:gd name="T79" fmla="*/ 2 h 18"/>
                  <a:gd name="T80" fmla="*/ 8 w 40"/>
                  <a:gd name="T81" fmla="*/ 2 h 18"/>
                  <a:gd name="T82" fmla="*/ 7 w 40"/>
                  <a:gd name="T83" fmla="*/ 2 h 18"/>
                  <a:gd name="T84" fmla="*/ 6 w 40"/>
                  <a:gd name="T85" fmla="*/ 3 h 18"/>
                  <a:gd name="T86" fmla="*/ 6 w 40"/>
                  <a:gd name="T87" fmla="*/ 5 h 18"/>
                  <a:gd name="T88" fmla="*/ 7 w 40"/>
                  <a:gd name="T89" fmla="*/ 7 h 18"/>
                  <a:gd name="T90" fmla="*/ 7 w 40"/>
                  <a:gd name="T91" fmla="*/ 8 h 18"/>
                  <a:gd name="T92" fmla="*/ 0 w 40"/>
                  <a:gd name="T93" fmla="*/ 7 h 18"/>
                  <a:gd name="T94" fmla="*/ 2 w 40"/>
                  <a:gd name="T95" fmla="*/ 18 h 18"/>
                  <a:gd name="T96" fmla="*/ 3 w 40"/>
                  <a:gd name="T97" fmla="*/ 18 h 18"/>
                  <a:gd name="T98" fmla="*/ 5 w 40"/>
                  <a:gd name="T99" fmla="*/ 18 h 18"/>
                  <a:gd name="T100" fmla="*/ 8 w 40"/>
                  <a:gd name="T101" fmla="*/ 18 h 18"/>
                  <a:gd name="T102" fmla="*/ 10 w 40"/>
                  <a:gd name="T103" fmla="*/ 18 h 18"/>
                  <a:gd name="T104" fmla="*/ 12 w 40"/>
                  <a:gd name="T105" fmla="*/ 18 h 18"/>
                  <a:gd name="T106" fmla="*/ 14 w 40"/>
                  <a:gd name="T107" fmla="*/ 18 h 18"/>
                  <a:gd name="T108" fmla="*/ 15 w 40"/>
                  <a:gd name="T109" fmla="*/ 18 h 18"/>
                  <a:gd name="T110" fmla="*/ 15 w 40"/>
                  <a:gd name="T11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" h="18">
                    <a:moveTo>
                      <a:pt x="15" y="18"/>
                    </a:moveTo>
                    <a:lnTo>
                      <a:pt x="16" y="18"/>
                    </a:lnTo>
                    <a:lnTo>
                      <a:pt x="18" y="18"/>
                    </a:lnTo>
                    <a:lnTo>
                      <a:pt x="19" y="18"/>
                    </a:lnTo>
                    <a:lnTo>
                      <a:pt x="21" y="18"/>
                    </a:lnTo>
                    <a:lnTo>
                      <a:pt x="22" y="17"/>
                    </a:lnTo>
                    <a:lnTo>
                      <a:pt x="24" y="17"/>
                    </a:lnTo>
                    <a:lnTo>
                      <a:pt x="26" y="16"/>
                    </a:lnTo>
                    <a:lnTo>
                      <a:pt x="28" y="15"/>
                    </a:lnTo>
                    <a:lnTo>
                      <a:pt x="30" y="15"/>
                    </a:lnTo>
                    <a:lnTo>
                      <a:pt x="32" y="14"/>
                    </a:lnTo>
                    <a:lnTo>
                      <a:pt x="34" y="13"/>
                    </a:lnTo>
                    <a:lnTo>
                      <a:pt x="36" y="12"/>
                    </a:lnTo>
                    <a:lnTo>
                      <a:pt x="37" y="12"/>
                    </a:lnTo>
                    <a:lnTo>
                      <a:pt x="39" y="11"/>
                    </a:lnTo>
                    <a:lnTo>
                      <a:pt x="40" y="10"/>
                    </a:lnTo>
                    <a:lnTo>
                      <a:pt x="40" y="9"/>
                    </a:lnTo>
                    <a:lnTo>
                      <a:pt x="33" y="0"/>
                    </a:lnTo>
                    <a:lnTo>
                      <a:pt x="33" y="1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0" y="3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7" y="5"/>
                    </a:lnTo>
                    <a:lnTo>
                      <a:pt x="26" y="5"/>
                    </a:lnTo>
                    <a:lnTo>
                      <a:pt x="24" y="6"/>
                    </a:lnTo>
                    <a:lnTo>
                      <a:pt x="22" y="7"/>
                    </a:lnTo>
                    <a:lnTo>
                      <a:pt x="20" y="7"/>
                    </a:lnTo>
                    <a:lnTo>
                      <a:pt x="18" y="8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7"/>
                    </a:lnTo>
                    <a:lnTo>
                      <a:pt x="12" y="5"/>
                    </a:lnTo>
                    <a:lnTo>
                      <a:pt x="11" y="4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0" y="7"/>
                    </a:lnTo>
                    <a:lnTo>
                      <a:pt x="2" y="18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8" y="18"/>
                    </a:lnTo>
                    <a:lnTo>
                      <a:pt x="10" y="18"/>
                    </a:lnTo>
                    <a:lnTo>
                      <a:pt x="12" y="18"/>
                    </a:lnTo>
                    <a:lnTo>
                      <a:pt x="14" y="18"/>
                    </a:lnTo>
                    <a:lnTo>
                      <a:pt x="15" y="18"/>
                    </a:lnTo>
                    <a:lnTo>
                      <a:pt x="15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279"/>
              <p:cNvSpPr>
                <a:spLocks/>
              </p:cNvSpPr>
              <p:nvPr/>
            </p:nvSpPr>
            <p:spPr bwMode="auto">
              <a:xfrm>
                <a:off x="4079" y="1817"/>
                <a:ext cx="28" cy="19"/>
              </a:xfrm>
              <a:custGeom>
                <a:avLst/>
                <a:gdLst>
                  <a:gd name="T0" fmla="*/ 2 w 28"/>
                  <a:gd name="T1" fmla="*/ 19 h 19"/>
                  <a:gd name="T2" fmla="*/ 3 w 28"/>
                  <a:gd name="T3" fmla="*/ 19 h 19"/>
                  <a:gd name="T4" fmla="*/ 4 w 28"/>
                  <a:gd name="T5" fmla="*/ 19 h 19"/>
                  <a:gd name="T6" fmla="*/ 6 w 28"/>
                  <a:gd name="T7" fmla="*/ 18 h 19"/>
                  <a:gd name="T8" fmla="*/ 7 w 28"/>
                  <a:gd name="T9" fmla="*/ 18 h 19"/>
                  <a:gd name="T10" fmla="*/ 9 w 28"/>
                  <a:gd name="T11" fmla="*/ 17 h 19"/>
                  <a:gd name="T12" fmla="*/ 10 w 28"/>
                  <a:gd name="T13" fmla="*/ 17 h 19"/>
                  <a:gd name="T14" fmla="*/ 12 w 28"/>
                  <a:gd name="T15" fmla="*/ 16 h 19"/>
                  <a:gd name="T16" fmla="*/ 14 w 28"/>
                  <a:gd name="T17" fmla="*/ 16 h 19"/>
                  <a:gd name="T18" fmla="*/ 15 w 28"/>
                  <a:gd name="T19" fmla="*/ 15 h 19"/>
                  <a:gd name="T20" fmla="*/ 17 w 28"/>
                  <a:gd name="T21" fmla="*/ 14 h 19"/>
                  <a:gd name="T22" fmla="*/ 19 w 28"/>
                  <a:gd name="T23" fmla="*/ 14 h 19"/>
                  <a:gd name="T24" fmla="*/ 20 w 28"/>
                  <a:gd name="T25" fmla="*/ 13 h 19"/>
                  <a:gd name="T26" fmla="*/ 21 w 28"/>
                  <a:gd name="T27" fmla="*/ 12 h 19"/>
                  <a:gd name="T28" fmla="*/ 23 w 28"/>
                  <a:gd name="T29" fmla="*/ 12 h 19"/>
                  <a:gd name="T30" fmla="*/ 23 w 28"/>
                  <a:gd name="T31" fmla="*/ 11 h 19"/>
                  <a:gd name="T32" fmla="*/ 24 w 28"/>
                  <a:gd name="T33" fmla="*/ 11 h 19"/>
                  <a:gd name="T34" fmla="*/ 26 w 28"/>
                  <a:gd name="T35" fmla="*/ 9 h 19"/>
                  <a:gd name="T36" fmla="*/ 27 w 28"/>
                  <a:gd name="T37" fmla="*/ 8 h 19"/>
                  <a:gd name="T38" fmla="*/ 28 w 28"/>
                  <a:gd name="T39" fmla="*/ 7 h 19"/>
                  <a:gd name="T40" fmla="*/ 28 w 28"/>
                  <a:gd name="T41" fmla="*/ 6 h 19"/>
                  <a:gd name="T42" fmla="*/ 28 w 28"/>
                  <a:gd name="T43" fmla="*/ 5 h 19"/>
                  <a:gd name="T44" fmla="*/ 28 w 28"/>
                  <a:gd name="T45" fmla="*/ 3 h 19"/>
                  <a:gd name="T46" fmla="*/ 28 w 28"/>
                  <a:gd name="T47" fmla="*/ 1 h 19"/>
                  <a:gd name="T48" fmla="*/ 27 w 28"/>
                  <a:gd name="T49" fmla="*/ 0 h 19"/>
                  <a:gd name="T50" fmla="*/ 20 w 28"/>
                  <a:gd name="T51" fmla="*/ 3 h 19"/>
                  <a:gd name="T52" fmla="*/ 20 w 28"/>
                  <a:gd name="T53" fmla="*/ 4 h 19"/>
                  <a:gd name="T54" fmla="*/ 19 w 28"/>
                  <a:gd name="T55" fmla="*/ 6 h 19"/>
                  <a:gd name="T56" fmla="*/ 18 w 28"/>
                  <a:gd name="T57" fmla="*/ 7 h 19"/>
                  <a:gd name="T58" fmla="*/ 17 w 28"/>
                  <a:gd name="T59" fmla="*/ 8 h 19"/>
                  <a:gd name="T60" fmla="*/ 15 w 28"/>
                  <a:gd name="T61" fmla="*/ 9 h 19"/>
                  <a:gd name="T62" fmla="*/ 12 w 28"/>
                  <a:gd name="T63" fmla="*/ 10 h 19"/>
                  <a:gd name="T64" fmla="*/ 9 w 28"/>
                  <a:gd name="T65" fmla="*/ 11 h 19"/>
                  <a:gd name="T66" fmla="*/ 7 w 28"/>
                  <a:gd name="T67" fmla="*/ 12 h 19"/>
                  <a:gd name="T68" fmla="*/ 5 w 28"/>
                  <a:gd name="T69" fmla="*/ 12 h 19"/>
                  <a:gd name="T70" fmla="*/ 3 w 28"/>
                  <a:gd name="T71" fmla="*/ 12 h 19"/>
                  <a:gd name="T72" fmla="*/ 1 w 28"/>
                  <a:gd name="T73" fmla="*/ 12 h 19"/>
                  <a:gd name="T74" fmla="*/ 0 w 28"/>
                  <a:gd name="T75" fmla="*/ 13 h 19"/>
                  <a:gd name="T76" fmla="*/ 2 w 28"/>
                  <a:gd name="T7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8" h="19">
                    <a:moveTo>
                      <a:pt x="2" y="19"/>
                    </a:moveTo>
                    <a:lnTo>
                      <a:pt x="3" y="19"/>
                    </a:lnTo>
                    <a:lnTo>
                      <a:pt x="4" y="19"/>
                    </a:lnTo>
                    <a:lnTo>
                      <a:pt x="6" y="18"/>
                    </a:lnTo>
                    <a:lnTo>
                      <a:pt x="7" y="18"/>
                    </a:lnTo>
                    <a:lnTo>
                      <a:pt x="9" y="17"/>
                    </a:lnTo>
                    <a:lnTo>
                      <a:pt x="10" y="17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5" y="15"/>
                    </a:lnTo>
                    <a:lnTo>
                      <a:pt x="17" y="14"/>
                    </a:lnTo>
                    <a:lnTo>
                      <a:pt x="19" y="14"/>
                    </a:lnTo>
                    <a:lnTo>
                      <a:pt x="20" y="13"/>
                    </a:lnTo>
                    <a:lnTo>
                      <a:pt x="21" y="12"/>
                    </a:lnTo>
                    <a:lnTo>
                      <a:pt x="23" y="12"/>
                    </a:lnTo>
                    <a:lnTo>
                      <a:pt x="23" y="11"/>
                    </a:lnTo>
                    <a:lnTo>
                      <a:pt x="24" y="11"/>
                    </a:lnTo>
                    <a:lnTo>
                      <a:pt x="26" y="9"/>
                    </a:lnTo>
                    <a:lnTo>
                      <a:pt x="27" y="8"/>
                    </a:lnTo>
                    <a:lnTo>
                      <a:pt x="28" y="7"/>
                    </a:lnTo>
                    <a:lnTo>
                      <a:pt x="28" y="6"/>
                    </a:lnTo>
                    <a:lnTo>
                      <a:pt x="28" y="5"/>
                    </a:lnTo>
                    <a:lnTo>
                      <a:pt x="28" y="3"/>
                    </a:lnTo>
                    <a:lnTo>
                      <a:pt x="28" y="1"/>
                    </a:lnTo>
                    <a:lnTo>
                      <a:pt x="27" y="0"/>
                    </a:lnTo>
                    <a:lnTo>
                      <a:pt x="20" y="3"/>
                    </a:lnTo>
                    <a:lnTo>
                      <a:pt x="20" y="4"/>
                    </a:lnTo>
                    <a:lnTo>
                      <a:pt x="19" y="6"/>
                    </a:lnTo>
                    <a:lnTo>
                      <a:pt x="18" y="7"/>
                    </a:lnTo>
                    <a:lnTo>
                      <a:pt x="17" y="8"/>
                    </a:lnTo>
                    <a:lnTo>
                      <a:pt x="15" y="9"/>
                    </a:lnTo>
                    <a:lnTo>
                      <a:pt x="12" y="10"/>
                    </a:lnTo>
                    <a:lnTo>
                      <a:pt x="9" y="11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4" name="Freeform 280"/>
              <p:cNvSpPr>
                <a:spLocks/>
              </p:cNvSpPr>
              <p:nvPr/>
            </p:nvSpPr>
            <p:spPr bwMode="auto">
              <a:xfrm>
                <a:off x="4067" y="1824"/>
                <a:ext cx="11" cy="12"/>
              </a:xfrm>
              <a:custGeom>
                <a:avLst/>
                <a:gdLst>
                  <a:gd name="T0" fmla="*/ 9 w 11"/>
                  <a:gd name="T1" fmla="*/ 6 h 12"/>
                  <a:gd name="T2" fmla="*/ 9 w 11"/>
                  <a:gd name="T3" fmla="*/ 5 h 12"/>
                  <a:gd name="T4" fmla="*/ 8 w 11"/>
                  <a:gd name="T5" fmla="*/ 4 h 12"/>
                  <a:gd name="T6" fmla="*/ 8 w 11"/>
                  <a:gd name="T7" fmla="*/ 3 h 12"/>
                  <a:gd name="T8" fmla="*/ 7 w 11"/>
                  <a:gd name="T9" fmla="*/ 2 h 12"/>
                  <a:gd name="T10" fmla="*/ 7 w 11"/>
                  <a:gd name="T11" fmla="*/ 1 h 12"/>
                  <a:gd name="T12" fmla="*/ 6 w 11"/>
                  <a:gd name="T13" fmla="*/ 1 h 12"/>
                  <a:gd name="T14" fmla="*/ 6 w 11"/>
                  <a:gd name="T15" fmla="*/ 1 h 12"/>
                  <a:gd name="T16" fmla="*/ 5 w 11"/>
                  <a:gd name="T17" fmla="*/ 0 h 12"/>
                  <a:gd name="T18" fmla="*/ 5 w 11"/>
                  <a:gd name="T19" fmla="*/ 1 h 12"/>
                  <a:gd name="T20" fmla="*/ 5 w 11"/>
                  <a:gd name="T21" fmla="*/ 3 h 12"/>
                  <a:gd name="T22" fmla="*/ 6 w 11"/>
                  <a:gd name="T23" fmla="*/ 5 h 12"/>
                  <a:gd name="T24" fmla="*/ 6 w 11"/>
                  <a:gd name="T25" fmla="*/ 5 h 12"/>
                  <a:gd name="T26" fmla="*/ 0 w 11"/>
                  <a:gd name="T27" fmla="*/ 5 h 12"/>
                  <a:gd name="T28" fmla="*/ 1 w 11"/>
                  <a:gd name="T29" fmla="*/ 12 h 12"/>
                  <a:gd name="T30" fmla="*/ 1 w 11"/>
                  <a:gd name="T31" fmla="*/ 12 h 12"/>
                  <a:gd name="T32" fmla="*/ 2 w 11"/>
                  <a:gd name="T33" fmla="*/ 12 h 12"/>
                  <a:gd name="T34" fmla="*/ 3 w 11"/>
                  <a:gd name="T35" fmla="*/ 12 h 12"/>
                  <a:gd name="T36" fmla="*/ 4 w 11"/>
                  <a:gd name="T37" fmla="*/ 12 h 12"/>
                  <a:gd name="T38" fmla="*/ 5 w 11"/>
                  <a:gd name="T39" fmla="*/ 12 h 12"/>
                  <a:gd name="T40" fmla="*/ 6 w 11"/>
                  <a:gd name="T41" fmla="*/ 12 h 12"/>
                  <a:gd name="T42" fmla="*/ 6 w 11"/>
                  <a:gd name="T43" fmla="*/ 12 h 12"/>
                  <a:gd name="T44" fmla="*/ 7 w 11"/>
                  <a:gd name="T45" fmla="*/ 12 h 12"/>
                  <a:gd name="T46" fmla="*/ 7 w 11"/>
                  <a:gd name="T47" fmla="*/ 12 h 12"/>
                  <a:gd name="T48" fmla="*/ 8 w 11"/>
                  <a:gd name="T49" fmla="*/ 12 h 12"/>
                  <a:gd name="T50" fmla="*/ 8 w 11"/>
                  <a:gd name="T51" fmla="*/ 11 h 12"/>
                  <a:gd name="T52" fmla="*/ 9 w 11"/>
                  <a:gd name="T53" fmla="*/ 11 h 12"/>
                  <a:gd name="T54" fmla="*/ 9 w 11"/>
                  <a:gd name="T55" fmla="*/ 11 h 12"/>
                  <a:gd name="T56" fmla="*/ 10 w 11"/>
                  <a:gd name="T57" fmla="*/ 11 h 12"/>
                  <a:gd name="T58" fmla="*/ 10 w 11"/>
                  <a:gd name="T59" fmla="*/ 11 h 12"/>
                  <a:gd name="T60" fmla="*/ 11 w 11"/>
                  <a:gd name="T61" fmla="*/ 10 h 12"/>
                  <a:gd name="T62" fmla="*/ 9 w 11"/>
                  <a:gd name="T63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" h="12">
                    <a:moveTo>
                      <a:pt x="9" y="6"/>
                    </a:moveTo>
                    <a:lnTo>
                      <a:pt x="9" y="5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0" y="5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9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5" name="Freeform 281"/>
              <p:cNvSpPr>
                <a:spLocks/>
              </p:cNvSpPr>
              <p:nvPr/>
            </p:nvSpPr>
            <p:spPr bwMode="auto">
              <a:xfrm>
                <a:off x="4056" y="1746"/>
                <a:ext cx="46" cy="46"/>
              </a:xfrm>
              <a:custGeom>
                <a:avLst/>
                <a:gdLst>
                  <a:gd name="T0" fmla="*/ 35 w 46"/>
                  <a:gd name="T1" fmla="*/ 5 h 46"/>
                  <a:gd name="T2" fmla="*/ 31 w 46"/>
                  <a:gd name="T3" fmla="*/ 3 h 46"/>
                  <a:gd name="T4" fmla="*/ 27 w 46"/>
                  <a:gd name="T5" fmla="*/ 1 h 46"/>
                  <a:gd name="T6" fmla="*/ 22 w 46"/>
                  <a:gd name="T7" fmla="*/ 0 h 46"/>
                  <a:gd name="T8" fmla="*/ 18 w 46"/>
                  <a:gd name="T9" fmla="*/ 0 h 46"/>
                  <a:gd name="T10" fmla="*/ 15 w 46"/>
                  <a:gd name="T11" fmla="*/ 1 h 46"/>
                  <a:gd name="T12" fmla="*/ 11 w 46"/>
                  <a:gd name="T13" fmla="*/ 1 h 46"/>
                  <a:gd name="T14" fmla="*/ 9 w 46"/>
                  <a:gd name="T15" fmla="*/ 2 h 46"/>
                  <a:gd name="T16" fmla="*/ 6 w 46"/>
                  <a:gd name="T17" fmla="*/ 4 h 46"/>
                  <a:gd name="T18" fmla="*/ 2 w 46"/>
                  <a:gd name="T19" fmla="*/ 7 h 46"/>
                  <a:gd name="T20" fmla="*/ 1 w 46"/>
                  <a:gd name="T21" fmla="*/ 10 h 46"/>
                  <a:gd name="T22" fmla="*/ 0 w 46"/>
                  <a:gd name="T23" fmla="*/ 15 h 46"/>
                  <a:gd name="T24" fmla="*/ 0 w 46"/>
                  <a:gd name="T25" fmla="*/ 19 h 46"/>
                  <a:gd name="T26" fmla="*/ 1 w 46"/>
                  <a:gd name="T27" fmla="*/ 22 h 46"/>
                  <a:gd name="T28" fmla="*/ 2 w 46"/>
                  <a:gd name="T29" fmla="*/ 25 h 46"/>
                  <a:gd name="T30" fmla="*/ 4 w 46"/>
                  <a:gd name="T31" fmla="*/ 28 h 46"/>
                  <a:gd name="T32" fmla="*/ 7 w 46"/>
                  <a:gd name="T33" fmla="*/ 30 h 46"/>
                  <a:gd name="T34" fmla="*/ 10 w 46"/>
                  <a:gd name="T35" fmla="*/ 32 h 46"/>
                  <a:gd name="T36" fmla="*/ 14 w 46"/>
                  <a:gd name="T37" fmla="*/ 33 h 46"/>
                  <a:gd name="T38" fmla="*/ 18 w 46"/>
                  <a:gd name="T39" fmla="*/ 33 h 46"/>
                  <a:gd name="T40" fmla="*/ 21 w 46"/>
                  <a:gd name="T41" fmla="*/ 34 h 46"/>
                  <a:gd name="T42" fmla="*/ 24 w 46"/>
                  <a:gd name="T43" fmla="*/ 33 h 46"/>
                  <a:gd name="T44" fmla="*/ 26 w 46"/>
                  <a:gd name="T45" fmla="*/ 33 h 46"/>
                  <a:gd name="T46" fmla="*/ 28 w 46"/>
                  <a:gd name="T47" fmla="*/ 33 h 46"/>
                  <a:gd name="T48" fmla="*/ 29 w 46"/>
                  <a:gd name="T49" fmla="*/ 38 h 46"/>
                  <a:gd name="T50" fmla="*/ 29 w 46"/>
                  <a:gd name="T51" fmla="*/ 45 h 46"/>
                  <a:gd name="T52" fmla="*/ 32 w 46"/>
                  <a:gd name="T53" fmla="*/ 46 h 46"/>
                  <a:gd name="T54" fmla="*/ 36 w 46"/>
                  <a:gd name="T55" fmla="*/ 46 h 46"/>
                  <a:gd name="T56" fmla="*/ 41 w 46"/>
                  <a:gd name="T57" fmla="*/ 45 h 46"/>
                  <a:gd name="T58" fmla="*/ 45 w 46"/>
                  <a:gd name="T59" fmla="*/ 43 h 46"/>
                  <a:gd name="T60" fmla="*/ 46 w 46"/>
                  <a:gd name="T61" fmla="*/ 39 h 46"/>
                  <a:gd name="T62" fmla="*/ 45 w 46"/>
                  <a:gd name="T63" fmla="*/ 30 h 46"/>
                  <a:gd name="T64" fmla="*/ 43 w 46"/>
                  <a:gd name="T65" fmla="*/ 19 h 46"/>
                  <a:gd name="T66" fmla="*/ 40 w 46"/>
                  <a:gd name="T67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6" h="46">
                    <a:moveTo>
                      <a:pt x="38" y="7"/>
                    </a:moveTo>
                    <a:lnTo>
                      <a:pt x="35" y="5"/>
                    </a:lnTo>
                    <a:lnTo>
                      <a:pt x="33" y="4"/>
                    </a:lnTo>
                    <a:lnTo>
                      <a:pt x="31" y="3"/>
                    </a:lnTo>
                    <a:lnTo>
                      <a:pt x="29" y="2"/>
                    </a:lnTo>
                    <a:lnTo>
                      <a:pt x="27" y="1"/>
                    </a:lnTo>
                    <a:lnTo>
                      <a:pt x="24" y="1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1" y="22"/>
                    </a:lnTo>
                    <a:lnTo>
                      <a:pt x="1" y="23"/>
                    </a:lnTo>
                    <a:lnTo>
                      <a:pt x="2" y="25"/>
                    </a:lnTo>
                    <a:lnTo>
                      <a:pt x="3" y="26"/>
                    </a:lnTo>
                    <a:lnTo>
                      <a:pt x="4" y="28"/>
                    </a:lnTo>
                    <a:lnTo>
                      <a:pt x="5" y="29"/>
                    </a:lnTo>
                    <a:lnTo>
                      <a:pt x="7" y="30"/>
                    </a:lnTo>
                    <a:lnTo>
                      <a:pt x="8" y="31"/>
                    </a:lnTo>
                    <a:lnTo>
                      <a:pt x="10" y="32"/>
                    </a:lnTo>
                    <a:lnTo>
                      <a:pt x="12" y="32"/>
                    </a:lnTo>
                    <a:lnTo>
                      <a:pt x="14" y="33"/>
                    </a:lnTo>
                    <a:lnTo>
                      <a:pt x="16" y="33"/>
                    </a:lnTo>
                    <a:lnTo>
                      <a:pt x="18" y="33"/>
                    </a:lnTo>
                    <a:lnTo>
                      <a:pt x="20" y="34"/>
                    </a:lnTo>
                    <a:lnTo>
                      <a:pt x="21" y="34"/>
                    </a:lnTo>
                    <a:lnTo>
                      <a:pt x="23" y="34"/>
                    </a:lnTo>
                    <a:lnTo>
                      <a:pt x="24" y="33"/>
                    </a:lnTo>
                    <a:lnTo>
                      <a:pt x="25" y="33"/>
                    </a:lnTo>
                    <a:lnTo>
                      <a:pt x="26" y="33"/>
                    </a:lnTo>
                    <a:lnTo>
                      <a:pt x="27" y="33"/>
                    </a:lnTo>
                    <a:lnTo>
                      <a:pt x="28" y="33"/>
                    </a:lnTo>
                    <a:lnTo>
                      <a:pt x="29" y="33"/>
                    </a:lnTo>
                    <a:lnTo>
                      <a:pt x="29" y="38"/>
                    </a:lnTo>
                    <a:lnTo>
                      <a:pt x="29" y="42"/>
                    </a:lnTo>
                    <a:lnTo>
                      <a:pt x="29" y="45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6" y="46"/>
                    </a:lnTo>
                    <a:lnTo>
                      <a:pt x="39" y="46"/>
                    </a:lnTo>
                    <a:lnTo>
                      <a:pt x="41" y="45"/>
                    </a:lnTo>
                    <a:lnTo>
                      <a:pt x="43" y="44"/>
                    </a:lnTo>
                    <a:lnTo>
                      <a:pt x="45" y="43"/>
                    </a:lnTo>
                    <a:lnTo>
                      <a:pt x="45" y="41"/>
                    </a:lnTo>
                    <a:lnTo>
                      <a:pt x="46" y="39"/>
                    </a:lnTo>
                    <a:lnTo>
                      <a:pt x="46" y="35"/>
                    </a:lnTo>
                    <a:lnTo>
                      <a:pt x="45" y="30"/>
                    </a:lnTo>
                    <a:lnTo>
                      <a:pt x="44" y="24"/>
                    </a:lnTo>
                    <a:lnTo>
                      <a:pt x="43" y="19"/>
                    </a:lnTo>
                    <a:lnTo>
                      <a:pt x="42" y="14"/>
                    </a:lnTo>
                    <a:lnTo>
                      <a:pt x="40" y="10"/>
                    </a:lnTo>
                    <a:lnTo>
                      <a:pt x="38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6" name="Freeform 282"/>
              <p:cNvSpPr>
                <a:spLocks/>
              </p:cNvSpPr>
              <p:nvPr/>
            </p:nvSpPr>
            <p:spPr bwMode="auto">
              <a:xfrm>
                <a:off x="4050" y="1753"/>
                <a:ext cx="50" cy="43"/>
              </a:xfrm>
              <a:custGeom>
                <a:avLst/>
                <a:gdLst>
                  <a:gd name="T0" fmla="*/ 49 w 50"/>
                  <a:gd name="T1" fmla="*/ 18 h 43"/>
                  <a:gd name="T2" fmla="*/ 50 w 50"/>
                  <a:gd name="T3" fmla="*/ 21 h 43"/>
                  <a:gd name="T4" fmla="*/ 50 w 50"/>
                  <a:gd name="T5" fmla="*/ 24 h 43"/>
                  <a:gd name="T6" fmla="*/ 48 w 50"/>
                  <a:gd name="T7" fmla="*/ 27 h 43"/>
                  <a:gd name="T8" fmla="*/ 47 w 50"/>
                  <a:gd name="T9" fmla="*/ 30 h 43"/>
                  <a:gd name="T10" fmla="*/ 44 w 50"/>
                  <a:gd name="T11" fmla="*/ 31 h 43"/>
                  <a:gd name="T12" fmla="*/ 42 w 50"/>
                  <a:gd name="T13" fmla="*/ 31 h 43"/>
                  <a:gd name="T14" fmla="*/ 42 w 50"/>
                  <a:gd name="T15" fmla="*/ 31 h 43"/>
                  <a:gd name="T16" fmla="*/ 41 w 50"/>
                  <a:gd name="T17" fmla="*/ 32 h 43"/>
                  <a:gd name="T18" fmla="*/ 40 w 50"/>
                  <a:gd name="T19" fmla="*/ 35 h 43"/>
                  <a:gd name="T20" fmla="*/ 38 w 50"/>
                  <a:gd name="T21" fmla="*/ 37 h 43"/>
                  <a:gd name="T22" fmla="*/ 35 w 50"/>
                  <a:gd name="T23" fmla="*/ 39 h 43"/>
                  <a:gd name="T24" fmla="*/ 33 w 50"/>
                  <a:gd name="T25" fmla="*/ 41 h 43"/>
                  <a:gd name="T26" fmla="*/ 30 w 50"/>
                  <a:gd name="T27" fmla="*/ 42 h 43"/>
                  <a:gd name="T28" fmla="*/ 27 w 50"/>
                  <a:gd name="T29" fmla="*/ 43 h 43"/>
                  <a:gd name="T30" fmla="*/ 24 w 50"/>
                  <a:gd name="T31" fmla="*/ 43 h 43"/>
                  <a:gd name="T32" fmla="*/ 20 w 50"/>
                  <a:gd name="T33" fmla="*/ 43 h 43"/>
                  <a:gd name="T34" fmla="*/ 16 w 50"/>
                  <a:gd name="T35" fmla="*/ 42 h 43"/>
                  <a:gd name="T36" fmla="*/ 12 w 50"/>
                  <a:gd name="T37" fmla="*/ 41 h 43"/>
                  <a:gd name="T38" fmla="*/ 8 w 50"/>
                  <a:gd name="T39" fmla="*/ 38 h 43"/>
                  <a:gd name="T40" fmla="*/ 5 w 50"/>
                  <a:gd name="T41" fmla="*/ 35 h 43"/>
                  <a:gd name="T42" fmla="*/ 3 w 50"/>
                  <a:gd name="T43" fmla="*/ 32 h 43"/>
                  <a:gd name="T44" fmla="*/ 1 w 50"/>
                  <a:gd name="T45" fmla="*/ 28 h 43"/>
                  <a:gd name="T46" fmla="*/ 0 w 50"/>
                  <a:gd name="T47" fmla="*/ 23 h 43"/>
                  <a:gd name="T48" fmla="*/ 0 w 50"/>
                  <a:gd name="T49" fmla="*/ 19 h 43"/>
                  <a:gd name="T50" fmla="*/ 1 w 50"/>
                  <a:gd name="T51" fmla="*/ 14 h 43"/>
                  <a:gd name="T52" fmla="*/ 3 w 50"/>
                  <a:gd name="T53" fmla="*/ 10 h 43"/>
                  <a:gd name="T54" fmla="*/ 5 w 50"/>
                  <a:gd name="T55" fmla="*/ 8 h 43"/>
                  <a:gd name="T56" fmla="*/ 6 w 50"/>
                  <a:gd name="T57" fmla="*/ 7 h 43"/>
                  <a:gd name="T58" fmla="*/ 7 w 50"/>
                  <a:gd name="T59" fmla="*/ 6 h 43"/>
                  <a:gd name="T60" fmla="*/ 8 w 50"/>
                  <a:gd name="T61" fmla="*/ 5 h 43"/>
                  <a:gd name="T62" fmla="*/ 8 w 50"/>
                  <a:gd name="T63" fmla="*/ 4 h 43"/>
                  <a:gd name="T64" fmla="*/ 10 w 50"/>
                  <a:gd name="T65" fmla="*/ 3 h 43"/>
                  <a:gd name="T66" fmla="*/ 13 w 50"/>
                  <a:gd name="T67" fmla="*/ 2 h 43"/>
                  <a:gd name="T68" fmla="*/ 18 w 50"/>
                  <a:gd name="T69" fmla="*/ 0 h 43"/>
                  <a:gd name="T70" fmla="*/ 23 w 50"/>
                  <a:gd name="T71" fmla="*/ 0 h 43"/>
                  <a:gd name="T72" fmla="*/ 28 w 50"/>
                  <a:gd name="T73" fmla="*/ 0 h 43"/>
                  <a:gd name="T74" fmla="*/ 31 w 50"/>
                  <a:gd name="T75" fmla="*/ 1 h 43"/>
                  <a:gd name="T76" fmla="*/ 34 w 50"/>
                  <a:gd name="T77" fmla="*/ 3 h 43"/>
                  <a:gd name="T78" fmla="*/ 37 w 50"/>
                  <a:gd name="T79" fmla="*/ 5 h 43"/>
                  <a:gd name="T80" fmla="*/ 39 w 50"/>
                  <a:gd name="T81" fmla="*/ 7 h 43"/>
                  <a:gd name="T82" fmla="*/ 41 w 50"/>
                  <a:gd name="T83" fmla="*/ 9 h 43"/>
                  <a:gd name="T84" fmla="*/ 44 w 50"/>
                  <a:gd name="T85" fmla="*/ 12 h 43"/>
                  <a:gd name="T86" fmla="*/ 47 w 50"/>
                  <a:gd name="T87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" h="43">
                    <a:moveTo>
                      <a:pt x="49" y="17"/>
                    </a:moveTo>
                    <a:lnTo>
                      <a:pt x="49" y="18"/>
                    </a:lnTo>
                    <a:lnTo>
                      <a:pt x="50" y="19"/>
                    </a:lnTo>
                    <a:lnTo>
                      <a:pt x="50" y="21"/>
                    </a:lnTo>
                    <a:lnTo>
                      <a:pt x="50" y="22"/>
                    </a:lnTo>
                    <a:lnTo>
                      <a:pt x="50" y="24"/>
                    </a:lnTo>
                    <a:lnTo>
                      <a:pt x="49" y="25"/>
                    </a:lnTo>
                    <a:lnTo>
                      <a:pt x="48" y="27"/>
                    </a:lnTo>
                    <a:lnTo>
                      <a:pt x="48" y="28"/>
                    </a:lnTo>
                    <a:lnTo>
                      <a:pt x="47" y="30"/>
                    </a:lnTo>
                    <a:lnTo>
                      <a:pt x="45" y="30"/>
                    </a:lnTo>
                    <a:lnTo>
                      <a:pt x="44" y="31"/>
                    </a:lnTo>
                    <a:lnTo>
                      <a:pt x="43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1" y="32"/>
                    </a:lnTo>
                    <a:lnTo>
                      <a:pt x="40" y="34"/>
                    </a:lnTo>
                    <a:lnTo>
                      <a:pt x="40" y="35"/>
                    </a:lnTo>
                    <a:lnTo>
                      <a:pt x="39" y="36"/>
                    </a:lnTo>
                    <a:lnTo>
                      <a:pt x="38" y="37"/>
                    </a:lnTo>
                    <a:lnTo>
                      <a:pt x="36" y="38"/>
                    </a:lnTo>
                    <a:lnTo>
                      <a:pt x="35" y="39"/>
                    </a:lnTo>
                    <a:lnTo>
                      <a:pt x="34" y="40"/>
                    </a:lnTo>
                    <a:lnTo>
                      <a:pt x="33" y="41"/>
                    </a:lnTo>
                    <a:lnTo>
                      <a:pt x="31" y="41"/>
                    </a:lnTo>
                    <a:lnTo>
                      <a:pt x="30" y="42"/>
                    </a:lnTo>
                    <a:lnTo>
                      <a:pt x="28" y="42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4" y="43"/>
                    </a:lnTo>
                    <a:lnTo>
                      <a:pt x="22" y="43"/>
                    </a:lnTo>
                    <a:lnTo>
                      <a:pt x="20" y="43"/>
                    </a:lnTo>
                    <a:lnTo>
                      <a:pt x="18" y="43"/>
                    </a:lnTo>
                    <a:lnTo>
                      <a:pt x="16" y="42"/>
                    </a:lnTo>
                    <a:lnTo>
                      <a:pt x="14" y="41"/>
                    </a:lnTo>
                    <a:lnTo>
                      <a:pt x="12" y="41"/>
                    </a:lnTo>
                    <a:lnTo>
                      <a:pt x="10" y="39"/>
                    </a:lnTo>
                    <a:lnTo>
                      <a:pt x="8" y="38"/>
                    </a:lnTo>
                    <a:lnTo>
                      <a:pt x="7" y="37"/>
                    </a:lnTo>
                    <a:lnTo>
                      <a:pt x="5" y="35"/>
                    </a:lnTo>
                    <a:lnTo>
                      <a:pt x="4" y="33"/>
                    </a:lnTo>
                    <a:lnTo>
                      <a:pt x="3" y="32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1" y="17"/>
                    </a:lnTo>
                    <a:lnTo>
                      <a:pt x="1" y="14"/>
                    </a:lnTo>
                    <a:lnTo>
                      <a:pt x="2" y="12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10" y="3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1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30" y="1"/>
                    </a:lnTo>
                    <a:lnTo>
                      <a:pt x="31" y="1"/>
                    </a:lnTo>
                    <a:lnTo>
                      <a:pt x="33" y="2"/>
                    </a:lnTo>
                    <a:lnTo>
                      <a:pt x="34" y="3"/>
                    </a:lnTo>
                    <a:lnTo>
                      <a:pt x="35" y="4"/>
                    </a:lnTo>
                    <a:lnTo>
                      <a:pt x="37" y="5"/>
                    </a:lnTo>
                    <a:lnTo>
                      <a:pt x="38" y="6"/>
                    </a:lnTo>
                    <a:lnTo>
                      <a:pt x="39" y="7"/>
                    </a:lnTo>
                    <a:lnTo>
                      <a:pt x="40" y="8"/>
                    </a:lnTo>
                    <a:lnTo>
                      <a:pt x="41" y="9"/>
                    </a:lnTo>
                    <a:lnTo>
                      <a:pt x="43" y="11"/>
                    </a:lnTo>
                    <a:lnTo>
                      <a:pt x="44" y="12"/>
                    </a:lnTo>
                    <a:lnTo>
                      <a:pt x="46" y="14"/>
                    </a:lnTo>
                    <a:lnTo>
                      <a:pt x="47" y="16"/>
                    </a:lnTo>
                    <a:lnTo>
                      <a:pt x="49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7" name="Freeform 283"/>
              <p:cNvSpPr>
                <a:spLocks/>
              </p:cNvSpPr>
              <p:nvPr/>
            </p:nvSpPr>
            <p:spPr bwMode="auto">
              <a:xfrm>
                <a:off x="4054" y="1756"/>
                <a:ext cx="43" cy="37"/>
              </a:xfrm>
              <a:custGeom>
                <a:avLst/>
                <a:gdLst>
                  <a:gd name="T0" fmla="*/ 39 w 43"/>
                  <a:gd name="T1" fmla="*/ 14 h 37"/>
                  <a:gd name="T2" fmla="*/ 38 w 43"/>
                  <a:gd name="T3" fmla="*/ 14 h 37"/>
                  <a:gd name="T4" fmla="*/ 37 w 43"/>
                  <a:gd name="T5" fmla="*/ 14 h 37"/>
                  <a:gd name="T6" fmla="*/ 37 w 43"/>
                  <a:gd name="T7" fmla="*/ 15 h 37"/>
                  <a:gd name="T8" fmla="*/ 36 w 43"/>
                  <a:gd name="T9" fmla="*/ 15 h 37"/>
                  <a:gd name="T10" fmla="*/ 36 w 43"/>
                  <a:gd name="T11" fmla="*/ 12 h 37"/>
                  <a:gd name="T12" fmla="*/ 34 w 43"/>
                  <a:gd name="T13" fmla="*/ 9 h 37"/>
                  <a:gd name="T14" fmla="*/ 32 w 43"/>
                  <a:gd name="T15" fmla="*/ 6 h 37"/>
                  <a:gd name="T16" fmla="*/ 30 w 43"/>
                  <a:gd name="T17" fmla="*/ 4 h 37"/>
                  <a:gd name="T18" fmla="*/ 27 w 43"/>
                  <a:gd name="T19" fmla="*/ 2 h 37"/>
                  <a:gd name="T20" fmla="*/ 25 w 43"/>
                  <a:gd name="T21" fmla="*/ 1 h 37"/>
                  <a:gd name="T22" fmla="*/ 22 w 43"/>
                  <a:gd name="T23" fmla="*/ 0 h 37"/>
                  <a:gd name="T24" fmla="*/ 18 w 43"/>
                  <a:gd name="T25" fmla="*/ 0 h 37"/>
                  <a:gd name="T26" fmla="*/ 14 w 43"/>
                  <a:gd name="T27" fmla="*/ 0 h 37"/>
                  <a:gd name="T28" fmla="*/ 11 w 43"/>
                  <a:gd name="T29" fmla="*/ 1 h 37"/>
                  <a:gd name="T30" fmla="*/ 8 w 43"/>
                  <a:gd name="T31" fmla="*/ 3 h 37"/>
                  <a:gd name="T32" fmla="*/ 5 w 43"/>
                  <a:gd name="T33" fmla="*/ 5 h 37"/>
                  <a:gd name="T34" fmla="*/ 3 w 43"/>
                  <a:gd name="T35" fmla="*/ 8 h 37"/>
                  <a:gd name="T36" fmla="*/ 1 w 43"/>
                  <a:gd name="T37" fmla="*/ 11 h 37"/>
                  <a:gd name="T38" fmla="*/ 0 w 43"/>
                  <a:gd name="T39" fmla="*/ 15 h 37"/>
                  <a:gd name="T40" fmla="*/ 0 w 43"/>
                  <a:gd name="T41" fmla="*/ 18 h 37"/>
                  <a:gd name="T42" fmla="*/ 0 w 43"/>
                  <a:gd name="T43" fmla="*/ 22 h 37"/>
                  <a:gd name="T44" fmla="*/ 1 w 43"/>
                  <a:gd name="T45" fmla="*/ 25 h 37"/>
                  <a:gd name="T46" fmla="*/ 3 w 43"/>
                  <a:gd name="T47" fmla="*/ 29 h 37"/>
                  <a:gd name="T48" fmla="*/ 5 w 43"/>
                  <a:gd name="T49" fmla="*/ 31 h 37"/>
                  <a:gd name="T50" fmla="*/ 8 w 43"/>
                  <a:gd name="T51" fmla="*/ 34 h 37"/>
                  <a:gd name="T52" fmla="*/ 11 w 43"/>
                  <a:gd name="T53" fmla="*/ 35 h 37"/>
                  <a:gd name="T54" fmla="*/ 14 w 43"/>
                  <a:gd name="T55" fmla="*/ 36 h 37"/>
                  <a:gd name="T56" fmla="*/ 18 w 43"/>
                  <a:gd name="T57" fmla="*/ 37 h 37"/>
                  <a:gd name="T58" fmla="*/ 21 w 43"/>
                  <a:gd name="T59" fmla="*/ 37 h 37"/>
                  <a:gd name="T60" fmla="*/ 24 w 43"/>
                  <a:gd name="T61" fmla="*/ 36 h 37"/>
                  <a:gd name="T62" fmla="*/ 27 w 43"/>
                  <a:gd name="T63" fmla="*/ 35 h 37"/>
                  <a:gd name="T64" fmla="*/ 29 w 43"/>
                  <a:gd name="T65" fmla="*/ 33 h 37"/>
                  <a:gd name="T66" fmla="*/ 32 w 43"/>
                  <a:gd name="T67" fmla="*/ 31 h 37"/>
                  <a:gd name="T68" fmla="*/ 34 w 43"/>
                  <a:gd name="T69" fmla="*/ 29 h 37"/>
                  <a:gd name="T70" fmla="*/ 35 w 43"/>
                  <a:gd name="T71" fmla="*/ 26 h 37"/>
                  <a:gd name="T72" fmla="*/ 36 w 43"/>
                  <a:gd name="T73" fmla="*/ 23 h 37"/>
                  <a:gd name="T74" fmla="*/ 37 w 43"/>
                  <a:gd name="T75" fmla="*/ 24 h 37"/>
                  <a:gd name="T76" fmla="*/ 37 w 43"/>
                  <a:gd name="T77" fmla="*/ 24 h 37"/>
                  <a:gd name="T78" fmla="*/ 38 w 43"/>
                  <a:gd name="T79" fmla="*/ 25 h 37"/>
                  <a:gd name="T80" fmla="*/ 39 w 43"/>
                  <a:gd name="T81" fmla="*/ 25 h 37"/>
                  <a:gd name="T82" fmla="*/ 40 w 43"/>
                  <a:gd name="T83" fmla="*/ 25 h 37"/>
                  <a:gd name="T84" fmla="*/ 41 w 43"/>
                  <a:gd name="T85" fmla="*/ 24 h 37"/>
                  <a:gd name="T86" fmla="*/ 41 w 43"/>
                  <a:gd name="T87" fmla="*/ 24 h 37"/>
                  <a:gd name="T88" fmla="*/ 42 w 43"/>
                  <a:gd name="T89" fmla="*/ 23 h 37"/>
                  <a:gd name="T90" fmla="*/ 42 w 43"/>
                  <a:gd name="T91" fmla="*/ 22 h 37"/>
                  <a:gd name="T92" fmla="*/ 43 w 43"/>
                  <a:gd name="T93" fmla="*/ 21 h 37"/>
                  <a:gd name="T94" fmla="*/ 43 w 43"/>
                  <a:gd name="T95" fmla="*/ 20 h 37"/>
                  <a:gd name="T96" fmla="*/ 43 w 43"/>
                  <a:gd name="T97" fmla="*/ 19 h 37"/>
                  <a:gd name="T98" fmla="*/ 43 w 43"/>
                  <a:gd name="T99" fmla="*/ 18 h 37"/>
                  <a:gd name="T100" fmla="*/ 43 w 43"/>
                  <a:gd name="T101" fmla="*/ 17 h 37"/>
                  <a:gd name="T102" fmla="*/ 42 w 43"/>
                  <a:gd name="T103" fmla="*/ 16 h 37"/>
                  <a:gd name="T104" fmla="*/ 42 w 43"/>
                  <a:gd name="T105" fmla="*/ 15 h 37"/>
                  <a:gd name="T106" fmla="*/ 41 w 43"/>
                  <a:gd name="T107" fmla="*/ 15 h 37"/>
                  <a:gd name="T108" fmla="*/ 41 w 43"/>
                  <a:gd name="T109" fmla="*/ 14 h 37"/>
                  <a:gd name="T110" fmla="*/ 40 w 43"/>
                  <a:gd name="T111" fmla="*/ 14 h 37"/>
                  <a:gd name="T112" fmla="*/ 39 w 43"/>
                  <a:gd name="T113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3" h="37">
                    <a:moveTo>
                      <a:pt x="39" y="14"/>
                    </a:moveTo>
                    <a:lnTo>
                      <a:pt x="38" y="14"/>
                    </a:lnTo>
                    <a:lnTo>
                      <a:pt x="37" y="14"/>
                    </a:lnTo>
                    <a:lnTo>
                      <a:pt x="37" y="15"/>
                    </a:lnTo>
                    <a:lnTo>
                      <a:pt x="36" y="15"/>
                    </a:lnTo>
                    <a:lnTo>
                      <a:pt x="36" y="12"/>
                    </a:lnTo>
                    <a:lnTo>
                      <a:pt x="34" y="9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7" y="2"/>
                    </a:lnTo>
                    <a:lnTo>
                      <a:pt x="25" y="1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1" y="1"/>
                    </a:lnTo>
                    <a:lnTo>
                      <a:pt x="8" y="3"/>
                    </a:lnTo>
                    <a:lnTo>
                      <a:pt x="5" y="5"/>
                    </a:lnTo>
                    <a:lnTo>
                      <a:pt x="3" y="8"/>
                    </a:lnTo>
                    <a:lnTo>
                      <a:pt x="1" y="11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1" y="25"/>
                    </a:lnTo>
                    <a:lnTo>
                      <a:pt x="3" y="29"/>
                    </a:lnTo>
                    <a:lnTo>
                      <a:pt x="5" y="31"/>
                    </a:lnTo>
                    <a:lnTo>
                      <a:pt x="8" y="34"/>
                    </a:lnTo>
                    <a:lnTo>
                      <a:pt x="11" y="35"/>
                    </a:lnTo>
                    <a:lnTo>
                      <a:pt x="14" y="36"/>
                    </a:lnTo>
                    <a:lnTo>
                      <a:pt x="18" y="37"/>
                    </a:lnTo>
                    <a:lnTo>
                      <a:pt x="21" y="37"/>
                    </a:lnTo>
                    <a:lnTo>
                      <a:pt x="24" y="36"/>
                    </a:lnTo>
                    <a:lnTo>
                      <a:pt x="27" y="35"/>
                    </a:lnTo>
                    <a:lnTo>
                      <a:pt x="29" y="33"/>
                    </a:lnTo>
                    <a:lnTo>
                      <a:pt x="32" y="31"/>
                    </a:lnTo>
                    <a:lnTo>
                      <a:pt x="34" y="29"/>
                    </a:lnTo>
                    <a:lnTo>
                      <a:pt x="35" y="26"/>
                    </a:lnTo>
                    <a:lnTo>
                      <a:pt x="36" y="23"/>
                    </a:lnTo>
                    <a:lnTo>
                      <a:pt x="37" y="24"/>
                    </a:lnTo>
                    <a:lnTo>
                      <a:pt x="37" y="24"/>
                    </a:lnTo>
                    <a:lnTo>
                      <a:pt x="38" y="25"/>
                    </a:lnTo>
                    <a:lnTo>
                      <a:pt x="39" y="25"/>
                    </a:lnTo>
                    <a:lnTo>
                      <a:pt x="40" y="25"/>
                    </a:lnTo>
                    <a:lnTo>
                      <a:pt x="41" y="24"/>
                    </a:lnTo>
                    <a:lnTo>
                      <a:pt x="41" y="24"/>
                    </a:lnTo>
                    <a:lnTo>
                      <a:pt x="42" y="23"/>
                    </a:lnTo>
                    <a:lnTo>
                      <a:pt x="42" y="22"/>
                    </a:lnTo>
                    <a:lnTo>
                      <a:pt x="43" y="21"/>
                    </a:lnTo>
                    <a:lnTo>
                      <a:pt x="43" y="20"/>
                    </a:lnTo>
                    <a:lnTo>
                      <a:pt x="43" y="19"/>
                    </a:lnTo>
                    <a:lnTo>
                      <a:pt x="43" y="18"/>
                    </a:lnTo>
                    <a:lnTo>
                      <a:pt x="43" y="17"/>
                    </a:lnTo>
                    <a:lnTo>
                      <a:pt x="42" y="16"/>
                    </a:lnTo>
                    <a:lnTo>
                      <a:pt x="42" y="15"/>
                    </a:lnTo>
                    <a:lnTo>
                      <a:pt x="41" y="15"/>
                    </a:lnTo>
                    <a:lnTo>
                      <a:pt x="41" y="14"/>
                    </a:lnTo>
                    <a:lnTo>
                      <a:pt x="40" y="14"/>
                    </a:lnTo>
                    <a:lnTo>
                      <a:pt x="39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8" name="Freeform 284"/>
              <p:cNvSpPr>
                <a:spLocks/>
              </p:cNvSpPr>
              <p:nvPr/>
            </p:nvSpPr>
            <p:spPr bwMode="auto">
              <a:xfrm>
                <a:off x="4063" y="1781"/>
                <a:ext cx="18" cy="7"/>
              </a:xfrm>
              <a:custGeom>
                <a:avLst/>
                <a:gdLst>
                  <a:gd name="T0" fmla="*/ 0 w 18"/>
                  <a:gd name="T1" fmla="*/ 0 h 7"/>
                  <a:gd name="T2" fmla="*/ 0 w 18"/>
                  <a:gd name="T3" fmla="*/ 2 h 7"/>
                  <a:gd name="T4" fmla="*/ 1 w 18"/>
                  <a:gd name="T5" fmla="*/ 3 h 7"/>
                  <a:gd name="T6" fmla="*/ 2 w 18"/>
                  <a:gd name="T7" fmla="*/ 4 h 7"/>
                  <a:gd name="T8" fmla="*/ 3 w 18"/>
                  <a:gd name="T9" fmla="*/ 5 h 7"/>
                  <a:gd name="T10" fmla="*/ 4 w 18"/>
                  <a:gd name="T11" fmla="*/ 6 h 7"/>
                  <a:gd name="T12" fmla="*/ 5 w 18"/>
                  <a:gd name="T13" fmla="*/ 6 h 7"/>
                  <a:gd name="T14" fmla="*/ 6 w 18"/>
                  <a:gd name="T15" fmla="*/ 7 h 7"/>
                  <a:gd name="T16" fmla="*/ 8 w 18"/>
                  <a:gd name="T17" fmla="*/ 7 h 7"/>
                  <a:gd name="T18" fmla="*/ 9 w 18"/>
                  <a:gd name="T19" fmla="*/ 7 h 7"/>
                  <a:gd name="T20" fmla="*/ 9 w 18"/>
                  <a:gd name="T21" fmla="*/ 7 h 7"/>
                  <a:gd name="T22" fmla="*/ 10 w 18"/>
                  <a:gd name="T23" fmla="*/ 7 h 7"/>
                  <a:gd name="T24" fmla="*/ 10 w 18"/>
                  <a:gd name="T25" fmla="*/ 7 h 7"/>
                  <a:gd name="T26" fmla="*/ 18 w 18"/>
                  <a:gd name="T27" fmla="*/ 0 h 7"/>
                  <a:gd name="T28" fmla="*/ 0 w 1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" h="7">
                    <a:moveTo>
                      <a:pt x="0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6" y="7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9" name="Freeform 285"/>
              <p:cNvSpPr>
                <a:spLocks/>
              </p:cNvSpPr>
              <p:nvPr/>
            </p:nvSpPr>
            <p:spPr bwMode="auto">
              <a:xfrm>
                <a:off x="4065" y="1783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 w 11"/>
                  <a:gd name="T3" fmla="*/ 2 h 2"/>
                  <a:gd name="T4" fmla="*/ 8 w 11"/>
                  <a:gd name="T5" fmla="*/ 2 h 2"/>
                  <a:gd name="T6" fmla="*/ 11 w 11"/>
                  <a:gd name="T7" fmla="*/ 0 h 2"/>
                  <a:gd name="T8" fmla="*/ 0 w 1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0" name="Freeform 286"/>
              <p:cNvSpPr>
                <a:spLocks/>
              </p:cNvSpPr>
              <p:nvPr/>
            </p:nvSpPr>
            <p:spPr bwMode="auto">
              <a:xfrm>
                <a:off x="4053" y="1749"/>
                <a:ext cx="36" cy="11"/>
              </a:xfrm>
              <a:custGeom>
                <a:avLst/>
                <a:gdLst>
                  <a:gd name="T0" fmla="*/ 29 w 36"/>
                  <a:gd name="T1" fmla="*/ 2 h 11"/>
                  <a:gd name="T2" fmla="*/ 28 w 36"/>
                  <a:gd name="T3" fmla="*/ 2 h 11"/>
                  <a:gd name="T4" fmla="*/ 28 w 36"/>
                  <a:gd name="T5" fmla="*/ 2 h 11"/>
                  <a:gd name="T6" fmla="*/ 26 w 36"/>
                  <a:gd name="T7" fmla="*/ 1 h 11"/>
                  <a:gd name="T8" fmla="*/ 25 w 36"/>
                  <a:gd name="T9" fmla="*/ 1 h 11"/>
                  <a:gd name="T10" fmla="*/ 24 w 36"/>
                  <a:gd name="T11" fmla="*/ 1 h 11"/>
                  <a:gd name="T12" fmla="*/ 23 w 36"/>
                  <a:gd name="T13" fmla="*/ 1 h 11"/>
                  <a:gd name="T14" fmla="*/ 21 w 36"/>
                  <a:gd name="T15" fmla="*/ 1 h 11"/>
                  <a:gd name="T16" fmla="*/ 19 w 36"/>
                  <a:gd name="T17" fmla="*/ 1 h 11"/>
                  <a:gd name="T18" fmla="*/ 18 w 36"/>
                  <a:gd name="T19" fmla="*/ 0 h 11"/>
                  <a:gd name="T20" fmla="*/ 16 w 36"/>
                  <a:gd name="T21" fmla="*/ 0 h 11"/>
                  <a:gd name="T22" fmla="*/ 15 w 36"/>
                  <a:gd name="T23" fmla="*/ 0 h 11"/>
                  <a:gd name="T24" fmla="*/ 13 w 36"/>
                  <a:gd name="T25" fmla="*/ 0 h 11"/>
                  <a:gd name="T26" fmla="*/ 12 w 36"/>
                  <a:gd name="T27" fmla="*/ 0 h 11"/>
                  <a:gd name="T28" fmla="*/ 11 w 36"/>
                  <a:gd name="T29" fmla="*/ 0 h 11"/>
                  <a:gd name="T30" fmla="*/ 10 w 36"/>
                  <a:gd name="T31" fmla="*/ 0 h 11"/>
                  <a:gd name="T32" fmla="*/ 10 w 36"/>
                  <a:gd name="T33" fmla="*/ 0 h 11"/>
                  <a:gd name="T34" fmla="*/ 8 w 36"/>
                  <a:gd name="T35" fmla="*/ 0 h 11"/>
                  <a:gd name="T36" fmla="*/ 6 w 36"/>
                  <a:gd name="T37" fmla="*/ 1 h 11"/>
                  <a:gd name="T38" fmla="*/ 5 w 36"/>
                  <a:gd name="T39" fmla="*/ 2 h 11"/>
                  <a:gd name="T40" fmla="*/ 3 w 36"/>
                  <a:gd name="T41" fmla="*/ 4 h 11"/>
                  <a:gd name="T42" fmla="*/ 2 w 36"/>
                  <a:gd name="T43" fmla="*/ 5 h 11"/>
                  <a:gd name="T44" fmla="*/ 1 w 36"/>
                  <a:gd name="T45" fmla="*/ 7 h 11"/>
                  <a:gd name="T46" fmla="*/ 0 w 36"/>
                  <a:gd name="T47" fmla="*/ 8 h 11"/>
                  <a:gd name="T48" fmla="*/ 0 w 36"/>
                  <a:gd name="T49" fmla="*/ 10 h 11"/>
                  <a:gd name="T50" fmla="*/ 0 w 36"/>
                  <a:gd name="T51" fmla="*/ 10 h 11"/>
                  <a:gd name="T52" fmla="*/ 2 w 36"/>
                  <a:gd name="T53" fmla="*/ 10 h 11"/>
                  <a:gd name="T54" fmla="*/ 3 w 36"/>
                  <a:gd name="T55" fmla="*/ 11 h 11"/>
                  <a:gd name="T56" fmla="*/ 5 w 36"/>
                  <a:gd name="T57" fmla="*/ 11 h 11"/>
                  <a:gd name="T58" fmla="*/ 8 w 36"/>
                  <a:gd name="T59" fmla="*/ 11 h 11"/>
                  <a:gd name="T60" fmla="*/ 10 w 36"/>
                  <a:gd name="T61" fmla="*/ 11 h 11"/>
                  <a:gd name="T62" fmla="*/ 13 w 36"/>
                  <a:gd name="T63" fmla="*/ 11 h 11"/>
                  <a:gd name="T64" fmla="*/ 16 w 36"/>
                  <a:gd name="T65" fmla="*/ 11 h 11"/>
                  <a:gd name="T66" fmla="*/ 19 w 36"/>
                  <a:gd name="T67" fmla="*/ 11 h 11"/>
                  <a:gd name="T68" fmla="*/ 23 w 36"/>
                  <a:gd name="T69" fmla="*/ 11 h 11"/>
                  <a:gd name="T70" fmla="*/ 25 w 36"/>
                  <a:gd name="T71" fmla="*/ 11 h 11"/>
                  <a:gd name="T72" fmla="*/ 28 w 36"/>
                  <a:gd name="T73" fmla="*/ 11 h 11"/>
                  <a:gd name="T74" fmla="*/ 30 w 36"/>
                  <a:gd name="T75" fmla="*/ 11 h 11"/>
                  <a:gd name="T76" fmla="*/ 32 w 36"/>
                  <a:gd name="T77" fmla="*/ 11 h 11"/>
                  <a:gd name="T78" fmla="*/ 33 w 36"/>
                  <a:gd name="T79" fmla="*/ 11 h 11"/>
                  <a:gd name="T80" fmla="*/ 34 w 36"/>
                  <a:gd name="T81" fmla="*/ 11 h 11"/>
                  <a:gd name="T82" fmla="*/ 35 w 36"/>
                  <a:gd name="T83" fmla="*/ 11 h 11"/>
                  <a:gd name="T84" fmla="*/ 36 w 36"/>
                  <a:gd name="T85" fmla="*/ 10 h 11"/>
                  <a:gd name="T86" fmla="*/ 36 w 36"/>
                  <a:gd name="T87" fmla="*/ 8 h 11"/>
                  <a:gd name="T88" fmla="*/ 35 w 36"/>
                  <a:gd name="T89" fmla="*/ 6 h 11"/>
                  <a:gd name="T90" fmla="*/ 34 w 36"/>
                  <a:gd name="T91" fmla="*/ 5 h 11"/>
                  <a:gd name="T92" fmla="*/ 32 w 36"/>
                  <a:gd name="T93" fmla="*/ 3 h 11"/>
                  <a:gd name="T94" fmla="*/ 31 w 36"/>
                  <a:gd name="T95" fmla="*/ 2 h 11"/>
                  <a:gd name="T96" fmla="*/ 29 w 36"/>
                  <a:gd name="T9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6" h="11">
                    <a:moveTo>
                      <a:pt x="29" y="2"/>
                    </a:moveTo>
                    <a:lnTo>
                      <a:pt x="28" y="2"/>
                    </a:lnTo>
                    <a:lnTo>
                      <a:pt x="28" y="2"/>
                    </a:lnTo>
                    <a:lnTo>
                      <a:pt x="26" y="1"/>
                    </a:lnTo>
                    <a:lnTo>
                      <a:pt x="25" y="1"/>
                    </a:lnTo>
                    <a:lnTo>
                      <a:pt x="24" y="1"/>
                    </a:lnTo>
                    <a:lnTo>
                      <a:pt x="23" y="1"/>
                    </a:lnTo>
                    <a:lnTo>
                      <a:pt x="21" y="1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3" y="11"/>
                    </a:lnTo>
                    <a:lnTo>
                      <a:pt x="16" y="11"/>
                    </a:lnTo>
                    <a:lnTo>
                      <a:pt x="19" y="11"/>
                    </a:lnTo>
                    <a:lnTo>
                      <a:pt x="23" y="11"/>
                    </a:lnTo>
                    <a:lnTo>
                      <a:pt x="25" y="11"/>
                    </a:lnTo>
                    <a:lnTo>
                      <a:pt x="28" y="11"/>
                    </a:lnTo>
                    <a:lnTo>
                      <a:pt x="30" y="11"/>
                    </a:lnTo>
                    <a:lnTo>
                      <a:pt x="32" y="11"/>
                    </a:lnTo>
                    <a:lnTo>
                      <a:pt x="33" y="11"/>
                    </a:lnTo>
                    <a:lnTo>
                      <a:pt x="34" y="11"/>
                    </a:lnTo>
                    <a:lnTo>
                      <a:pt x="35" y="11"/>
                    </a:lnTo>
                    <a:lnTo>
                      <a:pt x="36" y="10"/>
                    </a:lnTo>
                    <a:lnTo>
                      <a:pt x="36" y="8"/>
                    </a:lnTo>
                    <a:lnTo>
                      <a:pt x="35" y="6"/>
                    </a:lnTo>
                    <a:lnTo>
                      <a:pt x="34" y="5"/>
                    </a:lnTo>
                    <a:lnTo>
                      <a:pt x="32" y="3"/>
                    </a:lnTo>
                    <a:lnTo>
                      <a:pt x="31" y="2"/>
                    </a:ln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1" name="Freeform 287"/>
              <p:cNvSpPr>
                <a:spLocks/>
              </p:cNvSpPr>
              <p:nvPr/>
            </p:nvSpPr>
            <p:spPr bwMode="auto">
              <a:xfrm>
                <a:off x="4091" y="1776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3 h 3"/>
                  <a:gd name="T6" fmla="*/ 3 w 3"/>
                  <a:gd name="T7" fmla="*/ 2 h 3"/>
                  <a:gd name="T8" fmla="*/ 3 w 3"/>
                  <a:gd name="T9" fmla="*/ 2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1 h 3"/>
                  <a:gd name="T16" fmla="*/ 2 w 3"/>
                  <a:gd name="T17" fmla="*/ 0 h 3"/>
                  <a:gd name="T18" fmla="*/ 1 w 3"/>
                  <a:gd name="T19" fmla="*/ 1 h 3"/>
                  <a:gd name="T20" fmla="*/ 1 w 3"/>
                  <a:gd name="T21" fmla="*/ 1 h 3"/>
                  <a:gd name="T22" fmla="*/ 1 w 3"/>
                  <a:gd name="T23" fmla="*/ 1 h 3"/>
                  <a:gd name="T24" fmla="*/ 0 w 3"/>
                  <a:gd name="T25" fmla="*/ 2 h 3"/>
                  <a:gd name="T26" fmla="*/ 1 w 3"/>
                  <a:gd name="T27" fmla="*/ 2 h 3"/>
                  <a:gd name="T28" fmla="*/ 1 w 3"/>
                  <a:gd name="T29" fmla="*/ 3 h 3"/>
                  <a:gd name="T30" fmla="*/ 1 w 3"/>
                  <a:gd name="T31" fmla="*/ 3 h 3"/>
                  <a:gd name="T32" fmla="*/ 2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2" name="Freeform 288"/>
              <p:cNvSpPr>
                <a:spLocks/>
              </p:cNvSpPr>
              <p:nvPr/>
            </p:nvSpPr>
            <p:spPr bwMode="auto">
              <a:xfrm>
                <a:off x="4062" y="1798"/>
                <a:ext cx="31" cy="19"/>
              </a:xfrm>
              <a:custGeom>
                <a:avLst/>
                <a:gdLst>
                  <a:gd name="T0" fmla="*/ 29 w 31"/>
                  <a:gd name="T1" fmla="*/ 10 h 19"/>
                  <a:gd name="T2" fmla="*/ 27 w 31"/>
                  <a:gd name="T3" fmla="*/ 7 h 19"/>
                  <a:gd name="T4" fmla="*/ 31 w 31"/>
                  <a:gd name="T5" fmla="*/ 4 h 19"/>
                  <a:gd name="T6" fmla="*/ 27 w 31"/>
                  <a:gd name="T7" fmla="*/ 0 h 19"/>
                  <a:gd name="T8" fmla="*/ 25 w 31"/>
                  <a:gd name="T9" fmla="*/ 0 h 19"/>
                  <a:gd name="T10" fmla="*/ 28 w 31"/>
                  <a:gd name="T11" fmla="*/ 4 h 19"/>
                  <a:gd name="T12" fmla="*/ 24 w 31"/>
                  <a:gd name="T13" fmla="*/ 7 h 19"/>
                  <a:gd name="T14" fmla="*/ 25 w 31"/>
                  <a:gd name="T15" fmla="*/ 7 h 19"/>
                  <a:gd name="T16" fmla="*/ 25 w 31"/>
                  <a:gd name="T17" fmla="*/ 8 h 19"/>
                  <a:gd name="T18" fmla="*/ 26 w 31"/>
                  <a:gd name="T19" fmla="*/ 9 h 19"/>
                  <a:gd name="T20" fmla="*/ 27 w 31"/>
                  <a:gd name="T21" fmla="*/ 10 h 19"/>
                  <a:gd name="T22" fmla="*/ 13 w 31"/>
                  <a:gd name="T23" fmla="*/ 17 h 19"/>
                  <a:gd name="T24" fmla="*/ 4 w 31"/>
                  <a:gd name="T25" fmla="*/ 9 h 19"/>
                  <a:gd name="T26" fmla="*/ 6 w 31"/>
                  <a:gd name="T27" fmla="*/ 7 h 19"/>
                  <a:gd name="T28" fmla="*/ 2 w 31"/>
                  <a:gd name="T29" fmla="*/ 4 h 19"/>
                  <a:gd name="T30" fmla="*/ 5 w 31"/>
                  <a:gd name="T31" fmla="*/ 0 h 19"/>
                  <a:gd name="T32" fmla="*/ 3 w 31"/>
                  <a:gd name="T33" fmla="*/ 0 h 19"/>
                  <a:gd name="T34" fmla="*/ 0 w 31"/>
                  <a:gd name="T35" fmla="*/ 4 h 19"/>
                  <a:gd name="T36" fmla="*/ 4 w 31"/>
                  <a:gd name="T37" fmla="*/ 7 h 19"/>
                  <a:gd name="T38" fmla="*/ 1 w 31"/>
                  <a:gd name="T39" fmla="*/ 10 h 19"/>
                  <a:gd name="T40" fmla="*/ 13 w 31"/>
                  <a:gd name="T41" fmla="*/ 19 h 19"/>
                  <a:gd name="T42" fmla="*/ 29 w 31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" h="19">
                    <a:moveTo>
                      <a:pt x="29" y="10"/>
                    </a:moveTo>
                    <a:lnTo>
                      <a:pt x="27" y="7"/>
                    </a:lnTo>
                    <a:lnTo>
                      <a:pt x="31" y="4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5" y="7"/>
                    </a:lnTo>
                    <a:lnTo>
                      <a:pt x="25" y="8"/>
                    </a:lnTo>
                    <a:lnTo>
                      <a:pt x="26" y="9"/>
                    </a:lnTo>
                    <a:lnTo>
                      <a:pt x="27" y="10"/>
                    </a:lnTo>
                    <a:lnTo>
                      <a:pt x="13" y="17"/>
                    </a:lnTo>
                    <a:lnTo>
                      <a:pt x="4" y="9"/>
                    </a:lnTo>
                    <a:lnTo>
                      <a:pt x="6" y="7"/>
                    </a:lnTo>
                    <a:lnTo>
                      <a:pt x="2" y="4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4" y="7"/>
                    </a:lnTo>
                    <a:lnTo>
                      <a:pt x="1" y="10"/>
                    </a:lnTo>
                    <a:lnTo>
                      <a:pt x="13" y="19"/>
                    </a:lnTo>
                    <a:lnTo>
                      <a:pt x="29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289"/>
              <p:cNvSpPr>
                <a:spLocks/>
              </p:cNvSpPr>
              <p:nvPr/>
            </p:nvSpPr>
            <p:spPr bwMode="auto">
              <a:xfrm>
                <a:off x="4056" y="1814"/>
                <a:ext cx="2" cy="24"/>
              </a:xfrm>
              <a:custGeom>
                <a:avLst/>
                <a:gdLst>
                  <a:gd name="T0" fmla="*/ 0 w 2"/>
                  <a:gd name="T1" fmla="*/ 24 h 24"/>
                  <a:gd name="T2" fmla="*/ 0 w 2"/>
                  <a:gd name="T3" fmla="*/ 3 h 24"/>
                  <a:gd name="T4" fmla="*/ 2 w 2"/>
                  <a:gd name="T5" fmla="*/ 0 h 24"/>
                  <a:gd name="T6" fmla="*/ 2 w 2"/>
                  <a:gd name="T7" fmla="*/ 24 h 24"/>
                  <a:gd name="T8" fmla="*/ 0 w 2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4">
                    <a:moveTo>
                      <a:pt x="0" y="24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2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290"/>
              <p:cNvSpPr>
                <a:spLocks/>
              </p:cNvSpPr>
              <p:nvPr/>
            </p:nvSpPr>
            <p:spPr bwMode="auto">
              <a:xfrm>
                <a:off x="3906" y="1796"/>
                <a:ext cx="43" cy="53"/>
              </a:xfrm>
              <a:custGeom>
                <a:avLst/>
                <a:gdLst>
                  <a:gd name="T0" fmla="*/ 43 w 43"/>
                  <a:gd name="T1" fmla="*/ 3 h 53"/>
                  <a:gd name="T2" fmla="*/ 42 w 43"/>
                  <a:gd name="T3" fmla="*/ 2 h 53"/>
                  <a:gd name="T4" fmla="*/ 41 w 43"/>
                  <a:gd name="T5" fmla="*/ 1 h 53"/>
                  <a:gd name="T6" fmla="*/ 39 w 43"/>
                  <a:gd name="T7" fmla="*/ 1 h 53"/>
                  <a:gd name="T8" fmla="*/ 36 w 43"/>
                  <a:gd name="T9" fmla="*/ 0 h 53"/>
                  <a:gd name="T10" fmla="*/ 33 w 43"/>
                  <a:gd name="T11" fmla="*/ 1 h 53"/>
                  <a:gd name="T12" fmla="*/ 30 w 43"/>
                  <a:gd name="T13" fmla="*/ 1 h 53"/>
                  <a:gd name="T14" fmla="*/ 27 w 43"/>
                  <a:gd name="T15" fmla="*/ 1 h 53"/>
                  <a:gd name="T16" fmla="*/ 24 w 43"/>
                  <a:gd name="T17" fmla="*/ 2 h 53"/>
                  <a:gd name="T18" fmla="*/ 21 w 43"/>
                  <a:gd name="T19" fmla="*/ 2 h 53"/>
                  <a:gd name="T20" fmla="*/ 18 w 43"/>
                  <a:gd name="T21" fmla="*/ 3 h 53"/>
                  <a:gd name="T22" fmla="*/ 15 w 43"/>
                  <a:gd name="T23" fmla="*/ 3 h 53"/>
                  <a:gd name="T24" fmla="*/ 13 w 43"/>
                  <a:gd name="T25" fmla="*/ 4 h 53"/>
                  <a:gd name="T26" fmla="*/ 11 w 43"/>
                  <a:gd name="T27" fmla="*/ 5 h 53"/>
                  <a:gd name="T28" fmla="*/ 9 w 43"/>
                  <a:gd name="T29" fmla="*/ 5 h 53"/>
                  <a:gd name="T30" fmla="*/ 8 w 43"/>
                  <a:gd name="T31" fmla="*/ 5 h 53"/>
                  <a:gd name="T32" fmla="*/ 8 w 43"/>
                  <a:gd name="T33" fmla="*/ 5 h 53"/>
                  <a:gd name="T34" fmla="*/ 8 w 43"/>
                  <a:gd name="T35" fmla="*/ 5 h 53"/>
                  <a:gd name="T36" fmla="*/ 7 w 43"/>
                  <a:gd name="T37" fmla="*/ 5 h 53"/>
                  <a:gd name="T38" fmla="*/ 7 w 43"/>
                  <a:gd name="T39" fmla="*/ 5 h 53"/>
                  <a:gd name="T40" fmla="*/ 7 w 43"/>
                  <a:gd name="T41" fmla="*/ 4 h 53"/>
                  <a:gd name="T42" fmla="*/ 7 w 43"/>
                  <a:gd name="T43" fmla="*/ 4 h 53"/>
                  <a:gd name="T44" fmla="*/ 6 w 43"/>
                  <a:gd name="T45" fmla="*/ 3 h 53"/>
                  <a:gd name="T46" fmla="*/ 5 w 43"/>
                  <a:gd name="T47" fmla="*/ 3 h 53"/>
                  <a:gd name="T48" fmla="*/ 4 w 43"/>
                  <a:gd name="T49" fmla="*/ 3 h 53"/>
                  <a:gd name="T50" fmla="*/ 3 w 43"/>
                  <a:gd name="T51" fmla="*/ 3 h 53"/>
                  <a:gd name="T52" fmla="*/ 2 w 43"/>
                  <a:gd name="T53" fmla="*/ 3 h 53"/>
                  <a:gd name="T54" fmla="*/ 1 w 43"/>
                  <a:gd name="T55" fmla="*/ 3 h 53"/>
                  <a:gd name="T56" fmla="*/ 1 w 43"/>
                  <a:gd name="T57" fmla="*/ 4 h 53"/>
                  <a:gd name="T58" fmla="*/ 1 w 43"/>
                  <a:gd name="T59" fmla="*/ 4 h 53"/>
                  <a:gd name="T60" fmla="*/ 0 w 43"/>
                  <a:gd name="T61" fmla="*/ 4 h 53"/>
                  <a:gd name="T62" fmla="*/ 0 w 43"/>
                  <a:gd name="T63" fmla="*/ 4 h 53"/>
                  <a:gd name="T64" fmla="*/ 0 w 43"/>
                  <a:gd name="T65" fmla="*/ 4 h 53"/>
                  <a:gd name="T66" fmla="*/ 0 w 43"/>
                  <a:gd name="T67" fmla="*/ 53 h 53"/>
                  <a:gd name="T68" fmla="*/ 8 w 43"/>
                  <a:gd name="T69" fmla="*/ 53 h 53"/>
                  <a:gd name="T70" fmla="*/ 8 w 43"/>
                  <a:gd name="T71" fmla="*/ 49 h 53"/>
                  <a:gd name="T72" fmla="*/ 8 w 43"/>
                  <a:gd name="T73" fmla="*/ 42 h 53"/>
                  <a:gd name="T74" fmla="*/ 8 w 43"/>
                  <a:gd name="T75" fmla="*/ 34 h 53"/>
                  <a:gd name="T76" fmla="*/ 8 w 43"/>
                  <a:gd name="T77" fmla="*/ 31 h 53"/>
                  <a:gd name="T78" fmla="*/ 9 w 43"/>
                  <a:gd name="T79" fmla="*/ 31 h 53"/>
                  <a:gd name="T80" fmla="*/ 10 w 43"/>
                  <a:gd name="T81" fmla="*/ 30 h 53"/>
                  <a:gd name="T82" fmla="*/ 12 w 43"/>
                  <a:gd name="T83" fmla="*/ 30 h 53"/>
                  <a:gd name="T84" fmla="*/ 14 w 43"/>
                  <a:gd name="T85" fmla="*/ 29 h 53"/>
                  <a:gd name="T86" fmla="*/ 16 w 43"/>
                  <a:gd name="T87" fmla="*/ 28 h 53"/>
                  <a:gd name="T88" fmla="*/ 19 w 43"/>
                  <a:gd name="T89" fmla="*/ 28 h 53"/>
                  <a:gd name="T90" fmla="*/ 21 w 43"/>
                  <a:gd name="T91" fmla="*/ 27 h 53"/>
                  <a:gd name="T92" fmla="*/ 24 w 43"/>
                  <a:gd name="T93" fmla="*/ 26 h 53"/>
                  <a:gd name="T94" fmla="*/ 27 w 43"/>
                  <a:gd name="T95" fmla="*/ 26 h 53"/>
                  <a:gd name="T96" fmla="*/ 29 w 43"/>
                  <a:gd name="T97" fmla="*/ 25 h 53"/>
                  <a:gd name="T98" fmla="*/ 32 w 43"/>
                  <a:gd name="T99" fmla="*/ 24 h 53"/>
                  <a:gd name="T100" fmla="*/ 35 w 43"/>
                  <a:gd name="T101" fmla="*/ 24 h 53"/>
                  <a:gd name="T102" fmla="*/ 37 w 43"/>
                  <a:gd name="T103" fmla="*/ 23 h 53"/>
                  <a:gd name="T104" fmla="*/ 39 w 43"/>
                  <a:gd name="T105" fmla="*/ 23 h 53"/>
                  <a:gd name="T106" fmla="*/ 42 w 43"/>
                  <a:gd name="T107" fmla="*/ 22 h 53"/>
                  <a:gd name="T108" fmla="*/ 43 w 43"/>
                  <a:gd name="T109" fmla="*/ 22 h 53"/>
                  <a:gd name="T110" fmla="*/ 43 w 43"/>
                  <a:gd name="T111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3">
                    <a:moveTo>
                      <a:pt x="43" y="3"/>
                    </a:moveTo>
                    <a:lnTo>
                      <a:pt x="42" y="2"/>
                    </a:lnTo>
                    <a:lnTo>
                      <a:pt x="41" y="1"/>
                    </a:lnTo>
                    <a:lnTo>
                      <a:pt x="39" y="1"/>
                    </a:lnTo>
                    <a:lnTo>
                      <a:pt x="36" y="0"/>
                    </a:lnTo>
                    <a:lnTo>
                      <a:pt x="33" y="1"/>
                    </a:lnTo>
                    <a:lnTo>
                      <a:pt x="30" y="1"/>
                    </a:lnTo>
                    <a:lnTo>
                      <a:pt x="27" y="1"/>
                    </a:lnTo>
                    <a:lnTo>
                      <a:pt x="24" y="2"/>
                    </a:lnTo>
                    <a:lnTo>
                      <a:pt x="21" y="2"/>
                    </a:lnTo>
                    <a:lnTo>
                      <a:pt x="18" y="3"/>
                    </a:lnTo>
                    <a:lnTo>
                      <a:pt x="15" y="3"/>
                    </a:lnTo>
                    <a:lnTo>
                      <a:pt x="13" y="4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3"/>
                    </a:lnTo>
                    <a:lnTo>
                      <a:pt x="8" y="53"/>
                    </a:lnTo>
                    <a:lnTo>
                      <a:pt x="8" y="49"/>
                    </a:lnTo>
                    <a:lnTo>
                      <a:pt x="8" y="42"/>
                    </a:lnTo>
                    <a:lnTo>
                      <a:pt x="8" y="34"/>
                    </a:lnTo>
                    <a:lnTo>
                      <a:pt x="8" y="31"/>
                    </a:lnTo>
                    <a:lnTo>
                      <a:pt x="9" y="31"/>
                    </a:lnTo>
                    <a:lnTo>
                      <a:pt x="10" y="30"/>
                    </a:lnTo>
                    <a:lnTo>
                      <a:pt x="12" y="30"/>
                    </a:lnTo>
                    <a:lnTo>
                      <a:pt x="14" y="29"/>
                    </a:lnTo>
                    <a:lnTo>
                      <a:pt x="16" y="28"/>
                    </a:lnTo>
                    <a:lnTo>
                      <a:pt x="19" y="28"/>
                    </a:lnTo>
                    <a:lnTo>
                      <a:pt x="21" y="27"/>
                    </a:lnTo>
                    <a:lnTo>
                      <a:pt x="24" y="26"/>
                    </a:lnTo>
                    <a:lnTo>
                      <a:pt x="27" y="26"/>
                    </a:lnTo>
                    <a:lnTo>
                      <a:pt x="29" y="25"/>
                    </a:lnTo>
                    <a:lnTo>
                      <a:pt x="32" y="24"/>
                    </a:lnTo>
                    <a:lnTo>
                      <a:pt x="35" y="24"/>
                    </a:lnTo>
                    <a:lnTo>
                      <a:pt x="37" y="23"/>
                    </a:lnTo>
                    <a:lnTo>
                      <a:pt x="39" y="23"/>
                    </a:lnTo>
                    <a:lnTo>
                      <a:pt x="42" y="22"/>
                    </a:lnTo>
                    <a:lnTo>
                      <a:pt x="43" y="22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5" name="Freeform 291"/>
              <p:cNvSpPr>
                <a:spLocks/>
              </p:cNvSpPr>
              <p:nvPr/>
            </p:nvSpPr>
            <p:spPr bwMode="auto">
              <a:xfrm>
                <a:off x="3899" y="1835"/>
                <a:ext cx="231" cy="47"/>
              </a:xfrm>
              <a:custGeom>
                <a:avLst/>
                <a:gdLst>
                  <a:gd name="T0" fmla="*/ 18 w 231"/>
                  <a:gd name="T1" fmla="*/ 7 h 47"/>
                  <a:gd name="T2" fmla="*/ 25 w 231"/>
                  <a:gd name="T3" fmla="*/ 5 h 47"/>
                  <a:gd name="T4" fmla="*/ 32 w 231"/>
                  <a:gd name="T5" fmla="*/ 4 h 47"/>
                  <a:gd name="T6" fmla="*/ 40 w 231"/>
                  <a:gd name="T7" fmla="*/ 3 h 47"/>
                  <a:gd name="T8" fmla="*/ 49 w 231"/>
                  <a:gd name="T9" fmla="*/ 2 h 47"/>
                  <a:gd name="T10" fmla="*/ 59 w 231"/>
                  <a:gd name="T11" fmla="*/ 1 h 47"/>
                  <a:gd name="T12" fmla="*/ 69 w 231"/>
                  <a:gd name="T13" fmla="*/ 1 h 47"/>
                  <a:gd name="T14" fmla="*/ 80 w 231"/>
                  <a:gd name="T15" fmla="*/ 0 h 47"/>
                  <a:gd name="T16" fmla="*/ 91 w 231"/>
                  <a:gd name="T17" fmla="*/ 0 h 47"/>
                  <a:gd name="T18" fmla="*/ 103 w 231"/>
                  <a:gd name="T19" fmla="*/ 0 h 47"/>
                  <a:gd name="T20" fmla="*/ 115 w 231"/>
                  <a:gd name="T21" fmla="*/ 0 h 47"/>
                  <a:gd name="T22" fmla="*/ 130 w 231"/>
                  <a:gd name="T23" fmla="*/ 0 h 47"/>
                  <a:gd name="T24" fmla="*/ 145 w 231"/>
                  <a:gd name="T25" fmla="*/ 0 h 47"/>
                  <a:gd name="T26" fmla="*/ 159 w 231"/>
                  <a:gd name="T27" fmla="*/ 1 h 47"/>
                  <a:gd name="T28" fmla="*/ 172 w 231"/>
                  <a:gd name="T29" fmla="*/ 2 h 47"/>
                  <a:gd name="T30" fmla="*/ 185 w 231"/>
                  <a:gd name="T31" fmla="*/ 3 h 47"/>
                  <a:gd name="T32" fmla="*/ 194 w 231"/>
                  <a:gd name="T33" fmla="*/ 4 h 47"/>
                  <a:gd name="T34" fmla="*/ 202 w 231"/>
                  <a:gd name="T35" fmla="*/ 5 h 47"/>
                  <a:gd name="T36" fmla="*/ 209 w 231"/>
                  <a:gd name="T37" fmla="*/ 6 h 47"/>
                  <a:gd name="T38" fmla="*/ 215 w 231"/>
                  <a:gd name="T39" fmla="*/ 7 h 47"/>
                  <a:gd name="T40" fmla="*/ 220 w 231"/>
                  <a:gd name="T41" fmla="*/ 8 h 47"/>
                  <a:gd name="T42" fmla="*/ 225 w 231"/>
                  <a:gd name="T43" fmla="*/ 10 h 47"/>
                  <a:gd name="T44" fmla="*/ 228 w 231"/>
                  <a:gd name="T45" fmla="*/ 12 h 47"/>
                  <a:gd name="T46" fmla="*/ 231 w 231"/>
                  <a:gd name="T47" fmla="*/ 14 h 47"/>
                  <a:gd name="T48" fmla="*/ 231 w 231"/>
                  <a:gd name="T49" fmla="*/ 31 h 47"/>
                  <a:gd name="T50" fmla="*/ 225 w 231"/>
                  <a:gd name="T51" fmla="*/ 34 h 47"/>
                  <a:gd name="T52" fmla="*/ 218 w 231"/>
                  <a:gd name="T53" fmla="*/ 37 h 47"/>
                  <a:gd name="T54" fmla="*/ 213 w 231"/>
                  <a:gd name="T55" fmla="*/ 39 h 47"/>
                  <a:gd name="T56" fmla="*/ 210 w 231"/>
                  <a:gd name="T57" fmla="*/ 40 h 47"/>
                  <a:gd name="T58" fmla="*/ 206 w 231"/>
                  <a:gd name="T59" fmla="*/ 40 h 47"/>
                  <a:gd name="T60" fmla="*/ 201 w 231"/>
                  <a:gd name="T61" fmla="*/ 41 h 47"/>
                  <a:gd name="T62" fmla="*/ 197 w 231"/>
                  <a:gd name="T63" fmla="*/ 42 h 47"/>
                  <a:gd name="T64" fmla="*/ 191 w 231"/>
                  <a:gd name="T65" fmla="*/ 43 h 47"/>
                  <a:gd name="T66" fmla="*/ 183 w 231"/>
                  <a:gd name="T67" fmla="*/ 44 h 47"/>
                  <a:gd name="T68" fmla="*/ 175 w 231"/>
                  <a:gd name="T69" fmla="*/ 44 h 47"/>
                  <a:gd name="T70" fmla="*/ 167 w 231"/>
                  <a:gd name="T71" fmla="*/ 45 h 47"/>
                  <a:gd name="T72" fmla="*/ 158 w 231"/>
                  <a:gd name="T73" fmla="*/ 45 h 47"/>
                  <a:gd name="T74" fmla="*/ 149 w 231"/>
                  <a:gd name="T75" fmla="*/ 46 h 47"/>
                  <a:gd name="T76" fmla="*/ 142 w 231"/>
                  <a:gd name="T77" fmla="*/ 46 h 47"/>
                  <a:gd name="T78" fmla="*/ 136 w 231"/>
                  <a:gd name="T79" fmla="*/ 46 h 47"/>
                  <a:gd name="T80" fmla="*/ 130 w 231"/>
                  <a:gd name="T81" fmla="*/ 46 h 47"/>
                  <a:gd name="T82" fmla="*/ 124 w 231"/>
                  <a:gd name="T83" fmla="*/ 47 h 47"/>
                  <a:gd name="T84" fmla="*/ 117 w 231"/>
                  <a:gd name="T85" fmla="*/ 47 h 47"/>
                  <a:gd name="T86" fmla="*/ 111 w 231"/>
                  <a:gd name="T87" fmla="*/ 47 h 47"/>
                  <a:gd name="T88" fmla="*/ 105 w 231"/>
                  <a:gd name="T89" fmla="*/ 46 h 47"/>
                  <a:gd name="T90" fmla="*/ 98 w 231"/>
                  <a:gd name="T91" fmla="*/ 46 h 47"/>
                  <a:gd name="T92" fmla="*/ 92 w 231"/>
                  <a:gd name="T93" fmla="*/ 46 h 47"/>
                  <a:gd name="T94" fmla="*/ 86 w 231"/>
                  <a:gd name="T95" fmla="*/ 46 h 47"/>
                  <a:gd name="T96" fmla="*/ 77 w 231"/>
                  <a:gd name="T97" fmla="*/ 46 h 47"/>
                  <a:gd name="T98" fmla="*/ 63 w 231"/>
                  <a:gd name="T99" fmla="*/ 45 h 47"/>
                  <a:gd name="T100" fmla="*/ 50 w 231"/>
                  <a:gd name="T101" fmla="*/ 44 h 47"/>
                  <a:gd name="T102" fmla="*/ 39 w 231"/>
                  <a:gd name="T103" fmla="*/ 43 h 47"/>
                  <a:gd name="T104" fmla="*/ 29 w 231"/>
                  <a:gd name="T105" fmla="*/ 41 h 47"/>
                  <a:gd name="T106" fmla="*/ 20 w 231"/>
                  <a:gd name="T107" fmla="*/ 40 h 47"/>
                  <a:gd name="T108" fmla="*/ 14 w 231"/>
                  <a:gd name="T109" fmla="*/ 38 h 47"/>
                  <a:gd name="T110" fmla="*/ 9 w 231"/>
                  <a:gd name="T111" fmla="*/ 36 h 47"/>
                  <a:gd name="T112" fmla="*/ 5 w 231"/>
                  <a:gd name="T113" fmla="*/ 34 h 47"/>
                  <a:gd name="T114" fmla="*/ 2 w 231"/>
                  <a:gd name="T115" fmla="*/ 32 h 47"/>
                  <a:gd name="T116" fmla="*/ 0 w 231"/>
                  <a:gd name="T117" fmla="*/ 31 h 47"/>
                  <a:gd name="T118" fmla="*/ 1 w 231"/>
                  <a:gd name="T119" fmla="*/ 14 h 47"/>
                  <a:gd name="T120" fmla="*/ 4 w 231"/>
                  <a:gd name="T121" fmla="*/ 11 h 47"/>
                  <a:gd name="T122" fmla="*/ 11 w 231"/>
                  <a:gd name="T123" fmla="*/ 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1" h="47">
                    <a:moveTo>
                      <a:pt x="14" y="8"/>
                    </a:moveTo>
                    <a:lnTo>
                      <a:pt x="16" y="7"/>
                    </a:lnTo>
                    <a:lnTo>
                      <a:pt x="18" y="7"/>
                    </a:lnTo>
                    <a:lnTo>
                      <a:pt x="20" y="6"/>
                    </a:lnTo>
                    <a:lnTo>
                      <a:pt x="22" y="6"/>
                    </a:lnTo>
                    <a:lnTo>
                      <a:pt x="25" y="5"/>
                    </a:lnTo>
                    <a:lnTo>
                      <a:pt x="27" y="5"/>
                    </a:lnTo>
                    <a:lnTo>
                      <a:pt x="30" y="5"/>
                    </a:lnTo>
                    <a:lnTo>
                      <a:pt x="32" y="4"/>
                    </a:lnTo>
                    <a:lnTo>
                      <a:pt x="35" y="4"/>
                    </a:lnTo>
                    <a:lnTo>
                      <a:pt x="38" y="4"/>
                    </a:lnTo>
                    <a:lnTo>
                      <a:pt x="40" y="3"/>
                    </a:lnTo>
                    <a:lnTo>
                      <a:pt x="43" y="3"/>
                    </a:lnTo>
                    <a:lnTo>
                      <a:pt x="46" y="3"/>
                    </a:lnTo>
                    <a:lnTo>
                      <a:pt x="49" y="2"/>
                    </a:lnTo>
                    <a:lnTo>
                      <a:pt x="53" y="2"/>
                    </a:lnTo>
                    <a:lnTo>
                      <a:pt x="56" y="2"/>
                    </a:lnTo>
                    <a:lnTo>
                      <a:pt x="59" y="1"/>
                    </a:lnTo>
                    <a:lnTo>
                      <a:pt x="63" y="1"/>
                    </a:lnTo>
                    <a:lnTo>
                      <a:pt x="66" y="1"/>
                    </a:lnTo>
                    <a:lnTo>
                      <a:pt x="69" y="1"/>
                    </a:lnTo>
                    <a:lnTo>
                      <a:pt x="73" y="1"/>
                    </a:lnTo>
                    <a:lnTo>
                      <a:pt x="77" y="1"/>
                    </a:lnTo>
                    <a:lnTo>
                      <a:pt x="80" y="0"/>
                    </a:lnTo>
                    <a:lnTo>
                      <a:pt x="84" y="0"/>
                    </a:lnTo>
                    <a:lnTo>
                      <a:pt x="88" y="0"/>
                    </a:lnTo>
                    <a:lnTo>
                      <a:pt x="91" y="0"/>
                    </a:lnTo>
                    <a:lnTo>
                      <a:pt x="95" y="0"/>
                    </a:lnTo>
                    <a:lnTo>
                      <a:pt x="99" y="0"/>
                    </a:lnTo>
                    <a:lnTo>
                      <a:pt x="103" y="0"/>
                    </a:lnTo>
                    <a:lnTo>
                      <a:pt x="107" y="0"/>
                    </a:lnTo>
                    <a:lnTo>
                      <a:pt x="111" y="0"/>
                    </a:lnTo>
                    <a:lnTo>
                      <a:pt x="115" y="0"/>
                    </a:lnTo>
                    <a:lnTo>
                      <a:pt x="120" y="0"/>
                    </a:lnTo>
                    <a:lnTo>
                      <a:pt x="125" y="0"/>
                    </a:lnTo>
                    <a:lnTo>
                      <a:pt x="130" y="0"/>
                    </a:lnTo>
                    <a:lnTo>
                      <a:pt x="135" y="0"/>
                    </a:lnTo>
                    <a:lnTo>
                      <a:pt x="140" y="0"/>
                    </a:lnTo>
                    <a:lnTo>
                      <a:pt x="145" y="0"/>
                    </a:lnTo>
                    <a:lnTo>
                      <a:pt x="150" y="0"/>
                    </a:lnTo>
                    <a:lnTo>
                      <a:pt x="155" y="1"/>
                    </a:lnTo>
                    <a:lnTo>
                      <a:pt x="159" y="1"/>
                    </a:lnTo>
                    <a:lnTo>
                      <a:pt x="164" y="1"/>
                    </a:lnTo>
                    <a:lnTo>
                      <a:pt x="168" y="1"/>
                    </a:lnTo>
                    <a:lnTo>
                      <a:pt x="172" y="2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3"/>
                    </a:lnTo>
                    <a:lnTo>
                      <a:pt x="188" y="3"/>
                    </a:lnTo>
                    <a:lnTo>
                      <a:pt x="191" y="3"/>
                    </a:lnTo>
                    <a:lnTo>
                      <a:pt x="194" y="4"/>
                    </a:lnTo>
                    <a:lnTo>
                      <a:pt x="197" y="4"/>
                    </a:lnTo>
                    <a:lnTo>
                      <a:pt x="199" y="4"/>
                    </a:lnTo>
                    <a:lnTo>
                      <a:pt x="202" y="5"/>
                    </a:lnTo>
                    <a:lnTo>
                      <a:pt x="204" y="5"/>
                    </a:lnTo>
                    <a:lnTo>
                      <a:pt x="206" y="5"/>
                    </a:lnTo>
                    <a:lnTo>
                      <a:pt x="209" y="6"/>
                    </a:lnTo>
                    <a:lnTo>
                      <a:pt x="211" y="6"/>
                    </a:lnTo>
                    <a:lnTo>
                      <a:pt x="213" y="7"/>
                    </a:lnTo>
                    <a:lnTo>
                      <a:pt x="215" y="7"/>
                    </a:lnTo>
                    <a:lnTo>
                      <a:pt x="217" y="7"/>
                    </a:lnTo>
                    <a:lnTo>
                      <a:pt x="219" y="8"/>
                    </a:lnTo>
                    <a:lnTo>
                      <a:pt x="220" y="8"/>
                    </a:lnTo>
                    <a:lnTo>
                      <a:pt x="222" y="9"/>
                    </a:lnTo>
                    <a:lnTo>
                      <a:pt x="223" y="9"/>
                    </a:lnTo>
                    <a:lnTo>
                      <a:pt x="225" y="10"/>
                    </a:lnTo>
                    <a:lnTo>
                      <a:pt x="226" y="11"/>
                    </a:lnTo>
                    <a:lnTo>
                      <a:pt x="227" y="11"/>
                    </a:lnTo>
                    <a:lnTo>
                      <a:pt x="228" y="12"/>
                    </a:lnTo>
                    <a:lnTo>
                      <a:pt x="229" y="13"/>
                    </a:lnTo>
                    <a:lnTo>
                      <a:pt x="230" y="13"/>
                    </a:lnTo>
                    <a:lnTo>
                      <a:pt x="231" y="14"/>
                    </a:lnTo>
                    <a:lnTo>
                      <a:pt x="231" y="15"/>
                    </a:lnTo>
                    <a:lnTo>
                      <a:pt x="231" y="30"/>
                    </a:lnTo>
                    <a:lnTo>
                      <a:pt x="231" y="31"/>
                    </a:lnTo>
                    <a:lnTo>
                      <a:pt x="229" y="32"/>
                    </a:lnTo>
                    <a:lnTo>
                      <a:pt x="227" y="33"/>
                    </a:lnTo>
                    <a:lnTo>
                      <a:pt x="225" y="34"/>
                    </a:lnTo>
                    <a:lnTo>
                      <a:pt x="223" y="35"/>
                    </a:lnTo>
                    <a:lnTo>
                      <a:pt x="220" y="37"/>
                    </a:lnTo>
                    <a:lnTo>
                      <a:pt x="218" y="37"/>
                    </a:lnTo>
                    <a:lnTo>
                      <a:pt x="216" y="38"/>
                    </a:lnTo>
                    <a:lnTo>
                      <a:pt x="215" y="38"/>
                    </a:lnTo>
                    <a:lnTo>
                      <a:pt x="213" y="39"/>
                    </a:lnTo>
                    <a:lnTo>
                      <a:pt x="212" y="39"/>
                    </a:lnTo>
                    <a:lnTo>
                      <a:pt x="211" y="39"/>
                    </a:lnTo>
                    <a:lnTo>
                      <a:pt x="210" y="40"/>
                    </a:lnTo>
                    <a:lnTo>
                      <a:pt x="208" y="40"/>
                    </a:lnTo>
                    <a:lnTo>
                      <a:pt x="207" y="40"/>
                    </a:lnTo>
                    <a:lnTo>
                      <a:pt x="206" y="40"/>
                    </a:lnTo>
                    <a:lnTo>
                      <a:pt x="204" y="41"/>
                    </a:lnTo>
                    <a:lnTo>
                      <a:pt x="203" y="41"/>
                    </a:lnTo>
                    <a:lnTo>
                      <a:pt x="201" y="41"/>
                    </a:lnTo>
                    <a:lnTo>
                      <a:pt x="200" y="42"/>
                    </a:lnTo>
                    <a:lnTo>
                      <a:pt x="198" y="42"/>
                    </a:lnTo>
                    <a:lnTo>
                      <a:pt x="197" y="42"/>
                    </a:lnTo>
                    <a:lnTo>
                      <a:pt x="195" y="42"/>
                    </a:lnTo>
                    <a:lnTo>
                      <a:pt x="193" y="42"/>
                    </a:lnTo>
                    <a:lnTo>
                      <a:pt x="191" y="43"/>
                    </a:lnTo>
                    <a:lnTo>
                      <a:pt x="188" y="43"/>
                    </a:lnTo>
                    <a:lnTo>
                      <a:pt x="186" y="43"/>
                    </a:lnTo>
                    <a:lnTo>
                      <a:pt x="183" y="44"/>
                    </a:lnTo>
                    <a:lnTo>
                      <a:pt x="181" y="44"/>
                    </a:lnTo>
                    <a:lnTo>
                      <a:pt x="178" y="44"/>
                    </a:lnTo>
                    <a:lnTo>
                      <a:pt x="175" y="44"/>
                    </a:lnTo>
                    <a:lnTo>
                      <a:pt x="172" y="44"/>
                    </a:lnTo>
                    <a:lnTo>
                      <a:pt x="170" y="45"/>
                    </a:lnTo>
                    <a:lnTo>
                      <a:pt x="167" y="45"/>
                    </a:lnTo>
                    <a:lnTo>
                      <a:pt x="164" y="45"/>
                    </a:lnTo>
                    <a:lnTo>
                      <a:pt x="161" y="45"/>
                    </a:lnTo>
                    <a:lnTo>
                      <a:pt x="158" y="45"/>
                    </a:lnTo>
                    <a:lnTo>
                      <a:pt x="155" y="46"/>
                    </a:lnTo>
                    <a:lnTo>
                      <a:pt x="152" y="46"/>
                    </a:lnTo>
                    <a:lnTo>
                      <a:pt x="149" y="46"/>
                    </a:lnTo>
                    <a:lnTo>
                      <a:pt x="147" y="46"/>
                    </a:lnTo>
                    <a:lnTo>
                      <a:pt x="145" y="46"/>
                    </a:lnTo>
                    <a:lnTo>
                      <a:pt x="142" y="46"/>
                    </a:lnTo>
                    <a:lnTo>
                      <a:pt x="140" y="46"/>
                    </a:lnTo>
                    <a:lnTo>
                      <a:pt x="138" y="46"/>
                    </a:lnTo>
                    <a:lnTo>
                      <a:pt x="136" y="46"/>
                    </a:lnTo>
                    <a:lnTo>
                      <a:pt x="134" y="46"/>
                    </a:lnTo>
                    <a:lnTo>
                      <a:pt x="132" y="46"/>
                    </a:lnTo>
                    <a:lnTo>
                      <a:pt x="130" y="46"/>
                    </a:lnTo>
                    <a:lnTo>
                      <a:pt x="128" y="46"/>
                    </a:lnTo>
                    <a:lnTo>
                      <a:pt x="126" y="46"/>
                    </a:lnTo>
                    <a:lnTo>
                      <a:pt x="124" y="47"/>
                    </a:lnTo>
                    <a:lnTo>
                      <a:pt x="122" y="47"/>
                    </a:lnTo>
                    <a:lnTo>
                      <a:pt x="119" y="47"/>
                    </a:lnTo>
                    <a:lnTo>
                      <a:pt x="117" y="47"/>
                    </a:lnTo>
                    <a:lnTo>
                      <a:pt x="115" y="47"/>
                    </a:lnTo>
                    <a:lnTo>
                      <a:pt x="113" y="47"/>
                    </a:lnTo>
                    <a:lnTo>
                      <a:pt x="111" y="47"/>
                    </a:lnTo>
                    <a:lnTo>
                      <a:pt x="109" y="47"/>
                    </a:lnTo>
                    <a:lnTo>
                      <a:pt x="107" y="47"/>
                    </a:lnTo>
                    <a:lnTo>
                      <a:pt x="105" y="46"/>
                    </a:lnTo>
                    <a:lnTo>
                      <a:pt x="103" y="46"/>
                    </a:lnTo>
                    <a:lnTo>
                      <a:pt x="100" y="46"/>
                    </a:lnTo>
                    <a:lnTo>
                      <a:pt x="98" y="46"/>
                    </a:lnTo>
                    <a:lnTo>
                      <a:pt x="96" y="46"/>
                    </a:lnTo>
                    <a:lnTo>
                      <a:pt x="94" y="46"/>
                    </a:lnTo>
                    <a:lnTo>
                      <a:pt x="92" y="46"/>
                    </a:lnTo>
                    <a:lnTo>
                      <a:pt x="90" y="46"/>
                    </a:lnTo>
                    <a:lnTo>
                      <a:pt x="88" y="46"/>
                    </a:lnTo>
                    <a:lnTo>
                      <a:pt x="86" y="46"/>
                    </a:lnTo>
                    <a:lnTo>
                      <a:pt x="84" y="46"/>
                    </a:lnTo>
                    <a:lnTo>
                      <a:pt x="82" y="46"/>
                    </a:lnTo>
                    <a:lnTo>
                      <a:pt x="77" y="46"/>
                    </a:lnTo>
                    <a:lnTo>
                      <a:pt x="72" y="45"/>
                    </a:lnTo>
                    <a:lnTo>
                      <a:pt x="68" y="45"/>
                    </a:lnTo>
                    <a:lnTo>
                      <a:pt x="63" y="45"/>
                    </a:lnTo>
                    <a:lnTo>
                      <a:pt x="59" y="45"/>
                    </a:lnTo>
                    <a:lnTo>
                      <a:pt x="54" y="44"/>
                    </a:lnTo>
                    <a:lnTo>
                      <a:pt x="50" y="44"/>
                    </a:lnTo>
                    <a:lnTo>
                      <a:pt x="47" y="44"/>
                    </a:lnTo>
                    <a:lnTo>
                      <a:pt x="43" y="43"/>
                    </a:lnTo>
                    <a:lnTo>
                      <a:pt x="39" y="43"/>
                    </a:lnTo>
                    <a:lnTo>
                      <a:pt x="36" y="42"/>
                    </a:lnTo>
                    <a:lnTo>
                      <a:pt x="32" y="42"/>
                    </a:lnTo>
                    <a:lnTo>
                      <a:pt x="29" y="41"/>
                    </a:lnTo>
                    <a:lnTo>
                      <a:pt x="26" y="41"/>
                    </a:lnTo>
                    <a:lnTo>
                      <a:pt x="23" y="40"/>
                    </a:lnTo>
                    <a:lnTo>
                      <a:pt x="20" y="40"/>
                    </a:lnTo>
                    <a:lnTo>
                      <a:pt x="18" y="39"/>
                    </a:lnTo>
                    <a:lnTo>
                      <a:pt x="16" y="38"/>
                    </a:lnTo>
                    <a:lnTo>
                      <a:pt x="14" y="38"/>
                    </a:lnTo>
                    <a:lnTo>
                      <a:pt x="12" y="37"/>
                    </a:lnTo>
                    <a:lnTo>
                      <a:pt x="10" y="37"/>
                    </a:lnTo>
                    <a:lnTo>
                      <a:pt x="9" y="36"/>
                    </a:lnTo>
                    <a:lnTo>
                      <a:pt x="7" y="35"/>
                    </a:lnTo>
                    <a:lnTo>
                      <a:pt x="6" y="35"/>
                    </a:lnTo>
                    <a:lnTo>
                      <a:pt x="5" y="34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1" y="31"/>
                    </a:lnTo>
                    <a:lnTo>
                      <a:pt x="0" y="31"/>
                    </a:lnTo>
                    <a:lnTo>
                      <a:pt x="0" y="30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2" y="13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6" y="10"/>
                    </a:lnTo>
                    <a:lnTo>
                      <a:pt x="8" y="9"/>
                    </a:lnTo>
                    <a:lnTo>
                      <a:pt x="11" y="8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6" name="Freeform 292"/>
              <p:cNvSpPr>
                <a:spLocks/>
              </p:cNvSpPr>
              <p:nvPr/>
            </p:nvSpPr>
            <p:spPr bwMode="auto">
              <a:xfrm>
                <a:off x="3903" y="1837"/>
                <a:ext cx="223" cy="27"/>
              </a:xfrm>
              <a:custGeom>
                <a:avLst/>
                <a:gdLst>
                  <a:gd name="T0" fmla="*/ 211 w 223"/>
                  <a:gd name="T1" fmla="*/ 20 h 27"/>
                  <a:gd name="T2" fmla="*/ 201 w 223"/>
                  <a:gd name="T3" fmla="*/ 22 h 27"/>
                  <a:gd name="T4" fmla="*/ 188 w 223"/>
                  <a:gd name="T5" fmla="*/ 24 h 27"/>
                  <a:gd name="T6" fmla="*/ 172 w 223"/>
                  <a:gd name="T7" fmla="*/ 25 h 27"/>
                  <a:gd name="T8" fmla="*/ 155 w 223"/>
                  <a:gd name="T9" fmla="*/ 26 h 27"/>
                  <a:gd name="T10" fmla="*/ 140 w 223"/>
                  <a:gd name="T11" fmla="*/ 27 h 27"/>
                  <a:gd name="T12" fmla="*/ 135 w 223"/>
                  <a:gd name="T13" fmla="*/ 27 h 27"/>
                  <a:gd name="T14" fmla="*/ 129 w 223"/>
                  <a:gd name="T15" fmla="*/ 27 h 27"/>
                  <a:gd name="T16" fmla="*/ 123 w 223"/>
                  <a:gd name="T17" fmla="*/ 27 h 27"/>
                  <a:gd name="T18" fmla="*/ 117 w 223"/>
                  <a:gd name="T19" fmla="*/ 27 h 27"/>
                  <a:gd name="T20" fmla="*/ 111 w 223"/>
                  <a:gd name="T21" fmla="*/ 27 h 27"/>
                  <a:gd name="T22" fmla="*/ 103 w 223"/>
                  <a:gd name="T23" fmla="*/ 27 h 27"/>
                  <a:gd name="T24" fmla="*/ 95 w 223"/>
                  <a:gd name="T25" fmla="*/ 27 h 27"/>
                  <a:gd name="T26" fmla="*/ 86 w 223"/>
                  <a:gd name="T27" fmla="*/ 27 h 27"/>
                  <a:gd name="T28" fmla="*/ 79 w 223"/>
                  <a:gd name="T29" fmla="*/ 27 h 27"/>
                  <a:gd name="T30" fmla="*/ 71 w 223"/>
                  <a:gd name="T31" fmla="*/ 27 h 27"/>
                  <a:gd name="T32" fmla="*/ 62 w 223"/>
                  <a:gd name="T33" fmla="*/ 26 h 27"/>
                  <a:gd name="T34" fmla="*/ 52 w 223"/>
                  <a:gd name="T35" fmla="*/ 25 h 27"/>
                  <a:gd name="T36" fmla="*/ 43 w 223"/>
                  <a:gd name="T37" fmla="*/ 25 h 27"/>
                  <a:gd name="T38" fmla="*/ 35 w 223"/>
                  <a:gd name="T39" fmla="*/ 24 h 27"/>
                  <a:gd name="T40" fmla="*/ 27 w 223"/>
                  <a:gd name="T41" fmla="*/ 23 h 27"/>
                  <a:gd name="T42" fmla="*/ 22 w 223"/>
                  <a:gd name="T43" fmla="*/ 22 h 27"/>
                  <a:gd name="T44" fmla="*/ 18 w 223"/>
                  <a:gd name="T45" fmla="*/ 21 h 27"/>
                  <a:gd name="T46" fmla="*/ 14 w 223"/>
                  <a:gd name="T47" fmla="*/ 21 h 27"/>
                  <a:gd name="T48" fmla="*/ 7 w 223"/>
                  <a:gd name="T49" fmla="*/ 19 h 27"/>
                  <a:gd name="T50" fmla="*/ 2 w 223"/>
                  <a:gd name="T51" fmla="*/ 17 h 27"/>
                  <a:gd name="T52" fmla="*/ 0 w 223"/>
                  <a:gd name="T53" fmla="*/ 14 h 27"/>
                  <a:gd name="T54" fmla="*/ 1 w 223"/>
                  <a:gd name="T55" fmla="*/ 12 h 27"/>
                  <a:gd name="T56" fmla="*/ 5 w 223"/>
                  <a:gd name="T57" fmla="*/ 10 h 27"/>
                  <a:gd name="T58" fmla="*/ 12 w 223"/>
                  <a:gd name="T59" fmla="*/ 8 h 27"/>
                  <a:gd name="T60" fmla="*/ 21 w 223"/>
                  <a:gd name="T61" fmla="*/ 6 h 27"/>
                  <a:gd name="T62" fmla="*/ 32 w 223"/>
                  <a:gd name="T63" fmla="*/ 4 h 27"/>
                  <a:gd name="T64" fmla="*/ 44 w 223"/>
                  <a:gd name="T65" fmla="*/ 3 h 27"/>
                  <a:gd name="T66" fmla="*/ 56 w 223"/>
                  <a:gd name="T67" fmla="*/ 2 h 27"/>
                  <a:gd name="T68" fmla="*/ 70 w 223"/>
                  <a:gd name="T69" fmla="*/ 1 h 27"/>
                  <a:gd name="T70" fmla="*/ 85 w 223"/>
                  <a:gd name="T71" fmla="*/ 1 h 27"/>
                  <a:gd name="T72" fmla="*/ 101 w 223"/>
                  <a:gd name="T73" fmla="*/ 0 h 27"/>
                  <a:gd name="T74" fmla="*/ 116 w 223"/>
                  <a:gd name="T75" fmla="*/ 0 h 27"/>
                  <a:gd name="T76" fmla="*/ 129 w 223"/>
                  <a:gd name="T77" fmla="*/ 0 h 27"/>
                  <a:gd name="T78" fmla="*/ 141 w 223"/>
                  <a:gd name="T79" fmla="*/ 1 h 27"/>
                  <a:gd name="T80" fmla="*/ 153 w 223"/>
                  <a:gd name="T81" fmla="*/ 1 h 27"/>
                  <a:gd name="T82" fmla="*/ 165 w 223"/>
                  <a:gd name="T83" fmla="*/ 2 h 27"/>
                  <a:gd name="T84" fmla="*/ 175 w 223"/>
                  <a:gd name="T85" fmla="*/ 3 h 27"/>
                  <a:gd name="T86" fmla="*/ 185 w 223"/>
                  <a:gd name="T87" fmla="*/ 4 h 27"/>
                  <a:gd name="T88" fmla="*/ 194 w 223"/>
                  <a:gd name="T89" fmla="*/ 5 h 27"/>
                  <a:gd name="T90" fmla="*/ 202 w 223"/>
                  <a:gd name="T91" fmla="*/ 6 h 27"/>
                  <a:gd name="T92" fmla="*/ 208 w 223"/>
                  <a:gd name="T93" fmla="*/ 7 h 27"/>
                  <a:gd name="T94" fmla="*/ 214 w 223"/>
                  <a:gd name="T95" fmla="*/ 9 h 27"/>
                  <a:gd name="T96" fmla="*/ 219 w 223"/>
                  <a:gd name="T97" fmla="*/ 10 h 27"/>
                  <a:gd name="T98" fmla="*/ 222 w 223"/>
                  <a:gd name="T99" fmla="*/ 12 h 27"/>
                  <a:gd name="T100" fmla="*/ 223 w 223"/>
                  <a:gd name="T101" fmla="*/ 14 h 27"/>
                  <a:gd name="T102" fmla="*/ 222 w 223"/>
                  <a:gd name="T103" fmla="*/ 16 h 27"/>
                  <a:gd name="T104" fmla="*/ 219 w 223"/>
                  <a:gd name="T10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3" h="27">
                    <a:moveTo>
                      <a:pt x="216" y="19"/>
                    </a:moveTo>
                    <a:lnTo>
                      <a:pt x="214" y="19"/>
                    </a:lnTo>
                    <a:lnTo>
                      <a:pt x="211" y="20"/>
                    </a:lnTo>
                    <a:lnTo>
                      <a:pt x="208" y="21"/>
                    </a:lnTo>
                    <a:lnTo>
                      <a:pt x="205" y="21"/>
                    </a:lnTo>
                    <a:lnTo>
                      <a:pt x="201" y="22"/>
                    </a:lnTo>
                    <a:lnTo>
                      <a:pt x="197" y="23"/>
                    </a:lnTo>
                    <a:lnTo>
                      <a:pt x="192" y="23"/>
                    </a:lnTo>
                    <a:lnTo>
                      <a:pt x="188" y="24"/>
                    </a:lnTo>
                    <a:lnTo>
                      <a:pt x="183" y="24"/>
                    </a:lnTo>
                    <a:lnTo>
                      <a:pt x="178" y="25"/>
                    </a:lnTo>
                    <a:lnTo>
                      <a:pt x="172" y="25"/>
                    </a:lnTo>
                    <a:lnTo>
                      <a:pt x="167" y="26"/>
                    </a:lnTo>
                    <a:lnTo>
                      <a:pt x="161" y="26"/>
                    </a:lnTo>
                    <a:lnTo>
                      <a:pt x="155" y="26"/>
                    </a:lnTo>
                    <a:lnTo>
                      <a:pt x="148" y="27"/>
                    </a:lnTo>
                    <a:lnTo>
                      <a:pt x="142" y="27"/>
                    </a:lnTo>
                    <a:lnTo>
                      <a:pt x="140" y="27"/>
                    </a:lnTo>
                    <a:lnTo>
                      <a:pt x="138" y="27"/>
                    </a:lnTo>
                    <a:lnTo>
                      <a:pt x="136" y="27"/>
                    </a:lnTo>
                    <a:lnTo>
                      <a:pt x="135" y="27"/>
                    </a:lnTo>
                    <a:lnTo>
                      <a:pt x="133" y="27"/>
                    </a:lnTo>
                    <a:lnTo>
                      <a:pt x="131" y="27"/>
                    </a:lnTo>
                    <a:lnTo>
                      <a:pt x="129" y="27"/>
                    </a:lnTo>
                    <a:lnTo>
                      <a:pt x="127" y="27"/>
                    </a:lnTo>
                    <a:lnTo>
                      <a:pt x="125" y="27"/>
                    </a:lnTo>
                    <a:lnTo>
                      <a:pt x="123" y="27"/>
                    </a:lnTo>
                    <a:lnTo>
                      <a:pt x="121" y="27"/>
                    </a:lnTo>
                    <a:lnTo>
                      <a:pt x="119" y="27"/>
                    </a:lnTo>
                    <a:lnTo>
                      <a:pt x="117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11" y="27"/>
                    </a:lnTo>
                    <a:lnTo>
                      <a:pt x="109" y="27"/>
                    </a:lnTo>
                    <a:lnTo>
                      <a:pt x="106" y="27"/>
                    </a:lnTo>
                    <a:lnTo>
                      <a:pt x="103" y="27"/>
                    </a:lnTo>
                    <a:lnTo>
                      <a:pt x="100" y="27"/>
                    </a:lnTo>
                    <a:lnTo>
                      <a:pt x="97" y="27"/>
                    </a:lnTo>
                    <a:lnTo>
                      <a:pt x="95" y="27"/>
                    </a:lnTo>
                    <a:lnTo>
                      <a:pt x="92" y="27"/>
                    </a:lnTo>
                    <a:lnTo>
                      <a:pt x="89" y="27"/>
                    </a:lnTo>
                    <a:lnTo>
                      <a:pt x="86" y="27"/>
                    </a:lnTo>
                    <a:lnTo>
                      <a:pt x="84" y="27"/>
                    </a:lnTo>
                    <a:lnTo>
                      <a:pt x="81" y="27"/>
                    </a:lnTo>
                    <a:lnTo>
                      <a:pt x="79" y="27"/>
                    </a:lnTo>
                    <a:lnTo>
                      <a:pt x="76" y="27"/>
                    </a:lnTo>
                    <a:lnTo>
                      <a:pt x="73" y="27"/>
                    </a:lnTo>
                    <a:lnTo>
                      <a:pt x="71" y="27"/>
                    </a:lnTo>
                    <a:lnTo>
                      <a:pt x="68" y="26"/>
                    </a:lnTo>
                    <a:lnTo>
                      <a:pt x="65" y="26"/>
                    </a:lnTo>
                    <a:lnTo>
                      <a:pt x="62" y="26"/>
                    </a:lnTo>
                    <a:lnTo>
                      <a:pt x="59" y="26"/>
                    </a:lnTo>
                    <a:lnTo>
                      <a:pt x="55" y="26"/>
                    </a:lnTo>
                    <a:lnTo>
                      <a:pt x="52" y="25"/>
                    </a:lnTo>
                    <a:lnTo>
                      <a:pt x="49" y="25"/>
                    </a:lnTo>
                    <a:lnTo>
                      <a:pt x="46" y="25"/>
                    </a:lnTo>
                    <a:lnTo>
                      <a:pt x="43" y="25"/>
                    </a:lnTo>
                    <a:lnTo>
                      <a:pt x="40" y="24"/>
                    </a:lnTo>
                    <a:lnTo>
                      <a:pt x="38" y="24"/>
                    </a:lnTo>
                    <a:lnTo>
                      <a:pt x="35" y="24"/>
                    </a:lnTo>
                    <a:lnTo>
                      <a:pt x="32" y="24"/>
                    </a:lnTo>
                    <a:lnTo>
                      <a:pt x="30" y="23"/>
                    </a:lnTo>
                    <a:lnTo>
                      <a:pt x="27" y="23"/>
                    </a:lnTo>
                    <a:lnTo>
                      <a:pt x="25" y="23"/>
                    </a:lnTo>
                    <a:lnTo>
                      <a:pt x="23" y="22"/>
                    </a:lnTo>
                    <a:lnTo>
                      <a:pt x="22" y="22"/>
                    </a:lnTo>
                    <a:lnTo>
                      <a:pt x="20" y="22"/>
                    </a:lnTo>
                    <a:lnTo>
                      <a:pt x="19" y="22"/>
                    </a:lnTo>
                    <a:lnTo>
                      <a:pt x="18" y="21"/>
                    </a:lnTo>
                    <a:lnTo>
                      <a:pt x="17" y="21"/>
                    </a:lnTo>
                    <a:lnTo>
                      <a:pt x="15" y="21"/>
                    </a:lnTo>
                    <a:lnTo>
                      <a:pt x="14" y="21"/>
                    </a:lnTo>
                    <a:lnTo>
                      <a:pt x="13" y="20"/>
                    </a:lnTo>
                    <a:lnTo>
                      <a:pt x="10" y="20"/>
                    </a:lnTo>
                    <a:lnTo>
                      <a:pt x="7" y="19"/>
                    </a:lnTo>
                    <a:lnTo>
                      <a:pt x="5" y="18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1" y="16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2" y="11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7" y="9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5" y="7"/>
                    </a:lnTo>
                    <a:lnTo>
                      <a:pt x="18" y="6"/>
                    </a:lnTo>
                    <a:lnTo>
                      <a:pt x="21" y="6"/>
                    </a:lnTo>
                    <a:lnTo>
                      <a:pt x="24" y="5"/>
                    </a:lnTo>
                    <a:lnTo>
                      <a:pt x="28" y="5"/>
                    </a:lnTo>
                    <a:lnTo>
                      <a:pt x="32" y="4"/>
                    </a:lnTo>
                    <a:lnTo>
                      <a:pt x="36" y="4"/>
                    </a:lnTo>
                    <a:lnTo>
                      <a:pt x="40" y="4"/>
                    </a:lnTo>
                    <a:lnTo>
                      <a:pt x="44" y="3"/>
                    </a:lnTo>
                    <a:lnTo>
                      <a:pt x="48" y="3"/>
                    </a:lnTo>
                    <a:lnTo>
                      <a:pt x="52" y="2"/>
                    </a:lnTo>
                    <a:lnTo>
                      <a:pt x="56" y="2"/>
                    </a:lnTo>
                    <a:lnTo>
                      <a:pt x="61" y="2"/>
                    </a:lnTo>
                    <a:lnTo>
                      <a:pt x="65" y="2"/>
                    </a:lnTo>
                    <a:lnTo>
                      <a:pt x="70" y="1"/>
                    </a:lnTo>
                    <a:lnTo>
                      <a:pt x="75" y="1"/>
                    </a:lnTo>
                    <a:lnTo>
                      <a:pt x="80" y="1"/>
                    </a:lnTo>
                    <a:lnTo>
                      <a:pt x="85" y="1"/>
                    </a:lnTo>
                    <a:lnTo>
                      <a:pt x="90" y="1"/>
                    </a:lnTo>
                    <a:lnTo>
                      <a:pt x="95" y="0"/>
                    </a:lnTo>
                    <a:lnTo>
                      <a:pt x="101" y="0"/>
                    </a:lnTo>
                    <a:lnTo>
                      <a:pt x="106" y="0"/>
                    </a:lnTo>
                    <a:lnTo>
                      <a:pt x="111" y="0"/>
                    </a:lnTo>
                    <a:lnTo>
                      <a:pt x="116" y="0"/>
                    </a:lnTo>
                    <a:lnTo>
                      <a:pt x="120" y="0"/>
                    </a:lnTo>
                    <a:lnTo>
                      <a:pt x="125" y="0"/>
                    </a:lnTo>
                    <a:lnTo>
                      <a:pt x="129" y="0"/>
                    </a:lnTo>
                    <a:lnTo>
                      <a:pt x="133" y="1"/>
                    </a:lnTo>
                    <a:lnTo>
                      <a:pt x="137" y="1"/>
                    </a:lnTo>
                    <a:lnTo>
                      <a:pt x="141" y="1"/>
                    </a:lnTo>
                    <a:lnTo>
                      <a:pt x="145" y="1"/>
                    </a:lnTo>
                    <a:lnTo>
                      <a:pt x="149" y="1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8" y="2"/>
                    </a:lnTo>
                    <a:lnTo>
                      <a:pt x="172" y="3"/>
                    </a:lnTo>
                    <a:lnTo>
                      <a:pt x="175" y="3"/>
                    </a:lnTo>
                    <a:lnTo>
                      <a:pt x="178" y="3"/>
                    </a:lnTo>
                    <a:lnTo>
                      <a:pt x="182" y="3"/>
                    </a:lnTo>
                    <a:lnTo>
                      <a:pt x="185" y="4"/>
                    </a:lnTo>
                    <a:lnTo>
                      <a:pt x="188" y="4"/>
                    </a:lnTo>
                    <a:lnTo>
                      <a:pt x="191" y="4"/>
                    </a:lnTo>
                    <a:lnTo>
                      <a:pt x="194" y="5"/>
                    </a:lnTo>
                    <a:lnTo>
                      <a:pt x="196" y="5"/>
                    </a:lnTo>
                    <a:lnTo>
                      <a:pt x="199" y="6"/>
                    </a:lnTo>
                    <a:lnTo>
                      <a:pt x="202" y="6"/>
                    </a:lnTo>
                    <a:lnTo>
                      <a:pt x="204" y="6"/>
                    </a:lnTo>
                    <a:lnTo>
                      <a:pt x="206" y="7"/>
                    </a:lnTo>
                    <a:lnTo>
                      <a:pt x="208" y="7"/>
                    </a:lnTo>
                    <a:lnTo>
                      <a:pt x="210" y="8"/>
                    </a:lnTo>
                    <a:lnTo>
                      <a:pt x="212" y="8"/>
                    </a:lnTo>
                    <a:lnTo>
                      <a:pt x="214" y="9"/>
                    </a:lnTo>
                    <a:lnTo>
                      <a:pt x="215" y="9"/>
                    </a:lnTo>
                    <a:lnTo>
                      <a:pt x="217" y="10"/>
                    </a:lnTo>
                    <a:lnTo>
                      <a:pt x="219" y="10"/>
                    </a:lnTo>
                    <a:lnTo>
                      <a:pt x="220" y="11"/>
                    </a:lnTo>
                    <a:lnTo>
                      <a:pt x="221" y="11"/>
                    </a:lnTo>
                    <a:lnTo>
                      <a:pt x="222" y="12"/>
                    </a:lnTo>
                    <a:lnTo>
                      <a:pt x="222" y="13"/>
                    </a:lnTo>
                    <a:lnTo>
                      <a:pt x="223" y="13"/>
                    </a:lnTo>
                    <a:lnTo>
                      <a:pt x="223" y="14"/>
                    </a:lnTo>
                    <a:lnTo>
                      <a:pt x="223" y="15"/>
                    </a:lnTo>
                    <a:lnTo>
                      <a:pt x="222" y="15"/>
                    </a:lnTo>
                    <a:lnTo>
                      <a:pt x="222" y="16"/>
                    </a:lnTo>
                    <a:lnTo>
                      <a:pt x="221" y="16"/>
                    </a:lnTo>
                    <a:lnTo>
                      <a:pt x="220" y="17"/>
                    </a:lnTo>
                    <a:lnTo>
                      <a:pt x="219" y="17"/>
                    </a:lnTo>
                    <a:lnTo>
                      <a:pt x="218" y="18"/>
                    </a:lnTo>
                    <a:lnTo>
                      <a:pt x="216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7" name="Freeform 293"/>
              <p:cNvSpPr>
                <a:spLocks/>
              </p:cNvSpPr>
              <p:nvPr/>
            </p:nvSpPr>
            <p:spPr bwMode="auto">
              <a:xfrm>
                <a:off x="3902" y="1855"/>
                <a:ext cx="226" cy="23"/>
              </a:xfrm>
              <a:custGeom>
                <a:avLst/>
                <a:gdLst>
                  <a:gd name="T0" fmla="*/ 223 w 226"/>
                  <a:gd name="T1" fmla="*/ 10 h 23"/>
                  <a:gd name="T2" fmla="*/ 216 w 226"/>
                  <a:gd name="T3" fmla="*/ 13 h 23"/>
                  <a:gd name="T4" fmla="*/ 208 w 226"/>
                  <a:gd name="T5" fmla="*/ 16 h 23"/>
                  <a:gd name="T6" fmla="*/ 199 w 226"/>
                  <a:gd name="T7" fmla="*/ 17 h 23"/>
                  <a:gd name="T8" fmla="*/ 189 w 226"/>
                  <a:gd name="T9" fmla="*/ 19 h 23"/>
                  <a:gd name="T10" fmla="*/ 177 w 226"/>
                  <a:gd name="T11" fmla="*/ 20 h 23"/>
                  <a:gd name="T12" fmla="*/ 163 w 226"/>
                  <a:gd name="T13" fmla="*/ 21 h 23"/>
                  <a:gd name="T14" fmla="*/ 149 w 226"/>
                  <a:gd name="T15" fmla="*/ 22 h 23"/>
                  <a:gd name="T16" fmla="*/ 140 w 226"/>
                  <a:gd name="T17" fmla="*/ 22 h 23"/>
                  <a:gd name="T18" fmla="*/ 135 w 226"/>
                  <a:gd name="T19" fmla="*/ 22 h 23"/>
                  <a:gd name="T20" fmla="*/ 129 w 226"/>
                  <a:gd name="T21" fmla="*/ 23 h 23"/>
                  <a:gd name="T22" fmla="*/ 123 w 226"/>
                  <a:gd name="T23" fmla="*/ 23 h 23"/>
                  <a:gd name="T24" fmla="*/ 117 w 226"/>
                  <a:gd name="T25" fmla="*/ 23 h 23"/>
                  <a:gd name="T26" fmla="*/ 110 w 226"/>
                  <a:gd name="T27" fmla="*/ 23 h 23"/>
                  <a:gd name="T28" fmla="*/ 102 w 226"/>
                  <a:gd name="T29" fmla="*/ 23 h 23"/>
                  <a:gd name="T30" fmla="*/ 93 w 226"/>
                  <a:gd name="T31" fmla="*/ 22 h 23"/>
                  <a:gd name="T32" fmla="*/ 85 w 226"/>
                  <a:gd name="T33" fmla="*/ 22 h 23"/>
                  <a:gd name="T34" fmla="*/ 77 w 226"/>
                  <a:gd name="T35" fmla="*/ 22 h 23"/>
                  <a:gd name="T36" fmla="*/ 70 w 226"/>
                  <a:gd name="T37" fmla="*/ 21 h 23"/>
                  <a:gd name="T38" fmla="*/ 60 w 226"/>
                  <a:gd name="T39" fmla="*/ 21 h 23"/>
                  <a:gd name="T40" fmla="*/ 50 w 226"/>
                  <a:gd name="T41" fmla="*/ 20 h 23"/>
                  <a:gd name="T42" fmla="*/ 41 w 226"/>
                  <a:gd name="T43" fmla="*/ 19 h 23"/>
                  <a:gd name="T44" fmla="*/ 33 w 226"/>
                  <a:gd name="T45" fmla="*/ 18 h 23"/>
                  <a:gd name="T46" fmla="*/ 26 w 226"/>
                  <a:gd name="T47" fmla="*/ 17 h 23"/>
                  <a:gd name="T48" fmla="*/ 21 w 226"/>
                  <a:gd name="T49" fmla="*/ 16 h 23"/>
                  <a:gd name="T50" fmla="*/ 17 w 226"/>
                  <a:gd name="T51" fmla="*/ 15 h 23"/>
                  <a:gd name="T52" fmla="*/ 14 w 226"/>
                  <a:gd name="T53" fmla="*/ 15 h 23"/>
                  <a:gd name="T54" fmla="*/ 5 w 226"/>
                  <a:gd name="T55" fmla="*/ 12 h 23"/>
                  <a:gd name="T56" fmla="*/ 1 w 226"/>
                  <a:gd name="T57" fmla="*/ 9 h 23"/>
                  <a:gd name="T58" fmla="*/ 0 w 226"/>
                  <a:gd name="T59" fmla="*/ 6 h 23"/>
                  <a:gd name="T60" fmla="*/ 0 w 226"/>
                  <a:gd name="T61" fmla="*/ 0 h 23"/>
                  <a:gd name="T62" fmla="*/ 3 w 226"/>
                  <a:gd name="T63" fmla="*/ 2 h 23"/>
                  <a:gd name="T64" fmla="*/ 8 w 226"/>
                  <a:gd name="T65" fmla="*/ 4 h 23"/>
                  <a:gd name="T66" fmla="*/ 14 w 226"/>
                  <a:gd name="T67" fmla="*/ 6 h 23"/>
                  <a:gd name="T68" fmla="*/ 18 w 226"/>
                  <a:gd name="T69" fmla="*/ 7 h 23"/>
                  <a:gd name="T70" fmla="*/ 22 w 226"/>
                  <a:gd name="T71" fmla="*/ 8 h 23"/>
                  <a:gd name="T72" fmla="*/ 27 w 226"/>
                  <a:gd name="T73" fmla="*/ 9 h 23"/>
                  <a:gd name="T74" fmla="*/ 35 w 226"/>
                  <a:gd name="T75" fmla="*/ 10 h 23"/>
                  <a:gd name="T76" fmla="*/ 44 w 226"/>
                  <a:gd name="T77" fmla="*/ 11 h 23"/>
                  <a:gd name="T78" fmla="*/ 53 w 226"/>
                  <a:gd name="T79" fmla="*/ 11 h 23"/>
                  <a:gd name="T80" fmla="*/ 62 w 226"/>
                  <a:gd name="T81" fmla="*/ 12 h 23"/>
                  <a:gd name="T82" fmla="*/ 72 w 226"/>
                  <a:gd name="T83" fmla="*/ 13 h 23"/>
                  <a:gd name="T84" fmla="*/ 80 w 226"/>
                  <a:gd name="T85" fmla="*/ 13 h 23"/>
                  <a:gd name="T86" fmla="*/ 88 w 226"/>
                  <a:gd name="T87" fmla="*/ 13 h 23"/>
                  <a:gd name="T88" fmla="*/ 96 w 226"/>
                  <a:gd name="T89" fmla="*/ 14 h 23"/>
                  <a:gd name="T90" fmla="*/ 104 w 226"/>
                  <a:gd name="T91" fmla="*/ 14 h 23"/>
                  <a:gd name="T92" fmla="*/ 113 w 226"/>
                  <a:gd name="T93" fmla="*/ 14 h 23"/>
                  <a:gd name="T94" fmla="*/ 119 w 226"/>
                  <a:gd name="T95" fmla="*/ 14 h 23"/>
                  <a:gd name="T96" fmla="*/ 125 w 226"/>
                  <a:gd name="T97" fmla="*/ 14 h 23"/>
                  <a:gd name="T98" fmla="*/ 131 w 226"/>
                  <a:gd name="T99" fmla="*/ 14 h 23"/>
                  <a:gd name="T100" fmla="*/ 137 w 226"/>
                  <a:gd name="T101" fmla="*/ 14 h 23"/>
                  <a:gd name="T102" fmla="*/ 142 w 226"/>
                  <a:gd name="T103" fmla="*/ 13 h 23"/>
                  <a:gd name="T104" fmla="*/ 157 w 226"/>
                  <a:gd name="T105" fmla="*/ 13 h 23"/>
                  <a:gd name="T106" fmla="*/ 175 w 226"/>
                  <a:gd name="T107" fmla="*/ 11 h 23"/>
                  <a:gd name="T108" fmla="*/ 190 w 226"/>
                  <a:gd name="T109" fmla="*/ 10 h 23"/>
                  <a:gd name="T110" fmla="*/ 203 w 226"/>
                  <a:gd name="T111" fmla="*/ 8 h 23"/>
                  <a:gd name="T112" fmla="*/ 213 w 226"/>
                  <a:gd name="T113" fmla="*/ 5 h 23"/>
                  <a:gd name="T114" fmla="*/ 219 w 226"/>
                  <a:gd name="T115" fmla="*/ 3 h 23"/>
                  <a:gd name="T116" fmla="*/ 222 w 226"/>
                  <a:gd name="T117" fmla="*/ 2 h 23"/>
                  <a:gd name="T118" fmla="*/ 225 w 226"/>
                  <a:gd name="T1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6" h="23">
                    <a:moveTo>
                      <a:pt x="226" y="7"/>
                    </a:moveTo>
                    <a:lnTo>
                      <a:pt x="224" y="9"/>
                    </a:lnTo>
                    <a:lnTo>
                      <a:pt x="223" y="10"/>
                    </a:lnTo>
                    <a:lnTo>
                      <a:pt x="221" y="11"/>
                    </a:lnTo>
                    <a:lnTo>
                      <a:pt x="218" y="12"/>
                    </a:lnTo>
                    <a:lnTo>
                      <a:pt x="216" y="13"/>
                    </a:lnTo>
                    <a:lnTo>
                      <a:pt x="213" y="14"/>
                    </a:lnTo>
                    <a:lnTo>
                      <a:pt x="211" y="15"/>
                    </a:lnTo>
                    <a:lnTo>
                      <a:pt x="208" y="16"/>
                    </a:lnTo>
                    <a:lnTo>
                      <a:pt x="205" y="16"/>
                    </a:lnTo>
                    <a:lnTo>
                      <a:pt x="202" y="17"/>
                    </a:lnTo>
                    <a:lnTo>
                      <a:pt x="199" y="17"/>
                    </a:lnTo>
                    <a:lnTo>
                      <a:pt x="196" y="18"/>
                    </a:lnTo>
                    <a:lnTo>
                      <a:pt x="192" y="18"/>
                    </a:lnTo>
                    <a:lnTo>
                      <a:pt x="189" y="19"/>
                    </a:lnTo>
                    <a:lnTo>
                      <a:pt x="185" y="19"/>
                    </a:lnTo>
                    <a:lnTo>
                      <a:pt x="181" y="20"/>
                    </a:lnTo>
                    <a:lnTo>
                      <a:pt x="177" y="20"/>
                    </a:lnTo>
                    <a:lnTo>
                      <a:pt x="172" y="20"/>
                    </a:lnTo>
                    <a:lnTo>
                      <a:pt x="168" y="21"/>
                    </a:lnTo>
                    <a:lnTo>
                      <a:pt x="163" y="21"/>
                    </a:lnTo>
                    <a:lnTo>
                      <a:pt x="159" y="21"/>
                    </a:lnTo>
                    <a:lnTo>
                      <a:pt x="154" y="22"/>
                    </a:lnTo>
                    <a:lnTo>
                      <a:pt x="149" y="22"/>
                    </a:lnTo>
                    <a:lnTo>
                      <a:pt x="144" y="22"/>
                    </a:lnTo>
                    <a:lnTo>
                      <a:pt x="142" y="22"/>
                    </a:lnTo>
                    <a:lnTo>
                      <a:pt x="140" y="22"/>
                    </a:lnTo>
                    <a:lnTo>
                      <a:pt x="138" y="22"/>
                    </a:lnTo>
                    <a:lnTo>
                      <a:pt x="137" y="22"/>
                    </a:lnTo>
                    <a:lnTo>
                      <a:pt x="135" y="22"/>
                    </a:lnTo>
                    <a:lnTo>
                      <a:pt x="133" y="22"/>
                    </a:lnTo>
                    <a:lnTo>
                      <a:pt x="131" y="22"/>
                    </a:lnTo>
                    <a:lnTo>
                      <a:pt x="129" y="23"/>
                    </a:lnTo>
                    <a:lnTo>
                      <a:pt x="127" y="23"/>
                    </a:lnTo>
                    <a:lnTo>
                      <a:pt x="125" y="23"/>
                    </a:lnTo>
                    <a:lnTo>
                      <a:pt x="123" y="23"/>
                    </a:lnTo>
                    <a:lnTo>
                      <a:pt x="121" y="23"/>
                    </a:lnTo>
                    <a:lnTo>
                      <a:pt x="119" y="23"/>
                    </a:lnTo>
                    <a:lnTo>
                      <a:pt x="117" y="23"/>
                    </a:lnTo>
                    <a:lnTo>
                      <a:pt x="115" y="23"/>
                    </a:lnTo>
                    <a:lnTo>
                      <a:pt x="113" y="23"/>
                    </a:lnTo>
                    <a:lnTo>
                      <a:pt x="110" y="23"/>
                    </a:lnTo>
                    <a:lnTo>
                      <a:pt x="107" y="23"/>
                    </a:lnTo>
                    <a:lnTo>
                      <a:pt x="105" y="23"/>
                    </a:lnTo>
                    <a:lnTo>
                      <a:pt x="102" y="23"/>
                    </a:lnTo>
                    <a:lnTo>
                      <a:pt x="99" y="23"/>
                    </a:lnTo>
                    <a:lnTo>
                      <a:pt x="96" y="22"/>
                    </a:lnTo>
                    <a:lnTo>
                      <a:pt x="93" y="22"/>
                    </a:lnTo>
                    <a:lnTo>
                      <a:pt x="91" y="22"/>
                    </a:lnTo>
                    <a:lnTo>
                      <a:pt x="88" y="22"/>
                    </a:lnTo>
                    <a:lnTo>
                      <a:pt x="85" y="22"/>
                    </a:lnTo>
                    <a:lnTo>
                      <a:pt x="83" y="22"/>
                    </a:lnTo>
                    <a:lnTo>
                      <a:pt x="80" y="22"/>
                    </a:lnTo>
                    <a:lnTo>
                      <a:pt x="77" y="22"/>
                    </a:lnTo>
                    <a:lnTo>
                      <a:pt x="75" y="22"/>
                    </a:lnTo>
                    <a:lnTo>
                      <a:pt x="72" y="22"/>
                    </a:lnTo>
                    <a:lnTo>
                      <a:pt x="70" y="21"/>
                    </a:lnTo>
                    <a:lnTo>
                      <a:pt x="66" y="21"/>
                    </a:lnTo>
                    <a:lnTo>
                      <a:pt x="63" y="21"/>
                    </a:lnTo>
                    <a:lnTo>
                      <a:pt x="60" y="21"/>
                    </a:lnTo>
                    <a:lnTo>
                      <a:pt x="57" y="21"/>
                    </a:lnTo>
                    <a:lnTo>
                      <a:pt x="53" y="20"/>
                    </a:lnTo>
                    <a:lnTo>
                      <a:pt x="50" y="20"/>
                    </a:lnTo>
                    <a:lnTo>
                      <a:pt x="47" y="20"/>
                    </a:lnTo>
                    <a:lnTo>
                      <a:pt x="44" y="19"/>
                    </a:lnTo>
                    <a:lnTo>
                      <a:pt x="41" y="19"/>
                    </a:lnTo>
                    <a:lnTo>
                      <a:pt x="39" y="19"/>
                    </a:lnTo>
                    <a:lnTo>
                      <a:pt x="36" y="18"/>
                    </a:lnTo>
                    <a:lnTo>
                      <a:pt x="33" y="18"/>
                    </a:lnTo>
                    <a:lnTo>
                      <a:pt x="31" y="18"/>
                    </a:lnTo>
                    <a:lnTo>
                      <a:pt x="28" y="17"/>
                    </a:lnTo>
                    <a:lnTo>
                      <a:pt x="26" y="17"/>
                    </a:lnTo>
                    <a:lnTo>
                      <a:pt x="24" y="17"/>
                    </a:lnTo>
                    <a:lnTo>
                      <a:pt x="22" y="16"/>
                    </a:lnTo>
                    <a:lnTo>
                      <a:pt x="21" y="16"/>
                    </a:lnTo>
                    <a:lnTo>
                      <a:pt x="20" y="16"/>
                    </a:lnTo>
                    <a:lnTo>
                      <a:pt x="19" y="16"/>
                    </a:lnTo>
                    <a:lnTo>
                      <a:pt x="17" y="15"/>
                    </a:lnTo>
                    <a:lnTo>
                      <a:pt x="16" y="15"/>
                    </a:lnTo>
                    <a:lnTo>
                      <a:pt x="15" y="15"/>
                    </a:lnTo>
                    <a:lnTo>
                      <a:pt x="14" y="15"/>
                    </a:lnTo>
                    <a:lnTo>
                      <a:pt x="11" y="14"/>
                    </a:lnTo>
                    <a:lnTo>
                      <a:pt x="8" y="13"/>
                    </a:lnTo>
                    <a:lnTo>
                      <a:pt x="5" y="12"/>
                    </a:lnTo>
                    <a:lnTo>
                      <a:pt x="3" y="11"/>
                    </a:lnTo>
                    <a:lnTo>
                      <a:pt x="2" y="10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1" y="5"/>
                    </a:lnTo>
                    <a:lnTo>
                      <a:pt x="13" y="6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16" y="7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0" y="7"/>
                    </a:lnTo>
                    <a:lnTo>
                      <a:pt x="22" y="8"/>
                    </a:lnTo>
                    <a:lnTo>
                      <a:pt x="23" y="8"/>
                    </a:lnTo>
                    <a:lnTo>
                      <a:pt x="25" y="8"/>
                    </a:lnTo>
                    <a:lnTo>
                      <a:pt x="27" y="9"/>
                    </a:lnTo>
                    <a:lnTo>
                      <a:pt x="30" y="9"/>
                    </a:lnTo>
                    <a:lnTo>
                      <a:pt x="32" y="9"/>
                    </a:lnTo>
                    <a:lnTo>
                      <a:pt x="35" y="10"/>
                    </a:lnTo>
                    <a:lnTo>
                      <a:pt x="38" y="10"/>
                    </a:lnTo>
                    <a:lnTo>
                      <a:pt x="41" y="10"/>
                    </a:lnTo>
                    <a:lnTo>
                      <a:pt x="44" y="11"/>
                    </a:lnTo>
                    <a:lnTo>
                      <a:pt x="47" y="11"/>
                    </a:lnTo>
                    <a:lnTo>
                      <a:pt x="50" y="11"/>
                    </a:lnTo>
                    <a:lnTo>
                      <a:pt x="53" y="11"/>
                    </a:lnTo>
                    <a:lnTo>
                      <a:pt x="56" y="12"/>
                    </a:lnTo>
                    <a:lnTo>
                      <a:pt x="59" y="12"/>
                    </a:lnTo>
                    <a:lnTo>
                      <a:pt x="62" y="12"/>
                    </a:lnTo>
                    <a:lnTo>
                      <a:pt x="66" y="12"/>
                    </a:lnTo>
                    <a:lnTo>
                      <a:pt x="69" y="13"/>
                    </a:lnTo>
                    <a:lnTo>
                      <a:pt x="72" y="13"/>
                    </a:lnTo>
                    <a:lnTo>
                      <a:pt x="74" y="13"/>
                    </a:lnTo>
                    <a:lnTo>
                      <a:pt x="77" y="13"/>
                    </a:lnTo>
                    <a:lnTo>
                      <a:pt x="80" y="13"/>
                    </a:lnTo>
                    <a:lnTo>
                      <a:pt x="82" y="13"/>
                    </a:lnTo>
                    <a:lnTo>
                      <a:pt x="85" y="13"/>
                    </a:lnTo>
                    <a:lnTo>
                      <a:pt x="88" y="13"/>
                    </a:lnTo>
                    <a:lnTo>
                      <a:pt x="90" y="14"/>
                    </a:lnTo>
                    <a:lnTo>
                      <a:pt x="93" y="14"/>
                    </a:lnTo>
                    <a:lnTo>
                      <a:pt x="96" y="14"/>
                    </a:lnTo>
                    <a:lnTo>
                      <a:pt x="99" y="14"/>
                    </a:lnTo>
                    <a:lnTo>
                      <a:pt x="102" y="14"/>
                    </a:lnTo>
                    <a:lnTo>
                      <a:pt x="104" y="14"/>
                    </a:lnTo>
                    <a:lnTo>
                      <a:pt x="107" y="14"/>
                    </a:lnTo>
                    <a:lnTo>
                      <a:pt x="110" y="14"/>
                    </a:lnTo>
                    <a:lnTo>
                      <a:pt x="113" y="14"/>
                    </a:lnTo>
                    <a:lnTo>
                      <a:pt x="115" y="14"/>
                    </a:lnTo>
                    <a:lnTo>
                      <a:pt x="117" y="14"/>
                    </a:lnTo>
                    <a:lnTo>
                      <a:pt x="119" y="14"/>
                    </a:lnTo>
                    <a:lnTo>
                      <a:pt x="121" y="14"/>
                    </a:lnTo>
                    <a:lnTo>
                      <a:pt x="123" y="14"/>
                    </a:lnTo>
                    <a:lnTo>
                      <a:pt x="125" y="14"/>
                    </a:lnTo>
                    <a:lnTo>
                      <a:pt x="127" y="14"/>
                    </a:lnTo>
                    <a:lnTo>
                      <a:pt x="129" y="14"/>
                    </a:lnTo>
                    <a:lnTo>
                      <a:pt x="131" y="14"/>
                    </a:lnTo>
                    <a:lnTo>
                      <a:pt x="133" y="14"/>
                    </a:lnTo>
                    <a:lnTo>
                      <a:pt x="135" y="14"/>
                    </a:lnTo>
                    <a:lnTo>
                      <a:pt x="137" y="14"/>
                    </a:lnTo>
                    <a:lnTo>
                      <a:pt x="139" y="14"/>
                    </a:lnTo>
                    <a:lnTo>
                      <a:pt x="141" y="13"/>
                    </a:lnTo>
                    <a:lnTo>
                      <a:pt x="142" y="13"/>
                    </a:lnTo>
                    <a:lnTo>
                      <a:pt x="144" y="13"/>
                    </a:lnTo>
                    <a:lnTo>
                      <a:pt x="151" y="13"/>
                    </a:lnTo>
                    <a:lnTo>
                      <a:pt x="157" y="13"/>
                    </a:lnTo>
                    <a:lnTo>
                      <a:pt x="163" y="12"/>
                    </a:lnTo>
                    <a:lnTo>
                      <a:pt x="169" y="12"/>
                    </a:lnTo>
                    <a:lnTo>
                      <a:pt x="175" y="11"/>
                    </a:lnTo>
                    <a:lnTo>
                      <a:pt x="180" y="11"/>
                    </a:lnTo>
                    <a:lnTo>
                      <a:pt x="185" y="10"/>
                    </a:lnTo>
                    <a:lnTo>
                      <a:pt x="190" y="10"/>
                    </a:lnTo>
                    <a:lnTo>
                      <a:pt x="195" y="9"/>
                    </a:lnTo>
                    <a:lnTo>
                      <a:pt x="199" y="8"/>
                    </a:lnTo>
                    <a:lnTo>
                      <a:pt x="203" y="8"/>
                    </a:lnTo>
                    <a:lnTo>
                      <a:pt x="207" y="7"/>
                    </a:lnTo>
                    <a:lnTo>
                      <a:pt x="210" y="6"/>
                    </a:lnTo>
                    <a:lnTo>
                      <a:pt x="213" y="5"/>
                    </a:lnTo>
                    <a:lnTo>
                      <a:pt x="216" y="4"/>
                    </a:lnTo>
                    <a:lnTo>
                      <a:pt x="218" y="3"/>
                    </a:lnTo>
                    <a:lnTo>
                      <a:pt x="219" y="3"/>
                    </a:lnTo>
                    <a:lnTo>
                      <a:pt x="220" y="2"/>
                    </a:lnTo>
                    <a:lnTo>
                      <a:pt x="221" y="2"/>
                    </a:lnTo>
                    <a:lnTo>
                      <a:pt x="222" y="2"/>
                    </a:lnTo>
                    <a:lnTo>
                      <a:pt x="223" y="1"/>
                    </a:lnTo>
                    <a:lnTo>
                      <a:pt x="224" y="1"/>
                    </a:lnTo>
                    <a:lnTo>
                      <a:pt x="225" y="0"/>
                    </a:lnTo>
                    <a:lnTo>
                      <a:pt x="226" y="0"/>
                    </a:lnTo>
                    <a:lnTo>
                      <a:pt x="226" y="7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8" name="Freeform 294"/>
              <p:cNvSpPr>
                <a:spLocks/>
              </p:cNvSpPr>
              <p:nvPr/>
            </p:nvSpPr>
            <p:spPr bwMode="auto">
              <a:xfrm>
                <a:off x="3952" y="1840"/>
                <a:ext cx="48" cy="16"/>
              </a:xfrm>
              <a:custGeom>
                <a:avLst/>
                <a:gdLst>
                  <a:gd name="T0" fmla="*/ 25 w 48"/>
                  <a:gd name="T1" fmla="*/ 0 h 16"/>
                  <a:gd name="T2" fmla="*/ 48 w 48"/>
                  <a:gd name="T3" fmla="*/ 11 h 16"/>
                  <a:gd name="T4" fmla="*/ 12 w 48"/>
                  <a:gd name="T5" fmla="*/ 16 h 16"/>
                  <a:gd name="T6" fmla="*/ 0 w 48"/>
                  <a:gd name="T7" fmla="*/ 2 h 16"/>
                  <a:gd name="T8" fmla="*/ 25 w 4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6">
                    <a:moveTo>
                      <a:pt x="25" y="0"/>
                    </a:moveTo>
                    <a:lnTo>
                      <a:pt x="48" y="11"/>
                    </a:lnTo>
                    <a:lnTo>
                      <a:pt x="12" y="16"/>
                    </a:lnTo>
                    <a:lnTo>
                      <a:pt x="0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9" name="Freeform 295"/>
              <p:cNvSpPr>
                <a:spLocks/>
              </p:cNvSpPr>
              <p:nvPr/>
            </p:nvSpPr>
            <p:spPr bwMode="auto">
              <a:xfrm>
                <a:off x="3956" y="1842"/>
                <a:ext cx="38" cy="12"/>
              </a:xfrm>
              <a:custGeom>
                <a:avLst/>
                <a:gdLst>
                  <a:gd name="T0" fmla="*/ 21 w 38"/>
                  <a:gd name="T1" fmla="*/ 0 h 12"/>
                  <a:gd name="T2" fmla="*/ 38 w 38"/>
                  <a:gd name="T3" fmla="*/ 9 h 12"/>
                  <a:gd name="T4" fmla="*/ 10 w 38"/>
                  <a:gd name="T5" fmla="*/ 12 h 12"/>
                  <a:gd name="T6" fmla="*/ 0 w 38"/>
                  <a:gd name="T7" fmla="*/ 1 h 12"/>
                  <a:gd name="T8" fmla="*/ 21 w 38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2">
                    <a:moveTo>
                      <a:pt x="21" y="0"/>
                    </a:moveTo>
                    <a:lnTo>
                      <a:pt x="38" y="9"/>
                    </a:lnTo>
                    <a:lnTo>
                      <a:pt x="10" y="12"/>
                    </a:lnTo>
                    <a:lnTo>
                      <a:pt x="0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0" name="Freeform 296"/>
              <p:cNvSpPr>
                <a:spLocks/>
              </p:cNvSpPr>
              <p:nvPr/>
            </p:nvSpPr>
            <p:spPr bwMode="auto">
              <a:xfrm>
                <a:off x="3935" y="1756"/>
                <a:ext cx="8" cy="13"/>
              </a:xfrm>
              <a:custGeom>
                <a:avLst/>
                <a:gdLst>
                  <a:gd name="T0" fmla="*/ 2 w 8"/>
                  <a:gd name="T1" fmla="*/ 13 h 13"/>
                  <a:gd name="T2" fmla="*/ 1 w 8"/>
                  <a:gd name="T3" fmla="*/ 12 h 13"/>
                  <a:gd name="T4" fmla="*/ 0 w 8"/>
                  <a:gd name="T5" fmla="*/ 10 h 13"/>
                  <a:gd name="T6" fmla="*/ 1 w 8"/>
                  <a:gd name="T7" fmla="*/ 8 h 13"/>
                  <a:gd name="T8" fmla="*/ 1 w 8"/>
                  <a:gd name="T9" fmla="*/ 5 h 13"/>
                  <a:gd name="T10" fmla="*/ 2 w 8"/>
                  <a:gd name="T11" fmla="*/ 4 h 13"/>
                  <a:gd name="T12" fmla="*/ 3 w 8"/>
                  <a:gd name="T13" fmla="*/ 3 h 13"/>
                  <a:gd name="T14" fmla="*/ 3 w 8"/>
                  <a:gd name="T15" fmla="*/ 2 h 13"/>
                  <a:gd name="T16" fmla="*/ 4 w 8"/>
                  <a:gd name="T17" fmla="*/ 1 h 13"/>
                  <a:gd name="T18" fmla="*/ 5 w 8"/>
                  <a:gd name="T19" fmla="*/ 0 h 13"/>
                  <a:gd name="T20" fmla="*/ 6 w 8"/>
                  <a:gd name="T21" fmla="*/ 0 h 13"/>
                  <a:gd name="T22" fmla="*/ 6 w 8"/>
                  <a:gd name="T23" fmla="*/ 0 h 13"/>
                  <a:gd name="T24" fmla="*/ 7 w 8"/>
                  <a:gd name="T25" fmla="*/ 0 h 13"/>
                  <a:gd name="T26" fmla="*/ 8 w 8"/>
                  <a:gd name="T27" fmla="*/ 1 h 13"/>
                  <a:gd name="T28" fmla="*/ 8 w 8"/>
                  <a:gd name="T29" fmla="*/ 3 h 13"/>
                  <a:gd name="T30" fmla="*/ 8 w 8"/>
                  <a:gd name="T31" fmla="*/ 5 h 13"/>
                  <a:gd name="T32" fmla="*/ 8 w 8"/>
                  <a:gd name="T33" fmla="*/ 8 h 13"/>
                  <a:gd name="T34" fmla="*/ 7 w 8"/>
                  <a:gd name="T35" fmla="*/ 9 h 13"/>
                  <a:gd name="T36" fmla="*/ 6 w 8"/>
                  <a:gd name="T37" fmla="*/ 10 h 13"/>
                  <a:gd name="T38" fmla="*/ 5 w 8"/>
                  <a:gd name="T39" fmla="*/ 11 h 13"/>
                  <a:gd name="T40" fmla="*/ 5 w 8"/>
                  <a:gd name="T41" fmla="*/ 12 h 13"/>
                  <a:gd name="T42" fmla="*/ 4 w 8"/>
                  <a:gd name="T43" fmla="*/ 13 h 13"/>
                  <a:gd name="T44" fmla="*/ 3 w 8"/>
                  <a:gd name="T45" fmla="*/ 13 h 13"/>
                  <a:gd name="T46" fmla="*/ 3 w 8"/>
                  <a:gd name="T47" fmla="*/ 13 h 13"/>
                  <a:gd name="T48" fmla="*/ 2 w 8"/>
                  <a:gd name="T4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3">
                    <a:moveTo>
                      <a:pt x="2" y="13"/>
                    </a:moveTo>
                    <a:lnTo>
                      <a:pt x="1" y="12"/>
                    </a:lnTo>
                    <a:lnTo>
                      <a:pt x="0" y="10"/>
                    </a:lnTo>
                    <a:lnTo>
                      <a:pt x="1" y="8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6" y="10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1" name="Freeform 297"/>
              <p:cNvSpPr>
                <a:spLocks/>
              </p:cNvSpPr>
              <p:nvPr/>
            </p:nvSpPr>
            <p:spPr bwMode="auto">
              <a:xfrm>
                <a:off x="3941" y="1786"/>
                <a:ext cx="25" cy="22"/>
              </a:xfrm>
              <a:custGeom>
                <a:avLst/>
                <a:gdLst>
                  <a:gd name="T0" fmla="*/ 0 w 25"/>
                  <a:gd name="T1" fmla="*/ 21 h 22"/>
                  <a:gd name="T2" fmla="*/ 0 w 25"/>
                  <a:gd name="T3" fmla="*/ 0 h 22"/>
                  <a:gd name="T4" fmla="*/ 25 w 25"/>
                  <a:gd name="T5" fmla="*/ 5 h 22"/>
                  <a:gd name="T6" fmla="*/ 25 w 25"/>
                  <a:gd name="T7" fmla="*/ 22 h 22"/>
                  <a:gd name="T8" fmla="*/ 0 w 25"/>
                  <a:gd name="T9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2">
                    <a:moveTo>
                      <a:pt x="0" y="21"/>
                    </a:moveTo>
                    <a:lnTo>
                      <a:pt x="0" y="0"/>
                    </a:lnTo>
                    <a:lnTo>
                      <a:pt x="25" y="5"/>
                    </a:lnTo>
                    <a:lnTo>
                      <a:pt x="25" y="2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" name="Rectangle 298"/>
              <p:cNvSpPr>
                <a:spLocks noChangeArrowheads="1"/>
              </p:cNvSpPr>
              <p:nvPr/>
            </p:nvSpPr>
            <p:spPr bwMode="auto">
              <a:xfrm>
                <a:off x="3944" y="1790"/>
                <a:ext cx="19" cy="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3" name="Freeform 299"/>
              <p:cNvSpPr>
                <a:spLocks/>
              </p:cNvSpPr>
              <p:nvPr/>
            </p:nvSpPr>
            <p:spPr bwMode="auto">
              <a:xfrm>
                <a:off x="3931" y="1753"/>
                <a:ext cx="50" cy="44"/>
              </a:xfrm>
              <a:custGeom>
                <a:avLst/>
                <a:gdLst>
                  <a:gd name="T0" fmla="*/ 8 w 50"/>
                  <a:gd name="T1" fmla="*/ 12 h 44"/>
                  <a:gd name="T2" fmla="*/ 8 w 50"/>
                  <a:gd name="T3" fmla="*/ 12 h 44"/>
                  <a:gd name="T4" fmla="*/ 9 w 50"/>
                  <a:gd name="T5" fmla="*/ 10 h 44"/>
                  <a:gd name="T6" fmla="*/ 11 w 50"/>
                  <a:gd name="T7" fmla="*/ 8 h 44"/>
                  <a:gd name="T8" fmla="*/ 13 w 50"/>
                  <a:gd name="T9" fmla="*/ 5 h 44"/>
                  <a:gd name="T10" fmla="*/ 16 w 50"/>
                  <a:gd name="T11" fmla="*/ 3 h 44"/>
                  <a:gd name="T12" fmla="*/ 18 w 50"/>
                  <a:gd name="T13" fmla="*/ 2 h 44"/>
                  <a:gd name="T14" fmla="*/ 21 w 50"/>
                  <a:gd name="T15" fmla="*/ 1 h 44"/>
                  <a:gd name="T16" fmla="*/ 25 w 50"/>
                  <a:gd name="T17" fmla="*/ 0 h 44"/>
                  <a:gd name="T18" fmla="*/ 28 w 50"/>
                  <a:gd name="T19" fmla="*/ 0 h 44"/>
                  <a:gd name="T20" fmla="*/ 32 w 50"/>
                  <a:gd name="T21" fmla="*/ 0 h 44"/>
                  <a:gd name="T22" fmla="*/ 36 w 50"/>
                  <a:gd name="T23" fmla="*/ 2 h 44"/>
                  <a:gd name="T24" fmla="*/ 40 w 50"/>
                  <a:gd name="T25" fmla="*/ 4 h 44"/>
                  <a:gd name="T26" fmla="*/ 43 w 50"/>
                  <a:gd name="T27" fmla="*/ 6 h 44"/>
                  <a:gd name="T28" fmla="*/ 46 w 50"/>
                  <a:gd name="T29" fmla="*/ 9 h 44"/>
                  <a:gd name="T30" fmla="*/ 48 w 50"/>
                  <a:gd name="T31" fmla="*/ 13 h 44"/>
                  <a:gd name="T32" fmla="*/ 49 w 50"/>
                  <a:gd name="T33" fmla="*/ 17 h 44"/>
                  <a:gd name="T34" fmla="*/ 50 w 50"/>
                  <a:gd name="T35" fmla="*/ 22 h 44"/>
                  <a:gd name="T36" fmla="*/ 49 w 50"/>
                  <a:gd name="T37" fmla="*/ 26 h 44"/>
                  <a:gd name="T38" fmla="*/ 48 w 50"/>
                  <a:gd name="T39" fmla="*/ 30 h 44"/>
                  <a:gd name="T40" fmla="*/ 46 w 50"/>
                  <a:gd name="T41" fmla="*/ 34 h 44"/>
                  <a:gd name="T42" fmla="*/ 43 w 50"/>
                  <a:gd name="T43" fmla="*/ 37 h 44"/>
                  <a:gd name="T44" fmla="*/ 40 w 50"/>
                  <a:gd name="T45" fmla="*/ 40 h 44"/>
                  <a:gd name="T46" fmla="*/ 37 w 50"/>
                  <a:gd name="T47" fmla="*/ 42 h 44"/>
                  <a:gd name="T48" fmla="*/ 33 w 50"/>
                  <a:gd name="T49" fmla="*/ 44 h 44"/>
                  <a:gd name="T50" fmla="*/ 28 w 50"/>
                  <a:gd name="T51" fmla="*/ 44 h 44"/>
                  <a:gd name="T52" fmla="*/ 24 w 50"/>
                  <a:gd name="T53" fmla="*/ 44 h 44"/>
                  <a:gd name="T54" fmla="*/ 21 w 50"/>
                  <a:gd name="T55" fmla="*/ 43 h 44"/>
                  <a:gd name="T56" fmla="*/ 18 w 50"/>
                  <a:gd name="T57" fmla="*/ 42 h 44"/>
                  <a:gd name="T58" fmla="*/ 16 w 50"/>
                  <a:gd name="T59" fmla="*/ 41 h 44"/>
                  <a:gd name="T60" fmla="*/ 13 w 50"/>
                  <a:gd name="T61" fmla="*/ 39 h 44"/>
                  <a:gd name="T62" fmla="*/ 11 w 50"/>
                  <a:gd name="T63" fmla="*/ 37 h 44"/>
                  <a:gd name="T64" fmla="*/ 9 w 50"/>
                  <a:gd name="T65" fmla="*/ 34 h 44"/>
                  <a:gd name="T66" fmla="*/ 8 w 50"/>
                  <a:gd name="T67" fmla="*/ 32 h 44"/>
                  <a:gd name="T68" fmla="*/ 7 w 50"/>
                  <a:gd name="T69" fmla="*/ 30 h 44"/>
                  <a:gd name="T70" fmla="*/ 7 w 50"/>
                  <a:gd name="T71" fmla="*/ 30 h 44"/>
                  <a:gd name="T72" fmla="*/ 5 w 50"/>
                  <a:gd name="T73" fmla="*/ 30 h 44"/>
                  <a:gd name="T74" fmla="*/ 3 w 50"/>
                  <a:gd name="T75" fmla="*/ 28 h 44"/>
                  <a:gd name="T76" fmla="*/ 1 w 50"/>
                  <a:gd name="T77" fmla="*/ 26 h 44"/>
                  <a:gd name="T78" fmla="*/ 0 w 50"/>
                  <a:gd name="T79" fmla="*/ 22 h 44"/>
                  <a:gd name="T80" fmla="*/ 0 w 50"/>
                  <a:gd name="T81" fmla="*/ 18 h 44"/>
                  <a:gd name="T82" fmla="*/ 2 w 50"/>
                  <a:gd name="T83" fmla="*/ 15 h 44"/>
                  <a:gd name="T84" fmla="*/ 4 w 50"/>
                  <a:gd name="T85" fmla="*/ 13 h 44"/>
                  <a:gd name="T86" fmla="*/ 7 w 50"/>
                  <a:gd name="T87" fmla="*/ 1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" h="44">
                    <a:moveTo>
                      <a:pt x="8" y="12"/>
                    </a:move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6" y="3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32" y="0"/>
                    </a:lnTo>
                    <a:lnTo>
                      <a:pt x="34" y="1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0" y="4"/>
                    </a:lnTo>
                    <a:lnTo>
                      <a:pt x="42" y="5"/>
                    </a:lnTo>
                    <a:lnTo>
                      <a:pt x="43" y="6"/>
                    </a:lnTo>
                    <a:lnTo>
                      <a:pt x="45" y="8"/>
                    </a:lnTo>
                    <a:lnTo>
                      <a:pt x="46" y="9"/>
                    </a:lnTo>
                    <a:lnTo>
                      <a:pt x="47" y="11"/>
                    </a:lnTo>
                    <a:lnTo>
                      <a:pt x="48" y="13"/>
                    </a:lnTo>
                    <a:lnTo>
                      <a:pt x="49" y="15"/>
                    </a:lnTo>
                    <a:lnTo>
                      <a:pt x="49" y="17"/>
                    </a:lnTo>
                    <a:lnTo>
                      <a:pt x="50" y="19"/>
                    </a:lnTo>
                    <a:lnTo>
                      <a:pt x="50" y="22"/>
                    </a:lnTo>
                    <a:lnTo>
                      <a:pt x="50" y="24"/>
                    </a:lnTo>
                    <a:lnTo>
                      <a:pt x="49" y="26"/>
                    </a:lnTo>
                    <a:lnTo>
                      <a:pt x="49" y="28"/>
                    </a:lnTo>
                    <a:lnTo>
                      <a:pt x="48" y="30"/>
                    </a:lnTo>
                    <a:lnTo>
                      <a:pt x="47" y="32"/>
                    </a:lnTo>
                    <a:lnTo>
                      <a:pt x="46" y="34"/>
                    </a:lnTo>
                    <a:lnTo>
                      <a:pt x="45" y="36"/>
                    </a:lnTo>
                    <a:lnTo>
                      <a:pt x="43" y="37"/>
                    </a:lnTo>
                    <a:lnTo>
                      <a:pt x="42" y="39"/>
                    </a:lnTo>
                    <a:lnTo>
                      <a:pt x="40" y="40"/>
                    </a:lnTo>
                    <a:lnTo>
                      <a:pt x="38" y="41"/>
                    </a:lnTo>
                    <a:lnTo>
                      <a:pt x="37" y="42"/>
                    </a:lnTo>
                    <a:lnTo>
                      <a:pt x="35" y="43"/>
                    </a:lnTo>
                    <a:lnTo>
                      <a:pt x="33" y="44"/>
                    </a:lnTo>
                    <a:lnTo>
                      <a:pt x="30" y="44"/>
                    </a:lnTo>
                    <a:lnTo>
                      <a:pt x="28" y="44"/>
                    </a:lnTo>
                    <a:lnTo>
                      <a:pt x="26" y="44"/>
                    </a:lnTo>
                    <a:lnTo>
                      <a:pt x="24" y="44"/>
                    </a:lnTo>
                    <a:lnTo>
                      <a:pt x="23" y="44"/>
                    </a:lnTo>
                    <a:lnTo>
                      <a:pt x="21" y="43"/>
                    </a:lnTo>
                    <a:lnTo>
                      <a:pt x="20" y="43"/>
                    </a:lnTo>
                    <a:lnTo>
                      <a:pt x="18" y="42"/>
                    </a:lnTo>
                    <a:lnTo>
                      <a:pt x="17" y="41"/>
                    </a:lnTo>
                    <a:lnTo>
                      <a:pt x="16" y="41"/>
                    </a:lnTo>
                    <a:lnTo>
                      <a:pt x="14" y="40"/>
                    </a:lnTo>
                    <a:lnTo>
                      <a:pt x="13" y="39"/>
                    </a:lnTo>
                    <a:lnTo>
                      <a:pt x="12" y="38"/>
                    </a:lnTo>
                    <a:lnTo>
                      <a:pt x="11" y="37"/>
                    </a:lnTo>
                    <a:lnTo>
                      <a:pt x="10" y="35"/>
                    </a:lnTo>
                    <a:lnTo>
                      <a:pt x="9" y="34"/>
                    </a:lnTo>
                    <a:lnTo>
                      <a:pt x="8" y="33"/>
                    </a:lnTo>
                    <a:lnTo>
                      <a:pt x="8" y="32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5" y="30"/>
                    </a:lnTo>
                    <a:lnTo>
                      <a:pt x="4" y="29"/>
                    </a:lnTo>
                    <a:lnTo>
                      <a:pt x="3" y="28"/>
                    </a:lnTo>
                    <a:lnTo>
                      <a:pt x="2" y="27"/>
                    </a:lnTo>
                    <a:lnTo>
                      <a:pt x="1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7"/>
                    </a:lnTo>
                    <a:lnTo>
                      <a:pt x="2" y="15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300"/>
              <p:cNvSpPr>
                <a:spLocks/>
              </p:cNvSpPr>
              <p:nvPr/>
            </p:nvSpPr>
            <p:spPr bwMode="auto">
              <a:xfrm>
                <a:off x="3934" y="1756"/>
                <a:ext cx="43" cy="38"/>
              </a:xfrm>
              <a:custGeom>
                <a:avLst/>
                <a:gdLst>
                  <a:gd name="T0" fmla="*/ 5 w 43"/>
                  <a:gd name="T1" fmla="*/ 13 h 38"/>
                  <a:gd name="T2" fmla="*/ 6 w 43"/>
                  <a:gd name="T3" fmla="*/ 14 h 38"/>
                  <a:gd name="T4" fmla="*/ 7 w 43"/>
                  <a:gd name="T5" fmla="*/ 13 h 38"/>
                  <a:gd name="T6" fmla="*/ 9 w 43"/>
                  <a:gd name="T7" fmla="*/ 10 h 38"/>
                  <a:gd name="T8" fmla="*/ 11 w 43"/>
                  <a:gd name="T9" fmla="*/ 7 h 38"/>
                  <a:gd name="T10" fmla="*/ 13 w 43"/>
                  <a:gd name="T11" fmla="*/ 5 h 38"/>
                  <a:gd name="T12" fmla="*/ 15 w 43"/>
                  <a:gd name="T13" fmla="*/ 3 h 38"/>
                  <a:gd name="T14" fmla="*/ 18 w 43"/>
                  <a:gd name="T15" fmla="*/ 2 h 38"/>
                  <a:gd name="T16" fmla="*/ 21 w 43"/>
                  <a:gd name="T17" fmla="*/ 1 h 38"/>
                  <a:gd name="T18" fmla="*/ 25 w 43"/>
                  <a:gd name="T19" fmla="*/ 0 h 38"/>
                  <a:gd name="T20" fmla="*/ 30 w 43"/>
                  <a:gd name="T21" fmla="*/ 1 h 38"/>
                  <a:gd name="T22" fmla="*/ 37 w 43"/>
                  <a:gd name="T23" fmla="*/ 5 h 38"/>
                  <a:gd name="T24" fmla="*/ 41 w 43"/>
                  <a:gd name="T25" fmla="*/ 10 h 38"/>
                  <a:gd name="T26" fmla="*/ 43 w 43"/>
                  <a:gd name="T27" fmla="*/ 17 h 38"/>
                  <a:gd name="T28" fmla="*/ 43 w 43"/>
                  <a:gd name="T29" fmla="*/ 23 h 38"/>
                  <a:gd name="T30" fmla="*/ 42 w 43"/>
                  <a:gd name="T31" fmla="*/ 26 h 38"/>
                  <a:gd name="T32" fmla="*/ 40 w 43"/>
                  <a:gd name="T33" fmla="*/ 29 h 38"/>
                  <a:gd name="T34" fmla="*/ 38 w 43"/>
                  <a:gd name="T35" fmla="*/ 32 h 38"/>
                  <a:gd name="T36" fmla="*/ 35 w 43"/>
                  <a:gd name="T37" fmla="*/ 34 h 38"/>
                  <a:gd name="T38" fmla="*/ 32 w 43"/>
                  <a:gd name="T39" fmla="*/ 36 h 38"/>
                  <a:gd name="T40" fmla="*/ 29 w 43"/>
                  <a:gd name="T41" fmla="*/ 37 h 38"/>
                  <a:gd name="T42" fmla="*/ 25 w 43"/>
                  <a:gd name="T43" fmla="*/ 38 h 38"/>
                  <a:gd name="T44" fmla="*/ 20 w 43"/>
                  <a:gd name="T45" fmla="*/ 37 h 38"/>
                  <a:gd name="T46" fmla="*/ 15 w 43"/>
                  <a:gd name="T47" fmla="*/ 35 h 38"/>
                  <a:gd name="T48" fmla="*/ 10 w 43"/>
                  <a:gd name="T49" fmla="*/ 31 h 38"/>
                  <a:gd name="T50" fmla="*/ 7 w 43"/>
                  <a:gd name="T51" fmla="*/ 25 h 38"/>
                  <a:gd name="T52" fmla="*/ 6 w 43"/>
                  <a:gd name="T53" fmla="*/ 23 h 38"/>
                  <a:gd name="T54" fmla="*/ 4 w 43"/>
                  <a:gd name="T55" fmla="*/ 24 h 38"/>
                  <a:gd name="T56" fmla="*/ 3 w 43"/>
                  <a:gd name="T57" fmla="*/ 23 h 38"/>
                  <a:gd name="T58" fmla="*/ 1 w 43"/>
                  <a:gd name="T59" fmla="*/ 23 h 38"/>
                  <a:gd name="T60" fmla="*/ 0 w 43"/>
                  <a:gd name="T61" fmla="*/ 21 h 38"/>
                  <a:gd name="T62" fmla="*/ 0 w 43"/>
                  <a:gd name="T63" fmla="*/ 19 h 38"/>
                  <a:gd name="T64" fmla="*/ 0 w 43"/>
                  <a:gd name="T65" fmla="*/ 17 h 38"/>
                  <a:gd name="T66" fmla="*/ 1 w 43"/>
                  <a:gd name="T67" fmla="*/ 15 h 38"/>
                  <a:gd name="T68" fmla="*/ 2 w 43"/>
                  <a:gd name="T69" fmla="*/ 14 h 38"/>
                  <a:gd name="T70" fmla="*/ 4 w 43"/>
                  <a:gd name="T71" fmla="*/ 1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3" h="38">
                    <a:moveTo>
                      <a:pt x="4" y="13"/>
                    </a:moveTo>
                    <a:lnTo>
                      <a:pt x="5" y="13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3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30" y="1"/>
                    </a:lnTo>
                    <a:lnTo>
                      <a:pt x="33" y="3"/>
                    </a:lnTo>
                    <a:lnTo>
                      <a:pt x="37" y="5"/>
                    </a:lnTo>
                    <a:lnTo>
                      <a:pt x="39" y="7"/>
                    </a:lnTo>
                    <a:lnTo>
                      <a:pt x="41" y="10"/>
                    </a:lnTo>
                    <a:lnTo>
                      <a:pt x="42" y="13"/>
                    </a:lnTo>
                    <a:lnTo>
                      <a:pt x="43" y="17"/>
                    </a:lnTo>
                    <a:lnTo>
                      <a:pt x="43" y="21"/>
                    </a:lnTo>
                    <a:lnTo>
                      <a:pt x="43" y="23"/>
                    </a:lnTo>
                    <a:lnTo>
                      <a:pt x="43" y="24"/>
                    </a:lnTo>
                    <a:lnTo>
                      <a:pt x="42" y="26"/>
                    </a:lnTo>
                    <a:lnTo>
                      <a:pt x="41" y="28"/>
                    </a:lnTo>
                    <a:lnTo>
                      <a:pt x="40" y="29"/>
                    </a:lnTo>
                    <a:lnTo>
                      <a:pt x="39" y="31"/>
                    </a:lnTo>
                    <a:lnTo>
                      <a:pt x="38" y="32"/>
                    </a:lnTo>
                    <a:lnTo>
                      <a:pt x="37" y="33"/>
                    </a:lnTo>
                    <a:lnTo>
                      <a:pt x="35" y="34"/>
                    </a:lnTo>
                    <a:lnTo>
                      <a:pt x="34" y="35"/>
                    </a:lnTo>
                    <a:lnTo>
                      <a:pt x="32" y="36"/>
                    </a:lnTo>
                    <a:lnTo>
                      <a:pt x="31" y="37"/>
                    </a:lnTo>
                    <a:lnTo>
                      <a:pt x="29" y="37"/>
                    </a:lnTo>
                    <a:lnTo>
                      <a:pt x="27" y="38"/>
                    </a:lnTo>
                    <a:lnTo>
                      <a:pt x="25" y="38"/>
                    </a:lnTo>
                    <a:lnTo>
                      <a:pt x="23" y="38"/>
                    </a:lnTo>
                    <a:lnTo>
                      <a:pt x="20" y="37"/>
                    </a:lnTo>
                    <a:lnTo>
                      <a:pt x="17" y="36"/>
                    </a:lnTo>
                    <a:lnTo>
                      <a:pt x="15" y="35"/>
                    </a:lnTo>
                    <a:lnTo>
                      <a:pt x="12" y="33"/>
                    </a:lnTo>
                    <a:lnTo>
                      <a:pt x="10" y="31"/>
                    </a:lnTo>
                    <a:lnTo>
                      <a:pt x="9" y="28"/>
                    </a:lnTo>
                    <a:lnTo>
                      <a:pt x="7" y="25"/>
                    </a:lnTo>
                    <a:lnTo>
                      <a:pt x="6" y="22"/>
                    </a:lnTo>
                    <a:lnTo>
                      <a:pt x="6" y="23"/>
                    </a:lnTo>
                    <a:lnTo>
                      <a:pt x="5" y="23"/>
                    </a:lnTo>
                    <a:lnTo>
                      <a:pt x="4" y="24"/>
                    </a:lnTo>
                    <a:lnTo>
                      <a:pt x="3" y="24"/>
                    </a:lnTo>
                    <a:lnTo>
                      <a:pt x="3" y="23"/>
                    </a:lnTo>
                    <a:lnTo>
                      <a:pt x="2" y="23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301"/>
              <p:cNvSpPr>
                <a:spLocks/>
              </p:cNvSpPr>
              <p:nvPr/>
            </p:nvSpPr>
            <p:spPr bwMode="auto">
              <a:xfrm>
                <a:off x="3949" y="1782"/>
                <a:ext cx="18" cy="7"/>
              </a:xfrm>
              <a:custGeom>
                <a:avLst/>
                <a:gdLst>
                  <a:gd name="T0" fmla="*/ 18 w 18"/>
                  <a:gd name="T1" fmla="*/ 1 h 7"/>
                  <a:gd name="T2" fmla="*/ 17 w 18"/>
                  <a:gd name="T3" fmla="*/ 2 h 7"/>
                  <a:gd name="T4" fmla="*/ 17 w 18"/>
                  <a:gd name="T5" fmla="*/ 2 h 7"/>
                  <a:gd name="T6" fmla="*/ 17 w 18"/>
                  <a:gd name="T7" fmla="*/ 3 h 7"/>
                  <a:gd name="T8" fmla="*/ 17 w 18"/>
                  <a:gd name="T9" fmla="*/ 4 h 7"/>
                  <a:gd name="T10" fmla="*/ 16 w 18"/>
                  <a:gd name="T11" fmla="*/ 4 h 7"/>
                  <a:gd name="T12" fmla="*/ 16 w 18"/>
                  <a:gd name="T13" fmla="*/ 5 h 7"/>
                  <a:gd name="T14" fmla="*/ 15 w 18"/>
                  <a:gd name="T15" fmla="*/ 5 h 7"/>
                  <a:gd name="T16" fmla="*/ 14 w 18"/>
                  <a:gd name="T17" fmla="*/ 6 h 7"/>
                  <a:gd name="T18" fmla="*/ 13 w 18"/>
                  <a:gd name="T19" fmla="*/ 6 h 7"/>
                  <a:gd name="T20" fmla="*/ 12 w 18"/>
                  <a:gd name="T21" fmla="*/ 7 h 7"/>
                  <a:gd name="T22" fmla="*/ 11 w 18"/>
                  <a:gd name="T23" fmla="*/ 7 h 7"/>
                  <a:gd name="T24" fmla="*/ 10 w 18"/>
                  <a:gd name="T25" fmla="*/ 7 h 7"/>
                  <a:gd name="T26" fmla="*/ 8 w 18"/>
                  <a:gd name="T27" fmla="*/ 7 h 7"/>
                  <a:gd name="T28" fmla="*/ 8 w 18"/>
                  <a:gd name="T29" fmla="*/ 6 h 7"/>
                  <a:gd name="T30" fmla="*/ 7 w 18"/>
                  <a:gd name="T31" fmla="*/ 6 h 7"/>
                  <a:gd name="T32" fmla="*/ 7 w 18"/>
                  <a:gd name="T33" fmla="*/ 6 h 7"/>
                  <a:gd name="T34" fmla="*/ 0 w 18"/>
                  <a:gd name="T35" fmla="*/ 0 h 7"/>
                  <a:gd name="T36" fmla="*/ 18 w 18"/>
                  <a:gd name="T3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7">
                    <a:moveTo>
                      <a:pt x="18" y="1"/>
                    </a:moveTo>
                    <a:lnTo>
                      <a:pt x="17" y="2"/>
                    </a:lnTo>
                    <a:lnTo>
                      <a:pt x="17" y="2"/>
                    </a:lnTo>
                    <a:lnTo>
                      <a:pt x="17" y="3"/>
                    </a:lnTo>
                    <a:lnTo>
                      <a:pt x="17" y="4"/>
                    </a:lnTo>
                    <a:lnTo>
                      <a:pt x="16" y="4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4" y="6"/>
                    </a:lnTo>
                    <a:lnTo>
                      <a:pt x="13" y="6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10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0" y="0"/>
                    </a:lnTo>
                    <a:lnTo>
                      <a:pt x="1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6" name="Freeform 302"/>
              <p:cNvSpPr>
                <a:spLocks/>
              </p:cNvSpPr>
              <p:nvPr/>
            </p:nvSpPr>
            <p:spPr bwMode="auto">
              <a:xfrm>
                <a:off x="3954" y="1784"/>
                <a:ext cx="10" cy="2"/>
              </a:xfrm>
              <a:custGeom>
                <a:avLst/>
                <a:gdLst>
                  <a:gd name="T0" fmla="*/ 10 w 10"/>
                  <a:gd name="T1" fmla="*/ 0 h 2"/>
                  <a:gd name="T2" fmla="*/ 9 w 10"/>
                  <a:gd name="T3" fmla="*/ 2 h 2"/>
                  <a:gd name="T4" fmla="*/ 2 w 10"/>
                  <a:gd name="T5" fmla="*/ 2 h 2"/>
                  <a:gd name="T6" fmla="*/ 0 w 10"/>
                  <a:gd name="T7" fmla="*/ 0 h 2"/>
                  <a:gd name="T8" fmla="*/ 10 w 10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10" y="0"/>
                    </a:moveTo>
                    <a:lnTo>
                      <a:pt x="9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7" name="Freeform 303"/>
              <p:cNvSpPr>
                <a:spLocks/>
              </p:cNvSpPr>
              <p:nvPr/>
            </p:nvSpPr>
            <p:spPr bwMode="auto">
              <a:xfrm>
                <a:off x="3939" y="1747"/>
                <a:ext cx="40" cy="13"/>
              </a:xfrm>
              <a:custGeom>
                <a:avLst/>
                <a:gdLst>
                  <a:gd name="T0" fmla="*/ 5 w 40"/>
                  <a:gd name="T1" fmla="*/ 3 h 13"/>
                  <a:gd name="T2" fmla="*/ 6 w 40"/>
                  <a:gd name="T3" fmla="*/ 3 h 13"/>
                  <a:gd name="T4" fmla="*/ 7 w 40"/>
                  <a:gd name="T5" fmla="*/ 3 h 13"/>
                  <a:gd name="T6" fmla="*/ 8 w 40"/>
                  <a:gd name="T7" fmla="*/ 3 h 13"/>
                  <a:gd name="T8" fmla="*/ 9 w 40"/>
                  <a:gd name="T9" fmla="*/ 2 h 13"/>
                  <a:gd name="T10" fmla="*/ 10 w 40"/>
                  <a:gd name="T11" fmla="*/ 2 h 13"/>
                  <a:gd name="T12" fmla="*/ 12 w 40"/>
                  <a:gd name="T13" fmla="*/ 1 h 13"/>
                  <a:gd name="T14" fmla="*/ 14 w 40"/>
                  <a:gd name="T15" fmla="*/ 1 h 13"/>
                  <a:gd name="T16" fmla="*/ 15 w 40"/>
                  <a:gd name="T17" fmla="*/ 1 h 13"/>
                  <a:gd name="T18" fmla="*/ 16 w 40"/>
                  <a:gd name="T19" fmla="*/ 1 h 13"/>
                  <a:gd name="T20" fmla="*/ 17 w 40"/>
                  <a:gd name="T21" fmla="*/ 1 h 13"/>
                  <a:gd name="T22" fmla="*/ 18 w 40"/>
                  <a:gd name="T23" fmla="*/ 0 h 13"/>
                  <a:gd name="T24" fmla="*/ 20 w 40"/>
                  <a:gd name="T25" fmla="*/ 0 h 13"/>
                  <a:gd name="T26" fmla="*/ 21 w 40"/>
                  <a:gd name="T27" fmla="*/ 0 h 13"/>
                  <a:gd name="T28" fmla="*/ 23 w 40"/>
                  <a:gd name="T29" fmla="*/ 0 h 13"/>
                  <a:gd name="T30" fmla="*/ 25 w 40"/>
                  <a:gd name="T31" fmla="*/ 1 h 13"/>
                  <a:gd name="T32" fmla="*/ 27 w 40"/>
                  <a:gd name="T33" fmla="*/ 2 h 13"/>
                  <a:gd name="T34" fmla="*/ 28 w 40"/>
                  <a:gd name="T35" fmla="*/ 3 h 13"/>
                  <a:gd name="T36" fmla="*/ 30 w 40"/>
                  <a:gd name="T37" fmla="*/ 3 h 13"/>
                  <a:gd name="T38" fmla="*/ 31 w 40"/>
                  <a:gd name="T39" fmla="*/ 3 h 13"/>
                  <a:gd name="T40" fmla="*/ 34 w 40"/>
                  <a:gd name="T41" fmla="*/ 4 h 13"/>
                  <a:gd name="T42" fmla="*/ 37 w 40"/>
                  <a:gd name="T43" fmla="*/ 5 h 13"/>
                  <a:gd name="T44" fmla="*/ 39 w 40"/>
                  <a:gd name="T45" fmla="*/ 6 h 13"/>
                  <a:gd name="T46" fmla="*/ 40 w 40"/>
                  <a:gd name="T47" fmla="*/ 8 h 13"/>
                  <a:gd name="T48" fmla="*/ 40 w 40"/>
                  <a:gd name="T49" fmla="*/ 10 h 13"/>
                  <a:gd name="T50" fmla="*/ 38 w 40"/>
                  <a:gd name="T51" fmla="*/ 11 h 13"/>
                  <a:gd name="T52" fmla="*/ 36 w 40"/>
                  <a:gd name="T53" fmla="*/ 13 h 13"/>
                  <a:gd name="T54" fmla="*/ 33 w 40"/>
                  <a:gd name="T55" fmla="*/ 13 h 13"/>
                  <a:gd name="T56" fmla="*/ 30 w 40"/>
                  <a:gd name="T57" fmla="*/ 13 h 13"/>
                  <a:gd name="T58" fmla="*/ 29 w 40"/>
                  <a:gd name="T59" fmla="*/ 13 h 13"/>
                  <a:gd name="T60" fmla="*/ 27 w 40"/>
                  <a:gd name="T61" fmla="*/ 12 h 13"/>
                  <a:gd name="T62" fmla="*/ 26 w 40"/>
                  <a:gd name="T63" fmla="*/ 12 h 13"/>
                  <a:gd name="T64" fmla="*/ 25 w 40"/>
                  <a:gd name="T65" fmla="*/ 11 h 13"/>
                  <a:gd name="T66" fmla="*/ 24 w 40"/>
                  <a:gd name="T67" fmla="*/ 12 h 13"/>
                  <a:gd name="T68" fmla="*/ 23 w 40"/>
                  <a:gd name="T69" fmla="*/ 12 h 13"/>
                  <a:gd name="T70" fmla="*/ 21 w 40"/>
                  <a:gd name="T71" fmla="*/ 12 h 13"/>
                  <a:gd name="T72" fmla="*/ 20 w 40"/>
                  <a:gd name="T73" fmla="*/ 12 h 13"/>
                  <a:gd name="T74" fmla="*/ 18 w 40"/>
                  <a:gd name="T75" fmla="*/ 11 h 13"/>
                  <a:gd name="T76" fmla="*/ 17 w 40"/>
                  <a:gd name="T77" fmla="*/ 11 h 13"/>
                  <a:gd name="T78" fmla="*/ 16 w 40"/>
                  <a:gd name="T79" fmla="*/ 10 h 13"/>
                  <a:gd name="T80" fmla="*/ 15 w 40"/>
                  <a:gd name="T81" fmla="*/ 10 h 13"/>
                  <a:gd name="T82" fmla="*/ 14 w 40"/>
                  <a:gd name="T83" fmla="*/ 10 h 13"/>
                  <a:gd name="T84" fmla="*/ 13 w 40"/>
                  <a:gd name="T85" fmla="*/ 10 h 13"/>
                  <a:gd name="T86" fmla="*/ 11 w 40"/>
                  <a:gd name="T87" fmla="*/ 9 h 13"/>
                  <a:gd name="T88" fmla="*/ 10 w 40"/>
                  <a:gd name="T89" fmla="*/ 10 h 13"/>
                  <a:gd name="T90" fmla="*/ 9 w 40"/>
                  <a:gd name="T91" fmla="*/ 11 h 13"/>
                  <a:gd name="T92" fmla="*/ 6 w 40"/>
                  <a:gd name="T93" fmla="*/ 12 h 13"/>
                  <a:gd name="T94" fmla="*/ 4 w 40"/>
                  <a:gd name="T95" fmla="*/ 12 h 13"/>
                  <a:gd name="T96" fmla="*/ 2 w 40"/>
                  <a:gd name="T97" fmla="*/ 12 h 13"/>
                  <a:gd name="T98" fmla="*/ 1 w 40"/>
                  <a:gd name="T99" fmla="*/ 11 h 13"/>
                  <a:gd name="T100" fmla="*/ 0 w 40"/>
                  <a:gd name="T101" fmla="*/ 9 h 13"/>
                  <a:gd name="T102" fmla="*/ 0 w 40"/>
                  <a:gd name="T103" fmla="*/ 7 h 13"/>
                  <a:gd name="T104" fmla="*/ 1 w 40"/>
                  <a:gd name="T105" fmla="*/ 6 h 13"/>
                  <a:gd name="T106" fmla="*/ 3 w 40"/>
                  <a:gd name="T107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0" h="13">
                    <a:moveTo>
                      <a:pt x="4" y="4"/>
                    </a:move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8" y="3"/>
                    </a:lnTo>
                    <a:lnTo>
                      <a:pt x="29" y="4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4" y="4"/>
                    </a:lnTo>
                    <a:lnTo>
                      <a:pt x="35" y="4"/>
                    </a:lnTo>
                    <a:lnTo>
                      <a:pt x="37" y="5"/>
                    </a:lnTo>
                    <a:lnTo>
                      <a:pt x="38" y="5"/>
                    </a:lnTo>
                    <a:lnTo>
                      <a:pt x="39" y="6"/>
                    </a:lnTo>
                    <a:lnTo>
                      <a:pt x="40" y="7"/>
                    </a:lnTo>
                    <a:lnTo>
                      <a:pt x="40" y="8"/>
                    </a:lnTo>
                    <a:lnTo>
                      <a:pt x="40" y="9"/>
                    </a:lnTo>
                    <a:lnTo>
                      <a:pt x="40" y="10"/>
                    </a:lnTo>
                    <a:lnTo>
                      <a:pt x="39" y="11"/>
                    </a:lnTo>
                    <a:lnTo>
                      <a:pt x="38" y="11"/>
                    </a:lnTo>
                    <a:lnTo>
                      <a:pt x="37" y="12"/>
                    </a:lnTo>
                    <a:lnTo>
                      <a:pt x="36" y="13"/>
                    </a:lnTo>
                    <a:lnTo>
                      <a:pt x="35" y="13"/>
                    </a:lnTo>
                    <a:lnTo>
                      <a:pt x="33" y="13"/>
                    </a:lnTo>
                    <a:lnTo>
                      <a:pt x="31" y="13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29" y="13"/>
                    </a:lnTo>
                    <a:lnTo>
                      <a:pt x="28" y="12"/>
                    </a:lnTo>
                    <a:lnTo>
                      <a:pt x="27" y="12"/>
                    </a:lnTo>
                    <a:lnTo>
                      <a:pt x="27" y="12"/>
                    </a:lnTo>
                    <a:lnTo>
                      <a:pt x="26" y="12"/>
                    </a:lnTo>
                    <a:lnTo>
                      <a:pt x="26" y="11"/>
                    </a:lnTo>
                    <a:lnTo>
                      <a:pt x="25" y="11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20" y="12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7" y="11"/>
                    </a:lnTo>
                    <a:lnTo>
                      <a:pt x="16" y="11"/>
                    </a:lnTo>
                    <a:lnTo>
                      <a:pt x="16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12" y="10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0" y="10"/>
                    </a:lnTo>
                    <a:lnTo>
                      <a:pt x="9" y="10"/>
                    </a:lnTo>
                    <a:lnTo>
                      <a:pt x="9" y="11"/>
                    </a:lnTo>
                    <a:lnTo>
                      <a:pt x="8" y="11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8" name="Freeform 304"/>
              <p:cNvSpPr>
                <a:spLocks/>
              </p:cNvSpPr>
              <p:nvPr/>
            </p:nvSpPr>
            <p:spPr bwMode="auto">
              <a:xfrm>
                <a:off x="3976" y="1841"/>
                <a:ext cx="52" cy="15"/>
              </a:xfrm>
              <a:custGeom>
                <a:avLst/>
                <a:gdLst>
                  <a:gd name="T0" fmla="*/ 23 w 52"/>
                  <a:gd name="T1" fmla="*/ 0 h 15"/>
                  <a:gd name="T2" fmla="*/ 52 w 52"/>
                  <a:gd name="T3" fmla="*/ 10 h 15"/>
                  <a:gd name="T4" fmla="*/ 16 w 52"/>
                  <a:gd name="T5" fmla="*/ 15 h 15"/>
                  <a:gd name="T6" fmla="*/ 0 w 52"/>
                  <a:gd name="T7" fmla="*/ 3 h 15"/>
                  <a:gd name="T8" fmla="*/ 23 w 52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15">
                    <a:moveTo>
                      <a:pt x="23" y="0"/>
                    </a:moveTo>
                    <a:lnTo>
                      <a:pt x="52" y="10"/>
                    </a:lnTo>
                    <a:lnTo>
                      <a:pt x="16" y="15"/>
                    </a:lnTo>
                    <a:lnTo>
                      <a:pt x="0" y="3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9" name="Freeform 305"/>
              <p:cNvSpPr>
                <a:spLocks/>
              </p:cNvSpPr>
              <p:nvPr/>
            </p:nvSpPr>
            <p:spPr bwMode="auto">
              <a:xfrm>
                <a:off x="3980" y="1843"/>
                <a:ext cx="41" cy="11"/>
              </a:xfrm>
              <a:custGeom>
                <a:avLst/>
                <a:gdLst>
                  <a:gd name="T0" fmla="*/ 19 w 41"/>
                  <a:gd name="T1" fmla="*/ 0 h 11"/>
                  <a:gd name="T2" fmla="*/ 41 w 41"/>
                  <a:gd name="T3" fmla="*/ 7 h 11"/>
                  <a:gd name="T4" fmla="*/ 13 w 41"/>
                  <a:gd name="T5" fmla="*/ 11 h 11"/>
                  <a:gd name="T6" fmla="*/ 0 w 41"/>
                  <a:gd name="T7" fmla="*/ 2 h 11"/>
                  <a:gd name="T8" fmla="*/ 19 w 41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1">
                    <a:moveTo>
                      <a:pt x="19" y="0"/>
                    </a:moveTo>
                    <a:lnTo>
                      <a:pt x="41" y="7"/>
                    </a:lnTo>
                    <a:lnTo>
                      <a:pt x="13" y="11"/>
                    </a:lnTo>
                    <a:lnTo>
                      <a:pt x="0" y="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306"/>
              <p:cNvSpPr>
                <a:spLocks/>
              </p:cNvSpPr>
              <p:nvPr/>
            </p:nvSpPr>
            <p:spPr bwMode="auto">
              <a:xfrm>
                <a:off x="3918" y="1798"/>
                <a:ext cx="85" cy="51"/>
              </a:xfrm>
              <a:custGeom>
                <a:avLst/>
                <a:gdLst>
                  <a:gd name="T0" fmla="*/ 6 w 85"/>
                  <a:gd name="T1" fmla="*/ 8 h 51"/>
                  <a:gd name="T2" fmla="*/ 8 w 85"/>
                  <a:gd name="T3" fmla="*/ 5 h 51"/>
                  <a:gd name="T4" fmla="*/ 11 w 85"/>
                  <a:gd name="T5" fmla="*/ 3 h 51"/>
                  <a:gd name="T6" fmla="*/ 14 w 85"/>
                  <a:gd name="T7" fmla="*/ 2 h 51"/>
                  <a:gd name="T8" fmla="*/ 15 w 85"/>
                  <a:gd name="T9" fmla="*/ 1 h 51"/>
                  <a:gd name="T10" fmla="*/ 17 w 85"/>
                  <a:gd name="T11" fmla="*/ 1 h 51"/>
                  <a:gd name="T12" fmla="*/ 20 w 85"/>
                  <a:gd name="T13" fmla="*/ 1 h 51"/>
                  <a:gd name="T14" fmla="*/ 22 w 85"/>
                  <a:gd name="T15" fmla="*/ 0 h 51"/>
                  <a:gd name="T16" fmla="*/ 23 w 85"/>
                  <a:gd name="T17" fmla="*/ 0 h 51"/>
                  <a:gd name="T18" fmla="*/ 25 w 85"/>
                  <a:gd name="T19" fmla="*/ 0 h 51"/>
                  <a:gd name="T20" fmla="*/ 28 w 85"/>
                  <a:gd name="T21" fmla="*/ 0 h 51"/>
                  <a:gd name="T22" fmla="*/ 32 w 85"/>
                  <a:gd name="T23" fmla="*/ 0 h 51"/>
                  <a:gd name="T24" fmla="*/ 37 w 85"/>
                  <a:gd name="T25" fmla="*/ 0 h 51"/>
                  <a:gd name="T26" fmla="*/ 41 w 85"/>
                  <a:gd name="T27" fmla="*/ 0 h 51"/>
                  <a:gd name="T28" fmla="*/ 44 w 85"/>
                  <a:gd name="T29" fmla="*/ 0 h 51"/>
                  <a:gd name="T30" fmla="*/ 46 w 85"/>
                  <a:gd name="T31" fmla="*/ 0 h 51"/>
                  <a:gd name="T32" fmla="*/ 47 w 85"/>
                  <a:gd name="T33" fmla="*/ 0 h 51"/>
                  <a:gd name="T34" fmla="*/ 49 w 85"/>
                  <a:gd name="T35" fmla="*/ 0 h 51"/>
                  <a:gd name="T36" fmla="*/ 52 w 85"/>
                  <a:gd name="T37" fmla="*/ 1 h 51"/>
                  <a:gd name="T38" fmla="*/ 55 w 85"/>
                  <a:gd name="T39" fmla="*/ 2 h 51"/>
                  <a:gd name="T40" fmla="*/ 57 w 85"/>
                  <a:gd name="T41" fmla="*/ 3 h 51"/>
                  <a:gd name="T42" fmla="*/ 59 w 85"/>
                  <a:gd name="T43" fmla="*/ 4 h 51"/>
                  <a:gd name="T44" fmla="*/ 61 w 85"/>
                  <a:gd name="T45" fmla="*/ 6 h 51"/>
                  <a:gd name="T46" fmla="*/ 62 w 85"/>
                  <a:gd name="T47" fmla="*/ 7 h 51"/>
                  <a:gd name="T48" fmla="*/ 63 w 85"/>
                  <a:gd name="T49" fmla="*/ 9 h 51"/>
                  <a:gd name="T50" fmla="*/ 68 w 85"/>
                  <a:gd name="T51" fmla="*/ 16 h 51"/>
                  <a:gd name="T52" fmla="*/ 72 w 85"/>
                  <a:gd name="T53" fmla="*/ 24 h 51"/>
                  <a:gd name="T54" fmla="*/ 76 w 85"/>
                  <a:gd name="T55" fmla="*/ 32 h 51"/>
                  <a:gd name="T56" fmla="*/ 85 w 85"/>
                  <a:gd name="T57" fmla="*/ 46 h 51"/>
                  <a:gd name="T58" fmla="*/ 74 w 85"/>
                  <a:gd name="T59" fmla="*/ 47 h 51"/>
                  <a:gd name="T60" fmla="*/ 74 w 85"/>
                  <a:gd name="T61" fmla="*/ 49 h 51"/>
                  <a:gd name="T62" fmla="*/ 72 w 85"/>
                  <a:gd name="T63" fmla="*/ 51 h 51"/>
                  <a:gd name="T64" fmla="*/ 71 w 85"/>
                  <a:gd name="T65" fmla="*/ 51 h 51"/>
                  <a:gd name="T66" fmla="*/ 70 w 85"/>
                  <a:gd name="T67" fmla="*/ 50 h 51"/>
                  <a:gd name="T68" fmla="*/ 69 w 85"/>
                  <a:gd name="T69" fmla="*/ 47 h 51"/>
                  <a:gd name="T70" fmla="*/ 68 w 85"/>
                  <a:gd name="T71" fmla="*/ 39 h 51"/>
                  <a:gd name="T72" fmla="*/ 66 w 85"/>
                  <a:gd name="T73" fmla="*/ 39 h 51"/>
                  <a:gd name="T74" fmla="*/ 65 w 85"/>
                  <a:gd name="T75" fmla="*/ 35 h 51"/>
                  <a:gd name="T76" fmla="*/ 62 w 85"/>
                  <a:gd name="T77" fmla="*/ 30 h 51"/>
                  <a:gd name="T78" fmla="*/ 56 w 85"/>
                  <a:gd name="T79" fmla="*/ 24 h 51"/>
                  <a:gd name="T80" fmla="*/ 55 w 85"/>
                  <a:gd name="T81" fmla="*/ 39 h 51"/>
                  <a:gd name="T82" fmla="*/ 14 w 85"/>
                  <a:gd name="T83" fmla="*/ 23 h 51"/>
                  <a:gd name="T84" fmla="*/ 12 w 85"/>
                  <a:gd name="T85" fmla="*/ 28 h 51"/>
                  <a:gd name="T86" fmla="*/ 12 w 85"/>
                  <a:gd name="T87" fmla="*/ 42 h 51"/>
                  <a:gd name="T88" fmla="*/ 0 w 85"/>
                  <a:gd name="T89" fmla="*/ 43 h 51"/>
                  <a:gd name="T90" fmla="*/ 0 w 85"/>
                  <a:gd name="T91" fmla="*/ 37 h 51"/>
                  <a:gd name="T92" fmla="*/ 0 w 85"/>
                  <a:gd name="T93" fmla="*/ 27 h 51"/>
                  <a:gd name="T94" fmla="*/ 3 w 85"/>
                  <a:gd name="T95" fmla="*/ 1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5" h="51">
                    <a:moveTo>
                      <a:pt x="5" y="9"/>
                    </a:moveTo>
                    <a:lnTo>
                      <a:pt x="6" y="8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10" y="4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4" y="2"/>
                    </a:lnTo>
                    <a:lnTo>
                      <a:pt x="15" y="2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4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3"/>
                    </a:lnTo>
                    <a:lnTo>
                      <a:pt x="58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6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3" y="9"/>
                    </a:lnTo>
                    <a:lnTo>
                      <a:pt x="65" y="12"/>
                    </a:lnTo>
                    <a:lnTo>
                      <a:pt x="68" y="16"/>
                    </a:lnTo>
                    <a:lnTo>
                      <a:pt x="70" y="20"/>
                    </a:lnTo>
                    <a:lnTo>
                      <a:pt x="72" y="24"/>
                    </a:lnTo>
                    <a:lnTo>
                      <a:pt x="74" y="28"/>
                    </a:lnTo>
                    <a:lnTo>
                      <a:pt x="76" y="32"/>
                    </a:lnTo>
                    <a:lnTo>
                      <a:pt x="77" y="36"/>
                    </a:lnTo>
                    <a:lnTo>
                      <a:pt x="85" y="46"/>
                    </a:lnTo>
                    <a:lnTo>
                      <a:pt x="78" y="51"/>
                    </a:lnTo>
                    <a:lnTo>
                      <a:pt x="74" y="47"/>
                    </a:lnTo>
                    <a:lnTo>
                      <a:pt x="74" y="48"/>
                    </a:lnTo>
                    <a:lnTo>
                      <a:pt x="74" y="49"/>
                    </a:lnTo>
                    <a:lnTo>
                      <a:pt x="73" y="50"/>
                    </a:lnTo>
                    <a:lnTo>
                      <a:pt x="72" y="51"/>
                    </a:lnTo>
                    <a:lnTo>
                      <a:pt x="72" y="51"/>
                    </a:lnTo>
                    <a:lnTo>
                      <a:pt x="71" y="51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70" y="50"/>
                    </a:lnTo>
                    <a:lnTo>
                      <a:pt x="69" y="47"/>
                    </a:lnTo>
                    <a:lnTo>
                      <a:pt x="69" y="43"/>
                    </a:lnTo>
                    <a:lnTo>
                      <a:pt x="68" y="39"/>
                    </a:lnTo>
                    <a:lnTo>
                      <a:pt x="67" y="40"/>
                    </a:lnTo>
                    <a:lnTo>
                      <a:pt x="66" y="39"/>
                    </a:lnTo>
                    <a:lnTo>
                      <a:pt x="66" y="38"/>
                    </a:lnTo>
                    <a:lnTo>
                      <a:pt x="65" y="35"/>
                    </a:lnTo>
                    <a:lnTo>
                      <a:pt x="63" y="33"/>
                    </a:lnTo>
                    <a:lnTo>
                      <a:pt x="62" y="30"/>
                    </a:lnTo>
                    <a:lnTo>
                      <a:pt x="59" y="27"/>
                    </a:lnTo>
                    <a:lnTo>
                      <a:pt x="56" y="24"/>
                    </a:lnTo>
                    <a:lnTo>
                      <a:pt x="53" y="21"/>
                    </a:lnTo>
                    <a:lnTo>
                      <a:pt x="55" y="39"/>
                    </a:lnTo>
                    <a:lnTo>
                      <a:pt x="14" y="42"/>
                    </a:lnTo>
                    <a:lnTo>
                      <a:pt x="14" y="23"/>
                    </a:lnTo>
                    <a:lnTo>
                      <a:pt x="13" y="24"/>
                    </a:lnTo>
                    <a:lnTo>
                      <a:pt x="12" y="28"/>
                    </a:lnTo>
                    <a:lnTo>
                      <a:pt x="12" y="34"/>
                    </a:lnTo>
                    <a:lnTo>
                      <a:pt x="12" y="42"/>
                    </a:lnTo>
                    <a:lnTo>
                      <a:pt x="1" y="44"/>
                    </a:lnTo>
                    <a:lnTo>
                      <a:pt x="0" y="43"/>
                    </a:lnTo>
                    <a:lnTo>
                      <a:pt x="0" y="41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0" y="27"/>
                    </a:lnTo>
                    <a:lnTo>
                      <a:pt x="1" y="21"/>
                    </a:lnTo>
                    <a:lnTo>
                      <a:pt x="3" y="15"/>
                    </a:ln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307"/>
              <p:cNvSpPr>
                <a:spLocks/>
              </p:cNvSpPr>
              <p:nvPr/>
            </p:nvSpPr>
            <p:spPr bwMode="auto">
              <a:xfrm>
                <a:off x="3988" y="1835"/>
                <a:ext cx="12" cy="12"/>
              </a:xfrm>
              <a:custGeom>
                <a:avLst/>
                <a:gdLst>
                  <a:gd name="T0" fmla="*/ 0 w 12"/>
                  <a:gd name="T1" fmla="*/ 2 h 12"/>
                  <a:gd name="T2" fmla="*/ 0 w 12"/>
                  <a:gd name="T3" fmla="*/ 4 h 12"/>
                  <a:gd name="T4" fmla="*/ 1 w 12"/>
                  <a:gd name="T5" fmla="*/ 8 h 12"/>
                  <a:gd name="T6" fmla="*/ 1 w 12"/>
                  <a:gd name="T7" fmla="*/ 11 h 12"/>
                  <a:gd name="T8" fmla="*/ 2 w 12"/>
                  <a:gd name="T9" fmla="*/ 12 h 12"/>
                  <a:gd name="T10" fmla="*/ 2 w 12"/>
                  <a:gd name="T11" fmla="*/ 11 h 12"/>
                  <a:gd name="T12" fmla="*/ 3 w 12"/>
                  <a:gd name="T13" fmla="*/ 9 h 12"/>
                  <a:gd name="T14" fmla="*/ 3 w 12"/>
                  <a:gd name="T15" fmla="*/ 8 h 12"/>
                  <a:gd name="T16" fmla="*/ 3 w 12"/>
                  <a:gd name="T17" fmla="*/ 7 h 12"/>
                  <a:gd name="T18" fmla="*/ 9 w 12"/>
                  <a:gd name="T19" fmla="*/ 11 h 12"/>
                  <a:gd name="T20" fmla="*/ 12 w 12"/>
                  <a:gd name="T21" fmla="*/ 8 h 12"/>
                  <a:gd name="T22" fmla="*/ 6 w 12"/>
                  <a:gd name="T23" fmla="*/ 0 h 12"/>
                  <a:gd name="T24" fmla="*/ 0 w 12"/>
                  <a:gd name="T25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2">
                    <a:moveTo>
                      <a:pt x="0" y="2"/>
                    </a:moveTo>
                    <a:lnTo>
                      <a:pt x="0" y="4"/>
                    </a:lnTo>
                    <a:lnTo>
                      <a:pt x="1" y="8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9" y="11"/>
                    </a:lnTo>
                    <a:lnTo>
                      <a:pt x="12" y="8"/>
                    </a:lnTo>
                    <a:lnTo>
                      <a:pt x="6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308"/>
              <p:cNvSpPr>
                <a:spLocks/>
              </p:cNvSpPr>
              <p:nvPr/>
            </p:nvSpPr>
            <p:spPr bwMode="auto">
              <a:xfrm>
                <a:off x="3920" y="1801"/>
                <a:ext cx="73" cy="40"/>
              </a:xfrm>
              <a:custGeom>
                <a:avLst/>
                <a:gdLst>
                  <a:gd name="T0" fmla="*/ 54 w 73"/>
                  <a:gd name="T1" fmla="*/ 2 h 40"/>
                  <a:gd name="T2" fmla="*/ 52 w 73"/>
                  <a:gd name="T3" fmla="*/ 1 h 40"/>
                  <a:gd name="T4" fmla="*/ 50 w 73"/>
                  <a:gd name="T5" fmla="*/ 0 h 40"/>
                  <a:gd name="T6" fmla="*/ 48 w 73"/>
                  <a:gd name="T7" fmla="*/ 0 h 40"/>
                  <a:gd name="T8" fmla="*/ 41 w 73"/>
                  <a:gd name="T9" fmla="*/ 0 h 40"/>
                  <a:gd name="T10" fmla="*/ 23 w 73"/>
                  <a:gd name="T11" fmla="*/ 0 h 40"/>
                  <a:gd name="T12" fmla="*/ 17 w 73"/>
                  <a:gd name="T13" fmla="*/ 0 h 40"/>
                  <a:gd name="T14" fmla="*/ 13 w 73"/>
                  <a:gd name="T15" fmla="*/ 1 h 40"/>
                  <a:gd name="T16" fmla="*/ 10 w 73"/>
                  <a:gd name="T17" fmla="*/ 2 h 40"/>
                  <a:gd name="T18" fmla="*/ 7 w 73"/>
                  <a:gd name="T19" fmla="*/ 5 h 40"/>
                  <a:gd name="T20" fmla="*/ 3 w 73"/>
                  <a:gd name="T21" fmla="*/ 11 h 40"/>
                  <a:gd name="T22" fmla="*/ 0 w 73"/>
                  <a:gd name="T23" fmla="*/ 23 h 40"/>
                  <a:gd name="T24" fmla="*/ 0 w 73"/>
                  <a:gd name="T25" fmla="*/ 33 h 40"/>
                  <a:gd name="T26" fmla="*/ 1 w 73"/>
                  <a:gd name="T27" fmla="*/ 39 h 40"/>
                  <a:gd name="T28" fmla="*/ 8 w 73"/>
                  <a:gd name="T29" fmla="*/ 39 h 40"/>
                  <a:gd name="T30" fmla="*/ 8 w 73"/>
                  <a:gd name="T31" fmla="*/ 26 h 40"/>
                  <a:gd name="T32" fmla="*/ 10 w 73"/>
                  <a:gd name="T33" fmla="*/ 19 h 40"/>
                  <a:gd name="T34" fmla="*/ 12 w 73"/>
                  <a:gd name="T35" fmla="*/ 16 h 40"/>
                  <a:gd name="T36" fmla="*/ 14 w 73"/>
                  <a:gd name="T37" fmla="*/ 16 h 40"/>
                  <a:gd name="T38" fmla="*/ 15 w 73"/>
                  <a:gd name="T39" fmla="*/ 38 h 40"/>
                  <a:gd name="T40" fmla="*/ 18 w 73"/>
                  <a:gd name="T41" fmla="*/ 38 h 40"/>
                  <a:gd name="T42" fmla="*/ 24 w 73"/>
                  <a:gd name="T43" fmla="*/ 37 h 40"/>
                  <a:gd name="T44" fmla="*/ 30 w 73"/>
                  <a:gd name="T45" fmla="*/ 36 h 40"/>
                  <a:gd name="T46" fmla="*/ 36 w 73"/>
                  <a:gd name="T47" fmla="*/ 36 h 40"/>
                  <a:gd name="T48" fmla="*/ 42 w 73"/>
                  <a:gd name="T49" fmla="*/ 35 h 40"/>
                  <a:gd name="T50" fmla="*/ 47 w 73"/>
                  <a:gd name="T51" fmla="*/ 35 h 40"/>
                  <a:gd name="T52" fmla="*/ 50 w 73"/>
                  <a:gd name="T53" fmla="*/ 35 h 40"/>
                  <a:gd name="T54" fmla="*/ 49 w 73"/>
                  <a:gd name="T55" fmla="*/ 15 h 40"/>
                  <a:gd name="T56" fmla="*/ 51 w 73"/>
                  <a:gd name="T57" fmla="*/ 16 h 40"/>
                  <a:gd name="T58" fmla="*/ 55 w 73"/>
                  <a:gd name="T59" fmla="*/ 19 h 40"/>
                  <a:gd name="T60" fmla="*/ 61 w 73"/>
                  <a:gd name="T61" fmla="*/ 24 h 40"/>
                  <a:gd name="T62" fmla="*/ 65 w 73"/>
                  <a:gd name="T63" fmla="*/ 34 h 40"/>
                  <a:gd name="T64" fmla="*/ 70 w 73"/>
                  <a:gd name="T65" fmla="*/ 24 h 40"/>
                  <a:gd name="T66" fmla="*/ 63 w 73"/>
                  <a:gd name="T67" fmla="*/ 13 h 40"/>
                  <a:gd name="T68" fmla="*/ 58 w 73"/>
                  <a:gd name="T69" fmla="*/ 6 h 40"/>
                  <a:gd name="T70" fmla="*/ 55 w 73"/>
                  <a:gd name="T71" fmla="*/ 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3" h="40">
                    <a:moveTo>
                      <a:pt x="55" y="2"/>
                    </a:moveTo>
                    <a:lnTo>
                      <a:pt x="54" y="2"/>
                    </a:lnTo>
                    <a:lnTo>
                      <a:pt x="53" y="1"/>
                    </a:lnTo>
                    <a:lnTo>
                      <a:pt x="52" y="1"/>
                    </a:lnTo>
                    <a:lnTo>
                      <a:pt x="51" y="1"/>
                    </a:lnTo>
                    <a:lnTo>
                      <a:pt x="50" y="0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1" y="0"/>
                    </a:lnTo>
                    <a:lnTo>
                      <a:pt x="34" y="18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10" y="2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1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1" y="36"/>
                    </a:lnTo>
                    <a:lnTo>
                      <a:pt x="1" y="39"/>
                    </a:lnTo>
                    <a:lnTo>
                      <a:pt x="1" y="40"/>
                    </a:lnTo>
                    <a:lnTo>
                      <a:pt x="8" y="39"/>
                    </a:lnTo>
                    <a:lnTo>
                      <a:pt x="8" y="31"/>
                    </a:lnTo>
                    <a:lnTo>
                      <a:pt x="8" y="26"/>
                    </a:lnTo>
                    <a:lnTo>
                      <a:pt x="9" y="22"/>
                    </a:lnTo>
                    <a:lnTo>
                      <a:pt x="10" y="19"/>
                    </a:lnTo>
                    <a:lnTo>
                      <a:pt x="12" y="17"/>
                    </a:lnTo>
                    <a:lnTo>
                      <a:pt x="12" y="16"/>
                    </a:lnTo>
                    <a:lnTo>
                      <a:pt x="13" y="16"/>
                    </a:lnTo>
                    <a:lnTo>
                      <a:pt x="14" y="16"/>
                    </a:lnTo>
                    <a:lnTo>
                      <a:pt x="14" y="38"/>
                    </a:lnTo>
                    <a:lnTo>
                      <a:pt x="15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1" y="37"/>
                    </a:lnTo>
                    <a:lnTo>
                      <a:pt x="24" y="37"/>
                    </a:lnTo>
                    <a:lnTo>
                      <a:pt x="27" y="37"/>
                    </a:lnTo>
                    <a:lnTo>
                      <a:pt x="30" y="36"/>
                    </a:lnTo>
                    <a:lnTo>
                      <a:pt x="33" y="36"/>
                    </a:lnTo>
                    <a:lnTo>
                      <a:pt x="36" y="36"/>
                    </a:lnTo>
                    <a:lnTo>
                      <a:pt x="39" y="36"/>
                    </a:lnTo>
                    <a:lnTo>
                      <a:pt x="42" y="35"/>
                    </a:lnTo>
                    <a:lnTo>
                      <a:pt x="45" y="35"/>
                    </a:lnTo>
                    <a:lnTo>
                      <a:pt x="47" y="35"/>
                    </a:lnTo>
                    <a:lnTo>
                      <a:pt x="49" y="35"/>
                    </a:lnTo>
                    <a:lnTo>
                      <a:pt x="50" y="35"/>
                    </a:lnTo>
                    <a:lnTo>
                      <a:pt x="51" y="35"/>
                    </a:lnTo>
                    <a:lnTo>
                      <a:pt x="49" y="15"/>
                    </a:lnTo>
                    <a:lnTo>
                      <a:pt x="49" y="15"/>
                    </a:lnTo>
                    <a:lnTo>
                      <a:pt x="51" y="16"/>
                    </a:lnTo>
                    <a:lnTo>
                      <a:pt x="53" y="17"/>
                    </a:lnTo>
                    <a:lnTo>
                      <a:pt x="55" y="19"/>
                    </a:lnTo>
                    <a:lnTo>
                      <a:pt x="58" y="21"/>
                    </a:lnTo>
                    <a:lnTo>
                      <a:pt x="61" y="24"/>
                    </a:lnTo>
                    <a:lnTo>
                      <a:pt x="63" y="28"/>
                    </a:lnTo>
                    <a:lnTo>
                      <a:pt x="65" y="34"/>
                    </a:lnTo>
                    <a:lnTo>
                      <a:pt x="73" y="32"/>
                    </a:lnTo>
                    <a:lnTo>
                      <a:pt x="70" y="24"/>
                    </a:lnTo>
                    <a:lnTo>
                      <a:pt x="66" y="18"/>
                    </a:lnTo>
                    <a:lnTo>
                      <a:pt x="63" y="13"/>
                    </a:lnTo>
                    <a:lnTo>
                      <a:pt x="61" y="9"/>
                    </a:lnTo>
                    <a:lnTo>
                      <a:pt x="58" y="6"/>
                    </a:lnTo>
                    <a:lnTo>
                      <a:pt x="56" y="4"/>
                    </a:lnTo>
                    <a:lnTo>
                      <a:pt x="55" y="2"/>
                    </a:lnTo>
                    <a:lnTo>
                      <a:pt x="55" y="2"/>
                    </a:lnTo>
                    <a:close/>
                  </a:path>
                </a:pathLst>
              </a:custGeom>
              <a:solidFill>
                <a:srgbClr val="59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309"/>
              <p:cNvSpPr>
                <a:spLocks/>
              </p:cNvSpPr>
              <p:nvPr/>
            </p:nvSpPr>
            <p:spPr bwMode="auto">
              <a:xfrm>
                <a:off x="3938" y="1799"/>
                <a:ext cx="28" cy="20"/>
              </a:xfrm>
              <a:custGeom>
                <a:avLst/>
                <a:gdLst>
                  <a:gd name="T0" fmla="*/ 3 w 28"/>
                  <a:gd name="T1" fmla="*/ 7 h 20"/>
                  <a:gd name="T2" fmla="*/ 0 w 28"/>
                  <a:gd name="T3" fmla="*/ 4 h 20"/>
                  <a:gd name="T4" fmla="*/ 3 w 28"/>
                  <a:gd name="T5" fmla="*/ 1 h 20"/>
                  <a:gd name="T6" fmla="*/ 5 w 28"/>
                  <a:gd name="T7" fmla="*/ 1 h 20"/>
                  <a:gd name="T8" fmla="*/ 2 w 28"/>
                  <a:gd name="T9" fmla="*/ 4 h 20"/>
                  <a:gd name="T10" fmla="*/ 6 w 28"/>
                  <a:gd name="T11" fmla="*/ 7 h 20"/>
                  <a:gd name="T12" fmla="*/ 5 w 28"/>
                  <a:gd name="T13" fmla="*/ 7 h 20"/>
                  <a:gd name="T14" fmla="*/ 5 w 28"/>
                  <a:gd name="T15" fmla="*/ 8 h 20"/>
                  <a:gd name="T16" fmla="*/ 4 w 28"/>
                  <a:gd name="T17" fmla="*/ 9 h 20"/>
                  <a:gd name="T18" fmla="*/ 3 w 28"/>
                  <a:gd name="T19" fmla="*/ 9 h 20"/>
                  <a:gd name="T20" fmla="*/ 16 w 28"/>
                  <a:gd name="T21" fmla="*/ 18 h 20"/>
                  <a:gd name="T22" fmla="*/ 25 w 28"/>
                  <a:gd name="T23" fmla="*/ 9 h 20"/>
                  <a:gd name="T24" fmla="*/ 23 w 28"/>
                  <a:gd name="T25" fmla="*/ 6 h 20"/>
                  <a:gd name="T26" fmla="*/ 26 w 28"/>
                  <a:gd name="T27" fmla="*/ 4 h 20"/>
                  <a:gd name="T28" fmla="*/ 24 w 28"/>
                  <a:gd name="T29" fmla="*/ 0 h 20"/>
                  <a:gd name="T30" fmla="*/ 26 w 28"/>
                  <a:gd name="T31" fmla="*/ 0 h 20"/>
                  <a:gd name="T32" fmla="*/ 28 w 28"/>
                  <a:gd name="T33" fmla="*/ 4 h 20"/>
                  <a:gd name="T34" fmla="*/ 25 w 28"/>
                  <a:gd name="T35" fmla="*/ 7 h 20"/>
                  <a:gd name="T36" fmla="*/ 28 w 28"/>
                  <a:gd name="T37" fmla="*/ 9 h 20"/>
                  <a:gd name="T38" fmla="*/ 16 w 28"/>
                  <a:gd name="T39" fmla="*/ 20 h 20"/>
                  <a:gd name="T40" fmla="*/ 1 w 28"/>
                  <a:gd name="T41" fmla="*/ 10 h 20"/>
                  <a:gd name="T42" fmla="*/ 3 w 28"/>
                  <a:gd name="T4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8" h="20">
                    <a:moveTo>
                      <a:pt x="3" y="7"/>
                    </a:moveTo>
                    <a:lnTo>
                      <a:pt x="0" y="4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2" y="4"/>
                    </a:lnTo>
                    <a:lnTo>
                      <a:pt x="6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16" y="18"/>
                    </a:lnTo>
                    <a:lnTo>
                      <a:pt x="25" y="9"/>
                    </a:lnTo>
                    <a:lnTo>
                      <a:pt x="23" y="6"/>
                    </a:lnTo>
                    <a:lnTo>
                      <a:pt x="26" y="4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8" y="9"/>
                    </a:lnTo>
                    <a:lnTo>
                      <a:pt x="16" y="20"/>
                    </a:lnTo>
                    <a:lnTo>
                      <a:pt x="1" y="10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310"/>
              <p:cNvSpPr>
                <a:spLocks/>
              </p:cNvSpPr>
              <p:nvPr/>
            </p:nvSpPr>
            <p:spPr bwMode="auto">
              <a:xfrm>
                <a:off x="3946" y="1800"/>
                <a:ext cx="13" cy="16"/>
              </a:xfrm>
              <a:custGeom>
                <a:avLst/>
                <a:gdLst>
                  <a:gd name="T0" fmla="*/ 13 w 13"/>
                  <a:gd name="T1" fmla="*/ 0 h 16"/>
                  <a:gd name="T2" fmla="*/ 0 w 13"/>
                  <a:gd name="T3" fmla="*/ 0 h 16"/>
                  <a:gd name="T4" fmla="*/ 7 w 13"/>
                  <a:gd name="T5" fmla="*/ 16 h 16"/>
                  <a:gd name="T6" fmla="*/ 13 w 13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6">
                    <a:moveTo>
                      <a:pt x="13" y="0"/>
                    </a:moveTo>
                    <a:lnTo>
                      <a:pt x="0" y="0"/>
                    </a:lnTo>
                    <a:lnTo>
                      <a:pt x="7" y="1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311"/>
              <p:cNvSpPr>
                <a:spLocks/>
              </p:cNvSpPr>
              <p:nvPr/>
            </p:nvSpPr>
            <p:spPr bwMode="auto">
              <a:xfrm>
                <a:off x="3949" y="1799"/>
                <a:ext cx="7" cy="18"/>
              </a:xfrm>
              <a:custGeom>
                <a:avLst/>
                <a:gdLst>
                  <a:gd name="T0" fmla="*/ 4 w 7"/>
                  <a:gd name="T1" fmla="*/ 18 h 18"/>
                  <a:gd name="T2" fmla="*/ 0 w 7"/>
                  <a:gd name="T3" fmla="*/ 10 h 18"/>
                  <a:gd name="T4" fmla="*/ 3 w 7"/>
                  <a:gd name="T5" fmla="*/ 4 h 18"/>
                  <a:gd name="T6" fmla="*/ 2 w 7"/>
                  <a:gd name="T7" fmla="*/ 3 h 18"/>
                  <a:gd name="T8" fmla="*/ 2 w 7"/>
                  <a:gd name="T9" fmla="*/ 3 h 18"/>
                  <a:gd name="T10" fmla="*/ 2 w 7"/>
                  <a:gd name="T11" fmla="*/ 3 h 18"/>
                  <a:gd name="T12" fmla="*/ 2 w 7"/>
                  <a:gd name="T13" fmla="*/ 2 h 18"/>
                  <a:gd name="T14" fmla="*/ 2 w 7"/>
                  <a:gd name="T15" fmla="*/ 1 h 18"/>
                  <a:gd name="T16" fmla="*/ 2 w 7"/>
                  <a:gd name="T17" fmla="*/ 1 h 18"/>
                  <a:gd name="T18" fmla="*/ 3 w 7"/>
                  <a:gd name="T19" fmla="*/ 0 h 18"/>
                  <a:gd name="T20" fmla="*/ 4 w 7"/>
                  <a:gd name="T21" fmla="*/ 0 h 18"/>
                  <a:gd name="T22" fmla="*/ 5 w 7"/>
                  <a:gd name="T23" fmla="*/ 0 h 18"/>
                  <a:gd name="T24" fmla="*/ 5 w 7"/>
                  <a:gd name="T25" fmla="*/ 1 h 18"/>
                  <a:gd name="T26" fmla="*/ 6 w 7"/>
                  <a:gd name="T27" fmla="*/ 1 h 18"/>
                  <a:gd name="T28" fmla="*/ 6 w 7"/>
                  <a:gd name="T29" fmla="*/ 2 h 18"/>
                  <a:gd name="T30" fmla="*/ 6 w 7"/>
                  <a:gd name="T31" fmla="*/ 3 h 18"/>
                  <a:gd name="T32" fmla="*/ 6 w 7"/>
                  <a:gd name="T33" fmla="*/ 3 h 18"/>
                  <a:gd name="T34" fmla="*/ 5 w 7"/>
                  <a:gd name="T35" fmla="*/ 4 h 18"/>
                  <a:gd name="T36" fmla="*/ 5 w 7"/>
                  <a:gd name="T37" fmla="*/ 4 h 18"/>
                  <a:gd name="T38" fmla="*/ 7 w 7"/>
                  <a:gd name="T39" fmla="*/ 10 h 18"/>
                  <a:gd name="T40" fmla="*/ 4 w 7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8">
                    <a:moveTo>
                      <a:pt x="4" y="18"/>
                    </a:moveTo>
                    <a:lnTo>
                      <a:pt x="0" y="10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10"/>
                    </a:lnTo>
                    <a:lnTo>
                      <a:pt x="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312"/>
              <p:cNvSpPr>
                <a:spLocks/>
              </p:cNvSpPr>
              <p:nvPr/>
            </p:nvSpPr>
            <p:spPr bwMode="auto">
              <a:xfrm>
                <a:off x="3952" y="1823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3 w 4"/>
                  <a:gd name="T3" fmla="*/ 3 h 3"/>
                  <a:gd name="T4" fmla="*/ 3 w 4"/>
                  <a:gd name="T5" fmla="*/ 3 h 3"/>
                  <a:gd name="T6" fmla="*/ 4 w 4"/>
                  <a:gd name="T7" fmla="*/ 2 h 3"/>
                  <a:gd name="T8" fmla="*/ 4 w 4"/>
                  <a:gd name="T9" fmla="*/ 1 h 3"/>
                  <a:gd name="T10" fmla="*/ 4 w 4"/>
                  <a:gd name="T11" fmla="*/ 1 h 3"/>
                  <a:gd name="T12" fmla="*/ 3 w 4"/>
                  <a:gd name="T13" fmla="*/ 0 h 3"/>
                  <a:gd name="T14" fmla="*/ 3 w 4"/>
                  <a:gd name="T15" fmla="*/ 0 h 3"/>
                  <a:gd name="T16" fmla="*/ 2 w 4"/>
                  <a:gd name="T17" fmla="*/ 0 h 3"/>
                  <a:gd name="T18" fmla="*/ 1 w 4"/>
                  <a:gd name="T19" fmla="*/ 0 h 3"/>
                  <a:gd name="T20" fmla="*/ 1 w 4"/>
                  <a:gd name="T21" fmla="*/ 0 h 3"/>
                  <a:gd name="T22" fmla="*/ 0 w 4"/>
                  <a:gd name="T23" fmla="*/ 1 h 3"/>
                  <a:gd name="T24" fmla="*/ 0 w 4"/>
                  <a:gd name="T25" fmla="*/ 1 h 3"/>
                  <a:gd name="T26" fmla="*/ 0 w 4"/>
                  <a:gd name="T27" fmla="*/ 2 h 3"/>
                  <a:gd name="T28" fmla="*/ 1 w 4"/>
                  <a:gd name="T29" fmla="*/ 3 h 3"/>
                  <a:gd name="T30" fmla="*/ 1 w 4"/>
                  <a:gd name="T31" fmla="*/ 3 h 3"/>
                  <a:gd name="T32" fmla="*/ 2 w 4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313"/>
              <p:cNvSpPr>
                <a:spLocks/>
              </p:cNvSpPr>
              <p:nvPr/>
            </p:nvSpPr>
            <p:spPr bwMode="auto">
              <a:xfrm>
                <a:off x="3952" y="1830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3 w 4"/>
                  <a:gd name="T3" fmla="*/ 3 h 3"/>
                  <a:gd name="T4" fmla="*/ 3 w 4"/>
                  <a:gd name="T5" fmla="*/ 3 h 3"/>
                  <a:gd name="T6" fmla="*/ 4 w 4"/>
                  <a:gd name="T7" fmla="*/ 2 h 3"/>
                  <a:gd name="T8" fmla="*/ 4 w 4"/>
                  <a:gd name="T9" fmla="*/ 1 h 3"/>
                  <a:gd name="T10" fmla="*/ 4 w 4"/>
                  <a:gd name="T11" fmla="*/ 1 h 3"/>
                  <a:gd name="T12" fmla="*/ 3 w 4"/>
                  <a:gd name="T13" fmla="*/ 0 h 3"/>
                  <a:gd name="T14" fmla="*/ 3 w 4"/>
                  <a:gd name="T15" fmla="*/ 0 h 3"/>
                  <a:gd name="T16" fmla="*/ 2 w 4"/>
                  <a:gd name="T17" fmla="*/ 0 h 3"/>
                  <a:gd name="T18" fmla="*/ 1 w 4"/>
                  <a:gd name="T19" fmla="*/ 0 h 3"/>
                  <a:gd name="T20" fmla="*/ 1 w 4"/>
                  <a:gd name="T21" fmla="*/ 0 h 3"/>
                  <a:gd name="T22" fmla="*/ 0 w 4"/>
                  <a:gd name="T23" fmla="*/ 1 h 3"/>
                  <a:gd name="T24" fmla="*/ 0 w 4"/>
                  <a:gd name="T25" fmla="*/ 1 h 3"/>
                  <a:gd name="T26" fmla="*/ 0 w 4"/>
                  <a:gd name="T27" fmla="*/ 2 h 3"/>
                  <a:gd name="T28" fmla="*/ 1 w 4"/>
                  <a:gd name="T29" fmla="*/ 3 h 3"/>
                  <a:gd name="T30" fmla="*/ 1 w 4"/>
                  <a:gd name="T31" fmla="*/ 3 h 3"/>
                  <a:gd name="T32" fmla="*/ 2 w 4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8" name="Freeform 314"/>
              <p:cNvSpPr>
                <a:spLocks/>
              </p:cNvSpPr>
              <p:nvPr/>
            </p:nvSpPr>
            <p:spPr bwMode="auto">
              <a:xfrm>
                <a:off x="3956" y="1764"/>
                <a:ext cx="11" cy="14"/>
              </a:xfrm>
              <a:custGeom>
                <a:avLst/>
                <a:gdLst>
                  <a:gd name="T0" fmla="*/ 8 w 11"/>
                  <a:gd name="T1" fmla="*/ 12 h 14"/>
                  <a:gd name="T2" fmla="*/ 4 w 11"/>
                  <a:gd name="T3" fmla="*/ 3 h 14"/>
                  <a:gd name="T4" fmla="*/ 4 w 11"/>
                  <a:gd name="T5" fmla="*/ 0 h 14"/>
                  <a:gd name="T6" fmla="*/ 11 w 11"/>
                  <a:gd name="T7" fmla="*/ 14 h 14"/>
                  <a:gd name="T8" fmla="*/ 0 w 11"/>
                  <a:gd name="T9" fmla="*/ 13 h 14"/>
                  <a:gd name="T10" fmla="*/ 1 w 11"/>
                  <a:gd name="T11" fmla="*/ 11 h 14"/>
                  <a:gd name="T12" fmla="*/ 8 w 11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4">
                    <a:moveTo>
                      <a:pt x="8" y="12"/>
                    </a:moveTo>
                    <a:lnTo>
                      <a:pt x="4" y="3"/>
                    </a:lnTo>
                    <a:lnTo>
                      <a:pt x="4" y="0"/>
                    </a:lnTo>
                    <a:lnTo>
                      <a:pt x="11" y="14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315"/>
              <p:cNvSpPr>
                <a:spLocks/>
              </p:cNvSpPr>
              <p:nvPr/>
            </p:nvSpPr>
            <p:spPr bwMode="auto">
              <a:xfrm>
                <a:off x="3965" y="1764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0 w 4"/>
                  <a:gd name="T3" fmla="*/ 6 h 6"/>
                  <a:gd name="T4" fmla="*/ 0 w 4"/>
                  <a:gd name="T5" fmla="*/ 5 h 6"/>
                  <a:gd name="T6" fmla="*/ 0 w 4"/>
                  <a:gd name="T7" fmla="*/ 4 h 6"/>
                  <a:gd name="T8" fmla="*/ 0 w 4"/>
                  <a:gd name="T9" fmla="*/ 3 h 6"/>
                  <a:gd name="T10" fmla="*/ 1 w 4"/>
                  <a:gd name="T11" fmla="*/ 2 h 6"/>
                  <a:gd name="T12" fmla="*/ 1 w 4"/>
                  <a:gd name="T13" fmla="*/ 1 h 6"/>
                  <a:gd name="T14" fmla="*/ 2 w 4"/>
                  <a:gd name="T15" fmla="*/ 0 h 6"/>
                  <a:gd name="T16" fmla="*/ 3 w 4"/>
                  <a:gd name="T17" fmla="*/ 0 h 6"/>
                  <a:gd name="T18" fmla="*/ 3 w 4"/>
                  <a:gd name="T19" fmla="*/ 1 h 6"/>
                  <a:gd name="T20" fmla="*/ 4 w 4"/>
                  <a:gd name="T21" fmla="*/ 2 h 6"/>
                  <a:gd name="T22" fmla="*/ 4 w 4"/>
                  <a:gd name="T23" fmla="*/ 3 h 6"/>
                  <a:gd name="T24" fmla="*/ 3 w 4"/>
                  <a:gd name="T25" fmla="*/ 4 h 6"/>
                  <a:gd name="T26" fmla="*/ 3 w 4"/>
                  <a:gd name="T27" fmla="*/ 5 h 6"/>
                  <a:gd name="T28" fmla="*/ 2 w 4"/>
                  <a:gd name="T29" fmla="*/ 6 h 6"/>
                  <a:gd name="T30" fmla="*/ 1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0" y="6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0" name="Freeform 316"/>
              <p:cNvSpPr>
                <a:spLocks/>
              </p:cNvSpPr>
              <p:nvPr/>
            </p:nvSpPr>
            <p:spPr bwMode="auto">
              <a:xfrm>
                <a:off x="3954" y="1762"/>
                <a:ext cx="3" cy="6"/>
              </a:xfrm>
              <a:custGeom>
                <a:avLst/>
                <a:gdLst>
                  <a:gd name="T0" fmla="*/ 0 w 3"/>
                  <a:gd name="T1" fmla="*/ 6 h 6"/>
                  <a:gd name="T2" fmla="*/ 0 w 3"/>
                  <a:gd name="T3" fmla="*/ 6 h 6"/>
                  <a:gd name="T4" fmla="*/ 0 w 3"/>
                  <a:gd name="T5" fmla="*/ 5 h 6"/>
                  <a:gd name="T6" fmla="*/ 0 w 3"/>
                  <a:gd name="T7" fmla="*/ 4 h 6"/>
                  <a:gd name="T8" fmla="*/ 0 w 3"/>
                  <a:gd name="T9" fmla="*/ 3 h 6"/>
                  <a:gd name="T10" fmla="*/ 0 w 3"/>
                  <a:gd name="T11" fmla="*/ 2 h 6"/>
                  <a:gd name="T12" fmla="*/ 1 w 3"/>
                  <a:gd name="T13" fmla="*/ 1 h 6"/>
                  <a:gd name="T14" fmla="*/ 2 w 3"/>
                  <a:gd name="T15" fmla="*/ 0 h 6"/>
                  <a:gd name="T16" fmla="*/ 3 w 3"/>
                  <a:gd name="T17" fmla="*/ 0 h 6"/>
                  <a:gd name="T18" fmla="*/ 3 w 3"/>
                  <a:gd name="T19" fmla="*/ 1 h 6"/>
                  <a:gd name="T20" fmla="*/ 3 w 3"/>
                  <a:gd name="T21" fmla="*/ 2 h 6"/>
                  <a:gd name="T22" fmla="*/ 3 w 3"/>
                  <a:gd name="T23" fmla="*/ 3 h 6"/>
                  <a:gd name="T24" fmla="*/ 3 w 3"/>
                  <a:gd name="T25" fmla="*/ 4 h 6"/>
                  <a:gd name="T26" fmla="*/ 3 w 3"/>
                  <a:gd name="T27" fmla="*/ 5 h 6"/>
                  <a:gd name="T28" fmla="*/ 2 w 3"/>
                  <a:gd name="T29" fmla="*/ 6 h 6"/>
                  <a:gd name="T30" fmla="*/ 1 w 3"/>
                  <a:gd name="T31" fmla="*/ 6 h 6"/>
                  <a:gd name="T32" fmla="*/ 0 w 3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6">
                    <a:moveTo>
                      <a:pt x="0" y="6"/>
                    </a:moveTo>
                    <a:lnTo>
                      <a:pt x="0" y="6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1" name="Freeform 317"/>
              <p:cNvSpPr>
                <a:spLocks/>
              </p:cNvSpPr>
              <p:nvPr/>
            </p:nvSpPr>
            <p:spPr bwMode="auto">
              <a:xfrm>
                <a:off x="4063" y="1764"/>
                <a:ext cx="10" cy="13"/>
              </a:xfrm>
              <a:custGeom>
                <a:avLst/>
                <a:gdLst>
                  <a:gd name="T0" fmla="*/ 3 w 10"/>
                  <a:gd name="T1" fmla="*/ 11 h 13"/>
                  <a:gd name="T2" fmla="*/ 7 w 10"/>
                  <a:gd name="T3" fmla="*/ 3 h 13"/>
                  <a:gd name="T4" fmla="*/ 7 w 10"/>
                  <a:gd name="T5" fmla="*/ 0 h 13"/>
                  <a:gd name="T6" fmla="*/ 0 w 10"/>
                  <a:gd name="T7" fmla="*/ 13 h 13"/>
                  <a:gd name="T8" fmla="*/ 10 w 10"/>
                  <a:gd name="T9" fmla="*/ 13 h 13"/>
                  <a:gd name="T10" fmla="*/ 10 w 10"/>
                  <a:gd name="T11" fmla="*/ 11 h 13"/>
                  <a:gd name="T12" fmla="*/ 3 w 10"/>
                  <a:gd name="T13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3">
                    <a:moveTo>
                      <a:pt x="3" y="11"/>
                    </a:moveTo>
                    <a:lnTo>
                      <a:pt x="7" y="3"/>
                    </a:lnTo>
                    <a:lnTo>
                      <a:pt x="7" y="0"/>
                    </a:lnTo>
                    <a:lnTo>
                      <a:pt x="0" y="13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3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2" name="Freeform 318"/>
              <p:cNvSpPr>
                <a:spLocks/>
              </p:cNvSpPr>
              <p:nvPr/>
            </p:nvSpPr>
            <p:spPr bwMode="auto">
              <a:xfrm>
                <a:off x="4062" y="1763"/>
                <a:ext cx="3" cy="6"/>
              </a:xfrm>
              <a:custGeom>
                <a:avLst/>
                <a:gdLst>
                  <a:gd name="T0" fmla="*/ 1 w 3"/>
                  <a:gd name="T1" fmla="*/ 6 h 6"/>
                  <a:gd name="T2" fmla="*/ 2 w 3"/>
                  <a:gd name="T3" fmla="*/ 6 h 6"/>
                  <a:gd name="T4" fmla="*/ 2 w 3"/>
                  <a:gd name="T5" fmla="*/ 5 h 6"/>
                  <a:gd name="T6" fmla="*/ 3 w 3"/>
                  <a:gd name="T7" fmla="*/ 4 h 6"/>
                  <a:gd name="T8" fmla="*/ 3 w 3"/>
                  <a:gd name="T9" fmla="*/ 3 h 6"/>
                  <a:gd name="T10" fmla="*/ 3 w 3"/>
                  <a:gd name="T11" fmla="*/ 2 h 6"/>
                  <a:gd name="T12" fmla="*/ 3 w 3"/>
                  <a:gd name="T13" fmla="*/ 1 h 6"/>
                  <a:gd name="T14" fmla="*/ 2 w 3"/>
                  <a:gd name="T15" fmla="*/ 0 h 6"/>
                  <a:gd name="T16" fmla="*/ 2 w 3"/>
                  <a:gd name="T17" fmla="*/ 0 h 6"/>
                  <a:gd name="T18" fmla="*/ 1 w 3"/>
                  <a:gd name="T19" fmla="*/ 0 h 6"/>
                  <a:gd name="T20" fmla="*/ 0 w 3"/>
                  <a:gd name="T21" fmla="*/ 1 h 6"/>
                  <a:gd name="T22" fmla="*/ 0 w 3"/>
                  <a:gd name="T23" fmla="*/ 2 h 6"/>
                  <a:gd name="T24" fmla="*/ 0 w 3"/>
                  <a:gd name="T25" fmla="*/ 3 h 6"/>
                  <a:gd name="T26" fmla="*/ 0 w 3"/>
                  <a:gd name="T27" fmla="*/ 4 h 6"/>
                  <a:gd name="T28" fmla="*/ 0 w 3"/>
                  <a:gd name="T29" fmla="*/ 5 h 6"/>
                  <a:gd name="T30" fmla="*/ 0 w 3"/>
                  <a:gd name="T31" fmla="*/ 6 h 6"/>
                  <a:gd name="T32" fmla="*/ 1 w 3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lnTo>
                      <a:pt x="2" y="6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3" name="Freeform 319"/>
              <p:cNvSpPr>
                <a:spLocks/>
              </p:cNvSpPr>
              <p:nvPr/>
            </p:nvSpPr>
            <p:spPr bwMode="auto">
              <a:xfrm>
                <a:off x="4074" y="1763"/>
                <a:ext cx="4" cy="7"/>
              </a:xfrm>
              <a:custGeom>
                <a:avLst/>
                <a:gdLst>
                  <a:gd name="T0" fmla="*/ 2 w 4"/>
                  <a:gd name="T1" fmla="*/ 7 h 7"/>
                  <a:gd name="T2" fmla="*/ 2 w 4"/>
                  <a:gd name="T3" fmla="*/ 7 h 7"/>
                  <a:gd name="T4" fmla="*/ 3 w 4"/>
                  <a:gd name="T5" fmla="*/ 6 h 7"/>
                  <a:gd name="T6" fmla="*/ 3 w 4"/>
                  <a:gd name="T7" fmla="*/ 5 h 7"/>
                  <a:gd name="T8" fmla="*/ 4 w 4"/>
                  <a:gd name="T9" fmla="*/ 4 h 7"/>
                  <a:gd name="T10" fmla="*/ 4 w 4"/>
                  <a:gd name="T11" fmla="*/ 2 h 7"/>
                  <a:gd name="T12" fmla="*/ 4 w 4"/>
                  <a:gd name="T13" fmla="*/ 1 h 7"/>
                  <a:gd name="T14" fmla="*/ 3 w 4"/>
                  <a:gd name="T15" fmla="*/ 1 h 7"/>
                  <a:gd name="T16" fmla="*/ 2 w 4"/>
                  <a:gd name="T17" fmla="*/ 0 h 7"/>
                  <a:gd name="T18" fmla="*/ 2 w 4"/>
                  <a:gd name="T19" fmla="*/ 0 h 7"/>
                  <a:gd name="T20" fmla="*/ 1 w 4"/>
                  <a:gd name="T21" fmla="*/ 1 h 7"/>
                  <a:gd name="T22" fmla="*/ 1 w 4"/>
                  <a:gd name="T23" fmla="*/ 2 h 7"/>
                  <a:gd name="T24" fmla="*/ 0 w 4"/>
                  <a:gd name="T25" fmla="*/ 3 h 7"/>
                  <a:gd name="T26" fmla="*/ 0 w 4"/>
                  <a:gd name="T27" fmla="*/ 5 h 7"/>
                  <a:gd name="T28" fmla="*/ 0 w 4"/>
                  <a:gd name="T29" fmla="*/ 6 h 7"/>
                  <a:gd name="T30" fmla="*/ 1 w 4"/>
                  <a:gd name="T31" fmla="*/ 6 h 7"/>
                  <a:gd name="T32" fmla="*/ 2 w 4"/>
                  <a:gd name="T3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7">
                    <a:moveTo>
                      <a:pt x="2" y="7"/>
                    </a:moveTo>
                    <a:lnTo>
                      <a:pt x="2" y="7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317" name="Group 374"/>
            <p:cNvGrpSpPr>
              <a:grpSpLocks/>
            </p:cNvGrpSpPr>
            <p:nvPr/>
          </p:nvGrpSpPr>
          <p:grpSpPr bwMode="auto">
            <a:xfrm>
              <a:off x="6665913" y="2746375"/>
              <a:ext cx="303213" cy="271463"/>
              <a:chOff x="4199" y="1730"/>
              <a:chExt cx="191" cy="171"/>
            </a:xfrm>
          </p:grpSpPr>
          <p:sp>
            <p:nvSpPr>
              <p:cNvPr id="324" name="Freeform 321"/>
              <p:cNvSpPr>
                <a:spLocks/>
              </p:cNvSpPr>
              <p:nvPr/>
            </p:nvSpPr>
            <p:spPr bwMode="auto">
              <a:xfrm>
                <a:off x="4362" y="1771"/>
                <a:ext cx="16" cy="17"/>
              </a:xfrm>
              <a:custGeom>
                <a:avLst/>
                <a:gdLst>
                  <a:gd name="T0" fmla="*/ 8 w 16"/>
                  <a:gd name="T1" fmla="*/ 17 h 17"/>
                  <a:gd name="T2" fmla="*/ 9 w 16"/>
                  <a:gd name="T3" fmla="*/ 16 h 17"/>
                  <a:gd name="T4" fmla="*/ 11 w 16"/>
                  <a:gd name="T5" fmla="*/ 16 h 17"/>
                  <a:gd name="T6" fmla="*/ 12 w 16"/>
                  <a:gd name="T7" fmla="*/ 15 h 17"/>
                  <a:gd name="T8" fmla="*/ 13 w 16"/>
                  <a:gd name="T9" fmla="*/ 14 h 17"/>
                  <a:gd name="T10" fmla="*/ 14 w 16"/>
                  <a:gd name="T11" fmla="*/ 13 h 17"/>
                  <a:gd name="T12" fmla="*/ 15 w 16"/>
                  <a:gd name="T13" fmla="*/ 11 h 17"/>
                  <a:gd name="T14" fmla="*/ 16 w 16"/>
                  <a:gd name="T15" fmla="*/ 10 h 17"/>
                  <a:gd name="T16" fmla="*/ 16 w 16"/>
                  <a:gd name="T17" fmla="*/ 8 h 17"/>
                  <a:gd name="T18" fmla="*/ 16 w 16"/>
                  <a:gd name="T19" fmla="*/ 6 h 17"/>
                  <a:gd name="T20" fmla="*/ 15 w 16"/>
                  <a:gd name="T21" fmla="*/ 5 h 17"/>
                  <a:gd name="T22" fmla="*/ 14 w 16"/>
                  <a:gd name="T23" fmla="*/ 3 h 17"/>
                  <a:gd name="T24" fmla="*/ 13 w 16"/>
                  <a:gd name="T25" fmla="*/ 2 h 17"/>
                  <a:gd name="T26" fmla="*/ 12 w 16"/>
                  <a:gd name="T27" fmla="*/ 1 h 17"/>
                  <a:gd name="T28" fmla="*/ 11 w 16"/>
                  <a:gd name="T29" fmla="*/ 0 h 17"/>
                  <a:gd name="T30" fmla="*/ 9 w 16"/>
                  <a:gd name="T31" fmla="*/ 0 h 17"/>
                  <a:gd name="T32" fmla="*/ 8 w 16"/>
                  <a:gd name="T33" fmla="*/ 0 h 17"/>
                  <a:gd name="T34" fmla="*/ 6 w 16"/>
                  <a:gd name="T35" fmla="*/ 0 h 17"/>
                  <a:gd name="T36" fmla="*/ 5 w 16"/>
                  <a:gd name="T37" fmla="*/ 0 h 17"/>
                  <a:gd name="T38" fmla="*/ 4 w 16"/>
                  <a:gd name="T39" fmla="*/ 1 h 17"/>
                  <a:gd name="T40" fmla="*/ 2 w 16"/>
                  <a:gd name="T41" fmla="*/ 2 h 17"/>
                  <a:gd name="T42" fmla="*/ 1 w 16"/>
                  <a:gd name="T43" fmla="*/ 3 h 17"/>
                  <a:gd name="T44" fmla="*/ 1 w 16"/>
                  <a:gd name="T45" fmla="*/ 5 h 17"/>
                  <a:gd name="T46" fmla="*/ 0 w 16"/>
                  <a:gd name="T47" fmla="*/ 6 h 17"/>
                  <a:gd name="T48" fmla="*/ 0 w 16"/>
                  <a:gd name="T49" fmla="*/ 8 h 17"/>
                  <a:gd name="T50" fmla="*/ 0 w 16"/>
                  <a:gd name="T51" fmla="*/ 10 h 17"/>
                  <a:gd name="T52" fmla="*/ 1 w 16"/>
                  <a:gd name="T53" fmla="*/ 11 h 17"/>
                  <a:gd name="T54" fmla="*/ 1 w 16"/>
                  <a:gd name="T55" fmla="*/ 13 h 17"/>
                  <a:gd name="T56" fmla="*/ 2 w 16"/>
                  <a:gd name="T57" fmla="*/ 14 h 17"/>
                  <a:gd name="T58" fmla="*/ 4 w 16"/>
                  <a:gd name="T59" fmla="*/ 15 h 17"/>
                  <a:gd name="T60" fmla="*/ 5 w 16"/>
                  <a:gd name="T61" fmla="*/ 16 h 17"/>
                  <a:gd name="T62" fmla="*/ 6 w 16"/>
                  <a:gd name="T63" fmla="*/ 16 h 17"/>
                  <a:gd name="T64" fmla="*/ 8 w 16"/>
                  <a:gd name="T6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lnTo>
                      <a:pt x="9" y="16"/>
                    </a:lnTo>
                    <a:lnTo>
                      <a:pt x="11" y="16"/>
                    </a:lnTo>
                    <a:lnTo>
                      <a:pt x="12" y="15"/>
                    </a:lnTo>
                    <a:lnTo>
                      <a:pt x="13" y="14"/>
                    </a:lnTo>
                    <a:lnTo>
                      <a:pt x="14" y="13"/>
                    </a:lnTo>
                    <a:lnTo>
                      <a:pt x="15" y="11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6" y="6"/>
                    </a:lnTo>
                    <a:lnTo>
                      <a:pt x="15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4" y="15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22"/>
              <p:cNvSpPr>
                <a:spLocks/>
              </p:cNvSpPr>
              <p:nvPr/>
            </p:nvSpPr>
            <p:spPr bwMode="auto">
              <a:xfrm>
                <a:off x="4209" y="1732"/>
                <a:ext cx="86" cy="11"/>
              </a:xfrm>
              <a:custGeom>
                <a:avLst/>
                <a:gdLst>
                  <a:gd name="T0" fmla="*/ 86 w 86"/>
                  <a:gd name="T1" fmla="*/ 10 h 11"/>
                  <a:gd name="T2" fmla="*/ 43 w 86"/>
                  <a:gd name="T3" fmla="*/ 0 h 11"/>
                  <a:gd name="T4" fmla="*/ 0 w 86"/>
                  <a:gd name="T5" fmla="*/ 10 h 11"/>
                  <a:gd name="T6" fmla="*/ 0 w 86"/>
                  <a:gd name="T7" fmla="*/ 11 h 11"/>
                  <a:gd name="T8" fmla="*/ 43 w 86"/>
                  <a:gd name="T9" fmla="*/ 2 h 11"/>
                  <a:gd name="T10" fmla="*/ 86 w 86"/>
                  <a:gd name="T11" fmla="*/ 11 h 11"/>
                  <a:gd name="T12" fmla="*/ 86 w 86"/>
                  <a:gd name="T1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11">
                    <a:moveTo>
                      <a:pt x="86" y="10"/>
                    </a:moveTo>
                    <a:lnTo>
                      <a:pt x="43" y="0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43" y="2"/>
                    </a:lnTo>
                    <a:lnTo>
                      <a:pt x="86" y="11"/>
                    </a:lnTo>
                    <a:lnTo>
                      <a:pt x="8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Rectangle 323"/>
              <p:cNvSpPr>
                <a:spLocks noChangeArrowheads="1"/>
              </p:cNvSpPr>
              <p:nvPr/>
            </p:nvSpPr>
            <p:spPr bwMode="auto">
              <a:xfrm>
                <a:off x="4203" y="1748"/>
                <a:ext cx="102" cy="10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Rectangle 324"/>
              <p:cNvSpPr>
                <a:spLocks noChangeArrowheads="1"/>
              </p:cNvSpPr>
              <p:nvPr/>
            </p:nvSpPr>
            <p:spPr bwMode="auto">
              <a:xfrm>
                <a:off x="4206" y="1750"/>
                <a:ext cx="97" cy="10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Rectangle 325"/>
              <p:cNvSpPr>
                <a:spLocks noChangeArrowheads="1"/>
              </p:cNvSpPr>
              <p:nvPr/>
            </p:nvSpPr>
            <p:spPr bwMode="auto">
              <a:xfrm>
                <a:off x="4215" y="1847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Rectangle 326"/>
              <p:cNvSpPr>
                <a:spLocks noChangeArrowheads="1"/>
              </p:cNvSpPr>
              <p:nvPr/>
            </p:nvSpPr>
            <p:spPr bwMode="auto">
              <a:xfrm>
                <a:off x="4239" y="1847"/>
                <a:ext cx="13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Rectangle 327"/>
              <p:cNvSpPr>
                <a:spLocks noChangeArrowheads="1"/>
              </p:cNvSpPr>
              <p:nvPr/>
            </p:nvSpPr>
            <p:spPr bwMode="auto">
              <a:xfrm>
                <a:off x="4262" y="1847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Rectangle 328"/>
              <p:cNvSpPr>
                <a:spLocks noChangeArrowheads="1"/>
              </p:cNvSpPr>
              <p:nvPr/>
            </p:nvSpPr>
            <p:spPr bwMode="auto">
              <a:xfrm>
                <a:off x="4286" y="1847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Rectangle 329"/>
              <p:cNvSpPr>
                <a:spLocks noChangeArrowheads="1"/>
              </p:cNvSpPr>
              <p:nvPr/>
            </p:nvSpPr>
            <p:spPr bwMode="auto">
              <a:xfrm>
                <a:off x="4215" y="1841"/>
                <a:ext cx="85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Rectangle 330"/>
              <p:cNvSpPr>
                <a:spLocks noChangeArrowheads="1"/>
              </p:cNvSpPr>
              <p:nvPr/>
            </p:nvSpPr>
            <p:spPr bwMode="auto">
              <a:xfrm>
                <a:off x="4208" y="1839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Rectangle 331"/>
              <p:cNvSpPr>
                <a:spLocks noChangeArrowheads="1"/>
              </p:cNvSpPr>
              <p:nvPr/>
            </p:nvSpPr>
            <p:spPr bwMode="auto">
              <a:xfrm>
                <a:off x="4215" y="1817"/>
                <a:ext cx="8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Rectangle 332"/>
              <p:cNvSpPr>
                <a:spLocks noChangeArrowheads="1"/>
              </p:cNvSpPr>
              <p:nvPr/>
            </p:nvSpPr>
            <p:spPr bwMode="auto">
              <a:xfrm>
                <a:off x="4208" y="1815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Rectangle 333"/>
              <p:cNvSpPr>
                <a:spLocks noChangeArrowheads="1"/>
              </p:cNvSpPr>
              <p:nvPr/>
            </p:nvSpPr>
            <p:spPr bwMode="auto">
              <a:xfrm>
                <a:off x="4215" y="1792"/>
                <a:ext cx="85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Rectangle 334"/>
              <p:cNvSpPr>
                <a:spLocks noChangeArrowheads="1"/>
              </p:cNvSpPr>
              <p:nvPr/>
            </p:nvSpPr>
            <p:spPr bwMode="auto">
              <a:xfrm>
                <a:off x="4208" y="1790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Rectangle 335"/>
              <p:cNvSpPr>
                <a:spLocks noChangeArrowheads="1"/>
              </p:cNvSpPr>
              <p:nvPr/>
            </p:nvSpPr>
            <p:spPr bwMode="auto">
              <a:xfrm>
                <a:off x="4215" y="1767"/>
                <a:ext cx="85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Rectangle 336"/>
              <p:cNvSpPr>
                <a:spLocks noChangeArrowheads="1"/>
              </p:cNvSpPr>
              <p:nvPr/>
            </p:nvSpPr>
            <p:spPr bwMode="auto">
              <a:xfrm>
                <a:off x="4208" y="1765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Rectangle 337"/>
              <p:cNvSpPr>
                <a:spLocks noChangeArrowheads="1"/>
              </p:cNvSpPr>
              <p:nvPr/>
            </p:nvSpPr>
            <p:spPr bwMode="auto">
              <a:xfrm>
                <a:off x="4218" y="1780"/>
                <a:ext cx="8" cy="6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Rectangle 338"/>
              <p:cNvSpPr>
                <a:spLocks noChangeArrowheads="1"/>
              </p:cNvSpPr>
              <p:nvPr/>
            </p:nvSpPr>
            <p:spPr bwMode="auto">
              <a:xfrm>
                <a:off x="4220" y="1782"/>
                <a:ext cx="5" cy="59"/>
              </a:xfrm>
              <a:prstGeom prst="rect">
                <a:avLst/>
              </a:prstGeom>
              <a:solidFill>
                <a:srgbClr val="FF2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Rectangle 339"/>
              <p:cNvSpPr>
                <a:spLocks noChangeArrowheads="1"/>
              </p:cNvSpPr>
              <p:nvPr/>
            </p:nvSpPr>
            <p:spPr bwMode="auto">
              <a:xfrm>
                <a:off x="4242" y="1800"/>
                <a:ext cx="8" cy="4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Rectangle 340"/>
              <p:cNvSpPr>
                <a:spLocks noChangeArrowheads="1"/>
              </p:cNvSpPr>
              <p:nvPr/>
            </p:nvSpPr>
            <p:spPr bwMode="auto">
              <a:xfrm>
                <a:off x="4243" y="1802"/>
                <a:ext cx="5" cy="39"/>
              </a:xfrm>
              <a:prstGeom prst="rect">
                <a:avLst/>
              </a:prstGeom>
              <a:solidFill>
                <a:srgbClr val="B2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Rectangle 341"/>
              <p:cNvSpPr>
                <a:spLocks noChangeArrowheads="1"/>
              </p:cNvSpPr>
              <p:nvPr/>
            </p:nvSpPr>
            <p:spPr bwMode="auto">
              <a:xfrm>
                <a:off x="4265" y="1811"/>
                <a:ext cx="8" cy="3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Rectangle 342"/>
              <p:cNvSpPr>
                <a:spLocks noChangeArrowheads="1"/>
              </p:cNvSpPr>
              <p:nvPr/>
            </p:nvSpPr>
            <p:spPr bwMode="auto">
              <a:xfrm>
                <a:off x="4266" y="1813"/>
                <a:ext cx="5" cy="28"/>
              </a:xfrm>
              <a:prstGeom prst="rect">
                <a:avLst/>
              </a:prstGeom>
              <a:solidFill>
                <a:srgbClr val="FFAF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Rectangle 343"/>
              <p:cNvSpPr>
                <a:spLocks noChangeArrowheads="1"/>
              </p:cNvSpPr>
              <p:nvPr/>
            </p:nvSpPr>
            <p:spPr bwMode="auto">
              <a:xfrm>
                <a:off x="4289" y="1772"/>
                <a:ext cx="8" cy="7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Rectangle 344"/>
              <p:cNvSpPr>
                <a:spLocks noChangeArrowheads="1"/>
              </p:cNvSpPr>
              <p:nvPr/>
            </p:nvSpPr>
            <p:spPr bwMode="auto">
              <a:xfrm>
                <a:off x="4291" y="1773"/>
                <a:ext cx="4" cy="68"/>
              </a:xfrm>
              <a:prstGeom prst="rect">
                <a:avLst/>
              </a:prstGeom>
              <a:solidFill>
                <a:srgbClr val="FF6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Rectangle 345"/>
              <p:cNvSpPr>
                <a:spLocks noChangeArrowheads="1"/>
              </p:cNvSpPr>
              <p:nvPr/>
            </p:nvSpPr>
            <p:spPr bwMode="auto">
              <a:xfrm>
                <a:off x="4200" y="1855"/>
                <a:ext cx="108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Rectangle 346"/>
              <p:cNvSpPr>
                <a:spLocks noChangeArrowheads="1"/>
              </p:cNvSpPr>
              <p:nvPr/>
            </p:nvSpPr>
            <p:spPr bwMode="auto">
              <a:xfrm>
                <a:off x="4202" y="1857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Rectangle 347"/>
              <p:cNvSpPr>
                <a:spLocks noChangeArrowheads="1"/>
              </p:cNvSpPr>
              <p:nvPr/>
            </p:nvSpPr>
            <p:spPr bwMode="auto">
              <a:xfrm>
                <a:off x="4199" y="1741"/>
                <a:ext cx="109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Rectangle 348"/>
              <p:cNvSpPr>
                <a:spLocks noChangeArrowheads="1"/>
              </p:cNvSpPr>
              <p:nvPr/>
            </p:nvSpPr>
            <p:spPr bwMode="auto">
              <a:xfrm>
                <a:off x="4202" y="1743"/>
                <a:ext cx="104" cy="5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49"/>
              <p:cNvSpPr>
                <a:spLocks/>
              </p:cNvSpPr>
              <p:nvPr/>
            </p:nvSpPr>
            <p:spPr bwMode="auto">
              <a:xfrm>
                <a:off x="4249" y="1730"/>
                <a:ext cx="7" cy="7"/>
              </a:xfrm>
              <a:custGeom>
                <a:avLst/>
                <a:gdLst>
                  <a:gd name="T0" fmla="*/ 3 w 7"/>
                  <a:gd name="T1" fmla="*/ 7 h 7"/>
                  <a:gd name="T2" fmla="*/ 4 w 7"/>
                  <a:gd name="T3" fmla="*/ 7 h 7"/>
                  <a:gd name="T4" fmla="*/ 5 w 7"/>
                  <a:gd name="T5" fmla="*/ 7 h 7"/>
                  <a:gd name="T6" fmla="*/ 5 w 7"/>
                  <a:gd name="T7" fmla="*/ 6 h 7"/>
                  <a:gd name="T8" fmla="*/ 6 w 7"/>
                  <a:gd name="T9" fmla="*/ 6 h 7"/>
                  <a:gd name="T10" fmla="*/ 6 w 7"/>
                  <a:gd name="T11" fmla="*/ 5 h 7"/>
                  <a:gd name="T12" fmla="*/ 6 w 7"/>
                  <a:gd name="T13" fmla="*/ 5 h 7"/>
                  <a:gd name="T14" fmla="*/ 7 w 7"/>
                  <a:gd name="T15" fmla="*/ 4 h 7"/>
                  <a:gd name="T16" fmla="*/ 7 w 7"/>
                  <a:gd name="T17" fmla="*/ 3 h 7"/>
                  <a:gd name="T18" fmla="*/ 7 w 7"/>
                  <a:gd name="T19" fmla="*/ 3 h 7"/>
                  <a:gd name="T20" fmla="*/ 6 w 7"/>
                  <a:gd name="T21" fmla="*/ 2 h 7"/>
                  <a:gd name="T22" fmla="*/ 6 w 7"/>
                  <a:gd name="T23" fmla="*/ 1 h 7"/>
                  <a:gd name="T24" fmla="*/ 6 w 7"/>
                  <a:gd name="T25" fmla="*/ 1 h 7"/>
                  <a:gd name="T26" fmla="*/ 5 w 7"/>
                  <a:gd name="T27" fmla="*/ 0 h 7"/>
                  <a:gd name="T28" fmla="*/ 5 w 7"/>
                  <a:gd name="T29" fmla="*/ 0 h 7"/>
                  <a:gd name="T30" fmla="*/ 4 w 7"/>
                  <a:gd name="T31" fmla="*/ 0 h 7"/>
                  <a:gd name="T32" fmla="*/ 3 w 7"/>
                  <a:gd name="T33" fmla="*/ 0 h 7"/>
                  <a:gd name="T34" fmla="*/ 2 w 7"/>
                  <a:gd name="T35" fmla="*/ 0 h 7"/>
                  <a:gd name="T36" fmla="*/ 2 w 7"/>
                  <a:gd name="T37" fmla="*/ 0 h 7"/>
                  <a:gd name="T38" fmla="*/ 1 w 7"/>
                  <a:gd name="T39" fmla="*/ 0 h 7"/>
                  <a:gd name="T40" fmla="*/ 1 w 7"/>
                  <a:gd name="T41" fmla="*/ 1 h 7"/>
                  <a:gd name="T42" fmla="*/ 0 w 7"/>
                  <a:gd name="T43" fmla="*/ 1 h 7"/>
                  <a:gd name="T44" fmla="*/ 0 w 7"/>
                  <a:gd name="T45" fmla="*/ 2 h 7"/>
                  <a:gd name="T46" fmla="*/ 0 w 7"/>
                  <a:gd name="T47" fmla="*/ 3 h 7"/>
                  <a:gd name="T48" fmla="*/ 0 w 7"/>
                  <a:gd name="T49" fmla="*/ 3 h 7"/>
                  <a:gd name="T50" fmla="*/ 0 w 7"/>
                  <a:gd name="T51" fmla="*/ 4 h 7"/>
                  <a:gd name="T52" fmla="*/ 0 w 7"/>
                  <a:gd name="T53" fmla="*/ 5 h 7"/>
                  <a:gd name="T54" fmla="*/ 0 w 7"/>
                  <a:gd name="T55" fmla="*/ 5 h 7"/>
                  <a:gd name="T56" fmla="*/ 1 w 7"/>
                  <a:gd name="T57" fmla="*/ 6 h 7"/>
                  <a:gd name="T58" fmla="*/ 1 w 7"/>
                  <a:gd name="T59" fmla="*/ 6 h 7"/>
                  <a:gd name="T60" fmla="*/ 2 w 7"/>
                  <a:gd name="T61" fmla="*/ 7 h 7"/>
                  <a:gd name="T62" fmla="*/ 2 w 7"/>
                  <a:gd name="T63" fmla="*/ 7 h 7"/>
                  <a:gd name="T64" fmla="*/ 3 w 7"/>
                  <a:gd name="T6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" h="7">
                    <a:moveTo>
                      <a:pt x="3" y="7"/>
                    </a:moveTo>
                    <a:lnTo>
                      <a:pt x="4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50"/>
              <p:cNvSpPr>
                <a:spLocks/>
              </p:cNvSpPr>
              <p:nvPr/>
            </p:nvSpPr>
            <p:spPr bwMode="auto">
              <a:xfrm>
                <a:off x="4250" y="1731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3 w 4"/>
                  <a:gd name="T3" fmla="*/ 4 h 5"/>
                  <a:gd name="T4" fmla="*/ 4 w 4"/>
                  <a:gd name="T5" fmla="*/ 4 h 5"/>
                  <a:gd name="T6" fmla="*/ 4 w 4"/>
                  <a:gd name="T7" fmla="*/ 3 h 5"/>
                  <a:gd name="T8" fmla="*/ 4 w 4"/>
                  <a:gd name="T9" fmla="*/ 2 h 5"/>
                  <a:gd name="T10" fmla="*/ 4 w 4"/>
                  <a:gd name="T11" fmla="*/ 2 h 5"/>
                  <a:gd name="T12" fmla="*/ 4 w 4"/>
                  <a:gd name="T13" fmla="*/ 1 h 5"/>
                  <a:gd name="T14" fmla="*/ 3 w 4"/>
                  <a:gd name="T15" fmla="*/ 0 h 5"/>
                  <a:gd name="T16" fmla="*/ 2 w 4"/>
                  <a:gd name="T17" fmla="*/ 0 h 5"/>
                  <a:gd name="T18" fmla="*/ 1 w 4"/>
                  <a:gd name="T19" fmla="*/ 0 h 5"/>
                  <a:gd name="T20" fmla="*/ 0 w 4"/>
                  <a:gd name="T21" fmla="*/ 1 h 5"/>
                  <a:gd name="T22" fmla="*/ 0 w 4"/>
                  <a:gd name="T23" fmla="*/ 2 h 5"/>
                  <a:gd name="T24" fmla="*/ 0 w 4"/>
                  <a:gd name="T25" fmla="*/ 2 h 5"/>
                  <a:gd name="T26" fmla="*/ 0 w 4"/>
                  <a:gd name="T27" fmla="*/ 3 h 5"/>
                  <a:gd name="T28" fmla="*/ 0 w 4"/>
                  <a:gd name="T29" fmla="*/ 4 h 5"/>
                  <a:gd name="T30" fmla="*/ 1 w 4"/>
                  <a:gd name="T31" fmla="*/ 4 h 5"/>
                  <a:gd name="T32" fmla="*/ 2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51"/>
              <p:cNvSpPr>
                <a:spLocks/>
              </p:cNvSpPr>
              <p:nvPr/>
            </p:nvSpPr>
            <p:spPr bwMode="auto">
              <a:xfrm>
                <a:off x="4300" y="1794"/>
                <a:ext cx="90" cy="107"/>
              </a:xfrm>
              <a:custGeom>
                <a:avLst/>
                <a:gdLst>
                  <a:gd name="T0" fmla="*/ 76 w 90"/>
                  <a:gd name="T1" fmla="*/ 35 h 107"/>
                  <a:gd name="T2" fmla="*/ 78 w 90"/>
                  <a:gd name="T3" fmla="*/ 34 h 107"/>
                  <a:gd name="T4" fmla="*/ 83 w 90"/>
                  <a:gd name="T5" fmla="*/ 31 h 107"/>
                  <a:gd name="T6" fmla="*/ 85 w 90"/>
                  <a:gd name="T7" fmla="*/ 29 h 107"/>
                  <a:gd name="T8" fmla="*/ 86 w 90"/>
                  <a:gd name="T9" fmla="*/ 27 h 107"/>
                  <a:gd name="T10" fmla="*/ 87 w 90"/>
                  <a:gd name="T11" fmla="*/ 19 h 107"/>
                  <a:gd name="T12" fmla="*/ 87 w 90"/>
                  <a:gd name="T13" fmla="*/ 17 h 107"/>
                  <a:gd name="T14" fmla="*/ 84 w 90"/>
                  <a:gd name="T15" fmla="*/ 12 h 107"/>
                  <a:gd name="T16" fmla="*/ 80 w 90"/>
                  <a:gd name="T17" fmla="*/ 6 h 107"/>
                  <a:gd name="T18" fmla="*/ 74 w 90"/>
                  <a:gd name="T19" fmla="*/ 2 h 107"/>
                  <a:gd name="T20" fmla="*/ 71 w 90"/>
                  <a:gd name="T21" fmla="*/ 1 h 107"/>
                  <a:gd name="T22" fmla="*/ 69 w 90"/>
                  <a:gd name="T23" fmla="*/ 0 h 107"/>
                  <a:gd name="T24" fmla="*/ 65 w 90"/>
                  <a:gd name="T25" fmla="*/ 0 h 107"/>
                  <a:gd name="T26" fmla="*/ 56 w 90"/>
                  <a:gd name="T27" fmla="*/ 0 h 107"/>
                  <a:gd name="T28" fmla="*/ 47 w 90"/>
                  <a:gd name="T29" fmla="*/ 0 h 107"/>
                  <a:gd name="T30" fmla="*/ 43 w 90"/>
                  <a:gd name="T31" fmla="*/ 0 h 107"/>
                  <a:gd name="T32" fmla="*/ 40 w 90"/>
                  <a:gd name="T33" fmla="*/ 1 h 107"/>
                  <a:gd name="T34" fmla="*/ 37 w 90"/>
                  <a:gd name="T35" fmla="*/ 1 h 107"/>
                  <a:gd name="T36" fmla="*/ 33 w 90"/>
                  <a:gd name="T37" fmla="*/ 4 h 107"/>
                  <a:gd name="T38" fmla="*/ 30 w 90"/>
                  <a:gd name="T39" fmla="*/ 7 h 107"/>
                  <a:gd name="T40" fmla="*/ 25 w 90"/>
                  <a:gd name="T41" fmla="*/ 15 h 107"/>
                  <a:gd name="T42" fmla="*/ 23 w 90"/>
                  <a:gd name="T43" fmla="*/ 20 h 107"/>
                  <a:gd name="T44" fmla="*/ 5 w 90"/>
                  <a:gd name="T45" fmla="*/ 14 h 107"/>
                  <a:gd name="T46" fmla="*/ 4 w 90"/>
                  <a:gd name="T47" fmla="*/ 11 h 107"/>
                  <a:gd name="T48" fmla="*/ 2 w 90"/>
                  <a:gd name="T49" fmla="*/ 11 h 107"/>
                  <a:gd name="T50" fmla="*/ 0 w 90"/>
                  <a:gd name="T51" fmla="*/ 15 h 107"/>
                  <a:gd name="T52" fmla="*/ 3 w 90"/>
                  <a:gd name="T53" fmla="*/ 25 h 107"/>
                  <a:gd name="T54" fmla="*/ 7 w 90"/>
                  <a:gd name="T55" fmla="*/ 26 h 107"/>
                  <a:gd name="T56" fmla="*/ 9 w 90"/>
                  <a:gd name="T57" fmla="*/ 28 h 107"/>
                  <a:gd name="T58" fmla="*/ 14 w 90"/>
                  <a:gd name="T59" fmla="*/ 30 h 107"/>
                  <a:gd name="T60" fmla="*/ 19 w 90"/>
                  <a:gd name="T61" fmla="*/ 31 h 107"/>
                  <a:gd name="T62" fmla="*/ 23 w 90"/>
                  <a:gd name="T63" fmla="*/ 32 h 107"/>
                  <a:gd name="T64" fmla="*/ 27 w 90"/>
                  <a:gd name="T65" fmla="*/ 31 h 107"/>
                  <a:gd name="T66" fmla="*/ 32 w 90"/>
                  <a:gd name="T67" fmla="*/ 28 h 107"/>
                  <a:gd name="T68" fmla="*/ 19 w 90"/>
                  <a:gd name="T69" fmla="*/ 79 h 107"/>
                  <a:gd name="T70" fmla="*/ 34 w 90"/>
                  <a:gd name="T71" fmla="*/ 94 h 107"/>
                  <a:gd name="T72" fmla="*/ 41 w 90"/>
                  <a:gd name="T73" fmla="*/ 100 h 107"/>
                  <a:gd name="T74" fmla="*/ 36 w 90"/>
                  <a:gd name="T75" fmla="*/ 102 h 107"/>
                  <a:gd name="T76" fmla="*/ 32 w 90"/>
                  <a:gd name="T77" fmla="*/ 105 h 107"/>
                  <a:gd name="T78" fmla="*/ 50 w 90"/>
                  <a:gd name="T79" fmla="*/ 107 h 107"/>
                  <a:gd name="T80" fmla="*/ 53 w 90"/>
                  <a:gd name="T81" fmla="*/ 101 h 107"/>
                  <a:gd name="T82" fmla="*/ 51 w 90"/>
                  <a:gd name="T83" fmla="*/ 96 h 107"/>
                  <a:gd name="T84" fmla="*/ 50 w 90"/>
                  <a:gd name="T85" fmla="*/ 84 h 107"/>
                  <a:gd name="T86" fmla="*/ 60 w 90"/>
                  <a:gd name="T87" fmla="*/ 87 h 107"/>
                  <a:gd name="T88" fmla="*/ 61 w 90"/>
                  <a:gd name="T89" fmla="*/ 96 h 107"/>
                  <a:gd name="T90" fmla="*/ 59 w 90"/>
                  <a:gd name="T91" fmla="*/ 101 h 107"/>
                  <a:gd name="T92" fmla="*/ 58 w 90"/>
                  <a:gd name="T93" fmla="*/ 105 h 107"/>
                  <a:gd name="T94" fmla="*/ 62 w 90"/>
                  <a:gd name="T95" fmla="*/ 104 h 107"/>
                  <a:gd name="T96" fmla="*/ 80 w 90"/>
                  <a:gd name="T97" fmla="*/ 104 h 107"/>
                  <a:gd name="T98" fmla="*/ 75 w 90"/>
                  <a:gd name="T99" fmla="*/ 101 h 107"/>
                  <a:gd name="T100" fmla="*/ 73 w 90"/>
                  <a:gd name="T101" fmla="*/ 100 h 107"/>
                  <a:gd name="T102" fmla="*/ 80 w 90"/>
                  <a:gd name="T103" fmla="*/ 9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107">
                    <a:moveTo>
                      <a:pt x="82" y="79"/>
                    </a:moveTo>
                    <a:lnTo>
                      <a:pt x="90" y="80"/>
                    </a:lnTo>
                    <a:lnTo>
                      <a:pt x="76" y="43"/>
                    </a:lnTo>
                    <a:lnTo>
                      <a:pt x="76" y="35"/>
                    </a:lnTo>
                    <a:lnTo>
                      <a:pt x="76" y="35"/>
                    </a:lnTo>
                    <a:lnTo>
                      <a:pt x="76" y="34"/>
                    </a:lnTo>
                    <a:lnTo>
                      <a:pt x="77" y="34"/>
                    </a:lnTo>
                    <a:lnTo>
                      <a:pt x="78" y="34"/>
                    </a:lnTo>
                    <a:lnTo>
                      <a:pt x="79" y="33"/>
                    </a:lnTo>
                    <a:lnTo>
                      <a:pt x="80" y="33"/>
                    </a:lnTo>
                    <a:lnTo>
                      <a:pt x="82" y="32"/>
                    </a:lnTo>
                    <a:lnTo>
                      <a:pt x="83" y="31"/>
                    </a:lnTo>
                    <a:lnTo>
                      <a:pt x="84" y="30"/>
                    </a:lnTo>
                    <a:lnTo>
                      <a:pt x="84" y="30"/>
                    </a:lnTo>
                    <a:lnTo>
                      <a:pt x="85" y="30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6" y="28"/>
                    </a:lnTo>
                    <a:lnTo>
                      <a:pt x="86" y="28"/>
                    </a:lnTo>
                    <a:lnTo>
                      <a:pt x="86" y="27"/>
                    </a:lnTo>
                    <a:lnTo>
                      <a:pt x="87" y="25"/>
                    </a:lnTo>
                    <a:lnTo>
                      <a:pt x="87" y="23"/>
                    </a:lnTo>
                    <a:lnTo>
                      <a:pt x="87" y="21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7" y="18"/>
                    </a:lnTo>
                    <a:lnTo>
                      <a:pt x="87" y="18"/>
                    </a:lnTo>
                    <a:lnTo>
                      <a:pt x="87" y="17"/>
                    </a:lnTo>
                    <a:lnTo>
                      <a:pt x="86" y="16"/>
                    </a:lnTo>
                    <a:lnTo>
                      <a:pt x="86" y="14"/>
                    </a:lnTo>
                    <a:lnTo>
                      <a:pt x="85" y="13"/>
                    </a:lnTo>
                    <a:lnTo>
                      <a:pt x="84" y="12"/>
                    </a:lnTo>
                    <a:lnTo>
                      <a:pt x="83" y="10"/>
                    </a:lnTo>
                    <a:lnTo>
                      <a:pt x="82" y="9"/>
                    </a:lnTo>
                    <a:lnTo>
                      <a:pt x="81" y="7"/>
                    </a:lnTo>
                    <a:lnTo>
                      <a:pt x="80" y="6"/>
                    </a:lnTo>
                    <a:lnTo>
                      <a:pt x="79" y="4"/>
                    </a:lnTo>
                    <a:lnTo>
                      <a:pt x="77" y="3"/>
                    </a:lnTo>
                    <a:lnTo>
                      <a:pt x="76" y="2"/>
                    </a:lnTo>
                    <a:lnTo>
                      <a:pt x="74" y="2"/>
                    </a:lnTo>
                    <a:lnTo>
                      <a:pt x="74" y="1"/>
                    </a:lnTo>
                    <a:lnTo>
                      <a:pt x="73" y="1"/>
                    </a:lnTo>
                    <a:lnTo>
                      <a:pt x="72" y="1"/>
                    </a:lnTo>
                    <a:lnTo>
                      <a:pt x="71" y="1"/>
                    </a:lnTo>
                    <a:lnTo>
                      <a:pt x="70" y="1"/>
                    </a:lnTo>
                    <a:lnTo>
                      <a:pt x="70" y="0"/>
                    </a:lnTo>
                    <a:lnTo>
                      <a:pt x="69" y="0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1" y="0"/>
                    </a:lnTo>
                    <a:lnTo>
                      <a:pt x="40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8" y="1"/>
                    </a:lnTo>
                    <a:lnTo>
                      <a:pt x="37" y="1"/>
                    </a:lnTo>
                    <a:lnTo>
                      <a:pt x="36" y="2"/>
                    </a:lnTo>
                    <a:lnTo>
                      <a:pt x="35" y="3"/>
                    </a:lnTo>
                    <a:lnTo>
                      <a:pt x="34" y="4"/>
                    </a:lnTo>
                    <a:lnTo>
                      <a:pt x="33" y="4"/>
                    </a:lnTo>
                    <a:lnTo>
                      <a:pt x="32" y="5"/>
                    </a:lnTo>
                    <a:lnTo>
                      <a:pt x="31" y="6"/>
                    </a:lnTo>
                    <a:lnTo>
                      <a:pt x="31" y="7"/>
                    </a:lnTo>
                    <a:lnTo>
                      <a:pt x="30" y="7"/>
                    </a:lnTo>
                    <a:lnTo>
                      <a:pt x="29" y="9"/>
                    </a:lnTo>
                    <a:lnTo>
                      <a:pt x="28" y="11"/>
                    </a:lnTo>
                    <a:lnTo>
                      <a:pt x="26" y="13"/>
                    </a:lnTo>
                    <a:lnTo>
                      <a:pt x="25" y="15"/>
                    </a:lnTo>
                    <a:lnTo>
                      <a:pt x="24" y="16"/>
                    </a:lnTo>
                    <a:lnTo>
                      <a:pt x="24" y="18"/>
                    </a:lnTo>
                    <a:lnTo>
                      <a:pt x="23" y="19"/>
                    </a:lnTo>
                    <a:lnTo>
                      <a:pt x="23" y="20"/>
                    </a:lnTo>
                    <a:lnTo>
                      <a:pt x="8" y="18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3" y="25"/>
                    </a:lnTo>
                    <a:lnTo>
                      <a:pt x="4" y="25"/>
                    </a:lnTo>
                    <a:lnTo>
                      <a:pt x="5" y="26"/>
                    </a:lnTo>
                    <a:lnTo>
                      <a:pt x="6" y="26"/>
                    </a:lnTo>
                    <a:lnTo>
                      <a:pt x="7" y="26"/>
                    </a:lnTo>
                    <a:lnTo>
                      <a:pt x="7" y="27"/>
                    </a:lnTo>
                    <a:lnTo>
                      <a:pt x="8" y="27"/>
                    </a:lnTo>
                    <a:lnTo>
                      <a:pt x="8" y="27"/>
                    </a:lnTo>
                    <a:lnTo>
                      <a:pt x="9" y="28"/>
                    </a:lnTo>
                    <a:lnTo>
                      <a:pt x="10" y="28"/>
                    </a:lnTo>
                    <a:lnTo>
                      <a:pt x="11" y="29"/>
                    </a:lnTo>
                    <a:lnTo>
                      <a:pt x="13" y="29"/>
                    </a:lnTo>
                    <a:lnTo>
                      <a:pt x="14" y="30"/>
                    </a:lnTo>
                    <a:lnTo>
                      <a:pt x="15" y="30"/>
                    </a:lnTo>
                    <a:lnTo>
                      <a:pt x="16" y="30"/>
                    </a:lnTo>
                    <a:lnTo>
                      <a:pt x="17" y="31"/>
                    </a:lnTo>
                    <a:lnTo>
                      <a:pt x="19" y="31"/>
                    </a:lnTo>
                    <a:lnTo>
                      <a:pt x="20" y="31"/>
                    </a:lnTo>
                    <a:lnTo>
                      <a:pt x="21" y="32"/>
                    </a:lnTo>
                    <a:lnTo>
                      <a:pt x="22" y="32"/>
                    </a:lnTo>
                    <a:lnTo>
                      <a:pt x="23" y="32"/>
                    </a:lnTo>
                    <a:lnTo>
                      <a:pt x="24" y="32"/>
                    </a:lnTo>
                    <a:lnTo>
                      <a:pt x="25" y="32"/>
                    </a:lnTo>
                    <a:lnTo>
                      <a:pt x="26" y="31"/>
                    </a:lnTo>
                    <a:lnTo>
                      <a:pt x="27" y="31"/>
                    </a:lnTo>
                    <a:lnTo>
                      <a:pt x="29" y="31"/>
                    </a:lnTo>
                    <a:lnTo>
                      <a:pt x="30" y="30"/>
                    </a:lnTo>
                    <a:lnTo>
                      <a:pt x="31" y="29"/>
                    </a:lnTo>
                    <a:lnTo>
                      <a:pt x="32" y="28"/>
                    </a:lnTo>
                    <a:lnTo>
                      <a:pt x="34" y="27"/>
                    </a:lnTo>
                    <a:lnTo>
                      <a:pt x="35" y="26"/>
                    </a:lnTo>
                    <a:lnTo>
                      <a:pt x="35" y="40"/>
                    </a:lnTo>
                    <a:lnTo>
                      <a:pt x="19" y="79"/>
                    </a:lnTo>
                    <a:lnTo>
                      <a:pt x="28" y="80"/>
                    </a:lnTo>
                    <a:lnTo>
                      <a:pt x="30" y="86"/>
                    </a:lnTo>
                    <a:lnTo>
                      <a:pt x="31" y="90"/>
                    </a:lnTo>
                    <a:lnTo>
                      <a:pt x="34" y="94"/>
                    </a:lnTo>
                    <a:lnTo>
                      <a:pt x="36" y="97"/>
                    </a:lnTo>
                    <a:lnTo>
                      <a:pt x="38" y="99"/>
                    </a:lnTo>
                    <a:lnTo>
                      <a:pt x="40" y="100"/>
                    </a:lnTo>
                    <a:lnTo>
                      <a:pt x="41" y="100"/>
                    </a:lnTo>
                    <a:lnTo>
                      <a:pt x="42" y="100"/>
                    </a:lnTo>
                    <a:lnTo>
                      <a:pt x="40" y="101"/>
                    </a:lnTo>
                    <a:lnTo>
                      <a:pt x="38" y="101"/>
                    </a:lnTo>
                    <a:lnTo>
                      <a:pt x="36" y="102"/>
                    </a:lnTo>
                    <a:lnTo>
                      <a:pt x="35" y="102"/>
                    </a:lnTo>
                    <a:lnTo>
                      <a:pt x="33" y="103"/>
                    </a:lnTo>
                    <a:lnTo>
                      <a:pt x="32" y="104"/>
                    </a:lnTo>
                    <a:lnTo>
                      <a:pt x="32" y="105"/>
                    </a:lnTo>
                    <a:lnTo>
                      <a:pt x="32" y="107"/>
                    </a:lnTo>
                    <a:lnTo>
                      <a:pt x="45" y="107"/>
                    </a:lnTo>
                    <a:lnTo>
                      <a:pt x="50" y="104"/>
                    </a:lnTo>
                    <a:lnTo>
                      <a:pt x="50" y="107"/>
                    </a:lnTo>
                    <a:lnTo>
                      <a:pt x="53" y="107"/>
                    </a:lnTo>
                    <a:lnTo>
                      <a:pt x="54" y="105"/>
                    </a:lnTo>
                    <a:lnTo>
                      <a:pt x="54" y="103"/>
                    </a:lnTo>
                    <a:lnTo>
                      <a:pt x="53" y="101"/>
                    </a:lnTo>
                    <a:lnTo>
                      <a:pt x="52" y="99"/>
                    </a:lnTo>
                    <a:lnTo>
                      <a:pt x="52" y="99"/>
                    </a:lnTo>
                    <a:lnTo>
                      <a:pt x="51" y="98"/>
                    </a:lnTo>
                    <a:lnTo>
                      <a:pt x="51" y="96"/>
                    </a:lnTo>
                    <a:lnTo>
                      <a:pt x="50" y="94"/>
                    </a:lnTo>
                    <a:lnTo>
                      <a:pt x="50" y="91"/>
                    </a:lnTo>
                    <a:lnTo>
                      <a:pt x="50" y="88"/>
                    </a:lnTo>
                    <a:lnTo>
                      <a:pt x="50" y="84"/>
                    </a:lnTo>
                    <a:lnTo>
                      <a:pt x="51" y="79"/>
                    </a:lnTo>
                    <a:lnTo>
                      <a:pt x="58" y="79"/>
                    </a:lnTo>
                    <a:lnTo>
                      <a:pt x="59" y="83"/>
                    </a:lnTo>
                    <a:lnTo>
                      <a:pt x="60" y="87"/>
                    </a:lnTo>
                    <a:lnTo>
                      <a:pt x="60" y="90"/>
                    </a:lnTo>
                    <a:lnTo>
                      <a:pt x="61" y="92"/>
                    </a:lnTo>
                    <a:lnTo>
                      <a:pt x="61" y="94"/>
                    </a:lnTo>
                    <a:lnTo>
                      <a:pt x="61" y="96"/>
                    </a:lnTo>
                    <a:lnTo>
                      <a:pt x="61" y="98"/>
                    </a:lnTo>
                    <a:lnTo>
                      <a:pt x="60" y="99"/>
                    </a:lnTo>
                    <a:lnTo>
                      <a:pt x="59" y="100"/>
                    </a:lnTo>
                    <a:lnTo>
                      <a:pt x="59" y="101"/>
                    </a:lnTo>
                    <a:lnTo>
                      <a:pt x="58" y="102"/>
                    </a:lnTo>
                    <a:lnTo>
                      <a:pt x="58" y="103"/>
                    </a:lnTo>
                    <a:lnTo>
                      <a:pt x="58" y="104"/>
                    </a:lnTo>
                    <a:lnTo>
                      <a:pt x="58" y="105"/>
                    </a:lnTo>
                    <a:lnTo>
                      <a:pt x="58" y="106"/>
                    </a:lnTo>
                    <a:lnTo>
                      <a:pt x="58" y="107"/>
                    </a:lnTo>
                    <a:lnTo>
                      <a:pt x="62" y="107"/>
                    </a:lnTo>
                    <a:lnTo>
                      <a:pt x="62" y="104"/>
                    </a:lnTo>
                    <a:lnTo>
                      <a:pt x="67" y="107"/>
                    </a:lnTo>
                    <a:lnTo>
                      <a:pt x="81" y="107"/>
                    </a:lnTo>
                    <a:lnTo>
                      <a:pt x="81" y="105"/>
                    </a:lnTo>
                    <a:lnTo>
                      <a:pt x="80" y="104"/>
                    </a:lnTo>
                    <a:lnTo>
                      <a:pt x="80" y="103"/>
                    </a:lnTo>
                    <a:lnTo>
                      <a:pt x="78" y="102"/>
                    </a:lnTo>
                    <a:lnTo>
                      <a:pt x="77" y="102"/>
                    </a:lnTo>
                    <a:lnTo>
                      <a:pt x="75" y="101"/>
                    </a:lnTo>
                    <a:lnTo>
                      <a:pt x="73" y="101"/>
                    </a:lnTo>
                    <a:lnTo>
                      <a:pt x="71" y="101"/>
                    </a:lnTo>
                    <a:lnTo>
                      <a:pt x="71" y="100"/>
                    </a:lnTo>
                    <a:lnTo>
                      <a:pt x="73" y="100"/>
                    </a:lnTo>
                    <a:lnTo>
                      <a:pt x="74" y="98"/>
                    </a:lnTo>
                    <a:lnTo>
                      <a:pt x="77" y="96"/>
                    </a:lnTo>
                    <a:lnTo>
                      <a:pt x="79" y="94"/>
                    </a:lnTo>
                    <a:lnTo>
                      <a:pt x="80" y="90"/>
                    </a:lnTo>
                    <a:lnTo>
                      <a:pt x="82" y="85"/>
                    </a:lnTo>
                    <a:lnTo>
                      <a:pt x="82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52"/>
              <p:cNvSpPr>
                <a:spLocks/>
              </p:cNvSpPr>
              <p:nvPr/>
            </p:nvSpPr>
            <p:spPr bwMode="auto">
              <a:xfrm>
                <a:off x="4343" y="1780"/>
                <a:ext cx="26" cy="23"/>
              </a:xfrm>
              <a:custGeom>
                <a:avLst/>
                <a:gdLst>
                  <a:gd name="T0" fmla="*/ 26 w 26"/>
                  <a:gd name="T1" fmla="*/ 22 h 23"/>
                  <a:gd name="T2" fmla="*/ 26 w 26"/>
                  <a:gd name="T3" fmla="*/ 0 h 23"/>
                  <a:gd name="T4" fmla="*/ 0 w 26"/>
                  <a:gd name="T5" fmla="*/ 5 h 23"/>
                  <a:gd name="T6" fmla="*/ 0 w 26"/>
                  <a:gd name="T7" fmla="*/ 23 h 23"/>
                  <a:gd name="T8" fmla="*/ 26 w 26"/>
                  <a:gd name="T9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6" y="22"/>
                    </a:moveTo>
                    <a:lnTo>
                      <a:pt x="26" y="0"/>
                    </a:lnTo>
                    <a:lnTo>
                      <a:pt x="0" y="5"/>
                    </a:lnTo>
                    <a:lnTo>
                      <a:pt x="0" y="23"/>
                    </a:lnTo>
                    <a:lnTo>
                      <a:pt x="26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53"/>
              <p:cNvSpPr>
                <a:spLocks/>
              </p:cNvSpPr>
              <p:nvPr/>
            </p:nvSpPr>
            <p:spPr bwMode="auto">
              <a:xfrm>
                <a:off x="4310" y="1796"/>
                <a:ext cx="77" cy="75"/>
              </a:xfrm>
              <a:custGeom>
                <a:avLst/>
                <a:gdLst>
                  <a:gd name="T0" fmla="*/ 34 w 77"/>
                  <a:gd name="T1" fmla="*/ 0 h 75"/>
                  <a:gd name="T2" fmla="*/ 33 w 77"/>
                  <a:gd name="T3" fmla="*/ 0 h 75"/>
                  <a:gd name="T4" fmla="*/ 30 w 77"/>
                  <a:gd name="T5" fmla="*/ 0 h 75"/>
                  <a:gd name="T6" fmla="*/ 27 w 77"/>
                  <a:gd name="T7" fmla="*/ 2 h 75"/>
                  <a:gd name="T8" fmla="*/ 24 w 77"/>
                  <a:gd name="T9" fmla="*/ 4 h 75"/>
                  <a:gd name="T10" fmla="*/ 21 w 77"/>
                  <a:gd name="T11" fmla="*/ 7 h 75"/>
                  <a:gd name="T12" fmla="*/ 18 w 77"/>
                  <a:gd name="T13" fmla="*/ 12 h 75"/>
                  <a:gd name="T14" fmla="*/ 15 w 77"/>
                  <a:gd name="T15" fmla="*/ 17 h 75"/>
                  <a:gd name="T16" fmla="*/ 12 w 77"/>
                  <a:gd name="T17" fmla="*/ 20 h 75"/>
                  <a:gd name="T18" fmla="*/ 8 w 77"/>
                  <a:gd name="T19" fmla="*/ 19 h 75"/>
                  <a:gd name="T20" fmla="*/ 4 w 77"/>
                  <a:gd name="T21" fmla="*/ 19 h 75"/>
                  <a:gd name="T22" fmla="*/ 1 w 77"/>
                  <a:gd name="T23" fmla="*/ 18 h 75"/>
                  <a:gd name="T24" fmla="*/ 0 w 77"/>
                  <a:gd name="T25" fmla="*/ 23 h 75"/>
                  <a:gd name="T26" fmla="*/ 1 w 77"/>
                  <a:gd name="T27" fmla="*/ 24 h 75"/>
                  <a:gd name="T28" fmla="*/ 2 w 77"/>
                  <a:gd name="T29" fmla="*/ 24 h 75"/>
                  <a:gd name="T30" fmla="*/ 3 w 77"/>
                  <a:gd name="T31" fmla="*/ 25 h 75"/>
                  <a:gd name="T32" fmla="*/ 4 w 77"/>
                  <a:gd name="T33" fmla="*/ 25 h 75"/>
                  <a:gd name="T34" fmla="*/ 7 w 77"/>
                  <a:gd name="T35" fmla="*/ 26 h 75"/>
                  <a:gd name="T36" fmla="*/ 10 w 77"/>
                  <a:gd name="T37" fmla="*/ 28 h 75"/>
                  <a:gd name="T38" fmla="*/ 14 w 77"/>
                  <a:gd name="T39" fmla="*/ 28 h 75"/>
                  <a:gd name="T40" fmla="*/ 18 w 77"/>
                  <a:gd name="T41" fmla="*/ 26 h 75"/>
                  <a:gd name="T42" fmla="*/ 19 w 77"/>
                  <a:gd name="T43" fmla="*/ 25 h 75"/>
                  <a:gd name="T44" fmla="*/ 23 w 77"/>
                  <a:gd name="T45" fmla="*/ 23 h 75"/>
                  <a:gd name="T46" fmla="*/ 26 w 77"/>
                  <a:gd name="T47" fmla="*/ 21 h 75"/>
                  <a:gd name="T48" fmla="*/ 27 w 77"/>
                  <a:gd name="T49" fmla="*/ 20 h 75"/>
                  <a:gd name="T50" fmla="*/ 12 w 77"/>
                  <a:gd name="T51" fmla="*/ 75 h 75"/>
                  <a:gd name="T52" fmla="*/ 63 w 77"/>
                  <a:gd name="T53" fmla="*/ 41 h 75"/>
                  <a:gd name="T54" fmla="*/ 71 w 77"/>
                  <a:gd name="T55" fmla="*/ 30 h 75"/>
                  <a:gd name="T56" fmla="*/ 75 w 77"/>
                  <a:gd name="T57" fmla="*/ 24 h 75"/>
                  <a:gd name="T58" fmla="*/ 75 w 77"/>
                  <a:gd name="T59" fmla="*/ 23 h 75"/>
                  <a:gd name="T60" fmla="*/ 75 w 77"/>
                  <a:gd name="T61" fmla="*/ 20 h 75"/>
                  <a:gd name="T62" fmla="*/ 75 w 77"/>
                  <a:gd name="T63" fmla="*/ 17 h 75"/>
                  <a:gd name="T64" fmla="*/ 74 w 77"/>
                  <a:gd name="T65" fmla="*/ 14 h 75"/>
                  <a:gd name="T66" fmla="*/ 72 w 77"/>
                  <a:gd name="T67" fmla="*/ 10 h 75"/>
                  <a:gd name="T68" fmla="*/ 69 w 77"/>
                  <a:gd name="T69" fmla="*/ 6 h 75"/>
                  <a:gd name="T70" fmla="*/ 67 w 77"/>
                  <a:gd name="T71" fmla="*/ 3 h 75"/>
                  <a:gd name="T72" fmla="*/ 64 w 77"/>
                  <a:gd name="T73" fmla="*/ 2 h 75"/>
                  <a:gd name="T74" fmla="*/ 62 w 77"/>
                  <a:gd name="T75" fmla="*/ 1 h 75"/>
                  <a:gd name="T76" fmla="*/ 60 w 77"/>
                  <a:gd name="T77" fmla="*/ 0 h 75"/>
                  <a:gd name="T78" fmla="*/ 58 w 77"/>
                  <a:gd name="T79" fmla="*/ 0 h 75"/>
                  <a:gd name="T80" fmla="*/ 44 w 77"/>
                  <a:gd name="T81" fmla="*/ 1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7" h="75">
                    <a:moveTo>
                      <a:pt x="35" y="0"/>
                    </a:moveTo>
                    <a:lnTo>
                      <a:pt x="34" y="0"/>
                    </a:lnTo>
                    <a:lnTo>
                      <a:pt x="34" y="0"/>
                    </a:lnTo>
                    <a:lnTo>
                      <a:pt x="33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9" y="1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4" y="4"/>
                    </a:lnTo>
                    <a:lnTo>
                      <a:pt x="23" y="5"/>
                    </a:lnTo>
                    <a:lnTo>
                      <a:pt x="21" y="7"/>
                    </a:lnTo>
                    <a:lnTo>
                      <a:pt x="20" y="10"/>
                    </a:lnTo>
                    <a:lnTo>
                      <a:pt x="18" y="12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4" y="20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8" y="19"/>
                    </a:lnTo>
                    <a:lnTo>
                      <a:pt x="6" y="19"/>
                    </a:lnTo>
                    <a:lnTo>
                      <a:pt x="4" y="19"/>
                    </a:lnTo>
                    <a:lnTo>
                      <a:pt x="3" y="18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2" y="24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4" y="25"/>
                    </a:lnTo>
                    <a:lnTo>
                      <a:pt x="5" y="26"/>
                    </a:lnTo>
                    <a:lnTo>
                      <a:pt x="7" y="26"/>
                    </a:lnTo>
                    <a:lnTo>
                      <a:pt x="8" y="27"/>
                    </a:lnTo>
                    <a:lnTo>
                      <a:pt x="10" y="28"/>
                    </a:lnTo>
                    <a:lnTo>
                      <a:pt x="12" y="28"/>
                    </a:lnTo>
                    <a:lnTo>
                      <a:pt x="14" y="28"/>
                    </a:lnTo>
                    <a:lnTo>
                      <a:pt x="15" y="27"/>
                    </a:lnTo>
                    <a:lnTo>
                      <a:pt x="18" y="26"/>
                    </a:lnTo>
                    <a:lnTo>
                      <a:pt x="18" y="26"/>
                    </a:lnTo>
                    <a:lnTo>
                      <a:pt x="19" y="25"/>
                    </a:lnTo>
                    <a:lnTo>
                      <a:pt x="21" y="24"/>
                    </a:lnTo>
                    <a:lnTo>
                      <a:pt x="23" y="23"/>
                    </a:lnTo>
                    <a:lnTo>
                      <a:pt x="24" y="22"/>
                    </a:lnTo>
                    <a:lnTo>
                      <a:pt x="26" y="21"/>
                    </a:lnTo>
                    <a:lnTo>
                      <a:pt x="27" y="20"/>
                    </a:lnTo>
                    <a:lnTo>
                      <a:pt x="27" y="20"/>
                    </a:lnTo>
                    <a:lnTo>
                      <a:pt x="27" y="39"/>
                    </a:lnTo>
                    <a:lnTo>
                      <a:pt x="12" y="75"/>
                    </a:lnTo>
                    <a:lnTo>
                      <a:pt x="77" y="75"/>
                    </a:lnTo>
                    <a:lnTo>
                      <a:pt x="63" y="41"/>
                    </a:lnTo>
                    <a:lnTo>
                      <a:pt x="63" y="33"/>
                    </a:lnTo>
                    <a:lnTo>
                      <a:pt x="71" y="30"/>
                    </a:lnTo>
                    <a:lnTo>
                      <a:pt x="75" y="25"/>
                    </a:lnTo>
                    <a:lnTo>
                      <a:pt x="75" y="24"/>
                    </a:lnTo>
                    <a:lnTo>
                      <a:pt x="75" y="24"/>
                    </a:lnTo>
                    <a:lnTo>
                      <a:pt x="75" y="23"/>
                    </a:lnTo>
                    <a:lnTo>
                      <a:pt x="75" y="22"/>
                    </a:lnTo>
                    <a:lnTo>
                      <a:pt x="75" y="20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6"/>
                    </a:lnTo>
                    <a:lnTo>
                      <a:pt x="74" y="14"/>
                    </a:lnTo>
                    <a:lnTo>
                      <a:pt x="73" y="12"/>
                    </a:lnTo>
                    <a:lnTo>
                      <a:pt x="72" y="10"/>
                    </a:lnTo>
                    <a:lnTo>
                      <a:pt x="71" y="8"/>
                    </a:lnTo>
                    <a:lnTo>
                      <a:pt x="69" y="6"/>
                    </a:lnTo>
                    <a:lnTo>
                      <a:pt x="68" y="5"/>
                    </a:lnTo>
                    <a:lnTo>
                      <a:pt x="67" y="3"/>
                    </a:lnTo>
                    <a:lnTo>
                      <a:pt x="65" y="2"/>
                    </a:lnTo>
                    <a:lnTo>
                      <a:pt x="64" y="2"/>
                    </a:lnTo>
                    <a:lnTo>
                      <a:pt x="63" y="1"/>
                    </a:lnTo>
                    <a:lnTo>
                      <a:pt x="62" y="1"/>
                    </a:lnTo>
                    <a:lnTo>
                      <a:pt x="61" y="0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44" y="14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77ED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54"/>
              <p:cNvSpPr>
                <a:spLocks/>
              </p:cNvSpPr>
              <p:nvPr/>
            </p:nvSpPr>
            <p:spPr bwMode="auto">
              <a:xfrm>
                <a:off x="4331" y="1873"/>
                <a:ext cx="19" cy="21"/>
              </a:xfrm>
              <a:custGeom>
                <a:avLst/>
                <a:gdLst>
                  <a:gd name="T0" fmla="*/ 0 w 19"/>
                  <a:gd name="T1" fmla="*/ 0 h 21"/>
                  <a:gd name="T2" fmla="*/ 1 w 19"/>
                  <a:gd name="T3" fmla="*/ 2 h 21"/>
                  <a:gd name="T4" fmla="*/ 1 w 19"/>
                  <a:gd name="T5" fmla="*/ 2 h 21"/>
                  <a:gd name="T6" fmla="*/ 1 w 19"/>
                  <a:gd name="T7" fmla="*/ 3 h 21"/>
                  <a:gd name="T8" fmla="*/ 1 w 19"/>
                  <a:gd name="T9" fmla="*/ 4 h 21"/>
                  <a:gd name="T10" fmla="*/ 2 w 19"/>
                  <a:gd name="T11" fmla="*/ 8 h 21"/>
                  <a:gd name="T12" fmla="*/ 3 w 19"/>
                  <a:gd name="T13" fmla="*/ 12 h 21"/>
                  <a:gd name="T14" fmla="*/ 5 w 19"/>
                  <a:gd name="T15" fmla="*/ 15 h 21"/>
                  <a:gd name="T16" fmla="*/ 8 w 19"/>
                  <a:gd name="T17" fmla="*/ 17 h 21"/>
                  <a:gd name="T18" fmla="*/ 10 w 19"/>
                  <a:gd name="T19" fmla="*/ 19 h 21"/>
                  <a:gd name="T20" fmla="*/ 12 w 19"/>
                  <a:gd name="T21" fmla="*/ 20 h 21"/>
                  <a:gd name="T22" fmla="*/ 13 w 19"/>
                  <a:gd name="T23" fmla="*/ 21 h 21"/>
                  <a:gd name="T24" fmla="*/ 13 w 19"/>
                  <a:gd name="T25" fmla="*/ 21 h 21"/>
                  <a:gd name="T26" fmla="*/ 19 w 19"/>
                  <a:gd name="T27" fmla="*/ 21 h 21"/>
                  <a:gd name="T28" fmla="*/ 18 w 19"/>
                  <a:gd name="T29" fmla="*/ 20 h 21"/>
                  <a:gd name="T30" fmla="*/ 18 w 19"/>
                  <a:gd name="T31" fmla="*/ 19 h 21"/>
                  <a:gd name="T32" fmla="*/ 17 w 19"/>
                  <a:gd name="T33" fmla="*/ 17 h 21"/>
                  <a:gd name="T34" fmla="*/ 17 w 19"/>
                  <a:gd name="T35" fmla="*/ 15 h 21"/>
                  <a:gd name="T36" fmla="*/ 16 w 19"/>
                  <a:gd name="T37" fmla="*/ 12 h 21"/>
                  <a:gd name="T38" fmla="*/ 16 w 19"/>
                  <a:gd name="T39" fmla="*/ 8 h 21"/>
                  <a:gd name="T40" fmla="*/ 17 w 19"/>
                  <a:gd name="T41" fmla="*/ 5 h 21"/>
                  <a:gd name="T42" fmla="*/ 18 w 19"/>
                  <a:gd name="T43" fmla="*/ 0 h 21"/>
                  <a:gd name="T44" fmla="*/ 0 w 19"/>
                  <a:gd name="T4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21">
                    <a:moveTo>
                      <a:pt x="0" y="0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8"/>
                    </a:lnTo>
                    <a:lnTo>
                      <a:pt x="3" y="12"/>
                    </a:lnTo>
                    <a:lnTo>
                      <a:pt x="5" y="15"/>
                    </a:lnTo>
                    <a:lnTo>
                      <a:pt x="8" y="17"/>
                    </a:lnTo>
                    <a:lnTo>
                      <a:pt x="10" y="19"/>
                    </a:lnTo>
                    <a:lnTo>
                      <a:pt x="12" y="20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9" y="21"/>
                    </a:lnTo>
                    <a:lnTo>
                      <a:pt x="18" y="20"/>
                    </a:lnTo>
                    <a:lnTo>
                      <a:pt x="18" y="19"/>
                    </a:lnTo>
                    <a:lnTo>
                      <a:pt x="17" y="17"/>
                    </a:lnTo>
                    <a:lnTo>
                      <a:pt x="17" y="15"/>
                    </a:lnTo>
                    <a:lnTo>
                      <a:pt x="16" y="12"/>
                    </a:lnTo>
                    <a:lnTo>
                      <a:pt x="16" y="8"/>
                    </a:lnTo>
                    <a:lnTo>
                      <a:pt x="17" y="5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55"/>
              <p:cNvSpPr>
                <a:spLocks/>
              </p:cNvSpPr>
              <p:nvPr/>
            </p:nvSpPr>
            <p:spPr bwMode="auto">
              <a:xfrm>
                <a:off x="4361" y="1873"/>
                <a:ext cx="18" cy="20"/>
              </a:xfrm>
              <a:custGeom>
                <a:avLst/>
                <a:gdLst>
                  <a:gd name="T0" fmla="*/ 0 w 18"/>
                  <a:gd name="T1" fmla="*/ 0 h 20"/>
                  <a:gd name="T2" fmla="*/ 1 w 18"/>
                  <a:gd name="T3" fmla="*/ 4 h 20"/>
                  <a:gd name="T4" fmla="*/ 2 w 18"/>
                  <a:gd name="T5" fmla="*/ 8 h 20"/>
                  <a:gd name="T6" fmla="*/ 2 w 18"/>
                  <a:gd name="T7" fmla="*/ 11 h 20"/>
                  <a:gd name="T8" fmla="*/ 3 w 18"/>
                  <a:gd name="T9" fmla="*/ 14 h 20"/>
                  <a:gd name="T10" fmla="*/ 2 w 18"/>
                  <a:gd name="T11" fmla="*/ 17 h 20"/>
                  <a:gd name="T12" fmla="*/ 2 w 18"/>
                  <a:gd name="T13" fmla="*/ 19 h 20"/>
                  <a:gd name="T14" fmla="*/ 2 w 18"/>
                  <a:gd name="T15" fmla="*/ 20 h 20"/>
                  <a:gd name="T16" fmla="*/ 2 w 18"/>
                  <a:gd name="T17" fmla="*/ 20 h 20"/>
                  <a:gd name="T18" fmla="*/ 8 w 18"/>
                  <a:gd name="T19" fmla="*/ 20 h 20"/>
                  <a:gd name="T20" fmla="*/ 8 w 18"/>
                  <a:gd name="T21" fmla="*/ 20 h 20"/>
                  <a:gd name="T22" fmla="*/ 9 w 18"/>
                  <a:gd name="T23" fmla="*/ 20 h 20"/>
                  <a:gd name="T24" fmla="*/ 10 w 18"/>
                  <a:gd name="T25" fmla="*/ 19 h 20"/>
                  <a:gd name="T26" fmla="*/ 12 w 18"/>
                  <a:gd name="T27" fmla="*/ 18 h 20"/>
                  <a:gd name="T28" fmla="*/ 14 w 18"/>
                  <a:gd name="T29" fmla="*/ 16 h 20"/>
                  <a:gd name="T30" fmla="*/ 15 w 18"/>
                  <a:gd name="T31" fmla="*/ 14 h 20"/>
                  <a:gd name="T32" fmla="*/ 16 w 18"/>
                  <a:gd name="T33" fmla="*/ 12 h 20"/>
                  <a:gd name="T34" fmla="*/ 17 w 18"/>
                  <a:gd name="T35" fmla="*/ 9 h 20"/>
                  <a:gd name="T36" fmla="*/ 18 w 18"/>
                  <a:gd name="T37" fmla="*/ 7 h 20"/>
                  <a:gd name="T38" fmla="*/ 18 w 18"/>
                  <a:gd name="T39" fmla="*/ 5 h 20"/>
                  <a:gd name="T40" fmla="*/ 18 w 18"/>
                  <a:gd name="T41" fmla="*/ 3 h 20"/>
                  <a:gd name="T42" fmla="*/ 18 w 18"/>
                  <a:gd name="T43" fmla="*/ 1 h 20"/>
                  <a:gd name="T44" fmla="*/ 0 w 18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lnTo>
                      <a:pt x="1" y="4"/>
                    </a:lnTo>
                    <a:lnTo>
                      <a:pt x="2" y="8"/>
                    </a:lnTo>
                    <a:lnTo>
                      <a:pt x="2" y="11"/>
                    </a:lnTo>
                    <a:lnTo>
                      <a:pt x="3" y="14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9" y="20"/>
                    </a:lnTo>
                    <a:lnTo>
                      <a:pt x="10" y="19"/>
                    </a:lnTo>
                    <a:lnTo>
                      <a:pt x="12" y="18"/>
                    </a:lnTo>
                    <a:lnTo>
                      <a:pt x="14" y="16"/>
                    </a:lnTo>
                    <a:lnTo>
                      <a:pt x="15" y="14"/>
                    </a:lnTo>
                    <a:lnTo>
                      <a:pt x="16" y="12"/>
                    </a:lnTo>
                    <a:lnTo>
                      <a:pt x="17" y="9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18" y="3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56"/>
              <p:cNvSpPr>
                <a:spLocks/>
              </p:cNvSpPr>
              <p:nvPr/>
            </p:nvSpPr>
            <p:spPr bwMode="auto">
              <a:xfrm>
                <a:off x="4291" y="1758"/>
                <a:ext cx="73" cy="80"/>
              </a:xfrm>
              <a:custGeom>
                <a:avLst/>
                <a:gdLst>
                  <a:gd name="T0" fmla="*/ 73 w 73"/>
                  <a:gd name="T1" fmla="*/ 76 h 80"/>
                  <a:gd name="T2" fmla="*/ 5 w 73"/>
                  <a:gd name="T3" fmla="*/ 0 h 80"/>
                  <a:gd name="T4" fmla="*/ 0 w 73"/>
                  <a:gd name="T5" fmla="*/ 5 h 80"/>
                  <a:gd name="T6" fmla="*/ 68 w 73"/>
                  <a:gd name="T7" fmla="*/ 80 h 80"/>
                  <a:gd name="T8" fmla="*/ 73 w 73"/>
                  <a:gd name="T9" fmla="*/ 7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80">
                    <a:moveTo>
                      <a:pt x="73" y="76"/>
                    </a:moveTo>
                    <a:lnTo>
                      <a:pt x="5" y="0"/>
                    </a:lnTo>
                    <a:lnTo>
                      <a:pt x="0" y="5"/>
                    </a:lnTo>
                    <a:lnTo>
                      <a:pt x="68" y="80"/>
                    </a:lnTo>
                    <a:lnTo>
                      <a:pt x="73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57"/>
              <p:cNvSpPr>
                <a:spLocks/>
              </p:cNvSpPr>
              <p:nvPr/>
            </p:nvSpPr>
            <p:spPr bwMode="auto">
              <a:xfrm>
                <a:off x="4296" y="1763"/>
                <a:ext cx="64" cy="72"/>
              </a:xfrm>
              <a:custGeom>
                <a:avLst/>
                <a:gdLst>
                  <a:gd name="T0" fmla="*/ 64 w 64"/>
                  <a:gd name="T1" fmla="*/ 70 h 72"/>
                  <a:gd name="T2" fmla="*/ 1 w 64"/>
                  <a:gd name="T3" fmla="*/ 0 h 72"/>
                  <a:gd name="T4" fmla="*/ 0 w 64"/>
                  <a:gd name="T5" fmla="*/ 2 h 72"/>
                  <a:gd name="T6" fmla="*/ 63 w 64"/>
                  <a:gd name="T7" fmla="*/ 72 h 72"/>
                  <a:gd name="T8" fmla="*/ 64 w 64"/>
                  <a:gd name="T9" fmla="*/ 7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72">
                    <a:moveTo>
                      <a:pt x="64" y="7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63" y="72"/>
                    </a:lnTo>
                    <a:lnTo>
                      <a:pt x="64" y="70"/>
                    </a:lnTo>
                    <a:close/>
                  </a:path>
                </a:pathLst>
              </a:custGeom>
              <a:solidFill>
                <a:srgbClr val="CEB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58"/>
              <p:cNvSpPr>
                <a:spLocks/>
              </p:cNvSpPr>
              <p:nvPr/>
            </p:nvSpPr>
            <p:spPr bwMode="auto">
              <a:xfrm>
                <a:off x="4345" y="1817"/>
                <a:ext cx="41" cy="16"/>
              </a:xfrm>
              <a:custGeom>
                <a:avLst/>
                <a:gdLst>
                  <a:gd name="T0" fmla="*/ 22 w 41"/>
                  <a:gd name="T1" fmla="*/ 14 h 16"/>
                  <a:gd name="T2" fmla="*/ 26 w 41"/>
                  <a:gd name="T3" fmla="*/ 14 h 16"/>
                  <a:gd name="T4" fmla="*/ 29 w 41"/>
                  <a:gd name="T5" fmla="*/ 13 h 16"/>
                  <a:gd name="T6" fmla="*/ 32 w 41"/>
                  <a:gd name="T7" fmla="*/ 12 h 16"/>
                  <a:gd name="T8" fmla="*/ 35 w 41"/>
                  <a:gd name="T9" fmla="*/ 10 h 16"/>
                  <a:gd name="T10" fmla="*/ 38 w 41"/>
                  <a:gd name="T11" fmla="*/ 9 h 16"/>
                  <a:gd name="T12" fmla="*/ 39 w 41"/>
                  <a:gd name="T13" fmla="*/ 7 h 16"/>
                  <a:gd name="T14" fmla="*/ 41 w 41"/>
                  <a:gd name="T15" fmla="*/ 5 h 16"/>
                  <a:gd name="T16" fmla="*/ 41 w 41"/>
                  <a:gd name="T17" fmla="*/ 3 h 16"/>
                  <a:gd name="T18" fmla="*/ 40 w 41"/>
                  <a:gd name="T19" fmla="*/ 1 h 16"/>
                  <a:gd name="T20" fmla="*/ 40 w 41"/>
                  <a:gd name="T21" fmla="*/ 3 h 16"/>
                  <a:gd name="T22" fmla="*/ 37 w 41"/>
                  <a:gd name="T23" fmla="*/ 7 h 16"/>
                  <a:gd name="T24" fmla="*/ 34 w 41"/>
                  <a:gd name="T25" fmla="*/ 9 h 16"/>
                  <a:gd name="T26" fmla="*/ 30 w 41"/>
                  <a:gd name="T27" fmla="*/ 11 h 16"/>
                  <a:gd name="T28" fmla="*/ 27 w 41"/>
                  <a:gd name="T29" fmla="*/ 12 h 16"/>
                  <a:gd name="T30" fmla="*/ 25 w 41"/>
                  <a:gd name="T31" fmla="*/ 12 h 16"/>
                  <a:gd name="T32" fmla="*/ 23 w 41"/>
                  <a:gd name="T33" fmla="*/ 13 h 16"/>
                  <a:gd name="T34" fmla="*/ 22 w 41"/>
                  <a:gd name="T35" fmla="*/ 13 h 16"/>
                  <a:gd name="T36" fmla="*/ 18 w 41"/>
                  <a:gd name="T37" fmla="*/ 8 h 16"/>
                  <a:gd name="T38" fmla="*/ 21 w 41"/>
                  <a:gd name="T39" fmla="*/ 7 h 16"/>
                  <a:gd name="T40" fmla="*/ 26 w 41"/>
                  <a:gd name="T41" fmla="*/ 6 h 16"/>
                  <a:gd name="T42" fmla="*/ 30 w 41"/>
                  <a:gd name="T43" fmla="*/ 3 h 16"/>
                  <a:gd name="T44" fmla="*/ 32 w 41"/>
                  <a:gd name="T45" fmla="*/ 0 h 16"/>
                  <a:gd name="T46" fmla="*/ 31 w 41"/>
                  <a:gd name="T47" fmla="*/ 0 h 16"/>
                  <a:gd name="T48" fmla="*/ 30 w 41"/>
                  <a:gd name="T49" fmla="*/ 0 h 16"/>
                  <a:gd name="T50" fmla="*/ 30 w 41"/>
                  <a:gd name="T51" fmla="*/ 1 h 16"/>
                  <a:gd name="T52" fmla="*/ 28 w 41"/>
                  <a:gd name="T53" fmla="*/ 3 h 16"/>
                  <a:gd name="T54" fmla="*/ 25 w 41"/>
                  <a:gd name="T55" fmla="*/ 4 h 16"/>
                  <a:gd name="T56" fmla="*/ 22 w 41"/>
                  <a:gd name="T57" fmla="*/ 5 h 16"/>
                  <a:gd name="T58" fmla="*/ 18 w 41"/>
                  <a:gd name="T59" fmla="*/ 6 h 16"/>
                  <a:gd name="T60" fmla="*/ 14 w 41"/>
                  <a:gd name="T61" fmla="*/ 7 h 16"/>
                  <a:gd name="T62" fmla="*/ 13 w 41"/>
                  <a:gd name="T63" fmla="*/ 5 h 16"/>
                  <a:gd name="T64" fmla="*/ 11 w 41"/>
                  <a:gd name="T65" fmla="*/ 3 h 16"/>
                  <a:gd name="T66" fmla="*/ 9 w 41"/>
                  <a:gd name="T67" fmla="*/ 2 h 16"/>
                  <a:gd name="T68" fmla="*/ 7 w 41"/>
                  <a:gd name="T69" fmla="*/ 2 h 16"/>
                  <a:gd name="T70" fmla="*/ 7 w 41"/>
                  <a:gd name="T71" fmla="*/ 5 h 16"/>
                  <a:gd name="T72" fmla="*/ 7 w 41"/>
                  <a:gd name="T73" fmla="*/ 6 h 16"/>
                  <a:gd name="T74" fmla="*/ 6 w 41"/>
                  <a:gd name="T75" fmla="*/ 16 h 16"/>
                  <a:gd name="T76" fmla="*/ 10 w 41"/>
                  <a:gd name="T77" fmla="*/ 16 h 16"/>
                  <a:gd name="T78" fmla="*/ 14 w 41"/>
                  <a:gd name="T79" fmla="*/ 15 h 16"/>
                  <a:gd name="T80" fmla="*/ 17 w 41"/>
                  <a:gd name="T81" fmla="*/ 14 h 16"/>
                  <a:gd name="T82" fmla="*/ 19 w 41"/>
                  <a:gd name="T83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1" h="16">
                    <a:moveTo>
                      <a:pt x="20" y="15"/>
                    </a:moveTo>
                    <a:lnTo>
                      <a:pt x="22" y="14"/>
                    </a:lnTo>
                    <a:lnTo>
                      <a:pt x="24" y="14"/>
                    </a:lnTo>
                    <a:lnTo>
                      <a:pt x="26" y="14"/>
                    </a:lnTo>
                    <a:lnTo>
                      <a:pt x="28" y="13"/>
                    </a:lnTo>
                    <a:lnTo>
                      <a:pt x="29" y="13"/>
                    </a:lnTo>
                    <a:lnTo>
                      <a:pt x="31" y="12"/>
                    </a:lnTo>
                    <a:lnTo>
                      <a:pt x="32" y="12"/>
                    </a:lnTo>
                    <a:lnTo>
                      <a:pt x="34" y="11"/>
                    </a:lnTo>
                    <a:lnTo>
                      <a:pt x="35" y="10"/>
                    </a:lnTo>
                    <a:lnTo>
                      <a:pt x="36" y="10"/>
                    </a:lnTo>
                    <a:lnTo>
                      <a:pt x="38" y="9"/>
                    </a:lnTo>
                    <a:lnTo>
                      <a:pt x="38" y="8"/>
                    </a:lnTo>
                    <a:lnTo>
                      <a:pt x="39" y="7"/>
                    </a:lnTo>
                    <a:lnTo>
                      <a:pt x="40" y="6"/>
                    </a:lnTo>
                    <a:lnTo>
                      <a:pt x="41" y="5"/>
                    </a:lnTo>
                    <a:lnTo>
                      <a:pt x="41" y="4"/>
                    </a:lnTo>
                    <a:lnTo>
                      <a:pt x="41" y="3"/>
                    </a:lnTo>
                    <a:lnTo>
                      <a:pt x="41" y="2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3"/>
                    </a:lnTo>
                    <a:lnTo>
                      <a:pt x="39" y="5"/>
                    </a:lnTo>
                    <a:lnTo>
                      <a:pt x="37" y="7"/>
                    </a:lnTo>
                    <a:lnTo>
                      <a:pt x="36" y="8"/>
                    </a:lnTo>
                    <a:lnTo>
                      <a:pt x="34" y="9"/>
                    </a:lnTo>
                    <a:lnTo>
                      <a:pt x="32" y="10"/>
                    </a:lnTo>
                    <a:lnTo>
                      <a:pt x="30" y="11"/>
                    </a:lnTo>
                    <a:lnTo>
                      <a:pt x="28" y="12"/>
                    </a:lnTo>
                    <a:lnTo>
                      <a:pt x="27" y="12"/>
                    </a:lnTo>
                    <a:lnTo>
                      <a:pt x="26" y="12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2" y="13"/>
                    </a:lnTo>
                    <a:lnTo>
                      <a:pt x="21" y="13"/>
                    </a:lnTo>
                    <a:lnTo>
                      <a:pt x="18" y="8"/>
                    </a:lnTo>
                    <a:lnTo>
                      <a:pt x="19" y="8"/>
                    </a:lnTo>
                    <a:lnTo>
                      <a:pt x="21" y="7"/>
                    </a:lnTo>
                    <a:lnTo>
                      <a:pt x="24" y="7"/>
                    </a:lnTo>
                    <a:lnTo>
                      <a:pt x="26" y="6"/>
                    </a:lnTo>
                    <a:lnTo>
                      <a:pt x="28" y="5"/>
                    </a:lnTo>
                    <a:lnTo>
                      <a:pt x="30" y="3"/>
                    </a:lnTo>
                    <a:lnTo>
                      <a:pt x="31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29" y="2"/>
                    </a:lnTo>
                    <a:lnTo>
                      <a:pt x="28" y="3"/>
                    </a:lnTo>
                    <a:lnTo>
                      <a:pt x="27" y="3"/>
                    </a:lnTo>
                    <a:lnTo>
                      <a:pt x="25" y="4"/>
                    </a:lnTo>
                    <a:lnTo>
                      <a:pt x="24" y="5"/>
                    </a:lnTo>
                    <a:lnTo>
                      <a:pt x="22" y="5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7"/>
                    </a:lnTo>
                    <a:lnTo>
                      <a:pt x="14" y="7"/>
                    </a:lnTo>
                    <a:lnTo>
                      <a:pt x="13" y="6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6" y="16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2" y="15"/>
                    </a:lnTo>
                    <a:lnTo>
                      <a:pt x="14" y="15"/>
                    </a:lnTo>
                    <a:lnTo>
                      <a:pt x="16" y="15"/>
                    </a:lnTo>
                    <a:lnTo>
                      <a:pt x="17" y="14"/>
                    </a:lnTo>
                    <a:lnTo>
                      <a:pt x="18" y="14"/>
                    </a:lnTo>
                    <a:lnTo>
                      <a:pt x="19" y="13"/>
                    </a:lnTo>
                    <a:lnTo>
                      <a:pt x="2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59"/>
              <p:cNvSpPr>
                <a:spLocks/>
              </p:cNvSpPr>
              <p:nvPr/>
            </p:nvSpPr>
            <p:spPr bwMode="auto">
              <a:xfrm>
                <a:off x="4349" y="1821"/>
                <a:ext cx="14" cy="10"/>
              </a:xfrm>
              <a:custGeom>
                <a:avLst/>
                <a:gdLst>
                  <a:gd name="T0" fmla="*/ 12 w 14"/>
                  <a:gd name="T1" fmla="*/ 4 h 10"/>
                  <a:gd name="T2" fmla="*/ 10 w 14"/>
                  <a:gd name="T3" fmla="*/ 4 h 10"/>
                  <a:gd name="T4" fmla="*/ 10 w 14"/>
                  <a:gd name="T5" fmla="*/ 4 h 10"/>
                  <a:gd name="T6" fmla="*/ 9 w 14"/>
                  <a:gd name="T7" fmla="*/ 4 h 10"/>
                  <a:gd name="T8" fmla="*/ 9 w 14"/>
                  <a:gd name="T9" fmla="*/ 4 h 10"/>
                  <a:gd name="T10" fmla="*/ 8 w 14"/>
                  <a:gd name="T11" fmla="*/ 3 h 10"/>
                  <a:gd name="T12" fmla="*/ 8 w 14"/>
                  <a:gd name="T13" fmla="*/ 3 h 10"/>
                  <a:gd name="T14" fmla="*/ 7 w 14"/>
                  <a:gd name="T15" fmla="*/ 2 h 10"/>
                  <a:gd name="T16" fmla="*/ 6 w 14"/>
                  <a:gd name="T17" fmla="*/ 1 h 10"/>
                  <a:gd name="T18" fmla="*/ 6 w 14"/>
                  <a:gd name="T19" fmla="*/ 1 h 10"/>
                  <a:gd name="T20" fmla="*/ 5 w 14"/>
                  <a:gd name="T21" fmla="*/ 0 h 10"/>
                  <a:gd name="T22" fmla="*/ 5 w 14"/>
                  <a:gd name="T23" fmla="*/ 0 h 10"/>
                  <a:gd name="T24" fmla="*/ 4 w 14"/>
                  <a:gd name="T25" fmla="*/ 0 h 10"/>
                  <a:gd name="T26" fmla="*/ 4 w 14"/>
                  <a:gd name="T27" fmla="*/ 1 h 10"/>
                  <a:gd name="T28" fmla="*/ 5 w 14"/>
                  <a:gd name="T29" fmla="*/ 2 h 10"/>
                  <a:gd name="T30" fmla="*/ 6 w 14"/>
                  <a:gd name="T31" fmla="*/ 4 h 10"/>
                  <a:gd name="T32" fmla="*/ 6 w 14"/>
                  <a:gd name="T33" fmla="*/ 4 h 10"/>
                  <a:gd name="T34" fmla="*/ 0 w 14"/>
                  <a:gd name="T35" fmla="*/ 4 h 10"/>
                  <a:gd name="T36" fmla="*/ 4 w 14"/>
                  <a:gd name="T37" fmla="*/ 10 h 10"/>
                  <a:gd name="T38" fmla="*/ 4 w 14"/>
                  <a:gd name="T39" fmla="*/ 10 h 10"/>
                  <a:gd name="T40" fmla="*/ 5 w 14"/>
                  <a:gd name="T41" fmla="*/ 10 h 10"/>
                  <a:gd name="T42" fmla="*/ 6 w 14"/>
                  <a:gd name="T43" fmla="*/ 10 h 10"/>
                  <a:gd name="T44" fmla="*/ 7 w 14"/>
                  <a:gd name="T45" fmla="*/ 10 h 10"/>
                  <a:gd name="T46" fmla="*/ 7 w 14"/>
                  <a:gd name="T47" fmla="*/ 10 h 10"/>
                  <a:gd name="T48" fmla="*/ 8 w 14"/>
                  <a:gd name="T49" fmla="*/ 9 h 10"/>
                  <a:gd name="T50" fmla="*/ 9 w 14"/>
                  <a:gd name="T51" fmla="*/ 9 h 10"/>
                  <a:gd name="T52" fmla="*/ 10 w 14"/>
                  <a:gd name="T53" fmla="*/ 9 h 10"/>
                  <a:gd name="T54" fmla="*/ 11 w 14"/>
                  <a:gd name="T55" fmla="*/ 9 h 10"/>
                  <a:gd name="T56" fmla="*/ 11 w 14"/>
                  <a:gd name="T57" fmla="*/ 9 h 10"/>
                  <a:gd name="T58" fmla="*/ 12 w 14"/>
                  <a:gd name="T59" fmla="*/ 9 h 10"/>
                  <a:gd name="T60" fmla="*/ 12 w 14"/>
                  <a:gd name="T61" fmla="*/ 9 h 10"/>
                  <a:gd name="T62" fmla="*/ 13 w 14"/>
                  <a:gd name="T63" fmla="*/ 8 h 10"/>
                  <a:gd name="T64" fmla="*/ 13 w 14"/>
                  <a:gd name="T65" fmla="*/ 8 h 10"/>
                  <a:gd name="T66" fmla="*/ 13 w 14"/>
                  <a:gd name="T67" fmla="*/ 8 h 10"/>
                  <a:gd name="T68" fmla="*/ 14 w 14"/>
                  <a:gd name="T69" fmla="*/ 8 h 10"/>
                  <a:gd name="T70" fmla="*/ 12 w 14"/>
                  <a:gd name="T71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" h="10">
                    <a:moveTo>
                      <a:pt x="12" y="4"/>
                    </a:moveTo>
                    <a:lnTo>
                      <a:pt x="10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0" y="4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4" y="8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60"/>
              <p:cNvSpPr>
                <a:spLocks/>
              </p:cNvSpPr>
              <p:nvPr/>
            </p:nvSpPr>
            <p:spPr bwMode="auto">
              <a:xfrm>
                <a:off x="4373" y="1810"/>
                <a:ext cx="4" cy="8"/>
              </a:xfrm>
              <a:custGeom>
                <a:avLst/>
                <a:gdLst>
                  <a:gd name="T0" fmla="*/ 4 w 4"/>
                  <a:gd name="T1" fmla="*/ 3 h 8"/>
                  <a:gd name="T2" fmla="*/ 3 w 4"/>
                  <a:gd name="T3" fmla="*/ 3 h 8"/>
                  <a:gd name="T4" fmla="*/ 3 w 4"/>
                  <a:gd name="T5" fmla="*/ 2 h 8"/>
                  <a:gd name="T6" fmla="*/ 2 w 4"/>
                  <a:gd name="T7" fmla="*/ 1 h 8"/>
                  <a:gd name="T8" fmla="*/ 1 w 4"/>
                  <a:gd name="T9" fmla="*/ 0 h 8"/>
                  <a:gd name="T10" fmla="*/ 1 w 4"/>
                  <a:gd name="T11" fmla="*/ 0 h 8"/>
                  <a:gd name="T12" fmla="*/ 0 w 4"/>
                  <a:gd name="T13" fmla="*/ 1 h 8"/>
                  <a:gd name="T14" fmla="*/ 0 w 4"/>
                  <a:gd name="T15" fmla="*/ 1 h 8"/>
                  <a:gd name="T16" fmla="*/ 0 w 4"/>
                  <a:gd name="T17" fmla="*/ 2 h 8"/>
                  <a:gd name="T18" fmla="*/ 1 w 4"/>
                  <a:gd name="T19" fmla="*/ 2 h 8"/>
                  <a:gd name="T20" fmla="*/ 1 w 4"/>
                  <a:gd name="T21" fmla="*/ 2 h 8"/>
                  <a:gd name="T22" fmla="*/ 2 w 4"/>
                  <a:gd name="T23" fmla="*/ 3 h 8"/>
                  <a:gd name="T24" fmla="*/ 2 w 4"/>
                  <a:gd name="T25" fmla="*/ 4 h 8"/>
                  <a:gd name="T26" fmla="*/ 2 w 4"/>
                  <a:gd name="T27" fmla="*/ 4 h 8"/>
                  <a:gd name="T28" fmla="*/ 3 w 4"/>
                  <a:gd name="T29" fmla="*/ 5 h 8"/>
                  <a:gd name="T30" fmla="*/ 3 w 4"/>
                  <a:gd name="T31" fmla="*/ 6 h 8"/>
                  <a:gd name="T32" fmla="*/ 2 w 4"/>
                  <a:gd name="T33" fmla="*/ 7 h 8"/>
                  <a:gd name="T34" fmla="*/ 3 w 4"/>
                  <a:gd name="T35" fmla="*/ 8 h 8"/>
                  <a:gd name="T36" fmla="*/ 3 w 4"/>
                  <a:gd name="T37" fmla="*/ 8 h 8"/>
                  <a:gd name="T38" fmla="*/ 3 w 4"/>
                  <a:gd name="T39" fmla="*/ 8 h 8"/>
                  <a:gd name="T40" fmla="*/ 4 w 4"/>
                  <a:gd name="T41" fmla="*/ 7 h 8"/>
                  <a:gd name="T42" fmla="*/ 4 w 4"/>
                  <a:gd name="T43" fmla="*/ 7 h 8"/>
                  <a:gd name="T44" fmla="*/ 4 w 4"/>
                  <a:gd name="T45" fmla="*/ 6 h 8"/>
                  <a:gd name="T46" fmla="*/ 4 w 4"/>
                  <a:gd name="T47" fmla="*/ 4 h 8"/>
                  <a:gd name="T48" fmla="*/ 4 w 4"/>
                  <a:gd name="T4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" h="8">
                    <a:moveTo>
                      <a:pt x="4" y="3"/>
                    </a:moveTo>
                    <a:lnTo>
                      <a:pt x="3" y="3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61"/>
              <p:cNvSpPr>
                <a:spLocks/>
              </p:cNvSpPr>
              <p:nvPr/>
            </p:nvSpPr>
            <p:spPr bwMode="auto">
              <a:xfrm>
                <a:off x="4340" y="1795"/>
                <a:ext cx="32" cy="20"/>
              </a:xfrm>
              <a:custGeom>
                <a:avLst/>
                <a:gdLst>
                  <a:gd name="T0" fmla="*/ 30 w 32"/>
                  <a:gd name="T1" fmla="*/ 10 h 20"/>
                  <a:gd name="T2" fmla="*/ 28 w 32"/>
                  <a:gd name="T3" fmla="*/ 7 h 20"/>
                  <a:gd name="T4" fmla="*/ 32 w 32"/>
                  <a:gd name="T5" fmla="*/ 4 h 20"/>
                  <a:gd name="T6" fmla="*/ 28 w 32"/>
                  <a:gd name="T7" fmla="*/ 0 h 20"/>
                  <a:gd name="T8" fmla="*/ 26 w 32"/>
                  <a:gd name="T9" fmla="*/ 0 h 20"/>
                  <a:gd name="T10" fmla="*/ 29 w 32"/>
                  <a:gd name="T11" fmla="*/ 4 h 20"/>
                  <a:gd name="T12" fmla="*/ 25 w 32"/>
                  <a:gd name="T13" fmla="*/ 7 h 20"/>
                  <a:gd name="T14" fmla="*/ 26 w 32"/>
                  <a:gd name="T15" fmla="*/ 7 h 20"/>
                  <a:gd name="T16" fmla="*/ 26 w 32"/>
                  <a:gd name="T17" fmla="*/ 8 h 20"/>
                  <a:gd name="T18" fmla="*/ 27 w 32"/>
                  <a:gd name="T19" fmla="*/ 9 h 20"/>
                  <a:gd name="T20" fmla="*/ 27 w 32"/>
                  <a:gd name="T21" fmla="*/ 10 h 20"/>
                  <a:gd name="T22" fmla="*/ 14 w 32"/>
                  <a:gd name="T23" fmla="*/ 17 h 20"/>
                  <a:gd name="T24" fmla="*/ 3 w 32"/>
                  <a:gd name="T25" fmla="*/ 10 h 20"/>
                  <a:gd name="T26" fmla="*/ 6 w 32"/>
                  <a:gd name="T27" fmla="*/ 7 h 20"/>
                  <a:gd name="T28" fmla="*/ 2 w 32"/>
                  <a:gd name="T29" fmla="*/ 4 h 20"/>
                  <a:gd name="T30" fmla="*/ 4 w 32"/>
                  <a:gd name="T31" fmla="*/ 0 h 20"/>
                  <a:gd name="T32" fmla="*/ 2 w 32"/>
                  <a:gd name="T33" fmla="*/ 0 h 20"/>
                  <a:gd name="T34" fmla="*/ 0 w 32"/>
                  <a:gd name="T35" fmla="*/ 4 h 20"/>
                  <a:gd name="T36" fmla="*/ 3 w 32"/>
                  <a:gd name="T37" fmla="*/ 7 h 20"/>
                  <a:gd name="T38" fmla="*/ 0 w 32"/>
                  <a:gd name="T39" fmla="*/ 10 h 20"/>
                  <a:gd name="T40" fmla="*/ 14 w 32"/>
                  <a:gd name="T41" fmla="*/ 20 h 20"/>
                  <a:gd name="T42" fmla="*/ 30 w 32"/>
                  <a:gd name="T43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2" h="20">
                    <a:moveTo>
                      <a:pt x="30" y="10"/>
                    </a:moveTo>
                    <a:lnTo>
                      <a:pt x="28" y="7"/>
                    </a:lnTo>
                    <a:lnTo>
                      <a:pt x="32" y="4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9" y="4"/>
                    </a:lnTo>
                    <a:lnTo>
                      <a:pt x="25" y="7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9"/>
                    </a:lnTo>
                    <a:lnTo>
                      <a:pt x="27" y="10"/>
                    </a:lnTo>
                    <a:lnTo>
                      <a:pt x="14" y="17"/>
                    </a:lnTo>
                    <a:lnTo>
                      <a:pt x="3" y="10"/>
                    </a:lnTo>
                    <a:lnTo>
                      <a:pt x="6" y="7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3" y="7"/>
                    </a:lnTo>
                    <a:lnTo>
                      <a:pt x="0" y="10"/>
                    </a:lnTo>
                    <a:lnTo>
                      <a:pt x="14" y="20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62"/>
              <p:cNvSpPr>
                <a:spLocks/>
              </p:cNvSpPr>
              <p:nvPr/>
            </p:nvSpPr>
            <p:spPr bwMode="auto">
              <a:xfrm>
                <a:off x="4331" y="1835"/>
                <a:ext cx="48" cy="14"/>
              </a:xfrm>
              <a:custGeom>
                <a:avLst/>
                <a:gdLst>
                  <a:gd name="T0" fmla="*/ 23 w 48"/>
                  <a:gd name="T1" fmla="*/ 0 h 14"/>
                  <a:gd name="T2" fmla="*/ 22 w 48"/>
                  <a:gd name="T3" fmla="*/ 2 h 14"/>
                  <a:gd name="T4" fmla="*/ 21 w 48"/>
                  <a:gd name="T5" fmla="*/ 4 h 14"/>
                  <a:gd name="T6" fmla="*/ 18 w 48"/>
                  <a:gd name="T7" fmla="*/ 7 h 14"/>
                  <a:gd name="T8" fmla="*/ 15 w 48"/>
                  <a:gd name="T9" fmla="*/ 9 h 14"/>
                  <a:gd name="T10" fmla="*/ 13 w 48"/>
                  <a:gd name="T11" fmla="*/ 9 h 14"/>
                  <a:gd name="T12" fmla="*/ 11 w 48"/>
                  <a:gd name="T13" fmla="*/ 10 h 14"/>
                  <a:gd name="T14" fmla="*/ 9 w 48"/>
                  <a:gd name="T15" fmla="*/ 11 h 14"/>
                  <a:gd name="T16" fmla="*/ 7 w 48"/>
                  <a:gd name="T17" fmla="*/ 11 h 14"/>
                  <a:gd name="T18" fmla="*/ 5 w 48"/>
                  <a:gd name="T19" fmla="*/ 12 h 14"/>
                  <a:gd name="T20" fmla="*/ 3 w 48"/>
                  <a:gd name="T21" fmla="*/ 12 h 14"/>
                  <a:gd name="T22" fmla="*/ 1 w 48"/>
                  <a:gd name="T23" fmla="*/ 12 h 14"/>
                  <a:gd name="T24" fmla="*/ 0 w 48"/>
                  <a:gd name="T25" fmla="*/ 14 h 14"/>
                  <a:gd name="T26" fmla="*/ 2 w 48"/>
                  <a:gd name="T27" fmla="*/ 14 h 14"/>
                  <a:gd name="T28" fmla="*/ 5 w 48"/>
                  <a:gd name="T29" fmla="*/ 14 h 14"/>
                  <a:gd name="T30" fmla="*/ 8 w 48"/>
                  <a:gd name="T31" fmla="*/ 13 h 14"/>
                  <a:gd name="T32" fmla="*/ 11 w 48"/>
                  <a:gd name="T33" fmla="*/ 13 h 14"/>
                  <a:gd name="T34" fmla="*/ 13 w 48"/>
                  <a:gd name="T35" fmla="*/ 12 h 14"/>
                  <a:gd name="T36" fmla="*/ 16 w 48"/>
                  <a:gd name="T37" fmla="*/ 11 h 14"/>
                  <a:gd name="T38" fmla="*/ 18 w 48"/>
                  <a:gd name="T39" fmla="*/ 10 h 14"/>
                  <a:gd name="T40" fmla="*/ 19 w 48"/>
                  <a:gd name="T41" fmla="*/ 8 h 14"/>
                  <a:gd name="T42" fmla="*/ 21 w 48"/>
                  <a:gd name="T43" fmla="*/ 7 h 14"/>
                  <a:gd name="T44" fmla="*/ 22 w 48"/>
                  <a:gd name="T45" fmla="*/ 6 h 14"/>
                  <a:gd name="T46" fmla="*/ 22 w 48"/>
                  <a:gd name="T47" fmla="*/ 5 h 14"/>
                  <a:gd name="T48" fmla="*/ 23 w 48"/>
                  <a:gd name="T49" fmla="*/ 3 h 14"/>
                  <a:gd name="T50" fmla="*/ 24 w 48"/>
                  <a:gd name="T51" fmla="*/ 5 h 14"/>
                  <a:gd name="T52" fmla="*/ 25 w 48"/>
                  <a:gd name="T53" fmla="*/ 7 h 14"/>
                  <a:gd name="T54" fmla="*/ 26 w 48"/>
                  <a:gd name="T55" fmla="*/ 8 h 14"/>
                  <a:gd name="T56" fmla="*/ 28 w 48"/>
                  <a:gd name="T57" fmla="*/ 10 h 14"/>
                  <a:gd name="T58" fmla="*/ 30 w 48"/>
                  <a:gd name="T59" fmla="*/ 11 h 14"/>
                  <a:gd name="T60" fmla="*/ 32 w 48"/>
                  <a:gd name="T61" fmla="*/ 13 h 14"/>
                  <a:gd name="T62" fmla="*/ 35 w 48"/>
                  <a:gd name="T63" fmla="*/ 14 h 14"/>
                  <a:gd name="T64" fmla="*/ 38 w 48"/>
                  <a:gd name="T65" fmla="*/ 14 h 14"/>
                  <a:gd name="T66" fmla="*/ 41 w 48"/>
                  <a:gd name="T67" fmla="*/ 14 h 14"/>
                  <a:gd name="T68" fmla="*/ 43 w 48"/>
                  <a:gd name="T69" fmla="*/ 14 h 14"/>
                  <a:gd name="T70" fmla="*/ 46 w 48"/>
                  <a:gd name="T71" fmla="*/ 14 h 14"/>
                  <a:gd name="T72" fmla="*/ 48 w 48"/>
                  <a:gd name="T73" fmla="*/ 14 h 14"/>
                  <a:gd name="T74" fmla="*/ 47 w 48"/>
                  <a:gd name="T75" fmla="*/ 12 h 14"/>
                  <a:gd name="T76" fmla="*/ 45 w 48"/>
                  <a:gd name="T77" fmla="*/ 12 h 14"/>
                  <a:gd name="T78" fmla="*/ 43 w 48"/>
                  <a:gd name="T79" fmla="*/ 12 h 14"/>
                  <a:gd name="T80" fmla="*/ 41 w 48"/>
                  <a:gd name="T81" fmla="*/ 12 h 14"/>
                  <a:gd name="T82" fmla="*/ 38 w 48"/>
                  <a:gd name="T83" fmla="*/ 12 h 14"/>
                  <a:gd name="T84" fmla="*/ 36 w 48"/>
                  <a:gd name="T85" fmla="*/ 12 h 14"/>
                  <a:gd name="T86" fmla="*/ 34 w 48"/>
                  <a:gd name="T87" fmla="*/ 11 h 14"/>
                  <a:gd name="T88" fmla="*/ 31 w 48"/>
                  <a:gd name="T89" fmla="*/ 10 h 14"/>
                  <a:gd name="T90" fmla="*/ 29 w 48"/>
                  <a:gd name="T91" fmla="*/ 8 h 14"/>
                  <a:gd name="T92" fmla="*/ 26 w 48"/>
                  <a:gd name="T93" fmla="*/ 5 h 14"/>
                  <a:gd name="T94" fmla="*/ 25 w 48"/>
                  <a:gd name="T95" fmla="*/ 2 h 14"/>
                  <a:gd name="T96" fmla="*/ 23 w 48"/>
                  <a:gd name="T9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14">
                    <a:moveTo>
                      <a:pt x="23" y="0"/>
                    </a:moveTo>
                    <a:lnTo>
                      <a:pt x="23" y="0"/>
                    </a:lnTo>
                    <a:lnTo>
                      <a:pt x="23" y="1"/>
                    </a:lnTo>
                    <a:lnTo>
                      <a:pt x="22" y="2"/>
                    </a:lnTo>
                    <a:lnTo>
                      <a:pt x="22" y="3"/>
                    </a:lnTo>
                    <a:lnTo>
                      <a:pt x="21" y="4"/>
                    </a:lnTo>
                    <a:lnTo>
                      <a:pt x="19" y="5"/>
                    </a:lnTo>
                    <a:lnTo>
                      <a:pt x="18" y="7"/>
                    </a:lnTo>
                    <a:lnTo>
                      <a:pt x="16" y="8"/>
                    </a:lnTo>
                    <a:lnTo>
                      <a:pt x="15" y="9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0" y="11"/>
                    </a:lnTo>
                    <a:lnTo>
                      <a:pt x="9" y="11"/>
                    </a:lnTo>
                    <a:lnTo>
                      <a:pt x="8" y="11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9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6" y="11"/>
                    </a:lnTo>
                    <a:lnTo>
                      <a:pt x="17" y="10"/>
                    </a:lnTo>
                    <a:lnTo>
                      <a:pt x="18" y="10"/>
                    </a:lnTo>
                    <a:lnTo>
                      <a:pt x="19" y="9"/>
                    </a:lnTo>
                    <a:lnTo>
                      <a:pt x="19" y="8"/>
                    </a:lnTo>
                    <a:lnTo>
                      <a:pt x="20" y="8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2" y="6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24" y="4"/>
                    </a:lnTo>
                    <a:lnTo>
                      <a:pt x="24" y="5"/>
                    </a:lnTo>
                    <a:lnTo>
                      <a:pt x="25" y="6"/>
                    </a:lnTo>
                    <a:lnTo>
                      <a:pt x="25" y="7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9"/>
                    </a:lnTo>
                    <a:lnTo>
                      <a:pt x="28" y="10"/>
                    </a:lnTo>
                    <a:lnTo>
                      <a:pt x="29" y="11"/>
                    </a:lnTo>
                    <a:lnTo>
                      <a:pt x="30" y="11"/>
                    </a:lnTo>
                    <a:lnTo>
                      <a:pt x="31" y="12"/>
                    </a:lnTo>
                    <a:lnTo>
                      <a:pt x="32" y="13"/>
                    </a:lnTo>
                    <a:lnTo>
                      <a:pt x="34" y="13"/>
                    </a:lnTo>
                    <a:lnTo>
                      <a:pt x="35" y="14"/>
                    </a:lnTo>
                    <a:lnTo>
                      <a:pt x="36" y="14"/>
                    </a:lnTo>
                    <a:lnTo>
                      <a:pt x="38" y="14"/>
                    </a:lnTo>
                    <a:lnTo>
                      <a:pt x="39" y="14"/>
                    </a:lnTo>
                    <a:lnTo>
                      <a:pt x="41" y="14"/>
                    </a:lnTo>
                    <a:lnTo>
                      <a:pt x="42" y="14"/>
                    </a:lnTo>
                    <a:lnTo>
                      <a:pt x="43" y="14"/>
                    </a:lnTo>
                    <a:lnTo>
                      <a:pt x="45" y="14"/>
                    </a:lnTo>
                    <a:lnTo>
                      <a:pt x="46" y="14"/>
                    </a:lnTo>
                    <a:lnTo>
                      <a:pt x="47" y="14"/>
                    </a:lnTo>
                    <a:lnTo>
                      <a:pt x="48" y="14"/>
                    </a:lnTo>
                    <a:lnTo>
                      <a:pt x="47" y="12"/>
                    </a:lnTo>
                    <a:lnTo>
                      <a:pt x="47" y="12"/>
                    </a:lnTo>
                    <a:lnTo>
                      <a:pt x="46" y="12"/>
                    </a:lnTo>
                    <a:lnTo>
                      <a:pt x="45" y="12"/>
                    </a:lnTo>
                    <a:lnTo>
                      <a:pt x="44" y="12"/>
                    </a:lnTo>
                    <a:lnTo>
                      <a:pt x="43" y="12"/>
                    </a:lnTo>
                    <a:lnTo>
                      <a:pt x="42" y="12"/>
                    </a:lnTo>
                    <a:lnTo>
                      <a:pt x="41" y="12"/>
                    </a:lnTo>
                    <a:lnTo>
                      <a:pt x="40" y="12"/>
                    </a:lnTo>
                    <a:lnTo>
                      <a:pt x="38" y="12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5" y="11"/>
                    </a:lnTo>
                    <a:lnTo>
                      <a:pt x="34" y="11"/>
                    </a:lnTo>
                    <a:lnTo>
                      <a:pt x="33" y="10"/>
                    </a:lnTo>
                    <a:lnTo>
                      <a:pt x="31" y="10"/>
                    </a:lnTo>
                    <a:lnTo>
                      <a:pt x="30" y="9"/>
                    </a:lnTo>
                    <a:lnTo>
                      <a:pt x="29" y="8"/>
                    </a:lnTo>
                    <a:lnTo>
                      <a:pt x="28" y="7"/>
                    </a:lnTo>
                    <a:lnTo>
                      <a:pt x="26" y="5"/>
                    </a:lnTo>
                    <a:lnTo>
                      <a:pt x="25" y="4"/>
                    </a:lnTo>
                    <a:lnTo>
                      <a:pt x="25" y="2"/>
                    </a:lnTo>
                    <a:lnTo>
                      <a:pt x="24" y="1"/>
                    </a:lnTo>
                    <a:lnTo>
                      <a:pt x="23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63"/>
              <p:cNvSpPr>
                <a:spLocks/>
              </p:cNvSpPr>
              <p:nvPr/>
            </p:nvSpPr>
            <p:spPr bwMode="auto">
              <a:xfrm>
                <a:off x="4302" y="1807"/>
                <a:ext cx="6" cy="12"/>
              </a:xfrm>
              <a:custGeom>
                <a:avLst/>
                <a:gdLst>
                  <a:gd name="T0" fmla="*/ 6 w 6"/>
                  <a:gd name="T1" fmla="*/ 6 h 12"/>
                  <a:gd name="T2" fmla="*/ 5 w 6"/>
                  <a:gd name="T3" fmla="*/ 6 h 12"/>
                  <a:gd name="T4" fmla="*/ 5 w 6"/>
                  <a:gd name="T5" fmla="*/ 6 h 12"/>
                  <a:gd name="T6" fmla="*/ 4 w 6"/>
                  <a:gd name="T7" fmla="*/ 6 h 12"/>
                  <a:gd name="T8" fmla="*/ 4 w 6"/>
                  <a:gd name="T9" fmla="*/ 6 h 12"/>
                  <a:gd name="T10" fmla="*/ 4 w 6"/>
                  <a:gd name="T11" fmla="*/ 5 h 12"/>
                  <a:gd name="T12" fmla="*/ 3 w 6"/>
                  <a:gd name="T13" fmla="*/ 4 h 12"/>
                  <a:gd name="T14" fmla="*/ 3 w 6"/>
                  <a:gd name="T15" fmla="*/ 3 h 12"/>
                  <a:gd name="T16" fmla="*/ 2 w 6"/>
                  <a:gd name="T17" fmla="*/ 2 h 12"/>
                  <a:gd name="T18" fmla="*/ 2 w 6"/>
                  <a:gd name="T19" fmla="*/ 1 h 12"/>
                  <a:gd name="T20" fmla="*/ 1 w 6"/>
                  <a:gd name="T21" fmla="*/ 1 h 12"/>
                  <a:gd name="T22" fmla="*/ 1 w 6"/>
                  <a:gd name="T23" fmla="*/ 0 h 12"/>
                  <a:gd name="T24" fmla="*/ 1 w 6"/>
                  <a:gd name="T25" fmla="*/ 0 h 12"/>
                  <a:gd name="T26" fmla="*/ 0 w 6"/>
                  <a:gd name="T27" fmla="*/ 1 h 12"/>
                  <a:gd name="T28" fmla="*/ 0 w 6"/>
                  <a:gd name="T29" fmla="*/ 2 h 12"/>
                  <a:gd name="T30" fmla="*/ 0 w 6"/>
                  <a:gd name="T31" fmla="*/ 4 h 12"/>
                  <a:gd name="T32" fmla="*/ 1 w 6"/>
                  <a:gd name="T33" fmla="*/ 6 h 12"/>
                  <a:gd name="T34" fmla="*/ 2 w 6"/>
                  <a:gd name="T35" fmla="*/ 8 h 12"/>
                  <a:gd name="T36" fmla="*/ 2 w 6"/>
                  <a:gd name="T37" fmla="*/ 9 h 12"/>
                  <a:gd name="T38" fmla="*/ 3 w 6"/>
                  <a:gd name="T39" fmla="*/ 10 h 12"/>
                  <a:gd name="T40" fmla="*/ 3 w 6"/>
                  <a:gd name="T41" fmla="*/ 11 h 12"/>
                  <a:gd name="T42" fmla="*/ 3 w 6"/>
                  <a:gd name="T43" fmla="*/ 11 h 12"/>
                  <a:gd name="T44" fmla="*/ 4 w 6"/>
                  <a:gd name="T45" fmla="*/ 11 h 12"/>
                  <a:gd name="T46" fmla="*/ 5 w 6"/>
                  <a:gd name="T47" fmla="*/ 12 h 12"/>
                  <a:gd name="T48" fmla="*/ 6 w 6"/>
                  <a:gd name="T49" fmla="*/ 12 h 12"/>
                  <a:gd name="T50" fmla="*/ 6 w 6"/>
                  <a:gd name="T51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" h="12">
                    <a:moveTo>
                      <a:pt x="6" y="6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64"/>
              <p:cNvSpPr>
                <a:spLocks/>
              </p:cNvSpPr>
              <p:nvPr/>
            </p:nvSpPr>
            <p:spPr bwMode="auto">
              <a:xfrm>
                <a:off x="4346" y="1786"/>
                <a:ext cx="19" cy="21"/>
              </a:xfrm>
              <a:custGeom>
                <a:avLst/>
                <a:gdLst>
                  <a:gd name="T0" fmla="*/ 19 w 19"/>
                  <a:gd name="T1" fmla="*/ 10 h 21"/>
                  <a:gd name="T2" fmla="*/ 19 w 19"/>
                  <a:gd name="T3" fmla="*/ 0 h 21"/>
                  <a:gd name="T4" fmla="*/ 0 w 19"/>
                  <a:gd name="T5" fmla="*/ 0 h 21"/>
                  <a:gd name="T6" fmla="*/ 0 w 19"/>
                  <a:gd name="T7" fmla="*/ 8 h 21"/>
                  <a:gd name="T8" fmla="*/ 8 w 19"/>
                  <a:gd name="T9" fmla="*/ 21 h 21"/>
                  <a:gd name="T10" fmla="*/ 19 w 19"/>
                  <a:gd name="T11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1">
                    <a:moveTo>
                      <a:pt x="19" y="10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21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65"/>
              <p:cNvSpPr>
                <a:spLocks/>
              </p:cNvSpPr>
              <p:nvPr/>
            </p:nvSpPr>
            <p:spPr bwMode="auto">
              <a:xfrm>
                <a:off x="4333" y="1737"/>
                <a:ext cx="44" cy="27"/>
              </a:xfrm>
              <a:custGeom>
                <a:avLst/>
                <a:gdLst>
                  <a:gd name="T0" fmla="*/ 36 w 44"/>
                  <a:gd name="T1" fmla="*/ 10 h 27"/>
                  <a:gd name="T2" fmla="*/ 35 w 44"/>
                  <a:gd name="T3" fmla="*/ 9 h 27"/>
                  <a:gd name="T4" fmla="*/ 34 w 44"/>
                  <a:gd name="T5" fmla="*/ 8 h 27"/>
                  <a:gd name="T6" fmla="*/ 33 w 44"/>
                  <a:gd name="T7" fmla="*/ 7 h 27"/>
                  <a:gd name="T8" fmla="*/ 32 w 44"/>
                  <a:gd name="T9" fmla="*/ 6 h 27"/>
                  <a:gd name="T10" fmla="*/ 30 w 44"/>
                  <a:gd name="T11" fmla="*/ 5 h 27"/>
                  <a:gd name="T12" fmla="*/ 28 w 44"/>
                  <a:gd name="T13" fmla="*/ 4 h 27"/>
                  <a:gd name="T14" fmla="*/ 26 w 44"/>
                  <a:gd name="T15" fmla="*/ 3 h 27"/>
                  <a:gd name="T16" fmla="*/ 24 w 44"/>
                  <a:gd name="T17" fmla="*/ 2 h 27"/>
                  <a:gd name="T18" fmla="*/ 22 w 44"/>
                  <a:gd name="T19" fmla="*/ 1 h 27"/>
                  <a:gd name="T20" fmla="*/ 20 w 44"/>
                  <a:gd name="T21" fmla="*/ 1 h 27"/>
                  <a:gd name="T22" fmla="*/ 17 w 44"/>
                  <a:gd name="T23" fmla="*/ 0 h 27"/>
                  <a:gd name="T24" fmla="*/ 15 w 44"/>
                  <a:gd name="T25" fmla="*/ 0 h 27"/>
                  <a:gd name="T26" fmla="*/ 12 w 44"/>
                  <a:gd name="T27" fmla="*/ 0 h 27"/>
                  <a:gd name="T28" fmla="*/ 10 w 44"/>
                  <a:gd name="T29" fmla="*/ 0 h 27"/>
                  <a:gd name="T30" fmla="*/ 8 w 44"/>
                  <a:gd name="T31" fmla="*/ 0 h 27"/>
                  <a:gd name="T32" fmla="*/ 6 w 44"/>
                  <a:gd name="T33" fmla="*/ 1 h 27"/>
                  <a:gd name="T34" fmla="*/ 3 w 44"/>
                  <a:gd name="T35" fmla="*/ 3 h 27"/>
                  <a:gd name="T36" fmla="*/ 1 w 44"/>
                  <a:gd name="T37" fmla="*/ 5 h 27"/>
                  <a:gd name="T38" fmla="*/ 0 w 44"/>
                  <a:gd name="T39" fmla="*/ 7 h 27"/>
                  <a:gd name="T40" fmla="*/ 0 w 44"/>
                  <a:gd name="T41" fmla="*/ 10 h 27"/>
                  <a:gd name="T42" fmla="*/ 0 w 44"/>
                  <a:gd name="T43" fmla="*/ 12 h 27"/>
                  <a:gd name="T44" fmla="*/ 0 w 44"/>
                  <a:gd name="T45" fmla="*/ 13 h 27"/>
                  <a:gd name="T46" fmla="*/ 1 w 44"/>
                  <a:gd name="T47" fmla="*/ 15 h 27"/>
                  <a:gd name="T48" fmla="*/ 2 w 44"/>
                  <a:gd name="T49" fmla="*/ 15 h 27"/>
                  <a:gd name="T50" fmla="*/ 3 w 44"/>
                  <a:gd name="T51" fmla="*/ 15 h 27"/>
                  <a:gd name="T52" fmla="*/ 4 w 44"/>
                  <a:gd name="T53" fmla="*/ 16 h 27"/>
                  <a:gd name="T54" fmla="*/ 6 w 44"/>
                  <a:gd name="T55" fmla="*/ 16 h 27"/>
                  <a:gd name="T56" fmla="*/ 8 w 44"/>
                  <a:gd name="T57" fmla="*/ 17 h 27"/>
                  <a:gd name="T58" fmla="*/ 10 w 44"/>
                  <a:gd name="T59" fmla="*/ 18 h 27"/>
                  <a:gd name="T60" fmla="*/ 13 w 44"/>
                  <a:gd name="T61" fmla="*/ 19 h 27"/>
                  <a:gd name="T62" fmla="*/ 16 w 44"/>
                  <a:gd name="T63" fmla="*/ 20 h 27"/>
                  <a:gd name="T64" fmla="*/ 19 w 44"/>
                  <a:gd name="T65" fmla="*/ 21 h 27"/>
                  <a:gd name="T66" fmla="*/ 22 w 44"/>
                  <a:gd name="T67" fmla="*/ 22 h 27"/>
                  <a:gd name="T68" fmla="*/ 24 w 44"/>
                  <a:gd name="T69" fmla="*/ 23 h 27"/>
                  <a:gd name="T70" fmla="*/ 27 w 44"/>
                  <a:gd name="T71" fmla="*/ 24 h 27"/>
                  <a:gd name="T72" fmla="*/ 30 w 44"/>
                  <a:gd name="T73" fmla="*/ 25 h 27"/>
                  <a:gd name="T74" fmla="*/ 32 w 44"/>
                  <a:gd name="T75" fmla="*/ 26 h 27"/>
                  <a:gd name="T76" fmla="*/ 34 w 44"/>
                  <a:gd name="T77" fmla="*/ 27 h 27"/>
                  <a:gd name="T78" fmla="*/ 35 w 44"/>
                  <a:gd name="T79" fmla="*/ 27 h 27"/>
                  <a:gd name="T80" fmla="*/ 36 w 44"/>
                  <a:gd name="T81" fmla="*/ 27 h 27"/>
                  <a:gd name="T82" fmla="*/ 38 w 44"/>
                  <a:gd name="T83" fmla="*/ 27 h 27"/>
                  <a:gd name="T84" fmla="*/ 39 w 44"/>
                  <a:gd name="T85" fmla="*/ 27 h 27"/>
                  <a:gd name="T86" fmla="*/ 40 w 44"/>
                  <a:gd name="T87" fmla="*/ 27 h 27"/>
                  <a:gd name="T88" fmla="*/ 41 w 44"/>
                  <a:gd name="T89" fmla="*/ 27 h 27"/>
                  <a:gd name="T90" fmla="*/ 42 w 44"/>
                  <a:gd name="T91" fmla="*/ 26 h 27"/>
                  <a:gd name="T92" fmla="*/ 43 w 44"/>
                  <a:gd name="T93" fmla="*/ 25 h 27"/>
                  <a:gd name="T94" fmla="*/ 44 w 44"/>
                  <a:gd name="T95" fmla="*/ 24 h 27"/>
                  <a:gd name="T96" fmla="*/ 44 w 44"/>
                  <a:gd name="T97" fmla="*/ 22 h 27"/>
                  <a:gd name="T98" fmla="*/ 44 w 44"/>
                  <a:gd name="T99" fmla="*/ 20 h 27"/>
                  <a:gd name="T100" fmla="*/ 44 w 44"/>
                  <a:gd name="T101" fmla="*/ 18 h 27"/>
                  <a:gd name="T102" fmla="*/ 43 w 44"/>
                  <a:gd name="T103" fmla="*/ 16 h 27"/>
                  <a:gd name="T104" fmla="*/ 42 w 44"/>
                  <a:gd name="T105" fmla="*/ 14 h 27"/>
                  <a:gd name="T106" fmla="*/ 40 w 44"/>
                  <a:gd name="T107" fmla="*/ 12 h 27"/>
                  <a:gd name="T108" fmla="*/ 39 w 44"/>
                  <a:gd name="T109" fmla="*/ 11 h 27"/>
                  <a:gd name="T110" fmla="*/ 37 w 44"/>
                  <a:gd name="T111" fmla="*/ 10 h 27"/>
                  <a:gd name="T112" fmla="*/ 36 w 44"/>
                  <a:gd name="T11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4" h="27">
                    <a:moveTo>
                      <a:pt x="36" y="10"/>
                    </a:moveTo>
                    <a:lnTo>
                      <a:pt x="35" y="9"/>
                    </a:lnTo>
                    <a:lnTo>
                      <a:pt x="34" y="8"/>
                    </a:lnTo>
                    <a:lnTo>
                      <a:pt x="33" y="7"/>
                    </a:lnTo>
                    <a:lnTo>
                      <a:pt x="32" y="6"/>
                    </a:lnTo>
                    <a:lnTo>
                      <a:pt x="30" y="5"/>
                    </a:lnTo>
                    <a:lnTo>
                      <a:pt x="28" y="4"/>
                    </a:lnTo>
                    <a:lnTo>
                      <a:pt x="26" y="3"/>
                    </a:lnTo>
                    <a:lnTo>
                      <a:pt x="24" y="2"/>
                    </a:lnTo>
                    <a:lnTo>
                      <a:pt x="22" y="1"/>
                    </a:lnTo>
                    <a:lnTo>
                      <a:pt x="20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1" y="15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8" y="17"/>
                    </a:lnTo>
                    <a:lnTo>
                      <a:pt x="10" y="18"/>
                    </a:lnTo>
                    <a:lnTo>
                      <a:pt x="13" y="19"/>
                    </a:lnTo>
                    <a:lnTo>
                      <a:pt x="16" y="20"/>
                    </a:lnTo>
                    <a:lnTo>
                      <a:pt x="19" y="21"/>
                    </a:lnTo>
                    <a:lnTo>
                      <a:pt x="22" y="22"/>
                    </a:lnTo>
                    <a:lnTo>
                      <a:pt x="24" y="23"/>
                    </a:lnTo>
                    <a:lnTo>
                      <a:pt x="27" y="24"/>
                    </a:lnTo>
                    <a:lnTo>
                      <a:pt x="30" y="25"/>
                    </a:lnTo>
                    <a:lnTo>
                      <a:pt x="32" y="26"/>
                    </a:lnTo>
                    <a:lnTo>
                      <a:pt x="34" y="27"/>
                    </a:lnTo>
                    <a:lnTo>
                      <a:pt x="35" y="27"/>
                    </a:lnTo>
                    <a:lnTo>
                      <a:pt x="36" y="27"/>
                    </a:lnTo>
                    <a:lnTo>
                      <a:pt x="38" y="27"/>
                    </a:lnTo>
                    <a:lnTo>
                      <a:pt x="39" y="27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2" y="26"/>
                    </a:lnTo>
                    <a:lnTo>
                      <a:pt x="43" y="25"/>
                    </a:lnTo>
                    <a:lnTo>
                      <a:pt x="44" y="24"/>
                    </a:lnTo>
                    <a:lnTo>
                      <a:pt x="44" y="22"/>
                    </a:lnTo>
                    <a:lnTo>
                      <a:pt x="44" y="20"/>
                    </a:lnTo>
                    <a:lnTo>
                      <a:pt x="44" y="18"/>
                    </a:lnTo>
                    <a:lnTo>
                      <a:pt x="43" y="16"/>
                    </a:lnTo>
                    <a:lnTo>
                      <a:pt x="42" y="14"/>
                    </a:lnTo>
                    <a:lnTo>
                      <a:pt x="40" y="12"/>
                    </a:lnTo>
                    <a:lnTo>
                      <a:pt x="39" y="11"/>
                    </a:lnTo>
                    <a:lnTo>
                      <a:pt x="37" y="10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66"/>
              <p:cNvSpPr>
                <a:spLocks/>
              </p:cNvSpPr>
              <p:nvPr/>
            </p:nvSpPr>
            <p:spPr bwMode="auto">
              <a:xfrm>
                <a:off x="4327" y="1744"/>
                <a:ext cx="53" cy="47"/>
              </a:xfrm>
              <a:custGeom>
                <a:avLst/>
                <a:gdLst>
                  <a:gd name="T0" fmla="*/ 45 w 53"/>
                  <a:gd name="T1" fmla="*/ 15 h 47"/>
                  <a:gd name="T2" fmla="*/ 45 w 53"/>
                  <a:gd name="T3" fmla="*/ 15 h 47"/>
                  <a:gd name="T4" fmla="*/ 44 w 53"/>
                  <a:gd name="T5" fmla="*/ 13 h 47"/>
                  <a:gd name="T6" fmla="*/ 42 w 53"/>
                  <a:gd name="T7" fmla="*/ 10 h 47"/>
                  <a:gd name="T8" fmla="*/ 40 w 53"/>
                  <a:gd name="T9" fmla="*/ 8 h 47"/>
                  <a:gd name="T10" fmla="*/ 38 w 53"/>
                  <a:gd name="T11" fmla="*/ 5 h 47"/>
                  <a:gd name="T12" fmla="*/ 35 w 53"/>
                  <a:gd name="T13" fmla="*/ 3 h 47"/>
                  <a:gd name="T14" fmla="*/ 32 w 53"/>
                  <a:gd name="T15" fmla="*/ 2 h 47"/>
                  <a:gd name="T16" fmla="*/ 28 w 53"/>
                  <a:gd name="T17" fmla="*/ 1 h 47"/>
                  <a:gd name="T18" fmla="*/ 25 w 53"/>
                  <a:gd name="T19" fmla="*/ 1 h 47"/>
                  <a:gd name="T20" fmla="*/ 21 w 53"/>
                  <a:gd name="T21" fmla="*/ 1 h 47"/>
                  <a:gd name="T22" fmla="*/ 16 w 53"/>
                  <a:gd name="T23" fmla="*/ 1 h 47"/>
                  <a:gd name="T24" fmla="*/ 12 w 53"/>
                  <a:gd name="T25" fmla="*/ 3 h 47"/>
                  <a:gd name="T26" fmla="*/ 8 w 53"/>
                  <a:gd name="T27" fmla="*/ 6 h 47"/>
                  <a:gd name="T28" fmla="*/ 5 w 53"/>
                  <a:gd name="T29" fmla="*/ 9 h 47"/>
                  <a:gd name="T30" fmla="*/ 3 w 53"/>
                  <a:gd name="T31" fmla="*/ 13 h 47"/>
                  <a:gd name="T32" fmla="*/ 1 w 53"/>
                  <a:gd name="T33" fmla="*/ 17 h 47"/>
                  <a:gd name="T34" fmla="*/ 0 w 53"/>
                  <a:gd name="T35" fmla="*/ 22 h 47"/>
                  <a:gd name="T36" fmla="*/ 0 w 53"/>
                  <a:gd name="T37" fmla="*/ 26 h 47"/>
                  <a:gd name="T38" fmla="*/ 1 w 53"/>
                  <a:gd name="T39" fmla="*/ 31 h 47"/>
                  <a:gd name="T40" fmla="*/ 3 w 53"/>
                  <a:gd name="T41" fmla="*/ 35 h 47"/>
                  <a:gd name="T42" fmla="*/ 5 w 53"/>
                  <a:gd name="T43" fmla="*/ 39 h 47"/>
                  <a:gd name="T44" fmla="*/ 8 w 53"/>
                  <a:gd name="T45" fmla="*/ 42 h 47"/>
                  <a:gd name="T46" fmla="*/ 12 w 53"/>
                  <a:gd name="T47" fmla="*/ 45 h 47"/>
                  <a:gd name="T48" fmla="*/ 16 w 53"/>
                  <a:gd name="T49" fmla="*/ 46 h 47"/>
                  <a:gd name="T50" fmla="*/ 21 w 53"/>
                  <a:gd name="T51" fmla="*/ 47 h 47"/>
                  <a:gd name="T52" fmla="*/ 25 w 53"/>
                  <a:gd name="T53" fmla="*/ 47 h 47"/>
                  <a:gd name="T54" fmla="*/ 28 w 53"/>
                  <a:gd name="T55" fmla="*/ 47 h 47"/>
                  <a:gd name="T56" fmla="*/ 31 w 53"/>
                  <a:gd name="T57" fmla="*/ 46 h 47"/>
                  <a:gd name="T58" fmla="*/ 34 w 53"/>
                  <a:gd name="T59" fmla="*/ 45 h 47"/>
                  <a:gd name="T60" fmla="*/ 37 w 53"/>
                  <a:gd name="T61" fmla="*/ 43 h 47"/>
                  <a:gd name="T62" fmla="*/ 39 w 53"/>
                  <a:gd name="T63" fmla="*/ 41 h 47"/>
                  <a:gd name="T64" fmla="*/ 42 w 53"/>
                  <a:gd name="T65" fmla="*/ 38 h 47"/>
                  <a:gd name="T66" fmla="*/ 43 w 53"/>
                  <a:gd name="T67" fmla="*/ 36 h 47"/>
                  <a:gd name="T68" fmla="*/ 44 w 53"/>
                  <a:gd name="T69" fmla="*/ 34 h 47"/>
                  <a:gd name="T70" fmla="*/ 45 w 53"/>
                  <a:gd name="T71" fmla="*/ 34 h 47"/>
                  <a:gd name="T72" fmla="*/ 46 w 53"/>
                  <a:gd name="T73" fmla="*/ 34 h 47"/>
                  <a:gd name="T74" fmla="*/ 49 w 53"/>
                  <a:gd name="T75" fmla="*/ 33 h 47"/>
                  <a:gd name="T76" fmla="*/ 51 w 53"/>
                  <a:gd name="T77" fmla="*/ 30 h 47"/>
                  <a:gd name="T78" fmla="*/ 52 w 53"/>
                  <a:gd name="T79" fmla="*/ 27 h 47"/>
                  <a:gd name="T80" fmla="*/ 52 w 53"/>
                  <a:gd name="T81" fmla="*/ 23 h 47"/>
                  <a:gd name="T82" fmla="*/ 51 w 53"/>
                  <a:gd name="T83" fmla="*/ 19 h 47"/>
                  <a:gd name="T84" fmla="*/ 49 w 53"/>
                  <a:gd name="T85" fmla="*/ 16 h 47"/>
                  <a:gd name="T86" fmla="*/ 46 w 53"/>
                  <a:gd name="T87" fmla="*/ 1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3" h="47">
                    <a:moveTo>
                      <a:pt x="45" y="15"/>
                    </a:moveTo>
                    <a:lnTo>
                      <a:pt x="45" y="15"/>
                    </a:lnTo>
                    <a:lnTo>
                      <a:pt x="45" y="15"/>
                    </a:lnTo>
                    <a:lnTo>
                      <a:pt x="45" y="15"/>
                    </a:lnTo>
                    <a:lnTo>
                      <a:pt x="45" y="15"/>
                    </a:lnTo>
                    <a:lnTo>
                      <a:pt x="44" y="13"/>
                    </a:lnTo>
                    <a:lnTo>
                      <a:pt x="43" y="12"/>
                    </a:lnTo>
                    <a:lnTo>
                      <a:pt x="42" y="10"/>
                    </a:lnTo>
                    <a:lnTo>
                      <a:pt x="41" y="9"/>
                    </a:lnTo>
                    <a:lnTo>
                      <a:pt x="40" y="8"/>
                    </a:lnTo>
                    <a:lnTo>
                      <a:pt x="39" y="6"/>
                    </a:lnTo>
                    <a:lnTo>
                      <a:pt x="38" y="5"/>
                    </a:lnTo>
                    <a:lnTo>
                      <a:pt x="36" y="4"/>
                    </a:lnTo>
                    <a:lnTo>
                      <a:pt x="35" y="3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0" y="1"/>
                    </a:lnTo>
                    <a:lnTo>
                      <a:pt x="28" y="1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3" y="0"/>
                    </a:lnTo>
                    <a:lnTo>
                      <a:pt x="21" y="1"/>
                    </a:lnTo>
                    <a:lnTo>
                      <a:pt x="18" y="1"/>
                    </a:lnTo>
                    <a:lnTo>
                      <a:pt x="16" y="1"/>
                    </a:lnTo>
                    <a:lnTo>
                      <a:pt x="14" y="2"/>
                    </a:lnTo>
                    <a:lnTo>
                      <a:pt x="12" y="3"/>
                    </a:lnTo>
                    <a:lnTo>
                      <a:pt x="10" y="4"/>
                    </a:lnTo>
                    <a:lnTo>
                      <a:pt x="8" y="6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4" y="11"/>
                    </a:lnTo>
                    <a:lnTo>
                      <a:pt x="3" y="13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0" y="19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9"/>
                    </a:lnTo>
                    <a:lnTo>
                      <a:pt x="1" y="31"/>
                    </a:lnTo>
                    <a:lnTo>
                      <a:pt x="1" y="33"/>
                    </a:lnTo>
                    <a:lnTo>
                      <a:pt x="3" y="35"/>
                    </a:lnTo>
                    <a:lnTo>
                      <a:pt x="4" y="37"/>
                    </a:lnTo>
                    <a:lnTo>
                      <a:pt x="5" y="39"/>
                    </a:lnTo>
                    <a:lnTo>
                      <a:pt x="7" y="41"/>
                    </a:lnTo>
                    <a:lnTo>
                      <a:pt x="8" y="42"/>
                    </a:lnTo>
                    <a:lnTo>
                      <a:pt x="10" y="43"/>
                    </a:lnTo>
                    <a:lnTo>
                      <a:pt x="12" y="45"/>
                    </a:lnTo>
                    <a:lnTo>
                      <a:pt x="14" y="46"/>
                    </a:lnTo>
                    <a:lnTo>
                      <a:pt x="16" y="46"/>
                    </a:lnTo>
                    <a:lnTo>
                      <a:pt x="18" y="47"/>
                    </a:lnTo>
                    <a:lnTo>
                      <a:pt x="21" y="47"/>
                    </a:lnTo>
                    <a:lnTo>
                      <a:pt x="23" y="47"/>
                    </a:lnTo>
                    <a:lnTo>
                      <a:pt x="25" y="47"/>
                    </a:lnTo>
                    <a:lnTo>
                      <a:pt x="27" y="47"/>
                    </a:lnTo>
                    <a:lnTo>
                      <a:pt x="28" y="47"/>
                    </a:lnTo>
                    <a:lnTo>
                      <a:pt x="30" y="46"/>
                    </a:lnTo>
                    <a:lnTo>
                      <a:pt x="31" y="46"/>
                    </a:lnTo>
                    <a:lnTo>
                      <a:pt x="33" y="45"/>
                    </a:lnTo>
                    <a:lnTo>
                      <a:pt x="34" y="45"/>
                    </a:lnTo>
                    <a:lnTo>
                      <a:pt x="36" y="44"/>
                    </a:lnTo>
                    <a:lnTo>
                      <a:pt x="37" y="43"/>
                    </a:lnTo>
                    <a:lnTo>
                      <a:pt x="38" y="42"/>
                    </a:lnTo>
                    <a:lnTo>
                      <a:pt x="39" y="41"/>
                    </a:lnTo>
                    <a:lnTo>
                      <a:pt x="41" y="40"/>
                    </a:lnTo>
                    <a:lnTo>
                      <a:pt x="42" y="38"/>
                    </a:lnTo>
                    <a:lnTo>
                      <a:pt x="43" y="37"/>
                    </a:lnTo>
                    <a:lnTo>
                      <a:pt x="43" y="36"/>
                    </a:lnTo>
                    <a:lnTo>
                      <a:pt x="44" y="34"/>
                    </a:lnTo>
                    <a:lnTo>
                      <a:pt x="44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6" y="34"/>
                    </a:lnTo>
                    <a:lnTo>
                      <a:pt x="48" y="34"/>
                    </a:lnTo>
                    <a:lnTo>
                      <a:pt x="49" y="33"/>
                    </a:lnTo>
                    <a:lnTo>
                      <a:pt x="50" y="32"/>
                    </a:lnTo>
                    <a:lnTo>
                      <a:pt x="51" y="30"/>
                    </a:lnTo>
                    <a:lnTo>
                      <a:pt x="52" y="28"/>
                    </a:lnTo>
                    <a:lnTo>
                      <a:pt x="52" y="27"/>
                    </a:lnTo>
                    <a:lnTo>
                      <a:pt x="53" y="25"/>
                    </a:lnTo>
                    <a:lnTo>
                      <a:pt x="52" y="23"/>
                    </a:lnTo>
                    <a:lnTo>
                      <a:pt x="52" y="21"/>
                    </a:lnTo>
                    <a:lnTo>
                      <a:pt x="51" y="19"/>
                    </a:lnTo>
                    <a:lnTo>
                      <a:pt x="50" y="18"/>
                    </a:lnTo>
                    <a:lnTo>
                      <a:pt x="49" y="16"/>
                    </a:lnTo>
                    <a:lnTo>
                      <a:pt x="48" y="15"/>
                    </a:lnTo>
                    <a:lnTo>
                      <a:pt x="46" y="15"/>
                    </a:lnTo>
                    <a:lnTo>
                      <a:pt x="45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67"/>
              <p:cNvSpPr>
                <a:spLocks/>
              </p:cNvSpPr>
              <p:nvPr/>
            </p:nvSpPr>
            <p:spPr bwMode="auto">
              <a:xfrm>
                <a:off x="4330" y="1748"/>
                <a:ext cx="47" cy="40"/>
              </a:xfrm>
              <a:custGeom>
                <a:avLst/>
                <a:gdLst>
                  <a:gd name="T0" fmla="*/ 41 w 47"/>
                  <a:gd name="T1" fmla="*/ 15 h 40"/>
                  <a:gd name="T2" fmla="*/ 40 w 47"/>
                  <a:gd name="T3" fmla="*/ 16 h 40"/>
                  <a:gd name="T4" fmla="*/ 39 w 47"/>
                  <a:gd name="T5" fmla="*/ 15 h 40"/>
                  <a:gd name="T6" fmla="*/ 38 w 47"/>
                  <a:gd name="T7" fmla="*/ 11 h 40"/>
                  <a:gd name="T8" fmla="*/ 36 w 47"/>
                  <a:gd name="T9" fmla="*/ 9 h 40"/>
                  <a:gd name="T10" fmla="*/ 34 w 47"/>
                  <a:gd name="T11" fmla="*/ 6 h 40"/>
                  <a:gd name="T12" fmla="*/ 31 w 47"/>
                  <a:gd name="T13" fmla="*/ 4 h 40"/>
                  <a:gd name="T14" fmla="*/ 29 w 47"/>
                  <a:gd name="T15" fmla="*/ 2 h 40"/>
                  <a:gd name="T16" fmla="*/ 25 w 47"/>
                  <a:gd name="T17" fmla="*/ 1 h 40"/>
                  <a:gd name="T18" fmla="*/ 22 w 47"/>
                  <a:gd name="T19" fmla="*/ 0 h 40"/>
                  <a:gd name="T20" fmla="*/ 18 w 47"/>
                  <a:gd name="T21" fmla="*/ 0 h 40"/>
                  <a:gd name="T22" fmla="*/ 14 w 47"/>
                  <a:gd name="T23" fmla="*/ 1 h 40"/>
                  <a:gd name="T24" fmla="*/ 11 w 47"/>
                  <a:gd name="T25" fmla="*/ 3 h 40"/>
                  <a:gd name="T26" fmla="*/ 7 w 47"/>
                  <a:gd name="T27" fmla="*/ 5 h 40"/>
                  <a:gd name="T28" fmla="*/ 5 w 47"/>
                  <a:gd name="T29" fmla="*/ 7 h 40"/>
                  <a:gd name="T30" fmla="*/ 3 w 47"/>
                  <a:gd name="T31" fmla="*/ 11 h 40"/>
                  <a:gd name="T32" fmla="*/ 1 w 47"/>
                  <a:gd name="T33" fmla="*/ 14 h 40"/>
                  <a:gd name="T34" fmla="*/ 0 w 47"/>
                  <a:gd name="T35" fmla="*/ 18 h 40"/>
                  <a:gd name="T36" fmla="*/ 0 w 47"/>
                  <a:gd name="T37" fmla="*/ 22 h 40"/>
                  <a:gd name="T38" fmla="*/ 1 w 47"/>
                  <a:gd name="T39" fmla="*/ 26 h 40"/>
                  <a:gd name="T40" fmla="*/ 3 w 47"/>
                  <a:gd name="T41" fmla="*/ 29 h 40"/>
                  <a:gd name="T42" fmla="*/ 5 w 47"/>
                  <a:gd name="T43" fmla="*/ 33 h 40"/>
                  <a:gd name="T44" fmla="*/ 7 w 47"/>
                  <a:gd name="T45" fmla="*/ 35 h 40"/>
                  <a:gd name="T46" fmla="*/ 11 w 47"/>
                  <a:gd name="T47" fmla="*/ 37 h 40"/>
                  <a:gd name="T48" fmla="*/ 14 w 47"/>
                  <a:gd name="T49" fmla="*/ 39 h 40"/>
                  <a:gd name="T50" fmla="*/ 18 w 47"/>
                  <a:gd name="T51" fmla="*/ 40 h 40"/>
                  <a:gd name="T52" fmla="*/ 22 w 47"/>
                  <a:gd name="T53" fmla="*/ 40 h 40"/>
                  <a:gd name="T54" fmla="*/ 25 w 47"/>
                  <a:gd name="T55" fmla="*/ 39 h 40"/>
                  <a:gd name="T56" fmla="*/ 28 w 47"/>
                  <a:gd name="T57" fmla="*/ 38 h 40"/>
                  <a:gd name="T58" fmla="*/ 31 w 47"/>
                  <a:gd name="T59" fmla="*/ 37 h 40"/>
                  <a:gd name="T60" fmla="*/ 33 w 47"/>
                  <a:gd name="T61" fmla="*/ 35 h 40"/>
                  <a:gd name="T62" fmla="*/ 36 w 47"/>
                  <a:gd name="T63" fmla="*/ 32 h 40"/>
                  <a:gd name="T64" fmla="*/ 37 w 47"/>
                  <a:gd name="T65" fmla="*/ 30 h 40"/>
                  <a:gd name="T66" fmla="*/ 39 w 47"/>
                  <a:gd name="T67" fmla="*/ 27 h 40"/>
                  <a:gd name="T68" fmla="*/ 39 w 47"/>
                  <a:gd name="T69" fmla="*/ 26 h 40"/>
                  <a:gd name="T70" fmla="*/ 40 w 47"/>
                  <a:gd name="T71" fmla="*/ 26 h 40"/>
                  <a:gd name="T72" fmla="*/ 41 w 47"/>
                  <a:gd name="T73" fmla="*/ 26 h 40"/>
                  <a:gd name="T74" fmla="*/ 42 w 47"/>
                  <a:gd name="T75" fmla="*/ 27 h 40"/>
                  <a:gd name="T76" fmla="*/ 43 w 47"/>
                  <a:gd name="T77" fmla="*/ 27 h 40"/>
                  <a:gd name="T78" fmla="*/ 45 w 47"/>
                  <a:gd name="T79" fmla="*/ 26 h 40"/>
                  <a:gd name="T80" fmla="*/ 46 w 47"/>
                  <a:gd name="T81" fmla="*/ 24 h 40"/>
                  <a:gd name="T82" fmla="*/ 47 w 47"/>
                  <a:gd name="T83" fmla="*/ 22 h 40"/>
                  <a:gd name="T84" fmla="*/ 47 w 47"/>
                  <a:gd name="T85" fmla="*/ 20 h 40"/>
                  <a:gd name="T86" fmla="*/ 46 w 47"/>
                  <a:gd name="T87" fmla="*/ 18 h 40"/>
                  <a:gd name="T88" fmla="*/ 45 w 47"/>
                  <a:gd name="T89" fmla="*/ 16 h 40"/>
                  <a:gd name="T90" fmla="*/ 43 w 47"/>
                  <a:gd name="T91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7" h="40">
                    <a:moveTo>
                      <a:pt x="42" y="15"/>
                    </a:moveTo>
                    <a:lnTo>
                      <a:pt x="41" y="15"/>
                    </a:lnTo>
                    <a:lnTo>
                      <a:pt x="41" y="16"/>
                    </a:lnTo>
                    <a:lnTo>
                      <a:pt x="40" y="16"/>
                    </a:lnTo>
                    <a:lnTo>
                      <a:pt x="39" y="16"/>
                    </a:lnTo>
                    <a:lnTo>
                      <a:pt x="39" y="15"/>
                    </a:lnTo>
                    <a:lnTo>
                      <a:pt x="39" y="13"/>
                    </a:lnTo>
                    <a:lnTo>
                      <a:pt x="38" y="11"/>
                    </a:lnTo>
                    <a:lnTo>
                      <a:pt x="37" y="10"/>
                    </a:lnTo>
                    <a:lnTo>
                      <a:pt x="36" y="9"/>
                    </a:lnTo>
                    <a:lnTo>
                      <a:pt x="35" y="7"/>
                    </a:lnTo>
                    <a:lnTo>
                      <a:pt x="34" y="6"/>
                    </a:lnTo>
                    <a:lnTo>
                      <a:pt x="33" y="5"/>
                    </a:lnTo>
                    <a:lnTo>
                      <a:pt x="31" y="4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2"/>
                    </a:lnTo>
                    <a:lnTo>
                      <a:pt x="11" y="3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9"/>
                    </a:lnTo>
                    <a:lnTo>
                      <a:pt x="3" y="11"/>
                    </a:lnTo>
                    <a:lnTo>
                      <a:pt x="2" y="12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1" y="24"/>
                    </a:lnTo>
                    <a:lnTo>
                      <a:pt x="1" y="26"/>
                    </a:lnTo>
                    <a:lnTo>
                      <a:pt x="2" y="28"/>
                    </a:lnTo>
                    <a:lnTo>
                      <a:pt x="3" y="29"/>
                    </a:lnTo>
                    <a:lnTo>
                      <a:pt x="4" y="31"/>
                    </a:lnTo>
                    <a:lnTo>
                      <a:pt x="5" y="33"/>
                    </a:lnTo>
                    <a:lnTo>
                      <a:pt x="6" y="34"/>
                    </a:lnTo>
                    <a:lnTo>
                      <a:pt x="7" y="35"/>
                    </a:lnTo>
                    <a:lnTo>
                      <a:pt x="9" y="36"/>
                    </a:lnTo>
                    <a:lnTo>
                      <a:pt x="11" y="37"/>
                    </a:lnTo>
                    <a:lnTo>
                      <a:pt x="12" y="38"/>
                    </a:lnTo>
                    <a:lnTo>
                      <a:pt x="14" y="39"/>
                    </a:lnTo>
                    <a:lnTo>
                      <a:pt x="16" y="39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2" y="40"/>
                    </a:lnTo>
                    <a:lnTo>
                      <a:pt x="23" y="39"/>
                    </a:lnTo>
                    <a:lnTo>
                      <a:pt x="25" y="39"/>
                    </a:lnTo>
                    <a:lnTo>
                      <a:pt x="27" y="39"/>
                    </a:lnTo>
                    <a:lnTo>
                      <a:pt x="28" y="38"/>
                    </a:lnTo>
                    <a:lnTo>
                      <a:pt x="29" y="37"/>
                    </a:lnTo>
                    <a:lnTo>
                      <a:pt x="31" y="37"/>
                    </a:lnTo>
                    <a:lnTo>
                      <a:pt x="32" y="36"/>
                    </a:lnTo>
                    <a:lnTo>
                      <a:pt x="33" y="35"/>
                    </a:lnTo>
                    <a:lnTo>
                      <a:pt x="35" y="33"/>
                    </a:lnTo>
                    <a:lnTo>
                      <a:pt x="36" y="32"/>
                    </a:lnTo>
                    <a:lnTo>
                      <a:pt x="36" y="31"/>
                    </a:lnTo>
                    <a:lnTo>
                      <a:pt x="37" y="30"/>
                    </a:lnTo>
                    <a:lnTo>
                      <a:pt x="38" y="28"/>
                    </a:lnTo>
                    <a:lnTo>
                      <a:pt x="39" y="27"/>
                    </a:lnTo>
                    <a:lnTo>
                      <a:pt x="39" y="25"/>
                    </a:lnTo>
                    <a:lnTo>
                      <a:pt x="39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1" y="26"/>
                    </a:lnTo>
                    <a:lnTo>
                      <a:pt x="41" y="26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2" y="27"/>
                    </a:lnTo>
                    <a:lnTo>
                      <a:pt x="43" y="27"/>
                    </a:lnTo>
                    <a:lnTo>
                      <a:pt x="44" y="26"/>
                    </a:lnTo>
                    <a:lnTo>
                      <a:pt x="45" y="26"/>
                    </a:lnTo>
                    <a:lnTo>
                      <a:pt x="45" y="25"/>
                    </a:lnTo>
                    <a:lnTo>
                      <a:pt x="46" y="24"/>
                    </a:lnTo>
                    <a:lnTo>
                      <a:pt x="46" y="23"/>
                    </a:lnTo>
                    <a:lnTo>
                      <a:pt x="47" y="22"/>
                    </a:lnTo>
                    <a:lnTo>
                      <a:pt x="47" y="21"/>
                    </a:lnTo>
                    <a:lnTo>
                      <a:pt x="47" y="20"/>
                    </a:lnTo>
                    <a:lnTo>
                      <a:pt x="46" y="19"/>
                    </a:lnTo>
                    <a:lnTo>
                      <a:pt x="46" y="18"/>
                    </a:lnTo>
                    <a:lnTo>
                      <a:pt x="45" y="17"/>
                    </a:lnTo>
                    <a:lnTo>
                      <a:pt x="45" y="16"/>
                    </a:lnTo>
                    <a:lnTo>
                      <a:pt x="44" y="16"/>
                    </a:lnTo>
                    <a:lnTo>
                      <a:pt x="43" y="15"/>
                    </a:lnTo>
                    <a:lnTo>
                      <a:pt x="42" y="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68"/>
              <p:cNvSpPr>
                <a:spLocks/>
              </p:cNvSpPr>
              <p:nvPr/>
            </p:nvSpPr>
            <p:spPr bwMode="auto">
              <a:xfrm>
                <a:off x="4371" y="1771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3 h 3"/>
                  <a:gd name="T4" fmla="*/ 2 w 3"/>
                  <a:gd name="T5" fmla="*/ 2 h 3"/>
                  <a:gd name="T6" fmla="*/ 3 w 3"/>
                  <a:gd name="T7" fmla="*/ 2 h 3"/>
                  <a:gd name="T8" fmla="*/ 3 w 3"/>
                  <a:gd name="T9" fmla="*/ 1 h 3"/>
                  <a:gd name="T10" fmla="*/ 3 w 3"/>
                  <a:gd name="T11" fmla="*/ 1 h 3"/>
                  <a:gd name="T12" fmla="*/ 2 w 3"/>
                  <a:gd name="T13" fmla="*/ 0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0 w 3"/>
                  <a:gd name="T21" fmla="*/ 0 h 3"/>
                  <a:gd name="T22" fmla="*/ 0 w 3"/>
                  <a:gd name="T23" fmla="*/ 1 h 3"/>
                  <a:gd name="T24" fmla="*/ 0 w 3"/>
                  <a:gd name="T25" fmla="*/ 1 h 3"/>
                  <a:gd name="T26" fmla="*/ 0 w 3"/>
                  <a:gd name="T27" fmla="*/ 2 h 3"/>
                  <a:gd name="T28" fmla="*/ 0 w 3"/>
                  <a:gd name="T29" fmla="*/ 2 h 3"/>
                  <a:gd name="T30" fmla="*/ 1 w 3"/>
                  <a:gd name="T31" fmla="*/ 3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69"/>
              <p:cNvSpPr>
                <a:spLocks/>
              </p:cNvSpPr>
              <p:nvPr/>
            </p:nvSpPr>
            <p:spPr bwMode="auto">
              <a:xfrm>
                <a:off x="4341" y="1776"/>
                <a:ext cx="19" cy="6"/>
              </a:xfrm>
              <a:custGeom>
                <a:avLst/>
                <a:gdLst>
                  <a:gd name="T0" fmla="*/ 0 w 19"/>
                  <a:gd name="T1" fmla="*/ 0 h 6"/>
                  <a:gd name="T2" fmla="*/ 0 w 19"/>
                  <a:gd name="T3" fmla="*/ 1 h 6"/>
                  <a:gd name="T4" fmla="*/ 0 w 19"/>
                  <a:gd name="T5" fmla="*/ 1 h 6"/>
                  <a:gd name="T6" fmla="*/ 1 w 19"/>
                  <a:gd name="T7" fmla="*/ 2 h 6"/>
                  <a:gd name="T8" fmla="*/ 1 w 19"/>
                  <a:gd name="T9" fmla="*/ 3 h 6"/>
                  <a:gd name="T10" fmla="*/ 1 w 19"/>
                  <a:gd name="T11" fmla="*/ 3 h 6"/>
                  <a:gd name="T12" fmla="*/ 2 w 19"/>
                  <a:gd name="T13" fmla="*/ 4 h 6"/>
                  <a:gd name="T14" fmla="*/ 3 w 19"/>
                  <a:gd name="T15" fmla="*/ 4 h 6"/>
                  <a:gd name="T16" fmla="*/ 3 w 19"/>
                  <a:gd name="T17" fmla="*/ 5 h 6"/>
                  <a:gd name="T18" fmla="*/ 5 w 19"/>
                  <a:gd name="T19" fmla="*/ 6 h 6"/>
                  <a:gd name="T20" fmla="*/ 6 w 19"/>
                  <a:gd name="T21" fmla="*/ 6 h 6"/>
                  <a:gd name="T22" fmla="*/ 7 w 19"/>
                  <a:gd name="T23" fmla="*/ 6 h 6"/>
                  <a:gd name="T24" fmla="*/ 8 w 19"/>
                  <a:gd name="T25" fmla="*/ 6 h 6"/>
                  <a:gd name="T26" fmla="*/ 9 w 19"/>
                  <a:gd name="T27" fmla="*/ 6 h 6"/>
                  <a:gd name="T28" fmla="*/ 10 w 19"/>
                  <a:gd name="T29" fmla="*/ 6 h 6"/>
                  <a:gd name="T30" fmla="*/ 10 w 19"/>
                  <a:gd name="T31" fmla="*/ 6 h 6"/>
                  <a:gd name="T32" fmla="*/ 11 w 19"/>
                  <a:gd name="T33" fmla="*/ 6 h 6"/>
                  <a:gd name="T34" fmla="*/ 19 w 19"/>
                  <a:gd name="T35" fmla="*/ 0 h 6"/>
                  <a:gd name="T36" fmla="*/ 0 w 19"/>
                  <a:gd name="T3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6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3" name="Freeform 370"/>
              <p:cNvSpPr>
                <a:spLocks/>
              </p:cNvSpPr>
              <p:nvPr/>
            </p:nvSpPr>
            <p:spPr bwMode="auto">
              <a:xfrm>
                <a:off x="4343" y="1777"/>
                <a:ext cx="12" cy="2"/>
              </a:xfrm>
              <a:custGeom>
                <a:avLst/>
                <a:gdLst>
                  <a:gd name="T0" fmla="*/ 0 w 12"/>
                  <a:gd name="T1" fmla="*/ 0 h 2"/>
                  <a:gd name="T2" fmla="*/ 1 w 12"/>
                  <a:gd name="T3" fmla="*/ 2 h 2"/>
                  <a:gd name="T4" fmla="*/ 9 w 12"/>
                  <a:gd name="T5" fmla="*/ 2 h 2"/>
                  <a:gd name="T6" fmla="*/ 12 w 12"/>
                  <a:gd name="T7" fmla="*/ 0 h 2"/>
                  <a:gd name="T8" fmla="*/ 0 w 1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">
                    <a:moveTo>
                      <a:pt x="0" y="0"/>
                    </a:moveTo>
                    <a:lnTo>
                      <a:pt x="1" y="2"/>
                    </a:lnTo>
                    <a:lnTo>
                      <a:pt x="9" y="2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371"/>
              <p:cNvSpPr>
                <a:spLocks/>
              </p:cNvSpPr>
              <p:nvPr/>
            </p:nvSpPr>
            <p:spPr bwMode="auto">
              <a:xfrm>
                <a:off x="4338" y="1756"/>
                <a:ext cx="5" cy="5"/>
              </a:xfrm>
              <a:custGeom>
                <a:avLst/>
                <a:gdLst>
                  <a:gd name="T0" fmla="*/ 2 w 5"/>
                  <a:gd name="T1" fmla="*/ 5 h 5"/>
                  <a:gd name="T2" fmla="*/ 3 w 5"/>
                  <a:gd name="T3" fmla="*/ 5 h 5"/>
                  <a:gd name="T4" fmla="*/ 4 w 5"/>
                  <a:gd name="T5" fmla="*/ 4 h 5"/>
                  <a:gd name="T6" fmla="*/ 5 w 5"/>
                  <a:gd name="T7" fmla="*/ 4 h 5"/>
                  <a:gd name="T8" fmla="*/ 5 w 5"/>
                  <a:gd name="T9" fmla="*/ 3 h 5"/>
                  <a:gd name="T10" fmla="*/ 5 w 5"/>
                  <a:gd name="T11" fmla="*/ 2 h 5"/>
                  <a:gd name="T12" fmla="*/ 4 w 5"/>
                  <a:gd name="T13" fmla="*/ 1 h 5"/>
                  <a:gd name="T14" fmla="*/ 3 w 5"/>
                  <a:gd name="T15" fmla="*/ 1 h 5"/>
                  <a:gd name="T16" fmla="*/ 2 w 5"/>
                  <a:gd name="T17" fmla="*/ 0 h 5"/>
                  <a:gd name="T18" fmla="*/ 1 w 5"/>
                  <a:gd name="T19" fmla="*/ 1 h 5"/>
                  <a:gd name="T20" fmla="*/ 1 w 5"/>
                  <a:gd name="T21" fmla="*/ 1 h 5"/>
                  <a:gd name="T22" fmla="*/ 0 w 5"/>
                  <a:gd name="T23" fmla="*/ 2 h 5"/>
                  <a:gd name="T24" fmla="*/ 0 w 5"/>
                  <a:gd name="T25" fmla="*/ 3 h 5"/>
                  <a:gd name="T26" fmla="*/ 0 w 5"/>
                  <a:gd name="T27" fmla="*/ 4 h 5"/>
                  <a:gd name="T28" fmla="*/ 1 w 5"/>
                  <a:gd name="T29" fmla="*/ 4 h 5"/>
                  <a:gd name="T30" fmla="*/ 1 w 5"/>
                  <a:gd name="T31" fmla="*/ 5 h 5"/>
                  <a:gd name="T32" fmla="*/ 2 w 5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lnTo>
                      <a:pt x="3" y="5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72"/>
              <p:cNvSpPr>
                <a:spLocks/>
              </p:cNvSpPr>
              <p:nvPr/>
            </p:nvSpPr>
            <p:spPr bwMode="auto">
              <a:xfrm>
                <a:off x="4353" y="1756"/>
                <a:ext cx="6" cy="6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5 w 6"/>
                  <a:gd name="T5" fmla="*/ 5 h 6"/>
                  <a:gd name="T6" fmla="*/ 6 w 6"/>
                  <a:gd name="T7" fmla="*/ 4 h 6"/>
                  <a:gd name="T8" fmla="*/ 6 w 6"/>
                  <a:gd name="T9" fmla="*/ 3 h 6"/>
                  <a:gd name="T10" fmla="*/ 6 w 6"/>
                  <a:gd name="T11" fmla="*/ 2 h 6"/>
                  <a:gd name="T12" fmla="*/ 5 w 6"/>
                  <a:gd name="T13" fmla="*/ 1 h 6"/>
                  <a:gd name="T14" fmla="*/ 4 w 6"/>
                  <a:gd name="T15" fmla="*/ 1 h 6"/>
                  <a:gd name="T16" fmla="*/ 3 w 6"/>
                  <a:gd name="T17" fmla="*/ 0 h 6"/>
                  <a:gd name="T18" fmla="*/ 3 w 6"/>
                  <a:gd name="T19" fmla="*/ 1 h 6"/>
                  <a:gd name="T20" fmla="*/ 2 w 6"/>
                  <a:gd name="T21" fmla="*/ 1 h 6"/>
                  <a:gd name="T22" fmla="*/ 2 w 6"/>
                  <a:gd name="T23" fmla="*/ 1 h 6"/>
                  <a:gd name="T24" fmla="*/ 1 w 6"/>
                  <a:gd name="T25" fmla="*/ 1 h 6"/>
                  <a:gd name="T26" fmla="*/ 1 w 6"/>
                  <a:gd name="T27" fmla="*/ 2 h 6"/>
                  <a:gd name="T28" fmla="*/ 1 w 6"/>
                  <a:gd name="T29" fmla="*/ 2 h 6"/>
                  <a:gd name="T30" fmla="*/ 0 w 6"/>
                  <a:gd name="T31" fmla="*/ 3 h 6"/>
                  <a:gd name="T32" fmla="*/ 0 w 6"/>
                  <a:gd name="T33" fmla="*/ 3 h 6"/>
                  <a:gd name="T34" fmla="*/ 0 w 6"/>
                  <a:gd name="T35" fmla="*/ 4 h 6"/>
                  <a:gd name="T36" fmla="*/ 1 w 6"/>
                  <a:gd name="T37" fmla="*/ 4 h 6"/>
                  <a:gd name="T38" fmla="*/ 1 w 6"/>
                  <a:gd name="T39" fmla="*/ 5 h 6"/>
                  <a:gd name="T40" fmla="*/ 1 w 6"/>
                  <a:gd name="T41" fmla="*/ 5 h 6"/>
                  <a:gd name="T42" fmla="*/ 2 w 6"/>
                  <a:gd name="T43" fmla="*/ 6 h 6"/>
                  <a:gd name="T44" fmla="*/ 2 w 6"/>
                  <a:gd name="T45" fmla="*/ 6 h 6"/>
                  <a:gd name="T46" fmla="*/ 3 w 6"/>
                  <a:gd name="T47" fmla="*/ 6 h 6"/>
                  <a:gd name="T48" fmla="*/ 3 w 6"/>
                  <a:gd name="T4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lnTo>
                      <a:pt x="4" y="6"/>
                    </a:lnTo>
                    <a:lnTo>
                      <a:pt x="5" y="5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73"/>
              <p:cNvSpPr>
                <a:spLocks/>
              </p:cNvSpPr>
              <p:nvPr/>
            </p:nvSpPr>
            <p:spPr bwMode="auto">
              <a:xfrm>
                <a:off x="4340" y="1757"/>
                <a:ext cx="11" cy="14"/>
              </a:xfrm>
              <a:custGeom>
                <a:avLst/>
                <a:gdLst>
                  <a:gd name="T0" fmla="*/ 3 w 11"/>
                  <a:gd name="T1" fmla="*/ 12 h 14"/>
                  <a:gd name="T2" fmla="*/ 8 w 11"/>
                  <a:gd name="T3" fmla="*/ 3 h 14"/>
                  <a:gd name="T4" fmla="*/ 8 w 11"/>
                  <a:gd name="T5" fmla="*/ 0 h 14"/>
                  <a:gd name="T6" fmla="*/ 0 w 11"/>
                  <a:gd name="T7" fmla="*/ 14 h 14"/>
                  <a:gd name="T8" fmla="*/ 11 w 11"/>
                  <a:gd name="T9" fmla="*/ 14 h 14"/>
                  <a:gd name="T10" fmla="*/ 11 w 11"/>
                  <a:gd name="T11" fmla="*/ 12 h 14"/>
                  <a:gd name="T12" fmla="*/ 3 w 11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4">
                    <a:moveTo>
                      <a:pt x="3" y="12"/>
                    </a:moveTo>
                    <a:lnTo>
                      <a:pt x="8" y="3"/>
                    </a:lnTo>
                    <a:lnTo>
                      <a:pt x="8" y="0"/>
                    </a:lnTo>
                    <a:lnTo>
                      <a:pt x="0" y="14"/>
                    </a:lnTo>
                    <a:lnTo>
                      <a:pt x="11" y="14"/>
                    </a:lnTo>
                    <a:lnTo>
                      <a:pt x="11" y="12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18" name="Rectangle 375"/>
            <p:cNvSpPr>
              <a:spLocks noChangeArrowheads="1"/>
            </p:cNvSpPr>
            <p:nvPr/>
          </p:nvSpPr>
          <p:spPr bwMode="auto">
            <a:xfrm>
              <a:off x="6137275" y="2740025"/>
              <a:ext cx="455613" cy="277813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19" name="Rectangle 376"/>
            <p:cNvSpPr>
              <a:spLocks noChangeArrowheads="1"/>
            </p:cNvSpPr>
            <p:nvPr/>
          </p:nvSpPr>
          <p:spPr bwMode="auto">
            <a:xfrm>
              <a:off x="6592888" y="2741613"/>
              <a:ext cx="455613" cy="277813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320" name="Picture 377"/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32513" y="2459038"/>
              <a:ext cx="461963" cy="287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21" name="Group 380"/>
            <p:cNvGrpSpPr>
              <a:grpSpLocks/>
            </p:cNvGrpSpPr>
            <p:nvPr/>
          </p:nvGrpSpPr>
          <p:grpSpPr bwMode="auto">
            <a:xfrm>
              <a:off x="6711950" y="2457450"/>
              <a:ext cx="187325" cy="277813"/>
              <a:chOff x="4228" y="1548"/>
              <a:chExt cx="118" cy="175"/>
            </a:xfrm>
          </p:grpSpPr>
          <p:pic>
            <p:nvPicPr>
              <p:cNvPr id="322" name="Picture 378"/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228" y="1548"/>
                <a:ext cx="118" cy="1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3" name="Picture 379"/>
              <p:cNvPicPr>
                <a:picLocks noChangeAspect="1" noChangeArrowheads="1"/>
              </p:cNvPicPr>
              <p:nvPr/>
            </p:nvPicPr>
            <p:blipFill>
              <a:blip r:embed="rId1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228" y="1548"/>
                <a:ext cx="118" cy="1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26" name="グループ化 425"/>
          <p:cNvGrpSpPr/>
          <p:nvPr/>
        </p:nvGrpSpPr>
        <p:grpSpPr>
          <a:xfrm>
            <a:off x="4215034" y="5259289"/>
            <a:ext cx="578287" cy="473924"/>
            <a:chOff x="3208338" y="3263901"/>
            <a:chExt cx="990600" cy="792163"/>
          </a:xfrm>
        </p:grpSpPr>
        <p:pic>
          <p:nvPicPr>
            <p:cNvPr id="427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8" name="Picture 9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29" name="グループ化 428"/>
          <p:cNvGrpSpPr/>
          <p:nvPr/>
        </p:nvGrpSpPr>
        <p:grpSpPr>
          <a:xfrm>
            <a:off x="4217965" y="5791804"/>
            <a:ext cx="565731" cy="484384"/>
            <a:chOff x="6099175" y="2339975"/>
            <a:chExt cx="990600" cy="790575"/>
          </a:xfrm>
        </p:grpSpPr>
        <p:pic>
          <p:nvPicPr>
            <p:cNvPr id="430" name="Picture 26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99175" y="2339975"/>
              <a:ext cx="990600" cy="790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31" name="Group 271"/>
            <p:cNvGrpSpPr>
              <a:grpSpLocks/>
            </p:cNvGrpSpPr>
            <p:nvPr/>
          </p:nvGrpSpPr>
          <p:grpSpPr bwMode="auto">
            <a:xfrm>
              <a:off x="6137275" y="2454275"/>
              <a:ext cx="911225" cy="560388"/>
              <a:chOff x="3866" y="1546"/>
              <a:chExt cx="574" cy="353"/>
            </a:xfrm>
          </p:grpSpPr>
          <p:sp>
            <p:nvSpPr>
              <p:cNvPr id="540" name="Rectangle 269"/>
              <p:cNvSpPr>
                <a:spLocks noChangeArrowheads="1"/>
              </p:cNvSpPr>
              <p:nvPr/>
            </p:nvSpPr>
            <p:spPr bwMode="auto">
              <a:xfrm>
                <a:off x="3866" y="1546"/>
                <a:ext cx="574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1" name="Rectangle 270"/>
              <p:cNvSpPr>
                <a:spLocks noChangeArrowheads="1"/>
              </p:cNvSpPr>
              <p:nvPr/>
            </p:nvSpPr>
            <p:spPr bwMode="auto">
              <a:xfrm>
                <a:off x="3866" y="1546"/>
                <a:ext cx="574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432" name="Group 320"/>
            <p:cNvGrpSpPr>
              <a:grpSpLocks/>
            </p:cNvGrpSpPr>
            <p:nvPr/>
          </p:nvGrpSpPr>
          <p:grpSpPr bwMode="auto">
            <a:xfrm>
              <a:off x="6189663" y="2771775"/>
              <a:ext cx="366713" cy="215900"/>
              <a:chOff x="3899" y="1746"/>
              <a:chExt cx="231" cy="136"/>
            </a:xfrm>
          </p:grpSpPr>
          <p:sp>
            <p:nvSpPr>
              <p:cNvPr id="493" name="Freeform 273"/>
              <p:cNvSpPr>
                <a:spLocks/>
              </p:cNvSpPr>
              <p:nvPr/>
            </p:nvSpPr>
            <p:spPr bwMode="auto">
              <a:xfrm>
                <a:off x="4076" y="1796"/>
                <a:ext cx="43" cy="52"/>
              </a:xfrm>
              <a:custGeom>
                <a:avLst/>
                <a:gdLst>
                  <a:gd name="T0" fmla="*/ 1 w 43"/>
                  <a:gd name="T1" fmla="*/ 3 h 52"/>
                  <a:gd name="T2" fmla="*/ 2 w 43"/>
                  <a:gd name="T3" fmla="*/ 1 h 52"/>
                  <a:gd name="T4" fmla="*/ 3 w 43"/>
                  <a:gd name="T5" fmla="*/ 1 h 52"/>
                  <a:gd name="T6" fmla="*/ 5 w 43"/>
                  <a:gd name="T7" fmla="*/ 0 h 52"/>
                  <a:gd name="T8" fmla="*/ 8 w 43"/>
                  <a:gd name="T9" fmla="*/ 0 h 52"/>
                  <a:gd name="T10" fmla="*/ 10 w 43"/>
                  <a:gd name="T11" fmla="*/ 0 h 52"/>
                  <a:gd name="T12" fmla="*/ 13 w 43"/>
                  <a:gd name="T13" fmla="*/ 0 h 52"/>
                  <a:gd name="T14" fmla="*/ 16 w 43"/>
                  <a:gd name="T15" fmla="*/ 1 h 52"/>
                  <a:gd name="T16" fmla="*/ 20 w 43"/>
                  <a:gd name="T17" fmla="*/ 1 h 52"/>
                  <a:gd name="T18" fmla="*/ 23 w 43"/>
                  <a:gd name="T19" fmla="*/ 2 h 52"/>
                  <a:gd name="T20" fmla="*/ 26 w 43"/>
                  <a:gd name="T21" fmla="*/ 2 h 52"/>
                  <a:gd name="T22" fmla="*/ 28 w 43"/>
                  <a:gd name="T23" fmla="*/ 3 h 52"/>
                  <a:gd name="T24" fmla="*/ 31 w 43"/>
                  <a:gd name="T25" fmla="*/ 3 h 52"/>
                  <a:gd name="T26" fmla="*/ 33 w 43"/>
                  <a:gd name="T27" fmla="*/ 4 h 52"/>
                  <a:gd name="T28" fmla="*/ 35 w 43"/>
                  <a:gd name="T29" fmla="*/ 4 h 52"/>
                  <a:gd name="T30" fmla="*/ 36 w 43"/>
                  <a:gd name="T31" fmla="*/ 5 h 52"/>
                  <a:gd name="T32" fmla="*/ 36 w 43"/>
                  <a:gd name="T33" fmla="*/ 5 h 52"/>
                  <a:gd name="T34" fmla="*/ 36 w 43"/>
                  <a:gd name="T35" fmla="*/ 5 h 52"/>
                  <a:gd name="T36" fmla="*/ 36 w 43"/>
                  <a:gd name="T37" fmla="*/ 4 h 52"/>
                  <a:gd name="T38" fmla="*/ 36 w 43"/>
                  <a:gd name="T39" fmla="*/ 4 h 52"/>
                  <a:gd name="T40" fmla="*/ 37 w 43"/>
                  <a:gd name="T41" fmla="*/ 3 h 52"/>
                  <a:gd name="T42" fmla="*/ 37 w 43"/>
                  <a:gd name="T43" fmla="*/ 3 h 52"/>
                  <a:gd name="T44" fmla="*/ 38 w 43"/>
                  <a:gd name="T45" fmla="*/ 3 h 52"/>
                  <a:gd name="T46" fmla="*/ 39 w 43"/>
                  <a:gd name="T47" fmla="*/ 2 h 52"/>
                  <a:gd name="T48" fmla="*/ 40 w 43"/>
                  <a:gd name="T49" fmla="*/ 2 h 52"/>
                  <a:gd name="T50" fmla="*/ 41 w 43"/>
                  <a:gd name="T51" fmla="*/ 2 h 52"/>
                  <a:gd name="T52" fmla="*/ 42 w 43"/>
                  <a:gd name="T53" fmla="*/ 3 h 52"/>
                  <a:gd name="T54" fmla="*/ 42 w 43"/>
                  <a:gd name="T55" fmla="*/ 3 h 52"/>
                  <a:gd name="T56" fmla="*/ 43 w 43"/>
                  <a:gd name="T57" fmla="*/ 3 h 52"/>
                  <a:gd name="T58" fmla="*/ 43 w 43"/>
                  <a:gd name="T59" fmla="*/ 3 h 52"/>
                  <a:gd name="T60" fmla="*/ 43 w 43"/>
                  <a:gd name="T61" fmla="*/ 4 h 52"/>
                  <a:gd name="T62" fmla="*/ 43 w 43"/>
                  <a:gd name="T63" fmla="*/ 4 h 52"/>
                  <a:gd name="T64" fmla="*/ 43 w 43"/>
                  <a:gd name="T65" fmla="*/ 4 h 52"/>
                  <a:gd name="T66" fmla="*/ 43 w 43"/>
                  <a:gd name="T67" fmla="*/ 52 h 52"/>
                  <a:gd name="T68" fmla="*/ 36 w 43"/>
                  <a:gd name="T69" fmla="*/ 52 h 52"/>
                  <a:gd name="T70" fmla="*/ 36 w 43"/>
                  <a:gd name="T71" fmla="*/ 49 h 52"/>
                  <a:gd name="T72" fmla="*/ 36 w 43"/>
                  <a:gd name="T73" fmla="*/ 42 h 52"/>
                  <a:gd name="T74" fmla="*/ 36 w 43"/>
                  <a:gd name="T75" fmla="*/ 34 h 52"/>
                  <a:gd name="T76" fmla="*/ 36 w 43"/>
                  <a:gd name="T77" fmla="*/ 31 h 52"/>
                  <a:gd name="T78" fmla="*/ 35 w 43"/>
                  <a:gd name="T79" fmla="*/ 30 h 52"/>
                  <a:gd name="T80" fmla="*/ 33 w 43"/>
                  <a:gd name="T81" fmla="*/ 30 h 52"/>
                  <a:gd name="T82" fmla="*/ 31 w 43"/>
                  <a:gd name="T83" fmla="*/ 29 h 52"/>
                  <a:gd name="T84" fmla="*/ 29 w 43"/>
                  <a:gd name="T85" fmla="*/ 29 h 52"/>
                  <a:gd name="T86" fmla="*/ 27 w 43"/>
                  <a:gd name="T87" fmla="*/ 28 h 52"/>
                  <a:gd name="T88" fmla="*/ 25 w 43"/>
                  <a:gd name="T89" fmla="*/ 28 h 52"/>
                  <a:gd name="T90" fmla="*/ 22 w 43"/>
                  <a:gd name="T91" fmla="*/ 27 h 52"/>
                  <a:gd name="T92" fmla="*/ 20 w 43"/>
                  <a:gd name="T93" fmla="*/ 26 h 52"/>
                  <a:gd name="T94" fmla="*/ 17 w 43"/>
                  <a:gd name="T95" fmla="*/ 25 h 52"/>
                  <a:gd name="T96" fmla="*/ 14 w 43"/>
                  <a:gd name="T97" fmla="*/ 25 h 52"/>
                  <a:gd name="T98" fmla="*/ 12 w 43"/>
                  <a:gd name="T99" fmla="*/ 24 h 52"/>
                  <a:gd name="T100" fmla="*/ 9 w 43"/>
                  <a:gd name="T101" fmla="*/ 23 h 52"/>
                  <a:gd name="T102" fmla="*/ 7 w 43"/>
                  <a:gd name="T103" fmla="*/ 23 h 52"/>
                  <a:gd name="T104" fmla="*/ 4 w 43"/>
                  <a:gd name="T105" fmla="*/ 22 h 52"/>
                  <a:gd name="T106" fmla="*/ 2 w 43"/>
                  <a:gd name="T107" fmla="*/ 22 h 52"/>
                  <a:gd name="T108" fmla="*/ 0 w 43"/>
                  <a:gd name="T109" fmla="*/ 21 h 52"/>
                  <a:gd name="T110" fmla="*/ 1 w 43"/>
                  <a:gd name="T111" fmla="*/ 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2">
                    <a:moveTo>
                      <a:pt x="1" y="3"/>
                    </a:moveTo>
                    <a:lnTo>
                      <a:pt x="2" y="1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20" y="1"/>
                    </a:lnTo>
                    <a:lnTo>
                      <a:pt x="23" y="2"/>
                    </a:lnTo>
                    <a:lnTo>
                      <a:pt x="26" y="2"/>
                    </a:lnTo>
                    <a:lnTo>
                      <a:pt x="28" y="3"/>
                    </a:lnTo>
                    <a:lnTo>
                      <a:pt x="31" y="3"/>
                    </a:lnTo>
                    <a:lnTo>
                      <a:pt x="33" y="4"/>
                    </a:lnTo>
                    <a:lnTo>
                      <a:pt x="35" y="4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9" y="2"/>
                    </a:lnTo>
                    <a:lnTo>
                      <a:pt x="40" y="2"/>
                    </a:lnTo>
                    <a:lnTo>
                      <a:pt x="41" y="2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52"/>
                    </a:lnTo>
                    <a:lnTo>
                      <a:pt x="36" y="52"/>
                    </a:lnTo>
                    <a:lnTo>
                      <a:pt x="36" y="49"/>
                    </a:lnTo>
                    <a:lnTo>
                      <a:pt x="36" y="42"/>
                    </a:lnTo>
                    <a:lnTo>
                      <a:pt x="36" y="34"/>
                    </a:lnTo>
                    <a:lnTo>
                      <a:pt x="36" y="31"/>
                    </a:lnTo>
                    <a:lnTo>
                      <a:pt x="35" y="30"/>
                    </a:lnTo>
                    <a:lnTo>
                      <a:pt x="33" y="30"/>
                    </a:lnTo>
                    <a:lnTo>
                      <a:pt x="31" y="29"/>
                    </a:lnTo>
                    <a:lnTo>
                      <a:pt x="29" y="29"/>
                    </a:lnTo>
                    <a:lnTo>
                      <a:pt x="27" y="28"/>
                    </a:lnTo>
                    <a:lnTo>
                      <a:pt x="25" y="28"/>
                    </a:lnTo>
                    <a:lnTo>
                      <a:pt x="22" y="27"/>
                    </a:lnTo>
                    <a:lnTo>
                      <a:pt x="20" y="26"/>
                    </a:lnTo>
                    <a:lnTo>
                      <a:pt x="17" y="25"/>
                    </a:lnTo>
                    <a:lnTo>
                      <a:pt x="14" y="25"/>
                    </a:lnTo>
                    <a:lnTo>
                      <a:pt x="12" y="24"/>
                    </a:lnTo>
                    <a:lnTo>
                      <a:pt x="9" y="23"/>
                    </a:lnTo>
                    <a:lnTo>
                      <a:pt x="7" y="23"/>
                    </a:lnTo>
                    <a:lnTo>
                      <a:pt x="4" y="22"/>
                    </a:lnTo>
                    <a:lnTo>
                      <a:pt x="2" y="22"/>
                    </a:lnTo>
                    <a:lnTo>
                      <a:pt x="0" y="21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4" name="Freeform 274"/>
              <p:cNvSpPr>
                <a:spLocks/>
              </p:cNvSpPr>
              <p:nvPr/>
            </p:nvSpPr>
            <p:spPr bwMode="auto">
              <a:xfrm>
                <a:off x="4065" y="1785"/>
                <a:ext cx="25" cy="22"/>
              </a:xfrm>
              <a:custGeom>
                <a:avLst/>
                <a:gdLst>
                  <a:gd name="T0" fmla="*/ 25 w 25"/>
                  <a:gd name="T1" fmla="*/ 22 h 22"/>
                  <a:gd name="T2" fmla="*/ 25 w 25"/>
                  <a:gd name="T3" fmla="*/ 0 h 22"/>
                  <a:gd name="T4" fmla="*/ 0 w 25"/>
                  <a:gd name="T5" fmla="*/ 5 h 22"/>
                  <a:gd name="T6" fmla="*/ 0 w 25"/>
                  <a:gd name="T7" fmla="*/ 22 h 22"/>
                  <a:gd name="T8" fmla="*/ 25 w 25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2">
                    <a:moveTo>
                      <a:pt x="25" y="22"/>
                    </a:moveTo>
                    <a:lnTo>
                      <a:pt x="25" y="0"/>
                    </a:lnTo>
                    <a:lnTo>
                      <a:pt x="0" y="5"/>
                    </a:lnTo>
                    <a:lnTo>
                      <a:pt x="0" y="22"/>
                    </a:lnTo>
                    <a:lnTo>
                      <a:pt x="25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5" name="Freeform 275"/>
              <p:cNvSpPr>
                <a:spLocks/>
              </p:cNvSpPr>
              <p:nvPr/>
            </p:nvSpPr>
            <p:spPr bwMode="auto">
              <a:xfrm>
                <a:off x="4069" y="1791"/>
                <a:ext cx="17" cy="26"/>
              </a:xfrm>
              <a:custGeom>
                <a:avLst/>
                <a:gdLst>
                  <a:gd name="T0" fmla="*/ 17 w 17"/>
                  <a:gd name="T1" fmla="*/ 0 h 26"/>
                  <a:gd name="T2" fmla="*/ 0 w 17"/>
                  <a:gd name="T3" fmla="*/ 0 h 26"/>
                  <a:gd name="T4" fmla="*/ 0 w 17"/>
                  <a:gd name="T5" fmla="*/ 26 h 26"/>
                  <a:gd name="T6" fmla="*/ 6 w 17"/>
                  <a:gd name="T7" fmla="*/ 26 h 26"/>
                  <a:gd name="T8" fmla="*/ 17 w 17"/>
                  <a:gd name="T9" fmla="*/ 25 h 26"/>
                  <a:gd name="T10" fmla="*/ 17 w 17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6">
                    <a:moveTo>
                      <a:pt x="17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6" y="26"/>
                    </a:lnTo>
                    <a:lnTo>
                      <a:pt x="17" y="2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6" name="Freeform 276"/>
              <p:cNvSpPr>
                <a:spLocks/>
              </p:cNvSpPr>
              <p:nvPr/>
            </p:nvSpPr>
            <p:spPr bwMode="auto">
              <a:xfrm>
                <a:off x="4049" y="1798"/>
                <a:ext cx="61" cy="48"/>
              </a:xfrm>
              <a:custGeom>
                <a:avLst/>
                <a:gdLst>
                  <a:gd name="T0" fmla="*/ 14 w 61"/>
                  <a:gd name="T1" fmla="*/ 0 h 48"/>
                  <a:gd name="T2" fmla="*/ 13 w 61"/>
                  <a:gd name="T3" fmla="*/ 0 h 48"/>
                  <a:gd name="T4" fmla="*/ 13 w 61"/>
                  <a:gd name="T5" fmla="*/ 0 h 48"/>
                  <a:gd name="T6" fmla="*/ 12 w 61"/>
                  <a:gd name="T7" fmla="*/ 0 h 48"/>
                  <a:gd name="T8" fmla="*/ 11 w 61"/>
                  <a:gd name="T9" fmla="*/ 1 h 48"/>
                  <a:gd name="T10" fmla="*/ 9 w 61"/>
                  <a:gd name="T11" fmla="*/ 1 h 48"/>
                  <a:gd name="T12" fmla="*/ 8 w 61"/>
                  <a:gd name="T13" fmla="*/ 2 h 48"/>
                  <a:gd name="T14" fmla="*/ 7 w 61"/>
                  <a:gd name="T15" fmla="*/ 3 h 48"/>
                  <a:gd name="T16" fmla="*/ 5 w 61"/>
                  <a:gd name="T17" fmla="*/ 4 h 48"/>
                  <a:gd name="T18" fmla="*/ 3 w 61"/>
                  <a:gd name="T19" fmla="*/ 7 h 48"/>
                  <a:gd name="T20" fmla="*/ 2 w 61"/>
                  <a:gd name="T21" fmla="*/ 12 h 48"/>
                  <a:gd name="T22" fmla="*/ 1 w 61"/>
                  <a:gd name="T23" fmla="*/ 18 h 48"/>
                  <a:gd name="T24" fmla="*/ 1 w 61"/>
                  <a:gd name="T25" fmla="*/ 25 h 48"/>
                  <a:gd name="T26" fmla="*/ 0 w 61"/>
                  <a:gd name="T27" fmla="*/ 31 h 48"/>
                  <a:gd name="T28" fmla="*/ 0 w 61"/>
                  <a:gd name="T29" fmla="*/ 37 h 48"/>
                  <a:gd name="T30" fmla="*/ 1 w 61"/>
                  <a:gd name="T31" fmla="*/ 41 h 48"/>
                  <a:gd name="T32" fmla="*/ 1 w 61"/>
                  <a:gd name="T33" fmla="*/ 43 h 48"/>
                  <a:gd name="T34" fmla="*/ 54 w 61"/>
                  <a:gd name="T35" fmla="*/ 48 h 48"/>
                  <a:gd name="T36" fmla="*/ 53 w 61"/>
                  <a:gd name="T37" fmla="*/ 34 h 48"/>
                  <a:gd name="T38" fmla="*/ 53 w 61"/>
                  <a:gd name="T39" fmla="*/ 34 h 48"/>
                  <a:gd name="T40" fmla="*/ 53 w 61"/>
                  <a:gd name="T41" fmla="*/ 34 h 48"/>
                  <a:gd name="T42" fmla="*/ 54 w 61"/>
                  <a:gd name="T43" fmla="*/ 33 h 48"/>
                  <a:gd name="T44" fmla="*/ 54 w 61"/>
                  <a:gd name="T45" fmla="*/ 33 h 48"/>
                  <a:gd name="T46" fmla="*/ 55 w 61"/>
                  <a:gd name="T47" fmla="*/ 33 h 48"/>
                  <a:gd name="T48" fmla="*/ 55 w 61"/>
                  <a:gd name="T49" fmla="*/ 32 h 48"/>
                  <a:gd name="T50" fmla="*/ 56 w 61"/>
                  <a:gd name="T51" fmla="*/ 32 h 48"/>
                  <a:gd name="T52" fmla="*/ 56 w 61"/>
                  <a:gd name="T53" fmla="*/ 31 h 48"/>
                  <a:gd name="T54" fmla="*/ 58 w 61"/>
                  <a:gd name="T55" fmla="*/ 30 h 48"/>
                  <a:gd name="T56" fmla="*/ 59 w 61"/>
                  <a:gd name="T57" fmla="*/ 29 h 48"/>
                  <a:gd name="T58" fmla="*/ 60 w 61"/>
                  <a:gd name="T59" fmla="*/ 28 h 48"/>
                  <a:gd name="T60" fmla="*/ 60 w 61"/>
                  <a:gd name="T61" fmla="*/ 27 h 48"/>
                  <a:gd name="T62" fmla="*/ 61 w 61"/>
                  <a:gd name="T63" fmla="*/ 25 h 48"/>
                  <a:gd name="T64" fmla="*/ 61 w 61"/>
                  <a:gd name="T65" fmla="*/ 24 h 48"/>
                  <a:gd name="T66" fmla="*/ 61 w 61"/>
                  <a:gd name="T67" fmla="*/ 22 h 48"/>
                  <a:gd name="T68" fmla="*/ 60 w 61"/>
                  <a:gd name="T69" fmla="*/ 20 h 48"/>
                  <a:gd name="T70" fmla="*/ 60 w 61"/>
                  <a:gd name="T71" fmla="*/ 19 h 48"/>
                  <a:gd name="T72" fmla="*/ 59 w 61"/>
                  <a:gd name="T73" fmla="*/ 18 h 48"/>
                  <a:gd name="T74" fmla="*/ 58 w 61"/>
                  <a:gd name="T75" fmla="*/ 15 h 48"/>
                  <a:gd name="T76" fmla="*/ 56 w 61"/>
                  <a:gd name="T77" fmla="*/ 12 h 48"/>
                  <a:gd name="T78" fmla="*/ 54 w 61"/>
                  <a:gd name="T79" fmla="*/ 9 h 48"/>
                  <a:gd name="T80" fmla="*/ 51 w 61"/>
                  <a:gd name="T81" fmla="*/ 6 h 48"/>
                  <a:gd name="T82" fmla="*/ 49 w 61"/>
                  <a:gd name="T83" fmla="*/ 3 h 48"/>
                  <a:gd name="T84" fmla="*/ 45 w 61"/>
                  <a:gd name="T85" fmla="*/ 1 h 48"/>
                  <a:gd name="T86" fmla="*/ 45 w 61"/>
                  <a:gd name="T87" fmla="*/ 1 h 48"/>
                  <a:gd name="T88" fmla="*/ 44 w 61"/>
                  <a:gd name="T89" fmla="*/ 1 h 48"/>
                  <a:gd name="T90" fmla="*/ 43 w 61"/>
                  <a:gd name="T91" fmla="*/ 0 h 48"/>
                  <a:gd name="T92" fmla="*/ 42 w 61"/>
                  <a:gd name="T93" fmla="*/ 0 h 48"/>
                  <a:gd name="T94" fmla="*/ 41 w 61"/>
                  <a:gd name="T95" fmla="*/ 0 h 48"/>
                  <a:gd name="T96" fmla="*/ 39 w 61"/>
                  <a:gd name="T97" fmla="*/ 0 h 48"/>
                  <a:gd name="T98" fmla="*/ 38 w 61"/>
                  <a:gd name="T99" fmla="*/ 0 h 48"/>
                  <a:gd name="T100" fmla="*/ 37 w 61"/>
                  <a:gd name="T101" fmla="*/ 0 h 48"/>
                  <a:gd name="T102" fmla="*/ 27 w 61"/>
                  <a:gd name="T103" fmla="*/ 12 h 48"/>
                  <a:gd name="T104" fmla="*/ 19 w 61"/>
                  <a:gd name="T105" fmla="*/ 0 h 48"/>
                  <a:gd name="T106" fmla="*/ 14 w 61"/>
                  <a:gd name="T10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1" h="48">
                    <a:moveTo>
                      <a:pt x="14" y="0"/>
                    </a:moveTo>
                    <a:lnTo>
                      <a:pt x="13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1" y="18"/>
                    </a:lnTo>
                    <a:lnTo>
                      <a:pt x="1" y="25"/>
                    </a:lnTo>
                    <a:lnTo>
                      <a:pt x="0" y="31"/>
                    </a:lnTo>
                    <a:lnTo>
                      <a:pt x="0" y="37"/>
                    </a:lnTo>
                    <a:lnTo>
                      <a:pt x="1" y="41"/>
                    </a:lnTo>
                    <a:lnTo>
                      <a:pt x="1" y="43"/>
                    </a:lnTo>
                    <a:lnTo>
                      <a:pt x="54" y="48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5" y="33"/>
                    </a:lnTo>
                    <a:lnTo>
                      <a:pt x="55" y="32"/>
                    </a:lnTo>
                    <a:lnTo>
                      <a:pt x="56" y="32"/>
                    </a:lnTo>
                    <a:lnTo>
                      <a:pt x="56" y="31"/>
                    </a:lnTo>
                    <a:lnTo>
                      <a:pt x="58" y="30"/>
                    </a:lnTo>
                    <a:lnTo>
                      <a:pt x="59" y="29"/>
                    </a:lnTo>
                    <a:lnTo>
                      <a:pt x="60" y="28"/>
                    </a:lnTo>
                    <a:lnTo>
                      <a:pt x="60" y="27"/>
                    </a:lnTo>
                    <a:lnTo>
                      <a:pt x="61" y="25"/>
                    </a:lnTo>
                    <a:lnTo>
                      <a:pt x="61" y="24"/>
                    </a:lnTo>
                    <a:lnTo>
                      <a:pt x="61" y="22"/>
                    </a:lnTo>
                    <a:lnTo>
                      <a:pt x="60" y="20"/>
                    </a:lnTo>
                    <a:lnTo>
                      <a:pt x="60" y="19"/>
                    </a:lnTo>
                    <a:lnTo>
                      <a:pt x="59" y="18"/>
                    </a:lnTo>
                    <a:lnTo>
                      <a:pt x="58" y="15"/>
                    </a:lnTo>
                    <a:lnTo>
                      <a:pt x="56" y="12"/>
                    </a:lnTo>
                    <a:lnTo>
                      <a:pt x="54" y="9"/>
                    </a:lnTo>
                    <a:lnTo>
                      <a:pt x="51" y="6"/>
                    </a:lnTo>
                    <a:lnTo>
                      <a:pt x="49" y="3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27" y="12"/>
                    </a:lnTo>
                    <a:lnTo>
                      <a:pt x="19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7" name="Freeform 277"/>
              <p:cNvSpPr>
                <a:spLocks/>
              </p:cNvSpPr>
              <p:nvPr/>
            </p:nvSpPr>
            <p:spPr bwMode="auto">
              <a:xfrm>
                <a:off x="4052" y="1800"/>
                <a:ext cx="55" cy="45"/>
              </a:xfrm>
              <a:custGeom>
                <a:avLst/>
                <a:gdLst>
                  <a:gd name="T0" fmla="*/ 0 w 55"/>
                  <a:gd name="T1" fmla="*/ 39 h 45"/>
                  <a:gd name="T2" fmla="*/ 0 w 55"/>
                  <a:gd name="T3" fmla="*/ 28 h 45"/>
                  <a:gd name="T4" fmla="*/ 0 w 55"/>
                  <a:gd name="T5" fmla="*/ 20 h 45"/>
                  <a:gd name="T6" fmla="*/ 1 w 55"/>
                  <a:gd name="T7" fmla="*/ 14 h 45"/>
                  <a:gd name="T8" fmla="*/ 1 w 55"/>
                  <a:gd name="T9" fmla="*/ 9 h 45"/>
                  <a:gd name="T10" fmla="*/ 2 w 55"/>
                  <a:gd name="T11" fmla="*/ 7 h 45"/>
                  <a:gd name="T12" fmla="*/ 3 w 55"/>
                  <a:gd name="T13" fmla="*/ 5 h 45"/>
                  <a:gd name="T14" fmla="*/ 3 w 55"/>
                  <a:gd name="T15" fmla="*/ 4 h 45"/>
                  <a:gd name="T16" fmla="*/ 3 w 55"/>
                  <a:gd name="T17" fmla="*/ 4 h 45"/>
                  <a:gd name="T18" fmla="*/ 4 w 55"/>
                  <a:gd name="T19" fmla="*/ 4 h 45"/>
                  <a:gd name="T20" fmla="*/ 4 w 55"/>
                  <a:gd name="T21" fmla="*/ 3 h 45"/>
                  <a:gd name="T22" fmla="*/ 5 w 55"/>
                  <a:gd name="T23" fmla="*/ 2 h 45"/>
                  <a:gd name="T24" fmla="*/ 6 w 55"/>
                  <a:gd name="T25" fmla="*/ 2 h 45"/>
                  <a:gd name="T26" fmla="*/ 7 w 55"/>
                  <a:gd name="T27" fmla="*/ 1 h 45"/>
                  <a:gd name="T28" fmla="*/ 8 w 55"/>
                  <a:gd name="T29" fmla="*/ 1 h 45"/>
                  <a:gd name="T30" fmla="*/ 9 w 55"/>
                  <a:gd name="T31" fmla="*/ 1 h 45"/>
                  <a:gd name="T32" fmla="*/ 10 w 55"/>
                  <a:gd name="T33" fmla="*/ 0 h 45"/>
                  <a:gd name="T34" fmla="*/ 15 w 55"/>
                  <a:gd name="T35" fmla="*/ 0 h 45"/>
                  <a:gd name="T36" fmla="*/ 24 w 55"/>
                  <a:gd name="T37" fmla="*/ 13 h 45"/>
                  <a:gd name="T38" fmla="*/ 35 w 55"/>
                  <a:gd name="T39" fmla="*/ 0 h 45"/>
                  <a:gd name="T40" fmla="*/ 39 w 55"/>
                  <a:gd name="T41" fmla="*/ 0 h 45"/>
                  <a:gd name="T42" fmla="*/ 41 w 55"/>
                  <a:gd name="T43" fmla="*/ 1 h 45"/>
                  <a:gd name="T44" fmla="*/ 44 w 55"/>
                  <a:gd name="T45" fmla="*/ 2 h 45"/>
                  <a:gd name="T46" fmla="*/ 46 w 55"/>
                  <a:gd name="T47" fmla="*/ 5 h 45"/>
                  <a:gd name="T48" fmla="*/ 49 w 55"/>
                  <a:gd name="T49" fmla="*/ 7 h 45"/>
                  <a:gd name="T50" fmla="*/ 51 w 55"/>
                  <a:gd name="T51" fmla="*/ 10 h 45"/>
                  <a:gd name="T52" fmla="*/ 52 w 55"/>
                  <a:gd name="T53" fmla="*/ 13 h 45"/>
                  <a:gd name="T54" fmla="*/ 53 w 55"/>
                  <a:gd name="T55" fmla="*/ 14 h 45"/>
                  <a:gd name="T56" fmla="*/ 54 w 55"/>
                  <a:gd name="T57" fmla="*/ 15 h 45"/>
                  <a:gd name="T58" fmla="*/ 54 w 55"/>
                  <a:gd name="T59" fmla="*/ 16 h 45"/>
                  <a:gd name="T60" fmla="*/ 55 w 55"/>
                  <a:gd name="T61" fmla="*/ 18 h 45"/>
                  <a:gd name="T62" fmla="*/ 55 w 55"/>
                  <a:gd name="T63" fmla="*/ 20 h 45"/>
                  <a:gd name="T64" fmla="*/ 54 w 55"/>
                  <a:gd name="T65" fmla="*/ 23 h 45"/>
                  <a:gd name="T66" fmla="*/ 53 w 55"/>
                  <a:gd name="T67" fmla="*/ 24 h 45"/>
                  <a:gd name="T68" fmla="*/ 52 w 55"/>
                  <a:gd name="T69" fmla="*/ 26 h 45"/>
                  <a:gd name="T70" fmla="*/ 51 w 55"/>
                  <a:gd name="T71" fmla="*/ 27 h 45"/>
                  <a:gd name="T72" fmla="*/ 49 w 55"/>
                  <a:gd name="T73" fmla="*/ 29 h 45"/>
                  <a:gd name="T74" fmla="*/ 48 w 55"/>
                  <a:gd name="T75" fmla="*/ 30 h 45"/>
                  <a:gd name="T76" fmla="*/ 47 w 55"/>
                  <a:gd name="T77" fmla="*/ 30 h 45"/>
                  <a:gd name="T78" fmla="*/ 47 w 55"/>
                  <a:gd name="T79" fmla="*/ 31 h 45"/>
                  <a:gd name="T80" fmla="*/ 46 w 55"/>
                  <a:gd name="T81" fmla="*/ 31 h 45"/>
                  <a:gd name="T82" fmla="*/ 48 w 55"/>
                  <a:gd name="T83" fmla="*/ 45 h 45"/>
                  <a:gd name="T84" fmla="*/ 0 w 55"/>
                  <a:gd name="T85" fmla="*/ 3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5" h="45">
                    <a:moveTo>
                      <a:pt x="0" y="39"/>
                    </a:moveTo>
                    <a:lnTo>
                      <a:pt x="0" y="28"/>
                    </a:lnTo>
                    <a:lnTo>
                      <a:pt x="0" y="20"/>
                    </a:lnTo>
                    <a:lnTo>
                      <a:pt x="1" y="14"/>
                    </a:lnTo>
                    <a:lnTo>
                      <a:pt x="1" y="9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4" y="13"/>
                    </a:lnTo>
                    <a:lnTo>
                      <a:pt x="35" y="0"/>
                    </a:lnTo>
                    <a:lnTo>
                      <a:pt x="39" y="0"/>
                    </a:lnTo>
                    <a:lnTo>
                      <a:pt x="41" y="1"/>
                    </a:lnTo>
                    <a:lnTo>
                      <a:pt x="44" y="2"/>
                    </a:lnTo>
                    <a:lnTo>
                      <a:pt x="46" y="5"/>
                    </a:lnTo>
                    <a:lnTo>
                      <a:pt x="49" y="7"/>
                    </a:lnTo>
                    <a:lnTo>
                      <a:pt x="51" y="10"/>
                    </a:lnTo>
                    <a:lnTo>
                      <a:pt x="52" y="13"/>
                    </a:lnTo>
                    <a:lnTo>
                      <a:pt x="53" y="14"/>
                    </a:lnTo>
                    <a:lnTo>
                      <a:pt x="54" y="15"/>
                    </a:lnTo>
                    <a:lnTo>
                      <a:pt x="54" y="16"/>
                    </a:lnTo>
                    <a:lnTo>
                      <a:pt x="55" y="18"/>
                    </a:lnTo>
                    <a:lnTo>
                      <a:pt x="55" y="20"/>
                    </a:lnTo>
                    <a:lnTo>
                      <a:pt x="54" y="23"/>
                    </a:lnTo>
                    <a:lnTo>
                      <a:pt x="53" y="24"/>
                    </a:lnTo>
                    <a:lnTo>
                      <a:pt x="52" y="26"/>
                    </a:lnTo>
                    <a:lnTo>
                      <a:pt x="51" y="27"/>
                    </a:lnTo>
                    <a:lnTo>
                      <a:pt x="49" y="29"/>
                    </a:lnTo>
                    <a:lnTo>
                      <a:pt x="48" y="30"/>
                    </a:lnTo>
                    <a:lnTo>
                      <a:pt x="47" y="30"/>
                    </a:lnTo>
                    <a:lnTo>
                      <a:pt x="47" y="31"/>
                    </a:lnTo>
                    <a:lnTo>
                      <a:pt x="46" y="31"/>
                    </a:lnTo>
                    <a:lnTo>
                      <a:pt x="48" y="45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8" name="Freeform 278"/>
              <p:cNvSpPr>
                <a:spLocks/>
              </p:cNvSpPr>
              <p:nvPr/>
            </p:nvSpPr>
            <p:spPr bwMode="auto">
              <a:xfrm>
                <a:off x="4064" y="1820"/>
                <a:ext cx="40" cy="18"/>
              </a:xfrm>
              <a:custGeom>
                <a:avLst/>
                <a:gdLst>
                  <a:gd name="T0" fmla="*/ 15 w 40"/>
                  <a:gd name="T1" fmla="*/ 18 h 18"/>
                  <a:gd name="T2" fmla="*/ 16 w 40"/>
                  <a:gd name="T3" fmla="*/ 18 h 18"/>
                  <a:gd name="T4" fmla="*/ 18 w 40"/>
                  <a:gd name="T5" fmla="*/ 18 h 18"/>
                  <a:gd name="T6" fmla="*/ 19 w 40"/>
                  <a:gd name="T7" fmla="*/ 18 h 18"/>
                  <a:gd name="T8" fmla="*/ 21 w 40"/>
                  <a:gd name="T9" fmla="*/ 18 h 18"/>
                  <a:gd name="T10" fmla="*/ 22 w 40"/>
                  <a:gd name="T11" fmla="*/ 17 h 18"/>
                  <a:gd name="T12" fmla="*/ 24 w 40"/>
                  <a:gd name="T13" fmla="*/ 17 h 18"/>
                  <a:gd name="T14" fmla="*/ 26 w 40"/>
                  <a:gd name="T15" fmla="*/ 16 h 18"/>
                  <a:gd name="T16" fmla="*/ 28 w 40"/>
                  <a:gd name="T17" fmla="*/ 15 h 18"/>
                  <a:gd name="T18" fmla="*/ 30 w 40"/>
                  <a:gd name="T19" fmla="*/ 15 h 18"/>
                  <a:gd name="T20" fmla="*/ 32 w 40"/>
                  <a:gd name="T21" fmla="*/ 14 h 18"/>
                  <a:gd name="T22" fmla="*/ 34 w 40"/>
                  <a:gd name="T23" fmla="*/ 13 h 18"/>
                  <a:gd name="T24" fmla="*/ 36 w 40"/>
                  <a:gd name="T25" fmla="*/ 12 h 18"/>
                  <a:gd name="T26" fmla="*/ 37 w 40"/>
                  <a:gd name="T27" fmla="*/ 12 h 18"/>
                  <a:gd name="T28" fmla="*/ 39 w 40"/>
                  <a:gd name="T29" fmla="*/ 11 h 18"/>
                  <a:gd name="T30" fmla="*/ 40 w 40"/>
                  <a:gd name="T31" fmla="*/ 10 h 18"/>
                  <a:gd name="T32" fmla="*/ 40 w 40"/>
                  <a:gd name="T33" fmla="*/ 9 h 18"/>
                  <a:gd name="T34" fmla="*/ 33 w 40"/>
                  <a:gd name="T35" fmla="*/ 0 h 18"/>
                  <a:gd name="T36" fmla="*/ 33 w 40"/>
                  <a:gd name="T37" fmla="*/ 1 h 18"/>
                  <a:gd name="T38" fmla="*/ 32 w 40"/>
                  <a:gd name="T39" fmla="*/ 2 h 18"/>
                  <a:gd name="T40" fmla="*/ 32 w 40"/>
                  <a:gd name="T41" fmla="*/ 2 h 18"/>
                  <a:gd name="T42" fmla="*/ 31 w 40"/>
                  <a:gd name="T43" fmla="*/ 3 h 18"/>
                  <a:gd name="T44" fmla="*/ 31 w 40"/>
                  <a:gd name="T45" fmla="*/ 3 h 18"/>
                  <a:gd name="T46" fmla="*/ 30 w 40"/>
                  <a:gd name="T47" fmla="*/ 3 h 18"/>
                  <a:gd name="T48" fmla="*/ 29 w 40"/>
                  <a:gd name="T49" fmla="*/ 4 h 18"/>
                  <a:gd name="T50" fmla="*/ 29 w 40"/>
                  <a:gd name="T51" fmla="*/ 4 h 18"/>
                  <a:gd name="T52" fmla="*/ 27 w 40"/>
                  <a:gd name="T53" fmla="*/ 5 h 18"/>
                  <a:gd name="T54" fmla="*/ 26 w 40"/>
                  <a:gd name="T55" fmla="*/ 5 h 18"/>
                  <a:gd name="T56" fmla="*/ 24 w 40"/>
                  <a:gd name="T57" fmla="*/ 6 h 18"/>
                  <a:gd name="T58" fmla="*/ 22 w 40"/>
                  <a:gd name="T59" fmla="*/ 7 h 18"/>
                  <a:gd name="T60" fmla="*/ 20 w 40"/>
                  <a:gd name="T61" fmla="*/ 7 h 18"/>
                  <a:gd name="T62" fmla="*/ 18 w 40"/>
                  <a:gd name="T63" fmla="*/ 8 h 18"/>
                  <a:gd name="T64" fmla="*/ 15 w 40"/>
                  <a:gd name="T65" fmla="*/ 8 h 18"/>
                  <a:gd name="T66" fmla="*/ 14 w 40"/>
                  <a:gd name="T67" fmla="*/ 8 h 18"/>
                  <a:gd name="T68" fmla="*/ 13 w 40"/>
                  <a:gd name="T69" fmla="*/ 7 h 18"/>
                  <a:gd name="T70" fmla="*/ 12 w 40"/>
                  <a:gd name="T71" fmla="*/ 5 h 18"/>
                  <a:gd name="T72" fmla="*/ 11 w 40"/>
                  <a:gd name="T73" fmla="*/ 4 h 18"/>
                  <a:gd name="T74" fmla="*/ 10 w 40"/>
                  <a:gd name="T75" fmla="*/ 3 h 18"/>
                  <a:gd name="T76" fmla="*/ 10 w 40"/>
                  <a:gd name="T77" fmla="*/ 3 h 18"/>
                  <a:gd name="T78" fmla="*/ 9 w 40"/>
                  <a:gd name="T79" fmla="*/ 2 h 18"/>
                  <a:gd name="T80" fmla="*/ 8 w 40"/>
                  <a:gd name="T81" fmla="*/ 2 h 18"/>
                  <a:gd name="T82" fmla="*/ 7 w 40"/>
                  <a:gd name="T83" fmla="*/ 2 h 18"/>
                  <a:gd name="T84" fmla="*/ 6 w 40"/>
                  <a:gd name="T85" fmla="*/ 3 h 18"/>
                  <a:gd name="T86" fmla="*/ 6 w 40"/>
                  <a:gd name="T87" fmla="*/ 5 h 18"/>
                  <a:gd name="T88" fmla="*/ 7 w 40"/>
                  <a:gd name="T89" fmla="*/ 7 h 18"/>
                  <a:gd name="T90" fmla="*/ 7 w 40"/>
                  <a:gd name="T91" fmla="*/ 8 h 18"/>
                  <a:gd name="T92" fmla="*/ 0 w 40"/>
                  <a:gd name="T93" fmla="*/ 7 h 18"/>
                  <a:gd name="T94" fmla="*/ 2 w 40"/>
                  <a:gd name="T95" fmla="*/ 18 h 18"/>
                  <a:gd name="T96" fmla="*/ 3 w 40"/>
                  <a:gd name="T97" fmla="*/ 18 h 18"/>
                  <a:gd name="T98" fmla="*/ 5 w 40"/>
                  <a:gd name="T99" fmla="*/ 18 h 18"/>
                  <a:gd name="T100" fmla="*/ 8 w 40"/>
                  <a:gd name="T101" fmla="*/ 18 h 18"/>
                  <a:gd name="T102" fmla="*/ 10 w 40"/>
                  <a:gd name="T103" fmla="*/ 18 h 18"/>
                  <a:gd name="T104" fmla="*/ 12 w 40"/>
                  <a:gd name="T105" fmla="*/ 18 h 18"/>
                  <a:gd name="T106" fmla="*/ 14 w 40"/>
                  <a:gd name="T107" fmla="*/ 18 h 18"/>
                  <a:gd name="T108" fmla="*/ 15 w 40"/>
                  <a:gd name="T109" fmla="*/ 18 h 18"/>
                  <a:gd name="T110" fmla="*/ 15 w 40"/>
                  <a:gd name="T11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" h="18">
                    <a:moveTo>
                      <a:pt x="15" y="18"/>
                    </a:moveTo>
                    <a:lnTo>
                      <a:pt x="16" y="18"/>
                    </a:lnTo>
                    <a:lnTo>
                      <a:pt x="18" y="18"/>
                    </a:lnTo>
                    <a:lnTo>
                      <a:pt x="19" y="18"/>
                    </a:lnTo>
                    <a:lnTo>
                      <a:pt x="21" y="18"/>
                    </a:lnTo>
                    <a:lnTo>
                      <a:pt x="22" y="17"/>
                    </a:lnTo>
                    <a:lnTo>
                      <a:pt x="24" y="17"/>
                    </a:lnTo>
                    <a:lnTo>
                      <a:pt x="26" y="16"/>
                    </a:lnTo>
                    <a:lnTo>
                      <a:pt x="28" y="15"/>
                    </a:lnTo>
                    <a:lnTo>
                      <a:pt x="30" y="15"/>
                    </a:lnTo>
                    <a:lnTo>
                      <a:pt x="32" y="14"/>
                    </a:lnTo>
                    <a:lnTo>
                      <a:pt x="34" y="13"/>
                    </a:lnTo>
                    <a:lnTo>
                      <a:pt x="36" y="12"/>
                    </a:lnTo>
                    <a:lnTo>
                      <a:pt x="37" y="12"/>
                    </a:lnTo>
                    <a:lnTo>
                      <a:pt x="39" y="11"/>
                    </a:lnTo>
                    <a:lnTo>
                      <a:pt x="40" y="10"/>
                    </a:lnTo>
                    <a:lnTo>
                      <a:pt x="40" y="9"/>
                    </a:lnTo>
                    <a:lnTo>
                      <a:pt x="33" y="0"/>
                    </a:lnTo>
                    <a:lnTo>
                      <a:pt x="33" y="1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0" y="3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7" y="5"/>
                    </a:lnTo>
                    <a:lnTo>
                      <a:pt x="26" y="5"/>
                    </a:lnTo>
                    <a:lnTo>
                      <a:pt x="24" y="6"/>
                    </a:lnTo>
                    <a:lnTo>
                      <a:pt x="22" y="7"/>
                    </a:lnTo>
                    <a:lnTo>
                      <a:pt x="20" y="7"/>
                    </a:lnTo>
                    <a:lnTo>
                      <a:pt x="18" y="8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7"/>
                    </a:lnTo>
                    <a:lnTo>
                      <a:pt x="12" y="5"/>
                    </a:lnTo>
                    <a:lnTo>
                      <a:pt x="11" y="4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0" y="7"/>
                    </a:lnTo>
                    <a:lnTo>
                      <a:pt x="2" y="18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8" y="18"/>
                    </a:lnTo>
                    <a:lnTo>
                      <a:pt x="10" y="18"/>
                    </a:lnTo>
                    <a:lnTo>
                      <a:pt x="12" y="18"/>
                    </a:lnTo>
                    <a:lnTo>
                      <a:pt x="14" y="18"/>
                    </a:lnTo>
                    <a:lnTo>
                      <a:pt x="15" y="18"/>
                    </a:lnTo>
                    <a:lnTo>
                      <a:pt x="15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9" name="Freeform 279"/>
              <p:cNvSpPr>
                <a:spLocks/>
              </p:cNvSpPr>
              <p:nvPr/>
            </p:nvSpPr>
            <p:spPr bwMode="auto">
              <a:xfrm>
                <a:off x="4079" y="1817"/>
                <a:ext cx="28" cy="19"/>
              </a:xfrm>
              <a:custGeom>
                <a:avLst/>
                <a:gdLst>
                  <a:gd name="T0" fmla="*/ 2 w 28"/>
                  <a:gd name="T1" fmla="*/ 19 h 19"/>
                  <a:gd name="T2" fmla="*/ 3 w 28"/>
                  <a:gd name="T3" fmla="*/ 19 h 19"/>
                  <a:gd name="T4" fmla="*/ 4 w 28"/>
                  <a:gd name="T5" fmla="*/ 19 h 19"/>
                  <a:gd name="T6" fmla="*/ 6 w 28"/>
                  <a:gd name="T7" fmla="*/ 18 h 19"/>
                  <a:gd name="T8" fmla="*/ 7 w 28"/>
                  <a:gd name="T9" fmla="*/ 18 h 19"/>
                  <a:gd name="T10" fmla="*/ 9 w 28"/>
                  <a:gd name="T11" fmla="*/ 17 h 19"/>
                  <a:gd name="T12" fmla="*/ 10 w 28"/>
                  <a:gd name="T13" fmla="*/ 17 h 19"/>
                  <a:gd name="T14" fmla="*/ 12 w 28"/>
                  <a:gd name="T15" fmla="*/ 16 h 19"/>
                  <a:gd name="T16" fmla="*/ 14 w 28"/>
                  <a:gd name="T17" fmla="*/ 16 h 19"/>
                  <a:gd name="T18" fmla="*/ 15 w 28"/>
                  <a:gd name="T19" fmla="*/ 15 h 19"/>
                  <a:gd name="T20" fmla="*/ 17 w 28"/>
                  <a:gd name="T21" fmla="*/ 14 h 19"/>
                  <a:gd name="T22" fmla="*/ 19 w 28"/>
                  <a:gd name="T23" fmla="*/ 14 h 19"/>
                  <a:gd name="T24" fmla="*/ 20 w 28"/>
                  <a:gd name="T25" fmla="*/ 13 h 19"/>
                  <a:gd name="T26" fmla="*/ 21 w 28"/>
                  <a:gd name="T27" fmla="*/ 12 h 19"/>
                  <a:gd name="T28" fmla="*/ 23 w 28"/>
                  <a:gd name="T29" fmla="*/ 12 h 19"/>
                  <a:gd name="T30" fmla="*/ 23 w 28"/>
                  <a:gd name="T31" fmla="*/ 11 h 19"/>
                  <a:gd name="T32" fmla="*/ 24 w 28"/>
                  <a:gd name="T33" fmla="*/ 11 h 19"/>
                  <a:gd name="T34" fmla="*/ 26 w 28"/>
                  <a:gd name="T35" fmla="*/ 9 h 19"/>
                  <a:gd name="T36" fmla="*/ 27 w 28"/>
                  <a:gd name="T37" fmla="*/ 8 h 19"/>
                  <a:gd name="T38" fmla="*/ 28 w 28"/>
                  <a:gd name="T39" fmla="*/ 7 h 19"/>
                  <a:gd name="T40" fmla="*/ 28 w 28"/>
                  <a:gd name="T41" fmla="*/ 6 h 19"/>
                  <a:gd name="T42" fmla="*/ 28 w 28"/>
                  <a:gd name="T43" fmla="*/ 5 h 19"/>
                  <a:gd name="T44" fmla="*/ 28 w 28"/>
                  <a:gd name="T45" fmla="*/ 3 h 19"/>
                  <a:gd name="T46" fmla="*/ 28 w 28"/>
                  <a:gd name="T47" fmla="*/ 1 h 19"/>
                  <a:gd name="T48" fmla="*/ 27 w 28"/>
                  <a:gd name="T49" fmla="*/ 0 h 19"/>
                  <a:gd name="T50" fmla="*/ 20 w 28"/>
                  <a:gd name="T51" fmla="*/ 3 h 19"/>
                  <a:gd name="T52" fmla="*/ 20 w 28"/>
                  <a:gd name="T53" fmla="*/ 4 h 19"/>
                  <a:gd name="T54" fmla="*/ 19 w 28"/>
                  <a:gd name="T55" fmla="*/ 6 h 19"/>
                  <a:gd name="T56" fmla="*/ 18 w 28"/>
                  <a:gd name="T57" fmla="*/ 7 h 19"/>
                  <a:gd name="T58" fmla="*/ 17 w 28"/>
                  <a:gd name="T59" fmla="*/ 8 h 19"/>
                  <a:gd name="T60" fmla="*/ 15 w 28"/>
                  <a:gd name="T61" fmla="*/ 9 h 19"/>
                  <a:gd name="T62" fmla="*/ 12 w 28"/>
                  <a:gd name="T63" fmla="*/ 10 h 19"/>
                  <a:gd name="T64" fmla="*/ 9 w 28"/>
                  <a:gd name="T65" fmla="*/ 11 h 19"/>
                  <a:gd name="T66" fmla="*/ 7 w 28"/>
                  <a:gd name="T67" fmla="*/ 12 h 19"/>
                  <a:gd name="T68" fmla="*/ 5 w 28"/>
                  <a:gd name="T69" fmla="*/ 12 h 19"/>
                  <a:gd name="T70" fmla="*/ 3 w 28"/>
                  <a:gd name="T71" fmla="*/ 12 h 19"/>
                  <a:gd name="T72" fmla="*/ 1 w 28"/>
                  <a:gd name="T73" fmla="*/ 12 h 19"/>
                  <a:gd name="T74" fmla="*/ 0 w 28"/>
                  <a:gd name="T75" fmla="*/ 13 h 19"/>
                  <a:gd name="T76" fmla="*/ 2 w 28"/>
                  <a:gd name="T7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8" h="19">
                    <a:moveTo>
                      <a:pt x="2" y="19"/>
                    </a:moveTo>
                    <a:lnTo>
                      <a:pt x="3" y="19"/>
                    </a:lnTo>
                    <a:lnTo>
                      <a:pt x="4" y="19"/>
                    </a:lnTo>
                    <a:lnTo>
                      <a:pt x="6" y="18"/>
                    </a:lnTo>
                    <a:lnTo>
                      <a:pt x="7" y="18"/>
                    </a:lnTo>
                    <a:lnTo>
                      <a:pt x="9" y="17"/>
                    </a:lnTo>
                    <a:lnTo>
                      <a:pt x="10" y="17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5" y="15"/>
                    </a:lnTo>
                    <a:lnTo>
                      <a:pt x="17" y="14"/>
                    </a:lnTo>
                    <a:lnTo>
                      <a:pt x="19" y="14"/>
                    </a:lnTo>
                    <a:lnTo>
                      <a:pt x="20" y="13"/>
                    </a:lnTo>
                    <a:lnTo>
                      <a:pt x="21" y="12"/>
                    </a:lnTo>
                    <a:lnTo>
                      <a:pt x="23" y="12"/>
                    </a:lnTo>
                    <a:lnTo>
                      <a:pt x="23" y="11"/>
                    </a:lnTo>
                    <a:lnTo>
                      <a:pt x="24" y="11"/>
                    </a:lnTo>
                    <a:lnTo>
                      <a:pt x="26" y="9"/>
                    </a:lnTo>
                    <a:lnTo>
                      <a:pt x="27" y="8"/>
                    </a:lnTo>
                    <a:lnTo>
                      <a:pt x="28" y="7"/>
                    </a:lnTo>
                    <a:lnTo>
                      <a:pt x="28" y="6"/>
                    </a:lnTo>
                    <a:lnTo>
                      <a:pt x="28" y="5"/>
                    </a:lnTo>
                    <a:lnTo>
                      <a:pt x="28" y="3"/>
                    </a:lnTo>
                    <a:lnTo>
                      <a:pt x="28" y="1"/>
                    </a:lnTo>
                    <a:lnTo>
                      <a:pt x="27" y="0"/>
                    </a:lnTo>
                    <a:lnTo>
                      <a:pt x="20" y="3"/>
                    </a:lnTo>
                    <a:lnTo>
                      <a:pt x="20" y="4"/>
                    </a:lnTo>
                    <a:lnTo>
                      <a:pt x="19" y="6"/>
                    </a:lnTo>
                    <a:lnTo>
                      <a:pt x="18" y="7"/>
                    </a:lnTo>
                    <a:lnTo>
                      <a:pt x="17" y="8"/>
                    </a:lnTo>
                    <a:lnTo>
                      <a:pt x="15" y="9"/>
                    </a:lnTo>
                    <a:lnTo>
                      <a:pt x="12" y="10"/>
                    </a:lnTo>
                    <a:lnTo>
                      <a:pt x="9" y="11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0" name="Freeform 280"/>
              <p:cNvSpPr>
                <a:spLocks/>
              </p:cNvSpPr>
              <p:nvPr/>
            </p:nvSpPr>
            <p:spPr bwMode="auto">
              <a:xfrm>
                <a:off x="4067" y="1824"/>
                <a:ext cx="11" cy="12"/>
              </a:xfrm>
              <a:custGeom>
                <a:avLst/>
                <a:gdLst>
                  <a:gd name="T0" fmla="*/ 9 w 11"/>
                  <a:gd name="T1" fmla="*/ 6 h 12"/>
                  <a:gd name="T2" fmla="*/ 9 w 11"/>
                  <a:gd name="T3" fmla="*/ 5 h 12"/>
                  <a:gd name="T4" fmla="*/ 8 w 11"/>
                  <a:gd name="T5" fmla="*/ 4 h 12"/>
                  <a:gd name="T6" fmla="*/ 8 w 11"/>
                  <a:gd name="T7" fmla="*/ 3 h 12"/>
                  <a:gd name="T8" fmla="*/ 7 w 11"/>
                  <a:gd name="T9" fmla="*/ 2 h 12"/>
                  <a:gd name="T10" fmla="*/ 7 w 11"/>
                  <a:gd name="T11" fmla="*/ 1 h 12"/>
                  <a:gd name="T12" fmla="*/ 6 w 11"/>
                  <a:gd name="T13" fmla="*/ 1 h 12"/>
                  <a:gd name="T14" fmla="*/ 6 w 11"/>
                  <a:gd name="T15" fmla="*/ 1 h 12"/>
                  <a:gd name="T16" fmla="*/ 5 w 11"/>
                  <a:gd name="T17" fmla="*/ 0 h 12"/>
                  <a:gd name="T18" fmla="*/ 5 w 11"/>
                  <a:gd name="T19" fmla="*/ 1 h 12"/>
                  <a:gd name="T20" fmla="*/ 5 w 11"/>
                  <a:gd name="T21" fmla="*/ 3 h 12"/>
                  <a:gd name="T22" fmla="*/ 6 w 11"/>
                  <a:gd name="T23" fmla="*/ 5 h 12"/>
                  <a:gd name="T24" fmla="*/ 6 w 11"/>
                  <a:gd name="T25" fmla="*/ 5 h 12"/>
                  <a:gd name="T26" fmla="*/ 0 w 11"/>
                  <a:gd name="T27" fmla="*/ 5 h 12"/>
                  <a:gd name="T28" fmla="*/ 1 w 11"/>
                  <a:gd name="T29" fmla="*/ 12 h 12"/>
                  <a:gd name="T30" fmla="*/ 1 w 11"/>
                  <a:gd name="T31" fmla="*/ 12 h 12"/>
                  <a:gd name="T32" fmla="*/ 2 w 11"/>
                  <a:gd name="T33" fmla="*/ 12 h 12"/>
                  <a:gd name="T34" fmla="*/ 3 w 11"/>
                  <a:gd name="T35" fmla="*/ 12 h 12"/>
                  <a:gd name="T36" fmla="*/ 4 w 11"/>
                  <a:gd name="T37" fmla="*/ 12 h 12"/>
                  <a:gd name="T38" fmla="*/ 5 w 11"/>
                  <a:gd name="T39" fmla="*/ 12 h 12"/>
                  <a:gd name="T40" fmla="*/ 6 w 11"/>
                  <a:gd name="T41" fmla="*/ 12 h 12"/>
                  <a:gd name="T42" fmla="*/ 6 w 11"/>
                  <a:gd name="T43" fmla="*/ 12 h 12"/>
                  <a:gd name="T44" fmla="*/ 7 w 11"/>
                  <a:gd name="T45" fmla="*/ 12 h 12"/>
                  <a:gd name="T46" fmla="*/ 7 w 11"/>
                  <a:gd name="T47" fmla="*/ 12 h 12"/>
                  <a:gd name="T48" fmla="*/ 8 w 11"/>
                  <a:gd name="T49" fmla="*/ 12 h 12"/>
                  <a:gd name="T50" fmla="*/ 8 w 11"/>
                  <a:gd name="T51" fmla="*/ 11 h 12"/>
                  <a:gd name="T52" fmla="*/ 9 w 11"/>
                  <a:gd name="T53" fmla="*/ 11 h 12"/>
                  <a:gd name="T54" fmla="*/ 9 w 11"/>
                  <a:gd name="T55" fmla="*/ 11 h 12"/>
                  <a:gd name="T56" fmla="*/ 10 w 11"/>
                  <a:gd name="T57" fmla="*/ 11 h 12"/>
                  <a:gd name="T58" fmla="*/ 10 w 11"/>
                  <a:gd name="T59" fmla="*/ 11 h 12"/>
                  <a:gd name="T60" fmla="*/ 11 w 11"/>
                  <a:gd name="T61" fmla="*/ 10 h 12"/>
                  <a:gd name="T62" fmla="*/ 9 w 11"/>
                  <a:gd name="T63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" h="12">
                    <a:moveTo>
                      <a:pt x="9" y="6"/>
                    </a:moveTo>
                    <a:lnTo>
                      <a:pt x="9" y="5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0" y="5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9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1" name="Freeform 281"/>
              <p:cNvSpPr>
                <a:spLocks/>
              </p:cNvSpPr>
              <p:nvPr/>
            </p:nvSpPr>
            <p:spPr bwMode="auto">
              <a:xfrm>
                <a:off x="4056" y="1746"/>
                <a:ext cx="46" cy="46"/>
              </a:xfrm>
              <a:custGeom>
                <a:avLst/>
                <a:gdLst>
                  <a:gd name="T0" fmla="*/ 35 w 46"/>
                  <a:gd name="T1" fmla="*/ 5 h 46"/>
                  <a:gd name="T2" fmla="*/ 31 w 46"/>
                  <a:gd name="T3" fmla="*/ 3 h 46"/>
                  <a:gd name="T4" fmla="*/ 27 w 46"/>
                  <a:gd name="T5" fmla="*/ 1 h 46"/>
                  <a:gd name="T6" fmla="*/ 22 w 46"/>
                  <a:gd name="T7" fmla="*/ 0 h 46"/>
                  <a:gd name="T8" fmla="*/ 18 w 46"/>
                  <a:gd name="T9" fmla="*/ 0 h 46"/>
                  <a:gd name="T10" fmla="*/ 15 w 46"/>
                  <a:gd name="T11" fmla="*/ 1 h 46"/>
                  <a:gd name="T12" fmla="*/ 11 w 46"/>
                  <a:gd name="T13" fmla="*/ 1 h 46"/>
                  <a:gd name="T14" fmla="*/ 9 w 46"/>
                  <a:gd name="T15" fmla="*/ 2 h 46"/>
                  <a:gd name="T16" fmla="*/ 6 w 46"/>
                  <a:gd name="T17" fmla="*/ 4 h 46"/>
                  <a:gd name="T18" fmla="*/ 2 w 46"/>
                  <a:gd name="T19" fmla="*/ 7 h 46"/>
                  <a:gd name="T20" fmla="*/ 1 w 46"/>
                  <a:gd name="T21" fmla="*/ 10 h 46"/>
                  <a:gd name="T22" fmla="*/ 0 w 46"/>
                  <a:gd name="T23" fmla="*/ 15 h 46"/>
                  <a:gd name="T24" fmla="*/ 0 w 46"/>
                  <a:gd name="T25" fmla="*/ 19 h 46"/>
                  <a:gd name="T26" fmla="*/ 1 w 46"/>
                  <a:gd name="T27" fmla="*/ 22 h 46"/>
                  <a:gd name="T28" fmla="*/ 2 w 46"/>
                  <a:gd name="T29" fmla="*/ 25 h 46"/>
                  <a:gd name="T30" fmla="*/ 4 w 46"/>
                  <a:gd name="T31" fmla="*/ 28 h 46"/>
                  <a:gd name="T32" fmla="*/ 7 w 46"/>
                  <a:gd name="T33" fmla="*/ 30 h 46"/>
                  <a:gd name="T34" fmla="*/ 10 w 46"/>
                  <a:gd name="T35" fmla="*/ 32 h 46"/>
                  <a:gd name="T36" fmla="*/ 14 w 46"/>
                  <a:gd name="T37" fmla="*/ 33 h 46"/>
                  <a:gd name="T38" fmla="*/ 18 w 46"/>
                  <a:gd name="T39" fmla="*/ 33 h 46"/>
                  <a:gd name="T40" fmla="*/ 21 w 46"/>
                  <a:gd name="T41" fmla="*/ 34 h 46"/>
                  <a:gd name="T42" fmla="*/ 24 w 46"/>
                  <a:gd name="T43" fmla="*/ 33 h 46"/>
                  <a:gd name="T44" fmla="*/ 26 w 46"/>
                  <a:gd name="T45" fmla="*/ 33 h 46"/>
                  <a:gd name="T46" fmla="*/ 28 w 46"/>
                  <a:gd name="T47" fmla="*/ 33 h 46"/>
                  <a:gd name="T48" fmla="*/ 29 w 46"/>
                  <a:gd name="T49" fmla="*/ 38 h 46"/>
                  <a:gd name="T50" fmla="*/ 29 w 46"/>
                  <a:gd name="T51" fmla="*/ 45 h 46"/>
                  <a:gd name="T52" fmla="*/ 32 w 46"/>
                  <a:gd name="T53" fmla="*/ 46 h 46"/>
                  <a:gd name="T54" fmla="*/ 36 w 46"/>
                  <a:gd name="T55" fmla="*/ 46 h 46"/>
                  <a:gd name="T56" fmla="*/ 41 w 46"/>
                  <a:gd name="T57" fmla="*/ 45 h 46"/>
                  <a:gd name="T58" fmla="*/ 45 w 46"/>
                  <a:gd name="T59" fmla="*/ 43 h 46"/>
                  <a:gd name="T60" fmla="*/ 46 w 46"/>
                  <a:gd name="T61" fmla="*/ 39 h 46"/>
                  <a:gd name="T62" fmla="*/ 45 w 46"/>
                  <a:gd name="T63" fmla="*/ 30 h 46"/>
                  <a:gd name="T64" fmla="*/ 43 w 46"/>
                  <a:gd name="T65" fmla="*/ 19 h 46"/>
                  <a:gd name="T66" fmla="*/ 40 w 46"/>
                  <a:gd name="T67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6" h="46">
                    <a:moveTo>
                      <a:pt x="38" y="7"/>
                    </a:moveTo>
                    <a:lnTo>
                      <a:pt x="35" y="5"/>
                    </a:lnTo>
                    <a:lnTo>
                      <a:pt x="33" y="4"/>
                    </a:lnTo>
                    <a:lnTo>
                      <a:pt x="31" y="3"/>
                    </a:lnTo>
                    <a:lnTo>
                      <a:pt x="29" y="2"/>
                    </a:lnTo>
                    <a:lnTo>
                      <a:pt x="27" y="1"/>
                    </a:lnTo>
                    <a:lnTo>
                      <a:pt x="24" y="1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1" y="22"/>
                    </a:lnTo>
                    <a:lnTo>
                      <a:pt x="1" y="23"/>
                    </a:lnTo>
                    <a:lnTo>
                      <a:pt x="2" y="25"/>
                    </a:lnTo>
                    <a:lnTo>
                      <a:pt x="3" y="26"/>
                    </a:lnTo>
                    <a:lnTo>
                      <a:pt x="4" y="28"/>
                    </a:lnTo>
                    <a:lnTo>
                      <a:pt x="5" y="29"/>
                    </a:lnTo>
                    <a:lnTo>
                      <a:pt x="7" y="30"/>
                    </a:lnTo>
                    <a:lnTo>
                      <a:pt x="8" y="31"/>
                    </a:lnTo>
                    <a:lnTo>
                      <a:pt x="10" y="32"/>
                    </a:lnTo>
                    <a:lnTo>
                      <a:pt x="12" y="32"/>
                    </a:lnTo>
                    <a:lnTo>
                      <a:pt x="14" y="33"/>
                    </a:lnTo>
                    <a:lnTo>
                      <a:pt x="16" y="33"/>
                    </a:lnTo>
                    <a:lnTo>
                      <a:pt x="18" y="33"/>
                    </a:lnTo>
                    <a:lnTo>
                      <a:pt x="20" y="34"/>
                    </a:lnTo>
                    <a:lnTo>
                      <a:pt x="21" y="34"/>
                    </a:lnTo>
                    <a:lnTo>
                      <a:pt x="23" y="34"/>
                    </a:lnTo>
                    <a:lnTo>
                      <a:pt x="24" y="33"/>
                    </a:lnTo>
                    <a:lnTo>
                      <a:pt x="25" y="33"/>
                    </a:lnTo>
                    <a:lnTo>
                      <a:pt x="26" y="33"/>
                    </a:lnTo>
                    <a:lnTo>
                      <a:pt x="27" y="33"/>
                    </a:lnTo>
                    <a:lnTo>
                      <a:pt x="28" y="33"/>
                    </a:lnTo>
                    <a:lnTo>
                      <a:pt x="29" y="33"/>
                    </a:lnTo>
                    <a:lnTo>
                      <a:pt x="29" y="38"/>
                    </a:lnTo>
                    <a:lnTo>
                      <a:pt x="29" y="42"/>
                    </a:lnTo>
                    <a:lnTo>
                      <a:pt x="29" y="45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6" y="46"/>
                    </a:lnTo>
                    <a:lnTo>
                      <a:pt x="39" y="46"/>
                    </a:lnTo>
                    <a:lnTo>
                      <a:pt x="41" y="45"/>
                    </a:lnTo>
                    <a:lnTo>
                      <a:pt x="43" y="44"/>
                    </a:lnTo>
                    <a:lnTo>
                      <a:pt x="45" y="43"/>
                    </a:lnTo>
                    <a:lnTo>
                      <a:pt x="45" y="41"/>
                    </a:lnTo>
                    <a:lnTo>
                      <a:pt x="46" y="39"/>
                    </a:lnTo>
                    <a:lnTo>
                      <a:pt x="46" y="35"/>
                    </a:lnTo>
                    <a:lnTo>
                      <a:pt x="45" y="30"/>
                    </a:lnTo>
                    <a:lnTo>
                      <a:pt x="44" y="24"/>
                    </a:lnTo>
                    <a:lnTo>
                      <a:pt x="43" y="19"/>
                    </a:lnTo>
                    <a:lnTo>
                      <a:pt x="42" y="14"/>
                    </a:lnTo>
                    <a:lnTo>
                      <a:pt x="40" y="10"/>
                    </a:lnTo>
                    <a:lnTo>
                      <a:pt x="38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2" name="Freeform 282"/>
              <p:cNvSpPr>
                <a:spLocks/>
              </p:cNvSpPr>
              <p:nvPr/>
            </p:nvSpPr>
            <p:spPr bwMode="auto">
              <a:xfrm>
                <a:off x="4050" y="1753"/>
                <a:ext cx="50" cy="43"/>
              </a:xfrm>
              <a:custGeom>
                <a:avLst/>
                <a:gdLst>
                  <a:gd name="T0" fmla="*/ 49 w 50"/>
                  <a:gd name="T1" fmla="*/ 18 h 43"/>
                  <a:gd name="T2" fmla="*/ 50 w 50"/>
                  <a:gd name="T3" fmla="*/ 21 h 43"/>
                  <a:gd name="T4" fmla="*/ 50 w 50"/>
                  <a:gd name="T5" fmla="*/ 24 h 43"/>
                  <a:gd name="T6" fmla="*/ 48 w 50"/>
                  <a:gd name="T7" fmla="*/ 27 h 43"/>
                  <a:gd name="T8" fmla="*/ 47 w 50"/>
                  <a:gd name="T9" fmla="*/ 30 h 43"/>
                  <a:gd name="T10" fmla="*/ 44 w 50"/>
                  <a:gd name="T11" fmla="*/ 31 h 43"/>
                  <a:gd name="T12" fmla="*/ 42 w 50"/>
                  <a:gd name="T13" fmla="*/ 31 h 43"/>
                  <a:gd name="T14" fmla="*/ 42 w 50"/>
                  <a:gd name="T15" fmla="*/ 31 h 43"/>
                  <a:gd name="T16" fmla="*/ 41 w 50"/>
                  <a:gd name="T17" fmla="*/ 32 h 43"/>
                  <a:gd name="T18" fmla="*/ 40 w 50"/>
                  <a:gd name="T19" fmla="*/ 35 h 43"/>
                  <a:gd name="T20" fmla="*/ 38 w 50"/>
                  <a:gd name="T21" fmla="*/ 37 h 43"/>
                  <a:gd name="T22" fmla="*/ 35 w 50"/>
                  <a:gd name="T23" fmla="*/ 39 h 43"/>
                  <a:gd name="T24" fmla="*/ 33 w 50"/>
                  <a:gd name="T25" fmla="*/ 41 h 43"/>
                  <a:gd name="T26" fmla="*/ 30 w 50"/>
                  <a:gd name="T27" fmla="*/ 42 h 43"/>
                  <a:gd name="T28" fmla="*/ 27 w 50"/>
                  <a:gd name="T29" fmla="*/ 43 h 43"/>
                  <a:gd name="T30" fmla="*/ 24 w 50"/>
                  <a:gd name="T31" fmla="*/ 43 h 43"/>
                  <a:gd name="T32" fmla="*/ 20 w 50"/>
                  <a:gd name="T33" fmla="*/ 43 h 43"/>
                  <a:gd name="T34" fmla="*/ 16 w 50"/>
                  <a:gd name="T35" fmla="*/ 42 h 43"/>
                  <a:gd name="T36" fmla="*/ 12 w 50"/>
                  <a:gd name="T37" fmla="*/ 41 h 43"/>
                  <a:gd name="T38" fmla="*/ 8 w 50"/>
                  <a:gd name="T39" fmla="*/ 38 h 43"/>
                  <a:gd name="T40" fmla="*/ 5 w 50"/>
                  <a:gd name="T41" fmla="*/ 35 h 43"/>
                  <a:gd name="T42" fmla="*/ 3 w 50"/>
                  <a:gd name="T43" fmla="*/ 32 h 43"/>
                  <a:gd name="T44" fmla="*/ 1 w 50"/>
                  <a:gd name="T45" fmla="*/ 28 h 43"/>
                  <a:gd name="T46" fmla="*/ 0 w 50"/>
                  <a:gd name="T47" fmla="*/ 23 h 43"/>
                  <a:gd name="T48" fmla="*/ 0 w 50"/>
                  <a:gd name="T49" fmla="*/ 19 h 43"/>
                  <a:gd name="T50" fmla="*/ 1 w 50"/>
                  <a:gd name="T51" fmla="*/ 14 h 43"/>
                  <a:gd name="T52" fmla="*/ 3 w 50"/>
                  <a:gd name="T53" fmla="*/ 10 h 43"/>
                  <a:gd name="T54" fmla="*/ 5 w 50"/>
                  <a:gd name="T55" fmla="*/ 8 h 43"/>
                  <a:gd name="T56" fmla="*/ 6 w 50"/>
                  <a:gd name="T57" fmla="*/ 7 h 43"/>
                  <a:gd name="T58" fmla="*/ 7 w 50"/>
                  <a:gd name="T59" fmla="*/ 6 h 43"/>
                  <a:gd name="T60" fmla="*/ 8 w 50"/>
                  <a:gd name="T61" fmla="*/ 5 h 43"/>
                  <a:gd name="T62" fmla="*/ 8 w 50"/>
                  <a:gd name="T63" fmla="*/ 4 h 43"/>
                  <a:gd name="T64" fmla="*/ 10 w 50"/>
                  <a:gd name="T65" fmla="*/ 3 h 43"/>
                  <a:gd name="T66" fmla="*/ 13 w 50"/>
                  <a:gd name="T67" fmla="*/ 2 h 43"/>
                  <a:gd name="T68" fmla="*/ 18 w 50"/>
                  <a:gd name="T69" fmla="*/ 0 h 43"/>
                  <a:gd name="T70" fmla="*/ 23 w 50"/>
                  <a:gd name="T71" fmla="*/ 0 h 43"/>
                  <a:gd name="T72" fmla="*/ 28 w 50"/>
                  <a:gd name="T73" fmla="*/ 0 h 43"/>
                  <a:gd name="T74" fmla="*/ 31 w 50"/>
                  <a:gd name="T75" fmla="*/ 1 h 43"/>
                  <a:gd name="T76" fmla="*/ 34 w 50"/>
                  <a:gd name="T77" fmla="*/ 3 h 43"/>
                  <a:gd name="T78" fmla="*/ 37 w 50"/>
                  <a:gd name="T79" fmla="*/ 5 h 43"/>
                  <a:gd name="T80" fmla="*/ 39 w 50"/>
                  <a:gd name="T81" fmla="*/ 7 h 43"/>
                  <a:gd name="T82" fmla="*/ 41 w 50"/>
                  <a:gd name="T83" fmla="*/ 9 h 43"/>
                  <a:gd name="T84" fmla="*/ 44 w 50"/>
                  <a:gd name="T85" fmla="*/ 12 h 43"/>
                  <a:gd name="T86" fmla="*/ 47 w 50"/>
                  <a:gd name="T87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" h="43">
                    <a:moveTo>
                      <a:pt x="49" y="17"/>
                    </a:moveTo>
                    <a:lnTo>
                      <a:pt x="49" y="18"/>
                    </a:lnTo>
                    <a:lnTo>
                      <a:pt x="50" y="19"/>
                    </a:lnTo>
                    <a:lnTo>
                      <a:pt x="50" y="21"/>
                    </a:lnTo>
                    <a:lnTo>
                      <a:pt x="50" y="22"/>
                    </a:lnTo>
                    <a:lnTo>
                      <a:pt x="50" y="24"/>
                    </a:lnTo>
                    <a:lnTo>
                      <a:pt x="49" y="25"/>
                    </a:lnTo>
                    <a:lnTo>
                      <a:pt x="48" y="27"/>
                    </a:lnTo>
                    <a:lnTo>
                      <a:pt x="48" y="28"/>
                    </a:lnTo>
                    <a:lnTo>
                      <a:pt x="47" y="30"/>
                    </a:lnTo>
                    <a:lnTo>
                      <a:pt x="45" y="30"/>
                    </a:lnTo>
                    <a:lnTo>
                      <a:pt x="44" y="31"/>
                    </a:lnTo>
                    <a:lnTo>
                      <a:pt x="43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1" y="32"/>
                    </a:lnTo>
                    <a:lnTo>
                      <a:pt x="40" y="34"/>
                    </a:lnTo>
                    <a:lnTo>
                      <a:pt x="40" y="35"/>
                    </a:lnTo>
                    <a:lnTo>
                      <a:pt x="39" y="36"/>
                    </a:lnTo>
                    <a:lnTo>
                      <a:pt x="38" y="37"/>
                    </a:lnTo>
                    <a:lnTo>
                      <a:pt x="36" y="38"/>
                    </a:lnTo>
                    <a:lnTo>
                      <a:pt x="35" y="39"/>
                    </a:lnTo>
                    <a:lnTo>
                      <a:pt x="34" y="40"/>
                    </a:lnTo>
                    <a:lnTo>
                      <a:pt x="33" y="41"/>
                    </a:lnTo>
                    <a:lnTo>
                      <a:pt x="31" y="41"/>
                    </a:lnTo>
                    <a:lnTo>
                      <a:pt x="30" y="42"/>
                    </a:lnTo>
                    <a:lnTo>
                      <a:pt x="28" y="42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4" y="43"/>
                    </a:lnTo>
                    <a:lnTo>
                      <a:pt x="22" y="43"/>
                    </a:lnTo>
                    <a:lnTo>
                      <a:pt x="20" y="43"/>
                    </a:lnTo>
                    <a:lnTo>
                      <a:pt x="18" y="43"/>
                    </a:lnTo>
                    <a:lnTo>
                      <a:pt x="16" y="42"/>
                    </a:lnTo>
                    <a:lnTo>
                      <a:pt x="14" y="41"/>
                    </a:lnTo>
                    <a:lnTo>
                      <a:pt x="12" y="41"/>
                    </a:lnTo>
                    <a:lnTo>
                      <a:pt x="10" y="39"/>
                    </a:lnTo>
                    <a:lnTo>
                      <a:pt x="8" y="38"/>
                    </a:lnTo>
                    <a:lnTo>
                      <a:pt x="7" y="37"/>
                    </a:lnTo>
                    <a:lnTo>
                      <a:pt x="5" y="35"/>
                    </a:lnTo>
                    <a:lnTo>
                      <a:pt x="4" y="33"/>
                    </a:lnTo>
                    <a:lnTo>
                      <a:pt x="3" y="32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1" y="17"/>
                    </a:lnTo>
                    <a:lnTo>
                      <a:pt x="1" y="14"/>
                    </a:lnTo>
                    <a:lnTo>
                      <a:pt x="2" y="12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10" y="3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1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30" y="1"/>
                    </a:lnTo>
                    <a:lnTo>
                      <a:pt x="31" y="1"/>
                    </a:lnTo>
                    <a:lnTo>
                      <a:pt x="33" y="2"/>
                    </a:lnTo>
                    <a:lnTo>
                      <a:pt x="34" y="3"/>
                    </a:lnTo>
                    <a:lnTo>
                      <a:pt x="35" y="4"/>
                    </a:lnTo>
                    <a:lnTo>
                      <a:pt x="37" y="5"/>
                    </a:lnTo>
                    <a:lnTo>
                      <a:pt x="38" y="6"/>
                    </a:lnTo>
                    <a:lnTo>
                      <a:pt x="39" y="7"/>
                    </a:lnTo>
                    <a:lnTo>
                      <a:pt x="40" y="8"/>
                    </a:lnTo>
                    <a:lnTo>
                      <a:pt x="41" y="9"/>
                    </a:lnTo>
                    <a:lnTo>
                      <a:pt x="43" y="11"/>
                    </a:lnTo>
                    <a:lnTo>
                      <a:pt x="44" y="12"/>
                    </a:lnTo>
                    <a:lnTo>
                      <a:pt x="46" y="14"/>
                    </a:lnTo>
                    <a:lnTo>
                      <a:pt x="47" y="16"/>
                    </a:lnTo>
                    <a:lnTo>
                      <a:pt x="49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3" name="Freeform 283"/>
              <p:cNvSpPr>
                <a:spLocks/>
              </p:cNvSpPr>
              <p:nvPr/>
            </p:nvSpPr>
            <p:spPr bwMode="auto">
              <a:xfrm>
                <a:off x="4054" y="1756"/>
                <a:ext cx="43" cy="37"/>
              </a:xfrm>
              <a:custGeom>
                <a:avLst/>
                <a:gdLst>
                  <a:gd name="T0" fmla="*/ 39 w 43"/>
                  <a:gd name="T1" fmla="*/ 14 h 37"/>
                  <a:gd name="T2" fmla="*/ 38 w 43"/>
                  <a:gd name="T3" fmla="*/ 14 h 37"/>
                  <a:gd name="T4" fmla="*/ 37 w 43"/>
                  <a:gd name="T5" fmla="*/ 14 h 37"/>
                  <a:gd name="T6" fmla="*/ 37 w 43"/>
                  <a:gd name="T7" fmla="*/ 15 h 37"/>
                  <a:gd name="T8" fmla="*/ 36 w 43"/>
                  <a:gd name="T9" fmla="*/ 15 h 37"/>
                  <a:gd name="T10" fmla="*/ 36 w 43"/>
                  <a:gd name="T11" fmla="*/ 12 h 37"/>
                  <a:gd name="T12" fmla="*/ 34 w 43"/>
                  <a:gd name="T13" fmla="*/ 9 h 37"/>
                  <a:gd name="T14" fmla="*/ 32 w 43"/>
                  <a:gd name="T15" fmla="*/ 6 h 37"/>
                  <a:gd name="T16" fmla="*/ 30 w 43"/>
                  <a:gd name="T17" fmla="*/ 4 h 37"/>
                  <a:gd name="T18" fmla="*/ 27 w 43"/>
                  <a:gd name="T19" fmla="*/ 2 h 37"/>
                  <a:gd name="T20" fmla="*/ 25 w 43"/>
                  <a:gd name="T21" fmla="*/ 1 h 37"/>
                  <a:gd name="T22" fmla="*/ 22 w 43"/>
                  <a:gd name="T23" fmla="*/ 0 h 37"/>
                  <a:gd name="T24" fmla="*/ 18 w 43"/>
                  <a:gd name="T25" fmla="*/ 0 h 37"/>
                  <a:gd name="T26" fmla="*/ 14 w 43"/>
                  <a:gd name="T27" fmla="*/ 0 h 37"/>
                  <a:gd name="T28" fmla="*/ 11 w 43"/>
                  <a:gd name="T29" fmla="*/ 1 h 37"/>
                  <a:gd name="T30" fmla="*/ 8 w 43"/>
                  <a:gd name="T31" fmla="*/ 3 h 37"/>
                  <a:gd name="T32" fmla="*/ 5 w 43"/>
                  <a:gd name="T33" fmla="*/ 5 h 37"/>
                  <a:gd name="T34" fmla="*/ 3 w 43"/>
                  <a:gd name="T35" fmla="*/ 8 h 37"/>
                  <a:gd name="T36" fmla="*/ 1 w 43"/>
                  <a:gd name="T37" fmla="*/ 11 h 37"/>
                  <a:gd name="T38" fmla="*/ 0 w 43"/>
                  <a:gd name="T39" fmla="*/ 15 h 37"/>
                  <a:gd name="T40" fmla="*/ 0 w 43"/>
                  <a:gd name="T41" fmla="*/ 18 h 37"/>
                  <a:gd name="T42" fmla="*/ 0 w 43"/>
                  <a:gd name="T43" fmla="*/ 22 h 37"/>
                  <a:gd name="T44" fmla="*/ 1 w 43"/>
                  <a:gd name="T45" fmla="*/ 25 h 37"/>
                  <a:gd name="T46" fmla="*/ 3 w 43"/>
                  <a:gd name="T47" fmla="*/ 29 h 37"/>
                  <a:gd name="T48" fmla="*/ 5 w 43"/>
                  <a:gd name="T49" fmla="*/ 31 h 37"/>
                  <a:gd name="T50" fmla="*/ 8 w 43"/>
                  <a:gd name="T51" fmla="*/ 34 h 37"/>
                  <a:gd name="T52" fmla="*/ 11 w 43"/>
                  <a:gd name="T53" fmla="*/ 35 h 37"/>
                  <a:gd name="T54" fmla="*/ 14 w 43"/>
                  <a:gd name="T55" fmla="*/ 36 h 37"/>
                  <a:gd name="T56" fmla="*/ 18 w 43"/>
                  <a:gd name="T57" fmla="*/ 37 h 37"/>
                  <a:gd name="T58" fmla="*/ 21 w 43"/>
                  <a:gd name="T59" fmla="*/ 37 h 37"/>
                  <a:gd name="T60" fmla="*/ 24 w 43"/>
                  <a:gd name="T61" fmla="*/ 36 h 37"/>
                  <a:gd name="T62" fmla="*/ 27 w 43"/>
                  <a:gd name="T63" fmla="*/ 35 h 37"/>
                  <a:gd name="T64" fmla="*/ 29 w 43"/>
                  <a:gd name="T65" fmla="*/ 33 h 37"/>
                  <a:gd name="T66" fmla="*/ 32 w 43"/>
                  <a:gd name="T67" fmla="*/ 31 h 37"/>
                  <a:gd name="T68" fmla="*/ 34 w 43"/>
                  <a:gd name="T69" fmla="*/ 29 h 37"/>
                  <a:gd name="T70" fmla="*/ 35 w 43"/>
                  <a:gd name="T71" fmla="*/ 26 h 37"/>
                  <a:gd name="T72" fmla="*/ 36 w 43"/>
                  <a:gd name="T73" fmla="*/ 23 h 37"/>
                  <a:gd name="T74" fmla="*/ 37 w 43"/>
                  <a:gd name="T75" fmla="*/ 24 h 37"/>
                  <a:gd name="T76" fmla="*/ 37 w 43"/>
                  <a:gd name="T77" fmla="*/ 24 h 37"/>
                  <a:gd name="T78" fmla="*/ 38 w 43"/>
                  <a:gd name="T79" fmla="*/ 25 h 37"/>
                  <a:gd name="T80" fmla="*/ 39 w 43"/>
                  <a:gd name="T81" fmla="*/ 25 h 37"/>
                  <a:gd name="T82" fmla="*/ 40 w 43"/>
                  <a:gd name="T83" fmla="*/ 25 h 37"/>
                  <a:gd name="T84" fmla="*/ 41 w 43"/>
                  <a:gd name="T85" fmla="*/ 24 h 37"/>
                  <a:gd name="T86" fmla="*/ 41 w 43"/>
                  <a:gd name="T87" fmla="*/ 24 h 37"/>
                  <a:gd name="T88" fmla="*/ 42 w 43"/>
                  <a:gd name="T89" fmla="*/ 23 h 37"/>
                  <a:gd name="T90" fmla="*/ 42 w 43"/>
                  <a:gd name="T91" fmla="*/ 22 h 37"/>
                  <a:gd name="T92" fmla="*/ 43 w 43"/>
                  <a:gd name="T93" fmla="*/ 21 h 37"/>
                  <a:gd name="T94" fmla="*/ 43 w 43"/>
                  <a:gd name="T95" fmla="*/ 20 h 37"/>
                  <a:gd name="T96" fmla="*/ 43 w 43"/>
                  <a:gd name="T97" fmla="*/ 19 h 37"/>
                  <a:gd name="T98" fmla="*/ 43 w 43"/>
                  <a:gd name="T99" fmla="*/ 18 h 37"/>
                  <a:gd name="T100" fmla="*/ 43 w 43"/>
                  <a:gd name="T101" fmla="*/ 17 h 37"/>
                  <a:gd name="T102" fmla="*/ 42 w 43"/>
                  <a:gd name="T103" fmla="*/ 16 h 37"/>
                  <a:gd name="T104" fmla="*/ 42 w 43"/>
                  <a:gd name="T105" fmla="*/ 15 h 37"/>
                  <a:gd name="T106" fmla="*/ 41 w 43"/>
                  <a:gd name="T107" fmla="*/ 15 h 37"/>
                  <a:gd name="T108" fmla="*/ 41 w 43"/>
                  <a:gd name="T109" fmla="*/ 14 h 37"/>
                  <a:gd name="T110" fmla="*/ 40 w 43"/>
                  <a:gd name="T111" fmla="*/ 14 h 37"/>
                  <a:gd name="T112" fmla="*/ 39 w 43"/>
                  <a:gd name="T113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3" h="37">
                    <a:moveTo>
                      <a:pt x="39" y="14"/>
                    </a:moveTo>
                    <a:lnTo>
                      <a:pt x="38" y="14"/>
                    </a:lnTo>
                    <a:lnTo>
                      <a:pt x="37" y="14"/>
                    </a:lnTo>
                    <a:lnTo>
                      <a:pt x="37" y="15"/>
                    </a:lnTo>
                    <a:lnTo>
                      <a:pt x="36" y="15"/>
                    </a:lnTo>
                    <a:lnTo>
                      <a:pt x="36" y="12"/>
                    </a:lnTo>
                    <a:lnTo>
                      <a:pt x="34" y="9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7" y="2"/>
                    </a:lnTo>
                    <a:lnTo>
                      <a:pt x="25" y="1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1" y="1"/>
                    </a:lnTo>
                    <a:lnTo>
                      <a:pt x="8" y="3"/>
                    </a:lnTo>
                    <a:lnTo>
                      <a:pt x="5" y="5"/>
                    </a:lnTo>
                    <a:lnTo>
                      <a:pt x="3" y="8"/>
                    </a:lnTo>
                    <a:lnTo>
                      <a:pt x="1" y="11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1" y="25"/>
                    </a:lnTo>
                    <a:lnTo>
                      <a:pt x="3" y="29"/>
                    </a:lnTo>
                    <a:lnTo>
                      <a:pt x="5" y="31"/>
                    </a:lnTo>
                    <a:lnTo>
                      <a:pt x="8" y="34"/>
                    </a:lnTo>
                    <a:lnTo>
                      <a:pt x="11" y="35"/>
                    </a:lnTo>
                    <a:lnTo>
                      <a:pt x="14" y="36"/>
                    </a:lnTo>
                    <a:lnTo>
                      <a:pt x="18" y="37"/>
                    </a:lnTo>
                    <a:lnTo>
                      <a:pt x="21" y="37"/>
                    </a:lnTo>
                    <a:lnTo>
                      <a:pt x="24" y="36"/>
                    </a:lnTo>
                    <a:lnTo>
                      <a:pt x="27" y="35"/>
                    </a:lnTo>
                    <a:lnTo>
                      <a:pt x="29" y="33"/>
                    </a:lnTo>
                    <a:lnTo>
                      <a:pt x="32" y="31"/>
                    </a:lnTo>
                    <a:lnTo>
                      <a:pt x="34" y="29"/>
                    </a:lnTo>
                    <a:lnTo>
                      <a:pt x="35" y="26"/>
                    </a:lnTo>
                    <a:lnTo>
                      <a:pt x="36" y="23"/>
                    </a:lnTo>
                    <a:lnTo>
                      <a:pt x="37" y="24"/>
                    </a:lnTo>
                    <a:lnTo>
                      <a:pt x="37" y="24"/>
                    </a:lnTo>
                    <a:lnTo>
                      <a:pt x="38" y="25"/>
                    </a:lnTo>
                    <a:lnTo>
                      <a:pt x="39" y="25"/>
                    </a:lnTo>
                    <a:lnTo>
                      <a:pt x="40" y="25"/>
                    </a:lnTo>
                    <a:lnTo>
                      <a:pt x="41" y="24"/>
                    </a:lnTo>
                    <a:lnTo>
                      <a:pt x="41" y="24"/>
                    </a:lnTo>
                    <a:lnTo>
                      <a:pt x="42" y="23"/>
                    </a:lnTo>
                    <a:lnTo>
                      <a:pt x="42" y="22"/>
                    </a:lnTo>
                    <a:lnTo>
                      <a:pt x="43" y="21"/>
                    </a:lnTo>
                    <a:lnTo>
                      <a:pt x="43" y="20"/>
                    </a:lnTo>
                    <a:lnTo>
                      <a:pt x="43" y="19"/>
                    </a:lnTo>
                    <a:lnTo>
                      <a:pt x="43" y="18"/>
                    </a:lnTo>
                    <a:lnTo>
                      <a:pt x="43" y="17"/>
                    </a:lnTo>
                    <a:lnTo>
                      <a:pt x="42" y="16"/>
                    </a:lnTo>
                    <a:lnTo>
                      <a:pt x="42" y="15"/>
                    </a:lnTo>
                    <a:lnTo>
                      <a:pt x="41" y="15"/>
                    </a:lnTo>
                    <a:lnTo>
                      <a:pt x="41" y="14"/>
                    </a:lnTo>
                    <a:lnTo>
                      <a:pt x="40" y="14"/>
                    </a:lnTo>
                    <a:lnTo>
                      <a:pt x="39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4" name="Freeform 284"/>
              <p:cNvSpPr>
                <a:spLocks/>
              </p:cNvSpPr>
              <p:nvPr/>
            </p:nvSpPr>
            <p:spPr bwMode="auto">
              <a:xfrm>
                <a:off x="4063" y="1781"/>
                <a:ext cx="18" cy="7"/>
              </a:xfrm>
              <a:custGeom>
                <a:avLst/>
                <a:gdLst>
                  <a:gd name="T0" fmla="*/ 0 w 18"/>
                  <a:gd name="T1" fmla="*/ 0 h 7"/>
                  <a:gd name="T2" fmla="*/ 0 w 18"/>
                  <a:gd name="T3" fmla="*/ 2 h 7"/>
                  <a:gd name="T4" fmla="*/ 1 w 18"/>
                  <a:gd name="T5" fmla="*/ 3 h 7"/>
                  <a:gd name="T6" fmla="*/ 2 w 18"/>
                  <a:gd name="T7" fmla="*/ 4 h 7"/>
                  <a:gd name="T8" fmla="*/ 3 w 18"/>
                  <a:gd name="T9" fmla="*/ 5 h 7"/>
                  <a:gd name="T10" fmla="*/ 4 w 18"/>
                  <a:gd name="T11" fmla="*/ 6 h 7"/>
                  <a:gd name="T12" fmla="*/ 5 w 18"/>
                  <a:gd name="T13" fmla="*/ 6 h 7"/>
                  <a:gd name="T14" fmla="*/ 6 w 18"/>
                  <a:gd name="T15" fmla="*/ 7 h 7"/>
                  <a:gd name="T16" fmla="*/ 8 w 18"/>
                  <a:gd name="T17" fmla="*/ 7 h 7"/>
                  <a:gd name="T18" fmla="*/ 9 w 18"/>
                  <a:gd name="T19" fmla="*/ 7 h 7"/>
                  <a:gd name="T20" fmla="*/ 9 w 18"/>
                  <a:gd name="T21" fmla="*/ 7 h 7"/>
                  <a:gd name="T22" fmla="*/ 10 w 18"/>
                  <a:gd name="T23" fmla="*/ 7 h 7"/>
                  <a:gd name="T24" fmla="*/ 10 w 18"/>
                  <a:gd name="T25" fmla="*/ 7 h 7"/>
                  <a:gd name="T26" fmla="*/ 18 w 18"/>
                  <a:gd name="T27" fmla="*/ 0 h 7"/>
                  <a:gd name="T28" fmla="*/ 0 w 1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" h="7">
                    <a:moveTo>
                      <a:pt x="0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6" y="7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5" name="Freeform 285"/>
              <p:cNvSpPr>
                <a:spLocks/>
              </p:cNvSpPr>
              <p:nvPr/>
            </p:nvSpPr>
            <p:spPr bwMode="auto">
              <a:xfrm>
                <a:off x="4065" y="1783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 w 11"/>
                  <a:gd name="T3" fmla="*/ 2 h 2"/>
                  <a:gd name="T4" fmla="*/ 8 w 11"/>
                  <a:gd name="T5" fmla="*/ 2 h 2"/>
                  <a:gd name="T6" fmla="*/ 11 w 11"/>
                  <a:gd name="T7" fmla="*/ 0 h 2"/>
                  <a:gd name="T8" fmla="*/ 0 w 1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6" name="Freeform 286"/>
              <p:cNvSpPr>
                <a:spLocks/>
              </p:cNvSpPr>
              <p:nvPr/>
            </p:nvSpPr>
            <p:spPr bwMode="auto">
              <a:xfrm>
                <a:off x="4053" y="1749"/>
                <a:ext cx="36" cy="11"/>
              </a:xfrm>
              <a:custGeom>
                <a:avLst/>
                <a:gdLst>
                  <a:gd name="T0" fmla="*/ 29 w 36"/>
                  <a:gd name="T1" fmla="*/ 2 h 11"/>
                  <a:gd name="T2" fmla="*/ 28 w 36"/>
                  <a:gd name="T3" fmla="*/ 2 h 11"/>
                  <a:gd name="T4" fmla="*/ 28 w 36"/>
                  <a:gd name="T5" fmla="*/ 2 h 11"/>
                  <a:gd name="T6" fmla="*/ 26 w 36"/>
                  <a:gd name="T7" fmla="*/ 1 h 11"/>
                  <a:gd name="T8" fmla="*/ 25 w 36"/>
                  <a:gd name="T9" fmla="*/ 1 h 11"/>
                  <a:gd name="T10" fmla="*/ 24 w 36"/>
                  <a:gd name="T11" fmla="*/ 1 h 11"/>
                  <a:gd name="T12" fmla="*/ 23 w 36"/>
                  <a:gd name="T13" fmla="*/ 1 h 11"/>
                  <a:gd name="T14" fmla="*/ 21 w 36"/>
                  <a:gd name="T15" fmla="*/ 1 h 11"/>
                  <a:gd name="T16" fmla="*/ 19 w 36"/>
                  <a:gd name="T17" fmla="*/ 1 h 11"/>
                  <a:gd name="T18" fmla="*/ 18 w 36"/>
                  <a:gd name="T19" fmla="*/ 0 h 11"/>
                  <a:gd name="T20" fmla="*/ 16 w 36"/>
                  <a:gd name="T21" fmla="*/ 0 h 11"/>
                  <a:gd name="T22" fmla="*/ 15 w 36"/>
                  <a:gd name="T23" fmla="*/ 0 h 11"/>
                  <a:gd name="T24" fmla="*/ 13 w 36"/>
                  <a:gd name="T25" fmla="*/ 0 h 11"/>
                  <a:gd name="T26" fmla="*/ 12 w 36"/>
                  <a:gd name="T27" fmla="*/ 0 h 11"/>
                  <a:gd name="T28" fmla="*/ 11 w 36"/>
                  <a:gd name="T29" fmla="*/ 0 h 11"/>
                  <a:gd name="T30" fmla="*/ 10 w 36"/>
                  <a:gd name="T31" fmla="*/ 0 h 11"/>
                  <a:gd name="T32" fmla="*/ 10 w 36"/>
                  <a:gd name="T33" fmla="*/ 0 h 11"/>
                  <a:gd name="T34" fmla="*/ 8 w 36"/>
                  <a:gd name="T35" fmla="*/ 0 h 11"/>
                  <a:gd name="T36" fmla="*/ 6 w 36"/>
                  <a:gd name="T37" fmla="*/ 1 h 11"/>
                  <a:gd name="T38" fmla="*/ 5 w 36"/>
                  <a:gd name="T39" fmla="*/ 2 h 11"/>
                  <a:gd name="T40" fmla="*/ 3 w 36"/>
                  <a:gd name="T41" fmla="*/ 4 h 11"/>
                  <a:gd name="T42" fmla="*/ 2 w 36"/>
                  <a:gd name="T43" fmla="*/ 5 h 11"/>
                  <a:gd name="T44" fmla="*/ 1 w 36"/>
                  <a:gd name="T45" fmla="*/ 7 h 11"/>
                  <a:gd name="T46" fmla="*/ 0 w 36"/>
                  <a:gd name="T47" fmla="*/ 8 h 11"/>
                  <a:gd name="T48" fmla="*/ 0 w 36"/>
                  <a:gd name="T49" fmla="*/ 10 h 11"/>
                  <a:gd name="T50" fmla="*/ 0 w 36"/>
                  <a:gd name="T51" fmla="*/ 10 h 11"/>
                  <a:gd name="T52" fmla="*/ 2 w 36"/>
                  <a:gd name="T53" fmla="*/ 10 h 11"/>
                  <a:gd name="T54" fmla="*/ 3 w 36"/>
                  <a:gd name="T55" fmla="*/ 11 h 11"/>
                  <a:gd name="T56" fmla="*/ 5 w 36"/>
                  <a:gd name="T57" fmla="*/ 11 h 11"/>
                  <a:gd name="T58" fmla="*/ 8 w 36"/>
                  <a:gd name="T59" fmla="*/ 11 h 11"/>
                  <a:gd name="T60" fmla="*/ 10 w 36"/>
                  <a:gd name="T61" fmla="*/ 11 h 11"/>
                  <a:gd name="T62" fmla="*/ 13 w 36"/>
                  <a:gd name="T63" fmla="*/ 11 h 11"/>
                  <a:gd name="T64" fmla="*/ 16 w 36"/>
                  <a:gd name="T65" fmla="*/ 11 h 11"/>
                  <a:gd name="T66" fmla="*/ 19 w 36"/>
                  <a:gd name="T67" fmla="*/ 11 h 11"/>
                  <a:gd name="T68" fmla="*/ 23 w 36"/>
                  <a:gd name="T69" fmla="*/ 11 h 11"/>
                  <a:gd name="T70" fmla="*/ 25 w 36"/>
                  <a:gd name="T71" fmla="*/ 11 h 11"/>
                  <a:gd name="T72" fmla="*/ 28 w 36"/>
                  <a:gd name="T73" fmla="*/ 11 h 11"/>
                  <a:gd name="T74" fmla="*/ 30 w 36"/>
                  <a:gd name="T75" fmla="*/ 11 h 11"/>
                  <a:gd name="T76" fmla="*/ 32 w 36"/>
                  <a:gd name="T77" fmla="*/ 11 h 11"/>
                  <a:gd name="T78" fmla="*/ 33 w 36"/>
                  <a:gd name="T79" fmla="*/ 11 h 11"/>
                  <a:gd name="T80" fmla="*/ 34 w 36"/>
                  <a:gd name="T81" fmla="*/ 11 h 11"/>
                  <a:gd name="T82" fmla="*/ 35 w 36"/>
                  <a:gd name="T83" fmla="*/ 11 h 11"/>
                  <a:gd name="T84" fmla="*/ 36 w 36"/>
                  <a:gd name="T85" fmla="*/ 10 h 11"/>
                  <a:gd name="T86" fmla="*/ 36 w 36"/>
                  <a:gd name="T87" fmla="*/ 8 h 11"/>
                  <a:gd name="T88" fmla="*/ 35 w 36"/>
                  <a:gd name="T89" fmla="*/ 6 h 11"/>
                  <a:gd name="T90" fmla="*/ 34 w 36"/>
                  <a:gd name="T91" fmla="*/ 5 h 11"/>
                  <a:gd name="T92" fmla="*/ 32 w 36"/>
                  <a:gd name="T93" fmla="*/ 3 h 11"/>
                  <a:gd name="T94" fmla="*/ 31 w 36"/>
                  <a:gd name="T95" fmla="*/ 2 h 11"/>
                  <a:gd name="T96" fmla="*/ 29 w 36"/>
                  <a:gd name="T9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6" h="11">
                    <a:moveTo>
                      <a:pt x="29" y="2"/>
                    </a:moveTo>
                    <a:lnTo>
                      <a:pt x="28" y="2"/>
                    </a:lnTo>
                    <a:lnTo>
                      <a:pt x="28" y="2"/>
                    </a:lnTo>
                    <a:lnTo>
                      <a:pt x="26" y="1"/>
                    </a:lnTo>
                    <a:lnTo>
                      <a:pt x="25" y="1"/>
                    </a:lnTo>
                    <a:lnTo>
                      <a:pt x="24" y="1"/>
                    </a:lnTo>
                    <a:lnTo>
                      <a:pt x="23" y="1"/>
                    </a:lnTo>
                    <a:lnTo>
                      <a:pt x="21" y="1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3" y="11"/>
                    </a:lnTo>
                    <a:lnTo>
                      <a:pt x="16" y="11"/>
                    </a:lnTo>
                    <a:lnTo>
                      <a:pt x="19" y="11"/>
                    </a:lnTo>
                    <a:lnTo>
                      <a:pt x="23" y="11"/>
                    </a:lnTo>
                    <a:lnTo>
                      <a:pt x="25" y="11"/>
                    </a:lnTo>
                    <a:lnTo>
                      <a:pt x="28" y="11"/>
                    </a:lnTo>
                    <a:lnTo>
                      <a:pt x="30" y="11"/>
                    </a:lnTo>
                    <a:lnTo>
                      <a:pt x="32" y="11"/>
                    </a:lnTo>
                    <a:lnTo>
                      <a:pt x="33" y="11"/>
                    </a:lnTo>
                    <a:lnTo>
                      <a:pt x="34" y="11"/>
                    </a:lnTo>
                    <a:lnTo>
                      <a:pt x="35" y="11"/>
                    </a:lnTo>
                    <a:lnTo>
                      <a:pt x="36" y="10"/>
                    </a:lnTo>
                    <a:lnTo>
                      <a:pt x="36" y="8"/>
                    </a:lnTo>
                    <a:lnTo>
                      <a:pt x="35" y="6"/>
                    </a:lnTo>
                    <a:lnTo>
                      <a:pt x="34" y="5"/>
                    </a:lnTo>
                    <a:lnTo>
                      <a:pt x="32" y="3"/>
                    </a:lnTo>
                    <a:lnTo>
                      <a:pt x="31" y="2"/>
                    </a:ln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7" name="Freeform 287"/>
              <p:cNvSpPr>
                <a:spLocks/>
              </p:cNvSpPr>
              <p:nvPr/>
            </p:nvSpPr>
            <p:spPr bwMode="auto">
              <a:xfrm>
                <a:off x="4091" y="1776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3 h 3"/>
                  <a:gd name="T6" fmla="*/ 3 w 3"/>
                  <a:gd name="T7" fmla="*/ 2 h 3"/>
                  <a:gd name="T8" fmla="*/ 3 w 3"/>
                  <a:gd name="T9" fmla="*/ 2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1 h 3"/>
                  <a:gd name="T16" fmla="*/ 2 w 3"/>
                  <a:gd name="T17" fmla="*/ 0 h 3"/>
                  <a:gd name="T18" fmla="*/ 1 w 3"/>
                  <a:gd name="T19" fmla="*/ 1 h 3"/>
                  <a:gd name="T20" fmla="*/ 1 w 3"/>
                  <a:gd name="T21" fmla="*/ 1 h 3"/>
                  <a:gd name="T22" fmla="*/ 1 w 3"/>
                  <a:gd name="T23" fmla="*/ 1 h 3"/>
                  <a:gd name="T24" fmla="*/ 0 w 3"/>
                  <a:gd name="T25" fmla="*/ 2 h 3"/>
                  <a:gd name="T26" fmla="*/ 1 w 3"/>
                  <a:gd name="T27" fmla="*/ 2 h 3"/>
                  <a:gd name="T28" fmla="*/ 1 w 3"/>
                  <a:gd name="T29" fmla="*/ 3 h 3"/>
                  <a:gd name="T30" fmla="*/ 1 w 3"/>
                  <a:gd name="T31" fmla="*/ 3 h 3"/>
                  <a:gd name="T32" fmla="*/ 2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8" name="Freeform 288"/>
              <p:cNvSpPr>
                <a:spLocks/>
              </p:cNvSpPr>
              <p:nvPr/>
            </p:nvSpPr>
            <p:spPr bwMode="auto">
              <a:xfrm>
                <a:off x="4062" y="1798"/>
                <a:ext cx="31" cy="19"/>
              </a:xfrm>
              <a:custGeom>
                <a:avLst/>
                <a:gdLst>
                  <a:gd name="T0" fmla="*/ 29 w 31"/>
                  <a:gd name="T1" fmla="*/ 10 h 19"/>
                  <a:gd name="T2" fmla="*/ 27 w 31"/>
                  <a:gd name="T3" fmla="*/ 7 h 19"/>
                  <a:gd name="T4" fmla="*/ 31 w 31"/>
                  <a:gd name="T5" fmla="*/ 4 h 19"/>
                  <a:gd name="T6" fmla="*/ 27 w 31"/>
                  <a:gd name="T7" fmla="*/ 0 h 19"/>
                  <a:gd name="T8" fmla="*/ 25 w 31"/>
                  <a:gd name="T9" fmla="*/ 0 h 19"/>
                  <a:gd name="T10" fmla="*/ 28 w 31"/>
                  <a:gd name="T11" fmla="*/ 4 h 19"/>
                  <a:gd name="T12" fmla="*/ 24 w 31"/>
                  <a:gd name="T13" fmla="*/ 7 h 19"/>
                  <a:gd name="T14" fmla="*/ 25 w 31"/>
                  <a:gd name="T15" fmla="*/ 7 h 19"/>
                  <a:gd name="T16" fmla="*/ 25 w 31"/>
                  <a:gd name="T17" fmla="*/ 8 h 19"/>
                  <a:gd name="T18" fmla="*/ 26 w 31"/>
                  <a:gd name="T19" fmla="*/ 9 h 19"/>
                  <a:gd name="T20" fmla="*/ 27 w 31"/>
                  <a:gd name="T21" fmla="*/ 10 h 19"/>
                  <a:gd name="T22" fmla="*/ 13 w 31"/>
                  <a:gd name="T23" fmla="*/ 17 h 19"/>
                  <a:gd name="T24" fmla="*/ 4 w 31"/>
                  <a:gd name="T25" fmla="*/ 9 h 19"/>
                  <a:gd name="T26" fmla="*/ 6 w 31"/>
                  <a:gd name="T27" fmla="*/ 7 h 19"/>
                  <a:gd name="T28" fmla="*/ 2 w 31"/>
                  <a:gd name="T29" fmla="*/ 4 h 19"/>
                  <a:gd name="T30" fmla="*/ 5 w 31"/>
                  <a:gd name="T31" fmla="*/ 0 h 19"/>
                  <a:gd name="T32" fmla="*/ 3 w 31"/>
                  <a:gd name="T33" fmla="*/ 0 h 19"/>
                  <a:gd name="T34" fmla="*/ 0 w 31"/>
                  <a:gd name="T35" fmla="*/ 4 h 19"/>
                  <a:gd name="T36" fmla="*/ 4 w 31"/>
                  <a:gd name="T37" fmla="*/ 7 h 19"/>
                  <a:gd name="T38" fmla="*/ 1 w 31"/>
                  <a:gd name="T39" fmla="*/ 10 h 19"/>
                  <a:gd name="T40" fmla="*/ 13 w 31"/>
                  <a:gd name="T41" fmla="*/ 19 h 19"/>
                  <a:gd name="T42" fmla="*/ 29 w 31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" h="19">
                    <a:moveTo>
                      <a:pt x="29" y="10"/>
                    </a:moveTo>
                    <a:lnTo>
                      <a:pt x="27" y="7"/>
                    </a:lnTo>
                    <a:lnTo>
                      <a:pt x="31" y="4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5" y="7"/>
                    </a:lnTo>
                    <a:lnTo>
                      <a:pt x="25" y="8"/>
                    </a:lnTo>
                    <a:lnTo>
                      <a:pt x="26" y="9"/>
                    </a:lnTo>
                    <a:lnTo>
                      <a:pt x="27" y="10"/>
                    </a:lnTo>
                    <a:lnTo>
                      <a:pt x="13" y="17"/>
                    </a:lnTo>
                    <a:lnTo>
                      <a:pt x="4" y="9"/>
                    </a:lnTo>
                    <a:lnTo>
                      <a:pt x="6" y="7"/>
                    </a:lnTo>
                    <a:lnTo>
                      <a:pt x="2" y="4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4" y="7"/>
                    </a:lnTo>
                    <a:lnTo>
                      <a:pt x="1" y="10"/>
                    </a:lnTo>
                    <a:lnTo>
                      <a:pt x="13" y="19"/>
                    </a:lnTo>
                    <a:lnTo>
                      <a:pt x="29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9" name="Freeform 289"/>
              <p:cNvSpPr>
                <a:spLocks/>
              </p:cNvSpPr>
              <p:nvPr/>
            </p:nvSpPr>
            <p:spPr bwMode="auto">
              <a:xfrm>
                <a:off x="4056" y="1814"/>
                <a:ext cx="2" cy="24"/>
              </a:xfrm>
              <a:custGeom>
                <a:avLst/>
                <a:gdLst>
                  <a:gd name="T0" fmla="*/ 0 w 2"/>
                  <a:gd name="T1" fmla="*/ 24 h 24"/>
                  <a:gd name="T2" fmla="*/ 0 w 2"/>
                  <a:gd name="T3" fmla="*/ 3 h 24"/>
                  <a:gd name="T4" fmla="*/ 2 w 2"/>
                  <a:gd name="T5" fmla="*/ 0 h 24"/>
                  <a:gd name="T6" fmla="*/ 2 w 2"/>
                  <a:gd name="T7" fmla="*/ 24 h 24"/>
                  <a:gd name="T8" fmla="*/ 0 w 2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4">
                    <a:moveTo>
                      <a:pt x="0" y="24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2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0" name="Freeform 290"/>
              <p:cNvSpPr>
                <a:spLocks/>
              </p:cNvSpPr>
              <p:nvPr/>
            </p:nvSpPr>
            <p:spPr bwMode="auto">
              <a:xfrm>
                <a:off x="3906" y="1796"/>
                <a:ext cx="43" cy="53"/>
              </a:xfrm>
              <a:custGeom>
                <a:avLst/>
                <a:gdLst>
                  <a:gd name="T0" fmla="*/ 43 w 43"/>
                  <a:gd name="T1" fmla="*/ 3 h 53"/>
                  <a:gd name="T2" fmla="*/ 42 w 43"/>
                  <a:gd name="T3" fmla="*/ 2 h 53"/>
                  <a:gd name="T4" fmla="*/ 41 w 43"/>
                  <a:gd name="T5" fmla="*/ 1 h 53"/>
                  <a:gd name="T6" fmla="*/ 39 w 43"/>
                  <a:gd name="T7" fmla="*/ 1 h 53"/>
                  <a:gd name="T8" fmla="*/ 36 w 43"/>
                  <a:gd name="T9" fmla="*/ 0 h 53"/>
                  <a:gd name="T10" fmla="*/ 33 w 43"/>
                  <a:gd name="T11" fmla="*/ 1 h 53"/>
                  <a:gd name="T12" fmla="*/ 30 w 43"/>
                  <a:gd name="T13" fmla="*/ 1 h 53"/>
                  <a:gd name="T14" fmla="*/ 27 w 43"/>
                  <a:gd name="T15" fmla="*/ 1 h 53"/>
                  <a:gd name="T16" fmla="*/ 24 w 43"/>
                  <a:gd name="T17" fmla="*/ 2 h 53"/>
                  <a:gd name="T18" fmla="*/ 21 w 43"/>
                  <a:gd name="T19" fmla="*/ 2 h 53"/>
                  <a:gd name="T20" fmla="*/ 18 w 43"/>
                  <a:gd name="T21" fmla="*/ 3 h 53"/>
                  <a:gd name="T22" fmla="*/ 15 w 43"/>
                  <a:gd name="T23" fmla="*/ 3 h 53"/>
                  <a:gd name="T24" fmla="*/ 13 w 43"/>
                  <a:gd name="T25" fmla="*/ 4 h 53"/>
                  <a:gd name="T26" fmla="*/ 11 w 43"/>
                  <a:gd name="T27" fmla="*/ 5 h 53"/>
                  <a:gd name="T28" fmla="*/ 9 w 43"/>
                  <a:gd name="T29" fmla="*/ 5 h 53"/>
                  <a:gd name="T30" fmla="*/ 8 w 43"/>
                  <a:gd name="T31" fmla="*/ 5 h 53"/>
                  <a:gd name="T32" fmla="*/ 8 w 43"/>
                  <a:gd name="T33" fmla="*/ 5 h 53"/>
                  <a:gd name="T34" fmla="*/ 8 w 43"/>
                  <a:gd name="T35" fmla="*/ 5 h 53"/>
                  <a:gd name="T36" fmla="*/ 7 w 43"/>
                  <a:gd name="T37" fmla="*/ 5 h 53"/>
                  <a:gd name="T38" fmla="*/ 7 w 43"/>
                  <a:gd name="T39" fmla="*/ 5 h 53"/>
                  <a:gd name="T40" fmla="*/ 7 w 43"/>
                  <a:gd name="T41" fmla="*/ 4 h 53"/>
                  <a:gd name="T42" fmla="*/ 7 w 43"/>
                  <a:gd name="T43" fmla="*/ 4 h 53"/>
                  <a:gd name="T44" fmla="*/ 6 w 43"/>
                  <a:gd name="T45" fmla="*/ 3 h 53"/>
                  <a:gd name="T46" fmla="*/ 5 w 43"/>
                  <a:gd name="T47" fmla="*/ 3 h 53"/>
                  <a:gd name="T48" fmla="*/ 4 w 43"/>
                  <a:gd name="T49" fmla="*/ 3 h 53"/>
                  <a:gd name="T50" fmla="*/ 3 w 43"/>
                  <a:gd name="T51" fmla="*/ 3 h 53"/>
                  <a:gd name="T52" fmla="*/ 2 w 43"/>
                  <a:gd name="T53" fmla="*/ 3 h 53"/>
                  <a:gd name="T54" fmla="*/ 1 w 43"/>
                  <a:gd name="T55" fmla="*/ 3 h 53"/>
                  <a:gd name="T56" fmla="*/ 1 w 43"/>
                  <a:gd name="T57" fmla="*/ 4 h 53"/>
                  <a:gd name="T58" fmla="*/ 1 w 43"/>
                  <a:gd name="T59" fmla="*/ 4 h 53"/>
                  <a:gd name="T60" fmla="*/ 0 w 43"/>
                  <a:gd name="T61" fmla="*/ 4 h 53"/>
                  <a:gd name="T62" fmla="*/ 0 w 43"/>
                  <a:gd name="T63" fmla="*/ 4 h 53"/>
                  <a:gd name="T64" fmla="*/ 0 w 43"/>
                  <a:gd name="T65" fmla="*/ 4 h 53"/>
                  <a:gd name="T66" fmla="*/ 0 w 43"/>
                  <a:gd name="T67" fmla="*/ 53 h 53"/>
                  <a:gd name="T68" fmla="*/ 8 w 43"/>
                  <a:gd name="T69" fmla="*/ 53 h 53"/>
                  <a:gd name="T70" fmla="*/ 8 w 43"/>
                  <a:gd name="T71" fmla="*/ 49 h 53"/>
                  <a:gd name="T72" fmla="*/ 8 w 43"/>
                  <a:gd name="T73" fmla="*/ 42 h 53"/>
                  <a:gd name="T74" fmla="*/ 8 w 43"/>
                  <a:gd name="T75" fmla="*/ 34 h 53"/>
                  <a:gd name="T76" fmla="*/ 8 w 43"/>
                  <a:gd name="T77" fmla="*/ 31 h 53"/>
                  <a:gd name="T78" fmla="*/ 9 w 43"/>
                  <a:gd name="T79" fmla="*/ 31 h 53"/>
                  <a:gd name="T80" fmla="*/ 10 w 43"/>
                  <a:gd name="T81" fmla="*/ 30 h 53"/>
                  <a:gd name="T82" fmla="*/ 12 w 43"/>
                  <a:gd name="T83" fmla="*/ 30 h 53"/>
                  <a:gd name="T84" fmla="*/ 14 w 43"/>
                  <a:gd name="T85" fmla="*/ 29 h 53"/>
                  <a:gd name="T86" fmla="*/ 16 w 43"/>
                  <a:gd name="T87" fmla="*/ 28 h 53"/>
                  <a:gd name="T88" fmla="*/ 19 w 43"/>
                  <a:gd name="T89" fmla="*/ 28 h 53"/>
                  <a:gd name="T90" fmla="*/ 21 w 43"/>
                  <a:gd name="T91" fmla="*/ 27 h 53"/>
                  <a:gd name="T92" fmla="*/ 24 w 43"/>
                  <a:gd name="T93" fmla="*/ 26 h 53"/>
                  <a:gd name="T94" fmla="*/ 27 w 43"/>
                  <a:gd name="T95" fmla="*/ 26 h 53"/>
                  <a:gd name="T96" fmla="*/ 29 w 43"/>
                  <a:gd name="T97" fmla="*/ 25 h 53"/>
                  <a:gd name="T98" fmla="*/ 32 w 43"/>
                  <a:gd name="T99" fmla="*/ 24 h 53"/>
                  <a:gd name="T100" fmla="*/ 35 w 43"/>
                  <a:gd name="T101" fmla="*/ 24 h 53"/>
                  <a:gd name="T102" fmla="*/ 37 w 43"/>
                  <a:gd name="T103" fmla="*/ 23 h 53"/>
                  <a:gd name="T104" fmla="*/ 39 w 43"/>
                  <a:gd name="T105" fmla="*/ 23 h 53"/>
                  <a:gd name="T106" fmla="*/ 42 w 43"/>
                  <a:gd name="T107" fmla="*/ 22 h 53"/>
                  <a:gd name="T108" fmla="*/ 43 w 43"/>
                  <a:gd name="T109" fmla="*/ 22 h 53"/>
                  <a:gd name="T110" fmla="*/ 43 w 43"/>
                  <a:gd name="T111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3">
                    <a:moveTo>
                      <a:pt x="43" y="3"/>
                    </a:moveTo>
                    <a:lnTo>
                      <a:pt x="42" y="2"/>
                    </a:lnTo>
                    <a:lnTo>
                      <a:pt x="41" y="1"/>
                    </a:lnTo>
                    <a:lnTo>
                      <a:pt x="39" y="1"/>
                    </a:lnTo>
                    <a:lnTo>
                      <a:pt x="36" y="0"/>
                    </a:lnTo>
                    <a:lnTo>
                      <a:pt x="33" y="1"/>
                    </a:lnTo>
                    <a:lnTo>
                      <a:pt x="30" y="1"/>
                    </a:lnTo>
                    <a:lnTo>
                      <a:pt x="27" y="1"/>
                    </a:lnTo>
                    <a:lnTo>
                      <a:pt x="24" y="2"/>
                    </a:lnTo>
                    <a:lnTo>
                      <a:pt x="21" y="2"/>
                    </a:lnTo>
                    <a:lnTo>
                      <a:pt x="18" y="3"/>
                    </a:lnTo>
                    <a:lnTo>
                      <a:pt x="15" y="3"/>
                    </a:lnTo>
                    <a:lnTo>
                      <a:pt x="13" y="4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3"/>
                    </a:lnTo>
                    <a:lnTo>
                      <a:pt x="8" y="53"/>
                    </a:lnTo>
                    <a:lnTo>
                      <a:pt x="8" y="49"/>
                    </a:lnTo>
                    <a:lnTo>
                      <a:pt x="8" y="42"/>
                    </a:lnTo>
                    <a:lnTo>
                      <a:pt x="8" y="34"/>
                    </a:lnTo>
                    <a:lnTo>
                      <a:pt x="8" y="31"/>
                    </a:lnTo>
                    <a:lnTo>
                      <a:pt x="9" y="31"/>
                    </a:lnTo>
                    <a:lnTo>
                      <a:pt x="10" y="30"/>
                    </a:lnTo>
                    <a:lnTo>
                      <a:pt x="12" y="30"/>
                    </a:lnTo>
                    <a:lnTo>
                      <a:pt x="14" y="29"/>
                    </a:lnTo>
                    <a:lnTo>
                      <a:pt x="16" y="28"/>
                    </a:lnTo>
                    <a:lnTo>
                      <a:pt x="19" y="28"/>
                    </a:lnTo>
                    <a:lnTo>
                      <a:pt x="21" y="27"/>
                    </a:lnTo>
                    <a:lnTo>
                      <a:pt x="24" y="26"/>
                    </a:lnTo>
                    <a:lnTo>
                      <a:pt x="27" y="26"/>
                    </a:lnTo>
                    <a:lnTo>
                      <a:pt x="29" y="25"/>
                    </a:lnTo>
                    <a:lnTo>
                      <a:pt x="32" y="24"/>
                    </a:lnTo>
                    <a:lnTo>
                      <a:pt x="35" y="24"/>
                    </a:lnTo>
                    <a:lnTo>
                      <a:pt x="37" y="23"/>
                    </a:lnTo>
                    <a:lnTo>
                      <a:pt x="39" y="23"/>
                    </a:lnTo>
                    <a:lnTo>
                      <a:pt x="42" y="22"/>
                    </a:lnTo>
                    <a:lnTo>
                      <a:pt x="43" y="22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1" name="Freeform 291"/>
              <p:cNvSpPr>
                <a:spLocks/>
              </p:cNvSpPr>
              <p:nvPr/>
            </p:nvSpPr>
            <p:spPr bwMode="auto">
              <a:xfrm>
                <a:off x="3899" y="1835"/>
                <a:ext cx="231" cy="47"/>
              </a:xfrm>
              <a:custGeom>
                <a:avLst/>
                <a:gdLst>
                  <a:gd name="T0" fmla="*/ 18 w 231"/>
                  <a:gd name="T1" fmla="*/ 7 h 47"/>
                  <a:gd name="T2" fmla="*/ 25 w 231"/>
                  <a:gd name="T3" fmla="*/ 5 h 47"/>
                  <a:gd name="T4" fmla="*/ 32 w 231"/>
                  <a:gd name="T5" fmla="*/ 4 h 47"/>
                  <a:gd name="T6" fmla="*/ 40 w 231"/>
                  <a:gd name="T7" fmla="*/ 3 h 47"/>
                  <a:gd name="T8" fmla="*/ 49 w 231"/>
                  <a:gd name="T9" fmla="*/ 2 h 47"/>
                  <a:gd name="T10" fmla="*/ 59 w 231"/>
                  <a:gd name="T11" fmla="*/ 1 h 47"/>
                  <a:gd name="T12" fmla="*/ 69 w 231"/>
                  <a:gd name="T13" fmla="*/ 1 h 47"/>
                  <a:gd name="T14" fmla="*/ 80 w 231"/>
                  <a:gd name="T15" fmla="*/ 0 h 47"/>
                  <a:gd name="T16" fmla="*/ 91 w 231"/>
                  <a:gd name="T17" fmla="*/ 0 h 47"/>
                  <a:gd name="T18" fmla="*/ 103 w 231"/>
                  <a:gd name="T19" fmla="*/ 0 h 47"/>
                  <a:gd name="T20" fmla="*/ 115 w 231"/>
                  <a:gd name="T21" fmla="*/ 0 h 47"/>
                  <a:gd name="T22" fmla="*/ 130 w 231"/>
                  <a:gd name="T23" fmla="*/ 0 h 47"/>
                  <a:gd name="T24" fmla="*/ 145 w 231"/>
                  <a:gd name="T25" fmla="*/ 0 h 47"/>
                  <a:gd name="T26" fmla="*/ 159 w 231"/>
                  <a:gd name="T27" fmla="*/ 1 h 47"/>
                  <a:gd name="T28" fmla="*/ 172 w 231"/>
                  <a:gd name="T29" fmla="*/ 2 h 47"/>
                  <a:gd name="T30" fmla="*/ 185 w 231"/>
                  <a:gd name="T31" fmla="*/ 3 h 47"/>
                  <a:gd name="T32" fmla="*/ 194 w 231"/>
                  <a:gd name="T33" fmla="*/ 4 h 47"/>
                  <a:gd name="T34" fmla="*/ 202 w 231"/>
                  <a:gd name="T35" fmla="*/ 5 h 47"/>
                  <a:gd name="T36" fmla="*/ 209 w 231"/>
                  <a:gd name="T37" fmla="*/ 6 h 47"/>
                  <a:gd name="T38" fmla="*/ 215 w 231"/>
                  <a:gd name="T39" fmla="*/ 7 h 47"/>
                  <a:gd name="T40" fmla="*/ 220 w 231"/>
                  <a:gd name="T41" fmla="*/ 8 h 47"/>
                  <a:gd name="T42" fmla="*/ 225 w 231"/>
                  <a:gd name="T43" fmla="*/ 10 h 47"/>
                  <a:gd name="T44" fmla="*/ 228 w 231"/>
                  <a:gd name="T45" fmla="*/ 12 h 47"/>
                  <a:gd name="T46" fmla="*/ 231 w 231"/>
                  <a:gd name="T47" fmla="*/ 14 h 47"/>
                  <a:gd name="T48" fmla="*/ 231 w 231"/>
                  <a:gd name="T49" fmla="*/ 31 h 47"/>
                  <a:gd name="T50" fmla="*/ 225 w 231"/>
                  <a:gd name="T51" fmla="*/ 34 h 47"/>
                  <a:gd name="T52" fmla="*/ 218 w 231"/>
                  <a:gd name="T53" fmla="*/ 37 h 47"/>
                  <a:gd name="T54" fmla="*/ 213 w 231"/>
                  <a:gd name="T55" fmla="*/ 39 h 47"/>
                  <a:gd name="T56" fmla="*/ 210 w 231"/>
                  <a:gd name="T57" fmla="*/ 40 h 47"/>
                  <a:gd name="T58" fmla="*/ 206 w 231"/>
                  <a:gd name="T59" fmla="*/ 40 h 47"/>
                  <a:gd name="T60" fmla="*/ 201 w 231"/>
                  <a:gd name="T61" fmla="*/ 41 h 47"/>
                  <a:gd name="T62" fmla="*/ 197 w 231"/>
                  <a:gd name="T63" fmla="*/ 42 h 47"/>
                  <a:gd name="T64" fmla="*/ 191 w 231"/>
                  <a:gd name="T65" fmla="*/ 43 h 47"/>
                  <a:gd name="T66" fmla="*/ 183 w 231"/>
                  <a:gd name="T67" fmla="*/ 44 h 47"/>
                  <a:gd name="T68" fmla="*/ 175 w 231"/>
                  <a:gd name="T69" fmla="*/ 44 h 47"/>
                  <a:gd name="T70" fmla="*/ 167 w 231"/>
                  <a:gd name="T71" fmla="*/ 45 h 47"/>
                  <a:gd name="T72" fmla="*/ 158 w 231"/>
                  <a:gd name="T73" fmla="*/ 45 h 47"/>
                  <a:gd name="T74" fmla="*/ 149 w 231"/>
                  <a:gd name="T75" fmla="*/ 46 h 47"/>
                  <a:gd name="T76" fmla="*/ 142 w 231"/>
                  <a:gd name="T77" fmla="*/ 46 h 47"/>
                  <a:gd name="T78" fmla="*/ 136 w 231"/>
                  <a:gd name="T79" fmla="*/ 46 h 47"/>
                  <a:gd name="T80" fmla="*/ 130 w 231"/>
                  <a:gd name="T81" fmla="*/ 46 h 47"/>
                  <a:gd name="T82" fmla="*/ 124 w 231"/>
                  <a:gd name="T83" fmla="*/ 47 h 47"/>
                  <a:gd name="T84" fmla="*/ 117 w 231"/>
                  <a:gd name="T85" fmla="*/ 47 h 47"/>
                  <a:gd name="T86" fmla="*/ 111 w 231"/>
                  <a:gd name="T87" fmla="*/ 47 h 47"/>
                  <a:gd name="T88" fmla="*/ 105 w 231"/>
                  <a:gd name="T89" fmla="*/ 46 h 47"/>
                  <a:gd name="T90" fmla="*/ 98 w 231"/>
                  <a:gd name="T91" fmla="*/ 46 h 47"/>
                  <a:gd name="T92" fmla="*/ 92 w 231"/>
                  <a:gd name="T93" fmla="*/ 46 h 47"/>
                  <a:gd name="T94" fmla="*/ 86 w 231"/>
                  <a:gd name="T95" fmla="*/ 46 h 47"/>
                  <a:gd name="T96" fmla="*/ 77 w 231"/>
                  <a:gd name="T97" fmla="*/ 46 h 47"/>
                  <a:gd name="T98" fmla="*/ 63 w 231"/>
                  <a:gd name="T99" fmla="*/ 45 h 47"/>
                  <a:gd name="T100" fmla="*/ 50 w 231"/>
                  <a:gd name="T101" fmla="*/ 44 h 47"/>
                  <a:gd name="T102" fmla="*/ 39 w 231"/>
                  <a:gd name="T103" fmla="*/ 43 h 47"/>
                  <a:gd name="T104" fmla="*/ 29 w 231"/>
                  <a:gd name="T105" fmla="*/ 41 h 47"/>
                  <a:gd name="T106" fmla="*/ 20 w 231"/>
                  <a:gd name="T107" fmla="*/ 40 h 47"/>
                  <a:gd name="T108" fmla="*/ 14 w 231"/>
                  <a:gd name="T109" fmla="*/ 38 h 47"/>
                  <a:gd name="T110" fmla="*/ 9 w 231"/>
                  <a:gd name="T111" fmla="*/ 36 h 47"/>
                  <a:gd name="T112" fmla="*/ 5 w 231"/>
                  <a:gd name="T113" fmla="*/ 34 h 47"/>
                  <a:gd name="T114" fmla="*/ 2 w 231"/>
                  <a:gd name="T115" fmla="*/ 32 h 47"/>
                  <a:gd name="T116" fmla="*/ 0 w 231"/>
                  <a:gd name="T117" fmla="*/ 31 h 47"/>
                  <a:gd name="T118" fmla="*/ 1 w 231"/>
                  <a:gd name="T119" fmla="*/ 14 h 47"/>
                  <a:gd name="T120" fmla="*/ 4 w 231"/>
                  <a:gd name="T121" fmla="*/ 11 h 47"/>
                  <a:gd name="T122" fmla="*/ 11 w 231"/>
                  <a:gd name="T123" fmla="*/ 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1" h="47">
                    <a:moveTo>
                      <a:pt x="14" y="8"/>
                    </a:moveTo>
                    <a:lnTo>
                      <a:pt x="16" y="7"/>
                    </a:lnTo>
                    <a:lnTo>
                      <a:pt x="18" y="7"/>
                    </a:lnTo>
                    <a:lnTo>
                      <a:pt x="20" y="6"/>
                    </a:lnTo>
                    <a:lnTo>
                      <a:pt x="22" y="6"/>
                    </a:lnTo>
                    <a:lnTo>
                      <a:pt x="25" y="5"/>
                    </a:lnTo>
                    <a:lnTo>
                      <a:pt x="27" y="5"/>
                    </a:lnTo>
                    <a:lnTo>
                      <a:pt x="30" y="5"/>
                    </a:lnTo>
                    <a:lnTo>
                      <a:pt x="32" y="4"/>
                    </a:lnTo>
                    <a:lnTo>
                      <a:pt x="35" y="4"/>
                    </a:lnTo>
                    <a:lnTo>
                      <a:pt x="38" y="4"/>
                    </a:lnTo>
                    <a:lnTo>
                      <a:pt x="40" y="3"/>
                    </a:lnTo>
                    <a:lnTo>
                      <a:pt x="43" y="3"/>
                    </a:lnTo>
                    <a:lnTo>
                      <a:pt x="46" y="3"/>
                    </a:lnTo>
                    <a:lnTo>
                      <a:pt x="49" y="2"/>
                    </a:lnTo>
                    <a:lnTo>
                      <a:pt x="53" y="2"/>
                    </a:lnTo>
                    <a:lnTo>
                      <a:pt x="56" y="2"/>
                    </a:lnTo>
                    <a:lnTo>
                      <a:pt x="59" y="1"/>
                    </a:lnTo>
                    <a:lnTo>
                      <a:pt x="63" y="1"/>
                    </a:lnTo>
                    <a:lnTo>
                      <a:pt x="66" y="1"/>
                    </a:lnTo>
                    <a:lnTo>
                      <a:pt x="69" y="1"/>
                    </a:lnTo>
                    <a:lnTo>
                      <a:pt x="73" y="1"/>
                    </a:lnTo>
                    <a:lnTo>
                      <a:pt x="77" y="1"/>
                    </a:lnTo>
                    <a:lnTo>
                      <a:pt x="80" y="0"/>
                    </a:lnTo>
                    <a:lnTo>
                      <a:pt x="84" y="0"/>
                    </a:lnTo>
                    <a:lnTo>
                      <a:pt x="88" y="0"/>
                    </a:lnTo>
                    <a:lnTo>
                      <a:pt x="91" y="0"/>
                    </a:lnTo>
                    <a:lnTo>
                      <a:pt x="95" y="0"/>
                    </a:lnTo>
                    <a:lnTo>
                      <a:pt x="99" y="0"/>
                    </a:lnTo>
                    <a:lnTo>
                      <a:pt x="103" y="0"/>
                    </a:lnTo>
                    <a:lnTo>
                      <a:pt x="107" y="0"/>
                    </a:lnTo>
                    <a:lnTo>
                      <a:pt x="111" y="0"/>
                    </a:lnTo>
                    <a:lnTo>
                      <a:pt x="115" y="0"/>
                    </a:lnTo>
                    <a:lnTo>
                      <a:pt x="120" y="0"/>
                    </a:lnTo>
                    <a:lnTo>
                      <a:pt x="125" y="0"/>
                    </a:lnTo>
                    <a:lnTo>
                      <a:pt x="130" y="0"/>
                    </a:lnTo>
                    <a:lnTo>
                      <a:pt x="135" y="0"/>
                    </a:lnTo>
                    <a:lnTo>
                      <a:pt x="140" y="0"/>
                    </a:lnTo>
                    <a:lnTo>
                      <a:pt x="145" y="0"/>
                    </a:lnTo>
                    <a:lnTo>
                      <a:pt x="150" y="0"/>
                    </a:lnTo>
                    <a:lnTo>
                      <a:pt x="155" y="1"/>
                    </a:lnTo>
                    <a:lnTo>
                      <a:pt x="159" y="1"/>
                    </a:lnTo>
                    <a:lnTo>
                      <a:pt x="164" y="1"/>
                    </a:lnTo>
                    <a:lnTo>
                      <a:pt x="168" y="1"/>
                    </a:lnTo>
                    <a:lnTo>
                      <a:pt x="172" y="2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3"/>
                    </a:lnTo>
                    <a:lnTo>
                      <a:pt x="188" y="3"/>
                    </a:lnTo>
                    <a:lnTo>
                      <a:pt x="191" y="3"/>
                    </a:lnTo>
                    <a:lnTo>
                      <a:pt x="194" y="4"/>
                    </a:lnTo>
                    <a:lnTo>
                      <a:pt x="197" y="4"/>
                    </a:lnTo>
                    <a:lnTo>
                      <a:pt x="199" y="4"/>
                    </a:lnTo>
                    <a:lnTo>
                      <a:pt x="202" y="5"/>
                    </a:lnTo>
                    <a:lnTo>
                      <a:pt x="204" y="5"/>
                    </a:lnTo>
                    <a:lnTo>
                      <a:pt x="206" y="5"/>
                    </a:lnTo>
                    <a:lnTo>
                      <a:pt x="209" y="6"/>
                    </a:lnTo>
                    <a:lnTo>
                      <a:pt x="211" y="6"/>
                    </a:lnTo>
                    <a:lnTo>
                      <a:pt x="213" y="7"/>
                    </a:lnTo>
                    <a:lnTo>
                      <a:pt x="215" y="7"/>
                    </a:lnTo>
                    <a:lnTo>
                      <a:pt x="217" y="7"/>
                    </a:lnTo>
                    <a:lnTo>
                      <a:pt x="219" y="8"/>
                    </a:lnTo>
                    <a:lnTo>
                      <a:pt x="220" y="8"/>
                    </a:lnTo>
                    <a:lnTo>
                      <a:pt x="222" y="9"/>
                    </a:lnTo>
                    <a:lnTo>
                      <a:pt x="223" y="9"/>
                    </a:lnTo>
                    <a:lnTo>
                      <a:pt x="225" y="10"/>
                    </a:lnTo>
                    <a:lnTo>
                      <a:pt x="226" y="11"/>
                    </a:lnTo>
                    <a:lnTo>
                      <a:pt x="227" y="11"/>
                    </a:lnTo>
                    <a:lnTo>
                      <a:pt x="228" y="12"/>
                    </a:lnTo>
                    <a:lnTo>
                      <a:pt x="229" y="13"/>
                    </a:lnTo>
                    <a:lnTo>
                      <a:pt x="230" y="13"/>
                    </a:lnTo>
                    <a:lnTo>
                      <a:pt x="231" y="14"/>
                    </a:lnTo>
                    <a:lnTo>
                      <a:pt x="231" y="15"/>
                    </a:lnTo>
                    <a:lnTo>
                      <a:pt x="231" y="30"/>
                    </a:lnTo>
                    <a:lnTo>
                      <a:pt x="231" y="31"/>
                    </a:lnTo>
                    <a:lnTo>
                      <a:pt x="229" y="32"/>
                    </a:lnTo>
                    <a:lnTo>
                      <a:pt x="227" y="33"/>
                    </a:lnTo>
                    <a:lnTo>
                      <a:pt x="225" y="34"/>
                    </a:lnTo>
                    <a:lnTo>
                      <a:pt x="223" y="35"/>
                    </a:lnTo>
                    <a:lnTo>
                      <a:pt x="220" y="37"/>
                    </a:lnTo>
                    <a:lnTo>
                      <a:pt x="218" y="37"/>
                    </a:lnTo>
                    <a:lnTo>
                      <a:pt x="216" y="38"/>
                    </a:lnTo>
                    <a:lnTo>
                      <a:pt x="215" y="38"/>
                    </a:lnTo>
                    <a:lnTo>
                      <a:pt x="213" y="39"/>
                    </a:lnTo>
                    <a:lnTo>
                      <a:pt x="212" y="39"/>
                    </a:lnTo>
                    <a:lnTo>
                      <a:pt x="211" y="39"/>
                    </a:lnTo>
                    <a:lnTo>
                      <a:pt x="210" y="40"/>
                    </a:lnTo>
                    <a:lnTo>
                      <a:pt x="208" y="40"/>
                    </a:lnTo>
                    <a:lnTo>
                      <a:pt x="207" y="40"/>
                    </a:lnTo>
                    <a:lnTo>
                      <a:pt x="206" y="40"/>
                    </a:lnTo>
                    <a:lnTo>
                      <a:pt x="204" y="41"/>
                    </a:lnTo>
                    <a:lnTo>
                      <a:pt x="203" y="41"/>
                    </a:lnTo>
                    <a:lnTo>
                      <a:pt x="201" y="41"/>
                    </a:lnTo>
                    <a:lnTo>
                      <a:pt x="200" y="42"/>
                    </a:lnTo>
                    <a:lnTo>
                      <a:pt x="198" y="42"/>
                    </a:lnTo>
                    <a:lnTo>
                      <a:pt x="197" y="42"/>
                    </a:lnTo>
                    <a:lnTo>
                      <a:pt x="195" y="42"/>
                    </a:lnTo>
                    <a:lnTo>
                      <a:pt x="193" y="42"/>
                    </a:lnTo>
                    <a:lnTo>
                      <a:pt x="191" y="43"/>
                    </a:lnTo>
                    <a:lnTo>
                      <a:pt x="188" y="43"/>
                    </a:lnTo>
                    <a:lnTo>
                      <a:pt x="186" y="43"/>
                    </a:lnTo>
                    <a:lnTo>
                      <a:pt x="183" y="44"/>
                    </a:lnTo>
                    <a:lnTo>
                      <a:pt x="181" y="44"/>
                    </a:lnTo>
                    <a:lnTo>
                      <a:pt x="178" y="44"/>
                    </a:lnTo>
                    <a:lnTo>
                      <a:pt x="175" y="44"/>
                    </a:lnTo>
                    <a:lnTo>
                      <a:pt x="172" y="44"/>
                    </a:lnTo>
                    <a:lnTo>
                      <a:pt x="170" y="45"/>
                    </a:lnTo>
                    <a:lnTo>
                      <a:pt x="167" y="45"/>
                    </a:lnTo>
                    <a:lnTo>
                      <a:pt x="164" y="45"/>
                    </a:lnTo>
                    <a:lnTo>
                      <a:pt x="161" y="45"/>
                    </a:lnTo>
                    <a:lnTo>
                      <a:pt x="158" y="45"/>
                    </a:lnTo>
                    <a:lnTo>
                      <a:pt x="155" y="46"/>
                    </a:lnTo>
                    <a:lnTo>
                      <a:pt x="152" y="46"/>
                    </a:lnTo>
                    <a:lnTo>
                      <a:pt x="149" y="46"/>
                    </a:lnTo>
                    <a:lnTo>
                      <a:pt x="147" y="46"/>
                    </a:lnTo>
                    <a:lnTo>
                      <a:pt x="145" y="46"/>
                    </a:lnTo>
                    <a:lnTo>
                      <a:pt x="142" y="46"/>
                    </a:lnTo>
                    <a:lnTo>
                      <a:pt x="140" y="46"/>
                    </a:lnTo>
                    <a:lnTo>
                      <a:pt x="138" y="46"/>
                    </a:lnTo>
                    <a:lnTo>
                      <a:pt x="136" y="46"/>
                    </a:lnTo>
                    <a:lnTo>
                      <a:pt x="134" y="46"/>
                    </a:lnTo>
                    <a:lnTo>
                      <a:pt x="132" y="46"/>
                    </a:lnTo>
                    <a:lnTo>
                      <a:pt x="130" y="46"/>
                    </a:lnTo>
                    <a:lnTo>
                      <a:pt x="128" y="46"/>
                    </a:lnTo>
                    <a:lnTo>
                      <a:pt x="126" y="46"/>
                    </a:lnTo>
                    <a:lnTo>
                      <a:pt x="124" y="47"/>
                    </a:lnTo>
                    <a:lnTo>
                      <a:pt x="122" y="47"/>
                    </a:lnTo>
                    <a:lnTo>
                      <a:pt x="119" y="47"/>
                    </a:lnTo>
                    <a:lnTo>
                      <a:pt x="117" y="47"/>
                    </a:lnTo>
                    <a:lnTo>
                      <a:pt x="115" y="47"/>
                    </a:lnTo>
                    <a:lnTo>
                      <a:pt x="113" y="47"/>
                    </a:lnTo>
                    <a:lnTo>
                      <a:pt x="111" y="47"/>
                    </a:lnTo>
                    <a:lnTo>
                      <a:pt x="109" y="47"/>
                    </a:lnTo>
                    <a:lnTo>
                      <a:pt x="107" y="47"/>
                    </a:lnTo>
                    <a:lnTo>
                      <a:pt x="105" y="46"/>
                    </a:lnTo>
                    <a:lnTo>
                      <a:pt x="103" y="46"/>
                    </a:lnTo>
                    <a:lnTo>
                      <a:pt x="100" y="46"/>
                    </a:lnTo>
                    <a:lnTo>
                      <a:pt x="98" y="46"/>
                    </a:lnTo>
                    <a:lnTo>
                      <a:pt x="96" y="46"/>
                    </a:lnTo>
                    <a:lnTo>
                      <a:pt x="94" y="46"/>
                    </a:lnTo>
                    <a:lnTo>
                      <a:pt x="92" y="46"/>
                    </a:lnTo>
                    <a:lnTo>
                      <a:pt x="90" y="46"/>
                    </a:lnTo>
                    <a:lnTo>
                      <a:pt x="88" y="46"/>
                    </a:lnTo>
                    <a:lnTo>
                      <a:pt x="86" y="46"/>
                    </a:lnTo>
                    <a:lnTo>
                      <a:pt x="84" y="46"/>
                    </a:lnTo>
                    <a:lnTo>
                      <a:pt x="82" y="46"/>
                    </a:lnTo>
                    <a:lnTo>
                      <a:pt x="77" y="46"/>
                    </a:lnTo>
                    <a:lnTo>
                      <a:pt x="72" y="45"/>
                    </a:lnTo>
                    <a:lnTo>
                      <a:pt x="68" y="45"/>
                    </a:lnTo>
                    <a:lnTo>
                      <a:pt x="63" y="45"/>
                    </a:lnTo>
                    <a:lnTo>
                      <a:pt x="59" y="45"/>
                    </a:lnTo>
                    <a:lnTo>
                      <a:pt x="54" y="44"/>
                    </a:lnTo>
                    <a:lnTo>
                      <a:pt x="50" y="44"/>
                    </a:lnTo>
                    <a:lnTo>
                      <a:pt x="47" y="44"/>
                    </a:lnTo>
                    <a:lnTo>
                      <a:pt x="43" y="43"/>
                    </a:lnTo>
                    <a:lnTo>
                      <a:pt x="39" y="43"/>
                    </a:lnTo>
                    <a:lnTo>
                      <a:pt x="36" y="42"/>
                    </a:lnTo>
                    <a:lnTo>
                      <a:pt x="32" y="42"/>
                    </a:lnTo>
                    <a:lnTo>
                      <a:pt x="29" y="41"/>
                    </a:lnTo>
                    <a:lnTo>
                      <a:pt x="26" y="41"/>
                    </a:lnTo>
                    <a:lnTo>
                      <a:pt x="23" y="40"/>
                    </a:lnTo>
                    <a:lnTo>
                      <a:pt x="20" y="40"/>
                    </a:lnTo>
                    <a:lnTo>
                      <a:pt x="18" y="39"/>
                    </a:lnTo>
                    <a:lnTo>
                      <a:pt x="16" y="38"/>
                    </a:lnTo>
                    <a:lnTo>
                      <a:pt x="14" y="38"/>
                    </a:lnTo>
                    <a:lnTo>
                      <a:pt x="12" y="37"/>
                    </a:lnTo>
                    <a:lnTo>
                      <a:pt x="10" y="37"/>
                    </a:lnTo>
                    <a:lnTo>
                      <a:pt x="9" y="36"/>
                    </a:lnTo>
                    <a:lnTo>
                      <a:pt x="7" y="35"/>
                    </a:lnTo>
                    <a:lnTo>
                      <a:pt x="6" y="35"/>
                    </a:lnTo>
                    <a:lnTo>
                      <a:pt x="5" y="34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1" y="31"/>
                    </a:lnTo>
                    <a:lnTo>
                      <a:pt x="0" y="31"/>
                    </a:lnTo>
                    <a:lnTo>
                      <a:pt x="0" y="30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2" y="13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6" y="10"/>
                    </a:lnTo>
                    <a:lnTo>
                      <a:pt x="8" y="9"/>
                    </a:lnTo>
                    <a:lnTo>
                      <a:pt x="11" y="8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2" name="Freeform 292"/>
              <p:cNvSpPr>
                <a:spLocks/>
              </p:cNvSpPr>
              <p:nvPr/>
            </p:nvSpPr>
            <p:spPr bwMode="auto">
              <a:xfrm>
                <a:off x="3903" y="1837"/>
                <a:ext cx="223" cy="27"/>
              </a:xfrm>
              <a:custGeom>
                <a:avLst/>
                <a:gdLst>
                  <a:gd name="T0" fmla="*/ 211 w 223"/>
                  <a:gd name="T1" fmla="*/ 20 h 27"/>
                  <a:gd name="T2" fmla="*/ 201 w 223"/>
                  <a:gd name="T3" fmla="*/ 22 h 27"/>
                  <a:gd name="T4" fmla="*/ 188 w 223"/>
                  <a:gd name="T5" fmla="*/ 24 h 27"/>
                  <a:gd name="T6" fmla="*/ 172 w 223"/>
                  <a:gd name="T7" fmla="*/ 25 h 27"/>
                  <a:gd name="T8" fmla="*/ 155 w 223"/>
                  <a:gd name="T9" fmla="*/ 26 h 27"/>
                  <a:gd name="T10" fmla="*/ 140 w 223"/>
                  <a:gd name="T11" fmla="*/ 27 h 27"/>
                  <a:gd name="T12" fmla="*/ 135 w 223"/>
                  <a:gd name="T13" fmla="*/ 27 h 27"/>
                  <a:gd name="T14" fmla="*/ 129 w 223"/>
                  <a:gd name="T15" fmla="*/ 27 h 27"/>
                  <a:gd name="T16" fmla="*/ 123 w 223"/>
                  <a:gd name="T17" fmla="*/ 27 h 27"/>
                  <a:gd name="T18" fmla="*/ 117 w 223"/>
                  <a:gd name="T19" fmla="*/ 27 h 27"/>
                  <a:gd name="T20" fmla="*/ 111 w 223"/>
                  <a:gd name="T21" fmla="*/ 27 h 27"/>
                  <a:gd name="T22" fmla="*/ 103 w 223"/>
                  <a:gd name="T23" fmla="*/ 27 h 27"/>
                  <a:gd name="T24" fmla="*/ 95 w 223"/>
                  <a:gd name="T25" fmla="*/ 27 h 27"/>
                  <a:gd name="T26" fmla="*/ 86 w 223"/>
                  <a:gd name="T27" fmla="*/ 27 h 27"/>
                  <a:gd name="T28" fmla="*/ 79 w 223"/>
                  <a:gd name="T29" fmla="*/ 27 h 27"/>
                  <a:gd name="T30" fmla="*/ 71 w 223"/>
                  <a:gd name="T31" fmla="*/ 27 h 27"/>
                  <a:gd name="T32" fmla="*/ 62 w 223"/>
                  <a:gd name="T33" fmla="*/ 26 h 27"/>
                  <a:gd name="T34" fmla="*/ 52 w 223"/>
                  <a:gd name="T35" fmla="*/ 25 h 27"/>
                  <a:gd name="T36" fmla="*/ 43 w 223"/>
                  <a:gd name="T37" fmla="*/ 25 h 27"/>
                  <a:gd name="T38" fmla="*/ 35 w 223"/>
                  <a:gd name="T39" fmla="*/ 24 h 27"/>
                  <a:gd name="T40" fmla="*/ 27 w 223"/>
                  <a:gd name="T41" fmla="*/ 23 h 27"/>
                  <a:gd name="T42" fmla="*/ 22 w 223"/>
                  <a:gd name="T43" fmla="*/ 22 h 27"/>
                  <a:gd name="T44" fmla="*/ 18 w 223"/>
                  <a:gd name="T45" fmla="*/ 21 h 27"/>
                  <a:gd name="T46" fmla="*/ 14 w 223"/>
                  <a:gd name="T47" fmla="*/ 21 h 27"/>
                  <a:gd name="T48" fmla="*/ 7 w 223"/>
                  <a:gd name="T49" fmla="*/ 19 h 27"/>
                  <a:gd name="T50" fmla="*/ 2 w 223"/>
                  <a:gd name="T51" fmla="*/ 17 h 27"/>
                  <a:gd name="T52" fmla="*/ 0 w 223"/>
                  <a:gd name="T53" fmla="*/ 14 h 27"/>
                  <a:gd name="T54" fmla="*/ 1 w 223"/>
                  <a:gd name="T55" fmla="*/ 12 h 27"/>
                  <a:gd name="T56" fmla="*/ 5 w 223"/>
                  <a:gd name="T57" fmla="*/ 10 h 27"/>
                  <a:gd name="T58" fmla="*/ 12 w 223"/>
                  <a:gd name="T59" fmla="*/ 8 h 27"/>
                  <a:gd name="T60" fmla="*/ 21 w 223"/>
                  <a:gd name="T61" fmla="*/ 6 h 27"/>
                  <a:gd name="T62" fmla="*/ 32 w 223"/>
                  <a:gd name="T63" fmla="*/ 4 h 27"/>
                  <a:gd name="T64" fmla="*/ 44 w 223"/>
                  <a:gd name="T65" fmla="*/ 3 h 27"/>
                  <a:gd name="T66" fmla="*/ 56 w 223"/>
                  <a:gd name="T67" fmla="*/ 2 h 27"/>
                  <a:gd name="T68" fmla="*/ 70 w 223"/>
                  <a:gd name="T69" fmla="*/ 1 h 27"/>
                  <a:gd name="T70" fmla="*/ 85 w 223"/>
                  <a:gd name="T71" fmla="*/ 1 h 27"/>
                  <a:gd name="T72" fmla="*/ 101 w 223"/>
                  <a:gd name="T73" fmla="*/ 0 h 27"/>
                  <a:gd name="T74" fmla="*/ 116 w 223"/>
                  <a:gd name="T75" fmla="*/ 0 h 27"/>
                  <a:gd name="T76" fmla="*/ 129 w 223"/>
                  <a:gd name="T77" fmla="*/ 0 h 27"/>
                  <a:gd name="T78" fmla="*/ 141 w 223"/>
                  <a:gd name="T79" fmla="*/ 1 h 27"/>
                  <a:gd name="T80" fmla="*/ 153 w 223"/>
                  <a:gd name="T81" fmla="*/ 1 h 27"/>
                  <a:gd name="T82" fmla="*/ 165 w 223"/>
                  <a:gd name="T83" fmla="*/ 2 h 27"/>
                  <a:gd name="T84" fmla="*/ 175 w 223"/>
                  <a:gd name="T85" fmla="*/ 3 h 27"/>
                  <a:gd name="T86" fmla="*/ 185 w 223"/>
                  <a:gd name="T87" fmla="*/ 4 h 27"/>
                  <a:gd name="T88" fmla="*/ 194 w 223"/>
                  <a:gd name="T89" fmla="*/ 5 h 27"/>
                  <a:gd name="T90" fmla="*/ 202 w 223"/>
                  <a:gd name="T91" fmla="*/ 6 h 27"/>
                  <a:gd name="T92" fmla="*/ 208 w 223"/>
                  <a:gd name="T93" fmla="*/ 7 h 27"/>
                  <a:gd name="T94" fmla="*/ 214 w 223"/>
                  <a:gd name="T95" fmla="*/ 9 h 27"/>
                  <a:gd name="T96" fmla="*/ 219 w 223"/>
                  <a:gd name="T97" fmla="*/ 10 h 27"/>
                  <a:gd name="T98" fmla="*/ 222 w 223"/>
                  <a:gd name="T99" fmla="*/ 12 h 27"/>
                  <a:gd name="T100" fmla="*/ 223 w 223"/>
                  <a:gd name="T101" fmla="*/ 14 h 27"/>
                  <a:gd name="T102" fmla="*/ 222 w 223"/>
                  <a:gd name="T103" fmla="*/ 16 h 27"/>
                  <a:gd name="T104" fmla="*/ 219 w 223"/>
                  <a:gd name="T10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3" h="27">
                    <a:moveTo>
                      <a:pt x="216" y="19"/>
                    </a:moveTo>
                    <a:lnTo>
                      <a:pt x="214" y="19"/>
                    </a:lnTo>
                    <a:lnTo>
                      <a:pt x="211" y="20"/>
                    </a:lnTo>
                    <a:lnTo>
                      <a:pt x="208" y="21"/>
                    </a:lnTo>
                    <a:lnTo>
                      <a:pt x="205" y="21"/>
                    </a:lnTo>
                    <a:lnTo>
                      <a:pt x="201" y="22"/>
                    </a:lnTo>
                    <a:lnTo>
                      <a:pt x="197" y="23"/>
                    </a:lnTo>
                    <a:lnTo>
                      <a:pt x="192" y="23"/>
                    </a:lnTo>
                    <a:lnTo>
                      <a:pt x="188" y="24"/>
                    </a:lnTo>
                    <a:lnTo>
                      <a:pt x="183" y="24"/>
                    </a:lnTo>
                    <a:lnTo>
                      <a:pt x="178" y="25"/>
                    </a:lnTo>
                    <a:lnTo>
                      <a:pt x="172" y="25"/>
                    </a:lnTo>
                    <a:lnTo>
                      <a:pt x="167" y="26"/>
                    </a:lnTo>
                    <a:lnTo>
                      <a:pt x="161" y="26"/>
                    </a:lnTo>
                    <a:lnTo>
                      <a:pt x="155" y="26"/>
                    </a:lnTo>
                    <a:lnTo>
                      <a:pt x="148" y="27"/>
                    </a:lnTo>
                    <a:lnTo>
                      <a:pt x="142" y="27"/>
                    </a:lnTo>
                    <a:lnTo>
                      <a:pt x="140" y="27"/>
                    </a:lnTo>
                    <a:lnTo>
                      <a:pt x="138" y="27"/>
                    </a:lnTo>
                    <a:lnTo>
                      <a:pt x="136" y="27"/>
                    </a:lnTo>
                    <a:lnTo>
                      <a:pt x="135" y="27"/>
                    </a:lnTo>
                    <a:lnTo>
                      <a:pt x="133" y="27"/>
                    </a:lnTo>
                    <a:lnTo>
                      <a:pt x="131" y="27"/>
                    </a:lnTo>
                    <a:lnTo>
                      <a:pt x="129" y="27"/>
                    </a:lnTo>
                    <a:lnTo>
                      <a:pt x="127" y="27"/>
                    </a:lnTo>
                    <a:lnTo>
                      <a:pt x="125" y="27"/>
                    </a:lnTo>
                    <a:lnTo>
                      <a:pt x="123" y="27"/>
                    </a:lnTo>
                    <a:lnTo>
                      <a:pt x="121" y="27"/>
                    </a:lnTo>
                    <a:lnTo>
                      <a:pt x="119" y="27"/>
                    </a:lnTo>
                    <a:lnTo>
                      <a:pt x="117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11" y="27"/>
                    </a:lnTo>
                    <a:lnTo>
                      <a:pt x="109" y="27"/>
                    </a:lnTo>
                    <a:lnTo>
                      <a:pt x="106" y="27"/>
                    </a:lnTo>
                    <a:lnTo>
                      <a:pt x="103" y="27"/>
                    </a:lnTo>
                    <a:lnTo>
                      <a:pt x="100" y="27"/>
                    </a:lnTo>
                    <a:lnTo>
                      <a:pt x="97" y="27"/>
                    </a:lnTo>
                    <a:lnTo>
                      <a:pt x="95" y="27"/>
                    </a:lnTo>
                    <a:lnTo>
                      <a:pt x="92" y="27"/>
                    </a:lnTo>
                    <a:lnTo>
                      <a:pt x="89" y="27"/>
                    </a:lnTo>
                    <a:lnTo>
                      <a:pt x="86" y="27"/>
                    </a:lnTo>
                    <a:lnTo>
                      <a:pt x="84" y="27"/>
                    </a:lnTo>
                    <a:lnTo>
                      <a:pt x="81" y="27"/>
                    </a:lnTo>
                    <a:lnTo>
                      <a:pt x="79" y="27"/>
                    </a:lnTo>
                    <a:lnTo>
                      <a:pt x="76" y="27"/>
                    </a:lnTo>
                    <a:lnTo>
                      <a:pt x="73" y="27"/>
                    </a:lnTo>
                    <a:lnTo>
                      <a:pt x="71" y="27"/>
                    </a:lnTo>
                    <a:lnTo>
                      <a:pt x="68" y="26"/>
                    </a:lnTo>
                    <a:lnTo>
                      <a:pt x="65" y="26"/>
                    </a:lnTo>
                    <a:lnTo>
                      <a:pt x="62" y="26"/>
                    </a:lnTo>
                    <a:lnTo>
                      <a:pt x="59" y="26"/>
                    </a:lnTo>
                    <a:lnTo>
                      <a:pt x="55" y="26"/>
                    </a:lnTo>
                    <a:lnTo>
                      <a:pt x="52" y="25"/>
                    </a:lnTo>
                    <a:lnTo>
                      <a:pt x="49" y="25"/>
                    </a:lnTo>
                    <a:lnTo>
                      <a:pt x="46" y="25"/>
                    </a:lnTo>
                    <a:lnTo>
                      <a:pt x="43" y="25"/>
                    </a:lnTo>
                    <a:lnTo>
                      <a:pt x="40" y="24"/>
                    </a:lnTo>
                    <a:lnTo>
                      <a:pt x="38" y="24"/>
                    </a:lnTo>
                    <a:lnTo>
                      <a:pt x="35" y="24"/>
                    </a:lnTo>
                    <a:lnTo>
                      <a:pt x="32" y="24"/>
                    </a:lnTo>
                    <a:lnTo>
                      <a:pt x="30" y="23"/>
                    </a:lnTo>
                    <a:lnTo>
                      <a:pt x="27" y="23"/>
                    </a:lnTo>
                    <a:lnTo>
                      <a:pt x="25" y="23"/>
                    </a:lnTo>
                    <a:lnTo>
                      <a:pt x="23" y="22"/>
                    </a:lnTo>
                    <a:lnTo>
                      <a:pt x="22" y="22"/>
                    </a:lnTo>
                    <a:lnTo>
                      <a:pt x="20" y="22"/>
                    </a:lnTo>
                    <a:lnTo>
                      <a:pt x="19" y="22"/>
                    </a:lnTo>
                    <a:lnTo>
                      <a:pt x="18" y="21"/>
                    </a:lnTo>
                    <a:lnTo>
                      <a:pt x="17" y="21"/>
                    </a:lnTo>
                    <a:lnTo>
                      <a:pt x="15" y="21"/>
                    </a:lnTo>
                    <a:lnTo>
                      <a:pt x="14" y="21"/>
                    </a:lnTo>
                    <a:lnTo>
                      <a:pt x="13" y="20"/>
                    </a:lnTo>
                    <a:lnTo>
                      <a:pt x="10" y="20"/>
                    </a:lnTo>
                    <a:lnTo>
                      <a:pt x="7" y="19"/>
                    </a:lnTo>
                    <a:lnTo>
                      <a:pt x="5" y="18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1" y="16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2" y="11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7" y="9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5" y="7"/>
                    </a:lnTo>
                    <a:lnTo>
                      <a:pt x="18" y="6"/>
                    </a:lnTo>
                    <a:lnTo>
                      <a:pt x="21" y="6"/>
                    </a:lnTo>
                    <a:lnTo>
                      <a:pt x="24" y="5"/>
                    </a:lnTo>
                    <a:lnTo>
                      <a:pt x="28" y="5"/>
                    </a:lnTo>
                    <a:lnTo>
                      <a:pt x="32" y="4"/>
                    </a:lnTo>
                    <a:lnTo>
                      <a:pt x="36" y="4"/>
                    </a:lnTo>
                    <a:lnTo>
                      <a:pt x="40" y="4"/>
                    </a:lnTo>
                    <a:lnTo>
                      <a:pt x="44" y="3"/>
                    </a:lnTo>
                    <a:lnTo>
                      <a:pt x="48" y="3"/>
                    </a:lnTo>
                    <a:lnTo>
                      <a:pt x="52" y="2"/>
                    </a:lnTo>
                    <a:lnTo>
                      <a:pt x="56" y="2"/>
                    </a:lnTo>
                    <a:lnTo>
                      <a:pt x="61" y="2"/>
                    </a:lnTo>
                    <a:lnTo>
                      <a:pt x="65" y="2"/>
                    </a:lnTo>
                    <a:lnTo>
                      <a:pt x="70" y="1"/>
                    </a:lnTo>
                    <a:lnTo>
                      <a:pt x="75" y="1"/>
                    </a:lnTo>
                    <a:lnTo>
                      <a:pt x="80" y="1"/>
                    </a:lnTo>
                    <a:lnTo>
                      <a:pt x="85" y="1"/>
                    </a:lnTo>
                    <a:lnTo>
                      <a:pt x="90" y="1"/>
                    </a:lnTo>
                    <a:lnTo>
                      <a:pt x="95" y="0"/>
                    </a:lnTo>
                    <a:lnTo>
                      <a:pt x="101" y="0"/>
                    </a:lnTo>
                    <a:lnTo>
                      <a:pt x="106" y="0"/>
                    </a:lnTo>
                    <a:lnTo>
                      <a:pt x="111" y="0"/>
                    </a:lnTo>
                    <a:lnTo>
                      <a:pt x="116" y="0"/>
                    </a:lnTo>
                    <a:lnTo>
                      <a:pt x="120" y="0"/>
                    </a:lnTo>
                    <a:lnTo>
                      <a:pt x="125" y="0"/>
                    </a:lnTo>
                    <a:lnTo>
                      <a:pt x="129" y="0"/>
                    </a:lnTo>
                    <a:lnTo>
                      <a:pt x="133" y="1"/>
                    </a:lnTo>
                    <a:lnTo>
                      <a:pt x="137" y="1"/>
                    </a:lnTo>
                    <a:lnTo>
                      <a:pt x="141" y="1"/>
                    </a:lnTo>
                    <a:lnTo>
                      <a:pt x="145" y="1"/>
                    </a:lnTo>
                    <a:lnTo>
                      <a:pt x="149" y="1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8" y="2"/>
                    </a:lnTo>
                    <a:lnTo>
                      <a:pt x="172" y="3"/>
                    </a:lnTo>
                    <a:lnTo>
                      <a:pt x="175" y="3"/>
                    </a:lnTo>
                    <a:lnTo>
                      <a:pt x="178" y="3"/>
                    </a:lnTo>
                    <a:lnTo>
                      <a:pt x="182" y="3"/>
                    </a:lnTo>
                    <a:lnTo>
                      <a:pt x="185" y="4"/>
                    </a:lnTo>
                    <a:lnTo>
                      <a:pt x="188" y="4"/>
                    </a:lnTo>
                    <a:lnTo>
                      <a:pt x="191" y="4"/>
                    </a:lnTo>
                    <a:lnTo>
                      <a:pt x="194" y="5"/>
                    </a:lnTo>
                    <a:lnTo>
                      <a:pt x="196" y="5"/>
                    </a:lnTo>
                    <a:lnTo>
                      <a:pt x="199" y="6"/>
                    </a:lnTo>
                    <a:lnTo>
                      <a:pt x="202" y="6"/>
                    </a:lnTo>
                    <a:lnTo>
                      <a:pt x="204" y="6"/>
                    </a:lnTo>
                    <a:lnTo>
                      <a:pt x="206" y="7"/>
                    </a:lnTo>
                    <a:lnTo>
                      <a:pt x="208" y="7"/>
                    </a:lnTo>
                    <a:lnTo>
                      <a:pt x="210" y="8"/>
                    </a:lnTo>
                    <a:lnTo>
                      <a:pt x="212" y="8"/>
                    </a:lnTo>
                    <a:lnTo>
                      <a:pt x="214" y="9"/>
                    </a:lnTo>
                    <a:lnTo>
                      <a:pt x="215" y="9"/>
                    </a:lnTo>
                    <a:lnTo>
                      <a:pt x="217" y="10"/>
                    </a:lnTo>
                    <a:lnTo>
                      <a:pt x="219" y="10"/>
                    </a:lnTo>
                    <a:lnTo>
                      <a:pt x="220" y="11"/>
                    </a:lnTo>
                    <a:lnTo>
                      <a:pt x="221" y="11"/>
                    </a:lnTo>
                    <a:lnTo>
                      <a:pt x="222" y="12"/>
                    </a:lnTo>
                    <a:lnTo>
                      <a:pt x="222" y="13"/>
                    </a:lnTo>
                    <a:lnTo>
                      <a:pt x="223" y="13"/>
                    </a:lnTo>
                    <a:lnTo>
                      <a:pt x="223" y="14"/>
                    </a:lnTo>
                    <a:lnTo>
                      <a:pt x="223" y="15"/>
                    </a:lnTo>
                    <a:lnTo>
                      <a:pt x="222" y="15"/>
                    </a:lnTo>
                    <a:lnTo>
                      <a:pt x="222" y="16"/>
                    </a:lnTo>
                    <a:lnTo>
                      <a:pt x="221" y="16"/>
                    </a:lnTo>
                    <a:lnTo>
                      <a:pt x="220" y="17"/>
                    </a:lnTo>
                    <a:lnTo>
                      <a:pt x="219" y="17"/>
                    </a:lnTo>
                    <a:lnTo>
                      <a:pt x="218" y="18"/>
                    </a:lnTo>
                    <a:lnTo>
                      <a:pt x="216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3" name="Freeform 293"/>
              <p:cNvSpPr>
                <a:spLocks/>
              </p:cNvSpPr>
              <p:nvPr/>
            </p:nvSpPr>
            <p:spPr bwMode="auto">
              <a:xfrm>
                <a:off x="3902" y="1855"/>
                <a:ext cx="226" cy="23"/>
              </a:xfrm>
              <a:custGeom>
                <a:avLst/>
                <a:gdLst>
                  <a:gd name="T0" fmla="*/ 223 w 226"/>
                  <a:gd name="T1" fmla="*/ 10 h 23"/>
                  <a:gd name="T2" fmla="*/ 216 w 226"/>
                  <a:gd name="T3" fmla="*/ 13 h 23"/>
                  <a:gd name="T4" fmla="*/ 208 w 226"/>
                  <a:gd name="T5" fmla="*/ 16 h 23"/>
                  <a:gd name="T6" fmla="*/ 199 w 226"/>
                  <a:gd name="T7" fmla="*/ 17 h 23"/>
                  <a:gd name="T8" fmla="*/ 189 w 226"/>
                  <a:gd name="T9" fmla="*/ 19 h 23"/>
                  <a:gd name="T10" fmla="*/ 177 w 226"/>
                  <a:gd name="T11" fmla="*/ 20 h 23"/>
                  <a:gd name="T12" fmla="*/ 163 w 226"/>
                  <a:gd name="T13" fmla="*/ 21 h 23"/>
                  <a:gd name="T14" fmla="*/ 149 w 226"/>
                  <a:gd name="T15" fmla="*/ 22 h 23"/>
                  <a:gd name="T16" fmla="*/ 140 w 226"/>
                  <a:gd name="T17" fmla="*/ 22 h 23"/>
                  <a:gd name="T18" fmla="*/ 135 w 226"/>
                  <a:gd name="T19" fmla="*/ 22 h 23"/>
                  <a:gd name="T20" fmla="*/ 129 w 226"/>
                  <a:gd name="T21" fmla="*/ 23 h 23"/>
                  <a:gd name="T22" fmla="*/ 123 w 226"/>
                  <a:gd name="T23" fmla="*/ 23 h 23"/>
                  <a:gd name="T24" fmla="*/ 117 w 226"/>
                  <a:gd name="T25" fmla="*/ 23 h 23"/>
                  <a:gd name="T26" fmla="*/ 110 w 226"/>
                  <a:gd name="T27" fmla="*/ 23 h 23"/>
                  <a:gd name="T28" fmla="*/ 102 w 226"/>
                  <a:gd name="T29" fmla="*/ 23 h 23"/>
                  <a:gd name="T30" fmla="*/ 93 w 226"/>
                  <a:gd name="T31" fmla="*/ 22 h 23"/>
                  <a:gd name="T32" fmla="*/ 85 w 226"/>
                  <a:gd name="T33" fmla="*/ 22 h 23"/>
                  <a:gd name="T34" fmla="*/ 77 w 226"/>
                  <a:gd name="T35" fmla="*/ 22 h 23"/>
                  <a:gd name="T36" fmla="*/ 70 w 226"/>
                  <a:gd name="T37" fmla="*/ 21 h 23"/>
                  <a:gd name="T38" fmla="*/ 60 w 226"/>
                  <a:gd name="T39" fmla="*/ 21 h 23"/>
                  <a:gd name="T40" fmla="*/ 50 w 226"/>
                  <a:gd name="T41" fmla="*/ 20 h 23"/>
                  <a:gd name="T42" fmla="*/ 41 w 226"/>
                  <a:gd name="T43" fmla="*/ 19 h 23"/>
                  <a:gd name="T44" fmla="*/ 33 w 226"/>
                  <a:gd name="T45" fmla="*/ 18 h 23"/>
                  <a:gd name="T46" fmla="*/ 26 w 226"/>
                  <a:gd name="T47" fmla="*/ 17 h 23"/>
                  <a:gd name="T48" fmla="*/ 21 w 226"/>
                  <a:gd name="T49" fmla="*/ 16 h 23"/>
                  <a:gd name="T50" fmla="*/ 17 w 226"/>
                  <a:gd name="T51" fmla="*/ 15 h 23"/>
                  <a:gd name="T52" fmla="*/ 14 w 226"/>
                  <a:gd name="T53" fmla="*/ 15 h 23"/>
                  <a:gd name="T54" fmla="*/ 5 w 226"/>
                  <a:gd name="T55" fmla="*/ 12 h 23"/>
                  <a:gd name="T56" fmla="*/ 1 w 226"/>
                  <a:gd name="T57" fmla="*/ 9 h 23"/>
                  <a:gd name="T58" fmla="*/ 0 w 226"/>
                  <a:gd name="T59" fmla="*/ 6 h 23"/>
                  <a:gd name="T60" fmla="*/ 0 w 226"/>
                  <a:gd name="T61" fmla="*/ 0 h 23"/>
                  <a:gd name="T62" fmla="*/ 3 w 226"/>
                  <a:gd name="T63" fmla="*/ 2 h 23"/>
                  <a:gd name="T64" fmla="*/ 8 w 226"/>
                  <a:gd name="T65" fmla="*/ 4 h 23"/>
                  <a:gd name="T66" fmla="*/ 14 w 226"/>
                  <a:gd name="T67" fmla="*/ 6 h 23"/>
                  <a:gd name="T68" fmla="*/ 18 w 226"/>
                  <a:gd name="T69" fmla="*/ 7 h 23"/>
                  <a:gd name="T70" fmla="*/ 22 w 226"/>
                  <a:gd name="T71" fmla="*/ 8 h 23"/>
                  <a:gd name="T72" fmla="*/ 27 w 226"/>
                  <a:gd name="T73" fmla="*/ 9 h 23"/>
                  <a:gd name="T74" fmla="*/ 35 w 226"/>
                  <a:gd name="T75" fmla="*/ 10 h 23"/>
                  <a:gd name="T76" fmla="*/ 44 w 226"/>
                  <a:gd name="T77" fmla="*/ 11 h 23"/>
                  <a:gd name="T78" fmla="*/ 53 w 226"/>
                  <a:gd name="T79" fmla="*/ 11 h 23"/>
                  <a:gd name="T80" fmla="*/ 62 w 226"/>
                  <a:gd name="T81" fmla="*/ 12 h 23"/>
                  <a:gd name="T82" fmla="*/ 72 w 226"/>
                  <a:gd name="T83" fmla="*/ 13 h 23"/>
                  <a:gd name="T84" fmla="*/ 80 w 226"/>
                  <a:gd name="T85" fmla="*/ 13 h 23"/>
                  <a:gd name="T86" fmla="*/ 88 w 226"/>
                  <a:gd name="T87" fmla="*/ 13 h 23"/>
                  <a:gd name="T88" fmla="*/ 96 w 226"/>
                  <a:gd name="T89" fmla="*/ 14 h 23"/>
                  <a:gd name="T90" fmla="*/ 104 w 226"/>
                  <a:gd name="T91" fmla="*/ 14 h 23"/>
                  <a:gd name="T92" fmla="*/ 113 w 226"/>
                  <a:gd name="T93" fmla="*/ 14 h 23"/>
                  <a:gd name="T94" fmla="*/ 119 w 226"/>
                  <a:gd name="T95" fmla="*/ 14 h 23"/>
                  <a:gd name="T96" fmla="*/ 125 w 226"/>
                  <a:gd name="T97" fmla="*/ 14 h 23"/>
                  <a:gd name="T98" fmla="*/ 131 w 226"/>
                  <a:gd name="T99" fmla="*/ 14 h 23"/>
                  <a:gd name="T100" fmla="*/ 137 w 226"/>
                  <a:gd name="T101" fmla="*/ 14 h 23"/>
                  <a:gd name="T102" fmla="*/ 142 w 226"/>
                  <a:gd name="T103" fmla="*/ 13 h 23"/>
                  <a:gd name="T104" fmla="*/ 157 w 226"/>
                  <a:gd name="T105" fmla="*/ 13 h 23"/>
                  <a:gd name="T106" fmla="*/ 175 w 226"/>
                  <a:gd name="T107" fmla="*/ 11 h 23"/>
                  <a:gd name="T108" fmla="*/ 190 w 226"/>
                  <a:gd name="T109" fmla="*/ 10 h 23"/>
                  <a:gd name="T110" fmla="*/ 203 w 226"/>
                  <a:gd name="T111" fmla="*/ 8 h 23"/>
                  <a:gd name="T112" fmla="*/ 213 w 226"/>
                  <a:gd name="T113" fmla="*/ 5 h 23"/>
                  <a:gd name="T114" fmla="*/ 219 w 226"/>
                  <a:gd name="T115" fmla="*/ 3 h 23"/>
                  <a:gd name="T116" fmla="*/ 222 w 226"/>
                  <a:gd name="T117" fmla="*/ 2 h 23"/>
                  <a:gd name="T118" fmla="*/ 225 w 226"/>
                  <a:gd name="T1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6" h="23">
                    <a:moveTo>
                      <a:pt x="226" y="7"/>
                    </a:moveTo>
                    <a:lnTo>
                      <a:pt x="224" y="9"/>
                    </a:lnTo>
                    <a:lnTo>
                      <a:pt x="223" y="10"/>
                    </a:lnTo>
                    <a:lnTo>
                      <a:pt x="221" y="11"/>
                    </a:lnTo>
                    <a:lnTo>
                      <a:pt x="218" y="12"/>
                    </a:lnTo>
                    <a:lnTo>
                      <a:pt x="216" y="13"/>
                    </a:lnTo>
                    <a:lnTo>
                      <a:pt x="213" y="14"/>
                    </a:lnTo>
                    <a:lnTo>
                      <a:pt x="211" y="15"/>
                    </a:lnTo>
                    <a:lnTo>
                      <a:pt x="208" y="16"/>
                    </a:lnTo>
                    <a:lnTo>
                      <a:pt x="205" y="16"/>
                    </a:lnTo>
                    <a:lnTo>
                      <a:pt x="202" y="17"/>
                    </a:lnTo>
                    <a:lnTo>
                      <a:pt x="199" y="17"/>
                    </a:lnTo>
                    <a:lnTo>
                      <a:pt x="196" y="18"/>
                    </a:lnTo>
                    <a:lnTo>
                      <a:pt x="192" y="18"/>
                    </a:lnTo>
                    <a:lnTo>
                      <a:pt x="189" y="19"/>
                    </a:lnTo>
                    <a:lnTo>
                      <a:pt x="185" y="19"/>
                    </a:lnTo>
                    <a:lnTo>
                      <a:pt x="181" y="20"/>
                    </a:lnTo>
                    <a:lnTo>
                      <a:pt x="177" y="20"/>
                    </a:lnTo>
                    <a:lnTo>
                      <a:pt x="172" y="20"/>
                    </a:lnTo>
                    <a:lnTo>
                      <a:pt x="168" y="21"/>
                    </a:lnTo>
                    <a:lnTo>
                      <a:pt x="163" y="21"/>
                    </a:lnTo>
                    <a:lnTo>
                      <a:pt x="159" y="21"/>
                    </a:lnTo>
                    <a:lnTo>
                      <a:pt x="154" y="22"/>
                    </a:lnTo>
                    <a:lnTo>
                      <a:pt x="149" y="22"/>
                    </a:lnTo>
                    <a:lnTo>
                      <a:pt x="144" y="22"/>
                    </a:lnTo>
                    <a:lnTo>
                      <a:pt x="142" y="22"/>
                    </a:lnTo>
                    <a:lnTo>
                      <a:pt x="140" y="22"/>
                    </a:lnTo>
                    <a:lnTo>
                      <a:pt x="138" y="22"/>
                    </a:lnTo>
                    <a:lnTo>
                      <a:pt x="137" y="22"/>
                    </a:lnTo>
                    <a:lnTo>
                      <a:pt x="135" y="22"/>
                    </a:lnTo>
                    <a:lnTo>
                      <a:pt x="133" y="22"/>
                    </a:lnTo>
                    <a:lnTo>
                      <a:pt x="131" y="22"/>
                    </a:lnTo>
                    <a:lnTo>
                      <a:pt x="129" y="23"/>
                    </a:lnTo>
                    <a:lnTo>
                      <a:pt x="127" y="23"/>
                    </a:lnTo>
                    <a:lnTo>
                      <a:pt x="125" y="23"/>
                    </a:lnTo>
                    <a:lnTo>
                      <a:pt x="123" y="23"/>
                    </a:lnTo>
                    <a:lnTo>
                      <a:pt x="121" y="23"/>
                    </a:lnTo>
                    <a:lnTo>
                      <a:pt x="119" y="23"/>
                    </a:lnTo>
                    <a:lnTo>
                      <a:pt x="117" y="23"/>
                    </a:lnTo>
                    <a:lnTo>
                      <a:pt x="115" y="23"/>
                    </a:lnTo>
                    <a:lnTo>
                      <a:pt x="113" y="23"/>
                    </a:lnTo>
                    <a:lnTo>
                      <a:pt x="110" y="23"/>
                    </a:lnTo>
                    <a:lnTo>
                      <a:pt x="107" y="23"/>
                    </a:lnTo>
                    <a:lnTo>
                      <a:pt x="105" y="23"/>
                    </a:lnTo>
                    <a:lnTo>
                      <a:pt x="102" y="23"/>
                    </a:lnTo>
                    <a:lnTo>
                      <a:pt x="99" y="23"/>
                    </a:lnTo>
                    <a:lnTo>
                      <a:pt x="96" y="22"/>
                    </a:lnTo>
                    <a:lnTo>
                      <a:pt x="93" y="22"/>
                    </a:lnTo>
                    <a:lnTo>
                      <a:pt x="91" y="22"/>
                    </a:lnTo>
                    <a:lnTo>
                      <a:pt x="88" y="22"/>
                    </a:lnTo>
                    <a:lnTo>
                      <a:pt x="85" y="22"/>
                    </a:lnTo>
                    <a:lnTo>
                      <a:pt x="83" y="22"/>
                    </a:lnTo>
                    <a:lnTo>
                      <a:pt x="80" y="22"/>
                    </a:lnTo>
                    <a:lnTo>
                      <a:pt x="77" y="22"/>
                    </a:lnTo>
                    <a:lnTo>
                      <a:pt x="75" y="22"/>
                    </a:lnTo>
                    <a:lnTo>
                      <a:pt x="72" y="22"/>
                    </a:lnTo>
                    <a:lnTo>
                      <a:pt x="70" y="21"/>
                    </a:lnTo>
                    <a:lnTo>
                      <a:pt x="66" y="21"/>
                    </a:lnTo>
                    <a:lnTo>
                      <a:pt x="63" y="21"/>
                    </a:lnTo>
                    <a:lnTo>
                      <a:pt x="60" y="21"/>
                    </a:lnTo>
                    <a:lnTo>
                      <a:pt x="57" y="21"/>
                    </a:lnTo>
                    <a:lnTo>
                      <a:pt x="53" y="20"/>
                    </a:lnTo>
                    <a:lnTo>
                      <a:pt x="50" y="20"/>
                    </a:lnTo>
                    <a:lnTo>
                      <a:pt x="47" y="20"/>
                    </a:lnTo>
                    <a:lnTo>
                      <a:pt x="44" y="19"/>
                    </a:lnTo>
                    <a:lnTo>
                      <a:pt x="41" y="19"/>
                    </a:lnTo>
                    <a:lnTo>
                      <a:pt x="39" y="19"/>
                    </a:lnTo>
                    <a:lnTo>
                      <a:pt x="36" y="18"/>
                    </a:lnTo>
                    <a:lnTo>
                      <a:pt x="33" y="18"/>
                    </a:lnTo>
                    <a:lnTo>
                      <a:pt x="31" y="18"/>
                    </a:lnTo>
                    <a:lnTo>
                      <a:pt x="28" y="17"/>
                    </a:lnTo>
                    <a:lnTo>
                      <a:pt x="26" y="17"/>
                    </a:lnTo>
                    <a:lnTo>
                      <a:pt x="24" y="17"/>
                    </a:lnTo>
                    <a:lnTo>
                      <a:pt x="22" y="16"/>
                    </a:lnTo>
                    <a:lnTo>
                      <a:pt x="21" y="16"/>
                    </a:lnTo>
                    <a:lnTo>
                      <a:pt x="20" y="16"/>
                    </a:lnTo>
                    <a:lnTo>
                      <a:pt x="19" y="16"/>
                    </a:lnTo>
                    <a:lnTo>
                      <a:pt x="17" y="15"/>
                    </a:lnTo>
                    <a:lnTo>
                      <a:pt x="16" y="15"/>
                    </a:lnTo>
                    <a:lnTo>
                      <a:pt x="15" y="15"/>
                    </a:lnTo>
                    <a:lnTo>
                      <a:pt x="14" y="15"/>
                    </a:lnTo>
                    <a:lnTo>
                      <a:pt x="11" y="14"/>
                    </a:lnTo>
                    <a:lnTo>
                      <a:pt x="8" y="13"/>
                    </a:lnTo>
                    <a:lnTo>
                      <a:pt x="5" y="12"/>
                    </a:lnTo>
                    <a:lnTo>
                      <a:pt x="3" y="11"/>
                    </a:lnTo>
                    <a:lnTo>
                      <a:pt x="2" y="10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1" y="5"/>
                    </a:lnTo>
                    <a:lnTo>
                      <a:pt x="13" y="6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16" y="7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0" y="7"/>
                    </a:lnTo>
                    <a:lnTo>
                      <a:pt x="22" y="8"/>
                    </a:lnTo>
                    <a:lnTo>
                      <a:pt x="23" y="8"/>
                    </a:lnTo>
                    <a:lnTo>
                      <a:pt x="25" y="8"/>
                    </a:lnTo>
                    <a:lnTo>
                      <a:pt x="27" y="9"/>
                    </a:lnTo>
                    <a:lnTo>
                      <a:pt x="30" y="9"/>
                    </a:lnTo>
                    <a:lnTo>
                      <a:pt x="32" y="9"/>
                    </a:lnTo>
                    <a:lnTo>
                      <a:pt x="35" y="10"/>
                    </a:lnTo>
                    <a:lnTo>
                      <a:pt x="38" y="10"/>
                    </a:lnTo>
                    <a:lnTo>
                      <a:pt x="41" y="10"/>
                    </a:lnTo>
                    <a:lnTo>
                      <a:pt x="44" y="11"/>
                    </a:lnTo>
                    <a:lnTo>
                      <a:pt x="47" y="11"/>
                    </a:lnTo>
                    <a:lnTo>
                      <a:pt x="50" y="11"/>
                    </a:lnTo>
                    <a:lnTo>
                      <a:pt x="53" y="11"/>
                    </a:lnTo>
                    <a:lnTo>
                      <a:pt x="56" y="12"/>
                    </a:lnTo>
                    <a:lnTo>
                      <a:pt x="59" y="12"/>
                    </a:lnTo>
                    <a:lnTo>
                      <a:pt x="62" y="12"/>
                    </a:lnTo>
                    <a:lnTo>
                      <a:pt x="66" y="12"/>
                    </a:lnTo>
                    <a:lnTo>
                      <a:pt x="69" y="13"/>
                    </a:lnTo>
                    <a:lnTo>
                      <a:pt x="72" y="13"/>
                    </a:lnTo>
                    <a:lnTo>
                      <a:pt x="74" y="13"/>
                    </a:lnTo>
                    <a:lnTo>
                      <a:pt x="77" y="13"/>
                    </a:lnTo>
                    <a:lnTo>
                      <a:pt x="80" y="13"/>
                    </a:lnTo>
                    <a:lnTo>
                      <a:pt x="82" y="13"/>
                    </a:lnTo>
                    <a:lnTo>
                      <a:pt x="85" y="13"/>
                    </a:lnTo>
                    <a:lnTo>
                      <a:pt x="88" y="13"/>
                    </a:lnTo>
                    <a:lnTo>
                      <a:pt x="90" y="14"/>
                    </a:lnTo>
                    <a:lnTo>
                      <a:pt x="93" y="14"/>
                    </a:lnTo>
                    <a:lnTo>
                      <a:pt x="96" y="14"/>
                    </a:lnTo>
                    <a:lnTo>
                      <a:pt x="99" y="14"/>
                    </a:lnTo>
                    <a:lnTo>
                      <a:pt x="102" y="14"/>
                    </a:lnTo>
                    <a:lnTo>
                      <a:pt x="104" y="14"/>
                    </a:lnTo>
                    <a:lnTo>
                      <a:pt x="107" y="14"/>
                    </a:lnTo>
                    <a:lnTo>
                      <a:pt x="110" y="14"/>
                    </a:lnTo>
                    <a:lnTo>
                      <a:pt x="113" y="14"/>
                    </a:lnTo>
                    <a:lnTo>
                      <a:pt x="115" y="14"/>
                    </a:lnTo>
                    <a:lnTo>
                      <a:pt x="117" y="14"/>
                    </a:lnTo>
                    <a:lnTo>
                      <a:pt x="119" y="14"/>
                    </a:lnTo>
                    <a:lnTo>
                      <a:pt x="121" y="14"/>
                    </a:lnTo>
                    <a:lnTo>
                      <a:pt x="123" y="14"/>
                    </a:lnTo>
                    <a:lnTo>
                      <a:pt x="125" y="14"/>
                    </a:lnTo>
                    <a:lnTo>
                      <a:pt x="127" y="14"/>
                    </a:lnTo>
                    <a:lnTo>
                      <a:pt x="129" y="14"/>
                    </a:lnTo>
                    <a:lnTo>
                      <a:pt x="131" y="14"/>
                    </a:lnTo>
                    <a:lnTo>
                      <a:pt x="133" y="14"/>
                    </a:lnTo>
                    <a:lnTo>
                      <a:pt x="135" y="14"/>
                    </a:lnTo>
                    <a:lnTo>
                      <a:pt x="137" y="14"/>
                    </a:lnTo>
                    <a:lnTo>
                      <a:pt x="139" y="14"/>
                    </a:lnTo>
                    <a:lnTo>
                      <a:pt x="141" y="13"/>
                    </a:lnTo>
                    <a:lnTo>
                      <a:pt x="142" y="13"/>
                    </a:lnTo>
                    <a:lnTo>
                      <a:pt x="144" y="13"/>
                    </a:lnTo>
                    <a:lnTo>
                      <a:pt x="151" y="13"/>
                    </a:lnTo>
                    <a:lnTo>
                      <a:pt x="157" y="13"/>
                    </a:lnTo>
                    <a:lnTo>
                      <a:pt x="163" y="12"/>
                    </a:lnTo>
                    <a:lnTo>
                      <a:pt x="169" y="12"/>
                    </a:lnTo>
                    <a:lnTo>
                      <a:pt x="175" y="11"/>
                    </a:lnTo>
                    <a:lnTo>
                      <a:pt x="180" y="11"/>
                    </a:lnTo>
                    <a:lnTo>
                      <a:pt x="185" y="10"/>
                    </a:lnTo>
                    <a:lnTo>
                      <a:pt x="190" y="10"/>
                    </a:lnTo>
                    <a:lnTo>
                      <a:pt x="195" y="9"/>
                    </a:lnTo>
                    <a:lnTo>
                      <a:pt x="199" y="8"/>
                    </a:lnTo>
                    <a:lnTo>
                      <a:pt x="203" y="8"/>
                    </a:lnTo>
                    <a:lnTo>
                      <a:pt x="207" y="7"/>
                    </a:lnTo>
                    <a:lnTo>
                      <a:pt x="210" y="6"/>
                    </a:lnTo>
                    <a:lnTo>
                      <a:pt x="213" y="5"/>
                    </a:lnTo>
                    <a:lnTo>
                      <a:pt x="216" y="4"/>
                    </a:lnTo>
                    <a:lnTo>
                      <a:pt x="218" y="3"/>
                    </a:lnTo>
                    <a:lnTo>
                      <a:pt x="219" y="3"/>
                    </a:lnTo>
                    <a:lnTo>
                      <a:pt x="220" y="2"/>
                    </a:lnTo>
                    <a:lnTo>
                      <a:pt x="221" y="2"/>
                    </a:lnTo>
                    <a:lnTo>
                      <a:pt x="222" y="2"/>
                    </a:lnTo>
                    <a:lnTo>
                      <a:pt x="223" y="1"/>
                    </a:lnTo>
                    <a:lnTo>
                      <a:pt x="224" y="1"/>
                    </a:lnTo>
                    <a:lnTo>
                      <a:pt x="225" y="0"/>
                    </a:lnTo>
                    <a:lnTo>
                      <a:pt x="226" y="0"/>
                    </a:lnTo>
                    <a:lnTo>
                      <a:pt x="226" y="7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4" name="Freeform 294"/>
              <p:cNvSpPr>
                <a:spLocks/>
              </p:cNvSpPr>
              <p:nvPr/>
            </p:nvSpPr>
            <p:spPr bwMode="auto">
              <a:xfrm>
                <a:off x="3952" y="1840"/>
                <a:ext cx="48" cy="16"/>
              </a:xfrm>
              <a:custGeom>
                <a:avLst/>
                <a:gdLst>
                  <a:gd name="T0" fmla="*/ 25 w 48"/>
                  <a:gd name="T1" fmla="*/ 0 h 16"/>
                  <a:gd name="T2" fmla="*/ 48 w 48"/>
                  <a:gd name="T3" fmla="*/ 11 h 16"/>
                  <a:gd name="T4" fmla="*/ 12 w 48"/>
                  <a:gd name="T5" fmla="*/ 16 h 16"/>
                  <a:gd name="T6" fmla="*/ 0 w 48"/>
                  <a:gd name="T7" fmla="*/ 2 h 16"/>
                  <a:gd name="T8" fmla="*/ 25 w 4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6">
                    <a:moveTo>
                      <a:pt x="25" y="0"/>
                    </a:moveTo>
                    <a:lnTo>
                      <a:pt x="48" y="11"/>
                    </a:lnTo>
                    <a:lnTo>
                      <a:pt x="12" y="16"/>
                    </a:lnTo>
                    <a:lnTo>
                      <a:pt x="0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5" name="Freeform 295"/>
              <p:cNvSpPr>
                <a:spLocks/>
              </p:cNvSpPr>
              <p:nvPr/>
            </p:nvSpPr>
            <p:spPr bwMode="auto">
              <a:xfrm>
                <a:off x="3956" y="1842"/>
                <a:ext cx="38" cy="12"/>
              </a:xfrm>
              <a:custGeom>
                <a:avLst/>
                <a:gdLst>
                  <a:gd name="T0" fmla="*/ 21 w 38"/>
                  <a:gd name="T1" fmla="*/ 0 h 12"/>
                  <a:gd name="T2" fmla="*/ 38 w 38"/>
                  <a:gd name="T3" fmla="*/ 9 h 12"/>
                  <a:gd name="T4" fmla="*/ 10 w 38"/>
                  <a:gd name="T5" fmla="*/ 12 h 12"/>
                  <a:gd name="T6" fmla="*/ 0 w 38"/>
                  <a:gd name="T7" fmla="*/ 1 h 12"/>
                  <a:gd name="T8" fmla="*/ 21 w 38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2">
                    <a:moveTo>
                      <a:pt x="21" y="0"/>
                    </a:moveTo>
                    <a:lnTo>
                      <a:pt x="38" y="9"/>
                    </a:lnTo>
                    <a:lnTo>
                      <a:pt x="10" y="12"/>
                    </a:lnTo>
                    <a:lnTo>
                      <a:pt x="0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6" name="Freeform 296"/>
              <p:cNvSpPr>
                <a:spLocks/>
              </p:cNvSpPr>
              <p:nvPr/>
            </p:nvSpPr>
            <p:spPr bwMode="auto">
              <a:xfrm>
                <a:off x="3935" y="1756"/>
                <a:ext cx="8" cy="13"/>
              </a:xfrm>
              <a:custGeom>
                <a:avLst/>
                <a:gdLst>
                  <a:gd name="T0" fmla="*/ 2 w 8"/>
                  <a:gd name="T1" fmla="*/ 13 h 13"/>
                  <a:gd name="T2" fmla="*/ 1 w 8"/>
                  <a:gd name="T3" fmla="*/ 12 h 13"/>
                  <a:gd name="T4" fmla="*/ 0 w 8"/>
                  <a:gd name="T5" fmla="*/ 10 h 13"/>
                  <a:gd name="T6" fmla="*/ 1 w 8"/>
                  <a:gd name="T7" fmla="*/ 8 h 13"/>
                  <a:gd name="T8" fmla="*/ 1 w 8"/>
                  <a:gd name="T9" fmla="*/ 5 h 13"/>
                  <a:gd name="T10" fmla="*/ 2 w 8"/>
                  <a:gd name="T11" fmla="*/ 4 h 13"/>
                  <a:gd name="T12" fmla="*/ 3 w 8"/>
                  <a:gd name="T13" fmla="*/ 3 h 13"/>
                  <a:gd name="T14" fmla="*/ 3 w 8"/>
                  <a:gd name="T15" fmla="*/ 2 h 13"/>
                  <a:gd name="T16" fmla="*/ 4 w 8"/>
                  <a:gd name="T17" fmla="*/ 1 h 13"/>
                  <a:gd name="T18" fmla="*/ 5 w 8"/>
                  <a:gd name="T19" fmla="*/ 0 h 13"/>
                  <a:gd name="T20" fmla="*/ 6 w 8"/>
                  <a:gd name="T21" fmla="*/ 0 h 13"/>
                  <a:gd name="T22" fmla="*/ 6 w 8"/>
                  <a:gd name="T23" fmla="*/ 0 h 13"/>
                  <a:gd name="T24" fmla="*/ 7 w 8"/>
                  <a:gd name="T25" fmla="*/ 0 h 13"/>
                  <a:gd name="T26" fmla="*/ 8 w 8"/>
                  <a:gd name="T27" fmla="*/ 1 h 13"/>
                  <a:gd name="T28" fmla="*/ 8 w 8"/>
                  <a:gd name="T29" fmla="*/ 3 h 13"/>
                  <a:gd name="T30" fmla="*/ 8 w 8"/>
                  <a:gd name="T31" fmla="*/ 5 h 13"/>
                  <a:gd name="T32" fmla="*/ 8 w 8"/>
                  <a:gd name="T33" fmla="*/ 8 h 13"/>
                  <a:gd name="T34" fmla="*/ 7 w 8"/>
                  <a:gd name="T35" fmla="*/ 9 h 13"/>
                  <a:gd name="T36" fmla="*/ 6 w 8"/>
                  <a:gd name="T37" fmla="*/ 10 h 13"/>
                  <a:gd name="T38" fmla="*/ 5 w 8"/>
                  <a:gd name="T39" fmla="*/ 11 h 13"/>
                  <a:gd name="T40" fmla="*/ 5 w 8"/>
                  <a:gd name="T41" fmla="*/ 12 h 13"/>
                  <a:gd name="T42" fmla="*/ 4 w 8"/>
                  <a:gd name="T43" fmla="*/ 13 h 13"/>
                  <a:gd name="T44" fmla="*/ 3 w 8"/>
                  <a:gd name="T45" fmla="*/ 13 h 13"/>
                  <a:gd name="T46" fmla="*/ 3 w 8"/>
                  <a:gd name="T47" fmla="*/ 13 h 13"/>
                  <a:gd name="T48" fmla="*/ 2 w 8"/>
                  <a:gd name="T4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3">
                    <a:moveTo>
                      <a:pt x="2" y="13"/>
                    </a:moveTo>
                    <a:lnTo>
                      <a:pt x="1" y="12"/>
                    </a:lnTo>
                    <a:lnTo>
                      <a:pt x="0" y="10"/>
                    </a:lnTo>
                    <a:lnTo>
                      <a:pt x="1" y="8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6" y="10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7" name="Freeform 297"/>
              <p:cNvSpPr>
                <a:spLocks/>
              </p:cNvSpPr>
              <p:nvPr/>
            </p:nvSpPr>
            <p:spPr bwMode="auto">
              <a:xfrm>
                <a:off x="3941" y="1786"/>
                <a:ext cx="25" cy="22"/>
              </a:xfrm>
              <a:custGeom>
                <a:avLst/>
                <a:gdLst>
                  <a:gd name="T0" fmla="*/ 0 w 25"/>
                  <a:gd name="T1" fmla="*/ 21 h 22"/>
                  <a:gd name="T2" fmla="*/ 0 w 25"/>
                  <a:gd name="T3" fmla="*/ 0 h 22"/>
                  <a:gd name="T4" fmla="*/ 25 w 25"/>
                  <a:gd name="T5" fmla="*/ 5 h 22"/>
                  <a:gd name="T6" fmla="*/ 25 w 25"/>
                  <a:gd name="T7" fmla="*/ 22 h 22"/>
                  <a:gd name="T8" fmla="*/ 0 w 25"/>
                  <a:gd name="T9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2">
                    <a:moveTo>
                      <a:pt x="0" y="21"/>
                    </a:moveTo>
                    <a:lnTo>
                      <a:pt x="0" y="0"/>
                    </a:lnTo>
                    <a:lnTo>
                      <a:pt x="25" y="5"/>
                    </a:lnTo>
                    <a:lnTo>
                      <a:pt x="25" y="2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8" name="Rectangle 298"/>
              <p:cNvSpPr>
                <a:spLocks noChangeArrowheads="1"/>
              </p:cNvSpPr>
              <p:nvPr/>
            </p:nvSpPr>
            <p:spPr bwMode="auto">
              <a:xfrm>
                <a:off x="3944" y="1790"/>
                <a:ext cx="19" cy="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9" name="Freeform 299"/>
              <p:cNvSpPr>
                <a:spLocks/>
              </p:cNvSpPr>
              <p:nvPr/>
            </p:nvSpPr>
            <p:spPr bwMode="auto">
              <a:xfrm>
                <a:off x="3931" y="1753"/>
                <a:ext cx="50" cy="44"/>
              </a:xfrm>
              <a:custGeom>
                <a:avLst/>
                <a:gdLst>
                  <a:gd name="T0" fmla="*/ 8 w 50"/>
                  <a:gd name="T1" fmla="*/ 12 h 44"/>
                  <a:gd name="T2" fmla="*/ 8 w 50"/>
                  <a:gd name="T3" fmla="*/ 12 h 44"/>
                  <a:gd name="T4" fmla="*/ 9 w 50"/>
                  <a:gd name="T5" fmla="*/ 10 h 44"/>
                  <a:gd name="T6" fmla="*/ 11 w 50"/>
                  <a:gd name="T7" fmla="*/ 8 h 44"/>
                  <a:gd name="T8" fmla="*/ 13 w 50"/>
                  <a:gd name="T9" fmla="*/ 5 h 44"/>
                  <a:gd name="T10" fmla="*/ 16 w 50"/>
                  <a:gd name="T11" fmla="*/ 3 h 44"/>
                  <a:gd name="T12" fmla="*/ 18 w 50"/>
                  <a:gd name="T13" fmla="*/ 2 h 44"/>
                  <a:gd name="T14" fmla="*/ 21 w 50"/>
                  <a:gd name="T15" fmla="*/ 1 h 44"/>
                  <a:gd name="T16" fmla="*/ 25 w 50"/>
                  <a:gd name="T17" fmla="*/ 0 h 44"/>
                  <a:gd name="T18" fmla="*/ 28 w 50"/>
                  <a:gd name="T19" fmla="*/ 0 h 44"/>
                  <a:gd name="T20" fmla="*/ 32 w 50"/>
                  <a:gd name="T21" fmla="*/ 0 h 44"/>
                  <a:gd name="T22" fmla="*/ 36 w 50"/>
                  <a:gd name="T23" fmla="*/ 2 h 44"/>
                  <a:gd name="T24" fmla="*/ 40 w 50"/>
                  <a:gd name="T25" fmla="*/ 4 h 44"/>
                  <a:gd name="T26" fmla="*/ 43 w 50"/>
                  <a:gd name="T27" fmla="*/ 6 h 44"/>
                  <a:gd name="T28" fmla="*/ 46 w 50"/>
                  <a:gd name="T29" fmla="*/ 9 h 44"/>
                  <a:gd name="T30" fmla="*/ 48 w 50"/>
                  <a:gd name="T31" fmla="*/ 13 h 44"/>
                  <a:gd name="T32" fmla="*/ 49 w 50"/>
                  <a:gd name="T33" fmla="*/ 17 h 44"/>
                  <a:gd name="T34" fmla="*/ 50 w 50"/>
                  <a:gd name="T35" fmla="*/ 22 h 44"/>
                  <a:gd name="T36" fmla="*/ 49 w 50"/>
                  <a:gd name="T37" fmla="*/ 26 h 44"/>
                  <a:gd name="T38" fmla="*/ 48 w 50"/>
                  <a:gd name="T39" fmla="*/ 30 h 44"/>
                  <a:gd name="T40" fmla="*/ 46 w 50"/>
                  <a:gd name="T41" fmla="*/ 34 h 44"/>
                  <a:gd name="T42" fmla="*/ 43 w 50"/>
                  <a:gd name="T43" fmla="*/ 37 h 44"/>
                  <a:gd name="T44" fmla="*/ 40 w 50"/>
                  <a:gd name="T45" fmla="*/ 40 h 44"/>
                  <a:gd name="T46" fmla="*/ 37 w 50"/>
                  <a:gd name="T47" fmla="*/ 42 h 44"/>
                  <a:gd name="T48" fmla="*/ 33 w 50"/>
                  <a:gd name="T49" fmla="*/ 44 h 44"/>
                  <a:gd name="T50" fmla="*/ 28 w 50"/>
                  <a:gd name="T51" fmla="*/ 44 h 44"/>
                  <a:gd name="T52" fmla="*/ 24 w 50"/>
                  <a:gd name="T53" fmla="*/ 44 h 44"/>
                  <a:gd name="T54" fmla="*/ 21 w 50"/>
                  <a:gd name="T55" fmla="*/ 43 h 44"/>
                  <a:gd name="T56" fmla="*/ 18 w 50"/>
                  <a:gd name="T57" fmla="*/ 42 h 44"/>
                  <a:gd name="T58" fmla="*/ 16 w 50"/>
                  <a:gd name="T59" fmla="*/ 41 h 44"/>
                  <a:gd name="T60" fmla="*/ 13 w 50"/>
                  <a:gd name="T61" fmla="*/ 39 h 44"/>
                  <a:gd name="T62" fmla="*/ 11 w 50"/>
                  <a:gd name="T63" fmla="*/ 37 h 44"/>
                  <a:gd name="T64" fmla="*/ 9 w 50"/>
                  <a:gd name="T65" fmla="*/ 34 h 44"/>
                  <a:gd name="T66" fmla="*/ 8 w 50"/>
                  <a:gd name="T67" fmla="*/ 32 h 44"/>
                  <a:gd name="T68" fmla="*/ 7 w 50"/>
                  <a:gd name="T69" fmla="*/ 30 h 44"/>
                  <a:gd name="T70" fmla="*/ 7 w 50"/>
                  <a:gd name="T71" fmla="*/ 30 h 44"/>
                  <a:gd name="T72" fmla="*/ 5 w 50"/>
                  <a:gd name="T73" fmla="*/ 30 h 44"/>
                  <a:gd name="T74" fmla="*/ 3 w 50"/>
                  <a:gd name="T75" fmla="*/ 28 h 44"/>
                  <a:gd name="T76" fmla="*/ 1 w 50"/>
                  <a:gd name="T77" fmla="*/ 26 h 44"/>
                  <a:gd name="T78" fmla="*/ 0 w 50"/>
                  <a:gd name="T79" fmla="*/ 22 h 44"/>
                  <a:gd name="T80" fmla="*/ 0 w 50"/>
                  <a:gd name="T81" fmla="*/ 18 h 44"/>
                  <a:gd name="T82" fmla="*/ 2 w 50"/>
                  <a:gd name="T83" fmla="*/ 15 h 44"/>
                  <a:gd name="T84" fmla="*/ 4 w 50"/>
                  <a:gd name="T85" fmla="*/ 13 h 44"/>
                  <a:gd name="T86" fmla="*/ 7 w 50"/>
                  <a:gd name="T87" fmla="*/ 1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" h="44">
                    <a:moveTo>
                      <a:pt x="8" y="12"/>
                    </a:move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6" y="3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32" y="0"/>
                    </a:lnTo>
                    <a:lnTo>
                      <a:pt x="34" y="1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0" y="4"/>
                    </a:lnTo>
                    <a:lnTo>
                      <a:pt x="42" y="5"/>
                    </a:lnTo>
                    <a:lnTo>
                      <a:pt x="43" y="6"/>
                    </a:lnTo>
                    <a:lnTo>
                      <a:pt x="45" y="8"/>
                    </a:lnTo>
                    <a:lnTo>
                      <a:pt x="46" y="9"/>
                    </a:lnTo>
                    <a:lnTo>
                      <a:pt x="47" y="11"/>
                    </a:lnTo>
                    <a:lnTo>
                      <a:pt x="48" y="13"/>
                    </a:lnTo>
                    <a:lnTo>
                      <a:pt x="49" y="15"/>
                    </a:lnTo>
                    <a:lnTo>
                      <a:pt x="49" y="17"/>
                    </a:lnTo>
                    <a:lnTo>
                      <a:pt x="50" y="19"/>
                    </a:lnTo>
                    <a:lnTo>
                      <a:pt x="50" y="22"/>
                    </a:lnTo>
                    <a:lnTo>
                      <a:pt x="50" y="24"/>
                    </a:lnTo>
                    <a:lnTo>
                      <a:pt x="49" y="26"/>
                    </a:lnTo>
                    <a:lnTo>
                      <a:pt x="49" y="28"/>
                    </a:lnTo>
                    <a:lnTo>
                      <a:pt x="48" y="30"/>
                    </a:lnTo>
                    <a:lnTo>
                      <a:pt x="47" y="32"/>
                    </a:lnTo>
                    <a:lnTo>
                      <a:pt x="46" y="34"/>
                    </a:lnTo>
                    <a:lnTo>
                      <a:pt x="45" y="36"/>
                    </a:lnTo>
                    <a:lnTo>
                      <a:pt x="43" y="37"/>
                    </a:lnTo>
                    <a:lnTo>
                      <a:pt x="42" y="39"/>
                    </a:lnTo>
                    <a:lnTo>
                      <a:pt x="40" y="40"/>
                    </a:lnTo>
                    <a:lnTo>
                      <a:pt x="38" y="41"/>
                    </a:lnTo>
                    <a:lnTo>
                      <a:pt x="37" y="42"/>
                    </a:lnTo>
                    <a:lnTo>
                      <a:pt x="35" y="43"/>
                    </a:lnTo>
                    <a:lnTo>
                      <a:pt x="33" y="44"/>
                    </a:lnTo>
                    <a:lnTo>
                      <a:pt x="30" y="44"/>
                    </a:lnTo>
                    <a:lnTo>
                      <a:pt x="28" y="44"/>
                    </a:lnTo>
                    <a:lnTo>
                      <a:pt x="26" y="44"/>
                    </a:lnTo>
                    <a:lnTo>
                      <a:pt x="24" y="44"/>
                    </a:lnTo>
                    <a:lnTo>
                      <a:pt x="23" y="44"/>
                    </a:lnTo>
                    <a:lnTo>
                      <a:pt x="21" y="43"/>
                    </a:lnTo>
                    <a:lnTo>
                      <a:pt x="20" y="43"/>
                    </a:lnTo>
                    <a:lnTo>
                      <a:pt x="18" y="42"/>
                    </a:lnTo>
                    <a:lnTo>
                      <a:pt x="17" y="41"/>
                    </a:lnTo>
                    <a:lnTo>
                      <a:pt x="16" y="41"/>
                    </a:lnTo>
                    <a:lnTo>
                      <a:pt x="14" y="40"/>
                    </a:lnTo>
                    <a:lnTo>
                      <a:pt x="13" y="39"/>
                    </a:lnTo>
                    <a:lnTo>
                      <a:pt x="12" y="38"/>
                    </a:lnTo>
                    <a:lnTo>
                      <a:pt x="11" y="37"/>
                    </a:lnTo>
                    <a:lnTo>
                      <a:pt x="10" y="35"/>
                    </a:lnTo>
                    <a:lnTo>
                      <a:pt x="9" y="34"/>
                    </a:lnTo>
                    <a:lnTo>
                      <a:pt x="8" y="33"/>
                    </a:lnTo>
                    <a:lnTo>
                      <a:pt x="8" y="32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5" y="30"/>
                    </a:lnTo>
                    <a:lnTo>
                      <a:pt x="4" y="29"/>
                    </a:lnTo>
                    <a:lnTo>
                      <a:pt x="3" y="28"/>
                    </a:lnTo>
                    <a:lnTo>
                      <a:pt x="2" y="27"/>
                    </a:lnTo>
                    <a:lnTo>
                      <a:pt x="1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7"/>
                    </a:lnTo>
                    <a:lnTo>
                      <a:pt x="2" y="15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0" name="Freeform 300"/>
              <p:cNvSpPr>
                <a:spLocks/>
              </p:cNvSpPr>
              <p:nvPr/>
            </p:nvSpPr>
            <p:spPr bwMode="auto">
              <a:xfrm>
                <a:off x="3934" y="1756"/>
                <a:ext cx="43" cy="38"/>
              </a:xfrm>
              <a:custGeom>
                <a:avLst/>
                <a:gdLst>
                  <a:gd name="T0" fmla="*/ 5 w 43"/>
                  <a:gd name="T1" fmla="*/ 13 h 38"/>
                  <a:gd name="T2" fmla="*/ 6 w 43"/>
                  <a:gd name="T3" fmla="*/ 14 h 38"/>
                  <a:gd name="T4" fmla="*/ 7 w 43"/>
                  <a:gd name="T5" fmla="*/ 13 h 38"/>
                  <a:gd name="T6" fmla="*/ 9 w 43"/>
                  <a:gd name="T7" fmla="*/ 10 h 38"/>
                  <a:gd name="T8" fmla="*/ 11 w 43"/>
                  <a:gd name="T9" fmla="*/ 7 h 38"/>
                  <a:gd name="T10" fmla="*/ 13 w 43"/>
                  <a:gd name="T11" fmla="*/ 5 h 38"/>
                  <a:gd name="T12" fmla="*/ 15 w 43"/>
                  <a:gd name="T13" fmla="*/ 3 h 38"/>
                  <a:gd name="T14" fmla="*/ 18 w 43"/>
                  <a:gd name="T15" fmla="*/ 2 h 38"/>
                  <a:gd name="T16" fmla="*/ 21 w 43"/>
                  <a:gd name="T17" fmla="*/ 1 h 38"/>
                  <a:gd name="T18" fmla="*/ 25 w 43"/>
                  <a:gd name="T19" fmla="*/ 0 h 38"/>
                  <a:gd name="T20" fmla="*/ 30 w 43"/>
                  <a:gd name="T21" fmla="*/ 1 h 38"/>
                  <a:gd name="T22" fmla="*/ 37 w 43"/>
                  <a:gd name="T23" fmla="*/ 5 h 38"/>
                  <a:gd name="T24" fmla="*/ 41 w 43"/>
                  <a:gd name="T25" fmla="*/ 10 h 38"/>
                  <a:gd name="T26" fmla="*/ 43 w 43"/>
                  <a:gd name="T27" fmla="*/ 17 h 38"/>
                  <a:gd name="T28" fmla="*/ 43 w 43"/>
                  <a:gd name="T29" fmla="*/ 23 h 38"/>
                  <a:gd name="T30" fmla="*/ 42 w 43"/>
                  <a:gd name="T31" fmla="*/ 26 h 38"/>
                  <a:gd name="T32" fmla="*/ 40 w 43"/>
                  <a:gd name="T33" fmla="*/ 29 h 38"/>
                  <a:gd name="T34" fmla="*/ 38 w 43"/>
                  <a:gd name="T35" fmla="*/ 32 h 38"/>
                  <a:gd name="T36" fmla="*/ 35 w 43"/>
                  <a:gd name="T37" fmla="*/ 34 h 38"/>
                  <a:gd name="T38" fmla="*/ 32 w 43"/>
                  <a:gd name="T39" fmla="*/ 36 h 38"/>
                  <a:gd name="T40" fmla="*/ 29 w 43"/>
                  <a:gd name="T41" fmla="*/ 37 h 38"/>
                  <a:gd name="T42" fmla="*/ 25 w 43"/>
                  <a:gd name="T43" fmla="*/ 38 h 38"/>
                  <a:gd name="T44" fmla="*/ 20 w 43"/>
                  <a:gd name="T45" fmla="*/ 37 h 38"/>
                  <a:gd name="T46" fmla="*/ 15 w 43"/>
                  <a:gd name="T47" fmla="*/ 35 h 38"/>
                  <a:gd name="T48" fmla="*/ 10 w 43"/>
                  <a:gd name="T49" fmla="*/ 31 h 38"/>
                  <a:gd name="T50" fmla="*/ 7 w 43"/>
                  <a:gd name="T51" fmla="*/ 25 h 38"/>
                  <a:gd name="T52" fmla="*/ 6 w 43"/>
                  <a:gd name="T53" fmla="*/ 23 h 38"/>
                  <a:gd name="T54" fmla="*/ 4 w 43"/>
                  <a:gd name="T55" fmla="*/ 24 h 38"/>
                  <a:gd name="T56" fmla="*/ 3 w 43"/>
                  <a:gd name="T57" fmla="*/ 23 h 38"/>
                  <a:gd name="T58" fmla="*/ 1 w 43"/>
                  <a:gd name="T59" fmla="*/ 23 h 38"/>
                  <a:gd name="T60" fmla="*/ 0 w 43"/>
                  <a:gd name="T61" fmla="*/ 21 h 38"/>
                  <a:gd name="T62" fmla="*/ 0 w 43"/>
                  <a:gd name="T63" fmla="*/ 19 h 38"/>
                  <a:gd name="T64" fmla="*/ 0 w 43"/>
                  <a:gd name="T65" fmla="*/ 17 h 38"/>
                  <a:gd name="T66" fmla="*/ 1 w 43"/>
                  <a:gd name="T67" fmla="*/ 15 h 38"/>
                  <a:gd name="T68" fmla="*/ 2 w 43"/>
                  <a:gd name="T69" fmla="*/ 14 h 38"/>
                  <a:gd name="T70" fmla="*/ 4 w 43"/>
                  <a:gd name="T71" fmla="*/ 1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3" h="38">
                    <a:moveTo>
                      <a:pt x="4" y="13"/>
                    </a:moveTo>
                    <a:lnTo>
                      <a:pt x="5" y="13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3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30" y="1"/>
                    </a:lnTo>
                    <a:lnTo>
                      <a:pt x="33" y="3"/>
                    </a:lnTo>
                    <a:lnTo>
                      <a:pt x="37" y="5"/>
                    </a:lnTo>
                    <a:lnTo>
                      <a:pt x="39" y="7"/>
                    </a:lnTo>
                    <a:lnTo>
                      <a:pt x="41" y="10"/>
                    </a:lnTo>
                    <a:lnTo>
                      <a:pt x="42" y="13"/>
                    </a:lnTo>
                    <a:lnTo>
                      <a:pt x="43" y="17"/>
                    </a:lnTo>
                    <a:lnTo>
                      <a:pt x="43" y="21"/>
                    </a:lnTo>
                    <a:lnTo>
                      <a:pt x="43" y="23"/>
                    </a:lnTo>
                    <a:lnTo>
                      <a:pt x="43" y="24"/>
                    </a:lnTo>
                    <a:lnTo>
                      <a:pt x="42" y="26"/>
                    </a:lnTo>
                    <a:lnTo>
                      <a:pt x="41" y="28"/>
                    </a:lnTo>
                    <a:lnTo>
                      <a:pt x="40" y="29"/>
                    </a:lnTo>
                    <a:lnTo>
                      <a:pt x="39" y="31"/>
                    </a:lnTo>
                    <a:lnTo>
                      <a:pt x="38" y="32"/>
                    </a:lnTo>
                    <a:lnTo>
                      <a:pt x="37" y="33"/>
                    </a:lnTo>
                    <a:lnTo>
                      <a:pt x="35" y="34"/>
                    </a:lnTo>
                    <a:lnTo>
                      <a:pt x="34" y="35"/>
                    </a:lnTo>
                    <a:lnTo>
                      <a:pt x="32" y="36"/>
                    </a:lnTo>
                    <a:lnTo>
                      <a:pt x="31" y="37"/>
                    </a:lnTo>
                    <a:lnTo>
                      <a:pt x="29" y="37"/>
                    </a:lnTo>
                    <a:lnTo>
                      <a:pt x="27" y="38"/>
                    </a:lnTo>
                    <a:lnTo>
                      <a:pt x="25" y="38"/>
                    </a:lnTo>
                    <a:lnTo>
                      <a:pt x="23" y="38"/>
                    </a:lnTo>
                    <a:lnTo>
                      <a:pt x="20" y="37"/>
                    </a:lnTo>
                    <a:lnTo>
                      <a:pt x="17" y="36"/>
                    </a:lnTo>
                    <a:lnTo>
                      <a:pt x="15" y="35"/>
                    </a:lnTo>
                    <a:lnTo>
                      <a:pt x="12" y="33"/>
                    </a:lnTo>
                    <a:lnTo>
                      <a:pt x="10" y="31"/>
                    </a:lnTo>
                    <a:lnTo>
                      <a:pt x="9" y="28"/>
                    </a:lnTo>
                    <a:lnTo>
                      <a:pt x="7" y="25"/>
                    </a:lnTo>
                    <a:lnTo>
                      <a:pt x="6" y="22"/>
                    </a:lnTo>
                    <a:lnTo>
                      <a:pt x="6" y="23"/>
                    </a:lnTo>
                    <a:lnTo>
                      <a:pt x="5" y="23"/>
                    </a:lnTo>
                    <a:lnTo>
                      <a:pt x="4" y="24"/>
                    </a:lnTo>
                    <a:lnTo>
                      <a:pt x="3" y="24"/>
                    </a:lnTo>
                    <a:lnTo>
                      <a:pt x="3" y="23"/>
                    </a:lnTo>
                    <a:lnTo>
                      <a:pt x="2" y="23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1" name="Freeform 301"/>
              <p:cNvSpPr>
                <a:spLocks/>
              </p:cNvSpPr>
              <p:nvPr/>
            </p:nvSpPr>
            <p:spPr bwMode="auto">
              <a:xfrm>
                <a:off x="3949" y="1782"/>
                <a:ext cx="18" cy="7"/>
              </a:xfrm>
              <a:custGeom>
                <a:avLst/>
                <a:gdLst>
                  <a:gd name="T0" fmla="*/ 18 w 18"/>
                  <a:gd name="T1" fmla="*/ 1 h 7"/>
                  <a:gd name="T2" fmla="*/ 17 w 18"/>
                  <a:gd name="T3" fmla="*/ 2 h 7"/>
                  <a:gd name="T4" fmla="*/ 17 w 18"/>
                  <a:gd name="T5" fmla="*/ 2 h 7"/>
                  <a:gd name="T6" fmla="*/ 17 w 18"/>
                  <a:gd name="T7" fmla="*/ 3 h 7"/>
                  <a:gd name="T8" fmla="*/ 17 w 18"/>
                  <a:gd name="T9" fmla="*/ 4 h 7"/>
                  <a:gd name="T10" fmla="*/ 16 w 18"/>
                  <a:gd name="T11" fmla="*/ 4 h 7"/>
                  <a:gd name="T12" fmla="*/ 16 w 18"/>
                  <a:gd name="T13" fmla="*/ 5 h 7"/>
                  <a:gd name="T14" fmla="*/ 15 w 18"/>
                  <a:gd name="T15" fmla="*/ 5 h 7"/>
                  <a:gd name="T16" fmla="*/ 14 w 18"/>
                  <a:gd name="T17" fmla="*/ 6 h 7"/>
                  <a:gd name="T18" fmla="*/ 13 w 18"/>
                  <a:gd name="T19" fmla="*/ 6 h 7"/>
                  <a:gd name="T20" fmla="*/ 12 w 18"/>
                  <a:gd name="T21" fmla="*/ 7 h 7"/>
                  <a:gd name="T22" fmla="*/ 11 w 18"/>
                  <a:gd name="T23" fmla="*/ 7 h 7"/>
                  <a:gd name="T24" fmla="*/ 10 w 18"/>
                  <a:gd name="T25" fmla="*/ 7 h 7"/>
                  <a:gd name="T26" fmla="*/ 8 w 18"/>
                  <a:gd name="T27" fmla="*/ 7 h 7"/>
                  <a:gd name="T28" fmla="*/ 8 w 18"/>
                  <a:gd name="T29" fmla="*/ 6 h 7"/>
                  <a:gd name="T30" fmla="*/ 7 w 18"/>
                  <a:gd name="T31" fmla="*/ 6 h 7"/>
                  <a:gd name="T32" fmla="*/ 7 w 18"/>
                  <a:gd name="T33" fmla="*/ 6 h 7"/>
                  <a:gd name="T34" fmla="*/ 0 w 18"/>
                  <a:gd name="T35" fmla="*/ 0 h 7"/>
                  <a:gd name="T36" fmla="*/ 18 w 18"/>
                  <a:gd name="T3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7">
                    <a:moveTo>
                      <a:pt x="18" y="1"/>
                    </a:moveTo>
                    <a:lnTo>
                      <a:pt x="17" y="2"/>
                    </a:lnTo>
                    <a:lnTo>
                      <a:pt x="17" y="2"/>
                    </a:lnTo>
                    <a:lnTo>
                      <a:pt x="17" y="3"/>
                    </a:lnTo>
                    <a:lnTo>
                      <a:pt x="17" y="4"/>
                    </a:lnTo>
                    <a:lnTo>
                      <a:pt x="16" y="4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4" y="6"/>
                    </a:lnTo>
                    <a:lnTo>
                      <a:pt x="13" y="6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10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0" y="0"/>
                    </a:lnTo>
                    <a:lnTo>
                      <a:pt x="1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2" name="Freeform 302"/>
              <p:cNvSpPr>
                <a:spLocks/>
              </p:cNvSpPr>
              <p:nvPr/>
            </p:nvSpPr>
            <p:spPr bwMode="auto">
              <a:xfrm>
                <a:off x="3954" y="1784"/>
                <a:ext cx="10" cy="2"/>
              </a:xfrm>
              <a:custGeom>
                <a:avLst/>
                <a:gdLst>
                  <a:gd name="T0" fmla="*/ 10 w 10"/>
                  <a:gd name="T1" fmla="*/ 0 h 2"/>
                  <a:gd name="T2" fmla="*/ 9 w 10"/>
                  <a:gd name="T3" fmla="*/ 2 h 2"/>
                  <a:gd name="T4" fmla="*/ 2 w 10"/>
                  <a:gd name="T5" fmla="*/ 2 h 2"/>
                  <a:gd name="T6" fmla="*/ 0 w 10"/>
                  <a:gd name="T7" fmla="*/ 0 h 2"/>
                  <a:gd name="T8" fmla="*/ 10 w 10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10" y="0"/>
                    </a:moveTo>
                    <a:lnTo>
                      <a:pt x="9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3" name="Freeform 303"/>
              <p:cNvSpPr>
                <a:spLocks/>
              </p:cNvSpPr>
              <p:nvPr/>
            </p:nvSpPr>
            <p:spPr bwMode="auto">
              <a:xfrm>
                <a:off x="3939" y="1747"/>
                <a:ext cx="40" cy="13"/>
              </a:xfrm>
              <a:custGeom>
                <a:avLst/>
                <a:gdLst>
                  <a:gd name="T0" fmla="*/ 5 w 40"/>
                  <a:gd name="T1" fmla="*/ 3 h 13"/>
                  <a:gd name="T2" fmla="*/ 6 w 40"/>
                  <a:gd name="T3" fmla="*/ 3 h 13"/>
                  <a:gd name="T4" fmla="*/ 7 w 40"/>
                  <a:gd name="T5" fmla="*/ 3 h 13"/>
                  <a:gd name="T6" fmla="*/ 8 w 40"/>
                  <a:gd name="T7" fmla="*/ 3 h 13"/>
                  <a:gd name="T8" fmla="*/ 9 w 40"/>
                  <a:gd name="T9" fmla="*/ 2 h 13"/>
                  <a:gd name="T10" fmla="*/ 10 w 40"/>
                  <a:gd name="T11" fmla="*/ 2 h 13"/>
                  <a:gd name="T12" fmla="*/ 12 w 40"/>
                  <a:gd name="T13" fmla="*/ 1 h 13"/>
                  <a:gd name="T14" fmla="*/ 14 w 40"/>
                  <a:gd name="T15" fmla="*/ 1 h 13"/>
                  <a:gd name="T16" fmla="*/ 15 w 40"/>
                  <a:gd name="T17" fmla="*/ 1 h 13"/>
                  <a:gd name="T18" fmla="*/ 16 w 40"/>
                  <a:gd name="T19" fmla="*/ 1 h 13"/>
                  <a:gd name="T20" fmla="*/ 17 w 40"/>
                  <a:gd name="T21" fmla="*/ 1 h 13"/>
                  <a:gd name="T22" fmla="*/ 18 w 40"/>
                  <a:gd name="T23" fmla="*/ 0 h 13"/>
                  <a:gd name="T24" fmla="*/ 20 w 40"/>
                  <a:gd name="T25" fmla="*/ 0 h 13"/>
                  <a:gd name="T26" fmla="*/ 21 w 40"/>
                  <a:gd name="T27" fmla="*/ 0 h 13"/>
                  <a:gd name="T28" fmla="*/ 23 w 40"/>
                  <a:gd name="T29" fmla="*/ 0 h 13"/>
                  <a:gd name="T30" fmla="*/ 25 w 40"/>
                  <a:gd name="T31" fmla="*/ 1 h 13"/>
                  <a:gd name="T32" fmla="*/ 27 w 40"/>
                  <a:gd name="T33" fmla="*/ 2 h 13"/>
                  <a:gd name="T34" fmla="*/ 28 w 40"/>
                  <a:gd name="T35" fmla="*/ 3 h 13"/>
                  <a:gd name="T36" fmla="*/ 30 w 40"/>
                  <a:gd name="T37" fmla="*/ 3 h 13"/>
                  <a:gd name="T38" fmla="*/ 31 w 40"/>
                  <a:gd name="T39" fmla="*/ 3 h 13"/>
                  <a:gd name="T40" fmla="*/ 34 w 40"/>
                  <a:gd name="T41" fmla="*/ 4 h 13"/>
                  <a:gd name="T42" fmla="*/ 37 w 40"/>
                  <a:gd name="T43" fmla="*/ 5 h 13"/>
                  <a:gd name="T44" fmla="*/ 39 w 40"/>
                  <a:gd name="T45" fmla="*/ 6 h 13"/>
                  <a:gd name="T46" fmla="*/ 40 w 40"/>
                  <a:gd name="T47" fmla="*/ 8 h 13"/>
                  <a:gd name="T48" fmla="*/ 40 w 40"/>
                  <a:gd name="T49" fmla="*/ 10 h 13"/>
                  <a:gd name="T50" fmla="*/ 38 w 40"/>
                  <a:gd name="T51" fmla="*/ 11 h 13"/>
                  <a:gd name="T52" fmla="*/ 36 w 40"/>
                  <a:gd name="T53" fmla="*/ 13 h 13"/>
                  <a:gd name="T54" fmla="*/ 33 w 40"/>
                  <a:gd name="T55" fmla="*/ 13 h 13"/>
                  <a:gd name="T56" fmla="*/ 30 w 40"/>
                  <a:gd name="T57" fmla="*/ 13 h 13"/>
                  <a:gd name="T58" fmla="*/ 29 w 40"/>
                  <a:gd name="T59" fmla="*/ 13 h 13"/>
                  <a:gd name="T60" fmla="*/ 27 w 40"/>
                  <a:gd name="T61" fmla="*/ 12 h 13"/>
                  <a:gd name="T62" fmla="*/ 26 w 40"/>
                  <a:gd name="T63" fmla="*/ 12 h 13"/>
                  <a:gd name="T64" fmla="*/ 25 w 40"/>
                  <a:gd name="T65" fmla="*/ 11 h 13"/>
                  <a:gd name="T66" fmla="*/ 24 w 40"/>
                  <a:gd name="T67" fmla="*/ 12 h 13"/>
                  <a:gd name="T68" fmla="*/ 23 w 40"/>
                  <a:gd name="T69" fmla="*/ 12 h 13"/>
                  <a:gd name="T70" fmla="*/ 21 w 40"/>
                  <a:gd name="T71" fmla="*/ 12 h 13"/>
                  <a:gd name="T72" fmla="*/ 20 w 40"/>
                  <a:gd name="T73" fmla="*/ 12 h 13"/>
                  <a:gd name="T74" fmla="*/ 18 w 40"/>
                  <a:gd name="T75" fmla="*/ 11 h 13"/>
                  <a:gd name="T76" fmla="*/ 17 w 40"/>
                  <a:gd name="T77" fmla="*/ 11 h 13"/>
                  <a:gd name="T78" fmla="*/ 16 w 40"/>
                  <a:gd name="T79" fmla="*/ 10 h 13"/>
                  <a:gd name="T80" fmla="*/ 15 w 40"/>
                  <a:gd name="T81" fmla="*/ 10 h 13"/>
                  <a:gd name="T82" fmla="*/ 14 w 40"/>
                  <a:gd name="T83" fmla="*/ 10 h 13"/>
                  <a:gd name="T84" fmla="*/ 13 w 40"/>
                  <a:gd name="T85" fmla="*/ 10 h 13"/>
                  <a:gd name="T86" fmla="*/ 11 w 40"/>
                  <a:gd name="T87" fmla="*/ 9 h 13"/>
                  <a:gd name="T88" fmla="*/ 10 w 40"/>
                  <a:gd name="T89" fmla="*/ 10 h 13"/>
                  <a:gd name="T90" fmla="*/ 9 w 40"/>
                  <a:gd name="T91" fmla="*/ 11 h 13"/>
                  <a:gd name="T92" fmla="*/ 6 w 40"/>
                  <a:gd name="T93" fmla="*/ 12 h 13"/>
                  <a:gd name="T94" fmla="*/ 4 w 40"/>
                  <a:gd name="T95" fmla="*/ 12 h 13"/>
                  <a:gd name="T96" fmla="*/ 2 w 40"/>
                  <a:gd name="T97" fmla="*/ 12 h 13"/>
                  <a:gd name="T98" fmla="*/ 1 w 40"/>
                  <a:gd name="T99" fmla="*/ 11 h 13"/>
                  <a:gd name="T100" fmla="*/ 0 w 40"/>
                  <a:gd name="T101" fmla="*/ 9 h 13"/>
                  <a:gd name="T102" fmla="*/ 0 w 40"/>
                  <a:gd name="T103" fmla="*/ 7 h 13"/>
                  <a:gd name="T104" fmla="*/ 1 w 40"/>
                  <a:gd name="T105" fmla="*/ 6 h 13"/>
                  <a:gd name="T106" fmla="*/ 3 w 40"/>
                  <a:gd name="T107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0" h="13">
                    <a:moveTo>
                      <a:pt x="4" y="4"/>
                    </a:move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8" y="3"/>
                    </a:lnTo>
                    <a:lnTo>
                      <a:pt x="29" y="4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4" y="4"/>
                    </a:lnTo>
                    <a:lnTo>
                      <a:pt x="35" y="4"/>
                    </a:lnTo>
                    <a:lnTo>
                      <a:pt x="37" y="5"/>
                    </a:lnTo>
                    <a:lnTo>
                      <a:pt x="38" y="5"/>
                    </a:lnTo>
                    <a:lnTo>
                      <a:pt x="39" y="6"/>
                    </a:lnTo>
                    <a:lnTo>
                      <a:pt x="40" y="7"/>
                    </a:lnTo>
                    <a:lnTo>
                      <a:pt x="40" y="8"/>
                    </a:lnTo>
                    <a:lnTo>
                      <a:pt x="40" y="9"/>
                    </a:lnTo>
                    <a:lnTo>
                      <a:pt x="40" y="10"/>
                    </a:lnTo>
                    <a:lnTo>
                      <a:pt x="39" y="11"/>
                    </a:lnTo>
                    <a:lnTo>
                      <a:pt x="38" y="11"/>
                    </a:lnTo>
                    <a:lnTo>
                      <a:pt x="37" y="12"/>
                    </a:lnTo>
                    <a:lnTo>
                      <a:pt x="36" y="13"/>
                    </a:lnTo>
                    <a:lnTo>
                      <a:pt x="35" y="13"/>
                    </a:lnTo>
                    <a:lnTo>
                      <a:pt x="33" y="13"/>
                    </a:lnTo>
                    <a:lnTo>
                      <a:pt x="31" y="13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29" y="13"/>
                    </a:lnTo>
                    <a:lnTo>
                      <a:pt x="28" y="12"/>
                    </a:lnTo>
                    <a:lnTo>
                      <a:pt x="27" y="12"/>
                    </a:lnTo>
                    <a:lnTo>
                      <a:pt x="27" y="12"/>
                    </a:lnTo>
                    <a:lnTo>
                      <a:pt x="26" y="12"/>
                    </a:lnTo>
                    <a:lnTo>
                      <a:pt x="26" y="11"/>
                    </a:lnTo>
                    <a:lnTo>
                      <a:pt x="25" y="11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20" y="12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7" y="11"/>
                    </a:lnTo>
                    <a:lnTo>
                      <a:pt x="16" y="11"/>
                    </a:lnTo>
                    <a:lnTo>
                      <a:pt x="16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12" y="10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0" y="10"/>
                    </a:lnTo>
                    <a:lnTo>
                      <a:pt x="9" y="10"/>
                    </a:lnTo>
                    <a:lnTo>
                      <a:pt x="9" y="11"/>
                    </a:lnTo>
                    <a:lnTo>
                      <a:pt x="8" y="11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4" name="Freeform 304"/>
              <p:cNvSpPr>
                <a:spLocks/>
              </p:cNvSpPr>
              <p:nvPr/>
            </p:nvSpPr>
            <p:spPr bwMode="auto">
              <a:xfrm>
                <a:off x="3976" y="1841"/>
                <a:ext cx="52" cy="15"/>
              </a:xfrm>
              <a:custGeom>
                <a:avLst/>
                <a:gdLst>
                  <a:gd name="T0" fmla="*/ 23 w 52"/>
                  <a:gd name="T1" fmla="*/ 0 h 15"/>
                  <a:gd name="T2" fmla="*/ 52 w 52"/>
                  <a:gd name="T3" fmla="*/ 10 h 15"/>
                  <a:gd name="T4" fmla="*/ 16 w 52"/>
                  <a:gd name="T5" fmla="*/ 15 h 15"/>
                  <a:gd name="T6" fmla="*/ 0 w 52"/>
                  <a:gd name="T7" fmla="*/ 3 h 15"/>
                  <a:gd name="T8" fmla="*/ 23 w 52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15">
                    <a:moveTo>
                      <a:pt x="23" y="0"/>
                    </a:moveTo>
                    <a:lnTo>
                      <a:pt x="52" y="10"/>
                    </a:lnTo>
                    <a:lnTo>
                      <a:pt x="16" y="15"/>
                    </a:lnTo>
                    <a:lnTo>
                      <a:pt x="0" y="3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5" name="Freeform 305"/>
              <p:cNvSpPr>
                <a:spLocks/>
              </p:cNvSpPr>
              <p:nvPr/>
            </p:nvSpPr>
            <p:spPr bwMode="auto">
              <a:xfrm>
                <a:off x="3980" y="1843"/>
                <a:ext cx="41" cy="11"/>
              </a:xfrm>
              <a:custGeom>
                <a:avLst/>
                <a:gdLst>
                  <a:gd name="T0" fmla="*/ 19 w 41"/>
                  <a:gd name="T1" fmla="*/ 0 h 11"/>
                  <a:gd name="T2" fmla="*/ 41 w 41"/>
                  <a:gd name="T3" fmla="*/ 7 h 11"/>
                  <a:gd name="T4" fmla="*/ 13 w 41"/>
                  <a:gd name="T5" fmla="*/ 11 h 11"/>
                  <a:gd name="T6" fmla="*/ 0 w 41"/>
                  <a:gd name="T7" fmla="*/ 2 h 11"/>
                  <a:gd name="T8" fmla="*/ 19 w 41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1">
                    <a:moveTo>
                      <a:pt x="19" y="0"/>
                    </a:moveTo>
                    <a:lnTo>
                      <a:pt x="41" y="7"/>
                    </a:lnTo>
                    <a:lnTo>
                      <a:pt x="13" y="11"/>
                    </a:lnTo>
                    <a:lnTo>
                      <a:pt x="0" y="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6" name="Freeform 306"/>
              <p:cNvSpPr>
                <a:spLocks/>
              </p:cNvSpPr>
              <p:nvPr/>
            </p:nvSpPr>
            <p:spPr bwMode="auto">
              <a:xfrm>
                <a:off x="3918" y="1798"/>
                <a:ext cx="85" cy="51"/>
              </a:xfrm>
              <a:custGeom>
                <a:avLst/>
                <a:gdLst>
                  <a:gd name="T0" fmla="*/ 6 w 85"/>
                  <a:gd name="T1" fmla="*/ 8 h 51"/>
                  <a:gd name="T2" fmla="*/ 8 w 85"/>
                  <a:gd name="T3" fmla="*/ 5 h 51"/>
                  <a:gd name="T4" fmla="*/ 11 w 85"/>
                  <a:gd name="T5" fmla="*/ 3 h 51"/>
                  <a:gd name="T6" fmla="*/ 14 w 85"/>
                  <a:gd name="T7" fmla="*/ 2 h 51"/>
                  <a:gd name="T8" fmla="*/ 15 w 85"/>
                  <a:gd name="T9" fmla="*/ 1 h 51"/>
                  <a:gd name="T10" fmla="*/ 17 w 85"/>
                  <a:gd name="T11" fmla="*/ 1 h 51"/>
                  <a:gd name="T12" fmla="*/ 20 w 85"/>
                  <a:gd name="T13" fmla="*/ 1 h 51"/>
                  <a:gd name="T14" fmla="*/ 22 w 85"/>
                  <a:gd name="T15" fmla="*/ 0 h 51"/>
                  <a:gd name="T16" fmla="*/ 23 w 85"/>
                  <a:gd name="T17" fmla="*/ 0 h 51"/>
                  <a:gd name="T18" fmla="*/ 25 w 85"/>
                  <a:gd name="T19" fmla="*/ 0 h 51"/>
                  <a:gd name="T20" fmla="*/ 28 w 85"/>
                  <a:gd name="T21" fmla="*/ 0 h 51"/>
                  <a:gd name="T22" fmla="*/ 32 w 85"/>
                  <a:gd name="T23" fmla="*/ 0 h 51"/>
                  <a:gd name="T24" fmla="*/ 37 w 85"/>
                  <a:gd name="T25" fmla="*/ 0 h 51"/>
                  <a:gd name="T26" fmla="*/ 41 w 85"/>
                  <a:gd name="T27" fmla="*/ 0 h 51"/>
                  <a:gd name="T28" fmla="*/ 44 w 85"/>
                  <a:gd name="T29" fmla="*/ 0 h 51"/>
                  <a:gd name="T30" fmla="*/ 46 w 85"/>
                  <a:gd name="T31" fmla="*/ 0 h 51"/>
                  <a:gd name="T32" fmla="*/ 47 w 85"/>
                  <a:gd name="T33" fmla="*/ 0 h 51"/>
                  <a:gd name="T34" fmla="*/ 49 w 85"/>
                  <a:gd name="T35" fmla="*/ 0 h 51"/>
                  <a:gd name="T36" fmla="*/ 52 w 85"/>
                  <a:gd name="T37" fmla="*/ 1 h 51"/>
                  <a:gd name="T38" fmla="*/ 55 w 85"/>
                  <a:gd name="T39" fmla="*/ 2 h 51"/>
                  <a:gd name="T40" fmla="*/ 57 w 85"/>
                  <a:gd name="T41" fmla="*/ 3 h 51"/>
                  <a:gd name="T42" fmla="*/ 59 w 85"/>
                  <a:gd name="T43" fmla="*/ 4 h 51"/>
                  <a:gd name="T44" fmla="*/ 61 w 85"/>
                  <a:gd name="T45" fmla="*/ 6 h 51"/>
                  <a:gd name="T46" fmla="*/ 62 w 85"/>
                  <a:gd name="T47" fmla="*/ 7 h 51"/>
                  <a:gd name="T48" fmla="*/ 63 w 85"/>
                  <a:gd name="T49" fmla="*/ 9 h 51"/>
                  <a:gd name="T50" fmla="*/ 68 w 85"/>
                  <a:gd name="T51" fmla="*/ 16 h 51"/>
                  <a:gd name="T52" fmla="*/ 72 w 85"/>
                  <a:gd name="T53" fmla="*/ 24 h 51"/>
                  <a:gd name="T54" fmla="*/ 76 w 85"/>
                  <a:gd name="T55" fmla="*/ 32 h 51"/>
                  <a:gd name="T56" fmla="*/ 85 w 85"/>
                  <a:gd name="T57" fmla="*/ 46 h 51"/>
                  <a:gd name="T58" fmla="*/ 74 w 85"/>
                  <a:gd name="T59" fmla="*/ 47 h 51"/>
                  <a:gd name="T60" fmla="*/ 74 w 85"/>
                  <a:gd name="T61" fmla="*/ 49 h 51"/>
                  <a:gd name="T62" fmla="*/ 72 w 85"/>
                  <a:gd name="T63" fmla="*/ 51 h 51"/>
                  <a:gd name="T64" fmla="*/ 71 w 85"/>
                  <a:gd name="T65" fmla="*/ 51 h 51"/>
                  <a:gd name="T66" fmla="*/ 70 w 85"/>
                  <a:gd name="T67" fmla="*/ 50 h 51"/>
                  <a:gd name="T68" fmla="*/ 69 w 85"/>
                  <a:gd name="T69" fmla="*/ 47 h 51"/>
                  <a:gd name="T70" fmla="*/ 68 w 85"/>
                  <a:gd name="T71" fmla="*/ 39 h 51"/>
                  <a:gd name="T72" fmla="*/ 66 w 85"/>
                  <a:gd name="T73" fmla="*/ 39 h 51"/>
                  <a:gd name="T74" fmla="*/ 65 w 85"/>
                  <a:gd name="T75" fmla="*/ 35 h 51"/>
                  <a:gd name="T76" fmla="*/ 62 w 85"/>
                  <a:gd name="T77" fmla="*/ 30 h 51"/>
                  <a:gd name="T78" fmla="*/ 56 w 85"/>
                  <a:gd name="T79" fmla="*/ 24 h 51"/>
                  <a:gd name="T80" fmla="*/ 55 w 85"/>
                  <a:gd name="T81" fmla="*/ 39 h 51"/>
                  <a:gd name="T82" fmla="*/ 14 w 85"/>
                  <a:gd name="T83" fmla="*/ 23 h 51"/>
                  <a:gd name="T84" fmla="*/ 12 w 85"/>
                  <a:gd name="T85" fmla="*/ 28 h 51"/>
                  <a:gd name="T86" fmla="*/ 12 w 85"/>
                  <a:gd name="T87" fmla="*/ 42 h 51"/>
                  <a:gd name="T88" fmla="*/ 0 w 85"/>
                  <a:gd name="T89" fmla="*/ 43 h 51"/>
                  <a:gd name="T90" fmla="*/ 0 w 85"/>
                  <a:gd name="T91" fmla="*/ 37 h 51"/>
                  <a:gd name="T92" fmla="*/ 0 w 85"/>
                  <a:gd name="T93" fmla="*/ 27 h 51"/>
                  <a:gd name="T94" fmla="*/ 3 w 85"/>
                  <a:gd name="T95" fmla="*/ 1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5" h="51">
                    <a:moveTo>
                      <a:pt x="5" y="9"/>
                    </a:moveTo>
                    <a:lnTo>
                      <a:pt x="6" y="8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10" y="4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4" y="2"/>
                    </a:lnTo>
                    <a:lnTo>
                      <a:pt x="15" y="2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4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3"/>
                    </a:lnTo>
                    <a:lnTo>
                      <a:pt x="58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6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3" y="9"/>
                    </a:lnTo>
                    <a:lnTo>
                      <a:pt x="65" y="12"/>
                    </a:lnTo>
                    <a:lnTo>
                      <a:pt x="68" y="16"/>
                    </a:lnTo>
                    <a:lnTo>
                      <a:pt x="70" y="20"/>
                    </a:lnTo>
                    <a:lnTo>
                      <a:pt x="72" y="24"/>
                    </a:lnTo>
                    <a:lnTo>
                      <a:pt x="74" y="28"/>
                    </a:lnTo>
                    <a:lnTo>
                      <a:pt x="76" y="32"/>
                    </a:lnTo>
                    <a:lnTo>
                      <a:pt x="77" y="36"/>
                    </a:lnTo>
                    <a:lnTo>
                      <a:pt x="85" y="46"/>
                    </a:lnTo>
                    <a:lnTo>
                      <a:pt x="78" y="51"/>
                    </a:lnTo>
                    <a:lnTo>
                      <a:pt x="74" y="47"/>
                    </a:lnTo>
                    <a:lnTo>
                      <a:pt x="74" y="48"/>
                    </a:lnTo>
                    <a:lnTo>
                      <a:pt x="74" y="49"/>
                    </a:lnTo>
                    <a:lnTo>
                      <a:pt x="73" y="50"/>
                    </a:lnTo>
                    <a:lnTo>
                      <a:pt x="72" y="51"/>
                    </a:lnTo>
                    <a:lnTo>
                      <a:pt x="72" y="51"/>
                    </a:lnTo>
                    <a:lnTo>
                      <a:pt x="71" y="51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70" y="50"/>
                    </a:lnTo>
                    <a:lnTo>
                      <a:pt x="69" y="47"/>
                    </a:lnTo>
                    <a:lnTo>
                      <a:pt x="69" y="43"/>
                    </a:lnTo>
                    <a:lnTo>
                      <a:pt x="68" y="39"/>
                    </a:lnTo>
                    <a:lnTo>
                      <a:pt x="67" y="40"/>
                    </a:lnTo>
                    <a:lnTo>
                      <a:pt x="66" y="39"/>
                    </a:lnTo>
                    <a:lnTo>
                      <a:pt x="66" y="38"/>
                    </a:lnTo>
                    <a:lnTo>
                      <a:pt x="65" y="35"/>
                    </a:lnTo>
                    <a:lnTo>
                      <a:pt x="63" y="33"/>
                    </a:lnTo>
                    <a:lnTo>
                      <a:pt x="62" y="30"/>
                    </a:lnTo>
                    <a:lnTo>
                      <a:pt x="59" y="27"/>
                    </a:lnTo>
                    <a:lnTo>
                      <a:pt x="56" y="24"/>
                    </a:lnTo>
                    <a:lnTo>
                      <a:pt x="53" y="21"/>
                    </a:lnTo>
                    <a:lnTo>
                      <a:pt x="55" y="39"/>
                    </a:lnTo>
                    <a:lnTo>
                      <a:pt x="14" y="42"/>
                    </a:lnTo>
                    <a:lnTo>
                      <a:pt x="14" y="23"/>
                    </a:lnTo>
                    <a:lnTo>
                      <a:pt x="13" y="24"/>
                    </a:lnTo>
                    <a:lnTo>
                      <a:pt x="12" y="28"/>
                    </a:lnTo>
                    <a:lnTo>
                      <a:pt x="12" y="34"/>
                    </a:lnTo>
                    <a:lnTo>
                      <a:pt x="12" y="42"/>
                    </a:lnTo>
                    <a:lnTo>
                      <a:pt x="1" y="44"/>
                    </a:lnTo>
                    <a:lnTo>
                      <a:pt x="0" y="43"/>
                    </a:lnTo>
                    <a:lnTo>
                      <a:pt x="0" y="41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0" y="27"/>
                    </a:lnTo>
                    <a:lnTo>
                      <a:pt x="1" y="21"/>
                    </a:lnTo>
                    <a:lnTo>
                      <a:pt x="3" y="15"/>
                    </a:ln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7" name="Freeform 307"/>
              <p:cNvSpPr>
                <a:spLocks/>
              </p:cNvSpPr>
              <p:nvPr/>
            </p:nvSpPr>
            <p:spPr bwMode="auto">
              <a:xfrm>
                <a:off x="3988" y="1835"/>
                <a:ext cx="12" cy="12"/>
              </a:xfrm>
              <a:custGeom>
                <a:avLst/>
                <a:gdLst>
                  <a:gd name="T0" fmla="*/ 0 w 12"/>
                  <a:gd name="T1" fmla="*/ 2 h 12"/>
                  <a:gd name="T2" fmla="*/ 0 w 12"/>
                  <a:gd name="T3" fmla="*/ 4 h 12"/>
                  <a:gd name="T4" fmla="*/ 1 w 12"/>
                  <a:gd name="T5" fmla="*/ 8 h 12"/>
                  <a:gd name="T6" fmla="*/ 1 w 12"/>
                  <a:gd name="T7" fmla="*/ 11 h 12"/>
                  <a:gd name="T8" fmla="*/ 2 w 12"/>
                  <a:gd name="T9" fmla="*/ 12 h 12"/>
                  <a:gd name="T10" fmla="*/ 2 w 12"/>
                  <a:gd name="T11" fmla="*/ 11 h 12"/>
                  <a:gd name="T12" fmla="*/ 3 w 12"/>
                  <a:gd name="T13" fmla="*/ 9 h 12"/>
                  <a:gd name="T14" fmla="*/ 3 w 12"/>
                  <a:gd name="T15" fmla="*/ 8 h 12"/>
                  <a:gd name="T16" fmla="*/ 3 w 12"/>
                  <a:gd name="T17" fmla="*/ 7 h 12"/>
                  <a:gd name="T18" fmla="*/ 9 w 12"/>
                  <a:gd name="T19" fmla="*/ 11 h 12"/>
                  <a:gd name="T20" fmla="*/ 12 w 12"/>
                  <a:gd name="T21" fmla="*/ 8 h 12"/>
                  <a:gd name="T22" fmla="*/ 6 w 12"/>
                  <a:gd name="T23" fmla="*/ 0 h 12"/>
                  <a:gd name="T24" fmla="*/ 0 w 12"/>
                  <a:gd name="T25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2">
                    <a:moveTo>
                      <a:pt x="0" y="2"/>
                    </a:moveTo>
                    <a:lnTo>
                      <a:pt x="0" y="4"/>
                    </a:lnTo>
                    <a:lnTo>
                      <a:pt x="1" y="8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9" y="11"/>
                    </a:lnTo>
                    <a:lnTo>
                      <a:pt x="12" y="8"/>
                    </a:lnTo>
                    <a:lnTo>
                      <a:pt x="6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8" name="Freeform 308"/>
              <p:cNvSpPr>
                <a:spLocks/>
              </p:cNvSpPr>
              <p:nvPr/>
            </p:nvSpPr>
            <p:spPr bwMode="auto">
              <a:xfrm>
                <a:off x="3920" y="1801"/>
                <a:ext cx="73" cy="40"/>
              </a:xfrm>
              <a:custGeom>
                <a:avLst/>
                <a:gdLst>
                  <a:gd name="T0" fmla="*/ 54 w 73"/>
                  <a:gd name="T1" fmla="*/ 2 h 40"/>
                  <a:gd name="T2" fmla="*/ 52 w 73"/>
                  <a:gd name="T3" fmla="*/ 1 h 40"/>
                  <a:gd name="T4" fmla="*/ 50 w 73"/>
                  <a:gd name="T5" fmla="*/ 0 h 40"/>
                  <a:gd name="T6" fmla="*/ 48 w 73"/>
                  <a:gd name="T7" fmla="*/ 0 h 40"/>
                  <a:gd name="T8" fmla="*/ 41 w 73"/>
                  <a:gd name="T9" fmla="*/ 0 h 40"/>
                  <a:gd name="T10" fmla="*/ 23 w 73"/>
                  <a:gd name="T11" fmla="*/ 0 h 40"/>
                  <a:gd name="T12" fmla="*/ 17 w 73"/>
                  <a:gd name="T13" fmla="*/ 0 h 40"/>
                  <a:gd name="T14" fmla="*/ 13 w 73"/>
                  <a:gd name="T15" fmla="*/ 1 h 40"/>
                  <a:gd name="T16" fmla="*/ 10 w 73"/>
                  <a:gd name="T17" fmla="*/ 2 h 40"/>
                  <a:gd name="T18" fmla="*/ 7 w 73"/>
                  <a:gd name="T19" fmla="*/ 5 h 40"/>
                  <a:gd name="T20" fmla="*/ 3 w 73"/>
                  <a:gd name="T21" fmla="*/ 11 h 40"/>
                  <a:gd name="T22" fmla="*/ 0 w 73"/>
                  <a:gd name="T23" fmla="*/ 23 h 40"/>
                  <a:gd name="T24" fmla="*/ 0 w 73"/>
                  <a:gd name="T25" fmla="*/ 33 h 40"/>
                  <a:gd name="T26" fmla="*/ 1 w 73"/>
                  <a:gd name="T27" fmla="*/ 39 h 40"/>
                  <a:gd name="T28" fmla="*/ 8 w 73"/>
                  <a:gd name="T29" fmla="*/ 39 h 40"/>
                  <a:gd name="T30" fmla="*/ 8 w 73"/>
                  <a:gd name="T31" fmla="*/ 26 h 40"/>
                  <a:gd name="T32" fmla="*/ 10 w 73"/>
                  <a:gd name="T33" fmla="*/ 19 h 40"/>
                  <a:gd name="T34" fmla="*/ 12 w 73"/>
                  <a:gd name="T35" fmla="*/ 16 h 40"/>
                  <a:gd name="T36" fmla="*/ 14 w 73"/>
                  <a:gd name="T37" fmla="*/ 16 h 40"/>
                  <a:gd name="T38" fmla="*/ 15 w 73"/>
                  <a:gd name="T39" fmla="*/ 38 h 40"/>
                  <a:gd name="T40" fmla="*/ 18 w 73"/>
                  <a:gd name="T41" fmla="*/ 38 h 40"/>
                  <a:gd name="T42" fmla="*/ 24 w 73"/>
                  <a:gd name="T43" fmla="*/ 37 h 40"/>
                  <a:gd name="T44" fmla="*/ 30 w 73"/>
                  <a:gd name="T45" fmla="*/ 36 h 40"/>
                  <a:gd name="T46" fmla="*/ 36 w 73"/>
                  <a:gd name="T47" fmla="*/ 36 h 40"/>
                  <a:gd name="T48" fmla="*/ 42 w 73"/>
                  <a:gd name="T49" fmla="*/ 35 h 40"/>
                  <a:gd name="T50" fmla="*/ 47 w 73"/>
                  <a:gd name="T51" fmla="*/ 35 h 40"/>
                  <a:gd name="T52" fmla="*/ 50 w 73"/>
                  <a:gd name="T53" fmla="*/ 35 h 40"/>
                  <a:gd name="T54" fmla="*/ 49 w 73"/>
                  <a:gd name="T55" fmla="*/ 15 h 40"/>
                  <a:gd name="T56" fmla="*/ 51 w 73"/>
                  <a:gd name="T57" fmla="*/ 16 h 40"/>
                  <a:gd name="T58" fmla="*/ 55 w 73"/>
                  <a:gd name="T59" fmla="*/ 19 h 40"/>
                  <a:gd name="T60" fmla="*/ 61 w 73"/>
                  <a:gd name="T61" fmla="*/ 24 h 40"/>
                  <a:gd name="T62" fmla="*/ 65 w 73"/>
                  <a:gd name="T63" fmla="*/ 34 h 40"/>
                  <a:gd name="T64" fmla="*/ 70 w 73"/>
                  <a:gd name="T65" fmla="*/ 24 h 40"/>
                  <a:gd name="T66" fmla="*/ 63 w 73"/>
                  <a:gd name="T67" fmla="*/ 13 h 40"/>
                  <a:gd name="T68" fmla="*/ 58 w 73"/>
                  <a:gd name="T69" fmla="*/ 6 h 40"/>
                  <a:gd name="T70" fmla="*/ 55 w 73"/>
                  <a:gd name="T71" fmla="*/ 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3" h="40">
                    <a:moveTo>
                      <a:pt x="55" y="2"/>
                    </a:moveTo>
                    <a:lnTo>
                      <a:pt x="54" y="2"/>
                    </a:lnTo>
                    <a:lnTo>
                      <a:pt x="53" y="1"/>
                    </a:lnTo>
                    <a:lnTo>
                      <a:pt x="52" y="1"/>
                    </a:lnTo>
                    <a:lnTo>
                      <a:pt x="51" y="1"/>
                    </a:lnTo>
                    <a:lnTo>
                      <a:pt x="50" y="0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1" y="0"/>
                    </a:lnTo>
                    <a:lnTo>
                      <a:pt x="34" y="18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10" y="2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1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1" y="36"/>
                    </a:lnTo>
                    <a:lnTo>
                      <a:pt x="1" y="39"/>
                    </a:lnTo>
                    <a:lnTo>
                      <a:pt x="1" y="40"/>
                    </a:lnTo>
                    <a:lnTo>
                      <a:pt x="8" y="39"/>
                    </a:lnTo>
                    <a:lnTo>
                      <a:pt x="8" y="31"/>
                    </a:lnTo>
                    <a:lnTo>
                      <a:pt x="8" y="26"/>
                    </a:lnTo>
                    <a:lnTo>
                      <a:pt x="9" y="22"/>
                    </a:lnTo>
                    <a:lnTo>
                      <a:pt x="10" y="19"/>
                    </a:lnTo>
                    <a:lnTo>
                      <a:pt x="12" y="17"/>
                    </a:lnTo>
                    <a:lnTo>
                      <a:pt x="12" y="16"/>
                    </a:lnTo>
                    <a:lnTo>
                      <a:pt x="13" y="16"/>
                    </a:lnTo>
                    <a:lnTo>
                      <a:pt x="14" y="16"/>
                    </a:lnTo>
                    <a:lnTo>
                      <a:pt x="14" y="38"/>
                    </a:lnTo>
                    <a:lnTo>
                      <a:pt x="15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1" y="37"/>
                    </a:lnTo>
                    <a:lnTo>
                      <a:pt x="24" y="37"/>
                    </a:lnTo>
                    <a:lnTo>
                      <a:pt x="27" y="37"/>
                    </a:lnTo>
                    <a:lnTo>
                      <a:pt x="30" y="36"/>
                    </a:lnTo>
                    <a:lnTo>
                      <a:pt x="33" y="36"/>
                    </a:lnTo>
                    <a:lnTo>
                      <a:pt x="36" y="36"/>
                    </a:lnTo>
                    <a:lnTo>
                      <a:pt x="39" y="36"/>
                    </a:lnTo>
                    <a:lnTo>
                      <a:pt x="42" y="35"/>
                    </a:lnTo>
                    <a:lnTo>
                      <a:pt x="45" y="35"/>
                    </a:lnTo>
                    <a:lnTo>
                      <a:pt x="47" y="35"/>
                    </a:lnTo>
                    <a:lnTo>
                      <a:pt x="49" y="35"/>
                    </a:lnTo>
                    <a:lnTo>
                      <a:pt x="50" y="35"/>
                    </a:lnTo>
                    <a:lnTo>
                      <a:pt x="51" y="35"/>
                    </a:lnTo>
                    <a:lnTo>
                      <a:pt x="49" y="15"/>
                    </a:lnTo>
                    <a:lnTo>
                      <a:pt x="49" y="15"/>
                    </a:lnTo>
                    <a:lnTo>
                      <a:pt x="51" y="16"/>
                    </a:lnTo>
                    <a:lnTo>
                      <a:pt x="53" y="17"/>
                    </a:lnTo>
                    <a:lnTo>
                      <a:pt x="55" y="19"/>
                    </a:lnTo>
                    <a:lnTo>
                      <a:pt x="58" y="21"/>
                    </a:lnTo>
                    <a:lnTo>
                      <a:pt x="61" y="24"/>
                    </a:lnTo>
                    <a:lnTo>
                      <a:pt x="63" y="28"/>
                    </a:lnTo>
                    <a:lnTo>
                      <a:pt x="65" y="34"/>
                    </a:lnTo>
                    <a:lnTo>
                      <a:pt x="73" y="32"/>
                    </a:lnTo>
                    <a:lnTo>
                      <a:pt x="70" y="24"/>
                    </a:lnTo>
                    <a:lnTo>
                      <a:pt x="66" y="18"/>
                    </a:lnTo>
                    <a:lnTo>
                      <a:pt x="63" y="13"/>
                    </a:lnTo>
                    <a:lnTo>
                      <a:pt x="61" y="9"/>
                    </a:lnTo>
                    <a:lnTo>
                      <a:pt x="58" y="6"/>
                    </a:lnTo>
                    <a:lnTo>
                      <a:pt x="56" y="4"/>
                    </a:lnTo>
                    <a:lnTo>
                      <a:pt x="55" y="2"/>
                    </a:lnTo>
                    <a:lnTo>
                      <a:pt x="55" y="2"/>
                    </a:lnTo>
                    <a:close/>
                  </a:path>
                </a:pathLst>
              </a:custGeom>
              <a:solidFill>
                <a:srgbClr val="59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9" name="Freeform 309"/>
              <p:cNvSpPr>
                <a:spLocks/>
              </p:cNvSpPr>
              <p:nvPr/>
            </p:nvSpPr>
            <p:spPr bwMode="auto">
              <a:xfrm>
                <a:off x="3938" y="1799"/>
                <a:ext cx="28" cy="20"/>
              </a:xfrm>
              <a:custGeom>
                <a:avLst/>
                <a:gdLst>
                  <a:gd name="T0" fmla="*/ 3 w 28"/>
                  <a:gd name="T1" fmla="*/ 7 h 20"/>
                  <a:gd name="T2" fmla="*/ 0 w 28"/>
                  <a:gd name="T3" fmla="*/ 4 h 20"/>
                  <a:gd name="T4" fmla="*/ 3 w 28"/>
                  <a:gd name="T5" fmla="*/ 1 h 20"/>
                  <a:gd name="T6" fmla="*/ 5 w 28"/>
                  <a:gd name="T7" fmla="*/ 1 h 20"/>
                  <a:gd name="T8" fmla="*/ 2 w 28"/>
                  <a:gd name="T9" fmla="*/ 4 h 20"/>
                  <a:gd name="T10" fmla="*/ 6 w 28"/>
                  <a:gd name="T11" fmla="*/ 7 h 20"/>
                  <a:gd name="T12" fmla="*/ 5 w 28"/>
                  <a:gd name="T13" fmla="*/ 7 h 20"/>
                  <a:gd name="T14" fmla="*/ 5 w 28"/>
                  <a:gd name="T15" fmla="*/ 8 h 20"/>
                  <a:gd name="T16" fmla="*/ 4 w 28"/>
                  <a:gd name="T17" fmla="*/ 9 h 20"/>
                  <a:gd name="T18" fmla="*/ 3 w 28"/>
                  <a:gd name="T19" fmla="*/ 9 h 20"/>
                  <a:gd name="T20" fmla="*/ 16 w 28"/>
                  <a:gd name="T21" fmla="*/ 18 h 20"/>
                  <a:gd name="T22" fmla="*/ 25 w 28"/>
                  <a:gd name="T23" fmla="*/ 9 h 20"/>
                  <a:gd name="T24" fmla="*/ 23 w 28"/>
                  <a:gd name="T25" fmla="*/ 6 h 20"/>
                  <a:gd name="T26" fmla="*/ 26 w 28"/>
                  <a:gd name="T27" fmla="*/ 4 h 20"/>
                  <a:gd name="T28" fmla="*/ 24 w 28"/>
                  <a:gd name="T29" fmla="*/ 0 h 20"/>
                  <a:gd name="T30" fmla="*/ 26 w 28"/>
                  <a:gd name="T31" fmla="*/ 0 h 20"/>
                  <a:gd name="T32" fmla="*/ 28 w 28"/>
                  <a:gd name="T33" fmla="*/ 4 h 20"/>
                  <a:gd name="T34" fmla="*/ 25 w 28"/>
                  <a:gd name="T35" fmla="*/ 7 h 20"/>
                  <a:gd name="T36" fmla="*/ 28 w 28"/>
                  <a:gd name="T37" fmla="*/ 9 h 20"/>
                  <a:gd name="T38" fmla="*/ 16 w 28"/>
                  <a:gd name="T39" fmla="*/ 20 h 20"/>
                  <a:gd name="T40" fmla="*/ 1 w 28"/>
                  <a:gd name="T41" fmla="*/ 10 h 20"/>
                  <a:gd name="T42" fmla="*/ 3 w 28"/>
                  <a:gd name="T4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8" h="20">
                    <a:moveTo>
                      <a:pt x="3" y="7"/>
                    </a:moveTo>
                    <a:lnTo>
                      <a:pt x="0" y="4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2" y="4"/>
                    </a:lnTo>
                    <a:lnTo>
                      <a:pt x="6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16" y="18"/>
                    </a:lnTo>
                    <a:lnTo>
                      <a:pt x="25" y="9"/>
                    </a:lnTo>
                    <a:lnTo>
                      <a:pt x="23" y="6"/>
                    </a:lnTo>
                    <a:lnTo>
                      <a:pt x="26" y="4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8" y="9"/>
                    </a:lnTo>
                    <a:lnTo>
                      <a:pt x="16" y="20"/>
                    </a:lnTo>
                    <a:lnTo>
                      <a:pt x="1" y="10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0" name="Freeform 310"/>
              <p:cNvSpPr>
                <a:spLocks/>
              </p:cNvSpPr>
              <p:nvPr/>
            </p:nvSpPr>
            <p:spPr bwMode="auto">
              <a:xfrm>
                <a:off x="3946" y="1800"/>
                <a:ext cx="13" cy="16"/>
              </a:xfrm>
              <a:custGeom>
                <a:avLst/>
                <a:gdLst>
                  <a:gd name="T0" fmla="*/ 13 w 13"/>
                  <a:gd name="T1" fmla="*/ 0 h 16"/>
                  <a:gd name="T2" fmla="*/ 0 w 13"/>
                  <a:gd name="T3" fmla="*/ 0 h 16"/>
                  <a:gd name="T4" fmla="*/ 7 w 13"/>
                  <a:gd name="T5" fmla="*/ 16 h 16"/>
                  <a:gd name="T6" fmla="*/ 13 w 13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6">
                    <a:moveTo>
                      <a:pt x="13" y="0"/>
                    </a:moveTo>
                    <a:lnTo>
                      <a:pt x="0" y="0"/>
                    </a:lnTo>
                    <a:lnTo>
                      <a:pt x="7" y="1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1" name="Freeform 311"/>
              <p:cNvSpPr>
                <a:spLocks/>
              </p:cNvSpPr>
              <p:nvPr/>
            </p:nvSpPr>
            <p:spPr bwMode="auto">
              <a:xfrm>
                <a:off x="3949" y="1799"/>
                <a:ext cx="7" cy="18"/>
              </a:xfrm>
              <a:custGeom>
                <a:avLst/>
                <a:gdLst>
                  <a:gd name="T0" fmla="*/ 4 w 7"/>
                  <a:gd name="T1" fmla="*/ 18 h 18"/>
                  <a:gd name="T2" fmla="*/ 0 w 7"/>
                  <a:gd name="T3" fmla="*/ 10 h 18"/>
                  <a:gd name="T4" fmla="*/ 3 w 7"/>
                  <a:gd name="T5" fmla="*/ 4 h 18"/>
                  <a:gd name="T6" fmla="*/ 2 w 7"/>
                  <a:gd name="T7" fmla="*/ 3 h 18"/>
                  <a:gd name="T8" fmla="*/ 2 w 7"/>
                  <a:gd name="T9" fmla="*/ 3 h 18"/>
                  <a:gd name="T10" fmla="*/ 2 w 7"/>
                  <a:gd name="T11" fmla="*/ 3 h 18"/>
                  <a:gd name="T12" fmla="*/ 2 w 7"/>
                  <a:gd name="T13" fmla="*/ 2 h 18"/>
                  <a:gd name="T14" fmla="*/ 2 w 7"/>
                  <a:gd name="T15" fmla="*/ 1 h 18"/>
                  <a:gd name="T16" fmla="*/ 2 w 7"/>
                  <a:gd name="T17" fmla="*/ 1 h 18"/>
                  <a:gd name="T18" fmla="*/ 3 w 7"/>
                  <a:gd name="T19" fmla="*/ 0 h 18"/>
                  <a:gd name="T20" fmla="*/ 4 w 7"/>
                  <a:gd name="T21" fmla="*/ 0 h 18"/>
                  <a:gd name="T22" fmla="*/ 5 w 7"/>
                  <a:gd name="T23" fmla="*/ 0 h 18"/>
                  <a:gd name="T24" fmla="*/ 5 w 7"/>
                  <a:gd name="T25" fmla="*/ 1 h 18"/>
                  <a:gd name="T26" fmla="*/ 6 w 7"/>
                  <a:gd name="T27" fmla="*/ 1 h 18"/>
                  <a:gd name="T28" fmla="*/ 6 w 7"/>
                  <a:gd name="T29" fmla="*/ 2 h 18"/>
                  <a:gd name="T30" fmla="*/ 6 w 7"/>
                  <a:gd name="T31" fmla="*/ 3 h 18"/>
                  <a:gd name="T32" fmla="*/ 6 w 7"/>
                  <a:gd name="T33" fmla="*/ 3 h 18"/>
                  <a:gd name="T34" fmla="*/ 5 w 7"/>
                  <a:gd name="T35" fmla="*/ 4 h 18"/>
                  <a:gd name="T36" fmla="*/ 5 w 7"/>
                  <a:gd name="T37" fmla="*/ 4 h 18"/>
                  <a:gd name="T38" fmla="*/ 7 w 7"/>
                  <a:gd name="T39" fmla="*/ 10 h 18"/>
                  <a:gd name="T40" fmla="*/ 4 w 7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8">
                    <a:moveTo>
                      <a:pt x="4" y="18"/>
                    </a:moveTo>
                    <a:lnTo>
                      <a:pt x="0" y="10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10"/>
                    </a:lnTo>
                    <a:lnTo>
                      <a:pt x="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2" name="Freeform 312"/>
              <p:cNvSpPr>
                <a:spLocks/>
              </p:cNvSpPr>
              <p:nvPr/>
            </p:nvSpPr>
            <p:spPr bwMode="auto">
              <a:xfrm>
                <a:off x="3952" y="1823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3 w 4"/>
                  <a:gd name="T3" fmla="*/ 3 h 3"/>
                  <a:gd name="T4" fmla="*/ 3 w 4"/>
                  <a:gd name="T5" fmla="*/ 3 h 3"/>
                  <a:gd name="T6" fmla="*/ 4 w 4"/>
                  <a:gd name="T7" fmla="*/ 2 h 3"/>
                  <a:gd name="T8" fmla="*/ 4 w 4"/>
                  <a:gd name="T9" fmla="*/ 1 h 3"/>
                  <a:gd name="T10" fmla="*/ 4 w 4"/>
                  <a:gd name="T11" fmla="*/ 1 h 3"/>
                  <a:gd name="T12" fmla="*/ 3 w 4"/>
                  <a:gd name="T13" fmla="*/ 0 h 3"/>
                  <a:gd name="T14" fmla="*/ 3 w 4"/>
                  <a:gd name="T15" fmla="*/ 0 h 3"/>
                  <a:gd name="T16" fmla="*/ 2 w 4"/>
                  <a:gd name="T17" fmla="*/ 0 h 3"/>
                  <a:gd name="T18" fmla="*/ 1 w 4"/>
                  <a:gd name="T19" fmla="*/ 0 h 3"/>
                  <a:gd name="T20" fmla="*/ 1 w 4"/>
                  <a:gd name="T21" fmla="*/ 0 h 3"/>
                  <a:gd name="T22" fmla="*/ 0 w 4"/>
                  <a:gd name="T23" fmla="*/ 1 h 3"/>
                  <a:gd name="T24" fmla="*/ 0 w 4"/>
                  <a:gd name="T25" fmla="*/ 1 h 3"/>
                  <a:gd name="T26" fmla="*/ 0 w 4"/>
                  <a:gd name="T27" fmla="*/ 2 h 3"/>
                  <a:gd name="T28" fmla="*/ 1 w 4"/>
                  <a:gd name="T29" fmla="*/ 3 h 3"/>
                  <a:gd name="T30" fmla="*/ 1 w 4"/>
                  <a:gd name="T31" fmla="*/ 3 h 3"/>
                  <a:gd name="T32" fmla="*/ 2 w 4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3" name="Freeform 313"/>
              <p:cNvSpPr>
                <a:spLocks/>
              </p:cNvSpPr>
              <p:nvPr/>
            </p:nvSpPr>
            <p:spPr bwMode="auto">
              <a:xfrm>
                <a:off x="3952" y="1830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3 w 4"/>
                  <a:gd name="T3" fmla="*/ 3 h 3"/>
                  <a:gd name="T4" fmla="*/ 3 w 4"/>
                  <a:gd name="T5" fmla="*/ 3 h 3"/>
                  <a:gd name="T6" fmla="*/ 4 w 4"/>
                  <a:gd name="T7" fmla="*/ 2 h 3"/>
                  <a:gd name="T8" fmla="*/ 4 w 4"/>
                  <a:gd name="T9" fmla="*/ 1 h 3"/>
                  <a:gd name="T10" fmla="*/ 4 w 4"/>
                  <a:gd name="T11" fmla="*/ 1 h 3"/>
                  <a:gd name="T12" fmla="*/ 3 w 4"/>
                  <a:gd name="T13" fmla="*/ 0 h 3"/>
                  <a:gd name="T14" fmla="*/ 3 w 4"/>
                  <a:gd name="T15" fmla="*/ 0 h 3"/>
                  <a:gd name="T16" fmla="*/ 2 w 4"/>
                  <a:gd name="T17" fmla="*/ 0 h 3"/>
                  <a:gd name="T18" fmla="*/ 1 w 4"/>
                  <a:gd name="T19" fmla="*/ 0 h 3"/>
                  <a:gd name="T20" fmla="*/ 1 w 4"/>
                  <a:gd name="T21" fmla="*/ 0 h 3"/>
                  <a:gd name="T22" fmla="*/ 0 w 4"/>
                  <a:gd name="T23" fmla="*/ 1 h 3"/>
                  <a:gd name="T24" fmla="*/ 0 w 4"/>
                  <a:gd name="T25" fmla="*/ 1 h 3"/>
                  <a:gd name="T26" fmla="*/ 0 w 4"/>
                  <a:gd name="T27" fmla="*/ 2 h 3"/>
                  <a:gd name="T28" fmla="*/ 1 w 4"/>
                  <a:gd name="T29" fmla="*/ 3 h 3"/>
                  <a:gd name="T30" fmla="*/ 1 w 4"/>
                  <a:gd name="T31" fmla="*/ 3 h 3"/>
                  <a:gd name="T32" fmla="*/ 2 w 4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4" name="Freeform 314"/>
              <p:cNvSpPr>
                <a:spLocks/>
              </p:cNvSpPr>
              <p:nvPr/>
            </p:nvSpPr>
            <p:spPr bwMode="auto">
              <a:xfrm>
                <a:off x="3956" y="1764"/>
                <a:ext cx="11" cy="14"/>
              </a:xfrm>
              <a:custGeom>
                <a:avLst/>
                <a:gdLst>
                  <a:gd name="T0" fmla="*/ 8 w 11"/>
                  <a:gd name="T1" fmla="*/ 12 h 14"/>
                  <a:gd name="T2" fmla="*/ 4 w 11"/>
                  <a:gd name="T3" fmla="*/ 3 h 14"/>
                  <a:gd name="T4" fmla="*/ 4 w 11"/>
                  <a:gd name="T5" fmla="*/ 0 h 14"/>
                  <a:gd name="T6" fmla="*/ 11 w 11"/>
                  <a:gd name="T7" fmla="*/ 14 h 14"/>
                  <a:gd name="T8" fmla="*/ 0 w 11"/>
                  <a:gd name="T9" fmla="*/ 13 h 14"/>
                  <a:gd name="T10" fmla="*/ 1 w 11"/>
                  <a:gd name="T11" fmla="*/ 11 h 14"/>
                  <a:gd name="T12" fmla="*/ 8 w 11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4">
                    <a:moveTo>
                      <a:pt x="8" y="12"/>
                    </a:moveTo>
                    <a:lnTo>
                      <a:pt x="4" y="3"/>
                    </a:lnTo>
                    <a:lnTo>
                      <a:pt x="4" y="0"/>
                    </a:lnTo>
                    <a:lnTo>
                      <a:pt x="11" y="14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5" name="Freeform 315"/>
              <p:cNvSpPr>
                <a:spLocks/>
              </p:cNvSpPr>
              <p:nvPr/>
            </p:nvSpPr>
            <p:spPr bwMode="auto">
              <a:xfrm>
                <a:off x="3965" y="1764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0 w 4"/>
                  <a:gd name="T3" fmla="*/ 6 h 6"/>
                  <a:gd name="T4" fmla="*/ 0 w 4"/>
                  <a:gd name="T5" fmla="*/ 5 h 6"/>
                  <a:gd name="T6" fmla="*/ 0 w 4"/>
                  <a:gd name="T7" fmla="*/ 4 h 6"/>
                  <a:gd name="T8" fmla="*/ 0 w 4"/>
                  <a:gd name="T9" fmla="*/ 3 h 6"/>
                  <a:gd name="T10" fmla="*/ 1 w 4"/>
                  <a:gd name="T11" fmla="*/ 2 h 6"/>
                  <a:gd name="T12" fmla="*/ 1 w 4"/>
                  <a:gd name="T13" fmla="*/ 1 h 6"/>
                  <a:gd name="T14" fmla="*/ 2 w 4"/>
                  <a:gd name="T15" fmla="*/ 0 h 6"/>
                  <a:gd name="T16" fmla="*/ 3 w 4"/>
                  <a:gd name="T17" fmla="*/ 0 h 6"/>
                  <a:gd name="T18" fmla="*/ 3 w 4"/>
                  <a:gd name="T19" fmla="*/ 1 h 6"/>
                  <a:gd name="T20" fmla="*/ 4 w 4"/>
                  <a:gd name="T21" fmla="*/ 2 h 6"/>
                  <a:gd name="T22" fmla="*/ 4 w 4"/>
                  <a:gd name="T23" fmla="*/ 3 h 6"/>
                  <a:gd name="T24" fmla="*/ 3 w 4"/>
                  <a:gd name="T25" fmla="*/ 4 h 6"/>
                  <a:gd name="T26" fmla="*/ 3 w 4"/>
                  <a:gd name="T27" fmla="*/ 5 h 6"/>
                  <a:gd name="T28" fmla="*/ 2 w 4"/>
                  <a:gd name="T29" fmla="*/ 6 h 6"/>
                  <a:gd name="T30" fmla="*/ 1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0" y="6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6" name="Freeform 316"/>
              <p:cNvSpPr>
                <a:spLocks/>
              </p:cNvSpPr>
              <p:nvPr/>
            </p:nvSpPr>
            <p:spPr bwMode="auto">
              <a:xfrm>
                <a:off x="3954" y="1762"/>
                <a:ext cx="3" cy="6"/>
              </a:xfrm>
              <a:custGeom>
                <a:avLst/>
                <a:gdLst>
                  <a:gd name="T0" fmla="*/ 0 w 3"/>
                  <a:gd name="T1" fmla="*/ 6 h 6"/>
                  <a:gd name="T2" fmla="*/ 0 w 3"/>
                  <a:gd name="T3" fmla="*/ 6 h 6"/>
                  <a:gd name="T4" fmla="*/ 0 w 3"/>
                  <a:gd name="T5" fmla="*/ 5 h 6"/>
                  <a:gd name="T6" fmla="*/ 0 w 3"/>
                  <a:gd name="T7" fmla="*/ 4 h 6"/>
                  <a:gd name="T8" fmla="*/ 0 w 3"/>
                  <a:gd name="T9" fmla="*/ 3 h 6"/>
                  <a:gd name="T10" fmla="*/ 0 w 3"/>
                  <a:gd name="T11" fmla="*/ 2 h 6"/>
                  <a:gd name="T12" fmla="*/ 1 w 3"/>
                  <a:gd name="T13" fmla="*/ 1 h 6"/>
                  <a:gd name="T14" fmla="*/ 2 w 3"/>
                  <a:gd name="T15" fmla="*/ 0 h 6"/>
                  <a:gd name="T16" fmla="*/ 3 w 3"/>
                  <a:gd name="T17" fmla="*/ 0 h 6"/>
                  <a:gd name="T18" fmla="*/ 3 w 3"/>
                  <a:gd name="T19" fmla="*/ 1 h 6"/>
                  <a:gd name="T20" fmla="*/ 3 w 3"/>
                  <a:gd name="T21" fmla="*/ 2 h 6"/>
                  <a:gd name="T22" fmla="*/ 3 w 3"/>
                  <a:gd name="T23" fmla="*/ 3 h 6"/>
                  <a:gd name="T24" fmla="*/ 3 w 3"/>
                  <a:gd name="T25" fmla="*/ 4 h 6"/>
                  <a:gd name="T26" fmla="*/ 3 w 3"/>
                  <a:gd name="T27" fmla="*/ 5 h 6"/>
                  <a:gd name="T28" fmla="*/ 2 w 3"/>
                  <a:gd name="T29" fmla="*/ 6 h 6"/>
                  <a:gd name="T30" fmla="*/ 1 w 3"/>
                  <a:gd name="T31" fmla="*/ 6 h 6"/>
                  <a:gd name="T32" fmla="*/ 0 w 3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6">
                    <a:moveTo>
                      <a:pt x="0" y="6"/>
                    </a:moveTo>
                    <a:lnTo>
                      <a:pt x="0" y="6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7" name="Freeform 317"/>
              <p:cNvSpPr>
                <a:spLocks/>
              </p:cNvSpPr>
              <p:nvPr/>
            </p:nvSpPr>
            <p:spPr bwMode="auto">
              <a:xfrm>
                <a:off x="4063" y="1764"/>
                <a:ext cx="10" cy="13"/>
              </a:xfrm>
              <a:custGeom>
                <a:avLst/>
                <a:gdLst>
                  <a:gd name="T0" fmla="*/ 3 w 10"/>
                  <a:gd name="T1" fmla="*/ 11 h 13"/>
                  <a:gd name="T2" fmla="*/ 7 w 10"/>
                  <a:gd name="T3" fmla="*/ 3 h 13"/>
                  <a:gd name="T4" fmla="*/ 7 w 10"/>
                  <a:gd name="T5" fmla="*/ 0 h 13"/>
                  <a:gd name="T6" fmla="*/ 0 w 10"/>
                  <a:gd name="T7" fmla="*/ 13 h 13"/>
                  <a:gd name="T8" fmla="*/ 10 w 10"/>
                  <a:gd name="T9" fmla="*/ 13 h 13"/>
                  <a:gd name="T10" fmla="*/ 10 w 10"/>
                  <a:gd name="T11" fmla="*/ 11 h 13"/>
                  <a:gd name="T12" fmla="*/ 3 w 10"/>
                  <a:gd name="T13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3">
                    <a:moveTo>
                      <a:pt x="3" y="11"/>
                    </a:moveTo>
                    <a:lnTo>
                      <a:pt x="7" y="3"/>
                    </a:lnTo>
                    <a:lnTo>
                      <a:pt x="7" y="0"/>
                    </a:lnTo>
                    <a:lnTo>
                      <a:pt x="0" y="13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3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8" name="Freeform 318"/>
              <p:cNvSpPr>
                <a:spLocks/>
              </p:cNvSpPr>
              <p:nvPr/>
            </p:nvSpPr>
            <p:spPr bwMode="auto">
              <a:xfrm>
                <a:off x="4062" y="1763"/>
                <a:ext cx="3" cy="6"/>
              </a:xfrm>
              <a:custGeom>
                <a:avLst/>
                <a:gdLst>
                  <a:gd name="T0" fmla="*/ 1 w 3"/>
                  <a:gd name="T1" fmla="*/ 6 h 6"/>
                  <a:gd name="T2" fmla="*/ 2 w 3"/>
                  <a:gd name="T3" fmla="*/ 6 h 6"/>
                  <a:gd name="T4" fmla="*/ 2 w 3"/>
                  <a:gd name="T5" fmla="*/ 5 h 6"/>
                  <a:gd name="T6" fmla="*/ 3 w 3"/>
                  <a:gd name="T7" fmla="*/ 4 h 6"/>
                  <a:gd name="T8" fmla="*/ 3 w 3"/>
                  <a:gd name="T9" fmla="*/ 3 h 6"/>
                  <a:gd name="T10" fmla="*/ 3 w 3"/>
                  <a:gd name="T11" fmla="*/ 2 h 6"/>
                  <a:gd name="T12" fmla="*/ 3 w 3"/>
                  <a:gd name="T13" fmla="*/ 1 h 6"/>
                  <a:gd name="T14" fmla="*/ 2 w 3"/>
                  <a:gd name="T15" fmla="*/ 0 h 6"/>
                  <a:gd name="T16" fmla="*/ 2 w 3"/>
                  <a:gd name="T17" fmla="*/ 0 h 6"/>
                  <a:gd name="T18" fmla="*/ 1 w 3"/>
                  <a:gd name="T19" fmla="*/ 0 h 6"/>
                  <a:gd name="T20" fmla="*/ 0 w 3"/>
                  <a:gd name="T21" fmla="*/ 1 h 6"/>
                  <a:gd name="T22" fmla="*/ 0 w 3"/>
                  <a:gd name="T23" fmla="*/ 2 h 6"/>
                  <a:gd name="T24" fmla="*/ 0 w 3"/>
                  <a:gd name="T25" fmla="*/ 3 h 6"/>
                  <a:gd name="T26" fmla="*/ 0 w 3"/>
                  <a:gd name="T27" fmla="*/ 4 h 6"/>
                  <a:gd name="T28" fmla="*/ 0 w 3"/>
                  <a:gd name="T29" fmla="*/ 5 h 6"/>
                  <a:gd name="T30" fmla="*/ 0 w 3"/>
                  <a:gd name="T31" fmla="*/ 6 h 6"/>
                  <a:gd name="T32" fmla="*/ 1 w 3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lnTo>
                      <a:pt x="2" y="6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9" name="Freeform 319"/>
              <p:cNvSpPr>
                <a:spLocks/>
              </p:cNvSpPr>
              <p:nvPr/>
            </p:nvSpPr>
            <p:spPr bwMode="auto">
              <a:xfrm>
                <a:off x="4074" y="1763"/>
                <a:ext cx="4" cy="7"/>
              </a:xfrm>
              <a:custGeom>
                <a:avLst/>
                <a:gdLst>
                  <a:gd name="T0" fmla="*/ 2 w 4"/>
                  <a:gd name="T1" fmla="*/ 7 h 7"/>
                  <a:gd name="T2" fmla="*/ 2 w 4"/>
                  <a:gd name="T3" fmla="*/ 7 h 7"/>
                  <a:gd name="T4" fmla="*/ 3 w 4"/>
                  <a:gd name="T5" fmla="*/ 6 h 7"/>
                  <a:gd name="T6" fmla="*/ 3 w 4"/>
                  <a:gd name="T7" fmla="*/ 5 h 7"/>
                  <a:gd name="T8" fmla="*/ 4 w 4"/>
                  <a:gd name="T9" fmla="*/ 4 h 7"/>
                  <a:gd name="T10" fmla="*/ 4 w 4"/>
                  <a:gd name="T11" fmla="*/ 2 h 7"/>
                  <a:gd name="T12" fmla="*/ 4 w 4"/>
                  <a:gd name="T13" fmla="*/ 1 h 7"/>
                  <a:gd name="T14" fmla="*/ 3 w 4"/>
                  <a:gd name="T15" fmla="*/ 1 h 7"/>
                  <a:gd name="T16" fmla="*/ 2 w 4"/>
                  <a:gd name="T17" fmla="*/ 0 h 7"/>
                  <a:gd name="T18" fmla="*/ 2 w 4"/>
                  <a:gd name="T19" fmla="*/ 0 h 7"/>
                  <a:gd name="T20" fmla="*/ 1 w 4"/>
                  <a:gd name="T21" fmla="*/ 1 h 7"/>
                  <a:gd name="T22" fmla="*/ 1 w 4"/>
                  <a:gd name="T23" fmla="*/ 2 h 7"/>
                  <a:gd name="T24" fmla="*/ 0 w 4"/>
                  <a:gd name="T25" fmla="*/ 3 h 7"/>
                  <a:gd name="T26" fmla="*/ 0 w 4"/>
                  <a:gd name="T27" fmla="*/ 5 h 7"/>
                  <a:gd name="T28" fmla="*/ 0 w 4"/>
                  <a:gd name="T29" fmla="*/ 6 h 7"/>
                  <a:gd name="T30" fmla="*/ 1 w 4"/>
                  <a:gd name="T31" fmla="*/ 6 h 7"/>
                  <a:gd name="T32" fmla="*/ 2 w 4"/>
                  <a:gd name="T3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7">
                    <a:moveTo>
                      <a:pt x="2" y="7"/>
                    </a:moveTo>
                    <a:lnTo>
                      <a:pt x="2" y="7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433" name="Group 374"/>
            <p:cNvGrpSpPr>
              <a:grpSpLocks/>
            </p:cNvGrpSpPr>
            <p:nvPr/>
          </p:nvGrpSpPr>
          <p:grpSpPr bwMode="auto">
            <a:xfrm>
              <a:off x="6665913" y="2746375"/>
              <a:ext cx="303213" cy="271463"/>
              <a:chOff x="4199" y="1730"/>
              <a:chExt cx="191" cy="171"/>
            </a:xfrm>
          </p:grpSpPr>
          <p:sp>
            <p:nvSpPr>
              <p:cNvPr id="440" name="Freeform 321"/>
              <p:cNvSpPr>
                <a:spLocks/>
              </p:cNvSpPr>
              <p:nvPr/>
            </p:nvSpPr>
            <p:spPr bwMode="auto">
              <a:xfrm>
                <a:off x="4362" y="1771"/>
                <a:ext cx="16" cy="17"/>
              </a:xfrm>
              <a:custGeom>
                <a:avLst/>
                <a:gdLst>
                  <a:gd name="T0" fmla="*/ 8 w 16"/>
                  <a:gd name="T1" fmla="*/ 17 h 17"/>
                  <a:gd name="T2" fmla="*/ 9 w 16"/>
                  <a:gd name="T3" fmla="*/ 16 h 17"/>
                  <a:gd name="T4" fmla="*/ 11 w 16"/>
                  <a:gd name="T5" fmla="*/ 16 h 17"/>
                  <a:gd name="T6" fmla="*/ 12 w 16"/>
                  <a:gd name="T7" fmla="*/ 15 h 17"/>
                  <a:gd name="T8" fmla="*/ 13 w 16"/>
                  <a:gd name="T9" fmla="*/ 14 h 17"/>
                  <a:gd name="T10" fmla="*/ 14 w 16"/>
                  <a:gd name="T11" fmla="*/ 13 h 17"/>
                  <a:gd name="T12" fmla="*/ 15 w 16"/>
                  <a:gd name="T13" fmla="*/ 11 h 17"/>
                  <a:gd name="T14" fmla="*/ 16 w 16"/>
                  <a:gd name="T15" fmla="*/ 10 h 17"/>
                  <a:gd name="T16" fmla="*/ 16 w 16"/>
                  <a:gd name="T17" fmla="*/ 8 h 17"/>
                  <a:gd name="T18" fmla="*/ 16 w 16"/>
                  <a:gd name="T19" fmla="*/ 6 h 17"/>
                  <a:gd name="T20" fmla="*/ 15 w 16"/>
                  <a:gd name="T21" fmla="*/ 5 h 17"/>
                  <a:gd name="T22" fmla="*/ 14 w 16"/>
                  <a:gd name="T23" fmla="*/ 3 h 17"/>
                  <a:gd name="T24" fmla="*/ 13 w 16"/>
                  <a:gd name="T25" fmla="*/ 2 h 17"/>
                  <a:gd name="T26" fmla="*/ 12 w 16"/>
                  <a:gd name="T27" fmla="*/ 1 h 17"/>
                  <a:gd name="T28" fmla="*/ 11 w 16"/>
                  <a:gd name="T29" fmla="*/ 0 h 17"/>
                  <a:gd name="T30" fmla="*/ 9 w 16"/>
                  <a:gd name="T31" fmla="*/ 0 h 17"/>
                  <a:gd name="T32" fmla="*/ 8 w 16"/>
                  <a:gd name="T33" fmla="*/ 0 h 17"/>
                  <a:gd name="T34" fmla="*/ 6 w 16"/>
                  <a:gd name="T35" fmla="*/ 0 h 17"/>
                  <a:gd name="T36" fmla="*/ 5 w 16"/>
                  <a:gd name="T37" fmla="*/ 0 h 17"/>
                  <a:gd name="T38" fmla="*/ 4 w 16"/>
                  <a:gd name="T39" fmla="*/ 1 h 17"/>
                  <a:gd name="T40" fmla="*/ 2 w 16"/>
                  <a:gd name="T41" fmla="*/ 2 h 17"/>
                  <a:gd name="T42" fmla="*/ 1 w 16"/>
                  <a:gd name="T43" fmla="*/ 3 h 17"/>
                  <a:gd name="T44" fmla="*/ 1 w 16"/>
                  <a:gd name="T45" fmla="*/ 5 h 17"/>
                  <a:gd name="T46" fmla="*/ 0 w 16"/>
                  <a:gd name="T47" fmla="*/ 6 h 17"/>
                  <a:gd name="T48" fmla="*/ 0 w 16"/>
                  <a:gd name="T49" fmla="*/ 8 h 17"/>
                  <a:gd name="T50" fmla="*/ 0 w 16"/>
                  <a:gd name="T51" fmla="*/ 10 h 17"/>
                  <a:gd name="T52" fmla="*/ 1 w 16"/>
                  <a:gd name="T53" fmla="*/ 11 h 17"/>
                  <a:gd name="T54" fmla="*/ 1 w 16"/>
                  <a:gd name="T55" fmla="*/ 13 h 17"/>
                  <a:gd name="T56" fmla="*/ 2 w 16"/>
                  <a:gd name="T57" fmla="*/ 14 h 17"/>
                  <a:gd name="T58" fmla="*/ 4 w 16"/>
                  <a:gd name="T59" fmla="*/ 15 h 17"/>
                  <a:gd name="T60" fmla="*/ 5 w 16"/>
                  <a:gd name="T61" fmla="*/ 16 h 17"/>
                  <a:gd name="T62" fmla="*/ 6 w 16"/>
                  <a:gd name="T63" fmla="*/ 16 h 17"/>
                  <a:gd name="T64" fmla="*/ 8 w 16"/>
                  <a:gd name="T6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lnTo>
                      <a:pt x="9" y="16"/>
                    </a:lnTo>
                    <a:lnTo>
                      <a:pt x="11" y="16"/>
                    </a:lnTo>
                    <a:lnTo>
                      <a:pt x="12" y="15"/>
                    </a:lnTo>
                    <a:lnTo>
                      <a:pt x="13" y="14"/>
                    </a:lnTo>
                    <a:lnTo>
                      <a:pt x="14" y="13"/>
                    </a:lnTo>
                    <a:lnTo>
                      <a:pt x="15" y="11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6" y="6"/>
                    </a:lnTo>
                    <a:lnTo>
                      <a:pt x="15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4" y="15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1" name="Freeform 322"/>
              <p:cNvSpPr>
                <a:spLocks/>
              </p:cNvSpPr>
              <p:nvPr/>
            </p:nvSpPr>
            <p:spPr bwMode="auto">
              <a:xfrm>
                <a:off x="4209" y="1732"/>
                <a:ext cx="86" cy="11"/>
              </a:xfrm>
              <a:custGeom>
                <a:avLst/>
                <a:gdLst>
                  <a:gd name="T0" fmla="*/ 86 w 86"/>
                  <a:gd name="T1" fmla="*/ 10 h 11"/>
                  <a:gd name="T2" fmla="*/ 43 w 86"/>
                  <a:gd name="T3" fmla="*/ 0 h 11"/>
                  <a:gd name="T4" fmla="*/ 0 w 86"/>
                  <a:gd name="T5" fmla="*/ 10 h 11"/>
                  <a:gd name="T6" fmla="*/ 0 w 86"/>
                  <a:gd name="T7" fmla="*/ 11 h 11"/>
                  <a:gd name="T8" fmla="*/ 43 w 86"/>
                  <a:gd name="T9" fmla="*/ 2 h 11"/>
                  <a:gd name="T10" fmla="*/ 86 w 86"/>
                  <a:gd name="T11" fmla="*/ 11 h 11"/>
                  <a:gd name="T12" fmla="*/ 86 w 86"/>
                  <a:gd name="T1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11">
                    <a:moveTo>
                      <a:pt x="86" y="10"/>
                    </a:moveTo>
                    <a:lnTo>
                      <a:pt x="43" y="0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43" y="2"/>
                    </a:lnTo>
                    <a:lnTo>
                      <a:pt x="86" y="11"/>
                    </a:lnTo>
                    <a:lnTo>
                      <a:pt x="8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2" name="Rectangle 323"/>
              <p:cNvSpPr>
                <a:spLocks noChangeArrowheads="1"/>
              </p:cNvSpPr>
              <p:nvPr/>
            </p:nvSpPr>
            <p:spPr bwMode="auto">
              <a:xfrm>
                <a:off x="4203" y="1748"/>
                <a:ext cx="102" cy="10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3" name="Rectangle 324"/>
              <p:cNvSpPr>
                <a:spLocks noChangeArrowheads="1"/>
              </p:cNvSpPr>
              <p:nvPr/>
            </p:nvSpPr>
            <p:spPr bwMode="auto">
              <a:xfrm>
                <a:off x="4206" y="1750"/>
                <a:ext cx="97" cy="10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4" name="Rectangle 325"/>
              <p:cNvSpPr>
                <a:spLocks noChangeArrowheads="1"/>
              </p:cNvSpPr>
              <p:nvPr/>
            </p:nvSpPr>
            <p:spPr bwMode="auto">
              <a:xfrm>
                <a:off x="4215" y="1847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5" name="Rectangle 326"/>
              <p:cNvSpPr>
                <a:spLocks noChangeArrowheads="1"/>
              </p:cNvSpPr>
              <p:nvPr/>
            </p:nvSpPr>
            <p:spPr bwMode="auto">
              <a:xfrm>
                <a:off x="4239" y="1847"/>
                <a:ext cx="13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6" name="Rectangle 327"/>
              <p:cNvSpPr>
                <a:spLocks noChangeArrowheads="1"/>
              </p:cNvSpPr>
              <p:nvPr/>
            </p:nvSpPr>
            <p:spPr bwMode="auto">
              <a:xfrm>
                <a:off x="4262" y="1847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7" name="Rectangle 328"/>
              <p:cNvSpPr>
                <a:spLocks noChangeArrowheads="1"/>
              </p:cNvSpPr>
              <p:nvPr/>
            </p:nvSpPr>
            <p:spPr bwMode="auto">
              <a:xfrm>
                <a:off x="4286" y="1847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8" name="Rectangle 329"/>
              <p:cNvSpPr>
                <a:spLocks noChangeArrowheads="1"/>
              </p:cNvSpPr>
              <p:nvPr/>
            </p:nvSpPr>
            <p:spPr bwMode="auto">
              <a:xfrm>
                <a:off x="4215" y="1841"/>
                <a:ext cx="85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9" name="Rectangle 330"/>
              <p:cNvSpPr>
                <a:spLocks noChangeArrowheads="1"/>
              </p:cNvSpPr>
              <p:nvPr/>
            </p:nvSpPr>
            <p:spPr bwMode="auto">
              <a:xfrm>
                <a:off x="4208" y="1839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0" name="Rectangle 331"/>
              <p:cNvSpPr>
                <a:spLocks noChangeArrowheads="1"/>
              </p:cNvSpPr>
              <p:nvPr/>
            </p:nvSpPr>
            <p:spPr bwMode="auto">
              <a:xfrm>
                <a:off x="4215" y="1817"/>
                <a:ext cx="8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1" name="Rectangle 332"/>
              <p:cNvSpPr>
                <a:spLocks noChangeArrowheads="1"/>
              </p:cNvSpPr>
              <p:nvPr/>
            </p:nvSpPr>
            <p:spPr bwMode="auto">
              <a:xfrm>
                <a:off x="4208" y="1815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2" name="Rectangle 333"/>
              <p:cNvSpPr>
                <a:spLocks noChangeArrowheads="1"/>
              </p:cNvSpPr>
              <p:nvPr/>
            </p:nvSpPr>
            <p:spPr bwMode="auto">
              <a:xfrm>
                <a:off x="4215" y="1792"/>
                <a:ext cx="85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3" name="Rectangle 334"/>
              <p:cNvSpPr>
                <a:spLocks noChangeArrowheads="1"/>
              </p:cNvSpPr>
              <p:nvPr/>
            </p:nvSpPr>
            <p:spPr bwMode="auto">
              <a:xfrm>
                <a:off x="4208" y="1790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4" name="Rectangle 335"/>
              <p:cNvSpPr>
                <a:spLocks noChangeArrowheads="1"/>
              </p:cNvSpPr>
              <p:nvPr/>
            </p:nvSpPr>
            <p:spPr bwMode="auto">
              <a:xfrm>
                <a:off x="4215" y="1767"/>
                <a:ext cx="85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5" name="Rectangle 336"/>
              <p:cNvSpPr>
                <a:spLocks noChangeArrowheads="1"/>
              </p:cNvSpPr>
              <p:nvPr/>
            </p:nvSpPr>
            <p:spPr bwMode="auto">
              <a:xfrm>
                <a:off x="4208" y="1765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6" name="Rectangle 337"/>
              <p:cNvSpPr>
                <a:spLocks noChangeArrowheads="1"/>
              </p:cNvSpPr>
              <p:nvPr/>
            </p:nvSpPr>
            <p:spPr bwMode="auto">
              <a:xfrm>
                <a:off x="4218" y="1780"/>
                <a:ext cx="8" cy="6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7" name="Rectangle 338"/>
              <p:cNvSpPr>
                <a:spLocks noChangeArrowheads="1"/>
              </p:cNvSpPr>
              <p:nvPr/>
            </p:nvSpPr>
            <p:spPr bwMode="auto">
              <a:xfrm>
                <a:off x="4220" y="1782"/>
                <a:ext cx="5" cy="59"/>
              </a:xfrm>
              <a:prstGeom prst="rect">
                <a:avLst/>
              </a:prstGeom>
              <a:solidFill>
                <a:srgbClr val="FF2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8" name="Rectangle 339"/>
              <p:cNvSpPr>
                <a:spLocks noChangeArrowheads="1"/>
              </p:cNvSpPr>
              <p:nvPr/>
            </p:nvSpPr>
            <p:spPr bwMode="auto">
              <a:xfrm>
                <a:off x="4242" y="1800"/>
                <a:ext cx="8" cy="4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9" name="Rectangle 340"/>
              <p:cNvSpPr>
                <a:spLocks noChangeArrowheads="1"/>
              </p:cNvSpPr>
              <p:nvPr/>
            </p:nvSpPr>
            <p:spPr bwMode="auto">
              <a:xfrm>
                <a:off x="4243" y="1802"/>
                <a:ext cx="5" cy="39"/>
              </a:xfrm>
              <a:prstGeom prst="rect">
                <a:avLst/>
              </a:prstGeom>
              <a:solidFill>
                <a:srgbClr val="B2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0" name="Rectangle 341"/>
              <p:cNvSpPr>
                <a:spLocks noChangeArrowheads="1"/>
              </p:cNvSpPr>
              <p:nvPr/>
            </p:nvSpPr>
            <p:spPr bwMode="auto">
              <a:xfrm>
                <a:off x="4265" y="1811"/>
                <a:ext cx="8" cy="3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1" name="Rectangle 342"/>
              <p:cNvSpPr>
                <a:spLocks noChangeArrowheads="1"/>
              </p:cNvSpPr>
              <p:nvPr/>
            </p:nvSpPr>
            <p:spPr bwMode="auto">
              <a:xfrm>
                <a:off x="4266" y="1813"/>
                <a:ext cx="5" cy="28"/>
              </a:xfrm>
              <a:prstGeom prst="rect">
                <a:avLst/>
              </a:prstGeom>
              <a:solidFill>
                <a:srgbClr val="FFAF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2" name="Rectangle 343"/>
              <p:cNvSpPr>
                <a:spLocks noChangeArrowheads="1"/>
              </p:cNvSpPr>
              <p:nvPr/>
            </p:nvSpPr>
            <p:spPr bwMode="auto">
              <a:xfrm>
                <a:off x="4289" y="1772"/>
                <a:ext cx="8" cy="7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3" name="Rectangle 344"/>
              <p:cNvSpPr>
                <a:spLocks noChangeArrowheads="1"/>
              </p:cNvSpPr>
              <p:nvPr/>
            </p:nvSpPr>
            <p:spPr bwMode="auto">
              <a:xfrm>
                <a:off x="4291" y="1773"/>
                <a:ext cx="4" cy="68"/>
              </a:xfrm>
              <a:prstGeom prst="rect">
                <a:avLst/>
              </a:prstGeom>
              <a:solidFill>
                <a:srgbClr val="FF6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4" name="Rectangle 345"/>
              <p:cNvSpPr>
                <a:spLocks noChangeArrowheads="1"/>
              </p:cNvSpPr>
              <p:nvPr/>
            </p:nvSpPr>
            <p:spPr bwMode="auto">
              <a:xfrm>
                <a:off x="4200" y="1855"/>
                <a:ext cx="108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5" name="Rectangle 346"/>
              <p:cNvSpPr>
                <a:spLocks noChangeArrowheads="1"/>
              </p:cNvSpPr>
              <p:nvPr/>
            </p:nvSpPr>
            <p:spPr bwMode="auto">
              <a:xfrm>
                <a:off x="4202" y="1857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6" name="Rectangle 347"/>
              <p:cNvSpPr>
                <a:spLocks noChangeArrowheads="1"/>
              </p:cNvSpPr>
              <p:nvPr/>
            </p:nvSpPr>
            <p:spPr bwMode="auto">
              <a:xfrm>
                <a:off x="4199" y="1741"/>
                <a:ext cx="109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7" name="Rectangle 348"/>
              <p:cNvSpPr>
                <a:spLocks noChangeArrowheads="1"/>
              </p:cNvSpPr>
              <p:nvPr/>
            </p:nvSpPr>
            <p:spPr bwMode="auto">
              <a:xfrm>
                <a:off x="4202" y="1743"/>
                <a:ext cx="104" cy="5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8" name="Freeform 349"/>
              <p:cNvSpPr>
                <a:spLocks/>
              </p:cNvSpPr>
              <p:nvPr/>
            </p:nvSpPr>
            <p:spPr bwMode="auto">
              <a:xfrm>
                <a:off x="4249" y="1730"/>
                <a:ext cx="7" cy="7"/>
              </a:xfrm>
              <a:custGeom>
                <a:avLst/>
                <a:gdLst>
                  <a:gd name="T0" fmla="*/ 3 w 7"/>
                  <a:gd name="T1" fmla="*/ 7 h 7"/>
                  <a:gd name="T2" fmla="*/ 4 w 7"/>
                  <a:gd name="T3" fmla="*/ 7 h 7"/>
                  <a:gd name="T4" fmla="*/ 5 w 7"/>
                  <a:gd name="T5" fmla="*/ 7 h 7"/>
                  <a:gd name="T6" fmla="*/ 5 w 7"/>
                  <a:gd name="T7" fmla="*/ 6 h 7"/>
                  <a:gd name="T8" fmla="*/ 6 w 7"/>
                  <a:gd name="T9" fmla="*/ 6 h 7"/>
                  <a:gd name="T10" fmla="*/ 6 w 7"/>
                  <a:gd name="T11" fmla="*/ 5 h 7"/>
                  <a:gd name="T12" fmla="*/ 6 w 7"/>
                  <a:gd name="T13" fmla="*/ 5 h 7"/>
                  <a:gd name="T14" fmla="*/ 7 w 7"/>
                  <a:gd name="T15" fmla="*/ 4 h 7"/>
                  <a:gd name="T16" fmla="*/ 7 w 7"/>
                  <a:gd name="T17" fmla="*/ 3 h 7"/>
                  <a:gd name="T18" fmla="*/ 7 w 7"/>
                  <a:gd name="T19" fmla="*/ 3 h 7"/>
                  <a:gd name="T20" fmla="*/ 6 w 7"/>
                  <a:gd name="T21" fmla="*/ 2 h 7"/>
                  <a:gd name="T22" fmla="*/ 6 w 7"/>
                  <a:gd name="T23" fmla="*/ 1 h 7"/>
                  <a:gd name="T24" fmla="*/ 6 w 7"/>
                  <a:gd name="T25" fmla="*/ 1 h 7"/>
                  <a:gd name="T26" fmla="*/ 5 w 7"/>
                  <a:gd name="T27" fmla="*/ 0 h 7"/>
                  <a:gd name="T28" fmla="*/ 5 w 7"/>
                  <a:gd name="T29" fmla="*/ 0 h 7"/>
                  <a:gd name="T30" fmla="*/ 4 w 7"/>
                  <a:gd name="T31" fmla="*/ 0 h 7"/>
                  <a:gd name="T32" fmla="*/ 3 w 7"/>
                  <a:gd name="T33" fmla="*/ 0 h 7"/>
                  <a:gd name="T34" fmla="*/ 2 w 7"/>
                  <a:gd name="T35" fmla="*/ 0 h 7"/>
                  <a:gd name="T36" fmla="*/ 2 w 7"/>
                  <a:gd name="T37" fmla="*/ 0 h 7"/>
                  <a:gd name="T38" fmla="*/ 1 w 7"/>
                  <a:gd name="T39" fmla="*/ 0 h 7"/>
                  <a:gd name="T40" fmla="*/ 1 w 7"/>
                  <a:gd name="T41" fmla="*/ 1 h 7"/>
                  <a:gd name="T42" fmla="*/ 0 w 7"/>
                  <a:gd name="T43" fmla="*/ 1 h 7"/>
                  <a:gd name="T44" fmla="*/ 0 w 7"/>
                  <a:gd name="T45" fmla="*/ 2 h 7"/>
                  <a:gd name="T46" fmla="*/ 0 w 7"/>
                  <a:gd name="T47" fmla="*/ 3 h 7"/>
                  <a:gd name="T48" fmla="*/ 0 w 7"/>
                  <a:gd name="T49" fmla="*/ 3 h 7"/>
                  <a:gd name="T50" fmla="*/ 0 w 7"/>
                  <a:gd name="T51" fmla="*/ 4 h 7"/>
                  <a:gd name="T52" fmla="*/ 0 w 7"/>
                  <a:gd name="T53" fmla="*/ 5 h 7"/>
                  <a:gd name="T54" fmla="*/ 0 w 7"/>
                  <a:gd name="T55" fmla="*/ 5 h 7"/>
                  <a:gd name="T56" fmla="*/ 1 w 7"/>
                  <a:gd name="T57" fmla="*/ 6 h 7"/>
                  <a:gd name="T58" fmla="*/ 1 w 7"/>
                  <a:gd name="T59" fmla="*/ 6 h 7"/>
                  <a:gd name="T60" fmla="*/ 2 w 7"/>
                  <a:gd name="T61" fmla="*/ 7 h 7"/>
                  <a:gd name="T62" fmla="*/ 2 w 7"/>
                  <a:gd name="T63" fmla="*/ 7 h 7"/>
                  <a:gd name="T64" fmla="*/ 3 w 7"/>
                  <a:gd name="T6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" h="7">
                    <a:moveTo>
                      <a:pt x="3" y="7"/>
                    </a:moveTo>
                    <a:lnTo>
                      <a:pt x="4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9" name="Freeform 350"/>
              <p:cNvSpPr>
                <a:spLocks/>
              </p:cNvSpPr>
              <p:nvPr/>
            </p:nvSpPr>
            <p:spPr bwMode="auto">
              <a:xfrm>
                <a:off x="4250" y="1731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3 w 4"/>
                  <a:gd name="T3" fmla="*/ 4 h 5"/>
                  <a:gd name="T4" fmla="*/ 4 w 4"/>
                  <a:gd name="T5" fmla="*/ 4 h 5"/>
                  <a:gd name="T6" fmla="*/ 4 w 4"/>
                  <a:gd name="T7" fmla="*/ 3 h 5"/>
                  <a:gd name="T8" fmla="*/ 4 w 4"/>
                  <a:gd name="T9" fmla="*/ 2 h 5"/>
                  <a:gd name="T10" fmla="*/ 4 w 4"/>
                  <a:gd name="T11" fmla="*/ 2 h 5"/>
                  <a:gd name="T12" fmla="*/ 4 w 4"/>
                  <a:gd name="T13" fmla="*/ 1 h 5"/>
                  <a:gd name="T14" fmla="*/ 3 w 4"/>
                  <a:gd name="T15" fmla="*/ 0 h 5"/>
                  <a:gd name="T16" fmla="*/ 2 w 4"/>
                  <a:gd name="T17" fmla="*/ 0 h 5"/>
                  <a:gd name="T18" fmla="*/ 1 w 4"/>
                  <a:gd name="T19" fmla="*/ 0 h 5"/>
                  <a:gd name="T20" fmla="*/ 0 w 4"/>
                  <a:gd name="T21" fmla="*/ 1 h 5"/>
                  <a:gd name="T22" fmla="*/ 0 w 4"/>
                  <a:gd name="T23" fmla="*/ 2 h 5"/>
                  <a:gd name="T24" fmla="*/ 0 w 4"/>
                  <a:gd name="T25" fmla="*/ 2 h 5"/>
                  <a:gd name="T26" fmla="*/ 0 w 4"/>
                  <a:gd name="T27" fmla="*/ 3 h 5"/>
                  <a:gd name="T28" fmla="*/ 0 w 4"/>
                  <a:gd name="T29" fmla="*/ 4 h 5"/>
                  <a:gd name="T30" fmla="*/ 1 w 4"/>
                  <a:gd name="T31" fmla="*/ 4 h 5"/>
                  <a:gd name="T32" fmla="*/ 2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0" name="Freeform 351"/>
              <p:cNvSpPr>
                <a:spLocks/>
              </p:cNvSpPr>
              <p:nvPr/>
            </p:nvSpPr>
            <p:spPr bwMode="auto">
              <a:xfrm>
                <a:off x="4300" y="1794"/>
                <a:ext cx="90" cy="107"/>
              </a:xfrm>
              <a:custGeom>
                <a:avLst/>
                <a:gdLst>
                  <a:gd name="T0" fmla="*/ 76 w 90"/>
                  <a:gd name="T1" fmla="*/ 35 h 107"/>
                  <a:gd name="T2" fmla="*/ 78 w 90"/>
                  <a:gd name="T3" fmla="*/ 34 h 107"/>
                  <a:gd name="T4" fmla="*/ 83 w 90"/>
                  <a:gd name="T5" fmla="*/ 31 h 107"/>
                  <a:gd name="T6" fmla="*/ 85 w 90"/>
                  <a:gd name="T7" fmla="*/ 29 h 107"/>
                  <a:gd name="T8" fmla="*/ 86 w 90"/>
                  <a:gd name="T9" fmla="*/ 27 h 107"/>
                  <a:gd name="T10" fmla="*/ 87 w 90"/>
                  <a:gd name="T11" fmla="*/ 19 h 107"/>
                  <a:gd name="T12" fmla="*/ 87 w 90"/>
                  <a:gd name="T13" fmla="*/ 17 h 107"/>
                  <a:gd name="T14" fmla="*/ 84 w 90"/>
                  <a:gd name="T15" fmla="*/ 12 h 107"/>
                  <a:gd name="T16" fmla="*/ 80 w 90"/>
                  <a:gd name="T17" fmla="*/ 6 h 107"/>
                  <a:gd name="T18" fmla="*/ 74 w 90"/>
                  <a:gd name="T19" fmla="*/ 2 h 107"/>
                  <a:gd name="T20" fmla="*/ 71 w 90"/>
                  <a:gd name="T21" fmla="*/ 1 h 107"/>
                  <a:gd name="T22" fmla="*/ 69 w 90"/>
                  <a:gd name="T23" fmla="*/ 0 h 107"/>
                  <a:gd name="T24" fmla="*/ 65 w 90"/>
                  <a:gd name="T25" fmla="*/ 0 h 107"/>
                  <a:gd name="T26" fmla="*/ 56 w 90"/>
                  <a:gd name="T27" fmla="*/ 0 h 107"/>
                  <a:gd name="T28" fmla="*/ 47 w 90"/>
                  <a:gd name="T29" fmla="*/ 0 h 107"/>
                  <a:gd name="T30" fmla="*/ 43 w 90"/>
                  <a:gd name="T31" fmla="*/ 0 h 107"/>
                  <a:gd name="T32" fmla="*/ 40 w 90"/>
                  <a:gd name="T33" fmla="*/ 1 h 107"/>
                  <a:gd name="T34" fmla="*/ 37 w 90"/>
                  <a:gd name="T35" fmla="*/ 1 h 107"/>
                  <a:gd name="T36" fmla="*/ 33 w 90"/>
                  <a:gd name="T37" fmla="*/ 4 h 107"/>
                  <a:gd name="T38" fmla="*/ 30 w 90"/>
                  <a:gd name="T39" fmla="*/ 7 h 107"/>
                  <a:gd name="T40" fmla="*/ 25 w 90"/>
                  <a:gd name="T41" fmla="*/ 15 h 107"/>
                  <a:gd name="T42" fmla="*/ 23 w 90"/>
                  <a:gd name="T43" fmla="*/ 20 h 107"/>
                  <a:gd name="T44" fmla="*/ 5 w 90"/>
                  <a:gd name="T45" fmla="*/ 14 h 107"/>
                  <a:gd name="T46" fmla="*/ 4 w 90"/>
                  <a:gd name="T47" fmla="*/ 11 h 107"/>
                  <a:gd name="T48" fmla="*/ 2 w 90"/>
                  <a:gd name="T49" fmla="*/ 11 h 107"/>
                  <a:gd name="T50" fmla="*/ 0 w 90"/>
                  <a:gd name="T51" fmla="*/ 15 h 107"/>
                  <a:gd name="T52" fmla="*/ 3 w 90"/>
                  <a:gd name="T53" fmla="*/ 25 h 107"/>
                  <a:gd name="T54" fmla="*/ 7 w 90"/>
                  <a:gd name="T55" fmla="*/ 26 h 107"/>
                  <a:gd name="T56" fmla="*/ 9 w 90"/>
                  <a:gd name="T57" fmla="*/ 28 h 107"/>
                  <a:gd name="T58" fmla="*/ 14 w 90"/>
                  <a:gd name="T59" fmla="*/ 30 h 107"/>
                  <a:gd name="T60" fmla="*/ 19 w 90"/>
                  <a:gd name="T61" fmla="*/ 31 h 107"/>
                  <a:gd name="T62" fmla="*/ 23 w 90"/>
                  <a:gd name="T63" fmla="*/ 32 h 107"/>
                  <a:gd name="T64" fmla="*/ 27 w 90"/>
                  <a:gd name="T65" fmla="*/ 31 h 107"/>
                  <a:gd name="T66" fmla="*/ 32 w 90"/>
                  <a:gd name="T67" fmla="*/ 28 h 107"/>
                  <a:gd name="T68" fmla="*/ 19 w 90"/>
                  <a:gd name="T69" fmla="*/ 79 h 107"/>
                  <a:gd name="T70" fmla="*/ 34 w 90"/>
                  <a:gd name="T71" fmla="*/ 94 h 107"/>
                  <a:gd name="T72" fmla="*/ 41 w 90"/>
                  <a:gd name="T73" fmla="*/ 100 h 107"/>
                  <a:gd name="T74" fmla="*/ 36 w 90"/>
                  <a:gd name="T75" fmla="*/ 102 h 107"/>
                  <a:gd name="T76" fmla="*/ 32 w 90"/>
                  <a:gd name="T77" fmla="*/ 105 h 107"/>
                  <a:gd name="T78" fmla="*/ 50 w 90"/>
                  <a:gd name="T79" fmla="*/ 107 h 107"/>
                  <a:gd name="T80" fmla="*/ 53 w 90"/>
                  <a:gd name="T81" fmla="*/ 101 h 107"/>
                  <a:gd name="T82" fmla="*/ 51 w 90"/>
                  <a:gd name="T83" fmla="*/ 96 h 107"/>
                  <a:gd name="T84" fmla="*/ 50 w 90"/>
                  <a:gd name="T85" fmla="*/ 84 h 107"/>
                  <a:gd name="T86" fmla="*/ 60 w 90"/>
                  <a:gd name="T87" fmla="*/ 87 h 107"/>
                  <a:gd name="T88" fmla="*/ 61 w 90"/>
                  <a:gd name="T89" fmla="*/ 96 h 107"/>
                  <a:gd name="T90" fmla="*/ 59 w 90"/>
                  <a:gd name="T91" fmla="*/ 101 h 107"/>
                  <a:gd name="T92" fmla="*/ 58 w 90"/>
                  <a:gd name="T93" fmla="*/ 105 h 107"/>
                  <a:gd name="T94" fmla="*/ 62 w 90"/>
                  <a:gd name="T95" fmla="*/ 104 h 107"/>
                  <a:gd name="T96" fmla="*/ 80 w 90"/>
                  <a:gd name="T97" fmla="*/ 104 h 107"/>
                  <a:gd name="T98" fmla="*/ 75 w 90"/>
                  <a:gd name="T99" fmla="*/ 101 h 107"/>
                  <a:gd name="T100" fmla="*/ 73 w 90"/>
                  <a:gd name="T101" fmla="*/ 100 h 107"/>
                  <a:gd name="T102" fmla="*/ 80 w 90"/>
                  <a:gd name="T103" fmla="*/ 9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107">
                    <a:moveTo>
                      <a:pt x="82" y="79"/>
                    </a:moveTo>
                    <a:lnTo>
                      <a:pt x="90" y="80"/>
                    </a:lnTo>
                    <a:lnTo>
                      <a:pt x="76" y="43"/>
                    </a:lnTo>
                    <a:lnTo>
                      <a:pt x="76" y="35"/>
                    </a:lnTo>
                    <a:lnTo>
                      <a:pt x="76" y="35"/>
                    </a:lnTo>
                    <a:lnTo>
                      <a:pt x="76" y="34"/>
                    </a:lnTo>
                    <a:lnTo>
                      <a:pt x="77" y="34"/>
                    </a:lnTo>
                    <a:lnTo>
                      <a:pt x="78" y="34"/>
                    </a:lnTo>
                    <a:lnTo>
                      <a:pt x="79" y="33"/>
                    </a:lnTo>
                    <a:lnTo>
                      <a:pt x="80" y="33"/>
                    </a:lnTo>
                    <a:lnTo>
                      <a:pt x="82" y="32"/>
                    </a:lnTo>
                    <a:lnTo>
                      <a:pt x="83" y="31"/>
                    </a:lnTo>
                    <a:lnTo>
                      <a:pt x="84" y="30"/>
                    </a:lnTo>
                    <a:lnTo>
                      <a:pt x="84" y="30"/>
                    </a:lnTo>
                    <a:lnTo>
                      <a:pt x="85" y="30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6" y="28"/>
                    </a:lnTo>
                    <a:lnTo>
                      <a:pt x="86" y="28"/>
                    </a:lnTo>
                    <a:lnTo>
                      <a:pt x="86" y="27"/>
                    </a:lnTo>
                    <a:lnTo>
                      <a:pt x="87" y="25"/>
                    </a:lnTo>
                    <a:lnTo>
                      <a:pt x="87" y="23"/>
                    </a:lnTo>
                    <a:lnTo>
                      <a:pt x="87" y="21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7" y="18"/>
                    </a:lnTo>
                    <a:lnTo>
                      <a:pt x="87" y="18"/>
                    </a:lnTo>
                    <a:lnTo>
                      <a:pt x="87" y="17"/>
                    </a:lnTo>
                    <a:lnTo>
                      <a:pt x="86" y="16"/>
                    </a:lnTo>
                    <a:lnTo>
                      <a:pt x="86" y="14"/>
                    </a:lnTo>
                    <a:lnTo>
                      <a:pt x="85" y="13"/>
                    </a:lnTo>
                    <a:lnTo>
                      <a:pt x="84" y="12"/>
                    </a:lnTo>
                    <a:lnTo>
                      <a:pt x="83" y="10"/>
                    </a:lnTo>
                    <a:lnTo>
                      <a:pt x="82" y="9"/>
                    </a:lnTo>
                    <a:lnTo>
                      <a:pt x="81" y="7"/>
                    </a:lnTo>
                    <a:lnTo>
                      <a:pt x="80" y="6"/>
                    </a:lnTo>
                    <a:lnTo>
                      <a:pt x="79" y="4"/>
                    </a:lnTo>
                    <a:lnTo>
                      <a:pt x="77" y="3"/>
                    </a:lnTo>
                    <a:lnTo>
                      <a:pt x="76" y="2"/>
                    </a:lnTo>
                    <a:lnTo>
                      <a:pt x="74" y="2"/>
                    </a:lnTo>
                    <a:lnTo>
                      <a:pt x="74" y="1"/>
                    </a:lnTo>
                    <a:lnTo>
                      <a:pt x="73" y="1"/>
                    </a:lnTo>
                    <a:lnTo>
                      <a:pt x="72" y="1"/>
                    </a:lnTo>
                    <a:lnTo>
                      <a:pt x="71" y="1"/>
                    </a:lnTo>
                    <a:lnTo>
                      <a:pt x="70" y="1"/>
                    </a:lnTo>
                    <a:lnTo>
                      <a:pt x="70" y="0"/>
                    </a:lnTo>
                    <a:lnTo>
                      <a:pt x="69" y="0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1" y="0"/>
                    </a:lnTo>
                    <a:lnTo>
                      <a:pt x="40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8" y="1"/>
                    </a:lnTo>
                    <a:lnTo>
                      <a:pt x="37" y="1"/>
                    </a:lnTo>
                    <a:lnTo>
                      <a:pt x="36" y="2"/>
                    </a:lnTo>
                    <a:lnTo>
                      <a:pt x="35" y="3"/>
                    </a:lnTo>
                    <a:lnTo>
                      <a:pt x="34" y="4"/>
                    </a:lnTo>
                    <a:lnTo>
                      <a:pt x="33" y="4"/>
                    </a:lnTo>
                    <a:lnTo>
                      <a:pt x="32" y="5"/>
                    </a:lnTo>
                    <a:lnTo>
                      <a:pt x="31" y="6"/>
                    </a:lnTo>
                    <a:lnTo>
                      <a:pt x="31" y="7"/>
                    </a:lnTo>
                    <a:lnTo>
                      <a:pt x="30" y="7"/>
                    </a:lnTo>
                    <a:lnTo>
                      <a:pt x="29" y="9"/>
                    </a:lnTo>
                    <a:lnTo>
                      <a:pt x="28" y="11"/>
                    </a:lnTo>
                    <a:lnTo>
                      <a:pt x="26" y="13"/>
                    </a:lnTo>
                    <a:lnTo>
                      <a:pt x="25" y="15"/>
                    </a:lnTo>
                    <a:lnTo>
                      <a:pt x="24" y="16"/>
                    </a:lnTo>
                    <a:lnTo>
                      <a:pt x="24" y="18"/>
                    </a:lnTo>
                    <a:lnTo>
                      <a:pt x="23" y="19"/>
                    </a:lnTo>
                    <a:lnTo>
                      <a:pt x="23" y="20"/>
                    </a:lnTo>
                    <a:lnTo>
                      <a:pt x="8" y="18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3" y="25"/>
                    </a:lnTo>
                    <a:lnTo>
                      <a:pt x="4" y="25"/>
                    </a:lnTo>
                    <a:lnTo>
                      <a:pt x="5" y="26"/>
                    </a:lnTo>
                    <a:lnTo>
                      <a:pt x="6" y="26"/>
                    </a:lnTo>
                    <a:lnTo>
                      <a:pt x="7" y="26"/>
                    </a:lnTo>
                    <a:lnTo>
                      <a:pt x="7" y="27"/>
                    </a:lnTo>
                    <a:lnTo>
                      <a:pt x="8" y="27"/>
                    </a:lnTo>
                    <a:lnTo>
                      <a:pt x="8" y="27"/>
                    </a:lnTo>
                    <a:lnTo>
                      <a:pt x="9" y="28"/>
                    </a:lnTo>
                    <a:lnTo>
                      <a:pt x="10" y="28"/>
                    </a:lnTo>
                    <a:lnTo>
                      <a:pt x="11" y="29"/>
                    </a:lnTo>
                    <a:lnTo>
                      <a:pt x="13" y="29"/>
                    </a:lnTo>
                    <a:lnTo>
                      <a:pt x="14" y="30"/>
                    </a:lnTo>
                    <a:lnTo>
                      <a:pt x="15" y="30"/>
                    </a:lnTo>
                    <a:lnTo>
                      <a:pt x="16" y="30"/>
                    </a:lnTo>
                    <a:lnTo>
                      <a:pt x="17" y="31"/>
                    </a:lnTo>
                    <a:lnTo>
                      <a:pt x="19" y="31"/>
                    </a:lnTo>
                    <a:lnTo>
                      <a:pt x="20" y="31"/>
                    </a:lnTo>
                    <a:lnTo>
                      <a:pt x="21" y="32"/>
                    </a:lnTo>
                    <a:lnTo>
                      <a:pt x="22" y="32"/>
                    </a:lnTo>
                    <a:lnTo>
                      <a:pt x="23" y="32"/>
                    </a:lnTo>
                    <a:lnTo>
                      <a:pt x="24" y="32"/>
                    </a:lnTo>
                    <a:lnTo>
                      <a:pt x="25" y="32"/>
                    </a:lnTo>
                    <a:lnTo>
                      <a:pt x="26" y="31"/>
                    </a:lnTo>
                    <a:lnTo>
                      <a:pt x="27" y="31"/>
                    </a:lnTo>
                    <a:lnTo>
                      <a:pt x="29" y="31"/>
                    </a:lnTo>
                    <a:lnTo>
                      <a:pt x="30" y="30"/>
                    </a:lnTo>
                    <a:lnTo>
                      <a:pt x="31" y="29"/>
                    </a:lnTo>
                    <a:lnTo>
                      <a:pt x="32" y="28"/>
                    </a:lnTo>
                    <a:lnTo>
                      <a:pt x="34" y="27"/>
                    </a:lnTo>
                    <a:lnTo>
                      <a:pt x="35" y="26"/>
                    </a:lnTo>
                    <a:lnTo>
                      <a:pt x="35" y="40"/>
                    </a:lnTo>
                    <a:lnTo>
                      <a:pt x="19" y="79"/>
                    </a:lnTo>
                    <a:lnTo>
                      <a:pt x="28" y="80"/>
                    </a:lnTo>
                    <a:lnTo>
                      <a:pt x="30" y="86"/>
                    </a:lnTo>
                    <a:lnTo>
                      <a:pt x="31" y="90"/>
                    </a:lnTo>
                    <a:lnTo>
                      <a:pt x="34" y="94"/>
                    </a:lnTo>
                    <a:lnTo>
                      <a:pt x="36" y="97"/>
                    </a:lnTo>
                    <a:lnTo>
                      <a:pt x="38" y="99"/>
                    </a:lnTo>
                    <a:lnTo>
                      <a:pt x="40" y="100"/>
                    </a:lnTo>
                    <a:lnTo>
                      <a:pt x="41" y="100"/>
                    </a:lnTo>
                    <a:lnTo>
                      <a:pt x="42" y="100"/>
                    </a:lnTo>
                    <a:lnTo>
                      <a:pt x="40" y="101"/>
                    </a:lnTo>
                    <a:lnTo>
                      <a:pt x="38" y="101"/>
                    </a:lnTo>
                    <a:lnTo>
                      <a:pt x="36" y="102"/>
                    </a:lnTo>
                    <a:lnTo>
                      <a:pt x="35" y="102"/>
                    </a:lnTo>
                    <a:lnTo>
                      <a:pt x="33" y="103"/>
                    </a:lnTo>
                    <a:lnTo>
                      <a:pt x="32" y="104"/>
                    </a:lnTo>
                    <a:lnTo>
                      <a:pt x="32" y="105"/>
                    </a:lnTo>
                    <a:lnTo>
                      <a:pt x="32" y="107"/>
                    </a:lnTo>
                    <a:lnTo>
                      <a:pt x="45" y="107"/>
                    </a:lnTo>
                    <a:lnTo>
                      <a:pt x="50" y="104"/>
                    </a:lnTo>
                    <a:lnTo>
                      <a:pt x="50" y="107"/>
                    </a:lnTo>
                    <a:lnTo>
                      <a:pt x="53" y="107"/>
                    </a:lnTo>
                    <a:lnTo>
                      <a:pt x="54" y="105"/>
                    </a:lnTo>
                    <a:lnTo>
                      <a:pt x="54" y="103"/>
                    </a:lnTo>
                    <a:lnTo>
                      <a:pt x="53" y="101"/>
                    </a:lnTo>
                    <a:lnTo>
                      <a:pt x="52" y="99"/>
                    </a:lnTo>
                    <a:lnTo>
                      <a:pt x="52" y="99"/>
                    </a:lnTo>
                    <a:lnTo>
                      <a:pt x="51" y="98"/>
                    </a:lnTo>
                    <a:lnTo>
                      <a:pt x="51" y="96"/>
                    </a:lnTo>
                    <a:lnTo>
                      <a:pt x="50" y="94"/>
                    </a:lnTo>
                    <a:lnTo>
                      <a:pt x="50" y="91"/>
                    </a:lnTo>
                    <a:lnTo>
                      <a:pt x="50" y="88"/>
                    </a:lnTo>
                    <a:lnTo>
                      <a:pt x="50" y="84"/>
                    </a:lnTo>
                    <a:lnTo>
                      <a:pt x="51" y="79"/>
                    </a:lnTo>
                    <a:lnTo>
                      <a:pt x="58" y="79"/>
                    </a:lnTo>
                    <a:lnTo>
                      <a:pt x="59" y="83"/>
                    </a:lnTo>
                    <a:lnTo>
                      <a:pt x="60" y="87"/>
                    </a:lnTo>
                    <a:lnTo>
                      <a:pt x="60" y="90"/>
                    </a:lnTo>
                    <a:lnTo>
                      <a:pt x="61" y="92"/>
                    </a:lnTo>
                    <a:lnTo>
                      <a:pt x="61" y="94"/>
                    </a:lnTo>
                    <a:lnTo>
                      <a:pt x="61" y="96"/>
                    </a:lnTo>
                    <a:lnTo>
                      <a:pt x="61" y="98"/>
                    </a:lnTo>
                    <a:lnTo>
                      <a:pt x="60" y="99"/>
                    </a:lnTo>
                    <a:lnTo>
                      <a:pt x="59" y="100"/>
                    </a:lnTo>
                    <a:lnTo>
                      <a:pt x="59" y="101"/>
                    </a:lnTo>
                    <a:lnTo>
                      <a:pt x="58" y="102"/>
                    </a:lnTo>
                    <a:lnTo>
                      <a:pt x="58" y="103"/>
                    </a:lnTo>
                    <a:lnTo>
                      <a:pt x="58" y="104"/>
                    </a:lnTo>
                    <a:lnTo>
                      <a:pt x="58" y="105"/>
                    </a:lnTo>
                    <a:lnTo>
                      <a:pt x="58" y="106"/>
                    </a:lnTo>
                    <a:lnTo>
                      <a:pt x="58" y="107"/>
                    </a:lnTo>
                    <a:lnTo>
                      <a:pt x="62" y="107"/>
                    </a:lnTo>
                    <a:lnTo>
                      <a:pt x="62" y="104"/>
                    </a:lnTo>
                    <a:lnTo>
                      <a:pt x="67" y="107"/>
                    </a:lnTo>
                    <a:lnTo>
                      <a:pt x="81" y="107"/>
                    </a:lnTo>
                    <a:lnTo>
                      <a:pt x="81" y="105"/>
                    </a:lnTo>
                    <a:lnTo>
                      <a:pt x="80" y="104"/>
                    </a:lnTo>
                    <a:lnTo>
                      <a:pt x="80" y="103"/>
                    </a:lnTo>
                    <a:lnTo>
                      <a:pt x="78" y="102"/>
                    </a:lnTo>
                    <a:lnTo>
                      <a:pt x="77" y="102"/>
                    </a:lnTo>
                    <a:lnTo>
                      <a:pt x="75" y="101"/>
                    </a:lnTo>
                    <a:lnTo>
                      <a:pt x="73" y="101"/>
                    </a:lnTo>
                    <a:lnTo>
                      <a:pt x="71" y="101"/>
                    </a:lnTo>
                    <a:lnTo>
                      <a:pt x="71" y="100"/>
                    </a:lnTo>
                    <a:lnTo>
                      <a:pt x="73" y="100"/>
                    </a:lnTo>
                    <a:lnTo>
                      <a:pt x="74" y="98"/>
                    </a:lnTo>
                    <a:lnTo>
                      <a:pt x="77" y="96"/>
                    </a:lnTo>
                    <a:lnTo>
                      <a:pt x="79" y="94"/>
                    </a:lnTo>
                    <a:lnTo>
                      <a:pt x="80" y="90"/>
                    </a:lnTo>
                    <a:lnTo>
                      <a:pt x="82" y="85"/>
                    </a:lnTo>
                    <a:lnTo>
                      <a:pt x="82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1" name="Freeform 352"/>
              <p:cNvSpPr>
                <a:spLocks/>
              </p:cNvSpPr>
              <p:nvPr/>
            </p:nvSpPr>
            <p:spPr bwMode="auto">
              <a:xfrm>
                <a:off x="4343" y="1780"/>
                <a:ext cx="26" cy="23"/>
              </a:xfrm>
              <a:custGeom>
                <a:avLst/>
                <a:gdLst>
                  <a:gd name="T0" fmla="*/ 26 w 26"/>
                  <a:gd name="T1" fmla="*/ 22 h 23"/>
                  <a:gd name="T2" fmla="*/ 26 w 26"/>
                  <a:gd name="T3" fmla="*/ 0 h 23"/>
                  <a:gd name="T4" fmla="*/ 0 w 26"/>
                  <a:gd name="T5" fmla="*/ 5 h 23"/>
                  <a:gd name="T6" fmla="*/ 0 w 26"/>
                  <a:gd name="T7" fmla="*/ 23 h 23"/>
                  <a:gd name="T8" fmla="*/ 26 w 26"/>
                  <a:gd name="T9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6" y="22"/>
                    </a:moveTo>
                    <a:lnTo>
                      <a:pt x="26" y="0"/>
                    </a:lnTo>
                    <a:lnTo>
                      <a:pt x="0" y="5"/>
                    </a:lnTo>
                    <a:lnTo>
                      <a:pt x="0" y="23"/>
                    </a:lnTo>
                    <a:lnTo>
                      <a:pt x="26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2" name="Freeform 353"/>
              <p:cNvSpPr>
                <a:spLocks/>
              </p:cNvSpPr>
              <p:nvPr/>
            </p:nvSpPr>
            <p:spPr bwMode="auto">
              <a:xfrm>
                <a:off x="4310" y="1796"/>
                <a:ext cx="77" cy="75"/>
              </a:xfrm>
              <a:custGeom>
                <a:avLst/>
                <a:gdLst>
                  <a:gd name="T0" fmla="*/ 34 w 77"/>
                  <a:gd name="T1" fmla="*/ 0 h 75"/>
                  <a:gd name="T2" fmla="*/ 33 w 77"/>
                  <a:gd name="T3" fmla="*/ 0 h 75"/>
                  <a:gd name="T4" fmla="*/ 30 w 77"/>
                  <a:gd name="T5" fmla="*/ 0 h 75"/>
                  <a:gd name="T6" fmla="*/ 27 w 77"/>
                  <a:gd name="T7" fmla="*/ 2 h 75"/>
                  <a:gd name="T8" fmla="*/ 24 w 77"/>
                  <a:gd name="T9" fmla="*/ 4 h 75"/>
                  <a:gd name="T10" fmla="*/ 21 w 77"/>
                  <a:gd name="T11" fmla="*/ 7 h 75"/>
                  <a:gd name="T12" fmla="*/ 18 w 77"/>
                  <a:gd name="T13" fmla="*/ 12 h 75"/>
                  <a:gd name="T14" fmla="*/ 15 w 77"/>
                  <a:gd name="T15" fmla="*/ 17 h 75"/>
                  <a:gd name="T16" fmla="*/ 12 w 77"/>
                  <a:gd name="T17" fmla="*/ 20 h 75"/>
                  <a:gd name="T18" fmla="*/ 8 w 77"/>
                  <a:gd name="T19" fmla="*/ 19 h 75"/>
                  <a:gd name="T20" fmla="*/ 4 w 77"/>
                  <a:gd name="T21" fmla="*/ 19 h 75"/>
                  <a:gd name="T22" fmla="*/ 1 w 77"/>
                  <a:gd name="T23" fmla="*/ 18 h 75"/>
                  <a:gd name="T24" fmla="*/ 0 w 77"/>
                  <a:gd name="T25" fmla="*/ 23 h 75"/>
                  <a:gd name="T26" fmla="*/ 1 w 77"/>
                  <a:gd name="T27" fmla="*/ 24 h 75"/>
                  <a:gd name="T28" fmla="*/ 2 w 77"/>
                  <a:gd name="T29" fmla="*/ 24 h 75"/>
                  <a:gd name="T30" fmla="*/ 3 w 77"/>
                  <a:gd name="T31" fmla="*/ 25 h 75"/>
                  <a:gd name="T32" fmla="*/ 4 w 77"/>
                  <a:gd name="T33" fmla="*/ 25 h 75"/>
                  <a:gd name="T34" fmla="*/ 7 w 77"/>
                  <a:gd name="T35" fmla="*/ 26 h 75"/>
                  <a:gd name="T36" fmla="*/ 10 w 77"/>
                  <a:gd name="T37" fmla="*/ 28 h 75"/>
                  <a:gd name="T38" fmla="*/ 14 w 77"/>
                  <a:gd name="T39" fmla="*/ 28 h 75"/>
                  <a:gd name="T40" fmla="*/ 18 w 77"/>
                  <a:gd name="T41" fmla="*/ 26 h 75"/>
                  <a:gd name="T42" fmla="*/ 19 w 77"/>
                  <a:gd name="T43" fmla="*/ 25 h 75"/>
                  <a:gd name="T44" fmla="*/ 23 w 77"/>
                  <a:gd name="T45" fmla="*/ 23 h 75"/>
                  <a:gd name="T46" fmla="*/ 26 w 77"/>
                  <a:gd name="T47" fmla="*/ 21 h 75"/>
                  <a:gd name="T48" fmla="*/ 27 w 77"/>
                  <a:gd name="T49" fmla="*/ 20 h 75"/>
                  <a:gd name="T50" fmla="*/ 12 w 77"/>
                  <a:gd name="T51" fmla="*/ 75 h 75"/>
                  <a:gd name="T52" fmla="*/ 63 w 77"/>
                  <a:gd name="T53" fmla="*/ 41 h 75"/>
                  <a:gd name="T54" fmla="*/ 71 w 77"/>
                  <a:gd name="T55" fmla="*/ 30 h 75"/>
                  <a:gd name="T56" fmla="*/ 75 w 77"/>
                  <a:gd name="T57" fmla="*/ 24 h 75"/>
                  <a:gd name="T58" fmla="*/ 75 w 77"/>
                  <a:gd name="T59" fmla="*/ 23 h 75"/>
                  <a:gd name="T60" fmla="*/ 75 w 77"/>
                  <a:gd name="T61" fmla="*/ 20 h 75"/>
                  <a:gd name="T62" fmla="*/ 75 w 77"/>
                  <a:gd name="T63" fmla="*/ 17 h 75"/>
                  <a:gd name="T64" fmla="*/ 74 w 77"/>
                  <a:gd name="T65" fmla="*/ 14 h 75"/>
                  <a:gd name="T66" fmla="*/ 72 w 77"/>
                  <a:gd name="T67" fmla="*/ 10 h 75"/>
                  <a:gd name="T68" fmla="*/ 69 w 77"/>
                  <a:gd name="T69" fmla="*/ 6 h 75"/>
                  <a:gd name="T70" fmla="*/ 67 w 77"/>
                  <a:gd name="T71" fmla="*/ 3 h 75"/>
                  <a:gd name="T72" fmla="*/ 64 w 77"/>
                  <a:gd name="T73" fmla="*/ 2 h 75"/>
                  <a:gd name="T74" fmla="*/ 62 w 77"/>
                  <a:gd name="T75" fmla="*/ 1 h 75"/>
                  <a:gd name="T76" fmla="*/ 60 w 77"/>
                  <a:gd name="T77" fmla="*/ 0 h 75"/>
                  <a:gd name="T78" fmla="*/ 58 w 77"/>
                  <a:gd name="T79" fmla="*/ 0 h 75"/>
                  <a:gd name="T80" fmla="*/ 44 w 77"/>
                  <a:gd name="T81" fmla="*/ 1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7" h="75">
                    <a:moveTo>
                      <a:pt x="35" y="0"/>
                    </a:moveTo>
                    <a:lnTo>
                      <a:pt x="34" y="0"/>
                    </a:lnTo>
                    <a:lnTo>
                      <a:pt x="34" y="0"/>
                    </a:lnTo>
                    <a:lnTo>
                      <a:pt x="33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9" y="1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4" y="4"/>
                    </a:lnTo>
                    <a:lnTo>
                      <a:pt x="23" y="5"/>
                    </a:lnTo>
                    <a:lnTo>
                      <a:pt x="21" y="7"/>
                    </a:lnTo>
                    <a:lnTo>
                      <a:pt x="20" y="10"/>
                    </a:lnTo>
                    <a:lnTo>
                      <a:pt x="18" y="12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4" y="20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8" y="19"/>
                    </a:lnTo>
                    <a:lnTo>
                      <a:pt x="6" y="19"/>
                    </a:lnTo>
                    <a:lnTo>
                      <a:pt x="4" y="19"/>
                    </a:lnTo>
                    <a:lnTo>
                      <a:pt x="3" y="18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2" y="24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4" y="25"/>
                    </a:lnTo>
                    <a:lnTo>
                      <a:pt x="5" y="26"/>
                    </a:lnTo>
                    <a:lnTo>
                      <a:pt x="7" y="26"/>
                    </a:lnTo>
                    <a:lnTo>
                      <a:pt x="8" y="27"/>
                    </a:lnTo>
                    <a:lnTo>
                      <a:pt x="10" y="28"/>
                    </a:lnTo>
                    <a:lnTo>
                      <a:pt x="12" y="28"/>
                    </a:lnTo>
                    <a:lnTo>
                      <a:pt x="14" y="28"/>
                    </a:lnTo>
                    <a:lnTo>
                      <a:pt x="15" y="27"/>
                    </a:lnTo>
                    <a:lnTo>
                      <a:pt x="18" y="26"/>
                    </a:lnTo>
                    <a:lnTo>
                      <a:pt x="18" y="26"/>
                    </a:lnTo>
                    <a:lnTo>
                      <a:pt x="19" y="25"/>
                    </a:lnTo>
                    <a:lnTo>
                      <a:pt x="21" y="24"/>
                    </a:lnTo>
                    <a:lnTo>
                      <a:pt x="23" y="23"/>
                    </a:lnTo>
                    <a:lnTo>
                      <a:pt x="24" y="22"/>
                    </a:lnTo>
                    <a:lnTo>
                      <a:pt x="26" y="21"/>
                    </a:lnTo>
                    <a:lnTo>
                      <a:pt x="27" y="20"/>
                    </a:lnTo>
                    <a:lnTo>
                      <a:pt x="27" y="20"/>
                    </a:lnTo>
                    <a:lnTo>
                      <a:pt x="27" y="39"/>
                    </a:lnTo>
                    <a:lnTo>
                      <a:pt x="12" y="75"/>
                    </a:lnTo>
                    <a:lnTo>
                      <a:pt x="77" y="75"/>
                    </a:lnTo>
                    <a:lnTo>
                      <a:pt x="63" y="41"/>
                    </a:lnTo>
                    <a:lnTo>
                      <a:pt x="63" y="33"/>
                    </a:lnTo>
                    <a:lnTo>
                      <a:pt x="71" y="30"/>
                    </a:lnTo>
                    <a:lnTo>
                      <a:pt x="75" y="25"/>
                    </a:lnTo>
                    <a:lnTo>
                      <a:pt x="75" y="24"/>
                    </a:lnTo>
                    <a:lnTo>
                      <a:pt x="75" y="24"/>
                    </a:lnTo>
                    <a:lnTo>
                      <a:pt x="75" y="23"/>
                    </a:lnTo>
                    <a:lnTo>
                      <a:pt x="75" y="22"/>
                    </a:lnTo>
                    <a:lnTo>
                      <a:pt x="75" y="20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6"/>
                    </a:lnTo>
                    <a:lnTo>
                      <a:pt x="74" y="14"/>
                    </a:lnTo>
                    <a:lnTo>
                      <a:pt x="73" y="12"/>
                    </a:lnTo>
                    <a:lnTo>
                      <a:pt x="72" y="10"/>
                    </a:lnTo>
                    <a:lnTo>
                      <a:pt x="71" y="8"/>
                    </a:lnTo>
                    <a:lnTo>
                      <a:pt x="69" y="6"/>
                    </a:lnTo>
                    <a:lnTo>
                      <a:pt x="68" y="5"/>
                    </a:lnTo>
                    <a:lnTo>
                      <a:pt x="67" y="3"/>
                    </a:lnTo>
                    <a:lnTo>
                      <a:pt x="65" y="2"/>
                    </a:lnTo>
                    <a:lnTo>
                      <a:pt x="64" y="2"/>
                    </a:lnTo>
                    <a:lnTo>
                      <a:pt x="63" y="1"/>
                    </a:lnTo>
                    <a:lnTo>
                      <a:pt x="62" y="1"/>
                    </a:lnTo>
                    <a:lnTo>
                      <a:pt x="61" y="0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44" y="14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77ED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3" name="Freeform 354"/>
              <p:cNvSpPr>
                <a:spLocks/>
              </p:cNvSpPr>
              <p:nvPr/>
            </p:nvSpPr>
            <p:spPr bwMode="auto">
              <a:xfrm>
                <a:off x="4331" y="1873"/>
                <a:ext cx="19" cy="21"/>
              </a:xfrm>
              <a:custGeom>
                <a:avLst/>
                <a:gdLst>
                  <a:gd name="T0" fmla="*/ 0 w 19"/>
                  <a:gd name="T1" fmla="*/ 0 h 21"/>
                  <a:gd name="T2" fmla="*/ 1 w 19"/>
                  <a:gd name="T3" fmla="*/ 2 h 21"/>
                  <a:gd name="T4" fmla="*/ 1 w 19"/>
                  <a:gd name="T5" fmla="*/ 2 h 21"/>
                  <a:gd name="T6" fmla="*/ 1 w 19"/>
                  <a:gd name="T7" fmla="*/ 3 h 21"/>
                  <a:gd name="T8" fmla="*/ 1 w 19"/>
                  <a:gd name="T9" fmla="*/ 4 h 21"/>
                  <a:gd name="T10" fmla="*/ 2 w 19"/>
                  <a:gd name="T11" fmla="*/ 8 h 21"/>
                  <a:gd name="T12" fmla="*/ 3 w 19"/>
                  <a:gd name="T13" fmla="*/ 12 h 21"/>
                  <a:gd name="T14" fmla="*/ 5 w 19"/>
                  <a:gd name="T15" fmla="*/ 15 h 21"/>
                  <a:gd name="T16" fmla="*/ 8 w 19"/>
                  <a:gd name="T17" fmla="*/ 17 h 21"/>
                  <a:gd name="T18" fmla="*/ 10 w 19"/>
                  <a:gd name="T19" fmla="*/ 19 h 21"/>
                  <a:gd name="T20" fmla="*/ 12 w 19"/>
                  <a:gd name="T21" fmla="*/ 20 h 21"/>
                  <a:gd name="T22" fmla="*/ 13 w 19"/>
                  <a:gd name="T23" fmla="*/ 21 h 21"/>
                  <a:gd name="T24" fmla="*/ 13 w 19"/>
                  <a:gd name="T25" fmla="*/ 21 h 21"/>
                  <a:gd name="T26" fmla="*/ 19 w 19"/>
                  <a:gd name="T27" fmla="*/ 21 h 21"/>
                  <a:gd name="T28" fmla="*/ 18 w 19"/>
                  <a:gd name="T29" fmla="*/ 20 h 21"/>
                  <a:gd name="T30" fmla="*/ 18 w 19"/>
                  <a:gd name="T31" fmla="*/ 19 h 21"/>
                  <a:gd name="T32" fmla="*/ 17 w 19"/>
                  <a:gd name="T33" fmla="*/ 17 h 21"/>
                  <a:gd name="T34" fmla="*/ 17 w 19"/>
                  <a:gd name="T35" fmla="*/ 15 h 21"/>
                  <a:gd name="T36" fmla="*/ 16 w 19"/>
                  <a:gd name="T37" fmla="*/ 12 h 21"/>
                  <a:gd name="T38" fmla="*/ 16 w 19"/>
                  <a:gd name="T39" fmla="*/ 8 h 21"/>
                  <a:gd name="T40" fmla="*/ 17 w 19"/>
                  <a:gd name="T41" fmla="*/ 5 h 21"/>
                  <a:gd name="T42" fmla="*/ 18 w 19"/>
                  <a:gd name="T43" fmla="*/ 0 h 21"/>
                  <a:gd name="T44" fmla="*/ 0 w 19"/>
                  <a:gd name="T4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21">
                    <a:moveTo>
                      <a:pt x="0" y="0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8"/>
                    </a:lnTo>
                    <a:lnTo>
                      <a:pt x="3" y="12"/>
                    </a:lnTo>
                    <a:lnTo>
                      <a:pt x="5" y="15"/>
                    </a:lnTo>
                    <a:lnTo>
                      <a:pt x="8" y="17"/>
                    </a:lnTo>
                    <a:lnTo>
                      <a:pt x="10" y="19"/>
                    </a:lnTo>
                    <a:lnTo>
                      <a:pt x="12" y="20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9" y="21"/>
                    </a:lnTo>
                    <a:lnTo>
                      <a:pt x="18" y="20"/>
                    </a:lnTo>
                    <a:lnTo>
                      <a:pt x="18" y="19"/>
                    </a:lnTo>
                    <a:lnTo>
                      <a:pt x="17" y="17"/>
                    </a:lnTo>
                    <a:lnTo>
                      <a:pt x="17" y="15"/>
                    </a:lnTo>
                    <a:lnTo>
                      <a:pt x="16" y="12"/>
                    </a:lnTo>
                    <a:lnTo>
                      <a:pt x="16" y="8"/>
                    </a:lnTo>
                    <a:lnTo>
                      <a:pt x="17" y="5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4" name="Freeform 355"/>
              <p:cNvSpPr>
                <a:spLocks/>
              </p:cNvSpPr>
              <p:nvPr/>
            </p:nvSpPr>
            <p:spPr bwMode="auto">
              <a:xfrm>
                <a:off x="4361" y="1873"/>
                <a:ext cx="18" cy="20"/>
              </a:xfrm>
              <a:custGeom>
                <a:avLst/>
                <a:gdLst>
                  <a:gd name="T0" fmla="*/ 0 w 18"/>
                  <a:gd name="T1" fmla="*/ 0 h 20"/>
                  <a:gd name="T2" fmla="*/ 1 w 18"/>
                  <a:gd name="T3" fmla="*/ 4 h 20"/>
                  <a:gd name="T4" fmla="*/ 2 w 18"/>
                  <a:gd name="T5" fmla="*/ 8 h 20"/>
                  <a:gd name="T6" fmla="*/ 2 w 18"/>
                  <a:gd name="T7" fmla="*/ 11 h 20"/>
                  <a:gd name="T8" fmla="*/ 3 w 18"/>
                  <a:gd name="T9" fmla="*/ 14 h 20"/>
                  <a:gd name="T10" fmla="*/ 2 w 18"/>
                  <a:gd name="T11" fmla="*/ 17 h 20"/>
                  <a:gd name="T12" fmla="*/ 2 w 18"/>
                  <a:gd name="T13" fmla="*/ 19 h 20"/>
                  <a:gd name="T14" fmla="*/ 2 w 18"/>
                  <a:gd name="T15" fmla="*/ 20 h 20"/>
                  <a:gd name="T16" fmla="*/ 2 w 18"/>
                  <a:gd name="T17" fmla="*/ 20 h 20"/>
                  <a:gd name="T18" fmla="*/ 8 w 18"/>
                  <a:gd name="T19" fmla="*/ 20 h 20"/>
                  <a:gd name="T20" fmla="*/ 8 w 18"/>
                  <a:gd name="T21" fmla="*/ 20 h 20"/>
                  <a:gd name="T22" fmla="*/ 9 w 18"/>
                  <a:gd name="T23" fmla="*/ 20 h 20"/>
                  <a:gd name="T24" fmla="*/ 10 w 18"/>
                  <a:gd name="T25" fmla="*/ 19 h 20"/>
                  <a:gd name="T26" fmla="*/ 12 w 18"/>
                  <a:gd name="T27" fmla="*/ 18 h 20"/>
                  <a:gd name="T28" fmla="*/ 14 w 18"/>
                  <a:gd name="T29" fmla="*/ 16 h 20"/>
                  <a:gd name="T30" fmla="*/ 15 w 18"/>
                  <a:gd name="T31" fmla="*/ 14 h 20"/>
                  <a:gd name="T32" fmla="*/ 16 w 18"/>
                  <a:gd name="T33" fmla="*/ 12 h 20"/>
                  <a:gd name="T34" fmla="*/ 17 w 18"/>
                  <a:gd name="T35" fmla="*/ 9 h 20"/>
                  <a:gd name="T36" fmla="*/ 18 w 18"/>
                  <a:gd name="T37" fmla="*/ 7 h 20"/>
                  <a:gd name="T38" fmla="*/ 18 w 18"/>
                  <a:gd name="T39" fmla="*/ 5 h 20"/>
                  <a:gd name="T40" fmla="*/ 18 w 18"/>
                  <a:gd name="T41" fmla="*/ 3 h 20"/>
                  <a:gd name="T42" fmla="*/ 18 w 18"/>
                  <a:gd name="T43" fmla="*/ 1 h 20"/>
                  <a:gd name="T44" fmla="*/ 0 w 18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lnTo>
                      <a:pt x="1" y="4"/>
                    </a:lnTo>
                    <a:lnTo>
                      <a:pt x="2" y="8"/>
                    </a:lnTo>
                    <a:lnTo>
                      <a:pt x="2" y="11"/>
                    </a:lnTo>
                    <a:lnTo>
                      <a:pt x="3" y="14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9" y="20"/>
                    </a:lnTo>
                    <a:lnTo>
                      <a:pt x="10" y="19"/>
                    </a:lnTo>
                    <a:lnTo>
                      <a:pt x="12" y="18"/>
                    </a:lnTo>
                    <a:lnTo>
                      <a:pt x="14" y="16"/>
                    </a:lnTo>
                    <a:lnTo>
                      <a:pt x="15" y="14"/>
                    </a:lnTo>
                    <a:lnTo>
                      <a:pt x="16" y="12"/>
                    </a:lnTo>
                    <a:lnTo>
                      <a:pt x="17" y="9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18" y="3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5" name="Freeform 356"/>
              <p:cNvSpPr>
                <a:spLocks/>
              </p:cNvSpPr>
              <p:nvPr/>
            </p:nvSpPr>
            <p:spPr bwMode="auto">
              <a:xfrm>
                <a:off x="4291" y="1758"/>
                <a:ext cx="73" cy="80"/>
              </a:xfrm>
              <a:custGeom>
                <a:avLst/>
                <a:gdLst>
                  <a:gd name="T0" fmla="*/ 73 w 73"/>
                  <a:gd name="T1" fmla="*/ 76 h 80"/>
                  <a:gd name="T2" fmla="*/ 5 w 73"/>
                  <a:gd name="T3" fmla="*/ 0 h 80"/>
                  <a:gd name="T4" fmla="*/ 0 w 73"/>
                  <a:gd name="T5" fmla="*/ 5 h 80"/>
                  <a:gd name="T6" fmla="*/ 68 w 73"/>
                  <a:gd name="T7" fmla="*/ 80 h 80"/>
                  <a:gd name="T8" fmla="*/ 73 w 73"/>
                  <a:gd name="T9" fmla="*/ 7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80">
                    <a:moveTo>
                      <a:pt x="73" y="76"/>
                    </a:moveTo>
                    <a:lnTo>
                      <a:pt x="5" y="0"/>
                    </a:lnTo>
                    <a:lnTo>
                      <a:pt x="0" y="5"/>
                    </a:lnTo>
                    <a:lnTo>
                      <a:pt x="68" y="80"/>
                    </a:lnTo>
                    <a:lnTo>
                      <a:pt x="73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6" name="Freeform 357"/>
              <p:cNvSpPr>
                <a:spLocks/>
              </p:cNvSpPr>
              <p:nvPr/>
            </p:nvSpPr>
            <p:spPr bwMode="auto">
              <a:xfrm>
                <a:off x="4296" y="1763"/>
                <a:ext cx="64" cy="72"/>
              </a:xfrm>
              <a:custGeom>
                <a:avLst/>
                <a:gdLst>
                  <a:gd name="T0" fmla="*/ 64 w 64"/>
                  <a:gd name="T1" fmla="*/ 70 h 72"/>
                  <a:gd name="T2" fmla="*/ 1 w 64"/>
                  <a:gd name="T3" fmla="*/ 0 h 72"/>
                  <a:gd name="T4" fmla="*/ 0 w 64"/>
                  <a:gd name="T5" fmla="*/ 2 h 72"/>
                  <a:gd name="T6" fmla="*/ 63 w 64"/>
                  <a:gd name="T7" fmla="*/ 72 h 72"/>
                  <a:gd name="T8" fmla="*/ 64 w 64"/>
                  <a:gd name="T9" fmla="*/ 7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72">
                    <a:moveTo>
                      <a:pt x="64" y="7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63" y="72"/>
                    </a:lnTo>
                    <a:lnTo>
                      <a:pt x="64" y="70"/>
                    </a:lnTo>
                    <a:close/>
                  </a:path>
                </a:pathLst>
              </a:custGeom>
              <a:solidFill>
                <a:srgbClr val="CEB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7" name="Freeform 358"/>
              <p:cNvSpPr>
                <a:spLocks/>
              </p:cNvSpPr>
              <p:nvPr/>
            </p:nvSpPr>
            <p:spPr bwMode="auto">
              <a:xfrm>
                <a:off x="4345" y="1817"/>
                <a:ext cx="41" cy="16"/>
              </a:xfrm>
              <a:custGeom>
                <a:avLst/>
                <a:gdLst>
                  <a:gd name="T0" fmla="*/ 22 w 41"/>
                  <a:gd name="T1" fmla="*/ 14 h 16"/>
                  <a:gd name="T2" fmla="*/ 26 w 41"/>
                  <a:gd name="T3" fmla="*/ 14 h 16"/>
                  <a:gd name="T4" fmla="*/ 29 w 41"/>
                  <a:gd name="T5" fmla="*/ 13 h 16"/>
                  <a:gd name="T6" fmla="*/ 32 w 41"/>
                  <a:gd name="T7" fmla="*/ 12 h 16"/>
                  <a:gd name="T8" fmla="*/ 35 w 41"/>
                  <a:gd name="T9" fmla="*/ 10 h 16"/>
                  <a:gd name="T10" fmla="*/ 38 w 41"/>
                  <a:gd name="T11" fmla="*/ 9 h 16"/>
                  <a:gd name="T12" fmla="*/ 39 w 41"/>
                  <a:gd name="T13" fmla="*/ 7 h 16"/>
                  <a:gd name="T14" fmla="*/ 41 w 41"/>
                  <a:gd name="T15" fmla="*/ 5 h 16"/>
                  <a:gd name="T16" fmla="*/ 41 w 41"/>
                  <a:gd name="T17" fmla="*/ 3 h 16"/>
                  <a:gd name="T18" fmla="*/ 40 w 41"/>
                  <a:gd name="T19" fmla="*/ 1 h 16"/>
                  <a:gd name="T20" fmla="*/ 40 w 41"/>
                  <a:gd name="T21" fmla="*/ 3 h 16"/>
                  <a:gd name="T22" fmla="*/ 37 w 41"/>
                  <a:gd name="T23" fmla="*/ 7 h 16"/>
                  <a:gd name="T24" fmla="*/ 34 w 41"/>
                  <a:gd name="T25" fmla="*/ 9 h 16"/>
                  <a:gd name="T26" fmla="*/ 30 w 41"/>
                  <a:gd name="T27" fmla="*/ 11 h 16"/>
                  <a:gd name="T28" fmla="*/ 27 w 41"/>
                  <a:gd name="T29" fmla="*/ 12 h 16"/>
                  <a:gd name="T30" fmla="*/ 25 w 41"/>
                  <a:gd name="T31" fmla="*/ 12 h 16"/>
                  <a:gd name="T32" fmla="*/ 23 w 41"/>
                  <a:gd name="T33" fmla="*/ 13 h 16"/>
                  <a:gd name="T34" fmla="*/ 22 w 41"/>
                  <a:gd name="T35" fmla="*/ 13 h 16"/>
                  <a:gd name="T36" fmla="*/ 18 w 41"/>
                  <a:gd name="T37" fmla="*/ 8 h 16"/>
                  <a:gd name="T38" fmla="*/ 21 w 41"/>
                  <a:gd name="T39" fmla="*/ 7 h 16"/>
                  <a:gd name="T40" fmla="*/ 26 w 41"/>
                  <a:gd name="T41" fmla="*/ 6 h 16"/>
                  <a:gd name="T42" fmla="*/ 30 w 41"/>
                  <a:gd name="T43" fmla="*/ 3 h 16"/>
                  <a:gd name="T44" fmla="*/ 32 w 41"/>
                  <a:gd name="T45" fmla="*/ 0 h 16"/>
                  <a:gd name="T46" fmla="*/ 31 w 41"/>
                  <a:gd name="T47" fmla="*/ 0 h 16"/>
                  <a:gd name="T48" fmla="*/ 30 w 41"/>
                  <a:gd name="T49" fmla="*/ 0 h 16"/>
                  <a:gd name="T50" fmla="*/ 30 w 41"/>
                  <a:gd name="T51" fmla="*/ 1 h 16"/>
                  <a:gd name="T52" fmla="*/ 28 w 41"/>
                  <a:gd name="T53" fmla="*/ 3 h 16"/>
                  <a:gd name="T54" fmla="*/ 25 w 41"/>
                  <a:gd name="T55" fmla="*/ 4 h 16"/>
                  <a:gd name="T56" fmla="*/ 22 w 41"/>
                  <a:gd name="T57" fmla="*/ 5 h 16"/>
                  <a:gd name="T58" fmla="*/ 18 w 41"/>
                  <a:gd name="T59" fmla="*/ 6 h 16"/>
                  <a:gd name="T60" fmla="*/ 14 w 41"/>
                  <a:gd name="T61" fmla="*/ 7 h 16"/>
                  <a:gd name="T62" fmla="*/ 13 w 41"/>
                  <a:gd name="T63" fmla="*/ 5 h 16"/>
                  <a:gd name="T64" fmla="*/ 11 w 41"/>
                  <a:gd name="T65" fmla="*/ 3 h 16"/>
                  <a:gd name="T66" fmla="*/ 9 w 41"/>
                  <a:gd name="T67" fmla="*/ 2 h 16"/>
                  <a:gd name="T68" fmla="*/ 7 w 41"/>
                  <a:gd name="T69" fmla="*/ 2 h 16"/>
                  <a:gd name="T70" fmla="*/ 7 w 41"/>
                  <a:gd name="T71" fmla="*/ 5 h 16"/>
                  <a:gd name="T72" fmla="*/ 7 w 41"/>
                  <a:gd name="T73" fmla="*/ 6 h 16"/>
                  <a:gd name="T74" fmla="*/ 6 w 41"/>
                  <a:gd name="T75" fmla="*/ 16 h 16"/>
                  <a:gd name="T76" fmla="*/ 10 w 41"/>
                  <a:gd name="T77" fmla="*/ 16 h 16"/>
                  <a:gd name="T78" fmla="*/ 14 w 41"/>
                  <a:gd name="T79" fmla="*/ 15 h 16"/>
                  <a:gd name="T80" fmla="*/ 17 w 41"/>
                  <a:gd name="T81" fmla="*/ 14 h 16"/>
                  <a:gd name="T82" fmla="*/ 19 w 41"/>
                  <a:gd name="T83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1" h="16">
                    <a:moveTo>
                      <a:pt x="20" y="15"/>
                    </a:moveTo>
                    <a:lnTo>
                      <a:pt x="22" y="14"/>
                    </a:lnTo>
                    <a:lnTo>
                      <a:pt x="24" y="14"/>
                    </a:lnTo>
                    <a:lnTo>
                      <a:pt x="26" y="14"/>
                    </a:lnTo>
                    <a:lnTo>
                      <a:pt x="28" y="13"/>
                    </a:lnTo>
                    <a:lnTo>
                      <a:pt x="29" y="13"/>
                    </a:lnTo>
                    <a:lnTo>
                      <a:pt x="31" y="12"/>
                    </a:lnTo>
                    <a:lnTo>
                      <a:pt x="32" y="12"/>
                    </a:lnTo>
                    <a:lnTo>
                      <a:pt x="34" y="11"/>
                    </a:lnTo>
                    <a:lnTo>
                      <a:pt x="35" y="10"/>
                    </a:lnTo>
                    <a:lnTo>
                      <a:pt x="36" y="10"/>
                    </a:lnTo>
                    <a:lnTo>
                      <a:pt x="38" y="9"/>
                    </a:lnTo>
                    <a:lnTo>
                      <a:pt x="38" y="8"/>
                    </a:lnTo>
                    <a:lnTo>
                      <a:pt x="39" y="7"/>
                    </a:lnTo>
                    <a:lnTo>
                      <a:pt x="40" y="6"/>
                    </a:lnTo>
                    <a:lnTo>
                      <a:pt x="41" y="5"/>
                    </a:lnTo>
                    <a:lnTo>
                      <a:pt x="41" y="4"/>
                    </a:lnTo>
                    <a:lnTo>
                      <a:pt x="41" y="3"/>
                    </a:lnTo>
                    <a:lnTo>
                      <a:pt x="41" y="2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3"/>
                    </a:lnTo>
                    <a:lnTo>
                      <a:pt x="39" y="5"/>
                    </a:lnTo>
                    <a:lnTo>
                      <a:pt x="37" y="7"/>
                    </a:lnTo>
                    <a:lnTo>
                      <a:pt x="36" y="8"/>
                    </a:lnTo>
                    <a:lnTo>
                      <a:pt x="34" y="9"/>
                    </a:lnTo>
                    <a:lnTo>
                      <a:pt x="32" y="10"/>
                    </a:lnTo>
                    <a:lnTo>
                      <a:pt x="30" y="11"/>
                    </a:lnTo>
                    <a:lnTo>
                      <a:pt x="28" y="12"/>
                    </a:lnTo>
                    <a:lnTo>
                      <a:pt x="27" y="12"/>
                    </a:lnTo>
                    <a:lnTo>
                      <a:pt x="26" y="12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2" y="13"/>
                    </a:lnTo>
                    <a:lnTo>
                      <a:pt x="21" y="13"/>
                    </a:lnTo>
                    <a:lnTo>
                      <a:pt x="18" y="8"/>
                    </a:lnTo>
                    <a:lnTo>
                      <a:pt x="19" y="8"/>
                    </a:lnTo>
                    <a:lnTo>
                      <a:pt x="21" y="7"/>
                    </a:lnTo>
                    <a:lnTo>
                      <a:pt x="24" y="7"/>
                    </a:lnTo>
                    <a:lnTo>
                      <a:pt x="26" y="6"/>
                    </a:lnTo>
                    <a:lnTo>
                      <a:pt x="28" y="5"/>
                    </a:lnTo>
                    <a:lnTo>
                      <a:pt x="30" y="3"/>
                    </a:lnTo>
                    <a:lnTo>
                      <a:pt x="31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29" y="2"/>
                    </a:lnTo>
                    <a:lnTo>
                      <a:pt x="28" y="3"/>
                    </a:lnTo>
                    <a:lnTo>
                      <a:pt x="27" y="3"/>
                    </a:lnTo>
                    <a:lnTo>
                      <a:pt x="25" y="4"/>
                    </a:lnTo>
                    <a:lnTo>
                      <a:pt x="24" y="5"/>
                    </a:lnTo>
                    <a:lnTo>
                      <a:pt x="22" y="5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7"/>
                    </a:lnTo>
                    <a:lnTo>
                      <a:pt x="14" y="7"/>
                    </a:lnTo>
                    <a:lnTo>
                      <a:pt x="13" y="6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6" y="16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2" y="15"/>
                    </a:lnTo>
                    <a:lnTo>
                      <a:pt x="14" y="15"/>
                    </a:lnTo>
                    <a:lnTo>
                      <a:pt x="16" y="15"/>
                    </a:lnTo>
                    <a:lnTo>
                      <a:pt x="17" y="14"/>
                    </a:lnTo>
                    <a:lnTo>
                      <a:pt x="18" y="14"/>
                    </a:lnTo>
                    <a:lnTo>
                      <a:pt x="19" y="13"/>
                    </a:lnTo>
                    <a:lnTo>
                      <a:pt x="2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8" name="Freeform 359"/>
              <p:cNvSpPr>
                <a:spLocks/>
              </p:cNvSpPr>
              <p:nvPr/>
            </p:nvSpPr>
            <p:spPr bwMode="auto">
              <a:xfrm>
                <a:off x="4349" y="1821"/>
                <a:ext cx="14" cy="10"/>
              </a:xfrm>
              <a:custGeom>
                <a:avLst/>
                <a:gdLst>
                  <a:gd name="T0" fmla="*/ 12 w 14"/>
                  <a:gd name="T1" fmla="*/ 4 h 10"/>
                  <a:gd name="T2" fmla="*/ 10 w 14"/>
                  <a:gd name="T3" fmla="*/ 4 h 10"/>
                  <a:gd name="T4" fmla="*/ 10 w 14"/>
                  <a:gd name="T5" fmla="*/ 4 h 10"/>
                  <a:gd name="T6" fmla="*/ 9 w 14"/>
                  <a:gd name="T7" fmla="*/ 4 h 10"/>
                  <a:gd name="T8" fmla="*/ 9 w 14"/>
                  <a:gd name="T9" fmla="*/ 4 h 10"/>
                  <a:gd name="T10" fmla="*/ 8 w 14"/>
                  <a:gd name="T11" fmla="*/ 3 h 10"/>
                  <a:gd name="T12" fmla="*/ 8 w 14"/>
                  <a:gd name="T13" fmla="*/ 3 h 10"/>
                  <a:gd name="T14" fmla="*/ 7 w 14"/>
                  <a:gd name="T15" fmla="*/ 2 h 10"/>
                  <a:gd name="T16" fmla="*/ 6 w 14"/>
                  <a:gd name="T17" fmla="*/ 1 h 10"/>
                  <a:gd name="T18" fmla="*/ 6 w 14"/>
                  <a:gd name="T19" fmla="*/ 1 h 10"/>
                  <a:gd name="T20" fmla="*/ 5 w 14"/>
                  <a:gd name="T21" fmla="*/ 0 h 10"/>
                  <a:gd name="T22" fmla="*/ 5 w 14"/>
                  <a:gd name="T23" fmla="*/ 0 h 10"/>
                  <a:gd name="T24" fmla="*/ 4 w 14"/>
                  <a:gd name="T25" fmla="*/ 0 h 10"/>
                  <a:gd name="T26" fmla="*/ 4 w 14"/>
                  <a:gd name="T27" fmla="*/ 1 h 10"/>
                  <a:gd name="T28" fmla="*/ 5 w 14"/>
                  <a:gd name="T29" fmla="*/ 2 h 10"/>
                  <a:gd name="T30" fmla="*/ 6 w 14"/>
                  <a:gd name="T31" fmla="*/ 4 h 10"/>
                  <a:gd name="T32" fmla="*/ 6 w 14"/>
                  <a:gd name="T33" fmla="*/ 4 h 10"/>
                  <a:gd name="T34" fmla="*/ 0 w 14"/>
                  <a:gd name="T35" fmla="*/ 4 h 10"/>
                  <a:gd name="T36" fmla="*/ 4 w 14"/>
                  <a:gd name="T37" fmla="*/ 10 h 10"/>
                  <a:gd name="T38" fmla="*/ 4 w 14"/>
                  <a:gd name="T39" fmla="*/ 10 h 10"/>
                  <a:gd name="T40" fmla="*/ 5 w 14"/>
                  <a:gd name="T41" fmla="*/ 10 h 10"/>
                  <a:gd name="T42" fmla="*/ 6 w 14"/>
                  <a:gd name="T43" fmla="*/ 10 h 10"/>
                  <a:gd name="T44" fmla="*/ 7 w 14"/>
                  <a:gd name="T45" fmla="*/ 10 h 10"/>
                  <a:gd name="T46" fmla="*/ 7 w 14"/>
                  <a:gd name="T47" fmla="*/ 10 h 10"/>
                  <a:gd name="T48" fmla="*/ 8 w 14"/>
                  <a:gd name="T49" fmla="*/ 9 h 10"/>
                  <a:gd name="T50" fmla="*/ 9 w 14"/>
                  <a:gd name="T51" fmla="*/ 9 h 10"/>
                  <a:gd name="T52" fmla="*/ 10 w 14"/>
                  <a:gd name="T53" fmla="*/ 9 h 10"/>
                  <a:gd name="T54" fmla="*/ 11 w 14"/>
                  <a:gd name="T55" fmla="*/ 9 h 10"/>
                  <a:gd name="T56" fmla="*/ 11 w 14"/>
                  <a:gd name="T57" fmla="*/ 9 h 10"/>
                  <a:gd name="T58" fmla="*/ 12 w 14"/>
                  <a:gd name="T59" fmla="*/ 9 h 10"/>
                  <a:gd name="T60" fmla="*/ 12 w 14"/>
                  <a:gd name="T61" fmla="*/ 9 h 10"/>
                  <a:gd name="T62" fmla="*/ 13 w 14"/>
                  <a:gd name="T63" fmla="*/ 8 h 10"/>
                  <a:gd name="T64" fmla="*/ 13 w 14"/>
                  <a:gd name="T65" fmla="*/ 8 h 10"/>
                  <a:gd name="T66" fmla="*/ 13 w 14"/>
                  <a:gd name="T67" fmla="*/ 8 h 10"/>
                  <a:gd name="T68" fmla="*/ 14 w 14"/>
                  <a:gd name="T69" fmla="*/ 8 h 10"/>
                  <a:gd name="T70" fmla="*/ 12 w 14"/>
                  <a:gd name="T71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" h="10">
                    <a:moveTo>
                      <a:pt x="12" y="4"/>
                    </a:moveTo>
                    <a:lnTo>
                      <a:pt x="10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0" y="4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4" y="8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9" name="Freeform 360"/>
              <p:cNvSpPr>
                <a:spLocks/>
              </p:cNvSpPr>
              <p:nvPr/>
            </p:nvSpPr>
            <p:spPr bwMode="auto">
              <a:xfrm>
                <a:off x="4373" y="1810"/>
                <a:ext cx="4" cy="8"/>
              </a:xfrm>
              <a:custGeom>
                <a:avLst/>
                <a:gdLst>
                  <a:gd name="T0" fmla="*/ 4 w 4"/>
                  <a:gd name="T1" fmla="*/ 3 h 8"/>
                  <a:gd name="T2" fmla="*/ 3 w 4"/>
                  <a:gd name="T3" fmla="*/ 3 h 8"/>
                  <a:gd name="T4" fmla="*/ 3 w 4"/>
                  <a:gd name="T5" fmla="*/ 2 h 8"/>
                  <a:gd name="T6" fmla="*/ 2 w 4"/>
                  <a:gd name="T7" fmla="*/ 1 h 8"/>
                  <a:gd name="T8" fmla="*/ 1 w 4"/>
                  <a:gd name="T9" fmla="*/ 0 h 8"/>
                  <a:gd name="T10" fmla="*/ 1 w 4"/>
                  <a:gd name="T11" fmla="*/ 0 h 8"/>
                  <a:gd name="T12" fmla="*/ 0 w 4"/>
                  <a:gd name="T13" fmla="*/ 1 h 8"/>
                  <a:gd name="T14" fmla="*/ 0 w 4"/>
                  <a:gd name="T15" fmla="*/ 1 h 8"/>
                  <a:gd name="T16" fmla="*/ 0 w 4"/>
                  <a:gd name="T17" fmla="*/ 2 h 8"/>
                  <a:gd name="T18" fmla="*/ 1 w 4"/>
                  <a:gd name="T19" fmla="*/ 2 h 8"/>
                  <a:gd name="T20" fmla="*/ 1 w 4"/>
                  <a:gd name="T21" fmla="*/ 2 h 8"/>
                  <a:gd name="T22" fmla="*/ 2 w 4"/>
                  <a:gd name="T23" fmla="*/ 3 h 8"/>
                  <a:gd name="T24" fmla="*/ 2 w 4"/>
                  <a:gd name="T25" fmla="*/ 4 h 8"/>
                  <a:gd name="T26" fmla="*/ 2 w 4"/>
                  <a:gd name="T27" fmla="*/ 4 h 8"/>
                  <a:gd name="T28" fmla="*/ 3 w 4"/>
                  <a:gd name="T29" fmla="*/ 5 h 8"/>
                  <a:gd name="T30" fmla="*/ 3 w 4"/>
                  <a:gd name="T31" fmla="*/ 6 h 8"/>
                  <a:gd name="T32" fmla="*/ 2 w 4"/>
                  <a:gd name="T33" fmla="*/ 7 h 8"/>
                  <a:gd name="T34" fmla="*/ 3 w 4"/>
                  <a:gd name="T35" fmla="*/ 8 h 8"/>
                  <a:gd name="T36" fmla="*/ 3 w 4"/>
                  <a:gd name="T37" fmla="*/ 8 h 8"/>
                  <a:gd name="T38" fmla="*/ 3 w 4"/>
                  <a:gd name="T39" fmla="*/ 8 h 8"/>
                  <a:gd name="T40" fmla="*/ 4 w 4"/>
                  <a:gd name="T41" fmla="*/ 7 h 8"/>
                  <a:gd name="T42" fmla="*/ 4 w 4"/>
                  <a:gd name="T43" fmla="*/ 7 h 8"/>
                  <a:gd name="T44" fmla="*/ 4 w 4"/>
                  <a:gd name="T45" fmla="*/ 6 h 8"/>
                  <a:gd name="T46" fmla="*/ 4 w 4"/>
                  <a:gd name="T47" fmla="*/ 4 h 8"/>
                  <a:gd name="T48" fmla="*/ 4 w 4"/>
                  <a:gd name="T4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" h="8">
                    <a:moveTo>
                      <a:pt x="4" y="3"/>
                    </a:moveTo>
                    <a:lnTo>
                      <a:pt x="3" y="3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0" name="Freeform 361"/>
              <p:cNvSpPr>
                <a:spLocks/>
              </p:cNvSpPr>
              <p:nvPr/>
            </p:nvSpPr>
            <p:spPr bwMode="auto">
              <a:xfrm>
                <a:off x="4340" y="1795"/>
                <a:ext cx="32" cy="20"/>
              </a:xfrm>
              <a:custGeom>
                <a:avLst/>
                <a:gdLst>
                  <a:gd name="T0" fmla="*/ 30 w 32"/>
                  <a:gd name="T1" fmla="*/ 10 h 20"/>
                  <a:gd name="T2" fmla="*/ 28 w 32"/>
                  <a:gd name="T3" fmla="*/ 7 h 20"/>
                  <a:gd name="T4" fmla="*/ 32 w 32"/>
                  <a:gd name="T5" fmla="*/ 4 h 20"/>
                  <a:gd name="T6" fmla="*/ 28 w 32"/>
                  <a:gd name="T7" fmla="*/ 0 h 20"/>
                  <a:gd name="T8" fmla="*/ 26 w 32"/>
                  <a:gd name="T9" fmla="*/ 0 h 20"/>
                  <a:gd name="T10" fmla="*/ 29 w 32"/>
                  <a:gd name="T11" fmla="*/ 4 h 20"/>
                  <a:gd name="T12" fmla="*/ 25 w 32"/>
                  <a:gd name="T13" fmla="*/ 7 h 20"/>
                  <a:gd name="T14" fmla="*/ 26 w 32"/>
                  <a:gd name="T15" fmla="*/ 7 h 20"/>
                  <a:gd name="T16" fmla="*/ 26 w 32"/>
                  <a:gd name="T17" fmla="*/ 8 h 20"/>
                  <a:gd name="T18" fmla="*/ 27 w 32"/>
                  <a:gd name="T19" fmla="*/ 9 h 20"/>
                  <a:gd name="T20" fmla="*/ 27 w 32"/>
                  <a:gd name="T21" fmla="*/ 10 h 20"/>
                  <a:gd name="T22" fmla="*/ 14 w 32"/>
                  <a:gd name="T23" fmla="*/ 17 h 20"/>
                  <a:gd name="T24" fmla="*/ 3 w 32"/>
                  <a:gd name="T25" fmla="*/ 10 h 20"/>
                  <a:gd name="T26" fmla="*/ 6 w 32"/>
                  <a:gd name="T27" fmla="*/ 7 h 20"/>
                  <a:gd name="T28" fmla="*/ 2 w 32"/>
                  <a:gd name="T29" fmla="*/ 4 h 20"/>
                  <a:gd name="T30" fmla="*/ 4 w 32"/>
                  <a:gd name="T31" fmla="*/ 0 h 20"/>
                  <a:gd name="T32" fmla="*/ 2 w 32"/>
                  <a:gd name="T33" fmla="*/ 0 h 20"/>
                  <a:gd name="T34" fmla="*/ 0 w 32"/>
                  <a:gd name="T35" fmla="*/ 4 h 20"/>
                  <a:gd name="T36" fmla="*/ 3 w 32"/>
                  <a:gd name="T37" fmla="*/ 7 h 20"/>
                  <a:gd name="T38" fmla="*/ 0 w 32"/>
                  <a:gd name="T39" fmla="*/ 10 h 20"/>
                  <a:gd name="T40" fmla="*/ 14 w 32"/>
                  <a:gd name="T41" fmla="*/ 20 h 20"/>
                  <a:gd name="T42" fmla="*/ 30 w 32"/>
                  <a:gd name="T43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2" h="20">
                    <a:moveTo>
                      <a:pt x="30" y="10"/>
                    </a:moveTo>
                    <a:lnTo>
                      <a:pt x="28" y="7"/>
                    </a:lnTo>
                    <a:lnTo>
                      <a:pt x="32" y="4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9" y="4"/>
                    </a:lnTo>
                    <a:lnTo>
                      <a:pt x="25" y="7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9"/>
                    </a:lnTo>
                    <a:lnTo>
                      <a:pt x="27" y="10"/>
                    </a:lnTo>
                    <a:lnTo>
                      <a:pt x="14" y="17"/>
                    </a:lnTo>
                    <a:lnTo>
                      <a:pt x="3" y="10"/>
                    </a:lnTo>
                    <a:lnTo>
                      <a:pt x="6" y="7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3" y="7"/>
                    </a:lnTo>
                    <a:lnTo>
                      <a:pt x="0" y="10"/>
                    </a:lnTo>
                    <a:lnTo>
                      <a:pt x="14" y="20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1" name="Freeform 362"/>
              <p:cNvSpPr>
                <a:spLocks/>
              </p:cNvSpPr>
              <p:nvPr/>
            </p:nvSpPr>
            <p:spPr bwMode="auto">
              <a:xfrm>
                <a:off x="4331" y="1835"/>
                <a:ext cx="48" cy="14"/>
              </a:xfrm>
              <a:custGeom>
                <a:avLst/>
                <a:gdLst>
                  <a:gd name="T0" fmla="*/ 23 w 48"/>
                  <a:gd name="T1" fmla="*/ 0 h 14"/>
                  <a:gd name="T2" fmla="*/ 22 w 48"/>
                  <a:gd name="T3" fmla="*/ 2 h 14"/>
                  <a:gd name="T4" fmla="*/ 21 w 48"/>
                  <a:gd name="T5" fmla="*/ 4 h 14"/>
                  <a:gd name="T6" fmla="*/ 18 w 48"/>
                  <a:gd name="T7" fmla="*/ 7 h 14"/>
                  <a:gd name="T8" fmla="*/ 15 w 48"/>
                  <a:gd name="T9" fmla="*/ 9 h 14"/>
                  <a:gd name="T10" fmla="*/ 13 w 48"/>
                  <a:gd name="T11" fmla="*/ 9 h 14"/>
                  <a:gd name="T12" fmla="*/ 11 w 48"/>
                  <a:gd name="T13" fmla="*/ 10 h 14"/>
                  <a:gd name="T14" fmla="*/ 9 w 48"/>
                  <a:gd name="T15" fmla="*/ 11 h 14"/>
                  <a:gd name="T16" fmla="*/ 7 w 48"/>
                  <a:gd name="T17" fmla="*/ 11 h 14"/>
                  <a:gd name="T18" fmla="*/ 5 w 48"/>
                  <a:gd name="T19" fmla="*/ 12 h 14"/>
                  <a:gd name="T20" fmla="*/ 3 w 48"/>
                  <a:gd name="T21" fmla="*/ 12 h 14"/>
                  <a:gd name="T22" fmla="*/ 1 w 48"/>
                  <a:gd name="T23" fmla="*/ 12 h 14"/>
                  <a:gd name="T24" fmla="*/ 0 w 48"/>
                  <a:gd name="T25" fmla="*/ 14 h 14"/>
                  <a:gd name="T26" fmla="*/ 2 w 48"/>
                  <a:gd name="T27" fmla="*/ 14 h 14"/>
                  <a:gd name="T28" fmla="*/ 5 w 48"/>
                  <a:gd name="T29" fmla="*/ 14 h 14"/>
                  <a:gd name="T30" fmla="*/ 8 w 48"/>
                  <a:gd name="T31" fmla="*/ 13 h 14"/>
                  <a:gd name="T32" fmla="*/ 11 w 48"/>
                  <a:gd name="T33" fmla="*/ 13 h 14"/>
                  <a:gd name="T34" fmla="*/ 13 w 48"/>
                  <a:gd name="T35" fmla="*/ 12 h 14"/>
                  <a:gd name="T36" fmla="*/ 16 w 48"/>
                  <a:gd name="T37" fmla="*/ 11 h 14"/>
                  <a:gd name="T38" fmla="*/ 18 w 48"/>
                  <a:gd name="T39" fmla="*/ 10 h 14"/>
                  <a:gd name="T40" fmla="*/ 19 w 48"/>
                  <a:gd name="T41" fmla="*/ 8 h 14"/>
                  <a:gd name="T42" fmla="*/ 21 w 48"/>
                  <a:gd name="T43" fmla="*/ 7 h 14"/>
                  <a:gd name="T44" fmla="*/ 22 w 48"/>
                  <a:gd name="T45" fmla="*/ 6 h 14"/>
                  <a:gd name="T46" fmla="*/ 22 w 48"/>
                  <a:gd name="T47" fmla="*/ 5 h 14"/>
                  <a:gd name="T48" fmla="*/ 23 w 48"/>
                  <a:gd name="T49" fmla="*/ 3 h 14"/>
                  <a:gd name="T50" fmla="*/ 24 w 48"/>
                  <a:gd name="T51" fmla="*/ 5 h 14"/>
                  <a:gd name="T52" fmla="*/ 25 w 48"/>
                  <a:gd name="T53" fmla="*/ 7 h 14"/>
                  <a:gd name="T54" fmla="*/ 26 w 48"/>
                  <a:gd name="T55" fmla="*/ 8 h 14"/>
                  <a:gd name="T56" fmla="*/ 28 w 48"/>
                  <a:gd name="T57" fmla="*/ 10 h 14"/>
                  <a:gd name="T58" fmla="*/ 30 w 48"/>
                  <a:gd name="T59" fmla="*/ 11 h 14"/>
                  <a:gd name="T60" fmla="*/ 32 w 48"/>
                  <a:gd name="T61" fmla="*/ 13 h 14"/>
                  <a:gd name="T62" fmla="*/ 35 w 48"/>
                  <a:gd name="T63" fmla="*/ 14 h 14"/>
                  <a:gd name="T64" fmla="*/ 38 w 48"/>
                  <a:gd name="T65" fmla="*/ 14 h 14"/>
                  <a:gd name="T66" fmla="*/ 41 w 48"/>
                  <a:gd name="T67" fmla="*/ 14 h 14"/>
                  <a:gd name="T68" fmla="*/ 43 w 48"/>
                  <a:gd name="T69" fmla="*/ 14 h 14"/>
                  <a:gd name="T70" fmla="*/ 46 w 48"/>
                  <a:gd name="T71" fmla="*/ 14 h 14"/>
                  <a:gd name="T72" fmla="*/ 48 w 48"/>
                  <a:gd name="T73" fmla="*/ 14 h 14"/>
                  <a:gd name="T74" fmla="*/ 47 w 48"/>
                  <a:gd name="T75" fmla="*/ 12 h 14"/>
                  <a:gd name="T76" fmla="*/ 45 w 48"/>
                  <a:gd name="T77" fmla="*/ 12 h 14"/>
                  <a:gd name="T78" fmla="*/ 43 w 48"/>
                  <a:gd name="T79" fmla="*/ 12 h 14"/>
                  <a:gd name="T80" fmla="*/ 41 w 48"/>
                  <a:gd name="T81" fmla="*/ 12 h 14"/>
                  <a:gd name="T82" fmla="*/ 38 w 48"/>
                  <a:gd name="T83" fmla="*/ 12 h 14"/>
                  <a:gd name="T84" fmla="*/ 36 w 48"/>
                  <a:gd name="T85" fmla="*/ 12 h 14"/>
                  <a:gd name="T86" fmla="*/ 34 w 48"/>
                  <a:gd name="T87" fmla="*/ 11 h 14"/>
                  <a:gd name="T88" fmla="*/ 31 w 48"/>
                  <a:gd name="T89" fmla="*/ 10 h 14"/>
                  <a:gd name="T90" fmla="*/ 29 w 48"/>
                  <a:gd name="T91" fmla="*/ 8 h 14"/>
                  <a:gd name="T92" fmla="*/ 26 w 48"/>
                  <a:gd name="T93" fmla="*/ 5 h 14"/>
                  <a:gd name="T94" fmla="*/ 25 w 48"/>
                  <a:gd name="T95" fmla="*/ 2 h 14"/>
                  <a:gd name="T96" fmla="*/ 23 w 48"/>
                  <a:gd name="T9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14">
                    <a:moveTo>
                      <a:pt x="23" y="0"/>
                    </a:moveTo>
                    <a:lnTo>
                      <a:pt x="23" y="0"/>
                    </a:lnTo>
                    <a:lnTo>
                      <a:pt x="23" y="1"/>
                    </a:lnTo>
                    <a:lnTo>
                      <a:pt x="22" y="2"/>
                    </a:lnTo>
                    <a:lnTo>
                      <a:pt x="22" y="3"/>
                    </a:lnTo>
                    <a:lnTo>
                      <a:pt x="21" y="4"/>
                    </a:lnTo>
                    <a:lnTo>
                      <a:pt x="19" y="5"/>
                    </a:lnTo>
                    <a:lnTo>
                      <a:pt x="18" y="7"/>
                    </a:lnTo>
                    <a:lnTo>
                      <a:pt x="16" y="8"/>
                    </a:lnTo>
                    <a:lnTo>
                      <a:pt x="15" y="9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0" y="11"/>
                    </a:lnTo>
                    <a:lnTo>
                      <a:pt x="9" y="11"/>
                    </a:lnTo>
                    <a:lnTo>
                      <a:pt x="8" y="11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9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6" y="11"/>
                    </a:lnTo>
                    <a:lnTo>
                      <a:pt x="17" y="10"/>
                    </a:lnTo>
                    <a:lnTo>
                      <a:pt x="18" y="10"/>
                    </a:lnTo>
                    <a:lnTo>
                      <a:pt x="19" y="9"/>
                    </a:lnTo>
                    <a:lnTo>
                      <a:pt x="19" y="8"/>
                    </a:lnTo>
                    <a:lnTo>
                      <a:pt x="20" y="8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2" y="6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24" y="4"/>
                    </a:lnTo>
                    <a:lnTo>
                      <a:pt x="24" y="5"/>
                    </a:lnTo>
                    <a:lnTo>
                      <a:pt x="25" y="6"/>
                    </a:lnTo>
                    <a:lnTo>
                      <a:pt x="25" y="7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9"/>
                    </a:lnTo>
                    <a:lnTo>
                      <a:pt x="28" y="10"/>
                    </a:lnTo>
                    <a:lnTo>
                      <a:pt x="29" y="11"/>
                    </a:lnTo>
                    <a:lnTo>
                      <a:pt x="30" y="11"/>
                    </a:lnTo>
                    <a:lnTo>
                      <a:pt x="31" y="12"/>
                    </a:lnTo>
                    <a:lnTo>
                      <a:pt x="32" y="13"/>
                    </a:lnTo>
                    <a:lnTo>
                      <a:pt x="34" y="13"/>
                    </a:lnTo>
                    <a:lnTo>
                      <a:pt x="35" y="14"/>
                    </a:lnTo>
                    <a:lnTo>
                      <a:pt x="36" y="14"/>
                    </a:lnTo>
                    <a:lnTo>
                      <a:pt x="38" y="14"/>
                    </a:lnTo>
                    <a:lnTo>
                      <a:pt x="39" y="14"/>
                    </a:lnTo>
                    <a:lnTo>
                      <a:pt x="41" y="14"/>
                    </a:lnTo>
                    <a:lnTo>
                      <a:pt x="42" y="14"/>
                    </a:lnTo>
                    <a:lnTo>
                      <a:pt x="43" y="14"/>
                    </a:lnTo>
                    <a:lnTo>
                      <a:pt x="45" y="14"/>
                    </a:lnTo>
                    <a:lnTo>
                      <a:pt x="46" y="14"/>
                    </a:lnTo>
                    <a:lnTo>
                      <a:pt x="47" y="14"/>
                    </a:lnTo>
                    <a:lnTo>
                      <a:pt x="48" y="14"/>
                    </a:lnTo>
                    <a:lnTo>
                      <a:pt x="47" y="12"/>
                    </a:lnTo>
                    <a:lnTo>
                      <a:pt x="47" y="12"/>
                    </a:lnTo>
                    <a:lnTo>
                      <a:pt x="46" y="12"/>
                    </a:lnTo>
                    <a:lnTo>
                      <a:pt x="45" y="12"/>
                    </a:lnTo>
                    <a:lnTo>
                      <a:pt x="44" y="12"/>
                    </a:lnTo>
                    <a:lnTo>
                      <a:pt x="43" y="12"/>
                    </a:lnTo>
                    <a:lnTo>
                      <a:pt x="42" y="12"/>
                    </a:lnTo>
                    <a:lnTo>
                      <a:pt x="41" y="12"/>
                    </a:lnTo>
                    <a:lnTo>
                      <a:pt x="40" y="12"/>
                    </a:lnTo>
                    <a:lnTo>
                      <a:pt x="38" y="12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5" y="11"/>
                    </a:lnTo>
                    <a:lnTo>
                      <a:pt x="34" y="11"/>
                    </a:lnTo>
                    <a:lnTo>
                      <a:pt x="33" y="10"/>
                    </a:lnTo>
                    <a:lnTo>
                      <a:pt x="31" y="10"/>
                    </a:lnTo>
                    <a:lnTo>
                      <a:pt x="30" y="9"/>
                    </a:lnTo>
                    <a:lnTo>
                      <a:pt x="29" y="8"/>
                    </a:lnTo>
                    <a:lnTo>
                      <a:pt x="28" y="7"/>
                    </a:lnTo>
                    <a:lnTo>
                      <a:pt x="26" y="5"/>
                    </a:lnTo>
                    <a:lnTo>
                      <a:pt x="25" y="4"/>
                    </a:lnTo>
                    <a:lnTo>
                      <a:pt x="25" y="2"/>
                    </a:lnTo>
                    <a:lnTo>
                      <a:pt x="24" y="1"/>
                    </a:lnTo>
                    <a:lnTo>
                      <a:pt x="23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2" name="Freeform 363"/>
              <p:cNvSpPr>
                <a:spLocks/>
              </p:cNvSpPr>
              <p:nvPr/>
            </p:nvSpPr>
            <p:spPr bwMode="auto">
              <a:xfrm>
                <a:off x="4302" y="1807"/>
                <a:ext cx="6" cy="12"/>
              </a:xfrm>
              <a:custGeom>
                <a:avLst/>
                <a:gdLst>
                  <a:gd name="T0" fmla="*/ 6 w 6"/>
                  <a:gd name="T1" fmla="*/ 6 h 12"/>
                  <a:gd name="T2" fmla="*/ 5 w 6"/>
                  <a:gd name="T3" fmla="*/ 6 h 12"/>
                  <a:gd name="T4" fmla="*/ 5 w 6"/>
                  <a:gd name="T5" fmla="*/ 6 h 12"/>
                  <a:gd name="T6" fmla="*/ 4 w 6"/>
                  <a:gd name="T7" fmla="*/ 6 h 12"/>
                  <a:gd name="T8" fmla="*/ 4 w 6"/>
                  <a:gd name="T9" fmla="*/ 6 h 12"/>
                  <a:gd name="T10" fmla="*/ 4 w 6"/>
                  <a:gd name="T11" fmla="*/ 5 h 12"/>
                  <a:gd name="T12" fmla="*/ 3 w 6"/>
                  <a:gd name="T13" fmla="*/ 4 h 12"/>
                  <a:gd name="T14" fmla="*/ 3 w 6"/>
                  <a:gd name="T15" fmla="*/ 3 h 12"/>
                  <a:gd name="T16" fmla="*/ 2 w 6"/>
                  <a:gd name="T17" fmla="*/ 2 h 12"/>
                  <a:gd name="T18" fmla="*/ 2 w 6"/>
                  <a:gd name="T19" fmla="*/ 1 h 12"/>
                  <a:gd name="T20" fmla="*/ 1 w 6"/>
                  <a:gd name="T21" fmla="*/ 1 h 12"/>
                  <a:gd name="T22" fmla="*/ 1 w 6"/>
                  <a:gd name="T23" fmla="*/ 0 h 12"/>
                  <a:gd name="T24" fmla="*/ 1 w 6"/>
                  <a:gd name="T25" fmla="*/ 0 h 12"/>
                  <a:gd name="T26" fmla="*/ 0 w 6"/>
                  <a:gd name="T27" fmla="*/ 1 h 12"/>
                  <a:gd name="T28" fmla="*/ 0 w 6"/>
                  <a:gd name="T29" fmla="*/ 2 h 12"/>
                  <a:gd name="T30" fmla="*/ 0 w 6"/>
                  <a:gd name="T31" fmla="*/ 4 h 12"/>
                  <a:gd name="T32" fmla="*/ 1 w 6"/>
                  <a:gd name="T33" fmla="*/ 6 h 12"/>
                  <a:gd name="T34" fmla="*/ 2 w 6"/>
                  <a:gd name="T35" fmla="*/ 8 h 12"/>
                  <a:gd name="T36" fmla="*/ 2 w 6"/>
                  <a:gd name="T37" fmla="*/ 9 h 12"/>
                  <a:gd name="T38" fmla="*/ 3 w 6"/>
                  <a:gd name="T39" fmla="*/ 10 h 12"/>
                  <a:gd name="T40" fmla="*/ 3 w 6"/>
                  <a:gd name="T41" fmla="*/ 11 h 12"/>
                  <a:gd name="T42" fmla="*/ 3 w 6"/>
                  <a:gd name="T43" fmla="*/ 11 h 12"/>
                  <a:gd name="T44" fmla="*/ 4 w 6"/>
                  <a:gd name="T45" fmla="*/ 11 h 12"/>
                  <a:gd name="T46" fmla="*/ 5 w 6"/>
                  <a:gd name="T47" fmla="*/ 12 h 12"/>
                  <a:gd name="T48" fmla="*/ 6 w 6"/>
                  <a:gd name="T49" fmla="*/ 12 h 12"/>
                  <a:gd name="T50" fmla="*/ 6 w 6"/>
                  <a:gd name="T51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" h="12">
                    <a:moveTo>
                      <a:pt x="6" y="6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3" name="Freeform 364"/>
              <p:cNvSpPr>
                <a:spLocks/>
              </p:cNvSpPr>
              <p:nvPr/>
            </p:nvSpPr>
            <p:spPr bwMode="auto">
              <a:xfrm>
                <a:off x="4346" y="1786"/>
                <a:ext cx="19" cy="21"/>
              </a:xfrm>
              <a:custGeom>
                <a:avLst/>
                <a:gdLst>
                  <a:gd name="T0" fmla="*/ 19 w 19"/>
                  <a:gd name="T1" fmla="*/ 10 h 21"/>
                  <a:gd name="T2" fmla="*/ 19 w 19"/>
                  <a:gd name="T3" fmla="*/ 0 h 21"/>
                  <a:gd name="T4" fmla="*/ 0 w 19"/>
                  <a:gd name="T5" fmla="*/ 0 h 21"/>
                  <a:gd name="T6" fmla="*/ 0 w 19"/>
                  <a:gd name="T7" fmla="*/ 8 h 21"/>
                  <a:gd name="T8" fmla="*/ 8 w 19"/>
                  <a:gd name="T9" fmla="*/ 21 h 21"/>
                  <a:gd name="T10" fmla="*/ 19 w 19"/>
                  <a:gd name="T11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1">
                    <a:moveTo>
                      <a:pt x="19" y="10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21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4" name="Freeform 365"/>
              <p:cNvSpPr>
                <a:spLocks/>
              </p:cNvSpPr>
              <p:nvPr/>
            </p:nvSpPr>
            <p:spPr bwMode="auto">
              <a:xfrm>
                <a:off x="4333" y="1737"/>
                <a:ext cx="44" cy="27"/>
              </a:xfrm>
              <a:custGeom>
                <a:avLst/>
                <a:gdLst>
                  <a:gd name="T0" fmla="*/ 36 w 44"/>
                  <a:gd name="T1" fmla="*/ 10 h 27"/>
                  <a:gd name="T2" fmla="*/ 35 w 44"/>
                  <a:gd name="T3" fmla="*/ 9 h 27"/>
                  <a:gd name="T4" fmla="*/ 34 w 44"/>
                  <a:gd name="T5" fmla="*/ 8 h 27"/>
                  <a:gd name="T6" fmla="*/ 33 w 44"/>
                  <a:gd name="T7" fmla="*/ 7 h 27"/>
                  <a:gd name="T8" fmla="*/ 32 w 44"/>
                  <a:gd name="T9" fmla="*/ 6 h 27"/>
                  <a:gd name="T10" fmla="*/ 30 w 44"/>
                  <a:gd name="T11" fmla="*/ 5 h 27"/>
                  <a:gd name="T12" fmla="*/ 28 w 44"/>
                  <a:gd name="T13" fmla="*/ 4 h 27"/>
                  <a:gd name="T14" fmla="*/ 26 w 44"/>
                  <a:gd name="T15" fmla="*/ 3 h 27"/>
                  <a:gd name="T16" fmla="*/ 24 w 44"/>
                  <a:gd name="T17" fmla="*/ 2 h 27"/>
                  <a:gd name="T18" fmla="*/ 22 w 44"/>
                  <a:gd name="T19" fmla="*/ 1 h 27"/>
                  <a:gd name="T20" fmla="*/ 20 w 44"/>
                  <a:gd name="T21" fmla="*/ 1 h 27"/>
                  <a:gd name="T22" fmla="*/ 17 w 44"/>
                  <a:gd name="T23" fmla="*/ 0 h 27"/>
                  <a:gd name="T24" fmla="*/ 15 w 44"/>
                  <a:gd name="T25" fmla="*/ 0 h 27"/>
                  <a:gd name="T26" fmla="*/ 12 w 44"/>
                  <a:gd name="T27" fmla="*/ 0 h 27"/>
                  <a:gd name="T28" fmla="*/ 10 w 44"/>
                  <a:gd name="T29" fmla="*/ 0 h 27"/>
                  <a:gd name="T30" fmla="*/ 8 w 44"/>
                  <a:gd name="T31" fmla="*/ 0 h 27"/>
                  <a:gd name="T32" fmla="*/ 6 w 44"/>
                  <a:gd name="T33" fmla="*/ 1 h 27"/>
                  <a:gd name="T34" fmla="*/ 3 w 44"/>
                  <a:gd name="T35" fmla="*/ 3 h 27"/>
                  <a:gd name="T36" fmla="*/ 1 w 44"/>
                  <a:gd name="T37" fmla="*/ 5 h 27"/>
                  <a:gd name="T38" fmla="*/ 0 w 44"/>
                  <a:gd name="T39" fmla="*/ 7 h 27"/>
                  <a:gd name="T40" fmla="*/ 0 w 44"/>
                  <a:gd name="T41" fmla="*/ 10 h 27"/>
                  <a:gd name="T42" fmla="*/ 0 w 44"/>
                  <a:gd name="T43" fmla="*/ 12 h 27"/>
                  <a:gd name="T44" fmla="*/ 0 w 44"/>
                  <a:gd name="T45" fmla="*/ 13 h 27"/>
                  <a:gd name="T46" fmla="*/ 1 w 44"/>
                  <a:gd name="T47" fmla="*/ 15 h 27"/>
                  <a:gd name="T48" fmla="*/ 2 w 44"/>
                  <a:gd name="T49" fmla="*/ 15 h 27"/>
                  <a:gd name="T50" fmla="*/ 3 w 44"/>
                  <a:gd name="T51" fmla="*/ 15 h 27"/>
                  <a:gd name="T52" fmla="*/ 4 w 44"/>
                  <a:gd name="T53" fmla="*/ 16 h 27"/>
                  <a:gd name="T54" fmla="*/ 6 w 44"/>
                  <a:gd name="T55" fmla="*/ 16 h 27"/>
                  <a:gd name="T56" fmla="*/ 8 w 44"/>
                  <a:gd name="T57" fmla="*/ 17 h 27"/>
                  <a:gd name="T58" fmla="*/ 10 w 44"/>
                  <a:gd name="T59" fmla="*/ 18 h 27"/>
                  <a:gd name="T60" fmla="*/ 13 w 44"/>
                  <a:gd name="T61" fmla="*/ 19 h 27"/>
                  <a:gd name="T62" fmla="*/ 16 w 44"/>
                  <a:gd name="T63" fmla="*/ 20 h 27"/>
                  <a:gd name="T64" fmla="*/ 19 w 44"/>
                  <a:gd name="T65" fmla="*/ 21 h 27"/>
                  <a:gd name="T66" fmla="*/ 22 w 44"/>
                  <a:gd name="T67" fmla="*/ 22 h 27"/>
                  <a:gd name="T68" fmla="*/ 24 w 44"/>
                  <a:gd name="T69" fmla="*/ 23 h 27"/>
                  <a:gd name="T70" fmla="*/ 27 w 44"/>
                  <a:gd name="T71" fmla="*/ 24 h 27"/>
                  <a:gd name="T72" fmla="*/ 30 w 44"/>
                  <a:gd name="T73" fmla="*/ 25 h 27"/>
                  <a:gd name="T74" fmla="*/ 32 w 44"/>
                  <a:gd name="T75" fmla="*/ 26 h 27"/>
                  <a:gd name="T76" fmla="*/ 34 w 44"/>
                  <a:gd name="T77" fmla="*/ 27 h 27"/>
                  <a:gd name="T78" fmla="*/ 35 w 44"/>
                  <a:gd name="T79" fmla="*/ 27 h 27"/>
                  <a:gd name="T80" fmla="*/ 36 w 44"/>
                  <a:gd name="T81" fmla="*/ 27 h 27"/>
                  <a:gd name="T82" fmla="*/ 38 w 44"/>
                  <a:gd name="T83" fmla="*/ 27 h 27"/>
                  <a:gd name="T84" fmla="*/ 39 w 44"/>
                  <a:gd name="T85" fmla="*/ 27 h 27"/>
                  <a:gd name="T86" fmla="*/ 40 w 44"/>
                  <a:gd name="T87" fmla="*/ 27 h 27"/>
                  <a:gd name="T88" fmla="*/ 41 w 44"/>
                  <a:gd name="T89" fmla="*/ 27 h 27"/>
                  <a:gd name="T90" fmla="*/ 42 w 44"/>
                  <a:gd name="T91" fmla="*/ 26 h 27"/>
                  <a:gd name="T92" fmla="*/ 43 w 44"/>
                  <a:gd name="T93" fmla="*/ 25 h 27"/>
                  <a:gd name="T94" fmla="*/ 44 w 44"/>
                  <a:gd name="T95" fmla="*/ 24 h 27"/>
                  <a:gd name="T96" fmla="*/ 44 w 44"/>
                  <a:gd name="T97" fmla="*/ 22 h 27"/>
                  <a:gd name="T98" fmla="*/ 44 w 44"/>
                  <a:gd name="T99" fmla="*/ 20 h 27"/>
                  <a:gd name="T100" fmla="*/ 44 w 44"/>
                  <a:gd name="T101" fmla="*/ 18 h 27"/>
                  <a:gd name="T102" fmla="*/ 43 w 44"/>
                  <a:gd name="T103" fmla="*/ 16 h 27"/>
                  <a:gd name="T104" fmla="*/ 42 w 44"/>
                  <a:gd name="T105" fmla="*/ 14 h 27"/>
                  <a:gd name="T106" fmla="*/ 40 w 44"/>
                  <a:gd name="T107" fmla="*/ 12 h 27"/>
                  <a:gd name="T108" fmla="*/ 39 w 44"/>
                  <a:gd name="T109" fmla="*/ 11 h 27"/>
                  <a:gd name="T110" fmla="*/ 37 w 44"/>
                  <a:gd name="T111" fmla="*/ 10 h 27"/>
                  <a:gd name="T112" fmla="*/ 36 w 44"/>
                  <a:gd name="T11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4" h="27">
                    <a:moveTo>
                      <a:pt x="36" y="10"/>
                    </a:moveTo>
                    <a:lnTo>
                      <a:pt x="35" y="9"/>
                    </a:lnTo>
                    <a:lnTo>
                      <a:pt x="34" y="8"/>
                    </a:lnTo>
                    <a:lnTo>
                      <a:pt x="33" y="7"/>
                    </a:lnTo>
                    <a:lnTo>
                      <a:pt x="32" y="6"/>
                    </a:lnTo>
                    <a:lnTo>
                      <a:pt x="30" y="5"/>
                    </a:lnTo>
                    <a:lnTo>
                      <a:pt x="28" y="4"/>
                    </a:lnTo>
                    <a:lnTo>
                      <a:pt x="26" y="3"/>
                    </a:lnTo>
                    <a:lnTo>
                      <a:pt x="24" y="2"/>
                    </a:lnTo>
                    <a:lnTo>
                      <a:pt x="22" y="1"/>
                    </a:lnTo>
                    <a:lnTo>
                      <a:pt x="20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1" y="15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8" y="17"/>
                    </a:lnTo>
                    <a:lnTo>
                      <a:pt x="10" y="18"/>
                    </a:lnTo>
                    <a:lnTo>
                      <a:pt x="13" y="19"/>
                    </a:lnTo>
                    <a:lnTo>
                      <a:pt x="16" y="20"/>
                    </a:lnTo>
                    <a:lnTo>
                      <a:pt x="19" y="21"/>
                    </a:lnTo>
                    <a:lnTo>
                      <a:pt x="22" y="22"/>
                    </a:lnTo>
                    <a:lnTo>
                      <a:pt x="24" y="23"/>
                    </a:lnTo>
                    <a:lnTo>
                      <a:pt x="27" y="24"/>
                    </a:lnTo>
                    <a:lnTo>
                      <a:pt x="30" y="25"/>
                    </a:lnTo>
                    <a:lnTo>
                      <a:pt x="32" y="26"/>
                    </a:lnTo>
                    <a:lnTo>
                      <a:pt x="34" y="27"/>
                    </a:lnTo>
                    <a:lnTo>
                      <a:pt x="35" y="27"/>
                    </a:lnTo>
                    <a:lnTo>
                      <a:pt x="36" y="27"/>
                    </a:lnTo>
                    <a:lnTo>
                      <a:pt x="38" y="27"/>
                    </a:lnTo>
                    <a:lnTo>
                      <a:pt x="39" y="27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2" y="26"/>
                    </a:lnTo>
                    <a:lnTo>
                      <a:pt x="43" y="25"/>
                    </a:lnTo>
                    <a:lnTo>
                      <a:pt x="44" y="24"/>
                    </a:lnTo>
                    <a:lnTo>
                      <a:pt x="44" y="22"/>
                    </a:lnTo>
                    <a:lnTo>
                      <a:pt x="44" y="20"/>
                    </a:lnTo>
                    <a:lnTo>
                      <a:pt x="44" y="18"/>
                    </a:lnTo>
                    <a:lnTo>
                      <a:pt x="43" y="16"/>
                    </a:lnTo>
                    <a:lnTo>
                      <a:pt x="42" y="14"/>
                    </a:lnTo>
                    <a:lnTo>
                      <a:pt x="40" y="12"/>
                    </a:lnTo>
                    <a:lnTo>
                      <a:pt x="39" y="11"/>
                    </a:lnTo>
                    <a:lnTo>
                      <a:pt x="37" y="10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5" name="Freeform 366"/>
              <p:cNvSpPr>
                <a:spLocks/>
              </p:cNvSpPr>
              <p:nvPr/>
            </p:nvSpPr>
            <p:spPr bwMode="auto">
              <a:xfrm>
                <a:off x="4327" y="1744"/>
                <a:ext cx="53" cy="47"/>
              </a:xfrm>
              <a:custGeom>
                <a:avLst/>
                <a:gdLst>
                  <a:gd name="T0" fmla="*/ 45 w 53"/>
                  <a:gd name="T1" fmla="*/ 15 h 47"/>
                  <a:gd name="T2" fmla="*/ 45 w 53"/>
                  <a:gd name="T3" fmla="*/ 15 h 47"/>
                  <a:gd name="T4" fmla="*/ 44 w 53"/>
                  <a:gd name="T5" fmla="*/ 13 h 47"/>
                  <a:gd name="T6" fmla="*/ 42 w 53"/>
                  <a:gd name="T7" fmla="*/ 10 h 47"/>
                  <a:gd name="T8" fmla="*/ 40 w 53"/>
                  <a:gd name="T9" fmla="*/ 8 h 47"/>
                  <a:gd name="T10" fmla="*/ 38 w 53"/>
                  <a:gd name="T11" fmla="*/ 5 h 47"/>
                  <a:gd name="T12" fmla="*/ 35 w 53"/>
                  <a:gd name="T13" fmla="*/ 3 h 47"/>
                  <a:gd name="T14" fmla="*/ 32 w 53"/>
                  <a:gd name="T15" fmla="*/ 2 h 47"/>
                  <a:gd name="T16" fmla="*/ 28 w 53"/>
                  <a:gd name="T17" fmla="*/ 1 h 47"/>
                  <a:gd name="T18" fmla="*/ 25 w 53"/>
                  <a:gd name="T19" fmla="*/ 1 h 47"/>
                  <a:gd name="T20" fmla="*/ 21 w 53"/>
                  <a:gd name="T21" fmla="*/ 1 h 47"/>
                  <a:gd name="T22" fmla="*/ 16 w 53"/>
                  <a:gd name="T23" fmla="*/ 1 h 47"/>
                  <a:gd name="T24" fmla="*/ 12 w 53"/>
                  <a:gd name="T25" fmla="*/ 3 h 47"/>
                  <a:gd name="T26" fmla="*/ 8 w 53"/>
                  <a:gd name="T27" fmla="*/ 6 h 47"/>
                  <a:gd name="T28" fmla="*/ 5 w 53"/>
                  <a:gd name="T29" fmla="*/ 9 h 47"/>
                  <a:gd name="T30" fmla="*/ 3 w 53"/>
                  <a:gd name="T31" fmla="*/ 13 h 47"/>
                  <a:gd name="T32" fmla="*/ 1 w 53"/>
                  <a:gd name="T33" fmla="*/ 17 h 47"/>
                  <a:gd name="T34" fmla="*/ 0 w 53"/>
                  <a:gd name="T35" fmla="*/ 22 h 47"/>
                  <a:gd name="T36" fmla="*/ 0 w 53"/>
                  <a:gd name="T37" fmla="*/ 26 h 47"/>
                  <a:gd name="T38" fmla="*/ 1 w 53"/>
                  <a:gd name="T39" fmla="*/ 31 h 47"/>
                  <a:gd name="T40" fmla="*/ 3 w 53"/>
                  <a:gd name="T41" fmla="*/ 35 h 47"/>
                  <a:gd name="T42" fmla="*/ 5 w 53"/>
                  <a:gd name="T43" fmla="*/ 39 h 47"/>
                  <a:gd name="T44" fmla="*/ 8 w 53"/>
                  <a:gd name="T45" fmla="*/ 42 h 47"/>
                  <a:gd name="T46" fmla="*/ 12 w 53"/>
                  <a:gd name="T47" fmla="*/ 45 h 47"/>
                  <a:gd name="T48" fmla="*/ 16 w 53"/>
                  <a:gd name="T49" fmla="*/ 46 h 47"/>
                  <a:gd name="T50" fmla="*/ 21 w 53"/>
                  <a:gd name="T51" fmla="*/ 47 h 47"/>
                  <a:gd name="T52" fmla="*/ 25 w 53"/>
                  <a:gd name="T53" fmla="*/ 47 h 47"/>
                  <a:gd name="T54" fmla="*/ 28 w 53"/>
                  <a:gd name="T55" fmla="*/ 47 h 47"/>
                  <a:gd name="T56" fmla="*/ 31 w 53"/>
                  <a:gd name="T57" fmla="*/ 46 h 47"/>
                  <a:gd name="T58" fmla="*/ 34 w 53"/>
                  <a:gd name="T59" fmla="*/ 45 h 47"/>
                  <a:gd name="T60" fmla="*/ 37 w 53"/>
                  <a:gd name="T61" fmla="*/ 43 h 47"/>
                  <a:gd name="T62" fmla="*/ 39 w 53"/>
                  <a:gd name="T63" fmla="*/ 41 h 47"/>
                  <a:gd name="T64" fmla="*/ 42 w 53"/>
                  <a:gd name="T65" fmla="*/ 38 h 47"/>
                  <a:gd name="T66" fmla="*/ 43 w 53"/>
                  <a:gd name="T67" fmla="*/ 36 h 47"/>
                  <a:gd name="T68" fmla="*/ 44 w 53"/>
                  <a:gd name="T69" fmla="*/ 34 h 47"/>
                  <a:gd name="T70" fmla="*/ 45 w 53"/>
                  <a:gd name="T71" fmla="*/ 34 h 47"/>
                  <a:gd name="T72" fmla="*/ 46 w 53"/>
                  <a:gd name="T73" fmla="*/ 34 h 47"/>
                  <a:gd name="T74" fmla="*/ 49 w 53"/>
                  <a:gd name="T75" fmla="*/ 33 h 47"/>
                  <a:gd name="T76" fmla="*/ 51 w 53"/>
                  <a:gd name="T77" fmla="*/ 30 h 47"/>
                  <a:gd name="T78" fmla="*/ 52 w 53"/>
                  <a:gd name="T79" fmla="*/ 27 h 47"/>
                  <a:gd name="T80" fmla="*/ 52 w 53"/>
                  <a:gd name="T81" fmla="*/ 23 h 47"/>
                  <a:gd name="T82" fmla="*/ 51 w 53"/>
                  <a:gd name="T83" fmla="*/ 19 h 47"/>
                  <a:gd name="T84" fmla="*/ 49 w 53"/>
                  <a:gd name="T85" fmla="*/ 16 h 47"/>
                  <a:gd name="T86" fmla="*/ 46 w 53"/>
                  <a:gd name="T87" fmla="*/ 1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3" h="47">
                    <a:moveTo>
                      <a:pt x="45" y="15"/>
                    </a:moveTo>
                    <a:lnTo>
                      <a:pt x="45" y="15"/>
                    </a:lnTo>
                    <a:lnTo>
                      <a:pt x="45" y="15"/>
                    </a:lnTo>
                    <a:lnTo>
                      <a:pt x="45" y="15"/>
                    </a:lnTo>
                    <a:lnTo>
                      <a:pt x="45" y="15"/>
                    </a:lnTo>
                    <a:lnTo>
                      <a:pt x="44" y="13"/>
                    </a:lnTo>
                    <a:lnTo>
                      <a:pt x="43" y="12"/>
                    </a:lnTo>
                    <a:lnTo>
                      <a:pt x="42" y="10"/>
                    </a:lnTo>
                    <a:lnTo>
                      <a:pt x="41" y="9"/>
                    </a:lnTo>
                    <a:lnTo>
                      <a:pt x="40" y="8"/>
                    </a:lnTo>
                    <a:lnTo>
                      <a:pt x="39" y="6"/>
                    </a:lnTo>
                    <a:lnTo>
                      <a:pt x="38" y="5"/>
                    </a:lnTo>
                    <a:lnTo>
                      <a:pt x="36" y="4"/>
                    </a:lnTo>
                    <a:lnTo>
                      <a:pt x="35" y="3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0" y="1"/>
                    </a:lnTo>
                    <a:lnTo>
                      <a:pt x="28" y="1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3" y="0"/>
                    </a:lnTo>
                    <a:lnTo>
                      <a:pt x="21" y="1"/>
                    </a:lnTo>
                    <a:lnTo>
                      <a:pt x="18" y="1"/>
                    </a:lnTo>
                    <a:lnTo>
                      <a:pt x="16" y="1"/>
                    </a:lnTo>
                    <a:lnTo>
                      <a:pt x="14" y="2"/>
                    </a:lnTo>
                    <a:lnTo>
                      <a:pt x="12" y="3"/>
                    </a:lnTo>
                    <a:lnTo>
                      <a:pt x="10" y="4"/>
                    </a:lnTo>
                    <a:lnTo>
                      <a:pt x="8" y="6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4" y="11"/>
                    </a:lnTo>
                    <a:lnTo>
                      <a:pt x="3" y="13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0" y="19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9"/>
                    </a:lnTo>
                    <a:lnTo>
                      <a:pt x="1" y="31"/>
                    </a:lnTo>
                    <a:lnTo>
                      <a:pt x="1" y="33"/>
                    </a:lnTo>
                    <a:lnTo>
                      <a:pt x="3" y="35"/>
                    </a:lnTo>
                    <a:lnTo>
                      <a:pt x="4" y="37"/>
                    </a:lnTo>
                    <a:lnTo>
                      <a:pt x="5" y="39"/>
                    </a:lnTo>
                    <a:lnTo>
                      <a:pt x="7" y="41"/>
                    </a:lnTo>
                    <a:lnTo>
                      <a:pt x="8" y="42"/>
                    </a:lnTo>
                    <a:lnTo>
                      <a:pt x="10" y="43"/>
                    </a:lnTo>
                    <a:lnTo>
                      <a:pt x="12" y="45"/>
                    </a:lnTo>
                    <a:lnTo>
                      <a:pt x="14" y="46"/>
                    </a:lnTo>
                    <a:lnTo>
                      <a:pt x="16" y="46"/>
                    </a:lnTo>
                    <a:lnTo>
                      <a:pt x="18" y="47"/>
                    </a:lnTo>
                    <a:lnTo>
                      <a:pt x="21" y="47"/>
                    </a:lnTo>
                    <a:lnTo>
                      <a:pt x="23" y="47"/>
                    </a:lnTo>
                    <a:lnTo>
                      <a:pt x="25" y="47"/>
                    </a:lnTo>
                    <a:lnTo>
                      <a:pt x="27" y="47"/>
                    </a:lnTo>
                    <a:lnTo>
                      <a:pt x="28" y="47"/>
                    </a:lnTo>
                    <a:lnTo>
                      <a:pt x="30" y="46"/>
                    </a:lnTo>
                    <a:lnTo>
                      <a:pt x="31" y="46"/>
                    </a:lnTo>
                    <a:lnTo>
                      <a:pt x="33" y="45"/>
                    </a:lnTo>
                    <a:lnTo>
                      <a:pt x="34" y="45"/>
                    </a:lnTo>
                    <a:lnTo>
                      <a:pt x="36" y="44"/>
                    </a:lnTo>
                    <a:lnTo>
                      <a:pt x="37" y="43"/>
                    </a:lnTo>
                    <a:lnTo>
                      <a:pt x="38" y="42"/>
                    </a:lnTo>
                    <a:lnTo>
                      <a:pt x="39" y="41"/>
                    </a:lnTo>
                    <a:lnTo>
                      <a:pt x="41" y="40"/>
                    </a:lnTo>
                    <a:lnTo>
                      <a:pt x="42" y="38"/>
                    </a:lnTo>
                    <a:lnTo>
                      <a:pt x="43" y="37"/>
                    </a:lnTo>
                    <a:lnTo>
                      <a:pt x="43" y="36"/>
                    </a:lnTo>
                    <a:lnTo>
                      <a:pt x="44" y="34"/>
                    </a:lnTo>
                    <a:lnTo>
                      <a:pt x="44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6" y="34"/>
                    </a:lnTo>
                    <a:lnTo>
                      <a:pt x="48" y="34"/>
                    </a:lnTo>
                    <a:lnTo>
                      <a:pt x="49" y="33"/>
                    </a:lnTo>
                    <a:lnTo>
                      <a:pt x="50" y="32"/>
                    </a:lnTo>
                    <a:lnTo>
                      <a:pt x="51" y="30"/>
                    </a:lnTo>
                    <a:lnTo>
                      <a:pt x="52" y="28"/>
                    </a:lnTo>
                    <a:lnTo>
                      <a:pt x="52" y="27"/>
                    </a:lnTo>
                    <a:lnTo>
                      <a:pt x="53" y="25"/>
                    </a:lnTo>
                    <a:lnTo>
                      <a:pt x="52" y="23"/>
                    </a:lnTo>
                    <a:lnTo>
                      <a:pt x="52" y="21"/>
                    </a:lnTo>
                    <a:lnTo>
                      <a:pt x="51" y="19"/>
                    </a:lnTo>
                    <a:lnTo>
                      <a:pt x="50" y="18"/>
                    </a:lnTo>
                    <a:lnTo>
                      <a:pt x="49" y="16"/>
                    </a:lnTo>
                    <a:lnTo>
                      <a:pt x="48" y="15"/>
                    </a:lnTo>
                    <a:lnTo>
                      <a:pt x="46" y="15"/>
                    </a:lnTo>
                    <a:lnTo>
                      <a:pt x="45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6" name="Freeform 367"/>
              <p:cNvSpPr>
                <a:spLocks/>
              </p:cNvSpPr>
              <p:nvPr/>
            </p:nvSpPr>
            <p:spPr bwMode="auto">
              <a:xfrm>
                <a:off x="4330" y="1748"/>
                <a:ext cx="47" cy="40"/>
              </a:xfrm>
              <a:custGeom>
                <a:avLst/>
                <a:gdLst>
                  <a:gd name="T0" fmla="*/ 41 w 47"/>
                  <a:gd name="T1" fmla="*/ 15 h 40"/>
                  <a:gd name="T2" fmla="*/ 40 w 47"/>
                  <a:gd name="T3" fmla="*/ 16 h 40"/>
                  <a:gd name="T4" fmla="*/ 39 w 47"/>
                  <a:gd name="T5" fmla="*/ 15 h 40"/>
                  <a:gd name="T6" fmla="*/ 38 w 47"/>
                  <a:gd name="T7" fmla="*/ 11 h 40"/>
                  <a:gd name="T8" fmla="*/ 36 w 47"/>
                  <a:gd name="T9" fmla="*/ 9 h 40"/>
                  <a:gd name="T10" fmla="*/ 34 w 47"/>
                  <a:gd name="T11" fmla="*/ 6 h 40"/>
                  <a:gd name="T12" fmla="*/ 31 w 47"/>
                  <a:gd name="T13" fmla="*/ 4 h 40"/>
                  <a:gd name="T14" fmla="*/ 29 w 47"/>
                  <a:gd name="T15" fmla="*/ 2 h 40"/>
                  <a:gd name="T16" fmla="*/ 25 w 47"/>
                  <a:gd name="T17" fmla="*/ 1 h 40"/>
                  <a:gd name="T18" fmla="*/ 22 w 47"/>
                  <a:gd name="T19" fmla="*/ 0 h 40"/>
                  <a:gd name="T20" fmla="*/ 18 w 47"/>
                  <a:gd name="T21" fmla="*/ 0 h 40"/>
                  <a:gd name="T22" fmla="*/ 14 w 47"/>
                  <a:gd name="T23" fmla="*/ 1 h 40"/>
                  <a:gd name="T24" fmla="*/ 11 w 47"/>
                  <a:gd name="T25" fmla="*/ 3 h 40"/>
                  <a:gd name="T26" fmla="*/ 7 w 47"/>
                  <a:gd name="T27" fmla="*/ 5 h 40"/>
                  <a:gd name="T28" fmla="*/ 5 w 47"/>
                  <a:gd name="T29" fmla="*/ 7 h 40"/>
                  <a:gd name="T30" fmla="*/ 3 w 47"/>
                  <a:gd name="T31" fmla="*/ 11 h 40"/>
                  <a:gd name="T32" fmla="*/ 1 w 47"/>
                  <a:gd name="T33" fmla="*/ 14 h 40"/>
                  <a:gd name="T34" fmla="*/ 0 w 47"/>
                  <a:gd name="T35" fmla="*/ 18 h 40"/>
                  <a:gd name="T36" fmla="*/ 0 w 47"/>
                  <a:gd name="T37" fmla="*/ 22 h 40"/>
                  <a:gd name="T38" fmla="*/ 1 w 47"/>
                  <a:gd name="T39" fmla="*/ 26 h 40"/>
                  <a:gd name="T40" fmla="*/ 3 w 47"/>
                  <a:gd name="T41" fmla="*/ 29 h 40"/>
                  <a:gd name="T42" fmla="*/ 5 w 47"/>
                  <a:gd name="T43" fmla="*/ 33 h 40"/>
                  <a:gd name="T44" fmla="*/ 7 w 47"/>
                  <a:gd name="T45" fmla="*/ 35 h 40"/>
                  <a:gd name="T46" fmla="*/ 11 w 47"/>
                  <a:gd name="T47" fmla="*/ 37 h 40"/>
                  <a:gd name="T48" fmla="*/ 14 w 47"/>
                  <a:gd name="T49" fmla="*/ 39 h 40"/>
                  <a:gd name="T50" fmla="*/ 18 w 47"/>
                  <a:gd name="T51" fmla="*/ 40 h 40"/>
                  <a:gd name="T52" fmla="*/ 22 w 47"/>
                  <a:gd name="T53" fmla="*/ 40 h 40"/>
                  <a:gd name="T54" fmla="*/ 25 w 47"/>
                  <a:gd name="T55" fmla="*/ 39 h 40"/>
                  <a:gd name="T56" fmla="*/ 28 w 47"/>
                  <a:gd name="T57" fmla="*/ 38 h 40"/>
                  <a:gd name="T58" fmla="*/ 31 w 47"/>
                  <a:gd name="T59" fmla="*/ 37 h 40"/>
                  <a:gd name="T60" fmla="*/ 33 w 47"/>
                  <a:gd name="T61" fmla="*/ 35 h 40"/>
                  <a:gd name="T62" fmla="*/ 36 w 47"/>
                  <a:gd name="T63" fmla="*/ 32 h 40"/>
                  <a:gd name="T64" fmla="*/ 37 w 47"/>
                  <a:gd name="T65" fmla="*/ 30 h 40"/>
                  <a:gd name="T66" fmla="*/ 39 w 47"/>
                  <a:gd name="T67" fmla="*/ 27 h 40"/>
                  <a:gd name="T68" fmla="*/ 39 w 47"/>
                  <a:gd name="T69" fmla="*/ 26 h 40"/>
                  <a:gd name="T70" fmla="*/ 40 w 47"/>
                  <a:gd name="T71" fmla="*/ 26 h 40"/>
                  <a:gd name="T72" fmla="*/ 41 w 47"/>
                  <a:gd name="T73" fmla="*/ 26 h 40"/>
                  <a:gd name="T74" fmla="*/ 42 w 47"/>
                  <a:gd name="T75" fmla="*/ 27 h 40"/>
                  <a:gd name="T76" fmla="*/ 43 w 47"/>
                  <a:gd name="T77" fmla="*/ 27 h 40"/>
                  <a:gd name="T78" fmla="*/ 45 w 47"/>
                  <a:gd name="T79" fmla="*/ 26 h 40"/>
                  <a:gd name="T80" fmla="*/ 46 w 47"/>
                  <a:gd name="T81" fmla="*/ 24 h 40"/>
                  <a:gd name="T82" fmla="*/ 47 w 47"/>
                  <a:gd name="T83" fmla="*/ 22 h 40"/>
                  <a:gd name="T84" fmla="*/ 47 w 47"/>
                  <a:gd name="T85" fmla="*/ 20 h 40"/>
                  <a:gd name="T86" fmla="*/ 46 w 47"/>
                  <a:gd name="T87" fmla="*/ 18 h 40"/>
                  <a:gd name="T88" fmla="*/ 45 w 47"/>
                  <a:gd name="T89" fmla="*/ 16 h 40"/>
                  <a:gd name="T90" fmla="*/ 43 w 47"/>
                  <a:gd name="T91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7" h="40">
                    <a:moveTo>
                      <a:pt x="42" y="15"/>
                    </a:moveTo>
                    <a:lnTo>
                      <a:pt x="41" y="15"/>
                    </a:lnTo>
                    <a:lnTo>
                      <a:pt x="41" y="16"/>
                    </a:lnTo>
                    <a:lnTo>
                      <a:pt x="40" y="16"/>
                    </a:lnTo>
                    <a:lnTo>
                      <a:pt x="39" y="16"/>
                    </a:lnTo>
                    <a:lnTo>
                      <a:pt x="39" y="15"/>
                    </a:lnTo>
                    <a:lnTo>
                      <a:pt x="39" y="13"/>
                    </a:lnTo>
                    <a:lnTo>
                      <a:pt x="38" y="11"/>
                    </a:lnTo>
                    <a:lnTo>
                      <a:pt x="37" y="10"/>
                    </a:lnTo>
                    <a:lnTo>
                      <a:pt x="36" y="9"/>
                    </a:lnTo>
                    <a:lnTo>
                      <a:pt x="35" y="7"/>
                    </a:lnTo>
                    <a:lnTo>
                      <a:pt x="34" y="6"/>
                    </a:lnTo>
                    <a:lnTo>
                      <a:pt x="33" y="5"/>
                    </a:lnTo>
                    <a:lnTo>
                      <a:pt x="31" y="4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2"/>
                    </a:lnTo>
                    <a:lnTo>
                      <a:pt x="11" y="3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9"/>
                    </a:lnTo>
                    <a:lnTo>
                      <a:pt x="3" y="11"/>
                    </a:lnTo>
                    <a:lnTo>
                      <a:pt x="2" y="12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1" y="24"/>
                    </a:lnTo>
                    <a:lnTo>
                      <a:pt x="1" y="26"/>
                    </a:lnTo>
                    <a:lnTo>
                      <a:pt x="2" y="28"/>
                    </a:lnTo>
                    <a:lnTo>
                      <a:pt x="3" y="29"/>
                    </a:lnTo>
                    <a:lnTo>
                      <a:pt x="4" y="31"/>
                    </a:lnTo>
                    <a:lnTo>
                      <a:pt x="5" y="33"/>
                    </a:lnTo>
                    <a:lnTo>
                      <a:pt x="6" y="34"/>
                    </a:lnTo>
                    <a:lnTo>
                      <a:pt x="7" y="35"/>
                    </a:lnTo>
                    <a:lnTo>
                      <a:pt x="9" y="36"/>
                    </a:lnTo>
                    <a:lnTo>
                      <a:pt x="11" y="37"/>
                    </a:lnTo>
                    <a:lnTo>
                      <a:pt x="12" y="38"/>
                    </a:lnTo>
                    <a:lnTo>
                      <a:pt x="14" y="39"/>
                    </a:lnTo>
                    <a:lnTo>
                      <a:pt x="16" y="39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2" y="40"/>
                    </a:lnTo>
                    <a:lnTo>
                      <a:pt x="23" y="39"/>
                    </a:lnTo>
                    <a:lnTo>
                      <a:pt x="25" y="39"/>
                    </a:lnTo>
                    <a:lnTo>
                      <a:pt x="27" y="39"/>
                    </a:lnTo>
                    <a:lnTo>
                      <a:pt x="28" y="38"/>
                    </a:lnTo>
                    <a:lnTo>
                      <a:pt x="29" y="37"/>
                    </a:lnTo>
                    <a:lnTo>
                      <a:pt x="31" y="37"/>
                    </a:lnTo>
                    <a:lnTo>
                      <a:pt x="32" y="36"/>
                    </a:lnTo>
                    <a:lnTo>
                      <a:pt x="33" y="35"/>
                    </a:lnTo>
                    <a:lnTo>
                      <a:pt x="35" y="33"/>
                    </a:lnTo>
                    <a:lnTo>
                      <a:pt x="36" y="32"/>
                    </a:lnTo>
                    <a:lnTo>
                      <a:pt x="36" y="31"/>
                    </a:lnTo>
                    <a:lnTo>
                      <a:pt x="37" y="30"/>
                    </a:lnTo>
                    <a:lnTo>
                      <a:pt x="38" y="28"/>
                    </a:lnTo>
                    <a:lnTo>
                      <a:pt x="39" y="27"/>
                    </a:lnTo>
                    <a:lnTo>
                      <a:pt x="39" y="25"/>
                    </a:lnTo>
                    <a:lnTo>
                      <a:pt x="39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1" y="26"/>
                    </a:lnTo>
                    <a:lnTo>
                      <a:pt x="41" y="26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2" y="27"/>
                    </a:lnTo>
                    <a:lnTo>
                      <a:pt x="43" y="27"/>
                    </a:lnTo>
                    <a:lnTo>
                      <a:pt x="44" y="26"/>
                    </a:lnTo>
                    <a:lnTo>
                      <a:pt x="45" y="26"/>
                    </a:lnTo>
                    <a:lnTo>
                      <a:pt x="45" y="25"/>
                    </a:lnTo>
                    <a:lnTo>
                      <a:pt x="46" y="24"/>
                    </a:lnTo>
                    <a:lnTo>
                      <a:pt x="46" y="23"/>
                    </a:lnTo>
                    <a:lnTo>
                      <a:pt x="47" y="22"/>
                    </a:lnTo>
                    <a:lnTo>
                      <a:pt x="47" y="21"/>
                    </a:lnTo>
                    <a:lnTo>
                      <a:pt x="47" y="20"/>
                    </a:lnTo>
                    <a:lnTo>
                      <a:pt x="46" y="19"/>
                    </a:lnTo>
                    <a:lnTo>
                      <a:pt x="46" y="18"/>
                    </a:lnTo>
                    <a:lnTo>
                      <a:pt x="45" y="17"/>
                    </a:lnTo>
                    <a:lnTo>
                      <a:pt x="45" y="16"/>
                    </a:lnTo>
                    <a:lnTo>
                      <a:pt x="44" y="16"/>
                    </a:lnTo>
                    <a:lnTo>
                      <a:pt x="43" y="15"/>
                    </a:lnTo>
                    <a:lnTo>
                      <a:pt x="42" y="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7" name="Freeform 368"/>
              <p:cNvSpPr>
                <a:spLocks/>
              </p:cNvSpPr>
              <p:nvPr/>
            </p:nvSpPr>
            <p:spPr bwMode="auto">
              <a:xfrm>
                <a:off x="4371" y="1771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3 h 3"/>
                  <a:gd name="T4" fmla="*/ 2 w 3"/>
                  <a:gd name="T5" fmla="*/ 2 h 3"/>
                  <a:gd name="T6" fmla="*/ 3 w 3"/>
                  <a:gd name="T7" fmla="*/ 2 h 3"/>
                  <a:gd name="T8" fmla="*/ 3 w 3"/>
                  <a:gd name="T9" fmla="*/ 1 h 3"/>
                  <a:gd name="T10" fmla="*/ 3 w 3"/>
                  <a:gd name="T11" fmla="*/ 1 h 3"/>
                  <a:gd name="T12" fmla="*/ 2 w 3"/>
                  <a:gd name="T13" fmla="*/ 0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0 w 3"/>
                  <a:gd name="T21" fmla="*/ 0 h 3"/>
                  <a:gd name="T22" fmla="*/ 0 w 3"/>
                  <a:gd name="T23" fmla="*/ 1 h 3"/>
                  <a:gd name="T24" fmla="*/ 0 w 3"/>
                  <a:gd name="T25" fmla="*/ 1 h 3"/>
                  <a:gd name="T26" fmla="*/ 0 w 3"/>
                  <a:gd name="T27" fmla="*/ 2 h 3"/>
                  <a:gd name="T28" fmla="*/ 0 w 3"/>
                  <a:gd name="T29" fmla="*/ 2 h 3"/>
                  <a:gd name="T30" fmla="*/ 1 w 3"/>
                  <a:gd name="T31" fmla="*/ 3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8" name="Freeform 369"/>
              <p:cNvSpPr>
                <a:spLocks/>
              </p:cNvSpPr>
              <p:nvPr/>
            </p:nvSpPr>
            <p:spPr bwMode="auto">
              <a:xfrm>
                <a:off x="4341" y="1776"/>
                <a:ext cx="19" cy="6"/>
              </a:xfrm>
              <a:custGeom>
                <a:avLst/>
                <a:gdLst>
                  <a:gd name="T0" fmla="*/ 0 w 19"/>
                  <a:gd name="T1" fmla="*/ 0 h 6"/>
                  <a:gd name="T2" fmla="*/ 0 w 19"/>
                  <a:gd name="T3" fmla="*/ 1 h 6"/>
                  <a:gd name="T4" fmla="*/ 0 w 19"/>
                  <a:gd name="T5" fmla="*/ 1 h 6"/>
                  <a:gd name="T6" fmla="*/ 1 w 19"/>
                  <a:gd name="T7" fmla="*/ 2 h 6"/>
                  <a:gd name="T8" fmla="*/ 1 w 19"/>
                  <a:gd name="T9" fmla="*/ 3 h 6"/>
                  <a:gd name="T10" fmla="*/ 1 w 19"/>
                  <a:gd name="T11" fmla="*/ 3 h 6"/>
                  <a:gd name="T12" fmla="*/ 2 w 19"/>
                  <a:gd name="T13" fmla="*/ 4 h 6"/>
                  <a:gd name="T14" fmla="*/ 3 w 19"/>
                  <a:gd name="T15" fmla="*/ 4 h 6"/>
                  <a:gd name="T16" fmla="*/ 3 w 19"/>
                  <a:gd name="T17" fmla="*/ 5 h 6"/>
                  <a:gd name="T18" fmla="*/ 5 w 19"/>
                  <a:gd name="T19" fmla="*/ 6 h 6"/>
                  <a:gd name="T20" fmla="*/ 6 w 19"/>
                  <a:gd name="T21" fmla="*/ 6 h 6"/>
                  <a:gd name="T22" fmla="*/ 7 w 19"/>
                  <a:gd name="T23" fmla="*/ 6 h 6"/>
                  <a:gd name="T24" fmla="*/ 8 w 19"/>
                  <a:gd name="T25" fmla="*/ 6 h 6"/>
                  <a:gd name="T26" fmla="*/ 9 w 19"/>
                  <a:gd name="T27" fmla="*/ 6 h 6"/>
                  <a:gd name="T28" fmla="*/ 10 w 19"/>
                  <a:gd name="T29" fmla="*/ 6 h 6"/>
                  <a:gd name="T30" fmla="*/ 10 w 19"/>
                  <a:gd name="T31" fmla="*/ 6 h 6"/>
                  <a:gd name="T32" fmla="*/ 11 w 19"/>
                  <a:gd name="T33" fmla="*/ 6 h 6"/>
                  <a:gd name="T34" fmla="*/ 19 w 19"/>
                  <a:gd name="T35" fmla="*/ 0 h 6"/>
                  <a:gd name="T36" fmla="*/ 0 w 19"/>
                  <a:gd name="T3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6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9" name="Freeform 370"/>
              <p:cNvSpPr>
                <a:spLocks/>
              </p:cNvSpPr>
              <p:nvPr/>
            </p:nvSpPr>
            <p:spPr bwMode="auto">
              <a:xfrm>
                <a:off x="4343" y="1777"/>
                <a:ext cx="12" cy="2"/>
              </a:xfrm>
              <a:custGeom>
                <a:avLst/>
                <a:gdLst>
                  <a:gd name="T0" fmla="*/ 0 w 12"/>
                  <a:gd name="T1" fmla="*/ 0 h 2"/>
                  <a:gd name="T2" fmla="*/ 1 w 12"/>
                  <a:gd name="T3" fmla="*/ 2 h 2"/>
                  <a:gd name="T4" fmla="*/ 9 w 12"/>
                  <a:gd name="T5" fmla="*/ 2 h 2"/>
                  <a:gd name="T6" fmla="*/ 12 w 12"/>
                  <a:gd name="T7" fmla="*/ 0 h 2"/>
                  <a:gd name="T8" fmla="*/ 0 w 1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">
                    <a:moveTo>
                      <a:pt x="0" y="0"/>
                    </a:moveTo>
                    <a:lnTo>
                      <a:pt x="1" y="2"/>
                    </a:lnTo>
                    <a:lnTo>
                      <a:pt x="9" y="2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0" name="Freeform 371"/>
              <p:cNvSpPr>
                <a:spLocks/>
              </p:cNvSpPr>
              <p:nvPr/>
            </p:nvSpPr>
            <p:spPr bwMode="auto">
              <a:xfrm>
                <a:off x="4338" y="1756"/>
                <a:ext cx="5" cy="5"/>
              </a:xfrm>
              <a:custGeom>
                <a:avLst/>
                <a:gdLst>
                  <a:gd name="T0" fmla="*/ 2 w 5"/>
                  <a:gd name="T1" fmla="*/ 5 h 5"/>
                  <a:gd name="T2" fmla="*/ 3 w 5"/>
                  <a:gd name="T3" fmla="*/ 5 h 5"/>
                  <a:gd name="T4" fmla="*/ 4 w 5"/>
                  <a:gd name="T5" fmla="*/ 4 h 5"/>
                  <a:gd name="T6" fmla="*/ 5 w 5"/>
                  <a:gd name="T7" fmla="*/ 4 h 5"/>
                  <a:gd name="T8" fmla="*/ 5 w 5"/>
                  <a:gd name="T9" fmla="*/ 3 h 5"/>
                  <a:gd name="T10" fmla="*/ 5 w 5"/>
                  <a:gd name="T11" fmla="*/ 2 h 5"/>
                  <a:gd name="T12" fmla="*/ 4 w 5"/>
                  <a:gd name="T13" fmla="*/ 1 h 5"/>
                  <a:gd name="T14" fmla="*/ 3 w 5"/>
                  <a:gd name="T15" fmla="*/ 1 h 5"/>
                  <a:gd name="T16" fmla="*/ 2 w 5"/>
                  <a:gd name="T17" fmla="*/ 0 h 5"/>
                  <a:gd name="T18" fmla="*/ 1 w 5"/>
                  <a:gd name="T19" fmla="*/ 1 h 5"/>
                  <a:gd name="T20" fmla="*/ 1 w 5"/>
                  <a:gd name="T21" fmla="*/ 1 h 5"/>
                  <a:gd name="T22" fmla="*/ 0 w 5"/>
                  <a:gd name="T23" fmla="*/ 2 h 5"/>
                  <a:gd name="T24" fmla="*/ 0 w 5"/>
                  <a:gd name="T25" fmla="*/ 3 h 5"/>
                  <a:gd name="T26" fmla="*/ 0 w 5"/>
                  <a:gd name="T27" fmla="*/ 4 h 5"/>
                  <a:gd name="T28" fmla="*/ 1 w 5"/>
                  <a:gd name="T29" fmla="*/ 4 h 5"/>
                  <a:gd name="T30" fmla="*/ 1 w 5"/>
                  <a:gd name="T31" fmla="*/ 5 h 5"/>
                  <a:gd name="T32" fmla="*/ 2 w 5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lnTo>
                      <a:pt x="3" y="5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1" name="Freeform 372"/>
              <p:cNvSpPr>
                <a:spLocks/>
              </p:cNvSpPr>
              <p:nvPr/>
            </p:nvSpPr>
            <p:spPr bwMode="auto">
              <a:xfrm>
                <a:off x="4353" y="1756"/>
                <a:ext cx="6" cy="6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5 w 6"/>
                  <a:gd name="T5" fmla="*/ 5 h 6"/>
                  <a:gd name="T6" fmla="*/ 6 w 6"/>
                  <a:gd name="T7" fmla="*/ 4 h 6"/>
                  <a:gd name="T8" fmla="*/ 6 w 6"/>
                  <a:gd name="T9" fmla="*/ 3 h 6"/>
                  <a:gd name="T10" fmla="*/ 6 w 6"/>
                  <a:gd name="T11" fmla="*/ 2 h 6"/>
                  <a:gd name="T12" fmla="*/ 5 w 6"/>
                  <a:gd name="T13" fmla="*/ 1 h 6"/>
                  <a:gd name="T14" fmla="*/ 4 w 6"/>
                  <a:gd name="T15" fmla="*/ 1 h 6"/>
                  <a:gd name="T16" fmla="*/ 3 w 6"/>
                  <a:gd name="T17" fmla="*/ 0 h 6"/>
                  <a:gd name="T18" fmla="*/ 3 w 6"/>
                  <a:gd name="T19" fmla="*/ 1 h 6"/>
                  <a:gd name="T20" fmla="*/ 2 w 6"/>
                  <a:gd name="T21" fmla="*/ 1 h 6"/>
                  <a:gd name="T22" fmla="*/ 2 w 6"/>
                  <a:gd name="T23" fmla="*/ 1 h 6"/>
                  <a:gd name="T24" fmla="*/ 1 w 6"/>
                  <a:gd name="T25" fmla="*/ 1 h 6"/>
                  <a:gd name="T26" fmla="*/ 1 w 6"/>
                  <a:gd name="T27" fmla="*/ 2 h 6"/>
                  <a:gd name="T28" fmla="*/ 1 w 6"/>
                  <a:gd name="T29" fmla="*/ 2 h 6"/>
                  <a:gd name="T30" fmla="*/ 0 w 6"/>
                  <a:gd name="T31" fmla="*/ 3 h 6"/>
                  <a:gd name="T32" fmla="*/ 0 w 6"/>
                  <a:gd name="T33" fmla="*/ 3 h 6"/>
                  <a:gd name="T34" fmla="*/ 0 w 6"/>
                  <a:gd name="T35" fmla="*/ 4 h 6"/>
                  <a:gd name="T36" fmla="*/ 1 w 6"/>
                  <a:gd name="T37" fmla="*/ 4 h 6"/>
                  <a:gd name="T38" fmla="*/ 1 w 6"/>
                  <a:gd name="T39" fmla="*/ 5 h 6"/>
                  <a:gd name="T40" fmla="*/ 1 w 6"/>
                  <a:gd name="T41" fmla="*/ 5 h 6"/>
                  <a:gd name="T42" fmla="*/ 2 w 6"/>
                  <a:gd name="T43" fmla="*/ 6 h 6"/>
                  <a:gd name="T44" fmla="*/ 2 w 6"/>
                  <a:gd name="T45" fmla="*/ 6 h 6"/>
                  <a:gd name="T46" fmla="*/ 3 w 6"/>
                  <a:gd name="T47" fmla="*/ 6 h 6"/>
                  <a:gd name="T48" fmla="*/ 3 w 6"/>
                  <a:gd name="T4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lnTo>
                      <a:pt x="4" y="6"/>
                    </a:lnTo>
                    <a:lnTo>
                      <a:pt x="5" y="5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2" name="Freeform 373"/>
              <p:cNvSpPr>
                <a:spLocks/>
              </p:cNvSpPr>
              <p:nvPr/>
            </p:nvSpPr>
            <p:spPr bwMode="auto">
              <a:xfrm>
                <a:off x="4340" y="1757"/>
                <a:ext cx="11" cy="14"/>
              </a:xfrm>
              <a:custGeom>
                <a:avLst/>
                <a:gdLst>
                  <a:gd name="T0" fmla="*/ 3 w 11"/>
                  <a:gd name="T1" fmla="*/ 12 h 14"/>
                  <a:gd name="T2" fmla="*/ 8 w 11"/>
                  <a:gd name="T3" fmla="*/ 3 h 14"/>
                  <a:gd name="T4" fmla="*/ 8 w 11"/>
                  <a:gd name="T5" fmla="*/ 0 h 14"/>
                  <a:gd name="T6" fmla="*/ 0 w 11"/>
                  <a:gd name="T7" fmla="*/ 14 h 14"/>
                  <a:gd name="T8" fmla="*/ 11 w 11"/>
                  <a:gd name="T9" fmla="*/ 14 h 14"/>
                  <a:gd name="T10" fmla="*/ 11 w 11"/>
                  <a:gd name="T11" fmla="*/ 12 h 14"/>
                  <a:gd name="T12" fmla="*/ 3 w 11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4">
                    <a:moveTo>
                      <a:pt x="3" y="12"/>
                    </a:moveTo>
                    <a:lnTo>
                      <a:pt x="8" y="3"/>
                    </a:lnTo>
                    <a:lnTo>
                      <a:pt x="8" y="0"/>
                    </a:lnTo>
                    <a:lnTo>
                      <a:pt x="0" y="14"/>
                    </a:lnTo>
                    <a:lnTo>
                      <a:pt x="11" y="14"/>
                    </a:lnTo>
                    <a:lnTo>
                      <a:pt x="11" y="12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34" name="Rectangle 375"/>
            <p:cNvSpPr>
              <a:spLocks noChangeArrowheads="1"/>
            </p:cNvSpPr>
            <p:nvPr/>
          </p:nvSpPr>
          <p:spPr bwMode="auto">
            <a:xfrm>
              <a:off x="6137275" y="2740025"/>
              <a:ext cx="455613" cy="277813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35" name="Rectangle 376"/>
            <p:cNvSpPr>
              <a:spLocks noChangeArrowheads="1"/>
            </p:cNvSpPr>
            <p:nvPr/>
          </p:nvSpPr>
          <p:spPr bwMode="auto">
            <a:xfrm>
              <a:off x="6592888" y="2741613"/>
              <a:ext cx="455613" cy="277813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436" name="Picture 377"/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32513" y="2459038"/>
              <a:ext cx="461963" cy="287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37" name="Group 380"/>
            <p:cNvGrpSpPr>
              <a:grpSpLocks/>
            </p:cNvGrpSpPr>
            <p:nvPr/>
          </p:nvGrpSpPr>
          <p:grpSpPr bwMode="auto">
            <a:xfrm>
              <a:off x="6711950" y="2457450"/>
              <a:ext cx="187325" cy="277813"/>
              <a:chOff x="4228" y="1548"/>
              <a:chExt cx="118" cy="175"/>
            </a:xfrm>
          </p:grpSpPr>
          <p:pic>
            <p:nvPicPr>
              <p:cNvPr id="438" name="Picture 378"/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228" y="1548"/>
                <a:ext cx="118" cy="1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39" name="Picture 379"/>
              <p:cNvPicPr>
                <a:picLocks noChangeAspect="1" noChangeArrowheads="1"/>
              </p:cNvPicPr>
              <p:nvPr/>
            </p:nvPicPr>
            <p:blipFill>
              <a:blip r:embed="rId1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228" y="1548"/>
                <a:ext cx="118" cy="1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542" name="グループ化 541"/>
          <p:cNvGrpSpPr/>
          <p:nvPr/>
        </p:nvGrpSpPr>
        <p:grpSpPr>
          <a:xfrm>
            <a:off x="4215034" y="4136015"/>
            <a:ext cx="578287" cy="473924"/>
            <a:chOff x="3208338" y="3263901"/>
            <a:chExt cx="990600" cy="792163"/>
          </a:xfrm>
        </p:grpSpPr>
        <p:pic>
          <p:nvPicPr>
            <p:cNvPr id="543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44" name="Picture 9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45" name="グループ化 544"/>
          <p:cNvGrpSpPr/>
          <p:nvPr/>
        </p:nvGrpSpPr>
        <p:grpSpPr>
          <a:xfrm>
            <a:off x="4217965" y="4637270"/>
            <a:ext cx="565731" cy="484384"/>
            <a:chOff x="6099175" y="2339975"/>
            <a:chExt cx="990600" cy="790575"/>
          </a:xfrm>
        </p:grpSpPr>
        <p:pic>
          <p:nvPicPr>
            <p:cNvPr id="546" name="Picture 26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99175" y="2339975"/>
              <a:ext cx="990600" cy="790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547" name="Group 271"/>
            <p:cNvGrpSpPr>
              <a:grpSpLocks/>
            </p:cNvGrpSpPr>
            <p:nvPr/>
          </p:nvGrpSpPr>
          <p:grpSpPr bwMode="auto">
            <a:xfrm>
              <a:off x="6137275" y="2454275"/>
              <a:ext cx="911225" cy="560388"/>
              <a:chOff x="3866" y="1546"/>
              <a:chExt cx="574" cy="353"/>
            </a:xfrm>
          </p:grpSpPr>
          <p:sp>
            <p:nvSpPr>
              <p:cNvPr id="656" name="Rectangle 269"/>
              <p:cNvSpPr>
                <a:spLocks noChangeArrowheads="1"/>
              </p:cNvSpPr>
              <p:nvPr/>
            </p:nvSpPr>
            <p:spPr bwMode="auto">
              <a:xfrm>
                <a:off x="3866" y="1546"/>
                <a:ext cx="574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57" name="Rectangle 270"/>
              <p:cNvSpPr>
                <a:spLocks noChangeArrowheads="1"/>
              </p:cNvSpPr>
              <p:nvPr/>
            </p:nvSpPr>
            <p:spPr bwMode="auto">
              <a:xfrm>
                <a:off x="3866" y="1546"/>
                <a:ext cx="574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</p:grpSp>
        <p:grpSp>
          <p:nvGrpSpPr>
            <p:cNvPr id="548" name="Group 320"/>
            <p:cNvGrpSpPr>
              <a:grpSpLocks/>
            </p:cNvGrpSpPr>
            <p:nvPr/>
          </p:nvGrpSpPr>
          <p:grpSpPr bwMode="auto">
            <a:xfrm>
              <a:off x="6189663" y="2771775"/>
              <a:ext cx="366713" cy="215900"/>
              <a:chOff x="3899" y="1746"/>
              <a:chExt cx="231" cy="136"/>
            </a:xfrm>
          </p:grpSpPr>
          <p:sp>
            <p:nvSpPr>
              <p:cNvPr id="609" name="Freeform 273"/>
              <p:cNvSpPr>
                <a:spLocks/>
              </p:cNvSpPr>
              <p:nvPr/>
            </p:nvSpPr>
            <p:spPr bwMode="auto">
              <a:xfrm>
                <a:off x="4076" y="1796"/>
                <a:ext cx="43" cy="52"/>
              </a:xfrm>
              <a:custGeom>
                <a:avLst/>
                <a:gdLst>
                  <a:gd name="T0" fmla="*/ 1 w 43"/>
                  <a:gd name="T1" fmla="*/ 3 h 52"/>
                  <a:gd name="T2" fmla="*/ 2 w 43"/>
                  <a:gd name="T3" fmla="*/ 1 h 52"/>
                  <a:gd name="T4" fmla="*/ 3 w 43"/>
                  <a:gd name="T5" fmla="*/ 1 h 52"/>
                  <a:gd name="T6" fmla="*/ 5 w 43"/>
                  <a:gd name="T7" fmla="*/ 0 h 52"/>
                  <a:gd name="T8" fmla="*/ 8 w 43"/>
                  <a:gd name="T9" fmla="*/ 0 h 52"/>
                  <a:gd name="T10" fmla="*/ 10 w 43"/>
                  <a:gd name="T11" fmla="*/ 0 h 52"/>
                  <a:gd name="T12" fmla="*/ 13 w 43"/>
                  <a:gd name="T13" fmla="*/ 0 h 52"/>
                  <a:gd name="T14" fmla="*/ 16 w 43"/>
                  <a:gd name="T15" fmla="*/ 1 h 52"/>
                  <a:gd name="T16" fmla="*/ 20 w 43"/>
                  <a:gd name="T17" fmla="*/ 1 h 52"/>
                  <a:gd name="T18" fmla="*/ 23 w 43"/>
                  <a:gd name="T19" fmla="*/ 2 h 52"/>
                  <a:gd name="T20" fmla="*/ 26 w 43"/>
                  <a:gd name="T21" fmla="*/ 2 h 52"/>
                  <a:gd name="T22" fmla="*/ 28 w 43"/>
                  <a:gd name="T23" fmla="*/ 3 h 52"/>
                  <a:gd name="T24" fmla="*/ 31 w 43"/>
                  <a:gd name="T25" fmla="*/ 3 h 52"/>
                  <a:gd name="T26" fmla="*/ 33 w 43"/>
                  <a:gd name="T27" fmla="*/ 4 h 52"/>
                  <a:gd name="T28" fmla="*/ 35 w 43"/>
                  <a:gd name="T29" fmla="*/ 4 h 52"/>
                  <a:gd name="T30" fmla="*/ 36 w 43"/>
                  <a:gd name="T31" fmla="*/ 5 h 52"/>
                  <a:gd name="T32" fmla="*/ 36 w 43"/>
                  <a:gd name="T33" fmla="*/ 5 h 52"/>
                  <a:gd name="T34" fmla="*/ 36 w 43"/>
                  <a:gd name="T35" fmla="*/ 5 h 52"/>
                  <a:gd name="T36" fmla="*/ 36 w 43"/>
                  <a:gd name="T37" fmla="*/ 4 h 52"/>
                  <a:gd name="T38" fmla="*/ 36 w 43"/>
                  <a:gd name="T39" fmla="*/ 4 h 52"/>
                  <a:gd name="T40" fmla="*/ 37 w 43"/>
                  <a:gd name="T41" fmla="*/ 3 h 52"/>
                  <a:gd name="T42" fmla="*/ 37 w 43"/>
                  <a:gd name="T43" fmla="*/ 3 h 52"/>
                  <a:gd name="T44" fmla="*/ 38 w 43"/>
                  <a:gd name="T45" fmla="*/ 3 h 52"/>
                  <a:gd name="T46" fmla="*/ 39 w 43"/>
                  <a:gd name="T47" fmla="*/ 2 h 52"/>
                  <a:gd name="T48" fmla="*/ 40 w 43"/>
                  <a:gd name="T49" fmla="*/ 2 h 52"/>
                  <a:gd name="T50" fmla="*/ 41 w 43"/>
                  <a:gd name="T51" fmla="*/ 2 h 52"/>
                  <a:gd name="T52" fmla="*/ 42 w 43"/>
                  <a:gd name="T53" fmla="*/ 3 h 52"/>
                  <a:gd name="T54" fmla="*/ 42 w 43"/>
                  <a:gd name="T55" fmla="*/ 3 h 52"/>
                  <a:gd name="T56" fmla="*/ 43 w 43"/>
                  <a:gd name="T57" fmla="*/ 3 h 52"/>
                  <a:gd name="T58" fmla="*/ 43 w 43"/>
                  <a:gd name="T59" fmla="*/ 3 h 52"/>
                  <a:gd name="T60" fmla="*/ 43 w 43"/>
                  <a:gd name="T61" fmla="*/ 4 h 52"/>
                  <a:gd name="T62" fmla="*/ 43 w 43"/>
                  <a:gd name="T63" fmla="*/ 4 h 52"/>
                  <a:gd name="T64" fmla="*/ 43 w 43"/>
                  <a:gd name="T65" fmla="*/ 4 h 52"/>
                  <a:gd name="T66" fmla="*/ 43 w 43"/>
                  <a:gd name="T67" fmla="*/ 52 h 52"/>
                  <a:gd name="T68" fmla="*/ 36 w 43"/>
                  <a:gd name="T69" fmla="*/ 52 h 52"/>
                  <a:gd name="T70" fmla="*/ 36 w 43"/>
                  <a:gd name="T71" fmla="*/ 49 h 52"/>
                  <a:gd name="T72" fmla="*/ 36 w 43"/>
                  <a:gd name="T73" fmla="*/ 42 h 52"/>
                  <a:gd name="T74" fmla="*/ 36 w 43"/>
                  <a:gd name="T75" fmla="*/ 34 h 52"/>
                  <a:gd name="T76" fmla="*/ 36 w 43"/>
                  <a:gd name="T77" fmla="*/ 31 h 52"/>
                  <a:gd name="T78" fmla="*/ 35 w 43"/>
                  <a:gd name="T79" fmla="*/ 30 h 52"/>
                  <a:gd name="T80" fmla="*/ 33 w 43"/>
                  <a:gd name="T81" fmla="*/ 30 h 52"/>
                  <a:gd name="T82" fmla="*/ 31 w 43"/>
                  <a:gd name="T83" fmla="*/ 29 h 52"/>
                  <a:gd name="T84" fmla="*/ 29 w 43"/>
                  <a:gd name="T85" fmla="*/ 29 h 52"/>
                  <a:gd name="T86" fmla="*/ 27 w 43"/>
                  <a:gd name="T87" fmla="*/ 28 h 52"/>
                  <a:gd name="T88" fmla="*/ 25 w 43"/>
                  <a:gd name="T89" fmla="*/ 28 h 52"/>
                  <a:gd name="T90" fmla="*/ 22 w 43"/>
                  <a:gd name="T91" fmla="*/ 27 h 52"/>
                  <a:gd name="T92" fmla="*/ 20 w 43"/>
                  <a:gd name="T93" fmla="*/ 26 h 52"/>
                  <a:gd name="T94" fmla="*/ 17 w 43"/>
                  <a:gd name="T95" fmla="*/ 25 h 52"/>
                  <a:gd name="T96" fmla="*/ 14 w 43"/>
                  <a:gd name="T97" fmla="*/ 25 h 52"/>
                  <a:gd name="T98" fmla="*/ 12 w 43"/>
                  <a:gd name="T99" fmla="*/ 24 h 52"/>
                  <a:gd name="T100" fmla="*/ 9 w 43"/>
                  <a:gd name="T101" fmla="*/ 23 h 52"/>
                  <a:gd name="T102" fmla="*/ 7 w 43"/>
                  <a:gd name="T103" fmla="*/ 23 h 52"/>
                  <a:gd name="T104" fmla="*/ 4 w 43"/>
                  <a:gd name="T105" fmla="*/ 22 h 52"/>
                  <a:gd name="T106" fmla="*/ 2 w 43"/>
                  <a:gd name="T107" fmla="*/ 22 h 52"/>
                  <a:gd name="T108" fmla="*/ 0 w 43"/>
                  <a:gd name="T109" fmla="*/ 21 h 52"/>
                  <a:gd name="T110" fmla="*/ 1 w 43"/>
                  <a:gd name="T111" fmla="*/ 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2">
                    <a:moveTo>
                      <a:pt x="1" y="3"/>
                    </a:moveTo>
                    <a:lnTo>
                      <a:pt x="2" y="1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20" y="1"/>
                    </a:lnTo>
                    <a:lnTo>
                      <a:pt x="23" y="2"/>
                    </a:lnTo>
                    <a:lnTo>
                      <a:pt x="26" y="2"/>
                    </a:lnTo>
                    <a:lnTo>
                      <a:pt x="28" y="3"/>
                    </a:lnTo>
                    <a:lnTo>
                      <a:pt x="31" y="3"/>
                    </a:lnTo>
                    <a:lnTo>
                      <a:pt x="33" y="4"/>
                    </a:lnTo>
                    <a:lnTo>
                      <a:pt x="35" y="4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9" y="2"/>
                    </a:lnTo>
                    <a:lnTo>
                      <a:pt x="40" y="2"/>
                    </a:lnTo>
                    <a:lnTo>
                      <a:pt x="41" y="2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52"/>
                    </a:lnTo>
                    <a:lnTo>
                      <a:pt x="36" y="52"/>
                    </a:lnTo>
                    <a:lnTo>
                      <a:pt x="36" y="49"/>
                    </a:lnTo>
                    <a:lnTo>
                      <a:pt x="36" y="42"/>
                    </a:lnTo>
                    <a:lnTo>
                      <a:pt x="36" y="34"/>
                    </a:lnTo>
                    <a:lnTo>
                      <a:pt x="36" y="31"/>
                    </a:lnTo>
                    <a:lnTo>
                      <a:pt x="35" y="30"/>
                    </a:lnTo>
                    <a:lnTo>
                      <a:pt x="33" y="30"/>
                    </a:lnTo>
                    <a:lnTo>
                      <a:pt x="31" y="29"/>
                    </a:lnTo>
                    <a:lnTo>
                      <a:pt x="29" y="29"/>
                    </a:lnTo>
                    <a:lnTo>
                      <a:pt x="27" y="28"/>
                    </a:lnTo>
                    <a:lnTo>
                      <a:pt x="25" y="28"/>
                    </a:lnTo>
                    <a:lnTo>
                      <a:pt x="22" y="27"/>
                    </a:lnTo>
                    <a:lnTo>
                      <a:pt x="20" y="26"/>
                    </a:lnTo>
                    <a:lnTo>
                      <a:pt x="17" y="25"/>
                    </a:lnTo>
                    <a:lnTo>
                      <a:pt x="14" y="25"/>
                    </a:lnTo>
                    <a:lnTo>
                      <a:pt x="12" y="24"/>
                    </a:lnTo>
                    <a:lnTo>
                      <a:pt x="9" y="23"/>
                    </a:lnTo>
                    <a:lnTo>
                      <a:pt x="7" y="23"/>
                    </a:lnTo>
                    <a:lnTo>
                      <a:pt x="4" y="22"/>
                    </a:lnTo>
                    <a:lnTo>
                      <a:pt x="2" y="22"/>
                    </a:lnTo>
                    <a:lnTo>
                      <a:pt x="0" y="21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10" name="Freeform 274"/>
              <p:cNvSpPr>
                <a:spLocks/>
              </p:cNvSpPr>
              <p:nvPr/>
            </p:nvSpPr>
            <p:spPr bwMode="auto">
              <a:xfrm>
                <a:off x="4065" y="1785"/>
                <a:ext cx="25" cy="22"/>
              </a:xfrm>
              <a:custGeom>
                <a:avLst/>
                <a:gdLst>
                  <a:gd name="T0" fmla="*/ 25 w 25"/>
                  <a:gd name="T1" fmla="*/ 22 h 22"/>
                  <a:gd name="T2" fmla="*/ 25 w 25"/>
                  <a:gd name="T3" fmla="*/ 0 h 22"/>
                  <a:gd name="T4" fmla="*/ 0 w 25"/>
                  <a:gd name="T5" fmla="*/ 5 h 22"/>
                  <a:gd name="T6" fmla="*/ 0 w 25"/>
                  <a:gd name="T7" fmla="*/ 22 h 22"/>
                  <a:gd name="T8" fmla="*/ 25 w 25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2">
                    <a:moveTo>
                      <a:pt x="25" y="22"/>
                    </a:moveTo>
                    <a:lnTo>
                      <a:pt x="25" y="0"/>
                    </a:lnTo>
                    <a:lnTo>
                      <a:pt x="0" y="5"/>
                    </a:lnTo>
                    <a:lnTo>
                      <a:pt x="0" y="22"/>
                    </a:lnTo>
                    <a:lnTo>
                      <a:pt x="25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11" name="Freeform 275"/>
              <p:cNvSpPr>
                <a:spLocks/>
              </p:cNvSpPr>
              <p:nvPr/>
            </p:nvSpPr>
            <p:spPr bwMode="auto">
              <a:xfrm>
                <a:off x="4069" y="1791"/>
                <a:ext cx="17" cy="26"/>
              </a:xfrm>
              <a:custGeom>
                <a:avLst/>
                <a:gdLst>
                  <a:gd name="T0" fmla="*/ 17 w 17"/>
                  <a:gd name="T1" fmla="*/ 0 h 26"/>
                  <a:gd name="T2" fmla="*/ 0 w 17"/>
                  <a:gd name="T3" fmla="*/ 0 h 26"/>
                  <a:gd name="T4" fmla="*/ 0 w 17"/>
                  <a:gd name="T5" fmla="*/ 26 h 26"/>
                  <a:gd name="T6" fmla="*/ 6 w 17"/>
                  <a:gd name="T7" fmla="*/ 26 h 26"/>
                  <a:gd name="T8" fmla="*/ 17 w 17"/>
                  <a:gd name="T9" fmla="*/ 25 h 26"/>
                  <a:gd name="T10" fmla="*/ 17 w 17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6">
                    <a:moveTo>
                      <a:pt x="17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6" y="26"/>
                    </a:lnTo>
                    <a:lnTo>
                      <a:pt x="17" y="2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12" name="Freeform 276"/>
              <p:cNvSpPr>
                <a:spLocks/>
              </p:cNvSpPr>
              <p:nvPr/>
            </p:nvSpPr>
            <p:spPr bwMode="auto">
              <a:xfrm>
                <a:off x="4049" y="1798"/>
                <a:ext cx="61" cy="48"/>
              </a:xfrm>
              <a:custGeom>
                <a:avLst/>
                <a:gdLst>
                  <a:gd name="T0" fmla="*/ 14 w 61"/>
                  <a:gd name="T1" fmla="*/ 0 h 48"/>
                  <a:gd name="T2" fmla="*/ 13 w 61"/>
                  <a:gd name="T3" fmla="*/ 0 h 48"/>
                  <a:gd name="T4" fmla="*/ 13 w 61"/>
                  <a:gd name="T5" fmla="*/ 0 h 48"/>
                  <a:gd name="T6" fmla="*/ 12 w 61"/>
                  <a:gd name="T7" fmla="*/ 0 h 48"/>
                  <a:gd name="T8" fmla="*/ 11 w 61"/>
                  <a:gd name="T9" fmla="*/ 1 h 48"/>
                  <a:gd name="T10" fmla="*/ 9 w 61"/>
                  <a:gd name="T11" fmla="*/ 1 h 48"/>
                  <a:gd name="T12" fmla="*/ 8 w 61"/>
                  <a:gd name="T13" fmla="*/ 2 h 48"/>
                  <a:gd name="T14" fmla="*/ 7 w 61"/>
                  <a:gd name="T15" fmla="*/ 3 h 48"/>
                  <a:gd name="T16" fmla="*/ 5 w 61"/>
                  <a:gd name="T17" fmla="*/ 4 h 48"/>
                  <a:gd name="T18" fmla="*/ 3 w 61"/>
                  <a:gd name="T19" fmla="*/ 7 h 48"/>
                  <a:gd name="T20" fmla="*/ 2 w 61"/>
                  <a:gd name="T21" fmla="*/ 12 h 48"/>
                  <a:gd name="T22" fmla="*/ 1 w 61"/>
                  <a:gd name="T23" fmla="*/ 18 h 48"/>
                  <a:gd name="T24" fmla="*/ 1 w 61"/>
                  <a:gd name="T25" fmla="*/ 25 h 48"/>
                  <a:gd name="T26" fmla="*/ 0 w 61"/>
                  <a:gd name="T27" fmla="*/ 31 h 48"/>
                  <a:gd name="T28" fmla="*/ 0 w 61"/>
                  <a:gd name="T29" fmla="*/ 37 h 48"/>
                  <a:gd name="T30" fmla="*/ 1 w 61"/>
                  <a:gd name="T31" fmla="*/ 41 h 48"/>
                  <a:gd name="T32" fmla="*/ 1 w 61"/>
                  <a:gd name="T33" fmla="*/ 43 h 48"/>
                  <a:gd name="T34" fmla="*/ 54 w 61"/>
                  <a:gd name="T35" fmla="*/ 48 h 48"/>
                  <a:gd name="T36" fmla="*/ 53 w 61"/>
                  <a:gd name="T37" fmla="*/ 34 h 48"/>
                  <a:gd name="T38" fmla="*/ 53 w 61"/>
                  <a:gd name="T39" fmla="*/ 34 h 48"/>
                  <a:gd name="T40" fmla="*/ 53 w 61"/>
                  <a:gd name="T41" fmla="*/ 34 h 48"/>
                  <a:gd name="T42" fmla="*/ 54 w 61"/>
                  <a:gd name="T43" fmla="*/ 33 h 48"/>
                  <a:gd name="T44" fmla="*/ 54 w 61"/>
                  <a:gd name="T45" fmla="*/ 33 h 48"/>
                  <a:gd name="T46" fmla="*/ 55 w 61"/>
                  <a:gd name="T47" fmla="*/ 33 h 48"/>
                  <a:gd name="T48" fmla="*/ 55 w 61"/>
                  <a:gd name="T49" fmla="*/ 32 h 48"/>
                  <a:gd name="T50" fmla="*/ 56 w 61"/>
                  <a:gd name="T51" fmla="*/ 32 h 48"/>
                  <a:gd name="T52" fmla="*/ 56 w 61"/>
                  <a:gd name="T53" fmla="*/ 31 h 48"/>
                  <a:gd name="T54" fmla="*/ 58 w 61"/>
                  <a:gd name="T55" fmla="*/ 30 h 48"/>
                  <a:gd name="T56" fmla="*/ 59 w 61"/>
                  <a:gd name="T57" fmla="*/ 29 h 48"/>
                  <a:gd name="T58" fmla="*/ 60 w 61"/>
                  <a:gd name="T59" fmla="*/ 28 h 48"/>
                  <a:gd name="T60" fmla="*/ 60 w 61"/>
                  <a:gd name="T61" fmla="*/ 27 h 48"/>
                  <a:gd name="T62" fmla="*/ 61 w 61"/>
                  <a:gd name="T63" fmla="*/ 25 h 48"/>
                  <a:gd name="T64" fmla="*/ 61 w 61"/>
                  <a:gd name="T65" fmla="*/ 24 h 48"/>
                  <a:gd name="T66" fmla="*/ 61 w 61"/>
                  <a:gd name="T67" fmla="*/ 22 h 48"/>
                  <a:gd name="T68" fmla="*/ 60 w 61"/>
                  <a:gd name="T69" fmla="*/ 20 h 48"/>
                  <a:gd name="T70" fmla="*/ 60 w 61"/>
                  <a:gd name="T71" fmla="*/ 19 h 48"/>
                  <a:gd name="T72" fmla="*/ 59 w 61"/>
                  <a:gd name="T73" fmla="*/ 18 h 48"/>
                  <a:gd name="T74" fmla="*/ 58 w 61"/>
                  <a:gd name="T75" fmla="*/ 15 h 48"/>
                  <a:gd name="T76" fmla="*/ 56 w 61"/>
                  <a:gd name="T77" fmla="*/ 12 h 48"/>
                  <a:gd name="T78" fmla="*/ 54 w 61"/>
                  <a:gd name="T79" fmla="*/ 9 h 48"/>
                  <a:gd name="T80" fmla="*/ 51 w 61"/>
                  <a:gd name="T81" fmla="*/ 6 h 48"/>
                  <a:gd name="T82" fmla="*/ 49 w 61"/>
                  <a:gd name="T83" fmla="*/ 3 h 48"/>
                  <a:gd name="T84" fmla="*/ 45 w 61"/>
                  <a:gd name="T85" fmla="*/ 1 h 48"/>
                  <a:gd name="T86" fmla="*/ 45 w 61"/>
                  <a:gd name="T87" fmla="*/ 1 h 48"/>
                  <a:gd name="T88" fmla="*/ 44 w 61"/>
                  <a:gd name="T89" fmla="*/ 1 h 48"/>
                  <a:gd name="T90" fmla="*/ 43 w 61"/>
                  <a:gd name="T91" fmla="*/ 0 h 48"/>
                  <a:gd name="T92" fmla="*/ 42 w 61"/>
                  <a:gd name="T93" fmla="*/ 0 h 48"/>
                  <a:gd name="T94" fmla="*/ 41 w 61"/>
                  <a:gd name="T95" fmla="*/ 0 h 48"/>
                  <a:gd name="T96" fmla="*/ 39 w 61"/>
                  <a:gd name="T97" fmla="*/ 0 h 48"/>
                  <a:gd name="T98" fmla="*/ 38 w 61"/>
                  <a:gd name="T99" fmla="*/ 0 h 48"/>
                  <a:gd name="T100" fmla="*/ 37 w 61"/>
                  <a:gd name="T101" fmla="*/ 0 h 48"/>
                  <a:gd name="T102" fmla="*/ 27 w 61"/>
                  <a:gd name="T103" fmla="*/ 12 h 48"/>
                  <a:gd name="T104" fmla="*/ 19 w 61"/>
                  <a:gd name="T105" fmla="*/ 0 h 48"/>
                  <a:gd name="T106" fmla="*/ 14 w 61"/>
                  <a:gd name="T10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1" h="48">
                    <a:moveTo>
                      <a:pt x="14" y="0"/>
                    </a:moveTo>
                    <a:lnTo>
                      <a:pt x="13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1" y="18"/>
                    </a:lnTo>
                    <a:lnTo>
                      <a:pt x="1" y="25"/>
                    </a:lnTo>
                    <a:lnTo>
                      <a:pt x="0" y="31"/>
                    </a:lnTo>
                    <a:lnTo>
                      <a:pt x="0" y="37"/>
                    </a:lnTo>
                    <a:lnTo>
                      <a:pt x="1" y="41"/>
                    </a:lnTo>
                    <a:lnTo>
                      <a:pt x="1" y="43"/>
                    </a:lnTo>
                    <a:lnTo>
                      <a:pt x="54" y="48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5" y="33"/>
                    </a:lnTo>
                    <a:lnTo>
                      <a:pt x="55" y="32"/>
                    </a:lnTo>
                    <a:lnTo>
                      <a:pt x="56" y="32"/>
                    </a:lnTo>
                    <a:lnTo>
                      <a:pt x="56" y="31"/>
                    </a:lnTo>
                    <a:lnTo>
                      <a:pt x="58" y="30"/>
                    </a:lnTo>
                    <a:lnTo>
                      <a:pt x="59" y="29"/>
                    </a:lnTo>
                    <a:lnTo>
                      <a:pt x="60" y="28"/>
                    </a:lnTo>
                    <a:lnTo>
                      <a:pt x="60" y="27"/>
                    </a:lnTo>
                    <a:lnTo>
                      <a:pt x="61" y="25"/>
                    </a:lnTo>
                    <a:lnTo>
                      <a:pt x="61" y="24"/>
                    </a:lnTo>
                    <a:lnTo>
                      <a:pt x="61" y="22"/>
                    </a:lnTo>
                    <a:lnTo>
                      <a:pt x="60" y="20"/>
                    </a:lnTo>
                    <a:lnTo>
                      <a:pt x="60" y="19"/>
                    </a:lnTo>
                    <a:lnTo>
                      <a:pt x="59" y="18"/>
                    </a:lnTo>
                    <a:lnTo>
                      <a:pt x="58" y="15"/>
                    </a:lnTo>
                    <a:lnTo>
                      <a:pt x="56" y="12"/>
                    </a:lnTo>
                    <a:lnTo>
                      <a:pt x="54" y="9"/>
                    </a:lnTo>
                    <a:lnTo>
                      <a:pt x="51" y="6"/>
                    </a:lnTo>
                    <a:lnTo>
                      <a:pt x="49" y="3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27" y="12"/>
                    </a:lnTo>
                    <a:lnTo>
                      <a:pt x="19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13" name="Freeform 277"/>
              <p:cNvSpPr>
                <a:spLocks/>
              </p:cNvSpPr>
              <p:nvPr/>
            </p:nvSpPr>
            <p:spPr bwMode="auto">
              <a:xfrm>
                <a:off x="4052" y="1800"/>
                <a:ext cx="55" cy="45"/>
              </a:xfrm>
              <a:custGeom>
                <a:avLst/>
                <a:gdLst>
                  <a:gd name="T0" fmla="*/ 0 w 55"/>
                  <a:gd name="T1" fmla="*/ 39 h 45"/>
                  <a:gd name="T2" fmla="*/ 0 w 55"/>
                  <a:gd name="T3" fmla="*/ 28 h 45"/>
                  <a:gd name="T4" fmla="*/ 0 w 55"/>
                  <a:gd name="T5" fmla="*/ 20 h 45"/>
                  <a:gd name="T6" fmla="*/ 1 w 55"/>
                  <a:gd name="T7" fmla="*/ 14 h 45"/>
                  <a:gd name="T8" fmla="*/ 1 w 55"/>
                  <a:gd name="T9" fmla="*/ 9 h 45"/>
                  <a:gd name="T10" fmla="*/ 2 w 55"/>
                  <a:gd name="T11" fmla="*/ 7 h 45"/>
                  <a:gd name="T12" fmla="*/ 3 w 55"/>
                  <a:gd name="T13" fmla="*/ 5 h 45"/>
                  <a:gd name="T14" fmla="*/ 3 w 55"/>
                  <a:gd name="T15" fmla="*/ 4 h 45"/>
                  <a:gd name="T16" fmla="*/ 3 w 55"/>
                  <a:gd name="T17" fmla="*/ 4 h 45"/>
                  <a:gd name="T18" fmla="*/ 4 w 55"/>
                  <a:gd name="T19" fmla="*/ 4 h 45"/>
                  <a:gd name="T20" fmla="*/ 4 w 55"/>
                  <a:gd name="T21" fmla="*/ 3 h 45"/>
                  <a:gd name="T22" fmla="*/ 5 w 55"/>
                  <a:gd name="T23" fmla="*/ 2 h 45"/>
                  <a:gd name="T24" fmla="*/ 6 w 55"/>
                  <a:gd name="T25" fmla="*/ 2 h 45"/>
                  <a:gd name="T26" fmla="*/ 7 w 55"/>
                  <a:gd name="T27" fmla="*/ 1 h 45"/>
                  <a:gd name="T28" fmla="*/ 8 w 55"/>
                  <a:gd name="T29" fmla="*/ 1 h 45"/>
                  <a:gd name="T30" fmla="*/ 9 w 55"/>
                  <a:gd name="T31" fmla="*/ 1 h 45"/>
                  <a:gd name="T32" fmla="*/ 10 w 55"/>
                  <a:gd name="T33" fmla="*/ 0 h 45"/>
                  <a:gd name="T34" fmla="*/ 15 w 55"/>
                  <a:gd name="T35" fmla="*/ 0 h 45"/>
                  <a:gd name="T36" fmla="*/ 24 w 55"/>
                  <a:gd name="T37" fmla="*/ 13 h 45"/>
                  <a:gd name="T38" fmla="*/ 35 w 55"/>
                  <a:gd name="T39" fmla="*/ 0 h 45"/>
                  <a:gd name="T40" fmla="*/ 39 w 55"/>
                  <a:gd name="T41" fmla="*/ 0 h 45"/>
                  <a:gd name="T42" fmla="*/ 41 w 55"/>
                  <a:gd name="T43" fmla="*/ 1 h 45"/>
                  <a:gd name="T44" fmla="*/ 44 w 55"/>
                  <a:gd name="T45" fmla="*/ 2 h 45"/>
                  <a:gd name="T46" fmla="*/ 46 w 55"/>
                  <a:gd name="T47" fmla="*/ 5 h 45"/>
                  <a:gd name="T48" fmla="*/ 49 w 55"/>
                  <a:gd name="T49" fmla="*/ 7 h 45"/>
                  <a:gd name="T50" fmla="*/ 51 w 55"/>
                  <a:gd name="T51" fmla="*/ 10 h 45"/>
                  <a:gd name="T52" fmla="*/ 52 w 55"/>
                  <a:gd name="T53" fmla="*/ 13 h 45"/>
                  <a:gd name="T54" fmla="*/ 53 w 55"/>
                  <a:gd name="T55" fmla="*/ 14 h 45"/>
                  <a:gd name="T56" fmla="*/ 54 w 55"/>
                  <a:gd name="T57" fmla="*/ 15 h 45"/>
                  <a:gd name="T58" fmla="*/ 54 w 55"/>
                  <a:gd name="T59" fmla="*/ 16 h 45"/>
                  <a:gd name="T60" fmla="*/ 55 w 55"/>
                  <a:gd name="T61" fmla="*/ 18 h 45"/>
                  <a:gd name="T62" fmla="*/ 55 w 55"/>
                  <a:gd name="T63" fmla="*/ 20 h 45"/>
                  <a:gd name="T64" fmla="*/ 54 w 55"/>
                  <a:gd name="T65" fmla="*/ 23 h 45"/>
                  <a:gd name="T66" fmla="*/ 53 w 55"/>
                  <a:gd name="T67" fmla="*/ 24 h 45"/>
                  <a:gd name="T68" fmla="*/ 52 w 55"/>
                  <a:gd name="T69" fmla="*/ 26 h 45"/>
                  <a:gd name="T70" fmla="*/ 51 w 55"/>
                  <a:gd name="T71" fmla="*/ 27 h 45"/>
                  <a:gd name="T72" fmla="*/ 49 w 55"/>
                  <a:gd name="T73" fmla="*/ 29 h 45"/>
                  <a:gd name="T74" fmla="*/ 48 w 55"/>
                  <a:gd name="T75" fmla="*/ 30 h 45"/>
                  <a:gd name="T76" fmla="*/ 47 w 55"/>
                  <a:gd name="T77" fmla="*/ 30 h 45"/>
                  <a:gd name="T78" fmla="*/ 47 w 55"/>
                  <a:gd name="T79" fmla="*/ 31 h 45"/>
                  <a:gd name="T80" fmla="*/ 46 w 55"/>
                  <a:gd name="T81" fmla="*/ 31 h 45"/>
                  <a:gd name="T82" fmla="*/ 48 w 55"/>
                  <a:gd name="T83" fmla="*/ 45 h 45"/>
                  <a:gd name="T84" fmla="*/ 0 w 55"/>
                  <a:gd name="T85" fmla="*/ 3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5" h="45">
                    <a:moveTo>
                      <a:pt x="0" y="39"/>
                    </a:moveTo>
                    <a:lnTo>
                      <a:pt x="0" y="28"/>
                    </a:lnTo>
                    <a:lnTo>
                      <a:pt x="0" y="20"/>
                    </a:lnTo>
                    <a:lnTo>
                      <a:pt x="1" y="14"/>
                    </a:lnTo>
                    <a:lnTo>
                      <a:pt x="1" y="9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4" y="13"/>
                    </a:lnTo>
                    <a:lnTo>
                      <a:pt x="35" y="0"/>
                    </a:lnTo>
                    <a:lnTo>
                      <a:pt x="39" y="0"/>
                    </a:lnTo>
                    <a:lnTo>
                      <a:pt x="41" y="1"/>
                    </a:lnTo>
                    <a:lnTo>
                      <a:pt x="44" y="2"/>
                    </a:lnTo>
                    <a:lnTo>
                      <a:pt x="46" y="5"/>
                    </a:lnTo>
                    <a:lnTo>
                      <a:pt x="49" y="7"/>
                    </a:lnTo>
                    <a:lnTo>
                      <a:pt x="51" y="10"/>
                    </a:lnTo>
                    <a:lnTo>
                      <a:pt x="52" y="13"/>
                    </a:lnTo>
                    <a:lnTo>
                      <a:pt x="53" y="14"/>
                    </a:lnTo>
                    <a:lnTo>
                      <a:pt x="54" y="15"/>
                    </a:lnTo>
                    <a:lnTo>
                      <a:pt x="54" y="16"/>
                    </a:lnTo>
                    <a:lnTo>
                      <a:pt x="55" y="18"/>
                    </a:lnTo>
                    <a:lnTo>
                      <a:pt x="55" y="20"/>
                    </a:lnTo>
                    <a:lnTo>
                      <a:pt x="54" y="23"/>
                    </a:lnTo>
                    <a:lnTo>
                      <a:pt x="53" y="24"/>
                    </a:lnTo>
                    <a:lnTo>
                      <a:pt x="52" y="26"/>
                    </a:lnTo>
                    <a:lnTo>
                      <a:pt x="51" y="27"/>
                    </a:lnTo>
                    <a:lnTo>
                      <a:pt x="49" y="29"/>
                    </a:lnTo>
                    <a:lnTo>
                      <a:pt x="48" y="30"/>
                    </a:lnTo>
                    <a:lnTo>
                      <a:pt x="47" y="30"/>
                    </a:lnTo>
                    <a:lnTo>
                      <a:pt x="47" y="31"/>
                    </a:lnTo>
                    <a:lnTo>
                      <a:pt x="46" y="31"/>
                    </a:lnTo>
                    <a:lnTo>
                      <a:pt x="48" y="45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14" name="Freeform 278"/>
              <p:cNvSpPr>
                <a:spLocks/>
              </p:cNvSpPr>
              <p:nvPr/>
            </p:nvSpPr>
            <p:spPr bwMode="auto">
              <a:xfrm>
                <a:off x="4064" y="1820"/>
                <a:ext cx="40" cy="18"/>
              </a:xfrm>
              <a:custGeom>
                <a:avLst/>
                <a:gdLst>
                  <a:gd name="T0" fmla="*/ 15 w 40"/>
                  <a:gd name="T1" fmla="*/ 18 h 18"/>
                  <a:gd name="T2" fmla="*/ 16 w 40"/>
                  <a:gd name="T3" fmla="*/ 18 h 18"/>
                  <a:gd name="T4" fmla="*/ 18 w 40"/>
                  <a:gd name="T5" fmla="*/ 18 h 18"/>
                  <a:gd name="T6" fmla="*/ 19 w 40"/>
                  <a:gd name="T7" fmla="*/ 18 h 18"/>
                  <a:gd name="T8" fmla="*/ 21 w 40"/>
                  <a:gd name="T9" fmla="*/ 18 h 18"/>
                  <a:gd name="T10" fmla="*/ 22 w 40"/>
                  <a:gd name="T11" fmla="*/ 17 h 18"/>
                  <a:gd name="T12" fmla="*/ 24 w 40"/>
                  <a:gd name="T13" fmla="*/ 17 h 18"/>
                  <a:gd name="T14" fmla="*/ 26 w 40"/>
                  <a:gd name="T15" fmla="*/ 16 h 18"/>
                  <a:gd name="T16" fmla="*/ 28 w 40"/>
                  <a:gd name="T17" fmla="*/ 15 h 18"/>
                  <a:gd name="T18" fmla="*/ 30 w 40"/>
                  <a:gd name="T19" fmla="*/ 15 h 18"/>
                  <a:gd name="T20" fmla="*/ 32 w 40"/>
                  <a:gd name="T21" fmla="*/ 14 h 18"/>
                  <a:gd name="T22" fmla="*/ 34 w 40"/>
                  <a:gd name="T23" fmla="*/ 13 h 18"/>
                  <a:gd name="T24" fmla="*/ 36 w 40"/>
                  <a:gd name="T25" fmla="*/ 12 h 18"/>
                  <a:gd name="T26" fmla="*/ 37 w 40"/>
                  <a:gd name="T27" fmla="*/ 12 h 18"/>
                  <a:gd name="T28" fmla="*/ 39 w 40"/>
                  <a:gd name="T29" fmla="*/ 11 h 18"/>
                  <a:gd name="T30" fmla="*/ 40 w 40"/>
                  <a:gd name="T31" fmla="*/ 10 h 18"/>
                  <a:gd name="T32" fmla="*/ 40 w 40"/>
                  <a:gd name="T33" fmla="*/ 9 h 18"/>
                  <a:gd name="T34" fmla="*/ 33 w 40"/>
                  <a:gd name="T35" fmla="*/ 0 h 18"/>
                  <a:gd name="T36" fmla="*/ 33 w 40"/>
                  <a:gd name="T37" fmla="*/ 1 h 18"/>
                  <a:gd name="T38" fmla="*/ 32 w 40"/>
                  <a:gd name="T39" fmla="*/ 2 h 18"/>
                  <a:gd name="T40" fmla="*/ 32 w 40"/>
                  <a:gd name="T41" fmla="*/ 2 h 18"/>
                  <a:gd name="T42" fmla="*/ 31 w 40"/>
                  <a:gd name="T43" fmla="*/ 3 h 18"/>
                  <a:gd name="T44" fmla="*/ 31 w 40"/>
                  <a:gd name="T45" fmla="*/ 3 h 18"/>
                  <a:gd name="T46" fmla="*/ 30 w 40"/>
                  <a:gd name="T47" fmla="*/ 3 h 18"/>
                  <a:gd name="T48" fmla="*/ 29 w 40"/>
                  <a:gd name="T49" fmla="*/ 4 h 18"/>
                  <a:gd name="T50" fmla="*/ 29 w 40"/>
                  <a:gd name="T51" fmla="*/ 4 h 18"/>
                  <a:gd name="T52" fmla="*/ 27 w 40"/>
                  <a:gd name="T53" fmla="*/ 5 h 18"/>
                  <a:gd name="T54" fmla="*/ 26 w 40"/>
                  <a:gd name="T55" fmla="*/ 5 h 18"/>
                  <a:gd name="T56" fmla="*/ 24 w 40"/>
                  <a:gd name="T57" fmla="*/ 6 h 18"/>
                  <a:gd name="T58" fmla="*/ 22 w 40"/>
                  <a:gd name="T59" fmla="*/ 7 h 18"/>
                  <a:gd name="T60" fmla="*/ 20 w 40"/>
                  <a:gd name="T61" fmla="*/ 7 h 18"/>
                  <a:gd name="T62" fmla="*/ 18 w 40"/>
                  <a:gd name="T63" fmla="*/ 8 h 18"/>
                  <a:gd name="T64" fmla="*/ 15 w 40"/>
                  <a:gd name="T65" fmla="*/ 8 h 18"/>
                  <a:gd name="T66" fmla="*/ 14 w 40"/>
                  <a:gd name="T67" fmla="*/ 8 h 18"/>
                  <a:gd name="T68" fmla="*/ 13 w 40"/>
                  <a:gd name="T69" fmla="*/ 7 h 18"/>
                  <a:gd name="T70" fmla="*/ 12 w 40"/>
                  <a:gd name="T71" fmla="*/ 5 h 18"/>
                  <a:gd name="T72" fmla="*/ 11 w 40"/>
                  <a:gd name="T73" fmla="*/ 4 h 18"/>
                  <a:gd name="T74" fmla="*/ 10 w 40"/>
                  <a:gd name="T75" fmla="*/ 3 h 18"/>
                  <a:gd name="T76" fmla="*/ 10 w 40"/>
                  <a:gd name="T77" fmla="*/ 3 h 18"/>
                  <a:gd name="T78" fmla="*/ 9 w 40"/>
                  <a:gd name="T79" fmla="*/ 2 h 18"/>
                  <a:gd name="T80" fmla="*/ 8 w 40"/>
                  <a:gd name="T81" fmla="*/ 2 h 18"/>
                  <a:gd name="T82" fmla="*/ 7 w 40"/>
                  <a:gd name="T83" fmla="*/ 2 h 18"/>
                  <a:gd name="T84" fmla="*/ 6 w 40"/>
                  <a:gd name="T85" fmla="*/ 3 h 18"/>
                  <a:gd name="T86" fmla="*/ 6 w 40"/>
                  <a:gd name="T87" fmla="*/ 5 h 18"/>
                  <a:gd name="T88" fmla="*/ 7 w 40"/>
                  <a:gd name="T89" fmla="*/ 7 h 18"/>
                  <a:gd name="T90" fmla="*/ 7 w 40"/>
                  <a:gd name="T91" fmla="*/ 8 h 18"/>
                  <a:gd name="T92" fmla="*/ 0 w 40"/>
                  <a:gd name="T93" fmla="*/ 7 h 18"/>
                  <a:gd name="T94" fmla="*/ 2 w 40"/>
                  <a:gd name="T95" fmla="*/ 18 h 18"/>
                  <a:gd name="T96" fmla="*/ 3 w 40"/>
                  <a:gd name="T97" fmla="*/ 18 h 18"/>
                  <a:gd name="T98" fmla="*/ 5 w 40"/>
                  <a:gd name="T99" fmla="*/ 18 h 18"/>
                  <a:gd name="T100" fmla="*/ 8 w 40"/>
                  <a:gd name="T101" fmla="*/ 18 h 18"/>
                  <a:gd name="T102" fmla="*/ 10 w 40"/>
                  <a:gd name="T103" fmla="*/ 18 h 18"/>
                  <a:gd name="T104" fmla="*/ 12 w 40"/>
                  <a:gd name="T105" fmla="*/ 18 h 18"/>
                  <a:gd name="T106" fmla="*/ 14 w 40"/>
                  <a:gd name="T107" fmla="*/ 18 h 18"/>
                  <a:gd name="T108" fmla="*/ 15 w 40"/>
                  <a:gd name="T109" fmla="*/ 18 h 18"/>
                  <a:gd name="T110" fmla="*/ 15 w 40"/>
                  <a:gd name="T11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" h="18">
                    <a:moveTo>
                      <a:pt x="15" y="18"/>
                    </a:moveTo>
                    <a:lnTo>
                      <a:pt x="16" y="18"/>
                    </a:lnTo>
                    <a:lnTo>
                      <a:pt x="18" y="18"/>
                    </a:lnTo>
                    <a:lnTo>
                      <a:pt x="19" y="18"/>
                    </a:lnTo>
                    <a:lnTo>
                      <a:pt x="21" y="18"/>
                    </a:lnTo>
                    <a:lnTo>
                      <a:pt x="22" y="17"/>
                    </a:lnTo>
                    <a:lnTo>
                      <a:pt x="24" y="17"/>
                    </a:lnTo>
                    <a:lnTo>
                      <a:pt x="26" y="16"/>
                    </a:lnTo>
                    <a:lnTo>
                      <a:pt x="28" y="15"/>
                    </a:lnTo>
                    <a:lnTo>
                      <a:pt x="30" y="15"/>
                    </a:lnTo>
                    <a:lnTo>
                      <a:pt x="32" y="14"/>
                    </a:lnTo>
                    <a:lnTo>
                      <a:pt x="34" y="13"/>
                    </a:lnTo>
                    <a:lnTo>
                      <a:pt x="36" y="12"/>
                    </a:lnTo>
                    <a:lnTo>
                      <a:pt x="37" y="12"/>
                    </a:lnTo>
                    <a:lnTo>
                      <a:pt x="39" y="11"/>
                    </a:lnTo>
                    <a:lnTo>
                      <a:pt x="40" y="10"/>
                    </a:lnTo>
                    <a:lnTo>
                      <a:pt x="40" y="9"/>
                    </a:lnTo>
                    <a:lnTo>
                      <a:pt x="33" y="0"/>
                    </a:lnTo>
                    <a:lnTo>
                      <a:pt x="33" y="1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0" y="3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7" y="5"/>
                    </a:lnTo>
                    <a:lnTo>
                      <a:pt x="26" y="5"/>
                    </a:lnTo>
                    <a:lnTo>
                      <a:pt x="24" y="6"/>
                    </a:lnTo>
                    <a:lnTo>
                      <a:pt x="22" y="7"/>
                    </a:lnTo>
                    <a:lnTo>
                      <a:pt x="20" y="7"/>
                    </a:lnTo>
                    <a:lnTo>
                      <a:pt x="18" y="8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7"/>
                    </a:lnTo>
                    <a:lnTo>
                      <a:pt x="12" y="5"/>
                    </a:lnTo>
                    <a:lnTo>
                      <a:pt x="11" y="4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0" y="7"/>
                    </a:lnTo>
                    <a:lnTo>
                      <a:pt x="2" y="18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8" y="18"/>
                    </a:lnTo>
                    <a:lnTo>
                      <a:pt x="10" y="18"/>
                    </a:lnTo>
                    <a:lnTo>
                      <a:pt x="12" y="18"/>
                    </a:lnTo>
                    <a:lnTo>
                      <a:pt x="14" y="18"/>
                    </a:lnTo>
                    <a:lnTo>
                      <a:pt x="15" y="18"/>
                    </a:lnTo>
                    <a:lnTo>
                      <a:pt x="15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15" name="Freeform 279"/>
              <p:cNvSpPr>
                <a:spLocks/>
              </p:cNvSpPr>
              <p:nvPr/>
            </p:nvSpPr>
            <p:spPr bwMode="auto">
              <a:xfrm>
                <a:off x="4079" y="1817"/>
                <a:ext cx="28" cy="19"/>
              </a:xfrm>
              <a:custGeom>
                <a:avLst/>
                <a:gdLst>
                  <a:gd name="T0" fmla="*/ 2 w 28"/>
                  <a:gd name="T1" fmla="*/ 19 h 19"/>
                  <a:gd name="T2" fmla="*/ 3 w 28"/>
                  <a:gd name="T3" fmla="*/ 19 h 19"/>
                  <a:gd name="T4" fmla="*/ 4 w 28"/>
                  <a:gd name="T5" fmla="*/ 19 h 19"/>
                  <a:gd name="T6" fmla="*/ 6 w 28"/>
                  <a:gd name="T7" fmla="*/ 18 h 19"/>
                  <a:gd name="T8" fmla="*/ 7 w 28"/>
                  <a:gd name="T9" fmla="*/ 18 h 19"/>
                  <a:gd name="T10" fmla="*/ 9 w 28"/>
                  <a:gd name="T11" fmla="*/ 17 h 19"/>
                  <a:gd name="T12" fmla="*/ 10 w 28"/>
                  <a:gd name="T13" fmla="*/ 17 h 19"/>
                  <a:gd name="T14" fmla="*/ 12 w 28"/>
                  <a:gd name="T15" fmla="*/ 16 h 19"/>
                  <a:gd name="T16" fmla="*/ 14 w 28"/>
                  <a:gd name="T17" fmla="*/ 16 h 19"/>
                  <a:gd name="T18" fmla="*/ 15 w 28"/>
                  <a:gd name="T19" fmla="*/ 15 h 19"/>
                  <a:gd name="T20" fmla="*/ 17 w 28"/>
                  <a:gd name="T21" fmla="*/ 14 h 19"/>
                  <a:gd name="T22" fmla="*/ 19 w 28"/>
                  <a:gd name="T23" fmla="*/ 14 h 19"/>
                  <a:gd name="T24" fmla="*/ 20 w 28"/>
                  <a:gd name="T25" fmla="*/ 13 h 19"/>
                  <a:gd name="T26" fmla="*/ 21 w 28"/>
                  <a:gd name="T27" fmla="*/ 12 h 19"/>
                  <a:gd name="T28" fmla="*/ 23 w 28"/>
                  <a:gd name="T29" fmla="*/ 12 h 19"/>
                  <a:gd name="T30" fmla="*/ 23 w 28"/>
                  <a:gd name="T31" fmla="*/ 11 h 19"/>
                  <a:gd name="T32" fmla="*/ 24 w 28"/>
                  <a:gd name="T33" fmla="*/ 11 h 19"/>
                  <a:gd name="T34" fmla="*/ 26 w 28"/>
                  <a:gd name="T35" fmla="*/ 9 h 19"/>
                  <a:gd name="T36" fmla="*/ 27 w 28"/>
                  <a:gd name="T37" fmla="*/ 8 h 19"/>
                  <a:gd name="T38" fmla="*/ 28 w 28"/>
                  <a:gd name="T39" fmla="*/ 7 h 19"/>
                  <a:gd name="T40" fmla="*/ 28 w 28"/>
                  <a:gd name="T41" fmla="*/ 6 h 19"/>
                  <a:gd name="T42" fmla="*/ 28 w 28"/>
                  <a:gd name="T43" fmla="*/ 5 h 19"/>
                  <a:gd name="T44" fmla="*/ 28 w 28"/>
                  <a:gd name="T45" fmla="*/ 3 h 19"/>
                  <a:gd name="T46" fmla="*/ 28 w 28"/>
                  <a:gd name="T47" fmla="*/ 1 h 19"/>
                  <a:gd name="T48" fmla="*/ 27 w 28"/>
                  <a:gd name="T49" fmla="*/ 0 h 19"/>
                  <a:gd name="T50" fmla="*/ 20 w 28"/>
                  <a:gd name="T51" fmla="*/ 3 h 19"/>
                  <a:gd name="T52" fmla="*/ 20 w 28"/>
                  <a:gd name="T53" fmla="*/ 4 h 19"/>
                  <a:gd name="T54" fmla="*/ 19 w 28"/>
                  <a:gd name="T55" fmla="*/ 6 h 19"/>
                  <a:gd name="T56" fmla="*/ 18 w 28"/>
                  <a:gd name="T57" fmla="*/ 7 h 19"/>
                  <a:gd name="T58" fmla="*/ 17 w 28"/>
                  <a:gd name="T59" fmla="*/ 8 h 19"/>
                  <a:gd name="T60" fmla="*/ 15 w 28"/>
                  <a:gd name="T61" fmla="*/ 9 h 19"/>
                  <a:gd name="T62" fmla="*/ 12 w 28"/>
                  <a:gd name="T63" fmla="*/ 10 h 19"/>
                  <a:gd name="T64" fmla="*/ 9 w 28"/>
                  <a:gd name="T65" fmla="*/ 11 h 19"/>
                  <a:gd name="T66" fmla="*/ 7 w 28"/>
                  <a:gd name="T67" fmla="*/ 12 h 19"/>
                  <a:gd name="T68" fmla="*/ 5 w 28"/>
                  <a:gd name="T69" fmla="*/ 12 h 19"/>
                  <a:gd name="T70" fmla="*/ 3 w 28"/>
                  <a:gd name="T71" fmla="*/ 12 h 19"/>
                  <a:gd name="T72" fmla="*/ 1 w 28"/>
                  <a:gd name="T73" fmla="*/ 12 h 19"/>
                  <a:gd name="T74" fmla="*/ 0 w 28"/>
                  <a:gd name="T75" fmla="*/ 13 h 19"/>
                  <a:gd name="T76" fmla="*/ 2 w 28"/>
                  <a:gd name="T7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8" h="19">
                    <a:moveTo>
                      <a:pt x="2" y="19"/>
                    </a:moveTo>
                    <a:lnTo>
                      <a:pt x="3" y="19"/>
                    </a:lnTo>
                    <a:lnTo>
                      <a:pt x="4" y="19"/>
                    </a:lnTo>
                    <a:lnTo>
                      <a:pt x="6" y="18"/>
                    </a:lnTo>
                    <a:lnTo>
                      <a:pt x="7" y="18"/>
                    </a:lnTo>
                    <a:lnTo>
                      <a:pt x="9" y="17"/>
                    </a:lnTo>
                    <a:lnTo>
                      <a:pt x="10" y="17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5" y="15"/>
                    </a:lnTo>
                    <a:lnTo>
                      <a:pt x="17" y="14"/>
                    </a:lnTo>
                    <a:lnTo>
                      <a:pt x="19" y="14"/>
                    </a:lnTo>
                    <a:lnTo>
                      <a:pt x="20" y="13"/>
                    </a:lnTo>
                    <a:lnTo>
                      <a:pt x="21" y="12"/>
                    </a:lnTo>
                    <a:lnTo>
                      <a:pt x="23" y="12"/>
                    </a:lnTo>
                    <a:lnTo>
                      <a:pt x="23" y="11"/>
                    </a:lnTo>
                    <a:lnTo>
                      <a:pt x="24" y="11"/>
                    </a:lnTo>
                    <a:lnTo>
                      <a:pt x="26" y="9"/>
                    </a:lnTo>
                    <a:lnTo>
                      <a:pt x="27" y="8"/>
                    </a:lnTo>
                    <a:lnTo>
                      <a:pt x="28" y="7"/>
                    </a:lnTo>
                    <a:lnTo>
                      <a:pt x="28" y="6"/>
                    </a:lnTo>
                    <a:lnTo>
                      <a:pt x="28" y="5"/>
                    </a:lnTo>
                    <a:lnTo>
                      <a:pt x="28" y="3"/>
                    </a:lnTo>
                    <a:lnTo>
                      <a:pt x="28" y="1"/>
                    </a:lnTo>
                    <a:lnTo>
                      <a:pt x="27" y="0"/>
                    </a:lnTo>
                    <a:lnTo>
                      <a:pt x="20" y="3"/>
                    </a:lnTo>
                    <a:lnTo>
                      <a:pt x="20" y="4"/>
                    </a:lnTo>
                    <a:lnTo>
                      <a:pt x="19" y="6"/>
                    </a:lnTo>
                    <a:lnTo>
                      <a:pt x="18" y="7"/>
                    </a:lnTo>
                    <a:lnTo>
                      <a:pt x="17" y="8"/>
                    </a:lnTo>
                    <a:lnTo>
                      <a:pt x="15" y="9"/>
                    </a:lnTo>
                    <a:lnTo>
                      <a:pt x="12" y="10"/>
                    </a:lnTo>
                    <a:lnTo>
                      <a:pt x="9" y="11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16" name="Freeform 280"/>
              <p:cNvSpPr>
                <a:spLocks/>
              </p:cNvSpPr>
              <p:nvPr/>
            </p:nvSpPr>
            <p:spPr bwMode="auto">
              <a:xfrm>
                <a:off x="4067" y="1824"/>
                <a:ext cx="11" cy="12"/>
              </a:xfrm>
              <a:custGeom>
                <a:avLst/>
                <a:gdLst>
                  <a:gd name="T0" fmla="*/ 9 w 11"/>
                  <a:gd name="T1" fmla="*/ 6 h 12"/>
                  <a:gd name="T2" fmla="*/ 9 w 11"/>
                  <a:gd name="T3" fmla="*/ 5 h 12"/>
                  <a:gd name="T4" fmla="*/ 8 w 11"/>
                  <a:gd name="T5" fmla="*/ 4 h 12"/>
                  <a:gd name="T6" fmla="*/ 8 w 11"/>
                  <a:gd name="T7" fmla="*/ 3 h 12"/>
                  <a:gd name="T8" fmla="*/ 7 w 11"/>
                  <a:gd name="T9" fmla="*/ 2 h 12"/>
                  <a:gd name="T10" fmla="*/ 7 w 11"/>
                  <a:gd name="T11" fmla="*/ 1 h 12"/>
                  <a:gd name="T12" fmla="*/ 6 w 11"/>
                  <a:gd name="T13" fmla="*/ 1 h 12"/>
                  <a:gd name="T14" fmla="*/ 6 w 11"/>
                  <a:gd name="T15" fmla="*/ 1 h 12"/>
                  <a:gd name="T16" fmla="*/ 5 w 11"/>
                  <a:gd name="T17" fmla="*/ 0 h 12"/>
                  <a:gd name="T18" fmla="*/ 5 w 11"/>
                  <a:gd name="T19" fmla="*/ 1 h 12"/>
                  <a:gd name="T20" fmla="*/ 5 w 11"/>
                  <a:gd name="T21" fmla="*/ 3 h 12"/>
                  <a:gd name="T22" fmla="*/ 6 w 11"/>
                  <a:gd name="T23" fmla="*/ 5 h 12"/>
                  <a:gd name="T24" fmla="*/ 6 w 11"/>
                  <a:gd name="T25" fmla="*/ 5 h 12"/>
                  <a:gd name="T26" fmla="*/ 0 w 11"/>
                  <a:gd name="T27" fmla="*/ 5 h 12"/>
                  <a:gd name="T28" fmla="*/ 1 w 11"/>
                  <a:gd name="T29" fmla="*/ 12 h 12"/>
                  <a:gd name="T30" fmla="*/ 1 w 11"/>
                  <a:gd name="T31" fmla="*/ 12 h 12"/>
                  <a:gd name="T32" fmla="*/ 2 w 11"/>
                  <a:gd name="T33" fmla="*/ 12 h 12"/>
                  <a:gd name="T34" fmla="*/ 3 w 11"/>
                  <a:gd name="T35" fmla="*/ 12 h 12"/>
                  <a:gd name="T36" fmla="*/ 4 w 11"/>
                  <a:gd name="T37" fmla="*/ 12 h 12"/>
                  <a:gd name="T38" fmla="*/ 5 w 11"/>
                  <a:gd name="T39" fmla="*/ 12 h 12"/>
                  <a:gd name="T40" fmla="*/ 6 w 11"/>
                  <a:gd name="T41" fmla="*/ 12 h 12"/>
                  <a:gd name="T42" fmla="*/ 6 w 11"/>
                  <a:gd name="T43" fmla="*/ 12 h 12"/>
                  <a:gd name="T44" fmla="*/ 7 w 11"/>
                  <a:gd name="T45" fmla="*/ 12 h 12"/>
                  <a:gd name="T46" fmla="*/ 7 w 11"/>
                  <a:gd name="T47" fmla="*/ 12 h 12"/>
                  <a:gd name="T48" fmla="*/ 8 w 11"/>
                  <a:gd name="T49" fmla="*/ 12 h 12"/>
                  <a:gd name="T50" fmla="*/ 8 w 11"/>
                  <a:gd name="T51" fmla="*/ 11 h 12"/>
                  <a:gd name="T52" fmla="*/ 9 w 11"/>
                  <a:gd name="T53" fmla="*/ 11 h 12"/>
                  <a:gd name="T54" fmla="*/ 9 w 11"/>
                  <a:gd name="T55" fmla="*/ 11 h 12"/>
                  <a:gd name="T56" fmla="*/ 10 w 11"/>
                  <a:gd name="T57" fmla="*/ 11 h 12"/>
                  <a:gd name="T58" fmla="*/ 10 w 11"/>
                  <a:gd name="T59" fmla="*/ 11 h 12"/>
                  <a:gd name="T60" fmla="*/ 11 w 11"/>
                  <a:gd name="T61" fmla="*/ 10 h 12"/>
                  <a:gd name="T62" fmla="*/ 9 w 11"/>
                  <a:gd name="T63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" h="12">
                    <a:moveTo>
                      <a:pt x="9" y="6"/>
                    </a:moveTo>
                    <a:lnTo>
                      <a:pt x="9" y="5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0" y="5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9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17" name="Freeform 281"/>
              <p:cNvSpPr>
                <a:spLocks/>
              </p:cNvSpPr>
              <p:nvPr/>
            </p:nvSpPr>
            <p:spPr bwMode="auto">
              <a:xfrm>
                <a:off x="4056" y="1746"/>
                <a:ext cx="46" cy="46"/>
              </a:xfrm>
              <a:custGeom>
                <a:avLst/>
                <a:gdLst>
                  <a:gd name="T0" fmla="*/ 35 w 46"/>
                  <a:gd name="T1" fmla="*/ 5 h 46"/>
                  <a:gd name="T2" fmla="*/ 31 w 46"/>
                  <a:gd name="T3" fmla="*/ 3 h 46"/>
                  <a:gd name="T4" fmla="*/ 27 w 46"/>
                  <a:gd name="T5" fmla="*/ 1 h 46"/>
                  <a:gd name="T6" fmla="*/ 22 w 46"/>
                  <a:gd name="T7" fmla="*/ 0 h 46"/>
                  <a:gd name="T8" fmla="*/ 18 w 46"/>
                  <a:gd name="T9" fmla="*/ 0 h 46"/>
                  <a:gd name="T10" fmla="*/ 15 w 46"/>
                  <a:gd name="T11" fmla="*/ 1 h 46"/>
                  <a:gd name="T12" fmla="*/ 11 w 46"/>
                  <a:gd name="T13" fmla="*/ 1 h 46"/>
                  <a:gd name="T14" fmla="*/ 9 w 46"/>
                  <a:gd name="T15" fmla="*/ 2 h 46"/>
                  <a:gd name="T16" fmla="*/ 6 w 46"/>
                  <a:gd name="T17" fmla="*/ 4 h 46"/>
                  <a:gd name="T18" fmla="*/ 2 w 46"/>
                  <a:gd name="T19" fmla="*/ 7 h 46"/>
                  <a:gd name="T20" fmla="*/ 1 w 46"/>
                  <a:gd name="T21" fmla="*/ 10 h 46"/>
                  <a:gd name="T22" fmla="*/ 0 w 46"/>
                  <a:gd name="T23" fmla="*/ 15 h 46"/>
                  <a:gd name="T24" fmla="*/ 0 w 46"/>
                  <a:gd name="T25" fmla="*/ 19 h 46"/>
                  <a:gd name="T26" fmla="*/ 1 w 46"/>
                  <a:gd name="T27" fmla="*/ 22 h 46"/>
                  <a:gd name="T28" fmla="*/ 2 w 46"/>
                  <a:gd name="T29" fmla="*/ 25 h 46"/>
                  <a:gd name="T30" fmla="*/ 4 w 46"/>
                  <a:gd name="T31" fmla="*/ 28 h 46"/>
                  <a:gd name="T32" fmla="*/ 7 w 46"/>
                  <a:gd name="T33" fmla="*/ 30 h 46"/>
                  <a:gd name="T34" fmla="*/ 10 w 46"/>
                  <a:gd name="T35" fmla="*/ 32 h 46"/>
                  <a:gd name="T36" fmla="*/ 14 w 46"/>
                  <a:gd name="T37" fmla="*/ 33 h 46"/>
                  <a:gd name="T38" fmla="*/ 18 w 46"/>
                  <a:gd name="T39" fmla="*/ 33 h 46"/>
                  <a:gd name="T40" fmla="*/ 21 w 46"/>
                  <a:gd name="T41" fmla="*/ 34 h 46"/>
                  <a:gd name="T42" fmla="*/ 24 w 46"/>
                  <a:gd name="T43" fmla="*/ 33 h 46"/>
                  <a:gd name="T44" fmla="*/ 26 w 46"/>
                  <a:gd name="T45" fmla="*/ 33 h 46"/>
                  <a:gd name="T46" fmla="*/ 28 w 46"/>
                  <a:gd name="T47" fmla="*/ 33 h 46"/>
                  <a:gd name="T48" fmla="*/ 29 w 46"/>
                  <a:gd name="T49" fmla="*/ 38 h 46"/>
                  <a:gd name="T50" fmla="*/ 29 w 46"/>
                  <a:gd name="T51" fmla="*/ 45 h 46"/>
                  <a:gd name="T52" fmla="*/ 32 w 46"/>
                  <a:gd name="T53" fmla="*/ 46 h 46"/>
                  <a:gd name="T54" fmla="*/ 36 w 46"/>
                  <a:gd name="T55" fmla="*/ 46 h 46"/>
                  <a:gd name="T56" fmla="*/ 41 w 46"/>
                  <a:gd name="T57" fmla="*/ 45 h 46"/>
                  <a:gd name="T58" fmla="*/ 45 w 46"/>
                  <a:gd name="T59" fmla="*/ 43 h 46"/>
                  <a:gd name="T60" fmla="*/ 46 w 46"/>
                  <a:gd name="T61" fmla="*/ 39 h 46"/>
                  <a:gd name="T62" fmla="*/ 45 w 46"/>
                  <a:gd name="T63" fmla="*/ 30 h 46"/>
                  <a:gd name="T64" fmla="*/ 43 w 46"/>
                  <a:gd name="T65" fmla="*/ 19 h 46"/>
                  <a:gd name="T66" fmla="*/ 40 w 46"/>
                  <a:gd name="T67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6" h="46">
                    <a:moveTo>
                      <a:pt x="38" y="7"/>
                    </a:moveTo>
                    <a:lnTo>
                      <a:pt x="35" y="5"/>
                    </a:lnTo>
                    <a:lnTo>
                      <a:pt x="33" y="4"/>
                    </a:lnTo>
                    <a:lnTo>
                      <a:pt x="31" y="3"/>
                    </a:lnTo>
                    <a:lnTo>
                      <a:pt x="29" y="2"/>
                    </a:lnTo>
                    <a:lnTo>
                      <a:pt x="27" y="1"/>
                    </a:lnTo>
                    <a:lnTo>
                      <a:pt x="24" y="1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1" y="22"/>
                    </a:lnTo>
                    <a:lnTo>
                      <a:pt x="1" y="23"/>
                    </a:lnTo>
                    <a:lnTo>
                      <a:pt x="2" y="25"/>
                    </a:lnTo>
                    <a:lnTo>
                      <a:pt x="3" y="26"/>
                    </a:lnTo>
                    <a:lnTo>
                      <a:pt x="4" y="28"/>
                    </a:lnTo>
                    <a:lnTo>
                      <a:pt x="5" y="29"/>
                    </a:lnTo>
                    <a:lnTo>
                      <a:pt x="7" y="30"/>
                    </a:lnTo>
                    <a:lnTo>
                      <a:pt x="8" y="31"/>
                    </a:lnTo>
                    <a:lnTo>
                      <a:pt x="10" y="32"/>
                    </a:lnTo>
                    <a:lnTo>
                      <a:pt x="12" y="32"/>
                    </a:lnTo>
                    <a:lnTo>
                      <a:pt x="14" y="33"/>
                    </a:lnTo>
                    <a:lnTo>
                      <a:pt x="16" y="33"/>
                    </a:lnTo>
                    <a:lnTo>
                      <a:pt x="18" y="33"/>
                    </a:lnTo>
                    <a:lnTo>
                      <a:pt x="20" y="34"/>
                    </a:lnTo>
                    <a:lnTo>
                      <a:pt x="21" y="34"/>
                    </a:lnTo>
                    <a:lnTo>
                      <a:pt x="23" y="34"/>
                    </a:lnTo>
                    <a:lnTo>
                      <a:pt x="24" y="33"/>
                    </a:lnTo>
                    <a:lnTo>
                      <a:pt x="25" y="33"/>
                    </a:lnTo>
                    <a:lnTo>
                      <a:pt x="26" y="33"/>
                    </a:lnTo>
                    <a:lnTo>
                      <a:pt x="27" y="33"/>
                    </a:lnTo>
                    <a:lnTo>
                      <a:pt x="28" y="33"/>
                    </a:lnTo>
                    <a:lnTo>
                      <a:pt x="29" y="33"/>
                    </a:lnTo>
                    <a:lnTo>
                      <a:pt x="29" y="38"/>
                    </a:lnTo>
                    <a:lnTo>
                      <a:pt x="29" y="42"/>
                    </a:lnTo>
                    <a:lnTo>
                      <a:pt x="29" y="45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6" y="46"/>
                    </a:lnTo>
                    <a:lnTo>
                      <a:pt x="39" y="46"/>
                    </a:lnTo>
                    <a:lnTo>
                      <a:pt x="41" y="45"/>
                    </a:lnTo>
                    <a:lnTo>
                      <a:pt x="43" y="44"/>
                    </a:lnTo>
                    <a:lnTo>
                      <a:pt x="45" y="43"/>
                    </a:lnTo>
                    <a:lnTo>
                      <a:pt x="45" y="41"/>
                    </a:lnTo>
                    <a:lnTo>
                      <a:pt x="46" y="39"/>
                    </a:lnTo>
                    <a:lnTo>
                      <a:pt x="46" y="35"/>
                    </a:lnTo>
                    <a:lnTo>
                      <a:pt x="45" y="30"/>
                    </a:lnTo>
                    <a:lnTo>
                      <a:pt x="44" y="24"/>
                    </a:lnTo>
                    <a:lnTo>
                      <a:pt x="43" y="19"/>
                    </a:lnTo>
                    <a:lnTo>
                      <a:pt x="42" y="14"/>
                    </a:lnTo>
                    <a:lnTo>
                      <a:pt x="40" y="10"/>
                    </a:lnTo>
                    <a:lnTo>
                      <a:pt x="38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18" name="Freeform 282"/>
              <p:cNvSpPr>
                <a:spLocks/>
              </p:cNvSpPr>
              <p:nvPr/>
            </p:nvSpPr>
            <p:spPr bwMode="auto">
              <a:xfrm>
                <a:off x="4050" y="1753"/>
                <a:ext cx="50" cy="43"/>
              </a:xfrm>
              <a:custGeom>
                <a:avLst/>
                <a:gdLst>
                  <a:gd name="T0" fmla="*/ 49 w 50"/>
                  <a:gd name="T1" fmla="*/ 18 h 43"/>
                  <a:gd name="T2" fmla="*/ 50 w 50"/>
                  <a:gd name="T3" fmla="*/ 21 h 43"/>
                  <a:gd name="T4" fmla="*/ 50 w 50"/>
                  <a:gd name="T5" fmla="*/ 24 h 43"/>
                  <a:gd name="T6" fmla="*/ 48 w 50"/>
                  <a:gd name="T7" fmla="*/ 27 h 43"/>
                  <a:gd name="T8" fmla="*/ 47 w 50"/>
                  <a:gd name="T9" fmla="*/ 30 h 43"/>
                  <a:gd name="T10" fmla="*/ 44 w 50"/>
                  <a:gd name="T11" fmla="*/ 31 h 43"/>
                  <a:gd name="T12" fmla="*/ 42 w 50"/>
                  <a:gd name="T13" fmla="*/ 31 h 43"/>
                  <a:gd name="T14" fmla="*/ 42 w 50"/>
                  <a:gd name="T15" fmla="*/ 31 h 43"/>
                  <a:gd name="T16" fmla="*/ 41 w 50"/>
                  <a:gd name="T17" fmla="*/ 32 h 43"/>
                  <a:gd name="T18" fmla="*/ 40 w 50"/>
                  <a:gd name="T19" fmla="*/ 35 h 43"/>
                  <a:gd name="T20" fmla="*/ 38 w 50"/>
                  <a:gd name="T21" fmla="*/ 37 h 43"/>
                  <a:gd name="T22" fmla="*/ 35 w 50"/>
                  <a:gd name="T23" fmla="*/ 39 h 43"/>
                  <a:gd name="T24" fmla="*/ 33 w 50"/>
                  <a:gd name="T25" fmla="*/ 41 h 43"/>
                  <a:gd name="T26" fmla="*/ 30 w 50"/>
                  <a:gd name="T27" fmla="*/ 42 h 43"/>
                  <a:gd name="T28" fmla="*/ 27 w 50"/>
                  <a:gd name="T29" fmla="*/ 43 h 43"/>
                  <a:gd name="T30" fmla="*/ 24 w 50"/>
                  <a:gd name="T31" fmla="*/ 43 h 43"/>
                  <a:gd name="T32" fmla="*/ 20 w 50"/>
                  <a:gd name="T33" fmla="*/ 43 h 43"/>
                  <a:gd name="T34" fmla="*/ 16 w 50"/>
                  <a:gd name="T35" fmla="*/ 42 h 43"/>
                  <a:gd name="T36" fmla="*/ 12 w 50"/>
                  <a:gd name="T37" fmla="*/ 41 h 43"/>
                  <a:gd name="T38" fmla="*/ 8 w 50"/>
                  <a:gd name="T39" fmla="*/ 38 h 43"/>
                  <a:gd name="T40" fmla="*/ 5 w 50"/>
                  <a:gd name="T41" fmla="*/ 35 h 43"/>
                  <a:gd name="T42" fmla="*/ 3 w 50"/>
                  <a:gd name="T43" fmla="*/ 32 h 43"/>
                  <a:gd name="T44" fmla="*/ 1 w 50"/>
                  <a:gd name="T45" fmla="*/ 28 h 43"/>
                  <a:gd name="T46" fmla="*/ 0 w 50"/>
                  <a:gd name="T47" fmla="*/ 23 h 43"/>
                  <a:gd name="T48" fmla="*/ 0 w 50"/>
                  <a:gd name="T49" fmla="*/ 19 h 43"/>
                  <a:gd name="T50" fmla="*/ 1 w 50"/>
                  <a:gd name="T51" fmla="*/ 14 h 43"/>
                  <a:gd name="T52" fmla="*/ 3 w 50"/>
                  <a:gd name="T53" fmla="*/ 10 h 43"/>
                  <a:gd name="T54" fmla="*/ 5 w 50"/>
                  <a:gd name="T55" fmla="*/ 8 h 43"/>
                  <a:gd name="T56" fmla="*/ 6 w 50"/>
                  <a:gd name="T57" fmla="*/ 7 h 43"/>
                  <a:gd name="T58" fmla="*/ 7 w 50"/>
                  <a:gd name="T59" fmla="*/ 6 h 43"/>
                  <a:gd name="T60" fmla="*/ 8 w 50"/>
                  <a:gd name="T61" fmla="*/ 5 h 43"/>
                  <a:gd name="T62" fmla="*/ 8 w 50"/>
                  <a:gd name="T63" fmla="*/ 4 h 43"/>
                  <a:gd name="T64" fmla="*/ 10 w 50"/>
                  <a:gd name="T65" fmla="*/ 3 h 43"/>
                  <a:gd name="T66" fmla="*/ 13 w 50"/>
                  <a:gd name="T67" fmla="*/ 2 h 43"/>
                  <a:gd name="T68" fmla="*/ 18 w 50"/>
                  <a:gd name="T69" fmla="*/ 0 h 43"/>
                  <a:gd name="T70" fmla="*/ 23 w 50"/>
                  <a:gd name="T71" fmla="*/ 0 h 43"/>
                  <a:gd name="T72" fmla="*/ 28 w 50"/>
                  <a:gd name="T73" fmla="*/ 0 h 43"/>
                  <a:gd name="T74" fmla="*/ 31 w 50"/>
                  <a:gd name="T75" fmla="*/ 1 h 43"/>
                  <a:gd name="T76" fmla="*/ 34 w 50"/>
                  <a:gd name="T77" fmla="*/ 3 h 43"/>
                  <a:gd name="T78" fmla="*/ 37 w 50"/>
                  <a:gd name="T79" fmla="*/ 5 h 43"/>
                  <a:gd name="T80" fmla="*/ 39 w 50"/>
                  <a:gd name="T81" fmla="*/ 7 h 43"/>
                  <a:gd name="T82" fmla="*/ 41 w 50"/>
                  <a:gd name="T83" fmla="*/ 9 h 43"/>
                  <a:gd name="T84" fmla="*/ 44 w 50"/>
                  <a:gd name="T85" fmla="*/ 12 h 43"/>
                  <a:gd name="T86" fmla="*/ 47 w 50"/>
                  <a:gd name="T87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" h="43">
                    <a:moveTo>
                      <a:pt x="49" y="17"/>
                    </a:moveTo>
                    <a:lnTo>
                      <a:pt x="49" y="18"/>
                    </a:lnTo>
                    <a:lnTo>
                      <a:pt x="50" y="19"/>
                    </a:lnTo>
                    <a:lnTo>
                      <a:pt x="50" y="21"/>
                    </a:lnTo>
                    <a:lnTo>
                      <a:pt x="50" y="22"/>
                    </a:lnTo>
                    <a:lnTo>
                      <a:pt x="50" y="24"/>
                    </a:lnTo>
                    <a:lnTo>
                      <a:pt x="49" y="25"/>
                    </a:lnTo>
                    <a:lnTo>
                      <a:pt x="48" y="27"/>
                    </a:lnTo>
                    <a:lnTo>
                      <a:pt x="48" y="28"/>
                    </a:lnTo>
                    <a:lnTo>
                      <a:pt x="47" y="30"/>
                    </a:lnTo>
                    <a:lnTo>
                      <a:pt x="45" y="30"/>
                    </a:lnTo>
                    <a:lnTo>
                      <a:pt x="44" y="31"/>
                    </a:lnTo>
                    <a:lnTo>
                      <a:pt x="43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1" y="32"/>
                    </a:lnTo>
                    <a:lnTo>
                      <a:pt x="40" y="34"/>
                    </a:lnTo>
                    <a:lnTo>
                      <a:pt x="40" y="35"/>
                    </a:lnTo>
                    <a:lnTo>
                      <a:pt x="39" y="36"/>
                    </a:lnTo>
                    <a:lnTo>
                      <a:pt x="38" y="37"/>
                    </a:lnTo>
                    <a:lnTo>
                      <a:pt x="36" y="38"/>
                    </a:lnTo>
                    <a:lnTo>
                      <a:pt x="35" y="39"/>
                    </a:lnTo>
                    <a:lnTo>
                      <a:pt x="34" y="40"/>
                    </a:lnTo>
                    <a:lnTo>
                      <a:pt x="33" y="41"/>
                    </a:lnTo>
                    <a:lnTo>
                      <a:pt x="31" y="41"/>
                    </a:lnTo>
                    <a:lnTo>
                      <a:pt x="30" y="42"/>
                    </a:lnTo>
                    <a:lnTo>
                      <a:pt x="28" y="42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4" y="43"/>
                    </a:lnTo>
                    <a:lnTo>
                      <a:pt x="22" y="43"/>
                    </a:lnTo>
                    <a:lnTo>
                      <a:pt x="20" y="43"/>
                    </a:lnTo>
                    <a:lnTo>
                      <a:pt x="18" y="43"/>
                    </a:lnTo>
                    <a:lnTo>
                      <a:pt x="16" y="42"/>
                    </a:lnTo>
                    <a:lnTo>
                      <a:pt x="14" y="41"/>
                    </a:lnTo>
                    <a:lnTo>
                      <a:pt x="12" y="41"/>
                    </a:lnTo>
                    <a:lnTo>
                      <a:pt x="10" y="39"/>
                    </a:lnTo>
                    <a:lnTo>
                      <a:pt x="8" y="38"/>
                    </a:lnTo>
                    <a:lnTo>
                      <a:pt x="7" y="37"/>
                    </a:lnTo>
                    <a:lnTo>
                      <a:pt x="5" y="35"/>
                    </a:lnTo>
                    <a:lnTo>
                      <a:pt x="4" y="33"/>
                    </a:lnTo>
                    <a:lnTo>
                      <a:pt x="3" y="32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1" y="17"/>
                    </a:lnTo>
                    <a:lnTo>
                      <a:pt x="1" y="14"/>
                    </a:lnTo>
                    <a:lnTo>
                      <a:pt x="2" y="12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10" y="3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1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30" y="1"/>
                    </a:lnTo>
                    <a:lnTo>
                      <a:pt x="31" y="1"/>
                    </a:lnTo>
                    <a:lnTo>
                      <a:pt x="33" y="2"/>
                    </a:lnTo>
                    <a:lnTo>
                      <a:pt x="34" y="3"/>
                    </a:lnTo>
                    <a:lnTo>
                      <a:pt x="35" y="4"/>
                    </a:lnTo>
                    <a:lnTo>
                      <a:pt x="37" y="5"/>
                    </a:lnTo>
                    <a:lnTo>
                      <a:pt x="38" y="6"/>
                    </a:lnTo>
                    <a:lnTo>
                      <a:pt x="39" y="7"/>
                    </a:lnTo>
                    <a:lnTo>
                      <a:pt x="40" y="8"/>
                    </a:lnTo>
                    <a:lnTo>
                      <a:pt x="41" y="9"/>
                    </a:lnTo>
                    <a:lnTo>
                      <a:pt x="43" y="11"/>
                    </a:lnTo>
                    <a:lnTo>
                      <a:pt x="44" y="12"/>
                    </a:lnTo>
                    <a:lnTo>
                      <a:pt x="46" y="14"/>
                    </a:lnTo>
                    <a:lnTo>
                      <a:pt x="47" y="16"/>
                    </a:lnTo>
                    <a:lnTo>
                      <a:pt x="49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19" name="Freeform 283"/>
              <p:cNvSpPr>
                <a:spLocks/>
              </p:cNvSpPr>
              <p:nvPr/>
            </p:nvSpPr>
            <p:spPr bwMode="auto">
              <a:xfrm>
                <a:off x="4054" y="1756"/>
                <a:ext cx="43" cy="37"/>
              </a:xfrm>
              <a:custGeom>
                <a:avLst/>
                <a:gdLst>
                  <a:gd name="T0" fmla="*/ 39 w 43"/>
                  <a:gd name="T1" fmla="*/ 14 h 37"/>
                  <a:gd name="T2" fmla="*/ 38 w 43"/>
                  <a:gd name="T3" fmla="*/ 14 h 37"/>
                  <a:gd name="T4" fmla="*/ 37 w 43"/>
                  <a:gd name="T5" fmla="*/ 14 h 37"/>
                  <a:gd name="T6" fmla="*/ 37 w 43"/>
                  <a:gd name="T7" fmla="*/ 15 h 37"/>
                  <a:gd name="T8" fmla="*/ 36 w 43"/>
                  <a:gd name="T9" fmla="*/ 15 h 37"/>
                  <a:gd name="T10" fmla="*/ 36 w 43"/>
                  <a:gd name="T11" fmla="*/ 12 h 37"/>
                  <a:gd name="T12" fmla="*/ 34 w 43"/>
                  <a:gd name="T13" fmla="*/ 9 h 37"/>
                  <a:gd name="T14" fmla="*/ 32 w 43"/>
                  <a:gd name="T15" fmla="*/ 6 h 37"/>
                  <a:gd name="T16" fmla="*/ 30 w 43"/>
                  <a:gd name="T17" fmla="*/ 4 h 37"/>
                  <a:gd name="T18" fmla="*/ 27 w 43"/>
                  <a:gd name="T19" fmla="*/ 2 h 37"/>
                  <a:gd name="T20" fmla="*/ 25 w 43"/>
                  <a:gd name="T21" fmla="*/ 1 h 37"/>
                  <a:gd name="T22" fmla="*/ 22 w 43"/>
                  <a:gd name="T23" fmla="*/ 0 h 37"/>
                  <a:gd name="T24" fmla="*/ 18 w 43"/>
                  <a:gd name="T25" fmla="*/ 0 h 37"/>
                  <a:gd name="T26" fmla="*/ 14 w 43"/>
                  <a:gd name="T27" fmla="*/ 0 h 37"/>
                  <a:gd name="T28" fmla="*/ 11 w 43"/>
                  <a:gd name="T29" fmla="*/ 1 h 37"/>
                  <a:gd name="T30" fmla="*/ 8 w 43"/>
                  <a:gd name="T31" fmla="*/ 3 h 37"/>
                  <a:gd name="T32" fmla="*/ 5 w 43"/>
                  <a:gd name="T33" fmla="*/ 5 h 37"/>
                  <a:gd name="T34" fmla="*/ 3 w 43"/>
                  <a:gd name="T35" fmla="*/ 8 h 37"/>
                  <a:gd name="T36" fmla="*/ 1 w 43"/>
                  <a:gd name="T37" fmla="*/ 11 h 37"/>
                  <a:gd name="T38" fmla="*/ 0 w 43"/>
                  <a:gd name="T39" fmla="*/ 15 h 37"/>
                  <a:gd name="T40" fmla="*/ 0 w 43"/>
                  <a:gd name="T41" fmla="*/ 18 h 37"/>
                  <a:gd name="T42" fmla="*/ 0 w 43"/>
                  <a:gd name="T43" fmla="*/ 22 h 37"/>
                  <a:gd name="T44" fmla="*/ 1 w 43"/>
                  <a:gd name="T45" fmla="*/ 25 h 37"/>
                  <a:gd name="T46" fmla="*/ 3 w 43"/>
                  <a:gd name="T47" fmla="*/ 29 h 37"/>
                  <a:gd name="T48" fmla="*/ 5 w 43"/>
                  <a:gd name="T49" fmla="*/ 31 h 37"/>
                  <a:gd name="T50" fmla="*/ 8 w 43"/>
                  <a:gd name="T51" fmla="*/ 34 h 37"/>
                  <a:gd name="T52" fmla="*/ 11 w 43"/>
                  <a:gd name="T53" fmla="*/ 35 h 37"/>
                  <a:gd name="T54" fmla="*/ 14 w 43"/>
                  <a:gd name="T55" fmla="*/ 36 h 37"/>
                  <a:gd name="T56" fmla="*/ 18 w 43"/>
                  <a:gd name="T57" fmla="*/ 37 h 37"/>
                  <a:gd name="T58" fmla="*/ 21 w 43"/>
                  <a:gd name="T59" fmla="*/ 37 h 37"/>
                  <a:gd name="T60" fmla="*/ 24 w 43"/>
                  <a:gd name="T61" fmla="*/ 36 h 37"/>
                  <a:gd name="T62" fmla="*/ 27 w 43"/>
                  <a:gd name="T63" fmla="*/ 35 h 37"/>
                  <a:gd name="T64" fmla="*/ 29 w 43"/>
                  <a:gd name="T65" fmla="*/ 33 h 37"/>
                  <a:gd name="T66" fmla="*/ 32 w 43"/>
                  <a:gd name="T67" fmla="*/ 31 h 37"/>
                  <a:gd name="T68" fmla="*/ 34 w 43"/>
                  <a:gd name="T69" fmla="*/ 29 h 37"/>
                  <a:gd name="T70" fmla="*/ 35 w 43"/>
                  <a:gd name="T71" fmla="*/ 26 h 37"/>
                  <a:gd name="T72" fmla="*/ 36 w 43"/>
                  <a:gd name="T73" fmla="*/ 23 h 37"/>
                  <a:gd name="T74" fmla="*/ 37 w 43"/>
                  <a:gd name="T75" fmla="*/ 24 h 37"/>
                  <a:gd name="T76" fmla="*/ 37 w 43"/>
                  <a:gd name="T77" fmla="*/ 24 h 37"/>
                  <a:gd name="T78" fmla="*/ 38 w 43"/>
                  <a:gd name="T79" fmla="*/ 25 h 37"/>
                  <a:gd name="T80" fmla="*/ 39 w 43"/>
                  <a:gd name="T81" fmla="*/ 25 h 37"/>
                  <a:gd name="T82" fmla="*/ 40 w 43"/>
                  <a:gd name="T83" fmla="*/ 25 h 37"/>
                  <a:gd name="T84" fmla="*/ 41 w 43"/>
                  <a:gd name="T85" fmla="*/ 24 h 37"/>
                  <a:gd name="T86" fmla="*/ 41 w 43"/>
                  <a:gd name="T87" fmla="*/ 24 h 37"/>
                  <a:gd name="T88" fmla="*/ 42 w 43"/>
                  <a:gd name="T89" fmla="*/ 23 h 37"/>
                  <a:gd name="T90" fmla="*/ 42 w 43"/>
                  <a:gd name="T91" fmla="*/ 22 h 37"/>
                  <a:gd name="T92" fmla="*/ 43 w 43"/>
                  <a:gd name="T93" fmla="*/ 21 h 37"/>
                  <a:gd name="T94" fmla="*/ 43 w 43"/>
                  <a:gd name="T95" fmla="*/ 20 h 37"/>
                  <a:gd name="T96" fmla="*/ 43 w 43"/>
                  <a:gd name="T97" fmla="*/ 19 h 37"/>
                  <a:gd name="T98" fmla="*/ 43 w 43"/>
                  <a:gd name="T99" fmla="*/ 18 h 37"/>
                  <a:gd name="T100" fmla="*/ 43 w 43"/>
                  <a:gd name="T101" fmla="*/ 17 h 37"/>
                  <a:gd name="T102" fmla="*/ 42 w 43"/>
                  <a:gd name="T103" fmla="*/ 16 h 37"/>
                  <a:gd name="T104" fmla="*/ 42 w 43"/>
                  <a:gd name="T105" fmla="*/ 15 h 37"/>
                  <a:gd name="T106" fmla="*/ 41 w 43"/>
                  <a:gd name="T107" fmla="*/ 15 h 37"/>
                  <a:gd name="T108" fmla="*/ 41 w 43"/>
                  <a:gd name="T109" fmla="*/ 14 h 37"/>
                  <a:gd name="T110" fmla="*/ 40 w 43"/>
                  <a:gd name="T111" fmla="*/ 14 h 37"/>
                  <a:gd name="T112" fmla="*/ 39 w 43"/>
                  <a:gd name="T113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3" h="37">
                    <a:moveTo>
                      <a:pt x="39" y="14"/>
                    </a:moveTo>
                    <a:lnTo>
                      <a:pt x="38" y="14"/>
                    </a:lnTo>
                    <a:lnTo>
                      <a:pt x="37" y="14"/>
                    </a:lnTo>
                    <a:lnTo>
                      <a:pt x="37" y="15"/>
                    </a:lnTo>
                    <a:lnTo>
                      <a:pt x="36" y="15"/>
                    </a:lnTo>
                    <a:lnTo>
                      <a:pt x="36" y="12"/>
                    </a:lnTo>
                    <a:lnTo>
                      <a:pt x="34" y="9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7" y="2"/>
                    </a:lnTo>
                    <a:lnTo>
                      <a:pt x="25" y="1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1" y="1"/>
                    </a:lnTo>
                    <a:lnTo>
                      <a:pt x="8" y="3"/>
                    </a:lnTo>
                    <a:lnTo>
                      <a:pt x="5" y="5"/>
                    </a:lnTo>
                    <a:lnTo>
                      <a:pt x="3" y="8"/>
                    </a:lnTo>
                    <a:lnTo>
                      <a:pt x="1" y="11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1" y="25"/>
                    </a:lnTo>
                    <a:lnTo>
                      <a:pt x="3" y="29"/>
                    </a:lnTo>
                    <a:lnTo>
                      <a:pt x="5" y="31"/>
                    </a:lnTo>
                    <a:lnTo>
                      <a:pt x="8" y="34"/>
                    </a:lnTo>
                    <a:lnTo>
                      <a:pt x="11" y="35"/>
                    </a:lnTo>
                    <a:lnTo>
                      <a:pt x="14" y="36"/>
                    </a:lnTo>
                    <a:lnTo>
                      <a:pt x="18" y="37"/>
                    </a:lnTo>
                    <a:lnTo>
                      <a:pt x="21" y="37"/>
                    </a:lnTo>
                    <a:lnTo>
                      <a:pt x="24" y="36"/>
                    </a:lnTo>
                    <a:lnTo>
                      <a:pt x="27" y="35"/>
                    </a:lnTo>
                    <a:lnTo>
                      <a:pt x="29" y="33"/>
                    </a:lnTo>
                    <a:lnTo>
                      <a:pt x="32" y="31"/>
                    </a:lnTo>
                    <a:lnTo>
                      <a:pt x="34" y="29"/>
                    </a:lnTo>
                    <a:lnTo>
                      <a:pt x="35" y="26"/>
                    </a:lnTo>
                    <a:lnTo>
                      <a:pt x="36" y="23"/>
                    </a:lnTo>
                    <a:lnTo>
                      <a:pt x="37" y="24"/>
                    </a:lnTo>
                    <a:lnTo>
                      <a:pt x="37" y="24"/>
                    </a:lnTo>
                    <a:lnTo>
                      <a:pt x="38" y="25"/>
                    </a:lnTo>
                    <a:lnTo>
                      <a:pt x="39" y="25"/>
                    </a:lnTo>
                    <a:lnTo>
                      <a:pt x="40" y="25"/>
                    </a:lnTo>
                    <a:lnTo>
                      <a:pt x="41" y="24"/>
                    </a:lnTo>
                    <a:lnTo>
                      <a:pt x="41" y="24"/>
                    </a:lnTo>
                    <a:lnTo>
                      <a:pt x="42" y="23"/>
                    </a:lnTo>
                    <a:lnTo>
                      <a:pt x="42" y="22"/>
                    </a:lnTo>
                    <a:lnTo>
                      <a:pt x="43" y="21"/>
                    </a:lnTo>
                    <a:lnTo>
                      <a:pt x="43" y="20"/>
                    </a:lnTo>
                    <a:lnTo>
                      <a:pt x="43" y="19"/>
                    </a:lnTo>
                    <a:lnTo>
                      <a:pt x="43" y="18"/>
                    </a:lnTo>
                    <a:lnTo>
                      <a:pt x="43" y="17"/>
                    </a:lnTo>
                    <a:lnTo>
                      <a:pt x="42" y="16"/>
                    </a:lnTo>
                    <a:lnTo>
                      <a:pt x="42" y="15"/>
                    </a:lnTo>
                    <a:lnTo>
                      <a:pt x="41" y="15"/>
                    </a:lnTo>
                    <a:lnTo>
                      <a:pt x="41" y="14"/>
                    </a:lnTo>
                    <a:lnTo>
                      <a:pt x="40" y="14"/>
                    </a:lnTo>
                    <a:lnTo>
                      <a:pt x="39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20" name="Freeform 284"/>
              <p:cNvSpPr>
                <a:spLocks/>
              </p:cNvSpPr>
              <p:nvPr/>
            </p:nvSpPr>
            <p:spPr bwMode="auto">
              <a:xfrm>
                <a:off x="4063" y="1781"/>
                <a:ext cx="18" cy="7"/>
              </a:xfrm>
              <a:custGeom>
                <a:avLst/>
                <a:gdLst>
                  <a:gd name="T0" fmla="*/ 0 w 18"/>
                  <a:gd name="T1" fmla="*/ 0 h 7"/>
                  <a:gd name="T2" fmla="*/ 0 w 18"/>
                  <a:gd name="T3" fmla="*/ 2 h 7"/>
                  <a:gd name="T4" fmla="*/ 1 w 18"/>
                  <a:gd name="T5" fmla="*/ 3 h 7"/>
                  <a:gd name="T6" fmla="*/ 2 w 18"/>
                  <a:gd name="T7" fmla="*/ 4 h 7"/>
                  <a:gd name="T8" fmla="*/ 3 w 18"/>
                  <a:gd name="T9" fmla="*/ 5 h 7"/>
                  <a:gd name="T10" fmla="*/ 4 w 18"/>
                  <a:gd name="T11" fmla="*/ 6 h 7"/>
                  <a:gd name="T12" fmla="*/ 5 w 18"/>
                  <a:gd name="T13" fmla="*/ 6 h 7"/>
                  <a:gd name="T14" fmla="*/ 6 w 18"/>
                  <a:gd name="T15" fmla="*/ 7 h 7"/>
                  <a:gd name="T16" fmla="*/ 8 w 18"/>
                  <a:gd name="T17" fmla="*/ 7 h 7"/>
                  <a:gd name="T18" fmla="*/ 9 w 18"/>
                  <a:gd name="T19" fmla="*/ 7 h 7"/>
                  <a:gd name="T20" fmla="*/ 9 w 18"/>
                  <a:gd name="T21" fmla="*/ 7 h 7"/>
                  <a:gd name="T22" fmla="*/ 10 w 18"/>
                  <a:gd name="T23" fmla="*/ 7 h 7"/>
                  <a:gd name="T24" fmla="*/ 10 w 18"/>
                  <a:gd name="T25" fmla="*/ 7 h 7"/>
                  <a:gd name="T26" fmla="*/ 18 w 18"/>
                  <a:gd name="T27" fmla="*/ 0 h 7"/>
                  <a:gd name="T28" fmla="*/ 0 w 1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" h="7">
                    <a:moveTo>
                      <a:pt x="0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6" y="7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21" name="Freeform 285"/>
              <p:cNvSpPr>
                <a:spLocks/>
              </p:cNvSpPr>
              <p:nvPr/>
            </p:nvSpPr>
            <p:spPr bwMode="auto">
              <a:xfrm>
                <a:off x="4065" y="1783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 w 11"/>
                  <a:gd name="T3" fmla="*/ 2 h 2"/>
                  <a:gd name="T4" fmla="*/ 8 w 11"/>
                  <a:gd name="T5" fmla="*/ 2 h 2"/>
                  <a:gd name="T6" fmla="*/ 11 w 11"/>
                  <a:gd name="T7" fmla="*/ 0 h 2"/>
                  <a:gd name="T8" fmla="*/ 0 w 1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22" name="Freeform 286"/>
              <p:cNvSpPr>
                <a:spLocks/>
              </p:cNvSpPr>
              <p:nvPr/>
            </p:nvSpPr>
            <p:spPr bwMode="auto">
              <a:xfrm>
                <a:off x="4053" y="1749"/>
                <a:ext cx="36" cy="11"/>
              </a:xfrm>
              <a:custGeom>
                <a:avLst/>
                <a:gdLst>
                  <a:gd name="T0" fmla="*/ 29 w 36"/>
                  <a:gd name="T1" fmla="*/ 2 h 11"/>
                  <a:gd name="T2" fmla="*/ 28 w 36"/>
                  <a:gd name="T3" fmla="*/ 2 h 11"/>
                  <a:gd name="T4" fmla="*/ 28 w 36"/>
                  <a:gd name="T5" fmla="*/ 2 h 11"/>
                  <a:gd name="T6" fmla="*/ 26 w 36"/>
                  <a:gd name="T7" fmla="*/ 1 h 11"/>
                  <a:gd name="T8" fmla="*/ 25 w 36"/>
                  <a:gd name="T9" fmla="*/ 1 h 11"/>
                  <a:gd name="T10" fmla="*/ 24 w 36"/>
                  <a:gd name="T11" fmla="*/ 1 h 11"/>
                  <a:gd name="T12" fmla="*/ 23 w 36"/>
                  <a:gd name="T13" fmla="*/ 1 h 11"/>
                  <a:gd name="T14" fmla="*/ 21 w 36"/>
                  <a:gd name="T15" fmla="*/ 1 h 11"/>
                  <a:gd name="T16" fmla="*/ 19 w 36"/>
                  <a:gd name="T17" fmla="*/ 1 h 11"/>
                  <a:gd name="T18" fmla="*/ 18 w 36"/>
                  <a:gd name="T19" fmla="*/ 0 h 11"/>
                  <a:gd name="T20" fmla="*/ 16 w 36"/>
                  <a:gd name="T21" fmla="*/ 0 h 11"/>
                  <a:gd name="T22" fmla="*/ 15 w 36"/>
                  <a:gd name="T23" fmla="*/ 0 h 11"/>
                  <a:gd name="T24" fmla="*/ 13 w 36"/>
                  <a:gd name="T25" fmla="*/ 0 h 11"/>
                  <a:gd name="T26" fmla="*/ 12 w 36"/>
                  <a:gd name="T27" fmla="*/ 0 h 11"/>
                  <a:gd name="T28" fmla="*/ 11 w 36"/>
                  <a:gd name="T29" fmla="*/ 0 h 11"/>
                  <a:gd name="T30" fmla="*/ 10 w 36"/>
                  <a:gd name="T31" fmla="*/ 0 h 11"/>
                  <a:gd name="T32" fmla="*/ 10 w 36"/>
                  <a:gd name="T33" fmla="*/ 0 h 11"/>
                  <a:gd name="T34" fmla="*/ 8 w 36"/>
                  <a:gd name="T35" fmla="*/ 0 h 11"/>
                  <a:gd name="T36" fmla="*/ 6 w 36"/>
                  <a:gd name="T37" fmla="*/ 1 h 11"/>
                  <a:gd name="T38" fmla="*/ 5 w 36"/>
                  <a:gd name="T39" fmla="*/ 2 h 11"/>
                  <a:gd name="T40" fmla="*/ 3 w 36"/>
                  <a:gd name="T41" fmla="*/ 4 h 11"/>
                  <a:gd name="T42" fmla="*/ 2 w 36"/>
                  <a:gd name="T43" fmla="*/ 5 h 11"/>
                  <a:gd name="T44" fmla="*/ 1 w 36"/>
                  <a:gd name="T45" fmla="*/ 7 h 11"/>
                  <a:gd name="T46" fmla="*/ 0 w 36"/>
                  <a:gd name="T47" fmla="*/ 8 h 11"/>
                  <a:gd name="T48" fmla="*/ 0 w 36"/>
                  <a:gd name="T49" fmla="*/ 10 h 11"/>
                  <a:gd name="T50" fmla="*/ 0 w 36"/>
                  <a:gd name="T51" fmla="*/ 10 h 11"/>
                  <a:gd name="T52" fmla="*/ 2 w 36"/>
                  <a:gd name="T53" fmla="*/ 10 h 11"/>
                  <a:gd name="T54" fmla="*/ 3 w 36"/>
                  <a:gd name="T55" fmla="*/ 11 h 11"/>
                  <a:gd name="T56" fmla="*/ 5 w 36"/>
                  <a:gd name="T57" fmla="*/ 11 h 11"/>
                  <a:gd name="T58" fmla="*/ 8 w 36"/>
                  <a:gd name="T59" fmla="*/ 11 h 11"/>
                  <a:gd name="T60" fmla="*/ 10 w 36"/>
                  <a:gd name="T61" fmla="*/ 11 h 11"/>
                  <a:gd name="T62" fmla="*/ 13 w 36"/>
                  <a:gd name="T63" fmla="*/ 11 h 11"/>
                  <a:gd name="T64" fmla="*/ 16 w 36"/>
                  <a:gd name="T65" fmla="*/ 11 h 11"/>
                  <a:gd name="T66" fmla="*/ 19 w 36"/>
                  <a:gd name="T67" fmla="*/ 11 h 11"/>
                  <a:gd name="T68" fmla="*/ 23 w 36"/>
                  <a:gd name="T69" fmla="*/ 11 h 11"/>
                  <a:gd name="T70" fmla="*/ 25 w 36"/>
                  <a:gd name="T71" fmla="*/ 11 h 11"/>
                  <a:gd name="T72" fmla="*/ 28 w 36"/>
                  <a:gd name="T73" fmla="*/ 11 h 11"/>
                  <a:gd name="T74" fmla="*/ 30 w 36"/>
                  <a:gd name="T75" fmla="*/ 11 h 11"/>
                  <a:gd name="T76" fmla="*/ 32 w 36"/>
                  <a:gd name="T77" fmla="*/ 11 h 11"/>
                  <a:gd name="T78" fmla="*/ 33 w 36"/>
                  <a:gd name="T79" fmla="*/ 11 h 11"/>
                  <a:gd name="T80" fmla="*/ 34 w 36"/>
                  <a:gd name="T81" fmla="*/ 11 h 11"/>
                  <a:gd name="T82" fmla="*/ 35 w 36"/>
                  <a:gd name="T83" fmla="*/ 11 h 11"/>
                  <a:gd name="T84" fmla="*/ 36 w 36"/>
                  <a:gd name="T85" fmla="*/ 10 h 11"/>
                  <a:gd name="T86" fmla="*/ 36 w 36"/>
                  <a:gd name="T87" fmla="*/ 8 h 11"/>
                  <a:gd name="T88" fmla="*/ 35 w 36"/>
                  <a:gd name="T89" fmla="*/ 6 h 11"/>
                  <a:gd name="T90" fmla="*/ 34 w 36"/>
                  <a:gd name="T91" fmla="*/ 5 h 11"/>
                  <a:gd name="T92" fmla="*/ 32 w 36"/>
                  <a:gd name="T93" fmla="*/ 3 h 11"/>
                  <a:gd name="T94" fmla="*/ 31 w 36"/>
                  <a:gd name="T95" fmla="*/ 2 h 11"/>
                  <a:gd name="T96" fmla="*/ 29 w 36"/>
                  <a:gd name="T9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6" h="11">
                    <a:moveTo>
                      <a:pt x="29" y="2"/>
                    </a:moveTo>
                    <a:lnTo>
                      <a:pt x="28" y="2"/>
                    </a:lnTo>
                    <a:lnTo>
                      <a:pt x="28" y="2"/>
                    </a:lnTo>
                    <a:lnTo>
                      <a:pt x="26" y="1"/>
                    </a:lnTo>
                    <a:lnTo>
                      <a:pt x="25" y="1"/>
                    </a:lnTo>
                    <a:lnTo>
                      <a:pt x="24" y="1"/>
                    </a:lnTo>
                    <a:lnTo>
                      <a:pt x="23" y="1"/>
                    </a:lnTo>
                    <a:lnTo>
                      <a:pt x="21" y="1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3" y="11"/>
                    </a:lnTo>
                    <a:lnTo>
                      <a:pt x="16" y="11"/>
                    </a:lnTo>
                    <a:lnTo>
                      <a:pt x="19" y="11"/>
                    </a:lnTo>
                    <a:lnTo>
                      <a:pt x="23" y="11"/>
                    </a:lnTo>
                    <a:lnTo>
                      <a:pt x="25" y="11"/>
                    </a:lnTo>
                    <a:lnTo>
                      <a:pt x="28" y="11"/>
                    </a:lnTo>
                    <a:lnTo>
                      <a:pt x="30" y="11"/>
                    </a:lnTo>
                    <a:lnTo>
                      <a:pt x="32" y="11"/>
                    </a:lnTo>
                    <a:lnTo>
                      <a:pt x="33" y="11"/>
                    </a:lnTo>
                    <a:lnTo>
                      <a:pt x="34" y="11"/>
                    </a:lnTo>
                    <a:lnTo>
                      <a:pt x="35" y="11"/>
                    </a:lnTo>
                    <a:lnTo>
                      <a:pt x="36" y="10"/>
                    </a:lnTo>
                    <a:lnTo>
                      <a:pt x="36" y="8"/>
                    </a:lnTo>
                    <a:lnTo>
                      <a:pt x="35" y="6"/>
                    </a:lnTo>
                    <a:lnTo>
                      <a:pt x="34" y="5"/>
                    </a:lnTo>
                    <a:lnTo>
                      <a:pt x="32" y="3"/>
                    </a:lnTo>
                    <a:lnTo>
                      <a:pt x="31" y="2"/>
                    </a:ln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23" name="Freeform 287"/>
              <p:cNvSpPr>
                <a:spLocks/>
              </p:cNvSpPr>
              <p:nvPr/>
            </p:nvSpPr>
            <p:spPr bwMode="auto">
              <a:xfrm>
                <a:off x="4091" y="1776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3 h 3"/>
                  <a:gd name="T6" fmla="*/ 3 w 3"/>
                  <a:gd name="T7" fmla="*/ 2 h 3"/>
                  <a:gd name="T8" fmla="*/ 3 w 3"/>
                  <a:gd name="T9" fmla="*/ 2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1 h 3"/>
                  <a:gd name="T16" fmla="*/ 2 w 3"/>
                  <a:gd name="T17" fmla="*/ 0 h 3"/>
                  <a:gd name="T18" fmla="*/ 1 w 3"/>
                  <a:gd name="T19" fmla="*/ 1 h 3"/>
                  <a:gd name="T20" fmla="*/ 1 w 3"/>
                  <a:gd name="T21" fmla="*/ 1 h 3"/>
                  <a:gd name="T22" fmla="*/ 1 w 3"/>
                  <a:gd name="T23" fmla="*/ 1 h 3"/>
                  <a:gd name="T24" fmla="*/ 0 w 3"/>
                  <a:gd name="T25" fmla="*/ 2 h 3"/>
                  <a:gd name="T26" fmla="*/ 1 w 3"/>
                  <a:gd name="T27" fmla="*/ 2 h 3"/>
                  <a:gd name="T28" fmla="*/ 1 w 3"/>
                  <a:gd name="T29" fmla="*/ 3 h 3"/>
                  <a:gd name="T30" fmla="*/ 1 w 3"/>
                  <a:gd name="T31" fmla="*/ 3 h 3"/>
                  <a:gd name="T32" fmla="*/ 2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24" name="Freeform 288"/>
              <p:cNvSpPr>
                <a:spLocks/>
              </p:cNvSpPr>
              <p:nvPr/>
            </p:nvSpPr>
            <p:spPr bwMode="auto">
              <a:xfrm>
                <a:off x="4062" y="1798"/>
                <a:ext cx="31" cy="19"/>
              </a:xfrm>
              <a:custGeom>
                <a:avLst/>
                <a:gdLst>
                  <a:gd name="T0" fmla="*/ 29 w 31"/>
                  <a:gd name="T1" fmla="*/ 10 h 19"/>
                  <a:gd name="T2" fmla="*/ 27 w 31"/>
                  <a:gd name="T3" fmla="*/ 7 h 19"/>
                  <a:gd name="T4" fmla="*/ 31 w 31"/>
                  <a:gd name="T5" fmla="*/ 4 h 19"/>
                  <a:gd name="T6" fmla="*/ 27 w 31"/>
                  <a:gd name="T7" fmla="*/ 0 h 19"/>
                  <a:gd name="T8" fmla="*/ 25 w 31"/>
                  <a:gd name="T9" fmla="*/ 0 h 19"/>
                  <a:gd name="T10" fmla="*/ 28 w 31"/>
                  <a:gd name="T11" fmla="*/ 4 h 19"/>
                  <a:gd name="T12" fmla="*/ 24 w 31"/>
                  <a:gd name="T13" fmla="*/ 7 h 19"/>
                  <a:gd name="T14" fmla="*/ 25 w 31"/>
                  <a:gd name="T15" fmla="*/ 7 h 19"/>
                  <a:gd name="T16" fmla="*/ 25 w 31"/>
                  <a:gd name="T17" fmla="*/ 8 h 19"/>
                  <a:gd name="T18" fmla="*/ 26 w 31"/>
                  <a:gd name="T19" fmla="*/ 9 h 19"/>
                  <a:gd name="T20" fmla="*/ 27 w 31"/>
                  <a:gd name="T21" fmla="*/ 10 h 19"/>
                  <a:gd name="T22" fmla="*/ 13 w 31"/>
                  <a:gd name="T23" fmla="*/ 17 h 19"/>
                  <a:gd name="T24" fmla="*/ 4 w 31"/>
                  <a:gd name="T25" fmla="*/ 9 h 19"/>
                  <a:gd name="T26" fmla="*/ 6 w 31"/>
                  <a:gd name="T27" fmla="*/ 7 h 19"/>
                  <a:gd name="T28" fmla="*/ 2 w 31"/>
                  <a:gd name="T29" fmla="*/ 4 h 19"/>
                  <a:gd name="T30" fmla="*/ 5 w 31"/>
                  <a:gd name="T31" fmla="*/ 0 h 19"/>
                  <a:gd name="T32" fmla="*/ 3 w 31"/>
                  <a:gd name="T33" fmla="*/ 0 h 19"/>
                  <a:gd name="T34" fmla="*/ 0 w 31"/>
                  <a:gd name="T35" fmla="*/ 4 h 19"/>
                  <a:gd name="T36" fmla="*/ 4 w 31"/>
                  <a:gd name="T37" fmla="*/ 7 h 19"/>
                  <a:gd name="T38" fmla="*/ 1 w 31"/>
                  <a:gd name="T39" fmla="*/ 10 h 19"/>
                  <a:gd name="T40" fmla="*/ 13 w 31"/>
                  <a:gd name="T41" fmla="*/ 19 h 19"/>
                  <a:gd name="T42" fmla="*/ 29 w 31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" h="19">
                    <a:moveTo>
                      <a:pt x="29" y="10"/>
                    </a:moveTo>
                    <a:lnTo>
                      <a:pt x="27" y="7"/>
                    </a:lnTo>
                    <a:lnTo>
                      <a:pt x="31" y="4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5" y="7"/>
                    </a:lnTo>
                    <a:lnTo>
                      <a:pt x="25" y="8"/>
                    </a:lnTo>
                    <a:lnTo>
                      <a:pt x="26" y="9"/>
                    </a:lnTo>
                    <a:lnTo>
                      <a:pt x="27" y="10"/>
                    </a:lnTo>
                    <a:lnTo>
                      <a:pt x="13" y="17"/>
                    </a:lnTo>
                    <a:lnTo>
                      <a:pt x="4" y="9"/>
                    </a:lnTo>
                    <a:lnTo>
                      <a:pt x="6" y="7"/>
                    </a:lnTo>
                    <a:lnTo>
                      <a:pt x="2" y="4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4" y="7"/>
                    </a:lnTo>
                    <a:lnTo>
                      <a:pt x="1" y="10"/>
                    </a:lnTo>
                    <a:lnTo>
                      <a:pt x="13" y="19"/>
                    </a:lnTo>
                    <a:lnTo>
                      <a:pt x="29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25" name="Freeform 289"/>
              <p:cNvSpPr>
                <a:spLocks/>
              </p:cNvSpPr>
              <p:nvPr/>
            </p:nvSpPr>
            <p:spPr bwMode="auto">
              <a:xfrm>
                <a:off x="4056" y="1814"/>
                <a:ext cx="2" cy="24"/>
              </a:xfrm>
              <a:custGeom>
                <a:avLst/>
                <a:gdLst>
                  <a:gd name="T0" fmla="*/ 0 w 2"/>
                  <a:gd name="T1" fmla="*/ 24 h 24"/>
                  <a:gd name="T2" fmla="*/ 0 w 2"/>
                  <a:gd name="T3" fmla="*/ 3 h 24"/>
                  <a:gd name="T4" fmla="*/ 2 w 2"/>
                  <a:gd name="T5" fmla="*/ 0 h 24"/>
                  <a:gd name="T6" fmla="*/ 2 w 2"/>
                  <a:gd name="T7" fmla="*/ 24 h 24"/>
                  <a:gd name="T8" fmla="*/ 0 w 2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4">
                    <a:moveTo>
                      <a:pt x="0" y="24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2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26" name="Freeform 290"/>
              <p:cNvSpPr>
                <a:spLocks/>
              </p:cNvSpPr>
              <p:nvPr/>
            </p:nvSpPr>
            <p:spPr bwMode="auto">
              <a:xfrm>
                <a:off x="3906" y="1796"/>
                <a:ext cx="43" cy="53"/>
              </a:xfrm>
              <a:custGeom>
                <a:avLst/>
                <a:gdLst>
                  <a:gd name="T0" fmla="*/ 43 w 43"/>
                  <a:gd name="T1" fmla="*/ 3 h 53"/>
                  <a:gd name="T2" fmla="*/ 42 w 43"/>
                  <a:gd name="T3" fmla="*/ 2 h 53"/>
                  <a:gd name="T4" fmla="*/ 41 w 43"/>
                  <a:gd name="T5" fmla="*/ 1 h 53"/>
                  <a:gd name="T6" fmla="*/ 39 w 43"/>
                  <a:gd name="T7" fmla="*/ 1 h 53"/>
                  <a:gd name="T8" fmla="*/ 36 w 43"/>
                  <a:gd name="T9" fmla="*/ 0 h 53"/>
                  <a:gd name="T10" fmla="*/ 33 w 43"/>
                  <a:gd name="T11" fmla="*/ 1 h 53"/>
                  <a:gd name="T12" fmla="*/ 30 w 43"/>
                  <a:gd name="T13" fmla="*/ 1 h 53"/>
                  <a:gd name="T14" fmla="*/ 27 w 43"/>
                  <a:gd name="T15" fmla="*/ 1 h 53"/>
                  <a:gd name="T16" fmla="*/ 24 w 43"/>
                  <a:gd name="T17" fmla="*/ 2 h 53"/>
                  <a:gd name="T18" fmla="*/ 21 w 43"/>
                  <a:gd name="T19" fmla="*/ 2 h 53"/>
                  <a:gd name="T20" fmla="*/ 18 w 43"/>
                  <a:gd name="T21" fmla="*/ 3 h 53"/>
                  <a:gd name="T22" fmla="*/ 15 w 43"/>
                  <a:gd name="T23" fmla="*/ 3 h 53"/>
                  <a:gd name="T24" fmla="*/ 13 w 43"/>
                  <a:gd name="T25" fmla="*/ 4 h 53"/>
                  <a:gd name="T26" fmla="*/ 11 w 43"/>
                  <a:gd name="T27" fmla="*/ 5 h 53"/>
                  <a:gd name="T28" fmla="*/ 9 w 43"/>
                  <a:gd name="T29" fmla="*/ 5 h 53"/>
                  <a:gd name="T30" fmla="*/ 8 w 43"/>
                  <a:gd name="T31" fmla="*/ 5 h 53"/>
                  <a:gd name="T32" fmla="*/ 8 w 43"/>
                  <a:gd name="T33" fmla="*/ 5 h 53"/>
                  <a:gd name="T34" fmla="*/ 8 w 43"/>
                  <a:gd name="T35" fmla="*/ 5 h 53"/>
                  <a:gd name="T36" fmla="*/ 7 w 43"/>
                  <a:gd name="T37" fmla="*/ 5 h 53"/>
                  <a:gd name="T38" fmla="*/ 7 w 43"/>
                  <a:gd name="T39" fmla="*/ 5 h 53"/>
                  <a:gd name="T40" fmla="*/ 7 w 43"/>
                  <a:gd name="T41" fmla="*/ 4 h 53"/>
                  <a:gd name="T42" fmla="*/ 7 w 43"/>
                  <a:gd name="T43" fmla="*/ 4 h 53"/>
                  <a:gd name="T44" fmla="*/ 6 w 43"/>
                  <a:gd name="T45" fmla="*/ 3 h 53"/>
                  <a:gd name="T46" fmla="*/ 5 w 43"/>
                  <a:gd name="T47" fmla="*/ 3 h 53"/>
                  <a:gd name="T48" fmla="*/ 4 w 43"/>
                  <a:gd name="T49" fmla="*/ 3 h 53"/>
                  <a:gd name="T50" fmla="*/ 3 w 43"/>
                  <a:gd name="T51" fmla="*/ 3 h 53"/>
                  <a:gd name="T52" fmla="*/ 2 w 43"/>
                  <a:gd name="T53" fmla="*/ 3 h 53"/>
                  <a:gd name="T54" fmla="*/ 1 w 43"/>
                  <a:gd name="T55" fmla="*/ 3 h 53"/>
                  <a:gd name="T56" fmla="*/ 1 w 43"/>
                  <a:gd name="T57" fmla="*/ 4 h 53"/>
                  <a:gd name="T58" fmla="*/ 1 w 43"/>
                  <a:gd name="T59" fmla="*/ 4 h 53"/>
                  <a:gd name="T60" fmla="*/ 0 w 43"/>
                  <a:gd name="T61" fmla="*/ 4 h 53"/>
                  <a:gd name="T62" fmla="*/ 0 w 43"/>
                  <a:gd name="T63" fmla="*/ 4 h 53"/>
                  <a:gd name="T64" fmla="*/ 0 w 43"/>
                  <a:gd name="T65" fmla="*/ 4 h 53"/>
                  <a:gd name="T66" fmla="*/ 0 w 43"/>
                  <a:gd name="T67" fmla="*/ 53 h 53"/>
                  <a:gd name="T68" fmla="*/ 8 w 43"/>
                  <a:gd name="T69" fmla="*/ 53 h 53"/>
                  <a:gd name="T70" fmla="*/ 8 w 43"/>
                  <a:gd name="T71" fmla="*/ 49 h 53"/>
                  <a:gd name="T72" fmla="*/ 8 w 43"/>
                  <a:gd name="T73" fmla="*/ 42 h 53"/>
                  <a:gd name="T74" fmla="*/ 8 w 43"/>
                  <a:gd name="T75" fmla="*/ 34 h 53"/>
                  <a:gd name="T76" fmla="*/ 8 w 43"/>
                  <a:gd name="T77" fmla="*/ 31 h 53"/>
                  <a:gd name="T78" fmla="*/ 9 w 43"/>
                  <a:gd name="T79" fmla="*/ 31 h 53"/>
                  <a:gd name="T80" fmla="*/ 10 w 43"/>
                  <a:gd name="T81" fmla="*/ 30 h 53"/>
                  <a:gd name="T82" fmla="*/ 12 w 43"/>
                  <a:gd name="T83" fmla="*/ 30 h 53"/>
                  <a:gd name="T84" fmla="*/ 14 w 43"/>
                  <a:gd name="T85" fmla="*/ 29 h 53"/>
                  <a:gd name="T86" fmla="*/ 16 w 43"/>
                  <a:gd name="T87" fmla="*/ 28 h 53"/>
                  <a:gd name="T88" fmla="*/ 19 w 43"/>
                  <a:gd name="T89" fmla="*/ 28 h 53"/>
                  <a:gd name="T90" fmla="*/ 21 w 43"/>
                  <a:gd name="T91" fmla="*/ 27 h 53"/>
                  <a:gd name="T92" fmla="*/ 24 w 43"/>
                  <a:gd name="T93" fmla="*/ 26 h 53"/>
                  <a:gd name="T94" fmla="*/ 27 w 43"/>
                  <a:gd name="T95" fmla="*/ 26 h 53"/>
                  <a:gd name="T96" fmla="*/ 29 w 43"/>
                  <a:gd name="T97" fmla="*/ 25 h 53"/>
                  <a:gd name="T98" fmla="*/ 32 w 43"/>
                  <a:gd name="T99" fmla="*/ 24 h 53"/>
                  <a:gd name="T100" fmla="*/ 35 w 43"/>
                  <a:gd name="T101" fmla="*/ 24 h 53"/>
                  <a:gd name="T102" fmla="*/ 37 w 43"/>
                  <a:gd name="T103" fmla="*/ 23 h 53"/>
                  <a:gd name="T104" fmla="*/ 39 w 43"/>
                  <a:gd name="T105" fmla="*/ 23 h 53"/>
                  <a:gd name="T106" fmla="*/ 42 w 43"/>
                  <a:gd name="T107" fmla="*/ 22 h 53"/>
                  <a:gd name="T108" fmla="*/ 43 w 43"/>
                  <a:gd name="T109" fmla="*/ 22 h 53"/>
                  <a:gd name="T110" fmla="*/ 43 w 43"/>
                  <a:gd name="T111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3">
                    <a:moveTo>
                      <a:pt x="43" y="3"/>
                    </a:moveTo>
                    <a:lnTo>
                      <a:pt x="42" y="2"/>
                    </a:lnTo>
                    <a:lnTo>
                      <a:pt x="41" y="1"/>
                    </a:lnTo>
                    <a:lnTo>
                      <a:pt x="39" y="1"/>
                    </a:lnTo>
                    <a:lnTo>
                      <a:pt x="36" y="0"/>
                    </a:lnTo>
                    <a:lnTo>
                      <a:pt x="33" y="1"/>
                    </a:lnTo>
                    <a:lnTo>
                      <a:pt x="30" y="1"/>
                    </a:lnTo>
                    <a:lnTo>
                      <a:pt x="27" y="1"/>
                    </a:lnTo>
                    <a:lnTo>
                      <a:pt x="24" y="2"/>
                    </a:lnTo>
                    <a:lnTo>
                      <a:pt x="21" y="2"/>
                    </a:lnTo>
                    <a:lnTo>
                      <a:pt x="18" y="3"/>
                    </a:lnTo>
                    <a:lnTo>
                      <a:pt x="15" y="3"/>
                    </a:lnTo>
                    <a:lnTo>
                      <a:pt x="13" y="4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3"/>
                    </a:lnTo>
                    <a:lnTo>
                      <a:pt x="8" y="53"/>
                    </a:lnTo>
                    <a:lnTo>
                      <a:pt x="8" y="49"/>
                    </a:lnTo>
                    <a:lnTo>
                      <a:pt x="8" y="42"/>
                    </a:lnTo>
                    <a:lnTo>
                      <a:pt x="8" y="34"/>
                    </a:lnTo>
                    <a:lnTo>
                      <a:pt x="8" y="31"/>
                    </a:lnTo>
                    <a:lnTo>
                      <a:pt x="9" y="31"/>
                    </a:lnTo>
                    <a:lnTo>
                      <a:pt x="10" y="30"/>
                    </a:lnTo>
                    <a:lnTo>
                      <a:pt x="12" y="30"/>
                    </a:lnTo>
                    <a:lnTo>
                      <a:pt x="14" y="29"/>
                    </a:lnTo>
                    <a:lnTo>
                      <a:pt x="16" y="28"/>
                    </a:lnTo>
                    <a:lnTo>
                      <a:pt x="19" y="28"/>
                    </a:lnTo>
                    <a:lnTo>
                      <a:pt x="21" y="27"/>
                    </a:lnTo>
                    <a:lnTo>
                      <a:pt x="24" y="26"/>
                    </a:lnTo>
                    <a:lnTo>
                      <a:pt x="27" y="26"/>
                    </a:lnTo>
                    <a:lnTo>
                      <a:pt x="29" y="25"/>
                    </a:lnTo>
                    <a:lnTo>
                      <a:pt x="32" y="24"/>
                    </a:lnTo>
                    <a:lnTo>
                      <a:pt x="35" y="24"/>
                    </a:lnTo>
                    <a:lnTo>
                      <a:pt x="37" y="23"/>
                    </a:lnTo>
                    <a:lnTo>
                      <a:pt x="39" y="23"/>
                    </a:lnTo>
                    <a:lnTo>
                      <a:pt x="42" y="22"/>
                    </a:lnTo>
                    <a:lnTo>
                      <a:pt x="43" y="22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27" name="Freeform 291"/>
              <p:cNvSpPr>
                <a:spLocks/>
              </p:cNvSpPr>
              <p:nvPr/>
            </p:nvSpPr>
            <p:spPr bwMode="auto">
              <a:xfrm>
                <a:off x="3899" y="1835"/>
                <a:ext cx="231" cy="47"/>
              </a:xfrm>
              <a:custGeom>
                <a:avLst/>
                <a:gdLst>
                  <a:gd name="T0" fmla="*/ 18 w 231"/>
                  <a:gd name="T1" fmla="*/ 7 h 47"/>
                  <a:gd name="T2" fmla="*/ 25 w 231"/>
                  <a:gd name="T3" fmla="*/ 5 h 47"/>
                  <a:gd name="T4" fmla="*/ 32 w 231"/>
                  <a:gd name="T5" fmla="*/ 4 h 47"/>
                  <a:gd name="T6" fmla="*/ 40 w 231"/>
                  <a:gd name="T7" fmla="*/ 3 h 47"/>
                  <a:gd name="T8" fmla="*/ 49 w 231"/>
                  <a:gd name="T9" fmla="*/ 2 h 47"/>
                  <a:gd name="T10" fmla="*/ 59 w 231"/>
                  <a:gd name="T11" fmla="*/ 1 h 47"/>
                  <a:gd name="T12" fmla="*/ 69 w 231"/>
                  <a:gd name="T13" fmla="*/ 1 h 47"/>
                  <a:gd name="T14" fmla="*/ 80 w 231"/>
                  <a:gd name="T15" fmla="*/ 0 h 47"/>
                  <a:gd name="T16" fmla="*/ 91 w 231"/>
                  <a:gd name="T17" fmla="*/ 0 h 47"/>
                  <a:gd name="T18" fmla="*/ 103 w 231"/>
                  <a:gd name="T19" fmla="*/ 0 h 47"/>
                  <a:gd name="T20" fmla="*/ 115 w 231"/>
                  <a:gd name="T21" fmla="*/ 0 h 47"/>
                  <a:gd name="T22" fmla="*/ 130 w 231"/>
                  <a:gd name="T23" fmla="*/ 0 h 47"/>
                  <a:gd name="T24" fmla="*/ 145 w 231"/>
                  <a:gd name="T25" fmla="*/ 0 h 47"/>
                  <a:gd name="T26" fmla="*/ 159 w 231"/>
                  <a:gd name="T27" fmla="*/ 1 h 47"/>
                  <a:gd name="T28" fmla="*/ 172 w 231"/>
                  <a:gd name="T29" fmla="*/ 2 h 47"/>
                  <a:gd name="T30" fmla="*/ 185 w 231"/>
                  <a:gd name="T31" fmla="*/ 3 h 47"/>
                  <a:gd name="T32" fmla="*/ 194 w 231"/>
                  <a:gd name="T33" fmla="*/ 4 h 47"/>
                  <a:gd name="T34" fmla="*/ 202 w 231"/>
                  <a:gd name="T35" fmla="*/ 5 h 47"/>
                  <a:gd name="T36" fmla="*/ 209 w 231"/>
                  <a:gd name="T37" fmla="*/ 6 h 47"/>
                  <a:gd name="T38" fmla="*/ 215 w 231"/>
                  <a:gd name="T39" fmla="*/ 7 h 47"/>
                  <a:gd name="T40" fmla="*/ 220 w 231"/>
                  <a:gd name="T41" fmla="*/ 8 h 47"/>
                  <a:gd name="T42" fmla="*/ 225 w 231"/>
                  <a:gd name="T43" fmla="*/ 10 h 47"/>
                  <a:gd name="T44" fmla="*/ 228 w 231"/>
                  <a:gd name="T45" fmla="*/ 12 h 47"/>
                  <a:gd name="T46" fmla="*/ 231 w 231"/>
                  <a:gd name="T47" fmla="*/ 14 h 47"/>
                  <a:gd name="T48" fmla="*/ 231 w 231"/>
                  <a:gd name="T49" fmla="*/ 31 h 47"/>
                  <a:gd name="T50" fmla="*/ 225 w 231"/>
                  <a:gd name="T51" fmla="*/ 34 h 47"/>
                  <a:gd name="T52" fmla="*/ 218 w 231"/>
                  <a:gd name="T53" fmla="*/ 37 h 47"/>
                  <a:gd name="T54" fmla="*/ 213 w 231"/>
                  <a:gd name="T55" fmla="*/ 39 h 47"/>
                  <a:gd name="T56" fmla="*/ 210 w 231"/>
                  <a:gd name="T57" fmla="*/ 40 h 47"/>
                  <a:gd name="T58" fmla="*/ 206 w 231"/>
                  <a:gd name="T59" fmla="*/ 40 h 47"/>
                  <a:gd name="T60" fmla="*/ 201 w 231"/>
                  <a:gd name="T61" fmla="*/ 41 h 47"/>
                  <a:gd name="T62" fmla="*/ 197 w 231"/>
                  <a:gd name="T63" fmla="*/ 42 h 47"/>
                  <a:gd name="T64" fmla="*/ 191 w 231"/>
                  <a:gd name="T65" fmla="*/ 43 h 47"/>
                  <a:gd name="T66" fmla="*/ 183 w 231"/>
                  <a:gd name="T67" fmla="*/ 44 h 47"/>
                  <a:gd name="T68" fmla="*/ 175 w 231"/>
                  <a:gd name="T69" fmla="*/ 44 h 47"/>
                  <a:gd name="T70" fmla="*/ 167 w 231"/>
                  <a:gd name="T71" fmla="*/ 45 h 47"/>
                  <a:gd name="T72" fmla="*/ 158 w 231"/>
                  <a:gd name="T73" fmla="*/ 45 h 47"/>
                  <a:gd name="T74" fmla="*/ 149 w 231"/>
                  <a:gd name="T75" fmla="*/ 46 h 47"/>
                  <a:gd name="T76" fmla="*/ 142 w 231"/>
                  <a:gd name="T77" fmla="*/ 46 h 47"/>
                  <a:gd name="T78" fmla="*/ 136 w 231"/>
                  <a:gd name="T79" fmla="*/ 46 h 47"/>
                  <a:gd name="T80" fmla="*/ 130 w 231"/>
                  <a:gd name="T81" fmla="*/ 46 h 47"/>
                  <a:gd name="T82" fmla="*/ 124 w 231"/>
                  <a:gd name="T83" fmla="*/ 47 h 47"/>
                  <a:gd name="T84" fmla="*/ 117 w 231"/>
                  <a:gd name="T85" fmla="*/ 47 h 47"/>
                  <a:gd name="T86" fmla="*/ 111 w 231"/>
                  <a:gd name="T87" fmla="*/ 47 h 47"/>
                  <a:gd name="T88" fmla="*/ 105 w 231"/>
                  <a:gd name="T89" fmla="*/ 46 h 47"/>
                  <a:gd name="T90" fmla="*/ 98 w 231"/>
                  <a:gd name="T91" fmla="*/ 46 h 47"/>
                  <a:gd name="T92" fmla="*/ 92 w 231"/>
                  <a:gd name="T93" fmla="*/ 46 h 47"/>
                  <a:gd name="T94" fmla="*/ 86 w 231"/>
                  <a:gd name="T95" fmla="*/ 46 h 47"/>
                  <a:gd name="T96" fmla="*/ 77 w 231"/>
                  <a:gd name="T97" fmla="*/ 46 h 47"/>
                  <a:gd name="T98" fmla="*/ 63 w 231"/>
                  <a:gd name="T99" fmla="*/ 45 h 47"/>
                  <a:gd name="T100" fmla="*/ 50 w 231"/>
                  <a:gd name="T101" fmla="*/ 44 h 47"/>
                  <a:gd name="T102" fmla="*/ 39 w 231"/>
                  <a:gd name="T103" fmla="*/ 43 h 47"/>
                  <a:gd name="T104" fmla="*/ 29 w 231"/>
                  <a:gd name="T105" fmla="*/ 41 h 47"/>
                  <a:gd name="T106" fmla="*/ 20 w 231"/>
                  <a:gd name="T107" fmla="*/ 40 h 47"/>
                  <a:gd name="T108" fmla="*/ 14 w 231"/>
                  <a:gd name="T109" fmla="*/ 38 h 47"/>
                  <a:gd name="T110" fmla="*/ 9 w 231"/>
                  <a:gd name="T111" fmla="*/ 36 h 47"/>
                  <a:gd name="T112" fmla="*/ 5 w 231"/>
                  <a:gd name="T113" fmla="*/ 34 h 47"/>
                  <a:gd name="T114" fmla="*/ 2 w 231"/>
                  <a:gd name="T115" fmla="*/ 32 h 47"/>
                  <a:gd name="T116" fmla="*/ 0 w 231"/>
                  <a:gd name="T117" fmla="*/ 31 h 47"/>
                  <a:gd name="T118" fmla="*/ 1 w 231"/>
                  <a:gd name="T119" fmla="*/ 14 h 47"/>
                  <a:gd name="T120" fmla="*/ 4 w 231"/>
                  <a:gd name="T121" fmla="*/ 11 h 47"/>
                  <a:gd name="T122" fmla="*/ 11 w 231"/>
                  <a:gd name="T123" fmla="*/ 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1" h="47">
                    <a:moveTo>
                      <a:pt x="14" y="8"/>
                    </a:moveTo>
                    <a:lnTo>
                      <a:pt x="16" y="7"/>
                    </a:lnTo>
                    <a:lnTo>
                      <a:pt x="18" y="7"/>
                    </a:lnTo>
                    <a:lnTo>
                      <a:pt x="20" y="6"/>
                    </a:lnTo>
                    <a:lnTo>
                      <a:pt x="22" y="6"/>
                    </a:lnTo>
                    <a:lnTo>
                      <a:pt x="25" y="5"/>
                    </a:lnTo>
                    <a:lnTo>
                      <a:pt x="27" y="5"/>
                    </a:lnTo>
                    <a:lnTo>
                      <a:pt x="30" y="5"/>
                    </a:lnTo>
                    <a:lnTo>
                      <a:pt x="32" y="4"/>
                    </a:lnTo>
                    <a:lnTo>
                      <a:pt x="35" y="4"/>
                    </a:lnTo>
                    <a:lnTo>
                      <a:pt x="38" y="4"/>
                    </a:lnTo>
                    <a:lnTo>
                      <a:pt x="40" y="3"/>
                    </a:lnTo>
                    <a:lnTo>
                      <a:pt x="43" y="3"/>
                    </a:lnTo>
                    <a:lnTo>
                      <a:pt x="46" y="3"/>
                    </a:lnTo>
                    <a:lnTo>
                      <a:pt x="49" y="2"/>
                    </a:lnTo>
                    <a:lnTo>
                      <a:pt x="53" y="2"/>
                    </a:lnTo>
                    <a:lnTo>
                      <a:pt x="56" y="2"/>
                    </a:lnTo>
                    <a:lnTo>
                      <a:pt x="59" y="1"/>
                    </a:lnTo>
                    <a:lnTo>
                      <a:pt x="63" y="1"/>
                    </a:lnTo>
                    <a:lnTo>
                      <a:pt x="66" y="1"/>
                    </a:lnTo>
                    <a:lnTo>
                      <a:pt x="69" y="1"/>
                    </a:lnTo>
                    <a:lnTo>
                      <a:pt x="73" y="1"/>
                    </a:lnTo>
                    <a:lnTo>
                      <a:pt x="77" y="1"/>
                    </a:lnTo>
                    <a:lnTo>
                      <a:pt x="80" y="0"/>
                    </a:lnTo>
                    <a:lnTo>
                      <a:pt x="84" y="0"/>
                    </a:lnTo>
                    <a:lnTo>
                      <a:pt x="88" y="0"/>
                    </a:lnTo>
                    <a:lnTo>
                      <a:pt x="91" y="0"/>
                    </a:lnTo>
                    <a:lnTo>
                      <a:pt x="95" y="0"/>
                    </a:lnTo>
                    <a:lnTo>
                      <a:pt x="99" y="0"/>
                    </a:lnTo>
                    <a:lnTo>
                      <a:pt x="103" y="0"/>
                    </a:lnTo>
                    <a:lnTo>
                      <a:pt x="107" y="0"/>
                    </a:lnTo>
                    <a:lnTo>
                      <a:pt x="111" y="0"/>
                    </a:lnTo>
                    <a:lnTo>
                      <a:pt x="115" y="0"/>
                    </a:lnTo>
                    <a:lnTo>
                      <a:pt x="120" y="0"/>
                    </a:lnTo>
                    <a:lnTo>
                      <a:pt x="125" y="0"/>
                    </a:lnTo>
                    <a:lnTo>
                      <a:pt x="130" y="0"/>
                    </a:lnTo>
                    <a:lnTo>
                      <a:pt x="135" y="0"/>
                    </a:lnTo>
                    <a:lnTo>
                      <a:pt x="140" y="0"/>
                    </a:lnTo>
                    <a:lnTo>
                      <a:pt x="145" y="0"/>
                    </a:lnTo>
                    <a:lnTo>
                      <a:pt x="150" y="0"/>
                    </a:lnTo>
                    <a:lnTo>
                      <a:pt x="155" y="1"/>
                    </a:lnTo>
                    <a:lnTo>
                      <a:pt x="159" y="1"/>
                    </a:lnTo>
                    <a:lnTo>
                      <a:pt x="164" y="1"/>
                    </a:lnTo>
                    <a:lnTo>
                      <a:pt x="168" y="1"/>
                    </a:lnTo>
                    <a:lnTo>
                      <a:pt x="172" y="2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3"/>
                    </a:lnTo>
                    <a:lnTo>
                      <a:pt x="188" y="3"/>
                    </a:lnTo>
                    <a:lnTo>
                      <a:pt x="191" y="3"/>
                    </a:lnTo>
                    <a:lnTo>
                      <a:pt x="194" y="4"/>
                    </a:lnTo>
                    <a:lnTo>
                      <a:pt x="197" y="4"/>
                    </a:lnTo>
                    <a:lnTo>
                      <a:pt x="199" y="4"/>
                    </a:lnTo>
                    <a:lnTo>
                      <a:pt x="202" y="5"/>
                    </a:lnTo>
                    <a:lnTo>
                      <a:pt x="204" y="5"/>
                    </a:lnTo>
                    <a:lnTo>
                      <a:pt x="206" y="5"/>
                    </a:lnTo>
                    <a:lnTo>
                      <a:pt x="209" y="6"/>
                    </a:lnTo>
                    <a:lnTo>
                      <a:pt x="211" y="6"/>
                    </a:lnTo>
                    <a:lnTo>
                      <a:pt x="213" y="7"/>
                    </a:lnTo>
                    <a:lnTo>
                      <a:pt x="215" y="7"/>
                    </a:lnTo>
                    <a:lnTo>
                      <a:pt x="217" y="7"/>
                    </a:lnTo>
                    <a:lnTo>
                      <a:pt x="219" y="8"/>
                    </a:lnTo>
                    <a:lnTo>
                      <a:pt x="220" y="8"/>
                    </a:lnTo>
                    <a:lnTo>
                      <a:pt x="222" y="9"/>
                    </a:lnTo>
                    <a:lnTo>
                      <a:pt x="223" y="9"/>
                    </a:lnTo>
                    <a:lnTo>
                      <a:pt x="225" y="10"/>
                    </a:lnTo>
                    <a:lnTo>
                      <a:pt x="226" y="11"/>
                    </a:lnTo>
                    <a:lnTo>
                      <a:pt x="227" y="11"/>
                    </a:lnTo>
                    <a:lnTo>
                      <a:pt x="228" y="12"/>
                    </a:lnTo>
                    <a:lnTo>
                      <a:pt x="229" y="13"/>
                    </a:lnTo>
                    <a:lnTo>
                      <a:pt x="230" y="13"/>
                    </a:lnTo>
                    <a:lnTo>
                      <a:pt x="231" y="14"/>
                    </a:lnTo>
                    <a:lnTo>
                      <a:pt x="231" y="15"/>
                    </a:lnTo>
                    <a:lnTo>
                      <a:pt x="231" y="30"/>
                    </a:lnTo>
                    <a:lnTo>
                      <a:pt x="231" y="31"/>
                    </a:lnTo>
                    <a:lnTo>
                      <a:pt x="229" y="32"/>
                    </a:lnTo>
                    <a:lnTo>
                      <a:pt x="227" y="33"/>
                    </a:lnTo>
                    <a:lnTo>
                      <a:pt x="225" y="34"/>
                    </a:lnTo>
                    <a:lnTo>
                      <a:pt x="223" y="35"/>
                    </a:lnTo>
                    <a:lnTo>
                      <a:pt x="220" y="37"/>
                    </a:lnTo>
                    <a:lnTo>
                      <a:pt x="218" y="37"/>
                    </a:lnTo>
                    <a:lnTo>
                      <a:pt x="216" y="38"/>
                    </a:lnTo>
                    <a:lnTo>
                      <a:pt x="215" y="38"/>
                    </a:lnTo>
                    <a:lnTo>
                      <a:pt x="213" y="39"/>
                    </a:lnTo>
                    <a:lnTo>
                      <a:pt x="212" y="39"/>
                    </a:lnTo>
                    <a:lnTo>
                      <a:pt x="211" y="39"/>
                    </a:lnTo>
                    <a:lnTo>
                      <a:pt x="210" y="40"/>
                    </a:lnTo>
                    <a:lnTo>
                      <a:pt x="208" y="40"/>
                    </a:lnTo>
                    <a:lnTo>
                      <a:pt x="207" y="40"/>
                    </a:lnTo>
                    <a:lnTo>
                      <a:pt x="206" y="40"/>
                    </a:lnTo>
                    <a:lnTo>
                      <a:pt x="204" y="41"/>
                    </a:lnTo>
                    <a:lnTo>
                      <a:pt x="203" y="41"/>
                    </a:lnTo>
                    <a:lnTo>
                      <a:pt x="201" y="41"/>
                    </a:lnTo>
                    <a:lnTo>
                      <a:pt x="200" y="42"/>
                    </a:lnTo>
                    <a:lnTo>
                      <a:pt x="198" y="42"/>
                    </a:lnTo>
                    <a:lnTo>
                      <a:pt x="197" y="42"/>
                    </a:lnTo>
                    <a:lnTo>
                      <a:pt x="195" y="42"/>
                    </a:lnTo>
                    <a:lnTo>
                      <a:pt x="193" y="42"/>
                    </a:lnTo>
                    <a:lnTo>
                      <a:pt x="191" y="43"/>
                    </a:lnTo>
                    <a:lnTo>
                      <a:pt x="188" y="43"/>
                    </a:lnTo>
                    <a:lnTo>
                      <a:pt x="186" y="43"/>
                    </a:lnTo>
                    <a:lnTo>
                      <a:pt x="183" y="44"/>
                    </a:lnTo>
                    <a:lnTo>
                      <a:pt x="181" y="44"/>
                    </a:lnTo>
                    <a:lnTo>
                      <a:pt x="178" y="44"/>
                    </a:lnTo>
                    <a:lnTo>
                      <a:pt x="175" y="44"/>
                    </a:lnTo>
                    <a:lnTo>
                      <a:pt x="172" y="44"/>
                    </a:lnTo>
                    <a:lnTo>
                      <a:pt x="170" y="45"/>
                    </a:lnTo>
                    <a:lnTo>
                      <a:pt x="167" y="45"/>
                    </a:lnTo>
                    <a:lnTo>
                      <a:pt x="164" y="45"/>
                    </a:lnTo>
                    <a:lnTo>
                      <a:pt x="161" y="45"/>
                    </a:lnTo>
                    <a:lnTo>
                      <a:pt x="158" y="45"/>
                    </a:lnTo>
                    <a:lnTo>
                      <a:pt x="155" y="46"/>
                    </a:lnTo>
                    <a:lnTo>
                      <a:pt x="152" y="46"/>
                    </a:lnTo>
                    <a:lnTo>
                      <a:pt x="149" y="46"/>
                    </a:lnTo>
                    <a:lnTo>
                      <a:pt x="147" y="46"/>
                    </a:lnTo>
                    <a:lnTo>
                      <a:pt x="145" y="46"/>
                    </a:lnTo>
                    <a:lnTo>
                      <a:pt x="142" y="46"/>
                    </a:lnTo>
                    <a:lnTo>
                      <a:pt x="140" y="46"/>
                    </a:lnTo>
                    <a:lnTo>
                      <a:pt x="138" y="46"/>
                    </a:lnTo>
                    <a:lnTo>
                      <a:pt x="136" y="46"/>
                    </a:lnTo>
                    <a:lnTo>
                      <a:pt x="134" y="46"/>
                    </a:lnTo>
                    <a:lnTo>
                      <a:pt x="132" y="46"/>
                    </a:lnTo>
                    <a:lnTo>
                      <a:pt x="130" y="46"/>
                    </a:lnTo>
                    <a:lnTo>
                      <a:pt x="128" y="46"/>
                    </a:lnTo>
                    <a:lnTo>
                      <a:pt x="126" y="46"/>
                    </a:lnTo>
                    <a:lnTo>
                      <a:pt x="124" y="47"/>
                    </a:lnTo>
                    <a:lnTo>
                      <a:pt x="122" y="47"/>
                    </a:lnTo>
                    <a:lnTo>
                      <a:pt x="119" y="47"/>
                    </a:lnTo>
                    <a:lnTo>
                      <a:pt x="117" y="47"/>
                    </a:lnTo>
                    <a:lnTo>
                      <a:pt x="115" y="47"/>
                    </a:lnTo>
                    <a:lnTo>
                      <a:pt x="113" y="47"/>
                    </a:lnTo>
                    <a:lnTo>
                      <a:pt x="111" y="47"/>
                    </a:lnTo>
                    <a:lnTo>
                      <a:pt x="109" y="47"/>
                    </a:lnTo>
                    <a:lnTo>
                      <a:pt x="107" y="47"/>
                    </a:lnTo>
                    <a:lnTo>
                      <a:pt x="105" y="46"/>
                    </a:lnTo>
                    <a:lnTo>
                      <a:pt x="103" y="46"/>
                    </a:lnTo>
                    <a:lnTo>
                      <a:pt x="100" y="46"/>
                    </a:lnTo>
                    <a:lnTo>
                      <a:pt x="98" y="46"/>
                    </a:lnTo>
                    <a:lnTo>
                      <a:pt x="96" y="46"/>
                    </a:lnTo>
                    <a:lnTo>
                      <a:pt x="94" y="46"/>
                    </a:lnTo>
                    <a:lnTo>
                      <a:pt x="92" y="46"/>
                    </a:lnTo>
                    <a:lnTo>
                      <a:pt x="90" y="46"/>
                    </a:lnTo>
                    <a:lnTo>
                      <a:pt x="88" y="46"/>
                    </a:lnTo>
                    <a:lnTo>
                      <a:pt x="86" y="46"/>
                    </a:lnTo>
                    <a:lnTo>
                      <a:pt x="84" y="46"/>
                    </a:lnTo>
                    <a:lnTo>
                      <a:pt x="82" y="46"/>
                    </a:lnTo>
                    <a:lnTo>
                      <a:pt x="77" y="46"/>
                    </a:lnTo>
                    <a:lnTo>
                      <a:pt x="72" y="45"/>
                    </a:lnTo>
                    <a:lnTo>
                      <a:pt x="68" y="45"/>
                    </a:lnTo>
                    <a:lnTo>
                      <a:pt x="63" y="45"/>
                    </a:lnTo>
                    <a:lnTo>
                      <a:pt x="59" y="45"/>
                    </a:lnTo>
                    <a:lnTo>
                      <a:pt x="54" y="44"/>
                    </a:lnTo>
                    <a:lnTo>
                      <a:pt x="50" y="44"/>
                    </a:lnTo>
                    <a:lnTo>
                      <a:pt x="47" y="44"/>
                    </a:lnTo>
                    <a:lnTo>
                      <a:pt x="43" y="43"/>
                    </a:lnTo>
                    <a:lnTo>
                      <a:pt x="39" y="43"/>
                    </a:lnTo>
                    <a:lnTo>
                      <a:pt x="36" y="42"/>
                    </a:lnTo>
                    <a:lnTo>
                      <a:pt x="32" y="42"/>
                    </a:lnTo>
                    <a:lnTo>
                      <a:pt x="29" y="41"/>
                    </a:lnTo>
                    <a:lnTo>
                      <a:pt x="26" y="41"/>
                    </a:lnTo>
                    <a:lnTo>
                      <a:pt x="23" y="40"/>
                    </a:lnTo>
                    <a:lnTo>
                      <a:pt x="20" y="40"/>
                    </a:lnTo>
                    <a:lnTo>
                      <a:pt x="18" y="39"/>
                    </a:lnTo>
                    <a:lnTo>
                      <a:pt x="16" y="38"/>
                    </a:lnTo>
                    <a:lnTo>
                      <a:pt x="14" y="38"/>
                    </a:lnTo>
                    <a:lnTo>
                      <a:pt x="12" y="37"/>
                    </a:lnTo>
                    <a:lnTo>
                      <a:pt x="10" y="37"/>
                    </a:lnTo>
                    <a:lnTo>
                      <a:pt x="9" y="36"/>
                    </a:lnTo>
                    <a:lnTo>
                      <a:pt x="7" y="35"/>
                    </a:lnTo>
                    <a:lnTo>
                      <a:pt x="6" y="35"/>
                    </a:lnTo>
                    <a:lnTo>
                      <a:pt x="5" y="34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1" y="31"/>
                    </a:lnTo>
                    <a:lnTo>
                      <a:pt x="0" y="31"/>
                    </a:lnTo>
                    <a:lnTo>
                      <a:pt x="0" y="30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2" y="13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6" y="10"/>
                    </a:lnTo>
                    <a:lnTo>
                      <a:pt x="8" y="9"/>
                    </a:lnTo>
                    <a:lnTo>
                      <a:pt x="11" y="8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28" name="Freeform 292"/>
              <p:cNvSpPr>
                <a:spLocks/>
              </p:cNvSpPr>
              <p:nvPr/>
            </p:nvSpPr>
            <p:spPr bwMode="auto">
              <a:xfrm>
                <a:off x="3903" y="1837"/>
                <a:ext cx="223" cy="27"/>
              </a:xfrm>
              <a:custGeom>
                <a:avLst/>
                <a:gdLst>
                  <a:gd name="T0" fmla="*/ 211 w 223"/>
                  <a:gd name="T1" fmla="*/ 20 h 27"/>
                  <a:gd name="T2" fmla="*/ 201 w 223"/>
                  <a:gd name="T3" fmla="*/ 22 h 27"/>
                  <a:gd name="T4" fmla="*/ 188 w 223"/>
                  <a:gd name="T5" fmla="*/ 24 h 27"/>
                  <a:gd name="T6" fmla="*/ 172 w 223"/>
                  <a:gd name="T7" fmla="*/ 25 h 27"/>
                  <a:gd name="T8" fmla="*/ 155 w 223"/>
                  <a:gd name="T9" fmla="*/ 26 h 27"/>
                  <a:gd name="T10" fmla="*/ 140 w 223"/>
                  <a:gd name="T11" fmla="*/ 27 h 27"/>
                  <a:gd name="T12" fmla="*/ 135 w 223"/>
                  <a:gd name="T13" fmla="*/ 27 h 27"/>
                  <a:gd name="T14" fmla="*/ 129 w 223"/>
                  <a:gd name="T15" fmla="*/ 27 h 27"/>
                  <a:gd name="T16" fmla="*/ 123 w 223"/>
                  <a:gd name="T17" fmla="*/ 27 h 27"/>
                  <a:gd name="T18" fmla="*/ 117 w 223"/>
                  <a:gd name="T19" fmla="*/ 27 h 27"/>
                  <a:gd name="T20" fmla="*/ 111 w 223"/>
                  <a:gd name="T21" fmla="*/ 27 h 27"/>
                  <a:gd name="T22" fmla="*/ 103 w 223"/>
                  <a:gd name="T23" fmla="*/ 27 h 27"/>
                  <a:gd name="T24" fmla="*/ 95 w 223"/>
                  <a:gd name="T25" fmla="*/ 27 h 27"/>
                  <a:gd name="T26" fmla="*/ 86 w 223"/>
                  <a:gd name="T27" fmla="*/ 27 h 27"/>
                  <a:gd name="T28" fmla="*/ 79 w 223"/>
                  <a:gd name="T29" fmla="*/ 27 h 27"/>
                  <a:gd name="T30" fmla="*/ 71 w 223"/>
                  <a:gd name="T31" fmla="*/ 27 h 27"/>
                  <a:gd name="T32" fmla="*/ 62 w 223"/>
                  <a:gd name="T33" fmla="*/ 26 h 27"/>
                  <a:gd name="T34" fmla="*/ 52 w 223"/>
                  <a:gd name="T35" fmla="*/ 25 h 27"/>
                  <a:gd name="T36" fmla="*/ 43 w 223"/>
                  <a:gd name="T37" fmla="*/ 25 h 27"/>
                  <a:gd name="T38" fmla="*/ 35 w 223"/>
                  <a:gd name="T39" fmla="*/ 24 h 27"/>
                  <a:gd name="T40" fmla="*/ 27 w 223"/>
                  <a:gd name="T41" fmla="*/ 23 h 27"/>
                  <a:gd name="T42" fmla="*/ 22 w 223"/>
                  <a:gd name="T43" fmla="*/ 22 h 27"/>
                  <a:gd name="T44" fmla="*/ 18 w 223"/>
                  <a:gd name="T45" fmla="*/ 21 h 27"/>
                  <a:gd name="T46" fmla="*/ 14 w 223"/>
                  <a:gd name="T47" fmla="*/ 21 h 27"/>
                  <a:gd name="T48" fmla="*/ 7 w 223"/>
                  <a:gd name="T49" fmla="*/ 19 h 27"/>
                  <a:gd name="T50" fmla="*/ 2 w 223"/>
                  <a:gd name="T51" fmla="*/ 17 h 27"/>
                  <a:gd name="T52" fmla="*/ 0 w 223"/>
                  <a:gd name="T53" fmla="*/ 14 h 27"/>
                  <a:gd name="T54" fmla="*/ 1 w 223"/>
                  <a:gd name="T55" fmla="*/ 12 h 27"/>
                  <a:gd name="T56" fmla="*/ 5 w 223"/>
                  <a:gd name="T57" fmla="*/ 10 h 27"/>
                  <a:gd name="T58" fmla="*/ 12 w 223"/>
                  <a:gd name="T59" fmla="*/ 8 h 27"/>
                  <a:gd name="T60" fmla="*/ 21 w 223"/>
                  <a:gd name="T61" fmla="*/ 6 h 27"/>
                  <a:gd name="T62" fmla="*/ 32 w 223"/>
                  <a:gd name="T63" fmla="*/ 4 h 27"/>
                  <a:gd name="T64" fmla="*/ 44 w 223"/>
                  <a:gd name="T65" fmla="*/ 3 h 27"/>
                  <a:gd name="T66" fmla="*/ 56 w 223"/>
                  <a:gd name="T67" fmla="*/ 2 h 27"/>
                  <a:gd name="T68" fmla="*/ 70 w 223"/>
                  <a:gd name="T69" fmla="*/ 1 h 27"/>
                  <a:gd name="T70" fmla="*/ 85 w 223"/>
                  <a:gd name="T71" fmla="*/ 1 h 27"/>
                  <a:gd name="T72" fmla="*/ 101 w 223"/>
                  <a:gd name="T73" fmla="*/ 0 h 27"/>
                  <a:gd name="T74" fmla="*/ 116 w 223"/>
                  <a:gd name="T75" fmla="*/ 0 h 27"/>
                  <a:gd name="T76" fmla="*/ 129 w 223"/>
                  <a:gd name="T77" fmla="*/ 0 h 27"/>
                  <a:gd name="T78" fmla="*/ 141 w 223"/>
                  <a:gd name="T79" fmla="*/ 1 h 27"/>
                  <a:gd name="T80" fmla="*/ 153 w 223"/>
                  <a:gd name="T81" fmla="*/ 1 h 27"/>
                  <a:gd name="T82" fmla="*/ 165 w 223"/>
                  <a:gd name="T83" fmla="*/ 2 h 27"/>
                  <a:gd name="T84" fmla="*/ 175 w 223"/>
                  <a:gd name="T85" fmla="*/ 3 h 27"/>
                  <a:gd name="T86" fmla="*/ 185 w 223"/>
                  <a:gd name="T87" fmla="*/ 4 h 27"/>
                  <a:gd name="T88" fmla="*/ 194 w 223"/>
                  <a:gd name="T89" fmla="*/ 5 h 27"/>
                  <a:gd name="T90" fmla="*/ 202 w 223"/>
                  <a:gd name="T91" fmla="*/ 6 h 27"/>
                  <a:gd name="T92" fmla="*/ 208 w 223"/>
                  <a:gd name="T93" fmla="*/ 7 h 27"/>
                  <a:gd name="T94" fmla="*/ 214 w 223"/>
                  <a:gd name="T95" fmla="*/ 9 h 27"/>
                  <a:gd name="T96" fmla="*/ 219 w 223"/>
                  <a:gd name="T97" fmla="*/ 10 h 27"/>
                  <a:gd name="T98" fmla="*/ 222 w 223"/>
                  <a:gd name="T99" fmla="*/ 12 h 27"/>
                  <a:gd name="T100" fmla="*/ 223 w 223"/>
                  <a:gd name="T101" fmla="*/ 14 h 27"/>
                  <a:gd name="T102" fmla="*/ 222 w 223"/>
                  <a:gd name="T103" fmla="*/ 16 h 27"/>
                  <a:gd name="T104" fmla="*/ 219 w 223"/>
                  <a:gd name="T10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3" h="27">
                    <a:moveTo>
                      <a:pt x="216" y="19"/>
                    </a:moveTo>
                    <a:lnTo>
                      <a:pt x="214" y="19"/>
                    </a:lnTo>
                    <a:lnTo>
                      <a:pt x="211" y="20"/>
                    </a:lnTo>
                    <a:lnTo>
                      <a:pt x="208" y="21"/>
                    </a:lnTo>
                    <a:lnTo>
                      <a:pt x="205" y="21"/>
                    </a:lnTo>
                    <a:lnTo>
                      <a:pt x="201" y="22"/>
                    </a:lnTo>
                    <a:lnTo>
                      <a:pt x="197" y="23"/>
                    </a:lnTo>
                    <a:lnTo>
                      <a:pt x="192" y="23"/>
                    </a:lnTo>
                    <a:lnTo>
                      <a:pt x="188" y="24"/>
                    </a:lnTo>
                    <a:lnTo>
                      <a:pt x="183" y="24"/>
                    </a:lnTo>
                    <a:lnTo>
                      <a:pt x="178" y="25"/>
                    </a:lnTo>
                    <a:lnTo>
                      <a:pt x="172" y="25"/>
                    </a:lnTo>
                    <a:lnTo>
                      <a:pt x="167" y="26"/>
                    </a:lnTo>
                    <a:lnTo>
                      <a:pt x="161" y="26"/>
                    </a:lnTo>
                    <a:lnTo>
                      <a:pt x="155" y="26"/>
                    </a:lnTo>
                    <a:lnTo>
                      <a:pt x="148" y="27"/>
                    </a:lnTo>
                    <a:lnTo>
                      <a:pt x="142" y="27"/>
                    </a:lnTo>
                    <a:lnTo>
                      <a:pt x="140" y="27"/>
                    </a:lnTo>
                    <a:lnTo>
                      <a:pt x="138" y="27"/>
                    </a:lnTo>
                    <a:lnTo>
                      <a:pt x="136" y="27"/>
                    </a:lnTo>
                    <a:lnTo>
                      <a:pt x="135" y="27"/>
                    </a:lnTo>
                    <a:lnTo>
                      <a:pt x="133" y="27"/>
                    </a:lnTo>
                    <a:lnTo>
                      <a:pt x="131" y="27"/>
                    </a:lnTo>
                    <a:lnTo>
                      <a:pt x="129" y="27"/>
                    </a:lnTo>
                    <a:lnTo>
                      <a:pt x="127" y="27"/>
                    </a:lnTo>
                    <a:lnTo>
                      <a:pt x="125" y="27"/>
                    </a:lnTo>
                    <a:lnTo>
                      <a:pt x="123" y="27"/>
                    </a:lnTo>
                    <a:lnTo>
                      <a:pt x="121" y="27"/>
                    </a:lnTo>
                    <a:lnTo>
                      <a:pt x="119" y="27"/>
                    </a:lnTo>
                    <a:lnTo>
                      <a:pt x="117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11" y="27"/>
                    </a:lnTo>
                    <a:lnTo>
                      <a:pt x="109" y="27"/>
                    </a:lnTo>
                    <a:lnTo>
                      <a:pt x="106" y="27"/>
                    </a:lnTo>
                    <a:lnTo>
                      <a:pt x="103" y="27"/>
                    </a:lnTo>
                    <a:lnTo>
                      <a:pt x="100" y="27"/>
                    </a:lnTo>
                    <a:lnTo>
                      <a:pt x="97" y="27"/>
                    </a:lnTo>
                    <a:lnTo>
                      <a:pt x="95" y="27"/>
                    </a:lnTo>
                    <a:lnTo>
                      <a:pt x="92" y="27"/>
                    </a:lnTo>
                    <a:lnTo>
                      <a:pt x="89" y="27"/>
                    </a:lnTo>
                    <a:lnTo>
                      <a:pt x="86" y="27"/>
                    </a:lnTo>
                    <a:lnTo>
                      <a:pt x="84" y="27"/>
                    </a:lnTo>
                    <a:lnTo>
                      <a:pt x="81" y="27"/>
                    </a:lnTo>
                    <a:lnTo>
                      <a:pt x="79" y="27"/>
                    </a:lnTo>
                    <a:lnTo>
                      <a:pt x="76" y="27"/>
                    </a:lnTo>
                    <a:lnTo>
                      <a:pt x="73" y="27"/>
                    </a:lnTo>
                    <a:lnTo>
                      <a:pt x="71" y="27"/>
                    </a:lnTo>
                    <a:lnTo>
                      <a:pt x="68" y="26"/>
                    </a:lnTo>
                    <a:lnTo>
                      <a:pt x="65" y="26"/>
                    </a:lnTo>
                    <a:lnTo>
                      <a:pt x="62" y="26"/>
                    </a:lnTo>
                    <a:lnTo>
                      <a:pt x="59" y="26"/>
                    </a:lnTo>
                    <a:lnTo>
                      <a:pt x="55" y="26"/>
                    </a:lnTo>
                    <a:lnTo>
                      <a:pt x="52" y="25"/>
                    </a:lnTo>
                    <a:lnTo>
                      <a:pt x="49" y="25"/>
                    </a:lnTo>
                    <a:lnTo>
                      <a:pt x="46" y="25"/>
                    </a:lnTo>
                    <a:lnTo>
                      <a:pt x="43" y="25"/>
                    </a:lnTo>
                    <a:lnTo>
                      <a:pt x="40" y="24"/>
                    </a:lnTo>
                    <a:lnTo>
                      <a:pt x="38" y="24"/>
                    </a:lnTo>
                    <a:lnTo>
                      <a:pt x="35" y="24"/>
                    </a:lnTo>
                    <a:lnTo>
                      <a:pt x="32" y="24"/>
                    </a:lnTo>
                    <a:lnTo>
                      <a:pt x="30" y="23"/>
                    </a:lnTo>
                    <a:lnTo>
                      <a:pt x="27" y="23"/>
                    </a:lnTo>
                    <a:lnTo>
                      <a:pt x="25" y="23"/>
                    </a:lnTo>
                    <a:lnTo>
                      <a:pt x="23" y="22"/>
                    </a:lnTo>
                    <a:lnTo>
                      <a:pt x="22" y="22"/>
                    </a:lnTo>
                    <a:lnTo>
                      <a:pt x="20" y="22"/>
                    </a:lnTo>
                    <a:lnTo>
                      <a:pt x="19" y="22"/>
                    </a:lnTo>
                    <a:lnTo>
                      <a:pt x="18" y="21"/>
                    </a:lnTo>
                    <a:lnTo>
                      <a:pt x="17" y="21"/>
                    </a:lnTo>
                    <a:lnTo>
                      <a:pt x="15" y="21"/>
                    </a:lnTo>
                    <a:lnTo>
                      <a:pt x="14" y="21"/>
                    </a:lnTo>
                    <a:lnTo>
                      <a:pt x="13" y="20"/>
                    </a:lnTo>
                    <a:lnTo>
                      <a:pt x="10" y="20"/>
                    </a:lnTo>
                    <a:lnTo>
                      <a:pt x="7" y="19"/>
                    </a:lnTo>
                    <a:lnTo>
                      <a:pt x="5" y="18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1" y="16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2" y="11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7" y="9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5" y="7"/>
                    </a:lnTo>
                    <a:lnTo>
                      <a:pt x="18" y="6"/>
                    </a:lnTo>
                    <a:lnTo>
                      <a:pt x="21" y="6"/>
                    </a:lnTo>
                    <a:lnTo>
                      <a:pt x="24" y="5"/>
                    </a:lnTo>
                    <a:lnTo>
                      <a:pt x="28" y="5"/>
                    </a:lnTo>
                    <a:lnTo>
                      <a:pt x="32" y="4"/>
                    </a:lnTo>
                    <a:lnTo>
                      <a:pt x="36" y="4"/>
                    </a:lnTo>
                    <a:lnTo>
                      <a:pt x="40" y="4"/>
                    </a:lnTo>
                    <a:lnTo>
                      <a:pt x="44" y="3"/>
                    </a:lnTo>
                    <a:lnTo>
                      <a:pt x="48" y="3"/>
                    </a:lnTo>
                    <a:lnTo>
                      <a:pt x="52" y="2"/>
                    </a:lnTo>
                    <a:lnTo>
                      <a:pt x="56" y="2"/>
                    </a:lnTo>
                    <a:lnTo>
                      <a:pt x="61" y="2"/>
                    </a:lnTo>
                    <a:lnTo>
                      <a:pt x="65" y="2"/>
                    </a:lnTo>
                    <a:lnTo>
                      <a:pt x="70" y="1"/>
                    </a:lnTo>
                    <a:lnTo>
                      <a:pt x="75" y="1"/>
                    </a:lnTo>
                    <a:lnTo>
                      <a:pt x="80" y="1"/>
                    </a:lnTo>
                    <a:lnTo>
                      <a:pt x="85" y="1"/>
                    </a:lnTo>
                    <a:lnTo>
                      <a:pt x="90" y="1"/>
                    </a:lnTo>
                    <a:lnTo>
                      <a:pt x="95" y="0"/>
                    </a:lnTo>
                    <a:lnTo>
                      <a:pt x="101" y="0"/>
                    </a:lnTo>
                    <a:lnTo>
                      <a:pt x="106" y="0"/>
                    </a:lnTo>
                    <a:lnTo>
                      <a:pt x="111" y="0"/>
                    </a:lnTo>
                    <a:lnTo>
                      <a:pt x="116" y="0"/>
                    </a:lnTo>
                    <a:lnTo>
                      <a:pt x="120" y="0"/>
                    </a:lnTo>
                    <a:lnTo>
                      <a:pt x="125" y="0"/>
                    </a:lnTo>
                    <a:lnTo>
                      <a:pt x="129" y="0"/>
                    </a:lnTo>
                    <a:lnTo>
                      <a:pt x="133" y="1"/>
                    </a:lnTo>
                    <a:lnTo>
                      <a:pt x="137" y="1"/>
                    </a:lnTo>
                    <a:lnTo>
                      <a:pt x="141" y="1"/>
                    </a:lnTo>
                    <a:lnTo>
                      <a:pt x="145" y="1"/>
                    </a:lnTo>
                    <a:lnTo>
                      <a:pt x="149" y="1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8" y="2"/>
                    </a:lnTo>
                    <a:lnTo>
                      <a:pt x="172" y="3"/>
                    </a:lnTo>
                    <a:lnTo>
                      <a:pt x="175" y="3"/>
                    </a:lnTo>
                    <a:lnTo>
                      <a:pt x="178" y="3"/>
                    </a:lnTo>
                    <a:lnTo>
                      <a:pt x="182" y="3"/>
                    </a:lnTo>
                    <a:lnTo>
                      <a:pt x="185" y="4"/>
                    </a:lnTo>
                    <a:lnTo>
                      <a:pt x="188" y="4"/>
                    </a:lnTo>
                    <a:lnTo>
                      <a:pt x="191" y="4"/>
                    </a:lnTo>
                    <a:lnTo>
                      <a:pt x="194" y="5"/>
                    </a:lnTo>
                    <a:lnTo>
                      <a:pt x="196" y="5"/>
                    </a:lnTo>
                    <a:lnTo>
                      <a:pt x="199" y="6"/>
                    </a:lnTo>
                    <a:lnTo>
                      <a:pt x="202" y="6"/>
                    </a:lnTo>
                    <a:lnTo>
                      <a:pt x="204" y="6"/>
                    </a:lnTo>
                    <a:lnTo>
                      <a:pt x="206" y="7"/>
                    </a:lnTo>
                    <a:lnTo>
                      <a:pt x="208" y="7"/>
                    </a:lnTo>
                    <a:lnTo>
                      <a:pt x="210" y="8"/>
                    </a:lnTo>
                    <a:lnTo>
                      <a:pt x="212" y="8"/>
                    </a:lnTo>
                    <a:lnTo>
                      <a:pt x="214" y="9"/>
                    </a:lnTo>
                    <a:lnTo>
                      <a:pt x="215" y="9"/>
                    </a:lnTo>
                    <a:lnTo>
                      <a:pt x="217" y="10"/>
                    </a:lnTo>
                    <a:lnTo>
                      <a:pt x="219" y="10"/>
                    </a:lnTo>
                    <a:lnTo>
                      <a:pt x="220" y="11"/>
                    </a:lnTo>
                    <a:lnTo>
                      <a:pt x="221" y="11"/>
                    </a:lnTo>
                    <a:lnTo>
                      <a:pt x="222" y="12"/>
                    </a:lnTo>
                    <a:lnTo>
                      <a:pt x="222" y="13"/>
                    </a:lnTo>
                    <a:lnTo>
                      <a:pt x="223" y="13"/>
                    </a:lnTo>
                    <a:lnTo>
                      <a:pt x="223" y="14"/>
                    </a:lnTo>
                    <a:lnTo>
                      <a:pt x="223" y="15"/>
                    </a:lnTo>
                    <a:lnTo>
                      <a:pt x="222" y="15"/>
                    </a:lnTo>
                    <a:lnTo>
                      <a:pt x="222" y="16"/>
                    </a:lnTo>
                    <a:lnTo>
                      <a:pt x="221" y="16"/>
                    </a:lnTo>
                    <a:lnTo>
                      <a:pt x="220" y="17"/>
                    </a:lnTo>
                    <a:lnTo>
                      <a:pt x="219" y="17"/>
                    </a:lnTo>
                    <a:lnTo>
                      <a:pt x="218" y="18"/>
                    </a:lnTo>
                    <a:lnTo>
                      <a:pt x="216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29" name="Freeform 293"/>
              <p:cNvSpPr>
                <a:spLocks/>
              </p:cNvSpPr>
              <p:nvPr/>
            </p:nvSpPr>
            <p:spPr bwMode="auto">
              <a:xfrm>
                <a:off x="3902" y="1855"/>
                <a:ext cx="226" cy="23"/>
              </a:xfrm>
              <a:custGeom>
                <a:avLst/>
                <a:gdLst>
                  <a:gd name="T0" fmla="*/ 223 w 226"/>
                  <a:gd name="T1" fmla="*/ 10 h 23"/>
                  <a:gd name="T2" fmla="*/ 216 w 226"/>
                  <a:gd name="T3" fmla="*/ 13 h 23"/>
                  <a:gd name="T4" fmla="*/ 208 w 226"/>
                  <a:gd name="T5" fmla="*/ 16 h 23"/>
                  <a:gd name="T6" fmla="*/ 199 w 226"/>
                  <a:gd name="T7" fmla="*/ 17 h 23"/>
                  <a:gd name="T8" fmla="*/ 189 w 226"/>
                  <a:gd name="T9" fmla="*/ 19 h 23"/>
                  <a:gd name="T10" fmla="*/ 177 w 226"/>
                  <a:gd name="T11" fmla="*/ 20 h 23"/>
                  <a:gd name="T12" fmla="*/ 163 w 226"/>
                  <a:gd name="T13" fmla="*/ 21 h 23"/>
                  <a:gd name="T14" fmla="*/ 149 w 226"/>
                  <a:gd name="T15" fmla="*/ 22 h 23"/>
                  <a:gd name="T16" fmla="*/ 140 w 226"/>
                  <a:gd name="T17" fmla="*/ 22 h 23"/>
                  <a:gd name="T18" fmla="*/ 135 w 226"/>
                  <a:gd name="T19" fmla="*/ 22 h 23"/>
                  <a:gd name="T20" fmla="*/ 129 w 226"/>
                  <a:gd name="T21" fmla="*/ 23 h 23"/>
                  <a:gd name="T22" fmla="*/ 123 w 226"/>
                  <a:gd name="T23" fmla="*/ 23 h 23"/>
                  <a:gd name="T24" fmla="*/ 117 w 226"/>
                  <a:gd name="T25" fmla="*/ 23 h 23"/>
                  <a:gd name="T26" fmla="*/ 110 w 226"/>
                  <a:gd name="T27" fmla="*/ 23 h 23"/>
                  <a:gd name="T28" fmla="*/ 102 w 226"/>
                  <a:gd name="T29" fmla="*/ 23 h 23"/>
                  <a:gd name="T30" fmla="*/ 93 w 226"/>
                  <a:gd name="T31" fmla="*/ 22 h 23"/>
                  <a:gd name="T32" fmla="*/ 85 w 226"/>
                  <a:gd name="T33" fmla="*/ 22 h 23"/>
                  <a:gd name="T34" fmla="*/ 77 w 226"/>
                  <a:gd name="T35" fmla="*/ 22 h 23"/>
                  <a:gd name="T36" fmla="*/ 70 w 226"/>
                  <a:gd name="T37" fmla="*/ 21 h 23"/>
                  <a:gd name="T38" fmla="*/ 60 w 226"/>
                  <a:gd name="T39" fmla="*/ 21 h 23"/>
                  <a:gd name="T40" fmla="*/ 50 w 226"/>
                  <a:gd name="T41" fmla="*/ 20 h 23"/>
                  <a:gd name="T42" fmla="*/ 41 w 226"/>
                  <a:gd name="T43" fmla="*/ 19 h 23"/>
                  <a:gd name="T44" fmla="*/ 33 w 226"/>
                  <a:gd name="T45" fmla="*/ 18 h 23"/>
                  <a:gd name="T46" fmla="*/ 26 w 226"/>
                  <a:gd name="T47" fmla="*/ 17 h 23"/>
                  <a:gd name="T48" fmla="*/ 21 w 226"/>
                  <a:gd name="T49" fmla="*/ 16 h 23"/>
                  <a:gd name="T50" fmla="*/ 17 w 226"/>
                  <a:gd name="T51" fmla="*/ 15 h 23"/>
                  <a:gd name="T52" fmla="*/ 14 w 226"/>
                  <a:gd name="T53" fmla="*/ 15 h 23"/>
                  <a:gd name="T54" fmla="*/ 5 w 226"/>
                  <a:gd name="T55" fmla="*/ 12 h 23"/>
                  <a:gd name="T56" fmla="*/ 1 w 226"/>
                  <a:gd name="T57" fmla="*/ 9 h 23"/>
                  <a:gd name="T58" fmla="*/ 0 w 226"/>
                  <a:gd name="T59" fmla="*/ 6 h 23"/>
                  <a:gd name="T60" fmla="*/ 0 w 226"/>
                  <a:gd name="T61" fmla="*/ 0 h 23"/>
                  <a:gd name="T62" fmla="*/ 3 w 226"/>
                  <a:gd name="T63" fmla="*/ 2 h 23"/>
                  <a:gd name="T64" fmla="*/ 8 w 226"/>
                  <a:gd name="T65" fmla="*/ 4 h 23"/>
                  <a:gd name="T66" fmla="*/ 14 w 226"/>
                  <a:gd name="T67" fmla="*/ 6 h 23"/>
                  <a:gd name="T68" fmla="*/ 18 w 226"/>
                  <a:gd name="T69" fmla="*/ 7 h 23"/>
                  <a:gd name="T70" fmla="*/ 22 w 226"/>
                  <a:gd name="T71" fmla="*/ 8 h 23"/>
                  <a:gd name="T72" fmla="*/ 27 w 226"/>
                  <a:gd name="T73" fmla="*/ 9 h 23"/>
                  <a:gd name="T74" fmla="*/ 35 w 226"/>
                  <a:gd name="T75" fmla="*/ 10 h 23"/>
                  <a:gd name="T76" fmla="*/ 44 w 226"/>
                  <a:gd name="T77" fmla="*/ 11 h 23"/>
                  <a:gd name="T78" fmla="*/ 53 w 226"/>
                  <a:gd name="T79" fmla="*/ 11 h 23"/>
                  <a:gd name="T80" fmla="*/ 62 w 226"/>
                  <a:gd name="T81" fmla="*/ 12 h 23"/>
                  <a:gd name="T82" fmla="*/ 72 w 226"/>
                  <a:gd name="T83" fmla="*/ 13 h 23"/>
                  <a:gd name="T84" fmla="*/ 80 w 226"/>
                  <a:gd name="T85" fmla="*/ 13 h 23"/>
                  <a:gd name="T86" fmla="*/ 88 w 226"/>
                  <a:gd name="T87" fmla="*/ 13 h 23"/>
                  <a:gd name="T88" fmla="*/ 96 w 226"/>
                  <a:gd name="T89" fmla="*/ 14 h 23"/>
                  <a:gd name="T90" fmla="*/ 104 w 226"/>
                  <a:gd name="T91" fmla="*/ 14 h 23"/>
                  <a:gd name="T92" fmla="*/ 113 w 226"/>
                  <a:gd name="T93" fmla="*/ 14 h 23"/>
                  <a:gd name="T94" fmla="*/ 119 w 226"/>
                  <a:gd name="T95" fmla="*/ 14 h 23"/>
                  <a:gd name="T96" fmla="*/ 125 w 226"/>
                  <a:gd name="T97" fmla="*/ 14 h 23"/>
                  <a:gd name="T98" fmla="*/ 131 w 226"/>
                  <a:gd name="T99" fmla="*/ 14 h 23"/>
                  <a:gd name="T100" fmla="*/ 137 w 226"/>
                  <a:gd name="T101" fmla="*/ 14 h 23"/>
                  <a:gd name="T102" fmla="*/ 142 w 226"/>
                  <a:gd name="T103" fmla="*/ 13 h 23"/>
                  <a:gd name="T104" fmla="*/ 157 w 226"/>
                  <a:gd name="T105" fmla="*/ 13 h 23"/>
                  <a:gd name="T106" fmla="*/ 175 w 226"/>
                  <a:gd name="T107" fmla="*/ 11 h 23"/>
                  <a:gd name="T108" fmla="*/ 190 w 226"/>
                  <a:gd name="T109" fmla="*/ 10 h 23"/>
                  <a:gd name="T110" fmla="*/ 203 w 226"/>
                  <a:gd name="T111" fmla="*/ 8 h 23"/>
                  <a:gd name="T112" fmla="*/ 213 w 226"/>
                  <a:gd name="T113" fmla="*/ 5 h 23"/>
                  <a:gd name="T114" fmla="*/ 219 w 226"/>
                  <a:gd name="T115" fmla="*/ 3 h 23"/>
                  <a:gd name="T116" fmla="*/ 222 w 226"/>
                  <a:gd name="T117" fmla="*/ 2 h 23"/>
                  <a:gd name="T118" fmla="*/ 225 w 226"/>
                  <a:gd name="T1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6" h="23">
                    <a:moveTo>
                      <a:pt x="226" y="7"/>
                    </a:moveTo>
                    <a:lnTo>
                      <a:pt x="224" y="9"/>
                    </a:lnTo>
                    <a:lnTo>
                      <a:pt x="223" y="10"/>
                    </a:lnTo>
                    <a:lnTo>
                      <a:pt x="221" y="11"/>
                    </a:lnTo>
                    <a:lnTo>
                      <a:pt x="218" y="12"/>
                    </a:lnTo>
                    <a:lnTo>
                      <a:pt x="216" y="13"/>
                    </a:lnTo>
                    <a:lnTo>
                      <a:pt x="213" y="14"/>
                    </a:lnTo>
                    <a:lnTo>
                      <a:pt x="211" y="15"/>
                    </a:lnTo>
                    <a:lnTo>
                      <a:pt x="208" y="16"/>
                    </a:lnTo>
                    <a:lnTo>
                      <a:pt x="205" y="16"/>
                    </a:lnTo>
                    <a:lnTo>
                      <a:pt x="202" y="17"/>
                    </a:lnTo>
                    <a:lnTo>
                      <a:pt x="199" y="17"/>
                    </a:lnTo>
                    <a:lnTo>
                      <a:pt x="196" y="18"/>
                    </a:lnTo>
                    <a:lnTo>
                      <a:pt x="192" y="18"/>
                    </a:lnTo>
                    <a:lnTo>
                      <a:pt x="189" y="19"/>
                    </a:lnTo>
                    <a:lnTo>
                      <a:pt x="185" y="19"/>
                    </a:lnTo>
                    <a:lnTo>
                      <a:pt x="181" y="20"/>
                    </a:lnTo>
                    <a:lnTo>
                      <a:pt x="177" y="20"/>
                    </a:lnTo>
                    <a:lnTo>
                      <a:pt x="172" y="20"/>
                    </a:lnTo>
                    <a:lnTo>
                      <a:pt x="168" y="21"/>
                    </a:lnTo>
                    <a:lnTo>
                      <a:pt x="163" y="21"/>
                    </a:lnTo>
                    <a:lnTo>
                      <a:pt x="159" y="21"/>
                    </a:lnTo>
                    <a:lnTo>
                      <a:pt x="154" y="22"/>
                    </a:lnTo>
                    <a:lnTo>
                      <a:pt x="149" y="22"/>
                    </a:lnTo>
                    <a:lnTo>
                      <a:pt x="144" y="22"/>
                    </a:lnTo>
                    <a:lnTo>
                      <a:pt x="142" y="22"/>
                    </a:lnTo>
                    <a:lnTo>
                      <a:pt x="140" y="22"/>
                    </a:lnTo>
                    <a:lnTo>
                      <a:pt x="138" y="22"/>
                    </a:lnTo>
                    <a:lnTo>
                      <a:pt x="137" y="22"/>
                    </a:lnTo>
                    <a:lnTo>
                      <a:pt x="135" y="22"/>
                    </a:lnTo>
                    <a:lnTo>
                      <a:pt x="133" y="22"/>
                    </a:lnTo>
                    <a:lnTo>
                      <a:pt x="131" y="22"/>
                    </a:lnTo>
                    <a:lnTo>
                      <a:pt x="129" y="23"/>
                    </a:lnTo>
                    <a:lnTo>
                      <a:pt x="127" y="23"/>
                    </a:lnTo>
                    <a:lnTo>
                      <a:pt x="125" y="23"/>
                    </a:lnTo>
                    <a:lnTo>
                      <a:pt x="123" y="23"/>
                    </a:lnTo>
                    <a:lnTo>
                      <a:pt x="121" y="23"/>
                    </a:lnTo>
                    <a:lnTo>
                      <a:pt x="119" y="23"/>
                    </a:lnTo>
                    <a:lnTo>
                      <a:pt x="117" y="23"/>
                    </a:lnTo>
                    <a:lnTo>
                      <a:pt x="115" y="23"/>
                    </a:lnTo>
                    <a:lnTo>
                      <a:pt x="113" y="23"/>
                    </a:lnTo>
                    <a:lnTo>
                      <a:pt x="110" y="23"/>
                    </a:lnTo>
                    <a:lnTo>
                      <a:pt x="107" y="23"/>
                    </a:lnTo>
                    <a:lnTo>
                      <a:pt x="105" y="23"/>
                    </a:lnTo>
                    <a:lnTo>
                      <a:pt x="102" y="23"/>
                    </a:lnTo>
                    <a:lnTo>
                      <a:pt x="99" y="23"/>
                    </a:lnTo>
                    <a:lnTo>
                      <a:pt x="96" y="22"/>
                    </a:lnTo>
                    <a:lnTo>
                      <a:pt x="93" y="22"/>
                    </a:lnTo>
                    <a:lnTo>
                      <a:pt x="91" y="22"/>
                    </a:lnTo>
                    <a:lnTo>
                      <a:pt x="88" y="22"/>
                    </a:lnTo>
                    <a:lnTo>
                      <a:pt x="85" y="22"/>
                    </a:lnTo>
                    <a:lnTo>
                      <a:pt x="83" y="22"/>
                    </a:lnTo>
                    <a:lnTo>
                      <a:pt x="80" y="22"/>
                    </a:lnTo>
                    <a:lnTo>
                      <a:pt x="77" y="22"/>
                    </a:lnTo>
                    <a:lnTo>
                      <a:pt x="75" y="22"/>
                    </a:lnTo>
                    <a:lnTo>
                      <a:pt x="72" y="22"/>
                    </a:lnTo>
                    <a:lnTo>
                      <a:pt x="70" y="21"/>
                    </a:lnTo>
                    <a:lnTo>
                      <a:pt x="66" y="21"/>
                    </a:lnTo>
                    <a:lnTo>
                      <a:pt x="63" y="21"/>
                    </a:lnTo>
                    <a:lnTo>
                      <a:pt x="60" y="21"/>
                    </a:lnTo>
                    <a:lnTo>
                      <a:pt x="57" y="21"/>
                    </a:lnTo>
                    <a:lnTo>
                      <a:pt x="53" y="20"/>
                    </a:lnTo>
                    <a:lnTo>
                      <a:pt x="50" y="20"/>
                    </a:lnTo>
                    <a:lnTo>
                      <a:pt x="47" y="20"/>
                    </a:lnTo>
                    <a:lnTo>
                      <a:pt x="44" y="19"/>
                    </a:lnTo>
                    <a:lnTo>
                      <a:pt x="41" y="19"/>
                    </a:lnTo>
                    <a:lnTo>
                      <a:pt x="39" y="19"/>
                    </a:lnTo>
                    <a:lnTo>
                      <a:pt x="36" y="18"/>
                    </a:lnTo>
                    <a:lnTo>
                      <a:pt x="33" y="18"/>
                    </a:lnTo>
                    <a:lnTo>
                      <a:pt x="31" y="18"/>
                    </a:lnTo>
                    <a:lnTo>
                      <a:pt x="28" y="17"/>
                    </a:lnTo>
                    <a:lnTo>
                      <a:pt x="26" y="17"/>
                    </a:lnTo>
                    <a:lnTo>
                      <a:pt x="24" y="17"/>
                    </a:lnTo>
                    <a:lnTo>
                      <a:pt x="22" y="16"/>
                    </a:lnTo>
                    <a:lnTo>
                      <a:pt x="21" y="16"/>
                    </a:lnTo>
                    <a:lnTo>
                      <a:pt x="20" y="16"/>
                    </a:lnTo>
                    <a:lnTo>
                      <a:pt x="19" y="16"/>
                    </a:lnTo>
                    <a:lnTo>
                      <a:pt x="17" y="15"/>
                    </a:lnTo>
                    <a:lnTo>
                      <a:pt x="16" y="15"/>
                    </a:lnTo>
                    <a:lnTo>
                      <a:pt x="15" y="15"/>
                    </a:lnTo>
                    <a:lnTo>
                      <a:pt x="14" y="15"/>
                    </a:lnTo>
                    <a:lnTo>
                      <a:pt x="11" y="14"/>
                    </a:lnTo>
                    <a:lnTo>
                      <a:pt x="8" y="13"/>
                    </a:lnTo>
                    <a:lnTo>
                      <a:pt x="5" y="12"/>
                    </a:lnTo>
                    <a:lnTo>
                      <a:pt x="3" y="11"/>
                    </a:lnTo>
                    <a:lnTo>
                      <a:pt x="2" y="10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1" y="5"/>
                    </a:lnTo>
                    <a:lnTo>
                      <a:pt x="13" y="6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16" y="7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0" y="7"/>
                    </a:lnTo>
                    <a:lnTo>
                      <a:pt x="22" y="8"/>
                    </a:lnTo>
                    <a:lnTo>
                      <a:pt x="23" y="8"/>
                    </a:lnTo>
                    <a:lnTo>
                      <a:pt x="25" y="8"/>
                    </a:lnTo>
                    <a:lnTo>
                      <a:pt x="27" y="9"/>
                    </a:lnTo>
                    <a:lnTo>
                      <a:pt x="30" y="9"/>
                    </a:lnTo>
                    <a:lnTo>
                      <a:pt x="32" y="9"/>
                    </a:lnTo>
                    <a:lnTo>
                      <a:pt x="35" y="10"/>
                    </a:lnTo>
                    <a:lnTo>
                      <a:pt x="38" y="10"/>
                    </a:lnTo>
                    <a:lnTo>
                      <a:pt x="41" y="10"/>
                    </a:lnTo>
                    <a:lnTo>
                      <a:pt x="44" y="11"/>
                    </a:lnTo>
                    <a:lnTo>
                      <a:pt x="47" y="11"/>
                    </a:lnTo>
                    <a:lnTo>
                      <a:pt x="50" y="11"/>
                    </a:lnTo>
                    <a:lnTo>
                      <a:pt x="53" y="11"/>
                    </a:lnTo>
                    <a:lnTo>
                      <a:pt x="56" y="12"/>
                    </a:lnTo>
                    <a:lnTo>
                      <a:pt x="59" y="12"/>
                    </a:lnTo>
                    <a:lnTo>
                      <a:pt x="62" y="12"/>
                    </a:lnTo>
                    <a:lnTo>
                      <a:pt x="66" y="12"/>
                    </a:lnTo>
                    <a:lnTo>
                      <a:pt x="69" y="13"/>
                    </a:lnTo>
                    <a:lnTo>
                      <a:pt x="72" y="13"/>
                    </a:lnTo>
                    <a:lnTo>
                      <a:pt x="74" y="13"/>
                    </a:lnTo>
                    <a:lnTo>
                      <a:pt x="77" y="13"/>
                    </a:lnTo>
                    <a:lnTo>
                      <a:pt x="80" y="13"/>
                    </a:lnTo>
                    <a:lnTo>
                      <a:pt x="82" y="13"/>
                    </a:lnTo>
                    <a:lnTo>
                      <a:pt x="85" y="13"/>
                    </a:lnTo>
                    <a:lnTo>
                      <a:pt x="88" y="13"/>
                    </a:lnTo>
                    <a:lnTo>
                      <a:pt x="90" y="14"/>
                    </a:lnTo>
                    <a:lnTo>
                      <a:pt x="93" y="14"/>
                    </a:lnTo>
                    <a:lnTo>
                      <a:pt x="96" y="14"/>
                    </a:lnTo>
                    <a:lnTo>
                      <a:pt x="99" y="14"/>
                    </a:lnTo>
                    <a:lnTo>
                      <a:pt x="102" y="14"/>
                    </a:lnTo>
                    <a:lnTo>
                      <a:pt x="104" y="14"/>
                    </a:lnTo>
                    <a:lnTo>
                      <a:pt x="107" y="14"/>
                    </a:lnTo>
                    <a:lnTo>
                      <a:pt x="110" y="14"/>
                    </a:lnTo>
                    <a:lnTo>
                      <a:pt x="113" y="14"/>
                    </a:lnTo>
                    <a:lnTo>
                      <a:pt x="115" y="14"/>
                    </a:lnTo>
                    <a:lnTo>
                      <a:pt x="117" y="14"/>
                    </a:lnTo>
                    <a:lnTo>
                      <a:pt x="119" y="14"/>
                    </a:lnTo>
                    <a:lnTo>
                      <a:pt x="121" y="14"/>
                    </a:lnTo>
                    <a:lnTo>
                      <a:pt x="123" y="14"/>
                    </a:lnTo>
                    <a:lnTo>
                      <a:pt x="125" y="14"/>
                    </a:lnTo>
                    <a:lnTo>
                      <a:pt x="127" y="14"/>
                    </a:lnTo>
                    <a:lnTo>
                      <a:pt x="129" y="14"/>
                    </a:lnTo>
                    <a:lnTo>
                      <a:pt x="131" y="14"/>
                    </a:lnTo>
                    <a:lnTo>
                      <a:pt x="133" y="14"/>
                    </a:lnTo>
                    <a:lnTo>
                      <a:pt x="135" y="14"/>
                    </a:lnTo>
                    <a:lnTo>
                      <a:pt x="137" y="14"/>
                    </a:lnTo>
                    <a:lnTo>
                      <a:pt x="139" y="14"/>
                    </a:lnTo>
                    <a:lnTo>
                      <a:pt x="141" y="13"/>
                    </a:lnTo>
                    <a:lnTo>
                      <a:pt x="142" y="13"/>
                    </a:lnTo>
                    <a:lnTo>
                      <a:pt x="144" y="13"/>
                    </a:lnTo>
                    <a:lnTo>
                      <a:pt x="151" y="13"/>
                    </a:lnTo>
                    <a:lnTo>
                      <a:pt x="157" y="13"/>
                    </a:lnTo>
                    <a:lnTo>
                      <a:pt x="163" y="12"/>
                    </a:lnTo>
                    <a:lnTo>
                      <a:pt x="169" y="12"/>
                    </a:lnTo>
                    <a:lnTo>
                      <a:pt x="175" y="11"/>
                    </a:lnTo>
                    <a:lnTo>
                      <a:pt x="180" y="11"/>
                    </a:lnTo>
                    <a:lnTo>
                      <a:pt x="185" y="10"/>
                    </a:lnTo>
                    <a:lnTo>
                      <a:pt x="190" y="10"/>
                    </a:lnTo>
                    <a:lnTo>
                      <a:pt x="195" y="9"/>
                    </a:lnTo>
                    <a:lnTo>
                      <a:pt x="199" y="8"/>
                    </a:lnTo>
                    <a:lnTo>
                      <a:pt x="203" y="8"/>
                    </a:lnTo>
                    <a:lnTo>
                      <a:pt x="207" y="7"/>
                    </a:lnTo>
                    <a:lnTo>
                      <a:pt x="210" y="6"/>
                    </a:lnTo>
                    <a:lnTo>
                      <a:pt x="213" y="5"/>
                    </a:lnTo>
                    <a:lnTo>
                      <a:pt x="216" y="4"/>
                    </a:lnTo>
                    <a:lnTo>
                      <a:pt x="218" y="3"/>
                    </a:lnTo>
                    <a:lnTo>
                      <a:pt x="219" y="3"/>
                    </a:lnTo>
                    <a:lnTo>
                      <a:pt x="220" y="2"/>
                    </a:lnTo>
                    <a:lnTo>
                      <a:pt x="221" y="2"/>
                    </a:lnTo>
                    <a:lnTo>
                      <a:pt x="222" y="2"/>
                    </a:lnTo>
                    <a:lnTo>
                      <a:pt x="223" y="1"/>
                    </a:lnTo>
                    <a:lnTo>
                      <a:pt x="224" y="1"/>
                    </a:lnTo>
                    <a:lnTo>
                      <a:pt x="225" y="0"/>
                    </a:lnTo>
                    <a:lnTo>
                      <a:pt x="226" y="0"/>
                    </a:lnTo>
                    <a:lnTo>
                      <a:pt x="226" y="7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30" name="Freeform 294"/>
              <p:cNvSpPr>
                <a:spLocks/>
              </p:cNvSpPr>
              <p:nvPr/>
            </p:nvSpPr>
            <p:spPr bwMode="auto">
              <a:xfrm>
                <a:off x="3952" y="1840"/>
                <a:ext cx="48" cy="16"/>
              </a:xfrm>
              <a:custGeom>
                <a:avLst/>
                <a:gdLst>
                  <a:gd name="T0" fmla="*/ 25 w 48"/>
                  <a:gd name="T1" fmla="*/ 0 h 16"/>
                  <a:gd name="T2" fmla="*/ 48 w 48"/>
                  <a:gd name="T3" fmla="*/ 11 h 16"/>
                  <a:gd name="T4" fmla="*/ 12 w 48"/>
                  <a:gd name="T5" fmla="*/ 16 h 16"/>
                  <a:gd name="T6" fmla="*/ 0 w 48"/>
                  <a:gd name="T7" fmla="*/ 2 h 16"/>
                  <a:gd name="T8" fmla="*/ 25 w 4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6">
                    <a:moveTo>
                      <a:pt x="25" y="0"/>
                    </a:moveTo>
                    <a:lnTo>
                      <a:pt x="48" y="11"/>
                    </a:lnTo>
                    <a:lnTo>
                      <a:pt x="12" y="16"/>
                    </a:lnTo>
                    <a:lnTo>
                      <a:pt x="0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31" name="Freeform 295"/>
              <p:cNvSpPr>
                <a:spLocks/>
              </p:cNvSpPr>
              <p:nvPr/>
            </p:nvSpPr>
            <p:spPr bwMode="auto">
              <a:xfrm>
                <a:off x="3956" y="1842"/>
                <a:ext cx="38" cy="12"/>
              </a:xfrm>
              <a:custGeom>
                <a:avLst/>
                <a:gdLst>
                  <a:gd name="T0" fmla="*/ 21 w 38"/>
                  <a:gd name="T1" fmla="*/ 0 h 12"/>
                  <a:gd name="T2" fmla="*/ 38 w 38"/>
                  <a:gd name="T3" fmla="*/ 9 h 12"/>
                  <a:gd name="T4" fmla="*/ 10 w 38"/>
                  <a:gd name="T5" fmla="*/ 12 h 12"/>
                  <a:gd name="T6" fmla="*/ 0 w 38"/>
                  <a:gd name="T7" fmla="*/ 1 h 12"/>
                  <a:gd name="T8" fmla="*/ 21 w 38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2">
                    <a:moveTo>
                      <a:pt x="21" y="0"/>
                    </a:moveTo>
                    <a:lnTo>
                      <a:pt x="38" y="9"/>
                    </a:lnTo>
                    <a:lnTo>
                      <a:pt x="10" y="12"/>
                    </a:lnTo>
                    <a:lnTo>
                      <a:pt x="0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32" name="Freeform 296"/>
              <p:cNvSpPr>
                <a:spLocks/>
              </p:cNvSpPr>
              <p:nvPr/>
            </p:nvSpPr>
            <p:spPr bwMode="auto">
              <a:xfrm>
                <a:off x="3935" y="1756"/>
                <a:ext cx="8" cy="13"/>
              </a:xfrm>
              <a:custGeom>
                <a:avLst/>
                <a:gdLst>
                  <a:gd name="T0" fmla="*/ 2 w 8"/>
                  <a:gd name="T1" fmla="*/ 13 h 13"/>
                  <a:gd name="T2" fmla="*/ 1 w 8"/>
                  <a:gd name="T3" fmla="*/ 12 h 13"/>
                  <a:gd name="T4" fmla="*/ 0 w 8"/>
                  <a:gd name="T5" fmla="*/ 10 h 13"/>
                  <a:gd name="T6" fmla="*/ 1 w 8"/>
                  <a:gd name="T7" fmla="*/ 8 h 13"/>
                  <a:gd name="T8" fmla="*/ 1 w 8"/>
                  <a:gd name="T9" fmla="*/ 5 h 13"/>
                  <a:gd name="T10" fmla="*/ 2 w 8"/>
                  <a:gd name="T11" fmla="*/ 4 h 13"/>
                  <a:gd name="T12" fmla="*/ 3 w 8"/>
                  <a:gd name="T13" fmla="*/ 3 h 13"/>
                  <a:gd name="T14" fmla="*/ 3 w 8"/>
                  <a:gd name="T15" fmla="*/ 2 h 13"/>
                  <a:gd name="T16" fmla="*/ 4 w 8"/>
                  <a:gd name="T17" fmla="*/ 1 h 13"/>
                  <a:gd name="T18" fmla="*/ 5 w 8"/>
                  <a:gd name="T19" fmla="*/ 0 h 13"/>
                  <a:gd name="T20" fmla="*/ 6 w 8"/>
                  <a:gd name="T21" fmla="*/ 0 h 13"/>
                  <a:gd name="T22" fmla="*/ 6 w 8"/>
                  <a:gd name="T23" fmla="*/ 0 h 13"/>
                  <a:gd name="T24" fmla="*/ 7 w 8"/>
                  <a:gd name="T25" fmla="*/ 0 h 13"/>
                  <a:gd name="T26" fmla="*/ 8 w 8"/>
                  <a:gd name="T27" fmla="*/ 1 h 13"/>
                  <a:gd name="T28" fmla="*/ 8 w 8"/>
                  <a:gd name="T29" fmla="*/ 3 h 13"/>
                  <a:gd name="T30" fmla="*/ 8 w 8"/>
                  <a:gd name="T31" fmla="*/ 5 h 13"/>
                  <a:gd name="T32" fmla="*/ 8 w 8"/>
                  <a:gd name="T33" fmla="*/ 8 h 13"/>
                  <a:gd name="T34" fmla="*/ 7 w 8"/>
                  <a:gd name="T35" fmla="*/ 9 h 13"/>
                  <a:gd name="T36" fmla="*/ 6 w 8"/>
                  <a:gd name="T37" fmla="*/ 10 h 13"/>
                  <a:gd name="T38" fmla="*/ 5 w 8"/>
                  <a:gd name="T39" fmla="*/ 11 h 13"/>
                  <a:gd name="T40" fmla="*/ 5 w 8"/>
                  <a:gd name="T41" fmla="*/ 12 h 13"/>
                  <a:gd name="T42" fmla="*/ 4 w 8"/>
                  <a:gd name="T43" fmla="*/ 13 h 13"/>
                  <a:gd name="T44" fmla="*/ 3 w 8"/>
                  <a:gd name="T45" fmla="*/ 13 h 13"/>
                  <a:gd name="T46" fmla="*/ 3 w 8"/>
                  <a:gd name="T47" fmla="*/ 13 h 13"/>
                  <a:gd name="T48" fmla="*/ 2 w 8"/>
                  <a:gd name="T4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3">
                    <a:moveTo>
                      <a:pt x="2" y="13"/>
                    </a:moveTo>
                    <a:lnTo>
                      <a:pt x="1" y="12"/>
                    </a:lnTo>
                    <a:lnTo>
                      <a:pt x="0" y="10"/>
                    </a:lnTo>
                    <a:lnTo>
                      <a:pt x="1" y="8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6" y="10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33" name="Freeform 297"/>
              <p:cNvSpPr>
                <a:spLocks/>
              </p:cNvSpPr>
              <p:nvPr/>
            </p:nvSpPr>
            <p:spPr bwMode="auto">
              <a:xfrm>
                <a:off x="3941" y="1786"/>
                <a:ext cx="25" cy="22"/>
              </a:xfrm>
              <a:custGeom>
                <a:avLst/>
                <a:gdLst>
                  <a:gd name="T0" fmla="*/ 0 w 25"/>
                  <a:gd name="T1" fmla="*/ 21 h 22"/>
                  <a:gd name="T2" fmla="*/ 0 w 25"/>
                  <a:gd name="T3" fmla="*/ 0 h 22"/>
                  <a:gd name="T4" fmla="*/ 25 w 25"/>
                  <a:gd name="T5" fmla="*/ 5 h 22"/>
                  <a:gd name="T6" fmla="*/ 25 w 25"/>
                  <a:gd name="T7" fmla="*/ 22 h 22"/>
                  <a:gd name="T8" fmla="*/ 0 w 25"/>
                  <a:gd name="T9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2">
                    <a:moveTo>
                      <a:pt x="0" y="21"/>
                    </a:moveTo>
                    <a:lnTo>
                      <a:pt x="0" y="0"/>
                    </a:lnTo>
                    <a:lnTo>
                      <a:pt x="25" y="5"/>
                    </a:lnTo>
                    <a:lnTo>
                      <a:pt x="25" y="2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34" name="Rectangle 298"/>
              <p:cNvSpPr>
                <a:spLocks noChangeArrowheads="1"/>
              </p:cNvSpPr>
              <p:nvPr/>
            </p:nvSpPr>
            <p:spPr bwMode="auto">
              <a:xfrm>
                <a:off x="3944" y="1790"/>
                <a:ext cx="19" cy="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35" name="Freeform 299"/>
              <p:cNvSpPr>
                <a:spLocks/>
              </p:cNvSpPr>
              <p:nvPr/>
            </p:nvSpPr>
            <p:spPr bwMode="auto">
              <a:xfrm>
                <a:off x="3931" y="1753"/>
                <a:ext cx="50" cy="44"/>
              </a:xfrm>
              <a:custGeom>
                <a:avLst/>
                <a:gdLst>
                  <a:gd name="T0" fmla="*/ 8 w 50"/>
                  <a:gd name="T1" fmla="*/ 12 h 44"/>
                  <a:gd name="T2" fmla="*/ 8 w 50"/>
                  <a:gd name="T3" fmla="*/ 12 h 44"/>
                  <a:gd name="T4" fmla="*/ 9 w 50"/>
                  <a:gd name="T5" fmla="*/ 10 h 44"/>
                  <a:gd name="T6" fmla="*/ 11 w 50"/>
                  <a:gd name="T7" fmla="*/ 8 h 44"/>
                  <a:gd name="T8" fmla="*/ 13 w 50"/>
                  <a:gd name="T9" fmla="*/ 5 h 44"/>
                  <a:gd name="T10" fmla="*/ 16 w 50"/>
                  <a:gd name="T11" fmla="*/ 3 h 44"/>
                  <a:gd name="T12" fmla="*/ 18 w 50"/>
                  <a:gd name="T13" fmla="*/ 2 h 44"/>
                  <a:gd name="T14" fmla="*/ 21 w 50"/>
                  <a:gd name="T15" fmla="*/ 1 h 44"/>
                  <a:gd name="T16" fmla="*/ 25 w 50"/>
                  <a:gd name="T17" fmla="*/ 0 h 44"/>
                  <a:gd name="T18" fmla="*/ 28 w 50"/>
                  <a:gd name="T19" fmla="*/ 0 h 44"/>
                  <a:gd name="T20" fmla="*/ 32 w 50"/>
                  <a:gd name="T21" fmla="*/ 0 h 44"/>
                  <a:gd name="T22" fmla="*/ 36 w 50"/>
                  <a:gd name="T23" fmla="*/ 2 h 44"/>
                  <a:gd name="T24" fmla="*/ 40 w 50"/>
                  <a:gd name="T25" fmla="*/ 4 h 44"/>
                  <a:gd name="T26" fmla="*/ 43 w 50"/>
                  <a:gd name="T27" fmla="*/ 6 h 44"/>
                  <a:gd name="T28" fmla="*/ 46 w 50"/>
                  <a:gd name="T29" fmla="*/ 9 h 44"/>
                  <a:gd name="T30" fmla="*/ 48 w 50"/>
                  <a:gd name="T31" fmla="*/ 13 h 44"/>
                  <a:gd name="T32" fmla="*/ 49 w 50"/>
                  <a:gd name="T33" fmla="*/ 17 h 44"/>
                  <a:gd name="T34" fmla="*/ 50 w 50"/>
                  <a:gd name="T35" fmla="*/ 22 h 44"/>
                  <a:gd name="T36" fmla="*/ 49 w 50"/>
                  <a:gd name="T37" fmla="*/ 26 h 44"/>
                  <a:gd name="T38" fmla="*/ 48 w 50"/>
                  <a:gd name="T39" fmla="*/ 30 h 44"/>
                  <a:gd name="T40" fmla="*/ 46 w 50"/>
                  <a:gd name="T41" fmla="*/ 34 h 44"/>
                  <a:gd name="T42" fmla="*/ 43 w 50"/>
                  <a:gd name="T43" fmla="*/ 37 h 44"/>
                  <a:gd name="T44" fmla="*/ 40 w 50"/>
                  <a:gd name="T45" fmla="*/ 40 h 44"/>
                  <a:gd name="T46" fmla="*/ 37 w 50"/>
                  <a:gd name="T47" fmla="*/ 42 h 44"/>
                  <a:gd name="T48" fmla="*/ 33 w 50"/>
                  <a:gd name="T49" fmla="*/ 44 h 44"/>
                  <a:gd name="T50" fmla="*/ 28 w 50"/>
                  <a:gd name="T51" fmla="*/ 44 h 44"/>
                  <a:gd name="T52" fmla="*/ 24 w 50"/>
                  <a:gd name="T53" fmla="*/ 44 h 44"/>
                  <a:gd name="T54" fmla="*/ 21 w 50"/>
                  <a:gd name="T55" fmla="*/ 43 h 44"/>
                  <a:gd name="T56" fmla="*/ 18 w 50"/>
                  <a:gd name="T57" fmla="*/ 42 h 44"/>
                  <a:gd name="T58" fmla="*/ 16 w 50"/>
                  <a:gd name="T59" fmla="*/ 41 h 44"/>
                  <a:gd name="T60" fmla="*/ 13 w 50"/>
                  <a:gd name="T61" fmla="*/ 39 h 44"/>
                  <a:gd name="T62" fmla="*/ 11 w 50"/>
                  <a:gd name="T63" fmla="*/ 37 h 44"/>
                  <a:gd name="T64" fmla="*/ 9 w 50"/>
                  <a:gd name="T65" fmla="*/ 34 h 44"/>
                  <a:gd name="T66" fmla="*/ 8 w 50"/>
                  <a:gd name="T67" fmla="*/ 32 h 44"/>
                  <a:gd name="T68" fmla="*/ 7 w 50"/>
                  <a:gd name="T69" fmla="*/ 30 h 44"/>
                  <a:gd name="T70" fmla="*/ 7 w 50"/>
                  <a:gd name="T71" fmla="*/ 30 h 44"/>
                  <a:gd name="T72" fmla="*/ 5 w 50"/>
                  <a:gd name="T73" fmla="*/ 30 h 44"/>
                  <a:gd name="T74" fmla="*/ 3 w 50"/>
                  <a:gd name="T75" fmla="*/ 28 h 44"/>
                  <a:gd name="T76" fmla="*/ 1 w 50"/>
                  <a:gd name="T77" fmla="*/ 26 h 44"/>
                  <a:gd name="T78" fmla="*/ 0 w 50"/>
                  <a:gd name="T79" fmla="*/ 22 h 44"/>
                  <a:gd name="T80" fmla="*/ 0 w 50"/>
                  <a:gd name="T81" fmla="*/ 18 h 44"/>
                  <a:gd name="T82" fmla="*/ 2 w 50"/>
                  <a:gd name="T83" fmla="*/ 15 h 44"/>
                  <a:gd name="T84" fmla="*/ 4 w 50"/>
                  <a:gd name="T85" fmla="*/ 13 h 44"/>
                  <a:gd name="T86" fmla="*/ 7 w 50"/>
                  <a:gd name="T87" fmla="*/ 1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" h="44">
                    <a:moveTo>
                      <a:pt x="8" y="12"/>
                    </a:move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6" y="3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32" y="0"/>
                    </a:lnTo>
                    <a:lnTo>
                      <a:pt x="34" y="1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0" y="4"/>
                    </a:lnTo>
                    <a:lnTo>
                      <a:pt x="42" y="5"/>
                    </a:lnTo>
                    <a:lnTo>
                      <a:pt x="43" y="6"/>
                    </a:lnTo>
                    <a:lnTo>
                      <a:pt x="45" y="8"/>
                    </a:lnTo>
                    <a:lnTo>
                      <a:pt x="46" y="9"/>
                    </a:lnTo>
                    <a:lnTo>
                      <a:pt x="47" y="11"/>
                    </a:lnTo>
                    <a:lnTo>
                      <a:pt x="48" y="13"/>
                    </a:lnTo>
                    <a:lnTo>
                      <a:pt x="49" y="15"/>
                    </a:lnTo>
                    <a:lnTo>
                      <a:pt x="49" y="17"/>
                    </a:lnTo>
                    <a:lnTo>
                      <a:pt x="50" y="19"/>
                    </a:lnTo>
                    <a:lnTo>
                      <a:pt x="50" y="22"/>
                    </a:lnTo>
                    <a:lnTo>
                      <a:pt x="50" y="24"/>
                    </a:lnTo>
                    <a:lnTo>
                      <a:pt x="49" y="26"/>
                    </a:lnTo>
                    <a:lnTo>
                      <a:pt x="49" y="28"/>
                    </a:lnTo>
                    <a:lnTo>
                      <a:pt x="48" y="30"/>
                    </a:lnTo>
                    <a:lnTo>
                      <a:pt x="47" y="32"/>
                    </a:lnTo>
                    <a:lnTo>
                      <a:pt x="46" y="34"/>
                    </a:lnTo>
                    <a:lnTo>
                      <a:pt x="45" y="36"/>
                    </a:lnTo>
                    <a:lnTo>
                      <a:pt x="43" y="37"/>
                    </a:lnTo>
                    <a:lnTo>
                      <a:pt x="42" y="39"/>
                    </a:lnTo>
                    <a:lnTo>
                      <a:pt x="40" y="40"/>
                    </a:lnTo>
                    <a:lnTo>
                      <a:pt x="38" y="41"/>
                    </a:lnTo>
                    <a:lnTo>
                      <a:pt x="37" y="42"/>
                    </a:lnTo>
                    <a:lnTo>
                      <a:pt x="35" y="43"/>
                    </a:lnTo>
                    <a:lnTo>
                      <a:pt x="33" y="44"/>
                    </a:lnTo>
                    <a:lnTo>
                      <a:pt x="30" y="44"/>
                    </a:lnTo>
                    <a:lnTo>
                      <a:pt x="28" y="44"/>
                    </a:lnTo>
                    <a:lnTo>
                      <a:pt x="26" y="44"/>
                    </a:lnTo>
                    <a:lnTo>
                      <a:pt x="24" y="44"/>
                    </a:lnTo>
                    <a:lnTo>
                      <a:pt x="23" y="44"/>
                    </a:lnTo>
                    <a:lnTo>
                      <a:pt x="21" y="43"/>
                    </a:lnTo>
                    <a:lnTo>
                      <a:pt x="20" y="43"/>
                    </a:lnTo>
                    <a:lnTo>
                      <a:pt x="18" y="42"/>
                    </a:lnTo>
                    <a:lnTo>
                      <a:pt x="17" y="41"/>
                    </a:lnTo>
                    <a:lnTo>
                      <a:pt x="16" y="41"/>
                    </a:lnTo>
                    <a:lnTo>
                      <a:pt x="14" y="40"/>
                    </a:lnTo>
                    <a:lnTo>
                      <a:pt x="13" y="39"/>
                    </a:lnTo>
                    <a:lnTo>
                      <a:pt x="12" y="38"/>
                    </a:lnTo>
                    <a:lnTo>
                      <a:pt x="11" y="37"/>
                    </a:lnTo>
                    <a:lnTo>
                      <a:pt x="10" y="35"/>
                    </a:lnTo>
                    <a:lnTo>
                      <a:pt x="9" y="34"/>
                    </a:lnTo>
                    <a:lnTo>
                      <a:pt x="8" y="33"/>
                    </a:lnTo>
                    <a:lnTo>
                      <a:pt x="8" y="32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5" y="30"/>
                    </a:lnTo>
                    <a:lnTo>
                      <a:pt x="4" y="29"/>
                    </a:lnTo>
                    <a:lnTo>
                      <a:pt x="3" y="28"/>
                    </a:lnTo>
                    <a:lnTo>
                      <a:pt x="2" y="27"/>
                    </a:lnTo>
                    <a:lnTo>
                      <a:pt x="1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7"/>
                    </a:lnTo>
                    <a:lnTo>
                      <a:pt x="2" y="15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36" name="Freeform 300"/>
              <p:cNvSpPr>
                <a:spLocks/>
              </p:cNvSpPr>
              <p:nvPr/>
            </p:nvSpPr>
            <p:spPr bwMode="auto">
              <a:xfrm>
                <a:off x="3934" y="1756"/>
                <a:ext cx="43" cy="38"/>
              </a:xfrm>
              <a:custGeom>
                <a:avLst/>
                <a:gdLst>
                  <a:gd name="T0" fmla="*/ 5 w 43"/>
                  <a:gd name="T1" fmla="*/ 13 h 38"/>
                  <a:gd name="T2" fmla="*/ 6 w 43"/>
                  <a:gd name="T3" fmla="*/ 14 h 38"/>
                  <a:gd name="T4" fmla="*/ 7 w 43"/>
                  <a:gd name="T5" fmla="*/ 13 h 38"/>
                  <a:gd name="T6" fmla="*/ 9 w 43"/>
                  <a:gd name="T7" fmla="*/ 10 h 38"/>
                  <a:gd name="T8" fmla="*/ 11 w 43"/>
                  <a:gd name="T9" fmla="*/ 7 h 38"/>
                  <a:gd name="T10" fmla="*/ 13 w 43"/>
                  <a:gd name="T11" fmla="*/ 5 h 38"/>
                  <a:gd name="T12" fmla="*/ 15 w 43"/>
                  <a:gd name="T13" fmla="*/ 3 h 38"/>
                  <a:gd name="T14" fmla="*/ 18 w 43"/>
                  <a:gd name="T15" fmla="*/ 2 h 38"/>
                  <a:gd name="T16" fmla="*/ 21 w 43"/>
                  <a:gd name="T17" fmla="*/ 1 h 38"/>
                  <a:gd name="T18" fmla="*/ 25 w 43"/>
                  <a:gd name="T19" fmla="*/ 0 h 38"/>
                  <a:gd name="T20" fmla="*/ 30 w 43"/>
                  <a:gd name="T21" fmla="*/ 1 h 38"/>
                  <a:gd name="T22" fmla="*/ 37 w 43"/>
                  <a:gd name="T23" fmla="*/ 5 h 38"/>
                  <a:gd name="T24" fmla="*/ 41 w 43"/>
                  <a:gd name="T25" fmla="*/ 10 h 38"/>
                  <a:gd name="T26" fmla="*/ 43 w 43"/>
                  <a:gd name="T27" fmla="*/ 17 h 38"/>
                  <a:gd name="T28" fmla="*/ 43 w 43"/>
                  <a:gd name="T29" fmla="*/ 23 h 38"/>
                  <a:gd name="T30" fmla="*/ 42 w 43"/>
                  <a:gd name="T31" fmla="*/ 26 h 38"/>
                  <a:gd name="T32" fmla="*/ 40 w 43"/>
                  <a:gd name="T33" fmla="*/ 29 h 38"/>
                  <a:gd name="T34" fmla="*/ 38 w 43"/>
                  <a:gd name="T35" fmla="*/ 32 h 38"/>
                  <a:gd name="T36" fmla="*/ 35 w 43"/>
                  <a:gd name="T37" fmla="*/ 34 h 38"/>
                  <a:gd name="T38" fmla="*/ 32 w 43"/>
                  <a:gd name="T39" fmla="*/ 36 h 38"/>
                  <a:gd name="T40" fmla="*/ 29 w 43"/>
                  <a:gd name="T41" fmla="*/ 37 h 38"/>
                  <a:gd name="T42" fmla="*/ 25 w 43"/>
                  <a:gd name="T43" fmla="*/ 38 h 38"/>
                  <a:gd name="T44" fmla="*/ 20 w 43"/>
                  <a:gd name="T45" fmla="*/ 37 h 38"/>
                  <a:gd name="T46" fmla="*/ 15 w 43"/>
                  <a:gd name="T47" fmla="*/ 35 h 38"/>
                  <a:gd name="T48" fmla="*/ 10 w 43"/>
                  <a:gd name="T49" fmla="*/ 31 h 38"/>
                  <a:gd name="T50" fmla="*/ 7 w 43"/>
                  <a:gd name="T51" fmla="*/ 25 h 38"/>
                  <a:gd name="T52" fmla="*/ 6 w 43"/>
                  <a:gd name="T53" fmla="*/ 23 h 38"/>
                  <a:gd name="T54" fmla="*/ 4 w 43"/>
                  <a:gd name="T55" fmla="*/ 24 h 38"/>
                  <a:gd name="T56" fmla="*/ 3 w 43"/>
                  <a:gd name="T57" fmla="*/ 23 h 38"/>
                  <a:gd name="T58" fmla="*/ 1 w 43"/>
                  <a:gd name="T59" fmla="*/ 23 h 38"/>
                  <a:gd name="T60" fmla="*/ 0 w 43"/>
                  <a:gd name="T61" fmla="*/ 21 h 38"/>
                  <a:gd name="T62" fmla="*/ 0 w 43"/>
                  <a:gd name="T63" fmla="*/ 19 h 38"/>
                  <a:gd name="T64" fmla="*/ 0 w 43"/>
                  <a:gd name="T65" fmla="*/ 17 h 38"/>
                  <a:gd name="T66" fmla="*/ 1 w 43"/>
                  <a:gd name="T67" fmla="*/ 15 h 38"/>
                  <a:gd name="T68" fmla="*/ 2 w 43"/>
                  <a:gd name="T69" fmla="*/ 14 h 38"/>
                  <a:gd name="T70" fmla="*/ 4 w 43"/>
                  <a:gd name="T71" fmla="*/ 1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3" h="38">
                    <a:moveTo>
                      <a:pt x="4" y="13"/>
                    </a:moveTo>
                    <a:lnTo>
                      <a:pt x="5" y="13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3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30" y="1"/>
                    </a:lnTo>
                    <a:lnTo>
                      <a:pt x="33" y="3"/>
                    </a:lnTo>
                    <a:lnTo>
                      <a:pt x="37" y="5"/>
                    </a:lnTo>
                    <a:lnTo>
                      <a:pt x="39" y="7"/>
                    </a:lnTo>
                    <a:lnTo>
                      <a:pt x="41" y="10"/>
                    </a:lnTo>
                    <a:lnTo>
                      <a:pt x="42" y="13"/>
                    </a:lnTo>
                    <a:lnTo>
                      <a:pt x="43" y="17"/>
                    </a:lnTo>
                    <a:lnTo>
                      <a:pt x="43" y="21"/>
                    </a:lnTo>
                    <a:lnTo>
                      <a:pt x="43" y="23"/>
                    </a:lnTo>
                    <a:lnTo>
                      <a:pt x="43" y="24"/>
                    </a:lnTo>
                    <a:lnTo>
                      <a:pt x="42" y="26"/>
                    </a:lnTo>
                    <a:lnTo>
                      <a:pt x="41" y="28"/>
                    </a:lnTo>
                    <a:lnTo>
                      <a:pt x="40" y="29"/>
                    </a:lnTo>
                    <a:lnTo>
                      <a:pt x="39" y="31"/>
                    </a:lnTo>
                    <a:lnTo>
                      <a:pt x="38" y="32"/>
                    </a:lnTo>
                    <a:lnTo>
                      <a:pt x="37" y="33"/>
                    </a:lnTo>
                    <a:lnTo>
                      <a:pt x="35" y="34"/>
                    </a:lnTo>
                    <a:lnTo>
                      <a:pt x="34" y="35"/>
                    </a:lnTo>
                    <a:lnTo>
                      <a:pt x="32" y="36"/>
                    </a:lnTo>
                    <a:lnTo>
                      <a:pt x="31" y="37"/>
                    </a:lnTo>
                    <a:lnTo>
                      <a:pt x="29" y="37"/>
                    </a:lnTo>
                    <a:lnTo>
                      <a:pt x="27" y="38"/>
                    </a:lnTo>
                    <a:lnTo>
                      <a:pt x="25" y="38"/>
                    </a:lnTo>
                    <a:lnTo>
                      <a:pt x="23" y="38"/>
                    </a:lnTo>
                    <a:lnTo>
                      <a:pt x="20" y="37"/>
                    </a:lnTo>
                    <a:lnTo>
                      <a:pt x="17" y="36"/>
                    </a:lnTo>
                    <a:lnTo>
                      <a:pt x="15" y="35"/>
                    </a:lnTo>
                    <a:lnTo>
                      <a:pt x="12" y="33"/>
                    </a:lnTo>
                    <a:lnTo>
                      <a:pt x="10" y="31"/>
                    </a:lnTo>
                    <a:lnTo>
                      <a:pt x="9" y="28"/>
                    </a:lnTo>
                    <a:lnTo>
                      <a:pt x="7" y="25"/>
                    </a:lnTo>
                    <a:lnTo>
                      <a:pt x="6" y="22"/>
                    </a:lnTo>
                    <a:lnTo>
                      <a:pt x="6" y="23"/>
                    </a:lnTo>
                    <a:lnTo>
                      <a:pt x="5" y="23"/>
                    </a:lnTo>
                    <a:lnTo>
                      <a:pt x="4" y="24"/>
                    </a:lnTo>
                    <a:lnTo>
                      <a:pt x="3" y="24"/>
                    </a:lnTo>
                    <a:lnTo>
                      <a:pt x="3" y="23"/>
                    </a:lnTo>
                    <a:lnTo>
                      <a:pt x="2" y="23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37" name="Freeform 301"/>
              <p:cNvSpPr>
                <a:spLocks/>
              </p:cNvSpPr>
              <p:nvPr/>
            </p:nvSpPr>
            <p:spPr bwMode="auto">
              <a:xfrm>
                <a:off x="3949" y="1782"/>
                <a:ext cx="18" cy="7"/>
              </a:xfrm>
              <a:custGeom>
                <a:avLst/>
                <a:gdLst>
                  <a:gd name="T0" fmla="*/ 18 w 18"/>
                  <a:gd name="T1" fmla="*/ 1 h 7"/>
                  <a:gd name="T2" fmla="*/ 17 w 18"/>
                  <a:gd name="T3" fmla="*/ 2 h 7"/>
                  <a:gd name="T4" fmla="*/ 17 w 18"/>
                  <a:gd name="T5" fmla="*/ 2 h 7"/>
                  <a:gd name="T6" fmla="*/ 17 w 18"/>
                  <a:gd name="T7" fmla="*/ 3 h 7"/>
                  <a:gd name="T8" fmla="*/ 17 w 18"/>
                  <a:gd name="T9" fmla="*/ 4 h 7"/>
                  <a:gd name="T10" fmla="*/ 16 w 18"/>
                  <a:gd name="T11" fmla="*/ 4 h 7"/>
                  <a:gd name="T12" fmla="*/ 16 w 18"/>
                  <a:gd name="T13" fmla="*/ 5 h 7"/>
                  <a:gd name="T14" fmla="*/ 15 w 18"/>
                  <a:gd name="T15" fmla="*/ 5 h 7"/>
                  <a:gd name="T16" fmla="*/ 14 w 18"/>
                  <a:gd name="T17" fmla="*/ 6 h 7"/>
                  <a:gd name="T18" fmla="*/ 13 w 18"/>
                  <a:gd name="T19" fmla="*/ 6 h 7"/>
                  <a:gd name="T20" fmla="*/ 12 w 18"/>
                  <a:gd name="T21" fmla="*/ 7 h 7"/>
                  <a:gd name="T22" fmla="*/ 11 w 18"/>
                  <a:gd name="T23" fmla="*/ 7 h 7"/>
                  <a:gd name="T24" fmla="*/ 10 w 18"/>
                  <a:gd name="T25" fmla="*/ 7 h 7"/>
                  <a:gd name="T26" fmla="*/ 8 w 18"/>
                  <a:gd name="T27" fmla="*/ 7 h 7"/>
                  <a:gd name="T28" fmla="*/ 8 w 18"/>
                  <a:gd name="T29" fmla="*/ 6 h 7"/>
                  <a:gd name="T30" fmla="*/ 7 w 18"/>
                  <a:gd name="T31" fmla="*/ 6 h 7"/>
                  <a:gd name="T32" fmla="*/ 7 w 18"/>
                  <a:gd name="T33" fmla="*/ 6 h 7"/>
                  <a:gd name="T34" fmla="*/ 0 w 18"/>
                  <a:gd name="T35" fmla="*/ 0 h 7"/>
                  <a:gd name="T36" fmla="*/ 18 w 18"/>
                  <a:gd name="T3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7">
                    <a:moveTo>
                      <a:pt x="18" y="1"/>
                    </a:moveTo>
                    <a:lnTo>
                      <a:pt x="17" y="2"/>
                    </a:lnTo>
                    <a:lnTo>
                      <a:pt x="17" y="2"/>
                    </a:lnTo>
                    <a:lnTo>
                      <a:pt x="17" y="3"/>
                    </a:lnTo>
                    <a:lnTo>
                      <a:pt x="17" y="4"/>
                    </a:lnTo>
                    <a:lnTo>
                      <a:pt x="16" y="4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4" y="6"/>
                    </a:lnTo>
                    <a:lnTo>
                      <a:pt x="13" y="6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10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0" y="0"/>
                    </a:lnTo>
                    <a:lnTo>
                      <a:pt x="1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38" name="Freeform 302"/>
              <p:cNvSpPr>
                <a:spLocks/>
              </p:cNvSpPr>
              <p:nvPr/>
            </p:nvSpPr>
            <p:spPr bwMode="auto">
              <a:xfrm>
                <a:off x="3954" y="1784"/>
                <a:ext cx="10" cy="2"/>
              </a:xfrm>
              <a:custGeom>
                <a:avLst/>
                <a:gdLst>
                  <a:gd name="T0" fmla="*/ 10 w 10"/>
                  <a:gd name="T1" fmla="*/ 0 h 2"/>
                  <a:gd name="T2" fmla="*/ 9 w 10"/>
                  <a:gd name="T3" fmla="*/ 2 h 2"/>
                  <a:gd name="T4" fmla="*/ 2 w 10"/>
                  <a:gd name="T5" fmla="*/ 2 h 2"/>
                  <a:gd name="T6" fmla="*/ 0 w 10"/>
                  <a:gd name="T7" fmla="*/ 0 h 2"/>
                  <a:gd name="T8" fmla="*/ 10 w 10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10" y="0"/>
                    </a:moveTo>
                    <a:lnTo>
                      <a:pt x="9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39" name="Freeform 303"/>
              <p:cNvSpPr>
                <a:spLocks/>
              </p:cNvSpPr>
              <p:nvPr/>
            </p:nvSpPr>
            <p:spPr bwMode="auto">
              <a:xfrm>
                <a:off x="3939" y="1747"/>
                <a:ext cx="40" cy="13"/>
              </a:xfrm>
              <a:custGeom>
                <a:avLst/>
                <a:gdLst>
                  <a:gd name="T0" fmla="*/ 5 w 40"/>
                  <a:gd name="T1" fmla="*/ 3 h 13"/>
                  <a:gd name="T2" fmla="*/ 6 w 40"/>
                  <a:gd name="T3" fmla="*/ 3 h 13"/>
                  <a:gd name="T4" fmla="*/ 7 w 40"/>
                  <a:gd name="T5" fmla="*/ 3 h 13"/>
                  <a:gd name="T6" fmla="*/ 8 w 40"/>
                  <a:gd name="T7" fmla="*/ 3 h 13"/>
                  <a:gd name="T8" fmla="*/ 9 w 40"/>
                  <a:gd name="T9" fmla="*/ 2 h 13"/>
                  <a:gd name="T10" fmla="*/ 10 w 40"/>
                  <a:gd name="T11" fmla="*/ 2 h 13"/>
                  <a:gd name="T12" fmla="*/ 12 w 40"/>
                  <a:gd name="T13" fmla="*/ 1 h 13"/>
                  <a:gd name="T14" fmla="*/ 14 w 40"/>
                  <a:gd name="T15" fmla="*/ 1 h 13"/>
                  <a:gd name="T16" fmla="*/ 15 w 40"/>
                  <a:gd name="T17" fmla="*/ 1 h 13"/>
                  <a:gd name="T18" fmla="*/ 16 w 40"/>
                  <a:gd name="T19" fmla="*/ 1 h 13"/>
                  <a:gd name="T20" fmla="*/ 17 w 40"/>
                  <a:gd name="T21" fmla="*/ 1 h 13"/>
                  <a:gd name="T22" fmla="*/ 18 w 40"/>
                  <a:gd name="T23" fmla="*/ 0 h 13"/>
                  <a:gd name="T24" fmla="*/ 20 w 40"/>
                  <a:gd name="T25" fmla="*/ 0 h 13"/>
                  <a:gd name="T26" fmla="*/ 21 w 40"/>
                  <a:gd name="T27" fmla="*/ 0 h 13"/>
                  <a:gd name="T28" fmla="*/ 23 w 40"/>
                  <a:gd name="T29" fmla="*/ 0 h 13"/>
                  <a:gd name="T30" fmla="*/ 25 w 40"/>
                  <a:gd name="T31" fmla="*/ 1 h 13"/>
                  <a:gd name="T32" fmla="*/ 27 w 40"/>
                  <a:gd name="T33" fmla="*/ 2 h 13"/>
                  <a:gd name="T34" fmla="*/ 28 w 40"/>
                  <a:gd name="T35" fmla="*/ 3 h 13"/>
                  <a:gd name="T36" fmla="*/ 30 w 40"/>
                  <a:gd name="T37" fmla="*/ 3 h 13"/>
                  <a:gd name="T38" fmla="*/ 31 w 40"/>
                  <a:gd name="T39" fmla="*/ 3 h 13"/>
                  <a:gd name="T40" fmla="*/ 34 w 40"/>
                  <a:gd name="T41" fmla="*/ 4 h 13"/>
                  <a:gd name="T42" fmla="*/ 37 w 40"/>
                  <a:gd name="T43" fmla="*/ 5 h 13"/>
                  <a:gd name="T44" fmla="*/ 39 w 40"/>
                  <a:gd name="T45" fmla="*/ 6 h 13"/>
                  <a:gd name="T46" fmla="*/ 40 w 40"/>
                  <a:gd name="T47" fmla="*/ 8 h 13"/>
                  <a:gd name="T48" fmla="*/ 40 w 40"/>
                  <a:gd name="T49" fmla="*/ 10 h 13"/>
                  <a:gd name="T50" fmla="*/ 38 w 40"/>
                  <a:gd name="T51" fmla="*/ 11 h 13"/>
                  <a:gd name="T52" fmla="*/ 36 w 40"/>
                  <a:gd name="T53" fmla="*/ 13 h 13"/>
                  <a:gd name="T54" fmla="*/ 33 w 40"/>
                  <a:gd name="T55" fmla="*/ 13 h 13"/>
                  <a:gd name="T56" fmla="*/ 30 w 40"/>
                  <a:gd name="T57" fmla="*/ 13 h 13"/>
                  <a:gd name="T58" fmla="*/ 29 w 40"/>
                  <a:gd name="T59" fmla="*/ 13 h 13"/>
                  <a:gd name="T60" fmla="*/ 27 w 40"/>
                  <a:gd name="T61" fmla="*/ 12 h 13"/>
                  <a:gd name="T62" fmla="*/ 26 w 40"/>
                  <a:gd name="T63" fmla="*/ 12 h 13"/>
                  <a:gd name="T64" fmla="*/ 25 w 40"/>
                  <a:gd name="T65" fmla="*/ 11 h 13"/>
                  <a:gd name="T66" fmla="*/ 24 w 40"/>
                  <a:gd name="T67" fmla="*/ 12 h 13"/>
                  <a:gd name="T68" fmla="*/ 23 w 40"/>
                  <a:gd name="T69" fmla="*/ 12 h 13"/>
                  <a:gd name="T70" fmla="*/ 21 w 40"/>
                  <a:gd name="T71" fmla="*/ 12 h 13"/>
                  <a:gd name="T72" fmla="*/ 20 w 40"/>
                  <a:gd name="T73" fmla="*/ 12 h 13"/>
                  <a:gd name="T74" fmla="*/ 18 w 40"/>
                  <a:gd name="T75" fmla="*/ 11 h 13"/>
                  <a:gd name="T76" fmla="*/ 17 w 40"/>
                  <a:gd name="T77" fmla="*/ 11 h 13"/>
                  <a:gd name="T78" fmla="*/ 16 w 40"/>
                  <a:gd name="T79" fmla="*/ 10 h 13"/>
                  <a:gd name="T80" fmla="*/ 15 w 40"/>
                  <a:gd name="T81" fmla="*/ 10 h 13"/>
                  <a:gd name="T82" fmla="*/ 14 w 40"/>
                  <a:gd name="T83" fmla="*/ 10 h 13"/>
                  <a:gd name="T84" fmla="*/ 13 w 40"/>
                  <a:gd name="T85" fmla="*/ 10 h 13"/>
                  <a:gd name="T86" fmla="*/ 11 w 40"/>
                  <a:gd name="T87" fmla="*/ 9 h 13"/>
                  <a:gd name="T88" fmla="*/ 10 w 40"/>
                  <a:gd name="T89" fmla="*/ 10 h 13"/>
                  <a:gd name="T90" fmla="*/ 9 w 40"/>
                  <a:gd name="T91" fmla="*/ 11 h 13"/>
                  <a:gd name="T92" fmla="*/ 6 w 40"/>
                  <a:gd name="T93" fmla="*/ 12 h 13"/>
                  <a:gd name="T94" fmla="*/ 4 w 40"/>
                  <a:gd name="T95" fmla="*/ 12 h 13"/>
                  <a:gd name="T96" fmla="*/ 2 w 40"/>
                  <a:gd name="T97" fmla="*/ 12 h 13"/>
                  <a:gd name="T98" fmla="*/ 1 w 40"/>
                  <a:gd name="T99" fmla="*/ 11 h 13"/>
                  <a:gd name="T100" fmla="*/ 0 w 40"/>
                  <a:gd name="T101" fmla="*/ 9 h 13"/>
                  <a:gd name="T102" fmla="*/ 0 w 40"/>
                  <a:gd name="T103" fmla="*/ 7 h 13"/>
                  <a:gd name="T104" fmla="*/ 1 w 40"/>
                  <a:gd name="T105" fmla="*/ 6 h 13"/>
                  <a:gd name="T106" fmla="*/ 3 w 40"/>
                  <a:gd name="T107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0" h="13">
                    <a:moveTo>
                      <a:pt x="4" y="4"/>
                    </a:move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8" y="3"/>
                    </a:lnTo>
                    <a:lnTo>
                      <a:pt x="29" y="4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4" y="4"/>
                    </a:lnTo>
                    <a:lnTo>
                      <a:pt x="35" y="4"/>
                    </a:lnTo>
                    <a:lnTo>
                      <a:pt x="37" y="5"/>
                    </a:lnTo>
                    <a:lnTo>
                      <a:pt x="38" y="5"/>
                    </a:lnTo>
                    <a:lnTo>
                      <a:pt x="39" y="6"/>
                    </a:lnTo>
                    <a:lnTo>
                      <a:pt x="40" y="7"/>
                    </a:lnTo>
                    <a:lnTo>
                      <a:pt x="40" y="8"/>
                    </a:lnTo>
                    <a:lnTo>
                      <a:pt x="40" y="9"/>
                    </a:lnTo>
                    <a:lnTo>
                      <a:pt x="40" y="10"/>
                    </a:lnTo>
                    <a:lnTo>
                      <a:pt x="39" y="11"/>
                    </a:lnTo>
                    <a:lnTo>
                      <a:pt x="38" y="11"/>
                    </a:lnTo>
                    <a:lnTo>
                      <a:pt x="37" y="12"/>
                    </a:lnTo>
                    <a:lnTo>
                      <a:pt x="36" y="13"/>
                    </a:lnTo>
                    <a:lnTo>
                      <a:pt x="35" y="13"/>
                    </a:lnTo>
                    <a:lnTo>
                      <a:pt x="33" y="13"/>
                    </a:lnTo>
                    <a:lnTo>
                      <a:pt x="31" y="13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29" y="13"/>
                    </a:lnTo>
                    <a:lnTo>
                      <a:pt x="28" y="12"/>
                    </a:lnTo>
                    <a:lnTo>
                      <a:pt x="27" y="12"/>
                    </a:lnTo>
                    <a:lnTo>
                      <a:pt x="27" y="12"/>
                    </a:lnTo>
                    <a:lnTo>
                      <a:pt x="26" y="12"/>
                    </a:lnTo>
                    <a:lnTo>
                      <a:pt x="26" y="11"/>
                    </a:lnTo>
                    <a:lnTo>
                      <a:pt x="25" y="11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20" y="12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7" y="11"/>
                    </a:lnTo>
                    <a:lnTo>
                      <a:pt x="16" y="11"/>
                    </a:lnTo>
                    <a:lnTo>
                      <a:pt x="16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12" y="10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0" y="10"/>
                    </a:lnTo>
                    <a:lnTo>
                      <a:pt x="9" y="10"/>
                    </a:lnTo>
                    <a:lnTo>
                      <a:pt x="9" y="11"/>
                    </a:lnTo>
                    <a:lnTo>
                      <a:pt x="8" y="11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40" name="Freeform 304"/>
              <p:cNvSpPr>
                <a:spLocks/>
              </p:cNvSpPr>
              <p:nvPr/>
            </p:nvSpPr>
            <p:spPr bwMode="auto">
              <a:xfrm>
                <a:off x="3976" y="1841"/>
                <a:ext cx="52" cy="15"/>
              </a:xfrm>
              <a:custGeom>
                <a:avLst/>
                <a:gdLst>
                  <a:gd name="T0" fmla="*/ 23 w 52"/>
                  <a:gd name="T1" fmla="*/ 0 h 15"/>
                  <a:gd name="T2" fmla="*/ 52 w 52"/>
                  <a:gd name="T3" fmla="*/ 10 h 15"/>
                  <a:gd name="T4" fmla="*/ 16 w 52"/>
                  <a:gd name="T5" fmla="*/ 15 h 15"/>
                  <a:gd name="T6" fmla="*/ 0 w 52"/>
                  <a:gd name="T7" fmla="*/ 3 h 15"/>
                  <a:gd name="T8" fmla="*/ 23 w 52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15">
                    <a:moveTo>
                      <a:pt x="23" y="0"/>
                    </a:moveTo>
                    <a:lnTo>
                      <a:pt x="52" y="10"/>
                    </a:lnTo>
                    <a:lnTo>
                      <a:pt x="16" y="15"/>
                    </a:lnTo>
                    <a:lnTo>
                      <a:pt x="0" y="3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41" name="Freeform 305"/>
              <p:cNvSpPr>
                <a:spLocks/>
              </p:cNvSpPr>
              <p:nvPr/>
            </p:nvSpPr>
            <p:spPr bwMode="auto">
              <a:xfrm>
                <a:off x="3980" y="1843"/>
                <a:ext cx="41" cy="11"/>
              </a:xfrm>
              <a:custGeom>
                <a:avLst/>
                <a:gdLst>
                  <a:gd name="T0" fmla="*/ 19 w 41"/>
                  <a:gd name="T1" fmla="*/ 0 h 11"/>
                  <a:gd name="T2" fmla="*/ 41 w 41"/>
                  <a:gd name="T3" fmla="*/ 7 h 11"/>
                  <a:gd name="T4" fmla="*/ 13 w 41"/>
                  <a:gd name="T5" fmla="*/ 11 h 11"/>
                  <a:gd name="T6" fmla="*/ 0 w 41"/>
                  <a:gd name="T7" fmla="*/ 2 h 11"/>
                  <a:gd name="T8" fmla="*/ 19 w 41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1">
                    <a:moveTo>
                      <a:pt x="19" y="0"/>
                    </a:moveTo>
                    <a:lnTo>
                      <a:pt x="41" y="7"/>
                    </a:lnTo>
                    <a:lnTo>
                      <a:pt x="13" y="11"/>
                    </a:lnTo>
                    <a:lnTo>
                      <a:pt x="0" y="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42" name="Freeform 306"/>
              <p:cNvSpPr>
                <a:spLocks/>
              </p:cNvSpPr>
              <p:nvPr/>
            </p:nvSpPr>
            <p:spPr bwMode="auto">
              <a:xfrm>
                <a:off x="3918" y="1798"/>
                <a:ext cx="85" cy="51"/>
              </a:xfrm>
              <a:custGeom>
                <a:avLst/>
                <a:gdLst>
                  <a:gd name="T0" fmla="*/ 6 w 85"/>
                  <a:gd name="T1" fmla="*/ 8 h 51"/>
                  <a:gd name="T2" fmla="*/ 8 w 85"/>
                  <a:gd name="T3" fmla="*/ 5 h 51"/>
                  <a:gd name="T4" fmla="*/ 11 w 85"/>
                  <a:gd name="T5" fmla="*/ 3 h 51"/>
                  <a:gd name="T6" fmla="*/ 14 w 85"/>
                  <a:gd name="T7" fmla="*/ 2 h 51"/>
                  <a:gd name="T8" fmla="*/ 15 w 85"/>
                  <a:gd name="T9" fmla="*/ 1 h 51"/>
                  <a:gd name="T10" fmla="*/ 17 w 85"/>
                  <a:gd name="T11" fmla="*/ 1 h 51"/>
                  <a:gd name="T12" fmla="*/ 20 w 85"/>
                  <a:gd name="T13" fmla="*/ 1 h 51"/>
                  <a:gd name="T14" fmla="*/ 22 w 85"/>
                  <a:gd name="T15" fmla="*/ 0 h 51"/>
                  <a:gd name="T16" fmla="*/ 23 w 85"/>
                  <a:gd name="T17" fmla="*/ 0 h 51"/>
                  <a:gd name="T18" fmla="*/ 25 w 85"/>
                  <a:gd name="T19" fmla="*/ 0 h 51"/>
                  <a:gd name="T20" fmla="*/ 28 w 85"/>
                  <a:gd name="T21" fmla="*/ 0 h 51"/>
                  <a:gd name="T22" fmla="*/ 32 w 85"/>
                  <a:gd name="T23" fmla="*/ 0 h 51"/>
                  <a:gd name="T24" fmla="*/ 37 w 85"/>
                  <a:gd name="T25" fmla="*/ 0 h 51"/>
                  <a:gd name="T26" fmla="*/ 41 w 85"/>
                  <a:gd name="T27" fmla="*/ 0 h 51"/>
                  <a:gd name="T28" fmla="*/ 44 w 85"/>
                  <a:gd name="T29" fmla="*/ 0 h 51"/>
                  <a:gd name="T30" fmla="*/ 46 w 85"/>
                  <a:gd name="T31" fmla="*/ 0 h 51"/>
                  <a:gd name="T32" fmla="*/ 47 w 85"/>
                  <a:gd name="T33" fmla="*/ 0 h 51"/>
                  <a:gd name="T34" fmla="*/ 49 w 85"/>
                  <a:gd name="T35" fmla="*/ 0 h 51"/>
                  <a:gd name="T36" fmla="*/ 52 w 85"/>
                  <a:gd name="T37" fmla="*/ 1 h 51"/>
                  <a:gd name="T38" fmla="*/ 55 w 85"/>
                  <a:gd name="T39" fmla="*/ 2 h 51"/>
                  <a:gd name="T40" fmla="*/ 57 w 85"/>
                  <a:gd name="T41" fmla="*/ 3 h 51"/>
                  <a:gd name="T42" fmla="*/ 59 w 85"/>
                  <a:gd name="T43" fmla="*/ 4 h 51"/>
                  <a:gd name="T44" fmla="*/ 61 w 85"/>
                  <a:gd name="T45" fmla="*/ 6 h 51"/>
                  <a:gd name="T46" fmla="*/ 62 w 85"/>
                  <a:gd name="T47" fmla="*/ 7 h 51"/>
                  <a:gd name="T48" fmla="*/ 63 w 85"/>
                  <a:gd name="T49" fmla="*/ 9 h 51"/>
                  <a:gd name="T50" fmla="*/ 68 w 85"/>
                  <a:gd name="T51" fmla="*/ 16 h 51"/>
                  <a:gd name="T52" fmla="*/ 72 w 85"/>
                  <a:gd name="T53" fmla="*/ 24 h 51"/>
                  <a:gd name="T54" fmla="*/ 76 w 85"/>
                  <a:gd name="T55" fmla="*/ 32 h 51"/>
                  <a:gd name="T56" fmla="*/ 85 w 85"/>
                  <a:gd name="T57" fmla="*/ 46 h 51"/>
                  <a:gd name="T58" fmla="*/ 74 w 85"/>
                  <a:gd name="T59" fmla="*/ 47 h 51"/>
                  <a:gd name="T60" fmla="*/ 74 w 85"/>
                  <a:gd name="T61" fmla="*/ 49 h 51"/>
                  <a:gd name="T62" fmla="*/ 72 w 85"/>
                  <a:gd name="T63" fmla="*/ 51 h 51"/>
                  <a:gd name="T64" fmla="*/ 71 w 85"/>
                  <a:gd name="T65" fmla="*/ 51 h 51"/>
                  <a:gd name="T66" fmla="*/ 70 w 85"/>
                  <a:gd name="T67" fmla="*/ 50 h 51"/>
                  <a:gd name="T68" fmla="*/ 69 w 85"/>
                  <a:gd name="T69" fmla="*/ 47 h 51"/>
                  <a:gd name="T70" fmla="*/ 68 w 85"/>
                  <a:gd name="T71" fmla="*/ 39 h 51"/>
                  <a:gd name="T72" fmla="*/ 66 w 85"/>
                  <a:gd name="T73" fmla="*/ 39 h 51"/>
                  <a:gd name="T74" fmla="*/ 65 w 85"/>
                  <a:gd name="T75" fmla="*/ 35 h 51"/>
                  <a:gd name="T76" fmla="*/ 62 w 85"/>
                  <a:gd name="T77" fmla="*/ 30 h 51"/>
                  <a:gd name="T78" fmla="*/ 56 w 85"/>
                  <a:gd name="T79" fmla="*/ 24 h 51"/>
                  <a:gd name="T80" fmla="*/ 55 w 85"/>
                  <a:gd name="T81" fmla="*/ 39 h 51"/>
                  <a:gd name="T82" fmla="*/ 14 w 85"/>
                  <a:gd name="T83" fmla="*/ 23 h 51"/>
                  <a:gd name="T84" fmla="*/ 12 w 85"/>
                  <a:gd name="T85" fmla="*/ 28 h 51"/>
                  <a:gd name="T86" fmla="*/ 12 w 85"/>
                  <a:gd name="T87" fmla="*/ 42 h 51"/>
                  <a:gd name="T88" fmla="*/ 0 w 85"/>
                  <a:gd name="T89" fmla="*/ 43 h 51"/>
                  <a:gd name="T90" fmla="*/ 0 w 85"/>
                  <a:gd name="T91" fmla="*/ 37 h 51"/>
                  <a:gd name="T92" fmla="*/ 0 w 85"/>
                  <a:gd name="T93" fmla="*/ 27 h 51"/>
                  <a:gd name="T94" fmla="*/ 3 w 85"/>
                  <a:gd name="T95" fmla="*/ 1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5" h="51">
                    <a:moveTo>
                      <a:pt x="5" y="9"/>
                    </a:moveTo>
                    <a:lnTo>
                      <a:pt x="6" y="8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10" y="4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4" y="2"/>
                    </a:lnTo>
                    <a:lnTo>
                      <a:pt x="15" y="2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4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3"/>
                    </a:lnTo>
                    <a:lnTo>
                      <a:pt x="58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6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3" y="9"/>
                    </a:lnTo>
                    <a:lnTo>
                      <a:pt x="65" y="12"/>
                    </a:lnTo>
                    <a:lnTo>
                      <a:pt x="68" y="16"/>
                    </a:lnTo>
                    <a:lnTo>
                      <a:pt x="70" y="20"/>
                    </a:lnTo>
                    <a:lnTo>
                      <a:pt x="72" y="24"/>
                    </a:lnTo>
                    <a:lnTo>
                      <a:pt x="74" y="28"/>
                    </a:lnTo>
                    <a:lnTo>
                      <a:pt x="76" y="32"/>
                    </a:lnTo>
                    <a:lnTo>
                      <a:pt x="77" y="36"/>
                    </a:lnTo>
                    <a:lnTo>
                      <a:pt x="85" y="46"/>
                    </a:lnTo>
                    <a:lnTo>
                      <a:pt x="78" y="51"/>
                    </a:lnTo>
                    <a:lnTo>
                      <a:pt x="74" y="47"/>
                    </a:lnTo>
                    <a:lnTo>
                      <a:pt x="74" y="48"/>
                    </a:lnTo>
                    <a:lnTo>
                      <a:pt x="74" y="49"/>
                    </a:lnTo>
                    <a:lnTo>
                      <a:pt x="73" y="50"/>
                    </a:lnTo>
                    <a:lnTo>
                      <a:pt x="72" y="51"/>
                    </a:lnTo>
                    <a:lnTo>
                      <a:pt x="72" y="51"/>
                    </a:lnTo>
                    <a:lnTo>
                      <a:pt x="71" y="51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70" y="50"/>
                    </a:lnTo>
                    <a:lnTo>
                      <a:pt x="69" y="47"/>
                    </a:lnTo>
                    <a:lnTo>
                      <a:pt x="69" y="43"/>
                    </a:lnTo>
                    <a:lnTo>
                      <a:pt x="68" y="39"/>
                    </a:lnTo>
                    <a:lnTo>
                      <a:pt x="67" y="40"/>
                    </a:lnTo>
                    <a:lnTo>
                      <a:pt x="66" y="39"/>
                    </a:lnTo>
                    <a:lnTo>
                      <a:pt x="66" y="38"/>
                    </a:lnTo>
                    <a:lnTo>
                      <a:pt x="65" y="35"/>
                    </a:lnTo>
                    <a:lnTo>
                      <a:pt x="63" y="33"/>
                    </a:lnTo>
                    <a:lnTo>
                      <a:pt x="62" y="30"/>
                    </a:lnTo>
                    <a:lnTo>
                      <a:pt x="59" y="27"/>
                    </a:lnTo>
                    <a:lnTo>
                      <a:pt x="56" y="24"/>
                    </a:lnTo>
                    <a:lnTo>
                      <a:pt x="53" y="21"/>
                    </a:lnTo>
                    <a:lnTo>
                      <a:pt x="55" y="39"/>
                    </a:lnTo>
                    <a:lnTo>
                      <a:pt x="14" y="42"/>
                    </a:lnTo>
                    <a:lnTo>
                      <a:pt x="14" y="23"/>
                    </a:lnTo>
                    <a:lnTo>
                      <a:pt x="13" y="24"/>
                    </a:lnTo>
                    <a:lnTo>
                      <a:pt x="12" y="28"/>
                    </a:lnTo>
                    <a:lnTo>
                      <a:pt x="12" y="34"/>
                    </a:lnTo>
                    <a:lnTo>
                      <a:pt x="12" y="42"/>
                    </a:lnTo>
                    <a:lnTo>
                      <a:pt x="1" y="44"/>
                    </a:lnTo>
                    <a:lnTo>
                      <a:pt x="0" y="43"/>
                    </a:lnTo>
                    <a:lnTo>
                      <a:pt x="0" y="41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0" y="27"/>
                    </a:lnTo>
                    <a:lnTo>
                      <a:pt x="1" y="21"/>
                    </a:lnTo>
                    <a:lnTo>
                      <a:pt x="3" y="15"/>
                    </a:ln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43" name="Freeform 307"/>
              <p:cNvSpPr>
                <a:spLocks/>
              </p:cNvSpPr>
              <p:nvPr/>
            </p:nvSpPr>
            <p:spPr bwMode="auto">
              <a:xfrm>
                <a:off x="3988" y="1835"/>
                <a:ext cx="12" cy="12"/>
              </a:xfrm>
              <a:custGeom>
                <a:avLst/>
                <a:gdLst>
                  <a:gd name="T0" fmla="*/ 0 w 12"/>
                  <a:gd name="T1" fmla="*/ 2 h 12"/>
                  <a:gd name="T2" fmla="*/ 0 w 12"/>
                  <a:gd name="T3" fmla="*/ 4 h 12"/>
                  <a:gd name="T4" fmla="*/ 1 w 12"/>
                  <a:gd name="T5" fmla="*/ 8 h 12"/>
                  <a:gd name="T6" fmla="*/ 1 w 12"/>
                  <a:gd name="T7" fmla="*/ 11 h 12"/>
                  <a:gd name="T8" fmla="*/ 2 w 12"/>
                  <a:gd name="T9" fmla="*/ 12 h 12"/>
                  <a:gd name="T10" fmla="*/ 2 w 12"/>
                  <a:gd name="T11" fmla="*/ 11 h 12"/>
                  <a:gd name="T12" fmla="*/ 3 w 12"/>
                  <a:gd name="T13" fmla="*/ 9 h 12"/>
                  <a:gd name="T14" fmla="*/ 3 w 12"/>
                  <a:gd name="T15" fmla="*/ 8 h 12"/>
                  <a:gd name="T16" fmla="*/ 3 w 12"/>
                  <a:gd name="T17" fmla="*/ 7 h 12"/>
                  <a:gd name="T18" fmla="*/ 9 w 12"/>
                  <a:gd name="T19" fmla="*/ 11 h 12"/>
                  <a:gd name="T20" fmla="*/ 12 w 12"/>
                  <a:gd name="T21" fmla="*/ 8 h 12"/>
                  <a:gd name="T22" fmla="*/ 6 w 12"/>
                  <a:gd name="T23" fmla="*/ 0 h 12"/>
                  <a:gd name="T24" fmla="*/ 0 w 12"/>
                  <a:gd name="T25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2">
                    <a:moveTo>
                      <a:pt x="0" y="2"/>
                    </a:moveTo>
                    <a:lnTo>
                      <a:pt x="0" y="4"/>
                    </a:lnTo>
                    <a:lnTo>
                      <a:pt x="1" y="8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9" y="11"/>
                    </a:lnTo>
                    <a:lnTo>
                      <a:pt x="12" y="8"/>
                    </a:lnTo>
                    <a:lnTo>
                      <a:pt x="6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44" name="Freeform 308"/>
              <p:cNvSpPr>
                <a:spLocks/>
              </p:cNvSpPr>
              <p:nvPr/>
            </p:nvSpPr>
            <p:spPr bwMode="auto">
              <a:xfrm>
                <a:off x="3920" y="1801"/>
                <a:ext cx="73" cy="40"/>
              </a:xfrm>
              <a:custGeom>
                <a:avLst/>
                <a:gdLst>
                  <a:gd name="T0" fmla="*/ 54 w 73"/>
                  <a:gd name="T1" fmla="*/ 2 h 40"/>
                  <a:gd name="T2" fmla="*/ 52 w 73"/>
                  <a:gd name="T3" fmla="*/ 1 h 40"/>
                  <a:gd name="T4" fmla="*/ 50 w 73"/>
                  <a:gd name="T5" fmla="*/ 0 h 40"/>
                  <a:gd name="T6" fmla="*/ 48 w 73"/>
                  <a:gd name="T7" fmla="*/ 0 h 40"/>
                  <a:gd name="T8" fmla="*/ 41 w 73"/>
                  <a:gd name="T9" fmla="*/ 0 h 40"/>
                  <a:gd name="T10" fmla="*/ 23 w 73"/>
                  <a:gd name="T11" fmla="*/ 0 h 40"/>
                  <a:gd name="T12" fmla="*/ 17 w 73"/>
                  <a:gd name="T13" fmla="*/ 0 h 40"/>
                  <a:gd name="T14" fmla="*/ 13 w 73"/>
                  <a:gd name="T15" fmla="*/ 1 h 40"/>
                  <a:gd name="T16" fmla="*/ 10 w 73"/>
                  <a:gd name="T17" fmla="*/ 2 h 40"/>
                  <a:gd name="T18" fmla="*/ 7 w 73"/>
                  <a:gd name="T19" fmla="*/ 5 h 40"/>
                  <a:gd name="T20" fmla="*/ 3 w 73"/>
                  <a:gd name="T21" fmla="*/ 11 h 40"/>
                  <a:gd name="T22" fmla="*/ 0 w 73"/>
                  <a:gd name="T23" fmla="*/ 23 h 40"/>
                  <a:gd name="T24" fmla="*/ 0 w 73"/>
                  <a:gd name="T25" fmla="*/ 33 h 40"/>
                  <a:gd name="T26" fmla="*/ 1 w 73"/>
                  <a:gd name="T27" fmla="*/ 39 h 40"/>
                  <a:gd name="T28" fmla="*/ 8 w 73"/>
                  <a:gd name="T29" fmla="*/ 39 h 40"/>
                  <a:gd name="T30" fmla="*/ 8 w 73"/>
                  <a:gd name="T31" fmla="*/ 26 h 40"/>
                  <a:gd name="T32" fmla="*/ 10 w 73"/>
                  <a:gd name="T33" fmla="*/ 19 h 40"/>
                  <a:gd name="T34" fmla="*/ 12 w 73"/>
                  <a:gd name="T35" fmla="*/ 16 h 40"/>
                  <a:gd name="T36" fmla="*/ 14 w 73"/>
                  <a:gd name="T37" fmla="*/ 16 h 40"/>
                  <a:gd name="T38" fmla="*/ 15 w 73"/>
                  <a:gd name="T39" fmla="*/ 38 h 40"/>
                  <a:gd name="T40" fmla="*/ 18 w 73"/>
                  <a:gd name="T41" fmla="*/ 38 h 40"/>
                  <a:gd name="T42" fmla="*/ 24 w 73"/>
                  <a:gd name="T43" fmla="*/ 37 h 40"/>
                  <a:gd name="T44" fmla="*/ 30 w 73"/>
                  <a:gd name="T45" fmla="*/ 36 h 40"/>
                  <a:gd name="T46" fmla="*/ 36 w 73"/>
                  <a:gd name="T47" fmla="*/ 36 h 40"/>
                  <a:gd name="T48" fmla="*/ 42 w 73"/>
                  <a:gd name="T49" fmla="*/ 35 h 40"/>
                  <a:gd name="T50" fmla="*/ 47 w 73"/>
                  <a:gd name="T51" fmla="*/ 35 h 40"/>
                  <a:gd name="T52" fmla="*/ 50 w 73"/>
                  <a:gd name="T53" fmla="*/ 35 h 40"/>
                  <a:gd name="T54" fmla="*/ 49 w 73"/>
                  <a:gd name="T55" fmla="*/ 15 h 40"/>
                  <a:gd name="T56" fmla="*/ 51 w 73"/>
                  <a:gd name="T57" fmla="*/ 16 h 40"/>
                  <a:gd name="T58" fmla="*/ 55 w 73"/>
                  <a:gd name="T59" fmla="*/ 19 h 40"/>
                  <a:gd name="T60" fmla="*/ 61 w 73"/>
                  <a:gd name="T61" fmla="*/ 24 h 40"/>
                  <a:gd name="T62" fmla="*/ 65 w 73"/>
                  <a:gd name="T63" fmla="*/ 34 h 40"/>
                  <a:gd name="T64" fmla="*/ 70 w 73"/>
                  <a:gd name="T65" fmla="*/ 24 h 40"/>
                  <a:gd name="T66" fmla="*/ 63 w 73"/>
                  <a:gd name="T67" fmla="*/ 13 h 40"/>
                  <a:gd name="T68" fmla="*/ 58 w 73"/>
                  <a:gd name="T69" fmla="*/ 6 h 40"/>
                  <a:gd name="T70" fmla="*/ 55 w 73"/>
                  <a:gd name="T71" fmla="*/ 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3" h="40">
                    <a:moveTo>
                      <a:pt x="55" y="2"/>
                    </a:moveTo>
                    <a:lnTo>
                      <a:pt x="54" y="2"/>
                    </a:lnTo>
                    <a:lnTo>
                      <a:pt x="53" y="1"/>
                    </a:lnTo>
                    <a:lnTo>
                      <a:pt x="52" y="1"/>
                    </a:lnTo>
                    <a:lnTo>
                      <a:pt x="51" y="1"/>
                    </a:lnTo>
                    <a:lnTo>
                      <a:pt x="50" y="0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1" y="0"/>
                    </a:lnTo>
                    <a:lnTo>
                      <a:pt x="34" y="18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10" y="2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1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1" y="36"/>
                    </a:lnTo>
                    <a:lnTo>
                      <a:pt x="1" y="39"/>
                    </a:lnTo>
                    <a:lnTo>
                      <a:pt x="1" y="40"/>
                    </a:lnTo>
                    <a:lnTo>
                      <a:pt x="8" y="39"/>
                    </a:lnTo>
                    <a:lnTo>
                      <a:pt x="8" y="31"/>
                    </a:lnTo>
                    <a:lnTo>
                      <a:pt x="8" y="26"/>
                    </a:lnTo>
                    <a:lnTo>
                      <a:pt x="9" y="22"/>
                    </a:lnTo>
                    <a:lnTo>
                      <a:pt x="10" y="19"/>
                    </a:lnTo>
                    <a:lnTo>
                      <a:pt x="12" y="17"/>
                    </a:lnTo>
                    <a:lnTo>
                      <a:pt x="12" y="16"/>
                    </a:lnTo>
                    <a:lnTo>
                      <a:pt x="13" y="16"/>
                    </a:lnTo>
                    <a:lnTo>
                      <a:pt x="14" y="16"/>
                    </a:lnTo>
                    <a:lnTo>
                      <a:pt x="14" y="38"/>
                    </a:lnTo>
                    <a:lnTo>
                      <a:pt x="15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1" y="37"/>
                    </a:lnTo>
                    <a:lnTo>
                      <a:pt x="24" y="37"/>
                    </a:lnTo>
                    <a:lnTo>
                      <a:pt x="27" y="37"/>
                    </a:lnTo>
                    <a:lnTo>
                      <a:pt x="30" y="36"/>
                    </a:lnTo>
                    <a:lnTo>
                      <a:pt x="33" y="36"/>
                    </a:lnTo>
                    <a:lnTo>
                      <a:pt x="36" y="36"/>
                    </a:lnTo>
                    <a:lnTo>
                      <a:pt x="39" y="36"/>
                    </a:lnTo>
                    <a:lnTo>
                      <a:pt x="42" y="35"/>
                    </a:lnTo>
                    <a:lnTo>
                      <a:pt x="45" y="35"/>
                    </a:lnTo>
                    <a:lnTo>
                      <a:pt x="47" y="35"/>
                    </a:lnTo>
                    <a:lnTo>
                      <a:pt x="49" y="35"/>
                    </a:lnTo>
                    <a:lnTo>
                      <a:pt x="50" y="35"/>
                    </a:lnTo>
                    <a:lnTo>
                      <a:pt x="51" y="35"/>
                    </a:lnTo>
                    <a:lnTo>
                      <a:pt x="49" y="15"/>
                    </a:lnTo>
                    <a:lnTo>
                      <a:pt x="49" y="15"/>
                    </a:lnTo>
                    <a:lnTo>
                      <a:pt x="51" y="16"/>
                    </a:lnTo>
                    <a:lnTo>
                      <a:pt x="53" y="17"/>
                    </a:lnTo>
                    <a:lnTo>
                      <a:pt x="55" y="19"/>
                    </a:lnTo>
                    <a:lnTo>
                      <a:pt x="58" y="21"/>
                    </a:lnTo>
                    <a:lnTo>
                      <a:pt x="61" y="24"/>
                    </a:lnTo>
                    <a:lnTo>
                      <a:pt x="63" y="28"/>
                    </a:lnTo>
                    <a:lnTo>
                      <a:pt x="65" y="34"/>
                    </a:lnTo>
                    <a:lnTo>
                      <a:pt x="73" y="32"/>
                    </a:lnTo>
                    <a:lnTo>
                      <a:pt x="70" y="24"/>
                    </a:lnTo>
                    <a:lnTo>
                      <a:pt x="66" y="18"/>
                    </a:lnTo>
                    <a:lnTo>
                      <a:pt x="63" y="13"/>
                    </a:lnTo>
                    <a:lnTo>
                      <a:pt x="61" y="9"/>
                    </a:lnTo>
                    <a:lnTo>
                      <a:pt x="58" y="6"/>
                    </a:lnTo>
                    <a:lnTo>
                      <a:pt x="56" y="4"/>
                    </a:lnTo>
                    <a:lnTo>
                      <a:pt x="55" y="2"/>
                    </a:lnTo>
                    <a:lnTo>
                      <a:pt x="55" y="2"/>
                    </a:lnTo>
                    <a:close/>
                  </a:path>
                </a:pathLst>
              </a:custGeom>
              <a:solidFill>
                <a:srgbClr val="59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45" name="Freeform 309"/>
              <p:cNvSpPr>
                <a:spLocks/>
              </p:cNvSpPr>
              <p:nvPr/>
            </p:nvSpPr>
            <p:spPr bwMode="auto">
              <a:xfrm>
                <a:off x="3938" y="1799"/>
                <a:ext cx="28" cy="20"/>
              </a:xfrm>
              <a:custGeom>
                <a:avLst/>
                <a:gdLst>
                  <a:gd name="T0" fmla="*/ 3 w 28"/>
                  <a:gd name="T1" fmla="*/ 7 h 20"/>
                  <a:gd name="T2" fmla="*/ 0 w 28"/>
                  <a:gd name="T3" fmla="*/ 4 h 20"/>
                  <a:gd name="T4" fmla="*/ 3 w 28"/>
                  <a:gd name="T5" fmla="*/ 1 h 20"/>
                  <a:gd name="T6" fmla="*/ 5 w 28"/>
                  <a:gd name="T7" fmla="*/ 1 h 20"/>
                  <a:gd name="T8" fmla="*/ 2 w 28"/>
                  <a:gd name="T9" fmla="*/ 4 h 20"/>
                  <a:gd name="T10" fmla="*/ 6 w 28"/>
                  <a:gd name="T11" fmla="*/ 7 h 20"/>
                  <a:gd name="T12" fmla="*/ 5 w 28"/>
                  <a:gd name="T13" fmla="*/ 7 h 20"/>
                  <a:gd name="T14" fmla="*/ 5 w 28"/>
                  <a:gd name="T15" fmla="*/ 8 h 20"/>
                  <a:gd name="T16" fmla="*/ 4 w 28"/>
                  <a:gd name="T17" fmla="*/ 9 h 20"/>
                  <a:gd name="T18" fmla="*/ 3 w 28"/>
                  <a:gd name="T19" fmla="*/ 9 h 20"/>
                  <a:gd name="T20" fmla="*/ 16 w 28"/>
                  <a:gd name="T21" fmla="*/ 18 h 20"/>
                  <a:gd name="T22" fmla="*/ 25 w 28"/>
                  <a:gd name="T23" fmla="*/ 9 h 20"/>
                  <a:gd name="T24" fmla="*/ 23 w 28"/>
                  <a:gd name="T25" fmla="*/ 6 h 20"/>
                  <a:gd name="T26" fmla="*/ 26 w 28"/>
                  <a:gd name="T27" fmla="*/ 4 h 20"/>
                  <a:gd name="T28" fmla="*/ 24 w 28"/>
                  <a:gd name="T29" fmla="*/ 0 h 20"/>
                  <a:gd name="T30" fmla="*/ 26 w 28"/>
                  <a:gd name="T31" fmla="*/ 0 h 20"/>
                  <a:gd name="T32" fmla="*/ 28 w 28"/>
                  <a:gd name="T33" fmla="*/ 4 h 20"/>
                  <a:gd name="T34" fmla="*/ 25 w 28"/>
                  <a:gd name="T35" fmla="*/ 7 h 20"/>
                  <a:gd name="T36" fmla="*/ 28 w 28"/>
                  <a:gd name="T37" fmla="*/ 9 h 20"/>
                  <a:gd name="T38" fmla="*/ 16 w 28"/>
                  <a:gd name="T39" fmla="*/ 20 h 20"/>
                  <a:gd name="T40" fmla="*/ 1 w 28"/>
                  <a:gd name="T41" fmla="*/ 10 h 20"/>
                  <a:gd name="T42" fmla="*/ 3 w 28"/>
                  <a:gd name="T4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8" h="20">
                    <a:moveTo>
                      <a:pt x="3" y="7"/>
                    </a:moveTo>
                    <a:lnTo>
                      <a:pt x="0" y="4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2" y="4"/>
                    </a:lnTo>
                    <a:lnTo>
                      <a:pt x="6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16" y="18"/>
                    </a:lnTo>
                    <a:lnTo>
                      <a:pt x="25" y="9"/>
                    </a:lnTo>
                    <a:lnTo>
                      <a:pt x="23" y="6"/>
                    </a:lnTo>
                    <a:lnTo>
                      <a:pt x="26" y="4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8" y="9"/>
                    </a:lnTo>
                    <a:lnTo>
                      <a:pt x="16" y="20"/>
                    </a:lnTo>
                    <a:lnTo>
                      <a:pt x="1" y="10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46" name="Freeform 310"/>
              <p:cNvSpPr>
                <a:spLocks/>
              </p:cNvSpPr>
              <p:nvPr/>
            </p:nvSpPr>
            <p:spPr bwMode="auto">
              <a:xfrm>
                <a:off x="3946" y="1800"/>
                <a:ext cx="13" cy="16"/>
              </a:xfrm>
              <a:custGeom>
                <a:avLst/>
                <a:gdLst>
                  <a:gd name="T0" fmla="*/ 13 w 13"/>
                  <a:gd name="T1" fmla="*/ 0 h 16"/>
                  <a:gd name="T2" fmla="*/ 0 w 13"/>
                  <a:gd name="T3" fmla="*/ 0 h 16"/>
                  <a:gd name="T4" fmla="*/ 7 w 13"/>
                  <a:gd name="T5" fmla="*/ 16 h 16"/>
                  <a:gd name="T6" fmla="*/ 13 w 13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6">
                    <a:moveTo>
                      <a:pt x="13" y="0"/>
                    </a:moveTo>
                    <a:lnTo>
                      <a:pt x="0" y="0"/>
                    </a:lnTo>
                    <a:lnTo>
                      <a:pt x="7" y="1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47" name="Freeform 311"/>
              <p:cNvSpPr>
                <a:spLocks/>
              </p:cNvSpPr>
              <p:nvPr/>
            </p:nvSpPr>
            <p:spPr bwMode="auto">
              <a:xfrm>
                <a:off x="3949" y="1799"/>
                <a:ext cx="7" cy="18"/>
              </a:xfrm>
              <a:custGeom>
                <a:avLst/>
                <a:gdLst>
                  <a:gd name="T0" fmla="*/ 4 w 7"/>
                  <a:gd name="T1" fmla="*/ 18 h 18"/>
                  <a:gd name="T2" fmla="*/ 0 w 7"/>
                  <a:gd name="T3" fmla="*/ 10 h 18"/>
                  <a:gd name="T4" fmla="*/ 3 w 7"/>
                  <a:gd name="T5" fmla="*/ 4 h 18"/>
                  <a:gd name="T6" fmla="*/ 2 w 7"/>
                  <a:gd name="T7" fmla="*/ 3 h 18"/>
                  <a:gd name="T8" fmla="*/ 2 w 7"/>
                  <a:gd name="T9" fmla="*/ 3 h 18"/>
                  <a:gd name="T10" fmla="*/ 2 w 7"/>
                  <a:gd name="T11" fmla="*/ 3 h 18"/>
                  <a:gd name="T12" fmla="*/ 2 w 7"/>
                  <a:gd name="T13" fmla="*/ 2 h 18"/>
                  <a:gd name="T14" fmla="*/ 2 w 7"/>
                  <a:gd name="T15" fmla="*/ 1 h 18"/>
                  <a:gd name="T16" fmla="*/ 2 w 7"/>
                  <a:gd name="T17" fmla="*/ 1 h 18"/>
                  <a:gd name="T18" fmla="*/ 3 w 7"/>
                  <a:gd name="T19" fmla="*/ 0 h 18"/>
                  <a:gd name="T20" fmla="*/ 4 w 7"/>
                  <a:gd name="T21" fmla="*/ 0 h 18"/>
                  <a:gd name="T22" fmla="*/ 5 w 7"/>
                  <a:gd name="T23" fmla="*/ 0 h 18"/>
                  <a:gd name="T24" fmla="*/ 5 w 7"/>
                  <a:gd name="T25" fmla="*/ 1 h 18"/>
                  <a:gd name="T26" fmla="*/ 6 w 7"/>
                  <a:gd name="T27" fmla="*/ 1 h 18"/>
                  <a:gd name="T28" fmla="*/ 6 w 7"/>
                  <a:gd name="T29" fmla="*/ 2 h 18"/>
                  <a:gd name="T30" fmla="*/ 6 w 7"/>
                  <a:gd name="T31" fmla="*/ 3 h 18"/>
                  <a:gd name="T32" fmla="*/ 6 w 7"/>
                  <a:gd name="T33" fmla="*/ 3 h 18"/>
                  <a:gd name="T34" fmla="*/ 5 w 7"/>
                  <a:gd name="T35" fmla="*/ 4 h 18"/>
                  <a:gd name="T36" fmla="*/ 5 w 7"/>
                  <a:gd name="T37" fmla="*/ 4 h 18"/>
                  <a:gd name="T38" fmla="*/ 7 w 7"/>
                  <a:gd name="T39" fmla="*/ 10 h 18"/>
                  <a:gd name="T40" fmla="*/ 4 w 7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8">
                    <a:moveTo>
                      <a:pt x="4" y="18"/>
                    </a:moveTo>
                    <a:lnTo>
                      <a:pt x="0" y="10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10"/>
                    </a:lnTo>
                    <a:lnTo>
                      <a:pt x="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48" name="Freeform 312"/>
              <p:cNvSpPr>
                <a:spLocks/>
              </p:cNvSpPr>
              <p:nvPr/>
            </p:nvSpPr>
            <p:spPr bwMode="auto">
              <a:xfrm>
                <a:off x="3952" y="1823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3 w 4"/>
                  <a:gd name="T3" fmla="*/ 3 h 3"/>
                  <a:gd name="T4" fmla="*/ 3 w 4"/>
                  <a:gd name="T5" fmla="*/ 3 h 3"/>
                  <a:gd name="T6" fmla="*/ 4 w 4"/>
                  <a:gd name="T7" fmla="*/ 2 h 3"/>
                  <a:gd name="T8" fmla="*/ 4 w 4"/>
                  <a:gd name="T9" fmla="*/ 1 h 3"/>
                  <a:gd name="T10" fmla="*/ 4 w 4"/>
                  <a:gd name="T11" fmla="*/ 1 h 3"/>
                  <a:gd name="T12" fmla="*/ 3 w 4"/>
                  <a:gd name="T13" fmla="*/ 0 h 3"/>
                  <a:gd name="T14" fmla="*/ 3 w 4"/>
                  <a:gd name="T15" fmla="*/ 0 h 3"/>
                  <a:gd name="T16" fmla="*/ 2 w 4"/>
                  <a:gd name="T17" fmla="*/ 0 h 3"/>
                  <a:gd name="T18" fmla="*/ 1 w 4"/>
                  <a:gd name="T19" fmla="*/ 0 h 3"/>
                  <a:gd name="T20" fmla="*/ 1 w 4"/>
                  <a:gd name="T21" fmla="*/ 0 h 3"/>
                  <a:gd name="T22" fmla="*/ 0 w 4"/>
                  <a:gd name="T23" fmla="*/ 1 h 3"/>
                  <a:gd name="T24" fmla="*/ 0 w 4"/>
                  <a:gd name="T25" fmla="*/ 1 h 3"/>
                  <a:gd name="T26" fmla="*/ 0 w 4"/>
                  <a:gd name="T27" fmla="*/ 2 h 3"/>
                  <a:gd name="T28" fmla="*/ 1 w 4"/>
                  <a:gd name="T29" fmla="*/ 3 h 3"/>
                  <a:gd name="T30" fmla="*/ 1 w 4"/>
                  <a:gd name="T31" fmla="*/ 3 h 3"/>
                  <a:gd name="T32" fmla="*/ 2 w 4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49" name="Freeform 313"/>
              <p:cNvSpPr>
                <a:spLocks/>
              </p:cNvSpPr>
              <p:nvPr/>
            </p:nvSpPr>
            <p:spPr bwMode="auto">
              <a:xfrm>
                <a:off x="3952" y="1830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3 w 4"/>
                  <a:gd name="T3" fmla="*/ 3 h 3"/>
                  <a:gd name="T4" fmla="*/ 3 w 4"/>
                  <a:gd name="T5" fmla="*/ 3 h 3"/>
                  <a:gd name="T6" fmla="*/ 4 w 4"/>
                  <a:gd name="T7" fmla="*/ 2 h 3"/>
                  <a:gd name="T8" fmla="*/ 4 w 4"/>
                  <a:gd name="T9" fmla="*/ 1 h 3"/>
                  <a:gd name="T10" fmla="*/ 4 w 4"/>
                  <a:gd name="T11" fmla="*/ 1 h 3"/>
                  <a:gd name="T12" fmla="*/ 3 w 4"/>
                  <a:gd name="T13" fmla="*/ 0 h 3"/>
                  <a:gd name="T14" fmla="*/ 3 w 4"/>
                  <a:gd name="T15" fmla="*/ 0 h 3"/>
                  <a:gd name="T16" fmla="*/ 2 w 4"/>
                  <a:gd name="T17" fmla="*/ 0 h 3"/>
                  <a:gd name="T18" fmla="*/ 1 w 4"/>
                  <a:gd name="T19" fmla="*/ 0 h 3"/>
                  <a:gd name="T20" fmla="*/ 1 w 4"/>
                  <a:gd name="T21" fmla="*/ 0 h 3"/>
                  <a:gd name="T22" fmla="*/ 0 w 4"/>
                  <a:gd name="T23" fmla="*/ 1 h 3"/>
                  <a:gd name="T24" fmla="*/ 0 w 4"/>
                  <a:gd name="T25" fmla="*/ 1 h 3"/>
                  <a:gd name="T26" fmla="*/ 0 w 4"/>
                  <a:gd name="T27" fmla="*/ 2 h 3"/>
                  <a:gd name="T28" fmla="*/ 1 w 4"/>
                  <a:gd name="T29" fmla="*/ 3 h 3"/>
                  <a:gd name="T30" fmla="*/ 1 w 4"/>
                  <a:gd name="T31" fmla="*/ 3 h 3"/>
                  <a:gd name="T32" fmla="*/ 2 w 4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50" name="Freeform 314"/>
              <p:cNvSpPr>
                <a:spLocks/>
              </p:cNvSpPr>
              <p:nvPr/>
            </p:nvSpPr>
            <p:spPr bwMode="auto">
              <a:xfrm>
                <a:off x="3956" y="1764"/>
                <a:ext cx="11" cy="14"/>
              </a:xfrm>
              <a:custGeom>
                <a:avLst/>
                <a:gdLst>
                  <a:gd name="T0" fmla="*/ 8 w 11"/>
                  <a:gd name="T1" fmla="*/ 12 h 14"/>
                  <a:gd name="T2" fmla="*/ 4 w 11"/>
                  <a:gd name="T3" fmla="*/ 3 h 14"/>
                  <a:gd name="T4" fmla="*/ 4 w 11"/>
                  <a:gd name="T5" fmla="*/ 0 h 14"/>
                  <a:gd name="T6" fmla="*/ 11 w 11"/>
                  <a:gd name="T7" fmla="*/ 14 h 14"/>
                  <a:gd name="T8" fmla="*/ 0 w 11"/>
                  <a:gd name="T9" fmla="*/ 13 h 14"/>
                  <a:gd name="T10" fmla="*/ 1 w 11"/>
                  <a:gd name="T11" fmla="*/ 11 h 14"/>
                  <a:gd name="T12" fmla="*/ 8 w 11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4">
                    <a:moveTo>
                      <a:pt x="8" y="12"/>
                    </a:moveTo>
                    <a:lnTo>
                      <a:pt x="4" y="3"/>
                    </a:lnTo>
                    <a:lnTo>
                      <a:pt x="4" y="0"/>
                    </a:lnTo>
                    <a:lnTo>
                      <a:pt x="11" y="14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51" name="Freeform 315"/>
              <p:cNvSpPr>
                <a:spLocks/>
              </p:cNvSpPr>
              <p:nvPr/>
            </p:nvSpPr>
            <p:spPr bwMode="auto">
              <a:xfrm>
                <a:off x="3965" y="1764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0 w 4"/>
                  <a:gd name="T3" fmla="*/ 6 h 6"/>
                  <a:gd name="T4" fmla="*/ 0 w 4"/>
                  <a:gd name="T5" fmla="*/ 5 h 6"/>
                  <a:gd name="T6" fmla="*/ 0 w 4"/>
                  <a:gd name="T7" fmla="*/ 4 h 6"/>
                  <a:gd name="T8" fmla="*/ 0 w 4"/>
                  <a:gd name="T9" fmla="*/ 3 h 6"/>
                  <a:gd name="T10" fmla="*/ 1 w 4"/>
                  <a:gd name="T11" fmla="*/ 2 h 6"/>
                  <a:gd name="T12" fmla="*/ 1 w 4"/>
                  <a:gd name="T13" fmla="*/ 1 h 6"/>
                  <a:gd name="T14" fmla="*/ 2 w 4"/>
                  <a:gd name="T15" fmla="*/ 0 h 6"/>
                  <a:gd name="T16" fmla="*/ 3 w 4"/>
                  <a:gd name="T17" fmla="*/ 0 h 6"/>
                  <a:gd name="T18" fmla="*/ 3 w 4"/>
                  <a:gd name="T19" fmla="*/ 1 h 6"/>
                  <a:gd name="T20" fmla="*/ 4 w 4"/>
                  <a:gd name="T21" fmla="*/ 2 h 6"/>
                  <a:gd name="T22" fmla="*/ 4 w 4"/>
                  <a:gd name="T23" fmla="*/ 3 h 6"/>
                  <a:gd name="T24" fmla="*/ 3 w 4"/>
                  <a:gd name="T25" fmla="*/ 4 h 6"/>
                  <a:gd name="T26" fmla="*/ 3 w 4"/>
                  <a:gd name="T27" fmla="*/ 5 h 6"/>
                  <a:gd name="T28" fmla="*/ 2 w 4"/>
                  <a:gd name="T29" fmla="*/ 6 h 6"/>
                  <a:gd name="T30" fmla="*/ 1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0" y="6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52" name="Freeform 316"/>
              <p:cNvSpPr>
                <a:spLocks/>
              </p:cNvSpPr>
              <p:nvPr/>
            </p:nvSpPr>
            <p:spPr bwMode="auto">
              <a:xfrm>
                <a:off x="3954" y="1762"/>
                <a:ext cx="3" cy="6"/>
              </a:xfrm>
              <a:custGeom>
                <a:avLst/>
                <a:gdLst>
                  <a:gd name="T0" fmla="*/ 0 w 3"/>
                  <a:gd name="T1" fmla="*/ 6 h 6"/>
                  <a:gd name="T2" fmla="*/ 0 w 3"/>
                  <a:gd name="T3" fmla="*/ 6 h 6"/>
                  <a:gd name="T4" fmla="*/ 0 w 3"/>
                  <a:gd name="T5" fmla="*/ 5 h 6"/>
                  <a:gd name="T6" fmla="*/ 0 w 3"/>
                  <a:gd name="T7" fmla="*/ 4 h 6"/>
                  <a:gd name="T8" fmla="*/ 0 w 3"/>
                  <a:gd name="T9" fmla="*/ 3 h 6"/>
                  <a:gd name="T10" fmla="*/ 0 w 3"/>
                  <a:gd name="T11" fmla="*/ 2 h 6"/>
                  <a:gd name="T12" fmla="*/ 1 w 3"/>
                  <a:gd name="T13" fmla="*/ 1 h 6"/>
                  <a:gd name="T14" fmla="*/ 2 w 3"/>
                  <a:gd name="T15" fmla="*/ 0 h 6"/>
                  <a:gd name="T16" fmla="*/ 3 w 3"/>
                  <a:gd name="T17" fmla="*/ 0 h 6"/>
                  <a:gd name="T18" fmla="*/ 3 w 3"/>
                  <a:gd name="T19" fmla="*/ 1 h 6"/>
                  <a:gd name="T20" fmla="*/ 3 w 3"/>
                  <a:gd name="T21" fmla="*/ 2 h 6"/>
                  <a:gd name="T22" fmla="*/ 3 w 3"/>
                  <a:gd name="T23" fmla="*/ 3 h 6"/>
                  <a:gd name="T24" fmla="*/ 3 w 3"/>
                  <a:gd name="T25" fmla="*/ 4 h 6"/>
                  <a:gd name="T26" fmla="*/ 3 w 3"/>
                  <a:gd name="T27" fmla="*/ 5 h 6"/>
                  <a:gd name="T28" fmla="*/ 2 w 3"/>
                  <a:gd name="T29" fmla="*/ 6 h 6"/>
                  <a:gd name="T30" fmla="*/ 1 w 3"/>
                  <a:gd name="T31" fmla="*/ 6 h 6"/>
                  <a:gd name="T32" fmla="*/ 0 w 3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6">
                    <a:moveTo>
                      <a:pt x="0" y="6"/>
                    </a:moveTo>
                    <a:lnTo>
                      <a:pt x="0" y="6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53" name="Freeform 317"/>
              <p:cNvSpPr>
                <a:spLocks/>
              </p:cNvSpPr>
              <p:nvPr/>
            </p:nvSpPr>
            <p:spPr bwMode="auto">
              <a:xfrm>
                <a:off x="4063" y="1764"/>
                <a:ext cx="10" cy="13"/>
              </a:xfrm>
              <a:custGeom>
                <a:avLst/>
                <a:gdLst>
                  <a:gd name="T0" fmla="*/ 3 w 10"/>
                  <a:gd name="T1" fmla="*/ 11 h 13"/>
                  <a:gd name="T2" fmla="*/ 7 w 10"/>
                  <a:gd name="T3" fmla="*/ 3 h 13"/>
                  <a:gd name="T4" fmla="*/ 7 w 10"/>
                  <a:gd name="T5" fmla="*/ 0 h 13"/>
                  <a:gd name="T6" fmla="*/ 0 w 10"/>
                  <a:gd name="T7" fmla="*/ 13 h 13"/>
                  <a:gd name="T8" fmla="*/ 10 w 10"/>
                  <a:gd name="T9" fmla="*/ 13 h 13"/>
                  <a:gd name="T10" fmla="*/ 10 w 10"/>
                  <a:gd name="T11" fmla="*/ 11 h 13"/>
                  <a:gd name="T12" fmla="*/ 3 w 10"/>
                  <a:gd name="T13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3">
                    <a:moveTo>
                      <a:pt x="3" y="11"/>
                    </a:moveTo>
                    <a:lnTo>
                      <a:pt x="7" y="3"/>
                    </a:lnTo>
                    <a:lnTo>
                      <a:pt x="7" y="0"/>
                    </a:lnTo>
                    <a:lnTo>
                      <a:pt x="0" y="13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3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54" name="Freeform 318"/>
              <p:cNvSpPr>
                <a:spLocks/>
              </p:cNvSpPr>
              <p:nvPr/>
            </p:nvSpPr>
            <p:spPr bwMode="auto">
              <a:xfrm>
                <a:off x="4062" y="1763"/>
                <a:ext cx="3" cy="6"/>
              </a:xfrm>
              <a:custGeom>
                <a:avLst/>
                <a:gdLst>
                  <a:gd name="T0" fmla="*/ 1 w 3"/>
                  <a:gd name="T1" fmla="*/ 6 h 6"/>
                  <a:gd name="T2" fmla="*/ 2 w 3"/>
                  <a:gd name="T3" fmla="*/ 6 h 6"/>
                  <a:gd name="T4" fmla="*/ 2 w 3"/>
                  <a:gd name="T5" fmla="*/ 5 h 6"/>
                  <a:gd name="T6" fmla="*/ 3 w 3"/>
                  <a:gd name="T7" fmla="*/ 4 h 6"/>
                  <a:gd name="T8" fmla="*/ 3 w 3"/>
                  <a:gd name="T9" fmla="*/ 3 h 6"/>
                  <a:gd name="T10" fmla="*/ 3 w 3"/>
                  <a:gd name="T11" fmla="*/ 2 h 6"/>
                  <a:gd name="T12" fmla="*/ 3 w 3"/>
                  <a:gd name="T13" fmla="*/ 1 h 6"/>
                  <a:gd name="T14" fmla="*/ 2 w 3"/>
                  <a:gd name="T15" fmla="*/ 0 h 6"/>
                  <a:gd name="T16" fmla="*/ 2 w 3"/>
                  <a:gd name="T17" fmla="*/ 0 h 6"/>
                  <a:gd name="T18" fmla="*/ 1 w 3"/>
                  <a:gd name="T19" fmla="*/ 0 h 6"/>
                  <a:gd name="T20" fmla="*/ 0 w 3"/>
                  <a:gd name="T21" fmla="*/ 1 h 6"/>
                  <a:gd name="T22" fmla="*/ 0 w 3"/>
                  <a:gd name="T23" fmla="*/ 2 h 6"/>
                  <a:gd name="T24" fmla="*/ 0 w 3"/>
                  <a:gd name="T25" fmla="*/ 3 h 6"/>
                  <a:gd name="T26" fmla="*/ 0 w 3"/>
                  <a:gd name="T27" fmla="*/ 4 h 6"/>
                  <a:gd name="T28" fmla="*/ 0 w 3"/>
                  <a:gd name="T29" fmla="*/ 5 h 6"/>
                  <a:gd name="T30" fmla="*/ 0 w 3"/>
                  <a:gd name="T31" fmla="*/ 6 h 6"/>
                  <a:gd name="T32" fmla="*/ 1 w 3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lnTo>
                      <a:pt x="2" y="6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55" name="Freeform 319"/>
              <p:cNvSpPr>
                <a:spLocks/>
              </p:cNvSpPr>
              <p:nvPr/>
            </p:nvSpPr>
            <p:spPr bwMode="auto">
              <a:xfrm>
                <a:off x="4074" y="1763"/>
                <a:ext cx="4" cy="7"/>
              </a:xfrm>
              <a:custGeom>
                <a:avLst/>
                <a:gdLst>
                  <a:gd name="T0" fmla="*/ 2 w 4"/>
                  <a:gd name="T1" fmla="*/ 7 h 7"/>
                  <a:gd name="T2" fmla="*/ 2 w 4"/>
                  <a:gd name="T3" fmla="*/ 7 h 7"/>
                  <a:gd name="T4" fmla="*/ 3 w 4"/>
                  <a:gd name="T5" fmla="*/ 6 h 7"/>
                  <a:gd name="T6" fmla="*/ 3 w 4"/>
                  <a:gd name="T7" fmla="*/ 5 h 7"/>
                  <a:gd name="T8" fmla="*/ 4 w 4"/>
                  <a:gd name="T9" fmla="*/ 4 h 7"/>
                  <a:gd name="T10" fmla="*/ 4 w 4"/>
                  <a:gd name="T11" fmla="*/ 2 h 7"/>
                  <a:gd name="T12" fmla="*/ 4 w 4"/>
                  <a:gd name="T13" fmla="*/ 1 h 7"/>
                  <a:gd name="T14" fmla="*/ 3 w 4"/>
                  <a:gd name="T15" fmla="*/ 1 h 7"/>
                  <a:gd name="T16" fmla="*/ 2 w 4"/>
                  <a:gd name="T17" fmla="*/ 0 h 7"/>
                  <a:gd name="T18" fmla="*/ 2 w 4"/>
                  <a:gd name="T19" fmla="*/ 0 h 7"/>
                  <a:gd name="T20" fmla="*/ 1 w 4"/>
                  <a:gd name="T21" fmla="*/ 1 h 7"/>
                  <a:gd name="T22" fmla="*/ 1 w 4"/>
                  <a:gd name="T23" fmla="*/ 2 h 7"/>
                  <a:gd name="T24" fmla="*/ 0 w 4"/>
                  <a:gd name="T25" fmla="*/ 3 h 7"/>
                  <a:gd name="T26" fmla="*/ 0 w 4"/>
                  <a:gd name="T27" fmla="*/ 5 h 7"/>
                  <a:gd name="T28" fmla="*/ 0 w 4"/>
                  <a:gd name="T29" fmla="*/ 6 h 7"/>
                  <a:gd name="T30" fmla="*/ 1 w 4"/>
                  <a:gd name="T31" fmla="*/ 6 h 7"/>
                  <a:gd name="T32" fmla="*/ 2 w 4"/>
                  <a:gd name="T3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7">
                    <a:moveTo>
                      <a:pt x="2" y="7"/>
                    </a:moveTo>
                    <a:lnTo>
                      <a:pt x="2" y="7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</p:grpSp>
        <p:grpSp>
          <p:nvGrpSpPr>
            <p:cNvPr id="549" name="Group 374"/>
            <p:cNvGrpSpPr>
              <a:grpSpLocks/>
            </p:cNvGrpSpPr>
            <p:nvPr/>
          </p:nvGrpSpPr>
          <p:grpSpPr bwMode="auto">
            <a:xfrm>
              <a:off x="6665913" y="2746375"/>
              <a:ext cx="303213" cy="271463"/>
              <a:chOff x="4199" y="1730"/>
              <a:chExt cx="191" cy="171"/>
            </a:xfrm>
          </p:grpSpPr>
          <p:sp>
            <p:nvSpPr>
              <p:cNvPr id="556" name="Freeform 321"/>
              <p:cNvSpPr>
                <a:spLocks/>
              </p:cNvSpPr>
              <p:nvPr/>
            </p:nvSpPr>
            <p:spPr bwMode="auto">
              <a:xfrm>
                <a:off x="4362" y="1771"/>
                <a:ext cx="16" cy="17"/>
              </a:xfrm>
              <a:custGeom>
                <a:avLst/>
                <a:gdLst>
                  <a:gd name="T0" fmla="*/ 8 w 16"/>
                  <a:gd name="T1" fmla="*/ 17 h 17"/>
                  <a:gd name="T2" fmla="*/ 9 w 16"/>
                  <a:gd name="T3" fmla="*/ 16 h 17"/>
                  <a:gd name="T4" fmla="*/ 11 w 16"/>
                  <a:gd name="T5" fmla="*/ 16 h 17"/>
                  <a:gd name="T6" fmla="*/ 12 w 16"/>
                  <a:gd name="T7" fmla="*/ 15 h 17"/>
                  <a:gd name="T8" fmla="*/ 13 w 16"/>
                  <a:gd name="T9" fmla="*/ 14 h 17"/>
                  <a:gd name="T10" fmla="*/ 14 w 16"/>
                  <a:gd name="T11" fmla="*/ 13 h 17"/>
                  <a:gd name="T12" fmla="*/ 15 w 16"/>
                  <a:gd name="T13" fmla="*/ 11 h 17"/>
                  <a:gd name="T14" fmla="*/ 16 w 16"/>
                  <a:gd name="T15" fmla="*/ 10 h 17"/>
                  <a:gd name="T16" fmla="*/ 16 w 16"/>
                  <a:gd name="T17" fmla="*/ 8 h 17"/>
                  <a:gd name="T18" fmla="*/ 16 w 16"/>
                  <a:gd name="T19" fmla="*/ 6 h 17"/>
                  <a:gd name="T20" fmla="*/ 15 w 16"/>
                  <a:gd name="T21" fmla="*/ 5 h 17"/>
                  <a:gd name="T22" fmla="*/ 14 w 16"/>
                  <a:gd name="T23" fmla="*/ 3 h 17"/>
                  <a:gd name="T24" fmla="*/ 13 w 16"/>
                  <a:gd name="T25" fmla="*/ 2 h 17"/>
                  <a:gd name="T26" fmla="*/ 12 w 16"/>
                  <a:gd name="T27" fmla="*/ 1 h 17"/>
                  <a:gd name="T28" fmla="*/ 11 w 16"/>
                  <a:gd name="T29" fmla="*/ 0 h 17"/>
                  <a:gd name="T30" fmla="*/ 9 w 16"/>
                  <a:gd name="T31" fmla="*/ 0 h 17"/>
                  <a:gd name="T32" fmla="*/ 8 w 16"/>
                  <a:gd name="T33" fmla="*/ 0 h 17"/>
                  <a:gd name="T34" fmla="*/ 6 w 16"/>
                  <a:gd name="T35" fmla="*/ 0 h 17"/>
                  <a:gd name="T36" fmla="*/ 5 w 16"/>
                  <a:gd name="T37" fmla="*/ 0 h 17"/>
                  <a:gd name="T38" fmla="*/ 4 w 16"/>
                  <a:gd name="T39" fmla="*/ 1 h 17"/>
                  <a:gd name="T40" fmla="*/ 2 w 16"/>
                  <a:gd name="T41" fmla="*/ 2 h 17"/>
                  <a:gd name="T42" fmla="*/ 1 w 16"/>
                  <a:gd name="T43" fmla="*/ 3 h 17"/>
                  <a:gd name="T44" fmla="*/ 1 w 16"/>
                  <a:gd name="T45" fmla="*/ 5 h 17"/>
                  <a:gd name="T46" fmla="*/ 0 w 16"/>
                  <a:gd name="T47" fmla="*/ 6 h 17"/>
                  <a:gd name="T48" fmla="*/ 0 w 16"/>
                  <a:gd name="T49" fmla="*/ 8 h 17"/>
                  <a:gd name="T50" fmla="*/ 0 w 16"/>
                  <a:gd name="T51" fmla="*/ 10 h 17"/>
                  <a:gd name="T52" fmla="*/ 1 w 16"/>
                  <a:gd name="T53" fmla="*/ 11 h 17"/>
                  <a:gd name="T54" fmla="*/ 1 w 16"/>
                  <a:gd name="T55" fmla="*/ 13 h 17"/>
                  <a:gd name="T56" fmla="*/ 2 w 16"/>
                  <a:gd name="T57" fmla="*/ 14 h 17"/>
                  <a:gd name="T58" fmla="*/ 4 w 16"/>
                  <a:gd name="T59" fmla="*/ 15 h 17"/>
                  <a:gd name="T60" fmla="*/ 5 w 16"/>
                  <a:gd name="T61" fmla="*/ 16 h 17"/>
                  <a:gd name="T62" fmla="*/ 6 w 16"/>
                  <a:gd name="T63" fmla="*/ 16 h 17"/>
                  <a:gd name="T64" fmla="*/ 8 w 16"/>
                  <a:gd name="T6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lnTo>
                      <a:pt x="9" y="16"/>
                    </a:lnTo>
                    <a:lnTo>
                      <a:pt x="11" y="16"/>
                    </a:lnTo>
                    <a:lnTo>
                      <a:pt x="12" y="15"/>
                    </a:lnTo>
                    <a:lnTo>
                      <a:pt x="13" y="14"/>
                    </a:lnTo>
                    <a:lnTo>
                      <a:pt x="14" y="13"/>
                    </a:lnTo>
                    <a:lnTo>
                      <a:pt x="15" y="11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6" y="6"/>
                    </a:lnTo>
                    <a:lnTo>
                      <a:pt x="15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4" y="15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57" name="Freeform 322"/>
              <p:cNvSpPr>
                <a:spLocks/>
              </p:cNvSpPr>
              <p:nvPr/>
            </p:nvSpPr>
            <p:spPr bwMode="auto">
              <a:xfrm>
                <a:off x="4209" y="1732"/>
                <a:ext cx="86" cy="11"/>
              </a:xfrm>
              <a:custGeom>
                <a:avLst/>
                <a:gdLst>
                  <a:gd name="T0" fmla="*/ 86 w 86"/>
                  <a:gd name="T1" fmla="*/ 10 h 11"/>
                  <a:gd name="T2" fmla="*/ 43 w 86"/>
                  <a:gd name="T3" fmla="*/ 0 h 11"/>
                  <a:gd name="T4" fmla="*/ 0 w 86"/>
                  <a:gd name="T5" fmla="*/ 10 h 11"/>
                  <a:gd name="T6" fmla="*/ 0 w 86"/>
                  <a:gd name="T7" fmla="*/ 11 h 11"/>
                  <a:gd name="T8" fmla="*/ 43 w 86"/>
                  <a:gd name="T9" fmla="*/ 2 h 11"/>
                  <a:gd name="T10" fmla="*/ 86 w 86"/>
                  <a:gd name="T11" fmla="*/ 11 h 11"/>
                  <a:gd name="T12" fmla="*/ 86 w 86"/>
                  <a:gd name="T1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11">
                    <a:moveTo>
                      <a:pt x="86" y="10"/>
                    </a:moveTo>
                    <a:lnTo>
                      <a:pt x="43" y="0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43" y="2"/>
                    </a:lnTo>
                    <a:lnTo>
                      <a:pt x="86" y="11"/>
                    </a:lnTo>
                    <a:lnTo>
                      <a:pt x="8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58" name="Rectangle 323"/>
              <p:cNvSpPr>
                <a:spLocks noChangeArrowheads="1"/>
              </p:cNvSpPr>
              <p:nvPr/>
            </p:nvSpPr>
            <p:spPr bwMode="auto">
              <a:xfrm>
                <a:off x="4203" y="1748"/>
                <a:ext cx="102" cy="10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59" name="Rectangle 324"/>
              <p:cNvSpPr>
                <a:spLocks noChangeArrowheads="1"/>
              </p:cNvSpPr>
              <p:nvPr/>
            </p:nvSpPr>
            <p:spPr bwMode="auto">
              <a:xfrm>
                <a:off x="4206" y="1750"/>
                <a:ext cx="97" cy="10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60" name="Rectangle 325"/>
              <p:cNvSpPr>
                <a:spLocks noChangeArrowheads="1"/>
              </p:cNvSpPr>
              <p:nvPr/>
            </p:nvSpPr>
            <p:spPr bwMode="auto">
              <a:xfrm>
                <a:off x="4215" y="1847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61" name="Rectangle 326"/>
              <p:cNvSpPr>
                <a:spLocks noChangeArrowheads="1"/>
              </p:cNvSpPr>
              <p:nvPr/>
            </p:nvSpPr>
            <p:spPr bwMode="auto">
              <a:xfrm>
                <a:off x="4239" y="1847"/>
                <a:ext cx="13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62" name="Rectangle 327"/>
              <p:cNvSpPr>
                <a:spLocks noChangeArrowheads="1"/>
              </p:cNvSpPr>
              <p:nvPr/>
            </p:nvSpPr>
            <p:spPr bwMode="auto">
              <a:xfrm>
                <a:off x="4262" y="1847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63" name="Rectangle 328"/>
              <p:cNvSpPr>
                <a:spLocks noChangeArrowheads="1"/>
              </p:cNvSpPr>
              <p:nvPr/>
            </p:nvSpPr>
            <p:spPr bwMode="auto">
              <a:xfrm>
                <a:off x="4286" y="1847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64" name="Rectangle 329"/>
              <p:cNvSpPr>
                <a:spLocks noChangeArrowheads="1"/>
              </p:cNvSpPr>
              <p:nvPr/>
            </p:nvSpPr>
            <p:spPr bwMode="auto">
              <a:xfrm>
                <a:off x="4215" y="1841"/>
                <a:ext cx="85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65" name="Rectangle 330"/>
              <p:cNvSpPr>
                <a:spLocks noChangeArrowheads="1"/>
              </p:cNvSpPr>
              <p:nvPr/>
            </p:nvSpPr>
            <p:spPr bwMode="auto">
              <a:xfrm>
                <a:off x="4208" y="1839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66" name="Rectangle 331"/>
              <p:cNvSpPr>
                <a:spLocks noChangeArrowheads="1"/>
              </p:cNvSpPr>
              <p:nvPr/>
            </p:nvSpPr>
            <p:spPr bwMode="auto">
              <a:xfrm>
                <a:off x="4215" y="1817"/>
                <a:ext cx="8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67" name="Rectangle 332"/>
              <p:cNvSpPr>
                <a:spLocks noChangeArrowheads="1"/>
              </p:cNvSpPr>
              <p:nvPr/>
            </p:nvSpPr>
            <p:spPr bwMode="auto">
              <a:xfrm>
                <a:off x="4208" y="1815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68" name="Rectangle 333"/>
              <p:cNvSpPr>
                <a:spLocks noChangeArrowheads="1"/>
              </p:cNvSpPr>
              <p:nvPr/>
            </p:nvSpPr>
            <p:spPr bwMode="auto">
              <a:xfrm>
                <a:off x="4215" y="1792"/>
                <a:ext cx="85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69" name="Rectangle 334"/>
              <p:cNvSpPr>
                <a:spLocks noChangeArrowheads="1"/>
              </p:cNvSpPr>
              <p:nvPr/>
            </p:nvSpPr>
            <p:spPr bwMode="auto">
              <a:xfrm>
                <a:off x="4208" y="1790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70" name="Rectangle 335"/>
              <p:cNvSpPr>
                <a:spLocks noChangeArrowheads="1"/>
              </p:cNvSpPr>
              <p:nvPr/>
            </p:nvSpPr>
            <p:spPr bwMode="auto">
              <a:xfrm>
                <a:off x="4215" y="1767"/>
                <a:ext cx="85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71" name="Rectangle 336"/>
              <p:cNvSpPr>
                <a:spLocks noChangeArrowheads="1"/>
              </p:cNvSpPr>
              <p:nvPr/>
            </p:nvSpPr>
            <p:spPr bwMode="auto">
              <a:xfrm>
                <a:off x="4208" y="1765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72" name="Rectangle 337"/>
              <p:cNvSpPr>
                <a:spLocks noChangeArrowheads="1"/>
              </p:cNvSpPr>
              <p:nvPr/>
            </p:nvSpPr>
            <p:spPr bwMode="auto">
              <a:xfrm>
                <a:off x="4218" y="1780"/>
                <a:ext cx="8" cy="6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73" name="Rectangle 338"/>
              <p:cNvSpPr>
                <a:spLocks noChangeArrowheads="1"/>
              </p:cNvSpPr>
              <p:nvPr/>
            </p:nvSpPr>
            <p:spPr bwMode="auto">
              <a:xfrm>
                <a:off x="4220" y="1782"/>
                <a:ext cx="5" cy="59"/>
              </a:xfrm>
              <a:prstGeom prst="rect">
                <a:avLst/>
              </a:prstGeom>
              <a:solidFill>
                <a:srgbClr val="FF2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74" name="Rectangle 339"/>
              <p:cNvSpPr>
                <a:spLocks noChangeArrowheads="1"/>
              </p:cNvSpPr>
              <p:nvPr/>
            </p:nvSpPr>
            <p:spPr bwMode="auto">
              <a:xfrm>
                <a:off x="4242" y="1800"/>
                <a:ext cx="8" cy="4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75" name="Rectangle 340"/>
              <p:cNvSpPr>
                <a:spLocks noChangeArrowheads="1"/>
              </p:cNvSpPr>
              <p:nvPr/>
            </p:nvSpPr>
            <p:spPr bwMode="auto">
              <a:xfrm>
                <a:off x="4243" y="1802"/>
                <a:ext cx="5" cy="39"/>
              </a:xfrm>
              <a:prstGeom prst="rect">
                <a:avLst/>
              </a:prstGeom>
              <a:solidFill>
                <a:srgbClr val="B2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76" name="Rectangle 341"/>
              <p:cNvSpPr>
                <a:spLocks noChangeArrowheads="1"/>
              </p:cNvSpPr>
              <p:nvPr/>
            </p:nvSpPr>
            <p:spPr bwMode="auto">
              <a:xfrm>
                <a:off x="4265" y="1811"/>
                <a:ext cx="8" cy="3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77" name="Rectangle 342"/>
              <p:cNvSpPr>
                <a:spLocks noChangeArrowheads="1"/>
              </p:cNvSpPr>
              <p:nvPr/>
            </p:nvSpPr>
            <p:spPr bwMode="auto">
              <a:xfrm>
                <a:off x="4266" y="1813"/>
                <a:ext cx="5" cy="28"/>
              </a:xfrm>
              <a:prstGeom prst="rect">
                <a:avLst/>
              </a:prstGeom>
              <a:solidFill>
                <a:srgbClr val="FFAF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78" name="Rectangle 343"/>
              <p:cNvSpPr>
                <a:spLocks noChangeArrowheads="1"/>
              </p:cNvSpPr>
              <p:nvPr/>
            </p:nvSpPr>
            <p:spPr bwMode="auto">
              <a:xfrm>
                <a:off x="4289" y="1772"/>
                <a:ext cx="8" cy="7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79" name="Rectangle 344"/>
              <p:cNvSpPr>
                <a:spLocks noChangeArrowheads="1"/>
              </p:cNvSpPr>
              <p:nvPr/>
            </p:nvSpPr>
            <p:spPr bwMode="auto">
              <a:xfrm>
                <a:off x="4291" y="1773"/>
                <a:ext cx="4" cy="68"/>
              </a:xfrm>
              <a:prstGeom prst="rect">
                <a:avLst/>
              </a:prstGeom>
              <a:solidFill>
                <a:srgbClr val="FF6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80" name="Rectangle 345"/>
              <p:cNvSpPr>
                <a:spLocks noChangeArrowheads="1"/>
              </p:cNvSpPr>
              <p:nvPr/>
            </p:nvSpPr>
            <p:spPr bwMode="auto">
              <a:xfrm>
                <a:off x="4200" y="1855"/>
                <a:ext cx="108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81" name="Rectangle 346"/>
              <p:cNvSpPr>
                <a:spLocks noChangeArrowheads="1"/>
              </p:cNvSpPr>
              <p:nvPr/>
            </p:nvSpPr>
            <p:spPr bwMode="auto">
              <a:xfrm>
                <a:off x="4202" y="1857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82" name="Rectangle 347"/>
              <p:cNvSpPr>
                <a:spLocks noChangeArrowheads="1"/>
              </p:cNvSpPr>
              <p:nvPr/>
            </p:nvSpPr>
            <p:spPr bwMode="auto">
              <a:xfrm>
                <a:off x="4199" y="1741"/>
                <a:ext cx="109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83" name="Rectangle 348"/>
              <p:cNvSpPr>
                <a:spLocks noChangeArrowheads="1"/>
              </p:cNvSpPr>
              <p:nvPr/>
            </p:nvSpPr>
            <p:spPr bwMode="auto">
              <a:xfrm>
                <a:off x="4202" y="1743"/>
                <a:ext cx="104" cy="5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84" name="Freeform 349"/>
              <p:cNvSpPr>
                <a:spLocks/>
              </p:cNvSpPr>
              <p:nvPr/>
            </p:nvSpPr>
            <p:spPr bwMode="auto">
              <a:xfrm>
                <a:off x="4249" y="1730"/>
                <a:ext cx="7" cy="7"/>
              </a:xfrm>
              <a:custGeom>
                <a:avLst/>
                <a:gdLst>
                  <a:gd name="T0" fmla="*/ 3 w 7"/>
                  <a:gd name="T1" fmla="*/ 7 h 7"/>
                  <a:gd name="T2" fmla="*/ 4 w 7"/>
                  <a:gd name="T3" fmla="*/ 7 h 7"/>
                  <a:gd name="T4" fmla="*/ 5 w 7"/>
                  <a:gd name="T5" fmla="*/ 7 h 7"/>
                  <a:gd name="T6" fmla="*/ 5 w 7"/>
                  <a:gd name="T7" fmla="*/ 6 h 7"/>
                  <a:gd name="T8" fmla="*/ 6 w 7"/>
                  <a:gd name="T9" fmla="*/ 6 h 7"/>
                  <a:gd name="T10" fmla="*/ 6 w 7"/>
                  <a:gd name="T11" fmla="*/ 5 h 7"/>
                  <a:gd name="T12" fmla="*/ 6 w 7"/>
                  <a:gd name="T13" fmla="*/ 5 h 7"/>
                  <a:gd name="T14" fmla="*/ 7 w 7"/>
                  <a:gd name="T15" fmla="*/ 4 h 7"/>
                  <a:gd name="T16" fmla="*/ 7 w 7"/>
                  <a:gd name="T17" fmla="*/ 3 h 7"/>
                  <a:gd name="T18" fmla="*/ 7 w 7"/>
                  <a:gd name="T19" fmla="*/ 3 h 7"/>
                  <a:gd name="T20" fmla="*/ 6 w 7"/>
                  <a:gd name="T21" fmla="*/ 2 h 7"/>
                  <a:gd name="T22" fmla="*/ 6 w 7"/>
                  <a:gd name="T23" fmla="*/ 1 h 7"/>
                  <a:gd name="T24" fmla="*/ 6 w 7"/>
                  <a:gd name="T25" fmla="*/ 1 h 7"/>
                  <a:gd name="T26" fmla="*/ 5 w 7"/>
                  <a:gd name="T27" fmla="*/ 0 h 7"/>
                  <a:gd name="T28" fmla="*/ 5 w 7"/>
                  <a:gd name="T29" fmla="*/ 0 h 7"/>
                  <a:gd name="T30" fmla="*/ 4 w 7"/>
                  <a:gd name="T31" fmla="*/ 0 h 7"/>
                  <a:gd name="T32" fmla="*/ 3 w 7"/>
                  <a:gd name="T33" fmla="*/ 0 h 7"/>
                  <a:gd name="T34" fmla="*/ 2 w 7"/>
                  <a:gd name="T35" fmla="*/ 0 h 7"/>
                  <a:gd name="T36" fmla="*/ 2 w 7"/>
                  <a:gd name="T37" fmla="*/ 0 h 7"/>
                  <a:gd name="T38" fmla="*/ 1 w 7"/>
                  <a:gd name="T39" fmla="*/ 0 h 7"/>
                  <a:gd name="T40" fmla="*/ 1 w 7"/>
                  <a:gd name="T41" fmla="*/ 1 h 7"/>
                  <a:gd name="T42" fmla="*/ 0 w 7"/>
                  <a:gd name="T43" fmla="*/ 1 h 7"/>
                  <a:gd name="T44" fmla="*/ 0 w 7"/>
                  <a:gd name="T45" fmla="*/ 2 h 7"/>
                  <a:gd name="T46" fmla="*/ 0 w 7"/>
                  <a:gd name="T47" fmla="*/ 3 h 7"/>
                  <a:gd name="T48" fmla="*/ 0 w 7"/>
                  <a:gd name="T49" fmla="*/ 3 h 7"/>
                  <a:gd name="T50" fmla="*/ 0 w 7"/>
                  <a:gd name="T51" fmla="*/ 4 h 7"/>
                  <a:gd name="T52" fmla="*/ 0 w 7"/>
                  <a:gd name="T53" fmla="*/ 5 h 7"/>
                  <a:gd name="T54" fmla="*/ 0 w 7"/>
                  <a:gd name="T55" fmla="*/ 5 h 7"/>
                  <a:gd name="T56" fmla="*/ 1 w 7"/>
                  <a:gd name="T57" fmla="*/ 6 h 7"/>
                  <a:gd name="T58" fmla="*/ 1 w 7"/>
                  <a:gd name="T59" fmla="*/ 6 h 7"/>
                  <a:gd name="T60" fmla="*/ 2 w 7"/>
                  <a:gd name="T61" fmla="*/ 7 h 7"/>
                  <a:gd name="T62" fmla="*/ 2 w 7"/>
                  <a:gd name="T63" fmla="*/ 7 h 7"/>
                  <a:gd name="T64" fmla="*/ 3 w 7"/>
                  <a:gd name="T6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" h="7">
                    <a:moveTo>
                      <a:pt x="3" y="7"/>
                    </a:moveTo>
                    <a:lnTo>
                      <a:pt x="4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85" name="Freeform 350"/>
              <p:cNvSpPr>
                <a:spLocks/>
              </p:cNvSpPr>
              <p:nvPr/>
            </p:nvSpPr>
            <p:spPr bwMode="auto">
              <a:xfrm>
                <a:off x="4250" y="1731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3 w 4"/>
                  <a:gd name="T3" fmla="*/ 4 h 5"/>
                  <a:gd name="T4" fmla="*/ 4 w 4"/>
                  <a:gd name="T5" fmla="*/ 4 h 5"/>
                  <a:gd name="T6" fmla="*/ 4 w 4"/>
                  <a:gd name="T7" fmla="*/ 3 h 5"/>
                  <a:gd name="T8" fmla="*/ 4 w 4"/>
                  <a:gd name="T9" fmla="*/ 2 h 5"/>
                  <a:gd name="T10" fmla="*/ 4 w 4"/>
                  <a:gd name="T11" fmla="*/ 2 h 5"/>
                  <a:gd name="T12" fmla="*/ 4 w 4"/>
                  <a:gd name="T13" fmla="*/ 1 h 5"/>
                  <a:gd name="T14" fmla="*/ 3 w 4"/>
                  <a:gd name="T15" fmla="*/ 0 h 5"/>
                  <a:gd name="T16" fmla="*/ 2 w 4"/>
                  <a:gd name="T17" fmla="*/ 0 h 5"/>
                  <a:gd name="T18" fmla="*/ 1 w 4"/>
                  <a:gd name="T19" fmla="*/ 0 h 5"/>
                  <a:gd name="T20" fmla="*/ 0 w 4"/>
                  <a:gd name="T21" fmla="*/ 1 h 5"/>
                  <a:gd name="T22" fmla="*/ 0 w 4"/>
                  <a:gd name="T23" fmla="*/ 2 h 5"/>
                  <a:gd name="T24" fmla="*/ 0 w 4"/>
                  <a:gd name="T25" fmla="*/ 2 h 5"/>
                  <a:gd name="T26" fmla="*/ 0 w 4"/>
                  <a:gd name="T27" fmla="*/ 3 h 5"/>
                  <a:gd name="T28" fmla="*/ 0 w 4"/>
                  <a:gd name="T29" fmla="*/ 4 h 5"/>
                  <a:gd name="T30" fmla="*/ 1 w 4"/>
                  <a:gd name="T31" fmla="*/ 4 h 5"/>
                  <a:gd name="T32" fmla="*/ 2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86" name="Freeform 351"/>
              <p:cNvSpPr>
                <a:spLocks/>
              </p:cNvSpPr>
              <p:nvPr/>
            </p:nvSpPr>
            <p:spPr bwMode="auto">
              <a:xfrm>
                <a:off x="4300" y="1794"/>
                <a:ext cx="90" cy="107"/>
              </a:xfrm>
              <a:custGeom>
                <a:avLst/>
                <a:gdLst>
                  <a:gd name="T0" fmla="*/ 76 w 90"/>
                  <a:gd name="T1" fmla="*/ 35 h 107"/>
                  <a:gd name="T2" fmla="*/ 78 w 90"/>
                  <a:gd name="T3" fmla="*/ 34 h 107"/>
                  <a:gd name="T4" fmla="*/ 83 w 90"/>
                  <a:gd name="T5" fmla="*/ 31 h 107"/>
                  <a:gd name="T6" fmla="*/ 85 w 90"/>
                  <a:gd name="T7" fmla="*/ 29 h 107"/>
                  <a:gd name="T8" fmla="*/ 86 w 90"/>
                  <a:gd name="T9" fmla="*/ 27 h 107"/>
                  <a:gd name="T10" fmla="*/ 87 w 90"/>
                  <a:gd name="T11" fmla="*/ 19 h 107"/>
                  <a:gd name="T12" fmla="*/ 87 w 90"/>
                  <a:gd name="T13" fmla="*/ 17 h 107"/>
                  <a:gd name="T14" fmla="*/ 84 w 90"/>
                  <a:gd name="T15" fmla="*/ 12 h 107"/>
                  <a:gd name="T16" fmla="*/ 80 w 90"/>
                  <a:gd name="T17" fmla="*/ 6 h 107"/>
                  <a:gd name="T18" fmla="*/ 74 w 90"/>
                  <a:gd name="T19" fmla="*/ 2 h 107"/>
                  <a:gd name="T20" fmla="*/ 71 w 90"/>
                  <a:gd name="T21" fmla="*/ 1 h 107"/>
                  <a:gd name="T22" fmla="*/ 69 w 90"/>
                  <a:gd name="T23" fmla="*/ 0 h 107"/>
                  <a:gd name="T24" fmla="*/ 65 w 90"/>
                  <a:gd name="T25" fmla="*/ 0 h 107"/>
                  <a:gd name="T26" fmla="*/ 56 w 90"/>
                  <a:gd name="T27" fmla="*/ 0 h 107"/>
                  <a:gd name="T28" fmla="*/ 47 w 90"/>
                  <a:gd name="T29" fmla="*/ 0 h 107"/>
                  <a:gd name="T30" fmla="*/ 43 w 90"/>
                  <a:gd name="T31" fmla="*/ 0 h 107"/>
                  <a:gd name="T32" fmla="*/ 40 w 90"/>
                  <a:gd name="T33" fmla="*/ 1 h 107"/>
                  <a:gd name="T34" fmla="*/ 37 w 90"/>
                  <a:gd name="T35" fmla="*/ 1 h 107"/>
                  <a:gd name="T36" fmla="*/ 33 w 90"/>
                  <a:gd name="T37" fmla="*/ 4 h 107"/>
                  <a:gd name="T38" fmla="*/ 30 w 90"/>
                  <a:gd name="T39" fmla="*/ 7 h 107"/>
                  <a:gd name="T40" fmla="*/ 25 w 90"/>
                  <a:gd name="T41" fmla="*/ 15 h 107"/>
                  <a:gd name="T42" fmla="*/ 23 w 90"/>
                  <a:gd name="T43" fmla="*/ 20 h 107"/>
                  <a:gd name="T44" fmla="*/ 5 w 90"/>
                  <a:gd name="T45" fmla="*/ 14 h 107"/>
                  <a:gd name="T46" fmla="*/ 4 w 90"/>
                  <a:gd name="T47" fmla="*/ 11 h 107"/>
                  <a:gd name="T48" fmla="*/ 2 w 90"/>
                  <a:gd name="T49" fmla="*/ 11 h 107"/>
                  <a:gd name="T50" fmla="*/ 0 w 90"/>
                  <a:gd name="T51" fmla="*/ 15 h 107"/>
                  <a:gd name="T52" fmla="*/ 3 w 90"/>
                  <a:gd name="T53" fmla="*/ 25 h 107"/>
                  <a:gd name="T54" fmla="*/ 7 w 90"/>
                  <a:gd name="T55" fmla="*/ 26 h 107"/>
                  <a:gd name="T56" fmla="*/ 9 w 90"/>
                  <a:gd name="T57" fmla="*/ 28 h 107"/>
                  <a:gd name="T58" fmla="*/ 14 w 90"/>
                  <a:gd name="T59" fmla="*/ 30 h 107"/>
                  <a:gd name="T60" fmla="*/ 19 w 90"/>
                  <a:gd name="T61" fmla="*/ 31 h 107"/>
                  <a:gd name="T62" fmla="*/ 23 w 90"/>
                  <a:gd name="T63" fmla="*/ 32 h 107"/>
                  <a:gd name="T64" fmla="*/ 27 w 90"/>
                  <a:gd name="T65" fmla="*/ 31 h 107"/>
                  <a:gd name="T66" fmla="*/ 32 w 90"/>
                  <a:gd name="T67" fmla="*/ 28 h 107"/>
                  <a:gd name="T68" fmla="*/ 19 w 90"/>
                  <a:gd name="T69" fmla="*/ 79 h 107"/>
                  <a:gd name="T70" fmla="*/ 34 w 90"/>
                  <a:gd name="T71" fmla="*/ 94 h 107"/>
                  <a:gd name="T72" fmla="*/ 41 w 90"/>
                  <a:gd name="T73" fmla="*/ 100 h 107"/>
                  <a:gd name="T74" fmla="*/ 36 w 90"/>
                  <a:gd name="T75" fmla="*/ 102 h 107"/>
                  <a:gd name="T76" fmla="*/ 32 w 90"/>
                  <a:gd name="T77" fmla="*/ 105 h 107"/>
                  <a:gd name="T78" fmla="*/ 50 w 90"/>
                  <a:gd name="T79" fmla="*/ 107 h 107"/>
                  <a:gd name="T80" fmla="*/ 53 w 90"/>
                  <a:gd name="T81" fmla="*/ 101 h 107"/>
                  <a:gd name="T82" fmla="*/ 51 w 90"/>
                  <a:gd name="T83" fmla="*/ 96 h 107"/>
                  <a:gd name="T84" fmla="*/ 50 w 90"/>
                  <a:gd name="T85" fmla="*/ 84 h 107"/>
                  <a:gd name="T86" fmla="*/ 60 w 90"/>
                  <a:gd name="T87" fmla="*/ 87 h 107"/>
                  <a:gd name="T88" fmla="*/ 61 w 90"/>
                  <a:gd name="T89" fmla="*/ 96 h 107"/>
                  <a:gd name="T90" fmla="*/ 59 w 90"/>
                  <a:gd name="T91" fmla="*/ 101 h 107"/>
                  <a:gd name="T92" fmla="*/ 58 w 90"/>
                  <a:gd name="T93" fmla="*/ 105 h 107"/>
                  <a:gd name="T94" fmla="*/ 62 w 90"/>
                  <a:gd name="T95" fmla="*/ 104 h 107"/>
                  <a:gd name="T96" fmla="*/ 80 w 90"/>
                  <a:gd name="T97" fmla="*/ 104 h 107"/>
                  <a:gd name="T98" fmla="*/ 75 w 90"/>
                  <a:gd name="T99" fmla="*/ 101 h 107"/>
                  <a:gd name="T100" fmla="*/ 73 w 90"/>
                  <a:gd name="T101" fmla="*/ 100 h 107"/>
                  <a:gd name="T102" fmla="*/ 80 w 90"/>
                  <a:gd name="T103" fmla="*/ 9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107">
                    <a:moveTo>
                      <a:pt x="82" y="79"/>
                    </a:moveTo>
                    <a:lnTo>
                      <a:pt x="90" y="80"/>
                    </a:lnTo>
                    <a:lnTo>
                      <a:pt x="76" y="43"/>
                    </a:lnTo>
                    <a:lnTo>
                      <a:pt x="76" y="35"/>
                    </a:lnTo>
                    <a:lnTo>
                      <a:pt x="76" y="35"/>
                    </a:lnTo>
                    <a:lnTo>
                      <a:pt x="76" y="34"/>
                    </a:lnTo>
                    <a:lnTo>
                      <a:pt x="77" y="34"/>
                    </a:lnTo>
                    <a:lnTo>
                      <a:pt x="78" y="34"/>
                    </a:lnTo>
                    <a:lnTo>
                      <a:pt x="79" y="33"/>
                    </a:lnTo>
                    <a:lnTo>
                      <a:pt x="80" y="33"/>
                    </a:lnTo>
                    <a:lnTo>
                      <a:pt x="82" y="32"/>
                    </a:lnTo>
                    <a:lnTo>
                      <a:pt x="83" y="31"/>
                    </a:lnTo>
                    <a:lnTo>
                      <a:pt x="84" y="30"/>
                    </a:lnTo>
                    <a:lnTo>
                      <a:pt x="84" y="30"/>
                    </a:lnTo>
                    <a:lnTo>
                      <a:pt x="85" y="30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6" y="28"/>
                    </a:lnTo>
                    <a:lnTo>
                      <a:pt x="86" y="28"/>
                    </a:lnTo>
                    <a:lnTo>
                      <a:pt x="86" y="27"/>
                    </a:lnTo>
                    <a:lnTo>
                      <a:pt x="87" y="25"/>
                    </a:lnTo>
                    <a:lnTo>
                      <a:pt x="87" y="23"/>
                    </a:lnTo>
                    <a:lnTo>
                      <a:pt x="87" y="21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7" y="18"/>
                    </a:lnTo>
                    <a:lnTo>
                      <a:pt x="87" y="18"/>
                    </a:lnTo>
                    <a:lnTo>
                      <a:pt x="87" y="17"/>
                    </a:lnTo>
                    <a:lnTo>
                      <a:pt x="86" y="16"/>
                    </a:lnTo>
                    <a:lnTo>
                      <a:pt x="86" y="14"/>
                    </a:lnTo>
                    <a:lnTo>
                      <a:pt x="85" y="13"/>
                    </a:lnTo>
                    <a:lnTo>
                      <a:pt x="84" y="12"/>
                    </a:lnTo>
                    <a:lnTo>
                      <a:pt x="83" y="10"/>
                    </a:lnTo>
                    <a:lnTo>
                      <a:pt x="82" y="9"/>
                    </a:lnTo>
                    <a:lnTo>
                      <a:pt x="81" y="7"/>
                    </a:lnTo>
                    <a:lnTo>
                      <a:pt x="80" y="6"/>
                    </a:lnTo>
                    <a:lnTo>
                      <a:pt x="79" y="4"/>
                    </a:lnTo>
                    <a:lnTo>
                      <a:pt x="77" y="3"/>
                    </a:lnTo>
                    <a:lnTo>
                      <a:pt x="76" y="2"/>
                    </a:lnTo>
                    <a:lnTo>
                      <a:pt x="74" y="2"/>
                    </a:lnTo>
                    <a:lnTo>
                      <a:pt x="74" y="1"/>
                    </a:lnTo>
                    <a:lnTo>
                      <a:pt x="73" y="1"/>
                    </a:lnTo>
                    <a:lnTo>
                      <a:pt x="72" y="1"/>
                    </a:lnTo>
                    <a:lnTo>
                      <a:pt x="71" y="1"/>
                    </a:lnTo>
                    <a:lnTo>
                      <a:pt x="70" y="1"/>
                    </a:lnTo>
                    <a:lnTo>
                      <a:pt x="70" y="0"/>
                    </a:lnTo>
                    <a:lnTo>
                      <a:pt x="69" y="0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1" y="0"/>
                    </a:lnTo>
                    <a:lnTo>
                      <a:pt x="40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8" y="1"/>
                    </a:lnTo>
                    <a:lnTo>
                      <a:pt x="37" y="1"/>
                    </a:lnTo>
                    <a:lnTo>
                      <a:pt x="36" y="2"/>
                    </a:lnTo>
                    <a:lnTo>
                      <a:pt x="35" y="3"/>
                    </a:lnTo>
                    <a:lnTo>
                      <a:pt x="34" y="4"/>
                    </a:lnTo>
                    <a:lnTo>
                      <a:pt x="33" y="4"/>
                    </a:lnTo>
                    <a:lnTo>
                      <a:pt x="32" y="5"/>
                    </a:lnTo>
                    <a:lnTo>
                      <a:pt x="31" y="6"/>
                    </a:lnTo>
                    <a:lnTo>
                      <a:pt x="31" y="7"/>
                    </a:lnTo>
                    <a:lnTo>
                      <a:pt x="30" y="7"/>
                    </a:lnTo>
                    <a:lnTo>
                      <a:pt x="29" y="9"/>
                    </a:lnTo>
                    <a:lnTo>
                      <a:pt x="28" y="11"/>
                    </a:lnTo>
                    <a:lnTo>
                      <a:pt x="26" y="13"/>
                    </a:lnTo>
                    <a:lnTo>
                      <a:pt x="25" y="15"/>
                    </a:lnTo>
                    <a:lnTo>
                      <a:pt x="24" y="16"/>
                    </a:lnTo>
                    <a:lnTo>
                      <a:pt x="24" y="18"/>
                    </a:lnTo>
                    <a:lnTo>
                      <a:pt x="23" y="19"/>
                    </a:lnTo>
                    <a:lnTo>
                      <a:pt x="23" y="20"/>
                    </a:lnTo>
                    <a:lnTo>
                      <a:pt x="8" y="18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3" y="25"/>
                    </a:lnTo>
                    <a:lnTo>
                      <a:pt x="4" y="25"/>
                    </a:lnTo>
                    <a:lnTo>
                      <a:pt x="5" y="26"/>
                    </a:lnTo>
                    <a:lnTo>
                      <a:pt x="6" y="26"/>
                    </a:lnTo>
                    <a:lnTo>
                      <a:pt x="7" y="26"/>
                    </a:lnTo>
                    <a:lnTo>
                      <a:pt x="7" y="27"/>
                    </a:lnTo>
                    <a:lnTo>
                      <a:pt x="8" y="27"/>
                    </a:lnTo>
                    <a:lnTo>
                      <a:pt x="8" y="27"/>
                    </a:lnTo>
                    <a:lnTo>
                      <a:pt x="9" y="28"/>
                    </a:lnTo>
                    <a:lnTo>
                      <a:pt x="10" y="28"/>
                    </a:lnTo>
                    <a:lnTo>
                      <a:pt x="11" y="29"/>
                    </a:lnTo>
                    <a:lnTo>
                      <a:pt x="13" y="29"/>
                    </a:lnTo>
                    <a:lnTo>
                      <a:pt x="14" y="30"/>
                    </a:lnTo>
                    <a:lnTo>
                      <a:pt x="15" y="30"/>
                    </a:lnTo>
                    <a:lnTo>
                      <a:pt x="16" y="30"/>
                    </a:lnTo>
                    <a:lnTo>
                      <a:pt x="17" y="31"/>
                    </a:lnTo>
                    <a:lnTo>
                      <a:pt x="19" y="31"/>
                    </a:lnTo>
                    <a:lnTo>
                      <a:pt x="20" y="31"/>
                    </a:lnTo>
                    <a:lnTo>
                      <a:pt x="21" y="32"/>
                    </a:lnTo>
                    <a:lnTo>
                      <a:pt x="22" y="32"/>
                    </a:lnTo>
                    <a:lnTo>
                      <a:pt x="23" y="32"/>
                    </a:lnTo>
                    <a:lnTo>
                      <a:pt x="24" y="32"/>
                    </a:lnTo>
                    <a:lnTo>
                      <a:pt x="25" y="32"/>
                    </a:lnTo>
                    <a:lnTo>
                      <a:pt x="26" y="31"/>
                    </a:lnTo>
                    <a:lnTo>
                      <a:pt x="27" y="31"/>
                    </a:lnTo>
                    <a:lnTo>
                      <a:pt x="29" y="31"/>
                    </a:lnTo>
                    <a:lnTo>
                      <a:pt x="30" y="30"/>
                    </a:lnTo>
                    <a:lnTo>
                      <a:pt x="31" y="29"/>
                    </a:lnTo>
                    <a:lnTo>
                      <a:pt x="32" y="28"/>
                    </a:lnTo>
                    <a:lnTo>
                      <a:pt x="34" y="27"/>
                    </a:lnTo>
                    <a:lnTo>
                      <a:pt x="35" y="26"/>
                    </a:lnTo>
                    <a:lnTo>
                      <a:pt x="35" y="40"/>
                    </a:lnTo>
                    <a:lnTo>
                      <a:pt x="19" y="79"/>
                    </a:lnTo>
                    <a:lnTo>
                      <a:pt x="28" y="80"/>
                    </a:lnTo>
                    <a:lnTo>
                      <a:pt x="30" y="86"/>
                    </a:lnTo>
                    <a:lnTo>
                      <a:pt x="31" y="90"/>
                    </a:lnTo>
                    <a:lnTo>
                      <a:pt x="34" y="94"/>
                    </a:lnTo>
                    <a:lnTo>
                      <a:pt x="36" y="97"/>
                    </a:lnTo>
                    <a:lnTo>
                      <a:pt x="38" y="99"/>
                    </a:lnTo>
                    <a:lnTo>
                      <a:pt x="40" y="100"/>
                    </a:lnTo>
                    <a:lnTo>
                      <a:pt x="41" y="100"/>
                    </a:lnTo>
                    <a:lnTo>
                      <a:pt x="42" y="100"/>
                    </a:lnTo>
                    <a:lnTo>
                      <a:pt x="40" y="101"/>
                    </a:lnTo>
                    <a:lnTo>
                      <a:pt x="38" y="101"/>
                    </a:lnTo>
                    <a:lnTo>
                      <a:pt x="36" y="102"/>
                    </a:lnTo>
                    <a:lnTo>
                      <a:pt x="35" y="102"/>
                    </a:lnTo>
                    <a:lnTo>
                      <a:pt x="33" y="103"/>
                    </a:lnTo>
                    <a:lnTo>
                      <a:pt x="32" y="104"/>
                    </a:lnTo>
                    <a:lnTo>
                      <a:pt x="32" y="105"/>
                    </a:lnTo>
                    <a:lnTo>
                      <a:pt x="32" y="107"/>
                    </a:lnTo>
                    <a:lnTo>
                      <a:pt x="45" y="107"/>
                    </a:lnTo>
                    <a:lnTo>
                      <a:pt x="50" y="104"/>
                    </a:lnTo>
                    <a:lnTo>
                      <a:pt x="50" y="107"/>
                    </a:lnTo>
                    <a:lnTo>
                      <a:pt x="53" y="107"/>
                    </a:lnTo>
                    <a:lnTo>
                      <a:pt x="54" y="105"/>
                    </a:lnTo>
                    <a:lnTo>
                      <a:pt x="54" y="103"/>
                    </a:lnTo>
                    <a:lnTo>
                      <a:pt x="53" y="101"/>
                    </a:lnTo>
                    <a:lnTo>
                      <a:pt x="52" y="99"/>
                    </a:lnTo>
                    <a:lnTo>
                      <a:pt x="52" y="99"/>
                    </a:lnTo>
                    <a:lnTo>
                      <a:pt x="51" y="98"/>
                    </a:lnTo>
                    <a:lnTo>
                      <a:pt x="51" y="96"/>
                    </a:lnTo>
                    <a:lnTo>
                      <a:pt x="50" y="94"/>
                    </a:lnTo>
                    <a:lnTo>
                      <a:pt x="50" y="91"/>
                    </a:lnTo>
                    <a:lnTo>
                      <a:pt x="50" y="88"/>
                    </a:lnTo>
                    <a:lnTo>
                      <a:pt x="50" y="84"/>
                    </a:lnTo>
                    <a:lnTo>
                      <a:pt x="51" y="79"/>
                    </a:lnTo>
                    <a:lnTo>
                      <a:pt x="58" y="79"/>
                    </a:lnTo>
                    <a:lnTo>
                      <a:pt x="59" y="83"/>
                    </a:lnTo>
                    <a:lnTo>
                      <a:pt x="60" y="87"/>
                    </a:lnTo>
                    <a:lnTo>
                      <a:pt x="60" y="90"/>
                    </a:lnTo>
                    <a:lnTo>
                      <a:pt x="61" y="92"/>
                    </a:lnTo>
                    <a:lnTo>
                      <a:pt x="61" y="94"/>
                    </a:lnTo>
                    <a:lnTo>
                      <a:pt x="61" y="96"/>
                    </a:lnTo>
                    <a:lnTo>
                      <a:pt x="61" y="98"/>
                    </a:lnTo>
                    <a:lnTo>
                      <a:pt x="60" y="99"/>
                    </a:lnTo>
                    <a:lnTo>
                      <a:pt x="59" y="100"/>
                    </a:lnTo>
                    <a:lnTo>
                      <a:pt x="59" y="101"/>
                    </a:lnTo>
                    <a:lnTo>
                      <a:pt x="58" y="102"/>
                    </a:lnTo>
                    <a:lnTo>
                      <a:pt x="58" y="103"/>
                    </a:lnTo>
                    <a:lnTo>
                      <a:pt x="58" y="104"/>
                    </a:lnTo>
                    <a:lnTo>
                      <a:pt x="58" y="105"/>
                    </a:lnTo>
                    <a:lnTo>
                      <a:pt x="58" y="106"/>
                    </a:lnTo>
                    <a:lnTo>
                      <a:pt x="58" y="107"/>
                    </a:lnTo>
                    <a:lnTo>
                      <a:pt x="62" y="107"/>
                    </a:lnTo>
                    <a:lnTo>
                      <a:pt x="62" y="104"/>
                    </a:lnTo>
                    <a:lnTo>
                      <a:pt x="67" y="107"/>
                    </a:lnTo>
                    <a:lnTo>
                      <a:pt x="81" y="107"/>
                    </a:lnTo>
                    <a:lnTo>
                      <a:pt x="81" y="105"/>
                    </a:lnTo>
                    <a:lnTo>
                      <a:pt x="80" y="104"/>
                    </a:lnTo>
                    <a:lnTo>
                      <a:pt x="80" y="103"/>
                    </a:lnTo>
                    <a:lnTo>
                      <a:pt x="78" y="102"/>
                    </a:lnTo>
                    <a:lnTo>
                      <a:pt x="77" y="102"/>
                    </a:lnTo>
                    <a:lnTo>
                      <a:pt x="75" y="101"/>
                    </a:lnTo>
                    <a:lnTo>
                      <a:pt x="73" y="101"/>
                    </a:lnTo>
                    <a:lnTo>
                      <a:pt x="71" y="101"/>
                    </a:lnTo>
                    <a:lnTo>
                      <a:pt x="71" y="100"/>
                    </a:lnTo>
                    <a:lnTo>
                      <a:pt x="73" y="100"/>
                    </a:lnTo>
                    <a:lnTo>
                      <a:pt x="74" y="98"/>
                    </a:lnTo>
                    <a:lnTo>
                      <a:pt x="77" y="96"/>
                    </a:lnTo>
                    <a:lnTo>
                      <a:pt x="79" y="94"/>
                    </a:lnTo>
                    <a:lnTo>
                      <a:pt x="80" y="90"/>
                    </a:lnTo>
                    <a:lnTo>
                      <a:pt x="82" y="85"/>
                    </a:lnTo>
                    <a:lnTo>
                      <a:pt x="82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87" name="Freeform 352"/>
              <p:cNvSpPr>
                <a:spLocks/>
              </p:cNvSpPr>
              <p:nvPr/>
            </p:nvSpPr>
            <p:spPr bwMode="auto">
              <a:xfrm>
                <a:off x="4343" y="1780"/>
                <a:ext cx="26" cy="23"/>
              </a:xfrm>
              <a:custGeom>
                <a:avLst/>
                <a:gdLst>
                  <a:gd name="T0" fmla="*/ 26 w 26"/>
                  <a:gd name="T1" fmla="*/ 22 h 23"/>
                  <a:gd name="T2" fmla="*/ 26 w 26"/>
                  <a:gd name="T3" fmla="*/ 0 h 23"/>
                  <a:gd name="T4" fmla="*/ 0 w 26"/>
                  <a:gd name="T5" fmla="*/ 5 h 23"/>
                  <a:gd name="T6" fmla="*/ 0 w 26"/>
                  <a:gd name="T7" fmla="*/ 23 h 23"/>
                  <a:gd name="T8" fmla="*/ 26 w 26"/>
                  <a:gd name="T9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6" y="22"/>
                    </a:moveTo>
                    <a:lnTo>
                      <a:pt x="26" y="0"/>
                    </a:lnTo>
                    <a:lnTo>
                      <a:pt x="0" y="5"/>
                    </a:lnTo>
                    <a:lnTo>
                      <a:pt x="0" y="23"/>
                    </a:lnTo>
                    <a:lnTo>
                      <a:pt x="26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88" name="Freeform 353"/>
              <p:cNvSpPr>
                <a:spLocks/>
              </p:cNvSpPr>
              <p:nvPr/>
            </p:nvSpPr>
            <p:spPr bwMode="auto">
              <a:xfrm>
                <a:off x="4310" y="1796"/>
                <a:ext cx="77" cy="75"/>
              </a:xfrm>
              <a:custGeom>
                <a:avLst/>
                <a:gdLst>
                  <a:gd name="T0" fmla="*/ 34 w 77"/>
                  <a:gd name="T1" fmla="*/ 0 h 75"/>
                  <a:gd name="T2" fmla="*/ 33 w 77"/>
                  <a:gd name="T3" fmla="*/ 0 h 75"/>
                  <a:gd name="T4" fmla="*/ 30 w 77"/>
                  <a:gd name="T5" fmla="*/ 0 h 75"/>
                  <a:gd name="T6" fmla="*/ 27 w 77"/>
                  <a:gd name="T7" fmla="*/ 2 h 75"/>
                  <a:gd name="T8" fmla="*/ 24 w 77"/>
                  <a:gd name="T9" fmla="*/ 4 h 75"/>
                  <a:gd name="T10" fmla="*/ 21 w 77"/>
                  <a:gd name="T11" fmla="*/ 7 h 75"/>
                  <a:gd name="T12" fmla="*/ 18 w 77"/>
                  <a:gd name="T13" fmla="*/ 12 h 75"/>
                  <a:gd name="T14" fmla="*/ 15 w 77"/>
                  <a:gd name="T15" fmla="*/ 17 h 75"/>
                  <a:gd name="T16" fmla="*/ 12 w 77"/>
                  <a:gd name="T17" fmla="*/ 20 h 75"/>
                  <a:gd name="T18" fmla="*/ 8 w 77"/>
                  <a:gd name="T19" fmla="*/ 19 h 75"/>
                  <a:gd name="T20" fmla="*/ 4 w 77"/>
                  <a:gd name="T21" fmla="*/ 19 h 75"/>
                  <a:gd name="T22" fmla="*/ 1 w 77"/>
                  <a:gd name="T23" fmla="*/ 18 h 75"/>
                  <a:gd name="T24" fmla="*/ 0 w 77"/>
                  <a:gd name="T25" fmla="*/ 23 h 75"/>
                  <a:gd name="T26" fmla="*/ 1 w 77"/>
                  <a:gd name="T27" fmla="*/ 24 h 75"/>
                  <a:gd name="T28" fmla="*/ 2 w 77"/>
                  <a:gd name="T29" fmla="*/ 24 h 75"/>
                  <a:gd name="T30" fmla="*/ 3 w 77"/>
                  <a:gd name="T31" fmla="*/ 25 h 75"/>
                  <a:gd name="T32" fmla="*/ 4 w 77"/>
                  <a:gd name="T33" fmla="*/ 25 h 75"/>
                  <a:gd name="T34" fmla="*/ 7 w 77"/>
                  <a:gd name="T35" fmla="*/ 26 h 75"/>
                  <a:gd name="T36" fmla="*/ 10 w 77"/>
                  <a:gd name="T37" fmla="*/ 28 h 75"/>
                  <a:gd name="T38" fmla="*/ 14 w 77"/>
                  <a:gd name="T39" fmla="*/ 28 h 75"/>
                  <a:gd name="T40" fmla="*/ 18 w 77"/>
                  <a:gd name="T41" fmla="*/ 26 h 75"/>
                  <a:gd name="T42" fmla="*/ 19 w 77"/>
                  <a:gd name="T43" fmla="*/ 25 h 75"/>
                  <a:gd name="T44" fmla="*/ 23 w 77"/>
                  <a:gd name="T45" fmla="*/ 23 h 75"/>
                  <a:gd name="T46" fmla="*/ 26 w 77"/>
                  <a:gd name="T47" fmla="*/ 21 h 75"/>
                  <a:gd name="T48" fmla="*/ 27 w 77"/>
                  <a:gd name="T49" fmla="*/ 20 h 75"/>
                  <a:gd name="T50" fmla="*/ 12 w 77"/>
                  <a:gd name="T51" fmla="*/ 75 h 75"/>
                  <a:gd name="T52" fmla="*/ 63 w 77"/>
                  <a:gd name="T53" fmla="*/ 41 h 75"/>
                  <a:gd name="T54" fmla="*/ 71 w 77"/>
                  <a:gd name="T55" fmla="*/ 30 h 75"/>
                  <a:gd name="T56" fmla="*/ 75 w 77"/>
                  <a:gd name="T57" fmla="*/ 24 h 75"/>
                  <a:gd name="T58" fmla="*/ 75 w 77"/>
                  <a:gd name="T59" fmla="*/ 23 h 75"/>
                  <a:gd name="T60" fmla="*/ 75 w 77"/>
                  <a:gd name="T61" fmla="*/ 20 h 75"/>
                  <a:gd name="T62" fmla="*/ 75 w 77"/>
                  <a:gd name="T63" fmla="*/ 17 h 75"/>
                  <a:gd name="T64" fmla="*/ 74 w 77"/>
                  <a:gd name="T65" fmla="*/ 14 h 75"/>
                  <a:gd name="T66" fmla="*/ 72 w 77"/>
                  <a:gd name="T67" fmla="*/ 10 h 75"/>
                  <a:gd name="T68" fmla="*/ 69 w 77"/>
                  <a:gd name="T69" fmla="*/ 6 h 75"/>
                  <a:gd name="T70" fmla="*/ 67 w 77"/>
                  <a:gd name="T71" fmla="*/ 3 h 75"/>
                  <a:gd name="T72" fmla="*/ 64 w 77"/>
                  <a:gd name="T73" fmla="*/ 2 h 75"/>
                  <a:gd name="T74" fmla="*/ 62 w 77"/>
                  <a:gd name="T75" fmla="*/ 1 h 75"/>
                  <a:gd name="T76" fmla="*/ 60 w 77"/>
                  <a:gd name="T77" fmla="*/ 0 h 75"/>
                  <a:gd name="T78" fmla="*/ 58 w 77"/>
                  <a:gd name="T79" fmla="*/ 0 h 75"/>
                  <a:gd name="T80" fmla="*/ 44 w 77"/>
                  <a:gd name="T81" fmla="*/ 1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7" h="75">
                    <a:moveTo>
                      <a:pt x="35" y="0"/>
                    </a:moveTo>
                    <a:lnTo>
                      <a:pt x="34" y="0"/>
                    </a:lnTo>
                    <a:lnTo>
                      <a:pt x="34" y="0"/>
                    </a:lnTo>
                    <a:lnTo>
                      <a:pt x="33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9" y="1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4" y="4"/>
                    </a:lnTo>
                    <a:lnTo>
                      <a:pt x="23" y="5"/>
                    </a:lnTo>
                    <a:lnTo>
                      <a:pt x="21" y="7"/>
                    </a:lnTo>
                    <a:lnTo>
                      <a:pt x="20" y="10"/>
                    </a:lnTo>
                    <a:lnTo>
                      <a:pt x="18" y="12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4" y="20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8" y="19"/>
                    </a:lnTo>
                    <a:lnTo>
                      <a:pt x="6" y="19"/>
                    </a:lnTo>
                    <a:lnTo>
                      <a:pt x="4" y="19"/>
                    </a:lnTo>
                    <a:lnTo>
                      <a:pt x="3" y="18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2" y="24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4" y="25"/>
                    </a:lnTo>
                    <a:lnTo>
                      <a:pt x="5" y="26"/>
                    </a:lnTo>
                    <a:lnTo>
                      <a:pt x="7" y="26"/>
                    </a:lnTo>
                    <a:lnTo>
                      <a:pt x="8" y="27"/>
                    </a:lnTo>
                    <a:lnTo>
                      <a:pt x="10" y="28"/>
                    </a:lnTo>
                    <a:lnTo>
                      <a:pt x="12" y="28"/>
                    </a:lnTo>
                    <a:lnTo>
                      <a:pt x="14" y="28"/>
                    </a:lnTo>
                    <a:lnTo>
                      <a:pt x="15" y="27"/>
                    </a:lnTo>
                    <a:lnTo>
                      <a:pt x="18" y="26"/>
                    </a:lnTo>
                    <a:lnTo>
                      <a:pt x="18" y="26"/>
                    </a:lnTo>
                    <a:lnTo>
                      <a:pt x="19" y="25"/>
                    </a:lnTo>
                    <a:lnTo>
                      <a:pt x="21" y="24"/>
                    </a:lnTo>
                    <a:lnTo>
                      <a:pt x="23" y="23"/>
                    </a:lnTo>
                    <a:lnTo>
                      <a:pt x="24" y="22"/>
                    </a:lnTo>
                    <a:lnTo>
                      <a:pt x="26" y="21"/>
                    </a:lnTo>
                    <a:lnTo>
                      <a:pt x="27" y="20"/>
                    </a:lnTo>
                    <a:lnTo>
                      <a:pt x="27" y="20"/>
                    </a:lnTo>
                    <a:lnTo>
                      <a:pt x="27" y="39"/>
                    </a:lnTo>
                    <a:lnTo>
                      <a:pt x="12" y="75"/>
                    </a:lnTo>
                    <a:lnTo>
                      <a:pt x="77" y="75"/>
                    </a:lnTo>
                    <a:lnTo>
                      <a:pt x="63" y="41"/>
                    </a:lnTo>
                    <a:lnTo>
                      <a:pt x="63" y="33"/>
                    </a:lnTo>
                    <a:lnTo>
                      <a:pt x="71" y="30"/>
                    </a:lnTo>
                    <a:lnTo>
                      <a:pt x="75" y="25"/>
                    </a:lnTo>
                    <a:lnTo>
                      <a:pt x="75" y="24"/>
                    </a:lnTo>
                    <a:lnTo>
                      <a:pt x="75" y="24"/>
                    </a:lnTo>
                    <a:lnTo>
                      <a:pt x="75" y="23"/>
                    </a:lnTo>
                    <a:lnTo>
                      <a:pt x="75" y="22"/>
                    </a:lnTo>
                    <a:lnTo>
                      <a:pt x="75" y="20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6"/>
                    </a:lnTo>
                    <a:lnTo>
                      <a:pt x="74" y="14"/>
                    </a:lnTo>
                    <a:lnTo>
                      <a:pt x="73" y="12"/>
                    </a:lnTo>
                    <a:lnTo>
                      <a:pt x="72" y="10"/>
                    </a:lnTo>
                    <a:lnTo>
                      <a:pt x="71" y="8"/>
                    </a:lnTo>
                    <a:lnTo>
                      <a:pt x="69" y="6"/>
                    </a:lnTo>
                    <a:lnTo>
                      <a:pt x="68" y="5"/>
                    </a:lnTo>
                    <a:lnTo>
                      <a:pt x="67" y="3"/>
                    </a:lnTo>
                    <a:lnTo>
                      <a:pt x="65" y="2"/>
                    </a:lnTo>
                    <a:lnTo>
                      <a:pt x="64" y="2"/>
                    </a:lnTo>
                    <a:lnTo>
                      <a:pt x="63" y="1"/>
                    </a:lnTo>
                    <a:lnTo>
                      <a:pt x="62" y="1"/>
                    </a:lnTo>
                    <a:lnTo>
                      <a:pt x="61" y="0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44" y="14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77ED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89" name="Freeform 354"/>
              <p:cNvSpPr>
                <a:spLocks/>
              </p:cNvSpPr>
              <p:nvPr/>
            </p:nvSpPr>
            <p:spPr bwMode="auto">
              <a:xfrm>
                <a:off x="4331" y="1873"/>
                <a:ext cx="19" cy="21"/>
              </a:xfrm>
              <a:custGeom>
                <a:avLst/>
                <a:gdLst>
                  <a:gd name="T0" fmla="*/ 0 w 19"/>
                  <a:gd name="T1" fmla="*/ 0 h 21"/>
                  <a:gd name="T2" fmla="*/ 1 w 19"/>
                  <a:gd name="T3" fmla="*/ 2 h 21"/>
                  <a:gd name="T4" fmla="*/ 1 w 19"/>
                  <a:gd name="T5" fmla="*/ 2 h 21"/>
                  <a:gd name="T6" fmla="*/ 1 w 19"/>
                  <a:gd name="T7" fmla="*/ 3 h 21"/>
                  <a:gd name="T8" fmla="*/ 1 w 19"/>
                  <a:gd name="T9" fmla="*/ 4 h 21"/>
                  <a:gd name="T10" fmla="*/ 2 w 19"/>
                  <a:gd name="T11" fmla="*/ 8 h 21"/>
                  <a:gd name="T12" fmla="*/ 3 w 19"/>
                  <a:gd name="T13" fmla="*/ 12 h 21"/>
                  <a:gd name="T14" fmla="*/ 5 w 19"/>
                  <a:gd name="T15" fmla="*/ 15 h 21"/>
                  <a:gd name="T16" fmla="*/ 8 w 19"/>
                  <a:gd name="T17" fmla="*/ 17 h 21"/>
                  <a:gd name="T18" fmla="*/ 10 w 19"/>
                  <a:gd name="T19" fmla="*/ 19 h 21"/>
                  <a:gd name="T20" fmla="*/ 12 w 19"/>
                  <a:gd name="T21" fmla="*/ 20 h 21"/>
                  <a:gd name="T22" fmla="*/ 13 w 19"/>
                  <a:gd name="T23" fmla="*/ 21 h 21"/>
                  <a:gd name="T24" fmla="*/ 13 w 19"/>
                  <a:gd name="T25" fmla="*/ 21 h 21"/>
                  <a:gd name="T26" fmla="*/ 19 w 19"/>
                  <a:gd name="T27" fmla="*/ 21 h 21"/>
                  <a:gd name="T28" fmla="*/ 18 w 19"/>
                  <a:gd name="T29" fmla="*/ 20 h 21"/>
                  <a:gd name="T30" fmla="*/ 18 w 19"/>
                  <a:gd name="T31" fmla="*/ 19 h 21"/>
                  <a:gd name="T32" fmla="*/ 17 w 19"/>
                  <a:gd name="T33" fmla="*/ 17 h 21"/>
                  <a:gd name="T34" fmla="*/ 17 w 19"/>
                  <a:gd name="T35" fmla="*/ 15 h 21"/>
                  <a:gd name="T36" fmla="*/ 16 w 19"/>
                  <a:gd name="T37" fmla="*/ 12 h 21"/>
                  <a:gd name="T38" fmla="*/ 16 w 19"/>
                  <a:gd name="T39" fmla="*/ 8 h 21"/>
                  <a:gd name="T40" fmla="*/ 17 w 19"/>
                  <a:gd name="T41" fmla="*/ 5 h 21"/>
                  <a:gd name="T42" fmla="*/ 18 w 19"/>
                  <a:gd name="T43" fmla="*/ 0 h 21"/>
                  <a:gd name="T44" fmla="*/ 0 w 19"/>
                  <a:gd name="T4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21">
                    <a:moveTo>
                      <a:pt x="0" y="0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8"/>
                    </a:lnTo>
                    <a:lnTo>
                      <a:pt x="3" y="12"/>
                    </a:lnTo>
                    <a:lnTo>
                      <a:pt x="5" y="15"/>
                    </a:lnTo>
                    <a:lnTo>
                      <a:pt x="8" y="17"/>
                    </a:lnTo>
                    <a:lnTo>
                      <a:pt x="10" y="19"/>
                    </a:lnTo>
                    <a:lnTo>
                      <a:pt x="12" y="20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9" y="21"/>
                    </a:lnTo>
                    <a:lnTo>
                      <a:pt x="18" y="20"/>
                    </a:lnTo>
                    <a:lnTo>
                      <a:pt x="18" y="19"/>
                    </a:lnTo>
                    <a:lnTo>
                      <a:pt x="17" y="17"/>
                    </a:lnTo>
                    <a:lnTo>
                      <a:pt x="17" y="15"/>
                    </a:lnTo>
                    <a:lnTo>
                      <a:pt x="16" y="12"/>
                    </a:lnTo>
                    <a:lnTo>
                      <a:pt x="16" y="8"/>
                    </a:lnTo>
                    <a:lnTo>
                      <a:pt x="17" y="5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90" name="Freeform 355"/>
              <p:cNvSpPr>
                <a:spLocks/>
              </p:cNvSpPr>
              <p:nvPr/>
            </p:nvSpPr>
            <p:spPr bwMode="auto">
              <a:xfrm>
                <a:off x="4361" y="1873"/>
                <a:ext cx="18" cy="20"/>
              </a:xfrm>
              <a:custGeom>
                <a:avLst/>
                <a:gdLst>
                  <a:gd name="T0" fmla="*/ 0 w 18"/>
                  <a:gd name="T1" fmla="*/ 0 h 20"/>
                  <a:gd name="T2" fmla="*/ 1 w 18"/>
                  <a:gd name="T3" fmla="*/ 4 h 20"/>
                  <a:gd name="T4" fmla="*/ 2 w 18"/>
                  <a:gd name="T5" fmla="*/ 8 h 20"/>
                  <a:gd name="T6" fmla="*/ 2 w 18"/>
                  <a:gd name="T7" fmla="*/ 11 h 20"/>
                  <a:gd name="T8" fmla="*/ 3 w 18"/>
                  <a:gd name="T9" fmla="*/ 14 h 20"/>
                  <a:gd name="T10" fmla="*/ 2 w 18"/>
                  <a:gd name="T11" fmla="*/ 17 h 20"/>
                  <a:gd name="T12" fmla="*/ 2 w 18"/>
                  <a:gd name="T13" fmla="*/ 19 h 20"/>
                  <a:gd name="T14" fmla="*/ 2 w 18"/>
                  <a:gd name="T15" fmla="*/ 20 h 20"/>
                  <a:gd name="T16" fmla="*/ 2 w 18"/>
                  <a:gd name="T17" fmla="*/ 20 h 20"/>
                  <a:gd name="T18" fmla="*/ 8 w 18"/>
                  <a:gd name="T19" fmla="*/ 20 h 20"/>
                  <a:gd name="T20" fmla="*/ 8 w 18"/>
                  <a:gd name="T21" fmla="*/ 20 h 20"/>
                  <a:gd name="T22" fmla="*/ 9 w 18"/>
                  <a:gd name="T23" fmla="*/ 20 h 20"/>
                  <a:gd name="T24" fmla="*/ 10 w 18"/>
                  <a:gd name="T25" fmla="*/ 19 h 20"/>
                  <a:gd name="T26" fmla="*/ 12 w 18"/>
                  <a:gd name="T27" fmla="*/ 18 h 20"/>
                  <a:gd name="T28" fmla="*/ 14 w 18"/>
                  <a:gd name="T29" fmla="*/ 16 h 20"/>
                  <a:gd name="T30" fmla="*/ 15 w 18"/>
                  <a:gd name="T31" fmla="*/ 14 h 20"/>
                  <a:gd name="T32" fmla="*/ 16 w 18"/>
                  <a:gd name="T33" fmla="*/ 12 h 20"/>
                  <a:gd name="T34" fmla="*/ 17 w 18"/>
                  <a:gd name="T35" fmla="*/ 9 h 20"/>
                  <a:gd name="T36" fmla="*/ 18 w 18"/>
                  <a:gd name="T37" fmla="*/ 7 h 20"/>
                  <a:gd name="T38" fmla="*/ 18 w 18"/>
                  <a:gd name="T39" fmla="*/ 5 h 20"/>
                  <a:gd name="T40" fmla="*/ 18 w 18"/>
                  <a:gd name="T41" fmla="*/ 3 h 20"/>
                  <a:gd name="T42" fmla="*/ 18 w 18"/>
                  <a:gd name="T43" fmla="*/ 1 h 20"/>
                  <a:gd name="T44" fmla="*/ 0 w 18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lnTo>
                      <a:pt x="1" y="4"/>
                    </a:lnTo>
                    <a:lnTo>
                      <a:pt x="2" y="8"/>
                    </a:lnTo>
                    <a:lnTo>
                      <a:pt x="2" y="11"/>
                    </a:lnTo>
                    <a:lnTo>
                      <a:pt x="3" y="14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9" y="20"/>
                    </a:lnTo>
                    <a:lnTo>
                      <a:pt x="10" y="19"/>
                    </a:lnTo>
                    <a:lnTo>
                      <a:pt x="12" y="18"/>
                    </a:lnTo>
                    <a:lnTo>
                      <a:pt x="14" y="16"/>
                    </a:lnTo>
                    <a:lnTo>
                      <a:pt x="15" y="14"/>
                    </a:lnTo>
                    <a:lnTo>
                      <a:pt x="16" y="12"/>
                    </a:lnTo>
                    <a:lnTo>
                      <a:pt x="17" y="9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18" y="3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91" name="Freeform 356"/>
              <p:cNvSpPr>
                <a:spLocks/>
              </p:cNvSpPr>
              <p:nvPr/>
            </p:nvSpPr>
            <p:spPr bwMode="auto">
              <a:xfrm>
                <a:off x="4291" y="1758"/>
                <a:ext cx="73" cy="80"/>
              </a:xfrm>
              <a:custGeom>
                <a:avLst/>
                <a:gdLst>
                  <a:gd name="T0" fmla="*/ 73 w 73"/>
                  <a:gd name="T1" fmla="*/ 76 h 80"/>
                  <a:gd name="T2" fmla="*/ 5 w 73"/>
                  <a:gd name="T3" fmla="*/ 0 h 80"/>
                  <a:gd name="T4" fmla="*/ 0 w 73"/>
                  <a:gd name="T5" fmla="*/ 5 h 80"/>
                  <a:gd name="T6" fmla="*/ 68 w 73"/>
                  <a:gd name="T7" fmla="*/ 80 h 80"/>
                  <a:gd name="T8" fmla="*/ 73 w 73"/>
                  <a:gd name="T9" fmla="*/ 7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80">
                    <a:moveTo>
                      <a:pt x="73" y="76"/>
                    </a:moveTo>
                    <a:lnTo>
                      <a:pt x="5" y="0"/>
                    </a:lnTo>
                    <a:lnTo>
                      <a:pt x="0" y="5"/>
                    </a:lnTo>
                    <a:lnTo>
                      <a:pt x="68" y="80"/>
                    </a:lnTo>
                    <a:lnTo>
                      <a:pt x="73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92" name="Freeform 357"/>
              <p:cNvSpPr>
                <a:spLocks/>
              </p:cNvSpPr>
              <p:nvPr/>
            </p:nvSpPr>
            <p:spPr bwMode="auto">
              <a:xfrm>
                <a:off x="4296" y="1763"/>
                <a:ext cx="64" cy="72"/>
              </a:xfrm>
              <a:custGeom>
                <a:avLst/>
                <a:gdLst>
                  <a:gd name="T0" fmla="*/ 64 w 64"/>
                  <a:gd name="T1" fmla="*/ 70 h 72"/>
                  <a:gd name="T2" fmla="*/ 1 w 64"/>
                  <a:gd name="T3" fmla="*/ 0 h 72"/>
                  <a:gd name="T4" fmla="*/ 0 w 64"/>
                  <a:gd name="T5" fmla="*/ 2 h 72"/>
                  <a:gd name="T6" fmla="*/ 63 w 64"/>
                  <a:gd name="T7" fmla="*/ 72 h 72"/>
                  <a:gd name="T8" fmla="*/ 64 w 64"/>
                  <a:gd name="T9" fmla="*/ 7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72">
                    <a:moveTo>
                      <a:pt x="64" y="7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63" y="72"/>
                    </a:lnTo>
                    <a:lnTo>
                      <a:pt x="64" y="70"/>
                    </a:lnTo>
                    <a:close/>
                  </a:path>
                </a:pathLst>
              </a:custGeom>
              <a:solidFill>
                <a:srgbClr val="CEB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93" name="Freeform 358"/>
              <p:cNvSpPr>
                <a:spLocks/>
              </p:cNvSpPr>
              <p:nvPr/>
            </p:nvSpPr>
            <p:spPr bwMode="auto">
              <a:xfrm>
                <a:off x="4345" y="1817"/>
                <a:ext cx="41" cy="16"/>
              </a:xfrm>
              <a:custGeom>
                <a:avLst/>
                <a:gdLst>
                  <a:gd name="T0" fmla="*/ 22 w 41"/>
                  <a:gd name="T1" fmla="*/ 14 h 16"/>
                  <a:gd name="T2" fmla="*/ 26 w 41"/>
                  <a:gd name="T3" fmla="*/ 14 h 16"/>
                  <a:gd name="T4" fmla="*/ 29 w 41"/>
                  <a:gd name="T5" fmla="*/ 13 h 16"/>
                  <a:gd name="T6" fmla="*/ 32 w 41"/>
                  <a:gd name="T7" fmla="*/ 12 h 16"/>
                  <a:gd name="T8" fmla="*/ 35 w 41"/>
                  <a:gd name="T9" fmla="*/ 10 h 16"/>
                  <a:gd name="T10" fmla="*/ 38 w 41"/>
                  <a:gd name="T11" fmla="*/ 9 h 16"/>
                  <a:gd name="T12" fmla="*/ 39 w 41"/>
                  <a:gd name="T13" fmla="*/ 7 h 16"/>
                  <a:gd name="T14" fmla="*/ 41 w 41"/>
                  <a:gd name="T15" fmla="*/ 5 h 16"/>
                  <a:gd name="T16" fmla="*/ 41 w 41"/>
                  <a:gd name="T17" fmla="*/ 3 h 16"/>
                  <a:gd name="T18" fmla="*/ 40 w 41"/>
                  <a:gd name="T19" fmla="*/ 1 h 16"/>
                  <a:gd name="T20" fmla="*/ 40 w 41"/>
                  <a:gd name="T21" fmla="*/ 3 h 16"/>
                  <a:gd name="T22" fmla="*/ 37 w 41"/>
                  <a:gd name="T23" fmla="*/ 7 h 16"/>
                  <a:gd name="T24" fmla="*/ 34 w 41"/>
                  <a:gd name="T25" fmla="*/ 9 h 16"/>
                  <a:gd name="T26" fmla="*/ 30 w 41"/>
                  <a:gd name="T27" fmla="*/ 11 h 16"/>
                  <a:gd name="T28" fmla="*/ 27 w 41"/>
                  <a:gd name="T29" fmla="*/ 12 h 16"/>
                  <a:gd name="T30" fmla="*/ 25 w 41"/>
                  <a:gd name="T31" fmla="*/ 12 h 16"/>
                  <a:gd name="T32" fmla="*/ 23 w 41"/>
                  <a:gd name="T33" fmla="*/ 13 h 16"/>
                  <a:gd name="T34" fmla="*/ 22 w 41"/>
                  <a:gd name="T35" fmla="*/ 13 h 16"/>
                  <a:gd name="T36" fmla="*/ 18 w 41"/>
                  <a:gd name="T37" fmla="*/ 8 h 16"/>
                  <a:gd name="T38" fmla="*/ 21 w 41"/>
                  <a:gd name="T39" fmla="*/ 7 h 16"/>
                  <a:gd name="T40" fmla="*/ 26 w 41"/>
                  <a:gd name="T41" fmla="*/ 6 h 16"/>
                  <a:gd name="T42" fmla="*/ 30 w 41"/>
                  <a:gd name="T43" fmla="*/ 3 h 16"/>
                  <a:gd name="T44" fmla="*/ 32 w 41"/>
                  <a:gd name="T45" fmla="*/ 0 h 16"/>
                  <a:gd name="T46" fmla="*/ 31 w 41"/>
                  <a:gd name="T47" fmla="*/ 0 h 16"/>
                  <a:gd name="T48" fmla="*/ 30 w 41"/>
                  <a:gd name="T49" fmla="*/ 0 h 16"/>
                  <a:gd name="T50" fmla="*/ 30 w 41"/>
                  <a:gd name="T51" fmla="*/ 1 h 16"/>
                  <a:gd name="T52" fmla="*/ 28 w 41"/>
                  <a:gd name="T53" fmla="*/ 3 h 16"/>
                  <a:gd name="T54" fmla="*/ 25 w 41"/>
                  <a:gd name="T55" fmla="*/ 4 h 16"/>
                  <a:gd name="T56" fmla="*/ 22 w 41"/>
                  <a:gd name="T57" fmla="*/ 5 h 16"/>
                  <a:gd name="T58" fmla="*/ 18 w 41"/>
                  <a:gd name="T59" fmla="*/ 6 h 16"/>
                  <a:gd name="T60" fmla="*/ 14 w 41"/>
                  <a:gd name="T61" fmla="*/ 7 h 16"/>
                  <a:gd name="T62" fmla="*/ 13 w 41"/>
                  <a:gd name="T63" fmla="*/ 5 h 16"/>
                  <a:gd name="T64" fmla="*/ 11 w 41"/>
                  <a:gd name="T65" fmla="*/ 3 h 16"/>
                  <a:gd name="T66" fmla="*/ 9 w 41"/>
                  <a:gd name="T67" fmla="*/ 2 h 16"/>
                  <a:gd name="T68" fmla="*/ 7 w 41"/>
                  <a:gd name="T69" fmla="*/ 2 h 16"/>
                  <a:gd name="T70" fmla="*/ 7 w 41"/>
                  <a:gd name="T71" fmla="*/ 5 h 16"/>
                  <a:gd name="T72" fmla="*/ 7 w 41"/>
                  <a:gd name="T73" fmla="*/ 6 h 16"/>
                  <a:gd name="T74" fmla="*/ 6 w 41"/>
                  <a:gd name="T75" fmla="*/ 16 h 16"/>
                  <a:gd name="T76" fmla="*/ 10 w 41"/>
                  <a:gd name="T77" fmla="*/ 16 h 16"/>
                  <a:gd name="T78" fmla="*/ 14 w 41"/>
                  <a:gd name="T79" fmla="*/ 15 h 16"/>
                  <a:gd name="T80" fmla="*/ 17 w 41"/>
                  <a:gd name="T81" fmla="*/ 14 h 16"/>
                  <a:gd name="T82" fmla="*/ 19 w 41"/>
                  <a:gd name="T83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1" h="16">
                    <a:moveTo>
                      <a:pt x="20" y="15"/>
                    </a:moveTo>
                    <a:lnTo>
                      <a:pt x="22" y="14"/>
                    </a:lnTo>
                    <a:lnTo>
                      <a:pt x="24" y="14"/>
                    </a:lnTo>
                    <a:lnTo>
                      <a:pt x="26" y="14"/>
                    </a:lnTo>
                    <a:lnTo>
                      <a:pt x="28" y="13"/>
                    </a:lnTo>
                    <a:lnTo>
                      <a:pt x="29" y="13"/>
                    </a:lnTo>
                    <a:lnTo>
                      <a:pt x="31" y="12"/>
                    </a:lnTo>
                    <a:lnTo>
                      <a:pt x="32" y="12"/>
                    </a:lnTo>
                    <a:lnTo>
                      <a:pt x="34" y="11"/>
                    </a:lnTo>
                    <a:lnTo>
                      <a:pt x="35" y="10"/>
                    </a:lnTo>
                    <a:lnTo>
                      <a:pt x="36" y="10"/>
                    </a:lnTo>
                    <a:lnTo>
                      <a:pt x="38" y="9"/>
                    </a:lnTo>
                    <a:lnTo>
                      <a:pt x="38" y="8"/>
                    </a:lnTo>
                    <a:lnTo>
                      <a:pt x="39" y="7"/>
                    </a:lnTo>
                    <a:lnTo>
                      <a:pt x="40" y="6"/>
                    </a:lnTo>
                    <a:lnTo>
                      <a:pt x="41" y="5"/>
                    </a:lnTo>
                    <a:lnTo>
                      <a:pt x="41" y="4"/>
                    </a:lnTo>
                    <a:lnTo>
                      <a:pt x="41" y="3"/>
                    </a:lnTo>
                    <a:lnTo>
                      <a:pt x="41" y="2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3"/>
                    </a:lnTo>
                    <a:lnTo>
                      <a:pt x="39" y="5"/>
                    </a:lnTo>
                    <a:lnTo>
                      <a:pt x="37" y="7"/>
                    </a:lnTo>
                    <a:lnTo>
                      <a:pt x="36" y="8"/>
                    </a:lnTo>
                    <a:lnTo>
                      <a:pt x="34" y="9"/>
                    </a:lnTo>
                    <a:lnTo>
                      <a:pt x="32" y="10"/>
                    </a:lnTo>
                    <a:lnTo>
                      <a:pt x="30" y="11"/>
                    </a:lnTo>
                    <a:lnTo>
                      <a:pt x="28" y="12"/>
                    </a:lnTo>
                    <a:lnTo>
                      <a:pt x="27" y="12"/>
                    </a:lnTo>
                    <a:lnTo>
                      <a:pt x="26" y="12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2" y="13"/>
                    </a:lnTo>
                    <a:lnTo>
                      <a:pt x="21" y="13"/>
                    </a:lnTo>
                    <a:lnTo>
                      <a:pt x="18" y="8"/>
                    </a:lnTo>
                    <a:lnTo>
                      <a:pt x="19" y="8"/>
                    </a:lnTo>
                    <a:lnTo>
                      <a:pt x="21" y="7"/>
                    </a:lnTo>
                    <a:lnTo>
                      <a:pt x="24" y="7"/>
                    </a:lnTo>
                    <a:lnTo>
                      <a:pt x="26" y="6"/>
                    </a:lnTo>
                    <a:lnTo>
                      <a:pt x="28" y="5"/>
                    </a:lnTo>
                    <a:lnTo>
                      <a:pt x="30" y="3"/>
                    </a:lnTo>
                    <a:lnTo>
                      <a:pt x="31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29" y="2"/>
                    </a:lnTo>
                    <a:lnTo>
                      <a:pt x="28" y="3"/>
                    </a:lnTo>
                    <a:lnTo>
                      <a:pt x="27" y="3"/>
                    </a:lnTo>
                    <a:lnTo>
                      <a:pt x="25" y="4"/>
                    </a:lnTo>
                    <a:lnTo>
                      <a:pt x="24" y="5"/>
                    </a:lnTo>
                    <a:lnTo>
                      <a:pt x="22" y="5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7"/>
                    </a:lnTo>
                    <a:lnTo>
                      <a:pt x="14" y="7"/>
                    </a:lnTo>
                    <a:lnTo>
                      <a:pt x="13" y="6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6" y="16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2" y="15"/>
                    </a:lnTo>
                    <a:lnTo>
                      <a:pt x="14" y="15"/>
                    </a:lnTo>
                    <a:lnTo>
                      <a:pt x="16" y="15"/>
                    </a:lnTo>
                    <a:lnTo>
                      <a:pt x="17" y="14"/>
                    </a:lnTo>
                    <a:lnTo>
                      <a:pt x="18" y="14"/>
                    </a:lnTo>
                    <a:lnTo>
                      <a:pt x="19" y="13"/>
                    </a:lnTo>
                    <a:lnTo>
                      <a:pt x="2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94" name="Freeform 359"/>
              <p:cNvSpPr>
                <a:spLocks/>
              </p:cNvSpPr>
              <p:nvPr/>
            </p:nvSpPr>
            <p:spPr bwMode="auto">
              <a:xfrm>
                <a:off x="4349" y="1821"/>
                <a:ext cx="14" cy="10"/>
              </a:xfrm>
              <a:custGeom>
                <a:avLst/>
                <a:gdLst>
                  <a:gd name="T0" fmla="*/ 12 w 14"/>
                  <a:gd name="T1" fmla="*/ 4 h 10"/>
                  <a:gd name="T2" fmla="*/ 10 w 14"/>
                  <a:gd name="T3" fmla="*/ 4 h 10"/>
                  <a:gd name="T4" fmla="*/ 10 w 14"/>
                  <a:gd name="T5" fmla="*/ 4 h 10"/>
                  <a:gd name="T6" fmla="*/ 9 w 14"/>
                  <a:gd name="T7" fmla="*/ 4 h 10"/>
                  <a:gd name="T8" fmla="*/ 9 w 14"/>
                  <a:gd name="T9" fmla="*/ 4 h 10"/>
                  <a:gd name="T10" fmla="*/ 8 w 14"/>
                  <a:gd name="T11" fmla="*/ 3 h 10"/>
                  <a:gd name="T12" fmla="*/ 8 w 14"/>
                  <a:gd name="T13" fmla="*/ 3 h 10"/>
                  <a:gd name="T14" fmla="*/ 7 w 14"/>
                  <a:gd name="T15" fmla="*/ 2 h 10"/>
                  <a:gd name="T16" fmla="*/ 6 w 14"/>
                  <a:gd name="T17" fmla="*/ 1 h 10"/>
                  <a:gd name="T18" fmla="*/ 6 w 14"/>
                  <a:gd name="T19" fmla="*/ 1 h 10"/>
                  <a:gd name="T20" fmla="*/ 5 w 14"/>
                  <a:gd name="T21" fmla="*/ 0 h 10"/>
                  <a:gd name="T22" fmla="*/ 5 w 14"/>
                  <a:gd name="T23" fmla="*/ 0 h 10"/>
                  <a:gd name="T24" fmla="*/ 4 w 14"/>
                  <a:gd name="T25" fmla="*/ 0 h 10"/>
                  <a:gd name="T26" fmla="*/ 4 w 14"/>
                  <a:gd name="T27" fmla="*/ 1 h 10"/>
                  <a:gd name="T28" fmla="*/ 5 w 14"/>
                  <a:gd name="T29" fmla="*/ 2 h 10"/>
                  <a:gd name="T30" fmla="*/ 6 w 14"/>
                  <a:gd name="T31" fmla="*/ 4 h 10"/>
                  <a:gd name="T32" fmla="*/ 6 w 14"/>
                  <a:gd name="T33" fmla="*/ 4 h 10"/>
                  <a:gd name="T34" fmla="*/ 0 w 14"/>
                  <a:gd name="T35" fmla="*/ 4 h 10"/>
                  <a:gd name="T36" fmla="*/ 4 w 14"/>
                  <a:gd name="T37" fmla="*/ 10 h 10"/>
                  <a:gd name="T38" fmla="*/ 4 w 14"/>
                  <a:gd name="T39" fmla="*/ 10 h 10"/>
                  <a:gd name="T40" fmla="*/ 5 w 14"/>
                  <a:gd name="T41" fmla="*/ 10 h 10"/>
                  <a:gd name="T42" fmla="*/ 6 w 14"/>
                  <a:gd name="T43" fmla="*/ 10 h 10"/>
                  <a:gd name="T44" fmla="*/ 7 w 14"/>
                  <a:gd name="T45" fmla="*/ 10 h 10"/>
                  <a:gd name="T46" fmla="*/ 7 w 14"/>
                  <a:gd name="T47" fmla="*/ 10 h 10"/>
                  <a:gd name="T48" fmla="*/ 8 w 14"/>
                  <a:gd name="T49" fmla="*/ 9 h 10"/>
                  <a:gd name="T50" fmla="*/ 9 w 14"/>
                  <a:gd name="T51" fmla="*/ 9 h 10"/>
                  <a:gd name="T52" fmla="*/ 10 w 14"/>
                  <a:gd name="T53" fmla="*/ 9 h 10"/>
                  <a:gd name="T54" fmla="*/ 11 w 14"/>
                  <a:gd name="T55" fmla="*/ 9 h 10"/>
                  <a:gd name="T56" fmla="*/ 11 w 14"/>
                  <a:gd name="T57" fmla="*/ 9 h 10"/>
                  <a:gd name="T58" fmla="*/ 12 w 14"/>
                  <a:gd name="T59" fmla="*/ 9 h 10"/>
                  <a:gd name="T60" fmla="*/ 12 w 14"/>
                  <a:gd name="T61" fmla="*/ 9 h 10"/>
                  <a:gd name="T62" fmla="*/ 13 w 14"/>
                  <a:gd name="T63" fmla="*/ 8 h 10"/>
                  <a:gd name="T64" fmla="*/ 13 w 14"/>
                  <a:gd name="T65" fmla="*/ 8 h 10"/>
                  <a:gd name="T66" fmla="*/ 13 w 14"/>
                  <a:gd name="T67" fmla="*/ 8 h 10"/>
                  <a:gd name="T68" fmla="*/ 14 w 14"/>
                  <a:gd name="T69" fmla="*/ 8 h 10"/>
                  <a:gd name="T70" fmla="*/ 12 w 14"/>
                  <a:gd name="T71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" h="10">
                    <a:moveTo>
                      <a:pt x="12" y="4"/>
                    </a:moveTo>
                    <a:lnTo>
                      <a:pt x="10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0" y="4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4" y="8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95" name="Freeform 360"/>
              <p:cNvSpPr>
                <a:spLocks/>
              </p:cNvSpPr>
              <p:nvPr/>
            </p:nvSpPr>
            <p:spPr bwMode="auto">
              <a:xfrm>
                <a:off x="4373" y="1810"/>
                <a:ext cx="4" cy="8"/>
              </a:xfrm>
              <a:custGeom>
                <a:avLst/>
                <a:gdLst>
                  <a:gd name="T0" fmla="*/ 4 w 4"/>
                  <a:gd name="T1" fmla="*/ 3 h 8"/>
                  <a:gd name="T2" fmla="*/ 3 w 4"/>
                  <a:gd name="T3" fmla="*/ 3 h 8"/>
                  <a:gd name="T4" fmla="*/ 3 w 4"/>
                  <a:gd name="T5" fmla="*/ 2 h 8"/>
                  <a:gd name="T6" fmla="*/ 2 w 4"/>
                  <a:gd name="T7" fmla="*/ 1 h 8"/>
                  <a:gd name="T8" fmla="*/ 1 w 4"/>
                  <a:gd name="T9" fmla="*/ 0 h 8"/>
                  <a:gd name="T10" fmla="*/ 1 w 4"/>
                  <a:gd name="T11" fmla="*/ 0 h 8"/>
                  <a:gd name="T12" fmla="*/ 0 w 4"/>
                  <a:gd name="T13" fmla="*/ 1 h 8"/>
                  <a:gd name="T14" fmla="*/ 0 w 4"/>
                  <a:gd name="T15" fmla="*/ 1 h 8"/>
                  <a:gd name="T16" fmla="*/ 0 w 4"/>
                  <a:gd name="T17" fmla="*/ 2 h 8"/>
                  <a:gd name="T18" fmla="*/ 1 w 4"/>
                  <a:gd name="T19" fmla="*/ 2 h 8"/>
                  <a:gd name="T20" fmla="*/ 1 w 4"/>
                  <a:gd name="T21" fmla="*/ 2 h 8"/>
                  <a:gd name="T22" fmla="*/ 2 w 4"/>
                  <a:gd name="T23" fmla="*/ 3 h 8"/>
                  <a:gd name="T24" fmla="*/ 2 w 4"/>
                  <a:gd name="T25" fmla="*/ 4 h 8"/>
                  <a:gd name="T26" fmla="*/ 2 w 4"/>
                  <a:gd name="T27" fmla="*/ 4 h 8"/>
                  <a:gd name="T28" fmla="*/ 3 w 4"/>
                  <a:gd name="T29" fmla="*/ 5 h 8"/>
                  <a:gd name="T30" fmla="*/ 3 w 4"/>
                  <a:gd name="T31" fmla="*/ 6 h 8"/>
                  <a:gd name="T32" fmla="*/ 2 w 4"/>
                  <a:gd name="T33" fmla="*/ 7 h 8"/>
                  <a:gd name="T34" fmla="*/ 3 w 4"/>
                  <a:gd name="T35" fmla="*/ 8 h 8"/>
                  <a:gd name="T36" fmla="*/ 3 w 4"/>
                  <a:gd name="T37" fmla="*/ 8 h 8"/>
                  <a:gd name="T38" fmla="*/ 3 w 4"/>
                  <a:gd name="T39" fmla="*/ 8 h 8"/>
                  <a:gd name="T40" fmla="*/ 4 w 4"/>
                  <a:gd name="T41" fmla="*/ 7 h 8"/>
                  <a:gd name="T42" fmla="*/ 4 w 4"/>
                  <a:gd name="T43" fmla="*/ 7 h 8"/>
                  <a:gd name="T44" fmla="*/ 4 w 4"/>
                  <a:gd name="T45" fmla="*/ 6 h 8"/>
                  <a:gd name="T46" fmla="*/ 4 w 4"/>
                  <a:gd name="T47" fmla="*/ 4 h 8"/>
                  <a:gd name="T48" fmla="*/ 4 w 4"/>
                  <a:gd name="T4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" h="8">
                    <a:moveTo>
                      <a:pt x="4" y="3"/>
                    </a:moveTo>
                    <a:lnTo>
                      <a:pt x="3" y="3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96" name="Freeform 361"/>
              <p:cNvSpPr>
                <a:spLocks/>
              </p:cNvSpPr>
              <p:nvPr/>
            </p:nvSpPr>
            <p:spPr bwMode="auto">
              <a:xfrm>
                <a:off x="4340" y="1795"/>
                <a:ext cx="32" cy="20"/>
              </a:xfrm>
              <a:custGeom>
                <a:avLst/>
                <a:gdLst>
                  <a:gd name="T0" fmla="*/ 30 w 32"/>
                  <a:gd name="T1" fmla="*/ 10 h 20"/>
                  <a:gd name="T2" fmla="*/ 28 w 32"/>
                  <a:gd name="T3" fmla="*/ 7 h 20"/>
                  <a:gd name="T4" fmla="*/ 32 w 32"/>
                  <a:gd name="T5" fmla="*/ 4 h 20"/>
                  <a:gd name="T6" fmla="*/ 28 w 32"/>
                  <a:gd name="T7" fmla="*/ 0 h 20"/>
                  <a:gd name="T8" fmla="*/ 26 w 32"/>
                  <a:gd name="T9" fmla="*/ 0 h 20"/>
                  <a:gd name="T10" fmla="*/ 29 w 32"/>
                  <a:gd name="T11" fmla="*/ 4 h 20"/>
                  <a:gd name="T12" fmla="*/ 25 w 32"/>
                  <a:gd name="T13" fmla="*/ 7 h 20"/>
                  <a:gd name="T14" fmla="*/ 26 w 32"/>
                  <a:gd name="T15" fmla="*/ 7 h 20"/>
                  <a:gd name="T16" fmla="*/ 26 w 32"/>
                  <a:gd name="T17" fmla="*/ 8 h 20"/>
                  <a:gd name="T18" fmla="*/ 27 w 32"/>
                  <a:gd name="T19" fmla="*/ 9 h 20"/>
                  <a:gd name="T20" fmla="*/ 27 w 32"/>
                  <a:gd name="T21" fmla="*/ 10 h 20"/>
                  <a:gd name="T22" fmla="*/ 14 w 32"/>
                  <a:gd name="T23" fmla="*/ 17 h 20"/>
                  <a:gd name="T24" fmla="*/ 3 w 32"/>
                  <a:gd name="T25" fmla="*/ 10 h 20"/>
                  <a:gd name="T26" fmla="*/ 6 w 32"/>
                  <a:gd name="T27" fmla="*/ 7 h 20"/>
                  <a:gd name="T28" fmla="*/ 2 w 32"/>
                  <a:gd name="T29" fmla="*/ 4 h 20"/>
                  <a:gd name="T30" fmla="*/ 4 w 32"/>
                  <a:gd name="T31" fmla="*/ 0 h 20"/>
                  <a:gd name="T32" fmla="*/ 2 w 32"/>
                  <a:gd name="T33" fmla="*/ 0 h 20"/>
                  <a:gd name="T34" fmla="*/ 0 w 32"/>
                  <a:gd name="T35" fmla="*/ 4 h 20"/>
                  <a:gd name="T36" fmla="*/ 3 w 32"/>
                  <a:gd name="T37" fmla="*/ 7 h 20"/>
                  <a:gd name="T38" fmla="*/ 0 w 32"/>
                  <a:gd name="T39" fmla="*/ 10 h 20"/>
                  <a:gd name="T40" fmla="*/ 14 w 32"/>
                  <a:gd name="T41" fmla="*/ 20 h 20"/>
                  <a:gd name="T42" fmla="*/ 30 w 32"/>
                  <a:gd name="T43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2" h="20">
                    <a:moveTo>
                      <a:pt x="30" y="10"/>
                    </a:moveTo>
                    <a:lnTo>
                      <a:pt x="28" y="7"/>
                    </a:lnTo>
                    <a:lnTo>
                      <a:pt x="32" y="4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9" y="4"/>
                    </a:lnTo>
                    <a:lnTo>
                      <a:pt x="25" y="7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9"/>
                    </a:lnTo>
                    <a:lnTo>
                      <a:pt x="27" y="10"/>
                    </a:lnTo>
                    <a:lnTo>
                      <a:pt x="14" y="17"/>
                    </a:lnTo>
                    <a:lnTo>
                      <a:pt x="3" y="10"/>
                    </a:lnTo>
                    <a:lnTo>
                      <a:pt x="6" y="7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3" y="7"/>
                    </a:lnTo>
                    <a:lnTo>
                      <a:pt x="0" y="10"/>
                    </a:lnTo>
                    <a:lnTo>
                      <a:pt x="14" y="20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97" name="Freeform 362"/>
              <p:cNvSpPr>
                <a:spLocks/>
              </p:cNvSpPr>
              <p:nvPr/>
            </p:nvSpPr>
            <p:spPr bwMode="auto">
              <a:xfrm>
                <a:off x="4331" y="1835"/>
                <a:ext cx="48" cy="14"/>
              </a:xfrm>
              <a:custGeom>
                <a:avLst/>
                <a:gdLst>
                  <a:gd name="T0" fmla="*/ 23 w 48"/>
                  <a:gd name="T1" fmla="*/ 0 h 14"/>
                  <a:gd name="T2" fmla="*/ 22 w 48"/>
                  <a:gd name="T3" fmla="*/ 2 h 14"/>
                  <a:gd name="T4" fmla="*/ 21 w 48"/>
                  <a:gd name="T5" fmla="*/ 4 h 14"/>
                  <a:gd name="T6" fmla="*/ 18 w 48"/>
                  <a:gd name="T7" fmla="*/ 7 h 14"/>
                  <a:gd name="T8" fmla="*/ 15 w 48"/>
                  <a:gd name="T9" fmla="*/ 9 h 14"/>
                  <a:gd name="T10" fmla="*/ 13 w 48"/>
                  <a:gd name="T11" fmla="*/ 9 h 14"/>
                  <a:gd name="T12" fmla="*/ 11 w 48"/>
                  <a:gd name="T13" fmla="*/ 10 h 14"/>
                  <a:gd name="T14" fmla="*/ 9 w 48"/>
                  <a:gd name="T15" fmla="*/ 11 h 14"/>
                  <a:gd name="T16" fmla="*/ 7 w 48"/>
                  <a:gd name="T17" fmla="*/ 11 h 14"/>
                  <a:gd name="T18" fmla="*/ 5 w 48"/>
                  <a:gd name="T19" fmla="*/ 12 h 14"/>
                  <a:gd name="T20" fmla="*/ 3 w 48"/>
                  <a:gd name="T21" fmla="*/ 12 h 14"/>
                  <a:gd name="T22" fmla="*/ 1 w 48"/>
                  <a:gd name="T23" fmla="*/ 12 h 14"/>
                  <a:gd name="T24" fmla="*/ 0 w 48"/>
                  <a:gd name="T25" fmla="*/ 14 h 14"/>
                  <a:gd name="T26" fmla="*/ 2 w 48"/>
                  <a:gd name="T27" fmla="*/ 14 h 14"/>
                  <a:gd name="T28" fmla="*/ 5 w 48"/>
                  <a:gd name="T29" fmla="*/ 14 h 14"/>
                  <a:gd name="T30" fmla="*/ 8 w 48"/>
                  <a:gd name="T31" fmla="*/ 13 h 14"/>
                  <a:gd name="T32" fmla="*/ 11 w 48"/>
                  <a:gd name="T33" fmla="*/ 13 h 14"/>
                  <a:gd name="T34" fmla="*/ 13 w 48"/>
                  <a:gd name="T35" fmla="*/ 12 h 14"/>
                  <a:gd name="T36" fmla="*/ 16 w 48"/>
                  <a:gd name="T37" fmla="*/ 11 h 14"/>
                  <a:gd name="T38" fmla="*/ 18 w 48"/>
                  <a:gd name="T39" fmla="*/ 10 h 14"/>
                  <a:gd name="T40" fmla="*/ 19 w 48"/>
                  <a:gd name="T41" fmla="*/ 8 h 14"/>
                  <a:gd name="T42" fmla="*/ 21 w 48"/>
                  <a:gd name="T43" fmla="*/ 7 h 14"/>
                  <a:gd name="T44" fmla="*/ 22 w 48"/>
                  <a:gd name="T45" fmla="*/ 6 h 14"/>
                  <a:gd name="T46" fmla="*/ 22 w 48"/>
                  <a:gd name="T47" fmla="*/ 5 h 14"/>
                  <a:gd name="T48" fmla="*/ 23 w 48"/>
                  <a:gd name="T49" fmla="*/ 3 h 14"/>
                  <a:gd name="T50" fmla="*/ 24 w 48"/>
                  <a:gd name="T51" fmla="*/ 5 h 14"/>
                  <a:gd name="T52" fmla="*/ 25 w 48"/>
                  <a:gd name="T53" fmla="*/ 7 h 14"/>
                  <a:gd name="T54" fmla="*/ 26 w 48"/>
                  <a:gd name="T55" fmla="*/ 8 h 14"/>
                  <a:gd name="T56" fmla="*/ 28 w 48"/>
                  <a:gd name="T57" fmla="*/ 10 h 14"/>
                  <a:gd name="T58" fmla="*/ 30 w 48"/>
                  <a:gd name="T59" fmla="*/ 11 h 14"/>
                  <a:gd name="T60" fmla="*/ 32 w 48"/>
                  <a:gd name="T61" fmla="*/ 13 h 14"/>
                  <a:gd name="T62" fmla="*/ 35 w 48"/>
                  <a:gd name="T63" fmla="*/ 14 h 14"/>
                  <a:gd name="T64" fmla="*/ 38 w 48"/>
                  <a:gd name="T65" fmla="*/ 14 h 14"/>
                  <a:gd name="T66" fmla="*/ 41 w 48"/>
                  <a:gd name="T67" fmla="*/ 14 h 14"/>
                  <a:gd name="T68" fmla="*/ 43 w 48"/>
                  <a:gd name="T69" fmla="*/ 14 h 14"/>
                  <a:gd name="T70" fmla="*/ 46 w 48"/>
                  <a:gd name="T71" fmla="*/ 14 h 14"/>
                  <a:gd name="T72" fmla="*/ 48 w 48"/>
                  <a:gd name="T73" fmla="*/ 14 h 14"/>
                  <a:gd name="T74" fmla="*/ 47 w 48"/>
                  <a:gd name="T75" fmla="*/ 12 h 14"/>
                  <a:gd name="T76" fmla="*/ 45 w 48"/>
                  <a:gd name="T77" fmla="*/ 12 h 14"/>
                  <a:gd name="T78" fmla="*/ 43 w 48"/>
                  <a:gd name="T79" fmla="*/ 12 h 14"/>
                  <a:gd name="T80" fmla="*/ 41 w 48"/>
                  <a:gd name="T81" fmla="*/ 12 h 14"/>
                  <a:gd name="T82" fmla="*/ 38 w 48"/>
                  <a:gd name="T83" fmla="*/ 12 h 14"/>
                  <a:gd name="T84" fmla="*/ 36 w 48"/>
                  <a:gd name="T85" fmla="*/ 12 h 14"/>
                  <a:gd name="T86" fmla="*/ 34 w 48"/>
                  <a:gd name="T87" fmla="*/ 11 h 14"/>
                  <a:gd name="T88" fmla="*/ 31 w 48"/>
                  <a:gd name="T89" fmla="*/ 10 h 14"/>
                  <a:gd name="T90" fmla="*/ 29 w 48"/>
                  <a:gd name="T91" fmla="*/ 8 h 14"/>
                  <a:gd name="T92" fmla="*/ 26 w 48"/>
                  <a:gd name="T93" fmla="*/ 5 h 14"/>
                  <a:gd name="T94" fmla="*/ 25 w 48"/>
                  <a:gd name="T95" fmla="*/ 2 h 14"/>
                  <a:gd name="T96" fmla="*/ 23 w 48"/>
                  <a:gd name="T9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14">
                    <a:moveTo>
                      <a:pt x="23" y="0"/>
                    </a:moveTo>
                    <a:lnTo>
                      <a:pt x="23" y="0"/>
                    </a:lnTo>
                    <a:lnTo>
                      <a:pt x="23" y="1"/>
                    </a:lnTo>
                    <a:lnTo>
                      <a:pt x="22" y="2"/>
                    </a:lnTo>
                    <a:lnTo>
                      <a:pt x="22" y="3"/>
                    </a:lnTo>
                    <a:lnTo>
                      <a:pt x="21" y="4"/>
                    </a:lnTo>
                    <a:lnTo>
                      <a:pt x="19" y="5"/>
                    </a:lnTo>
                    <a:lnTo>
                      <a:pt x="18" y="7"/>
                    </a:lnTo>
                    <a:lnTo>
                      <a:pt x="16" y="8"/>
                    </a:lnTo>
                    <a:lnTo>
                      <a:pt x="15" y="9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0" y="11"/>
                    </a:lnTo>
                    <a:lnTo>
                      <a:pt x="9" y="11"/>
                    </a:lnTo>
                    <a:lnTo>
                      <a:pt x="8" y="11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9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6" y="11"/>
                    </a:lnTo>
                    <a:lnTo>
                      <a:pt x="17" y="10"/>
                    </a:lnTo>
                    <a:lnTo>
                      <a:pt x="18" y="10"/>
                    </a:lnTo>
                    <a:lnTo>
                      <a:pt x="19" y="9"/>
                    </a:lnTo>
                    <a:lnTo>
                      <a:pt x="19" y="8"/>
                    </a:lnTo>
                    <a:lnTo>
                      <a:pt x="20" y="8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2" y="6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24" y="4"/>
                    </a:lnTo>
                    <a:lnTo>
                      <a:pt x="24" y="5"/>
                    </a:lnTo>
                    <a:lnTo>
                      <a:pt x="25" y="6"/>
                    </a:lnTo>
                    <a:lnTo>
                      <a:pt x="25" y="7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9"/>
                    </a:lnTo>
                    <a:lnTo>
                      <a:pt x="28" y="10"/>
                    </a:lnTo>
                    <a:lnTo>
                      <a:pt x="29" y="11"/>
                    </a:lnTo>
                    <a:lnTo>
                      <a:pt x="30" y="11"/>
                    </a:lnTo>
                    <a:lnTo>
                      <a:pt x="31" y="12"/>
                    </a:lnTo>
                    <a:lnTo>
                      <a:pt x="32" y="13"/>
                    </a:lnTo>
                    <a:lnTo>
                      <a:pt x="34" y="13"/>
                    </a:lnTo>
                    <a:lnTo>
                      <a:pt x="35" y="14"/>
                    </a:lnTo>
                    <a:lnTo>
                      <a:pt x="36" y="14"/>
                    </a:lnTo>
                    <a:lnTo>
                      <a:pt x="38" y="14"/>
                    </a:lnTo>
                    <a:lnTo>
                      <a:pt x="39" y="14"/>
                    </a:lnTo>
                    <a:lnTo>
                      <a:pt x="41" y="14"/>
                    </a:lnTo>
                    <a:lnTo>
                      <a:pt x="42" y="14"/>
                    </a:lnTo>
                    <a:lnTo>
                      <a:pt x="43" y="14"/>
                    </a:lnTo>
                    <a:lnTo>
                      <a:pt x="45" y="14"/>
                    </a:lnTo>
                    <a:lnTo>
                      <a:pt x="46" y="14"/>
                    </a:lnTo>
                    <a:lnTo>
                      <a:pt x="47" y="14"/>
                    </a:lnTo>
                    <a:lnTo>
                      <a:pt x="48" y="14"/>
                    </a:lnTo>
                    <a:lnTo>
                      <a:pt x="47" y="12"/>
                    </a:lnTo>
                    <a:lnTo>
                      <a:pt x="47" y="12"/>
                    </a:lnTo>
                    <a:lnTo>
                      <a:pt x="46" y="12"/>
                    </a:lnTo>
                    <a:lnTo>
                      <a:pt x="45" y="12"/>
                    </a:lnTo>
                    <a:lnTo>
                      <a:pt x="44" y="12"/>
                    </a:lnTo>
                    <a:lnTo>
                      <a:pt x="43" y="12"/>
                    </a:lnTo>
                    <a:lnTo>
                      <a:pt x="42" y="12"/>
                    </a:lnTo>
                    <a:lnTo>
                      <a:pt x="41" y="12"/>
                    </a:lnTo>
                    <a:lnTo>
                      <a:pt x="40" y="12"/>
                    </a:lnTo>
                    <a:lnTo>
                      <a:pt x="38" y="12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5" y="11"/>
                    </a:lnTo>
                    <a:lnTo>
                      <a:pt x="34" y="11"/>
                    </a:lnTo>
                    <a:lnTo>
                      <a:pt x="33" y="10"/>
                    </a:lnTo>
                    <a:lnTo>
                      <a:pt x="31" y="10"/>
                    </a:lnTo>
                    <a:lnTo>
                      <a:pt x="30" y="9"/>
                    </a:lnTo>
                    <a:lnTo>
                      <a:pt x="29" y="8"/>
                    </a:lnTo>
                    <a:lnTo>
                      <a:pt x="28" y="7"/>
                    </a:lnTo>
                    <a:lnTo>
                      <a:pt x="26" y="5"/>
                    </a:lnTo>
                    <a:lnTo>
                      <a:pt x="25" y="4"/>
                    </a:lnTo>
                    <a:lnTo>
                      <a:pt x="25" y="2"/>
                    </a:lnTo>
                    <a:lnTo>
                      <a:pt x="24" y="1"/>
                    </a:lnTo>
                    <a:lnTo>
                      <a:pt x="23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98" name="Freeform 363"/>
              <p:cNvSpPr>
                <a:spLocks/>
              </p:cNvSpPr>
              <p:nvPr/>
            </p:nvSpPr>
            <p:spPr bwMode="auto">
              <a:xfrm>
                <a:off x="4302" y="1807"/>
                <a:ext cx="6" cy="12"/>
              </a:xfrm>
              <a:custGeom>
                <a:avLst/>
                <a:gdLst>
                  <a:gd name="T0" fmla="*/ 6 w 6"/>
                  <a:gd name="T1" fmla="*/ 6 h 12"/>
                  <a:gd name="T2" fmla="*/ 5 w 6"/>
                  <a:gd name="T3" fmla="*/ 6 h 12"/>
                  <a:gd name="T4" fmla="*/ 5 w 6"/>
                  <a:gd name="T5" fmla="*/ 6 h 12"/>
                  <a:gd name="T6" fmla="*/ 4 w 6"/>
                  <a:gd name="T7" fmla="*/ 6 h 12"/>
                  <a:gd name="T8" fmla="*/ 4 w 6"/>
                  <a:gd name="T9" fmla="*/ 6 h 12"/>
                  <a:gd name="T10" fmla="*/ 4 w 6"/>
                  <a:gd name="T11" fmla="*/ 5 h 12"/>
                  <a:gd name="T12" fmla="*/ 3 w 6"/>
                  <a:gd name="T13" fmla="*/ 4 h 12"/>
                  <a:gd name="T14" fmla="*/ 3 w 6"/>
                  <a:gd name="T15" fmla="*/ 3 h 12"/>
                  <a:gd name="T16" fmla="*/ 2 w 6"/>
                  <a:gd name="T17" fmla="*/ 2 h 12"/>
                  <a:gd name="T18" fmla="*/ 2 w 6"/>
                  <a:gd name="T19" fmla="*/ 1 h 12"/>
                  <a:gd name="T20" fmla="*/ 1 w 6"/>
                  <a:gd name="T21" fmla="*/ 1 h 12"/>
                  <a:gd name="T22" fmla="*/ 1 w 6"/>
                  <a:gd name="T23" fmla="*/ 0 h 12"/>
                  <a:gd name="T24" fmla="*/ 1 w 6"/>
                  <a:gd name="T25" fmla="*/ 0 h 12"/>
                  <a:gd name="T26" fmla="*/ 0 w 6"/>
                  <a:gd name="T27" fmla="*/ 1 h 12"/>
                  <a:gd name="T28" fmla="*/ 0 w 6"/>
                  <a:gd name="T29" fmla="*/ 2 h 12"/>
                  <a:gd name="T30" fmla="*/ 0 w 6"/>
                  <a:gd name="T31" fmla="*/ 4 h 12"/>
                  <a:gd name="T32" fmla="*/ 1 w 6"/>
                  <a:gd name="T33" fmla="*/ 6 h 12"/>
                  <a:gd name="T34" fmla="*/ 2 w 6"/>
                  <a:gd name="T35" fmla="*/ 8 h 12"/>
                  <a:gd name="T36" fmla="*/ 2 w 6"/>
                  <a:gd name="T37" fmla="*/ 9 h 12"/>
                  <a:gd name="T38" fmla="*/ 3 w 6"/>
                  <a:gd name="T39" fmla="*/ 10 h 12"/>
                  <a:gd name="T40" fmla="*/ 3 w 6"/>
                  <a:gd name="T41" fmla="*/ 11 h 12"/>
                  <a:gd name="T42" fmla="*/ 3 w 6"/>
                  <a:gd name="T43" fmla="*/ 11 h 12"/>
                  <a:gd name="T44" fmla="*/ 4 w 6"/>
                  <a:gd name="T45" fmla="*/ 11 h 12"/>
                  <a:gd name="T46" fmla="*/ 5 w 6"/>
                  <a:gd name="T47" fmla="*/ 12 h 12"/>
                  <a:gd name="T48" fmla="*/ 6 w 6"/>
                  <a:gd name="T49" fmla="*/ 12 h 12"/>
                  <a:gd name="T50" fmla="*/ 6 w 6"/>
                  <a:gd name="T51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" h="12">
                    <a:moveTo>
                      <a:pt x="6" y="6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99" name="Freeform 364"/>
              <p:cNvSpPr>
                <a:spLocks/>
              </p:cNvSpPr>
              <p:nvPr/>
            </p:nvSpPr>
            <p:spPr bwMode="auto">
              <a:xfrm>
                <a:off x="4346" y="1786"/>
                <a:ext cx="19" cy="21"/>
              </a:xfrm>
              <a:custGeom>
                <a:avLst/>
                <a:gdLst>
                  <a:gd name="T0" fmla="*/ 19 w 19"/>
                  <a:gd name="T1" fmla="*/ 10 h 21"/>
                  <a:gd name="T2" fmla="*/ 19 w 19"/>
                  <a:gd name="T3" fmla="*/ 0 h 21"/>
                  <a:gd name="T4" fmla="*/ 0 w 19"/>
                  <a:gd name="T5" fmla="*/ 0 h 21"/>
                  <a:gd name="T6" fmla="*/ 0 w 19"/>
                  <a:gd name="T7" fmla="*/ 8 h 21"/>
                  <a:gd name="T8" fmla="*/ 8 w 19"/>
                  <a:gd name="T9" fmla="*/ 21 h 21"/>
                  <a:gd name="T10" fmla="*/ 19 w 19"/>
                  <a:gd name="T11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1">
                    <a:moveTo>
                      <a:pt x="19" y="10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21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00" name="Freeform 365"/>
              <p:cNvSpPr>
                <a:spLocks/>
              </p:cNvSpPr>
              <p:nvPr/>
            </p:nvSpPr>
            <p:spPr bwMode="auto">
              <a:xfrm>
                <a:off x="4333" y="1737"/>
                <a:ext cx="44" cy="27"/>
              </a:xfrm>
              <a:custGeom>
                <a:avLst/>
                <a:gdLst>
                  <a:gd name="T0" fmla="*/ 36 w 44"/>
                  <a:gd name="T1" fmla="*/ 10 h 27"/>
                  <a:gd name="T2" fmla="*/ 35 w 44"/>
                  <a:gd name="T3" fmla="*/ 9 h 27"/>
                  <a:gd name="T4" fmla="*/ 34 w 44"/>
                  <a:gd name="T5" fmla="*/ 8 h 27"/>
                  <a:gd name="T6" fmla="*/ 33 w 44"/>
                  <a:gd name="T7" fmla="*/ 7 h 27"/>
                  <a:gd name="T8" fmla="*/ 32 w 44"/>
                  <a:gd name="T9" fmla="*/ 6 h 27"/>
                  <a:gd name="T10" fmla="*/ 30 w 44"/>
                  <a:gd name="T11" fmla="*/ 5 h 27"/>
                  <a:gd name="T12" fmla="*/ 28 w 44"/>
                  <a:gd name="T13" fmla="*/ 4 h 27"/>
                  <a:gd name="T14" fmla="*/ 26 w 44"/>
                  <a:gd name="T15" fmla="*/ 3 h 27"/>
                  <a:gd name="T16" fmla="*/ 24 w 44"/>
                  <a:gd name="T17" fmla="*/ 2 h 27"/>
                  <a:gd name="T18" fmla="*/ 22 w 44"/>
                  <a:gd name="T19" fmla="*/ 1 h 27"/>
                  <a:gd name="T20" fmla="*/ 20 w 44"/>
                  <a:gd name="T21" fmla="*/ 1 h 27"/>
                  <a:gd name="T22" fmla="*/ 17 w 44"/>
                  <a:gd name="T23" fmla="*/ 0 h 27"/>
                  <a:gd name="T24" fmla="*/ 15 w 44"/>
                  <a:gd name="T25" fmla="*/ 0 h 27"/>
                  <a:gd name="T26" fmla="*/ 12 w 44"/>
                  <a:gd name="T27" fmla="*/ 0 h 27"/>
                  <a:gd name="T28" fmla="*/ 10 w 44"/>
                  <a:gd name="T29" fmla="*/ 0 h 27"/>
                  <a:gd name="T30" fmla="*/ 8 w 44"/>
                  <a:gd name="T31" fmla="*/ 0 h 27"/>
                  <a:gd name="T32" fmla="*/ 6 w 44"/>
                  <a:gd name="T33" fmla="*/ 1 h 27"/>
                  <a:gd name="T34" fmla="*/ 3 w 44"/>
                  <a:gd name="T35" fmla="*/ 3 h 27"/>
                  <a:gd name="T36" fmla="*/ 1 w 44"/>
                  <a:gd name="T37" fmla="*/ 5 h 27"/>
                  <a:gd name="T38" fmla="*/ 0 w 44"/>
                  <a:gd name="T39" fmla="*/ 7 h 27"/>
                  <a:gd name="T40" fmla="*/ 0 w 44"/>
                  <a:gd name="T41" fmla="*/ 10 h 27"/>
                  <a:gd name="T42" fmla="*/ 0 w 44"/>
                  <a:gd name="T43" fmla="*/ 12 h 27"/>
                  <a:gd name="T44" fmla="*/ 0 w 44"/>
                  <a:gd name="T45" fmla="*/ 13 h 27"/>
                  <a:gd name="T46" fmla="*/ 1 w 44"/>
                  <a:gd name="T47" fmla="*/ 15 h 27"/>
                  <a:gd name="T48" fmla="*/ 2 w 44"/>
                  <a:gd name="T49" fmla="*/ 15 h 27"/>
                  <a:gd name="T50" fmla="*/ 3 w 44"/>
                  <a:gd name="T51" fmla="*/ 15 h 27"/>
                  <a:gd name="T52" fmla="*/ 4 w 44"/>
                  <a:gd name="T53" fmla="*/ 16 h 27"/>
                  <a:gd name="T54" fmla="*/ 6 w 44"/>
                  <a:gd name="T55" fmla="*/ 16 h 27"/>
                  <a:gd name="T56" fmla="*/ 8 w 44"/>
                  <a:gd name="T57" fmla="*/ 17 h 27"/>
                  <a:gd name="T58" fmla="*/ 10 w 44"/>
                  <a:gd name="T59" fmla="*/ 18 h 27"/>
                  <a:gd name="T60" fmla="*/ 13 w 44"/>
                  <a:gd name="T61" fmla="*/ 19 h 27"/>
                  <a:gd name="T62" fmla="*/ 16 w 44"/>
                  <a:gd name="T63" fmla="*/ 20 h 27"/>
                  <a:gd name="T64" fmla="*/ 19 w 44"/>
                  <a:gd name="T65" fmla="*/ 21 h 27"/>
                  <a:gd name="T66" fmla="*/ 22 w 44"/>
                  <a:gd name="T67" fmla="*/ 22 h 27"/>
                  <a:gd name="T68" fmla="*/ 24 w 44"/>
                  <a:gd name="T69" fmla="*/ 23 h 27"/>
                  <a:gd name="T70" fmla="*/ 27 w 44"/>
                  <a:gd name="T71" fmla="*/ 24 h 27"/>
                  <a:gd name="T72" fmla="*/ 30 w 44"/>
                  <a:gd name="T73" fmla="*/ 25 h 27"/>
                  <a:gd name="T74" fmla="*/ 32 w 44"/>
                  <a:gd name="T75" fmla="*/ 26 h 27"/>
                  <a:gd name="T76" fmla="*/ 34 w 44"/>
                  <a:gd name="T77" fmla="*/ 27 h 27"/>
                  <a:gd name="T78" fmla="*/ 35 w 44"/>
                  <a:gd name="T79" fmla="*/ 27 h 27"/>
                  <a:gd name="T80" fmla="*/ 36 w 44"/>
                  <a:gd name="T81" fmla="*/ 27 h 27"/>
                  <a:gd name="T82" fmla="*/ 38 w 44"/>
                  <a:gd name="T83" fmla="*/ 27 h 27"/>
                  <a:gd name="T84" fmla="*/ 39 w 44"/>
                  <a:gd name="T85" fmla="*/ 27 h 27"/>
                  <a:gd name="T86" fmla="*/ 40 w 44"/>
                  <a:gd name="T87" fmla="*/ 27 h 27"/>
                  <a:gd name="T88" fmla="*/ 41 w 44"/>
                  <a:gd name="T89" fmla="*/ 27 h 27"/>
                  <a:gd name="T90" fmla="*/ 42 w 44"/>
                  <a:gd name="T91" fmla="*/ 26 h 27"/>
                  <a:gd name="T92" fmla="*/ 43 w 44"/>
                  <a:gd name="T93" fmla="*/ 25 h 27"/>
                  <a:gd name="T94" fmla="*/ 44 w 44"/>
                  <a:gd name="T95" fmla="*/ 24 h 27"/>
                  <a:gd name="T96" fmla="*/ 44 w 44"/>
                  <a:gd name="T97" fmla="*/ 22 h 27"/>
                  <a:gd name="T98" fmla="*/ 44 w 44"/>
                  <a:gd name="T99" fmla="*/ 20 h 27"/>
                  <a:gd name="T100" fmla="*/ 44 w 44"/>
                  <a:gd name="T101" fmla="*/ 18 h 27"/>
                  <a:gd name="T102" fmla="*/ 43 w 44"/>
                  <a:gd name="T103" fmla="*/ 16 h 27"/>
                  <a:gd name="T104" fmla="*/ 42 w 44"/>
                  <a:gd name="T105" fmla="*/ 14 h 27"/>
                  <a:gd name="T106" fmla="*/ 40 w 44"/>
                  <a:gd name="T107" fmla="*/ 12 h 27"/>
                  <a:gd name="T108" fmla="*/ 39 w 44"/>
                  <a:gd name="T109" fmla="*/ 11 h 27"/>
                  <a:gd name="T110" fmla="*/ 37 w 44"/>
                  <a:gd name="T111" fmla="*/ 10 h 27"/>
                  <a:gd name="T112" fmla="*/ 36 w 44"/>
                  <a:gd name="T11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4" h="27">
                    <a:moveTo>
                      <a:pt x="36" y="10"/>
                    </a:moveTo>
                    <a:lnTo>
                      <a:pt x="35" y="9"/>
                    </a:lnTo>
                    <a:lnTo>
                      <a:pt x="34" y="8"/>
                    </a:lnTo>
                    <a:lnTo>
                      <a:pt x="33" y="7"/>
                    </a:lnTo>
                    <a:lnTo>
                      <a:pt x="32" y="6"/>
                    </a:lnTo>
                    <a:lnTo>
                      <a:pt x="30" y="5"/>
                    </a:lnTo>
                    <a:lnTo>
                      <a:pt x="28" y="4"/>
                    </a:lnTo>
                    <a:lnTo>
                      <a:pt x="26" y="3"/>
                    </a:lnTo>
                    <a:lnTo>
                      <a:pt x="24" y="2"/>
                    </a:lnTo>
                    <a:lnTo>
                      <a:pt x="22" y="1"/>
                    </a:lnTo>
                    <a:lnTo>
                      <a:pt x="20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1" y="15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8" y="17"/>
                    </a:lnTo>
                    <a:lnTo>
                      <a:pt x="10" y="18"/>
                    </a:lnTo>
                    <a:lnTo>
                      <a:pt x="13" y="19"/>
                    </a:lnTo>
                    <a:lnTo>
                      <a:pt x="16" y="20"/>
                    </a:lnTo>
                    <a:lnTo>
                      <a:pt x="19" y="21"/>
                    </a:lnTo>
                    <a:lnTo>
                      <a:pt x="22" y="22"/>
                    </a:lnTo>
                    <a:lnTo>
                      <a:pt x="24" y="23"/>
                    </a:lnTo>
                    <a:lnTo>
                      <a:pt x="27" y="24"/>
                    </a:lnTo>
                    <a:lnTo>
                      <a:pt x="30" y="25"/>
                    </a:lnTo>
                    <a:lnTo>
                      <a:pt x="32" y="26"/>
                    </a:lnTo>
                    <a:lnTo>
                      <a:pt x="34" y="27"/>
                    </a:lnTo>
                    <a:lnTo>
                      <a:pt x="35" y="27"/>
                    </a:lnTo>
                    <a:lnTo>
                      <a:pt x="36" y="27"/>
                    </a:lnTo>
                    <a:lnTo>
                      <a:pt x="38" y="27"/>
                    </a:lnTo>
                    <a:lnTo>
                      <a:pt x="39" y="27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2" y="26"/>
                    </a:lnTo>
                    <a:lnTo>
                      <a:pt x="43" y="25"/>
                    </a:lnTo>
                    <a:lnTo>
                      <a:pt x="44" y="24"/>
                    </a:lnTo>
                    <a:lnTo>
                      <a:pt x="44" y="22"/>
                    </a:lnTo>
                    <a:lnTo>
                      <a:pt x="44" y="20"/>
                    </a:lnTo>
                    <a:lnTo>
                      <a:pt x="44" y="18"/>
                    </a:lnTo>
                    <a:lnTo>
                      <a:pt x="43" y="16"/>
                    </a:lnTo>
                    <a:lnTo>
                      <a:pt x="42" y="14"/>
                    </a:lnTo>
                    <a:lnTo>
                      <a:pt x="40" y="12"/>
                    </a:lnTo>
                    <a:lnTo>
                      <a:pt x="39" y="11"/>
                    </a:lnTo>
                    <a:lnTo>
                      <a:pt x="37" y="10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01" name="Freeform 366"/>
              <p:cNvSpPr>
                <a:spLocks/>
              </p:cNvSpPr>
              <p:nvPr/>
            </p:nvSpPr>
            <p:spPr bwMode="auto">
              <a:xfrm>
                <a:off x="4327" y="1744"/>
                <a:ext cx="53" cy="47"/>
              </a:xfrm>
              <a:custGeom>
                <a:avLst/>
                <a:gdLst>
                  <a:gd name="T0" fmla="*/ 45 w 53"/>
                  <a:gd name="T1" fmla="*/ 15 h 47"/>
                  <a:gd name="T2" fmla="*/ 45 w 53"/>
                  <a:gd name="T3" fmla="*/ 15 h 47"/>
                  <a:gd name="T4" fmla="*/ 44 w 53"/>
                  <a:gd name="T5" fmla="*/ 13 h 47"/>
                  <a:gd name="T6" fmla="*/ 42 w 53"/>
                  <a:gd name="T7" fmla="*/ 10 h 47"/>
                  <a:gd name="T8" fmla="*/ 40 w 53"/>
                  <a:gd name="T9" fmla="*/ 8 h 47"/>
                  <a:gd name="T10" fmla="*/ 38 w 53"/>
                  <a:gd name="T11" fmla="*/ 5 h 47"/>
                  <a:gd name="T12" fmla="*/ 35 w 53"/>
                  <a:gd name="T13" fmla="*/ 3 h 47"/>
                  <a:gd name="T14" fmla="*/ 32 w 53"/>
                  <a:gd name="T15" fmla="*/ 2 h 47"/>
                  <a:gd name="T16" fmla="*/ 28 w 53"/>
                  <a:gd name="T17" fmla="*/ 1 h 47"/>
                  <a:gd name="T18" fmla="*/ 25 w 53"/>
                  <a:gd name="T19" fmla="*/ 1 h 47"/>
                  <a:gd name="T20" fmla="*/ 21 w 53"/>
                  <a:gd name="T21" fmla="*/ 1 h 47"/>
                  <a:gd name="T22" fmla="*/ 16 w 53"/>
                  <a:gd name="T23" fmla="*/ 1 h 47"/>
                  <a:gd name="T24" fmla="*/ 12 w 53"/>
                  <a:gd name="T25" fmla="*/ 3 h 47"/>
                  <a:gd name="T26" fmla="*/ 8 w 53"/>
                  <a:gd name="T27" fmla="*/ 6 h 47"/>
                  <a:gd name="T28" fmla="*/ 5 w 53"/>
                  <a:gd name="T29" fmla="*/ 9 h 47"/>
                  <a:gd name="T30" fmla="*/ 3 w 53"/>
                  <a:gd name="T31" fmla="*/ 13 h 47"/>
                  <a:gd name="T32" fmla="*/ 1 w 53"/>
                  <a:gd name="T33" fmla="*/ 17 h 47"/>
                  <a:gd name="T34" fmla="*/ 0 w 53"/>
                  <a:gd name="T35" fmla="*/ 22 h 47"/>
                  <a:gd name="T36" fmla="*/ 0 w 53"/>
                  <a:gd name="T37" fmla="*/ 26 h 47"/>
                  <a:gd name="T38" fmla="*/ 1 w 53"/>
                  <a:gd name="T39" fmla="*/ 31 h 47"/>
                  <a:gd name="T40" fmla="*/ 3 w 53"/>
                  <a:gd name="T41" fmla="*/ 35 h 47"/>
                  <a:gd name="T42" fmla="*/ 5 w 53"/>
                  <a:gd name="T43" fmla="*/ 39 h 47"/>
                  <a:gd name="T44" fmla="*/ 8 w 53"/>
                  <a:gd name="T45" fmla="*/ 42 h 47"/>
                  <a:gd name="T46" fmla="*/ 12 w 53"/>
                  <a:gd name="T47" fmla="*/ 45 h 47"/>
                  <a:gd name="T48" fmla="*/ 16 w 53"/>
                  <a:gd name="T49" fmla="*/ 46 h 47"/>
                  <a:gd name="T50" fmla="*/ 21 w 53"/>
                  <a:gd name="T51" fmla="*/ 47 h 47"/>
                  <a:gd name="T52" fmla="*/ 25 w 53"/>
                  <a:gd name="T53" fmla="*/ 47 h 47"/>
                  <a:gd name="T54" fmla="*/ 28 w 53"/>
                  <a:gd name="T55" fmla="*/ 47 h 47"/>
                  <a:gd name="T56" fmla="*/ 31 w 53"/>
                  <a:gd name="T57" fmla="*/ 46 h 47"/>
                  <a:gd name="T58" fmla="*/ 34 w 53"/>
                  <a:gd name="T59" fmla="*/ 45 h 47"/>
                  <a:gd name="T60" fmla="*/ 37 w 53"/>
                  <a:gd name="T61" fmla="*/ 43 h 47"/>
                  <a:gd name="T62" fmla="*/ 39 w 53"/>
                  <a:gd name="T63" fmla="*/ 41 h 47"/>
                  <a:gd name="T64" fmla="*/ 42 w 53"/>
                  <a:gd name="T65" fmla="*/ 38 h 47"/>
                  <a:gd name="T66" fmla="*/ 43 w 53"/>
                  <a:gd name="T67" fmla="*/ 36 h 47"/>
                  <a:gd name="T68" fmla="*/ 44 w 53"/>
                  <a:gd name="T69" fmla="*/ 34 h 47"/>
                  <a:gd name="T70" fmla="*/ 45 w 53"/>
                  <a:gd name="T71" fmla="*/ 34 h 47"/>
                  <a:gd name="T72" fmla="*/ 46 w 53"/>
                  <a:gd name="T73" fmla="*/ 34 h 47"/>
                  <a:gd name="T74" fmla="*/ 49 w 53"/>
                  <a:gd name="T75" fmla="*/ 33 h 47"/>
                  <a:gd name="T76" fmla="*/ 51 w 53"/>
                  <a:gd name="T77" fmla="*/ 30 h 47"/>
                  <a:gd name="T78" fmla="*/ 52 w 53"/>
                  <a:gd name="T79" fmla="*/ 27 h 47"/>
                  <a:gd name="T80" fmla="*/ 52 w 53"/>
                  <a:gd name="T81" fmla="*/ 23 h 47"/>
                  <a:gd name="T82" fmla="*/ 51 w 53"/>
                  <a:gd name="T83" fmla="*/ 19 h 47"/>
                  <a:gd name="T84" fmla="*/ 49 w 53"/>
                  <a:gd name="T85" fmla="*/ 16 h 47"/>
                  <a:gd name="T86" fmla="*/ 46 w 53"/>
                  <a:gd name="T87" fmla="*/ 1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3" h="47">
                    <a:moveTo>
                      <a:pt x="45" y="15"/>
                    </a:moveTo>
                    <a:lnTo>
                      <a:pt x="45" y="15"/>
                    </a:lnTo>
                    <a:lnTo>
                      <a:pt x="45" y="15"/>
                    </a:lnTo>
                    <a:lnTo>
                      <a:pt x="45" y="15"/>
                    </a:lnTo>
                    <a:lnTo>
                      <a:pt x="45" y="15"/>
                    </a:lnTo>
                    <a:lnTo>
                      <a:pt x="44" y="13"/>
                    </a:lnTo>
                    <a:lnTo>
                      <a:pt x="43" y="12"/>
                    </a:lnTo>
                    <a:lnTo>
                      <a:pt x="42" y="10"/>
                    </a:lnTo>
                    <a:lnTo>
                      <a:pt x="41" y="9"/>
                    </a:lnTo>
                    <a:lnTo>
                      <a:pt x="40" y="8"/>
                    </a:lnTo>
                    <a:lnTo>
                      <a:pt x="39" y="6"/>
                    </a:lnTo>
                    <a:lnTo>
                      <a:pt x="38" y="5"/>
                    </a:lnTo>
                    <a:lnTo>
                      <a:pt x="36" y="4"/>
                    </a:lnTo>
                    <a:lnTo>
                      <a:pt x="35" y="3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0" y="1"/>
                    </a:lnTo>
                    <a:lnTo>
                      <a:pt x="28" y="1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3" y="0"/>
                    </a:lnTo>
                    <a:lnTo>
                      <a:pt x="21" y="1"/>
                    </a:lnTo>
                    <a:lnTo>
                      <a:pt x="18" y="1"/>
                    </a:lnTo>
                    <a:lnTo>
                      <a:pt x="16" y="1"/>
                    </a:lnTo>
                    <a:lnTo>
                      <a:pt x="14" y="2"/>
                    </a:lnTo>
                    <a:lnTo>
                      <a:pt x="12" y="3"/>
                    </a:lnTo>
                    <a:lnTo>
                      <a:pt x="10" y="4"/>
                    </a:lnTo>
                    <a:lnTo>
                      <a:pt x="8" y="6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4" y="11"/>
                    </a:lnTo>
                    <a:lnTo>
                      <a:pt x="3" y="13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0" y="19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9"/>
                    </a:lnTo>
                    <a:lnTo>
                      <a:pt x="1" y="31"/>
                    </a:lnTo>
                    <a:lnTo>
                      <a:pt x="1" y="33"/>
                    </a:lnTo>
                    <a:lnTo>
                      <a:pt x="3" y="35"/>
                    </a:lnTo>
                    <a:lnTo>
                      <a:pt x="4" y="37"/>
                    </a:lnTo>
                    <a:lnTo>
                      <a:pt x="5" y="39"/>
                    </a:lnTo>
                    <a:lnTo>
                      <a:pt x="7" y="41"/>
                    </a:lnTo>
                    <a:lnTo>
                      <a:pt x="8" y="42"/>
                    </a:lnTo>
                    <a:lnTo>
                      <a:pt x="10" y="43"/>
                    </a:lnTo>
                    <a:lnTo>
                      <a:pt x="12" y="45"/>
                    </a:lnTo>
                    <a:lnTo>
                      <a:pt x="14" y="46"/>
                    </a:lnTo>
                    <a:lnTo>
                      <a:pt x="16" y="46"/>
                    </a:lnTo>
                    <a:lnTo>
                      <a:pt x="18" y="47"/>
                    </a:lnTo>
                    <a:lnTo>
                      <a:pt x="21" y="47"/>
                    </a:lnTo>
                    <a:lnTo>
                      <a:pt x="23" y="47"/>
                    </a:lnTo>
                    <a:lnTo>
                      <a:pt x="25" y="47"/>
                    </a:lnTo>
                    <a:lnTo>
                      <a:pt x="27" y="47"/>
                    </a:lnTo>
                    <a:lnTo>
                      <a:pt x="28" y="47"/>
                    </a:lnTo>
                    <a:lnTo>
                      <a:pt x="30" y="46"/>
                    </a:lnTo>
                    <a:lnTo>
                      <a:pt x="31" y="46"/>
                    </a:lnTo>
                    <a:lnTo>
                      <a:pt x="33" y="45"/>
                    </a:lnTo>
                    <a:lnTo>
                      <a:pt x="34" y="45"/>
                    </a:lnTo>
                    <a:lnTo>
                      <a:pt x="36" y="44"/>
                    </a:lnTo>
                    <a:lnTo>
                      <a:pt x="37" y="43"/>
                    </a:lnTo>
                    <a:lnTo>
                      <a:pt x="38" y="42"/>
                    </a:lnTo>
                    <a:lnTo>
                      <a:pt x="39" y="41"/>
                    </a:lnTo>
                    <a:lnTo>
                      <a:pt x="41" y="40"/>
                    </a:lnTo>
                    <a:lnTo>
                      <a:pt x="42" y="38"/>
                    </a:lnTo>
                    <a:lnTo>
                      <a:pt x="43" y="37"/>
                    </a:lnTo>
                    <a:lnTo>
                      <a:pt x="43" y="36"/>
                    </a:lnTo>
                    <a:lnTo>
                      <a:pt x="44" y="34"/>
                    </a:lnTo>
                    <a:lnTo>
                      <a:pt x="44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6" y="34"/>
                    </a:lnTo>
                    <a:lnTo>
                      <a:pt x="48" y="34"/>
                    </a:lnTo>
                    <a:lnTo>
                      <a:pt x="49" y="33"/>
                    </a:lnTo>
                    <a:lnTo>
                      <a:pt x="50" y="32"/>
                    </a:lnTo>
                    <a:lnTo>
                      <a:pt x="51" y="30"/>
                    </a:lnTo>
                    <a:lnTo>
                      <a:pt x="52" y="28"/>
                    </a:lnTo>
                    <a:lnTo>
                      <a:pt x="52" y="27"/>
                    </a:lnTo>
                    <a:lnTo>
                      <a:pt x="53" y="25"/>
                    </a:lnTo>
                    <a:lnTo>
                      <a:pt x="52" y="23"/>
                    </a:lnTo>
                    <a:lnTo>
                      <a:pt x="52" y="21"/>
                    </a:lnTo>
                    <a:lnTo>
                      <a:pt x="51" y="19"/>
                    </a:lnTo>
                    <a:lnTo>
                      <a:pt x="50" y="18"/>
                    </a:lnTo>
                    <a:lnTo>
                      <a:pt x="49" y="16"/>
                    </a:lnTo>
                    <a:lnTo>
                      <a:pt x="48" y="15"/>
                    </a:lnTo>
                    <a:lnTo>
                      <a:pt x="46" y="15"/>
                    </a:lnTo>
                    <a:lnTo>
                      <a:pt x="45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02" name="Freeform 367"/>
              <p:cNvSpPr>
                <a:spLocks/>
              </p:cNvSpPr>
              <p:nvPr/>
            </p:nvSpPr>
            <p:spPr bwMode="auto">
              <a:xfrm>
                <a:off x="4330" y="1748"/>
                <a:ext cx="47" cy="40"/>
              </a:xfrm>
              <a:custGeom>
                <a:avLst/>
                <a:gdLst>
                  <a:gd name="T0" fmla="*/ 41 w 47"/>
                  <a:gd name="T1" fmla="*/ 15 h 40"/>
                  <a:gd name="T2" fmla="*/ 40 w 47"/>
                  <a:gd name="T3" fmla="*/ 16 h 40"/>
                  <a:gd name="T4" fmla="*/ 39 w 47"/>
                  <a:gd name="T5" fmla="*/ 15 h 40"/>
                  <a:gd name="T6" fmla="*/ 38 w 47"/>
                  <a:gd name="T7" fmla="*/ 11 h 40"/>
                  <a:gd name="T8" fmla="*/ 36 w 47"/>
                  <a:gd name="T9" fmla="*/ 9 h 40"/>
                  <a:gd name="T10" fmla="*/ 34 w 47"/>
                  <a:gd name="T11" fmla="*/ 6 h 40"/>
                  <a:gd name="T12" fmla="*/ 31 w 47"/>
                  <a:gd name="T13" fmla="*/ 4 h 40"/>
                  <a:gd name="T14" fmla="*/ 29 w 47"/>
                  <a:gd name="T15" fmla="*/ 2 h 40"/>
                  <a:gd name="T16" fmla="*/ 25 w 47"/>
                  <a:gd name="T17" fmla="*/ 1 h 40"/>
                  <a:gd name="T18" fmla="*/ 22 w 47"/>
                  <a:gd name="T19" fmla="*/ 0 h 40"/>
                  <a:gd name="T20" fmla="*/ 18 w 47"/>
                  <a:gd name="T21" fmla="*/ 0 h 40"/>
                  <a:gd name="T22" fmla="*/ 14 w 47"/>
                  <a:gd name="T23" fmla="*/ 1 h 40"/>
                  <a:gd name="T24" fmla="*/ 11 w 47"/>
                  <a:gd name="T25" fmla="*/ 3 h 40"/>
                  <a:gd name="T26" fmla="*/ 7 w 47"/>
                  <a:gd name="T27" fmla="*/ 5 h 40"/>
                  <a:gd name="T28" fmla="*/ 5 w 47"/>
                  <a:gd name="T29" fmla="*/ 7 h 40"/>
                  <a:gd name="T30" fmla="*/ 3 w 47"/>
                  <a:gd name="T31" fmla="*/ 11 h 40"/>
                  <a:gd name="T32" fmla="*/ 1 w 47"/>
                  <a:gd name="T33" fmla="*/ 14 h 40"/>
                  <a:gd name="T34" fmla="*/ 0 w 47"/>
                  <a:gd name="T35" fmla="*/ 18 h 40"/>
                  <a:gd name="T36" fmla="*/ 0 w 47"/>
                  <a:gd name="T37" fmla="*/ 22 h 40"/>
                  <a:gd name="T38" fmla="*/ 1 w 47"/>
                  <a:gd name="T39" fmla="*/ 26 h 40"/>
                  <a:gd name="T40" fmla="*/ 3 w 47"/>
                  <a:gd name="T41" fmla="*/ 29 h 40"/>
                  <a:gd name="T42" fmla="*/ 5 w 47"/>
                  <a:gd name="T43" fmla="*/ 33 h 40"/>
                  <a:gd name="T44" fmla="*/ 7 w 47"/>
                  <a:gd name="T45" fmla="*/ 35 h 40"/>
                  <a:gd name="T46" fmla="*/ 11 w 47"/>
                  <a:gd name="T47" fmla="*/ 37 h 40"/>
                  <a:gd name="T48" fmla="*/ 14 w 47"/>
                  <a:gd name="T49" fmla="*/ 39 h 40"/>
                  <a:gd name="T50" fmla="*/ 18 w 47"/>
                  <a:gd name="T51" fmla="*/ 40 h 40"/>
                  <a:gd name="T52" fmla="*/ 22 w 47"/>
                  <a:gd name="T53" fmla="*/ 40 h 40"/>
                  <a:gd name="T54" fmla="*/ 25 w 47"/>
                  <a:gd name="T55" fmla="*/ 39 h 40"/>
                  <a:gd name="T56" fmla="*/ 28 w 47"/>
                  <a:gd name="T57" fmla="*/ 38 h 40"/>
                  <a:gd name="T58" fmla="*/ 31 w 47"/>
                  <a:gd name="T59" fmla="*/ 37 h 40"/>
                  <a:gd name="T60" fmla="*/ 33 w 47"/>
                  <a:gd name="T61" fmla="*/ 35 h 40"/>
                  <a:gd name="T62" fmla="*/ 36 w 47"/>
                  <a:gd name="T63" fmla="*/ 32 h 40"/>
                  <a:gd name="T64" fmla="*/ 37 w 47"/>
                  <a:gd name="T65" fmla="*/ 30 h 40"/>
                  <a:gd name="T66" fmla="*/ 39 w 47"/>
                  <a:gd name="T67" fmla="*/ 27 h 40"/>
                  <a:gd name="T68" fmla="*/ 39 w 47"/>
                  <a:gd name="T69" fmla="*/ 26 h 40"/>
                  <a:gd name="T70" fmla="*/ 40 w 47"/>
                  <a:gd name="T71" fmla="*/ 26 h 40"/>
                  <a:gd name="T72" fmla="*/ 41 w 47"/>
                  <a:gd name="T73" fmla="*/ 26 h 40"/>
                  <a:gd name="T74" fmla="*/ 42 w 47"/>
                  <a:gd name="T75" fmla="*/ 27 h 40"/>
                  <a:gd name="T76" fmla="*/ 43 w 47"/>
                  <a:gd name="T77" fmla="*/ 27 h 40"/>
                  <a:gd name="T78" fmla="*/ 45 w 47"/>
                  <a:gd name="T79" fmla="*/ 26 h 40"/>
                  <a:gd name="T80" fmla="*/ 46 w 47"/>
                  <a:gd name="T81" fmla="*/ 24 h 40"/>
                  <a:gd name="T82" fmla="*/ 47 w 47"/>
                  <a:gd name="T83" fmla="*/ 22 h 40"/>
                  <a:gd name="T84" fmla="*/ 47 w 47"/>
                  <a:gd name="T85" fmla="*/ 20 h 40"/>
                  <a:gd name="T86" fmla="*/ 46 w 47"/>
                  <a:gd name="T87" fmla="*/ 18 h 40"/>
                  <a:gd name="T88" fmla="*/ 45 w 47"/>
                  <a:gd name="T89" fmla="*/ 16 h 40"/>
                  <a:gd name="T90" fmla="*/ 43 w 47"/>
                  <a:gd name="T91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7" h="40">
                    <a:moveTo>
                      <a:pt x="42" y="15"/>
                    </a:moveTo>
                    <a:lnTo>
                      <a:pt x="41" y="15"/>
                    </a:lnTo>
                    <a:lnTo>
                      <a:pt x="41" y="16"/>
                    </a:lnTo>
                    <a:lnTo>
                      <a:pt x="40" y="16"/>
                    </a:lnTo>
                    <a:lnTo>
                      <a:pt x="39" y="16"/>
                    </a:lnTo>
                    <a:lnTo>
                      <a:pt x="39" y="15"/>
                    </a:lnTo>
                    <a:lnTo>
                      <a:pt x="39" y="13"/>
                    </a:lnTo>
                    <a:lnTo>
                      <a:pt x="38" y="11"/>
                    </a:lnTo>
                    <a:lnTo>
                      <a:pt x="37" y="10"/>
                    </a:lnTo>
                    <a:lnTo>
                      <a:pt x="36" y="9"/>
                    </a:lnTo>
                    <a:lnTo>
                      <a:pt x="35" y="7"/>
                    </a:lnTo>
                    <a:lnTo>
                      <a:pt x="34" y="6"/>
                    </a:lnTo>
                    <a:lnTo>
                      <a:pt x="33" y="5"/>
                    </a:lnTo>
                    <a:lnTo>
                      <a:pt x="31" y="4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2"/>
                    </a:lnTo>
                    <a:lnTo>
                      <a:pt x="11" y="3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9"/>
                    </a:lnTo>
                    <a:lnTo>
                      <a:pt x="3" y="11"/>
                    </a:lnTo>
                    <a:lnTo>
                      <a:pt x="2" y="12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1" y="24"/>
                    </a:lnTo>
                    <a:lnTo>
                      <a:pt x="1" y="26"/>
                    </a:lnTo>
                    <a:lnTo>
                      <a:pt x="2" y="28"/>
                    </a:lnTo>
                    <a:lnTo>
                      <a:pt x="3" y="29"/>
                    </a:lnTo>
                    <a:lnTo>
                      <a:pt x="4" y="31"/>
                    </a:lnTo>
                    <a:lnTo>
                      <a:pt x="5" y="33"/>
                    </a:lnTo>
                    <a:lnTo>
                      <a:pt x="6" y="34"/>
                    </a:lnTo>
                    <a:lnTo>
                      <a:pt x="7" y="35"/>
                    </a:lnTo>
                    <a:lnTo>
                      <a:pt x="9" y="36"/>
                    </a:lnTo>
                    <a:lnTo>
                      <a:pt x="11" y="37"/>
                    </a:lnTo>
                    <a:lnTo>
                      <a:pt x="12" y="38"/>
                    </a:lnTo>
                    <a:lnTo>
                      <a:pt x="14" y="39"/>
                    </a:lnTo>
                    <a:lnTo>
                      <a:pt x="16" y="39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2" y="40"/>
                    </a:lnTo>
                    <a:lnTo>
                      <a:pt x="23" y="39"/>
                    </a:lnTo>
                    <a:lnTo>
                      <a:pt x="25" y="39"/>
                    </a:lnTo>
                    <a:lnTo>
                      <a:pt x="27" y="39"/>
                    </a:lnTo>
                    <a:lnTo>
                      <a:pt x="28" y="38"/>
                    </a:lnTo>
                    <a:lnTo>
                      <a:pt x="29" y="37"/>
                    </a:lnTo>
                    <a:lnTo>
                      <a:pt x="31" y="37"/>
                    </a:lnTo>
                    <a:lnTo>
                      <a:pt x="32" y="36"/>
                    </a:lnTo>
                    <a:lnTo>
                      <a:pt x="33" y="35"/>
                    </a:lnTo>
                    <a:lnTo>
                      <a:pt x="35" y="33"/>
                    </a:lnTo>
                    <a:lnTo>
                      <a:pt x="36" y="32"/>
                    </a:lnTo>
                    <a:lnTo>
                      <a:pt x="36" y="31"/>
                    </a:lnTo>
                    <a:lnTo>
                      <a:pt x="37" y="30"/>
                    </a:lnTo>
                    <a:lnTo>
                      <a:pt x="38" y="28"/>
                    </a:lnTo>
                    <a:lnTo>
                      <a:pt x="39" y="27"/>
                    </a:lnTo>
                    <a:lnTo>
                      <a:pt x="39" y="25"/>
                    </a:lnTo>
                    <a:lnTo>
                      <a:pt x="39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1" y="26"/>
                    </a:lnTo>
                    <a:lnTo>
                      <a:pt x="41" y="26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2" y="27"/>
                    </a:lnTo>
                    <a:lnTo>
                      <a:pt x="43" y="27"/>
                    </a:lnTo>
                    <a:lnTo>
                      <a:pt x="44" y="26"/>
                    </a:lnTo>
                    <a:lnTo>
                      <a:pt x="45" y="26"/>
                    </a:lnTo>
                    <a:lnTo>
                      <a:pt x="45" y="25"/>
                    </a:lnTo>
                    <a:lnTo>
                      <a:pt x="46" y="24"/>
                    </a:lnTo>
                    <a:lnTo>
                      <a:pt x="46" y="23"/>
                    </a:lnTo>
                    <a:lnTo>
                      <a:pt x="47" y="22"/>
                    </a:lnTo>
                    <a:lnTo>
                      <a:pt x="47" y="21"/>
                    </a:lnTo>
                    <a:lnTo>
                      <a:pt x="47" y="20"/>
                    </a:lnTo>
                    <a:lnTo>
                      <a:pt x="46" y="19"/>
                    </a:lnTo>
                    <a:lnTo>
                      <a:pt x="46" y="18"/>
                    </a:lnTo>
                    <a:lnTo>
                      <a:pt x="45" y="17"/>
                    </a:lnTo>
                    <a:lnTo>
                      <a:pt x="45" y="16"/>
                    </a:lnTo>
                    <a:lnTo>
                      <a:pt x="44" y="16"/>
                    </a:lnTo>
                    <a:lnTo>
                      <a:pt x="43" y="15"/>
                    </a:lnTo>
                    <a:lnTo>
                      <a:pt x="42" y="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03" name="Freeform 368"/>
              <p:cNvSpPr>
                <a:spLocks/>
              </p:cNvSpPr>
              <p:nvPr/>
            </p:nvSpPr>
            <p:spPr bwMode="auto">
              <a:xfrm>
                <a:off x="4371" y="1771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3 h 3"/>
                  <a:gd name="T4" fmla="*/ 2 w 3"/>
                  <a:gd name="T5" fmla="*/ 2 h 3"/>
                  <a:gd name="T6" fmla="*/ 3 w 3"/>
                  <a:gd name="T7" fmla="*/ 2 h 3"/>
                  <a:gd name="T8" fmla="*/ 3 w 3"/>
                  <a:gd name="T9" fmla="*/ 1 h 3"/>
                  <a:gd name="T10" fmla="*/ 3 w 3"/>
                  <a:gd name="T11" fmla="*/ 1 h 3"/>
                  <a:gd name="T12" fmla="*/ 2 w 3"/>
                  <a:gd name="T13" fmla="*/ 0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0 w 3"/>
                  <a:gd name="T21" fmla="*/ 0 h 3"/>
                  <a:gd name="T22" fmla="*/ 0 w 3"/>
                  <a:gd name="T23" fmla="*/ 1 h 3"/>
                  <a:gd name="T24" fmla="*/ 0 w 3"/>
                  <a:gd name="T25" fmla="*/ 1 h 3"/>
                  <a:gd name="T26" fmla="*/ 0 w 3"/>
                  <a:gd name="T27" fmla="*/ 2 h 3"/>
                  <a:gd name="T28" fmla="*/ 0 w 3"/>
                  <a:gd name="T29" fmla="*/ 2 h 3"/>
                  <a:gd name="T30" fmla="*/ 1 w 3"/>
                  <a:gd name="T31" fmla="*/ 3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04" name="Freeform 369"/>
              <p:cNvSpPr>
                <a:spLocks/>
              </p:cNvSpPr>
              <p:nvPr/>
            </p:nvSpPr>
            <p:spPr bwMode="auto">
              <a:xfrm>
                <a:off x="4341" y="1776"/>
                <a:ext cx="19" cy="6"/>
              </a:xfrm>
              <a:custGeom>
                <a:avLst/>
                <a:gdLst>
                  <a:gd name="T0" fmla="*/ 0 w 19"/>
                  <a:gd name="T1" fmla="*/ 0 h 6"/>
                  <a:gd name="T2" fmla="*/ 0 w 19"/>
                  <a:gd name="T3" fmla="*/ 1 h 6"/>
                  <a:gd name="T4" fmla="*/ 0 w 19"/>
                  <a:gd name="T5" fmla="*/ 1 h 6"/>
                  <a:gd name="T6" fmla="*/ 1 w 19"/>
                  <a:gd name="T7" fmla="*/ 2 h 6"/>
                  <a:gd name="T8" fmla="*/ 1 w 19"/>
                  <a:gd name="T9" fmla="*/ 3 h 6"/>
                  <a:gd name="T10" fmla="*/ 1 w 19"/>
                  <a:gd name="T11" fmla="*/ 3 h 6"/>
                  <a:gd name="T12" fmla="*/ 2 w 19"/>
                  <a:gd name="T13" fmla="*/ 4 h 6"/>
                  <a:gd name="T14" fmla="*/ 3 w 19"/>
                  <a:gd name="T15" fmla="*/ 4 h 6"/>
                  <a:gd name="T16" fmla="*/ 3 w 19"/>
                  <a:gd name="T17" fmla="*/ 5 h 6"/>
                  <a:gd name="T18" fmla="*/ 5 w 19"/>
                  <a:gd name="T19" fmla="*/ 6 h 6"/>
                  <a:gd name="T20" fmla="*/ 6 w 19"/>
                  <a:gd name="T21" fmla="*/ 6 h 6"/>
                  <a:gd name="T22" fmla="*/ 7 w 19"/>
                  <a:gd name="T23" fmla="*/ 6 h 6"/>
                  <a:gd name="T24" fmla="*/ 8 w 19"/>
                  <a:gd name="T25" fmla="*/ 6 h 6"/>
                  <a:gd name="T26" fmla="*/ 9 w 19"/>
                  <a:gd name="T27" fmla="*/ 6 h 6"/>
                  <a:gd name="T28" fmla="*/ 10 w 19"/>
                  <a:gd name="T29" fmla="*/ 6 h 6"/>
                  <a:gd name="T30" fmla="*/ 10 w 19"/>
                  <a:gd name="T31" fmla="*/ 6 h 6"/>
                  <a:gd name="T32" fmla="*/ 11 w 19"/>
                  <a:gd name="T33" fmla="*/ 6 h 6"/>
                  <a:gd name="T34" fmla="*/ 19 w 19"/>
                  <a:gd name="T35" fmla="*/ 0 h 6"/>
                  <a:gd name="T36" fmla="*/ 0 w 19"/>
                  <a:gd name="T3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6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05" name="Freeform 370"/>
              <p:cNvSpPr>
                <a:spLocks/>
              </p:cNvSpPr>
              <p:nvPr/>
            </p:nvSpPr>
            <p:spPr bwMode="auto">
              <a:xfrm>
                <a:off x="4343" y="1777"/>
                <a:ext cx="12" cy="2"/>
              </a:xfrm>
              <a:custGeom>
                <a:avLst/>
                <a:gdLst>
                  <a:gd name="T0" fmla="*/ 0 w 12"/>
                  <a:gd name="T1" fmla="*/ 0 h 2"/>
                  <a:gd name="T2" fmla="*/ 1 w 12"/>
                  <a:gd name="T3" fmla="*/ 2 h 2"/>
                  <a:gd name="T4" fmla="*/ 9 w 12"/>
                  <a:gd name="T5" fmla="*/ 2 h 2"/>
                  <a:gd name="T6" fmla="*/ 12 w 12"/>
                  <a:gd name="T7" fmla="*/ 0 h 2"/>
                  <a:gd name="T8" fmla="*/ 0 w 1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">
                    <a:moveTo>
                      <a:pt x="0" y="0"/>
                    </a:moveTo>
                    <a:lnTo>
                      <a:pt x="1" y="2"/>
                    </a:lnTo>
                    <a:lnTo>
                      <a:pt x="9" y="2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06" name="Freeform 371"/>
              <p:cNvSpPr>
                <a:spLocks/>
              </p:cNvSpPr>
              <p:nvPr/>
            </p:nvSpPr>
            <p:spPr bwMode="auto">
              <a:xfrm>
                <a:off x="4338" y="1756"/>
                <a:ext cx="5" cy="5"/>
              </a:xfrm>
              <a:custGeom>
                <a:avLst/>
                <a:gdLst>
                  <a:gd name="T0" fmla="*/ 2 w 5"/>
                  <a:gd name="T1" fmla="*/ 5 h 5"/>
                  <a:gd name="T2" fmla="*/ 3 w 5"/>
                  <a:gd name="T3" fmla="*/ 5 h 5"/>
                  <a:gd name="T4" fmla="*/ 4 w 5"/>
                  <a:gd name="T5" fmla="*/ 4 h 5"/>
                  <a:gd name="T6" fmla="*/ 5 w 5"/>
                  <a:gd name="T7" fmla="*/ 4 h 5"/>
                  <a:gd name="T8" fmla="*/ 5 w 5"/>
                  <a:gd name="T9" fmla="*/ 3 h 5"/>
                  <a:gd name="T10" fmla="*/ 5 w 5"/>
                  <a:gd name="T11" fmla="*/ 2 h 5"/>
                  <a:gd name="T12" fmla="*/ 4 w 5"/>
                  <a:gd name="T13" fmla="*/ 1 h 5"/>
                  <a:gd name="T14" fmla="*/ 3 w 5"/>
                  <a:gd name="T15" fmla="*/ 1 h 5"/>
                  <a:gd name="T16" fmla="*/ 2 w 5"/>
                  <a:gd name="T17" fmla="*/ 0 h 5"/>
                  <a:gd name="T18" fmla="*/ 1 w 5"/>
                  <a:gd name="T19" fmla="*/ 1 h 5"/>
                  <a:gd name="T20" fmla="*/ 1 w 5"/>
                  <a:gd name="T21" fmla="*/ 1 h 5"/>
                  <a:gd name="T22" fmla="*/ 0 w 5"/>
                  <a:gd name="T23" fmla="*/ 2 h 5"/>
                  <a:gd name="T24" fmla="*/ 0 w 5"/>
                  <a:gd name="T25" fmla="*/ 3 h 5"/>
                  <a:gd name="T26" fmla="*/ 0 w 5"/>
                  <a:gd name="T27" fmla="*/ 4 h 5"/>
                  <a:gd name="T28" fmla="*/ 1 w 5"/>
                  <a:gd name="T29" fmla="*/ 4 h 5"/>
                  <a:gd name="T30" fmla="*/ 1 w 5"/>
                  <a:gd name="T31" fmla="*/ 5 h 5"/>
                  <a:gd name="T32" fmla="*/ 2 w 5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lnTo>
                      <a:pt x="3" y="5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07" name="Freeform 372"/>
              <p:cNvSpPr>
                <a:spLocks/>
              </p:cNvSpPr>
              <p:nvPr/>
            </p:nvSpPr>
            <p:spPr bwMode="auto">
              <a:xfrm>
                <a:off x="4353" y="1756"/>
                <a:ext cx="6" cy="6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5 w 6"/>
                  <a:gd name="T5" fmla="*/ 5 h 6"/>
                  <a:gd name="T6" fmla="*/ 6 w 6"/>
                  <a:gd name="T7" fmla="*/ 4 h 6"/>
                  <a:gd name="T8" fmla="*/ 6 w 6"/>
                  <a:gd name="T9" fmla="*/ 3 h 6"/>
                  <a:gd name="T10" fmla="*/ 6 w 6"/>
                  <a:gd name="T11" fmla="*/ 2 h 6"/>
                  <a:gd name="T12" fmla="*/ 5 w 6"/>
                  <a:gd name="T13" fmla="*/ 1 h 6"/>
                  <a:gd name="T14" fmla="*/ 4 w 6"/>
                  <a:gd name="T15" fmla="*/ 1 h 6"/>
                  <a:gd name="T16" fmla="*/ 3 w 6"/>
                  <a:gd name="T17" fmla="*/ 0 h 6"/>
                  <a:gd name="T18" fmla="*/ 3 w 6"/>
                  <a:gd name="T19" fmla="*/ 1 h 6"/>
                  <a:gd name="T20" fmla="*/ 2 w 6"/>
                  <a:gd name="T21" fmla="*/ 1 h 6"/>
                  <a:gd name="T22" fmla="*/ 2 w 6"/>
                  <a:gd name="T23" fmla="*/ 1 h 6"/>
                  <a:gd name="T24" fmla="*/ 1 w 6"/>
                  <a:gd name="T25" fmla="*/ 1 h 6"/>
                  <a:gd name="T26" fmla="*/ 1 w 6"/>
                  <a:gd name="T27" fmla="*/ 2 h 6"/>
                  <a:gd name="T28" fmla="*/ 1 w 6"/>
                  <a:gd name="T29" fmla="*/ 2 h 6"/>
                  <a:gd name="T30" fmla="*/ 0 w 6"/>
                  <a:gd name="T31" fmla="*/ 3 h 6"/>
                  <a:gd name="T32" fmla="*/ 0 w 6"/>
                  <a:gd name="T33" fmla="*/ 3 h 6"/>
                  <a:gd name="T34" fmla="*/ 0 w 6"/>
                  <a:gd name="T35" fmla="*/ 4 h 6"/>
                  <a:gd name="T36" fmla="*/ 1 w 6"/>
                  <a:gd name="T37" fmla="*/ 4 h 6"/>
                  <a:gd name="T38" fmla="*/ 1 w 6"/>
                  <a:gd name="T39" fmla="*/ 5 h 6"/>
                  <a:gd name="T40" fmla="*/ 1 w 6"/>
                  <a:gd name="T41" fmla="*/ 5 h 6"/>
                  <a:gd name="T42" fmla="*/ 2 w 6"/>
                  <a:gd name="T43" fmla="*/ 6 h 6"/>
                  <a:gd name="T44" fmla="*/ 2 w 6"/>
                  <a:gd name="T45" fmla="*/ 6 h 6"/>
                  <a:gd name="T46" fmla="*/ 3 w 6"/>
                  <a:gd name="T47" fmla="*/ 6 h 6"/>
                  <a:gd name="T48" fmla="*/ 3 w 6"/>
                  <a:gd name="T4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lnTo>
                      <a:pt x="4" y="6"/>
                    </a:lnTo>
                    <a:lnTo>
                      <a:pt x="5" y="5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08" name="Freeform 373"/>
              <p:cNvSpPr>
                <a:spLocks/>
              </p:cNvSpPr>
              <p:nvPr/>
            </p:nvSpPr>
            <p:spPr bwMode="auto">
              <a:xfrm>
                <a:off x="4340" y="1757"/>
                <a:ext cx="11" cy="14"/>
              </a:xfrm>
              <a:custGeom>
                <a:avLst/>
                <a:gdLst>
                  <a:gd name="T0" fmla="*/ 3 w 11"/>
                  <a:gd name="T1" fmla="*/ 12 h 14"/>
                  <a:gd name="T2" fmla="*/ 8 w 11"/>
                  <a:gd name="T3" fmla="*/ 3 h 14"/>
                  <a:gd name="T4" fmla="*/ 8 w 11"/>
                  <a:gd name="T5" fmla="*/ 0 h 14"/>
                  <a:gd name="T6" fmla="*/ 0 w 11"/>
                  <a:gd name="T7" fmla="*/ 14 h 14"/>
                  <a:gd name="T8" fmla="*/ 11 w 11"/>
                  <a:gd name="T9" fmla="*/ 14 h 14"/>
                  <a:gd name="T10" fmla="*/ 11 w 11"/>
                  <a:gd name="T11" fmla="*/ 12 h 14"/>
                  <a:gd name="T12" fmla="*/ 3 w 11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4">
                    <a:moveTo>
                      <a:pt x="3" y="12"/>
                    </a:moveTo>
                    <a:lnTo>
                      <a:pt x="8" y="3"/>
                    </a:lnTo>
                    <a:lnTo>
                      <a:pt x="8" y="0"/>
                    </a:lnTo>
                    <a:lnTo>
                      <a:pt x="0" y="14"/>
                    </a:lnTo>
                    <a:lnTo>
                      <a:pt x="11" y="14"/>
                    </a:lnTo>
                    <a:lnTo>
                      <a:pt x="11" y="12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</p:grpSp>
        <p:sp>
          <p:nvSpPr>
            <p:cNvPr id="550" name="Rectangle 375"/>
            <p:cNvSpPr>
              <a:spLocks noChangeArrowheads="1"/>
            </p:cNvSpPr>
            <p:nvPr/>
          </p:nvSpPr>
          <p:spPr bwMode="auto">
            <a:xfrm>
              <a:off x="6137275" y="2740025"/>
              <a:ext cx="455613" cy="277813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/>
            </a:p>
          </p:txBody>
        </p:sp>
        <p:sp>
          <p:nvSpPr>
            <p:cNvPr id="551" name="Rectangle 376"/>
            <p:cNvSpPr>
              <a:spLocks noChangeArrowheads="1"/>
            </p:cNvSpPr>
            <p:nvPr/>
          </p:nvSpPr>
          <p:spPr bwMode="auto">
            <a:xfrm>
              <a:off x="6592888" y="2741613"/>
              <a:ext cx="455613" cy="277813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/>
            </a:p>
          </p:txBody>
        </p:sp>
        <p:pic>
          <p:nvPicPr>
            <p:cNvPr id="552" name="Picture 377"/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32513" y="2459038"/>
              <a:ext cx="461963" cy="287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553" name="Group 380"/>
            <p:cNvGrpSpPr>
              <a:grpSpLocks/>
            </p:cNvGrpSpPr>
            <p:nvPr/>
          </p:nvGrpSpPr>
          <p:grpSpPr bwMode="auto">
            <a:xfrm>
              <a:off x="6711950" y="2457450"/>
              <a:ext cx="187325" cy="277813"/>
              <a:chOff x="4228" y="1548"/>
              <a:chExt cx="118" cy="175"/>
            </a:xfrm>
          </p:grpSpPr>
          <p:pic>
            <p:nvPicPr>
              <p:cNvPr id="554" name="Picture 378"/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228" y="1548"/>
                <a:ext cx="118" cy="1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55" name="Picture 379"/>
              <p:cNvPicPr>
                <a:picLocks noChangeAspect="1" noChangeArrowheads="1"/>
              </p:cNvPicPr>
              <p:nvPr/>
            </p:nvPicPr>
            <p:blipFill>
              <a:blip r:embed="rId1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228" y="1548"/>
                <a:ext cx="118" cy="1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58" name="グループ化 657"/>
          <p:cNvGrpSpPr/>
          <p:nvPr/>
        </p:nvGrpSpPr>
        <p:grpSpPr>
          <a:xfrm>
            <a:off x="1915163" y="4136015"/>
            <a:ext cx="578287" cy="473924"/>
            <a:chOff x="3208338" y="3263901"/>
            <a:chExt cx="990600" cy="792163"/>
          </a:xfrm>
        </p:grpSpPr>
        <p:pic>
          <p:nvPicPr>
            <p:cNvPr id="659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0" name="Picture 9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61" name="グループ化 660"/>
          <p:cNvGrpSpPr/>
          <p:nvPr/>
        </p:nvGrpSpPr>
        <p:grpSpPr>
          <a:xfrm>
            <a:off x="1918094" y="4637270"/>
            <a:ext cx="565731" cy="484384"/>
            <a:chOff x="6099175" y="2339975"/>
            <a:chExt cx="990600" cy="790575"/>
          </a:xfrm>
        </p:grpSpPr>
        <p:pic>
          <p:nvPicPr>
            <p:cNvPr id="662" name="Picture 26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99175" y="2339975"/>
              <a:ext cx="990600" cy="790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63" name="Group 271"/>
            <p:cNvGrpSpPr>
              <a:grpSpLocks/>
            </p:cNvGrpSpPr>
            <p:nvPr/>
          </p:nvGrpSpPr>
          <p:grpSpPr bwMode="auto">
            <a:xfrm>
              <a:off x="6137275" y="2454275"/>
              <a:ext cx="911225" cy="560388"/>
              <a:chOff x="3866" y="1546"/>
              <a:chExt cx="574" cy="353"/>
            </a:xfrm>
          </p:grpSpPr>
          <p:sp>
            <p:nvSpPr>
              <p:cNvPr id="772" name="Rectangle 269"/>
              <p:cNvSpPr>
                <a:spLocks noChangeArrowheads="1"/>
              </p:cNvSpPr>
              <p:nvPr/>
            </p:nvSpPr>
            <p:spPr bwMode="auto">
              <a:xfrm>
                <a:off x="3866" y="1546"/>
                <a:ext cx="574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73" name="Rectangle 270"/>
              <p:cNvSpPr>
                <a:spLocks noChangeArrowheads="1"/>
              </p:cNvSpPr>
              <p:nvPr/>
            </p:nvSpPr>
            <p:spPr bwMode="auto">
              <a:xfrm>
                <a:off x="3866" y="1546"/>
                <a:ext cx="574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</p:grpSp>
        <p:grpSp>
          <p:nvGrpSpPr>
            <p:cNvPr id="664" name="Group 320"/>
            <p:cNvGrpSpPr>
              <a:grpSpLocks/>
            </p:cNvGrpSpPr>
            <p:nvPr/>
          </p:nvGrpSpPr>
          <p:grpSpPr bwMode="auto">
            <a:xfrm>
              <a:off x="6189663" y="2771775"/>
              <a:ext cx="366713" cy="215900"/>
              <a:chOff x="3899" y="1746"/>
              <a:chExt cx="231" cy="136"/>
            </a:xfrm>
          </p:grpSpPr>
          <p:sp>
            <p:nvSpPr>
              <p:cNvPr id="725" name="Freeform 273"/>
              <p:cNvSpPr>
                <a:spLocks/>
              </p:cNvSpPr>
              <p:nvPr/>
            </p:nvSpPr>
            <p:spPr bwMode="auto">
              <a:xfrm>
                <a:off x="4076" y="1796"/>
                <a:ext cx="43" cy="52"/>
              </a:xfrm>
              <a:custGeom>
                <a:avLst/>
                <a:gdLst>
                  <a:gd name="T0" fmla="*/ 1 w 43"/>
                  <a:gd name="T1" fmla="*/ 3 h 52"/>
                  <a:gd name="T2" fmla="*/ 2 w 43"/>
                  <a:gd name="T3" fmla="*/ 1 h 52"/>
                  <a:gd name="T4" fmla="*/ 3 w 43"/>
                  <a:gd name="T5" fmla="*/ 1 h 52"/>
                  <a:gd name="T6" fmla="*/ 5 w 43"/>
                  <a:gd name="T7" fmla="*/ 0 h 52"/>
                  <a:gd name="T8" fmla="*/ 8 w 43"/>
                  <a:gd name="T9" fmla="*/ 0 h 52"/>
                  <a:gd name="T10" fmla="*/ 10 w 43"/>
                  <a:gd name="T11" fmla="*/ 0 h 52"/>
                  <a:gd name="T12" fmla="*/ 13 w 43"/>
                  <a:gd name="T13" fmla="*/ 0 h 52"/>
                  <a:gd name="T14" fmla="*/ 16 w 43"/>
                  <a:gd name="T15" fmla="*/ 1 h 52"/>
                  <a:gd name="T16" fmla="*/ 20 w 43"/>
                  <a:gd name="T17" fmla="*/ 1 h 52"/>
                  <a:gd name="T18" fmla="*/ 23 w 43"/>
                  <a:gd name="T19" fmla="*/ 2 h 52"/>
                  <a:gd name="T20" fmla="*/ 26 w 43"/>
                  <a:gd name="T21" fmla="*/ 2 h 52"/>
                  <a:gd name="T22" fmla="*/ 28 w 43"/>
                  <a:gd name="T23" fmla="*/ 3 h 52"/>
                  <a:gd name="T24" fmla="*/ 31 w 43"/>
                  <a:gd name="T25" fmla="*/ 3 h 52"/>
                  <a:gd name="T26" fmla="*/ 33 w 43"/>
                  <a:gd name="T27" fmla="*/ 4 h 52"/>
                  <a:gd name="T28" fmla="*/ 35 w 43"/>
                  <a:gd name="T29" fmla="*/ 4 h 52"/>
                  <a:gd name="T30" fmla="*/ 36 w 43"/>
                  <a:gd name="T31" fmla="*/ 5 h 52"/>
                  <a:gd name="T32" fmla="*/ 36 w 43"/>
                  <a:gd name="T33" fmla="*/ 5 h 52"/>
                  <a:gd name="T34" fmla="*/ 36 w 43"/>
                  <a:gd name="T35" fmla="*/ 5 h 52"/>
                  <a:gd name="T36" fmla="*/ 36 w 43"/>
                  <a:gd name="T37" fmla="*/ 4 h 52"/>
                  <a:gd name="T38" fmla="*/ 36 w 43"/>
                  <a:gd name="T39" fmla="*/ 4 h 52"/>
                  <a:gd name="T40" fmla="*/ 37 w 43"/>
                  <a:gd name="T41" fmla="*/ 3 h 52"/>
                  <a:gd name="T42" fmla="*/ 37 w 43"/>
                  <a:gd name="T43" fmla="*/ 3 h 52"/>
                  <a:gd name="T44" fmla="*/ 38 w 43"/>
                  <a:gd name="T45" fmla="*/ 3 h 52"/>
                  <a:gd name="T46" fmla="*/ 39 w 43"/>
                  <a:gd name="T47" fmla="*/ 2 h 52"/>
                  <a:gd name="T48" fmla="*/ 40 w 43"/>
                  <a:gd name="T49" fmla="*/ 2 h 52"/>
                  <a:gd name="T50" fmla="*/ 41 w 43"/>
                  <a:gd name="T51" fmla="*/ 2 h 52"/>
                  <a:gd name="T52" fmla="*/ 42 w 43"/>
                  <a:gd name="T53" fmla="*/ 3 h 52"/>
                  <a:gd name="T54" fmla="*/ 42 w 43"/>
                  <a:gd name="T55" fmla="*/ 3 h 52"/>
                  <a:gd name="T56" fmla="*/ 43 w 43"/>
                  <a:gd name="T57" fmla="*/ 3 h 52"/>
                  <a:gd name="T58" fmla="*/ 43 w 43"/>
                  <a:gd name="T59" fmla="*/ 3 h 52"/>
                  <a:gd name="T60" fmla="*/ 43 w 43"/>
                  <a:gd name="T61" fmla="*/ 4 h 52"/>
                  <a:gd name="T62" fmla="*/ 43 w 43"/>
                  <a:gd name="T63" fmla="*/ 4 h 52"/>
                  <a:gd name="T64" fmla="*/ 43 w 43"/>
                  <a:gd name="T65" fmla="*/ 4 h 52"/>
                  <a:gd name="T66" fmla="*/ 43 w 43"/>
                  <a:gd name="T67" fmla="*/ 52 h 52"/>
                  <a:gd name="T68" fmla="*/ 36 w 43"/>
                  <a:gd name="T69" fmla="*/ 52 h 52"/>
                  <a:gd name="T70" fmla="*/ 36 w 43"/>
                  <a:gd name="T71" fmla="*/ 49 h 52"/>
                  <a:gd name="T72" fmla="*/ 36 w 43"/>
                  <a:gd name="T73" fmla="*/ 42 h 52"/>
                  <a:gd name="T74" fmla="*/ 36 w 43"/>
                  <a:gd name="T75" fmla="*/ 34 h 52"/>
                  <a:gd name="T76" fmla="*/ 36 w 43"/>
                  <a:gd name="T77" fmla="*/ 31 h 52"/>
                  <a:gd name="T78" fmla="*/ 35 w 43"/>
                  <a:gd name="T79" fmla="*/ 30 h 52"/>
                  <a:gd name="T80" fmla="*/ 33 w 43"/>
                  <a:gd name="T81" fmla="*/ 30 h 52"/>
                  <a:gd name="T82" fmla="*/ 31 w 43"/>
                  <a:gd name="T83" fmla="*/ 29 h 52"/>
                  <a:gd name="T84" fmla="*/ 29 w 43"/>
                  <a:gd name="T85" fmla="*/ 29 h 52"/>
                  <a:gd name="T86" fmla="*/ 27 w 43"/>
                  <a:gd name="T87" fmla="*/ 28 h 52"/>
                  <a:gd name="T88" fmla="*/ 25 w 43"/>
                  <a:gd name="T89" fmla="*/ 28 h 52"/>
                  <a:gd name="T90" fmla="*/ 22 w 43"/>
                  <a:gd name="T91" fmla="*/ 27 h 52"/>
                  <a:gd name="T92" fmla="*/ 20 w 43"/>
                  <a:gd name="T93" fmla="*/ 26 h 52"/>
                  <a:gd name="T94" fmla="*/ 17 w 43"/>
                  <a:gd name="T95" fmla="*/ 25 h 52"/>
                  <a:gd name="T96" fmla="*/ 14 w 43"/>
                  <a:gd name="T97" fmla="*/ 25 h 52"/>
                  <a:gd name="T98" fmla="*/ 12 w 43"/>
                  <a:gd name="T99" fmla="*/ 24 h 52"/>
                  <a:gd name="T100" fmla="*/ 9 w 43"/>
                  <a:gd name="T101" fmla="*/ 23 h 52"/>
                  <a:gd name="T102" fmla="*/ 7 w 43"/>
                  <a:gd name="T103" fmla="*/ 23 h 52"/>
                  <a:gd name="T104" fmla="*/ 4 w 43"/>
                  <a:gd name="T105" fmla="*/ 22 h 52"/>
                  <a:gd name="T106" fmla="*/ 2 w 43"/>
                  <a:gd name="T107" fmla="*/ 22 h 52"/>
                  <a:gd name="T108" fmla="*/ 0 w 43"/>
                  <a:gd name="T109" fmla="*/ 21 h 52"/>
                  <a:gd name="T110" fmla="*/ 1 w 43"/>
                  <a:gd name="T111" fmla="*/ 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2">
                    <a:moveTo>
                      <a:pt x="1" y="3"/>
                    </a:moveTo>
                    <a:lnTo>
                      <a:pt x="2" y="1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20" y="1"/>
                    </a:lnTo>
                    <a:lnTo>
                      <a:pt x="23" y="2"/>
                    </a:lnTo>
                    <a:lnTo>
                      <a:pt x="26" y="2"/>
                    </a:lnTo>
                    <a:lnTo>
                      <a:pt x="28" y="3"/>
                    </a:lnTo>
                    <a:lnTo>
                      <a:pt x="31" y="3"/>
                    </a:lnTo>
                    <a:lnTo>
                      <a:pt x="33" y="4"/>
                    </a:lnTo>
                    <a:lnTo>
                      <a:pt x="35" y="4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9" y="2"/>
                    </a:lnTo>
                    <a:lnTo>
                      <a:pt x="40" y="2"/>
                    </a:lnTo>
                    <a:lnTo>
                      <a:pt x="41" y="2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52"/>
                    </a:lnTo>
                    <a:lnTo>
                      <a:pt x="36" y="52"/>
                    </a:lnTo>
                    <a:lnTo>
                      <a:pt x="36" y="49"/>
                    </a:lnTo>
                    <a:lnTo>
                      <a:pt x="36" y="42"/>
                    </a:lnTo>
                    <a:lnTo>
                      <a:pt x="36" y="34"/>
                    </a:lnTo>
                    <a:lnTo>
                      <a:pt x="36" y="31"/>
                    </a:lnTo>
                    <a:lnTo>
                      <a:pt x="35" y="30"/>
                    </a:lnTo>
                    <a:lnTo>
                      <a:pt x="33" y="30"/>
                    </a:lnTo>
                    <a:lnTo>
                      <a:pt x="31" y="29"/>
                    </a:lnTo>
                    <a:lnTo>
                      <a:pt x="29" y="29"/>
                    </a:lnTo>
                    <a:lnTo>
                      <a:pt x="27" y="28"/>
                    </a:lnTo>
                    <a:lnTo>
                      <a:pt x="25" y="28"/>
                    </a:lnTo>
                    <a:lnTo>
                      <a:pt x="22" y="27"/>
                    </a:lnTo>
                    <a:lnTo>
                      <a:pt x="20" y="26"/>
                    </a:lnTo>
                    <a:lnTo>
                      <a:pt x="17" y="25"/>
                    </a:lnTo>
                    <a:lnTo>
                      <a:pt x="14" y="25"/>
                    </a:lnTo>
                    <a:lnTo>
                      <a:pt x="12" y="24"/>
                    </a:lnTo>
                    <a:lnTo>
                      <a:pt x="9" y="23"/>
                    </a:lnTo>
                    <a:lnTo>
                      <a:pt x="7" y="23"/>
                    </a:lnTo>
                    <a:lnTo>
                      <a:pt x="4" y="22"/>
                    </a:lnTo>
                    <a:lnTo>
                      <a:pt x="2" y="22"/>
                    </a:lnTo>
                    <a:lnTo>
                      <a:pt x="0" y="21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26" name="Freeform 274"/>
              <p:cNvSpPr>
                <a:spLocks/>
              </p:cNvSpPr>
              <p:nvPr/>
            </p:nvSpPr>
            <p:spPr bwMode="auto">
              <a:xfrm>
                <a:off x="4065" y="1785"/>
                <a:ext cx="25" cy="22"/>
              </a:xfrm>
              <a:custGeom>
                <a:avLst/>
                <a:gdLst>
                  <a:gd name="T0" fmla="*/ 25 w 25"/>
                  <a:gd name="T1" fmla="*/ 22 h 22"/>
                  <a:gd name="T2" fmla="*/ 25 w 25"/>
                  <a:gd name="T3" fmla="*/ 0 h 22"/>
                  <a:gd name="T4" fmla="*/ 0 w 25"/>
                  <a:gd name="T5" fmla="*/ 5 h 22"/>
                  <a:gd name="T6" fmla="*/ 0 w 25"/>
                  <a:gd name="T7" fmla="*/ 22 h 22"/>
                  <a:gd name="T8" fmla="*/ 25 w 25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2">
                    <a:moveTo>
                      <a:pt x="25" y="22"/>
                    </a:moveTo>
                    <a:lnTo>
                      <a:pt x="25" y="0"/>
                    </a:lnTo>
                    <a:lnTo>
                      <a:pt x="0" y="5"/>
                    </a:lnTo>
                    <a:lnTo>
                      <a:pt x="0" y="22"/>
                    </a:lnTo>
                    <a:lnTo>
                      <a:pt x="25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27" name="Freeform 275"/>
              <p:cNvSpPr>
                <a:spLocks/>
              </p:cNvSpPr>
              <p:nvPr/>
            </p:nvSpPr>
            <p:spPr bwMode="auto">
              <a:xfrm>
                <a:off x="4069" y="1791"/>
                <a:ext cx="17" cy="26"/>
              </a:xfrm>
              <a:custGeom>
                <a:avLst/>
                <a:gdLst>
                  <a:gd name="T0" fmla="*/ 17 w 17"/>
                  <a:gd name="T1" fmla="*/ 0 h 26"/>
                  <a:gd name="T2" fmla="*/ 0 w 17"/>
                  <a:gd name="T3" fmla="*/ 0 h 26"/>
                  <a:gd name="T4" fmla="*/ 0 w 17"/>
                  <a:gd name="T5" fmla="*/ 26 h 26"/>
                  <a:gd name="T6" fmla="*/ 6 w 17"/>
                  <a:gd name="T7" fmla="*/ 26 h 26"/>
                  <a:gd name="T8" fmla="*/ 17 w 17"/>
                  <a:gd name="T9" fmla="*/ 25 h 26"/>
                  <a:gd name="T10" fmla="*/ 17 w 17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6">
                    <a:moveTo>
                      <a:pt x="17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6" y="26"/>
                    </a:lnTo>
                    <a:lnTo>
                      <a:pt x="17" y="2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28" name="Freeform 276"/>
              <p:cNvSpPr>
                <a:spLocks/>
              </p:cNvSpPr>
              <p:nvPr/>
            </p:nvSpPr>
            <p:spPr bwMode="auto">
              <a:xfrm>
                <a:off x="4049" y="1798"/>
                <a:ext cx="61" cy="48"/>
              </a:xfrm>
              <a:custGeom>
                <a:avLst/>
                <a:gdLst>
                  <a:gd name="T0" fmla="*/ 14 w 61"/>
                  <a:gd name="T1" fmla="*/ 0 h 48"/>
                  <a:gd name="T2" fmla="*/ 13 w 61"/>
                  <a:gd name="T3" fmla="*/ 0 h 48"/>
                  <a:gd name="T4" fmla="*/ 13 w 61"/>
                  <a:gd name="T5" fmla="*/ 0 h 48"/>
                  <a:gd name="T6" fmla="*/ 12 w 61"/>
                  <a:gd name="T7" fmla="*/ 0 h 48"/>
                  <a:gd name="T8" fmla="*/ 11 w 61"/>
                  <a:gd name="T9" fmla="*/ 1 h 48"/>
                  <a:gd name="T10" fmla="*/ 9 w 61"/>
                  <a:gd name="T11" fmla="*/ 1 h 48"/>
                  <a:gd name="T12" fmla="*/ 8 w 61"/>
                  <a:gd name="T13" fmla="*/ 2 h 48"/>
                  <a:gd name="T14" fmla="*/ 7 w 61"/>
                  <a:gd name="T15" fmla="*/ 3 h 48"/>
                  <a:gd name="T16" fmla="*/ 5 w 61"/>
                  <a:gd name="T17" fmla="*/ 4 h 48"/>
                  <a:gd name="T18" fmla="*/ 3 w 61"/>
                  <a:gd name="T19" fmla="*/ 7 h 48"/>
                  <a:gd name="T20" fmla="*/ 2 w 61"/>
                  <a:gd name="T21" fmla="*/ 12 h 48"/>
                  <a:gd name="T22" fmla="*/ 1 w 61"/>
                  <a:gd name="T23" fmla="*/ 18 h 48"/>
                  <a:gd name="T24" fmla="*/ 1 w 61"/>
                  <a:gd name="T25" fmla="*/ 25 h 48"/>
                  <a:gd name="T26" fmla="*/ 0 w 61"/>
                  <a:gd name="T27" fmla="*/ 31 h 48"/>
                  <a:gd name="T28" fmla="*/ 0 w 61"/>
                  <a:gd name="T29" fmla="*/ 37 h 48"/>
                  <a:gd name="T30" fmla="*/ 1 w 61"/>
                  <a:gd name="T31" fmla="*/ 41 h 48"/>
                  <a:gd name="T32" fmla="*/ 1 w 61"/>
                  <a:gd name="T33" fmla="*/ 43 h 48"/>
                  <a:gd name="T34" fmla="*/ 54 w 61"/>
                  <a:gd name="T35" fmla="*/ 48 h 48"/>
                  <a:gd name="T36" fmla="*/ 53 w 61"/>
                  <a:gd name="T37" fmla="*/ 34 h 48"/>
                  <a:gd name="T38" fmla="*/ 53 w 61"/>
                  <a:gd name="T39" fmla="*/ 34 h 48"/>
                  <a:gd name="T40" fmla="*/ 53 w 61"/>
                  <a:gd name="T41" fmla="*/ 34 h 48"/>
                  <a:gd name="T42" fmla="*/ 54 w 61"/>
                  <a:gd name="T43" fmla="*/ 33 h 48"/>
                  <a:gd name="T44" fmla="*/ 54 w 61"/>
                  <a:gd name="T45" fmla="*/ 33 h 48"/>
                  <a:gd name="T46" fmla="*/ 55 w 61"/>
                  <a:gd name="T47" fmla="*/ 33 h 48"/>
                  <a:gd name="T48" fmla="*/ 55 w 61"/>
                  <a:gd name="T49" fmla="*/ 32 h 48"/>
                  <a:gd name="T50" fmla="*/ 56 w 61"/>
                  <a:gd name="T51" fmla="*/ 32 h 48"/>
                  <a:gd name="T52" fmla="*/ 56 w 61"/>
                  <a:gd name="T53" fmla="*/ 31 h 48"/>
                  <a:gd name="T54" fmla="*/ 58 w 61"/>
                  <a:gd name="T55" fmla="*/ 30 h 48"/>
                  <a:gd name="T56" fmla="*/ 59 w 61"/>
                  <a:gd name="T57" fmla="*/ 29 h 48"/>
                  <a:gd name="T58" fmla="*/ 60 w 61"/>
                  <a:gd name="T59" fmla="*/ 28 h 48"/>
                  <a:gd name="T60" fmla="*/ 60 w 61"/>
                  <a:gd name="T61" fmla="*/ 27 h 48"/>
                  <a:gd name="T62" fmla="*/ 61 w 61"/>
                  <a:gd name="T63" fmla="*/ 25 h 48"/>
                  <a:gd name="T64" fmla="*/ 61 w 61"/>
                  <a:gd name="T65" fmla="*/ 24 h 48"/>
                  <a:gd name="T66" fmla="*/ 61 w 61"/>
                  <a:gd name="T67" fmla="*/ 22 h 48"/>
                  <a:gd name="T68" fmla="*/ 60 w 61"/>
                  <a:gd name="T69" fmla="*/ 20 h 48"/>
                  <a:gd name="T70" fmla="*/ 60 w 61"/>
                  <a:gd name="T71" fmla="*/ 19 h 48"/>
                  <a:gd name="T72" fmla="*/ 59 w 61"/>
                  <a:gd name="T73" fmla="*/ 18 h 48"/>
                  <a:gd name="T74" fmla="*/ 58 w 61"/>
                  <a:gd name="T75" fmla="*/ 15 h 48"/>
                  <a:gd name="T76" fmla="*/ 56 w 61"/>
                  <a:gd name="T77" fmla="*/ 12 h 48"/>
                  <a:gd name="T78" fmla="*/ 54 w 61"/>
                  <a:gd name="T79" fmla="*/ 9 h 48"/>
                  <a:gd name="T80" fmla="*/ 51 w 61"/>
                  <a:gd name="T81" fmla="*/ 6 h 48"/>
                  <a:gd name="T82" fmla="*/ 49 w 61"/>
                  <a:gd name="T83" fmla="*/ 3 h 48"/>
                  <a:gd name="T84" fmla="*/ 45 w 61"/>
                  <a:gd name="T85" fmla="*/ 1 h 48"/>
                  <a:gd name="T86" fmla="*/ 45 w 61"/>
                  <a:gd name="T87" fmla="*/ 1 h 48"/>
                  <a:gd name="T88" fmla="*/ 44 w 61"/>
                  <a:gd name="T89" fmla="*/ 1 h 48"/>
                  <a:gd name="T90" fmla="*/ 43 w 61"/>
                  <a:gd name="T91" fmla="*/ 0 h 48"/>
                  <a:gd name="T92" fmla="*/ 42 w 61"/>
                  <a:gd name="T93" fmla="*/ 0 h 48"/>
                  <a:gd name="T94" fmla="*/ 41 w 61"/>
                  <a:gd name="T95" fmla="*/ 0 h 48"/>
                  <a:gd name="T96" fmla="*/ 39 w 61"/>
                  <a:gd name="T97" fmla="*/ 0 h 48"/>
                  <a:gd name="T98" fmla="*/ 38 w 61"/>
                  <a:gd name="T99" fmla="*/ 0 h 48"/>
                  <a:gd name="T100" fmla="*/ 37 w 61"/>
                  <a:gd name="T101" fmla="*/ 0 h 48"/>
                  <a:gd name="T102" fmla="*/ 27 w 61"/>
                  <a:gd name="T103" fmla="*/ 12 h 48"/>
                  <a:gd name="T104" fmla="*/ 19 w 61"/>
                  <a:gd name="T105" fmla="*/ 0 h 48"/>
                  <a:gd name="T106" fmla="*/ 14 w 61"/>
                  <a:gd name="T10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1" h="48">
                    <a:moveTo>
                      <a:pt x="14" y="0"/>
                    </a:moveTo>
                    <a:lnTo>
                      <a:pt x="13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1" y="18"/>
                    </a:lnTo>
                    <a:lnTo>
                      <a:pt x="1" y="25"/>
                    </a:lnTo>
                    <a:lnTo>
                      <a:pt x="0" y="31"/>
                    </a:lnTo>
                    <a:lnTo>
                      <a:pt x="0" y="37"/>
                    </a:lnTo>
                    <a:lnTo>
                      <a:pt x="1" y="41"/>
                    </a:lnTo>
                    <a:lnTo>
                      <a:pt x="1" y="43"/>
                    </a:lnTo>
                    <a:lnTo>
                      <a:pt x="54" y="48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5" y="33"/>
                    </a:lnTo>
                    <a:lnTo>
                      <a:pt x="55" y="32"/>
                    </a:lnTo>
                    <a:lnTo>
                      <a:pt x="56" y="32"/>
                    </a:lnTo>
                    <a:lnTo>
                      <a:pt x="56" y="31"/>
                    </a:lnTo>
                    <a:lnTo>
                      <a:pt x="58" y="30"/>
                    </a:lnTo>
                    <a:lnTo>
                      <a:pt x="59" y="29"/>
                    </a:lnTo>
                    <a:lnTo>
                      <a:pt x="60" y="28"/>
                    </a:lnTo>
                    <a:lnTo>
                      <a:pt x="60" y="27"/>
                    </a:lnTo>
                    <a:lnTo>
                      <a:pt x="61" y="25"/>
                    </a:lnTo>
                    <a:lnTo>
                      <a:pt x="61" y="24"/>
                    </a:lnTo>
                    <a:lnTo>
                      <a:pt x="61" y="22"/>
                    </a:lnTo>
                    <a:lnTo>
                      <a:pt x="60" y="20"/>
                    </a:lnTo>
                    <a:lnTo>
                      <a:pt x="60" y="19"/>
                    </a:lnTo>
                    <a:lnTo>
                      <a:pt x="59" y="18"/>
                    </a:lnTo>
                    <a:lnTo>
                      <a:pt x="58" y="15"/>
                    </a:lnTo>
                    <a:lnTo>
                      <a:pt x="56" y="12"/>
                    </a:lnTo>
                    <a:lnTo>
                      <a:pt x="54" y="9"/>
                    </a:lnTo>
                    <a:lnTo>
                      <a:pt x="51" y="6"/>
                    </a:lnTo>
                    <a:lnTo>
                      <a:pt x="49" y="3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27" y="12"/>
                    </a:lnTo>
                    <a:lnTo>
                      <a:pt x="19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29" name="Freeform 277"/>
              <p:cNvSpPr>
                <a:spLocks/>
              </p:cNvSpPr>
              <p:nvPr/>
            </p:nvSpPr>
            <p:spPr bwMode="auto">
              <a:xfrm>
                <a:off x="4052" y="1800"/>
                <a:ext cx="55" cy="45"/>
              </a:xfrm>
              <a:custGeom>
                <a:avLst/>
                <a:gdLst>
                  <a:gd name="T0" fmla="*/ 0 w 55"/>
                  <a:gd name="T1" fmla="*/ 39 h 45"/>
                  <a:gd name="T2" fmla="*/ 0 w 55"/>
                  <a:gd name="T3" fmla="*/ 28 h 45"/>
                  <a:gd name="T4" fmla="*/ 0 w 55"/>
                  <a:gd name="T5" fmla="*/ 20 h 45"/>
                  <a:gd name="T6" fmla="*/ 1 w 55"/>
                  <a:gd name="T7" fmla="*/ 14 h 45"/>
                  <a:gd name="T8" fmla="*/ 1 w 55"/>
                  <a:gd name="T9" fmla="*/ 9 h 45"/>
                  <a:gd name="T10" fmla="*/ 2 w 55"/>
                  <a:gd name="T11" fmla="*/ 7 h 45"/>
                  <a:gd name="T12" fmla="*/ 3 w 55"/>
                  <a:gd name="T13" fmla="*/ 5 h 45"/>
                  <a:gd name="T14" fmla="*/ 3 w 55"/>
                  <a:gd name="T15" fmla="*/ 4 h 45"/>
                  <a:gd name="T16" fmla="*/ 3 w 55"/>
                  <a:gd name="T17" fmla="*/ 4 h 45"/>
                  <a:gd name="T18" fmla="*/ 4 w 55"/>
                  <a:gd name="T19" fmla="*/ 4 h 45"/>
                  <a:gd name="T20" fmla="*/ 4 w 55"/>
                  <a:gd name="T21" fmla="*/ 3 h 45"/>
                  <a:gd name="T22" fmla="*/ 5 w 55"/>
                  <a:gd name="T23" fmla="*/ 2 h 45"/>
                  <a:gd name="T24" fmla="*/ 6 w 55"/>
                  <a:gd name="T25" fmla="*/ 2 h 45"/>
                  <a:gd name="T26" fmla="*/ 7 w 55"/>
                  <a:gd name="T27" fmla="*/ 1 h 45"/>
                  <a:gd name="T28" fmla="*/ 8 w 55"/>
                  <a:gd name="T29" fmla="*/ 1 h 45"/>
                  <a:gd name="T30" fmla="*/ 9 w 55"/>
                  <a:gd name="T31" fmla="*/ 1 h 45"/>
                  <a:gd name="T32" fmla="*/ 10 w 55"/>
                  <a:gd name="T33" fmla="*/ 0 h 45"/>
                  <a:gd name="T34" fmla="*/ 15 w 55"/>
                  <a:gd name="T35" fmla="*/ 0 h 45"/>
                  <a:gd name="T36" fmla="*/ 24 w 55"/>
                  <a:gd name="T37" fmla="*/ 13 h 45"/>
                  <a:gd name="T38" fmla="*/ 35 w 55"/>
                  <a:gd name="T39" fmla="*/ 0 h 45"/>
                  <a:gd name="T40" fmla="*/ 39 w 55"/>
                  <a:gd name="T41" fmla="*/ 0 h 45"/>
                  <a:gd name="T42" fmla="*/ 41 w 55"/>
                  <a:gd name="T43" fmla="*/ 1 h 45"/>
                  <a:gd name="T44" fmla="*/ 44 w 55"/>
                  <a:gd name="T45" fmla="*/ 2 h 45"/>
                  <a:gd name="T46" fmla="*/ 46 w 55"/>
                  <a:gd name="T47" fmla="*/ 5 h 45"/>
                  <a:gd name="T48" fmla="*/ 49 w 55"/>
                  <a:gd name="T49" fmla="*/ 7 h 45"/>
                  <a:gd name="T50" fmla="*/ 51 w 55"/>
                  <a:gd name="T51" fmla="*/ 10 h 45"/>
                  <a:gd name="T52" fmla="*/ 52 w 55"/>
                  <a:gd name="T53" fmla="*/ 13 h 45"/>
                  <a:gd name="T54" fmla="*/ 53 w 55"/>
                  <a:gd name="T55" fmla="*/ 14 h 45"/>
                  <a:gd name="T56" fmla="*/ 54 w 55"/>
                  <a:gd name="T57" fmla="*/ 15 h 45"/>
                  <a:gd name="T58" fmla="*/ 54 w 55"/>
                  <a:gd name="T59" fmla="*/ 16 h 45"/>
                  <a:gd name="T60" fmla="*/ 55 w 55"/>
                  <a:gd name="T61" fmla="*/ 18 h 45"/>
                  <a:gd name="T62" fmla="*/ 55 w 55"/>
                  <a:gd name="T63" fmla="*/ 20 h 45"/>
                  <a:gd name="T64" fmla="*/ 54 w 55"/>
                  <a:gd name="T65" fmla="*/ 23 h 45"/>
                  <a:gd name="T66" fmla="*/ 53 w 55"/>
                  <a:gd name="T67" fmla="*/ 24 h 45"/>
                  <a:gd name="T68" fmla="*/ 52 w 55"/>
                  <a:gd name="T69" fmla="*/ 26 h 45"/>
                  <a:gd name="T70" fmla="*/ 51 w 55"/>
                  <a:gd name="T71" fmla="*/ 27 h 45"/>
                  <a:gd name="T72" fmla="*/ 49 w 55"/>
                  <a:gd name="T73" fmla="*/ 29 h 45"/>
                  <a:gd name="T74" fmla="*/ 48 w 55"/>
                  <a:gd name="T75" fmla="*/ 30 h 45"/>
                  <a:gd name="T76" fmla="*/ 47 w 55"/>
                  <a:gd name="T77" fmla="*/ 30 h 45"/>
                  <a:gd name="T78" fmla="*/ 47 w 55"/>
                  <a:gd name="T79" fmla="*/ 31 h 45"/>
                  <a:gd name="T80" fmla="*/ 46 w 55"/>
                  <a:gd name="T81" fmla="*/ 31 h 45"/>
                  <a:gd name="T82" fmla="*/ 48 w 55"/>
                  <a:gd name="T83" fmla="*/ 45 h 45"/>
                  <a:gd name="T84" fmla="*/ 0 w 55"/>
                  <a:gd name="T85" fmla="*/ 3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5" h="45">
                    <a:moveTo>
                      <a:pt x="0" y="39"/>
                    </a:moveTo>
                    <a:lnTo>
                      <a:pt x="0" y="28"/>
                    </a:lnTo>
                    <a:lnTo>
                      <a:pt x="0" y="20"/>
                    </a:lnTo>
                    <a:lnTo>
                      <a:pt x="1" y="14"/>
                    </a:lnTo>
                    <a:lnTo>
                      <a:pt x="1" y="9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4" y="13"/>
                    </a:lnTo>
                    <a:lnTo>
                      <a:pt x="35" y="0"/>
                    </a:lnTo>
                    <a:lnTo>
                      <a:pt x="39" y="0"/>
                    </a:lnTo>
                    <a:lnTo>
                      <a:pt x="41" y="1"/>
                    </a:lnTo>
                    <a:lnTo>
                      <a:pt x="44" y="2"/>
                    </a:lnTo>
                    <a:lnTo>
                      <a:pt x="46" y="5"/>
                    </a:lnTo>
                    <a:lnTo>
                      <a:pt x="49" y="7"/>
                    </a:lnTo>
                    <a:lnTo>
                      <a:pt x="51" y="10"/>
                    </a:lnTo>
                    <a:lnTo>
                      <a:pt x="52" y="13"/>
                    </a:lnTo>
                    <a:lnTo>
                      <a:pt x="53" y="14"/>
                    </a:lnTo>
                    <a:lnTo>
                      <a:pt x="54" y="15"/>
                    </a:lnTo>
                    <a:lnTo>
                      <a:pt x="54" y="16"/>
                    </a:lnTo>
                    <a:lnTo>
                      <a:pt x="55" y="18"/>
                    </a:lnTo>
                    <a:lnTo>
                      <a:pt x="55" y="20"/>
                    </a:lnTo>
                    <a:lnTo>
                      <a:pt x="54" y="23"/>
                    </a:lnTo>
                    <a:lnTo>
                      <a:pt x="53" y="24"/>
                    </a:lnTo>
                    <a:lnTo>
                      <a:pt x="52" y="26"/>
                    </a:lnTo>
                    <a:lnTo>
                      <a:pt x="51" y="27"/>
                    </a:lnTo>
                    <a:lnTo>
                      <a:pt x="49" y="29"/>
                    </a:lnTo>
                    <a:lnTo>
                      <a:pt x="48" y="30"/>
                    </a:lnTo>
                    <a:lnTo>
                      <a:pt x="47" y="30"/>
                    </a:lnTo>
                    <a:lnTo>
                      <a:pt x="47" y="31"/>
                    </a:lnTo>
                    <a:lnTo>
                      <a:pt x="46" y="31"/>
                    </a:lnTo>
                    <a:lnTo>
                      <a:pt x="48" y="45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30" name="Freeform 278"/>
              <p:cNvSpPr>
                <a:spLocks/>
              </p:cNvSpPr>
              <p:nvPr/>
            </p:nvSpPr>
            <p:spPr bwMode="auto">
              <a:xfrm>
                <a:off x="4064" y="1820"/>
                <a:ext cx="40" cy="18"/>
              </a:xfrm>
              <a:custGeom>
                <a:avLst/>
                <a:gdLst>
                  <a:gd name="T0" fmla="*/ 15 w 40"/>
                  <a:gd name="T1" fmla="*/ 18 h 18"/>
                  <a:gd name="T2" fmla="*/ 16 w 40"/>
                  <a:gd name="T3" fmla="*/ 18 h 18"/>
                  <a:gd name="T4" fmla="*/ 18 w 40"/>
                  <a:gd name="T5" fmla="*/ 18 h 18"/>
                  <a:gd name="T6" fmla="*/ 19 w 40"/>
                  <a:gd name="T7" fmla="*/ 18 h 18"/>
                  <a:gd name="T8" fmla="*/ 21 w 40"/>
                  <a:gd name="T9" fmla="*/ 18 h 18"/>
                  <a:gd name="T10" fmla="*/ 22 w 40"/>
                  <a:gd name="T11" fmla="*/ 17 h 18"/>
                  <a:gd name="T12" fmla="*/ 24 w 40"/>
                  <a:gd name="T13" fmla="*/ 17 h 18"/>
                  <a:gd name="T14" fmla="*/ 26 w 40"/>
                  <a:gd name="T15" fmla="*/ 16 h 18"/>
                  <a:gd name="T16" fmla="*/ 28 w 40"/>
                  <a:gd name="T17" fmla="*/ 15 h 18"/>
                  <a:gd name="T18" fmla="*/ 30 w 40"/>
                  <a:gd name="T19" fmla="*/ 15 h 18"/>
                  <a:gd name="T20" fmla="*/ 32 w 40"/>
                  <a:gd name="T21" fmla="*/ 14 h 18"/>
                  <a:gd name="T22" fmla="*/ 34 w 40"/>
                  <a:gd name="T23" fmla="*/ 13 h 18"/>
                  <a:gd name="T24" fmla="*/ 36 w 40"/>
                  <a:gd name="T25" fmla="*/ 12 h 18"/>
                  <a:gd name="T26" fmla="*/ 37 w 40"/>
                  <a:gd name="T27" fmla="*/ 12 h 18"/>
                  <a:gd name="T28" fmla="*/ 39 w 40"/>
                  <a:gd name="T29" fmla="*/ 11 h 18"/>
                  <a:gd name="T30" fmla="*/ 40 w 40"/>
                  <a:gd name="T31" fmla="*/ 10 h 18"/>
                  <a:gd name="T32" fmla="*/ 40 w 40"/>
                  <a:gd name="T33" fmla="*/ 9 h 18"/>
                  <a:gd name="T34" fmla="*/ 33 w 40"/>
                  <a:gd name="T35" fmla="*/ 0 h 18"/>
                  <a:gd name="T36" fmla="*/ 33 w 40"/>
                  <a:gd name="T37" fmla="*/ 1 h 18"/>
                  <a:gd name="T38" fmla="*/ 32 w 40"/>
                  <a:gd name="T39" fmla="*/ 2 h 18"/>
                  <a:gd name="T40" fmla="*/ 32 w 40"/>
                  <a:gd name="T41" fmla="*/ 2 h 18"/>
                  <a:gd name="T42" fmla="*/ 31 w 40"/>
                  <a:gd name="T43" fmla="*/ 3 h 18"/>
                  <a:gd name="T44" fmla="*/ 31 w 40"/>
                  <a:gd name="T45" fmla="*/ 3 h 18"/>
                  <a:gd name="T46" fmla="*/ 30 w 40"/>
                  <a:gd name="T47" fmla="*/ 3 h 18"/>
                  <a:gd name="T48" fmla="*/ 29 w 40"/>
                  <a:gd name="T49" fmla="*/ 4 h 18"/>
                  <a:gd name="T50" fmla="*/ 29 w 40"/>
                  <a:gd name="T51" fmla="*/ 4 h 18"/>
                  <a:gd name="T52" fmla="*/ 27 w 40"/>
                  <a:gd name="T53" fmla="*/ 5 h 18"/>
                  <a:gd name="T54" fmla="*/ 26 w 40"/>
                  <a:gd name="T55" fmla="*/ 5 h 18"/>
                  <a:gd name="T56" fmla="*/ 24 w 40"/>
                  <a:gd name="T57" fmla="*/ 6 h 18"/>
                  <a:gd name="T58" fmla="*/ 22 w 40"/>
                  <a:gd name="T59" fmla="*/ 7 h 18"/>
                  <a:gd name="T60" fmla="*/ 20 w 40"/>
                  <a:gd name="T61" fmla="*/ 7 h 18"/>
                  <a:gd name="T62" fmla="*/ 18 w 40"/>
                  <a:gd name="T63" fmla="*/ 8 h 18"/>
                  <a:gd name="T64" fmla="*/ 15 w 40"/>
                  <a:gd name="T65" fmla="*/ 8 h 18"/>
                  <a:gd name="T66" fmla="*/ 14 w 40"/>
                  <a:gd name="T67" fmla="*/ 8 h 18"/>
                  <a:gd name="T68" fmla="*/ 13 w 40"/>
                  <a:gd name="T69" fmla="*/ 7 h 18"/>
                  <a:gd name="T70" fmla="*/ 12 w 40"/>
                  <a:gd name="T71" fmla="*/ 5 h 18"/>
                  <a:gd name="T72" fmla="*/ 11 w 40"/>
                  <a:gd name="T73" fmla="*/ 4 h 18"/>
                  <a:gd name="T74" fmla="*/ 10 w 40"/>
                  <a:gd name="T75" fmla="*/ 3 h 18"/>
                  <a:gd name="T76" fmla="*/ 10 w 40"/>
                  <a:gd name="T77" fmla="*/ 3 h 18"/>
                  <a:gd name="T78" fmla="*/ 9 w 40"/>
                  <a:gd name="T79" fmla="*/ 2 h 18"/>
                  <a:gd name="T80" fmla="*/ 8 w 40"/>
                  <a:gd name="T81" fmla="*/ 2 h 18"/>
                  <a:gd name="T82" fmla="*/ 7 w 40"/>
                  <a:gd name="T83" fmla="*/ 2 h 18"/>
                  <a:gd name="T84" fmla="*/ 6 w 40"/>
                  <a:gd name="T85" fmla="*/ 3 h 18"/>
                  <a:gd name="T86" fmla="*/ 6 w 40"/>
                  <a:gd name="T87" fmla="*/ 5 h 18"/>
                  <a:gd name="T88" fmla="*/ 7 w 40"/>
                  <a:gd name="T89" fmla="*/ 7 h 18"/>
                  <a:gd name="T90" fmla="*/ 7 w 40"/>
                  <a:gd name="T91" fmla="*/ 8 h 18"/>
                  <a:gd name="T92" fmla="*/ 0 w 40"/>
                  <a:gd name="T93" fmla="*/ 7 h 18"/>
                  <a:gd name="T94" fmla="*/ 2 w 40"/>
                  <a:gd name="T95" fmla="*/ 18 h 18"/>
                  <a:gd name="T96" fmla="*/ 3 w 40"/>
                  <a:gd name="T97" fmla="*/ 18 h 18"/>
                  <a:gd name="T98" fmla="*/ 5 w 40"/>
                  <a:gd name="T99" fmla="*/ 18 h 18"/>
                  <a:gd name="T100" fmla="*/ 8 w 40"/>
                  <a:gd name="T101" fmla="*/ 18 h 18"/>
                  <a:gd name="T102" fmla="*/ 10 w 40"/>
                  <a:gd name="T103" fmla="*/ 18 h 18"/>
                  <a:gd name="T104" fmla="*/ 12 w 40"/>
                  <a:gd name="T105" fmla="*/ 18 h 18"/>
                  <a:gd name="T106" fmla="*/ 14 w 40"/>
                  <a:gd name="T107" fmla="*/ 18 h 18"/>
                  <a:gd name="T108" fmla="*/ 15 w 40"/>
                  <a:gd name="T109" fmla="*/ 18 h 18"/>
                  <a:gd name="T110" fmla="*/ 15 w 40"/>
                  <a:gd name="T11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" h="18">
                    <a:moveTo>
                      <a:pt x="15" y="18"/>
                    </a:moveTo>
                    <a:lnTo>
                      <a:pt x="16" y="18"/>
                    </a:lnTo>
                    <a:lnTo>
                      <a:pt x="18" y="18"/>
                    </a:lnTo>
                    <a:lnTo>
                      <a:pt x="19" y="18"/>
                    </a:lnTo>
                    <a:lnTo>
                      <a:pt x="21" y="18"/>
                    </a:lnTo>
                    <a:lnTo>
                      <a:pt x="22" y="17"/>
                    </a:lnTo>
                    <a:lnTo>
                      <a:pt x="24" y="17"/>
                    </a:lnTo>
                    <a:lnTo>
                      <a:pt x="26" y="16"/>
                    </a:lnTo>
                    <a:lnTo>
                      <a:pt x="28" y="15"/>
                    </a:lnTo>
                    <a:lnTo>
                      <a:pt x="30" y="15"/>
                    </a:lnTo>
                    <a:lnTo>
                      <a:pt x="32" y="14"/>
                    </a:lnTo>
                    <a:lnTo>
                      <a:pt x="34" y="13"/>
                    </a:lnTo>
                    <a:lnTo>
                      <a:pt x="36" y="12"/>
                    </a:lnTo>
                    <a:lnTo>
                      <a:pt x="37" y="12"/>
                    </a:lnTo>
                    <a:lnTo>
                      <a:pt x="39" y="11"/>
                    </a:lnTo>
                    <a:lnTo>
                      <a:pt x="40" y="10"/>
                    </a:lnTo>
                    <a:lnTo>
                      <a:pt x="40" y="9"/>
                    </a:lnTo>
                    <a:lnTo>
                      <a:pt x="33" y="0"/>
                    </a:lnTo>
                    <a:lnTo>
                      <a:pt x="33" y="1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0" y="3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7" y="5"/>
                    </a:lnTo>
                    <a:lnTo>
                      <a:pt x="26" y="5"/>
                    </a:lnTo>
                    <a:lnTo>
                      <a:pt x="24" y="6"/>
                    </a:lnTo>
                    <a:lnTo>
                      <a:pt x="22" y="7"/>
                    </a:lnTo>
                    <a:lnTo>
                      <a:pt x="20" y="7"/>
                    </a:lnTo>
                    <a:lnTo>
                      <a:pt x="18" y="8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7"/>
                    </a:lnTo>
                    <a:lnTo>
                      <a:pt x="12" y="5"/>
                    </a:lnTo>
                    <a:lnTo>
                      <a:pt x="11" y="4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0" y="7"/>
                    </a:lnTo>
                    <a:lnTo>
                      <a:pt x="2" y="18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8" y="18"/>
                    </a:lnTo>
                    <a:lnTo>
                      <a:pt x="10" y="18"/>
                    </a:lnTo>
                    <a:lnTo>
                      <a:pt x="12" y="18"/>
                    </a:lnTo>
                    <a:lnTo>
                      <a:pt x="14" y="18"/>
                    </a:lnTo>
                    <a:lnTo>
                      <a:pt x="15" y="18"/>
                    </a:lnTo>
                    <a:lnTo>
                      <a:pt x="15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31" name="Freeform 279"/>
              <p:cNvSpPr>
                <a:spLocks/>
              </p:cNvSpPr>
              <p:nvPr/>
            </p:nvSpPr>
            <p:spPr bwMode="auto">
              <a:xfrm>
                <a:off x="4079" y="1817"/>
                <a:ext cx="28" cy="19"/>
              </a:xfrm>
              <a:custGeom>
                <a:avLst/>
                <a:gdLst>
                  <a:gd name="T0" fmla="*/ 2 w 28"/>
                  <a:gd name="T1" fmla="*/ 19 h 19"/>
                  <a:gd name="T2" fmla="*/ 3 w 28"/>
                  <a:gd name="T3" fmla="*/ 19 h 19"/>
                  <a:gd name="T4" fmla="*/ 4 w 28"/>
                  <a:gd name="T5" fmla="*/ 19 h 19"/>
                  <a:gd name="T6" fmla="*/ 6 w 28"/>
                  <a:gd name="T7" fmla="*/ 18 h 19"/>
                  <a:gd name="T8" fmla="*/ 7 w 28"/>
                  <a:gd name="T9" fmla="*/ 18 h 19"/>
                  <a:gd name="T10" fmla="*/ 9 w 28"/>
                  <a:gd name="T11" fmla="*/ 17 h 19"/>
                  <a:gd name="T12" fmla="*/ 10 w 28"/>
                  <a:gd name="T13" fmla="*/ 17 h 19"/>
                  <a:gd name="T14" fmla="*/ 12 w 28"/>
                  <a:gd name="T15" fmla="*/ 16 h 19"/>
                  <a:gd name="T16" fmla="*/ 14 w 28"/>
                  <a:gd name="T17" fmla="*/ 16 h 19"/>
                  <a:gd name="T18" fmla="*/ 15 w 28"/>
                  <a:gd name="T19" fmla="*/ 15 h 19"/>
                  <a:gd name="T20" fmla="*/ 17 w 28"/>
                  <a:gd name="T21" fmla="*/ 14 h 19"/>
                  <a:gd name="T22" fmla="*/ 19 w 28"/>
                  <a:gd name="T23" fmla="*/ 14 h 19"/>
                  <a:gd name="T24" fmla="*/ 20 w 28"/>
                  <a:gd name="T25" fmla="*/ 13 h 19"/>
                  <a:gd name="T26" fmla="*/ 21 w 28"/>
                  <a:gd name="T27" fmla="*/ 12 h 19"/>
                  <a:gd name="T28" fmla="*/ 23 w 28"/>
                  <a:gd name="T29" fmla="*/ 12 h 19"/>
                  <a:gd name="T30" fmla="*/ 23 w 28"/>
                  <a:gd name="T31" fmla="*/ 11 h 19"/>
                  <a:gd name="T32" fmla="*/ 24 w 28"/>
                  <a:gd name="T33" fmla="*/ 11 h 19"/>
                  <a:gd name="T34" fmla="*/ 26 w 28"/>
                  <a:gd name="T35" fmla="*/ 9 h 19"/>
                  <a:gd name="T36" fmla="*/ 27 w 28"/>
                  <a:gd name="T37" fmla="*/ 8 h 19"/>
                  <a:gd name="T38" fmla="*/ 28 w 28"/>
                  <a:gd name="T39" fmla="*/ 7 h 19"/>
                  <a:gd name="T40" fmla="*/ 28 w 28"/>
                  <a:gd name="T41" fmla="*/ 6 h 19"/>
                  <a:gd name="T42" fmla="*/ 28 w 28"/>
                  <a:gd name="T43" fmla="*/ 5 h 19"/>
                  <a:gd name="T44" fmla="*/ 28 w 28"/>
                  <a:gd name="T45" fmla="*/ 3 h 19"/>
                  <a:gd name="T46" fmla="*/ 28 w 28"/>
                  <a:gd name="T47" fmla="*/ 1 h 19"/>
                  <a:gd name="T48" fmla="*/ 27 w 28"/>
                  <a:gd name="T49" fmla="*/ 0 h 19"/>
                  <a:gd name="T50" fmla="*/ 20 w 28"/>
                  <a:gd name="T51" fmla="*/ 3 h 19"/>
                  <a:gd name="T52" fmla="*/ 20 w 28"/>
                  <a:gd name="T53" fmla="*/ 4 h 19"/>
                  <a:gd name="T54" fmla="*/ 19 w 28"/>
                  <a:gd name="T55" fmla="*/ 6 h 19"/>
                  <a:gd name="T56" fmla="*/ 18 w 28"/>
                  <a:gd name="T57" fmla="*/ 7 h 19"/>
                  <a:gd name="T58" fmla="*/ 17 w 28"/>
                  <a:gd name="T59" fmla="*/ 8 h 19"/>
                  <a:gd name="T60" fmla="*/ 15 w 28"/>
                  <a:gd name="T61" fmla="*/ 9 h 19"/>
                  <a:gd name="T62" fmla="*/ 12 w 28"/>
                  <a:gd name="T63" fmla="*/ 10 h 19"/>
                  <a:gd name="T64" fmla="*/ 9 w 28"/>
                  <a:gd name="T65" fmla="*/ 11 h 19"/>
                  <a:gd name="T66" fmla="*/ 7 w 28"/>
                  <a:gd name="T67" fmla="*/ 12 h 19"/>
                  <a:gd name="T68" fmla="*/ 5 w 28"/>
                  <a:gd name="T69" fmla="*/ 12 h 19"/>
                  <a:gd name="T70" fmla="*/ 3 w 28"/>
                  <a:gd name="T71" fmla="*/ 12 h 19"/>
                  <a:gd name="T72" fmla="*/ 1 w 28"/>
                  <a:gd name="T73" fmla="*/ 12 h 19"/>
                  <a:gd name="T74" fmla="*/ 0 w 28"/>
                  <a:gd name="T75" fmla="*/ 13 h 19"/>
                  <a:gd name="T76" fmla="*/ 2 w 28"/>
                  <a:gd name="T7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8" h="19">
                    <a:moveTo>
                      <a:pt x="2" y="19"/>
                    </a:moveTo>
                    <a:lnTo>
                      <a:pt x="3" y="19"/>
                    </a:lnTo>
                    <a:lnTo>
                      <a:pt x="4" y="19"/>
                    </a:lnTo>
                    <a:lnTo>
                      <a:pt x="6" y="18"/>
                    </a:lnTo>
                    <a:lnTo>
                      <a:pt x="7" y="18"/>
                    </a:lnTo>
                    <a:lnTo>
                      <a:pt x="9" y="17"/>
                    </a:lnTo>
                    <a:lnTo>
                      <a:pt x="10" y="17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5" y="15"/>
                    </a:lnTo>
                    <a:lnTo>
                      <a:pt x="17" y="14"/>
                    </a:lnTo>
                    <a:lnTo>
                      <a:pt x="19" y="14"/>
                    </a:lnTo>
                    <a:lnTo>
                      <a:pt x="20" y="13"/>
                    </a:lnTo>
                    <a:lnTo>
                      <a:pt x="21" y="12"/>
                    </a:lnTo>
                    <a:lnTo>
                      <a:pt x="23" y="12"/>
                    </a:lnTo>
                    <a:lnTo>
                      <a:pt x="23" y="11"/>
                    </a:lnTo>
                    <a:lnTo>
                      <a:pt x="24" y="11"/>
                    </a:lnTo>
                    <a:lnTo>
                      <a:pt x="26" y="9"/>
                    </a:lnTo>
                    <a:lnTo>
                      <a:pt x="27" y="8"/>
                    </a:lnTo>
                    <a:lnTo>
                      <a:pt x="28" y="7"/>
                    </a:lnTo>
                    <a:lnTo>
                      <a:pt x="28" y="6"/>
                    </a:lnTo>
                    <a:lnTo>
                      <a:pt x="28" y="5"/>
                    </a:lnTo>
                    <a:lnTo>
                      <a:pt x="28" y="3"/>
                    </a:lnTo>
                    <a:lnTo>
                      <a:pt x="28" y="1"/>
                    </a:lnTo>
                    <a:lnTo>
                      <a:pt x="27" y="0"/>
                    </a:lnTo>
                    <a:lnTo>
                      <a:pt x="20" y="3"/>
                    </a:lnTo>
                    <a:lnTo>
                      <a:pt x="20" y="4"/>
                    </a:lnTo>
                    <a:lnTo>
                      <a:pt x="19" y="6"/>
                    </a:lnTo>
                    <a:lnTo>
                      <a:pt x="18" y="7"/>
                    </a:lnTo>
                    <a:lnTo>
                      <a:pt x="17" y="8"/>
                    </a:lnTo>
                    <a:lnTo>
                      <a:pt x="15" y="9"/>
                    </a:lnTo>
                    <a:lnTo>
                      <a:pt x="12" y="10"/>
                    </a:lnTo>
                    <a:lnTo>
                      <a:pt x="9" y="11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32" name="Freeform 280"/>
              <p:cNvSpPr>
                <a:spLocks/>
              </p:cNvSpPr>
              <p:nvPr/>
            </p:nvSpPr>
            <p:spPr bwMode="auto">
              <a:xfrm>
                <a:off x="4067" y="1824"/>
                <a:ext cx="11" cy="12"/>
              </a:xfrm>
              <a:custGeom>
                <a:avLst/>
                <a:gdLst>
                  <a:gd name="T0" fmla="*/ 9 w 11"/>
                  <a:gd name="T1" fmla="*/ 6 h 12"/>
                  <a:gd name="T2" fmla="*/ 9 w 11"/>
                  <a:gd name="T3" fmla="*/ 5 h 12"/>
                  <a:gd name="T4" fmla="*/ 8 w 11"/>
                  <a:gd name="T5" fmla="*/ 4 h 12"/>
                  <a:gd name="T6" fmla="*/ 8 w 11"/>
                  <a:gd name="T7" fmla="*/ 3 h 12"/>
                  <a:gd name="T8" fmla="*/ 7 w 11"/>
                  <a:gd name="T9" fmla="*/ 2 h 12"/>
                  <a:gd name="T10" fmla="*/ 7 w 11"/>
                  <a:gd name="T11" fmla="*/ 1 h 12"/>
                  <a:gd name="T12" fmla="*/ 6 w 11"/>
                  <a:gd name="T13" fmla="*/ 1 h 12"/>
                  <a:gd name="T14" fmla="*/ 6 w 11"/>
                  <a:gd name="T15" fmla="*/ 1 h 12"/>
                  <a:gd name="T16" fmla="*/ 5 w 11"/>
                  <a:gd name="T17" fmla="*/ 0 h 12"/>
                  <a:gd name="T18" fmla="*/ 5 w 11"/>
                  <a:gd name="T19" fmla="*/ 1 h 12"/>
                  <a:gd name="T20" fmla="*/ 5 w 11"/>
                  <a:gd name="T21" fmla="*/ 3 h 12"/>
                  <a:gd name="T22" fmla="*/ 6 w 11"/>
                  <a:gd name="T23" fmla="*/ 5 h 12"/>
                  <a:gd name="T24" fmla="*/ 6 w 11"/>
                  <a:gd name="T25" fmla="*/ 5 h 12"/>
                  <a:gd name="T26" fmla="*/ 0 w 11"/>
                  <a:gd name="T27" fmla="*/ 5 h 12"/>
                  <a:gd name="T28" fmla="*/ 1 w 11"/>
                  <a:gd name="T29" fmla="*/ 12 h 12"/>
                  <a:gd name="T30" fmla="*/ 1 w 11"/>
                  <a:gd name="T31" fmla="*/ 12 h 12"/>
                  <a:gd name="T32" fmla="*/ 2 w 11"/>
                  <a:gd name="T33" fmla="*/ 12 h 12"/>
                  <a:gd name="T34" fmla="*/ 3 w 11"/>
                  <a:gd name="T35" fmla="*/ 12 h 12"/>
                  <a:gd name="T36" fmla="*/ 4 w 11"/>
                  <a:gd name="T37" fmla="*/ 12 h 12"/>
                  <a:gd name="T38" fmla="*/ 5 w 11"/>
                  <a:gd name="T39" fmla="*/ 12 h 12"/>
                  <a:gd name="T40" fmla="*/ 6 w 11"/>
                  <a:gd name="T41" fmla="*/ 12 h 12"/>
                  <a:gd name="T42" fmla="*/ 6 w 11"/>
                  <a:gd name="T43" fmla="*/ 12 h 12"/>
                  <a:gd name="T44" fmla="*/ 7 w 11"/>
                  <a:gd name="T45" fmla="*/ 12 h 12"/>
                  <a:gd name="T46" fmla="*/ 7 w 11"/>
                  <a:gd name="T47" fmla="*/ 12 h 12"/>
                  <a:gd name="T48" fmla="*/ 8 w 11"/>
                  <a:gd name="T49" fmla="*/ 12 h 12"/>
                  <a:gd name="T50" fmla="*/ 8 w 11"/>
                  <a:gd name="T51" fmla="*/ 11 h 12"/>
                  <a:gd name="T52" fmla="*/ 9 w 11"/>
                  <a:gd name="T53" fmla="*/ 11 h 12"/>
                  <a:gd name="T54" fmla="*/ 9 w 11"/>
                  <a:gd name="T55" fmla="*/ 11 h 12"/>
                  <a:gd name="T56" fmla="*/ 10 w 11"/>
                  <a:gd name="T57" fmla="*/ 11 h 12"/>
                  <a:gd name="T58" fmla="*/ 10 w 11"/>
                  <a:gd name="T59" fmla="*/ 11 h 12"/>
                  <a:gd name="T60" fmla="*/ 11 w 11"/>
                  <a:gd name="T61" fmla="*/ 10 h 12"/>
                  <a:gd name="T62" fmla="*/ 9 w 11"/>
                  <a:gd name="T63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" h="12">
                    <a:moveTo>
                      <a:pt x="9" y="6"/>
                    </a:moveTo>
                    <a:lnTo>
                      <a:pt x="9" y="5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0" y="5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9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33" name="Freeform 281"/>
              <p:cNvSpPr>
                <a:spLocks/>
              </p:cNvSpPr>
              <p:nvPr/>
            </p:nvSpPr>
            <p:spPr bwMode="auto">
              <a:xfrm>
                <a:off x="4056" y="1746"/>
                <a:ext cx="46" cy="46"/>
              </a:xfrm>
              <a:custGeom>
                <a:avLst/>
                <a:gdLst>
                  <a:gd name="T0" fmla="*/ 35 w 46"/>
                  <a:gd name="T1" fmla="*/ 5 h 46"/>
                  <a:gd name="T2" fmla="*/ 31 w 46"/>
                  <a:gd name="T3" fmla="*/ 3 h 46"/>
                  <a:gd name="T4" fmla="*/ 27 w 46"/>
                  <a:gd name="T5" fmla="*/ 1 h 46"/>
                  <a:gd name="T6" fmla="*/ 22 w 46"/>
                  <a:gd name="T7" fmla="*/ 0 h 46"/>
                  <a:gd name="T8" fmla="*/ 18 w 46"/>
                  <a:gd name="T9" fmla="*/ 0 h 46"/>
                  <a:gd name="T10" fmla="*/ 15 w 46"/>
                  <a:gd name="T11" fmla="*/ 1 h 46"/>
                  <a:gd name="T12" fmla="*/ 11 w 46"/>
                  <a:gd name="T13" fmla="*/ 1 h 46"/>
                  <a:gd name="T14" fmla="*/ 9 w 46"/>
                  <a:gd name="T15" fmla="*/ 2 h 46"/>
                  <a:gd name="T16" fmla="*/ 6 w 46"/>
                  <a:gd name="T17" fmla="*/ 4 h 46"/>
                  <a:gd name="T18" fmla="*/ 2 w 46"/>
                  <a:gd name="T19" fmla="*/ 7 h 46"/>
                  <a:gd name="T20" fmla="*/ 1 w 46"/>
                  <a:gd name="T21" fmla="*/ 10 h 46"/>
                  <a:gd name="T22" fmla="*/ 0 w 46"/>
                  <a:gd name="T23" fmla="*/ 15 h 46"/>
                  <a:gd name="T24" fmla="*/ 0 w 46"/>
                  <a:gd name="T25" fmla="*/ 19 h 46"/>
                  <a:gd name="T26" fmla="*/ 1 w 46"/>
                  <a:gd name="T27" fmla="*/ 22 h 46"/>
                  <a:gd name="T28" fmla="*/ 2 w 46"/>
                  <a:gd name="T29" fmla="*/ 25 h 46"/>
                  <a:gd name="T30" fmla="*/ 4 w 46"/>
                  <a:gd name="T31" fmla="*/ 28 h 46"/>
                  <a:gd name="T32" fmla="*/ 7 w 46"/>
                  <a:gd name="T33" fmla="*/ 30 h 46"/>
                  <a:gd name="T34" fmla="*/ 10 w 46"/>
                  <a:gd name="T35" fmla="*/ 32 h 46"/>
                  <a:gd name="T36" fmla="*/ 14 w 46"/>
                  <a:gd name="T37" fmla="*/ 33 h 46"/>
                  <a:gd name="T38" fmla="*/ 18 w 46"/>
                  <a:gd name="T39" fmla="*/ 33 h 46"/>
                  <a:gd name="T40" fmla="*/ 21 w 46"/>
                  <a:gd name="T41" fmla="*/ 34 h 46"/>
                  <a:gd name="T42" fmla="*/ 24 w 46"/>
                  <a:gd name="T43" fmla="*/ 33 h 46"/>
                  <a:gd name="T44" fmla="*/ 26 w 46"/>
                  <a:gd name="T45" fmla="*/ 33 h 46"/>
                  <a:gd name="T46" fmla="*/ 28 w 46"/>
                  <a:gd name="T47" fmla="*/ 33 h 46"/>
                  <a:gd name="T48" fmla="*/ 29 w 46"/>
                  <a:gd name="T49" fmla="*/ 38 h 46"/>
                  <a:gd name="T50" fmla="*/ 29 w 46"/>
                  <a:gd name="T51" fmla="*/ 45 h 46"/>
                  <a:gd name="T52" fmla="*/ 32 w 46"/>
                  <a:gd name="T53" fmla="*/ 46 h 46"/>
                  <a:gd name="T54" fmla="*/ 36 w 46"/>
                  <a:gd name="T55" fmla="*/ 46 h 46"/>
                  <a:gd name="T56" fmla="*/ 41 w 46"/>
                  <a:gd name="T57" fmla="*/ 45 h 46"/>
                  <a:gd name="T58" fmla="*/ 45 w 46"/>
                  <a:gd name="T59" fmla="*/ 43 h 46"/>
                  <a:gd name="T60" fmla="*/ 46 w 46"/>
                  <a:gd name="T61" fmla="*/ 39 h 46"/>
                  <a:gd name="T62" fmla="*/ 45 w 46"/>
                  <a:gd name="T63" fmla="*/ 30 h 46"/>
                  <a:gd name="T64" fmla="*/ 43 w 46"/>
                  <a:gd name="T65" fmla="*/ 19 h 46"/>
                  <a:gd name="T66" fmla="*/ 40 w 46"/>
                  <a:gd name="T67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6" h="46">
                    <a:moveTo>
                      <a:pt x="38" y="7"/>
                    </a:moveTo>
                    <a:lnTo>
                      <a:pt x="35" y="5"/>
                    </a:lnTo>
                    <a:lnTo>
                      <a:pt x="33" y="4"/>
                    </a:lnTo>
                    <a:lnTo>
                      <a:pt x="31" y="3"/>
                    </a:lnTo>
                    <a:lnTo>
                      <a:pt x="29" y="2"/>
                    </a:lnTo>
                    <a:lnTo>
                      <a:pt x="27" y="1"/>
                    </a:lnTo>
                    <a:lnTo>
                      <a:pt x="24" y="1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1" y="22"/>
                    </a:lnTo>
                    <a:lnTo>
                      <a:pt x="1" y="23"/>
                    </a:lnTo>
                    <a:lnTo>
                      <a:pt x="2" y="25"/>
                    </a:lnTo>
                    <a:lnTo>
                      <a:pt x="3" y="26"/>
                    </a:lnTo>
                    <a:lnTo>
                      <a:pt x="4" y="28"/>
                    </a:lnTo>
                    <a:lnTo>
                      <a:pt x="5" y="29"/>
                    </a:lnTo>
                    <a:lnTo>
                      <a:pt x="7" y="30"/>
                    </a:lnTo>
                    <a:lnTo>
                      <a:pt x="8" y="31"/>
                    </a:lnTo>
                    <a:lnTo>
                      <a:pt x="10" y="32"/>
                    </a:lnTo>
                    <a:lnTo>
                      <a:pt x="12" y="32"/>
                    </a:lnTo>
                    <a:lnTo>
                      <a:pt x="14" y="33"/>
                    </a:lnTo>
                    <a:lnTo>
                      <a:pt x="16" y="33"/>
                    </a:lnTo>
                    <a:lnTo>
                      <a:pt x="18" y="33"/>
                    </a:lnTo>
                    <a:lnTo>
                      <a:pt x="20" y="34"/>
                    </a:lnTo>
                    <a:lnTo>
                      <a:pt x="21" y="34"/>
                    </a:lnTo>
                    <a:lnTo>
                      <a:pt x="23" y="34"/>
                    </a:lnTo>
                    <a:lnTo>
                      <a:pt x="24" y="33"/>
                    </a:lnTo>
                    <a:lnTo>
                      <a:pt x="25" y="33"/>
                    </a:lnTo>
                    <a:lnTo>
                      <a:pt x="26" y="33"/>
                    </a:lnTo>
                    <a:lnTo>
                      <a:pt x="27" y="33"/>
                    </a:lnTo>
                    <a:lnTo>
                      <a:pt x="28" y="33"/>
                    </a:lnTo>
                    <a:lnTo>
                      <a:pt x="29" y="33"/>
                    </a:lnTo>
                    <a:lnTo>
                      <a:pt x="29" y="38"/>
                    </a:lnTo>
                    <a:lnTo>
                      <a:pt x="29" y="42"/>
                    </a:lnTo>
                    <a:lnTo>
                      <a:pt x="29" y="45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6" y="46"/>
                    </a:lnTo>
                    <a:lnTo>
                      <a:pt x="39" y="46"/>
                    </a:lnTo>
                    <a:lnTo>
                      <a:pt x="41" y="45"/>
                    </a:lnTo>
                    <a:lnTo>
                      <a:pt x="43" y="44"/>
                    </a:lnTo>
                    <a:lnTo>
                      <a:pt x="45" y="43"/>
                    </a:lnTo>
                    <a:lnTo>
                      <a:pt x="45" y="41"/>
                    </a:lnTo>
                    <a:lnTo>
                      <a:pt x="46" y="39"/>
                    </a:lnTo>
                    <a:lnTo>
                      <a:pt x="46" y="35"/>
                    </a:lnTo>
                    <a:lnTo>
                      <a:pt x="45" y="30"/>
                    </a:lnTo>
                    <a:lnTo>
                      <a:pt x="44" y="24"/>
                    </a:lnTo>
                    <a:lnTo>
                      <a:pt x="43" y="19"/>
                    </a:lnTo>
                    <a:lnTo>
                      <a:pt x="42" y="14"/>
                    </a:lnTo>
                    <a:lnTo>
                      <a:pt x="40" y="10"/>
                    </a:lnTo>
                    <a:lnTo>
                      <a:pt x="38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34" name="Freeform 282"/>
              <p:cNvSpPr>
                <a:spLocks/>
              </p:cNvSpPr>
              <p:nvPr/>
            </p:nvSpPr>
            <p:spPr bwMode="auto">
              <a:xfrm>
                <a:off x="4050" y="1753"/>
                <a:ext cx="50" cy="43"/>
              </a:xfrm>
              <a:custGeom>
                <a:avLst/>
                <a:gdLst>
                  <a:gd name="T0" fmla="*/ 49 w 50"/>
                  <a:gd name="T1" fmla="*/ 18 h 43"/>
                  <a:gd name="T2" fmla="*/ 50 w 50"/>
                  <a:gd name="T3" fmla="*/ 21 h 43"/>
                  <a:gd name="T4" fmla="*/ 50 w 50"/>
                  <a:gd name="T5" fmla="*/ 24 h 43"/>
                  <a:gd name="T6" fmla="*/ 48 w 50"/>
                  <a:gd name="T7" fmla="*/ 27 h 43"/>
                  <a:gd name="T8" fmla="*/ 47 w 50"/>
                  <a:gd name="T9" fmla="*/ 30 h 43"/>
                  <a:gd name="T10" fmla="*/ 44 w 50"/>
                  <a:gd name="T11" fmla="*/ 31 h 43"/>
                  <a:gd name="T12" fmla="*/ 42 w 50"/>
                  <a:gd name="T13" fmla="*/ 31 h 43"/>
                  <a:gd name="T14" fmla="*/ 42 w 50"/>
                  <a:gd name="T15" fmla="*/ 31 h 43"/>
                  <a:gd name="T16" fmla="*/ 41 w 50"/>
                  <a:gd name="T17" fmla="*/ 32 h 43"/>
                  <a:gd name="T18" fmla="*/ 40 w 50"/>
                  <a:gd name="T19" fmla="*/ 35 h 43"/>
                  <a:gd name="T20" fmla="*/ 38 w 50"/>
                  <a:gd name="T21" fmla="*/ 37 h 43"/>
                  <a:gd name="T22" fmla="*/ 35 w 50"/>
                  <a:gd name="T23" fmla="*/ 39 h 43"/>
                  <a:gd name="T24" fmla="*/ 33 w 50"/>
                  <a:gd name="T25" fmla="*/ 41 h 43"/>
                  <a:gd name="T26" fmla="*/ 30 w 50"/>
                  <a:gd name="T27" fmla="*/ 42 h 43"/>
                  <a:gd name="T28" fmla="*/ 27 w 50"/>
                  <a:gd name="T29" fmla="*/ 43 h 43"/>
                  <a:gd name="T30" fmla="*/ 24 w 50"/>
                  <a:gd name="T31" fmla="*/ 43 h 43"/>
                  <a:gd name="T32" fmla="*/ 20 w 50"/>
                  <a:gd name="T33" fmla="*/ 43 h 43"/>
                  <a:gd name="T34" fmla="*/ 16 w 50"/>
                  <a:gd name="T35" fmla="*/ 42 h 43"/>
                  <a:gd name="T36" fmla="*/ 12 w 50"/>
                  <a:gd name="T37" fmla="*/ 41 h 43"/>
                  <a:gd name="T38" fmla="*/ 8 w 50"/>
                  <a:gd name="T39" fmla="*/ 38 h 43"/>
                  <a:gd name="T40" fmla="*/ 5 w 50"/>
                  <a:gd name="T41" fmla="*/ 35 h 43"/>
                  <a:gd name="T42" fmla="*/ 3 w 50"/>
                  <a:gd name="T43" fmla="*/ 32 h 43"/>
                  <a:gd name="T44" fmla="*/ 1 w 50"/>
                  <a:gd name="T45" fmla="*/ 28 h 43"/>
                  <a:gd name="T46" fmla="*/ 0 w 50"/>
                  <a:gd name="T47" fmla="*/ 23 h 43"/>
                  <a:gd name="T48" fmla="*/ 0 w 50"/>
                  <a:gd name="T49" fmla="*/ 19 h 43"/>
                  <a:gd name="T50" fmla="*/ 1 w 50"/>
                  <a:gd name="T51" fmla="*/ 14 h 43"/>
                  <a:gd name="T52" fmla="*/ 3 w 50"/>
                  <a:gd name="T53" fmla="*/ 10 h 43"/>
                  <a:gd name="T54" fmla="*/ 5 w 50"/>
                  <a:gd name="T55" fmla="*/ 8 h 43"/>
                  <a:gd name="T56" fmla="*/ 6 w 50"/>
                  <a:gd name="T57" fmla="*/ 7 h 43"/>
                  <a:gd name="T58" fmla="*/ 7 w 50"/>
                  <a:gd name="T59" fmla="*/ 6 h 43"/>
                  <a:gd name="T60" fmla="*/ 8 w 50"/>
                  <a:gd name="T61" fmla="*/ 5 h 43"/>
                  <a:gd name="T62" fmla="*/ 8 w 50"/>
                  <a:gd name="T63" fmla="*/ 4 h 43"/>
                  <a:gd name="T64" fmla="*/ 10 w 50"/>
                  <a:gd name="T65" fmla="*/ 3 h 43"/>
                  <a:gd name="T66" fmla="*/ 13 w 50"/>
                  <a:gd name="T67" fmla="*/ 2 h 43"/>
                  <a:gd name="T68" fmla="*/ 18 w 50"/>
                  <a:gd name="T69" fmla="*/ 0 h 43"/>
                  <a:gd name="T70" fmla="*/ 23 w 50"/>
                  <a:gd name="T71" fmla="*/ 0 h 43"/>
                  <a:gd name="T72" fmla="*/ 28 w 50"/>
                  <a:gd name="T73" fmla="*/ 0 h 43"/>
                  <a:gd name="T74" fmla="*/ 31 w 50"/>
                  <a:gd name="T75" fmla="*/ 1 h 43"/>
                  <a:gd name="T76" fmla="*/ 34 w 50"/>
                  <a:gd name="T77" fmla="*/ 3 h 43"/>
                  <a:gd name="T78" fmla="*/ 37 w 50"/>
                  <a:gd name="T79" fmla="*/ 5 h 43"/>
                  <a:gd name="T80" fmla="*/ 39 w 50"/>
                  <a:gd name="T81" fmla="*/ 7 h 43"/>
                  <a:gd name="T82" fmla="*/ 41 w 50"/>
                  <a:gd name="T83" fmla="*/ 9 h 43"/>
                  <a:gd name="T84" fmla="*/ 44 w 50"/>
                  <a:gd name="T85" fmla="*/ 12 h 43"/>
                  <a:gd name="T86" fmla="*/ 47 w 50"/>
                  <a:gd name="T87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" h="43">
                    <a:moveTo>
                      <a:pt x="49" y="17"/>
                    </a:moveTo>
                    <a:lnTo>
                      <a:pt x="49" y="18"/>
                    </a:lnTo>
                    <a:lnTo>
                      <a:pt x="50" y="19"/>
                    </a:lnTo>
                    <a:lnTo>
                      <a:pt x="50" y="21"/>
                    </a:lnTo>
                    <a:lnTo>
                      <a:pt x="50" y="22"/>
                    </a:lnTo>
                    <a:lnTo>
                      <a:pt x="50" y="24"/>
                    </a:lnTo>
                    <a:lnTo>
                      <a:pt x="49" y="25"/>
                    </a:lnTo>
                    <a:lnTo>
                      <a:pt x="48" y="27"/>
                    </a:lnTo>
                    <a:lnTo>
                      <a:pt x="48" y="28"/>
                    </a:lnTo>
                    <a:lnTo>
                      <a:pt x="47" y="30"/>
                    </a:lnTo>
                    <a:lnTo>
                      <a:pt x="45" y="30"/>
                    </a:lnTo>
                    <a:lnTo>
                      <a:pt x="44" y="31"/>
                    </a:lnTo>
                    <a:lnTo>
                      <a:pt x="43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1" y="32"/>
                    </a:lnTo>
                    <a:lnTo>
                      <a:pt x="40" y="34"/>
                    </a:lnTo>
                    <a:lnTo>
                      <a:pt x="40" y="35"/>
                    </a:lnTo>
                    <a:lnTo>
                      <a:pt x="39" y="36"/>
                    </a:lnTo>
                    <a:lnTo>
                      <a:pt x="38" y="37"/>
                    </a:lnTo>
                    <a:lnTo>
                      <a:pt x="36" y="38"/>
                    </a:lnTo>
                    <a:lnTo>
                      <a:pt x="35" y="39"/>
                    </a:lnTo>
                    <a:lnTo>
                      <a:pt x="34" y="40"/>
                    </a:lnTo>
                    <a:lnTo>
                      <a:pt x="33" y="41"/>
                    </a:lnTo>
                    <a:lnTo>
                      <a:pt x="31" y="41"/>
                    </a:lnTo>
                    <a:lnTo>
                      <a:pt x="30" y="42"/>
                    </a:lnTo>
                    <a:lnTo>
                      <a:pt x="28" y="42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4" y="43"/>
                    </a:lnTo>
                    <a:lnTo>
                      <a:pt x="22" y="43"/>
                    </a:lnTo>
                    <a:lnTo>
                      <a:pt x="20" y="43"/>
                    </a:lnTo>
                    <a:lnTo>
                      <a:pt x="18" y="43"/>
                    </a:lnTo>
                    <a:lnTo>
                      <a:pt x="16" y="42"/>
                    </a:lnTo>
                    <a:lnTo>
                      <a:pt x="14" y="41"/>
                    </a:lnTo>
                    <a:lnTo>
                      <a:pt x="12" y="41"/>
                    </a:lnTo>
                    <a:lnTo>
                      <a:pt x="10" y="39"/>
                    </a:lnTo>
                    <a:lnTo>
                      <a:pt x="8" y="38"/>
                    </a:lnTo>
                    <a:lnTo>
                      <a:pt x="7" y="37"/>
                    </a:lnTo>
                    <a:lnTo>
                      <a:pt x="5" y="35"/>
                    </a:lnTo>
                    <a:lnTo>
                      <a:pt x="4" y="33"/>
                    </a:lnTo>
                    <a:lnTo>
                      <a:pt x="3" y="32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1" y="17"/>
                    </a:lnTo>
                    <a:lnTo>
                      <a:pt x="1" y="14"/>
                    </a:lnTo>
                    <a:lnTo>
                      <a:pt x="2" y="12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10" y="3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1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30" y="1"/>
                    </a:lnTo>
                    <a:lnTo>
                      <a:pt x="31" y="1"/>
                    </a:lnTo>
                    <a:lnTo>
                      <a:pt x="33" y="2"/>
                    </a:lnTo>
                    <a:lnTo>
                      <a:pt x="34" y="3"/>
                    </a:lnTo>
                    <a:lnTo>
                      <a:pt x="35" y="4"/>
                    </a:lnTo>
                    <a:lnTo>
                      <a:pt x="37" y="5"/>
                    </a:lnTo>
                    <a:lnTo>
                      <a:pt x="38" y="6"/>
                    </a:lnTo>
                    <a:lnTo>
                      <a:pt x="39" y="7"/>
                    </a:lnTo>
                    <a:lnTo>
                      <a:pt x="40" y="8"/>
                    </a:lnTo>
                    <a:lnTo>
                      <a:pt x="41" y="9"/>
                    </a:lnTo>
                    <a:lnTo>
                      <a:pt x="43" y="11"/>
                    </a:lnTo>
                    <a:lnTo>
                      <a:pt x="44" y="12"/>
                    </a:lnTo>
                    <a:lnTo>
                      <a:pt x="46" y="14"/>
                    </a:lnTo>
                    <a:lnTo>
                      <a:pt x="47" y="16"/>
                    </a:lnTo>
                    <a:lnTo>
                      <a:pt x="49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35" name="Freeform 283"/>
              <p:cNvSpPr>
                <a:spLocks/>
              </p:cNvSpPr>
              <p:nvPr/>
            </p:nvSpPr>
            <p:spPr bwMode="auto">
              <a:xfrm>
                <a:off x="4054" y="1756"/>
                <a:ext cx="43" cy="37"/>
              </a:xfrm>
              <a:custGeom>
                <a:avLst/>
                <a:gdLst>
                  <a:gd name="T0" fmla="*/ 39 w 43"/>
                  <a:gd name="T1" fmla="*/ 14 h 37"/>
                  <a:gd name="T2" fmla="*/ 38 w 43"/>
                  <a:gd name="T3" fmla="*/ 14 h 37"/>
                  <a:gd name="T4" fmla="*/ 37 w 43"/>
                  <a:gd name="T5" fmla="*/ 14 h 37"/>
                  <a:gd name="T6" fmla="*/ 37 w 43"/>
                  <a:gd name="T7" fmla="*/ 15 h 37"/>
                  <a:gd name="T8" fmla="*/ 36 w 43"/>
                  <a:gd name="T9" fmla="*/ 15 h 37"/>
                  <a:gd name="T10" fmla="*/ 36 w 43"/>
                  <a:gd name="T11" fmla="*/ 12 h 37"/>
                  <a:gd name="T12" fmla="*/ 34 w 43"/>
                  <a:gd name="T13" fmla="*/ 9 h 37"/>
                  <a:gd name="T14" fmla="*/ 32 w 43"/>
                  <a:gd name="T15" fmla="*/ 6 h 37"/>
                  <a:gd name="T16" fmla="*/ 30 w 43"/>
                  <a:gd name="T17" fmla="*/ 4 h 37"/>
                  <a:gd name="T18" fmla="*/ 27 w 43"/>
                  <a:gd name="T19" fmla="*/ 2 h 37"/>
                  <a:gd name="T20" fmla="*/ 25 w 43"/>
                  <a:gd name="T21" fmla="*/ 1 h 37"/>
                  <a:gd name="T22" fmla="*/ 22 w 43"/>
                  <a:gd name="T23" fmla="*/ 0 h 37"/>
                  <a:gd name="T24" fmla="*/ 18 w 43"/>
                  <a:gd name="T25" fmla="*/ 0 h 37"/>
                  <a:gd name="T26" fmla="*/ 14 w 43"/>
                  <a:gd name="T27" fmla="*/ 0 h 37"/>
                  <a:gd name="T28" fmla="*/ 11 w 43"/>
                  <a:gd name="T29" fmla="*/ 1 h 37"/>
                  <a:gd name="T30" fmla="*/ 8 w 43"/>
                  <a:gd name="T31" fmla="*/ 3 h 37"/>
                  <a:gd name="T32" fmla="*/ 5 w 43"/>
                  <a:gd name="T33" fmla="*/ 5 h 37"/>
                  <a:gd name="T34" fmla="*/ 3 w 43"/>
                  <a:gd name="T35" fmla="*/ 8 h 37"/>
                  <a:gd name="T36" fmla="*/ 1 w 43"/>
                  <a:gd name="T37" fmla="*/ 11 h 37"/>
                  <a:gd name="T38" fmla="*/ 0 w 43"/>
                  <a:gd name="T39" fmla="*/ 15 h 37"/>
                  <a:gd name="T40" fmla="*/ 0 w 43"/>
                  <a:gd name="T41" fmla="*/ 18 h 37"/>
                  <a:gd name="T42" fmla="*/ 0 w 43"/>
                  <a:gd name="T43" fmla="*/ 22 h 37"/>
                  <a:gd name="T44" fmla="*/ 1 w 43"/>
                  <a:gd name="T45" fmla="*/ 25 h 37"/>
                  <a:gd name="T46" fmla="*/ 3 w 43"/>
                  <a:gd name="T47" fmla="*/ 29 h 37"/>
                  <a:gd name="T48" fmla="*/ 5 w 43"/>
                  <a:gd name="T49" fmla="*/ 31 h 37"/>
                  <a:gd name="T50" fmla="*/ 8 w 43"/>
                  <a:gd name="T51" fmla="*/ 34 h 37"/>
                  <a:gd name="T52" fmla="*/ 11 w 43"/>
                  <a:gd name="T53" fmla="*/ 35 h 37"/>
                  <a:gd name="T54" fmla="*/ 14 w 43"/>
                  <a:gd name="T55" fmla="*/ 36 h 37"/>
                  <a:gd name="T56" fmla="*/ 18 w 43"/>
                  <a:gd name="T57" fmla="*/ 37 h 37"/>
                  <a:gd name="T58" fmla="*/ 21 w 43"/>
                  <a:gd name="T59" fmla="*/ 37 h 37"/>
                  <a:gd name="T60" fmla="*/ 24 w 43"/>
                  <a:gd name="T61" fmla="*/ 36 h 37"/>
                  <a:gd name="T62" fmla="*/ 27 w 43"/>
                  <a:gd name="T63" fmla="*/ 35 h 37"/>
                  <a:gd name="T64" fmla="*/ 29 w 43"/>
                  <a:gd name="T65" fmla="*/ 33 h 37"/>
                  <a:gd name="T66" fmla="*/ 32 w 43"/>
                  <a:gd name="T67" fmla="*/ 31 h 37"/>
                  <a:gd name="T68" fmla="*/ 34 w 43"/>
                  <a:gd name="T69" fmla="*/ 29 h 37"/>
                  <a:gd name="T70" fmla="*/ 35 w 43"/>
                  <a:gd name="T71" fmla="*/ 26 h 37"/>
                  <a:gd name="T72" fmla="*/ 36 w 43"/>
                  <a:gd name="T73" fmla="*/ 23 h 37"/>
                  <a:gd name="T74" fmla="*/ 37 w 43"/>
                  <a:gd name="T75" fmla="*/ 24 h 37"/>
                  <a:gd name="T76" fmla="*/ 37 w 43"/>
                  <a:gd name="T77" fmla="*/ 24 h 37"/>
                  <a:gd name="T78" fmla="*/ 38 w 43"/>
                  <a:gd name="T79" fmla="*/ 25 h 37"/>
                  <a:gd name="T80" fmla="*/ 39 w 43"/>
                  <a:gd name="T81" fmla="*/ 25 h 37"/>
                  <a:gd name="T82" fmla="*/ 40 w 43"/>
                  <a:gd name="T83" fmla="*/ 25 h 37"/>
                  <a:gd name="T84" fmla="*/ 41 w 43"/>
                  <a:gd name="T85" fmla="*/ 24 h 37"/>
                  <a:gd name="T86" fmla="*/ 41 w 43"/>
                  <a:gd name="T87" fmla="*/ 24 h 37"/>
                  <a:gd name="T88" fmla="*/ 42 w 43"/>
                  <a:gd name="T89" fmla="*/ 23 h 37"/>
                  <a:gd name="T90" fmla="*/ 42 w 43"/>
                  <a:gd name="T91" fmla="*/ 22 h 37"/>
                  <a:gd name="T92" fmla="*/ 43 w 43"/>
                  <a:gd name="T93" fmla="*/ 21 h 37"/>
                  <a:gd name="T94" fmla="*/ 43 w 43"/>
                  <a:gd name="T95" fmla="*/ 20 h 37"/>
                  <a:gd name="T96" fmla="*/ 43 w 43"/>
                  <a:gd name="T97" fmla="*/ 19 h 37"/>
                  <a:gd name="T98" fmla="*/ 43 w 43"/>
                  <a:gd name="T99" fmla="*/ 18 h 37"/>
                  <a:gd name="T100" fmla="*/ 43 w 43"/>
                  <a:gd name="T101" fmla="*/ 17 h 37"/>
                  <a:gd name="T102" fmla="*/ 42 w 43"/>
                  <a:gd name="T103" fmla="*/ 16 h 37"/>
                  <a:gd name="T104" fmla="*/ 42 w 43"/>
                  <a:gd name="T105" fmla="*/ 15 h 37"/>
                  <a:gd name="T106" fmla="*/ 41 w 43"/>
                  <a:gd name="T107" fmla="*/ 15 h 37"/>
                  <a:gd name="T108" fmla="*/ 41 w 43"/>
                  <a:gd name="T109" fmla="*/ 14 h 37"/>
                  <a:gd name="T110" fmla="*/ 40 w 43"/>
                  <a:gd name="T111" fmla="*/ 14 h 37"/>
                  <a:gd name="T112" fmla="*/ 39 w 43"/>
                  <a:gd name="T113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3" h="37">
                    <a:moveTo>
                      <a:pt x="39" y="14"/>
                    </a:moveTo>
                    <a:lnTo>
                      <a:pt x="38" y="14"/>
                    </a:lnTo>
                    <a:lnTo>
                      <a:pt x="37" y="14"/>
                    </a:lnTo>
                    <a:lnTo>
                      <a:pt x="37" y="15"/>
                    </a:lnTo>
                    <a:lnTo>
                      <a:pt x="36" y="15"/>
                    </a:lnTo>
                    <a:lnTo>
                      <a:pt x="36" y="12"/>
                    </a:lnTo>
                    <a:lnTo>
                      <a:pt x="34" y="9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7" y="2"/>
                    </a:lnTo>
                    <a:lnTo>
                      <a:pt x="25" y="1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1" y="1"/>
                    </a:lnTo>
                    <a:lnTo>
                      <a:pt x="8" y="3"/>
                    </a:lnTo>
                    <a:lnTo>
                      <a:pt x="5" y="5"/>
                    </a:lnTo>
                    <a:lnTo>
                      <a:pt x="3" y="8"/>
                    </a:lnTo>
                    <a:lnTo>
                      <a:pt x="1" y="11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1" y="25"/>
                    </a:lnTo>
                    <a:lnTo>
                      <a:pt x="3" y="29"/>
                    </a:lnTo>
                    <a:lnTo>
                      <a:pt x="5" y="31"/>
                    </a:lnTo>
                    <a:lnTo>
                      <a:pt x="8" y="34"/>
                    </a:lnTo>
                    <a:lnTo>
                      <a:pt x="11" y="35"/>
                    </a:lnTo>
                    <a:lnTo>
                      <a:pt x="14" y="36"/>
                    </a:lnTo>
                    <a:lnTo>
                      <a:pt x="18" y="37"/>
                    </a:lnTo>
                    <a:lnTo>
                      <a:pt x="21" y="37"/>
                    </a:lnTo>
                    <a:lnTo>
                      <a:pt x="24" y="36"/>
                    </a:lnTo>
                    <a:lnTo>
                      <a:pt x="27" y="35"/>
                    </a:lnTo>
                    <a:lnTo>
                      <a:pt x="29" y="33"/>
                    </a:lnTo>
                    <a:lnTo>
                      <a:pt x="32" y="31"/>
                    </a:lnTo>
                    <a:lnTo>
                      <a:pt x="34" y="29"/>
                    </a:lnTo>
                    <a:lnTo>
                      <a:pt x="35" y="26"/>
                    </a:lnTo>
                    <a:lnTo>
                      <a:pt x="36" y="23"/>
                    </a:lnTo>
                    <a:lnTo>
                      <a:pt x="37" y="24"/>
                    </a:lnTo>
                    <a:lnTo>
                      <a:pt x="37" y="24"/>
                    </a:lnTo>
                    <a:lnTo>
                      <a:pt x="38" y="25"/>
                    </a:lnTo>
                    <a:lnTo>
                      <a:pt x="39" y="25"/>
                    </a:lnTo>
                    <a:lnTo>
                      <a:pt x="40" y="25"/>
                    </a:lnTo>
                    <a:lnTo>
                      <a:pt x="41" y="24"/>
                    </a:lnTo>
                    <a:lnTo>
                      <a:pt x="41" y="24"/>
                    </a:lnTo>
                    <a:lnTo>
                      <a:pt x="42" y="23"/>
                    </a:lnTo>
                    <a:lnTo>
                      <a:pt x="42" y="22"/>
                    </a:lnTo>
                    <a:lnTo>
                      <a:pt x="43" y="21"/>
                    </a:lnTo>
                    <a:lnTo>
                      <a:pt x="43" y="20"/>
                    </a:lnTo>
                    <a:lnTo>
                      <a:pt x="43" y="19"/>
                    </a:lnTo>
                    <a:lnTo>
                      <a:pt x="43" y="18"/>
                    </a:lnTo>
                    <a:lnTo>
                      <a:pt x="43" y="17"/>
                    </a:lnTo>
                    <a:lnTo>
                      <a:pt x="42" y="16"/>
                    </a:lnTo>
                    <a:lnTo>
                      <a:pt x="42" y="15"/>
                    </a:lnTo>
                    <a:lnTo>
                      <a:pt x="41" y="15"/>
                    </a:lnTo>
                    <a:lnTo>
                      <a:pt x="41" y="14"/>
                    </a:lnTo>
                    <a:lnTo>
                      <a:pt x="40" y="14"/>
                    </a:lnTo>
                    <a:lnTo>
                      <a:pt x="39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36" name="Freeform 284"/>
              <p:cNvSpPr>
                <a:spLocks/>
              </p:cNvSpPr>
              <p:nvPr/>
            </p:nvSpPr>
            <p:spPr bwMode="auto">
              <a:xfrm>
                <a:off x="4063" y="1781"/>
                <a:ext cx="18" cy="7"/>
              </a:xfrm>
              <a:custGeom>
                <a:avLst/>
                <a:gdLst>
                  <a:gd name="T0" fmla="*/ 0 w 18"/>
                  <a:gd name="T1" fmla="*/ 0 h 7"/>
                  <a:gd name="T2" fmla="*/ 0 w 18"/>
                  <a:gd name="T3" fmla="*/ 2 h 7"/>
                  <a:gd name="T4" fmla="*/ 1 w 18"/>
                  <a:gd name="T5" fmla="*/ 3 h 7"/>
                  <a:gd name="T6" fmla="*/ 2 w 18"/>
                  <a:gd name="T7" fmla="*/ 4 h 7"/>
                  <a:gd name="T8" fmla="*/ 3 w 18"/>
                  <a:gd name="T9" fmla="*/ 5 h 7"/>
                  <a:gd name="T10" fmla="*/ 4 w 18"/>
                  <a:gd name="T11" fmla="*/ 6 h 7"/>
                  <a:gd name="T12" fmla="*/ 5 w 18"/>
                  <a:gd name="T13" fmla="*/ 6 h 7"/>
                  <a:gd name="T14" fmla="*/ 6 w 18"/>
                  <a:gd name="T15" fmla="*/ 7 h 7"/>
                  <a:gd name="T16" fmla="*/ 8 w 18"/>
                  <a:gd name="T17" fmla="*/ 7 h 7"/>
                  <a:gd name="T18" fmla="*/ 9 w 18"/>
                  <a:gd name="T19" fmla="*/ 7 h 7"/>
                  <a:gd name="T20" fmla="*/ 9 w 18"/>
                  <a:gd name="T21" fmla="*/ 7 h 7"/>
                  <a:gd name="T22" fmla="*/ 10 w 18"/>
                  <a:gd name="T23" fmla="*/ 7 h 7"/>
                  <a:gd name="T24" fmla="*/ 10 w 18"/>
                  <a:gd name="T25" fmla="*/ 7 h 7"/>
                  <a:gd name="T26" fmla="*/ 18 w 18"/>
                  <a:gd name="T27" fmla="*/ 0 h 7"/>
                  <a:gd name="T28" fmla="*/ 0 w 1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" h="7">
                    <a:moveTo>
                      <a:pt x="0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6" y="7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37" name="Freeform 285"/>
              <p:cNvSpPr>
                <a:spLocks/>
              </p:cNvSpPr>
              <p:nvPr/>
            </p:nvSpPr>
            <p:spPr bwMode="auto">
              <a:xfrm>
                <a:off x="4065" y="1783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 w 11"/>
                  <a:gd name="T3" fmla="*/ 2 h 2"/>
                  <a:gd name="T4" fmla="*/ 8 w 11"/>
                  <a:gd name="T5" fmla="*/ 2 h 2"/>
                  <a:gd name="T6" fmla="*/ 11 w 11"/>
                  <a:gd name="T7" fmla="*/ 0 h 2"/>
                  <a:gd name="T8" fmla="*/ 0 w 1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38" name="Freeform 286"/>
              <p:cNvSpPr>
                <a:spLocks/>
              </p:cNvSpPr>
              <p:nvPr/>
            </p:nvSpPr>
            <p:spPr bwMode="auto">
              <a:xfrm>
                <a:off x="4053" y="1749"/>
                <a:ext cx="36" cy="11"/>
              </a:xfrm>
              <a:custGeom>
                <a:avLst/>
                <a:gdLst>
                  <a:gd name="T0" fmla="*/ 29 w 36"/>
                  <a:gd name="T1" fmla="*/ 2 h 11"/>
                  <a:gd name="T2" fmla="*/ 28 w 36"/>
                  <a:gd name="T3" fmla="*/ 2 h 11"/>
                  <a:gd name="T4" fmla="*/ 28 w 36"/>
                  <a:gd name="T5" fmla="*/ 2 h 11"/>
                  <a:gd name="T6" fmla="*/ 26 w 36"/>
                  <a:gd name="T7" fmla="*/ 1 h 11"/>
                  <a:gd name="T8" fmla="*/ 25 w 36"/>
                  <a:gd name="T9" fmla="*/ 1 h 11"/>
                  <a:gd name="T10" fmla="*/ 24 w 36"/>
                  <a:gd name="T11" fmla="*/ 1 h 11"/>
                  <a:gd name="T12" fmla="*/ 23 w 36"/>
                  <a:gd name="T13" fmla="*/ 1 h 11"/>
                  <a:gd name="T14" fmla="*/ 21 w 36"/>
                  <a:gd name="T15" fmla="*/ 1 h 11"/>
                  <a:gd name="T16" fmla="*/ 19 w 36"/>
                  <a:gd name="T17" fmla="*/ 1 h 11"/>
                  <a:gd name="T18" fmla="*/ 18 w 36"/>
                  <a:gd name="T19" fmla="*/ 0 h 11"/>
                  <a:gd name="T20" fmla="*/ 16 w 36"/>
                  <a:gd name="T21" fmla="*/ 0 h 11"/>
                  <a:gd name="T22" fmla="*/ 15 w 36"/>
                  <a:gd name="T23" fmla="*/ 0 h 11"/>
                  <a:gd name="T24" fmla="*/ 13 w 36"/>
                  <a:gd name="T25" fmla="*/ 0 h 11"/>
                  <a:gd name="T26" fmla="*/ 12 w 36"/>
                  <a:gd name="T27" fmla="*/ 0 h 11"/>
                  <a:gd name="T28" fmla="*/ 11 w 36"/>
                  <a:gd name="T29" fmla="*/ 0 h 11"/>
                  <a:gd name="T30" fmla="*/ 10 w 36"/>
                  <a:gd name="T31" fmla="*/ 0 h 11"/>
                  <a:gd name="T32" fmla="*/ 10 w 36"/>
                  <a:gd name="T33" fmla="*/ 0 h 11"/>
                  <a:gd name="T34" fmla="*/ 8 w 36"/>
                  <a:gd name="T35" fmla="*/ 0 h 11"/>
                  <a:gd name="T36" fmla="*/ 6 w 36"/>
                  <a:gd name="T37" fmla="*/ 1 h 11"/>
                  <a:gd name="T38" fmla="*/ 5 w 36"/>
                  <a:gd name="T39" fmla="*/ 2 h 11"/>
                  <a:gd name="T40" fmla="*/ 3 w 36"/>
                  <a:gd name="T41" fmla="*/ 4 h 11"/>
                  <a:gd name="T42" fmla="*/ 2 w 36"/>
                  <a:gd name="T43" fmla="*/ 5 h 11"/>
                  <a:gd name="T44" fmla="*/ 1 w 36"/>
                  <a:gd name="T45" fmla="*/ 7 h 11"/>
                  <a:gd name="T46" fmla="*/ 0 w 36"/>
                  <a:gd name="T47" fmla="*/ 8 h 11"/>
                  <a:gd name="T48" fmla="*/ 0 w 36"/>
                  <a:gd name="T49" fmla="*/ 10 h 11"/>
                  <a:gd name="T50" fmla="*/ 0 w 36"/>
                  <a:gd name="T51" fmla="*/ 10 h 11"/>
                  <a:gd name="T52" fmla="*/ 2 w 36"/>
                  <a:gd name="T53" fmla="*/ 10 h 11"/>
                  <a:gd name="T54" fmla="*/ 3 w 36"/>
                  <a:gd name="T55" fmla="*/ 11 h 11"/>
                  <a:gd name="T56" fmla="*/ 5 w 36"/>
                  <a:gd name="T57" fmla="*/ 11 h 11"/>
                  <a:gd name="T58" fmla="*/ 8 w 36"/>
                  <a:gd name="T59" fmla="*/ 11 h 11"/>
                  <a:gd name="T60" fmla="*/ 10 w 36"/>
                  <a:gd name="T61" fmla="*/ 11 h 11"/>
                  <a:gd name="T62" fmla="*/ 13 w 36"/>
                  <a:gd name="T63" fmla="*/ 11 h 11"/>
                  <a:gd name="T64" fmla="*/ 16 w 36"/>
                  <a:gd name="T65" fmla="*/ 11 h 11"/>
                  <a:gd name="T66" fmla="*/ 19 w 36"/>
                  <a:gd name="T67" fmla="*/ 11 h 11"/>
                  <a:gd name="T68" fmla="*/ 23 w 36"/>
                  <a:gd name="T69" fmla="*/ 11 h 11"/>
                  <a:gd name="T70" fmla="*/ 25 w 36"/>
                  <a:gd name="T71" fmla="*/ 11 h 11"/>
                  <a:gd name="T72" fmla="*/ 28 w 36"/>
                  <a:gd name="T73" fmla="*/ 11 h 11"/>
                  <a:gd name="T74" fmla="*/ 30 w 36"/>
                  <a:gd name="T75" fmla="*/ 11 h 11"/>
                  <a:gd name="T76" fmla="*/ 32 w 36"/>
                  <a:gd name="T77" fmla="*/ 11 h 11"/>
                  <a:gd name="T78" fmla="*/ 33 w 36"/>
                  <a:gd name="T79" fmla="*/ 11 h 11"/>
                  <a:gd name="T80" fmla="*/ 34 w 36"/>
                  <a:gd name="T81" fmla="*/ 11 h 11"/>
                  <a:gd name="T82" fmla="*/ 35 w 36"/>
                  <a:gd name="T83" fmla="*/ 11 h 11"/>
                  <a:gd name="T84" fmla="*/ 36 w 36"/>
                  <a:gd name="T85" fmla="*/ 10 h 11"/>
                  <a:gd name="T86" fmla="*/ 36 w 36"/>
                  <a:gd name="T87" fmla="*/ 8 h 11"/>
                  <a:gd name="T88" fmla="*/ 35 w 36"/>
                  <a:gd name="T89" fmla="*/ 6 h 11"/>
                  <a:gd name="T90" fmla="*/ 34 w 36"/>
                  <a:gd name="T91" fmla="*/ 5 h 11"/>
                  <a:gd name="T92" fmla="*/ 32 w 36"/>
                  <a:gd name="T93" fmla="*/ 3 h 11"/>
                  <a:gd name="T94" fmla="*/ 31 w 36"/>
                  <a:gd name="T95" fmla="*/ 2 h 11"/>
                  <a:gd name="T96" fmla="*/ 29 w 36"/>
                  <a:gd name="T9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6" h="11">
                    <a:moveTo>
                      <a:pt x="29" y="2"/>
                    </a:moveTo>
                    <a:lnTo>
                      <a:pt x="28" y="2"/>
                    </a:lnTo>
                    <a:lnTo>
                      <a:pt x="28" y="2"/>
                    </a:lnTo>
                    <a:lnTo>
                      <a:pt x="26" y="1"/>
                    </a:lnTo>
                    <a:lnTo>
                      <a:pt x="25" y="1"/>
                    </a:lnTo>
                    <a:lnTo>
                      <a:pt x="24" y="1"/>
                    </a:lnTo>
                    <a:lnTo>
                      <a:pt x="23" y="1"/>
                    </a:lnTo>
                    <a:lnTo>
                      <a:pt x="21" y="1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3" y="11"/>
                    </a:lnTo>
                    <a:lnTo>
                      <a:pt x="16" y="11"/>
                    </a:lnTo>
                    <a:lnTo>
                      <a:pt x="19" y="11"/>
                    </a:lnTo>
                    <a:lnTo>
                      <a:pt x="23" y="11"/>
                    </a:lnTo>
                    <a:lnTo>
                      <a:pt x="25" y="11"/>
                    </a:lnTo>
                    <a:lnTo>
                      <a:pt x="28" y="11"/>
                    </a:lnTo>
                    <a:lnTo>
                      <a:pt x="30" y="11"/>
                    </a:lnTo>
                    <a:lnTo>
                      <a:pt x="32" y="11"/>
                    </a:lnTo>
                    <a:lnTo>
                      <a:pt x="33" y="11"/>
                    </a:lnTo>
                    <a:lnTo>
                      <a:pt x="34" y="11"/>
                    </a:lnTo>
                    <a:lnTo>
                      <a:pt x="35" y="11"/>
                    </a:lnTo>
                    <a:lnTo>
                      <a:pt x="36" y="10"/>
                    </a:lnTo>
                    <a:lnTo>
                      <a:pt x="36" y="8"/>
                    </a:lnTo>
                    <a:lnTo>
                      <a:pt x="35" y="6"/>
                    </a:lnTo>
                    <a:lnTo>
                      <a:pt x="34" y="5"/>
                    </a:lnTo>
                    <a:lnTo>
                      <a:pt x="32" y="3"/>
                    </a:lnTo>
                    <a:lnTo>
                      <a:pt x="31" y="2"/>
                    </a:ln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39" name="Freeform 287"/>
              <p:cNvSpPr>
                <a:spLocks/>
              </p:cNvSpPr>
              <p:nvPr/>
            </p:nvSpPr>
            <p:spPr bwMode="auto">
              <a:xfrm>
                <a:off x="4091" y="1776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3 h 3"/>
                  <a:gd name="T6" fmla="*/ 3 w 3"/>
                  <a:gd name="T7" fmla="*/ 2 h 3"/>
                  <a:gd name="T8" fmla="*/ 3 w 3"/>
                  <a:gd name="T9" fmla="*/ 2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1 h 3"/>
                  <a:gd name="T16" fmla="*/ 2 w 3"/>
                  <a:gd name="T17" fmla="*/ 0 h 3"/>
                  <a:gd name="T18" fmla="*/ 1 w 3"/>
                  <a:gd name="T19" fmla="*/ 1 h 3"/>
                  <a:gd name="T20" fmla="*/ 1 w 3"/>
                  <a:gd name="T21" fmla="*/ 1 h 3"/>
                  <a:gd name="T22" fmla="*/ 1 w 3"/>
                  <a:gd name="T23" fmla="*/ 1 h 3"/>
                  <a:gd name="T24" fmla="*/ 0 w 3"/>
                  <a:gd name="T25" fmla="*/ 2 h 3"/>
                  <a:gd name="T26" fmla="*/ 1 w 3"/>
                  <a:gd name="T27" fmla="*/ 2 h 3"/>
                  <a:gd name="T28" fmla="*/ 1 w 3"/>
                  <a:gd name="T29" fmla="*/ 3 h 3"/>
                  <a:gd name="T30" fmla="*/ 1 w 3"/>
                  <a:gd name="T31" fmla="*/ 3 h 3"/>
                  <a:gd name="T32" fmla="*/ 2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40" name="Freeform 288"/>
              <p:cNvSpPr>
                <a:spLocks/>
              </p:cNvSpPr>
              <p:nvPr/>
            </p:nvSpPr>
            <p:spPr bwMode="auto">
              <a:xfrm>
                <a:off x="4062" y="1798"/>
                <a:ext cx="31" cy="19"/>
              </a:xfrm>
              <a:custGeom>
                <a:avLst/>
                <a:gdLst>
                  <a:gd name="T0" fmla="*/ 29 w 31"/>
                  <a:gd name="T1" fmla="*/ 10 h 19"/>
                  <a:gd name="T2" fmla="*/ 27 w 31"/>
                  <a:gd name="T3" fmla="*/ 7 h 19"/>
                  <a:gd name="T4" fmla="*/ 31 w 31"/>
                  <a:gd name="T5" fmla="*/ 4 h 19"/>
                  <a:gd name="T6" fmla="*/ 27 w 31"/>
                  <a:gd name="T7" fmla="*/ 0 h 19"/>
                  <a:gd name="T8" fmla="*/ 25 w 31"/>
                  <a:gd name="T9" fmla="*/ 0 h 19"/>
                  <a:gd name="T10" fmla="*/ 28 w 31"/>
                  <a:gd name="T11" fmla="*/ 4 h 19"/>
                  <a:gd name="T12" fmla="*/ 24 w 31"/>
                  <a:gd name="T13" fmla="*/ 7 h 19"/>
                  <a:gd name="T14" fmla="*/ 25 w 31"/>
                  <a:gd name="T15" fmla="*/ 7 h 19"/>
                  <a:gd name="T16" fmla="*/ 25 w 31"/>
                  <a:gd name="T17" fmla="*/ 8 h 19"/>
                  <a:gd name="T18" fmla="*/ 26 w 31"/>
                  <a:gd name="T19" fmla="*/ 9 h 19"/>
                  <a:gd name="T20" fmla="*/ 27 w 31"/>
                  <a:gd name="T21" fmla="*/ 10 h 19"/>
                  <a:gd name="T22" fmla="*/ 13 w 31"/>
                  <a:gd name="T23" fmla="*/ 17 h 19"/>
                  <a:gd name="T24" fmla="*/ 4 w 31"/>
                  <a:gd name="T25" fmla="*/ 9 h 19"/>
                  <a:gd name="T26" fmla="*/ 6 w 31"/>
                  <a:gd name="T27" fmla="*/ 7 h 19"/>
                  <a:gd name="T28" fmla="*/ 2 w 31"/>
                  <a:gd name="T29" fmla="*/ 4 h 19"/>
                  <a:gd name="T30" fmla="*/ 5 w 31"/>
                  <a:gd name="T31" fmla="*/ 0 h 19"/>
                  <a:gd name="T32" fmla="*/ 3 w 31"/>
                  <a:gd name="T33" fmla="*/ 0 h 19"/>
                  <a:gd name="T34" fmla="*/ 0 w 31"/>
                  <a:gd name="T35" fmla="*/ 4 h 19"/>
                  <a:gd name="T36" fmla="*/ 4 w 31"/>
                  <a:gd name="T37" fmla="*/ 7 h 19"/>
                  <a:gd name="T38" fmla="*/ 1 w 31"/>
                  <a:gd name="T39" fmla="*/ 10 h 19"/>
                  <a:gd name="T40" fmla="*/ 13 w 31"/>
                  <a:gd name="T41" fmla="*/ 19 h 19"/>
                  <a:gd name="T42" fmla="*/ 29 w 31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" h="19">
                    <a:moveTo>
                      <a:pt x="29" y="10"/>
                    </a:moveTo>
                    <a:lnTo>
                      <a:pt x="27" y="7"/>
                    </a:lnTo>
                    <a:lnTo>
                      <a:pt x="31" y="4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5" y="7"/>
                    </a:lnTo>
                    <a:lnTo>
                      <a:pt x="25" y="8"/>
                    </a:lnTo>
                    <a:lnTo>
                      <a:pt x="26" y="9"/>
                    </a:lnTo>
                    <a:lnTo>
                      <a:pt x="27" y="10"/>
                    </a:lnTo>
                    <a:lnTo>
                      <a:pt x="13" y="17"/>
                    </a:lnTo>
                    <a:lnTo>
                      <a:pt x="4" y="9"/>
                    </a:lnTo>
                    <a:lnTo>
                      <a:pt x="6" y="7"/>
                    </a:lnTo>
                    <a:lnTo>
                      <a:pt x="2" y="4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4" y="7"/>
                    </a:lnTo>
                    <a:lnTo>
                      <a:pt x="1" y="10"/>
                    </a:lnTo>
                    <a:lnTo>
                      <a:pt x="13" y="19"/>
                    </a:lnTo>
                    <a:lnTo>
                      <a:pt x="29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41" name="Freeform 289"/>
              <p:cNvSpPr>
                <a:spLocks/>
              </p:cNvSpPr>
              <p:nvPr/>
            </p:nvSpPr>
            <p:spPr bwMode="auto">
              <a:xfrm>
                <a:off x="4056" y="1814"/>
                <a:ext cx="2" cy="24"/>
              </a:xfrm>
              <a:custGeom>
                <a:avLst/>
                <a:gdLst>
                  <a:gd name="T0" fmla="*/ 0 w 2"/>
                  <a:gd name="T1" fmla="*/ 24 h 24"/>
                  <a:gd name="T2" fmla="*/ 0 w 2"/>
                  <a:gd name="T3" fmla="*/ 3 h 24"/>
                  <a:gd name="T4" fmla="*/ 2 w 2"/>
                  <a:gd name="T5" fmla="*/ 0 h 24"/>
                  <a:gd name="T6" fmla="*/ 2 w 2"/>
                  <a:gd name="T7" fmla="*/ 24 h 24"/>
                  <a:gd name="T8" fmla="*/ 0 w 2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4">
                    <a:moveTo>
                      <a:pt x="0" y="24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2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42" name="Freeform 290"/>
              <p:cNvSpPr>
                <a:spLocks/>
              </p:cNvSpPr>
              <p:nvPr/>
            </p:nvSpPr>
            <p:spPr bwMode="auto">
              <a:xfrm>
                <a:off x="3906" y="1796"/>
                <a:ext cx="43" cy="53"/>
              </a:xfrm>
              <a:custGeom>
                <a:avLst/>
                <a:gdLst>
                  <a:gd name="T0" fmla="*/ 43 w 43"/>
                  <a:gd name="T1" fmla="*/ 3 h 53"/>
                  <a:gd name="T2" fmla="*/ 42 w 43"/>
                  <a:gd name="T3" fmla="*/ 2 h 53"/>
                  <a:gd name="T4" fmla="*/ 41 w 43"/>
                  <a:gd name="T5" fmla="*/ 1 h 53"/>
                  <a:gd name="T6" fmla="*/ 39 w 43"/>
                  <a:gd name="T7" fmla="*/ 1 h 53"/>
                  <a:gd name="T8" fmla="*/ 36 w 43"/>
                  <a:gd name="T9" fmla="*/ 0 h 53"/>
                  <a:gd name="T10" fmla="*/ 33 w 43"/>
                  <a:gd name="T11" fmla="*/ 1 h 53"/>
                  <a:gd name="T12" fmla="*/ 30 w 43"/>
                  <a:gd name="T13" fmla="*/ 1 h 53"/>
                  <a:gd name="T14" fmla="*/ 27 w 43"/>
                  <a:gd name="T15" fmla="*/ 1 h 53"/>
                  <a:gd name="T16" fmla="*/ 24 w 43"/>
                  <a:gd name="T17" fmla="*/ 2 h 53"/>
                  <a:gd name="T18" fmla="*/ 21 w 43"/>
                  <a:gd name="T19" fmla="*/ 2 h 53"/>
                  <a:gd name="T20" fmla="*/ 18 w 43"/>
                  <a:gd name="T21" fmla="*/ 3 h 53"/>
                  <a:gd name="T22" fmla="*/ 15 w 43"/>
                  <a:gd name="T23" fmla="*/ 3 h 53"/>
                  <a:gd name="T24" fmla="*/ 13 w 43"/>
                  <a:gd name="T25" fmla="*/ 4 h 53"/>
                  <a:gd name="T26" fmla="*/ 11 w 43"/>
                  <a:gd name="T27" fmla="*/ 5 h 53"/>
                  <a:gd name="T28" fmla="*/ 9 w 43"/>
                  <a:gd name="T29" fmla="*/ 5 h 53"/>
                  <a:gd name="T30" fmla="*/ 8 w 43"/>
                  <a:gd name="T31" fmla="*/ 5 h 53"/>
                  <a:gd name="T32" fmla="*/ 8 w 43"/>
                  <a:gd name="T33" fmla="*/ 5 h 53"/>
                  <a:gd name="T34" fmla="*/ 8 w 43"/>
                  <a:gd name="T35" fmla="*/ 5 h 53"/>
                  <a:gd name="T36" fmla="*/ 7 w 43"/>
                  <a:gd name="T37" fmla="*/ 5 h 53"/>
                  <a:gd name="T38" fmla="*/ 7 w 43"/>
                  <a:gd name="T39" fmla="*/ 5 h 53"/>
                  <a:gd name="T40" fmla="*/ 7 w 43"/>
                  <a:gd name="T41" fmla="*/ 4 h 53"/>
                  <a:gd name="T42" fmla="*/ 7 w 43"/>
                  <a:gd name="T43" fmla="*/ 4 h 53"/>
                  <a:gd name="T44" fmla="*/ 6 w 43"/>
                  <a:gd name="T45" fmla="*/ 3 h 53"/>
                  <a:gd name="T46" fmla="*/ 5 w 43"/>
                  <a:gd name="T47" fmla="*/ 3 h 53"/>
                  <a:gd name="T48" fmla="*/ 4 w 43"/>
                  <a:gd name="T49" fmla="*/ 3 h 53"/>
                  <a:gd name="T50" fmla="*/ 3 w 43"/>
                  <a:gd name="T51" fmla="*/ 3 h 53"/>
                  <a:gd name="T52" fmla="*/ 2 w 43"/>
                  <a:gd name="T53" fmla="*/ 3 h 53"/>
                  <a:gd name="T54" fmla="*/ 1 w 43"/>
                  <a:gd name="T55" fmla="*/ 3 h 53"/>
                  <a:gd name="T56" fmla="*/ 1 w 43"/>
                  <a:gd name="T57" fmla="*/ 4 h 53"/>
                  <a:gd name="T58" fmla="*/ 1 w 43"/>
                  <a:gd name="T59" fmla="*/ 4 h 53"/>
                  <a:gd name="T60" fmla="*/ 0 w 43"/>
                  <a:gd name="T61" fmla="*/ 4 h 53"/>
                  <a:gd name="T62" fmla="*/ 0 w 43"/>
                  <a:gd name="T63" fmla="*/ 4 h 53"/>
                  <a:gd name="T64" fmla="*/ 0 w 43"/>
                  <a:gd name="T65" fmla="*/ 4 h 53"/>
                  <a:gd name="T66" fmla="*/ 0 w 43"/>
                  <a:gd name="T67" fmla="*/ 53 h 53"/>
                  <a:gd name="T68" fmla="*/ 8 w 43"/>
                  <a:gd name="T69" fmla="*/ 53 h 53"/>
                  <a:gd name="T70" fmla="*/ 8 w 43"/>
                  <a:gd name="T71" fmla="*/ 49 h 53"/>
                  <a:gd name="T72" fmla="*/ 8 w 43"/>
                  <a:gd name="T73" fmla="*/ 42 h 53"/>
                  <a:gd name="T74" fmla="*/ 8 w 43"/>
                  <a:gd name="T75" fmla="*/ 34 h 53"/>
                  <a:gd name="T76" fmla="*/ 8 w 43"/>
                  <a:gd name="T77" fmla="*/ 31 h 53"/>
                  <a:gd name="T78" fmla="*/ 9 w 43"/>
                  <a:gd name="T79" fmla="*/ 31 h 53"/>
                  <a:gd name="T80" fmla="*/ 10 w 43"/>
                  <a:gd name="T81" fmla="*/ 30 h 53"/>
                  <a:gd name="T82" fmla="*/ 12 w 43"/>
                  <a:gd name="T83" fmla="*/ 30 h 53"/>
                  <a:gd name="T84" fmla="*/ 14 w 43"/>
                  <a:gd name="T85" fmla="*/ 29 h 53"/>
                  <a:gd name="T86" fmla="*/ 16 w 43"/>
                  <a:gd name="T87" fmla="*/ 28 h 53"/>
                  <a:gd name="T88" fmla="*/ 19 w 43"/>
                  <a:gd name="T89" fmla="*/ 28 h 53"/>
                  <a:gd name="T90" fmla="*/ 21 w 43"/>
                  <a:gd name="T91" fmla="*/ 27 h 53"/>
                  <a:gd name="T92" fmla="*/ 24 w 43"/>
                  <a:gd name="T93" fmla="*/ 26 h 53"/>
                  <a:gd name="T94" fmla="*/ 27 w 43"/>
                  <a:gd name="T95" fmla="*/ 26 h 53"/>
                  <a:gd name="T96" fmla="*/ 29 w 43"/>
                  <a:gd name="T97" fmla="*/ 25 h 53"/>
                  <a:gd name="T98" fmla="*/ 32 w 43"/>
                  <a:gd name="T99" fmla="*/ 24 h 53"/>
                  <a:gd name="T100" fmla="*/ 35 w 43"/>
                  <a:gd name="T101" fmla="*/ 24 h 53"/>
                  <a:gd name="T102" fmla="*/ 37 w 43"/>
                  <a:gd name="T103" fmla="*/ 23 h 53"/>
                  <a:gd name="T104" fmla="*/ 39 w 43"/>
                  <a:gd name="T105" fmla="*/ 23 h 53"/>
                  <a:gd name="T106" fmla="*/ 42 w 43"/>
                  <a:gd name="T107" fmla="*/ 22 h 53"/>
                  <a:gd name="T108" fmla="*/ 43 w 43"/>
                  <a:gd name="T109" fmla="*/ 22 h 53"/>
                  <a:gd name="T110" fmla="*/ 43 w 43"/>
                  <a:gd name="T111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3">
                    <a:moveTo>
                      <a:pt x="43" y="3"/>
                    </a:moveTo>
                    <a:lnTo>
                      <a:pt x="42" y="2"/>
                    </a:lnTo>
                    <a:lnTo>
                      <a:pt x="41" y="1"/>
                    </a:lnTo>
                    <a:lnTo>
                      <a:pt x="39" y="1"/>
                    </a:lnTo>
                    <a:lnTo>
                      <a:pt x="36" y="0"/>
                    </a:lnTo>
                    <a:lnTo>
                      <a:pt x="33" y="1"/>
                    </a:lnTo>
                    <a:lnTo>
                      <a:pt x="30" y="1"/>
                    </a:lnTo>
                    <a:lnTo>
                      <a:pt x="27" y="1"/>
                    </a:lnTo>
                    <a:lnTo>
                      <a:pt x="24" y="2"/>
                    </a:lnTo>
                    <a:lnTo>
                      <a:pt x="21" y="2"/>
                    </a:lnTo>
                    <a:lnTo>
                      <a:pt x="18" y="3"/>
                    </a:lnTo>
                    <a:lnTo>
                      <a:pt x="15" y="3"/>
                    </a:lnTo>
                    <a:lnTo>
                      <a:pt x="13" y="4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3"/>
                    </a:lnTo>
                    <a:lnTo>
                      <a:pt x="8" y="53"/>
                    </a:lnTo>
                    <a:lnTo>
                      <a:pt x="8" y="49"/>
                    </a:lnTo>
                    <a:lnTo>
                      <a:pt x="8" y="42"/>
                    </a:lnTo>
                    <a:lnTo>
                      <a:pt x="8" y="34"/>
                    </a:lnTo>
                    <a:lnTo>
                      <a:pt x="8" y="31"/>
                    </a:lnTo>
                    <a:lnTo>
                      <a:pt x="9" y="31"/>
                    </a:lnTo>
                    <a:lnTo>
                      <a:pt x="10" y="30"/>
                    </a:lnTo>
                    <a:lnTo>
                      <a:pt x="12" y="30"/>
                    </a:lnTo>
                    <a:lnTo>
                      <a:pt x="14" y="29"/>
                    </a:lnTo>
                    <a:lnTo>
                      <a:pt x="16" y="28"/>
                    </a:lnTo>
                    <a:lnTo>
                      <a:pt x="19" y="28"/>
                    </a:lnTo>
                    <a:lnTo>
                      <a:pt x="21" y="27"/>
                    </a:lnTo>
                    <a:lnTo>
                      <a:pt x="24" y="26"/>
                    </a:lnTo>
                    <a:lnTo>
                      <a:pt x="27" y="26"/>
                    </a:lnTo>
                    <a:lnTo>
                      <a:pt x="29" y="25"/>
                    </a:lnTo>
                    <a:lnTo>
                      <a:pt x="32" y="24"/>
                    </a:lnTo>
                    <a:lnTo>
                      <a:pt x="35" y="24"/>
                    </a:lnTo>
                    <a:lnTo>
                      <a:pt x="37" y="23"/>
                    </a:lnTo>
                    <a:lnTo>
                      <a:pt x="39" y="23"/>
                    </a:lnTo>
                    <a:lnTo>
                      <a:pt x="42" y="22"/>
                    </a:lnTo>
                    <a:lnTo>
                      <a:pt x="43" y="22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43" name="Freeform 291"/>
              <p:cNvSpPr>
                <a:spLocks/>
              </p:cNvSpPr>
              <p:nvPr/>
            </p:nvSpPr>
            <p:spPr bwMode="auto">
              <a:xfrm>
                <a:off x="3899" y="1835"/>
                <a:ext cx="231" cy="47"/>
              </a:xfrm>
              <a:custGeom>
                <a:avLst/>
                <a:gdLst>
                  <a:gd name="T0" fmla="*/ 18 w 231"/>
                  <a:gd name="T1" fmla="*/ 7 h 47"/>
                  <a:gd name="T2" fmla="*/ 25 w 231"/>
                  <a:gd name="T3" fmla="*/ 5 h 47"/>
                  <a:gd name="T4" fmla="*/ 32 w 231"/>
                  <a:gd name="T5" fmla="*/ 4 h 47"/>
                  <a:gd name="T6" fmla="*/ 40 w 231"/>
                  <a:gd name="T7" fmla="*/ 3 h 47"/>
                  <a:gd name="T8" fmla="*/ 49 w 231"/>
                  <a:gd name="T9" fmla="*/ 2 h 47"/>
                  <a:gd name="T10" fmla="*/ 59 w 231"/>
                  <a:gd name="T11" fmla="*/ 1 h 47"/>
                  <a:gd name="T12" fmla="*/ 69 w 231"/>
                  <a:gd name="T13" fmla="*/ 1 h 47"/>
                  <a:gd name="T14" fmla="*/ 80 w 231"/>
                  <a:gd name="T15" fmla="*/ 0 h 47"/>
                  <a:gd name="T16" fmla="*/ 91 w 231"/>
                  <a:gd name="T17" fmla="*/ 0 h 47"/>
                  <a:gd name="T18" fmla="*/ 103 w 231"/>
                  <a:gd name="T19" fmla="*/ 0 h 47"/>
                  <a:gd name="T20" fmla="*/ 115 w 231"/>
                  <a:gd name="T21" fmla="*/ 0 h 47"/>
                  <a:gd name="T22" fmla="*/ 130 w 231"/>
                  <a:gd name="T23" fmla="*/ 0 h 47"/>
                  <a:gd name="T24" fmla="*/ 145 w 231"/>
                  <a:gd name="T25" fmla="*/ 0 h 47"/>
                  <a:gd name="T26" fmla="*/ 159 w 231"/>
                  <a:gd name="T27" fmla="*/ 1 h 47"/>
                  <a:gd name="T28" fmla="*/ 172 w 231"/>
                  <a:gd name="T29" fmla="*/ 2 h 47"/>
                  <a:gd name="T30" fmla="*/ 185 w 231"/>
                  <a:gd name="T31" fmla="*/ 3 h 47"/>
                  <a:gd name="T32" fmla="*/ 194 w 231"/>
                  <a:gd name="T33" fmla="*/ 4 h 47"/>
                  <a:gd name="T34" fmla="*/ 202 w 231"/>
                  <a:gd name="T35" fmla="*/ 5 h 47"/>
                  <a:gd name="T36" fmla="*/ 209 w 231"/>
                  <a:gd name="T37" fmla="*/ 6 h 47"/>
                  <a:gd name="T38" fmla="*/ 215 w 231"/>
                  <a:gd name="T39" fmla="*/ 7 h 47"/>
                  <a:gd name="T40" fmla="*/ 220 w 231"/>
                  <a:gd name="T41" fmla="*/ 8 h 47"/>
                  <a:gd name="T42" fmla="*/ 225 w 231"/>
                  <a:gd name="T43" fmla="*/ 10 h 47"/>
                  <a:gd name="T44" fmla="*/ 228 w 231"/>
                  <a:gd name="T45" fmla="*/ 12 h 47"/>
                  <a:gd name="T46" fmla="*/ 231 w 231"/>
                  <a:gd name="T47" fmla="*/ 14 h 47"/>
                  <a:gd name="T48" fmla="*/ 231 w 231"/>
                  <a:gd name="T49" fmla="*/ 31 h 47"/>
                  <a:gd name="T50" fmla="*/ 225 w 231"/>
                  <a:gd name="T51" fmla="*/ 34 h 47"/>
                  <a:gd name="T52" fmla="*/ 218 w 231"/>
                  <a:gd name="T53" fmla="*/ 37 h 47"/>
                  <a:gd name="T54" fmla="*/ 213 w 231"/>
                  <a:gd name="T55" fmla="*/ 39 h 47"/>
                  <a:gd name="T56" fmla="*/ 210 w 231"/>
                  <a:gd name="T57" fmla="*/ 40 h 47"/>
                  <a:gd name="T58" fmla="*/ 206 w 231"/>
                  <a:gd name="T59" fmla="*/ 40 h 47"/>
                  <a:gd name="T60" fmla="*/ 201 w 231"/>
                  <a:gd name="T61" fmla="*/ 41 h 47"/>
                  <a:gd name="T62" fmla="*/ 197 w 231"/>
                  <a:gd name="T63" fmla="*/ 42 h 47"/>
                  <a:gd name="T64" fmla="*/ 191 w 231"/>
                  <a:gd name="T65" fmla="*/ 43 h 47"/>
                  <a:gd name="T66" fmla="*/ 183 w 231"/>
                  <a:gd name="T67" fmla="*/ 44 h 47"/>
                  <a:gd name="T68" fmla="*/ 175 w 231"/>
                  <a:gd name="T69" fmla="*/ 44 h 47"/>
                  <a:gd name="T70" fmla="*/ 167 w 231"/>
                  <a:gd name="T71" fmla="*/ 45 h 47"/>
                  <a:gd name="T72" fmla="*/ 158 w 231"/>
                  <a:gd name="T73" fmla="*/ 45 h 47"/>
                  <a:gd name="T74" fmla="*/ 149 w 231"/>
                  <a:gd name="T75" fmla="*/ 46 h 47"/>
                  <a:gd name="T76" fmla="*/ 142 w 231"/>
                  <a:gd name="T77" fmla="*/ 46 h 47"/>
                  <a:gd name="T78" fmla="*/ 136 w 231"/>
                  <a:gd name="T79" fmla="*/ 46 h 47"/>
                  <a:gd name="T80" fmla="*/ 130 w 231"/>
                  <a:gd name="T81" fmla="*/ 46 h 47"/>
                  <a:gd name="T82" fmla="*/ 124 w 231"/>
                  <a:gd name="T83" fmla="*/ 47 h 47"/>
                  <a:gd name="T84" fmla="*/ 117 w 231"/>
                  <a:gd name="T85" fmla="*/ 47 h 47"/>
                  <a:gd name="T86" fmla="*/ 111 w 231"/>
                  <a:gd name="T87" fmla="*/ 47 h 47"/>
                  <a:gd name="T88" fmla="*/ 105 w 231"/>
                  <a:gd name="T89" fmla="*/ 46 h 47"/>
                  <a:gd name="T90" fmla="*/ 98 w 231"/>
                  <a:gd name="T91" fmla="*/ 46 h 47"/>
                  <a:gd name="T92" fmla="*/ 92 w 231"/>
                  <a:gd name="T93" fmla="*/ 46 h 47"/>
                  <a:gd name="T94" fmla="*/ 86 w 231"/>
                  <a:gd name="T95" fmla="*/ 46 h 47"/>
                  <a:gd name="T96" fmla="*/ 77 w 231"/>
                  <a:gd name="T97" fmla="*/ 46 h 47"/>
                  <a:gd name="T98" fmla="*/ 63 w 231"/>
                  <a:gd name="T99" fmla="*/ 45 h 47"/>
                  <a:gd name="T100" fmla="*/ 50 w 231"/>
                  <a:gd name="T101" fmla="*/ 44 h 47"/>
                  <a:gd name="T102" fmla="*/ 39 w 231"/>
                  <a:gd name="T103" fmla="*/ 43 h 47"/>
                  <a:gd name="T104" fmla="*/ 29 w 231"/>
                  <a:gd name="T105" fmla="*/ 41 h 47"/>
                  <a:gd name="T106" fmla="*/ 20 w 231"/>
                  <a:gd name="T107" fmla="*/ 40 h 47"/>
                  <a:gd name="T108" fmla="*/ 14 w 231"/>
                  <a:gd name="T109" fmla="*/ 38 h 47"/>
                  <a:gd name="T110" fmla="*/ 9 w 231"/>
                  <a:gd name="T111" fmla="*/ 36 h 47"/>
                  <a:gd name="T112" fmla="*/ 5 w 231"/>
                  <a:gd name="T113" fmla="*/ 34 h 47"/>
                  <a:gd name="T114" fmla="*/ 2 w 231"/>
                  <a:gd name="T115" fmla="*/ 32 h 47"/>
                  <a:gd name="T116" fmla="*/ 0 w 231"/>
                  <a:gd name="T117" fmla="*/ 31 h 47"/>
                  <a:gd name="T118" fmla="*/ 1 w 231"/>
                  <a:gd name="T119" fmla="*/ 14 h 47"/>
                  <a:gd name="T120" fmla="*/ 4 w 231"/>
                  <a:gd name="T121" fmla="*/ 11 h 47"/>
                  <a:gd name="T122" fmla="*/ 11 w 231"/>
                  <a:gd name="T123" fmla="*/ 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1" h="47">
                    <a:moveTo>
                      <a:pt x="14" y="8"/>
                    </a:moveTo>
                    <a:lnTo>
                      <a:pt x="16" y="7"/>
                    </a:lnTo>
                    <a:lnTo>
                      <a:pt x="18" y="7"/>
                    </a:lnTo>
                    <a:lnTo>
                      <a:pt x="20" y="6"/>
                    </a:lnTo>
                    <a:lnTo>
                      <a:pt x="22" y="6"/>
                    </a:lnTo>
                    <a:lnTo>
                      <a:pt x="25" y="5"/>
                    </a:lnTo>
                    <a:lnTo>
                      <a:pt x="27" y="5"/>
                    </a:lnTo>
                    <a:lnTo>
                      <a:pt x="30" y="5"/>
                    </a:lnTo>
                    <a:lnTo>
                      <a:pt x="32" y="4"/>
                    </a:lnTo>
                    <a:lnTo>
                      <a:pt x="35" y="4"/>
                    </a:lnTo>
                    <a:lnTo>
                      <a:pt x="38" y="4"/>
                    </a:lnTo>
                    <a:lnTo>
                      <a:pt x="40" y="3"/>
                    </a:lnTo>
                    <a:lnTo>
                      <a:pt x="43" y="3"/>
                    </a:lnTo>
                    <a:lnTo>
                      <a:pt x="46" y="3"/>
                    </a:lnTo>
                    <a:lnTo>
                      <a:pt x="49" y="2"/>
                    </a:lnTo>
                    <a:lnTo>
                      <a:pt x="53" y="2"/>
                    </a:lnTo>
                    <a:lnTo>
                      <a:pt x="56" y="2"/>
                    </a:lnTo>
                    <a:lnTo>
                      <a:pt x="59" y="1"/>
                    </a:lnTo>
                    <a:lnTo>
                      <a:pt x="63" y="1"/>
                    </a:lnTo>
                    <a:lnTo>
                      <a:pt x="66" y="1"/>
                    </a:lnTo>
                    <a:lnTo>
                      <a:pt x="69" y="1"/>
                    </a:lnTo>
                    <a:lnTo>
                      <a:pt x="73" y="1"/>
                    </a:lnTo>
                    <a:lnTo>
                      <a:pt x="77" y="1"/>
                    </a:lnTo>
                    <a:lnTo>
                      <a:pt x="80" y="0"/>
                    </a:lnTo>
                    <a:lnTo>
                      <a:pt x="84" y="0"/>
                    </a:lnTo>
                    <a:lnTo>
                      <a:pt x="88" y="0"/>
                    </a:lnTo>
                    <a:lnTo>
                      <a:pt x="91" y="0"/>
                    </a:lnTo>
                    <a:lnTo>
                      <a:pt x="95" y="0"/>
                    </a:lnTo>
                    <a:lnTo>
                      <a:pt x="99" y="0"/>
                    </a:lnTo>
                    <a:lnTo>
                      <a:pt x="103" y="0"/>
                    </a:lnTo>
                    <a:lnTo>
                      <a:pt x="107" y="0"/>
                    </a:lnTo>
                    <a:lnTo>
                      <a:pt x="111" y="0"/>
                    </a:lnTo>
                    <a:lnTo>
                      <a:pt x="115" y="0"/>
                    </a:lnTo>
                    <a:lnTo>
                      <a:pt x="120" y="0"/>
                    </a:lnTo>
                    <a:lnTo>
                      <a:pt x="125" y="0"/>
                    </a:lnTo>
                    <a:lnTo>
                      <a:pt x="130" y="0"/>
                    </a:lnTo>
                    <a:lnTo>
                      <a:pt x="135" y="0"/>
                    </a:lnTo>
                    <a:lnTo>
                      <a:pt x="140" y="0"/>
                    </a:lnTo>
                    <a:lnTo>
                      <a:pt x="145" y="0"/>
                    </a:lnTo>
                    <a:lnTo>
                      <a:pt x="150" y="0"/>
                    </a:lnTo>
                    <a:lnTo>
                      <a:pt x="155" y="1"/>
                    </a:lnTo>
                    <a:lnTo>
                      <a:pt x="159" y="1"/>
                    </a:lnTo>
                    <a:lnTo>
                      <a:pt x="164" y="1"/>
                    </a:lnTo>
                    <a:lnTo>
                      <a:pt x="168" y="1"/>
                    </a:lnTo>
                    <a:lnTo>
                      <a:pt x="172" y="2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3"/>
                    </a:lnTo>
                    <a:lnTo>
                      <a:pt x="188" y="3"/>
                    </a:lnTo>
                    <a:lnTo>
                      <a:pt x="191" y="3"/>
                    </a:lnTo>
                    <a:lnTo>
                      <a:pt x="194" y="4"/>
                    </a:lnTo>
                    <a:lnTo>
                      <a:pt x="197" y="4"/>
                    </a:lnTo>
                    <a:lnTo>
                      <a:pt x="199" y="4"/>
                    </a:lnTo>
                    <a:lnTo>
                      <a:pt x="202" y="5"/>
                    </a:lnTo>
                    <a:lnTo>
                      <a:pt x="204" y="5"/>
                    </a:lnTo>
                    <a:lnTo>
                      <a:pt x="206" y="5"/>
                    </a:lnTo>
                    <a:lnTo>
                      <a:pt x="209" y="6"/>
                    </a:lnTo>
                    <a:lnTo>
                      <a:pt x="211" y="6"/>
                    </a:lnTo>
                    <a:lnTo>
                      <a:pt x="213" y="7"/>
                    </a:lnTo>
                    <a:lnTo>
                      <a:pt x="215" y="7"/>
                    </a:lnTo>
                    <a:lnTo>
                      <a:pt x="217" y="7"/>
                    </a:lnTo>
                    <a:lnTo>
                      <a:pt x="219" y="8"/>
                    </a:lnTo>
                    <a:lnTo>
                      <a:pt x="220" y="8"/>
                    </a:lnTo>
                    <a:lnTo>
                      <a:pt x="222" y="9"/>
                    </a:lnTo>
                    <a:lnTo>
                      <a:pt x="223" y="9"/>
                    </a:lnTo>
                    <a:lnTo>
                      <a:pt x="225" y="10"/>
                    </a:lnTo>
                    <a:lnTo>
                      <a:pt x="226" y="11"/>
                    </a:lnTo>
                    <a:lnTo>
                      <a:pt x="227" y="11"/>
                    </a:lnTo>
                    <a:lnTo>
                      <a:pt x="228" y="12"/>
                    </a:lnTo>
                    <a:lnTo>
                      <a:pt x="229" y="13"/>
                    </a:lnTo>
                    <a:lnTo>
                      <a:pt x="230" y="13"/>
                    </a:lnTo>
                    <a:lnTo>
                      <a:pt x="231" y="14"/>
                    </a:lnTo>
                    <a:lnTo>
                      <a:pt x="231" y="15"/>
                    </a:lnTo>
                    <a:lnTo>
                      <a:pt x="231" y="30"/>
                    </a:lnTo>
                    <a:lnTo>
                      <a:pt x="231" y="31"/>
                    </a:lnTo>
                    <a:lnTo>
                      <a:pt x="229" y="32"/>
                    </a:lnTo>
                    <a:lnTo>
                      <a:pt x="227" y="33"/>
                    </a:lnTo>
                    <a:lnTo>
                      <a:pt x="225" y="34"/>
                    </a:lnTo>
                    <a:lnTo>
                      <a:pt x="223" y="35"/>
                    </a:lnTo>
                    <a:lnTo>
                      <a:pt x="220" y="37"/>
                    </a:lnTo>
                    <a:lnTo>
                      <a:pt x="218" y="37"/>
                    </a:lnTo>
                    <a:lnTo>
                      <a:pt x="216" y="38"/>
                    </a:lnTo>
                    <a:lnTo>
                      <a:pt x="215" y="38"/>
                    </a:lnTo>
                    <a:lnTo>
                      <a:pt x="213" y="39"/>
                    </a:lnTo>
                    <a:lnTo>
                      <a:pt x="212" y="39"/>
                    </a:lnTo>
                    <a:lnTo>
                      <a:pt x="211" y="39"/>
                    </a:lnTo>
                    <a:lnTo>
                      <a:pt x="210" y="40"/>
                    </a:lnTo>
                    <a:lnTo>
                      <a:pt x="208" y="40"/>
                    </a:lnTo>
                    <a:lnTo>
                      <a:pt x="207" y="40"/>
                    </a:lnTo>
                    <a:lnTo>
                      <a:pt x="206" y="40"/>
                    </a:lnTo>
                    <a:lnTo>
                      <a:pt x="204" y="41"/>
                    </a:lnTo>
                    <a:lnTo>
                      <a:pt x="203" y="41"/>
                    </a:lnTo>
                    <a:lnTo>
                      <a:pt x="201" y="41"/>
                    </a:lnTo>
                    <a:lnTo>
                      <a:pt x="200" y="42"/>
                    </a:lnTo>
                    <a:lnTo>
                      <a:pt x="198" y="42"/>
                    </a:lnTo>
                    <a:lnTo>
                      <a:pt x="197" y="42"/>
                    </a:lnTo>
                    <a:lnTo>
                      <a:pt x="195" y="42"/>
                    </a:lnTo>
                    <a:lnTo>
                      <a:pt x="193" y="42"/>
                    </a:lnTo>
                    <a:lnTo>
                      <a:pt x="191" y="43"/>
                    </a:lnTo>
                    <a:lnTo>
                      <a:pt x="188" y="43"/>
                    </a:lnTo>
                    <a:lnTo>
                      <a:pt x="186" y="43"/>
                    </a:lnTo>
                    <a:lnTo>
                      <a:pt x="183" y="44"/>
                    </a:lnTo>
                    <a:lnTo>
                      <a:pt x="181" y="44"/>
                    </a:lnTo>
                    <a:lnTo>
                      <a:pt x="178" y="44"/>
                    </a:lnTo>
                    <a:lnTo>
                      <a:pt x="175" y="44"/>
                    </a:lnTo>
                    <a:lnTo>
                      <a:pt x="172" y="44"/>
                    </a:lnTo>
                    <a:lnTo>
                      <a:pt x="170" y="45"/>
                    </a:lnTo>
                    <a:lnTo>
                      <a:pt x="167" y="45"/>
                    </a:lnTo>
                    <a:lnTo>
                      <a:pt x="164" y="45"/>
                    </a:lnTo>
                    <a:lnTo>
                      <a:pt x="161" y="45"/>
                    </a:lnTo>
                    <a:lnTo>
                      <a:pt x="158" y="45"/>
                    </a:lnTo>
                    <a:lnTo>
                      <a:pt x="155" y="46"/>
                    </a:lnTo>
                    <a:lnTo>
                      <a:pt x="152" y="46"/>
                    </a:lnTo>
                    <a:lnTo>
                      <a:pt x="149" y="46"/>
                    </a:lnTo>
                    <a:lnTo>
                      <a:pt x="147" y="46"/>
                    </a:lnTo>
                    <a:lnTo>
                      <a:pt x="145" y="46"/>
                    </a:lnTo>
                    <a:lnTo>
                      <a:pt x="142" y="46"/>
                    </a:lnTo>
                    <a:lnTo>
                      <a:pt x="140" y="46"/>
                    </a:lnTo>
                    <a:lnTo>
                      <a:pt x="138" y="46"/>
                    </a:lnTo>
                    <a:lnTo>
                      <a:pt x="136" y="46"/>
                    </a:lnTo>
                    <a:lnTo>
                      <a:pt x="134" y="46"/>
                    </a:lnTo>
                    <a:lnTo>
                      <a:pt x="132" y="46"/>
                    </a:lnTo>
                    <a:lnTo>
                      <a:pt x="130" y="46"/>
                    </a:lnTo>
                    <a:lnTo>
                      <a:pt x="128" y="46"/>
                    </a:lnTo>
                    <a:lnTo>
                      <a:pt x="126" y="46"/>
                    </a:lnTo>
                    <a:lnTo>
                      <a:pt x="124" y="47"/>
                    </a:lnTo>
                    <a:lnTo>
                      <a:pt x="122" y="47"/>
                    </a:lnTo>
                    <a:lnTo>
                      <a:pt x="119" y="47"/>
                    </a:lnTo>
                    <a:lnTo>
                      <a:pt x="117" y="47"/>
                    </a:lnTo>
                    <a:lnTo>
                      <a:pt x="115" y="47"/>
                    </a:lnTo>
                    <a:lnTo>
                      <a:pt x="113" y="47"/>
                    </a:lnTo>
                    <a:lnTo>
                      <a:pt x="111" y="47"/>
                    </a:lnTo>
                    <a:lnTo>
                      <a:pt x="109" y="47"/>
                    </a:lnTo>
                    <a:lnTo>
                      <a:pt x="107" y="47"/>
                    </a:lnTo>
                    <a:lnTo>
                      <a:pt x="105" y="46"/>
                    </a:lnTo>
                    <a:lnTo>
                      <a:pt x="103" y="46"/>
                    </a:lnTo>
                    <a:lnTo>
                      <a:pt x="100" y="46"/>
                    </a:lnTo>
                    <a:lnTo>
                      <a:pt x="98" y="46"/>
                    </a:lnTo>
                    <a:lnTo>
                      <a:pt x="96" y="46"/>
                    </a:lnTo>
                    <a:lnTo>
                      <a:pt x="94" y="46"/>
                    </a:lnTo>
                    <a:lnTo>
                      <a:pt x="92" y="46"/>
                    </a:lnTo>
                    <a:lnTo>
                      <a:pt x="90" y="46"/>
                    </a:lnTo>
                    <a:lnTo>
                      <a:pt x="88" y="46"/>
                    </a:lnTo>
                    <a:lnTo>
                      <a:pt x="86" y="46"/>
                    </a:lnTo>
                    <a:lnTo>
                      <a:pt x="84" y="46"/>
                    </a:lnTo>
                    <a:lnTo>
                      <a:pt x="82" y="46"/>
                    </a:lnTo>
                    <a:lnTo>
                      <a:pt x="77" y="46"/>
                    </a:lnTo>
                    <a:lnTo>
                      <a:pt x="72" y="45"/>
                    </a:lnTo>
                    <a:lnTo>
                      <a:pt x="68" y="45"/>
                    </a:lnTo>
                    <a:lnTo>
                      <a:pt x="63" y="45"/>
                    </a:lnTo>
                    <a:lnTo>
                      <a:pt x="59" y="45"/>
                    </a:lnTo>
                    <a:lnTo>
                      <a:pt x="54" y="44"/>
                    </a:lnTo>
                    <a:lnTo>
                      <a:pt x="50" y="44"/>
                    </a:lnTo>
                    <a:lnTo>
                      <a:pt x="47" y="44"/>
                    </a:lnTo>
                    <a:lnTo>
                      <a:pt x="43" y="43"/>
                    </a:lnTo>
                    <a:lnTo>
                      <a:pt x="39" y="43"/>
                    </a:lnTo>
                    <a:lnTo>
                      <a:pt x="36" y="42"/>
                    </a:lnTo>
                    <a:lnTo>
                      <a:pt x="32" y="42"/>
                    </a:lnTo>
                    <a:lnTo>
                      <a:pt x="29" y="41"/>
                    </a:lnTo>
                    <a:lnTo>
                      <a:pt x="26" y="41"/>
                    </a:lnTo>
                    <a:lnTo>
                      <a:pt x="23" y="40"/>
                    </a:lnTo>
                    <a:lnTo>
                      <a:pt x="20" y="40"/>
                    </a:lnTo>
                    <a:lnTo>
                      <a:pt x="18" y="39"/>
                    </a:lnTo>
                    <a:lnTo>
                      <a:pt x="16" y="38"/>
                    </a:lnTo>
                    <a:lnTo>
                      <a:pt x="14" y="38"/>
                    </a:lnTo>
                    <a:lnTo>
                      <a:pt x="12" y="37"/>
                    </a:lnTo>
                    <a:lnTo>
                      <a:pt x="10" y="37"/>
                    </a:lnTo>
                    <a:lnTo>
                      <a:pt x="9" y="36"/>
                    </a:lnTo>
                    <a:lnTo>
                      <a:pt x="7" y="35"/>
                    </a:lnTo>
                    <a:lnTo>
                      <a:pt x="6" y="35"/>
                    </a:lnTo>
                    <a:lnTo>
                      <a:pt x="5" y="34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1" y="31"/>
                    </a:lnTo>
                    <a:lnTo>
                      <a:pt x="0" y="31"/>
                    </a:lnTo>
                    <a:lnTo>
                      <a:pt x="0" y="30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2" y="13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6" y="10"/>
                    </a:lnTo>
                    <a:lnTo>
                      <a:pt x="8" y="9"/>
                    </a:lnTo>
                    <a:lnTo>
                      <a:pt x="11" y="8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44" name="Freeform 292"/>
              <p:cNvSpPr>
                <a:spLocks/>
              </p:cNvSpPr>
              <p:nvPr/>
            </p:nvSpPr>
            <p:spPr bwMode="auto">
              <a:xfrm>
                <a:off x="3903" y="1837"/>
                <a:ext cx="223" cy="27"/>
              </a:xfrm>
              <a:custGeom>
                <a:avLst/>
                <a:gdLst>
                  <a:gd name="T0" fmla="*/ 211 w 223"/>
                  <a:gd name="T1" fmla="*/ 20 h 27"/>
                  <a:gd name="T2" fmla="*/ 201 w 223"/>
                  <a:gd name="T3" fmla="*/ 22 h 27"/>
                  <a:gd name="T4" fmla="*/ 188 w 223"/>
                  <a:gd name="T5" fmla="*/ 24 h 27"/>
                  <a:gd name="T6" fmla="*/ 172 w 223"/>
                  <a:gd name="T7" fmla="*/ 25 h 27"/>
                  <a:gd name="T8" fmla="*/ 155 w 223"/>
                  <a:gd name="T9" fmla="*/ 26 h 27"/>
                  <a:gd name="T10" fmla="*/ 140 w 223"/>
                  <a:gd name="T11" fmla="*/ 27 h 27"/>
                  <a:gd name="T12" fmla="*/ 135 w 223"/>
                  <a:gd name="T13" fmla="*/ 27 h 27"/>
                  <a:gd name="T14" fmla="*/ 129 w 223"/>
                  <a:gd name="T15" fmla="*/ 27 h 27"/>
                  <a:gd name="T16" fmla="*/ 123 w 223"/>
                  <a:gd name="T17" fmla="*/ 27 h 27"/>
                  <a:gd name="T18" fmla="*/ 117 w 223"/>
                  <a:gd name="T19" fmla="*/ 27 h 27"/>
                  <a:gd name="T20" fmla="*/ 111 w 223"/>
                  <a:gd name="T21" fmla="*/ 27 h 27"/>
                  <a:gd name="T22" fmla="*/ 103 w 223"/>
                  <a:gd name="T23" fmla="*/ 27 h 27"/>
                  <a:gd name="T24" fmla="*/ 95 w 223"/>
                  <a:gd name="T25" fmla="*/ 27 h 27"/>
                  <a:gd name="T26" fmla="*/ 86 w 223"/>
                  <a:gd name="T27" fmla="*/ 27 h 27"/>
                  <a:gd name="T28" fmla="*/ 79 w 223"/>
                  <a:gd name="T29" fmla="*/ 27 h 27"/>
                  <a:gd name="T30" fmla="*/ 71 w 223"/>
                  <a:gd name="T31" fmla="*/ 27 h 27"/>
                  <a:gd name="T32" fmla="*/ 62 w 223"/>
                  <a:gd name="T33" fmla="*/ 26 h 27"/>
                  <a:gd name="T34" fmla="*/ 52 w 223"/>
                  <a:gd name="T35" fmla="*/ 25 h 27"/>
                  <a:gd name="T36" fmla="*/ 43 w 223"/>
                  <a:gd name="T37" fmla="*/ 25 h 27"/>
                  <a:gd name="T38" fmla="*/ 35 w 223"/>
                  <a:gd name="T39" fmla="*/ 24 h 27"/>
                  <a:gd name="T40" fmla="*/ 27 w 223"/>
                  <a:gd name="T41" fmla="*/ 23 h 27"/>
                  <a:gd name="T42" fmla="*/ 22 w 223"/>
                  <a:gd name="T43" fmla="*/ 22 h 27"/>
                  <a:gd name="T44" fmla="*/ 18 w 223"/>
                  <a:gd name="T45" fmla="*/ 21 h 27"/>
                  <a:gd name="T46" fmla="*/ 14 w 223"/>
                  <a:gd name="T47" fmla="*/ 21 h 27"/>
                  <a:gd name="T48" fmla="*/ 7 w 223"/>
                  <a:gd name="T49" fmla="*/ 19 h 27"/>
                  <a:gd name="T50" fmla="*/ 2 w 223"/>
                  <a:gd name="T51" fmla="*/ 17 h 27"/>
                  <a:gd name="T52" fmla="*/ 0 w 223"/>
                  <a:gd name="T53" fmla="*/ 14 h 27"/>
                  <a:gd name="T54" fmla="*/ 1 w 223"/>
                  <a:gd name="T55" fmla="*/ 12 h 27"/>
                  <a:gd name="T56" fmla="*/ 5 w 223"/>
                  <a:gd name="T57" fmla="*/ 10 h 27"/>
                  <a:gd name="T58" fmla="*/ 12 w 223"/>
                  <a:gd name="T59" fmla="*/ 8 h 27"/>
                  <a:gd name="T60" fmla="*/ 21 w 223"/>
                  <a:gd name="T61" fmla="*/ 6 h 27"/>
                  <a:gd name="T62" fmla="*/ 32 w 223"/>
                  <a:gd name="T63" fmla="*/ 4 h 27"/>
                  <a:gd name="T64" fmla="*/ 44 w 223"/>
                  <a:gd name="T65" fmla="*/ 3 h 27"/>
                  <a:gd name="T66" fmla="*/ 56 w 223"/>
                  <a:gd name="T67" fmla="*/ 2 h 27"/>
                  <a:gd name="T68" fmla="*/ 70 w 223"/>
                  <a:gd name="T69" fmla="*/ 1 h 27"/>
                  <a:gd name="T70" fmla="*/ 85 w 223"/>
                  <a:gd name="T71" fmla="*/ 1 h 27"/>
                  <a:gd name="T72" fmla="*/ 101 w 223"/>
                  <a:gd name="T73" fmla="*/ 0 h 27"/>
                  <a:gd name="T74" fmla="*/ 116 w 223"/>
                  <a:gd name="T75" fmla="*/ 0 h 27"/>
                  <a:gd name="T76" fmla="*/ 129 w 223"/>
                  <a:gd name="T77" fmla="*/ 0 h 27"/>
                  <a:gd name="T78" fmla="*/ 141 w 223"/>
                  <a:gd name="T79" fmla="*/ 1 h 27"/>
                  <a:gd name="T80" fmla="*/ 153 w 223"/>
                  <a:gd name="T81" fmla="*/ 1 h 27"/>
                  <a:gd name="T82" fmla="*/ 165 w 223"/>
                  <a:gd name="T83" fmla="*/ 2 h 27"/>
                  <a:gd name="T84" fmla="*/ 175 w 223"/>
                  <a:gd name="T85" fmla="*/ 3 h 27"/>
                  <a:gd name="T86" fmla="*/ 185 w 223"/>
                  <a:gd name="T87" fmla="*/ 4 h 27"/>
                  <a:gd name="T88" fmla="*/ 194 w 223"/>
                  <a:gd name="T89" fmla="*/ 5 h 27"/>
                  <a:gd name="T90" fmla="*/ 202 w 223"/>
                  <a:gd name="T91" fmla="*/ 6 h 27"/>
                  <a:gd name="T92" fmla="*/ 208 w 223"/>
                  <a:gd name="T93" fmla="*/ 7 h 27"/>
                  <a:gd name="T94" fmla="*/ 214 w 223"/>
                  <a:gd name="T95" fmla="*/ 9 h 27"/>
                  <a:gd name="T96" fmla="*/ 219 w 223"/>
                  <a:gd name="T97" fmla="*/ 10 h 27"/>
                  <a:gd name="T98" fmla="*/ 222 w 223"/>
                  <a:gd name="T99" fmla="*/ 12 h 27"/>
                  <a:gd name="T100" fmla="*/ 223 w 223"/>
                  <a:gd name="T101" fmla="*/ 14 h 27"/>
                  <a:gd name="T102" fmla="*/ 222 w 223"/>
                  <a:gd name="T103" fmla="*/ 16 h 27"/>
                  <a:gd name="T104" fmla="*/ 219 w 223"/>
                  <a:gd name="T10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3" h="27">
                    <a:moveTo>
                      <a:pt x="216" y="19"/>
                    </a:moveTo>
                    <a:lnTo>
                      <a:pt x="214" y="19"/>
                    </a:lnTo>
                    <a:lnTo>
                      <a:pt x="211" y="20"/>
                    </a:lnTo>
                    <a:lnTo>
                      <a:pt x="208" y="21"/>
                    </a:lnTo>
                    <a:lnTo>
                      <a:pt x="205" y="21"/>
                    </a:lnTo>
                    <a:lnTo>
                      <a:pt x="201" y="22"/>
                    </a:lnTo>
                    <a:lnTo>
                      <a:pt x="197" y="23"/>
                    </a:lnTo>
                    <a:lnTo>
                      <a:pt x="192" y="23"/>
                    </a:lnTo>
                    <a:lnTo>
                      <a:pt x="188" y="24"/>
                    </a:lnTo>
                    <a:lnTo>
                      <a:pt x="183" y="24"/>
                    </a:lnTo>
                    <a:lnTo>
                      <a:pt x="178" y="25"/>
                    </a:lnTo>
                    <a:lnTo>
                      <a:pt x="172" y="25"/>
                    </a:lnTo>
                    <a:lnTo>
                      <a:pt x="167" y="26"/>
                    </a:lnTo>
                    <a:lnTo>
                      <a:pt x="161" y="26"/>
                    </a:lnTo>
                    <a:lnTo>
                      <a:pt x="155" y="26"/>
                    </a:lnTo>
                    <a:lnTo>
                      <a:pt x="148" y="27"/>
                    </a:lnTo>
                    <a:lnTo>
                      <a:pt x="142" y="27"/>
                    </a:lnTo>
                    <a:lnTo>
                      <a:pt x="140" y="27"/>
                    </a:lnTo>
                    <a:lnTo>
                      <a:pt x="138" y="27"/>
                    </a:lnTo>
                    <a:lnTo>
                      <a:pt x="136" y="27"/>
                    </a:lnTo>
                    <a:lnTo>
                      <a:pt x="135" y="27"/>
                    </a:lnTo>
                    <a:lnTo>
                      <a:pt x="133" y="27"/>
                    </a:lnTo>
                    <a:lnTo>
                      <a:pt x="131" y="27"/>
                    </a:lnTo>
                    <a:lnTo>
                      <a:pt x="129" y="27"/>
                    </a:lnTo>
                    <a:lnTo>
                      <a:pt x="127" y="27"/>
                    </a:lnTo>
                    <a:lnTo>
                      <a:pt x="125" y="27"/>
                    </a:lnTo>
                    <a:lnTo>
                      <a:pt x="123" y="27"/>
                    </a:lnTo>
                    <a:lnTo>
                      <a:pt x="121" y="27"/>
                    </a:lnTo>
                    <a:lnTo>
                      <a:pt x="119" y="27"/>
                    </a:lnTo>
                    <a:lnTo>
                      <a:pt x="117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11" y="27"/>
                    </a:lnTo>
                    <a:lnTo>
                      <a:pt x="109" y="27"/>
                    </a:lnTo>
                    <a:lnTo>
                      <a:pt x="106" y="27"/>
                    </a:lnTo>
                    <a:lnTo>
                      <a:pt x="103" y="27"/>
                    </a:lnTo>
                    <a:lnTo>
                      <a:pt x="100" y="27"/>
                    </a:lnTo>
                    <a:lnTo>
                      <a:pt x="97" y="27"/>
                    </a:lnTo>
                    <a:lnTo>
                      <a:pt x="95" y="27"/>
                    </a:lnTo>
                    <a:lnTo>
                      <a:pt x="92" y="27"/>
                    </a:lnTo>
                    <a:lnTo>
                      <a:pt x="89" y="27"/>
                    </a:lnTo>
                    <a:lnTo>
                      <a:pt x="86" y="27"/>
                    </a:lnTo>
                    <a:lnTo>
                      <a:pt x="84" y="27"/>
                    </a:lnTo>
                    <a:lnTo>
                      <a:pt x="81" y="27"/>
                    </a:lnTo>
                    <a:lnTo>
                      <a:pt x="79" y="27"/>
                    </a:lnTo>
                    <a:lnTo>
                      <a:pt x="76" y="27"/>
                    </a:lnTo>
                    <a:lnTo>
                      <a:pt x="73" y="27"/>
                    </a:lnTo>
                    <a:lnTo>
                      <a:pt x="71" y="27"/>
                    </a:lnTo>
                    <a:lnTo>
                      <a:pt x="68" y="26"/>
                    </a:lnTo>
                    <a:lnTo>
                      <a:pt x="65" y="26"/>
                    </a:lnTo>
                    <a:lnTo>
                      <a:pt x="62" y="26"/>
                    </a:lnTo>
                    <a:lnTo>
                      <a:pt x="59" y="26"/>
                    </a:lnTo>
                    <a:lnTo>
                      <a:pt x="55" y="26"/>
                    </a:lnTo>
                    <a:lnTo>
                      <a:pt x="52" y="25"/>
                    </a:lnTo>
                    <a:lnTo>
                      <a:pt x="49" y="25"/>
                    </a:lnTo>
                    <a:lnTo>
                      <a:pt x="46" y="25"/>
                    </a:lnTo>
                    <a:lnTo>
                      <a:pt x="43" y="25"/>
                    </a:lnTo>
                    <a:lnTo>
                      <a:pt x="40" y="24"/>
                    </a:lnTo>
                    <a:lnTo>
                      <a:pt x="38" y="24"/>
                    </a:lnTo>
                    <a:lnTo>
                      <a:pt x="35" y="24"/>
                    </a:lnTo>
                    <a:lnTo>
                      <a:pt x="32" y="24"/>
                    </a:lnTo>
                    <a:lnTo>
                      <a:pt x="30" y="23"/>
                    </a:lnTo>
                    <a:lnTo>
                      <a:pt x="27" y="23"/>
                    </a:lnTo>
                    <a:lnTo>
                      <a:pt x="25" y="23"/>
                    </a:lnTo>
                    <a:lnTo>
                      <a:pt x="23" y="22"/>
                    </a:lnTo>
                    <a:lnTo>
                      <a:pt x="22" y="22"/>
                    </a:lnTo>
                    <a:lnTo>
                      <a:pt x="20" y="22"/>
                    </a:lnTo>
                    <a:lnTo>
                      <a:pt x="19" y="22"/>
                    </a:lnTo>
                    <a:lnTo>
                      <a:pt x="18" y="21"/>
                    </a:lnTo>
                    <a:lnTo>
                      <a:pt x="17" y="21"/>
                    </a:lnTo>
                    <a:lnTo>
                      <a:pt x="15" y="21"/>
                    </a:lnTo>
                    <a:lnTo>
                      <a:pt x="14" y="21"/>
                    </a:lnTo>
                    <a:lnTo>
                      <a:pt x="13" y="20"/>
                    </a:lnTo>
                    <a:lnTo>
                      <a:pt x="10" y="20"/>
                    </a:lnTo>
                    <a:lnTo>
                      <a:pt x="7" y="19"/>
                    </a:lnTo>
                    <a:lnTo>
                      <a:pt x="5" y="18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1" y="16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2" y="11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7" y="9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5" y="7"/>
                    </a:lnTo>
                    <a:lnTo>
                      <a:pt x="18" y="6"/>
                    </a:lnTo>
                    <a:lnTo>
                      <a:pt x="21" y="6"/>
                    </a:lnTo>
                    <a:lnTo>
                      <a:pt x="24" y="5"/>
                    </a:lnTo>
                    <a:lnTo>
                      <a:pt x="28" y="5"/>
                    </a:lnTo>
                    <a:lnTo>
                      <a:pt x="32" y="4"/>
                    </a:lnTo>
                    <a:lnTo>
                      <a:pt x="36" y="4"/>
                    </a:lnTo>
                    <a:lnTo>
                      <a:pt x="40" y="4"/>
                    </a:lnTo>
                    <a:lnTo>
                      <a:pt x="44" y="3"/>
                    </a:lnTo>
                    <a:lnTo>
                      <a:pt x="48" y="3"/>
                    </a:lnTo>
                    <a:lnTo>
                      <a:pt x="52" y="2"/>
                    </a:lnTo>
                    <a:lnTo>
                      <a:pt x="56" y="2"/>
                    </a:lnTo>
                    <a:lnTo>
                      <a:pt x="61" y="2"/>
                    </a:lnTo>
                    <a:lnTo>
                      <a:pt x="65" y="2"/>
                    </a:lnTo>
                    <a:lnTo>
                      <a:pt x="70" y="1"/>
                    </a:lnTo>
                    <a:lnTo>
                      <a:pt x="75" y="1"/>
                    </a:lnTo>
                    <a:lnTo>
                      <a:pt x="80" y="1"/>
                    </a:lnTo>
                    <a:lnTo>
                      <a:pt x="85" y="1"/>
                    </a:lnTo>
                    <a:lnTo>
                      <a:pt x="90" y="1"/>
                    </a:lnTo>
                    <a:lnTo>
                      <a:pt x="95" y="0"/>
                    </a:lnTo>
                    <a:lnTo>
                      <a:pt x="101" y="0"/>
                    </a:lnTo>
                    <a:lnTo>
                      <a:pt x="106" y="0"/>
                    </a:lnTo>
                    <a:lnTo>
                      <a:pt x="111" y="0"/>
                    </a:lnTo>
                    <a:lnTo>
                      <a:pt x="116" y="0"/>
                    </a:lnTo>
                    <a:lnTo>
                      <a:pt x="120" y="0"/>
                    </a:lnTo>
                    <a:lnTo>
                      <a:pt x="125" y="0"/>
                    </a:lnTo>
                    <a:lnTo>
                      <a:pt x="129" y="0"/>
                    </a:lnTo>
                    <a:lnTo>
                      <a:pt x="133" y="1"/>
                    </a:lnTo>
                    <a:lnTo>
                      <a:pt x="137" y="1"/>
                    </a:lnTo>
                    <a:lnTo>
                      <a:pt x="141" y="1"/>
                    </a:lnTo>
                    <a:lnTo>
                      <a:pt x="145" y="1"/>
                    </a:lnTo>
                    <a:lnTo>
                      <a:pt x="149" y="1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8" y="2"/>
                    </a:lnTo>
                    <a:lnTo>
                      <a:pt x="172" y="3"/>
                    </a:lnTo>
                    <a:lnTo>
                      <a:pt x="175" y="3"/>
                    </a:lnTo>
                    <a:lnTo>
                      <a:pt x="178" y="3"/>
                    </a:lnTo>
                    <a:lnTo>
                      <a:pt x="182" y="3"/>
                    </a:lnTo>
                    <a:lnTo>
                      <a:pt x="185" y="4"/>
                    </a:lnTo>
                    <a:lnTo>
                      <a:pt x="188" y="4"/>
                    </a:lnTo>
                    <a:lnTo>
                      <a:pt x="191" y="4"/>
                    </a:lnTo>
                    <a:lnTo>
                      <a:pt x="194" y="5"/>
                    </a:lnTo>
                    <a:lnTo>
                      <a:pt x="196" y="5"/>
                    </a:lnTo>
                    <a:lnTo>
                      <a:pt x="199" y="6"/>
                    </a:lnTo>
                    <a:lnTo>
                      <a:pt x="202" y="6"/>
                    </a:lnTo>
                    <a:lnTo>
                      <a:pt x="204" y="6"/>
                    </a:lnTo>
                    <a:lnTo>
                      <a:pt x="206" y="7"/>
                    </a:lnTo>
                    <a:lnTo>
                      <a:pt x="208" y="7"/>
                    </a:lnTo>
                    <a:lnTo>
                      <a:pt x="210" y="8"/>
                    </a:lnTo>
                    <a:lnTo>
                      <a:pt x="212" y="8"/>
                    </a:lnTo>
                    <a:lnTo>
                      <a:pt x="214" y="9"/>
                    </a:lnTo>
                    <a:lnTo>
                      <a:pt x="215" y="9"/>
                    </a:lnTo>
                    <a:lnTo>
                      <a:pt x="217" y="10"/>
                    </a:lnTo>
                    <a:lnTo>
                      <a:pt x="219" y="10"/>
                    </a:lnTo>
                    <a:lnTo>
                      <a:pt x="220" y="11"/>
                    </a:lnTo>
                    <a:lnTo>
                      <a:pt x="221" y="11"/>
                    </a:lnTo>
                    <a:lnTo>
                      <a:pt x="222" y="12"/>
                    </a:lnTo>
                    <a:lnTo>
                      <a:pt x="222" y="13"/>
                    </a:lnTo>
                    <a:lnTo>
                      <a:pt x="223" y="13"/>
                    </a:lnTo>
                    <a:lnTo>
                      <a:pt x="223" y="14"/>
                    </a:lnTo>
                    <a:lnTo>
                      <a:pt x="223" y="15"/>
                    </a:lnTo>
                    <a:lnTo>
                      <a:pt x="222" y="15"/>
                    </a:lnTo>
                    <a:lnTo>
                      <a:pt x="222" y="16"/>
                    </a:lnTo>
                    <a:lnTo>
                      <a:pt x="221" y="16"/>
                    </a:lnTo>
                    <a:lnTo>
                      <a:pt x="220" y="17"/>
                    </a:lnTo>
                    <a:lnTo>
                      <a:pt x="219" y="17"/>
                    </a:lnTo>
                    <a:lnTo>
                      <a:pt x="218" y="18"/>
                    </a:lnTo>
                    <a:lnTo>
                      <a:pt x="216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45" name="Freeform 293"/>
              <p:cNvSpPr>
                <a:spLocks/>
              </p:cNvSpPr>
              <p:nvPr/>
            </p:nvSpPr>
            <p:spPr bwMode="auto">
              <a:xfrm>
                <a:off x="3902" y="1855"/>
                <a:ext cx="226" cy="23"/>
              </a:xfrm>
              <a:custGeom>
                <a:avLst/>
                <a:gdLst>
                  <a:gd name="T0" fmla="*/ 223 w 226"/>
                  <a:gd name="T1" fmla="*/ 10 h 23"/>
                  <a:gd name="T2" fmla="*/ 216 w 226"/>
                  <a:gd name="T3" fmla="*/ 13 h 23"/>
                  <a:gd name="T4" fmla="*/ 208 w 226"/>
                  <a:gd name="T5" fmla="*/ 16 h 23"/>
                  <a:gd name="T6" fmla="*/ 199 w 226"/>
                  <a:gd name="T7" fmla="*/ 17 h 23"/>
                  <a:gd name="T8" fmla="*/ 189 w 226"/>
                  <a:gd name="T9" fmla="*/ 19 h 23"/>
                  <a:gd name="T10" fmla="*/ 177 w 226"/>
                  <a:gd name="T11" fmla="*/ 20 h 23"/>
                  <a:gd name="T12" fmla="*/ 163 w 226"/>
                  <a:gd name="T13" fmla="*/ 21 h 23"/>
                  <a:gd name="T14" fmla="*/ 149 w 226"/>
                  <a:gd name="T15" fmla="*/ 22 h 23"/>
                  <a:gd name="T16" fmla="*/ 140 w 226"/>
                  <a:gd name="T17" fmla="*/ 22 h 23"/>
                  <a:gd name="T18" fmla="*/ 135 w 226"/>
                  <a:gd name="T19" fmla="*/ 22 h 23"/>
                  <a:gd name="T20" fmla="*/ 129 w 226"/>
                  <a:gd name="T21" fmla="*/ 23 h 23"/>
                  <a:gd name="T22" fmla="*/ 123 w 226"/>
                  <a:gd name="T23" fmla="*/ 23 h 23"/>
                  <a:gd name="T24" fmla="*/ 117 w 226"/>
                  <a:gd name="T25" fmla="*/ 23 h 23"/>
                  <a:gd name="T26" fmla="*/ 110 w 226"/>
                  <a:gd name="T27" fmla="*/ 23 h 23"/>
                  <a:gd name="T28" fmla="*/ 102 w 226"/>
                  <a:gd name="T29" fmla="*/ 23 h 23"/>
                  <a:gd name="T30" fmla="*/ 93 w 226"/>
                  <a:gd name="T31" fmla="*/ 22 h 23"/>
                  <a:gd name="T32" fmla="*/ 85 w 226"/>
                  <a:gd name="T33" fmla="*/ 22 h 23"/>
                  <a:gd name="T34" fmla="*/ 77 w 226"/>
                  <a:gd name="T35" fmla="*/ 22 h 23"/>
                  <a:gd name="T36" fmla="*/ 70 w 226"/>
                  <a:gd name="T37" fmla="*/ 21 h 23"/>
                  <a:gd name="T38" fmla="*/ 60 w 226"/>
                  <a:gd name="T39" fmla="*/ 21 h 23"/>
                  <a:gd name="T40" fmla="*/ 50 w 226"/>
                  <a:gd name="T41" fmla="*/ 20 h 23"/>
                  <a:gd name="T42" fmla="*/ 41 w 226"/>
                  <a:gd name="T43" fmla="*/ 19 h 23"/>
                  <a:gd name="T44" fmla="*/ 33 w 226"/>
                  <a:gd name="T45" fmla="*/ 18 h 23"/>
                  <a:gd name="T46" fmla="*/ 26 w 226"/>
                  <a:gd name="T47" fmla="*/ 17 h 23"/>
                  <a:gd name="T48" fmla="*/ 21 w 226"/>
                  <a:gd name="T49" fmla="*/ 16 h 23"/>
                  <a:gd name="T50" fmla="*/ 17 w 226"/>
                  <a:gd name="T51" fmla="*/ 15 h 23"/>
                  <a:gd name="T52" fmla="*/ 14 w 226"/>
                  <a:gd name="T53" fmla="*/ 15 h 23"/>
                  <a:gd name="T54" fmla="*/ 5 w 226"/>
                  <a:gd name="T55" fmla="*/ 12 h 23"/>
                  <a:gd name="T56" fmla="*/ 1 w 226"/>
                  <a:gd name="T57" fmla="*/ 9 h 23"/>
                  <a:gd name="T58" fmla="*/ 0 w 226"/>
                  <a:gd name="T59" fmla="*/ 6 h 23"/>
                  <a:gd name="T60" fmla="*/ 0 w 226"/>
                  <a:gd name="T61" fmla="*/ 0 h 23"/>
                  <a:gd name="T62" fmla="*/ 3 w 226"/>
                  <a:gd name="T63" fmla="*/ 2 h 23"/>
                  <a:gd name="T64" fmla="*/ 8 w 226"/>
                  <a:gd name="T65" fmla="*/ 4 h 23"/>
                  <a:gd name="T66" fmla="*/ 14 w 226"/>
                  <a:gd name="T67" fmla="*/ 6 h 23"/>
                  <a:gd name="T68" fmla="*/ 18 w 226"/>
                  <a:gd name="T69" fmla="*/ 7 h 23"/>
                  <a:gd name="T70" fmla="*/ 22 w 226"/>
                  <a:gd name="T71" fmla="*/ 8 h 23"/>
                  <a:gd name="T72" fmla="*/ 27 w 226"/>
                  <a:gd name="T73" fmla="*/ 9 h 23"/>
                  <a:gd name="T74" fmla="*/ 35 w 226"/>
                  <a:gd name="T75" fmla="*/ 10 h 23"/>
                  <a:gd name="T76" fmla="*/ 44 w 226"/>
                  <a:gd name="T77" fmla="*/ 11 h 23"/>
                  <a:gd name="T78" fmla="*/ 53 w 226"/>
                  <a:gd name="T79" fmla="*/ 11 h 23"/>
                  <a:gd name="T80" fmla="*/ 62 w 226"/>
                  <a:gd name="T81" fmla="*/ 12 h 23"/>
                  <a:gd name="T82" fmla="*/ 72 w 226"/>
                  <a:gd name="T83" fmla="*/ 13 h 23"/>
                  <a:gd name="T84" fmla="*/ 80 w 226"/>
                  <a:gd name="T85" fmla="*/ 13 h 23"/>
                  <a:gd name="T86" fmla="*/ 88 w 226"/>
                  <a:gd name="T87" fmla="*/ 13 h 23"/>
                  <a:gd name="T88" fmla="*/ 96 w 226"/>
                  <a:gd name="T89" fmla="*/ 14 h 23"/>
                  <a:gd name="T90" fmla="*/ 104 w 226"/>
                  <a:gd name="T91" fmla="*/ 14 h 23"/>
                  <a:gd name="T92" fmla="*/ 113 w 226"/>
                  <a:gd name="T93" fmla="*/ 14 h 23"/>
                  <a:gd name="T94" fmla="*/ 119 w 226"/>
                  <a:gd name="T95" fmla="*/ 14 h 23"/>
                  <a:gd name="T96" fmla="*/ 125 w 226"/>
                  <a:gd name="T97" fmla="*/ 14 h 23"/>
                  <a:gd name="T98" fmla="*/ 131 w 226"/>
                  <a:gd name="T99" fmla="*/ 14 h 23"/>
                  <a:gd name="T100" fmla="*/ 137 w 226"/>
                  <a:gd name="T101" fmla="*/ 14 h 23"/>
                  <a:gd name="T102" fmla="*/ 142 w 226"/>
                  <a:gd name="T103" fmla="*/ 13 h 23"/>
                  <a:gd name="T104" fmla="*/ 157 w 226"/>
                  <a:gd name="T105" fmla="*/ 13 h 23"/>
                  <a:gd name="T106" fmla="*/ 175 w 226"/>
                  <a:gd name="T107" fmla="*/ 11 h 23"/>
                  <a:gd name="T108" fmla="*/ 190 w 226"/>
                  <a:gd name="T109" fmla="*/ 10 h 23"/>
                  <a:gd name="T110" fmla="*/ 203 w 226"/>
                  <a:gd name="T111" fmla="*/ 8 h 23"/>
                  <a:gd name="T112" fmla="*/ 213 w 226"/>
                  <a:gd name="T113" fmla="*/ 5 h 23"/>
                  <a:gd name="T114" fmla="*/ 219 w 226"/>
                  <a:gd name="T115" fmla="*/ 3 h 23"/>
                  <a:gd name="T116" fmla="*/ 222 w 226"/>
                  <a:gd name="T117" fmla="*/ 2 h 23"/>
                  <a:gd name="T118" fmla="*/ 225 w 226"/>
                  <a:gd name="T1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6" h="23">
                    <a:moveTo>
                      <a:pt x="226" y="7"/>
                    </a:moveTo>
                    <a:lnTo>
                      <a:pt x="224" y="9"/>
                    </a:lnTo>
                    <a:lnTo>
                      <a:pt x="223" y="10"/>
                    </a:lnTo>
                    <a:lnTo>
                      <a:pt x="221" y="11"/>
                    </a:lnTo>
                    <a:lnTo>
                      <a:pt x="218" y="12"/>
                    </a:lnTo>
                    <a:lnTo>
                      <a:pt x="216" y="13"/>
                    </a:lnTo>
                    <a:lnTo>
                      <a:pt x="213" y="14"/>
                    </a:lnTo>
                    <a:lnTo>
                      <a:pt x="211" y="15"/>
                    </a:lnTo>
                    <a:lnTo>
                      <a:pt x="208" y="16"/>
                    </a:lnTo>
                    <a:lnTo>
                      <a:pt x="205" y="16"/>
                    </a:lnTo>
                    <a:lnTo>
                      <a:pt x="202" y="17"/>
                    </a:lnTo>
                    <a:lnTo>
                      <a:pt x="199" y="17"/>
                    </a:lnTo>
                    <a:lnTo>
                      <a:pt x="196" y="18"/>
                    </a:lnTo>
                    <a:lnTo>
                      <a:pt x="192" y="18"/>
                    </a:lnTo>
                    <a:lnTo>
                      <a:pt x="189" y="19"/>
                    </a:lnTo>
                    <a:lnTo>
                      <a:pt x="185" y="19"/>
                    </a:lnTo>
                    <a:lnTo>
                      <a:pt x="181" y="20"/>
                    </a:lnTo>
                    <a:lnTo>
                      <a:pt x="177" y="20"/>
                    </a:lnTo>
                    <a:lnTo>
                      <a:pt x="172" y="20"/>
                    </a:lnTo>
                    <a:lnTo>
                      <a:pt x="168" y="21"/>
                    </a:lnTo>
                    <a:lnTo>
                      <a:pt x="163" y="21"/>
                    </a:lnTo>
                    <a:lnTo>
                      <a:pt x="159" y="21"/>
                    </a:lnTo>
                    <a:lnTo>
                      <a:pt x="154" y="22"/>
                    </a:lnTo>
                    <a:lnTo>
                      <a:pt x="149" y="22"/>
                    </a:lnTo>
                    <a:lnTo>
                      <a:pt x="144" y="22"/>
                    </a:lnTo>
                    <a:lnTo>
                      <a:pt x="142" y="22"/>
                    </a:lnTo>
                    <a:lnTo>
                      <a:pt x="140" y="22"/>
                    </a:lnTo>
                    <a:lnTo>
                      <a:pt x="138" y="22"/>
                    </a:lnTo>
                    <a:lnTo>
                      <a:pt x="137" y="22"/>
                    </a:lnTo>
                    <a:lnTo>
                      <a:pt x="135" y="22"/>
                    </a:lnTo>
                    <a:lnTo>
                      <a:pt x="133" y="22"/>
                    </a:lnTo>
                    <a:lnTo>
                      <a:pt x="131" y="22"/>
                    </a:lnTo>
                    <a:lnTo>
                      <a:pt x="129" y="23"/>
                    </a:lnTo>
                    <a:lnTo>
                      <a:pt x="127" y="23"/>
                    </a:lnTo>
                    <a:lnTo>
                      <a:pt x="125" y="23"/>
                    </a:lnTo>
                    <a:lnTo>
                      <a:pt x="123" y="23"/>
                    </a:lnTo>
                    <a:lnTo>
                      <a:pt x="121" y="23"/>
                    </a:lnTo>
                    <a:lnTo>
                      <a:pt x="119" y="23"/>
                    </a:lnTo>
                    <a:lnTo>
                      <a:pt x="117" y="23"/>
                    </a:lnTo>
                    <a:lnTo>
                      <a:pt x="115" y="23"/>
                    </a:lnTo>
                    <a:lnTo>
                      <a:pt x="113" y="23"/>
                    </a:lnTo>
                    <a:lnTo>
                      <a:pt x="110" y="23"/>
                    </a:lnTo>
                    <a:lnTo>
                      <a:pt x="107" y="23"/>
                    </a:lnTo>
                    <a:lnTo>
                      <a:pt x="105" y="23"/>
                    </a:lnTo>
                    <a:lnTo>
                      <a:pt x="102" y="23"/>
                    </a:lnTo>
                    <a:lnTo>
                      <a:pt x="99" y="23"/>
                    </a:lnTo>
                    <a:lnTo>
                      <a:pt x="96" y="22"/>
                    </a:lnTo>
                    <a:lnTo>
                      <a:pt x="93" y="22"/>
                    </a:lnTo>
                    <a:lnTo>
                      <a:pt x="91" y="22"/>
                    </a:lnTo>
                    <a:lnTo>
                      <a:pt x="88" y="22"/>
                    </a:lnTo>
                    <a:lnTo>
                      <a:pt x="85" y="22"/>
                    </a:lnTo>
                    <a:lnTo>
                      <a:pt x="83" y="22"/>
                    </a:lnTo>
                    <a:lnTo>
                      <a:pt x="80" y="22"/>
                    </a:lnTo>
                    <a:lnTo>
                      <a:pt x="77" y="22"/>
                    </a:lnTo>
                    <a:lnTo>
                      <a:pt x="75" y="22"/>
                    </a:lnTo>
                    <a:lnTo>
                      <a:pt x="72" y="22"/>
                    </a:lnTo>
                    <a:lnTo>
                      <a:pt x="70" y="21"/>
                    </a:lnTo>
                    <a:lnTo>
                      <a:pt x="66" y="21"/>
                    </a:lnTo>
                    <a:lnTo>
                      <a:pt x="63" y="21"/>
                    </a:lnTo>
                    <a:lnTo>
                      <a:pt x="60" y="21"/>
                    </a:lnTo>
                    <a:lnTo>
                      <a:pt x="57" y="21"/>
                    </a:lnTo>
                    <a:lnTo>
                      <a:pt x="53" y="20"/>
                    </a:lnTo>
                    <a:lnTo>
                      <a:pt x="50" y="20"/>
                    </a:lnTo>
                    <a:lnTo>
                      <a:pt x="47" y="20"/>
                    </a:lnTo>
                    <a:lnTo>
                      <a:pt x="44" y="19"/>
                    </a:lnTo>
                    <a:lnTo>
                      <a:pt x="41" y="19"/>
                    </a:lnTo>
                    <a:lnTo>
                      <a:pt x="39" y="19"/>
                    </a:lnTo>
                    <a:lnTo>
                      <a:pt x="36" y="18"/>
                    </a:lnTo>
                    <a:lnTo>
                      <a:pt x="33" y="18"/>
                    </a:lnTo>
                    <a:lnTo>
                      <a:pt x="31" y="18"/>
                    </a:lnTo>
                    <a:lnTo>
                      <a:pt x="28" y="17"/>
                    </a:lnTo>
                    <a:lnTo>
                      <a:pt x="26" y="17"/>
                    </a:lnTo>
                    <a:lnTo>
                      <a:pt x="24" y="17"/>
                    </a:lnTo>
                    <a:lnTo>
                      <a:pt x="22" y="16"/>
                    </a:lnTo>
                    <a:lnTo>
                      <a:pt x="21" y="16"/>
                    </a:lnTo>
                    <a:lnTo>
                      <a:pt x="20" y="16"/>
                    </a:lnTo>
                    <a:lnTo>
                      <a:pt x="19" y="16"/>
                    </a:lnTo>
                    <a:lnTo>
                      <a:pt x="17" y="15"/>
                    </a:lnTo>
                    <a:lnTo>
                      <a:pt x="16" y="15"/>
                    </a:lnTo>
                    <a:lnTo>
                      <a:pt x="15" y="15"/>
                    </a:lnTo>
                    <a:lnTo>
                      <a:pt x="14" y="15"/>
                    </a:lnTo>
                    <a:lnTo>
                      <a:pt x="11" y="14"/>
                    </a:lnTo>
                    <a:lnTo>
                      <a:pt x="8" y="13"/>
                    </a:lnTo>
                    <a:lnTo>
                      <a:pt x="5" y="12"/>
                    </a:lnTo>
                    <a:lnTo>
                      <a:pt x="3" y="11"/>
                    </a:lnTo>
                    <a:lnTo>
                      <a:pt x="2" y="10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1" y="5"/>
                    </a:lnTo>
                    <a:lnTo>
                      <a:pt x="13" y="6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16" y="7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0" y="7"/>
                    </a:lnTo>
                    <a:lnTo>
                      <a:pt x="22" y="8"/>
                    </a:lnTo>
                    <a:lnTo>
                      <a:pt x="23" y="8"/>
                    </a:lnTo>
                    <a:lnTo>
                      <a:pt x="25" y="8"/>
                    </a:lnTo>
                    <a:lnTo>
                      <a:pt x="27" y="9"/>
                    </a:lnTo>
                    <a:lnTo>
                      <a:pt x="30" y="9"/>
                    </a:lnTo>
                    <a:lnTo>
                      <a:pt x="32" y="9"/>
                    </a:lnTo>
                    <a:lnTo>
                      <a:pt x="35" y="10"/>
                    </a:lnTo>
                    <a:lnTo>
                      <a:pt x="38" y="10"/>
                    </a:lnTo>
                    <a:lnTo>
                      <a:pt x="41" y="10"/>
                    </a:lnTo>
                    <a:lnTo>
                      <a:pt x="44" y="11"/>
                    </a:lnTo>
                    <a:lnTo>
                      <a:pt x="47" y="11"/>
                    </a:lnTo>
                    <a:lnTo>
                      <a:pt x="50" y="11"/>
                    </a:lnTo>
                    <a:lnTo>
                      <a:pt x="53" y="11"/>
                    </a:lnTo>
                    <a:lnTo>
                      <a:pt x="56" y="12"/>
                    </a:lnTo>
                    <a:lnTo>
                      <a:pt x="59" y="12"/>
                    </a:lnTo>
                    <a:lnTo>
                      <a:pt x="62" y="12"/>
                    </a:lnTo>
                    <a:lnTo>
                      <a:pt x="66" y="12"/>
                    </a:lnTo>
                    <a:lnTo>
                      <a:pt x="69" y="13"/>
                    </a:lnTo>
                    <a:lnTo>
                      <a:pt x="72" y="13"/>
                    </a:lnTo>
                    <a:lnTo>
                      <a:pt x="74" y="13"/>
                    </a:lnTo>
                    <a:lnTo>
                      <a:pt x="77" y="13"/>
                    </a:lnTo>
                    <a:lnTo>
                      <a:pt x="80" y="13"/>
                    </a:lnTo>
                    <a:lnTo>
                      <a:pt x="82" y="13"/>
                    </a:lnTo>
                    <a:lnTo>
                      <a:pt x="85" y="13"/>
                    </a:lnTo>
                    <a:lnTo>
                      <a:pt x="88" y="13"/>
                    </a:lnTo>
                    <a:lnTo>
                      <a:pt x="90" y="14"/>
                    </a:lnTo>
                    <a:lnTo>
                      <a:pt x="93" y="14"/>
                    </a:lnTo>
                    <a:lnTo>
                      <a:pt x="96" y="14"/>
                    </a:lnTo>
                    <a:lnTo>
                      <a:pt x="99" y="14"/>
                    </a:lnTo>
                    <a:lnTo>
                      <a:pt x="102" y="14"/>
                    </a:lnTo>
                    <a:lnTo>
                      <a:pt x="104" y="14"/>
                    </a:lnTo>
                    <a:lnTo>
                      <a:pt x="107" y="14"/>
                    </a:lnTo>
                    <a:lnTo>
                      <a:pt x="110" y="14"/>
                    </a:lnTo>
                    <a:lnTo>
                      <a:pt x="113" y="14"/>
                    </a:lnTo>
                    <a:lnTo>
                      <a:pt x="115" y="14"/>
                    </a:lnTo>
                    <a:lnTo>
                      <a:pt x="117" y="14"/>
                    </a:lnTo>
                    <a:lnTo>
                      <a:pt x="119" y="14"/>
                    </a:lnTo>
                    <a:lnTo>
                      <a:pt x="121" y="14"/>
                    </a:lnTo>
                    <a:lnTo>
                      <a:pt x="123" y="14"/>
                    </a:lnTo>
                    <a:lnTo>
                      <a:pt x="125" y="14"/>
                    </a:lnTo>
                    <a:lnTo>
                      <a:pt x="127" y="14"/>
                    </a:lnTo>
                    <a:lnTo>
                      <a:pt x="129" y="14"/>
                    </a:lnTo>
                    <a:lnTo>
                      <a:pt x="131" y="14"/>
                    </a:lnTo>
                    <a:lnTo>
                      <a:pt x="133" y="14"/>
                    </a:lnTo>
                    <a:lnTo>
                      <a:pt x="135" y="14"/>
                    </a:lnTo>
                    <a:lnTo>
                      <a:pt x="137" y="14"/>
                    </a:lnTo>
                    <a:lnTo>
                      <a:pt x="139" y="14"/>
                    </a:lnTo>
                    <a:lnTo>
                      <a:pt x="141" y="13"/>
                    </a:lnTo>
                    <a:lnTo>
                      <a:pt x="142" y="13"/>
                    </a:lnTo>
                    <a:lnTo>
                      <a:pt x="144" y="13"/>
                    </a:lnTo>
                    <a:lnTo>
                      <a:pt x="151" y="13"/>
                    </a:lnTo>
                    <a:lnTo>
                      <a:pt x="157" y="13"/>
                    </a:lnTo>
                    <a:lnTo>
                      <a:pt x="163" y="12"/>
                    </a:lnTo>
                    <a:lnTo>
                      <a:pt x="169" y="12"/>
                    </a:lnTo>
                    <a:lnTo>
                      <a:pt x="175" y="11"/>
                    </a:lnTo>
                    <a:lnTo>
                      <a:pt x="180" y="11"/>
                    </a:lnTo>
                    <a:lnTo>
                      <a:pt x="185" y="10"/>
                    </a:lnTo>
                    <a:lnTo>
                      <a:pt x="190" y="10"/>
                    </a:lnTo>
                    <a:lnTo>
                      <a:pt x="195" y="9"/>
                    </a:lnTo>
                    <a:lnTo>
                      <a:pt x="199" y="8"/>
                    </a:lnTo>
                    <a:lnTo>
                      <a:pt x="203" y="8"/>
                    </a:lnTo>
                    <a:lnTo>
                      <a:pt x="207" y="7"/>
                    </a:lnTo>
                    <a:lnTo>
                      <a:pt x="210" y="6"/>
                    </a:lnTo>
                    <a:lnTo>
                      <a:pt x="213" y="5"/>
                    </a:lnTo>
                    <a:lnTo>
                      <a:pt x="216" y="4"/>
                    </a:lnTo>
                    <a:lnTo>
                      <a:pt x="218" y="3"/>
                    </a:lnTo>
                    <a:lnTo>
                      <a:pt x="219" y="3"/>
                    </a:lnTo>
                    <a:lnTo>
                      <a:pt x="220" y="2"/>
                    </a:lnTo>
                    <a:lnTo>
                      <a:pt x="221" y="2"/>
                    </a:lnTo>
                    <a:lnTo>
                      <a:pt x="222" y="2"/>
                    </a:lnTo>
                    <a:lnTo>
                      <a:pt x="223" y="1"/>
                    </a:lnTo>
                    <a:lnTo>
                      <a:pt x="224" y="1"/>
                    </a:lnTo>
                    <a:lnTo>
                      <a:pt x="225" y="0"/>
                    </a:lnTo>
                    <a:lnTo>
                      <a:pt x="226" y="0"/>
                    </a:lnTo>
                    <a:lnTo>
                      <a:pt x="226" y="7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46" name="Freeform 294"/>
              <p:cNvSpPr>
                <a:spLocks/>
              </p:cNvSpPr>
              <p:nvPr/>
            </p:nvSpPr>
            <p:spPr bwMode="auto">
              <a:xfrm>
                <a:off x="3952" y="1840"/>
                <a:ext cx="48" cy="16"/>
              </a:xfrm>
              <a:custGeom>
                <a:avLst/>
                <a:gdLst>
                  <a:gd name="T0" fmla="*/ 25 w 48"/>
                  <a:gd name="T1" fmla="*/ 0 h 16"/>
                  <a:gd name="T2" fmla="*/ 48 w 48"/>
                  <a:gd name="T3" fmla="*/ 11 h 16"/>
                  <a:gd name="T4" fmla="*/ 12 w 48"/>
                  <a:gd name="T5" fmla="*/ 16 h 16"/>
                  <a:gd name="T6" fmla="*/ 0 w 48"/>
                  <a:gd name="T7" fmla="*/ 2 h 16"/>
                  <a:gd name="T8" fmla="*/ 25 w 4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6">
                    <a:moveTo>
                      <a:pt x="25" y="0"/>
                    </a:moveTo>
                    <a:lnTo>
                      <a:pt x="48" y="11"/>
                    </a:lnTo>
                    <a:lnTo>
                      <a:pt x="12" y="16"/>
                    </a:lnTo>
                    <a:lnTo>
                      <a:pt x="0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47" name="Freeform 295"/>
              <p:cNvSpPr>
                <a:spLocks/>
              </p:cNvSpPr>
              <p:nvPr/>
            </p:nvSpPr>
            <p:spPr bwMode="auto">
              <a:xfrm>
                <a:off x="3956" y="1842"/>
                <a:ext cx="38" cy="12"/>
              </a:xfrm>
              <a:custGeom>
                <a:avLst/>
                <a:gdLst>
                  <a:gd name="T0" fmla="*/ 21 w 38"/>
                  <a:gd name="T1" fmla="*/ 0 h 12"/>
                  <a:gd name="T2" fmla="*/ 38 w 38"/>
                  <a:gd name="T3" fmla="*/ 9 h 12"/>
                  <a:gd name="T4" fmla="*/ 10 w 38"/>
                  <a:gd name="T5" fmla="*/ 12 h 12"/>
                  <a:gd name="T6" fmla="*/ 0 w 38"/>
                  <a:gd name="T7" fmla="*/ 1 h 12"/>
                  <a:gd name="T8" fmla="*/ 21 w 38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2">
                    <a:moveTo>
                      <a:pt x="21" y="0"/>
                    </a:moveTo>
                    <a:lnTo>
                      <a:pt x="38" y="9"/>
                    </a:lnTo>
                    <a:lnTo>
                      <a:pt x="10" y="12"/>
                    </a:lnTo>
                    <a:lnTo>
                      <a:pt x="0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48" name="Freeform 296"/>
              <p:cNvSpPr>
                <a:spLocks/>
              </p:cNvSpPr>
              <p:nvPr/>
            </p:nvSpPr>
            <p:spPr bwMode="auto">
              <a:xfrm>
                <a:off x="3935" y="1756"/>
                <a:ext cx="8" cy="13"/>
              </a:xfrm>
              <a:custGeom>
                <a:avLst/>
                <a:gdLst>
                  <a:gd name="T0" fmla="*/ 2 w 8"/>
                  <a:gd name="T1" fmla="*/ 13 h 13"/>
                  <a:gd name="T2" fmla="*/ 1 w 8"/>
                  <a:gd name="T3" fmla="*/ 12 h 13"/>
                  <a:gd name="T4" fmla="*/ 0 w 8"/>
                  <a:gd name="T5" fmla="*/ 10 h 13"/>
                  <a:gd name="T6" fmla="*/ 1 w 8"/>
                  <a:gd name="T7" fmla="*/ 8 h 13"/>
                  <a:gd name="T8" fmla="*/ 1 w 8"/>
                  <a:gd name="T9" fmla="*/ 5 h 13"/>
                  <a:gd name="T10" fmla="*/ 2 w 8"/>
                  <a:gd name="T11" fmla="*/ 4 h 13"/>
                  <a:gd name="T12" fmla="*/ 3 w 8"/>
                  <a:gd name="T13" fmla="*/ 3 h 13"/>
                  <a:gd name="T14" fmla="*/ 3 w 8"/>
                  <a:gd name="T15" fmla="*/ 2 h 13"/>
                  <a:gd name="T16" fmla="*/ 4 w 8"/>
                  <a:gd name="T17" fmla="*/ 1 h 13"/>
                  <a:gd name="T18" fmla="*/ 5 w 8"/>
                  <a:gd name="T19" fmla="*/ 0 h 13"/>
                  <a:gd name="T20" fmla="*/ 6 w 8"/>
                  <a:gd name="T21" fmla="*/ 0 h 13"/>
                  <a:gd name="T22" fmla="*/ 6 w 8"/>
                  <a:gd name="T23" fmla="*/ 0 h 13"/>
                  <a:gd name="T24" fmla="*/ 7 w 8"/>
                  <a:gd name="T25" fmla="*/ 0 h 13"/>
                  <a:gd name="T26" fmla="*/ 8 w 8"/>
                  <a:gd name="T27" fmla="*/ 1 h 13"/>
                  <a:gd name="T28" fmla="*/ 8 w 8"/>
                  <a:gd name="T29" fmla="*/ 3 h 13"/>
                  <a:gd name="T30" fmla="*/ 8 w 8"/>
                  <a:gd name="T31" fmla="*/ 5 h 13"/>
                  <a:gd name="T32" fmla="*/ 8 w 8"/>
                  <a:gd name="T33" fmla="*/ 8 h 13"/>
                  <a:gd name="T34" fmla="*/ 7 w 8"/>
                  <a:gd name="T35" fmla="*/ 9 h 13"/>
                  <a:gd name="T36" fmla="*/ 6 w 8"/>
                  <a:gd name="T37" fmla="*/ 10 h 13"/>
                  <a:gd name="T38" fmla="*/ 5 w 8"/>
                  <a:gd name="T39" fmla="*/ 11 h 13"/>
                  <a:gd name="T40" fmla="*/ 5 w 8"/>
                  <a:gd name="T41" fmla="*/ 12 h 13"/>
                  <a:gd name="T42" fmla="*/ 4 w 8"/>
                  <a:gd name="T43" fmla="*/ 13 h 13"/>
                  <a:gd name="T44" fmla="*/ 3 w 8"/>
                  <a:gd name="T45" fmla="*/ 13 h 13"/>
                  <a:gd name="T46" fmla="*/ 3 w 8"/>
                  <a:gd name="T47" fmla="*/ 13 h 13"/>
                  <a:gd name="T48" fmla="*/ 2 w 8"/>
                  <a:gd name="T4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3">
                    <a:moveTo>
                      <a:pt x="2" y="13"/>
                    </a:moveTo>
                    <a:lnTo>
                      <a:pt x="1" y="12"/>
                    </a:lnTo>
                    <a:lnTo>
                      <a:pt x="0" y="10"/>
                    </a:lnTo>
                    <a:lnTo>
                      <a:pt x="1" y="8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6" y="10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49" name="Freeform 297"/>
              <p:cNvSpPr>
                <a:spLocks/>
              </p:cNvSpPr>
              <p:nvPr/>
            </p:nvSpPr>
            <p:spPr bwMode="auto">
              <a:xfrm>
                <a:off x="3941" y="1786"/>
                <a:ext cx="25" cy="22"/>
              </a:xfrm>
              <a:custGeom>
                <a:avLst/>
                <a:gdLst>
                  <a:gd name="T0" fmla="*/ 0 w 25"/>
                  <a:gd name="T1" fmla="*/ 21 h 22"/>
                  <a:gd name="T2" fmla="*/ 0 w 25"/>
                  <a:gd name="T3" fmla="*/ 0 h 22"/>
                  <a:gd name="T4" fmla="*/ 25 w 25"/>
                  <a:gd name="T5" fmla="*/ 5 h 22"/>
                  <a:gd name="T6" fmla="*/ 25 w 25"/>
                  <a:gd name="T7" fmla="*/ 22 h 22"/>
                  <a:gd name="T8" fmla="*/ 0 w 25"/>
                  <a:gd name="T9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2">
                    <a:moveTo>
                      <a:pt x="0" y="21"/>
                    </a:moveTo>
                    <a:lnTo>
                      <a:pt x="0" y="0"/>
                    </a:lnTo>
                    <a:lnTo>
                      <a:pt x="25" y="5"/>
                    </a:lnTo>
                    <a:lnTo>
                      <a:pt x="25" y="2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50" name="Rectangle 298"/>
              <p:cNvSpPr>
                <a:spLocks noChangeArrowheads="1"/>
              </p:cNvSpPr>
              <p:nvPr/>
            </p:nvSpPr>
            <p:spPr bwMode="auto">
              <a:xfrm>
                <a:off x="3944" y="1790"/>
                <a:ext cx="19" cy="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51" name="Freeform 299"/>
              <p:cNvSpPr>
                <a:spLocks/>
              </p:cNvSpPr>
              <p:nvPr/>
            </p:nvSpPr>
            <p:spPr bwMode="auto">
              <a:xfrm>
                <a:off x="3931" y="1753"/>
                <a:ext cx="50" cy="44"/>
              </a:xfrm>
              <a:custGeom>
                <a:avLst/>
                <a:gdLst>
                  <a:gd name="T0" fmla="*/ 8 w 50"/>
                  <a:gd name="T1" fmla="*/ 12 h 44"/>
                  <a:gd name="T2" fmla="*/ 8 w 50"/>
                  <a:gd name="T3" fmla="*/ 12 h 44"/>
                  <a:gd name="T4" fmla="*/ 9 w 50"/>
                  <a:gd name="T5" fmla="*/ 10 h 44"/>
                  <a:gd name="T6" fmla="*/ 11 w 50"/>
                  <a:gd name="T7" fmla="*/ 8 h 44"/>
                  <a:gd name="T8" fmla="*/ 13 w 50"/>
                  <a:gd name="T9" fmla="*/ 5 h 44"/>
                  <a:gd name="T10" fmla="*/ 16 w 50"/>
                  <a:gd name="T11" fmla="*/ 3 h 44"/>
                  <a:gd name="T12" fmla="*/ 18 w 50"/>
                  <a:gd name="T13" fmla="*/ 2 h 44"/>
                  <a:gd name="T14" fmla="*/ 21 w 50"/>
                  <a:gd name="T15" fmla="*/ 1 h 44"/>
                  <a:gd name="T16" fmla="*/ 25 w 50"/>
                  <a:gd name="T17" fmla="*/ 0 h 44"/>
                  <a:gd name="T18" fmla="*/ 28 w 50"/>
                  <a:gd name="T19" fmla="*/ 0 h 44"/>
                  <a:gd name="T20" fmla="*/ 32 w 50"/>
                  <a:gd name="T21" fmla="*/ 0 h 44"/>
                  <a:gd name="T22" fmla="*/ 36 w 50"/>
                  <a:gd name="T23" fmla="*/ 2 h 44"/>
                  <a:gd name="T24" fmla="*/ 40 w 50"/>
                  <a:gd name="T25" fmla="*/ 4 h 44"/>
                  <a:gd name="T26" fmla="*/ 43 w 50"/>
                  <a:gd name="T27" fmla="*/ 6 h 44"/>
                  <a:gd name="T28" fmla="*/ 46 w 50"/>
                  <a:gd name="T29" fmla="*/ 9 h 44"/>
                  <a:gd name="T30" fmla="*/ 48 w 50"/>
                  <a:gd name="T31" fmla="*/ 13 h 44"/>
                  <a:gd name="T32" fmla="*/ 49 w 50"/>
                  <a:gd name="T33" fmla="*/ 17 h 44"/>
                  <a:gd name="T34" fmla="*/ 50 w 50"/>
                  <a:gd name="T35" fmla="*/ 22 h 44"/>
                  <a:gd name="T36" fmla="*/ 49 w 50"/>
                  <a:gd name="T37" fmla="*/ 26 h 44"/>
                  <a:gd name="T38" fmla="*/ 48 w 50"/>
                  <a:gd name="T39" fmla="*/ 30 h 44"/>
                  <a:gd name="T40" fmla="*/ 46 w 50"/>
                  <a:gd name="T41" fmla="*/ 34 h 44"/>
                  <a:gd name="T42" fmla="*/ 43 w 50"/>
                  <a:gd name="T43" fmla="*/ 37 h 44"/>
                  <a:gd name="T44" fmla="*/ 40 w 50"/>
                  <a:gd name="T45" fmla="*/ 40 h 44"/>
                  <a:gd name="T46" fmla="*/ 37 w 50"/>
                  <a:gd name="T47" fmla="*/ 42 h 44"/>
                  <a:gd name="T48" fmla="*/ 33 w 50"/>
                  <a:gd name="T49" fmla="*/ 44 h 44"/>
                  <a:gd name="T50" fmla="*/ 28 w 50"/>
                  <a:gd name="T51" fmla="*/ 44 h 44"/>
                  <a:gd name="T52" fmla="*/ 24 w 50"/>
                  <a:gd name="T53" fmla="*/ 44 h 44"/>
                  <a:gd name="T54" fmla="*/ 21 w 50"/>
                  <a:gd name="T55" fmla="*/ 43 h 44"/>
                  <a:gd name="T56" fmla="*/ 18 w 50"/>
                  <a:gd name="T57" fmla="*/ 42 h 44"/>
                  <a:gd name="T58" fmla="*/ 16 w 50"/>
                  <a:gd name="T59" fmla="*/ 41 h 44"/>
                  <a:gd name="T60" fmla="*/ 13 w 50"/>
                  <a:gd name="T61" fmla="*/ 39 h 44"/>
                  <a:gd name="T62" fmla="*/ 11 w 50"/>
                  <a:gd name="T63" fmla="*/ 37 h 44"/>
                  <a:gd name="T64" fmla="*/ 9 w 50"/>
                  <a:gd name="T65" fmla="*/ 34 h 44"/>
                  <a:gd name="T66" fmla="*/ 8 w 50"/>
                  <a:gd name="T67" fmla="*/ 32 h 44"/>
                  <a:gd name="T68" fmla="*/ 7 w 50"/>
                  <a:gd name="T69" fmla="*/ 30 h 44"/>
                  <a:gd name="T70" fmla="*/ 7 w 50"/>
                  <a:gd name="T71" fmla="*/ 30 h 44"/>
                  <a:gd name="T72" fmla="*/ 5 w 50"/>
                  <a:gd name="T73" fmla="*/ 30 h 44"/>
                  <a:gd name="T74" fmla="*/ 3 w 50"/>
                  <a:gd name="T75" fmla="*/ 28 h 44"/>
                  <a:gd name="T76" fmla="*/ 1 w 50"/>
                  <a:gd name="T77" fmla="*/ 26 h 44"/>
                  <a:gd name="T78" fmla="*/ 0 w 50"/>
                  <a:gd name="T79" fmla="*/ 22 h 44"/>
                  <a:gd name="T80" fmla="*/ 0 w 50"/>
                  <a:gd name="T81" fmla="*/ 18 h 44"/>
                  <a:gd name="T82" fmla="*/ 2 w 50"/>
                  <a:gd name="T83" fmla="*/ 15 h 44"/>
                  <a:gd name="T84" fmla="*/ 4 w 50"/>
                  <a:gd name="T85" fmla="*/ 13 h 44"/>
                  <a:gd name="T86" fmla="*/ 7 w 50"/>
                  <a:gd name="T87" fmla="*/ 1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" h="44">
                    <a:moveTo>
                      <a:pt x="8" y="12"/>
                    </a:move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6" y="3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32" y="0"/>
                    </a:lnTo>
                    <a:lnTo>
                      <a:pt x="34" y="1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0" y="4"/>
                    </a:lnTo>
                    <a:lnTo>
                      <a:pt x="42" y="5"/>
                    </a:lnTo>
                    <a:lnTo>
                      <a:pt x="43" y="6"/>
                    </a:lnTo>
                    <a:lnTo>
                      <a:pt x="45" y="8"/>
                    </a:lnTo>
                    <a:lnTo>
                      <a:pt x="46" y="9"/>
                    </a:lnTo>
                    <a:lnTo>
                      <a:pt x="47" y="11"/>
                    </a:lnTo>
                    <a:lnTo>
                      <a:pt x="48" y="13"/>
                    </a:lnTo>
                    <a:lnTo>
                      <a:pt x="49" y="15"/>
                    </a:lnTo>
                    <a:lnTo>
                      <a:pt x="49" y="17"/>
                    </a:lnTo>
                    <a:lnTo>
                      <a:pt x="50" y="19"/>
                    </a:lnTo>
                    <a:lnTo>
                      <a:pt x="50" y="22"/>
                    </a:lnTo>
                    <a:lnTo>
                      <a:pt x="50" y="24"/>
                    </a:lnTo>
                    <a:lnTo>
                      <a:pt x="49" y="26"/>
                    </a:lnTo>
                    <a:lnTo>
                      <a:pt x="49" y="28"/>
                    </a:lnTo>
                    <a:lnTo>
                      <a:pt x="48" y="30"/>
                    </a:lnTo>
                    <a:lnTo>
                      <a:pt x="47" y="32"/>
                    </a:lnTo>
                    <a:lnTo>
                      <a:pt x="46" y="34"/>
                    </a:lnTo>
                    <a:lnTo>
                      <a:pt x="45" y="36"/>
                    </a:lnTo>
                    <a:lnTo>
                      <a:pt x="43" y="37"/>
                    </a:lnTo>
                    <a:lnTo>
                      <a:pt x="42" y="39"/>
                    </a:lnTo>
                    <a:lnTo>
                      <a:pt x="40" y="40"/>
                    </a:lnTo>
                    <a:lnTo>
                      <a:pt x="38" y="41"/>
                    </a:lnTo>
                    <a:lnTo>
                      <a:pt x="37" y="42"/>
                    </a:lnTo>
                    <a:lnTo>
                      <a:pt x="35" y="43"/>
                    </a:lnTo>
                    <a:lnTo>
                      <a:pt x="33" y="44"/>
                    </a:lnTo>
                    <a:lnTo>
                      <a:pt x="30" y="44"/>
                    </a:lnTo>
                    <a:lnTo>
                      <a:pt x="28" y="44"/>
                    </a:lnTo>
                    <a:lnTo>
                      <a:pt x="26" y="44"/>
                    </a:lnTo>
                    <a:lnTo>
                      <a:pt x="24" y="44"/>
                    </a:lnTo>
                    <a:lnTo>
                      <a:pt x="23" y="44"/>
                    </a:lnTo>
                    <a:lnTo>
                      <a:pt x="21" y="43"/>
                    </a:lnTo>
                    <a:lnTo>
                      <a:pt x="20" y="43"/>
                    </a:lnTo>
                    <a:lnTo>
                      <a:pt x="18" y="42"/>
                    </a:lnTo>
                    <a:lnTo>
                      <a:pt x="17" y="41"/>
                    </a:lnTo>
                    <a:lnTo>
                      <a:pt x="16" y="41"/>
                    </a:lnTo>
                    <a:lnTo>
                      <a:pt x="14" y="40"/>
                    </a:lnTo>
                    <a:lnTo>
                      <a:pt x="13" y="39"/>
                    </a:lnTo>
                    <a:lnTo>
                      <a:pt x="12" y="38"/>
                    </a:lnTo>
                    <a:lnTo>
                      <a:pt x="11" y="37"/>
                    </a:lnTo>
                    <a:lnTo>
                      <a:pt x="10" y="35"/>
                    </a:lnTo>
                    <a:lnTo>
                      <a:pt x="9" y="34"/>
                    </a:lnTo>
                    <a:lnTo>
                      <a:pt x="8" y="33"/>
                    </a:lnTo>
                    <a:lnTo>
                      <a:pt x="8" y="32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5" y="30"/>
                    </a:lnTo>
                    <a:lnTo>
                      <a:pt x="4" y="29"/>
                    </a:lnTo>
                    <a:lnTo>
                      <a:pt x="3" y="28"/>
                    </a:lnTo>
                    <a:lnTo>
                      <a:pt x="2" y="27"/>
                    </a:lnTo>
                    <a:lnTo>
                      <a:pt x="1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7"/>
                    </a:lnTo>
                    <a:lnTo>
                      <a:pt x="2" y="15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52" name="Freeform 300"/>
              <p:cNvSpPr>
                <a:spLocks/>
              </p:cNvSpPr>
              <p:nvPr/>
            </p:nvSpPr>
            <p:spPr bwMode="auto">
              <a:xfrm>
                <a:off x="3934" y="1756"/>
                <a:ext cx="43" cy="38"/>
              </a:xfrm>
              <a:custGeom>
                <a:avLst/>
                <a:gdLst>
                  <a:gd name="T0" fmla="*/ 5 w 43"/>
                  <a:gd name="T1" fmla="*/ 13 h 38"/>
                  <a:gd name="T2" fmla="*/ 6 w 43"/>
                  <a:gd name="T3" fmla="*/ 14 h 38"/>
                  <a:gd name="T4" fmla="*/ 7 w 43"/>
                  <a:gd name="T5" fmla="*/ 13 h 38"/>
                  <a:gd name="T6" fmla="*/ 9 w 43"/>
                  <a:gd name="T7" fmla="*/ 10 h 38"/>
                  <a:gd name="T8" fmla="*/ 11 w 43"/>
                  <a:gd name="T9" fmla="*/ 7 h 38"/>
                  <a:gd name="T10" fmla="*/ 13 w 43"/>
                  <a:gd name="T11" fmla="*/ 5 h 38"/>
                  <a:gd name="T12" fmla="*/ 15 w 43"/>
                  <a:gd name="T13" fmla="*/ 3 h 38"/>
                  <a:gd name="T14" fmla="*/ 18 w 43"/>
                  <a:gd name="T15" fmla="*/ 2 h 38"/>
                  <a:gd name="T16" fmla="*/ 21 w 43"/>
                  <a:gd name="T17" fmla="*/ 1 h 38"/>
                  <a:gd name="T18" fmla="*/ 25 w 43"/>
                  <a:gd name="T19" fmla="*/ 0 h 38"/>
                  <a:gd name="T20" fmla="*/ 30 w 43"/>
                  <a:gd name="T21" fmla="*/ 1 h 38"/>
                  <a:gd name="T22" fmla="*/ 37 w 43"/>
                  <a:gd name="T23" fmla="*/ 5 h 38"/>
                  <a:gd name="T24" fmla="*/ 41 w 43"/>
                  <a:gd name="T25" fmla="*/ 10 h 38"/>
                  <a:gd name="T26" fmla="*/ 43 w 43"/>
                  <a:gd name="T27" fmla="*/ 17 h 38"/>
                  <a:gd name="T28" fmla="*/ 43 w 43"/>
                  <a:gd name="T29" fmla="*/ 23 h 38"/>
                  <a:gd name="T30" fmla="*/ 42 w 43"/>
                  <a:gd name="T31" fmla="*/ 26 h 38"/>
                  <a:gd name="T32" fmla="*/ 40 w 43"/>
                  <a:gd name="T33" fmla="*/ 29 h 38"/>
                  <a:gd name="T34" fmla="*/ 38 w 43"/>
                  <a:gd name="T35" fmla="*/ 32 h 38"/>
                  <a:gd name="T36" fmla="*/ 35 w 43"/>
                  <a:gd name="T37" fmla="*/ 34 h 38"/>
                  <a:gd name="T38" fmla="*/ 32 w 43"/>
                  <a:gd name="T39" fmla="*/ 36 h 38"/>
                  <a:gd name="T40" fmla="*/ 29 w 43"/>
                  <a:gd name="T41" fmla="*/ 37 h 38"/>
                  <a:gd name="T42" fmla="*/ 25 w 43"/>
                  <a:gd name="T43" fmla="*/ 38 h 38"/>
                  <a:gd name="T44" fmla="*/ 20 w 43"/>
                  <a:gd name="T45" fmla="*/ 37 h 38"/>
                  <a:gd name="T46" fmla="*/ 15 w 43"/>
                  <a:gd name="T47" fmla="*/ 35 h 38"/>
                  <a:gd name="T48" fmla="*/ 10 w 43"/>
                  <a:gd name="T49" fmla="*/ 31 h 38"/>
                  <a:gd name="T50" fmla="*/ 7 w 43"/>
                  <a:gd name="T51" fmla="*/ 25 h 38"/>
                  <a:gd name="T52" fmla="*/ 6 w 43"/>
                  <a:gd name="T53" fmla="*/ 23 h 38"/>
                  <a:gd name="T54" fmla="*/ 4 w 43"/>
                  <a:gd name="T55" fmla="*/ 24 h 38"/>
                  <a:gd name="T56" fmla="*/ 3 w 43"/>
                  <a:gd name="T57" fmla="*/ 23 h 38"/>
                  <a:gd name="T58" fmla="*/ 1 w 43"/>
                  <a:gd name="T59" fmla="*/ 23 h 38"/>
                  <a:gd name="T60" fmla="*/ 0 w 43"/>
                  <a:gd name="T61" fmla="*/ 21 h 38"/>
                  <a:gd name="T62" fmla="*/ 0 w 43"/>
                  <a:gd name="T63" fmla="*/ 19 h 38"/>
                  <a:gd name="T64" fmla="*/ 0 w 43"/>
                  <a:gd name="T65" fmla="*/ 17 h 38"/>
                  <a:gd name="T66" fmla="*/ 1 w 43"/>
                  <a:gd name="T67" fmla="*/ 15 h 38"/>
                  <a:gd name="T68" fmla="*/ 2 w 43"/>
                  <a:gd name="T69" fmla="*/ 14 h 38"/>
                  <a:gd name="T70" fmla="*/ 4 w 43"/>
                  <a:gd name="T71" fmla="*/ 1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3" h="38">
                    <a:moveTo>
                      <a:pt x="4" y="13"/>
                    </a:moveTo>
                    <a:lnTo>
                      <a:pt x="5" y="13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3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30" y="1"/>
                    </a:lnTo>
                    <a:lnTo>
                      <a:pt x="33" y="3"/>
                    </a:lnTo>
                    <a:lnTo>
                      <a:pt x="37" y="5"/>
                    </a:lnTo>
                    <a:lnTo>
                      <a:pt x="39" y="7"/>
                    </a:lnTo>
                    <a:lnTo>
                      <a:pt x="41" y="10"/>
                    </a:lnTo>
                    <a:lnTo>
                      <a:pt x="42" y="13"/>
                    </a:lnTo>
                    <a:lnTo>
                      <a:pt x="43" y="17"/>
                    </a:lnTo>
                    <a:lnTo>
                      <a:pt x="43" y="21"/>
                    </a:lnTo>
                    <a:lnTo>
                      <a:pt x="43" y="23"/>
                    </a:lnTo>
                    <a:lnTo>
                      <a:pt x="43" y="24"/>
                    </a:lnTo>
                    <a:lnTo>
                      <a:pt x="42" y="26"/>
                    </a:lnTo>
                    <a:lnTo>
                      <a:pt x="41" y="28"/>
                    </a:lnTo>
                    <a:lnTo>
                      <a:pt x="40" y="29"/>
                    </a:lnTo>
                    <a:lnTo>
                      <a:pt x="39" y="31"/>
                    </a:lnTo>
                    <a:lnTo>
                      <a:pt x="38" y="32"/>
                    </a:lnTo>
                    <a:lnTo>
                      <a:pt x="37" y="33"/>
                    </a:lnTo>
                    <a:lnTo>
                      <a:pt x="35" y="34"/>
                    </a:lnTo>
                    <a:lnTo>
                      <a:pt x="34" y="35"/>
                    </a:lnTo>
                    <a:lnTo>
                      <a:pt x="32" y="36"/>
                    </a:lnTo>
                    <a:lnTo>
                      <a:pt x="31" y="37"/>
                    </a:lnTo>
                    <a:lnTo>
                      <a:pt x="29" y="37"/>
                    </a:lnTo>
                    <a:lnTo>
                      <a:pt x="27" y="38"/>
                    </a:lnTo>
                    <a:lnTo>
                      <a:pt x="25" y="38"/>
                    </a:lnTo>
                    <a:lnTo>
                      <a:pt x="23" y="38"/>
                    </a:lnTo>
                    <a:lnTo>
                      <a:pt x="20" y="37"/>
                    </a:lnTo>
                    <a:lnTo>
                      <a:pt x="17" y="36"/>
                    </a:lnTo>
                    <a:lnTo>
                      <a:pt x="15" y="35"/>
                    </a:lnTo>
                    <a:lnTo>
                      <a:pt x="12" y="33"/>
                    </a:lnTo>
                    <a:lnTo>
                      <a:pt x="10" y="31"/>
                    </a:lnTo>
                    <a:lnTo>
                      <a:pt x="9" y="28"/>
                    </a:lnTo>
                    <a:lnTo>
                      <a:pt x="7" y="25"/>
                    </a:lnTo>
                    <a:lnTo>
                      <a:pt x="6" y="22"/>
                    </a:lnTo>
                    <a:lnTo>
                      <a:pt x="6" y="23"/>
                    </a:lnTo>
                    <a:lnTo>
                      <a:pt x="5" y="23"/>
                    </a:lnTo>
                    <a:lnTo>
                      <a:pt x="4" y="24"/>
                    </a:lnTo>
                    <a:lnTo>
                      <a:pt x="3" y="24"/>
                    </a:lnTo>
                    <a:lnTo>
                      <a:pt x="3" y="23"/>
                    </a:lnTo>
                    <a:lnTo>
                      <a:pt x="2" y="23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53" name="Freeform 301"/>
              <p:cNvSpPr>
                <a:spLocks/>
              </p:cNvSpPr>
              <p:nvPr/>
            </p:nvSpPr>
            <p:spPr bwMode="auto">
              <a:xfrm>
                <a:off x="3949" y="1782"/>
                <a:ext cx="18" cy="7"/>
              </a:xfrm>
              <a:custGeom>
                <a:avLst/>
                <a:gdLst>
                  <a:gd name="T0" fmla="*/ 18 w 18"/>
                  <a:gd name="T1" fmla="*/ 1 h 7"/>
                  <a:gd name="T2" fmla="*/ 17 w 18"/>
                  <a:gd name="T3" fmla="*/ 2 h 7"/>
                  <a:gd name="T4" fmla="*/ 17 w 18"/>
                  <a:gd name="T5" fmla="*/ 2 h 7"/>
                  <a:gd name="T6" fmla="*/ 17 w 18"/>
                  <a:gd name="T7" fmla="*/ 3 h 7"/>
                  <a:gd name="T8" fmla="*/ 17 w 18"/>
                  <a:gd name="T9" fmla="*/ 4 h 7"/>
                  <a:gd name="T10" fmla="*/ 16 w 18"/>
                  <a:gd name="T11" fmla="*/ 4 h 7"/>
                  <a:gd name="T12" fmla="*/ 16 w 18"/>
                  <a:gd name="T13" fmla="*/ 5 h 7"/>
                  <a:gd name="T14" fmla="*/ 15 w 18"/>
                  <a:gd name="T15" fmla="*/ 5 h 7"/>
                  <a:gd name="T16" fmla="*/ 14 w 18"/>
                  <a:gd name="T17" fmla="*/ 6 h 7"/>
                  <a:gd name="T18" fmla="*/ 13 w 18"/>
                  <a:gd name="T19" fmla="*/ 6 h 7"/>
                  <a:gd name="T20" fmla="*/ 12 w 18"/>
                  <a:gd name="T21" fmla="*/ 7 h 7"/>
                  <a:gd name="T22" fmla="*/ 11 w 18"/>
                  <a:gd name="T23" fmla="*/ 7 h 7"/>
                  <a:gd name="T24" fmla="*/ 10 w 18"/>
                  <a:gd name="T25" fmla="*/ 7 h 7"/>
                  <a:gd name="T26" fmla="*/ 8 w 18"/>
                  <a:gd name="T27" fmla="*/ 7 h 7"/>
                  <a:gd name="T28" fmla="*/ 8 w 18"/>
                  <a:gd name="T29" fmla="*/ 6 h 7"/>
                  <a:gd name="T30" fmla="*/ 7 w 18"/>
                  <a:gd name="T31" fmla="*/ 6 h 7"/>
                  <a:gd name="T32" fmla="*/ 7 w 18"/>
                  <a:gd name="T33" fmla="*/ 6 h 7"/>
                  <a:gd name="T34" fmla="*/ 0 w 18"/>
                  <a:gd name="T35" fmla="*/ 0 h 7"/>
                  <a:gd name="T36" fmla="*/ 18 w 18"/>
                  <a:gd name="T3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7">
                    <a:moveTo>
                      <a:pt x="18" y="1"/>
                    </a:moveTo>
                    <a:lnTo>
                      <a:pt x="17" y="2"/>
                    </a:lnTo>
                    <a:lnTo>
                      <a:pt x="17" y="2"/>
                    </a:lnTo>
                    <a:lnTo>
                      <a:pt x="17" y="3"/>
                    </a:lnTo>
                    <a:lnTo>
                      <a:pt x="17" y="4"/>
                    </a:lnTo>
                    <a:lnTo>
                      <a:pt x="16" y="4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4" y="6"/>
                    </a:lnTo>
                    <a:lnTo>
                      <a:pt x="13" y="6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10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0" y="0"/>
                    </a:lnTo>
                    <a:lnTo>
                      <a:pt x="1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54" name="Freeform 302"/>
              <p:cNvSpPr>
                <a:spLocks/>
              </p:cNvSpPr>
              <p:nvPr/>
            </p:nvSpPr>
            <p:spPr bwMode="auto">
              <a:xfrm>
                <a:off x="3954" y="1784"/>
                <a:ext cx="10" cy="2"/>
              </a:xfrm>
              <a:custGeom>
                <a:avLst/>
                <a:gdLst>
                  <a:gd name="T0" fmla="*/ 10 w 10"/>
                  <a:gd name="T1" fmla="*/ 0 h 2"/>
                  <a:gd name="T2" fmla="*/ 9 w 10"/>
                  <a:gd name="T3" fmla="*/ 2 h 2"/>
                  <a:gd name="T4" fmla="*/ 2 w 10"/>
                  <a:gd name="T5" fmla="*/ 2 h 2"/>
                  <a:gd name="T6" fmla="*/ 0 w 10"/>
                  <a:gd name="T7" fmla="*/ 0 h 2"/>
                  <a:gd name="T8" fmla="*/ 10 w 10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10" y="0"/>
                    </a:moveTo>
                    <a:lnTo>
                      <a:pt x="9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55" name="Freeform 303"/>
              <p:cNvSpPr>
                <a:spLocks/>
              </p:cNvSpPr>
              <p:nvPr/>
            </p:nvSpPr>
            <p:spPr bwMode="auto">
              <a:xfrm>
                <a:off x="3939" y="1747"/>
                <a:ext cx="40" cy="13"/>
              </a:xfrm>
              <a:custGeom>
                <a:avLst/>
                <a:gdLst>
                  <a:gd name="T0" fmla="*/ 5 w 40"/>
                  <a:gd name="T1" fmla="*/ 3 h 13"/>
                  <a:gd name="T2" fmla="*/ 6 w 40"/>
                  <a:gd name="T3" fmla="*/ 3 h 13"/>
                  <a:gd name="T4" fmla="*/ 7 w 40"/>
                  <a:gd name="T5" fmla="*/ 3 h 13"/>
                  <a:gd name="T6" fmla="*/ 8 w 40"/>
                  <a:gd name="T7" fmla="*/ 3 h 13"/>
                  <a:gd name="T8" fmla="*/ 9 w 40"/>
                  <a:gd name="T9" fmla="*/ 2 h 13"/>
                  <a:gd name="T10" fmla="*/ 10 w 40"/>
                  <a:gd name="T11" fmla="*/ 2 h 13"/>
                  <a:gd name="T12" fmla="*/ 12 w 40"/>
                  <a:gd name="T13" fmla="*/ 1 h 13"/>
                  <a:gd name="T14" fmla="*/ 14 w 40"/>
                  <a:gd name="T15" fmla="*/ 1 h 13"/>
                  <a:gd name="T16" fmla="*/ 15 w 40"/>
                  <a:gd name="T17" fmla="*/ 1 h 13"/>
                  <a:gd name="T18" fmla="*/ 16 w 40"/>
                  <a:gd name="T19" fmla="*/ 1 h 13"/>
                  <a:gd name="T20" fmla="*/ 17 w 40"/>
                  <a:gd name="T21" fmla="*/ 1 h 13"/>
                  <a:gd name="T22" fmla="*/ 18 w 40"/>
                  <a:gd name="T23" fmla="*/ 0 h 13"/>
                  <a:gd name="T24" fmla="*/ 20 w 40"/>
                  <a:gd name="T25" fmla="*/ 0 h 13"/>
                  <a:gd name="T26" fmla="*/ 21 w 40"/>
                  <a:gd name="T27" fmla="*/ 0 h 13"/>
                  <a:gd name="T28" fmla="*/ 23 w 40"/>
                  <a:gd name="T29" fmla="*/ 0 h 13"/>
                  <a:gd name="T30" fmla="*/ 25 w 40"/>
                  <a:gd name="T31" fmla="*/ 1 h 13"/>
                  <a:gd name="T32" fmla="*/ 27 w 40"/>
                  <a:gd name="T33" fmla="*/ 2 h 13"/>
                  <a:gd name="T34" fmla="*/ 28 w 40"/>
                  <a:gd name="T35" fmla="*/ 3 h 13"/>
                  <a:gd name="T36" fmla="*/ 30 w 40"/>
                  <a:gd name="T37" fmla="*/ 3 h 13"/>
                  <a:gd name="T38" fmla="*/ 31 w 40"/>
                  <a:gd name="T39" fmla="*/ 3 h 13"/>
                  <a:gd name="T40" fmla="*/ 34 w 40"/>
                  <a:gd name="T41" fmla="*/ 4 h 13"/>
                  <a:gd name="T42" fmla="*/ 37 w 40"/>
                  <a:gd name="T43" fmla="*/ 5 h 13"/>
                  <a:gd name="T44" fmla="*/ 39 w 40"/>
                  <a:gd name="T45" fmla="*/ 6 h 13"/>
                  <a:gd name="T46" fmla="*/ 40 w 40"/>
                  <a:gd name="T47" fmla="*/ 8 h 13"/>
                  <a:gd name="T48" fmla="*/ 40 w 40"/>
                  <a:gd name="T49" fmla="*/ 10 h 13"/>
                  <a:gd name="T50" fmla="*/ 38 w 40"/>
                  <a:gd name="T51" fmla="*/ 11 h 13"/>
                  <a:gd name="T52" fmla="*/ 36 w 40"/>
                  <a:gd name="T53" fmla="*/ 13 h 13"/>
                  <a:gd name="T54" fmla="*/ 33 w 40"/>
                  <a:gd name="T55" fmla="*/ 13 h 13"/>
                  <a:gd name="T56" fmla="*/ 30 w 40"/>
                  <a:gd name="T57" fmla="*/ 13 h 13"/>
                  <a:gd name="T58" fmla="*/ 29 w 40"/>
                  <a:gd name="T59" fmla="*/ 13 h 13"/>
                  <a:gd name="T60" fmla="*/ 27 w 40"/>
                  <a:gd name="T61" fmla="*/ 12 h 13"/>
                  <a:gd name="T62" fmla="*/ 26 w 40"/>
                  <a:gd name="T63" fmla="*/ 12 h 13"/>
                  <a:gd name="T64" fmla="*/ 25 w 40"/>
                  <a:gd name="T65" fmla="*/ 11 h 13"/>
                  <a:gd name="T66" fmla="*/ 24 w 40"/>
                  <a:gd name="T67" fmla="*/ 12 h 13"/>
                  <a:gd name="T68" fmla="*/ 23 w 40"/>
                  <a:gd name="T69" fmla="*/ 12 h 13"/>
                  <a:gd name="T70" fmla="*/ 21 w 40"/>
                  <a:gd name="T71" fmla="*/ 12 h 13"/>
                  <a:gd name="T72" fmla="*/ 20 w 40"/>
                  <a:gd name="T73" fmla="*/ 12 h 13"/>
                  <a:gd name="T74" fmla="*/ 18 w 40"/>
                  <a:gd name="T75" fmla="*/ 11 h 13"/>
                  <a:gd name="T76" fmla="*/ 17 w 40"/>
                  <a:gd name="T77" fmla="*/ 11 h 13"/>
                  <a:gd name="T78" fmla="*/ 16 w 40"/>
                  <a:gd name="T79" fmla="*/ 10 h 13"/>
                  <a:gd name="T80" fmla="*/ 15 w 40"/>
                  <a:gd name="T81" fmla="*/ 10 h 13"/>
                  <a:gd name="T82" fmla="*/ 14 w 40"/>
                  <a:gd name="T83" fmla="*/ 10 h 13"/>
                  <a:gd name="T84" fmla="*/ 13 w 40"/>
                  <a:gd name="T85" fmla="*/ 10 h 13"/>
                  <a:gd name="T86" fmla="*/ 11 w 40"/>
                  <a:gd name="T87" fmla="*/ 9 h 13"/>
                  <a:gd name="T88" fmla="*/ 10 w 40"/>
                  <a:gd name="T89" fmla="*/ 10 h 13"/>
                  <a:gd name="T90" fmla="*/ 9 w 40"/>
                  <a:gd name="T91" fmla="*/ 11 h 13"/>
                  <a:gd name="T92" fmla="*/ 6 w 40"/>
                  <a:gd name="T93" fmla="*/ 12 h 13"/>
                  <a:gd name="T94" fmla="*/ 4 w 40"/>
                  <a:gd name="T95" fmla="*/ 12 h 13"/>
                  <a:gd name="T96" fmla="*/ 2 w 40"/>
                  <a:gd name="T97" fmla="*/ 12 h 13"/>
                  <a:gd name="T98" fmla="*/ 1 w 40"/>
                  <a:gd name="T99" fmla="*/ 11 h 13"/>
                  <a:gd name="T100" fmla="*/ 0 w 40"/>
                  <a:gd name="T101" fmla="*/ 9 h 13"/>
                  <a:gd name="T102" fmla="*/ 0 w 40"/>
                  <a:gd name="T103" fmla="*/ 7 h 13"/>
                  <a:gd name="T104" fmla="*/ 1 w 40"/>
                  <a:gd name="T105" fmla="*/ 6 h 13"/>
                  <a:gd name="T106" fmla="*/ 3 w 40"/>
                  <a:gd name="T107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0" h="13">
                    <a:moveTo>
                      <a:pt x="4" y="4"/>
                    </a:move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8" y="3"/>
                    </a:lnTo>
                    <a:lnTo>
                      <a:pt x="29" y="4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4" y="4"/>
                    </a:lnTo>
                    <a:lnTo>
                      <a:pt x="35" y="4"/>
                    </a:lnTo>
                    <a:lnTo>
                      <a:pt x="37" y="5"/>
                    </a:lnTo>
                    <a:lnTo>
                      <a:pt x="38" y="5"/>
                    </a:lnTo>
                    <a:lnTo>
                      <a:pt x="39" y="6"/>
                    </a:lnTo>
                    <a:lnTo>
                      <a:pt x="40" y="7"/>
                    </a:lnTo>
                    <a:lnTo>
                      <a:pt x="40" y="8"/>
                    </a:lnTo>
                    <a:lnTo>
                      <a:pt x="40" y="9"/>
                    </a:lnTo>
                    <a:lnTo>
                      <a:pt x="40" y="10"/>
                    </a:lnTo>
                    <a:lnTo>
                      <a:pt x="39" y="11"/>
                    </a:lnTo>
                    <a:lnTo>
                      <a:pt x="38" y="11"/>
                    </a:lnTo>
                    <a:lnTo>
                      <a:pt x="37" y="12"/>
                    </a:lnTo>
                    <a:lnTo>
                      <a:pt x="36" y="13"/>
                    </a:lnTo>
                    <a:lnTo>
                      <a:pt x="35" y="13"/>
                    </a:lnTo>
                    <a:lnTo>
                      <a:pt x="33" y="13"/>
                    </a:lnTo>
                    <a:lnTo>
                      <a:pt x="31" y="13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29" y="13"/>
                    </a:lnTo>
                    <a:lnTo>
                      <a:pt x="28" y="12"/>
                    </a:lnTo>
                    <a:lnTo>
                      <a:pt x="27" y="12"/>
                    </a:lnTo>
                    <a:lnTo>
                      <a:pt x="27" y="12"/>
                    </a:lnTo>
                    <a:lnTo>
                      <a:pt x="26" y="12"/>
                    </a:lnTo>
                    <a:lnTo>
                      <a:pt x="26" y="11"/>
                    </a:lnTo>
                    <a:lnTo>
                      <a:pt x="25" y="11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20" y="12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7" y="11"/>
                    </a:lnTo>
                    <a:lnTo>
                      <a:pt x="16" y="11"/>
                    </a:lnTo>
                    <a:lnTo>
                      <a:pt x="16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12" y="10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0" y="10"/>
                    </a:lnTo>
                    <a:lnTo>
                      <a:pt x="9" y="10"/>
                    </a:lnTo>
                    <a:lnTo>
                      <a:pt x="9" y="11"/>
                    </a:lnTo>
                    <a:lnTo>
                      <a:pt x="8" y="11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56" name="Freeform 304"/>
              <p:cNvSpPr>
                <a:spLocks/>
              </p:cNvSpPr>
              <p:nvPr/>
            </p:nvSpPr>
            <p:spPr bwMode="auto">
              <a:xfrm>
                <a:off x="3976" y="1841"/>
                <a:ext cx="52" cy="15"/>
              </a:xfrm>
              <a:custGeom>
                <a:avLst/>
                <a:gdLst>
                  <a:gd name="T0" fmla="*/ 23 w 52"/>
                  <a:gd name="T1" fmla="*/ 0 h 15"/>
                  <a:gd name="T2" fmla="*/ 52 w 52"/>
                  <a:gd name="T3" fmla="*/ 10 h 15"/>
                  <a:gd name="T4" fmla="*/ 16 w 52"/>
                  <a:gd name="T5" fmla="*/ 15 h 15"/>
                  <a:gd name="T6" fmla="*/ 0 w 52"/>
                  <a:gd name="T7" fmla="*/ 3 h 15"/>
                  <a:gd name="T8" fmla="*/ 23 w 52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15">
                    <a:moveTo>
                      <a:pt x="23" y="0"/>
                    </a:moveTo>
                    <a:lnTo>
                      <a:pt x="52" y="10"/>
                    </a:lnTo>
                    <a:lnTo>
                      <a:pt x="16" y="15"/>
                    </a:lnTo>
                    <a:lnTo>
                      <a:pt x="0" y="3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57" name="Freeform 305"/>
              <p:cNvSpPr>
                <a:spLocks/>
              </p:cNvSpPr>
              <p:nvPr/>
            </p:nvSpPr>
            <p:spPr bwMode="auto">
              <a:xfrm>
                <a:off x="3980" y="1843"/>
                <a:ext cx="41" cy="11"/>
              </a:xfrm>
              <a:custGeom>
                <a:avLst/>
                <a:gdLst>
                  <a:gd name="T0" fmla="*/ 19 w 41"/>
                  <a:gd name="T1" fmla="*/ 0 h 11"/>
                  <a:gd name="T2" fmla="*/ 41 w 41"/>
                  <a:gd name="T3" fmla="*/ 7 h 11"/>
                  <a:gd name="T4" fmla="*/ 13 w 41"/>
                  <a:gd name="T5" fmla="*/ 11 h 11"/>
                  <a:gd name="T6" fmla="*/ 0 w 41"/>
                  <a:gd name="T7" fmla="*/ 2 h 11"/>
                  <a:gd name="T8" fmla="*/ 19 w 41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1">
                    <a:moveTo>
                      <a:pt x="19" y="0"/>
                    </a:moveTo>
                    <a:lnTo>
                      <a:pt x="41" y="7"/>
                    </a:lnTo>
                    <a:lnTo>
                      <a:pt x="13" y="11"/>
                    </a:lnTo>
                    <a:lnTo>
                      <a:pt x="0" y="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58" name="Freeform 306"/>
              <p:cNvSpPr>
                <a:spLocks/>
              </p:cNvSpPr>
              <p:nvPr/>
            </p:nvSpPr>
            <p:spPr bwMode="auto">
              <a:xfrm>
                <a:off x="3918" y="1798"/>
                <a:ext cx="85" cy="51"/>
              </a:xfrm>
              <a:custGeom>
                <a:avLst/>
                <a:gdLst>
                  <a:gd name="T0" fmla="*/ 6 w 85"/>
                  <a:gd name="T1" fmla="*/ 8 h 51"/>
                  <a:gd name="T2" fmla="*/ 8 w 85"/>
                  <a:gd name="T3" fmla="*/ 5 h 51"/>
                  <a:gd name="T4" fmla="*/ 11 w 85"/>
                  <a:gd name="T5" fmla="*/ 3 h 51"/>
                  <a:gd name="T6" fmla="*/ 14 w 85"/>
                  <a:gd name="T7" fmla="*/ 2 h 51"/>
                  <a:gd name="T8" fmla="*/ 15 w 85"/>
                  <a:gd name="T9" fmla="*/ 1 h 51"/>
                  <a:gd name="T10" fmla="*/ 17 w 85"/>
                  <a:gd name="T11" fmla="*/ 1 h 51"/>
                  <a:gd name="T12" fmla="*/ 20 w 85"/>
                  <a:gd name="T13" fmla="*/ 1 h 51"/>
                  <a:gd name="T14" fmla="*/ 22 w 85"/>
                  <a:gd name="T15" fmla="*/ 0 h 51"/>
                  <a:gd name="T16" fmla="*/ 23 w 85"/>
                  <a:gd name="T17" fmla="*/ 0 h 51"/>
                  <a:gd name="T18" fmla="*/ 25 w 85"/>
                  <a:gd name="T19" fmla="*/ 0 h 51"/>
                  <a:gd name="T20" fmla="*/ 28 w 85"/>
                  <a:gd name="T21" fmla="*/ 0 h 51"/>
                  <a:gd name="T22" fmla="*/ 32 w 85"/>
                  <a:gd name="T23" fmla="*/ 0 h 51"/>
                  <a:gd name="T24" fmla="*/ 37 w 85"/>
                  <a:gd name="T25" fmla="*/ 0 h 51"/>
                  <a:gd name="T26" fmla="*/ 41 w 85"/>
                  <a:gd name="T27" fmla="*/ 0 h 51"/>
                  <a:gd name="T28" fmla="*/ 44 w 85"/>
                  <a:gd name="T29" fmla="*/ 0 h 51"/>
                  <a:gd name="T30" fmla="*/ 46 w 85"/>
                  <a:gd name="T31" fmla="*/ 0 h 51"/>
                  <a:gd name="T32" fmla="*/ 47 w 85"/>
                  <a:gd name="T33" fmla="*/ 0 h 51"/>
                  <a:gd name="T34" fmla="*/ 49 w 85"/>
                  <a:gd name="T35" fmla="*/ 0 h 51"/>
                  <a:gd name="T36" fmla="*/ 52 w 85"/>
                  <a:gd name="T37" fmla="*/ 1 h 51"/>
                  <a:gd name="T38" fmla="*/ 55 w 85"/>
                  <a:gd name="T39" fmla="*/ 2 h 51"/>
                  <a:gd name="T40" fmla="*/ 57 w 85"/>
                  <a:gd name="T41" fmla="*/ 3 h 51"/>
                  <a:gd name="T42" fmla="*/ 59 w 85"/>
                  <a:gd name="T43" fmla="*/ 4 h 51"/>
                  <a:gd name="T44" fmla="*/ 61 w 85"/>
                  <a:gd name="T45" fmla="*/ 6 h 51"/>
                  <a:gd name="T46" fmla="*/ 62 w 85"/>
                  <a:gd name="T47" fmla="*/ 7 h 51"/>
                  <a:gd name="T48" fmla="*/ 63 w 85"/>
                  <a:gd name="T49" fmla="*/ 9 h 51"/>
                  <a:gd name="T50" fmla="*/ 68 w 85"/>
                  <a:gd name="T51" fmla="*/ 16 h 51"/>
                  <a:gd name="T52" fmla="*/ 72 w 85"/>
                  <a:gd name="T53" fmla="*/ 24 h 51"/>
                  <a:gd name="T54" fmla="*/ 76 w 85"/>
                  <a:gd name="T55" fmla="*/ 32 h 51"/>
                  <a:gd name="T56" fmla="*/ 85 w 85"/>
                  <a:gd name="T57" fmla="*/ 46 h 51"/>
                  <a:gd name="T58" fmla="*/ 74 w 85"/>
                  <a:gd name="T59" fmla="*/ 47 h 51"/>
                  <a:gd name="T60" fmla="*/ 74 w 85"/>
                  <a:gd name="T61" fmla="*/ 49 h 51"/>
                  <a:gd name="T62" fmla="*/ 72 w 85"/>
                  <a:gd name="T63" fmla="*/ 51 h 51"/>
                  <a:gd name="T64" fmla="*/ 71 w 85"/>
                  <a:gd name="T65" fmla="*/ 51 h 51"/>
                  <a:gd name="T66" fmla="*/ 70 w 85"/>
                  <a:gd name="T67" fmla="*/ 50 h 51"/>
                  <a:gd name="T68" fmla="*/ 69 w 85"/>
                  <a:gd name="T69" fmla="*/ 47 h 51"/>
                  <a:gd name="T70" fmla="*/ 68 w 85"/>
                  <a:gd name="T71" fmla="*/ 39 h 51"/>
                  <a:gd name="T72" fmla="*/ 66 w 85"/>
                  <a:gd name="T73" fmla="*/ 39 h 51"/>
                  <a:gd name="T74" fmla="*/ 65 w 85"/>
                  <a:gd name="T75" fmla="*/ 35 h 51"/>
                  <a:gd name="T76" fmla="*/ 62 w 85"/>
                  <a:gd name="T77" fmla="*/ 30 h 51"/>
                  <a:gd name="T78" fmla="*/ 56 w 85"/>
                  <a:gd name="T79" fmla="*/ 24 h 51"/>
                  <a:gd name="T80" fmla="*/ 55 w 85"/>
                  <a:gd name="T81" fmla="*/ 39 h 51"/>
                  <a:gd name="T82" fmla="*/ 14 w 85"/>
                  <a:gd name="T83" fmla="*/ 23 h 51"/>
                  <a:gd name="T84" fmla="*/ 12 w 85"/>
                  <a:gd name="T85" fmla="*/ 28 h 51"/>
                  <a:gd name="T86" fmla="*/ 12 w 85"/>
                  <a:gd name="T87" fmla="*/ 42 h 51"/>
                  <a:gd name="T88" fmla="*/ 0 w 85"/>
                  <a:gd name="T89" fmla="*/ 43 h 51"/>
                  <a:gd name="T90" fmla="*/ 0 w 85"/>
                  <a:gd name="T91" fmla="*/ 37 h 51"/>
                  <a:gd name="T92" fmla="*/ 0 w 85"/>
                  <a:gd name="T93" fmla="*/ 27 h 51"/>
                  <a:gd name="T94" fmla="*/ 3 w 85"/>
                  <a:gd name="T95" fmla="*/ 1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5" h="51">
                    <a:moveTo>
                      <a:pt x="5" y="9"/>
                    </a:moveTo>
                    <a:lnTo>
                      <a:pt x="6" y="8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10" y="4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4" y="2"/>
                    </a:lnTo>
                    <a:lnTo>
                      <a:pt x="15" y="2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4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3"/>
                    </a:lnTo>
                    <a:lnTo>
                      <a:pt x="58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6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3" y="9"/>
                    </a:lnTo>
                    <a:lnTo>
                      <a:pt x="65" y="12"/>
                    </a:lnTo>
                    <a:lnTo>
                      <a:pt x="68" y="16"/>
                    </a:lnTo>
                    <a:lnTo>
                      <a:pt x="70" y="20"/>
                    </a:lnTo>
                    <a:lnTo>
                      <a:pt x="72" y="24"/>
                    </a:lnTo>
                    <a:lnTo>
                      <a:pt x="74" y="28"/>
                    </a:lnTo>
                    <a:lnTo>
                      <a:pt x="76" y="32"/>
                    </a:lnTo>
                    <a:lnTo>
                      <a:pt x="77" y="36"/>
                    </a:lnTo>
                    <a:lnTo>
                      <a:pt x="85" y="46"/>
                    </a:lnTo>
                    <a:lnTo>
                      <a:pt x="78" y="51"/>
                    </a:lnTo>
                    <a:lnTo>
                      <a:pt x="74" y="47"/>
                    </a:lnTo>
                    <a:lnTo>
                      <a:pt x="74" y="48"/>
                    </a:lnTo>
                    <a:lnTo>
                      <a:pt x="74" y="49"/>
                    </a:lnTo>
                    <a:lnTo>
                      <a:pt x="73" y="50"/>
                    </a:lnTo>
                    <a:lnTo>
                      <a:pt x="72" y="51"/>
                    </a:lnTo>
                    <a:lnTo>
                      <a:pt x="72" y="51"/>
                    </a:lnTo>
                    <a:lnTo>
                      <a:pt x="71" y="51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70" y="50"/>
                    </a:lnTo>
                    <a:lnTo>
                      <a:pt x="69" y="47"/>
                    </a:lnTo>
                    <a:lnTo>
                      <a:pt x="69" y="43"/>
                    </a:lnTo>
                    <a:lnTo>
                      <a:pt x="68" y="39"/>
                    </a:lnTo>
                    <a:lnTo>
                      <a:pt x="67" y="40"/>
                    </a:lnTo>
                    <a:lnTo>
                      <a:pt x="66" y="39"/>
                    </a:lnTo>
                    <a:lnTo>
                      <a:pt x="66" y="38"/>
                    </a:lnTo>
                    <a:lnTo>
                      <a:pt x="65" y="35"/>
                    </a:lnTo>
                    <a:lnTo>
                      <a:pt x="63" y="33"/>
                    </a:lnTo>
                    <a:lnTo>
                      <a:pt x="62" y="30"/>
                    </a:lnTo>
                    <a:lnTo>
                      <a:pt x="59" y="27"/>
                    </a:lnTo>
                    <a:lnTo>
                      <a:pt x="56" y="24"/>
                    </a:lnTo>
                    <a:lnTo>
                      <a:pt x="53" y="21"/>
                    </a:lnTo>
                    <a:lnTo>
                      <a:pt x="55" y="39"/>
                    </a:lnTo>
                    <a:lnTo>
                      <a:pt x="14" y="42"/>
                    </a:lnTo>
                    <a:lnTo>
                      <a:pt x="14" y="23"/>
                    </a:lnTo>
                    <a:lnTo>
                      <a:pt x="13" y="24"/>
                    </a:lnTo>
                    <a:lnTo>
                      <a:pt x="12" y="28"/>
                    </a:lnTo>
                    <a:lnTo>
                      <a:pt x="12" y="34"/>
                    </a:lnTo>
                    <a:lnTo>
                      <a:pt x="12" y="42"/>
                    </a:lnTo>
                    <a:lnTo>
                      <a:pt x="1" y="44"/>
                    </a:lnTo>
                    <a:lnTo>
                      <a:pt x="0" y="43"/>
                    </a:lnTo>
                    <a:lnTo>
                      <a:pt x="0" y="41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0" y="27"/>
                    </a:lnTo>
                    <a:lnTo>
                      <a:pt x="1" y="21"/>
                    </a:lnTo>
                    <a:lnTo>
                      <a:pt x="3" y="15"/>
                    </a:ln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59" name="Freeform 307"/>
              <p:cNvSpPr>
                <a:spLocks/>
              </p:cNvSpPr>
              <p:nvPr/>
            </p:nvSpPr>
            <p:spPr bwMode="auto">
              <a:xfrm>
                <a:off x="3988" y="1835"/>
                <a:ext cx="12" cy="12"/>
              </a:xfrm>
              <a:custGeom>
                <a:avLst/>
                <a:gdLst>
                  <a:gd name="T0" fmla="*/ 0 w 12"/>
                  <a:gd name="T1" fmla="*/ 2 h 12"/>
                  <a:gd name="T2" fmla="*/ 0 w 12"/>
                  <a:gd name="T3" fmla="*/ 4 h 12"/>
                  <a:gd name="T4" fmla="*/ 1 w 12"/>
                  <a:gd name="T5" fmla="*/ 8 h 12"/>
                  <a:gd name="T6" fmla="*/ 1 w 12"/>
                  <a:gd name="T7" fmla="*/ 11 h 12"/>
                  <a:gd name="T8" fmla="*/ 2 w 12"/>
                  <a:gd name="T9" fmla="*/ 12 h 12"/>
                  <a:gd name="T10" fmla="*/ 2 w 12"/>
                  <a:gd name="T11" fmla="*/ 11 h 12"/>
                  <a:gd name="T12" fmla="*/ 3 w 12"/>
                  <a:gd name="T13" fmla="*/ 9 h 12"/>
                  <a:gd name="T14" fmla="*/ 3 w 12"/>
                  <a:gd name="T15" fmla="*/ 8 h 12"/>
                  <a:gd name="T16" fmla="*/ 3 w 12"/>
                  <a:gd name="T17" fmla="*/ 7 h 12"/>
                  <a:gd name="T18" fmla="*/ 9 w 12"/>
                  <a:gd name="T19" fmla="*/ 11 h 12"/>
                  <a:gd name="T20" fmla="*/ 12 w 12"/>
                  <a:gd name="T21" fmla="*/ 8 h 12"/>
                  <a:gd name="T22" fmla="*/ 6 w 12"/>
                  <a:gd name="T23" fmla="*/ 0 h 12"/>
                  <a:gd name="T24" fmla="*/ 0 w 12"/>
                  <a:gd name="T25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2">
                    <a:moveTo>
                      <a:pt x="0" y="2"/>
                    </a:moveTo>
                    <a:lnTo>
                      <a:pt x="0" y="4"/>
                    </a:lnTo>
                    <a:lnTo>
                      <a:pt x="1" y="8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9" y="11"/>
                    </a:lnTo>
                    <a:lnTo>
                      <a:pt x="12" y="8"/>
                    </a:lnTo>
                    <a:lnTo>
                      <a:pt x="6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60" name="Freeform 308"/>
              <p:cNvSpPr>
                <a:spLocks/>
              </p:cNvSpPr>
              <p:nvPr/>
            </p:nvSpPr>
            <p:spPr bwMode="auto">
              <a:xfrm>
                <a:off x="3920" y="1801"/>
                <a:ext cx="73" cy="40"/>
              </a:xfrm>
              <a:custGeom>
                <a:avLst/>
                <a:gdLst>
                  <a:gd name="T0" fmla="*/ 54 w 73"/>
                  <a:gd name="T1" fmla="*/ 2 h 40"/>
                  <a:gd name="T2" fmla="*/ 52 w 73"/>
                  <a:gd name="T3" fmla="*/ 1 h 40"/>
                  <a:gd name="T4" fmla="*/ 50 w 73"/>
                  <a:gd name="T5" fmla="*/ 0 h 40"/>
                  <a:gd name="T6" fmla="*/ 48 w 73"/>
                  <a:gd name="T7" fmla="*/ 0 h 40"/>
                  <a:gd name="T8" fmla="*/ 41 w 73"/>
                  <a:gd name="T9" fmla="*/ 0 h 40"/>
                  <a:gd name="T10" fmla="*/ 23 w 73"/>
                  <a:gd name="T11" fmla="*/ 0 h 40"/>
                  <a:gd name="T12" fmla="*/ 17 w 73"/>
                  <a:gd name="T13" fmla="*/ 0 h 40"/>
                  <a:gd name="T14" fmla="*/ 13 w 73"/>
                  <a:gd name="T15" fmla="*/ 1 h 40"/>
                  <a:gd name="T16" fmla="*/ 10 w 73"/>
                  <a:gd name="T17" fmla="*/ 2 h 40"/>
                  <a:gd name="T18" fmla="*/ 7 w 73"/>
                  <a:gd name="T19" fmla="*/ 5 h 40"/>
                  <a:gd name="T20" fmla="*/ 3 w 73"/>
                  <a:gd name="T21" fmla="*/ 11 h 40"/>
                  <a:gd name="T22" fmla="*/ 0 w 73"/>
                  <a:gd name="T23" fmla="*/ 23 h 40"/>
                  <a:gd name="T24" fmla="*/ 0 w 73"/>
                  <a:gd name="T25" fmla="*/ 33 h 40"/>
                  <a:gd name="T26" fmla="*/ 1 w 73"/>
                  <a:gd name="T27" fmla="*/ 39 h 40"/>
                  <a:gd name="T28" fmla="*/ 8 w 73"/>
                  <a:gd name="T29" fmla="*/ 39 h 40"/>
                  <a:gd name="T30" fmla="*/ 8 w 73"/>
                  <a:gd name="T31" fmla="*/ 26 h 40"/>
                  <a:gd name="T32" fmla="*/ 10 w 73"/>
                  <a:gd name="T33" fmla="*/ 19 h 40"/>
                  <a:gd name="T34" fmla="*/ 12 w 73"/>
                  <a:gd name="T35" fmla="*/ 16 h 40"/>
                  <a:gd name="T36" fmla="*/ 14 w 73"/>
                  <a:gd name="T37" fmla="*/ 16 h 40"/>
                  <a:gd name="T38" fmla="*/ 15 w 73"/>
                  <a:gd name="T39" fmla="*/ 38 h 40"/>
                  <a:gd name="T40" fmla="*/ 18 w 73"/>
                  <a:gd name="T41" fmla="*/ 38 h 40"/>
                  <a:gd name="T42" fmla="*/ 24 w 73"/>
                  <a:gd name="T43" fmla="*/ 37 h 40"/>
                  <a:gd name="T44" fmla="*/ 30 w 73"/>
                  <a:gd name="T45" fmla="*/ 36 h 40"/>
                  <a:gd name="T46" fmla="*/ 36 w 73"/>
                  <a:gd name="T47" fmla="*/ 36 h 40"/>
                  <a:gd name="T48" fmla="*/ 42 w 73"/>
                  <a:gd name="T49" fmla="*/ 35 h 40"/>
                  <a:gd name="T50" fmla="*/ 47 w 73"/>
                  <a:gd name="T51" fmla="*/ 35 h 40"/>
                  <a:gd name="T52" fmla="*/ 50 w 73"/>
                  <a:gd name="T53" fmla="*/ 35 h 40"/>
                  <a:gd name="T54" fmla="*/ 49 w 73"/>
                  <a:gd name="T55" fmla="*/ 15 h 40"/>
                  <a:gd name="T56" fmla="*/ 51 w 73"/>
                  <a:gd name="T57" fmla="*/ 16 h 40"/>
                  <a:gd name="T58" fmla="*/ 55 w 73"/>
                  <a:gd name="T59" fmla="*/ 19 h 40"/>
                  <a:gd name="T60" fmla="*/ 61 w 73"/>
                  <a:gd name="T61" fmla="*/ 24 h 40"/>
                  <a:gd name="T62" fmla="*/ 65 w 73"/>
                  <a:gd name="T63" fmla="*/ 34 h 40"/>
                  <a:gd name="T64" fmla="*/ 70 w 73"/>
                  <a:gd name="T65" fmla="*/ 24 h 40"/>
                  <a:gd name="T66" fmla="*/ 63 w 73"/>
                  <a:gd name="T67" fmla="*/ 13 h 40"/>
                  <a:gd name="T68" fmla="*/ 58 w 73"/>
                  <a:gd name="T69" fmla="*/ 6 h 40"/>
                  <a:gd name="T70" fmla="*/ 55 w 73"/>
                  <a:gd name="T71" fmla="*/ 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3" h="40">
                    <a:moveTo>
                      <a:pt x="55" y="2"/>
                    </a:moveTo>
                    <a:lnTo>
                      <a:pt x="54" y="2"/>
                    </a:lnTo>
                    <a:lnTo>
                      <a:pt x="53" y="1"/>
                    </a:lnTo>
                    <a:lnTo>
                      <a:pt x="52" y="1"/>
                    </a:lnTo>
                    <a:lnTo>
                      <a:pt x="51" y="1"/>
                    </a:lnTo>
                    <a:lnTo>
                      <a:pt x="50" y="0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1" y="0"/>
                    </a:lnTo>
                    <a:lnTo>
                      <a:pt x="34" y="18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10" y="2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1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1" y="36"/>
                    </a:lnTo>
                    <a:lnTo>
                      <a:pt x="1" y="39"/>
                    </a:lnTo>
                    <a:lnTo>
                      <a:pt x="1" y="40"/>
                    </a:lnTo>
                    <a:lnTo>
                      <a:pt x="8" y="39"/>
                    </a:lnTo>
                    <a:lnTo>
                      <a:pt x="8" y="31"/>
                    </a:lnTo>
                    <a:lnTo>
                      <a:pt x="8" y="26"/>
                    </a:lnTo>
                    <a:lnTo>
                      <a:pt x="9" y="22"/>
                    </a:lnTo>
                    <a:lnTo>
                      <a:pt x="10" y="19"/>
                    </a:lnTo>
                    <a:lnTo>
                      <a:pt x="12" y="17"/>
                    </a:lnTo>
                    <a:lnTo>
                      <a:pt x="12" y="16"/>
                    </a:lnTo>
                    <a:lnTo>
                      <a:pt x="13" y="16"/>
                    </a:lnTo>
                    <a:lnTo>
                      <a:pt x="14" y="16"/>
                    </a:lnTo>
                    <a:lnTo>
                      <a:pt x="14" y="38"/>
                    </a:lnTo>
                    <a:lnTo>
                      <a:pt x="15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1" y="37"/>
                    </a:lnTo>
                    <a:lnTo>
                      <a:pt x="24" y="37"/>
                    </a:lnTo>
                    <a:lnTo>
                      <a:pt x="27" y="37"/>
                    </a:lnTo>
                    <a:lnTo>
                      <a:pt x="30" y="36"/>
                    </a:lnTo>
                    <a:lnTo>
                      <a:pt x="33" y="36"/>
                    </a:lnTo>
                    <a:lnTo>
                      <a:pt x="36" y="36"/>
                    </a:lnTo>
                    <a:lnTo>
                      <a:pt x="39" y="36"/>
                    </a:lnTo>
                    <a:lnTo>
                      <a:pt x="42" y="35"/>
                    </a:lnTo>
                    <a:lnTo>
                      <a:pt x="45" y="35"/>
                    </a:lnTo>
                    <a:lnTo>
                      <a:pt x="47" y="35"/>
                    </a:lnTo>
                    <a:lnTo>
                      <a:pt x="49" y="35"/>
                    </a:lnTo>
                    <a:lnTo>
                      <a:pt x="50" y="35"/>
                    </a:lnTo>
                    <a:lnTo>
                      <a:pt x="51" y="35"/>
                    </a:lnTo>
                    <a:lnTo>
                      <a:pt x="49" y="15"/>
                    </a:lnTo>
                    <a:lnTo>
                      <a:pt x="49" y="15"/>
                    </a:lnTo>
                    <a:lnTo>
                      <a:pt x="51" y="16"/>
                    </a:lnTo>
                    <a:lnTo>
                      <a:pt x="53" y="17"/>
                    </a:lnTo>
                    <a:lnTo>
                      <a:pt x="55" y="19"/>
                    </a:lnTo>
                    <a:lnTo>
                      <a:pt x="58" y="21"/>
                    </a:lnTo>
                    <a:lnTo>
                      <a:pt x="61" y="24"/>
                    </a:lnTo>
                    <a:lnTo>
                      <a:pt x="63" y="28"/>
                    </a:lnTo>
                    <a:lnTo>
                      <a:pt x="65" y="34"/>
                    </a:lnTo>
                    <a:lnTo>
                      <a:pt x="73" y="32"/>
                    </a:lnTo>
                    <a:lnTo>
                      <a:pt x="70" y="24"/>
                    </a:lnTo>
                    <a:lnTo>
                      <a:pt x="66" y="18"/>
                    </a:lnTo>
                    <a:lnTo>
                      <a:pt x="63" y="13"/>
                    </a:lnTo>
                    <a:lnTo>
                      <a:pt x="61" y="9"/>
                    </a:lnTo>
                    <a:lnTo>
                      <a:pt x="58" y="6"/>
                    </a:lnTo>
                    <a:lnTo>
                      <a:pt x="56" y="4"/>
                    </a:lnTo>
                    <a:lnTo>
                      <a:pt x="55" y="2"/>
                    </a:lnTo>
                    <a:lnTo>
                      <a:pt x="55" y="2"/>
                    </a:lnTo>
                    <a:close/>
                  </a:path>
                </a:pathLst>
              </a:custGeom>
              <a:solidFill>
                <a:srgbClr val="59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61" name="Freeform 309"/>
              <p:cNvSpPr>
                <a:spLocks/>
              </p:cNvSpPr>
              <p:nvPr/>
            </p:nvSpPr>
            <p:spPr bwMode="auto">
              <a:xfrm>
                <a:off x="3938" y="1799"/>
                <a:ext cx="28" cy="20"/>
              </a:xfrm>
              <a:custGeom>
                <a:avLst/>
                <a:gdLst>
                  <a:gd name="T0" fmla="*/ 3 w 28"/>
                  <a:gd name="T1" fmla="*/ 7 h 20"/>
                  <a:gd name="T2" fmla="*/ 0 w 28"/>
                  <a:gd name="T3" fmla="*/ 4 h 20"/>
                  <a:gd name="T4" fmla="*/ 3 w 28"/>
                  <a:gd name="T5" fmla="*/ 1 h 20"/>
                  <a:gd name="T6" fmla="*/ 5 w 28"/>
                  <a:gd name="T7" fmla="*/ 1 h 20"/>
                  <a:gd name="T8" fmla="*/ 2 w 28"/>
                  <a:gd name="T9" fmla="*/ 4 h 20"/>
                  <a:gd name="T10" fmla="*/ 6 w 28"/>
                  <a:gd name="T11" fmla="*/ 7 h 20"/>
                  <a:gd name="T12" fmla="*/ 5 w 28"/>
                  <a:gd name="T13" fmla="*/ 7 h 20"/>
                  <a:gd name="T14" fmla="*/ 5 w 28"/>
                  <a:gd name="T15" fmla="*/ 8 h 20"/>
                  <a:gd name="T16" fmla="*/ 4 w 28"/>
                  <a:gd name="T17" fmla="*/ 9 h 20"/>
                  <a:gd name="T18" fmla="*/ 3 w 28"/>
                  <a:gd name="T19" fmla="*/ 9 h 20"/>
                  <a:gd name="T20" fmla="*/ 16 w 28"/>
                  <a:gd name="T21" fmla="*/ 18 h 20"/>
                  <a:gd name="T22" fmla="*/ 25 w 28"/>
                  <a:gd name="T23" fmla="*/ 9 h 20"/>
                  <a:gd name="T24" fmla="*/ 23 w 28"/>
                  <a:gd name="T25" fmla="*/ 6 h 20"/>
                  <a:gd name="T26" fmla="*/ 26 w 28"/>
                  <a:gd name="T27" fmla="*/ 4 h 20"/>
                  <a:gd name="T28" fmla="*/ 24 w 28"/>
                  <a:gd name="T29" fmla="*/ 0 h 20"/>
                  <a:gd name="T30" fmla="*/ 26 w 28"/>
                  <a:gd name="T31" fmla="*/ 0 h 20"/>
                  <a:gd name="T32" fmla="*/ 28 w 28"/>
                  <a:gd name="T33" fmla="*/ 4 h 20"/>
                  <a:gd name="T34" fmla="*/ 25 w 28"/>
                  <a:gd name="T35" fmla="*/ 7 h 20"/>
                  <a:gd name="T36" fmla="*/ 28 w 28"/>
                  <a:gd name="T37" fmla="*/ 9 h 20"/>
                  <a:gd name="T38" fmla="*/ 16 w 28"/>
                  <a:gd name="T39" fmla="*/ 20 h 20"/>
                  <a:gd name="T40" fmla="*/ 1 w 28"/>
                  <a:gd name="T41" fmla="*/ 10 h 20"/>
                  <a:gd name="T42" fmla="*/ 3 w 28"/>
                  <a:gd name="T4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8" h="20">
                    <a:moveTo>
                      <a:pt x="3" y="7"/>
                    </a:moveTo>
                    <a:lnTo>
                      <a:pt x="0" y="4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2" y="4"/>
                    </a:lnTo>
                    <a:lnTo>
                      <a:pt x="6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16" y="18"/>
                    </a:lnTo>
                    <a:lnTo>
                      <a:pt x="25" y="9"/>
                    </a:lnTo>
                    <a:lnTo>
                      <a:pt x="23" y="6"/>
                    </a:lnTo>
                    <a:lnTo>
                      <a:pt x="26" y="4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8" y="9"/>
                    </a:lnTo>
                    <a:lnTo>
                      <a:pt x="16" y="20"/>
                    </a:lnTo>
                    <a:lnTo>
                      <a:pt x="1" y="10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62" name="Freeform 310"/>
              <p:cNvSpPr>
                <a:spLocks/>
              </p:cNvSpPr>
              <p:nvPr/>
            </p:nvSpPr>
            <p:spPr bwMode="auto">
              <a:xfrm>
                <a:off x="3946" y="1800"/>
                <a:ext cx="13" cy="16"/>
              </a:xfrm>
              <a:custGeom>
                <a:avLst/>
                <a:gdLst>
                  <a:gd name="T0" fmla="*/ 13 w 13"/>
                  <a:gd name="T1" fmla="*/ 0 h 16"/>
                  <a:gd name="T2" fmla="*/ 0 w 13"/>
                  <a:gd name="T3" fmla="*/ 0 h 16"/>
                  <a:gd name="T4" fmla="*/ 7 w 13"/>
                  <a:gd name="T5" fmla="*/ 16 h 16"/>
                  <a:gd name="T6" fmla="*/ 13 w 13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6">
                    <a:moveTo>
                      <a:pt x="13" y="0"/>
                    </a:moveTo>
                    <a:lnTo>
                      <a:pt x="0" y="0"/>
                    </a:lnTo>
                    <a:lnTo>
                      <a:pt x="7" y="1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63" name="Freeform 311"/>
              <p:cNvSpPr>
                <a:spLocks/>
              </p:cNvSpPr>
              <p:nvPr/>
            </p:nvSpPr>
            <p:spPr bwMode="auto">
              <a:xfrm>
                <a:off x="3949" y="1799"/>
                <a:ext cx="7" cy="18"/>
              </a:xfrm>
              <a:custGeom>
                <a:avLst/>
                <a:gdLst>
                  <a:gd name="T0" fmla="*/ 4 w 7"/>
                  <a:gd name="T1" fmla="*/ 18 h 18"/>
                  <a:gd name="T2" fmla="*/ 0 w 7"/>
                  <a:gd name="T3" fmla="*/ 10 h 18"/>
                  <a:gd name="T4" fmla="*/ 3 w 7"/>
                  <a:gd name="T5" fmla="*/ 4 h 18"/>
                  <a:gd name="T6" fmla="*/ 2 w 7"/>
                  <a:gd name="T7" fmla="*/ 3 h 18"/>
                  <a:gd name="T8" fmla="*/ 2 w 7"/>
                  <a:gd name="T9" fmla="*/ 3 h 18"/>
                  <a:gd name="T10" fmla="*/ 2 w 7"/>
                  <a:gd name="T11" fmla="*/ 3 h 18"/>
                  <a:gd name="T12" fmla="*/ 2 w 7"/>
                  <a:gd name="T13" fmla="*/ 2 h 18"/>
                  <a:gd name="T14" fmla="*/ 2 w 7"/>
                  <a:gd name="T15" fmla="*/ 1 h 18"/>
                  <a:gd name="T16" fmla="*/ 2 w 7"/>
                  <a:gd name="T17" fmla="*/ 1 h 18"/>
                  <a:gd name="T18" fmla="*/ 3 w 7"/>
                  <a:gd name="T19" fmla="*/ 0 h 18"/>
                  <a:gd name="T20" fmla="*/ 4 w 7"/>
                  <a:gd name="T21" fmla="*/ 0 h 18"/>
                  <a:gd name="T22" fmla="*/ 5 w 7"/>
                  <a:gd name="T23" fmla="*/ 0 h 18"/>
                  <a:gd name="T24" fmla="*/ 5 w 7"/>
                  <a:gd name="T25" fmla="*/ 1 h 18"/>
                  <a:gd name="T26" fmla="*/ 6 w 7"/>
                  <a:gd name="T27" fmla="*/ 1 h 18"/>
                  <a:gd name="T28" fmla="*/ 6 w 7"/>
                  <a:gd name="T29" fmla="*/ 2 h 18"/>
                  <a:gd name="T30" fmla="*/ 6 w 7"/>
                  <a:gd name="T31" fmla="*/ 3 h 18"/>
                  <a:gd name="T32" fmla="*/ 6 w 7"/>
                  <a:gd name="T33" fmla="*/ 3 h 18"/>
                  <a:gd name="T34" fmla="*/ 5 w 7"/>
                  <a:gd name="T35" fmla="*/ 4 h 18"/>
                  <a:gd name="T36" fmla="*/ 5 w 7"/>
                  <a:gd name="T37" fmla="*/ 4 h 18"/>
                  <a:gd name="T38" fmla="*/ 7 w 7"/>
                  <a:gd name="T39" fmla="*/ 10 h 18"/>
                  <a:gd name="T40" fmla="*/ 4 w 7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8">
                    <a:moveTo>
                      <a:pt x="4" y="18"/>
                    </a:moveTo>
                    <a:lnTo>
                      <a:pt x="0" y="10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10"/>
                    </a:lnTo>
                    <a:lnTo>
                      <a:pt x="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64" name="Freeform 312"/>
              <p:cNvSpPr>
                <a:spLocks/>
              </p:cNvSpPr>
              <p:nvPr/>
            </p:nvSpPr>
            <p:spPr bwMode="auto">
              <a:xfrm>
                <a:off x="3952" y="1823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3 w 4"/>
                  <a:gd name="T3" fmla="*/ 3 h 3"/>
                  <a:gd name="T4" fmla="*/ 3 w 4"/>
                  <a:gd name="T5" fmla="*/ 3 h 3"/>
                  <a:gd name="T6" fmla="*/ 4 w 4"/>
                  <a:gd name="T7" fmla="*/ 2 h 3"/>
                  <a:gd name="T8" fmla="*/ 4 w 4"/>
                  <a:gd name="T9" fmla="*/ 1 h 3"/>
                  <a:gd name="T10" fmla="*/ 4 w 4"/>
                  <a:gd name="T11" fmla="*/ 1 h 3"/>
                  <a:gd name="T12" fmla="*/ 3 w 4"/>
                  <a:gd name="T13" fmla="*/ 0 h 3"/>
                  <a:gd name="T14" fmla="*/ 3 w 4"/>
                  <a:gd name="T15" fmla="*/ 0 h 3"/>
                  <a:gd name="T16" fmla="*/ 2 w 4"/>
                  <a:gd name="T17" fmla="*/ 0 h 3"/>
                  <a:gd name="T18" fmla="*/ 1 w 4"/>
                  <a:gd name="T19" fmla="*/ 0 h 3"/>
                  <a:gd name="T20" fmla="*/ 1 w 4"/>
                  <a:gd name="T21" fmla="*/ 0 h 3"/>
                  <a:gd name="T22" fmla="*/ 0 w 4"/>
                  <a:gd name="T23" fmla="*/ 1 h 3"/>
                  <a:gd name="T24" fmla="*/ 0 w 4"/>
                  <a:gd name="T25" fmla="*/ 1 h 3"/>
                  <a:gd name="T26" fmla="*/ 0 w 4"/>
                  <a:gd name="T27" fmla="*/ 2 h 3"/>
                  <a:gd name="T28" fmla="*/ 1 w 4"/>
                  <a:gd name="T29" fmla="*/ 3 h 3"/>
                  <a:gd name="T30" fmla="*/ 1 w 4"/>
                  <a:gd name="T31" fmla="*/ 3 h 3"/>
                  <a:gd name="T32" fmla="*/ 2 w 4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65" name="Freeform 313"/>
              <p:cNvSpPr>
                <a:spLocks/>
              </p:cNvSpPr>
              <p:nvPr/>
            </p:nvSpPr>
            <p:spPr bwMode="auto">
              <a:xfrm>
                <a:off x="3952" y="1830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3 w 4"/>
                  <a:gd name="T3" fmla="*/ 3 h 3"/>
                  <a:gd name="T4" fmla="*/ 3 w 4"/>
                  <a:gd name="T5" fmla="*/ 3 h 3"/>
                  <a:gd name="T6" fmla="*/ 4 w 4"/>
                  <a:gd name="T7" fmla="*/ 2 h 3"/>
                  <a:gd name="T8" fmla="*/ 4 w 4"/>
                  <a:gd name="T9" fmla="*/ 1 h 3"/>
                  <a:gd name="T10" fmla="*/ 4 w 4"/>
                  <a:gd name="T11" fmla="*/ 1 h 3"/>
                  <a:gd name="T12" fmla="*/ 3 w 4"/>
                  <a:gd name="T13" fmla="*/ 0 h 3"/>
                  <a:gd name="T14" fmla="*/ 3 w 4"/>
                  <a:gd name="T15" fmla="*/ 0 h 3"/>
                  <a:gd name="T16" fmla="*/ 2 w 4"/>
                  <a:gd name="T17" fmla="*/ 0 h 3"/>
                  <a:gd name="T18" fmla="*/ 1 w 4"/>
                  <a:gd name="T19" fmla="*/ 0 h 3"/>
                  <a:gd name="T20" fmla="*/ 1 w 4"/>
                  <a:gd name="T21" fmla="*/ 0 h 3"/>
                  <a:gd name="T22" fmla="*/ 0 w 4"/>
                  <a:gd name="T23" fmla="*/ 1 h 3"/>
                  <a:gd name="T24" fmla="*/ 0 w 4"/>
                  <a:gd name="T25" fmla="*/ 1 h 3"/>
                  <a:gd name="T26" fmla="*/ 0 w 4"/>
                  <a:gd name="T27" fmla="*/ 2 h 3"/>
                  <a:gd name="T28" fmla="*/ 1 w 4"/>
                  <a:gd name="T29" fmla="*/ 3 h 3"/>
                  <a:gd name="T30" fmla="*/ 1 w 4"/>
                  <a:gd name="T31" fmla="*/ 3 h 3"/>
                  <a:gd name="T32" fmla="*/ 2 w 4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66" name="Freeform 314"/>
              <p:cNvSpPr>
                <a:spLocks/>
              </p:cNvSpPr>
              <p:nvPr/>
            </p:nvSpPr>
            <p:spPr bwMode="auto">
              <a:xfrm>
                <a:off x="3956" y="1764"/>
                <a:ext cx="11" cy="14"/>
              </a:xfrm>
              <a:custGeom>
                <a:avLst/>
                <a:gdLst>
                  <a:gd name="T0" fmla="*/ 8 w 11"/>
                  <a:gd name="T1" fmla="*/ 12 h 14"/>
                  <a:gd name="T2" fmla="*/ 4 w 11"/>
                  <a:gd name="T3" fmla="*/ 3 h 14"/>
                  <a:gd name="T4" fmla="*/ 4 w 11"/>
                  <a:gd name="T5" fmla="*/ 0 h 14"/>
                  <a:gd name="T6" fmla="*/ 11 w 11"/>
                  <a:gd name="T7" fmla="*/ 14 h 14"/>
                  <a:gd name="T8" fmla="*/ 0 w 11"/>
                  <a:gd name="T9" fmla="*/ 13 h 14"/>
                  <a:gd name="T10" fmla="*/ 1 w 11"/>
                  <a:gd name="T11" fmla="*/ 11 h 14"/>
                  <a:gd name="T12" fmla="*/ 8 w 11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4">
                    <a:moveTo>
                      <a:pt x="8" y="12"/>
                    </a:moveTo>
                    <a:lnTo>
                      <a:pt x="4" y="3"/>
                    </a:lnTo>
                    <a:lnTo>
                      <a:pt x="4" y="0"/>
                    </a:lnTo>
                    <a:lnTo>
                      <a:pt x="11" y="14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67" name="Freeform 315"/>
              <p:cNvSpPr>
                <a:spLocks/>
              </p:cNvSpPr>
              <p:nvPr/>
            </p:nvSpPr>
            <p:spPr bwMode="auto">
              <a:xfrm>
                <a:off x="3965" y="1764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0 w 4"/>
                  <a:gd name="T3" fmla="*/ 6 h 6"/>
                  <a:gd name="T4" fmla="*/ 0 w 4"/>
                  <a:gd name="T5" fmla="*/ 5 h 6"/>
                  <a:gd name="T6" fmla="*/ 0 w 4"/>
                  <a:gd name="T7" fmla="*/ 4 h 6"/>
                  <a:gd name="T8" fmla="*/ 0 w 4"/>
                  <a:gd name="T9" fmla="*/ 3 h 6"/>
                  <a:gd name="T10" fmla="*/ 1 w 4"/>
                  <a:gd name="T11" fmla="*/ 2 h 6"/>
                  <a:gd name="T12" fmla="*/ 1 w 4"/>
                  <a:gd name="T13" fmla="*/ 1 h 6"/>
                  <a:gd name="T14" fmla="*/ 2 w 4"/>
                  <a:gd name="T15" fmla="*/ 0 h 6"/>
                  <a:gd name="T16" fmla="*/ 3 w 4"/>
                  <a:gd name="T17" fmla="*/ 0 h 6"/>
                  <a:gd name="T18" fmla="*/ 3 w 4"/>
                  <a:gd name="T19" fmla="*/ 1 h 6"/>
                  <a:gd name="T20" fmla="*/ 4 w 4"/>
                  <a:gd name="T21" fmla="*/ 2 h 6"/>
                  <a:gd name="T22" fmla="*/ 4 w 4"/>
                  <a:gd name="T23" fmla="*/ 3 h 6"/>
                  <a:gd name="T24" fmla="*/ 3 w 4"/>
                  <a:gd name="T25" fmla="*/ 4 h 6"/>
                  <a:gd name="T26" fmla="*/ 3 w 4"/>
                  <a:gd name="T27" fmla="*/ 5 h 6"/>
                  <a:gd name="T28" fmla="*/ 2 w 4"/>
                  <a:gd name="T29" fmla="*/ 6 h 6"/>
                  <a:gd name="T30" fmla="*/ 1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0" y="6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68" name="Freeform 316"/>
              <p:cNvSpPr>
                <a:spLocks/>
              </p:cNvSpPr>
              <p:nvPr/>
            </p:nvSpPr>
            <p:spPr bwMode="auto">
              <a:xfrm>
                <a:off x="3954" y="1762"/>
                <a:ext cx="3" cy="6"/>
              </a:xfrm>
              <a:custGeom>
                <a:avLst/>
                <a:gdLst>
                  <a:gd name="T0" fmla="*/ 0 w 3"/>
                  <a:gd name="T1" fmla="*/ 6 h 6"/>
                  <a:gd name="T2" fmla="*/ 0 w 3"/>
                  <a:gd name="T3" fmla="*/ 6 h 6"/>
                  <a:gd name="T4" fmla="*/ 0 w 3"/>
                  <a:gd name="T5" fmla="*/ 5 h 6"/>
                  <a:gd name="T6" fmla="*/ 0 w 3"/>
                  <a:gd name="T7" fmla="*/ 4 h 6"/>
                  <a:gd name="T8" fmla="*/ 0 w 3"/>
                  <a:gd name="T9" fmla="*/ 3 h 6"/>
                  <a:gd name="T10" fmla="*/ 0 w 3"/>
                  <a:gd name="T11" fmla="*/ 2 h 6"/>
                  <a:gd name="T12" fmla="*/ 1 w 3"/>
                  <a:gd name="T13" fmla="*/ 1 h 6"/>
                  <a:gd name="T14" fmla="*/ 2 w 3"/>
                  <a:gd name="T15" fmla="*/ 0 h 6"/>
                  <a:gd name="T16" fmla="*/ 3 w 3"/>
                  <a:gd name="T17" fmla="*/ 0 h 6"/>
                  <a:gd name="T18" fmla="*/ 3 w 3"/>
                  <a:gd name="T19" fmla="*/ 1 h 6"/>
                  <a:gd name="T20" fmla="*/ 3 w 3"/>
                  <a:gd name="T21" fmla="*/ 2 h 6"/>
                  <a:gd name="T22" fmla="*/ 3 w 3"/>
                  <a:gd name="T23" fmla="*/ 3 h 6"/>
                  <a:gd name="T24" fmla="*/ 3 w 3"/>
                  <a:gd name="T25" fmla="*/ 4 h 6"/>
                  <a:gd name="T26" fmla="*/ 3 w 3"/>
                  <a:gd name="T27" fmla="*/ 5 h 6"/>
                  <a:gd name="T28" fmla="*/ 2 w 3"/>
                  <a:gd name="T29" fmla="*/ 6 h 6"/>
                  <a:gd name="T30" fmla="*/ 1 w 3"/>
                  <a:gd name="T31" fmla="*/ 6 h 6"/>
                  <a:gd name="T32" fmla="*/ 0 w 3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6">
                    <a:moveTo>
                      <a:pt x="0" y="6"/>
                    </a:moveTo>
                    <a:lnTo>
                      <a:pt x="0" y="6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69" name="Freeform 317"/>
              <p:cNvSpPr>
                <a:spLocks/>
              </p:cNvSpPr>
              <p:nvPr/>
            </p:nvSpPr>
            <p:spPr bwMode="auto">
              <a:xfrm>
                <a:off x="4063" y="1764"/>
                <a:ext cx="10" cy="13"/>
              </a:xfrm>
              <a:custGeom>
                <a:avLst/>
                <a:gdLst>
                  <a:gd name="T0" fmla="*/ 3 w 10"/>
                  <a:gd name="T1" fmla="*/ 11 h 13"/>
                  <a:gd name="T2" fmla="*/ 7 w 10"/>
                  <a:gd name="T3" fmla="*/ 3 h 13"/>
                  <a:gd name="T4" fmla="*/ 7 w 10"/>
                  <a:gd name="T5" fmla="*/ 0 h 13"/>
                  <a:gd name="T6" fmla="*/ 0 w 10"/>
                  <a:gd name="T7" fmla="*/ 13 h 13"/>
                  <a:gd name="T8" fmla="*/ 10 w 10"/>
                  <a:gd name="T9" fmla="*/ 13 h 13"/>
                  <a:gd name="T10" fmla="*/ 10 w 10"/>
                  <a:gd name="T11" fmla="*/ 11 h 13"/>
                  <a:gd name="T12" fmla="*/ 3 w 10"/>
                  <a:gd name="T13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3">
                    <a:moveTo>
                      <a:pt x="3" y="11"/>
                    </a:moveTo>
                    <a:lnTo>
                      <a:pt x="7" y="3"/>
                    </a:lnTo>
                    <a:lnTo>
                      <a:pt x="7" y="0"/>
                    </a:lnTo>
                    <a:lnTo>
                      <a:pt x="0" y="13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3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70" name="Freeform 318"/>
              <p:cNvSpPr>
                <a:spLocks/>
              </p:cNvSpPr>
              <p:nvPr/>
            </p:nvSpPr>
            <p:spPr bwMode="auto">
              <a:xfrm>
                <a:off x="4062" y="1763"/>
                <a:ext cx="3" cy="6"/>
              </a:xfrm>
              <a:custGeom>
                <a:avLst/>
                <a:gdLst>
                  <a:gd name="T0" fmla="*/ 1 w 3"/>
                  <a:gd name="T1" fmla="*/ 6 h 6"/>
                  <a:gd name="T2" fmla="*/ 2 w 3"/>
                  <a:gd name="T3" fmla="*/ 6 h 6"/>
                  <a:gd name="T4" fmla="*/ 2 w 3"/>
                  <a:gd name="T5" fmla="*/ 5 h 6"/>
                  <a:gd name="T6" fmla="*/ 3 w 3"/>
                  <a:gd name="T7" fmla="*/ 4 h 6"/>
                  <a:gd name="T8" fmla="*/ 3 w 3"/>
                  <a:gd name="T9" fmla="*/ 3 h 6"/>
                  <a:gd name="T10" fmla="*/ 3 w 3"/>
                  <a:gd name="T11" fmla="*/ 2 h 6"/>
                  <a:gd name="T12" fmla="*/ 3 w 3"/>
                  <a:gd name="T13" fmla="*/ 1 h 6"/>
                  <a:gd name="T14" fmla="*/ 2 w 3"/>
                  <a:gd name="T15" fmla="*/ 0 h 6"/>
                  <a:gd name="T16" fmla="*/ 2 w 3"/>
                  <a:gd name="T17" fmla="*/ 0 h 6"/>
                  <a:gd name="T18" fmla="*/ 1 w 3"/>
                  <a:gd name="T19" fmla="*/ 0 h 6"/>
                  <a:gd name="T20" fmla="*/ 0 w 3"/>
                  <a:gd name="T21" fmla="*/ 1 h 6"/>
                  <a:gd name="T22" fmla="*/ 0 w 3"/>
                  <a:gd name="T23" fmla="*/ 2 h 6"/>
                  <a:gd name="T24" fmla="*/ 0 w 3"/>
                  <a:gd name="T25" fmla="*/ 3 h 6"/>
                  <a:gd name="T26" fmla="*/ 0 w 3"/>
                  <a:gd name="T27" fmla="*/ 4 h 6"/>
                  <a:gd name="T28" fmla="*/ 0 w 3"/>
                  <a:gd name="T29" fmla="*/ 5 h 6"/>
                  <a:gd name="T30" fmla="*/ 0 w 3"/>
                  <a:gd name="T31" fmla="*/ 6 h 6"/>
                  <a:gd name="T32" fmla="*/ 1 w 3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lnTo>
                      <a:pt x="2" y="6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71" name="Freeform 319"/>
              <p:cNvSpPr>
                <a:spLocks/>
              </p:cNvSpPr>
              <p:nvPr/>
            </p:nvSpPr>
            <p:spPr bwMode="auto">
              <a:xfrm>
                <a:off x="4074" y="1763"/>
                <a:ext cx="4" cy="7"/>
              </a:xfrm>
              <a:custGeom>
                <a:avLst/>
                <a:gdLst>
                  <a:gd name="T0" fmla="*/ 2 w 4"/>
                  <a:gd name="T1" fmla="*/ 7 h 7"/>
                  <a:gd name="T2" fmla="*/ 2 w 4"/>
                  <a:gd name="T3" fmla="*/ 7 h 7"/>
                  <a:gd name="T4" fmla="*/ 3 w 4"/>
                  <a:gd name="T5" fmla="*/ 6 h 7"/>
                  <a:gd name="T6" fmla="*/ 3 w 4"/>
                  <a:gd name="T7" fmla="*/ 5 h 7"/>
                  <a:gd name="T8" fmla="*/ 4 w 4"/>
                  <a:gd name="T9" fmla="*/ 4 h 7"/>
                  <a:gd name="T10" fmla="*/ 4 w 4"/>
                  <a:gd name="T11" fmla="*/ 2 h 7"/>
                  <a:gd name="T12" fmla="*/ 4 w 4"/>
                  <a:gd name="T13" fmla="*/ 1 h 7"/>
                  <a:gd name="T14" fmla="*/ 3 w 4"/>
                  <a:gd name="T15" fmla="*/ 1 h 7"/>
                  <a:gd name="T16" fmla="*/ 2 w 4"/>
                  <a:gd name="T17" fmla="*/ 0 h 7"/>
                  <a:gd name="T18" fmla="*/ 2 w 4"/>
                  <a:gd name="T19" fmla="*/ 0 h 7"/>
                  <a:gd name="T20" fmla="*/ 1 w 4"/>
                  <a:gd name="T21" fmla="*/ 1 h 7"/>
                  <a:gd name="T22" fmla="*/ 1 w 4"/>
                  <a:gd name="T23" fmla="*/ 2 h 7"/>
                  <a:gd name="T24" fmla="*/ 0 w 4"/>
                  <a:gd name="T25" fmla="*/ 3 h 7"/>
                  <a:gd name="T26" fmla="*/ 0 w 4"/>
                  <a:gd name="T27" fmla="*/ 5 h 7"/>
                  <a:gd name="T28" fmla="*/ 0 w 4"/>
                  <a:gd name="T29" fmla="*/ 6 h 7"/>
                  <a:gd name="T30" fmla="*/ 1 w 4"/>
                  <a:gd name="T31" fmla="*/ 6 h 7"/>
                  <a:gd name="T32" fmla="*/ 2 w 4"/>
                  <a:gd name="T3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7">
                    <a:moveTo>
                      <a:pt x="2" y="7"/>
                    </a:moveTo>
                    <a:lnTo>
                      <a:pt x="2" y="7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</p:grpSp>
        <p:grpSp>
          <p:nvGrpSpPr>
            <p:cNvPr id="665" name="Group 374"/>
            <p:cNvGrpSpPr>
              <a:grpSpLocks/>
            </p:cNvGrpSpPr>
            <p:nvPr/>
          </p:nvGrpSpPr>
          <p:grpSpPr bwMode="auto">
            <a:xfrm>
              <a:off x="6665913" y="2746375"/>
              <a:ext cx="303213" cy="271463"/>
              <a:chOff x="4199" y="1730"/>
              <a:chExt cx="191" cy="171"/>
            </a:xfrm>
          </p:grpSpPr>
          <p:sp>
            <p:nvSpPr>
              <p:cNvPr id="672" name="Freeform 321"/>
              <p:cNvSpPr>
                <a:spLocks/>
              </p:cNvSpPr>
              <p:nvPr/>
            </p:nvSpPr>
            <p:spPr bwMode="auto">
              <a:xfrm>
                <a:off x="4362" y="1771"/>
                <a:ext cx="16" cy="17"/>
              </a:xfrm>
              <a:custGeom>
                <a:avLst/>
                <a:gdLst>
                  <a:gd name="T0" fmla="*/ 8 w 16"/>
                  <a:gd name="T1" fmla="*/ 17 h 17"/>
                  <a:gd name="T2" fmla="*/ 9 w 16"/>
                  <a:gd name="T3" fmla="*/ 16 h 17"/>
                  <a:gd name="T4" fmla="*/ 11 w 16"/>
                  <a:gd name="T5" fmla="*/ 16 h 17"/>
                  <a:gd name="T6" fmla="*/ 12 w 16"/>
                  <a:gd name="T7" fmla="*/ 15 h 17"/>
                  <a:gd name="T8" fmla="*/ 13 w 16"/>
                  <a:gd name="T9" fmla="*/ 14 h 17"/>
                  <a:gd name="T10" fmla="*/ 14 w 16"/>
                  <a:gd name="T11" fmla="*/ 13 h 17"/>
                  <a:gd name="T12" fmla="*/ 15 w 16"/>
                  <a:gd name="T13" fmla="*/ 11 h 17"/>
                  <a:gd name="T14" fmla="*/ 16 w 16"/>
                  <a:gd name="T15" fmla="*/ 10 h 17"/>
                  <a:gd name="T16" fmla="*/ 16 w 16"/>
                  <a:gd name="T17" fmla="*/ 8 h 17"/>
                  <a:gd name="T18" fmla="*/ 16 w 16"/>
                  <a:gd name="T19" fmla="*/ 6 h 17"/>
                  <a:gd name="T20" fmla="*/ 15 w 16"/>
                  <a:gd name="T21" fmla="*/ 5 h 17"/>
                  <a:gd name="T22" fmla="*/ 14 w 16"/>
                  <a:gd name="T23" fmla="*/ 3 h 17"/>
                  <a:gd name="T24" fmla="*/ 13 w 16"/>
                  <a:gd name="T25" fmla="*/ 2 h 17"/>
                  <a:gd name="T26" fmla="*/ 12 w 16"/>
                  <a:gd name="T27" fmla="*/ 1 h 17"/>
                  <a:gd name="T28" fmla="*/ 11 w 16"/>
                  <a:gd name="T29" fmla="*/ 0 h 17"/>
                  <a:gd name="T30" fmla="*/ 9 w 16"/>
                  <a:gd name="T31" fmla="*/ 0 h 17"/>
                  <a:gd name="T32" fmla="*/ 8 w 16"/>
                  <a:gd name="T33" fmla="*/ 0 h 17"/>
                  <a:gd name="T34" fmla="*/ 6 w 16"/>
                  <a:gd name="T35" fmla="*/ 0 h 17"/>
                  <a:gd name="T36" fmla="*/ 5 w 16"/>
                  <a:gd name="T37" fmla="*/ 0 h 17"/>
                  <a:gd name="T38" fmla="*/ 4 w 16"/>
                  <a:gd name="T39" fmla="*/ 1 h 17"/>
                  <a:gd name="T40" fmla="*/ 2 w 16"/>
                  <a:gd name="T41" fmla="*/ 2 h 17"/>
                  <a:gd name="T42" fmla="*/ 1 w 16"/>
                  <a:gd name="T43" fmla="*/ 3 h 17"/>
                  <a:gd name="T44" fmla="*/ 1 w 16"/>
                  <a:gd name="T45" fmla="*/ 5 h 17"/>
                  <a:gd name="T46" fmla="*/ 0 w 16"/>
                  <a:gd name="T47" fmla="*/ 6 h 17"/>
                  <a:gd name="T48" fmla="*/ 0 w 16"/>
                  <a:gd name="T49" fmla="*/ 8 h 17"/>
                  <a:gd name="T50" fmla="*/ 0 w 16"/>
                  <a:gd name="T51" fmla="*/ 10 h 17"/>
                  <a:gd name="T52" fmla="*/ 1 w 16"/>
                  <a:gd name="T53" fmla="*/ 11 h 17"/>
                  <a:gd name="T54" fmla="*/ 1 w 16"/>
                  <a:gd name="T55" fmla="*/ 13 h 17"/>
                  <a:gd name="T56" fmla="*/ 2 w 16"/>
                  <a:gd name="T57" fmla="*/ 14 h 17"/>
                  <a:gd name="T58" fmla="*/ 4 w 16"/>
                  <a:gd name="T59" fmla="*/ 15 h 17"/>
                  <a:gd name="T60" fmla="*/ 5 w 16"/>
                  <a:gd name="T61" fmla="*/ 16 h 17"/>
                  <a:gd name="T62" fmla="*/ 6 w 16"/>
                  <a:gd name="T63" fmla="*/ 16 h 17"/>
                  <a:gd name="T64" fmla="*/ 8 w 16"/>
                  <a:gd name="T6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lnTo>
                      <a:pt x="9" y="16"/>
                    </a:lnTo>
                    <a:lnTo>
                      <a:pt x="11" y="16"/>
                    </a:lnTo>
                    <a:lnTo>
                      <a:pt x="12" y="15"/>
                    </a:lnTo>
                    <a:lnTo>
                      <a:pt x="13" y="14"/>
                    </a:lnTo>
                    <a:lnTo>
                      <a:pt x="14" y="13"/>
                    </a:lnTo>
                    <a:lnTo>
                      <a:pt x="15" y="11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6" y="6"/>
                    </a:lnTo>
                    <a:lnTo>
                      <a:pt x="15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4" y="15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73" name="Freeform 322"/>
              <p:cNvSpPr>
                <a:spLocks/>
              </p:cNvSpPr>
              <p:nvPr/>
            </p:nvSpPr>
            <p:spPr bwMode="auto">
              <a:xfrm>
                <a:off x="4209" y="1732"/>
                <a:ext cx="86" cy="11"/>
              </a:xfrm>
              <a:custGeom>
                <a:avLst/>
                <a:gdLst>
                  <a:gd name="T0" fmla="*/ 86 w 86"/>
                  <a:gd name="T1" fmla="*/ 10 h 11"/>
                  <a:gd name="T2" fmla="*/ 43 w 86"/>
                  <a:gd name="T3" fmla="*/ 0 h 11"/>
                  <a:gd name="T4" fmla="*/ 0 w 86"/>
                  <a:gd name="T5" fmla="*/ 10 h 11"/>
                  <a:gd name="T6" fmla="*/ 0 w 86"/>
                  <a:gd name="T7" fmla="*/ 11 h 11"/>
                  <a:gd name="T8" fmla="*/ 43 w 86"/>
                  <a:gd name="T9" fmla="*/ 2 h 11"/>
                  <a:gd name="T10" fmla="*/ 86 w 86"/>
                  <a:gd name="T11" fmla="*/ 11 h 11"/>
                  <a:gd name="T12" fmla="*/ 86 w 86"/>
                  <a:gd name="T1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11">
                    <a:moveTo>
                      <a:pt x="86" y="10"/>
                    </a:moveTo>
                    <a:lnTo>
                      <a:pt x="43" y="0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43" y="2"/>
                    </a:lnTo>
                    <a:lnTo>
                      <a:pt x="86" y="11"/>
                    </a:lnTo>
                    <a:lnTo>
                      <a:pt x="8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74" name="Rectangle 323"/>
              <p:cNvSpPr>
                <a:spLocks noChangeArrowheads="1"/>
              </p:cNvSpPr>
              <p:nvPr/>
            </p:nvSpPr>
            <p:spPr bwMode="auto">
              <a:xfrm>
                <a:off x="4203" y="1748"/>
                <a:ext cx="102" cy="10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75" name="Rectangle 324"/>
              <p:cNvSpPr>
                <a:spLocks noChangeArrowheads="1"/>
              </p:cNvSpPr>
              <p:nvPr/>
            </p:nvSpPr>
            <p:spPr bwMode="auto">
              <a:xfrm>
                <a:off x="4206" y="1750"/>
                <a:ext cx="97" cy="10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76" name="Rectangle 325"/>
              <p:cNvSpPr>
                <a:spLocks noChangeArrowheads="1"/>
              </p:cNvSpPr>
              <p:nvPr/>
            </p:nvSpPr>
            <p:spPr bwMode="auto">
              <a:xfrm>
                <a:off x="4215" y="1847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77" name="Rectangle 326"/>
              <p:cNvSpPr>
                <a:spLocks noChangeArrowheads="1"/>
              </p:cNvSpPr>
              <p:nvPr/>
            </p:nvSpPr>
            <p:spPr bwMode="auto">
              <a:xfrm>
                <a:off x="4239" y="1847"/>
                <a:ext cx="13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78" name="Rectangle 327"/>
              <p:cNvSpPr>
                <a:spLocks noChangeArrowheads="1"/>
              </p:cNvSpPr>
              <p:nvPr/>
            </p:nvSpPr>
            <p:spPr bwMode="auto">
              <a:xfrm>
                <a:off x="4262" y="1847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79" name="Rectangle 328"/>
              <p:cNvSpPr>
                <a:spLocks noChangeArrowheads="1"/>
              </p:cNvSpPr>
              <p:nvPr/>
            </p:nvSpPr>
            <p:spPr bwMode="auto">
              <a:xfrm>
                <a:off x="4286" y="1847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80" name="Rectangle 329"/>
              <p:cNvSpPr>
                <a:spLocks noChangeArrowheads="1"/>
              </p:cNvSpPr>
              <p:nvPr/>
            </p:nvSpPr>
            <p:spPr bwMode="auto">
              <a:xfrm>
                <a:off x="4215" y="1841"/>
                <a:ext cx="85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81" name="Rectangle 330"/>
              <p:cNvSpPr>
                <a:spLocks noChangeArrowheads="1"/>
              </p:cNvSpPr>
              <p:nvPr/>
            </p:nvSpPr>
            <p:spPr bwMode="auto">
              <a:xfrm>
                <a:off x="4208" y="1839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82" name="Rectangle 331"/>
              <p:cNvSpPr>
                <a:spLocks noChangeArrowheads="1"/>
              </p:cNvSpPr>
              <p:nvPr/>
            </p:nvSpPr>
            <p:spPr bwMode="auto">
              <a:xfrm>
                <a:off x="4215" y="1817"/>
                <a:ext cx="8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83" name="Rectangle 332"/>
              <p:cNvSpPr>
                <a:spLocks noChangeArrowheads="1"/>
              </p:cNvSpPr>
              <p:nvPr/>
            </p:nvSpPr>
            <p:spPr bwMode="auto">
              <a:xfrm>
                <a:off x="4208" y="1815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84" name="Rectangle 333"/>
              <p:cNvSpPr>
                <a:spLocks noChangeArrowheads="1"/>
              </p:cNvSpPr>
              <p:nvPr/>
            </p:nvSpPr>
            <p:spPr bwMode="auto">
              <a:xfrm>
                <a:off x="4215" y="1792"/>
                <a:ext cx="85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85" name="Rectangle 334"/>
              <p:cNvSpPr>
                <a:spLocks noChangeArrowheads="1"/>
              </p:cNvSpPr>
              <p:nvPr/>
            </p:nvSpPr>
            <p:spPr bwMode="auto">
              <a:xfrm>
                <a:off x="4208" y="1790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86" name="Rectangle 335"/>
              <p:cNvSpPr>
                <a:spLocks noChangeArrowheads="1"/>
              </p:cNvSpPr>
              <p:nvPr/>
            </p:nvSpPr>
            <p:spPr bwMode="auto">
              <a:xfrm>
                <a:off x="4215" y="1767"/>
                <a:ext cx="85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87" name="Rectangle 336"/>
              <p:cNvSpPr>
                <a:spLocks noChangeArrowheads="1"/>
              </p:cNvSpPr>
              <p:nvPr/>
            </p:nvSpPr>
            <p:spPr bwMode="auto">
              <a:xfrm>
                <a:off x="4208" y="1765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88" name="Rectangle 337"/>
              <p:cNvSpPr>
                <a:spLocks noChangeArrowheads="1"/>
              </p:cNvSpPr>
              <p:nvPr/>
            </p:nvSpPr>
            <p:spPr bwMode="auto">
              <a:xfrm>
                <a:off x="4218" y="1780"/>
                <a:ext cx="8" cy="6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89" name="Rectangle 338"/>
              <p:cNvSpPr>
                <a:spLocks noChangeArrowheads="1"/>
              </p:cNvSpPr>
              <p:nvPr/>
            </p:nvSpPr>
            <p:spPr bwMode="auto">
              <a:xfrm>
                <a:off x="4220" y="1782"/>
                <a:ext cx="5" cy="59"/>
              </a:xfrm>
              <a:prstGeom prst="rect">
                <a:avLst/>
              </a:prstGeom>
              <a:solidFill>
                <a:srgbClr val="FF2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90" name="Rectangle 339"/>
              <p:cNvSpPr>
                <a:spLocks noChangeArrowheads="1"/>
              </p:cNvSpPr>
              <p:nvPr/>
            </p:nvSpPr>
            <p:spPr bwMode="auto">
              <a:xfrm>
                <a:off x="4242" y="1800"/>
                <a:ext cx="8" cy="4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91" name="Rectangle 340"/>
              <p:cNvSpPr>
                <a:spLocks noChangeArrowheads="1"/>
              </p:cNvSpPr>
              <p:nvPr/>
            </p:nvSpPr>
            <p:spPr bwMode="auto">
              <a:xfrm>
                <a:off x="4243" y="1802"/>
                <a:ext cx="5" cy="39"/>
              </a:xfrm>
              <a:prstGeom prst="rect">
                <a:avLst/>
              </a:prstGeom>
              <a:solidFill>
                <a:srgbClr val="B2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92" name="Rectangle 341"/>
              <p:cNvSpPr>
                <a:spLocks noChangeArrowheads="1"/>
              </p:cNvSpPr>
              <p:nvPr/>
            </p:nvSpPr>
            <p:spPr bwMode="auto">
              <a:xfrm>
                <a:off x="4265" y="1811"/>
                <a:ext cx="8" cy="3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93" name="Rectangle 342"/>
              <p:cNvSpPr>
                <a:spLocks noChangeArrowheads="1"/>
              </p:cNvSpPr>
              <p:nvPr/>
            </p:nvSpPr>
            <p:spPr bwMode="auto">
              <a:xfrm>
                <a:off x="4266" y="1813"/>
                <a:ext cx="5" cy="28"/>
              </a:xfrm>
              <a:prstGeom prst="rect">
                <a:avLst/>
              </a:prstGeom>
              <a:solidFill>
                <a:srgbClr val="FFAF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94" name="Rectangle 343"/>
              <p:cNvSpPr>
                <a:spLocks noChangeArrowheads="1"/>
              </p:cNvSpPr>
              <p:nvPr/>
            </p:nvSpPr>
            <p:spPr bwMode="auto">
              <a:xfrm>
                <a:off x="4289" y="1772"/>
                <a:ext cx="8" cy="7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95" name="Rectangle 344"/>
              <p:cNvSpPr>
                <a:spLocks noChangeArrowheads="1"/>
              </p:cNvSpPr>
              <p:nvPr/>
            </p:nvSpPr>
            <p:spPr bwMode="auto">
              <a:xfrm>
                <a:off x="4291" y="1773"/>
                <a:ext cx="4" cy="68"/>
              </a:xfrm>
              <a:prstGeom prst="rect">
                <a:avLst/>
              </a:prstGeom>
              <a:solidFill>
                <a:srgbClr val="FF6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96" name="Rectangle 345"/>
              <p:cNvSpPr>
                <a:spLocks noChangeArrowheads="1"/>
              </p:cNvSpPr>
              <p:nvPr/>
            </p:nvSpPr>
            <p:spPr bwMode="auto">
              <a:xfrm>
                <a:off x="4200" y="1855"/>
                <a:ext cx="108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97" name="Rectangle 346"/>
              <p:cNvSpPr>
                <a:spLocks noChangeArrowheads="1"/>
              </p:cNvSpPr>
              <p:nvPr/>
            </p:nvSpPr>
            <p:spPr bwMode="auto">
              <a:xfrm>
                <a:off x="4202" y="1857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98" name="Rectangle 347"/>
              <p:cNvSpPr>
                <a:spLocks noChangeArrowheads="1"/>
              </p:cNvSpPr>
              <p:nvPr/>
            </p:nvSpPr>
            <p:spPr bwMode="auto">
              <a:xfrm>
                <a:off x="4199" y="1741"/>
                <a:ext cx="109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99" name="Rectangle 348"/>
              <p:cNvSpPr>
                <a:spLocks noChangeArrowheads="1"/>
              </p:cNvSpPr>
              <p:nvPr/>
            </p:nvSpPr>
            <p:spPr bwMode="auto">
              <a:xfrm>
                <a:off x="4202" y="1743"/>
                <a:ext cx="104" cy="5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00" name="Freeform 349"/>
              <p:cNvSpPr>
                <a:spLocks/>
              </p:cNvSpPr>
              <p:nvPr/>
            </p:nvSpPr>
            <p:spPr bwMode="auto">
              <a:xfrm>
                <a:off x="4249" y="1730"/>
                <a:ext cx="7" cy="7"/>
              </a:xfrm>
              <a:custGeom>
                <a:avLst/>
                <a:gdLst>
                  <a:gd name="T0" fmla="*/ 3 w 7"/>
                  <a:gd name="T1" fmla="*/ 7 h 7"/>
                  <a:gd name="T2" fmla="*/ 4 w 7"/>
                  <a:gd name="T3" fmla="*/ 7 h 7"/>
                  <a:gd name="T4" fmla="*/ 5 w 7"/>
                  <a:gd name="T5" fmla="*/ 7 h 7"/>
                  <a:gd name="T6" fmla="*/ 5 w 7"/>
                  <a:gd name="T7" fmla="*/ 6 h 7"/>
                  <a:gd name="T8" fmla="*/ 6 w 7"/>
                  <a:gd name="T9" fmla="*/ 6 h 7"/>
                  <a:gd name="T10" fmla="*/ 6 w 7"/>
                  <a:gd name="T11" fmla="*/ 5 h 7"/>
                  <a:gd name="T12" fmla="*/ 6 w 7"/>
                  <a:gd name="T13" fmla="*/ 5 h 7"/>
                  <a:gd name="T14" fmla="*/ 7 w 7"/>
                  <a:gd name="T15" fmla="*/ 4 h 7"/>
                  <a:gd name="T16" fmla="*/ 7 w 7"/>
                  <a:gd name="T17" fmla="*/ 3 h 7"/>
                  <a:gd name="T18" fmla="*/ 7 w 7"/>
                  <a:gd name="T19" fmla="*/ 3 h 7"/>
                  <a:gd name="T20" fmla="*/ 6 w 7"/>
                  <a:gd name="T21" fmla="*/ 2 h 7"/>
                  <a:gd name="T22" fmla="*/ 6 w 7"/>
                  <a:gd name="T23" fmla="*/ 1 h 7"/>
                  <a:gd name="T24" fmla="*/ 6 w 7"/>
                  <a:gd name="T25" fmla="*/ 1 h 7"/>
                  <a:gd name="T26" fmla="*/ 5 w 7"/>
                  <a:gd name="T27" fmla="*/ 0 h 7"/>
                  <a:gd name="T28" fmla="*/ 5 w 7"/>
                  <a:gd name="T29" fmla="*/ 0 h 7"/>
                  <a:gd name="T30" fmla="*/ 4 w 7"/>
                  <a:gd name="T31" fmla="*/ 0 h 7"/>
                  <a:gd name="T32" fmla="*/ 3 w 7"/>
                  <a:gd name="T33" fmla="*/ 0 h 7"/>
                  <a:gd name="T34" fmla="*/ 2 w 7"/>
                  <a:gd name="T35" fmla="*/ 0 h 7"/>
                  <a:gd name="T36" fmla="*/ 2 w 7"/>
                  <a:gd name="T37" fmla="*/ 0 h 7"/>
                  <a:gd name="T38" fmla="*/ 1 w 7"/>
                  <a:gd name="T39" fmla="*/ 0 h 7"/>
                  <a:gd name="T40" fmla="*/ 1 w 7"/>
                  <a:gd name="T41" fmla="*/ 1 h 7"/>
                  <a:gd name="T42" fmla="*/ 0 w 7"/>
                  <a:gd name="T43" fmla="*/ 1 h 7"/>
                  <a:gd name="T44" fmla="*/ 0 w 7"/>
                  <a:gd name="T45" fmla="*/ 2 h 7"/>
                  <a:gd name="T46" fmla="*/ 0 w 7"/>
                  <a:gd name="T47" fmla="*/ 3 h 7"/>
                  <a:gd name="T48" fmla="*/ 0 w 7"/>
                  <a:gd name="T49" fmla="*/ 3 h 7"/>
                  <a:gd name="T50" fmla="*/ 0 w 7"/>
                  <a:gd name="T51" fmla="*/ 4 h 7"/>
                  <a:gd name="T52" fmla="*/ 0 w 7"/>
                  <a:gd name="T53" fmla="*/ 5 h 7"/>
                  <a:gd name="T54" fmla="*/ 0 w 7"/>
                  <a:gd name="T55" fmla="*/ 5 h 7"/>
                  <a:gd name="T56" fmla="*/ 1 w 7"/>
                  <a:gd name="T57" fmla="*/ 6 h 7"/>
                  <a:gd name="T58" fmla="*/ 1 w 7"/>
                  <a:gd name="T59" fmla="*/ 6 h 7"/>
                  <a:gd name="T60" fmla="*/ 2 w 7"/>
                  <a:gd name="T61" fmla="*/ 7 h 7"/>
                  <a:gd name="T62" fmla="*/ 2 w 7"/>
                  <a:gd name="T63" fmla="*/ 7 h 7"/>
                  <a:gd name="T64" fmla="*/ 3 w 7"/>
                  <a:gd name="T6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" h="7">
                    <a:moveTo>
                      <a:pt x="3" y="7"/>
                    </a:moveTo>
                    <a:lnTo>
                      <a:pt x="4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01" name="Freeform 350"/>
              <p:cNvSpPr>
                <a:spLocks/>
              </p:cNvSpPr>
              <p:nvPr/>
            </p:nvSpPr>
            <p:spPr bwMode="auto">
              <a:xfrm>
                <a:off x="4250" y="1731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3 w 4"/>
                  <a:gd name="T3" fmla="*/ 4 h 5"/>
                  <a:gd name="T4" fmla="*/ 4 w 4"/>
                  <a:gd name="T5" fmla="*/ 4 h 5"/>
                  <a:gd name="T6" fmla="*/ 4 w 4"/>
                  <a:gd name="T7" fmla="*/ 3 h 5"/>
                  <a:gd name="T8" fmla="*/ 4 w 4"/>
                  <a:gd name="T9" fmla="*/ 2 h 5"/>
                  <a:gd name="T10" fmla="*/ 4 w 4"/>
                  <a:gd name="T11" fmla="*/ 2 h 5"/>
                  <a:gd name="T12" fmla="*/ 4 w 4"/>
                  <a:gd name="T13" fmla="*/ 1 h 5"/>
                  <a:gd name="T14" fmla="*/ 3 w 4"/>
                  <a:gd name="T15" fmla="*/ 0 h 5"/>
                  <a:gd name="T16" fmla="*/ 2 w 4"/>
                  <a:gd name="T17" fmla="*/ 0 h 5"/>
                  <a:gd name="T18" fmla="*/ 1 w 4"/>
                  <a:gd name="T19" fmla="*/ 0 h 5"/>
                  <a:gd name="T20" fmla="*/ 0 w 4"/>
                  <a:gd name="T21" fmla="*/ 1 h 5"/>
                  <a:gd name="T22" fmla="*/ 0 w 4"/>
                  <a:gd name="T23" fmla="*/ 2 h 5"/>
                  <a:gd name="T24" fmla="*/ 0 w 4"/>
                  <a:gd name="T25" fmla="*/ 2 h 5"/>
                  <a:gd name="T26" fmla="*/ 0 w 4"/>
                  <a:gd name="T27" fmla="*/ 3 h 5"/>
                  <a:gd name="T28" fmla="*/ 0 w 4"/>
                  <a:gd name="T29" fmla="*/ 4 h 5"/>
                  <a:gd name="T30" fmla="*/ 1 w 4"/>
                  <a:gd name="T31" fmla="*/ 4 h 5"/>
                  <a:gd name="T32" fmla="*/ 2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02" name="Freeform 351"/>
              <p:cNvSpPr>
                <a:spLocks/>
              </p:cNvSpPr>
              <p:nvPr/>
            </p:nvSpPr>
            <p:spPr bwMode="auto">
              <a:xfrm>
                <a:off x="4300" y="1794"/>
                <a:ext cx="90" cy="107"/>
              </a:xfrm>
              <a:custGeom>
                <a:avLst/>
                <a:gdLst>
                  <a:gd name="T0" fmla="*/ 76 w 90"/>
                  <a:gd name="T1" fmla="*/ 35 h 107"/>
                  <a:gd name="T2" fmla="*/ 78 w 90"/>
                  <a:gd name="T3" fmla="*/ 34 h 107"/>
                  <a:gd name="T4" fmla="*/ 83 w 90"/>
                  <a:gd name="T5" fmla="*/ 31 h 107"/>
                  <a:gd name="T6" fmla="*/ 85 w 90"/>
                  <a:gd name="T7" fmla="*/ 29 h 107"/>
                  <a:gd name="T8" fmla="*/ 86 w 90"/>
                  <a:gd name="T9" fmla="*/ 27 h 107"/>
                  <a:gd name="T10" fmla="*/ 87 w 90"/>
                  <a:gd name="T11" fmla="*/ 19 h 107"/>
                  <a:gd name="T12" fmla="*/ 87 w 90"/>
                  <a:gd name="T13" fmla="*/ 17 h 107"/>
                  <a:gd name="T14" fmla="*/ 84 w 90"/>
                  <a:gd name="T15" fmla="*/ 12 h 107"/>
                  <a:gd name="T16" fmla="*/ 80 w 90"/>
                  <a:gd name="T17" fmla="*/ 6 h 107"/>
                  <a:gd name="T18" fmla="*/ 74 w 90"/>
                  <a:gd name="T19" fmla="*/ 2 h 107"/>
                  <a:gd name="T20" fmla="*/ 71 w 90"/>
                  <a:gd name="T21" fmla="*/ 1 h 107"/>
                  <a:gd name="T22" fmla="*/ 69 w 90"/>
                  <a:gd name="T23" fmla="*/ 0 h 107"/>
                  <a:gd name="T24" fmla="*/ 65 w 90"/>
                  <a:gd name="T25" fmla="*/ 0 h 107"/>
                  <a:gd name="T26" fmla="*/ 56 w 90"/>
                  <a:gd name="T27" fmla="*/ 0 h 107"/>
                  <a:gd name="T28" fmla="*/ 47 w 90"/>
                  <a:gd name="T29" fmla="*/ 0 h 107"/>
                  <a:gd name="T30" fmla="*/ 43 w 90"/>
                  <a:gd name="T31" fmla="*/ 0 h 107"/>
                  <a:gd name="T32" fmla="*/ 40 w 90"/>
                  <a:gd name="T33" fmla="*/ 1 h 107"/>
                  <a:gd name="T34" fmla="*/ 37 w 90"/>
                  <a:gd name="T35" fmla="*/ 1 h 107"/>
                  <a:gd name="T36" fmla="*/ 33 w 90"/>
                  <a:gd name="T37" fmla="*/ 4 h 107"/>
                  <a:gd name="T38" fmla="*/ 30 w 90"/>
                  <a:gd name="T39" fmla="*/ 7 h 107"/>
                  <a:gd name="T40" fmla="*/ 25 w 90"/>
                  <a:gd name="T41" fmla="*/ 15 h 107"/>
                  <a:gd name="T42" fmla="*/ 23 w 90"/>
                  <a:gd name="T43" fmla="*/ 20 h 107"/>
                  <a:gd name="T44" fmla="*/ 5 w 90"/>
                  <a:gd name="T45" fmla="*/ 14 h 107"/>
                  <a:gd name="T46" fmla="*/ 4 w 90"/>
                  <a:gd name="T47" fmla="*/ 11 h 107"/>
                  <a:gd name="T48" fmla="*/ 2 w 90"/>
                  <a:gd name="T49" fmla="*/ 11 h 107"/>
                  <a:gd name="T50" fmla="*/ 0 w 90"/>
                  <a:gd name="T51" fmla="*/ 15 h 107"/>
                  <a:gd name="T52" fmla="*/ 3 w 90"/>
                  <a:gd name="T53" fmla="*/ 25 h 107"/>
                  <a:gd name="T54" fmla="*/ 7 w 90"/>
                  <a:gd name="T55" fmla="*/ 26 h 107"/>
                  <a:gd name="T56" fmla="*/ 9 w 90"/>
                  <a:gd name="T57" fmla="*/ 28 h 107"/>
                  <a:gd name="T58" fmla="*/ 14 w 90"/>
                  <a:gd name="T59" fmla="*/ 30 h 107"/>
                  <a:gd name="T60" fmla="*/ 19 w 90"/>
                  <a:gd name="T61" fmla="*/ 31 h 107"/>
                  <a:gd name="T62" fmla="*/ 23 w 90"/>
                  <a:gd name="T63" fmla="*/ 32 h 107"/>
                  <a:gd name="T64" fmla="*/ 27 w 90"/>
                  <a:gd name="T65" fmla="*/ 31 h 107"/>
                  <a:gd name="T66" fmla="*/ 32 w 90"/>
                  <a:gd name="T67" fmla="*/ 28 h 107"/>
                  <a:gd name="T68" fmla="*/ 19 w 90"/>
                  <a:gd name="T69" fmla="*/ 79 h 107"/>
                  <a:gd name="T70" fmla="*/ 34 w 90"/>
                  <a:gd name="T71" fmla="*/ 94 h 107"/>
                  <a:gd name="T72" fmla="*/ 41 w 90"/>
                  <a:gd name="T73" fmla="*/ 100 h 107"/>
                  <a:gd name="T74" fmla="*/ 36 w 90"/>
                  <a:gd name="T75" fmla="*/ 102 h 107"/>
                  <a:gd name="T76" fmla="*/ 32 w 90"/>
                  <a:gd name="T77" fmla="*/ 105 h 107"/>
                  <a:gd name="T78" fmla="*/ 50 w 90"/>
                  <a:gd name="T79" fmla="*/ 107 h 107"/>
                  <a:gd name="T80" fmla="*/ 53 w 90"/>
                  <a:gd name="T81" fmla="*/ 101 h 107"/>
                  <a:gd name="T82" fmla="*/ 51 w 90"/>
                  <a:gd name="T83" fmla="*/ 96 h 107"/>
                  <a:gd name="T84" fmla="*/ 50 w 90"/>
                  <a:gd name="T85" fmla="*/ 84 h 107"/>
                  <a:gd name="T86" fmla="*/ 60 w 90"/>
                  <a:gd name="T87" fmla="*/ 87 h 107"/>
                  <a:gd name="T88" fmla="*/ 61 w 90"/>
                  <a:gd name="T89" fmla="*/ 96 h 107"/>
                  <a:gd name="T90" fmla="*/ 59 w 90"/>
                  <a:gd name="T91" fmla="*/ 101 h 107"/>
                  <a:gd name="T92" fmla="*/ 58 w 90"/>
                  <a:gd name="T93" fmla="*/ 105 h 107"/>
                  <a:gd name="T94" fmla="*/ 62 w 90"/>
                  <a:gd name="T95" fmla="*/ 104 h 107"/>
                  <a:gd name="T96" fmla="*/ 80 w 90"/>
                  <a:gd name="T97" fmla="*/ 104 h 107"/>
                  <a:gd name="T98" fmla="*/ 75 w 90"/>
                  <a:gd name="T99" fmla="*/ 101 h 107"/>
                  <a:gd name="T100" fmla="*/ 73 w 90"/>
                  <a:gd name="T101" fmla="*/ 100 h 107"/>
                  <a:gd name="T102" fmla="*/ 80 w 90"/>
                  <a:gd name="T103" fmla="*/ 9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107">
                    <a:moveTo>
                      <a:pt x="82" y="79"/>
                    </a:moveTo>
                    <a:lnTo>
                      <a:pt x="90" y="80"/>
                    </a:lnTo>
                    <a:lnTo>
                      <a:pt x="76" y="43"/>
                    </a:lnTo>
                    <a:lnTo>
                      <a:pt x="76" y="35"/>
                    </a:lnTo>
                    <a:lnTo>
                      <a:pt x="76" y="35"/>
                    </a:lnTo>
                    <a:lnTo>
                      <a:pt x="76" y="34"/>
                    </a:lnTo>
                    <a:lnTo>
                      <a:pt x="77" y="34"/>
                    </a:lnTo>
                    <a:lnTo>
                      <a:pt x="78" y="34"/>
                    </a:lnTo>
                    <a:lnTo>
                      <a:pt x="79" y="33"/>
                    </a:lnTo>
                    <a:lnTo>
                      <a:pt x="80" y="33"/>
                    </a:lnTo>
                    <a:lnTo>
                      <a:pt x="82" y="32"/>
                    </a:lnTo>
                    <a:lnTo>
                      <a:pt x="83" y="31"/>
                    </a:lnTo>
                    <a:lnTo>
                      <a:pt x="84" y="30"/>
                    </a:lnTo>
                    <a:lnTo>
                      <a:pt x="84" y="30"/>
                    </a:lnTo>
                    <a:lnTo>
                      <a:pt x="85" y="30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6" y="28"/>
                    </a:lnTo>
                    <a:lnTo>
                      <a:pt x="86" y="28"/>
                    </a:lnTo>
                    <a:lnTo>
                      <a:pt x="86" y="27"/>
                    </a:lnTo>
                    <a:lnTo>
                      <a:pt x="87" y="25"/>
                    </a:lnTo>
                    <a:lnTo>
                      <a:pt x="87" y="23"/>
                    </a:lnTo>
                    <a:lnTo>
                      <a:pt x="87" y="21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7" y="18"/>
                    </a:lnTo>
                    <a:lnTo>
                      <a:pt x="87" y="18"/>
                    </a:lnTo>
                    <a:lnTo>
                      <a:pt x="87" y="17"/>
                    </a:lnTo>
                    <a:lnTo>
                      <a:pt x="86" y="16"/>
                    </a:lnTo>
                    <a:lnTo>
                      <a:pt x="86" y="14"/>
                    </a:lnTo>
                    <a:lnTo>
                      <a:pt x="85" y="13"/>
                    </a:lnTo>
                    <a:lnTo>
                      <a:pt x="84" y="12"/>
                    </a:lnTo>
                    <a:lnTo>
                      <a:pt x="83" y="10"/>
                    </a:lnTo>
                    <a:lnTo>
                      <a:pt x="82" y="9"/>
                    </a:lnTo>
                    <a:lnTo>
                      <a:pt x="81" y="7"/>
                    </a:lnTo>
                    <a:lnTo>
                      <a:pt x="80" y="6"/>
                    </a:lnTo>
                    <a:lnTo>
                      <a:pt x="79" y="4"/>
                    </a:lnTo>
                    <a:lnTo>
                      <a:pt x="77" y="3"/>
                    </a:lnTo>
                    <a:lnTo>
                      <a:pt x="76" y="2"/>
                    </a:lnTo>
                    <a:lnTo>
                      <a:pt x="74" y="2"/>
                    </a:lnTo>
                    <a:lnTo>
                      <a:pt x="74" y="1"/>
                    </a:lnTo>
                    <a:lnTo>
                      <a:pt x="73" y="1"/>
                    </a:lnTo>
                    <a:lnTo>
                      <a:pt x="72" y="1"/>
                    </a:lnTo>
                    <a:lnTo>
                      <a:pt x="71" y="1"/>
                    </a:lnTo>
                    <a:lnTo>
                      <a:pt x="70" y="1"/>
                    </a:lnTo>
                    <a:lnTo>
                      <a:pt x="70" y="0"/>
                    </a:lnTo>
                    <a:lnTo>
                      <a:pt x="69" y="0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1" y="0"/>
                    </a:lnTo>
                    <a:lnTo>
                      <a:pt x="40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8" y="1"/>
                    </a:lnTo>
                    <a:lnTo>
                      <a:pt x="37" y="1"/>
                    </a:lnTo>
                    <a:lnTo>
                      <a:pt x="36" y="2"/>
                    </a:lnTo>
                    <a:lnTo>
                      <a:pt x="35" y="3"/>
                    </a:lnTo>
                    <a:lnTo>
                      <a:pt x="34" y="4"/>
                    </a:lnTo>
                    <a:lnTo>
                      <a:pt x="33" y="4"/>
                    </a:lnTo>
                    <a:lnTo>
                      <a:pt x="32" y="5"/>
                    </a:lnTo>
                    <a:lnTo>
                      <a:pt x="31" y="6"/>
                    </a:lnTo>
                    <a:lnTo>
                      <a:pt x="31" y="7"/>
                    </a:lnTo>
                    <a:lnTo>
                      <a:pt x="30" y="7"/>
                    </a:lnTo>
                    <a:lnTo>
                      <a:pt x="29" y="9"/>
                    </a:lnTo>
                    <a:lnTo>
                      <a:pt x="28" y="11"/>
                    </a:lnTo>
                    <a:lnTo>
                      <a:pt x="26" y="13"/>
                    </a:lnTo>
                    <a:lnTo>
                      <a:pt x="25" y="15"/>
                    </a:lnTo>
                    <a:lnTo>
                      <a:pt x="24" y="16"/>
                    </a:lnTo>
                    <a:lnTo>
                      <a:pt x="24" y="18"/>
                    </a:lnTo>
                    <a:lnTo>
                      <a:pt x="23" y="19"/>
                    </a:lnTo>
                    <a:lnTo>
                      <a:pt x="23" y="20"/>
                    </a:lnTo>
                    <a:lnTo>
                      <a:pt x="8" y="18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3" y="25"/>
                    </a:lnTo>
                    <a:lnTo>
                      <a:pt x="4" y="25"/>
                    </a:lnTo>
                    <a:lnTo>
                      <a:pt x="5" y="26"/>
                    </a:lnTo>
                    <a:lnTo>
                      <a:pt x="6" y="26"/>
                    </a:lnTo>
                    <a:lnTo>
                      <a:pt x="7" y="26"/>
                    </a:lnTo>
                    <a:lnTo>
                      <a:pt x="7" y="27"/>
                    </a:lnTo>
                    <a:lnTo>
                      <a:pt x="8" y="27"/>
                    </a:lnTo>
                    <a:lnTo>
                      <a:pt x="8" y="27"/>
                    </a:lnTo>
                    <a:lnTo>
                      <a:pt x="9" y="28"/>
                    </a:lnTo>
                    <a:lnTo>
                      <a:pt x="10" y="28"/>
                    </a:lnTo>
                    <a:lnTo>
                      <a:pt x="11" y="29"/>
                    </a:lnTo>
                    <a:lnTo>
                      <a:pt x="13" y="29"/>
                    </a:lnTo>
                    <a:lnTo>
                      <a:pt x="14" y="30"/>
                    </a:lnTo>
                    <a:lnTo>
                      <a:pt x="15" y="30"/>
                    </a:lnTo>
                    <a:lnTo>
                      <a:pt x="16" y="30"/>
                    </a:lnTo>
                    <a:lnTo>
                      <a:pt x="17" y="31"/>
                    </a:lnTo>
                    <a:lnTo>
                      <a:pt x="19" y="31"/>
                    </a:lnTo>
                    <a:lnTo>
                      <a:pt x="20" y="31"/>
                    </a:lnTo>
                    <a:lnTo>
                      <a:pt x="21" y="32"/>
                    </a:lnTo>
                    <a:lnTo>
                      <a:pt x="22" y="32"/>
                    </a:lnTo>
                    <a:lnTo>
                      <a:pt x="23" y="32"/>
                    </a:lnTo>
                    <a:lnTo>
                      <a:pt x="24" y="32"/>
                    </a:lnTo>
                    <a:lnTo>
                      <a:pt x="25" y="32"/>
                    </a:lnTo>
                    <a:lnTo>
                      <a:pt x="26" y="31"/>
                    </a:lnTo>
                    <a:lnTo>
                      <a:pt x="27" y="31"/>
                    </a:lnTo>
                    <a:lnTo>
                      <a:pt x="29" y="31"/>
                    </a:lnTo>
                    <a:lnTo>
                      <a:pt x="30" y="30"/>
                    </a:lnTo>
                    <a:lnTo>
                      <a:pt x="31" y="29"/>
                    </a:lnTo>
                    <a:lnTo>
                      <a:pt x="32" y="28"/>
                    </a:lnTo>
                    <a:lnTo>
                      <a:pt x="34" y="27"/>
                    </a:lnTo>
                    <a:lnTo>
                      <a:pt x="35" y="26"/>
                    </a:lnTo>
                    <a:lnTo>
                      <a:pt x="35" y="40"/>
                    </a:lnTo>
                    <a:lnTo>
                      <a:pt x="19" y="79"/>
                    </a:lnTo>
                    <a:lnTo>
                      <a:pt x="28" y="80"/>
                    </a:lnTo>
                    <a:lnTo>
                      <a:pt x="30" y="86"/>
                    </a:lnTo>
                    <a:lnTo>
                      <a:pt x="31" y="90"/>
                    </a:lnTo>
                    <a:lnTo>
                      <a:pt x="34" y="94"/>
                    </a:lnTo>
                    <a:lnTo>
                      <a:pt x="36" y="97"/>
                    </a:lnTo>
                    <a:lnTo>
                      <a:pt x="38" y="99"/>
                    </a:lnTo>
                    <a:lnTo>
                      <a:pt x="40" y="100"/>
                    </a:lnTo>
                    <a:lnTo>
                      <a:pt x="41" y="100"/>
                    </a:lnTo>
                    <a:lnTo>
                      <a:pt x="42" y="100"/>
                    </a:lnTo>
                    <a:lnTo>
                      <a:pt x="40" y="101"/>
                    </a:lnTo>
                    <a:lnTo>
                      <a:pt x="38" y="101"/>
                    </a:lnTo>
                    <a:lnTo>
                      <a:pt x="36" y="102"/>
                    </a:lnTo>
                    <a:lnTo>
                      <a:pt x="35" y="102"/>
                    </a:lnTo>
                    <a:lnTo>
                      <a:pt x="33" y="103"/>
                    </a:lnTo>
                    <a:lnTo>
                      <a:pt x="32" y="104"/>
                    </a:lnTo>
                    <a:lnTo>
                      <a:pt x="32" y="105"/>
                    </a:lnTo>
                    <a:lnTo>
                      <a:pt x="32" y="107"/>
                    </a:lnTo>
                    <a:lnTo>
                      <a:pt x="45" y="107"/>
                    </a:lnTo>
                    <a:lnTo>
                      <a:pt x="50" y="104"/>
                    </a:lnTo>
                    <a:lnTo>
                      <a:pt x="50" y="107"/>
                    </a:lnTo>
                    <a:lnTo>
                      <a:pt x="53" y="107"/>
                    </a:lnTo>
                    <a:lnTo>
                      <a:pt x="54" y="105"/>
                    </a:lnTo>
                    <a:lnTo>
                      <a:pt x="54" y="103"/>
                    </a:lnTo>
                    <a:lnTo>
                      <a:pt x="53" y="101"/>
                    </a:lnTo>
                    <a:lnTo>
                      <a:pt x="52" y="99"/>
                    </a:lnTo>
                    <a:lnTo>
                      <a:pt x="52" y="99"/>
                    </a:lnTo>
                    <a:lnTo>
                      <a:pt x="51" y="98"/>
                    </a:lnTo>
                    <a:lnTo>
                      <a:pt x="51" y="96"/>
                    </a:lnTo>
                    <a:lnTo>
                      <a:pt x="50" y="94"/>
                    </a:lnTo>
                    <a:lnTo>
                      <a:pt x="50" y="91"/>
                    </a:lnTo>
                    <a:lnTo>
                      <a:pt x="50" y="88"/>
                    </a:lnTo>
                    <a:lnTo>
                      <a:pt x="50" y="84"/>
                    </a:lnTo>
                    <a:lnTo>
                      <a:pt x="51" y="79"/>
                    </a:lnTo>
                    <a:lnTo>
                      <a:pt x="58" y="79"/>
                    </a:lnTo>
                    <a:lnTo>
                      <a:pt x="59" y="83"/>
                    </a:lnTo>
                    <a:lnTo>
                      <a:pt x="60" y="87"/>
                    </a:lnTo>
                    <a:lnTo>
                      <a:pt x="60" y="90"/>
                    </a:lnTo>
                    <a:lnTo>
                      <a:pt x="61" y="92"/>
                    </a:lnTo>
                    <a:lnTo>
                      <a:pt x="61" y="94"/>
                    </a:lnTo>
                    <a:lnTo>
                      <a:pt x="61" y="96"/>
                    </a:lnTo>
                    <a:lnTo>
                      <a:pt x="61" y="98"/>
                    </a:lnTo>
                    <a:lnTo>
                      <a:pt x="60" y="99"/>
                    </a:lnTo>
                    <a:lnTo>
                      <a:pt x="59" y="100"/>
                    </a:lnTo>
                    <a:lnTo>
                      <a:pt x="59" y="101"/>
                    </a:lnTo>
                    <a:lnTo>
                      <a:pt x="58" y="102"/>
                    </a:lnTo>
                    <a:lnTo>
                      <a:pt x="58" y="103"/>
                    </a:lnTo>
                    <a:lnTo>
                      <a:pt x="58" y="104"/>
                    </a:lnTo>
                    <a:lnTo>
                      <a:pt x="58" y="105"/>
                    </a:lnTo>
                    <a:lnTo>
                      <a:pt x="58" y="106"/>
                    </a:lnTo>
                    <a:lnTo>
                      <a:pt x="58" y="107"/>
                    </a:lnTo>
                    <a:lnTo>
                      <a:pt x="62" y="107"/>
                    </a:lnTo>
                    <a:lnTo>
                      <a:pt x="62" y="104"/>
                    </a:lnTo>
                    <a:lnTo>
                      <a:pt x="67" y="107"/>
                    </a:lnTo>
                    <a:lnTo>
                      <a:pt x="81" y="107"/>
                    </a:lnTo>
                    <a:lnTo>
                      <a:pt x="81" y="105"/>
                    </a:lnTo>
                    <a:lnTo>
                      <a:pt x="80" y="104"/>
                    </a:lnTo>
                    <a:lnTo>
                      <a:pt x="80" y="103"/>
                    </a:lnTo>
                    <a:lnTo>
                      <a:pt x="78" y="102"/>
                    </a:lnTo>
                    <a:lnTo>
                      <a:pt x="77" y="102"/>
                    </a:lnTo>
                    <a:lnTo>
                      <a:pt x="75" y="101"/>
                    </a:lnTo>
                    <a:lnTo>
                      <a:pt x="73" y="101"/>
                    </a:lnTo>
                    <a:lnTo>
                      <a:pt x="71" y="101"/>
                    </a:lnTo>
                    <a:lnTo>
                      <a:pt x="71" y="100"/>
                    </a:lnTo>
                    <a:lnTo>
                      <a:pt x="73" y="100"/>
                    </a:lnTo>
                    <a:lnTo>
                      <a:pt x="74" y="98"/>
                    </a:lnTo>
                    <a:lnTo>
                      <a:pt x="77" y="96"/>
                    </a:lnTo>
                    <a:lnTo>
                      <a:pt x="79" y="94"/>
                    </a:lnTo>
                    <a:lnTo>
                      <a:pt x="80" y="90"/>
                    </a:lnTo>
                    <a:lnTo>
                      <a:pt x="82" y="85"/>
                    </a:lnTo>
                    <a:lnTo>
                      <a:pt x="82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03" name="Freeform 352"/>
              <p:cNvSpPr>
                <a:spLocks/>
              </p:cNvSpPr>
              <p:nvPr/>
            </p:nvSpPr>
            <p:spPr bwMode="auto">
              <a:xfrm>
                <a:off x="4343" y="1780"/>
                <a:ext cx="26" cy="23"/>
              </a:xfrm>
              <a:custGeom>
                <a:avLst/>
                <a:gdLst>
                  <a:gd name="T0" fmla="*/ 26 w 26"/>
                  <a:gd name="T1" fmla="*/ 22 h 23"/>
                  <a:gd name="T2" fmla="*/ 26 w 26"/>
                  <a:gd name="T3" fmla="*/ 0 h 23"/>
                  <a:gd name="T4" fmla="*/ 0 w 26"/>
                  <a:gd name="T5" fmla="*/ 5 h 23"/>
                  <a:gd name="T6" fmla="*/ 0 w 26"/>
                  <a:gd name="T7" fmla="*/ 23 h 23"/>
                  <a:gd name="T8" fmla="*/ 26 w 26"/>
                  <a:gd name="T9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6" y="22"/>
                    </a:moveTo>
                    <a:lnTo>
                      <a:pt x="26" y="0"/>
                    </a:lnTo>
                    <a:lnTo>
                      <a:pt x="0" y="5"/>
                    </a:lnTo>
                    <a:lnTo>
                      <a:pt x="0" y="23"/>
                    </a:lnTo>
                    <a:lnTo>
                      <a:pt x="26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04" name="Freeform 353"/>
              <p:cNvSpPr>
                <a:spLocks/>
              </p:cNvSpPr>
              <p:nvPr/>
            </p:nvSpPr>
            <p:spPr bwMode="auto">
              <a:xfrm>
                <a:off x="4310" y="1796"/>
                <a:ext cx="77" cy="75"/>
              </a:xfrm>
              <a:custGeom>
                <a:avLst/>
                <a:gdLst>
                  <a:gd name="T0" fmla="*/ 34 w 77"/>
                  <a:gd name="T1" fmla="*/ 0 h 75"/>
                  <a:gd name="T2" fmla="*/ 33 w 77"/>
                  <a:gd name="T3" fmla="*/ 0 h 75"/>
                  <a:gd name="T4" fmla="*/ 30 w 77"/>
                  <a:gd name="T5" fmla="*/ 0 h 75"/>
                  <a:gd name="T6" fmla="*/ 27 w 77"/>
                  <a:gd name="T7" fmla="*/ 2 h 75"/>
                  <a:gd name="T8" fmla="*/ 24 w 77"/>
                  <a:gd name="T9" fmla="*/ 4 h 75"/>
                  <a:gd name="T10" fmla="*/ 21 w 77"/>
                  <a:gd name="T11" fmla="*/ 7 h 75"/>
                  <a:gd name="T12" fmla="*/ 18 w 77"/>
                  <a:gd name="T13" fmla="*/ 12 h 75"/>
                  <a:gd name="T14" fmla="*/ 15 w 77"/>
                  <a:gd name="T15" fmla="*/ 17 h 75"/>
                  <a:gd name="T16" fmla="*/ 12 w 77"/>
                  <a:gd name="T17" fmla="*/ 20 h 75"/>
                  <a:gd name="T18" fmla="*/ 8 w 77"/>
                  <a:gd name="T19" fmla="*/ 19 h 75"/>
                  <a:gd name="T20" fmla="*/ 4 w 77"/>
                  <a:gd name="T21" fmla="*/ 19 h 75"/>
                  <a:gd name="T22" fmla="*/ 1 w 77"/>
                  <a:gd name="T23" fmla="*/ 18 h 75"/>
                  <a:gd name="T24" fmla="*/ 0 w 77"/>
                  <a:gd name="T25" fmla="*/ 23 h 75"/>
                  <a:gd name="T26" fmla="*/ 1 w 77"/>
                  <a:gd name="T27" fmla="*/ 24 h 75"/>
                  <a:gd name="T28" fmla="*/ 2 w 77"/>
                  <a:gd name="T29" fmla="*/ 24 h 75"/>
                  <a:gd name="T30" fmla="*/ 3 w 77"/>
                  <a:gd name="T31" fmla="*/ 25 h 75"/>
                  <a:gd name="T32" fmla="*/ 4 w 77"/>
                  <a:gd name="T33" fmla="*/ 25 h 75"/>
                  <a:gd name="T34" fmla="*/ 7 w 77"/>
                  <a:gd name="T35" fmla="*/ 26 h 75"/>
                  <a:gd name="T36" fmla="*/ 10 w 77"/>
                  <a:gd name="T37" fmla="*/ 28 h 75"/>
                  <a:gd name="T38" fmla="*/ 14 w 77"/>
                  <a:gd name="T39" fmla="*/ 28 h 75"/>
                  <a:gd name="T40" fmla="*/ 18 w 77"/>
                  <a:gd name="T41" fmla="*/ 26 h 75"/>
                  <a:gd name="T42" fmla="*/ 19 w 77"/>
                  <a:gd name="T43" fmla="*/ 25 h 75"/>
                  <a:gd name="T44" fmla="*/ 23 w 77"/>
                  <a:gd name="T45" fmla="*/ 23 h 75"/>
                  <a:gd name="T46" fmla="*/ 26 w 77"/>
                  <a:gd name="T47" fmla="*/ 21 h 75"/>
                  <a:gd name="T48" fmla="*/ 27 w 77"/>
                  <a:gd name="T49" fmla="*/ 20 h 75"/>
                  <a:gd name="T50" fmla="*/ 12 w 77"/>
                  <a:gd name="T51" fmla="*/ 75 h 75"/>
                  <a:gd name="T52" fmla="*/ 63 w 77"/>
                  <a:gd name="T53" fmla="*/ 41 h 75"/>
                  <a:gd name="T54" fmla="*/ 71 w 77"/>
                  <a:gd name="T55" fmla="*/ 30 h 75"/>
                  <a:gd name="T56" fmla="*/ 75 w 77"/>
                  <a:gd name="T57" fmla="*/ 24 h 75"/>
                  <a:gd name="T58" fmla="*/ 75 w 77"/>
                  <a:gd name="T59" fmla="*/ 23 h 75"/>
                  <a:gd name="T60" fmla="*/ 75 w 77"/>
                  <a:gd name="T61" fmla="*/ 20 h 75"/>
                  <a:gd name="T62" fmla="*/ 75 w 77"/>
                  <a:gd name="T63" fmla="*/ 17 h 75"/>
                  <a:gd name="T64" fmla="*/ 74 w 77"/>
                  <a:gd name="T65" fmla="*/ 14 h 75"/>
                  <a:gd name="T66" fmla="*/ 72 w 77"/>
                  <a:gd name="T67" fmla="*/ 10 h 75"/>
                  <a:gd name="T68" fmla="*/ 69 w 77"/>
                  <a:gd name="T69" fmla="*/ 6 h 75"/>
                  <a:gd name="T70" fmla="*/ 67 w 77"/>
                  <a:gd name="T71" fmla="*/ 3 h 75"/>
                  <a:gd name="T72" fmla="*/ 64 w 77"/>
                  <a:gd name="T73" fmla="*/ 2 h 75"/>
                  <a:gd name="T74" fmla="*/ 62 w 77"/>
                  <a:gd name="T75" fmla="*/ 1 h 75"/>
                  <a:gd name="T76" fmla="*/ 60 w 77"/>
                  <a:gd name="T77" fmla="*/ 0 h 75"/>
                  <a:gd name="T78" fmla="*/ 58 w 77"/>
                  <a:gd name="T79" fmla="*/ 0 h 75"/>
                  <a:gd name="T80" fmla="*/ 44 w 77"/>
                  <a:gd name="T81" fmla="*/ 1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7" h="75">
                    <a:moveTo>
                      <a:pt x="35" y="0"/>
                    </a:moveTo>
                    <a:lnTo>
                      <a:pt x="34" y="0"/>
                    </a:lnTo>
                    <a:lnTo>
                      <a:pt x="34" y="0"/>
                    </a:lnTo>
                    <a:lnTo>
                      <a:pt x="33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9" y="1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4" y="4"/>
                    </a:lnTo>
                    <a:lnTo>
                      <a:pt x="23" y="5"/>
                    </a:lnTo>
                    <a:lnTo>
                      <a:pt x="21" y="7"/>
                    </a:lnTo>
                    <a:lnTo>
                      <a:pt x="20" y="10"/>
                    </a:lnTo>
                    <a:lnTo>
                      <a:pt x="18" y="12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4" y="20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8" y="19"/>
                    </a:lnTo>
                    <a:lnTo>
                      <a:pt x="6" y="19"/>
                    </a:lnTo>
                    <a:lnTo>
                      <a:pt x="4" y="19"/>
                    </a:lnTo>
                    <a:lnTo>
                      <a:pt x="3" y="18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2" y="24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4" y="25"/>
                    </a:lnTo>
                    <a:lnTo>
                      <a:pt x="5" y="26"/>
                    </a:lnTo>
                    <a:lnTo>
                      <a:pt x="7" y="26"/>
                    </a:lnTo>
                    <a:lnTo>
                      <a:pt x="8" y="27"/>
                    </a:lnTo>
                    <a:lnTo>
                      <a:pt x="10" y="28"/>
                    </a:lnTo>
                    <a:lnTo>
                      <a:pt x="12" y="28"/>
                    </a:lnTo>
                    <a:lnTo>
                      <a:pt x="14" y="28"/>
                    </a:lnTo>
                    <a:lnTo>
                      <a:pt x="15" y="27"/>
                    </a:lnTo>
                    <a:lnTo>
                      <a:pt x="18" y="26"/>
                    </a:lnTo>
                    <a:lnTo>
                      <a:pt x="18" y="26"/>
                    </a:lnTo>
                    <a:lnTo>
                      <a:pt x="19" y="25"/>
                    </a:lnTo>
                    <a:lnTo>
                      <a:pt x="21" y="24"/>
                    </a:lnTo>
                    <a:lnTo>
                      <a:pt x="23" y="23"/>
                    </a:lnTo>
                    <a:lnTo>
                      <a:pt x="24" y="22"/>
                    </a:lnTo>
                    <a:lnTo>
                      <a:pt x="26" y="21"/>
                    </a:lnTo>
                    <a:lnTo>
                      <a:pt x="27" y="20"/>
                    </a:lnTo>
                    <a:lnTo>
                      <a:pt x="27" y="20"/>
                    </a:lnTo>
                    <a:lnTo>
                      <a:pt x="27" y="39"/>
                    </a:lnTo>
                    <a:lnTo>
                      <a:pt x="12" y="75"/>
                    </a:lnTo>
                    <a:lnTo>
                      <a:pt x="77" y="75"/>
                    </a:lnTo>
                    <a:lnTo>
                      <a:pt x="63" y="41"/>
                    </a:lnTo>
                    <a:lnTo>
                      <a:pt x="63" y="33"/>
                    </a:lnTo>
                    <a:lnTo>
                      <a:pt x="71" y="30"/>
                    </a:lnTo>
                    <a:lnTo>
                      <a:pt x="75" y="25"/>
                    </a:lnTo>
                    <a:lnTo>
                      <a:pt x="75" y="24"/>
                    </a:lnTo>
                    <a:lnTo>
                      <a:pt x="75" y="24"/>
                    </a:lnTo>
                    <a:lnTo>
                      <a:pt x="75" y="23"/>
                    </a:lnTo>
                    <a:lnTo>
                      <a:pt x="75" y="22"/>
                    </a:lnTo>
                    <a:lnTo>
                      <a:pt x="75" y="20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6"/>
                    </a:lnTo>
                    <a:lnTo>
                      <a:pt x="74" y="14"/>
                    </a:lnTo>
                    <a:lnTo>
                      <a:pt x="73" y="12"/>
                    </a:lnTo>
                    <a:lnTo>
                      <a:pt x="72" y="10"/>
                    </a:lnTo>
                    <a:lnTo>
                      <a:pt x="71" y="8"/>
                    </a:lnTo>
                    <a:lnTo>
                      <a:pt x="69" y="6"/>
                    </a:lnTo>
                    <a:lnTo>
                      <a:pt x="68" y="5"/>
                    </a:lnTo>
                    <a:lnTo>
                      <a:pt x="67" y="3"/>
                    </a:lnTo>
                    <a:lnTo>
                      <a:pt x="65" y="2"/>
                    </a:lnTo>
                    <a:lnTo>
                      <a:pt x="64" y="2"/>
                    </a:lnTo>
                    <a:lnTo>
                      <a:pt x="63" y="1"/>
                    </a:lnTo>
                    <a:lnTo>
                      <a:pt x="62" y="1"/>
                    </a:lnTo>
                    <a:lnTo>
                      <a:pt x="61" y="0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44" y="14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77ED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05" name="Freeform 354"/>
              <p:cNvSpPr>
                <a:spLocks/>
              </p:cNvSpPr>
              <p:nvPr/>
            </p:nvSpPr>
            <p:spPr bwMode="auto">
              <a:xfrm>
                <a:off x="4331" y="1873"/>
                <a:ext cx="19" cy="21"/>
              </a:xfrm>
              <a:custGeom>
                <a:avLst/>
                <a:gdLst>
                  <a:gd name="T0" fmla="*/ 0 w 19"/>
                  <a:gd name="T1" fmla="*/ 0 h 21"/>
                  <a:gd name="T2" fmla="*/ 1 w 19"/>
                  <a:gd name="T3" fmla="*/ 2 h 21"/>
                  <a:gd name="T4" fmla="*/ 1 w 19"/>
                  <a:gd name="T5" fmla="*/ 2 h 21"/>
                  <a:gd name="T6" fmla="*/ 1 w 19"/>
                  <a:gd name="T7" fmla="*/ 3 h 21"/>
                  <a:gd name="T8" fmla="*/ 1 w 19"/>
                  <a:gd name="T9" fmla="*/ 4 h 21"/>
                  <a:gd name="T10" fmla="*/ 2 w 19"/>
                  <a:gd name="T11" fmla="*/ 8 h 21"/>
                  <a:gd name="T12" fmla="*/ 3 w 19"/>
                  <a:gd name="T13" fmla="*/ 12 h 21"/>
                  <a:gd name="T14" fmla="*/ 5 w 19"/>
                  <a:gd name="T15" fmla="*/ 15 h 21"/>
                  <a:gd name="T16" fmla="*/ 8 w 19"/>
                  <a:gd name="T17" fmla="*/ 17 h 21"/>
                  <a:gd name="T18" fmla="*/ 10 w 19"/>
                  <a:gd name="T19" fmla="*/ 19 h 21"/>
                  <a:gd name="T20" fmla="*/ 12 w 19"/>
                  <a:gd name="T21" fmla="*/ 20 h 21"/>
                  <a:gd name="T22" fmla="*/ 13 w 19"/>
                  <a:gd name="T23" fmla="*/ 21 h 21"/>
                  <a:gd name="T24" fmla="*/ 13 w 19"/>
                  <a:gd name="T25" fmla="*/ 21 h 21"/>
                  <a:gd name="T26" fmla="*/ 19 w 19"/>
                  <a:gd name="T27" fmla="*/ 21 h 21"/>
                  <a:gd name="T28" fmla="*/ 18 w 19"/>
                  <a:gd name="T29" fmla="*/ 20 h 21"/>
                  <a:gd name="T30" fmla="*/ 18 w 19"/>
                  <a:gd name="T31" fmla="*/ 19 h 21"/>
                  <a:gd name="T32" fmla="*/ 17 w 19"/>
                  <a:gd name="T33" fmla="*/ 17 h 21"/>
                  <a:gd name="T34" fmla="*/ 17 w 19"/>
                  <a:gd name="T35" fmla="*/ 15 h 21"/>
                  <a:gd name="T36" fmla="*/ 16 w 19"/>
                  <a:gd name="T37" fmla="*/ 12 h 21"/>
                  <a:gd name="T38" fmla="*/ 16 w 19"/>
                  <a:gd name="T39" fmla="*/ 8 h 21"/>
                  <a:gd name="T40" fmla="*/ 17 w 19"/>
                  <a:gd name="T41" fmla="*/ 5 h 21"/>
                  <a:gd name="T42" fmla="*/ 18 w 19"/>
                  <a:gd name="T43" fmla="*/ 0 h 21"/>
                  <a:gd name="T44" fmla="*/ 0 w 19"/>
                  <a:gd name="T4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21">
                    <a:moveTo>
                      <a:pt x="0" y="0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8"/>
                    </a:lnTo>
                    <a:lnTo>
                      <a:pt x="3" y="12"/>
                    </a:lnTo>
                    <a:lnTo>
                      <a:pt x="5" y="15"/>
                    </a:lnTo>
                    <a:lnTo>
                      <a:pt x="8" y="17"/>
                    </a:lnTo>
                    <a:lnTo>
                      <a:pt x="10" y="19"/>
                    </a:lnTo>
                    <a:lnTo>
                      <a:pt x="12" y="20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9" y="21"/>
                    </a:lnTo>
                    <a:lnTo>
                      <a:pt x="18" y="20"/>
                    </a:lnTo>
                    <a:lnTo>
                      <a:pt x="18" y="19"/>
                    </a:lnTo>
                    <a:lnTo>
                      <a:pt x="17" y="17"/>
                    </a:lnTo>
                    <a:lnTo>
                      <a:pt x="17" y="15"/>
                    </a:lnTo>
                    <a:lnTo>
                      <a:pt x="16" y="12"/>
                    </a:lnTo>
                    <a:lnTo>
                      <a:pt x="16" y="8"/>
                    </a:lnTo>
                    <a:lnTo>
                      <a:pt x="17" y="5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06" name="Freeform 355"/>
              <p:cNvSpPr>
                <a:spLocks/>
              </p:cNvSpPr>
              <p:nvPr/>
            </p:nvSpPr>
            <p:spPr bwMode="auto">
              <a:xfrm>
                <a:off x="4361" y="1873"/>
                <a:ext cx="18" cy="20"/>
              </a:xfrm>
              <a:custGeom>
                <a:avLst/>
                <a:gdLst>
                  <a:gd name="T0" fmla="*/ 0 w 18"/>
                  <a:gd name="T1" fmla="*/ 0 h 20"/>
                  <a:gd name="T2" fmla="*/ 1 w 18"/>
                  <a:gd name="T3" fmla="*/ 4 h 20"/>
                  <a:gd name="T4" fmla="*/ 2 w 18"/>
                  <a:gd name="T5" fmla="*/ 8 h 20"/>
                  <a:gd name="T6" fmla="*/ 2 w 18"/>
                  <a:gd name="T7" fmla="*/ 11 h 20"/>
                  <a:gd name="T8" fmla="*/ 3 w 18"/>
                  <a:gd name="T9" fmla="*/ 14 h 20"/>
                  <a:gd name="T10" fmla="*/ 2 w 18"/>
                  <a:gd name="T11" fmla="*/ 17 h 20"/>
                  <a:gd name="T12" fmla="*/ 2 w 18"/>
                  <a:gd name="T13" fmla="*/ 19 h 20"/>
                  <a:gd name="T14" fmla="*/ 2 w 18"/>
                  <a:gd name="T15" fmla="*/ 20 h 20"/>
                  <a:gd name="T16" fmla="*/ 2 w 18"/>
                  <a:gd name="T17" fmla="*/ 20 h 20"/>
                  <a:gd name="T18" fmla="*/ 8 w 18"/>
                  <a:gd name="T19" fmla="*/ 20 h 20"/>
                  <a:gd name="T20" fmla="*/ 8 w 18"/>
                  <a:gd name="T21" fmla="*/ 20 h 20"/>
                  <a:gd name="T22" fmla="*/ 9 w 18"/>
                  <a:gd name="T23" fmla="*/ 20 h 20"/>
                  <a:gd name="T24" fmla="*/ 10 w 18"/>
                  <a:gd name="T25" fmla="*/ 19 h 20"/>
                  <a:gd name="T26" fmla="*/ 12 w 18"/>
                  <a:gd name="T27" fmla="*/ 18 h 20"/>
                  <a:gd name="T28" fmla="*/ 14 w 18"/>
                  <a:gd name="T29" fmla="*/ 16 h 20"/>
                  <a:gd name="T30" fmla="*/ 15 w 18"/>
                  <a:gd name="T31" fmla="*/ 14 h 20"/>
                  <a:gd name="T32" fmla="*/ 16 w 18"/>
                  <a:gd name="T33" fmla="*/ 12 h 20"/>
                  <a:gd name="T34" fmla="*/ 17 w 18"/>
                  <a:gd name="T35" fmla="*/ 9 h 20"/>
                  <a:gd name="T36" fmla="*/ 18 w 18"/>
                  <a:gd name="T37" fmla="*/ 7 h 20"/>
                  <a:gd name="T38" fmla="*/ 18 w 18"/>
                  <a:gd name="T39" fmla="*/ 5 h 20"/>
                  <a:gd name="T40" fmla="*/ 18 w 18"/>
                  <a:gd name="T41" fmla="*/ 3 h 20"/>
                  <a:gd name="T42" fmla="*/ 18 w 18"/>
                  <a:gd name="T43" fmla="*/ 1 h 20"/>
                  <a:gd name="T44" fmla="*/ 0 w 18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lnTo>
                      <a:pt x="1" y="4"/>
                    </a:lnTo>
                    <a:lnTo>
                      <a:pt x="2" y="8"/>
                    </a:lnTo>
                    <a:lnTo>
                      <a:pt x="2" y="11"/>
                    </a:lnTo>
                    <a:lnTo>
                      <a:pt x="3" y="14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9" y="20"/>
                    </a:lnTo>
                    <a:lnTo>
                      <a:pt x="10" y="19"/>
                    </a:lnTo>
                    <a:lnTo>
                      <a:pt x="12" y="18"/>
                    </a:lnTo>
                    <a:lnTo>
                      <a:pt x="14" y="16"/>
                    </a:lnTo>
                    <a:lnTo>
                      <a:pt x="15" y="14"/>
                    </a:lnTo>
                    <a:lnTo>
                      <a:pt x="16" y="12"/>
                    </a:lnTo>
                    <a:lnTo>
                      <a:pt x="17" y="9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18" y="3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07" name="Freeform 356"/>
              <p:cNvSpPr>
                <a:spLocks/>
              </p:cNvSpPr>
              <p:nvPr/>
            </p:nvSpPr>
            <p:spPr bwMode="auto">
              <a:xfrm>
                <a:off x="4291" y="1758"/>
                <a:ext cx="73" cy="80"/>
              </a:xfrm>
              <a:custGeom>
                <a:avLst/>
                <a:gdLst>
                  <a:gd name="T0" fmla="*/ 73 w 73"/>
                  <a:gd name="T1" fmla="*/ 76 h 80"/>
                  <a:gd name="T2" fmla="*/ 5 w 73"/>
                  <a:gd name="T3" fmla="*/ 0 h 80"/>
                  <a:gd name="T4" fmla="*/ 0 w 73"/>
                  <a:gd name="T5" fmla="*/ 5 h 80"/>
                  <a:gd name="T6" fmla="*/ 68 w 73"/>
                  <a:gd name="T7" fmla="*/ 80 h 80"/>
                  <a:gd name="T8" fmla="*/ 73 w 73"/>
                  <a:gd name="T9" fmla="*/ 7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80">
                    <a:moveTo>
                      <a:pt x="73" y="76"/>
                    </a:moveTo>
                    <a:lnTo>
                      <a:pt x="5" y="0"/>
                    </a:lnTo>
                    <a:lnTo>
                      <a:pt x="0" y="5"/>
                    </a:lnTo>
                    <a:lnTo>
                      <a:pt x="68" y="80"/>
                    </a:lnTo>
                    <a:lnTo>
                      <a:pt x="73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08" name="Freeform 357"/>
              <p:cNvSpPr>
                <a:spLocks/>
              </p:cNvSpPr>
              <p:nvPr/>
            </p:nvSpPr>
            <p:spPr bwMode="auto">
              <a:xfrm>
                <a:off x="4296" y="1763"/>
                <a:ext cx="64" cy="72"/>
              </a:xfrm>
              <a:custGeom>
                <a:avLst/>
                <a:gdLst>
                  <a:gd name="T0" fmla="*/ 64 w 64"/>
                  <a:gd name="T1" fmla="*/ 70 h 72"/>
                  <a:gd name="T2" fmla="*/ 1 w 64"/>
                  <a:gd name="T3" fmla="*/ 0 h 72"/>
                  <a:gd name="T4" fmla="*/ 0 w 64"/>
                  <a:gd name="T5" fmla="*/ 2 h 72"/>
                  <a:gd name="T6" fmla="*/ 63 w 64"/>
                  <a:gd name="T7" fmla="*/ 72 h 72"/>
                  <a:gd name="T8" fmla="*/ 64 w 64"/>
                  <a:gd name="T9" fmla="*/ 7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72">
                    <a:moveTo>
                      <a:pt x="64" y="7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63" y="72"/>
                    </a:lnTo>
                    <a:lnTo>
                      <a:pt x="64" y="70"/>
                    </a:lnTo>
                    <a:close/>
                  </a:path>
                </a:pathLst>
              </a:custGeom>
              <a:solidFill>
                <a:srgbClr val="CEB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09" name="Freeform 358"/>
              <p:cNvSpPr>
                <a:spLocks/>
              </p:cNvSpPr>
              <p:nvPr/>
            </p:nvSpPr>
            <p:spPr bwMode="auto">
              <a:xfrm>
                <a:off x="4345" y="1817"/>
                <a:ext cx="41" cy="16"/>
              </a:xfrm>
              <a:custGeom>
                <a:avLst/>
                <a:gdLst>
                  <a:gd name="T0" fmla="*/ 22 w 41"/>
                  <a:gd name="T1" fmla="*/ 14 h 16"/>
                  <a:gd name="T2" fmla="*/ 26 w 41"/>
                  <a:gd name="T3" fmla="*/ 14 h 16"/>
                  <a:gd name="T4" fmla="*/ 29 w 41"/>
                  <a:gd name="T5" fmla="*/ 13 h 16"/>
                  <a:gd name="T6" fmla="*/ 32 w 41"/>
                  <a:gd name="T7" fmla="*/ 12 h 16"/>
                  <a:gd name="T8" fmla="*/ 35 w 41"/>
                  <a:gd name="T9" fmla="*/ 10 h 16"/>
                  <a:gd name="T10" fmla="*/ 38 w 41"/>
                  <a:gd name="T11" fmla="*/ 9 h 16"/>
                  <a:gd name="T12" fmla="*/ 39 w 41"/>
                  <a:gd name="T13" fmla="*/ 7 h 16"/>
                  <a:gd name="T14" fmla="*/ 41 w 41"/>
                  <a:gd name="T15" fmla="*/ 5 h 16"/>
                  <a:gd name="T16" fmla="*/ 41 w 41"/>
                  <a:gd name="T17" fmla="*/ 3 h 16"/>
                  <a:gd name="T18" fmla="*/ 40 w 41"/>
                  <a:gd name="T19" fmla="*/ 1 h 16"/>
                  <a:gd name="T20" fmla="*/ 40 w 41"/>
                  <a:gd name="T21" fmla="*/ 3 h 16"/>
                  <a:gd name="T22" fmla="*/ 37 w 41"/>
                  <a:gd name="T23" fmla="*/ 7 h 16"/>
                  <a:gd name="T24" fmla="*/ 34 w 41"/>
                  <a:gd name="T25" fmla="*/ 9 h 16"/>
                  <a:gd name="T26" fmla="*/ 30 w 41"/>
                  <a:gd name="T27" fmla="*/ 11 h 16"/>
                  <a:gd name="T28" fmla="*/ 27 w 41"/>
                  <a:gd name="T29" fmla="*/ 12 h 16"/>
                  <a:gd name="T30" fmla="*/ 25 w 41"/>
                  <a:gd name="T31" fmla="*/ 12 h 16"/>
                  <a:gd name="T32" fmla="*/ 23 w 41"/>
                  <a:gd name="T33" fmla="*/ 13 h 16"/>
                  <a:gd name="T34" fmla="*/ 22 w 41"/>
                  <a:gd name="T35" fmla="*/ 13 h 16"/>
                  <a:gd name="T36" fmla="*/ 18 w 41"/>
                  <a:gd name="T37" fmla="*/ 8 h 16"/>
                  <a:gd name="T38" fmla="*/ 21 w 41"/>
                  <a:gd name="T39" fmla="*/ 7 h 16"/>
                  <a:gd name="T40" fmla="*/ 26 w 41"/>
                  <a:gd name="T41" fmla="*/ 6 h 16"/>
                  <a:gd name="T42" fmla="*/ 30 w 41"/>
                  <a:gd name="T43" fmla="*/ 3 h 16"/>
                  <a:gd name="T44" fmla="*/ 32 w 41"/>
                  <a:gd name="T45" fmla="*/ 0 h 16"/>
                  <a:gd name="T46" fmla="*/ 31 w 41"/>
                  <a:gd name="T47" fmla="*/ 0 h 16"/>
                  <a:gd name="T48" fmla="*/ 30 w 41"/>
                  <a:gd name="T49" fmla="*/ 0 h 16"/>
                  <a:gd name="T50" fmla="*/ 30 w 41"/>
                  <a:gd name="T51" fmla="*/ 1 h 16"/>
                  <a:gd name="T52" fmla="*/ 28 w 41"/>
                  <a:gd name="T53" fmla="*/ 3 h 16"/>
                  <a:gd name="T54" fmla="*/ 25 w 41"/>
                  <a:gd name="T55" fmla="*/ 4 h 16"/>
                  <a:gd name="T56" fmla="*/ 22 w 41"/>
                  <a:gd name="T57" fmla="*/ 5 h 16"/>
                  <a:gd name="T58" fmla="*/ 18 w 41"/>
                  <a:gd name="T59" fmla="*/ 6 h 16"/>
                  <a:gd name="T60" fmla="*/ 14 w 41"/>
                  <a:gd name="T61" fmla="*/ 7 h 16"/>
                  <a:gd name="T62" fmla="*/ 13 w 41"/>
                  <a:gd name="T63" fmla="*/ 5 h 16"/>
                  <a:gd name="T64" fmla="*/ 11 w 41"/>
                  <a:gd name="T65" fmla="*/ 3 h 16"/>
                  <a:gd name="T66" fmla="*/ 9 w 41"/>
                  <a:gd name="T67" fmla="*/ 2 h 16"/>
                  <a:gd name="T68" fmla="*/ 7 w 41"/>
                  <a:gd name="T69" fmla="*/ 2 h 16"/>
                  <a:gd name="T70" fmla="*/ 7 w 41"/>
                  <a:gd name="T71" fmla="*/ 5 h 16"/>
                  <a:gd name="T72" fmla="*/ 7 w 41"/>
                  <a:gd name="T73" fmla="*/ 6 h 16"/>
                  <a:gd name="T74" fmla="*/ 6 w 41"/>
                  <a:gd name="T75" fmla="*/ 16 h 16"/>
                  <a:gd name="T76" fmla="*/ 10 w 41"/>
                  <a:gd name="T77" fmla="*/ 16 h 16"/>
                  <a:gd name="T78" fmla="*/ 14 w 41"/>
                  <a:gd name="T79" fmla="*/ 15 h 16"/>
                  <a:gd name="T80" fmla="*/ 17 w 41"/>
                  <a:gd name="T81" fmla="*/ 14 h 16"/>
                  <a:gd name="T82" fmla="*/ 19 w 41"/>
                  <a:gd name="T83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1" h="16">
                    <a:moveTo>
                      <a:pt x="20" y="15"/>
                    </a:moveTo>
                    <a:lnTo>
                      <a:pt x="22" y="14"/>
                    </a:lnTo>
                    <a:lnTo>
                      <a:pt x="24" y="14"/>
                    </a:lnTo>
                    <a:lnTo>
                      <a:pt x="26" y="14"/>
                    </a:lnTo>
                    <a:lnTo>
                      <a:pt x="28" y="13"/>
                    </a:lnTo>
                    <a:lnTo>
                      <a:pt x="29" y="13"/>
                    </a:lnTo>
                    <a:lnTo>
                      <a:pt x="31" y="12"/>
                    </a:lnTo>
                    <a:lnTo>
                      <a:pt x="32" y="12"/>
                    </a:lnTo>
                    <a:lnTo>
                      <a:pt x="34" y="11"/>
                    </a:lnTo>
                    <a:lnTo>
                      <a:pt x="35" y="10"/>
                    </a:lnTo>
                    <a:lnTo>
                      <a:pt x="36" y="10"/>
                    </a:lnTo>
                    <a:lnTo>
                      <a:pt x="38" y="9"/>
                    </a:lnTo>
                    <a:lnTo>
                      <a:pt x="38" y="8"/>
                    </a:lnTo>
                    <a:lnTo>
                      <a:pt x="39" y="7"/>
                    </a:lnTo>
                    <a:lnTo>
                      <a:pt x="40" y="6"/>
                    </a:lnTo>
                    <a:lnTo>
                      <a:pt x="41" y="5"/>
                    </a:lnTo>
                    <a:lnTo>
                      <a:pt x="41" y="4"/>
                    </a:lnTo>
                    <a:lnTo>
                      <a:pt x="41" y="3"/>
                    </a:lnTo>
                    <a:lnTo>
                      <a:pt x="41" y="2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3"/>
                    </a:lnTo>
                    <a:lnTo>
                      <a:pt x="39" y="5"/>
                    </a:lnTo>
                    <a:lnTo>
                      <a:pt x="37" y="7"/>
                    </a:lnTo>
                    <a:lnTo>
                      <a:pt x="36" y="8"/>
                    </a:lnTo>
                    <a:lnTo>
                      <a:pt x="34" y="9"/>
                    </a:lnTo>
                    <a:lnTo>
                      <a:pt x="32" y="10"/>
                    </a:lnTo>
                    <a:lnTo>
                      <a:pt x="30" y="11"/>
                    </a:lnTo>
                    <a:lnTo>
                      <a:pt x="28" y="12"/>
                    </a:lnTo>
                    <a:lnTo>
                      <a:pt x="27" y="12"/>
                    </a:lnTo>
                    <a:lnTo>
                      <a:pt x="26" y="12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2" y="13"/>
                    </a:lnTo>
                    <a:lnTo>
                      <a:pt x="21" y="13"/>
                    </a:lnTo>
                    <a:lnTo>
                      <a:pt x="18" y="8"/>
                    </a:lnTo>
                    <a:lnTo>
                      <a:pt x="19" y="8"/>
                    </a:lnTo>
                    <a:lnTo>
                      <a:pt x="21" y="7"/>
                    </a:lnTo>
                    <a:lnTo>
                      <a:pt x="24" y="7"/>
                    </a:lnTo>
                    <a:lnTo>
                      <a:pt x="26" y="6"/>
                    </a:lnTo>
                    <a:lnTo>
                      <a:pt x="28" y="5"/>
                    </a:lnTo>
                    <a:lnTo>
                      <a:pt x="30" y="3"/>
                    </a:lnTo>
                    <a:lnTo>
                      <a:pt x="31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29" y="2"/>
                    </a:lnTo>
                    <a:lnTo>
                      <a:pt x="28" y="3"/>
                    </a:lnTo>
                    <a:lnTo>
                      <a:pt x="27" y="3"/>
                    </a:lnTo>
                    <a:lnTo>
                      <a:pt x="25" y="4"/>
                    </a:lnTo>
                    <a:lnTo>
                      <a:pt x="24" y="5"/>
                    </a:lnTo>
                    <a:lnTo>
                      <a:pt x="22" y="5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7"/>
                    </a:lnTo>
                    <a:lnTo>
                      <a:pt x="14" y="7"/>
                    </a:lnTo>
                    <a:lnTo>
                      <a:pt x="13" y="6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6" y="16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2" y="15"/>
                    </a:lnTo>
                    <a:lnTo>
                      <a:pt x="14" y="15"/>
                    </a:lnTo>
                    <a:lnTo>
                      <a:pt x="16" y="15"/>
                    </a:lnTo>
                    <a:lnTo>
                      <a:pt x="17" y="14"/>
                    </a:lnTo>
                    <a:lnTo>
                      <a:pt x="18" y="14"/>
                    </a:lnTo>
                    <a:lnTo>
                      <a:pt x="19" y="13"/>
                    </a:lnTo>
                    <a:lnTo>
                      <a:pt x="2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10" name="Freeform 359"/>
              <p:cNvSpPr>
                <a:spLocks/>
              </p:cNvSpPr>
              <p:nvPr/>
            </p:nvSpPr>
            <p:spPr bwMode="auto">
              <a:xfrm>
                <a:off x="4349" y="1821"/>
                <a:ext cx="14" cy="10"/>
              </a:xfrm>
              <a:custGeom>
                <a:avLst/>
                <a:gdLst>
                  <a:gd name="T0" fmla="*/ 12 w 14"/>
                  <a:gd name="T1" fmla="*/ 4 h 10"/>
                  <a:gd name="T2" fmla="*/ 10 w 14"/>
                  <a:gd name="T3" fmla="*/ 4 h 10"/>
                  <a:gd name="T4" fmla="*/ 10 w 14"/>
                  <a:gd name="T5" fmla="*/ 4 h 10"/>
                  <a:gd name="T6" fmla="*/ 9 w 14"/>
                  <a:gd name="T7" fmla="*/ 4 h 10"/>
                  <a:gd name="T8" fmla="*/ 9 w 14"/>
                  <a:gd name="T9" fmla="*/ 4 h 10"/>
                  <a:gd name="T10" fmla="*/ 8 w 14"/>
                  <a:gd name="T11" fmla="*/ 3 h 10"/>
                  <a:gd name="T12" fmla="*/ 8 w 14"/>
                  <a:gd name="T13" fmla="*/ 3 h 10"/>
                  <a:gd name="T14" fmla="*/ 7 w 14"/>
                  <a:gd name="T15" fmla="*/ 2 h 10"/>
                  <a:gd name="T16" fmla="*/ 6 w 14"/>
                  <a:gd name="T17" fmla="*/ 1 h 10"/>
                  <a:gd name="T18" fmla="*/ 6 w 14"/>
                  <a:gd name="T19" fmla="*/ 1 h 10"/>
                  <a:gd name="T20" fmla="*/ 5 w 14"/>
                  <a:gd name="T21" fmla="*/ 0 h 10"/>
                  <a:gd name="T22" fmla="*/ 5 w 14"/>
                  <a:gd name="T23" fmla="*/ 0 h 10"/>
                  <a:gd name="T24" fmla="*/ 4 w 14"/>
                  <a:gd name="T25" fmla="*/ 0 h 10"/>
                  <a:gd name="T26" fmla="*/ 4 w 14"/>
                  <a:gd name="T27" fmla="*/ 1 h 10"/>
                  <a:gd name="T28" fmla="*/ 5 w 14"/>
                  <a:gd name="T29" fmla="*/ 2 h 10"/>
                  <a:gd name="T30" fmla="*/ 6 w 14"/>
                  <a:gd name="T31" fmla="*/ 4 h 10"/>
                  <a:gd name="T32" fmla="*/ 6 w 14"/>
                  <a:gd name="T33" fmla="*/ 4 h 10"/>
                  <a:gd name="T34" fmla="*/ 0 w 14"/>
                  <a:gd name="T35" fmla="*/ 4 h 10"/>
                  <a:gd name="T36" fmla="*/ 4 w 14"/>
                  <a:gd name="T37" fmla="*/ 10 h 10"/>
                  <a:gd name="T38" fmla="*/ 4 w 14"/>
                  <a:gd name="T39" fmla="*/ 10 h 10"/>
                  <a:gd name="T40" fmla="*/ 5 w 14"/>
                  <a:gd name="T41" fmla="*/ 10 h 10"/>
                  <a:gd name="T42" fmla="*/ 6 w 14"/>
                  <a:gd name="T43" fmla="*/ 10 h 10"/>
                  <a:gd name="T44" fmla="*/ 7 w 14"/>
                  <a:gd name="T45" fmla="*/ 10 h 10"/>
                  <a:gd name="T46" fmla="*/ 7 w 14"/>
                  <a:gd name="T47" fmla="*/ 10 h 10"/>
                  <a:gd name="T48" fmla="*/ 8 w 14"/>
                  <a:gd name="T49" fmla="*/ 9 h 10"/>
                  <a:gd name="T50" fmla="*/ 9 w 14"/>
                  <a:gd name="T51" fmla="*/ 9 h 10"/>
                  <a:gd name="T52" fmla="*/ 10 w 14"/>
                  <a:gd name="T53" fmla="*/ 9 h 10"/>
                  <a:gd name="T54" fmla="*/ 11 w 14"/>
                  <a:gd name="T55" fmla="*/ 9 h 10"/>
                  <a:gd name="T56" fmla="*/ 11 w 14"/>
                  <a:gd name="T57" fmla="*/ 9 h 10"/>
                  <a:gd name="T58" fmla="*/ 12 w 14"/>
                  <a:gd name="T59" fmla="*/ 9 h 10"/>
                  <a:gd name="T60" fmla="*/ 12 w 14"/>
                  <a:gd name="T61" fmla="*/ 9 h 10"/>
                  <a:gd name="T62" fmla="*/ 13 w 14"/>
                  <a:gd name="T63" fmla="*/ 8 h 10"/>
                  <a:gd name="T64" fmla="*/ 13 w 14"/>
                  <a:gd name="T65" fmla="*/ 8 h 10"/>
                  <a:gd name="T66" fmla="*/ 13 w 14"/>
                  <a:gd name="T67" fmla="*/ 8 h 10"/>
                  <a:gd name="T68" fmla="*/ 14 w 14"/>
                  <a:gd name="T69" fmla="*/ 8 h 10"/>
                  <a:gd name="T70" fmla="*/ 12 w 14"/>
                  <a:gd name="T71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" h="10">
                    <a:moveTo>
                      <a:pt x="12" y="4"/>
                    </a:moveTo>
                    <a:lnTo>
                      <a:pt x="10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0" y="4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4" y="8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11" name="Freeform 360"/>
              <p:cNvSpPr>
                <a:spLocks/>
              </p:cNvSpPr>
              <p:nvPr/>
            </p:nvSpPr>
            <p:spPr bwMode="auto">
              <a:xfrm>
                <a:off x="4373" y="1810"/>
                <a:ext cx="4" cy="8"/>
              </a:xfrm>
              <a:custGeom>
                <a:avLst/>
                <a:gdLst>
                  <a:gd name="T0" fmla="*/ 4 w 4"/>
                  <a:gd name="T1" fmla="*/ 3 h 8"/>
                  <a:gd name="T2" fmla="*/ 3 w 4"/>
                  <a:gd name="T3" fmla="*/ 3 h 8"/>
                  <a:gd name="T4" fmla="*/ 3 w 4"/>
                  <a:gd name="T5" fmla="*/ 2 h 8"/>
                  <a:gd name="T6" fmla="*/ 2 w 4"/>
                  <a:gd name="T7" fmla="*/ 1 h 8"/>
                  <a:gd name="T8" fmla="*/ 1 w 4"/>
                  <a:gd name="T9" fmla="*/ 0 h 8"/>
                  <a:gd name="T10" fmla="*/ 1 w 4"/>
                  <a:gd name="T11" fmla="*/ 0 h 8"/>
                  <a:gd name="T12" fmla="*/ 0 w 4"/>
                  <a:gd name="T13" fmla="*/ 1 h 8"/>
                  <a:gd name="T14" fmla="*/ 0 w 4"/>
                  <a:gd name="T15" fmla="*/ 1 h 8"/>
                  <a:gd name="T16" fmla="*/ 0 w 4"/>
                  <a:gd name="T17" fmla="*/ 2 h 8"/>
                  <a:gd name="T18" fmla="*/ 1 w 4"/>
                  <a:gd name="T19" fmla="*/ 2 h 8"/>
                  <a:gd name="T20" fmla="*/ 1 w 4"/>
                  <a:gd name="T21" fmla="*/ 2 h 8"/>
                  <a:gd name="T22" fmla="*/ 2 w 4"/>
                  <a:gd name="T23" fmla="*/ 3 h 8"/>
                  <a:gd name="T24" fmla="*/ 2 w 4"/>
                  <a:gd name="T25" fmla="*/ 4 h 8"/>
                  <a:gd name="T26" fmla="*/ 2 w 4"/>
                  <a:gd name="T27" fmla="*/ 4 h 8"/>
                  <a:gd name="T28" fmla="*/ 3 w 4"/>
                  <a:gd name="T29" fmla="*/ 5 h 8"/>
                  <a:gd name="T30" fmla="*/ 3 w 4"/>
                  <a:gd name="T31" fmla="*/ 6 h 8"/>
                  <a:gd name="T32" fmla="*/ 2 w 4"/>
                  <a:gd name="T33" fmla="*/ 7 h 8"/>
                  <a:gd name="T34" fmla="*/ 3 w 4"/>
                  <a:gd name="T35" fmla="*/ 8 h 8"/>
                  <a:gd name="T36" fmla="*/ 3 w 4"/>
                  <a:gd name="T37" fmla="*/ 8 h 8"/>
                  <a:gd name="T38" fmla="*/ 3 w 4"/>
                  <a:gd name="T39" fmla="*/ 8 h 8"/>
                  <a:gd name="T40" fmla="*/ 4 w 4"/>
                  <a:gd name="T41" fmla="*/ 7 h 8"/>
                  <a:gd name="T42" fmla="*/ 4 w 4"/>
                  <a:gd name="T43" fmla="*/ 7 h 8"/>
                  <a:gd name="T44" fmla="*/ 4 w 4"/>
                  <a:gd name="T45" fmla="*/ 6 h 8"/>
                  <a:gd name="T46" fmla="*/ 4 w 4"/>
                  <a:gd name="T47" fmla="*/ 4 h 8"/>
                  <a:gd name="T48" fmla="*/ 4 w 4"/>
                  <a:gd name="T4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" h="8">
                    <a:moveTo>
                      <a:pt x="4" y="3"/>
                    </a:moveTo>
                    <a:lnTo>
                      <a:pt x="3" y="3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12" name="Freeform 361"/>
              <p:cNvSpPr>
                <a:spLocks/>
              </p:cNvSpPr>
              <p:nvPr/>
            </p:nvSpPr>
            <p:spPr bwMode="auto">
              <a:xfrm>
                <a:off x="4340" y="1795"/>
                <a:ext cx="32" cy="20"/>
              </a:xfrm>
              <a:custGeom>
                <a:avLst/>
                <a:gdLst>
                  <a:gd name="T0" fmla="*/ 30 w 32"/>
                  <a:gd name="T1" fmla="*/ 10 h 20"/>
                  <a:gd name="T2" fmla="*/ 28 w 32"/>
                  <a:gd name="T3" fmla="*/ 7 h 20"/>
                  <a:gd name="T4" fmla="*/ 32 w 32"/>
                  <a:gd name="T5" fmla="*/ 4 h 20"/>
                  <a:gd name="T6" fmla="*/ 28 w 32"/>
                  <a:gd name="T7" fmla="*/ 0 h 20"/>
                  <a:gd name="T8" fmla="*/ 26 w 32"/>
                  <a:gd name="T9" fmla="*/ 0 h 20"/>
                  <a:gd name="T10" fmla="*/ 29 w 32"/>
                  <a:gd name="T11" fmla="*/ 4 h 20"/>
                  <a:gd name="T12" fmla="*/ 25 w 32"/>
                  <a:gd name="T13" fmla="*/ 7 h 20"/>
                  <a:gd name="T14" fmla="*/ 26 w 32"/>
                  <a:gd name="T15" fmla="*/ 7 h 20"/>
                  <a:gd name="T16" fmla="*/ 26 w 32"/>
                  <a:gd name="T17" fmla="*/ 8 h 20"/>
                  <a:gd name="T18" fmla="*/ 27 w 32"/>
                  <a:gd name="T19" fmla="*/ 9 h 20"/>
                  <a:gd name="T20" fmla="*/ 27 w 32"/>
                  <a:gd name="T21" fmla="*/ 10 h 20"/>
                  <a:gd name="T22" fmla="*/ 14 w 32"/>
                  <a:gd name="T23" fmla="*/ 17 h 20"/>
                  <a:gd name="T24" fmla="*/ 3 w 32"/>
                  <a:gd name="T25" fmla="*/ 10 h 20"/>
                  <a:gd name="T26" fmla="*/ 6 w 32"/>
                  <a:gd name="T27" fmla="*/ 7 h 20"/>
                  <a:gd name="T28" fmla="*/ 2 w 32"/>
                  <a:gd name="T29" fmla="*/ 4 h 20"/>
                  <a:gd name="T30" fmla="*/ 4 w 32"/>
                  <a:gd name="T31" fmla="*/ 0 h 20"/>
                  <a:gd name="T32" fmla="*/ 2 w 32"/>
                  <a:gd name="T33" fmla="*/ 0 h 20"/>
                  <a:gd name="T34" fmla="*/ 0 w 32"/>
                  <a:gd name="T35" fmla="*/ 4 h 20"/>
                  <a:gd name="T36" fmla="*/ 3 w 32"/>
                  <a:gd name="T37" fmla="*/ 7 h 20"/>
                  <a:gd name="T38" fmla="*/ 0 w 32"/>
                  <a:gd name="T39" fmla="*/ 10 h 20"/>
                  <a:gd name="T40" fmla="*/ 14 w 32"/>
                  <a:gd name="T41" fmla="*/ 20 h 20"/>
                  <a:gd name="T42" fmla="*/ 30 w 32"/>
                  <a:gd name="T43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2" h="20">
                    <a:moveTo>
                      <a:pt x="30" y="10"/>
                    </a:moveTo>
                    <a:lnTo>
                      <a:pt x="28" y="7"/>
                    </a:lnTo>
                    <a:lnTo>
                      <a:pt x="32" y="4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9" y="4"/>
                    </a:lnTo>
                    <a:lnTo>
                      <a:pt x="25" y="7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9"/>
                    </a:lnTo>
                    <a:lnTo>
                      <a:pt x="27" y="10"/>
                    </a:lnTo>
                    <a:lnTo>
                      <a:pt x="14" y="17"/>
                    </a:lnTo>
                    <a:lnTo>
                      <a:pt x="3" y="10"/>
                    </a:lnTo>
                    <a:lnTo>
                      <a:pt x="6" y="7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3" y="7"/>
                    </a:lnTo>
                    <a:lnTo>
                      <a:pt x="0" y="10"/>
                    </a:lnTo>
                    <a:lnTo>
                      <a:pt x="14" y="20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13" name="Freeform 362"/>
              <p:cNvSpPr>
                <a:spLocks/>
              </p:cNvSpPr>
              <p:nvPr/>
            </p:nvSpPr>
            <p:spPr bwMode="auto">
              <a:xfrm>
                <a:off x="4331" y="1835"/>
                <a:ext cx="48" cy="14"/>
              </a:xfrm>
              <a:custGeom>
                <a:avLst/>
                <a:gdLst>
                  <a:gd name="T0" fmla="*/ 23 w 48"/>
                  <a:gd name="T1" fmla="*/ 0 h 14"/>
                  <a:gd name="T2" fmla="*/ 22 w 48"/>
                  <a:gd name="T3" fmla="*/ 2 h 14"/>
                  <a:gd name="T4" fmla="*/ 21 w 48"/>
                  <a:gd name="T5" fmla="*/ 4 h 14"/>
                  <a:gd name="T6" fmla="*/ 18 w 48"/>
                  <a:gd name="T7" fmla="*/ 7 h 14"/>
                  <a:gd name="T8" fmla="*/ 15 w 48"/>
                  <a:gd name="T9" fmla="*/ 9 h 14"/>
                  <a:gd name="T10" fmla="*/ 13 w 48"/>
                  <a:gd name="T11" fmla="*/ 9 h 14"/>
                  <a:gd name="T12" fmla="*/ 11 w 48"/>
                  <a:gd name="T13" fmla="*/ 10 h 14"/>
                  <a:gd name="T14" fmla="*/ 9 w 48"/>
                  <a:gd name="T15" fmla="*/ 11 h 14"/>
                  <a:gd name="T16" fmla="*/ 7 w 48"/>
                  <a:gd name="T17" fmla="*/ 11 h 14"/>
                  <a:gd name="T18" fmla="*/ 5 w 48"/>
                  <a:gd name="T19" fmla="*/ 12 h 14"/>
                  <a:gd name="T20" fmla="*/ 3 w 48"/>
                  <a:gd name="T21" fmla="*/ 12 h 14"/>
                  <a:gd name="T22" fmla="*/ 1 w 48"/>
                  <a:gd name="T23" fmla="*/ 12 h 14"/>
                  <a:gd name="T24" fmla="*/ 0 w 48"/>
                  <a:gd name="T25" fmla="*/ 14 h 14"/>
                  <a:gd name="T26" fmla="*/ 2 w 48"/>
                  <a:gd name="T27" fmla="*/ 14 h 14"/>
                  <a:gd name="T28" fmla="*/ 5 w 48"/>
                  <a:gd name="T29" fmla="*/ 14 h 14"/>
                  <a:gd name="T30" fmla="*/ 8 w 48"/>
                  <a:gd name="T31" fmla="*/ 13 h 14"/>
                  <a:gd name="T32" fmla="*/ 11 w 48"/>
                  <a:gd name="T33" fmla="*/ 13 h 14"/>
                  <a:gd name="T34" fmla="*/ 13 w 48"/>
                  <a:gd name="T35" fmla="*/ 12 h 14"/>
                  <a:gd name="T36" fmla="*/ 16 w 48"/>
                  <a:gd name="T37" fmla="*/ 11 h 14"/>
                  <a:gd name="T38" fmla="*/ 18 w 48"/>
                  <a:gd name="T39" fmla="*/ 10 h 14"/>
                  <a:gd name="T40" fmla="*/ 19 w 48"/>
                  <a:gd name="T41" fmla="*/ 8 h 14"/>
                  <a:gd name="T42" fmla="*/ 21 w 48"/>
                  <a:gd name="T43" fmla="*/ 7 h 14"/>
                  <a:gd name="T44" fmla="*/ 22 w 48"/>
                  <a:gd name="T45" fmla="*/ 6 h 14"/>
                  <a:gd name="T46" fmla="*/ 22 w 48"/>
                  <a:gd name="T47" fmla="*/ 5 h 14"/>
                  <a:gd name="T48" fmla="*/ 23 w 48"/>
                  <a:gd name="T49" fmla="*/ 3 h 14"/>
                  <a:gd name="T50" fmla="*/ 24 w 48"/>
                  <a:gd name="T51" fmla="*/ 5 h 14"/>
                  <a:gd name="T52" fmla="*/ 25 w 48"/>
                  <a:gd name="T53" fmla="*/ 7 h 14"/>
                  <a:gd name="T54" fmla="*/ 26 w 48"/>
                  <a:gd name="T55" fmla="*/ 8 h 14"/>
                  <a:gd name="T56" fmla="*/ 28 w 48"/>
                  <a:gd name="T57" fmla="*/ 10 h 14"/>
                  <a:gd name="T58" fmla="*/ 30 w 48"/>
                  <a:gd name="T59" fmla="*/ 11 h 14"/>
                  <a:gd name="T60" fmla="*/ 32 w 48"/>
                  <a:gd name="T61" fmla="*/ 13 h 14"/>
                  <a:gd name="T62" fmla="*/ 35 w 48"/>
                  <a:gd name="T63" fmla="*/ 14 h 14"/>
                  <a:gd name="T64" fmla="*/ 38 w 48"/>
                  <a:gd name="T65" fmla="*/ 14 h 14"/>
                  <a:gd name="T66" fmla="*/ 41 w 48"/>
                  <a:gd name="T67" fmla="*/ 14 h 14"/>
                  <a:gd name="T68" fmla="*/ 43 w 48"/>
                  <a:gd name="T69" fmla="*/ 14 h 14"/>
                  <a:gd name="T70" fmla="*/ 46 w 48"/>
                  <a:gd name="T71" fmla="*/ 14 h 14"/>
                  <a:gd name="T72" fmla="*/ 48 w 48"/>
                  <a:gd name="T73" fmla="*/ 14 h 14"/>
                  <a:gd name="T74" fmla="*/ 47 w 48"/>
                  <a:gd name="T75" fmla="*/ 12 h 14"/>
                  <a:gd name="T76" fmla="*/ 45 w 48"/>
                  <a:gd name="T77" fmla="*/ 12 h 14"/>
                  <a:gd name="T78" fmla="*/ 43 w 48"/>
                  <a:gd name="T79" fmla="*/ 12 h 14"/>
                  <a:gd name="T80" fmla="*/ 41 w 48"/>
                  <a:gd name="T81" fmla="*/ 12 h 14"/>
                  <a:gd name="T82" fmla="*/ 38 w 48"/>
                  <a:gd name="T83" fmla="*/ 12 h 14"/>
                  <a:gd name="T84" fmla="*/ 36 w 48"/>
                  <a:gd name="T85" fmla="*/ 12 h 14"/>
                  <a:gd name="T86" fmla="*/ 34 w 48"/>
                  <a:gd name="T87" fmla="*/ 11 h 14"/>
                  <a:gd name="T88" fmla="*/ 31 w 48"/>
                  <a:gd name="T89" fmla="*/ 10 h 14"/>
                  <a:gd name="T90" fmla="*/ 29 w 48"/>
                  <a:gd name="T91" fmla="*/ 8 h 14"/>
                  <a:gd name="T92" fmla="*/ 26 w 48"/>
                  <a:gd name="T93" fmla="*/ 5 h 14"/>
                  <a:gd name="T94" fmla="*/ 25 w 48"/>
                  <a:gd name="T95" fmla="*/ 2 h 14"/>
                  <a:gd name="T96" fmla="*/ 23 w 48"/>
                  <a:gd name="T9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14">
                    <a:moveTo>
                      <a:pt x="23" y="0"/>
                    </a:moveTo>
                    <a:lnTo>
                      <a:pt x="23" y="0"/>
                    </a:lnTo>
                    <a:lnTo>
                      <a:pt x="23" y="1"/>
                    </a:lnTo>
                    <a:lnTo>
                      <a:pt x="22" y="2"/>
                    </a:lnTo>
                    <a:lnTo>
                      <a:pt x="22" y="3"/>
                    </a:lnTo>
                    <a:lnTo>
                      <a:pt x="21" y="4"/>
                    </a:lnTo>
                    <a:lnTo>
                      <a:pt x="19" y="5"/>
                    </a:lnTo>
                    <a:lnTo>
                      <a:pt x="18" y="7"/>
                    </a:lnTo>
                    <a:lnTo>
                      <a:pt x="16" y="8"/>
                    </a:lnTo>
                    <a:lnTo>
                      <a:pt x="15" y="9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0" y="11"/>
                    </a:lnTo>
                    <a:lnTo>
                      <a:pt x="9" y="11"/>
                    </a:lnTo>
                    <a:lnTo>
                      <a:pt x="8" y="11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9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6" y="11"/>
                    </a:lnTo>
                    <a:lnTo>
                      <a:pt x="17" y="10"/>
                    </a:lnTo>
                    <a:lnTo>
                      <a:pt x="18" y="10"/>
                    </a:lnTo>
                    <a:lnTo>
                      <a:pt x="19" y="9"/>
                    </a:lnTo>
                    <a:lnTo>
                      <a:pt x="19" y="8"/>
                    </a:lnTo>
                    <a:lnTo>
                      <a:pt x="20" y="8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2" y="6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24" y="4"/>
                    </a:lnTo>
                    <a:lnTo>
                      <a:pt x="24" y="5"/>
                    </a:lnTo>
                    <a:lnTo>
                      <a:pt x="25" y="6"/>
                    </a:lnTo>
                    <a:lnTo>
                      <a:pt x="25" y="7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9"/>
                    </a:lnTo>
                    <a:lnTo>
                      <a:pt x="28" y="10"/>
                    </a:lnTo>
                    <a:lnTo>
                      <a:pt x="29" y="11"/>
                    </a:lnTo>
                    <a:lnTo>
                      <a:pt x="30" y="11"/>
                    </a:lnTo>
                    <a:lnTo>
                      <a:pt x="31" y="12"/>
                    </a:lnTo>
                    <a:lnTo>
                      <a:pt x="32" y="13"/>
                    </a:lnTo>
                    <a:lnTo>
                      <a:pt x="34" y="13"/>
                    </a:lnTo>
                    <a:lnTo>
                      <a:pt x="35" y="14"/>
                    </a:lnTo>
                    <a:lnTo>
                      <a:pt x="36" y="14"/>
                    </a:lnTo>
                    <a:lnTo>
                      <a:pt x="38" y="14"/>
                    </a:lnTo>
                    <a:lnTo>
                      <a:pt x="39" y="14"/>
                    </a:lnTo>
                    <a:lnTo>
                      <a:pt x="41" y="14"/>
                    </a:lnTo>
                    <a:lnTo>
                      <a:pt x="42" y="14"/>
                    </a:lnTo>
                    <a:lnTo>
                      <a:pt x="43" y="14"/>
                    </a:lnTo>
                    <a:lnTo>
                      <a:pt x="45" y="14"/>
                    </a:lnTo>
                    <a:lnTo>
                      <a:pt x="46" y="14"/>
                    </a:lnTo>
                    <a:lnTo>
                      <a:pt x="47" y="14"/>
                    </a:lnTo>
                    <a:lnTo>
                      <a:pt x="48" y="14"/>
                    </a:lnTo>
                    <a:lnTo>
                      <a:pt x="47" y="12"/>
                    </a:lnTo>
                    <a:lnTo>
                      <a:pt x="47" y="12"/>
                    </a:lnTo>
                    <a:lnTo>
                      <a:pt x="46" y="12"/>
                    </a:lnTo>
                    <a:lnTo>
                      <a:pt x="45" y="12"/>
                    </a:lnTo>
                    <a:lnTo>
                      <a:pt x="44" y="12"/>
                    </a:lnTo>
                    <a:lnTo>
                      <a:pt x="43" y="12"/>
                    </a:lnTo>
                    <a:lnTo>
                      <a:pt x="42" y="12"/>
                    </a:lnTo>
                    <a:lnTo>
                      <a:pt x="41" y="12"/>
                    </a:lnTo>
                    <a:lnTo>
                      <a:pt x="40" y="12"/>
                    </a:lnTo>
                    <a:lnTo>
                      <a:pt x="38" y="12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5" y="11"/>
                    </a:lnTo>
                    <a:lnTo>
                      <a:pt x="34" y="11"/>
                    </a:lnTo>
                    <a:lnTo>
                      <a:pt x="33" y="10"/>
                    </a:lnTo>
                    <a:lnTo>
                      <a:pt x="31" y="10"/>
                    </a:lnTo>
                    <a:lnTo>
                      <a:pt x="30" y="9"/>
                    </a:lnTo>
                    <a:lnTo>
                      <a:pt x="29" y="8"/>
                    </a:lnTo>
                    <a:lnTo>
                      <a:pt x="28" y="7"/>
                    </a:lnTo>
                    <a:lnTo>
                      <a:pt x="26" y="5"/>
                    </a:lnTo>
                    <a:lnTo>
                      <a:pt x="25" y="4"/>
                    </a:lnTo>
                    <a:lnTo>
                      <a:pt x="25" y="2"/>
                    </a:lnTo>
                    <a:lnTo>
                      <a:pt x="24" y="1"/>
                    </a:lnTo>
                    <a:lnTo>
                      <a:pt x="23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14" name="Freeform 363"/>
              <p:cNvSpPr>
                <a:spLocks/>
              </p:cNvSpPr>
              <p:nvPr/>
            </p:nvSpPr>
            <p:spPr bwMode="auto">
              <a:xfrm>
                <a:off x="4302" y="1807"/>
                <a:ext cx="6" cy="12"/>
              </a:xfrm>
              <a:custGeom>
                <a:avLst/>
                <a:gdLst>
                  <a:gd name="T0" fmla="*/ 6 w 6"/>
                  <a:gd name="T1" fmla="*/ 6 h 12"/>
                  <a:gd name="T2" fmla="*/ 5 w 6"/>
                  <a:gd name="T3" fmla="*/ 6 h 12"/>
                  <a:gd name="T4" fmla="*/ 5 w 6"/>
                  <a:gd name="T5" fmla="*/ 6 h 12"/>
                  <a:gd name="T6" fmla="*/ 4 w 6"/>
                  <a:gd name="T7" fmla="*/ 6 h 12"/>
                  <a:gd name="T8" fmla="*/ 4 w 6"/>
                  <a:gd name="T9" fmla="*/ 6 h 12"/>
                  <a:gd name="T10" fmla="*/ 4 w 6"/>
                  <a:gd name="T11" fmla="*/ 5 h 12"/>
                  <a:gd name="T12" fmla="*/ 3 w 6"/>
                  <a:gd name="T13" fmla="*/ 4 h 12"/>
                  <a:gd name="T14" fmla="*/ 3 w 6"/>
                  <a:gd name="T15" fmla="*/ 3 h 12"/>
                  <a:gd name="T16" fmla="*/ 2 w 6"/>
                  <a:gd name="T17" fmla="*/ 2 h 12"/>
                  <a:gd name="T18" fmla="*/ 2 w 6"/>
                  <a:gd name="T19" fmla="*/ 1 h 12"/>
                  <a:gd name="T20" fmla="*/ 1 w 6"/>
                  <a:gd name="T21" fmla="*/ 1 h 12"/>
                  <a:gd name="T22" fmla="*/ 1 w 6"/>
                  <a:gd name="T23" fmla="*/ 0 h 12"/>
                  <a:gd name="T24" fmla="*/ 1 w 6"/>
                  <a:gd name="T25" fmla="*/ 0 h 12"/>
                  <a:gd name="T26" fmla="*/ 0 w 6"/>
                  <a:gd name="T27" fmla="*/ 1 h 12"/>
                  <a:gd name="T28" fmla="*/ 0 w 6"/>
                  <a:gd name="T29" fmla="*/ 2 h 12"/>
                  <a:gd name="T30" fmla="*/ 0 w 6"/>
                  <a:gd name="T31" fmla="*/ 4 h 12"/>
                  <a:gd name="T32" fmla="*/ 1 w 6"/>
                  <a:gd name="T33" fmla="*/ 6 h 12"/>
                  <a:gd name="T34" fmla="*/ 2 w 6"/>
                  <a:gd name="T35" fmla="*/ 8 h 12"/>
                  <a:gd name="T36" fmla="*/ 2 w 6"/>
                  <a:gd name="T37" fmla="*/ 9 h 12"/>
                  <a:gd name="T38" fmla="*/ 3 w 6"/>
                  <a:gd name="T39" fmla="*/ 10 h 12"/>
                  <a:gd name="T40" fmla="*/ 3 w 6"/>
                  <a:gd name="T41" fmla="*/ 11 h 12"/>
                  <a:gd name="T42" fmla="*/ 3 w 6"/>
                  <a:gd name="T43" fmla="*/ 11 h 12"/>
                  <a:gd name="T44" fmla="*/ 4 w 6"/>
                  <a:gd name="T45" fmla="*/ 11 h 12"/>
                  <a:gd name="T46" fmla="*/ 5 w 6"/>
                  <a:gd name="T47" fmla="*/ 12 h 12"/>
                  <a:gd name="T48" fmla="*/ 6 w 6"/>
                  <a:gd name="T49" fmla="*/ 12 h 12"/>
                  <a:gd name="T50" fmla="*/ 6 w 6"/>
                  <a:gd name="T51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" h="12">
                    <a:moveTo>
                      <a:pt x="6" y="6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15" name="Freeform 364"/>
              <p:cNvSpPr>
                <a:spLocks/>
              </p:cNvSpPr>
              <p:nvPr/>
            </p:nvSpPr>
            <p:spPr bwMode="auto">
              <a:xfrm>
                <a:off x="4346" y="1786"/>
                <a:ext cx="19" cy="21"/>
              </a:xfrm>
              <a:custGeom>
                <a:avLst/>
                <a:gdLst>
                  <a:gd name="T0" fmla="*/ 19 w 19"/>
                  <a:gd name="T1" fmla="*/ 10 h 21"/>
                  <a:gd name="T2" fmla="*/ 19 w 19"/>
                  <a:gd name="T3" fmla="*/ 0 h 21"/>
                  <a:gd name="T4" fmla="*/ 0 w 19"/>
                  <a:gd name="T5" fmla="*/ 0 h 21"/>
                  <a:gd name="T6" fmla="*/ 0 w 19"/>
                  <a:gd name="T7" fmla="*/ 8 h 21"/>
                  <a:gd name="T8" fmla="*/ 8 w 19"/>
                  <a:gd name="T9" fmla="*/ 21 h 21"/>
                  <a:gd name="T10" fmla="*/ 19 w 19"/>
                  <a:gd name="T11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1">
                    <a:moveTo>
                      <a:pt x="19" y="10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21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16" name="Freeform 365"/>
              <p:cNvSpPr>
                <a:spLocks/>
              </p:cNvSpPr>
              <p:nvPr/>
            </p:nvSpPr>
            <p:spPr bwMode="auto">
              <a:xfrm>
                <a:off x="4333" y="1737"/>
                <a:ext cx="44" cy="27"/>
              </a:xfrm>
              <a:custGeom>
                <a:avLst/>
                <a:gdLst>
                  <a:gd name="T0" fmla="*/ 36 w 44"/>
                  <a:gd name="T1" fmla="*/ 10 h 27"/>
                  <a:gd name="T2" fmla="*/ 35 w 44"/>
                  <a:gd name="T3" fmla="*/ 9 h 27"/>
                  <a:gd name="T4" fmla="*/ 34 w 44"/>
                  <a:gd name="T5" fmla="*/ 8 h 27"/>
                  <a:gd name="T6" fmla="*/ 33 w 44"/>
                  <a:gd name="T7" fmla="*/ 7 h 27"/>
                  <a:gd name="T8" fmla="*/ 32 w 44"/>
                  <a:gd name="T9" fmla="*/ 6 h 27"/>
                  <a:gd name="T10" fmla="*/ 30 w 44"/>
                  <a:gd name="T11" fmla="*/ 5 h 27"/>
                  <a:gd name="T12" fmla="*/ 28 w 44"/>
                  <a:gd name="T13" fmla="*/ 4 h 27"/>
                  <a:gd name="T14" fmla="*/ 26 w 44"/>
                  <a:gd name="T15" fmla="*/ 3 h 27"/>
                  <a:gd name="T16" fmla="*/ 24 w 44"/>
                  <a:gd name="T17" fmla="*/ 2 h 27"/>
                  <a:gd name="T18" fmla="*/ 22 w 44"/>
                  <a:gd name="T19" fmla="*/ 1 h 27"/>
                  <a:gd name="T20" fmla="*/ 20 w 44"/>
                  <a:gd name="T21" fmla="*/ 1 h 27"/>
                  <a:gd name="T22" fmla="*/ 17 w 44"/>
                  <a:gd name="T23" fmla="*/ 0 h 27"/>
                  <a:gd name="T24" fmla="*/ 15 w 44"/>
                  <a:gd name="T25" fmla="*/ 0 h 27"/>
                  <a:gd name="T26" fmla="*/ 12 w 44"/>
                  <a:gd name="T27" fmla="*/ 0 h 27"/>
                  <a:gd name="T28" fmla="*/ 10 w 44"/>
                  <a:gd name="T29" fmla="*/ 0 h 27"/>
                  <a:gd name="T30" fmla="*/ 8 w 44"/>
                  <a:gd name="T31" fmla="*/ 0 h 27"/>
                  <a:gd name="T32" fmla="*/ 6 w 44"/>
                  <a:gd name="T33" fmla="*/ 1 h 27"/>
                  <a:gd name="T34" fmla="*/ 3 w 44"/>
                  <a:gd name="T35" fmla="*/ 3 h 27"/>
                  <a:gd name="T36" fmla="*/ 1 w 44"/>
                  <a:gd name="T37" fmla="*/ 5 h 27"/>
                  <a:gd name="T38" fmla="*/ 0 w 44"/>
                  <a:gd name="T39" fmla="*/ 7 h 27"/>
                  <a:gd name="T40" fmla="*/ 0 w 44"/>
                  <a:gd name="T41" fmla="*/ 10 h 27"/>
                  <a:gd name="T42" fmla="*/ 0 w 44"/>
                  <a:gd name="T43" fmla="*/ 12 h 27"/>
                  <a:gd name="T44" fmla="*/ 0 w 44"/>
                  <a:gd name="T45" fmla="*/ 13 h 27"/>
                  <a:gd name="T46" fmla="*/ 1 w 44"/>
                  <a:gd name="T47" fmla="*/ 15 h 27"/>
                  <a:gd name="T48" fmla="*/ 2 w 44"/>
                  <a:gd name="T49" fmla="*/ 15 h 27"/>
                  <a:gd name="T50" fmla="*/ 3 w 44"/>
                  <a:gd name="T51" fmla="*/ 15 h 27"/>
                  <a:gd name="T52" fmla="*/ 4 w 44"/>
                  <a:gd name="T53" fmla="*/ 16 h 27"/>
                  <a:gd name="T54" fmla="*/ 6 w 44"/>
                  <a:gd name="T55" fmla="*/ 16 h 27"/>
                  <a:gd name="T56" fmla="*/ 8 w 44"/>
                  <a:gd name="T57" fmla="*/ 17 h 27"/>
                  <a:gd name="T58" fmla="*/ 10 w 44"/>
                  <a:gd name="T59" fmla="*/ 18 h 27"/>
                  <a:gd name="T60" fmla="*/ 13 w 44"/>
                  <a:gd name="T61" fmla="*/ 19 h 27"/>
                  <a:gd name="T62" fmla="*/ 16 w 44"/>
                  <a:gd name="T63" fmla="*/ 20 h 27"/>
                  <a:gd name="T64" fmla="*/ 19 w 44"/>
                  <a:gd name="T65" fmla="*/ 21 h 27"/>
                  <a:gd name="T66" fmla="*/ 22 w 44"/>
                  <a:gd name="T67" fmla="*/ 22 h 27"/>
                  <a:gd name="T68" fmla="*/ 24 w 44"/>
                  <a:gd name="T69" fmla="*/ 23 h 27"/>
                  <a:gd name="T70" fmla="*/ 27 w 44"/>
                  <a:gd name="T71" fmla="*/ 24 h 27"/>
                  <a:gd name="T72" fmla="*/ 30 w 44"/>
                  <a:gd name="T73" fmla="*/ 25 h 27"/>
                  <a:gd name="T74" fmla="*/ 32 w 44"/>
                  <a:gd name="T75" fmla="*/ 26 h 27"/>
                  <a:gd name="T76" fmla="*/ 34 w 44"/>
                  <a:gd name="T77" fmla="*/ 27 h 27"/>
                  <a:gd name="T78" fmla="*/ 35 w 44"/>
                  <a:gd name="T79" fmla="*/ 27 h 27"/>
                  <a:gd name="T80" fmla="*/ 36 w 44"/>
                  <a:gd name="T81" fmla="*/ 27 h 27"/>
                  <a:gd name="T82" fmla="*/ 38 w 44"/>
                  <a:gd name="T83" fmla="*/ 27 h 27"/>
                  <a:gd name="T84" fmla="*/ 39 w 44"/>
                  <a:gd name="T85" fmla="*/ 27 h 27"/>
                  <a:gd name="T86" fmla="*/ 40 w 44"/>
                  <a:gd name="T87" fmla="*/ 27 h 27"/>
                  <a:gd name="T88" fmla="*/ 41 w 44"/>
                  <a:gd name="T89" fmla="*/ 27 h 27"/>
                  <a:gd name="T90" fmla="*/ 42 w 44"/>
                  <a:gd name="T91" fmla="*/ 26 h 27"/>
                  <a:gd name="T92" fmla="*/ 43 w 44"/>
                  <a:gd name="T93" fmla="*/ 25 h 27"/>
                  <a:gd name="T94" fmla="*/ 44 w 44"/>
                  <a:gd name="T95" fmla="*/ 24 h 27"/>
                  <a:gd name="T96" fmla="*/ 44 w 44"/>
                  <a:gd name="T97" fmla="*/ 22 h 27"/>
                  <a:gd name="T98" fmla="*/ 44 w 44"/>
                  <a:gd name="T99" fmla="*/ 20 h 27"/>
                  <a:gd name="T100" fmla="*/ 44 w 44"/>
                  <a:gd name="T101" fmla="*/ 18 h 27"/>
                  <a:gd name="T102" fmla="*/ 43 w 44"/>
                  <a:gd name="T103" fmla="*/ 16 h 27"/>
                  <a:gd name="T104" fmla="*/ 42 w 44"/>
                  <a:gd name="T105" fmla="*/ 14 h 27"/>
                  <a:gd name="T106" fmla="*/ 40 w 44"/>
                  <a:gd name="T107" fmla="*/ 12 h 27"/>
                  <a:gd name="T108" fmla="*/ 39 w 44"/>
                  <a:gd name="T109" fmla="*/ 11 h 27"/>
                  <a:gd name="T110" fmla="*/ 37 w 44"/>
                  <a:gd name="T111" fmla="*/ 10 h 27"/>
                  <a:gd name="T112" fmla="*/ 36 w 44"/>
                  <a:gd name="T11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4" h="27">
                    <a:moveTo>
                      <a:pt x="36" y="10"/>
                    </a:moveTo>
                    <a:lnTo>
                      <a:pt x="35" y="9"/>
                    </a:lnTo>
                    <a:lnTo>
                      <a:pt x="34" y="8"/>
                    </a:lnTo>
                    <a:lnTo>
                      <a:pt x="33" y="7"/>
                    </a:lnTo>
                    <a:lnTo>
                      <a:pt x="32" y="6"/>
                    </a:lnTo>
                    <a:lnTo>
                      <a:pt x="30" y="5"/>
                    </a:lnTo>
                    <a:lnTo>
                      <a:pt x="28" y="4"/>
                    </a:lnTo>
                    <a:lnTo>
                      <a:pt x="26" y="3"/>
                    </a:lnTo>
                    <a:lnTo>
                      <a:pt x="24" y="2"/>
                    </a:lnTo>
                    <a:lnTo>
                      <a:pt x="22" y="1"/>
                    </a:lnTo>
                    <a:lnTo>
                      <a:pt x="20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1" y="15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8" y="17"/>
                    </a:lnTo>
                    <a:lnTo>
                      <a:pt x="10" y="18"/>
                    </a:lnTo>
                    <a:lnTo>
                      <a:pt x="13" y="19"/>
                    </a:lnTo>
                    <a:lnTo>
                      <a:pt x="16" y="20"/>
                    </a:lnTo>
                    <a:lnTo>
                      <a:pt x="19" y="21"/>
                    </a:lnTo>
                    <a:lnTo>
                      <a:pt x="22" y="22"/>
                    </a:lnTo>
                    <a:lnTo>
                      <a:pt x="24" y="23"/>
                    </a:lnTo>
                    <a:lnTo>
                      <a:pt x="27" y="24"/>
                    </a:lnTo>
                    <a:lnTo>
                      <a:pt x="30" y="25"/>
                    </a:lnTo>
                    <a:lnTo>
                      <a:pt x="32" y="26"/>
                    </a:lnTo>
                    <a:lnTo>
                      <a:pt x="34" y="27"/>
                    </a:lnTo>
                    <a:lnTo>
                      <a:pt x="35" y="27"/>
                    </a:lnTo>
                    <a:lnTo>
                      <a:pt x="36" y="27"/>
                    </a:lnTo>
                    <a:lnTo>
                      <a:pt x="38" y="27"/>
                    </a:lnTo>
                    <a:lnTo>
                      <a:pt x="39" y="27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2" y="26"/>
                    </a:lnTo>
                    <a:lnTo>
                      <a:pt x="43" y="25"/>
                    </a:lnTo>
                    <a:lnTo>
                      <a:pt x="44" y="24"/>
                    </a:lnTo>
                    <a:lnTo>
                      <a:pt x="44" y="22"/>
                    </a:lnTo>
                    <a:lnTo>
                      <a:pt x="44" y="20"/>
                    </a:lnTo>
                    <a:lnTo>
                      <a:pt x="44" y="18"/>
                    </a:lnTo>
                    <a:lnTo>
                      <a:pt x="43" y="16"/>
                    </a:lnTo>
                    <a:lnTo>
                      <a:pt x="42" y="14"/>
                    </a:lnTo>
                    <a:lnTo>
                      <a:pt x="40" y="12"/>
                    </a:lnTo>
                    <a:lnTo>
                      <a:pt x="39" y="11"/>
                    </a:lnTo>
                    <a:lnTo>
                      <a:pt x="37" y="10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17" name="Freeform 366"/>
              <p:cNvSpPr>
                <a:spLocks/>
              </p:cNvSpPr>
              <p:nvPr/>
            </p:nvSpPr>
            <p:spPr bwMode="auto">
              <a:xfrm>
                <a:off x="4327" y="1744"/>
                <a:ext cx="53" cy="47"/>
              </a:xfrm>
              <a:custGeom>
                <a:avLst/>
                <a:gdLst>
                  <a:gd name="T0" fmla="*/ 45 w 53"/>
                  <a:gd name="T1" fmla="*/ 15 h 47"/>
                  <a:gd name="T2" fmla="*/ 45 w 53"/>
                  <a:gd name="T3" fmla="*/ 15 h 47"/>
                  <a:gd name="T4" fmla="*/ 44 w 53"/>
                  <a:gd name="T5" fmla="*/ 13 h 47"/>
                  <a:gd name="T6" fmla="*/ 42 w 53"/>
                  <a:gd name="T7" fmla="*/ 10 h 47"/>
                  <a:gd name="T8" fmla="*/ 40 w 53"/>
                  <a:gd name="T9" fmla="*/ 8 h 47"/>
                  <a:gd name="T10" fmla="*/ 38 w 53"/>
                  <a:gd name="T11" fmla="*/ 5 h 47"/>
                  <a:gd name="T12" fmla="*/ 35 w 53"/>
                  <a:gd name="T13" fmla="*/ 3 h 47"/>
                  <a:gd name="T14" fmla="*/ 32 w 53"/>
                  <a:gd name="T15" fmla="*/ 2 h 47"/>
                  <a:gd name="T16" fmla="*/ 28 w 53"/>
                  <a:gd name="T17" fmla="*/ 1 h 47"/>
                  <a:gd name="T18" fmla="*/ 25 w 53"/>
                  <a:gd name="T19" fmla="*/ 1 h 47"/>
                  <a:gd name="T20" fmla="*/ 21 w 53"/>
                  <a:gd name="T21" fmla="*/ 1 h 47"/>
                  <a:gd name="T22" fmla="*/ 16 w 53"/>
                  <a:gd name="T23" fmla="*/ 1 h 47"/>
                  <a:gd name="T24" fmla="*/ 12 w 53"/>
                  <a:gd name="T25" fmla="*/ 3 h 47"/>
                  <a:gd name="T26" fmla="*/ 8 w 53"/>
                  <a:gd name="T27" fmla="*/ 6 h 47"/>
                  <a:gd name="T28" fmla="*/ 5 w 53"/>
                  <a:gd name="T29" fmla="*/ 9 h 47"/>
                  <a:gd name="T30" fmla="*/ 3 w 53"/>
                  <a:gd name="T31" fmla="*/ 13 h 47"/>
                  <a:gd name="T32" fmla="*/ 1 w 53"/>
                  <a:gd name="T33" fmla="*/ 17 h 47"/>
                  <a:gd name="T34" fmla="*/ 0 w 53"/>
                  <a:gd name="T35" fmla="*/ 22 h 47"/>
                  <a:gd name="T36" fmla="*/ 0 w 53"/>
                  <a:gd name="T37" fmla="*/ 26 h 47"/>
                  <a:gd name="T38" fmla="*/ 1 w 53"/>
                  <a:gd name="T39" fmla="*/ 31 h 47"/>
                  <a:gd name="T40" fmla="*/ 3 w 53"/>
                  <a:gd name="T41" fmla="*/ 35 h 47"/>
                  <a:gd name="T42" fmla="*/ 5 w 53"/>
                  <a:gd name="T43" fmla="*/ 39 h 47"/>
                  <a:gd name="T44" fmla="*/ 8 w 53"/>
                  <a:gd name="T45" fmla="*/ 42 h 47"/>
                  <a:gd name="T46" fmla="*/ 12 w 53"/>
                  <a:gd name="T47" fmla="*/ 45 h 47"/>
                  <a:gd name="T48" fmla="*/ 16 w 53"/>
                  <a:gd name="T49" fmla="*/ 46 h 47"/>
                  <a:gd name="T50" fmla="*/ 21 w 53"/>
                  <a:gd name="T51" fmla="*/ 47 h 47"/>
                  <a:gd name="T52" fmla="*/ 25 w 53"/>
                  <a:gd name="T53" fmla="*/ 47 h 47"/>
                  <a:gd name="T54" fmla="*/ 28 w 53"/>
                  <a:gd name="T55" fmla="*/ 47 h 47"/>
                  <a:gd name="T56" fmla="*/ 31 w 53"/>
                  <a:gd name="T57" fmla="*/ 46 h 47"/>
                  <a:gd name="T58" fmla="*/ 34 w 53"/>
                  <a:gd name="T59" fmla="*/ 45 h 47"/>
                  <a:gd name="T60" fmla="*/ 37 w 53"/>
                  <a:gd name="T61" fmla="*/ 43 h 47"/>
                  <a:gd name="T62" fmla="*/ 39 w 53"/>
                  <a:gd name="T63" fmla="*/ 41 h 47"/>
                  <a:gd name="T64" fmla="*/ 42 w 53"/>
                  <a:gd name="T65" fmla="*/ 38 h 47"/>
                  <a:gd name="T66" fmla="*/ 43 w 53"/>
                  <a:gd name="T67" fmla="*/ 36 h 47"/>
                  <a:gd name="T68" fmla="*/ 44 w 53"/>
                  <a:gd name="T69" fmla="*/ 34 h 47"/>
                  <a:gd name="T70" fmla="*/ 45 w 53"/>
                  <a:gd name="T71" fmla="*/ 34 h 47"/>
                  <a:gd name="T72" fmla="*/ 46 w 53"/>
                  <a:gd name="T73" fmla="*/ 34 h 47"/>
                  <a:gd name="T74" fmla="*/ 49 w 53"/>
                  <a:gd name="T75" fmla="*/ 33 h 47"/>
                  <a:gd name="T76" fmla="*/ 51 w 53"/>
                  <a:gd name="T77" fmla="*/ 30 h 47"/>
                  <a:gd name="T78" fmla="*/ 52 w 53"/>
                  <a:gd name="T79" fmla="*/ 27 h 47"/>
                  <a:gd name="T80" fmla="*/ 52 w 53"/>
                  <a:gd name="T81" fmla="*/ 23 h 47"/>
                  <a:gd name="T82" fmla="*/ 51 w 53"/>
                  <a:gd name="T83" fmla="*/ 19 h 47"/>
                  <a:gd name="T84" fmla="*/ 49 w 53"/>
                  <a:gd name="T85" fmla="*/ 16 h 47"/>
                  <a:gd name="T86" fmla="*/ 46 w 53"/>
                  <a:gd name="T87" fmla="*/ 1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3" h="47">
                    <a:moveTo>
                      <a:pt x="45" y="15"/>
                    </a:moveTo>
                    <a:lnTo>
                      <a:pt x="45" y="15"/>
                    </a:lnTo>
                    <a:lnTo>
                      <a:pt x="45" y="15"/>
                    </a:lnTo>
                    <a:lnTo>
                      <a:pt x="45" y="15"/>
                    </a:lnTo>
                    <a:lnTo>
                      <a:pt x="45" y="15"/>
                    </a:lnTo>
                    <a:lnTo>
                      <a:pt x="44" y="13"/>
                    </a:lnTo>
                    <a:lnTo>
                      <a:pt x="43" y="12"/>
                    </a:lnTo>
                    <a:lnTo>
                      <a:pt x="42" y="10"/>
                    </a:lnTo>
                    <a:lnTo>
                      <a:pt x="41" y="9"/>
                    </a:lnTo>
                    <a:lnTo>
                      <a:pt x="40" y="8"/>
                    </a:lnTo>
                    <a:lnTo>
                      <a:pt x="39" y="6"/>
                    </a:lnTo>
                    <a:lnTo>
                      <a:pt x="38" y="5"/>
                    </a:lnTo>
                    <a:lnTo>
                      <a:pt x="36" y="4"/>
                    </a:lnTo>
                    <a:lnTo>
                      <a:pt x="35" y="3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0" y="1"/>
                    </a:lnTo>
                    <a:lnTo>
                      <a:pt x="28" y="1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3" y="0"/>
                    </a:lnTo>
                    <a:lnTo>
                      <a:pt x="21" y="1"/>
                    </a:lnTo>
                    <a:lnTo>
                      <a:pt x="18" y="1"/>
                    </a:lnTo>
                    <a:lnTo>
                      <a:pt x="16" y="1"/>
                    </a:lnTo>
                    <a:lnTo>
                      <a:pt x="14" y="2"/>
                    </a:lnTo>
                    <a:lnTo>
                      <a:pt x="12" y="3"/>
                    </a:lnTo>
                    <a:lnTo>
                      <a:pt x="10" y="4"/>
                    </a:lnTo>
                    <a:lnTo>
                      <a:pt x="8" y="6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4" y="11"/>
                    </a:lnTo>
                    <a:lnTo>
                      <a:pt x="3" y="13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0" y="19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9"/>
                    </a:lnTo>
                    <a:lnTo>
                      <a:pt x="1" y="31"/>
                    </a:lnTo>
                    <a:lnTo>
                      <a:pt x="1" y="33"/>
                    </a:lnTo>
                    <a:lnTo>
                      <a:pt x="3" y="35"/>
                    </a:lnTo>
                    <a:lnTo>
                      <a:pt x="4" y="37"/>
                    </a:lnTo>
                    <a:lnTo>
                      <a:pt x="5" y="39"/>
                    </a:lnTo>
                    <a:lnTo>
                      <a:pt x="7" y="41"/>
                    </a:lnTo>
                    <a:lnTo>
                      <a:pt x="8" y="42"/>
                    </a:lnTo>
                    <a:lnTo>
                      <a:pt x="10" y="43"/>
                    </a:lnTo>
                    <a:lnTo>
                      <a:pt x="12" y="45"/>
                    </a:lnTo>
                    <a:lnTo>
                      <a:pt x="14" y="46"/>
                    </a:lnTo>
                    <a:lnTo>
                      <a:pt x="16" y="46"/>
                    </a:lnTo>
                    <a:lnTo>
                      <a:pt x="18" y="47"/>
                    </a:lnTo>
                    <a:lnTo>
                      <a:pt x="21" y="47"/>
                    </a:lnTo>
                    <a:lnTo>
                      <a:pt x="23" y="47"/>
                    </a:lnTo>
                    <a:lnTo>
                      <a:pt x="25" y="47"/>
                    </a:lnTo>
                    <a:lnTo>
                      <a:pt x="27" y="47"/>
                    </a:lnTo>
                    <a:lnTo>
                      <a:pt x="28" y="47"/>
                    </a:lnTo>
                    <a:lnTo>
                      <a:pt x="30" y="46"/>
                    </a:lnTo>
                    <a:lnTo>
                      <a:pt x="31" y="46"/>
                    </a:lnTo>
                    <a:lnTo>
                      <a:pt x="33" y="45"/>
                    </a:lnTo>
                    <a:lnTo>
                      <a:pt x="34" y="45"/>
                    </a:lnTo>
                    <a:lnTo>
                      <a:pt x="36" y="44"/>
                    </a:lnTo>
                    <a:lnTo>
                      <a:pt x="37" y="43"/>
                    </a:lnTo>
                    <a:lnTo>
                      <a:pt x="38" y="42"/>
                    </a:lnTo>
                    <a:lnTo>
                      <a:pt x="39" y="41"/>
                    </a:lnTo>
                    <a:lnTo>
                      <a:pt x="41" y="40"/>
                    </a:lnTo>
                    <a:lnTo>
                      <a:pt x="42" y="38"/>
                    </a:lnTo>
                    <a:lnTo>
                      <a:pt x="43" y="37"/>
                    </a:lnTo>
                    <a:lnTo>
                      <a:pt x="43" y="36"/>
                    </a:lnTo>
                    <a:lnTo>
                      <a:pt x="44" y="34"/>
                    </a:lnTo>
                    <a:lnTo>
                      <a:pt x="44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6" y="34"/>
                    </a:lnTo>
                    <a:lnTo>
                      <a:pt x="48" y="34"/>
                    </a:lnTo>
                    <a:lnTo>
                      <a:pt x="49" y="33"/>
                    </a:lnTo>
                    <a:lnTo>
                      <a:pt x="50" y="32"/>
                    </a:lnTo>
                    <a:lnTo>
                      <a:pt x="51" y="30"/>
                    </a:lnTo>
                    <a:lnTo>
                      <a:pt x="52" y="28"/>
                    </a:lnTo>
                    <a:lnTo>
                      <a:pt x="52" y="27"/>
                    </a:lnTo>
                    <a:lnTo>
                      <a:pt x="53" y="25"/>
                    </a:lnTo>
                    <a:lnTo>
                      <a:pt x="52" y="23"/>
                    </a:lnTo>
                    <a:lnTo>
                      <a:pt x="52" y="21"/>
                    </a:lnTo>
                    <a:lnTo>
                      <a:pt x="51" y="19"/>
                    </a:lnTo>
                    <a:lnTo>
                      <a:pt x="50" y="18"/>
                    </a:lnTo>
                    <a:lnTo>
                      <a:pt x="49" y="16"/>
                    </a:lnTo>
                    <a:lnTo>
                      <a:pt x="48" y="15"/>
                    </a:lnTo>
                    <a:lnTo>
                      <a:pt x="46" y="15"/>
                    </a:lnTo>
                    <a:lnTo>
                      <a:pt x="45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18" name="Freeform 367"/>
              <p:cNvSpPr>
                <a:spLocks/>
              </p:cNvSpPr>
              <p:nvPr/>
            </p:nvSpPr>
            <p:spPr bwMode="auto">
              <a:xfrm>
                <a:off x="4330" y="1748"/>
                <a:ext cx="47" cy="40"/>
              </a:xfrm>
              <a:custGeom>
                <a:avLst/>
                <a:gdLst>
                  <a:gd name="T0" fmla="*/ 41 w 47"/>
                  <a:gd name="T1" fmla="*/ 15 h 40"/>
                  <a:gd name="T2" fmla="*/ 40 w 47"/>
                  <a:gd name="T3" fmla="*/ 16 h 40"/>
                  <a:gd name="T4" fmla="*/ 39 w 47"/>
                  <a:gd name="T5" fmla="*/ 15 h 40"/>
                  <a:gd name="T6" fmla="*/ 38 w 47"/>
                  <a:gd name="T7" fmla="*/ 11 h 40"/>
                  <a:gd name="T8" fmla="*/ 36 w 47"/>
                  <a:gd name="T9" fmla="*/ 9 h 40"/>
                  <a:gd name="T10" fmla="*/ 34 w 47"/>
                  <a:gd name="T11" fmla="*/ 6 h 40"/>
                  <a:gd name="T12" fmla="*/ 31 w 47"/>
                  <a:gd name="T13" fmla="*/ 4 h 40"/>
                  <a:gd name="T14" fmla="*/ 29 w 47"/>
                  <a:gd name="T15" fmla="*/ 2 h 40"/>
                  <a:gd name="T16" fmla="*/ 25 w 47"/>
                  <a:gd name="T17" fmla="*/ 1 h 40"/>
                  <a:gd name="T18" fmla="*/ 22 w 47"/>
                  <a:gd name="T19" fmla="*/ 0 h 40"/>
                  <a:gd name="T20" fmla="*/ 18 w 47"/>
                  <a:gd name="T21" fmla="*/ 0 h 40"/>
                  <a:gd name="T22" fmla="*/ 14 w 47"/>
                  <a:gd name="T23" fmla="*/ 1 h 40"/>
                  <a:gd name="T24" fmla="*/ 11 w 47"/>
                  <a:gd name="T25" fmla="*/ 3 h 40"/>
                  <a:gd name="T26" fmla="*/ 7 w 47"/>
                  <a:gd name="T27" fmla="*/ 5 h 40"/>
                  <a:gd name="T28" fmla="*/ 5 w 47"/>
                  <a:gd name="T29" fmla="*/ 7 h 40"/>
                  <a:gd name="T30" fmla="*/ 3 w 47"/>
                  <a:gd name="T31" fmla="*/ 11 h 40"/>
                  <a:gd name="T32" fmla="*/ 1 w 47"/>
                  <a:gd name="T33" fmla="*/ 14 h 40"/>
                  <a:gd name="T34" fmla="*/ 0 w 47"/>
                  <a:gd name="T35" fmla="*/ 18 h 40"/>
                  <a:gd name="T36" fmla="*/ 0 w 47"/>
                  <a:gd name="T37" fmla="*/ 22 h 40"/>
                  <a:gd name="T38" fmla="*/ 1 w 47"/>
                  <a:gd name="T39" fmla="*/ 26 h 40"/>
                  <a:gd name="T40" fmla="*/ 3 w 47"/>
                  <a:gd name="T41" fmla="*/ 29 h 40"/>
                  <a:gd name="T42" fmla="*/ 5 w 47"/>
                  <a:gd name="T43" fmla="*/ 33 h 40"/>
                  <a:gd name="T44" fmla="*/ 7 w 47"/>
                  <a:gd name="T45" fmla="*/ 35 h 40"/>
                  <a:gd name="T46" fmla="*/ 11 w 47"/>
                  <a:gd name="T47" fmla="*/ 37 h 40"/>
                  <a:gd name="T48" fmla="*/ 14 w 47"/>
                  <a:gd name="T49" fmla="*/ 39 h 40"/>
                  <a:gd name="T50" fmla="*/ 18 w 47"/>
                  <a:gd name="T51" fmla="*/ 40 h 40"/>
                  <a:gd name="T52" fmla="*/ 22 w 47"/>
                  <a:gd name="T53" fmla="*/ 40 h 40"/>
                  <a:gd name="T54" fmla="*/ 25 w 47"/>
                  <a:gd name="T55" fmla="*/ 39 h 40"/>
                  <a:gd name="T56" fmla="*/ 28 w 47"/>
                  <a:gd name="T57" fmla="*/ 38 h 40"/>
                  <a:gd name="T58" fmla="*/ 31 w 47"/>
                  <a:gd name="T59" fmla="*/ 37 h 40"/>
                  <a:gd name="T60" fmla="*/ 33 w 47"/>
                  <a:gd name="T61" fmla="*/ 35 h 40"/>
                  <a:gd name="T62" fmla="*/ 36 w 47"/>
                  <a:gd name="T63" fmla="*/ 32 h 40"/>
                  <a:gd name="T64" fmla="*/ 37 w 47"/>
                  <a:gd name="T65" fmla="*/ 30 h 40"/>
                  <a:gd name="T66" fmla="*/ 39 w 47"/>
                  <a:gd name="T67" fmla="*/ 27 h 40"/>
                  <a:gd name="T68" fmla="*/ 39 w 47"/>
                  <a:gd name="T69" fmla="*/ 26 h 40"/>
                  <a:gd name="T70" fmla="*/ 40 w 47"/>
                  <a:gd name="T71" fmla="*/ 26 h 40"/>
                  <a:gd name="T72" fmla="*/ 41 w 47"/>
                  <a:gd name="T73" fmla="*/ 26 h 40"/>
                  <a:gd name="T74" fmla="*/ 42 w 47"/>
                  <a:gd name="T75" fmla="*/ 27 h 40"/>
                  <a:gd name="T76" fmla="*/ 43 w 47"/>
                  <a:gd name="T77" fmla="*/ 27 h 40"/>
                  <a:gd name="T78" fmla="*/ 45 w 47"/>
                  <a:gd name="T79" fmla="*/ 26 h 40"/>
                  <a:gd name="T80" fmla="*/ 46 w 47"/>
                  <a:gd name="T81" fmla="*/ 24 h 40"/>
                  <a:gd name="T82" fmla="*/ 47 w 47"/>
                  <a:gd name="T83" fmla="*/ 22 h 40"/>
                  <a:gd name="T84" fmla="*/ 47 w 47"/>
                  <a:gd name="T85" fmla="*/ 20 h 40"/>
                  <a:gd name="T86" fmla="*/ 46 w 47"/>
                  <a:gd name="T87" fmla="*/ 18 h 40"/>
                  <a:gd name="T88" fmla="*/ 45 w 47"/>
                  <a:gd name="T89" fmla="*/ 16 h 40"/>
                  <a:gd name="T90" fmla="*/ 43 w 47"/>
                  <a:gd name="T91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7" h="40">
                    <a:moveTo>
                      <a:pt x="42" y="15"/>
                    </a:moveTo>
                    <a:lnTo>
                      <a:pt x="41" y="15"/>
                    </a:lnTo>
                    <a:lnTo>
                      <a:pt x="41" y="16"/>
                    </a:lnTo>
                    <a:lnTo>
                      <a:pt x="40" y="16"/>
                    </a:lnTo>
                    <a:lnTo>
                      <a:pt x="39" y="16"/>
                    </a:lnTo>
                    <a:lnTo>
                      <a:pt x="39" y="15"/>
                    </a:lnTo>
                    <a:lnTo>
                      <a:pt x="39" y="13"/>
                    </a:lnTo>
                    <a:lnTo>
                      <a:pt x="38" y="11"/>
                    </a:lnTo>
                    <a:lnTo>
                      <a:pt x="37" y="10"/>
                    </a:lnTo>
                    <a:lnTo>
                      <a:pt x="36" y="9"/>
                    </a:lnTo>
                    <a:lnTo>
                      <a:pt x="35" y="7"/>
                    </a:lnTo>
                    <a:lnTo>
                      <a:pt x="34" y="6"/>
                    </a:lnTo>
                    <a:lnTo>
                      <a:pt x="33" y="5"/>
                    </a:lnTo>
                    <a:lnTo>
                      <a:pt x="31" y="4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2"/>
                    </a:lnTo>
                    <a:lnTo>
                      <a:pt x="11" y="3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9"/>
                    </a:lnTo>
                    <a:lnTo>
                      <a:pt x="3" y="11"/>
                    </a:lnTo>
                    <a:lnTo>
                      <a:pt x="2" y="12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1" y="24"/>
                    </a:lnTo>
                    <a:lnTo>
                      <a:pt x="1" y="26"/>
                    </a:lnTo>
                    <a:lnTo>
                      <a:pt x="2" y="28"/>
                    </a:lnTo>
                    <a:lnTo>
                      <a:pt x="3" y="29"/>
                    </a:lnTo>
                    <a:lnTo>
                      <a:pt x="4" y="31"/>
                    </a:lnTo>
                    <a:lnTo>
                      <a:pt x="5" y="33"/>
                    </a:lnTo>
                    <a:lnTo>
                      <a:pt x="6" y="34"/>
                    </a:lnTo>
                    <a:lnTo>
                      <a:pt x="7" y="35"/>
                    </a:lnTo>
                    <a:lnTo>
                      <a:pt x="9" y="36"/>
                    </a:lnTo>
                    <a:lnTo>
                      <a:pt x="11" y="37"/>
                    </a:lnTo>
                    <a:lnTo>
                      <a:pt x="12" y="38"/>
                    </a:lnTo>
                    <a:lnTo>
                      <a:pt x="14" y="39"/>
                    </a:lnTo>
                    <a:lnTo>
                      <a:pt x="16" y="39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2" y="40"/>
                    </a:lnTo>
                    <a:lnTo>
                      <a:pt x="23" y="39"/>
                    </a:lnTo>
                    <a:lnTo>
                      <a:pt x="25" y="39"/>
                    </a:lnTo>
                    <a:lnTo>
                      <a:pt x="27" y="39"/>
                    </a:lnTo>
                    <a:lnTo>
                      <a:pt x="28" y="38"/>
                    </a:lnTo>
                    <a:lnTo>
                      <a:pt x="29" y="37"/>
                    </a:lnTo>
                    <a:lnTo>
                      <a:pt x="31" y="37"/>
                    </a:lnTo>
                    <a:lnTo>
                      <a:pt x="32" y="36"/>
                    </a:lnTo>
                    <a:lnTo>
                      <a:pt x="33" y="35"/>
                    </a:lnTo>
                    <a:lnTo>
                      <a:pt x="35" y="33"/>
                    </a:lnTo>
                    <a:lnTo>
                      <a:pt x="36" y="32"/>
                    </a:lnTo>
                    <a:lnTo>
                      <a:pt x="36" y="31"/>
                    </a:lnTo>
                    <a:lnTo>
                      <a:pt x="37" y="30"/>
                    </a:lnTo>
                    <a:lnTo>
                      <a:pt x="38" y="28"/>
                    </a:lnTo>
                    <a:lnTo>
                      <a:pt x="39" y="27"/>
                    </a:lnTo>
                    <a:lnTo>
                      <a:pt x="39" y="25"/>
                    </a:lnTo>
                    <a:lnTo>
                      <a:pt x="39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1" y="26"/>
                    </a:lnTo>
                    <a:lnTo>
                      <a:pt x="41" y="26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2" y="27"/>
                    </a:lnTo>
                    <a:lnTo>
                      <a:pt x="43" y="27"/>
                    </a:lnTo>
                    <a:lnTo>
                      <a:pt x="44" y="26"/>
                    </a:lnTo>
                    <a:lnTo>
                      <a:pt x="45" y="26"/>
                    </a:lnTo>
                    <a:lnTo>
                      <a:pt x="45" y="25"/>
                    </a:lnTo>
                    <a:lnTo>
                      <a:pt x="46" y="24"/>
                    </a:lnTo>
                    <a:lnTo>
                      <a:pt x="46" y="23"/>
                    </a:lnTo>
                    <a:lnTo>
                      <a:pt x="47" y="22"/>
                    </a:lnTo>
                    <a:lnTo>
                      <a:pt x="47" y="21"/>
                    </a:lnTo>
                    <a:lnTo>
                      <a:pt x="47" y="20"/>
                    </a:lnTo>
                    <a:lnTo>
                      <a:pt x="46" y="19"/>
                    </a:lnTo>
                    <a:lnTo>
                      <a:pt x="46" y="18"/>
                    </a:lnTo>
                    <a:lnTo>
                      <a:pt x="45" y="17"/>
                    </a:lnTo>
                    <a:lnTo>
                      <a:pt x="45" y="16"/>
                    </a:lnTo>
                    <a:lnTo>
                      <a:pt x="44" y="16"/>
                    </a:lnTo>
                    <a:lnTo>
                      <a:pt x="43" y="15"/>
                    </a:lnTo>
                    <a:lnTo>
                      <a:pt x="42" y="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19" name="Freeform 368"/>
              <p:cNvSpPr>
                <a:spLocks/>
              </p:cNvSpPr>
              <p:nvPr/>
            </p:nvSpPr>
            <p:spPr bwMode="auto">
              <a:xfrm>
                <a:off x="4371" y="1771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3 h 3"/>
                  <a:gd name="T4" fmla="*/ 2 w 3"/>
                  <a:gd name="T5" fmla="*/ 2 h 3"/>
                  <a:gd name="T6" fmla="*/ 3 w 3"/>
                  <a:gd name="T7" fmla="*/ 2 h 3"/>
                  <a:gd name="T8" fmla="*/ 3 w 3"/>
                  <a:gd name="T9" fmla="*/ 1 h 3"/>
                  <a:gd name="T10" fmla="*/ 3 w 3"/>
                  <a:gd name="T11" fmla="*/ 1 h 3"/>
                  <a:gd name="T12" fmla="*/ 2 w 3"/>
                  <a:gd name="T13" fmla="*/ 0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0 w 3"/>
                  <a:gd name="T21" fmla="*/ 0 h 3"/>
                  <a:gd name="T22" fmla="*/ 0 w 3"/>
                  <a:gd name="T23" fmla="*/ 1 h 3"/>
                  <a:gd name="T24" fmla="*/ 0 w 3"/>
                  <a:gd name="T25" fmla="*/ 1 h 3"/>
                  <a:gd name="T26" fmla="*/ 0 w 3"/>
                  <a:gd name="T27" fmla="*/ 2 h 3"/>
                  <a:gd name="T28" fmla="*/ 0 w 3"/>
                  <a:gd name="T29" fmla="*/ 2 h 3"/>
                  <a:gd name="T30" fmla="*/ 1 w 3"/>
                  <a:gd name="T31" fmla="*/ 3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20" name="Freeform 369"/>
              <p:cNvSpPr>
                <a:spLocks/>
              </p:cNvSpPr>
              <p:nvPr/>
            </p:nvSpPr>
            <p:spPr bwMode="auto">
              <a:xfrm>
                <a:off x="4341" y="1776"/>
                <a:ext cx="19" cy="6"/>
              </a:xfrm>
              <a:custGeom>
                <a:avLst/>
                <a:gdLst>
                  <a:gd name="T0" fmla="*/ 0 w 19"/>
                  <a:gd name="T1" fmla="*/ 0 h 6"/>
                  <a:gd name="T2" fmla="*/ 0 w 19"/>
                  <a:gd name="T3" fmla="*/ 1 h 6"/>
                  <a:gd name="T4" fmla="*/ 0 w 19"/>
                  <a:gd name="T5" fmla="*/ 1 h 6"/>
                  <a:gd name="T6" fmla="*/ 1 w 19"/>
                  <a:gd name="T7" fmla="*/ 2 h 6"/>
                  <a:gd name="T8" fmla="*/ 1 w 19"/>
                  <a:gd name="T9" fmla="*/ 3 h 6"/>
                  <a:gd name="T10" fmla="*/ 1 w 19"/>
                  <a:gd name="T11" fmla="*/ 3 h 6"/>
                  <a:gd name="T12" fmla="*/ 2 w 19"/>
                  <a:gd name="T13" fmla="*/ 4 h 6"/>
                  <a:gd name="T14" fmla="*/ 3 w 19"/>
                  <a:gd name="T15" fmla="*/ 4 h 6"/>
                  <a:gd name="T16" fmla="*/ 3 w 19"/>
                  <a:gd name="T17" fmla="*/ 5 h 6"/>
                  <a:gd name="T18" fmla="*/ 5 w 19"/>
                  <a:gd name="T19" fmla="*/ 6 h 6"/>
                  <a:gd name="T20" fmla="*/ 6 w 19"/>
                  <a:gd name="T21" fmla="*/ 6 h 6"/>
                  <a:gd name="T22" fmla="*/ 7 w 19"/>
                  <a:gd name="T23" fmla="*/ 6 h 6"/>
                  <a:gd name="T24" fmla="*/ 8 w 19"/>
                  <a:gd name="T25" fmla="*/ 6 h 6"/>
                  <a:gd name="T26" fmla="*/ 9 w 19"/>
                  <a:gd name="T27" fmla="*/ 6 h 6"/>
                  <a:gd name="T28" fmla="*/ 10 w 19"/>
                  <a:gd name="T29" fmla="*/ 6 h 6"/>
                  <a:gd name="T30" fmla="*/ 10 w 19"/>
                  <a:gd name="T31" fmla="*/ 6 h 6"/>
                  <a:gd name="T32" fmla="*/ 11 w 19"/>
                  <a:gd name="T33" fmla="*/ 6 h 6"/>
                  <a:gd name="T34" fmla="*/ 19 w 19"/>
                  <a:gd name="T35" fmla="*/ 0 h 6"/>
                  <a:gd name="T36" fmla="*/ 0 w 19"/>
                  <a:gd name="T3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6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21" name="Freeform 370"/>
              <p:cNvSpPr>
                <a:spLocks/>
              </p:cNvSpPr>
              <p:nvPr/>
            </p:nvSpPr>
            <p:spPr bwMode="auto">
              <a:xfrm>
                <a:off x="4343" y="1777"/>
                <a:ext cx="12" cy="2"/>
              </a:xfrm>
              <a:custGeom>
                <a:avLst/>
                <a:gdLst>
                  <a:gd name="T0" fmla="*/ 0 w 12"/>
                  <a:gd name="T1" fmla="*/ 0 h 2"/>
                  <a:gd name="T2" fmla="*/ 1 w 12"/>
                  <a:gd name="T3" fmla="*/ 2 h 2"/>
                  <a:gd name="T4" fmla="*/ 9 w 12"/>
                  <a:gd name="T5" fmla="*/ 2 h 2"/>
                  <a:gd name="T6" fmla="*/ 12 w 12"/>
                  <a:gd name="T7" fmla="*/ 0 h 2"/>
                  <a:gd name="T8" fmla="*/ 0 w 1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">
                    <a:moveTo>
                      <a:pt x="0" y="0"/>
                    </a:moveTo>
                    <a:lnTo>
                      <a:pt x="1" y="2"/>
                    </a:lnTo>
                    <a:lnTo>
                      <a:pt x="9" y="2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22" name="Freeform 371"/>
              <p:cNvSpPr>
                <a:spLocks/>
              </p:cNvSpPr>
              <p:nvPr/>
            </p:nvSpPr>
            <p:spPr bwMode="auto">
              <a:xfrm>
                <a:off x="4338" y="1756"/>
                <a:ext cx="5" cy="5"/>
              </a:xfrm>
              <a:custGeom>
                <a:avLst/>
                <a:gdLst>
                  <a:gd name="T0" fmla="*/ 2 w 5"/>
                  <a:gd name="T1" fmla="*/ 5 h 5"/>
                  <a:gd name="T2" fmla="*/ 3 w 5"/>
                  <a:gd name="T3" fmla="*/ 5 h 5"/>
                  <a:gd name="T4" fmla="*/ 4 w 5"/>
                  <a:gd name="T5" fmla="*/ 4 h 5"/>
                  <a:gd name="T6" fmla="*/ 5 w 5"/>
                  <a:gd name="T7" fmla="*/ 4 h 5"/>
                  <a:gd name="T8" fmla="*/ 5 w 5"/>
                  <a:gd name="T9" fmla="*/ 3 h 5"/>
                  <a:gd name="T10" fmla="*/ 5 w 5"/>
                  <a:gd name="T11" fmla="*/ 2 h 5"/>
                  <a:gd name="T12" fmla="*/ 4 w 5"/>
                  <a:gd name="T13" fmla="*/ 1 h 5"/>
                  <a:gd name="T14" fmla="*/ 3 w 5"/>
                  <a:gd name="T15" fmla="*/ 1 h 5"/>
                  <a:gd name="T16" fmla="*/ 2 w 5"/>
                  <a:gd name="T17" fmla="*/ 0 h 5"/>
                  <a:gd name="T18" fmla="*/ 1 w 5"/>
                  <a:gd name="T19" fmla="*/ 1 h 5"/>
                  <a:gd name="T20" fmla="*/ 1 w 5"/>
                  <a:gd name="T21" fmla="*/ 1 h 5"/>
                  <a:gd name="T22" fmla="*/ 0 w 5"/>
                  <a:gd name="T23" fmla="*/ 2 h 5"/>
                  <a:gd name="T24" fmla="*/ 0 w 5"/>
                  <a:gd name="T25" fmla="*/ 3 h 5"/>
                  <a:gd name="T26" fmla="*/ 0 w 5"/>
                  <a:gd name="T27" fmla="*/ 4 h 5"/>
                  <a:gd name="T28" fmla="*/ 1 w 5"/>
                  <a:gd name="T29" fmla="*/ 4 h 5"/>
                  <a:gd name="T30" fmla="*/ 1 w 5"/>
                  <a:gd name="T31" fmla="*/ 5 h 5"/>
                  <a:gd name="T32" fmla="*/ 2 w 5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lnTo>
                      <a:pt x="3" y="5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23" name="Freeform 372"/>
              <p:cNvSpPr>
                <a:spLocks/>
              </p:cNvSpPr>
              <p:nvPr/>
            </p:nvSpPr>
            <p:spPr bwMode="auto">
              <a:xfrm>
                <a:off x="4353" y="1756"/>
                <a:ext cx="6" cy="6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5 w 6"/>
                  <a:gd name="T5" fmla="*/ 5 h 6"/>
                  <a:gd name="T6" fmla="*/ 6 w 6"/>
                  <a:gd name="T7" fmla="*/ 4 h 6"/>
                  <a:gd name="T8" fmla="*/ 6 w 6"/>
                  <a:gd name="T9" fmla="*/ 3 h 6"/>
                  <a:gd name="T10" fmla="*/ 6 w 6"/>
                  <a:gd name="T11" fmla="*/ 2 h 6"/>
                  <a:gd name="T12" fmla="*/ 5 w 6"/>
                  <a:gd name="T13" fmla="*/ 1 h 6"/>
                  <a:gd name="T14" fmla="*/ 4 w 6"/>
                  <a:gd name="T15" fmla="*/ 1 h 6"/>
                  <a:gd name="T16" fmla="*/ 3 w 6"/>
                  <a:gd name="T17" fmla="*/ 0 h 6"/>
                  <a:gd name="T18" fmla="*/ 3 w 6"/>
                  <a:gd name="T19" fmla="*/ 1 h 6"/>
                  <a:gd name="T20" fmla="*/ 2 w 6"/>
                  <a:gd name="T21" fmla="*/ 1 h 6"/>
                  <a:gd name="T22" fmla="*/ 2 w 6"/>
                  <a:gd name="T23" fmla="*/ 1 h 6"/>
                  <a:gd name="T24" fmla="*/ 1 w 6"/>
                  <a:gd name="T25" fmla="*/ 1 h 6"/>
                  <a:gd name="T26" fmla="*/ 1 w 6"/>
                  <a:gd name="T27" fmla="*/ 2 h 6"/>
                  <a:gd name="T28" fmla="*/ 1 w 6"/>
                  <a:gd name="T29" fmla="*/ 2 h 6"/>
                  <a:gd name="T30" fmla="*/ 0 w 6"/>
                  <a:gd name="T31" fmla="*/ 3 h 6"/>
                  <a:gd name="T32" fmla="*/ 0 w 6"/>
                  <a:gd name="T33" fmla="*/ 3 h 6"/>
                  <a:gd name="T34" fmla="*/ 0 w 6"/>
                  <a:gd name="T35" fmla="*/ 4 h 6"/>
                  <a:gd name="T36" fmla="*/ 1 w 6"/>
                  <a:gd name="T37" fmla="*/ 4 h 6"/>
                  <a:gd name="T38" fmla="*/ 1 w 6"/>
                  <a:gd name="T39" fmla="*/ 5 h 6"/>
                  <a:gd name="T40" fmla="*/ 1 w 6"/>
                  <a:gd name="T41" fmla="*/ 5 h 6"/>
                  <a:gd name="T42" fmla="*/ 2 w 6"/>
                  <a:gd name="T43" fmla="*/ 6 h 6"/>
                  <a:gd name="T44" fmla="*/ 2 w 6"/>
                  <a:gd name="T45" fmla="*/ 6 h 6"/>
                  <a:gd name="T46" fmla="*/ 3 w 6"/>
                  <a:gd name="T47" fmla="*/ 6 h 6"/>
                  <a:gd name="T48" fmla="*/ 3 w 6"/>
                  <a:gd name="T4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lnTo>
                      <a:pt x="4" y="6"/>
                    </a:lnTo>
                    <a:lnTo>
                      <a:pt x="5" y="5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24" name="Freeform 373"/>
              <p:cNvSpPr>
                <a:spLocks/>
              </p:cNvSpPr>
              <p:nvPr/>
            </p:nvSpPr>
            <p:spPr bwMode="auto">
              <a:xfrm>
                <a:off x="4340" y="1757"/>
                <a:ext cx="11" cy="14"/>
              </a:xfrm>
              <a:custGeom>
                <a:avLst/>
                <a:gdLst>
                  <a:gd name="T0" fmla="*/ 3 w 11"/>
                  <a:gd name="T1" fmla="*/ 12 h 14"/>
                  <a:gd name="T2" fmla="*/ 8 w 11"/>
                  <a:gd name="T3" fmla="*/ 3 h 14"/>
                  <a:gd name="T4" fmla="*/ 8 w 11"/>
                  <a:gd name="T5" fmla="*/ 0 h 14"/>
                  <a:gd name="T6" fmla="*/ 0 w 11"/>
                  <a:gd name="T7" fmla="*/ 14 h 14"/>
                  <a:gd name="T8" fmla="*/ 11 w 11"/>
                  <a:gd name="T9" fmla="*/ 14 h 14"/>
                  <a:gd name="T10" fmla="*/ 11 w 11"/>
                  <a:gd name="T11" fmla="*/ 12 h 14"/>
                  <a:gd name="T12" fmla="*/ 3 w 11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4">
                    <a:moveTo>
                      <a:pt x="3" y="12"/>
                    </a:moveTo>
                    <a:lnTo>
                      <a:pt x="8" y="3"/>
                    </a:lnTo>
                    <a:lnTo>
                      <a:pt x="8" y="0"/>
                    </a:lnTo>
                    <a:lnTo>
                      <a:pt x="0" y="14"/>
                    </a:lnTo>
                    <a:lnTo>
                      <a:pt x="11" y="14"/>
                    </a:lnTo>
                    <a:lnTo>
                      <a:pt x="11" y="12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</p:grpSp>
        <p:sp>
          <p:nvSpPr>
            <p:cNvPr id="666" name="Rectangle 375"/>
            <p:cNvSpPr>
              <a:spLocks noChangeArrowheads="1"/>
            </p:cNvSpPr>
            <p:nvPr/>
          </p:nvSpPr>
          <p:spPr bwMode="auto">
            <a:xfrm>
              <a:off x="6137275" y="2740025"/>
              <a:ext cx="455613" cy="277813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/>
            </a:p>
          </p:txBody>
        </p:sp>
        <p:sp>
          <p:nvSpPr>
            <p:cNvPr id="667" name="Rectangle 376"/>
            <p:cNvSpPr>
              <a:spLocks noChangeArrowheads="1"/>
            </p:cNvSpPr>
            <p:nvPr/>
          </p:nvSpPr>
          <p:spPr bwMode="auto">
            <a:xfrm>
              <a:off x="6592888" y="2741613"/>
              <a:ext cx="455613" cy="277813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/>
            </a:p>
          </p:txBody>
        </p:sp>
        <p:pic>
          <p:nvPicPr>
            <p:cNvPr id="668" name="Picture 377"/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32513" y="2459038"/>
              <a:ext cx="461963" cy="287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69" name="Group 380"/>
            <p:cNvGrpSpPr>
              <a:grpSpLocks/>
            </p:cNvGrpSpPr>
            <p:nvPr/>
          </p:nvGrpSpPr>
          <p:grpSpPr bwMode="auto">
            <a:xfrm>
              <a:off x="6711950" y="2457450"/>
              <a:ext cx="187325" cy="277813"/>
              <a:chOff x="4228" y="1548"/>
              <a:chExt cx="118" cy="175"/>
            </a:xfrm>
          </p:grpSpPr>
          <p:pic>
            <p:nvPicPr>
              <p:cNvPr id="670" name="Picture 378"/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228" y="1548"/>
                <a:ext cx="118" cy="1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71" name="Picture 379"/>
              <p:cNvPicPr>
                <a:picLocks noChangeAspect="1" noChangeArrowheads="1"/>
              </p:cNvPicPr>
              <p:nvPr/>
            </p:nvPicPr>
            <p:blipFill>
              <a:blip r:embed="rId1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228" y="1548"/>
                <a:ext cx="118" cy="1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74" name="Rectangle 12"/>
          <p:cNvSpPr>
            <a:spLocks noChangeArrowheads="1"/>
          </p:cNvSpPr>
          <p:nvPr/>
        </p:nvSpPr>
        <p:spPr bwMode="auto">
          <a:xfrm>
            <a:off x="417446" y="1411029"/>
            <a:ext cx="4257871" cy="253533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lIns="72000" rIns="72000" anchor="ctr"/>
          <a:lstStyle/>
          <a:p>
            <a:pPr>
              <a:lnSpc>
                <a:spcPct val="110000"/>
              </a:lnSpc>
            </a:pPr>
            <a:r>
              <a:rPr lang="en-US" altLang="ja-JP" sz="12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Dual Monitor (HDMI 1 + HDMI 2)</a:t>
            </a:r>
          </a:p>
        </p:txBody>
      </p:sp>
      <p:sp>
        <p:nvSpPr>
          <p:cNvPr id="775" name="正方形/長方形 6"/>
          <p:cNvSpPr>
            <a:spLocks noChangeArrowheads="1"/>
          </p:cNvSpPr>
          <p:nvPr/>
        </p:nvSpPr>
        <p:spPr bwMode="auto">
          <a:xfrm>
            <a:off x="357188" y="842228"/>
            <a:ext cx="8552350" cy="4385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285750" indent="-285750" eaLnBrk="1" hangingPunct="1">
              <a:lnSpc>
                <a:spcPts val="2700"/>
              </a:lnSpc>
              <a:spcAft>
                <a:spcPct val="10000"/>
              </a:spcAft>
              <a:buFont typeface="Wingdings" panose="05000000000000000000" pitchFamily="2" charset="2"/>
              <a:buChar char="n"/>
            </a:pPr>
            <a:r>
              <a:rPr kumimoji="1" lang="en-US" altLang="ja-JP" b="1" dirty="0" smtClean="0">
                <a:latin typeface="Arial" panose="020B0604020202020204" pitchFamily="34" charset="0"/>
                <a:cs typeface="Arial" panose="020B0604020202020204" pitchFamily="34" charset="0"/>
              </a:rPr>
              <a:t>In case of Multiple connection / Contents Sharing / Single Stream</a:t>
            </a:r>
            <a:endParaRPr kumimoji="1" lang="ja-JP" altLang="en-US" sz="1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4109293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フッター プレースホルダー 3"/>
          <p:cNvSpPr txBox="1">
            <a:spLocks/>
          </p:cNvSpPr>
          <p:nvPr/>
        </p:nvSpPr>
        <p:spPr>
          <a:xfrm>
            <a:off x="8061203" y="6605691"/>
            <a:ext cx="1066800" cy="247650"/>
          </a:xfrm>
          <a:prstGeom prst="rect">
            <a:avLst/>
          </a:prstGeom>
          <a:noFill/>
        </p:spPr>
        <p:txBody>
          <a:bodyPr/>
          <a:lstStyle>
            <a:defPPr>
              <a:defRPr lang="de-DE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5146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9718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4290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8862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algn="r"/>
            <a:r>
              <a:rPr lang="de-DE" altLang="ja-JP" sz="800" dirty="0" smtClean="0">
                <a:solidFill>
                  <a:schemeClr val="bg1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Page </a:t>
            </a:r>
            <a:fld id="{11D062A2-B506-4044-A2EC-4FDCB15F0732}" type="slidenum">
              <a:rPr lang="de-DE" altLang="ja-JP" sz="800" b="1" smtClean="0">
                <a:solidFill>
                  <a:schemeClr val="bg1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pPr algn="r"/>
              <a:t>21</a:t>
            </a:fld>
            <a:endParaRPr lang="de-DE" altLang="ja-JP" sz="800" b="1" dirty="0" smtClean="0">
              <a:solidFill>
                <a:schemeClr val="bg1"/>
              </a:solidFill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4" name="Rectangle 8"/>
          <p:cNvSpPr txBox="1">
            <a:spLocks noChangeArrowheads="1"/>
          </p:cNvSpPr>
          <p:nvPr/>
        </p:nvSpPr>
        <p:spPr bwMode="auto">
          <a:xfrm>
            <a:off x="1" y="50965"/>
            <a:ext cx="9143999" cy="600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accent1"/>
                  </a:outerShdw>
                </a:effectLst>
              </a14:hiddenEffects>
            </a:ext>
          </a:extLst>
        </p:spPr>
        <p:txBody>
          <a:bodyPr vert="horz" wrap="square" lIns="0" tIns="45720" rIns="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0">
                <a:solidFill>
                  <a:schemeClr val="tx1"/>
                </a:solidFill>
                <a:latin typeface="HGP創英角ｺﾞｼｯｸUB" panose="020B0900000000000000" pitchFamily="50" charset="-128"/>
                <a:ea typeface="HGP創英角ｺﾞｼｯｸUB" panose="020B0900000000000000" pitchFamily="50" charset="-128"/>
                <a:cs typeface="Meiryo UI" panose="020B0604030504040204" pitchFamily="50" charset="-128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altLang="ja-JP" sz="2800" kern="0" dirty="0" smtClean="0">
                <a:latin typeface="Arial Black" panose="020B0A04020102020204" pitchFamily="34" charset="0"/>
              </a:rPr>
              <a:t>Screen Layout </a:t>
            </a:r>
            <a:r>
              <a:rPr lang="en-US" altLang="ja-JP" sz="2800" kern="0" dirty="0" smtClean="0">
                <a:solidFill>
                  <a:srgbClr val="FF0000"/>
                </a:solidFill>
                <a:latin typeface="Arial Black" panose="020B0A04020102020204" pitchFamily="34" charset="0"/>
              </a:rPr>
              <a:t>(Dual Monitor) </a:t>
            </a:r>
            <a:r>
              <a:rPr lang="en-US" altLang="ja-JP" sz="2800" kern="0" dirty="0" smtClean="0">
                <a:latin typeface="Arial Black" panose="020B0A04020102020204" pitchFamily="34" charset="0"/>
              </a:rPr>
              <a:t>8</a:t>
            </a:r>
            <a:endParaRPr lang="de-DE" altLang="ja-JP" sz="2800" kern="0" dirty="0" smtClean="0">
              <a:latin typeface="Arial Black" panose="020B0A04020102020204" pitchFamily="34" charset="0"/>
            </a:endParaRPr>
          </a:p>
        </p:txBody>
      </p:sp>
      <p:graphicFrame>
        <p:nvGraphicFramePr>
          <p:cNvPr id="5" name="表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88208486"/>
              </p:ext>
            </p:extLst>
          </p:nvPr>
        </p:nvGraphicFramePr>
        <p:xfrm>
          <a:off x="3810842" y="1487633"/>
          <a:ext cx="5200295" cy="2348156"/>
        </p:xfrm>
        <a:graphic>
          <a:graphicData uri="http://schemas.openxmlformats.org/drawingml/2006/table">
            <a:tbl>
              <a:tblPr/>
              <a:tblGrid>
                <a:gridCol w="1031262"/>
                <a:gridCol w="277132"/>
                <a:gridCol w="236031"/>
                <a:gridCol w="1304961"/>
                <a:gridCol w="1385661"/>
                <a:gridCol w="965248"/>
              </a:tblGrid>
              <a:tr h="171044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Button</a:t>
                      </a: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baseline="0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Conference start</a:t>
                      </a: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baseline="0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PC</a:t>
                      </a: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509778">
                <a:tc rowSpan="4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Dual</a:t>
                      </a:r>
                      <a:r>
                        <a:rPr kumimoji="1" lang="en-US" altLang="ja-JP" sz="1000" b="1" baseline="0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 Monitor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kern="1200" baseline="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(Multiple connection)</a:t>
                      </a:r>
                      <a:endParaRPr kumimoji="1" lang="ja-JP" altLang="ja-JP" sz="800" b="1" kern="1200" dirty="0" smtClean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HDMI1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7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CP1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501589">
                <a:tc v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ja-JP" altLang="en-US" sz="7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ＣＰ</a:t>
                      </a:r>
                      <a:r>
                        <a:rPr kumimoji="1" lang="en-US" altLang="ja-JP" sz="7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n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509778">
                <a:tc v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HDMI2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7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CP1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583171">
                <a:tc v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ja-JP" altLang="en-US" sz="7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ＣＰ</a:t>
                      </a:r>
                      <a:r>
                        <a:rPr kumimoji="1" lang="en-US" altLang="ja-JP" sz="7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n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6" name="右矢印 5"/>
          <p:cNvSpPr/>
          <p:nvPr/>
        </p:nvSpPr>
        <p:spPr bwMode="auto">
          <a:xfrm>
            <a:off x="2715095" y="5185884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7" name="右矢印 6"/>
          <p:cNvSpPr/>
          <p:nvPr/>
        </p:nvSpPr>
        <p:spPr bwMode="auto">
          <a:xfrm>
            <a:off x="3810481" y="5185884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aphicFrame>
        <p:nvGraphicFramePr>
          <p:cNvPr id="8" name="表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11590279"/>
              </p:ext>
            </p:extLst>
          </p:nvPr>
        </p:nvGraphicFramePr>
        <p:xfrm>
          <a:off x="370509" y="3905026"/>
          <a:ext cx="8627506" cy="2675918"/>
        </p:xfrm>
        <a:graphic>
          <a:graphicData uri="http://schemas.openxmlformats.org/drawingml/2006/table">
            <a:tbl>
              <a:tblPr/>
              <a:tblGrid>
                <a:gridCol w="794262"/>
                <a:gridCol w="208280"/>
                <a:gridCol w="208280"/>
                <a:gridCol w="7416684"/>
              </a:tblGrid>
              <a:tr h="326732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Button</a:t>
                      </a: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baseline="0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Layout (Layout change) / Main (End of sharing)</a:t>
                      </a: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540452">
                <a:tc rowSpan="4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Dual Monitor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(Multiple connection)</a:t>
                      </a:r>
                      <a:endParaRPr kumimoji="1" lang="ja-JP" altLang="ja-JP" sz="700" b="1" kern="1200" dirty="0" smtClean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HDMI1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7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CP1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536640">
                <a:tc v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700" b="1" dirty="0" err="1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CPn</a:t>
                      </a:r>
                      <a:endParaRPr kumimoji="1" lang="en-US" altLang="ja-JP" sz="700" b="1" dirty="0" smtClean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540452">
                <a:tc v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HDMI2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7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CP1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731642">
                <a:tc v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700" b="1" dirty="0" err="1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CPn</a:t>
                      </a:r>
                      <a:endParaRPr kumimoji="1" lang="en-US" altLang="ja-JP" sz="700" b="1" dirty="0" smtClean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9" name="右矢印 8"/>
          <p:cNvSpPr/>
          <p:nvPr/>
        </p:nvSpPr>
        <p:spPr bwMode="auto">
          <a:xfrm>
            <a:off x="6568858" y="2027107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10" name="Text Box 43"/>
          <p:cNvSpPr txBox="1">
            <a:spLocks noChangeArrowheads="1"/>
          </p:cNvSpPr>
          <p:nvPr/>
        </p:nvSpPr>
        <p:spPr bwMode="auto">
          <a:xfrm>
            <a:off x="5596310" y="2458160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Remote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11" name="Text Box 43"/>
          <p:cNvSpPr txBox="1">
            <a:spLocks noChangeArrowheads="1"/>
          </p:cNvSpPr>
          <p:nvPr/>
        </p:nvSpPr>
        <p:spPr bwMode="auto">
          <a:xfrm>
            <a:off x="6819178" y="2456201"/>
            <a:ext cx="1194560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12" name="左カーブ矢印 11"/>
          <p:cNvSpPr/>
          <p:nvPr/>
        </p:nvSpPr>
        <p:spPr bwMode="auto">
          <a:xfrm>
            <a:off x="7418020" y="5210599"/>
            <a:ext cx="266569" cy="512440"/>
          </a:xfrm>
          <a:prstGeom prst="curvedLeftArrow">
            <a:avLst>
              <a:gd name="adj1" fmla="val 39902"/>
              <a:gd name="adj2" fmla="val 39902"/>
              <a:gd name="adj3" fmla="val 25000"/>
            </a:avLst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" name="Text Box 43"/>
          <p:cNvSpPr txBox="1">
            <a:spLocks noChangeArrowheads="1"/>
          </p:cNvSpPr>
          <p:nvPr/>
        </p:nvSpPr>
        <p:spPr bwMode="auto">
          <a:xfrm>
            <a:off x="7538086" y="5362417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Repeat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18" name="Text Box 43"/>
          <p:cNvSpPr txBox="1">
            <a:spLocks noChangeArrowheads="1"/>
          </p:cNvSpPr>
          <p:nvPr/>
        </p:nvSpPr>
        <p:spPr bwMode="auto">
          <a:xfrm>
            <a:off x="5601562" y="3569087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Local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19" name="グループ化 18"/>
          <p:cNvGrpSpPr/>
          <p:nvPr/>
        </p:nvGrpSpPr>
        <p:grpSpPr>
          <a:xfrm>
            <a:off x="5580906" y="1764732"/>
            <a:ext cx="874789" cy="709682"/>
            <a:chOff x="525092" y="3017354"/>
            <a:chExt cx="874789" cy="709682"/>
          </a:xfrm>
        </p:grpSpPr>
        <p:pic>
          <p:nvPicPr>
            <p:cNvPr id="20" name="Picture 23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5092" y="3017354"/>
              <a:ext cx="874789" cy="7096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1" name="Group 235"/>
            <p:cNvGrpSpPr>
              <a:grpSpLocks/>
            </p:cNvGrpSpPr>
            <p:nvPr/>
          </p:nvGrpSpPr>
          <p:grpSpPr bwMode="auto">
            <a:xfrm>
              <a:off x="561542" y="3125442"/>
              <a:ext cx="804693" cy="503461"/>
              <a:chOff x="888" y="2463"/>
              <a:chExt cx="574" cy="354"/>
            </a:xfrm>
          </p:grpSpPr>
          <p:sp>
            <p:nvSpPr>
              <p:cNvPr id="134" name="Rectangle 233"/>
              <p:cNvSpPr>
                <a:spLocks noChangeArrowheads="1"/>
              </p:cNvSpPr>
              <p:nvPr/>
            </p:nvSpPr>
            <p:spPr bwMode="auto">
              <a:xfrm>
                <a:off x="888" y="2463"/>
                <a:ext cx="574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35" name="Rectangle 234"/>
              <p:cNvSpPr>
                <a:spLocks noChangeArrowheads="1"/>
              </p:cNvSpPr>
              <p:nvPr/>
            </p:nvSpPr>
            <p:spPr bwMode="auto">
              <a:xfrm>
                <a:off x="888" y="2463"/>
                <a:ext cx="574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</p:grpSp>
        <p:grpSp>
          <p:nvGrpSpPr>
            <p:cNvPr id="22" name="Group 239"/>
            <p:cNvGrpSpPr>
              <a:grpSpLocks/>
            </p:cNvGrpSpPr>
            <p:nvPr/>
          </p:nvGrpSpPr>
          <p:grpSpPr bwMode="auto">
            <a:xfrm>
              <a:off x="683508" y="3129708"/>
              <a:ext cx="166826" cy="250309"/>
              <a:chOff x="975" y="2466"/>
              <a:chExt cx="119" cy="176"/>
            </a:xfrm>
          </p:grpSpPr>
          <p:pic>
            <p:nvPicPr>
              <p:cNvPr id="132" name="Picture 237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75" y="2466"/>
                <a:ext cx="119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33" name="Picture 238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75" y="2466"/>
                <a:ext cx="119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3" name="Group 287"/>
            <p:cNvGrpSpPr>
              <a:grpSpLocks/>
            </p:cNvGrpSpPr>
            <p:nvPr/>
          </p:nvGrpSpPr>
          <p:grpSpPr bwMode="auto">
            <a:xfrm>
              <a:off x="607836" y="3411395"/>
              <a:ext cx="323848" cy="192003"/>
              <a:chOff x="921" y="2664"/>
              <a:chExt cx="231" cy="135"/>
            </a:xfrm>
          </p:grpSpPr>
          <p:sp>
            <p:nvSpPr>
              <p:cNvPr id="85" name="Freeform 240"/>
              <p:cNvSpPr>
                <a:spLocks/>
              </p:cNvSpPr>
              <p:nvPr/>
            </p:nvSpPr>
            <p:spPr bwMode="auto">
              <a:xfrm>
                <a:off x="1098" y="2713"/>
                <a:ext cx="43" cy="53"/>
              </a:xfrm>
              <a:custGeom>
                <a:avLst/>
                <a:gdLst>
                  <a:gd name="T0" fmla="*/ 0 w 43"/>
                  <a:gd name="T1" fmla="*/ 3 h 53"/>
                  <a:gd name="T2" fmla="*/ 1 w 43"/>
                  <a:gd name="T3" fmla="*/ 2 h 53"/>
                  <a:gd name="T4" fmla="*/ 3 w 43"/>
                  <a:gd name="T5" fmla="*/ 1 h 53"/>
                  <a:gd name="T6" fmla="*/ 5 w 43"/>
                  <a:gd name="T7" fmla="*/ 1 h 53"/>
                  <a:gd name="T8" fmla="*/ 7 w 43"/>
                  <a:gd name="T9" fmla="*/ 0 h 53"/>
                  <a:gd name="T10" fmla="*/ 10 w 43"/>
                  <a:gd name="T11" fmla="*/ 0 h 53"/>
                  <a:gd name="T12" fmla="*/ 13 w 43"/>
                  <a:gd name="T13" fmla="*/ 1 h 53"/>
                  <a:gd name="T14" fmla="*/ 16 w 43"/>
                  <a:gd name="T15" fmla="*/ 1 h 53"/>
                  <a:gd name="T16" fmla="*/ 19 w 43"/>
                  <a:gd name="T17" fmla="*/ 1 h 53"/>
                  <a:gd name="T18" fmla="*/ 22 w 43"/>
                  <a:gd name="T19" fmla="*/ 2 h 53"/>
                  <a:gd name="T20" fmla="*/ 25 w 43"/>
                  <a:gd name="T21" fmla="*/ 3 h 53"/>
                  <a:gd name="T22" fmla="*/ 28 w 43"/>
                  <a:gd name="T23" fmla="*/ 3 h 53"/>
                  <a:gd name="T24" fmla="*/ 31 w 43"/>
                  <a:gd name="T25" fmla="*/ 4 h 53"/>
                  <a:gd name="T26" fmla="*/ 33 w 43"/>
                  <a:gd name="T27" fmla="*/ 4 h 53"/>
                  <a:gd name="T28" fmla="*/ 34 w 43"/>
                  <a:gd name="T29" fmla="*/ 5 h 53"/>
                  <a:gd name="T30" fmla="*/ 35 w 43"/>
                  <a:gd name="T31" fmla="*/ 5 h 53"/>
                  <a:gd name="T32" fmla="*/ 36 w 43"/>
                  <a:gd name="T33" fmla="*/ 5 h 53"/>
                  <a:gd name="T34" fmla="*/ 36 w 43"/>
                  <a:gd name="T35" fmla="*/ 5 h 53"/>
                  <a:gd name="T36" fmla="*/ 36 w 43"/>
                  <a:gd name="T37" fmla="*/ 5 h 53"/>
                  <a:gd name="T38" fmla="*/ 36 w 43"/>
                  <a:gd name="T39" fmla="*/ 4 h 53"/>
                  <a:gd name="T40" fmla="*/ 36 w 43"/>
                  <a:gd name="T41" fmla="*/ 4 h 53"/>
                  <a:gd name="T42" fmla="*/ 37 w 43"/>
                  <a:gd name="T43" fmla="*/ 3 h 53"/>
                  <a:gd name="T44" fmla="*/ 38 w 43"/>
                  <a:gd name="T45" fmla="*/ 3 h 53"/>
                  <a:gd name="T46" fmla="*/ 39 w 43"/>
                  <a:gd name="T47" fmla="*/ 3 h 53"/>
                  <a:gd name="T48" fmla="*/ 40 w 43"/>
                  <a:gd name="T49" fmla="*/ 3 h 53"/>
                  <a:gd name="T50" fmla="*/ 41 w 43"/>
                  <a:gd name="T51" fmla="*/ 3 h 53"/>
                  <a:gd name="T52" fmla="*/ 42 w 43"/>
                  <a:gd name="T53" fmla="*/ 3 h 53"/>
                  <a:gd name="T54" fmla="*/ 42 w 43"/>
                  <a:gd name="T55" fmla="*/ 3 h 53"/>
                  <a:gd name="T56" fmla="*/ 43 w 43"/>
                  <a:gd name="T57" fmla="*/ 3 h 53"/>
                  <a:gd name="T58" fmla="*/ 43 w 43"/>
                  <a:gd name="T59" fmla="*/ 4 h 53"/>
                  <a:gd name="T60" fmla="*/ 43 w 43"/>
                  <a:gd name="T61" fmla="*/ 4 h 53"/>
                  <a:gd name="T62" fmla="*/ 43 w 43"/>
                  <a:gd name="T63" fmla="*/ 4 h 53"/>
                  <a:gd name="T64" fmla="*/ 43 w 43"/>
                  <a:gd name="T65" fmla="*/ 4 h 53"/>
                  <a:gd name="T66" fmla="*/ 43 w 43"/>
                  <a:gd name="T67" fmla="*/ 53 h 53"/>
                  <a:gd name="T68" fmla="*/ 36 w 43"/>
                  <a:gd name="T69" fmla="*/ 53 h 53"/>
                  <a:gd name="T70" fmla="*/ 36 w 43"/>
                  <a:gd name="T71" fmla="*/ 49 h 53"/>
                  <a:gd name="T72" fmla="*/ 36 w 43"/>
                  <a:gd name="T73" fmla="*/ 42 h 53"/>
                  <a:gd name="T74" fmla="*/ 36 w 43"/>
                  <a:gd name="T75" fmla="*/ 35 h 53"/>
                  <a:gd name="T76" fmla="*/ 36 w 43"/>
                  <a:gd name="T77" fmla="*/ 31 h 53"/>
                  <a:gd name="T78" fmla="*/ 34 w 43"/>
                  <a:gd name="T79" fmla="*/ 31 h 53"/>
                  <a:gd name="T80" fmla="*/ 33 w 43"/>
                  <a:gd name="T81" fmla="*/ 30 h 53"/>
                  <a:gd name="T82" fmla="*/ 31 w 43"/>
                  <a:gd name="T83" fmla="*/ 30 h 53"/>
                  <a:gd name="T84" fmla="*/ 29 w 43"/>
                  <a:gd name="T85" fmla="*/ 29 h 53"/>
                  <a:gd name="T86" fmla="*/ 27 w 43"/>
                  <a:gd name="T87" fmla="*/ 29 h 53"/>
                  <a:gd name="T88" fmla="*/ 24 w 43"/>
                  <a:gd name="T89" fmla="*/ 28 h 53"/>
                  <a:gd name="T90" fmla="*/ 22 w 43"/>
                  <a:gd name="T91" fmla="*/ 27 h 53"/>
                  <a:gd name="T92" fmla="*/ 19 w 43"/>
                  <a:gd name="T93" fmla="*/ 26 h 53"/>
                  <a:gd name="T94" fmla="*/ 17 w 43"/>
                  <a:gd name="T95" fmla="*/ 26 h 53"/>
                  <a:gd name="T96" fmla="*/ 14 w 43"/>
                  <a:gd name="T97" fmla="*/ 25 h 53"/>
                  <a:gd name="T98" fmla="*/ 11 w 43"/>
                  <a:gd name="T99" fmla="*/ 24 h 53"/>
                  <a:gd name="T100" fmla="*/ 9 w 43"/>
                  <a:gd name="T101" fmla="*/ 24 h 53"/>
                  <a:gd name="T102" fmla="*/ 6 w 43"/>
                  <a:gd name="T103" fmla="*/ 23 h 53"/>
                  <a:gd name="T104" fmla="*/ 4 w 43"/>
                  <a:gd name="T105" fmla="*/ 23 h 53"/>
                  <a:gd name="T106" fmla="*/ 2 w 43"/>
                  <a:gd name="T107" fmla="*/ 22 h 53"/>
                  <a:gd name="T108" fmla="*/ 0 w 43"/>
                  <a:gd name="T109" fmla="*/ 22 h 53"/>
                  <a:gd name="T110" fmla="*/ 0 w 43"/>
                  <a:gd name="T111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3">
                    <a:moveTo>
                      <a:pt x="0" y="3"/>
                    </a:moveTo>
                    <a:lnTo>
                      <a:pt x="1" y="2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3" y="1"/>
                    </a:lnTo>
                    <a:lnTo>
                      <a:pt x="16" y="1"/>
                    </a:lnTo>
                    <a:lnTo>
                      <a:pt x="19" y="1"/>
                    </a:lnTo>
                    <a:lnTo>
                      <a:pt x="22" y="2"/>
                    </a:lnTo>
                    <a:lnTo>
                      <a:pt x="25" y="3"/>
                    </a:lnTo>
                    <a:lnTo>
                      <a:pt x="28" y="3"/>
                    </a:lnTo>
                    <a:lnTo>
                      <a:pt x="31" y="4"/>
                    </a:lnTo>
                    <a:lnTo>
                      <a:pt x="33" y="4"/>
                    </a:lnTo>
                    <a:lnTo>
                      <a:pt x="34" y="5"/>
                    </a:lnTo>
                    <a:lnTo>
                      <a:pt x="35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9" y="3"/>
                    </a:lnTo>
                    <a:lnTo>
                      <a:pt x="40" y="3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53"/>
                    </a:lnTo>
                    <a:lnTo>
                      <a:pt x="36" y="53"/>
                    </a:lnTo>
                    <a:lnTo>
                      <a:pt x="36" y="49"/>
                    </a:lnTo>
                    <a:lnTo>
                      <a:pt x="36" y="42"/>
                    </a:lnTo>
                    <a:lnTo>
                      <a:pt x="36" y="35"/>
                    </a:lnTo>
                    <a:lnTo>
                      <a:pt x="36" y="31"/>
                    </a:lnTo>
                    <a:lnTo>
                      <a:pt x="34" y="31"/>
                    </a:lnTo>
                    <a:lnTo>
                      <a:pt x="33" y="30"/>
                    </a:lnTo>
                    <a:lnTo>
                      <a:pt x="31" y="30"/>
                    </a:lnTo>
                    <a:lnTo>
                      <a:pt x="29" y="29"/>
                    </a:lnTo>
                    <a:lnTo>
                      <a:pt x="27" y="29"/>
                    </a:lnTo>
                    <a:lnTo>
                      <a:pt x="24" y="28"/>
                    </a:lnTo>
                    <a:lnTo>
                      <a:pt x="22" y="27"/>
                    </a:lnTo>
                    <a:lnTo>
                      <a:pt x="19" y="26"/>
                    </a:lnTo>
                    <a:lnTo>
                      <a:pt x="17" y="26"/>
                    </a:lnTo>
                    <a:lnTo>
                      <a:pt x="14" y="25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86" name="Freeform 241"/>
              <p:cNvSpPr>
                <a:spLocks/>
              </p:cNvSpPr>
              <p:nvPr/>
            </p:nvSpPr>
            <p:spPr bwMode="auto">
              <a:xfrm>
                <a:off x="1087" y="2703"/>
                <a:ext cx="25" cy="21"/>
              </a:xfrm>
              <a:custGeom>
                <a:avLst/>
                <a:gdLst>
                  <a:gd name="T0" fmla="*/ 25 w 25"/>
                  <a:gd name="T1" fmla="*/ 21 h 21"/>
                  <a:gd name="T2" fmla="*/ 25 w 25"/>
                  <a:gd name="T3" fmla="*/ 0 h 21"/>
                  <a:gd name="T4" fmla="*/ 0 w 25"/>
                  <a:gd name="T5" fmla="*/ 5 h 21"/>
                  <a:gd name="T6" fmla="*/ 0 w 25"/>
                  <a:gd name="T7" fmla="*/ 21 h 21"/>
                  <a:gd name="T8" fmla="*/ 25 w 25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1">
                    <a:moveTo>
                      <a:pt x="25" y="21"/>
                    </a:moveTo>
                    <a:lnTo>
                      <a:pt x="25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5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87" name="Freeform 242"/>
              <p:cNvSpPr>
                <a:spLocks/>
              </p:cNvSpPr>
              <p:nvPr/>
            </p:nvSpPr>
            <p:spPr bwMode="auto">
              <a:xfrm>
                <a:off x="1090" y="2708"/>
                <a:ext cx="18" cy="26"/>
              </a:xfrm>
              <a:custGeom>
                <a:avLst/>
                <a:gdLst>
                  <a:gd name="T0" fmla="*/ 18 w 18"/>
                  <a:gd name="T1" fmla="*/ 0 h 26"/>
                  <a:gd name="T2" fmla="*/ 0 w 18"/>
                  <a:gd name="T3" fmla="*/ 1 h 26"/>
                  <a:gd name="T4" fmla="*/ 0 w 18"/>
                  <a:gd name="T5" fmla="*/ 26 h 26"/>
                  <a:gd name="T6" fmla="*/ 7 w 18"/>
                  <a:gd name="T7" fmla="*/ 26 h 26"/>
                  <a:gd name="T8" fmla="*/ 18 w 18"/>
                  <a:gd name="T9" fmla="*/ 26 h 26"/>
                  <a:gd name="T10" fmla="*/ 18 w 18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6">
                    <a:moveTo>
                      <a:pt x="18" y="0"/>
                    </a:moveTo>
                    <a:lnTo>
                      <a:pt x="0" y="1"/>
                    </a:lnTo>
                    <a:lnTo>
                      <a:pt x="0" y="26"/>
                    </a:lnTo>
                    <a:lnTo>
                      <a:pt x="7" y="26"/>
                    </a:lnTo>
                    <a:lnTo>
                      <a:pt x="18" y="26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88" name="Freeform 243"/>
              <p:cNvSpPr>
                <a:spLocks/>
              </p:cNvSpPr>
              <p:nvPr/>
            </p:nvSpPr>
            <p:spPr bwMode="auto">
              <a:xfrm>
                <a:off x="1071" y="2715"/>
                <a:ext cx="61" cy="48"/>
              </a:xfrm>
              <a:custGeom>
                <a:avLst/>
                <a:gdLst>
                  <a:gd name="T0" fmla="*/ 14 w 61"/>
                  <a:gd name="T1" fmla="*/ 0 h 48"/>
                  <a:gd name="T2" fmla="*/ 13 w 61"/>
                  <a:gd name="T3" fmla="*/ 0 h 48"/>
                  <a:gd name="T4" fmla="*/ 12 w 61"/>
                  <a:gd name="T5" fmla="*/ 0 h 48"/>
                  <a:gd name="T6" fmla="*/ 12 w 61"/>
                  <a:gd name="T7" fmla="*/ 1 h 48"/>
                  <a:gd name="T8" fmla="*/ 10 w 61"/>
                  <a:gd name="T9" fmla="*/ 1 h 48"/>
                  <a:gd name="T10" fmla="*/ 9 w 61"/>
                  <a:gd name="T11" fmla="*/ 1 h 48"/>
                  <a:gd name="T12" fmla="*/ 8 w 61"/>
                  <a:gd name="T13" fmla="*/ 2 h 48"/>
                  <a:gd name="T14" fmla="*/ 6 w 61"/>
                  <a:gd name="T15" fmla="*/ 3 h 48"/>
                  <a:gd name="T16" fmla="*/ 5 w 61"/>
                  <a:gd name="T17" fmla="*/ 4 h 48"/>
                  <a:gd name="T18" fmla="*/ 3 w 61"/>
                  <a:gd name="T19" fmla="*/ 7 h 48"/>
                  <a:gd name="T20" fmla="*/ 2 w 61"/>
                  <a:gd name="T21" fmla="*/ 12 h 48"/>
                  <a:gd name="T22" fmla="*/ 1 w 61"/>
                  <a:gd name="T23" fmla="*/ 18 h 48"/>
                  <a:gd name="T24" fmla="*/ 0 w 61"/>
                  <a:gd name="T25" fmla="*/ 25 h 48"/>
                  <a:gd name="T26" fmla="*/ 0 w 61"/>
                  <a:gd name="T27" fmla="*/ 32 h 48"/>
                  <a:gd name="T28" fmla="*/ 0 w 61"/>
                  <a:gd name="T29" fmla="*/ 38 h 48"/>
                  <a:gd name="T30" fmla="*/ 0 w 61"/>
                  <a:gd name="T31" fmla="*/ 41 h 48"/>
                  <a:gd name="T32" fmla="*/ 0 w 61"/>
                  <a:gd name="T33" fmla="*/ 43 h 48"/>
                  <a:gd name="T34" fmla="*/ 54 w 61"/>
                  <a:gd name="T35" fmla="*/ 48 h 48"/>
                  <a:gd name="T36" fmla="*/ 52 w 61"/>
                  <a:gd name="T37" fmla="*/ 35 h 48"/>
                  <a:gd name="T38" fmla="*/ 52 w 61"/>
                  <a:gd name="T39" fmla="*/ 34 h 48"/>
                  <a:gd name="T40" fmla="*/ 53 w 61"/>
                  <a:gd name="T41" fmla="*/ 34 h 48"/>
                  <a:gd name="T42" fmla="*/ 53 w 61"/>
                  <a:gd name="T43" fmla="*/ 34 h 48"/>
                  <a:gd name="T44" fmla="*/ 54 w 61"/>
                  <a:gd name="T45" fmla="*/ 33 h 48"/>
                  <a:gd name="T46" fmla="*/ 54 w 61"/>
                  <a:gd name="T47" fmla="*/ 33 h 48"/>
                  <a:gd name="T48" fmla="*/ 55 w 61"/>
                  <a:gd name="T49" fmla="*/ 33 h 48"/>
                  <a:gd name="T50" fmla="*/ 56 w 61"/>
                  <a:gd name="T51" fmla="*/ 32 h 48"/>
                  <a:gd name="T52" fmla="*/ 56 w 61"/>
                  <a:gd name="T53" fmla="*/ 32 h 48"/>
                  <a:gd name="T54" fmla="*/ 57 w 61"/>
                  <a:gd name="T55" fmla="*/ 31 h 48"/>
                  <a:gd name="T56" fmla="*/ 59 w 61"/>
                  <a:gd name="T57" fmla="*/ 30 h 48"/>
                  <a:gd name="T58" fmla="*/ 59 w 61"/>
                  <a:gd name="T59" fmla="*/ 28 h 48"/>
                  <a:gd name="T60" fmla="*/ 60 w 61"/>
                  <a:gd name="T61" fmla="*/ 27 h 48"/>
                  <a:gd name="T62" fmla="*/ 61 w 61"/>
                  <a:gd name="T63" fmla="*/ 26 h 48"/>
                  <a:gd name="T64" fmla="*/ 61 w 61"/>
                  <a:gd name="T65" fmla="*/ 24 h 48"/>
                  <a:gd name="T66" fmla="*/ 61 w 61"/>
                  <a:gd name="T67" fmla="*/ 22 h 48"/>
                  <a:gd name="T68" fmla="*/ 60 w 61"/>
                  <a:gd name="T69" fmla="*/ 20 h 48"/>
                  <a:gd name="T70" fmla="*/ 60 w 61"/>
                  <a:gd name="T71" fmla="*/ 20 h 48"/>
                  <a:gd name="T72" fmla="*/ 59 w 61"/>
                  <a:gd name="T73" fmla="*/ 18 h 48"/>
                  <a:gd name="T74" fmla="*/ 58 w 61"/>
                  <a:gd name="T75" fmla="*/ 15 h 48"/>
                  <a:gd name="T76" fmla="*/ 56 w 61"/>
                  <a:gd name="T77" fmla="*/ 12 h 48"/>
                  <a:gd name="T78" fmla="*/ 54 w 61"/>
                  <a:gd name="T79" fmla="*/ 9 h 48"/>
                  <a:gd name="T80" fmla="*/ 51 w 61"/>
                  <a:gd name="T81" fmla="*/ 6 h 48"/>
                  <a:gd name="T82" fmla="*/ 48 w 61"/>
                  <a:gd name="T83" fmla="*/ 3 h 48"/>
                  <a:gd name="T84" fmla="*/ 45 w 61"/>
                  <a:gd name="T85" fmla="*/ 1 h 48"/>
                  <a:gd name="T86" fmla="*/ 44 w 61"/>
                  <a:gd name="T87" fmla="*/ 1 h 48"/>
                  <a:gd name="T88" fmla="*/ 43 w 61"/>
                  <a:gd name="T89" fmla="*/ 1 h 48"/>
                  <a:gd name="T90" fmla="*/ 43 w 61"/>
                  <a:gd name="T91" fmla="*/ 1 h 48"/>
                  <a:gd name="T92" fmla="*/ 41 w 61"/>
                  <a:gd name="T93" fmla="*/ 1 h 48"/>
                  <a:gd name="T94" fmla="*/ 40 w 61"/>
                  <a:gd name="T95" fmla="*/ 0 h 48"/>
                  <a:gd name="T96" fmla="*/ 39 w 61"/>
                  <a:gd name="T97" fmla="*/ 0 h 48"/>
                  <a:gd name="T98" fmla="*/ 38 w 61"/>
                  <a:gd name="T99" fmla="*/ 0 h 48"/>
                  <a:gd name="T100" fmla="*/ 37 w 61"/>
                  <a:gd name="T101" fmla="*/ 0 h 48"/>
                  <a:gd name="T102" fmla="*/ 27 w 61"/>
                  <a:gd name="T103" fmla="*/ 13 h 48"/>
                  <a:gd name="T104" fmla="*/ 19 w 61"/>
                  <a:gd name="T105" fmla="*/ 0 h 48"/>
                  <a:gd name="T106" fmla="*/ 14 w 61"/>
                  <a:gd name="T10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1" h="48">
                    <a:moveTo>
                      <a:pt x="14" y="0"/>
                    </a:moveTo>
                    <a:lnTo>
                      <a:pt x="13" y="0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1" y="18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54" y="48"/>
                    </a:lnTo>
                    <a:lnTo>
                      <a:pt x="52" y="35"/>
                    </a:lnTo>
                    <a:lnTo>
                      <a:pt x="52" y="34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5" y="33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7" y="31"/>
                    </a:lnTo>
                    <a:lnTo>
                      <a:pt x="59" y="30"/>
                    </a:lnTo>
                    <a:lnTo>
                      <a:pt x="59" y="28"/>
                    </a:lnTo>
                    <a:lnTo>
                      <a:pt x="60" y="27"/>
                    </a:lnTo>
                    <a:lnTo>
                      <a:pt x="61" y="26"/>
                    </a:lnTo>
                    <a:lnTo>
                      <a:pt x="61" y="24"/>
                    </a:lnTo>
                    <a:lnTo>
                      <a:pt x="61" y="22"/>
                    </a:lnTo>
                    <a:lnTo>
                      <a:pt x="60" y="20"/>
                    </a:lnTo>
                    <a:lnTo>
                      <a:pt x="60" y="20"/>
                    </a:lnTo>
                    <a:lnTo>
                      <a:pt x="59" y="18"/>
                    </a:lnTo>
                    <a:lnTo>
                      <a:pt x="58" y="15"/>
                    </a:lnTo>
                    <a:lnTo>
                      <a:pt x="56" y="12"/>
                    </a:lnTo>
                    <a:lnTo>
                      <a:pt x="54" y="9"/>
                    </a:lnTo>
                    <a:lnTo>
                      <a:pt x="51" y="6"/>
                    </a:lnTo>
                    <a:lnTo>
                      <a:pt x="48" y="3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1" y="1"/>
                    </a:lnTo>
                    <a:lnTo>
                      <a:pt x="40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27" y="13"/>
                    </a:lnTo>
                    <a:lnTo>
                      <a:pt x="19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89" name="Freeform 244"/>
              <p:cNvSpPr>
                <a:spLocks/>
              </p:cNvSpPr>
              <p:nvPr/>
            </p:nvSpPr>
            <p:spPr bwMode="auto">
              <a:xfrm>
                <a:off x="1074" y="2717"/>
                <a:ext cx="55" cy="46"/>
              </a:xfrm>
              <a:custGeom>
                <a:avLst/>
                <a:gdLst>
                  <a:gd name="T0" fmla="*/ 0 w 55"/>
                  <a:gd name="T1" fmla="*/ 40 h 46"/>
                  <a:gd name="T2" fmla="*/ 0 w 55"/>
                  <a:gd name="T3" fmla="*/ 29 h 46"/>
                  <a:gd name="T4" fmla="*/ 0 w 55"/>
                  <a:gd name="T5" fmla="*/ 20 h 46"/>
                  <a:gd name="T6" fmla="*/ 0 w 55"/>
                  <a:gd name="T7" fmla="*/ 14 h 46"/>
                  <a:gd name="T8" fmla="*/ 1 w 55"/>
                  <a:gd name="T9" fmla="*/ 10 h 46"/>
                  <a:gd name="T10" fmla="*/ 2 w 55"/>
                  <a:gd name="T11" fmla="*/ 7 h 46"/>
                  <a:gd name="T12" fmla="*/ 2 w 55"/>
                  <a:gd name="T13" fmla="*/ 5 h 46"/>
                  <a:gd name="T14" fmla="*/ 3 w 55"/>
                  <a:gd name="T15" fmla="*/ 5 h 46"/>
                  <a:gd name="T16" fmla="*/ 3 w 55"/>
                  <a:gd name="T17" fmla="*/ 5 h 46"/>
                  <a:gd name="T18" fmla="*/ 3 w 55"/>
                  <a:gd name="T19" fmla="*/ 4 h 46"/>
                  <a:gd name="T20" fmla="*/ 4 w 55"/>
                  <a:gd name="T21" fmla="*/ 3 h 46"/>
                  <a:gd name="T22" fmla="*/ 5 w 55"/>
                  <a:gd name="T23" fmla="*/ 3 h 46"/>
                  <a:gd name="T24" fmla="*/ 6 w 55"/>
                  <a:gd name="T25" fmla="*/ 2 h 46"/>
                  <a:gd name="T26" fmla="*/ 7 w 55"/>
                  <a:gd name="T27" fmla="*/ 2 h 46"/>
                  <a:gd name="T28" fmla="*/ 7 w 55"/>
                  <a:gd name="T29" fmla="*/ 1 h 46"/>
                  <a:gd name="T30" fmla="*/ 8 w 55"/>
                  <a:gd name="T31" fmla="*/ 1 h 46"/>
                  <a:gd name="T32" fmla="*/ 9 w 55"/>
                  <a:gd name="T33" fmla="*/ 1 h 46"/>
                  <a:gd name="T34" fmla="*/ 15 w 55"/>
                  <a:gd name="T35" fmla="*/ 0 h 46"/>
                  <a:gd name="T36" fmla="*/ 23 w 55"/>
                  <a:gd name="T37" fmla="*/ 14 h 46"/>
                  <a:gd name="T38" fmla="*/ 35 w 55"/>
                  <a:gd name="T39" fmla="*/ 0 h 46"/>
                  <a:gd name="T40" fmla="*/ 39 w 55"/>
                  <a:gd name="T41" fmla="*/ 0 h 46"/>
                  <a:gd name="T42" fmla="*/ 41 w 55"/>
                  <a:gd name="T43" fmla="*/ 1 h 46"/>
                  <a:gd name="T44" fmla="*/ 44 w 55"/>
                  <a:gd name="T45" fmla="*/ 3 h 46"/>
                  <a:gd name="T46" fmla="*/ 46 w 55"/>
                  <a:gd name="T47" fmla="*/ 5 h 46"/>
                  <a:gd name="T48" fmla="*/ 48 w 55"/>
                  <a:gd name="T49" fmla="*/ 8 h 46"/>
                  <a:gd name="T50" fmla="*/ 50 w 55"/>
                  <a:gd name="T51" fmla="*/ 11 h 46"/>
                  <a:gd name="T52" fmla="*/ 52 w 55"/>
                  <a:gd name="T53" fmla="*/ 13 h 46"/>
                  <a:gd name="T54" fmla="*/ 53 w 55"/>
                  <a:gd name="T55" fmla="*/ 15 h 46"/>
                  <a:gd name="T56" fmla="*/ 53 w 55"/>
                  <a:gd name="T57" fmla="*/ 15 h 46"/>
                  <a:gd name="T58" fmla="*/ 54 w 55"/>
                  <a:gd name="T59" fmla="*/ 16 h 46"/>
                  <a:gd name="T60" fmla="*/ 54 w 55"/>
                  <a:gd name="T61" fmla="*/ 18 h 46"/>
                  <a:gd name="T62" fmla="*/ 55 w 55"/>
                  <a:gd name="T63" fmla="*/ 20 h 46"/>
                  <a:gd name="T64" fmla="*/ 54 w 55"/>
                  <a:gd name="T65" fmla="*/ 23 h 46"/>
                  <a:gd name="T66" fmla="*/ 53 w 55"/>
                  <a:gd name="T67" fmla="*/ 25 h 46"/>
                  <a:gd name="T68" fmla="*/ 52 w 55"/>
                  <a:gd name="T69" fmla="*/ 26 h 46"/>
                  <a:gd name="T70" fmla="*/ 50 w 55"/>
                  <a:gd name="T71" fmla="*/ 28 h 46"/>
                  <a:gd name="T72" fmla="*/ 49 w 55"/>
                  <a:gd name="T73" fmla="*/ 29 h 46"/>
                  <a:gd name="T74" fmla="*/ 48 w 55"/>
                  <a:gd name="T75" fmla="*/ 30 h 46"/>
                  <a:gd name="T76" fmla="*/ 47 w 55"/>
                  <a:gd name="T77" fmla="*/ 31 h 46"/>
                  <a:gd name="T78" fmla="*/ 46 w 55"/>
                  <a:gd name="T79" fmla="*/ 31 h 46"/>
                  <a:gd name="T80" fmla="*/ 46 w 55"/>
                  <a:gd name="T81" fmla="*/ 31 h 46"/>
                  <a:gd name="T82" fmla="*/ 48 w 55"/>
                  <a:gd name="T83" fmla="*/ 46 h 46"/>
                  <a:gd name="T84" fmla="*/ 0 w 55"/>
                  <a:gd name="T85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5" h="46">
                    <a:moveTo>
                      <a:pt x="0" y="40"/>
                    </a:moveTo>
                    <a:lnTo>
                      <a:pt x="0" y="29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5" y="0"/>
                    </a:lnTo>
                    <a:lnTo>
                      <a:pt x="23" y="14"/>
                    </a:lnTo>
                    <a:lnTo>
                      <a:pt x="35" y="0"/>
                    </a:lnTo>
                    <a:lnTo>
                      <a:pt x="39" y="0"/>
                    </a:lnTo>
                    <a:lnTo>
                      <a:pt x="41" y="1"/>
                    </a:lnTo>
                    <a:lnTo>
                      <a:pt x="44" y="3"/>
                    </a:lnTo>
                    <a:lnTo>
                      <a:pt x="46" y="5"/>
                    </a:lnTo>
                    <a:lnTo>
                      <a:pt x="48" y="8"/>
                    </a:lnTo>
                    <a:lnTo>
                      <a:pt x="50" y="11"/>
                    </a:lnTo>
                    <a:lnTo>
                      <a:pt x="52" y="13"/>
                    </a:lnTo>
                    <a:lnTo>
                      <a:pt x="53" y="15"/>
                    </a:lnTo>
                    <a:lnTo>
                      <a:pt x="53" y="15"/>
                    </a:lnTo>
                    <a:lnTo>
                      <a:pt x="54" y="16"/>
                    </a:lnTo>
                    <a:lnTo>
                      <a:pt x="54" y="18"/>
                    </a:lnTo>
                    <a:lnTo>
                      <a:pt x="55" y="20"/>
                    </a:lnTo>
                    <a:lnTo>
                      <a:pt x="54" y="23"/>
                    </a:lnTo>
                    <a:lnTo>
                      <a:pt x="53" y="25"/>
                    </a:lnTo>
                    <a:lnTo>
                      <a:pt x="52" y="26"/>
                    </a:lnTo>
                    <a:lnTo>
                      <a:pt x="50" y="28"/>
                    </a:lnTo>
                    <a:lnTo>
                      <a:pt x="49" y="29"/>
                    </a:lnTo>
                    <a:lnTo>
                      <a:pt x="48" y="30"/>
                    </a:lnTo>
                    <a:lnTo>
                      <a:pt x="47" y="31"/>
                    </a:lnTo>
                    <a:lnTo>
                      <a:pt x="46" y="31"/>
                    </a:lnTo>
                    <a:lnTo>
                      <a:pt x="46" y="31"/>
                    </a:lnTo>
                    <a:lnTo>
                      <a:pt x="48" y="46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90" name="Freeform 245"/>
              <p:cNvSpPr>
                <a:spLocks/>
              </p:cNvSpPr>
              <p:nvPr/>
            </p:nvSpPr>
            <p:spPr bwMode="auto">
              <a:xfrm>
                <a:off x="1086" y="2738"/>
                <a:ext cx="40" cy="17"/>
              </a:xfrm>
              <a:custGeom>
                <a:avLst/>
                <a:gdLst>
                  <a:gd name="T0" fmla="*/ 15 w 40"/>
                  <a:gd name="T1" fmla="*/ 17 h 17"/>
                  <a:gd name="T2" fmla="*/ 16 w 40"/>
                  <a:gd name="T3" fmla="*/ 17 h 17"/>
                  <a:gd name="T4" fmla="*/ 17 w 40"/>
                  <a:gd name="T5" fmla="*/ 17 h 17"/>
                  <a:gd name="T6" fmla="*/ 19 w 40"/>
                  <a:gd name="T7" fmla="*/ 17 h 17"/>
                  <a:gd name="T8" fmla="*/ 20 w 40"/>
                  <a:gd name="T9" fmla="*/ 17 h 17"/>
                  <a:gd name="T10" fmla="*/ 22 w 40"/>
                  <a:gd name="T11" fmla="*/ 16 h 17"/>
                  <a:gd name="T12" fmla="*/ 24 w 40"/>
                  <a:gd name="T13" fmla="*/ 16 h 17"/>
                  <a:gd name="T14" fmla="*/ 26 w 40"/>
                  <a:gd name="T15" fmla="*/ 15 h 17"/>
                  <a:gd name="T16" fmla="*/ 28 w 40"/>
                  <a:gd name="T17" fmla="*/ 15 h 17"/>
                  <a:gd name="T18" fmla="*/ 30 w 40"/>
                  <a:gd name="T19" fmla="*/ 14 h 17"/>
                  <a:gd name="T20" fmla="*/ 32 w 40"/>
                  <a:gd name="T21" fmla="*/ 13 h 17"/>
                  <a:gd name="T22" fmla="*/ 34 w 40"/>
                  <a:gd name="T23" fmla="*/ 12 h 17"/>
                  <a:gd name="T24" fmla="*/ 35 w 40"/>
                  <a:gd name="T25" fmla="*/ 12 h 17"/>
                  <a:gd name="T26" fmla="*/ 37 w 40"/>
                  <a:gd name="T27" fmla="*/ 11 h 17"/>
                  <a:gd name="T28" fmla="*/ 38 w 40"/>
                  <a:gd name="T29" fmla="*/ 10 h 17"/>
                  <a:gd name="T30" fmla="*/ 39 w 40"/>
                  <a:gd name="T31" fmla="*/ 9 h 17"/>
                  <a:gd name="T32" fmla="*/ 40 w 40"/>
                  <a:gd name="T33" fmla="*/ 8 h 17"/>
                  <a:gd name="T34" fmla="*/ 33 w 40"/>
                  <a:gd name="T35" fmla="*/ 0 h 17"/>
                  <a:gd name="T36" fmla="*/ 32 w 40"/>
                  <a:gd name="T37" fmla="*/ 0 h 17"/>
                  <a:gd name="T38" fmla="*/ 32 w 40"/>
                  <a:gd name="T39" fmla="*/ 1 h 17"/>
                  <a:gd name="T40" fmla="*/ 31 w 40"/>
                  <a:gd name="T41" fmla="*/ 2 h 17"/>
                  <a:gd name="T42" fmla="*/ 31 w 40"/>
                  <a:gd name="T43" fmla="*/ 2 h 17"/>
                  <a:gd name="T44" fmla="*/ 30 w 40"/>
                  <a:gd name="T45" fmla="*/ 2 h 17"/>
                  <a:gd name="T46" fmla="*/ 30 w 40"/>
                  <a:gd name="T47" fmla="*/ 3 h 17"/>
                  <a:gd name="T48" fmla="*/ 29 w 40"/>
                  <a:gd name="T49" fmla="*/ 3 h 17"/>
                  <a:gd name="T50" fmla="*/ 28 w 40"/>
                  <a:gd name="T51" fmla="*/ 3 h 17"/>
                  <a:gd name="T52" fmla="*/ 27 w 40"/>
                  <a:gd name="T53" fmla="*/ 4 h 17"/>
                  <a:gd name="T54" fmla="*/ 26 w 40"/>
                  <a:gd name="T55" fmla="*/ 5 h 17"/>
                  <a:gd name="T56" fmla="*/ 24 w 40"/>
                  <a:gd name="T57" fmla="*/ 6 h 17"/>
                  <a:gd name="T58" fmla="*/ 22 w 40"/>
                  <a:gd name="T59" fmla="*/ 6 h 17"/>
                  <a:gd name="T60" fmla="*/ 19 w 40"/>
                  <a:gd name="T61" fmla="*/ 7 h 17"/>
                  <a:gd name="T62" fmla="*/ 17 w 40"/>
                  <a:gd name="T63" fmla="*/ 7 h 17"/>
                  <a:gd name="T64" fmla="*/ 15 w 40"/>
                  <a:gd name="T65" fmla="*/ 7 h 17"/>
                  <a:gd name="T66" fmla="*/ 13 w 40"/>
                  <a:gd name="T67" fmla="*/ 7 h 17"/>
                  <a:gd name="T68" fmla="*/ 12 w 40"/>
                  <a:gd name="T69" fmla="*/ 6 h 17"/>
                  <a:gd name="T70" fmla="*/ 11 w 40"/>
                  <a:gd name="T71" fmla="*/ 5 h 17"/>
                  <a:gd name="T72" fmla="*/ 11 w 40"/>
                  <a:gd name="T73" fmla="*/ 3 h 17"/>
                  <a:gd name="T74" fmla="*/ 10 w 40"/>
                  <a:gd name="T75" fmla="*/ 3 h 17"/>
                  <a:gd name="T76" fmla="*/ 9 w 40"/>
                  <a:gd name="T77" fmla="*/ 2 h 17"/>
                  <a:gd name="T78" fmla="*/ 9 w 40"/>
                  <a:gd name="T79" fmla="*/ 1 h 17"/>
                  <a:gd name="T80" fmla="*/ 8 w 40"/>
                  <a:gd name="T81" fmla="*/ 1 h 17"/>
                  <a:gd name="T82" fmla="*/ 7 w 40"/>
                  <a:gd name="T83" fmla="*/ 2 h 17"/>
                  <a:gd name="T84" fmla="*/ 6 w 40"/>
                  <a:gd name="T85" fmla="*/ 3 h 17"/>
                  <a:gd name="T86" fmla="*/ 6 w 40"/>
                  <a:gd name="T87" fmla="*/ 5 h 17"/>
                  <a:gd name="T88" fmla="*/ 6 w 40"/>
                  <a:gd name="T89" fmla="*/ 6 h 17"/>
                  <a:gd name="T90" fmla="*/ 7 w 40"/>
                  <a:gd name="T91" fmla="*/ 7 h 17"/>
                  <a:gd name="T92" fmla="*/ 0 w 40"/>
                  <a:gd name="T93" fmla="*/ 6 h 17"/>
                  <a:gd name="T94" fmla="*/ 2 w 40"/>
                  <a:gd name="T95" fmla="*/ 17 h 17"/>
                  <a:gd name="T96" fmla="*/ 3 w 40"/>
                  <a:gd name="T97" fmla="*/ 17 h 17"/>
                  <a:gd name="T98" fmla="*/ 5 w 40"/>
                  <a:gd name="T99" fmla="*/ 17 h 17"/>
                  <a:gd name="T100" fmla="*/ 7 w 40"/>
                  <a:gd name="T101" fmla="*/ 17 h 17"/>
                  <a:gd name="T102" fmla="*/ 10 w 40"/>
                  <a:gd name="T103" fmla="*/ 17 h 17"/>
                  <a:gd name="T104" fmla="*/ 12 w 40"/>
                  <a:gd name="T105" fmla="*/ 17 h 17"/>
                  <a:gd name="T106" fmla="*/ 13 w 40"/>
                  <a:gd name="T107" fmla="*/ 17 h 17"/>
                  <a:gd name="T108" fmla="*/ 15 w 40"/>
                  <a:gd name="T109" fmla="*/ 17 h 17"/>
                  <a:gd name="T110" fmla="*/ 15 w 40"/>
                  <a:gd name="T1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" h="17">
                    <a:moveTo>
                      <a:pt x="15" y="17"/>
                    </a:moveTo>
                    <a:lnTo>
                      <a:pt x="16" y="17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20" y="17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6" y="15"/>
                    </a:lnTo>
                    <a:lnTo>
                      <a:pt x="28" y="15"/>
                    </a:lnTo>
                    <a:lnTo>
                      <a:pt x="30" y="14"/>
                    </a:lnTo>
                    <a:lnTo>
                      <a:pt x="32" y="13"/>
                    </a:lnTo>
                    <a:lnTo>
                      <a:pt x="34" y="12"/>
                    </a:lnTo>
                    <a:lnTo>
                      <a:pt x="35" y="12"/>
                    </a:lnTo>
                    <a:lnTo>
                      <a:pt x="37" y="11"/>
                    </a:lnTo>
                    <a:lnTo>
                      <a:pt x="38" y="10"/>
                    </a:lnTo>
                    <a:lnTo>
                      <a:pt x="39" y="9"/>
                    </a:lnTo>
                    <a:lnTo>
                      <a:pt x="40" y="8"/>
                    </a:lnTo>
                    <a:lnTo>
                      <a:pt x="33" y="0"/>
                    </a:lnTo>
                    <a:lnTo>
                      <a:pt x="32" y="0"/>
                    </a:lnTo>
                    <a:lnTo>
                      <a:pt x="32" y="1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29" y="3"/>
                    </a:lnTo>
                    <a:lnTo>
                      <a:pt x="28" y="3"/>
                    </a:lnTo>
                    <a:lnTo>
                      <a:pt x="27" y="4"/>
                    </a:lnTo>
                    <a:lnTo>
                      <a:pt x="26" y="5"/>
                    </a:lnTo>
                    <a:lnTo>
                      <a:pt x="24" y="6"/>
                    </a:lnTo>
                    <a:lnTo>
                      <a:pt x="22" y="6"/>
                    </a:lnTo>
                    <a:lnTo>
                      <a:pt x="19" y="7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3" y="7"/>
                    </a:lnTo>
                    <a:lnTo>
                      <a:pt x="12" y="6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7" y="7"/>
                    </a:lnTo>
                    <a:lnTo>
                      <a:pt x="0" y="6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5" y="17"/>
                    </a:lnTo>
                    <a:lnTo>
                      <a:pt x="15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91" name="Freeform 246"/>
              <p:cNvSpPr>
                <a:spLocks/>
              </p:cNvSpPr>
              <p:nvPr/>
            </p:nvSpPr>
            <p:spPr bwMode="auto">
              <a:xfrm>
                <a:off x="1100" y="2734"/>
                <a:ext cx="29" cy="19"/>
              </a:xfrm>
              <a:custGeom>
                <a:avLst/>
                <a:gdLst>
                  <a:gd name="T0" fmla="*/ 3 w 29"/>
                  <a:gd name="T1" fmla="*/ 19 h 19"/>
                  <a:gd name="T2" fmla="*/ 4 w 29"/>
                  <a:gd name="T3" fmla="*/ 19 h 19"/>
                  <a:gd name="T4" fmla="*/ 5 w 29"/>
                  <a:gd name="T5" fmla="*/ 19 h 19"/>
                  <a:gd name="T6" fmla="*/ 6 w 29"/>
                  <a:gd name="T7" fmla="*/ 19 h 19"/>
                  <a:gd name="T8" fmla="*/ 8 w 29"/>
                  <a:gd name="T9" fmla="*/ 18 h 19"/>
                  <a:gd name="T10" fmla="*/ 9 w 29"/>
                  <a:gd name="T11" fmla="*/ 18 h 19"/>
                  <a:gd name="T12" fmla="*/ 11 w 29"/>
                  <a:gd name="T13" fmla="*/ 17 h 19"/>
                  <a:gd name="T14" fmla="*/ 13 w 29"/>
                  <a:gd name="T15" fmla="*/ 17 h 19"/>
                  <a:gd name="T16" fmla="*/ 14 w 29"/>
                  <a:gd name="T17" fmla="*/ 16 h 19"/>
                  <a:gd name="T18" fmla="*/ 16 w 29"/>
                  <a:gd name="T19" fmla="*/ 15 h 19"/>
                  <a:gd name="T20" fmla="*/ 18 w 29"/>
                  <a:gd name="T21" fmla="*/ 15 h 19"/>
                  <a:gd name="T22" fmla="*/ 19 w 29"/>
                  <a:gd name="T23" fmla="*/ 14 h 19"/>
                  <a:gd name="T24" fmla="*/ 21 w 29"/>
                  <a:gd name="T25" fmla="*/ 13 h 19"/>
                  <a:gd name="T26" fmla="*/ 22 w 29"/>
                  <a:gd name="T27" fmla="*/ 13 h 19"/>
                  <a:gd name="T28" fmla="*/ 23 w 29"/>
                  <a:gd name="T29" fmla="*/ 12 h 19"/>
                  <a:gd name="T30" fmla="*/ 24 w 29"/>
                  <a:gd name="T31" fmla="*/ 12 h 19"/>
                  <a:gd name="T32" fmla="*/ 25 w 29"/>
                  <a:gd name="T33" fmla="*/ 11 h 19"/>
                  <a:gd name="T34" fmla="*/ 26 w 29"/>
                  <a:gd name="T35" fmla="*/ 10 h 19"/>
                  <a:gd name="T36" fmla="*/ 28 w 29"/>
                  <a:gd name="T37" fmla="*/ 9 h 19"/>
                  <a:gd name="T38" fmla="*/ 28 w 29"/>
                  <a:gd name="T39" fmla="*/ 7 h 19"/>
                  <a:gd name="T40" fmla="*/ 29 w 29"/>
                  <a:gd name="T41" fmla="*/ 6 h 19"/>
                  <a:gd name="T42" fmla="*/ 29 w 29"/>
                  <a:gd name="T43" fmla="*/ 5 h 19"/>
                  <a:gd name="T44" fmla="*/ 29 w 29"/>
                  <a:gd name="T45" fmla="*/ 3 h 19"/>
                  <a:gd name="T46" fmla="*/ 29 w 29"/>
                  <a:gd name="T47" fmla="*/ 2 h 19"/>
                  <a:gd name="T48" fmla="*/ 28 w 29"/>
                  <a:gd name="T49" fmla="*/ 0 h 19"/>
                  <a:gd name="T50" fmla="*/ 20 w 29"/>
                  <a:gd name="T51" fmla="*/ 3 h 19"/>
                  <a:gd name="T52" fmla="*/ 20 w 29"/>
                  <a:gd name="T53" fmla="*/ 5 h 19"/>
                  <a:gd name="T54" fmla="*/ 20 w 29"/>
                  <a:gd name="T55" fmla="*/ 6 h 19"/>
                  <a:gd name="T56" fmla="*/ 19 w 29"/>
                  <a:gd name="T57" fmla="*/ 7 h 19"/>
                  <a:gd name="T58" fmla="*/ 18 w 29"/>
                  <a:gd name="T59" fmla="*/ 8 h 19"/>
                  <a:gd name="T60" fmla="*/ 15 w 29"/>
                  <a:gd name="T61" fmla="*/ 9 h 19"/>
                  <a:gd name="T62" fmla="*/ 13 w 29"/>
                  <a:gd name="T63" fmla="*/ 10 h 19"/>
                  <a:gd name="T64" fmla="*/ 10 w 29"/>
                  <a:gd name="T65" fmla="*/ 11 h 19"/>
                  <a:gd name="T66" fmla="*/ 8 w 29"/>
                  <a:gd name="T67" fmla="*/ 12 h 19"/>
                  <a:gd name="T68" fmla="*/ 5 w 29"/>
                  <a:gd name="T69" fmla="*/ 12 h 19"/>
                  <a:gd name="T70" fmla="*/ 4 w 29"/>
                  <a:gd name="T71" fmla="*/ 13 h 19"/>
                  <a:gd name="T72" fmla="*/ 2 w 29"/>
                  <a:gd name="T73" fmla="*/ 13 h 19"/>
                  <a:gd name="T74" fmla="*/ 0 w 29"/>
                  <a:gd name="T75" fmla="*/ 13 h 19"/>
                  <a:gd name="T76" fmla="*/ 3 w 29"/>
                  <a:gd name="T7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9" h="19">
                    <a:moveTo>
                      <a:pt x="3" y="19"/>
                    </a:moveTo>
                    <a:lnTo>
                      <a:pt x="4" y="19"/>
                    </a:lnTo>
                    <a:lnTo>
                      <a:pt x="5" y="19"/>
                    </a:lnTo>
                    <a:lnTo>
                      <a:pt x="6" y="19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11" y="17"/>
                    </a:lnTo>
                    <a:lnTo>
                      <a:pt x="13" y="17"/>
                    </a:lnTo>
                    <a:lnTo>
                      <a:pt x="14" y="16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19" y="14"/>
                    </a:lnTo>
                    <a:lnTo>
                      <a:pt x="21" y="13"/>
                    </a:lnTo>
                    <a:lnTo>
                      <a:pt x="22" y="13"/>
                    </a:lnTo>
                    <a:lnTo>
                      <a:pt x="23" y="12"/>
                    </a:lnTo>
                    <a:lnTo>
                      <a:pt x="24" y="12"/>
                    </a:lnTo>
                    <a:lnTo>
                      <a:pt x="25" y="11"/>
                    </a:lnTo>
                    <a:lnTo>
                      <a:pt x="26" y="10"/>
                    </a:lnTo>
                    <a:lnTo>
                      <a:pt x="28" y="9"/>
                    </a:lnTo>
                    <a:lnTo>
                      <a:pt x="28" y="7"/>
                    </a:lnTo>
                    <a:lnTo>
                      <a:pt x="29" y="6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9" y="2"/>
                    </a:lnTo>
                    <a:lnTo>
                      <a:pt x="28" y="0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8" y="8"/>
                    </a:lnTo>
                    <a:lnTo>
                      <a:pt x="15" y="9"/>
                    </a:lnTo>
                    <a:lnTo>
                      <a:pt x="13" y="10"/>
                    </a:lnTo>
                    <a:lnTo>
                      <a:pt x="10" y="11"/>
                    </a:lnTo>
                    <a:lnTo>
                      <a:pt x="8" y="12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92" name="Freeform 247"/>
              <p:cNvSpPr>
                <a:spLocks/>
              </p:cNvSpPr>
              <p:nvPr/>
            </p:nvSpPr>
            <p:spPr bwMode="auto">
              <a:xfrm>
                <a:off x="1088" y="2742"/>
                <a:ext cx="12" cy="11"/>
              </a:xfrm>
              <a:custGeom>
                <a:avLst/>
                <a:gdLst>
                  <a:gd name="T0" fmla="*/ 10 w 12"/>
                  <a:gd name="T1" fmla="*/ 5 h 11"/>
                  <a:gd name="T2" fmla="*/ 9 w 12"/>
                  <a:gd name="T3" fmla="*/ 4 h 11"/>
                  <a:gd name="T4" fmla="*/ 9 w 12"/>
                  <a:gd name="T5" fmla="*/ 3 h 11"/>
                  <a:gd name="T6" fmla="*/ 8 w 12"/>
                  <a:gd name="T7" fmla="*/ 2 h 11"/>
                  <a:gd name="T8" fmla="*/ 8 w 12"/>
                  <a:gd name="T9" fmla="*/ 1 h 11"/>
                  <a:gd name="T10" fmla="*/ 7 w 12"/>
                  <a:gd name="T11" fmla="*/ 1 h 11"/>
                  <a:gd name="T12" fmla="*/ 7 w 12"/>
                  <a:gd name="T13" fmla="*/ 0 h 11"/>
                  <a:gd name="T14" fmla="*/ 6 w 12"/>
                  <a:gd name="T15" fmla="*/ 0 h 11"/>
                  <a:gd name="T16" fmla="*/ 6 w 12"/>
                  <a:gd name="T17" fmla="*/ 0 h 11"/>
                  <a:gd name="T18" fmla="*/ 6 w 12"/>
                  <a:gd name="T19" fmla="*/ 1 h 11"/>
                  <a:gd name="T20" fmla="*/ 6 w 12"/>
                  <a:gd name="T21" fmla="*/ 2 h 11"/>
                  <a:gd name="T22" fmla="*/ 7 w 12"/>
                  <a:gd name="T23" fmla="*/ 4 h 11"/>
                  <a:gd name="T24" fmla="*/ 7 w 12"/>
                  <a:gd name="T25" fmla="*/ 5 h 11"/>
                  <a:gd name="T26" fmla="*/ 0 w 12"/>
                  <a:gd name="T27" fmla="*/ 5 h 11"/>
                  <a:gd name="T28" fmla="*/ 1 w 12"/>
                  <a:gd name="T29" fmla="*/ 11 h 11"/>
                  <a:gd name="T30" fmla="*/ 2 w 12"/>
                  <a:gd name="T31" fmla="*/ 11 h 11"/>
                  <a:gd name="T32" fmla="*/ 3 w 12"/>
                  <a:gd name="T33" fmla="*/ 11 h 11"/>
                  <a:gd name="T34" fmla="*/ 4 w 12"/>
                  <a:gd name="T35" fmla="*/ 11 h 11"/>
                  <a:gd name="T36" fmla="*/ 5 w 12"/>
                  <a:gd name="T37" fmla="*/ 11 h 11"/>
                  <a:gd name="T38" fmla="*/ 6 w 12"/>
                  <a:gd name="T39" fmla="*/ 11 h 11"/>
                  <a:gd name="T40" fmla="*/ 7 w 12"/>
                  <a:gd name="T41" fmla="*/ 11 h 11"/>
                  <a:gd name="T42" fmla="*/ 7 w 12"/>
                  <a:gd name="T43" fmla="*/ 11 h 11"/>
                  <a:gd name="T44" fmla="*/ 7 w 12"/>
                  <a:gd name="T45" fmla="*/ 11 h 11"/>
                  <a:gd name="T46" fmla="*/ 8 w 12"/>
                  <a:gd name="T47" fmla="*/ 11 h 11"/>
                  <a:gd name="T48" fmla="*/ 9 w 12"/>
                  <a:gd name="T49" fmla="*/ 11 h 11"/>
                  <a:gd name="T50" fmla="*/ 9 w 12"/>
                  <a:gd name="T51" fmla="*/ 11 h 11"/>
                  <a:gd name="T52" fmla="*/ 10 w 12"/>
                  <a:gd name="T53" fmla="*/ 11 h 11"/>
                  <a:gd name="T54" fmla="*/ 10 w 12"/>
                  <a:gd name="T55" fmla="*/ 10 h 11"/>
                  <a:gd name="T56" fmla="*/ 10 w 12"/>
                  <a:gd name="T57" fmla="*/ 10 h 11"/>
                  <a:gd name="T58" fmla="*/ 11 w 12"/>
                  <a:gd name="T59" fmla="*/ 10 h 11"/>
                  <a:gd name="T60" fmla="*/ 12 w 12"/>
                  <a:gd name="T61" fmla="*/ 10 h 11"/>
                  <a:gd name="T62" fmla="*/ 10 w 12"/>
                  <a:gd name="T6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" h="11">
                    <a:moveTo>
                      <a:pt x="10" y="5"/>
                    </a:moveTo>
                    <a:lnTo>
                      <a:pt x="9" y="4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93" name="Freeform 248"/>
              <p:cNvSpPr>
                <a:spLocks/>
              </p:cNvSpPr>
              <p:nvPr/>
            </p:nvSpPr>
            <p:spPr bwMode="auto">
              <a:xfrm>
                <a:off x="1077" y="2664"/>
                <a:ext cx="46" cy="46"/>
              </a:xfrm>
              <a:custGeom>
                <a:avLst/>
                <a:gdLst>
                  <a:gd name="T0" fmla="*/ 36 w 46"/>
                  <a:gd name="T1" fmla="*/ 5 h 46"/>
                  <a:gd name="T2" fmla="*/ 32 w 46"/>
                  <a:gd name="T3" fmla="*/ 2 h 46"/>
                  <a:gd name="T4" fmla="*/ 27 w 46"/>
                  <a:gd name="T5" fmla="*/ 1 h 46"/>
                  <a:gd name="T6" fmla="*/ 23 w 46"/>
                  <a:gd name="T7" fmla="*/ 0 h 46"/>
                  <a:gd name="T8" fmla="*/ 19 w 46"/>
                  <a:gd name="T9" fmla="*/ 0 h 46"/>
                  <a:gd name="T10" fmla="*/ 15 w 46"/>
                  <a:gd name="T11" fmla="*/ 0 h 46"/>
                  <a:gd name="T12" fmla="*/ 12 w 46"/>
                  <a:gd name="T13" fmla="*/ 1 h 46"/>
                  <a:gd name="T14" fmla="*/ 9 w 46"/>
                  <a:gd name="T15" fmla="*/ 1 h 46"/>
                  <a:gd name="T16" fmla="*/ 6 w 46"/>
                  <a:gd name="T17" fmla="*/ 3 h 46"/>
                  <a:gd name="T18" fmla="*/ 3 w 46"/>
                  <a:gd name="T19" fmla="*/ 6 h 46"/>
                  <a:gd name="T20" fmla="*/ 1 w 46"/>
                  <a:gd name="T21" fmla="*/ 10 h 46"/>
                  <a:gd name="T22" fmla="*/ 1 w 46"/>
                  <a:gd name="T23" fmla="*/ 14 h 46"/>
                  <a:gd name="T24" fmla="*/ 1 w 46"/>
                  <a:gd name="T25" fmla="*/ 18 h 46"/>
                  <a:gd name="T26" fmla="*/ 1 w 46"/>
                  <a:gd name="T27" fmla="*/ 21 h 46"/>
                  <a:gd name="T28" fmla="*/ 3 w 46"/>
                  <a:gd name="T29" fmla="*/ 24 h 46"/>
                  <a:gd name="T30" fmla="*/ 5 w 46"/>
                  <a:gd name="T31" fmla="*/ 27 h 46"/>
                  <a:gd name="T32" fmla="*/ 7 w 46"/>
                  <a:gd name="T33" fmla="*/ 29 h 46"/>
                  <a:gd name="T34" fmla="*/ 11 w 46"/>
                  <a:gd name="T35" fmla="*/ 31 h 46"/>
                  <a:gd name="T36" fmla="*/ 14 w 46"/>
                  <a:gd name="T37" fmla="*/ 32 h 46"/>
                  <a:gd name="T38" fmla="*/ 19 w 46"/>
                  <a:gd name="T39" fmla="*/ 33 h 46"/>
                  <a:gd name="T40" fmla="*/ 22 w 46"/>
                  <a:gd name="T41" fmla="*/ 33 h 46"/>
                  <a:gd name="T42" fmla="*/ 24 w 46"/>
                  <a:gd name="T43" fmla="*/ 33 h 46"/>
                  <a:gd name="T44" fmla="*/ 27 w 46"/>
                  <a:gd name="T45" fmla="*/ 33 h 46"/>
                  <a:gd name="T46" fmla="*/ 29 w 46"/>
                  <a:gd name="T47" fmla="*/ 33 h 46"/>
                  <a:gd name="T48" fmla="*/ 29 w 46"/>
                  <a:gd name="T49" fmla="*/ 38 h 46"/>
                  <a:gd name="T50" fmla="*/ 30 w 46"/>
                  <a:gd name="T51" fmla="*/ 45 h 46"/>
                  <a:gd name="T52" fmla="*/ 32 w 46"/>
                  <a:gd name="T53" fmla="*/ 46 h 46"/>
                  <a:gd name="T54" fmla="*/ 37 w 46"/>
                  <a:gd name="T55" fmla="*/ 45 h 46"/>
                  <a:gd name="T56" fmla="*/ 42 w 46"/>
                  <a:gd name="T57" fmla="*/ 44 h 46"/>
                  <a:gd name="T58" fmla="*/ 45 w 46"/>
                  <a:gd name="T59" fmla="*/ 42 h 46"/>
                  <a:gd name="T60" fmla="*/ 46 w 46"/>
                  <a:gd name="T61" fmla="*/ 38 h 46"/>
                  <a:gd name="T62" fmla="*/ 46 w 46"/>
                  <a:gd name="T63" fmla="*/ 29 h 46"/>
                  <a:gd name="T64" fmla="*/ 44 w 46"/>
                  <a:gd name="T65" fmla="*/ 18 h 46"/>
                  <a:gd name="T66" fmla="*/ 41 w 46"/>
                  <a:gd name="T67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6" h="46">
                    <a:moveTo>
                      <a:pt x="38" y="6"/>
                    </a:moveTo>
                    <a:lnTo>
                      <a:pt x="36" y="5"/>
                    </a:lnTo>
                    <a:lnTo>
                      <a:pt x="34" y="3"/>
                    </a:lnTo>
                    <a:lnTo>
                      <a:pt x="32" y="2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2" y="23"/>
                    </a:lnTo>
                    <a:lnTo>
                      <a:pt x="3" y="24"/>
                    </a:lnTo>
                    <a:lnTo>
                      <a:pt x="4" y="26"/>
                    </a:lnTo>
                    <a:lnTo>
                      <a:pt x="5" y="27"/>
                    </a:lnTo>
                    <a:lnTo>
                      <a:pt x="6" y="28"/>
                    </a:lnTo>
                    <a:lnTo>
                      <a:pt x="7" y="29"/>
                    </a:lnTo>
                    <a:lnTo>
                      <a:pt x="9" y="30"/>
                    </a:lnTo>
                    <a:lnTo>
                      <a:pt x="11" y="31"/>
                    </a:lnTo>
                    <a:lnTo>
                      <a:pt x="13" y="32"/>
                    </a:lnTo>
                    <a:lnTo>
                      <a:pt x="14" y="32"/>
                    </a:lnTo>
                    <a:lnTo>
                      <a:pt x="16" y="33"/>
                    </a:lnTo>
                    <a:lnTo>
                      <a:pt x="19" y="33"/>
                    </a:lnTo>
                    <a:lnTo>
                      <a:pt x="21" y="33"/>
                    </a:lnTo>
                    <a:lnTo>
                      <a:pt x="22" y="33"/>
                    </a:lnTo>
                    <a:lnTo>
                      <a:pt x="23" y="33"/>
                    </a:lnTo>
                    <a:lnTo>
                      <a:pt x="24" y="33"/>
                    </a:lnTo>
                    <a:lnTo>
                      <a:pt x="25" y="33"/>
                    </a:lnTo>
                    <a:lnTo>
                      <a:pt x="27" y="33"/>
                    </a:lnTo>
                    <a:lnTo>
                      <a:pt x="28" y="33"/>
                    </a:lnTo>
                    <a:lnTo>
                      <a:pt x="29" y="33"/>
                    </a:lnTo>
                    <a:lnTo>
                      <a:pt x="30" y="32"/>
                    </a:lnTo>
                    <a:lnTo>
                      <a:pt x="29" y="38"/>
                    </a:lnTo>
                    <a:lnTo>
                      <a:pt x="29" y="42"/>
                    </a:lnTo>
                    <a:lnTo>
                      <a:pt x="30" y="45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7" y="45"/>
                    </a:lnTo>
                    <a:lnTo>
                      <a:pt x="39" y="45"/>
                    </a:lnTo>
                    <a:lnTo>
                      <a:pt x="42" y="44"/>
                    </a:lnTo>
                    <a:lnTo>
                      <a:pt x="44" y="43"/>
                    </a:lnTo>
                    <a:lnTo>
                      <a:pt x="45" y="42"/>
                    </a:lnTo>
                    <a:lnTo>
                      <a:pt x="46" y="40"/>
                    </a:lnTo>
                    <a:lnTo>
                      <a:pt x="46" y="38"/>
                    </a:lnTo>
                    <a:lnTo>
                      <a:pt x="46" y="34"/>
                    </a:lnTo>
                    <a:lnTo>
                      <a:pt x="46" y="29"/>
                    </a:lnTo>
                    <a:lnTo>
                      <a:pt x="45" y="24"/>
                    </a:lnTo>
                    <a:lnTo>
                      <a:pt x="44" y="18"/>
                    </a:lnTo>
                    <a:lnTo>
                      <a:pt x="43" y="13"/>
                    </a:lnTo>
                    <a:lnTo>
                      <a:pt x="41" y="9"/>
                    </a:lnTo>
                    <a:lnTo>
                      <a:pt x="38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94" name="Freeform 249"/>
              <p:cNvSpPr>
                <a:spLocks/>
              </p:cNvSpPr>
              <p:nvPr/>
            </p:nvSpPr>
            <p:spPr bwMode="auto">
              <a:xfrm>
                <a:off x="1072" y="2670"/>
                <a:ext cx="49" cy="44"/>
              </a:xfrm>
              <a:custGeom>
                <a:avLst/>
                <a:gdLst>
                  <a:gd name="T0" fmla="*/ 49 w 49"/>
                  <a:gd name="T1" fmla="*/ 19 h 44"/>
                  <a:gd name="T2" fmla="*/ 49 w 49"/>
                  <a:gd name="T3" fmla="*/ 21 h 44"/>
                  <a:gd name="T4" fmla="*/ 49 w 49"/>
                  <a:gd name="T5" fmla="*/ 24 h 44"/>
                  <a:gd name="T6" fmla="*/ 48 w 49"/>
                  <a:gd name="T7" fmla="*/ 27 h 44"/>
                  <a:gd name="T8" fmla="*/ 46 w 49"/>
                  <a:gd name="T9" fmla="*/ 30 h 44"/>
                  <a:gd name="T10" fmla="*/ 44 w 49"/>
                  <a:gd name="T11" fmla="*/ 31 h 44"/>
                  <a:gd name="T12" fmla="*/ 42 w 49"/>
                  <a:gd name="T13" fmla="*/ 31 h 44"/>
                  <a:gd name="T14" fmla="*/ 42 w 49"/>
                  <a:gd name="T15" fmla="*/ 31 h 44"/>
                  <a:gd name="T16" fmla="*/ 41 w 49"/>
                  <a:gd name="T17" fmla="*/ 33 h 44"/>
                  <a:gd name="T18" fmla="*/ 39 w 49"/>
                  <a:gd name="T19" fmla="*/ 35 h 44"/>
                  <a:gd name="T20" fmla="*/ 37 w 49"/>
                  <a:gd name="T21" fmla="*/ 37 h 44"/>
                  <a:gd name="T22" fmla="*/ 35 w 49"/>
                  <a:gd name="T23" fmla="*/ 39 h 44"/>
                  <a:gd name="T24" fmla="*/ 32 w 49"/>
                  <a:gd name="T25" fmla="*/ 41 h 44"/>
                  <a:gd name="T26" fmla="*/ 30 w 49"/>
                  <a:gd name="T27" fmla="*/ 42 h 44"/>
                  <a:gd name="T28" fmla="*/ 27 w 49"/>
                  <a:gd name="T29" fmla="*/ 43 h 44"/>
                  <a:gd name="T30" fmla="*/ 24 w 49"/>
                  <a:gd name="T31" fmla="*/ 44 h 44"/>
                  <a:gd name="T32" fmla="*/ 20 w 49"/>
                  <a:gd name="T33" fmla="*/ 43 h 44"/>
                  <a:gd name="T34" fmla="*/ 15 w 49"/>
                  <a:gd name="T35" fmla="*/ 43 h 44"/>
                  <a:gd name="T36" fmla="*/ 11 w 49"/>
                  <a:gd name="T37" fmla="*/ 41 h 44"/>
                  <a:gd name="T38" fmla="*/ 8 w 49"/>
                  <a:gd name="T39" fmla="*/ 39 h 44"/>
                  <a:gd name="T40" fmla="*/ 5 w 49"/>
                  <a:gd name="T41" fmla="*/ 36 h 44"/>
                  <a:gd name="T42" fmla="*/ 3 w 49"/>
                  <a:gd name="T43" fmla="*/ 32 h 44"/>
                  <a:gd name="T44" fmla="*/ 1 w 49"/>
                  <a:gd name="T45" fmla="*/ 28 h 44"/>
                  <a:gd name="T46" fmla="*/ 0 w 49"/>
                  <a:gd name="T47" fmla="*/ 24 h 44"/>
                  <a:gd name="T48" fmla="*/ 0 w 49"/>
                  <a:gd name="T49" fmla="*/ 20 h 44"/>
                  <a:gd name="T50" fmla="*/ 1 w 49"/>
                  <a:gd name="T51" fmla="*/ 15 h 44"/>
                  <a:gd name="T52" fmla="*/ 3 w 49"/>
                  <a:gd name="T53" fmla="*/ 11 h 44"/>
                  <a:gd name="T54" fmla="*/ 5 w 49"/>
                  <a:gd name="T55" fmla="*/ 8 h 44"/>
                  <a:gd name="T56" fmla="*/ 5 w 49"/>
                  <a:gd name="T57" fmla="*/ 7 h 44"/>
                  <a:gd name="T58" fmla="*/ 6 w 49"/>
                  <a:gd name="T59" fmla="*/ 6 h 44"/>
                  <a:gd name="T60" fmla="*/ 7 w 49"/>
                  <a:gd name="T61" fmla="*/ 6 h 44"/>
                  <a:gd name="T62" fmla="*/ 8 w 49"/>
                  <a:gd name="T63" fmla="*/ 5 h 44"/>
                  <a:gd name="T64" fmla="*/ 10 w 49"/>
                  <a:gd name="T65" fmla="*/ 4 h 44"/>
                  <a:gd name="T66" fmla="*/ 13 w 49"/>
                  <a:gd name="T67" fmla="*/ 2 h 44"/>
                  <a:gd name="T68" fmla="*/ 17 w 49"/>
                  <a:gd name="T69" fmla="*/ 0 h 44"/>
                  <a:gd name="T70" fmla="*/ 23 w 49"/>
                  <a:gd name="T71" fmla="*/ 0 h 44"/>
                  <a:gd name="T72" fmla="*/ 28 w 49"/>
                  <a:gd name="T73" fmla="*/ 0 h 44"/>
                  <a:gd name="T74" fmla="*/ 31 w 49"/>
                  <a:gd name="T75" fmla="*/ 2 h 44"/>
                  <a:gd name="T76" fmla="*/ 34 w 49"/>
                  <a:gd name="T77" fmla="*/ 3 h 44"/>
                  <a:gd name="T78" fmla="*/ 37 w 49"/>
                  <a:gd name="T79" fmla="*/ 5 h 44"/>
                  <a:gd name="T80" fmla="*/ 39 w 49"/>
                  <a:gd name="T81" fmla="*/ 7 h 44"/>
                  <a:gd name="T82" fmla="*/ 41 w 49"/>
                  <a:gd name="T83" fmla="*/ 9 h 44"/>
                  <a:gd name="T84" fmla="*/ 44 w 49"/>
                  <a:gd name="T85" fmla="*/ 13 h 44"/>
                  <a:gd name="T86" fmla="*/ 47 w 49"/>
                  <a:gd name="T87" fmla="*/ 1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4">
                    <a:moveTo>
                      <a:pt x="49" y="18"/>
                    </a:moveTo>
                    <a:lnTo>
                      <a:pt x="49" y="19"/>
                    </a:lnTo>
                    <a:lnTo>
                      <a:pt x="49" y="20"/>
                    </a:lnTo>
                    <a:lnTo>
                      <a:pt x="49" y="21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6"/>
                    </a:lnTo>
                    <a:lnTo>
                      <a:pt x="48" y="27"/>
                    </a:lnTo>
                    <a:lnTo>
                      <a:pt x="47" y="29"/>
                    </a:lnTo>
                    <a:lnTo>
                      <a:pt x="46" y="30"/>
                    </a:lnTo>
                    <a:lnTo>
                      <a:pt x="45" y="31"/>
                    </a:lnTo>
                    <a:lnTo>
                      <a:pt x="44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1" y="33"/>
                    </a:lnTo>
                    <a:lnTo>
                      <a:pt x="40" y="34"/>
                    </a:lnTo>
                    <a:lnTo>
                      <a:pt x="39" y="35"/>
                    </a:lnTo>
                    <a:lnTo>
                      <a:pt x="38" y="36"/>
                    </a:lnTo>
                    <a:lnTo>
                      <a:pt x="37" y="37"/>
                    </a:lnTo>
                    <a:lnTo>
                      <a:pt x="36" y="38"/>
                    </a:lnTo>
                    <a:lnTo>
                      <a:pt x="35" y="39"/>
                    </a:lnTo>
                    <a:lnTo>
                      <a:pt x="34" y="40"/>
                    </a:lnTo>
                    <a:lnTo>
                      <a:pt x="32" y="41"/>
                    </a:lnTo>
                    <a:lnTo>
                      <a:pt x="31" y="42"/>
                    </a:lnTo>
                    <a:lnTo>
                      <a:pt x="30" y="42"/>
                    </a:lnTo>
                    <a:lnTo>
                      <a:pt x="28" y="43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0" y="43"/>
                    </a:lnTo>
                    <a:lnTo>
                      <a:pt x="18" y="43"/>
                    </a:lnTo>
                    <a:lnTo>
                      <a:pt x="15" y="43"/>
                    </a:lnTo>
                    <a:lnTo>
                      <a:pt x="13" y="42"/>
                    </a:lnTo>
                    <a:lnTo>
                      <a:pt x="11" y="41"/>
                    </a:lnTo>
                    <a:lnTo>
                      <a:pt x="10" y="40"/>
                    </a:lnTo>
                    <a:lnTo>
                      <a:pt x="8" y="39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4" y="34"/>
                    </a:lnTo>
                    <a:lnTo>
                      <a:pt x="3" y="32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2" y="13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5" y="1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1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4" y="3"/>
                    </a:lnTo>
                    <a:lnTo>
                      <a:pt x="35" y="4"/>
                    </a:lnTo>
                    <a:lnTo>
                      <a:pt x="37" y="5"/>
                    </a:lnTo>
                    <a:lnTo>
                      <a:pt x="38" y="7"/>
                    </a:lnTo>
                    <a:lnTo>
                      <a:pt x="39" y="7"/>
                    </a:lnTo>
                    <a:lnTo>
                      <a:pt x="40" y="8"/>
                    </a:lnTo>
                    <a:lnTo>
                      <a:pt x="41" y="9"/>
                    </a:lnTo>
                    <a:lnTo>
                      <a:pt x="43" y="11"/>
                    </a:lnTo>
                    <a:lnTo>
                      <a:pt x="44" y="13"/>
                    </a:lnTo>
                    <a:lnTo>
                      <a:pt x="46" y="14"/>
                    </a:lnTo>
                    <a:lnTo>
                      <a:pt x="47" y="16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95" name="Freeform 250"/>
              <p:cNvSpPr>
                <a:spLocks/>
              </p:cNvSpPr>
              <p:nvPr/>
            </p:nvSpPr>
            <p:spPr bwMode="auto">
              <a:xfrm>
                <a:off x="1075" y="2673"/>
                <a:ext cx="44" cy="37"/>
              </a:xfrm>
              <a:custGeom>
                <a:avLst/>
                <a:gdLst>
                  <a:gd name="T0" fmla="*/ 40 w 44"/>
                  <a:gd name="T1" fmla="*/ 14 h 37"/>
                  <a:gd name="T2" fmla="*/ 39 w 44"/>
                  <a:gd name="T3" fmla="*/ 14 h 37"/>
                  <a:gd name="T4" fmla="*/ 38 w 44"/>
                  <a:gd name="T5" fmla="*/ 15 h 37"/>
                  <a:gd name="T6" fmla="*/ 38 w 44"/>
                  <a:gd name="T7" fmla="*/ 15 h 37"/>
                  <a:gd name="T8" fmla="*/ 37 w 44"/>
                  <a:gd name="T9" fmla="*/ 15 h 37"/>
                  <a:gd name="T10" fmla="*/ 36 w 44"/>
                  <a:gd name="T11" fmla="*/ 12 h 37"/>
                  <a:gd name="T12" fmla="*/ 35 w 44"/>
                  <a:gd name="T13" fmla="*/ 9 h 37"/>
                  <a:gd name="T14" fmla="*/ 33 w 44"/>
                  <a:gd name="T15" fmla="*/ 7 h 37"/>
                  <a:gd name="T16" fmla="*/ 31 w 44"/>
                  <a:gd name="T17" fmla="*/ 4 h 37"/>
                  <a:gd name="T18" fmla="*/ 28 w 44"/>
                  <a:gd name="T19" fmla="*/ 3 h 37"/>
                  <a:gd name="T20" fmla="*/ 25 w 44"/>
                  <a:gd name="T21" fmla="*/ 1 h 37"/>
                  <a:gd name="T22" fmla="*/ 22 w 44"/>
                  <a:gd name="T23" fmla="*/ 1 h 37"/>
                  <a:gd name="T24" fmla="*/ 19 w 44"/>
                  <a:gd name="T25" fmla="*/ 0 h 37"/>
                  <a:gd name="T26" fmla="*/ 15 w 44"/>
                  <a:gd name="T27" fmla="*/ 1 h 37"/>
                  <a:gd name="T28" fmla="*/ 12 w 44"/>
                  <a:gd name="T29" fmla="*/ 2 h 37"/>
                  <a:gd name="T30" fmla="*/ 9 w 44"/>
                  <a:gd name="T31" fmla="*/ 3 h 37"/>
                  <a:gd name="T32" fmla="*/ 6 w 44"/>
                  <a:gd name="T33" fmla="*/ 6 h 37"/>
                  <a:gd name="T34" fmla="*/ 4 w 44"/>
                  <a:gd name="T35" fmla="*/ 8 h 37"/>
                  <a:gd name="T36" fmla="*/ 2 w 44"/>
                  <a:gd name="T37" fmla="*/ 11 h 37"/>
                  <a:gd name="T38" fmla="*/ 1 w 44"/>
                  <a:gd name="T39" fmla="*/ 15 h 37"/>
                  <a:gd name="T40" fmla="*/ 0 w 44"/>
                  <a:gd name="T41" fmla="*/ 19 h 37"/>
                  <a:gd name="T42" fmla="*/ 1 w 44"/>
                  <a:gd name="T43" fmla="*/ 22 h 37"/>
                  <a:gd name="T44" fmla="*/ 2 w 44"/>
                  <a:gd name="T45" fmla="*/ 26 h 37"/>
                  <a:gd name="T46" fmla="*/ 4 w 44"/>
                  <a:gd name="T47" fmla="*/ 29 h 37"/>
                  <a:gd name="T48" fmla="*/ 6 w 44"/>
                  <a:gd name="T49" fmla="*/ 32 h 37"/>
                  <a:gd name="T50" fmla="*/ 9 w 44"/>
                  <a:gd name="T51" fmla="*/ 34 h 37"/>
                  <a:gd name="T52" fmla="*/ 12 w 44"/>
                  <a:gd name="T53" fmla="*/ 36 h 37"/>
                  <a:gd name="T54" fmla="*/ 15 w 44"/>
                  <a:gd name="T55" fmla="*/ 37 h 37"/>
                  <a:gd name="T56" fmla="*/ 19 w 44"/>
                  <a:gd name="T57" fmla="*/ 37 h 37"/>
                  <a:gd name="T58" fmla="*/ 22 w 44"/>
                  <a:gd name="T59" fmla="*/ 37 h 37"/>
                  <a:gd name="T60" fmla="*/ 25 w 44"/>
                  <a:gd name="T61" fmla="*/ 36 h 37"/>
                  <a:gd name="T62" fmla="*/ 28 w 44"/>
                  <a:gd name="T63" fmla="*/ 35 h 37"/>
                  <a:gd name="T64" fmla="*/ 30 w 44"/>
                  <a:gd name="T65" fmla="*/ 33 h 37"/>
                  <a:gd name="T66" fmla="*/ 32 w 44"/>
                  <a:gd name="T67" fmla="*/ 31 h 37"/>
                  <a:gd name="T68" fmla="*/ 34 w 44"/>
                  <a:gd name="T69" fmla="*/ 29 h 37"/>
                  <a:gd name="T70" fmla="*/ 36 w 44"/>
                  <a:gd name="T71" fmla="*/ 26 h 37"/>
                  <a:gd name="T72" fmla="*/ 37 w 44"/>
                  <a:gd name="T73" fmla="*/ 24 h 37"/>
                  <a:gd name="T74" fmla="*/ 37 w 44"/>
                  <a:gd name="T75" fmla="*/ 24 h 37"/>
                  <a:gd name="T76" fmla="*/ 38 w 44"/>
                  <a:gd name="T77" fmla="*/ 25 h 37"/>
                  <a:gd name="T78" fmla="*/ 39 w 44"/>
                  <a:gd name="T79" fmla="*/ 25 h 37"/>
                  <a:gd name="T80" fmla="*/ 40 w 44"/>
                  <a:gd name="T81" fmla="*/ 25 h 37"/>
                  <a:gd name="T82" fmla="*/ 40 w 44"/>
                  <a:gd name="T83" fmla="*/ 25 h 37"/>
                  <a:gd name="T84" fmla="*/ 41 w 44"/>
                  <a:gd name="T85" fmla="*/ 25 h 37"/>
                  <a:gd name="T86" fmla="*/ 42 w 44"/>
                  <a:gd name="T87" fmla="*/ 24 h 37"/>
                  <a:gd name="T88" fmla="*/ 43 w 44"/>
                  <a:gd name="T89" fmla="*/ 23 h 37"/>
                  <a:gd name="T90" fmla="*/ 43 w 44"/>
                  <a:gd name="T91" fmla="*/ 23 h 37"/>
                  <a:gd name="T92" fmla="*/ 43 w 44"/>
                  <a:gd name="T93" fmla="*/ 22 h 37"/>
                  <a:gd name="T94" fmla="*/ 44 w 44"/>
                  <a:gd name="T95" fmla="*/ 21 h 37"/>
                  <a:gd name="T96" fmla="*/ 44 w 44"/>
                  <a:gd name="T97" fmla="*/ 20 h 37"/>
                  <a:gd name="T98" fmla="*/ 44 w 44"/>
                  <a:gd name="T99" fmla="*/ 19 h 37"/>
                  <a:gd name="T100" fmla="*/ 43 w 44"/>
                  <a:gd name="T101" fmla="*/ 18 h 37"/>
                  <a:gd name="T102" fmla="*/ 43 w 44"/>
                  <a:gd name="T103" fmla="*/ 17 h 37"/>
                  <a:gd name="T104" fmla="*/ 43 w 44"/>
                  <a:gd name="T105" fmla="*/ 16 h 37"/>
                  <a:gd name="T106" fmla="*/ 42 w 44"/>
                  <a:gd name="T107" fmla="*/ 15 h 37"/>
                  <a:gd name="T108" fmla="*/ 41 w 44"/>
                  <a:gd name="T109" fmla="*/ 15 h 37"/>
                  <a:gd name="T110" fmla="*/ 40 w 44"/>
                  <a:gd name="T111" fmla="*/ 14 h 37"/>
                  <a:gd name="T112" fmla="*/ 40 w 44"/>
                  <a:gd name="T113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4" h="37">
                    <a:moveTo>
                      <a:pt x="40" y="14"/>
                    </a:moveTo>
                    <a:lnTo>
                      <a:pt x="39" y="14"/>
                    </a:lnTo>
                    <a:lnTo>
                      <a:pt x="38" y="15"/>
                    </a:lnTo>
                    <a:lnTo>
                      <a:pt x="38" y="15"/>
                    </a:lnTo>
                    <a:lnTo>
                      <a:pt x="37" y="15"/>
                    </a:lnTo>
                    <a:lnTo>
                      <a:pt x="36" y="12"/>
                    </a:lnTo>
                    <a:lnTo>
                      <a:pt x="35" y="9"/>
                    </a:lnTo>
                    <a:lnTo>
                      <a:pt x="33" y="7"/>
                    </a:lnTo>
                    <a:lnTo>
                      <a:pt x="31" y="4"/>
                    </a:lnTo>
                    <a:lnTo>
                      <a:pt x="28" y="3"/>
                    </a:lnTo>
                    <a:lnTo>
                      <a:pt x="25" y="1"/>
                    </a:lnTo>
                    <a:lnTo>
                      <a:pt x="22" y="1"/>
                    </a:lnTo>
                    <a:lnTo>
                      <a:pt x="19" y="0"/>
                    </a:lnTo>
                    <a:lnTo>
                      <a:pt x="15" y="1"/>
                    </a:lnTo>
                    <a:lnTo>
                      <a:pt x="12" y="2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1" y="15"/>
                    </a:lnTo>
                    <a:lnTo>
                      <a:pt x="0" y="19"/>
                    </a:lnTo>
                    <a:lnTo>
                      <a:pt x="1" y="22"/>
                    </a:lnTo>
                    <a:lnTo>
                      <a:pt x="2" y="26"/>
                    </a:lnTo>
                    <a:lnTo>
                      <a:pt x="4" y="29"/>
                    </a:lnTo>
                    <a:lnTo>
                      <a:pt x="6" y="32"/>
                    </a:lnTo>
                    <a:lnTo>
                      <a:pt x="9" y="34"/>
                    </a:lnTo>
                    <a:lnTo>
                      <a:pt x="12" y="36"/>
                    </a:lnTo>
                    <a:lnTo>
                      <a:pt x="15" y="37"/>
                    </a:lnTo>
                    <a:lnTo>
                      <a:pt x="19" y="37"/>
                    </a:lnTo>
                    <a:lnTo>
                      <a:pt x="22" y="37"/>
                    </a:lnTo>
                    <a:lnTo>
                      <a:pt x="25" y="36"/>
                    </a:lnTo>
                    <a:lnTo>
                      <a:pt x="28" y="35"/>
                    </a:lnTo>
                    <a:lnTo>
                      <a:pt x="30" y="33"/>
                    </a:lnTo>
                    <a:lnTo>
                      <a:pt x="32" y="31"/>
                    </a:lnTo>
                    <a:lnTo>
                      <a:pt x="34" y="29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7" y="24"/>
                    </a:lnTo>
                    <a:lnTo>
                      <a:pt x="38" y="25"/>
                    </a:lnTo>
                    <a:lnTo>
                      <a:pt x="39" y="25"/>
                    </a:lnTo>
                    <a:lnTo>
                      <a:pt x="40" y="25"/>
                    </a:lnTo>
                    <a:lnTo>
                      <a:pt x="40" y="25"/>
                    </a:lnTo>
                    <a:lnTo>
                      <a:pt x="41" y="25"/>
                    </a:lnTo>
                    <a:lnTo>
                      <a:pt x="42" y="24"/>
                    </a:lnTo>
                    <a:lnTo>
                      <a:pt x="43" y="23"/>
                    </a:lnTo>
                    <a:lnTo>
                      <a:pt x="43" y="23"/>
                    </a:lnTo>
                    <a:lnTo>
                      <a:pt x="43" y="22"/>
                    </a:lnTo>
                    <a:lnTo>
                      <a:pt x="44" y="21"/>
                    </a:lnTo>
                    <a:lnTo>
                      <a:pt x="44" y="20"/>
                    </a:lnTo>
                    <a:lnTo>
                      <a:pt x="44" y="19"/>
                    </a:lnTo>
                    <a:lnTo>
                      <a:pt x="43" y="18"/>
                    </a:lnTo>
                    <a:lnTo>
                      <a:pt x="43" y="17"/>
                    </a:lnTo>
                    <a:lnTo>
                      <a:pt x="43" y="16"/>
                    </a:lnTo>
                    <a:lnTo>
                      <a:pt x="42" y="15"/>
                    </a:lnTo>
                    <a:lnTo>
                      <a:pt x="41" y="15"/>
                    </a:lnTo>
                    <a:lnTo>
                      <a:pt x="40" y="14"/>
                    </a:lnTo>
                    <a:lnTo>
                      <a:pt x="4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96" name="Freeform 251"/>
              <p:cNvSpPr>
                <a:spLocks/>
              </p:cNvSpPr>
              <p:nvPr/>
            </p:nvSpPr>
            <p:spPr bwMode="auto">
              <a:xfrm>
                <a:off x="1085" y="2699"/>
                <a:ext cx="17" cy="6"/>
              </a:xfrm>
              <a:custGeom>
                <a:avLst/>
                <a:gdLst>
                  <a:gd name="T0" fmla="*/ 0 w 17"/>
                  <a:gd name="T1" fmla="*/ 0 h 6"/>
                  <a:gd name="T2" fmla="*/ 0 w 17"/>
                  <a:gd name="T3" fmla="*/ 1 h 6"/>
                  <a:gd name="T4" fmla="*/ 0 w 17"/>
                  <a:gd name="T5" fmla="*/ 2 h 6"/>
                  <a:gd name="T6" fmla="*/ 1 w 17"/>
                  <a:gd name="T7" fmla="*/ 4 h 6"/>
                  <a:gd name="T8" fmla="*/ 3 w 17"/>
                  <a:gd name="T9" fmla="*/ 5 h 6"/>
                  <a:gd name="T10" fmla="*/ 4 w 17"/>
                  <a:gd name="T11" fmla="*/ 5 h 6"/>
                  <a:gd name="T12" fmla="*/ 5 w 17"/>
                  <a:gd name="T13" fmla="*/ 6 h 6"/>
                  <a:gd name="T14" fmla="*/ 6 w 17"/>
                  <a:gd name="T15" fmla="*/ 6 h 6"/>
                  <a:gd name="T16" fmla="*/ 7 w 17"/>
                  <a:gd name="T17" fmla="*/ 6 h 6"/>
                  <a:gd name="T18" fmla="*/ 8 w 17"/>
                  <a:gd name="T19" fmla="*/ 6 h 6"/>
                  <a:gd name="T20" fmla="*/ 9 w 17"/>
                  <a:gd name="T21" fmla="*/ 6 h 6"/>
                  <a:gd name="T22" fmla="*/ 9 w 17"/>
                  <a:gd name="T23" fmla="*/ 6 h 6"/>
                  <a:gd name="T24" fmla="*/ 10 w 17"/>
                  <a:gd name="T25" fmla="*/ 6 h 6"/>
                  <a:gd name="T26" fmla="*/ 17 w 17"/>
                  <a:gd name="T27" fmla="*/ 0 h 6"/>
                  <a:gd name="T28" fmla="*/ 0 w 17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6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97" name="Freeform 252"/>
              <p:cNvSpPr>
                <a:spLocks/>
              </p:cNvSpPr>
              <p:nvPr/>
            </p:nvSpPr>
            <p:spPr bwMode="auto">
              <a:xfrm>
                <a:off x="1087" y="2700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 w 10"/>
                  <a:gd name="T3" fmla="*/ 2 h 2"/>
                  <a:gd name="T4" fmla="*/ 8 w 10"/>
                  <a:gd name="T5" fmla="*/ 2 h 2"/>
                  <a:gd name="T6" fmla="*/ 10 w 10"/>
                  <a:gd name="T7" fmla="*/ 0 h 2"/>
                  <a:gd name="T8" fmla="*/ 0 w 10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98" name="Freeform 253"/>
              <p:cNvSpPr>
                <a:spLocks/>
              </p:cNvSpPr>
              <p:nvPr/>
            </p:nvSpPr>
            <p:spPr bwMode="auto">
              <a:xfrm>
                <a:off x="1075" y="2666"/>
                <a:ext cx="35" cy="12"/>
              </a:xfrm>
              <a:custGeom>
                <a:avLst/>
                <a:gdLst>
                  <a:gd name="T0" fmla="*/ 29 w 35"/>
                  <a:gd name="T1" fmla="*/ 2 h 12"/>
                  <a:gd name="T2" fmla="*/ 28 w 35"/>
                  <a:gd name="T3" fmla="*/ 2 h 12"/>
                  <a:gd name="T4" fmla="*/ 27 w 35"/>
                  <a:gd name="T5" fmla="*/ 2 h 12"/>
                  <a:gd name="T6" fmla="*/ 26 w 35"/>
                  <a:gd name="T7" fmla="*/ 2 h 12"/>
                  <a:gd name="T8" fmla="*/ 25 w 35"/>
                  <a:gd name="T9" fmla="*/ 2 h 12"/>
                  <a:gd name="T10" fmla="*/ 24 w 35"/>
                  <a:gd name="T11" fmla="*/ 2 h 12"/>
                  <a:gd name="T12" fmla="*/ 22 w 35"/>
                  <a:gd name="T13" fmla="*/ 1 h 12"/>
                  <a:gd name="T14" fmla="*/ 21 w 35"/>
                  <a:gd name="T15" fmla="*/ 1 h 12"/>
                  <a:gd name="T16" fmla="*/ 19 w 35"/>
                  <a:gd name="T17" fmla="*/ 1 h 12"/>
                  <a:gd name="T18" fmla="*/ 17 w 35"/>
                  <a:gd name="T19" fmla="*/ 1 h 12"/>
                  <a:gd name="T20" fmla="*/ 16 w 35"/>
                  <a:gd name="T21" fmla="*/ 1 h 12"/>
                  <a:gd name="T22" fmla="*/ 14 w 35"/>
                  <a:gd name="T23" fmla="*/ 1 h 12"/>
                  <a:gd name="T24" fmla="*/ 13 w 35"/>
                  <a:gd name="T25" fmla="*/ 0 h 12"/>
                  <a:gd name="T26" fmla="*/ 12 w 35"/>
                  <a:gd name="T27" fmla="*/ 0 h 12"/>
                  <a:gd name="T28" fmla="*/ 11 w 35"/>
                  <a:gd name="T29" fmla="*/ 0 h 12"/>
                  <a:gd name="T30" fmla="*/ 10 w 35"/>
                  <a:gd name="T31" fmla="*/ 0 h 12"/>
                  <a:gd name="T32" fmla="*/ 9 w 35"/>
                  <a:gd name="T33" fmla="*/ 0 h 12"/>
                  <a:gd name="T34" fmla="*/ 8 w 35"/>
                  <a:gd name="T35" fmla="*/ 0 h 12"/>
                  <a:gd name="T36" fmla="*/ 6 w 35"/>
                  <a:gd name="T37" fmla="*/ 1 h 12"/>
                  <a:gd name="T38" fmla="*/ 4 w 35"/>
                  <a:gd name="T39" fmla="*/ 2 h 12"/>
                  <a:gd name="T40" fmla="*/ 3 w 35"/>
                  <a:gd name="T41" fmla="*/ 4 h 12"/>
                  <a:gd name="T42" fmla="*/ 2 w 35"/>
                  <a:gd name="T43" fmla="*/ 6 h 12"/>
                  <a:gd name="T44" fmla="*/ 1 w 35"/>
                  <a:gd name="T45" fmla="*/ 7 h 12"/>
                  <a:gd name="T46" fmla="*/ 0 w 35"/>
                  <a:gd name="T47" fmla="*/ 9 h 12"/>
                  <a:gd name="T48" fmla="*/ 0 w 35"/>
                  <a:gd name="T49" fmla="*/ 10 h 12"/>
                  <a:gd name="T50" fmla="*/ 0 w 35"/>
                  <a:gd name="T51" fmla="*/ 10 h 12"/>
                  <a:gd name="T52" fmla="*/ 1 w 35"/>
                  <a:gd name="T53" fmla="*/ 11 h 12"/>
                  <a:gd name="T54" fmla="*/ 3 w 35"/>
                  <a:gd name="T55" fmla="*/ 11 h 12"/>
                  <a:gd name="T56" fmla="*/ 5 w 35"/>
                  <a:gd name="T57" fmla="*/ 11 h 12"/>
                  <a:gd name="T58" fmla="*/ 7 w 35"/>
                  <a:gd name="T59" fmla="*/ 11 h 12"/>
                  <a:gd name="T60" fmla="*/ 10 w 35"/>
                  <a:gd name="T61" fmla="*/ 12 h 12"/>
                  <a:gd name="T62" fmla="*/ 13 w 35"/>
                  <a:gd name="T63" fmla="*/ 12 h 12"/>
                  <a:gd name="T64" fmla="*/ 16 w 35"/>
                  <a:gd name="T65" fmla="*/ 12 h 12"/>
                  <a:gd name="T66" fmla="*/ 19 w 35"/>
                  <a:gd name="T67" fmla="*/ 12 h 12"/>
                  <a:gd name="T68" fmla="*/ 22 w 35"/>
                  <a:gd name="T69" fmla="*/ 12 h 12"/>
                  <a:gd name="T70" fmla="*/ 25 w 35"/>
                  <a:gd name="T71" fmla="*/ 12 h 12"/>
                  <a:gd name="T72" fmla="*/ 28 w 35"/>
                  <a:gd name="T73" fmla="*/ 12 h 12"/>
                  <a:gd name="T74" fmla="*/ 30 w 35"/>
                  <a:gd name="T75" fmla="*/ 12 h 12"/>
                  <a:gd name="T76" fmla="*/ 32 w 35"/>
                  <a:gd name="T77" fmla="*/ 12 h 12"/>
                  <a:gd name="T78" fmla="*/ 33 w 35"/>
                  <a:gd name="T79" fmla="*/ 12 h 12"/>
                  <a:gd name="T80" fmla="*/ 34 w 35"/>
                  <a:gd name="T81" fmla="*/ 12 h 12"/>
                  <a:gd name="T82" fmla="*/ 35 w 35"/>
                  <a:gd name="T83" fmla="*/ 11 h 12"/>
                  <a:gd name="T84" fmla="*/ 35 w 35"/>
                  <a:gd name="T85" fmla="*/ 10 h 12"/>
                  <a:gd name="T86" fmla="*/ 35 w 35"/>
                  <a:gd name="T87" fmla="*/ 9 h 12"/>
                  <a:gd name="T88" fmla="*/ 35 w 35"/>
                  <a:gd name="T89" fmla="*/ 7 h 12"/>
                  <a:gd name="T90" fmla="*/ 33 w 35"/>
                  <a:gd name="T91" fmla="*/ 5 h 12"/>
                  <a:gd name="T92" fmla="*/ 32 w 35"/>
                  <a:gd name="T93" fmla="*/ 4 h 12"/>
                  <a:gd name="T94" fmla="*/ 30 w 35"/>
                  <a:gd name="T95" fmla="*/ 2 h 12"/>
                  <a:gd name="T96" fmla="*/ 29 w 35"/>
                  <a:gd name="T9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5" h="12">
                    <a:moveTo>
                      <a:pt x="29" y="2"/>
                    </a:moveTo>
                    <a:lnTo>
                      <a:pt x="28" y="2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5" y="2"/>
                    </a:lnTo>
                    <a:lnTo>
                      <a:pt x="24" y="2"/>
                    </a:lnTo>
                    <a:lnTo>
                      <a:pt x="22" y="1"/>
                    </a:lnTo>
                    <a:lnTo>
                      <a:pt x="21" y="1"/>
                    </a:lnTo>
                    <a:lnTo>
                      <a:pt x="19" y="1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10" y="12"/>
                    </a:lnTo>
                    <a:lnTo>
                      <a:pt x="13" y="12"/>
                    </a:lnTo>
                    <a:lnTo>
                      <a:pt x="16" y="12"/>
                    </a:lnTo>
                    <a:lnTo>
                      <a:pt x="19" y="12"/>
                    </a:lnTo>
                    <a:lnTo>
                      <a:pt x="22" y="12"/>
                    </a:lnTo>
                    <a:lnTo>
                      <a:pt x="25" y="12"/>
                    </a:lnTo>
                    <a:lnTo>
                      <a:pt x="28" y="12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4" y="12"/>
                    </a:lnTo>
                    <a:lnTo>
                      <a:pt x="35" y="11"/>
                    </a:lnTo>
                    <a:lnTo>
                      <a:pt x="35" y="10"/>
                    </a:lnTo>
                    <a:lnTo>
                      <a:pt x="35" y="9"/>
                    </a:lnTo>
                    <a:lnTo>
                      <a:pt x="35" y="7"/>
                    </a:lnTo>
                    <a:lnTo>
                      <a:pt x="33" y="5"/>
                    </a:lnTo>
                    <a:lnTo>
                      <a:pt x="32" y="4"/>
                    </a:lnTo>
                    <a:lnTo>
                      <a:pt x="30" y="2"/>
                    </a:ln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99" name="Freeform 254"/>
              <p:cNvSpPr>
                <a:spLocks/>
              </p:cNvSpPr>
              <p:nvPr/>
            </p:nvSpPr>
            <p:spPr bwMode="auto">
              <a:xfrm>
                <a:off x="1113" y="2694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2 h 3"/>
                  <a:gd name="T6" fmla="*/ 3 w 3"/>
                  <a:gd name="T7" fmla="*/ 2 h 3"/>
                  <a:gd name="T8" fmla="*/ 3 w 3"/>
                  <a:gd name="T9" fmla="*/ 1 h 3"/>
                  <a:gd name="T10" fmla="*/ 3 w 3"/>
                  <a:gd name="T11" fmla="*/ 1 h 3"/>
                  <a:gd name="T12" fmla="*/ 3 w 3"/>
                  <a:gd name="T13" fmla="*/ 0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1 w 3"/>
                  <a:gd name="T21" fmla="*/ 0 h 3"/>
                  <a:gd name="T22" fmla="*/ 0 w 3"/>
                  <a:gd name="T23" fmla="*/ 1 h 3"/>
                  <a:gd name="T24" fmla="*/ 0 w 3"/>
                  <a:gd name="T25" fmla="*/ 1 h 3"/>
                  <a:gd name="T26" fmla="*/ 0 w 3"/>
                  <a:gd name="T27" fmla="*/ 2 h 3"/>
                  <a:gd name="T28" fmla="*/ 1 w 3"/>
                  <a:gd name="T29" fmla="*/ 2 h 3"/>
                  <a:gd name="T30" fmla="*/ 1 w 3"/>
                  <a:gd name="T31" fmla="*/ 2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00" name="Freeform 255"/>
              <p:cNvSpPr>
                <a:spLocks/>
              </p:cNvSpPr>
              <p:nvPr/>
            </p:nvSpPr>
            <p:spPr bwMode="auto">
              <a:xfrm>
                <a:off x="1084" y="2715"/>
                <a:ext cx="30" cy="19"/>
              </a:xfrm>
              <a:custGeom>
                <a:avLst/>
                <a:gdLst>
                  <a:gd name="T0" fmla="*/ 29 w 30"/>
                  <a:gd name="T1" fmla="*/ 11 h 19"/>
                  <a:gd name="T2" fmla="*/ 26 w 30"/>
                  <a:gd name="T3" fmla="*/ 7 h 19"/>
                  <a:gd name="T4" fmla="*/ 30 w 30"/>
                  <a:gd name="T5" fmla="*/ 5 h 19"/>
                  <a:gd name="T6" fmla="*/ 27 w 30"/>
                  <a:gd name="T7" fmla="*/ 1 h 19"/>
                  <a:gd name="T8" fmla="*/ 25 w 30"/>
                  <a:gd name="T9" fmla="*/ 1 h 19"/>
                  <a:gd name="T10" fmla="*/ 28 w 30"/>
                  <a:gd name="T11" fmla="*/ 4 h 19"/>
                  <a:gd name="T12" fmla="*/ 24 w 30"/>
                  <a:gd name="T13" fmla="*/ 7 h 19"/>
                  <a:gd name="T14" fmla="*/ 24 w 30"/>
                  <a:gd name="T15" fmla="*/ 8 h 19"/>
                  <a:gd name="T16" fmla="*/ 25 w 30"/>
                  <a:gd name="T17" fmla="*/ 9 h 19"/>
                  <a:gd name="T18" fmla="*/ 26 w 30"/>
                  <a:gd name="T19" fmla="*/ 10 h 19"/>
                  <a:gd name="T20" fmla="*/ 26 w 30"/>
                  <a:gd name="T21" fmla="*/ 10 h 19"/>
                  <a:gd name="T22" fmla="*/ 13 w 30"/>
                  <a:gd name="T23" fmla="*/ 17 h 19"/>
                  <a:gd name="T24" fmla="*/ 3 w 30"/>
                  <a:gd name="T25" fmla="*/ 10 h 19"/>
                  <a:gd name="T26" fmla="*/ 6 w 30"/>
                  <a:gd name="T27" fmla="*/ 7 h 19"/>
                  <a:gd name="T28" fmla="*/ 2 w 30"/>
                  <a:gd name="T29" fmla="*/ 4 h 19"/>
                  <a:gd name="T30" fmla="*/ 4 w 30"/>
                  <a:gd name="T31" fmla="*/ 0 h 19"/>
                  <a:gd name="T32" fmla="*/ 2 w 30"/>
                  <a:gd name="T33" fmla="*/ 1 h 19"/>
                  <a:gd name="T34" fmla="*/ 0 w 30"/>
                  <a:gd name="T35" fmla="*/ 5 h 19"/>
                  <a:gd name="T36" fmla="*/ 3 w 30"/>
                  <a:gd name="T37" fmla="*/ 7 h 19"/>
                  <a:gd name="T38" fmla="*/ 1 w 30"/>
                  <a:gd name="T39" fmla="*/ 10 h 19"/>
                  <a:gd name="T40" fmla="*/ 12 w 30"/>
                  <a:gd name="T41" fmla="*/ 19 h 19"/>
                  <a:gd name="T42" fmla="*/ 29 w 30"/>
                  <a:gd name="T43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" h="19">
                    <a:moveTo>
                      <a:pt x="29" y="11"/>
                    </a:moveTo>
                    <a:lnTo>
                      <a:pt x="26" y="7"/>
                    </a:lnTo>
                    <a:lnTo>
                      <a:pt x="30" y="5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4" y="8"/>
                    </a:lnTo>
                    <a:lnTo>
                      <a:pt x="25" y="9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13" y="17"/>
                    </a:lnTo>
                    <a:lnTo>
                      <a:pt x="3" y="10"/>
                    </a:lnTo>
                    <a:lnTo>
                      <a:pt x="6" y="7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1" y="10"/>
                    </a:lnTo>
                    <a:lnTo>
                      <a:pt x="12" y="19"/>
                    </a:lnTo>
                    <a:lnTo>
                      <a:pt x="29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01" name="Freeform 256"/>
              <p:cNvSpPr>
                <a:spLocks/>
              </p:cNvSpPr>
              <p:nvPr/>
            </p:nvSpPr>
            <p:spPr bwMode="auto">
              <a:xfrm>
                <a:off x="1077" y="2731"/>
                <a:ext cx="2" cy="24"/>
              </a:xfrm>
              <a:custGeom>
                <a:avLst/>
                <a:gdLst>
                  <a:gd name="T0" fmla="*/ 0 w 2"/>
                  <a:gd name="T1" fmla="*/ 24 h 24"/>
                  <a:gd name="T2" fmla="*/ 0 w 2"/>
                  <a:gd name="T3" fmla="*/ 4 h 24"/>
                  <a:gd name="T4" fmla="*/ 2 w 2"/>
                  <a:gd name="T5" fmla="*/ 0 h 24"/>
                  <a:gd name="T6" fmla="*/ 2 w 2"/>
                  <a:gd name="T7" fmla="*/ 24 h 24"/>
                  <a:gd name="T8" fmla="*/ 0 w 2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4">
                    <a:moveTo>
                      <a:pt x="0" y="24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2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02" name="Freeform 257"/>
              <p:cNvSpPr>
                <a:spLocks/>
              </p:cNvSpPr>
              <p:nvPr/>
            </p:nvSpPr>
            <p:spPr bwMode="auto">
              <a:xfrm>
                <a:off x="928" y="2714"/>
                <a:ext cx="43" cy="52"/>
              </a:xfrm>
              <a:custGeom>
                <a:avLst/>
                <a:gdLst>
                  <a:gd name="T0" fmla="*/ 43 w 43"/>
                  <a:gd name="T1" fmla="*/ 2 h 52"/>
                  <a:gd name="T2" fmla="*/ 42 w 43"/>
                  <a:gd name="T3" fmla="*/ 1 h 52"/>
                  <a:gd name="T4" fmla="*/ 40 w 43"/>
                  <a:gd name="T5" fmla="*/ 0 h 52"/>
                  <a:gd name="T6" fmla="*/ 38 w 43"/>
                  <a:gd name="T7" fmla="*/ 0 h 52"/>
                  <a:gd name="T8" fmla="*/ 36 w 43"/>
                  <a:gd name="T9" fmla="*/ 0 h 52"/>
                  <a:gd name="T10" fmla="*/ 33 w 43"/>
                  <a:gd name="T11" fmla="*/ 0 h 52"/>
                  <a:gd name="T12" fmla="*/ 30 w 43"/>
                  <a:gd name="T13" fmla="*/ 0 h 52"/>
                  <a:gd name="T14" fmla="*/ 27 w 43"/>
                  <a:gd name="T15" fmla="*/ 0 h 52"/>
                  <a:gd name="T16" fmla="*/ 24 w 43"/>
                  <a:gd name="T17" fmla="*/ 1 h 52"/>
                  <a:gd name="T18" fmla="*/ 21 w 43"/>
                  <a:gd name="T19" fmla="*/ 2 h 52"/>
                  <a:gd name="T20" fmla="*/ 18 w 43"/>
                  <a:gd name="T21" fmla="*/ 2 h 52"/>
                  <a:gd name="T22" fmla="*/ 15 w 43"/>
                  <a:gd name="T23" fmla="*/ 3 h 52"/>
                  <a:gd name="T24" fmla="*/ 12 w 43"/>
                  <a:gd name="T25" fmla="*/ 4 h 52"/>
                  <a:gd name="T26" fmla="*/ 10 w 43"/>
                  <a:gd name="T27" fmla="*/ 4 h 52"/>
                  <a:gd name="T28" fmla="*/ 9 w 43"/>
                  <a:gd name="T29" fmla="*/ 4 h 52"/>
                  <a:gd name="T30" fmla="*/ 8 w 43"/>
                  <a:gd name="T31" fmla="*/ 5 h 52"/>
                  <a:gd name="T32" fmla="*/ 7 w 43"/>
                  <a:gd name="T33" fmla="*/ 5 h 52"/>
                  <a:gd name="T34" fmla="*/ 7 w 43"/>
                  <a:gd name="T35" fmla="*/ 5 h 52"/>
                  <a:gd name="T36" fmla="*/ 7 w 43"/>
                  <a:gd name="T37" fmla="*/ 4 h 52"/>
                  <a:gd name="T38" fmla="*/ 7 w 43"/>
                  <a:gd name="T39" fmla="*/ 4 h 52"/>
                  <a:gd name="T40" fmla="*/ 7 w 43"/>
                  <a:gd name="T41" fmla="*/ 4 h 52"/>
                  <a:gd name="T42" fmla="*/ 6 w 43"/>
                  <a:gd name="T43" fmla="*/ 3 h 52"/>
                  <a:gd name="T44" fmla="*/ 6 w 43"/>
                  <a:gd name="T45" fmla="*/ 3 h 52"/>
                  <a:gd name="T46" fmla="*/ 5 w 43"/>
                  <a:gd name="T47" fmla="*/ 2 h 52"/>
                  <a:gd name="T48" fmla="*/ 3 w 43"/>
                  <a:gd name="T49" fmla="*/ 2 h 52"/>
                  <a:gd name="T50" fmla="*/ 2 w 43"/>
                  <a:gd name="T51" fmla="*/ 2 h 52"/>
                  <a:gd name="T52" fmla="*/ 2 w 43"/>
                  <a:gd name="T53" fmla="*/ 3 h 52"/>
                  <a:gd name="T54" fmla="*/ 1 w 43"/>
                  <a:gd name="T55" fmla="*/ 3 h 52"/>
                  <a:gd name="T56" fmla="*/ 0 w 43"/>
                  <a:gd name="T57" fmla="*/ 3 h 52"/>
                  <a:gd name="T58" fmla="*/ 0 w 43"/>
                  <a:gd name="T59" fmla="*/ 3 h 52"/>
                  <a:gd name="T60" fmla="*/ 0 w 43"/>
                  <a:gd name="T61" fmla="*/ 4 h 52"/>
                  <a:gd name="T62" fmla="*/ 0 w 43"/>
                  <a:gd name="T63" fmla="*/ 4 h 52"/>
                  <a:gd name="T64" fmla="*/ 0 w 43"/>
                  <a:gd name="T65" fmla="*/ 4 h 52"/>
                  <a:gd name="T66" fmla="*/ 0 w 43"/>
                  <a:gd name="T67" fmla="*/ 52 h 52"/>
                  <a:gd name="T68" fmla="*/ 7 w 43"/>
                  <a:gd name="T69" fmla="*/ 52 h 52"/>
                  <a:gd name="T70" fmla="*/ 7 w 43"/>
                  <a:gd name="T71" fmla="*/ 49 h 52"/>
                  <a:gd name="T72" fmla="*/ 7 w 43"/>
                  <a:gd name="T73" fmla="*/ 41 h 52"/>
                  <a:gd name="T74" fmla="*/ 7 w 43"/>
                  <a:gd name="T75" fmla="*/ 34 h 52"/>
                  <a:gd name="T76" fmla="*/ 7 w 43"/>
                  <a:gd name="T77" fmla="*/ 30 h 52"/>
                  <a:gd name="T78" fmla="*/ 8 w 43"/>
                  <a:gd name="T79" fmla="*/ 30 h 52"/>
                  <a:gd name="T80" fmla="*/ 10 w 43"/>
                  <a:gd name="T81" fmla="*/ 29 h 52"/>
                  <a:gd name="T82" fmla="*/ 12 w 43"/>
                  <a:gd name="T83" fmla="*/ 29 h 52"/>
                  <a:gd name="T84" fmla="*/ 14 w 43"/>
                  <a:gd name="T85" fmla="*/ 28 h 52"/>
                  <a:gd name="T86" fmla="*/ 16 w 43"/>
                  <a:gd name="T87" fmla="*/ 28 h 52"/>
                  <a:gd name="T88" fmla="*/ 19 w 43"/>
                  <a:gd name="T89" fmla="*/ 27 h 52"/>
                  <a:gd name="T90" fmla="*/ 21 w 43"/>
                  <a:gd name="T91" fmla="*/ 26 h 52"/>
                  <a:gd name="T92" fmla="*/ 24 w 43"/>
                  <a:gd name="T93" fmla="*/ 26 h 52"/>
                  <a:gd name="T94" fmla="*/ 26 w 43"/>
                  <a:gd name="T95" fmla="*/ 25 h 52"/>
                  <a:gd name="T96" fmla="*/ 29 w 43"/>
                  <a:gd name="T97" fmla="*/ 24 h 52"/>
                  <a:gd name="T98" fmla="*/ 32 w 43"/>
                  <a:gd name="T99" fmla="*/ 24 h 52"/>
                  <a:gd name="T100" fmla="*/ 34 w 43"/>
                  <a:gd name="T101" fmla="*/ 23 h 52"/>
                  <a:gd name="T102" fmla="*/ 37 w 43"/>
                  <a:gd name="T103" fmla="*/ 22 h 52"/>
                  <a:gd name="T104" fmla="*/ 39 w 43"/>
                  <a:gd name="T105" fmla="*/ 22 h 52"/>
                  <a:gd name="T106" fmla="*/ 41 w 43"/>
                  <a:gd name="T107" fmla="*/ 22 h 52"/>
                  <a:gd name="T108" fmla="*/ 43 w 43"/>
                  <a:gd name="T109" fmla="*/ 21 h 52"/>
                  <a:gd name="T110" fmla="*/ 43 w 43"/>
                  <a:gd name="T111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2">
                    <a:moveTo>
                      <a:pt x="43" y="2"/>
                    </a:moveTo>
                    <a:lnTo>
                      <a:pt x="42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27" y="0"/>
                    </a:lnTo>
                    <a:lnTo>
                      <a:pt x="24" y="1"/>
                    </a:lnTo>
                    <a:lnTo>
                      <a:pt x="21" y="2"/>
                    </a:lnTo>
                    <a:lnTo>
                      <a:pt x="18" y="2"/>
                    </a:lnTo>
                    <a:lnTo>
                      <a:pt x="15" y="3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2"/>
                    </a:lnTo>
                    <a:lnTo>
                      <a:pt x="7" y="52"/>
                    </a:lnTo>
                    <a:lnTo>
                      <a:pt x="7" y="49"/>
                    </a:lnTo>
                    <a:lnTo>
                      <a:pt x="7" y="41"/>
                    </a:lnTo>
                    <a:lnTo>
                      <a:pt x="7" y="34"/>
                    </a:lnTo>
                    <a:lnTo>
                      <a:pt x="7" y="30"/>
                    </a:lnTo>
                    <a:lnTo>
                      <a:pt x="8" y="30"/>
                    </a:lnTo>
                    <a:lnTo>
                      <a:pt x="10" y="29"/>
                    </a:lnTo>
                    <a:lnTo>
                      <a:pt x="12" y="29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9" y="27"/>
                    </a:lnTo>
                    <a:lnTo>
                      <a:pt x="21" y="26"/>
                    </a:lnTo>
                    <a:lnTo>
                      <a:pt x="24" y="26"/>
                    </a:lnTo>
                    <a:lnTo>
                      <a:pt x="26" y="25"/>
                    </a:lnTo>
                    <a:lnTo>
                      <a:pt x="29" y="24"/>
                    </a:lnTo>
                    <a:lnTo>
                      <a:pt x="32" y="24"/>
                    </a:lnTo>
                    <a:lnTo>
                      <a:pt x="34" y="23"/>
                    </a:lnTo>
                    <a:lnTo>
                      <a:pt x="37" y="22"/>
                    </a:lnTo>
                    <a:lnTo>
                      <a:pt x="39" y="22"/>
                    </a:lnTo>
                    <a:lnTo>
                      <a:pt x="41" y="22"/>
                    </a:lnTo>
                    <a:lnTo>
                      <a:pt x="43" y="21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03" name="Freeform 258"/>
              <p:cNvSpPr>
                <a:spLocks/>
              </p:cNvSpPr>
              <p:nvPr/>
            </p:nvSpPr>
            <p:spPr bwMode="auto">
              <a:xfrm>
                <a:off x="921" y="2752"/>
                <a:ext cx="231" cy="47"/>
              </a:xfrm>
              <a:custGeom>
                <a:avLst/>
                <a:gdLst>
                  <a:gd name="T0" fmla="*/ 18 w 231"/>
                  <a:gd name="T1" fmla="*/ 7 h 47"/>
                  <a:gd name="T2" fmla="*/ 24 w 231"/>
                  <a:gd name="T3" fmla="*/ 6 h 47"/>
                  <a:gd name="T4" fmla="*/ 32 w 231"/>
                  <a:gd name="T5" fmla="*/ 5 h 47"/>
                  <a:gd name="T6" fmla="*/ 40 w 231"/>
                  <a:gd name="T7" fmla="*/ 4 h 47"/>
                  <a:gd name="T8" fmla="*/ 49 w 231"/>
                  <a:gd name="T9" fmla="*/ 3 h 47"/>
                  <a:gd name="T10" fmla="*/ 59 w 231"/>
                  <a:gd name="T11" fmla="*/ 2 h 47"/>
                  <a:gd name="T12" fmla="*/ 69 w 231"/>
                  <a:gd name="T13" fmla="*/ 1 h 47"/>
                  <a:gd name="T14" fmla="*/ 80 w 231"/>
                  <a:gd name="T15" fmla="*/ 1 h 47"/>
                  <a:gd name="T16" fmla="*/ 91 w 231"/>
                  <a:gd name="T17" fmla="*/ 0 h 47"/>
                  <a:gd name="T18" fmla="*/ 103 w 231"/>
                  <a:gd name="T19" fmla="*/ 0 h 47"/>
                  <a:gd name="T20" fmla="*/ 115 w 231"/>
                  <a:gd name="T21" fmla="*/ 0 h 47"/>
                  <a:gd name="T22" fmla="*/ 130 w 231"/>
                  <a:gd name="T23" fmla="*/ 0 h 47"/>
                  <a:gd name="T24" fmla="*/ 145 w 231"/>
                  <a:gd name="T25" fmla="*/ 0 h 47"/>
                  <a:gd name="T26" fmla="*/ 159 w 231"/>
                  <a:gd name="T27" fmla="*/ 1 h 47"/>
                  <a:gd name="T28" fmla="*/ 172 w 231"/>
                  <a:gd name="T29" fmla="*/ 2 h 47"/>
                  <a:gd name="T30" fmla="*/ 184 w 231"/>
                  <a:gd name="T31" fmla="*/ 3 h 47"/>
                  <a:gd name="T32" fmla="*/ 194 w 231"/>
                  <a:gd name="T33" fmla="*/ 4 h 47"/>
                  <a:gd name="T34" fmla="*/ 201 w 231"/>
                  <a:gd name="T35" fmla="*/ 5 h 47"/>
                  <a:gd name="T36" fmla="*/ 208 w 231"/>
                  <a:gd name="T37" fmla="*/ 6 h 47"/>
                  <a:gd name="T38" fmla="*/ 215 w 231"/>
                  <a:gd name="T39" fmla="*/ 7 h 47"/>
                  <a:gd name="T40" fmla="*/ 220 w 231"/>
                  <a:gd name="T41" fmla="*/ 9 h 47"/>
                  <a:gd name="T42" fmla="*/ 224 w 231"/>
                  <a:gd name="T43" fmla="*/ 10 h 47"/>
                  <a:gd name="T44" fmla="*/ 228 w 231"/>
                  <a:gd name="T45" fmla="*/ 12 h 47"/>
                  <a:gd name="T46" fmla="*/ 230 w 231"/>
                  <a:gd name="T47" fmla="*/ 15 h 47"/>
                  <a:gd name="T48" fmla="*/ 230 w 231"/>
                  <a:gd name="T49" fmla="*/ 31 h 47"/>
                  <a:gd name="T50" fmla="*/ 225 w 231"/>
                  <a:gd name="T51" fmla="*/ 35 h 47"/>
                  <a:gd name="T52" fmla="*/ 218 w 231"/>
                  <a:gd name="T53" fmla="*/ 38 h 47"/>
                  <a:gd name="T54" fmla="*/ 213 w 231"/>
                  <a:gd name="T55" fmla="*/ 39 h 47"/>
                  <a:gd name="T56" fmla="*/ 209 w 231"/>
                  <a:gd name="T57" fmla="*/ 40 h 47"/>
                  <a:gd name="T58" fmla="*/ 205 w 231"/>
                  <a:gd name="T59" fmla="*/ 41 h 47"/>
                  <a:gd name="T60" fmla="*/ 201 w 231"/>
                  <a:gd name="T61" fmla="*/ 42 h 47"/>
                  <a:gd name="T62" fmla="*/ 196 w 231"/>
                  <a:gd name="T63" fmla="*/ 42 h 47"/>
                  <a:gd name="T64" fmla="*/ 191 w 231"/>
                  <a:gd name="T65" fmla="*/ 43 h 47"/>
                  <a:gd name="T66" fmla="*/ 183 w 231"/>
                  <a:gd name="T67" fmla="*/ 44 h 47"/>
                  <a:gd name="T68" fmla="*/ 175 w 231"/>
                  <a:gd name="T69" fmla="*/ 45 h 47"/>
                  <a:gd name="T70" fmla="*/ 166 w 231"/>
                  <a:gd name="T71" fmla="*/ 45 h 47"/>
                  <a:gd name="T72" fmla="*/ 158 w 231"/>
                  <a:gd name="T73" fmla="*/ 46 h 47"/>
                  <a:gd name="T74" fmla="*/ 148 w 231"/>
                  <a:gd name="T75" fmla="*/ 46 h 47"/>
                  <a:gd name="T76" fmla="*/ 142 w 231"/>
                  <a:gd name="T77" fmla="*/ 46 h 47"/>
                  <a:gd name="T78" fmla="*/ 136 w 231"/>
                  <a:gd name="T79" fmla="*/ 47 h 47"/>
                  <a:gd name="T80" fmla="*/ 130 w 231"/>
                  <a:gd name="T81" fmla="*/ 47 h 47"/>
                  <a:gd name="T82" fmla="*/ 123 w 231"/>
                  <a:gd name="T83" fmla="*/ 47 h 47"/>
                  <a:gd name="T84" fmla="*/ 117 w 231"/>
                  <a:gd name="T85" fmla="*/ 47 h 47"/>
                  <a:gd name="T86" fmla="*/ 111 w 231"/>
                  <a:gd name="T87" fmla="*/ 47 h 47"/>
                  <a:gd name="T88" fmla="*/ 104 w 231"/>
                  <a:gd name="T89" fmla="*/ 47 h 47"/>
                  <a:gd name="T90" fmla="*/ 98 w 231"/>
                  <a:gd name="T91" fmla="*/ 47 h 47"/>
                  <a:gd name="T92" fmla="*/ 92 w 231"/>
                  <a:gd name="T93" fmla="*/ 47 h 47"/>
                  <a:gd name="T94" fmla="*/ 86 w 231"/>
                  <a:gd name="T95" fmla="*/ 46 h 47"/>
                  <a:gd name="T96" fmla="*/ 77 w 231"/>
                  <a:gd name="T97" fmla="*/ 46 h 47"/>
                  <a:gd name="T98" fmla="*/ 63 w 231"/>
                  <a:gd name="T99" fmla="*/ 45 h 47"/>
                  <a:gd name="T100" fmla="*/ 50 w 231"/>
                  <a:gd name="T101" fmla="*/ 44 h 47"/>
                  <a:gd name="T102" fmla="*/ 39 w 231"/>
                  <a:gd name="T103" fmla="*/ 43 h 47"/>
                  <a:gd name="T104" fmla="*/ 29 w 231"/>
                  <a:gd name="T105" fmla="*/ 42 h 47"/>
                  <a:gd name="T106" fmla="*/ 20 w 231"/>
                  <a:gd name="T107" fmla="*/ 40 h 47"/>
                  <a:gd name="T108" fmla="*/ 14 w 231"/>
                  <a:gd name="T109" fmla="*/ 38 h 47"/>
                  <a:gd name="T110" fmla="*/ 9 w 231"/>
                  <a:gd name="T111" fmla="*/ 37 h 47"/>
                  <a:gd name="T112" fmla="*/ 5 w 231"/>
                  <a:gd name="T113" fmla="*/ 35 h 47"/>
                  <a:gd name="T114" fmla="*/ 2 w 231"/>
                  <a:gd name="T115" fmla="*/ 33 h 47"/>
                  <a:gd name="T116" fmla="*/ 0 w 231"/>
                  <a:gd name="T117" fmla="*/ 31 h 47"/>
                  <a:gd name="T118" fmla="*/ 0 w 231"/>
                  <a:gd name="T119" fmla="*/ 14 h 47"/>
                  <a:gd name="T120" fmla="*/ 4 w 231"/>
                  <a:gd name="T121" fmla="*/ 11 h 47"/>
                  <a:gd name="T122" fmla="*/ 10 w 231"/>
                  <a:gd name="T123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1" h="47">
                    <a:moveTo>
                      <a:pt x="14" y="8"/>
                    </a:moveTo>
                    <a:lnTo>
                      <a:pt x="16" y="7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22" y="6"/>
                    </a:lnTo>
                    <a:lnTo>
                      <a:pt x="24" y="6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32" y="5"/>
                    </a:lnTo>
                    <a:lnTo>
                      <a:pt x="34" y="4"/>
                    </a:lnTo>
                    <a:lnTo>
                      <a:pt x="37" y="4"/>
                    </a:lnTo>
                    <a:lnTo>
                      <a:pt x="40" y="4"/>
                    </a:lnTo>
                    <a:lnTo>
                      <a:pt x="43" y="3"/>
                    </a:lnTo>
                    <a:lnTo>
                      <a:pt x="46" y="3"/>
                    </a:lnTo>
                    <a:lnTo>
                      <a:pt x="49" y="3"/>
                    </a:lnTo>
                    <a:lnTo>
                      <a:pt x="52" y="2"/>
                    </a:lnTo>
                    <a:lnTo>
                      <a:pt x="56" y="2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1"/>
                    </a:lnTo>
                    <a:lnTo>
                      <a:pt x="69" y="1"/>
                    </a:lnTo>
                    <a:lnTo>
                      <a:pt x="73" y="1"/>
                    </a:lnTo>
                    <a:lnTo>
                      <a:pt x="76" y="1"/>
                    </a:lnTo>
                    <a:lnTo>
                      <a:pt x="80" y="1"/>
                    </a:lnTo>
                    <a:lnTo>
                      <a:pt x="84" y="1"/>
                    </a:lnTo>
                    <a:lnTo>
                      <a:pt x="87" y="0"/>
                    </a:lnTo>
                    <a:lnTo>
                      <a:pt x="91" y="0"/>
                    </a:lnTo>
                    <a:lnTo>
                      <a:pt x="95" y="0"/>
                    </a:lnTo>
                    <a:lnTo>
                      <a:pt x="99" y="0"/>
                    </a:lnTo>
                    <a:lnTo>
                      <a:pt x="103" y="0"/>
                    </a:lnTo>
                    <a:lnTo>
                      <a:pt x="107" y="0"/>
                    </a:lnTo>
                    <a:lnTo>
                      <a:pt x="111" y="0"/>
                    </a:lnTo>
                    <a:lnTo>
                      <a:pt x="115" y="0"/>
                    </a:lnTo>
                    <a:lnTo>
                      <a:pt x="120" y="0"/>
                    </a:lnTo>
                    <a:lnTo>
                      <a:pt x="125" y="0"/>
                    </a:lnTo>
                    <a:lnTo>
                      <a:pt x="130" y="0"/>
                    </a:lnTo>
                    <a:lnTo>
                      <a:pt x="135" y="0"/>
                    </a:lnTo>
                    <a:lnTo>
                      <a:pt x="140" y="0"/>
                    </a:lnTo>
                    <a:lnTo>
                      <a:pt x="145" y="0"/>
                    </a:lnTo>
                    <a:lnTo>
                      <a:pt x="150" y="1"/>
                    </a:lnTo>
                    <a:lnTo>
                      <a:pt x="154" y="1"/>
                    </a:lnTo>
                    <a:lnTo>
                      <a:pt x="159" y="1"/>
                    </a:lnTo>
                    <a:lnTo>
                      <a:pt x="163" y="1"/>
                    </a:lnTo>
                    <a:lnTo>
                      <a:pt x="168" y="2"/>
                    </a:lnTo>
                    <a:lnTo>
                      <a:pt x="172" y="2"/>
                    </a:lnTo>
                    <a:lnTo>
                      <a:pt x="176" y="2"/>
                    </a:lnTo>
                    <a:lnTo>
                      <a:pt x="180" y="3"/>
                    </a:lnTo>
                    <a:lnTo>
                      <a:pt x="184" y="3"/>
                    </a:lnTo>
                    <a:lnTo>
                      <a:pt x="188" y="3"/>
                    </a:lnTo>
                    <a:lnTo>
                      <a:pt x="191" y="4"/>
                    </a:lnTo>
                    <a:lnTo>
                      <a:pt x="194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4" y="5"/>
                    </a:lnTo>
                    <a:lnTo>
                      <a:pt x="206" y="6"/>
                    </a:lnTo>
                    <a:lnTo>
                      <a:pt x="208" y="6"/>
                    </a:lnTo>
                    <a:lnTo>
                      <a:pt x="211" y="7"/>
                    </a:lnTo>
                    <a:lnTo>
                      <a:pt x="213" y="7"/>
                    </a:lnTo>
                    <a:lnTo>
                      <a:pt x="215" y="7"/>
                    </a:lnTo>
                    <a:lnTo>
                      <a:pt x="216" y="8"/>
                    </a:lnTo>
                    <a:lnTo>
                      <a:pt x="218" y="8"/>
                    </a:lnTo>
                    <a:lnTo>
                      <a:pt x="220" y="9"/>
                    </a:lnTo>
                    <a:lnTo>
                      <a:pt x="221" y="9"/>
                    </a:lnTo>
                    <a:lnTo>
                      <a:pt x="223" y="10"/>
                    </a:lnTo>
                    <a:lnTo>
                      <a:pt x="224" y="10"/>
                    </a:lnTo>
                    <a:lnTo>
                      <a:pt x="226" y="11"/>
                    </a:lnTo>
                    <a:lnTo>
                      <a:pt x="227" y="12"/>
                    </a:lnTo>
                    <a:lnTo>
                      <a:pt x="228" y="12"/>
                    </a:lnTo>
                    <a:lnTo>
                      <a:pt x="229" y="13"/>
                    </a:lnTo>
                    <a:lnTo>
                      <a:pt x="230" y="14"/>
                    </a:lnTo>
                    <a:lnTo>
                      <a:pt x="230" y="15"/>
                    </a:lnTo>
                    <a:lnTo>
                      <a:pt x="231" y="16"/>
                    </a:lnTo>
                    <a:lnTo>
                      <a:pt x="231" y="30"/>
                    </a:lnTo>
                    <a:lnTo>
                      <a:pt x="230" y="31"/>
                    </a:lnTo>
                    <a:lnTo>
                      <a:pt x="229" y="32"/>
                    </a:lnTo>
                    <a:lnTo>
                      <a:pt x="227" y="33"/>
                    </a:lnTo>
                    <a:lnTo>
                      <a:pt x="225" y="35"/>
                    </a:lnTo>
                    <a:lnTo>
                      <a:pt x="222" y="36"/>
                    </a:lnTo>
                    <a:lnTo>
                      <a:pt x="220" y="37"/>
                    </a:lnTo>
                    <a:lnTo>
                      <a:pt x="218" y="38"/>
                    </a:lnTo>
                    <a:lnTo>
                      <a:pt x="216" y="39"/>
                    </a:lnTo>
                    <a:lnTo>
                      <a:pt x="214" y="39"/>
                    </a:lnTo>
                    <a:lnTo>
                      <a:pt x="213" y="39"/>
                    </a:lnTo>
                    <a:lnTo>
                      <a:pt x="212" y="39"/>
                    </a:lnTo>
                    <a:lnTo>
                      <a:pt x="211" y="40"/>
                    </a:lnTo>
                    <a:lnTo>
                      <a:pt x="209" y="40"/>
                    </a:lnTo>
                    <a:lnTo>
                      <a:pt x="208" y="40"/>
                    </a:lnTo>
                    <a:lnTo>
                      <a:pt x="207" y="41"/>
                    </a:lnTo>
                    <a:lnTo>
                      <a:pt x="205" y="41"/>
                    </a:lnTo>
                    <a:lnTo>
                      <a:pt x="204" y="41"/>
                    </a:lnTo>
                    <a:lnTo>
                      <a:pt x="202" y="41"/>
                    </a:lnTo>
                    <a:lnTo>
                      <a:pt x="201" y="42"/>
                    </a:lnTo>
                    <a:lnTo>
                      <a:pt x="200" y="42"/>
                    </a:lnTo>
                    <a:lnTo>
                      <a:pt x="198" y="42"/>
                    </a:lnTo>
                    <a:lnTo>
                      <a:pt x="196" y="42"/>
                    </a:lnTo>
                    <a:lnTo>
                      <a:pt x="195" y="43"/>
                    </a:lnTo>
                    <a:lnTo>
                      <a:pt x="193" y="43"/>
                    </a:lnTo>
                    <a:lnTo>
                      <a:pt x="191" y="43"/>
                    </a:lnTo>
                    <a:lnTo>
                      <a:pt x="188" y="43"/>
                    </a:lnTo>
                    <a:lnTo>
                      <a:pt x="186" y="44"/>
                    </a:lnTo>
                    <a:lnTo>
                      <a:pt x="183" y="44"/>
                    </a:lnTo>
                    <a:lnTo>
                      <a:pt x="180" y="44"/>
                    </a:lnTo>
                    <a:lnTo>
                      <a:pt x="178" y="44"/>
                    </a:lnTo>
                    <a:lnTo>
                      <a:pt x="175" y="45"/>
                    </a:lnTo>
                    <a:lnTo>
                      <a:pt x="172" y="45"/>
                    </a:lnTo>
                    <a:lnTo>
                      <a:pt x="169" y="45"/>
                    </a:lnTo>
                    <a:lnTo>
                      <a:pt x="166" y="45"/>
                    </a:lnTo>
                    <a:lnTo>
                      <a:pt x="163" y="45"/>
                    </a:lnTo>
                    <a:lnTo>
                      <a:pt x="160" y="46"/>
                    </a:lnTo>
                    <a:lnTo>
                      <a:pt x="158" y="46"/>
                    </a:lnTo>
                    <a:lnTo>
                      <a:pt x="154" y="46"/>
                    </a:lnTo>
                    <a:lnTo>
                      <a:pt x="151" y="46"/>
                    </a:lnTo>
                    <a:lnTo>
                      <a:pt x="148" y="46"/>
                    </a:lnTo>
                    <a:lnTo>
                      <a:pt x="146" y="46"/>
                    </a:lnTo>
                    <a:lnTo>
                      <a:pt x="144" y="46"/>
                    </a:lnTo>
                    <a:lnTo>
                      <a:pt x="142" y="46"/>
                    </a:lnTo>
                    <a:lnTo>
                      <a:pt x="140" y="47"/>
                    </a:lnTo>
                    <a:lnTo>
                      <a:pt x="138" y="47"/>
                    </a:lnTo>
                    <a:lnTo>
                      <a:pt x="136" y="47"/>
                    </a:lnTo>
                    <a:lnTo>
                      <a:pt x="134" y="47"/>
                    </a:lnTo>
                    <a:lnTo>
                      <a:pt x="132" y="47"/>
                    </a:lnTo>
                    <a:lnTo>
                      <a:pt x="130" y="47"/>
                    </a:lnTo>
                    <a:lnTo>
                      <a:pt x="128" y="47"/>
                    </a:lnTo>
                    <a:lnTo>
                      <a:pt x="126" y="47"/>
                    </a:lnTo>
                    <a:lnTo>
                      <a:pt x="123" y="47"/>
                    </a:lnTo>
                    <a:lnTo>
                      <a:pt x="121" y="47"/>
                    </a:lnTo>
                    <a:lnTo>
                      <a:pt x="119" y="47"/>
                    </a:lnTo>
                    <a:lnTo>
                      <a:pt x="117" y="47"/>
                    </a:lnTo>
                    <a:lnTo>
                      <a:pt x="115" y="47"/>
                    </a:lnTo>
                    <a:lnTo>
                      <a:pt x="113" y="47"/>
                    </a:lnTo>
                    <a:lnTo>
                      <a:pt x="111" y="47"/>
                    </a:lnTo>
                    <a:lnTo>
                      <a:pt x="109" y="47"/>
                    </a:lnTo>
                    <a:lnTo>
                      <a:pt x="106" y="47"/>
                    </a:lnTo>
                    <a:lnTo>
                      <a:pt x="104" y="47"/>
                    </a:lnTo>
                    <a:lnTo>
                      <a:pt x="102" y="47"/>
                    </a:lnTo>
                    <a:lnTo>
                      <a:pt x="100" y="47"/>
                    </a:lnTo>
                    <a:lnTo>
                      <a:pt x="98" y="47"/>
                    </a:lnTo>
                    <a:lnTo>
                      <a:pt x="96" y="47"/>
                    </a:lnTo>
                    <a:lnTo>
                      <a:pt x="94" y="47"/>
                    </a:lnTo>
                    <a:lnTo>
                      <a:pt x="92" y="47"/>
                    </a:lnTo>
                    <a:lnTo>
                      <a:pt x="90" y="47"/>
                    </a:lnTo>
                    <a:lnTo>
                      <a:pt x="88" y="46"/>
                    </a:lnTo>
                    <a:lnTo>
                      <a:pt x="86" y="46"/>
                    </a:lnTo>
                    <a:lnTo>
                      <a:pt x="84" y="46"/>
                    </a:lnTo>
                    <a:lnTo>
                      <a:pt x="82" y="46"/>
                    </a:lnTo>
                    <a:lnTo>
                      <a:pt x="77" y="46"/>
                    </a:lnTo>
                    <a:lnTo>
                      <a:pt x="72" y="46"/>
                    </a:lnTo>
                    <a:lnTo>
                      <a:pt x="67" y="46"/>
                    </a:lnTo>
                    <a:lnTo>
                      <a:pt x="63" y="45"/>
                    </a:lnTo>
                    <a:lnTo>
                      <a:pt x="58" y="45"/>
                    </a:lnTo>
                    <a:lnTo>
                      <a:pt x="54" y="45"/>
                    </a:lnTo>
                    <a:lnTo>
                      <a:pt x="50" y="44"/>
                    </a:lnTo>
                    <a:lnTo>
                      <a:pt x="46" y="44"/>
                    </a:lnTo>
                    <a:lnTo>
                      <a:pt x="43" y="44"/>
                    </a:lnTo>
                    <a:lnTo>
                      <a:pt x="39" y="43"/>
                    </a:lnTo>
                    <a:lnTo>
                      <a:pt x="35" y="43"/>
                    </a:lnTo>
                    <a:lnTo>
                      <a:pt x="32" y="42"/>
                    </a:lnTo>
                    <a:lnTo>
                      <a:pt x="29" y="42"/>
                    </a:lnTo>
                    <a:lnTo>
                      <a:pt x="26" y="41"/>
                    </a:lnTo>
                    <a:lnTo>
                      <a:pt x="23" y="40"/>
                    </a:lnTo>
                    <a:lnTo>
                      <a:pt x="20" y="40"/>
                    </a:lnTo>
                    <a:lnTo>
                      <a:pt x="18" y="39"/>
                    </a:lnTo>
                    <a:lnTo>
                      <a:pt x="16" y="39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0" y="37"/>
                    </a:lnTo>
                    <a:lnTo>
                      <a:pt x="9" y="37"/>
                    </a:lnTo>
                    <a:lnTo>
                      <a:pt x="7" y="36"/>
                    </a:lnTo>
                    <a:lnTo>
                      <a:pt x="6" y="35"/>
                    </a:lnTo>
                    <a:lnTo>
                      <a:pt x="5" y="35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2" y="33"/>
                    </a:lnTo>
                    <a:lnTo>
                      <a:pt x="1" y="32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0" y="30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1" y="13"/>
                    </a:lnTo>
                    <a:lnTo>
                      <a:pt x="2" y="12"/>
                    </a:lnTo>
                    <a:lnTo>
                      <a:pt x="4" y="11"/>
                    </a:lnTo>
                    <a:lnTo>
                      <a:pt x="5" y="10"/>
                    </a:lnTo>
                    <a:lnTo>
                      <a:pt x="7" y="9"/>
                    </a:lnTo>
                    <a:lnTo>
                      <a:pt x="10" y="9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04" name="Freeform 259"/>
              <p:cNvSpPr>
                <a:spLocks/>
              </p:cNvSpPr>
              <p:nvPr/>
            </p:nvSpPr>
            <p:spPr bwMode="auto">
              <a:xfrm>
                <a:off x="925" y="2755"/>
                <a:ext cx="222" cy="27"/>
              </a:xfrm>
              <a:custGeom>
                <a:avLst/>
                <a:gdLst>
                  <a:gd name="T0" fmla="*/ 211 w 222"/>
                  <a:gd name="T1" fmla="*/ 19 h 27"/>
                  <a:gd name="T2" fmla="*/ 200 w 222"/>
                  <a:gd name="T3" fmla="*/ 21 h 27"/>
                  <a:gd name="T4" fmla="*/ 187 w 222"/>
                  <a:gd name="T5" fmla="*/ 23 h 27"/>
                  <a:gd name="T6" fmla="*/ 172 w 222"/>
                  <a:gd name="T7" fmla="*/ 25 h 27"/>
                  <a:gd name="T8" fmla="*/ 154 w 222"/>
                  <a:gd name="T9" fmla="*/ 26 h 27"/>
                  <a:gd name="T10" fmla="*/ 140 w 222"/>
                  <a:gd name="T11" fmla="*/ 27 h 27"/>
                  <a:gd name="T12" fmla="*/ 134 w 222"/>
                  <a:gd name="T13" fmla="*/ 27 h 27"/>
                  <a:gd name="T14" fmla="*/ 129 w 222"/>
                  <a:gd name="T15" fmla="*/ 27 h 27"/>
                  <a:gd name="T16" fmla="*/ 123 w 222"/>
                  <a:gd name="T17" fmla="*/ 27 h 27"/>
                  <a:gd name="T18" fmla="*/ 117 w 222"/>
                  <a:gd name="T19" fmla="*/ 27 h 27"/>
                  <a:gd name="T20" fmla="*/ 111 w 222"/>
                  <a:gd name="T21" fmla="*/ 27 h 27"/>
                  <a:gd name="T22" fmla="*/ 103 w 222"/>
                  <a:gd name="T23" fmla="*/ 27 h 27"/>
                  <a:gd name="T24" fmla="*/ 94 w 222"/>
                  <a:gd name="T25" fmla="*/ 27 h 27"/>
                  <a:gd name="T26" fmla="*/ 86 w 222"/>
                  <a:gd name="T27" fmla="*/ 27 h 27"/>
                  <a:gd name="T28" fmla="*/ 78 w 222"/>
                  <a:gd name="T29" fmla="*/ 26 h 27"/>
                  <a:gd name="T30" fmla="*/ 71 w 222"/>
                  <a:gd name="T31" fmla="*/ 26 h 27"/>
                  <a:gd name="T32" fmla="*/ 61 w 222"/>
                  <a:gd name="T33" fmla="*/ 25 h 27"/>
                  <a:gd name="T34" fmla="*/ 52 w 222"/>
                  <a:gd name="T35" fmla="*/ 25 h 27"/>
                  <a:gd name="T36" fmla="*/ 43 w 222"/>
                  <a:gd name="T37" fmla="*/ 24 h 27"/>
                  <a:gd name="T38" fmla="*/ 35 w 222"/>
                  <a:gd name="T39" fmla="*/ 23 h 27"/>
                  <a:gd name="T40" fmla="*/ 27 w 222"/>
                  <a:gd name="T41" fmla="*/ 22 h 27"/>
                  <a:gd name="T42" fmla="*/ 21 w 222"/>
                  <a:gd name="T43" fmla="*/ 21 h 27"/>
                  <a:gd name="T44" fmla="*/ 17 w 222"/>
                  <a:gd name="T45" fmla="*/ 21 h 27"/>
                  <a:gd name="T46" fmla="*/ 14 w 222"/>
                  <a:gd name="T47" fmla="*/ 20 h 27"/>
                  <a:gd name="T48" fmla="*/ 7 w 222"/>
                  <a:gd name="T49" fmla="*/ 18 h 27"/>
                  <a:gd name="T50" fmla="*/ 2 w 222"/>
                  <a:gd name="T51" fmla="*/ 16 h 27"/>
                  <a:gd name="T52" fmla="*/ 0 w 222"/>
                  <a:gd name="T53" fmla="*/ 13 h 27"/>
                  <a:gd name="T54" fmla="*/ 1 w 222"/>
                  <a:gd name="T55" fmla="*/ 11 h 27"/>
                  <a:gd name="T56" fmla="*/ 5 w 222"/>
                  <a:gd name="T57" fmla="*/ 9 h 27"/>
                  <a:gd name="T58" fmla="*/ 12 w 222"/>
                  <a:gd name="T59" fmla="*/ 7 h 27"/>
                  <a:gd name="T60" fmla="*/ 21 w 222"/>
                  <a:gd name="T61" fmla="*/ 5 h 27"/>
                  <a:gd name="T62" fmla="*/ 32 w 222"/>
                  <a:gd name="T63" fmla="*/ 4 h 27"/>
                  <a:gd name="T64" fmla="*/ 43 w 222"/>
                  <a:gd name="T65" fmla="*/ 2 h 27"/>
                  <a:gd name="T66" fmla="*/ 56 w 222"/>
                  <a:gd name="T67" fmla="*/ 1 h 27"/>
                  <a:gd name="T68" fmla="*/ 70 w 222"/>
                  <a:gd name="T69" fmla="*/ 1 h 27"/>
                  <a:gd name="T70" fmla="*/ 85 w 222"/>
                  <a:gd name="T71" fmla="*/ 0 h 27"/>
                  <a:gd name="T72" fmla="*/ 100 w 222"/>
                  <a:gd name="T73" fmla="*/ 0 h 27"/>
                  <a:gd name="T74" fmla="*/ 116 w 222"/>
                  <a:gd name="T75" fmla="*/ 0 h 27"/>
                  <a:gd name="T76" fmla="*/ 128 w 222"/>
                  <a:gd name="T77" fmla="*/ 0 h 27"/>
                  <a:gd name="T78" fmla="*/ 141 w 222"/>
                  <a:gd name="T79" fmla="*/ 0 h 27"/>
                  <a:gd name="T80" fmla="*/ 153 w 222"/>
                  <a:gd name="T81" fmla="*/ 1 h 27"/>
                  <a:gd name="T82" fmla="*/ 164 w 222"/>
                  <a:gd name="T83" fmla="*/ 1 h 27"/>
                  <a:gd name="T84" fmla="*/ 175 w 222"/>
                  <a:gd name="T85" fmla="*/ 2 h 27"/>
                  <a:gd name="T86" fmla="*/ 185 w 222"/>
                  <a:gd name="T87" fmla="*/ 3 h 27"/>
                  <a:gd name="T88" fmla="*/ 193 w 222"/>
                  <a:gd name="T89" fmla="*/ 4 h 27"/>
                  <a:gd name="T90" fmla="*/ 201 w 222"/>
                  <a:gd name="T91" fmla="*/ 5 h 27"/>
                  <a:gd name="T92" fmla="*/ 208 w 222"/>
                  <a:gd name="T93" fmla="*/ 7 h 27"/>
                  <a:gd name="T94" fmla="*/ 214 w 222"/>
                  <a:gd name="T95" fmla="*/ 8 h 27"/>
                  <a:gd name="T96" fmla="*/ 218 w 222"/>
                  <a:gd name="T97" fmla="*/ 10 h 27"/>
                  <a:gd name="T98" fmla="*/ 221 w 222"/>
                  <a:gd name="T99" fmla="*/ 11 h 27"/>
                  <a:gd name="T100" fmla="*/ 222 w 222"/>
                  <a:gd name="T101" fmla="*/ 13 h 27"/>
                  <a:gd name="T102" fmla="*/ 222 w 222"/>
                  <a:gd name="T103" fmla="*/ 15 h 27"/>
                  <a:gd name="T104" fmla="*/ 219 w 222"/>
                  <a:gd name="T10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2" h="27">
                    <a:moveTo>
                      <a:pt x="216" y="18"/>
                    </a:moveTo>
                    <a:lnTo>
                      <a:pt x="214" y="19"/>
                    </a:lnTo>
                    <a:lnTo>
                      <a:pt x="211" y="19"/>
                    </a:lnTo>
                    <a:lnTo>
                      <a:pt x="208" y="20"/>
                    </a:lnTo>
                    <a:lnTo>
                      <a:pt x="204" y="21"/>
                    </a:lnTo>
                    <a:lnTo>
                      <a:pt x="200" y="21"/>
                    </a:lnTo>
                    <a:lnTo>
                      <a:pt x="196" y="22"/>
                    </a:lnTo>
                    <a:lnTo>
                      <a:pt x="192" y="23"/>
                    </a:lnTo>
                    <a:lnTo>
                      <a:pt x="187" y="23"/>
                    </a:lnTo>
                    <a:lnTo>
                      <a:pt x="182" y="24"/>
                    </a:lnTo>
                    <a:lnTo>
                      <a:pt x="177" y="24"/>
                    </a:lnTo>
                    <a:lnTo>
                      <a:pt x="172" y="25"/>
                    </a:lnTo>
                    <a:lnTo>
                      <a:pt x="166" y="25"/>
                    </a:lnTo>
                    <a:lnTo>
                      <a:pt x="160" y="25"/>
                    </a:lnTo>
                    <a:lnTo>
                      <a:pt x="154" y="26"/>
                    </a:lnTo>
                    <a:lnTo>
                      <a:pt x="148" y="26"/>
                    </a:lnTo>
                    <a:lnTo>
                      <a:pt x="142" y="26"/>
                    </a:lnTo>
                    <a:lnTo>
                      <a:pt x="140" y="27"/>
                    </a:lnTo>
                    <a:lnTo>
                      <a:pt x="138" y="27"/>
                    </a:lnTo>
                    <a:lnTo>
                      <a:pt x="136" y="27"/>
                    </a:lnTo>
                    <a:lnTo>
                      <a:pt x="134" y="27"/>
                    </a:lnTo>
                    <a:lnTo>
                      <a:pt x="132" y="27"/>
                    </a:lnTo>
                    <a:lnTo>
                      <a:pt x="131" y="27"/>
                    </a:lnTo>
                    <a:lnTo>
                      <a:pt x="129" y="27"/>
                    </a:lnTo>
                    <a:lnTo>
                      <a:pt x="127" y="27"/>
                    </a:lnTo>
                    <a:lnTo>
                      <a:pt x="125" y="27"/>
                    </a:lnTo>
                    <a:lnTo>
                      <a:pt x="123" y="27"/>
                    </a:lnTo>
                    <a:lnTo>
                      <a:pt x="121" y="27"/>
                    </a:lnTo>
                    <a:lnTo>
                      <a:pt x="119" y="27"/>
                    </a:lnTo>
                    <a:lnTo>
                      <a:pt x="117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11" y="27"/>
                    </a:lnTo>
                    <a:lnTo>
                      <a:pt x="108" y="27"/>
                    </a:lnTo>
                    <a:lnTo>
                      <a:pt x="105" y="27"/>
                    </a:lnTo>
                    <a:lnTo>
                      <a:pt x="103" y="27"/>
                    </a:lnTo>
                    <a:lnTo>
                      <a:pt x="100" y="27"/>
                    </a:lnTo>
                    <a:lnTo>
                      <a:pt x="97" y="27"/>
                    </a:lnTo>
                    <a:lnTo>
                      <a:pt x="94" y="27"/>
                    </a:lnTo>
                    <a:lnTo>
                      <a:pt x="91" y="27"/>
                    </a:lnTo>
                    <a:lnTo>
                      <a:pt x="89" y="27"/>
                    </a:lnTo>
                    <a:lnTo>
                      <a:pt x="86" y="27"/>
                    </a:lnTo>
                    <a:lnTo>
                      <a:pt x="84" y="26"/>
                    </a:lnTo>
                    <a:lnTo>
                      <a:pt x="81" y="26"/>
                    </a:lnTo>
                    <a:lnTo>
                      <a:pt x="78" y="26"/>
                    </a:lnTo>
                    <a:lnTo>
                      <a:pt x="76" y="26"/>
                    </a:lnTo>
                    <a:lnTo>
                      <a:pt x="73" y="26"/>
                    </a:lnTo>
                    <a:lnTo>
                      <a:pt x="71" y="26"/>
                    </a:lnTo>
                    <a:lnTo>
                      <a:pt x="68" y="26"/>
                    </a:lnTo>
                    <a:lnTo>
                      <a:pt x="65" y="26"/>
                    </a:lnTo>
                    <a:lnTo>
                      <a:pt x="61" y="25"/>
                    </a:lnTo>
                    <a:lnTo>
                      <a:pt x="58" y="25"/>
                    </a:lnTo>
                    <a:lnTo>
                      <a:pt x="55" y="25"/>
                    </a:lnTo>
                    <a:lnTo>
                      <a:pt x="52" y="25"/>
                    </a:lnTo>
                    <a:lnTo>
                      <a:pt x="49" y="25"/>
                    </a:lnTo>
                    <a:lnTo>
                      <a:pt x="46" y="24"/>
                    </a:lnTo>
                    <a:lnTo>
                      <a:pt x="43" y="24"/>
                    </a:lnTo>
                    <a:lnTo>
                      <a:pt x="40" y="24"/>
                    </a:lnTo>
                    <a:lnTo>
                      <a:pt x="37" y="23"/>
                    </a:lnTo>
                    <a:lnTo>
                      <a:pt x="35" y="23"/>
                    </a:lnTo>
                    <a:lnTo>
                      <a:pt x="32" y="23"/>
                    </a:lnTo>
                    <a:lnTo>
                      <a:pt x="30" y="23"/>
                    </a:lnTo>
                    <a:lnTo>
                      <a:pt x="27" y="22"/>
                    </a:lnTo>
                    <a:lnTo>
                      <a:pt x="25" y="22"/>
                    </a:lnTo>
                    <a:lnTo>
                      <a:pt x="23" y="22"/>
                    </a:lnTo>
                    <a:lnTo>
                      <a:pt x="21" y="21"/>
                    </a:lnTo>
                    <a:lnTo>
                      <a:pt x="20" y="21"/>
                    </a:lnTo>
                    <a:lnTo>
                      <a:pt x="19" y="21"/>
                    </a:lnTo>
                    <a:lnTo>
                      <a:pt x="17" y="21"/>
                    </a:lnTo>
                    <a:lnTo>
                      <a:pt x="16" y="20"/>
                    </a:lnTo>
                    <a:lnTo>
                      <a:pt x="15" y="20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0" y="19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3" y="17"/>
                    </a:lnTo>
                    <a:lnTo>
                      <a:pt x="2" y="16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1" y="11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12" y="7"/>
                    </a:lnTo>
                    <a:lnTo>
                      <a:pt x="14" y="6"/>
                    </a:lnTo>
                    <a:lnTo>
                      <a:pt x="17" y="6"/>
                    </a:lnTo>
                    <a:lnTo>
                      <a:pt x="21" y="5"/>
                    </a:lnTo>
                    <a:lnTo>
                      <a:pt x="24" y="5"/>
                    </a:lnTo>
                    <a:lnTo>
                      <a:pt x="28" y="4"/>
                    </a:lnTo>
                    <a:lnTo>
                      <a:pt x="32" y="4"/>
                    </a:lnTo>
                    <a:lnTo>
                      <a:pt x="36" y="3"/>
                    </a:lnTo>
                    <a:lnTo>
                      <a:pt x="39" y="3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2" y="2"/>
                    </a:lnTo>
                    <a:lnTo>
                      <a:pt x="56" y="1"/>
                    </a:lnTo>
                    <a:lnTo>
                      <a:pt x="61" y="1"/>
                    </a:lnTo>
                    <a:lnTo>
                      <a:pt x="65" y="1"/>
                    </a:lnTo>
                    <a:lnTo>
                      <a:pt x="70" y="1"/>
                    </a:lnTo>
                    <a:lnTo>
                      <a:pt x="75" y="0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90" y="0"/>
                    </a:lnTo>
                    <a:lnTo>
                      <a:pt x="95" y="0"/>
                    </a:lnTo>
                    <a:lnTo>
                      <a:pt x="100" y="0"/>
                    </a:lnTo>
                    <a:lnTo>
                      <a:pt x="106" y="0"/>
                    </a:lnTo>
                    <a:lnTo>
                      <a:pt x="111" y="0"/>
                    </a:lnTo>
                    <a:lnTo>
                      <a:pt x="116" y="0"/>
                    </a:lnTo>
                    <a:lnTo>
                      <a:pt x="120" y="0"/>
                    </a:lnTo>
                    <a:lnTo>
                      <a:pt x="124" y="0"/>
                    </a:lnTo>
                    <a:lnTo>
                      <a:pt x="128" y="0"/>
                    </a:lnTo>
                    <a:lnTo>
                      <a:pt x="133" y="0"/>
                    </a:lnTo>
                    <a:lnTo>
                      <a:pt x="137" y="0"/>
                    </a:lnTo>
                    <a:lnTo>
                      <a:pt x="141" y="0"/>
                    </a:lnTo>
                    <a:lnTo>
                      <a:pt x="145" y="0"/>
                    </a:lnTo>
                    <a:lnTo>
                      <a:pt x="149" y="0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4" y="1"/>
                    </a:lnTo>
                    <a:lnTo>
                      <a:pt x="168" y="2"/>
                    </a:lnTo>
                    <a:lnTo>
                      <a:pt x="171" y="2"/>
                    </a:lnTo>
                    <a:lnTo>
                      <a:pt x="175" y="2"/>
                    </a:lnTo>
                    <a:lnTo>
                      <a:pt x="178" y="2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8" y="3"/>
                    </a:lnTo>
                    <a:lnTo>
                      <a:pt x="191" y="4"/>
                    </a:lnTo>
                    <a:lnTo>
                      <a:pt x="193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4" y="6"/>
                    </a:lnTo>
                    <a:lnTo>
                      <a:pt x="206" y="6"/>
                    </a:lnTo>
                    <a:lnTo>
                      <a:pt x="208" y="7"/>
                    </a:lnTo>
                    <a:lnTo>
                      <a:pt x="210" y="7"/>
                    </a:lnTo>
                    <a:lnTo>
                      <a:pt x="212" y="7"/>
                    </a:lnTo>
                    <a:lnTo>
                      <a:pt x="214" y="8"/>
                    </a:lnTo>
                    <a:lnTo>
                      <a:pt x="215" y="8"/>
                    </a:lnTo>
                    <a:lnTo>
                      <a:pt x="217" y="9"/>
                    </a:lnTo>
                    <a:lnTo>
                      <a:pt x="218" y="10"/>
                    </a:lnTo>
                    <a:lnTo>
                      <a:pt x="220" y="10"/>
                    </a:lnTo>
                    <a:lnTo>
                      <a:pt x="221" y="11"/>
                    </a:lnTo>
                    <a:lnTo>
                      <a:pt x="221" y="11"/>
                    </a:lnTo>
                    <a:lnTo>
                      <a:pt x="222" y="12"/>
                    </a:lnTo>
                    <a:lnTo>
                      <a:pt x="222" y="13"/>
                    </a:lnTo>
                    <a:lnTo>
                      <a:pt x="222" y="13"/>
                    </a:lnTo>
                    <a:lnTo>
                      <a:pt x="222" y="14"/>
                    </a:lnTo>
                    <a:lnTo>
                      <a:pt x="222" y="14"/>
                    </a:lnTo>
                    <a:lnTo>
                      <a:pt x="222" y="15"/>
                    </a:lnTo>
                    <a:lnTo>
                      <a:pt x="221" y="16"/>
                    </a:lnTo>
                    <a:lnTo>
                      <a:pt x="220" y="16"/>
                    </a:lnTo>
                    <a:lnTo>
                      <a:pt x="219" y="17"/>
                    </a:lnTo>
                    <a:lnTo>
                      <a:pt x="218" y="17"/>
                    </a:lnTo>
                    <a:lnTo>
                      <a:pt x="216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05" name="Freeform 260"/>
              <p:cNvSpPr>
                <a:spLocks/>
              </p:cNvSpPr>
              <p:nvPr/>
            </p:nvSpPr>
            <p:spPr bwMode="auto">
              <a:xfrm>
                <a:off x="923" y="2772"/>
                <a:ext cx="226" cy="23"/>
              </a:xfrm>
              <a:custGeom>
                <a:avLst/>
                <a:gdLst>
                  <a:gd name="T0" fmla="*/ 223 w 226"/>
                  <a:gd name="T1" fmla="*/ 10 h 23"/>
                  <a:gd name="T2" fmla="*/ 217 w 226"/>
                  <a:gd name="T3" fmla="*/ 14 h 23"/>
                  <a:gd name="T4" fmla="*/ 209 w 226"/>
                  <a:gd name="T5" fmla="*/ 16 h 23"/>
                  <a:gd name="T6" fmla="*/ 200 w 226"/>
                  <a:gd name="T7" fmla="*/ 18 h 23"/>
                  <a:gd name="T8" fmla="*/ 189 w 226"/>
                  <a:gd name="T9" fmla="*/ 19 h 23"/>
                  <a:gd name="T10" fmla="*/ 177 w 226"/>
                  <a:gd name="T11" fmla="*/ 20 h 23"/>
                  <a:gd name="T12" fmla="*/ 164 w 226"/>
                  <a:gd name="T13" fmla="*/ 21 h 23"/>
                  <a:gd name="T14" fmla="*/ 150 w 226"/>
                  <a:gd name="T15" fmla="*/ 22 h 23"/>
                  <a:gd name="T16" fmla="*/ 141 w 226"/>
                  <a:gd name="T17" fmla="*/ 23 h 23"/>
                  <a:gd name="T18" fmla="*/ 135 w 226"/>
                  <a:gd name="T19" fmla="*/ 23 h 23"/>
                  <a:gd name="T20" fmla="*/ 130 w 226"/>
                  <a:gd name="T21" fmla="*/ 23 h 23"/>
                  <a:gd name="T22" fmla="*/ 124 w 226"/>
                  <a:gd name="T23" fmla="*/ 23 h 23"/>
                  <a:gd name="T24" fmla="*/ 118 w 226"/>
                  <a:gd name="T25" fmla="*/ 23 h 23"/>
                  <a:gd name="T26" fmla="*/ 111 w 226"/>
                  <a:gd name="T27" fmla="*/ 23 h 23"/>
                  <a:gd name="T28" fmla="*/ 102 w 226"/>
                  <a:gd name="T29" fmla="*/ 23 h 23"/>
                  <a:gd name="T30" fmla="*/ 94 w 226"/>
                  <a:gd name="T31" fmla="*/ 23 h 23"/>
                  <a:gd name="T32" fmla="*/ 86 w 226"/>
                  <a:gd name="T33" fmla="*/ 23 h 23"/>
                  <a:gd name="T34" fmla="*/ 78 w 226"/>
                  <a:gd name="T35" fmla="*/ 22 h 23"/>
                  <a:gd name="T36" fmla="*/ 70 w 226"/>
                  <a:gd name="T37" fmla="*/ 22 h 23"/>
                  <a:gd name="T38" fmla="*/ 60 w 226"/>
                  <a:gd name="T39" fmla="*/ 21 h 23"/>
                  <a:gd name="T40" fmla="*/ 51 w 226"/>
                  <a:gd name="T41" fmla="*/ 20 h 23"/>
                  <a:gd name="T42" fmla="*/ 42 w 226"/>
                  <a:gd name="T43" fmla="*/ 20 h 23"/>
                  <a:gd name="T44" fmla="*/ 34 w 226"/>
                  <a:gd name="T45" fmla="*/ 19 h 23"/>
                  <a:gd name="T46" fmla="*/ 27 w 226"/>
                  <a:gd name="T47" fmla="*/ 17 h 23"/>
                  <a:gd name="T48" fmla="*/ 22 w 226"/>
                  <a:gd name="T49" fmla="*/ 17 h 23"/>
                  <a:gd name="T50" fmla="*/ 18 w 226"/>
                  <a:gd name="T51" fmla="*/ 16 h 23"/>
                  <a:gd name="T52" fmla="*/ 15 w 226"/>
                  <a:gd name="T53" fmla="*/ 15 h 23"/>
                  <a:gd name="T54" fmla="*/ 6 w 226"/>
                  <a:gd name="T55" fmla="*/ 12 h 23"/>
                  <a:gd name="T56" fmla="*/ 1 w 226"/>
                  <a:gd name="T57" fmla="*/ 9 h 23"/>
                  <a:gd name="T58" fmla="*/ 0 w 226"/>
                  <a:gd name="T59" fmla="*/ 6 h 23"/>
                  <a:gd name="T60" fmla="*/ 0 w 226"/>
                  <a:gd name="T61" fmla="*/ 0 h 23"/>
                  <a:gd name="T62" fmla="*/ 3 w 226"/>
                  <a:gd name="T63" fmla="*/ 3 h 23"/>
                  <a:gd name="T64" fmla="*/ 9 w 226"/>
                  <a:gd name="T65" fmla="*/ 5 h 23"/>
                  <a:gd name="T66" fmla="*/ 15 w 226"/>
                  <a:gd name="T67" fmla="*/ 6 h 23"/>
                  <a:gd name="T68" fmla="*/ 18 w 226"/>
                  <a:gd name="T69" fmla="*/ 7 h 23"/>
                  <a:gd name="T70" fmla="*/ 22 w 226"/>
                  <a:gd name="T71" fmla="*/ 8 h 23"/>
                  <a:gd name="T72" fmla="*/ 28 w 226"/>
                  <a:gd name="T73" fmla="*/ 9 h 23"/>
                  <a:gd name="T74" fmla="*/ 36 w 226"/>
                  <a:gd name="T75" fmla="*/ 10 h 23"/>
                  <a:gd name="T76" fmla="*/ 44 w 226"/>
                  <a:gd name="T77" fmla="*/ 11 h 23"/>
                  <a:gd name="T78" fmla="*/ 53 w 226"/>
                  <a:gd name="T79" fmla="*/ 12 h 23"/>
                  <a:gd name="T80" fmla="*/ 63 w 226"/>
                  <a:gd name="T81" fmla="*/ 13 h 23"/>
                  <a:gd name="T82" fmla="*/ 72 w 226"/>
                  <a:gd name="T83" fmla="*/ 13 h 23"/>
                  <a:gd name="T84" fmla="*/ 80 w 226"/>
                  <a:gd name="T85" fmla="*/ 14 h 23"/>
                  <a:gd name="T86" fmla="*/ 88 w 226"/>
                  <a:gd name="T87" fmla="*/ 14 h 23"/>
                  <a:gd name="T88" fmla="*/ 97 w 226"/>
                  <a:gd name="T89" fmla="*/ 14 h 23"/>
                  <a:gd name="T90" fmla="*/ 105 w 226"/>
                  <a:gd name="T91" fmla="*/ 14 h 23"/>
                  <a:gd name="T92" fmla="*/ 114 w 226"/>
                  <a:gd name="T93" fmla="*/ 14 h 23"/>
                  <a:gd name="T94" fmla="*/ 120 w 226"/>
                  <a:gd name="T95" fmla="*/ 14 h 23"/>
                  <a:gd name="T96" fmla="*/ 126 w 226"/>
                  <a:gd name="T97" fmla="*/ 14 h 23"/>
                  <a:gd name="T98" fmla="*/ 132 w 226"/>
                  <a:gd name="T99" fmla="*/ 14 h 23"/>
                  <a:gd name="T100" fmla="*/ 137 w 226"/>
                  <a:gd name="T101" fmla="*/ 14 h 23"/>
                  <a:gd name="T102" fmla="*/ 143 w 226"/>
                  <a:gd name="T103" fmla="*/ 14 h 23"/>
                  <a:gd name="T104" fmla="*/ 158 w 226"/>
                  <a:gd name="T105" fmla="*/ 13 h 23"/>
                  <a:gd name="T106" fmla="*/ 175 w 226"/>
                  <a:gd name="T107" fmla="*/ 12 h 23"/>
                  <a:gd name="T108" fmla="*/ 191 w 226"/>
                  <a:gd name="T109" fmla="*/ 10 h 23"/>
                  <a:gd name="T110" fmla="*/ 204 w 226"/>
                  <a:gd name="T111" fmla="*/ 8 h 23"/>
                  <a:gd name="T112" fmla="*/ 214 w 226"/>
                  <a:gd name="T113" fmla="*/ 6 h 23"/>
                  <a:gd name="T114" fmla="*/ 220 w 226"/>
                  <a:gd name="T115" fmla="*/ 3 h 23"/>
                  <a:gd name="T116" fmla="*/ 223 w 226"/>
                  <a:gd name="T117" fmla="*/ 2 h 23"/>
                  <a:gd name="T118" fmla="*/ 226 w 226"/>
                  <a:gd name="T119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6" h="23">
                    <a:moveTo>
                      <a:pt x="226" y="8"/>
                    </a:moveTo>
                    <a:lnTo>
                      <a:pt x="225" y="9"/>
                    </a:lnTo>
                    <a:lnTo>
                      <a:pt x="223" y="10"/>
                    </a:lnTo>
                    <a:lnTo>
                      <a:pt x="221" y="12"/>
                    </a:lnTo>
                    <a:lnTo>
                      <a:pt x="219" y="13"/>
                    </a:lnTo>
                    <a:lnTo>
                      <a:pt x="217" y="14"/>
                    </a:lnTo>
                    <a:lnTo>
                      <a:pt x="214" y="15"/>
                    </a:lnTo>
                    <a:lnTo>
                      <a:pt x="211" y="15"/>
                    </a:lnTo>
                    <a:lnTo>
                      <a:pt x="209" y="16"/>
                    </a:lnTo>
                    <a:lnTo>
                      <a:pt x="206" y="17"/>
                    </a:lnTo>
                    <a:lnTo>
                      <a:pt x="203" y="17"/>
                    </a:lnTo>
                    <a:lnTo>
                      <a:pt x="200" y="18"/>
                    </a:lnTo>
                    <a:lnTo>
                      <a:pt x="196" y="18"/>
                    </a:lnTo>
                    <a:lnTo>
                      <a:pt x="193" y="19"/>
                    </a:lnTo>
                    <a:lnTo>
                      <a:pt x="189" y="19"/>
                    </a:lnTo>
                    <a:lnTo>
                      <a:pt x="185" y="20"/>
                    </a:lnTo>
                    <a:lnTo>
                      <a:pt x="181" y="20"/>
                    </a:lnTo>
                    <a:lnTo>
                      <a:pt x="177" y="20"/>
                    </a:lnTo>
                    <a:lnTo>
                      <a:pt x="173" y="21"/>
                    </a:lnTo>
                    <a:lnTo>
                      <a:pt x="169" y="21"/>
                    </a:lnTo>
                    <a:lnTo>
                      <a:pt x="164" y="21"/>
                    </a:lnTo>
                    <a:lnTo>
                      <a:pt x="160" y="22"/>
                    </a:lnTo>
                    <a:lnTo>
                      <a:pt x="155" y="22"/>
                    </a:lnTo>
                    <a:lnTo>
                      <a:pt x="150" y="22"/>
                    </a:lnTo>
                    <a:lnTo>
                      <a:pt x="145" y="22"/>
                    </a:lnTo>
                    <a:lnTo>
                      <a:pt x="143" y="23"/>
                    </a:lnTo>
                    <a:lnTo>
                      <a:pt x="141" y="23"/>
                    </a:lnTo>
                    <a:lnTo>
                      <a:pt x="139" y="23"/>
                    </a:lnTo>
                    <a:lnTo>
                      <a:pt x="137" y="23"/>
                    </a:lnTo>
                    <a:lnTo>
                      <a:pt x="135" y="23"/>
                    </a:lnTo>
                    <a:lnTo>
                      <a:pt x="133" y="23"/>
                    </a:lnTo>
                    <a:lnTo>
                      <a:pt x="131" y="23"/>
                    </a:lnTo>
                    <a:lnTo>
                      <a:pt x="130" y="23"/>
                    </a:lnTo>
                    <a:lnTo>
                      <a:pt x="128" y="23"/>
                    </a:lnTo>
                    <a:lnTo>
                      <a:pt x="126" y="23"/>
                    </a:lnTo>
                    <a:lnTo>
                      <a:pt x="124" y="23"/>
                    </a:lnTo>
                    <a:lnTo>
                      <a:pt x="122" y="23"/>
                    </a:lnTo>
                    <a:lnTo>
                      <a:pt x="120" y="23"/>
                    </a:lnTo>
                    <a:lnTo>
                      <a:pt x="118" y="23"/>
                    </a:lnTo>
                    <a:lnTo>
                      <a:pt x="116" y="23"/>
                    </a:lnTo>
                    <a:lnTo>
                      <a:pt x="114" y="23"/>
                    </a:lnTo>
                    <a:lnTo>
                      <a:pt x="111" y="23"/>
                    </a:lnTo>
                    <a:lnTo>
                      <a:pt x="108" y="23"/>
                    </a:lnTo>
                    <a:lnTo>
                      <a:pt x="105" y="23"/>
                    </a:lnTo>
                    <a:lnTo>
                      <a:pt x="102" y="23"/>
                    </a:lnTo>
                    <a:lnTo>
                      <a:pt x="100" y="23"/>
                    </a:lnTo>
                    <a:lnTo>
                      <a:pt x="97" y="23"/>
                    </a:lnTo>
                    <a:lnTo>
                      <a:pt x="94" y="23"/>
                    </a:lnTo>
                    <a:lnTo>
                      <a:pt x="91" y="23"/>
                    </a:lnTo>
                    <a:lnTo>
                      <a:pt x="89" y="23"/>
                    </a:lnTo>
                    <a:lnTo>
                      <a:pt x="86" y="23"/>
                    </a:lnTo>
                    <a:lnTo>
                      <a:pt x="83" y="22"/>
                    </a:lnTo>
                    <a:lnTo>
                      <a:pt x="81" y="22"/>
                    </a:lnTo>
                    <a:lnTo>
                      <a:pt x="78" y="22"/>
                    </a:lnTo>
                    <a:lnTo>
                      <a:pt x="76" y="22"/>
                    </a:lnTo>
                    <a:lnTo>
                      <a:pt x="73" y="22"/>
                    </a:lnTo>
                    <a:lnTo>
                      <a:pt x="70" y="22"/>
                    </a:lnTo>
                    <a:lnTo>
                      <a:pt x="67" y="22"/>
                    </a:lnTo>
                    <a:lnTo>
                      <a:pt x="64" y="21"/>
                    </a:lnTo>
                    <a:lnTo>
                      <a:pt x="60" y="21"/>
                    </a:lnTo>
                    <a:lnTo>
                      <a:pt x="57" y="21"/>
                    </a:lnTo>
                    <a:lnTo>
                      <a:pt x="54" y="21"/>
                    </a:lnTo>
                    <a:lnTo>
                      <a:pt x="51" y="20"/>
                    </a:lnTo>
                    <a:lnTo>
                      <a:pt x="48" y="20"/>
                    </a:lnTo>
                    <a:lnTo>
                      <a:pt x="45" y="20"/>
                    </a:lnTo>
                    <a:lnTo>
                      <a:pt x="42" y="20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4" y="19"/>
                    </a:lnTo>
                    <a:lnTo>
                      <a:pt x="32" y="18"/>
                    </a:lnTo>
                    <a:lnTo>
                      <a:pt x="29" y="18"/>
                    </a:lnTo>
                    <a:lnTo>
                      <a:pt x="27" y="17"/>
                    </a:lnTo>
                    <a:lnTo>
                      <a:pt x="24" y="17"/>
                    </a:lnTo>
                    <a:lnTo>
                      <a:pt x="23" y="17"/>
                    </a:lnTo>
                    <a:lnTo>
                      <a:pt x="22" y="17"/>
                    </a:lnTo>
                    <a:lnTo>
                      <a:pt x="20" y="16"/>
                    </a:lnTo>
                    <a:lnTo>
                      <a:pt x="19" y="16"/>
                    </a:lnTo>
                    <a:lnTo>
                      <a:pt x="18" y="16"/>
                    </a:lnTo>
                    <a:lnTo>
                      <a:pt x="17" y="15"/>
                    </a:lnTo>
                    <a:lnTo>
                      <a:pt x="16" y="15"/>
                    </a:lnTo>
                    <a:lnTo>
                      <a:pt x="15" y="15"/>
                    </a:lnTo>
                    <a:lnTo>
                      <a:pt x="11" y="14"/>
                    </a:lnTo>
                    <a:lnTo>
                      <a:pt x="9" y="13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3" y="10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7" y="4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16" y="7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1" y="8"/>
                    </a:lnTo>
                    <a:lnTo>
                      <a:pt x="22" y="8"/>
                    </a:lnTo>
                    <a:lnTo>
                      <a:pt x="23" y="8"/>
                    </a:lnTo>
                    <a:lnTo>
                      <a:pt x="26" y="9"/>
                    </a:lnTo>
                    <a:lnTo>
                      <a:pt x="28" y="9"/>
                    </a:lnTo>
                    <a:lnTo>
                      <a:pt x="31" y="9"/>
                    </a:lnTo>
                    <a:lnTo>
                      <a:pt x="33" y="10"/>
                    </a:lnTo>
                    <a:lnTo>
                      <a:pt x="36" y="10"/>
                    </a:lnTo>
                    <a:lnTo>
                      <a:pt x="39" y="10"/>
                    </a:lnTo>
                    <a:lnTo>
                      <a:pt x="41" y="11"/>
                    </a:lnTo>
                    <a:lnTo>
                      <a:pt x="44" y="11"/>
                    </a:lnTo>
                    <a:lnTo>
                      <a:pt x="47" y="11"/>
                    </a:lnTo>
                    <a:lnTo>
                      <a:pt x="50" y="12"/>
                    </a:lnTo>
                    <a:lnTo>
                      <a:pt x="53" y="12"/>
                    </a:lnTo>
                    <a:lnTo>
                      <a:pt x="57" y="12"/>
                    </a:lnTo>
                    <a:lnTo>
                      <a:pt x="60" y="12"/>
                    </a:lnTo>
                    <a:lnTo>
                      <a:pt x="63" y="13"/>
                    </a:lnTo>
                    <a:lnTo>
                      <a:pt x="67" y="13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80" y="14"/>
                    </a:lnTo>
                    <a:lnTo>
                      <a:pt x="83" y="14"/>
                    </a:lnTo>
                    <a:lnTo>
                      <a:pt x="86" y="14"/>
                    </a:lnTo>
                    <a:lnTo>
                      <a:pt x="88" y="14"/>
                    </a:lnTo>
                    <a:lnTo>
                      <a:pt x="91" y="14"/>
                    </a:lnTo>
                    <a:lnTo>
                      <a:pt x="94" y="14"/>
                    </a:lnTo>
                    <a:lnTo>
                      <a:pt x="97" y="14"/>
                    </a:lnTo>
                    <a:lnTo>
                      <a:pt x="99" y="14"/>
                    </a:lnTo>
                    <a:lnTo>
                      <a:pt x="102" y="14"/>
                    </a:lnTo>
                    <a:lnTo>
                      <a:pt x="105" y="14"/>
                    </a:lnTo>
                    <a:lnTo>
                      <a:pt x="108" y="14"/>
                    </a:lnTo>
                    <a:lnTo>
                      <a:pt x="111" y="14"/>
                    </a:lnTo>
                    <a:lnTo>
                      <a:pt x="114" y="14"/>
                    </a:lnTo>
                    <a:lnTo>
                      <a:pt x="116" y="14"/>
                    </a:lnTo>
                    <a:lnTo>
                      <a:pt x="118" y="14"/>
                    </a:lnTo>
                    <a:lnTo>
                      <a:pt x="120" y="14"/>
                    </a:lnTo>
                    <a:lnTo>
                      <a:pt x="122" y="14"/>
                    </a:lnTo>
                    <a:lnTo>
                      <a:pt x="124" y="14"/>
                    </a:lnTo>
                    <a:lnTo>
                      <a:pt x="126" y="14"/>
                    </a:lnTo>
                    <a:lnTo>
                      <a:pt x="128" y="14"/>
                    </a:lnTo>
                    <a:lnTo>
                      <a:pt x="130" y="14"/>
                    </a:lnTo>
                    <a:lnTo>
                      <a:pt x="132" y="14"/>
                    </a:lnTo>
                    <a:lnTo>
                      <a:pt x="134" y="14"/>
                    </a:lnTo>
                    <a:lnTo>
                      <a:pt x="135" y="14"/>
                    </a:lnTo>
                    <a:lnTo>
                      <a:pt x="137" y="14"/>
                    </a:lnTo>
                    <a:lnTo>
                      <a:pt x="139" y="14"/>
                    </a:lnTo>
                    <a:lnTo>
                      <a:pt x="141" y="14"/>
                    </a:lnTo>
                    <a:lnTo>
                      <a:pt x="143" y="14"/>
                    </a:lnTo>
                    <a:lnTo>
                      <a:pt x="145" y="14"/>
                    </a:lnTo>
                    <a:lnTo>
                      <a:pt x="152" y="13"/>
                    </a:lnTo>
                    <a:lnTo>
                      <a:pt x="158" y="13"/>
                    </a:lnTo>
                    <a:lnTo>
                      <a:pt x="164" y="13"/>
                    </a:lnTo>
                    <a:lnTo>
                      <a:pt x="170" y="12"/>
                    </a:lnTo>
                    <a:lnTo>
                      <a:pt x="175" y="12"/>
                    </a:lnTo>
                    <a:lnTo>
                      <a:pt x="181" y="11"/>
                    </a:lnTo>
                    <a:lnTo>
                      <a:pt x="186" y="11"/>
                    </a:lnTo>
                    <a:lnTo>
                      <a:pt x="191" y="10"/>
                    </a:lnTo>
                    <a:lnTo>
                      <a:pt x="195" y="9"/>
                    </a:lnTo>
                    <a:lnTo>
                      <a:pt x="200" y="9"/>
                    </a:lnTo>
                    <a:lnTo>
                      <a:pt x="204" y="8"/>
                    </a:lnTo>
                    <a:lnTo>
                      <a:pt x="207" y="7"/>
                    </a:lnTo>
                    <a:lnTo>
                      <a:pt x="211" y="6"/>
                    </a:lnTo>
                    <a:lnTo>
                      <a:pt x="214" y="6"/>
                    </a:lnTo>
                    <a:lnTo>
                      <a:pt x="217" y="5"/>
                    </a:lnTo>
                    <a:lnTo>
                      <a:pt x="219" y="4"/>
                    </a:lnTo>
                    <a:lnTo>
                      <a:pt x="220" y="3"/>
                    </a:lnTo>
                    <a:lnTo>
                      <a:pt x="221" y="3"/>
                    </a:lnTo>
                    <a:lnTo>
                      <a:pt x="222" y="2"/>
                    </a:lnTo>
                    <a:lnTo>
                      <a:pt x="223" y="2"/>
                    </a:lnTo>
                    <a:lnTo>
                      <a:pt x="224" y="1"/>
                    </a:lnTo>
                    <a:lnTo>
                      <a:pt x="225" y="1"/>
                    </a:lnTo>
                    <a:lnTo>
                      <a:pt x="226" y="1"/>
                    </a:lnTo>
                    <a:lnTo>
                      <a:pt x="226" y="0"/>
                    </a:lnTo>
                    <a:lnTo>
                      <a:pt x="226" y="8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06" name="Freeform 261"/>
              <p:cNvSpPr>
                <a:spLocks/>
              </p:cNvSpPr>
              <p:nvPr/>
            </p:nvSpPr>
            <p:spPr bwMode="auto">
              <a:xfrm>
                <a:off x="974" y="2758"/>
                <a:ext cx="48" cy="15"/>
              </a:xfrm>
              <a:custGeom>
                <a:avLst/>
                <a:gdLst>
                  <a:gd name="T0" fmla="*/ 25 w 48"/>
                  <a:gd name="T1" fmla="*/ 0 h 15"/>
                  <a:gd name="T2" fmla="*/ 48 w 48"/>
                  <a:gd name="T3" fmla="*/ 11 h 15"/>
                  <a:gd name="T4" fmla="*/ 12 w 48"/>
                  <a:gd name="T5" fmla="*/ 15 h 15"/>
                  <a:gd name="T6" fmla="*/ 0 w 48"/>
                  <a:gd name="T7" fmla="*/ 1 h 15"/>
                  <a:gd name="T8" fmla="*/ 25 w 4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25" y="0"/>
                    </a:moveTo>
                    <a:lnTo>
                      <a:pt x="48" y="11"/>
                    </a:lnTo>
                    <a:lnTo>
                      <a:pt x="12" y="15"/>
                    </a:lnTo>
                    <a:lnTo>
                      <a:pt x="0" y="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07" name="Freeform 262"/>
              <p:cNvSpPr>
                <a:spLocks/>
              </p:cNvSpPr>
              <p:nvPr/>
            </p:nvSpPr>
            <p:spPr bwMode="auto">
              <a:xfrm>
                <a:off x="978" y="2759"/>
                <a:ext cx="38" cy="12"/>
              </a:xfrm>
              <a:custGeom>
                <a:avLst/>
                <a:gdLst>
                  <a:gd name="T0" fmla="*/ 21 w 38"/>
                  <a:gd name="T1" fmla="*/ 0 h 12"/>
                  <a:gd name="T2" fmla="*/ 38 w 38"/>
                  <a:gd name="T3" fmla="*/ 9 h 12"/>
                  <a:gd name="T4" fmla="*/ 10 w 38"/>
                  <a:gd name="T5" fmla="*/ 12 h 12"/>
                  <a:gd name="T6" fmla="*/ 0 w 38"/>
                  <a:gd name="T7" fmla="*/ 2 h 12"/>
                  <a:gd name="T8" fmla="*/ 21 w 38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2">
                    <a:moveTo>
                      <a:pt x="21" y="0"/>
                    </a:moveTo>
                    <a:lnTo>
                      <a:pt x="38" y="9"/>
                    </a:lnTo>
                    <a:lnTo>
                      <a:pt x="10" y="12"/>
                    </a:lnTo>
                    <a:lnTo>
                      <a:pt x="0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08" name="Freeform 263"/>
              <p:cNvSpPr>
                <a:spLocks/>
              </p:cNvSpPr>
              <p:nvPr/>
            </p:nvSpPr>
            <p:spPr bwMode="auto">
              <a:xfrm>
                <a:off x="957" y="2673"/>
                <a:ext cx="8" cy="14"/>
              </a:xfrm>
              <a:custGeom>
                <a:avLst/>
                <a:gdLst>
                  <a:gd name="T0" fmla="*/ 1 w 8"/>
                  <a:gd name="T1" fmla="*/ 14 h 14"/>
                  <a:gd name="T2" fmla="*/ 0 w 8"/>
                  <a:gd name="T3" fmla="*/ 13 h 14"/>
                  <a:gd name="T4" fmla="*/ 0 w 8"/>
                  <a:gd name="T5" fmla="*/ 11 h 14"/>
                  <a:gd name="T6" fmla="*/ 0 w 8"/>
                  <a:gd name="T7" fmla="*/ 8 h 14"/>
                  <a:gd name="T8" fmla="*/ 1 w 8"/>
                  <a:gd name="T9" fmla="*/ 6 h 14"/>
                  <a:gd name="T10" fmla="*/ 1 w 8"/>
                  <a:gd name="T11" fmla="*/ 4 h 14"/>
                  <a:gd name="T12" fmla="*/ 2 w 8"/>
                  <a:gd name="T13" fmla="*/ 3 h 14"/>
                  <a:gd name="T14" fmla="*/ 3 w 8"/>
                  <a:gd name="T15" fmla="*/ 2 h 14"/>
                  <a:gd name="T16" fmla="*/ 4 w 8"/>
                  <a:gd name="T17" fmla="*/ 1 h 14"/>
                  <a:gd name="T18" fmla="*/ 4 w 8"/>
                  <a:gd name="T19" fmla="*/ 1 h 14"/>
                  <a:gd name="T20" fmla="*/ 5 w 8"/>
                  <a:gd name="T21" fmla="*/ 0 h 14"/>
                  <a:gd name="T22" fmla="*/ 6 w 8"/>
                  <a:gd name="T23" fmla="*/ 0 h 14"/>
                  <a:gd name="T24" fmla="*/ 7 w 8"/>
                  <a:gd name="T25" fmla="*/ 0 h 14"/>
                  <a:gd name="T26" fmla="*/ 8 w 8"/>
                  <a:gd name="T27" fmla="*/ 1 h 14"/>
                  <a:gd name="T28" fmla="*/ 8 w 8"/>
                  <a:gd name="T29" fmla="*/ 3 h 14"/>
                  <a:gd name="T30" fmla="*/ 8 w 8"/>
                  <a:gd name="T31" fmla="*/ 6 h 14"/>
                  <a:gd name="T32" fmla="*/ 7 w 8"/>
                  <a:gd name="T33" fmla="*/ 8 h 14"/>
                  <a:gd name="T34" fmla="*/ 7 w 8"/>
                  <a:gd name="T35" fmla="*/ 10 h 14"/>
                  <a:gd name="T36" fmla="*/ 6 w 8"/>
                  <a:gd name="T37" fmla="*/ 11 h 14"/>
                  <a:gd name="T38" fmla="*/ 5 w 8"/>
                  <a:gd name="T39" fmla="*/ 12 h 14"/>
                  <a:gd name="T40" fmla="*/ 4 w 8"/>
                  <a:gd name="T41" fmla="*/ 13 h 14"/>
                  <a:gd name="T42" fmla="*/ 4 w 8"/>
                  <a:gd name="T43" fmla="*/ 13 h 14"/>
                  <a:gd name="T44" fmla="*/ 3 w 8"/>
                  <a:gd name="T45" fmla="*/ 14 h 14"/>
                  <a:gd name="T46" fmla="*/ 2 w 8"/>
                  <a:gd name="T47" fmla="*/ 14 h 14"/>
                  <a:gd name="T48" fmla="*/ 1 w 8"/>
                  <a:gd name="T4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4">
                    <a:moveTo>
                      <a:pt x="1" y="14"/>
                    </a:moveTo>
                    <a:lnTo>
                      <a:pt x="0" y="13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7" y="10"/>
                    </a:lnTo>
                    <a:lnTo>
                      <a:pt x="6" y="11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09" name="Freeform 264"/>
              <p:cNvSpPr>
                <a:spLocks/>
              </p:cNvSpPr>
              <p:nvPr/>
            </p:nvSpPr>
            <p:spPr bwMode="auto">
              <a:xfrm>
                <a:off x="963" y="2703"/>
                <a:ext cx="24" cy="22"/>
              </a:xfrm>
              <a:custGeom>
                <a:avLst/>
                <a:gdLst>
                  <a:gd name="T0" fmla="*/ 0 w 24"/>
                  <a:gd name="T1" fmla="*/ 22 h 22"/>
                  <a:gd name="T2" fmla="*/ 0 w 24"/>
                  <a:gd name="T3" fmla="*/ 0 h 22"/>
                  <a:gd name="T4" fmla="*/ 24 w 24"/>
                  <a:gd name="T5" fmla="*/ 6 h 22"/>
                  <a:gd name="T6" fmla="*/ 24 w 24"/>
                  <a:gd name="T7" fmla="*/ 22 h 22"/>
                  <a:gd name="T8" fmla="*/ 0 w 24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2">
                    <a:moveTo>
                      <a:pt x="0" y="22"/>
                    </a:moveTo>
                    <a:lnTo>
                      <a:pt x="0" y="0"/>
                    </a:lnTo>
                    <a:lnTo>
                      <a:pt x="24" y="6"/>
                    </a:lnTo>
                    <a:lnTo>
                      <a:pt x="24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10" name="Rectangle 265"/>
              <p:cNvSpPr>
                <a:spLocks noChangeArrowheads="1"/>
              </p:cNvSpPr>
              <p:nvPr/>
            </p:nvSpPr>
            <p:spPr bwMode="auto">
              <a:xfrm>
                <a:off x="966" y="2707"/>
                <a:ext cx="19" cy="1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11" name="Freeform 266"/>
              <p:cNvSpPr>
                <a:spLocks/>
              </p:cNvSpPr>
              <p:nvPr/>
            </p:nvSpPr>
            <p:spPr bwMode="auto">
              <a:xfrm>
                <a:off x="953" y="2670"/>
                <a:ext cx="49" cy="45"/>
              </a:xfrm>
              <a:custGeom>
                <a:avLst/>
                <a:gdLst>
                  <a:gd name="T0" fmla="*/ 8 w 49"/>
                  <a:gd name="T1" fmla="*/ 12 h 45"/>
                  <a:gd name="T2" fmla="*/ 8 w 49"/>
                  <a:gd name="T3" fmla="*/ 12 h 45"/>
                  <a:gd name="T4" fmla="*/ 9 w 49"/>
                  <a:gd name="T5" fmla="*/ 11 h 45"/>
                  <a:gd name="T6" fmla="*/ 11 w 49"/>
                  <a:gd name="T7" fmla="*/ 8 h 45"/>
                  <a:gd name="T8" fmla="*/ 13 w 49"/>
                  <a:gd name="T9" fmla="*/ 6 h 45"/>
                  <a:gd name="T10" fmla="*/ 15 w 49"/>
                  <a:gd name="T11" fmla="*/ 4 h 45"/>
                  <a:gd name="T12" fmla="*/ 18 w 49"/>
                  <a:gd name="T13" fmla="*/ 2 h 45"/>
                  <a:gd name="T14" fmla="*/ 21 w 49"/>
                  <a:gd name="T15" fmla="*/ 1 h 45"/>
                  <a:gd name="T16" fmla="*/ 24 w 49"/>
                  <a:gd name="T17" fmla="*/ 0 h 45"/>
                  <a:gd name="T18" fmla="*/ 28 w 49"/>
                  <a:gd name="T19" fmla="*/ 0 h 45"/>
                  <a:gd name="T20" fmla="*/ 31 w 49"/>
                  <a:gd name="T21" fmla="*/ 1 h 45"/>
                  <a:gd name="T22" fmla="*/ 36 w 49"/>
                  <a:gd name="T23" fmla="*/ 2 h 45"/>
                  <a:gd name="T24" fmla="*/ 39 w 49"/>
                  <a:gd name="T25" fmla="*/ 4 h 45"/>
                  <a:gd name="T26" fmla="*/ 43 w 49"/>
                  <a:gd name="T27" fmla="*/ 7 h 45"/>
                  <a:gd name="T28" fmla="*/ 46 w 49"/>
                  <a:gd name="T29" fmla="*/ 10 h 45"/>
                  <a:gd name="T30" fmla="*/ 48 w 49"/>
                  <a:gd name="T31" fmla="*/ 14 h 45"/>
                  <a:gd name="T32" fmla="*/ 49 w 49"/>
                  <a:gd name="T33" fmla="*/ 18 h 45"/>
                  <a:gd name="T34" fmla="*/ 49 w 49"/>
                  <a:gd name="T35" fmla="*/ 22 h 45"/>
                  <a:gd name="T36" fmla="*/ 49 w 49"/>
                  <a:gd name="T37" fmla="*/ 27 h 45"/>
                  <a:gd name="T38" fmla="*/ 48 w 49"/>
                  <a:gd name="T39" fmla="*/ 31 h 45"/>
                  <a:gd name="T40" fmla="*/ 46 w 49"/>
                  <a:gd name="T41" fmla="*/ 35 h 45"/>
                  <a:gd name="T42" fmla="*/ 43 w 49"/>
                  <a:gd name="T43" fmla="*/ 38 h 45"/>
                  <a:gd name="T44" fmla="*/ 40 w 49"/>
                  <a:gd name="T45" fmla="*/ 41 h 45"/>
                  <a:gd name="T46" fmla="*/ 36 w 49"/>
                  <a:gd name="T47" fmla="*/ 43 h 45"/>
                  <a:gd name="T48" fmla="*/ 32 w 49"/>
                  <a:gd name="T49" fmla="*/ 44 h 45"/>
                  <a:gd name="T50" fmla="*/ 28 w 49"/>
                  <a:gd name="T51" fmla="*/ 45 h 45"/>
                  <a:gd name="T52" fmla="*/ 24 w 49"/>
                  <a:gd name="T53" fmla="*/ 44 h 45"/>
                  <a:gd name="T54" fmla="*/ 21 w 49"/>
                  <a:gd name="T55" fmla="*/ 44 h 45"/>
                  <a:gd name="T56" fmla="*/ 18 w 49"/>
                  <a:gd name="T57" fmla="*/ 43 h 45"/>
                  <a:gd name="T58" fmla="*/ 15 w 49"/>
                  <a:gd name="T59" fmla="*/ 41 h 45"/>
                  <a:gd name="T60" fmla="*/ 13 w 49"/>
                  <a:gd name="T61" fmla="*/ 39 h 45"/>
                  <a:gd name="T62" fmla="*/ 11 w 49"/>
                  <a:gd name="T63" fmla="*/ 37 h 45"/>
                  <a:gd name="T64" fmla="*/ 9 w 49"/>
                  <a:gd name="T65" fmla="*/ 35 h 45"/>
                  <a:gd name="T66" fmla="*/ 7 w 49"/>
                  <a:gd name="T67" fmla="*/ 32 h 45"/>
                  <a:gd name="T68" fmla="*/ 7 w 49"/>
                  <a:gd name="T69" fmla="*/ 31 h 45"/>
                  <a:gd name="T70" fmla="*/ 6 w 49"/>
                  <a:gd name="T71" fmla="*/ 31 h 45"/>
                  <a:gd name="T72" fmla="*/ 5 w 49"/>
                  <a:gd name="T73" fmla="*/ 30 h 45"/>
                  <a:gd name="T74" fmla="*/ 2 w 49"/>
                  <a:gd name="T75" fmla="*/ 29 h 45"/>
                  <a:gd name="T76" fmla="*/ 1 w 49"/>
                  <a:gd name="T77" fmla="*/ 26 h 45"/>
                  <a:gd name="T78" fmla="*/ 0 w 49"/>
                  <a:gd name="T79" fmla="*/ 23 h 45"/>
                  <a:gd name="T80" fmla="*/ 0 w 49"/>
                  <a:gd name="T81" fmla="*/ 19 h 45"/>
                  <a:gd name="T82" fmla="*/ 1 w 49"/>
                  <a:gd name="T83" fmla="*/ 16 h 45"/>
                  <a:gd name="T84" fmla="*/ 4 w 49"/>
                  <a:gd name="T85" fmla="*/ 13 h 45"/>
                  <a:gd name="T86" fmla="*/ 6 w 49"/>
                  <a:gd name="T87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5">
                    <a:moveTo>
                      <a:pt x="8" y="12"/>
                    </a:move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5" y="4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31" y="1"/>
                    </a:lnTo>
                    <a:lnTo>
                      <a:pt x="34" y="1"/>
                    </a:lnTo>
                    <a:lnTo>
                      <a:pt x="36" y="2"/>
                    </a:lnTo>
                    <a:lnTo>
                      <a:pt x="38" y="3"/>
                    </a:lnTo>
                    <a:lnTo>
                      <a:pt x="39" y="4"/>
                    </a:lnTo>
                    <a:lnTo>
                      <a:pt x="41" y="5"/>
                    </a:lnTo>
                    <a:lnTo>
                      <a:pt x="43" y="7"/>
                    </a:lnTo>
                    <a:lnTo>
                      <a:pt x="44" y="8"/>
                    </a:lnTo>
                    <a:lnTo>
                      <a:pt x="46" y="10"/>
                    </a:lnTo>
                    <a:lnTo>
                      <a:pt x="47" y="12"/>
                    </a:lnTo>
                    <a:lnTo>
                      <a:pt x="48" y="14"/>
                    </a:lnTo>
                    <a:lnTo>
                      <a:pt x="48" y="16"/>
                    </a:lnTo>
                    <a:lnTo>
                      <a:pt x="49" y="18"/>
                    </a:lnTo>
                    <a:lnTo>
                      <a:pt x="49" y="20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7"/>
                    </a:lnTo>
                    <a:lnTo>
                      <a:pt x="49" y="29"/>
                    </a:lnTo>
                    <a:lnTo>
                      <a:pt x="48" y="31"/>
                    </a:lnTo>
                    <a:lnTo>
                      <a:pt x="47" y="33"/>
                    </a:lnTo>
                    <a:lnTo>
                      <a:pt x="46" y="35"/>
                    </a:lnTo>
                    <a:lnTo>
                      <a:pt x="45" y="36"/>
                    </a:lnTo>
                    <a:lnTo>
                      <a:pt x="43" y="38"/>
                    </a:lnTo>
                    <a:lnTo>
                      <a:pt x="42" y="39"/>
                    </a:lnTo>
                    <a:lnTo>
                      <a:pt x="40" y="41"/>
                    </a:lnTo>
                    <a:lnTo>
                      <a:pt x="38" y="42"/>
                    </a:lnTo>
                    <a:lnTo>
                      <a:pt x="36" y="43"/>
                    </a:lnTo>
                    <a:lnTo>
                      <a:pt x="34" y="43"/>
                    </a:lnTo>
                    <a:lnTo>
                      <a:pt x="32" y="44"/>
                    </a:lnTo>
                    <a:lnTo>
                      <a:pt x="30" y="44"/>
                    </a:lnTo>
                    <a:lnTo>
                      <a:pt x="28" y="45"/>
                    </a:lnTo>
                    <a:lnTo>
                      <a:pt x="26" y="44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1" y="44"/>
                    </a:lnTo>
                    <a:lnTo>
                      <a:pt x="19" y="43"/>
                    </a:lnTo>
                    <a:lnTo>
                      <a:pt x="18" y="43"/>
                    </a:lnTo>
                    <a:lnTo>
                      <a:pt x="17" y="42"/>
                    </a:lnTo>
                    <a:lnTo>
                      <a:pt x="15" y="41"/>
                    </a:lnTo>
                    <a:lnTo>
                      <a:pt x="14" y="40"/>
                    </a:lnTo>
                    <a:lnTo>
                      <a:pt x="13" y="39"/>
                    </a:lnTo>
                    <a:lnTo>
                      <a:pt x="12" y="38"/>
                    </a:lnTo>
                    <a:lnTo>
                      <a:pt x="11" y="37"/>
                    </a:lnTo>
                    <a:lnTo>
                      <a:pt x="10" y="36"/>
                    </a:lnTo>
                    <a:lnTo>
                      <a:pt x="9" y="35"/>
                    </a:lnTo>
                    <a:lnTo>
                      <a:pt x="8" y="33"/>
                    </a:lnTo>
                    <a:lnTo>
                      <a:pt x="7" y="32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5" y="30"/>
                    </a:lnTo>
                    <a:lnTo>
                      <a:pt x="4" y="30"/>
                    </a:lnTo>
                    <a:lnTo>
                      <a:pt x="2" y="29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2" y="14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12" name="Freeform 267"/>
              <p:cNvSpPr>
                <a:spLocks/>
              </p:cNvSpPr>
              <p:nvPr/>
            </p:nvSpPr>
            <p:spPr bwMode="auto">
              <a:xfrm>
                <a:off x="955" y="2674"/>
                <a:ext cx="44" cy="37"/>
              </a:xfrm>
              <a:custGeom>
                <a:avLst/>
                <a:gdLst>
                  <a:gd name="T0" fmla="*/ 6 w 44"/>
                  <a:gd name="T1" fmla="*/ 12 h 37"/>
                  <a:gd name="T2" fmla="*/ 7 w 44"/>
                  <a:gd name="T3" fmla="*/ 13 h 37"/>
                  <a:gd name="T4" fmla="*/ 8 w 44"/>
                  <a:gd name="T5" fmla="*/ 12 h 37"/>
                  <a:gd name="T6" fmla="*/ 9 w 44"/>
                  <a:gd name="T7" fmla="*/ 9 h 37"/>
                  <a:gd name="T8" fmla="*/ 11 w 44"/>
                  <a:gd name="T9" fmla="*/ 7 h 37"/>
                  <a:gd name="T10" fmla="*/ 13 w 44"/>
                  <a:gd name="T11" fmla="*/ 4 h 37"/>
                  <a:gd name="T12" fmla="*/ 16 w 44"/>
                  <a:gd name="T13" fmla="*/ 2 h 37"/>
                  <a:gd name="T14" fmla="*/ 19 w 44"/>
                  <a:gd name="T15" fmla="*/ 1 h 37"/>
                  <a:gd name="T16" fmla="*/ 22 w 44"/>
                  <a:gd name="T17" fmla="*/ 0 h 37"/>
                  <a:gd name="T18" fmla="*/ 25 w 44"/>
                  <a:gd name="T19" fmla="*/ 0 h 37"/>
                  <a:gd name="T20" fmla="*/ 31 w 44"/>
                  <a:gd name="T21" fmla="*/ 1 h 37"/>
                  <a:gd name="T22" fmla="*/ 37 w 44"/>
                  <a:gd name="T23" fmla="*/ 4 h 37"/>
                  <a:gd name="T24" fmla="*/ 42 w 44"/>
                  <a:gd name="T25" fmla="*/ 9 h 37"/>
                  <a:gd name="T26" fmla="*/ 44 w 44"/>
                  <a:gd name="T27" fmla="*/ 16 h 37"/>
                  <a:gd name="T28" fmla="*/ 44 w 44"/>
                  <a:gd name="T29" fmla="*/ 22 h 37"/>
                  <a:gd name="T30" fmla="*/ 43 w 44"/>
                  <a:gd name="T31" fmla="*/ 26 h 37"/>
                  <a:gd name="T32" fmla="*/ 41 w 44"/>
                  <a:gd name="T33" fmla="*/ 29 h 37"/>
                  <a:gd name="T34" fmla="*/ 39 w 44"/>
                  <a:gd name="T35" fmla="*/ 32 h 37"/>
                  <a:gd name="T36" fmla="*/ 36 w 44"/>
                  <a:gd name="T37" fmla="*/ 34 h 37"/>
                  <a:gd name="T38" fmla="*/ 33 w 44"/>
                  <a:gd name="T39" fmla="*/ 36 h 37"/>
                  <a:gd name="T40" fmla="*/ 30 w 44"/>
                  <a:gd name="T41" fmla="*/ 37 h 37"/>
                  <a:gd name="T42" fmla="*/ 26 w 44"/>
                  <a:gd name="T43" fmla="*/ 37 h 37"/>
                  <a:gd name="T44" fmla="*/ 21 w 44"/>
                  <a:gd name="T45" fmla="*/ 37 h 37"/>
                  <a:gd name="T46" fmla="*/ 15 w 44"/>
                  <a:gd name="T47" fmla="*/ 34 h 37"/>
                  <a:gd name="T48" fmla="*/ 11 w 44"/>
                  <a:gd name="T49" fmla="*/ 30 h 37"/>
                  <a:gd name="T50" fmla="*/ 8 w 44"/>
                  <a:gd name="T51" fmla="*/ 25 h 37"/>
                  <a:gd name="T52" fmla="*/ 6 w 44"/>
                  <a:gd name="T53" fmla="*/ 22 h 37"/>
                  <a:gd name="T54" fmla="*/ 5 w 44"/>
                  <a:gd name="T55" fmla="*/ 23 h 37"/>
                  <a:gd name="T56" fmla="*/ 3 w 44"/>
                  <a:gd name="T57" fmla="*/ 23 h 37"/>
                  <a:gd name="T58" fmla="*/ 2 w 44"/>
                  <a:gd name="T59" fmla="*/ 22 h 37"/>
                  <a:gd name="T60" fmla="*/ 1 w 44"/>
                  <a:gd name="T61" fmla="*/ 20 h 37"/>
                  <a:gd name="T62" fmla="*/ 0 w 44"/>
                  <a:gd name="T63" fmla="*/ 18 h 37"/>
                  <a:gd name="T64" fmla="*/ 1 w 44"/>
                  <a:gd name="T65" fmla="*/ 16 h 37"/>
                  <a:gd name="T66" fmla="*/ 1 w 44"/>
                  <a:gd name="T67" fmla="*/ 14 h 37"/>
                  <a:gd name="T68" fmla="*/ 3 w 44"/>
                  <a:gd name="T69" fmla="*/ 13 h 37"/>
                  <a:gd name="T70" fmla="*/ 4 w 44"/>
                  <a:gd name="T71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4" h="37">
                    <a:moveTo>
                      <a:pt x="5" y="12"/>
                    </a:moveTo>
                    <a:lnTo>
                      <a:pt x="6" y="12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5" y="3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31" y="1"/>
                    </a:lnTo>
                    <a:lnTo>
                      <a:pt x="34" y="2"/>
                    </a:lnTo>
                    <a:lnTo>
                      <a:pt x="37" y="4"/>
                    </a:lnTo>
                    <a:lnTo>
                      <a:pt x="40" y="6"/>
                    </a:lnTo>
                    <a:lnTo>
                      <a:pt x="42" y="9"/>
                    </a:lnTo>
                    <a:lnTo>
                      <a:pt x="43" y="13"/>
                    </a:lnTo>
                    <a:lnTo>
                      <a:pt x="44" y="16"/>
                    </a:lnTo>
                    <a:lnTo>
                      <a:pt x="44" y="20"/>
                    </a:lnTo>
                    <a:lnTo>
                      <a:pt x="44" y="22"/>
                    </a:lnTo>
                    <a:lnTo>
                      <a:pt x="43" y="24"/>
                    </a:lnTo>
                    <a:lnTo>
                      <a:pt x="43" y="26"/>
                    </a:lnTo>
                    <a:lnTo>
                      <a:pt x="42" y="27"/>
                    </a:lnTo>
                    <a:lnTo>
                      <a:pt x="41" y="29"/>
                    </a:lnTo>
                    <a:lnTo>
                      <a:pt x="40" y="30"/>
                    </a:lnTo>
                    <a:lnTo>
                      <a:pt x="39" y="32"/>
                    </a:lnTo>
                    <a:lnTo>
                      <a:pt x="37" y="33"/>
                    </a:lnTo>
                    <a:lnTo>
                      <a:pt x="36" y="34"/>
                    </a:lnTo>
                    <a:lnTo>
                      <a:pt x="35" y="35"/>
                    </a:lnTo>
                    <a:lnTo>
                      <a:pt x="33" y="36"/>
                    </a:lnTo>
                    <a:lnTo>
                      <a:pt x="31" y="36"/>
                    </a:lnTo>
                    <a:lnTo>
                      <a:pt x="30" y="37"/>
                    </a:lnTo>
                    <a:lnTo>
                      <a:pt x="28" y="37"/>
                    </a:lnTo>
                    <a:lnTo>
                      <a:pt x="26" y="37"/>
                    </a:lnTo>
                    <a:lnTo>
                      <a:pt x="24" y="37"/>
                    </a:lnTo>
                    <a:lnTo>
                      <a:pt x="21" y="37"/>
                    </a:lnTo>
                    <a:lnTo>
                      <a:pt x="18" y="35"/>
                    </a:lnTo>
                    <a:lnTo>
                      <a:pt x="15" y="34"/>
                    </a:lnTo>
                    <a:lnTo>
                      <a:pt x="13" y="32"/>
                    </a:lnTo>
                    <a:lnTo>
                      <a:pt x="11" y="30"/>
                    </a:lnTo>
                    <a:lnTo>
                      <a:pt x="9" y="28"/>
                    </a:lnTo>
                    <a:lnTo>
                      <a:pt x="8" y="25"/>
                    </a:lnTo>
                    <a:lnTo>
                      <a:pt x="7" y="22"/>
                    </a:lnTo>
                    <a:lnTo>
                      <a:pt x="6" y="22"/>
                    </a:lnTo>
                    <a:lnTo>
                      <a:pt x="6" y="23"/>
                    </a:lnTo>
                    <a:lnTo>
                      <a:pt x="5" y="23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2" y="22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13" name="Freeform 268"/>
              <p:cNvSpPr>
                <a:spLocks/>
              </p:cNvSpPr>
              <p:nvPr/>
            </p:nvSpPr>
            <p:spPr bwMode="auto">
              <a:xfrm>
                <a:off x="971" y="2699"/>
                <a:ext cx="17" cy="7"/>
              </a:xfrm>
              <a:custGeom>
                <a:avLst/>
                <a:gdLst>
                  <a:gd name="T0" fmla="*/ 17 w 17"/>
                  <a:gd name="T1" fmla="*/ 2 h 7"/>
                  <a:gd name="T2" fmla="*/ 17 w 17"/>
                  <a:gd name="T3" fmla="*/ 2 h 7"/>
                  <a:gd name="T4" fmla="*/ 17 w 17"/>
                  <a:gd name="T5" fmla="*/ 3 h 7"/>
                  <a:gd name="T6" fmla="*/ 17 w 17"/>
                  <a:gd name="T7" fmla="*/ 3 h 7"/>
                  <a:gd name="T8" fmla="*/ 16 w 17"/>
                  <a:gd name="T9" fmla="*/ 4 h 7"/>
                  <a:gd name="T10" fmla="*/ 16 w 17"/>
                  <a:gd name="T11" fmla="*/ 5 h 7"/>
                  <a:gd name="T12" fmla="*/ 15 w 17"/>
                  <a:gd name="T13" fmla="*/ 5 h 7"/>
                  <a:gd name="T14" fmla="*/ 15 w 17"/>
                  <a:gd name="T15" fmla="*/ 6 h 7"/>
                  <a:gd name="T16" fmla="*/ 14 w 17"/>
                  <a:gd name="T17" fmla="*/ 6 h 7"/>
                  <a:gd name="T18" fmla="*/ 13 w 17"/>
                  <a:gd name="T19" fmla="*/ 7 h 7"/>
                  <a:gd name="T20" fmla="*/ 11 w 17"/>
                  <a:gd name="T21" fmla="*/ 7 h 7"/>
                  <a:gd name="T22" fmla="*/ 10 w 17"/>
                  <a:gd name="T23" fmla="*/ 7 h 7"/>
                  <a:gd name="T24" fmla="*/ 9 w 17"/>
                  <a:gd name="T25" fmla="*/ 7 h 7"/>
                  <a:gd name="T26" fmla="*/ 8 w 17"/>
                  <a:gd name="T27" fmla="*/ 7 h 7"/>
                  <a:gd name="T28" fmla="*/ 7 w 17"/>
                  <a:gd name="T29" fmla="*/ 7 h 7"/>
                  <a:gd name="T30" fmla="*/ 7 w 17"/>
                  <a:gd name="T31" fmla="*/ 7 h 7"/>
                  <a:gd name="T32" fmla="*/ 7 w 17"/>
                  <a:gd name="T33" fmla="*/ 7 h 7"/>
                  <a:gd name="T34" fmla="*/ 0 w 17"/>
                  <a:gd name="T35" fmla="*/ 0 h 7"/>
                  <a:gd name="T36" fmla="*/ 17 w 17"/>
                  <a:gd name="T3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lnTo>
                      <a:pt x="17" y="2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6" y="4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0" y="0"/>
                    </a:ln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14" name="Freeform 269"/>
              <p:cNvSpPr>
                <a:spLocks/>
              </p:cNvSpPr>
              <p:nvPr/>
            </p:nvSpPr>
            <p:spPr bwMode="auto">
              <a:xfrm>
                <a:off x="975" y="2701"/>
                <a:ext cx="11" cy="3"/>
              </a:xfrm>
              <a:custGeom>
                <a:avLst/>
                <a:gdLst>
                  <a:gd name="T0" fmla="*/ 11 w 11"/>
                  <a:gd name="T1" fmla="*/ 1 h 3"/>
                  <a:gd name="T2" fmla="*/ 10 w 11"/>
                  <a:gd name="T3" fmla="*/ 3 h 3"/>
                  <a:gd name="T4" fmla="*/ 3 w 11"/>
                  <a:gd name="T5" fmla="*/ 2 h 3"/>
                  <a:gd name="T6" fmla="*/ 0 w 11"/>
                  <a:gd name="T7" fmla="*/ 0 h 3"/>
                  <a:gd name="T8" fmla="*/ 11 w 1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">
                    <a:moveTo>
                      <a:pt x="11" y="1"/>
                    </a:moveTo>
                    <a:lnTo>
                      <a:pt x="10" y="3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15" name="Freeform 270"/>
              <p:cNvSpPr>
                <a:spLocks/>
              </p:cNvSpPr>
              <p:nvPr/>
            </p:nvSpPr>
            <p:spPr bwMode="auto">
              <a:xfrm>
                <a:off x="961" y="2665"/>
                <a:ext cx="40" cy="12"/>
              </a:xfrm>
              <a:custGeom>
                <a:avLst/>
                <a:gdLst>
                  <a:gd name="T0" fmla="*/ 4 w 40"/>
                  <a:gd name="T1" fmla="*/ 3 h 12"/>
                  <a:gd name="T2" fmla="*/ 6 w 40"/>
                  <a:gd name="T3" fmla="*/ 2 h 12"/>
                  <a:gd name="T4" fmla="*/ 7 w 40"/>
                  <a:gd name="T5" fmla="*/ 2 h 12"/>
                  <a:gd name="T6" fmla="*/ 8 w 40"/>
                  <a:gd name="T7" fmla="*/ 2 h 12"/>
                  <a:gd name="T8" fmla="*/ 9 w 40"/>
                  <a:gd name="T9" fmla="*/ 2 h 12"/>
                  <a:gd name="T10" fmla="*/ 10 w 40"/>
                  <a:gd name="T11" fmla="*/ 1 h 12"/>
                  <a:gd name="T12" fmla="*/ 11 w 40"/>
                  <a:gd name="T13" fmla="*/ 0 h 12"/>
                  <a:gd name="T14" fmla="*/ 13 w 40"/>
                  <a:gd name="T15" fmla="*/ 0 h 12"/>
                  <a:gd name="T16" fmla="*/ 15 w 40"/>
                  <a:gd name="T17" fmla="*/ 0 h 12"/>
                  <a:gd name="T18" fmla="*/ 16 w 40"/>
                  <a:gd name="T19" fmla="*/ 0 h 12"/>
                  <a:gd name="T20" fmla="*/ 17 w 40"/>
                  <a:gd name="T21" fmla="*/ 0 h 12"/>
                  <a:gd name="T22" fmla="*/ 18 w 40"/>
                  <a:gd name="T23" fmla="*/ 0 h 12"/>
                  <a:gd name="T24" fmla="*/ 19 w 40"/>
                  <a:gd name="T25" fmla="*/ 0 h 12"/>
                  <a:gd name="T26" fmla="*/ 21 w 40"/>
                  <a:gd name="T27" fmla="*/ 0 h 12"/>
                  <a:gd name="T28" fmla="*/ 23 w 40"/>
                  <a:gd name="T29" fmla="*/ 0 h 12"/>
                  <a:gd name="T30" fmla="*/ 25 w 40"/>
                  <a:gd name="T31" fmla="*/ 0 h 12"/>
                  <a:gd name="T32" fmla="*/ 27 w 40"/>
                  <a:gd name="T33" fmla="*/ 1 h 12"/>
                  <a:gd name="T34" fmla="*/ 28 w 40"/>
                  <a:gd name="T35" fmla="*/ 2 h 12"/>
                  <a:gd name="T36" fmla="*/ 29 w 40"/>
                  <a:gd name="T37" fmla="*/ 3 h 12"/>
                  <a:gd name="T38" fmla="*/ 31 w 40"/>
                  <a:gd name="T39" fmla="*/ 3 h 12"/>
                  <a:gd name="T40" fmla="*/ 33 w 40"/>
                  <a:gd name="T41" fmla="*/ 3 h 12"/>
                  <a:gd name="T42" fmla="*/ 36 w 40"/>
                  <a:gd name="T43" fmla="*/ 4 h 12"/>
                  <a:gd name="T44" fmla="*/ 39 w 40"/>
                  <a:gd name="T45" fmla="*/ 6 h 12"/>
                  <a:gd name="T46" fmla="*/ 40 w 40"/>
                  <a:gd name="T47" fmla="*/ 7 h 12"/>
                  <a:gd name="T48" fmla="*/ 39 w 40"/>
                  <a:gd name="T49" fmla="*/ 9 h 12"/>
                  <a:gd name="T50" fmla="*/ 38 w 40"/>
                  <a:gd name="T51" fmla="*/ 11 h 12"/>
                  <a:gd name="T52" fmla="*/ 36 w 40"/>
                  <a:gd name="T53" fmla="*/ 12 h 12"/>
                  <a:gd name="T54" fmla="*/ 33 w 40"/>
                  <a:gd name="T55" fmla="*/ 12 h 12"/>
                  <a:gd name="T56" fmla="*/ 30 w 40"/>
                  <a:gd name="T57" fmla="*/ 12 h 12"/>
                  <a:gd name="T58" fmla="*/ 29 w 40"/>
                  <a:gd name="T59" fmla="*/ 12 h 12"/>
                  <a:gd name="T60" fmla="*/ 27 w 40"/>
                  <a:gd name="T61" fmla="*/ 12 h 12"/>
                  <a:gd name="T62" fmla="*/ 26 w 40"/>
                  <a:gd name="T63" fmla="*/ 11 h 12"/>
                  <a:gd name="T64" fmla="*/ 25 w 40"/>
                  <a:gd name="T65" fmla="*/ 11 h 12"/>
                  <a:gd name="T66" fmla="*/ 24 w 40"/>
                  <a:gd name="T67" fmla="*/ 11 h 12"/>
                  <a:gd name="T68" fmla="*/ 23 w 40"/>
                  <a:gd name="T69" fmla="*/ 11 h 12"/>
                  <a:gd name="T70" fmla="*/ 21 w 40"/>
                  <a:gd name="T71" fmla="*/ 11 h 12"/>
                  <a:gd name="T72" fmla="*/ 20 w 40"/>
                  <a:gd name="T73" fmla="*/ 11 h 12"/>
                  <a:gd name="T74" fmla="*/ 18 w 40"/>
                  <a:gd name="T75" fmla="*/ 11 h 12"/>
                  <a:gd name="T76" fmla="*/ 17 w 40"/>
                  <a:gd name="T77" fmla="*/ 10 h 12"/>
                  <a:gd name="T78" fmla="*/ 15 w 40"/>
                  <a:gd name="T79" fmla="*/ 10 h 12"/>
                  <a:gd name="T80" fmla="*/ 15 w 40"/>
                  <a:gd name="T81" fmla="*/ 9 h 12"/>
                  <a:gd name="T82" fmla="*/ 14 w 40"/>
                  <a:gd name="T83" fmla="*/ 9 h 12"/>
                  <a:gd name="T84" fmla="*/ 13 w 40"/>
                  <a:gd name="T85" fmla="*/ 9 h 12"/>
                  <a:gd name="T86" fmla="*/ 11 w 40"/>
                  <a:gd name="T87" fmla="*/ 9 h 12"/>
                  <a:gd name="T88" fmla="*/ 10 w 40"/>
                  <a:gd name="T89" fmla="*/ 9 h 12"/>
                  <a:gd name="T90" fmla="*/ 8 w 40"/>
                  <a:gd name="T91" fmla="*/ 10 h 12"/>
                  <a:gd name="T92" fmla="*/ 6 w 40"/>
                  <a:gd name="T93" fmla="*/ 11 h 12"/>
                  <a:gd name="T94" fmla="*/ 4 w 40"/>
                  <a:gd name="T95" fmla="*/ 11 h 12"/>
                  <a:gd name="T96" fmla="*/ 2 w 40"/>
                  <a:gd name="T97" fmla="*/ 11 h 12"/>
                  <a:gd name="T98" fmla="*/ 0 w 40"/>
                  <a:gd name="T99" fmla="*/ 10 h 12"/>
                  <a:gd name="T100" fmla="*/ 0 w 40"/>
                  <a:gd name="T101" fmla="*/ 8 h 12"/>
                  <a:gd name="T102" fmla="*/ 0 w 40"/>
                  <a:gd name="T103" fmla="*/ 7 h 12"/>
                  <a:gd name="T104" fmla="*/ 1 w 40"/>
                  <a:gd name="T105" fmla="*/ 5 h 12"/>
                  <a:gd name="T106" fmla="*/ 3 w 40"/>
                  <a:gd name="T10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0" h="12">
                    <a:moveTo>
                      <a:pt x="4" y="3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3" y="3"/>
                    </a:lnTo>
                    <a:lnTo>
                      <a:pt x="35" y="3"/>
                    </a:lnTo>
                    <a:lnTo>
                      <a:pt x="36" y="4"/>
                    </a:lnTo>
                    <a:lnTo>
                      <a:pt x="38" y="5"/>
                    </a:lnTo>
                    <a:lnTo>
                      <a:pt x="39" y="6"/>
                    </a:lnTo>
                    <a:lnTo>
                      <a:pt x="39" y="6"/>
                    </a:lnTo>
                    <a:lnTo>
                      <a:pt x="40" y="7"/>
                    </a:lnTo>
                    <a:lnTo>
                      <a:pt x="40" y="8"/>
                    </a:lnTo>
                    <a:lnTo>
                      <a:pt x="39" y="9"/>
                    </a:lnTo>
                    <a:lnTo>
                      <a:pt x="39" y="10"/>
                    </a:lnTo>
                    <a:lnTo>
                      <a:pt x="38" y="11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4" y="12"/>
                    </a:lnTo>
                    <a:lnTo>
                      <a:pt x="33" y="12"/>
                    </a:lnTo>
                    <a:lnTo>
                      <a:pt x="31" y="12"/>
                    </a:lnTo>
                    <a:lnTo>
                      <a:pt x="30" y="12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7" y="12"/>
                    </a:lnTo>
                    <a:lnTo>
                      <a:pt x="27" y="11"/>
                    </a:lnTo>
                    <a:lnTo>
                      <a:pt x="26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4" y="11"/>
                    </a:lnTo>
                    <a:lnTo>
                      <a:pt x="24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2" y="11"/>
                    </a:lnTo>
                    <a:lnTo>
                      <a:pt x="21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7" y="11"/>
                    </a:lnTo>
                    <a:lnTo>
                      <a:pt x="17" y="10"/>
                    </a:lnTo>
                    <a:lnTo>
                      <a:pt x="16" y="10"/>
                    </a:lnTo>
                    <a:lnTo>
                      <a:pt x="15" y="10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2" y="9"/>
                    </a:lnTo>
                    <a:lnTo>
                      <a:pt x="11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9" y="10"/>
                    </a:lnTo>
                    <a:lnTo>
                      <a:pt x="8" y="10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16" name="Freeform 271"/>
              <p:cNvSpPr>
                <a:spLocks/>
              </p:cNvSpPr>
              <p:nvPr/>
            </p:nvSpPr>
            <p:spPr bwMode="auto">
              <a:xfrm>
                <a:off x="997" y="2758"/>
                <a:ext cx="53" cy="16"/>
              </a:xfrm>
              <a:custGeom>
                <a:avLst/>
                <a:gdLst>
                  <a:gd name="T0" fmla="*/ 24 w 53"/>
                  <a:gd name="T1" fmla="*/ 0 h 16"/>
                  <a:gd name="T2" fmla="*/ 53 w 53"/>
                  <a:gd name="T3" fmla="*/ 10 h 16"/>
                  <a:gd name="T4" fmla="*/ 17 w 53"/>
                  <a:gd name="T5" fmla="*/ 16 h 16"/>
                  <a:gd name="T6" fmla="*/ 0 w 53"/>
                  <a:gd name="T7" fmla="*/ 3 h 16"/>
                  <a:gd name="T8" fmla="*/ 24 w 53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16">
                    <a:moveTo>
                      <a:pt x="24" y="0"/>
                    </a:moveTo>
                    <a:lnTo>
                      <a:pt x="53" y="10"/>
                    </a:lnTo>
                    <a:lnTo>
                      <a:pt x="17" y="16"/>
                    </a:lnTo>
                    <a:lnTo>
                      <a:pt x="0" y="3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17" name="Freeform 272"/>
              <p:cNvSpPr>
                <a:spLocks/>
              </p:cNvSpPr>
              <p:nvPr/>
            </p:nvSpPr>
            <p:spPr bwMode="auto">
              <a:xfrm>
                <a:off x="1002" y="2760"/>
                <a:ext cx="41" cy="12"/>
              </a:xfrm>
              <a:custGeom>
                <a:avLst/>
                <a:gdLst>
                  <a:gd name="T0" fmla="*/ 19 w 41"/>
                  <a:gd name="T1" fmla="*/ 0 h 12"/>
                  <a:gd name="T2" fmla="*/ 41 w 41"/>
                  <a:gd name="T3" fmla="*/ 8 h 12"/>
                  <a:gd name="T4" fmla="*/ 12 w 41"/>
                  <a:gd name="T5" fmla="*/ 12 h 12"/>
                  <a:gd name="T6" fmla="*/ 0 w 41"/>
                  <a:gd name="T7" fmla="*/ 3 h 12"/>
                  <a:gd name="T8" fmla="*/ 19 w 4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2">
                    <a:moveTo>
                      <a:pt x="19" y="0"/>
                    </a:moveTo>
                    <a:lnTo>
                      <a:pt x="41" y="8"/>
                    </a:lnTo>
                    <a:lnTo>
                      <a:pt x="12" y="12"/>
                    </a:lnTo>
                    <a:lnTo>
                      <a:pt x="0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18" name="Freeform 273"/>
              <p:cNvSpPr>
                <a:spLocks/>
              </p:cNvSpPr>
              <p:nvPr/>
            </p:nvSpPr>
            <p:spPr bwMode="auto">
              <a:xfrm>
                <a:off x="939" y="2715"/>
                <a:ext cx="86" cy="52"/>
              </a:xfrm>
              <a:custGeom>
                <a:avLst/>
                <a:gdLst>
                  <a:gd name="T0" fmla="*/ 7 w 86"/>
                  <a:gd name="T1" fmla="*/ 8 h 52"/>
                  <a:gd name="T2" fmla="*/ 9 w 86"/>
                  <a:gd name="T3" fmla="*/ 6 h 52"/>
                  <a:gd name="T4" fmla="*/ 12 w 86"/>
                  <a:gd name="T5" fmla="*/ 4 h 52"/>
                  <a:gd name="T6" fmla="*/ 15 w 86"/>
                  <a:gd name="T7" fmla="*/ 2 h 52"/>
                  <a:gd name="T8" fmla="*/ 16 w 86"/>
                  <a:gd name="T9" fmla="*/ 2 h 52"/>
                  <a:gd name="T10" fmla="*/ 18 w 86"/>
                  <a:gd name="T11" fmla="*/ 1 h 52"/>
                  <a:gd name="T12" fmla="*/ 21 w 86"/>
                  <a:gd name="T13" fmla="*/ 1 h 52"/>
                  <a:gd name="T14" fmla="*/ 23 w 86"/>
                  <a:gd name="T15" fmla="*/ 0 h 52"/>
                  <a:gd name="T16" fmla="*/ 23 w 86"/>
                  <a:gd name="T17" fmla="*/ 0 h 52"/>
                  <a:gd name="T18" fmla="*/ 25 w 86"/>
                  <a:gd name="T19" fmla="*/ 0 h 52"/>
                  <a:gd name="T20" fmla="*/ 29 w 86"/>
                  <a:gd name="T21" fmla="*/ 0 h 52"/>
                  <a:gd name="T22" fmla="*/ 33 w 86"/>
                  <a:gd name="T23" fmla="*/ 0 h 52"/>
                  <a:gd name="T24" fmla="*/ 37 w 86"/>
                  <a:gd name="T25" fmla="*/ 0 h 52"/>
                  <a:gd name="T26" fmla="*/ 42 w 86"/>
                  <a:gd name="T27" fmla="*/ 0 h 52"/>
                  <a:gd name="T28" fmla="*/ 45 w 86"/>
                  <a:gd name="T29" fmla="*/ 0 h 52"/>
                  <a:gd name="T30" fmla="*/ 47 w 86"/>
                  <a:gd name="T31" fmla="*/ 0 h 52"/>
                  <a:gd name="T32" fmla="*/ 48 w 86"/>
                  <a:gd name="T33" fmla="*/ 0 h 52"/>
                  <a:gd name="T34" fmla="*/ 50 w 86"/>
                  <a:gd name="T35" fmla="*/ 1 h 52"/>
                  <a:gd name="T36" fmla="*/ 53 w 86"/>
                  <a:gd name="T37" fmla="*/ 1 h 52"/>
                  <a:gd name="T38" fmla="*/ 56 w 86"/>
                  <a:gd name="T39" fmla="*/ 2 h 52"/>
                  <a:gd name="T40" fmla="*/ 58 w 86"/>
                  <a:gd name="T41" fmla="*/ 3 h 52"/>
                  <a:gd name="T42" fmla="*/ 60 w 86"/>
                  <a:gd name="T43" fmla="*/ 5 h 52"/>
                  <a:gd name="T44" fmla="*/ 62 w 86"/>
                  <a:gd name="T45" fmla="*/ 6 h 52"/>
                  <a:gd name="T46" fmla="*/ 63 w 86"/>
                  <a:gd name="T47" fmla="*/ 7 h 52"/>
                  <a:gd name="T48" fmla="*/ 64 w 86"/>
                  <a:gd name="T49" fmla="*/ 9 h 52"/>
                  <a:gd name="T50" fmla="*/ 68 w 86"/>
                  <a:gd name="T51" fmla="*/ 16 h 52"/>
                  <a:gd name="T52" fmla="*/ 73 w 86"/>
                  <a:gd name="T53" fmla="*/ 24 h 52"/>
                  <a:gd name="T54" fmla="*/ 76 w 86"/>
                  <a:gd name="T55" fmla="*/ 33 h 52"/>
                  <a:gd name="T56" fmla="*/ 86 w 86"/>
                  <a:gd name="T57" fmla="*/ 46 h 52"/>
                  <a:gd name="T58" fmla="*/ 75 w 86"/>
                  <a:gd name="T59" fmla="*/ 47 h 52"/>
                  <a:gd name="T60" fmla="*/ 75 w 86"/>
                  <a:gd name="T61" fmla="*/ 49 h 52"/>
                  <a:gd name="T62" fmla="*/ 73 w 86"/>
                  <a:gd name="T63" fmla="*/ 52 h 52"/>
                  <a:gd name="T64" fmla="*/ 72 w 86"/>
                  <a:gd name="T65" fmla="*/ 51 h 52"/>
                  <a:gd name="T66" fmla="*/ 71 w 86"/>
                  <a:gd name="T67" fmla="*/ 51 h 52"/>
                  <a:gd name="T68" fmla="*/ 70 w 86"/>
                  <a:gd name="T69" fmla="*/ 47 h 52"/>
                  <a:gd name="T70" fmla="*/ 69 w 86"/>
                  <a:gd name="T71" fmla="*/ 40 h 52"/>
                  <a:gd name="T72" fmla="*/ 67 w 86"/>
                  <a:gd name="T73" fmla="*/ 39 h 52"/>
                  <a:gd name="T74" fmla="*/ 65 w 86"/>
                  <a:gd name="T75" fmla="*/ 36 h 52"/>
                  <a:gd name="T76" fmla="*/ 62 w 86"/>
                  <a:gd name="T77" fmla="*/ 30 h 52"/>
                  <a:gd name="T78" fmla="*/ 57 w 86"/>
                  <a:gd name="T79" fmla="*/ 24 h 52"/>
                  <a:gd name="T80" fmla="*/ 56 w 86"/>
                  <a:gd name="T81" fmla="*/ 39 h 52"/>
                  <a:gd name="T82" fmla="*/ 14 w 86"/>
                  <a:gd name="T83" fmla="*/ 24 h 52"/>
                  <a:gd name="T84" fmla="*/ 13 w 86"/>
                  <a:gd name="T85" fmla="*/ 29 h 52"/>
                  <a:gd name="T86" fmla="*/ 13 w 86"/>
                  <a:gd name="T87" fmla="*/ 43 h 52"/>
                  <a:gd name="T88" fmla="*/ 1 w 86"/>
                  <a:gd name="T89" fmla="*/ 44 h 52"/>
                  <a:gd name="T90" fmla="*/ 0 w 86"/>
                  <a:gd name="T91" fmla="*/ 37 h 52"/>
                  <a:gd name="T92" fmla="*/ 1 w 86"/>
                  <a:gd name="T93" fmla="*/ 27 h 52"/>
                  <a:gd name="T94" fmla="*/ 3 w 86"/>
                  <a:gd name="T95" fmla="*/ 1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6" h="52">
                    <a:moveTo>
                      <a:pt x="6" y="10"/>
                    </a:moveTo>
                    <a:lnTo>
                      <a:pt x="7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12" y="4"/>
                    </a:lnTo>
                    <a:lnTo>
                      <a:pt x="13" y="3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7" y="3"/>
                    </a:lnTo>
                    <a:lnTo>
                      <a:pt x="58" y="3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6"/>
                    </a:lnTo>
                    <a:lnTo>
                      <a:pt x="62" y="7"/>
                    </a:lnTo>
                    <a:lnTo>
                      <a:pt x="63" y="7"/>
                    </a:lnTo>
                    <a:lnTo>
                      <a:pt x="63" y="7"/>
                    </a:lnTo>
                    <a:lnTo>
                      <a:pt x="64" y="9"/>
                    </a:lnTo>
                    <a:lnTo>
                      <a:pt x="66" y="12"/>
                    </a:lnTo>
                    <a:lnTo>
                      <a:pt x="68" y="16"/>
                    </a:lnTo>
                    <a:lnTo>
                      <a:pt x="70" y="20"/>
                    </a:lnTo>
                    <a:lnTo>
                      <a:pt x="73" y="24"/>
                    </a:lnTo>
                    <a:lnTo>
                      <a:pt x="75" y="28"/>
                    </a:lnTo>
                    <a:lnTo>
                      <a:pt x="76" y="33"/>
                    </a:lnTo>
                    <a:lnTo>
                      <a:pt x="78" y="36"/>
                    </a:lnTo>
                    <a:lnTo>
                      <a:pt x="86" y="46"/>
                    </a:lnTo>
                    <a:lnTo>
                      <a:pt x="79" y="51"/>
                    </a:lnTo>
                    <a:lnTo>
                      <a:pt x="75" y="47"/>
                    </a:lnTo>
                    <a:lnTo>
                      <a:pt x="75" y="48"/>
                    </a:lnTo>
                    <a:lnTo>
                      <a:pt x="75" y="49"/>
                    </a:lnTo>
                    <a:lnTo>
                      <a:pt x="74" y="51"/>
                    </a:lnTo>
                    <a:lnTo>
                      <a:pt x="73" y="52"/>
                    </a:lnTo>
                    <a:lnTo>
                      <a:pt x="72" y="52"/>
                    </a:lnTo>
                    <a:lnTo>
                      <a:pt x="72" y="51"/>
                    </a:lnTo>
                    <a:lnTo>
                      <a:pt x="71" y="51"/>
                    </a:lnTo>
                    <a:lnTo>
                      <a:pt x="71" y="51"/>
                    </a:lnTo>
                    <a:lnTo>
                      <a:pt x="71" y="50"/>
                    </a:lnTo>
                    <a:lnTo>
                      <a:pt x="70" y="47"/>
                    </a:lnTo>
                    <a:lnTo>
                      <a:pt x="70" y="44"/>
                    </a:lnTo>
                    <a:lnTo>
                      <a:pt x="69" y="40"/>
                    </a:lnTo>
                    <a:lnTo>
                      <a:pt x="67" y="40"/>
                    </a:lnTo>
                    <a:lnTo>
                      <a:pt x="67" y="39"/>
                    </a:lnTo>
                    <a:lnTo>
                      <a:pt x="67" y="38"/>
                    </a:lnTo>
                    <a:lnTo>
                      <a:pt x="65" y="36"/>
                    </a:lnTo>
                    <a:lnTo>
                      <a:pt x="64" y="33"/>
                    </a:lnTo>
                    <a:lnTo>
                      <a:pt x="62" y="30"/>
                    </a:lnTo>
                    <a:lnTo>
                      <a:pt x="60" y="27"/>
                    </a:lnTo>
                    <a:lnTo>
                      <a:pt x="57" y="24"/>
                    </a:lnTo>
                    <a:lnTo>
                      <a:pt x="54" y="22"/>
                    </a:lnTo>
                    <a:lnTo>
                      <a:pt x="56" y="39"/>
                    </a:lnTo>
                    <a:lnTo>
                      <a:pt x="15" y="43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3" y="29"/>
                    </a:lnTo>
                    <a:lnTo>
                      <a:pt x="12" y="35"/>
                    </a:lnTo>
                    <a:lnTo>
                      <a:pt x="13" y="43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1" y="41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1" y="27"/>
                    </a:lnTo>
                    <a:lnTo>
                      <a:pt x="2" y="21"/>
                    </a:lnTo>
                    <a:lnTo>
                      <a:pt x="3" y="15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19" name="Freeform 274"/>
              <p:cNvSpPr>
                <a:spLocks/>
              </p:cNvSpPr>
              <p:nvPr/>
            </p:nvSpPr>
            <p:spPr bwMode="auto">
              <a:xfrm>
                <a:off x="1009" y="2753"/>
                <a:ext cx="13" cy="11"/>
              </a:xfrm>
              <a:custGeom>
                <a:avLst/>
                <a:gdLst>
                  <a:gd name="T0" fmla="*/ 0 w 13"/>
                  <a:gd name="T1" fmla="*/ 1 h 11"/>
                  <a:gd name="T2" fmla="*/ 1 w 13"/>
                  <a:gd name="T3" fmla="*/ 4 h 11"/>
                  <a:gd name="T4" fmla="*/ 1 w 13"/>
                  <a:gd name="T5" fmla="*/ 7 h 11"/>
                  <a:gd name="T6" fmla="*/ 2 w 13"/>
                  <a:gd name="T7" fmla="*/ 10 h 11"/>
                  <a:gd name="T8" fmla="*/ 3 w 13"/>
                  <a:gd name="T9" fmla="*/ 11 h 11"/>
                  <a:gd name="T10" fmla="*/ 3 w 13"/>
                  <a:gd name="T11" fmla="*/ 10 h 11"/>
                  <a:gd name="T12" fmla="*/ 4 w 13"/>
                  <a:gd name="T13" fmla="*/ 9 h 11"/>
                  <a:gd name="T14" fmla="*/ 4 w 13"/>
                  <a:gd name="T15" fmla="*/ 7 h 11"/>
                  <a:gd name="T16" fmla="*/ 4 w 13"/>
                  <a:gd name="T17" fmla="*/ 6 h 11"/>
                  <a:gd name="T18" fmla="*/ 9 w 13"/>
                  <a:gd name="T19" fmla="*/ 10 h 11"/>
                  <a:gd name="T20" fmla="*/ 13 w 13"/>
                  <a:gd name="T21" fmla="*/ 8 h 11"/>
                  <a:gd name="T22" fmla="*/ 7 w 13"/>
                  <a:gd name="T23" fmla="*/ 0 h 11"/>
                  <a:gd name="T24" fmla="*/ 0 w 13"/>
                  <a:gd name="T2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1">
                    <a:moveTo>
                      <a:pt x="0" y="1"/>
                    </a:moveTo>
                    <a:lnTo>
                      <a:pt x="1" y="4"/>
                    </a:lnTo>
                    <a:lnTo>
                      <a:pt x="1" y="7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9" y="10"/>
                    </a:lnTo>
                    <a:lnTo>
                      <a:pt x="13" y="8"/>
                    </a:lnTo>
                    <a:lnTo>
                      <a:pt x="7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20" name="Freeform 275"/>
              <p:cNvSpPr>
                <a:spLocks/>
              </p:cNvSpPr>
              <p:nvPr/>
            </p:nvSpPr>
            <p:spPr bwMode="auto">
              <a:xfrm>
                <a:off x="942" y="2718"/>
                <a:ext cx="72" cy="40"/>
              </a:xfrm>
              <a:custGeom>
                <a:avLst/>
                <a:gdLst>
                  <a:gd name="T0" fmla="*/ 54 w 72"/>
                  <a:gd name="T1" fmla="*/ 2 h 40"/>
                  <a:gd name="T2" fmla="*/ 52 w 72"/>
                  <a:gd name="T3" fmla="*/ 1 h 40"/>
                  <a:gd name="T4" fmla="*/ 50 w 72"/>
                  <a:gd name="T5" fmla="*/ 1 h 40"/>
                  <a:gd name="T6" fmla="*/ 48 w 72"/>
                  <a:gd name="T7" fmla="*/ 0 h 40"/>
                  <a:gd name="T8" fmla="*/ 41 w 72"/>
                  <a:gd name="T9" fmla="*/ 0 h 40"/>
                  <a:gd name="T10" fmla="*/ 23 w 72"/>
                  <a:gd name="T11" fmla="*/ 0 h 40"/>
                  <a:gd name="T12" fmla="*/ 16 w 72"/>
                  <a:gd name="T13" fmla="*/ 0 h 40"/>
                  <a:gd name="T14" fmla="*/ 13 w 72"/>
                  <a:gd name="T15" fmla="*/ 1 h 40"/>
                  <a:gd name="T16" fmla="*/ 10 w 72"/>
                  <a:gd name="T17" fmla="*/ 3 h 40"/>
                  <a:gd name="T18" fmla="*/ 7 w 72"/>
                  <a:gd name="T19" fmla="*/ 5 h 40"/>
                  <a:gd name="T20" fmla="*/ 3 w 72"/>
                  <a:gd name="T21" fmla="*/ 12 h 40"/>
                  <a:gd name="T22" fmla="*/ 0 w 72"/>
                  <a:gd name="T23" fmla="*/ 23 h 40"/>
                  <a:gd name="T24" fmla="*/ 0 w 72"/>
                  <a:gd name="T25" fmla="*/ 33 h 40"/>
                  <a:gd name="T26" fmla="*/ 1 w 72"/>
                  <a:gd name="T27" fmla="*/ 39 h 40"/>
                  <a:gd name="T28" fmla="*/ 7 w 72"/>
                  <a:gd name="T29" fmla="*/ 39 h 40"/>
                  <a:gd name="T30" fmla="*/ 8 w 72"/>
                  <a:gd name="T31" fmla="*/ 26 h 40"/>
                  <a:gd name="T32" fmla="*/ 10 w 72"/>
                  <a:gd name="T33" fmla="*/ 19 h 40"/>
                  <a:gd name="T34" fmla="*/ 12 w 72"/>
                  <a:gd name="T35" fmla="*/ 17 h 40"/>
                  <a:gd name="T36" fmla="*/ 13 w 72"/>
                  <a:gd name="T37" fmla="*/ 16 h 40"/>
                  <a:gd name="T38" fmla="*/ 15 w 72"/>
                  <a:gd name="T39" fmla="*/ 38 h 40"/>
                  <a:gd name="T40" fmla="*/ 18 w 72"/>
                  <a:gd name="T41" fmla="*/ 38 h 40"/>
                  <a:gd name="T42" fmla="*/ 23 w 72"/>
                  <a:gd name="T43" fmla="*/ 37 h 40"/>
                  <a:gd name="T44" fmla="*/ 30 w 72"/>
                  <a:gd name="T45" fmla="*/ 37 h 40"/>
                  <a:gd name="T46" fmla="*/ 36 w 72"/>
                  <a:gd name="T47" fmla="*/ 36 h 40"/>
                  <a:gd name="T48" fmla="*/ 42 w 72"/>
                  <a:gd name="T49" fmla="*/ 36 h 40"/>
                  <a:gd name="T50" fmla="*/ 47 w 72"/>
                  <a:gd name="T51" fmla="*/ 35 h 40"/>
                  <a:gd name="T52" fmla="*/ 50 w 72"/>
                  <a:gd name="T53" fmla="*/ 35 h 40"/>
                  <a:gd name="T54" fmla="*/ 48 w 72"/>
                  <a:gd name="T55" fmla="*/ 15 h 40"/>
                  <a:gd name="T56" fmla="*/ 50 w 72"/>
                  <a:gd name="T57" fmla="*/ 16 h 40"/>
                  <a:gd name="T58" fmla="*/ 55 w 72"/>
                  <a:gd name="T59" fmla="*/ 19 h 40"/>
                  <a:gd name="T60" fmla="*/ 60 w 72"/>
                  <a:gd name="T61" fmla="*/ 25 h 40"/>
                  <a:gd name="T62" fmla="*/ 65 w 72"/>
                  <a:gd name="T63" fmla="*/ 34 h 40"/>
                  <a:gd name="T64" fmla="*/ 69 w 72"/>
                  <a:gd name="T65" fmla="*/ 25 h 40"/>
                  <a:gd name="T66" fmla="*/ 63 w 72"/>
                  <a:gd name="T67" fmla="*/ 13 h 40"/>
                  <a:gd name="T68" fmla="*/ 58 w 72"/>
                  <a:gd name="T69" fmla="*/ 6 h 40"/>
                  <a:gd name="T70" fmla="*/ 55 w 72"/>
                  <a:gd name="T71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2" h="40">
                    <a:moveTo>
                      <a:pt x="54" y="2"/>
                    </a:moveTo>
                    <a:lnTo>
                      <a:pt x="54" y="2"/>
                    </a:lnTo>
                    <a:lnTo>
                      <a:pt x="53" y="2"/>
                    </a:lnTo>
                    <a:lnTo>
                      <a:pt x="52" y="1"/>
                    </a:lnTo>
                    <a:lnTo>
                      <a:pt x="51" y="1"/>
                    </a:lnTo>
                    <a:lnTo>
                      <a:pt x="50" y="1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1" y="0"/>
                    </a:lnTo>
                    <a:lnTo>
                      <a:pt x="34" y="19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3" y="12"/>
                    </a:lnTo>
                    <a:lnTo>
                      <a:pt x="1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37"/>
                    </a:lnTo>
                    <a:lnTo>
                      <a:pt x="1" y="39"/>
                    </a:lnTo>
                    <a:lnTo>
                      <a:pt x="1" y="40"/>
                    </a:lnTo>
                    <a:lnTo>
                      <a:pt x="7" y="39"/>
                    </a:lnTo>
                    <a:lnTo>
                      <a:pt x="7" y="32"/>
                    </a:lnTo>
                    <a:lnTo>
                      <a:pt x="8" y="26"/>
                    </a:lnTo>
                    <a:lnTo>
                      <a:pt x="9" y="22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2" y="17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4" y="38"/>
                    </a:lnTo>
                    <a:lnTo>
                      <a:pt x="15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3" y="37"/>
                    </a:lnTo>
                    <a:lnTo>
                      <a:pt x="27" y="37"/>
                    </a:lnTo>
                    <a:lnTo>
                      <a:pt x="30" y="37"/>
                    </a:lnTo>
                    <a:lnTo>
                      <a:pt x="33" y="37"/>
                    </a:lnTo>
                    <a:lnTo>
                      <a:pt x="36" y="36"/>
                    </a:lnTo>
                    <a:lnTo>
                      <a:pt x="39" y="36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7" y="35"/>
                    </a:lnTo>
                    <a:lnTo>
                      <a:pt x="49" y="35"/>
                    </a:lnTo>
                    <a:lnTo>
                      <a:pt x="50" y="35"/>
                    </a:lnTo>
                    <a:lnTo>
                      <a:pt x="50" y="35"/>
                    </a:lnTo>
                    <a:lnTo>
                      <a:pt x="48" y="15"/>
                    </a:lnTo>
                    <a:lnTo>
                      <a:pt x="49" y="16"/>
                    </a:lnTo>
                    <a:lnTo>
                      <a:pt x="50" y="16"/>
                    </a:lnTo>
                    <a:lnTo>
                      <a:pt x="52" y="17"/>
                    </a:lnTo>
                    <a:lnTo>
                      <a:pt x="55" y="19"/>
                    </a:lnTo>
                    <a:lnTo>
                      <a:pt x="58" y="21"/>
                    </a:lnTo>
                    <a:lnTo>
                      <a:pt x="60" y="25"/>
                    </a:lnTo>
                    <a:lnTo>
                      <a:pt x="63" y="29"/>
                    </a:lnTo>
                    <a:lnTo>
                      <a:pt x="65" y="34"/>
                    </a:lnTo>
                    <a:lnTo>
                      <a:pt x="72" y="33"/>
                    </a:lnTo>
                    <a:lnTo>
                      <a:pt x="69" y="25"/>
                    </a:lnTo>
                    <a:lnTo>
                      <a:pt x="66" y="18"/>
                    </a:lnTo>
                    <a:lnTo>
                      <a:pt x="63" y="13"/>
                    </a:lnTo>
                    <a:lnTo>
                      <a:pt x="60" y="9"/>
                    </a:lnTo>
                    <a:lnTo>
                      <a:pt x="58" y="6"/>
                    </a:lnTo>
                    <a:lnTo>
                      <a:pt x="56" y="4"/>
                    </a:lnTo>
                    <a:lnTo>
                      <a:pt x="55" y="3"/>
                    </a:lnTo>
                    <a:lnTo>
                      <a:pt x="54" y="2"/>
                    </a:lnTo>
                    <a:close/>
                  </a:path>
                </a:pathLst>
              </a:custGeom>
              <a:solidFill>
                <a:srgbClr val="59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21" name="Freeform 276"/>
              <p:cNvSpPr>
                <a:spLocks/>
              </p:cNvSpPr>
              <p:nvPr/>
            </p:nvSpPr>
            <p:spPr bwMode="auto">
              <a:xfrm>
                <a:off x="959" y="2717"/>
                <a:ext cx="29" cy="20"/>
              </a:xfrm>
              <a:custGeom>
                <a:avLst/>
                <a:gdLst>
                  <a:gd name="T0" fmla="*/ 4 w 29"/>
                  <a:gd name="T1" fmla="*/ 6 h 20"/>
                  <a:gd name="T2" fmla="*/ 0 w 29"/>
                  <a:gd name="T3" fmla="*/ 4 h 20"/>
                  <a:gd name="T4" fmla="*/ 3 w 29"/>
                  <a:gd name="T5" fmla="*/ 0 h 20"/>
                  <a:gd name="T6" fmla="*/ 5 w 29"/>
                  <a:gd name="T7" fmla="*/ 0 h 20"/>
                  <a:gd name="T8" fmla="*/ 3 w 29"/>
                  <a:gd name="T9" fmla="*/ 3 h 20"/>
                  <a:gd name="T10" fmla="*/ 6 w 29"/>
                  <a:gd name="T11" fmla="*/ 6 h 20"/>
                  <a:gd name="T12" fmla="*/ 6 w 29"/>
                  <a:gd name="T13" fmla="*/ 6 h 20"/>
                  <a:gd name="T14" fmla="*/ 5 w 29"/>
                  <a:gd name="T15" fmla="*/ 7 h 20"/>
                  <a:gd name="T16" fmla="*/ 4 w 29"/>
                  <a:gd name="T17" fmla="*/ 8 h 20"/>
                  <a:gd name="T18" fmla="*/ 4 w 29"/>
                  <a:gd name="T19" fmla="*/ 9 h 20"/>
                  <a:gd name="T20" fmla="*/ 16 w 29"/>
                  <a:gd name="T21" fmla="*/ 17 h 20"/>
                  <a:gd name="T22" fmla="*/ 26 w 29"/>
                  <a:gd name="T23" fmla="*/ 8 h 20"/>
                  <a:gd name="T24" fmla="*/ 24 w 29"/>
                  <a:gd name="T25" fmla="*/ 6 h 20"/>
                  <a:gd name="T26" fmla="*/ 27 w 29"/>
                  <a:gd name="T27" fmla="*/ 3 h 20"/>
                  <a:gd name="T28" fmla="*/ 25 w 29"/>
                  <a:gd name="T29" fmla="*/ 0 h 20"/>
                  <a:gd name="T30" fmla="*/ 27 w 29"/>
                  <a:gd name="T31" fmla="*/ 0 h 20"/>
                  <a:gd name="T32" fmla="*/ 29 w 29"/>
                  <a:gd name="T33" fmla="*/ 4 h 20"/>
                  <a:gd name="T34" fmla="*/ 26 w 29"/>
                  <a:gd name="T35" fmla="*/ 6 h 20"/>
                  <a:gd name="T36" fmla="*/ 28 w 29"/>
                  <a:gd name="T37" fmla="*/ 9 h 20"/>
                  <a:gd name="T38" fmla="*/ 17 w 29"/>
                  <a:gd name="T39" fmla="*/ 20 h 20"/>
                  <a:gd name="T40" fmla="*/ 1 w 29"/>
                  <a:gd name="T41" fmla="*/ 9 h 20"/>
                  <a:gd name="T42" fmla="*/ 4 w 29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" h="20">
                    <a:moveTo>
                      <a:pt x="4" y="6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16" y="17"/>
                    </a:lnTo>
                    <a:lnTo>
                      <a:pt x="26" y="8"/>
                    </a:lnTo>
                    <a:lnTo>
                      <a:pt x="24" y="6"/>
                    </a:lnTo>
                    <a:lnTo>
                      <a:pt x="27" y="3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4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17" y="20"/>
                    </a:lnTo>
                    <a:lnTo>
                      <a:pt x="1" y="9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22" name="Freeform 277"/>
              <p:cNvSpPr>
                <a:spLocks/>
              </p:cNvSpPr>
              <p:nvPr/>
            </p:nvSpPr>
            <p:spPr bwMode="auto">
              <a:xfrm>
                <a:off x="967" y="2718"/>
                <a:ext cx="14" cy="15"/>
              </a:xfrm>
              <a:custGeom>
                <a:avLst/>
                <a:gdLst>
                  <a:gd name="T0" fmla="*/ 14 w 14"/>
                  <a:gd name="T1" fmla="*/ 0 h 15"/>
                  <a:gd name="T2" fmla="*/ 0 w 14"/>
                  <a:gd name="T3" fmla="*/ 0 h 15"/>
                  <a:gd name="T4" fmla="*/ 8 w 14"/>
                  <a:gd name="T5" fmla="*/ 15 h 15"/>
                  <a:gd name="T6" fmla="*/ 14 w 14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5">
                    <a:moveTo>
                      <a:pt x="14" y="0"/>
                    </a:moveTo>
                    <a:lnTo>
                      <a:pt x="0" y="0"/>
                    </a:lnTo>
                    <a:lnTo>
                      <a:pt x="8" y="1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23" name="Freeform 278"/>
              <p:cNvSpPr>
                <a:spLocks/>
              </p:cNvSpPr>
              <p:nvPr/>
            </p:nvSpPr>
            <p:spPr bwMode="auto">
              <a:xfrm>
                <a:off x="971" y="2716"/>
                <a:ext cx="7" cy="18"/>
              </a:xfrm>
              <a:custGeom>
                <a:avLst/>
                <a:gdLst>
                  <a:gd name="T0" fmla="*/ 4 w 7"/>
                  <a:gd name="T1" fmla="*/ 18 h 18"/>
                  <a:gd name="T2" fmla="*/ 0 w 7"/>
                  <a:gd name="T3" fmla="*/ 11 h 18"/>
                  <a:gd name="T4" fmla="*/ 2 w 7"/>
                  <a:gd name="T5" fmla="*/ 4 h 18"/>
                  <a:gd name="T6" fmla="*/ 2 w 7"/>
                  <a:gd name="T7" fmla="*/ 4 h 18"/>
                  <a:gd name="T8" fmla="*/ 2 w 7"/>
                  <a:gd name="T9" fmla="*/ 4 h 18"/>
                  <a:gd name="T10" fmla="*/ 1 w 7"/>
                  <a:gd name="T11" fmla="*/ 3 h 18"/>
                  <a:gd name="T12" fmla="*/ 1 w 7"/>
                  <a:gd name="T13" fmla="*/ 2 h 18"/>
                  <a:gd name="T14" fmla="*/ 1 w 7"/>
                  <a:gd name="T15" fmla="*/ 2 h 18"/>
                  <a:gd name="T16" fmla="*/ 2 w 7"/>
                  <a:gd name="T17" fmla="*/ 1 h 18"/>
                  <a:gd name="T18" fmla="*/ 3 w 7"/>
                  <a:gd name="T19" fmla="*/ 0 h 18"/>
                  <a:gd name="T20" fmla="*/ 3 w 7"/>
                  <a:gd name="T21" fmla="*/ 0 h 18"/>
                  <a:gd name="T22" fmla="*/ 4 w 7"/>
                  <a:gd name="T23" fmla="*/ 0 h 18"/>
                  <a:gd name="T24" fmla="*/ 5 w 7"/>
                  <a:gd name="T25" fmla="*/ 1 h 18"/>
                  <a:gd name="T26" fmla="*/ 5 w 7"/>
                  <a:gd name="T27" fmla="*/ 2 h 18"/>
                  <a:gd name="T28" fmla="*/ 6 w 7"/>
                  <a:gd name="T29" fmla="*/ 2 h 18"/>
                  <a:gd name="T30" fmla="*/ 5 w 7"/>
                  <a:gd name="T31" fmla="*/ 3 h 18"/>
                  <a:gd name="T32" fmla="*/ 5 w 7"/>
                  <a:gd name="T33" fmla="*/ 4 h 18"/>
                  <a:gd name="T34" fmla="*/ 5 w 7"/>
                  <a:gd name="T35" fmla="*/ 4 h 18"/>
                  <a:gd name="T36" fmla="*/ 5 w 7"/>
                  <a:gd name="T37" fmla="*/ 4 h 18"/>
                  <a:gd name="T38" fmla="*/ 7 w 7"/>
                  <a:gd name="T39" fmla="*/ 11 h 18"/>
                  <a:gd name="T40" fmla="*/ 4 w 7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8">
                    <a:moveTo>
                      <a:pt x="4" y="18"/>
                    </a:moveTo>
                    <a:lnTo>
                      <a:pt x="0" y="11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11"/>
                    </a:lnTo>
                    <a:lnTo>
                      <a:pt x="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24" name="Freeform 279"/>
              <p:cNvSpPr>
                <a:spLocks/>
              </p:cNvSpPr>
              <p:nvPr/>
            </p:nvSpPr>
            <p:spPr bwMode="auto">
              <a:xfrm>
                <a:off x="974" y="2740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3 w 4"/>
                  <a:gd name="T5" fmla="*/ 3 h 4"/>
                  <a:gd name="T6" fmla="*/ 3 w 4"/>
                  <a:gd name="T7" fmla="*/ 3 h 4"/>
                  <a:gd name="T8" fmla="*/ 4 w 4"/>
                  <a:gd name="T9" fmla="*/ 2 h 4"/>
                  <a:gd name="T10" fmla="*/ 3 w 4"/>
                  <a:gd name="T11" fmla="*/ 1 h 4"/>
                  <a:gd name="T12" fmla="*/ 3 w 4"/>
                  <a:gd name="T13" fmla="*/ 1 h 4"/>
                  <a:gd name="T14" fmla="*/ 2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1 w 4"/>
                  <a:gd name="T21" fmla="*/ 1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1 w 4"/>
                  <a:gd name="T29" fmla="*/ 3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25" name="Freeform 280"/>
              <p:cNvSpPr>
                <a:spLocks/>
              </p:cNvSpPr>
              <p:nvPr/>
            </p:nvSpPr>
            <p:spPr bwMode="auto">
              <a:xfrm>
                <a:off x="974" y="2747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3 w 4"/>
                  <a:gd name="T5" fmla="*/ 3 h 4"/>
                  <a:gd name="T6" fmla="*/ 3 w 4"/>
                  <a:gd name="T7" fmla="*/ 3 h 4"/>
                  <a:gd name="T8" fmla="*/ 4 w 4"/>
                  <a:gd name="T9" fmla="*/ 2 h 4"/>
                  <a:gd name="T10" fmla="*/ 3 w 4"/>
                  <a:gd name="T11" fmla="*/ 1 h 4"/>
                  <a:gd name="T12" fmla="*/ 3 w 4"/>
                  <a:gd name="T13" fmla="*/ 1 h 4"/>
                  <a:gd name="T14" fmla="*/ 2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1 w 4"/>
                  <a:gd name="T21" fmla="*/ 1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1 w 4"/>
                  <a:gd name="T29" fmla="*/ 3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26" name="Freeform 281"/>
              <p:cNvSpPr>
                <a:spLocks/>
              </p:cNvSpPr>
              <p:nvPr/>
            </p:nvSpPr>
            <p:spPr bwMode="auto">
              <a:xfrm>
                <a:off x="978" y="2681"/>
                <a:ext cx="10" cy="14"/>
              </a:xfrm>
              <a:custGeom>
                <a:avLst/>
                <a:gdLst>
                  <a:gd name="T0" fmla="*/ 8 w 10"/>
                  <a:gd name="T1" fmla="*/ 12 h 14"/>
                  <a:gd name="T2" fmla="*/ 4 w 10"/>
                  <a:gd name="T3" fmla="*/ 4 h 14"/>
                  <a:gd name="T4" fmla="*/ 4 w 10"/>
                  <a:gd name="T5" fmla="*/ 0 h 14"/>
                  <a:gd name="T6" fmla="*/ 10 w 10"/>
                  <a:gd name="T7" fmla="*/ 14 h 14"/>
                  <a:gd name="T8" fmla="*/ 0 w 10"/>
                  <a:gd name="T9" fmla="*/ 13 h 14"/>
                  <a:gd name="T10" fmla="*/ 0 w 10"/>
                  <a:gd name="T11" fmla="*/ 12 h 14"/>
                  <a:gd name="T12" fmla="*/ 8 w 10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8" y="12"/>
                    </a:moveTo>
                    <a:lnTo>
                      <a:pt x="4" y="4"/>
                    </a:lnTo>
                    <a:lnTo>
                      <a:pt x="4" y="0"/>
                    </a:lnTo>
                    <a:lnTo>
                      <a:pt x="10" y="14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27" name="Freeform 282"/>
              <p:cNvSpPr>
                <a:spLocks/>
              </p:cNvSpPr>
              <p:nvPr/>
            </p:nvSpPr>
            <p:spPr bwMode="auto">
              <a:xfrm>
                <a:off x="987" y="2682"/>
                <a:ext cx="3" cy="5"/>
              </a:xfrm>
              <a:custGeom>
                <a:avLst/>
                <a:gdLst>
                  <a:gd name="T0" fmla="*/ 0 w 3"/>
                  <a:gd name="T1" fmla="*/ 5 h 5"/>
                  <a:gd name="T2" fmla="*/ 0 w 3"/>
                  <a:gd name="T3" fmla="*/ 5 h 5"/>
                  <a:gd name="T4" fmla="*/ 0 w 3"/>
                  <a:gd name="T5" fmla="*/ 4 h 5"/>
                  <a:gd name="T6" fmla="*/ 0 w 3"/>
                  <a:gd name="T7" fmla="*/ 3 h 5"/>
                  <a:gd name="T8" fmla="*/ 0 w 3"/>
                  <a:gd name="T9" fmla="*/ 2 h 5"/>
                  <a:gd name="T10" fmla="*/ 0 w 3"/>
                  <a:gd name="T11" fmla="*/ 1 h 5"/>
                  <a:gd name="T12" fmla="*/ 1 w 3"/>
                  <a:gd name="T13" fmla="*/ 0 h 5"/>
                  <a:gd name="T14" fmla="*/ 2 w 3"/>
                  <a:gd name="T15" fmla="*/ 0 h 5"/>
                  <a:gd name="T16" fmla="*/ 3 w 3"/>
                  <a:gd name="T17" fmla="*/ 0 h 5"/>
                  <a:gd name="T18" fmla="*/ 3 w 3"/>
                  <a:gd name="T19" fmla="*/ 0 h 5"/>
                  <a:gd name="T20" fmla="*/ 3 w 3"/>
                  <a:gd name="T21" fmla="*/ 1 h 5"/>
                  <a:gd name="T22" fmla="*/ 3 w 3"/>
                  <a:gd name="T23" fmla="*/ 2 h 5"/>
                  <a:gd name="T24" fmla="*/ 3 w 3"/>
                  <a:gd name="T25" fmla="*/ 3 h 5"/>
                  <a:gd name="T26" fmla="*/ 2 w 3"/>
                  <a:gd name="T27" fmla="*/ 4 h 5"/>
                  <a:gd name="T28" fmla="*/ 2 w 3"/>
                  <a:gd name="T29" fmla="*/ 5 h 5"/>
                  <a:gd name="T30" fmla="*/ 1 w 3"/>
                  <a:gd name="T31" fmla="*/ 5 h 5"/>
                  <a:gd name="T32" fmla="*/ 0 w 3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28" name="Freeform 283"/>
              <p:cNvSpPr>
                <a:spLocks/>
              </p:cNvSpPr>
              <p:nvPr/>
            </p:nvSpPr>
            <p:spPr bwMode="auto">
              <a:xfrm>
                <a:off x="975" y="2680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1 w 4"/>
                  <a:gd name="T3" fmla="*/ 5 h 6"/>
                  <a:gd name="T4" fmla="*/ 0 w 4"/>
                  <a:gd name="T5" fmla="*/ 4 h 6"/>
                  <a:gd name="T6" fmla="*/ 0 w 4"/>
                  <a:gd name="T7" fmla="*/ 3 h 6"/>
                  <a:gd name="T8" fmla="*/ 1 w 4"/>
                  <a:gd name="T9" fmla="*/ 2 h 6"/>
                  <a:gd name="T10" fmla="*/ 1 w 4"/>
                  <a:gd name="T11" fmla="*/ 1 h 6"/>
                  <a:gd name="T12" fmla="*/ 2 w 4"/>
                  <a:gd name="T13" fmla="*/ 0 h 6"/>
                  <a:gd name="T14" fmla="*/ 3 w 4"/>
                  <a:gd name="T15" fmla="*/ 0 h 6"/>
                  <a:gd name="T16" fmla="*/ 3 w 4"/>
                  <a:gd name="T17" fmla="*/ 0 h 6"/>
                  <a:gd name="T18" fmla="*/ 4 w 4"/>
                  <a:gd name="T19" fmla="*/ 0 h 6"/>
                  <a:gd name="T20" fmla="*/ 4 w 4"/>
                  <a:gd name="T21" fmla="*/ 1 h 6"/>
                  <a:gd name="T22" fmla="*/ 4 w 4"/>
                  <a:gd name="T23" fmla="*/ 2 h 6"/>
                  <a:gd name="T24" fmla="*/ 4 w 4"/>
                  <a:gd name="T25" fmla="*/ 3 h 6"/>
                  <a:gd name="T26" fmla="*/ 3 w 4"/>
                  <a:gd name="T27" fmla="*/ 4 h 6"/>
                  <a:gd name="T28" fmla="*/ 3 w 4"/>
                  <a:gd name="T29" fmla="*/ 5 h 6"/>
                  <a:gd name="T30" fmla="*/ 2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1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29" name="Freeform 284"/>
              <p:cNvSpPr>
                <a:spLocks/>
              </p:cNvSpPr>
              <p:nvPr/>
            </p:nvSpPr>
            <p:spPr bwMode="auto">
              <a:xfrm>
                <a:off x="1085" y="2681"/>
                <a:ext cx="10" cy="14"/>
              </a:xfrm>
              <a:custGeom>
                <a:avLst/>
                <a:gdLst>
                  <a:gd name="T0" fmla="*/ 2 w 10"/>
                  <a:gd name="T1" fmla="*/ 12 h 14"/>
                  <a:gd name="T2" fmla="*/ 7 w 10"/>
                  <a:gd name="T3" fmla="*/ 3 h 14"/>
                  <a:gd name="T4" fmla="*/ 7 w 10"/>
                  <a:gd name="T5" fmla="*/ 0 h 14"/>
                  <a:gd name="T6" fmla="*/ 0 w 10"/>
                  <a:gd name="T7" fmla="*/ 14 h 14"/>
                  <a:gd name="T8" fmla="*/ 10 w 10"/>
                  <a:gd name="T9" fmla="*/ 14 h 14"/>
                  <a:gd name="T10" fmla="*/ 10 w 10"/>
                  <a:gd name="T11" fmla="*/ 12 h 14"/>
                  <a:gd name="T12" fmla="*/ 2 w 10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2" y="12"/>
                    </a:moveTo>
                    <a:lnTo>
                      <a:pt x="7" y="3"/>
                    </a:lnTo>
                    <a:lnTo>
                      <a:pt x="7" y="0"/>
                    </a:lnTo>
                    <a:lnTo>
                      <a:pt x="0" y="14"/>
                    </a:lnTo>
                    <a:lnTo>
                      <a:pt x="10" y="14"/>
                    </a:lnTo>
                    <a:lnTo>
                      <a:pt x="10" y="12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30" name="Freeform 285"/>
              <p:cNvSpPr>
                <a:spLocks/>
              </p:cNvSpPr>
              <p:nvPr/>
            </p:nvSpPr>
            <p:spPr bwMode="auto">
              <a:xfrm>
                <a:off x="1083" y="2681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2 w 4"/>
                  <a:gd name="T3" fmla="*/ 5 h 5"/>
                  <a:gd name="T4" fmla="*/ 3 w 4"/>
                  <a:gd name="T5" fmla="*/ 5 h 5"/>
                  <a:gd name="T6" fmla="*/ 3 w 4"/>
                  <a:gd name="T7" fmla="*/ 4 h 5"/>
                  <a:gd name="T8" fmla="*/ 4 w 4"/>
                  <a:gd name="T9" fmla="*/ 3 h 5"/>
                  <a:gd name="T10" fmla="*/ 4 w 4"/>
                  <a:gd name="T11" fmla="*/ 2 h 5"/>
                  <a:gd name="T12" fmla="*/ 3 w 4"/>
                  <a:gd name="T13" fmla="*/ 1 h 5"/>
                  <a:gd name="T14" fmla="*/ 3 w 4"/>
                  <a:gd name="T15" fmla="*/ 0 h 5"/>
                  <a:gd name="T16" fmla="*/ 2 w 4"/>
                  <a:gd name="T17" fmla="*/ 0 h 5"/>
                  <a:gd name="T18" fmla="*/ 2 w 4"/>
                  <a:gd name="T19" fmla="*/ 0 h 5"/>
                  <a:gd name="T20" fmla="*/ 1 w 4"/>
                  <a:gd name="T21" fmla="*/ 0 h 5"/>
                  <a:gd name="T22" fmla="*/ 1 w 4"/>
                  <a:gd name="T23" fmla="*/ 1 h 5"/>
                  <a:gd name="T24" fmla="*/ 0 w 4"/>
                  <a:gd name="T25" fmla="*/ 2 h 5"/>
                  <a:gd name="T26" fmla="*/ 0 w 4"/>
                  <a:gd name="T27" fmla="*/ 3 h 5"/>
                  <a:gd name="T28" fmla="*/ 1 w 4"/>
                  <a:gd name="T29" fmla="*/ 4 h 5"/>
                  <a:gd name="T30" fmla="*/ 1 w 4"/>
                  <a:gd name="T31" fmla="*/ 5 h 5"/>
                  <a:gd name="T32" fmla="*/ 2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31" name="Freeform 286"/>
              <p:cNvSpPr>
                <a:spLocks/>
              </p:cNvSpPr>
              <p:nvPr/>
            </p:nvSpPr>
            <p:spPr bwMode="auto">
              <a:xfrm>
                <a:off x="1096" y="2681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2 w 4"/>
                  <a:gd name="T3" fmla="*/ 6 h 6"/>
                  <a:gd name="T4" fmla="*/ 3 w 4"/>
                  <a:gd name="T5" fmla="*/ 5 h 6"/>
                  <a:gd name="T6" fmla="*/ 3 w 4"/>
                  <a:gd name="T7" fmla="*/ 4 h 6"/>
                  <a:gd name="T8" fmla="*/ 4 w 4"/>
                  <a:gd name="T9" fmla="*/ 3 h 6"/>
                  <a:gd name="T10" fmla="*/ 4 w 4"/>
                  <a:gd name="T11" fmla="*/ 2 h 6"/>
                  <a:gd name="T12" fmla="*/ 3 w 4"/>
                  <a:gd name="T13" fmla="*/ 1 h 6"/>
                  <a:gd name="T14" fmla="*/ 3 w 4"/>
                  <a:gd name="T15" fmla="*/ 0 h 6"/>
                  <a:gd name="T16" fmla="*/ 2 w 4"/>
                  <a:gd name="T17" fmla="*/ 0 h 6"/>
                  <a:gd name="T18" fmla="*/ 1 w 4"/>
                  <a:gd name="T19" fmla="*/ 0 h 6"/>
                  <a:gd name="T20" fmla="*/ 1 w 4"/>
                  <a:gd name="T21" fmla="*/ 0 h 6"/>
                  <a:gd name="T22" fmla="*/ 0 w 4"/>
                  <a:gd name="T23" fmla="*/ 1 h 6"/>
                  <a:gd name="T24" fmla="*/ 0 w 4"/>
                  <a:gd name="T25" fmla="*/ 3 h 6"/>
                  <a:gd name="T26" fmla="*/ 0 w 4"/>
                  <a:gd name="T27" fmla="*/ 4 h 6"/>
                  <a:gd name="T28" fmla="*/ 0 w 4"/>
                  <a:gd name="T29" fmla="*/ 5 h 6"/>
                  <a:gd name="T30" fmla="*/ 1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2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</p:grpSp>
        <p:grpSp>
          <p:nvGrpSpPr>
            <p:cNvPr id="24" name="Group 341"/>
            <p:cNvGrpSpPr>
              <a:grpSpLocks/>
            </p:cNvGrpSpPr>
            <p:nvPr/>
          </p:nvGrpSpPr>
          <p:grpSpPr bwMode="auto">
            <a:xfrm>
              <a:off x="1028462" y="3388662"/>
              <a:ext cx="267777" cy="243205"/>
              <a:chOff x="1221" y="2648"/>
              <a:chExt cx="191" cy="171"/>
            </a:xfrm>
          </p:grpSpPr>
          <p:sp>
            <p:nvSpPr>
              <p:cNvPr id="32" name="Freeform 288"/>
              <p:cNvSpPr>
                <a:spLocks/>
              </p:cNvSpPr>
              <p:nvPr/>
            </p:nvSpPr>
            <p:spPr bwMode="auto">
              <a:xfrm>
                <a:off x="1384" y="2689"/>
                <a:ext cx="15" cy="17"/>
              </a:xfrm>
              <a:custGeom>
                <a:avLst/>
                <a:gdLst>
                  <a:gd name="T0" fmla="*/ 8 w 15"/>
                  <a:gd name="T1" fmla="*/ 17 h 17"/>
                  <a:gd name="T2" fmla="*/ 9 w 15"/>
                  <a:gd name="T3" fmla="*/ 17 h 17"/>
                  <a:gd name="T4" fmla="*/ 11 w 15"/>
                  <a:gd name="T5" fmla="*/ 16 h 17"/>
                  <a:gd name="T6" fmla="*/ 12 w 15"/>
                  <a:gd name="T7" fmla="*/ 16 h 17"/>
                  <a:gd name="T8" fmla="*/ 13 w 15"/>
                  <a:gd name="T9" fmla="*/ 14 h 17"/>
                  <a:gd name="T10" fmla="*/ 14 w 15"/>
                  <a:gd name="T11" fmla="*/ 13 h 17"/>
                  <a:gd name="T12" fmla="*/ 15 w 15"/>
                  <a:gd name="T13" fmla="*/ 12 h 17"/>
                  <a:gd name="T14" fmla="*/ 15 w 15"/>
                  <a:gd name="T15" fmla="*/ 10 h 17"/>
                  <a:gd name="T16" fmla="*/ 15 w 15"/>
                  <a:gd name="T17" fmla="*/ 8 h 17"/>
                  <a:gd name="T18" fmla="*/ 15 w 15"/>
                  <a:gd name="T19" fmla="*/ 7 h 17"/>
                  <a:gd name="T20" fmla="*/ 15 w 15"/>
                  <a:gd name="T21" fmla="*/ 5 h 17"/>
                  <a:gd name="T22" fmla="*/ 14 w 15"/>
                  <a:gd name="T23" fmla="*/ 4 h 17"/>
                  <a:gd name="T24" fmla="*/ 13 w 15"/>
                  <a:gd name="T25" fmla="*/ 3 h 17"/>
                  <a:gd name="T26" fmla="*/ 12 w 15"/>
                  <a:gd name="T27" fmla="*/ 2 h 17"/>
                  <a:gd name="T28" fmla="*/ 11 w 15"/>
                  <a:gd name="T29" fmla="*/ 1 h 17"/>
                  <a:gd name="T30" fmla="*/ 9 w 15"/>
                  <a:gd name="T31" fmla="*/ 0 h 17"/>
                  <a:gd name="T32" fmla="*/ 8 w 15"/>
                  <a:gd name="T33" fmla="*/ 0 h 17"/>
                  <a:gd name="T34" fmla="*/ 6 w 15"/>
                  <a:gd name="T35" fmla="*/ 0 h 17"/>
                  <a:gd name="T36" fmla="*/ 4 w 15"/>
                  <a:gd name="T37" fmla="*/ 1 h 17"/>
                  <a:gd name="T38" fmla="*/ 3 w 15"/>
                  <a:gd name="T39" fmla="*/ 2 h 17"/>
                  <a:gd name="T40" fmla="*/ 2 w 15"/>
                  <a:gd name="T41" fmla="*/ 3 h 17"/>
                  <a:gd name="T42" fmla="*/ 1 w 15"/>
                  <a:gd name="T43" fmla="*/ 4 h 17"/>
                  <a:gd name="T44" fmla="*/ 0 w 15"/>
                  <a:gd name="T45" fmla="*/ 5 h 17"/>
                  <a:gd name="T46" fmla="*/ 0 w 15"/>
                  <a:gd name="T47" fmla="*/ 7 h 17"/>
                  <a:gd name="T48" fmla="*/ 0 w 15"/>
                  <a:gd name="T49" fmla="*/ 8 h 17"/>
                  <a:gd name="T50" fmla="*/ 0 w 15"/>
                  <a:gd name="T51" fmla="*/ 10 h 17"/>
                  <a:gd name="T52" fmla="*/ 0 w 15"/>
                  <a:gd name="T53" fmla="*/ 12 h 17"/>
                  <a:gd name="T54" fmla="*/ 1 w 15"/>
                  <a:gd name="T55" fmla="*/ 13 h 17"/>
                  <a:gd name="T56" fmla="*/ 2 w 15"/>
                  <a:gd name="T57" fmla="*/ 14 h 17"/>
                  <a:gd name="T58" fmla="*/ 3 w 15"/>
                  <a:gd name="T59" fmla="*/ 16 h 17"/>
                  <a:gd name="T60" fmla="*/ 4 w 15"/>
                  <a:gd name="T61" fmla="*/ 16 h 17"/>
                  <a:gd name="T62" fmla="*/ 6 w 15"/>
                  <a:gd name="T63" fmla="*/ 17 h 17"/>
                  <a:gd name="T64" fmla="*/ 8 w 15"/>
                  <a:gd name="T6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7">
                    <a:moveTo>
                      <a:pt x="8" y="17"/>
                    </a:moveTo>
                    <a:lnTo>
                      <a:pt x="9" y="17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13" y="14"/>
                    </a:lnTo>
                    <a:lnTo>
                      <a:pt x="14" y="13"/>
                    </a:lnTo>
                    <a:lnTo>
                      <a:pt x="15" y="12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5" y="7"/>
                    </a:lnTo>
                    <a:lnTo>
                      <a:pt x="15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3" y="16"/>
                    </a:lnTo>
                    <a:lnTo>
                      <a:pt x="4" y="16"/>
                    </a:lnTo>
                    <a:lnTo>
                      <a:pt x="6" y="17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3" name="Freeform 289"/>
              <p:cNvSpPr>
                <a:spLocks/>
              </p:cNvSpPr>
              <p:nvPr/>
            </p:nvSpPr>
            <p:spPr bwMode="auto">
              <a:xfrm>
                <a:off x="1231" y="2651"/>
                <a:ext cx="86" cy="11"/>
              </a:xfrm>
              <a:custGeom>
                <a:avLst/>
                <a:gdLst>
                  <a:gd name="T0" fmla="*/ 86 w 86"/>
                  <a:gd name="T1" fmla="*/ 9 h 11"/>
                  <a:gd name="T2" fmla="*/ 43 w 86"/>
                  <a:gd name="T3" fmla="*/ 0 h 11"/>
                  <a:gd name="T4" fmla="*/ 0 w 86"/>
                  <a:gd name="T5" fmla="*/ 9 h 11"/>
                  <a:gd name="T6" fmla="*/ 0 w 86"/>
                  <a:gd name="T7" fmla="*/ 11 h 11"/>
                  <a:gd name="T8" fmla="*/ 43 w 86"/>
                  <a:gd name="T9" fmla="*/ 1 h 11"/>
                  <a:gd name="T10" fmla="*/ 86 w 86"/>
                  <a:gd name="T11" fmla="*/ 11 h 11"/>
                  <a:gd name="T12" fmla="*/ 86 w 86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11">
                    <a:moveTo>
                      <a:pt x="86" y="9"/>
                    </a:moveTo>
                    <a:lnTo>
                      <a:pt x="43" y="0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43" y="1"/>
                    </a:lnTo>
                    <a:lnTo>
                      <a:pt x="86" y="11"/>
                    </a:lnTo>
                    <a:lnTo>
                      <a:pt x="86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4" name="Rectangle 290"/>
              <p:cNvSpPr>
                <a:spLocks noChangeArrowheads="1"/>
              </p:cNvSpPr>
              <p:nvPr/>
            </p:nvSpPr>
            <p:spPr bwMode="auto">
              <a:xfrm>
                <a:off x="1225" y="2666"/>
                <a:ext cx="101" cy="10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5" name="Rectangle 291"/>
              <p:cNvSpPr>
                <a:spLocks noChangeArrowheads="1"/>
              </p:cNvSpPr>
              <p:nvPr/>
            </p:nvSpPr>
            <p:spPr bwMode="auto">
              <a:xfrm>
                <a:off x="1227" y="2669"/>
                <a:ext cx="97" cy="10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6" name="Rectangle 292"/>
              <p:cNvSpPr>
                <a:spLocks noChangeArrowheads="1"/>
              </p:cNvSpPr>
              <p:nvPr/>
            </p:nvSpPr>
            <p:spPr bwMode="auto">
              <a:xfrm>
                <a:off x="1237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7" name="Rectangle 293"/>
              <p:cNvSpPr>
                <a:spLocks noChangeArrowheads="1"/>
              </p:cNvSpPr>
              <p:nvPr/>
            </p:nvSpPr>
            <p:spPr bwMode="auto">
              <a:xfrm>
                <a:off x="1260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8" name="Rectangle 294"/>
              <p:cNvSpPr>
                <a:spLocks noChangeArrowheads="1"/>
              </p:cNvSpPr>
              <p:nvPr/>
            </p:nvSpPr>
            <p:spPr bwMode="auto">
              <a:xfrm>
                <a:off x="1284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9" name="Rectangle 295"/>
              <p:cNvSpPr>
                <a:spLocks noChangeArrowheads="1"/>
              </p:cNvSpPr>
              <p:nvPr/>
            </p:nvSpPr>
            <p:spPr bwMode="auto">
              <a:xfrm>
                <a:off x="1308" y="2765"/>
                <a:ext cx="13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0" name="Rectangle 296"/>
              <p:cNvSpPr>
                <a:spLocks noChangeArrowheads="1"/>
              </p:cNvSpPr>
              <p:nvPr/>
            </p:nvSpPr>
            <p:spPr bwMode="auto">
              <a:xfrm>
                <a:off x="1237" y="2760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1" name="Rectangle 297"/>
              <p:cNvSpPr>
                <a:spLocks noChangeArrowheads="1"/>
              </p:cNvSpPr>
              <p:nvPr/>
            </p:nvSpPr>
            <p:spPr bwMode="auto">
              <a:xfrm>
                <a:off x="1230" y="2758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2" name="Rectangle 298"/>
              <p:cNvSpPr>
                <a:spLocks noChangeArrowheads="1"/>
              </p:cNvSpPr>
              <p:nvPr/>
            </p:nvSpPr>
            <p:spPr bwMode="auto">
              <a:xfrm>
                <a:off x="1237" y="2735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3" name="Rectangle 299"/>
              <p:cNvSpPr>
                <a:spLocks noChangeArrowheads="1"/>
              </p:cNvSpPr>
              <p:nvPr/>
            </p:nvSpPr>
            <p:spPr bwMode="auto">
              <a:xfrm>
                <a:off x="1230" y="2733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4" name="Rectangle 300"/>
              <p:cNvSpPr>
                <a:spLocks noChangeArrowheads="1"/>
              </p:cNvSpPr>
              <p:nvPr/>
            </p:nvSpPr>
            <p:spPr bwMode="auto">
              <a:xfrm>
                <a:off x="1237" y="2710"/>
                <a:ext cx="84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5" name="Rectangle 301"/>
              <p:cNvSpPr>
                <a:spLocks noChangeArrowheads="1"/>
              </p:cNvSpPr>
              <p:nvPr/>
            </p:nvSpPr>
            <p:spPr bwMode="auto">
              <a:xfrm>
                <a:off x="1230" y="2708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6" name="Rectangle 302"/>
              <p:cNvSpPr>
                <a:spLocks noChangeArrowheads="1"/>
              </p:cNvSpPr>
              <p:nvPr/>
            </p:nvSpPr>
            <p:spPr bwMode="auto">
              <a:xfrm>
                <a:off x="1237" y="2686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7" name="Rectangle 303"/>
              <p:cNvSpPr>
                <a:spLocks noChangeArrowheads="1"/>
              </p:cNvSpPr>
              <p:nvPr/>
            </p:nvSpPr>
            <p:spPr bwMode="auto">
              <a:xfrm>
                <a:off x="1230" y="2684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8" name="Rectangle 304"/>
              <p:cNvSpPr>
                <a:spLocks noChangeArrowheads="1"/>
              </p:cNvSpPr>
              <p:nvPr/>
            </p:nvSpPr>
            <p:spPr bwMode="auto">
              <a:xfrm>
                <a:off x="1240" y="2698"/>
                <a:ext cx="8" cy="6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9" name="Rectangle 305"/>
              <p:cNvSpPr>
                <a:spLocks noChangeArrowheads="1"/>
              </p:cNvSpPr>
              <p:nvPr/>
            </p:nvSpPr>
            <p:spPr bwMode="auto">
              <a:xfrm>
                <a:off x="1241" y="2700"/>
                <a:ext cx="5" cy="59"/>
              </a:xfrm>
              <a:prstGeom prst="rect">
                <a:avLst/>
              </a:prstGeom>
              <a:solidFill>
                <a:srgbClr val="FF2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0" name="Rectangle 306"/>
              <p:cNvSpPr>
                <a:spLocks noChangeArrowheads="1"/>
              </p:cNvSpPr>
              <p:nvPr/>
            </p:nvSpPr>
            <p:spPr bwMode="auto">
              <a:xfrm>
                <a:off x="1263" y="2718"/>
                <a:ext cx="9" cy="4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1" name="Rectangle 307"/>
              <p:cNvSpPr>
                <a:spLocks noChangeArrowheads="1"/>
              </p:cNvSpPr>
              <p:nvPr/>
            </p:nvSpPr>
            <p:spPr bwMode="auto">
              <a:xfrm>
                <a:off x="1265" y="2721"/>
                <a:ext cx="5" cy="38"/>
              </a:xfrm>
              <a:prstGeom prst="rect">
                <a:avLst/>
              </a:prstGeom>
              <a:solidFill>
                <a:srgbClr val="B2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2" name="Rectangle 308"/>
              <p:cNvSpPr>
                <a:spLocks noChangeArrowheads="1"/>
              </p:cNvSpPr>
              <p:nvPr/>
            </p:nvSpPr>
            <p:spPr bwMode="auto">
              <a:xfrm>
                <a:off x="1286" y="2729"/>
                <a:ext cx="9" cy="3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3" name="Rectangle 309"/>
              <p:cNvSpPr>
                <a:spLocks noChangeArrowheads="1"/>
              </p:cNvSpPr>
              <p:nvPr/>
            </p:nvSpPr>
            <p:spPr bwMode="auto">
              <a:xfrm>
                <a:off x="1288" y="2732"/>
                <a:ext cx="5" cy="27"/>
              </a:xfrm>
              <a:prstGeom prst="rect">
                <a:avLst/>
              </a:prstGeom>
              <a:solidFill>
                <a:srgbClr val="FFAF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4" name="Rectangle 310"/>
              <p:cNvSpPr>
                <a:spLocks noChangeArrowheads="1"/>
              </p:cNvSpPr>
              <p:nvPr/>
            </p:nvSpPr>
            <p:spPr bwMode="auto">
              <a:xfrm>
                <a:off x="1310" y="2690"/>
                <a:ext cx="9" cy="7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5" name="Rectangle 311"/>
              <p:cNvSpPr>
                <a:spLocks noChangeArrowheads="1"/>
              </p:cNvSpPr>
              <p:nvPr/>
            </p:nvSpPr>
            <p:spPr bwMode="auto">
              <a:xfrm>
                <a:off x="1312" y="2692"/>
                <a:ext cx="5" cy="67"/>
              </a:xfrm>
              <a:prstGeom prst="rect">
                <a:avLst/>
              </a:prstGeom>
              <a:solidFill>
                <a:srgbClr val="FF6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6" name="Rectangle 312"/>
              <p:cNvSpPr>
                <a:spLocks noChangeArrowheads="1"/>
              </p:cNvSpPr>
              <p:nvPr/>
            </p:nvSpPr>
            <p:spPr bwMode="auto">
              <a:xfrm>
                <a:off x="1222" y="2773"/>
                <a:ext cx="108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7" name="Rectangle 313"/>
              <p:cNvSpPr>
                <a:spLocks noChangeArrowheads="1"/>
              </p:cNvSpPr>
              <p:nvPr/>
            </p:nvSpPr>
            <p:spPr bwMode="auto">
              <a:xfrm>
                <a:off x="1224" y="2775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8" name="Rectangle 314"/>
              <p:cNvSpPr>
                <a:spLocks noChangeArrowheads="1"/>
              </p:cNvSpPr>
              <p:nvPr/>
            </p:nvSpPr>
            <p:spPr bwMode="auto">
              <a:xfrm>
                <a:off x="1221" y="2660"/>
                <a:ext cx="109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9" name="Rectangle 315"/>
              <p:cNvSpPr>
                <a:spLocks noChangeArrowheads="1"/>
              </p:cNvSpPr>
              <p:nvPr/>
            </p:nvSpPr>
            <p:spPr bwMode="auto">
              <a:xfrm>
                <a:off x="1223" y="2662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0" name="Freeform 316"/>
              <p:cNvSpPr>
                <a:spLocks/>
              </p:cNvSpPr>
              <p:nvPr/>
            </p:nvSpPr>
            <p:spPr bwMode="auto">
              <a:xfrm>
                <a:off x="1270" y="2648"/>
                <a:ext cx="7" cy="7"/>
              </a:xfrm>
              <a:custGeom>
                <a:avLst/>
                <a:gdLst>
                  <a:gd name="T0" fmla="*/ 4 w 7"/>
                  <a:gd name="T1" fmla="*/ 7 h 7"/>
                  <a:gd name="T2" fmla="*/ 5 w 7"/>
                  <a:gd name="T3" fmla="*/ 7 h 7"/>
                  <a:gd name="T4" fmla="*/ 5 w 7"/>
                  <a:gd name="T5" fmla="*/ 7 h 7"/>
                  <a:gd name="T6" fmla="*/ 6 w 7"/>
                  <a:gd name="T7" fmla="*/ 7 h 7"/>
                  <a:gd name="T8" fmla="*/ 6 w 7"/>
                  <a:gd name="T9" fmla="*/ 6 h 7"/>
                  <a:gd name="T10" fmla="*/ 7 w 7"/>
                  <a:gd name="T11" fmla="*/ 6 h 7"/>
                  <a:gd name="T12" fmla="*/ 7 w 7"/>
                  <a:gd name="T13" fmla="*/ 5 h 7"/>
                  <a:gd name="T14" fmla="*/ 7 w 7"/>
                  <a:gd name="T15" fmla="*/ 4 h 7"/>
                  <a:gd name="T16" fmla="*/ 7 w 7"/>
                  <a:gd name="T17" fmla="*/ 4 h 7"/>
                  <a:gd name="T18" fmla="*/ 7 w 7"/>
                  <a:gd name="T19" fmla="*/ 3 h 7"/>
                  <a:gd name="T20" fmla="*/ 7 w 7"/>
                  <a:gd name="T21" fmla="*/ 2 h 7"/>
                  <a:gd name="T22" fmla="*/ 7 w 7"/>
                  <a:gd name="T23" fmla="*/ 2 h 7"/>
                  <a:gd name="T24" fmla="*/ 6 w 7"/>
                  <a:gd name="T25" fmla="*/ 1 h 7"/>
                  <a:gd name="T26" fmla="*/ 6 w 7"/>
                  <a:gd name="T27" fmla="*/ 1 h 7"/>
                  <a:gd name="T28" fmla="*/ 5 w 7"/>
                  <a:gd name="T29" fmla="*/ 1 h 7"/>
                  <a:gd name="T30" fmla="*/ 5 w 7"/>
                  <a:gd name="T31" fmla="*/ 0 h 7"/>
                  <a:gd name="T32" fmla="*/ 4 w 7"/>
                  <a:gd name="T33" fmla="*/ 0 h 7"/>
                  <a:gd name="T34" fmla="*/ 3 w 7"/>
                  <a:gd name="T35" fmla="*/ 0 h 7"/>
                  <a:gd name="T36" fmla="*/ 2 w 7"/>
                  <a:gd name="T37" fmla="*/ 1 h 7"/>
                  <a:gd name="T38" fmla="*/ 2 w 7"/>
                  <a:gd name="T39" fmla="*/ 1 h 7"/>
                  <a:gd name="T40" fmla="*/ 1 w 7"/>
                  <a:gd name="T41" fmla="*/ 1 h 7"/>
                  <a:gd name="T42" fmla="*/ 1 w 7"/>
                  <a:gd name="T43" fmla="*/ 2 h 7"/>
                  <a:gd name="T44" fmla="*/ 1 w 7"/>
                  <a:gd name="T45" fmla="*/ 2 h 7"/>
                  <a:gd name="T46" fmla="*/ 0 w 7"/>
                  <a:gd name="T47" fmla="*/ 3 h 7"/>
                  <a:gd name="T48" fmla="*/ 0 w 7"/>
                  <a:gd name="T49" fmla="*/ 4 h 7"/>
                  <a:gd name="T50" fmla="*/ 0 w 7"/>
                  <a:gd name="T51" fmla="*/ 4 h 7"/>
                  <a:gd name="T52" fmla="*/ 1 w 7"/>
                  <a:gd name="T53" fmla="*/ 5 h 7"/>
                  <a:gd name="T54" fmla="*/ 1 w 7"/>
                  <a:gd name="T55" fmla="*/ 6 h 7"/>
                  <a:gd name="T56" fmla="*/ 1 w 7"/>
                  <a:gd name="T57" fmla="*/ 6 h 7"/>
                  <a:gd name="T58" fmla="*/ 2 w 7"/>
                  <a:gd name="T59" fmla="*/ 7 h 7"/>
                  <a:gd name="T60" fmla="*/ 2 w 7"/>
                  <a:gd name="T61" fmla="*/ 7 h 7"/>
                  <a:gd name="T62" fmla="*/ 3 w 7"/>
                  <a:gd name="T63" fmla="*/ 7 h 7"/>
                  <a:gd name="T64" fmla="*/ 4 w 7"/>
                  <a:gd name="T6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1" name="Freeform 317"/>
              <p:cNvSpPr>
                <a:spLocks/>
              </p:cNvSpPr>
              <p:nvPr/>
            </p:nvSpPr>
            <p:spPr bwMode="auto">
              <a:xfrm>
                <a:off x="1271" y="2649"/>
                <a:ext cx="5" cy="5"/>
              </a:xfrm>
              <a:custGeom>
                <a:avLst/>
                <a:gdLst>
                  <a:gd name="T0" fmla="*/ 3 w 5"/>
                  <a:gd name="T1" fmla="*/ 5 h 5"/>
                  <a:gd name="T2" fmla="*/ 4 w 5"/>
                  <a:gd name="T3" fmla="*/ 5 h 5"/>
                  <a:gd name="T4" fmla="*/ 4 w 5"/>
                  <a:gd name="T5" fmla="*/ 4 h 5"/>
                  <a:gd name="T6" fmla="*/ 5 w 5"/>
                  <a:gd name="T7" fmla="*/ 4 h 5"/>
                  <a:gd name="T8" fmla="*/ 5 w 5"/>
                  <a:gd name="T9" fmla="*/ 3 h 5"/>
                  <a:gd name="T10" fmla="*/ 5 w 5"/>
                  <a:gd name="T11" fmla="*/ 2 h 5"/>
                  <a:gd name="T12" fmla="*/ 4 w 5"/>
                  <a:gd name="T13" fmla="*/ 1 h 5"/>
                  <a:gd name="T14" fmla="*/ 4 w 5"/>
                  <a:gd name="T15" fmla="*/ 1 h 5"/>
                  <a:gd name="T16" fmla="*/ 3 w 5"/>
                  <a:gd name="T17" fmla="*/ 0 h 5"/>
                  <a:gd name="T18" fmla="*/ 2 w 5"/>
                  <a:gd name="T19" fmla="*/ 1 h 5"/>
                  <a:gd name="T20" fmla="*/ 1 w 5"/>
                  <a:gd name="T21" fmla="*/ 1 h 5"/>
                  <a:gd name="T22" fmla="*/ 1 w 5"/>
                  <a:gd name="T23" fmla="*/ 2 h 5"/>
                  <a:gd name="T24" fmla="*/ 0 w 5"/>
                  <a:gd name="T25" fmla="*/ 3 h 5"/>
                  <a:gd name="T26" fmla="*/ 1 w 5"/>
                  <a:gd name="T27" fmla="*/ 4 h 5"/>
                  <a:gd name="T28" fmla="*/ 1 w 5"/>
                  <a:gd name="T29" fmla="*/ 4 h 5"/>
                  <a:gd name="T30" fmla="*/ 2 w 5"/>
                  <a:gd name="T31" fmla="*/ 5 h 5"/>
                  <a:gd name="T32" fmla="*/ 3 w 5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lnTo>
                      <a:pt x="4" y="5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2" name="Freeform 318"/>
              <p:cNvSpPr>
                <a:spLocks/>
              </p:cNvSpPr>
              <p:nvPr/>
            </p:nvSpPr>
            <p:spPr bwMode="auto">
              <a:xfrm>
                <a:off x="1322" y="2712"/>
                <a:ext cx="90" cy="107"/>
              </a:xfrm>
              <a:custGeom>
                <a:avLst/>
                <a:gdLst>
                  <a:gd name="T0" fmla="*/ 75 w 90"/>
                  <a:gd name="T1" fmla="*/ 35 h 107"/>
                  <a:gd name="T2" fmla="*/ 78 w 90"/>
                  <a:gd name="T3" fmla="*/ 34 h 107"/>
                  <a:gd name="T4" fmla="*/ 83 w 90"/>
                  <a:gd name="T5" fmla="*/ 31 h 107"/>
                  <a:gd name="T6" fmla="*/ 85 w 90"/>
                  <a:gd name="T7" fmla="*/ 29 h 107"/>
                  <a:gd name="T8" fmla="*/ 86 w 90"/>
                  <a:gd name="T9" fmla="*/ 27 h 107"/>
                  <a:gd name="T10" fmla="*/ 87 w 90"/>
                  <a:gd name="T11" fmla="*/ 19 h 107"/>
                  <a:gd name="T12" fmla="*/ 86 w 90"/>
                  <a:gd name="T13" fmla="*/ 17 h 107"/>
                  <a:gd name="T14" fmla="*/ 84 w 90"/>
                  <a:gd name="T15" fmla="*/ 12 h 107"/>
                  <a:gd name="T16" fmla="*/ 80 w 90"/>
                  <a:gd name="T17" fmla="*/ 6 h 107"/>
                  <a:gd name="T18" fmla="*/ 74 w 90"/>
                  <a:gd name="T19" fmla="*/ 2 h 107"/>
                  <a:gd name="T20" fmla="*/ 71 w 90"/>
                  <a:gd name="T21" fmla="*/ 1 h 107"/>
                  <a:gd name="T22" fmla="*/ 68 w 90"/>
                  <a:gd name="T23" fmla="*/ 1 h 107"/>
                  <a:gd name="T24" fmla="*/ 64 w 90"/>
                  <a:gd name="T25" fmla="*/ 1 h 107"/>
                  <a:gd name="T26" fmla="*/ 56 w 90"/>
                  <a:gd name="T27" fmla="*/ 0 h 107"/>
                  <a:gd name="T28" fmla="*/ 47 w 90"/>
                  <a:gd name="T29" fmla="*/ 0 h 107"/>
                  <a:gd name="T30" fmla="*/ 43 w 90"/>
                  <a:gd name="T31" fmla="*/ 0 h 107"/>
                  <a:gd name="T32" fmla="*/ 40 w 90"/>
                  <a:gd name="T33" fmla="*/ 1 h 107"/>
                  <a:gd name="T34" fmla="*/ 37 w 90"/>
                  <a:gd name="T35" fmla="*/ 2 h 107"/>
                  <a:gd name="T36" fmla="*/ 32 w 90"/>
                  <a:gd name="T37" fmla="*/ 5 h 107"/>
                  <a:gd name="T38" fmla="*/ 30 w 90"/>
                  <a:gd name="T39" fmla="*/ 7 h 107"/>
                  <a:gd name="T40" fmla="*/ 25 w 90"/>
                  <a:gd name="T41" fmla="*/ 15 h 107"/>
                  <a:gd name="T42" fmla="*/ 22 w 90"/>
                  <a:gd name="T43" fmla="*/ 20 h 107"/>
                  <a:gd name="T44" fmla="*/ 5 w 90"/>
                  <a:gd name="T45" fmla="*/ 15 h 107"/>
                  <a:gd name="T46" fmla="*/ 3 w 90"/>
                  <a:gd name="T47" fmla="*/ 12 h 107"/>
                  <a:gd name="T48" fmla="*/ 1 w 90"/>
                  <a:gd name="T49" fmla="*/ 11 h 107"/>
                  <a:gd name="T50" fmla="*/ 0 w 90"/>
                  <a:gd name="T51" fmla="*/ 16 h 107"/>
                  <a:gd name="T52" fmla="*/ 3 w 90"/>
                  <a:gd name="T53" fmla="*/ 25 h 107"/>
                  <a:gd name="T54" fmla="*/ 6 w 90"/>
                  <a:gd name="T55" fmla="*/ 27 h 107"/>
                  <a:gd name="T56" fmla="*/ 9 w 90"/>
                  <a:gd name="T57" fmla="*/ 28 h 107"/>
                  <a:gd name="T58" fmla="*/ 13 w 90"/>
                  <a:gd name="T59" fmla="*/ 30 h 107"/>
                  <a:gd name="T60" fmla="*/ 18 w 90"/>
                  <a:gd name="T61" fmla="*/ 31 h 107"/>
                  <a:gd name="T62" fmla="*/ 23 w 90"/>
                  <a:gd name="T63" fmla="*/ 32 h 107"/>
                  <a:gd name="T64" fmla="*/ 27 w 90"/>
                  <a:gd name="T65" fmla="*/ 31 h 107"/>
                  <a:gd name="T66" fmla="*/ 32 w 90"/>
                  <a:gd name="T67" fmla="*/ 29 h 107"/>
                  <a:gd name="T68" fmla="*/ 19 w 90"/>
                  <a:gd name="T69" fmla="*/ 80 h 107"/>
                  <a:gd name="T70" fmla="*/ 33 w 90"/>
                  <a:gd name="T71" fmla="*/ 94 h 107"/>
                  <a:gd name="T72" fmla="*/ 41 w 90"/>
                  <a:gd name="T73" fmla="*/ 101 h 107"/>
                  <a:gd name="T74" fmla="*/ 36 w 90"/>
                  <a:gd name="T75" fmla="*/ 102 h 107"/>
                  <a:gd name="T76" fmla="*/ 32 w 90"/>
                  <a:gd name="T77" fmla="*/ 106 h 107"/>
                  <a:gd name="T78" fmla="*/ 49 w 90"/>
                  <a:gd name="T79" fmla="*/ 107 h 107"/>
                  <a:gd name="T80" fmla="*/ 53 w 90"/>
                  <a:gd name="T81" fmla="*/ 101 h 107"/>
                  <a:gd name="T82" fmla="*/ 50 w 90"/>
                  <a:gd name="T83" fmla="*/ 96 h 107"/>
                  <a:gd name="T84" fmla="*/ 50 w 90"/>
                  <a:gd name="T85" fmla="*/ 84 h 107"/>
                  <a:gd name="T86" fmla="*/ 60 w 90"/>
                  <a:gd name="T87" fmla="*/ 87 h 107"/>
                  <a:gd name="T88" fmla="*/ 60 w 90"/>
                  <a:gd name="T89" fmla="*/ 97 h 107"/>
                  <a:gd name="T90" fmla="*/ 58 w 90"/>
                  <a:gd name="T91" fmla="*/ 102 h 107"/>
                  <a:gd name="T92" fmla="*/ 57 w 90"/>
                  <a:gd name="T93" fmla="*/ 105 h 107"/>
                  <a:gd name="T94" fmla="*/ 62 w 90"/>
                  <a:gd name="T95" fmla="*/ 104 h 107"/>
                  <a:gd name="T96" fmla="*/ 80 w 90"/>
                  <a:gd name="T97" fmla="*/ 104 h 107"/>
                  <a:gd name="T98" fmla="*/ 75 w 90"/>
                  <a:gd name="T99" fmla="*/ 101 h 107"/>
                  <a:gd name="T100" fmla="*/ 72 w 90"/>
                  <a:gd name="T101" fmla="*/ 100 h 107"/>
                  <a:gd name="T102" fmla="*/ 80 w 90"/>
                  <a:gd name="T103" fmla="*/ 9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107">
                    <a:moveTo>
                      <a:pt x="82" y="80"/>
                    </a:moveTo>
                    <a:lnTo>
                      <a:pt x="90" y="80"/>
                    </a:lnTo>
                    <a:lnTo>
                      <a:pt x="75" y="43"/>
                    </a:lnTo>
                    <a:lnTo>
                      <a:pt x="75" y="35"/>
                    </a:lnTo>
                    <a:lnTo>
                      <a:pt x="75" y="35"/>
                    </a:lnTo>
                    <a:lnTo>
                      <a:pt x="76" y="35"/>
                    </a:lnTo>
                    <a:lnTo>
                      <a:pt x="77" y="34"/>
                    </a:lnTo>
                    <a:lnTo>
                      <a:pt x="78" y="34"/>
                    </a:lnTo>
                    <a:lnTo>
                      <a:pt x="79" y="34"/>
                    </a:lnTo>
                    <a:lnTo>
                      <a:pt x="80" y="33"/>
                    </a:lnTo>
                    <a:lnTo>
                      <a:pt x="82" y="32"/>
                    </a:lnTo>
                    <a:lnTo>
                      <a:pt x="83" y="31"/>
                    </a:lnTo>
                    <a:lnTo>
                      <a:pt x="83" y="31"/>
                    </a:lnTo>
                    <a:lnTo>
                      <a:pt x="84" y="30"/>
                    </a:lnTo>
                    <a:lnTo>
                      <a:pt x="84" y="30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6" y="28"/>
                    </a:lnTo>
                    <a:lnTo>
                      <a:pt x="86" y="27"/>
                    </a:lnTo>
                    <a:lnTo>
                      <a:pt x="87" y="26"/>
                    </a:lnTo>
                    <a:lnTo>
                      <a:pt x="87" y="24"/>
                    </a:lnTo>
                    <a:lnTo>
                      <a:pt x="87" y="21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7" y="18"/>
                    </a:lnTo>
                    <a:lnTo>
                      <a:pt x="86" y="17"/>
                    </a:lnTo>
                    <a:lnTo>
                      <a:pt x="86" y="16"/>
                    </a:lnTo>
                    <a:lnTo>
                      <a:pt x="85" y="15"/>
                    </a:lnTo>
                    <a:lnTo>
                      <a:pt x="85" y="13"/>
                    </a:lnTo>
                    <a:lnTo>
                      <a:pt x="84" y="12"/>
                    </a:lnTo>
                    <a:lnTo>
                      <a:pt x="83" y="10"/>
                    </a:lnTo>
                    <a:lnTo>
                      <a:pt x="82" y="9"/>
                    </a:lnTo>
                    <a:lnTo>
                      <a:pt x="81" y="7"/>
                    </a:lnTo>
                    <a:lnTo>
                      <a:pt x="80" y="6"/>
                    </a:lnTo>
                    <a:lnTo>
                      <a:pt x="78" y="5"/>
                    </a:lnTo>
                    <a:lnTo>
                      <a:pt x="77" y="4"/>
                    </a:lnTo>
                    <a:lnTo>
                      <a:pt x="75" y="3"/>
                    </a:lnTo>
                    <a:lnTo>
                      <a:pt x="74" y="2"/>
                    </a:lnTo>
                    <a:lnTo>
                      <a:pt x="73" y="2"/>
                    </a:lnTo>
                    <a:lnTo>
                      <a:pt x="73" y="1"/>
                    </a:lnTo>
                    <a:lnTo>
                      <a:pt x="72" y="1"/>
                    </a:lnTo>
                    <a:lnTo>
                      <a:pt x="71" y="1"/>
                    </a:lnTo>
                    <a:lnTo>
                      <a:pt x="70" y="1"/>
                    </a:lnTo>
                    <a:lnTo>
                      <a:pt x="69" y="1"/>
                    </a:lnTo>
                    <a:lnTo>
                      <a:pt x="69" y="1"/>
                    </a:lnTo>
                    <a:lnTo>
                      <a:pt x="68" y="1"/>
                    </a:lnTo>
                    <a:lnTo>
                      <a:pt x="68" y="1"/>
                    </a:lnTo>
                    <a:lnTo>
                      <a:pt x="67" y="1"/>
                    </a:lnTo>
                    <a:lnTo>
                      <a:pt x="66" y="1"/>
                    </a:lnTo>
                    <a:lnTo>
                      <a:pt x="64" y="1"/>
                    </a:lnTo>
                    <a:lnTo>
                      <a:pt x="62" y="1"/>
                    </a:lnTo>
                    <a:lnTo>
                      <a:pt x="60" y="1"/>
                    </a:lnTo>
                    <a:lnTo>
                      <a:pt x="58" y="1"/>
                    </a:lnTo>
                    <a:lnTo>
                      <a:pt x="56" y="0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2" y="1"/>
                    </a:lnTo>
                    <a:lnTo>
                      <a:pt x="41" y="1"/>
                    </a:lnTo>
                    <a:lnTo>
                      <a:pt x="40" y="1"/>
                    </a:lnTo>
                    <a:lnTo>
                      <a:pt x="39" y="1"/>
                    </a:lnTo>
                    <a:lnTo>
                      <a:pt x="38" y="1"/>
                    </a:lnTo>
                    <a:lnTo>
                      <a:pt x="38" y="2"/>
                    </a:lnTo>
                    <a:lnTo>
                      <a:pt x="37" y="2"/>
                    </a:lnTo>
                    <a:lnTo>
                      <a:pt x="36" y="2"/>
                    </a:lnTo>
                    <a:lnTo>
                      <a:pt x="35" y="3"/>
                    </a:lnTo>
                    <a:lnTo>
                      <a:pt x="34" y="4"/>
                    </a:lnTo>
                    <a:lnTo>
                      <a:pt x="32" y="5"/>
                    </a:lnTo>
                    <a:lnTo>
                      <a:pt x="32" y="6"/>
                    </a:lnTo>
                    <a:lnTo>
                      <a:pt x="31" y="6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29" y="9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25" y="15"/>
                    </a:lnTo>
                    <a:lnTo>
                      <a:pt x="24" y="17"/>
                    </a:lnTo>
                    <a:lnTo>
                      <a:pt x="23" y="18"/>
                    </a:lnTo>
                    <a:lnTo>
                      <a:pt x="23" y="19"/>
                    </a:lnTo>
                    <a:lnTo>
                      <a:pt x="22" y="20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6"/>
                    </a:lnTo>
                    <a:lnTo>
                      <a:pt x="5" y="15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4" y="25"/>
                    </a:lnTo>
                    <a:lnTo>
                      <a:pt x="5" y="26"/>
                    </a:lnTo>
                    <a:lnTo>
                      <a:pt x="6" y="26"/>
                    </a:lnTo>
                    <a:lnTo>
                      <a:pt x="6" y="27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8" y="28"/>
                    </a:lnTo>
                    <a:lnTo>
                      <a:pt x="9" y="28"/>
                    </a:lnTo>
                    <a:lnTo>
                      <a:pt x="10" y="28"/>
                    </a:lnTo>
                    <a:lnTo>
                      <a:pt x="11" y="29"/>
                    </a:lnTo>
                    <a:lnTo>
                      <a:pt x="12" y="29"/>
                    </a:lnTo>
                    <a:lnTo>
                      <a:pt x="13" y="30"/>
                    </a:lnTo>
                    <a:lnTo>
                      <a:pt x="15" y="30"/>
                    </a:lnTo>
                    <a:lnTo>
                      <a:pt x="16" y="31"/>
                    </a:lnTo>
                    <a:lnTo>
                      <a:pt x="17" y="31"/>
                    </a:lnTo>
                    <a:lnTo>
                      <a:pt x="18" y="31"/>
                    </a:lnTo>
                    <a:lnTo>
                      <a:pt x="19" y="32"/>
                    </a:lnTo>
                    <a:lnTo>
                      <a:pt x="21" y="32"/>
                    </a:lnTo>
                    <a:lnTo>
                      <a:pt x="22" y="32"/>
                    </a:lnTo>
                    <a:lnTo>
                      <a:pt x="23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6" y="32"/>
                    </a:lnTo>
                    <a:lnTo>
                      <a:pt x="27" y="31"/>
                    </a:lnTo>
                    <a:lnTo>
                      <a:pt x="28" y="31"/>
                    </a:lnTo>
                    <a:lnTo>
                      <a:pt x="29" y="30"/>
                    </a:lnTo>
                    <a:lnTo>
                      <a:pt x="31" y="30"/>
                    </a:lnTo>
                    <a:lnTo>
                      <a:pt x="32" y="29"/>
                    </a:lnTo>
                    <a:lnTo>
                      <a:pt x="33" y="28"/>
                    </a:lnTo>
                    <a:lnTo>
                      <a:pt x="35" y="26"/>
                    </a:lnTo>
                    <a:lnTo>
                      <a:pt x="35" y="41"/>
                    </a:lnTo>
                    <a:lnTo>
                      <a:pt x="19" y="80"/>
                    </a:lnTo>
                    <a:lnTo>
                      <a:pt x="28" y="80"/>
                    </a:lnTo>
                    <a:lnTo>
                      <a:pt x="29" y="86"/>
                    </a:lnTo>
                    <a:lnTo>
                      <a:pt x="31" y="91"/>
                    </a:lnTo>
                    <a:lnTo>
                      <a:pt x="33" y="94"/>
                    </a:lnTo>
                    <a:lnTo>
                      <a:pt x="36" y="97"/>
                    </a:lnTo>
                    <a:lnTo>
                      <a:pt x="38" y="99"/>
                    </a:lnTo>
                    <a:lnTo>
                      <a:pt x="40" y="100"/>
                    </a:lnTo>
                    <a:lnTo>
                      <a:pt x="41" y="101"/>
                    </a:lnTo>
                    <a:lnTo>
                      <a:pt x="41" y="101"/>
                    </a:lnTo>
                    <a:lnTo>
                      <a:pt x="39" y="101"/>
                    </a:lnTo>
                    <a:lnTo>
                      <a:pt x="38" y="101"/>
                    </a:lnTo>
                    <a:lnTo>
                      <a:pt x="36" y="102"/>
                    </a:lnTo>
                    <a:lnTo>
                      <a:pt x="34" y="103"/>
                    </a:lnTo>
                    <a:lnTo>
                      <a:pt x="33" y="103"/>
                    </a:lnTo>
                    <a:lnTo>
                      <a:pt x="32" y="104"/>
                    </a:lnTo>
                    <a:lnTo>
                      <a:pt x="32" y="106"/>
                    </a:lnTo>
                    <a:lnTo>
                      <a:pt x="31" y="107"/>
                    </a:lnTo>
                    <a:lnTo>
                      <a:pt x="45" y="107"/>
                    </a:lnTo>
                    <a:lnTo>
                      <a:pt x="49" y="104"/>
                    </a:lnTo>
                    <a:lnTo>
                      <a:pt x="49" y="107"/>
                    </a:lnTo>
                    <a:lnTo>
                      <a:pt x="52" y="107"/>
                    </a:lnTo>
                    <a:lnTo>
                      <a:pt x="53" y="105"/>
                    </a:lnTo>
                    <a:lnTo>
                      <a:pt x="53" y="103"/>
                    </a:lnTo>
                    <a:lnTo>
                      <a:pt x="53" y="101"/>
                    </a:lnTo>
                    <a:lnTo>
                      <a:pt x="52" y="100"/>
                    </a:lnTo>
                    <a:lnTo>
                      <a:pt x="51" y="99"/>
                    </a:lnTo>
                    <a:lnTo>
                      <a:pt x="51" y="98"/>
                    </a:lnTo>
                    <a:lnTo>
                      <a:pt x="50" y="96"/>
                    </a:lnTo>
                    <a:lnTo>
                      <a:pt x="50" y="94"/>
                    </a:lnTo>
                    <a:lnTo>
                      <a:pt x="50" y="91"/>
                    </a:lnTo>
                    <a:lnTo>
                      <a:pt x="50" y="88"/>
                    </a:lnTo>
                    <a:lnTo>
                      <a:pt x="50" y="84"/>
                    </a:lnTo>
                    <a:lnTo>
                      <a:pt x="51" y="80"/>
                    </a:lnTo>
                    <a:lnTo>
                      <a:pt x="58" y="80"/>
                    </a:lnTo>
                    <a:lnTo>
                      <a:pt x="59" y="84"/>
                    </a:lnTo>
                    <a:lnTo>
                      <a:pt x="60" y="87"/>
                    </a:lnTo>
                    <a:lnTo>
                      <a:pt x="60" y="90"/>
                    </a:lnTo>
                    <a:lnTo>
                      <a:pt x="60" y="92"/>
                    </a:lnTo>
                    <a:lnTo>
                      <a:pt x="60" y="95"/>
                    </a:lnTo>
                    <a:lnTo>
                      <a:pt x="60" y="97"/>
                    </a:lnTo>
                    <a:lnTo>
                      <a:pt x="60" y="98"/>
                    </a:lnTo>
                    <a:lnTo>
                      <a:pt x="60" y="100"/>
                    </a:lnTo>
                    <a:lnTo>
                      <a:pt x="59" y="101"/>
                    </a:lnTo>
                    <a:lnTo>
                      <a:pt x="58" y="102"/>
                    </a:lnTo>
                    <a:lnTo>
                      <a:pt x="58" y="103"/>
                    </a:lnTo>
                    <a:lnTo>
                      <a:pt x="58" y="103"/>
                    </a:lnTo>
                    <a:lnTo>
                      <a:pt x="57" y="104"/>
                    </a:lnTo>
                    <a:lnTo>
                      <a:pt x="57" y="105"/>
                    </a:lnTo>
                    <a:lnTo>
                      <a:pt x="58" y="106"/>
                    </a:lnTo>
                    <a:lnTo>
                      <a:pt x="58" y="107"/>
                    </a:lnTo>
                    <a:lnTo>
                      <a:pt x="62" y="107"/>
                    </a:lnTo>
                    <a:lnTo>
                      <a:pt x="62" y="104"/>
                    </a:lnTo>
                    <a:lnTo>
                      <a:pt x="67" y="107"/>
                    </a:lnTo>
                    <a:lnTo>
                      <a:pt x="81" y="107"/>
                    </a:lnTo>
                    <a:lnTo>
                      <a:pt x="81" y="106"/>
                    </a:lnTo>
                    <a:lnTo>
                      <a:pt x="80" y="104"/>
                    </a:lnTo>
                    <a:lnTo>
                      <a:pt x="79" y="104"/>
                    </a:lnTo>
                    <a:lnTo>
                      <a:pt x="78" y="103"/>
                    </a:lnTo>
                    <a:lnTo>
                      <a:pt x="76" y="102"/>
                    </a:lnTo>
                    <a:lnTo>
                      <a:pt x="75" y="101"/>
                    </a:lnTo>
                    <a:lnTo>
                      <a:pt x="73" y="101"/>
                    </a:lnTo>
                    <a:lnTo>
                      <a:pt x="70" y="101"/>
                    </a:lnTo>
                    <a:lnTo>
                      <a:pt x="71" y="101"/>
                    </a:lnTo>
                    <a:lnTo>
                      <a:pt x="72" y="100"/>
                    </a:lnTo>
                    <a:lnTo>
                      <a:pt x="74" y="99"/>
                    </a:lnTo>
                    <a:lnTo>
                      <a:pt x="76" y="97"/>
                    </a:lnTo>
                    <a:lnTo>
                      <a:pt x="78" y="94"/>
                    </a:lnTo>
                    <a:lnTo>
                      <a:pt x="80" y="90"/>
                    </a:lnTo>
                    <a:lnTo>
                      <a:pt x="81" y="85"/>
                    </a:lnTo>
                    <a:lnTo>
                      <a:pt x="82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3" name="Freeform 319"/>
              <p:cNvSpPr>
                <a:spLocks/>
              </p:cNvSpPr>
              <p:nvPr/>
            </p:nvSpPr>
            <p:spPr bwMode="auto">
              <a:xfrm>
                <a:off x="1365" y="2698"/>
                <a:ext cx="26" cy="23"/>
              </a:xfrm>
              <a:custGeom>
                <a:avLst/>
                <a:gdLst>
                  <a:gd name="T0" fmla="*/ 26 w 26"/>
                  <a:gd name="T1" fmla="*/ 23 h 23"/>
                  <a:gd name="T2" fmla="*/ 26 w 26"/>
                  <a:gd name="T3" fmla="*/ 0 h 23"/>
                  <a:gd name="T4" fmla="*/ 0 w 26"/>
                  <a:gd name="T5" fmla="*/ 5 h 23"/>
                  <a:gd name="T6" fmla="*/ 0 w 26"/>
                  <a:gd name="T7" fmla="*/ 23 h 23"/>
                  <a:gd name="T8" fmla="*/ 26 w 26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6" y="23"/>
                    </a:moveTo>
                    <a:lnTo>
                      <a:pt x="26" y="0"/>
                    </a:lnTo>
                    <a:lnTo>
                      <a:pt x="0" y="5"/>
                    </a:lnTo>
                    <a:lnTo>
                      <a:pt x="0" y="23"/>
                    </a:lnTo>
                    <a:lnTo>
                      <a:pt x="26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4" name="Freeform 320"/>
              <p:cNvSpPr>
                <a:spLocks/>
              </p:cNvSpPr>
              <p:nvPr/>
            </p:nvSpPr>
            <p:spPr bwMode="auto">
              <a:xfrm>
                <a:off x="1332" y="2714"/>
                <a:ext cx="77" cy="75"/>
              </a:xfrm>
              <a:custGeom>
                <a:avLst/>
                <a:gdLst>
                  <a:gd name="T0" fmla="*/ 34 w 77"/>
                  <a:gd name="T1" fmla="*/ 0 h 75"/>
                  <a:gd name="T2" fmla="*/ 33 w 77"/>
                  <a:gd name="T3" fmla="*/ 0 h 75"/>
                  <a:gd name="T4" fmla="*/ 30 w 77"/>
                  <a:gd name="T5" fmla="*/ 1 h 75"/>
                  <a:gd name="T6" fmla="*/ 27 w 77"/>
                  <a:gd name="T7" fmla="*/ 2 h 75"/>
                  <a:gd name="T8" fmla="*/ 24 w 77"/>
                  <a:gd name="T9" fmla="*/ 4 h 75"/>
                  <a:gd name="T10" fmla="*/ 21 w 77"/>
                  <a:gd name="T11" fmla="*/ 8 h 75"/>
                  <a:gd name="T12" fmla="*/ 18 w 77"/>
                  <a:gd name="T13" fmla="*/ 13 h 75"/>
                  <a:gd name="T14" fmla="*/ 14 w 77"/>
                  <a:gd name="T15" fmla="*/ 18 h 75"/>
                  <a:gd name="T16" fmla="*/ 11 w 77"/>
                  <a:gd name="T17" fmla="*/ 20 h 75"/>
                  <a:gd name="T18" fmla="*/ 8 w 77"/>
                  <a:gd name="T19" fmla="*/ 20 h 75"/>
                  <a:gd name="T20" fmla="*/ 4 w 77"/>
                  <a:gd name="T21" fmla="*/ 19 h 75"/>
                  <a:gd name="T22" fmla="*/ 1 w 77"/>
                  <a:gd name="T23" fmla="*/ 18 h 75"/>
                  <a:gd name="T24" fmla="*/ 0 w 77"/>
                  <a:gd name="T25" fmla="*/ 24 h 75"/>
                  <a:gd name="T26" fmla="*/ 0 w 77"/>
                  <a:gd name="T27" fmla="*/ 24 h 75"/>
                  <a:gd name="T28" fmla="*/ 1 w 77"/>
                  <a:gd name="T29" fmla="*/ 25 h 75"/>
                  <a:gd name="T30" fmla="*/ 2 w 77"/>
                  <a:gd name="T31" fmla="*/ 25 h 75"/>
                  <a:gd name="T32" fmla="*/ 3 w 77"/>
                  <a:gd name="T33" fmla="*/ 25 h 75"/>
                  <a:gd name="T34" fmla="*/ 7 w 77"/>
                  <a:gd name="T35" fmla="*/ 27 h 75"/>
                  <a:gd name="T36" fmla="*/ 10 w 77"/>
                  <a:gd name="T37" fmla="*/ 28 h 75"/>
                  <a:gd name="T38" fmla="*/ 13 w 77"/>
                  <a:gd name="T39" fmla="*/ 28 h 75"/>
                  <a:gd name="T40" fmla="*/ 17 w 77"/>
                  <a:gd name="T41" fmla="*/ 27 h 75"/>
                  <a:gd name="T42" fmla="*/ 19 w 77"/>
                  <a:gd name="T43" fmla="*/ 26 h 75"/>
                  <a:gd name="T44" fmla="*/ 22 w 77"/>
                  <a:gd name="T45" fmla="*/ 23 h 75"/>
                  <a:gd name="T46" fmla="*/ 26 w 77"/>
                  <a:gd name="T47" fmla="*/ 21 h 75"/>
                  <a:gd name="T48" fmla="*/ 27 w 77"/>
                  <a:gd name="T49" fmla="*/ 20 h 75"/>
                  <a:gd name="T50" fmla="*/ 12 w 77"/>
                  <a:gd name="T51" fmla="*/ 75 h 75"/>
                  <a:gd name="T52" fmla="*/ 63 w 77"/>
                  <a:gd name="T53" fmla="*/ 41 h 75"/>
                  <a:gd name="T54" fmla="*/ 71 w 77"/>
                  <a:gd name="T55" fmla="*/ 30 h 75"/>
                  <a:gd name="T56" fmla="*/ 75 w 77"/>
                  <a:gd name="T57" fmla="*/ 25 h 75"/>
                  <a:gd name="T58" fmla="*/ 75 w 77"/>
                  <a:gd name="T59" fmla="*/ 23 h 75"/>
                  <a:gd name="T60" fmla="*/ 75 w 77"/>
                  <a:gd name="T61" fmla="*/ 20 h 75"/>
                  <a:gd name="T62" fmla="*/ 75 w 77"/>
                  <a:gd name="T63" fmla="*/ 17 h 75"/>
                  <a:gd name="T64" fmla="*/ 74 w 77"/>
                  <a:gd name="T65" fmla="*/ 14 h 75"/>
                  <a:gd name="T66" fmla="*/ 72 w 77"/>
                  <a:gd name="T67" fmla="*/ 10 h 75"/>
                  <a:gd name="T68" fmla="*/ 69 w 77"/>
                  <a:gd name="T69" fmla="*/ 6 h 75"/>
                  <a:gd name="T70" fmla="*/ 66 w 77"/>
                  <a:gd name="T71" fmla="*/ 4 h 75"/>
                  <a:gd name="T72" fmla="*/ 64 w 77"/>
                  <a:gd name="T73" fmla="*/ 2 h 75"/>
                  <a:gd name="T74" fmla="*/ 62 w 77"/>
                  <a:gd name="T75" fmla="*/ 1 h 75"/>
                  <a:gd name="T76" fmla="*/ 59 w 77"/>
                  <a:gd name="T77" fmla="*/ 0 h 75"/>
                  <a:gd name="T78" fmla="*/ 58 w 77"/>
                  <a:gd name="T79" fmla="*/ 0 h 75"/>
                  <a:gd name="T80" fmla="*/ 44 w 77"/>
                  <a:gd name="T81" fmla="*/ 1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7" h="75">
                    <a:moveTo>
                      <a:pt x="34" y="0"/>
                    </a:moveTo>
                    <a:lnTo>
                      <a:pt x="34" y="0"/>
                    </a:lnTo>
                    <a:lnTo>
                      <a:pt x="34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1"/>
                    </a:lnTo>
                    <a:lnTo>
                      <a:pt x="28" y="1"/>
                    </a:lnTo>
                    <a:lnTo>
                      <a:pt x="27" y="2"/>
                    </a:lnTo>
                    <a:lnTo>
                      <a:pt x="25" y="3"/>
                    </a:lnTo>
                    <a:lnTo>
                      <a:pt x="24" y="4"/>
                    </a:lnTo>
                    <a:lnTo>
                      <a:pt x="22" y="6"/>
                    </a:lnTo>
                    <a:lnTo>
                      <a:pt x="21" y="8"/>
                    </a:lnTo>
                    <a:lnTo>
                      <a:pt x="19" y="10"/>
                    </a:lnTo>
                    <a:lnTo>
                      <a:pt x="18" y="13"/>
                    </a:lnTo>
                    <a:lnTo>
                      <a:pt x="16" y="15"/>
                    </a:lnTo>
                    <a:lnTo>
                      <a:pt x="14" y="18"/>
                    </a:lnTo>
                    <a:lnTo>
                      <a:pt x="13" y="20"/>
                    </a:lnTo>
                    <a:lnTo>
                      <a:pt x="11" y="20"/>
                    </a:lnTo>
                    <a:lnTo>
                      <a:pt x="9" y="20"/>
                    </a:lnTo>
                    <a:lnTo>
                      <a:pt x="8" y="20"/>
                    </a:lnTo>
                    <a:lnTo>
                      <a:pt x="6" y="19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1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5" y="26"/>
                    </a:lnTo>
                    <a:lnTo>
                      <a:pt x="7" y="27"/>
                    </a:lnTo>
                    <a:lnTo>
                      <a:pt x="8" y="27"/>
                    </a:lnTo>
                    <a:lnTo>
                      <a:pt x="10" y="28"/>
                    </a:lnTo>
                    <a:lnTo>
                      <a:pt x="12" y="28"/>
                    </a:lnTo>
                    <a:lnTo>
                      <a:pt x="13" y="28"/>
                    </a:lnTo>
                    <a:lnTo>
                      <a:pt x="15" y="28"/>
                    </a:lnTo>
                    <a:lnTo>
                      <a:pt x="17" y="27"/>
                    </a:lnTo>
                    <a:lnTo>
                      <a:pt x="18" y="26"/>
                    </a:lnTo>
                    <a:lnTo>
                      <a:pt x="19" y="26"/>
                    </a:lnTo>
                    <a:lnTo>
                      <a:pt x="21" y="25"/>
                    </a:lnTo>
                    <a:lnTo>
                      <a:pt x="22" y="23"/>
                    </a:lnTo>
                    <a:lnTo>
                      <a:pt x="24" y="22"/>
                    </a:lnTo>
                    <a:lnTo>
                      <a:pt x="26" y="21"/>
                    </a:lnTo>
                    <a:lnTo>
                      <a:pt x="27" y="21"/>
                    </a:lnTo>
                    <a:lnTo>
                      <a:pt x="27" y="20"/>
                    </a:lnTo>
                    <a:lnTo>
                      <a:pt x="27" y="39"/>
                    </a:lnTo>
                    <a:lnTo>
                      <a:pt x="12" y="75"/>
                    </a:lnTo>
                    <a:lnTo>
                      <a:pt x="77" y="75"/>
                    </a:lnTo>
                    <a:lnTo>
                      <a:pt x="63" y="41"/>
                    </a:lnTo>
                    <a:lnTo>
                      <a:pt x="63" y="33"/>
                    </a:lnTo>
                    <a:lnTo>
                      <a:pt x="71" y="30"/>
                    </a:lnTo>
                    <a:lnTo>
                      <a:pt x="75" y="25"/>
                    </a:lnTo>
                    <a:lnTo>
                      <a:pt x="75" y="25"/>
                    </a:lnTo>
                    <a:lnTo>
                      <a:pt x="75" y="24"/>
                    </a:lnTo>
                    <a:lnTo>
                      <a:pt x="75" y="23"/>
                    </a:lnTo>
                    <a:lnTo>
                      <a:pt x="75" y="22"/>
                    </a:lnTo>
                    <a:lnTo>
                      <a:pt x="75" y="20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6"/>
                    </a:lnTo>
                    <a:lnTo>
                      <a:pt x="74" y="14"/>
                    </a:lnTo>
                    <a:lnTo>
                      <a:pt x="73" y="12"/>
                    </a:lnTo>
                    <a:lnTo>
                      <a:pt x="72" y="10"/>
                    </a:lnTo>
                    <a:lnTo>
                      <a:pt x="70" y="8"/>
                    </a:lnTo>
                    <a:lnTo>
                      <a:pt x="69" y="6"/>
                    </a:lnTo>
                    <a:lnTo>
                      <a:pt x="68" y="5"/>
                    </a:lnTo>
                    <a:lnTo>
                      <a:pt x="66" y="4"/>
                    </a:lnTo>
                    <a:lnTo>
                      <a:pt x="65" y="3"/>
                    </a:lnTo>
                    <a:lnTo>
                      <a:pt x="64" y="2"/>
                    </a:lnTo>
                    <a:lnTo>
                      <a:pt x="63" y="2"/>
                    </a:lnTo>
                    <a:lnTo>
                      <a:pt x="62" y="1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44" y="1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77ED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5" name="Freeform 321"/>
              <p:cNvSpPr>
                <a:spLocks/>
              </p:cNvSpPr>
              <p:nvPr/>
            </p:nvSpPr>
            <p:spPr bwMode="auto">
              <a:xfrm>
                <a:off x="1353" y="2792"/>
                <a:ext cx="18" cy="20"/>
              </a:xfrm>
              <a:custGeom>
                <a:avLst/>
                <a:gdLst>
                  <a:gd name="T0" fmla="*/ 0 w 18"/>
                  <a:gd name="T1" fmla="*/ 0 h 20"/>
                  <a:gd name="T2" fmla="*/ 0 w 18"/>
                  <a:gd name="T3" fmla="*/ 1 h 20"/>
                  <a:gd name="T4" fmla="*/ 0 w 18"/>
                  <a:gd name="T5" fmla="*/ 2 h 20"/>
                  <a:gd name="T6" fmla="*/ 0 w 18"/>
                  <a:gd name="T7" fmla="*/ 2 h 20"/>
                  <a:gd name="T8" fmla="*/ 0 w 18"/>
                  <a:gd name="T9" fmla="*/ 3 h 20"/>
                  <a:gd name="T10" fmla="*/ 1 w 18"/>
                  <a:gd name="T11" fmla="*/ 7 h 20"/>
                  <a:gd name="T12" fmla="*/ 3 w 18"/>
                  <a:gd name="T13" fmla="*/ 11 h 20"/>
                  <a:gd name="T14" fmla="*/ 5 w 18"/>
                  <a:gd name="T15" fmla="*/ 14 h 20"/>
                  <a:gd name="T16" fmla="*/ 7 w 18"/>
                  <a:gd name="T17" fmla="*/ 16 h 20"/>
                  <a:gd name="T18" fmla="*/ 10 w 18"/>
                  <a:gd name="T19" fmla="*/ 18 h 20"/>
                  <a:gd name="T20" fmla="*/ 11 w 18"/>
                  <a:gd name="T21" fmla="*/ 19 h 20"/>
                  <a:gd name="T22" fmla="*/ 13 w 18"/>
                  <a:gd name="T23" fmla="*/ 20 h 20"/>
                  <a:gd name="T24" fmla="*/ 13 w 18"/>
                  <a:gd name="T25" fmla="*/ 20 h 20"/>
                  <a:gd name="T26" fmla="*/ 18 w 18"/>
                  <a:gd name="T27" fmla="*/ 20 h 20"/>
                  <a:gd name="T28" fmla="*/ 18 w 18"/>
                  <a:gd name="T29" fmla="*/ 20 h 20"/>
                  <a:gd name="T30" fmla="*/ 18 w 18"/>
                  <a:gd name="T31" fmla="*/ 19 h 20"/>
                  <a:gd name="T32" fmla="*/ 17 w 18"/>
                  <a:gd name="T33" fmla="*/ 17 h 20"/>
                  <a:gd name="T34" fmla="*/ 16 w 18"/>
                  <a:gd name="T35" fmla="*/ 14 h 20"/>
                  <a:gd name="T36" fmla="*/ 16 w 18"/>
                  <a:gd name="T37" fmla="*/ 11 h 20"/>
                  <a:gd name="T38" fmla="*/ 16 w 18"/>
                  <a:gd name="T39" fmla="*/ 8 h 20"/>
                  <a:gd name="T40" fmla="*/ 16 w 18"/>
                  <a:gd name="T41" fmla="*/ 4 h 20"/>
                  <a:gd name="T42" fmla="*/ 18 w 18"/>
                  <a:gd name="T43" fmla="*/ 0 h 20"/>
                  <a:gd name="T44" fmla="*/ 0 w 18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7" y="16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19"/>
                    </a:lnTo>
                    <a:lnTo>
                      <a:pt x="17" y="17"/>
                    </a:lnTo>
                    <a:lnTo>
                      <a:pt x="16" y="14"/>
                    </a:lnTo>
                    <a:lnTo>
                      <a:pt x="16" y="11"/>
                    </a:lnTo>
                    <a:lnTo>
                      <a:pt x="16" y="8"/>
                    </a:lnTo>
                    <a:lnTo>
                      <a:pt x="16" y="4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6" name="Freeform 322"/>
              <p:cNvSpPr>
                <a:spLocks/>
              </p:cNvSpPr>
              <p:nvPr/>
            </p:nvSpPr>
            <p:spPr bwMode="auto">
              <a:xfrm>
                <a:off x="1382" y="2792"/>
                <a:ext cx="19" cy="20"/>
              </a:xfrm>
              <a:custGeom>
                <a:avLst/>
                <a:gdLst>
                  <a:gd name="T0" fmla="*/ 0 w 19"/>
                  <a:gd name="T1" fmla="*/ 0 h 20"/>
                  <a:gd name="T2" fmla="*/ 2 w 19"/>
                  <a:gd name="T3" fmla="*/ 4 h 20"/>
                  <a:gd name="T4" fmla="*/ 3 w 19"/>
                  <a:gd name="T5" fmla="*/ 7 h 20"/>
                  <a:gd name="T6" fmla="*/ 3 w 19"/>
                  <a:gd name="T7" fmla="*/ 11 h 20"/>
                  <a:gd name="T8" fmla="*/ 3 w 19"/>
                  <a:gd name="T9" fmla="*/ 14 h 20"/>
                  <a:gd name="T10" fmla="*/ 3 w 19"/>
                  <a:gd name="T11" fmla="*/ 16 h 20"/>
                  <a:gd name="T12" fmla="*/ 3 w 19"/>
                  <a:gd name="T13" fmla="*/ 18 h 20"/>
                  <a:gd name="T14" fmla="*/ 2 w 19"/>
                  <a:gd name="T15" fmla="*/ 19 h 20"/>
                  <a:gd name="T16" fmla="*/ 2 w 19"/>
                  <a:gd name="T17" fmla="*/ 20 h 20"/>
                  <a:gd name="T18" fmla="*/ 9 w 19"/>
                  <a:gd name="T19" fmla="*/ 20 h 20"/>
                  <a:gd name="T20" fmla="*/ 9 w 19"/>
                  <a:gd name="T21" fmla="*/ 19 h 20"/>
                  <a:gd name="T22" fmla="*/ 10 w 19"/>
                  <a:gd name="T23" fmla="*/ 19 h 20"/>
                  <a:gd name="T24" fmla="*/ 11 w 19"/>
                  <a:gd name="T25" fmla="*/ 18 h 20"/>
                  <a:gd name="T26" fmla="*/ 13 w 19"/>
                  <a:gd name="T27" fmla="*/ 17 h 20"/>
                  <a:gd name="T28" fmla="*/ 14 w 19"/>
                  <a:gd name="T29" fmla="*/ 15 h 20"/>
                  <a:gd name="T30" fmla="*/ 16 w 19"/>
                  <a:gd name="T31" fmla="*/ 13 h 20"/>
                  <a:gd name="T32" fmla="*/ 17 w 19"/>
                  <a:gd name="T33" fmla="*/ 11 h 20"/>
                  <a:gd name="T34" fmla="*/ 18 w 19"/>
                  <a:gd name="T35" fmla="*/ 8 h 20"/>
                  <a:gd name="T36" fmla="*/ 18 w 19"/>
                  <a:gd name="T37" fmla="*/ 6 h 20"/>
                  <a:gd name="T38" fmla="*/ 19 w 19"/>
                  <a:gd name="T39" fmla="*/ 4 h 20"/>
                  <a:gd name="T40" fmla="*/ 19 w 19"/>
                  <a:gd name="T41" fmla="*/ 2 h 20"/>
                  <a:gd name="T42" fmla="*/ 18 w 19"/>
                  <a:gd name="T43" fmla="*/ 0 h 20"/>
                  <a:gd name="T44" fmla="*/ 0 w 19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20">
                    <a:moveTo>
                      <a:pt x="0" y="0"/>
                    </a:moveTo>
                    <a:lnTo>
                      <a:pt x="2" y="4"/>
                    </a:lnTo>
                    <a:lnTo>
                      <a:pt x="3" y="7"/>
                    </a:lnTo>
                    <a:lnTo>
                      <a:pt x="3" y="11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9" y="20"/>
                    </a:lnTo>
                    <a:lnTo>
                      <a:pt x="9" y="19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3" y="17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7" y="11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9" y="4"/>
                    </a:lnTo>
                    <a:lnTo>
                      <a:pt x="19" y="2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7" name="Freeform 323"/>
              <p:cNvSpPr>
                <a:spLocks/>
              </p:cNvSpPr>
              <p:nvPr/>
            </p:nvSpPr>
            <p:spPr bwMode="auto">
              <a:xfrm>
                <a:off x="1313" y="2676"/>
                <a:ext cx="73" cy="81"/>
              </a:xfrm>
              <a:custGeom>
                <a:avLst/>
                <a:gdLst>
                  <a:gd name="T0" fmla="*/ 73 w 73"/>
                  <a:gd name="T1" fmla="*/ 77 h 81"/>
                  <a:gd name="T2" fmla="*/ 4 w 73"/>
                  <a:gd name="T3" fmla="*/ 0 h 81"/>
                  <a:gd name="T4" fmla="*/ 0 w 73"/>
                  <a:gd name="T5" fmla="*/ 5 h 81"/>
                  <a:gd name="T6" fmla="*/ 68 w 73"/>
                  <a:gd name="T7" fmla="*/ 81 h 81"/>
                  <a:gd name="T8" fmla="*/ 73 w 73"/>
                  <a:gd name="T9" fmla="*/ 7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81">
                    <a:moveTo>
                      <a:pt x="73" y="77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68" y="81"/>
                    </a:lnTo>
                    <a:lnTo>
                      <a:pt x="73" y="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8" name="Freeform 324"/>
              <p:cNvSpPr>
                <a:spLocks/>
              </p:cNvSpPr>
              <p:nvPr/>
            </p:nvSpPr>
            <p:spPr bwMode="auto">
              <a:xfrm>
                <a:off x="1317" y="2681"/>
                <a:ext cx="65" cy="72"/>
              </a:xfrm>
              <a:custGeom>
                <a:avLst/>
                <a:gdLst>
                  <a:gd name="T0" fmla="*/ 65 w 65"/>
                  <a:gd name="T1" fmla="*/ 71 h 72"/>
                  <a:gd name="T2" fmla="*/ 2 w 65"/>
                  <a:gd name="T3" fmla="*/ 0 h 72"/>
                  <a:gd name="T4" fmla="*/ 0 w 65"/>
                  <a:gd name="T5" fmla="*/ 2 h 72"/>
                  <a:gd name="T6" fmla="*/ 63 w 65"/>
                  <a:gd name="T7" fmla="*/ 72 h 72"/>
                  <a:gd name="T8" fmla="*/ 65 w 65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72">
                    <a:moveTo>
                      <a:pt x="65" y="7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63" y="72"/>
                    </a:lnTo>
                    <a:lnTo>
                      <a:pt x="65" y="71"/>
                    </a:lnTo>
                    <a:close/>
                  </a:path>
                </a:pathLst>
              </a:custGeom>
              <a:solidFill>
                <a:srgbClr val="CEB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9" name="Freeform 325"/>
              <p:cNvSpPr>
                <a:spLocks/>
              </p:cNvSpPr>
              <p:nvPr/>
            </p:nvSpPr>
            <p:spPr bwMode="auto">
              <a:xfrm>
                <a:off x="1367" y="2736"/>
                <a:ext cx="41" cy="15"/>
              </a:xfrm>
              <a:custGeom>
                <a:avLst/>
                <a:gdLst>
                  <a:gd name="T0" fmla="*/ 22 w 41"/>
                  <a:gd name="T1" fmla="*/ 14 h 15"/>
                  <a:gd name="T2" fmla="*/ 25 w 41"/>
                  <a:gd name="T3" fmla="*/ 13 h 15"/>
                  <a:gd name="T4" fmla="*/ 29 w 41"/>
                  <a:gd name="T5" fmla="*/ 12 h 15"/>
                  <a:gd name="T6" fmla="*/ 32 w 41"/>
                  <a:gd name="T7" fmla="*/ 11 h 15"/>
                  <a:gd name="T8" fmla="*/ 35 w 41"/>
                  <a:gd name="T9" fmla="*/ 10 h 15"/>
                  <a:gd name="T10" fmla="*/ 37 w 41"/>
                  <a:gd name="T11" fmla="*/ 8 h 15"/>
                  <a:gd name="T12" fmla="*/ 39 w 41"/>
                  <a:gd name="T13" fmla="*/ 6 h 15"/>
                  <a:gd name="T14" fmla="*/ 40 w 41"/>
                  <a:gd name="T15" fmla="*/ 5 h 15"/>
                  <a:gd name="T16" fmla="*/ 41 w 41"/>
                  <a:gd name="T17" fmla="*/ 3 h 15"/>
                  <a:gd name="T18" fmla="*/ 40 w 41"/>
                  <a:gd name="T19" fmla="*/ 0 h 15"/>
                  <a:gd name="T20" fmla="*/ 39 w 41"/>
                  <a:gd name="T21" fmla="*/ 3 h 15"/>
                  <a:gd name="T22" fmla="*/ 37 w 41"/>
                  <a:gd name="T23" fmla="*/ 6 h 15"/>
                  <a:gd name="T24" fmla="*/ 34 w 41"/>
                  <a:gd name="T25" fmla="*/ 9 h 15"/>
                  <a:gd name="T26" fmla="*/ 30 w 41"/>
                  <a:gd name="T27" fmla="*/ 10 h 15"/>
                  <a:gd name="T28" fmla="*/ 27 w 41"/>
                  <a:gd name="T29" fmla="*/ 11 h 15"/>
                  <a:gd name="T30" fmla="*/ 25 w 41"/>
                  <a:gd name="T31" fmla="*/ 12 h 15"/>
                  <a:gd name="T32" fmla="*/ 23 w 41"/>
                  <a:gd name="T33" fmla="*/ 12 h 15"/>
                  <a:gd name="T34" fmla="*/ 22 w 41"/>
                  <a:gd name="T35" fmla="*/ 12 h 15"/>
                  <a:gd name="T36" fmla="*/ 18 w 41"/>
                  <a:gd name="T37" fmla="*/ 7 h 15"/>
                  <a:gd name="T38" fmla="*/ 21 w 41"/>
                  <a:gd name="T39" fmla="*/ 7 h 15"/>
                  <a:gd name="T40" fmla="*/ 26 w 41"/>
                  <a:gd name="T41" fmla="*/ 5 h 15"/>
                  <a:gd name="T42" fmla="*/ 30 w 41"/>
                  <a:gd name="T43" fmla="*/ 3 h 15"/>
                  <a:gd name="T44" fmla="*/ 32 w 41"/>
                  <a:gd name="T45" fmla="*/ 0 h 15"/>
                  <a:gd name="T46" fmla="*/ 30 w 41"/>
                  <a:gd name="T47" fmla="*/ 0 h 15"/>
                  <a:gd name="T48" fmla="*/ 30 w 41"/>
                  <a:gd name="T49" fmla="*/ 0 h 15"/>
                  <a:gd name="T50" fmla="*/ 30 w 41"/>
                  <a:gd name="T51" fmla="*/ 1 h 15"/>
                  <a:gd name="T52" fmla="*/ 28 w 41"/>
                  <a:gd name="T53" fmla="*/ 2 h 15"/>
                  <a:gd name="T54" fmla="*/ 25 w 41"/>
                  <a:gd name="T55" fmla="*/ 3 h 15"/>
                  <a:gd name="T56" fmla="*/ 21 w 41"/>
                  <a:gd name="T57" fmla="*/ 5 h 15"/>
                  <a:gd name="T58" fmla="*/ 17 w 41"/>
                  <a:gd name="T59" fmla="*/ 6 h 15"/>
                  <a:gd name="T60" fmla="*/ 14 w 41"/>
                  <a:gd name="T61" fmla="*/ 6 h 15"/>
                  <a:gd name="T62" fmla="*/ 12 w 41"/>
                  <a:gd name="T63" fmla="*/ 4 h 15"/>
                  <a:gd name="T64" fmla="*/ 10 w 41"/>
                  <a:gd name="T65" fmla="*/ 2 h 15"/>
                  <a:gd name="T66" fmla="*/ 8 w 41"/>
                  <a:gd name="T67" fmla="*/ 2 h 15"/>
                  <a:gd name="T68" fmla="*/ 7 w 41"/>
                  <a:gd name="T69" fmla="*/ 2 h 15"/>
                  <a:gd name="T70" fmla="*/ 6 w 41"/>
                  <a:gd name="T71" fmla="*/ 4 h 15"/>
                  <a:gd name="T72" fmla="*/ 7 w 41"/>
                  <a:gd name="T73" fmla="*/ 6 h 15"/>
                  <a:gd name="T74" fmla="*/ 6 w 41"/>
                  <a:gd name="T75" fmla="*/ 15 h 15"/>
                  <a:gd name="T76" fmla="*/ 9 w 41"/>
                  <a:gd name="T77" fmla="*/ 15 h 15"/>
                  <a:gd name="T78" fmla="*/ 13 w 41"/>
                  <a:gd name="T79" fmla="*/ 14 h 15"/>
                  <a:gd name="T80" fmla="*/ 17 w 41"/>
                  <a:gd name="T81" fmla="*/ 13 h 15"/>
                  <a:gd name="T82" fmla="*/ 19 w 41"/>
                  <a:gd name="T83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1" h="15">
                    <a:moveTo>
                      <a:pt x="20" y="14"/>
                    </a:moveTo>
                    <a:lnTo>
                      <a:pt x="22" y="14"/>
                    </a:lnTo>
                    <a:lnTo>
                      <a:pt x="24" y="13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9" y="12"/>
                    </a:lnTo>
                    <a:lnTo>
                      <a:pt x="30" y="12"/>
                    </a:lnTo>
                    <a:lnTo>
                      <a:pt x="32" y="11"/>
                    </a:lnTo>
                    <a:lnTo>
                      <a:pt x="33" y="10"/>
                    </a:lnTo>
                    <a:lnTo>
                      <a:pt x="35" y="10"/>
                    </a:lnTo>
                    <a:lnTo>
                      <a:pt x="36" y="9"/>
                    </a:lnTo>
                    <a:lnTo>
                      <a:pt x="37" y="8"/>
                    </a:lnTo>
                    <a:lnTo>
                      <a:pt x="38" y="7"/>
                    </a:lnTo>
                    <a:lnTo>
                      <a:pt x="39" y="6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0" y="2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9" y="3"/>
                    </a:lnTo>
                    <a:lnTo>
                      <a:pt x="38" y="4"/>
                    </a:lnTo>
                    <a:lnTo>
                      <a:pt x="37" y="6"/>
                    </a:lnTo>
                    <a:lnTo>
                      <a:pt x="35" y="7"/>
                    </a:lnTo>
                    <a:lnTo>
                      <a:pt x="34" y="9"/>
                    </a:lnTo>
                    <a:lnTo>
                      <a:pt x="32" y="10"/>
                    </a:lnTo>
                    <a:lnTo>
                      <a:pt x="30" y="10"/>
                    </a:lnTo>
                    <a:lnTo>
                      <a:pt x="28" y="11"/>
                    </a:lnTo>
                    <a:lnTo>
                      <a:pt x="27" y="11"/>
                    </a:lnTo>
                    <a:lnTo>
                      <a:pt x="26" y="11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1" y="7"/>
                    </a:lnTo>
                    <a:lnTo>
                      <a:pt x="23" y="6"/>
                    </a:lnTo>
                    <a:lnTo>
                      <a:pt x="26" y="5"/>
                    </a:lnTo>
                    <a:lnTo>
                      <a:pt x="28" y="4"/>
                    </a:lnTo>
                    <a:lnTo>
                      <a:pt x="30" y="3"/>
                    </a:lnTo>
                    <a:lnTo>
                      <a:pt x="31" y="1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1"/>
                    </a:lnTo>
                    <a:lnTo>
                      <a:pt x="29" y="1"/>
                    </a:lnTo>
                    <a:lnTo>
                      <a:pt x="28" y="2"/>
                    </a:lnTo>
                    <a:lnTo>
                      <a:pt x="27" y="3"/>
                    </a:lnTo>
                    <a:lnTo>
                      <a:pt x="25" y="3"/>
                    </a:lnTo>
                    <a:lnTo>
                      <a:pt x="23" y="4"/>
                    </a:lnTo>
                    <a:lnTo>
                      <a:pt x="21" y="5"/>
                    </a:lnTo>
                    <a:lnTo>
                      <a:pt x="19" y="5"/>
                    </a:lnTo>
                    <a:lnTo>
                      <a:pt x="17" y="6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7" y="13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0" name="Freeform 326"/>
              <p:cNvSpPr>
                <a:spLocks/>
              </p:cNvSpPr>
              <p:nvPr/>
            </p:nvSpPr>
            <p:spPr bwMode="auto">
              <a:xfrm>
                <a:off x="1370" y="2739"/>
                <a:ext cx="14" cy="10"/>
              </a:xfrm>
              <a:custGeom>
                <a:avLst/>
                <a:gdLst>
                  <a:gd name="T0" fmla="*/ 12 w 14"/>
                  <a:gd name="T1" fmla="*/ 5 h 10"/>
                  <a:gd name="T2" fmla="*/ 11 w 14"/>
                  <a:gd name="T3" fmla="*/ 5 h 10"/>
                  <a:gd name="T4" fmla="*/ 10 w 14"/>
                  <a:gd name="T5" fmla="*/ 5 h 10"/>
                  <a:gd name="T6" fmla="*/ 10 w 14"/>
                  <a:gd name="T7" fmla="*/ 5 h 10"/>
                  <a:gd name="T8" fmla="*/ 10 w 14"/>
                  <a:gd name="T9" fmla="*/ 4 h 10"/>
                  <a:gd name="T10" fmla="*/ 9 w 14"/>
                  <a:gd name="T11" fmla="*/ 4 h 10"/>
                  <a:gd name="T12" fmla="*/ 8 w 14"/>
                  <a:gd name="T13" fmla="*/ 3 h 10"/>
                  <a:gd name="T14" fmla="*/ 8 w 14"/>
                  <a:gd name="T15" fmla="*/ 2 h 10"/>
                  <a:gd name="T16" fmla="*/ 7 w 14"/>
                  <a:gd name="T17" fmla="*/ 2 h 10"/>
                  <a:gd name="T18" fmla="*/ 6 w 14"/>
                  <a:gd name="T19" fmla="*/ 1 h 10"/>
                  <a:gd name="T20" fmla="*/ 6 w 14"/>
                  <a:gd name="T21" fmla="*/ 1 h 10"/>
                  <a:gd name="T22" fmla="*/ 5 w 14"/>
                  <a:gd name="T23" fmla="*/ 0 h 10"/>
                  <a:gd name="T24" fmla="*/ 5 w 14"/>
                  <a:gd name="T25" fmla="*/ 0 h 10"/>
                  <a:gd name="T26" fmla="*/ 5 w 14"/>
                  <a:gd name="T27" fmla="*/ 1 h 10"/>
                  <a:gd name="T28" fmla="*/ 6 w 14"/>
                  <a:gd name="T29" fmla="*/ 2 h 10"/>
                  <a:gd name="T30" fmla="*/ 6 w 14"/>
                  <a:gd name="T31" fmla="*/ 4 h 10"/>
                  <a:gd name="T32" fmla="*/ 7 w 14"/>
                  <a:gd name="T33" fmla="*/ 4 h 10"/>
                  <a:gd name="T34" fmla="*/ 0 w 14"/>
                  <a:gd name="T35" fmla="*/ 4 h 10"/>
                  <a:gd name="T36" fmla="*/ 4 w 14"/>
                  <a:gd name="T37" fmla="*/ 10 h 10"/>
                  <a:gd name="T38" fmla="*/ 5 w 14"/>
                  <a:gd name="T39" fmla="*/ 10 h 10"/>
                  <a:gd name="T40" fmla="*/ 6 w 14"/>
                  <a:gd name="T41" fmla="*/ 10 h 10"/>
                  <a:gd name="T42" fmla="*/ 7 w 14"/>
                  <a:gd name="T43" fmla="*/ 10 h 10"/>
                  <a:gd name="T44" fmla="*/ 7 w 14"/>
                  <a:gd name="T45" fmla="*/ 10 h 10"/>
                  <a:gd name="T46" fmla="*/ 8 w 14"/>
                  <a:gd name="T47" fmla="*/ 10 h 10"/>
                  <a:gd name="T48" fmla="*/ 9 w 14"/>
                  <a:gd name="T49" fmla="*/ 10 h 10"/>
                  <a:gd name="T50" fmla="*/ 10 w 14"/>
                  <a:gd name="T51" fmla="*/ 10 h 10"/>
                  <a:gd name="T52" fmla="*/ 10 w 14"/>
                  <a:gd name="T53" fmla="*/ 9 h 10"/>
                  <a:gd name="T54" fmla="*/ 11 w 14"/>
                  <a:gd name="T55" fmla="*/ 9 h 10"/>
                  <a:gd name="T56" fmla="*/ 12 w 14"/>
                  <a:gd name="T57" fmla="*/ 9 h 10"/>
                  <a:gd name="T58" fmla="*/ 13 w 14"/>
                  <a:gd name="T59" fmla="*/ 9 h 10"/>
                  <a:gd name="T60" fmla="*/ 13 w 14"/>
                  <a:gd name="T61" fmla="*/ 9 h 10"/>
                  <a:gd name="T62" fmla="*/ 13 w 14"/>
                  <a:gd name="T63" fmla="*/ 9 h 10"/>
                  <a:gd name="T64" fmla="*/ 14 w 14"/>
                  <a:gd name="T65" fmla="*/ 8 h 10"/>
                  <a:gd name="T66" fmla="*/ 14 w 14"/>
                  <a:gd name="T67" fmla="*/ 8 h 10"/>
                  <a:gd name="T68" fmla="*/ 14 w 14"/>
                  <a:gd name="T69" fmla="*/ 8 h 10"/>
                  <a:gd name="T70" fmla="*/ 12 w 14"/>
                  <a:gd name="T71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" h="10">
                    <a:moveTo>
                      <a:pt x="12" y="5"/>
                    </a:moveTo>
                    <a:lnTo>
                      <a:pt x="11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0" y="4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2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1" name="Freeform 327"/>
              <p:cNvSpPr>
                <a:spLocks/>
              </p:cNvSpPr>
              <p:nvPr/>
            </p:nvSpPr>
            <p:spPr bwMode="auto">
              <a:xfrm>
                <a:off x="1395" y="2729"/>
                <a:ext cx="4" cy="7"/>
              </a:xfrm>
              <a:custGeom>
                <a:avLst/>
                <a:gdLst>
                  <a:gd name="T0" fmla="*/ 3 w 4"/>
                  <a:gd name="T1" fmla="*/ 3 h 7"/>
                  <a:gd name="T2" fmla="*/ 3 w 4"/>
                  <a:gd name="T3" fmla="*/ 2 h 7"/>
                  <a:gd name="T4" fmla="*/ 2 w 4"/>
                  <a:gd name="T5" fmla="*/ 1 h 7"/>
                  <a:gd name="T6" fmla="*/ 2 w 4"/>
                  <a:gd name="T7" fmla="*/ 0 h 7"/>
                  <a:gd name="T8" fmla="*/ 1 w 4"/>
                  <a:gd name="T9" fmla="*/ 0 h 7"/>
                  <a:gd name="T10" fmla="*/ 0 w 4"/>
                  <a:gd name="T11" fmla="*/ 0 h 7"/>
                  <a:gd name="T12" fmla="*/ 0 w 4"/>
                  <a:gd name="T13" fmla="*/ 0 h 7"/>
                  <a:gd name="T14" fmla="*/ 0 w 4"/>
                  <a:gd name="T15" fmla="*/ 1 h 7"/>
                  <a:gd name="T16" fmla="*/ 0 w 4"/>
                  <a:gd name="T17" fmla="*/ 1 h 7"/>
                  <a:gd name="T18" fmla="*/ 0 w 4"/>
                  <a:gd name="T19" fmla="*/ 1 h 7"/>
                  <a:gd name="T20" fmla="*/ 1 w 4"/>
                  <a:gd name="T21" fmla="*/ 2 h 7"/>
                  <a:gd name="T22" fmla="*/ 1 w 4"/>
                  <a:gd name="T23" fmla="*/ 2 h 7"/>
                  <a:gd name="T24" fmla="*/ 2 w 4"/>
                  <a:gd name="T25" fmla="*/ 3 h 7"/>
                  <a:gd name="T26" fmla="*/ 2 w 4"/>
                  <a:gd name="T27" fmla="*/ 4 h 7"/>
                  <a:gd name="T28" fmla="*/ 2 w 4"/>
                  <a:gd name="T29" fmla="*/ 5 h 7"/>
                  <a:gd name="T30" fmla="*/ 2 w 4"/>
                  <a:gd name="T31" fmla="*/ 6 h 7"/>
                  <a:gd name="T32" fmla="*/ 2 w 4"/>
                  <a:gd name="T33" fmla="*/ 7 h 7"/>
                  <a:gd name="T34" fmla="*/ 2 w 4"/>
                  <a:gd name="T35" fmla="*/ 7 h 7"/>
                  <a:gd name="T36" fmla="*/ 3 w 4"/>
                  <a:gd name="T37" fmla="*/ 7 h 7"/>
                  <a:gd name="T38" fmla="*/ 3 w 4"/>
                  <a:gd name="T39" fmla="*/ 7 h 7"/>
                  <a:gd name="T40" fmla="*/ 4 w 4"/>
                  <a:gd name="T41" fmla="*/ 7 h 7"/>
                  <a:gd name="T42" fmla="*/ 4 w 4"/>
                  <a:gd name="T43" fmla="*/ 6 h 7"/>
                  <a:gd name="T44" fmla="*/ 4 w 4"/>
                  <a:gd name="T45" fmla="*/ 5 h 7"/>
                  <a:gd name="T46" fmla="*/ 4 w 4"/>
                  <a:gd name="T47" fmla="*/ 4 h 7"/>
                  <a:gd name="T48" fmla="*/ 3 w 4"/>
                  <a:gd name="T4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" h="7">
                    <a:moveTo>
                      <a:pt x="3" y="3"/>
                    </a:moveTo>
                    <a:lnTo>
                      <a:pt x="3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2" name="Freeform 328"/>
              <p:cNvSpPr>
                <a:spLocks/>
              </p:cNvSpPr>
              <p:nvPr/>
            </p:nvSpPr>
            <p:spPr bwMode="auto">
              <a:xfrm>
                <a:off x="1361" y="2713"/>
                <a:ext cx="33" cy="20"/>
              </a:xfrm>
              <a:custGeom>
                <a:avLst/>
                <a:gdLst>
                  <a:gd name="T0" fmla="*/ 31 w 33"/>
                  <a:gd name="T1" fmla="*/ 11 h 20"/>
                  <a:gd name="T2" fmla="*/ 28 w 33"/>
                  <a:gd name="T3" fmla="*/ 8 h 20"/>
                  <a:gd name="T4" fmla="*/ 33 w 33"/>
                  <a:gd name="T5" fmla="*/ 5 h 20"/>
                  <a:gd name="T6" fmla="*/ 29 w 33"/>
                  <a:gd name="T7" fmla="*/ 1 h 20"/>
                  <a:gd name="T8" fmla="*/ 27 w 33"/>
                  <a:gd name="T9" fmla="*/ 1 h 20"/>
                  <a:gd name="T10" fmla="*/ 30 w 33"/>
                  <a:gd name="T11" fmla="*/ 4 h 20"/>
                  <a:gd name="T12" fmla="*/ 26 w 33"/>
                  <a:gd name="T13" fmla="*/ 7 h 20"/>
                  <a:gd name="T14" fmla="*/ 26 w 33"/>
                  <a:gd name="T15" fmla="*/ 8 h 20"/>
                  <a:gd name="T16" fmla="*/ 27 w 33"/>
                  <a:gd name="T17" fmla="*/ 9 h 20"/>
                  <a:gd name="T18" fmla="*/ 28 w 33"/>
                  <a:gd name="T19" fmla="*/ 10 h 20"/>
                  <a:gd name="T20" fmla="*/ 28 w 33"/>
                  <a:gd name="T21" fmla="*/ 10 h 20"/>
                  <a:gd name="T22" fmla="*/ 15 w 33"/>
                  <a:gd name="T23" fmla="*/ 18 h 20"/>
                  <a:gd name="T24" fmla="*/ 4 w 33"/>
                  <a:gd name="T25" fmla="*/ 10 h 20"/>
                  <a:gd name="T26" fmla="*/ 6 w 33"/>
                  <a:gd name="T27" fmla="*/ 7 h 20"/>
                  <a:gd name="T28" fmla="*/ 3 w 33"/>
                  <a:gd name="T29" fmla="*/ 4 h 20"/>
                  <a:gd name="T30" fmla="*/ 5 w 33"/>
                  <a:gd name="T31" fmla="*/ 0 h 20"/>
                  <a:gd name="T32" fmla="*/ 3 w 33"/>
                  <a:gd name="T33" fmla="*/ 0 h 20"/>
                  <a:gd name="T34" fmla="*/ 0 w 33"/>
                  <a:gd name="T35" fmla="*/ 5 h 20"/>
                  <a:gd name="T36" fmla="*/ 4 w 33"/>
                  <a:gd name="T37" fmla="*/ 7 h 20"/>
                  <a:gd name="T38" fmla="*/ 1 w 33"/>
                  <a:gd name="T39" fmla="*/ 11 h 20"/>
                  <a:gd name="T40" fmla="*/ 15 w 33"/>
                  <a:gd name="T41" fmla="*/ 20 h 20"/>
                  <a:gd name="T42" fmla="*/ 31 w 33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3" h="20">
                    <a:moveTo>
                      <a:pt x="31" y="11"/>
                    </a:moveTo>
                    <a:lnTo>
                      <a:pt x="28" y="8"/>
                    </a:lnTo>
                    <a:lnTo>
                      <a:pt x="33" y="5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30" y="4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9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15" y="18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4" y="7"/>
                    </a:lnTo>
                    <a:lnTo>
                      <a:pt x="1" y="11"/>
                    </a:lnTo>
                    <a:lnTo>
                      <a:pt x="15" y="20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3" name="Freeform 329"/>
              <p:cNvSpPr>
                <a:spLocks/>
              </p:cNvSpPr>
              <p:nvPr/>
            </p:nvSpPr>
            <p:spPr bwMode="auto">
              <a:xfrm>
                <a:off x="1352" y="2753"/>
                <a:ext cx="49" cy="15"/>
              </a:xfrm>
              <a:custGeom>
                <a:avLst/>
                <a:gdLst>
                  <a:gd name="T0" fmla="*/ 24 w 49"/>
                  <a:gd name="T1" fmla="*/ 0 h 15"/>
                  <a:gd name="T2" fmla="*/ 23 w 49"/>
                  <a:gd name="T3" fmla="*/ 2 h 15"/>
                  <a:gd name="T4" fmla="*/ 21 w 49"/>
                  <a:gd name="T5" fmla="*/ 4 h 15"/>
                  <a:gd name="T6" fmla="*/ 19 w 49"/>
                  <a:gd name="T7" fmla="*/ 7 h 15"/>
                  <a:gd name="T8" fmla="*/ 16 w 49"/>
                  <a:gd name="T9" fmla="*/ 9 h 15"/>
                  <a:gd name="T10" fmla="*/ 14 w 49"/>
                  <a:gd name="T11" fmla="*/ 10 h 15"/>
                  <a:gd name="T12" fmla="*/ 12 w 49"/>
                  <a:gd name="T13" fmla="*/ 11 h 15"/>
                  <a:gd name="T14" fmla="*/ 10 w 49"/>
                  <a:gd name="T15" fmla="*/ 11 h 15"/>
                  <a:gd name="T16" fmla="*/ 8 w 49"/>
                  <a:gd name="T17" fmla="*/ 12 h 15"/>
                  <a:gd name="T18" fmla="*/ 6 w 49"/>
                  <a:gd name="T19" fmla="*/ 12 h 15"/>
                  <a:gd name="T20" fmla="*/ 4 w 49"/>
                  <a:gd name="T21" fmla="*/ 12 h 15"/>
                  <a:gd name="T22" fmla="*/ 2 w 49"/>
                  <a:gd name="T23" fmla="*/ 12 h 15"/>
                  <a:gd name="T24" fmla="*/ 0 w 49"/>
                  <a:gd name="T25" fmla="*/ 14 h 15"/>
                  <a:gd name="T26" fmla="*/ 3 w 49"/>
                  <a:gd name="T27" fmla="*/ 14 h 15"/>
                  <a:gd name="T28" fmla="*/ 6 w 49"/>
                  <a:gd name="T29" fmla="*/ 14 h 15"/>
                  <a:gd name="T30" fmla="*/ 9 w 49"/>
                  <a:gd name="T31" fmla="*/ 14 h 15"/>
                  <a:gd name="T32" fmla="*/ 11 w 49"/>
                  <a:gd name="T33" fmla="*/ 13 h 15"/>
                  <a:gd name="T34" fmla="*/ 14 w 49"/>
                  <a:gd name="T35" fmla="*/ 12 h 15"/>
                  <a:gd name="T36" fmla="*/ 16 w 49"/>
                  <a:gd name="T37" fmla="*/ 11 h 15"/>
                  <a:gd name="T38" fmla="*/ 18 w 49"/>
                  <a:gd name="T39" fmla="*/ 10 h 15"/>
                  <a:gd name="T40" fmla="*/ 20 w 49"/>
                  <a:gd name="T41" fmla="*/ 8 h 15"/>
                  <a:gd name="T42" fmla="*/ 21 w 49"/>
                  <a:gd name="T43" fmla="*/ 7 h 15"/>
                  <a:gd name="T44" fmla="*/ 22 w 49"/>
                  <a:gd name="T45" fmla="*/ 6 h 15"/>
                  <a:gd name="T46" fmla="*/ 23 w 49"/>
                  <a:gd name="T47" fmla="*/ 5 h 15"/>
                  <a:gd name="T48" fmla="*/ 24 w 49"/>
                  <a:gd name="T49" fmla="*/ 4 h 15"/>
                  <a:gd name="T50" fmla="*/ 25 w 49"/>
                  <a:gd name="T51" fmla="*/ 5 h 15"/>
                  <a:gd name="T52" fmla="*/ 26 w 49"/>
                  <a:gd name="T53" fmla="*/ 7 h 15"/>
                  <a:gd name="T54" fmla="*/ 27 w 49"/>
                  <a:gd name="T55" fmla="*/ 8 h 15"/>
                  <a:gd name="T56" fmla="*/ 28 w 49"/>
                  <a:gd name="T57" fmla="*/ 10 h 15"/>
                  <a:gd name="T58" fmla="*/ 31 w 49"/>
                  <a:gd name="T59" fmla="*/ 12 h 15"/>
                  <a:gd name="T60" fmla="*/ 33 w 49"/>
                  <a:gd name="T61" fmla="*/ 13 h 15"/>
                  <a:gd name="T62" fmla="*/ 36 w 49"/>
                  <a:gd name="T63" fmla="*/ 14 h 15"/>
                  <a:gd name="T64" fmla="*/ 39 w 49"/>
                  <a:gd name="T65" fmla="*/ 14 h 15"/>
                  <a:gd name="T66" fmla="*/ 41 w 49"/>
                  <a:gd name="T67" fmla="*/ 15 h 15"/>
                  <a:gd name="T68" fmla="*/ 44 w 49"/>
                  <a:gd name="T69" fmla="*/ 15 h 15"/>
                  <a:gd name="T70" fmla="*/ 47 w 49"/>
                  <a:gd name="T71" fmla="*/ 15 h 15"/>
                  <a:gd name="T72" fmla="*/ 49 w 49"/>
                  <a:gd name="T73" fmla="*/ 14 h 15"/>
                  <a:gd name="T74" fmla="*/ 47 w 49"/>
                  <a:gd name="T75" fmla="*/ 12 h 15"/>
                  <a:gd name="T76" fmla="*/ 45 w 49"/>
                  <a:gd name="T77" fmla="*/ 12 h 15"/>
                  <a:gd name="T78" fmla="*/ 43 w 49"/>
                  <a:gd name="T79" fmla="*/ 13 h 15"/>
                  <a:gd name="T80" fmla="*/ 41 w 49"/>
                  <a:gd name="T81" fmla="*/ 13 h 15"/>
                  <a:gd name="T82" fmla="*/ 39 w 49"/>
                  <a:gd name="T83" fmla="*/ 12 h 15"/>
                  <a:gd name="T84" fmla="*/ 37 w 49"/>
                  <a:gd name="T85" fmla="*/ 12 h 15"/>
                  <a:gd name="T86" fmla="*/ 34 w 49"/>
                  <a:gd name="T87" fmla="*/ 11 h 15"/>
                  <a:gd name="T88" fmla="*/ 32 w 49"/>
                  <a:gd name="T89" fmla="*/ 10 h 15"/>
                  <a:gd name="T90" fmla="*/ 29 w 49"/>
                  <a:gd name="T91" fmla="*/ 8 h 15"/>
                  <a:gd name="T92" fmla="*/ 27 w 49"/>
                  <a:gd name="T93" fmla="*/ 5 h 15"/>
                  <a:gd name="T94" fmla="*/ 25 w 49"/>
                  <a:gd name="T95" fmla="*/ 2 h 15"/>
                  <a:gd name="T96" fmla="*/ 24 w 49"/>
                  <a:gd name="T9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9" h="15">
                    <a:moveTo>
                      <a:pt x="24" y="0"/>
                    </a:moveTo>
                    <a:lnTo>
                      <a:pt x="24" y="0"/>
                    </a:lnTo>
                    <a:lnTo>
                      <a:pt x="24" y="1"/>
                    </a:lnTo>
                    <a:lnTo>
                      <a:pt x="23" y="2"/>
                    </a:lnTo>
                    <a:lnTo>
                      <a:pt x="22" y="3"/>
                    </a:lnTo>
                    <a:lnTo>
                      <a:pt x="21" y="4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7" y="8"/>
                    </a:lnTo>
                    <a:lnTo>
                      <a:pt x="16" y="9"/>
                    </a:lnTo>
                    <a:lnTo>
                      <a:pt x="15" y="9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9" y="11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4" y="12"/>
                    </a:lnTo>
                    <a:lnTo>
                      <a:pt x="15" y="12"/>
                    </a:lnTo>
                    <a:lnTo>
                      <a:pt x="16" y="11"/>
                    </a:lnTo>
                    <a:lnTo>
                      <a:pt x="17" y="11"/>
                    </a:lnTo>
                    <a:lnTo>
                      <a:pt x="18" y="10"/>
                    </a:lnTo>
                    <a:lnTo>
                      <a:pt x="19" y="9"/>
                    </a:lnTo>
                    <a:lnTo>
                      <a:pt x="20" y="8"/>
                    </a:lnTo>
                    <a:lnTo>
                      <a:pt x="21" y="8"/>
                    </a:lnTo>
                    <a:lnTo>
                      <a:pt x="21" y="7"/>
                    </a:lnTo>
                    <a:lnTo>
                      <a:pt x="22" y="7"/>
                    </a:lnTo>
                    <a:lnTo>
                      <a:pt x="22" y="6"/>
                    </a:lnTo>
                    <a:lnTo>
                      <a:pt x="23" y="6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4" y="4"/>
                    </a:lnTo>
                    <a:lnTo>
                      <a:pt x="24" y="5"/>
                    </a:lnTo>
                    <a:lnTo>
                      <a:pt x="25" y="5"/>
                    </a:lnTo>
                    <a:lnTo>
                      <a:pt x="25" y="6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8"/>
                    </a:lnTo>
                    <a:lnTo>
                      <a:pt x="28" y="9"/>
                    </a:lnTo>
                    <a:lnTo>
                      <a:pt x="28" y="10"/>
                    </a:lnTo>
                    <a:lnTo>
                      <a:pt x="29" y="11"/>
                    </a:lnTo>
                    <a:lnTo>
                      <a:pt x="31" y="12"/>
                    </a:lnTo>
                    <a:lnTo>
                      <a:pt x="32" y="12"/>
                    </a:lnTo>
                    <a:lnTo>
                      <a:pt x="33" y="13"/>
                    </a:lnTo>
                    <a:lnTo>
                      <a:pt x="34" y="14"/>
                    </a:lnTo>
                    <a:lnTo>
                      <a:pt x="36" y="14"/>
                    </a:lnTo>
                    <a:lnTo>
                      <a:pt x="37" y="14"/>
                    </a:lnTo>
                    <a:lnTo>
                      <a:pt x="39" y="14"/>
                    </a:lnTo>
                    <a:lnTo>
                      <a:pt x="40" y="15"/>
                    </a:lnTo>
                    <a:lnTo>
                      <a:pt x="41" y="15"/>
                    </a:lnTo>
                    <a:lnTo>
                      <a:pt x="43" y="15"/>
                    </a:lnTo>
                    <a:lnTo>
                      <a:pt x="44" y="15"/>
                    </a:lnTo>
                    <a:lnTo>
                      <a:pt x="45" y="15"/>
                    </a:lnTo>
                    <a:lnTo>
                      <a:pt x="47" y="15"/>
                    </a:lnTo>
                    <a:lnTo>
                      <a:pt x="48" y="14"/>
                    </a:lnTo>
                    <a:lnTo>
                      <a:pt x="49" y="14"/>
                    </a:lnTo>
                    <a:lnTo>
                      <a:pt x="48" y="12"/>
                    </a:lnTo>
                    <a:lnTo>
                      <a:pt x="47" y="12"/>
                    </a:lnTo>
                    <a:lnTo>
                      <a:pt x="46" y="12"/>
                    </a:lnTo>
                    <a:lnTo>
                      <a:pt x="45" y="12"/>
                    </a:lnTo>
                    <a:lnTo>
                      <a:pt x="44" y="13"/>
                    </a:lnTo>
                    <a:lnTo>
                      <a:pt x="43" y="13"/>
                    </a:lnTo>
                    <a:lnTo>
                      <a:pt x="42" y="13"/>
                    </a:lnTo>
                    <a:lnTo>
                      <a:pt x="41" y="13"/>
                    </a:lnTo>
                    <a:lnTo>
                      <a:pt x="40" y="12"/>
                    </a:lnTo>
                    <a:lnTo>
                      <a:pt x="39" y="12"/>
                    </a:lnTo>
                    <a:lnTo>
                      <a:pt x="38" y="12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4" y="11"/>
                    </a:lnTo>
                    <a:lnTo>
                      <a:pt x="33" y="11"/>
                    </a:lnTo>
                    <a:lnTo>
                      <a:pt x="32" y="10"/>
                    </a:lnTo>
                    <a:lnTo>
                      <a:pt x="31" y="9"/>
                    </a:lnTo>
                    <a:lnTo>
                      <a:pt x="29" y="8"/>
                    </a:lnTo>
                    <a:lnTo>
                      <a:pt x="28" y="7"/>
                    </a:lnTo>
                    <a:lnTo>
                      <a:pt x="27" y="5"/>
                    </a:lnTo>
                    <a:lnTo>
                      <a:pt x="26" y="4"/>
                    </a:lnTo>
                    <a:lnTo>
                      <a:pt x="25" y="2"/>
                    </a:lnTo>
                    <a:lnTo>
                      <a:pt x="25" y="1"/>
                    </a:lnTo>
                    <a:lnTo>
                      <a:pt x="2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4" name="Freeform 330"/>
              <p:cNvSpPr>
                <a:spLocks/>
              </p:cNvSpPr>
              <p:nvPr/>
            </p:nvSpPr>
            <p:spPr bwMode="auto">
              <a:xfrm>
                <a:off x="1324" y="2725"/>
                <a:ext cx="5" cy="12"/>
              </a:xfrm>
              <a:custGeom>
                <a:avLst/>
                <a:gdLst>
                  <a:gd name="T0" fmla="*/ 5 w 5"/>
                  <a:gd name="T1" fmla="*/ 7 h 12"/>
                  <a:gd name="T2" fmla="*/ 5 w 5"/>
                  <a:gd name="T3" fmla="*/ 7 h 12"/>
                  <a:gd name="T4" fmla="*/ 4 w 5"/>
                  <a:gd name="T5" fmla="*/ 6 h 12"/>
                  <a:gd name="T6" fmla="*/ 4 w 5"/>
                  <a:gd name="T7" fmla="*/ 6 h 12"/>
                  <a:gd name="T8" fmla="*/ 4 w 5"/>
                  <a:gd name="T9" fmla="*/ 6 h 12"/>
                  <a:gd name="T10" fmla="*/ 3 w 5"/>
                  <a:gd name="T11" fmla="*/ 6 h 12"/>
                  <a:gd name="T12" fmla="*/ 3 w 5"/>
                  <a:gd name="T13" fmla="*/ 4 h 12"/>
                  <a:gd name="T14" fmla="*/ 2 w 5"/>
                  <a:gd name="T15" fmla="*/ 3 h 12"/>
                  <a:gd name="T16" fmla="*/ 2 w 5"/>
                  <a:gd name="T17" fmla="*/ 2 h 12"/>
                  <a:gd name="T18" fmla="*/ 1 w 5"/>
                  <a:gd name="T19" fmla="*/ 2 h 12"/>
                  <a:gd name="T20" fmla="*/ 1 w 5"/>
                  <a:gd name="T21" fmla="*/ 1 h 12"/>
                  <a:gd name="T22" fmla="*/ 0 w 5"/>
                  <a:gd name="T23" fmla="*/ 0 h 12"/>
                  <a:gd name="T24" fmla="*/ 0 w 5"/>
                  <a:gd name="T25" fmla="*/ 0 h 12"/>
                  <a:gd name="T26" fmla="*/ 0 w 5"/>
                  <a:gd name="T27" fmla="*/ 1 h 12"/>
                  <a:gd name="T28" fmla="*/ 0 w 5"/>
                  <a:gd name="T29" fmla="*/ 2 h 12"/>
                  <a:gd name="T30" fmla="*/ 0 w 5"/>
                  <a:gd name="T31" fmla="*/ 4 h 12"/>
                  <a:gd name="T32" fmla="*/ 1 w 5"/>
                  <a:gd name="T33" fmla="*/ 6 h 12"/>
                  <a:gd name="T34" fmla="*/ 1 w 5"/>
                  <a:gd name="T35" fmla="*/ 8 h 12"/>
                  <a:gd name="T36" fmla="*/ 2 w 5"/>
                  <a:gd name="T37" fmla="*/ 9 h 12"/>
                  <a:gd name="T38" fmla="*/ 3 w 5"/>
                  <a:gd name="T39" fmla="*/ 11 h 12"/>
                  <a:gd name="T40" fmla="*/ 3 w 5"/>
                  <a:gd name="T41" fmla="*/ 11 h 12"/>
                  <a:gd name="T42" fmla="*/ 3 w 5"/>
                  <a:gd name="T43" fmla="*/ 11 h 12"/>
                  <a:gd name="T44" fmla="*/ 4 w 5"/>
                  <a:gd name="T45" fmla="*/ 11 h 12"/>
                  <a:gd name="T46" fmla="*/ 5 w 5"/>
                  <a:gd name="T47" fmla="*/ 12 h 12"/>
                  <a:gd name="T48" fmla="*/ 5 w 5"/>
                  <a:gd name="T49" fmla="*/ 12 h 12"/>
                  <a:gd name="T50" fmla="*/ 5 w 5"/>
                  <a:gd name="T5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" h="12">
                    <a:moveTo>
                      <a:pt x="5" y="7"/>
                    </a:moveTo>
                    <a:lnTo>
                      <a:pt x="5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2" y="9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5" name="Freeform 331"/>
              <p:cNvSpPr>
                <a:spLocks/>
              </p:cNvSpPr>
              <p:nvPr/>
            </p:nvSpPr>
            <p:spPr bwMode="auto">
              <a:xfrm>
                <a:off x="1368" y="2704"/>
                <a:ext cx="19" cy="21"/>
              </a:xfrm>
              <a:custGeom>
                <a:avLst/>
                <a:gdLst>
                  <a:gd name="T0" fmla="*/ 19 w 19"/>
                  <a:gd name="T1" fmla="*/ 10 h 21"/>
                  <a:gd name="T2" fmla="*/ 19 w 19"/>
                  <a:gd name="T3" fmla="*/ 0 h 21"/>
                  <a:gd name="T4" fmla="*/ 0 w 19"/>
                  <a:gd name="T5" fmla="*/ 0 h 21"/>
                  <a:gd name="T6" fmla="*/ 0 w 19"/>
                  <a:gd name="T7" fmla="*/ 8 h 21"/>
                  <a:gd name="T8" fmla="*/ 8 w 19"/>
                  <a:gd name="T9" fmla="*/ 21 h 21"/>
                  <a:gd name="T10" fmla="*/ 19 w 19"/>
                  <a:gd name="T11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1">
                    <a:moveTo>
                      <a:pt x="19" y="10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21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6" name="Freeform 332"/>
              <p:cNvSpPr>
                <a:spLocks/>
              </p:cNvSpPr>
              <p:nvPr/>
            </p:nvSpPr>
            <p:spPr bwMode="auto">
              <a:xfrm>
                <a:off x="1354" y="2655"/>
                <a:ext cx="45" cy="27"/>
              </a:xfrm>
              <a:custGeom>
                <a:avLst/>
                <a:gdLst>
                  <a:gd name="T0" fmla="*/ 36 w 45"/>
                  <a:gd name="T1" fmla="*/ 10 h 27"/>
                  <a:gd name="T2" fmla="*/ 36 w 45"/>
                  <a:gd name="T3" fmla="*/ 9 h 27"/>
                  <a:gd name="T4" fmla="*/ 35 w 45"/>
                  <a:gd name="T5" fmla="*/ 8 h 27"/>
                  <a:gd name="T6" fmla="*/ 34 w 45"/>
                  <a:gd name="T7" fmla="*/ 7 h 27"/>
                  <a:gd name="T8" fmla="*/ 33 w 45"/>
                  <a:gd name="T9" fmla="*/ 6 h 27"/>
                  <a:gd name="T10" fmla="*/ 31 w 45"/>
                  <a:gd name="T11" fmla="*/ 5 h 27"/>
                  <a:gd name="T12" fmla="*/ 29 w 45"/>
                  <a:gd name="T13" fmla="*/ 4 h 27"/>
                  <a:gd name="T14" fmla="*/ 27 w 45"/>
                  <a:gd name="T15" fmla="*/ 3 h 27"/>
                  <a:gd name="T16" fmla="*/ 25 w 45"/>
                  <a:gd name="T17" fmla="*/ 2 h 27"/>
                  <a:gd name="T18" fmla="*/ 23 w 45"/>
                  <a:gd name="T19" fmla="*/ 1 h 27"/>
                  <a:gd name="T20" fmla="*/ 20 w 45"/>
                  <a:gd name="T21" fmla="*/ 1 h 27"/>
                  <a:gd name="T22" fmla="*/ 18 w 45"/>
                  <a:gd name="T23" fmla="*/ 0 h 27"/>
                  <a:gd name="T24" fmla="*/ 15 w 45"/>
                  <a:gd name="T25" fmla="*/ 0 h 27"/>
                  <a:gd name="T26" fmla="*/ 13 w 45"/>
                  <a:gd name="T27" fmla="*/ 0 h 27"/>
                  <a:gd name="T28" fmla="*/ 11 w 45"/>
                  <a:gd name="T29" fmla="*/ 0 h 27"/>
                  <a:gd name="T30" fmla="*/ 9 w 45"/>
                  <a:gd name="T31" fmla="*/ 1 h 27"/>
                  <a:gd name="T32" fmla="*/ 6 w 45"/>
                  <a:gd name="T33" fmla="*/ 1 h 27"/>
                  <a:gd name="T34" fmla="*/ 4 w 45"/>
                  <a:gd name="T35" fmla="*/ 3 h 27"/>
                  <a:gd name="T36" fmla="*/ 2 w 45"/>
                  <a:gd name="T37" fmla="*/ 5 h 27"/>
                  <a:gd name="T38" fmla="*/ 1 w 45"/>
                  <a:gd name="T39" fmla="*/ 8 h 27"/>
                  <a:gd name="T40" fmla="*/ 0 w 45"/>
                  <a:gd name="T41" fmla="*/ 10 h 27"/>
                  <a:gd name="T42" fmla="*/ 1 w 45"/>
                  <a:gd name="T43" fmla="*/ 12 h 27"/>
                  <a:gd name="T44" fmla="*/ 1 w 45"/>
                  <a:gd name="T45" fmla="*/ 14 h 27"/>
                  <a:gd name="T46" fmla="*/ 2 w 45"/>
                  <a:gd name="T47" fmla="*/ 15 h 27"/>
                  <a:gd name="T48" fmla="*/ 3 w 45"/>
                  <a:gd name="T49" fmla="*/ 15 h 27"/>
                  <a:gd name="T50" fmla="*/ 4 w 45"/>
                  <a:gd name="T51" fmla="*/ 16 h 27"/>
                  <a:gd name="T52" fmla="*/ 5 w 45"/>
                  <a:gd name="T53" fmla="*/ 16 h 27"/>
                  <a:gd name="T54" fmla="*/ 6 w 45"/>
                  <a:gd name="T55" fmla="*/ 16 h 27"/>
                  <a:gd name="T56" fmla="*/ 9 w 45"/>
                  <a:gd name="T57" fmla="*/ 17 h 27"/>
                  <a:gd name="T58" fmla="*/ 11 w 45"/>
                  <a:gd name="T59" fmla="*/ 18 h 27"/>
                  <a:gd name="T60" fmla="*/ 14 w 45"/>
                  <a:gd name="T61" fmla="*/ 19 h 27"/>
                  <a:gd name="T62" fmla="*/ 16 w 45"/>
                  <a:gd name="T63" fmla="*/ 20 h 27"/>
                  <a:gd name="T64" fmla="*/ 19 w 45"/>
                  <a:gd name="T65" fmla="*/ 21 h 27"/>
                  <a:gd name="T66" fmla="*/ 22 w 45"/>
                  <a:gd name="T67" fmla="*/ 23 h 27"/>
                  <a:gd name="T68" fmla="*/ 25 w 45"/>
                  <a:gd name="T69" fmla="*/ 24 h 27"/>
                  <a:gd name="T70" fmla="*/ 28 w 45"/>
                  <a:gd name="T71" fmla="*/ 25 h 27"/>
                  <a:gd name="T72" fmla="*/ 30 w 45"/>
                  <a:gd name="T73" fmla="*/ 25 h 27"/>
                  <a:gd name="T74" fmla="*/ 33 w 45"/>
                  <a:gd name="T75" fmla="*/ 26 h 27"/>
                  <a:gd name="T76" fmla="*/ 35 w 45"/>
                  <a:gd name="T77" fmla="*/ 27 h 27"/>
                  <a:gd name="T78" fmla="*/ 36 w 45"/>
                  <a:gd name="T79" fmla="*/ 27 h 27"/>
                  <a:gd name="T80" fmla="*/ 37 w 45"/>
                  <a:gd name="T81" fmla="*/ 27 h 27"/>
                  <a:gd name="T82" fmla="*/ 38 w 45"/>
                  <a:gd name="T83" fmla="*/ 27 h 27"/>
                  <a:gd name="T84" fmla="*/ 40 w 45"/>
                  <a:gd name="T85" fmla="*/ 27 h 27"/>
                  <a:gd name="T86" fmla="*/ 41 w 45"/>
                  <a:gd name="T87" fmla="*/ 27 h 27"/>
                  <a:gd name="T88" fmla="*/ 42 w 45"/>
                  <a:gd name="T89" fmla="*/ 27 h 27"/>
                  <a:gd name="T90" fmla="*/ 43 w 45"/>
                  <a:gd name="T91" fmla="*/ 26 h 27"/>
                  <a:gd name="T92" fmla="*/ 44 w 45"/>
                  <a:gd name="T93" fmla="*/ 26 h 27"/>
                  <a:gd name="T94" fmla="*/ 44 w 45"/>
                  <a:gd name="T95" fmla="*/ 24 h 27"/>
                  <a:gd name="T96" fmla="*/ 45 w 45"/>
                  <a:gd name="T97" fmla="*/ 23 h 27"/>
                  <a:gd name="T98" fmla="*/ 45 w 45"/>
                  <a:gd name="T99" fmla="*/ 20 h 27"/>
                  <a:gd name="T100" fmla="*/ 45 w 45"/>
                  <a:gd name="T101" fmla="*/ 18 h 27"/>
                  <a:gd name="T102" fmla="*/ 44 w 45"/>
                  <a:gd name="T103" fmla="*/ 16 h 27"/>
                  <a:gd name="T104" fmla="*/ 43 w 45"/>
                  <a:gd name="T105" fmla="*/ 14 h 27"/>
                  <a:gd name="T106" fmla="*/ 41 w 45"/>
                  <a:gd name="T107" fmla="*/ 12 h 27"/>
                  <a:gd name="T108" fmla="*/ 40 w 45"/>
                  <a:gd name="T109" fmla="*/ 11 h 27"/>
                  <a:gd name="T110" fmla="*/ 38 w 45"/>
                  <a:gd name="T111" fmla="*/ 10 h 27"/>
                  <a:gd name="T112" fmla="*/ 36 w 45"/>
                  <a:gd name="T11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5" h="27">
                    <a:moveTo>
                      <a:pt x="36" y="10"/>
                    </a:moveTo>
                    <a:lnTo>
                      <a:pt x="36" y="9"/>
                    </a:lnTo>
                    <a:lnTo>
                      <a:pt x="35" y="8"/>
                    </a:lnTo>
                    <a:lnTo>
                      <a:pt x="34" y="7"/>
                    </a:lnTo>
                    <a:lnTo>
                      <a:pt x="33" y="6"/>
                    </a:lnTo>
                    <a:lnTo>
                      <a:pt x="31" y="5"/>
                    </a:lnTo>
                    <a:lnTo>
                      <a:pt x="29" y="4"/>
                    </a:lnTo>
                    <a:lnTo>
                      <a:pt x="27" y="3"/>
                    </a:lnTo>
                    <a:lnTo>
                      <a:pt x="25" y="2"/>
                    </a:lnTo>
                    <a:lnTo>
                      <a:pt x="23" y="1"/>
                    </a:lnTo>
                    <a:lnTo>
                      <a:pt x="20" y="1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9" y="17"/>
                    </a:lnTo>
                    <a:lnTo>
                      <a:pt x="11" y="18"/>
                    </a:lnTo>
                    <a:lnTo>
                      <a:pt x="14" y="19"/>
                    </a:lnTo>
                    <a:lnTo>
                      <a:pt x="16" y="20"/>
                    </a:lnTo>
                    <a:lnTo>
                      <a:pt x="19" y="21"/>
                    </a:lnTo>
                    <a:lnTo>
                      <a:pt x="22" y="23"/>
                    </a:lnTo>
                    <a:lnTo>
                      <a:pt x="25" y="24"/>
                    </a:lnTo>
                    <a:lnTo>
                      <a:pt x="28" y="25"/>
                    </a:lnTo>
                    <a:lnTo>
                      <a:pt x="30" y="25"/>
                    </a:lnTo>
                    <a:lnTo>
                      <a:pt x="33" y="26"/>
                    </a:lnTo>
                    <a:lnTo>
                      <a:pt x="35" y="27"/>
                    </a:lnTo>
                    <a:lnTo>
                      <a:pt x="36" y="27"/>
                    </a:lnTo>
                    <a:lnTo>
                      <a:pt x="37" y="27"/>
                    </a:lnTo>
                    <a:lnTo>
                      <a:pt x="38" y="27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6"/>
                    </a:lnTo>
                    <a:lnTo>
                      <a:pt x="44" y="26"/>
                    </a:lnTo>
                    <a:lnTo>
                      <a:pt x="44" y="24"/>
                    </a:lnTo>
                    <a:lnTo>
                      <a:pt x="45" y="23"/>
                    </a:lnTo>
                    <a:lnTo>
                      <a:pt x="45" y="20"/>
                    </a:lnTo>
                    <a:lnTo>
                      <a:pt x="45" y="18"/>
                    </a:lnTo>
                    <a:lnTo>
                      <a:pt x="44" y="16"/>
                    </a:lnTo>
                    <a:lnTo>
                      <a:pt x="43" y="14"/>
                    </a:lnTo>
                    <a:lnTo>
                      <a:pt x="41" y="12"/>
                    </a:lnTo>
                    <a:lnTo>
                      <a:pt x="40" y="11"/>
                    </a:lnTo>
                    <a:lnTo>
                      <a:pt x="38" y="10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7" name="Freeform 333"/>
              <p:cNvSpPr>
                <a:spLocks/>
              </p:cNvSpPr>
              <p:nvPr/>
            </p:nvSpPr>
            <p:spPr bwMode="auto">
              <a:xfrm>
                <a:off x="1348" y="2663"/>
                <a:ext cx="53" cy="47"/>
              </a:xfrm>
              <a:custGeom>
                <a:avLst/>
                <a:gdLst>
                  <a:gd name="T0" fmla="*/ 46 w 53"/>
                  <a:gd name="T1" fmla="*/ 14 h 47"/>
                  <a:gd name="T2" fmla="*/ 45 w 53"/>
                  <a:gd name="T3" fmla="*/ 14 h 47"/>
                  <a:gd name="T4" fmla="*/ 45 w 53"/>
                  <a:gd name="T5" fmla="*/ 12 h 47"/>
                  <a:gd name="T6" fmla="*/ 43 w 53"/>
                  <a:gd name="T7" fmla="*/ 10 h 47"/>
                  <a:gd name="T8" fmla="*/ 41 w 53"/>
                  <a:gd name="T9" fmla="*/ 7 h 47"/>
                  <a:gd name="T10" fmla="*/ 38 w 53"/>
                  <a:gd name="T11" fmla="*/ 5 h 47"/>
                  <a:gd name="T12" fmla="*/ 35 w 53"/>
                  <a:gd name="T13" fmla="*/ 3 h 47"/>
                  <a:gd name="T14" fmla="*/ 32 w 53"/>
                  <a:gd name="T15" fmla="*/ 1 h 47"/>
                  <a:gd name="T16" fmla="*/ 29 w 53"/>
                  <a:gd name="T17" fmla="*/ 0 h 47"/>
                  <a:gd name="T18" fmla="*/ 26 w 53"/>
                  <a:gd name="T19" fmla="*/ 0 h 47"/>
                  <a:gd name="T20" fmla="*/ 21 w 53"/>
                  <a:gd name="T21" fmla="*/ 0 h 47"/>
                  <a:gd name="T22" fmla="*/ 17 w 53"/>
                  <a:gd name="T23" fmla="*/ 1 h 47"/>
                  <a:gd name="T24" fmla="*/ 13 w 53"/>
                  <a:gd name="T25" fmla="*/ 3 h 47"/>
                  <a:gd name="T26" fmla="*/ 9 w 53"/>
                  <a:gd name="T27" fmla="*/ 5 h 47"/>
                  <a:gd name="T28" fmla="*/ 6 w 53"/>
                  <a:gd name="T29" fmla="*/ 8 h 47"/>
                  <a:gd name="T30" fmla="*/ 3 w 53"/>
                  <a:gd name="T31" fmla="*/ 12 h 47"/>
                  <a:gd name="T32" fmla="*/ 1 w 53"/>
                  <a:gd name="T33" fmla="*/ 16 h 47"/>
                  <a:gd name="T34" fmla="*/ 0 w 53"/>
                  <a:gd name="T35" fmla="*/ 21 h 47"/>
                  <a:gd name="T36" fmla="*/ 0 w 53"/>
                  <a:gd name="T37" fmla="*/ 26 h 47"/>
                  <a:gd name="T38" fmla="*/ 1 w 53"/>
                  <a:gd name="T39" fmla="*/ 30 h 47"/>
                  <a:gd name="T40" fmla="*/ 3 w 53"/>
                  <a:gd name="T41" fmla="*/ 34 h 47"/>
                  <a:gd name="T42" fmla="*/ 6 w 53"/>
                  <a:gd name="T43" fmla="*/ 38 h 47"/>
                  <a:gd name="T44" fmla="*/ 9 w 53"/>
                  <a:gd name="T45" fmla="*/ 41 h 47"/>
                  <a:gd name="T46" fmla="*/ 13 w 53"/>
                  <a:gd name="T47" fmla="*/ 44 h 47"/>
                  <a:gd name="T48" fmla="*/ 17 w 53"/>
                  <a:gd name="T49" fmla="*/ 46 h 47"/>
                  <a:gd name="T50" fmla="*/ 21 w 53"/>
                  <a:gd name="T51" fmla="*/ 47 h 47"/>
                  <a:gd name="T52" fmla="*/ 26 w 53"/>
                  <a:gd name="T53" fmla="*/ 47 h 47"/>
                  <a:gd name="T54" fmla="*/ 29 w 53"/>
                  <a:gd name="T55" fmla="*/ 46 h 47"/>
                  <a:gd name="T56" fmla="*/ 32 w 53"/>
                  <a:gd name="T57" fmla="*/ 45 h 47"/>
                  <a:gd name="T58" fmla="*/ 35 w 53"/>
                  <a:gd name="T59" fmla="*/ 44 h 47"/>
                  <a:gd name="T60" fmla="*/ 38 w 53"/>
                  <a:gd name="T61" fmla="*/ 42 h 47"/>
                  <a:gd name="T62" fmla="*/ 40 w 53"/>
                  <a:gd name="T63" fmla="*/ 40 h 47"/>
                  <a:gd name="T64" fmla="*/ 42 w 53"/>
                  <a:gd name="T65" fmla="*/ 38 h 47"/>
                  <a:gd name="T66" fmla="*/ 44 w 53"/>
                  <a:gd name="T67" fmla="*/ 35 h 47"/>
                  <a:gd name="T68" fmla="*/ 45 w 53"/>
                  <a:gd name="T69" fmla="*/ 34 h 47"/>
                  <a:gd name="T70" fmla="*/ 45 w 53"/>
                  <a:gd name="T71" fmla="*/ 34 h 47"/>
                  <a:gd name="T72" fmla="*/ 47 w 53"/>
                  <a:gd name="T73" fmla="*/ 34 h 47"/>
                  <a:gd name="T74" fmla="*/ 50 w 53"/>
                  <a:gd name="T75" fmla="*/ 32 h 47"/>
                  <a:gd name="T76" fmla="*/ 52 w 53"/>
                  <a:gd name="T77" fmla="*/ 29 h 47"/>
                  <a:gd name="T78" fmla="*/ 53 w 53"/>
                  <a:gd name="T79" fmla="*/ 26 h 47"/>
                  <a:gd name="T80" fmla="*/ 53 w 53"/>
                  <a:gd name="T81" fmla="*/ 22 h 47"/>
                  <a:gd name="T82" fmla="*/ 52 w 53"/>
                  <a:gd name="T83" fmla="*/ 18 h 47"/>
                  <a:gd name="T84" fmla="*/ 50 w 53"/>
                  <a:gd name="T85" fmla="*/ 16 h 47"/>
                  <a:gd name="T86" fmla="*/ 47 w 53"/>
                  <a:gd name="T87" fmla="*/ 1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3" h="47">
                    <a:moveTo>
                      <a:pt x="46" y="14"/>
                    </a:moveTo>
                    <a:lnTo>
                      <a:pt x="46" y="14"/>
                    </a:lnTo>
                    <a:lnTo>
                      <a:pt x="46" y="14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5" y="12"/>
                    </a:lnTo>
                    <a:lnTo>
                      <a:pt x="44" y="11"/>
                    </a:lnTo>
                    <a:lnTo>
                      <a:pt x="43" y="10"/>
                    </a:lnTo>
                    <a:lnTo>
                      <a:pt x="42" y="8"/>
                    </a:lnTo>
                    <a:lnTo>
                      <a:pt x="41" y="7"/>
                    </a:lnTo>
                    <a:lnTo>
                      <a:pt x="40" y="6"/>
                    </a:lnTo>
                    <a:lnTo>
                      <a:pt x="38" y="5"/>
                    </a:lnTo>
                    <a:lnTo>
                      <a:pt x="37" y="4"/>
                    </a:lnTo>
                    <a:lnTo>
                      <a:pt x="35" y="3"/>
                    </a:lnTo>
                    <a:lnTo>
                      <a:pt x="34" y="2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5" y="2"/>
                    </a:lnTo>
                    <a:lnTo>
                      <a:pt x="13" y="3"/>
                    </a:lnTo>
                    <a:lnTo>
                      <a:pt x="11" y="4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1" y="16"/>
                    </a:lnTo>
                    <a:lnTo>
                      <a:pt x="1" y="19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1" y="28"/>
                    </a:lnTo>
                    <a:lnTo>
                      <a:pt x="1" y="30"/>
                    </a:lnTo>
                    <a:lnTo>
                      <a:pt x="2" y="32"/>
                    </a:lnTo>
                    <a:lnTo>
                      <a:pt x="3" y="34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7" y="40"/>
                    </a:lnTo>
                    <a:lnTo>
                      <a:pt x="9" y="41"/>
                    </a:lnTo>
                    <a:lnTo>
                      <a:pt x="11" y="43"/>
                    </a:lnTo>
                    <a:lnTo>
                      <a:pt x="13" y="44"/>
                    </a:lnTo>
                    <a:lnTo>
                      <a:pt x="15" y="45"/>
                    </a:lnTo>
                    <a:lnTo>
                      <a:pt x="17" y="46"/>
                    </a:lnTo>
                    <a:lnTo>
                      <a:pt x="19" y="46"/>
                    </a:lnTo>
                    <a:lnTo>
                      <a:pt x="21" y="47"/>
                    </a:lnTo>
                    <a:lnTo>
                      <a:pt x="24" y="47"/>
                    </a:lnTo>
                    <a:lnTo>
                      <a:pt x="26" y="47"/>
                    </a:lnTo>
                    <a:lnTo>
                      <a:pt x="27" y="46"/>
                    </a:lnTo>
                    <a:lnTo>
                      <a:pt x="29" y="46"/>
                    </a:lnTo>
                    <a:lnTo>
                      <a:pt x="30" y="46"/>
                    </a:lnTo>
                    <a:lnTo>
                      <a:pt x="32" y="45"/>
                    </a:lnTo>
                    <a:lnTo>
                      <a:pt x="34" y="45"/>
                    </a:lnTo>
                    <a:lnTo>
                      <a:pt x="35" y="44"/>
                    </a:lnTo>
                    <a:lnTo>
                      <a:pt x="36" y="43"/>
                    </a:lnTo>
                    <a:lnTo>
                      <a:pt x="38" y="42"/>
                    </a:lnTo>
                    <a:lnTo>
                      <a:pt x="39" y="41"/>
                    </a:lnTo>
                    <a:lnTo>
                      <a:pt x="40" y="40"/>
                    </a:lnTo>
                    <a:lnTo>
                      <a:pt x="41" y="39"/>
                    </a:lnTo>
                    <a:lnTo>
                      <a:pt x="42" y="38"/>
                    </a:lnTo>
                    <a:lnTo>
                      <a:pt x="43" y="37"/>
                    </a:lnTo>
                    <a:lnTo>
                      <a:pt x="44" y="35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6" y="34"/>
                    </a:lnTo>
                    <a:lnTo>
                      <a:pt x="47" y="34"/>
                    </a:lnTo>
                    <a:lnTo>
                      <a:pt x="49" y="33"/>
                    </a:lnTo>
                    <a:lnTo>
                      <a:pt x="50" y="32"/>
                    </a:lnTo>
                    <a:lnTo>
                      <a:pt x="51" y="31"/>
                    </a:lnTo>
                    <a:lnTo>
                      <a:pt x="52" y="29"/>
                    </a:lnTo>
                    <a:lnTo>
                      <a:pt x="53" y="28"/>
                    </a:lnTo>
                    <a:lnTo>
                      <a:pt x="53" y="26"/>
                    </a:lnTo>
                    <a:lnTo>
                      <a:pt x="53" y="24"/>
                    </a:lnTo>
                    <a:lnTo>
                      <a:pt x="53" y="22"/>
                    </a:lnTo>
                    <a:lnTo>
                      <a:pt x="53" y="20"/>
                    </a:lnTo>
                    <a:lnTo>
                      <a:pt x="52" y="18"/>
                    </a:lnTo>
                    <a:lnTo>
                      <a:pt x="51" y="17"/>
                    </a:lnTo>
                    <a:lnTo>
                      <a:pt x="50" y="16"/>
                    </a:lnTo>
                    <a:lnTo>
                      <a:pt x="49" y="15"/>
                    </a:lnTo>
                    <a:lnTo>
                      <a:pt x="47" y="14"/>
                    </a:lnTo>
                    <a:lnTo>
                      <a:pt x="46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8" name="Freeform 334"/>
              <p:cNvSpPr>
                <a:spLocks/>
              </p:cNvSpPr>
              <p:nvPr/>
            </p:nvSpPr>
            <p:spPr bwMode="auto">
              <a:xfrm>
                <a:off x="1352" y="2666"/>
                <a:ext cx="46" cy="40"/>
              </a:xfrm>
              <a:custGeom>
                <a:avLst/>
                <a:gdLst>
                  <a:gd name="T0" fmla="*/ 41 w 46"/>
                  <a:gd name="T1" fmla="*/ 16 h 40"/>
                  <a:gd name="T2" fmla="*/ 40 w 46"/>
                  <a:gd name="T3" fmla="*/ 16 h 40"/>
                  <a:gd name="T4" fmla="*/ 39 w 46"/>
                  <a:gd name="T5" fmla="*/ 15 h 40"/>
                  <a:gd name="T6" fmla="*/ 38 w 46"/>
                  <a:gd name="T7" fmla="*/ 12 h 40"/>
                  <a:gd name="T8" fmla="*/ 36 w 46"/>
                  <a:gd name="T9" fmla="*/ 9 h 40"/>
                  <a:gd name="T10" fmla="*/ 34 w 46"/>
                  <a:gd name="T11" fmla="*/ 6 h 40"/>
                  <a:gd name="T12" fmla="*/ 31 w 46"/>
                  <a:gd name="T13" fmla="*/ 4 h 40"/>
                  <a:gd name="T14" fmla="*/ 28 w 46"/>
                  <a:gd name="T15" fmla="*/ 2 h 40"/>
                  <a:gd name="T16" fmla="*/ 25 w 46"/>
                  <a:gd name="T17" fmla="*/ 1 h 40"/>
                  <a:gd name="T18" fmla="*/ 22 w 46"/>
                  <a:gd name="T19" fmla="*/ 1 h 40"/>
                  <a:gd name="T20" fmla="*/ 18 w 46"/>
                  <a:gd name="T21" fmla="*/ 1 h 40"/>
                  <a:gd name="T22" fmla="*/ 14 w 46"/>
                  <a:gd name="T23" fmla="*/ 1 h 40"/>
                  <a:gd name="T24" fmla="*/ 10 w 46"/>
                  <a:gd name="T25" fmla="*/ 3 h 40"/>
                  <a:gd name="T26" fmla="*/ 7 w 46"/>
                  <a:gd name="T27" fmla="*/ 5 h 40"/>
                  <a:gd name="T28" fmla="*/ 4 w 46"/>
                  <a:gd name="T29" fmla="*/ 8 h 40"/>
                  <a:gd name="T30" fmla="*/ 2 w 46"/>
                  <a:gd name="T31" fmla="*/ 11 h 40"/>
                  <a:gd name="T32" fmla="*/ 1 w 46"/>
                  <a:gd name="T33" fmla="*/ 14 h 40"/>
                  <a:gd name="T34" fmla="*/ 0 w 46"/>
                  <a:gd name="T35" fmla="*/ 18 h 40"/>
                  <a:gd name="T36" fmla="*/ 0 w 46"/>
                  <a:gd name="T37" fmla="*/ 22 h 40"/>
                  <a:gd name="T38" fmla="*/ 1 w 46"/>
                  <a:gd name="T39" fmla="*/ 26 h 40"/>
                  <a:gd name="T40" fmla="*/ 2 w 46"/>
                  <a:gd name="T41" fmla="*/ 30 h 40"/>
                  <a:gd name="T42" fmla="*/ 4 w 46"/>
                  <a:gd name="T43" fmla="*/ 33 h 40"/>
                  <a:gd name="T44" fmla="*/ 7 w 46"/>
                  <a:gd name="T45" fmla="*/ 36 h 40"/>
                  <a:gd name="T46" fmla="*/ 10 w 46"/>
                  <a:gd name="T47" fmla="*/ 38 h 40"/>
                  <a:gd name="T48" fmla="*/ 14 w 46"/>
                  <a:gd name="T49" fmla="*/ 39 h 40"/>
                  <a:gd name="T50" fmla="*/ 18 w 46"/>
                  <a:gd name="T51" fmla="*/ 40 h 40"/>
                  <a:gd name="T52" fmla="*/ 21 w 46"/>
                  <a:gd name="T53" fmla="*/ 40 h 40"/>
                  <a:gd name="T54" fmla="*/ 25 w 46"/>
                  <a:gd name="T55" fmla="*/ 39 h 40"/>
                  <a:gd name="T56" fmla="*/ 28 w 46"/>
                  <a:gd name="T57" fmla="*/ 38 h 40"/>
                  <a:gd name="T58" fmla="*/ 31 w 46"/>
                  <a:gd name="T59" fmla="*/ 37 h 40"/>
                  <a:gd name="T60" fmla="*/ 33 w 46"/>
                  <a:gd name="T61" fmla="*/ 35 h 40"/>
                  <a:gd name="T62" fmla="*/ 35 w 46"/>
                  <a:gd name="T63" fmla="*/ 33 h 40"/>
                  <a:gd name="T64" fmla="*/ 37 w 46"/>
                  <a:gd name="T65" fmla="*/ 30 h 40"/>
                  <a:gd name="T66" fmla="*/ 38 w 46"/>
                  <a:gd name="T67" fmla="*/ 27 h 40"/>
                  <a:gd name="T68" fmla="*/ 39 w 46"/>
                  <a:gd name="T69" fmla="*/ 26 h 40"/>
                  <a:gd name="T70" fmla="*/ 40 w 46"/>
                  <a:gd name="T71" fmla="*/ 26 h 40"/>
                  <a:gd name="T72" fmla="*/ 41 w 46"/>
                  <a:gd name="T73" fmla="*/ 27 h 40"/>
                  <a:gd name="T74" fmla="*/ 41 w 46"/>
                  <a:gd name="T75" fmla="*/ 27 h 40"/>
                  <a:gd name="T76" fmla="*/ 43 w 46"/>
                  <a:gd name="T77" fmla="*/ 27 h 40"/>
                  <a:gd name="T78" fmla="*/ 44 w 46"/>
                  <a:gd name="T79" fmla="*/ 26 h 40"/>
                  <a:gd name="T80" fmla="*/ 46 w 46"/>
                  <a:gd name="T81" fmla="*/ 24 h 40"/>
                  <a:gd name="T82" fmla="*/ 46 w 46"/>
                  <a:gd name="T83" fmla="*/ 22 h 40"/>
                  <a:gd name="T84" fmla="*/ 46 w 46"/>
                  <a:gd name="T85" fmla="*/ 20 h 40"/>
                  <a:gd name="T86" fmla="*/ 46 w 46"/>
                  <a:gd name="T87" fmla="*/ 18 h 40"/>
                  <a:gd name="T88" fmla="*/ 44 w 46"/>
                  <a:gd name="T89" fmla="*/ 17 h 40"/>
                  <a:gd name="T90" fmla="*/ 43 w 46"/>
                  <a:gd name="T91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40">
                    <a:moveTo>
                      <a:pt x="42" y="16"/>
                    </a:moveTo>
                    <a:lnTo>
                      <a:pt x="41" y="16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39" y="17"/>
                    </a:lnTo>
                    <a:lnTo>
                      <a:pt x="39" y="15"/>
                    </a:lnTo>
                    <a:lnTo>
                      <a:pt x="38" y="13"/>
                    </a:lnTo>
                    <a:lnTo>
                      <a:pt x="38" y="12"/>
                    </a:lnTo>
                    <a:lnTo>
                      <a:pt x="37" y="10"/>
                    </a:lnTo>
                    <a:lnTo>
                      <a:pt x="36" y="9"/>
                    </a:lnTo>
                    <a:lnTo>
                      <a:pt x="35" y="8"/>
                    </a:lnTo>
                    <a:lnTo>
                      <a:pt x="34" y="6"/>
                    </a:lnTo>
                    <a:lnTo>
                      <a:pt x="33" y="5"/>
                    </a:lnTo>
                    <a:lnTo>
                      <a:pt x="31" y="4"/>
                    </a:lnTo>
                    <a:lnTo>
                      <a:pt x="30" y="3"/>
                    </a:lnTo>
                    <a:lnTo>
                      <a:pt x="28" y="2"/>
                    </a:lnTo>
                    <a:lnTo>
                      <a:pt x="27" y="2"/>
                    </a:lnTo>
                    <a:lnTo>
                      <a:pt x="25" y="1"/>
                    </a:lnTo>
                    <a:lnTo>
                      <a:pt x="23" y="1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8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2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1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3" y="31"/>
                    </a:lnTo>
                    <a:lnTo>
                      <a:pt x="4" y="33"/>
                    </a:lnTo>
                    <a:lnTo>
                      <a:pt x="6" y="34"/>
                    </a:lnTo>
                    <a:lnTo>
                      <a:pt x="7" y="36"/>
                    </a:lnTo>
                    <a:lnTo>
                      <a:pt x="9" y="37"/>
                    </a:lnTo>
                    <a:lnTo>
                      <a:pt x="10" y="38"/>
                    </a:lnTo>
                    <a:lnTo>
                      <a:pt x="12" y="39"/>
                    </a:lnTo>
                    <a:lnTo>
                      <a:pt x="14" y="39"/>
                    </a:lnTo>
                    <a:lnTo>
                      <a:pt x="16" y="40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1" y="40"/>
                    </a:lnTo>
                    <a:lnTo>
                      <a:pt x="23" y="40"/>
                    </a:lnTo>
                    <a:lnTo>
                      <a:pt x="25" y="39"/>
                    </a:lnTo>
                    <a:lnTo>
                      <a:pt x="26" y="39"/>
                    </a:lnTo>
                    <a:lnTo>
                      <a:pt x="28" y="38"/>
                    </a:lnTo>
                    <a:lnTo>
                      <a:pt x="29" y="38"/>
                    </a:lnTo>
                    <a:lnTo>
                      <a:pt x="31" y="37"/>
                    </a:lnTo>
                    <a:lnTo>
                      <a:pt x="32" y="36"/>
                    </a:lnTo>
                    <a:lnTo>
                      <a:pt x="33" y="35"/>
                    </a:lnTo>
                    <a:lnTo>
                      <a:pt x="34" y="34"/>
                    </a:lnTo>
                    <a:lnTo>
                      <a:pt x="35" y="33"/>
                    </a:lnTo>
                    <a:lnTo>
                      <a:pt x="36" y="31"/>
                    </a:lnTo>
                    <a:lnTo>
                      <a:pt x="37" y="30"/>
                    </a:lnTo>
                    <a:lnTo>
                      <a:pt x="38" y="29"/>
                    </a:lnTo>
                    <a:lnTo>
                      <a:pt x="38" y="27"/>
                    </a:lnTo>
                    <a:lnTo>
                      <a:pt x="39" y="25"/>
                    </a:lnTo>
                    <a:lnTo>
                      <a:pt x="39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7"/>
                    </a:lnTo>
                    <a:lnTo>
                      <a:pt x="44" y="27"/>
                    </a:lnTo>
                    <a:lnTo>
                      <a:pt x="44" y="26"/>
                    </a:lnTo>
                    <a:lnTo>
                      <a:pt x="45" y="25"/>
                    </a:lnTo>
                    <a:lnTo>
                      <a:pt x="46" y="24"/>
                    </a:lnTo>
                    <a:lnTo>
                      <a:pt x="46" y="24"/>
                    </a:lnTo>
                    <a:lnTo>
                      <a:pt x="46" y="22"/>
                    </a:lnTo>
                    <a:lnTo>
                      <a:pt x="46" y="21"/>
                    </a:lnTo>
                    <a:lnTo>
                      <a:pt x="46" y="20"/>
                    </a:lnTo>
                    <a:lnTo>
                      <a:pt x="46" y="19"/>
                    </a:lnTo>
                    <a:lnTo>
                      <a:pt x="46" y="18"/>
                    </a:lnTo>
                    <a:lnTo>
                      <a:pt x="45" y="17"/>
                    </a:lnTo>
                    <a:lnTo>
                      <a:pt x="44" y="17"/>
                    </a:lnTo>
                    <a:lnTo>
                      <a:pt x="44" y="16"/>
                    </a:lnTo>
                    <a:lnTo>
                      <a:pt x="43" y="16"/>
                    </a:lnTo>
                    <a:lnTo>
                      <a:pt x="42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79" name="Freeform 335"/>
              <p:cNvSpPr>
                <a:spLocks/>
              </p:cNvSpPr>
              <p:nvPr/>
            </p:nvSpPr>
            <p:spPr bwMode="auto">
              <a:xfrm>
                <a:off x="1393" y="2689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3 h 3"/>
                  <a:gd name="T4" fmla="*/ 2 w 3"/>
                  <a:gd name="T5" fmla="*/ 3 h 3"/>
                  <a:gd name="T6" fmla="*/ 3 w 3"/>
                  <a:gd name="T7" fmla="*/ 2 h 3"/>
                  <a:gd name="T8" fmla="*/ 3 w 3"/>
                  <a:gd name="T9" fmla="*/ 2 h 3"/>
                  <a:gd name="T10" fmla="*/ 3 w 3"/>
                  <a:gd name="T11" fmla="*/ 1 h 3"/>
                  <a:gd name="T12" fmla="*/ 2 w 3"/>
                  <a:gd name="T13" fmla="*/ 0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0 w 3"/>
                  <a:gd name="T21" fmla="*/ 0 h 3"/>
                  <a:gd name="T22" fmla="*/ 0 w 3"/>
                  <a:gd name="T23" fmla="*/ 1 h 3"/>
                  <a:gd name="T24" fmla="*/ 0 w 3"/>
                  <a:gd name="T25" fmla="*/ 2 h 3"/>
                  <a:gd name="T26" fmla="*/ 0 w 3"/>
                  <a:gd name="T27" fmla="*/ 2 h 3"/>
                  <a:gd name="T28" fmla="*/ 0 w 3"/>
                  <a:gd name="T29" fmla="*/ 3 h 3"/>
                  <a:gd name="T30" fmla="*/ 1 w 3"/>
                  <a:gd name="T31" fmla="*/ 3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80" name="Freeform 336"/>
              <p:cNvSpPr>
                <a:spLocks/>
              </p:cNvSpPr>
              <p:nvPr/>
            </p:nvSpPr>
            <p:spPr bwMode="auto">
              <a:xfrm>
                <a:off x="1363" y="2694"/>
                <a:ext cx="19" cy="7"/>
              </a:xfrm>
              <a:custGeom>
                <a:avLst/>
                <a:gdLst>
                  <a:gd name="T0" fmla="*/ 0 w 19"/>
                  <a:gd name="T1" fmla="*/ 0 h 7"/>
                  <a:gd name="T2" fmla="*/ 0 w 19"/>
                  <a:gd name="T3" fmla="*/ 1 h 7"/>
                  <a:gd name="T4" fmla="*/ 0 w 19"/>
                  <a:gd name="T5" fmla="*/ 1 h 7"/>
                  <a:gd name="T6" fmla="*/ 0 w 19"/>
                  <a:gd name="T7" fmla="*/ 2 h 7"/>
                  <a:gd name="T8" fmla="*/ 0 w 19"/>
                  <a:gd name="T9" fmla="*/ 3 h 7"/>
                  <a:gd name="T10" fmla="*/ 1 w 19"/>
                  <a:gd name="T11" fmla="*/ 3 h 7"/>
                  <a:gd name="T12" fmla="*/ 1 w 19"/>
                  <a:gd name="T13" fmla="*/ 4 h 7"/>
                  <a:gd name="T14" fmla="*/ 2 w 19"/>
                  <a:gd name="T15" fmla="*/ 5 h 7"/>
                  <a:gd name="T16" fmla="*/ 3 w 19"/>
                  <a:gd name="T17" fmla="*/ 5 h 7"/>
                  <a:gd name="T18" fmla="*/ 4 w 19"/>
                  <a:gd name="T19" fmla="*/ 6 h 7"/>
                  <a:gd name="T20" fmla="*/ 5 w 19"/>
                  <a:gd name="T21" fmla="*/ 6 h 7"/>
                  <a:gd name="T22" fmla="*/ 7 w 19"/>
                  <a:gd name="T23" fmla="*/ 7 h 7"/>
                  <a:gd name="T24" fmla="*/ 8 w 19"/>
                  <a:gd name="T25" fmla="*/ 7 h 7"/>
                  <a:gd name="T26" fmla="*/ 9 w 19"/>
                  <a:gd name="T27" fmla="*/ 7 h 7"/>
                  <a:gd name="T28" fmla="*/ 10 w 19"/>
                  <a:gd name="T29" fmla="*/ 7 h 7"/>
                  <a:gd name="T30" fmla="*/ 10 w 19"/>
                  <a:gd name="T31" fmla="*/ 7 h 7"/>
                  <a:gd name="T32" fmla="*/ 10 w 19"/>
                  <a:gd name="T33" fmla="*/ 7 h 7"/>
                  <a:gd name="T34" fmla="*/ 19 w 19"/>
                  <a:gd name="T35" fmla="*/ 0 h 7"/>
                  <a:gd name="T36" fmla="*/ 0 w 19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7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81" name="Freeform 337"/>
              <p:cNvSpPr>
                <a:spLocks/>
              </p:cNvSpPr>
              <p:nvPr/>
            </p:nvSpPr>
            <p:spPr bwMode="auto">
              <a:xfrm>
                <a:off x="1365" y="2696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 w 11"/>
                  <a:gd name="T3" fmla="*/ 2 h 2"/>
                  <a:gd name="T4" fmla="*/ 9 w 11"/>
                  <a:gd name="T5" fmla="*/ 2 h 2"/>
                  <a:gd name="T6" fmla="*/ 11 w 11"/>
                  <a:gd name="T7" fmla="*/ 0 h 2"/>
                  <a:gd name="T8" fmla="*/ 0 w 1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">
                    <a:moveTo>
                      <a:pt x="0" y="0"/>
                    </a:moveTo>
                    <a:lnTo>
                      <a:pt x="1" y="2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82" name="Freeform 338"/>
              <p:cNvSpPr>
                <a:spLocks/>
              </p:cNvSpPr>
              <p:nvPr/>
            </p:nvSpPr>
            <p:spPr bwMode="auto">
              <a:xfrm>
                <a:off x="1360" y="2675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4 h 4"/>
                  <a:gd name="T4" fmla="*/ 4 w 4"/>
                  <a:gd name="T5" fmla="*/ 4 h 4"/>
                  <a:gd name="T6" fmla="*/ 4 w 4"/>
                  <a:gd name="T7" fmla="*/ 3 h 4"/>
                  <a:gd name="T8" fmla="*/ 4 w 4"/>
                  <a:gd name="T9" fmla="*/ 2 h 4"/>
                  <a:gd name="T10" fmla="*/ 4 w 4"/>
                  <a:gd name="T11" fmla="*/ 1 h 4"/>
                  <a:gd name="T12" fmla="*/ 4 w 4"/>
                  <a:gd name="T13" fmla="*/ 0 h 4"/>
                  <a:gd name="T14" fmla="*/ 3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0 w 4"/>
                  <a:gd name="T21" fmla="*/ 0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0 w 4"/>
                  <a:gd name="T29" fmla="*/ 4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83" name="Freeform 339"/>
              <p:cNvSpPr>
                <a:spLocks/>
              </p:cNvSpPr>
              <p:nvPr/>
            </p:nvSpPr>
            <p:spPr bwMode="auto">
              <a:xfrm>
                <a:off x="1375" y="2675"/>
                <a:ext cx="6" cy="5"/>
              </a:xfrm>
              <a:custGeom>
                <a:avLst/>
                <a:gdLst>
                  <a:gd name="T0" fmla="*/ 3 w 6"/>
                  <a:gd name="T1" fmla="*/ 5 h 5"/>
                  <a:gd name="T2" fmla="*/ 4 w 6"/>
                  <a:gd name="T3" fmla="*/ 5 h 5"/>
                  <a:gd name="T4" fmla="*/ 5 w 6"/>
                  <a:gd name="T5" fmla="*/ 5 h 5"/>
                  <a:gd name="T6" fmla="*/ 5 w 6"/>
                  <a:gd name="T7" fmla="*/ 4 h 5"/>
                  <a:gd name="T8" fmla="*/ 6 w 6"/>
                  <a:gd name="T9" fmla="*/ 3 h 5"/>
                  <a:gd name="T10" fmla="*/ 5 w 6"/>
                  <a:gd name="T11" fmla="*/ 1 h 5"/>
                  <a:gd name="T12" fmla="*/ 5 w 6"/>
                  <a:gd name="T13" fmla="*/ 1 h 5"/>
                  <a:gd name="T14" fmla="*/ 4 w 6"/>
                  <a:gd name="T15" fmla="*/ 0 h 5"/>
                  <a:gd name="T16" fmla="*/ 3 w 6"/>
                  <a:gd name="T17" fmla="*/ 0 h 5"/>
                  <a:gd name="T18" fmla="*/ 2 w 6"/>
                  <a:gd name="T19" fmla="*/ 0 h 5"/>
                  <a:gd name="T20" fmla="*/ 2 w 6"/>
                  <a:gd name="T21" fmla="*/ 0 h 5"/>
                  <a:gd name="T22" fmla="*/ 1 w 6"/>
                  <a:gd name="T23" fmla="*/ 0 h 5"/>
                  <a:gd name="T24" fmla="*/ 1 w 6"/>
                  <a:gd name="T25" fmla="*/ 1 h 5"/>
                  <a:gd name="T26" fmla="*/ 0 w 6"/>
                  <a:gd name="T27" fmla="*/ 1 h 5"/>
                  <a:gd name="T28" fmla="*/ 0 w 6"/>
                  <a:gd name="T29" fmla="*/ 1 h 5"/>
                  <a:gd name="T30" fmla="*/ 0 w 6"/>
                  <a:gd name="T31" fmla="*/ 2 h 5"/>
                  <a:gd name="T32" fmla="*/ 0 w 6"/>
                  <a:gd name="T33" fmla="*/ 3 h 5"/>
                  <a:gd name="T34" fmla="*/ 0 w 6"/>
                  <a:gd name="T35" fmla="*/ 3 h 5"/>
                  <a:gd name="T36" fmla="*/ 0 w 6"/>
                  <a:gd name="T37" fmla="*/ 4 h 5"/>
                  <a:gd name="T38" fmla="*/ 0 w 6"/>
                  <a:gd name="T39" fmla="*/ 4 h 5"/>
                  <a:gd name="T40" fmla="*/ 1 w 6"/>
                  <a:gd name="T41" fmla="*/ 5 h 5"/>
                  <a:gd name="T42" fmla="*/ 1 w 6"/>
                  <a:gd name="T43" fmla="*/ 5 h 5"/>
                  <a:gd name="T44" fmla="*/ 2 w 6"/>
                  <a:gd name="T45" fmla="*/ 5 h 5"/>
                  <a:gd name="T46" fmla="*/ 2 w 6"/>
                  <a:gd name="T47" fmla="*/ 5 h 5"/>
                  <a:gd name="T48" fmla="*/ 3 w 6"/>
                  <a:gd name="T4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lnTo>
                      <a:pt x="4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84" name="Freeform 340"/>
              <p:cNvSpPr>
                <a:spLocks/>
              </p:cNvSpPr>
              <p:nvPr/>
            </p:nvSpPr>
            <p:spPr bwMode="auto">
              <a:xfrm>
                <a:off x="1361" y="2675"/>
                <a:ext cx="12" cy="14"/>
              </a:xfrm>
              <a:custGeom>
                <a:avLst/>
                <a:gdLst>
                  <a:gd name="T0" fmla="*/ 3 w 12"/>
                  <a:gd name="T1" fmla="*/ 12 h 14"/>
                  <a:gd name="T2" fmla="*/ 8 w 12"/>
                  <a:gd name="T3" fmla="*/ 3 h 14"/>
                  <a:gd name="T4" fmla="*/ 8 w 12"/>
                  <a:gd name="T5" fmla="*/ 0 h 14"/>
                  <a:gd name="T6" fmla="*/ 0 w 12"/>
                  <a:gd name="T7" fmla="*/ 14 h 14"/>
                  <a:gd name="T8" fmla="*/ 12 w 12"/>
                  <a:gd name="T9" fmla="*/ 14 h 14"/>
                  <a:gd name="T10" fmla="*/ 12 w 12"/>
                  <a:gd name="T11" fmla="*/ 12 h 14"/>
                  <a:gd name="T12" fmla="*/ 3 w 12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3" y="12"/>
                    </a:moveTo>
                    <a:lnTo>
                      <a:pt x="8" y="3"/>
                    </a:lnTo>
                    <a:lnTo>
                      <a:pt x="8" y="0"/>
                    </a:lnTo>
                    <a:lnTo>
                      <a:pt x="0" y="14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</p:grpSp>
        <p:grpSp>
          <p:nvGrpSpPr>
            <p:cNvPr id="25" name="Group 344"/>
            <p:cNvGrpSpPr>
              <a:grpSpLocks/>
            </p:cNvGrpSpPr>
            <p:nvPr/>
          </p:nvGrpSpPr>
          <p:grpSpPr bwMode="auto">
            <a:xfrm>
              <a:off x="1077443" y="3125442"/>
              <a:ext cx="186453" cy="247464"/>
              <a:chOff x="1256" y="2463"/>
              <a:chExt cx="133" cy="174"/>
            </a:xfrm>
          </p:grpSpPr>
          <p:pic>
            <p:nvPicPr>
              <p:cNvPr id="30" name="Picture 342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56" y="2463"/>
                <a:ext cx="133" cy="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1" name="Picture 343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56" y="2463"/>
                <a:ext cx="133" cy="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26" name="Rectangle 345"/>
            <p:cNvSpPr>
              <a:spLocks noChangeArrowheads="1"/>
            </p:cNvSpPr>
            <p:nvPr/>
          </p:nvSpPr>
          <p:spPr bwMode="auto">
            <a:xfrm>
              <a:off x="560140" y="3129708"/>
              <a:ext cx="402346" cy="248887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/>
            </a:p>
          </p:txBody>
        </p:sp>
        <p:sp>
          <p:nvSpPr>
            <p:cNvPr id="27" name="Rectangle 346"/>
            <p:cNvSpPr>
              <a:spLocks noChangeArrowheads="1"/>
            </p:cNvSpPr>
            <p:nvPr/>
          </p:nvSpPr>
          <p:spPr bwMode="auto">
            <a:xfrm>
              <a:off x="962487" y="3131131"/>
              <a:ext cx="402346" cy="248887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/>
            </a:p>
          </p:txBody>
        </p:sp>
        <p:sp>
          <p:nvSpPr>
            <p:cNvPr id="28" name="Rectangle 347"/>
            <p:cNvSpPr>
              <a:spLocks noChangeArrowheads="1"/>
            </p:cNvSpPr>
            <p:nvPr/>
          </p:nvSpPr>
          <p:spPr bwMode="auto">
            <a:xfrm>
              <a:off x="561542" y="3381439"/>
              <a:ext cx="402346" cy="250309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/>
            </a:p>
          </p:txBody>
        </p:sp>
        <p:sp>
          <p:nvSpPr>
            <p:cNvPr id="29" name="Rectangle 348"/>
            <p:cNvSpPr>
              <a:spLocks noChangeArrowheads="1"/>
            </p:cNvSpPr>
            <p:nvPr/>
          </p:nvSpPr>
          <p:spPr bwMode="auto">
            <a:xfrm>
              <a:off x="963889" y="3382861"/>
              <a:ext cx="400945" cy="250309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/>
            </a:p>
          </p:txBody>
        </p:sp>
      </p:grpSp>
      <p:sp>
        <p:nvSpPr>
          <p:cNvPr id="136" name="Text Box 43"/>
          <p:cNvSpPr txBox="1">
            <a:spLocks noChangeArrowheads="1"/>
          </p:cNvSpPr>
          <p:nvPr/>
        </p:nvSpPr>
        <p:spPr bwMode="auto">
          <a:xfrm>
            <a:off x="6973200" y="3643518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Remote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138" name="円/楕円 137"/>
          <p:cNvSpPr/>
          <p:nvPr/>
        </p:nvSpPr>
        <p:spPr bwMode="auto">
          <a:xfrm>
            <a:off x="333828" y="2558138"/>
            <a:ext cx="2368085" cy="1030951"/>
          </a:xfrm>
          <a:prstGeom prst="ellipse">
            <a:avLst/>
          </a:prstGeom>
          <a:solidFill>
            <a:srgbClr val="FF9966">
              <a:alpha val="50000"/>
            </a:srgbClr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9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39" name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8466" y="2230255"/>
            <a:ext cx="103505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0" name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12160" y="3176459"/>
            <a:ext cx="738187" cy="2604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1" name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0422" y="3176459"/>
            <a:ext cx="738187" cy="2604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42" name="Line 30"/>
          <p:cNvSpPr>
            <a:spLocks noChangeShapeType="1"/>
          </p:cNvSpPr>
          <p:nvPr/>
        </p:nvSpPr>
        <p:spPr bwMode="auto">
          <a:xfrm flipH="1">
            <a:off x="1828487" y="2574114"/>
            <a:ext cx="266852" cy="549984"/>
          </a:xfrm>
          <a:prstGeom prst="line">
            <a:avLst/>
          </a:prstGeom>
          <a:noFill/>
          <a:ln w="38100">
            <a:solidFill>
              <a:srgbClr val="0000FF"/>
            </a:solidFill>
            <a:prstDash val="sysDot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 sz="900" b="1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143" name="Line 30"/>
          <p:cNvSpPr>
            <a:spLocks noChangeShapeType="1"/>
          </p:cNvSpPr>
          <p:nvPr/>
        </p:nvSpPr>
        <p:spPr bwMode="auto">
          <a:xfrm>
            <a:off x="2582514" y="2574115"/>
            <a:ext cx="282445" cy="549983"/>
          </a:xfrm>
          <a:prstGeom prst="line">
            <a:avLst/>
          </a:prstGeom>
          <a:noFill/>
          <a:ln w="38100">
            <a:solidFill>
              <a:srgbClr val="0000FF"/>
            </a:solidFill>
            <a:prstDash val="sysDot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 sz="900" b="1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144" name="Text Box 43"/>
          <p:cNvSpPr txBox="1">
            <a:spLocks noChangeArrowheads="1"/>
          </p:cNvSpPr>
          <p:nvPr/>
        </p:nvSpPr>
        <p:spPr bwMode="auto">
          <a:xfrm>
            <a:off x="1799218" y="2067003"/>
            <a:ext cx="102937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(Embedded MCU)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pic>
        <p:nvPicPr>
          <p:cNvPr id="145" name="Picture 881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86099" y="1952022"/>
            <a:ext cx="311223" cy="4607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6" name="Text Box 43"/>
          <p:cNvSpPr txBox="1">
            <a:spLocks noChangeArrowheads="1"/>
          </p:cNvSpPr>
          <p:nvPr/>
        </p:nvSpPr>
        <p:spPr bwMode="auto">
          <a:xfrm>
            <a:off x="634840" y="2635182"/>
            <a:ext cx="102937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9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9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cxnSp>
        <p:nvCxnSpPr>
          <p:cNvPr id="147" name="直線コネクタ 146"/>
          <p:cNvCxnSpPr>
            <a:stCxn id="154" idx="2"/>
            <a:endCxn id="140" idx="1"/>
          </p:cNvCxnSpPr>
          <p:nvPr/>
        </p:nvCxnSpPr>
        <p:spPr bwMode="auto">
          <a:xfrm>
            <a:off x="1158958" y="3200485"/>
            <a:ext cx="153202" cy="106176"/>
          </a:xfrm>
          <a:prstGeom prst="line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48" name="Text Box 43"/>
          <p:cNvSpPr txBox="1">
            <a:spLocks noChangeArrowheads="1"/>
          </p:cNvSpPr>
          <p:nvPr/>
        </p:nvSpPr>
        <p:spPr bwMode="auto">
          <a:xfrm>
            <a:off x="1798488" y="1897831"/>
            <a:ext cx="102937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9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Receiver</a:t>
            </a:r>
            <a:endParaRPr lang="ja-JP" altLang="en-US" sz="9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149" name="Text Box 43"/>
          <p:cNvSpPr txBox="1">
            <a:spLocks noChangeArrowheads="1"/>
          </p:cNvSpPr>
          <p:nvPr/>
        </p:nvSpPr>
        <p:spPr bwMode="auto">
          <a:xfrm>
            <a:off x="1149529" y="3377289"/>
            <a:ext cx="102937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900" b="1" dirty="0" smtClean="0">
                <a:solidFill>
                  <a:srgbClr val="FF0000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Sender</a:t>
            </a:r>
            <a:endParaRPr lang="ja-JP" altLang="en-US" sz="900" b="1" dirty="0">
              <a:solidFill>
                <a:srgbClr val="FF0000"/>
              </a:solidFill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150" name="Text Box 43"/>
          <p:cNvSpPr txBox="1">
            <a:spLocks noChangeArrowheads="1"/>
          </p:cNvSpPr>
          <p:nvPr/>
        </p:nvSpPr>
        <p:spPr bwMode="auto">
          <a:xfrm>
            <a:off x="2492299" y="3377289"/>
            <a:ext cx="102937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9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Receiver</a:t>
            </a:r>
            <a:endParaRPr lang="ja-JP" altLang="en-US" sz="9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pic>
        <p:nvPicPr>
          <p:cNvPr id="151" name="Picture 883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61913" y="2889434"/>
            <a:ext cx="361692" cy="469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2" name="Picture 883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99972" y="2889434"/>
            <a:ext cx="361692" cy="469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53" name="グループ化 152"/>
          <p:cNvGrpSpPr/>
          <p:nvPr/>
        </p:nvGrpSpPr>
        <p:grpSpPr>
          <a:xfrm>
            <a:off x="951232" y="2867199"/>
            <a:ext cx="415451" cy="333286"/>
            <a:chOff x="7248905" y="5294561"/>
            <a:chExt cx="1087517" cy="810066"/>
          </a:xfrm>
        </p:grpSpPr>
        <p:pic>
          <p:nvPicPr>
            <p:cNvPr id="154" name="Picture 113"/>
            <p:cNvPicPr>
              <a:picLocks noChangeAspect="1" noChangeArrowheads="1"/>
            </p:cNvPicPr>
            <p:nvPr/>
          </p:nvPicPr>
          <p:blipFill>
            <a:blip r:embed="rId11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48905" y="5294561"/>
              <a:ext cx="1087517" cy="8100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5" name="Picture 9"/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10158" y="5362281"/>
              <a:ext cx="776914" cy="4534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56" name="グループ化 155"/>
          <p:cNvGrpSpPr/>
          <p:nvPr/>
        </p:nvGrpSpPr>
        <p:grpSpPr>
          <a:xfrm>
            <a:off x="5593854" y="2835576"/>
            <a:ext cx="874789" cy="709682"/>
            <a:chOff x="1449388" y="3081338"/>
            <a:chExt cx="990600" cy="792163"/>
          </a:xfrm>
        </p:grpSpPr>
        <p:pic>
          <p:nvPicPr>
            <p:cNvPr id="157" name="Picture 8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9388" y="3081338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58" name="Group 85"/>
            <p:cNvGrpSpPr>
              <a:grpSpLocks/>
            </p:cNvGrpSpPr>
            <p:nvPr/>
          </p:nvGrpSpPr>
          <p:grpSpPr bwMode="auto">
            <a:xfrm>
              <a:off x="1492251" y="3189288"/>
              <a:ext cx="909638" cy="561975"/>
              <a:chOff x="940" y="2009"/>
              <a:chExt cx="573" cy="354"/>
            </a:xfrm>
          </p:grpSpPr>
          <p:sp>
            <p:nvSpPr>
              <p:cNvPr id="162" name="Rectangle 83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Rectangle 84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59" name="Group 89"/>
            <p:cNvGrpSpPr>
              <a:grpSpLocks/>
            </p:cNvGrpSpPr>
            <p:nvPr/>
          </p:nvGrpSpPr>
          <p:grpSpPr bwMode="auto">
            <a:xfrm>
              <a:off x="1757363" y="3244851"/>
              <a:ext cx="401638" cy="519113"/>
              <a:chOff x="1107" y="2044"/>
              <a:chExt cx="253" cy="327"/>
            </a:xfrm>
          </p:grpSpPr>
          <p:pic>
            <p:nvPicPr>
              <p:cNvPr id="160" name="Picture 87"/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61" name="Picture 88"/>
              <p:cNvPicPr>
                <a:picLocks noChangeAspect="1" noChangeArrowheads="1"/>
              </p:cNvPicPr>
              <p:nvPr/>
            </p:nvPicPr>
            <p:blipFill>
              <a:blip r:embed="rId1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164" name="グループ化 163"/>
          <p:cNvGrpSpPr/>
          <p:nvPr/>
        </p:nvGrpSpPr>
        <p:grpSpPr>
          <a:xfrm>
            <a:off x="7105227" y="2742487"/>
            <a:ext cx="578287" cy="473924"/>
            <a:chOff x="3208338" y="3263901"/>
            <a:chExt cx="990600" cy="792163"/>
          </a:xfrm>
        </p:grpSpPr>
        <p:pic>
          <p:nvPicPr>
            <p:cNvPr id="165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6" name="Picture 9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67" name="グループ化 166"/>
          <p:cNvGrpSpPr/>
          <p:nvPr/>
        </p:nvGrpSpPr>
        <p:grpSpPr>
          <a:xfrm>
            <a:off x="7105227" y="3218280"/>
            <a:ext cx="565731" cy="484384"/>
            <a:chOff x="6099175" y="2339975"/>
            <a:chExt cx="990600" cy="790575"/>
          </a:xfrm>
        </p:grpSpPr>
        <p:pic>
          <p:nvPicPr>
            <p:cNvPr id="168" name="Picture 26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99175" y="2339975"/>
              <a:ext cx="990600" cy="790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69" name="Group 271"/>
            <p:cNvGrpSpPr>
              <a:grpSpLocks/>
            </p:cNvGrpSpPr>
            <p:nvPr/>
          </p:nvGrpSpPr>
          <p:grpSpPr bwMode="auto">
            <a:xfrm>
              <a:off x="6137275" y="2454275"/>
              <a:ext cx="911225" cy="560388"/>
              <a:chOff x="3866" y="1546"/>
              <a:chExt cx="574" cy="353"/>
            </a:xfrm>
          </p:grpSpPr>
          <p:sp>
            <p:nvSpPr>
              <p:cNvPr id="278" name="Rectangle 269"/>
              <p:cNvSpPr>
                <a:spLocks noChangeArrowheads="1"/>
              </p:cNvSpPr>
              <p:nvPr/>
            </p:nvSpPr>
            <p:spPr bwMode="auto">
              <a:xfrm>
                <a:off x="3866" y="1546"/>
                <a:ext cx="574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Rectangle 270"/>
              <p:cNvSpPr>
                <a:spLocks noChangeArrowheads="1"/>
              </p:cNvSpPr>
              <p:nvPr/>
            </p:nvSpPr>
            <p:spPr bwMode="auto">
              <a:xfrm>
                <a:off x="3866" y="1546"/>
                <a:ext cx="574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70" name="Group 320"/>
            <p:cNvGrpSpPr>
              <a:grpSpLocks/>
            </p:cNvGrpSpPr>
            <p:nvPr/>
          </p:nvGrpSpPr>
          <p:grpSpPr bwMode="auto">
            <a:xfrm>
              <a:off x="6189663" y="2771775"/>
              <a:ext cx="366713" cy="215900"/>
              <a:chOff x="3899" y="1746"/>
              <a:chExt cx="231" cy="136"/>
            </a:xfrm>
          </p:grpSpPr>
          <p:sp>
            <p:nvSpPr>
              <p:cNvPr id="231" name="Freeform 273"/>
              <p:cNvSpPr>
                <a:spLocks/>
              </p:cNvSpPr>
              <p:nvPr/>
            </p:nvSpPr>
            <p:spPr bwMode="auto">
              <a:xfrm>
                <a:off x="4076" y="1796"/>
                <a:ext cx="43" cy="52"/>
              </a:xfrm>
              <a:custGeom>
                <a:avLst/>
                <a:gdLst>
                  <a:gd name="T0" fmla="*/ 1 w 43"/>
                  <a:gd name="T1" fmla="*/ 3 h 52"/>
                  <a:gd name="T2" fmla="*/ 2 w 43"/>
                  <a:gd name="T3" fmla="*/ 1 h 52"/>
                  <a:gd name="T4" fmla="*/ 3 w 43"/>
                  <a:gd name="T5" fmla="*/ 1 h 52"/>
                  <a:gd name="T6" fmla="*/ 5 w 43"/>
                  <a:gd name="T7" fmla="*/ 0 h 52"/>
                  <a:gd name="T8" fmla="*/ 8 w 43"/>
                  <a:gd name="T9" fmla="*/ 0 h 52"/>
                  <a:gd name="T10" fmla="*/ 10 w 43"/>
                  <a:gd name="T11" fmla="*/ 0 h 52"/>
                  <a:gd name="T12" fmla="*/ 13 w 43"/>
                  <a:gd name="T13" fmla="*/ 0 h 52"/>
                  <a:gd name="T14" fmla="*/ 16 w 43"/>
                  <a:gd name="T15" fmla="*/ 1 h 52"/>
                  <a:gd name="T16" fmla="*/ 20 w 43"/>
                  <a:gd name="T17" fmla="*/ 1 h 52"/>
                  <a:gd name="T18" fmla="*/ 23 w 43"/>
                  <a:gd name="T19" fmla="*/ 2 h 52"/>
                  <a:gd name="T20" fmla="*/ 26 w 43"/>
                  <a:gd name="T21" fmla="*/ 2 h 52"/>
                  <a:gd name="T22" fmla="*/ 28 w 43"/>
                  <a:gd name="T23" fmla="*/ 3 h 52"/>
                  <a:gd name="T24" fmla="*/ 31 w 43"/>
                  <a:gd name="T25" fmla="*/ 3 h 52"/>
                  <a:gd name="T26" fmla="*/ 33 w 43"/>
                  <a:gd name="T27" fmla="*/ 4 h 52"/>
                  <a:gd name="T28" fmla="*/ 35 w 43"/>
                  <a:gd name="T29" fmla="*/ 4 h 52"/>
                  <a:gd name="T30" fmla="*/ 36 w 43"/>
                  <a:gd name="T31" fmla="*/ 5 h 52"/>
                  <a:gd name="T32" fmla="*/ 36 w 43"/>
                  <a:gd name="T33" fmla="*/ 5 h 52"/>
                  <a:gd name="T34" fmla="*/ 36 w 43"/>
                  <a:gd name="T35" fmla="*/ 5 h 52"/>
                  <a:gd name="T36" fmla="*/ 36 w 43"/>
                  <a:gd name="T37" fmla="*/ 4 h 52"/>
                  <a:gd name="T38" fmla="*/ 36 w 43"/>
                  <a:gd name="T39" fmla="*/ 4 h 52"/>
                  <a:gd name="T40" fmla="*/ 37 w 43"/>
                  <a:gd name="T41" fmla="*/ 3 h 52"/>
                  <a:gd name="T42" fmla="*/ 37 w 43"/>
                  <a:gd name="T43" fmla="*/ 3 h 52"/>
                  <a:gd name="T44" fmla="*/ 38 w 43"/>
                  <a:gd name="T45" fmla="*/ 3 h 52"/>
                  <a:gd name="T46" fmla="*/ 39 w 43"/>
                  <a:gd name="T47" fmla="*/ 2 h 52"/>
                  <a:gd name="T48" fmla="*/ 40 w 43"/>
                  <a:gd name="T49" fmla="*/ 2 h 52"/>
                  <a:gd name="T50" fmla="*/ 41 w 43"/>
                  <a:gd name="T51" fmla="*/ 2 h 52"/>
                  <a:gd name="T52" fmla="*/ 42 w 43"/>
                  <a:gd name="T53" fmla="*/ 3 h 52"/>
                  <a:gd name="T54" fmla="*/ 42 w 43"/>
                  <a:gd name="T55" fmla="*/ 3 h 52"/>
                  <a:gd name="T56" fmla="*/ 43 w 43"/>
                  <a:gd name="T57" fmla="*/ 3 h 52"/>
                  <a:gd name="T58" fmla="*/ 43 w 43"/>
                  <a:gd name="T59" fmla="*/ 3 h 52"/>
                  <a:gd name="T60" fmla="*/ 43 w 43"/>
                  <a:gd name="T61" fmla="*/ 4 h 52"/>
                  <a:gd name="T62" fmla="*/ 43 w 43"/>
                  <a:gd name="T63" fmla="*/ 4 h 52"/>
                  <a:gd name="T64" fmla="*/ 43 w 43"/>
                  <a:gd name="T65" fmla="*/ 4 h 52"/>
                  <a:gd name="T66" fmla="*/ 43 w 43"/>
                  <a:gd name="T67" fmla="*/ 52 h 52"/>
                  <a:gd name="T68" fmla="*/ 36 w 43"/>
                  <a:gd name="T69" fmla="*/ 52 h 52"/>
                  <a:gd name="T70" fmla="*/ 36 w 43"/>
                  <a:gd name="T71" fmla="*/ 49 h 52"/>
                  <a:gd name="T72" fmla="*/ 36 w 43"/>
                  <a:gd name="T73" fmla="*/ 42 h 52"/>
                  <a:gd name="T74" fmla="*/ 36 w 43"/>
                  <a:gd name="T75" fmla="*/ 34 h 52"/>
                  <a:gd name="T76" fmla="*/ 36 w 43"/>
                  <a:gd name="T77" fmla="*/ 31 h 52"/>
                  <a:gd name="T78" fmla="*/ 35 w 43"/>
                  <a:gd name="T79" fmla="*/ 30 h 52"/>
                  <a:gd name="T80" fmla="*/ 33 w 43"/>
                  <a:gd name="T81" fmla="*/ 30 h 52"/>
                  <a:gd name="T82" fmla="*/ 31 w 43"/>
                  <a:gd name="T83" fmla="*/ 29 h 52"/>
                  <a:gd name="T84" fmla="*/ 29 w 43"/>
                  <a:gd name="T85" fmla="*/ 29 h 52"/>
                  <a:gd name="T86" fmla="*/ 27 w 43"/>
                  <a:gd name="T87" fmla="*/ 28 h 52"/>
                  <a:gd name="T88" fmla="*/ 25 w 43"/>
                  <a:gd name="T89" fmla="*/ 28 h 52"/>
                  <a:gd name="T90" fmla="*/ 22 w 43"/>
                  <a:gd name="T91" fmla="*/ 27 h 52"/>
                  <a:gd name="T92" fmla="*/ 20 w 43"/>
                  <a:gd name="T93" fmla="*/ 26 h 52"/>
                  <a:gd name="T94" fmla="*/ 17 w 43"/>
                  <a:gd name="T95" fmla="*/ 25 h 52"/>
                  <a:gd name="T96" fmla="*/ 14 w 43"/>
                  <a:gd name="T97" fmla="*/ 25 h 52"/>
                  <a:gd name="T98" fmla="*/ 12 w 43"/>
                  <a:gd name="T99" fmla="*/ 24 h 52"/>
                  <a:gd name="T100" fmla="*/ 9 w 43"/>
                  <a:gd name="T101" fmla="*/ 23 h 52"/>
                  <a:gd name="T102" fmla="*/ 7 w 43"/>
                  <a:gd name="T103" fmla="*/ 23 h 52"/>
                  <a:gd name="T104" fmla="*/ 4 w 43"/>
                  <a:gd name="T105" fmla="*/ 22 h 52"/>
                  <a:gd name="T106" fmla="*/ 2 w 43"/>
                  <a:gd name="T107" fmla="*/ 22 h 52"/>
                  <a:gd name="T108" fmla="*/ 0 w 43"/>
                  <a:gd name="T109" fmla="*/ 21 h 52"/>
                  <a:gd name="T110" fmla="*/ 1 w 43"/>
                  <a:gd name="T111" fmla="*/ 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2">
                    <a:moveTo>
                      <a:pt x="1" y="3"/>
                    </a:moveTo>
                    <a:lnTo>
                      <a:pt x="2" y="1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20" y="1"/>
                    </a:lnTo>
                    <a:lnTo>
                      <a:pt x="23" y="2"/>
                    </a:lnTo>
                    <a:lnTo>
                      <a:pt x="26" y="2"/>
                    </a:lnTo>
                    <a:lnTo>
                      <a:pt x="28" y="3"/>
                    </a:lnTo>
                    <a:lnTo>
                      <a:pt x="31" y="3"/>
                    </a:lnTo>
                    <a:lnTo>
                      <a:pt x="33" y="4"/>
                    </a:lnTo>
                    <a:lnTo>
                      <a:pt x="35" y="4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9" y="2"/>
                    </a:lnTo>
                    <a:lnTo>
                      <a:pt x="40" y="2"/>
                    </a:lnTo>
                    <a:lnTo>
                      <a:pt x="41" y="2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52"/>
                    </a:lnTo>
                    <a:lnTo>
                      <a:pt x="36" y="52"/>
                    </a:lnTo>
                    <a:lnTo>
                      <a:pt x="36" y="49"/>
                    </a:lnTo>
                    <a:lnTo>
                      <a:pt x="36" y="42"/>
                    </a:lnTo>
                    <a:lnTo>
                      <a:pt x="36" y="34"/>
                    </a:lnTo>
                    <a:lnTo>
                      <a:pt x="36" y="31"/>
                    </a:lnTo>
                    <a:lnTo>
                      <a:pt x="35" y="30"/>
                    </a:lnTo>
                    <a:lnTo>
                      <a:pt x="33" y="30"/>
                    </a:lnTo>
                    <a:lnTo>
                      <a:pt x="31" y="29"/>
                    </a:lnTo>
                    <a:lnTo>
                      <a:pt x="29" y="29"/>
                    </a:lnTo>
                    <a:lnTo>
                      <a:pt x="27" y="28"/>
                    </a:lnTo>
                    <a:lnTo>
                      <a:pt x="25" y="28"/>
                    </a:lnTo>
                    <a:lnTo>
                      <a:pt x="22" y="27"/>
                    </a:lnTo>
                    <a:lnTo>
                      <a:pt x="20" y="26"/>
                    </a:lnTo>
                    <a:lnTo>
                      <a:pt x="17" y="25"/>
                    </a:lnTo>
                    <a:lnTo>
                      <a:pt x="14" y="25"/>
                    </a:lnTo>
                    <a:lnTo>
                      <a:pt x="12" y="24"/>
                    </a:lnTo>
                    <a:lnTo>
                      <a:pt x="9" y="23"/>
                    </a:lnTo>
                    <a:lnTo>
                      <a:pt x="7" y="23"/>
                    </a:lnTo>
                    <a:lnTo>
                      <a:pt x="4" y="22"/>
                    </a:lnTo>
                    <a:lnTo>
                      <a:pt x="2" y="22"/>
                    </a:lnTo>
                    <a:lnTo>
                      <a:pt x="0" y="21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74"/>
              <p:cNvSpPr>
                <a:spLocks/>
              </p:cNvSpPr>
              <p:nvPr/>
            </p:nvSpPr>
            <p:spPr bwMode="auto">
              <a:xfrm>
                <a:off x="4065" y="1785"/>
                <a:ext cx="25" cy="22"/>
              </a:xfrm>
              <a:custGeom>
                <a:avLst/>
                <a:gdLst>
                  <a:gd name="T0" fmla="*/ 25 w 25"/>
                  <a:gd name="T1" fmla="*/ 22 h 22"/>
                  <a:gd name="T2" fmla="*/ 25 w 25"/>
                  <a:gd name="T3" fmla="*/ 0 h 22"/>
                  <a:gd name="T4" fmla="*/ 0 w 25"/>
                  <a:gd name="T5" fmla="*/ 5 h 22"/>
                  <a:gd name="T6" fmla="*/ 0 w 25"/>
                  <a:gd name="T7" fmla="*/ 22 h 22"/>
                  <a:gd name="T8" fmla="*/ 25 w 25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2">
                    <a:moveTo>
                      <a:pt x="25" y="22"/>
                    </a:moveTo>
                    <a:lnTo>
                      <a:pt x="25" y="0"/>
                    </a:lnTo>
                    <a:lnTo>
                      <a:pt x="0" y="5"/>
                    </a:lnTo>
                    <a:lnTo>
                      <a:pt x="0" y="22"/>
                    </a:lnTo>
                    <a:lnTo>
                      <a:pt x="25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75"/>
              <p:cNvSpPr>
                <a:spLocks/>
              </p:cNvSpPr>
              <p:nvPr/>
            </p:nvSpPr>
            <p:spPr bwMode="auto">
              <a:xfrm>
                <a:off x="4069" y="1791"/>
                <a:ext cx="17" cy="26"/>
              </a:xfrm>
              <a:custGeom>
                <a:avLst/>
                <a:gdLst>
                  <a:gd name="T0" fmla="*/ 17 w 17"/>
                  <a:gd name="T1" fmla="*/ 0 h 26"/>
                  <a:gd name="T2" fmla="*/ 0 w 17"/>
                  <a:gd name="T3" fmla="*/ 0 h 26"/>
                  <a:gd name="T4" fmla="*/ 0 w 17"/>
                  <a:gd name="T5" fmla="*/ 26 h 26"/>
                  <a:gd name="T6" fmla="*/ 6 w 17"/>
                  <a:gd name="T7" fmla="*/ 26 h 26"/>
                  <a:gd name="T8" fmla="*/ 17 w 17"/>
                  <a:gd name="T9" fmla="*/ 25 h 26"/>
                  <a:gd name="T10" fmla="*/ 17 w 17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6">
                    <a:moveTo>
                      <a:pt x="17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6" y="26"/>
                    </a:lnTo>
                    <a:lnTo>
                      <a:pt x="17" y="2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76"/>
              <p:cNvSpPr>
                <a:spLocks/>
              </p:cNvSpPr>
              <p:nvPr/>
            </p:nvSpPr>
            <p:spPr bwMode="auto">
              <a:xfrm>
                <a:off x="4049" y="1798"/>
                <a:ext cx="61" cy="48"/>
              </a:xfrm>
              <a:custGeom>
                <a:avLst/>
                <a:gdLst>
                  <a:gd name="T0" fmla="*/ 14 w 61"/>
                  <a:gd name="T1" fmla="*/ 0 h 48"/>
                  <a:gd name="T2" fmla="*/ 13 w 61"/>
                  <a:gd name="T3" fmla="*/ 0 h 48"/>
                  <a:gd name="T4" fmla="*/ 13 w 61"/>
                  <a:gd name="T5" fmla="*/ 0 h 48"/>
                  <a:gd name="T6" fmla="*/ 12 w 61"/>
                  <a:gd name="T7" fmla="*/ 0 h 48"/>
                  <a:gd name="T8" fmla="*/ 11 w 61"/>
                  <a:gd name="T9" fmla="*/ 1 h 48"/>
                  <a:gd name="T10" fmla="*/ 9 w 61"/>
                  <a:gd name="T11" fmla="*/ 1 h 48"/>
                  <a:gd name="T12" fmla="*/ 8 w 61"/>
                  <a:gd name="T13" fmla="*/ 2 h 48"/>
                  <a:gd name="T14" fmla="*/ 7 w 61"/>
                  <a:gd name="T15" fmla="*/ 3 h 48"/>
                  <a:gd name="T16" fmla="*/ 5 w 61"/>
                  <a:gd name="T17" fmla="*/ 4 h 48"/>
                  <a:gd name="T18" fmla="*/ 3 w 61"/>
                  <a:gd name="T19" fmla="*/ 7 h 48"/>
                  <a:gd name="T20" fmla="*/ 2 w 61"/>
                  <a:gd name="T21" fmla="*/ 12 h 48"/>
                  <a:gd name="T22" fmla="*/ 1 w 61"/>
                  <a:gd name="T23" fmla="*/ 18 h 48"/>
                  <a:gd name="T24" fmla="*/ 1 w 61"/>
                  <a:gd name="T25" fmla="*/ 25 h 48"/>
                  <a:gd name="T26" fmla="*/ 0 w 61"/>
                  <a:gd name="T27" fmla="*/ 31 h 48"/>
                  <a:gd name="T28" fmla="*/ 0 w 61"/>
                  <a:gd name="T29" fmla="*/ 37 h 48"/>
                  <a:gd name="T30" fmla="*/ 1 w 61"/>
                  <a:gd name="T31" fmla="*/ 41 h 48"/>
                  <a:gd name="T32" fmla="*/ 1 w 61"/>
                  <a:gd name="T33" fmla="*/ 43 h 48"/>
                  <a:gd name="T34" fmla="*/ 54 w 61"/>
                  <a:gd name="T35" fmla="*/ 48 h 48"/>
                  <a:gd name="T36" fmla="*/ 53 w 61"/>
                  <a:gd name="T37" fmla="*/ 34 h 48"/>
                  <a:gd name="T38" fmla="*/ 53 w 61"/>
                  <a:gd name="T39" fmla="*/ 34 h 48"/>
                  <a:gd name="T40" fmla="*/ 53 w 61"/>
                  <a:gd name="T41" fmla="*/ 34 h 48"/>
                  <a:gd name="T42" fmla="*/ 54 w 61"/>
                  <a:gd name="T43" fmla="*/ 33 h 48"/>
                  <a:gd name="T44" fmla="*/ 54 w 61"/>
                  <a:gd name="T45" fmla="*/ 33 h 48"/>
                  <a:gd name="T46" fmla="*/ 55 w 61"/>
                  <a:gd name="T47" fmla="*/ 33 h 48"/>
                  <a:gd name="T48" fmla="*/ 55 w 61"/>
                  <a:gd name="T49" fmla="*/ 32 h 48"/>
                  <a:gd name="T50" fmla="*/ 56 w 61"/>
                  <a:gd name="T51" fmla="*/ 32 h 48"/>
                  <a:gd name="T52" fmla="*/ 56 w 61"/>
                  <a:gd name="T53" fmla="*/ 31 h 48"/>
                  <a:gd name="T54" fmla="*/ 58 w 61"/>
                  <a:gd name="T55" fmla="*/ 30 h 48"/>
                  <a:gd name="T56" fmla="*/ 59 w 61"/>
                  <a:gd name="T57" fmla="*/ 29 h 48"/>
                  <a:gd name="T58" fmla="*/ 60 w 61"/>
                  <a:gd name="T59" fmla="*/ 28 h 48"/>
                  <a:gd name="T60" fmla="*/ 60 w 61"/>
                  <a:gd name="T61" fmla="*/ 27 h 48"/>
                  <a:gd name="T62" fmla="*/ 61 w 61"/>
                  <a:gd name="T63" fmla="*/ 25 h 48"/>
                  <a:gd name="T64" fmla="*/ 61 w 61"/>
                  <a:gd name="T65" fmla="*/ 24 h 48"/>
                  <a:gd name="T66" fmla="*/ 61 w 61"/>
                  <a:gd name="T67" fmla="*/ 22 h 48"/>
                  <a:gd name="T68" fmla="*/ 60 w 61"/>
                  <a:gd name="T69" fmla="*/ 20 h 48"/>
                  <a:gd name="T70" fmla="*/ 60 w 61"/>
                  <a:gd name="T71" fmla="*/ 19 h 48"/>
                  <a:gd name="T72" fmla="*/ 59 w 61"/>
                  <a:gd name="T73" fmla="*/ 18 h 48"/>
                  <a:gd name="T74" fmla="*/ 58 w 61"/>
                  <a:gd name="T75" fmla="*/ 15 h 48"/>
                  <a:gd name="T76" fmla="*/ 56 w 61"/>
                  <a:gd name="T77" fmla="*/ 12 h 48"/>
                  <a:gd name="T78" fmla="*/ 54 w 61"/>
                  <a:gd name="T79" fmla="*/ 9 h 48"/>
                  <a:gd name="T80" fmla="*/ 51 w 61"/>
                  <a:gd name="T81" fmla="*/ 6 h 48"/>
                  <a:gd name="T82" fmla="*/ 49 w 61"/>
                  <a:gd name="T83" fmla="*/ 3 h 48"/>
                  <a:gd name="T84" fmla="*/ 45 w 61"/>
                  <a:gd name="T85" fmla="*/ 1 h 48"/>
                  <a:gd name="T86" fmla="*/ 45 w 61"/>
                  <a:gd name="T87" fmla="*/ 1 h 48"/>
                  <a:gd name="T88" fmla="*/ 44 w 61"/>
                  <a:gd name="T89" fmla="*/ 1 h 48"/>
                  <a:gd name="T90" fmla="*/ 43 w 61"/>
                  <a:gd name="T91" fmla="*/ 0 h 48"/>
                  <a:gd name="T92" fmla="*/ 42 w 61"/>
                  <a:gd name="T93" fmla="*/ 0 h 48"/>
                  <a:gd name="T94" fmla="*/ 41 w 61"/>
                  <a:gd name="T95" fmla="*/ 0 h 48"/>
                  <a:gd name="T96" fmla="*/ 39 w 61"/>
                  <a:gd name="T97" fmla="*/ 0 h 48"/>
                  <a:gd name="T98" fmla="*/ 38 w 61"/>
                  <a:gd name="T99" fmla="*/ 0 h 48"/>
                  <a:gd name="T100" fmla="*/ 37 w 61"/>
                  <a:gd name="T101" fmla="*/ 0 h 48"/>
                  <a:gd name="T102" fmla="*/ 27 w 61"/>
                  <a:gd name="T103" fmla="*/ 12 h 48"/>
                  <a:gd name="T104" fmla="*/ 19 w 61"/>
                  <a:gd name="T105" fmla="*/ 0 h 48"/>
                  <a:gd name="T106" fmla="*/ 14 w 61"/>
                  <a:gd name="T10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1" h="48">
                    <a:moveTo>
                      <a:pt x="14" y="0"/>
                    </a:moveTo>
                    <a:lnTo>
                      <a:pt x="13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1" y="18"/>
                    </a:lnTo>
                    <a:lnTo>
                      <a:pt x="1" y="25"/>
                    </a:lnTo>
                    <a:lnTo>
                      <a:pt x="0" y="31"/>
                    </a:lnTo>
                    <a:lnTo>
                      <a:pt x="0" y="37"/>
                    </a:lnTo>
                    <a:lnTo>
                      <a:pt x="1" y="41"/>
                    </a:lnTo>
                    <a:lnTo>
                      <a:pt x="1" y="43"/>
                    </a:lnTo>
                    <a:lnTo>
                      <a:pt x="54" y="48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5" y="33"/>
                    </a:lnTo>
                    <a:lnTo>
                      <a:pt x="55" y="32"/>
                    </a:lnTo>
                    <a:lnTo>
                      <a:pt x="56" y="32"/>
                    </a:lnTo>
                    <a:lnTo>
                      <a:pt x="56" y="31"/>
                    </a:lnTo>
                    <a:lnTo>
                      <a:pt x="58" y="30"/>
                    </a:lnTo>
                    <a:lnTo>
                      <a:pt x="59" y="29"/>
                    </a:lnTo>
                    <a:lnTo>
                      <a:pt x="60" y="28"/>
                    </a:lnTo>
                    <a:lnTo>
                      <a:pt x="60" y="27"/>
                    </a:lnTo>
                    <a:lnTo>
                      <a:pt x="61" y="25"/>
                    </a:lnTo>
                    <a:lnTo>
                      <a:pt x="61" y="24"/>
                    </a:lnTo>
                    <a:lnTo>
                      <a:pt x="61" y="22"/>
                    </a:lnTo>
                    <a:lnTo>
                      <a:pt x="60" y="20"/>
                    </a:lnTo>
                    <a:lnTo>
                      <a:pt x="60" y="19"/>
                    </a:lnTo>
                    <a:lnTo>
                      <a:pt x="59" y="18"/>
                    </a:lnTo>
                    <a:lnTo>
                      <a:pt x="58" y="15"/>
                    </a:lnTo>
                    <a:lnTo>
                      <a:pt x="56" y="12"/>
                    </a:lnTo>
                    <a:lnTo>
                      <a:pt x="54" y="9"/>
                    </a:lnTo>
                    <a:lnTo>
                      <a:pt x="51" y="6"/>
                    </a:lnTo>
                    <a:lnTo>
                      <a:pt x="49" y="3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27" y="12"/>
                    </a:lnTo>
                    <a:lnTo>
                      <a:pt x="19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77"/>
              <p:cNvSpPr>
                <a:spLocks/>
              </p:cNvSpPr>
              <p:nvPr/>
            </p:nvSpPr>
            <p:spPr bwMode="auto">
              <a:xfrm>
                <a:off x="4052" y="1800"/>
                <a:ext cx="55" cy="45"/>
              </a:xfrm>
              <a:custGeom>
                <a:avLst/>
                <a:gdLst>
                  <a:gd name="T0" fmla="*/ 0 w 55"/>
                  <a:gd name="T1" fmla="*/ 39 h 45"/>
                  <a:gd name="T2" fmla="*/ 0 w 55"/>
                  <a:gd name="T3" fmla="*/ 28 h 45"/>
                  <a:gd name="T4" fmla="*/ 0 w 55"/>
                  <a:gd name="T5" fmla="*/ 20 h 45"/>
                  <a:gd name="T6" fmla="*/ 1 w 55"/>
                  <a:gd name="T7" fmla="*/ 14 h 45"/>
                  <a:gd name="T8" fmla="*/ 1 w 55"/>
                  <a:gd name="T9" fmla="*/ 9 h 45"/>
                  <a:gd name="T10" fmla="*/ 2 w 55"/>
                  <a:gd name="T11" fmla="*/ 7 h 45"/>
                  <a:gd name="T12" fmla="*/ 3 w 55"/>
                  <a:gd name="T13" fmla="*/ 5 h 45"/>
                  <a:gd name="T14" fmla="*/ 3 w 55"/>
                  <a:gd name="T15" fmla="*/ 4 h 45"/>
                  <a:gd name="T16" fmla="*/ 3 w 55"/>
                  <a:gd name="T17" fmla="*/ 4 h 45"/>
                  <a:gd name="T18" fmla="*/ 4 w 55"/>
                  <a:gd name="T19" fmla="*/ 4 h 45"/>
                  <a:gd name="T20" fmla="*/ 4 w 55"/>
                  <a:gd name="T21" fmla="*/ 3 h 45"/>
                  <a:gd name="T22" fmla="*/ 5 w 55"/>
                  <a:gd name="T23" fmla="*/ 2 h 45"/>
                  <a:gd name="T24" fmla="*/ 6 w 55"/>
                  <a:gd name="T25" fmla="*/ 2 h 45"/>
                  <a:gd name="T26" fmla="*/ 7 w 55"/>
                  <a:gd name="T27" fmla="*/ 1 h 45"/>
                  <a:gd name="T28" fmla="*/ 8 w 55"/>
                  <a:gd name="T29" fmla="*/ 1 h 45"/>
                  <a:gd name="T30" fmla="*/ 9 w 55"/>
                  <a:gd name="T31" fmla="*/ 1 h 45"/>
                  <a:gd name="T32" fmla="*/ 10 w 55"/>
                  <a:gd name="T33" fmla="*/ 0 h 45"/>
                  <a:gd name="T34" fmla="*/ 15 w 55"/>
                  <a:gd name="T35" fmla="*/ 0 h 45"/>
                  <a:gd name="T36" fmla="*/ 24 w 55"/>
                  <a:gd name="T37" fmla="*/ 13 h 45"/>
                  <a:gd name="T38" fmla="*/ 35 w 55"/>
                  <a:gd name="T39" fmla="*/ 0 h 45"/>
                  <a:gd name="T40" fmla="*/ 39 w 55"/>
                  <a:gd name="T41" fmla="*/ 0 h 45"/>
                  <a:gd name="T42" fmla="*/ 41 w 55"/>
                  <a:gd name="T43" fmla="*/ 1 h 45"/>
                  <a:gd name="T44" fmla="*/ 44 w 55"/>
                  <a:gd name="T45" fmla="*/ 2 h 45"/>
                  <a:gd name="T46" fmla="*/ 46 w 55"/>
                  <a:gd name="T47" fmla="*/ 5 h 45"/>
                  <a:gd name="T48" fmla="*/ 49 w 55"/>
                  <a:gd name="T49" fmla="*/ 7 h 45"/>
                  <a:gd name="T50" fmla="*/ 51 w 55"/>
                  <a:gd name="T51" fmla="*/ 10 h 45"/>
                  <a:gd name="T52" fmla="*/ 52 w 55"/>
                  <a:gd name="T53" fmla="*/ 13 h 45"/>
                  <a:gd name="T54" fmla="*/ 53 w 55"/>
                  <a:gd name="T55" fmla="*/ 14 h 45"/>
                  <a:gd name="T56" fmla="*/ 54 w 55"/>
                  <a:gd name="T57" fmla="*/ 15 h 45"/>
                  <a:gd name="T58" fmla="*/ 54 w 55"/>
                  <a:gd name="T59" fmla="*/ 16 h 45"/>
                  <a:gd name="T60" fmla="*/ 55 w 55"/>
                  <a:gd name="T61" fmla="*/ 18 h 45"/>
                  <a:gd name="T62" fmla="*/ 55 w 55"/>
                  <a:gd name="T63" fmla="*/ 20 h 45"/>
                  <a:gd name="T64" fmla="*/ 54 w 55"/>
                  <a:gd name="T65" fmla="*/ 23 h 45"/>
                  <a:gd name="T66" fmla="*/ 53 w 55"/>
                  <a:gd name="T67" fmla="*/ 24 h 45"/>
                  <a:gd name="T68" fmla="*/ 52 w 55"/>
                  <a:gd name="T69" fmla="*/ 26 h 45"/>
                  <a:gd name="T70" fmla="*/ 51 w 55"/>
                  <a:gd name="T71" fmla="*/ 27 h 45"/>
                  <a:gd name="T72" fmla="*/ 49 w 55"/>
                  <a:gd name="T73" fmla="*/ 29 h 45"/>
                  <a:gd name="T74" fmla="*/ 48 w 55"/>
                  <a:gd name="T75" fmla="*/ 30 h 45"/>
                  <a:gd name="T76" fmla="*/ 47 w 55"/>
                  <a:gd name="T77" fmla="*/ 30 h 45"/>
                  <a:gd name="T78" fmla="*/ 47 w 55"/>
                  <a:gd name="T79" fmla="*/ 31 h 45"/>
                  <a:gd name="T80" fmla="*/ 46 w 55"/>
                  <a:gd name="T81" fmla="*/ 31 h 45"/>
                  <a:gd name="T82" fmla="*/ 48 w 55"/>
                  <a:gd name="T83" fmla="*/ 45 h 45"/>
                  <a:gd name="T84" fmla="*/ 0 w 55"/>
                  <a:gd name="T85" fmla="*/ 3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5" h="45">
                    <a:moveTo>
                      <a:pt x="0" y="39"/>
                    </a:moveTo>
                    <a:lnTo>
                      <a:pt x="0" y="28"/>
                    </a:lnTo>
                    <a:lnTo>
                      <a:pt x="0" y="20"/>
                    </a:lnTo>
                    <a:lnTo>
                      <a:pt x="1" y="14"/>
                    </a:lnTo>
                    <a:lnTo>
                      <a:pt x="1" y="9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4" y="13"/>
                    </a:lnTo>
                    <a:lnTo>
                      <a:pt x="35" y="0"/>
                    </a:lnTo>
                    <a:lnTo>
                      <a:pt x="39" y="0"/>
                    </a:lnTo>
                    <a:lnTo>
                      <a:pt x="41" y="1"/>
                    </a:lnTo>
                    <a:lnTo>
                      <a:pt x="44" y="2"/>
                    </a:lnTo>
                    <a:lnTo>
                      <a:pt x="46" y="5"/>
                    </a:lnTo>
                    <a:lnTo>
                      <a:pt x="49" y="7"/>
                    </a:lnTo>
                    <a:lnTo>
                      <a:pt x="51" y="10"/>
                    </a:lnTo>
                    <a:lnTo>
                      <a:pt x="52" y="13"/>
                    </a:lnTo>
                    <a:lnTo>
                      <a:pt x="53" y="14"/>
                    </a:lnTo>
                    <a:lnTo>
                      <a:pt x="54" y="15"/>
                    </a:lnTo>
                    <a:lnTo>
                      <a:pt x="54" y="16"/>
                    </a:lnTo>
                    <a:lnTo>
                      <a:pt x="55" y="18"/>
                    </a:lnTo>
                    <a:lnTo>
                      <a:pt x="55" y="20"/>
                    </a:lnTo>
                    <a:lnTo>
                      <a:pt x="54" y="23"/>
                    </a:lnTo>
                    <a:lnTo>
                      <a:pt x="53" y="24"/>
                    </a:lnTo>
                    <a:lnTo>
                      <a:pt x="52" y="26"/>
                    </a:lnTo>
                    <a:lnTo>
                      <a:pt x="51" y="27"/>
                    </a:lnTo>
                    <a:lnTo>
                      <a:pt x="49" y="29"/>
                    </a:lnTo>
                    <a:lnTo>
                      <a:pt x="48" y="30"/>
                    </a:lnTo>
                    <a:lnTo>
                      <a:pt x="47" y="30"/>
                    </a:lnTo>
                    <a:lnTo>
                      <a:pt x="47" y="31"/>
                    </a:lnTo>
                    <a:lnTo>
                      <a:pt x="46" y="31"/>
                    </a:lnTo>
                    <a:lnTo>
                      <a:pt x="48" y="45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78"/>
              <p:cNvSpPr>
                <a:spLocks/>
              </p:cNvSpPr>
              <p:nvPr/>
            </p:nvSpPr>
            <p:spPr bwMode="auto">
              <a:xfrm>
                <a:off x="4064" y="1820"/>
                <a:ext cx="40" cy="18"/>
              </a:xfrm>
              <a:custGeom>
                <a:avLst/>
                <a:gdLst>
                  <a:gd name="T0" fmla="*/ 15 w 40"/>
                  <a:gd name="T1" fmla="*/ 18 h 18"/>
                  <a:gd name="T2" fmla="*/ 16 w 40"/>
                  <a:gd name="T3" fmla="*/ 18 h 18"/>
                  <a:gd name="T4" fmla="*/ 18 w 40"/>
                  <a:gd name="T5" fmla="*/ 18 h 18"/>
                  <a:gd name="T6" fmla="*/ 19 w 40"/>
                  <a:gd name="T7" fmla="*/ 18 h 18"/>
                  <a:gd name="T8" fmla="*/ 21 w 40"/>
                  <a:gd name="T9" fmla="*/ 18 h 18"/>
                  <a:gd name="T10" fmla="*/ 22 w 40"/>
                  <a:gd name="T11" fmla="*/ 17 h 18"/>
                  <a:gd name="T12" fmla="*/ 24 w 40"/>
                  <a:gd name="T13" fmla="*/ 17 h 18"/>
                  <a:gd name="T14" fmla="*/ 26 w 40"/>
                  <a:gd name="T15" fmla="*/ 16 h 18"/>
                  <a:gd name="T16" fmla="*/ 28 w 40"/>
                  <a:gd name="T17" fmla="*/ 15 h 18"/>
                  <a:gd name="T18" fmla="*/ 30 w 40"/>
                  <a:gd name="T19" fmla="*/ 15 h 18"/>
                  <a:gd name="T20" fmla="*/ 32 w 40"/>
                  <a:gd name="T21" fmla="*/ 14 h 18"/>
                  <a:gd name="T22" fmla="*/ 34 w 40"/>
                  <a:gd name="T23" fmla="*/ 13 h 18"/>
                  <a:gd name="T24" fmla="*/ 36 w 40"/>
                  <a:gd name="T25" fmla="*/ 12 h 18"/>
                  <a:gd name="T26" fmla="*/ 37 w 40"/>
                  <a:gd name="T27" fmla="*/ 12 h 18"/>
                  <a:gd name="T28" fmla="*/ 39 w 40"/>
                  <a:gd name="T29" fmla="*/ 11 h 18"/>
                  <a:gd name="T30" fmla="*/ 40 w 40"/>
                  <a:gd name="T31" fmla="*/ 10 h 18"/>
                  <a:gd name="T32" fmla="*/ 40 w 40"/>
                  <a:gd name="T33" fmla="*/ 9 h 18"/>
                  <a:gd name="T34" fmla="*/ 33 w 40"/>
                  <a:gd name="T35" fmla="*/ 0 h 18"/>
                  <a:gd name="T36" fmla="*/ 33 w 40"/>
                  <a:gd name="T37" fmla="*/ 1 h 18"/>
                  <a:gd name="T38" fmla="*/ 32 w 40"/>
                  <a:gd name="T39" fmla="*/ 2 h 18"/>
                  <a:gd name="T40" fmla="*/ 32 w 40"/>
                  <a:gd name="T41" fmla="*/ 2 h 18"/>
                  <a:gd name="T42" fmla="*/ 31 w 40"/>
                  <a:gd name="T43" fmla="*/ 3 h 18"/>
                  <a:gd name="T44" fmla="*/ 31 w 40"/>
                  <a:gd name="T45" fmla="*/ 3 h 18"/>
                  <a:gd name="T46" fmla="*/ 30 w 40"/>
                  <a:gd name="T47" fmla="*/ 3 h 18"/>
                  <a:gd name="T48" fmla="*/ 29 w 40"/>
                  <a:gd name="T49" fmla="*/ 4 h 18"/>
                  <a:gd name="T50" fmla="*/ 29 w 40"/>
                  <a:gd name="T51" fmla="*/ 4 h 18"/>
                  <a:gd name="T52" fmla="*/ 27 w 40"/>
                  <a:gd name="T53" fmla="*/ 5 h 18"/>
                  <a:gd name="T54" fmla="*/ 26 w 40"/>
                  <a:gd name="T55" fmla="*/ 5 h 18"/>
                  <a:gd name="T56" fmla="*/ 24 w 40"/>
                  <a:gd name="T57" fmla="*/ 6 h 18"/>
                  <a:gd name="T58" fmla="*/ 22 w 40"/>
                  <a:gd name="T59" fmla="*/ 7 h 18"/>
                  <a:gd name="T60" fmla="*/ 20 w 40"/>
                  <a:gd name="T61" fmla="*/ 7 h 18"/>
                  <a:gd name="T62" fmla="*/ 18 w 40"/>
                  <a:gd name="T63" fmla="*/ 8 h 18"/>
                  <a:gd name="T64" fmla="*/ 15 w 40"/>
                  <a:gd name="T65" fmla="*/ 8 h 18"/>
                  <a:gd name="T66" fmla="*/ 14 w 40"/>
                  <a:gd name="T67" fmla="*/ 8 h 18"/>
                  <a:gd name="T68" fmla="*/ 13 w 40"/>
                  <a:gd name="T69" fmla="*/ 7 h 18"/>
                  <a:gd name="T70" fmla="*/ 12 w 40"/>
                  <a:gd name="T71" fmla="*/ 5 h 18"/>
                  <a:gd name="T72" fmla="*/ 11 w 40"/>
                  <a:gd name="T73" fmla="*/ 4 h 18"/>
                  <a:gd name="T74" fmla="*/ 10 w 40"/>
                  <a:gd name="T75" fmla="*/ 3 h 18"/>
                  <a:gd name="T76" fmla="*/ 10 w 40"/>
                  <a:gd name="T77" fmla="*/ 3 h 18"/>
                  <a:gd name="T78" fmla="*/ 9 w 40"/>
                  <a:gd name="T79" fmla="*/ 2 h 18"/>
                  <a:gd name="T80" fmla="*/ 8 w 40"/>
                  <a:gd name="T81" fmla="*/ 2 h 18"/>
                  <a:gd name="T82" fmla="*/ 7 w 40"/>
                  <a:gd name="T83" fmla="*/ 2 h 18"/>
                  <a:gd name="T84" fmla="*/ 6 w 40"/>
                  <a:gd name="T85" fmla="*/ 3 h 18"/>
                  <a:gd name="T86" fmla="*/ 6 w 40"/>
                  <a:gd name="T87" fmla="*/ 5 h 18"/>
                  <a:gd name="T88" fmla="*/ 7 w 40"/>
                  <a:gd name="T89" fmla="*/ 7 h 18"/>
                  <a:gd name="T90" fmla="*/ 7 w 40"/>
                  <a:gd name="T91" fmla="*/ 8 h 18"/>
                  <a:gd name="T92" fmla="*/ 0 w 40"/>
                  <a:gd name="T93" fmla="*/ 7 h 18"/>
                  <a:gd name="T94" fmla="*/ 2 w 40"/>
                  <a:gd name="T95" fmla="*/ 18 h 18"/>
                  <a:gd name="T96" fmla="*/ 3 w 40"/>
                  <a:gd name="T97" fmla="*/ 18 h 18"/>
                  <a:gd name="T98" fmla="*/ 5 w 40"/>
                  <a:gd name="T99" fmla="*/ 18 h 18"/>
                  <a:gd name="T100" fmla="*/ 8 w 40"/>
                  <a:gd name="T101" fmla="*/ 18 h 18"/>
                  <a:gd name="T102" fmla="*/ 10 w 40"/>
                  <a:gd name="T103" fmla="*/ 18 h 18"/>
                  <a:gd name="T104" fmla="*/ 12 w 40"/>
                  <a:gd name="T105" fmla="*/ 18 h 18"/>
                  <a:gd name="T106" fmla="*/ 14 w 40"/>
                  <a:gd name="T107" fmla="*/ 18 h 18"/>
                  <a:gd name="T108" fmla="*/ 15 w 40"/>
                  <a:gd name="T109" fmla="*/ 18 h 18"/>
                  <a:gd name="T110" fmla="*/ 15 w 40"/>
                  <a:gd name="T11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" h="18">
                    <a:moveTo>
                      <a:pt x="15" y="18"/>
                    </a:moveTo>
                    <a:lnTo>
                      <a:pt x="16" y="18"/>
                    </a:lnTo>
                    <a:lnTo>
                      <a:pt x="18" y="18"/>
                    </a:lnTo>
                    <a:lnTo>
                      <a:pt x="19" y="18"/>
                    </a:lnTo>
                    <a:lnTo>
                      <a:pt x="21" y="18"/>
                    </a:lnTo>
                    <a:lnTo>
                      <a:pt x="22" y="17"/>
                    </a:lnTo>
                    <a:lnTo>
                      <a:pt x="24" y="17"/>
                    </a:lnTo>
                    <a:lnTo>
                      <a:pt x="26" y="16"/>
                    </a:lnTo>
                    <a:lnTo>
                      <a:pt x="28" y="15"/>
                    </a:lnTo>
                    <a:lnTo>
                      <a:pt x="30" y="15"/>
                    </a:lnTo>
                    <a:lnTo>
                      <a:pt x="32" y="14"/>
                    </a:lnTo>
                    <a:lnTo>
                      <a:pt x="34" y="13"/>
                    </a:lnTo>
                    <a:lnTo>
                      <a:pt x="36" y="12"/>
                    </a:lnTo>
                    <a:lnTo>
                      <a:pt x="37" y="12"/>
                    </a:lnTo>
                    <a:lnTo>
                      <a:pt x="39" y="11"/>
                    </a:lnTo>
                    <a:lnTo>
                      <a:pt x="40" y="10"/>
                    </a:lnTo>
                    <a:lnTo>
                      <a:pt x="40" y="9"/>
                    </a:lnTo>
                    <a:lnTo>
                      <a:pt x="33" y="0"/>
                    </a:lnTo>
                    <a:lnTo>
                      <a:pt x="33" y="1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0" y="3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7" y="5"/>
                    </a:lnTo>
                    <a:lnTo>
                      <a:pt x="26" y="5"/>
                    </a:lnTo>
                    <a:lnTo>
                      <a:pt x="24" y="6"/>
                    </a:lnTo>
                    <a:lnTo>
                      <a:pt x="22" y="7"/>
                    </a:lnTo>
                    <a:lnTo>
                      <a:pt x="20" y="7"/>
                    </a:lnTo>
                    <a:lnTo>
                      <a:pt x="18" y="8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7"/>
                    </a:lnTo>
                    <a:lnTo>
                      <a:pt x="12" y="5"/>
                    </a:lnTo>
                    <a:lnTo>
                      <a:pt x="11" y="4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0" y="7"/>
                    </a:lnTo>
                    <a:lnTo>
                      <a:pt x="2" y="18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8" y="18"/>
                    </a:lnTo>
                    <a:lnTo>
                      <a:pt x="10" y="18"/>
                    </a:lnTo>
                    <a:lnTo>
                      <a:pt x="12" y="18"/>
                    </a:lnTo>
                    <a:lnTo>
                      <a:pt x="14" y="18"/>
                    </a:lnTo>
                    <a:lnTo>
                      <a:pt x="15" y="18"/>
                    </a:lnTo>
                    <a:lnTo>
                      <a:pt x="15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79"/>
              <p:cNvSpPr>
                <a:spLocks/>
              </p:cNvSpPr>
              <p:nvPr/>
            </p:nvSpPr>
            <p:spPr bwMode="auto">
              <a:xfrm>
                <a:off x="4079" y="1817"/>
                <a:ext cx="28" cy="19"/>
              </a:xfrm>
              <a:custGeom>
                <a:avLst/>
                <a:gdLst>
                  <a:gd name="T0" fmla="*/ 2 w 28"/>
                  <a:gd name="T1" fmla="*/ 19 h 19"/>
                  <a:gd name="T2" fmla="*/ 3 w 28"/>
                  <a:gd name="T3" fmla="*/ 19 h 19"/>
                  <a:gd name="T4" fmla="*/ 4 w 28"/>
                  <a:gd name="T5" fmla="*/ 19 h 19"/>
                  <a:gd name="T6" fmla="*/ 6 w 28"/>
                  <a:gd name="T7" fmla="*/ 18 h 19"/>
                  <a:gd name="T8" fmla="*/ 7 w 28"/>
                  <a:gd name="T9" fmla="*/ 18 h 19"/>
                  <a:gd name="T10" fmla="*/ 9 w 28"/>
                  <a:gd name="T11" fmla="*/ 17 h 19"/>
                  <a:gd name="T12" fmla="*/ 10 w 28"/>
                  <a:gd name="T13" fmla="*/ 17 h 19"/>
                  <a:gd name="T14" fmla="*/ 12 w 28"/>
                  <a:gd name="T15" fmla="*/ 16 h 19"/>
                  <a:gd name="T16" fmla="*/ 14 w 28"/>
                  <a:gd name="T17" fmla="*/ 16 h 19"/>
                  <a:gd name="T18" fmla="*/ 15 w 28"/>
                  <a:gd name="T19" fmla="*/ 15 h 19"/>
                  <a:gd name="T20" fmla="*/ 17 w 28"/>
                  <a:gd name="T21" fmla="*/ 14 h 19"/>
                  <a:gd name="T22" fmla="*/ 19 w 28"/>
                  <a:gd name="T23" fmla="*/ 14 h 19"/>
                  <a:gd name="T24" fmla="*/ 20 w 28"/>
                  <a:gd name="T25" fmla="*/ 13 h 19"/>
                  <a:gd name="T26" fmla="*/ 21 w 28"/>
                  <a:gd name="T27" fmla="*/ 12 h 19"/>
                  <a:gd name="T28" fmla="*/ 23 w 28"/>
                  <a:gd name="T29" fmla="*/ 12 h 19"/>
                  <a:gd name="T30" fmla="*/ 23 w 28"/>
                  <a:gd name="T31" fmla="*/ 11 h 19"/>
                  <a:gd name="T32" fmla="*/ 24 w 28"/>
                  <a:gd name="T33" fmla="*/ 11 h 19"/>
                  <a:gd name="T34" fmla="*/ 26 w 28"/>
                  <a:gd name="T35" fmla="*/ 9 h 19"/>
                  <a:gd name="T36" fmla="*/ 27 w 28"/>
                  <a:gd name="T37" fmla="*/ 8 h 19"/>
                  <a:gd name="T38" fmla="*/ 28 w 28"/>
                  <a:gd name="T39" fmla="*/ 7 h 19"/>
                  <a:gd name="T40" fmla="*/ 28 w 28"/>
                  <a:gd name="T41" fmla="*/ 6 h 19"/>
                  <a:gd name="T42" fmla="*/ 28 w 28"/>
                  <a:gd name="T43" fmla="*/ 5 h 19"/>
                  <a:gd name="T44" fmla="*/ 28 w 28"/>
                  <a:gd name="T45" fmla="*/ 3 h 19"/>
                  <a:gd name="T46" fmla="*/ 28 w 28"/>
                  <a:gd name="T47" fmla="*/ 1 h 19"/>
                  <a:gd name="T48" fmla="*/ 27 w 28"/>
                  <a:gd name="T49" fmla="*/ 0 h 19"/>
                  <a:gd name="T50" fmla="*/ 20 w 28"/>
                  <a:gd name="T51" fmla="*/ 3 h 19"/>
                  <a:gd name="T52" fmla="*/ 20 w 28"/>
                  <a:gd name="T53" fmla="*/ 4 h 19"/>
                  <a:gd name="T54" fmla="*/ 19 w 28"/>
                  <a:gd name="T55" fmla="*/ 6 h 19"/>
                  <a:gd name="T56" fmla="*/ 18 w 28"/>
                  <a:gd name="T57" fmla="*/ 7 h 19"/>
                  <a:gd name="T58" fmla="*/ 17 w 28"/>
                  <a:gd name="T59" fmla="*/ 8 h 19"/>
                  <a:gd name="T60" fmla="*/ 15 w 28"/>
                  <a:gd name="T61" fmla="*/ 9 h 19"/>
                  <a:gd name="T62" fmla="*/ 12 w 28"/>
                  <a:gd name="T63" fmla="*/ 10 h 19"/>
                  <a:gd name="T64" fmla="*/ 9 w 28"/>
                  <a:gd name="T65" fmla="*/ 11 h 19"/>
                  <a:gd name="T66" fmla="*/ 7 w 28"/>
                  <a:gd name="T67" fmla="*/ 12 h 19"/>
                  <a:gd name="T68" fmla="*/ 5 w 28"/>
                  <a:gd name="T69" fmla="*/ 12 h 19"/>
                  <a:gd name="T70" fmla="*/ 3 w 28"/>
                  <a:gd name="T71" fmla="*/ 12 h 19"/>
                  <a:gd name="T72" fmla="*/ 1 w 28"/>
                  <a:gd name="T73" fmla="*/ 12 h 19"/>
                  <a:gd name="T74" fmla="*/ 0 w 28"/>
                  <a:gd name="T75" fmla="*/ 13 h 19"/>
                  <a:gd name="T76" fmla="*/ 2 w 28"/>
                  <a:gd name="T7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8" h="19">
                    <a:moveTo>
                      <a:pt x="2" y="19"/>
                    </a:moveTo>
                    <a:lnTo>
                      <a:pt x="3" y="19"/>
                    </a:lnTo>
                    <a:lnTo>
                      <a:pt x="4" y="19"/>
                    </a:lnTo>
                    <a:lnTo>
                      <a:pt x="6" y="18"/>
                    </a:lnTo>
                    <a:lnTo>
                      <a:pt x="7" y="18"/>
                    </a:lnTo>
                    <a:lnTo>
                      <a:pt x="9" y="17"/>
                    </a:lnTo>
                    <a:lnTo>
                      <a:pt x="10" y="17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5" y="15"/>
                    </a:lnTo>
                    <a:lnTo>
                      <a:pt x="17" y="14"/>
                    </a:lnTo>
                    <a:lnTo>
                      <a:pt x="19" y="14"/>
                    </a:lnTo>
                    <a:lnTo>
                      <a:pt x="20" y="13"/>
                    </a:lnTo>
                    <a:lnTo>
                      <a:pt x="21" y="12"/>
                    </a:lnTo>
                    <a:lnTo>
                      <a:pt x="23" y="12"/>
                    </a:lnTo>
                    <a:lnTo>
                      <a:pt x="23" y="11"/>
                    </a:lnTo>
                    <a:lnTo>
                      <a:pt x="24" y="11"/>
                    </a:lnTo>
                    <a:lnTo>
                      <a:pt x="26" y="9"/>
                    </a:lnTo>
                    <a:lnTo>
                      <a:pt x="27" y="8"/>
                    </a:lnTo>
                    <a:lnTo>
                      <a:pt x="28" y="7"/>
                    </a:lnTo>
                    <a:lnTo>
                      <a:pt x="28" y="6"/>
                    </a:lnTo>
                    <a:lnTo>
                      <a:pt x="28" y="5"/>
                    </a:lnTo>
                    <a:lnTo>
                      <a:pt x="28" y="3"/>
                    </a:lnTo>
                    <a:lnTo>
                      <a:pt x="28" y="1"/>
                    </a:lnTo>
                    <a:lnTo>
                      <a:pt x="27" y="0"/>
                    </a:lnTo>
                    <a:lnTo>
                      <a:pt x="20" y="3"/>
                    </a:lnTo>
                    <a:lnTo>
                      <a:pt x="20" y="4"/>
                    </a:lnTo>
                    <a:lnTo>
                      <a:pt x="19" y="6"/>
                    </a:lnTo>
                    <a:lnTo>
                      <a:pt x="18" y="7"/>
                    </a:lnTo>
                    <a:lnTo>
                      <a:pt x="17" y="8"/>
                    </a:lnTo>
                    <a:lnTo>
                      <a:pt x="15" y="9"/>
                    </a:lnTo>
                    <a:lnTo>
                      <a:pt x="12" y="10"/>
                    </a:lnTo>
                    <a:lnTo>
                      <a:pt x="9" y="11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80"/>
              <p:cNvSpPr>
                <a:spLocks/>
              </p:cNvSpPr>
              <p:nvPr/>
            </p:nvSpPr>
            <p:spPr bwMode="auto">
              <a:xfrm>
                <a:off x="4067" y="1824"/>
                <a:ext cx="11" cy="12"/>
              </a:xfrm>
              <a:custGeom>
                <a:avLst/>
                <a:gdLst>
                  <a:gd name="T0" fmla="*/ 9 w 11"/>
                  <a:gd name="T1" fmla="*/ 6 h 12"/>
                  <a:gd name="T2" fmla="*/ 9 w 11"/>
                  <a:gd name="T3" fmla="*/ 5 h 12"/>
                  <a:gd name="T4" fmla="*/ 8 w 11"/>
                  <a:gd name="T5" fmla="*/ 4 h 12"/>
                  <a:gd name="T6" fmla="*/ 8 w 11"/>
                  <a:gd name="T7" fmla="*/ 3 h 12"/>
                  <a:gd name="T8" fmla="*/ 7 w 11"/>
                  <a:gd name="T9" fmla="*/ 2 h 12"/>
                  <a:gd name="T10" fmla="*/ 7 w 11"/>
                  <a:gd name="T11" fmla="*/ 1 h 12"/>
                  <a:gd name="T12" fmla="*/ 6 w 11"/>
                  <a:gd name="T13" fmla="*/ 1 h 12"/>
                  <a:gd name="T14" fmla="*/ 6 w 11"/>
                  <a:gd name="T15" fmla="*/ 1 h 12"/>
                  <a:gd name="T16" fmla="*/ 5 w 11"/>
                  <a:gd name="T17" fmla="*/ 0 h 12"/>
                  <a:gd name="T18" fmla="*/ 5 w 11"/>
                  <a:gd name="T19" fmla="*/ 1 h 12"/>
                  <a:gd name="T20" fmla="*/ 5 w 11"/>
                  <a:gd name="T21" fmla="*/ 3 h 12"/>
                  <a:gd name="T22" fmla="*/ 6 w 11"/>
                  <a:gd name="T23" fmla="*/ 5 h 12"/>
                  <a:gd name="T24" fmla="*/ 6 w 11"/>
                  <a:gd name="T25" fmla="*/ 5 h 12"/>
                  <a:gd name="T26" fmla="*/ 0 w 11"/>
                  <a:gd name="T27" fmla="*/ 5 h 12"/>
                  <a:gd name="T28" fmla="*/ 1 w 11"/>
                  <a:gd name="T29" fmla="*/ 12 h 12"/>
                  <a:gd name="T30" fmla="*/ 1 w 11"/>
                  <a:gd name="T31" fmla="*/ 12 h 12"/>
                  <a:gd name="T32" fmla="*/ 2 w 11"/>
                  <a:gd name="T33" fmla="*/ 12 h 12"/>
                  <a:gd name="T34" fmla="*/ 3 w 11"/>
                  <a:gd name="T35" fmla="*/ 12 h 12"/>
                  <a:gd name="T36" fmla="*/ 4 w 11"/>
                  <a:gd name="T37" fmla="*/ 12 h 12"/>
                  <a:gd name="T38" fmla="*/ 5 w 11"/>
                  <a:gd name="T39" fmla="*/ 12 h 12"/>
                  <a:gd name="T40" fmla="*/ 6 w 11"/>
                  <a:gd name="T41" fmla="*/ 12 h 12"/>
                  <a:gd name="T42" fmla="*/ 6 w 11"/>
                  <a:gd name="T43" fmla="*/ 12 h 12"/>
                  <a:gd name="T44" fmla="*/ 7 w 11"/>
                  <a:gd name="T45" fmla="*/ 12 h 12"/>
                  <a:gd name="T46" fmla="*/ 7 w 11"/>
                  <a:gd name="T47" fmla="*/ 12 h 12"/>
                  <a:gd name="T48" fmla="*/ 8 w 11"/>
                  <a:gd name="T49" fmla="*/ 12 h 12"/>
                  <a:gd name="T50" fmla="*/ 8 w 11"/>
                  <a:gd name="T51" fmla="*/ 11 h 12"/>
                  <a:gd name="T52" fmla="*/ 9 w 11"/>
                  <a:gd name="T53" fmla="*/ 11 h 12"/>
                  <a:gd name="T54" fmla="*/ 9 w 11"/>
                  <a:gd name="T55" fmla="*/ 11 h 12"/>
                  <a:gd name="T56" fmla="*/ 10 w 11"/>
                  <a:gd name="T57" fmla="*/ 11 h 12"/>
                  <a:gd name="T58" fmla="*/ 10 w 11"/>
                  <a:gd name="T59" fmla="*/ 11 h 12"/>
                  <a:gd name="T60" fmla="*/ 11 w 11"/>
                  <a:gd name="T61" fmla="*/ 10 h 12"/>
                  <a:gd name="T62" fmla="*/ 9 w 11"/>
                  <a:gd name="T63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" h="12">
                    <a:moveTo>
                      <a:pt x="9" y="6"/>
                    </a:moveTo>
                    <a:lnTo>
                      <a:pt x="9" y="5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0" y="5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9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81"/>
              <p:cNvSpPr>
                <a:spLocks/>
              </p:cNvSpPr>
              <p:nvPr/>
            </p:nvSpPr>
            <p:spPr bwMode="auto">
              <a:xfrm>
                <a:off x="4056" y="1746"/>
                <a:ext cx="46" cy="46"/>
              </a:xfrm>
              <a:custGeom>
                <a:avLst/>
                <a:gdLst>
                  <a:gd name="T0" fmla="*/ 35 w 46"/>
                  <a:gd name="T1" fmla="*/ 5 h 46"/>
                  <a:gd name="T2" fmla="*/ 31 w 46"/>
                  <a:gd name="T3" fmla="*/ 3 h 46"/>
                  <a:gd name="T4" fmla="*/ 27 w 46"/>
                  <a:gd name="T5" fmla="*/ 1 h 46"/>
                  <a:gd name="T6" fmla="*/ 22 w 46"/>
                  <a:gd name="T7" fmla="*/ 0 h 46"/>
                  <a:gd name="T8" fmla="*/ 18 w 46"/>
                  <a:gd name="T9" fmla="*/ 0 h 46"/>
                  <a:gd name="T10" fmla="*/ 15 w 46"/>
                  <a:gd name="T11" fmla="*/ 1 h 46"/>
                  <a:gd name="T12" fmla="*/ 11 w 46"/>
                  <a:gd name="T13" fmla="*/ 1 h 46"/>
                  <a:gd name="T14" fmla="*/ 9 w 46"/>
                  <a:gd name="T15" fmla="*/ 2 h 46"/>
                  <a:gd name="T16" fmla="*/ 6 w 46"/>
                  <a:gd name="T17" fmla="*/ 4 h 46"/>
                  <a:gd name="T18" fmla="*/ 2 w 46"/>
                  <a:gd name="T19" fmla="*/ 7 h 46"/>
                  <a:gd name="T20" fmla="*/ 1 w 46"/>
                  <a:gd name="T21" fmla="*/ 10 h 46"/>
                  <a:gd name="T22" fmla="*/ 0 w 46"/>
                  <a:gd name="T23" fmla="*/ 15 h 46"/>
                  <a:gd name="T24" fmla="*/ 0 w 46"/>
                  <a:gd name="T25" fmla="*/ 19 h 46"/>
                  <a:gd name="T26" fmla="*/ 1 w 46"/>
                  <a:gd name="T27" fmla="*/ 22 h 46"/>
                  <a:gd name="T28" fmla="*/ 2 w 46"/>
                  <a:gd name="T29" fmla="*/ 25 h 46"/>
                  <a:gd name="T30" fmla="*/ 4 w 46"/>
                  <a:gd name="T31" fmla="*/ 28 h 46"/>
                  <a:gd name="T32" fmla="*/ 7 w 46"/>
                  <a:gd name="T33" fmla="*/ 30 h 46"/>
                  <a:gd name="T34" fmla="*/ 10 w 46"/>
                  <a:gd name="T35" fmla="*/ 32 h 46"/>
                  <a:gd name="T36" fmla="*/ 14 w 46"/>
                  <a:gd name="T37" fmla="*/ 33 h 46"/>
                  <a:gd name="T38" fmla="*/ 18 w 46"/>
                  <a:gd name="T39" fmla="*/ 33 h 46"/>
                  <a:gd name="T40" fmla="*/ 21 w 46"/>
                  <a:gd name="T41" fmla="*/ 34 h 46"/>
                  <a:gd name="T42" fmla="*/ 24 w 46"/>
                  <a:gd name="T43" fmla="*/ 33 h 46"/>
                  <a:gd name="T44" fmla="*/ 26 w 46"/>
                  <a:gd name="T45" fmla="*/ 33 h 46"/>
                  <a:gd name="T46" fmla="*/ 28 w 46"/>
                  <a:gd name="T47" fmla="*/ 33 h 46"/>
                  <a:gd name="T48" fmla="*/ 29 w 46"/>
                  <a:gd name="T49" fmla="*/ 38 h 46"/>
                  <a:gd name="T50" fmla="*/ 29 w 46"/>
                  <a:gd name="T51" fmla="*/ 45 h 46"/>
                  <a:gd name="T52" fmla="*/ 32 w 46"/>
                  <a:gd name="T53" fmla="*/ 46 h 46"/>
                  <a:gd name="T54" fmla="*/ 36 w 46"/>
                  <a:gd name="T55" fmla="*/ 46 h 46"/>
                  <a:gd name="T56" fmla="*/ 41 w 46"/>
                  <a:gd name="T57" fmla="*/ 45 h 46"/>
                  <a:gd name="T58" fmla="*/ 45 w 46"/>
                  <a:gd name="T59" fmla="*/ 43 h 46"/>
                  <a:gd name="T60" fmla="*/ 46 w 46"/>
                  <a:gd name="T61" fmla="*/ 39 h 46"/>
                  <a:gd name="T62" fmla="*/ 45 w 46"/>
                  <a:gd name="T63" fmla="*/ 30 h 46"/>
                  <a:gd name="T64" fmla="*/ 43 w 46"/>
                  <a:gd name="T65" fmla="*/ 19 h 46"/>
                  <a:gd name="T66" fmla="*/ 40 w 46"/>
                  <a:gd name="T67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6" h="46">
                    <a:moveTo>
                      <a:pt x="38" y="7"/>
                    </a:moveTo>
                    <a:lnTo>
                      <a:pt x="35" y="5"/>
                    </a:lnTo>
                    <a:lnTo>
                      <a:pt x="33" y="4"/>
                    </a:lnTo>
                    <a:lnTo>
                      <a:pt x="31" y="3"/>
                    </a:lnTo>
                    <a:lnTo>
                      <a:pt x="29" y="2"/>
                    </a:lnTo>
                    <a:lnTo>
                      <a:pt x="27" y="1"/>
                    </a:lnTo>
                    <a:lnTo>
                      <a:pt x="24" y="1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1" y="22"/>
                    </a:lnTo>
                    <a:lnTo>
                      <a:pt x="1" y="23"/>
                    </a:lnTo>
                    <a:lnTo>
                      <a:pt x="2" y="25"/>
                    </a:lnTo>
                    <a:lnTo>
                      <a:pt x="3" y="26"/>
                    </a:lnTo>
                    <a:lnTo>
                      <a:pt x="4" y="28"/>
                    </a:lnTo>
                    <a:lnTo>
                      <a:pt x="5" y="29"/>
                    </a:lnTo>
                    <a:lnTo>
                      <a:pt x="7" y="30"/>
                    </a:lnTo>
                    <a:lnTo>
                      <a:pt x="8" y="31"/>
                    </a:lnTo>
                    <a:lnTo>
                      <a:pt x="10" y="32"/>
                    </a:lnTo>
                    <a:lnTo>
                      <a:pt x="12" y="32"/>
                    </a:lnTo>
                    <a:lnTo>
                      <a:pt x="14" y="33"/>
                    </a:lnTo>
                    <a:lnTo>
                      <a:pt x="16" y="33"/>
                    </a:lnTo>
                    <a:lnTo>
                      <a:pt x="18" y="33"/>
                    </a:lnTo>
                    <a:lnTo>
                      <a:pt x="20" y="34"/>
                    </a:lnTo>
                    <a:lnTo>
                      <a:pt x="21" y="34"/>
                    </a:lnTo>
                    <a:lnTo>
                      <a:pt x="23" y="34"/>
                    </a:lnTo>
                    <a:lnTo>
                      <a:pt x="24" y="33"/>
                    </a:lnTo>
                    <a:lnTo>
                      <a:pt x="25" y="33"/>
                    </a:lnTo>
                    <a:lnTo>
                      <a:pt x="26" y="33"/>
                    </a:lnTo>
                    <a:lnTo>
                      <a:pt x="27" y="33"/>
                    </a:lnTo>
                    <a:lnTo>
                      <a:pt x="28" y="33"/>
                    </a:lnTo>
                    <a:lnTo>
                      <a:pt x="29" y="33"/>
                    </a:lnTo>
                    <a:lnTo>
                      <a:pt x="29" y="38"/>
                    </a:lnTo>
                    <a:lnTo>
                      <a:pt x="29" y="42"/>
                    </a:lnTo>
                    <a:lnTo>
                      <a:pt x="29" y="45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6" y="46"/>
                    </a:lnTo>
                    <a:lnTo>
                      <a:pt x="39" y="46"/>
                    </a:lnTo>
                    <a:lnTo>
                      <a:pt x="41" y="45"/>
                    </a:lnTo>
                    <a:lnTo>
                      <a:pt x="43" y="44"/>
                    </a:lnTo>
                    <a:lnTo>
                      <a:pt x="45" y="43"/>
                    </a:lnTo>
                    <a:lnTo>
                      <a:pt x="45" y="41"/>
                    </a:lnTo>
                    <a:lnTo>
                      <a:pt x="46" y="39"/>
                    </a:lnTo>
                    <a:lnTo>
                      <a:pt x="46" y="35"/>
                    </a:lnTo>
                    <a:lnTo>
                      <a:pt x="45" y="30"/>
                    </a:lnTo>
                    <a:lnTo>
                      <a:pt x="44" y="24"/>
                    </a:lnTo>
                    <a:lnTo>
                      <a:pt x="43" y="19"/>
                    </a:lnTo>
                    <a:lnTo>
                      <a:pt x="42" y="14"/>
                    </a:lnTo>
                    <a:lnTo>
                      <a:pt x="40" y="10"/>
                    </a:lnTo>
                    <a:lnTo>
                      <a:pt x="38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82"/>
              <p:cNvSpPr>
                <a:spLocks/>
              </p:cNvSpPr>
              <p:nvPr/>
            </p:nvSpPr>
            <p:spPr bwMode="auto">
              <a:xfrm>
                <a:off x="4050" y="1753"/>
                <a:ext cx="50" cy="43"/>
              </a:xfrm>
              <a:custGeom>
                <a:avLst/>
                <a:gdLst>
                  <a:gd name="T0" fmla="*/ 49 w 50"/>
                  <a:gd name="T1" fmla="*/ 18 h 43"/>
                  <a:gd name="T2" fmla="*/ 50 w 50"/>
                  <a:gd name="T3" fmla="*/ 21 h 43"/>
                  <a:gd name="T4" fmla="*/ 50 w 50"/>
                  <a:gd name="T5" fmla="*/ 24 h 43"/>
                  <a:gd name="T6" fmla="*/ 48 w 50"/>
                  <a:gd name="T7" fmla="*/ 27 h 43"/>
                  <a:gd name="T8" fmla="*/ 47 w 50"/>
                  <a:gd name="T9" fmla="*/ 30 h 43"/>
                  <a:gd name="T10" fmla="*/ 44 w 50"/>
                  <a:gd name="T11" fmla="*/ 31 h 43"/>
                  <a:gd name="T12" fmla="*/ 42 w 50"/>
                  <a:gd name="T13" fmla="*/ 31 h 43"/>
                  <a:gd name="T14" fmla="*/ 42 w 50"/>
                  <a:gd name="T15" fmla="*/ 31 h 43"/>
                  <a:gd name="T16" fmla="*/ 41 w 50"/>
                  <a:gd name="T17" fmla="*/ 32 h 43"/>
                  <a:gd name="T18" fmla="*/ 40 w 50"/>
                  <a:gd name="T19" fmla="*/ 35 h 43"/>
                  <a:gd name="T20" fmla="*/ 38 w 50"/>
                  <a:gd name="T21" fmla="*/ 37 h 43"/>
                  <a:gd name="T22" fmla="*/ 35 w 50"/>
                  <a:gd name="T23" fmla="*/ 39 h 43"/>
                  <a:gd name="T24" fmla="*/ 33 w 50"/>
                  <a:gd name="T25" fmla="*/ 41 h 43"/>
                  <a:gd name="T26" fmla="*/ 30 w 50"/>
                  <a:gd name="T27" fmla="*/ 42 h 43"/>
                  <a:gd name="T28" fmla="*/ 27 w 50"/>
                  <a:gd name="T29" fmla="*/ 43 h 43"/>
                  <a:gd name="T30" fmla="*/ 24 w 50"/>
                  <a:gd name="T31" fmla="*/ 43 h 43"/>
                  <a:gd name="T32" fmla="*/ 20 w 50"/>
                  <a:gd name="T33" fmla="*/ 43 h 43"/>
                  <a:gd name="T34" fmla="*/ 16 w 50"/>
                  <a:gd name="T35" fmla="*/ 42 h 43"/>
                  <a:gd name="T36" fmla="*/ 12 w 50"/>
                  <a:gd name="T37" fmla="*/ 41 h 43"/>
                  <a:gd name="T38" fmla="*/ 8 w 50"/>
                  <a:gd name="T39" fmla="*/ 38 h 43"/>
                  <a:gd name="T40" fmla="*/ 5 w 50"/>
                  <a:gd name="T41" fmla="*/ 35 h 43"/>
                  <a:gd name="T42" fmla="*/ 3 w 50"/>
                  <a:gd name="T43" fmla="*/ 32 h 43"/>
                  <a:gd name="T44" fmla="*/ 1 w 50"/>
                  <a:gd name="T45" fmla="*/ 28 h 43"/>
                  <a:gd name="T46" fmla="*/ 0 w 50"/>
                  <a:gd name="T47" fmla="*/ 23 h 43"/>
                  <a:gd name="T48" fmla="*/ 0 w 50"/>
                  <a:gd name="T49" fmla="*/ 19 h 43"/>
                  <a:gd name="T50" fmla="*/ 1 w 50"/>
                  <a:gd name="T51" fmla="*/ 14 h 43"/>
                  <a:gd name="T52" fmla="*/ 3 w 50"/>
                  <a:gd name="T53" fmla="*/ 10 h 43"/>
                  <a:gd name="T54" fmla="*/ 5 w 50"/>
                  <a:gd name="T55" fmla="*/ 8 h 43"/>
                  <a:gd name="T56" fmla="*/ 6 w 50"/>
                  <a:gd name="T57" fmla="*/ 7 h 43"/>
                  <a:gd name="T58" fmla="*/ 7 w 50"/>
                  <a:gd name="T59" fmla="*/ 6 h 43"/>
                  <a:gd name="T60" fmla="*/ 8 w 50"/>
                  <a:gd name="T61" fmla="*/ 5 h 43"/>
                  <a:gd name="T62" fmla="*/ 8 w 50"/>
                  <a:gd name="T63" fmla="*/ 4 h 43"/>
                  <a:gd name="T64" fmla="*/ 10 w 50"/>
                  <a:gd name="T65" fmla="*/ 3 h 43"/>
                  <a:gd name="T66" fmla="*/ 13 w 50"/>
                  <a:gd name="T67" fmla="*/ 2 h 43"/>
                  <a:gd name="T68" fmla="*/ 18 w 50"/>
                  <a:gd name="T69" fmla="*/ 0 h 43"/>
                  <a:gd name="T70" fmla="*/ 23 w 50"/>
                  <a:gd name="T71" fmla="*/ 0 h 43"/>
                  <a:gd name="T72" fmla="*/ 28 w 50"/>
                  <a:gd name="T73" fmla="*/ 0 h 43"/>
                  <a:gd name="T74" fmla="*/ 31 w 50"/>
                  <a:gd name="T75" fmla="*/ 1 h 43"/>
                  <a:gd name="T76" fmla="*/ 34 w 50"/>
                  <a:gd name="T77" fmla="*/ 3 h 43"/>
                  <a:gd name="T78" fmla="*/ 37 w 50"/>
                  <a:gd name="T79" fmla="*/ 5 h 43"/>
                  <a:gd name="T80" fmla="*/ 39 w 50"/>
                  <a:gd name="T81" fmla="*/ 7 h 43"/>
                  <a:gd name="T82" fmla="*/ 41 w 50"/>
                  <a:gd name="T83" fmla="*/ 9 h 43"/>
                  <a:gd name="T84" fmla="*/ 44 w 50"/>
                  <a:gd name="T85" fmla="*/ 12 h 43"/>
                  <a:gd name="T86" fmla="*/ 47 w 50"/>
                  <a:gd name="T87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" h="43">
                    <a:moveTo>
                      <a:pt x="49" y="17"/>
                    </a:moveTo>
                    <a:lnTo>
                      <a:pt x="49" y="18"/>
                    </a:lnTo>
                    <a:lnTo>
                      <a:pt x="50" y="19"/>
                    </a:lnTo>
                    <a:lnTo>
                      <a:pt x="50" y="21"/>
                    </a:lnTo>
                    <a:lnTo>
                      <a:pt x="50" y="22"/>
                    </a:lnTo>
                    <a:lnTo>
                      <a:pt x="50" y="24"/>
                    </a:lnTo>
                    <a:lnTo>
                      <a:pt x="49" y="25"/>
                    </a:lnTo>
                    <a:lnTo>
                      <a:pt x="48" y="27"/>
                    </a:lnTo>
                    <a:lnTo>
                      <a:pt x="48" y="28"/>
                    </a:lnTo>
                    <a:lnTo>
                      <a:pt x="47" y="30"/>
                    </a:lnTo>
                    <a:lnTo>
                      <a:pt x="45" y="30"/>
                    </a:lnTo>
                    <a:lnTo>
                      <a:pt x="44" y="31"/>
                    </a:lnTo>
                    <a:lnTo>
                      <a:pt x="43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1" y="32"/>
                    </a:lnTo>
                    <a:lnTo>
                      <a:pt x="40" y="34"/>
                    </a:lnTo>
                    <a:lnTo>
                      <a:pt x="40" y="35"/>
                    </a:lnTo>
                    <a:lnTo>
                      <a:pt x="39" y="36"/>
                    </a:lnTo>
                    <a:lnTo>
                      <a:pt x="38" y="37"/>
                    </a:lnTo>
                    <a:lnTo>
                      <a:pt x="36" y="38"/>
                    </a:lnTo>
                    <a:lnTo>
                      <a:pt x="35" y="39"/>
                    </a:lnTo>
                    <a:lnTo>
                      <a:pt x="34" y="40"/>
                    </a:lnTo>
                    <a:lnTo>
                      <a:pt x="33" y="41"/>
                    </a:lnTo>
                    <a:lnTo>
                      <a:pt x="31" y="41"/>
                    </a:lnTo>
                    <a:lnTo>
                      <a:pt x="30" y="42"/>
                    </a:lnTo>
                    <a:lnTo>
                      <a:pt x="28" y="42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4" y="43"/>
                    </a:lnTo>
                    <a:lnTo>
                      <a:pt x="22" y="43"/>
                    </a:lnTo>
                    <a:lnTo>
                      <a:pt x="20" y="43"/>
                    </a:lnTo>
                    <a:lnTo>
                      <a:pt x="18" y="43"/>
                    </a:lnTo>
                    <a:lnTo>
                      <a:pt x="16" y="42"/>
                    </a:lnTo>
                    <a:lnTo>
                      <a:pt x="14" y="41"/>
                    </a:lnTo>
                    <a:lnTo>
                      <a:pt x="12" y="41"/>
                    </a:lnTo>
                    <a:lnTo>
                      <a:pt x="10" y="39"/>
                    </a:lnTo>
                    <a:lnTo>
                      <a:pt x="8" y="38"/>
                    </a:lnTo>
                    <a:lnTo>
                      <a:pt x="7" y="37"/>
                    </a:lnTo>
                    <a:lnTo>
                      <a:pt x="5" y="35"/>
                    </a:lnTo>
                    <a:lnTo>
                      <a:pt x="4" y="33"/>
                    </a:lnTo>
                    <a:lnTo>
                      <a:pt x="3" y="32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1" y="17"/>
                    </a:lnTo>
                    <a:lnTo>
                      <a:pt x="1" y="14"/>
                    </a:lnTo>
                    <a:lnTo>
                      <a:pt x="2" y="12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10" y="3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1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30" y="1"/>
                    </a:lnTo>
                    <a:lnTo>
                      <a:pt x="31" y="1"/>
                    </a:lnTo>
                    <a:lnTo>
                      <a:pt x="33" y="2"/>
                    </a:lnTo>
                    <a:lnTo>
                      <a:pt x="34" y="3"/>
                    </a:lnTo>
                    <a:lnTo>
                      <a:pt x="35" y="4"/>
                    </a:lnTo>
                    <a:lnTo>
                      <a:pt x="37" y="5"/>
                    </a:lnTo>
                    <a:lnTo>
                      <a:pt x="38" y="6"/>
                    </a:lnTo>
                    <a:lnTo>
                      <a:pt x="39" y="7"/>
                    </a:lnTo>
                    <a:lnTo>
                      <a:pt x="40" y="8"/>
                    </a:lnTo>
                    <a:lnTo>
                      <a:pt x="41" y="9"/>
                    </a:lnTo>
                    <a:lnTo>
                      <a:pt x="43" y="11"/>
                    </a:lnTo>
                    <a:lnTo>
                      <a:pt x="44" y="12"/>
                    </a:lnTo>
                    <a:lnTo>
                      <a:pt x="46" y="14"/>
                    </a:lnTo>
                    <a:lnTo>
                      <a:pt x="47" y="16"/>
                    </a:lnTo>
                    <a:lnTo>
                      <a:pt x="49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83"/>
              <p:cNvSpPr>
                <a:spLocks/>
              </p:cNvSpPr>
              <p:nvPr/>
            </p:nvSpPr>
            <p:spPr bwMode="auto">
              <a:xfrm>
                <a:off x="4054" y="1756"/>
                <a:ext cx="43" cy="37"/>
              </a:xfrm>
              <a:custGeom>
                <a:avLst/>
                <a:gdLst>
                  <a:gd name="T0" fmla="*/ 39 w 43"/>
                  <a:gd name="T1" fmla="*/ 14 h 37"/>
                  <a:gd name="T2" fmla="*/ 38 w 43"/>
                  <a:gd name="T3" fmla="*/ 14 h 37"/>
                  <a:gd name="T4" fmla="*/ 37 w 43"/>
                  <a:gd name="T5" fmla="*/ 14 h 37"/>
                  <a:gd name="T6" fmla="*/ 37 w 43"/>
                  <a:gd name="T7" fmla="*/ 15 h 37"/>
                  <a:gd name="T8" fmla="*/ 36 w 43"/>
                  <a:gd name="T9" fmla="*/ 15 h 37"/>
                  <a:gd name="T10" fmla="*/ 36 w 43"/>
                  <a:gd name="T11" fmla="*/ 12 h 37"/>
                  <a:gd name="T12" fmla="*/ 34 w 43"/>
                  <a:gd name="T13" fmla="*/ 9 h 37"/>
                  <a:gd name="T14" fmla="*/ 32 w 43"/>
                  <a:gd name="T15" fmla="*/ 6 h 37"/>
                  <a:gd name="T16" fmla="*/ 30 w 43"/>
                  <a:gd name="T17" fmla="*/ 4 h 37"/>
                  <a:gd name="T18" fmla="*/ 27 w 43"/>
                  <a:gd name="T19" fmla="*/ 2 h 37"/>
                  <a:gd name="T20" fmla="*/ 25 w 43"/>
                  <a:gd name="T21" fmla="*/ 1 h 37"/>
                  <a:gd name="T22" fmla="*/ 22 w 43"/>
                  <a:gd name="T23" fmla="*/ 0 h 37"/>
                  <a:gd name="T24" fmla="*/ 18 w 43"/>
                  <a:gd name="T25" fmla="*/ 0 h 37"/>
                  <a:gd name="T26" fmla="*/ 14 w 43"/>
                  <a:gd name="T27" fmla="*/ 0 h 37"/>
                  <a:gd name="T28" fmla="*/ 11 w 43"/>
                  <a:gd name="T29" fmla="*/ 1 h 37"/>
                  <a:gd name="T30" fmla="*/ 8 w 43"/>
                  <a:gd name="T31" fmla="*/ 3 h 37"/>
                  <a:gd name="T32" fmla="*/ 5 w 43"/>
                  <a:gd name="T33" fmla="*/ 5 h 37"/>
                  <a:gd name="T34" fmla="*/ 3 w 43"/>
                  <a:gd name="T35" fmla="*/ 8 h 37"/>
                  <a:gd name="T36" fmla="*/ 1 w 43"/>
                  <a:gd name="T37" fmla="*/ 11 h 37"/>
                  <a:gd name="T38" fmla="*/ 0 w 43"/>
                  <a:gd name="T39" fmla="*/ 15 h 37"/>
                  <a:gd name="T40" fmla="*/ 0 w 43"/>
                  <a:gd name="T41" fmla="*/ 18 h 37"/>
                  <a:gd name="T42" fmla="*/ 0 w 43"/>
                  <a:gd name="T43" fmla="*/ 22 h 37"/>
                  <a:gd name="T44" fmla="*/ 1 w 43"/>
                  <a:gd name="T45" fmla="*/ 25 h 37"/>
                  <a:gd name="T46" fmla="*/ 3 w 43"/>
                  <a:gd name="T47" fmla="*/ 29 h 37"/>
                  <a:gd name="T48" fmla="*/ 5 w 43"/>
                  <a:gd name="T49" fmla="*/ 31 h 37"/>
                  <a:gd name="T50" fmla="*/ 8 w 43"/>
                  <a:gd name="T51" fmla="*/ 34 h 37"/>
                  <a:gd name="T52" fmla="*/ 11 w 43"/>
                  <a:gd name="T53" fmla="*/ 35 h 37"/>
                  <a:gd name="T54" fmla="*/ 14 w 43"/>
                  <a:gd name="T55" fmla="*/ 36 h 37"/>
                  <a:gd name="T56" fmla="*/ 18 w 43"/>
                  <a:gd name="T57" fmla="*/ 37 h 37"/>
                  <a:gd name="T58" fmla="*/ 21 w 43"/>
                  <a:gd name="T59" fmla="*/ 37 h 37"/>
                  <a:gd name="T60" fmla="*/ 24 w 43"/>
                  <a:gd name="T61" fmla="*/ 36 h 37"/>
                  <a:gd name="T62" fmla="*/ 27 w 43"/>
                  <a:gd name="T63" fmla="*/ 35 h 37"/>
                  <a:gd name="T64" fmla="*/ 29 w 43"/>
                  <a:gd name="T65" fmla="*/ 33 h 37"/>
                  <a:gd name="T66" fmla="*/ 32 w 43"/>
                  <a:gd name="T67" fmla="*/ 31 h 37"/>
                  <a:gd name="T68" fmla="*/ 34 w 43"/>
                  <a:gd name="T69" fmla="*/ 29 h 37"/>
                  <a:gd name="T70" fmla="*/ 35 w 43"/>
                  <a:gd name="T71" fmla="*/ 26 h 37"/>
                  <a:gd name="T72" fmla="*/ 36 w 43"/>
                  <a:gd name="T73" fmla="*/ 23 h 37"/>
                  <a:gd name="T74" fmla="*/ 37 w 43"/>
                  <a:gd name="T75" fmla="*/ 24 h 37"/>
                  <a:gd name="T76" fmla="*/ 37 w 43"/>
                  <a:gd name="T77" fmla="*/ 24 h 37"/>
                  <a:gd name="T78" fmla="*/ 38 w 43"/>
                  <a:gd name="T79" fmla="*/ 25 h 37"/>
                  <a:gd name="T80" fmla="*/ 39 w 43"/>
                  <a:gd name="T81" fmla="*/ 25 h 37"/>
                  <a:gd name="T82" fmla="*/ 40 w 43"/>
                  <a:gd name="T83" fmla="*/ 25 h 37"/>
                  <a:gd name="T84" fmla="*/ 41 w 43"/>
                  <a:gd name="T85" fmla="*/ 24 h 37"/>
                  <a:gd name="T86" fmla="*/ 41 w 43"/>
                  <a:gd name="T87" fmla="*/ 24 h 37"/>
                  <a:gd name="T88" fmla="*/ 42 w 43"/>
                  <a:gd name="T89" fmla="*/ 23 h 37"/>
                  <a:gd name="T90" fmla="*/ 42 w 43"/>
                  <a:gd name="T91" fmla="*/ 22 h 37"/>
                  <a:gd name="T92" fmla="*/ 43 w 43"/>
                  <a:gd name="T93" fmla="*/ 21 h 37"/>
                  <a:gd name="T94" fmla="*/ 43 w 43"/>
                  <a:gd name="T95" fmla="*/ 20 h 37"/>
                  <a:gd name="T96" fmla="*/ 43 w 43"/>
                  <a:gd name="T97" fmla="*/ 19 h 37"/>
                  <a:gd name="T98" fmla="*/ 43 w 43"/>
                  <a:gd name="T99" fmla="*/ 18 h 37"/>
                  <a:gd name="T100" fmla="*/ 43 w 43"/>
                  <a:gd name="T101" fmla="*/ 17 h 37"/>
                  <a:gd name="T102" fmla="*/ 42 w 43"/>
                  <a:gd name="T103" fmla="*/ 16 h 37"/>
                  <a:gd name="T104" fmla="*/ 42 w 43"/>
                  <a:gd name="T105" fmla="*/ 15 h 37"/>
                  <a:gd name="T106" fmla="*/ 41 w 43"/>
                  <a:gd name="T107" fmla="*/ 15 h 37"/>
                  <a:gd name="T108" fmla="*/ 41 w 43"/>
                  <a:gd name="T109" fmla="*/ 14 h 37"/>
                  <a:gd name="T110" fmla="*/ 40 w 43"/>
                  <a:gd name="T111" fmla="*/ 14 h 37"/>
                  <a:gd name="T112" fmla="*/ 39 w 43"/>
                  <a:gd name="T113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3" h="37">
                    <a:moveTo>
                      <a:pt x="39" y="14"/>
                    </a:moveTo>
                    <a:lnTo>
                      <a:pt x="38" y="14"/>
                    </a:lnTo>
                    <a:lnTo>
                      <a:pt x="37" y="14"/>
                    </a:lnTo>
                    <a:lnTo>
                      <a:pt x="37" y="15"/>
                    </a:lnTo>
                    <a:lnTo>
                      <a:pt x="36" y="15"/>
                    </a:lnTo>
                    <a:lnTo>
                      <a:pt x="36" y="12"/>
                    </a:lnTo>
                    <a:lnTo>
                      <a:pt x="34" y="9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7" y="2"/>
                    </a:lnTo>
                    <a:lnTo>
                      <a:pt x="25" y="1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1" y="1"/>
                    </a:lnTo>
                    <a:lnTo>
                      <a:pt x="8" y="3"/>
                    </a:lnTo>
                    <a:lnTo>
                      <a:pt x="5" y="5"/>
                    </a:lnTo>
                    <a:lnTo>
                      <a:pt x="3" y="8"/>
                    </a:lnTo>
                    <a:lnTo>
                      <a:pt x="1" y="11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1" y="25"/>
                    </a:lnTo>
                    <a:lnTo>
                      <a:pt x="3" y="29"/>
                    </a:lnTo>
                    <a:lnTo>
                      <a:pt x="5" y="31"/>
                    </a:lnTo>
                    <a:lnTo>
                      <a:pt x="8" y="34"/>
                    </a:lnTo>
                    <a:lnTo>
                      <a:pt x="11" y="35"/>
                    </a:lnTo>
                    <a:lnTo>
                      <a:pt x="14" y="36"/>
                    </a:lnTo>
                    <a:lnTo>
                      <a:pt x="18" y="37"/>
                    </a:lnTo>
                    <a:lnTo>
                      <a:pt x="21" y="37"/>
                    </a:lnTo>
                    <a:lnTo>
                      <a:pt x="24" y="36"/>
                    </a:lnTo>
                    <a:lnTo>
                      <a:pt x="27" y="35"/>
                    </a:lnTo>
                    <a:lnTo>
                      <a:pt x="29" y="33"/>
                    </a:lnTo>
                    <a:lnTo>
                      <a:pt x="32" y="31"/>
                    </a:lnTo>
                    <a:lnTo>
                      <a:pt x="34" y="29"/>
                    </a:lnTo>
                    <a:lnTo>
                      <a:pt x="35" y="26"/>
                    </a:lnTo>
                    <a:lnTo>
                      <a:pt x="36" y="23"/>
                    </a:lnTo>
                    <a:lnTo>
                      <a:pt x="37" y="24"/>
                    </a:lnTo>
                    <a:lnTo>
                      <a:pt x="37" y="24"/>
                    </a:lnTo>
                    <a:lnTo>
                      <a:pt x="38" y="25"/>
                    </a:lnTo>
                    <a:lnTo>
                      <a:pt x="39" y="25"/>
                    </a:lnTo>
                    <a:lnTo>
                      <a:pt x="40" y="25"/>
                    </a:lnTo>
                    <a:lnTo>
                      <a:pt x="41" y="24"/>
                    </a:lnTo>
                    <a:lnTo>
                      <a:pt x="41" y="24"/>
                    </a:lnTo>
                    <a:lnTo>
                      <a:pt x="42" y="23"/>
                    </a:lnTo>
                    <a:lnTo>
                      <a:pt x="42" y="22"/>
                    </a:lnTo>
                    <a:lnTo>
                      <a:pt x="43" y="21"/>
                    </a:lnTo>
                    <a:lnTo>
                      <a:pt x="43" y="20"/>
                    </a:lnTo>
                    <a:lnTo>
                      <a:pt x="43" y="19"/>
                    </a:lnTo>
                    <a:lnTo>
                      <a:pt x="43" y="18"/>
                    </a:lnTo>
                    <a:lnTo>
                      <a:pt x="43" y="17"/>
                    </a:lnTo>
                    <a:lnTo>
                      <a:pt x="42" y="16"/>
                    </a:lnTo>
                    <a:lnTo>
                      <a:pt x="42" y="15"/>
                    </a:lnTo>
                    <a:lnTo>
                      <a:pt x="41" y="15"/>
                    </a:lnTo>
                    <a:lnTo>
                      <a:pt x="41" y="14"/>
                    </a:lnTo>
                    <a:lnTo>
                      <a:pt x="40" y="14"/>
                    </a:lnTo>
                    <a:lnTo>
                      <a:pt x="39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84"/>
              <p:cNvSpPr>
                <a:spLocks/>
              </p:cNvSpPr>
              <p:nvPr/>
            </p:nvSpPr>
            <p:spPr bwMode="auto">
              <a:xfrm>
                <a:off x="4063" y="1781"/>
                <a:ext cx="18" cy="7"/>
              </a:xfrm>
              <a:custGeom>
                <a:avLst/>
                <a:gdLst>
                  <a:gd name="T0" fmla="*/ 0 w 18"/>
                  <a:gd name="T1" fmla="*/ 0 h 7"/>
                  <a:gd name="T2" fmla="*/ 0 w 18"/>
                  <a:gd name="T3" fmla="*/ 2 h 7"/>
                  <a:gd name="T4" fmla="*/ 1 w 18"/>
                  <a:gd name="T5" fmla="*/ 3 h 7"/>
                  <a:gd name="T6" fmla="*/ 2 w 18"/>
                  <a:gd name="T7" fmla="*/ 4 h 7"/>
                  <a:gd name="T8" fmla="*/ 3 w 18"/>
                  <a:gd name="T9" fmla="*/ 5 h 7"/>
                  <a:gd name="T10" fmla="*/ 4 w 18"/>
                  <a:gd name="T11" fmla="*/ 6 h 7"/>
                  <a:gd name="T12" fmla="*/ 5 w 18"/>
                  <a:gd name="T13" fmla="*/ 6 h 7"/>
                  <a:gd name="T14" fmla="*/ 6 w 18"/>
                  <a:gd name="T15" fmla="*/ 7 h 7"/>
                  <a:gd name="T16" fmla="*/ 8 w 18"/>
                  <a:gd name="T17" fmla="*/ 7 h 7"/>
                  <a:gd name="T18" fmla="*/ 9 w 18"/>
                  <a:gd name="T19" fmla="*/ 7 h 7"/>
                  <a:gd name="T20" fmla="*/ 9 w 18"/>
                  <a:gd name="T21" fmla="*/ 7 h 7"/>
                  <a:gd name="T22" fmla="*/ 10 w 18"/>
                  <a:gd name="T23" fmla="*/ 7 h 7"/>
                  <a:gd name="T24" fmla="*/ 10 w 18"/>
                  <a:gd name="T25" fmla="*/ 7 h 7"/>
                  <a:gd name="T26" fmla="*/ 18 w 18"/>
                  <a:gd name="T27" fmla="*/ 0 h 7"/>
                  <a:gd name="T28" fmla="*/ 0 w 1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" h="7">
                    <a:moveTo>
                      <a:pt x="0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6" y="7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85"/>
              <p:cNvSpPr>
                <a:spLocks/>
              </p:cNvSpPr>
              <p:nvPr/>
            </p:nvSpPr>
            <p:spPr bwMode="auto">
              <a:xfrm>
                <a:off x="4065" y="1783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 w 11"/>
                  <a:gd name="T3" fmla="*/ 2 h 2"/>
                  <a:gd name="T4" fmla="*/ 8 w 11"/>
                  <a:gd name="T5" fmla="*/ 2 h 2"/>
                  <a:gd name="T6" fmla="*/ 11 w 11"/>
                  <a:gd name="T7" fmla="*/ 0 h 2"/>
                  <a:gd name="T8" fmla="*/ 0 w 1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86"/>
              <p:cNvSpPr>
                <a:spLocks/>
              </p:cNvSpPr>
              <p:nvPr/>
            </p:nvSpPr>
            <p:spPr bwMode="auto">
              <a:xfrm>
                <a:off x="4053" y="1749"/>
                <a:ext cx="36" cy="11"/>
              </a:xfrm>
              <a:custGeom>
                <a:avLst/>
                <a:gdLst>
                  <a:gd name="T0" fmla="*/ 29 w 36"/>
                  <a:gd name="T1" fmla="*/ 2 h 11"/>
                  <a:gd name="T2" fmla="*/ 28 w 36"/>
                  <a:gd name="T3" fmla="*/ 2 h 11"/>
                  <a:gd name="T4" fmla="*/ 28 w 36"/>
                  <a:gd name="T5" fmla="*/ 2 h 11"/>
                  <a:gd name="T6" fmla="*/ 26 w 36"/>
                  <a:gd name="T7" fmla="*/ 1 h 11"/>
                  <a:gd name="T8" fmla="*/ 25 w 36"/>
                  <a:gd name="T9" fmla="*/ 1 h 11"/>
                  <a:gd name="T10" fmla="*/ 24 w 36"/>
                  <a:gd name="T11" fmla="*/ 1 h 11"/>
                  <a:gd name="T12" fmla="*/ 23 w 36"/>
                  <a:gd name="T13" fmla="*/ 1 h 11"/>
                  <a:gd name="T14" fmla="*/ 21 w 36"/>
                  <a:gd name="T15" fmla="*/ 1 h 11"/>
                  <a:gd name="T16" fmla="*/ 19 w 36"/>
                  <a:gd name="T17" fmla="*/ 1 h 11"/>
                  <a:gd name="T18" fmla="*/ 18 w 36"/>
                  <a:gd name="T19" fmla="*/ 0 h 11"/>
                  <a:gd name="T20" fmla="*/ 16 w 36"/>
                  <a:gd name="T21" fmla="*/ 0 h 11"/>
                  <a:gd name="T22" fmla="*/ 15 w 36"/>
                  <a:gd name="T23" fmla="*/ 0 h 11"/>
                  <a:gd name="T24" fmla="*/ 13 w 36"/>
                  <a:gd name="T25" fmla="*/ 0 h 11"/>
                  <a:gd name="T26" fmla="*/ 12 w 36"/>
                  <a:gd name="T27" fmla="*/ 0 h 11"/>
                  <a:gd name="T28" fmla="*/ 11 w 36"/>
                  <a:gd name="T29" fmla="*/ 0 h 11"/>
                  <a:gd name="T30" fmla="*/ 10 w 36"/>
                  <a:gd name="T31" fmla="*/ 0 h 11"/>
                  <a:gd name="T32" fmla="*/ 10 w 36"/>
                  <a:gd name="T33" fmla="*/ 0 h 11"/>
                  <a:gd name="T34" fmla="*/ 8 w 36"/>
                  <a:gd name="T35" fmla="*/ 0 h 11"/>
                  <a:gd name="T36" fmla="*/ 6 w 36"/>
                  <a:gd name="T37" fmla="*/ 1 h 11"/>
                  <a:gd name="T38" fmla="*/ 5 w 36"/>
                  <a:gd name="T39" fmla="*/ 2 h 11"/>
                  <a:gd name="T40" fmla="*/ 3 w 36"/>
                  <a:gd name="T41" fmla="*/ 4 h 11"/>
                  <a:gd name="T42" fmla="*/ 2 w 36"/>
                  <a:gd name="T43" fmla="*/ 5 h 11"/>
                  <a:gd name="T44" fmla="*/ 1 w 36"/>
                  <a:gd name="T45" fmla="*/ 7 h 11"/>
                  <a:gd name="T46" fmla="*/ 0 w 36"/>
                  <a:gd name="T47" fmla="*/ 8 h 11"/>
                  <a:gd name="T48" fmla="*/ 0 w 36"/>
                  <a:gd name="T49" fmla="*/ 10 h 11"/>
                  <a:gd name="T50" fmla="*/ 0 w 36"/>
                  <a:gd name="T51" fmla="*/ 10 h 11"/>
                  <a:gd name="T52" fmla="*/ 2 w 36"/>
                  <a:gd name="T53" fmla="*/ 10 h 11"/>
                  <a:gd name="T54" fmla="*/ 3 w 36"/>
                  <a:gd name="T55" fmla="*/ 11 h 11"/>
                  <a:gd name="T56" fmla="*/ 5 w 36"/>
                  <a:gd name="T57" fmla="*/ 11 h 11"/>
                  <a:gd name="T58" fmla="*/ 8 w 36"/>
                  <a:gd name="T59" fmla="*/ 11 h 11"/>
                  <a:gd name="T60" fmla="*/ 10 w 36"/>
                  <a:gd name="T61" fmla="*/ 11 h 11"/>
                  <a:gd name="T62" fmla="*/ 13 w 36"/>
                  <a:gd name="T63" fmla="*/ 11 h 11"/>
                  <a:gd name="T64" fmla="*/ 16 w 36"/>
                  <a:gd name="T65" fmla="*/ 11 h 11"/>
                  <a:gd name="T66" fmla="*/ 19 w 36"/>
                  <a:gd name="T67" fmla="*/ 11 h 11"/>
                  <a:gd name="T68" fmla="*/ 23 w 36"/>
                  <a:gd name="T69" fmla="*/ 11 h 11"/>
                  <a:gd name="T70" fmla="*/ 25 w 36"/>
                  <a:gd name="T71" fmla="*/ 11 h 11"/>
                  <a:gd name="T72" fmla="*/ 28 w 36"/>
                  <a:gd name="T73" fmla="*/ 11 h 11"/>
                  <a:gd name="T74" fmla="*/ 30 w 36"/>
                  <a:gd name="T75" fmla="*/ 11 h 11"/>
                  <a:gd name="T76" fmla="*/ 32 w 36"/>
                  <a:gd name="T77" fmla="*/ 11 h 11"/>
                  <a:gd name="T78" fmla="*/ 33 w 36"/>
                  <a:gd name="T79" fmla="*/ 11 h 11"/>
                  <a:gd name="T80" fmla="*/ 34 w 36"/>
                  <a:gd name="T81" fmla="*/ 11 h 11"/>
                  <a:gd name="T82" fmla="*/ 35 w 36"/>
                  <a:gd name="T83" fmla="*/ 11 h 11"/>
                  <a:gd name="T84" fmla="*/ 36 w 36"/>
                  <a:gd name="T85" fmla="*/ 10 h 11"/>
                  <a:gd name="T86" fmla="*/ 36 w 36"/>
                  <a:gd name="T87" fmla="*/ 8 h 11"/>
                  <a:gd name="T88" fmla="*/ 35 w 36"/>
                  <a:gd name="T89" fmla="*/ 6 h 11"/>
                  <a:gd name="T90" fmla="*/ 34 w 36"/>
                  <a:gd name="T91" fmla="*/ 5 h 11"/>
                  <a:gd name="T92" fmla="*/ 32 w 36"/>
                  <a:gd name="T93" fmla="*/ 3 h 11"/>
                  <a:gd name="T94" fmla="*/ 31 w 36"/>
                  <a:gd name="T95" fmla="*/ 2 h 11"/>
                  <a:gd name="T96" fmla="*/ 29 w 36"/>
                  <a:gd name="T9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6" h="11">
                    <a:moveTo>
                      <a:pt x="29" y="2"/>
                    </a:moveTo>
                    <a:lnTo>
                      <a:pt x="28" y="2"/>
                    </a:lnTo>
                    <a:lnTo>
                      <a:pt x="28" y="2"/>
                    </a:lnTo>
                    <a:lnTo>
                      <a:pt x="26" y="1"/>
                    </a:lnTo>
                    <a:lnTo>
                      <a:pt x="25" y="1"/>
                    </a:lnTo>
                    <a:lnTo>
                      <a:pt x="24" y="1"/>
                    </a:lnTo>
                    <a:lnTo>
                      <a:pt x="23" y="1"/>
                    </a:lnTo>
                    <a:lnTo>
                      <a:pt x="21" y="1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3" y="11"/>
                    </a:lnTo>
                    <a:lnTo>
                      <a:pt x="16" y="11"/>
                    </a:lnTo>
                    <a:lnTo>
                      <a:pt x="19" y="11"/>
                    </a:lnTo>
                    <a:lnTo>
                      <a:pt x="23" y="11"/>
                    </a:lnTo>
                    <a:lnTo>
                      <a:pt x="25" y="11"/>
                    </a:lnTo>
                    <a:lnTo>
                      <a:pt x="28" y="11"/>
                    </a:lnTo>
                    <a:lnTo>
                      <a:pt x="30" y="11"/>
                    </a:lnTo>
                    <a:lnTo>
                      <a:pt x="32" y="11"/>
                    </a:lnTo>
                    <a:lnTo>
                      <a:pt x="33" y="11"/>
                    </a:lnTo>
                    <a:lnTo>
                      <a:pt x="34" y="11"/>
                    </a:lnTo>
                    <a:lnTo>
                      <a:pt x="35" y="11"/>
                    </a:lnTo>
                    <a:lnTo>
                      <a:pt x="36" y="10"/>
                    </a:lnTo>
                    <a:lnTo>
                      <a:pt x="36" y="8"/>
                    </a:lnTo>
                    <a:lnTo>
                      <a:pt x="35" y="6"/>
                    </a:lnTo>
                    <a:lnTo>
                      <a:pt x="34" y="5"/>
                    </a:lnTo>
                    <a:lnTo>
                      <a:pt x="32" y="3"/>
                    </a:lnTo>
                    <a:lnTo>
                      <a:pt x="31" y="2"/>
                    </a:ln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87"/>
              <p:cNvSpPr>
                <a:spLocks/>
              </p:cNvSpPr>
              <p:nvPr/>
            </p:nvSpPr>
            <p:spPr bwMode="auto">
              <a:xfrm>
                <a:off x="4091" y="1776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3 h 3"/>
                  <a:gd name="T6" fmla="*/ 3 w 3"/>
                  <a:gd name="T7" fmla="*/ 2 h 3"/>
                  <a:gd name="T8" fmla="*/ 3 w 3"/>
                  <a:gd name="T9" fmla="*/ 2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1 h 3"/>
                  <a:gd name="T16" fmla="*/ 2 w 3"/>
                  <a:gd name="T17" fmla="*/ 0 h 3"/>
                  <a:gd name="T18" fmla="*/ 1 w 3"/>
                  <a:gd name="T19" fmla="*/ 1 h 3"/>
                  <a:gd name="T20" fmla="*/ 1 w 3"/>
                  <a:gd name="T21" fmla="*/ 1 h 3"/>
                  <a:gd name="T22" fmla="*/ 1 w 3"/>
                  <a:gd name="T23" fmla="*/ 1 h 3"/>
                  <a:gd name="T24" fmla="*/ 0 w 3"/>
                  <a:gd name="T25" fmla="*/ 2 h 3"/>
                  <a:gd name="T26" fmla="*/ 1 w 3"/>
                  <a:gd name="T27" fmla="*/ 2 h 3"/>
                  <a:gd name="T28" fmla="*/ 1 w 3"/>
                  <a:gd name="T29" fmla="*/ 3 h 3"/>
                  <a:gd name="T30" fmla="*/ 1 w 3"/>
                  <a:gd name="T31" fmla="*/ 3 h 3"/>
                  <a:gd name="T32" fmla="*/ 2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88"/>
              <p:cNvSpPr>
                <a:spLocks/>
              </p:cNvSpPr>
              <p:nvPr/>
            </p:nvSpPr>
            <p:spPr bwMode="auto">
              <a:xfrm>
                <a:off x="4062" y="1798"/>
                <a:ext cx="31" cy="19"/>
              </a:xfrm>
              <a:custGeom>
                <a:avLst/>
                <a:gdLst>
                  <a:gd name="T0" fmla="*/ 29 w 31"/>
                  <a:gd name="T1" fmla="*/ 10 h 19"/>
                  <a:gd name="T2" fmla="*/ 27 w 31"/>
                  <a:gd name="T3" fmla="*/ 7 h 19"/>
                  <a:gd name="T4" fmla="*/ 31 w 31"/>
                  <a:gd name="T5" fmla="*/ 4 h 19"/>
                  <a:gd name="T6" fmla="*/ 27 w 31"/>
                  <a:gd name="T7" fmla="*/ 0 h 19"/>
                  <a:gd name="T8" fmla="*/ 25 w 31"/>
                  <a:gd name="T9" fmla="*/ 0 h 19"/>
                  <a:gd name="T10" fmla="*/ 28 w 31"/>
                  <a:gd name="T11" fmla="*/ 4 h 19"/>
                  <a:gd name="T12" fmla="*/ 24 w 31"/>
                  <a:gd name="T13" fmla="*/ 7 h 19"/>
                  <a:gd name="T14" fmla="*/ 25 w 31"/>
                  <a:gd name="T15" fmla="*/ 7 h 19"/>
                  <a:gd name="T16" fmla="*/ 25 w 31"/>
                  <a:gd name="T17" fmla="*/ 8 h 19"/>
                  <a:gd name="T18" fmla="*/ 26 w 31"/>
                  <a:gd name="T19" fmla="*/ 9 h 19"/>
                  <a:gd name="T20" fmla="*/ 27 w 31"/>
                  <a:gd name="T21" fmla="*/ 10 h 19"/>
                  <a:gd name="T22" fmla="*/ 13 w 31"/>
                  <a:gd name="T23" fmla="*/ 17 h 19"/>
                  <a:gd name="T24" fmla="*/ 4 w 31"/>
                  <a:gd name="T25" fmla="*/ 9 h 19"/>
                  <a:gd name="T26" fmla="*/ 6 w 31"/>
                  <a:gd name="T27" fmla="*/ 7 h 19"/>
                  <a:gd name="T28" fmla="*/ 2 w 31"/>
                  <a:gd name="T29" fmla="*/ 4 h 19"/>
                  <a:gd name="T30" fmla="*/ 5 w 31"/>
                  <a:gd name="T31" fmla="*/ 0 h 19"/>
                  <a:gd name="T32" fmla="*/ 3 w 31"/>
                  <a:gd name="T33" fmla="*/ 0 h 19"/>
                  <a:gd name="T34" fmla="*/ 0 w 31"/>
                  <a:gd name="T35" fmla="*/ 4 h 19"/>
                  <a:gd name="T36" fmla="*/ 4 w 31"/>
                  <a:gd name="T37" fmla="*/ 7 h 19"/>
                  <a:gd name="T38" fmla="*/ 1 w 31"/>
                  <a:gd name="T39" fmla="*/ 10 h 19"/>
                  <a:gd name="T40" fmla="*/ 13 w 31"/>
                  <a:gd name="T41" fmla="*/ 19 h 19"/>
                  <a:gd name="T42" fmla="*/ 29 w 31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" h="19">
                    <a:moveTo>
                      <a:pt x="29" y="10"/>
                    </a:moveTo>
                    <a:lnTo>
                      <a:pt x="27" y="7"/>
                    </a:lnTo>
                    <a:lnTo>
                      <a:pt x="31" y="4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5" y="7"/>
                    </a:lnTo>
                    <a:lnTo>
                      <a:pt x="25" y="8"/>
                    </a:lnTo>
                    <a:lnTo>
                      <a:pt x="26" y="9"/>
                    </a:lnTo>
                    <a:lnTo>
                      <a:pt x="27" y="10"/>
                    </a:lnTo>
                    <a:lnTo>
                      <a:pt x="13" y="17"/>
                    </a:lnTo>
                    <a:lnTo>
                      <a:pt x="4" y="9"/>
                    </a:lnTo>
                    <a:lnTo>
                      <a:pt x="6" y="7"/>
                    </a:lnTo>
                    <a:lnTo>
                      <a:pt x="2" y="4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4" y="7"/>
                    </a:lnTo>
                    <a:lnTo>
                      <a:pt x="1" y="10"/>
                    </a:lnTo>
                    <a:lnTo>
                      <a:pt x="13" y="19"/>
                    </a:lnTo>
                    <a:lnTo>
                      <a:pt x="29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89"/>
              <p:cNvSpPr>
                <a:spLocks/>
              </p:cNvSpPr>
              <p:nvPr/>
            </p:nvSpPr>
            <p:spPr bwMode="auto">
              <a:xfrm>
                <a:off x="4056" y="1814"/>
                <a:ext cx="2" cy="24"/>
              </a:xfrm>
              <a:custGeom>
                <a:avLst/>
                <a:gdLst>
                  <a:gd name="T0" fmla="*/ 0 w 2"/>
                  <a:gd name="T1" fmla="*/ 24 h 24"/>
                  <a:gd name="T2" fmla="*/ 0 w 2"/>
                  <a:gd name="T3" fmla="*/ 3 h 24"/>
                  <a:gd name="T4" fmla="*/ 2 w 2"/>
                  <a:gd name="T5" fmla="*/ 0 h 24"/>
                  <a:gd name="T6" fmla="*/ 2 w 2"/>
                  <a:gd name="T7" fmla="*/ 24 h 24"/>
                  <a:gd name="T8" fmla="*/ 0 w 2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4">
                    <a:moveTo>
                      <a:pt x="0" y="24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2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90"/>
              <p:cNvSpPr>
                <a:spLocks/>
              </p:cNvSpPr>
              <p:nvPr/>
            </p:nvSpPr>
            <p:spPr bwMode="auto">
              <a:xfrm>
                <a:off x="3906" y="1796"/>
                <a:ext cx="43" cy="53"/>
              </a:xfrm>
              <a:custGeom>
                <a:avLst/>
                <a:gdLst>
                  <a:gd name="T0" fmla="*/ 43 w 43"/>
                  <a:gd name="T1" fmla="*/ 3 h 53"/>
                  <a:gd name="T2" fmla="*/ 42 w 43"/>
                  <a:gd name="T3" fmla="*/ 2 h 53"/>
                  <a:gd name="T4" fmla="*/ 41 w 43"/>
                  <a:gd name="T5" fmla="*/ 1 h 53"/>
                  <a:gd name="T6" fmla="*/ 39 w 43"/>
                  <a:gd name="T7" fmla="*/ 1 h 53"/>
                  <a:gd name="T8" fmla="*/ 36 w 43"/>
                  <a:gd name="T9" fmla="*/ 0 h 53"/>
                  <a:gd name="T10" fmla="*/ 33 w 43"/>
                  <a:gd name="T11" fmla="*/ 1 h 53"/>
                  <a:gd name="T12" fmla="*/ 30 w 43"/>
                  <a:gd name="T13" fmla="*/ 1 h 53"/>
                  <a:gd name="T14" fmla="*/ 27 w 43"/>
                  <a:gd name="T15" fmla="*/ 1 h 53"/>
                  <a:gd name="T16" fmla="*/ 24 w 43"/>
                  <a:gd name="T17" fmla="*/ 2 h 53"/>
                  <a:gd name="T18" fmla="*/ 21 w 43"/>
                  <a:gd name="T19" fmla="*/ 2 h 53"/>
                  <a:gd name="T20" fmla="*/ 18 w 43"/>
                  <a:gd name="T21" fmla="*/ 3 h 53"/>
                  <a:gd name="T22" fmla="*/ 15 w 43"/>
                  <a:gd name="T23" fmla="*/ 3 h 53"/>
                  <a:gd name="T24" fmla="*/ 13 w 43"/>
                  <a:gd name="T25" fmla="*/ 4 h 53"/>
                  <a:gd name="T26" fmla="*/ 11 w 43"/>
                  <a:gd name="T27" fmla="*/ 5 h 53"/>
                  <a:gd name="T28" fmla="*/ 9 w 43"/>
                  <a:gd name="T29" fmla="*/ 5 h 53"/>
                  <a:gd name="T30" fmla="*/ 8 w 43"/>
                  <a:gd name="T31" fmla="*/ 5 h 53"/>
                  <a:gd name="T32" fmla="*/ 8 w 43"/>
                  <a:gd name="T33" fmla="*/ 5 h 53"/>
                  <a:gd name="T34" fmla="*/ 8 w 43"/>
                  <a:gd name="T35" fmla="*/ 5 h 53"/>
                  <a:gd name="T36" fmla="*/ 7 w 43"/>
                  <a:gd name="T37" fmla="*/ 5 h 53"/>
                  <a:gd name="T38" fmla="*/ 7 w 43"/>
                  <a:gd name="T39" fmla="*/ 5 h 53"/>
                  <a:gd name="T40" fmla="*/ 7 w 43"/>
                  <a:gd name="T41" fmla="*/ 4 h 53"/>
                  <a:gd name="T42" fmla="*/ 7 w 43"/>
                  <a:gd name="T43" fmla="*/ 4 h 53"/>
                  <a:gd name="T44" fmla="*/ 6 w 43"/>
                  <a:gd name="T45" fmla="*/ 3 h 53"/>
                  <a:gd name="T46" fmla="*/ 5 w 43"/>
                  <a:gd name="T47" fmla="*/ 3 h 53"/>
                  <a:gd name="T48" fmla="*/ 4 w 43"/>
                  <a:gd name="T49" fmla="*/ 3 h 53"/>
                  <a:gd name="T50" fmla="*/ 3 w 43"/>
                  <a:gd name="T51" fmla="*/ 3 h 53"/>
                  <a:gd name="T52" fmla="*/ 2 w 43"/>
                  <a:gd name="T53" fmla="*/ 3 h 53"/>
                  <a:gd name="T54" fmla="*/ 1 w 43"/>
                  <a:gd name="T55" fmla="*/ 3 h 53"/>
                  <a:gd name="T56" fmla="*/ 1 w 43"/>
                  <a:gd name="T57" fmla="*/ 4 h 53"/>
                  <a:gd name="T58" fmla="*/ 1 w 43"/>
                  <a:gd name="T59" fmla="*/ 4 h 53"/>
                  <a:gd name="T60" fmla="*/ 0 w 43"/>
                  <a:gd name="T61" fmla="*/ 4 h 53"/>
                  <a:gd name="T62" fmla="*/ 0 w 43"/>
                  <a:gd name="T63" fmla="*/ 4 h 53"/>
                  <a:gd name="T64" fmla="*/ 0 w 43"/>
                  <a:gd name="T65" fmla="*/ 4 h 53"/>
                  <a:gd name="T66" fmla="*/ 0 w 43"/>
                  <a:gd name="T67" fmla="*/ 53 h 53"/>
                  <a:gd name="T68" fmla="*/ 8 w 43"/>
                  <a:gd name="T69" fmla="*/ 53 h 53"/>
                  <a:gd name="T70" fmla="*/ 8 w 43"/>
                  <a:gd name="T71" fmla="*/ 49 h 53"/>
                  <a:gd name="T72" fmla="*/ 8 w 43"/>
                  <a:gd name="T73" fmla="*/ 42 h 53"/>
                  <a:gd name="T74" fmla="*/ 8 w 43"/>
                  <a:gd name="T75" fmla="*/ 34 h 53"/>
                  <a:gd name="T76" fmla="*/ 8 w 43"/>
                  <a:gd name="T77" fmla="*/ 31 h 53"/>
                  <a:gd name="T78" fmla="*/ 9 w 43"/>
                  <a:gd name="T79" fmla="*/ 31 h 53"/>
                  <a:gd name="T80" fmla="*/ 10 w 43"/>
                  <a:gd name="T81" fmla="*/ 30 h 53"/>
                  <a:gd name="T82" fmla="*/ 12 w 43"/>
                  <a:gd name="T83" fmla="*/ 30 h 53"/>
                  <a:gd name="T84" fmla="*/ 14 w 43"/>
                  <a:gd name="T85" fmla="*/ 29 h 53"/>
                  <a:gd name="T86" fmla="*/ 16 w 43"/>
                  <a:gd name="T87" fmla="*/ 28 h 53"/>
                  <a:gd name="T88" fmla="*/ 19 w 43"/>
                  <a:gd name="T89" fmla="*/ 28 h 53"/>
                  <a:gd name="T90" fmla="*/ 21 w 43"/>
                  <a:gd name="T91" fmla="*/ 27 h 53"/>
                  <a:gd name="T92" fmla="*/ 24 w 43"/>
                  <a:gd name="T93" fmla="*/ 26 h 53"/>
                  <a:gd name="T94" fmla="*/ 27 w 43"/>
                  <a:gd name="T95" fmla="*/ 26 h 53"/>
                  <a:gd name="T96" fmla="*/ 29 w 43"/>
                  <a:gd name="T97" fmla="*/ 25 h 53"/>
                  <a:gd name="T98" fmla="*/ 32 w 43"/>
                  <a:gd name="T99" fmla="*/ 24 h 53"/>
                  <a:gd name="T100" fmla="*/ 35 w 43"/>
                  <a:gd name="T101" fmla="*/ 24 h 53"/>
                  <a:gd name="T102" fmla="*/ 37 w 43"/>
                  <a:gd name="T103" fmla="*/ 23 h 53"/>
                  <a:gd name="T104" fmla="*/ 39 w 43"/>
                  <a:gd name="T105" fmla="*/ 23 h 53"/>
                  <a:gd name="T106" fmla="*/ 42 w 43"/>
                  <a:gd name="T107" fmla="*/ 22 h 53"/>
                  <a:gd name="T108" fmla="*/ 43 w 43"/>
                  <a:gd name="T109" fmla="*/ 22 h 53"/>
                  <a:gd name="T110" fmla="*/ 43 w 43"/>
                  <a:gd name="T111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3">
                    <a:moveTo>
                      <a:pt x="43" y="3"/>
                    </a:moveTo>
                    <a:lnTo>
                      <a:pt x="42" y="2"/>
                    </a:lnTo>
                    <a:lnTo>
                      <a:pt x="41" y="1"/>
                    </a:lnTo>
                    <a:lnTo>
                      <a:pt x="39" y="1"/>
                    </a:lnTo>
                    <a:lnTo>
                      <a:pt x="36" y="0"/>
                    </a:lnTo>
                    <a:lnTo>
                      <a:pt x="33" y="1"/>
                    </a:lnTo>
                    <a:lnTo>
                      <a:pt x="30" y="1"/>
                    </a:lnTo>
                    <a:lnTo>
                      <a:pt x="27" y="1"/>
                    </a:lnTo>
                    <a:lnTo>
                      <a:pt x="24" y="2"/>
                    </a:lnTo>
                    <a:lnTo>
                      <a:pt x="21" y="2"/>
                    </a:lnTo>
                    <a:lnTo>
                      <a:pt x="18" y="3"/>
                    </a:lnTo>
                    <a:lnTo>
                      <a:pt x="15" y="3"/>
                    </a:lnTo>
                    <a:lnTo>
                      <a:pt x="13" y="4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3"/>
                    </a:lnTo>
                    <a:lnTo>
                      <a:pt x="8" y="53"/>
                    </a:lnTo>
                    <a:lnTo>
                      <a:pt x="8" y="49"/>
                    </a:lnTo>
                    <a:lnTo>
                      <a:pt x="8" y="42"/>
                    </a:lnTo>
                    <a:lnTo>
                      <a:pt x="8" y="34"/>
                    </a:lnTo>
                    <a:lnTo>
                      <a:pt x="8" y="31"/>
                    </a:lnTo>
                    <a:lnTo>
                      <a:pt x="9" y="31"/>
                    </a:lnTo>
                    <a:lnTo>
                      <a:pt x="10" y="30"/>
                    </a:lnTo>
                    <a:lnTo>
                      <a:pt x="12" y="30"/>
                    </a:lnTo>
                    <a:lnTo>
                      <a:pt x="14" y="29"/>
                    </a:lnTo>
                    <a:lnTo>
                      <a:pt x="16" y="28"/>
                    </a:lnTo>
                    <a:lnTo>
                      <a:pt x="19" y="28"/>
                    </a:lnTo>
                    <a:lnTo>
                      <a:pt x="21" y="27"/>
                    </a:lnTo>
                    <a:lnTo>
                      <a:pt x="24" y="26"/>
                    </a:lnTo>
                    <a:lnTo>
                      <a:pt x="27" y="26"/>
                    </a:lnTo>
                    <a:lnTo>
                      <a:pt x="29" y="25"/>
                    </a:lnTo>
                    <a:lnTo>
                      <a:pt x="32" y="24"/>
                    </a:lnTo>
                    <a:lnTo>
                      <a:pt x="35" y="24"/>
                    </a:lnTo>
                    <a:lnTo>
                      <a:pt x="37" y="23"/>
                    </a:lnTo>
                    <a:lnTo>
                      <a:pt x="39" y="23"/>
                    </a:lnTo>
                    <a:lnTo>
                      <a:pt x="42" y="22"/>
                    </a:lnTo>
                    <a:lnTo>
                      <a:pt x="43" y="22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91"/>
              <p:cNvSpPr>
                <a:spLocks/>
              </p:cNvSpPr>
              <p:nvPr/>
            </p:nvSpPr>
            <p:spPr bwMode="auto">
              <a:xfrm>
                <a:off x="3899" y="1835"/>
                <a:ext cx="231" cy="47"/>
              </a:xfrm>
              <a:custGeom>
                <a:avLst/>
                <a:gdLst>
                  <a:gd name="T0" fmla="*/ 18 w 231"/>
                  <a:gd name="T1" fmla="*/ 7 h 47"/>
                  <a:gd name="T2" fmla="*/ 25 w 231"/>
                  <a:gd name="T3" fmla="*/ 5 h 47"/>
                  <a:gd name="T4" fmla="*/ 32 w 231"/>
                  <a:gd name="T5" fmla="*/ 4 h 47"/>
                  <a:gd name="T6" fmla="*/ 40 w 231"/>
                  <a:gd name="T7" fmla="*/ 3 h 47"/>
                  <a:gd name="T8" fmla="*/ 49 w 231"/>
                  <a:gd name="T9" fmla="*/ 2 h 47"/>
                  <a:gd name="T10" fmla="*/ 59 w 231"/>
                  <a:gd name="T11" fmla="*/ 1 h 47"/>
                  <a:gd name="T12" fmla="*/ 69 w 231"/>
                  <a:gd name="T13" fmla="*/ 1 h 47"/>
                  <a:gd name="T14" fmla="*/ 80 w 231"/>
                  <a:gd name="T15" fmla="*/ 0 h 47"/>
                  <a:gd name="T16" fmla="*/ 91 w 231"/>
                  <a:gd name="T17" fmla="*/ 0 h 47"/>
                  <a:gd name="T18" fmla="*/ 103 w 231"/>
                  <a:gd name="T19" fmla="*/ 0 h 47"/>
                  <a:gd name="T20" fmla="*/ 115 w 231"/>
                  <a:gd name="T21" fmla="*/ 0 h 47"/>
                  <a:gd name="T22" fmla="*/ 130 w 231"/>
                  <a:gd name="T23" fmla="*/ 0 h 47"/>
                  <a:gd name="T24" fmla="*/ 145 w 231"/>
                  <a:gd name="T25" fmla="*/ 0 h 47"/>
                  <a:gd name="T26" fmla="*/ 159 w 231"/>
                  <a:gd name="T27" fmla="*/ 1 h 47"/>
                  <a:gd name="T28" fmla="*/ 172 w 231"/>
                  <a:gd name="T29" fmla="*/ 2 h 47"/>
                  <a:gd name="T30" fmla="*/ 185 w 231"/>
                  <a:gd name="T31" fmla="*/ 3 h 47"/>
                  <a:gd name="T32" fmla="*/ 194 w 231"/>
                  <a:gd name="T33" fmla="*/ 4 h 47"/>
                  <a:gd name="T34" fmla="*/ 202 w 231"/>
                  <a:gd name="T35" fmla="*/ 5 h 47"/>
                  <a:gd name="T36" fmla="*/ 209 w 231"/>
                  <a:gd name="T37" fmla="*/ 6 h 47"/>
                  <a:gd name="T38" fmla="*/ 215 w 231"/>
                  <a:gd name="T39" fmla="*/ 7 h 47"/>
                  <a:gd name="T40" fmla="*/ 220 w 231"/>
                  <a:gd name="T41" fmla="*/ 8 h 47"/>
                  <a:gd name="T42" fmla="*/ 225 w 231"/>
                  <a:gd name="T43" fmla="*/ 10 h 47"/>
                  <a:gd name="T44" fmla="*/ 228 w 231"/>
                  <a:gd name="T45" fmla="*/ 12 h 47"/>
                  <a:gd name="T46" fmla="*/ 231 w 231"/>
                  <a:gd name="T47" fmla="*/ 14 h 47"/>
                  <a:gd name="T48" fmla="*/ 231 w 231"/>
                  <a:gd name="T49" fmla="*/ 31 h 47"/>
                  <a:gd name="T50" fmla="*/ 225 w 231"/>
                  <a:gd name="T51" fmla="*/ 34 h 47"/>
                  <a:gd name="T52" fmla="*/ 218 w 231"/>
                  <a:gd name="T53" fmla="*/ 37 h 47"/>
                  <a:gd name="T54" fmla="*/ 213 w 231"/>
                  <a:gd name="T55" fmla="*/ 39 h 47"/>
                  <a:gd name="T56" fmla="*/ 210 w 231"/>
                  <a:gd name="T57" fmla="*/ 40 h 47"/>
                  <a:gd name="T58" fmla="*/ 206 w 231"/>
                  <a:gd name="T59" fmla="*/ 40 h 47"/>
                  <a:gd name="T60" fmla="*/ 201 w 231"/>
                  <a:gd name="T61" fmla="*/ 41 h 47"/>
                  <a:gd name="T62" fmla="*/ 197 w 231"/>
                  <a:gd name="T63" fmla="*/ 42 h 47"/>
                  <a:gd name="T64" fmla="*/ 191 w 231"/>
                  <a:gd name="T65" fmla="*/ 43 h 47"/>
                  <a:gd name="T66" fmla="*/ 183 w 231"/>
                  <a:gd name="T67" fmla="*/ 44 h 47"/>
                  <a:gd name="T68" fmla="*/ 175 w 231"/>
                  <a:gd name="T69" fmla="*/ 44 h 47"/>
                  <a:gd name="T70" fmla="*/ 167 w 231"/>
                  <a:gd name="T71" fmla="*/ 45 h 47"/>
                  <a:gd name="T72" fmla="*/ 158 w 231"/>
                  <a:gd name="T73" fmla="*/ 45 h 47"/>
                  <a:gd name="T74" fmla="*/ 149 w 231"/>
                  <a:gd name="T75" fmla="*/ 46 h 47"/>
                  <a:gd name="T76" fmla="*/ 142 w 231"/>
                  <a:gd name="T77" fmla="*/ 46 h 47"/>
                  <a:gd name="T78" fmla="*/ 136 w 231"/>
                  <a:gd name="T79" fmla="*/ 46 h 47"/>
                  <a:gd name="T80" fmla="*/ 130 w 231"/>
                  <a:gd name="T81" fmla="*/ 46 h 47"/>
                  <a:gd name="T82" fmla="*/ 124 w 231"/>
                  <a:gd name="T83" fmla="*/ 47 h 47"/>
                  <a:gd name="T84" fmla="*/ 117 w 231"/>
                  <a:gd name="T85" fmla="*/ 47 h 47"/>
                  <a:gd name="T86" fmla="*/ 111 w 231"/>
                  <a:gd name="T87" fmla="*/ 47 h 47"/>
                  <a:gd name="T88" fmla="*/ 105 w 231"/>
                  <a:gd name="T89" fmla="*/ 46 h 47"/>
                  <a:gd name="T90" fmla="*/ 98 w 231"/>
                  <a:gd name="T91" fmla="*/ 46 h 47"/>
                  <a:gd name="T92" fmla="*/ 92 w 231"/>
                  <a:gd name="T93" fmla="*/ 46 h 47"/>
                  <a:gd name="T94" fmla="*/ 86 w 231"/>
                  <a:gd name="T95" fmla="*/ 46 h 47"/>
                  <a:gd name="T96" fmla="*/ 77 w 231"/>
                  <a:gd name="T97" fmla="*/ 46 h 47"/>
                  <a:gd name="T98" fmla="*/ 63 w 231"/>
                  <a:gd name="T99" fmla="*/ 45 h 47"/>
                  <a:gd name="T100" fmla="*/ 50 w 231"/>
                  <a:gd name="T101" fmla="*/ 44 h 47"/>
                  <a:gd name="T102" fmla="*/ 39 w 231"/>
                  <a:gd name="T103" fmla="*/ 43 h 47"/>
                  <a:gd name="T104" fmla="*/ 29 w 231"/>
                  <a:gd name="T105" fmla="*/ 41 h 47"/>
                  <a:gd name="T106" fmla="*/ 20 w 231"/>
                  <a:gd name="T107" fmla="*/ 40 h 47"/>
                  <a:gd name="T108" fmla="*/ 14 w 231"/>
                  <a:gd name="T109" fmla="*/ 38 h 47"/>
                  <a:gd name="T110" fmla="*/ 9 w 231"/>
                  <a:gd name="T111" fmla="*/ 36 h 47"/>
                  <a:gd name="T112" fmla="*/ 5 w 231"/>
                  <a:gd name="T113" fmla="*/ 34 h 47"/>
                  <a:gd name="T114" fmla="*/ 2 w 231"/>
                  <a:gd name="T115" fmla="*/ 32 h 47"/>
                  <a:gd name="T116" fmla="*/ 0 w 231"/>
                  <a:gd name="T117" fmla="*/ 31 h 47"/>
                  <a:gd name="T118" fmla="*/ 1 w 231"/>
                  <a:gd name="T119" fmla="*/ 14 h 47"/>
                  <a:gd name="T120" fmla="*/ 4 w 231"/>
                  <a:gd name="T121" fmla="*/ 11 h 47"/>
                  <a:gd name="T122" fmla="*/ 11 w 231"/>
                  <a:gd name="T123" fmla="*/ 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1" h="47">
                    <a:moveTo>
                      <a:pt x="14" y="8"/>
                    </a:moveTo>
                    <a:lnTo>
                      <a:pt x="16" y="7"/>
                    </a:lnTo>
                    <a:lnTo>
                      <a:pt x="18" y="7"/>
                    </a:lnTo>
                    <a:lnTo>
                      <a:pt x="20" y="6"/>
                    </a:lnTo>
                    <a:lnTo>
                      <a:pt x="22" y="6"/>
                    </a:lnTo>
                    <a:lnTo>
                      <a:pt x="25" y="5"/>
                    </a:lnTo>
                    <a:lnTo>
                      <a:pt x="27" y="5"/>
                    </a:lnTo>
                    <a:lnTo>
                      <a:pt x="30" y="5"/>
                    </a:lnTo>
                    <a:lnTo>
                      <a:pt x="32" y="4"/>
                    </a:lnTo>
                    <a:lnTo>
                      <a:pt x="35" y="4"/>
                    </a:lnTo>
                    <a:lnTo>
                      <a:pt x="38" y="4"/>
                    </a:lnTo>
                    <a:lnTo>
                      <a:pt x="40" y="3"/>
                    </a:lnTo>
                    <a:lnTo>
                      <a:pt x="43" y="3"/>
                    </a:lnTo>
                    <a:lnTo>
                      <a:pt x="46" y="3"/>
                    </a:lnTo>
                    <a:lnTo>
                      <a:pt x="49" y="2"/>
                    </a:lnTo>
                    <a:lnTo>
                      <a:pt x="53" y="2"/>
                    </a:lnTo>
                    <a:lnTo>
                      <a:pt x="56" y="2"/>
                    </a:lnTo>
                    <a:lnTo>
                      <a:pt x="59" y="1"/>
                    </a:lnTo>
                    <a:lnTo>
                      <a:pt x="63" y="1"/>
                    </a:lnTo>
                    <a:lnTo>
                      <a:pt x="66" y="1"/>
                    </a:lnTo>
                    <a:lnTo>
                      <a:pt x="69" y="1"/>
                    </a:lnTo>
                    <a:lnTo>
                      <a:pt x="73" y="1"/>
                    </a:lnTo>
                    <a:lnTo>
                      <a:pt x="77" y="1"/>
                    </a:lnTo>
                    <a:lnTo>
                      <a:pt x="80" y="0"/>
                    </a:lnTo>
                    <a:lnTo>
                      <a:pt x="84" y="0"/>
                    </a:lnTo>
                    <a:lnTo>
                      <a:pt x="88" y="0"/>
                    </a:lnTo>
                    <a:lnTo>
                      <a:pt x="91" y="0"/>
                    </a:lnTo>
                    <a:lnTo>
                      <a:pt x="95" y="0"/>
                    </a:lnTo>
                    <a:lnTo>
                      <a:pt x="99" y="0"/>
                    </a:lnTo>
                    <a:lnTo>
                      <a:pt x="103" y="0"/>
                    </a:lnTo>
                    <a:lnTo>
                      <a:pt x="107" y="0"/>
                    </a:lnTo>
                    <a:lnTo>
                      <a:pt x="111" y="0"/>
                    </a:lnTo>
                    <a:lnTo>
                      <a:pt x="115" y="0"/>
                    </a:lnTo>
                    <a:lnTo>
                      <a:pt x="120" y="0"/>
                    </a:lnTo>
                    <a:lnTo>
                      <a:pt x="125" y="0"/>
                    </a:lnTo>
                    <a:lnTo>
                      <a:pt x="130" y="0"/>
                    </a:lnTo>
                    <a:lnTo>
                      <a:pt x="135" y="0"/>
                    </a:lnTo>
                    <a:lnTo>
                      <a:pt x="140" y="0"/>
                    </a:lnTo>
                    <a:lnTo>
                      <a:pt x="145" y="0"/>
                    </a:lnTo>
                    <a:lnTo>
                      <a:pt x="150" y="0"/>
                    </a:lnTo>
                    <a:lnTo>
                      <a:pt x="155" y="1"/>
                    </a:lnTo>
                    <a:lnTo>
                      <a:pt x="159" y="1"/>
                    </a:lnTo>
                    <a:lnTo>
                      <a:pt x="164" y="1"/>
                    </a:lnTo>
                    <a:lnTo>
                      <a:pt x="168" y="1"/>
                    </a:lnTo>
                    <a:lnTo>
                      <a:pt x="172" y="2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3"/>
                    </a:lnTo>
                    <a:lnTo>
                      <a:pt x="188" y="3"/>
                    </a:lnTo>
                    <a:lnTo>
                      <a:pt x="191" y="3"/>
                    </a:lnTo>
                    <a:lnTo>
                      <a:pt x="194" y="4"/>
                    </a:lnTo>
                    <a:lnTo>
                      <a:pt x="197" y="4"/>
                    </a:lnTo>
                    <a:lnTo>
                      <a:pt x="199" y="4"/>
                    </a:lnTo>
                    <a:lnTo>
                      <a:pt x="202" y="5"/>
                    </a:lnTo>
                    <a:lnTo>
                      <a:pt x="204" y="5"/>
                    </a:lnTo>
                    <a:lnTo>
                      <a:pt x="206" y="5"/>
                    </a:lnTo>
                    <a:lnTo>
                      <a:pt x="209" y="6"/>
                    </a:lnTo>
                    <a:lnTo>
                      <a:pt x="211" y="6"/>
                    </a:lnTo>
                    <a:lnTo>
                      <a:pt x="213" y="7"/>
                    </a:lnTo>
                    <a:lnTo>
                      <a:pt x="215" y="7"/>
                    </a:lnTo>
                    <a:lnTo>
                      <a:pt x="217" y="7"/>
                    </a:lnTo>
                    <a:lnTo>
                      <a:pt x="219" y="8"/>
                    </a:lnTo>
                    <a:lnTo>
                      <a:pt x="220" y="8"/>
                    </a:lnTo>
                    <a:lnTo>
                      <a:pt x="222" y="9"/>
                    </a:lnTo>
                    <a:lnTo>
                      <a:pt x="223" y="9"/>
                    </a:lnTo>
                    <a:lnTo>
                      <a:pt x="225" y="10"/>
                    </a:lnTo>
                    <a:lnTo>
                      <a:pt x="226" y="11"/>
                    </a:lnTo>
                    <a:lnTo>
                      <a:pt x="227" y="11"/>
                    </a:lnTo>
                    <a:lnTo>
                      <a:pt x="228" y="12"/>
                    </a:lnTo>
                    <a:lnTo>
                      <a:pt x="229" y="13"/>
                    </a:lnTo>
                    <a:lnTo>
                      <a:pt x="230" y="13"/>
                    </a:lnTo>
                    <a:lnTo>
                      <a:pt x="231" y="14"/>
                    </a:lnTo>
                    <a:lnTo>
                      <a:pt x="231" y="15"/>
                    </a:lnTo>
                    <a:lnTo>
                      <a:pt x="231" y="30"/>
                    </a:lnTo>
                    <a:lnTo>
                      <a:pt x="231" y="31"/>
                    </a:lnTo>
                    <a:lnTo>
                      <a:pt x="229" y="32"/>
                    </a:lnTo>
                    <a:lnTo>
                      <a:pt x="227" y="33"/>
                    </a:lnTo>
                    <a:lnTo>
                      <a:pt x="225" y="34"/>
                    </a:lnTo>
                    <a:lnTo>
                      <a:pt x="223" y="35"/>
                    </a:lnTo>
                    <a:lnTo>
                      <a:pt x="220" y="37"/>
                    </a:lnTo>
                    <a:lnTo>
                      <a:pt x="218" y="37"/>
                    </a:lnTo>
                    <a:lnTo>
                      <a:pt x="216" y="38"/>
                    </a:lnTo>
                    <a:lnTo>
                      <a:pt x="215" y="38"/>
                    </a:lnTo>
                    <a:lnTo>
                      <a:pt x="213" y="39"/>
                    </a:lnTo>
                    <a:lnTo>
                      <a:pt x="212" y="39"/>
                    </a:lnTo>
                    <a:lnTo>
                      <a:pt x="211" y="39"/>
                    </a:lnTo>
                    <a:lnTo>
                      <a:pt x="210" y="40"/>
                    </a:lnTo>
                    <a:lnTo>
                      <a:pt x="208" y="40"/>
                    </a:lnTo>
                    <a:lnTo>
                      <a:pt x="207" y="40"/>
                    </a:lnTo>
                    <a:lnTo>
                      <a:pt x="206" y="40"/>
                    </a:lnTo>
                    <a:lnTo>
                      <a:pt x="204" y="41"/>
                    </a:lnTo>
                    <a:lnTo>
                      <a:pt x="203" y="41"/>
                    </a:lnTo>
                    <a:lnTo>
                      <a:pt x="201" y="41"/>
                    </a:lnTo>
                    <a:lnTo>
                      <a:pt x="200" y="42"/>
                    </a:lnTo>
                    <a:lnTo>
                      <a:pt x="198" y="42"/>
                    </a:lnTo>
                    <a:lnTo>
                      <a:pt x="197" y="42"/>
                    </a:lnTo>
                    <a:lnTo>
                      <a:pt x="195" y="42"/>
                    </a:lnTo>
                    <a:lnTo>
                      <a:pt x="193" y="42"/>
                    </a:lnTo>
                    <a:lnTo>
                      <a:pt x="191" y="43"/>
                    </a:lnTo>
                    <a:lnTo>
                      <a:pt x="188" y="43"/>
                    </a:lnTo>
                    <a:lnTo>
                      <a:pt x="186" y="43"/>
                    </a:lnTo>
                    <a:lnTo>
                      <a:pt x="183" y="44"/>
                    </a:lnTo>
                    <a:lnTo>
                      <a:pt x="181" y="44"/>
                    </a:lnTo>
                    <a:lnTo>
                      <a:pt x="178" y="44"/>
                    </a:lnTo>
                    <a:lnTo>
                      <a:pt x="175" y="44"/>
                    </a:lnTo>
                    <a:lnTo>
                      <a:pt x="172" y="44"/>
                    </a:lnTo>
                    <a:lnTo>
                      <a:pt x="170" y="45"/>
                    </a:lnTo>
                    <a:lnTo>
                      <a:pt x="167" y="45"/>
                    </a:lnTo>
                    <a:lnTo>
                      <a:pt x="164" y="45"/>
                    </a:lnTo>
                    <a:lnTo>
                      <a:pt x="161" y="45"/>
                    </a:lnTo>
                    <a:lnTo>
                      <a:pt x="158" y="45"/>
                    </a:lnTo>
                    <a:lnTo>
                      <a:pt x="155" y="46"/>
                    </a:lnTo>
                    <a:lnTo>
                      <a:pt x="152" y="46"/>
                    </a:lnTo>
                    <a:lnTo>
                      <a:pt x="149" y="46"/>
                    </a:lnTo>
                    <a:lnTo>
                      <a:pt x="147" y="46"/>
                    </a:lnTo>
                    <a:lnTo>
                      <a:pt x="145" y="46"/>
                    </a:lnTo>
                    <a:lnTo>
                      <a:pt x="142" y="46"/>
                    </a:lnTo>
                    <a:lnTo>
                      <a:pt x="140" y="46"/>
                    </a:lnTo>
                    <a:lnTo>
                      <a:pt x="138" y="46"/>
                    </a:lnTo>
                    <a:lnTo>
                      <a:pt x="136" y="46"/>
                    </a:lnTo>
                    <a:lnTo>
                      <a:pt x="134" y="46"/>
                    </a:lnTo>
                    <a:lnTo>
                      <a:pt x="132" y="46"/>
                    </a:lnTo>
                    <a:lnTo>
                      <a:pt x="130" y="46"/>
                    </a:lnTo>
                    <a:lnTo>
                      <a:pt x="128" y="46"/>
                    </a:lnTo>
                    <a:lnTo>
                      <a:pt x="126" y="46"/>
                    </a:lnTo>
                    <a:lnTo>
                      <a:pt x="124" y="47"/>
                    </a:lnTo>
                    <a:lnTo>
                      <a:pt x="122" y="47"/>
                    </a:lnTo>
                    <a:lnTo>
                      <a:pt x="119" y="47"/>
                    </a:lnTo>
                    <a:lnTo>
                      <a:pt x="117" y="47"/>
                    </a:lnTo>
                    <a:lnTo>
                      <a:pt x="115" y="47"/>
                    </a:lnTo>
                    <a:lnTo>
                      <a:pt x="113" y="47"/>
                    </a:lnTo>
                    <a:lnTo>
                      <a:pt x="111" y="47"/>
                    </a:lnTo>
                    <a:lnTo>
                      <a:pt x="109" y="47"/>
                    </a:lnTo>
                    <a:lnTo>
                      <a:pt x="107" y="47"/>
                    </a:lnTo>
                    <a:lnTo>
                      <a:pt x="105" y="46"/>
                    </a:lnTo>
                    <a:lnTo>
                      <a:pt x="103" y="46"/>
                    </a:lnTo>
                    <a:lnTo>
                      <a:pt x="100" y="46"/>
                    </a:lnTo>
                    <a:lnTo>
                      <a:pt x="98" y="46"/>
                    </a:lnTo>
                    <a:lnTo>
                      <a:pt x="96" y="46"/>
                    </a:lnTo>
                    <a:lnTo>
                      <a:pt x="94" y="46"/>
                    </a:lnTo>
                    <a:lnTo>
                      <a:pt x="92" y="46"/>
                    </a:lnTo>
                    <a:lnTo>
                      <a:pt x="90" y="46"/>
                    </a:lnTo>
                    <a:lnTo>
                      <a:pt x="88" y="46"/>
                    </a:lnTo>
                    <a:lnTo>
                      <a:pt x="86" y="46"/>
                    </a:lnTo>
                    <a:lnTo>
                      <a:pt x="84" y="46"/>
                    </a:lnTo>
                    <a:lnTo>
                      <a:pt x="82" y="46"/>
                    </a:lnTo>
                    <a:lnTo>
                      <a:pt x="77" y="46"/>
                    </a:lnTo>
                    <a:lnTo>
                      <a:pt x="72" y="45"/>
                    </a:lnTo>
                    <a:lnTo>
                      <a:pt x="68" y="45"/>
                    </a:lnTo>
                    <a:lnTo>
                      <a:pt x="63" y="45"/>
                    </a:lnTo>
                    <a:lnTo>
                      <a:pt x="59" y="45"/>
                    </a:lnTo>
                    <a:lnTo>
                      <a:pt x="54" y="44"/>
                    </a:lnTo>
                    <a:lnTo>
                      <a:pt x="50" y="44"/>
                    </a:lnTo>
                    <a:lnTo>
                      <a:pt x="47" y="44"/>
                    </a:lnTo>
                    <a:lnTo>
                      <a:pt x="43" y="43"/>
                    </a:lnTo>
                    <a:lnTo>
                      <a:pt x="39" y="43"/>
                    </a:lnTo>
                    <a:lnTo>
                      <a:pt x="36" y="42"/>
                    </a:lnTo>
                    <a:lnTo>
                      <a:pt x="32" y="42"/>
                    </a:lnTo>
                    <a:lnTo>
                      <a:pt x="29" y="41"/>
                    </a:lnTo>
                    <a:lnTo>
                      <a:pt x="26" y="41"/>
                    </a:lnTo>
                    <a:lnTo>
                      <a:pt x="23" y="40"/>
                    </a:lnTo>
                    <a:lnTo>
                      <a:pt x="20" y="40"/>
                    </a:lnTo>
                    <a:lnTo>
                      <a:pt x="18" y="39"/>
                    </a:lnTo>
                    <a:lnTo>
                      <a:pt x="16" y="38"/>
                    </a:lnTo>
                    <a:lnTo>
                      <a:pt x="14" y="38"/>
                    </a:lnTo>
                    <a:lnTo>
                      <a:pt x="12" y="37"/>
                    </a:lnTo>
                    <a:lnTo>
                      <a:pt x="10" y="37"/>
                    </a:lnTo>
                    <a:lnTo>
                      <a:pt x="9" y="36"/>
                    </a:lnTo>
                    <a:lnTo>
                      <a:pt x="7" y="35"/>
                    </a:lnTo>
                    <a:lnTo>
                      <a:pt x="6" y="35"/>
                    </a:lnTo>
                    <a:lnTo>
                      <a:pt x="5" y="34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1" y="31"/>
                    </a:lnTo>
                    <a:lnTo>
                      <a:pt x="0" y="31"/>
                    </a:lnTo>
                    <a:lnTo>
                      <a:pt x="0" y="30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2" y="13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6" y="10"/>
                    </a:lnTo>
                    <a:lnTo>
                      <a:pt x="8" y="9"/>
                    </a:lnTo>
                    <a:lnTo>
                      <a:pt x="11" y="8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92"/>
              <p:cNvSpPr>
                <a:spLocks/>
              </p:cNvSpPr>
              <p:nvPr/>
            </p:nvSpPr>
            <p:spPr bwMode="auto">
              <a:xfrm>
                <a:off x="3903" y="1837"/>
                <a:ext cx="223" cy="27"/>
              </a:xfrm>
              <a:custGeom>
                <a:avLst/>
                <a:gdLst>
                  <a:gd name="T0" fmla="*/ 211 w 223"/>
                  <a:gd name="T1" fmla="*/ 20 h 27"/>
                  <a:gd name="T2" fmla="*/ 201 w 223"/>
                  <a:gd name="T3" fmla="*/ 22 h 27"/>
                  <a:gd name="T4" fmla="*/ 188 w 223"/>
                  <a:gd name="T5" fmla="*/ 24 h 27"/>
                  <a:gd name="T6" fmla="*/ 172 w 223"/>
                  <a:gd name="T7" fmla="*/ 25 h 27"/>
                  <a:gd name="T8" fmla="*/ 155 w 223"/>
                  <a:gd name="T9" fmla="*/ 26 h 27"/>
                  <a:gd name="T10" fmla="*/ 140 w 223"/>
                  <a:gd name="T11" fmla="*/ 27 h 27"/>
                  <a:gd name="T12" fmla="*/ 135 w 223"/>
                  <a:gd name="T13" fmla="*/ 27 h 27"/>
                  <a:gd name="T14" fmla="*/ 129 w 223"/>
                  <a:gd name="T15" fmla="*/ 27 h 27"/>
                  <a:gd name="T16" fmla="*/ 123 w 223"/>
                  <a:gd name="T17" fmla="*/ 27 h 27"/>
                  <a:gd name="T18" fmla="*/ 117 w 223"/>
                  <a:gd name="T19" fmla="*/ 27 h 27"/>
                  <a:gd name="T20" fmla="*/ 111 w 223"/>
                  <a:gd name="T21" fmla="*/ 27 h 27"/>
                  <a:gd name="T22" fmla="*/ 103 w 223"/>
                  <a:gd name="T23" fmla="*/ 27 h 27"/>
                  <a:gd name="T24" fmla="*/ 95 w 223"/>
                  <a:gd name="T25" fmla="*/ 27 h 27"/>
                  <a:gd name="T26" fmla="*/ 86 w 223"/>
                  <a:gd name="T27" fmla="*/ 27 h 27"/>
                  <a:gd name="T28" fmla="*/ 79 w 223"/>
                  <a:gd name="T29" fmla="*/ 27 h 27"/>
                  <a:gd name="T30" fmla="*/ 71 w 223"/>
                  <a:gd name="T31" fmla="*/ 27 h 27"/>
                  <a:gd name="T32" fmla="*/ 62 w 223"/>
                  <a:gd name="T33" fmla="*/ 26 h 27"/>
                  <a:gd name="T34" fmla="*/ 52 w 223"/>
                  <a:gd name="T35" fmla="*/ 25 h 27"/>
                  <a:gd name="T36" fmla="*/ 43 w 223"/>
                  <a:gd name="T37" fmla="*/ 25 h 27"/>
                  <a:gd name="T38" fmla="*/ 35 w 223"/>
                  <a:gd name="T39" fmla="*/ 24 h 27"/>
                  <a:gd name="T40" fmla="*/ 27 w 223"/>
                  <a:gd name="T41" fmla="*/ 23 h 27"/>
                  <a:gd name="T42" fmla="*/ 22 w 223"/>
                  <a:gd name="T43" fmla="*/ 22 h 27"/>
                  <a:gd name="T44" fmla="*/ 18 w 223"/>
                  <a:gd name="T45" fmla="*/ 21 h 27"/>
                  <a:gd name="T46" fmla="*/ 14 w 223"/>
                  <a:gd name="T47" fmla="*/ 21 h 27"/>
                  <a:gd name="T48" fmla="*/ 7 w 223"/>
                  <a:gd name="T49" fmla="*/ 19 h 27"/>
                  <a:gd name="T50" fmla="*/ 2 w 223"/>
                  <a:gd name="T51" fmla="*/ 17 h 27"/>
                  <a:gd name="T52" fmla="*/ 0 w 223"/>
                  <a:gd name="T53" fmla="*/ 14 h 27"/>
                  <a:gd name="T54" fmla="*/ 1 w 223"/>
                  <a:gd name="T55" fmla="*/ 12 h 27"/>
                  <a:gd name="T56" fmla="*/ 5 w 223"/>
                  <a:gd name="T57" fmla="*/ 10 h 27"/>
                  <a:gd name="T58" fmla="*/ 12 w 223"/>
                  <a:gd name="T59" fmla="*/ 8 h 27"/>
                  <a:gd name="T60" fmla="*/ 21 w 223"/>
                  <a:gd name="T61" fmla="*/ 6 h 27"/>
                  <a:gd name="T62" fmla="*/ 32 w 223"/>
                  <a:gd name="T63" fmla="*/ 4 h 27"/>
                  <a:gd name="T64" fmla="*/ 44 w 223"/>
                  <a:gd name="T65" fmla="*/ 3 h 27"/>
                  <a:gd name="T66" fmla="*/ 56 w 223"/>
                  <a:gd name="T67" fmla="*/ 2 h 27"/>
                  <a:gd name="T68" fmla="*/ 70 w 223"/>
                  <a:gd name="T69" fmla="*/ 1 h 27"/>
                  <a:gd name="T70" fmla="*/ 85 w 223"/>
                  <a:gd name="T71" fmla="*/ 1 h 27"/>
                  <a:gd name="T72" fmla="*/ 101 w 223"/>
                  <a:gd name="T73" fmla="*/ 0 h 27"/>
                  <a:gd name="T74" fmla="*/ 116 w 223"/>
                  <a:gd name="T75" fmla="*/ 0 h 27"/>
                  <a:gd name="T76" fmla="*/ 129 w 223"/>
                  <a:gd name="T77" fmla="*/ 0 h 27"/>
                  <a:gd name="T78" fmla="*/ 141 w 223"/>
                  <a:gd name="T79" fmla="*/ 1 h 27"/>
                  <a:gd name="T80" fmla="*/ 153 w 223"/>
                  <a:gd name="T81" fmla="*/ 1 h 27"/>
                  <a:gd name="T82" fmla="*/ 165 w 223"/>
                  <a:gd name="T83" fmla="*/ 2 h 27"/>
                  <a:gd name="T84" fmla="*/ 175 w 223"/>
                  <a:gd name="T85" fmla="*/ 3 h 27"/>
                  <a:gd name="T86" fmla="*/ 185 w 223"/>
                  <a:gd name="T87" fmla="*/ 4 h 27"/>
                  <a:gd name="T88" fmla="*/ 194 w 223"/>
                  <a:gd name="T89" fmla="*/ 5 h 27"/>
                  <a:gd name="T90" fmla="*/ 202 w 223"/>
                  <a:gd name="T91" fmla="*/ 6 h 27"/>
                  <a:gd name="T92" fmla="*/ 208 w 223"/>
                  <a:gd name="T93" fmla="*/ 7 h 27"/>
                  <a:gd name="T94" fmla="*/ 214 w 223"/>
                  <a:gd name="T95" fmla="*/ 9 h 27"/>
                  <a:gd name="T96" fmla="*/ 219 w 223"/>
                  <a:gd name="T97" fmla="*/ 10 h 27"/>
                  <a:gd name="T98" fmla="*/ 222 w 223"/>
                  <a:gd name="T99" fmla="*/ 12 h 27"/>
                  <a:gd name="T100" fmla="*/ 223 w 223"/>
                  <a:gd name="T101" fmla="*/ 14 h 27"/>
                  <a:gd name="T102" fmla="*/ 222 w 223"/>
                  <a:gd name="T103" fmla="*/ 16 h 27"/>
                  <a:gd name="T104" fmla="*/ 219 w 223"/>
                  <a:gd name="T10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3" h="27">
                    <a:moveTo>
                      <a:pt x="216" y="19"/>
                    </a:moveTo>
                    <a:lnTo>
                      <a:pt x="214" y="19"/>
                    </a:lnTo>
                    <a:lnTo>
                      <a:pt x="211" y="20"/>
                    </a:lnTo>
                    <a:lnTo>
                      <a:pt x="208" y="21"/>
                    </a:lnTo>
                    <a:lnTo>
                      <a:pt x="205" y="21"/>
                    </a:lnTo>
                    <a:lnTo>
                      <a:pt x="201" y="22"/>
                    </a:lnTo>
                    <a:lnTo>
                      <a:pt x="197" y="23"/>
                    </a:lnTo>
                    <a:lnTo>
                      <a:pt x="192" y="23"/>
                    </a:lnTo>
                    <a:lnTo>
                      <a:pt x="188" y="24"/>
                    </a:lnTo>
                    <a:lnTo>
                      <a:pt x="183" y="24"/>
                    </a:lnTo>
                    <a:lnTo>
                      <a:pt x="178" y="25"/>
                    </a:lnTo>
                    <a:lnTo>
                      <a:pt x="172" y="25"/>
                    </a:lnTo>
                    <a:lnTo>
                      <a:pt x="167" y="26"/>
                    </a:lnTo>
                    <a:lnTo>
                      <a:pt x="161" y="26"/>
                    </a:lnTo>
                    <a:lnTo>
                      <a:pt x="155" y="26"/>
                    </a:lnTo>
                    <a:lnTo>
                      <a:pt x="148" y="27"/>
                    </a:lnTo>
                    <a:lnTo>
                      <a:pt x="142" y="27"/>
                    </a:lnTo>
                    <a:lnTo>
                      <a:pt x="140" y="27"/>
                    </a:lnTo>
                    <a:lnTo>
                      <a:pt x="138" y="27"/>
                    </a:lnTo>
                    <a:lnTo>
                      <a:pt x="136" y="27"/>
                    </a:lnTo>
                    <a:lnTo>
                      <a:pt x="135" y="27"/>
                    </a:lnTo>
                    <a:lnTo>
                      <a:pt x="133" y="27"/>
                    </a:lnTo>
                    <a:lnTo>
                      <a:pt x="131" y="27"/>
                    </a:lnTo>
                    <a:lnTo>
                      <a:pt x="129" y="27"/>
                    </a:lnTo>
                    <a:lnTo>
                      <a:pt x="127" y="27"/>
                    </a:lnTo>
                    <a:lnTo>
                      <a:pt x="125" y="27"/>
                    </a:lnTo>
                    <a:lnTo>
                      <a:pt x="123" y="27"/>
                    </a:lnTo>
                    <a:lnTo>
                      <a:pt x="121" y="27"/>
                    </a:lnTo>
                    <a:lnTo>
                      <a:pt x="119" y="27"/>
                    </a:lnTo>
                    <a:lnTo>
                      <a:pt x="117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11" y="27"/>
                    </a:lnTo>
                    <a:lnTo>
                      <a:pt x="109" y="27"/>
                    </a:lnTo>
                    <a:lnTo>
                      <a:pt x="106" y="27"/>
                    </a:lnTo>
                    <a:lnTo>
                      <a:pt x="103" y="27"/>
                    </a:lnTo>
                    <a:lnTo>
                      <a:pt x="100" y="27"/>
                    </a:lnTo>
                    <a:lnTo>
                      <a:pt x="97" y="27"/>
                    </a:lnTo>
                    <a:lnTo>
                      <a:pt x="95" y="27"/>
                    </a:lnTo>
                    <a:lnTo>
                      <a:pt x="92" y="27"/>
                    </a:lnTo>
                    <a:lnTo>
                      <a:pt x="89" y="27"/>
                    </a:lnTo>
                    <a:lnTo>
                      <a:pt x="86" y="27"/>
                    </a:lnTo>
                    <a:lnTo>
                      <a:pt x="84" y="27"/>
                    </a:lnTo>
                    <a:lnTo>
                      <a:pt x="81" y="27"/>
                    </a:lnTo>
                    <a:lnTo>
                      <a:pt x="79" y="27"/>
                    </a:lnTo>
                    <a:lnTo>
                      <a:pt x="76" y="27"/>
                    </a:lnTo>
                    <a:lnTo>
                      <a:pt x="73" y="27"/>
                    </a:lnTo>
                    <a:lnTo>
                      <a:pt x="71" y="27"/>
                    </a:lnTo>
                    <a:lnTo>
                      <a:pt x="68" y="26"/>
                    </a:lnTo>
                    <a:lnTo>
                      <a:pt x="65" y="26"/>
                    </a:lnTo>
                    <a:lnTo>
                      <a:pt x="62" y="26"/>
                    </a:lnTo>
                    <a:lnTo>
                      <a:pt x="59" y="26"/>
                    </a:lnTo>
                    <a:lnTo>
                      <a:pt x="55" y="26"/>
                    </a:lnTo>
                    <a:lnTo>
                      <a:pt x="52" y="25"/>
                    </a:lnTo>
                    <a:lnTo>
                      <a:pt x="49" y="25"/>
                    </a:lnTo>
                    <a:lnTo>
                      <a:pt x="46" y="25"/>
                    </a:lnTo>
                    <a:lnTo>
                      <a:pt x="43" y="25"/>
                    </a:lnTo>
                    <a:lnTo>
                      <a:pt x="40" y="24"/>
                    </a:lnTo>
                    <a:lnTo>
                      <a:pt x="38" y="24"/>
                    </a:lnTo>
                    <a:lnTo>
                      <a:pt x="35" y="24"/>
                    </a:lnTo>
                    <a:lnTo>
                      <a:pt x="32" y="24"/>
                    </a:lnTo>
                    <a:lnTo>
                      <a:pt x="30" y="23"/>
                    </a:lnTo>
                    <a:lnTo>
                      <a:pt x="27" y="23"/>
                    </a:lnTo>
                    <a:lnTo>
                      <a:pt x="25" y="23"/>
                    </a:lnTo>
                    <a:lnTo>
                      <a:pt x="23" y="22"/>
                    </a:lnTo>
                    <a:lnTo>
                      <a:pt x="22" y="22"/>
                    </a:lnTo>
                    <a:lnTo>
                      <a:pt x="20" y="22"/>
                    </a:lnTo>
                    <a:lnTo>
                      <a:pt x="19" y="22"/>
                    </a:lnTo>
                    <a:lnTo>
                      <a:pt x="18" y="21"/>
                    </a:lnTo>
                    <a:lnTo>
                      <a:pt x="17" y="21"/>
                    </a:lnTo>
                    <a:lnTo>
                      <a:pt x="15" y="21"/>
                    </a:lnTo>
                    <a:lnTo>
                      <a:pt x="14" y="21"/>
                    </a:lnTo>
                    <a:lnTo>
                      <a:pt x="13" y="20"/>
                    </a:lnTo>
                    <a:lnTo>
                      <a:pt x="10" y="20"/>
                    </a:lnTo>
                    <a:lnTo>
                      <a:pt x="7" y="19"/>
                    </a:lnTo>
                    <a:lnTo>
                      <a:pt x="5" y="18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1" y="16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2" y="11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7" y="9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5" y="7"/>
                    </a:lnTo>
                    <a:lnTo>
                      <a:pt x="18" y="6"/>
                    </a:lnTo>
                    <a:lnTo>
                      <a:pt x="21" y="6"/>
                    </a:lnTo>
                    <a:lnTo>
                      <a:pt x="24" y="5"/>
                    </a:lnTo>
                    <a:lnTo>
                      <a:pt x="28" y="5"/>
                    </a:lnTo>
                    <a:lnTo>
                      <a:pt x="32" y="4"/>
                    </a:lnTo>
                    <a:lnTo>
                      <a:pt x="36" y="4"/>
                    </a:lnTo>
                    <a:lnTo>
                      <a:pt x="40" y="4"/>
                    </a:lnTo>
                    <a:lnTo>
                      <a:pt x="44" y="3"/>
                    </a:lnTo>
                    <a:lnTo>
                      <a:pt x="48" y="3"/>
                    </a:lnTo>
                    <a:lnTo>
                      <a:pt x="52" y="2"/>
                    </a:lnTo>
                    <a:lnTo>
                      <a:pt x="56" y="2"/>
                    </a:lnTo>
                    <a:lnTo>
                      <a:pt x="61" y="2"/>
                    </a:lnTo>
                    <a:lnTo>
                      <a:pt x="65" y="2"/>
                    </a:lnTo>
                    <a:lnTo>
                      <a:pt x="70" y="1"/>
                    </a:lnTo>
                    <a:lnTo>
                      <a:pt x="75" y="1"/>
                    </a:lnTo>
                    <a:lnTo>
                      <a:pt x="80" y="1"/>
                    </a:lnTo>
                    <a:lnTo>
                      <a:pt x="85" y="1"/>
                    </a:lnTo>
                    <a:lnTo>
                      <a:pt x="90" y="1"/>
                    </a:lnTo>
                    <a:lnTo>
                      <a:pt x="95" y="0"/>
                    </a:lnTo>
                    <a:lnTo>
                      <a:pt x="101" y="0"/>
                    </a:lnTo>
                    <a:lnTo>
                      <a:pt x="106" y="0"/>
                    </a:lnTo>
                    <a:lnTo>
                      <a:pt x="111" y="0"/>
                    </a:lnTo>
                    <a:lnTo>
                      <a:pt x="116" y="0"/>
                    </a:lnTo>
                    <a:lnTo>
                      <a:pt x="120" y="0"/>
                    </a:lnTo>
                    <a:lnTo>
                      <a:pt x="125" y="0"/>
                    </a:lnTo>
                    <a:lnTo>
                      <a:pt x="129" y="0"/>
                    </a:lnTo>
                    <a:lnTo>
                      <a:pt x="133" y="1"/>
                    </a:lnTo>
                    <a:lnTo>
                      <a:pt x="137" y="1"/>
                    </a:lnTo>
                    <a:lnTo>
                      <a:pt x="141" y="1"/>
                    </a:lnTo>
                    <a:lnTo>
                      <a:pt x="145" y="1"/>
                    </a:lnTo>
                    <a:lnTo>
                      <a:pt x="149" y="1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8" y="2"/>
                    </a:lnTo>
                    <a:lnTo>
                      <a:pt x="172" y="3"/>
                    </a:lnTo>
                    <a:lnTo>
                      <a:pt x="175" y="3"/>
                    </a:lnTo>
                    <a:lnTo>
                      <a:pt x="178" y="3"/>
                    </a:lnTo>
                    <a:lnTo>
                      <a:pt x="182" y="3"/>
                    </a:lnTo>
                    <a:lnTo>
                      <a:pt x="185" y="4"/>
                    </a:lnTo>
                    <a:lnTo>
                      <a:pt x="188" y="4"/>
                    </a:lnTo>
                    <a:lnTo>
                      <a:pt x="191" y="4"/>
                    </a:lnTo>
                    <a:lnTo>
                      <a:pt x="194" y="5"/>
                    </a:lnTo>
                    <a:lnTo>
                      <a:pt x="196" y="5"/>
                    </a:lnTo>
                    <a:lnTo>
                      <a:pt x="199" y="6"/>
                    </a:lnTo>
                    <a:lnTo>
                      <a:pt x="202" y="6"/>
                    </a:lnTo>
                    <a:lnTo>
                      <a:pt x="204" y="6"/>
                    </a:lnTo>
                    <a:lnTo>
                      <a:pt x="206" y="7"/>
                    </a:lnTo>
                    <a:lnTo>
                      <a:pt x="208" y="7"/>
                    </a:lnTo>
                    <a:lnTo>
                      <a:pt x="210" y="8"/>
                    </a:lnTo>
                    <a:lnTo>
                      <a:pt x="212" y="8"/>
                    </a:lnTo>
                    <a:lnTo>
                      <a:pt x="214" y="9"/>
                    </a:lnTo>
                    <a:lnTo>
                      <a:pt x="215" y="9"/>
                    </a:lnTo>
                    <a:lnTo>
                      <a:pt x="217" y="10"/>
                    </a:lnTo>
                    <a:lnTo>
                      <a:pt x="219" y="10"/>
                    </a:lnTo>
                    <a:lnTo>
                      <a:pt x="220" y="11"/>
                    </a:lnTo>
                    <a:lnTo>
                      <a:pt x="221" y="11"/>
                    </a:lnTo>
                    <a:lnTo>
                      <a:pt x="222" y="12"/>
                    </a:lnTo>
                    <a:lnTo>
                      <a:pt x="222" y="13"/>
                    </a:lnTo>
                    <a:lnTo>
                      <a:pt x="223" y="13"/>
                    </a:lnTo>
                    <a:lnTo>
                      <a:pt x="223" y="14"/>
                    </a:lnTo>
                    <a:lnTo>
                      <a:pt x="223" y="15"/>
                    </a:lnTo>
                    <a:lnTo>
                      <a:pt x="222" y="15"/>
                    </a:lnTo>
                    <a:lnTo>
                      <a:pt x="222" y="16"/>
                    </a:lnTo>
                    <a:lnTo>
                      <a:pt x="221" y="16"/>
                    </a:lnTo>
                    <a:lnTo>
                      <a:pt x="220" y="17"/>
                    </a:lnTo>
                    <a:lnTo>
                      <a:pt x="219" y="17"/>
                    </a:lnTo>
                    <a:lnTo>
                      <a:pt x="218" y="18"/>
                    </a:lnTo>
                    <a:lnTo>
                      <a:pt x="216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93"/>
              <p:cNvSpPr>
                <a:spLocks/>
              </p:cNvSpPr>
              <p:nvPr/>
            </p:nvSpPr>
            <p:spPr bwMode="auto">
              <a:xfrm>
                <a:off x="3902" y="1855"/>
                <a:ext cx="226" cy="23"/>
              </a:xfrm>
              <a:custGeom>
                <a:avLst/>
                <a:gdLst>
                  <a:gd name="T0" fmla="*/ 223 w 226"/>
                  <a:gd name="T1" fmla="*/ 10 h 23"/>
                  <a:gd name="T2" fmla="*/ 216 w 226"/>
                  <a:gd name="T3" fmla="*/ 13 h 23"/>
                  <a:gd name="T4" fmla="*/ 208 w 226"/>
                  <a:gd name="T5" fmla="*/ 16 h 23"/>
                  <a:gd name="T6" fmla="*/ 199 w 226"/>
                  <a:gd name="T7" fmla="*/ 17 h 23"/>
                  <a:gd name="T8" fmla="*/ 189 w 226"/>
                  <a:gd name="T9" fmla="*/ 19 h 23"/>
                  <a:gd name="T10" fmla="*/ 177 w 226"/>
                  <a:gd name="T11" fmla="*/ 20 h 23"/>
                  <a:gd name="T12" fmla="*/ 163 w 226"/>
                  <a:gd name="T13" fmla="*/ 21 h 23"/>
                  <a:gd name="T14" fmla="*/ 149 w 226"/>
                  <a:gd name="T15" fmla="*/ 22 h 23"/>
                  <a:gd name="T16" fmla="*/ 140 w 226"/>
                  <a:gd name="T17" fmla="*/ 22 h 23"/>
                  <a:gd name="T18" fmla="*/ 135 w 226"/>
                  <a:gd name="T19" fmla="*/ 22 h 23"/>
                  <a:gd name="T20" fmla="*/ 129 w 226"/>
                  <a:gd name="T21" fmla="*/ 23 h 23"/>
                  <a:gd name="T22" fmla="*/ 123 w 226"/>
                  <a:gd name="T23" fmla="*/ 23 h 23"/>
                  <a:gd name="T24" fmla="*/ 117 w 226"/>
                  <a:gd name="T25" fmla="*/ 23 h 23"/>
                  <a:gd name="T26" fmla="*/ 110 w 226"/>
                  <a:gd name="T27" fmla="*/ 23 h 23"/>
                  <a:gd name="T28" fmla="*/ 102 w 226"/>
                  <a:gd name="T29" fmla="*/ 23 h 23"/>
                  <a:gd name="T30" fmla="*/ 93 w 226"/>
                  <a:gd name="T31" fmla="*/ 22 h 23"/>
                  <a:gd name="T32" fmla="*/ 85 w 226"/>
                  <a:gd name="T33" fmla="*/ 22 h 23"/>
                  <a:gd name="T34" fmla="*/ 77 w 226"/>
                  <a:gd name="T35" fmla="*/ 22 h 23"/>
                  <a:gd name="T36" fmla="*/ 70 w 226"/>
                  <a:gd name="T37" fmla="*/ 21 h 23"/>
                  <a:gd name="T38" fmla="*/ 60 w 226"/>
                  <a:gd name="T39" fmla="*/ 21 h 23"/>
                  <a:gd name="T40" fmla="*/ 50 w 226"/>
                  <a:gd name="T41" fmla="*/ 20 h 23"/>
                  <a:gd name="T42" fmla="*/ 41 w 226"/>
                  <a:gd name="T43" fmla="*/ 19 h 23"/>
                  <a:gd name="T44" fmla="*/ 33 w 226"/>
                  <a:gd name="T45" fmla="*/ 18 h 23"/>
                  <a:gd name="T46" fmla="*/ 26 w 226"/>
                  <a:gd name="T47" fmla="*/ 17 h 23"/>
                  <a:gd name="T48" fmla="*/ 21 w 226"/>
                  <a:gd name="T49" fmla="*/ 16 h 23"/>
                  <a:gd name="T50" fmla="*/ 17 w 226"/>
                  <a:gd name="T51" fmla="*/ 15 h 23"/>
                  <a:gd name="T52" fmla="*/ 14 w 226"/>
                  <a:gd name="T53" fmla="*/ 15 h 23"/>
                  <a:gd name="T54" fmla="*/ 5 w 226"/>
                  <a:gd name="T55" fmla="*/ 12 h 23"/>
                  <a:gd name="T56" fmla="*/ 1 w 226"/>
                  <a:gd name="T57" fmla="*/ 9 h 23"/>
                  <a:gd name="T58" fmla="*/ 0 w 226"/>
                  <a:gd name="T59" fmla="*/ 6 h 23"/>
                  <a:gd name="T60" fmla="*/ 0 w 226"/>
                  <a:gd name="T61" fmla="*/ 0 h 23"/>
                  <a:gd name="T62" fmla="*/ 3 w 226"/>
                  <a:gd name="T63" fmla="*/ 2 h 23"/>
                  <a:gd name="T64" fmla="*/ 8 w 226"/>
                  <a:gd name="T65" fmla="*/ 4 h 23"/>
                  <a:gd name="T66" fmla="*/ 14 w 226"/>
                  <a:gd name="T67" fmla="*/ 6 h 23"/>
                  <a:gd name="T68" fmla="*/ 18 w 226"/>
                  <a:gd name="T69" fmla="*/ 7 h 23"/>
                  <a:gd name="T70" fmla="*/ 22 w 226"/>
                  <a:gd name="T71" fmla="*/ 8 h 23"/>
                  <a:gd name="T72" fmla="*/ 27 w 226"/>
                  <a:gd name="T73" fmla="*/ 9 h 23"/>
                  <a:gd name="T74" fmla="*/ 35 w 226"/>
                  <a:gd name="T75" fmla="*/ 10 h 23"/>
                  <a:gd name="T76" fmla="*/ 44 w 226"/>
                  <a:gd name="T77" fmla="*/ 11 h 23"/>
                  <a:gd name="T78" fmla="*/ 53 w 226"/>
                  <a:gd name="T79" fmla="*/ 11 h 23"/>
                  <a:gd name="T80" fmla="*/ 62 w 226"/>
                  <a:gd name="T81" fmla="*/ 12 h 23"/>
                  <a:gd name="T82" fmla="*/ 72 w 226"/>
                  <a:gd name="T83" fmla="*/ 13 h 23"/>
                  <a:gd name="T84" fmla="*/ 80 w 226"/>
                  <a:gd name="T85" fmla="*/ 13 h 23"/>
                  <a:gd name="T86" fmla="*/ 88 w 226"/>
                  <a:gd name="T87" fmla="*/ 13 h 23"/>
                  <a:gd name="T88" fmla="*/ 96 w 226"/>
                  <a:gd name="T89" fmla="*/ 14 h 23"/>
                  <a:gd name="T90" fmla="*/ 104 w 226"/>
                  <a:gd name="T91" fmla="*/ 14 h 23"/>
                  <a:gd name="T92" fmla="*/ 113 w 226"/>
                  <a:gd name="T93" fmla="*/ 14 h 23"/>
                  <a:gd name="T94" fmla="*/ 119 w 226"/>
                  <a:gd name="T95" fmla="*/ 14 h 23"/>
                  <a:gd name="T96" fmla="*/ 125 w 226"/>
                  <a:gd name="T97" fmla="*/ 14 h 23"/>
                  <a:gd name="T98" fmla="*/ 131 w 226"/>
                  <a:gd name="T99" fmla="*/ 14 h 23"/>
                  <a:gd name="T100" fmla="*/ 137 w 226"/>
                  <a:gd name="T101" fmla="*/ 14 h 23"/>
                  <a:gd name="T102" fmla="*/ 142 w 226"/>
                  <a:gd name="T103" fmla="*/ 13 h 23"/>
                  <a:gd name="T104" fmla="*/ 157 w 226"/>
                  <a:gd name="T105" fmla="*/ 13 h 23"/>
                  <a:gd name="T106" fmla="*/ 175 w 226"/>
                  <a:gd name="T107" fmla="*/ 11 h 23"/>
                  <a:gd name="T108" fmla="*/ 190 w 226"/>
                  <a:gd name="T109" fmla="*/ 10 h 23"/>
                  <a:gd name="T110" fmla="*/ 203 w 226"/>
                  <a:gd name="T111" fmla="*/ 8 h 23"/>
                  <a:gd name="T112" fmla="*/ 213 w 226"/>
                  <a:gd name="T113" fmla="*/ 5 h 23"/>
                  <a:gd name="T114" fmla="*/ 219 w 226"/>
                  <a:gd name="T115" fmla="*/ 3 h 23"/>
                  <a:gd name="T116" fmla="*/ 222 w 226"/>
                  <a:gd name="T117" fmla="*/ 2 h 23"/>
                  <a:gd name="T118" fmla="*/ 225 w 226"/>
                  <a:gd name="T1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6" h="23">
                    <a:moveTo>
                      <a:pt x="226" y="7"/>
                    </a:moveTo>
                    <a:lnTo>
                      <a:pt x="224" y="9"/>
                    </a:lnTo>
                    <a:lnTo>
                      <a:pt x="223" y="10"/>
                    </a:lnTo>
                    <a:lnTo>
                      <a:pt x="221" y="11"/>
                    </a:lnTo>
                    <a:lnTo>
                      <a:pt x="218" y="12"/>
                    </a:lnTo>
                    <a:lnTo>
                      <a:pt x="216" y="13"/>
                    </a:lnTo>
                    <a:lnTo>
                      <a:pt x="213" y="14"/>
                    </a:lnTo>
                    <a:lnTo>
                      <a:pt x="211" y="15"/>
                    </a:lnTo>
                    <a:lnTo>
                      <a:pt x="208" y="16"/>
                    </a:lnTo>
                    <a:lnTo>
                      <a:pt x="205" y="16"/>
                    </a:lnTo>
                    <a:lnTo>
                      <a:pt x="202" y="17"/>
                    </a:lnTo>
                    <a:lnTo>
                      <a:pt x="199" y="17"/>
                    </a:lnTo>
                    <a:lnTo>
                      <a:pt x="196" y="18"/>
                    </a:lnTo>
                    <a:lnTo>
                      <a:pt x="192" y="18"/>
                    </a:lnTo>
                    <a:lnTo>
                      <a:pt x="189" y="19"/>
                    </a:lnTo>
                    <a:lnTo>
                      <a:pt x="185" y="19"/>
                    </a:lnTo>
                    <a:lnTo>
                      <a:pt x="181" y="20"/>
                    </a:lnTo>
                    <a:lnTo>
                      <a:pt x="177" y="20"/>
                    </a:lnTo>
                    <a:lnTo>
                      <a:pt x="172" y="20"/>
                    </a:lnTo>
                    <a:lnTo>
                      <a:pt x="168" y="21"/>
                    </a:lnTo>
                    <a:lnTo>
                      <a:pt x="163" y="21"/>
                    </a:lnTo>
                    <a:lnTo>
                      <a:pt x="159" y="21"/>
                    </a:lnTo>
                    <a:lnTo>
                      <a:pt x="154" y="22"/>
                    </a:lnTo>
                    <a:lnTo>
                      <a:pt x="149" y="22"/>
                    </a:lnTo>
                    <a:lnTo>
                      <a:pt x="144" y="22"/>
                    </a:lnTo>
                    <a:lnTo>
                      <a:pt x="142" y="22"/>
                    </a:lnTo>
                    <a:lnTo>
                      <a:pt x="140" y="22"/>
                    </a:lnTo>
                    <a:lnTo>
                      <a:pt x="138" y="22"/>
                    </a:lnTo>
                    <a:lnTo>
                      <a:pt x="137" y="22"/>
                    </a:lnTo>
                    <a:lnTo>
                      <a:pt x="135" y="22"/>
                    </a:lnTo>
                    <a:lnTo>
                      <a:pt x="133" y="22"/>
                    </a:lnTo>
                    <a:lnTo>
                      <a:pt x="131" y="22"/>
                    </a:lnTo>
                    <a:lnTo>
                      <a:pt x="129" y="23"/>
                    </a:lnTo>
                    <a:lnTo>
                      <a:pt x="127" y="23"/>
                    </a:lnTo>
                    <a:lnTo>
                      <a:pt x="125" y="23"/>
                    </a:lnTo>
                    <a:lnTo>
                      <a:pt x="123" y="23"/>
                    </a:lnTo>
                    <a:lnTo>
                      <a:pt x="121" y="23"/>
                    </a:lnTo>
                    <a:lnTo>
                      <a:pt x="119" y="23"/>
                    </a:lnTo>
                    <a:lnTo>
                      <a:pt x="117" y="23"/>
                    </a:lnTo>
                    <a:lnTo>
                      <a:pt x="115" y="23"/>
                    </a:lnTo>
                    <a:lnTo>
                      <a:pt x="113" y="23"/>
                    </a:lnTo>
                    <a:lnTo>
                      <a:pt x="110" y="23"/>
                    </a:lnTo>
                    <a:lnTo>
                      <a:pt x="107" y="23"/>
                    </a:lnTo>
                    <a:lnTo>
                      <a:pt x="105" y="23"/>
                    </a:lnTo>
                    <a:lnTo>
                      <a:pt x="102" y="23"/>
                    </a:lnTo>
                    <a:lnTo>
                      <a:pt x="99" y="23"/>
                    </a:lnTo>
                    <a:lnTo>
                      <a:pt x="96" y="22"/>
                    </a:lnTo>
                    <a:lnTo>
                      <a:pt x="93" y="22"/>
                    </a:lnTo>
                    <a:lnTo>
                      <a:pt x="91" y="22"/>
                    </a:lnTo>
                    <a:lnTo>
                      <a:pt x="88" y="22"/>
                    </a:lnTo>
                    <a:lnTo>
                      <a:pt x="85" y="22"/>
                    </a:lnTo>
                    <a:lnTo>
                      <a:pt x="83" y="22"/>
                    </a:lnTo>
                    <a:lnTo>
                      <a:pt x="80" y="22"/>
                    </a:lnTo>
                    <a:lnTo>
                      <a:pt x="77" y="22"/>
                    </a:lnTo>
                    <a:lnTo>
                      <a:pt x="75" y="22"/>
                    </a:lnTo>
                    <a:lnTo>
                      <a:pt x="72" y="22"/>
                    </a:lnTo>
                    <a:lnTo>
                      <a:pt x="70" y="21"/>
                    </a:lnTo>
                    <a:lnTo>
                      <a:pt x="66" y="21"/>
                    </a:lnTo>
                    <a:lnTo>
                      <a:pt x="63" y="21"/>
                    </a:lnTo>
                    <a:lnTo>
                      <a:pt x="60" y="21"/>
                    </a:lnTo>
                    <a:lnTo>
                      <a:pt x="57" y="21"/>
                    </a:lnTo>
                    <a:lnTo>
                      <a:pt x="53" y="20"/>
                    </a:lnTo>
                    <a:lnTo>
                      <a:pt x="50" y="20"/>
                    </a:lnTo>
                    <a:lnTo>
                      <a:pt x="47" y="20"/>
                    </a:lnTo>
                    <a:lnTo>
                      <a:pt x="44" y="19"/>
                    </a:lnTo>
                    <a:lnTo>
                      <a:pt x="41" y="19"/>
                    </a:lnTo>
                    <a:lnTo>
                      <a:pt x="39" y="19"/>
                    </a:lnTo>
                    <a:lnTo>
                      <a:pt x="36" y="18"/>
                    </a:lnTo>
                    <a:lnTo>
                      <a:pt x="33" y="18"/>
                    </a:lnTo>
                    <a:lnTo>
                      <a:pt x="31" y="18"/>
                    </a:lnTo>
                    <a:lnTo>
                      <a:pt x="28" y="17"/>
                    </a:lnTo>
                    <a:lnTo>
                      <a:pt x="26" y="17"/>
                    </a:lnTo>
                    <a:lnTo>
                      <a:pt x="24" y="17"/>
                    </a:lnTo>
                    <a:lnTo>
                      <a:pt x="22" y="16"/>
                    </a:lnTo>
                    <a:lnTo>
                      <a:pt x="21" y="16"/>
                    </a:lnTo>
                    <a:lnTo>
                      <a:pt x="20" y="16"/>
                    </a:lnTo>
                    <a:lnTo>
                      <a:pt x="19" y="16"/>
                    </a:lnTo>
                    <a:lnTo>
                      <a:pt x="17" y="15"/>
                    </a:lnTo>
                    <a:lnTo>
                      <a:pt x="16" y="15"/>
                    </a:lnTo>
                    <a:lnTo>
                      <a:pt x="15" y="15"/>
                    </a:lnTo>
                    <a:lnTo>
                      <a:pt x="14" y="15"/>
                    </a:lnTo>
                    <a:lnTo>
                      <a:pt x="11" y="14"/>
                    </a:lnTo>
                    <a:lnTo>
                      <a:pt x="8" y="13"/>
                    </a:lnTo>
                    <a:lnTo>
                      <a:pt x="5" y="12"/>
                    </a:lnTo>
                    <a:lnTo>
                      <a:pt x="3" y="11"/>
                    </a:lnTo>
                    <a:lnTo>
                      <a:pt x="2" y="10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1" y="5"/>
                    </a:lnTo>
                    <a:lnTo>
                      <a:pt x="13" y="6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16" y="7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0" y="7"/>
                    </a:lnTo>
                    <a:lnTo>
                      <a:pt x="22" y="8"/>
                    </a:lnTo>
                    <a:lnTo>
                      <a:pt x="23" y="8"/>
                    </a:lnTo>
                    <a:lnTo>
                      <a:pt x="25" y="8"/>
                    </a:lnTo>
                    <a:lnTo>
                      <a:pt x="27" y="9"/>
                    </a:lnTo>
                    <a:lnTo>
                      <a:pt x="30" y="9"/>
                    </a:lnTo>
                    <a:lnTo>
                      <a:pt x="32" y="9"/>
                    </a:lnTo>
                    <a:lnTo>
                      <a:pt x="35" y="10"/>
                    </a:lnTo>
                    <a:lnTo>
                      <a:pt x="38" y="10"/>
                    </a:lnTo>
                    <a:lnTo>
                      <a:pt x="41" y="10"/>
                    </a:lnTo>
                    <a:lnTo>
                      <a:pt x="44" y="11"/>
                    </a:lnTo>
                    <a:lnTo>
                      <a:pt x="47" y="11"/>
                    </a:lnTo>
                    <a:lnTo>
                      <a:pt x="50" y="11"/>
                    </a:lnTo>
                    <a:lnTo>
                      <a:pt x="53" y="11"/>
                    </a:lnTo>
                    <a:lnTo>
                      <a:pt x="56" y="12"/>
                    </a:lnTo>
                    <a:lnTo>
                      <a:pt x="59" y="12"/>
                    </a:lnTo>
                    <a:lnTo>
                      <a:pt x="62" y="12"/>
                    </a:lnTo>
                    <a:lnTo>
                      <a:pt x="66" y="12"/>
                    </a:lnTo>
                    <a:lnTo>
                      <a:pt x="69" y="13"/>
                    </a:lnTo>
                    <a:lnTo>
                      <a:pt x="72" y="13"/>
                    </a:lnTo>
                    <a:lnTo>
                      <a:pt x="74" y="13"/>
                    </a:lnTo>
                    <a:lnTo>
                      <a:pt x="77" y="13"/>
                    </a:lnTo>
                    <a:lnTo>
                      <a:pt x="80" y="13"/>
                    </a:lnTo>
                    <a:lnTo>
                      <a:pt x="82" y="13"/>
                    </a:lnTo>
                    <a:lnTo>
                      <a:pt x="85" y="13"/>
                    </a:lnTo>
                    <a:lnTo>
                      <a:pt x="88" y="13"/>
                    </a:lnTo>
                    <a:lnTo>
                      <a:pt x="90" y="14"/>
                    </a:lnTo>
                    <a:lnTo>
                      <a:pt x="93" y="14"/>
                    </a:lnTo>
                    <a:lnTo>
                      <a:pt x="96" y="14"/>
                    </a:lnTo>
                    <a:lnTo>
                      <a:pt x="99" y="14"/>
                    </a:lnTo>
                    <a:lnTo>
                      <a:pt x="102" y="14"/>
                    </a:lnTo>
                    <a:lnTo>
                      <a:pt x="104" y="14"/>
                    </a:lnTo>
                    <a:lnTo>
                      <a:pt x="107" y="14"/>
                    </a:lnTo>
                    <a:lnTo>
                      <a:pt x="110" y="14"/>
                    </a:lnTo>
                    <a:lnTo>
                      <a:pt x="113" y="14"/>
                    </a:lnTo>
                    <a:lnTo>
                      <a:pt x="115" y="14"/>
                    </a:lnTo>
                    <a:lnTo>
                      <a:pt x="117" y="14"/>
                    </a:lnTo>
                    <a:lnTo>
                      <a:pt x="119" y="14"/>
                    </a:lnTo>
                    <a:lnTo>
                      <a:pt x="121" y="14"/>
                    </a:lnTo>
                    <a:lnTo>
                      <a:pt x="123" y="14"/>
                    </a:lnTo>
                    <a:lnTo>
                      <a:pt x="125" y="14"/>
                    </a:lnTo>
                    <a:lnTo>
                      <a:pt x="127" y="14"/>
                    </a:lnTo>
                    <a:lnTo>
                      <a:pt x="129" y="14"/>
                    </a:lnTo>
                    <a:lnTo>
                      <a:pt x="131" y="14"/>
                    </a:lnTo>
                    <a:lnTo>
                      <a:pt x="133" y="14"/>
                    </a:lnTo>
                    <a:lnTo>
                      <a:pt x="135" y="14"/>
                    </a:lnTo>
                    <a:lnTo>
                      <a:pt x="137" y="14"/>
                    </a:lnTo>
                    <a:lnTo>
                      <a:pt x="139" y="14"/>
                    </a:lnTo>
                    <a:lnTo>
                      <a:pt x="141" y="13"/>
                    </a:lnTo>
                    <a:lnTo>
                      <a:pt x="142" y="13"/>
                    </a:lnTo>
                    <a:lnTo>
                      <a:pt x="144" y="13"/>
                    </a:lnTo>
                    <a:lnTo>
                      <a:pt x="151" y="13"/>
                    </a:lnTo>
                    <a:lnTo>
                      <a:pt x="157" y="13"/>
                    </a:lnTo>
                    <a:lnTo>
                      <a:pt x="163" y="12"/>
                    </a:lnTo>
                    <a:lnTo>
                      <a:pt x="169" y="12"/>
                    </a:lnTo>
                    <a:lnTo>
                      <a:pt x="175" y="11"/>
                    </a:lnTo>
                    <a:lnTo>
                      <a:pt x="180" y="11"/>
                    </a:lnTo>
                    <a:lnTo>
                      <a:pt x="185" y="10"/>
                    </a:lnTo>
                    <a:lnTo>
                      <a:pt x="190" y="10"/>
                    </a:lnTo>
                    <a:lnTo>
                      <a:pt x="195" y="9"/>
                    </a:lnTo>
                    <a:lnTo>
                      <a:pt x="199" y="8"/>
                    </a:lnTo>
                    <a:lnTo>
                      <a:pt x="203" y="8"/>
                    </a:lnTo>
                    <a:lnTo>
                      <a:pt x="207" y="7"/>
                    </a:lnTo>
                    <a:lnTo>
                      <a:pt x="210" y="6"/>
                    </a:lnTo>
                    <a:lnTo>
                      <a:pt x="213" y="5"/>
                    </a:lnTo>
                    <a:lnTo>
                      <a:pt x="216" y="4"/>
                    </a:lnTo>
                    <a:lnTo>
                      <a:pt x="218" y="3"/>
                    </a:lnTo>
                    <a:lnTo>
                      <a:pt x="219" y="3"/>
                    </a:lnTo>
                    <a:lnTo>
                      <a:pt x="220" y="2"/>
                    </a:lnTo>
                    <a:lnTo>
                      <a:pt x="221" y="2"/>
                    </a:lnTo>
                    <a:lnTo>
                      <a:pt x="222" y="2"/>
                    </a:lnTo>
                    <a:lnTo>
                      <a:pt x="223" y="1"/>
                    </a:lnTo>
                    <a:lnTo>
                      <a:pt x="224" y="1"/>
                    </a:lnTo>
                    <a:lnTo>
                      <a:pt x="225" y="0"/>
                    </a:lnTo>
                    <a:lnTo>
                      <a:pt x="226" y="0"/>
                    </a:lnTo>
                    <a:lnTo>
                      <a:pt x="226" y="7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94"/>
              <p:cNvSpPr>
                <a:spLocks/>
              </p:cNvSpPr>
              <p:nvPr/>
            </p:nvSpPr>
            <p:spPr bwMode="auto">
              <a:xfrm>
                <a:off x="3952" y="1840"/>
                <a:ext cx="48" cy="16"/>
              </a:xfrm>
              <a:custGeom>
                <a:avLst/>
                <a:gdLst>
                  <a:gd name="T0" fmla="*/ 25 w 48"/>
                  <a:gd name="T1" fmla="*/ 0 h 16"/>
                  <a:gd name="T2" fmla="*/ 48 w 48"/>
                  <a:gd name="T3" fmla="*/ 11 h 16"/>
                  <a:gd name="T4" fmla="*/ 12 w 48"/>
                  <a:gd name="T5" fmla="*/ 16 h 16"/>
                  <a:gd name="T6" fmla="*/ 0 w 48"/>
                  <a:gd name="T7" fmla="*/ 2 h 16"/>
                  <a:gd name="T8" fmla="*/ 25 w 4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6">
                    <a:moveTo>
                      <a:pt x="25" y="0"/>
                    </a:moveTo>
                    <a:lnTo>
                      <a:pt x="48" y="11"/>
                    </a:lnTo>
                    <a:lnTo>
                      <a:pt x="12" y="16"/>
                    </a:lnTo>
                    <a:lnTo>
                      <a:pt x="0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95"/>
              <p:cNvSpPr>
                <a:spLocks/>
              </p:cNvSpPr>
              <p:nvPr/>
            </p:nvSpPr>
            <p:spPr bwMode="auto">
              <a:xfrm>
                <a:off x="3956" y="1842"/>
                <a:ext cx="38" cy="12"/>
              </a:xfrm>
              <a:custGeom>
                <a:avLst/>
                <a:gdLst>
                  <a:gd name="T0" fmla="*/ 21 w 38"/>
                  <a:gd name="T1" fmla="*/ 0 h 12"/>
                  <a:gd name="T2" fmla="*/ 38 w 38"/>
                  <a:gd name="T3" fmla="*/ 9 h 12"/>
                  <a:gd name="T4" fmla="*/ 10 w 38"/>
                  <a:gd name="T5" fmla="*/ 12 h 12"/>
                  <a:gd name="T6" fmla="*/ 0 w 38"/>
                  <a:gd name="T7" fmla="*/ 1 h 12"/>
                  <a:gd name="T8" fmla="*/ 21 w 38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2">
                    <a:moveTo>
                      <a:pt x="21" y="0"/>
                    </a:moveTo>
                    <a:lnTo>
                      <a:pt x="38" y="9"/>
                    </a:lnTo>
                    <a:lnTo>
                      <a:pt x="10" y="12"/>
                    </a:lnTo>
                    <a:lnTo>
                      <a:pt x="0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96"/>
              <p:cNvSpPr>
                <a:spLocks/>
              </p:cNvSpPr>
              <p:nvPr/>
            </p:nvSpPr>
            <p:spPr bwMode="auto">
              <a:xfrm>
                <a:off x="3935" y="1756"/>
                <a:ext cx="8" cy="13"/>
              </a:xfrm>
              <a:custGeom>
                <a:avLst/>
                <a:gdLst>
                  <a:gd name="T0" fmla="*/ 2 w 8"/>
                  <a:gd name="T1" fmla="*/ 13 h 13"/>
                  <a:gd name="T2" fmla="*/ 1 w 8"/>
                  <a:gd name="T3" fmla="*/ 12 h 13"/>
                  <a:gd name="T4" fmla="*/ 0 w 8"/>
                  <a:gd name="T5" fmla="*/ 10 h 13"/>
                  <a:gd name="T6" fmla="*/ 1 w 8"/>
                  <a:gd name="T7" fmla="*/ 8 h 13"/>
                  <a:gd name="T8" fmla="*/ 1 w 8"/>
                  <a:gd name="T9" fmla="*/ 5 h 13"/>
                  <a:gd name="T10" fmla="*/ 2 w 8"/>
                  <a:gd name="T11" fmla="*/ 4 h 13"/>
                  <a:gd name="T12" fmla="*/ 3 w 8"/>
                  <a:gd name="T13" fmla="*/ 3 h 13"/>
                  <a:gd name="T14" fmla="*/ 3 w 8"/>
                  <a:gd name="T15" fmla="*/ 2 h 13"/>
                  <a:gd name="T16" fmla="*/ 4 w 8"/>
                  <a:gd name="T17" fmla="*/ 1 h 13"/>
                  <a:gd name="T18" fmla="*/ 5 w 8"/>
                  <a:gd name="T19" fmla="*/ 0 h 13"/>
                  <a:gd name="T20" fmla="*/ 6 w 8"/>
                  <a:gd name="T21" fmla="*/ 0 h 13"/>
                  <a:gd name="T22" fmla="*/ 6 w 8"/>
                  <a:gd name="T23" fmla="*/ 0 h 13"/>
                  <a:gd name="T24" fmla="*/ 7 w 8"/>
                  <a:gd name="T25" fmla="*/ 0 h 13"/>
                  <a:gd name="T26" fmla="*/ 8 w 8"/>
                  <a:gd name="T27" fmla="*/ 1 h 13"/>
                  <a:gd name="T28" fmla="*/ 8 w 8"/>
                  <a:gd name="T29" fmla="*/ 3 h 13"/>
                  <a:gd name="T30" fmla="*/ 8 w 8"/>
                  <a:gd name="T31" fmla="*/ 5 h 13"/>
                  <a:gd name="T32" fmla="*/ 8 w 8"/>
                  <a:gd name="T33" fmla="*/ 8 h 13"/>
                  <a:gd name="T34" fmla="*/ 7 w 8"/>
                  <a:gd name="T35" fmla="*/ 9 h 13"/>
                  <a:gd name="T36" fmla="*/ 6 w 8"/>
                  <a:gd name="T37" fmla="*/ 10 h 13"/>
                  <a:gd name="T38" fmla="*/ 5 w 8"/>
                  <a:gd name="T39" fmla="*/ 11 h 13"/>
                  <a:gd name="T40" fmla="*/ 5 w 8"/>
                  <a:gd name="T41" fmla="*/ 12 h 13"/>
                  <a:gd name="T42" fmla="*/ 4 w 8"/>
                  <a:gd name="T43" fmla="*/ 13 h 13"/>
                  <a:gd name="T44" fmla="*/ 3 w 8"/>
                  <a:gd name="T45" fmla="*/ 13 h 13"/>
                  <a:gd name="T46" fmla="*/ 3 w 8"/>
                  <a:gd name="T47" fmla="*/ 13 h 13"/>
                  <a:gd name="T48" fmla="*/ 2 w 8"/>
                  <a:gd name="T4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3">
                    <a:moveTo>
                      <a:pt x="2" y="13"/>
                    </a:moveTo>
                    <a:lnTo>
                      <a:pt x="1" y="12"/>
                    </a:lnTo>
                    <a:lnTo>
                      <a:pt x="0" y="10"/>
                    </a:lnTo>
                    <a:lnTo>
                      <a:pt x="1" y="8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6" y="10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97"/>
              <p:cNvSpPr>
                <a:spLocks/>
              </p:cNvSpPr>
              <p:nvPr/>
            </p:nvSpPr>
            <p:spPr bwMode="auto">
              <a:xfrm>
                <a:off x="3941" y="1786"/>
                <a:ext cx="25" cy="22"/>
              </a:xfrm>
              <a:custGeom>
                <a:avLst/>
                <a:gdLst>
                  <a:gd name="T0" fmla="*/ 0 w 25"/>
                  <a:gd name="T1" fmla="*/ 21 h 22"/>
                  <a:gd name="T2" fmla="*/ 0 w 25"/>
                  <a:gd name="T3" fmla="*/ 0 h 22"/>
                  <a:gd name="T4" fmla="*/ 25 w 25"/>
                  <a:gd name="T5" fmla="*/ 5 h 22"/>
                  <a:gd name="T6" fmla="*/ 25 w 25"/>
                  <a:gd name="T7" fmla="*/ 22 h 22"/>
                  <a:gd name="T8" fmla="*/ 0 w 25"/>
                  <a:gd name="T9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2">
                    <a:moveTo>
                      <a:pt x="0" y="21"/>
                    </a:moveTo>
                    <a:lnTo>
                      <a:pt x="0" y="0"/>
                    </a:lnTo>
                    <a:lnTo>
                      <a:pt x="25" y="5"/>
                    </a:lnTo>
                    <a:lnTo>
                      <a:pt x="25" y="2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Rectangle 298"/>
              <p:cNvSpPr>
                <a:spLocks noChangeArrowheads="1"/>
              </p:cNvSpPr>
              <p:nvPr/>
            </p:nvSpPr>
            <p:spPr bwMode="auto">
              <a:xfrm>
                <a:off x="3944" y="1790"/>
                <a:ext cx="19" cy="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99"/>
              <p:cNvSpPr>
                <a:spLocks/>
              </p:cNvSpPr>
              <p:nvPr/>
            </p:nvSpPr>
            <p:spPr bwMode="auto">
              <a:xfrm>
                <a:off x="3931" y="1753"/>
                <a:ext cx="50" cy="44"/>
              </a:xfrm>
              <a:custGeom>
                <a:avLst/>
                <a:gdLst>
                  <a:gd name="T0" fmla="*/ 8 w 50"/>
                  <a:gd name="T1" fmla="*/ 12 h 44"/>
                  <a:gd name="T2" fmla="*/ 8 w 50"/>
                  <a:gd name="T3" fmla="*/ 12 h 44"/>
                  <a:gd name="T4" fmla="*/ 9 w 50"/>
                  <a:gd name="T5" fmla="*/ 10 h 44"/>
                  <a:gd name="T6" fmla="*/ 11 w 50"/>
                  <a:gd name="T7" fmla="*/ 8 h 44"/>
                  <a:gd name="T8" fmla="*/ 13 w 50"/>
                  <a:gd name="T9" fmla="*/ 5 h 44"/>
                  <a:gd name="T10" fmla="*/ 16 w 50"/>
                  <a:gd name="T11" fmla="*/ 3 h 44"/>
                  <a:gd name="T12" fmla="*/ 18 w 50"/>
                  <a:gd name="T13" fmla="*/ 2 h 44"/>
                  <a:gd name="T14" fmla="*/ 21 w 50"/>
                  <a:gd name="T15" fmla="*/ 1 h 44"/>
                  <a:gd name="T16" fmla="*/ 25 w 50"/>
                  <a:gd name="T17" fmla="*/ 0 h 44"/>
                  <a:gd name="T18" fmla="*/ 28 w 50"/>
                  <a:gd name="T19" fmla="*/ 0 h 44"/>
                  <a:gd name="T20" fmla="*/ 32 w 50"/>
                  <a:gd name="T21" fmla="*/ 0 h 44"/>
                  <a:gd name="T22" fmla="*/ 36 w 50"/>
                  <a:gd name="T23" fmla="*/ 2 h 44"/>
                  <a:gd name="T24" fmla="*/ 40 w 50"/>
                  <a:gd name="T25" fmla="*/ 4 h 44"/>
                  <a:gd name="T26" fmla="*/ 43 w 50"/>
                  <a:gd name="T27" fmla="*/ 6 h 44"/>
                  <a:gd name="T28" fmla="*/ 46 w 50"/>
                  <a:gd name="T29" fmla="*/ 9 h 44"/>
                  <a:gd name="T30" fmla="*/ 48 w 50"/>
                  <a:gd name="T31" fmla="*/ 13 h 44"/>
                  <a:gd name="T32" fmla="*/ 49 w 50"/>
                  <a:gd name="T33" fmla="*/ 17 h 44"/>
                  <a:gd name="T34" fmla="*/ 50 w 50"/>
                  <a:gd name="T35" fmla="*/ 22 h 44"/>
                  <a:gd name="T36" fmla="*/ 49 w 50"/>
                  <a:gd name="T37" fmla="*/ 26 h 44"/>
                  <a:gd name="T38" fmla="*/ 48 w 50"/>
                  <a:gd name="T39" fmla="*/ 30 h 44"/>
                  <a:gd name="T40" fmla="*/ 46 w 50"/>
                  <a:gd name="T41" fmla="*/ 34 h 44"/>
                  <a:gd name="T42" fmla="*/ 43 w 50"/>
                  <a:gd name="T43" fmla="*/ 37 h 44"/>
                  <a:gd name="T44" fmla="*/ 40 w 50"/>
                  <a:gd name="T45" fmla="*/ 40 h 44"/>
                  <a:gd name="T46" fmla="*/ 37 w 50"/>
                  <a:gd name="T47" fmla="*/ 42 h 44"/>
                  <a:gd name="T48" fmla="*/ 33 w 50"/>
                  <a:gd name="T49" fmla="*/ 44 h 44"/>
                  <a:gd name="T50" fmla="*/ 28 w 50"/>
                  <a:gd name="T51" fmla="*/ 44 h 44"/>
                  <a:gd name="T52" fmla="*/ 24 w 50"/>
                  <a:gd name="T53" fmla="*/ 44 h 44"/>
                  <a:gd name="T54" fmla="*/ 21 w 50"/>
                  <a:gd name="T55" fmla="*/ 43 h 44"/>
                  <a:gd name="T56" fmla="*/ 18 w 50"/>
                  <a:gd name="T57" fmla="*/ 42 h 44"/>
                  <a:gd name="T58" fmla="*/ 16 w 50"/>
                  <a:gd name="T59" fmla="*/ 41 h 44"/>
                  <a:gd name="T60" fmla="*/ 13 w 50"/>
                  <a:gd name="T61" fmla="*/ 39 h 44"/>
                  <a:gd name="T62" fmla="*/ 11 w 50"/>
                  <a:gd name="T63" fmla="*/ 37 h 44"/>
                  <a:gd name="T64" fmla="*/ 9 w 50"/>
                  <a:gd name="T65" fmla="*/ 34 h 44"/>
                  <a:gd name="T66" fmla="*/ 8 w 50"/>
                  <a:gd name="T67" fmla="*/ 32 h 44"/>
                  <a:gd name="T68" fmla="*/ 7 w 50"/>
                  <a:gd name="T69" fmla="*/ 30 h 44"/>
                  <a:gd name="T70" fmla="*/ 7 w 50"/>
                  <a:gd name="T71" fmla="*/ 30 h 44"/>
                  <a:gd name="T72" fmla="*/ 5 w 50"/>
                  <a:gd name="T73" fmla="*/ 30 h 44"/>
                  <a:gd name="T74" fmla="*/ 3 w 50"/>
                  <a:gd name="T75" fmla="*/ 28 h 44"/>
                  <a:gd name="T76" fmla="*/ 1 w 50"/>
                  <a:gd name="T77" fmla="*/ 26 h 44"/>
                  <a:gd name="T78" fmla="*/ 0 w 50"/>
                  <a:gd name="T79" fmla="*/ 22 h 44"/>
                  <a:gd name="T80" fmla="*/ 0 w 50"/>
                  <a:gd name="T81" fmla="*/ 18 h 44"/>
                  <a:gd name="T82" fmla="*/ 2 w 50"/>
                  <a:gd name="T83" fmla="*/ 15 h 44"/>
                  <a:gd name="T84" fmla="*/ 4 w 50"/>
                  <a:gd name="T85" fmla="*/ 13 h 44"/>
                  <a:gd name="T86" fmla="*/ 7 w 50"/>
                  <a:gd name="T87" fmla="*/ 1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" h="44">
                    <a:moveTo>
                      <a:pt x="8" y="12"/>
                    </a:move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6" y="3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32" y="0"/>
                    </a:lnTo>
                    <a:lnTo>
                      <a:pt x="34" y="1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0" y="4"/>
                    </a:lnTo>
                    <a:lnTo>
                      <a:pt x="42" y="5"/>
                    </a:lnTo>
                    <a:lnTo>
                      <a:pt x="43" y="6"/>
                    </a:lnTo>
                    <a:lnTo>
                      <a:pt x="45" y="8"/>
                    </a:lnTo>
                    <a:lnTo>
                      <a:pt x="46" y="9"/>
                    </a:lnTo>
                    <a:lnTo>
                      <a:pt x="47" y="11"/>
                    </a:lnTo>
                    <a:lnTo>
                      <a:pt x="48" y="13"/>
                    </a:lnTo>
                    <a:lnTo>
                      <a:pt x="49" y="15"/>
                    </a:lnTo>
                    <a:lnTo>
                      <a:pt x="49" y="17"/>
                    </a:lnTo>
                    <a:lnTo>
                      <a:pt x="50" y="19"/>
                    </a:lnTo>
                    <a:lnTo>
                      <a:pt x="50" y="22"/>
                    </a:lnTo>
                    <a:lnTo>
                      <a:pt x="50" y="24"/>
                    </a:lnTo>
                    <a:lnTo>
                      <a:pt x="49" y="26"/>
                    </a:lnTo>
                    <a:lnTo>
                      <a:pt x="49" y="28"/>
                    </a:lnTo>
                    <a:lnTo>
                      <a:pt x="48" y="30"/>
                    </a:lnTo>
                    <a:lnTo>
                      <a:pt x="47" y="32"/>
                    </a:lnTo>
                    <a:lnTo>
                      <a:pt x="46" y="34"/>
                    </a:lnTo>
                    <a:lnTo>
                      <a:pt x="45" y="36"/>
                    </a:lnTo>
                    <a:lnTo>
                      <a:pt x="43" y="37"/>
                    </a:lnTo>
                    <a:lnTo>
                      <a:pt x="42" y="39"/>
                    </a:lnTo>
                    <a:lnTo>
                      <a:pt x="40" y="40"/>
                    </a:lnTo>
                    <a:lnTo>
                      <a:pt x="38" y="41"/>
                    </a:lnTo>
                    <a:lnTo>
                      <a:pt x="37" y="42"/>
                    </a:lnTo>
                    <a:lnTo>
                      <a:pt x="35" y="43"/>
                    </a:lnTo>
                    <a:lnTo>
                      <a:pt x="33" y="44"/>
                    </a:lnTo>
                    <a:lnTo>
                      <a:pt x="30" y="44"/>
                    </a:lnTo>
                    <a:lnTo>
                      <a:pt x="28" y="44"/>
                    </a:lnTo>
                    <a:lnTo>
                      <a:pt x="26" y="44"/>
                    </a:lnTo>
                    <a:lnTo>
                      <a:pt x="24" y="44"/>
                    </a:lnTo>
                    <a:lnTo>
                      <a:pt x="23" y="44"/>
                    </a:lnTo>
                    <a:lnTo>
                      <a:pt x="21" y="43"/>
                    </a:lnTo>
                    <a:lnTo>
                      <a:pt x="20" y="43"/>
                    </a:lnTo>
                    <a:lnTo>
                      <a:pt x="18" y="42"/>
                    </a:lnTo>
                    <a:lnTo>
                      <a:pt x="17" y="41"/>
                    </a:lnTo>
                    <a:lnTo>
                      <a:pt x="16" y="41"/>
                    </a:lnTo>
                    <a:lnTo>
                      <a:pt x="14" y="40"/>
                    </a:lnTo>
                    <a:lnTo>
                      <a:pt x="13" y="39"/>
                    </a:lnTo>
                    <a:lnTo>
                      <a:pt x="12" y="38"/>
                    </a:lnTo>
                    <a:lnTo>
                      <a:pt x="11" y="37"/>
                    </a:lnTo>
                    <a:lnTo>
                      <a:pt x="10" y="35"/>
                    </a:lnTo>
                    <a:lnTo>
                      <a:pt x="9" y="34"/>
                    </a:lnTo>
                    <a:lnTo>
                      <a:pt x="8" y="33"/>
                    </a:lnTo>
                    <a:lnTo>
                      <a:pt x="8" y="32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5" y="30"/>
                    </a:lnTo>
                    <a:lnTo>
                      <a:pt x="4" y="29"/>
                    </a:lnTo>
                    <a:lnTo>
                      <a:pt x="3" y="28"/>
                    </a:lnTo>
                    <a:lnTo>
                      <a:pt x="2" y="27"/>
                    </a:lnTo>
                    <a:lnTo>
                      <a:pt x="1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7"/>
                    </a:lnTo>
                    <a:lnTo>
                      <a:pt x="2" y="15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300"/>
              <p:cNvSpPr>
                <a:spLocks/>
              </p:cNvSpPr>
              <p:nvPr/>
            </p:nvSpPr>
            <p:spPr bwMode="auto">
              <a:xfrm>
                <a:off x="3934" y="1756"/>
                <a:ext cx="43" cy="38"/>
              </a:xfrm>
              <a:custGeom>
                <a:avLst/>
                <a:gdLst>
                  <a:gd name="T0" fmla="*/ 5 w 43"/>
                  <a:gd name="T1" fmla="*/ 13 h 38"/>
                  <a:gd name="T2" fmla="*/ 6 w 43"/>
                  <a:gd name="T3" fmla="*/ 14 h 38"/>
                  <a:gd name="T4" fmla="*/ 7 w 43"/>
                  <a:gd name="T5" fmla="*/ 13 h 38"/>
                  <a:gd name="T6" fmla="*/ 9 w 43"/>
                  <a:gd name="T7" fmla="*/ 10 h 38"/>
                  <a:gd name="T8" fmla="*/ 11 w 43"/>
                  <a:gd name="T9" fmla="*/ 7 h 38"/>
                  <a:gd name="T10" fmla="*/ 13 w 43"/>
                  <a:gd name="T11" fmla="*/ 5 h 38"/>
                  <a:gd name="T12" fmla="*/ 15 w 43"/>
                  <a:gd name="T13" fmla="*/ 3 h 38"/>
                  <a:gd name="T14" fmla="*/ 18 w 43"/>
                  <a:gd name="T15" fmla="*/ 2 h 38"/>
                  <a:gd name="T16" fmla="*/ 21 w 43"/>
                  <a:gd name="T17" fmla="*/ 1 h 38"/>
                  <a:gd name="T18" fmla="*/ 25 w 43"/>
                  <a:gd name="T19" fmla="*/ 0 h 38"/>
                  <a:gd name="T20" fmla="*/ 30 w 43"/>
                  <a:gd name="T21" fmla="*/ 1 h 38"/>
                  <a:gd name="T22" fmla="*/ 37 w 43"/>
                  <a:gd name="T23" fmla="*/ 5 h 38"/>
                  <a:gd name="T24" fmla="*/ 41 w 43"/>
                  <a:gd name="T25" fmla="*/ 10 h 38"/>
                  <a:gd name="T26" fmla="*/ 43 w 43"/>
                  <a:gd name="T27" fmla="*/ 17 h 38"/>
                  <a:gd name="T28" fmla="*/ 43 w 43"/>
                  <a:gd name="T29" fmla="*/ 23 h 38"/>
                  <a:gd name="T30" fmla="*/ 42 w 43"/>
                  <a:gd name="T31" fmla="*/ 26 h 38"/>
                  <a:gd name="T32" fmla="*/ 40 w 43"/>
                  <a:gd name="T33" fmla="*/ 29 h 38"/>
                  <a:gd name="T34" fmla="*/ 38 w 43"/>
                  <a:gd name="T35" fmla="*/ 32 h 38"/>
                  <a:gd name="T36" fmla="*/ 35 w 43"/>
                  <a:gd name="T37" fmla="*/ 34 h 38"/>
                  <a:gd name="T38" fmla="*/ 32 w 43"/>
                  <a:gd name="T39" fmla="*/ 36 h 38"/>
                  <a:gd name="T40" fmla="*/ 29 w 43"/>
                  <a:gd name="T41" fmla="*/ 37 h 38"/>
                  <a:gd name="T42" fmla="*/ 25 w 43"/>
                  <a:gd name="T43" fmla="*/ 38 h 38"/>
                  <a:gd name="T44" fmla="*/ 20 w 43"/>
                  <a:gd name="T45" fmla="*/ 37 h 38"/>
                  <a:gd name="T46" fmla="*/ 15 w 43"/>
                  <a:gd name="T47" fmla="*/ 35 h 38"/>
                  <a:gd name="T48" fmla="*/ 10 w 43"/>
                  <a:gd name="T49" fmla="*/ 31 h 38"/>
                  <a:gd name="T50" fmla="*/ 7 w 43"/>
                  <a:gd name="T51" fmla="*/ 25 h 38"/>
                  <a:gd name="T52" fmla="*/ 6 w 43"/>
                  <a:gd name="T53" fmla="*/ 23 h 38"/>
                  <a:gd name="T54" fmla="*/ 4 w 43"/>
                  <a:gd name="T55" fmla="*/ 24 h 38"/>
                  <a:gd name="T56" fmla="*/ 3 w 43"/>
                  <a:gd name="T57" fmla="*/ 23 h 38"/>
                  <a:gd name="T58" fmla="*/ 1 w 43"/>
                  <a:gd name="T59" fmla="*/ 23 h 38"/>
                  <a:gd name="T60" fmla="*/ 0 w 43"/>
                  <a:gd name="T61" fmla="*/ 21 h 38"/>
                  <a:gd name="T62" fmla="*/ 0 w 43"/>
                  <a:gd name="T63" fmla="*/ 19 h 38"/>
                  <a:gd name="T64" fmla="*/ 0 w 43"/>
                  <a:gd name="T65" fmla="*/ 17 h 38"/>
                  <a:gd name="T66" fmla="*/ 1 w 43"/>
                  <a:gd name="T67" fmla="*/ 15 h 38"/>
                  <a:gd name="T68" fmla="*/ 2 w 43"/>
                  <a:gd name="T69" fmla="*/ 14 h 38"/>
                  <a:gd name="T70" fmla="*/ 4 w 43"/>
                  <a:gd name="T71" fmla="*/ 1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3" h="38">
                    <a:moveTo>
                      <a:pt x="4" y="13"/>
                    </a:moveTo>
                    <a:lnTo>
                      <a:pt x="5" y="13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3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30" y="1"/>
                    </a:lnTo>
                    <a:lnTo>
                      <a:pt x="33" y="3"/>
                    </a:lnTo>
                    <a:lnTo>
                      <a:pt x="37" y="5"/>
                    </a:lnTo>
                    <a:lnTo>
                      <a:pt x="39" y="7"/>
                    </a:lnTo>
                    <a:lnTo>
                      <a:pt x="41" y="10"/>
                    </a:lnTo>
                    <a:lnTo>
                      <a:pt x="42" y="13"/>
                    </a:lnTo>
                    <a:lnTo>
                      <a:pt x="43" y="17"/>
                    </a:lnTo>
                    <a:lnTo>
                      <a:pt x="43" y="21"/>
                    </a:lnTo>
                    <a:lnTo>
                      <a:pt x="43" y="23"/>
                    </a:lnTo>
                    <a:lnTo>
                      <a:pt x="43" y="24"/>
                    </a:lnTo>
                    <a:lnTo>
                      <a:pt x="42" y="26"/>
                    </a:lnTo>
                    <a:lnTo>
                      <a:pt x="41" y="28"/>
                    </a:lnTo>
                    <a:lnTo>
                      <a:pt x="40" y="29"/>
                    </a:lnTo>
                    <a:lnTo>
                      <a:pt x="39" y="31"/>
                    </a:lnTo>
                    <a:lnTo>
                      <a:pt x="38" y="32"/>
                    </a:lnTo>
                    <a:lnTo>
                      <a:pt x="37" y="33"/>
                    </a:lnTo>
                    <a:lnTo>
                      <a:pt x="35" y="34"/>
                    </a:lnTo>
                    <a:lnTo>
                      <a:pt x="34" y="35"/>
                    </a:lnTo>
                    <a:lnTo>
                      <a:pt x="32" y="36"/>
                    </a:lnTo>
                    <a:lnTo>
                      <a:pt x="31" y="37"/>
                    </a:lnTo>
                    <a:lnTo>
                      <a:pt x="29" y="37"/>
                    </a:lnTo>
                    <a:lnTo>
                      <a:pt x="27" y="38"/>
                    </a:lnTo>
                    <a:lnTo>
                      <a:pt x="25" y="38"/>
                    </a:lnTo>
                    <a:lnTo>
                      <a:pt x="23" y="38"/>
                    </a:lnTo>
                    <a:lnTo>
                      <a:pt x="20" y="37"/>
                    </a:lnTo>
                    <a:lnTo>
                      <a:pt x="17" y="36"/>
                    </a:lnTo>
                    <a:lnTo>
                      <a:pt x="15" y="35"/>
                    </a:lnTo>
                    <a:lnTo>
                      <a:pt x="12" y="33"/>
                    </a:lnTo>
                    <a:lnTo>
                      <a:pt x="10" y="31"/>
                    </a:lnTo>
                    <a:lnTo>
                      <a:pt x="9" y="28"/>
                    </a:lnTo>
                    <a:lnTo>
                      <a:pt x="7" y="25"/>
                    </a:lnTo>
                    <a:lnTo>
                      <a:pt x="6" y="22"/>
                    </a:lnTo>
                    <a:lnTo>
                      <a:pt x="6" y="23"/>
                    </a:lnTo>
                    <a:lnTo>
                      <a:pt x="5" y="23"/>
                    </a:lnTo>
                    <a:lnTo>
                      <a:pt x="4" y="24"/>
                    </a:lnTo>
                    <a:lnTo>
                      <a:pt x="3" y="24"/>
                    </a:lnTo>
                    <a:lnTo>
                      <a:pt x="3" y="23"/>
                    </a:lnTo>
                    <a:lnTo>
                      <a:pt x="2" y="23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301"/>
              <p:cNvSpPr>
                <a:spLocks/>
              </p:cNvSpPr>
              <p:nvPr/>
            </p:nvSpPr>
            <p:spPr bwMode="auto">
              <a:xfrm>
                <a:off x="3949" y="1782"/>
                <a:ext cx="18" cy="7"/>
              </a:xfrm>
              <a:custGeom>
                <a:avLst/>
                <a:gdLst>
                  <a:gd name="T0" fmla="*/ 18 w 18"/>
                  <a:gd name="T1" fmla="*/ 1 h 7"/>
                  <a:gd name="T2" fmla="*/ 17 w 18"/>
                  <a:gd name="T3" fmla="*/ 2 h 7"/>
                  <a:gd name="T4" fmla="*/ 17 w 18"/>
                  <a:gd name="T5" fmla="*/ 2 h 7"/>
                  <a:gd name="T6" fmla="*/ 17 w 18"/>
                  <a:gd name="T7" fmla="*/ 3 h 7"/>
                  <a:gd name="T8" fmla="*/ 17 w 18"/>
                  <a:gd name="T9" fmla="*/ 4 h 7"/>
                  <a:gd name="T10" fmla="*/ 16 w 18"/>
                  <a:gd name="T11" fmla="*/ 4 h 7"/>
                  <a:gd name="T12" fmla="*/ 16 w 18"/>
                  <a:gd name="T13" fmla="*/ 5 h 7"/>
                  <a:gd name="T14" fmla="*/ 15 w 18"/>
                  <a:gd name="T15" fmla="*/ 5 h 7"/>
                  <a:gd name="T16" fmla="*/ 14 w 18"/>
                  <a:gd name="T17" fmla="*/ 6 h 7"/>
                  <a:gd name="T18" fmla="*/ 13 w 18"/>
                  <a:gd name="T19" fmla="*/ 6 h 7"/>
                  <a:gd name="T20" fmla="*/ 12 w 18"/>
                  <a:gd name="T21" fmla="*/ 7 h 7"/>
                  <a:gd name="T22" fmla="*/ 11 w 18"/>
                  <a:gd name="T23" fmla="*/ 7 h 7"/>
                  <a:gd name="T24" fmla="*/ 10 w 18"/>
                  <a:gd name="T25" fmla="*/ 7 h 7"/>
                  <a:gd name="T26" fmla="*/ 8 w 18"/>
                  <a:gd name="T27" fmla="*/ 7 h 7"/>
                  <a:gd name="T28" fmla="*/ 8 w 18"/>
                  <a:gd name="T29" fmla="*/ 6 h 7"/>
                  <a:gd name="T30" fmla="*/ 7 w 18"/>
                  <a:gd name="T31" fmla="*/ 6 h 7"/>
                  <a:gd name="T32" fmla="*/ 7 w 18"/>
                  <a:gd name="T33" fmla="*/ 6 h 7"/>
                  <a:gd name="T34" fmla="*/ 0 w 18"/>
                  <a:gd name="T35" fmla="*/ 0 h 7"/>
                  <a:gd name="T36" fmla="*/ 18 w 18"/>
                  <a:gd name="T3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7">
                    <a:moveTo>
                      <a:pt x="18" y="1"/>
                    </a:moveTo>
                    <a:lnTo>
                      <a:pt x="17" y="2"/>
                    </a:lnTo>
                    <a:lnTo>
                      <a:pt x="17" y="2"/>
                    </a:lnTo>
                    <a:lnTo>
                      <a:pt x="17" y="3"/>
                    </a:lnTo>
                    <a:lnTo>
                      <a:pt x="17" y="4"/>
                    </a:lnTo>
                    <a:lnTo>
                      <a:pt x="16" y="4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4" y="6"/>
                    </a:lnTo>
                    <a:lnTo>
                      <a:pt x="13" y="6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10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0" y="0"/>
                    </a:lnTo>
                    <a:lnTo>
                      <a:pt x="1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302"/>
              <p:cNvSpPr>
                <a:spLocks/>
              </p:cNvSpPr>
              <p:nvPr/>
            </p:nvSpPr>
            <p:spPr bwMode="auto">
              <a:xfrm>
                <a:off x="3954" y="1784"/>
                <a:ext cx="10" cy="2"/>
              </a:xfrm>
              <a:custGeom>
                <a:avLst/>
                <a:gdLst>
                  <a:gd name="T0" fmla="*/ 10 w 10"/>
                  <a:gd name="T1" fmla="*/ 0 h 2"/>
                  <a:gd name="T2" fmla="*/ 9 w 10"/>
                  <a:gd name="T3" fmla="*/ 2 h 2"/>
                  <a:gd name="T4" fmla="*/ 2 w 10"/>
                  <a:gd name="T5" fmla="*/ 2 h 2"/>
                  <a:gd name="T6" fmla="*/ 0 w 10"/>
                  <a:gd name="T7" fmla="*/ 0 h 2"/>
                  <a:gd name="T8" fmla="*/ 10 w 10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10" y="0"/>
                    </a:moveTo>
                    <a:lnTo>
                      <a:pt x="9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303"/>
              <p:cNvSpPr>
                <a:spLocks/>
              </p:cNvSpPr>
              <p:nvPr/>
            </p:nvSpPr>
            <p:spPr bwMode="auto">
              <a:xfrm>
                <a:off x="3939" y="1747"/>
                <a:ext cx="40" cy="13"/>
              </a:xfrm>
              <a:custGeom>
                <a:avLst/>
                <a:gdLst>
                  <a:gd name="T0" fmla="*/ 5 w 40"/>
                  <a:gd name="T1" fmla="*/ 3 h 13"/>
                  <a:gd name="T2" fmla="*/ 6 w 40"/>
                  <a:gd name="T3" fmla="*/ 3 h 13"/>
                  <a:gd name="T4" fmla="*/ 7 w 40"/>
                  <a:gd name="T5" fmla="*/ 3 h 13"/>
                  <a:gd name="T6" fmla="*/ 8 w 40"/>
                  <a:gd name="T7" fmla="*/ 3 h 13"/>
                  <a:gd name="T8" fmla="*/ 9 w 40"/>
                  <a:gd name="T9" fmla="*/ 2 h 13"/>
                  <a:gd name="T10" fmla="*/ 10 w 40"/>
                  <a:gd name="T11" fmla="*/ 2 h 13"/>
                  <a:gd name="T12" fmla="*/ 12 w 40"/>
                  <a:gd name="T13" fmla="*/ 1 h 13"/>
                  <a:gd name="T14" fmla="*/ 14 w 40"/>
                  <a:gd name="T15" fmla="*/ 1 h 13"/>
                  <a:gd name="T16" fmla="*/ 15 w 40"/>
                  <a:gd name="T17" fmla="*/ 1 h 13"/>
                  <a:gd name="T18" fmla="*/ 16 w 40"/>
                  <a:gd name="T19" fmla="*/ 1 h 13"/>
                  <a:gd name="T20" fmla="*/ 17 w 40"/>
                  <a:gd name="T21" fmla="*/ 1 h 13"/>
                  <a:gd name="T22" fmla="*/ 18 w 40"/>
                  <a:gd name="T23" fmla="*/ 0 h 13"/>
                  <a:gd name="T24" fmla="*/ 20 w 40"/>
                  <a:gd name="T25" fmla="*/ 0 h 13"/>
                  <a:gd name="T26" fmla="*/ 21 w 40"/>
                  <a:gd name="T27" fmla="*/ 0 h 13"/>
                  <a:gd name="T28" fmla="*/ 23 w 40"/>
                  <a:gd name="T29" fmla="*/ 0 h 13"/>
                  <a:gd name="T30" fmla="*/ 25 w 40"/>
                  <a:gd name="T31" fmla="*/ 1 h 13"/>
                  <a:gd name="T32" fmla="*/ 27 w 40"/>
                  <a:gd name="T33" fmla="*/ 2 h 13"/>
                  <a:gd name="T34" fmla="*/ 28 w 40"/>
                  <a:gd name="T35" fmla="*/ 3 h 13"/>
                  <a:gd name="T36" fmla="*/ 30 w 40"/>
                  <a:gd name="T37" fmla="*/ 3 h 13"/>
                  <a:gd name="T38" fmla="*/ 31 w 40"/>
                  <a:gd name="T39" fmla="*/ 3 h 13"/>
                  <a:gd name="T40" fmla="*/ 34 w 40"/>
                  <a:gd name="T41" fmla="*/ 4 h 13"/>
                  <a:gd name="T42" fmla="*/ 37 w 40"/>
                  <a:gd name="T43" fmla="*/ 5 h 13"/>
                  <a:gd name="T44" fmla="*/ 39 w 40"/>
                  <a:gd name="T45" fmla="*/ 6 h 13"/>
                  <a:gd name="T46" fmla="*/ 40 w 40"/>
                  <a:gd name="T47" fmla="*/ 8 h 13"/>
                  <a:gd name="T48" fmla="*/ 40 w 40"/>
                  <a:gd name="T49" fmla="*/ 10 h 13"/>
                  <a:gd name="T50" fmla="*/ 38 w 40"/>
                  <a:gd name="T51" fmla="*/ 11 h 13"/>
                  <a:gd name="T52" fmla="*/ 36 w 40"/>
                  <a:gd name="T53" fmla="*/ 13 h 13"/>
                  <a:gd name="T54" fmla="*/ 33 w 40"/>
                  <a:gd name="T55" fmla="*/ 13 h 13"/>
                  <a:gd name="T56" fmla="*/ 30 w 40"/>
                  <a:gd name="T57" fmla="*/ 13 h 13"/>
                  <a:gd name="T58" fmla="*/ 29 w 40"/>
                  <a:gd name="T59" fmla="*/ 13 h 13"/>
                  <a:gd name="T60" fmla="*/ 27 w 40"/>
                  <a:gd name="T61" fmla="*/ 12 h 13"/>
                  <a:gd name="T62" fmla="*/ 26 w 40"/>
                  <a:gd name="T63" fmla="*/ 12 h 13"/>
                  <a:gd name="T64" fmla="*/ 25 w 40"/>
                  <a:gd name="T65" fmla="*/ 11 h 13"/>
                  <a:gd name="T66" fmla="*/ 24 w 40"/>
                  <a:gd name="T67" fmla="*/ 12 h 13"/>
                  <a:gd name="T68" fmla="*/ 23 w 40"/>
                  <a:gd name="T69" fmla="*/ 12 h 13"/>
                  <a:gd name="T70" fmla="*/ 21 w 40"/>
                  <a:gd name="T71" fmla="*/ 12 h 13"/>
                  <a:gd name="T72" fmla="*/ 20 w 40"/>
                  <a:gd name="T73" fmla="*/ 12 h 13"/>
                  <a:gd name="T74" fmla="*/ 18 w 40"/>
                  <a:gd name="T75" fmla="*/ 11 h 13"/>
                  <a:gd name="T76" fmla="*/ 17 w 40"/>
                  <a:gd name="T77" fmla="*/ 11 h 13"/>
                  <a:gd name="T78" fmla="*/ 16 w 40"/>
                  <a:gd name="T79" fmla="*/ 10 h 13"/>
                  <a:gd name="T80" fmla="*/ 15 w 40"/>
                  <a:gd name="T81" fmla="*/ 10 h 13"/>
                  <a:gd name="T82" fmla="*/ 14 w 40"/>
                  <a:gd name="T83" fmla="*/ 10 h 13"/>
                  <a:gd name="T84" fmla="*/ 13 w 40"/>
                  <a:gd name="T85" fmla="*/ 10 h 13"/>
                  <a:gd name="T86" fmla="*/ 11 w 40"/>
                  <a:gd name="T87" fmla="*/ 9 h 13"/>
                  <a:gd name="T88" fmla="*/ 10 w 40"/>
                  <a:gd name="T89" fmla="*/ 10 h 13"/>
                  <a:gd name="T90" fmla="*/ 9 w 40"/>
                  <a:gd name="T91" fmla="*/ 11 h 13"/>
                  <a:gd name="T92" fmla="*/ 6 w 40"/>
                  <a:gd name="T93" fmla="*/ 12 h 13"/>
                  <a:gd name="T94" fmla="*/ 4 w 40"/>
                  <a:gd name="T95" fmla="*/ 12 h 13"/>
                  <a:gd name="T96" fmla="*/ 2 w 40"/>
                  <a:gd name="T97" fmla="*/ 12 h 13"/>
                  <a:gd name="T98" fmla="*/ 1 w 40"/>
                  <a:gd name="T99" fmla="*/ 11 h 13"/>
                  <a:gd name="T100" fmla="*/ 0 w 40"/>
                  <a:gd name="T101" fmla="*/ 9 h 13"/>
                  <a:gd name="T102" fmla="*/ 0 w 40"/>
                  <a:gd name="T103" fmla="*/ 7 h 13"/>
                  <a:gd name="T104" fmla="*/ 1 w 40"/>
                  <a:gd name="T105" fmla="*/ 6 h 13"/>
                  <a:gd name="T106" fmla="*/ 3 w 40"/>
                  <a:gd name="T107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0" h="13">
                    <a:moveTo>
                      <a:pt x="4" y="4"/>
                    </a:move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8" y="3"/>
                    </a:lnTo>
                    <a:lnTo>
                      <a:pt x="29" y="4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4" y="4"/>
                    </a:lnTo>
                    <a:lnTo>
                      <a:pt x="35" y="4"/>
                    </a:lnTo>
                    <a:lnTo>
                      <a:pt x="37" y="5"/>
                    </a:lnTo>
                    <a:lnTo>
                      <a:pt x="38" y="5"/>
                    </a:lnTo>
                    <a:lnTo>
                      <a:pt x="39" y="6"/>
                    </a:lnTo>
                    <a:lnTo>
                      <a:pt x="40" y="7"/>
                    </a:lnTo>
                    <a:lnTo>
                      <a:pt x="40" y="8"/>
                    </a:lnTo>
                    <a:lnTo>
                      <a:pt x="40" y="9"/>
                    </a:lnTo>
                    <a:lnTo>
                      <a:pt x="40" y="10"/>
                    </a:lnTo>
                    <a:lnTo>
                      <a:pt x="39" y="11"/>
                    </a:lnTo>
                    <a:lnTo>
                      <a:pt x="38" y="11"/>
                    </a:lnTo>
                    <a:lnTo>
                      <a:pt x="37" y="12"/>
                    </a:lnTo>
                    <a:lnTo>
                      <a:pt x="36" y="13"/>
                    </a:lnTo>
                    <a:lnTo>
                      <a:pt x="35" y="13"/>
                    </a:lnTo>
                    <a:lnTo>
                      <a:pt x="33" y="13"/>
                    </a:lnTo>
                    <a:lnTo>
                      <a:pt x="31" y="13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29" y="13"/>
                    </a:lnTo>
                    <a:lnTo>
                      <a:pt x="28" y="12"/>
                    </a:lnTo>
                    <a:lnTo>
                      <a:pt x="27" y="12"/>
                    </a:lnTo>
                    <a:lnTo>
                      <a:pt x="27" y="12"/>
                    </a:lnTo>
                    <a:lnTo>
                      <a:pt x="26" y="12"/>
                    </a:lnTo>
                    <a:lnTo>
                      <a:pt x="26" y="11"/>
                    </a:lnTo>
                    <a:lnTo>
                      <a:pt x="25" y="11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20" y="12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7" y="11"/>
                    </a:lnTo>
                    <a:lnTo>
                      <a:pt x="16" y="11"/>
                    </a:lnTo>
                    <a:lnTo>
                      <a:pt x="16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12" y="10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0" y="10"/>
                    </a:lnTo>
                    <a:lnTo>
                      <a:pt x="9" y="10"/>
                    </a:lnTo>
                    <a:lnTo>
                      <a:pt x="9" y="11"/>
                    </a:lnTo>
                    <a:lnTo>
                      <a:pt x="8" y="11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304"/>
              <p:cNvSpPr>
                <a:spLocks/>
              </p:cNvSpPr>
              <p:nvPr/>
            </p:nvSpPr>
            <p:spPr bwMode="auto">
              <a:xfrm>
                <a:off x="3976" y="1841"/>
                <a:ext cx="52" cy="15"/>
              </a:xfrm>
              <a:custGeom>
                <a:avLst/>
                <a:gdLst>
                  <a:gd name="T0" fmla="*/ 23 w 52"/>
                  <a:gd name="T1" fmla="*/ 0 h 15"/>
                  <a:gd name="T2" fmla="*/ 52 w 52"/>
                  <a:gd name="T3" fmla="*/ 10 h 15"/>
                  <a:gd name="T4" fmla="*/ 16 w 52"/>
                  <a:gd name="T5" fmla="*/ 15 h 15"/>
                  <a:gd name="T6" fmla="*/ 0 w 52"/>
                  <a:gd name="T7" fmla="*/ 3 h 15"/>
                  <a:gd name="T8" fmla="*/ 23 w 52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15">
                    <a:moveTo>
                      <a:pt x="23" y="0"/>
                    </a:moveTo>
                    <a:lnTo>
                      <a:pt x="52" y="10"/>
                    </a:lnTo>
                    <a:lnTo>
                      <a:pt x="16" y="15"/>
                    </a:lnTo>
                    <a:lnTo>
                      <a:pt x="0" y="3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305"/>
              <p:cNvSpPr>
                <a:spLocks/>
              </p:cNvSpPr>
              <p:nvPr/>
            </p:nvSpPr>
            <p:spPr bwMode="auto">
              <a:xfrm>
                <a:off x="3980" y="1843"/>
                <a:ext cx="41" cy="11"/>
              </a:xfrm>
              <a:custGeom>
                <a:avLst/>
                <a:gdLst>
                  <a:gd name="T0" fmla="*/ 19 w 41"/>
                  <a:gd name="T1" fmla="*/ 0 h 11"/>
                  <a:gd name="T2" fmla="*/ 41 w 41"/>
                  <a:gd name="T3" fmla="*/ 7 h 11"/>
                  <a:gd name="T4" fmla="*/ 13 w 41"/>
                  <a:gd name="T5" fmla="*/ 11 h 11"/>
                  <a:gd name="T6" fmla="*/ 0 w 41"/>
                  <a:gd name="T7" fmla="*/ 2 h 11"/>
                  <a:gd name="T8" fmla="*/ 19 w 41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1">
                    <a:moveTo>
                      <a:pt x="19" y="0"/>
                    </a:moveTo>
                    <a:lnTo>
                      <a:pt x="41" y="7"/>
                    </a:lnTo>
                    <a:lnTo>
                      <a:pt x="13" y="11"/>
                    </a:lnTo>
                    <a:lnTo>
                      <a:pt x="0" y="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306"/>
              <p:cNvSpPr>
                <a:spLocks/>
              </p:cNvSpPr>
              <p:nvPr/>
            </p:nvSpPr>
            <p:spPr bwMode="auto">
              <a:xfrm>
                <a:off x="3918" y="1798"/>
                <a:ext cx="85" cy="51"/>
              </a:xfrm>
              <a:custGeom>
                <a:avLst/>
                <a:gdLst>
                  <a:gd name="T0" fmla="*/ 6 w 85"/>
                  <a:gd name="T1" fmla="*/ 8 h 51"/>
                  <a:gd name="T2" fmla="*/ 8 w 85"/>
                  <a:gd name="T3" fmla="*/ 5 h 51"/>
                  <a:gd name="T4" fmla="*/ 11 w 85"/>
                  <a:gd name="T5" fmla="*/ 3 h 51"/>
                  <a:gd name="T6" fmla="*/ 14 w 85"/>
                  <a:gd name="T7" fmla="*/ 2 h 51"/>
                  <a:gd name="T8" fmla="*/ 15 w 85"/>
                  <a:gd name="T9" fmla="*/ 1 h 51"/>
                  <a:gd name="T10" fmla="*/ 17 w 85"/>
                  <a:gd name="T11" fmla="*/ 1 h 51"/>
                  <a:gd name="T12" fmla="*/ 20 w 85"/>
                  <a:gd name="T13" fmla="*/ 1 h 51"/>
                  <a:gd name="T14" fmla="*/ 22 w 85"/>
                  <a:gd name="T15" fmla="*/ 0 h 51"/>
                  <a:gd name="T16" fmla="*/ 23 w 85"/>
                  <a:gd name="T17" fmla="*/ 0 h 51"/>
                  <a:gd name="T18" fmla="*/ 25 w 85"/>
                  <a:gd name="T19" fmla="*/ 0 h 51"/>
                  <a:gd name="T20" fmla="*/ 28 w 85"/>
                  <a:gd name="T21" fmla="*/ 0 h 51"/>
                  <a:gd name="T22" fmla="*/ 32 w 85"/>
                  <a:gd name="T23" fmla="*/ 0 h 51"/>
                  <a:gd name="T24" fmla="*/ 37 w 85"/>
                  <a:gd name="T25" fmla="*/ 0 h 51"/>
                  <a:gd name="T26" fmla="*/ 41 w 85"/>
                  <a:gd name="T27" fmla="*/ 0 h 51"/>
                  <a:gd name="T28" fmla="*/ 44 w 85"/>
                  <a:gd name="T29" fmla="*/ 0 h 51"/>
                  <a:gd name="T30" fmla="*/ 46 w 85"/>
                  <a:gd name="T31" fmla="*/ 0 h 51"/>
                  <a:gd name="T32" fmla="*/ 47 w 85"/>
                  <a:gd name="T33" fmla="*/ 0 h 51"/>
                  <a:gd name="T34" fmla="*/ 49 w 85"/>
                  <a:gd name="T35" fmla="*/ 0 h 51"/>
                  <a:gd name="T36" fmla="*/ 52 w 85"/>
                  <a:gd name="T37" fmla="*/ 1 h 51"/>
                  <a:gd name="T38" fmla="*/ 55 w 85"/>
                  <a:gd name="T39" fmla="*/ 2 h 51"/>
                  <a:gd name="T40" fmla="*/ 57 w 85"/>
                  <a:gd name="T41" fmla="*/ 3 h 51"/>
                  <a:gd name="T42" fmla="*/ 59 w 85"/>
                  <a:gd name="T43" fmla="*/ 4 h 51"/>
                  <a:gd name="T44" fmla="*/ 61 w 85"/>
                  <a:gd name="T45" fmla="*/ 6 h 51"/>
                  <a:gd name="T46" fmla="*/ 62 w 85"/>
                  <a:gd name="T47" fmla="*/ 7 h 51"/>
                  <a:gd name="T48" fmla="*/ 63 w 85"/>
                  <a:gd name="T49" fmla="*/ 9 h 51"/>
                  <a:gd name="T50" fmla="*/ 68 w 85"/>
                  <a:gd name="T51" fmla="*/ 16 h 51"/>
                  <a:gd name="T52" fmla="*/ 72 w 85"/>
                  <a:gd name="T53" fmla="*/ 24 h 51"/>
                  <a:gd name="T54" fmla="*/ 76 w 85"/>
                  <a:gd name="T55" fmla="*/ 32 h 51"/>
                  <a:gd name="T56" fmla="*/ 85 w 85"/>
                  <a:gd name="T57" fmla="*/ 46 h 51"/>
                  <a:gd name="T58" fmla="*/ 74 w 85"/>
                  <a:gd name="T59" fmla="*/ 47 h 51"/>
                  <a:gd name="T60" fmla="*/ 74 w 85"/>
                  <a:gd name="T61" fmla="*/ 49 h 51"/>
                  <a:gd name="T62" fmla="*/ 72 w 85"/>
                  <a:gd name="T63" fmla="*/ 51 h 51"/>
                  <a:gd name="T64" fmla="*/ 71 w 85"/>
                  <a:gd name="T65" fmla="*/ 51 h 51"/>
                  <a:gd name="T66" fmla="*/ 70 w 85"/>
                  <a:gd name="T67" fmla="*/ 50 h 51"/>
                  <a:gd name="T68" fmla="*/ 69 w 85"/>
                  <a:gd name="T69" fmla="*/ 47 h 51"/>
                  <a:gd name="T70" fmla="*/ 68 w 85"/>
                  <a:gd name="T71" fmla="*/ 39 h 51"/>
                  <a:gd name="T72" fmla="*/ 66 w 85"/>
                  <a:gd name="T73" fmla="*/ 39 h 51"/>
                  <a:gd name="T74" fmla="*/ 65 w 85"/>
                  <a:gd name="T75" fmla="*/ 35 h 51"/>
                  <a:gd name="T76" fmla="*/ 62 w 85"/>
                  <a:gd name="T77" fmla="*/ 30 h 51"/>
                  <a:gd name="T78" fmla="*/ 56 w 85"/>
                  <a:gd name="T79" fmla="*/ 24 h 51"/>
                  <a:gd name="T80" fmla="*/ 55 w 85"/>
                  <a:gd name="T81" fmla="*/ 39 h 51"/>
                  <a:gd name="T82" fmla="*/ 14 w 85"/>
                  <a:gd name="T83" fmla="*/ 23 h 51"/>
                  <a:gd name="T84" fmla="*/ 12 w 85"/>
                  <a:gd name="T85" fmla="*/ 28 h 51"/>
                  <a:gd name="T86" fmla="*/ 12 w 85"/>
                  <a:gd name="T87" fmla="*/ 42 h 51"/>
                  <a:gd name="T88" fmla="*/ 0 w 85"/>
                  <a:gd name="T89" fmla="*/ 43 h 51"/>
                  <a:gd name="T90" fmla="*/ 0 w 85"/>
                  <a:gd name="T91" fmla="*/ 37 h 51"/>
                  <a:gd name="T92" fmla="*/ 0 w 85"/>
                  <a:gd name="T93" fmla="*/ 27 h 51"/>
                  <a:gd name="T94" fmla="*/ 3 w 85"/>
                  <a:gd name="T95" fmla="*/ 1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5" h="51">
                    <a:moveTo>
                      <a:pt x="5" y="9"/>
                    </a:moveTo>
                    <a:lnTo>
                      <a:pt x="6" y="8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10" y="4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4" y="2"/>
                    </a:lnTo>
                    <a:lnTo>
                      <a:pt x="15" y="2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4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3"/>
                    </a:lnTo>
                    <a:lnTo>
                      <a:pt x="58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6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3" y="9"/>
                    </a:lnTo>
                    <a:lnTo>
                      <a:pt x="65" y="12"/>
                    </a:lnTo>
                    <a:lnTo>
                      <a:pt x="68" y="16"/>
                    </a:lnTo>
                    <a:lnTo>
                      <a:pt x="70" y="20"/>
                    </a:lnTo>
                    <a:lnTo>
                      <a:pt x="72" y="24"/>
                    </a:lnTo>
                    <a:lnTo>
                      <a:pt x="74" y="28"/>
                    </a:lnTo>
                    <a:lnTo>
                      <a:pt x="76" y="32"/>
                    </a:lnTo>
                    <a:lnTo>
                      <a:pt x="77" y="36"/>
                    </a:lnTo>
                    <a:lnTo>
                      <a:pt x="85" y="46"/>
                    </a:lnTo>
                    <a:lnTo>
                      <a:pt x="78" y="51"/>
                    </a:lnTo>
                    <a:lnTo>
                      <a:pt x="74" y="47"/>
                    </a:lnTo>
                    <a:lnTo>
                      <a:pt x="74" y="48"/>
                    </a:lnTo>
                    <a:lnTo>
                      <a:pt x="74" y="49"/>
                    </a:lnTo>
                    <a:lnTo>
                      <a:pt x="73" y="50"/>
                    </a:lnTo>
                    <a:lnTo>
                      <a:pt x="72" y="51"/>
                    </a:lnTo>
                    <a:lnTo>
                      <a:pt x="72" y="51"/>
                    </a:lnTo>
                    <a:lnTo>
                      <a:pt x="71" y="51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70" y="50"/>
                    </a:lnTo>
                    <a:lnTo>
                      <a:pt x="69" y="47"/>
                    </a:lnTo>
                    <a:lnTo>
                      <a:pt x="69" y="43"/>
                    </a:lnTo>
                    <a:lnTo>
                      <a:pt x="68" y="39"/>
                    </a:lnTo>
                    <a:lnTo>
                      <a:pt x="67" y="40"/>
                    </a:lnTo>
                    <a:lnTo>
                      <a:pt x="66" y="39"/>
                    </a:lnTo>
                    <a:lnTo>
                      <a:pt x="66" y="38"/>
                    </a:lnTo>
                    <a:lnTo>
                      <a:pt x="65" y="35"/>
                    </a:lnTo>
                    <a:lnTo>
                      <a:pt x="63" y="33"/>
                    </a:lnTo>
                    <a:lnTo>
                      <a:pt x="62" y="30"/>
                    </a:lnTo>
                    <a:lnTo>
                      <a:pt x="59" y="27"/>
                    </a:lnTo>
                    <a:lnTo>
                      <a:pt x="56" y="24"/>
                    </a:lnTo>
                    <a:lnTo>
                      <a:pt x="53" y="21"/>
                    </a:lnTo>
                    <a:lnTo>
                      <a:pt x="55" y="39"/>
                    </a:lnTo>
                    <a:lnTo>
                      <a:pt x="14" y="42"/>
                    </a:lnTo>
                    <a:lnTo>
                      <a:pt x="14" y="23"/>
                    </a:lnTo>
                    <a:lnTo>
                      <a:pt x="13" y="24"/>
                    </a:lnTo>
                    <a:lnTo>
                      <a:pt x="12" y="28"/>
                    </a:lnTo>
                    <a:lnTo>
                      <a:pt x="12" y="34"/>
                    </a:lnTo>
                    <a:lnTo>
                      <a:pt x="12" y="42"/>
                    </a:lnTo>
                    <a:lnTo>
                      <a:pt x="1" y="44"/>
                    </a:lnTo>
                    <a:lnTo>
                      <a:pt x="0" y="43"/>
                    </a:lnTo>
                    <a:lnTo>
                      <a:pt x="0" y="41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0" y="27"/>
                    </a:lnTo>
                    <a:lnTo>
                      <a:pt x="1" y="21"/>
                    </a:lnTo>
                    <a:lnTo>
                      <a:pt x="3" y="15"/>
                    </a:ln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307"/>
              <p:cNvSpPr>
                <a:spLocks/>
              </p:cNvSpPr>
              <p:nvPr/>
            </p:nvSpPr>
            <p:spPr bwMode="auto">
              <a:xfrm>
                <a:off x="3988" y="1835"/>
                <a:ext cx="12" cy="12"/>
              </a:xfrm>
              <a:custGeom>
                <a:avLst/>
                <a:gdLst>
                  <a:gd name="T0" fmla="*/ 0 w 12"/>
                  <a:gd name="T1" fmla="*/ 2 h 12"/>
                  <a:gd name="T2" fmla="*/ 0 w 12"/>
                  <a:gd name="T3" fmla="*/ 4 h 12"/>
                  <a:gd name="T4" fmla="*/ 1 w 12"/>
                  <a:gd name="T5" fmla="*/ 8 h 12"/>
                  <a:gd name="T6" fmla="*/ 1 w 12"/>
                  <a:gd name="T7" fmla="*/ 11 h 12"/>
                  <a:gd name="T8" fmla="*/ 2 w 12"/>
                  <a:gd name="T9" fmla="*/ 12 h 12"/>
                  <a:gd name="T10" fmla="*/ 2 w 12"/>
                  <a:gd name="T11" fmla="*/ 11 h 12"/>
                  <a:gd name="T12" fmla="*/ 3 w 12"/>
                  <a:gd name="T13" fmla="*/ 9 h 12"/>
                  <a:gd name="T14" fmla="*/ 3 w 12"/>
                  <a:gd name="T15" fmla="*/ 8 h 12"/>
                  <a:gd name="T16" fmla="*/ 3 w 12"/>
                  <a:gd name="T17" fmla="*/ 7 h 12"/>
                  <a:gd name="T18" fmla="*/ 9 w 12"/>
                  <a:gd name="T19" fmla="*/ 11 h 12"/>
                  <a:gd name="T20" fmla="*/ 12 w 12"/>
                  <a:gd name="T21" fmla="*/ 8 h 12"/>
                  <a:gd name="T22" fmla="*/ 6 w 12"/>
                  <a:gd name="T23" fmla="*/ 0 h 12"/>
                  <a:gd name="T24" fmla="*/ 0 w 12"/>
                  <a:gd name="T25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2">
                    <a:moveTo>
                      <a:pt x="0" y="2"/>
                    </a:moveTo>
                    <a:lnTo>
                      <a:pt x="0" y="4"/>
                    </a:lnTo>
                    <a:lnTo>
                      <a:pt x="1" y="8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9" y="11"/>
                    </a:lnTo>
                    <a:lnTo>
                      <a:pt x="12" y="8"/>
                    </a:lnTo>
                    <a:lnTo>
                      <a:pt x="6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308"/>
              <p:cNvSpPr>
                <a:spLocks/>
              </p:cNvSpPr>
              <p:nvPr/>
            </p:nvSpPr>
            <p:spPr bwMode="auto">
              <a:xfrm>
                <a:off x="3920" y="1801"/>
                <a:ext cx="73" cy="40"/>
              </a:xfrm>
              <a:custGeom>
                <a:avLst/>
                <a:gdLst>
                  <a:gd name="T0" fmla="*/ 54 w 73"/>
                  <a:gd name="T1" fmla="*/ 2 h 40"/>
                  <a:gd name="T2" fmla="*/ 52 w 73"/>
                  <a:gd name="T3" fmla="*/ 1 h 40"/>
                  <a:gd name="T4" fmla="*/ 50 w 73"/>
                  <a:gd name="T5" fmla="*/ 0 h 40"/>
                  <a:gd name="T6" fmla="*/ 48 w 73"/>
                  <a:gd name="T7" fmla="*/ 0 h 40"/>
                  <a:gd name="T8" fmla="*/ 41 w 73"/>
                  <a:gd name="T9" fmla="*/ 0 h 40"/>
                  <a:gd name="T10" fmla="*/ 23 w 73"/>
                  <a:gd name="T11" fmla="*/ 0 h 40"/>
                  <a:gd name="T12" fmla="*/ 17 w 73"/>
                  <a:gd name="T13" fmla="*/ 0 h 40"/>
                  <a:gd name="T14" fmla="*/ 13 w 73"/>
                  <a:gd name="T15" fmla="*/ 1 h 40"/>
                  <a:gd name="T16" fmla="*/ 10 w 73"/>
                  <a:gd name="T17" fmla="*/ 2 h 40"/>
                  <a:gd name="T18" fmla="*/ 7 w 73"/>
                  <a:gd name="T19" fmla="*/ 5 h 40"/>
                  <a:gd name="T20" fmla="*/ 3 w 73"/>
                  <a:gd name="T21" fmla="*/ 11 h 40"/>
                  <a:gd name="T22" fmla="*/ 0 w 73"/>
                  <a:gd name="T23" fmla="*/ 23 h 40"/>
                  <a:gd name="T24" fmla="*/ 0 w 73"/>
                  <a:gd name="T25" fmla="*/ 33 h 40"/>
                  <a:gd name="T26" fmla="*/ 1 w 73"/>
                  <a:gd name="T27" fmla="*/ 39 h 40"/>
                  <a:gd name="T28" fmla="*/ 8 w 73"/>
                  <a:gd name="T29" fmla="*/ 39 h 40"/>
                  <a:gd name="T30" fmla="*/ 8 w 73"/>
                  <a:gd name="T31" fmla="*/ 26 h 40"/>
                  <a:gd name="T32" fmla="*/ 10 w 73"/>
                  <a:gd name="T33" fmla="*/ 19 h 40"/>
                  <a:gd name="T34" fmla="*/ 12 w 73"/>
                  <a:gd name="T35" fmla="*/ 16 h 40"/>
                  <a:gd name="T36" fmla="*/ 14 w 73"/>
                  <a:gd name="T37" fmla="*/ 16 h 40"/>
                  <a:gd name="T38" fmla="*/ 15 w 73"/>
                  <a:gd name="T39" fmla="*/ 38 h 40"/>
                  <a:gd name="T40" fmla="*/ 18 w 73"/>
                  <a:gd name="T41" fmla="*/ 38 h 40"/>
                  <a:gd name="T42" fmla="*/ 24 w 73"/>
                  <a:gd name="T43" fmla="*/ 37 h 40"/>
                  <a:gd name="T44" fmla="*/ 30 w 73"/>
                  <a:gd name="T45" fmla="*/ 36 h 40"/>
                  <a:gd name="T46" fmla="*/ 36 w 73"/>
                  <a:gd name="T47" fmla="*/ 36 h 40"/>
                  <a:gd name="T48" fmla="*/ 42 w 73"/>
                  <a:gd name="T49" fmla="*/ 35 h 40"/>
                  <a:gd name="T50" fmla="*/ 47 w 73"/>
                  <a:gd name="T51" fmla="*/ 35 h 40"/>
                  <a:gd name="T52" fmla="*/ 50 w 73"/>
                  <a:gd name="T53" fmla="*/ 35 h 40"/>
                  <a:gd name="T54" fmla="*/ 49 w 73"/>
                  <a:gd name="T55" fmla="*/ 15 h 40"/>
                  <a:gd name="T56" fmla="*/ 51 w 73"/>
                  <a:gd name="T57" fmla="*/ 16 h 40"/>
                  <a:gd name="T58" fmla="*/ 55 w 73"/>
                  <a:gd name="T59" fmla="*/ 19 h 40"/>
                  <a:gd name="T60" fmla="*/ 61 w 73"/>
                  <a:gd name="T61" fmla="*/ 24 h 40"/>
                  <a:gd name="T62" fmla="*/ 65 w 73"/>
                  <a:gd name="T63" fmla="*/ 34 h 40"/>
                  <a:gd name="T64" fmla="*/ 70 w 73"/>
                  <a:gd name="T65" fmla="*/ 24 h 40"/>
                  <a:gd name="T66" fmla="*/ 63 w 73"/>
                  <a:gd name="T67" fmla="*/ 13 h 40"/>
                  <a:gd name="T68" fmla="*/ 58 w 73"/>
                  <a:gd name="T69" fmla="*/ 6 h 40"/>
                  <a:gd name="T70" fmla="*/ 55 w 73"/>
                  <a:gd name="T71" fmla="*/ 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3" h="40">
                    <a:moveTo>
                      <a:pt x="55" y="2"/>
                    </a:moveTo>
                    <a:lnTo>
                      <a:pt x="54" y="2"/>
                    </a:lnTo>
                    <a:lnTo>
                      <a:pt x="53" y="1"/>
                    </a:lnTo>
                    <a:lnTo>
                      <a:pt x="52" y="1"/>
                    </a:lnTo>
                    <a:lnTo>
                      <a:pt x="51" y="1"/>
                    </a:lnTo>
                    <a:lnTo>
                      <a:pt x="50" y="0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1" y="0"/>
                    </a:lnTo>
                    <a:lnTo>
                      <a:pt x="34" y="18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10" y="2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1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1" y="36"/>
                    </a:lnTo>
                    <a:lnTo>
                      <a:pt x="1" y="39"/>
                    </a:lnTo>
                    <a:lnTo>
                      <a:pt x="1" y="40"/>
                    </a:lnTo>
                    <a:lnTo>
                      <a:pt x="8" y="39"/>
                    </a:lnTo>
                    <a:lnTo>
                      <a:pt x="8" y="31"/>
                    </a:lnTo>
                    <a:lnTo>
                      <a:pt x="8" y="26"/>
                    </a:lnTo>
                    <a:lnTo>
                      <a:pt x="9" y="22"/>
                    </a:lnTo>
                    <a:lnTo>
                      <a:pt x="10" y="19"/>
                    </a:lnTo>
                    <a:lnTo>
                      <a:pt x="12" y="17"/>
                    </a:lnTo>
                    <a:lnTo>
                      <a:pt x="12" y="16"/>
                    </a:lnTo>
                    <a:lnTo>
                      <a:pt x="13" y="16"/>
                    </a:lnTo>
                    <a:lnTo>
                      <a:pt x="14" y="16"/>
                    </a:lnTo>
                    <a:lnTo>
                      <a:pt x="14" y="38"/>
                    </a:lnTo>
                    <a:lnTo>
                      <a:pt x="15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1" y="37"/>
                    </a:lnTo>
                    <a:lnTo>
                      <a:pt x="24" y="37"/>
                    </a:lnTo>
                    <a:lnTo>
                      <a:pt x="27" y="37"/>
                    </a:lnTo>
                    <a:lnTo>
                      <a:pt x="30" y="36"/>
                    </a:lnTo>
                    <a:lnTo>
                      <a:pt x="33" y="36"/>
                    </a:lnTo>
                    <a:lnTo>
                      <a:pt x="36" y="36"/>
                    </a:lnTo>
                    <a:lnTo>
                      <a:pt x="39" y="36"/>
                    </a:lnTo>
                    <a:lnTo>
                      <a:pt x="42" y="35"/>
                    </a:lnTo>
                    <a:lnTo>
                      <a:pt x="45" y="35"/>
                    </a:lnTo>
                    <a:lnTo>
                      <a:pt x="47" y="35"/>
                    </a:lnTo>
                    <a:lnTo>
                      <a:pt x="49" y="35"/>
                    </a:lnTo>
                    <a:lnTo>
                      <a:pt x="50" y="35"/>
                    </a:lnTo>
                    <a:lnTo>
                      <a:pt x="51" y="35"/>
                    </a:lnTo>
                    <a:lnTo>
                      <a:pt x="49" y="15"/>
                    </a:lnTo>
                    <a:lnTo>
                      <a:pt x="49" y="15"/>
                    </a:lnTo>
                    <a:lnTo>
                      <a:pt x="51" y="16"/>
                    </a:lnTo>
                    <a:lnTo>
                      <a:pt x="53" y="17"/>
                    </a:lnTo>
                    <a:lnTo>
                      <a:pt x="55" y="19"/>
                    </a:lnTo>
                    <a:lnTo>
                      <a:pt x="58" y="21"/>
                    </a:lnTo>
                    <a:lnTo>
                      <a:pt x="61" y="24"/>
                    </a:lnTo>
                    <a:lnTo>
                      <a:pt x="63" y="28"/>
                    </a:lnTo>
                    <a:lnTo>
                      <a:pt x="65" y="34"/>
                    </a:lnTo>
                    <a:lnTo>
                      <a:pt x="73" y="32"/>
                    </a:lnTo>
                    <a:lnTo>
                      <a:pt x="70" y="24"/>
                    </a:lnTo>
                    <a:lnTo>
                      <a:pt x="66" y="18"/>
                    </a:lnTo>
                    <a:lnTo>
                      <a:pt x="63" y="13"/>
                    </a:lnTo>
                    <a:lnTo>
                      <a:pt x="61" y="9"/>
                    </a:lnTo>
                    <a:lnTo>
                      <a:pt x="58" y="6"/>
                    </a:lnTo>
                    <a:lnTo>
                      <a:pt x="56" y="4"/>
                    </a:lnTo>
                    <a:lnTo>
                      <a:pt x="55" y="2"/>
                    </a:lnTo>
                    <a:lnTo>
                      <a:pt x="55" y="2"/>
                    </a:lnTo>
                    <a:close/>
                  </a:path>
                </a:pathLst>
              </a:custGeom>
              <a:solidFill>
                <a:srgbClr val="59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309"/>
              <p:cNvSpPr>
                <a:spLocks/>
              </p:cNvSpPr>
              <p:nvPr/>
            </p:nvSpPr>
            <p:spPr bwMode="auto">
              <a:xfrm>
                <a:off x="3938" y="1799"/>
                <a:ext cx="28" cy="20"/>
              </a:xfrm>
              <a:custGeom>
                <a:avLst/>
                <a:gdLst>
                  <a:gd name="T0" fmla="*/ 3 w 28"/>
                  <a:gd name="T1" fmla="*/ 7 h 20"/>
                  <a:gd name="T2" fmla="*/ 0 w 28"/>
                  <a:gd name="T3" fmla="*/ 4 h 20"/>
                  <a:gd name="T4" fmla="*/ 3 w 28"/>
                  <a:gd name="T5" fmla="*/ 1 h 20"/>
                  <a:gd name="T6" fmla="*/ 5 w 28"/>
                  <a:gd name="T7" fmla="*/ 1 h 20"/>
                  <a:gd name="T8" fmla="*/ 2 w 28"/>
                  <a:gd name="T9" fmla="*/ 4 h 20"/>
                  <a:gd name="T10" fmla="*/ 6 w 28"/>
                  <a:gd name="T11" fmla="*/ 7 h 20"/>
                  <a:gd name="T12" fmla="*/ 5 w 28"/>
                  <a:gd name="T13" fmla="*/ 7 h 20"/>
                  <a:gd name="T14" fmla="*/ 5 w 28"/>
                  <a:gd name="T15" fmla="*/ 8 h 20"/>
                  <a:gd name="T16" fmla="*/ 4 w 28"/>
                  <a:gd name="T17" fmla="*/ 9 h 20"/>
                  <a:gd name="T18" fmla="*/ 3 w 28"/>
                  <a:gd name="T19" fmla="*/ 9 h 20"/>
                  <a:gd name="T20" fmla="*/ 16 w 28"/>
                  <a:gd name="T21" fmla="*/ 18 h 20"/>
                  <a:gd name="T22" fmla="*/ 25 w 28"/>
                  <a:gd name="T23" fmla="*/ 9 h 20"/>
                  <a:gd name="T24" fmla="*/ 23 w 28"/>
                  <a:gd name="T25" fmla="*/ 6 h 20"/>
                  <a:gd name="T26" fmla="*/ 26 w 28"/>
                  <a:gd name="T27" fmla="*/ 4 h 20"/>
                  <a:gd name="T28" fmla="*/ 24 w 28"/>
                  <a:gd name="T29" fmla="*/ 0 h 20"/>
                  <a:gd name="T30" fmla="*/ 26 w 28"/>
                  <a:gd name="T31" fmla="*/ 0 h 20"/>
                  <a:gd name="T32" fmla="*/ 28 w 28"/>
                  <a:gd name="T33" fmla="*/ 4 h 20"/>
                  <a:gd name="T34" fmla="*/ 25 w 28"/>
                  <a:gd name="T35" fmla="*/ 7 h 20"/>
                  <a:gd name="T36" fmla="*/ 28 w 28"/>
                  <a:gd name="T37" fmla="*/ 9 h 20"/>
                  <a:gd name="T38" fmla="*/ 16 w 28"/>
                  <a:gd name="T39" fmla="*/ 20 h 20"/>
                  <a:gd name="T40" fmla="*/ 1 w 28"/>
                  <a:gd name="T41" fmla="*/ 10 h 20"/>
                  <a:gd name="T42" fmla="*/ 3 w 28"/>
                  <a:gd name="T4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8" h="20">
                    <a:moveTo>
                      <a:pt x="3" y="7"/>
                    </a:moveTo>
                    <a:lnTo>
                      <a:pt x="0" y="4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2" y="4"/>
                    </a:lnTo>
                    <a:lnTo>
                      <a:pt x="6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16" y="18"/>
                    </a:lnTo>
                    <a:lnTo>
                      <a:pt x="25" y="9"/>
                    </a:lnTo>
                    <a:lnTo>
                      <a:pt x="23" y="6"/>
                    </a:lnTo>
                    <a:lnTo>
                      <a:pt x="26" y="4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8" y="9"/>
                    </a:lnTo>
                    <a:lnTo>
                      <a:pt x="16" y="20"/>
                    </a:lnTo>
                    <a:lnTo>
                      <a:pt x="1" y="10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10"/>
              <p:cNvSpPr>
                <a:spLocks/>
              </p:cNvSpPr>
              <p:nvPr/>
            </p:nvSpPr>
            <p:spPr bwMode="auto">
              <a:xfrm>
                <a:off x="3946" y="1800"/>
                <a:ext cx="13" cy="16"/>
              </a:xfrm>
              <a:custGeom>
                <a:avLst/>
                <a:gdLst>
                  <a:gd name="T0" fmla="*/ 13 w 13"/>
                  <a:gd name="T1" fmla="*/ 0 h 16"/>
                  <a:gd name="T2" fmla="*/ 0 w 13"/>
                  <a:gd name="T3" fmla="*/ 0 h 16"/>
                  <a:gd name="T4" fmla="*/ 7 w 13"/>
                  <a:gd name="T5" fmla="*/ 16 h 16"/>
                  <a:gd name="T6" fmla="*/ 13 w 13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6">
                    <a:moveTo>
                      <a:pt x="13" y="0"/>
                    </a:moveTo>
                    <a:lnTo>
                      <a:pt x="0" y="0"/>
                    </a:lnTo>
                    <a:lnTo>
                      <a:pt x="7" y="1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11"/>
              <p:cNvSpPr>
                <a:spLocks/>
              </p:cNvSpPr>
              <p:nvPr/>
            </p:nvSpPr>
            <p:spPr bwMode="auto">
              <a:xfrm>
                <a:off x="3949" y="1799"/>
                <a:ext cx="7" cy="18"/>
              </a:xfrm>
              <a:custGeom>
                <a:avLst/>
                <a:gdLst>
                  <a:gd name="T0" fmla="*/ 4 w 7"/>
                  <a:gd name="T1" fmla="*/ 18 h 18"/>
                  <a:gd name="T2" fmla="*/ 0 w 7"/>
                  <a:gd name="T3" fmla="*/ 10 h 18"/>
                  <a:gd name="T4" fmla="*/ 3 w 7"/>
                  <a:gd name="T5" fmla="*/ 4 h 18"/>
                  <a:gd name="T6" fmla="*/ 2 w 7"/>
                  <a:gd name="T7" fmla="*/ 3 h 18"/>
                  <a:gd name="T8" fmla="*/ 2 w 7"/>
                  <a:gd name="T9" fmla="*/ 3 h 18"/>
                  <a:gd name="T10" fmla="*/ 2 w 7"/>
                  <a:gd name="T11" fmla="*/ 3 h 18"/>
                  <a:gd name="T12" fmla="*/ 2 w 7"/>
                  <a:gd name="T13" fmla="*/ 2 h 18"/>
                  <a:gd name="T14" fmla="*/ 2 w 7"/>
                  <a:gd name="T15" fmla="*/ 1 h 18"/>
                  <a:gd name="T16" fmla="*/ 2 w 7"/>
                  <a:gd name="T17" fmla="*/ 1 h 18"/>
                  <a:gd name="T18" fmla="*/ 3 w 7"/>
                  <a:gd name="T19" fmla="*/ 0 h 18"/>
                  <a:gd name="T20" fmla="*/ 4 w 7"/>
                  <a:gd name="T21" fmla="*/ 0 h 18"/>
                  <a:gd name="T22" fmla="*/ 5 w 7"/>
                  <a:gd name="T23" fmla="*/ 0 h 18"/>
                  <a:gd name="T24" fmla="*/ 5 w 7"/>
                  <a:gd name="T25" fmla="*/ 1 h 18"/>
                  <a:gd name="T26" fmla="*/ 6 w 7"/>
                  <a:gd name="T27" fmla="*/ 1 h 18"/>
                  <a:gd name="T28" fmla="*/ 6 w 7"/>
                  <a:gd name="T29" fmla="*/ 2 h 18"/>
                  <a:gd name="T30" fmla="*/ 6 w 7"/>
                  <a:gd name="T31" fmla="*/ 3 h 18"/>
                  <a:gd name="T32" fmla="*/ 6 w 7"/>
                  <a:gd name="T33" fmla="*/ 3 h 18"/>
                  <a:gd name="T34" fmla="*/ 5 w 7"/>
                  <a:gd name="T35" fmla="*/ 4 h 18"/>
                  <a:gd name="T36" fmla="*/ 5 w 7"/>
                  <a:gd name="T37" fmla="*/ 4 h 18"/>
                  <a:gd name="T38" fmla="*/ 7 w 7"/>
                  <a:gd name="T39" fmla="*/ 10 h 18"/>
                  <a:gd name="T40" fmla="*/ 4 w 7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8">
                    <a:moveTo>
                      <a:pt x="4" y="18"/>
                    </a:moveTo>
                    <a:lnTo>
                      <a:pt x="0" y="10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10"/>
                    </a:lnTo>
                    <a:lnTo>
                      <a:pt x="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12"/>
              <p:cNvSpPr>
                <a:spLocks/>
              </p:cNvSpPr>
              <p:nvPr/>
            </p:nvSpPr>
            <p:spPr bwMode="auto">
              <a:xfrm>
                <a:off x="3952" y="1823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3 w 4"/>
                  <a:gd name="T3" fmla="*/ 3 h 3"/>
                  <a:gd name="T4" fmla="*/ 3 w 4"/>
                  <a:gd name="T5" fmla="*/ 3 h 3"/>
                  <a:gd name="T6" fmla="*/ 4 w 4"/>
                  <a:gd name="T7" fmla="*/ 2 h 3"/>
                  <a:gd name="T8" fmla="*/ 4 w 4"/>
                  <a:gd name="T9" fmla="*/ 1 h 3"/>
                  <a:gd name="T10" fmla="*/ 4 w 4"/>
                  <a:gd name="T11" fmla="*/ 1 h 3"/>
                  <a:gd name="T12" fmla="*/ 3 w 4"/>
                  <a:gd name="T13" fmla="*/ 0 h 3"/>
                  <a:gd name="T14" fmla="*/ 3 w 4"/>
                  <a:gd name="T15" fmla="*/ 0 h 3"/>
                  <a:gd name="T16" fmla="*/ 2 w 4"/>
                  <a:gd name="T17" fmla="*/ 0 h 3"/>
                  <a:gd name="T18" fmla="*/ 1 w 4"/>
                  <a:gd name="T19" fmla="*/ 0 h 3"/>
                  <a:gd name="T20" fmla="*/ 1 w 4"/>
                  <a:gd name="T21" fmla="*/ 0 h 3"/>
                  <a:gd name="T22" fmla="*/ 0 w 4"/>
                  <a:gd name="T23" fmla="*/ 1 h 3"/>
                  <a:gd name="T24" fmla="*/ 0 w 4"/>
                  <a:gd name="T25" fmla="*/ 1 h 3"/>
                  <a:gd name="T26" fmla="*/ 0 w 4"/>
                  <a:gd name="T27" fmla="*/ 2 h 3"/>
                  <a:gd name="T28" fmla="*/ 1 w 4"/>
                  <a:gd name="T29" fmla="*/ 3 h 3"/>
                  <a:gd name="T30" fmla="*/ 1 w 4"/>
                  <a:gd name="T31" fmla="*/ 3 h 3"/>
                  <a:gd name="T32" fmla="*/ 2 w 4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13"/>
              <p:cNvSpPr>
                <a:spLocks/>
              </p:cNvSpPr>
              <p:nvPr/>
            </p:nvSpPr>
            <p:spPr bwMode="auto">
              <a:xfrm>
                <a:off x="3952" y="1830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3 w 4"/>
                  <a:gd name="T3" fmla="*/ 3 h 3"/>
                  <a:gd name="T4" fmla="*/ 3 w 4"/>
                  <a:gd name="T5" fmla="*/ 3 h 3"/>
                  <a:gd name="T6" fmla="*/ 4 w 4"/>
                  <a:gd name="T7" fmla="*/ 2 h 3"/>
                  <a:gd name="T8" fmla="*/ 4 w 4"/>
                  <a:gd name="T9" fmla="*/ 1 h 3"/>
                  <a:gd name="T10" fmla="*/ 4 w 4"/>
                  <a:gd name="T11" fmla="*/ 1 h 3"/>
                  <a:gd name="T12" fmla="*/ 3 w 4"/>
                  <a:gd name="T13" fmla="*/ 0 h 3"/>
                  <a:gd name="T14" fmla="*/ 3 w 4"/>
                  <a:gd name="T15" fmla="*/ 0 h 3"/>
                  <a:gd name="T16" fmla="*/ 2 w 4"/>
                  <a:gd name="T17" fmla="*/ 0 h 3"/>
                  <a:gd name="T18" fmla="*/ 1 w 4"/>
                  <a:gd name="T19" fmla="*/ 0 h 3"/>
                  <a:gd name="T20" fmla="*/ 1 w 4"/>
                  <a:gd name="T21" fmla="*/ 0 h 3"/>
                  <a:gd name="T22" fmla="*/ 0 w 4"/>
                  <a:gd name="T23" fmla="*/ 1 h 3"/>
                  <a:gd name="T24" fmla="*/ 0 w 4"/>
                  <a:gd name="T25" fmla="*/ 1 h 3"/>
                  <a:gd name="T26" fmla="*/ 0 w 4"/>
                  <a:gd name="T27" fmla="*/ 2 h 3"/>
                  <a:gd name="T28" fmla="*/ 1 w 4"/>
                  <a:gd name="T29" fmla="*/ 3 h 3"/>
                  <a:gd name="T30" fmla="*/ 1 w 4"/>
                  <a:gd name="T31" fmla="*/ 3 h 3"/>
                  <a:gd name="T32" fmla="*/ 2 w 4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14"/>
              <p:cNvSpPr>
                <a:spLocks/>
              </p:cNvSpPr>
              <p:nvPr/>
            </p:nvSpPr>
            <p:spPr bwMode="auto">
              <a:xfrm>
                <a:off x="3956" y="1764"/>
                <a:ext cx="11" cy="14"/>
              </a:xfrm>
              <a:custGeom>
                <a:avLst/>
                <a:gdLst>
                  <a:gd name="T0" fmla="*/ 8 w 11"/>
                  <a:gd name="T1" fmla="*/ 12 h 14"/>
                  <a:gd name="T2" fmla="*/ 4 w 11"/>
                  <a:gd name="T3" fmla="*/ 3 h 14"/>
                  <a:gd name="T4" fmla="*/ 4 w 11"/>
                  <a:gd name="T5" fmla="*/ 0 h 14"/>
                  <a:gd name="T6" fmla="*/ 11 w 11"/>
                  <a:gd name="T7" fmla="*/ 14 h 14"/>
                  <a:gd name="T8" fmla="*/ 0 w 11"/>
                  <a:gd name="T9" fmla="*/ 13 h 14"/>
                  <a:gd name="T10" fmla="*/ 1 w 11"/>
                  <a:gd name="T11" fmla="*/ 11 h 14"/>
                  <a:gd name="T12" fmla="*/ 8 w 11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4">
                    <a:moveTo>
                      <a:pt x="8" y="12"/>
                    </a:moveTo>
                    <a:lnTo>
                      <a:pt x="4" y="3"/>
                    </a:lnTo>
                    <a:lnTo>
                      <a:pt x="4" y="0"/>
                    </a:lnTo>
                    <a:lnTo>
                      <a:pt x="11" y="14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15"/>
              <p:cNvSpPr>
                <a:spLocks/>
              </p:cNvSpPr>
              <p:nvPr/>
            </p:nvSpPr>
            <p:spPr bwMode="auto">
              <a:xfrm>
                <a:off x="3965" y="1764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0 w 4"/>
                  <a:gd name="T3" fmla="*/ 6 h 6"/>
                  <a:gd name="T4" fmla="*/ 0 w 4"/>
                  <a:gd name="T5" fmla="*/ 5 h 6"/>
                  <a:gd name="T6" fmla="*/ 0 w 4"/>
                  <a:gd name="T7" fmla="*/ 4 h 6"/>
                  <a:gd name="T8" fmla="*/ 0 w 4"/>
                  <a:gd name="T9" fmla="*/ 3 h 6"/>
                  <a:gd name="T10" fmla="*/ 1 w 4"/>
                  <a:gd name="T11" fmla="*/ 2 h 6"/>
                  <a:gd name="T12" fmla="*/ 1 w 4"/>
                  <a:gd name="T13" fmla="*/ 1 h 6"/>
                  <a:gd name="T14" fmla="*/ 2 w 4"/>
                  <a:gd name="T15" fmla="*/ 0 h 6"/>
                  <a:gd name="T16" fmla="*/ 3 w 4"/>
                  <a:gd name="T17" fmla="*/ 0 h 6"/>
                  <a:gd name="T18" fmla="*/ 3 w 4"/>
                  <a:gd name="T19" fmla="*/ 1 h 6"/>
                  <a:gd name="T20" fmla="*/ 4 w 4"/>
                  <a:gd name="T21" fmla="*/ 2 h 6"/>
                  <a:gd name="T22" fmla="*/ 4 w 4"/>
                  <a:gd name="T23" fmla="*/ 3 h 6"/>
                  <a:gd name="T24" fmla="*/ 3 w 4"/>
                  <a:gd name="T25" fmla="*/ 4 h 6"/>
                  <a:gd name="T26" fmla="*/ 3 w 4"/>
                  <a:gd name="T27" fmla="*/ 5 h 6"/>
                  <a:gd name="T28" fmla="*/ 2 w 4"/>
                  <a:gd name="T29" fmla="*/ 6 h 6"/>
                  <a:gd name="T30" fmla="*/ 1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0" y="6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16"/>
              <p:cNvSpPr>
                <a:spLocks/>
              </p:cNvSpPr>
              <p:nvPr/>
            </p:nvSpPr>
            <p:spPr bwMode="auto">
              <a:xfrm>
                <a:off x="3954" y="1762"/>
                <a:ext cx="3" cy="6"/>
              </a:xfrm>
              <a:custGeom>
                <a:avLst/>
                <a:gdLst>
                  <a:gd name="T0" fmla="*/ 0 w 3"/>
                  <a:gd name="T1" fmla="*/ 6 h 6"/>
                  <a:gd name="T2" fmla="*/ 0 w 3"/>
                  <a:gd name="T3" fmla="*/ 6 h 6"/>
                  <a:gd name="T4" fmla="*/ 0 w 3"/>
                  <a:gd name="T5" fmla="*/ 5 h 6"/>
                  <a:gd name="T6" fmla="*/ 0 w 3"/>
                  <a:gd name="T7" fmla="*/ 4 h 6"/>
                  <a:gd name="T8" fmla="*/ 0 w 3"/>
                  <a:gd name="T9" fmla="*/ 3 h 6"/>
                  <a:gd name="T10" fmla="*/ 0 w 3"/>
                  <a:gd name="T11" fmla="*/ 2 h 6"/>
                  <a:gd name="T12" fmla="*/ 1 w 3"/>
                  <a:gd name="T13" fmla="*/ 1 h 6"/>
                  <a:gd name="T14" fmla="*/ 2 w 3"/>
                  <a:gd name="T15" fmla="*/ 0 h 6"/>
                  <a:gd name="T16" fmla="*/ 3 w 3"/>
                  <a:gd name="T17" fmla="*/ 0 h 6"/>
                  <a:gd name="T18" fmla="*/ 3 w 3"/>
                  <a:gd name="T19" fmla="*/ 1 h 6"/>
                  <a:gd name="T20" fmla="*/ 3 w 3"/>
                  <a:gd name="T21" fmla="*/ 2 h 6"/>
                  <a:gd name="T22" fmla="*/ 3 w 3"/>
                  <a:gd name="T23" fmla="*/ 3 h 6"/>
                  <a:gd name="T24" fmla="*/ 3 w 3"/>
                  <a:gd name="T25" fmla="*/ 4 h 6"/>
                  <a:gd name="T26" fmla="*/ 3 w 3"/>
                  <a:gd name="T27" fmla="*/ 5 h 6"/>
                  <a:gd name="T28" fmla="*/ 2 w 3"/>
                  <a:gd name="T29" fmla="*/ 6 h 6"/>
                  <a:gd name="T30" fmla="*/ 1 w 3"/>
                  <a:gd name="T31" fmla="*/ 6 h 6"/>
                  <a:gd name="T32" fmla="*/ 0 w 3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6">
                    <a:moveTo>
                      <a:pt x="0" y="6"/>
                    </a:moveTo>
                    <a:lnTo>
                      <a:pt x="0" y="6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17"/>
              <p:cNvSpPr>
                <a:spLocks/>
              </p:cNvSpPr>
              <p:nvPr/>
            </p:nvSpPr>
            <p:spPr bwMode="auto">
              <a:xfrm>
                <a:off x="4063" y="1764"/>
                <a:ext cx="10" cy="13"/>
              </a:xfrm>
              <a:custGeom>
                <a:avLst/>
                <a:gdLst>
                  <a:gd name="T0" fmla="*/ 3 w 10"/>
                  <a:gd name="T1" fmla="*/ 11 h 13"/>
                  <a:gd name="T2" fmla="*/ 7 w 10"/>
                  <a:gd name="T3" fmla="*/ 3 h 13"/>
                  <a:gd name="T4" fmla="*/ 7 w 10"/>
                  <a:gd name="T5" fmla="*/ 0 h 13"/>
                  <a:gd name="T6" fmla="*/ 0 w 10"/>
                  <a:gd name="T7" fmla="*/ 13 h 13"/>
                  <a:gd name="T8" fmla="*/ 10 w 10"/>
                  <a:gd name="T9" fmla="*/ 13 h 13"/>
                  <a:gd name="T10" fmla="*/ 10 w 10"/>
                  <a:gd name="T11" fmla="*/ 11 h 13"/>
                  <a:gd name="T12" fmla="*/ 3 w 10"/>
                  <a:gd name="T13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3">
                    <a:moveTo>
                      <a:pt x="3" y="11"/>
                    </a:moveTo>
                    <a:lnTo>
                      <a:pt x="7" y="3"/>
                    </a:lnTo>
                    <a:lnTo>
                      <a:pt x="7" y="0"/>
                    </a:lnTo>
                    <a:lnTo>
                      <a:pt x="0" y="13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3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18"/>
              <p:cNvSpPr>
                <a:spLocks/>
              </p:cNvSpPr>
              <p:nvPr/>
            </p:nvSpPr>
            <p:spPr bwMode="auto">
              <a:xfrm>
                <a:off x="4062" y="1763"/>
                <a:ext cx="3" cy="6"/>
              </a:xfrm>
              <a:custGeom>
                <a:avLst/>
                <a:gdLst>
                  <a:gd name="T0" fmla="*/ 1 w 3"/>
                  <a:gd name="T1" fmla="*/ 6 h 6"/>
                  <a:gd name="T2" fmla="*/ 2 w 3"/>
                  <a:gd name="T3" fmla="*/ 6 h 6"/>
                  <a:gd name="T4" fmla="*/ 2 w 3"/>
                  <a:gd name="T5" fmla="*/ 5 h 6"/>
                  <a:gd name="T6" fmla="*/ 3 w 3"/>
                  <a:gd name="T7" fmla="*/ 4 h 6"/>
                  <a:gd name="T8" fmla="*/ 3 w 3"/>
                  <a:gd name="T9" fmla="*/ 3 h 6"/>
                  <a:gd name="T10" fmla="*/ 3 w 3"/>
                  <a:gd name="T11" fmla="*/ 2 h 6"/>
                  <a:gd name="T12" fmla="*/ 3 w 3"/>
                  <a:gd name="T13" fmla="*/ 1 h 6"/>
                  <a:gd name="T14" fmla="*/ 2 w 3"/>
                  <a:gd name="T15" fmla="*/ 0 h 6"/>
                  <a:gd name="T16" fmla="*/ 2 w 3"/>
                  <a:gd name="T17" fmla="*/ 0 h 6"/>
                  <a:gd name="T18" fmla="*/ 1 w 3"/>
                  <a:gd name="T19" fmla="*/ 0 h 6"/>
                  <a:gd name="T20" fmla="*/ 0 w 3"/>
                  <a:gd name="T21" fmla="*/ 1 h 6"/>
                  <a:gd name="T22" fmla="*/ 0 w 3"/>
                  <a:gd name="T23" fmla="*/ 2 h 6"/>
                  <a:gd name="T24" fmla="*/ 0 w 3"/>
                  <a:gd name="T25" fmla="*/ 3 h 6"/>
                  <a:gd name="T26" fmla="*/ 0 w 3"/>
                  <a:gd name="T27" fmla="*/ 4 h 6"/>
                  <a:gd name="T28" fmla="*/ 0 w 3"/>
                  <a:gd name="T29" fmla="*/ 5 h 6"/>
                  <a:gd name="T30" fmla="*/ 0 w 3"/>
                  <a:gd name="T31" fmla="*/ 6 h 6"/>
                  <a:gd name="T32" fmla="*/ 1 w 3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lnTo>
                      <a:pt x="2" y="6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19"/>
              <p:cNvSpPr>
                <a:spLocks/>
              </p:cNvSpPr>
              <p:nvPr/>
            </p:nvSpPr>
            <p:spPr bwMode="auto">
              <a:xfrm>
                <a:off x="4074" y="1763"/>
                <a:ext cx="4" cy="7"/>
              </a:xfrm>
              <a:custGeom>
                <a:avLst/>
                <a:gdLst>
                  <a:gd name="T0" fmla="*/ 2 w 4"/>
                  <a:gd name="T1" fmla="*/ 7 h 7"/>
                  <a:gd name="T2" fmla="*/ 2 w 4"/>
                  <a:gd name="T3" fmla="*/ 7 h 7"/>
                  <a:gd name="T4" fmla="*/ 3 w 4"/>
                  <a:gd name="T5" fmla="*/ 6 h 7"/>
                  <a:gd name="T6" fmla="*/ 3 w 4"/>
                  <a:gd name="T7" fmla="*/ 5 h 7"/>
                  <a:gd name="T8" fmla="*/ 4 w 4"/>
                  <a:gd name="T9" fmla="*/ 4 h 7"/>
                  <a:gd name="T10" fmla="*/ 4 w 4"/>
                  <a:gd name="T11" fmla="*/ 2 h 7"/>
                  <a:gd name="T12" fmla="*/ 4 w 4"/>
                  <a:gd name="T13" fmla="*/ 1 h 7"/>
                  <a:gd name="T14" fmla="*/ 3 w 4"/>
                  <a:gd name="T15" fmla="*/ 1 h 7"/>
                  <a:gd name="T16" fmla="*/ 2 w 4"/>
                  <a:gd name="T17" fmla="*/ 0 h 7"/>
                  <a:gd name="T18" fmla="*/ 2 w 4"/>
                  <a:gd name="T19" fmla="*/ 0 h 7"/>
                  <a:gd name="T20" fmla="*/ 1 w 4"/>
                  <a:gd name="T21" fmla="*/ 1 h 7"/>
                  <a:gd name="T22" fmla="*/ 1 w 4"/>
                  <a:gd name="T23" fmla="*/ 2 h 7"/>
                  <a:gd name="T24" fmla="*/ 0 w 4"/>
                  <a:gd name="T25" fmla="*/ 3 h 7"/>
                  <a:gd name="T26" fmla="*/ 0 w 4"/>
                  <a:gd name="T27" fmla="*/ 5 h 7"/>
                  <a:gd name="T28" fmla="*/ 0 w 4"/>
                  <a:gd name="T29" fmla="*/ 6 h 7"/>
                  <a:gd name="T30" fmla="*/ 1 w 4"/>
                  <a:gd name="T31" fmla="*/ 6 h 7"/>
                  <a:gd name="T32" fmla="*/ 2 w 4"/>
                  <a:gd name="T3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7">
                    <a:moveTo>
                      <a:pt x="2" y="7"/>
                    </a:moveTo>
                    <a:lnTo>
                      <a:pt x="2" y="7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71" name="Group 374"/>
            <p:cNvGrpSpPr>
              <a:grpSpLocks/>
            </p:cNvGrpSpPr>
            <p:nvPr/>
          </p:nvGrpSpPr>
          <p:grpSpPr bwMode="auto">
            <a:xfrm>
              <a:off x="6665913" y="2746375"/>
              <a:ext cx="303213" cy="271463"/>
              <a:chOff x="4199" y="1730"/>
              <a:chExt cx="191" cy="171"/>
            </a:xfrm>
          </p:grpSpPr>
          <p:sp>
            <p:nvSpPr>
              <p:cNvPr id="178" name="Freeform 321"/>
              <p:cNvSpPr>
                <a:spLocks/>
              </p:cNvSpPr>
              <p:nvPr/>
            </p:nvSpPr>
            <p:spPr bwMode="auto">
              <a:xfrm>
                <a:off x="4362" y="1771"/>
                <a:ext cx="16" cy="17"/>
              </a:xfrm>
              <a:custGeom>
                <a:avLst/>
                <a:gdLst>
                  <a:gd name="T0" fmla="*/ 8 w 16"/>
                  <a:gd name="T1" fmla="*/ 17 h 17"/>
                  <a:gd name="T2" fmla="*/ 9 w 16"/>
                  <a:gd name="T3" fmla="*/ 16 h 17"/>
                  <a:gd name="T4" fmla="*/ 11 w 16"/>
                  <a:gd name="T5" fmla="*/ 16 h 17"/>
                  <a:gd name="T6" fmla="*/ 12 w 16"/>
                  <a:gd name="T7" fmla="*/ 15 h 17"/>
                  <a:gd name="T8" fmla="*/ 13 w 16"/>
                  <a:gd name="T9" fmla="*/ 14 h 17"/>
                  <a:gd name="T10" fmla="*/ 14 w 16"/>
                  <a:gd name="T11" fmla="*/ 13 h 17"/>
                  <a:gd name="T12" fmla="*/ 15 w 16"/>
                  <a:gd name="T13" fmla="*/ 11 h 17"/>
                  <a:gd name="T14" fmla="*/ 16 w 16"/>
                  <a:gd name="T15" fmla="*/ 10 h 17"/>
                  <a:gd name="T16" fmla="*/ 16 w 16"/>
                  <a:gd name="T17" fmla="*/ 8 h 17"/>
                  <a:gd name="T18" fmla="*/ 16 w 16"/>
                  <a:gd name="T19" fmla="*/ 6 h 17"/>
                  <a:gd name="T20" fmla="*/ 15 w 16"/>
                  <a:gd name="T21" fmla="*/ 5 h 17"/>
                  <a:gd name="T22" fmla="*/ 14 w 16"/>
                  <a:gd name="T23" fmla="*/ 3 h 17"/>
                  <a:gd name="T24" fmla="*/ 13 w 16"/>
                  <a:gd name="T25" fmla="*/ 2 h 17"/>
                  <a:gd name="T26" fmla="*/ 12 w 16"/>
                  <a:gd name="T27" fmla="*/ 1 h 17"/>
                  <a:gd name="T28" fmla="*/ 11 w 16"/>
                  <a:gd name="T29" fmla="*/ 0 h 17"/>
                  <a:gd name="T30" fmla="*/ 9 w 16"/>
                  <a:gd name="T31" fmla="*/ 0 h 17"/>
                  <a:gd name="T32" fmla="*/ 8 w 16"/>
                  <a:gd name="T33" fmla="*/ 0 h 17"/>
                  <a:gd name="T34" fmla="*/ 6 w 16"/>
                  <a:gd name="T35" fmla="*/ 0 h 17"/>
                  <a:gd name="T36" fmla="*/ 5 w 16"/>
                  <a:gd name="T37" fmla="*/ 0 h 17"/>
                  <a:gd name="T38" fmla="*/ 4 w 16"/>
                  <a:gd name="T39" fmla="*/ 1 h 17"/>
                  <a:gd name="T40" fmla="*/ 2 w 16"/>
                  <a:gd name="T41" fmla="*/ 2 h 17"/>
                  <a:gd name="T42" fmla="*/ 1 w 16"/>
                  <a:gd name="T43" fmla="*/ 3 h 17"/>
                  <a:gd name="T44" fmla="*/ 1 w 16"/>
                  <a:gd name="T45" fmla="*/ 5 h 17"/>
                  <a:gd name="T46" fmla="*/ 0 w 16"/>
                  <a:gd name="T47" fmla="*/ 6 h 17"/>
                  <a:gd name="T48" fmla="*/ 0 w 16"/>
                  <a:gd name="T49" fmla="*/ 8 h 17"/>
                  <a:gd name="T50" fmla="*/ 0 w 16"/>
                  <a:gd name="T51" fmla="*/ 10 h 17"/>
                  <a:gd name="T52" fmla="*/ 1 w 16"/>
                  <a:gd name="T53" fmla="*/ 11 h 17"/>
                  <a:gd name="T54" fmla="*/ 1 w 16"/>
                  <a:gd name="T55" fmla="*/ 13 h 17"/>
                  <a:gd name="T56" fmla="*/ 2 w 16"/>
                  <a:gd name="T57" fmla="*/ 14 h 17"/>
                  <a:gd name="T58" fmla="*/ 4 w 16"/>
                  <a:gd name="T59" fmla="*/ 15 h 17"/>
                  <a:gd name="T60" fmla="*/ 5 w 16"/>
                  <a:gd name="T61" fmla="*/ 16 h 17"/>
                  <a:gd name="T62" fmla="*/ 6 w 16"/>
                  <a:gd name="T63" fmla="*/ 16 h 17"/>
                  <a:gd name="T64" fmla="*/ 8 w 16"/>
                  <a:gd name="T6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lnTo>
                      <a:pt x="9" y="16"/>
                    </a:lnTo>
                    <a:lnTo>
                      <a:pt x="11" y="16"/>
                    </a:lnTo>
                    <a:lnTo>
                      <a:pt x="12" y="15"/>
                    </a:lnTo>
                    <a:lnTo>
                      <a:pt x="13" y="14"/>
                    </a:lnTo>
                    <a:lnTo>
                      <a:pt x="14" y="13"/>
                    </a:lnTo>
                    <a:lnTo>
                      <a:pt x="15" y="11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6" y="6"/>
                    </a:lnTo>
                    <a:lnTo>
                      <a:pt x="15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4" y="15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322"/>
              <p:cNvSpPr>
                <a:spLocks/>
              </p:cNvSpPr>
              <p:nvPr/>
            </p:nvSpPr>
            <p:spPr bwMode="auto">
              <a:xfrm>
                <a:off x="4209" y="1732"/>
                <a:ext cx="86" cy="11"/>
              </a:xfrm>
              <a:custGeom>
                <a:avLst/>
                <a:gdLst>
                  <a:gd name="T0" fmla="*/ 86 w 86"/>
                  <a:gd name="T1" fmla="*/ 10 h 11"/>
                  <a:gd name="T2" fmla="*/ 43 w 86"/>
                  <a:gd name="T3" fmla="*/ 0 h 11"/>
                  <a:gd name="T4" fmla="*/ 0 w 86"/>
                  <a:gd name="T5" fmla="*/ 10 h 11"/>
                  <a:gd name="T6" fmla="*/ 0 w 86"/>
                  <a:gd name="T7" fmla="*/ 11 h 11"/>
                  <a:gd name="T8" fmla="*/ 43 w 86"/>
                  <a:gd name="T9" fmla="*/ 2 h 11"/>
                  <a:gd name="T10" fmla="*/ 86 w 86"/>
                  <a:gd name="T11" fmla="*/ 11 h 11"/>
                  <a:gd name="T12" fmla="*/ 86 w 86"/>
                  <a:gd name="T1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11">
                    <a:moveTo>
                      <a:pt x="86" y="10"/>
                    </a:moveTo>
                    <a:lnTo>
                      <a:pt x="43" y="0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43" y="2"/>
                    </a:lnTo>
                    <a:lnTo>
                      <a:pt x="86" y="11"/>
                    </a:lnTo>
                    <a:lnTo>
                      <a:pt x="8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Rectangle 323"/>
              <p:cNvSpPr>
                <a:spLocks noChangeArrowheads="1"/>
              </p:cNvSpPr>
              <p:nvPr/>
            </p:nvSpPr>
            <p:spPr bwMode="auto">
              <a:xfrm>
                <a:off x="4203" y="1748"/>
                <a:ext cx="102" cy="10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Rectangle 324"/>
              <p:cNvSpPr>
                <a:spLocks noChangeArrowheads="1"/>
              </p:cNvSpPr>
              <p:nvPr/>
            </p:nvSpPr>
            <p:spPr bwMode="auto">
              <a:xfrm>
                <a:off x="4206" y="1750"/>
                <a:ext cx="97" cy="10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Rectangle 325"/>
              <p:cNvSpPr>
                <a:spLocks noChangeArrowheads="1"/>
              </p:cNvSpPr>
              <p:nvPr/>
            </p:nvSpPr>
            <p:spPr bwMode="auto">
              <a:xfrm>
                <a:off x="4215" y="1847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Rectangle 326"/>
              <p:cNvSpPr>
                <a:spLocks noChangeArrowheads="1"/>
              </p:cNvSpPr>
              <p:nvPr/>
            </p:nvSpPr>
            <p:spPr bwMode="auto">
              <a:xfrm>
                <a:off x="4239" y="1847"/>
                <a:ext cx="13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Rectangle 327"/>
              <p:cNvSpPr>
                <a:spLocks noChangeArrowheads="1"/>
              </p:cNvSpPr>
              <p:nvPr/>
            </p:nvSpPr>
            <p:spPr bwMode="auto">
              <a:xfrm>
                <a:off x="4262" y="1847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Rectangle 328"/>
              <p:cNvSpPr>
                <a:spLocks noChangeArrowheads="1"/>
              </p:cNvSpPr>
              <p:nvPr/>
            </p:nvSpPr>
            <p:spPr bwMode="auto">
              <a:xfrm>
                <a:off x="4286" y="1847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Rectangle 329"/>
              <p:cNvSpPr>
                <a:spLocks noChangeArrowheads="1"/>
              </p:cNvSpPr>
              <p:nvPr/>
            </p:nvSpPr>
            <p:spPr bwMode="auto">
              <a:xfrm>
                <a:off x="4215" y="1841"/>
                <a:ext cx="85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Rectangle 330"/>
              <p:cNvSpPr>
                <a:spLocks noChangeArrowheads="1"/>
              </p:cNvSpPr>
              <p:nvPr/>
            </p:nvSpPr>
            <p:spPr bwMode="auto">
              <a:xfrm>
                <a:off x="4208" y="1839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Rectangle 331"/>
              <p:cNvSpPr>
                <a:spLocks noChangeArrowheads="1"/>
              </p:cNvSpPr>
              <p:nvPr/>
            </p:nvSpPr>
            <p:spPr bwMode="auto">
              <a:xfrm>
                <a:off x="4215" y="1817"/>
                <a:ext cx="8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Rectangle 332"/>
              <p:cNvSpPr>
                <a:spLocks noChangeArrowheads="1"/>
              </p:cNvSpPr>
              <p:nvPr/>
            </p:nvSpPr>
            <p:spPr bwMode="auto">
              <a:xfrm>
                <a:off x="4208" y="1815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Rectangle 333"/>
              <p:cNvSpPr>
                <a:spLocks noChangeArrowheads="1"/>
              </p:cNvSpPr>
              <p:nvPr/>
            </p:nvSpPr>
            <p:spPr bwMode="auto">
              <a:xfrm>
                <a:off x="4215" y="1792"/>
                <a:ext cx="85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Rectangle 334"/>
              <p:cNvSpPr>
                <a:spLocks noChangeArrowheads="1"/>
              </p:cNvSpPr>
              <p:nvPr/>
            </p:nvSpPr>
            <p:spPr bwMode="auto">
              <a:xfrm>
                <a:off x="4208" y="1790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Rectangle 335"/>
              <p:cNvSpPr>
                <a:spLocks noChangeArrowheads="1"/>
              </p:cNvSpPr>
              <p:nvPr/>
            </p:nvSpPr>
            <p:spPr bwMode="auto">
              <a:xfrm>
                <a:off x="4215" y="1767"/>
                <a:ext cx="85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Rectangle 336"/>
              <p:cNvSpPr>
                <a:spLocks noChangeArrowheads="1"/>
              </p:cNvSpPr>
              <p:nvPr/>
            </p:nvSpPr>
            <p:spPr bwMode="auto">
              <a:xfrm>
                <a:off x="4208" y="1765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Rectangle 337"/>
              <p:cNvSpPr>
                <a:spLocks noChangeArrowheads="1"/>
              </p:cNvSpPr>
              <p:nvPr/>
            </p:nvSpPr>
            <p:spPr bwMode="auto">
              <a:xfrm>
                <a:off x="4218" y="1780"/>
                <a:ext cx="8" cy="6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Rectangle 338"/>
              <p:cNvSpPr>
                <a:spLocks noChangeArrowheads="1"/>
              </p:cNvSpPr>
              <p:nvPr/>
            </p:nvSpPr>
            <p:spPr bwMode="auto">
              <a:xfrm>
                <a:off x="4220" y="1782"/>
                <a:ext cx="5" cy="59"/>
              </a:xfrm>
              <a:prstGeom prst="rect">
                <a:avLst/>
              </a:prstGeom>
              <a:solidFill>
                <a:srgbClr val="FF2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Rectangle 339"/>
              <p:cNvSpPr>
                <a:spLocks noChangeArrowheads="1"/>
              </p:cNvSpPr>
              <p:nvPr/>
            </p:nvSpPr>
            <p:spPr bwMode="auto">
              <a:xfrm>
                <a:off x="4242" y="1800"/>
                <a:ext cx="8" cy="4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Rectangle 340"/>
              <p:cNvSpPr>
                <a:spLocks noChangeArrowheads="1"/>
              </p:cNvSpPr>
              <p:nvPr/>
            </p:nvSpPr>
            <p:spPr bwMode="auto">
              <a:xfrm>
                <a:off x="4243" y="1802"/>
                <a:ext cx="5" cy="39"/>
              </a:xfrm>
              <a:prstGeom prst="rect">
                <a:avLst/>
              </a:prstGeom>
              <a:solidFill>
                <a:srgbClr val="B2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Rectangle 341"/>
              <p:cNvSpPr>
                <a:spLocks noChangeArrowheads="1"/>
              </p:cNvSpPr>
              <p:nvPr/>
            </p:nvSpPr>
            <p:spPr bwMode="auto">
              <a:xfrm>
                <a:off x="4265" y="1811"/>
                <a:ext cx="8" cy="3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Rectangle 342"/>
              <p:cNvSpPr>
                <a:spLocks noChangeArrowheads="1"/>
              </p:cNvSpPr>
              <p:nvPr/>
            </p:nvSpPr>
            <p:spPr bwMode="auto">
              <a:xfrm>
                <a:off x="4266" y="1813"/>
                <a:ext cx="5" cy="28"/>
              </a:xfrm>
              <a:prstGeom prst="rect">
                <a:avLst/>
              </a:prstGeom>
              <a:solidFill>
                <a:srgbClr val="FFAF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Rectangle 343"/>
              <p:cNvSpPr>
                <a:spLocks noChangeArrowheads="1"/>
              </p:cNvSpPr>
              <p:nvPr/>
            </p:nvSpPr>
            <p:spPr bwMode="auto">
              <a:xfrm>
                <a:off x="4289" y="1772"/>
                <a:ext cx="8" cy="7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Rectangle 344"/>
              <p:cNvSpPr>
                <a:spLocks noChangeArrowheads="1"/>
              </p:cNvSpPr>
              <p:nvPr/>
            </p:nvSpPr>
            <p:spPr bwMode="auto">
              <a:xfrm>
                <a:off x="4291" y="1773"/>
                <a:ext cx="4" cy="68"/>
              </a:xfrm>
              <a:prstGeom prst="rect">
                <a:avLst/>
              </a:prstGeom>
              <a:solidFill>
                <a:srgbClr val="FF6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Rectangle 345"/>
              <p:cNvSpPr>
                <a:spLocks noChangeArrowheads="1"/>
              </p:cNvSpPr>
              <p:nvPr/>
            </p:nvSpPr>
            <p:spPr bwMode="auto">
              <a:xfrm>
                <a:off x="4200" y="1855"/>
                <a:ext cx="108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Rectangle 346"/>
              <p:cNvSpPr>
                <a:spLocks noChangeArrowheads="1"/>
              </p:cNvSpPr>
              <p:nvPr/>
            </p:nvSpPr>
            <p:spPr bwMode="auto">
              <a:xfrm>
                <a:off x="4202" y="1857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Rectangle 347"/>
              <p:cNvSpPr>
                <a:spLocks noChangeArrowheads="1"/>
              </p:cNvSpPr>
              <p:nvPr/>
            </p:nvSpPr>
            <p:spPr bwMode="auto">
              <a:xfrm>
                <a:off x="4199" y="1741"/>
                <a:ext cx="109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Rectangle 348"/>
              <p:cNvSpPr>
                <a:spLocks noChangeArrowheads="1"/>
              </p:cNvSpPr>
              <p:nvPr/>
            </p:nvSpPr>
            <p:spPr bwMode="auto">
              <a:xfrm>
                <a:off x="4202" y="1743"/>
                <a:ext cx="104" cy="5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349"/>
              <p:cNvSpPr>
                <a:spLocks/>
              </p:cNvSpPr>
              <p:nvPr/>
            </p:nvSpPr>
            <p:spPr bwMode="auto">
              <a:xfrm>
                <a:off x="4249" y="1730"/>
                <a:ext cx="7" cy="7"/>
              </a:xfrm>
              <a:custGeom>
                <a:avLst/>
                <a:gdLst>
                  <a:gd name="T0" fmla="*/ 3 w 7"/>
                  <a:gd name="T1" fmla="*/ 7 h 7"/>
                  <a:gd name="T2" fmla="*/ 4 w 7"/>
                  <a:gd name="T3" fmla="*/ 7 h 7"/>
                  <a:gd name="T4" fmla="*/ 5 w 7"/>
                  <a:gd name="T5" fmla="*/ 7 h 7"/>
                  <a:gd name="T6" fmla="*/ 5 w 7"/>
                  <a:gd name="T7" fmla="*/ 6 h 7"/>
                  <a:gd name="T8" fmla="*/ 6 w 7"/>
                  <a:gd name="T9" fmla="*/ 6 h 7"/>
                  <a:gd name="T10" fmla="*/ 6 w 7"/>
                  <a:gd name="T11" fmla="*/ 5 h 7"/>
                  <a:gd name="T12" fmla="*/ 6 w 7"/>
                  <a:gd name="T13" fmla="*/ 5 h 7"/>
                  <a:gd name="T14" fmla="*/ 7 w 7"/>
                  <a:gd name="T15" fmla="*/ 4 h 7"/>
                  <a:gd name="T16" fmla="*/ 7 w 7"/>
                  <a:gd name="T17" fmla="*/ 3 h 7"/>
                  <a:gd name="T18" fmla="*/ 7 w 7"/>
                  <a:gd name="T19" fmla="*/ 3 h 7"/>
                  <a:gd name="T20" fmla="*/ 6 w 7"/>
                  <a:gd name="T21" fmla="*/ 2 h 7"/>
                  <a:gd name="T22" fmla="*/ 6 w 7"/>
                  <a:gd name="T23" fmla="*/ 1 h 7"/>
                  <a:gd name="T24" fmla="*/ 6 w 7"/>
                  <a:gd name="T25" fmla="*/ 1 h 7"/>
                  <a:gd name="T26" fmla="*/ 5 w 7"/>
                  <a:gd name="T27" fmla="*/ 0 h 7"/>
                  <a:gd name="T28" fmla="*/ 5 w 7"/>
                  <a:gd name="T29" fmla="*/ 0 h 7"/>
                  <a:gd name="T30" fmla="*/ 4 w 7"/>
                  <a:gd name="T31" fmla="*/ 0 h 7"/>
                  <a:gd name="T32" fmla="*/ 3 w 7"/>
                  <a:gd name="T33" fmla="*/ 0 h 7"/>
                  <a:gd name="T34" fmla="*/ 2 w 7"/>
                  <a:gd name="T35" fmla="*/ 0 h 7"/>
                  <a:gd name="T36" fmla="*/ 2 w 7"/>
                  <a:gd name="T37" fmla="*/ 0 h 7"/>
                  <a:gd name="T38" fmla="*/ 1 w 7"/>
                  <a:gd name="T39" fmla="*/ 0 h 7"/>
                  <a:gd name="T40" fmla="*/ 1 w 7"/>
                  <a:gd name="T41" fmla="*/ 1 h 7"/>
                  <a:gd name="T42" fmla="*/ 0 w 7"/>
                  <a:gd name="T43" fmla="*/ 1 h 7"/>
                  <a:gd name="T44" fmla="*/ 0 w 7"/>
                  <a:gd name="T45" fmla="*/ 2 h 7"/>
                  <a:gd name="T46" fmla="*/ 0 w 7"/>
                  <a:gd name="T47" fmla="*/ 3 h 7"/>
                  <a:gd name="T48" fmla="*/ 0 w 7"/>
                  <a:gd name="T49" fmla="*/ 3 h 7"/>
                  <a:gd name="T50" fmla="*/ 0 w 7"/>
                  <a:gd name="T51" fmla="*/ 4 h 7"/>
                  <a:gd name="T52" fmla="*/ 0 w 7"/>
                  <a:gd name="T53" fmla="*/ 5 h 7"/>
                  <a:gd name="T54" fmla="*/ 0 w 7"/>
                  <a:gd name="T55" fmla="*/ 5 h 7"/>
                  <a:gd name="T56" fmla="*/ 1 w 7"/>
                  <a:gd name="T57" fmla="*/ 6 h 7"/>
                  <a:gd name="T58" fmla="*/ 1 w 7"/>
                  <a:gd name="T59" fmla="*/ 6 h 7"/>
                  <a:gd name="T60" fmla="*/ 2 w 7"/>
                  <a:gd name="T61" fmla="*/ 7 h 7"/>
                  <a:gd name="T62" fmla="*/ 2 w 7"/>
                  <a:gd name="T63" fmla="*/ 7 h 7"/>
                  <a:gd name="T64" fmla="*/ 3 w 7"/>
                  <a:gd name="T6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" h="7">
                    <a:moveTo>
                      <a:pt x="3" y="7"/>
                    </a:moveTo>
                    <a:lnTo>
                      <a:pt x="4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350"/>
              <p:cNvSpPr>
                <a:spLocks/>
              </p:cNvSpPr>
              <p:nvPr/>
            </p:nvSpPr>
            <p:spPr bwMode="auto">
              <a:xfrm>
                <a:off x="4250" y="1731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3 w 4"/>
                  <a:gd name="T3" fmla="*/ 4 h 5"/>
                  <a:gd name="T4" fmla="*/ 4 w 4"/>
                  <a:gd name="T5" fmla="*/ 4 h 5"/>
                  <a:gd name="T6" fmla="*/ 4 w 4"/>
                  <a:gd name="T7" fmla="*/ 3 h 5"/>
                  <a:gd name="T8" fmla="*/ 4 w 4"/>
                  <a:gd name="T9" fmla="*/ 2 h 5"/>
                  <a:gd name="T10" fmla="*/ 4 w 4"/>
                  <a:gd name="T11" fmla="*/ 2 h 5"/>
                  <a:gd name="T12" fmla="*/ 4 w 4"/>
                  <a:gd name="T13" fmla="*/ 1 h 5"/>
                  <a:gd name="T14" fmla="*/ 3 w 4"/>
                  <a:gd name="T15" fmla="*/ 0 h 5"/>
                  <a:gd name="T16" fmla="*/ 2 w 4"/>
                  <a:gd name="T17" fmla="*/ 0 h 5"/>
                  <a:gd name="T18" fmla="*/ 1 w 4"/>
                  <a:gd name="T19" fmla="*/ 0 h 5"/>
                  <a:gd name="T20" fmla="*/ 0 w 4"/>
                  <a:gd name="T21" fmla="*/ 1 h 5"/>
                  <a:gd name="T22" fmla="*/ 0 w 4"/>
                  <a:gd name="T23" fmla="*/ 2 h 5"/>
                  <a:gd name="T24" fmla="*/ 0 w 4"/>
                  <a:gd name="T25" fmla="*/ 2 h 5"/>
                  <a:gd name="T26" fmla="*/ 0 w 4"/>
                  <a:gd name="T27" fmla="*/ 3 h 5"/>
                  <a:gd name="T28" fmla="*/ 0 w 4"/>
                  <a:gd name="T29" fmla="*/ 4 h 5"/>
                  <a:gd name="T30" fmla="*/ 1 w 4"/>
                  <a:gd name="T31" fmla="*/ 4 h 5"/>
                  <a:gd name="T32" fmla="*/ 2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351"/>
              <p:cNvSpPr>
                <a:spLocks/>
              </p:cNvSpPr>
              <p:nvPr/>
            </p:nvSpPr>
            <p:spPr bwMode="auto">
              <a:xfrm>
                <a:off x="4300" y="1794"/>
                <a:ext cx="90" cy="107"/>
              </a:xfrm>
              <a:custGeom>
                <a:avLst/>
                <a:gdLst>
                  <a:gd name="T0" fmla="*/ 76 w 90"/>
                  <a:gd name="T1" fmla="*/ 35 h 107"/>
                  <a:gd name="T2" fmla="*/ 78 w 90"/>
                  <a:gd name="T3" fmla="*/ 34 h 107"/>
                  <a:gd name="T4" fmla="*/ 83 w 90"/>
                  <a:gd name="T5" fmla="*/ 31 h 107"/>
                  <a:gd name="T6" fmla="*/ 85 w 90"/>
                  <a:gd name="T7" fmla="*/ 29 h 107"/>
                  <a:gd name="T8" fmla="*/ 86 w 90"/>
                  <a:gd name="T9" fmla="*/ 27 h 107"/>
                  <a:gd name="T10" fmla="*/ 87 w 90"/>
                  <a:gd name="T11" fmla="*/ 19 h 107"/>
                  <a:gd name="T12" fmla="*/ 87 w 90"/>
                  <a:gd name="T13" fmla="*/ 17 h 107"/>
                  <a:gd name="T14" fmla="*/ 84 w 90"/>
                  <a:gd name="T15" fmla="*/ 12 h 107"/>
                  <a:gd name="T16" fmla="*/ 80 w 90"/>
                  <a:gd name="T17" fmla="*/ 6 h 107"/>
                  <a:gd name="T18" fmla="*/ 74 w 90"/>
                  <a:gd name="T19" fmla="*/ 2 h 107"/>
                  <a:gd name="T20" fmla="*/ 71 w 90"/>
                  <a:gd name="T21" fmla="*/ 1 h 107"/>
                  <a:gd name="T22" fmla="*/ 69 w 90"/>
                  <a:gd name="T23" fmla="*/ 0 h 107"/>
                  <a:gd name="T24" fmla="*/ 65 w 90"/>
                  <a:gd name="T25" fmla="*/ 0 h 107"/>
                  <a:gd name="T26" fmla="*/ 56 w 90"/>
                  <a:gd name="T27" fmla="*/ 0 h 107"/>
                  <a:gd name="T28" fmla="*/ 47 w 90"/>
                  <a:gd name="T29" fmla="*/ 0 h 107"/>
                  <a:gd name="T30" fmla="*/ 43 w 90"/>
                  <a:gd name="T31" fmla="*/ 0 h 107"/>
                  <a:gd name="T32" fmla="*/ 40 w 90"/>
                  <a:gd name="T33" fmla="*/ 1 h 107"/>
                  <a:gd name="T34" fmla="*/ 37 w 90"/>
                  <a:gd name="T35" fmla="*/ 1 h 107"/>
                  <a:gd name="T36" fmla="*/ 33 w 90"/>
                  <a:gd name="T37" fmla="*/ 4 h 107"/>
                  <a:gd name="T38" fmla="*/ 30 w 90"/>
                  <a:gd name="T39" fmla="*/ 7 h 107"/>
                  <a:gd name="T40" fmla="*/ 25 w 90"/>
                  <a:gd name="T41" fmla="*/ 15 h 107"/>
                  <a:gd name="T42" fmla="*/ 23 w 90"/>
                  <a:gd name="T43" fmla="*/ 20 h 107"/>
                  <a:gd name="T44" fmla="*/ 5 w 90"/>
                  <a:gd name="T45" fmla="*/ 14 h 107"/>
                  <a:gd name="T46" fmla="*/ 4 w 90"/>
                  <a:gd name="T47" fmla="*/ 11 h 107"/>
                  <a:gd name="T48" fmla="*/ 2 w 90"/>
                  <a:gd name="T49" fmla="*/ 11 h 107"/>
                  <a:gd name="T50" fmla="*/ 0 w 90"/>
                  <a:gd name="T51" fmla="*/ 15 h 107"/>
                  <a:gd name="T52" fmla="*/ 3 w 90"/>
                  <a:gd name="T53" fmla="*/ 25 h 107"/>
                  <a:gd name="T54" fmla="*/ 7 w 90"/>
                  <a:gd name="T55" fmla="*/ 26 h 107"/>
                  <a:gd name="T56" fmla="*/ 9 w 90"/>
                  <a:gd name="T57" fmla="*/ 28 h 107"/>
                  <a:gd name="T58" fmla="*/ 14 w 90"/>
                  <a:gd name="T59" fmla="*/ 30 h 107"/>
                  <a:gd name="T60" fmla="*/ 19 w 90"/>
                  <a:gd name="T61" fmla="*/ 31 h 107"/>
                  <a:gd name="T62" fmla="*/ 23 w 90"/>
                  <a:gd name="T63" fmla="*/ 32 h 107"/>
                  <a:gd name="T64" fmla="*/ 27 w 90"/>
                  <a:gd name="T65" fmla="*/ 31 h 107"/>
                  <a:gd name="T66" fmla="*/ 32 w 90"/>
                  <a:gd name="T67" fmla="*/ 28 h 107"/>
                  <a:gd name="T68" fmla="*/ 19 w 90"/>
                  <a:gd name="T69" fmla="*/ 79 h 107"/>
                  <a:gd name="T70" fmla="*/ 34 w 90"/>
                  <a:gd name="T71" fmla="*/ 94 h 107"/>
                  <a:gd name="T72" fmla="*/ 41 w 90"/>
                  <a:gd name="T73" fmla="*/ 100 h 107"/>
                  <a:gd name="T74" fmla="*/ 36 w 90"/>
                  <a:gd name="T75" fmla="*/ 102 h 107"/>
                  <a:gd name="T76" fmla="*/ 32 w 90"/>
                  <a:gd name="T77" fmla="*/ 105 h 107"/>
                  <a:gd name="T78" fmla="*/ 50 w 90"/>
                  <a:gd name="T79" fmla="*/ 107 h 107"/>
                  <a:gd name="T80" fmla="*/ 53 w 90"/>
                  <a:gd name="T81" fmla="*/ 101 h 107"/>
                  <a:gd name="T82" fmla="*/ 51 w 90"/>
                  <a:gd name="T83" fmla="*/ 96 h 107"/>
                  <a:gd name="T84" fmla="*/ 50 w 90"/>
                  <a:gd name="T85" fmla="*/ 84 h 107"/>
                  <a:gd name="T86" fmla="*/ 60 w 90"/>
                  <a:gd name="T87" fmla="*/ 87 h 107"/>
                  <a:gd name="T88" fmla="*/ 61 w 90"/>
                  <a:gd name="T89" fmla="*/ 96 h 107"/>
                  <a:gd name="T90" fmla="*/ 59 w 90"/>
                  <a:gd name="T91" fmla="*/ 101 h 107"/>
                  <a:gd name="T92" fmla="*/ 58 w 90"/>
                  <a:gd name="T93" fmla="*/ 105 h 107"/>
                  <a:gd name="T94" fmla="*/ 62 w 90"/>
                  <a:gd name="T95" fmla="*/ 104 h 107"/>
                  <a:gd name="T96" fmla="*/ 80 w 90"/>
                  <a:gd name="T97" fmla="*/ 104 h 107"/>
                  <a:gd name="T98" fmla="*/ 75 w 90"/>
                  <a:gd name="T99" fmla="*/ 101 h 107"/>
                  <a:gd name="T100" fmla="*/ 73 w 90"/>
                  <a:gd name="T101" fmla="*/ 100 h 107"/>
                  <a:gd name="T102" fmla="*/ 80 w 90"/>
                  <a:gd name="T103" fmla="*/ 9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107">
                    <a:moveTo>
                      <a:pt x="82" y="79"/>
                    </a:moveTo>
                    <a:lnTo>
                      <a:pt x="90" y="80"/>
                    </a:lnTo>
                    <a:lnTo>
                      <a:pt x="76" y="43"/>
                    </a:lnTo>
                    <a:lnTo>
                      <a:pt x="76" y="35"/>
                    </a:lnTo>
                    <a:lnTo>
                      <a:pt x="76" y="35"/>
                    </a:lnTo>
                    <a:lnTo>
                      <a:pt x="76" y="34"/>
                    </a:lnTo>
                    <a:lnTo>
                      <a:pt x="77" y="34"/>
                    </a:lnTo>
                    <a:lnTo>
                      <a:pt x="78" y="34"/>
                    </a:lnTo>
                    <a:lnTo>
                      <a:pt x="79" y="33"/>
                    </a:lnTo>
                    <a:lnTo>
                      <a:pt x="80" y="33"/>
                    </a:lnTo>
                    <a:lnTo>
                      <a:pt x="82" y="32"/>
                    </a:lnTo>
                    <a:lnTo>
                      <a:pt x="83" y="31"/>
                    </a:lnTo>
                    <a:lnTo>
                      <a:pt x="84" y="30"/>
                    </a:lnTo>
                    <a:lnTo>
                      <a:pt x="84" y="30"/>
                    </a:lnTo>
                    <a:lnTo>
                      <a:pt x="85" y="30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6" y="28"/>
                    </a:lnTo>
                    <a:lnTo>
                      <a:pt x="86" y="28"/>
                    </a:lnTo>
                    <a:lnTo>
                      <a:pt x="86" y="27"/>
                    </a:lnTo>
                    <a:lnTo>
                      <a:pt x="87" y="25"/>
                    </a:lnTo>
                    <a:lnTo>
                      <a:pt x="87" y="23"/>
                    </a:lnTo>
                    <a:lnTo>
                      <a:pt x="87" y="21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7" y="18"/>
                    </a:lnTo>
                    <a:lnTo>
                      <a:pt x="87" y="18"/>
                    </a:lnTo>
                    <a:lnTo>
                      <a:pt x="87" y="17"/>
                    </a:lnTo>
                    <a:lnTo>
                      <a:pt x="86" y="16"/>
                    </a:lnTo>
                    <a:lnTo>
                      <a:pt x="86" y="14"/>
                    </a:lnTo>
                    <a:lnTo>
                      <a:pt x="85" y="13"/>
                    </a:lnTo>
                    <a:lnTo>
                      <a:pt x="84" y="12"/>
                    </a:lnTo>
                    <a:lnTo>
                      <a:pt x="83" y="10"/>
                    </a:lnTo>
                    <a:lnTo>
                      <a:pt x="82" y="9"/>
                    </a:lnTo>
                    <a:lnTo>
                      <a:pt x="81" y="7"/>
                    </a:lnTo>
                    <a:lnTo>
                      <a:pt x="80" y="6"/>
                    </a:lnTo>
                    <a:lnTo>
                      <a:pt x="79" y="4"/>
                    </a:lnTo>
                    <a:lnTo>
                      <a:pt x="77" y="3"/>
                    </a:lnTo>
                    <a:lnTo>
                      <a:pt x="76" y="2"/>
                    </a:lnTo>
                    <a:lnTo>
                      <a:pt x="74" y="2"/>
                    </a:lnTo>
                    <a:lnTo>
                      <a:pt x="74" y="1"/>
                    </a:lnTo>
                    <a:lnTo>
                      <a:pt x="73" y="1"/>
                    </a:lnTo>
                    <a:lnTo>
                      <a:pt x="72" y="1"/>
                    </a:lnTo>
                    <a:lnTo>
                      <a:pt x="71" y="1"/>
                    </a:lnTo>
                    <a:lnTo>
                      <a:pt x="70" y="1"/>
                    </a:lnTo>
                    <a:lnTo>
                      <a:pt x="70" y="0"/>
                    </a:lnTo>
                    <a:lnTo>
                      <a:pt x="69" y="0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1" y="0"/>
                    </a:lnTo>
                    <a:lnTo>
                      <a:pt x="40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8" y="1"/>
                    </a:lnTo>
                    <a:lnTo>
                      <a:pt x="37" y="1"/>
                    </a:lnTo>
                    <a:lnTo>
                      <a:pt x="36" y="2"/>
                    </a:lnTo>
                    <a:lnTo>
                      <a:pt x="35" y="3"/>
                    </a:lnTo>
                    <a:lnTo>
                      <a:pt x="34" y="4"/>
                    </a:lnTo>
                    <a:lnTo>
                      <a:pt x="33" y="4"/>
                    </a:lnTo>
                    <a:lnTo>
                      <a:pt x="32" y="5"/>
                    </a:lnTo>
                    <a:lnTo>
                      <a:pt x="31" y="6"/>
                    </a:lnTo>
                    <a:lnTo>
                      <a:pt x="31" y="7"/>
                    </a:lnTo>
                    <a:lnTo>
                      <a:pt x="30" y="7"/>
                    </a:lnTo>
                    <a:lnTo>
                      <a:pt x="29" y="9"/>
                    </a:lnTo>
                    <a:lnTo>
                      <a:pt x="28" y="11"/>
                    </a:lnTo>
                    <a:lnTo>
                      <a:pt x="26" y="13"/>
                    </a:lnTo>
                    <a:lnTo>
                      <a:pt x="25" y="15"/>
                    </a:lnTo>
                    <a:lnTo>
                      <a:pt x="24" y="16"/>
                    </a:lnTo>
                    <a:lnTo>
                      <a:pt x="24" y="18"/>
                    </a:lnTo>
                    <a:lnTo>
                      <a:pt x="23" y="19"/>
                    </a:lnTo>
                    <a:lnTo>
                      <a:pt x="23" y="20"/>
                    </a:lnTo>
                    <a:lnTo>
                      <a:pt x="8" y="18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3" y="25"/>
                    </a:lnTo>
                    <a:lnTo>
                      <a:pt x="4" y="25"/>
                    </a:lnTo>
                    <a:lnTo>
                      <a:pt x="5" y="26"/>
                    </a:lnTo>
                    <a:lnTo>
                      <a:pt x="6" y="26"/>
                    </a:lnTo>
                    <a:lnTo>
                      <a:pt x="7" y="26"/>
                    </a:lnTo>
                    <a:lnTo>
                      <a:pt x="7" y="27"/>
                    </a:lnTo>
                    <a:lnTo>
                      <a:pt x="8" y="27"/>
                    </a:lnTo>
                    <a:lnTo>
                      <a:pt x="8" y="27"/>
                    </a:lnTo>
                    <a:lnTo>
                      <a:pt x="9" y="28"/>
                    </a:lnTo>
                    <a:lnTo>
                      <a:pt x="10" y="28"/>
                    </a:lnTo>
                    <a:lnTo>
                      <a:pt x="11" y="29"/>
                    </a:lnTo>
                    <a:lnTo>
                      <a:pt x="13" y="29"/>
                    </a:lnTo>
                    <a:lnTo>
                      <a:pt x="14" y="30"/>
                    </a:lnTo>
                    <a:lnTo>
                      <a:pt x="15" y="30"/>
                    </a:lnTo>
                    <a:lnTo>
                      <a:pt x="16" y="30"/>
                    </a:lnTo>
                    <a:lnTo>
                      <a:pt x="17" y="31"/>
                    </a:lnTo>
                    <a:lnTo>
                      <a:pt x="19" y="31"/>
                    </a:lnTo>
                    <a:lnTo>
                      <a:pt x="20" y="31"/>
                    </a:lnTo>
                    <a:lnTo>
                      <a:pt x="21" y="32"/>
                    </a:lnTo>
                    <a:lnTo>
                      <a:pt x="22" y="32"/>
                    </a:lnTo>
                    <a:lnTo>
                      <a:pt x="23" y="32"/>
                    </a:lnTo>
                    <a:lnTo>
                      <a:pt x="24" y="32"/>
                    </a:lnTo>
                    <a:lnTo>
                      <a:pt x="25" y="32"/>
                    </a:lnTo>
                    <a:lnTo>
                      <a:pt x="26" y="31"/>
                    </a:lnTo>
                    <a:lnTo>
                      <a:pt x="27" y="31"/>
                    </a:lnTo>
                    <a:lnTo>
                      <a:pt x="29" y="31"/>
                    </a:lnTo>
                    <a:lnTo>
                      <a:pt x="30" y="30"/>
                    </a:lnTo>
                    <a:lnTo>
                      <a:pt x="31" y="29"/>
                    </a:lnTo>
                    <a:lnTo>
                      <a:pt x="32" y="28"/>
                    </a:lnTo>
                    <a:lnTo>
                      <a:pt x="34" y="27"/>
                    </a:lnTo>
                    <a:lnTo>
                      <a:pt x="35" y="26"/>
                    </a:lnTo>
                    <a:lnTo>
                      <a:pt x="35" y="40"/>
                    </a:lnTo>
                    <a:lnTo>
                      <a:pt x="19" y="79"/>
                    </a:lnTo>
                    <a:lnTo>
                      <a:pt x="28" y="80"/>
                    </a:lnTo>
                    <a:lnTo>
                      <a:pt x="30" y="86"/>
                    </a:lnTo>
                    <a:lnTo>
                      <a:pt x="31" y="90"/>
                    </a:lnTo>
                    <a:lnTo>
                      <a:pt x="34" y="94"/>
                    </a:lnTo>
                    <a:lnTo>
                      <a:pt x="36" y="97"/>
                    </a:lnTo>
                    <a:lnTo>
                      <a:pt x="38" y="99"/>
                    </a:lnTo>
                    <a:lnTo>
                      <a:pt x="40" y="100"/>
                    </a:lnTo>
                    <a:lnTo>
                      <a:pt x="41" y="100"/>
                    </a:lnTo>
                    <a:lnTo>
                      <a:pt x="42" y="100"/>
                    </a:lnTo>
                    <a:lnTo>
                      <a:pt x="40" y="101"/>
                    </a:lnTo>
                    <a:lnTo>
                      <a:pt x="38" y="101"/>
                    </a:lnTo>
                    <a:lnTo>
                      <a:pt x="36" y="102"/>
                    </a:lnTo>
                    <a:lnTo>
                      <a:pt x="35" y="102"/>
                    </a:lnTo>
                    <a:lnTo>
                      <a:pt x="33" y="103"/>
                    </a:lnTo>
                    <a:lnTo>
                      <a:pt x="32" y="104"/>
                    </a:lnTo>
                    <a:lnTo>
                      <a:pt x="32" y="105"/>
                    </a:lnTo>
                    <a:lnTo>
                      <a:pt x="32" y="107"/>
                    </a:lnTo>
                    <a:lnTo>
                      <a:pt x="45" y="107"/>
                    </a:lnTo>
                    <a:lnTo>
                      <a:pt x="50" y="104"/>
                    </a:lnTo>
                    <a:lnTo>
                      <a:pt x="50" y="107"/>
                    </a:lnTo>
                    <a:lnTo>
                      <a:pt x="53" y="107"/>
                    </a:lnTo>
                    <a:lnTo>
                      <a:pt x="54" y="105"/>
                    </a:lnTo>
                    <a:lnTo>
                      <a:pt x="54" y="103"/>
                    </a:lnTo>
                    <a:lnTo>
                      <a:pt x="53" y="101"/>
                    </a:lnTo>
                    <a:lnTo>
                      <a:pt x="52" y="99"/>
                    </a:lnTo>
                    <a:lnTo>
                      <a:pt x="52" y="99"/>
                    </a:lnTo>
                    <a:lnTo>
                      <a:pt x="51" y="98"/>
                    </a:lnTo>
                    <a:lnTo>
                      <a:pt x="51" y="96"/>
                    </a:lnTo>
                    <a:lnTo>
                      <a:pt x="50" y="94"/>
                    </a:lnTo>
                    <a:lnTo>
                      <a:pt x="50" y="91"/>
                    </a:lnTo>
                    <a:lnTo>
                      <a:pt x="50" y="88"/>
                    </a:lnTo>
                    <a:lnTo>
                      <a:pt x="50" y="84"/>
                    </a:lnTo>
                    <a:lnTo>
                      <a:pt x="51" y="79"/>
                    </a:lnTo>
                    <a:lnTo>
                      <a:pt x="58" y="79"/>
                    </a:lnTo>
                    <a:lnTo>
                      <a:pt x="59" y="83"/>
                    </a:lnTo>
                    <a:lnTo>
                      <a:pt x="60" y="87"/>
                    </a:lnTo>
                    <a:lnTo>
                      <a:pt x="60" y="90"/>
                    </a:lnTo>
                    <a:lnTo>
                      <a:pt x="61" y="92"/>
                    </a:lnTo>
                    <a:lnTo>
                      <a:pt x="61" y="94"/>
                    </a:lnTo>
                    <a:lnTo>
                      <a:pt x="61" y="96"/>
                    </a:lnTo>
                    <a:lnTo>
                      <a:pt x="61" y="98"/>
                    </a:lnTo>
                    <a:lnTo>
                      <a:pt x="60" y="99"/>
                    </a:lnTo>
                    <a:lnTo>
                      <a:pt x="59" y="100"/>
                    </a:lnTo>
                    <a:lnTo>
                      <a:pt x="59" y="101"/>
                    </a:lnTo>
                    <a:lnTo>
                      <a:pt x="58" y="102"/>
                    </a:lnTo>
                    <a:lnTo>
                      <a:pt x="58" y="103"/>
                    </a:lnTo>
                    <a:lnTo>
                      <a:pt x="58" y="104"/>
                    </a:lnTo>
                    <a:lnTo>
                      <a:pt x="58" y="105"/>
                    </a:lnTo>
                    <a:lnTo>
                      <a:pt x="58" y="106"/>
                    </a:lnTo>
                    <a:lnTo>
                      <a:pt x="58" y="107"/>
                    </a:lnTo>
                    <a:lnTo>
                      <a:pt x="62" y="107"/>
                    </a:lnTo>
                    <a:lnTo>
                      <a:pt x="62" y="104"/>
                    </a:lnTo>
                    <a:lnTo>
                      <a:pt x="67" y="107"/>
                    </a:lnTo>
                    <a:lnTo>
                      <a:pt x="81" y="107"/>
                    </a:lnTo>
                    <a:lnTo>
                      <a:pt x="81" y="105"/>
                    </a:lnTo>
                    <a:lnTo>
                      <a:pt x="80" y="104"/>
                    </a:lnTo>
                    <a:lnTo>
                      <a:pt x="80" y="103"/>
                    </a:lnTo>
                    <a:lnTo>
                      <a:pt x="78" y="102"/>
                    </a:lnTo>
                    <a:lnTo>
                      <a:pt x="77" y="102"/>
                    </a:lnTo>
                    <a:lnTo>
                      <a:pt x="75" y="101"/>
                    </a:lnTo>
                    <a:lnTo>
                      <a:pt x="73" y="101"/>
                    </a:lnTo>
                    <a:lnTo>
                      <a:pt x="71" y="101"/>
                    </a:lnTo>
                    <a:lnTo>
                      <a:pt x="71" y="100"/>
                    </a:lnTo>
                    <a:lnTo>
                      <a:pt x="73" y="100"/>
                    </a:lnTo>
                    <a:lnTo>
                      <a:pt x="74" y="98"/>
                    </a:lnTo>
                    <a:lnTo>
                      <a:pt x="77" y="96"/>
                    </a:lnTo>
                    <a:lnTo>
                      <a:pt x="79" y="94"/>
                    </a:lnTo>
                    <a:lnTo>
                      <a:pt x="80" y="90"/>
                    </a:lnTo>
                    <a:lnTo>
                      <a:pt x="82" y="85"/>
                    </a:lnTo>
                    <a:lnTo>
                      <a:pt x="82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352"/>
              <p:cNvSpPr>
                <a:spLocks/>
              </p:cNvSpPr>
              <p:nvPr/>
            </p:nvSpPr>
            <p:spPr bwMode="auto">
              <a:xfrm>
                <a:off x="4343" y="1780"/>
                <a:ext cx="26" cy="23"/>
              </a:xfrm>
              <a:custGeom>
                <a:avLst/>
                <a:gdLst>
                  <a:gd name="T0" fmla="*/ 26 w 26"/>
                  <a:gd name="T1" fmla="*/ 22 h 23"/>
                  <a:gd name="T2" fmla="*/ 26 w 26"/>
                  <a:gd name="T3" fmla="*/ 0 h 23"/>
                  <a:gd name="T4" fmla="*/ 0 w 26"/>
                  <a:gd name="T5" fmla="*/ 5 h 23"/>
                  <a:gd name="T6" fmla="*/ 0 w 26"/>
                  <a:gd name="T7" fmla="*/ 23 h 23"/>
                  <a:gd name="T8" fmla="*/ 26 w 26"/>
                  <a:gd name="T9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6" y="22"/>
                    </a:moveTo>
                    <a:lnTo>
                      <a:pt x="26" y="0"/>
                    </a:lnTo>
                    <a:lnTo>
                      <a:pt x="0" y="5"/>
                    </a:lnTo>
                    <a:lnTo>
                      <a:pt x="0" y="23"/>
                    </a:lnTo>
                    <a:lnTo>
                      <a:pt x="26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353"/>
              <p:cNvSpPr>
                <a:spLocks/>
              </p:cNvSpPr>
              <p:nvPr/>
            </p:nvSpPr>
            <p:spPr bwMode="auto">
              <a:xfrm>
                <a:off x="4310" y="1796"/>
                <a:ext cx="77" cy="75"/>
              </a:xfrm>
              <a:custGeom>
                <a:avLst/>
                <a:gdLst>
                  <a:gd name="T0" fmla="*/ 34 w 77"/>
                  <a:gd name="T1" fmla="*/ 0 h 75"/>
                  <a:gd name="T2" fmla="*/ 33 w 77"/>
                  <a:gd name="T3" fmla="*/ 0 h 75"/>
                  <a:gd name="T4" fmla="*/ 30 w 77"/>
                  <a:gd name="T5" fmla="*/ 0 h 75"/>
                  <a:gd name="T6" fmla="*/ 27 w 77"/>
                  <a:gd name="T7" fmla="*/ 2 h 75"/>
                  <a:gd name="T8" fmla="*/ 24 w 77"/>
                  <a:gd name="T9" fmla="*/ 4 h 75"/>
                  <a:gd name="T10" fmla="*/ 21 w 77"/>
                  <a:gd name="T11" fmla="*/ 7 h 75"/>
                  <a:gd name="T12" fmla="*/ 18 w 77"/>
                  <a:gd name="T13" fmla="*/ 12 h 75"/>
                  <a:gd name="T14" fmla="*/ 15 w 77"/>
                  <a:gd name="T15" fmla="*/ 17 h 75"/>
                  <a:gd name="T16" fmla="*/ 12 w 77"/>
                  <a:gd name="T17" fmla="*/ 20 h 75"/>
                  <a:gd name="T18" fmla="*/ 8 w 77"/>
                  <a:gd name="T19" fmla="*/ 19 h 75"/>
                  <a:gd name="T20" fmla="*/ 4 w 77"/>
                  <a:gd name="T21" fmla="*/ 19 h 75"/>
                  <a:gd name="T22" fmla="*/ 1 w 77"/>
                  <a:gd name="T23" fmla="*/ 18 h 75"/>
                  <a:gd name="T24" fmla="*/ 0 w 77"/>
                  <a:gd name="T25" fmla="*/ 23 h 75"/>
                  <a:gd name="T26" fmla="*/ 1 w 77"/>
                  <a:gd name="T27" fmla="*/ 24 h 75"/>
                  <a:gd name="T28" fmla="*/ 2 w 77"/>
                  <a:gd name="T29" fmla="*/ 24 h 75"/>
                  <a:gd name="T30" fmla="*/ 3 w 77"/>
                  <a:gd name="T31" fmla="*/ 25 h 75"/>
                  <a:gd name="T32" fmla="*/ 4 w 77"/>
                  <a:gd name="T33" fmla="*/ 25 h 75"/>
                  <a:gd name="T34" fmla="*/ 7 w 77"/>
                  <a:gd name="T35" fmla="*/ 26 h 75"/>
                  <a:gd name="T36" fmla="*/ 10 w 77"/>
                  <a:gd name="T37" fmla="*/ 28 h 75"/>
                  <a:gd name="T38" fmla="*/ 14 w 77"/>
                  <a:gd name="T39" fmla="*/ 28 h 75"/>
                  <a:gd name="T40" fmla="*/ 18 w 77"/>
                  <a:gd name="T41" fmla="*/ 26 h 75"/>
                  <a:gd name="T42" fmla="*/ 19 w 77"/>
                  <a:gd name="T43" fmla="*/ 25 h 75"/>
                  <a:gd name="T44" fmla="*/ 23 w 77"/>
                  <a:gd name="T45" fmla="*/ 23 h 75"/>
                  <a:gd name="T46" fmla="*/ 26 w 77"/>
                  <a:gd name="T47" fmla="*/ 21 h 75"/>
                  <a:gd name="T48" fmla="*/ 27 w 77"/>
                  <a:gd name="T49" fmla="*/ 20 h 75"/>
                  <a:gd name="T50" fmla="*/ 12 w 77"/>
                  <a:gd name="T51" fmla="*/ 75 h 75"/>
                  <a:gd name="T52" fmla="*/ 63 w 77"/>
                  <a:gd name="T53" fmla="*/ 41 h 75"/>
                  <a:gd name="T54" fmla="*/ 71 w 77"/>
                  <a:gd name="T55" fmla="*/ 30 h 75"/>
                  <a:gd name="T56" fmla="*/ 75 w 77"/>
                  <a:gd name="T57" fmla="*/ 24 h 75"/>
                  <a:gd name="T58" fmla="*/ 75 w 77"/>
                  <a:gd name="T59" fmla="*/ 23 h 75"/>
                  <a:gd name="T60" fmla="*/ 75 w 77"/>
                  <a:gd name="T61" fmla="*/ 20 h 75"/>
                  <a:gd name="T62" fmla="*/ 75 w 77"/>
                  <a:gd name="T63" fmla="*/ 17 h 75"/>
                  <a:gd name="T64" fmla="*/ 74 w 77"/>
                  <a:gd name="T65" fmla="*/ 14 h 75"/>
                  <a:gd name="T66" fmla="*/ 72 w 77"/>
                  <a:gd name="T67" fmla="*/ 10 h 75"/>
                  <a:gd name="T68" fmla="*/ 69 w 77"/>
                  <a:gd name="T69" fmla="*/ 6 h 75"/>
                  <a:gd name="T70" fmla="*/ 67 w 77"/>
                  <a:gd name="T71" fmla="*/ 3 h 75"/>
                  <a:gd name="T72" fmla="*/ 64 w 77"/>
                  <a:gd name="T73" fmla="*/ 2 h 75"/>
                  <a:gd name="T74" fmla="*/ 62 w 77"/>
                  <a:gd name="T75" fmla="*/ 1 h 75"/>
                  <a:gd name="T76" fmla="*/ 60 w 77"/>
                  <a:gd name="T77" fmla="*/ 0 h 75"/>
                  <a:gd name="T78" fmla="*/ 58 w 77"/>
                  <a:gd name="T79" fmla="*/ 0 h 75"/>
                  <a:gd name="T80" fmla="*/ 44 w 77"/>
                  <a:gd name="T81" fmla="*/ 1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7" h="75">
                    <a:moveTo>
                      <a:pt x="35" y="0"/>
                    </a:moveTo>
                    <a:lnTo>
                      <a:pt x="34" y="0"/>
                    </a:lnTo>
                    <a:lnTo>
                      <a:pt x="34" y="0"/>
                    </a:lnTo>
                    <a:lnTo>
                      <a:pt x="33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9" y="1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4" y="4"/>
                    </a:lnTo>
                    <a:lnTo>
                      <a:pt x="23" y="5"/>
                    </a:lnTo>
                    <a:lnTo>
                      <a:pt x="21" y="7"/>
                    </a:lnTo>
                    <a:lnTo>
                      <a:pt x="20" y="10"/>
                    </a:lnTo>
                    <a:lnTo>
                      <a:pt x="18" y="12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4" y="20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8" y="19"/>
                    </a:lnTo>
                    <a:lnTo>
                      <a:pt x="6" y="19"/>
                    </a:lnTo>
                    <a:lnTo>
                      <a:pt x="4" y="19"/>
                    </a:lnTo>
                    <a:lnTo>
                      <a:pt x="3" y="18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2" y="24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4" y="25"/>
                    </a:lnTo>
                    <a:lnTo>
                      <a:pt x="5" y="26"/>
                    </a:lnTo>
                    <a:lnTo>
                      <a:pt x="7" y="26"/>
                    </a:lnTo>
                    <a:lnTo>
                      <a:pt x="8" y="27"/>
                    </a:lnTo>
                    <a:lnTo>
                      <a:pt x="10" y="28"/>
                    </a:lnTo>
                    <a:lnTo>
                      <a:pt x="12" y="28"/>
                    </a:lnTo>
                    <a:lnTo>
                      <a:pt x="14" y="28"/>
                    </a:lnTo>
                    <a:lnTo>
                      <a:pt x="15" y="27"/>
                    </a:lnTo>
                    <a:lnTo>
                      <a:pt x="18" y="26"/>
                    </a:lnTo>
                    <a:lnTo>
                      <a:pt x="18" y="26"/>
                    </a:lnTo>
                    <a:lnTo>
                      <a:pt x="19" y="25"/>
                    </a:lnTo>
                    <a:lnTo>
                      <a:pt x="21" y="24"/>
                    </a:lnTo>
                    <a:lnTo>
                      <a:pt x="23" y="23"/>
                    </a:lnTo>
                    <a:lnTo>
                      <a:pt x="24" y="22"/>
                    </a:lnTo>
                    <a:lnTo>
                      <a:pt x="26" y="21"/>
                    </a:lnTo>
                    <a:lnTo>
                      <a:pt x="27" y="20"/>
                    </a:lnTo>
                    <a:lnTo>
                      <a:pt x="27" y="20"/>
                    </a:lnTo>
                    <a:lnTo>
                      <a:pt x="27" y="39"/>
                    </a:lnTo>
                    <a:lnTo>
                      <a:pt x="12" y="75"/>
                    </a:lnTo>
                    <a:lnTo>
                      <a:pt x="77" y="75"/>
                    </a:lnTo>
                    <a:lnTo>
                      <a:pt x="63" y="41"/>
                    </a:lnTo>
                    <a:lnTo>
                      <a:pt x="63" y="33"/>
                    </a:lnTo>
                    <a:lnTo>
                      <a:pt x="71" y="30"/>
                    </a:lnTo>
                    <a:lnTo>
                      <a:pt x="75" y="25"/>
                    </a:lnTo>
                    <a:lnTo>
                      <a:pt x="75" y="24"/>
                    </a:lnTo>
                    <a:lnTo>
                      <a:pt x="75" y="24"/>
                    </a:lnTo>
                    <a:lnTo>
                      <a:pt x="75" y="23"/>
                    </a:lnTo>
                    <a:lnTo>
                      <a:pt x="75" y="22"/>
                    </a:lnTo>
                    <a:lnTo>
                      <a:pt x="75" y="20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6"/>
                    </a:lnTo>
                    <a:lnTo>
                      <a:pt x="74" y="14"/>
                    </a:lnTo>
                    <a:lnTo>
                      <a:pt x="73" y="12"/>
                    </a:lnTo>
                    <a:lnTo>
                      <a:pt x="72" y="10"/>
                    </a:lnTo>
                    <a:lnTo>
                      <a:pt x="71" y="8"/>
                    </a:lnTo>
                    <a:lnTo>
                      <a:pt x="69" y="6"/>
                    </a:lnTo>
                    <a:lnTo>
                      <a:pt x="68" y="5"/>
                    </a:lnTo>
                    <a:lnTo>
                      <a:pt x="67" y="3"/>
                    </a:lnTo>
                    <a:lnTo>
                      <a:pt x="65" y="2"/>
                    </a:lnTo>
                    <a:lnTo>
                      <a:pt x="64" y="2"/>
                    </a:lnTo>
                    <a:lnTo>
                      <a:pt x="63" y="1"/>
                    </a:lnTo>
                    <a:lnTo>
                      <a:pt x="62" y="1"/>
                    </a:lnTo>
                    <a:lnTo>
                      <a:pt x="61" y="0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44" y="14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77ED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354"/>
              <p:cNvSpPr>
                <a:spLocks/>
              </p:cNvSpPr>
              <p:nvPr/>
            </p:nvSpPr>
            <p:spPr bwMode="auto">
              <a:xfrm>
                <a:off x="4331" y="1873"/>
                <a:ext cx="19" cy="21"/>
              </a:xfrm>
              <a:custGeom>
                <a:avLst/>
                <a:gdLst>
                  <a:gd name="T0" fmla="*/ 0 w 19"/>
                  <a:gd name="T1" fmla="*/ 0 h 21"/>
                  <a:gd name="T2" fmla="*/ 1 w 19"/>
                  <a:gd name="T3" fmla="*/ 2 h 21"/>
                  <a:gd name="T4" fmla="*/ 1 w 19"/>
                  <a:gd name="T5" fmla="*/ 2 h 21"/>
                  <a:gd name="T6" fmla="*/ 1 w 19"/>
                  <a:gd name="T7" fmla="*/ 3 h 21"/>
                  <a:gd name="T8" fmla="*/ 1 w 19"/>
                  <a:gd name="T9" fmla="*/ 4 h 21"/>
                  <a:gd name="T10" fmla="*/ 2 w 19"/>
                  <a:gd name="T11" fmla="*/ 8 h 21"/>
                  <a:gd name="T12" fmla="*/ 3 w 19"/>
                  <a:gd name="T13" fmla="*/ 12 h 21"/>
                  <a:gd name="T14" fmla="*/ 5 w 19"/>
                  <a:gd name="T15" fmla="*/ 15 h 21"/>
                  <a:gd name="T16" fmla="*/ 8 w 19"/>
                  <a:gd name="T17" fmla="*/ 17 h 21"/>
                  <a:gd name="T18" fmla="*/ 10 w 19"/>
                  <a:gd name="T19" fmla="*/ 19 h 21"/>
                  <a:gd name="T20" fmla="*/ 12 w 19"/>
                  <a:gd name="T21" fmla="*/ 20 h 21"/>
                  <a:gd name="T22" fmla="*/ 13 w 19"/>
                  <a:gd name="T23" fmla="*/ 21 h 21"/>
                  <a:gd name="T24" fmla="*/ 13 w 19"/>
                  <a:gd name="T25" fmla="*/ 21 h 21"/>
                  <a:gd name="T26" fmla="*/ 19 w 19"/>
                  <a:gd name="T27" fmla="*/ 21 h 21"/>
                  <a:gd name="T28" fmla="*/ 18 w 19"/>
                  <a:gd name="T29" fmla="*/ 20 h 21"/>
                  <a:gd name="T30" fmla="*/ 18 w 19"/>
                  <a:gd name="T31" fmla="*/ 19 h 21"/>
                  <a:gd name="T32" fmla="*/ 17 w 19"/>
                  <a:gd name="T33" fmla="*/ 17 h 21"/>
                  <a:gd name="T34" fmla="*/ 17 w 19"/>
                  <a:gd name="T35" fmla="*/ 15 h 21"/>
                  <a:gd name="T36" fmla="*/ 16 w 19"/>
                  <a:gd name="T37" fmla="*/ 12 h 21"/>
                  <a:gd name="T38" fmla="*/ 16 w 19"/>
                  <a:gd name="T39" fmla="*/ 8 h 21"/>
                  <a:gd name="T40" fmla="*/ 17 w 19"/>
                  <a:gd name="T41" fmla="*/ 5 h 21"/>
                  <a:gd name="T42" fmla="*/ 18 w 19"/>
                  <a:gd name="T43" fmla="*/ 0 h 21"/>
                  <a:gd name="T44" fmla="*/ 0 w 19"/>
                  <a:gd name="T4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21">
                    <a:moveTo>
                      <a:pt x="0" y="0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8"/>
                    </a:lnTo>
                    <a:lnTo>
                      <a:pt x="3" y="12"/>
                    </a:lnTo>
                    <a:lnTo>
                      <a:pt x="5" y="15"/>
                    </a:lnTo>
                    <a:lnTo>
                      <a:pt x="8" y="17"/>
                    </a:lnTo>
                    <a:lnTo>
                      <a:pt x="10" y="19"/>
                    </a:lnTo>
                    <a:lnTo>
                      <a:pt x="12" y="20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9" y="21"/>
                    </a:lnTo>
                    <a:lnTo>
                      <a:pt x="18" y="20"/>
                    </a:lnTo>
                    <a:lnTo>
                      <a:pt x="18" y="19"/>
                    </a:lnTo>
                    <a:lnTo>
                      <a:pt x="17" y="17"/>
                    </a:lnTo>
                    <a:lnTo>
                      <a:pt x="17" y="15"/>
                    </a:lnTo>
                    <a:lnTo>
                      <a:pt x="16" y="12"/>
                    </a:lnTo>
                    <a:lnTo>
                      <a:pt x="16" y="8"/>
                    </a:lnTo>
                    <a:lnTo>
                      <a:pt x="17" y="5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355"/>
              <p:cNvSpPr>
                <a:spLocks/>
              </p:cNvSpPr>
              <p:nvPr/>
            </p:nvSpPr>
            <p:spPr bwMode="auto">
              <a:xfrm>
                <a:off x="4361" y="1873"/>
                <a:ext cx="18" cy="20"/>
              </a:xfrm>
              <a:custGeom>
                <a:avLst/>
                <a:gdLst>
                  <a:gd name="T0" fmla="*/ 0 w 18"/>
                  <a:gd name="T1" fmla="*/ 0 h 20"/>
                  <a:gd name="T2" fmla="*/ 1 w 18"/>
                  <a:gd name="T3" fmla="*/ 4 h 20"/>
                  <a:gd name="T4" fmla="*/ 2 w 18"/>
                  <a:gd name="T5" fmla="*/ 8 h 20"/>
                  <a:gd name="T6" fmla="*/ 2 w 18"/>
                  <a:gd name="T7" fmla="*/ 11 h 20"/>
                  <a:gd name="T8" fmla="*/ 3 w 18"/>
                  <a:gd name="T9" fmla="*/ 14 h 20"/>
                  <a:gd name="T10" fmla="*/ 2 w 18"/>
                  <a:gd name="T11" fmla="*/ 17 h 20"/>
                  <a:gd name="T12" fmla="*/ 2 w 18"/>
                  <a:gd name="T13" fmla="*/ 19 h 20"/>
                  <a:gd name="T14" fmla="*/ 2 w 18"/>
                  <a:gd name="T15" fmla="*/ 20 h 20"/>
                  <a:gd name="T16" fmla="*/ 2 w 18"/>
                  <a:gd name="T17" fmla="*/ 20 h 20"/>
                  <a:gd name="T18" fmla="*/ 8 w 18"/>
                  <a:gd name="T19" fmla="*/ 20 h 20"/>
                  <a:gd name="T20" fmla="*/ 8 w 18"/>
                  <a:gd name="T21" fmla="*/ 20 h 20"/>
                  <a:gd name="T22" fmla="*/ 9 w 18"/>
                  <a:gd name="T23" fmla="*/ 20 h 20"/>
                  <a:gd name="T24" fmla="*/ 10 w 18"/>
                  <a:gd name="T25" fmla="*/ 19 h 20"/>
                  <a:gd name="T26" fmla="*/ 12 w 18"/>
                  <a:gd name="T27" fmla="*/ 18 h 20"/>
                  <a:gd name="T28" fmla="*/ 14 w 18"/>
                  <a:gd name="T29" fmla="*/ 16 h 20"/>
                  <a:gd name="T30" fmla="*/ 15 w 18"/>
                  <a:gd name="T31" fmla="*/ 14 h 20"/>
                  <a:gd name="T32" fmla="*/ 16 w 18"/>
                  <a:gd name="T33" fmla="*/ 12 h 20"/>
                  <a:gd name="T34" fmla="*/ 17 w 18"/>
                  <a:gd name="T35" fmla="*/ 9 h 20"/>
                  <a:gd name="T36" fmla="*/ 18 w 18"/>
                  <a:gd name="T37" fmla="*/ 7 h 20"/>
                  <a:gd name="T38" fmla="*/ 18 w 18"/>
                  <a:gd name="T39" fmla="*/ 5 h 20"/>
                  <a:gd name="T40" fmla="*/ 18 w 18"/>
                  <a:gd name="T41" fmla="*/ 3 h 20"/>
                  <a:gd name="T42" fmla="*/ 18 w 18"/>
                  <a:gd name="T43" fmla="*/ 1 h 20"/>
                  <a:gd name="T44" fmla="*/ 0 w 18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lnTo>
                      <a:pt x="1" y="4"/>
                    </a:lnTo>
                    <a:lnTo>
                      <a:pt x="2" y="8"/>
                    </a:lnTo>
                    <a:lnTo>
                      <a:pt x="2" y="11"/>
                    </a:lnTo>
                    <a:lnTo>
                      <a:pt x="3" y="14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9" y="20"/>
                    </a:lnTo>
                    <a:lnTo>
                      <a:pt x="10" y="19"/>
                    </a:lnTo>
                    <a:lnTo>
                      <a:pt x="12" y="18"/>
                    </a:lnTo>
                    <a:lnTo>
                      <a:pt x="14" y="16"/>
                    </a:lnTo>
                    <a:lnTo>
                      <a:pt x="15" y="14"/>
                    </a:lnTo>
                    <a:lnTo>
                      <a:pt x="16" y="12"/>
                    </a:lnTo>
                    <a:lnTo>
                      <a:pt x="17" y="9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18" y="3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356"/>
              <p:cNvSpPr>
                <a:spLocks/>
              </p:cNvSpPr>
              <p:nvPr/>
            </p:nvSpPr>
            <p:spPr bwMode="auto">
              <a:xfrm>
                <a:off x="4291" y="1758"/>
                <a:ext cx="73" cy="80"/>
              </a:xfrm>
              <a:custGeom>
                <a:avLst/>
                <a:gdLst>
                  <a:gd name="T0" fmla="*/ 73 w 73"/>
                  <a:gd name="T1" fmla="*/ 76 h 80"/>
                  <a:gd name="T2" fmla="*/ 5 w 73"/>
                  <a:gd name="T3" fmla="*/ 0 h 80"/>
                  <a:gd name="T4" fmla="*/ 0 w 73"/>
                  <a:gd name="T5" fmla="*/ 5 h 80"/>
                  <a:gd name="T6" fmla="*/ 68 w 73"/>
                  <a:gd name="T7" fmla="*/ 80 h 80"/>
                  <a:gd name="T8" fmla="*/ 73 w 73"/>
                  <a:gd name="T9" fmla="*/ 7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80">
                    <a:moveTo>
                      <a:pt x="73" y="76"/>
                    </a:moveTo>
                    <a:lnTo>
                      <a:pt x="5" y="0"/>
                    </a:lnTo>
                    <a:lnTo>
                      <a:pt x="0" y="5"/>
                    </a:lnTo>
                    <a:lnTo>
                      <a:pt x="68" y="80"/>
                    </a:lnTo>
                    <a:lnTo>
                      <a:pt x="73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357"/>
              <p:cNvSpPr>
                <a:spLocks/>
              </p:cNvSpPr>
              <p:nvPr/>
            </p:nvSpPr>
            <p:spPr bwMode="auto">
              <a:xfrm>
                <a:off x="4296" y="1763"/>
                <a:ext cx="64" cy="72"/>
              </a:xfrm>
              <a:custGeom>
                <a:avLst/>
                <a:gdLst>
                  <a:gd name="T0" fmla="*/ 64 w 64"/>
                  <a:gd name="T1" fmla="*/ 70 h 72"/>
                  <a:gd name="T2" fmla="*/ 1 w 64"/>
                  <a:gd name="T3" fmla="*/ 0 h 72"/>
                  <a:gd name="T4" fmla="*/ 0 w 64"/>
                  <a:gd name="T5" fmla="*/ 2 h 72"/>
                  <a:gd name="T6" fmla="*/ 63 w 64"/>
                  <a:gd name="T7" fmla="*/ 72 h 72"/>
                  <a:gd name="T8" fmla="*/ 64 w 64"/>
                  <a:gd name="T9" fmla="*/ 7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72">
                    <a:moveTo>
                      <a:pt x="64" y="7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63" y="72"/>
                    </a:lnTo>
                    <a:lnTo>
                      <a:pt x="64" y="70"/>
                    </a:lnTo>
                    <a:close/>
                  </a:path>
                </a:pathLst>
              </a:custGeom>
              <a:solidFill>
                <a:srgbClr val="CEB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358"/>
              <p:cNvSpPr>
                <a:spLocks/>
              </p:cNvSpPr>
              <p:nvPr/>
            </p:nvSpPr>
            <p:spPr bwMode="auto">
              <a:xfrm>
                <a:off x="4345" y="1817"/>
                <a:ext cx="41" cy="16"/>
              </a:xfrm>
              <a:custGeom>
                <a:avLst/>
                <a:gdLst>
                  <a:gd name="T0" fmla="*/ 22 w 41"/>
                  <a:gd name="T1" fmla="*/ 14 h 16"/>
                  <a:gd name="T2" fmla="*/ 26 w 41"/>
                  <a:gd name="T3" fmla="*/ 14 h 16"/>
                  <a:gd name="T4" fmla="*/ 29 w 41"/>
                  <a:gd name="T5" fmla="*/ 13 h 16"/>
                  <a:gd name="T6" fmla="*/ 32 w 41"/>
                  <a:gd name="T7" fmla="*/ 12 h 16"/>
                  <a:gd name="T8" fmla="*/ 35 w 41"/>
                  <a:gd name="T9" fmla="*/ 10 h 16"/>
                  <a:gd name="T10" fmla="*/ 38 w 41"/>
                  <a:gd name="T11" fmla="*/ 9 h 16"/>
                  <a:gd name="T12" fmla="*/ 39 w 41"/>
                  <a:gd name="T13" fmla="*/ 7 h 16"/>
                  <a:gd name="T14" fmla="*/ 41 w 41"/>
                  <a:gd name="T15" fmla="*/ 5 h 16"/>
                  <a:gd name="T16" fmla="*/ 41 w 41"/>
                  <a:gd name="T17" fmla="*/ 3 h 16"/>
                  <a:gd name="T18" fmla="*/ 40 w 41"/>
                  <a:gd name="T19" fmla="*/ 1 h 16"/>
                  <a:gd name="T20" fmla="*/ 40 w 41"/>
                  <a:gd name="T21" fmla="*/ 3 h 16"/>
                  <a:gd name="T22" fmla="*/ 37 w 41"/>
                  <a:gd name="T23" fmla="*/ 7 h 16"/>
                  <a:gd name="T24" fmla="*/ 34 w 41"/>
                  <a:gd name="T25" fmla="*/ 9 h 16"/>
                  <a:gd name="T26" fmla="*/ 30 w 41"/>
                  <a:gd name="T27" fmla="*/ 11 h 16"/>
                  <a:gd name="T28" fmla="*/ 27 w 41"/>
                  <a:gd name="T29" fmla="*/ 12 h 16"/>
                  <a:gd name="T30" fmla="*/ 25 w 41"/>
                  <a:gd name="T31" fmla="*/ 12 h 16"/>
                  <a:gd name="T32" fmla="*/ 23 w 41"/>
                  <a:gd name="T33" fmla="*/ 13 h 16"/>
                  <a:gd name="T34" fmla="*/ 22 w 41"/>
                  <a:gd name="T35" fmla="*/ 13 h 16"/>
                  <a:gd name="T36" fmla="*/ 18 w 41"/>
                  <a:gd name="T37" fmla="*/ 8 h 16"/>
                  <a:gd name="T38" fmla="*/ 21 w 41"/>
                  <a:gd name="T39" fmla="*/ 7 h 16"/>
                  <a:gd name="T40" fmla="*/ 26 w 41"/>
                  <a:gd name="T41" fmla="*/ 6 h 16"/>
                  <a:gd name="T42" fmla="*/ 30 w 41"/>
                  <a:gd name="T43" fmla="*/ 3 h 16"/>
                  <a:gd name="T44" fmla="*/ 32 w 41"/>
                  <a:gd name="T45" fmla="*/ 0 h 16"/>
                  <a:gd name="T46" fmla="*/ 31 w 41"/>
                  <a:gd name="T47" fmla="*/ 0 h 16"/>
                  <a:gd name="T48" fmla="*/ 30 w 41"/>
                  <a:gd name="T49" fmla="*/ 0 h 16"/>
                  <a:gd name="T50" fmla="*/ 30 w 41"/>
                  <a:gd name="T51" fmla="*/ 1 h 16"/>
                  <a:gd name="T52" fmla="*/ 28 w 41"/>
                  <a:gd name="T53" fmla="*/ 3 h 16"/>
                  <a:gd name="T54" fmla="*/ 25 w 41"/>
                  <a:gd name="T55" fmla="*/ 4 h 16"/>
                  <a:gd name="T56" fmla="*/ 22 w 41"/>
                  <a:gd name="T57" fmla="*/ 5 h 16"/>
                  <a:gd name="T58" fmla="*/ 18 w 41"/>
                  <a:gd name="T59" fmla="*/ 6 h 16"/>
                  <a:gd name="T60" fmla="*/ 14 w 41"/>
                  <a:gd name="T61" fmla="*/ 7 h 16"/>
                  <a:gd name="T62" fmla="*/ 13 w 41"/>
                  <a:gd name="T63" fmla="*/ 5 h 16"/>
                  <a:gd name="T64" fmla="*/ 11 w 41"/>
                  <a:gd name="T65" fmla="*/ 3 h 16"/>
                  <a:gd name="T66" fmla="*/ 9 w 41"/>
                  <a:gd name="T67" fmla="*/ 2 h 16"/>
                  <a:gd name="T68" fmla="*/ 7 w 41"/>
                  <a:gd name="T69" fmla="*/ 2 h 16"/>
                  <a:gd name="T70" fmla="*/ 7 w 41"/>
                  <a:gd name="T71" fmla="*/ 5 h 16"/>
                  <a:gd name="T72" fmla="*/ 7 w 41"/>
                  <a:gd name="T73" fmla="*/ 6 h 16"/>
                  <a:gd name="T74" fmla="*/ 6 w 41"/>
                  <a:gd name="T75" fmla="*/ 16 h 16"/>
                  <a:gd name="T76" fmla="*/ 10 w 41"/>
                  <a:gd name="T77" fmla="*/ 16 h 16"/>
                  <a:gd name="T78" fmla="*/ 14 w 41"/>
                  <a:gd name="T79" fmla="*/ 15 h 16"/>
                  <a:gd name="T80" fmla="*/ 17 w 41"/>
                  <a:gd name="T81" fmla="*/ 14 h 16"/>
                  <a:gd name="T82" fmla="*/ 19 w 41"/>
                  <a:gd name="T83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1" h="16">
                    <a:moveTo>
                      <a:pt x="20" y="15"/>
                    </a:moveTo>
                    <a:lnTo>
                      <a:pt x="22" y="14"/>
                    </a:lnTo>
                    <a:lnTo>
                      <a:pt x="24" y="14"/>
                    </a:lnTo>
                    <a:lnTo>
                      <a:pt x="26" y="14"/>
                    </a:lnTo>
                    <a:lnTo>
                      <a:pt x="28" y="13"/>
                    </a:lnTo>
                    <a:lnTo>
                      <a:pt x="29" y="13"/>
                    </a:lnTo>
                    <a:lnTo>
                      <a:pt x="31" y="12"/>
                    </a:lnTo>
                    <a:lnTo>
                      <a:pt x="32" y="12"/>
                    </a:lnTo>
                    <a:lnTo>
                      <a:pt x="34" y="11"/>
                    </a:lnTo>
                    <a:lnTo>
                      <a:pt x="35" y="10"/>
                    </a:lnTo>
                    <a:lnTo>
                      <a:pt x="36" y="10"/>
                    </a:lnTo>
                    <a:lnTo>
                      <a:pt x="38" y="9"/>
                    </a:lnTo>
                    <a:lnTo>
                      <a:pt x="38" y="8"/>
                    </a:lnTo>
                    <a:lnTo>
                      <a:pt x="39" y="7"/>
                    </a:lnTo>
                    <a:lnTo>
                      <a:pt x="40" y="6"/>
                    </a:lnTo>
                    <a:lnTo>
                      <a:pt x="41" y="5"/>
                    </a:lnTo>
                    <a:lnTo>
                      <a:pt x="41" y="4"/>
                    </a:lnTo>
                    <a:lnTo>
                      <a:pt x="41" y="3"/>
                    </a:lnTo>
                    <a:lnTo>
                      <a:pt x="41" y="2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3"/>
                    </a:lnTo>
                    <a:lnTo>
                      <a:pt x="39" y="5"/>
                    </a:lnTo>
                    <a:lnTo>
                      <a:pt x="37" y="7"/>
                    </a:lnTo>
                    <a:lnTo>
                      <a:pt x="36" y="8"/>
                    </a:lnTo>
                    <a:lnTo>
                      <a:pt x="34" y="9"/>
                    </a:lnTo>
                    <a:lnTo>
                      <a:pt x="32" y="10"/>
                    </a:lnTo>
                    <a:lnTo>
                      <a:pt x="30" y="11"/>
                    </a:lnTo>
                    <a:lnTo>
                      <a:pt x="28" y="12"/>
                    </a:lnTo>
                    <a:lnTo>
                      <a:pt x="27" y="12"/>
                    </a:lnTo>
                    <a:lnTo>
                      <a:pt x="26" y="12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2" y="13"/>
                    </a:lnTo>
                    <a:lnTo>
                      <a:pt x="21" y="13"/>
                    </a:lnTo>
                    <a:lnTo>
                      <a:pt x="18" y="8"/>
                    </a:lnTo>
                    <a:lnTo>
                      <a:pt x="19" y="8"/>
                    </a:lnTo>
                    <a:lnTo>
                      <a:pt x="21" y="7"/>
                    </a:lnTo>
                    <a:lnTo>
                      <a:pt x="24" y="7"/>
                    </a:lnTo>
                    <a:lnTo>
                      <a:pt x="26" y="6"/>
                    </a:lnTo>
                    <a:lnTo>
                      <a:pt x="28" y="5"/>
                    </a:lnTo>
                    <a:lnTo>
                      <a:pt x="30" y="3"/>
                    </a:lnTo>
                    <a:lnTo>
                      <a:pt x="31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29" y="2"/>
                    </a:lnTo>
                    <a:lnTo>
                      <a:pt x="28" y="3"/>
                    </a:lnTo>
                    <a:lnTo>
                      <a:pt x="27" y="3"/>
                    </a:lnTo>
                    <a:lnTo>
                      <a:pt x="25" y="4"/>
                    </a:lnTo>
                    <a:lnTo>
                      <a:pt x="24" y="5"/>
                    </a:lnTo>
                    <a:lnTo>
                      <a:pt x="22" y="5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7"/>
                    </a:lnTo>
                    <a:lnTo>
                      <a:pt x="14" y="7"/>
                    </a:lnTo>
                    <a:lnTo>
                      <a:pt x="13" y="6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6" y="16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2" y="15"/>
                    </a:lnTo>
                    <a:lnTo>
                      <a:pt x="14" y="15"/>
                    </a:lnTo>
                    <a:lnTo>
                      <a:pt x="16" y="15"/>
                    </a:lnTo>
                    <a:lnTo>
                      <a:pt x="17" y="14"/>
                    </a:lnTo>
                    <a:lnTo>
                      <a:pt x="18" y="14"/>
                    </a:lnTo>
                    <a:lnTo>
                      <a:pt x="19" y="13"/>
                    </a:lnTo>
                    <a:lnTo>
                      <a:pt x="2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359"/>
              <p:cNvSpPr>
                <a:spLocks/>
              </p:cNvSpPr>
              <p:nvPr/>
            </p:nvSpPr>
            <p:spPr bwMode="auto">
              <a:xfrm>
                <a:off x="4349" y="1821"/>
                <a:ext cx="14" cy="10"/>
              </a:xfrm>
              <a:custGeom>
                <a:avLst/>
                <a:gdLst>
                  <a:gd name="T0" fmla="*/ 12 w 14"/>
                  <a:gd name="T1" fmla="*/ 4 h 10"/>
                  <a:gd name="T2" fmla="*/ 10 w 14"/>
                  <a:gd name="T3" fmla="*/ 4 h 10"/>
                  <a:gd name="T4" fmla="*/ 10 w 14"/>
                  <a:gd name="T5" fmla="*/ 4 h 10"/>
                  <a:gd name="T6" fmla="*/ 9 w 14"/>
                  <a:gd name="T7" fmla="*/ 4 h 10"/>
                  <a:gd name="T8" fmla="*/ 9 w 14"/>
                  <a:gd name="T9" fmla="*/ 4 h 10"/>
                  <a:gd name="T10" fmla="*/ 8 w 14"/>
                  <a:gd name="T11" fmla="*/ 3 h 10"/>
                  <a:gd name="T12" fmla="*/ 8 w 14"/>
                  <a:gd name="T13" fmla="*/ 3 h 10"/>
                  <a:gd name="T14" fmla="*/ 7 w 14"/>
                  <a:gd name="T15" fmla="*/ 2 h 10"/>
                  <a:gd name="T16" fmla="*/ 6 w 14"/>
                  <a:gd name="T17" fmla="*/ 1 h 10"/>
                  <a:gd name="T18" fmla="*/ 6 w 14"/>
                  <a:gd name="T19" fmla="*/ 1 h 10"/>
                  <a:gd name="T20" fmla="*/ 5 w 14"/>
                  <a:gd name="T21" fmla="*/ 0 h 10"/>
                  <a:gd name="T22" fmla="*/ 5 w 14"/>
                  <a:gd name="T23" fmla="*/ 0 h 10"/>
                  <a:gd name="T24" fmla="*/ 4 w 14"/>
                  <a:gd name="T25" fmla="*/ 0 h 10"/>
                  <a:gd name="T26" fmla="*/ 4 w 14"/>
                  <a:gd name="T27" fmla="*/ 1 h 10"/>
                  <a:gd name="T28" fmla="*/ 5 w 14"/>
                  <a:gd name="T29" fmla="*/ 2 h 10"/>
                  <a:gd name="T30" fmla="*/ 6 w 14"/>
                  <a:gd name="T31" fmla="*/ 4 h 10"/>
                  <a:gd name="T32" fmla="*/ 6 w 14"/>
                  <a:gd name="T33" fmla="*/ 4 h 10"/>
                  <a:gd name="T34" fmla="*/ 0 w 14"/>
                  <a:gd name="T35" fmla="*/ 4 h 10"/>
                  <a:gd name="T36" fmla="*/ 4 w 14"/>
                  <a:gd name="T37" fmla="*/ 10 h 10"/>
                  <a:gd name="T38" fmla="*/ 4 w 14"/>
                  <a:gd name="T39" fmla="*/ 10 h 10"/>
                  <a:gd name="T40" fmla="*/ 5 w 14"/>
                  <a:gd name="T41" fmla="*/ 10 h 10"/>
                  <a:gd name="T42" fmla="*/ 6 w 14"/>
                  <a:gd name="T43" fmla="*/ 10 h 10"/>
                  <a:gd name="T44" fmla="*/ 7 w 14"/>
                  <a:gd name="T45" fmla="*/ 10 h 10"/>
                  <a:gd name="T46" fmla="*/ 7 w 14"/>
                  <a:gd name="T47" fmla="*/ 10 h 10"/>
                  <a:gd name="T48" fmla="*/ 8 w 14"/>
                  <a:gd name="T49" fmla="*/ 9 h 10"/>
                  <a:gd name="T50" fmla="*/ 9 w 14"/>
                  <a:gd name="T51" fmla="*/ 9 h 10"/>
                  <a:gd name="T52" fmla="*/ 10 w 14"/>
                  <a:gd name="T53" fmla="*/ 9 h 10"/>
                  <a:gd name="T54" fmla="*/ 11 w 14"/>
                  <a:gd name="T55" fmla="*/ 9 h 10"/>
                  <a:gd name="T56" fmla="*/ 11 w 14"/>
                  <a:gd name="T57" fmla="*/ 9 h 10"/>
                  <a:gd name="T58" fmla="*/ 12 w 14"/>
                  <a:gd name="T59" fmla="*/ 9 h 10"/>
                  <a:gd name="T60" fmla="*/ 12 w 14"/>
                  <a:gd name="T61" fmla="*/ 9 h 10"/>
                  <a:gd name="T62" fmla="*/ 13 w 14"/>
                  <a:gd name="T63" fmla="*/ 8 h 10"/>
                  <a:gd name="T64" fmla="*/ 13 w 14"/>
                  <a:gd name="T65" fmla="*/ 8 h 10"/>
                  <a:gd name="T66" fmla="*/ 13 w 14"/>
                  <a:gd name="T67" fmla="*/ 8 h 10"/>
                  <a:gd name="T68" fmla="*/ 14 w 14"/>
                  <a:gd name="T69" fmla="*/ 8 h 10"/>
                  <a:gd name="T70" fmla="*/ 12 w 14"/>
                  <a:gd name="T71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" h="10">
                    <a:moveTo>
                      <a:pt x="12" y="4"/>
                    </a:moveTo>
                    <a:lnTo>
                      <a:pt x="10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0" y="4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4" y="8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360"/>
              <p:cNvSpPr>
                <a:spLocks/>
              </p:cNvSpPr>
              <p:nvPr/>
            </p:nvSpPr>
            <p:spPr bwMode="auto">
              <a:xfrm>
                <a:off x="4373" y="1810"/>
                <a:ext cx="4" cy="8"/>
              </a:xfrm>
              <a:custGeom>
                <a:avLst/>
                <a:gdLst>
                  <a:gd name="T0" fmla="*/ 4 w 4"/>
                  <a:gd name="T1" fmla="*/ 3 h 8"/>
                  <a:gd name="T2" fmla="*/ 3 w 4"/>
                  <a:gd name="T3" fmla="*/ 3 h 8"/>
                  <a:gd name="T4" fmla="*/ 3 w 4"/>
                  <a:gd name="T5" fmla="*/ 2 h 8"/>
                  <a:gd name="T6" fmla="*/ 2 w 4"/>
                  <a:gd name="T7" fmla="*/ 1 h 8"/>
                  <a:gd name="T8" fmla="*/ 1 w 4"/>
                  <a:gd name="T9" fmla="*/ 0 h 8"/>
                  <a:gd name="T10" fmla="*/ 1 w 4"/>
                  <a:gd name="T11" fmla="*/ 0 h 8"/>
                  <a:gd name="T12" fmla="*/ 0 w 4"/>
                  <a:gd name="T13" fmla="*/ 1 h 8"/>
                  <a:gd name="T14" fmla="*/ 0 w 4"/>
                  <a:gd name="T15" fmla="*/ 1 h 8"/>
                  <a:gd name="T16" fmla="*/ 0 w 4"/>
                  <a:gd name="T17" fmla="*/ 2 h 8"/>
                  <a:gd name="T18" fmla="*/ 1 w 4"/>
                  <a:gd name="T19" fmla="*/ 2 h 8"/>
                  <a:gd name="T20" fmla="*/ 1 w 4"/>
                  <a:gd name="T21" fmla="*/ 2 h 8"/>
                  <a:gd name="T22" fmla="*/ 2 w 4"/>
                  <a:gd name="T23" fmla="*/ 3 h 8"/>
                  <a:gd name="T24" fmla="*/ 2 w 4"/>
                  <a:gd name="T25" fmla="*/ 4 h 8"/>
                  <a:gd name="T26" fmla="*/ 2 w 4"/>
                  <a:gd name="T27" fmla="*/ 4 h 8"/>
                  <a:gd name="T28" fmla="*/ 3 w 4"/>
                  <a:gd name="T29" fmla="*/ 5 h 8"/>
                  <a:gd name="T30" fmla="*/ 3 w 4"/>
                  <a:gd name="T31" fmla="*/ 6 h 8"/>
                  <a:gd name="T32" fmla="*/ 2 w 4"/>
                  <a:gd name="T33" fmla="*/ 7 h 8"/>
                  <a:gd name="T34" fmla="*/ 3 w 4"/>
                  <a:gd name="T35" fmla="*/ 8 h 8"/>
                  <a:gd name="T36" fmla="*/ 3 w 4"/>
                  <a:gd name="T37" fmla="*/ 8 h 8"/>
                  <a:gd name="T38" fmla="*/ 3 w 4"/>
                  <a:gd name="T39" fmla="*/ 8 h 8"/>
                  <a:gd name="T40" fmla="*/ 4 w 4"/>
                  <a:gd name="T41" fmla="*/ 7 h 8"/>
                  <a:gd name="T42" fmla="*/ 4 w 4"/>
                  <a:gd name="T43" fmla="*/ 7 h 8"/>
                  <a:gd name="T44" fmla="*/ 4 w 4"/>
                  <a:gd name="T45" fmla="*/ 6 h 8"/>
                  <a:gd name="T46" fmla="*/ 4 w 4"/>
                  <a:gd name="T47" fmla="*/ 4 h 8"/>
                  <a:gd name="T48" fmla="*/ 4 w 4"/>
                  <a:gd name="T4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" h="8">
                    <a:moveTo>
                      <a:pt x="4" y="3"/>
                    </a:moveTo>
                    <a:lnTo>
                      <a:pt x="3" y="3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361"/>
              <p:cNvSpPr>
                <a:spLocks/>
              </p:cNvSpPr>
              <p:nvPr/>
            </p:nvSpPr>
            <p:spPr bwMode="auto">
              <a:xfrm>
                <a:off x="4340" y="1795"/>
                <a:ext cx="32" cy="20"/>
              </a:xfrm>
              <a:custGeom>
                <a:avLst/>
                <a:gdLst>
                  <a:gd name="T0" fmla="*/ 30 w 32"/>
                  <a:gd name="T1" fmla="*/ 10 h 20"/>
                  <a:gd name="T2" fmla="*/ 28 w 32"/>
                  <a:gd name="T3" fmla="*/ 7 h 20"/>
                  <a:gd name="T4" fmla="*/ 32 w 32"/>
                  <a:gd name="T5" fmla="*/ 4 h 20"/>
                  <a:gd name="T6" fmla="*/ 28 w 32"/>
                  <a:gd name="T7" fmla="*/ 0 h 20"/>
                  <a:gd name="T8" fmla="*/ 26 w 32"/>
                  <a:gd name="T9" fmla="*/ 0 h 20"/>
                  <a:gd name="T10" fmla="*/ 29 w 32"/>
                  <a:gd name="T11" fmla="*/ 4 h 20"/>
                  <a:gd name="T12" fmla="*/ 25 w 32"/>
                  <a:gd name="T13" fmla="*/ 7 h 20"/>
                  <a:gd name="T14" fmla="*/ 26 w 32"/>
                  <a:gd name="T15" fmla="*/ 7 h 20"/>
                  <a:gd name="T16" fmla="*/ 26 w 32"/>
                  <a:gd name="T17" fmla="*/ 8 h 20"/>
                  <a:gd name="T18" fmla="*/ 27 w 32"/>
                  <a:gd name="T19" fmla="*/ 9 h 20"/>
                  <a:gd name="T20" fmla="*/ 27 w 32"/>
                  <a:gd name="T21" fmla="*/ 10 h 20"/>
                  <a:gd name="T22" fmla="*/ 14 w 32"/>
                  <a:gd name="T23" fmla="*/ 17 h 20"/>
                  <a:gd name="T24" fmla="*/ 3 w 32"/>
                  <a:gd name="T25" fmla="*/ 10 h 20"/>
                  <a:gd name="T26" fmla="*/ 6 w 32"/>
                  <a:gd name="T27" fmla="*/ 7 h 20"/>
                  <a:gd name="T28" fmla="*/ 2 w 32"/>
                  <a:gd name="T29" fmla="*/ 4 h 20"/>
                  <a:gd name="T30" fmla="*/ 4 w 32"/>
                  <a:gd name="T31" fmla="*/ 0 h 20"/>
                  <a:gd name="T32" fmla="*/ 2 w 32"/>
                  <a:gd name="T33" fmla="*/ 0 h 20"/>
                  <a:gd name="T34" fmla="*/ 0 w 32"/>
                  <a:gd name="T35" fmla="*/ 4 h 20"/>
                  <a:gd name="T36" fmla="*/ 3 w 32"/>
                  <a:gd name="T37" fmla="*/ 7 h 20"/>
                  <a:gd name="T38" fmla="*/ 0 w 32"/>
                  <a:gd name="T39" fmla="*/ 10 h 20"/>
                  <a:gd name="T40" fmla="*/ 14 w 32"/>
                  <a:gd name="T41" fmla="*/ 20 h 20"/>
                  <a:gd name="T42" fmla="*/ 30 w 32"/>
                  <a:gd name="T43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2" h="20">
                    <a:moveTo>
                      <a:pt x="30" y="10"/>
                    </a:moveTo>
                    <a:lnTo>
                      <a:pt x="28" y="7"/>
                    </a:lnTo>
                    <a:lnTo>
                      <a:pt x="32" y="4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9" y="4"/>
                    </a:lnTo>
                    <a:lnTo>
                      <a:pt x="25" y="7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9"/>
                    </a:lnTo>
                    <a:lnTo>
                      <a:pt x="27" y="10"/>
                    </a:lnTo>
                    <a:lnTo>
                      <a:pt x="14" y="17"/>
                    </a:lnTo>
                    <a:lnTo>
                      <a:pt x="3" y="10"/>
                    </a:lnTo>
                    <a:lnTo>
                      <a:pt x="6" y="7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3" y="7"/>
                    </a:lnTo>
                    <a:lnTo>
                      <a:pt x="0" y="10"/>
                    </a:lnTo>
                    <a:lnTo>
                      <a:pt x="14" y="20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362"/>
              <p:cNvSpPr>
                <a:spLocks/>
              </p:cNvSpPr>
              <p:nvPr/>
            </p:nvSpPr>
            <p:spPr bwMode="auto">
              <a:xfrm>
                <a:off x="4331" y="1835"/>
                <a:ext cx="48" cy="14"/>
              </a:xfrm>
              <a:custGeom>
                <a:avLst/>
                <a:gdLst>
                  <a:gd name="T0" fmla="*/ 23 w 48"/>
                  <a:gd name="T1" fmla="*/ 0 h 14"/>
                  <a:gd name="T2" fmla="*/ 22 w 48"/>
                  <a:gd name="T3" fmla="*/ 2 h 14"/>
                  <a:gd name="T4" fmla="*/ 21 w 48"/>
                  <a:gd name="T5" fmla="*/ 4 h 14"/>
                  <a:gd name="T6" fmla="*/ 18 w 48"/>
                  <a:gd name="T7" fmla="*/ 7 h 14"/>
                  <a:gd name="T8" fmla="*/ 15 w 48"/>
                  <a:gd name="T9" fmla="*/ 9 h 14"/>
                  <a:gd name="T10" fmla="*/ 13 w 48"/>
                  <a:gd name="T11" fmla="*/ 9 h 14"/>
                  <a:gd name="T12" fmla="*/ 11 w 48"/>
                  <a:gd name="T13" fmla="*/ 10 h 14"/>
                  <a:gd name="T14" fmla="*/ 9 w 48"/>
                  <a:gd name="T15" fmla="*/ 11 h 14"/>
                  <a:gd name="T16" fmla="*/ 7 w 48"/>
                  <a:gd name="T17" fmla="*/ 11 h 14"/>
                  <a:gd name="T18" fmla="*/ 5 w 48"/>
                  <a:gd name="T19" fmla="*/ 12 h 14"/>
                  <a:gd name="T20" fmla="*/ 3 w 48"/>
                  <a:gd name="T21" fmla="*/ 12 h 14"/>
                  <a:gd name="T22" fmla="*/ 1 w 48"/>
                  <a:gd name="T23" fmla="*/ 12 h 14"/>
                  <a:gd name="T24" fmla="*/ 0 w 48"/>
                  <a:gd name="T25" fmla="*/ 14 h 14"/>
                  <a:gd name="T26" fmla="*/ 2 w 48"/>
                  <a:gd name="T27" fmla="*/ 14 h 14"/>
                  <a:gd name="T28" fmla="*/ 5 w 48"/>
                  <a:gd name="T29" fmla="*/ 14 h 14"/>
                  <a:gd name="T30" fmla="*/ 8 w 48"/>
                  <a:gd name="T31" fmla="*/ 13 h 14"/>
                  <a:gd name="T32" fmla="*/ 11 w 48"/>
                  <a:gd name="T33" fmla="*/ 13 h 14"/>
                  <a:gd name="T34" fmla="*/ 13 w 48"/>
                  <a:gd name="T35" fmla="*/ 12 h 14"/>
                  <a:gd name="T36" fmla="*/ 16 w 48"/>
                  <a:gd name="T37" fmla="*/ 11 h 14"/>
                  <a:gd name="T38" fmla="*/ 18 w 48"/>
                  <a:gd name="T39" fmla="*/ 10 h 14"/>
                  <a:gd name="T40" fmla="*/ 19 w 48"/>
                  <a:gd name="T41" fmla="*/ 8 h 14"/>
                  <a:gd name="T42" fmla="*/ 21 w 48"/>
                  <a:gd name="T43" fmla="*/ 7 h 14"/>
                  <a:gd name="T44" fmla="*/ 22 w 48"/>
                  <a:gd name="T45" fmla="*/ 6 h 14"/>
                  <a:gd name="T46" fmla="*/ 22 w 48"/>
                  <a:gd name="T47" fmla="*/ 5 h 14"/>
                  <a:gd name="T48" fmla="*/ 23 w 48"/>
                  <a:gd name="T49" fmla="*/ 3 h 14"/>
                  <a:gd name="T50" fmla="*/ 24 w 48"/>
                  <a:gd name="T51" fmla="*/ 5 h 14"/>
                  <a:gd name="T52" fmla="*/ 25 w 48"/>
                  <a:gd name="T53" fmla="*/ 7 h 14"/>
                  <a:gd name="T54" fmla="*/ 26 w 48"/>
                  <a:gd name="T55" fmla="*/ 8 h 14"/>
                  <a:gd name="T56" fmla="*/ 28 w 48"/>
                  <a:gd name="T57" fmla="*/ 10 h 14"/>
                  <a:gd name="T58" fmla="*/ 30 w 48"/>
                  <a:gd name="T59" fmla="*/ 11 h 14"/>
                  <a:gd name="T60" fmla="*/ 32 w 48"/>
                  <a:gd name="T61" fmla="*/ 13 h 14"/>
                  <a:gd name="T62" fmla="*/ 35 w 48"/>
                  <a:gd name="T63" fmla="*/ 14 h 14"/>
                  <a:gd name="T64" fmla="*/ 38 w 48"/>
                  <a:gd name="T65" fmla="*/ 14 h 14"/>
                  <a:gd name="T66" fmla="*/ 41 w 48"/>
                  <a:gd name="T67" fmla="*/ 14 h 14"/>
                  <a:gd name="T68" fmla="*/ 43 w 48"/>
                  <a:gd name="T69" fmla="*/ 14 h 14"/>
                  <a:gd name="T70" fmla="*/ 46 w 48"/>
                  <a:gd name="T71" fmla="*/ 14 h 14"/>
                  <a:gd name="T72" fmla="*/ 48 w 48"/>
                  <a:gd name="T73" fmla="*/ 14 h 14"/>
                  <a:gd name="T74" fmla="*/ 47 w 48"/>
                  <a:gd name="T75" fmla="*/ 12 h 14"/>
                  <a:gd name="T76" fmla="*/ 45 w 48"/>
                  <a:gd name="T77" fmla="*/ 12 h 14"/>
                  <a:gd name="T78" fmla="*/ 43 w 48"/>
                  <a:gd name="T79" fmla="*/ 12 h 14"/>
                  <a:gd name="T80" fmla="*/ 41 w 48"/>
                  <a:gd name="T81" fmla="*/ 12 h 14"/>
                  <a:gd name="T82" fmla="*/ 38 w 48"/>
                  <a:gd name="T83" fmla="*/ 12 h 14"/>
                  <a:gd name="T84" fmla="*/ 36 w 48"/>
                  <a:gd name="T85" fmla="*/ 12 h 14"/>
                  <a:gd name="T86" fmla="*/ 34 w 48"/>
                  <a:gd name="T87" fmla="*/ 11 h 14"/>
                  <a:gd name="T88" fmla="*/ 31 w 48"/>
                  <a:gd name="T89" fmla="*/ 10 h 14"/>
                  <a:gd name="T90" fmla="*/ 29 w 48"/>
                  <a:gd name="T91" fmla="*/ 8 h 14"/>
                  <a:gd name="T92" fmla="*/ 26 w 48"/>
                  <a:gd name="T93" fmla="*/ 5 h 14"/>
                  <a:gd name="T94" fmla="*/ 25 w 48"/>
                  <a:gd name="T95" fmla="*/ 2 h 14"/>
                  <a:gd name="T96" fmla="*/ 23 w 48"/>
                  <a:gd name="T9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14">
                    <a:moveTo>
                      <a:pt x="23" y="0"/>
                    </a:moveTo>
                    <a:lnTo>
                      <a:pt x="23" y="0"/>
                    </a:lnTo>
                    <a:lnTo>
                      <a:pt x="23" y="1"/>
                    </a:lnTo>
                    <a:lnTo>
                      <a:pt x="22" y="2"/>
                    </a:lnTo>
                    <a:lnTo>
                      <a:pt x="22" y="3"/>
                    </a:lnTo>
                    <a:lnTo>
                      <a:pt x="21" y="4"/>
                    </a:lnTo>
                    <a:lnTo>
                      <a:pt x="19" y="5"/>
                    </a:lnTo>
                    <a:lnTo>
                      <a:pt x="18" y="7"/>
                    </a:lnTo>
                    <a:lnTo>
                      <a:pt x="16" y="8"/>
                    </a:lnTo>
                    <a:lnTo>
                      <a:pt x="15" y="9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0" y="11"/>
                    </a:lnTo>
                    <a:lnTo>
                      <a:pt x="9" y="11"/>
                    </a:lnTo>
                    <a:lnTo>
                      <a:pt x="8" y="11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9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6" y="11"/>
                    </a:lnTo>
                    <a:lnTo>
                      <a:pt x="17" y="10"/>
                    </a:lnTo>
                    <a:lnTo>
                      <a:pt x="18" y="10"/>
                    </a:lnTo>
                    <a:lnTo>
                      <a:pt x="19" y="9"/>
                    </a:lnTo>
                    <a:lnTo>
                      <a:pt x="19" y="8"/>
                    </a:lnTo>
                    <a:lnTo>
                      <a:pt x="20" y="8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2" y="6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24" y="4"/>
                    </a:lnTo>
                    <a:lnTo>
                      <a:pt x="24" y="5"/>
                    </a:lnTo>
                    <a:lnTo>
                      <a:pt x="25" y="6"/>
                    </a:lnTo>
                    <a:lnTo>
                      <a:pt x="25" y="7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9"/>
                    </a:lnTo>
                    <a:lnTo>
                      <a:pt x="28" y="10"/>
                    </a:lnTo>
                    <a:lnTo>
                      <a:pt x="29" y="11"/>
                    </a:lnTo>
                    <a:lnTo>
                      <a:pt x="30" y="11"/>
                    </a:lnTo>
                    <a:lnTo>
                      <a:pt x="31" y="12"/>
                    </a:lnTo>
                    <a:lnTo>
                      <a:pt x="32" y="13"/>
                    </a:lnTo>
                    <a:lnTo>
                      <a:pt x="34" y="13"/>
                    </a:lnTo>
                    <a:lnTo>
                      <a:pt x="35" y="14"/>
                    </a:lnTo>
                    <a:lnTo>
                      <a:pt x="36" y="14"/>
                    </a:lnTo>
                    <a:lnTo>
                      <a:pt x="38" y="14"/>
                    </a:lnTo>
                    <a:lnTo>
                      <a:pt x="39" y="14"/>
                    </a:lnTo>
                    <a:lnTo>
                      <a:pt x="41" y="14"/>
                    </a:lnTo>
                    <a:lnTo>
                      <a:pt x="42" y="14"/>
                    </a:lnTo>
                    <a:lnTo>
                      <a:pt x="43" y="14"/>
                    </a:lnTo>
                    <a:lnTo>
                      <a:pt x="45" y="14"/>
                    </a:lnTo>
                    <a:lnTo>
                      <a:pt x="46" y="14"/>
                    </a:lnTo>
                    <a:lnTo>
                      <a:pt x="47" y="14"/>
                    </a:lnTo>
                    <a:lnTo>
                      <a:pt x="48" y="14"/>
                    </a:lnTo>
                    <a:lnTo>
                      <a:pt x="47" y="12"/>
                    </a:lnTo>
                    <a:lnTo>
                      <a:pt x="47" y="12"/>
                    </a:lnTo>
                    <a:lnTo>
                      <a:pt x="46" y="12"/>
                    </a:lnTo>
                    <a:lnTo>
                      <a:pt x="45" y="12"/>
                    </a:lnTo>
                    <a:lnTo>
                      <a:pt x="44" y="12"/>
                    </a:lnTo>
                    <a:lnTo>
                      <a:pt x="43" y="12"/>
                    </a:lnTo>
                    <a:lnTo>
                      <a:pt x="42" y="12"/>
                    </a:lnTo>
                    <a:lnTo>
                      <a:pt x="41" y="12"/>
                    </a:lnTo>
                    <a:lnTo>
                      <a:pt x="40" y="12"/>
                    </a:lnTo>
                    <a:lnTo>
                      <a:pt x="38" y="12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5" y="11"/>
                    </a:lnTo>
                    <a:lnTo>
                      <a:pt x="34" y="11"/>
                    </a:lnTo>
                    <a:lnTo>
                      <a:pt x="33" y="10"/>
                    </a:lnTo>
                    <a:lnTo>
                      <a:pt x="31" y="10"/>
                    </a:lnTo>
                    <a:lnTo>
                      <a:pt x="30" y="9"/>
                    </a:lnTo>
                    <a:lnTo>
                      <a:pt x="29" y="8"/>
                    </a:lnTo>
                    <a:lnTo>
                      <a:pt x="28" y="7"/>
                    </a:lnTo>
                    <a:lnTo>
                      <a:pt x="26" y="5"/>
                    </a:lnTo>
                    <a:lnTo>
                      <a:pt x="25" y="4"/>
                    </a:lnTo>
                    <a:lnTo>
                      <a:pt x="25" y="2"/>
                    </a:lnTo>
                    <a:lnTo>
                      <a:pt x="24" y="1"/>
                    </a:lnTo>
                    <a:lnTo>
                      <a:pt x="23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363"/>
              <p:cNvSpPr>
                <a:spLocks/>
              </p:cNvSpPr>
              <p:nvPr/>
            </p:nvSpPr>
            <p:spPr bwMode="auto">
              <a:xfrm>
                <a:off x="4302" y="1807"/>
                <a:ext cx="6" cy="12"/>
              </a:xfrm>
              <a:custGeom>
                <a:avLst/>
                <a:gdLst>
                  <a:gd name="T0" fmla="*/ 6 w 6"/>
                  <a:gd name="T1" fmla="*/ 6 h 12"/>
                  <a:gd name="T2" fmla="*/ 5 w 6"/>
                  <a:gd name="T3" fmla="*/ 6 h 12"/>
                  <a:gd name="T4" fmla="*/ 5 w 6"/>
                  <a:gd name="T5" fmla="*/ 6 h 12"/>
                  <a:gd name="T6" fmla="*/ 4 w 6"/>
                  <a:gd name="T7" fmla="*/ 6 h 12"/>
                  <a:gd name="T8" fmla="*/ 4 w 6"/>
                  <a:gd name="T9" fmla="*/ 6 h 12"/>
                  <a:gd name="T10" fmla="*/ 4 w 6"/>
                  <a:gd name="T11" fmla="*/ 5 h 12"/>
                  <a:gd name="T12" fmla="*/ 3 w 6"/>
                  <a:gd name="T13" fmla="*/ 4 h 12"/>
                  <a:gd name="T14" fmla="*/ 3 w 6"/>
                  <a:gd name="T15" fmla="*/ 3 h 12"/>
                  <a:gd name="T16" fmla="*/ 2 w 6"/>
                  <a:gd name="T17" fmla="*/ 2 h 12"/>
                  <a:gd name="T18" fmla="*/ 2 w 6"/>
                  <a:gd name="T19" fmla="*/ 1 h 12"/>
                  <a:gd name="T20" fmla="*/ 1 w 6"/>
                  <a:gd name="T21" fmla="*/ 1 h 12"/>
                  <a:gd name="T22" fmla="*/ 1 w 6"/>
                  <a:gd name="T23" fmla="*/ 0 h 12"/>
                  <a:gd name="T24" fmla="*/ 1 w 6"/>
                  <a:gd name="T25" fmla="*/ 0 h 12"/>
                  <a:gd name="T26" fmla="*/ 0 w 6"/>
                  <a:gd name="T27" fmla="*/ 1 h 12"/>
                  <a:gd name="T28" fmla="*/ 0 w 6"/>
                  <a:gd name="T29" fmla="*/ 2 h 12"/>
                  <a:gd name="T30" fmla="*/ 0 w 6"/>
                  <a:gd name="T31" fmla="*/ 4 h 12"/>
                  <a:gd name="T32" fmla="*/ 1 w 6"/>
                  <a:gd name="T33" fmla="*/ 6 h 12"/>
                  <a:gd name="T34" fmla="*/ 2 w 6"/>
                  <a:gd name="T35" fmla="*/ 8 h 12"/>
                  <a:gd name="T36" fmla="*/ 2 w 6"/>
                  <a:gd name="T37" fmla="*/ 9 h 12"/>
                  <a:gd name="T38" fmla="*/ 3 w 6"/>
                  <a:gd name="T39" fmla="*/ 10 h 12"/>
                  <a:gd name="T40" fmla="*/ 3 w 6"/>
                  <a:gd name="T41" fmla="*/ 11 h 12"/>
                  <a:gd name="T42" fmla="*/ 3 w 6"/>
                  <a:gd name="T43" fmla="*/ 11 h 12"/>
                  <a:gd name="T44" fmla="*/ 4 w 6"/>
                  <a:gd name="T45" fmla="*/ 11 h 12"/>
                  <a:gd name="T46" fmla="*/ 5 w 6"/>
                  <a:gd name="T47" fmla="*/ 12 h 12"/>
                  <a:gd name="T48" fmla="*/ 6 w 6"/>
                  <a:gd name="T49" fmla="*/ 12 h 12"/>
                  <a:gd name="T50" fmla="*/ 6 w 6"/>
                  <a:gd name="T51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" h="12">
                    <a:moveTo>
                      <a:pt x="6" y="6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364"/>
              <p:cNvSpPr>
                <a:spLocks/>
              </p:cNvSpPr>
              <p:nvPr/>
            </p:nvSpPr>
            <p:spPr bwMode="auto">
              <a:xfrm>
                <a:off x="4346" y="1786"/>
                <a:ext cx="19" cy="21"/>
              </a:xfrm>
              <a:custGeom>
                <a:avLst/>
                <a:gdLst>
                  <a:gd name="T0" fmla="*/ 19 w 19"/>
                  <a:gd name="T1" fmla="*/ 10 h 21"/>
                  <a:gd name="T2" fmla="*/ 19 w 19"/>
                  <a:gd name="T3" fmla="*/ 0 h 21"/>
                  <a:gd name="T4" fmla="*/ 0 w 19"/>
                  <a:gd name="T5" fmla="*/ 0 h 21"/>
                  <a:gd name="T6" fmla="*/ 0 w 19"/>
                  <a:gd name="T7" fmla="*/ 8 h 21"/>
                  <a:gd name="T8" fmla="*/ 8 w 19"/>
                  <a:gd name="T9" fmla="*/ 21 h 21"/>
                  <a:gd name="T10" fmla="*/ 19 w 19"/>
                  <a:gd name="T11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1">
                    <a:moveTo>
                      <a:pt x="19" y="10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21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365"/>
              <p:cNvSpPr>
                <a:spLocks/>
              </p:cNvSpPr>
              <p:nvPr/>
            </p:nvSpPr>
            <p:spPr bwMode="auto">
              <a:xfrm>
                <a:off x="4333" y="1737"/>
                <a:ext cx="44" cy="27"/>
              </a:xfrm>
              <a:custGeom>
                <a:avLst/>
                <a:gdLst>
                  <a:gd name="T0" fmla="*/ 36 w 44"/>
                  <a:gd name="T1" fmla="*/ 10 h 27"/>
                  <a:gd name="T2" fmla="*/ 35 w 44"/>
                  <a:gd name="T3" fmla="*/ 9 h 27"/>
                  <a:gd name="T4" fmla="*/ 34 w 44"/>
                  <a:gd name="T5" fmla="*/ 8 h 27"/>
                  <a:gd name="T6" fmla="*/ 33 w 44"/>
                  <a:gd name="T7" fmla="*/ 7 h 27"/>
                  <a:gd name="T8" fmla="*/ 32 w 44"/>
                  <a:gd name="T9" fmla="*/ 6 h 27"/>
                  <a:gd name="T10" fmla="*/ 30 w 44"/>
                  <a:gd name="T11" fmla="*/ 5 h 27"/>
                  <a:gd name="T12" fmla="*/ 28 w 44"/>
                  <a:gd name="T13" fmla="*/ 4 h 27"/>
                  <a:gd name="T14" fmla="*/ 26 w 44"/>
                  <a:gd name="T15" fmla="*/ 3 h 27"/>
                  <a:gd name="T16" fmla="*/ 24 w 44"/>
                  <a:gd name="T17" fmla="*/ 2 h 27"/>
                  <a:gd name="T18" fmla="*/ 22 w 44"/>
                  <a:gd name="T19" fmla="*/ 1 h 27"/>
                  <a:gd name="T20" fmla="*/ 20 w 44"/>
                  <a:gd name="T21" fmla="*/ 1 h 27"/>
                  <a:gd name="T22" fmla="*/ 17 w 44"/>
                  <a:gd name="T23" fmla="*/ 0 h 27"/>
                  <a:gd name="T24" fmla="*/ 15 w 44"/>
                  <a:gd name="T25" fmla="*/ 0 h 27"/>
                  <a:gd name="T26" fmla="*/ 12 w 44"/>
                  <a:gd name="T27" fmla="*/ 0 h 27"/>
                  <a:gd name="T28" fmla="*/ 10 w 44"/>
                  <a:gd name="T29" fmla="*/ 0 h 27"/>
                  <a:gd name="T30" fmla="*/ 8 w 44"/>
                  <a:gd name="T31" fmla="*/ 0 h 27"/>
                  <a:gd name="T32" fmla="*/ 6 w 44"/>
                  <a:gd name="T33" fmla="*/ 1 h 27"/>
                  <a:gd name="T34" fmla="*/ 3 w 44"/>
                  <a:gd name="T35" fmla="*/ 3 h 27"/>
                  <a:gd name="T36" fmla="*/ 1 w 44"/>
                  <a:gd name="T37" fmla="*/ 5 h 27"/>
                  <a:gd name="T38" fmla="*/ 0 w 44"/>
                  <a:gd name="T39" fmla="*/ 7 h 27"/>
                  <a:gd name="T40" fmla="*/ 0 w 44"/>
                  <a:gd name="T41" fmla="*/ 10 h 27"/>
                  <a:gd name="T42" fmla="*/ 0 w 44"/>
                  <a:gd name="T43" fmla="*/ 12 h 27"/>
                  <a:gd name="T44" fmla="*/ 0 w 44"/>
                  <a:gd name="T45" fmla="*/ 13 h 27"/>
                  <a:gd name="T46" fmla="*/ 1 w 44"/>
                  <a:gd name="T47" fmla="*/ 15 h 27"/>
                  <a:gd name="T48" fmla="*/ 2 w 44"/>
                  <a:gd name="T49" fmla="*/ 15 h 27"/>
                  <a:gd name="T50" fmla="*/ 3 w 44"/>
                  <a:gd name="T51" fmla="*/ 15 h 27"/>
                  <a:gd name="T52" fmla="*/ 4 w 44"/>
                  <a:gd name="T53" fmla="*/ 16 h 27"/>
                  <a:gd name="T54" fmla="*/ 6 w 44"/>
                  <a:gd name="T55" fmla="*/ 16 h 27"/>
                  <a:gd name="T56" fmla="*/ 8 w 44"/>
                  <a:gd name="T57" fmla="*/ 17 h 27"/>
                  <a:gd name="T58" fmla="*/ 10 w 44"/>
                  <a:gd name="T59" fmla="*/ 18 h 27"/>
                  <a:gd name="T60" fmla="*/ 13 w 44"/>
                  <a:gd name="T61" fmla="*/ 19 h 27"/>
                  <a:gd name="T62" fmla="*/ 16 w 44"/>
                  <a:gd name="T63" fmla="*/ 20 h 27"/>
                  <a:gd name="T64" fmla="*/ 19 w 44"/>
                  <a:gd name="T65" fmla="*/ 21 h 27"/>
                  <a:gd name="T66" fmla="*/ 22 w 44"/>
                  <a:gd name="T67" fmla="*/ 22 h 27"/>
                  <a:gd name="T68" fmla="*/ 24 w 44"/>
                  <a:gd name="T69" fmla="*/ 23 h 27"/>
                  <a:gd name="T70" fmla="*/ 27 w 44"/>
                  <a:gd name="T71" fmla="*/ 24 h 27"/>
                  <a:gd name="T72" fmla="*/ 30 w 44"/>
                  <a:gd name="T73" fmla="*/ 25 h 27"/>
                  <a:gd name="T74" fmla="*/ 32 w 44"/>
                  <a:gd name="T75" fmla="*/ 26 h 27"/>
                  <a:gd name="T76" fmla="*/ 34 w 44"/>
                  <a:gd name="T77" fmla="*/ 27 h 27"/>
                  <a:gd name="T78" fmla="*/ 35 w 44"/>
                  <a:gd name="T79" fmla="*/ 27 h 27"/>
                  <a:gd name="T80" fmla="*/ 36 w 44"/>
                  <a:gd name="T81" fmla="*/ 27 h 27"/>
                  <a:gd name="T82" fmla="*/ 38 w 44"/>
                  <a:gd name="T83" fmla="*/ 27 h 27"/>
                  <a:gd name="T84" fmla="*/ 39 w 44"/>
                  <a:gd name="T85" fmla="*/ 27 h 27"/>
                  <a:gd name="T86" fmla="*/ 40 w 44"/>
                  <a:gd name="T87" fmla="*/ 27 h 27"/>
                  <a:gd name="T88" fmla="*/ 41 w 44"/>
                  <a:gd name="T89" fmla="*/ 27 h 27"/>
                  <a:gd name="T90" fmla="*/ 42 w 44"/>
                  <a:gd name="T91" fmla="*/ 26 h 27"/>
                  <a:gd name="T92" fmla="*/ 43 w 44"/>
                  <a:gd name="T93" fmla="*/ 25 h 27"/>
                  <a:gd name="T94" fmla="*/ 44 w 44"/>
                  <a:gd name="T95" fmla="*/ 24 h 27"/>
                  <a:gd name="T96" fmla="*/ 44 w 44"/>
                  <a:gd name="T97" fmla="*/ 22 h 27"/>
                  <a:gd name="T98" fmla="*/ 44 w 44"/>
                  <a:gd name="T99" fmla="*/ 20 h 27"/>
                  <a:gd name="T100" fmla="*/ 44 w 44"/>
                  <a:gd name="T101" fmla="*/ 18 h 27"/>
                  <a:gd name="T102" fmla="*/ 43 w 44"/>
                  <a:gd name="T103" fmla="*/ 16 h 27"/>
                  <a:gd name="T104" fmla="*/ 42 w 44"/>
                  <a:gd name="T105" fmla="*/ 14 h 27"/>
                  <a:gd name="T106" fmla="*/ 40 w 44"/>
                  <a:gd name="T107" fmla="*/ 12 h 27"/>
                  <a:gd name="T108" fmla="*/ 39 w 44"/>
                  <a:gd name="T109" fmla="*/ 11 h 27"/>
                  <a:gd name="T110" fmla="*/ 37 w 44"/>
                  <a:gd name="T111" fmla="*/ 10 h 27"/>
                  <a:gd name="T112" fmla="*/ 36 w 44"/>
                  <a:gd name="T11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4" h="27">
                    <a:moveTo>
                      <a:pt x="36" y="10"/>
                    </a:moveTo>
                    <a:lnTo>
                      <a:pt x="35" y="9"/>
                    </a:lnTo>
                    <a:lnTo>
                      <a:pt x="34" y="8"/>
                    </a:lnTo>
                    <a:lnTo>
                      <a:pt x="33" y="7"/>
                    </a:lnTo>
                    <a:lnTo>
                      <a:pt x="32" y="6"/>
                    </a:lnTo>
                    <a:lnTo>
                      <a:pt x="30" y="5"/>
                    </a:lnTo>
                    <a:lnTo>
                      <a:pt x="28" y="4"/>
                    </a:lnTo>
                    <a:lnTo>
                      <a:pt x="26" y="3"/>
                    </a:lnTo>
                    <a:lnTo>
                      <a:pt x="24" y="2"/>
                    </a:lnTo>
                    <a:lnTo>
                      <a:pt x="22" y="1"/>
                    </a:lnTo>
                    <a:lnTo>
                      <a:pt x="20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1" y="15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8" y="17"/>
                    </a:lnTo>
                    <a:lnTo>
                      <a:pt x="10" y="18"/>
                    </a:lnTo>
                    <a:lnTo>
                      <a:pt x="13" y="19"/>
                    </a:lnTo>
                    <a:lnTo>
                      <a:pt x="16" y="20"/>
                    </a:lnTo>
                    <a:lnTo>
                      <a:pt x="19" y="21"/>
                    </a:lnTo>
                    <a:lnTo>
                      <a:pt x="22" y="22"/>
                    </a:lnTo>
                    <a:lnTo>
                      <a:pt x="24" y="23"/>
                    </a:lnTo>
                    <a:lnTo>
                      <a:pt x="27" y="24"/>
                    </a:lnTo>
                    <a:lnTo>
                      <a:pt x="30" y="25"/>
                    </a:lnTo>
                    <a:lnTo>
                      <a:pt x="32" y="26"/>
                    </a:lnTo>
                    <a:lnTo>
                      <a:pt x="34" y="27"/>
                    </a:lnTo>
                    <a:lnTo>
                      <a:pt x="35" y="27"/>
                    </a:lnTo>
                    <a:lnTo>
                      <a:pt x="36" y="27"/>
                    </a:lnTo>
                    <a:lnTo>
                      <a:pt x="38" y="27"/>
                    </a:lnTo>
                    <a:lnTo>
                      <a:pt x="39" y="27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2" y="26"/>
                    </a:lnTo>
                    <a:lnTo>
                      <a:pt x="43" y="25"/>
                    </a:lnTo>
                    <a:lnTo>
                      <a:pt x="44" y="24"/>
                    </a:lnTo>
                    <a:lnTo>
                      <a:pt x="44" y="22"/>
                    </a:lnTo>
                    <a:lnTo>
                      <a:pt x="44" y="20"/>
                    </a:lnTo>
                    <a:lnTo>
                      <a:pt x="44" y="18"/>
                    </a:lnTo>
                    <a:lnTo>
                      <a:pt x="43" y="16"/>
                    </a:lnTo>
                    <a:lnTo>
                      <a:pt x="42" y="14"/>
                    </a:lnTo>
                    <a:lnTo>
                      <a:pt x="40" y="12"/>
                    </a:lnTo>
                    <a:lnTo>
                      <a:pt x="39" y="11"/>
                    </a:lnTo>
                    <a:lnTo>
                      <a:pt x="37" y="10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366"/>
              <p:cNvSpPr>
                <a:spLocks/>
              </p:cNvSpPr>
              <p:nvPr/>
            </p:nvSpPr>
            <p:spPr bwMode="auto">
              <a:xfrm>
                <a:off x="4327" y="1744"/>
                <a:ext cx="53" cy="47"/>
              </a:xfrm>
              <a:custGeom>
                <a:avLst/>
                <a:gdLst>
                  <a:gd name="T0" fmla="*/ 45 w 53"/>
                  <a:gd name="T1" fmla="*/ 15 h 47"/>
                  <a:gd name="T2" fmla="*/ 45 w 53"/>
                  <a:gd name="T3" fmla="*/ 15 h 47"/>
                  <a:gd name="T4" fmla="*/ 44 w 53"/>
                  <a:gd name="T5" fmla="*/ 13 h 47"/>
                  <a:gd name="T6" fmla="*/ 42 w 53"/>
                  <a:gd name="T7" fmla="*/ 10 h 47"/>
                  <a:gd name="T8" fmla="*/ 40 w 53"/>
                  <a:gd name="T9" fmla="*/ 8 h 47"/>
                  <a:gd name="T10" fmla="*/ 38 w 53"/>
                  <a:gd name="T11" fmla="*/ 5 h 47"/>
                  <a:gd name="T12" fmla="*/ 35 w 53"/>
                  <a:gd name="T13" fmla="*/ 3 h 47"/>
                  <a:gd name="T14" fmla="*/ 32 w 53"/>
                  <a:gd name="T15" fmla="*/ 2 h 47"/>
                  <a:gd name="T16" fmla="*/ 28 w 53"/>
                  <a:gd name="T17" fmla="*/ 1 h 47"/>
                  <a:gd name="T18" fmla="*/ 25 w 53"/>
                  <a:gd name="T19" fmla="*/ 1 h 47"/>
                  <a:gd name="T20" fmla="*/ 21 w 53"/>
                  <a:gd name="T21" fmla="*/ 1 h 47"/>
                  <a:gd name="T22" fmla="*/ 16 w 53"/>
                  <a:gd name="T23" fmla="*/ 1 h 47"/>
                  <a:gd name="T24" fmla="*/ 12 w 53"/>
                  <a:gd name="T25" fmla="*/ 3 h 47"/>
                  <a:gd name="T26" fmla="*/ 8 w 53"/>
                  <a:gd name="T27" fmla="*/ 6 h 47"/>
                  <a:gd name="T28" fmla="*/ 5 w 53"/>
                  <a:gd name="T29" fmla="*/ 9 h 47"/>
                  <a:gd name="T30" fmla="*/ 3 w 53"/>
                  <a:gd name="T31" fmla="*/ 13 h 47"/>
                  <a:gd name="T32" fmla="*/ 1 w 53"/>
                  <a:gd name="T33" fmla="*/ 17 h 47"/>
                  <a:gd name="T34" fmla="*/ 0 w 53"/>
                  <a:gd name="T35" fmla="*/ 22 h 47"/>
                  <a:gd name="T36" fmla="*/ 0 w 53"/>
                  <a:gd name="T37" fmla="*/ 26 h 47"/>
                  <a:gd name="T38" fmla="*/ 1 w 53"/>
                  <a:gd name="T39" fmla="*/ 31 h 47"/>
                  <a:gd name="T40" fmla="*/ 3 w 53"/>
                  <a:gd name="T41" fmla="*/ 35 h 47"/>
                  <a:gd name="T42" fmla="*/ 5 w 53"/>
                  <a:gd name="T43" fmla="*/ 39 h 47"/>
                  <a:gd name="T44" fmla="*/ 8 w 53"/>
                  <a:gd name="T45" fmla="*/ 42 h 47"/>
                  <a:gd name="T46" fmla="*/ 12 w 53"/>
                  <a:gd name="T47" fmla="*/ 45 h 47"/>
                  <a:gd name="T48" fmla="*/ 16 w 53"/>
                  <a:gd name="T49" fmla="*/ 46 h 47"/>
                  <a:gd name="T50" fmla="*/ 21 w 53"/>
                  <a:gd name="T51" fmla="*/ 47 h 47"/>
                  <a:gd name="T52" fmla="*/ 25 w 53"/>
                  <a:gd name="T53" fmla="*/ 47 h 47"/>
                  <a:gd name="T54" fmla="*/ 28 w 53"/>
                  <a:gd name="T55" fmla="*/ 47 h 47"/>
                  <a:gd name="T56" fmla="*/ 31 w 53"/>
                  <a:gd name="T57" fmla="*/ 46 h 47"/>
                  <a:gd name="T58" fmla="*/ 34 w 53"/>
                  <a:gd name="T59" fmla="*/ 45 h 47"/>
                  <a:gd name="T60" fmla="*/ 37 w 53"/>
                  <a:gd name="T61" fmla="*/ 43 h 47"/>
                  <a:gd name="T62" fmla="*/ 39 w 53"/>
                  <a:gd name="T63" fmla="*/ 41 h 47"/>
                  <a:gd name="T64" fmla="*/ 42 w 53"/>
                  <a:gd name="T65" fmla="*/ 38 h 47"/>
                  <a:gd name="T66" fmla="*/ 43 w 53"/>
                  <a:gd name="T67" fmla="*/ 36 h 47"/>
                  <a:gd name="T68" fmla="*/ 44 w 53"/>
                  <a:gd name="T69" fmla="*/ 34 h 47"/>
                  <a:gd name="T70" fmla="*/ 45 w 53"/>
                  <a:gd name="T71" fmla="*/ 34 h 47"/>
                  <a:gd name="T72" fmla="*/ 46 w 53"/>
                  <a:gd name="T73" fmla="*/ 34 h 47"/>
                  <a:gd name="T74" fmla="*/ 49 w 53"/>
                  <a:gd name="T75" fmla="*/ 33 h 47"/>
                  <a:gd name="T76" fmla="*/ 51 w 53"/>
                  <a:gd name="T77" fmla="*/ 30 h 47"/>
                  <a:gd name="T78" fmla="*/ 52 w 53"/>
                  <a:gd name="T79" fmla="*/ 27 h 47"/>
                  <a:gd name="T80" fmla="*/ 52 w 53"/>
                  <a:gd name="T81" fmla="*/ 23 h 47"/>
                  <a:gd name="T82" fmla="*/ 51 w 53"/>
                  <a:gd name="T83" fmla="*/ 19 h 47"/>
                  <a:gd name="T84" fmla="*/ 49 w 53"/>
                  <a:gd name="T85" fmla="*/ 16 h 47"/>
                  <a:gd name="T86" fmla="*/ 46 w 53"/>
                  <a:gd name="T87" fmla="*/ 1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3" h="47">
                    <a:moveTo>
                      <a:pt x="45" y="15"/>
                    </a:moveTo>
                    <a:lnTo>
                      <a:pt x="45" y="15"/>
                    </a:lnTo>
                    <a:lnTo>
                      <a:pt x="45" y="15"/>
                    </a:lnTo>
                    <a:lnTo>
                      <a:pt x="45" y="15"/>
                    </a:lnTo>
                    <a:lnTo>
                      <a:pt x="45" y="15"/>
                    </a:lnTo>
                    <a:lnTo>
                      <a:pt x="44" y="13"/>
                    </a:lnTo>
                    <a:lnTo>
                      <a:pt x="43" y="12"/>
                    </a:lnTo>
                    <a:lnTo>
                      <a:pt x="42" y="10"/>
                    </a:lnTo>
                    <a:lnTo>
                      <a:pt x="41" y="9"/>
                    </a:lnTo>
                    <a:lnTo>
                      <a:pt x="40" y="8"/>
                    </a:lnTo>
                    <a:lnTo>
                      <a:pt x="39" y="6"/>
                    </a:lnTo>
                    <a:lnTo>
                      <a:pt x="38" y="5"/>
                    </a:lnTo>
                    <a:lnTo>
                      <a:pt x="36" y="4"/>
                    </a:lnTo>
                    <a:lnTo>
                      <a:pt x="35" y="3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0" y="1"/>
                    </a:lnTo>
                    <a:lnTo>
                      <a:pt x="28" y="1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3" y="0"/>
                    </a:lnTo>
                    <a:lnTo>
                      <a:pt x="21" y="1"/>
                    </a:lnTo>
                    <a:lnTo>
                      <a:pt x="18" y="1"/>
                    </a:lnTo>
                    <a:lnTo>
                      <a:pt x="16" y="1"/>
                    </a:lnTo>
                    <a:lnTo>
                      <a:pt x="14" y="2"/>
                    </a:lnTo>
                    <a:lnTo>
                      <a:pt x="12" y="3"/>
                    </a:lnTo>
                    <a:lnTo>
                      <a:pt x="10" y="4"/>
                    </a:lnTo>
                    <a:lnTo>
                      <a:pt x="8" y="6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4" y="11"/>
                    </a:lnTo>
                    <a:lnTo>
                      <a:pt x="3" y="13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0" y="19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9"/>
                    </a:lnTo>
                    <a:lnTo>
                      <a:pt x="1" y="31"/>
                    </a:lnTo>
                    <a:lnTo>
                      <a:pt x="1" y="33"/>
                    </a:lnTo>
                    <a:lnTo>
                      <a:pt x="3" y="35"/>
                    </a:lnTo>
                    <a:lnTo>
                      <a:pt x="4" y="37"/>
                    </a:lnTo>
                    <a:lnTo>
                      <a:pt x="5" y="39"/>
                    </a:lnTo>
                    <a:lnTo>
                      <a:pt x="7" y="41"/>
                    </a:lnTo>
                    <a:lnTo>
                      <a:pt x="8" y="42"/>
                    </a:lnTo>
                    <a:lnTo>
                      <a:pt x="10" y="43"/>
                    </a:lnTo>
                    <a:lnTo>
                      <a:pt x="12" y="45"/>
                    </a:lnTo>
                    <a:lnTo>
                      <a:pt x="14" y="46"/>
                    </a:lnTo>
                    <a:lnTo>
                      <a:pt x="16" y="46"/>
                    </a:lnTo>
                    <a:lnTo>
                      <a:pt x="18" y="47"/>
                    </a:lnTo>
                    <a:lnTo>
                      <a:pt x="21" y="47"/>
                    </a:lnTo>
                    <a:lnTo>
                      <a:pt x="23" y="47"/>
                    </a:lnTo>
                    <a:lnTo>
                      <a:pt x="25" y="47"/>
                    </a:lnTo>
                    <a:lnTo>
                      <a:pt x="27" y="47"/>
                    </a:lnTo>
                    <a:lnTo>
                      <a:pt x="28" y="47"/>
                    </a:lnTo>
                    <a:lnTo>
                      <a:pt x="30" y="46"/>
                    </a:lnTo>
                    <a:lnTo>
                      <a:pt x="31" y="46"/>
                    </a:lnTo>
                    <a:lnTo>
                      <a:pt x="33" y="45"/>
                    </a:lnTo>
                    <a:lnTo>
                      <a:pt x="34" y="45"/>
                    </a:lnTo>
                    <a:lnTo>
                      <a:pt x="36" y="44"/>
                    </a:lnTo>
                    <a:lnTo>
                      <a:pt x="37" y="43"/>
                    </a:lnTo>
                    <a:lnTo>
                      <a:pt x="38" y="42"/>
                    </a:lnTo>
                    <a:lnTo>
                      <a:pt x="39" y="41"/>
                    </a:lnTo>
                    <a:lnTo>
                      <a:pt x="41" y="40"/>
                    </a:lnTo>
                    <a:lnTo>
                      <a:pt x="42" y="38"/>
                    </a:lnTo>
                    <a:lnTo>
                      <a:pt x="43" y="37"/>
                    </a:lnTo>
                    <a:lnTo>
                      <a:pt x="43" y="36"/>
                    </a:lnTo>
                    <a:lnTo>
                      <a:pt x="44" y="34"/>
                    </a:lnTo>
                    <a:lnTo>
                      <a:pt x="44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6" y="34"/>
                    </a:lnTo>
                    <a:lnTo>
                      <a:pt x="48" y="34"/>
                    </a:lnTo>
                    <a:lnTo>
                      <a:pt x="49" y="33"/>
                    </a:lnTo>
                    <a:lnTo>
                      <a:pt x="50" y="32"/>
                    </a:lnTo>
                    <a:lnTo>
                      <a:pt x="51" y="30"/>
                    </a:lnTo>
                    <a:lnTo>
                      <a:pt x="52" y="28"/>
                    </a:lnTo>
                    <a:lnTo>
                      <a:pt x="52" y="27"/>
                    </a:lnTo>
                    <a:lnTo>
                      <a:pt x="53" y="25"/>
                    </a:lnTo>
                    <a:lnTo>
                      <a:pt x="52" y="23"/>
                    </a:lnTo>
                    <a:lnTo>
                      <a:pt x="52" y="21"/>
                    </a:lnTo>
                    <a:lnTo>
                      <a:pt x="51" y="19"/>
                    </a:lnTo>
                    <a:lnTo>
                      <a:pt x="50" y="18"/>
                    </a:lnTo>
                    <a:lnTo>
                      <a:pt x="49" y="16"/>
                    </a:lnTo>
                    <a:lnTo>
                      <a:pt x="48" y="15"/>
                    </a:lnTo>
                    <a:lnTo>
                      <a:pt x="46" y="15"/>
                    </a:lnTo>
                    <a:lnTo>
                      <a:pt x="45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367"/>
              <p:cNvSpPr>
                <a:spLocks/>
              </p:cNvSpPr>
              <p:nvPr/>
            </p:nvSpPr>
            <p:spPr bwMode="auto">
              <a:xfrm>
                <a:off x="4330" y="1748"/>
                <a:ext cx="47" cy="40"/>
              </a:xfrm>
              <a:custGeom>
                <a:avLst/>
                <a:gdLst>
                  <a:gd name="T0" fmla="*/ 41 w 47"/>
                  <a:gd name="T1" fmla="*/ 15 h 40"/>
                  <a:gd name="T2" fmla="*/ 40 w 47"/>
                  <a:gd name="T3" fmla="*/ 16 h 40"/>
                  <a:gd name="T4" fmla="*/ 39 w 47"/>
                  <a:gd name="T5" fmla="*/ 15 h 40"/>
                  <a:gd name="T6" fmla="*/ 38 w 47"/>
                  <a:gd name="T7" fmla="*/ 11 h 40"/>
                  <a:gd name="T8" fmla="*/ 36 w 47"/>
                  <a:gd name="T9" fmla="*/ 9 h 40"/>
                  <a:gd name="T10" fmla="*/ 34 w 47"/>
                  <a:gd name="T11" fmla="*/ 6 h 40"/>
                  <a:gd name="T12" fmla="*/ 31 w 47"/>
                  <a:gd name="T13" fmla="*/ 4 h 40"/>
                  <a:gd name="T14" fmla="*/ 29 w 47"/>
                  <a:gd name="T15" fmla="*/ 2 h 40"/>
                  <a:gd name="T16" fmla="*/ 25 w 47"/>
                  <a:gd name="T17" fmla="*/ 1 h 40"/>
                  <a:gd name="T18" fmla="*/ 22 w 47"/>
                  <a:gd name="T19" fmla="*/ 0 h 40"/>
                  <a:gd name="T20" fmla="*/ 18 w 47"/>
                  <a:gd name="T21" fmla="*/ 0 h 40"/>
                  <a:gd name="T22" fmla="*/ 14 w 47"/>
                  <a:gd name="T23" fmla="*/ 1 h 40"/>
                  <a:gd name="T24" fmla="*/ 11 w 47"/>
                  <a:gd name="T25" fmla="*/ 3 h 40"/>
                  <a:gd name="T26" fmla="*/ 7 w 47"/>
                  <a:gd name="T27" fmla="*/ 5 h 40"/>
                  <a:gd name="T28" fmla="*/ 5 w 47"/>
                  <a:gd name="T29" fmla="*/ 7 h 40"/>
                  <a:gd name="T30" fmla="*/ 3 w 47"/>
                  <a:gd name="T31" fmla="*/ 11 h 40"/>
                  <a:gd name="T32" fmla="*/ 1 w 47"/>
                  <a:gd name="T33" fmla="*/ 14 h 40"/>
                  <a:gd name="T34" fmla="*/ 0 w 47"/>
                  <a:gd name="T35" fmla="*/ 18 h 40"/>
                  <a:gd name="T36" fmla="*/ 0 w 47"/>
                  <a:gd name="T37" fmla="*/ 22 h 40"/>
                  <a:gd name="T38" fmla="*/ 1 w 47"/>
                  <a:gd name="T39" fmla="*/ 26 h 40"/>
                  <a:gd name="T40" fmla="*/ 3 w 47"/>
                  <a:gd name="T41" fmla="*/ 29 h 40"/>
                  <a:gd name="T42" fmla="*/ 5 w 47"/>
                  <a:gd name="T43" fmla="*/ 33 h 40"/>
                  <a:gd name="T44" fmla="*/ 7 w 47"/>
                  <a:gd name="T45" fmla="*/ 35 h 40"/>
                  <a:gd name="T46" fmla="*/ 11 w 47"/>
                  <a:gd name="T47" fmla="*/ 37 h 40"/>
                  <a:gd name="T48" fmla="*/ 14 w 47"/>
                  <a:gd name="T49" fmla="*/ 39 h 40"/>
                  <a:gd name="T50" fmla="*/ 18 w 47"/>
                  <a:gd name="T51" fmla="*/ 40 h 40"/>
                  <a:gd name="T52" fmla="*/ 22 w 47"/>
                  <a:gd name="T53" fmla="*/ 40 h 40"/>
                  <a:gd name="T54" fmla="*/ 25 w 47"/>
                  <a:gd name="T55" fmla="*/ 39 h 40"/>
                  <a:gd name="T56" fmla="*/ 28 w 47"/>
                  <a:gd name="T57" fmla="*/ 38 h 40"/>
                  <a:gd name="T58" fmla="*/ 31 w 47"/>
                  <a:gd name="T59" fmla="*/ 37 h 40"/>
                  <a:gd name="T60" fmla="*/ 33 w 47"/>
                  <a:gd name="T61" fmla="*/ 35 h 40"/>
                  <a:gd name="T62" fmla="*/ 36 w 47"/>
                  <a:gd name="T63" fmla="*/ 32 h 40"/>
                  <a:gd name="T64" fmla="*/ 37 w 47"/>
                  <a:gd name="T65" fmla="*/ 30 h 40"/>
                  <a:gd name="T66" fmla="*/ 39 w 47"/>
                  <a:gd name="T67" fmla="*/ 27 h 40"/>
                  <a:gd name="T68" fmla="*/ 39 w 47"/>
                  <a:gd name="T69" fmla="*/ 26 h 40"/>
                  <a:gd name="T70" fmla="*/ 40 w 47"/>
                  <a:gd name="T71" fmla="*/ 26 h 40"/>
                  <a:gd name="T72" fmla="*/ 41 w 47"/>
                  <a:gd name="T73" fmla="*/ 26 h 40"/>
                  <a:gd name="T74" fmla="*/ 42 w 47"/>
                  <a:gd name="T75" fmla="*/ 27 h 40"/>
                  <a:gd name="T76" fmla="*/ 43 w 47"/>
                  <a:gd name="T77" fmla="*/ 27 h 40"/>
                  <a:gd name="T78" fmla="*/ 45 w 47"/>
                  <a:gd name="T79" fmla="*/ 26 h 40"/>
                  <a:gd name="T80" fmla="*/ 46 w 47"/>
                  <a:gd name="T81" fmla="*/ 24 h 40"/>
                  <a:gd name="T82" fmla="*/ 47 w 47"/>
                  <a:gd name="T83" fmla="*/ 22 h 40"/>
                  <a:gd name="T84" fmla="*/ 47 w 47"/>
                  <a:gd name="T85" fmla="*/ 20 h 40"/>
                  <a:gd name="T86" fmla="*/ 46 w 47"/>
                  <a:gd name="T87" fmla="*/ 18 h 40"/>
                  <a:gd name="T88" fmla="*/ 45 w 47"/>
                  <a:gd name="T89" fmla="*/ 16 h 40"/>
                  <a:gd name="T90" fmla="*/ 43 w 47"/>
                  <a:gd name="T91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7" h="40">
                    <a:moveTo>
                      <a:pt x="42" y="15"/>
                    </a:moveTo>
                    <a:lnTo>
                      <a:pt x="41" y="15"/>
                    </a:lnTo>
                    <a:lnTo>
                      <a:pt x="41" y="16"/>
                    </a:lnTo>
                    <a:lnTo>
                      <a:pt x="40" y="16"/>
                    </a:lnTo>
                    <a:lnTo>
                      <a:pt x="39" y="16"/>
                    </a:lnTo>
                    <a:lnTo>
                      <a:pt x="39" y="15"/>
                    </a:lnTo>
                    <a:lnTo>
                      <a:pt x="39" y="13"/>
                    </a:lnTo>
                    <a:lnTo>
                      <a:pt x="38" y="11"/>
                    </a:lnTo>
                    <a:lnTo>
                      <a:pt x="37" y="10"/>
                    </a:lnTo>
                    <a:lnTo>
                      <a:pt x="36" y="9"/>
                    </a:lnTo>
                    <a:lnTo>
                      <a:pt x="35" y="7"/>
                    </a:lnTo>
                    <a:lnTo>
                      <a:pt x="34" y="6"/>
                    </a:lnTo>
                    <a:lnTo>
                      <a:pt x="33" y="5"/>
                    </a:lnTo>
                    <a:lnTo>
                      <a:pt x="31" y="4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2"/>
                    </a:lnTo>
                    <a:lnTo>
                      <a:pt x="11" y="3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9"/>
                    </a:lnTo>
                    <a:lnTo>
                      <a:pt x="3" y="11"/>
                    </a:lnTo>
                    <a:lnTo>
                      <a:pt x="2" y="12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1" y="24"/>
                    </a:lnTo>
                    <a:lnTo>
                      <a:pt x="1" y="26"/>
                    </a:lnTo>
                    <a:lnTo>
                      <a:pt x="2" y="28"/>
                    </a:lnTo>
                    <a:lnTo>
                      <a:pt x="3" y="29"/>
                    </a:lnTo>
                    <a:lnTo>
                      <a:pt x="4" y="31"/>
                    </a:lnTo>
                    <a:lnTo>
                      <a:pt x="5" y="33"/>
                    </a:lnTo>
                    <a:lnTo>
                      <a:pt x="6" y="34"/>
                    </a:lnTo>
                    <a:lnTo>
                      <a:pt x="7" y="35"/>
                    </a:lnTo>
                    <a:lnTo>
                      <a:pt x="9" y="36"/>
                    </a:lnTo>
                    <a:lnTo>
                      <a:pt x="11" y="37"/>
                    </a:lnTo>
                    <a:lnTo>
                      <a:pt x="12" y="38"/>
                    </a:lnTo>
                    <a:lnTo>
                      <a:pt x="14" y="39"/>
                    </a:lnTo>
                    <a:lnTo>
                      <a:pt x="16" y="39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2" y="40"/>
                    </a:lnTo>
                    <a:lnTo>
                      <a:pt x="23" y="39"/>
                    </a:lnTo>
                    <a:lnTo>
                      <a:pt x="25" y="39"/>
                    </a:lnTo>
                    <a:lnTo>
                      <a:pt x="27" y="39"/>
                    </a:lnTo>
                    <a:lnTo>
                      <a:pt x="28" y="38"/>
                    </a:lnTo>
                    <a:lnTo>
                      <a:pt x="29" y="37"/>
                    </a:lnTo>
                    <a:lnTo>
                      <a:pt x="31" y="37"/>
                    </a:lnTo>
                    <a:lnTo>
                      <a:pt x="32" y="36"/>
                    </a:lnTo>
                    <a:lnTo>
                      <a:pt x="33" y="35"/>
                    </a:lnTo>
                    <a:lnTo>
                      <a:pt x="35" y="33"/>
                    </a:lnTo>
                    <a:lnTo>
                      <a:pt x="36" y="32"/>
                    </a:lnTo>
                    <a:lnTo>
                      <a:pt x="36" y="31"/>
                    </a:lnTo>
                    <a:lnTo>
                      <a:pt x="37" y="30"/>
                    </a:lnTo>
                    <a:lnTo>
                      <a:pt x="38" y="28"/>
                    </a:lnTo>
                    <a:lnTo>
                      <a:pt x="39" y="27"/>
                    </a:lnTo>
                    <a:lnTo>
                      <a:pt x="39" y="25"/>
                    </a:lnTo>
                    <a:lnTo>
                      <a:pt x="39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1" y="26"/>
                    </a:lnTo>
                    <a:lnTo>
                      <a:pt x="41" y="26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2" y="27"/>
                    </a:lnTo>
                    <a:lnTo>
                      <a:pt x="43" y="27"/>
                    </a:lnTo>
                    <a:lnTo>
                      <a:pt x="44" y="26"/>
                    </a:lnTo>
                    <a:lnTo>
                      <a:pt x="45" y="26"/>
                    </a:lnTo>
                    <a:lnTo>
                      <a:pt x="45" y="25"/>
                    </a:lnTo>
                    <a:lnTo>
                      <a:pt x="46" y="24"/>
                    </a:lnTo>
                    <a:lnTo>
                      <a:pt x="46" y="23"/>
                    </a:lnTo>
                    <a:lnTo>
                      <a:pt x="47" y="22"/>
                    </a:lnTo>
                    <a:lnTo>
                      <a:pt x="47" y="21"/>
                    </a:lnTo>
                    <a:lnTo>
                      <a:pt x="47" y="20"/>
                    </a:lnTo>
                    <a:lnTo>
                      <a:pt x="46" y="19"/>
                    </a:lnTo>
                    <a:lnTo>
                      <a:pt x="46" y="18"/>
                    </a:lnTo>
                    <a:lnTo>
                      <a:pt x="45" y="17"/>
                    </a:lnTo>
                    <a:lnTo>
                      <a:pt x="45" y="16"/>
                    </a:lnTo>
                    <a:lnTo>
                      <a:pt x="44" y="16"/>
                    </a:lnTo>
                    <a:lnTo>
                      <a:pt x="43" y="15"/>
                    </a:lnTo>
                    <a:lnTo>
                      <a:pt x="42" y="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368"/>
              <p:cNvSpPr>
                <a:spLocks/>
              </p:cNvSpPr>
              <p:nvPr/>
            </p:nvSpPr>
            <p:spPr bwMode="auto">
              <a:xfrm>
                <a:off x="4371" y="1771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3 h 3"/>
                  <a:gd name="T4" fmla="*/ 2 w 3"/>
                  <a:gd name="T5" fmla="*/ 2 h 3"/>
                  <a:gd name="T6" fmla="*/ 3 w 3"/>
                  <a:gd name="T7" fmla="*/ 2 h 3"/>
                  <a:gd name="T8" fmla="*/ 3 w 3"/>
                  <a:gd name="T9" fmla="*/ 1 h 3"/>
                  <a:gd name="T10" fmla="*/ 3 w 3"/>
                  <a:gd name="T11" fmla="*/ 1 h 3"/>
                  <a:gd name="T12" fmla="*/ 2 w 3"/>
                  <a:gd name="T13" fmla="*/ 0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0 w 3"/>
                  <a:gd name="T21" fmla="*/ 0 h 3"/>
                  <a:gd name="T22" fmla="*/ 0 w 3"/>
                  <a:gd name="T23" fmla="*/ 1 h 3"/>
                  <a:gd name="T24" fmla="*/ 0 w 3"/>
                  <a:gd name="T25" fmla="*/ 1 h 3"/>
                  <a:gd name="T26" fmla="*/ 0 w 3"/>
                  <a:gd name="T27" fmla="*/ 2 h 3"/>
                  <a:gd name="T28" fmla="*/ 0 w 3"/>
                  <a:gd name="T29" fmla="*/ 2 h 3"/>
                  <a:gd name="T30" fmla="*/ 1 w 3"/>
                  <a:gd name="T31" fmla="*/ 3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369"/>
              <p:cNvSpPr>
                <a:spLocks/>
              </p:cNvSpPr>
              <p:nvPr/>
            </p:nvSpPr>
            <p:spPr bwMode="auto">
              <a:xfrm>
                <a:off x="4341" y="1776"/>
                <a:ext cx="19" cy="6"/>
              </a:xfrm>
              <a:custGeom>
                <a:avLst/>
                <a:gdLst>
                  <a:gd name="T0" fmla="*/ 0 w 19"/>
                  <a:gd name="T1" fmla="*/ 0 h 6"/>
                  <a:gd name="T2" fmla="*/ 0 w 19"/>
                  <a:gd name="T3" fmla="*/ 1 h 6"/>
                  <a:gd name="T4" fmla="*/ 0 w 19"/>
                  <a:gd name="T5" fmla="*/ 1 h 6"/>
                  <a:gd name="T6" fmla="*/ 1 w 19"/>
                  <a:gd name="T7" fmla="*/ 2 h 6"/>
                  <a:gd name="T8" fmla="*/ 1 w 19"/>
                  <a:gd name="T9" fmla="*/ 3 h 6"/>
                  <a:gd name="T10" fmla="*/ 1 w 19"/>
                  <a:gd name="T11" fmla="*/ 3 h 6"/>
                  <a:gd name="T12" fmla="*/ 2 w 19"/>
                  <a:gd name="T13" fmla="*/ 4 h 6"/>
                  <a:gd name="T14" fmla="*/ 3 w 19"/>
                  <a:gd name="T15" fmla="*/ 4 h 6"/>
                  <a:gd name="T16" fmla="*/ 3 w 19"/>
                  <a:gd name="T17" fmla="*/ 5 h 6"/>
                  <a:gd name="T18" fmla="*/ 5 w 19"/>
                  <a:gd name="T19" fmla="*/ 6 h 6"/>
                  <a:gd name="T20" fmla="*/ 6 w 19"/>
                  <a:gd name="T21" fmla="*/ 6 h 6"/>
                  <a:gd name="T22" fmla="*/ 7 w 19"/>
                  <a:gd name="T23" fmla="*/ 6 h 6"/>
                  <a:gd name="T24" fmla="*/ 8 w 19"/>
                  <a:gd name="T25" fmla="*/ 6 h 6"/>
                  <a:gd name="T26" fmla="*/ 9 w 19"/>
                  <a:gd name="T27" fmla="*/ 6 h 6"/>
                  <a:gd name="T28" fmla="*/ 10 w 19"/>
                  <a:gd name="T29" fmla="*/ 6 h 6"/>
                  <a:gd name="T30" fmla="*/ 10 w 19"/>
                  <a:gd name="T31" fmla="*/ 6 h 6"/>
                  <a:gd name="T32" fmla="*/ 11 w 19"/>
                  <a:gd name="T33" fmla="*/ 6 h 6"/>
                  <a:gd name="T34" fmla="*/ 19 w 19"/>
                  <a:gd name="T35" fmla="*/ 0 h 6"/>
                  <a:gd name="T36" fmla="*/ 0 w 19"/>
                  <a:gd name="T3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6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370"/>
              <p:cNvSpPr>
                <a:spLocks/>
              </p:cNvSpPr>
              <p:nvPr/>
            </p:nvSpPr>
            <p:spPr bwMode="auto">
              <a:xfrm>
                <a:off x="4343" y="1777"/>
                <a:ext cx="12" cy="2"/>
              </a:xfrm>
              <a:custGeom>
                <a:avLst/>
                <a:gdLst>
                  <a:gd name="T0" fmla="*/ 0 w 12"/>
                  <a:gd name="T1" fmla="*/ 0 h 2"/>
                  <a:gd name="T2" fmla="*/ 1 w 12"/>
                  <a:gd name="T3" fmla="*/ 2 h 2"/>
                  <a:gd name="T4" fmla="*/ 9 w 12"/>
                  <a:gd name="T5" fmla="*/ 2 h 2"/>
                  <a:gd name="T6" fmla="*/ 12 w 12"/>
                  <a:gd name="T7" fmla="*/ 0 h 2"/>
                  <a:gd name="T8" fmla="*/ 0 w 1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">
                    <a:moveTo>
                      <a:pt x="0" y="0"/>
                    </a:moveTo>
                    <a:lnTo>
                      <a:pt x="1" y="2"/>
                    </a:lnTo>
                    <a:lnTo>
                      <a:pt x="9" y="2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371"/>
              <p:cNvSpPr>
                <a:spLocks/>
              </p:cNvSpPr>
              <p:nvPr/>
            </p:nvSpPr>
            <p:spPr bwMode="auto">
              <a:xfrm>
                <a:off x="4338" y="1756"/>
                <a:ext cx="5" cy="5"/>
              </a:xfrm>
              <a:custGeom>
                <a:avLst/>
                <a:gdLst>
                  <a:gd name="T0" fmla="*/ 2 w 5"/>
                  <a:gd name="T1" fmla="*/ 5 h 5"/>
                  <a:gd name="T2" fmla="*/ 3 w 5"/>
                  <a:gd name="T3" fmla="*/ 5 h 5"/>
                  <a:gd name="T4" fmla="*/ 4 w 5"/>
                  <a:gd name="T5" fmla="*/ 4 h 5"/>
                  <a:gd name="T6" fmla="*/ 5 w 5"/>
                  <a:gd name="T7" fmla="*/ 4 h 5"/>
                  <a:gd name="T8" fmla="*/ 5 w 5"/>
                  <a:gd name="T9" fmla="*/ 3 h 5"/>
                  <a:gd name="T10" fmla="*/ 5 w 5"/>
                  <a:gd name="T11" fmla="*/ 2 h 5"/>
                  <a:gd name="T12" fmla="*/ 4 w 5"/>
                  <a:gd name="T13" fmla="*/ 1 h 5"/>
                  <a:gd name="T14" fmla="*/ 3 w 5"/>
                  <a:gd name="T15" fmla="*/ 1 h 5"/>
                  <a:gd name="T16" fmla="*/ 2 w 5"/>
                  <a:gd name="T17" fmla="*/ 0 h 5"/>
                  <a:gd name="T18" fmla="*/ 1 w 5"/>
                  <a:gd name="T19" fmla="*/ 1 h 5"/>
                  <a:gd name="T20" fmla="*/ 1 w 5"/>
                  <a:gd name="T21" fmla="*/ 1 h 5"/>
                  <a:gd name="T22" fmla="*/ 0 w 5"/>
                  <a:gd name="T23" fmla="*/ 2 h 5"/>
                  <a:gd name="T24" fmla="*/ 0 w 5"/>
                  <a:gd name="T25" fmla="*/ 3 h 5"/>
                  <a:gd name="T26" fmla="*/ 0 w 5"/>
                  <a:gd name="T27" fmla="*/ 4 h 5"/>
                  <a:gd name="T28" fmla="*/ 1 w 5"/>
                  <a:gd name="T29" fmla="*/ 4 h 5"/>
                  <a:gd name="T30" fmla="*/ 1 w 5"/>
                  <a:gd name="T31" fmla="*/ 5 h 5"/>
                  <a:gd name="T32" fmla="*/ 2 w 5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lnTo>
                      <a:pt x="3" y="5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372"/>
              <p:cNvSpPr>
                <a:spLocks/>
              </p:cNvSpPr>
              <p:nvPr/>
            </p:nvSpPr>
            <p:spPr bwMode="auto">
              <a:xfrm>
                <a:off x="4353" y="1756"/>
                <a:ext cx="6" cy="6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5 w 6"/>
                  <a:gd name="T5" fmla="*/ 5 h 6"/>
                  <a:gd name="T6" fmla="*/ 6 w 6"/>
                  <a:gd name="T7" fmla="*/ 4 h 6"/>
                  <a:gd name="T8" fmla="*/ 6 w 6"/>
                  <a:gd name="T9" fmla="*/ 3 h 6"/>
                  <a:gd name="T10" fmla="*/ 6 w 6"/>
                  <a:gd name="T11" fmla="*/ 2 h 6"/>
                  <a:gd name="T12" fmla="*/ 5 w 6"/>
                  <a:gd name="T13" fmla="*/ 1 h 6"/>
                  <a:gd name="T14" fmla="*/ 4 w 6"/>
                  <a:gd name="T15" fmla="*/ 1 h 6"/>
                  <a:gd name="T16" fmla="*/ 3 w 6"/>
                  <a:gd name="T17" fmla="*/ 0 h 6"/>
                  <a:gd name="T18" fmla="*/ 3 w 6"/>
                  <a:gd name="T19" fmla="*/ 1 h 6"/>
                  <a:gd name="T20" fmla="*/ 2 w 6"/>
                  <a:gd name="T21" fmla="*/ 1 h 6"/>
                  <a:gd name="T22" fmla="*/ 2 w 6"/>
                  <a:gd name="T23" fmla="*/ 1 h 6"/>
                  <a:gd name="T24" fmla="*/ 1 w 6"/>
                  <a:gd name="T25" fmla="*/ 1 h 6"/>
                  <a:gd name="T26" fmla="*/ 1 w 6"/>
                  <a:gd name="T27" fmla="*/ 2 h 6"/>
                  <a:gd name="T28" fmla="*/ 1 w 6"/>
                  <a:gd name="T29" fmla="*/ 2 h 6"/>
                  <a:gd name="T30" fmla="*/ 0 w 6"/>
                  <a:gd name="T31" fmla="*/ 3 h 6"/>
                  <a:gd name="T32" fmla="*/ 0 w 6"/>
                  <a:gd name="T33" fmla="*/ 3 h 6"/>
                  <a:gd name="T34" fmla="*/ 0 w 6"/>
                  <a:gd name="T35" fmla="*/ 4 h 6"/>
                  <a:gd name="T36" fmla="*/ 1 w 6"/>
                  <a:gd name="T37" fmla="*/ 4 h 6"/>
                  <a:gd name="T38" fmla="*/ 1 w 6"/>
                  <a:gd name="T39" fmla="*/ 5 h 6"/>
                  <a:gd name="T40" fmla="*/ 1 w 6"/>
                  <a:gd name="T41" fmla="*/ 5 h 6"/>
                  <a:gd name="T42" fmla="*/ 2 w 6"/>
                  <a:gd name="T43" fmla="*/ 6 h 6"/>
                  <a:gd name="T44" fmla="*/ 2 w 6"/>
                  <a:gd name="T45" fmla="*/ 6 h 6"/>
                  <a:gd name="T46" fmla="*/ 3 w 6"/>
                  <a:gd name="T47" fmla="*/ 6 h 6"/>
                  <a:gd name="T48" fmla="*/ 3 w 6"/>
                  <a:gd name="T4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lnTo>
                      <a:pt x="4" y="6"/>
                    </a:lnTo>
                    <a:lnTo>
                      <a:pt x="5" y="5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373"/>
              <p:cNvSpPr>
                <a:spLocks/>
              </p:cNvSpPr>
              <p:nvPr/>
            </p:nvSpPr>
            <p:spPr bwMode="auto">
              <a:xfrm>
                <a:off x="4340" y="1757"/>
                <a:ext cx="11" cy="14"/>
              </a:xfrm>
              <a:custGeom>
                <a:avLst/>
                <a:gdLst>
                  <a:gd name="T0" fmla="*/ 3 w 11"/>
                  <a:gd name="T1" fmla="*/ 12 h 14"/>
                  <a:gd name="T2" fmla="*/ 8 w 11"/>
                  <a:gd name="T3" fmla="*/ 3 h 14"/>
                  <a:gd name="T4" fmla="*/ 8 w 11"/>
                  <a:gd name="T5" fmla="*/ 0 h 14"/>
                  <a:gd name="T6" fmla="*/ 0 w 11"/>
                  <a:gd name="T7" fmla="*/ 14 h 14"/>
                  <a:gd name="T8" fmla="*/ 11 w 11"/>
                  <a:gd name="T9" fmla="*/ 14 h 14"/>
                  <a:gd name="T10" fmla="*/ 11 w 11"/>
                  <a:gd name="T11" fmla="*/ 12 h 14"/>
                  <a:gd name="T12" fmla="*/ 3 w 11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4">
                    <a:moveTo>
                      <a:pt x="3" y="12"/>
                    </a:moveTo>
                    <a:lnTo>
                      <a:pt x="8" y="3"/>
                    </a:lnTo>
                    <a:lnTo>
                      <a:pt x="8" y="0"/>
                    </a:lnTo>
                    <a:lnTo>
                      <a:pt x="0" y="14"/>
                    </a:lnTo>
                    <a:lnTo>
                      <a:pt x="11" y="14"/>
                    </a:lnTo>
                    <a:lnTo>
                      <a:pt x="11" y="12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2" name="Rectangle 375"/>
            <p:cNvSpPr>
              <a:spLocks noChangeArrowheads="1"/>
            </p:cNvSpPr>
            <p:nvPr/>
          </p:nvSpPr>
          <p:spPr bwMode="auto">
            <a:xfrm>
              <a:off x="6137275" y="2740025"/>
              <a:ext cx="455613" cy="277813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3" name="Rectangle 376"/>
            <p:cNvSpPr>
              <a:spLocks noChangeArrowheads="1"/>
            </p:cNvSpPr>
            <p:nvPr/>
          </p:nvSpPr>
          <p:spPr bwMode="auto">
            <a:xfrm>
              <a:off x="6592888" y="2741613"/>
              <a:ext cx="455613" cy="277813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74" name="Picture 377"/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32513" y="2459038"/>
              <a:ext cx="461963" cy="287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75" name="Group 380"/>
            <p:cNvGrpSpPr>
              <a:grpSpLocks/>
            </p:cNvGrpSpPr>
            <p:nvPr/>
          </p:nvGrpSpPr>
          <p:grpSpPr bwMode="auto">
            <a:xfrm>
              <a:off x="6711950" y="2457450"/>
              <a:ext cx="187325" cy="277813"/>
              <a:chOff x="4228" y="1548"/>
              <a:chExt cx="118" cy="175"/>
            </a:xfrm>
          </p:grpSpPr>
          <p:pic>
            <p:nvPicPr>
              <p:cNvPr id="176" name="Picture 378"/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228" y="1548"/>
                <a:ext cx="118" cy="1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77" name="Picture 379"/>
              <p:cNvPicPr>
                <a:picLocks noChangeAspect="1" noChangeArrowheads="1"/>
              </p:cNvPicPr>
              <p:nvPr/>
            </p:nvPicPr>
            <p:blipFill>
              <a:blip r:embed="rId1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228" y="1548"/>
                <a:ext cx="118" cy="1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280" name="グループ化 279"/>
          <p:cNvGrpSpPr/>
          <p:nvPr/>
        </p:nvGrpSpPr>
        <p:grpSpPr>
          <a:xfrm>
            <a:off x="6956977" y="1769709"/>
            <a:ext cx="874789" cy="709682"/>
            <a:chOff x="258763" y="1057355"/>
            <a:chExt cx="874789" cy="709682"/>
          </a:xfrm>
        </p:grpSpPr>
        <p:pic>
          <p:nvPicPr>
            <p:cNvPr id="281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763" y="1057355"/>
              <a:ext cx="874789" cy="7096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2" name="Picture 9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3624" y="1168287"/>
              <a:ext cx="782263" cy="4565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83" name="Text Box 43"/>
          <p:cNvSpPr txBox="1">
            <a:spLocks noChangeArrowheads="1"/>
          </p:cNvSpPr>
          <p:nvPr/>
        </p:nvSpPr>
        <p:spPr bwMode="auto">
          <a:xfrm>
            <a:off x="2913184" y="5164618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Remote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284" name="グループ化 283"/>
          <p:cNvGrpSpPr/>
          <p:nvPr/>
        </p:nvGrpSpPr>
        <p:grpSpPr>
          <a:xfrm>
            <a:off x="3045211" y="4263587"/>
            <a:ext cx="578287" cy="473924"/>
            <a:chOff x="3208338" y="3263901"/>
            <a:chExt cx="990600" cy="792163"/>
          </a:xfrm>
        </p:grpSpPr>
        <p:pic>
          <p:nvPicPr>
            <p:cNvPr id="285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6" name="Picture 9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87" name="グループ化 286"/>
          <p:cNvGrpSpPr/>
          <p:nvPr/>
        </p:nvGrpSpPr>
        <p:grpSpPr>
          <a:xfrm>
            <a:off x="3045211" y="4739380"/>
            <a:ext cx="565731" cy="484384"/>
            <a:chOff x="6099175" y="2339975"/>
            <a:chExt cx="990600" cy="790575"/>
          </a:xfrm>
        </p:grpSpPr>
        <p:pic>
          <p:nvPicPr>
            <p:cNvPr id="288" name="Picture 26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99175" y="2339975"/>
              <a:ext cx="990600" cy="790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89" name="Group 271"/>
            <p:cNvGrpSpPr>
              <a:grpSpLocks/>
            </p:cNvGrpSpPr>
            <p:nvPr/>
          </p:nvGrpSpPr>
          <p:grpSpPr bwMode="auto">
            <a:xfrm>
              <a:off x="6137275" y="2454275"/>
              <a:ext cx="911225" cy="560388"/>
              <a:chOff x="3866" y="1546"/>
              <a:chExt cx="574" cy="353"/>
            </a:xfrm>
          </p:grpSpPr>
          <p:sp>
            <p:nvSpPr>
              <p:cNvPr id="398" name="Rectangle 269"/>
              <p:cNvSpPr>
                <a:spLocks noChangeArrowheads="1"/>
              </p:cNvSpPr>
              <p:nvPr/>
            </p:nvSpPr>
            <p:spPr bwMode="auto">
              <a:xfrm>
                <a:off x="3866" y="1546"/>
                <a:ext cx="574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99" name="Rectangle 270"/>
              <p:cNvSpPr>
                <a:spLocks noChangeArrowheads="1"/>
              </p:cNvSpPr>
              <p:nvPr/>
            </p:nvSpPr>
            <p:spPr bwMode="auto">
              <a:xfrm>
                <a:off x="3866" y="1546"/>
                <a:ext cx="574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</p:grpSp>
        <p:grpSp>
          <p:nvGrpSpPr>
            <p:cNvPr id="290" name="Group 320"/>
            <p:cNvGrpSpPr>
              <a:grpSpLocks/>
            </p:cNvGrpSpPr>
            <p:nvPr/>
          </p:nvGrpSpPr>
          <p:grpSpPr bwMode="auto">
            <a:xfrm>
              <a:off x="6189663" y="2771775"/>
              <a:ext cx="366713" cy="215900"/>
              <a:chOff x="3899" y="1746"/>
              <a:chExt cx="231" cy="136"/>
            </a:xfrm>
          </p:grpSpPr>
          <p:sp>
            <p:nvSpPr>
              <p:cNvPr id="351" name="Freeform 273"/>
              <p:cNvSpPr>
                <a:spLocks/>
              </p:cNvSpPr>
              <p:nvPr/>
            </p:nvSpPr>
            <p:spPr bwMode="auto">
              <a:xfrm>
                <a:off x="4076" y="1796"/>
                <a:ext cx="43" cy="52"/>
              </a:xfrm>
              <a:custGeom>
                <a:avLst/>
                <a:gdLst>
                  <a:gd name="T0" fmla="*/ 1 w 43"/>
                  <a:gd name="T1" fmla="*/ 3 h 52"/>
                  <a:gd name="T2" fmla="*/ 2 w 43"/>
                  <a:gd name="T3" fmla="*/ 1 h 52"/>
                  <a:gd name="T4" fmla="*/ 3 w 43"/>
                  <a:gd name="T5" fmla="*/ 1 h 52"/>
                  <a:gd name="T6" fmla="*/ 5 w 43"/>
                  <a:gd name="T7" fmla="*/ 0 h 52"/>
                  <a:gd name="T8" fmla="*/ 8 w 43"/>
                  <a:gd name="T9" fmla="*/ 0 h 52"/>
                  <a:gd name="T10" fmla="*/ 10 w 43"/>
                  <a:gd name="T11" fmla="*/ 0 h 52"/>
                  <a:gd name="T12" fmla="*/ 13 w 43"/>
                  <a:gd name="T13" fmla="*/ 0 h 52"/>
                  <a:gd name="T14" fmla="*/ 16 w 43"/>
                  <a:gd name="T15" fmla="*/ 1 h 52"/>
                  <a:gd name="T16" fmla="*/ 20 w 43"/>
                  <a:gd name="T17" fmla="*/ 1 h 52"/>
                  <a:gd name="T18" fmla="*/ 23 w 43"/>
                  <a:gd name="T19" fmla="*/ 2 h 52"/>
                  <a:gd name="T20" fmla="*/ 26 w 43"/>
                  <a:gd name="T21" fmla="*/ 2 h 52"/>
                  <a:gd name="T22" fmla="*/ 28 w 43"/>
                  <a:gd name="T23" fmla="*/ 3 h 52"/>
                  <a:gd name="T24" fmla="*/ 31 w 43"/>
                  <a:gd name="T25" fmla="*/ 3 h 52"/>
                  <a:gd name="T26" fmla="*/ 33 w 43"/>
                  <a:gd name="T27" fmla="*/ 4 h 52"/>
                  <a:gd name="T28" fmla="*/ 35 w 43"/>
                  <a:gd name="T29" fmla="*/ 4 h 52"/>
                  <a:gd name="T30" fmla="*/ 36 w 43"/>
                  <a:gd name="T31" fmla="*/ 5 h 52"/>
                  <a:gd name="T32" fmla="*/ 36 w 43"/>
                  <a:gd name="T33" fmla="*/ 5 h 52"/>
                  <a:gd name="T34" fmla="*/ 36 w 43"/>
                  <a:gd name="T35" fmla="*/ 5 h 52"/>
                  <a:gd name="T36" fmla="*/ 36 w 43"/>
                  <a:gd name="T37" fmla="*/ 4 h 52"/>
                  <a:gd name="T38" fmla="*/ 36 w 43"/>
                  <a:gd name="T39" fmla="*/ 4 h 52"/>
                  <a:gd name="T40" fmla="*/ 37 w 43"/>
                  <a:gd name="T41" fmla="*/ 3 h 52"/>
                  <a:gd name="T42" fmla="*/ 37 w 43"/>
                  <a:gd name="T43" fmla="*/ 3 h 52"/>
                  <a:gd name="T44" fmla="*/ 38 w 43"/>
                  <a:gd name="T45" fmla="*/ 3 h 52"/>
                  <a:gd name="T46" fmla="*/ 39 w 43"/>
                  <a:gd name="T47" fmla="*/ 2 h 52"/>
                  <a:gd name="T48" fmla="*/ 40 w 43"/>
                  <a:gd name="T49" fmla="*/ 2 h 52"/>
                  <a:gd name="T50" fmla="*/ 41 w 43"/>
                  <a:gd name="T51" fmla="*/ 2 h 52"/>
                  <a:gd name="T52" fmla="*/ 42 w 43"/>
                  <a:gd name="T53" fmla="*/ 3 h 52"/>
                  <a:gd name="T54" fmla="*/ 42 w 43"/>
                  <a:gd name="T55" fmla="*/ 3 h 52"/>
                  <a:gd name="T56" fmla="*/ 43 w 43"/>
                  <a:gd name="T57" fmla="*/ 3 h 52"/>
                  <a:gd name="T58" fmla="*/ 43 w 43"/>
                  <a:gd name="T59" fmla="*/ 3 h 52"/>
                  <a:gd name="T60" fmla="*/ 43 w 43"/>
                  <a:gd name="T61" fmla="*/ 4 h 52"/>
                  <a:gd name="T62" fmla="*/ 43 w 43"/>
                  <a:gd name="T63" fmla="*/ 4 h 52"/>
                  <a:gd name="T64" fmla="*/ 43 w 43"/>
                  <a:gd name="T65" fmla="*/ 4 h 52"/>
                  <a:gd name="T66" fmla="*/ 43 w 43"/>
                  <a:gd name="T67" fmla="*/ 52 h 52"/>
                  <a:gd name="T68" fmla="*/ 36 w 43"/>
                  <a:gd name="T69" fmla="*/ 52 h 52"/>
                  <a:gd name="T70" fmla="*/ 36 w 43"/>
                  <a:gd name="T71" fmla="*/ 49 h 52"/>
                  <a:gd name="T72" fmla="*/ 36 w 43"/>
                  <a:gd name="T73" fmla="*/ 42 h 52"/>
                  <a:gd name="T74" fmla="*/ 36 w 43"/>
                  <a:gd name="T75" fmla="*/ 34 h 52"/>
                  <a:gd name="T76" fmla="*/ 36 w 43"/>
                  <a:gd name="T77" fmla="*/ 31 h 52"/>
                  <a:gd name="T78" fmla="*/ 35 w 43"/>
                  <a:gd name="T79" fmla="*/ 30 h 52"/>
                  <a:gd name="T80" fmla="*/ 33 w 43"/>
                  <a:gd name="T81" fmla="*/ 30 h 52"/>
                  <a:gd name="T82" fmla="*/ 31 w 43"/>
                  <a:gd name="T83" fmla="*/ 29 h 52"/>
                  <a:gd name="T84" fmla="*/ 29 w 43"/>
                  <a:gd name="T85" fmla="*/ 29 h 52"/>
                  <a:gd name="T86" fmla="*/ 27 w 43"/>
                  <a:gd name="T87" fmla="*/ 28 h 52"/>
                  <a:gd name="T88" fmla="*/ 25 w 43"/>
                  <a:gd name="T89" fmla="*/ 28 h 52"/>
                  <a:gd name="T90" fmla="*/ 22 w 43"/>
                  <a:gd name="T91" fmla="*/ 27 h 52"/>
                  <a:gd name="T92" fmla="*/ 20 w 43"/>
                  <a:gd name="T93" fmla="*/ 26 h 52"/>
                  <a:gd name="T94" fmla="*/ 17 w 43"/>
                  <a:gd name="T95" fmla="*/ 25 h 52"/>
                  <a:gd name="T96" fmla="*/ 14 w 43"/>
                  <a:gd name="T97" fmla="*/ 25 h 52"/>
                  <a:gd name="T98" fmla="*/ 12 w 43"/>
                  <a:gd name="T99" fmla="*/ 24 h 52"/>
                  <a:gd name="T100" fmla="*/ 9 w 43"/>
                  <a:gd name="T101" fmla="*/ 23 h 52"/>
                  <a:gd name="T102" fmla="*/ 7 w 43"/>
                  <a:gd name="T103" fmla="*/ 23 h 52"/>
                  <a:gd name="T104" fmla="*/ 4 w 43"/>
                  <a:gd name="T105" fmla="*/ 22 h 52"/>
                  <a:gd name="T106" fmla="*/ 2 w 43"/>
                  <a:gd name="T107" fmla="*/ 22 h 52"/>
                  <a:gd name="T108" fmla="*/ 0 w 43"/>
                  <a:gd name="T109" fmla="*/ 21 h 52"/>
                  <a:gd name="T110" fmla="*/ 1 w 43"/>
                  <a:gd name="T111" fmla="*/ 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2">
                    <a:moveTo>
                      <a:pt x="1" y="3"/>
                    </a:moveTo>
                    <a:lnTo>
                      <a:pt x="2" y="1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20" y="1"/>
                    </a:lnTo>
                    <a:lnTo>
                      <a:pt x="23" y="2"/>
                    </a:lnTo>
                    <a:lnTo>
                      <a:pt x="26" y="2"/>
                    </a:lnTo>
                    <a:lnTo>
                      <a:pt x="28" y="3"/>
                    </a:lnTo>
                    <a:lnTo>
                      <a:pt x="31" y="3"/>
                    </a:lnTo>
                    <a:lnTo>
                      <a:pt x="33" y="4"/>
                    </a:lnTo>
                    <a:lnTo>
                      <a:pt x="35" y="4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9" y="2"/>
                    </a:lnTo>
                    <a:lnTo>
                      <a:pt x="40" y="2"/>
                    </a:lnTo>
                    <a:lnTo>
                      <a:pt x="41" y="2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52"/>
                    </a:lnTo>
                    <a:lnTo>
                      <a:pt x="36" y="52"/>
                    </a:lnTo>
                    <a:lnTo>
                      <a:pt x="36" y="49"/>
                    </a:lnTo>
                    <a:lnTo>
                      <a:pt x="36" y="42"/>
                    </a:lnTo>
                    <a:lnTo>
                      <a:pt x="36" y="34"/>
                    </a:lnTo>
                    <a:lnTo>
                      <a:pt x="36" y="31"/>
                    </a:lnTo>
                    <a:lnTo>
                      <a:pt x="35" y="30"/>
                    </a:lnTo>
                    <a:lnTo>
                      <a:pt x="33" y="30"/>
                    </a:lnTo>
                    <a:lnTo>
                      <a:pt x="31" y="29"/>
                    </a:lnTo>
                    <a:lnTo>
                      <a:pt x="29" y="29"/>
                    </a:lnTo>
                    <a:lnTo>
                      <a:pt x="27" y="28"/>
                    </a:lnTo>
                    <a:lnTo>
                      <a:pt x="25" y="28"/>
                    </a:lnTo>
                    <a:lnTo>
                      <a:pt x="22" y="27"/>
                    </a:lnTo>
                    <a:lnTo>
                      <a:pt x="20" y="26"/>
                    </a:lnTo>
                    <a:lnTo>
                      <a:pt x="17" y="25"/>
                    </a:lnTo>
                    <a:lnTo>
                      <a:pt x="14" y="25"/>
                    </a:lnTo>
                    <a:lnTo>
                      <a:pt x="12" y="24"/>
                    </a:lnTo>
                    <a:lnTo>
                      <a:pt x="9" y="23"/>
                    </a:lnTo>
                    <a:lnTo>
                      <a:pt x="7" y="23"/>
                    </a:lnTo>
                    <a:lnTo>
                      <a:pt x="4" y="22"/>
                    </a:lnTo>
                    <a:lnTo>
                      <a:pt x="2" y="22"/>
                    </a:lnTo>
                    <a:lnTo>
                      <a:pt x="0" y="21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52" name="Freeform 274"/>
              <p:cNvSpPr>
                <a:spLocks/>
              </p:cNvSpPr>
              <p:nvPr/>
            </p:nvSpPr>
            <p:spPr bwMode="auto">
              <a:xfrm>
                <a:off x="4065" y="1785"/>
                <a:ext cx="25" cy="22"/>
              </a:xfrm>
              <a:custGeom>
                <a:avLst/>
                <a:gdLst>
                  <a:gd name="T0" fmla="*/ 25 w 25"/>
                  <a:gd name="T1" fmla="*/ 22 h 22"/>
                  <a:gd name="T2" fmla="*/ 25 w 25"/>
                  <a:gd name="T3" fmla="*/ 0 h 22"/>
                  <a:gd name="T4" fmla="*/ 0 w 25"/>
                  <a:gd name="T5" fmla="*/ 5 h 22"/>
                  <a:gd name="T6" fmla="*/ 0 w 25"/>
                  <a:gd name="T7" fmla="*/ 22 h 22"/>
                  <a:gd name="T8" fmla="*/ 25 w 25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2">
                    <a:moveTo>
                      <a:pt x="25" y="22"/>
                    </a:moveTo>
                    <a:lnTo>
                      <a:pt x="25" y="0"/>
                    </a:lnTo>
                    <a:lnTo>
                      <a:pt x="0" y="5"/>
                    </a:lnTo>
                    <a:lnTo>
                      <a:pt x="0" y="22"/>
                    </a:lnTo>
                    <a:lnTo>
                      <a:pt x="25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53" name="Freeform 275"/>
              <p:cNvSpPr>
                <a:spLocks/>
              </p:cNvSpPr>
              <p:nvPr/>
            </p:nvSpPr>
            <p:spPr bwMode="auto">
              <a:xfrm>
                <a:off x="4069" y="1791"/>
                <a:ext cx="17" cy="26"/>
              </a:xfrm>
              <a:custGeom>
                <a:avLst/>
                <a:gdLst>
                  <a:gd name="T0" fmla="*/ 17 w 17"/>
                  <a:gd name="T1" fmla="*/ 0 h 26"/>
                  <a:gd name="T2" fmla="*/ 0 w 17"/>
                  <a:gd name="T3" fmla="*/ 0 h 26"/>
                  <a:gd name="T4" fmla="*/ 0 w 17"/>
                  <a:gd name="T5" fmla="*/ 26 h 26"/>
                  <a:gd name="T6" fmla="*/ 6 w 17"/>
                  <a:gd name="T7" fmla="*/ 26 h 26"/>
                  <a:gd name="T8" fmla="*/ 17 w 17"/>
                  <a:gd name="T9" fmla="*/ 25 h 26"/>
                  <a:gd name="T10" fmla="*/ 17 w 17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6">
                    <a:moveTo>
                      <a:pt x="17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6" y="26"/>
                    </a:lnTo>
                    <a:lnTo>
                      <a:pt x="17" y="2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54" name="Freeform 276"/>
              <p:cNvSpPr>
                <a:spLocks/>
              </p:cNvSpPr>
              <p:nvPr/>
            </p:nvSpPr>
            <p:spPr bwMode="auto">
              <a:xfrm>
                <a:off x="4049" y="1798"/>
                <a:ext cx="61" cy="48"/>
              </a:xfrm>
              <a:custGeom>
                <a:avLst/>
                <a:gdLst>
                  <a:gd name="T0" fmla="*/ 14 w 61"/>
                  <a:gd name="T1" fmla="*/ 0 h 48"/>
                  <a:gd name="T2" fmla="*/ 13 w 61"/>
                  <a:gd name="T3" fmla="*/ 0 h 48"/>
                  <a:gd name="T4" fmla="*/ 13 w 61"/>
                  <a:gd name="T5" fmla="*/ 0 h 48"/>
                  <a:gd name="T6" fmla="*/ 12 w 61"/>
                  <a:gd name="T7" fmla="*/ 0 h 48"/>
                  <a:gd name="T8" fmla="*/ 11 w 61"/>
                  <a:gd name="T9" fmla="*/ 1 h 48"/>
                  <a:gd name="T10" fmla="*/ 9 w 61"/>
                  <a:gd name="T11" fmla="*/ 1 h 48"/>
                  <a:gd name="T12" fmla="*/ 8 w 61"/>
                  <a:gd name="T13" fmla="*/ 2 h 48"/>
                  <a:gd name="T14" fmla="*/ 7 w 61"/>
                  <a:gd name="T15" fmla="*/ 3 h 48"/>
                  <a:gd name="T16" fmla="*/ 5 w 61"/>
                  <a:gd name="T17" fmla="*/ 4 h 48"/>
                  <a:gd name="T18" fmla="*/ 3 w 61"/>
                  <a:gd name="T19" fmla="*/ 7 h 48"/>
                  <a:gd name="T20" fmla="*/ 2 w 61"/>
                  <a:gd name="T21" fmla="*/ 12 h 48"/>
                  <a:gd name="T22" fmla="*/ 1 w 61"/>
                  <a:gd name="T23" fmla="*/ 18 h 48"/>
                  <a:gd name="T24" fmla="*/ 1 w 61"/>
                  <a:gd name="T25" fmla="*/ 25 h 48"/>
                  <a:gd name="T26" fmla="*/ 0 w 61"/>
                  <a:gd name="T27" fmla="*/ 31 h 48"/>
                  <a:gd name="T28" fmla="*/ 0 w 61"/>
                  <a:gd name="T29" fmla="*/ 37 h 48"/>
                  <a:gd name="T30" fmla="*/ 1 w 61"/>
                  <a:gd name="T31" fmla="*/ 41 h 48"/>
                  <a:gd name="T32" fmla="*/ 1 w 61"/>
                  <a:gd name="T33" fmla="*/ 43 h 48"/>
                  <a:gd name="T34" fmla="*/ 54 w 61"/>
                  <a:gd name="T35" fmla="*/ 48 h 48"/>
                  <a:gd name="T36" fmla="*/ 53 w 61"/>
                  <a:gd name="T37" fmla="*/ 34 h 48"/>
                  <a:gd name="T38" fmla="*/ 53 w 61"/>
                  <a:gd name="T39" fmla="*/ 34 h 48"/>
                  <a:gd name="T40" fmla="*/ 53 w 61"/>
                  <a:gd name="T41" fmla="*/ 34 h 48"/>
                  <a:gd name="T42" fmla="*/ 54 w 61"/>
                  <a:gd name="T43" fmla="*/ 33 h 48"/>
                  <a:gd name="T44" fmla="*/ 54 w 61"/>
                  <a:gd name="T45" fmla="*/ 33 h 48"/>
                  <a:gd name="T46" fmla="*/ 55 w 61"/>
                  <a:gd name="T47" fmla="*/ 33 h 48"/>
                  <a:gd name="T48" fmla="*/ 55 w 61"/>
                  <a:gd name="T49" fmla="*/ 32 h 48"/>
                  <a:gd name="T50" fmla="*/ 56 w 61"/>
                  <a:gd name="T51" fmla="*/ 32 h 48"/>
                  <a:gd name="T52" fmla="*/ 56 w 61"/>
                  <a:gd name="T53" fmla="*/ 31 h 48"/>
                  <a:gd name="T54" fmla="*/ 58 w 61"/>
                  <a:gd name="T55" fmla="*/ 30 h 48"/>
                  <a:gd name="T56" fmla="*/ 59 w 61"/>
                  <a:gd name="T57" fmla="*/ 29 h 48"/>
                  <a:gd name="T58" fmla="*/ 60 w 61"/>
                  <a:gd name="T59" fmla="*/ 28 h 48"/>
                  <a:gd name="T60" fmla="*/ 60 w 61"/>
                  <a:gd name="T61" fmla="*/ 27 h 48"/>
                  <a:gd name="T62" fmla="*/ 61 w 61"/>
                  <a:gd name="T63" fmla="*/ 25 h 48"/>
                  <a:gd name="T64" fmla="*/ 61 w 61"/>
                  <a:gd name="T65" fmla="*/ 24 h 48"/>
                  <a:gd name="T66" fmla="*/ 61 w 61"/>
                  <a:gd name="T67" fmla="*/ 22 h 48"/>
                  <a:gd name="T68" fmla="*/ 60 w 61"/>
                  <a:gd name="T69" fmla="*/ 20 h 48"/>
                  <a:gd name="T70" fmla="*/ 60 w 61"/>
                  <a:gd name="T71" fmla="*/ 19 h 48"/>
                  <a:gd name="T72" fmla="*/ 59 w 61"/>
                  <a:gd name="T73" fmla="*/ 18 h 48"/>
                  <a:gd name="T74" fmla="*/ 58 w 61"/>
                  <a:gd name="T75" fmla="*/ 15 h 48"/>
                  <a:gd name="T76" fmla="*/ 56 w 61"/>
                  <a:gd name="T77" fmla="*/ 12 h 48"/>
                  <a:gd name="T78" fmla="*/ 54 w 61"/>
                  <a:gd name="T79" fmla="*/ 9 h 48"/>
                  <a:gd name="T80" fmla="*/ 51 w 61"/>
                  <a:gd name="T81" fmla="*/ 6 h 48"/>
                  <a:gd name="T82" fmla="*/ 49 w 61"/>
                  <a:gd name="T83" fmla="*/ 3 h 48"/>
                  <a:gd name="T84" fmla="*/ 45 w 61"/>
                  <a:gd name="T85" fmla="*/ 1 h 48"/>
                  <a:gd name="T86" fmla="*/ 45 w 61"/>
                  <a:gd name="T87" fmla="*/ 1 h 48"/>
                  <a:gd name="T88" fmla="*/ 44 w 61"/>
                  <a:gd name="T89" fmla="*/ 1 h 48"/>
                  <a:gd name="T90" fmla="*/ 43 w 61"/>
                  <a:gd name="T91" fmla="*/ 0 h 48"/>
                  <a:gd name="T92" fmla="*/ 42 w 61"/>
                  <a:gd name="T93" fmla="*/ 0 h 48"/>
                  <a:gd name="T94" fmla="*/ 41 w 61"/>
                  <a:gd name="T95" fmla="*/ 0 h 48"/>
                  <a:gd name="T96" fmla="*/ 39 w 61"/>
                  <a:gd name="T97" fmla="*/ 0 h 48"/>
                  <a:gd name="T98" fmla="*/ 38 w 61"/>
                  <a:gd name="T99" fmla="*/ 0 h 48"/>
                  <a:gd name="T100" fmla="*/ 37 w 61"/>
                  <a:gd name="T101" fmla="*/ 0 h 48"/>
                  <a:gd name="T102" fmla="*/ 27 w 61"/>
                  <a:gd name="T103" fmla="*/ 12 h 48"/>
                  <a:gd name="T104" fmla="*/ 19 w 61"/>
                  <a:gd name="T105" fmla="*/ 0 h 48"/>
                  <a:gd name="T106" fmla="*/ 14 w 61"/>
                  <a:gd name="T10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1" h="48">
                    <a:moveTo>
                      <a:pt x="14" y="0"/>
                    </a:moveTo>
                    <a:lnTo>
                      <a:pt x="13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1" y="18"/>
                    </a:lnTo>
                    <a:lnTo>
                      <a:pt x="1" y="25"/>
                    </a:lnTo>
                    <a:lnTo>
                      <a:pt x="0" y="31"/>
                    </a:lnTo>
                    <a:lnTo>
                      <a:pt x="0" y="37"/>
                    </a:lnTo>
                    <a:lnTo>
                      <a:pt x="1" y="41"/>
                    </a:lnTo>
                    <a:lnTo>
                      <a:pt x="1" y="43"/>
                    </a:lnTo>
                    <a:lnTo>
                      <a:pt x="54" y="48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5" y="33"/>
                    </a:lnTo>
                    <a:lnTo>
                      <a:pt x="55" y="32"/>
                    </a:lnTo>
                    <a:lnTo>
                      <a:pt x="56" y="32"/>
                    </a:lnTo>
                    <a:lnTo>
                      <a:pt x="56" y="31"/>
                    </a:lnTo>
                    <a:lnTo>
                      <a:pt x="58" y="30"/>
                    </a:lnTo>
                    <a:lnTo>
                      <a:pt x="59" y="29"/>
                    </a:lnTo>
                    <a:lnTo>
                      <a:pt x="60" y="28"/>
                    </a:lnTo>
                    <a:lnTo>
                      <a:pt x="60" y="27"/>
                    </a:lnTo>
                    <a:lnTo>
                      <a:pt x="61" y="25"/>
                    </a:lnTo>
                    <a:lnTo>
                      <a:pt x="61" y="24"/>
                    </a:lnTo>
                    <a:lnTo>
                      <a:pt x="61" y="22"/>
                    </a:lnTo>
                    <a:lnTo>
                      <a:pt x="60" y="20"/>
                    </a:lnTo>
                    <a:lnTo>
                      <a:pt x="60" y="19"/>
                    </a:lnTo>
                    <a:lnTo>
                      <a:pt x="59" y="18"/>
                    </a:lnTo>
                    <a:lnTo>
                      <a:pt x="58" y="15"/>
                    </a:lnTo>
                    <a:lnTo>
                      <a:pt x="56" y="12"/>
                    </a:lnTo>
                    <a:lnTo>
                      <a:pt x="54" y="9"/>
                    </a:lnTo>
                    <a:lnTo>
                      <a:pt x="51" y="6"/>
                    </a:lnTo>
                    <a:lnTo>
                      <a:pt x="49" y="3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27" y="12"/>
                    </a:lnTo>
                    <a:lnTo>
                      <a:pt x="19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55" name="Freeform 277"/>
              <p:cNvSpPr>
                <a:spLocks/>
              </p:cNvSpPr>
              <p:nvPr/>
            </p:nvSpPr>
            <p:spPr bwMode="auto">
              <a:xfrm>
                <a:off x="4052" y="1800"/>
                <a:ext cx="55" cy="45"/>
              </a:xfrm>
              <a:custGeom>
                <a:avLst/>
                <a:gdLst>
                  <a:gd name="T0" fmla="*/ 0 w 55"/>
                  <a:gd name="T1" fmla="*/ 39 h 45"/>
                  <a:gd name="T2" fmla="*/ 0 w 55"/>
                  <a:gd name="T3" fmla="*/ 28 h 45"/>
                  <a:gd name="T4" fmla="*/ 0 w 55"/>
                  <a:gd name="T5" fmla="*/ 20 h 45"/>
                  <a:gd name="T6" fmla="*/ 1 w 55"/>
                  <a:gd name="T7" fmla="*/ 14 h 45"/>
                  <a:gd name="T8" fmla="*/ 1 w 55"/>
                  <a:gd name="T9" fmla="*/ 9 h 45"/>
                  <a:gd name="T10" fmla="*/ 2 w 55"/>
                  <a:gd name="T11" fmla="*/ 7 h 45"/>
                  <a:gd name="T12" fmla="*/ 3 w 55"/>
                  <a:gd name="T13" fmla="*/ 5 h 45"/>
                  <a:gd name="T14" fmla="*/ 3 w 55"/>
                  <a:gd name="T15" fmla="*/ 4 h 45"/>
                  <a:gd name="T16" fmla="*/ 3 w 55"/>
                  <a:gd name="T17" fmla="*/ 4 h 45"/>
                  <a:gd name="T18" fmla="*/ 4 w 55"/>
                  <a:gd name="T19" fmla="*/ 4 h 45"/>
                  <a:gd name="T20" fmla="*/ 4 w 55"/>
                  <a:gd name="T21" fmla="*/ 3 h 45"/>
                  <a:gd name="T22" fmla="*/ 5 w 55"/>
                  <a:gd name="T23" fmla="*/ 2 h 45"/>
                  <a:gd name="T24" fmla="*/ 6 w 55"/>
                  <a:gd name="T25" fmla="*/ 2 h 45"/>
                  <a:gd name="T26" fmla="*/ 7 w 55"/>
                  <a:gd name="T27" fmla="*/ 1 h 45"/>
                  <a:gd name="T28" fmla="*/ 8 w 55"/>
                  <a:gd name="T29" fmla="*/ 1 h 45"/>
                  <a:gd name="T30" fmla="*/ 9 w 55"/>
                  <a:gd name="T31" fmla="*/ 1 h 45"/>
                  <a:gd name="T32" fmla="*/ 10 w 55"/>
                  <a:gd name="T33" fmla="*/ 0 h 45"/>
                  <a:gd name="T34" fmla="*/ 15 w 55"/>
                  <a:gd name="T35" fmla="*/ 0 h 45"/>
                  <a:gd name="T36" fmla="*/ 24 w 55"/>
                  <a:gd name="T37" fmla="*/ 13 h 45"/>
                  <a:gd name="T38" fmla="*/ 35 w 55"/>
                  <a:gd name="T39" fmla="*/ 0 h 45"/>
                  <a:gd name="T40" fmla="*/ 39 w 55"/>
                  <a:gd name="T41" fmla="*/ 0 h 45"/>
                  <a:gd name="T42" fmla="*/ 41 w 55"/>
                  <a:gd name="T43" fmla="*/ 1 h 45"/>
                  <a:gd name="T44" fmla="*/ 44 w 55"/>
                  <a:gd name="T45" fmla="*/ 2 h 45"/>
                  <a:gd name="T46" fmla="*/ 46 w 55"/>
                  <a:gd name="T47" fmla="*/ 5 h 45"/>
                  <a:gd name="T48" fmla="*/ 49 w 55"/>
                  <a:gd name="T49" fmla="*/ 7 h 45"/>
                  <a:gd name="T50" fmla="*/ 51 w 55"/>
                  <a:gd name="T51" fmla="*/ 10 h 45"/>
                  <a:gd name="T52" fmla="*/ 52 w 55"/>
                  <a:gd name="T53" fmla="*/ 13 h 45"/>
                  <a:gd name="T54" fmla="*/ 53 w 55"/>
                  <a:gd name="T55" fmla="*/ 14 h 45"/>
                  <a:gd name="T56" fmla="*/ 54 w 55"/>
                  <a:gd name="T57" fmla="*/ 15 h 45"/>
                  <a:gd name="T58" fmla="*/ 54 w 55"/>
                  <a:gd name="T59" fmla="*/ 16 h 45"/>
                  <a:gd name="T60" fmla="*/ 55 w 55"/>
                  <a:gd name="T61" fmla="*/ 18 h 45"/>
                  <a:gd name="T62" fmla="*/ 55 w 55"/>
                  <a:gd name="T63" fmla="*/ 20 h 45"/>
                  <a:gd name="T64" fmla="*/ 54 w 55"/>
                  <a:gd name="T65" fmla="*/ 23 h 45"/>
                  <a:gd name="T66" fmla="*/ 53 w 55"/>
                  <a:gd name="T67" fmla="*/ 24 h 45"/>
                  <a:gd name="T68" fmla="*/ 52 w 55"/>
                  <a:gd name="T69" fmla="*/ 26 h 45"/>
                  <a:gd name="T70" fmla="*/ 51 w 55"/>
                  <a:gd name="T71" fmla="*/ 27 h 45"/>
                  <a:gd name="T72" fmla="*/ 49 w 55"/>
                  <a:gd name="T73" fmla="*/ 29 h 45"/>
                  <a:gd name="T74" fmla="*/ 48 w 55"/>
                  <a:gd name="T75" fmla="*/ 30 h 45"/>
                  <a:gd name="T76" fmla="*/ 47 w 55"/>
                  <a:gd name="T77" fmla="*/ 30 h 45"/>
                  <a:gd name="T78" fmla="*/ 47 w 55"/>
                  <a:gd name="T79" fmla="*/ 31 h 45"/>
                  <a:gd name="T80" fmla="*/ 46 w 55"/>
                  <a:gd name="T81" fmla="*/ 31 h 45"/>
                  <a:gd name="T82" fmla="*/ 48 w 55"/>
                  <a:gd name="T83" fmla="*/ 45 h 45"/>
                  <a:gd name="T84" fmla="*/ 0 w 55"/>
                  <a:gd name="T85" fmla="*/ 3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5" h="45">
                    <a:moveTo>
                      <a:pt x="0" y="39"/>
                    </a:moveTo>
                    <a:lnTo>
                      <a:pt x="0" y="28"/>
                    </a:lnTo>
                    <a:lnTo>
                      <a:pt x="0" y="20"/>
                    </a:lnTo>
                    <a:lnTo>
                      <a:pt x="1" y="14"/>
                    </a:lnTo>
                    <a:lnTo>
                      <a:pt x="1" y="9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4" y="13"/>
                    </a:lnTo>
                    <a:lnTo>
                      <a:pt x="35" y="0"/>
                    </a:lnTo>
                    <a:lnTo>
                      <a:pt x="39" y="0"/>
                    </a:lnTo>
                    <a:lnTo>
                      <a:pt x="41" y="1"/>
                    </a:lnTo>
                    <a:lnTo>
                      <a:pt x="44" y="2"/>
                    </a:lnTo>
                    <a:lnTo>
                      <a:pt x="46" y="5"/>
                    </a:lnTo>
                    <a:lnTo>
                      <a:pt x="49" y="7"/>
                    </a:lnTo>
                    <a:lnTo>
                      <a:pt x="51" y="10"/>
                    </a:lnTo>
                    <a:lnTo>
                      <a:pt x="52" y="13"/>
                    </a:lnTo>
                    <a:lnTo>
                      <a:pt x="53" y="14"/>
                    </a:lnTo>
                    <a:lnTo>
                      <a:pt x="54" y="15"/>
                    </a:lnTo>
                    <a:lnTo>
                      <a:pt x="54" y="16"/>
                    </a:lnTo>
                    <a:lnTo>
                      <a:pt x="55" y="18"/>
                    </a:lnTo>
                    <a:lnTo>
                      <a:pt x="55" y="20"/>
                    </a:lnTo>
                    <a:lnTo>
                      <a:pt x="54" y="23"/>
                    </a:lnTo>
                    <a:lnTo>
                      <a:pt x="53" y="24"/>
                    </a:lnTo>
                    <a:lnTo>
                      <a:pt x="52" y="26"/>
                    </a:lnTo>
                    <a:lnTo>
                      <a:pt x="51" y="27"/>
                    </a:lnTo>
                    <a:lnTo>
                      <a:pt x="49" y="29"/>
                    </a:lnTo>
                    <a:lnTo>
                      <a:pt x="48" y="30"/>
                    </a:lnTo>
                    <a:lnTo>
                      <a:pt x="47" y="30"/>
                    </a:lnTo>
                    <a:lnTo>
                      <a:pt x="47" y="31"/>
                    </a:lnTo>
                    <a:lnTo>
                      <a:pt x="46" y="31"/>
                    </a:lnTo>
                    <a:lnTo>
                      <a:pt x="48" y="45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56" name="Freeform 278"/>
              <p:cNvSpPr>
                <a:spLocks/>
              </p:cNvSpPr>
              <p:nvPr/>
            </p:nvSpPr>
            <p:spPr bwMode="auto">
              <a:xfrm>
                <a:off x="4064" y="1820"/>
                <a:ext cx="40" cy="18"/>
              </a:xfrm>
              <a:custGeom>
                <a:avLst/>
                <a:gdLst>
                  <a:gd name="T0" fmla="*/ 15 w 40"/>
                  <a:gd name="T1" fmla="*/ 18 h 18"/>
                  <a:gd name="T2" fmla="*/ 16 w 40"/>
                  <a:gd name="T3" fmla="*/ 18 h 18"/>
                  <a:gd name="T4" fmla="*/ 18 w 40"/>
                  <a:gd name="T5" fmla="*/ 18 h 18"/>
                  <a:gd name="T6" fmla="*/ 19 w 40"/>
                  <a:gd name="T7" fmla="*/ 18 h 18"/>
                  <a:gd name="T8" fmla="*/ 21 w 40"/>
                  <a:gd name="T9" fmla="*/ 18 h 18"/>
                  <a:gd name="T10" fmla="*/ 22 w 40"/>
                  <a:gd name="T11" fmla="*/ 17 h 18"/>
                  <a:gd name="T12" fmla="*/ 24 w 40"/>
                  <a:gd name="T13" fmla="*/ 17 h 18"/>
                  <a:gd name="T14" fmla="*/ 26 w 40"/>
                  <a:gd name="T15" fmla="*/ 16 h 18"/>
                  <a:gd name="T16" fmla="*/ 28 w 40"/>
                  <a:gd name="T17" fmla="*/ 15 h 18"/>
                  <a:gd name="T18" fmla="*/ 30 w 40"/>
                  <a:gd name="T19" fmla="*/ 15 h 18"/>
                  <a:gd name="T20" fmla="*/ 32 w 40"/>
                  <a:gd name="T21" fmla="*/ 14 h 18"/>
                  <a:gd name="T22" fmla="*/ 34 w 40"/>
                  <a:gd name="T23" fmla="*/ 13 h 18"/>
                  <a:gd name="T24" fmla="*/ 36 w 40"/>
                  <a:gd name="T25" fmla="*/ 12 h 18"/>
                  <a:gd name="T26" fmla="*/ 37 w 40"/>
                  <a:gd name="T27" fmla="*/ 12 h 18"/>
                  <a:gd name="T28" fmla="*/ 39 w 40"/>
                  <a:gd name="T29" fmla="*/ 11 h 18"/>
                  <a:gd name="T30" fmla="*/ 40 w 40"/>
                  <a:gd name="T31" fmla="*/ 10 h 18"/>
                  <a:gd name="T32" fmla="*/ 40 w 40"/>
                  <a:gd name="T33" fmla="*/ 9 h 18"/>
                  <a:gd name="T34" fmla="*/ 33 w 40"/>
                  <a:gd name="T35" fmla="*/ 0 h 18"/>
                  <a:gd name="T36" fmla="*/ 33 w 40"/>
                  <a:gd name="T37" fmla="*/ 1 h 18"/>
                  <a:gd name="T38" fmla="*/ 32 w 40"/>
                  <a:gd name="T39" fmla="*/ 2 h 18"/>
                  <a:gd name="T40" fmla="*/ 32 w 40"/>
                  <a:gd name="T41" fmla="*/ 2 h 18"/>
                  <a:gd name="T42" fmla="*/ 31 w 40"/>
                  <a:gd name="T43" fmla="*/ 3 h 18"/>
                  <a:gd name="T44" fmla="*/ 31 w 40"/>
                  <a:gd name="T45" fmla="*/ 3 h 18"/>
                  <a:gd name="T46" fmla="*/ 30 w 40"/>
                  <a:gd name="T47" fmla="*/ 3 h 18"/>
                  <a:gd name="T48" fmla="*/ 29 w 40"/>
                  <a:gd name="T49" fmla="*/ 4 h 18"/>
                  <a:gd name="T50" fmla="*/ 29 w 40"/>
                  <a:gd name="T51" fmla="*/ 4 h 18"/>
                  <a:gd name="T52" fmla="*/ 27 w 40"/>
                  <a:gd name="T53" fmla="*/ 5 h 18"/>
                  <a:gd name="T54" fmla="*/ 26 w 40"/>
                  <a:gd name="T55" fmla="*/ 5 h 18"/>
                  <a:gd name="T56" fmla="*/ 24 w 40"/>
                  <a:gd name="T57" fmla="*/ 6 h 18"/>
                  <a:gd name="T58" fmla="*/ 22 w 40"/>
                  <a:gd name="T59" fmla="*/ 7 h 18"/>
                  <a:gd name="T60" fmla="*/ 20 w 40"/>
                  <a:gd name="T61" fmla="*/ 7 h 18"/>
                  <a:gd name="T62" fmla="*/ 18 w 40"/>
                  <a:gd name="T63" fmla="*/ 8 h 18"/>
                  <a:gd name="T64" fmla="*/ 15 w 40"/>
                  <a:gd name="T65" fmla="*/ 8 h 18"/>
                  <a:gd name="T66" fmla="*/ 14 w 40"/>
                  <a:gd name="T67" fmla="*/ 8 h 18"/>
                  <a:gd name="T68" fmla="*/ 13 w 40"/>
                  <a:gd name="T69" fmla="*/ 7 h 18"/>
                  <a:gd name="T70" fmla="*/ 12 w 40"/>
                  <a:gd name="T71" fmla="*/ 5 h 18"/>
                  <a:gd name="T72" fmla="*/ 11 w 40"/>
                  <a:gd name="T73" fmla="*/ 4 h 18"/>
                  <a:gd name="T74" fmla="*/ 10 w 40"/>
                  <a:gd name="T75" fmla="*/ 3 h 18"/>
                  <a:gd name="T76" fmla="*/ 10 w 40"/>
                  <a:gd name="T77" fmla="*/ 3 h 18"/>
                  <a:gd name="T78" fmla="*/ 9 w 40"/>
                  <a:gd name="T79" fmla="*/ 2 h 18"/>
                  <a:gd name="T80" fmla="*/ 8 w 40"/>
                  <a:gd name="T81" fmla="*/ 2 h 18"/>
                  <a:gd name="T82" fmla="*/ 7 w 40"/>
                  <a:gd name="T83" fmla="*/ 2 h 18"/>
                  <a:gd name="T84" fmla="*/ 6 w 40"/>
                  <a:gd name="T85" fmla="*/ 3 h 18"/>
                  <a:gd name="T86" fmla="*/ 6 w 40"/>
                  <a:gd name="T87" fmla="*/ 5 h 18"/>
                  <a:gd name="T88" fmla="*/ 7 w 40"/>
                  <a:gd name="T89" fmla="*/ 7 h 18"/>
                  <a:gd name="T90" fmla="*/ 7 w 40"/>
                  <a:gd name="T91" fmla="*/ 8 h 18"/>
                  <a:gd name="T92" fmla="*/ 0 w 40"/>
                  <a:gd name="T93" fmla="*/ 7 h 18"/>
                  <a:gd name="T94" fmla="*/ 2 w 40"/>
                  <a:gd name="T95" fmla="*/ 18 h 18"/>
                  <a:gd name="T96" fmla="*/ 3 w 40"/>
                  <a:gd name="T97" fmla="*/ 18 h 18"/>
                  <a:gd name="T98" fmla="*/ 5 w 40"/>
                  <a:gd name="T99" fmla="*/ 18 h 18"/>
                  <a:gd name="T100" fmla="*/ 8 w 40"/>
                  <a:gd name="T101" fmla="*/ 18 h 18"/>
                  <a:gd name="T102" fmla="*/ 10 w 40"/>
                  <a:gd name="T103" fmla="*/ 18 h 18"/>
                  <a:gd name="T104" fmla="*/ 12 w 40"/>
                  <a:gd name="T105" fmla="*/ 18 h 18"/>
                  <a:gd name="T106" fmla="*/ 14 w 40"/>
                  <a:gd name="T107" fmla="*/ 18 h 18"/>
                  <a:gd name="T108" fmla="*/ 15 w 40"/>
                  <a:gd name="T109" fmla="*/ 18 h 18"/>
                  <a:gd name="T110" fmla="*/ 15 w 40"/>
                  <a:gd name="T11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" h="18">
                    <a:moveTo>
                      <a:pt x="15" y="18"/>
                    </a:moveTo>
                    <a:lnTo>
                      <a:pt x="16" y="18"/>
                    </a:lnTo>
                    <a:lnTo>
                      <a:pt x="18" y="18"/>
                    </a:lnTo>
                    <a:lnTo>
                      <a:pt x="19" y="18"/>
                    </a:lnTo>
                    <a:lnTo>
                      <a:pt x="21" y="18"/>
                    </a:lnTo>
                    <a:lnTo>
                      <a:pt x="22" y="17"/>
                    </a:lnTo>
                    <a:lnTo>
                      <a:pt x="24" y="17"/>
                    </a:lnTo>
                    <a:lnTo>
                      <a:pt x="26" y="16"/>
                    </a:lnTo>
                    <a:lnTo>
                      <a:pt x="28" y="15"/>
                    </a:lnTo>
                    <a:lnTo>
                      <a:pt x="30" y="15"/>
                    </a:lnTo>
                    <a:lnTo>
                      <a:pt x="32" y="14"/>
                    </a:lnTo>
                    <a:lnTo>
                      <a:pt x="34" y="13"/>
                    </a:lnTo>
                    <a:lnTo>
                      <a:pt x="36" y="12"/>
                    </a:lnTo>
                    <a:lnTo>
                      <a:pt x="37" y="12"/>
                    </a:lnTo>
                    <a:lnTo>
                      <a:pt x="39" y="11"/>
                    </a:lnTo>
                    <a:lnTo>
                      <a:pt x="40" y="10"/>
                    </a:lnTo>
                    <a:lnTo>
                      <a:pt x="40" y="9"/>
                    </a:lnTo>
                    <a:lnTo>
                      <a:pt x="33" y="0"/>
                    </a:lnTo>
                    <a:lnTo>
                      <a:pt x="33" y="1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0" y="3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7" y="5"/>
                    </a:lnTo>
                    <a:lnTo>
                      <a:pt x="26" y="5"/>
                    </a:lnTo>
                    <a:lnTo>
                      <a:pt x="24" y="6"/>
                    </a:lnTo>
                    <a:lnTo>
                      <a:pt x="22" y="7"/>
                    </a:lnTo>
                    <a:lnTo>
                      <a:pt x="20" y="7"/>
                    </a:lnTo>
                    <a:lnTo>
                      <a:pt x="18" y="8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7"/>
                    </a:lnTo>
                    <a:lnTo>
                      <a:pt x="12" y="5"/>
                    </a:lnTo>
                    <a:lnTo>
                      <a:pt x="11" y="4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0" y="7"/>
                    </a:lnTo>
                    <a:lnTo>
                      <a:pt x="2" y="18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8" y="18"/>
                    </a:lnTo>
                    <a:lnTo>
                      <a:pt x="10" y="18"/>
                    </a:lnTo>
                    <a:lnTo>
                      <a:pt x="12" y="18"/>
                    </a:lnTo>
                    <a:lnTo>
                      <a:pt x="14" y="18"/>
                    </a:lnTo>
                    <a:lnTo>
                      <a:pt x="15" y="18"/>
                    </a:lnTo>
                    <a:lnTo>
                      <a:pt x="15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57" name="Freeform 279"/>
              <p:cNvSpPr>
                <a:spLocks/>
              </p:cNvSpPr>
              <p:nvPr/>
            </p:nvSpPr>
            <p:spPr bwMode="auto">
              <a:xfrm>
                <a:off x="4079" y="1817"/>
                <a:ext cx="28" cy="19"/>
              </a:xfrm>
              <a:custGeom>
                <a:avLst/>
                <a:gdLst>
                  <a:gd name="T0" fmla="*/ 2 w 28"/>
                  <a:gd name="T1" fmla="*/ 19 h 19"/>
                  <a:gd name="T2" fmla="*/ 3 w 28"/>
                  <a:gd name="T3" fmla="*/ 19 h 19"/>
                  <a:gd name="T4" fmla="*/ 4 w 28"/>
                  <a:gd name="T5" fmla="*/ 19 h 19"/>
                  <a:gd name="T6" fmla="*/ 6 w 28"/>
                  <a:gd name="T7" fmla="*/ 18 h 19"/>
                  <a:gd name="T8" fmla="*/ 7 w 28"/>
                  <a:gd name="T9" fmla="*/ 18 h 19"/>
                  <a:gd name="T10" fmla="*/ 9 w 28"/>
                  <a:gd name="T11" fmla="*/ 17 h 19"/>
                  <a:gd name="T12" fmla="*/ 10 w 28"/>
                  <a:gd name="T13" fmla="*/ 17 h 19"/>
                  <a:gd name="T14" fmla="*/ 12 w 28"/>
                  <a:gd name="T15" fmla="*/ 16 h 19"/>
                  <a:gd name="T16" fmla="*/ 14 w 28"/>
                  <a:gd name="T17" fmla="*/ 16 h 19"/>
                  <a:gd name="T18" fmla="*/ 15 w 28"/>
                  <a:gd name="T19" fmla="*/ 15 h 19"/>
                  <a:gd name="T20" fmla="*/ 17 w 28"/>
                  <a:gd name="T21" fmla="*/ 14 h 19"/>
                  <a:gd name="T22" fmla="*/ 19 w 28"/>
                  <a:gd name="T23" fmla="*/ 14 h 19"/>
                  <a:gd name="T24" fmla="*/ 20 w 28"/>
                  <a:gd name="T25" fmla="*/ 13 h 19"/>
                  <a:gd name="T26" fmla="*/ 21 w 28"/>
                  <a:gd name="T27" fmla="*/ 12 h 19"/>
                  <a:gd name="T28" fmla="*/ 23 w 28"/>
                  <a:gd name="T29" fmla="*/ 12 h 19"/>
                  <a:gd name="T30" fmla="*/ 23 w 28"/>
                  <a:gd name="T31" fmla="*/ 11 h 19"/>
                  <a:gd name="T32" fmla="*/ 24 w 28"/>
                  <a:gd name="T33" fmla="*/ 11 h 19"/>
                  <a:gd name="T34" fmla="*/ 26 w 28"/>
                  <a:gd name="T35" fmla="*/ 9 h 19"/>
                  <a:gd name="T36" fmla="*/ 27 w 28"/>
                  <a:gd name="T37" fmla="*/ 8 h 19"/>
                  <a:gd name="T38" fmla="*/ 28 w 28"/>
                  <a:gd name="T39" fmla="*/ 7 h 19"/>
                  <a:gd name="T40" fmla="*/ 28 w 28"/>
                  <a:gd name="T41" fmla="*/ 6 h 19"/>
                  <a:gd name="T42" fmla="*/ 28 w 28"/>
                  <a:gd name="T43" fmla="*/ 5 h 19"/>
                  <a:gd name="T44" fmla="*/ 28 w 28"/>
                  <a:gd name="T45" fmla="*/ 3 h 19"/>
                  <a:gd name="T46" fmla="*/ 28 w 28"/>
                  <a:gd name="T47" fmla="*/ 1 h 19"/>
                  <a:gd name="T48" fmla="*/ 27 w 28"/>
                  <a:gd name="T49" fmla="*/ 0 h 19"/>
                  <a:gd name="T50" fmla="*/ 20 w 28"/>
                  <a:gd name="T51" fmla="*/ 3 h 19"/>
                  <a:gd name="T52" fmla="*/ 20 w 28"/>
                  <a:gd name="T53" fmla="*/ 4 h 19"/>
                  <a:gd name="T54" fmla="*/ 19 w 28"/>
                  <a:gd name="T55" fmla="*/ 6 h 19"/>
                  <a:gd name="T56" fmla="*/ 18 w 28"/>
                  <a:gd name="T57" fmla="*/ 7 h 19"/>
                  <a:gd name="T58" fmla="*/ 17 w 28"/>
                  <a:gd name="T59" fmla="*/ 8 h 19"/>
                  <a:gd name="T60" fmla="*/ 15 w 28"/>
                  <a:gd name="T61" fmla="*/ 9 h 19"/>
                  <a:gd name="T62" fmla="*/ 12 w 28"/>
                  <a:gd name="T63" fmla="*/ 10 h 19"/>
                  <a:gd name="T64" fmla="*/ 9 w 28"/>
                  <a:gd name="T65" fmla="*/ 11 h 19"/>
                  <a:gd name="T66" fmla="*/ 7 w 28"/>
                  <a:gd name="T67" fmla="*/ 12 h 19"/>
                  <a:gd name="T68" fmla="*/ 5 w 28"/>
                  <a:gd name="T69" fmla="*/ 12 h 19"/>
                  <a:gd name="T70" fmla="*/ 3 w 28"/>
                  <a:gd name="T71" fmla="*/ 12 h 19"/>
                  <a:gd name="T72" fmla="*/ 1 w 28"/>
                  <a:gd name="T73" fmla="*/ 12 h 19"/>
                  <a:gd name="T74" fmla="*/ 0 w 28"/>
                  <a:gd name="T75" fmla="*/ 13 h 19"/>
                  <a:gd name="T76" fmla="*/ 2 w 28"/>
                  <a:gd name="T7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8" h="19">
                    <a:moveTo>
                      <a:pt x="2" y="19"/>
                    </a:moveTo>
                    <a:lnTo>
                      <a:pt x="3" y="19"/>
                    </a:lnTo>
                    <a:lnTo>
                      <a:pt x="4" y="19"/>
                    </a:lnTo>
                    <a:lnTo>
                      <a:pt x="6" y="18"/>
                    </a:lnTo>
                    <a:lnTo>
                      <a:pt x="7" y="18"/>
                    </a:lnTo>
                    <a:lnTo>
                      <a:pt x="9" y="17"/>
                    </a:lnTo>
                    <a:lnTo>
                      <a:pt x="10" y="17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5" y="15"/>
                    </a:lnTo>
                    <a:lnTo>
                      <a:pt x="17" y="14"/>
                    </a:lnTo>
                    <a:lnTo>
                      <a:pt x="19" y="14"/>
                    </a:lnTo>
                    <a:lnTo>
                      <a:pt x="20" y="13"/>
                    </a:lnTo>
                    <a:lnTo>
                      <a:pt x="21" y="12"/>
                    </a:lnTo>
                    <a:lnTo>
                      <a:pt x="23" y="12"/>
                    </a:lnTo>
                    <a:lnTo>
                      <a:pt x="23" y="11"/>
                    </a:lnTo>
                    <a:lnTo>
                      <a:pt x="24" y="11"/>
                    </a:lnTo>
                    <a:lnTo>
                      <a:pt x="26" y="9"/>
                    </a:lnTo>
                    <a:lnTo>
                      <a:pt x="27" y="8"/>
                    </a:lnTo>
                    <a:lnTo>
                      <a:pt x="28" y="7"/>
                    </a:lnTo>
                    <a:lnTo>
                      <a:pt x="28" y="6"/>
                    </a:lnTo>
                    <a:lnTo>
                      <a:pt x="28" y="5"/>
                    </a:lnTo>
                    <a:lnTo>
                      <a:pt x="28" y="3"/>
                    </a:lnTo>
                    <a:lnTo>
                      <a:pt x="28" y="1"/>
                    </a:lnTo>
                    <a:lnTo>
                      <a:pt x="27" y="0"/>
                    </a:lnTo>
                    <a:lnTo>
                      <a:pt x="20" y="3"/>
                    </a:lnTo>
                    <a:lnTo>
                      <a:pt x="20" y="4"/>
                    </a:lnTo>
                    <a:lnTo>
                      <a:pt x="19" y="6"/>
                    </a:lnTo>
                    <a:lnTo>
                      <a:pt x="18" y="7"/>
                    </a:lnTo>
                    <a:lnTo>
                      <a:pt x="17" y="8"/>
                    </a:lnTo>
                    <a:lnTo>
                      <a:pt x="15" y="9"/>
                    </a:lnTo>
                    <a:lnTo>
                      <a:pt x="12" y="10"/>
                    </a:lnTo>
                    <a:lnTo>
                      <a:pt x="9" y="11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58" name="Freeform 280"/>
              <p:cNvSpPr>
                <a:spLocks/>
              </p:cNvSpPr>
              <p:nvPr/>
            </p:nvSpPr>
            <p:spPr bwMode="auto">
              <a:xfrm>
                <a:off x="4067" y="1824"/>
                <a:ext cx="11" cy="12"/>
              </a:xfrm>
              <a:custGeom>
                <a:avLst/>
                <a:gdLst>
                  <a:gd name="T0" fmla="*/ 9 w 11"/>
                  <a:gd name="T1" fmla="*/ 6 h 12"/>
                  <a:gd name="T2" fmla="*/ 9 w 11"/>
                  <a:gd name="T3" fmla="*/ 5 h 12"/>
                  <a:gd name="T4" fmla="*/ 8 w 11"/>
                  <a:gd name="T5" fmla="*/ 4 h 12"/>
                  <a:gd name="T6" fmla="*/ 8 w 11"/>
                  <a:gd name="T7" fmla="*/ 3 h 12"/>
                  <a:gd name="T8" fmla="*/ 7 w 11"/>
                  <a:gd name="T9" fmla="*/ 2 h 12"/>
                  <a:gd name="T10" fmla="*/ 7 w 11"/>
                  <a:gd name="T11" fmla="*/ 1 h 12"/>
                  <a:gd name="T12" fmla="*/ 6 w 11"/>
                  <a:gd name="T13" fmla="*/ 1 h 12"/>
                  <a:gd name="T14" fmla="*/ 6 w 11"/>
                  <a:gd name="T15" fmla="*/ 1 h 12"/>
                  <a:gd name="T16" fmla="*/ 5 w 11"/>
                  <a:gd name="T17" fmla="*/ 0 h 12"/>
                  <a:gd name="T18" fmla="*/ 5 w 11"/>
                  <a:gd name="T19" fmla="*/ 1 h 12"/>
                  <a:gd name="T20" fmla="*/ 5 w 11"/>
                  <a:gd name="T21" fmla="*/ 3 h 12"/>
                  <a:gd name="T22" fmla="*/ 6 w 11"/>
                  <a:gd name="T23" fmla="*/ 5 h 12"/>
                  <a:gd name="T24" fmla="*/ 6 w 11"/>
                  <a:gd name="T25" fmla="*/ 5 h 12"/>
                  <a:gd name="T26" fmla="*/ 0 w 11"/>
                  <a:gd name="T27" fmla="*/ 5 h 12"/>
                  <a:gd name="T28" fmla="*/ 1 w 11"/>
                  <a:gd name="T29" fmla="*/ 12 h 12"/>
                  <a:gd name="T30" fmla="*/ 1 w 11"/>
                  <a:gd name="T31" fmla="*/ 12 h 12"/>
                  <a:gd name="T32" fmla="*/ 2 w 11"/>
                  <a:gd name="T33" fmla="*/ 12 h 12"/>
                  <a:gd name="T34" fmla="*/ 3 w 11"/>
                  <a:gd name="T35" fmla="*/ 12 h 12"/>
                  <a:gd name="T36" fmla="*/ 4 w 11"/>
                  <a:gd name="T37" fmla="*/ 12 h 12"/>
                  <a:gd name="T38" fmla="*/ 5 w 11"/>
                  <a:gd name="T39" fmla="*/ 12 h 12"/>
                  <a:gd name="T40" fmla="*/ 6 w 11"/>
                  <a:gd name="T41" fmla="*/ 12 h 12"/>
                  <a:gd name="T42" fmla="*/ 6 w 11"/>
                  <a:gd name="T43" fmla="*/ 12 h 12"/>
                  <a:gd name="T44" fmla="*/ 7 w 11"/>
                  <a:gd name="T45" fmla="*/ 12 h 12"/>
                  <a:gd name="T46" fmla="*/ 7 w 11"/>
                  <a:gd name="T47" fmla="*/ 12 h 12"/>
                  <a:gd name="T48" fmla="*/ 8 w 11"/>
                  <a:gd name="T49" fmla="*/ 12 h 12"/>
                  <a:gd name="T50" fmla="*/ 8 w 11"/>
                  <a:gd name="T51" fmla="*/ 11 h 12"/>
                  <a:gd name="T52" fmla="*/ 9 w 11"/>
                  <a:gd name="T53" fmla="*/ 11 h 12"/>
                  <a:gd name="T54" fmla="*/ 9 w 11"/>
                  <a:gd name="T55" fmla="*/ 11 h 12"/>
                  <a:gd name="T56" fmla="*/ 10 w 11"/>
                  <a:gd name="T57" fmla="*/ 11 h 12"/>
                  <a:gd name="T58" fmla="*/ 10 w 11"/>
                  <a:gd name="T59" fmla="*/ 11 h 12"/>
                  <a:gd name="T60" fmla="*/ 11 w 11"/>
                  <a:gd name="T61" fmla="*/ 10 h 12"/>
                  <a:gd name="T62" fmla="*/ 9 w 11"/>
                  <a:gd name="T63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" h="12">
                    <a:moveTo>
                      <a:pt x="9" y="6"/>
                    </a:moveTo>
                    <a:lnTo>
                      <a:pt x="9" y="5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0" y="5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9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59" name="Freeform 281"/>
              <p:cNvSpPr>
                <a:spLocks/>
              </p:cNvSpPr>
              <p:nvPr/>
            </p:nvSpPr>
            <p:spPr bwMode="auto">
              <a:xfrm>
                <a:off x="4056" y="1746"/>
                <a:ext cx="46" cy="46"/>
              </a:xfrm>
              <a:custGeom>
                <a:avLst/>
                <a:gdLst>
                  <a:gd name="T0" fmla="*/ 35 w 46"/>
                  <a:gd name="T1" fmla="*/ 5 h 46"/>
                  <a:gd name="T2" fmla="*/ 31 w 46"/>
                  <a:gd name="T3" fmla="*/ 3 h 46"/>
                  <a:gd name="T4" fmla="*/ 27 w 46"/>
                  <a:gd name="T5" fmla="*/ 1 h 46"/>
                  <a:gd name="T6" fmla="*/ 22 w 46"/>
                  <a:gd name="T7" fmla="*/ 0 h 46"/>
                  <a:gd name="T8" fmla="*/ 18 w 46"/>
                  <a:gd name="T9" fmla="*/ 0 h 46"/>
                  <a:gd name="T10" fmla="*/ 15 w 46"/>
                  <a:gd name="T11" fmla="*/ 1 h 46"/>
                  <a:gd name="T12" fmla="*/ 11 w 46"/>
                  <a:gd name="T13" fmla="*/ 1 h 46"/>
                  <a:gd name="T14" fmla="*/ 9 w 46"/>
                  <a:gd name="T15" fmla="*/ 2 h 46"/>
                  <a:gd name="T16" fmla="*/ 6 w 46"/>
                  <a:gd name="T17" fmla="*/ 4 h 46"/>
                  <a:gd name="T18" fmla="*/ 2 w 46"/>
                  <a:gd name="T19" fmla="*/ 7 h 46"/>
                  <a:gd name="T20" fmla="*/ 1 w 46"/>
                  <a:gd name="T21" fmla="*/ 10 h 46"/>
                  <a:gd name="T22" fmla="*/ 0 w 46"/>
                  <a:gd name="T23" fmla="*/ 15 h 46"/>
                  <a:gd name="T24" fmla="*/ 0 w 46"/>
                  <a:gd name="T25" fmla="*/ 19 h 46"/>
                  <a:gd name="T26" fmla="*/ 1 w 46"/>
                  <a:gd name="T27" fmla="*/ 22 h 46"/>
                  <a:gd name="T28" fmla="*/ 2 w 46"/>
                  <a:gd name="T29" fmla="*/ 25 h 46"/>
                  <a:gd name="T30" fmla="*/ 4 w 46"/>
                  <a:gd name="T31" fmla="*/ 28 h 46"/>
                  <a:gd name="T32" fmla="*/ 7 w 46"/>
                  <a:gd name="T33" fmla="*/ 30 h 46"/>
                  <a:gd name="T34" fmla="*/ 10 w 46"/>
                  <a:gd name="T35" fmla="*/ 32 h 46"/>
                  <a:gd name="T36" fmla="*/ 14 w 46"/>
                  <a:gd name="T37" fmla="*/ 33 h 46"/>
                  <a:gd name="T38" fmla="*/ 18 w 46"/>
                  <a:gd name="T39" fmla="*/ 33 h 46"/>
                  <a:gd name="T40" fmla="*/ 21 w 46"/>
                  <a:gd name="T41" fmla="*/ 34 h 46"/>
                  <a:gd name="T42" fmla="*/ 24 w 46"/>
                  <a:gd name="T43" fmla="*/ 33 h 46"/>
                  <a:gd name="T44" fmla="*/ 26 w 46"/>
                  <a:gd name="T45" fmla="*/ 33 h 46"/>
                  <a:gd name="T46" fmla="*/ 28 w 46"/>
                  <a:gd name="T47" fmla="*/ 33 h 46"/>
                  <a:gd name="T48" fmla="*/ 29 w 46"/>
                  <a:gd name="T49" fmla="*/ 38 h 46"/>
                  <a:gd name="T50" fmla="*/ 29 w 46"/>
                  <a:gd name="T51" fmla="*/ 45 h 46"/>
                  <a:gd name="T52" fmla="*/ 32 w 46"/>
                  <a:gd name="T53" fmla="*/ 46 h 46"/>
                  <a:gd name="T54" fmla="*/ 36 w 46"/>
                  <a:gd name="T55" fmla="*/ 46 h 46"/>
                  <a:gd name="T56" fmla="*/ 41 w 46"/>
                  <a:gd name="T57" fmla="*/ 45 h 46"/>
                  <a:gd name="T58" fmla="*/ 45 w 46"/>
                  <a:gd name="T59" fmla="*/ 43 h 46"/>
                  <a:gd name="T60" fmla="*/ 46 w 46"/>
                  <a:gd name="T61" fmla="*/ 39 h 46"/>
                  <a:gd name="T62" fmla="*/ 45 w 46"/>
                  <a:gd name="T63" fmla="*/ 30 h 46"/>
                  <a:gd name="T64" fmla="*/ 43 w 46"/>
                  <a:gd name="T65" fmla="*/ 19 h 46"/>
                  <a:gd name="T66" fmla="*/ 40 w 46"/>
                  <a:gd name="T67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6" h="46">
                    <a:moveTo>
                      <a:pt x="38" y="7"/>
                    </a:moveTo>
                    <a:lnTo>
                      <a:pt x="35" y="5"/>
                    </a:lnTo>
                    <a:lnTo>
                      <a:pt x="33" y="4"/>
                    </a:lnTo>
                    <a:lnTo>
                      <a:pt x="31" y="3"/>
                    </a:lnTo>
                    <a:lnTo>
                      <a:pt x="29" y="2"/>
                    </a:lnTo>
                    <a:lnTo>
                      <a:pt x="27" y="1"/>
                    </a:lnTo>
                    <a:lnTo>
                      <a:pt x="24" y="1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1" y="22"/>
                    </a:lnTo>
                    <a:lnTo>
                      <a:pt x="1" y="23"/>
                    </a:lnTo>
                    <a:lnTo>
                      <a:pt x="2" y="25"/>
                    </a:lnTo>
                    <a:lnTo>
                      <a:pt x="3" y="26"/>
                    </a:lnTo>
                    <a:lnTo>
                      <a:pt x="4" y="28"/>
                    </a:lnTo>
                    <a:lnTo>
                      <a:pt x="5" y="29"/>
                    </a:lnTo>
                    <a:lnTo>
                      <a:pt x="7" y="30"/>
                    </a:lnTo>
                    <a:lnTo>
                      <a:pt x="8" y="31"/>
                    </a:lnTo>
                    <a:lnTo>
                      <a:pt x="10" y="32"/>
                    </a:lnTo>
                    <a:lnTo>
                      <a:pt x="12" y="32"/>
                    </a:lnTo>
                    <a:lnTo>
                      <a:pt x="14" y="33"/>
                    </a:lnTo>
                    <a:lnTo>
                      <a:pt x="16" y="33"/>
                    </a:lnTo>
                    <a:lnTo>
                      <a:pt x="18" y="33"/>
                    </a:lnTo>
                    <a:lnTo>
                      <a:pt x="20" y="34"/>
                    </a:lnTo>
                    <a:lnTo>
                      <a:pt x="21" y="34"/>
                    </a:lnTo>
                    <a:lnTo>
                      <a:pt x="23" y="34"/>
                    </a:lnTo>
                    <a:lnTo>
                      <a:pt x="24" y="33"/>
                    </a:lnTo>
                    <a:lnTo>
                      <a:pt x="25" y="33"/>
                    </a:lnTo>
                    <a:lnTo>
                      <a:pt x="26" y="33"/>
                    </a:lnTo>
                    <a:lnTo>
                      <a:pt x="27" y="33"/>
                    </a:lnTo>
                    <a:lnTo>
                      <a:pt x="28" y="33"/>
                    </a:lnTo>
                    <a:lnTo>
                      <a:pt x="29" y="33"/>
                    </a:lnTo>
                    <a:lnTo>
                      <a:pt x="29" y="38"/>
                    </a:lnTo>
                    <a:lnTo>
                      <a:pt x="29" y="42"/>
                    </a:lnTo>
                    <a:lnTo>
                      <a:pt x="29" y="45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6" y="46"/>
                    </a:lnTo>
                    <a:lnTo>
                      <a:pt x="39" y="46"/>
                    </a:lnTo>
                    <a:lnTo>
                      <a:pt x="41" y="45"/>
                    </a:lnTo>
                    <a:lnTo>
                      <a:pt x="43" y="44"/>
                    </a:lnTo>
                    <a:lnTo>
                      <a:pt x="45" y="43"/>
                    </a:lnTo>
                    <a:lnTo>
                      <a:pt x="45" y="41"/>
                    </a:lnTo>
                    <a:lnTo>
                      <a:pt x="46" y="39"/>
                    </a:lnTo>
                    <a:lnTo>
                      <a:pt x="46" y="35"/>
                    </a:lnTo>
                    <a:lnTo>
                      <a:pt x="45" y="30"/>
                    </a:lnTo>
                    <a:lnTo>
                      <a:pt x="44" y="24"/>
                    </a:lnTo>
                    <a:lnTo>
                      <a:pt x="43" y="19"/>
                    </a:lnTo>
                    <a:lnTo>
                      <a:pt x="42" y="14"/>
                    </a:lnTo>
                    <a:lnTo>
                      <a:pt x="40" y="10"/>
                    </a:lnTo>
                    <a:lnTo>
                      <a:pt x="38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60" name="Freeform 282"/>
              <p:cNvSpPr>
                <a:spLocks/>
              </p:cNvSpPr>
              <p:nvPr/>
            </p:nvSpPr>
            <p:spPr bwMode="auto">
              <a:xfrm>
                <a:off x="4050" y="1753"/>
                <a:ext cx="50" cy="43"/>
              </a:xfrm>
              <a:custGeom>
                <a:avLst/>
                <a:gdLst>
                  <a:gd name="T0" fmla="*/ 49 w 50"/>
                  <a:gd name="T1" fmla="*/ 18 h 43"/>
                  <a:gd name="T2" fmla="*/ 50 w 50"/>
                  <a:gd name="T3" fmla="*/ 21 h 43"/>
                  <a:gd name="T4" fmla="*/ 50 w 50"/>
                  <a:gd name="T5" fmla="*/ 24 h 43"/>
                  <a:gd name="T6" fmla="*/ 48 w 50"/>
                  <a:gd name="T7" fmla="*/ 27 h 43"/>
                  <a:gd name="T8" fmla="*/ 47 w 50"/>
                  <a:gd name="T9" fmla="*/ 30 h 43"/>
                  <a:gd name="T10" fmla="*/ 44 w 50"/>
                  <a:gd name="T11" fmla="*/ 31 h 43"/>
                  <a:gd name="T12" fmla="*/ 42 w 50"/>
                  <a:gd name="T13" fmla="*/ 31 h 43"/>
                  <a:gd name="T14" fmla="*/ 42 w 50"/>
                  <a:gd name="T15" fmla="*/ 31 h 43"/>
                  <a:gd name="T16" fmla="*/ 41 w 50"/>
                  <a:gd name="T17" fmla="*/ 32 h 43"/>
                  <a:gd name="T18" fmla="*/ 40 w 50"/>
                  <a:gd name="T19" fmla="*/ 35 h 43"/>
                  <a:gd name="T20" fmla="*/ 38 w 50"/>
                  <a:gd name="T21" fmla="*/ 37 h 43"/>
                  <a:gd name="T22" fmla="*/ 35 w 50"/>
                  <a:gd name="T23" fmla="*/ 39 h 43"/>
                  <a:gd name="T24" fmla="*/ 33 w 50"/>
                  <a:gd name="T25" fmla="*/ 41 h 43"/>
                  <a:gd name="T26" fmla="*/ 30 w 50"/>
                  <a:gd name="T27" fmla="*/ 42 h 43"/>
                  <a:gd name="T28" fmla="*/ 27 w 50"/>
                  <a:gd name="T29" fmla="*/ 43 h 43"/>
                  <a:gd name="T30" fmla="*/ 24 w 50"/>
                  <a:gd name="T31" fmla="*/ 43 h 43"/>
                  <a:gd name="T32" fmla="*/ 20 w 50"/>
                  <a:gd name="T33" fmla="*/ 43 h 43"/>
                  <a:gd name="T34" fmla="*/ 16 w 50"/>
                  <a:gd name="T35" fmla="*/ 42 h 43"/>
                  <a:gd name="T36" fmla="*/ 12 w 50"/>
                  <a:gd name="T37" fmla="*/ 41 h 43"/>
                  <a:gd name="T38" fmla="*/ 8 w 50"/>
                  <a:gd name="T39" fmla="*/ 38 h 43"/>
                  <a:gd name="T40" fmla="*/ 5 w 50"/>
                  <a:gd name="T41" fmla="*/ 35 h 43"/>
                  <a:gd name="T42" fmla="*/ 3 w 50"/>
                  <a:gd name="T43" fmla="*/ 32 h 43"/>
                  <a:gd name="T44" fmla="*/ 1 w 50"/>
                  <a:gd name="T45" fmla="*/ 28 h 43"/>
                  <a:gd name="T46" fmla="*/ 0 w 50"/>
                  <a:gd name="T47" fmla="*/ 23 h 43"/>
                  <a:gd name="T48" fmla="*/ 0 w 50"/>
                  <a:gd name="T49" fmla="*/ 19 h 43"/>
                  <a:gd name="T50" fmla="*/ 1 w 50"/>
                  <a:gd name="T51" fmla="*/ 14 h 43"/>
                  <a:gd name="T52" fmla="*/ 3 w 50"/>
                  <a:gd name="T53" fmla="*/ 10 h 43"/>
                  <a:gd name="T54" fmla="*/ 5 w 50"/>
                  <a:gd name="T55" fmla="*/ 8 h 43"/>
                  <a:gd name="T56" fmla="*/ 6 w 50"/>
                  <a:gd name="T57" fmla="*/ 7 h 43"/>
                  <a:gd name="T58" fmla="*/ 7 w 50"/>
                  <a:gd name="T59" fmla="*/ 6 h 43"/>
                  <a:gd name="T60" fmla="*/ 8 w 50"/>
                  <a:gd name="T61" fmla="*/ 5 h 43"/>
                  <a:gd name="T62" fmla="*/ 8 w 50"/>
                  <a:gd name="T63" fmla="*/ 4 h 43"/>
                  <a:gd name="T64" fmla="*/ 10 w 50"/>
                  <a:gd name="T65" fmla="*/ 3 h 43"/>
                  <a:gd name="T66" fmla="*/ 13 w 50"/>
                  <a:gd name="T67" fmla="*/ 2 h 43"/>
                  <a:gd name="T68" fmla="*/ 18 w 50"/>
                  <a:gd name="T69" fmla="*/ 0 h 43"/>
                  <a:gd name="T70" fmla="*/ 23 w 50"/>
                  <a:gd name="T71" fmla="*/ 0 h 43"/>
                  <a:gd name="T72" fmla="*/ 28 w 50"/>
                  <a:gd name="T73" fmla="*/ 0 h 43"/>
                  <a:gd name="T74" fmla="*/ 31 w 50"/>
                  <a:gd name="T75" fmla="*/ 1 h 43"/>
                  <a:gd name="T76" fmla="*/ 34 w 50"/>
                  <a:gd name="T77" fmla="*/ 3 h 43"/>
                  <a:gd name="T78" fmla="*/ 37 w 50"/>
                  <a:gd name="T79" fmla="*/ 5 h 43"/>
                  <a:gd name="T80" fmla="*/ 39 w 50"/>
                  <a:gd name="T81" fmla="*/ 7 h 43"/>
                  <a:gd name="T82" fmla="*/ 41 w 50"/>
                  <a:gd name="T83" fmla="*/ 9 h 43"/>
                  <a:gd name="T84" fmla="*/ 44 w 50"/>
                  <a:gd name="T85" fmla="*/ 12 h 43"/>
                  <a:gd name="T86" fmla="*/ 47 w 50"/>
                  <a:gd name="T87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" h="43">
                    <a:moveTo>
                      <a:pt x="49" y="17"/>
                    </a:moveTo>
                    <a:lnTo>
                      <a:pt x="49" y="18"/>
                    </a:lnTo>
                    <a:lnTo>
                      <a:pt x="50" y="19"/>
                    </a:lnTo>
                    <a:lnTo>
                      <a:pt x="50" y="21"/>
                    </a:lnTo>
                    <a:lnTo>
                      <a:pt x="50" y="22"/>
                    </a:lnTo>
                    <a:lnTo>
                      <a:pt x="50" y="24"/>
                    </a:lnTo>
                    <a:lnTo>
                      <a:pt x="49" y="25"/>
                    </a:lnTo>
                    <a:lnTo>
                      <a:pt x="48" y="27"/>
                    </a:lnTo>
                    <a:lnTo>
                      <a:pt x="48" y="28"/>
                    </a:lnTo>
                    <a:lnTo>
                      <a:pt x="47" y="30"/>
                    </a:lnTo>
                    <a:lnTo>
                      <a:pt x="45" y="30"/>
                    </a:lnTo>
                    <a:lnTo>
                      <a:pt x="44" y="31"/>
                    </a:lnTo>
                    <a:lnTo>
                      <a:pt x="43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1" y="32"/>
                    </a:lnTo>
                    <a:lnTo>
                      <a:pt x="40" y="34"/>
                    </a:lnTo>
                    <a:lnTo>
                      <a:pt x="40" y="35"/>
                    </a:lnTo>
                    <a:lnTo>
                      <a:pt x="39" y="36"/>
                    </a:lnTo>
                    <a:lnTo>
                      <a:pt x="38" y="37"/>
                    </a:lnTo>
                    <a:lnTo>
                      <a:pt x="36" y="38"/>
                    </a:lnTo>
                    <a:lnTo>
                      <a:pt x="35" y="39"/>
                    </a:lnTo>
                    <a:lnTo>
                      <a:pt x="34" y="40"/>
                    </a:lnTo>
                    <a:lnTo>
                      <a:pt x="33" y="41"/>
                    </a:lnTo>
                    <a:lnTo>
                      <a:pt x="31" y="41"/>
                    </a:lnTo>
                    <a:lnTo>
                      <a:pt x="30" y="42"/>
                    </a:lnTo>
                    <a:lnTo>
                      <a:pt x="28" y="42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4" y="43"/>
                    </a:lnTo>
                    <a:lnTo>
                      <a:pt x="22" y="43"/>
                    </a:lnTo>
                    <a:lnTo>
                      <a:pt x="20" y="43"/>
                    </a:lnTo>
                    <a:lnTo>
                      <a:pt x="18" y="43"/>
                    </a:lnTo>
                    <a:lnTo>
                      <a:pt x="16" y="42"/>
                    </a:lnTo>
                    <a:lnTo>
                      <a:pt x="14" y="41"/>
                    </a:lnTo>
                    <a:lnTo>
                      <a:pt x="12" y="41"/>
                    </a:lnTo>
                    <a:lnTo>
                      <a:pt x="10" y="39"/>
                    </a:lnTo>
                    <a:lnTo>
                      <a:pt x="8" y="38"/>
                    </a:lnTo>
                    <a:lnTo>
                      <a:pt x="7" y="37"/>
                    </a:lnTo>
                    <a:lnTo>
                      <a:pt x="5" y="35"/>
                    </a:lnTo>
                    <a:lnTo>
                      <a:pt x="4" y="33"/>
                    </a:lnTo>
                    <a:lnTo>
                      <a:pt x="3" y="32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1" y="17"/>
                    </a:lnTo>
                    <a:lnTo>
                      <a:pt x="1" y="14"/>
                    </a:lnTo>
                    <a:lnTo>
                      <a:pt x="2" y="12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10" y="3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1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30" y="1"/>
                    </a:lnTo>
                    <a:lnTo>
                      <a:pt x="31" y="1"/>
                    </a:lnTo>
                    <a:lnTo>
                      <a:pt x="33" y="2"/>
                    </a:lnTo>
                    <a:lnTo>
                      <a:pt x="34" y="3"/>
                    </a:lnTo>
                    <a:lnTo>
                      <a:pt x="35" y="4"/>
                    </a:lnTo>
                    <a:lnTo>
                      <a:pt x="37" y="5"/>
                    </a:lnTo>
                    <a:lnTo>
                      <a:pt x="38" y="6"/>
                    </a:lnTo>
                    <a:lnTo>
                      <a:pt x="39" y="7"/>
                    </a:lnTo>
                    <a:lnTo>
                      <a:pt x="40" y="8"/>
                    </a:lnTo>
                    <a:lnTo>
                      <a:pt x="41" y="9"/>
                    </a:lnTo>
                    <a:lnTo>
                      <a:pt x="43" y="11"/>
                    </a:lnTo>
                    <a:lnTo>
                      <a:pt x="44" y="12"/>
                    </a:lnTo>
                    <a:lnTo>
                      <a:pt x="46" y="14"/>
                    </a:lnTo>
                    <a:lnTo>
                      <a:pt x="47" y="16"/>
                    </a:lnTo>
                    <a:lnTo>
                      <a:pt x="49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61" name="Freeform 283"/>
              <p:cNvSpPr>
                <a:spLocks/>
              </p:cNvSpPr>
              <p:nvPr/>
            </p:nvSpPr>
            <p:spPr bwMode="auto">
              <a:xfrm>
                <a:off x="4054" y="1756"/>
                <a:ext cx="43" cy="37"/>
              </a:xfrm>
              <a:custGeom>
                <a:avLst/>
                <a:gdLst>
                  <a:gd name="T0" fmla="*/ 39 w 43"/>
                  <a:gd name="T1" fmla="*/ 14 h 37"/>
                  <a:gd name="T2" fmla="*/ 38 w 43"/>
                  <a:gd name="T3" fmla="*/ 14 h 37"/>
                  <a:gd name="T4" fmla="*/ 37 w 43"/>
                  <a:gd name="T5" fmla="*/ 14 h 37"/>
                  <a:gd name="T6" fmla="*/ 37 w 43"/>
                  <a:gd name="T7" fmla="*/ 15 h 37"/>
                  <a:gd name="T8" fmla="*/ 36 w 43"/>
                  <a:gd name="T9" fmla="*/ 15 h 37"/>
                  <a:gd name="T10" fmla="*/ 36 w 43"/>
                  <a:gd name="T11" fmla="*/ 12 h 37"/>
                  <a:gd name="T12" fmla="*/ 34 w 43"/>
                  <a:gd name="T13" fmla="*/ 9 h 37"/>
                  <a:gd name="T14" fmla="*/ 32 w 43"/>
                  <a:gd name="T15" fmla="*/ 6 h 37"/>
                  <a:gd name="T16" fmla="*/ 30 w 43"/>
                  <a:gd name="T17" fmla="*/ 4 h 37"/>
                  <a:gd name="T18" fmla="*/ 27 w 43"/>
                  <a:gd name="T19" fmla="*/ 2 h 37"/>
                  <a:gd name="T20" fmla="*/ 25 w 43"/>
                  <a:gd name="T21" fmla="*/ 1 h 37"/>
                  <a:gd name="T22" fmla="*/ 22 w 43"/>
                  <a:gd name="T23" fmla="*/ 0 h 37"/>
                  <a:gd name="T24" fmla="*/ 18 w 43"/>
                  <a:gd name="T25" fmla="*/ 0 h 37"/>
                  <a:gd name="T26" fmla="*/ 14 w 43"/>
                  <a:gd name="T27" fmla="*/ 0 h 37"/>
                  <a:gd name="T28" fmla="*/ 11 w 43"/>
                  <a:gd name="T29" fmla="*/ 1 h 37"/>
                  <a:gd name="T30" fmla="*/ 8 w 43"/>
                  <a:gd name="T31" fmla="*/ 3 h 37"/>
                  <a:gd name="T32" fmla="*/ 5 w 43"/>
                  <a:gd name="T33" fmla="*/ 5 h 37"/>
                  <a:gd name="T34" fmla="*/ 3 w 43"/>
                  <a:gd name="T35" fmla="*/ 8 h 37"/>
                  <a:gd name="T36" fmla="*/ 1 w 43"/>
                  <a:gd name="T37" fmla="*/ 11 h 37"/>
                  <a:gd name="T38" fmla="*/ 0 w 43"/>
                  <a:gd name="T39" fmla="*/ 15 h 37"/>
                  <a:gd name="T40" fmla="*/ 0 w 43"/>
                  <a:gd name="T41" fmla="*/ 18 h 37"/>
                  <a:gd name="T42" fmla="*/ 0 w 43"/>
                  <a:gd name="T43" fmla="*/ 22 h 37"/>
                  <a:gd name="T44" fmla="*/ 1 w 43"/>
                  <a:gd name="T45" fmla="*/ 25 h 37"/>
                  <a:gd name="T46" fmla="*/ 3 w 43"/>
                  <a:gd name="T47" fmla="*/ 29 h 37"/>
                  <a:gd name="T48" fmla="*/ 5 w 43"/>
                  <a:gd name="T49" fmla="*/ 31 h 37"/>
                  <a:gd name="T50" fmla="*/ 8 w 43"/>
                  <a:gd name="T51" fmla="*/ 34 h 37"/>
                  <a:gd name="T52" fmla="*/ 11 w 43"/>
                  <a:gd name="T53" fmla="*/ 35 h 37"/>
                  <a:gd name="T54" fmla="*/ 14 w 43"/>
                  <a:gd name="T55" fmla="*/ 36 h 37"/>
                  <a:gd name="T56" fmla="*/ 18 w 43"/>
                  <a:gd name="T57" fmla="*/ 37 h 37"/>
                  <a:gd name="T58" fmla="*/ 21 w 43"/>
                  <a:gd name="T59" fmla="*/ 37 h 37"/>
                  <a:gd name="T60" fmla="*/ 24 w 43"/>
                  <a:gd name="T61" fmla="*/ 36 h 37"/>
                  <a:gd name="T62" fmla="*/ 27 w 43"/>
                  <a:gd name="T63" fmla="*/ 35 h 37"/>
                  <a:gd name="T64" fmla="*/ 29 w 43"/>
                  <a:gd name="T65" fmla="*/ 33 h 37"/>
                  <a:gd name="T66" fmla="*/ 32 w 43"/>
                  <a:gd name="T67" fmla="*/ 31 h 37"/>
                  <a:gd name="T68" fmla="*/ 34 w 43"/>
                  <a:gd name="T69" fmla="*/ 29 h 37"/>
                  <a:gd name="T70" fmla="*/ 35 w 43"/>
                  <a:gd name="T71" fmla="*/ 26 h 37"/>
                  <a:gd name="T72" fmla="*/ 36 w 43"/>
                  <a:gd name="T73" fmla="*/ 23 h 37"/>
                  <a:gd name="T74" fmla="*/ 37 w 43"/>
                  <a:gd name="T75" fmla="*/ 24 h 37"/>
                  <a:gd name="T76" fmla="*/ 37 w 43"/>
                  <a:gd name="T77" fmla="*/ 24 h 37"/>
                  <a:gd name="T78" fmla="*/ 38 w 43"/>
                  <a:gd name="T79" fmla="*/ 25 h 37"/>
                  <a:gd name="T80" fmla="*/ 39 w 43"/>
                  <a:gd name="T81" fmla="*/ 25 h 37"/>
                  <a:gd name="T82" fmla="*/ 40 w 43"/>
                  <a:gd name="T83" fmla="*/ 25 h 37"/>
                  <a:gd name="T84" fmla="*/ 41 w 43"/>
                  <a:gd name="T85" fmla="*/ 24 h 37"/>
                  <a:gd name="T86" fmla="*/ 41 w 43"/>
                  <a:gd name="T87" fmla="*/ 24 h 37"/>
                  <a:gd name="T88" fmla="*/ 42 w 43"/>
                  <a:gd name="T89" fmla="*/ 23 h 37"/>
                  <a:gd name="T90" fmla="*/ 42 w 43"/>
                  <a:gd name="T91" fmla="*/ 22 h 37"/>
                  <a:gd name="T92" fmla="*/ 43 w 43"/>
                  <a:gd name="T93" fmla="*/ 21 h 37"/>
                  <a:gd name="T94" fmla="*/ 43 w 43"/>
                  <a:gd name="T95" fmla="*/ 20 h 37"/>
                  <a:gd name="T96" fmla="*/ 43 w 43"/>
                  <a:gd name="T97" fmla="*/ 19 h 37"/>
                  <a:gd name="T98" fmla="*/ 43 w 43"/>
                  <a:gd name="T99" fmla="*/ 18 h 37"/>
                  <a:gd name="T100" fmla="*/ 43 w 43"/>
                  <a:gd name="T101" fmla="*/ 17 h 37"/>
                  <a:gd name="T102" fmla="*/ 42 w 43"/>
                  <a:gd name="T103" fmla="*/ 16 h 37"/>
                  <a:gd name="T104" fmla="*/ 42 w 43"/>
                  <a:gd name="T105" fmla="*/ 15 h 37"/>
                  <a:gd name="T106" fmla="*/ 41 w 43"/>
                  <a:gd name="T107" fmla="*/ 15 h 37"/>
                  <a:gd name="T108" fmla="*/ 41 w 43"/>
                  <a:gd name="T109" fmla="*/ 14 h 37"/>
                  <a:gd name="T110" fmla="*/ 40 w 43"/>
                  <a:gd name="T111" fmla="*/ 14 h 37"/>
                  <a:gd name="T112" fmla="*/ 39 w 43"/>
                  <a:gd name="T113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3" h="37">
                    <a:moveTo>
                      <a:pt x="39" y="14"/>
                    </a:moveTo>
                    <a:lnTo>
                      <a:pt x="38" y="14"/>
                    </a:lnTo>
                    <a:lnTo>
                      <a:pt x="37" y="14"/>
                    </a:lnTo>
                    <a:lnTo>
                      <a:pt x="37" y="15"/>
                    </a:lnTo>
                    <a:lnTo>
                      <a:pt x="36" y="15"/>
                    </a:lnTo>
                    <a:lnTo>
                      <a:pt x="36" y="12"/>
                    </a:lnTo>
                    <a:lnTo>
                      <a:pt x="34" y="9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7" y="2"/>
                    </a:lnTo>
                    <a:lnTo>
                      <a:pt x="25" y="1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1" y="1"/>
                    </a:lnTo>
                    <a:lnTo>
                      <a:pt x="8" y="3"/>
                    </a:lnTo>
                    <a:lnTo>
                      <a:pt x="5" y="5"/>
                    </a:lnTo>
                    <a:lnTo>
                      <a:pt x="3" y="8"/>
                    </a:lnTo>
                    <a:lnTo>
                      <a:pt x="1" y="11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1" y="25"/>
                    </a:lnTo>
                    <a:lnTo>
                      <a:pt x="3" y="29"/>
                    </a:lnTo>
                    <a:lnTo>
                      <a:pt x="5" y="31"/>
                    </a:lnTo>
                    <a:lnTo>
                      <a:pt x="8" y="34"/>
                    </a:lnTo>
                    <a:lnTo>
                      <a:pt x="11" y="35"/>
                    </a:lnTo>
                    <a:lnTo>
                      <a:pt x="14" y="36"/>
                    </a:lnTo>
                    <a:lnTo>
                      <a:pt x="18" y="37"/>
                    </a:lnTo>
                    <a:lnTo>
                      <a:pt x="21" y="37"/>
                    </a:lnTo>
                    <a:lnTo>
                      <a:pt x="24" y="36"/>
                    </a:lnTo>
                    <a:lnTo>
                      <a:pt x="27" y="35"/>
                    </a:lnTo>
                    <a:lnTo>
                      <a:pt x="29" y="33"/>
                    </a:lnTo>
                    <a:lnTo>
                      <a:pt x="32" y="31"/>
                    </a:lnTo>
                    <a:lnTo>
                      <a:pt x="34" y="29"/>
                    </a:lnTo>
                    <a:lnTo>
                      <a:pt x="35" y="26"/>
                    </a:lnTo>
                    <a:lnTo>
                      <a:pt x="36" y="23"/>
                    </a:lnTo>
                    <a:lnTo>
                      <a:pt x="37" y="24"/>
                    </a:lnTo>
                    <a:lnTo>
                      <a:pt x="37" y="24"/>
                    </a:lnTo>
                    <a:lnTo>
                      <a:pt x="38" y="25"/>
                    </a:lnTo>
                    <a:lnTo>
                      <a:pt x="39" y="25"/>
                    </a:lnTo>
                    <a:lnTo>
                      <a:pt x="40" y="25"/>
                    </a:lnTo>
                    <a:lnTo>
                      <a:pt x="41" y="24"/>
                    </a:lnTo>
                    <a:lnTo>
                      <a:pt x="41" y="24"/>
                    </a:lnTo>
                    <a:lnTo>
                      <a:pt x="42" y="23"/>
                    </a:lnTo>
                    <a:lnTo>
                      <a:pt x="42" y="22"/>
                    </a:lnTo>
                    <a:lnTo>
                      <a:pt x="43" y="21"/>
                    </a:lnTo>
                    <a:lnTo>
                      <a:pt x="43" y="20"/>
                    </a:lnTo>
                    <a:lnTo>
                      <a:pt x="43" y="19"/>
                    </a:lnTo>
                    <a:lnTo>
                      <a:pt x="43" y="18"/>
                    </a:lnTo>
                    <a:lnTo>
                      <a:pt x="43" y="17"/>
                    </a:lnTo>
                    <a:lnTo>
                      <a:pt x="42" y="16"/>
                    </a:lnTo>
                    <a:lnTo>
                      <a:pt x="42" y="15"/>
                    </a:lnTo>
                    <a:lnTo>
                      <a:pt x="41" y="15"/>
                    </a:lnTo>
                    <a:lnTo>
                      <a:pt x="41" y="14"/>
                    </a:lnTo>
                    <a:lnTo>
                      <a:pt x="40" y="14"/>
                    </a:lnTo>
                    <a:lnTo>
                      <a:pt x="39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62" name="Freeform 284"/>
              <p:cNvSpPr>
                <a:spLocks/>
              </p:cNvSpPr>
              <p:nvPr/>
            </p:nvSpPr>
            <p:spPr bwMode="auto">
              <a:xfrm>
                <a:off x="4063" y="1781"/>
                <a:ext cx="18" cy="7"/>
              </a:xfrm>
              <a:custGeom>
                <a:avLst/>
                <a:gdLst>
                  <a:gd name="T0" fmla="*/ 0 w 18"/>
                  <a:gd name="T1" fmla="*/ 0 h 7"/>
                  <a:gd name="T2" fmla="*/ 0 w 18"/>
                  <a:gd name="T3" fmla="*/ 2 h 7"/>
                  <a:gd name="T4" fmla="*/ 1 w 18"/>
                  <a:gd name="T5" fmla="*/ 3 h 7"/>
                  <a:gd name="T6" fmla="*/ 2 w 18"/>
                  <a:gd name="T7" fmla="*/ 4 h 7"/>
                  <a:gd name="T8" fmla="*/ 3 w 18"/>
                  <a:gd name="T9" fmla="*/ 5 h 7"/>
                  <a:gd name="T10" fmla="*/ 4 w 18"/>
                  <a:gd name="T11" fmla="*/ 6 h 7"/>
                  <a:gd name="T12" fmla="*/ 5 w 18"/>
                  <a:gd name="T13" fmla="*/ 6 h 7"/>
                  <a:gd name="T14" fmla="*/ 6 w 18"/>
                  <a:gd name="T15" fmla="*/ 7 h 7"/>
                  <a:gd name="T16" fmla="*/ 8 w 18"/>
                  <a:gd name="T17" fmla="*/ 7 h 7"/>
                  <a:gd name="T18" fmla="*/ 9 w 18"/>
                  <a:gd name="T19" fmla="*/ 7 h 7"/>
                  <a:gd name="T20" fmla="*/ 9 w 18"/>
                  <a:gd name="T21" fmla="*/ 7 h 7"/>
                  <a:gd name="T22" fmla="*/ 10 w 18"/>
                  <a:gd name="T23" fmla="*/ 7 h 7"/>
                  <a:gd name="T24" fmla="*/ 10 w 18"/>
                  <a:gd name="T25" fmla="*/ 7 h 7"/>
                  <a:gd name="T26" fmla="*/ 18 w 18"/>
                  <a:gd name="T27" fmla="*/ 0 h 7"/>
                  <a:gd name="T28" fmla="*/ 0 w 1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" h="7">
                    <a:moveTo>
                      <a:pt x="0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6" y="7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63" name="Freeform 285"/>
              <p:cNvSpPr>
                <a:spLocks/>
              </p:cNvSpPr>
              <p:nvPr/>
            </p:nvSpPr>
            <p:spPr bwMode="auto">
              <a:xfrm>
                <a:off x="4065" y="1783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 w 11"/>
                  <a:gd name="T3" fmla="*/ 2 h 2"/>
                  <a:gd name="T4" fmla="*/ 8 w 11"/>
                  <a:gd name="T5" fmla="*/ 2 h 2"/>
                  <a:gd name="T6" fmla="*/ 11 w 11"/>
                  <a:gd name="T7" fmla="*/ 0 h 2"/>
                  <a:gd name="T8" fmla="*/ 0 w 1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64" name="Freeform 286"/>
              <p:cNvSpPr>
                <a:spLocks/>
              </p:cNvSpPr>
              <p:nvPr/>
            </p:nvSpPr>
            <p:spPr bwMode="auto">
              <a:xfrm>
                <a:off x="4053" y="1749"/>
                <a:ext cx="36" cy="11"/>
              </a:xfrm>
              <a:custGeom>
                <a:avLst/>
                <a:gdLst>
                  <a:gd name="T0" fmla="*/ 29 w 36"/>
                  <a:gd name="T1" fmla="*/ 2 h 11"/>
                  <a:gd name="T2" fmla="*/ 28 w 36"/>
                  <a:gd name="T3" fmla="*/ 2 h 11"/>
                  <a:gd name="T4" fmla="*/ 28 w 36"/>
                  <a:gd name="T5" fmla="*/ 2 h 11"/>
                  <a:gd name="T6" fmla="*/ 26 w 36"/>
                  <a:gd name="T7" fmla="*/ 1 h 11"/>
                  <a:gd name="T8" fmla="*/ 25 w 36"/>
                  <a:gd name="T9" fmla="*/ 1 h 11"/>
                  <a:gd name="T10" fmla="*/ 24 w 36"/>
                  <a:gd name="T11" fmla="*/ 1 h 11"/>
                  <a:gd name="T12" fmla="*/ 23 w 36"/>
                  <a:gd name="T13" fmla="*/ 1 h 11"/>
                  <a:gd name="T14" fmla="*/ 21 w 36"/>
                  <a:gd name="T15" fmla="*/ 1 h 11"/>
                  <a:gd name="T16" fmla="*/ 19 w 36"/>
                  <a:gd name="T17" fmla="*/ 1 h 11"/>
                  <a:gd name="T18" fmla="*/ 18 w 36"/>
                  <a:gd name="T19" fmla="*/ 0 h 11"/>
                  <a:gd name="T20" fmla="*/ 16 w 36"/>
                  <a:gd name="T21" fmla="*/ 0 h 11"/>
                  <a:gd name="T22" fmla="*/ 15 w 36"/>
                  <a:gd name="T23" fmla="*/ 0 h 11"/>
                  <a:gd name="T24" fmla="*/ 13 w 36"/>
                  <a:gd name="T25" fmla="*/ 0 h 11"/>
                  <a:gd name="T26" fmla="*/ 12 w 36"/>
                  <a:gd name="T27" fmla="*/ 0 h 11"/>
                  <a:gd name="T28" fmla="*/ 11 w 36"/>
                  <a:gd name="T29" fmla="*/ 0 h 11"/>
                  <a:gd name="T30" fmla="*/ 10 w 36"/>
                  <a:gd name="T31" fmla="*/ 0 h 11"/>
                  <a:gd name="T32" fmla="*/ 10 w 36"/>
                  <a:gd name="T33" fmla="*/ 0 h 11"/>
                  <a:gd name="T34" fmla="*/ 8 w 36"/>
                  <a:gd name="T35" fmla="*/ 0 h 11"/>
                  <a:gd name="T36" fmla="*/ 6 w 36"/>
                  <a:gd name="T37" fmla="*/ 1 h 11"/>
                  <a:gd name="T38" fmla="*/ 5 w 36"/>
                  <a:gd name="T39" fmla="*/ 2 h 11"/>
                  <a:gd name="T40" fmla="*/ 3 w 36"/>
                  <a:gd name="T41" fmla="*/ 4 h 11"/>
                  <a:gd name="T42" fmla="*/ 2 w 36"/>
                  <a:gd name="T43" fmla="*/ 5 h 11"/>
                  <a:gd name="T44" fmla="*/ 1 w 36"/>
                  <a:gd name="T45" fmla="*/ 7 h 11"/>
                  <a:gd name="T46" fmla="*/ 0 w 36"/>
                  <a:gd name="T47" fmla="*/ 8 h 11"/>
                  <a:gd name="T48" fmla="*/ 0 w 36"/>
                  <a:gd name="T49" fmla="*/ 10 h 11"/>
                  <a:gd name="T50" fmla="*/ 0 w 36"/>
                  <a:gd name="T51" fmla="*/ 10 h 11"/>
                  <a:gd name="T52" fmla="*/ 2 w 36"/>
                  <a:gd name="T53" fmla="*/ 10 h 11"/>
                  <a:gd name="T54" fmla="*/ 3 w 36"/>
                  <a:gd name="T55" fmla="*/ 11 h 11"/>
                  <a:gd name="T56" fmla="*/ 5 w 36"/>
                  <a:gd name="T57" fmla="*/ 11 h 11"/>
                  <a:gd name="T58" fmla="*/ 8 w 36"/>
                  <a:gd name="T59" fmla="*/ 11 h 11"/>
                  <a:gd name="T60" fmla="*/ 10 w 36"/>
                  <a:gd name="T61" fmla="*/ 11 h 11"/>
                  <a:gd name="T62" fmla="*/ 13 w 36"/>
                  <a:gd name="T63" fmla="*/ 11 h 11"/>
                  <a:gd name="T64" fmla="*/ 16 w 36"/>
                  <a:gd name="T65" fmla="*/ 11 h 11"/>
                  <a:gd name="T66" fmla="*/ 19 w 36"/>
                  <a:gd name="T67" fmla="*/ 11 h 11"/>
                  <a:gd name="T68" fmla="*/ 23 w 36"/>
                  <a:gd name="T69" fmla="*/ 11 h 11"/>
                  <a:gd name="T70" fmla="*/ 25 w 36"/>
                  <a:gd name="T71" fmla="*/ 11 h 11"/>
                  <a:gd name="T72" fmla="*/ 28 w 36"/>
                  <a:gd name="T73" fmla="*/ 11 h 11"/>
                  <a:gd name="T74" fmla="*/ 30 w 36"/>
                  <a:gd name="T75" fmla="*/ 11 h 11"/>
                  <a:gd name="T76" fmla="*/ 32 w 36"/>
                  <a:gd name="T77" fmla="*/ 11 h 11"/>
                  <a:gd name="T78" fmla="*/ 33 w 36"/>
                  <a:gd name="T79" fmla="*/ 11 h 11"/>
                  <a:gd name="T80" fmla="*/ 34 w 36"/>
                  <a:gd name="T81" fmla="*/ 11 h 11"/>
                  <a:gd name="T82" fmla="*/ 35 w 36"/>
                  <a:gd name="T83" fmla="*/ 11 h 11"/>
                  <a:gd name="T84" fmla="*/ 36 w 36"/>
                  <a:gd name="T85" fmla="*/ 10 h 11"/>
                  <a:gd name="T86" fmla="*/ 36 w 36"/>
                  <a:gd name="T87" fmla="*/ 8 h 11"/>
                  <a:gd name="T88" fmla="*/ 35 w 36"/>
                  <a:gd name="T89" fmla="*/ 6 h 11"/>
                  <a:gd name="T90" fmla="*/ 34 w 36"/>
                  <a:gd name="T91" fmla="*/ 5 h 11"/>
                  <a:gd name="T92" fmla="*/ 32 w 36"/>
                  <a:gd name="T93" fmla="*/ 3 h 11"/>
                  <a:gd name="T94" fmla="*/ 31 w 36"/>
                  <a:gd name="T95" fmla="*/ 2 h 11"/>
                  <a:gd name="T96" fmla="*/ 29 w 36"/>
                  <a:gd name="T9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6" h="11">
                    <a:moveTo>
                      <a:pt x="29" y="2"/>
                    </a:moveTo>
                    <a:lnTo>
                      <a:pt x="28" y="2"/>
                    </a:lnTo>
                    <a:lnTo>
                      <a:pt x="28" y="2"/>
                    </a:lnTo>
                    <a:lnTo>
                      <a:pt x="26" y="1"/>
                    </a:lnTo>
                    <a:lnTo>
                      <a:pt x="25" y="1"/>
                    </a:lnTo>
                    <a:lnTo>
                      <a:pt x="24" y="1"/>
                    </a:lnTo>
                    <a:lnTo>
                      <a:pt x="23" y="1"/>
                    </a:lnTo>
                    <a:lnTo>
                      <a:pt x="21" y="1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3" y="11"/>
                    </a:lnTo>
                    <a:lnTo>
                      <a:pt x="16" y="11"/>
                    </a:lnTo>
                    <a:lnTo>
                      <a:pt x="19" y="11"/>
                    </a:lnTo>
                    <a:lnTo>
                      <a:pt x="23" y="11"/>
                    </a:lnTo>
                    <a:lnTo>
                      <a:pt x="25" y="11"/>
                    </a:lnTo>
                    <a:lnTo>
                      <a:pt x="28" y="11"/>
                    </a:lnTo>
                    <a:lnTo>
                      <a:pt x="30" y="11"/>
                    </a:lnTo>
                    <a:lnTo>
                      <a:pt x="32" y="11"/>
                    </a:lnTo>
                    <a:lnTo>
                      <a:pt x="33" y="11"/>
                    </a:lnTo>
                    <a:lnTo>
                      <a:pt x="34" y="11"/>
                    </a:lnTo>
                    <a:lnTo>
                      <a:pt x="35" y="11"/>
                    </a:lnTo>
                    <a:lnTo>
                      <a:pt x="36" y="10"/>
                    </a:lnTo>
                    <a:lnTo>
                      <a:pt x="36" y="8"/>
                    </a:lnTo>
                    <a:lnTo>
                      <a:pt x="35" y="6"/>
                    </a:lnTo>
                    <a:lnTo>
                      <a:pt x="34" y="5"/>
                    </a:lnTo>
                    <a:lnTo>
                      <a:pt x="32" y="3"/>
                    </a:lnTo>
                    <a:lnTo>
                      <a:pt x="31" y="2"/>
                    </a:ln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65" name="Freeform 287"/>
              <p:cNvSpPr>
                <a:spLocks/>
              </p:cNvSpPr>
              <p:nvPr/>
            </p:nvSpPr>
            <p:spPr bwMode="auto">
              <a:xfrm>
                <a:off x="4091" y="1776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3 h 3"/>
                  <a:gd name="T6" fmla="*/ 3 w 3"/>
                  <a:gd name="T7" fmla="*/ 2 h 3"/>
                  <a:gd name="T8" fmla="*/ 3 w 3"/>
                  <a:gd name="T9" fmla="*/ 2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1 h 3"/>
                  <a:gd name="T16" fmla="*/ 2 w 3"/>
                  <a:gd name="T17" fmla="*/ 0 h 3"/>
                  <a:gd name="T18" fmla="*/ 1 w 3"/>
                  <a:gd name="T19" fmla="*/ 1 h 3"/>
                  <a:gd name="T20" fmla="*/ 1 w 3"/>
                  <a:gd name="T21" fmla="*/ 1 h 3"/>
                  <a:gd name="T22" fmla="*/ 1 w 3"/>
                  <a:gd name="T23" fmla="*/ 1 h 3"/>
                  <a:gd name="T24" fmla="*/ 0 w 3"/>
                  <a:gd name="T25" fmla="*/ 2 h 3"/>
                  <a:gd name="T26" fmla="*/ 1 w 3"/>
                  <a:gd name="T27" fmla="*/ 2 h 3"/>
                  <a:gd name="T28" fmla="*/ 1 w 3"/>
                  <a:gd name="T29" fmla="*/ 3 h 3"/>
                  <a:gd name="T30" fmla="*/ 1 w 3"/>
                  <a:gd name="T31" fmla="*/ 3 h 3"/>
                  <a:gd name="T32" fmla="*/ 2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66" name="Freeform 288"/>
              <p:cNvSpPr>
                <a:spLocks/>
              </p:cNvSpPr>
              <p:nvPr/>
            </p:nvSpPr>
            <p:spPr bwMode="auto">
              <a:xfrm>
                <a:off x="4062" y="1798"/>
                <a:ext cx="31" cy="19"/>
              </a:xfrm>
              <a:custGeom>
                <a:avLst/>
                <a:gdLst>
                  <a:gd name="T0" fmla="*/ 29 w 31"/>
                  <a:gd name="T1" fmla="*/ 10 h 19"/>
                  <a:gd name="T2" fmla="*/ 27 w 31"/>
                  <a:gd name="T3" fmla="*/ 7 h 19"/>
                  <a:gd name="T4" fmla="*/ 31 w 31"/>
                  <a:gd name="T5" fmla="*/ 4 h 19"/>
                  <a:gd name="T6" fmla="*/ 27 w 31"/>
                  <a:gd name="T7" fmla="*/ 0 h 19"/>
                  <a:gd name="T8" fmla="*/ 25 w 31"/>
                  <a:gd name="T9" fmla="*/ 0 h 19"/>
                  <a:gd name="T10" fmla="*/ 28 w 31"/>
                  <a:gd name="T11" fmla="*/ 4 h 19"/>
                  <a:gd name="T12" fmla="*/ 24 w 31"/>
                  <a:gd name="T13" fmla="*/ 7 h 19"/>
                  <a:gd name="T14" fmla="*/ 25 w 31"/>
                  <a:gd name="T15" fmla="*/ 7 h 19"/>
                  <a:gd name="T16" fmla="*/ 25 w 31"/>
                  <a:gd name="T17" fmla="*/ 8 h 19"/>
                  <a:gd name="T18" fmla="*/ 26 w 31"/>
                  <a:gd name="T19" fmla="*/ 9 h 19"/>
                  <a:gd name="T20" fmla="*/ 27 w 31"/>
                  <a:gd name="T21" fmla="*/ 10 h 19"/>
                  <a:gd name="T22" fmla="*/ 13 w 31"/>
                  <a:gd name="T23" fmla="*/ 17 h 19"/>
                  <a:gd name="T24" fmla="*/ 4 w 31"/>
                  <a:gd name="T25" fmla="*/ 9 h 19"/>
                  <a:gd name="T26" fmla="*/ 6 w 31"/>
                  <a:gd name="T27" fmla="*/ 7 h 19"/>
                  <a:gd name="T28" fmla="*/ 2 w 31"/>
                  <a:gd name="T29" fmla="*/ 4 h 19"/>
                  <a:gd name="T30" fmla="*/ 5 w 31"/>
                  <a:gd name="T31" fmla="*/ 0 h 19"/>
                  <a:gd name="T32" fmla="*/ 3 w 31"/>
                  <a:gd name="T33" fmla="*/ 0 h 19"/>
                  <a:gd name="T34" fmla="*/ 0 w 31"/>
                  <a:gd name="T35" fmla="*/ 4 h 19"/>
                  <a:gd name="T36" fmla="*/ 4 w 31"/>
                  <a:gd name="T37" fmla="*/ 7 h 19"/>
                  <a:gd name="T38" fmla="*/ 1 w 31"/>
                  <a:gd name="T39" fmla="*/ 10 h 19"/>
                  <a:gd name="T40" fmla="*/ 13 w 31"/>
                  <a:gd name="T41" fmla="*/ 19 h 19"/>
                  <a:gd name="T42" fmla="*/ 29 w 31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" h="19">
                    <a:moveTo>
                      <a:pt x="29" y="10"/>
                    </a:moveTo>
                    <a:lnTo>
                      <a:pt x="27" y="7"/>
                    </a:lnTo>
                    <a:lnTo>
                      <a:pt x="31" y="4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5" y="7"/>
                    </a:lnTo>
                    <a:lnTo>
                      <a:pt x="25" y="8"/>
                    </a:lnTo>
                    <a:lnTo>
                      <a:pt x="26" y="9"/>
                    </a:lnTo>
                    <a:lnTo>
                      <a:pt x="27" y="10"/>
                    </a:lnTo>
                    <a:lnTo>
                      <a:pt x="13" y="17"/>
                    </a:lnTo>
                    <a:lnTo>
                      <a:pt x="4" y="9"/>
                    </a:lnTo>
                    <a:lnTo>
                      <a:pt x="6" y="7"/>
                    </a:lnTo>
                    <a:lnTo>
                      <a:pt x="2" y="4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4" y="7"/>
                    </a:lnTo>
                    <a:lnTo>
                      <a:pt x="1" y="10"/>
                    </a:lnTo>
                    <a:lnTo>
                      <a:pt x="13" y="19"/>
                    </a:lnTo>
                    <a:lnTo>
                      <a:pt x="29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67" name="Freeform 289"/>
              <p:cNvSpPr>
                <a:spLocks/>
              </p:cNvSpPr>
              <p:nvPr/>
            </p:nvSpPr>
            <p:spPr bwMode="auto">
              <a:xfrm>
                <a:off x="4056" y="1814"/>
                <a:ext cx="2" cy="24"/>
              </a:xfrm>
              <a:custGeom>
                <a:avLst/>
                <a:gdLst>
                  <a:gd name="T0" fmla="*/ 0 w 2"/>
                  <a:gd name="T1" fmla="*/ 24 h 24"/>
                  <a:gd name="T2" fmla="*/ 0 w 2"/>
                  <a:gd name="T3" fmla="*/ 3 h 24"/>
                  <a:gd name="T4" fmla="*/ 2 w 2"/>
                  <a:gd name="T5" fmla="*/ 0 h 24"/>
                  <a:gd name="T6" fmla="*/ 2 w 2"/>
                  <a:gd name="T7" fmla="*/ 24 h 24"/>
                  <a:gd name="T8" fmla="*/ 0 w 2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4">
                    <a:moveTo>
                      <a:pt x="0" y="24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2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68" name="Freeform 290"/>
              <p:cNvSpPr>
                <a:spLocks/>
              </p:cNvSpPr>
              <p:nvPr/>
            </p:nvSpPr>
            <p:spPr bwMode="auto">
              <a:xfrm>
                <a:off x="3906" y="1796"/>
                <a:ext cx="43" cy="53"/>
              </a:xfrm>
              <a:custGeom>
                <a:avLst/>
                <a:gdLst>
                  <a:gd name="T0" fmla="*/ 43 w 43"/>
                  <a:gd name="T1" fmla="*/ 3 h 53"/>
                  <a:gd name="T2" fmla="*/ 42 w 43"/>
                  <a:gd name="T3" fmla="*/ 2 h 53"/>
                  <a:gd name="T4" fmla="*/ 41 w 43"/>
                  <a:gd name="T5" fmla="*/ 1 h 53"/>
                  <a:gd name="T6" fmla="*/ 39 w 43"/>
                  <a:gd name="T7" fmla="*/ 1 h 53"/>
                  <a:gd name="T8" fmla="*/ 36 w 43"/>
                  <a:gd name="T9" fmla="*/ 0 h 53"/>
                  <a:gd name="T10" fmla="*/ 33 w 43"/>
                  <a:gd name="T11" fmla="*/ 1 h 53"/>
                  <a:gd name="T12" fmla="*/ 30 w 43"/>
                  <a:gd name="T13" fmla="*/ 1 h 53"/>
                  <a:gd name="T14" fmla="*/ 27 w 43"/>
                  <a:gd name="T15" fmla="*/ 1 h 53"/>
                  <a:gd name="T16" fmla="*/ 24 w 43"/>
                  <a:gd name="T17" fmla="*/ 2 h 53"/>
                  <a:gd name="T18" fmla="*/ 21 w 43"/>
                  <a:gd name="T19" fmla="*/ 2 h 53"/>
                  <a:gd name="T20" fmla="*/ 18 w 43"/>
                  <a:gd name="T21" fmla="*/ 3 h 53"/>
                  <a:gd name="T22" fmla="*/ 15 w 43"/>
                  <a:gd name="T23" fmla="*/ 3 h 53"/>
                  <a:gd name="T24" fmla="*/ 13 w 43"/>
                  <a:gd name="T25" fmla="*/ 4 h 53"/>
                  <a:gd name="T26" fmla="*/ 11 w 43"/>
                  <a:gd name="T27" fmla="*/ 5 h 53"/>
                  <a:gd name="T28" fmla="*/ 9 w 43"/>
                  <a:gd name="T29" fmla="*/ 5 h 53"/>
                  <a:gd name="T30" fmla="*/ 8 w 43"/>
                  <a:gd name="T31" fmla="*/ 5 h 53"/>
                  <a:gd name="T32" fmla="*/ 8 w 43"/>
                  <a:gd name="T33" fmla="*/ 5 h 53"/>
                  <a:gd name="T34" fmla="*/ 8 w 43"/>
                  <a:gd name="T35" fmla="*/ 5 h 53"/>
                  <a:gd name="T36" fmla="*/ 7 w 43"/>
                  <a:gd name="T37" fmla="*/ 5 h 53"/>
                  <a:gd name="T38" fmla="*/ 7 w 43"/>
                  <a:gd name="T39" fmla="*/ 5 h 53"/>
                  <a:gd name="T40" fmla="*/ 7 w 43"/>
                  <a:gd name="T41" fmla="*/ 4 h 53"/>
                  <a:gd name="T42" fmla="*/ 7 w 43"/>
                  <a:gd name="T43" fmla="*/ 4 h 53"/>
                  <a:gd name="T44" fmla="*/ 6 w 43"/>
                  <a:gd name="T45" fmla="*/ 3 h 53"/>
                  <a:gd name="T46" fmla="*/ 5 w 43"/>
                  <a:gd name="T47" fmla="*/ 3 h 53"/>
                  <a:gd name="T48" fmla="*/ 4 w 43"/>
                  <a:gd name="T49" fmla="*/ 3 h 53"/>
                  <a:gd name="T50" fmla="*/ 3 w 43"/>
                  <a:gd name="T51" fmla="*/ 3 h 53"/>
                  <a:gd name="T52" fmla="*/ 2 w 43"/>
                  <a:gd name="T53" fmla="*/ 3 h 53"/>
                  <a:gd name="T54" fmla="*/ 1 w 43"/>
                  <a:gd name="T55" fmla="*/ 3 h 53"/>
                  <a:gd name="T56" fmla="*/ 1 w 43"/>
                  <a:gd name="T57" fmla="*/ 4 h 53"/>
                  <a:gd name="T58" fmla="*/ 1 w 43"/>
                  <a:gd name="T59" fmla="*/ 4 h 53"/>
                  <a:gd name="T60" fmla="*/ 0 w 43"/>
                  <a:gd name="T61" fmla="*/ 4 h 53"/>
                  <a:gd name="T62" fmla="*/ 0 w 43"/>
                  <a:gd name="T63" fmla="*/ 4 h 53"/>
                  <a:gd name="T64" fmla="*/ 0 w 43"/>
                  <a:gd name="T65" fmla="*/ 4 h 53"/>
                  <a:gd name="T66" fmla="*/ 0 w 43"/>
                  <a:gd name="T67" fmla="*/ 53 h 53"/>
                  <a:gd name="T68" fmla="*/ 8 w 43"/>
                  <a:gd name="T69" fmla="*/ 53 h 53"/>
                  <a:gd name="T70" fmla="*/ 8 w 43"/>
                  <a:gd name="T71" fmla="*/ 49 h 53"/>
                  <a:gd name="T72" fmla="*/ 8 w 43"/>
                  <a:gd name="T73" fmla="*/ 42 h 53"/>
                  <a:gd name="T74" fmla="*/ 8 w 43"/>
                  <a:gd name="T75" fmla="*/ 34 h 53"/>
                  <a:gd name="T76" fmla="*/ 8 w 43"/>
                  <a:gd name="T77" fmla="*/ 31 h 53"/>
                  <a:gd name="T78" fmla="*/ 9 w 43"/>
                  <a:gd name="T79" fmla="*/ 31 h 53"/>
                  <a:gd name="T80" fmla="*/ 10 w 43"/>
                  <a:gd name="T81" fmla="*/ 30 h 53"/>
                  <a:gd name="T82" fmla="*/ 12 w 43"/>
                  <a:gd name="T83" fmla="*/ 30 h 53"/>
                  <a:gd name="T84" fmla="*/ 14 w 43"/>
                  <a:gd name="T85" fmla="*/ 29 h 53"/>
                  <a:gd name="T86" fmla="*/ 16 w 43"/>
                  <a:gd name="T87" fmla="*/ 28 h 53"/>
                  <a:gd name="T88" fmla="*/ 19 w 43"/>
                  <a:gd name="T89" fmla="*/ 28 h 53"/>
                  <a:gd name="T90" fmla="*/ 21 w 43"/>
                  <a:gd name="T91" fmla="*/ 27 h 53"/>
                  <a:gd name="T92" fmla="*/ 24 w 43"/>
                  <a:gd name="T93" fmla="*/ 26 h 53"/>
                  <a:gd name="T94" fmla="*/ 27 w 43"/>
                  <a:gd name="T95" fmla="*/ 26 h 53"/>
                  <a:gd name="T96" fmla="*/ 29 w 43"/>
                  <a:gd name="T97" fmla="*/ 25 h 53"/>
                  <a:gd name="T98" fmla="*/ 32 w 43"/>
                  <a:gd name="T99" fmla="*/ 24 h 53"/>
                  <a:gd name="T100" fmla="*/ 35 w 43"/>
                  <a:gd name="T101" fmla="*/ 24 h 53"/>
                  <a:gd name="T102" fmla="*/ 37 w 43"/>
                  <a:gd name="T103" fmla="*/ 23 h 53"/>
                  <a:gd name="T104" fmla="*/ 39 w 43"/>
                  <a:gd name="T105" fmla="*/ 23 h 53"/>
                  <a:gd name="T106" fmla="*/ 42 w 43"/>
                  <a:gd name="T107" fmla="*/ 22 h 53"/>
                  <a:gd name="T108" fmla="*/ 43 w 43"/>
                  <a:gd name="T109" fmla="*/ 22 h 53"/>
                  <a:gd name="T110" fmla="*/ 43 w 43"/>
                  <a:gd name="T111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3">
                    <a:moveTo>
                      <a:pt x="43" y="3"/>
                    </a:moveTo>
                    <a:lnTo>
                      <a:pt x="42" y="2"/>
                    </a:lnTo>
                    <a:lnTo>
                      <a:pt x="41" y="1"/>
                    </a:lnTo>
                    <a:lnTo>
                      <a:pt x="39" y="1"/>
                    </a:lnTo>
                    <a:lnTo>
                      <a:pt x="36" y="0"/>
                    </a:lnTo>
                    <a:lnTo>
                      <a:pt x="33" y="1"/>
                    </a:lnTo>
                    <a:lnTo>
                      <a:pt x="30" y="1"/>
                    </a:lnTo>
                    <a:lnTo>
                      <a:pt x="27" y="1"/>
                    </a:lnTo>
                    <a:lnTo>
                      <a:pt x="24" y="2"/>
                    </a:lnTo>
                    <a:lnTo>
                      <a:pt x="21" y="2"/>
                    </a:lnTo>
                    <a:lnTo>
                      <a:pt x="18" y="3"/>
                    </a:lnTo>
                    <a:lnTo>
                      <a:pt x="15" y="3"/>
                    </a:lnTo>
                    <a:lnTo>
                      <a:pt x="13" y="4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3"/>
                    </a:lnTo>
                    <a:lnTo>
                      <a:pt x="8" y="53"/>
                    </a:lnTo>
                    <a:lnTo>
                      <a:pt x="8" y="49"/>
                    </a:lnTo>
                    <a:lnTo>
                      <a:pt x="8" y="42"/>
                    </a:lnTo>
                    <a:lnTo>
                      <a:pt x="8" y="34"/>
                    </a:lnTo>
                    <a:lnTo>
                      <a:pt x="8" y="31"/>
                    </a:lnTo>
                    <a:lnTo>
                      <a:pt x="9" y="31"/>
                    </a:lnTo>
                    <a:lnTo>
                      <a:pt x="10" y="30"/>
                    </a:lnTo>
                    <a:lnTo>
                      <a:pt x="12" y="30"/>
                    </a:lnTo>
                    <a:lnTo>
                      <a:pt x="14" y="29"/>
                    </a:lnTo>
                    <a:lnTo>
                      <a:pt x="16" y="28"/>
                    </a:lnTo>
                    <a:lnTo>
                      <a:pt x="19" y="28"/>
                    </a:lnTo>
                    <a:lnTo>
                      <a:pt x="21" y="27"/>
                    </a:lnTo>
                    <a:lnTo>
                      <a:pt x="24" y="26"/>
                    </a:lnTo>
                    <a:lnTo>
                      <a:pt x="27" y="26"/>
                    </a:lnTo>
                    <a:lnTo>
                      <a:pt x="29" y="25"/>
                    </a:lnTo>
                    <a:lnTo>
                      <a:pt x="32" y="24"/>
                    </a:lnTo>
                    <a:lnTo>
                      <a:pt x="35" y="24"/>
                    </a:lnTo>
                    <a:lnTo>
                      <a:pt x="37" y="23"/>
                    </a:lnTo>
                    <a:lnTo>
                      <a:pt x="39" y="23"/>
                    </a:lnTo>
                    <a:lnTo>
                      <a:pt x="42" y="22"/>
                    </a:lnTo>
                    <a:lnTo>
                      <a:pt x="43" y="22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69" name="Freeform 291"/>
              <p:cNvSpPr>
                <a:spLocks/>
              </p:cNvSpPr>
              <p:nvPr/>
            </p:nvSpPr>
            <p:spPr bwMode="auto">
              <a:xfrm>
                <a:off x="3899" y="1835"/>
                <a:ext cx="231" cy="47"/>
              </a:xfrm>
              <a:custGeom>
                <a:avLst/>
                <a:gdLst>
                  <a:gd name="T0" fmla="*/ 18 w 231"/>
                  <a:gd name="T1" fmla="*/ 7 h 47"/>
                  <a:gd name="T2" fmla="*/ 25 w 231"/>
                  <a:gd name="T3" fmla="*/ 5 h 47"/>
                  <a:gd name="T4" fmla="*/ 32 w 231"/>
                  <a:gd name="T5" fmla="*/ 4 h 47"/>
                  <a:gd name="T6" fmla="*/ 40 w 231"/>
                  <a:gd name="T7" fmla="*/ 3 h 47"/>
                  <a:gd name="T8" fmla="*/ 49 w 231"/>
                  <a:gd name="T9" fmla="*/ 2 h 47"/>
                  <a:gd name="T10" fmla="*/ 59 w 231"/>
                  <a:gd name="T11" fmla="*/ 1 h 47"/>
                  <a:gd name="T12" fmla="*/ 69 w 231"/>
                  <a:gd name="T13" fmla="*/ 1 h 47"/>
                  <a:gd name="T14" fmla="*/ 80 w 231"/>
                  <a:gd name="T15" fmla="*/ 0 h 47"/>
                  <a:gd name="T16" fmla="*/ 91 w 231"/>
                  <a:gd name="T17" fmla="*/ 0 h 47"/>
                  <a:gd name="T18" fmla="*/ 103 w 231"/>
                  <a:gd name="T19" fmla="*/ 0 h 47"/>
                  <a:gd name="T20" fmla="*/ 115 w 231"/>
                  <a:gd name="T21" fmla="*/ 0 h 47"/>
                  <a:gd name="T22" fmla="*/ 130 w 231"/>
                  <a:gd name="T23" fmla="*/ 0 h 47"/>
                  <a:gd name="T24" fmla="*/ 145 w 231"/>
                  <a:gd name="T25" fmla="*/ 0 h 47"/>
                  <a:gd name="T26" fmla="*/ 159 w 231"/>
                  <a:gd name="T27" fmla="*/ 1 h 47"/>
                  <a:gd name="T28" fmla="*/ 172 w 231"/>
                  <a:gd name="T29" fmla="*/ 2 h 47"/>
                  <a:gd name="T30" fmla="*/ 185 w 231"/>
                  <a:gd name="T31" fmla="*/ 3 h 47"/>
                  <a:gd name="T32" fmla="*/ 194 w 231"/>
                  <a:gd name="T33" fmla="*/ 4 h 47"/>
                  <a:gd name="T34" fmla="*/ 202 w 231"/>
                  <a:gd name="T35" fmla="*/ 5 h 47"/>
                  <a:gd name="T36" fmla="*/ 209 w 231"/>
                  <a:gd name="T37" fmla="*/ 6 h 47"/>
                  <a:gd name="T38" fmla="*/ 215 w 231"/>
                  <a:gd name="T39" fmla="*/ 7 h 47"/>
                  <a:gd name="T40" fmla="*/ 220 w 231"/>
                  <a:gd name="T41" fmla="*/ 8 h 47"/>
                  <a:gd name="T42" fmla="*/ 225 w 231"/>
                  <a:gd name="T43" fmla="*/ 10 h 47"/>
                  <a:gd name="T44" fmla="*/ 228 w 231"/>
                  <a:gd name="T45" fmla="*/ 12 h 47"/>
                  <a:gd name="T46" fmla="*/ 231 w 231"/>
                  <a:gd name="T47" fmla="*/ 14 h 47"/>
                  <a:gd name="T48" fmla="*/ 231 w 231"/>
                  <a:gd name="T49" fmla="*/ 31 h 47"/>
                  <a:gd name="T50" fmla="*/ 225 w 231"/>
                  <a:gd name="T51" fmla="*/ 34 h 47"/>
                  <a:gd name="T52" fmla="*/ 218 w 231"/>
                  <a:gd name="T53" fmla="*/ 37 h 47"/>
                  <a:gd name="T54" fmla="*/ 213 w 231"/>
                  <a:gd name="T55" fmla="*/ 39 h 47"/>
                  <a:gd name="T56" fmla="*/ 210 w 231"/>
                  <a:gd name="T57" fmla="*/ 40 h 47"/>
                  <a:gd name="T58" fmla="*/ 206 w 231"/>
                  <a:gd name="T59" fmla="*/ 40 h 47"/>
                  <a:gd name="T60" fmla="*/ 201 w 231"/>
                  <a:gd name="T61" fmla="*/ 41 h 47"/>
                  <a:gd name="T62" fmla="*/ 197 w 231"/>
                  <a:gd name="T63" fmla="*/ 42 h 47"/>
                  <a:gd name="T64" fmla="*/ 191 w 231"/>
                  <a:gd name="T65" fmla="*/ 43 h 47"/>
                  <a:gd name="T66" fmla="*/ 183 w 231"/>
                  <a:gd name="T67" fmla="*/ 44 h 47"/>
                  <a:gd name="T68" fmla="*/ 175 w 231"/>
                  <a:gd name="T69" fmla="*/ 44 h 47"/>
                  <a:gd name="T70" fmla="*/ 167 w 231"/>
                  <a:gd name="T71" fmla="*/ 45 h 47"/>
                  <a:gd name="T72" fmla="*/ 158 w 231"/>
                  <a:gd name="T73" fmla="*/ 45 h 47"/>
                  <a:gd name="T74" fmla="*/ 149 w 231"/>
                  <a:gd name="T75" fmla="*/ 46 h 47"/>
                  <a:gd name="T76" fmla="*/ 142 w 231"/>
                  <a:gd name="T77" fmla="*/ 46 h 47"/>
                  <a:gd name="T78" fmla="*/ 136 w 231"/>
                  <a:gd name="T79" fmla="*/ 46 h 47"/>
                  <a:gd name="T80" fmla="*/ 130 w 231"/>
                  <a:gd name="T81" fmla="*/ 46 h 47"/>
                  <a:gd name="T82" fmla="*/ 124 w 231"/>
                  <a:gd name="T83" fmla="*/ 47 h 47"/>
                  <a:gd name="T84" fmla="*/ 117 w 231"/>
                  <a:gd name="T85" fmla="*/ 47 h 47"/>
                  <a:gd name="T86" fmla="*/ 111 w 231"/>
                  <a:gd name="T87" fmla="*/ 47 h 47"/>
                  <a:gd name="T88" fmla="*/ 105 w 231"/>
                  <a:gd name="T89" fmla="*/ 46 h 47"/>
                  <a:gd name="T90" fmla="*/ 98 w 231"/>
                  <a:gd name="T91" fmla="*/ 46 h 47"/>
                  <a:gd name="T92" fmla="*/ 92 w 231"/>
                  <a:gd name="T93" fmla="*/ 46 h 47"/>
                  <a:gd name="T94" fmla="*/ 86 w 231"/>
                  <a:gd name="T95" fmla="*/ 46 h 47"/>
                  <a:gd name="T96" fmla="*/ 77 w 231"/>
                  <a:gd name="T97" fmla="*/ 46 h 47"/>
                  <a:gd name="T98" fmla="*/ 63 w 231"/>
                  <a:gd name="T99" fmla="*/ 45 h 47"/>
                  <a:gd name="T100" fmla="*/ 50 w 231"/>
                  <a:gd name="T101" fmla="*/ 44 h 47"/>
                  <a:gd name="T102" fmla="*/ 39 w 231"/>
                  <a:gd name="T103" fmla="*/ 43 h 47"/>
                  <a:gd name="T104" fmla="*/ 29 w 231"/>
                  <a:gd name="T105" fmla="*/ 41 h 47"/>
                  <a:gd name="T106" fmla="*/ 20 w 231"/>
                  <a:gd name="T107" fmla="*/ 40 h 47"/>
                  <a:gd name="T108" fmla="*/ 14 w 231"/>
                  <a:gd name="T109" fmla="*/ 38 h 47"/>
                  <a:gd name="T110" fmla="*/ 9 w 231"/>
                  <a:gd name="T111" fmla="*/ 36 h 47"/>
                  <a:gd name="T112" fmla="*/ 5 w 231"/>
                  <a:gd name="T113" fmla="*/ 34 h 47"/>
                  <a:gd name="T114" fmla="*/ 2 w 231"/>
                  <a:gd name="T115" fmla="*/ 32 h 47"/>
                  <a:gd name="T116" fmla="*/ 0 w 231"/>
                  <a:gd name="T117" fmla="*/ 31 h 47"/>
                  <a:gd name="T118" fmla="*/ 1 w 231"/>
                  <a:gd name="T119" fmla="*/ 14 h 47"/>
                  <a:gd name="T120" fmla="*/ 4 w 231"/>
                  <a:gd name="T121" fmla="*/ 11 h 47"/>
                  <a:gd name="T122" fmla="*/ 11 w 231"/>
                  <a:gd name="T123" fmla="*/ 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1" h="47">
                    <a:moveTo>
                      <a:pt x="14" y="8"/>
                    </a:moveTo>
                    <a:lnTo>
                      <a:pt x="16" y="7"/>
                    </a:lnTo>
                    <a:lnTo>
                      <a:pt x="18" y="7"/>
                    </a:lnTo>
                    <a:lnTo>
                      <a:pt x="20" y="6"/>
                    </a:lnTo>
                    <a:lnTo>
                      <a:pt x="22" y="6"/>
                    </a:lnTo>
                    <a:lnTo>
                      <a:pt x="25" y="5"/>
                    </a:lnTo>
                    <a:lnTo>
                      <a:pt x="27" y="5"/>
                    </a:lnTo>
                    <a:lnTo>
                      <a:pt x="30" y="5"/>
                    </a:lnTo>
                    <a:lnTo>
                      <a:pt x="32" y="4"/>
                    </a:lnTo>
                    <a:lnTo>
                      <a:pt x="35" y="4"/>
                    </a:lnTo>
                    <a:lnTo>
                      <a:pt x="38" y="4"/>
                    </a:lnTo>
                    <a:lnTo>
                      <a:pt x="40" y="3"/>
                    </a:lnTo>
                    <a:lnTo>
                      <a:pt x="43" y="3"/>
                    </a:lnTo>
                    <a:lnTo>
                      <a:pt x="46" y="3"/>
                    </a:lnTo>
                    <a:lnTo>
                      <a:pt x="49" y="2"/>
                    </a:lnTo>
                    <a:lnTo>
                      <a:pt x="53" y="2"/>
                    </a:lnTo>
                    <a:lnTo>
                      <a:pt x="56" y="2"/>
                    </a:lnTo>
                    <a:lnTo>
                      <a:pt x="59" y="1"/>
                    </a:lnTo>
                    <a:lnTo>
                      <a:pt x="63" y="1"/>
                    </a:lnTo>
                    <a:lnTo>
                      <a:pt x="66" y="1"/>
                    </a:lnTo>
                    <a:lnTo>
                      <a:pt x="69" y="1"/>
                    </a:lnTo>
                    <a:lnTo>
                      <a:pt x="73" y="1"/>
                    </a:lnTo>
                    <a:lnTo>
                      <a:pt x="77" y="1"/>
                    </a:lnTo>
                    <a:lnTo>
                      <a:pt x="80" y="0"/>
                    </a:lnTo>
                    <a:lnTo>
                      <a:pt x="84" y="0"/>
                    </a:lnTo>
                    <a:lnTo>
                      <a:pt x="88" y="0"/>
                    </a:lnTo>
                    <a:lnTo>
                      <a:pt x="91" y="0"/>
                    </a:lnTo>
                    <a:lnTo>
                      <a:pt x="95" y="0"/>
                    </a:lnTo>
                    <a:lnTo>
                      <a:pt x="99" y="0"/>
                    </a:lnTo>
                    <a:lnTo>
                      <a:pt x="103" y="0"/>
                    </a:lnTo>
                    <a:lnTo>
                      <a:pt x="107" y="0"/>
                    </a:lnTo>
                    <a:lnTo>
                      <a:pt x="111" y="0"/>
                    </a:lnTo>
                    <a:lnTo>
                      <a:pt x="115" y="0"/>
                    </a:lnTo>
                    <a:lnTo>
                      <a:pt x="120" y="0"/>
                    </a:lnTo>
                    <a:lnTo>
                      <a:pt x="125" y="0"/>
                    </a:lnTo>
                    <a:lnTo>
                      <a:pt x="130" y="0"/>
                    </a:lnTo>
                    <a:lnTo>
                      <a:pt x="135" y="0"/>
                    </a:lnTo>
                    <a:lnTo>
                      <a:pt x="140" y="0"/>
                    </a:lnTo>
                    <a:lnTo>
                      <a:pt x="145" y="0"/>
                    </a:lnTo>
                    <a:lnTo>
                      <a:pt x="150" y="0"/>
                    </a:lnTo>
                    <a:lnTo>
                      <a:pt x="155" y="1"/>
                    </a:lnTo>
                    <a:lnTo>
                      <a:pt x="159" y="1"/>
                    </a:lnTo>
                    <a:lnTo>
                      <a:pt x="164" y="1"/>
                    </a:lnTo>
                    <a:lnTo>
                      <a:pt x="168" y="1"/>
                    </a:lnTo>
                    <a:lnTo>
                      <a:pt x="172" y="2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3"/>
                    </a:lnTo>
                    <a:lnTo>
                      <a:pt x="188" y="3"/>
                    </a:lnTo>
                    <a:lnTo>
                      <a:pt x="191" y="3"/>
                    </a:lnTo>
                    <a:lnTo>
                      <a:pt x="194" y="4"/>
                    </a:lnTo>
                    <a:lnTo>
                      <a:pt x="197" y="4"/>
                    </a:lnTo>
                    <a:lnTo>
                      <a:pt x="199" y="4"/>
                    </a:lnTo>
                    <a:lnTo>
                      <a:pt x="202" y="5"/>
                    </a:lnTo>
                    <a:lnTo>
                      <a:pt x="204" y="5"/>
                    </a:lnTo>
                    <a:lnTo>
                      <a:pt x="206" y="5"/>
                    </a:lnTo>
                    <a:lnTo>
                      <a:pt x="209" y="6"/>
                    </a:lnTo>
                    <a:lnTo>
                      <a:pt x="211" y="6"/>
                    </a:lnTo>
                    <a:lnTo>
                      <a:pt x="213" y="7"/>
                    </a:lnTo>
                    <a:lnTo>
                      <a:pt x="215" y="7"/>
                    </a:lnTo>
                    <a:lnTo>
                      <a:pt x="217" y="7"/>
                    </a:lnTo>
                    <a:lnTo>
                      <a:pt x="219" y="8"/>
                    </a:lnTo>
                    <a:lnTo>
                      <a:pt x="220" y="8"/>
                    </a:lnTo>
                    <a:lnTo>
                      <a:pt x="222" y="9"/>
                    </a:lnTo>
                    <a:lnTo>
                      <a:pt x="223" y="9"/>
                    </a:lnTo>
                    <a:lnTo>
                      <a:pt x="225" y="10"/>
                    </a:lnTo>
                    <a:lnTo>
                      <a:pt x="226" y="11"/>
                    </a:lnTo>
                    <a:lnTo>
                      <a:pt x="227" y="11"/>
                    </a:lnTo>
                    <a:lnTo>
                      <a:pt x="228" y="12"/>
                    </a:lnTo>
                    <a:lnTo>
                      <a:pt x="229" y="13"/>
                    </a:lnTo>
                    <a:lnTo>
                      <a:pt x="230" y="13"/>
                    </a:lnTo>
                    <a:lnTo>
                      <a:pt x="231" y="14"/>
                    </a:lnTo>
                    <a:lnTo>
                      <a:pt x="231" y="15"/>
                    </a:lnTo>
                    <a:lnTo>
                      <a:pt x="231" y="30"/>
                    </a:lnTo>
                    <a:lnTo>
                      <a:pt x="231" y="31"/>
                    </a:lnTo>
                    <a:lnTo>
                      <a:pt x="229" y="32"/>
                    </a:lnTo>
                    <a:lnTo>
                      <a:pt x="227" y="33"/>
                    </a:lnTo>
                    <a:lnTo>
                      <a:pt x="225" y="34"/>
                    </a:lnTo>
                    <a:lnTo>
                      <a:pt x="223" y="35"/>
                    </a:lnTo>
                    <a:lnTo>
                      <a:pt x="220" y="37"/>
                    </a:lnTo>
                    <a:lnTo>
                      <a:pt x="218" y="37"/>
                    </a:lnTo>
                    <a:lnTo>
                      <a:pt x="216" y="38"/>
                    </a:lnTo>
                    <a:lnTo>
                      <a:pt x="215" y="38"/>
                    </a:lnTo>
                    <a:lnTo>
                      <a:pt x="213" y="39"/>
                    </a:lnTo>
                    <a:lnTo>
                      <a:pt x="212" y="39"/>
                    </a:lnTo>
                    <a:lnTo>
                      <a:pt x="211" y="39"/>
                    </a:lnTo>
                    <a:lnTo>
                      <a:pt x="210" y="40"/>
                    </a:lnTo>
                    <a:lnTo>
                      <a:pt x="208" y="40"/>
                    </a:lnTo>
                    <a:lnTo>
                      <a:pt x="207" y="40"/>
                    </a:lnTo>
                    <a:lnTo>
                      <a:pt x="206" y="40"/>
                    </a:lnTo>
                    <a:lnTo>
                      <a:pt x="204" y="41"/>
                    </a:lnTo>
                    <a:lnTo>
                      <a:pt x="203" y="41"/>
                    </a:lnTo>
                    <a:lnTo>
                      <a:pt x="201" y="41"/>
                    </a:lnTo>
                    <a:lnTo>
                      <a:pt x="200" y="42"/>
                    </a:lnTo>
                    <a:lnTo>
                      <a:pt x="198" y="42"/>
                    </a:lnTo>
                    <a:lnTo>
                      <a:pt x="197" y="42"/>
                    </a:lnTo>
                    <a:lnTo>
                      <a:pt x="195" y="42"/>
                    </a:lnTo>
                    <a:lnTo>
                      <a:pt x="193" y="42"/>
                    </a:lnTo>
                    <a:lnTo>
                      <a:pt x="191" y="43"/>
                    </a:lnTo>
                    <a:lnTo>
                      <a:pt x="188" y="43"/>
                    </a:lnTo>
                    <a:lnTo>
                      <a:pt x="186" y="43"/>
                    </a:lnTo>
                    <a:lnTo>
                      <a:pt x="183" y="44"/>
                    </a:lnTo>
                    <a:lnTo>
                      <a:pt x="181" y="44"/>
                    </a:lnTo>
                    <a:lnTo>
                      <a:pt x="178" y="44"/>
                    </a:lnTo>
                    <a:lnTo>
                      <a:pt x="175" y="44"/>
                    </a:lnTo>
                    <a:lnTo>
                      <a:pt x="172" y="44"/>
                    </a:lnTo>
                    <a:lnTo>
                      <a:pt x="170" y="45"/>
                    </a:lnTo>
                    <a:lnTo>
                      <a:pt x="167" y="45"/>
                    </a:lnTo>
                    <a:lnTo>
                      <a:pt x="164" y="45"/>
                    </a:lnTo>
                    <a:lnTo>
                      <a:pt x="161" y="45"/>
                    </a:lnTo>
                    <a:lnTo>
                      <a:pt x="158" y="45"/>
                    </a:lnTo>
                    <a:lnTo>
                      <a:pt x="155" y="46"/>
                    </a:lnTo>
                    <a:lnTo>
                      <a:pt x="152" y="46"/>
                    </a:lnTo>
                    <a:lnTo>
                      <a:pt x="149" y="46"/>
                    </a:lnTo>
                    <a:lnTo>
                      <a:pt x="147" y="46"/>
                    </a:lnTo>
                    <a:lnTo>
                      <a:pt x="145" y="46"/>
                    </a:lnTo>
                    <a:lnTo>
                      <a:pt x="142" y="46"/>
                    </a:lnTo>
                    <a:lnTo>
                      <a:pt x="140" y="46"/>
                    </a:lnTo>
                    <a:lnTo>
                      <a:pt x="138" y="46"/>
                    </a:lnTo>
                    <a:lnTo>
                      <a:pt x="136" y="46"/>
                    </a:lnTo>
                    <a:lnTo>
                      <a:pt x="134" y="46"/>
                    </a:lnTo>
                    <a:lnTo>
                      <a:pt x="132" y="46"/>
                    </a:lnTo>
                    <a:lnTo>
                      <a:pt x="130" y="46"/>
                    </a:lnTo>
                    <a:lnTo>
                      <a:pt x="128" y="46"/>
                    </a:lnTo>
                    <a:lnTo>
                      <a:pt x="126" y="46"/>
                    </a:lnTo>
                    <a:lnTo>
                      <a:pt x="124" y="47"/>
                    </a:lnTo>
                    <a:lnTo>
                      <a:pt x="122" y="47"/>
                    </a:lnTo>
                    <a:lnTo>
                      <a:pt x="119" y="47"/>
                    </a:lnTo>
                    <a:lnTo>
                      <a:pt x="117" y="47"/>
                    </a:lnTo>
                    <a:lnTo>
                      <a:pt x="115" y="47"/>
                    </a:lnTo>
                    <a:lnTo>
                      <a:pt x="113" y="47"/>
                    </a:lnTo>
                    <a:lnTo>
                      <a:pt x="111" y="47"/>
                    </a:lnTo>
                    <a:lnTo>
                      <a:pt x="109" y="47"/>
                    </a:lnTo>
                    <a:lnTo>
                      <a:pt x="107" y="47"/>
                    </a:lnTo>
                    <a:lnTo>
                      <a:pt x="105" y="46"/>
                    </a:lnTo>
                    <a:lnTo>
                      <a:pt x="103" y="46"/>
                    </a:lnTo>
                    <a:lnTo>
                      <a:pt x="100" y="46"/>
                    </a:lnTo>
                    <a:lnTo>
                      <a:pt x="98" y="46"/>
                    </a:lnTo>
                    <a:lnTo>
                      <a:pt x="96" y="46"/>
                    </a:lnTo>
                    <a:lnTo>
                      <a:pt x="94" y="46"/>
                    </a:lnTo>
                    <a:lnTo>
                      <a:pt x="92" y="46"/>
                    </a:lnTo>
                    <a:lnTo>
                      <a:pt x="90" y="46"/>
                    </a:lnTo>
                    <a:lnTo>
                      <a:pt x="88" y="46"/>
                    </a:lnTo>
                    <a:lnTo>
                      <a:pt x="86" y="46"/>
                    </a:lnTo>
                    <a:lnTo>
                      <a:pt x="84" y="46"/>
                    </a:lnTo>
                    <a:lnTo>
                      <a:pt x="82" y="46"/>
                    </a:lnTo>
                    <a:lnTo>
                      <a:pt x="77" y="46"/>
                    </a:lnTo>
                    <a:lnTo>
                      <a:pt x="72" y="45"/>
                    </a:lnTo>
                    <a:lnTo>
                      <a:pt x="68" y="45"/>
                    </a:lnTo>
                    <a:lnTo>
                      <a:pt x="63" y="45"/>
                    </a:lnTo>
                    <a:lnTo>
                      <a:pt x="59" y="45"/>
                    </a:lnTo>
                    <a:lnTo>
                      <a:pt x="54" y="44"/>
                    </a:lnTo>
                    <a:lnTo>
                      <a:pt x="50" y="44"/>
                    </a:lnTo>
                    <a:lnTo>
                      <a:pt x="47" y="44"/>
                    </a:lnTo>
                    <a:lnTo>
                      <a:pt x="43" y="43"/>
                    </a:lnTo>
                    <a:lnTo>
                      <a:pt x="39" y="43"/>
                    </a:lnTo>
                    <a:lnTo>
                      <a:pt x="36" y="42"/>
                    </a:lnTo>
                    <a:lnTo>
                      <a:pt x="32" y="42"/>
                    </a:lnTo>
                    <a:lnTo>
                      <a:pt x="29" y="41"/>
                    </a:lnTo>
                    <a:lnTo>
                      <a:pt x="26" y="41"/>
                    </a:lnTo>
                    <a:lnTo>
                      <a:pt x="23" y="40"/>
                    </a:lnTo>
                    <a:lnTo>
                      <a:pt x="20" y="40"/>
                    </a:lnTo>
                    <a:lnTo>
                      <a:pt x="18" y="39"/>
                    </a:lnTo>
                    <a:lnTo>
                      <a:pt x="16" y="38"/>
                    </a:lnTo>
                    <a:lnTo>
                      <a:pt x="14" y="38"/>
                    </a:lnTo>
                    <a:lnTo>
                      <a:pt x="12" y="37"/>
                    </a:lnTo>
                    <a:lnTo>
                      <a:pt x="10" y="37"/>
                    </a:lnTo>
                    <a:lnTo>
                      <a:pt x="9" y="36"/>
                    </a:lnTo>
                    <a:lnTo>
                      <a:pt x="7" y="35"/>
                    </a:lnTo>
                    <a:lnTo>
                      <a:pt x="6" y="35"/>
                    </a:lnTo>
                    <a:lnTo>
                      <a:pt x="5" y="34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1" y="31"/>
                    </a:lnTo>
                    <a:lnTo>
                      <a:pt x="0" y="31"/>
                    </a:lnTo>
                    <a:lnTo>
                      <a:pt x="0" y="30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2" y="13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6" y="10"/>
                    </a:lnTo>
                    <a:lnTo>
                      <a:pt x="8" y="9"/>
                    </a:lnTo>
                    <a:lnTo>
                      <a:pt x="11" y="8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70" name="Freeform 292"/>
              <p:cNvSpPr>
                <a:spLocks/>
              </p:cNvSpPr>
              <p:nvPr/>
            </p:nvSpPr>
            <p:spPr bwMode="auto">
              <a:xfrm>
                <a:off x="3903" y="1837"/>
                <a:ext cx="223" cy="27"/>
              </a:xfrm>
              <a:custGeom>
                <a:avLst/>
                <a:gdLst>
                  <a:gd name="T0" fmla="*/ 211 w 223"/>
                  <a:gd name="T1" fmla="*/ 20 h 27"/>
                  <a:gd name="T2" fmla="*/ 201 w 223"/>
                  <a:gd name="T3" fmla="*/ 22 h 27"/>
                  <a:gd name="T4" fmla="*/ 188 w 223"/>
                  <a:gd name="T5" fmla="*/ 24 h 27"/>
                  <a:gd name="T6" fmla="*/ 172 w 223"/>
                  <a:gd name="T7" fmla="*/ 25 h 27"/>
                  <a:gd name="T8" fmla="*/ 155 w 223"/>
                  <a:gd name="T9" fmla="*/ 26 h 27"/>
                  <a:gd name="T10" fmla="*/ 140 w 223"/>
                  <a:gd name="T11" fmla="*/ 27 h 27"/>
                  <a:gd name="T12" fmla="*/ 135 w 223"/>
                  <a:gd name="T13" fmla="*/ 27 h 27"/>
                  <a:gd name="T14" fmla="*/ 129 w 223"/>
                  <a:gd name="T15" fmla="*/ 27 h 27"/>
                  <a:gd name="T16" fmla="*/ 123 w 223"/>
                  <a:gd name="T17" fmla="*/ 27 h 27"/>
                  <a:gd name="T18" fmla="*/ 117 w 223"/>
                  <a:gd name="T19" fmla="*/ 27 h 27"/>
                  <a:gd name="T20" fmla="*/ 111 w 223"/>
                  <a:gd name="T21" fmla="*/ 27 h 27"/>
                  <a:gd name="T22" fmla="*/ 103 w 223"/>
                  <a:gd name="T23" fmla="*/ 27 h 27"/>
                  <a:gd name="T24" fmla="*/ 95 w 223"/>
                  <a:gd name="T25" fmla="*/ 27 h 27"/>
                  <a:gd name="T26" fmla="*/ 86 w 223"/>
                  <a:gd name="T27" fmla="*/ 27 h 27"/>
                  <a:gd name="T28" fmla="*/ 79 w 223"/>
                  <a:gd name="T29" fmla="*/ 27 h 27"/>
                  <a:gd name="T30" fmla="*/ 71 w 223"/>
                  <a:gd name="T31" fmla="*/ 27 h 27"/>
                  <a:gd name="T32" fmla="*/ 62 w 223"/>
                  <a:gd name="T33" fmla="*/ 26 h 27"/>
                  <a:gd name="T34" fmla="*/ 52 w 223"/>
                  <a:gd name="T35" fmla="*/ 25 h 27"/>
                  <a:gd name="T36" fmla="*/ 43 w 223"/>
                  <a:gd name="T37" fmla="*/ 25 h 27"/>
                  <a:gd name="T38" fmla="*/ 35 w 223"/>
                  <a:gd name="T39" fmla="*/ 24 h 27"/>
                  <a:gd name="T40" fmla="*/ 27 w 223"/>
                  <a:gd name="T41" fmla="*/ 23 h 27"/>
                  <a:gd name="T42" fmla="*/ 22 w 223"/>
                  <a:gd name="T43" fmla="*/ 22 h 27"/>
                  <a:gd name="T44" fmla="*/ 18 w 223"/>
                  <a:gd name="T45" fmla="*/ 21 h 27"/>
                  <a:gd name="T46" fmla="*/ 14 w 223"/>
                  <a:gd name="T47" fmla="*/ 21 h 27"/>
                  <a:gd name="T48" fmla="*/ 7 w 223"/>
                  <a:gd name="T49" fmla="*/ 19 h 27"/>
                  <a:gd name="T50" fmla="*/ 2 w 223"/>
                  <a:gd name="T51" fmla="*/ 17 h 27"/>
                  <a:gd name="T52" fmla="*/ 0 w 223"/>
                  <a:gd name="T53" fmla="*/ 14 h 27"/>
                  <a:gd name="T54" fmla="*/ 1 w 223"/>
                  <a:gd name="T55" fmla="*/ 12 h 27"/>
                  <a:gd name="T56" fmla="*/ 5 w 223"/>
                  <a:gd name="T57" fmla="*/ 10 h 27"/>
                  <a:gd name="T58" fmla="*/ 12 w 223"/>
                  <a:gd name="T59" fmla="*/ 8 h 27"/>
                  <a:gd name="T60" fmla="*/ 21 w 223"/>
                  <a:gd name="T61" fmla="*/ 6 h 27"/>
                  <a:gd name="T62" fmla="*/ 32 w 223"/>
                  <a:gd name="T63" fmla="*/ 4 h 27"/>
                  <a:gd name="T64" fmla="*/ 44 w 223"/>
                  <a:gd name="T65" fmla="*/ 3 h 27"/>
                  <a:gd name="T66" fmla="*/ 56 w 223"/>
                  <a:gd name="T67" fmla="*/ 2 h 27"/>
                  <a:gd name="T68" fmla="*/ 70 w 223"/>
                  <a:gd name="T69" fmla="*/ 1 h 27"/>
                  <a:gd name="T70" fmla="*/ 85 w 223"/>
                  <a:gd name="T71" fmla="*/ 1 h 27"/>
                  <a:gd name="T72" fmla="*/ 101 w 223"/>
                  <a:gd name="T73" fmla="*/ 0 h 27"/>
                  <a:gd name="T74" fmla="*/ 116 w 223"/>
                  <a:gd name="T75" fmla="*/ 0 h 27"/>
                  <a:gd name="T76" fmla="*/ 129 w 223"/>
                  <a:gd name="T77" fmla="*/ 0 h 27"/>
                  <a:gd name="T78" fmla="*/ 141 w 223"/>
                  <a:gd name="T79" fmla="*/ 1 h 27"/>
                  <a:gd name="T80" fmla="*/ 153 w 223"/>
                  <a:gd name="T81" fmla="*/ 1 h 27"/>
                  <a:gd name="T82" fmla="*/ 165 w 223"/>
                  <a:gd name="T83" fmla="*/ 2 h 27"/>
                  <a:gd name="T84" fmla="*/ 175 w 223"/>
                  <a:gd name="T85" fmla="*/ 3 h 27"/>
                  <a:gd name="T86" fmla="*/ 185 w 223"/>
                  <a:gd name="T87" fmla="*/ 4 h 27"/>
                  <a:gd name="T88" fmla="*/ 194 w 223"/>
                  <a:gd name="T89" fmla="*/ 5 h 27"/>
                  <a:gd name="T90" fmla="*/ 202 w 223"/>
                  <a:gd name="T91" fmla="*/ 6 h 27"/>
                  <a:gd name="T92" fmla="*/ 208 w 223"/>
                  <a:gd name="T93" fmla="*/ 7 h 27"/>
                  <a:gd name="T94" fmla="*/ 214 w 223"/>
                  <a:gd name="T95" fmla="*/ 9 h 27"/>
                  <a:gd name="T96" fmla="*/ 219 w 223"/>
                  <a:gd name="T97" fmla="*/ 10 h 27"/>
                  <a:gd name="T98" fmla="*/ 222 w 223"/>
                  <a:gd name="T99" fmla="*/ 12 h 27"/>
                  <a:gd name="T100" fmla="*/ 223 w 223"/>
                  <a:gd name="T101" fmla="*/ 14 h 27"/>
                  <a:gd name="T102" fmla="*/ 222 w 223"/>
                  <a:gd name="T103" fmla="*/ 16 h 27"/>
                  <a:gd name="T104" fmla="*/ 219 w 223"/>
                  <a:gd name="T10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3" h="27">
                    <a:moveTo>
                      <a:pt x="216" y="19"/>
                    </a:moveTo>
                    <a:lnTo>
                      <a:pt x="214" y="19"/>
                    </a:lnTo>
                    <a:lnTo>
                      <a:pt x="211" y="20"/>
                    </a:lnTo>
                    <a:lnTo>
                      <a:pt x="208" y="21"/>
                    </a:lnTo>
                    <a:lnTo>
                      <a:pt x="205" y="21"/>
                    </a:lnTo>
                    <a:lnTo>
                      <a:pt x="201" y="22"/>
                    </a:lnTo>
                    <a:lnTo>
                      <a:pt x="197" y="23"/>
                    </a:lnTo>
                    <a:lnTo>
                      <a:pt x="192" y="23"/>
                    </a:lnTo>
                    <a:lnTo>
                      <a:pt x="188" y="24"/>
                    </a:lnTo>
                    <a:lnTo>
                      <a:pt x="183" y="24"/>
                    </a:lnTo>
                    <a:lnTo>
                      <a:pt x="178" y="25"/>
                    </a:lnTo>
                    <a:lnTo>
                      <a:pt x="172" y="25"/>
                    </a:lnTo>
                    <a:lnTo>
                      <a:pt x="167" y="26"/>
                    </a:lnTo>
                    <a:lnTo>
                      <a:pt x="161" y="26"/>
                    </a:lnTo>
                    <a:lnTo>
                      <a:pt x="155" y="26"/>
                    </a:lnTo>
                    <a:lnTo>
                      <a:pt x="148" y="27"/>
                    </a:lnTo>
                    <a:lnTo>
                      <a:pt x="142" y="27"/>
                    </a:lnTo>
                    <a:lnTo>
                      <a:pt x="140" y="27"/>
                    </a:lnTo>
                    <a:lnTo>
                      <a:pt x="138" y="27"/>
                    </a:lnTo>
                    <a:lnTo>
                      <a:pt x="136" y="27"/>
                    </a:lnTo>
                    <a:lnTo>
                      <a:pt x="135" y="27"/>
                    </a:lnTo>
                    <a:lnTo>
                      <a:pt x="133" y="27"/>
                    </a:lnTo>
                    <a:lnTo>
                      <a:pt x="131" y="27"/>
                    </a:lnTo>
                    <a:lnTo>
                      <a:pt x="129" y="27"/>
                    </a:lnTo>
                    <a:lnTo>
                      <a:pt x="127" y="27"/>
                    </a:lnTo>
                    <a:lnTo>
                      <a:pt x="125" y="27"/>
                    </a:lnTo>
                    <a:lnTo>
                      <a:pt x="123" y="27"/>
                    </a:lnTo>
                    <a:lnTo>
                      <a:pt x="121" y="27"/>
                    </a:lnTo>
                    <a:lnTo>
                      <a:pt x="119" y="27"/>
                    </a:lnTo>
                    <a:lnTo>
                      <a:pt x="117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11" y="27"/>
                    </a:lnTo>
                    <a:lnTo>
                      <a:pt x="109" y="27"/>
                    </a:lnTo>
                    <a:lnTo>
                      <a:pt x="106" y="27"/>
                    </a:lnTo>
                    <a:lnTo>
                      <a:pt x="103" y="27"/>
                    </a:lnTo>
                    <a:lnTo>
                      <a:pt x="100" y="27"/>
                    </a:lnTo>
                    <a:lnTo>
                      <a:pt x="97" y="27"/>
                    </a:lnTo>
                    <a:lnTo>
                      <a:pt x="95" y="27"/>
                    </a:lnTo>
                    <a:lnTo>
                      <a:pt x="92" y="27"/>
                    </a:lnTo>
                    <a:lnTo>
                      <a:pt x="89" y="27"/>
                    </a:lnTo>
                    <a:lnTo>
                      <a:pt x="86" y="27"/>
                    </a:lnTo>
                    <a:lnTo>
                      <a:pt x="84" y="27"/>
                    </a:lnTo>
                    <a:lnTo>
                      <a:pt x="81" y="27"/>
                    </a:lnTo>
                    <a:lnTo>
                      <a:pt x="79" y="27"/>
                    </a:lnTo>
                    <a:lnTo>
                      <a:pt x="76" y="27"/>
                    </a:lnTo>
                    <a:lnTo>
                      <a:pt x="73" y="27"/>
                    </a:lnTo>
                    <a:lnTo>
                      <a:pt x="71" y="27"/>
                    </a:lnTo>
                    <a:lnTo>
                      <a:pt x="68" y="26"/>
                    </a:lnTo>
                    <a:lnTo>
                      <a:pt x="65" y="26"/>
                    </a:lnTo>
                    <a:lnTo>
                      <a:pt x="62" y="26"/>
                    </a:lnTo>
                    <a:lnTo>
                      <a:pt x="59" y="26"/>
                    </a:lnTo>
                    <a:lnTo>
                      <a:pt x="55" y="26"/>
                    </a:lnTo>
                    <a:lnTo>
                      <a:pt x="52" y="25"/>
                    </a:lnTo>
                    <a:lnTo>
                      <a:pt x="49" y="25"/>
                    </a:lnTo>
                    <a:lnTo>
                      <a:pt x="46" y="25"/>
                    </a:lnTo>
                    <a:lnTo>
                      <a:pt x="43" y="25"/>
                    </a:lnTo>
                    <a:lnTo>
                      <a:pt x="40" y="24"/>
                    </a:lnTo>
                    <a:lnTo>
                      <a:pt x="38" y="24"/>
                    </a:lnTo>
                    <a:lnTo>
                      <a:pt x="35" y="24"/>
                    </a:lnTo>
                    <a:lnTo>
                      <a:pt x="32" y="24"/>
                    </a:lnTo>
                    <a:lnTo>
                      <a:pt x="30" y="23"/>
                    </a:lnTo>
                    <a:lnTo>
                      <a:pt x="27" y="23"/>
                    </a:lnTo>
                    <a:lnTo>
                      <a:pt x="25" y="23"/>
                    </a:lnTo>
                    <a:lnTo>
                      <a:pt x="23" y="22"/>
                    </a:lnTo>
                    <a:lnTo>
                      <a:pt x="22" y="22"/>
                    </a:lnTo>
                    <a:lnTo>
                      <a:pt x="20" y="22"/>
                    </a:lnTo>
                    <a:lnTo>
                      <a:pt x="19" y="22"/>
                    </a:lnTo>
                    <a:lnTo>
                      <a:pt x="18" y="21"/>
                    </a:lnTo>
                    <a:lnTo>
                      <a:pt x="17" y="21"/>
                    </a:lnTo>
                    <a:lnTo>
                      <a:pt x="15" y="21"/>
                    </a:lnTo>
                    <a:lnTo>
                      <a:pt x="14" y="21"/>
                    </a:lnTo>
                    <a:lnTo>
                      <a:pt x="13" y="20"/>
                    </a:lnTo>
                    <a:lnTo>
                      <a:pt x="10" y="20"/>
                    </a:lnTo>
                    <a:lnTo>
                      <a:pt x="7" y="19"/>
                    </a:lnTo>
                    <a:lnTo>
                      <a:pt x="5" y="18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1" y="16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2" y="11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7" y="9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5" y="7"/>
                    </a:lnTo>
                    <a:lnTo>
                      <a:pt x="18" y="6"/>
                    </a:lnTo>
                    <a:lnTo>
                      <a:pt x="21" y="6"/>
                    </a:lnTo>
                    <a:lnTo>
                      <a:pt x="24" y="5"/>
                    </a:lnTo>
                    <a:lnTo>
                      <a:pt x="28" y="5"/>
                    </a:lnTo>
                    <a:lnTo>
                      <a:pt x="32" y="4"/>
                    </a:lnTo>
                    <a:lnTo>
                      <a:pt x="36" y="4"/>
                    </a:lnTo>
                    <a:lnTo>
                      <a:pt x="40" y="4"/>
                    </a:lnTo>
                    <a:lnTo>
                      <a:pt x="44" y="3"/>
                    </a:lnTo>
                    <a:lnTo>
                      <a:pt x="48" y="3"/>
                    </a:lnTo>
                    <a:lnTo>
                      <a:pt x="52" y="2"/>
                    </a:lnTo>
                    <a:lnTo>
                      <a:pt x="56" y="2"/>
                    </a:lnTo>
                    <a:lnTo>
                      <a:pt x="61" y="2"/>
                    </a:lnTo>
                    <a:lnTo>
                      <a:pt x="65" y="2"/>
                    </a:lnTo>
                    <a:lnTo>
                      <a:pt x="70" y="1"/>
                    </a:lnTo>
                    <a:lnTo>
                      <a:pt x="75" y="1"/>
                    </a:lnTo>
                    <a:lnTo>
                      <a:pt x="80" y="1"/>
                    </a:lnTo>
                    <a:lnTo>
                      <a:pt x="85" y="1"/>
                    </a:lnTo>
                    <a:lnTo>
                      <a:pt x="90" y="1"/>
                    </a:lnTo>
                    <a:lnTo>
                      <a:pt x="95" y="0"/>
                    </a:lnTo>
                    <a:lnTo>
                      <a:pt x="101" y="0"/>
                    </a:lnTo>
                    <a:lnTo>
                      <a:pt x="106" y="0"/>
                    </a:lnTo>
                    <a:lnTo>
                      <a:pt x="111" y="0"/>
                    </a:lnTo>
                    <a:lnTo>
                      <a:pt x="116" y="0"/>
                    </a:lnTo>
                    <a:lnTo>
                      <a:pt x="120" y="0"/>
                    </a:lnTo>
                    <a:lnTo>
                      <a:pt x="125" y="0"/>
                    </a:lnTo>
                    <a:lnTo>
                      <a:pt x="129" y="0"/>
                    </a:lnTo>
                    <a:lnTo>
                      <a:pt x="133" y="1"/>
                    </a:lnTo>
                    <a:lnTo>
                      <a:pt x="137" y="1"/>
                    </a:lnTo>
                    <a:lnTo>
                      <a:pt x="141" y="1"/>
                    </a:lnTo>
                    <a:lnTo>
                      <a:pt x="145" y="1"/>
                    </a:lnTo>
                    <a:lnTo>
                      <a:pt x="149" y="1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8" y="2"/>
                    </a:lnTo>
                    <a:lnTo>
                      <a:pt x="172" y="3"/>
                    </a:lnTo>
                    <a:lnTo>
                      <a:pt x="175" y="3"/>
                    </a:lnTo>
                    <a:lnTo>
                      <a:pt x="178" y="3"/>
                    </a:lnTo>
                    <a:lnTo>
                      <a:pt x="182" y="3"/>
                    </a:lnTo>
                    <a:lnTo>
                      <a:pt x="185" y="4"/>
                    </a:lnTo>
                    <a:lnTo>
                      <a:pt x="188" y="4"/>
                    </a:lnTo>
                    <a:lnTo>
                      <a:pt x="191" y="4"/>
                    </a:lnTo>
                    <a:lnTo>
                      <a:pt x="194" y="5"/>
                    </a:lnTo>
                    <a:lnTo>
                      <a:pt x="196" y="5"/>
                    </a:lnTo>
                    <a:lnTo>
                      <a:pt x="199" y="6"/>
                    </a:lnTo>
                    <a:lnTo>
                      <a:pt x="202" y="6"/>
                    </a:lnTo>
                    <a:lnTo>
                      <a:pt x="204" y="6"/>
                    </a:lnTo>
                    <a:lnTo>
                      <a:pt x="206" y="7"/>
                    </a:lnTo>
                    <a:lnTo>
                      <a:pt x="208" y="7"/>
                    </a:lnTo>
                    <a:lnTo>
                      <a:pt x="210" y="8"/>
                    </a:lnTo>
                    <a:lnTo>
                      <a:pt x="212" y="8"/>
                    </a:lnTo>
                    <a:lnTo>
                      <a:pt x="214" y="9"/>
                    </a:lnTo>
                    <a:lnTo>
                      <a:pt x="215" y="9"/>
                    </a:lnTo>
                    <a:lnTo>
                      <a:pt x="217" y="10"/>
                    </a:lnTo>
                    <a:lnTo>
                      <a:pt x="219" y="10"/>
                    </a:lnTo>
                    <a:lnTo>
                      <a:pt x="220" y="11"/>
                    </a:lnTo>
                    <a:lnTo>
                      <a:pt x="221" y="11"/>
                    </a:lnTo>
                    <a:lnTo>
                      <a:pt x="222" y="12"/>
                    </a:lnTo>
                    <a:lnTo>
                      <a:pt x="222" y="13"/>
                    </a:lnTo>
                    <a:lnTo>
                      <a:pt x="223" y="13"/>
                    </a:lnTo>
                    <a:lnTo>
                      <a:pt x="223" y="14"/>
                    </a:lnTo>
                    <a:lnTo>
                      <a:pt x="223" y="15"/>
                    </a:lnTo>
                    <a:lnTo>
                      <a:pt x="222" y="15"/>
                    </a:lnTo>
                    <a:lnTo>
                      <a:pt x="222" y="16"/>
                    </a:lnTo>
                    <a:lnTo>
                      <a:pt x="221" y="16"/>
                    </a:lnTo>
                    <a:lnTo>
                      <a:pt x="220" y="17"/>
                    </a:lnTo>
                    <a:lnTo>
                      <a:pt x="219" y="17"/>
                    </a:lnTo>
                    <a:lnTo>
                      <a:pt x="218" y="18"/>
                    </a:lnTo>
                    <a:lnTo>
                      <a:pt x="216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71" name="Freeform 293"/>
              <p:cNvSpPr>
                <a:spLocks/>
              </p:cNvSpPr>
              <p:nvPr/>
            </p:nvSpPr>
            <p:spPr bwMode="auto">
              <a:xfrm>
                <a:off x="3902" y="1855"/>
                <a:ext cx="226" cy="23"/>
              </a:xfrm>
              <a:custGeom>
                <a:avLst/>
                <a:gdLst>
                  <a:gd name="T0" fmla="*/ 223 w 226"/>
                  <a:gd name="T1" fmla="*/ 10 h 23"/>
                  <a:gd name="T2" fmla="*/ 216 w 226"/>
                  <a:gd name="T3" fmla="*/ 13 h 23"/>
                  <a:gd name="T4" fmla="*/ 208 w 226"/>
                  <a:gd name="T5" fmla="*/ 16 h 23"/>
                  <a:gd name="T6" fmla="*/ 199 w 226"/>
                  <a:gd name="T7" fmla="*/ 17 h 23"/>
                  <a:gd name="T8" fmla="*/ 189 w 226"/>
                  <a:gd name="T9" fmla="*/ 19 h 23"/>
                  <a:gd name="T10" fmla="*/ 177 w 226"/>
                  <a:gd name="T11" fmla="*/ 20 h 23"/>
                  <a:gd name="T12" fmla="*/ 163 w 226"/>
                  <a:gd name="T13" fmla="*/ 21 h 23"/>
                  <a:gd name="T14" fmla="*/ 149 w 226"/>
                  <a:gd name="T15" fmla="*/ 22 h 23"/>
                  <a:gd name="T16" fmla="*/ 140 w 226"/>
                  <a:gd name="T17" fmla="*/ 22 h 23"/>
                  <a:gd name="T18" fmla="*/ 135 w 226"/>
                  <a:gd name="T19" fmla="*/ 22 h 23"/>
                  <a:gd name="T20" fmla="*/ 129 w 226"/>
                  <a:gd name="T21" fmla="*/ 23 h 23"/>
                  <a:gd name="T22" fmla="*/ 123 w 226"/>
                  <a:gd name="T23" fmla="*/ 23 h 23"/>
                  <a:gd name="T24" fmla="*/ 117 w 226"/>
                  <a:gd name="T25" fmla="*/ 23 h 23"/>
                  <a:gd name="T26" fmla="*/ 110 w 226"/>
                  <a:gd name="T27" fmla="*/ 23 h 23"/>
                  <a:gd name="T28" fmla="*/ 102 w 226"/>
                  <a:gd name="T29" fmla="*/ 23 h 23"/>
                  <a:gd name="T30" fmla="*/ 93 w 226"/>
                  <a:gd name="T31" fmla="*/ 22 h 23"/>
                  <a:gd name="T32" fmla="*/ 85 w 226"/>
                  <a:gd name="T33" fmla="*/ 22 h 23"/>
                  <a:gd name="T34" fmla="*/ 77 w 226"/>
                  <a:gd name="T35" fmla="*/ 22 h 23"/>
                  <a:gd name="T36" fmla="*/ 70 w 226"/>
                  <a:gd name="T37" fmla="*/ 21 h 23"/>
                  <a:gd name="T38" fmla="*/ 60 w 226"/>
                  <a:gd name="T39" fmla="*/ 21 h 23"/>
                  <a:gd name="T40" fmla="*/ 50 w 226"/>
                  <a:gd name="T41" fmla="*/ 20 h 23"/>
                  <a:gd name="T42" fmla="*/ 41 w 226"/>
                  <a:gd name="T43" fmla="*/ 19 h 23"/>
                  <a:gd name="T44" fmla="*/ 33 w 226"/>
                  <a:gd name="T45" fmla="*/ 18 h 23"/>
                  <a:gd name="T46" fmla="*/ 26 w 226"/>
                  <a:gd name="T47" fmla="*/ 17 h 23"/>
                  <a:gd name="T48" fmla="*/ 21 w 226"/>
                  <a:gd name="T49" fmla="*/ 16 h 23"/>
                  <a:gd name="T50" fmla="*/ 17 w 226"/>
                  <a:gd name="T51" fmla="*/ 15 h 23"/>
                  <a:gd name="T52" fmla="*/ 14 w 226"/>
                  <a:gd name="T53" fmla="*/ 15 h 23"/>
                  <a:gd name="T54" fmla="*/ 5 w 226"/>
                  <a:gd name="T55" fmla="*/ 12 h 23"/>
                  <a:gd name="T56" fmla="*/ 1 w 226"/>
                  <a:gd name="T57" fmla="*/ 9 h 23"/>
                  <a:gd name="T58" fmla="*/ 0 w 226"/>
                  <a:gd name="T59" fmla="*/ 6 h 23"/>
                  <a:gd name="T60" fmla="*/ 0 w 226"/>
                  <a:gd name="T61" fmla="*/ 0 h 23"/>
                  <a:gd name="T62" fmla="*/ 3 w 226"/>
                  <a:gd name="T63" fmla="*/ 2 h 23"/>
                  <a:gd name="T64" fmla="*/ 8 w 226"/>
                  <a:gd name="T65" fmla="*/ 4 h 23"/>
                  <a:gd name="T66" fmla="*/ 14 w 226"/>
                  <a:gd name="T67" fmla="*/ 6 h 23"/>
                  <a:gd name="T68" fmla="*/ 18 w 226"/>
                  <a:gd name="T69" fmla="*/ 7 h 23"/>
                  <a:gd name="T70" fmla="*/ 22 w 226"/>
                  <a:gd name="T71" fmla="*/ 8 h 23"/>
                  <a:gd name="T72" fmla="*/ 27 w 226"/>
                  <a:gd name="T73" fmla="*/ 9 h 23"/>
                  <a:gd name="T74" fmla="*/ 35 w 226"/>
                  <a:gd name="T75" fmla="*/ 10 h 23"/>
                  <a:gd name="T76" fmla="*/ 44 w 226"/>
                  <a:gd name="T77" fmla="*/ 11 h 23"/>
                  <a:gd name="T78" fmla="*/ 53 w 226"/>
                  <a:gd name="T79" fmla="*/ 11 h 23"/>
                  <a:gd name="T80" fmla="*/ 62 w 226"/>
                  <a:gd name="T81" fmla="*/ 12 h 23"/>
                  <a:gd name="T82" fmla="*/ 72 w 226"/>
                  <a:gd name="T83" fmla="*/ 13 h 23"/>
                  <a:gd name="T84" fmla="*/ 80 w 226"/>
                  <a:gd name="T85" fmla="*/ 13 h 23"/>
                  <a:gd name="T86" fmla="*/ 88 w 226"/>
                  <a:gd name="T87" fmla="*/ 13 h 23"/>
                  <a:gd name="T88" fmla="*/ 96 w 226"/>
                  <a:gd name="T89" fmla="*/ 14 h 23"/>
                  <a:gd name="T90" fmla="*/ 104 w 226"/>
                  <a:gd name="T91" fmla="*/ 14 h 23"/>
                  <a:gd name="T92" fmla="*/ 113 w 226"/>
                  <a:gd name="T93" fmla="*/ 14 h 23"/>
                  <a:gd name="T94" fmla="*/ 119 w 226"/>
                  <a:gd name="T95" fmla="*/ 14 h 23"/>
                  <a:gd name="T96" fmla="*/ 125 w 226"/>
                  <a:gd name="T97" fmla="*/ 14 h 23"/>
                  <a:gd name="T98" fmla="*/ 131 w 226"/>
                  <a:gd name="T99" fmla="*/ 14 h 23"/>
                  <a:gd name="T100" fmla="*/ 137 w 226"/>
                  <a:gd name="T101" fmla="*/ 14 h 23"/>
                  <a:gd name="T102" fmla="*/ 142 w 226"/>
                  <a:gd name="T103" fmla="*/ 13 h 23"/>
                  <a:gd name="T104" fmla="*/ 157 w 226"/>
                  <a:gd name="T105" fmla="*/ 13 h 23"/>
                  <a:gd name="T106" fmla="*/ 175 w 226"/>
                  <a:gd name="T107" fmla="*/ 11 h 23"/>
                  <a:gd name="T108" fmla="*/ 190 w 226"/>
                  <a:gd name="T109" fmla="*/ 10 h 23"/>
                  <a:gd name="T110" fmla="*/ 203 w 226"/>
                  <a:gd name="T111" fmla="*/ 8 h 23"/>
                  <a:gd name="T112" fmla="*/ 213 w 226"/>
                  <a:gd name="T113" fmla="*/ 5 h 23"/>
                  <a:gd name="T114" fmla="*/ 219 w 226"/>
                  <a:gd name="T115" fmla="*/ 3 h 23"/>
                  <a:gd name="T116" fmla="*/ 222 w 226"/>
                  <a:gd name="T117" fmla="*/ 2 h 23"/>
                  <a:gd name="T118" fmla="*/ 225 w 226"/>
                  <a:gd name="T1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6" h="23">
                    <a:moveTo>
                      <a:pt x="226" y="7"/>
                    </a:moveTo>
                    <a:lnTo>
                      <a:pt x="224" y="9"/>
                    </a:lnTo>
                    <a:lnTo>
                      <a:pt x="223" y="10"/>
                    </a:lnTo>
                    <a:lnTo>
                      <a:pt x="221" y="11"/>
                    </a:lnTo>
                    <a:lnTo>
                      <a:pt x="218" y="12"/>
                    </a:lnTo>
                    <a:lnTo>
                      <a:pt x="216" y="13"/>
                    </a:lnTo>
                    <a:lnTo>
                      <a:pt x="213" y="14"/>
                    </a:lnTo>
                    <a:lnTo>
                      <a:pt x="211" y="15"/>
                    </a:lnTo>
                    <a:lnTo>
                      <a:pt x="208" y="16"/>
                    </a:lnTo>
                    <a:lnTo>
                      <a:pt x="205" y="16"/>
                    </a:lnTo>
                    <a:lnTo>
                      <a:pt x="202" y="17"/>
                    </a:lnTo>
                    <a:lnTo>
                      <a:pt x="199" y="17"/>
                    </a:lnTo>
                    <a:lnTo>
                      <a:pt x="196" y="18"/>
                    </a:lnTo>
                    <a:lnTo>
                      <a:pt x="192" y="18"/>
                    </a:lnTo>
                    <a:lnTo>
                      <a:pt x="189" y="19"/>
                    </a:lnTo>
                    <a:lnTo>
                      <a:pt x="185" y="19"/>
                    </a:lnTo>
                    <a:lnTo>
                      <a:pt x="181" y="20"/>
                    </a:lnTo>
                    <a:lnTo>
                      <a:pt x="177" y="20"/>
                    </a:lnTo>
                    <a:lnTo>
                      <a:pt x="172" y="20"/>
                    </a:lnTo>
                    <a:lnTo>
                      <a:pt x="168" y="21"/>
                    </a:lnTo>
                    <a:lnTo>
                      <a:pt x="163" y="21"/>
                    </a:lnTo>
                    <a:lnTo>
                      <a:pt x="159" y="21"/>
                    </a:lnTo>
                    <a:lnTo>
                      <a:pt x="154" y="22"/>
                    </a:lnTo>
                    <a:lnTo>
                      <a:pt x="149" y="22"/>
                    </a:lnTo>
                    <a:lnTo>
                      <a:pt x="144" y="22"/>
                    </a:lnTo>
                    <a:lnTo>
                      <a:pt x="142" y="22"/>
                    </a:lnTo>
                    <a:lnTo>
                      <a:pt x="140" y="22"/>
                    </a:lnTo>
                    <a:lnTo>
                      <a:pt x="138" y="22"/>
                    </a:lnTo>
                    <a:lnTo>
                      <a:pt x="137" y="22"/>
                    </a:lnTo>
                    <a:lnTo>
                      <a:pt x="135" y="22"/>
                    </a:lnTo>
                    <a:lnTo>
                      <a:pt x="133" y="22"/>
                    </a:lnTo>
                    <a:lnTo>
                      <a:pt x="131" y="22"/>
                    </a:lnTo>
                    <a:lnTo>
                      <a:pt x="129" y="23"/>
                    </a:lnTo>
                    <a:lnTo>
                      <a:pt x="127" y="23"/>
                    </a:lnTo>
                    <a:lnTo>
                      <a:pt x="125" y="23"/>
                    </a:lnTo>
                    <a:lnTo>
                      <a:pt x="123" y="23"/>
                    </a:lnTo>
                    <a:lnTo>
                      <a:pt x="121" y="23"/>
                    </a:lnTo>
                    <a:lnTo>
                      <a:pt x="119" y="23"/>
                    </a:lnTo>
                    <a:lnTo>
                      <a:pt x="117" y="23"/>
                    </a:lnTo>
                    <a:lnTo>
                      <a:pt x="115" y="23"/>
                    </a:lnTo>
                    <a:lnTo>
                      <a:pt x="113" y="23"/>
                    </a:lnTo>
                    <a:lnTo>
                      <a:pt x="110" y="23"/>
                    </a:lnTo>
                    <a:lnTo>
                      <a:pt x="107" y="23"/>
                    </a:lnTo>
                    <a:lnTo>
                      <a:pt x="105" y="23"/>
                    </a:lnTo>
                    <a:lnTo>
                      <a:pt x="102" y="23"/>
                    </a:lnTo>
                    <a:lnTo>
                      <a:pt x="99" y="23"/>
                    </a:lnTo>
                    <a:lnTo>
                      <a:pt x="96" y="22"/>
                    </a:lnTo>
                    <a:lnTo>
                      <a:pt x="93" y="22"/>
                    </a:lnTo>
                    <a:lnTo>
                      <a:pt x="91" y="22"/>
                    </a:lnTo>
                    <a:lnTo>
                      <a:pt x="88" y="22"/>
                    </a:lnTo>
                    <a:lnTo>
                      <a:pt x="85" y="22"/>
                    </a:lnTo>
                    <a:lnTo>
                      <a:pt x="83" y="22"/>
                    </a:lnTo>
                    <a:lnTo>
                      <a:pt x="80" y="22"/>
                    </a:lnTo>
                    <a:lnTo>
                      <a:pt x="77" y="22"/>
                    </a:lnTo>
                    <a:lnTo>
                      <a:pt x="75" y="22"/>
                    </a:lnTo>
                    <a:lnTo>
                      <a:pt x="72" y="22"/>
                    </a:lnTo>
                    <a:lnTo>
                      <a:pt x="70" y="21"/>
                    </a:lnTo>
                    <a:lnTo>
                      <a:pt x="66" y="21"/>
                    </a:lnTo>
                    <a:lnTo>
                      <a:pt x="63" y="21"/>
                    </a:lnTo>
                    <a:lnTo>
                      <a:pt x="60" y="21"/>
                    </a:lnTo>
                    <a:lnTo>
                      <a:pt x="57" y="21"/>
                    </a:lnTo>
                    <a:lnTo>
                      <a:pt x="53" y="20"/>
                    </a:lnTo>
                    <a:lnTo>
                      <a:pt x="50" y="20"/>
                    </a:lnTo>
                    <a:lnTo>
                      <a:pt x="47" y="20"/>
                    </a:lnTo>
                    <a:lnTo>
                      <a:pt x="44" y="19"/>
                    </a:lnTo>
                    <a:lnTo>
                      <a:pt x="41" y="19"/>
                    </a:lnTo>
                    <a:lnTo>
                      <a:pt x="39" y="19"/>
                    </a:lnTo>
                    <a:lnTo>
                      <a:pt x="36" y="18"/>
                    </a:lnTo>
                    <a:lnTo>
                      <a:pt x="33" y="18"/>
                    </a:lnTo>
                    <a:lnTo>
                      <a:pt x="31" y="18"/>
                    </a:lnTo>
                    <a:lnTo>
                      <a:pt x="28" y="17"/>
                    </a:lnTo>
                    <a:lnTo>
                      <a:pt x="26" y="17"/>
                    </a:lnTo>
                    <a:lnTo>
                      <a:pt x="24" y="17"/>
                    </a:lnTo>
                    <a:lnTo>
                      <a:pt x="22" y="16"/>
                    </a:lnTo>
                    <a:lnTo>
                      <a:pt x="21" y="16"/>
                    </a:lnTo>
                    <a:lnTo>
                      <a:pt x="20" y="16"/>
                    </a:lnTo>
                    <a:lnTo>
                      <a:pt x="19" y="16"/>
                    </a:lnTo>
                    <a:lnTo>
                      <a:pt x="17" y="15"/>
                    </a:lnTo>
                    <a:lnTo>
                      <a:pt x="16" y="15"/>
                    </a:lnTo>
                    <a:lnTo>
                      <a:pt x="15" y="15"/>
                    </a:lnTo>
                    <a:lnTo>
                      <a:pt x="14" y="15"/>
                    </a:lnTo>
                    <a:lnTo>
                      <a:pt x="11" y="14"/>
                    </a:lnTo>
                    <a:lnTo>
                      <a:pt x="8" y="13"/>
                    </a:lnTo>
                    <a:lnTo>
                      <a:pt x="5" y="12"/>
                    </a:lnTo>
                    <a:lnTo>
                      <a:pt x="3" y="11"/>
                    </a:lnTo>
                    <a:lnTo>
                      <a:pt x="2" y="10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1" y="5"/>
                    </a:lnTo>
                    <a:lnTo>
                      <a:pt x="13" y="6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16" y="7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0" y="7"/>
                    </a:lnTo>
                    <a:lnTo>
                      <a:pt x="22" y="8"/>
                    </a:lnTo>
                    <a:lnTo>
                      <a:pt x="23" y="8"/>
                    </a:lnTo>
                    <a:lnTo>
                      <a:pt x="25" y="8"/>
                    </a:lnTo>
                    <a:lnTo>
                      <a:pt x="27" y="9"/>
                    </a:lnTo>
                    <a:lnTo>
                      <a:pt x="30" y="9"/>
                    </a:lnTo>
                    <a:lnTo>
                      <a:pt x="32" y="9"/>
                    </a:lnTo>
                    <a:lnTo>
                      <a:pt x="35" y="10"/>
                    </a:lnTo>
                    <a:lnTo>
                      <a:pt x="38" y="10"/>
                    </a:lnTo>
                    <a:lnTo>
                      <a:pt x="41" y="10"/>
                    </a:lnTo>
                    <a:lnTo>
                      <a:pt x="44" y="11"/>
                    </a:lnTo>
                    <a:lnTo>
                      <a:pt x="47" y="11"/>
                    </a:lnTo>
                    <a:lnTo>
                      <a:pt x="50" y="11"/>
                    </a:lnTo>
                    <a:lnTo>
                      <a:pt x="53" y="11"/>
                    </a:lnTo>
                    <a:lnTo>
                      <a:pt x="56" y="12"/>
                    </a:lnTo>
                    <a:lnTo>
                      <a:pt x="59" y="12"/>
                    </a:lnTo>
                    <a:lnTo>
                      <a:pt x="62" y="12"/>
                    </a:lnTo>
                    <a:lnTo>
                      <a:pt x="66" y="12"/>
                    </a:lnTo>
                    <a:lnTo>
                      <a:pt x="69" y="13"/>
                    </a:lnTo>
                    <a:lnTo>
                      <a:pt x="72" y="13"/>
                    </a:lnTo>
                    <a:lnTo>
                      <a:pt x="74" y="13"/>
                    </a:lnTo>
                    <a:lnTo>
                      <a:pt x="77" y="13"/>
                    </a:lnTo>
                    <a:lnTo>
                      <a:pt x="80" y="13"/>
                    </a:lnTo>
                    <a:lnTo>
                      <a:pt x="82" y="13"/>
                    </a:lnTo>
                    <a:lnTo>
                      <a:pt x="85" y="13"/>
                    </a:lnTo>
                    <a:lnTo>
                      <a:pt x="88" y="13"/>
                    </a:lnTo>
                    <a:lnTo>
                      <a:pt x="90" y="14"/>
                    </a:lnTo>
                    <a:lnTo>
                      <a:pt x="93" y="14"/>
                    </a:lnTo>
                    <a:lnTo>
                      <a:pt x="96" y="14"/>
                    </a:lnTo>
                    <a:lnTo>
                      <a:pt x="99" y="14"/>
                    </a:lnTo>
                    <a:lnTo>
                      <a:pt x="102" y="14"/>
                    </a:lnTo>
                    <a:lnTo>
                      <a:pt x="104" y="14"/>
                    </a:lnTo>
                    <a:lnTo>
                      <a:pt x="107" y="14"/>
                    </a:lnTo>
                    <a:lnTo>
                      <a:pt x="110" y="14"/>
                    </a:lnTo>
                    <a:lnTo>
                      <a:pt x="113" y="14"/>
                    </a:lnTo>
                    <a:lnTo>
                      <a:pt x="115" y="14"/>
                    </a:lnTo>
                    <a:lnTo>
                      <a:pt x="117" y="14"/>
                    </a:lnTo>
                    <a:lnTo>
                      <a:pt x="119" y="14"/>
                    </a:lnTo>
                    <a:lnTo>
                      <a:pt x="121" y="14"/>
                    </a:lnTo>
                    <a:lnTo>
                      <a:pt x="123" y="14"/>
                    </a:lnTo>
                    <a:lnTo>
                      <a:pt x="125" y="14"/>
                    </a:lnTo>
                    <a:lnTo>
                      <a:pt x="127" y="14"/>
                    </a:lnTo>
                    <a:lnTo>
                      <a:pt x="129" y="14"/>
                    </a:lnTo>
                    <a:lnTo>
                      <a:pt x="131" y="14"/>
                    </a:lnTo>
                    <a:lnTo>
                      <a:pt x="133" y="14"/>
                    </a:lnTo>
                    <a:lnTo>
                      <a:pt x="135" y="14"/>
                    </a:lnTo>
                    <a:lnTo>
                      <a:pt x="137" y="14"/>
                    </a:lnTo>
                    <a:lnTo>
                      <a:pt x="139" y="14"/>
                    </a:lnTo>
                    <a:lnTo>
                      <a:pt x="141" y="13"/>
                    </a:lnTo>
                    <a:lnTo>
                      <a:pt x="142" y="13"/>
                    </a:lnTo>
                    <a:lnTo>
                      <a:pt x="144" y="13"/>
                    </a:lnTo>
                    <a:lnTo>
                      <a:pt x="151" y="13"/>
                    </a:lnTo>
                    <a:lnTo>
                      <a:pt x="157" y="13"/>
                    </a:lnTo>
                    <a:lnTo>
                      <a:pt x="163" y="12"/>
                    </a:lnTo>
                    <a:lnTo>
                      <a:pt x="169" y="12"/>
                    </a:lnTo>
                    <a:lnTo>
                      <a:pt x="175" y="11"/>
                    </a:lnTo>
                    <a:lnTo>
                      <a:pt x="180" y="11"/>
                    </a:lnTo>
                    <a:lnTo>
                      <a:pt x="185" y="10"/>
                    </a:lnTo>
                    <a:lnTo>
                      <a:pt x="190" y="10"/>
                    </a:lnTo>
                    <a:lnTo>
                      <a:pt x="195" y="9"/>
                    </a:lnTo>
                    <a:lnTo>
                      <a:pt x="199" y="8"/>
                    </a:lnTo>
                    <a:lnTo>
                      <a:pt x="203" y="8"/>
                    </a:lnTo>
                    <a:lnTo>
                      <a:pt x="207" y="7"/>
                    </a:lnTo>
                    <a:lnTo>
                      <a:pt x="210" y="6"/>
                    </a:lnTo>
                    <a:lnTo>
                      <a:pt x="213" y="5"/>
                    </a:lnTo>
                    <a:lnTo>
                      <a:pt x="216" y="4"/>
                    </a:lnTo>
                    <a:lnTo>
                      <a:pt x="218" y="3"/>
                    </a:lnTo>
                    <a:lnTo>
                      <a:pt x="219" y="3"/>
                    </a:lnTo>
                    <a:lnTo>
                      <a:pt x="220" y="2"/>
                    </a:lnTo>
                    <a:lnTo>
                      <a:pt x="221" y="2"/>
                    </a:lnTo>
                    <a:lnTo>
                      <a:pt x="222" y="2"/>
                    </a:lnTo>
                    <a:lnTo>
                      <a:pt x="223" y="1"/>
                    </a:lnTo>
                    <a:lnTo>
                      <a:pt x="224" y="1"/>
                    </a:lnTo>
                    <a:lnTo>
                      <a:pt x="225" y="0"/>
                    </a:lnTo>
                    <a:lnTo>
                      <a:pt x="226" y="0"/>
                    </a:lnTo>
                    <a:lnTo>
                      <a:pt x="226" y="7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72" name="Freeform 294"/>
              <p:cNvSpPr>
                <a:spLocks/>
              </p:cNvSpPr>
              <p:nvPr/>
            </p:nvSpPr>
            <p:spPr bwMode="auto">
              <a:xfrm>
                <a:off x="3952" y="1840"/>
                <a:ext cx="48" cy="16"/>
              </a:xfrm>
              <a:custGeom>
                <a:avLst/>
                <a:gdLst>
                  <a:gd name="T0" fmla="*/ 25 w 48"/>
                  <a:gd name="T1" fmla="*/ 0 h 16"/>
                  <a:gd name="T2" fmla="*/ 48 w 48"/>
                  <a:gd name="T3" fmla="*/ 11 h 16"/>
                  <a:gd name="T4" fmla="*/ 12 w 48"/>
                  <a:gd name="T5" fmla="*/ 16 h 16"/>
                  <a:gd name="T6" fmla="*/ 0 w 48"/>
                  <a:gd name="T7" fmla="*/ 2 h 16"/>
                  <a:gd name="T8" fmla="*/ 25 w 4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6">
                    <a:moveTo>
                      <a:pt x="25" y="0"/>
                    </a:moveTo>
                    <a:lnTo>
                      <a:pt x="48" y="11"/>
                    </a:lnTo>
                    <a:lnTo>
                      <a:pt x="12" y="16"/>
                    </a:lnTo>
                    <a:lnTo>
                      <a:pt x="0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73" name="Freeform 295"/>
              <p:cNvSpPr>
                <a:spLocks/>
              </p:cNvSpPr>
              <p:nvPr/>
            </p:nvSpPr>
            <p:spPr bwMode="auto">
              <a:xfrm>
                <a:off x="3956" y="1842"/>
                <a:ext cx="38" cy="12"/>
              </a:xfrm>
              <a:custGeom>
                <a:avLst/>
                <a:gdLst>
                  <a:gd name="T0" fmla="*/ 21 w 38"/>
                  <a:gd name="T1" fmla="*/ 0 h 12"/>
                  <a:gd name="T2" fmla="*/ 38 w 38"/>
                  <a:gd name="T3" fmla="*/ 9 h 12"/>
                  <a:gd name="T4" fmla="*/ 10 w 38"/>
                  <a:gd name="T5" fmla="*/ 12 h 12"/>
                  <a:gd name="T6" fmla="*/ 0 w 38"/>
                  <a:gd name="T7" fmla="*/ 1 h 12"/>
                  <a:gd name="T8" fmla="*/ 21 w 38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2">
                    <a:moveTo>
                      <a:pt x="21" y="0"/>
                    </a:moveTo>
                    <a:lnTo>
                      <a:pt x="38" y="9"/>
                    </a:lnTo>
                    <a:lnTo>
                      <a:pt x="10" y="12"/>
                    </a:lnTo>
                    <a:lnTo>
                      <a:pt x="0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74" name="Freeform 296"/>
              <p:cNvSpPr>
                <a:spLocks/>
              </p:cNvSpPr>
              <p:nvPr/>
            </p:nvSpPr>
            <p:spPr bwMode="auto">
              <a:xfrm>
                <a:off x="3935" y="1756"/>
                <a:ext cx="8" cy="13"/>
              </a:xfrm>
              <a:custGeom>
                <a:avLst/>
                <a:gdLst>
                  <a:gd name="T0" fmla="*/ 2 w 8"/>
                  <a:gd name="T1" fmla="*/ 13 h 13"/>
                  <a:gd name="T2" fmla="*/ 1 w 8"/>
                  <a:gd name="T3" fmla="*/ 12 h 13"/>
                  <a:gd name="T4" fmla="*/ 0 w 8"/>
                  <a:gd name="T5" fmla="*/ 10 h 13"/>
                  <a:gd name="T6" fmla="*/ 1 w 8"/>
                  <a:gd name="T7" fmla="*/ 8 h 13"/>
                  <a:gd name="T8" fmla="*/ 1 w 8"/>
                  <a:gd name="T9" fmla="*/ 5 h 13"/>
                  <a:gd name="T10" fmla="*/ 2 w 8"/>
                  <a:gd name="T11" fmla="*/ 4 h 13"/>
                  <a:gd name="T12" fmla="*/ 3 w 8"/>
                  <a:gd name="T13" fmla="*/ 3 h 13"/>
                  <a:gd name="T14" fmla="*/ 3 w 8"/>
                  <a:gd name="T15" fmla="*/ 2 h 13"/>
                  <a:gd name="T16" fmla="*/ 4 w 8"/>
                  <a:gd name="T17" fmla="*/ 1 h 13"/>
                  <a:gd name="T18" fmla="*/ 5 w 8"/>
                  <a:gd name="T19" fmla="*/ 0 h 13"/>
                  <a:gd name="T20" fmla="*/ 6 w 8"/>
                  <a:gd name="T21" fmla="*/ 0 h 13"/>
                  <a:gd name="T22" fmla="*/ 6 w 8"/>
                  <a:gd name="T23" fmla="*/ 0 h 13"/>
                  <a:gd name="T24" fmla="*/ 7 w 8"/>
                  <a:gd name="T25" fmla="*/ 0 h 13"/>
                  <a:gd name="T26" fmla="*/ 8 w 8"/>
                  <a:gd name="T27" fmla="*/ 1 h 13"/>
                  <a:gd name="T28" fmla="*/ 8 w 8"/>
                  <a:gd name="T29" fmla="*/ 3 h 13"/>
                  <a:gd name="T30" fmla="*/ 8 w 8"/>
                  <a:gd name="T31" fmla="*/ 5 h 13"/>
                  <a:gd name="T32" fmla="*/ 8 w 8"/>
                  <a:gd name="T33" fmla="*/ 8 h 13"/>
                  <a:gd name="T34" fmla="*/ 7 w 8"/>
                  <a:gd name="T35" fmla="*/ 9 h 13"/>
                  <a:gd name="T36" fmla="*/ 6 w 8"/>
                  <a:gd name="T37" fmla="*/ 10 h 13"/>
                  <a:gd name="T38" fmla="*/ 5 w 8"/>
                  <a:gd name="T39" fmla="*/ 11 h 13"/>
                  <a:gd name="T40" fmla="*/ 5 w 8"/>
                  <a:gd name="T41" fmla="*/ 12 h 13"/>
                  <a:gd name="T42" fmla="*/ 4 w 8"/>
                  <a:gd name="T43" fmla="*/ 13 h 13"/>
                  <a:gd name="T44" fmla="*/ 3 w 8"/>
                  <a:gd name="T45" fmla="*/ 13 h 13"/>
                  <a:gd name="T46" fmla="*/ 3 w 8"/>
                  <a:gd name="T47" fmla="*/ 13 h 13"/>
                  <a:gd name="T48" fmla="*/ 2 w 8"/>
                  <a:gd name="T4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3">
                    <a:moveTo>
                      <a:pt x="2" y="13"/>
                    </a:moveTo>
                    <a:lnTo>
                      <a:pt x="1" y="12"/>
                    </a:lnTo>
                    <a:lnTo>
                      <a:pt x="0" y="10"/>
                    </a:lnTo>
                    <a:lnTo>
                      <a:pt x="1" y="8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6" y="10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75" name="Freeform 297"/>
              <p:cNvSpPr>
                <a:spLocks/>
              </p:cNvSpPr>
              <p:nvPr/>
            </p:nvSpPr>
            <p:spPr bwMode="auto">
              <a:xfrm>
                <a:off x="3941" y="1786"/>
                <a:ext cx="25" cy="22"/>
              </a:xfrm>
              <a:custGeom>
                <a:avLst/>
                <a:gdLst>
                  <a:gd name="T0" fmla="*/ 0 w 25"/>
                  <a:gd name="T1" fmla="*/ 21 h 22"/>
                  <a:gd name="T2" fmla="*/ 0 w 25"/>
                  <a:gd name="T3" fmla="*/ 0 h 22"/>
                  <a:gd name="T4" fmla="*/ 25 w 25"/>
                  <a:gd name="T5" fmla="*/ 5 h 22"/>
                  <a:gd name="T6" fmla="*/ 25 w 25"/>
                  <a:gd name="T7" fmla="*/ 22 h 22"/>
                  <a:gd name="T8" fmla="*/ 0 w 25"/>
                  <a:gd name="T9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2">
                    <a:moveTo>
                      <a:pt x="0" y="21"/>
                    </a:moveTo>
                    <a:lnTo>
                      <a:pt x="0" y="0"/>
                    </a:lnTo>
                    <a:lnTo>
                      <a:pt x="25" y="5"/>
                    </a:lnTo>
                    <a:lnTo>
                      <a:pt x="25" y="2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76" name="Rectangle 298"/>
              <p:cNvSpPr>
                <a:spLocks noChangeArrowheads="1"/>
              </p:cNvSpPr>
              <p:nvPr/>
            </p:nvSpPr>
            <p:spPr bwMode="auto">
              <a:xfrm>
                <a:off x="3944" y="1790"/>
                <a:ext cx="19" cy="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77" name="Freeform 299"/>
              <p:cNvSpPr>
                <a:spLocks/>
              </p:cNvSpPr>
              <p:nvPr/>
            </p:nvSpPr>
            <p:spPr bwMode="auto">
              <a:xfrm>
                <a:off x="3931" y="1753"/>
                <a:ext cx="50" cy="44"/>
              </a:xfrm>
              <a:custGeom>
                <a:avLst/>
                <a:gdLst>
                  <a:gd name="T0" fmla="*/ 8 w 50"/>
                  <a:gd name="T1" fmla="*/ 12 h 44"/>
                  <a:gd name="T2" fmla="*/ 8 w 50"/>
                  <a:gd name="T3" fmla="*/ 12 h 44"/>
                  <a:gd name="T4" fmla="*/ 9 w 50"/>
                  <a:gd name="T5" fmla="*/ 10 h 44"/>
                  <a:gd name="T6" fmla="*/ 11 w 50"/>
                  <a:gd name="T7" fmla="*/ 8 h 44"/>
                  <a:gd name="T8" fmla="*/ 13 w 50"/>
                  <a:gd name="T9" fmla="*/ 5 h 44"/>
                  <a:gd name="T10" fmla="*/ 16 w 50"/>
                  <a:gd name="T11" fmla="*/ 3 h 44"/>
                  <a:gd name="T12" fmla="*/ 18 w 50"/>
                  <a:gd name="T13" fmla="*/ 2 h 44"/>
                  <a:gd name="T14" fmla="*/ 21 w 50"/>
                  <a:gd name="T15" fmla="*/ 1 h 44"/>
                  <a:gd name="T16" fmla="*/ 25 w 50"/>
                  <a:gd name="T17" fmla="*/ 0 h 44"/>
                  <a:gd name="T18" fmla="*/ 28 w 50"/>
                  <a:gd name="T19" fmla="*/ 0 h 44"/>
                  <a:gd name="T20" fmla="*/ 32 w 50"/>
                  <a:gd name="T21" fmla="*/ 0 h 44"/>
                  <a:gd name="T22" fmla="*/ 36 w 50"/>
                  <a:gd name="T23" fmla="*/ 2 h 44"/>
                  <a:gd name="T24" fmla="*/ 40 w 50"/>
                  <a:gd name="T25" fmla="*/ 4 h 44"/>
                  <a:gd name="T26" fmla="*/ 43 w 50"/>
                  <a:gd name="T27" fmla="*/ 6 h 44"/>
                  <a:gd name="T28" fmla="*/ 46 w 50"/>
                  <a:gd name="T29" fmla="*/ 9 h 44"/>
                  <a:gd name="T30" fmla="*/ 48 w 50"/>
                  <a:gd name="T31" fmla="*/ 13 h 44"/>
                  <a:gd name="T32" fmla="*/ 49 w 50"/>
                  <a:gd name="T33" fmla="*/ 17 h 44"/>
                  <a:gd name="T34" fmla="*/ 50 w 50"/>
                  <a:gd name="T35" fmla="*/ 22 h 44"/>
                  <a:gd name="T36" fmla="*/ 49 w 50"/>
                  <a:gd name="T37" fmla="*/ 26 h 44"/>
                  <a:gd name="T38" fmla="*/ 48 w 50"/>
                  <a:gd name="T39" fmla="*/ 30 h 44"/>
                  <a:gd name="T40" fmla="*/ 46 w 50"/>
                  <a:gd name="T41" fmla="*/ 34 h 44"/>
                  <a:gd name="T42" fmla="*/ 43 w 50"/>
                  <a:gd name="T43" fmla="*/ 37 h 44"/>
                  <a:gd name="T44" fmla="*/ 40 w 50"/>
                  <a:gd name="T45" fmla="*/ 40 h 44"/>
                  <a:gd name="T46" fmla="*/ 37 w 50"/>
                  <a:gd name="T47" fmla="*/ 42 h 44"/>
                  <a:gd name="T48" fmla="*/ 33 w 50"/>
                  <a:gd name="T49" fmla="*/ 44 h 44"/>
                  <a:gd name="T50" fmla="*/ 28 w 50"/>
                  <a:gd name="T51" fmla="*/ 44 h 44"/>
                  <a:gd name="T52" fmla="*/ 24 w 50"/>
                  <a:gd name="T53" fmla="*/ 44 h 44"/>
                  <a:gd name="T54" fmla="*/ 21 w 50"/>
                  <a:gd name="T55" fmla="*/ 43 h 44"/>
                  <a:gd name="T56" fmla="*/ 18 w 50"/>
                  <a:gd name="T57" fmla="*/ 42 h 44"/>
                  <a:gd name="T58" fmla="*/ 16 w 50"/>
                  <a:gd name="T59" fmla="*/ 41 h 44"/>
                  <a:gd name="T60" fmla="*/ 13 w 50"/>
                  <a:gd name="T61" fmla="*/ 39 h 44"/>
                  <a:gd name="T62" fmla="*/ 11 w 50"/>
                  <a:gd name="T63" fmla="*/ 37 h 44"/>
                  <a:gd name="T64" fmla="*/ 9 w 50"/>
                  <a:gd name="T65" fmla="*/ 34 h 44"/>
                  <a:gd name="T66" fmla="*/ 8 w 50"/>
                  <a:gd name="T67" fmla="*/ 32 h 44"/>
                  <a:gd name="T68" fmla="*/ 7 w 50"/>
                  <a:gd name="T69" fmla="*/ 30 h 44"/>
                  <a:gd name="T70" fmla="*/ 7 w 50"/>
                  <a:gd name="T71" fmla="*/ 30 h 44"/>
                  <a:gd name="T72" fmla="*/ 5 w 50"/>
                  <a:gd name="T73" fmla="*/ 30 h 44"/>
                  <a:gd name="T74" fmla="*/ 3 w 50"/>
                  <a:gd name="T75" fmla="*/ 28 h 44"/>
                  <a:gd name="T76" fmla="*/ 1 w 50"/>
                  <a:gd name="T77" fmla="*/ 26 h 44"/>
                  <a:gd name="T78" fmla="*/ 0 w 50"/>
                  <a:gd name="T79" fmla="*/ 22 h 44"/>
                  <a:gd name="T80" fmla="*/ 0 w 50"/>
                  <a:gd name="T81" fmla="*/ 18 h 44"/>
                  <a:gd name="T82" fmla="*/ 2 w 50"/>
                  <a:gd name="T83" fmla="*/ 15 h 44"/>
                  <a:gd name="T84" fmla="*/ 4 w 50"/>
                  <a:gd name="T85" fmla="*/ 13 h 44"/>
                  <a:gd name="T86" fmla="*/ 7 w 50"/>
                  <a:gd name="T87" fmla="*/ 1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" h="44">
                    <a:moveTo>
                      <a:pt x="8" y="12"/>
                    </a:move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6" y="3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32" y="0"/>
                    </a:lnTo>
                    <a:lnTo>
                      <a:pt x="34" y="1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0" y="4"/>
                    </a:lnTo>
                    <a:lnTo>
                      <a:pt x="42" y="5"/>
                    </a:lnTo>
                    <a:lnTo>
                      <a:pt x="43" y="6"/>
                    </a:lnTo>
                    <a:lnTo>
                      <a:pt x="45" y="8"/>
                    </a:lnTo>
                    <a:lnTo>
                      <a:pt x="46" y="9"/>
                    </a:lnTo>
                    <a:lnTo>
                      <a:pt x="47" y="11"/>
                    </a:lnTo>
                    <a:lnTo>
                      <a:pt x="48" y="13"/>
                    </a:lnTo>
                    <a:lnTo>
                      <a:pt x="49" y="15"/>
                    </a:lnTo>
                    <a:lnTo>
                      <a:pt x="49" y="17"/>
                    </a:lnTo>
                    <a:lnTo>
                      <a:pt x="50" y="19"/>
                    </a:lnTo>
                    <a:lnTo>
                      <a:pt x="50" y="22"/>
                    </a:lnTo>
                    <a:lnTo>
                      <a:pt x="50" y="24"/>
                    </a:lnTo>
                    <a:lnTo>
                      <a:pt x="49" y="26"/>
                    </a:lnTo>
                    <a:lnTo>
                      <a:pt x="49" y="28"/>
                    </a:lnTo>
                    <a:lnTo>
                      <a:pt x="48" y="30"/>
                    </a:lnTo>
                    <a:lnTo>
                      <a:pt x="47" y="32"/>
                    </a:lnTo>
                    <a:lnTo>
                      <a:pt x="46" y="34"/>
                    </a:lnTo>
                    <a:lnTo>
                      <a:pt x="45" y="36"/>
                    </a:lnTo>
                    <a:lnTo>
                      <a:pt x="43" y="37"/>
                    </a:lnTo>
                    <a:lnTo>
                      <a:pt x="42" y="39"/>
                    </a:lnTo>
                    <a:lnTo>
                      <a:pt x="40" y="40"/>
                    </a:lnTo>
                    <a:lnTo>
                      <a:pt x="38" y="41"/>
                    </a:lnTo>
                    <a:lnTo>
                      <a:pt x="37" y="42"/>
                    </a:lnTo>
                    <a:lnTo>
                      <a:pt x="35" y="43"/>
                    </a:lnTo>
                    <a:lnTo>
                      <a:pt x="33" y="44"/>
                    </a:lnTo>
                    <a:lnTo>
                      <a:pt x="30" y="44"/>
                    </a:lnTo>
                    <a:lnTo>
                      <a:pt x="28" y="44"/>
                    </a:lnTo>
                    <a:lnTo>
                      <a:pt x="26" y="44"/>
                    </a:lnTo>
                    <a:lnTo>
                      <a:pt x="24" y="44"/>
                    </a:lnTo>
                    <a:lnTo>
                      <a:pt x="23" y="44"/>
                    </a:lnTo>
                    <a:lnTo>
                      <a:pt x="21" y="43"/>
                    </a:lnTo>
                    <a:lnTo>
                      <a:pt x="20" y="43"/>
                    </a:lnTo>
                    <a:lnTo>
                      <a:pt x="18" y="42"/>
                    </a:lnTo>
                    <a:lnTo>
                      <a:pt x="17" y="41"/>
                    </a:lnTo>
                    <a:lnTo>
                      <a:pt x="16" y="41"/>
                    </a:lnTo>
                    <a:lnTo>
                      <a:pt x="14" y="40"/>
                    </a:lnTo>
                    <a:lnTo>
                      <a:pt x="13" y="39"/>
                    </a:lnTo>
                    <a:lnTo>
                      <a:pt x="12" y="38"/>
                    </a:lnTo>
                    <a:lnTo>
                      <a:pt x="11" y="37"/>
                    </a:lnTo>
                    <a:lnTo>
                      <a:pt x="10" y="35"/>
                    </a:lnTo>
                    <a:lnTo>
                      <a:pt x="9" y="34"/>
                    </a:lnTo>
                    <a:lnTo>
                      <a:pt x="8" y="33"/>
                    </a:lnTo>
                    <a:lnTo>
                      <a:pt x="8" y="32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5" y="30"/>
                    </a:lnTo>
                    <a:lnTo>
                      <a:pt x="4" y="29"/>
                    </a:lnTo>
                    <a:lnTo>
                      <a:pt x="3" y="28"/>
                    </a:lnTo>
                    <a:lnTo>
                      <a:pt x="2" y="27"/>
                    </a:lnTo>
                    <a:lnTo>
                      <a:pt x="1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7"/>
                    </a:lnTo>
                    <a:lnTo>
                      <a:pt x="2" y="15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78" name="Freeform 300"/>
              <p:cNvSpPr>
                <a:spLocks/>
              </p:cNvSpPr>
              <p:nvPr/>
            </p:nvSpPr>
            <p:spPr bwMode="auto">
              <a:xfrm>
                <a:off x="3934" y="1756"/>
                <a:ext cx="43" cy="38"/>
              </a:xfrm>
              <a:custGeom>
                <a:avLst/>
                <a:gdLst>
                  <a:gd name="T0" fmla="*/ 5 w 43"/>
                  <a:gd name="T1" fmla="*/ 13 h 38"/>
                  <a:gd name="T2" fmla="*/ 6 w 43"/>
                  <a:gd name="T3" fmla="*/ 14 h 38"/>
                  <a:gd name="T4" fmla="*/ 7 w 43"/>
                  <a:gd name="T5" fmla="*/ 13 h 38"/>
                  <a:gd name="T6" fmla="*/ 9 w 43"/>
                  <a:gd name="T7" fmla="*/ 10 h 38"/>
                  <a:gd name="T8" fmla="*/ 11 w 43"/>
                  <a:gd name="T9" fmla="*/ 7 h 38"/>
                  <a:gd name="T10" fmla="*/ 13 w 43"/>
                  <a:gd name="T11" fmla="*/ 5 h 38"/>
                  <a:gd name="T12" fmla="*/ 15 w 43"/>
                  <a:gd name="T13" fmla="*/ 3 h 38"/>
                  <a:gd name="T14" fmla="*/ 18 w 43"/>
                  <a:gd name="T15" fmla="*/ 2 h 38"/>
                  <a:gd name="T16" fmla="*/ 21 w 43"/>
                  <a:gd name="T17" fmla="*/ 1 h 38"/>
                  <a:gd name="T18" fmla="*/ 25 w 43"/>
                  <a:gd name="T19" fmla="*/ 0 h 38"/>
                  <a:gd name="T20" fmla="*/ 30 w 43"/>
                  <a:gd name="T21" fmla="*/ 1 h 38"/>
                  <a:gd name="T22" fmla="*/ 37 w 43"/>
                  <a:gd name="T23" fmla="*/ 5 h 38"/>
                  <a:gd name="T24" fmla="*/ 41 w 43"/>
                  <a:gd name="T25" fmla="*/ 10 h 38"/>
                  <a:gd name="T26" fmla="*/ 43 w 43"/>
                  <a:gd name="T27" fmla="*/ 17 h 38"/>
                  <a:gd name="T28" fmla="*/ 43 w 43"/>
                  <a:gd name="T29" fmla="*/ 23 h 38"/>
                  <a:gd name="T30" fmla="*/ 42 w 43"/>
                  <a:gd name="T31" fmla="*/ 26 h 38"/>
                  <a:gd name="T32" fmla="*/ 40 w 43"/>
                  <a:gd name="T33" fmla="*/ 29 h 38"/>
                  <a:gd name="T34" fmla="*/ 38 w 43"/>
                  <a:gd name="T35" fmla="*/ 32 h 38"/>
                  <a:gd name="T36" fmla="*/ 35 w 43"/>
                  <a:gd name="T37" fmla="*/ 34 h 38"/>
                  <a:gd name="T38" fmla="*/ 32 w 43"/>
                  <a:gd name="T39" fmla="*/ 36 h 38"/>
                  <a:gd name="T40" fmla="*/ 29 w 43"/>
                  <a:gd name="T41" fmla="*/ 37 h 38"/>
                  <a:gd name="T42" fmla="*/ 25 w 43"/>
                  <a:gd name="T43" fmla="*/ 38 h 38"/>
                  <a:gd name="T44" fmla="*/ 20 w 43"/>
                  <a:gd name="T45" fmla="*/ 37 h 38"/>
                  <a:gd name="T46" fmla="*/ 15 w 43"/>
                  <a:gd name="T47" fmla="*/ 35 h 38"/>
                  <a:gd name="T48" fmla="*/ 10 w 43"/>
                  <a:gd name="T49" fmla="*/ 31 h 38"/>
                  <a:gd name="T50" fmla="*/ 7 w 43"/>
                  <a:gd name="T51" fmla="*/ 25 h 38"/>
                  <a:gd name="T52" fmla="*/ 6 w 43"/>
                  <a:gd name="T53" fmla="*/ 23 h 38"/>
                  <a:gd name="T54" fmla="*/ 4 w 43"/>
                  <a:gd name="T55" fmla="*/ 24 h 38"/>
                  <a:gd name="T56" fmla="*/ 3 w 43"/>
                  <a:gd name="T57" fmla="*/ 23 h 38"/>
                  <a:gd name="T58" fmla="*/ 1 w 43"/>
                  <a:gd name="T59" fmla="*/ 23 h 38"/>
                  <a:gd name="T60" fmla="*/ 0 w 43"/>
                  <a:gd name="T61" fmla="*/ 21 h 38"/>
                  <a:gd name="T62" fmla="*/ 0 w 43"/>
                  <a:gd name="T63" fmla="*/ 19 h 38"/>
                  <a:gd name="T64" fmla="*/ 0 w 43"/>
                  <a:gd name="T65" fmla="*/ 17 h 38"/>
                  <a:gd name="T66" fmla="*/ 1 w 43"/>
                  <a:gd name="T67" fmla="*/ 15 h 38"/>
                  <a:gd name="T68" fmla="*/ 2 w 43"/>
                  <a:gd name="T69" fmla="*/ 14 h 38"/>
                  <a:gd name="T70" fmla="*/ 4 w 43"/>
                  <a:gd name="T71" fmla="*/ 1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3" h="38">
                    <a:moveTo>
                      <a:pt x="4" y="13"/>
                    </a:moveTo>
                    <a:lnTo>
                      <a:pt x="5" y="13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3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30" y="1"/>
                    </a:lnTo>
                    <a:lnTo>
                      <a:pt x="33" y="3"/>
                    </a:lnTo>
                    <a:lnTo>
                      <a:pt x="37" y="5"/>
                    </a:lnTo>
                    <a:lnTo>
                      <a:pt x="39" y="7"/>
                    </a:lnTo>
                    <a:lnTo>
                      <a:pt x="41" y="10"/>
                    </a:lnTo>
                    <a:lnTo>
                      <a:pt x="42" y="13"/>
                    </a:lnTo>
                    <a:lnTo>
                      <a:pt x="43" y="17"/>
                    </a:lnTo>
                    <a:lnTo>
                      <a:pt x="43" y="21"/>
                    </a:lnTo>
                    <a:lnTo>
                      <a:pt x="43" y="23"/>
                    </a:lnTo>
                    <a:lnTo>
                      <a:pt x="43" y="24"/>
                    </a:lnTo>
                    <a:lnTo>
                      <a:pt x="42" y="26"/>
                    </a:lnTo>
                    <a:lnTo>
                      <a:pt x="41" y="28"/>
                    </a:lnTo>
                    <a:lnTo>
                      <a:pt x="40" y="29"/>
                    </a:lnTo>
                    <a:lnTo>
                      <a:pt x="39" y="31"/>
                    </a:lnTo>
                    <a:lnTo>
                      <a:pt x="38" y="32"/>
                    </a:lnTo>
                    <a:lnTo>
                      <a:pt x="37" y="33"/>
                    </a:lnTo>
                    <a:lnTo>
                      <a:pt x="35" y="34"/>
                    </a:lnTo>
                    <a:lnTo>
                      <a:pt x="34" y="35"/>
                    </a:lnTo>
                    <a:lnTo>
                      <a:pt x="32" y="36"/>
                    </a:lnTo>
                    <a:lnTo>
                      <a:pt x="31" y="37"/>
                    </a:lnTo>
                    <a:lnTo>
                      <a:pt x="29" y="37"/>
                    </a:lnTo>
                    <a:lnTo>
                      <a:pt x="27" y="38"/>
                    </a:lnTo>
                    <a:lnTo>
                      <a:pt x="25" y="38"/>
                    </a:lnTo>
                    <a:lnTo>
                      <a:pt x="23" y="38"/>
                    </a:lnTo>
                    <a:lnTo>
                      <a:pt x="20" y="37"/>
                    </a:lnTo>
                    <a:lnTo>
                      <a:pt x="17" y="36"/>
                    </a:lnTo>
                    <a:lnTo>
                      <a:pt x="15" y="35"/>
                    </a:lnTo>
                    <a:lnTo>
                      <a:pt x="12" y="33"/>
                    </a:lnTo>
                    <a:lnTo>
                      <a:pt x="10" y="31"/>
                    </a:lnTo>
                    <a:lnTo>
                      <a:pt x="9" y="28"/>
                    </a:lnTo>
                    <a:lnTo>
                      <a:pt x="7" y="25"/>
                    </a:lnTo>
                    <a:lnTo>
                      <a:pt x="6" y="22"/>
                    </a:lnTo>
                    <a:lnTo>
                      <a:pt x="6" y="23"/>
                    </a:lnTo>
                    <a:lnTo>
                      <a:pt x="5" y="23"/>
                    </a:lnTo>
                    <a:lnTo>
                      <a:pt x="4" y="24"/>
                    </a:lnTo>
                    <a:lnTo>
                      <a:pt x="3" y="24"/>
                    </a:lnTo>
                    <a:lnTo>
                      <a:pt x="3" y="23"/>
                    </a:lnTo>
                    <a:lnTo>
                      <a:pt x="2" y="23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79" name="Freeform 301"/>
              <p:cNvSpPr>
                <a:spLocks/>
              </p:cNvSpPr>
              <p:nvPr/>
            </p:nvSpPr>
            <p:spPr bwMode="auto">
              <a:xfrm>
                <a:off x="3949" y="1782"/>
                <a:ext cx="18" cy="7"/>
              </a:xfrm>
              <a:custGeom>
                <a:avLst/>
                <a:gdLst>
                  <a:gd name="T0" fmla="*/ 18 w 18"/>
                  <a:gd name="T1" fmla="*/ 1 h 7"/>
                  <a:gd name="T2" fmla="*/ 17 w 18"/>
                  <a:gd name="T3" fmla="*/ 2 h 7"/>
                  <a:gd name="T4" fmla="*/ 17 w 18"/>
                  <a:gd name="T5" fmla="*/ 2 h 7"/>
                  <a:gd name="T6" fmla="*/ 17 w 18"/>
                  <a:gd name="T7" fmla="*/ 3 h 7"/>
                  <a:gd name="T8" fmla="*/ 17 w 18"/>
                  <a:gd name="T9" fmla="*/ 4 h 7"/>
                  <a:gd name="T10" fmla="*/ 16 w 18"/>
                  <a:gd name="T11" fmla="*/ 4 h 7"/>
                  <a:gd name="T12" fmla="*/ 16 w 18"/>
                  <a:gd name="T13" fmla="*/ 5 h 7"/>
                  <a:gd name="T14" fmla="*/ 15 w 18"/>
                  <a:gd name="T15" fmla="*/ 5 h 7"/>
                  <a:gd name="T16" fmla="*/ 14 w 18"/>
                  <a:gd name="T17" fmla="*/ 6 h 7"/>
                  <a:gd name="T18" fmla="*/ 13 w 18"/>
                  <a:gd name="T19" fmla="*/ 6 h 7"/>
                  <a:gd name="T20" fmla="*/ 12 w 18"/>
                  <a:gd name="T21" fmla="*/ 7 h 7"/>
                  <a:gd name="T22" fmla="*/ 11 w 18"/>
                  <a:gd name="T23" fmla="*/ 7 h 7"/>
                  <a:gd name="T24" fmla="*/ 10 w 18"/>
                  <a:gd name="T25" fmla="*/ 7 h 7"/>
                  <a:gd name="T26" fmla="*/ 8 w 18"/>
                  <a:gd name="T27" fmla="*/ 7 h 7"/>
                  <a:gd name="T28" fmla="*/ 8 w 18"/>
                  <a:gd name="T29" fmla="*/ 6 h 7"/>
                  <a:gd name="T30" fmla="*/ 7 w 18"/>
                  <a:gd name="T31" fmla="*/ 6 h 7"/>
                  <a:gd name="T32" fmla="*/ 7 w 18"/>
                  <a:gd name="T33" fmla="*/ 6 h 7"/>
                  <a:gd name="T34" fmla="*/ 0 w 18"/>
                  <a:gd name="T35" fmla="*/ 0 h 7"/>
                  <a:gd name="T36" fmla="*/ 18 w 18"/>
                  <a:gd name="T3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7">
                    <a:moveTo>
                      <a:pt x="18" y="1"/>
                    </a:moveTo>
                    <a:lnTo>
                      <a:pt x="17" y="2"/>
                    </a:lnTo>
                    <a:lnTo>
                      <a:pt x="17" y="2"/>
                    </a:lnTo>
                    <a:lnTo>
                      <a:pt x="17" y="3"/>
                    </a:lnTo>
                    <a:lnTo>
                      <a:pt x="17" y="4"/>
                    </a:lnTo>
                    <a:lnTo>
                      <a:pt x="16" y="4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4" y="6"/>
                    </a:lnTo>
                    <a:lnTo>
                      <a:pt x="13" y="6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10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0" y="0"/>
                    </a:lnTo>
                    <a:lnTo>
                      <a:pt x="1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80" name="Freeform 302"/>
              <p:cNvSpPr>
                <a:spLocks/>
              </p:cNvSpPr>
              <p:nvPr/>
            </p:nvSpPr>
            <p:spPr bwMode="auto">
              <a:xfrm>
                <a:off x="3954" y="1784"/>
                <a:ext cx="10" cy="2"/>
              </a:xfrm>
              <a:custGeom>
                <a:avLst/>
                <a:gdLst>
                  <a:gd name="T0" fmla="*/ 10 w 10"/>
                  <a:gd name="T1" fmla="*/ 0 h 2"/>
                  <a:gd name="T2" fmla="*/ 9 w 10"/>
                  <a:gd name="T3" fmla="*/ 2 h 2"/>
                  <a:gd name="T4" fmla="*/ 2 w 10"/>
                  <a:gd name="T5" fmla="*/ 2 h 2"/>
                  <a:gd name="T6" fmla="*/ 0 w 10"/>
                  <a:gd name="T7" fmla="*/ 0 h 2"/>
                  <a:gd name="T8" fmla="*/ 10 w 10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10" y="0"/>
                    </a:moveTo>
                    <a:lnTo>
                      <a:pt x="9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81" name="Freeform 303"/>
              <p:cNvSpPr>
                <a:spLocks/>
              </p:cNvSpPr>
              <p:nvPr/>
            </p:nvSpPr>
            <p:spPr bwMode="auto">
              <a:xfrm>
                <a:off x="3939" y="1747"/>
                <a:ext cx="40" cy="13"/>
              </a:xfrm>
              <a:custGeom>
                <a:avLst/>
                <a:gdLst>
                  <a:gd name="T0" fmla="*/ 5 w 40"/>
                  <a:gd name="T1" fmla="*/ 3 h 13"/>
                  <a:gd name="T2" fmla="*/ 6 w 40"/>
                  <a:gd name="T3" fmla="*/ 3 h 13"/>
                  <a:gd name="T4" fmla="*/ 7 w 40"/>
                  <a:gd name="T5" fmla="*/ 3 h 13"/>
                  <a:gd name="T6" fmla="*/ 8 w 40"/>
                  <a:gd name="T7" fmla="*/ 3 h 13"/>
                  <a:gd name="T8" fmla="*/ 9 w 40"/>
                  <a:gd name="T9" fmla="*/ 2 h 13"/>
                  <a:gd name="T10" fmla="*/ 10 w 40"/>
                  <a:gd name="T11" fmla="*/ 2 h 13"/>
                  <a:gd name="T12" fmla="*/ 12 w 40"/>
                  <a:gd name="T13" fmla="*/ 1 h 13"/>
                  <a:gd name="T14" fmla="*/ 14 w 40"/>
                  <a:gd name="T15" fmla="*/ 1 h 13"/>
                  <a:gd name="T16" fmla="*/ 15 w 40"/>
                  <a:gd name="T17" fmla="*/ 1 h 13"/>
                  <a:gd name="T18" fmla="*/ 16 w 40"/>
                  <a:gd name="T19" fmla="*/ 1 h 13"/>
                  <a:gd name="T20" fmla="*/ 17 w 40"/>
                  <a:gd name="T21" fmla="*/ 1 h 13"/>
                  <a:gd name="T22" fmla="*/ 18 w 40"/>
                  <a:gd name="T23" fmla="*/ 0 h 13"/>
                  <a:gd name="T24" fmla="*/ 20 w 40"/>
                  <a:gd name="T25" fmla="*/ 0 h 13"/>
                  <a:gd name="T26" fmla="*/ 21 w 40"/>
                  <a:gd name="T27" fmla="*/ 0 h 13"/>
                  <a:gd name="T28" fmla="*/ 23 w 40"/>
                  <a:gd name="T29" fmla="*/ 0 h 13"/>
                  <a:gd name="T30" fmla="*/ 25 w 40"/>
                  <a:gd name="T31" fmla="*/ 1 h 13"/>
                  <a:gd name="T32" fmla="*/ 27 w 40"/>
                  <a:gd name="T33" fmla="*/ 2 h 13"/>
                  <a:gd name="T34" fmla="*/ 28 w 40"/>
                  <a:gd name="T35" fmla="*/ 3 h 13"/>
                  <a:gd name="T36" fmla="*/ 30 w 40"/>
                  <a:gd name="T37" fmla="*/ 3 h 13"/>
                  <a:gd name="T38" fmla="*/ 31 w 40"/>
                  <a:gd name="T39" fmla="*/ 3 h 13"/>
                  <a:gd name="T40" fmla="*/ 34 w 40"/>
                  <a:gd name="T41" fmla="*/ 4 h 13"/>
                  <a:gd name="T42" fmla="*/ 37 w 40"/>
                  <a:gd name="T43" fmla="*/ 5 h 13"/>
                  <a:gd name="T44" fmla="*/ 39 w 40"/>
                  <a:gd name="T45" fmla="*/ 6 h 13"/>
                  <a:gd name="T46" fmla="*/ 40 w 40"/>
                  <a:gd name="T47" fmla="*/ 8 h 13"/>
                  <a:gd name="T48" fmla="*/ 40 w 40"/>
                  <a:gd name="T49" fmla="*/ 10 h 13"/>
                  <a:gd name="T50" fmla="*/ 38 w 40"/>
                  <a:gd name="T51" fmla="*/ 11 h 13"/>
                  <a:gd name="T52" fmla="*/ 36 w 40"/>
                  <a:gd name="T53" fmla="*/ 13 h 13"/>
                  <a:gd name="T54" fmla="*/ 33 w 40"/>
                  <a:gd name="T55" fmla="*/ 13 h 13"/>
                  <a:gd name="T56" fmla="*/ 30 w 40"/>
                  <a:gd name="T57" fmla="*/ 13 h 13"/>
                  <a:gd name="T58" fmla="*/ 29 w 40"/>
                  <a:gd name="T59" fmla="*/ 13 h 13"/>
                  <a:gd name="T60" fmla="*/ 27 w 40"/>
                  <a:gd name="T61" fmla="*/ 12 h 13"/>
                  <a:gd name="T62" fmla="*/ 26 w 40"/>
                  <a:gd name="T63" fmla="*/ 12 h 13"/>
                  <a:gd name="T64" fmla="*/ 25 w 40"/>
                  <a:gd name="T65" fmla="*/ 11 h 13"/>
                  <a:gd name="T66" fmla="*/ 24 w 40"/>
                  <a:gd name="T67" fmla="*/ 12 h 13"/>
                  <a:gd name="T68" fmla="*/ 23 w 40"/>
                  <a:gd name="T69" fmla="*/ 12 h 13"/>
                  <a:gd name="T70" fmla="*/ 21 w 40"/>
                  <a:gd name="T71" fmla="*/ 12 h 13"/>
                  <a:gd name="T72" fmla="*/ 20 w 40"/>
                  <a:gd name="T73" fmla="*/ 12 h 13"/>
                  <a:gd name="T74" fmla="*/ 18 w 40"/>
                  <a:gd name="T75" fmla="*/ 11 h 13"/>
                  <a:gd name="T76" fmla="*/ 17 w 40"/>
                  <a:gd name="T77" fmla="*/ 11 h 13"/>
                  <a:gd name="T78" fmla="*/ 16 w 40"/>
                  <a:gd name="T79" fmla="*/ 10 h 13"/>
                  <a:gd name="T80" fmla="*/ 15 w 40"/>
                  <a:gd name="T81" fmla="*/ 10 h 13"/>
                  <a:gd name="T82" fmla="*/ 14 w 40"/>
                  <a:gd name="T83" fmla="*/ 10 h 13"/>
                  <a:gd name="T84" fmla="*/ 13 w 40"/>
                  <a:gd name="T85" fmla="*/ 10 h 13"/>
                  <a:gd name="T86" fmla="*/ 11 w 40"/>
                  <a:gd name="T87" fmla="*/ 9 h 13"/>
                  <a:gd name="T88" fmla="*/ 10 w 40"/>
                  <a:gd name="T89" fmla="*/ 10 h 13"/>
                  <a:gd name="T90" fmla="*/ 9 w 40"/>
                  <a:gd name="T91" fmla="*/ 11 h 13"/>
                  <a:gd name="T92" fmla="*/ 6 w 40"/>
                  <a:gd name="T93" fmla="*/ 12 h 13"/>
                  <a:gd name="T94" fmla="*/ 4 w 40"/>
                  <a:gd name="T95" fmla="*/ 12 h 13"/>
                  <a:gd name="T96" fmla="*/ 2 w 40"/>
                  <a:gd name="T97" fmla="*/ 12 h 13"/>
                  <a:gd name="T98" fmla="*/ 1 w 40"/>
                  <a:gd name="T99" fmla="*/ 11 h 13"/>
                  <a:gd name="T100" fmla="*/ 0 w 40"/>
                  <a:gd name="T101" fmla="*/ 9 h 13"/>
                  <a:gd name="T102" fmla="*/ 0 w 40"/>
                  <a:gd name="T103" fmla="*/ 7 h 13"/>
                  <a:gd name="T104" fmla="*/ 1 w 40"/>
                  <a:gd name="T105" fmla="*/ 6 h 13"/>
                  <a:gd name="T106" fmla="*/ 3 w 40"/>
                  <a:gd name="T107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0" h="13">
                    <a:moveTo>
                      <a:pt x="4" y="4"/>
                    </a:move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8" y="3"/>
                    </a:lnTo>
                    <a:lnTo>
                      <a:pt x="29" y="4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4" y="4"/>
                    </a:lnTo>
                    <a:lnTo>
                      <a:pt x="35" y="4"/>
                    </a:lnTo>
                    <a:lnTo>
                      <a:pt x="37" y="5"/>
                    </a:lnTo>
                    <a:lnTo>
                      <a:pt x="38" y="5"/>
                    </a:lnTo>
                    <a:lnTo>
                      <a:pt x="39" y="6"/>
                    </a:lnTo>
                    <a:lnTo>
                      <a:pt x="40" y="7"/>
                    </a:lnTo>
                    <a:lnTo>
                      <a:pt x="40" y="8"/>
                    </a:lnTo>
                    <a:lnTo>
                      <a:pt x="40" y="9"/>
                    </a:lnTo>
                    <a:lnTo>
                      <a:pt x="40" y="10"/>
                    </a:lnTo>
                    <a:lnTo>
                      <a:pt x="39" y="11"/>
                    </a:lnTo>
                    <a:lnTo>
                      <a:pt x="38" y="11"/>
                    </a:lnTo>
                    <a:lnTo>
                      <a:pt x="37" y="12"/>
                    </a:lnTo>
                    <a:lnTo>
                      <a:pt x="36" y="13"/>
                    </a:lnTo>
                    <a:lnTo>
                      <a:pt x="35" y="13"/>
                    </a:lnTo>
                    <a:lnTo>
                      <a:pt x="33" y="13"/>
                    </a:lnTo>
                    <a:lnTo>
                      <a:pt x="31" y="13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29" y="13"/>
                    </a:lnTo>
                    <a:lnTo>
                      <a:pt x="28" y="12"/>
                    </a:lnTo>
                    <a:lnTo>
                      <a:pt x="27" y="12"/>
                    </a:lnTo>
                    <a:lnTo>
                      <a:pt x="27" y="12"/>
                    </a:lnTo>
                    <a:lnTo>
                      <a:pt x="26" y="12"/>
                    </a:lnTo>
                    <a:lnTo>
                      <a:pt x="26" y="11"/>
                    </a:lnTo>
                    <a:lnTo>
                      <a:pt x="25" y="11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20" y="12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7" y="11"/>
                    </a:lnTo>
                    <a:lnTo>
                      <a:pt x="16" y="11"/>
                    </a:lnTo>
                    <a:lnTo>
                      <a:pt x="16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12" y="10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0" y="10"/>
                    </a:lnTo>
                    <a:lnTo>
                      <a:pt x="9" y="10"/>
                    </a:lnTo>
                    <a:lnTo>
                      <a:pt x="9" y="11"/>
                    </a:lnTo>
                    <a:lnTo>
                      <a:pt x="8" y="11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82" name="Freeform 304"/>
              <p:cNvSpPr>
                <a:spLocks/>
              </p:cNvSpPr>
              <p:nvPr/>
            </p:nvSpPr>
            <p:spPr bwMode="auto">
              <a:xfrm>
                <a:off x="3976" y="1841"/>
                <a:ext cx="52" cy="15"/>
              </a:xfrm>
              <a:custGeom>
                <a:avLst/>
                <a:gdLst>
                  <a:gd name="T0" fmla="*/ 23 w 52"/>
                  <a:gd name="T1" fmla="*/ 0 h 15"/>
                  <a:gd name="T2" fmla="*/ 52 w 52"/>
                  <a:gd name="T3" fmla="*/ 10 h 15"/>
                  <a:gd name="T4" fmla="*/ 16 w 52"/>
                  <a:gd name="T5" fmla="*/ 15 h 15"/>
                  <a:gd name="T6" fmla="*/ 0 w 52"/>
                  <a:gd name="T7" fmla="*/ 3 h 15"/>
                  <a:gd name="T8" fmla="*/ 23 w 52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15">
                    <a:moveTo>
                      <a:pt x="23" y="0"/>
                    </a:moveTo>
                    <a:lnTo>
                      <a:pt x="52" y="10"/>
                    </a:lnTo>
                    <a:lnTo>
                      <a:pt x="16" y="15"/>
                    </a:lnTo>
                    <a:lnTo>
                      <a:pt x="0" y="3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83" name="Freeform 305"/>
              <p:cNvSpPr>
                <a:spLocks/>
              </p:cNvSpPr>
              <p:nvPr/>
            </p:nvSpPr>
            <p:spPr bwMode="auto">
              <a:xfrm>
                <a:off x="3980" y="1843"/>
                <a:ext cx="41" cy="11"/>
              </a:xfrm>
              <a:custGeom>
                <a:avLst/>
                <a:gdLst>
                  <a:gd name="T0" fmla="*/ 19 w 41"/>
                  <a:gd name="T1" fmla="*/ 0 h 11"/>
                  <a:gd name="T2" fmla="*/ 41 w 41"/>
                  <a:gd name="T3" fmla="*/ 7 h 11"/>
                  <a:gd name="T4" fmla="*/ 13 w 41"/>
                  <a:gd name="T5" fmla="*/ 11 h 11"/>
                  <a:gd name="T6" fmla="*/ 0 w 41"/>
                  <a:gd name="T7" fmla="*/ 2 h 11"/>
                  <a:gd name="T8" fmla="*/ 19 w 41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1">
                    <a:moveTo>
                      <a:pt x="19" y="0"/>
                    </a:moveTo>
                    <a:lnTo>
                      <a:pt x="41" y="7"/>
                    </a:lnTo>
                    <a:lnTo>
                      <a:pt x="13" y="11"/>
                    </a:lnTo>
                    <a:lnTo>
                      <a:pt x="0" y="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84" name="Freeform 306"/>
              <p:cNvSpPr>
                <a:spLocks/>
              </p:cNvSpPr>
              <p:nvPr/>
            </p:nvSpPr>
            <p:spPr bwMode="auto">
              <a:xfrm>
                <a:off x="3918" y="1798"/>
                <a:ext cx="85" cy="51"/>
              </a:xfrm>
              <a:custGeom>
                <a:avLst/>
                <a:gdLst>
                  <a:gd name="T0" fmla="*/ 6 w 85"/>
                  <a:gd name="T1" fmla="*/ 8 h 51"/>
                  <a:gd name="T2" fmla="*/ 8 w 85"/>
                  <a:gd name="T3" fmla="*/ 5 h 51"/>
                  <a:gd name="T4" fmla="*/ 11 w 85"/>
                  <a:gd name="T5" fmla="*/ 3 h 51"/>
                  <a:gd name="T6" fmla="*/ 14 w 85"/>
                  <a:gd name="T7" fmla="*/ 2 h 51"/>
                  <a:gd name="T8" fmla="*/ 15 w 85"/>
                  <a:gd name="T9" fmla="*/ 1 h 51"/>
                  <a:gd name="T10" fmla="*/ 17 w 85"/>
                  <a:gd name="T11" fmla="*/ 1 h 51"/>
                  <a:gd name="T12" fmla="*/ 20 w 85"/>
                  <a:gd name="T13" fmla="*/ 1 h 51"/>
                  <a:gd name="T14" fmla="*/ 22 w 85"/>
                  <a:gd name="T15" fmla="*/ 0 h 51"/>
                  <a:gd name="T16" fmla="*/ 23 w 85"/>
                  <a:gd name="T17" fmla="*/ 0 h 51"/>
                  <a:gd name="T18" fmla="*/ 25 w 85"/>
                  <a:gd name="T19" fmla="*/ 0 h 51"/>
                  <a:gd name="T20" fmla="*/ 28 w 85"/>
                  <a:gd name="T21" fmla="*/ 0 h 51"/>
                  <a:gd name="T22" fmla="*/ 32 w 85"/>
                  <a:gd name="T23" fmla="*/ 0 h 51"/>
                  <a:gd name="T24" fmla="*/ 37 w 85"/>
                  <a:gd name="T25" fmla="*/ 0 h 51"/>
                  <a:gd name="T26" fmla="*/ 41 w 85"/>
                  <a:gd name="T27" fmla="*/ 0 h 51"/>
                  <a:gd name="T28" fmla="*/ 44 w 85"/>
                  <a:gd name="T29" fmla="*/ 0 h 51"/>
                  <a:gd name="T30" fmla="*/ 46 w 85"/>
                  <a:gd name="T31" fmla="*/ 0 h 51"/>
                  <a:gd name="T32" fmla="*/ 47 w 85"/>
                  <a:gd name="T33" fmla="*/ 0 h 51"/>
                  <a:gd name="T34" fmla="*/ 49 w 85"/>
                  <a:gd name="T35" fmla="*/ 0 h 51"/>
                  <a:gd name="T36" fmla="*/ 52 w 85"/>
                  <a:gd name="T37" fmla="*/ 1 h 51"/>
                  <a:gd name="T38" fmla="*/ 55 w 85"/>
                  <a:gd name="T39" fmla="*/ 2 h 51"/>
                  <a:gd name="T40" fmla="*/ 57 w 85"/>
                  <a:gd name="T41" fmla="*/ 3 h 51"/>
                  <a:gd name="T42" fmla="*/ 59 w 85"/>
                  <a:gd name="T43" fmla="*/ 4 h 51"/>
                  <a:gd name="T44" fmla="*/ 61 w 85"/>
                  <a:gd name="T45" fmla="*/ 6 h 51"/>
                  <a:gd name="T46" fmla="*/ 62 w 85"/>
                  <a:gd name="T47" fmla="*/ 7 h 51"/>
                  <a:gd name="T48" fmla="*/ 63 w 85"/>
                  <a:gd name="T49" fmla="*/ 9 h 51"/>
                  <a:gd name="T50" fmla="*/ 68 w 85"/>
                  <a:gd name="T51" fmla="*/ 16 h 51"/>
                  <a:gd name="T52" fmla="*/ 72 w 85"/>
                  <a:gd name="T53" fmla="*/ 24 h 51"/>
                  <a:gd name="T54" fmla="*/ 76 w 85"/>
                  <a:gd name="T55" fmla="*/ 32 h 51"/>
                  <a:gd name="T56" fmla="*/ 85 w 85"/>
                  <a:gd name="T57" fmla="*/ 46 h 51"/>
                  <a:gd name="T58" fmla="*/ 74 w 85"/>
                  <a:gd name="T59" fmla="*/ 47 h 51"/>
                  <a:gd name="T60" fmla="*/ 74 w 85"/>
                  <a:gd name="T61" fmla="*/ 49 h 51"/>
                  <a:gd name="T62" fmla="*/ 72 w 85"/>
                  <a:gd name="T63" fmla="*/ 51 h 51"/>
                  <a:gd name="T64" fmla="*/ 71 w 85"/>
                  <a:gd name="T65" fmla="*/ 51 h 51"/>
                  <a:gd name="T66" fmla="*/ 70 w 85"/>
                  <a:gd name="T67" fmla="*/ 50 h 51"/>
                  <a:gd name="T68" fmla="*/ 69 w 85"/>
                  <a:gd name="T69" fmla="*/ 47 h 51"/>
                  <a:gd name="T70" fmla="*/ 68 w 85"/>
                  <a:gd name="T71" fmla="*/ 39 h 51"/>
                  <a:gd name="T72" fmla="*/ 66 w 85"/>
                  <a:gd name="T73" fmla="*/ 39 h 51"/>
                  <a:gd name="T74" fmla="*/ 65 w 85"/>
                  <a:gd name="T75" fmla="*/ 35 h 51"/>
                  <a:gd name="T76" fmla="*/ 62 w 85"/>
                  <a:gd name="T77" fmla="*/ 30 h 51"/>
                  <a:gd name="T78" fmla="*/ 56 w 85"/>
                  <a:gd name="T79" fmla="*/ 24 h 51"/>
                  <a:gd name="T80" fmla="*/ 55 w 85"/>
                  <a:gd name="T81" fmla="*/ 39 h 51"/>
                  <a:gd name="T82" fmla="*/ 14 w 85"/>
                  <a:gd name="T83" fmla="*/ 23 h 51"/>
                  <a:gd name="T84" fmla="*/ 12 w 85"/>
                  <a:gd name="T85" fmla="*/ 28 h 51"/>
                  <a:gd name="T86" fmla="*/ 12 w 85"/>
                  <a:gd name="T87" fmla="*/ 42 h 51"/>
                  <a:gd name="T88" fmla="*/ 0 w 85"/>
                  <a:gd name="T89" fmla="*/ 43 h 51"/>
                  <a:gd name="T90" fmla="*/ 0 w 85"/>
                  <a:gd name="T91" fmla="*/ 37 h 51"/>
                  <a:gd name="T92" fmla="*/ 0 w 85"/>
                  <a:gd name="T93" fmla="*/ 27 h 51"/>
                  <a:gd name="T94" fmla="*/ 3 w 85"/>
                  <a:gd name="T95" fmla="*/ 1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5" h="51">
                    <a:moveTo>
                      <a:pt x="5" y="9"/>
                    </a:moveTo>
                    <a:lnTo>
                      <a:pt x="6" y="8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10" y="4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4" y="2"/>
                    </a:lnTo>
                    <a:lnTo>
                      <a:pt x="15" y="2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4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3"/>
                    </a:lnTo>
                    <a:lnTo>
                      <a:pt x="58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6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3" y="9"/>
                    </a:lnTo>
                    <a:lnTo>
                      <a:pt x="65" y="12"/>
                    </a:lnTo>
                    <a:lnTo>
                      <a:pt x="68" y="16"/>
                    </a:lnTo>
                    <a:lnTo>
                      <a:pt x="70" y="20"/>
                    </a:lnTo>
                    <a:lnTo>
                      <a:pt x="72" y="24"/>
                    </a:lnTo>
                    <a:lnTo>
                      <a:pt x="74" y="28"/>
                    </a:lnTo>
                    <a:lnTo>
                      <a:pt x="76" y="32"/>
                    </a:lnTo>
                    <a:lnTo>
                      <a:pt x="77" y="36"/>
                    </a:lnTo>
                    <a:lnTo>
                      <a:pt x="85" y="46"/>
                    </a:lnTo>
                    <a:lnTo>
                      <a:pt x="78" y="51"/>
                    </a:lnTo>
                    <a:lnTo>
                      <a:pt x="74" y="47"/>
                    </a:lnTo>
                    <a:lnTo>
                      <a:pt x="74" y="48"/>
                    </a:lnTo>
                    <a:lnTo>
                      <a:pt x="74" y="49"/>
                    </a:lnTo>
                    <a:lnTo>
                      <a:pt x="73" y="50"/>
                    </a:lnTo>
                    <a:lnTo>
                      <a:pt x="72" y="51"/>
                    </a:lnTo>
                    <a:lnTo>
                      <a:pt x="72" y="51"/>
                    </a:lnTo>
                    <a:lnTo>
                      <a:pt x="71" y="51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70" y="50"/>
                    </a:lnTo>
                    <a:lnTo>
                      <a:pt x="69" y="47"/>
                    </a:lnTo>
                    <a:lnTo>
                      <a:pt x="69" y="43"/>
                    </a:lnTo>
                    <a:lnTo>
                      <a:pt x="68" y="39"/>
                    </a:lnTo>
                    <a:lnTo>
                      <a:pt x="67" y="40"/>
                    </a:lnTo>
                    <a:lnTo>
                      <a:pt x="66" y="39"/>
                    </a:lnTo>
                    <a:lnTo>
                      <a:pt x="66" y="38"/>
                    </a:lnTo>
                    <a:lnTo>
                      <a:pt x="65" y="35"/>
                    </a:lnTo>
                    <a:lnTo>
                      <a:pt x="63" y="33"/>
                    </a:lnTo>
                    <a:lnTo>
                      <a:pt x="62" y="30"/>
                    </a:lnTo>
                    <a:lnTo>
                      <a:pt x="59" y="27"/>
                    </a:lnTo>
                    <a:lnTo>
                      <a:pt x="56" y="24"/>
                    </a:lnTo>
                    <a:lnTo>
                      <a:pt x="53" y="21"/>
                    </a:lnTo>
                    <a:lnTo>
                      <a:pt x="55" y="39"/>
                    </a:lnTo>
                    <a:lnTo>
                      <a:pt x="14" y="42"/>
                    </a:lnTo>
                    <a:lnTo>
                      <a:pt x="14" y="23"/>
                    </a:lnTo>
                    <a:lnTo>
                      <a:pt x="13" y="24"/>
                    </a:lnTo>
                    <a:lnTo>
                      <a:pt x="12" y="28"/>
                    </a:lnTo>
                    <a:lnTo>
                      <a:pt x="12" y="34"/>
                    </a:lnTo>
                    <a:lnTo>
                      <a:pt x="12" y="42"/>
                    </a:lnTo>
                    <a:lnTo>
                      <a:pt x="1" y="44"/>
                    </a:lnTo>
                    <a:lnTo>
                      <a:pt x="0" y="43"/>
                    </a:lnTo>
                    <a:lnTo>
                      <a:pt x="0" y="41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0" y="27"/>
                    </a:lnTo>
                    <a:lnTo>
                      <a:pt x="1" y="21"/>
                    </a:lnTo>
                    <a:lnTo>
                      <a:pt x="3" y="15"/>
                    </a:ln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85" name="Freeform 307"/>
              <p:cNvSpPr>
                <a:spLocks/>
              </p:cNvSpPr>
              <p:nvPr/>
            </p:nvSpPr>
            <p:spPr bwMode="auto">
              <a:xfrm>
                <a:off x="3988" y="1835"/>
                <a:ext cx="12" cy="12"/>
              </a:xfrm>
              <a:custGeom>
                <a:avLst/>
                <a:gdLst>
                  <a:gd name="T0" fmla="*/ 0 w 12"/>
                  <a:gd name="T1" fmla="*/ 2 h 12"/>
                  <a:gd name="T2" fmla="*/ 0 w 12"/>
                  <a:gd name="T3" fmla="*/ 4 h 12"/>
                  <a:gd name="T4" fmla="*/ 1 w 12"/>
                  <a:gd name="T5" fmla="*/ 8 h 12"/>
                  <a:gd name="T6" fmla="*/ 1 w 12"/>
                  <a:gd name="T7" fmla="*/ 11 h 12"/>
                  <a:gd name="T8" fmla="*/ 2 w 12"/>
                  <a:gd name="T9" fmla="*/ 12 h 12"/>
                  <a:gd name="T10" fmla="*/ 2 w 12"/>
                  <a:gd name="T11" fmla="*/ 11 h 12"/>
                  <a:gd name="T12" fmla="*/ 3 w 12"/>
                  <a:gd name="T13" fmla="*/ 9 h 12"/>
                  <a:gd name="T14" fmla="*/ 3 w 12"/>
                  <a:gd name="T15" fmla="*/ 8 h 12"/>
                  <a:gd name="T16" fmla="*/ 3 w 12"/>
                  <a:gd name="T17" fmla="*/ 7 h 12"/>
                  <a:gd name="T18" fmla="*/ 9 w 12"/>
                  <a:gd name="T19" fmla="*/ 11 h 12"/>
                  <a:gd name="T20" fmla="*/ 12 w 12"/>
                  <a:gd name="T21" fmla="*/ 8 h 12"/>
                  <a:gd name="T22" fmla="*/ 6 w 12"/>
                  <a:gd name="T23" fmla="*/ 0 h 12"/>
                  <a:gd name="T24" fmla="*/ 0 w 12"/>
                  <a:gd name="T25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2">
                    <a:moveTo>
                      <a:pt x="0" y="2"/>
                    </a:moveTo>
                    <a:lnTo>
                      <a:pt x="0" y="4"/>
                    </a:lnTo>
                    <a:lnTo>
                      <a:pt x="1" y="8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9" y="11"/>
                    </a:lnTo>
                    <a:lnTo>
                      <a:pt x="12" y="8"/>
                    </a:lnTo>
                    <a:lnTo>
                      <a:pt x="6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86" name="Freeform 308"/>
              <p:cNvSpPr>
                <a:spLocks/>
              </p:cNvSpPr>
              <p:nvPr/>
            </p:nvSpPr>
            <p:spPr bwMode="auto">
              <a:xfrm>
                <a:off x="3920" y="1801"/>
                <a:ext cx="73" cy="40"/>
              </a:xfrm>
              <a:custGeom>
                <a:avLst/>
                <a:gdLst>
                  <a:gd name="T0" fmla="*/ 54 w 73"/>
                  <a:gd name="T1" fmla="*/ 2 h 40"/>
                  <a:gd name="T2" fmla="*/ 52 w 73"/>
                  <a:gd name="T3" fmla="*/ 1 h 40"/>
                  <a:gd name="T4" fmla="*/ 50 w 73"/>
                  <a:gd name="T5" fmla="*/ 0 h 40"/>
                  <a:gd name="T6" fmla="*/ 48 w 73"/>
                  <a:gd name="T7" fmla="*/ 0 h 40"/>
                  <a:gd name="T8" fmla="*/ 41 w 73"/>
                  <a:gd name="T9" fmla="*/ 0 h 40"/>
                  <a:gd name="T10" fmla="*/ 23 w 73"/>
                  <a:gd name="T11" fmla="*/ 0 h 40"/>
                  <a:gd name="T12" fmla="*/ 17 w 73"/>
                  <a:gd name="T13" fmla="*/ 0 h 40"/>
                  <a:gd name="T14" fmla="*/ 13 w 73"/>
                  <a:gd name="T15" fmla="*/ 1 h 40"/>
                  <a:gd name="T16" fmla="*/ 10 w 73"/>
                  <a:gd name="T17" fmla="*/ 2 h 40"/>
                  <a:gd name="T18" fmla="*/ 7 w 73"/>
                  <a:gd name="T19" fmla="*/ 5 h 40"/>
                  <a:gd name="T20" fmla="*/ 3 w 73"/>
                  <a:gd name="T21" fmla="*/ 11 h 40"/>
                  <a:gd name="T22" fmla="*/ 0 w 73"/>
                  <a:gd name="T23" fmla="*/ 23 h 40"/>
                  <a:gd name="T24" fmla="*/ 0 w 73"/>
                  <a:gd name="T25" fmla="*/ 33 h 40"/>
                  <a:gd name="T26" fmla="*/ 1 w 73"/>
                  <a:gd name="T27" fmla="*/ 39 h 40"/>
                  <a:gd name="T28" fmla="*/ 8 w 73"/>
                  <a:gd name="T29" fmla="*/ 39 h 40"/>
                  <a:gd name="T30" fmla="*/ 8 w 73"/>
                  <a:gd name="T31" fmla="*/ 26 h 40"/>
                  <a:gd name="T32" fmla="*/ 10 w 73"/>
                  <a:gd name="T33" fmla="*/ 19 h 40"/>
                  <a:gd name="T34" fmla="*/ 12 w 73"/>
                  <a:gd name="T35" fmla="*/ 16 h 40"/>
                  <a:gd name="T36" fmla="*/ 14 w 73"/>
                  <a:gd name="T37" fmla="*/ 16 h 40"/>
                  <a:gd name="T38" fmla="*/ 15 w 73"/>
                  <a:gd name="T39" fmla="*/ 38 h 40"/>
                  <a:gd name="T40" fmla="*/ 18 w 73"/>
                  <a:gd name="T41" fmla="*/ 38 h 40"/>
                  <a:gd name="T42" fmla="*/ 24 w 73"/>
                  <a:gd name="T43" fmla="*/ 37 h 40"/>
                  <a:gd name="T44" fmla="*/ 30 w 73"/>
                  <a:gd name="T45" fmla="*/ 36 h 40"/>
                  <a:gd name="T46" fmla="*/ 36 w 73"/>
                  <a:gd name="T47" fmla="*/ 36 h 40"/>
                  <a:gd name="T48" fmla="*/ 42 w 73"/>
                  <a:gd name="T49" fmla="*/ 35 h 40"/>
                  <a:gd name="T50" fmla="*/ 47 w 73"/>
                  <a:gd name="T51" fmla="*/ 35 h 40"/>
                  <a:gd name="T52" fmla="*/ 50 w 73"/>
                  <a:gd name="T53" fmla="*/ 35 h 40"/>
                  <a:gd name="T54" fmla="*/ 49 w 73"/>
                  <a:gd name="T55" fmla="*/ 15 h 40"/>
                  <a:gd name="T56" fmla="*/ 51 w 73"/>
                  <a:gd name="T57" fmla="*/ 16 h 40"/>
                  <a:gd name="T58" fmla="*/ 55 w 73"/>
                  <a:gd name="T59" fmla="*/ 19 h 40"/>
                  <a:gd name="T60" fmla="*/ 61 w 73"/>
                  <a:gd name="T61" fmla="*/ 24 h 40"/>
                  <a:gd name="T62" fmla="*/ 65 w 73"/>
                  <a:gd name="T63" fmla="*/ 34 h 40"/>
                  <a:gd name="T64" fmla="*/ 70 w 73"/>
                  <a:gd name="T65" fmla="*/ 24 h 40"/>
                  <a:gd name="T66" fmla="*/ 63 w 73"/>
                  <a:gd name="T67" fmla="*/ 13 h 40"/>
                  <a:gd name="T68" fmla="*/ 58 w 73"/>
                  <a:gd name="T69" fmla="*/ 6 h 40"/>
                  <a:gd name="T70" fmla="*/ 55 w 73"/>
                  <a:gd name="T71" fmla="*/ 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3" h="40">
                    <a:moveTo>
                      <a:pt x="55" y="2"/>
                    </a:moveTo>
                    <a:lnTo>
                      <a:pt x="54" y="2"/>
                    </a:lnTo>
                    <a:lnTo>
                      <a:pt x="53" y="1"/>
                    </a:lnTo>
                    <a:lnTo>
                      <a:pt x="52" y="1"/>
                    </a:lnTo>
                    <a:lnTo>
                      <a:pt x="51" y="1"/>
                    </a:lnTo>
                    <a:lnTo>
                      <a:pt x="50" y="0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1" y="0"/>
                    </a:lnTo>
                    <a:lnTo>
                      <a:pt x="34" y="18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10" y="2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1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1" y="36"/>
                    </a:lnTo>
                    <a:lnTo>
                      <a:pt x="1" y="39"/>
                    </a:lnTo>
                    <a:lnTo>
                      <a:pt x="1" y="40"/>
                    </a:lnTo>
                    <a:lnTo>
                      <a:pt x="8" y="39"/>
                    </a:lnTo>
                    <a:lnTo>
                      <a:pt x="8" y="31"/>
                    </a:lnTo>
                    <a:lnTo>
                      <a:pt x="8" y="26"/>
                    </a:lnTo>
                    <a:lnTo>
                      <a:pt x="9" y="22"/>
                    </a:lnTo>
                    <a:lnTo>
                      <a:pt x="10" y="19"/>
                    </a:lnTo>
                    <a:lnTo>
                      <a:pt x="12" y="17"/>
                    </a:lnTo>
                    <a:lnTo>
                      <a:pt x="12" y="16"/>
                    </a:lnTo>
                    <a:lnTo>
                      <a:pt x="13" y="16"/>
                    </a:lnTo>
                    <a:lnTo>
                      <a:pt x="14" y="16"/>
                    </a:lnTo>
                    <a:lnTo>
                      <a:pt x="14" y="38"/>
                    </a:lnTo>
                    <a:lnTo>
                      <a:pt x="15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1" y="37"/>
                    </a:lnTo>
                    <a:lnTo>
                      <a:pt x="24" y="37"/>
                    </a:lnTo>
                    <a:lnTo>
                      <a:pt x="27" y="37"/>
                    </a:lnTo>
                    <a:lnTo>
                      <a:pt x="30" y="36"/>
                    </a:lnTo>
                    <a:lnTo>
                      <a:pt x="33" y="36"/>
                    </a:lnTo>
                    <a:lnTo>
                      <a:pt x="36" y="36"/>
                    </a:lnTo>
                    <a:lnTo>
                      <a:pt x="39" y="36"/>
                    </a:lnTo>
                    <a:lnTo>
                      <a:pt x="42" y="35"/>
                    </a:lnTo>
                    <a:lnTo>
                      <a:pt x="45" y="35"/>
                    </a:lnTo>
                    <a:lnTo>
                      <a:pt x="47" y="35"/>
                    </a:lnTo>
                    <a:lnTo>
                      <a:pt x="49" y="35"/>
                    </a:lnTo>
                    <a:lnTo>
                      <a:pt x="50" y="35"/>
                    </a:lnTo>
                    <a:lnTo>
                      <a:pt x="51" y="35"/>
                    </a:lnTo>
                    <a:lnTo>
                      <a:pt x="49" y="15"/>
                    </a:lnTo>
                    <a:lnTo>
                      <a:pt x="49" y="15"/>
                    </a:lnTo>
                    <a:lnTo>
                      <a:pt x="51" y="16"/>
                    </a:lnTo>
                    <a:lnTo>
                      <a:pt x="53" y="17"/>
                    </a:lnTo>
                    <a:lnTo>
                      <a:pt x="55" y="19"/>
                    </a:lnTo>
                    <a:lnTo>
                      <a:pt x="58" y="21"/>
                    </a:lnTo>
                    <a:lnTo>
                      <a:pt x="61" y="24"/>
                    </a:lnTo>
                    <a:lnTo>
                      <a:pt x="63" y="28"/>
                    </a:lnTo>
                    <a:lnTo>
                      <a:pt x="65" y="34"/>
                    </a:lnTo>
                    <a:lnTo>
                      <a:pt x="73" y="32"/>
                    </a:lnTo>
                    <a:lnTo>
                      <a:pt x="70" y="24"/>
                    </a:lnTo>
                    <a:lnTo>
                      <a:pt x="66" y="18"/>
                    </a:lnTo>
                    <a:lnTo>
                      <a:pt x="63" y="13"/>
                    </a:lnTo>
                    <a:lnTo>
                      <a:pt x="61" y="9"/>
                    </a:lnTo>
                    <a:lnTo>
                      <a:pt x="58" y="6"/>
                    </a:lnTo>
                    <a:lnTo>
                      <a:pt x="56" y="4"/>
                    </a:lnTo>
                    <a:lnTo>
                      <a:pt x="55" y="2"/>
                    </a:lnTo>
                    <a:lnTo>
                      <a:pt x="55" y="2"/>
                    </a:lnTo>
                    <a:close/>
                  </a:path>
                </a:pathLst>
              </a:custGeom>
              <a:solidFill>
                <a:srgbClr val="59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87" name="Freeform 309"/>
              <p:cNvSpPr>
                <a:spLocks/>
              </p:cNvSpPr>
              <p:nvPr/>
            </p:nvSpPr>
            <p:spPr bwMode="auto">
              <a:xfrm>
                <a:off x="3938" y="1799"/>
                <a:ext cx="28" cy="20"/>
              </a:xfrm>
              <a:custGeom>
                <a:avLst/>
                <a:gdLst>
                  <a:gd name="T0" fmla="*/ 3 w 28"/>
                  <a:gd name="T1" fmla="*/ 7 h 20"/>
                  <a:gd name="T2" fmla="*/ 0 w 28"/>
                  <a:gd name="T3" fmla="*/ 4 h 20"/>
                  <a:gd name="T4" fmla="*/ 3 w 28"/>
                  <a:gd name="T5" fmla="*/ 1 h 20"/>
                  <a:gd name="T6" fmla="*/ 5 w 28"/>
                  <a:gd name="T7" fmla="*/ 1 h 20"/>
                  <a:gd name="T8" fmla="*/ 2 w 28"/>
                  <a:gd name="T9" fmla="*/ 4 h 20"/>
                  <a:gd name="T10" fmla="*/ 6 w 28"/>
                  <a:gd name="T11" fmla="*/ 7 h 20"/>
                  <a:gd name="T12" fmla="*/ 5 w 28"/>
                  <a:gd name="T13" fmla="*/ 7 h 20"/>
                  <a:gd name="T14" fmla="*/ 5 w 28"/>
                  <a:gd name="T15" fmla="*/ 8 h 20"/>
                  <a:gd name="T16" fmla="*/ 4 w 28"/>
                  <a:gd name="T17" fmla="*/ 9 h 20"/>
                  <a:gd name="T18" fmla="*/ 3 w 28"/>
                  <a:gd name="T19" fmla="*/ 9 h 20"/>
                  <a:gd name="T20" fmla="*/ 16 w 28"/>
                  <a:gd name="T21" fmla="*/ 18 h 20"/>
                  <a:gd name="T22" fmla="*/ 25 w 28"/>
                  <a:gd name="T23" fmla="*/ 9 h 20"/>
                  <a:gd name="T24" fmla="*/ 23 w 28"/>
                  <a:gd name="T25" fmla="*/ 6 h 20"/>
                  <a:gd name="T26" fmla="*/ 26 w 28"/>
                  <a:gd name="T27" fmla="*/ 4 h 20"/>
                  <a:gd name="T28" fmla="*/ 24 w 28"/>
                  <a:gd name="T29" fmla="*/ 0 h 20"/>
                  <a:gd name="T30" fmla="*/ 26 w 28"/>
                  <a:gd name="T31" fmla="*/ 0 h 20"/>
                  <a:gd name="T32" fmla="*/ 28 w 28"/>
                  <a:gd name="T33" fmla="*/ 4 h 20"/>
                  <a:gd name="T34" fmla="*/ 25 w 28"/>
                  <a:gd name="T35" fmla="*/ 7 h 20"/>
                  <a:gd name="T36" fmla="*/ 28 w 28"/>
                  <a:gd name="T37" fmla="*/ 9 h 20"/>
                  <a:gd name="T38" fmla="*/ 16 w 28"/>
                  <a:gd name="T39" fmla="*/ 20 h 20"/>
                  <a:gd name="T40" fmla="*/ 1 w 28"/>
                  <a:gd name="T41" fmla="*/ 10 h 20"/>
                  <a:gd name="T42" fmla="*/ 3 w 28"/>
                  <a:gd name="T4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8" h="20">
                    <a:moveTo>
                      <a:pt x="3" y="7"/>
                    </a:moveTo>
                    <a:lnTo>
                      <a:pt x="0" y="4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2" y="4"/>
                    </a:lnTo>
                    <a:lnTo>
                      <a:pt x="6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16" y="18"/>
                    </a:lnTo>
                    <a:lnTo>
                      <a:pt x="25" y="9"/>
                    </a:lnTo>
                    <a:lnTo>
                      <a:pt x="23" y="6"/>
                    </a:lnTo>
                    <a:lnTo>
                      <a:pt x="26" y="4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8" y="9"/>
                    </a:lnTo>
                    <a:lnTo>
                      <a:pt x="16" y="20"/>
                    </a:lnTo>
                    <a:lnTo>
                      <a:pt x="1" y="10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88" name="Freeform 310"/>
              <p:cNvSpPr>
                <a:spLocks/>
              </p:cNvSpPr>
              <p:nvPr/>
            </p:nvSpPr>
            <p:spPr bwMode="auto">
              <a:xfrm>
                <a:off x="3946" y="1800"/>
                <a:ext cx="13" cy="16"/>
              </a:xfrm>
              <a:custGeom>
                <a:avLst/>
                <a:gdLst>
                  <a:gd name="T0" fmla="*/ 13 w 13"/>
                  <a:gd name="T1" fmla="*/ 0 h 16"/>
                  <a:gd name="T2" fmla="*/ 0 w 13"/>
                  <a:gd name="T3" fmla="*/ 0 h 16"/>
                  <a:gd name="T4" fmla="*/ 7 w 13"/>
                  <a:gd name="T5" fmla="*/ 16 h 16"/>
                  <a:gd name="T6" fmla="*/ 13 w 13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6">
                    <a:moveTo>
                      <a:pt x="13" y="0"/>
                    </a:moveTo>
                    <a:lnTo>
                      <a:pt x="0" y="0"/>
                    </a:lnTo>
                    <a:lnTo>
                      <a:pt x="7" y="1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89" name="Freeform 311"/>
              <p:cNvSpPr>
                <a:spLocks/>
              </p:cNvSpPr>
              <p:nvPr/>
            </p:nvSpPr>
            <p:spPr bwMode="auto">
              <a:xfrm>
                <a:off x="3949" y="1799"/>
                <a:ext cx="7" cy="18"/>
              </a:xfrm>
              <a:custGeom>
                <a:avLst/>
                <a:gdLst>
                  <a:gd name="T0" fmla="*/ 4 w 7"/>
                  <a:gd name="T1" fmla="*/ 18 h 18"/>
                  <a:gd name="T2" fmla="*/ 0 w 7"/>
                  <a:gd name="T3" fmla="*/ 10 h 18"/>
                  <a:gd name="T4" fmla="*/ 3 w 7"/>
                  <a:gd name="T5" fmla="*/ 4 h 18"/>
                  <a:gd name="T6" fmla="*/ 2 w 7"/>
                  <a:gd name="T7" fmla="*/ 3 h 18"/>
                  <a:gd name="T8" fmla="*/ 2 w 7"/>
                  <a:gd name="T9" fmla="*/ 3 h 18"/>
                  <a:gd name="T10" fmla="*/ 2 w 7"/>
                  <a:gd name="T11" fmla="*/ 3 h 18"/>
                  <a:gd name="T12" fmla="*/ 2 w 7"/>
                  <a:gd name="T13" fmla="*/ 2 h 18"/>
                  <a:gd name="T14" fmla="*/ 2 w 7"/>
                  <a:gd name="T15" fmla="*/ 1 h 18"/>
                  <a:gd name="T16" fmla="*/ 2 w 7"/>
                  <a:gd name="T17" fmla="*/ 1 h 18"/>
                  <a:gd name="T18" fmla="*/ 3 w 7"/>
                  <a:gd name="T19" fmla="*/ 0 h 18"/>
                  <a:gd name="T20" fmla="*/ 4 w 7"/>
                  <a:gd name="T21" fmla="*/ 0 h 18"/>
                  <a:gd name="T22" fmla="*/ 5 w 7"/>
                  <a:gd name="T23" fmla="*/ 0 h 18"/>
                  <a:gd name="T24" fmla="*/ 5 w 7"/>
                  <a:gd name="T25" fmla="*/ 1 h 18"/>
                  <a:gd name="T26" fmla="*/ 6 w 7"/>
                  <a:gd name="T27" fmla="*/ 1 h 18"/>
                  <a:gd name="T28" fmla="*/ 6 w 7"/>
                  <a:gd name="T29" fmla="*/ 2 h 18"/>
                  <a:gd name="T30" fmla="*/ 6 w 7"/>
                  <a:gd name="T31" fmla="*/ 3 h 18"/>
                  <a:gd name="T32" fmla="*/ 6 w 7"/>
                  <a:gd name="T33" fmla="*/ 3 h 18"/>
                  <a:gd name="T34" fmla="*/ 5 w 7"/>
                  <a:gd name="T35" fmla="*/ 4 h 18"/>
                  <a:gd name="T36" fmla="*/ 5 w 7"/>
                  <a:gd name="T37" fmla="*/ 4 h 18"/>
                  <a:gd name="T38" fmla="*/ 7 w 7"/>
                  <a:gd name="T39" fmla="*/ 10 h 18"/>
                  <a:gd name="T40" fmla="*/ 4 w 7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8">
                    <a:moveTo>
                      <a:pt x="4" y="18"/>
                    </a:moveTo>
                    <a:lnTo>
                      <a:pt x="0" y="10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10"/>
                    </a:lnTo>
                    <a:lnTo>
                      <a:pt x="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90" name="Freeform 312"/>
              <p:cNvSpPr>
                <a:spLocks/>
              </p:cNvSpPr>
              <p:nvPr/>
            </p:nvSpPr>
            <p:spPr bwMode="auto">
              <a:xfrm>
                <a:off x="3952" y="1823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3 w 4"/>
                  <a:gd name="T3" fmla="*/ 3 h 3"/>
                  <a:gd name="T4" fmla="*/ 3 w 4"/>
                  <a:gd name="T5" fmla="*/ 3 h 3"/>
                  <a:gd name="T6" fmla="*/ 4 w 4"/>
                  <a:gd name="T7" fmla="*/ 2 h 3"/>
                  <a:gd name="T8" fmla="*/ 4 w 4"/>
                  <a:gd name="T9" fmla="*/ 1 h 3"/>
                  <a:gd name="T10" fmla="*/ 4 w 4"/>
                  <a:gd name="T11" fmla="*/ 1 h 3"/>
                  <a:gd name="T12" fmla="*/ 3 w 4"/>
                  <a:gd name="T13" fmla="*/ 0 h 3"/>
                  <a:gd name="T14" fmla="*/ 3 w 4"/>
                  <a:gd name="T15" fmla="*/ 0 h 3"/>
                  <a:gd name="T16" fmla="*/ 2 w 4"/>
                  <a:gd name="T17" fmla="*/ 0 h 3"/>
                  <a:gd name="T18" fmla="*/ 1 w 4"/>
                  <a:gd name="T19" fmla="*/ 0 h 3"/>
                  <a:gd name="T20" fmla="*/ 1 w 4"/>
                  <a:gd name="T21" fmla="*/ 0 h 3"/>
                  <a:gd name="T22" fmla="*/ 0 w 4"/>
                  <a:gd name="T23" fmla="*/ 1 h 3"/>
                  <a:gd name="T24" fmla="*/ 0 w 4"/>
                  <a:gd name="T25" fmla="*/ 1 h 3"/>
                  <a:gd name="T26" fmla="*/ 0 w 4"/>
                  <a:gd name="T27" fmla="*/ 2 h 3"/>
                  <a:gd name="T28" fmla="*/ 1 w 4"/>
                  <a:gd name="T29" fmla="*/ 3 h 3"/>
                  <a:gd name="T30" fmla="*/ 1 w 4"/>
                  <a:gd name="T31" fmla="*/ 3 h 3"/>
                  <a:gd name="T32" fmla="*/ 2 w 4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91" name="Freeform 313"/>
              <p:cNvSpPr>
                <a:spLocks/>
              </p:cNvSpPr>
              <p:nvPr/>
            </p:nvSpPr>
            <p:spPr bwMode="auto">
              <a:xfrm>
                <a:off x="3952" y="1830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3 w 4"/>
                  <a:gd name="T3" fmla="*/ 3 h 3"/>
                  <a:gd name="T4" fmla="*/ 3 w 4"/>
                  <a:gd name="T5" fmla="*/ 3 h 3"/>
                  <a:gd name="T6" fmla="*/ 4 w 4"/>
                  <a:gd name="T7" fmla="*/ 2 h 3"/>
                  <a:gd name="T8" fmla="*/ 4 w 4"/>
                  <a:gd name="T9" fmla="*/ 1 h 3"/>
                  <a:gd name="T10" fmla="*/ 4 w 4"/>
                  <a:gd name="T11" fmla="*/ 1 h 3"/>
                  <a:gd name="T12" fmla="*/ 3 w 4"/>
                  <a:gd name="T13" fmla="*/ 0 h 3"/>
                  <a:gd name="T14" fmla="*/ 3 w 4"/>
                  <a:gd name="T15" fmla="*/ 0 h 3"/>
                  <a:gd name="T16" fmla="*/ 2 w 4"/>
                  <a:gd name="T17" fmla="*/ 0 h 3"/>
                  <a:gd name="T18" fmla="*/ 1 w 4"/>
                  <a:gd name="T19" fmla="*/ 0 h 3"/>
                  <a:gd name="T20" fmla="*/ 1 w 4"/>
                  <a:gd name="T21" fmla="*/ 0 h 3"/>
                  <a:gd name="T22" fmla="*/ 0 w 4"/>
                  <a:gd name="T23" fmla="*/ 1 h 3"/>
                  <a:gd name="T24" fmla="*/ 0 w 4"/>
                  <a:gd name="T25" fmla="*/ 1 h 3"/>
                  <a:gd name="T26" fmla="*/ 0 w 4"/>
                  <a:gd name="T27" fmla="*/ 2 h 3"/>
                  <a:gd name="T28" fmla="*/ 1 w 4"/>
                  <a:gd name="T29" fmla="*/ 3 h 3"/>
                  <a:gd name="T30" fmla="*/ 1 w 4"/>
                  <a:gd name="T31" fmla="*/ 3 h 3"/>
                  <a:gd name="T32" fmla="*/ 2 w 4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92" name="Freeform 314"/>
              <p:cNvSpPr>
                <a:spLocks/>
              </p:cNvSpPr>
              <p:nvPr/>
            </p:nvSpPr>
            <p:spPr bwMode="auto">
              <a:xfrm>
                <a:off x="3956" y="1764"/>
                <a:ext cx="11" cy="14"/>
              </a:xfrm>
              <a:custGeom>
                <a:avLst/>
                <a:gdLst>
                  <a:gd name="T0" fmla="*/ 8 w 11"/>
                  <a:gd name="T1" fmla="*/ 12 h 14"/>
                  <a:gd name="T2" fmla="*/ 4 w 11"/>
                  <a:gd name="T3" fmla="*/ 3 h 14"/>
                  <a:gd name="T4" fmla="*/ 4 w 11"/>
                  <a:gd name="T5" fmla="*/ 0 h 14"/>
                  <a:gd name="T6" fmla="*/ 11 w 11"/>
                  <a:gd name="T7" fmla="*/ 14 h 14"/>
                  <a:gd name="T8" fmla="*/ 0 w 11"/>
                  <a:gd name="T9" fmla="*/ 13 h 14"/>
                  <a:gd name="T10" fmla="*/ 1 w 11"/>
                  <a:gd name="T11" fmla="*/ 11 h 14"/>
                  <a:gd name="T12" fmla="*/ 8 w 11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4">
                    <a:moveTo>
                      <a:pt x="8" y="12"/>
                    </a:moveTo>
                    <a:lnTo>
                      <a:pt x="4" y="3"/>
                    </a:lnTo>
                    <a:lnTo>
                      <a:pt x="4" y="0"/>
                    </a:lnTo>
                    <a:lnTo>
                      <a:pt x="11" y="14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93" name="Freeform 315"/>
              <p:cNvSpPr>
                <a:spLocks/>
              </p:cNvSpPr>
              <p:nvPr/>
            </p:nvSpPr>
            <p:spPr bwMode="auto">
              <a:xfrm>
                <a:off x="3965" y="1764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0 w 4"/>
                  <a:gd name="T3" fmla="*/ 6 h 6"/>
                  <a:gd name="T4" fmla="*/ 0 w 4"/>
                  <a:gd name="T5" fmla="*/ 5 h 6"/>
                  <a:gd name="T6" fmla="*/ 0 w 4"/>
                  <a:gd name="T7" fmla="*/ 4 h 6"/>
                  <a:gd name="T8" fmla="*/ 0 w 4"/>
                  <a:gd name="T9" fmla="*/ 3 h 6"/>
                  <a:gd name="T10" fmla="*/ 1 w 4"/>
                  <a:gd name="T11" fmla="*/ 2 h 6"/>
                  <a:gd name="T12" fmla="*/ 1 w 4"/>
                  <a:gd name="T13" fmla="*/ 1 h 6"/>
                  <a:gd name="T14" fmla="*/ 2 w 4"/>
                  <a:gd name="T15" fmla="*/ 0 h 6"/>
                  <a:gd name="T16" fmla="*/ 3 w 4"/>
                  <a:gd name="T17" fmla="*/ 0 h 6"/>
                  <a:gd name="T18" fmla="*/ 3 w 4"/>
                  <a:gd name="T19" fmla="*/ 1 h 6"/>
                  <a:gd name="T20" fmla="*/ 4 w 4"/>
                  <a:gd name="T21" fmla="*/ 2 h 6"/>
                  <a:gd name="T22" fmla="*/ 4 w 4"/>
                  <a:gd name="T23" fmla="*/ 3 h 6"/>
                  <a:gd name="T24" fmla="*/ 3 w 4"/>
                  <a:gd name="T25" fmla="*/ 4 h 6"/>
                  <a:gd name="T26" fmla="*/ 3 w 4"/>
                  <a:gd name="T27" fmla="*/ 5 h 6"/>
                  <a:gd name="T28" fmla="*/ 2 w 4"/>
                  <a:gd name="T29" fmla="*/ 6 h 6"/>
                  <a:gd name="T30" fmla="*/ 1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0" y="6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94" name="Freeform 316"/>
              <p:cNvSpPr>
                <a:spLocks/>
              </p:cNvSpPr>
              <p:nvPr/>
            </p:nvSpPr>
            <p:spPr bwMode="auto">
              <a:xfrm>
                <a:off x="3954" y="1762"/>
                <a:ext cx="3" cy="6"/>
              </a:xfrm>
              <a:custGeom>
                <a:avLst/>
                <a:gdLst>
                  <a:gd name="T0" fmla="*/ 0 w 3"/>
                  <a:gd name="T1" fmla="*/ 6 h 6"/>
                  <a:gd name="T2" fmla="*/ 0 w 3"/>
                  <a:gd name="T3" fmla="*/ 6 h 6"/>
                  <a:gd name="T4" fmla="*/ 0 w 3"/>
                  <a:gd name="T5" fmla="*/ 5 h 6"/>
                  <a:gd name="T6" fmla="*/ 0 w 3"/>
                  <a:gd name="T7" fmla="*/ 4 h 6"/>
                  <a:gd name="T8" fmla="*/ 0 w 3"/>
                  <a:gd name="T9" fmla="*/ 3 h 6"/>
                  <a:gd name="T10" fmla="*/ 0 w 3"/>
                  <a:gd name="T11" fmla="*/ 2 h 6"/>
                  <a:gd name="T12" fmla="*/ 1 w 3"/>
                  <a:gd name="T13" fmla="*/ 1 h 6"/>
                  <a:gd name="T14" fmla="*/ 2 w 3"/>
                  <a:gd name="T15" fmla="*/ 0 h 6"/>
                  <a:gd name="T16" fmla="*/ 3 w 3"/>
                  <a:gd name="T17" fmla="*/ 0 h 6"/>
                  <a:gd name="T18" fmla="*/ 3 w 3"/>
                  <a:gd name="T19" fmla="*/ 1 h 6"/>
                  <a:gd name="T20" fmla="*/ 3 w 3"/>
                  <a:gd name="T21" fmla="*/ 2 h 6"/>
                  <a:gd name="T22" fmla="*/ 3 w 3"/>
                  <a:gd name="T23" fmla="*/ 3 h 6"/>
                  <a:gd name="T24" fmla="*/ 3 w 3"/>
                  <a:gd name="T25" fmla="*/ 4 h 6"/>
                  <a:gd name="T26" fmla="*/ 3 w 3"/>
                  <a:gd name="T27" fmla="*/ 5 h 6"/>
                  <a:gd name="T28" fmla="*/ 2 w 3"/>
                  <a:gd name="T29" fmla="*/ 6 h 6"/>
                  <a:gd name="T30" fmla="*/ 1 w 3"/>
                  <a:gd name="T31" fmla="*/ 6 h 6"/>
                  <a:gd name="T32" fmla="*/ 0 w 3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6">
                    <a:moveTo>
                      <a:pt x="0" y="6"/>
                    </a:moveTo>
                    <a:lnTo>
                      <a:pt x="0" y="6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95" name="Freeform 317"/>
              <p:cNvSpPr>
                <a:spLocks/>
              </p:cNvSpPr>
              <p:nvPr/>
            </p:nvSpPr>
            <p:spPr bwMode="auto">
              <a:xfrm>
                <a:off x="4063" y="1764"/>
                <a:ext cx="10" cy="13"/>
              </a:xfrm>
              <a:custGeom>
                <a:avLst/>
                <a:gdLst>
                  <a:gd name="T0" fmla="*/ 3 w 10"/>
                  <a:gd name="T1" fmla="*/ 11 h 13"/>
                  <a:gd name="T2" fmla="*/ 7 w 10"/>
                  <a:gd name="T3" fmla="*/ 3 h 13"/>
                  <a:gd name="T4" fmla="*/ 7 w 10"/>
                  <a:gd name="T5" fmla="*/ 0 h 13"/>
                  <a:gd name="T6" fmla="*/ 0 w 10"/>
                  <a:gd name="T7" fmla="*/ 13 h 13"/>
                  <a:gd name="T8" fmla="*/ 10 w 10"/>
                  <a:gd name="T9" fmla="*/ 13 h 13"/>
                  <a:gd name="T10" fmla="*/ 10 w 10"/>
                  <a:gd name="T11" fmla="*/ 11 h 13"/>
                  <a:gd name="T12" fmla="*/ 3 w 10"/>
                  <a:gd name="T13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3">
                    <a:moveTo>
                      <a:pt x="3" y="11"/>
                    </a:moveTo>
                    <a:lnTo>
                      <a:pt x="7" y="3"/>
                    </a:lnTo>
                    <a:lnTo>
                      <a:pt x="7" y="0"/>
                    </a:lnTo>
                    <a:lnTo>
                      <a:pt x="0" y="13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3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96" name="Freeform 318"/>
              <p:cNvSpPr>
                <a:spLocks/>
              </p:cNvSpPr>
              <p:nvPr/>
            </p:nvSpPr>
            <p:spPr bwMode="auto">
              <a:xfrm>
                <a:off x="4062" y="1763"/>
                <a:ext cx="3" cy="6"/>
              </a:xfrm>
              <a:custGeom>
                <a:avLst/>
                <a:gdLst>
                  <a:gd name="T0" fmla="*/ 1 w 3"/>
                  <a:gd name="T1" fmla="*/ 6 h 6"/>
                  <a:gd name="T2" fmla="*/ 2 w 3"/>
                  <a:gd name="T3" fmla="*/ 6 h 6"/>
                  <a:gd name="T4" fmla="*/ 2 w 3"/>
                  <a:gd name="T5" fmla="*/ 5 h 6"/>
                  <a:gd name="T6" fmla="*/ 3 w 3"/>
                  <a:gd name="T7" fmla="*/ 4 h 6"/>
                  <a:gd name="T8" fmla="*/ 3 w 3"/>
                  <a:gd name="T9" fmla="*/ 3 h 6"/>
                  <a:gd name="T10" fmla="*/ 3 w 3"/>
                  <a:gd name="T11" fmla="*/ 2 h 6"/>
                  <a:gd name="T12" fmla="*/ 3 w 3"/>
                  <a:gd name="T13" fmla="*/ 1 h 6"/>
                  <a:gd name="T14" fmla="*/ 2 w 3"/>
                  <a:gd name="T15" fmla="*/ 0 h 6"/>
                  <a:gd name="T16" fmla="*/ 2 w 3"/>
                  <a:gd name="T17" fmla="*/ 0 h 6"/>
                  <a:gd name="T18" fmla="*/ 1 w 3"/>
                  <a:gd name="T19" fmla="*/ 0 h 6"/>
                  <a:gd name="T20" fmla="*/ 0 w 3"/>
                  <a:gd name="T21" fmla="*/ 1 h 6"/>
                  <a:gd name="T22" fmla="*/ 0 w 3"/>
                  <a:gd name="T23" fmla="*/ 2 h 6"/>
                  <a:gd name="T24" fmla="*/ 0 w 3"/>
                  <a:gd name="T25" fmla="*/ 3 h 6"/>
                  <a:gd name="T26" fmla="*/ 0 w 3"/>
                  <a:gd name="T27" fmla="*/ 4 h 6"/>
                  <a:gd name="T28" fmla="*/ 0 w 3"/>
                  <a:gd name="T29" fmla="*/ 5 h 6"/>
                  <a:gd name="T30" fmla="*/ 0 w 3"/>
                  <a:gd name="T31" fmla="*/ 6 h 6"/>
                  <a:gd name="T32" fmla="*/ 1 w 3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lnTo>
                      <a:pt x="2" y="6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97" name="Freeform 319"/>
              <p:cNvSpPr>
                <a:spLocks/>
              </p:cNvSpPr>
              <p:nvPr/>
            </p:nvSpPr>
            <p:spPr bwMode="auto">
              <a:xfrm>
                <a:off x="4074" y="1763"/>
                <a:ext cx="4" cy="7"/>
              </a:xfrm>
              <a:custGeom>
                <a:avLst/>
                <a:gdLst>
                  <a:gd name="T0" fmla="*/ 2 w 4"/>
                  <a:gd name="T1" fmla="*/ 7 h 7"/>
                  <a:gd name="T2" fmla="*/ 2 w 4"/>
                  <a:gd name="T3" fmla="*/ 7 h 7"/>
                  <a:gd name="T4" fmla="*/ 3 w 4"/>
                  <a:gd name="T5" fmla="*/ 6 h 7"/>
                  <a:gd name="T6" fmla="*/ 3 w 4"/>
                  <a:gd name="T7" fmla="*/ 5 h 7"/>
                  <a:gd name="T8" fmla="*/ 4 w 4"/>
                  <a:gd name="T9" fmla="*/ 4 h 7"/>
                  <a:gd name="T10" fmla="*/ 4 w 4"/>
                  <a:gd name="T11" fmla="*/ 2 h 7"/>
                  <a:gd name="T12" fmla="*/ 4 w 4"/>
                  <a:gd name="T13" fmla="*/ 1 h 7"/>
                  <a:gd name="T14" fmla="*/ 3 w 4"/>
                  <a:gd name="T15" fmla="*/ 1 h 7"/>
                  <a:gd name="T16" fmla="*/ 2 w 4"/>
                  <a:gd name="T17" fmla="*/ 0 h 7"/>
                  <a:gd name="T18" fmla="*/ 2 w 4"/>
                  <a:gd name="T19" fmla="*/ 0 h 7"/>
                  <a:gd name="T20" fmla="*/ 1 w 4"/>
                  <a:gd name="T21" fmla="*/ 1 h 7"/>
                  <a:gd name="T22" fmla="*/ 1 w 4"/>
                  <a:gd name="T23" fmla="*/ 2 h 7"/>
                  <a:gd name="T24" fmla="*/ 0 w 4"/>
                  <a:gd name="T25" fmla="*/ 3 h 7"/>
                  <a:gd name="T26" fmla="*/ 0 w 4"/>
                  <a:gd name="T27" fmla="*/ 5 h 7"/>
                  <a:gd name="T28" fmla="*/ 0 w 4"/>
                  <a:gd name="T29" fmla="*/ 6 h 7"/>
                  <a:gd name="T30" fmla="*/ 1 w 4"/>
                  <a:gd name="T31" fmla="*/ 6 h 7"/>
                  <a:gd name="T32" fmla="*/ 2 w 4"/>
                  <a:gd name="T3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7">
                    <a:moveTo>
                      <a:pt x="2" y="7"/>
                    </a:moveTo>
                    <a:lnTo>
                      <a:pt x="2" y="7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</p:grpSp>
        <p:grpSp>
          <p:nvGrpSpPr>
            <p:cNvPr id="291" name="Group 374"/>
            <p:cNvGrpSpPr>
              <a:grpSpLocks/>
            </p:cNvGrpSpPr>
            <p:nvPr/>
          </p:nvGrpSpPr>
          <p:grpSpPr bwMode="auto">
            <a:xfrm>
              <a:off x="6665913" y="2746375"/>
              <a:ext cx="303213" cy="271463"/>
              <a:chOff x="4199" y="1730"/>
              <a:chExt cx="191" cy="171"/>
            </a:xfrm>
          </p:grpSpPr>
          <p:sp>
            <p:nvSpPr>
              <p:cNvPr id="298" name="Freeform 321"/>
              <p:cNvSpPr>
                <a:spLocks/>
              </p:cNvSpPr>
              <p:nvPr/>
            </p:nvSpPr>
            <p:spPr bwMode="auto">
              <a:xfrm>
                <a:off x="4362" y="1771"/>
                <a:ext cx="16" cy="17"/>
              </a:xfrm>
              <a:custGeom>
                <a:avLst/>
                <a:gdLst>
                  <a:gd name="T0" fmla="*/ 8 w 16"/>
                  <a:gd name="T1" fmla="*/ 17 h 17"/>
                  <a:gd name="T2" fmla="*/ 9 w 16"/>
                  <a:gd name="T3" fmla="*/ 16 h 17"/>
                  <a:gd name="T4" fmla="*/ 11 w 16"/>
                  <a:gd name="T5" fmla="*/ 16 h 17"/>
                  <a:gd name="T6" fmla="*/ 12 w 16"/>
                  <a:gd name="T7" fmla="*/ 15 h 17"/>
                  <a:gd name="T8" fmla="*/ 13 w 16"/>
                  <a:gd name="T9" fmla="*/ 14 h 17"/>
                  <a:gd name="T10" fmla="*/ 14 w 16"/>
                  <a:gd name="T11" fmla="*/ 13 h 17"/>
                  <a:gd name="T12" fmla="*/ 15 w 16"/>
                  <a:gd name="T13" fmla="*/ 11 h 17"/>
                  <a:gd name="T14" fmla="*/ 16 w 16"/>
                  <a:gd name="T15" fmla="*/ 10 h 17"/>
                  <a:gd name="T16" fmla="*/ 16 w 16"/>
                  <a:gd name="T17" fmla="*/ 8 h 17"/>
                  <a:gd name="T18" fmla="*/ 16 w 16"/>
                  <a:gd name="T19" fmla="*/ 6 h 17"/>
                  <a:gd name="T20" fmla="*/ 15 w 16"/>
                  <a:gd name="T21" fmla="*/ 5 h 17"/>
                  <a:gd name="T22" fmla="*/ 14 w 16"/>
                  <a:gd name="T23" fmla="*/ 3 h 17"/>
                  <a:gd name="T24" fmla="*/ 13 w 16"/>
                  <a:gd name="T25" fmla="*/ 2 h 17"/>
                  <a:gd name="T26" fmla="*/ 12 w 16"/>
                  <a:gd name="T27" fmla="*/ 1 h 17"/>
                  <a:gd name="T28" fmla="*/ 11 w 16"/>
                  <a:gd name="T29" fmla="*/ 0 h 17"/>
                  <a:gd name="T30" fmla="*/ 9 w 16"/>
                  <a:gd name="T31" fmla="*/ 0 h 17"/>
                  <a:gd name="T32" fmla="*/ 8 w 16"/>
                  <a:gd name="T33" fmla="*/ 0 h 17"/>
                  <a:gd name="T34" fmla="*/ 6 w 16"/>
                  <a:gd name="T35" fmla="*/ 0 h 17"/>
                  <a:gd name="T36" fmla="*/ 5 w 16"/>
                  <a:gd name="T37" fmla="*/ 0 h 17"/>
                  <a:gd name="T38" fmla="*/ 4 w 16"/>
                  <a:gd name="T39" fmla="*/ 1 h 17"/>
                  <a:gd name="T40" fmla="*/ 2 w 16"/>
                  <a:gd name="T41" fmla="*/ 2 h 17"/>
                  <a:gd name="T42" fmla="*/ 1 w 16"/>
                  <a:gd name="T43" fmla="*/ 3 h 17"/>
                  <a:gd name="T44" fmla="*/ 1 w 16"/>
                  <a:gd name="T45" fmla="*/ 5 h 17"/>
                  <a:gd name="T46" fmla="*/ 0 w 16"/>
                  <a:gd name="T47" fmla="*/ 6 h 17"/>
                  <a:gd name="T48" fmla="*/ 0 w 16"/>
                  <a:gd name="T49" fmla="*/ 8 h 17"/>
                  <a:gd name="T50" fmla="*/ 0 w 16"/>
                  <a:gd name="T51" fmla="*/ 10 h 17"/>
                  <a:gd name="T52" fmla="*/ 1 w 16"/>
                  <a:gd name="T53" fmla="*/ 11 h 17"/>
                  <a:gd name="T54" fmla="*/ 1 w 16"/>
                  <a:gd name="T55" fmla="*/ 13 h 17"/>
                  <a:gd name="T56" fmla="*/ 2 w 16"/>
                  <a:gd name="T57" fmla="*/ 14 h 17"/>
                  <a:gd name="T58" fmla="*/ 4 w 16"/>
                  <a:gd name="T59" fmla="*/ 15 h 17"/>
                  <a:gd name="T60" fmla="*/ 5 w 16"/>
                  <a:gd name="T61" fmla="*/ 16 h 17"/>
                  <a:gd name="T62" fmla="*/ 6 w 16"/>
                  <a:gd name="T63" fmla="*/ 16 h 17"/>
                  <a:gd name="T64" fmla="*/ 8 w 16"/>
                  <a:gd name="T6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lnTo>
                      <a:pt x="9" y="16"/>
                    </a:lnTo>
                    <a:lnTo>
                      <a:pt x="11" y="16"/>
                    </a:lnTo>
                    <a:lnTo>
                      <a:pt x="12" y="15"/>
                    </a:lnTo>
                    <a:lnTo>
                      <a:pt x="13" y="14"/>
                    </a:lnTo>
                    <a:lnTo>
                      <a:pt x="14" y="13"/>
                    </a:lnTo>
                    <a:lnTo>
                      <a:pt x="15" y="11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6" y="6"/>
                    </a:lnTo>
                    <a:lnTo>
                      <a:pt x="15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4" y="15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99" name="Freeform 322"/>
              <p:cNvSpPr>
                <a:spLocks/>
              </p:cNvSpPr>
              <p:nvPr/>
            </p:nvSpPr>
            <p:spPr bwMode="auto">
              <a:xfrm>
                <a:off x="4209" y="1732"/>
                <a:ext cx="86" cy="11"/>
              </a:xfrm>
              <a:custGeom>
                <a:avLst/>
                <a:gdLst>
                  <a:gd name="T0" fmla="*/ 86 w 86"/>
                  <a:gd name="T1" fmla="*/ 10 h 11"/>
                  <a:gd name="T2" fmla="*/ 43 w 86"/>
                  <a:gd name="T3" fmla="*/ 0 h 11"/>
                  <a:gd name="T4" fmla="*/ 0 w 86"/>
                  <a:gd name="T5" fmla="*/ 10 h 11"/>
                  <a:gd name="T6" fmla="*/ 0 w 86"/>
                  <a:gd name="T7" fmla="*/ 11 h 11"/>
                  <a:gd name="T8" fmla="*/ 43 w 86"/>
                  <a:gd name="T9" fmla="*/ 2 h 11"/>
                  <a:gd name="T10" fmla="*/ 86 w 86"/>
                  <a:gd name="T11" fmla="*/ 11 h 11"/>
                  <a:gd name="T12" fmla="*/ 86 w 86"/>
                  <a:gd name="T1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11">
                    <a:moveTo>
                      <a:pt x="86" y="10"/>
                    </a:moveTo>
                    <a:lnTo>
                      <a:pt x="43" y="0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43" y="2"/>
                    </a:lnTo>
                    <a:lnTo>
                      <a:pt x="86" y="11"/>
                    </a:lnTo>
                    <a:lnTo>
                      <a:pt x="8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00" name="Rectangle 323"/>
              <p:cNvSpPr>
                <a:spLocks noChangeArrowheads="1"/>
              </p:cNvSpPr>
              <p:nvPr/>
            </p:nvSpPr>
            <p:spPr bwMode="auto">
              <a:xfrm>
                <a:off x="4203" y="1748"/>
                <a:ext cx="102" cy="10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01" name="Rectangle 324"/>
              <p:cNvSpPr>
                <a:spLocks noChangeArrowheads="1"/>
              </p:cNvSpPr>
              <p:nvPr/>
            </p:nvSpPr>
            <p:spPr bwMode="auto">
              <a:xfrm>
                <a:off x="4206" y="1750"/>
                <a:ext cx="97" cy="10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02" name="Rectangle 325"/>
              <p:cNvSpPr>
                <a:spLocks noChangeArrowheads="1"/>
              </p:cNvSpPr>
              <p:nvPr/>
            </p:nvSpPr>
            <p:spPr bwMode="auto">
              <a:xfrm>
                <a:off x="4215" y="1847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03" name="Rectangle 326"/>
              <p:cNvSpPr>
                <a:spLocks noChangeArrowheads="1"/>
              </p:cNvSpPr>
              <p:nvPr/>
            </p:nvSpPr>
            <p:spPr bwMode="auto">
              <a:xfrm>
                <a:off x="4239" y="1847"/>
                <a:ext cx="13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04" name="Rectangle 327"/>
              <p:cNvSpPr>
                <a:spLocks noChangeArrowheads="1"/>
              </p:cNvSpPr>
              <p:nvPr/>
            </p:nvSpPr>
            <p:spPr bwMode="auto">
              <a:xfrm>
                <a:off x="4262" y="1847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05" name="Rectangle 328"/>
              <p:cNvSpPr>
                <a:spLocks noChangeArrowheads="1"/>
              </p:cNvSpPr>
              <p:nvPr/>
            </p:nvSpPr>
            <p:spPr bwMode="auto">
              <a:xfrm>
                <a:off x="4286" y="1847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06" name="Rectangle 329"/>
              <p:cNvSpPr>
                <a:spLocks noChangeArrowheads="1"/>
              </p:cNvSpPr>
              <p:nvPr/>
            </p:nvSpPr>
            <p:spPr bwMode="auto">
              <a:xfrm>
                <a:off x="4215" y="1841"/>
                <a:ext cx="85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07" name="Rectangle 330"/>
              <p:cNvSpPr>
                <a:spLocks noChangeArrowheads="1"/>
              </p:cNvSpPr>
              <p:nvPr/>
            </p:nvSpPr>
            <p:spPr bwMode="auto">
              <a:xfrm>
                <a:off x="4208" y="1839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08" name="Rectangle 331"/>
              <p:cNvSpPr>
                <a:spLocks noChangeArrowheads="1"/>
              </p:cNvSpPr>
              <p:nvPr/>
            </p:nvSpPr>
            <p:spPr bwMode="auto">
              <a:xfrm>
                <a:off x="4215" y="1817"/>
                <a:ext cx="8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09" name="Rectangle 332"/>
              <p:cNvSpPr>
                <a:spLocks noChangeArrowheads="1"/>
              </p:cNvSpPr>
              <p:nvPr/>
            </p:nvSpPr>
            <p:spPr bwMode="auto">
              <a:xfrm>
                <a:off x="4208" y="1815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10" name="Rectangle 333"/>
              <p:cNvSpPr>
                <a:spLocks noChangeArrowheads="1"/>
              </p:cNvSpPr>
              <p:nvPr/>
            </p:nvSpPr>
            <p:spPr bwMode="auto">
              <a:xfrm>
                <a:off x="4215" y="1792"/>
                <a:ext cx="85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11" name="Rectangle 334"/>
              <p:cNvSpPr>
                <a:spLocks noChangeArrowheads="1"/>
              </p:cNvSpPr>
              <p:nvPr/>
            </p:nvSpPr>
            <p:spPr bwMode="auto">
              <a:xfrm>
                <a:off x="4208" y="1790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12" name="Rectangle 335"/>
              <p:cNvSpPr>
                <a:spLocks noChangeArrowheads="1"/>
              </p:cNvSpPr>
              <p:nvPr/>
            </p:nvSpPr>
            <p:spPr bwMode="auto">
              <a:xfrm>
                <a:off x="4215" y="1767"/>
                <a:ext cx="85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13" name="Rectangle 336"/>
              <p:cNvSpPr>
                <a:spLocks noChangeArrowheads="1"/>
              </p:cNvSpPr>
              <p:nvPr/>
            </p:nvSpPr>
            <p:spPr bwMode="auto">
              <a:xfrm>
                <a:off x="4208" y="1765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14" name="Rectangle 337"/>
              <p:cNvSpPr>
                <a:spLocks noChangeArrowheads="1"/>
              </p:cNvSpPr>
              <p:nvPr/>
            </p:nvSpPr>
            <p:spPr bwMode="auto">
              <a:xfrm>
                <a:off x="4218" y="1780"/>
                <a:ext cx="8" cy="6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15" name="Rectangle 338"/>
              <p:cNvSpPr>
                <a:spLocks noChangeArrowheads="1"/>
              </p:cNvSpPr>
              <p:nvPr/>
            </p:nvSpPr>
            <p:spPr bwMode="auto">
              <a:xfrm>
                <a:off x="4220" y="1782"/>
                <a:ext cx="5" cy="59"/>
              </a:xfrm>
              <a:prstGeom prst="rect">
                <a:avLst/>
              </a:prstGeom>
              <a:solidFill>
                <a:srgbClr val="FF2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16" name="Rectangle 339"/>
              <p:cNvSpPr>
                <a:spLocks noChangeArrowheads="1"/>
              </p:cNvSpPr>
              <p:nvPr/>
            </p:nvSpPr>
            <p:spPr bwMode="auto">
              <a:xfrm>
                <a:off x="4242" y="1800"/>
                <a:ext cx="8" cy="4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17" name="Rectangle 340"/>
              <p:cNvSpPr>
                <a:spLocks noChangeArrowheads="1"/>
              </p:cNvSpPr>
              <p:nvPr/>
            </p:nvSpPr>
            <p:spPr bwMode="auto">
              <a:xfrm>
                <a:off x="4243" y="1802"/>
                <a:ext cx="5" cy="39"/>
              </a:xfrm>
              <a:prstGeom prst="rect">
                <a:avLst/>
              </a:prstGeom>
              <a:solidFill>
                <a:srgbClr val="B2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18" name="Rectangle 341"/>
              <p:cNvSpPr>
                <a:spLocks noChangeArrowheads="1"/>
              </p:cNvSpPr>
              <p:nvPr/>
            </p:nvSpPr>
            <p:spPr bwMode="auto">
              <a:xfrm>
                <a:off x="4265" y="1811"/>
                <a:ext cx="8" cy="3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19" name="Rectangle 342"/>
              <p:cNvSpPr>
                <a:spLocks noChangeArrowheads="1"/>
              </p:cNvSpPr>
              <p:nvPr/>
            </p:nvSpPr>
            <p:spPr bwMode="auto">
              <a:xfrm>
                <a:off x="4266" y="1813"/>
                <a:ext cx="5" cy="28"/>
              </a:xfrm>
              <a:prstGeom prst="rect">
                <a:avLst/>
              </a:prstGeom>
              <a:solidFill>
                <a:srgbClr val="FFAF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20" name="Rectangle 343"/>
              <p:cNvSpPr>
                <a:spLocks noChangeArrowheads="1"/>
              </p:cNvSpPr>
              <p:nvPr/>
            </p:nvSpPr>
            <p:spPr bwMode="auto">
              <a:xfrm>
                <a:off x="4289" y="1772"/>
                <a:ext cx="8" cy="7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21" name="Rectangle 344"/>
              <p:cNvSpPr>
                <a:spLocks noChangeArrowheads="1"/>
              </p:cNvSpPr>
              <p:nvPr/>
            </p:nvSpPr>
            <p:spPr bwMode="auto">
              <a:xfrm>
                <a:off x="4291" y="1773"/>
                <a:ext cx="4" cy="68"/>
              </a:xfrm>
              <a:prstGeom prst="rect">
                <a:avLst/>
              </a:prstGeom>
              <a:solidFill>
                <a:srgbClr val="FF6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22" name="Rectangle 345"/>
              <p:cNvSpPr>
                <a:spLocks noChangeArrowheads="1"/>
              </p:cNvSpPr>
              <p:nvPr/>
            </p:nvSpPr>
            <p:spPr bwMode="auto">
              <a:xfrm>
                <a:off x="4200" y="1855"/>
                <a:ext cx="108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23" name="Rectangle 346"/>
              <p:cNvSpPr>
                <a:spLocks noChangeArrowheads="1"/>
              </p:cNvSpPr>
              <p:nvPr/>
            </p:nvSpPr>
            <p:spPr bwMode="auto">
              <a:xfrm>
                <a:off x="4202" y="1857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24" name="Rectangle 347"/>
              <p:cNvSpPr>
                <a:spLocks noChangeArrowheads="1"/>
              </p:cNvSpPr>
              <p:nvPr/>
            </p:nvSpPr>
            <p:spPr bwMode="auto">
              <a:xfrm>
                <a:off x="4199" y="1741"/>
                <a:ext cx="109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25" name="Rectangle 348"/>
              <p:cNvSpPr>
                <a:spLocks noChangeArrowheads="1"/>
              </p:cNvSpPr>
              <p:nvPr/>
            </p:nvSpPr>
            <p:spPr bwMode="auto">
              <a:xfrm>
                <a:off x="4202" y="1743"/>
                <a:ext cx="104" cy="5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26" name="Freeform 349"/>
              <p:cNvSpPr>
                <a:spLocks/>
              </p:cNvSpPr>
              <p:nvPr/>
            </p:nvSpPr>
            <p:spPr bwMode="auto">
              <a:xfrm>
                <a:off x="4249" y="1730"/>
                <a:ext cx="7" cy="7"/>
              </a:xfrm>
              <a:custGeom>
                <a:avLst/>
                <a:gdLst>
                  <a:gd name="T0" fmla="*/ 3 w 7"/>
                  <a:gd name="T1" fmla="*/ 7 h 7"/>
                  <a:gd name="T2" fmla="*/ 4 w 7"/>
                  <a:gd name="T3" fmla="*/ 7 h 7"/>
                  <a:gd name="T4" fmla="*/ 5 w 7"/>
                  <a:gd name="T5" fmla="*/ 7 h 7"/>
                  <a:gd name="T6" fmla="*/ 5 w 7"/>
                  <a:gd name="T7" fmla="*/ 6 h 7"/>
                  <a:gd name="T8" fmla="*/ 6 w 7"/>
                  <a:gd name="T9" fmla="*/ 6 h 7"/>
                  <a:gd name="T10" fmla="*/ 6 w 7"/>
                  <a:gd name="T11" fmla="*/ 5 h 7"/>
                  <a:gd name="T12" fmla="*/ 6 w 7"/>
                  <a:gd name="T13" fmla="*/ 5 h 7"/>
                  <a:gd name="T14" fmla="*/ 7 w 7"/>
                  <a:gd name="T15" fmla="*/ 4 h 7"/>
                  <a:gd name="T16" fmla="*/ 7 w 7"/>
                  <a:gd name="T17" fmla="*/ 3 h 7"/>
                  <a:gd name="T18" fmla="*/ 7 w 7"/>
                  <a:gd name="T19" fmla="*/ 3 h 7"/>
                  <a:gd name="T20" fmla="*/ 6 w 7"/>
                  <a:gd name="T21" fmla="*/ 2 h 7"/>
                  <a:gd name="T22" fmla="*/ 6 w 7"/>
                  <a:gd name="T23" fmla="*/ 1 h 7"/>
                  <a:gd name="T24" fmla="*/ 6 w 7"/>
                  <a:gd name="T25" fmla="*/ 1 h 7"/>
                  <a:gd name="T26" fmla="*/ 5 w 7"/>
                  <a:gd name="T27" fmla="*/ 0 h 7"/>
                  <a:gd name="T28" fmla="*/ 5 w 7"/>
                  <a:gd name="T29" fmla="*/ 0 h 7"/>
                  <a:gd name="T30" fmla="*/ 4 w 7"/>
                  <a:gd name="T31" fmla="*/ 0 h 7"/>
                  <a:gd name="T32" fmla="*/ 3 w 7"/>
                  <a:gd name="T33" fmla="*/ 0 h 7"/>
                  <a:gd name="T34" fmla="*/ 2 w 7"/>
                  <a:gd name="T35" fmla="*/ 0 h 7"/>
                  <a:gd name="T36" fmla="*/ 2 w 7"/>
                  <a:gd name="T37" fmla="*/ 0 h 7"/>
                  <a:gd name="T38" fmla="*/ 1 w 7"/>
                  <a:gd name="T39" fmla="*/ 0 h 7"/>
                  <a:gd name="T40" fmla="*/ 1 w 7"/>
                  <a:gd name="T41" fmla="*/ 1 h 7"/>
                  <a:gd name="T42" fmla="*/ 0 w 7"/>
                  <a:gd name="T43" fmla="*/ 1 h 7"/>
                  <a:gd name="T44" fmla="*/ 0 w 7"/>
                  <a:gd name="T45" fmla="*/ 2 h 7"/>
                  <a:gd name="T46" fmla="*/ 0 w 7"/>
                  <a:gd name="T47" fmla="*/ 3 h 7"/>
                  <a:gd name="T48" fmla="*/ 0 w 7"/>
                  <a:gd name="T49" fmla="*/ 3 h 7"/>
                  <a:gd name="T50" fmla="*/ 0 w 7"/>
                  <a:gd name="T51" fmla="*/ 4 h 7"/>
                  <a:gd name="T52" fmla="*/ 0 w 7"/>
                  <a:gd name="T53" fmla="*/ 5 h 7"/>
                  <a:gd name="T54" fmla="*/ 0 w 7"/>
                  <a:gd name="T55" fmla="*/ 5 h 7"/>
                  <a:gd name="T56" fmla="*/ 1 w 7"/>
                  <a:gd name="T57" fmla="*/ 6 h 7"/>
                  <a:gd name="T58" fmla="*/ 1 w 7"/>
                  <a:gd name="T59" fmla="*/ 6 h 7"/>
                  <a:gd name="T60" fmla="*/ 2 w 7"/>
                  <a:gd name="T61" fmla="*/ 7 h 7"/>
                  <a:gd name="T62" fmla="*/ 2 w 7"/>
                  <a:gd name="T63" fmla="*/ 7 h 7"/>
                  <a:gd name="T64" fmla="*/ 3 w 7"/>
                  <a:gd name="T6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" h="7">
                    <a:moveTo>
                      <a:pt x="3" y="7"/>
                    </a:moveTo>
                    <a:lnTo>
                      <a:pt x="4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27" name="Freeform 350"/>
              <p:cNvSpPr>
                <a:spLocks/>
              </p:cNvSpPr>
              <p:nvPr/>
            </p:nvSpPr>
            <p:spPr bwMode="auto">
              <a:xfrm>
                <a:off x="4250" y="1731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3 w 4"/>
                  <a:gd name="T3" fmla="*/ 4 h 5"/>
                  <a:gd name="T4" fmla="*/ 4 w 4"/>
                  <a:gd name="T5" fmla="*/ 4 h 5"/>
                  <a:gd name="T6" fmla="*/ 4 w 4"/>
                  <a:gd name="T7" fmla="*/ 3 h 5"/>
                  <a:gd name="T8" fmla="*/ 4 w 4"/>
                  <a:gd name="T9" fmla="*/ 2 h 5"/>
                  <a:gd name="T10" fmla="*/ 4 w 4"/>
                  <a:gd name="T11" fmla="*/ 2 h 5"/>
                  <a:gd name="T12" fmla="*/ 4 w 4"/>
                  <a:gd name="T13" fmla="*/ 1 h 5"/>
                  <a:gd name="T14" fmla="*/ 3 w 4"/>
                  <a:gd name="T15" fmla="*/ 0 h 5"/>
                  <a:gd name="T16" fmla="*/ 2 w 4"/>
                  <a:gd name="T17" fmla="*/ 0 h 5"/>
                  <a:gd name="T18" fmla="*/ 1 w 4"/>
                  <a:gd name="T19" fmla="*/ 0 h 5"/>
                  <a:gd name="T20" fmla="*/ 0 w 4"/>
                  <a:gd name="T21" fmla="*/ 1 h 5"/>
                  <a:gd name="T22" fmla="*/ 0 w 4"/>
                  <a:gd name="T23" fmla="*/ 2 h 5"/>
                  <a:gd name="T24" fmla="*/ 0 w 4"/>
                  <a:gd name="T25" fmla="*/ 2 h 5"/>
                  <a:gd name="T26" fmla="*/ 0 w 4"/>
                  <a:gd name="T27" fmla="*/ 3 h 5"/>
                  <a:gd name="T28" fmla="*/ 0 w 4"/>
                  <a:gd name="T29" fmla="*/ 4 h 5"/>
                  <a:gd name="T30" fmla="*/ 1 w 4"/>
                  <a:gd name="T31" fmla="*/ 4 h 5"/>
                  <a:gd name="T32" fmla="*/ 2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28" name="Freeform 351"/>
              <p:cNvSpPr>
                <a:spLocks/>
              </p:cNvSpPr>
              <p:nvPr/>
            </p:nvSpPr>
            <p:spPr bwMode="auto">
              <a:xfrm>
                <a:off x="4300" y="1794"/>
                <a:ext cx="90" cy="107"/>
              </a:xfrm>
              <a:custGeom>
                <a:avLst/>
                <a:gdLst>
                  <a:gd name="T0" fmla="*/ 76 w 90"/>
                  <a:gd name="T1" fmla="*/ 35 h 107"/>
                  <a:gd name="T2" fmla="*/ 78 w 90"/>
                  <a:gd name="T3" fmla="*/ 34 h 107"/>
                  <a:gd name="T4" fmla="*/ 83 w 90"/>
                  <a:gd name="T5" fmla="*/ 31 h 107"/>
                  <a:gd name="T6" fmla="*/ 85 w 90"/>
                  <a:gd name="T7" fmla="*/ 29 h 107"/>
                  <a:gd name="T8" fmla="*/ 86 w 90"/>
                  <a:gd name="T9" fmla="*/ 27 h 107"/>
                  <a:gd name="T10" fmla="*/ 87 w 90"/>
                  <a:gd name="T11" fmla="*/ 19 h 107"/>
                  <a:gd name="T12" fmla="*/ 87 w 90"/>
                  <a:gd name="T13" fmla="*/ 17 h 107"/>
                  <a:gd name="T14" fmla="*/ 84 w 90"/>
                  <a:gd name="T15" fmla="*/ 12 h 107"/>
                  <a:gd name="T16" fmla="*/ 80 w 90"/>
                  <a:gd name="T17" fmla="*/ 6 h 107"/>
                  <a:gd name="T18" fmla="*/ 74 w 90"/>
                  <a:gd name="T19" fmla="*/ 2 h 107"/>
                  <a:gd name="T20" fmla="*/ 71 w 90"/>
                  <a:gd name="T21" fmla="*/ 1 h 107"/>
                  <a:gd name="T22" fmla="*/ 69 w 90"/>
                  <a:gd name="T23" fmla="*/ 0 h 107"/>
                  <a:gd name="T24" fmla="*/ 65 w 90"/>
                  <a:gd name="T25" fmla="*/ 0 h 107"/>
                  <a:gd name="T26" fmla="*/ 56 w 90"/>
                  <a:gd name="T27" fmla="*/ 0 h 107"/>
                  <a:gd name="T28" fmla="*/ 47 w 90"/>
                  <a:gd name="T29" fmla="*/ 0 h 107"/>
                  <a:gd name="T30" fmla="*/ 43 w 90"/>
                  <a:gd name="T31" fmla="*/ 0 h 107"/>
                  <a:gd name="T32" fmla="*/ 40 w 90"/>
                  <a:gd name="T33" fmla="*/ 1 h 107"/>
                  <a:gd name="T34" fmla="*/ 37 w 90"/>
                  <a:gd name="T35" fmla="*/ 1 h 107"/>
                  <a:gd name="T36" fmla="*/ 33 w 90"/>
                  <a:gd name="T37" fmla="*/ 4 h 107"/>
                  <a:gd name="T38" fmla="*/ 30 w 90"/>
                  <a:gd name="T39" fmla="*/ 7 h 107"/>
                  <a:gd name="T40" fmla="*/ 25 w 90"/>
                  <a:gd name="T41" fmla="*/ 15 h 107"/>
                  <a:gd name="T42" fmla="*/ 23 w 90"/>
                  <a:gd name="T43" fmla="*/ 20 h 107"/>
                  <a:gd name="T44" fmla="*/ 5 w 90"/>
                  <a:gd name="T45" fmla="*/ 14 h 107"/>
                  <a:gd name="T46" fmla="*/ 4 w 90"/>
                  <a:gd name="T47" fmla="*/ 11 h 107"/>
                  <a:gd name="T48" fmla="*/ 2 w 90"/>
                  <a:gd name="T49" fmla="*/ 11 h 107"/>
                  <a:gd name="T50" fmla="*/ 0 w 90"/>
                  <a:gd name="T51" fmla="*/ 15 h 107"/>
                  <a:gd name="T52" fmla="*/ 3 w 90"/>
                  <a:gd name="T53" fmla="*/ 25 h 107"/>
                  <a:gd name="T54" fmla="*/ 7 w 90"/>
                  <a:gd name="T55" fmla="*/ 26 h 107"/>
                  <a:gd name="T56" fmla="*/ 9 w 90"/>
                  <a:gd name="T57" fmla="*/ 28 h 107"/>
                  <a:gd name="T58" fmla="*/ 14 w 90"/>
                  <a:gd name="T59" fmla="*/ 30 h 107"/>
                  <a:gd name="T60" fmla="*/ 19 w 90"/>
                  <a:gd name="T61" fmla="*/ 31 h 107"/>
                  <a:gd name="T62" fmla="*/ 23 w 90"/>
                  <a:gd name="T63" fmla="*/ 32 h 107"/>
                  <a:gd name="T64" fmla="*/ 27 w 90"/>
                  <a:gd name="T65" fmla="*/ 31 h 107"/>
                  <a:gd name="T66" fmla="*/ 32 w 90"/>
                  <a:gd name="T67" fmla="*/ 28 h 107"/>
                  <a:gd name="T68" fmla="*/ 19 w 90"/>
                  <a:gd name="T69" fmla="*/ 79 h 107"/>
                  <a:gd name="T70" fmla="*/ 34 w 90"/>
                  <a:gd name="T71" fmla="*/ 94 h 107"/>
                  <a:gd name="T72" fmla="*/ 41 w 90"/>
                  <a:gd name="T73" fmla="*/ 100 h 107"/>
                  <a:gd name="T74" fmla="*/ 36 w 90"/>
                  <a:gd name="T75" fmla="*/ 102 h 107"/>
                  <a:gd name="T76" fmla="*/ 32 w 90"/>
                  <a:gd name="T77" fmla="*/ 105 h 107"/>
                  <a:gd name="T78" fmla="*/ 50 w 90"/>
                  <a:gd name="T79" fmla="*/ 107 h 107"/>
                  <a:gd name="T80" fmla="*/ 53 w 90"/>
                  <a:gd name="T81" fmla="*/ 101 h 107"/>
                  <a:gd name="T82" fmla="*/ 51 w 90"/>
                  <a:gd name="T83" fmla="*/ 96 h 107"/>
                  <a:gd name="T84" fmla="*/ 50 w 90"/>
                  <a:gd name="T85" fmla="*/ 84 h 107"/>
                  <a:gd name="T86" fmla="*/ 60 w 90"/>
                  <a:gd name="T87" fmla="*/ 87 h 107"/>
                  <a:gd name="T88" fmla="*/ 61 w 90"/>
                  <a:gd name="T89" fmla="*/ 96 h 107"/>
                  <a:gd name="T90" fmla="*/ 59 w 90"/>
                  <a:gd name="T91" fmla="*/ 101 h 107"/>
                  <a:gd name="T92" fmla="*/ 58 w 90"/>
                  <a:gd name="T93" fmla="*/ 105 h 107"/>
                  <a:gd name="T94" fmla="*/ 62 w 90"/>
                  <a:gd name="T95" fmla="*/ 104 h 107"/>
                  <a:gd name="T96" fmla="*/ 80 w 90"/>
                  <a:gd name="T97" fmla="*/ 104 h 107"/>
                  <a:gd name="T98" fmla="*/ 75 w 90"/>
                  <a:gd name="T99" fmla="*/ 101 h 107"/>
                  <a:gd name="T100" fmla="*/ 73 w 90"/>
                  <a:gd name="T101" fmla="*/ 100 h 107"/>
                  <a:gd name="T102" fmla="*/ 80 w 90"/>
                  <a:gd name="T103" fmla="*/ 9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107">
                    <a:moveTo>
                      <a:pt x="82" y="79"/>
                    </a:moveTo>
                    <a:lnTo>
                      <a:pt x="90" y="80"/>
                    </a:lnTo>
                    <a:lnTo>
                      <a:pt x="76" y="43"/>
                    </a:lnTo>
                    <a:lnTo>
                      <a:pt x="76" y="35"/>
                    </a:lnTo>
                    <a:lnTo>
                      <a:pt x="76" y="35"/>
                    </a:lnTo>
                    <a:lnTo>
                      <a:pt x="76" y="34"/>
                    </a:lnTo>
                    <a:lnTo>
                      <a:pt x="77" y="34"/>
                    </a:lnTo>
                    <a:lnTo>
                      <a:pt x="78" y="34"/>
                    </a:lnTo>
                    <a:lnTo>
                      <a:pt x="79" y="33"/>
                    </a:lnTo>
                    <a:lnTo>
                      <a:pt x="80" y="33"/>
                    </a:lnTo>
                    <a:lnTo>
                      <a:pt x="82" y="32"/>
                    </a:lnTo>
                    <a:lnTo>
                      <a:pt x="83" y="31"/>
                    </a:lnTo>
                    <a:lnTo>
                      <a:pt x="84" y="30"/>
                    </a:lnTo>
                    <a:lnTo>
                      <a:pt x="84" y="30"/>
                    </a:lnTo>
                    <a:lnTo>
                      <a:pt x="85" y="30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6" y="28"/>
                    </a:lnTo>
                    <a:lnTo>
                      <a:pt x="86" y="28"/>
                    </a:lnTo>
                    <a:lnTo>
                      <a:pt x="86" y="27"/>
                    </a:lnTo>
                    <a:lnTo>
                      <a:pt x="87" y="25"/>
                    </a:lnTo>
                    <a:lnTo>
                      <a:pt x="87" y="23"/>
                    </a:lnTo>
                    <a:lnTo>
                      <a:pt x="87" y="21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7" y="18"/>
                    </a:lnTo>
                    <a:lnTo>
                      <a:pt x="87" y="18"/>
                    </a:lnTo>
                    <a:lnTo>
                      <a:pt x="87" y="17"/>
                    </a:lnTo>
                    <a:lnTo>
                      <a:pt x="86" y="16"/>
                    </a:lnTo>
                    <a:lnTo>
                      <a:pt x="86" y="14"/>
                    </a:lnTo>
                    <a:lnTo>
                      <a:pt x="85" y="13"/>
                    </a:lnTo>
                    <a:lnTo>
                      <a:pt x="84" y="12"/>
                    </a:lnTo>
                    <a:lnTo>
                      <a:pt x="83" y="10"/>
                    </a:lnTo>
                    <a:lnTo>
                      <a:pt x="82" y="9"/>
                    </a:lnTo>
                    <a:lnTo>
                      <a:pt x="81" y="7"/>
                    </a:lnTo>
                    <a:lnTo>
                      <a:pt x="80" y="6"/>
                    </a:lnTo>
                    <a:lnTo>
                      <a:pt x="79" y="4"/>
                    </a:lnTo>
                    <a:lnTo>
                      <a:pt x="77" y="3"/>
                    </a:lnTo>
                    <a:lnTo>
                      <a:pt x="76" y="2"/>
                    </a:lnTo>
                    <a:lnTo>
                      <a:pt x="74" y="2"/>
                    </a:lnTo>
                    <a:lnTo>
                      <a:pt x="74" y="1"/>
                    </a:lnTo>
                    <a:lnTo>
                      <a:pt x="73" y="1"/>
                    </a:lnTo>
                    <a:lnTo>
                      <a:pt x="72" y="1"/>
                    </a:lnTo>
                    <a:lnTo>
                      <a:pt x="71" y="1"/>
                    </a:lnTo>
                    <a:lnTo>
                      <a:pt x="70" y="1"/>
                    </a:lnTo>
                    <a:lnTo>
                      <a:pt x="70" y="0"/>
                    </a:lnTo>
                    <a:lnTo>
                      <a:pt x="69" y="0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1" y="0"/>
                    </a:lnTo>
                    <a:lnTo>
                      <a:pt x="40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8" y="1"/>
                    </a:lnTo>
                    <a:lnTo>
                      <a:pt x="37" y="1"/>
                    </a:lnTo>
                    <a:lnTo>
                      <a:pt x="36" y="2"/>
                    </a:lnTo>
                    <a:lnTo>
                      <a:pt x="35" y="3"/>
                    </a:lnTo>
                    <a:lnTo>
                      <a:pt x="34" y="4"/>
                    </a:lnTo>
                    <a:lnTo>
                      <a:pt x="33" y="4"/>
                    </a:lnTo>
                    <a:lnTo>
                      <a:pt x="32" y="5"/>
                    </a:lnTo>
                    <a:lnTo>
                      <a:pt x="31" y="6"/>
                    </a:lnTo>
                    <a:lnTo>
                      <a:pt x="31" y="7"/>
                    </a:lnTo>
                    <a:lnTo>
                      <a:pt x="30" y="7"/>
                    </a:lnTo>
                    <a:lnTo>
                      <a:pt x="29" y="9"/>
                    </a:lnTo>
                    <a:lnTo>
                      <a:pt x="28" y="11"/>
                    </a:lnTo>
                    <a:lnTo>
                      <a:pt x="26" y="13"/>
                    </a:lnTo>
                    <a:lnTo>
                      <a:pt x="25" y="15"/>
                    </a:lnTo>
                    <a:lnTo>
                      <a:pt x="24" y="16"/>
                    </a:lnTo>
                    <a:lnTo>
                      <a:pt x="24" y="18"/>
                    </a:lnTo>
                    <a:lnTo>
                      <a:pt x="23" y="19"/>
                    </a:lnTo>
                    <a:lnTo>
                      <a:pt x="23" y="20"/>
                    </a:lnTo>
                    <a:lnTo>
                      <a:pt x="8" y="18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3" y="25"/>
                    </a:lnTo>
                    <a:lnTo>
                      <a:pt x="4" y="25"/>
                    </a:lnTo>
                    <a:lnTo>
                      <a:pt x="5" y="26"/>
                    </a:lnTo>
                    <a:lnTo>
                      <a:pt x="6" y="26"/>
                    </a:lnTo>
                    <a:lnTo>
                      <a:pt x="7" y="26"/>
                    </a:lnTo>
                    <a:lnTo>
                      <a:pt x="7" y="27"/>
                    </a:lnTo>
                    <a:lnTo>
                      <a:pt x="8" y="27"/>
                    </a:lnTo>
                    <a:lnTo>
                      <a:pt x="8" y="27"/>
                    </a:lnTo>
                    <a:lnTo>
                      <a:pt x="9" y="28"/>
                    </a:lnTo>
                    <a:lnTo>
                      <a:pt x="10" y="28"/>
                    </a:lnTo>
                    <a:lnTo>
                      <a:pt x="11" y="29"/>
                    </a:lnTo>
                    <a:lnTo>
                      <a:pt x="13" y="29"/>
                    </a:lnTo>
                    <a:lnTo>
                      <a:pt x="14" y="30"/>
                    </a:lnTo>
                    <a:lnTo>
                      <a:pt x="15" y="30"/>
                    </a:lnTo>
                    <a:lnTo>
                      <a:pt x="16" y="30"/>
                    </a:lnTo>
                    <a:lnTo>
                      <a:pt x="17" y="31"/>
                    </a:lnTo>
                    <a:lnTo>
                      <a:pt x="19" y="31"/>
                    </a:lnTo>
                    <a:lnTo>
                      <a:pt x="20" y="31"/>
                    </a:lnTo>
                    <a:lnTo>
                      <a:pt x="21" y="32"/>
                    </a:lnTo>
                    <a:lnTo>
                      <a:pt x="22" y="32"/>
                    </a:lnTo>
                    <a:lnTo>
                      <a:pt x="23" y="32"/>
                    </a:lnTo>
                    <a:lnTo>
                      <a:pt x="24" y="32"/>
                    </a:lnTo>
                    <a:lnTo>
                      <a:pt x="25" y="32"/>
                    </a:lnTo>
                    <a:lnTo>
                      <a:pt x="26" y="31"/>
                    </a:lnTo>
                    <a:lnTo>
                      <a:pt x="27" y="31"/>
                    </a:lnTo>
                    <a:lnTo>
                      <a:pt x="29" y="31"/>
                    </a:lnTo>
                    <a:lnTo>
                      <a:pt x="30" y="30"/>
                    </a:lnTo>
                    <a:lnTo>
                      <a:pt x="31" y="29"/>
                    </a:lnTo>
                    <a:lnTo>
                      <a:pt x="32" y="28"/>
                    </a:lnTo>
                    <a:lnTo>
                      <a:pt x="34" y="27"/>
                    </a:lnTo>
                    <a:lnTo>
                      <a:pt x="35" y="26"/>
                    </a:lnTo>
                    <a:lnTo>
                      <a:pt x="35" y="40"/>
                    </a:lnTo>
                    <a:lnTo>
                      <a:pt x="19" y="79"/>
                    </a:lnTo>
                    <a:lnTo>
                      <a:pt x="28" y="80"/>
                    </a:lnTo>
                    <a:lnTo>
                      <a:pt x="30" y="86"/>
                    </a:lnTo>
                    <a:lnTo>
                      <a:pt x="31" y="90"/>
                    </a:lnTo>
                    <a:lnTo>
                      <a:pt x="34" y="94"/>
                    </a:lnTo>
                    <a:lnTo>
                      <a:pt x="36" y="97"/>
                    </a:lnTo>
                    <a:lnTo>
                      <a:pt x="38" y="99"/>
                    </a:lnTo>
                    <a:lnTo>
                      <a:pt x="40" y="100"/>
                    </a:lnTo>
                    <a:lnTo>
                      <a:pt x="41" y="100"/>
                    </a:lnTo>
                    <a:lnTo>
                      <a:pt x="42" y="100"/>
                    </a:lnTo>
                    <a:lnTo>
                      <a:pt x="40" y="101"/>
                    </a:lnTo>
                    <a:lnTo>
                      <a:pt x="38" y="101"/>
                    </a:lnTo>
                    <a:lnTo>
                      <a:pt x="36" y="102"/>
                    </a:lnTo>
                    <a:lnTo>
                      <a:pt x="35" y="102"/>
                    </a:lnTo>
                    <a:lnTo>
                      <a:pt x="33" y="103"/>
                    </a:lnTo>
                    <a:lnTo>
                      <a:pt x="32" y="104"/>
                    </a:lnTo>
                    <a:lnTo>
                      <a:pt x="32" y="105"/>
                    </a:lnTo>
                    <a:lnTo>
                      <a:pt x="32" y="107"/>
                    </a:lnTo>
                    <a:lnTo>
                      <a:pt x="45" y="107"/>
                    </a:lnTo>
                    <a:lnTo>
                      <a:pt x="50" y="104"/>
                    </a:lnTo>
                    <a:lnTo>
                      <a:pt x="50" y="107"/>
                    </a:lnTo>
                    <a:lnTo>
                      <a:pt x="53" y="107"/>
                    </a:lnTo>
                    <a:lnTo>
                      <a:pt x="54" y="105"/>
                    </a:lnTo>
                    <a:lnTo>
                      <a:pt x="54" y="103"/>
                    </a:lnTo>
                    <a:lnTo>
                      <a:pt x="53" y="101"/>
                    </a:lnTo>
                    <a:lnTo>
                      <a:pt x="52" y="99"/>
                    </a:lnTo>
                    <a:lnTo>
                      <a:pt x="52" y="99"/>
                    </a:lnTo>
                    <a:lnTo>
                      <a:pt x="51" y="98"/>
                    </a:lnTo>
                    <a:lnTo>
                      <a:pt x="51" y="96"/>
                    </a:lnTo>
                    <a:lnTo>
                      <a:pt x="50" y="94"/>
                    </a:lnTo>
                    <a:lnTo>
                      <a:pt x="50" y="91"/>
                    </a:lnTo>
                    <a:lnTo>
                      <a:pt x="50" y="88"/>
                    </a:lnTo>
                    <a:lnTo>
                      <a:pt x="50" y="84"/>
                    </a:lnTo>
                    <a:lnTo>
                      <a:pt x="51" y="79"/>
                    </a:lnTo>
                    <a:lnTo>
                      <a:pt x="58" y="79"/>
                    </a:lnTo>
                    <a:lnTo>
                      <a:pt x="59" y="83"/>
                    </a:lnTo>
                    <a:lnTo>
                      <a:pt x="60" y="87"/>
                    </a:lnTo>
                    <a:lnTo>
                      <a:pt x="60" y="90"/>
                    </a:lnTo>
                    <a:lnTo>
                      <a:pt x="61" y="92"/>
                    </a:lnTo>
                    <a:lnTo>
                      <a:pt x="61" y="94"/>
                    </a:lnTo>
                    <a:lnTo>
                      <a:pt x="61" y="96"/>
                    </a:lnTo>
                    <a:lnTo>
                      <a:pt x="61" y="98"/>
                    </a:lnTo>
                    <a:lnTo>
                      <a:pt x="60" y="99"/>
                    </a:lnTo>
                    <a:lnTo>
                      <a:pt x="59" y="100"/>
                    </a:lnTo>
                    <a:lnTo>
                      <a:pt x="59" y="101"/>
                    </a:lnTo>
                    <a:lnTo>
                      <a:pt x="58" y="102"/>
                    </a:lnTo>
                    <a:lnTo>
                      <a:pt x="58" y="103"/>
                    </a:lnTo>
                    <a:lnTo>
                      <a:pt x="58" y="104"/>
                    </a:lnTo>
                    <a:lnTo>
                      <a:pt x="58" y="105"/>
                    </a:lnTo>
                    <a:lnTo>
                      <a:pt x="58" y="106"/>
                    </a:lnTo>
                    <a:lnTo>
                      <a:pt x="58" y="107"/>
                    </a:lnTo>
                    <a:lnTo>
                      <a:pt x="62" y="107"/>
                    </a:lnTo>
                    <a:lnTo>
                      <a:pt x="62" y="104"/>
                    </a:lnTo>
                    <a:lnTo>
                      <a:pt x="67" y="107"/>
                    </a:lnTo>
                    <a:lnTo>
                      <a:pt x="81" y="107"/>
                    </a:lnTo>
                    <a:lnTo>
                      <a:pt x="81" y="105"/>
                    </a:lnTo>
                    <a:lnTo>
                      <a:pt x="80" y="104"/>
                    </a:lnTo>
                    <a:lnTo>
                      <a:pt x="80" y="103"/>
                    </a:lnTo>
                    <a:lnTo>
                      <a:pt x="78" y="102"/>
                    </a:lnTo>
                    <a:lnTo>
                      <a:pt x="77" y="102"/>
                    </a:lnTo>
                    <a:lnTo>
                      <a:pt x="75" y="101"/>
                    </a:lnTo>
                    <a:lnTo>
                      <a:pt x="73" y="101"/>
                    </a:lnTo>
                    <a:lnTo>
                      <a:pt x="71" y="101"/>
                    </a:lnTo>
                    <a:lnTo>
                      <a:pt x="71" y="100"/>
                    </a:lnTo>
                    <a:lnTo>
                      <a:pt x="73" y="100"/>
                    </a:lnTo>
                    <a:lnTo>
                      <a:pt x="74" y="98"/>
                    </a:lnTo>
                    <a:lnTo>
                      <a:pt x="77" y="96"/>
                    </a:lnTo>
                    <a:lnTo>
                      <a:pt x="79" y="94"/>
                    </a:lnTo>
                    <a:lnTo>
                      <a:pt x="80" y="90"/>
                    </a:lnTo>
                    <a:lnTo>
                      <a:pt x="82" y="85"/>
                    </a:lnTo>
                    <a:lnTo>
                      <a:pt x="82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29" name="Freeform 352"/>
              <p:cNvSpPr>
                <a:spLocks/>
              </p:cNvSpPr>
              <p:nvPr/>
            </p:nvSpPr>
            <p:spPr bwMode="auto">
              <a:xfrm>
                <a:off x="4343" y="1780"/>
                <a:ext cx="26" cy="23"/>
              </a:xfrm>
              <a:custGeom>
                <a:avLst/>
                <a:gdLst>
                  <a:gd name="T0" fmla="*/ 26 w 26"/>
                  <a:gd name="T1" fmla="*/ 22 h 23"/>
                  <a:gd name="T2" fmla="*/ 26 w 26"/>
                  <a:gd name="T3" fmla="*/ 0 h 23"/>
                  <a:gd name="T4" fmla="*/ 0 w 26"/>
                  <a:gd name="T5" fmla="*/ 5 h 23"/>
                  <a:gd name="T6" fmla="*/ 0 w 26"/>
                  <a:gd name="T7" fmla="*/ 23 h 23"/>
                  <a:gd name="T8" fmla="*/ 26 w 26"/>
                  <a:gd name="T9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6" y="22"/>
                    </a:moveTo>
                    <a:lnTo>
                      <a:pt x="26" y="0"/>
                    </a:lnTo>
                    <a:lnTo>
                      <a:pt x="0" y="5"/>
                    </a:lnTo>
                    <a:lnTo>
                      <a:pt x="0" y="23"/>
                    </a:lnTo>
                    <a:lnTo>
                      <a:pt x="26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30" name="Freeform 353"/>
              <p:cNvSpPr>
                <a:spLocks/>
              </p:cNvSpPr>
              <p:nvPr/>
            </p:nvSpPr>
            <p:spPr bwMode="auto">
              <a:xfrm>
                <a:off x="4310" y="1796"/>
                <a:ext cx="77" cy="75"/>
              </a:xfrm>
              <a:custGeom>
                <a:avLst/>
                <a:gdLst>
                  <a:gd name="T0" fmla="*/ 34 w 77"/>
                  <a:gd name="T1" fmla="*/ 0 h 75"/>
                  <a:gd name="T2" fmla="*/ 33 w 77"/>
                  <a:gd name="T3" fmla="*/ 0 h 75"/>
                  <a:gd name="T4" fmla="*/ 30 w 77"/>
                  <a:gd name="T5" fmla="*/ 0 h 75"/>
                  <a:gd name="T6" fmla="*/ 27 w 77"/>
                  <a:gd name="T7" fmla="*/ 2 h 75"/>
                  <a:gd name="T8" fmla="*/ 24 w 77"/>
                  <a:gd name="T9" fmla="*/ 4 h 75"/>
                  <a:gd name="T10" fmla="*/ 21 w 77"/>
                  <a:gd name="T11" fmla="*/ 7 h 75"/>
                  <a:gd name="T12" fmla="*/ 18 w 77"/>
                  <a:gd name="T13" fmla="*/ 12 h 75"/>
                  <a:gd name="T14" fmla="*/ 15 w 77"/>
                  <a:gd name="T15" fmla="*/ 17 h 75"/>
                  <a:gd name="T16" fmla="*/ 12 w 77"/>
                  <a:gd name="T17" fmla="*/ 20 h 75"/>
                  <a:gd name="T18" fmla="*/ 8 w 77"/>
                  <a:gd name="T19" fmla="*/ 19 h 75"/>
                  <a:gd name="T20" fmla="*/ 4 w 77"/>
                  <a:gd name="T21" fmla="*/ 19 h 75"/>
                  <a:gd name="T22" fmla="*/ 1 w 77"/>
                  <a:gd name="T23" fmla="*/ 18 h 75"/>
                  <a:gd name="T24" fmla="*/ 0 w 77"/>
                  <a:gd name="T25" fmla="*/ 23 h 75"/>
                  <a:gd name="T26" fmla="*/ 1 w 77"/>
                  <a:gd name="T27" fmla="*/ 24 h 75"/>
                  <a:gd name="T28" fmla="*/ 2 w 77"/>
                  <a:gd name="T29" fmla="*/ 24 h 75"/>
                  <a:gd name="T30" fmla="*/ 3 w 77"/>
                  <a:gd name="T31" fmla="*/ 25 h 75"/>
                  <a:gd name="T32" fmla="*/ 4 w 77"/>
                  <a:gd name="T33" fmla="*/ 25 h 75"/>
                  <a:gd name="T34" fmla="*/ 7 w 77"/>
                  <a:gd name="T35" fmla="*/ 26 h 75"/>
                  <a:gd name="T36" fmla="*/ 10 w 77"/>
                  <a:gd name="T37" fmla="*/ 28 h 75"/>
                  <a:gd name="T38" fmla="*/ 14 w 77"/>
                  <a:gd name="T39" fmla="*/ 28 h 75"/>
                  <a:gd name="T40" fmla="*/ 18 w 77"/>
                  <a:gd name="T41" fmla="*/ 26 h 75"/>
                  <a:gd name="T42" fmla="*/ 19 w 77"/>
                  <a:gd name="T43" fmla="*/ 25 h 75"/>
                  <a:gd name="T44" fmla="*/ 23 w 77"/>
                  <a:gd name="T45" fmla="*/ 23 h 75"/>
                  <a:gd name="T46" fmla="*/ 26 w 77"/>
                  <a:gd name="T47" fmla="*/ 21 h 75"/>
                  <a:gd name="T48" fmla="*/ 27 w 77"/>
                  <a:gd name="T49" fmla="*/ 20 h 75"/>
                  <a:gd name="T50" fmla="*/ 12 w 77"/>
                  <a:gd name="T51" fmla="*/ 75 h 75"/>
                  <a:gd name="T52" fmla="*/ 63 w 77"/>
                  <a:gd name="T53" fmla="*/ 41 h 75"/>
                  <a:gd name="T54" fmla="*/ 71 w 77"/>
                  <a:gd name="T55" fmla="*/ 30 h 75"/>
                  <a:gd name="T56" fmla="*/ 75 w 77"/>
                  <a:gd name="T57" fmla="*/ 24 h 75"/>
                  <a:gd name="T58" fmla="*/ 75 w 77"/>
                  <a:gd name="T59" fmla="*/ 23 h 75"/>
                  <a:gd name="T60" fmla="*/ 75 w 77"/>
                  <a:gd name="T61" fmla="*/ 20 h 75"/>
                  <a:gd name="T62" fmla="*/ 75 w 77"/>
                  <a:gd name="T63" fmla="*/ 17 h 75"/>
                  <a:gd name="T64" fmla="*/ 74 w 77"/>
                  <a:gd name="T65" fmla="*/ 14 h 75"/>
                  <a:gd name="T66" fmla="*/ 72 w 77"/>
                  <a:gd name="T67" fmla="*/ 10 h 75"/>
                  <a:gd name="T68" fmla="*/ 69 w 77"/>
                  <a:gd name="T69" fmla="*/ 6 h 75"/>
                  <a:gd name="T70" fmla="*/ 67 w 77"/>
                  <a:gd name="T71" fmla="*/ 3 h 75"/>
                  <a:gd name="T72" fmla="*/ 64 w 77"/>
                  <a:gd name="T73" fmla="*/ 2 h 75"/>
                  <a:gd name="T74" fmla="*/ 62 w 77"/>
                  <a:gd name="T75" fmla="*/ 1 h 75"/>
                  <a:gd name="T76" fmla="*/ 60 w 77"/>
                  <a:gd name="T77" fmla="*/ 0 h 75"/>
                  <a:gd name="T78" fmla="*/ 58 w 77"/>
                  <a:gd name="T79" fmla="*/ 0 h 75"/>
                  <a:gd name="T80" fmla="*/ 44 w 77"/>
                  <a:gd name="T81" fmla="*/ 1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7" h="75">
                    <a:moveTo>
                      <a:pt x="35" y="0"/>
                    </a:moveTo>
                    <a:lnTo>
                      <a:pt x="34" y="0"/>
                    </a:lnTo>
                    <a:lnTo>
                      <a:pt x="34" y="0"/>
                    </a:lnTo>
                    <a:lnTo>
                      <a:pt x="33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9" y="1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4" y="4"/>
                    </a:lnTo>
                    <a:lnTo>
                      <a:pt x="23" y="5"/>
                    </a:lnTo>
                    <a:lnTo>
                      <a:pt x="21" y="7"/>
                    </a:lnTo>
                    <a:lnTo>
                      <a:pt x="20" y="10"/>
                    </a:lnTo>
                    <a:lnTo>
                      <a:pt x="18" y="12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4" y="20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8" y="19"/>
                    </a:lnTo>
                    <a:lnTo>
                      <a:pt x="6" y="19"/>
                    </a:lnTo>
                    <a:lnTo>
                      <a:pt x="4" y="19"/>
                    </a:lnTo>
                    <a:lnTo>
                      <a:pt x="3" y="18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2" y="24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4" y="25"/>
                    </a:lnTo>
                    <a:lnTo>
                      <a:pt x="5" y="26"/>
                    </a:lnTo>
                    <a:lnTo>
                      <a:pt x="7" y="26"/>
                    </a:lnTo>
                    <a:lnTo>
                      <a:pt x="8" y="27"/>
                    </a:lnTo>
                    <a:lnTo>
                      <a:pt x="10" y="28"/>
                    </a:lnTo>
                    <a:lnTo>
                      <a:pt x="12" y="28"/>
                    </a:lnTo>
                    <a:lnTo>
                      <a:pt x="14" y="28"/>
                    </a:lnTo>
                    <a:lnTo>
                      <a:pt x="15" y="27"/>
                    </a:lnTo>
                    <a:lnTo>
                      <a:pt x="18" y="26"/>
                    </a:lnTo>
                    <a:lnTo>
                      <a:pt x="18" y="26"/>
                    </a:lnTo>
                    <a:lnTo>
                      <a:pt x="19" y="25"/>
                    </a:lnTo>
                    <a:lnTo>
                      <a:pt x="21" y="24"/>
                    </a:lnTo>
                    <a:lnTo>
                      <a:pt x="23" y="23"/>
                    </a:lnTo>
                    <a:lnTo>
                      <a:pt x="24" y="22"/>
                    </a:lnTo>
                    <a:lnTo>
                      <a:pt x="26" y="21"/>
                    </a:lnTo>
                    <a:lnTo>
                      <a:pt x="27" y="20"/>
                    </a:lnTo>
                    <a:lnTo>
                      <a:pt x="27" y="20"/>
                    </a:lnTo>
                    <a:lnTo>
                      <a:pt x="27" y="39"/>
                    </a:lnTo>
                    <a:lnTo>
                      <a:pt x="12" y="75"/>
                    </a:lnTo>
                    <a:lnTo>
                      <a:pt x="77" y="75"/>
                    </a:lnTo>
                    <a:lnTo>
                      <a:pt x="63" y="41"/>
                    </a:lnTo>
                    <a:lnTo>
                      <a:pt x="63" y="33"/>
                    </a:lnTo>
                    <a:lnTo>
                      <a:pt x="71" y="30"/>
                    </a:lnTo>
                    <a:lnTo>
                      <a:pt x="75" y="25"/>
                    </a:lnTo>
                    <a:lnTo>
                      <a:pt x="75" y="24"/>
                    </a:lnTo>
                    <a:lnTo>
                      <a:pt x="75" y="24"/>
                    </a:lnTo>
                    <a:lnTo>
                      <a:pt x="75" y="23"/>
                    </a:lnTo>
                    <a:lnTo>
                      <a:pt x="75" y="22"/>
                    </a:lnTo>
                    <a:lnTo>
                      <a:pt x="75" y="20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6"/>
                    </a:lnTo>
                    <a:lnTo>
                      <a:pt x="74" y="14"/>
                    </a:lnTo>
                    <a:lnTo>
                      <a:pt x="73" y="12"/>
                    </a:lnTo>
                    <a:lnTo>
                      <a:pt x="72" y="10"/>
                    </a:lnTo>
                    <a:lnTo>
                      <a:pt x="71" y="8"/>
                    </a:lnTo>
                    <a:lnTo>
                      <a:pt x="69" y="6"/>
                    </a:lnTo>
                    <a:lnTo>
                      <a:pt x="68" y="5"/>
                    </a:lnTo>
                    <a:lnTo>
                      <a:pt x="67" y="3"/>
                    </a:lnTo>
                    <a:lnTo>
                      <a:pt x="65" y="2"/>
                    </a:lnTo>
                    <a:lnTo>
                      <a:pt x="64" y="2"/>
                    </a:lnTo>
                    <a:lnTo>
                      <a:pt x="63" y="1"/>
                    </a:lnTo>
                    <a:lnTo>
                      <a:pt x="62" y="1"/>
                    </a:lnTo>
                    <a:lnTo>
                      <a:pt x="61" y="0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44" y="14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77ED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31" name="Freeform 354"/>
              <p:cNvSpPr>
                <a:spLocks/>
              </p:cNvSpPr>
              <p:nvPr/>
            </p:nvSpPr>
            <p:spPr bwMode="auto">
              <a:xfrm>
                <a:off x="4331" y="1873"/>
                <a:ext cx="19" cy="21"/>
              </a:xfrm>
              <a:custGeom>
                <a:avLst/>
                <a:gdLst>
                  <a:gd name="T0" fmla="*/ 0 w 19"/>
                  <a:gd name="T1" fmla="*/ 0 h 21"/>
                  <a:gd name="T2" fmla="*/ 1 w 19"/>
                  <a:gd name="T3" fmla="*/ 2 h 21"/>
                  <a:gd name="T4" fmla="*/ 1 w 19"/>
                  <a:gd name="T5" fmla="*/ 2 h 21"/>
                  <a:gd name="T6" fmla="*/ 1 w 19"/>
                  <a:gd name="T7" fmla="*/ 3 h 21"/>
                  <a:gd name="T8" fmla="*/ 1 w 19"/>
                  <a:gd name="T9" fmla="*/ 4 h 21"/>
                  <a:gd name="T10" fmla="*/ 2 w 19"/>
                  <a:gd name="T11" fmla="*/ 8 h 21"/>
                  <a:gd name="T12" fmla="*/ 3 w 19"/>
                  <a:gd name="T13" fmla="*/ 12 h 21"/>
                  <a:gd name="T14" fmla="*/ 5 w 19"/>
                  <a:gd name="T15" fmla="*/ 15 h 21"/>
                  <a:gd name="T16" fmla="*/ 8 w 19"/>
                  <a:gd name="T17" fmla="*/ 17 h 21"/>
                  <a:gd name="T18" fmla="*/ 10 w 19"/>
                  <a:gd name="T19" fmla="*/ 19 h 21"/>
                  <a:gd name="T20" fmla="*/ 12 w 19"/>
                  <a:gd name="T21" fmla="*/ 20 h 21"/>
                  <a:gd name="T22" fmla="*/ 13 w 19"/>
                  <a:gd name="T23" fmla="*/ 21 h 21"/>
                  <a:gd name="T24" fmla="*/ 13 w 19"/>
                  <a:gd name="T25" fmla="*/ 21 h 21"/>
                  <a:gd name="T26" fmla="*/ 19 w 19"/>
                  <a:gd name="T27" fmla="*/ 21 h 21"/>
                  <a:gd name="T28" fmla="*/ 18 w 19"/>
                  <a:gd name="T29" fmla="*/ 20 h 21"/>
                  <a:gd name="T30" fmla="*/ 18 w 19"/>
                  <a:gd name="T31" fmla="*/ 19 h 21"/>
                  <a:gd name="T32" fmla="*/ 17 w 19"/>
                  <a:gd name="T33" fmla="*/ 17 h 21"/>
                  <a:gd name="T34" fmla="*/ 17 w 19"/>
                  <a:gd name="T35" fmla="*/ 15 h 21"/>
                  <a:gd name="T36" fmla="*/ 16 w 19"/>
                  <a:gd name="T37" fmla="*/ 12 h 21"/>
                  <a:gd name="T38" fmla="*/ 16 w 19"/>
                  <a:gd name="T39" fmla="*/ 8 h 21"/>
                  <a:gd name="T40" fmla="*/ 17 w 19"/>
                  <a:gd name="T41" fmla="*/ 5 h 21"/>
                  <a:gd name="T42" fmla="*/ 18 w 19"/>
                  <a:gd name="T43" fmla="*/ 0 h 21"/>
                  <a:gd name="T44" fmla="*/ 0 w 19"/>
                  <a:gd name="T4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21">
                    <a:moveTo>
                      <a:pt x="0" y="0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8"/>
                    </a:lnTo>
                    <a:lnTo>
                      <a:pt x="3" y="12"/>
                    </a:lnTo>
                    <a:lnTo>
                      <a:pt x="5" y="15"/>
                    </a:lnTo>
                    <a:lnTo>
                      <a:pt x="8" y="17"/>
                    </a:lnTo>
                    <a:lnTo>
                      <a:pt x="10" y="19"/>
                    </a:lnTo>
                    <a:lnTo>
                      <a:pt x="12" y="20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9" y="21"/>
                    </a:lnTo>
                    <a:lnTo>
                      <a:pt x="18" y="20"/>
                    </a:lnTo>
                    <a:lnTo>
                      <a:pt x="18" y="19"/>
                    </a:lnTo>
                    <a:lnTo>
                      <a:pt x="17" y="17"/>
                    </a:lnTo>
                    <a:lnTo>
                      <a:pt x="17" y="15"/>
                    </a:lnTo>
                    <a:lnTo>
                      <a:pt x="16" y="12"/>
                    </a:lnTo>
                    <a:lnTo>
                      <a:pt x="16" y="8"/>
                    </a:lnTo>
                    <a:lnTo>
                      <a:pt x="17" y="5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32" name="Freeform 355"/>
              <p:cNvSpPr>
                <a:spLocks/>
              </p:cNvSpPr>
              <p:nvPr/>
            </p:nvSpPr>
            <p:spPr bwMode="auto">
              <a:xfrm>
                <a:off x="4361" y="1873"/>
                <a:ext cx="18" cy="20"/>
              </a:xfrm>
              <a:custGeom>
                <a:avLst/>
                <a:gdLst>
                  <a:gd name="T0" fmla="*/ 0 w 18"/>
                  <a:gd name="T1" fmla="*/ 0 h 20"/>
                  <a:gd name="T2" fmla="*/ 1 w 18"/>
                  <a:gd name="T3" fmla="*/ 4 h 20"/>
                  <a:gd name="T4" fmla="*/ 2 w 18"/>
                  <a:gd name="T5" fmla="*/ 8 h 20"/>
                  <a:gd name="T6" fmla="*/ 2 w 18"/>
                  <a:gd name="T7" fmla="*/ 11 h 20"/>
                  <a:gd name="T8" fmla="*/ 3 w 18"/>
                  <a:gd name="T9" fmla="*/ 14 h 20"/>
                  <a:gd name="T10" fmla="*/ 2 w 18"/>
                  <a:gd name="T11" fmla="*/ 17 h 20"/>
                  <a:gd name="T12" fmla="*/ 2 w 18"/>
                  <a:gd name="T13" fmla="*/ 19 h 20"/>
                  <a:gd name="T14" fmla="*/ 2 w 18"/>
                  <a:gd name="T15" fmla="*/ 20 h 20"/>
                  <a:gd name="T16" fmla="*/ 2 w 18"/>
                  <a:gd name="T17" fmla="*/ 20 h 20"/>
                  <a:gd name="T18" fmla="*/ 8 w 18"/>
                  <a:gd name="T19" fmla="*/ 20 h 20"/>
                  <a:gd name="T20" fmla="*/ 8 w 18"/>
                  <a:gd name="T21" fmla="*/ 20 h 20"/>
                  <a:gd name="T22" fmla="*/ 9 w 18"/>
                  <a:gd name="T23" fmla="*/ 20 h 20"/>
                  <a:gd name="T24" fmla="*/ 10 w 18"/>
                  <a:gd name="T25" fmla="*/ 19 h 20"/>
                  <a:gd name="T26" fmla="*/ 12 w 18"/>
                  <a:gd name="T27" fmla="*/ 18 h 20"/>
                  <a:gd name="T28" fmla="*/ 14 w 18"/>
                  <a:gd name="T29" fmla="*/ 16 h 20"/>
                  <a:gd name="T30" fmla="*/ 15 w 18"/>
                  <a:gd name="T31" fmla="*/ 14 h 20"/>
                  <a:gd name="T32" fmla="*/ 16 w 18"/>
                  <a:gd name="T33" fmla="*/ 12 h 20"/>
                  <a:gd name="T34" fmla="*/ 17 w 18"/>
                  <a:gd name="T35" fmla="*/ 9 h 20"/>
                  <a:gd name="T36" fmla="*/ 18 w 18"/>
                  <a:gd name="T37" fmla="*/ 7 h 20"/>
                  <a:gd name="T38" fmla="*/ 18 w 18"/>
                  <a:gd name="T39" fmla="*/ 5 h 20"/>
                  <a:gd name="T40" fmla="*/ 18 w 18"/>
                  <a:gd name="T41" fmla="*/ 3 h 20"/>
                  <a:gd name="T42" fmla="*/ 18 w 18"/>
                  <a:gd name="T43" fmla="*/ 1 h 20"/>
                  <a:gd name="T44" fmla="*/ 0 w 18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lnTo>
                      <a:pt x="1" y="4"/>
                    </a:lnTo>
                    <a:lnTo>
                      <a:pt x="2" y="8"/>
                    </a:lnTo>
                    <a:lnTo>
                      <a:pt x="2" y="11"/>
                    </a:lnTo>
                    <a:lnTo>
                      <a:pt x="3" y="14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9" y="20"/>
                    </a:lnTo>
                    <a:lnTo>
                      <a:pt x="10" y="19"/>
                    </a:lnTo>
                    <a:lnTo>
                      <a:pt x="12" y="18"/>
                    </a:lnTo>
                    <a:lnTo>
                      <a:pt x="14" y="16"/>
                    </a:lnTo>
                    <a:lnTo>
                      <a:pt x="15" y="14"/>
                    </a:lnTo>
                    <a:lnTo>
                      <a:pt x="16" y="12"/>
                    </a:lnTo>
                    <a:lnTo>
                      <a:pt x="17" y="9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18" y="3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33" name="Freeform 356"/>
              <p:cNvSpPr>
                <a:spLocks/>
              </p:cNvSpPr>
              <p:nvPr/>
            </p:nvSpPr>
            <p:spPr bwMode="auto">
              <a:xfrm>
                <a:off x="4291" y="1758"/>
                <a:ext cx="73" cy="80"/>
              </a:xfrm>
              <a:custGeom>
                <a:avLst/>
                <a:gdLst>
                  <a:gd name="T0" fmla="*/ 73 w 73"/>
                  <a:gd name="T1" fmla="*/ 76 h 80"/>
                  <a:gd name="T2" fmla="*/ 5 w 73"/>
                  <a:gd name="T3" fmla="*/ 0 h 80"/>
                  <a:gd name="T4" fmla="*/ 0 w 73"/>
                  <a:gd name="T5" fmla="*/ 5 h 80"/>
                  <a:gd name="T6" fmla="*/ 68 w 73"/>
                  <a:gd name="T7" fmla="*/ 80 h 80"/>
                  <a:gd name="T8" fmla="*/ 73 w 73"/>
                  <a:gd name="T9" fmla="*/ 7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80">
                    <a:moveTo>
                      <a:pt x="73" y="76"/>
                    </a:moveTo>
                    <a:lnTo>
                      <a:pt x="5" y="0"/>
                    </a:lnTo>
                    <a:lnTo>
                      <a:pt x="0" y="5"/>
                    </a:lnTo>
                    <a:lnTo>
                      <a:pt x="68" y="80"/>
                    </a:lnTo>
                    <a:lnTo>
                      <a:pt x="73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34" name="Freeform 357"/>
              <p:cNvSpPr>
                <a:spLocks/>
              </p:cNvSpPr>
              <p:nvPr/>
            </p:nvSpPr>
            <p:spPr bwMode="auto">
              <a:xfrm>
                <a:off x="4296" y="1763"/>
                <a:ext cx="64" cy="72"/>
              </a:xfrm>
              <a:custGeom>
                <a:avLst/>
                <a:gdLst>
                  <a:gd name="T0" fmla="*/ 64 w 64"/>
                  <a:gd name="T1" fmla="*/ 70 h 72"/>
                  <a:gd name="T2" fmla="*/ 1 w 64"/>
                  <a:gd name="T3" fmla="*/ 0 h 72"/>
                  <a:gd name="T4" fmla="*/ 0 w 64"/>
                  <a:gd name="T5" fmla="*/ 2 h 72"/>
                  <a:gd name="T6" fmla="*/ 63 w 64"/>
                  <a:gd name="T7" fmla="*/ 72 h 72"/>
                  <a:gd name="T8" fmla="*/ 64 w 64"/>
                  <a:gd name="T9" fmla="*/ 7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72">
                    <a:moveTo>
                      <a:pt x="64" y="7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63" y="72"/>
                    </a:lnTo>
                    <a:lnTo>
                      <a:pt x="64" y="70"/>
                    </a:lnTo>
                    <a:close/>
                  </a:path>
                </a:pathLst>
              </a:custGeom>
              <a:solidFill>
                <a:srgbClr val="CEB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35" name="Freeform 358"/>
              <p:cNvSpPr>
                <a:spLocks/>
              </p:cNvSpPr>
              <p:nvPr/>
            </p:nvSpPr>
            <p:spPr bwMode="auto">
              <a:xfrm>
                <a:off x="4345" y="1817"/>
                <a:ext cx="41" cy="16"/>
              </a:xfrm>
              <a:custGeom>
                <a:avLst/>
                <a:gdLst>
                  <a:gd name="T0" fmla="*/ 22 w 41"/>
                  <a:gd name="T1" fmla="*/ 14 h 16"/>
                  <a:gd name="T2" fmla="*/ 26 w 41"/>
                  <a:gd name="T3" fmla="*/ 14 h 16"/>
                  <a:gd name="T4" fmla="*/ 29 w 41"/>
                  <a:gd name="T5" fmla="*/ 13 h 16"/>
                  <a:gd name="T6" fmla="*/ 32 w 41"/>
                  <a:gd name="T7" fmla="*/ 12 h 16"/>
                  <a:gd name="T8" fmla="*/ 35 w 41"/>
                  <a:gd name="T9" fmla="*/ 10 h 16"/>
                  <a:gd name="T10" fmla="*/ 38 w 41"/>
                  <a:gd name="T11" fmla="*/ 9 h 16"/>
                  <a:gd name="T12" fmla="*/ 39 w 41"/>
                  <a:gd name="T13" fmla="*/ 7 h 16"/>
                  <a:gd name="T14" fmla="*/ 41 w 41"/>
                  <a:gd name="T15" fmla="*/ 5 h 16"/>
                  <a:gd name="T16" fmla="*/ 41 w 41"/>
                  <a:gd name="T17" fmla="*/ 3 h 16"/>
                  <a:gd name="T18" fmla="*/ 40 w 41"/>
                  <a:gd name="T19" fmla="*/ 1 h 16"/>
                  <a:gd name="T20" fmla="*/ 40 w 41"/>
                  <a:gd name="T21" fmla="*/ 3 h 16"/>
                  <a:gd name="T22" fmla="*/ 37 w 41"/>
                  <a:gd name="T23" fmla="*/ 7 h 16"/>
                  <a:gd name="T24" fmla="*/ 34 w 41"/>
                  <a:gd name="T25" fmla="*/ 9 h 16"/>
                  <a:gd name="T26" fmla="*/ 30 w 41"/>
                  <a:gd name="T27" fmla="*/ 11 h 16"/>
                  <a:gd name="T28" fmla="*/ 27 w 41"/>
                  <a:gd name="T29" fmla="*/ 12 h 16"/>
                  <a:gd name="T30" fmla="*/ 25 w 41"/>
                  <a:gd name="T31" fmla="*/ 12 h 16"/>
                  <a:gd name="T32" fmla="*/ 23 w 41"/>
                  <a:gd name="T33" fmla="*/ 13 h 16"/>
                  <a:gd name="T34" fmla="*/ 22 w 41"/>
                  <a:gd name="T35" fmla="*/ 13 h 16"/>
                  <a:gd name="T36" fmla="*/ 18 w 41"/>
                  <a:gd name="T37" fmla="*/ 8 h 16"/>
                  <a:gd name="T38" fmla="*/ 21 w 41"/>
                  <a:gd name="T39" fmla="*/ 7 h 16"/>
                  <a:gd name="T40" fmla="*/ 26 w 41"/>
                  <a:gd name="T41" fmla="*/ 6 h 16"/>
                  <a:gd name="T42" fmla="*/ 30 w 41"/>
                  <a:gd name="T43" fmla="*/ 3 h 16"/>
                  <a:gd name="T44" fmla="*/ 32 w 41"/>
                  <a:gd name="T45" fmla="*/ 0 h 16"/>
                  <a:gd name="T46" fmla="*/ 31 w 41"/>
                  <a:gd name="T47" fmla="*/ 0 h 16"/>
                  <a:gd name="T48" fmla="*/ 30 w 41"/>
                  <a:gd name="T49" fmla="*/ 0 h 16"/>
                  <a:gd name="T50" fmla="*/ 30 w 41"/>
                  <a:gd name="T51" fmla="*/ 1 h 16"/>
                  <a:gd name="T52" fmla="*/ 28 w 41"/>
                  <a:gd name="T53" fmla="*/ 3 h 16"/>
                  <a:gd name="T54" fmla="*/ 25 w 41"/>
                  <a:gd name="T55" fmla="*/ 4 h 16"/>
                  <a:gd name="T56" fmla="*/ 22 w 41"/>
                  <a:gd name="T57" fmla="*/ 5 h 16"/>
                  <a:gd name="T58" fmla="*/ 18 w 41"/>
                  <a:gd name="T59" fmla="*/ 6 h 16"/>
                  <a:gd name="T60" fmla="*/ 14 w 41"/>
                  <a:gd name="T61" fmla="*/ 7 h 16"/>
                  <a:gd name="T62" fmla="*/ 13 w 41"/>
                  <a:gd name="T63" fmla="*/ 5 h 16"/>
                  <a:gd name="T64" fmla="*/ 11 w 41"/>
                  <a:gd name="T65" fmla="*/ 3 h 16"/>
                  <a:gd name="T66" fmla="*/ 9 w 41"/>
                  <a:gd name="T67" fmla="*/ 2 h 16"/>
                  <a:gd name="T68" fmla="*/ 7 w 41"/>
                  <a:gd name="T69" fmla="*/ 2 h 16"/>
                  <a:gd name="T70" fmla="*/ 7 w 41"/>
                  <a:gd name="T71" fmla="*/ 5 h 16"/>
                  <a:gd name="T72" fmla="*/ 7 w 41"/>
                  <a:gd name="T73" fmla="*/ 6 h 16"/>
                  <a:gd name="T74" fmla="*/ 6 w 41"/>
                  <a:gd name="T75" fmla="*/ 16 h 16"/>
                  <a:gd name="T76" fmla="*/ 10 w 41"/>
                  <a:gd name="T77" fmla="*/ 16 h 16"/>
                  <a:gd name="T78" fmla="*/ 14 w 41"/>
                  <a:gd name="T79" fmla="*/ 15 h 16"/>
                  <a:gd name="T80" fmla="*/ 17 w 41"/>
                  <a:gd name="T81" fmla="*/ 14 h 16"/>
                  <a:gd name="T82" fmla="*/ 19 w 41"/>
                  <a:gd name="T83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1" h="16">
                    <a:moveTo>
                      <a:pt x="20" y="15"/>
                    </a:moveTo>
                    <a:lnTo>
                      <a:pt x="22" y="14"/>
                    </a:lnTo>
                    <a:lnTo>
                      <a:pt x="24" y="14"/>
                    </a:lnTo>
                    <a:lnTo>
                      <a:pt x="26" y="14"/>
                    </a:lnTo>
                    <a:lnTo>
                      <a:pt x="28" y="13"/>
                    </a:lnTo>
                    <a:lnTo>
                      <a:pt x="29" y="13"/>
                    </a:lnTo>
                    <a:lnTo>
                      <a:pt x="31" y="12"/>
                    </a:lnTo>
                    <a:lnTo>
                      <a:pt x="32" y="12"/>
                    </a:lnTo>
                    <a:lnTo>
                      <a:pt x="34" y="11"/>
                    </a:lnTo>
                    <a:lnTo>
                      <a:pt x="35" y="10"/>
                    </a:lnTo>
                    <a:lnTo>
                      <a:pt x="36" y="10"/>
                    </a:lnTo>
                    <a:lnTo>
                      <a:pt x="38" y="9"/>
                    </a:lnTo>
                    <a:lnTo>
                      <a:pt x="38" y="8"/>
                    </a:lnTo>
                    <a:lnTo>
                      <a:pt x="39" y="7"/>
                    </a:lnTo>
                    <a:lnTo>
                      <a:pt x="40" y="6"/>
                    </a:lnTo>
                    <a:lnTo>
                      <a:pt x="41" y="5"/>
                    </a:lnTo>
                    <a:lnTo>
                      <a:pt x="41" y="4"/>
                    </a:lnTo>
                    <a:lnTo>
                      <a:pt x="41" y="3"/>
                    </a:lnTo>
                    <a:lnTo>
                      <a:pt x="41" y="2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3"/>
                    </a:lnTo>
                    <a:lnTo>
                      <a:pt x="39" y="5"/>
                    </a:lnTo>
                    <a:lnTo>
                      <a:pt x="37" y="7"/>
                    </a:lnTo>
                    <a:lnTo>
                      <a:pt x="36" y="8"/>
                    </a:lnTo>
                    <a:lnTo>
                      <a:pt x="34" y="9"/>
                    </a:lnTo>
                    <a:lnTo>
                      <a:pt x="32" y="10"/>
                    </a:lnTo>
                    <a:lnTo>
                      <a:pt x="30" y="11"/>
                    </a:lnTo>
                    <a:lnTo>
                      <a:pt x="28" y="12"/>
                    </a:lnTo>
                    <a:lnTo>
                      <a:pt x="27" y="12"/>
                    </a:lnTo>
                    <a:lnTo>
                      <a:pt x="26" y="12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2" y="13"/>
                    </a:lnTo>
                    <a:lnTo>
                      <a:pt x="21" y="13"/>
                    </a:lnTo>
                    <a:lnTo>
                      <a:pt x="18" y="8"/>
                    </a:lnTo>
                    <a:lnTo>
                      <a:pt x="19" y="8"/>
                    </a:lnTo>
                    <a:lnTo>
                      <a:pt x="21" y="7"/>
                    </a:lnTo>
                    <a:lnTo>
                      <a:pt x="24" y="7"/>
                    </a:lnTo>
                    <a:lnTo>
                      <a:pt x="26" y="6"/>
                    </a:lnTo>
                    <a:lnTo>
                      <a:pt x="28" y="5"/>
                    </a:lnTo>
                    <a:lnTo>
                      <a:pt x="30" y="3"/>
                    </a:lnTo>
                    <a:lnTo>
                      <a:pt x="31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29" y="2"/>
                    </a:lnTo>
                    <a:lnTo>
                      <a:pt x="28" y="3"/>
                    </a:lnTo>
                    <a:lnTo>
                      <a:pt x="27" y="3"/>
                    </a:lnTo>
                    <a:lnTo>
                      <a:pt x="25" y="4"/>
                    </a:lnTo>
                    <a:lnTo>
                      <a:pt x="24" y="5"/>
                    </a:lnTo>
                    <a:lnTo>
                      <a:pt x="22" y="5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7"/>
                    </a:lnTo>
                    <a:lnTo>
                      <a:pt x="14" y="7"/>
                    </a:lnTo>
                    <a:lnTo>
                      <a:pt x="13" y="6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6" y="16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2" y="15"/>
                    </a:lnTo>
                    <a:lnTo>
                      <a:pt x="14" y="15"/>
                    </a:lnTo>
                    <a:lnTo>
                      <a:pt x="16" y="15"/>
                    </a:lnTo>
                    <a:lnTo>
                      <a:pt x="17" y="14"/>
                    </a:lnTo>
                    <a:lnTo>
                      <a:pt x="18" y="14"/>
                    </a:lnTo>
                    <a:lnTo>
                      <a:pt x="19" y="13"/>
                    </a:lnTo>
                    <a:lnTo>
                      <a:pt x="2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36" name="Freeform 359"/>
              <p:cNvSpPr>
                <a:spLocks/>
              </p:cNvSpPr>
              <p:nvPr/>
            </p:nvSpPr>
            <p:spPr bwMode="auto">
              <a:xfrm>
                <a:off x="4349" y="1821"/>
                <a:ext cx="14" cy="10"/>
              </a:xfrm>
              <a:custGeom>
                <a:avLst/>
                <a:gdLst>
                  <a:gd name="T0" fmla="*/ 12 w 14"/>
                  <a:gd name="T1" fmla="*/ 4 h 10"/>
                  <a:gd name="T2" fmla="*/ 10 w 14"/>
                  <a:gd name="T3" fmla="*/ 4 h 10"/>
                  <a:gd name="T4" fmla="*/ 10 w 14"/>
                  <a:gd name="T5" fmla="*/ 4 h 10"/>
                  <a:gd name="T6" fmla="*/ 9 w 14"/>
                  <a:gd name="T7" fmla="*/ 4 h 10"/>
                  <a:gd name="T8" fmla="*/ 9 w 14"/>
                  <a:gd name="T9" fmla="*/ 4 h 10"/>
                  <a:gd name="T10" fmla="*/ 8 w 14"/>
                  <a:gd name="T11" fmla="*/ 3 h 10"/>
                  <a:gd name="T12" fmla="*/ 8 w 14"/>
                  <a:gd name="T13" fmla="*/ 3 h 10"/>
                  <a:gd name="T14" fmla="*/ 7 w 14"/>
                  <a:gd name="T15" fmla="*/ 2 h 10"/>
                  <a:gd name="T16" fmla="*/ 6 w 14"/>
                  <a:gd name="T17" fmla="*/ 1 h 10"/>
                  <a:gd name="T18" fmla="*/ 6 w 14"/>
                  <a:gd name="T19" fmla="*/ 1 h 10"/>
                  <a:gd name="T20" fmla="*/ 5 w 14"/>
                  <a:gd name="T21" fmla="*/ 0 h 10"/>
                  <a:gd name="T22" fmla="*/ 5 w 14"/>
                  <a:gd name="T23" fmla="*/ 0 h 10"/>
                  <a:gd name="T24" fmla="*/ 4 w 14"/>
                  <a:gd name="T25" fmla="*/ 0 h 10"/>
                  <a:gd name="T26" fmla="*/ 4 w 14"/>
                  <a:gd name="T27" fmla="*/ 1 h 10"/>
                  <a:gd name="T28" fmla="*/ 5 w 14"/>
                  <a:gd name="T29" fmla="*/ 2 h 10"/>
                  <a:gd name="T30" fmla="*/ 6 w 14"/>
                  <a:gd name="T31" fmla="*/ 4 h 10"/>
                  <a:gd name="T32" fmla="*/ 6 w 14"/>
                  <a:gd name="T33" fmla="*/ 4 h 10"/>
                  <a:gd name="T34" fmla="*/ 0 w 14"/>
                  <a:gd name="T35" fmla="*/ 4 h 10"/>
                  <a:gd name="T36" fmla="*/ 4 w 14"/>
                  <a:gd name="T37" fmla="*/ 10 h 10"/>
                  <a:gd name="T38" fmla="*/ 4 w 14"/>
                  <a:gd name="T39" fmla="*/ 10 h 10"/>
                  <a:gd name="T40" fmla="*/ 5 w 14"/>
                  <a:gd name="T41" fmla="*/ 10 h 10"/>
                  <a:gd name="T42" fmla="*/ 6 w 14"/>
                  <a:gd name="T43" fmla="*/ 10 h 10"/>
                  <a:gd name="T44" fmla="*/ 7 w 14"/>
                  <a:gd name="T45" fmla="*/ 10 h 10"/>
                  <a:gd name="T46" fmla="*/ 7 w 14"/>
                  <a:gd name="T47" fmla="*/ 10 h 10"/>
                  <a:gd name="T48" fmla="*/ 8 w 14"/>
                  <a:gd name="T49" fmla="*/ 9 h 10"/>
                  <a:gd name="T50" fmla="*/ 9 w 14"/>
                  <a:gd name="T51" fmla="*/ 9 h 10"/>
                  <a:gd name="T52" fmla="*/ 10 w 14"/>
                  <a:gd name="T53" fmla="*/ 9 h 10"/>
                  <a:gd name="T54" fmla="*/ 11 w 14"/>
                  <a:gd name="T55" fmla="*/ 9 h 10"/>
                  <a:gd name="T56" fmla="*/ 11 w 14"/>
                  <a:gd name="T57" fmla="*/ 9 h 10"/>
                  <a:gd name="T58" fmla="*/ 12 w 14"/>
                  <a:gd name="T59" fmla="*/ 9 h 10"/>
                  <a:gd name="T60" fmla="*/ 12 w 14"/>
                  <a:gd name="T61" fmla="*/ 9 h 10"/>
                  <a:gd name="T62" fmla="*/ 13 w 14"/>
                  <a:gd name="T63" fmla="*/ 8 h 10"/>
                  <a:gd name="T64" fmla="*/ 13 w 14"/>
                  <a:gd name="T65" fmla="*/ 8 h 10"/>
                  <a:gd name="T66" fmla="*/ 13 w 14"/>
                  <a:gd name="T67" fmla="*/ 8 h 10"/>
                  <a:gd name="T68" fmla="*/ 14 w 14"/>
                  <a:gd name="T69" fmla="*/ 8 h 10"/>
                  <a:gd name="T70" fmla="*/ 12 w 14"/>
                  <a:gd name="T71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" h="10">
                    <a:moveTo>
                      <a:pt x="12" y="4"/>
                    </a:moveTo>
                    <a:lnTo>
                      <a:pt x="10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0" y="4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4" y="8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37" name="Freeform 360"/>
              <p:cNvSpPr>
                <a:spLocks/>
              </p:cNvSpPr>
              <p:nvPr/>
            </p:nvSpPr>
            <p:spPr bwMode="auto">
              <a:xfrm>
                <a:off x="4373" y="1810"/>
                <a:ext cx="4" cy="8"/>
              </a:xfrm>
              <a:custGeom>
                <a:avLst/>
                <a:gdLst>
                  <a:gd name="T0" fmla="*/ 4 w 4"/>
                  <a:gd name="T1" fmla="*/ 3 h 8"/>
                  <a:gd name="T2" fmla="*/ 3 w 4"/>
                  <a:gd name="T3" fmla="*/ 3 h 8"/>
                  <a:gd name="T4" fmla="*/ 3 w 4"/>
                  <a:gd name="T5" fmla="*/ 2 h 8"/>
                  <a:gd name="T6" fmla="*/ 2 w 4"/>
                  <a:gd name="T7" fmla="*/ 1 h 8"/>
                  <a:gd name="T8" fmla="*/ 1 w 4"/>
                  <a:gd name="T9" fmla="*/ 0 h 8"/>
                  <a:gd name="T10" fmla="*/ 1 w 4"/>
                  <a:gd name="T11" fmla="*/ 0 h 8"/>
                  <a:gd name="T12" fmla="*/ 0 w 4"/>
                  <a:gd name="T13" fmla="*/ 1 h 8"/>
                  <a:gd name="T14" fmla="*/ 0 w 4"/>
                  <a:gd name="T15" fmla="*/ 1 h 8"/>
                  <a:gd name="T16" fmla="*/ 0 w 4"/>
                  <a:gd name="T17" fmla="*/ 2 h 8"/>
                  <a:gd name="T18" fmla="*/ 1 w 4"/>
                  <a:gd name="T19" fmla="*/ 2 h 8"/>
                  <a:gd name="T20" fmla="*/ 1 w 4"/>
                  <a:gd name="T21" fmla="*/ 2 h 8"/>
                  <a:gd name="T22" fmla="*/ 2 w 4"/>
                  <a:gd name="T23" fmla="*/ 3 h 8"/>
                  <a:gd name="T24" fmla="*/ 2 w 4"/>
                  <a:gd name="T25" fmla="*/ 4 h 8"/>
                  <a:gd name="T26" fmla="*/ 2 w 4"/>
                  <a:gd name="T27" fmla="*/ 4 h 8"/>
                  <a:gd name="T28" fmla="*/ 3 w 4"/>
                  <a:gd name="T29" fmla="*/ 5 h 8"/>
                  <a:gd name="T30" fmla="*/ 3 w 4"/>
                  <a:gd name="T31" fmla="*/ 6 h 8"/>
                  <a:gd name="T32" fmla="*/ 2 w 4"/>
                  <a:gd name="T33" fmla="*/ 7 h 8"/>
                  <a:gd name="T34" fmla="*/ 3 w 4"/>
                  <a:gd name="T35" fmla="*/ 8 h 8"/>
                  <a:gd name="T36" fmla="*/ 3 w 4"/>
                  <a:gd name="T37" fmla="*/ 8 h 8"/>
                  <a:gd name="T38" fmla="*/ 3 w 4"/>
                  <a:gd name="T39" fmla="*/ 8 h 8"/>
                  <a:gd name="T40" fmla="*/ 4 w 4"/>
                  <a:gd name="T41" fmla="*/ 7 h 8"/>
                  <a:gd name="T42" fmla="*/ 4 w 4"/>
                  <a:gd name="T43" fmla="*/ 7 h 8"/>
                  <a:gd name="T44" fmla="*/ 4 w 4"/>
                  <a:gd name="T45" fmla="*/ 6 h 8"/>
                  <a:gd name="T46" fmla="*/ 4 w 4"/>
                  <a:gd name="T47" fmla="*/ 4 h 8"/>
                  <a:gd name="T48" fmla="*/ 4 w 4"/>
                  <a:gd name="T4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" h="8">
                    <a:moveTo>
                      <a:pt x="4" y="3"/>
                    </a:moveTo>
                    <a:lnTo>
                      <a:pt x="3" y="3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38" name="Freeform 361"/>
              <p:cNvSpPr>
                <a:spLocks/>
              </p:cNvSpPr>
              <p:nvPr/>
            </p:nvSpPr>
            <p:spPr bwMode="auto">
              <a:xfrm>
                <a:off x="4340" y="1795"/>
                <a:ext cx="32" cy="20"/>
              </a:xfrm>
              <a:custGeom>
                <a:avLst/>
                <a:gdLst>
                  <a:gd name="T0" fmla="*/ 30 w 32"/>
                  <a:gd name="T1" fmla="*/ 10 h 20"/>
                  <a:gd name="T2" fmla="*/ 28 w 32"/>
                  <a:gd name="T3" fmla="*/ 7 h 20"/>
                  <a:gd name="T4" fmla="*/ 32 w 32"/>
                  <a:gd name="T5" fmla="*/ 4 h 20"/>
                  <a:gd name="T6" fmla="*/ 28 w 32"/>
                  <a:gd name="T7" fmla="*/ 0 h 20"/>
                  <a:gd name="T8" fmla="*/ 26 w 32"/>
                  <a:gd name="T9" fmla="*/ 0 h 20"/>
                  <a:gd name="T10" fmla="*/ 29 w 32"/>
                  <a:gd name="T11" fmla="*/ 4 h 20"/>
                  <a:gd name="T12" fmla="*/ 25 w 32"/>
                  <a:gd name="T13" fmla="*/ 7 h 20"/>
                  <a:gd name="T14" fmla="*/ 26 w 32"/>
                  <a:gd name="T15" fmla="*/ 7 h 20"/>
                  <a:gd name="T16" fmla="*/ 26 w 32"/>
                  <a:gd name="T17" fmla="*/ 8 h 20"/>
                  <a:gd name="T18" fmla="*/ 27 w 32"/>
                  <a:gd name="T19" fmla="*/ 9 h 20"/>
                  <a:gd name="T20" fmla="*/ 27 w 32"/>
                  <a:gd name="T21" fmla="*/ 10 h 20"/>
                  <a:gd name="T22" fmla="*/ 14 w 32"/>
                  <a:gd name="T23" fmla="*/ 17 h 20"/>
                  <a:gd name="T24" fmla="*/ 3 w 32"/>
                  <a:gd name="T25" fmla="*/ 10 h 20"/>
                  <a:gd name="T26" fmla="*/ 6 w 32"/>
                  <a:gd name="T27" fmla="*/ 7 h 20"/>
                  <a:gd name="T28" fmla="*/ 2 w 32"/>
                  <a:gd name="T29" fmla="*/ 4 h 20"/>
                  <a:gd name="T30" fmla="*/ 4 w 32"/>
                  <a:gd name="T31" fmla="*/ 0 h 20"/>
                  <a:gd name="T32" fmla="*/ 2 w 32"/>
                  <a:gd name="T33" fmla="*/ 0 h 20"/>
                  <a:gd name="T34" fmla="*/ 0 w 32"/>
                  <a:gd name="T35" fmla="*/ 4 h 20"/>
                  <a:gd name="T36" fmla="*/ 3 w 32"/>
                  <a:gd name="T37" fmla="*/ 7 h 20"/>
                  <a:gd name="T38" fmla="*/ 0 w 32"/>
                  <a:gd name="T39" fmla="*/ 10 h 20"/>
                  <a:gd name="T40" fmla="*/ 14 w 32"/>
                  <a:gd name="T41" fmla="*/ 20 h 20"/>
                  <a:gd name="T42" fmla="*/ 30 w 32"/>
                  <a:gd name="T43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2" h="20">
                    <a:moveTo>
                      <a:pt x="30" y="10"/>
                    </a:moveTo>
                    <a:lnTo>
                      <a:pt x="28" y="7"/>
                    </a:lnTo>
                    <a:lnTo>
                      <a:pt x="32" y="4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9" y="4"/>
                    </a:lnTo>
                    <a:lnTo>
                      <a:pt x="25" y="7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9"/>
                    </a:lnTo>
                    <a:lnTo>
                      <a:pt x="27" y="10"/>
                    </a:lnTo>
                    <a:lnTo>
                      <a:pt x="14" y="17"/>
                    </a:lnTo>
                    <a:lnTo>
                      <a:pt x="3" y="10"/>
                    </a:lnTo>
                    <a:lnTo>
                      <a:pt x="6" y="7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3" y="7"/>
                    </a:lnTo>
                    <a:lnTo>
                      <a:pt x="0" y="10"/>
                    </a:lnTo>
                    <a:lnTo>
                      <a:pt x="14" y="20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39" name="Freeform 362"/>
              <p:cNvSpPr>
                <a:spLocks/>
              </p:cNvSpPr>
              <p:nvPr/>
            </p:nvSpPr>
            <p:spPr bwMode="auto">
              <a:xfrm>
                <a:off x="4331" y="1835"/>
                <a:ext cx="48" cy="14"/>
              </a:xfrm>
              <a:custGeom>
                <a:avLst/>
                <a:gdLst>
                  <a:gd name="T0" fmla="*/ 23 w 48"/>
                  <a:gd name="T1" fmla="*/ 0 h 14"/>
                  <a:gd name="T2" fmla="*/ 22 w 48"/>
                  <a:gd name="T3" fmla="*/ 2 h 14"/>
                  <a:gd name="T4" fmla="*/ 21 w 48"/>
                  <a:gd name="T5" fmla="*/ 4 h 14"/>
                  <a:gd name="T6" fmla="*/ 18 w 48"/>
                  <a:gd name="T7" fmla="*/ 7 h 14"/>
                  <a:gd name="T8" fmla="*/ 15 w 48"/>
                  <a:gd name="T9" fmla="*/ 9 h 14"/>
                  <a:gd name="T10" fmla="*/ 13 w 48"/>
                  <a:gd name="T11" fmla="*/ 9 h 14"/>
                  <a:gd name="T12" fmla="*/ 11 w 48"/>
                  <a:gd name="T13" fmla="*/ 10 h 14"/>
                  <a:gd name="T14" fmla="*/ 9 w 48"/>
                  <a:gd name="T15" fmla="*/ 11 h 14"/>
                  <a:gd name="T16" fmla="*/ 7 w 48"/>
                  <a:gd name="T17" fmla="*/ 11 h 14"/>
                  <a:gd name="T18" fmla="*/ 5 w 48"/>
                  <a:gd name="T19" fmla="*/ 12 h 14"/>
                  <a:gd name="T20" fmla="*/ 3 w 48"/>
                  <a:gd name="T21" fmla="*/ 12 h 14"/>
                  <a:gd name="T22" fmla="*/ 1 w 48"/>
                  <a:gd name="T23" fmla="*/ 12 h 14"/>
                  <a:gd name="T24" fmla="*/ 0 w 48"/>
                  <a:gd name="T25" fmla="*/ 14 h 14"/>
                  <a:gd name="T26" fmla="*/ 2 w 48"/>
                  <a:gd name="T27" fmla="*/ 14 h 14"/>
                  <a:gd name="T28" fmla="*/ 5 w 48"/>
                  <a:gd name="T29" fmla="*/ 14 h 14"/>
                  <a:gd name="T30" fmla="*/ 8 w 48"/>
                  <a:gd name="T31" fmla="*/ 13 h 14"/>
                  <a:gd name="T32" fmla="*/ 11 w 48"/>
                  <a:gd name="T33" fmla="*/ 13 h 14"/>
                  <a:gd name="T34" fmla="*/ 13 w 48"/>
                  <a:gd name="T35" fmla="*/ 12 h 14"/>
                  <a:gd name="T36" fmla="*/ 16 w 48"/>
                  <a:gd name="T37" fmla="*/ 11 h 14"/>
                  <a:gd name="T38" fmla="*/ 18 w 48"/>
                  <a:gd name="T39" fmla="*/ 10 h 14"/>
                  <a:gd name="T40" fmla="*/ 19 w 48"/>
                  <a:gd name="T41" fmla="*/ 8 h 14"/>
                  <a:gd name="T42" fmla="*/ 21 w 48"/>
                  <a:gd name="T43" fmla="*/ 7 h 14"/>
                  <a:gd name="T44" fmla="*/ 22 w 48"/>
                  <a:gd name="T45" fmla="*/ 6 h 14"/>
                  <a:gd name="T46" fmla="*/ 22 w 48"/>
                  <a:gd name="T47" fmla="*/ 5 h 14"/>
                  <a:gd name="T48" fmla="*/ 23 w 48"/>
                  <a:gd name="T49" fmla="*/ 3 h 14"/>
                  <a:gd name="T50" fmla="*/ 24 w 48"/>
                  <a:gd name="T51" fmla="*/ 5 h 14"/>
                  <a:gd name="T52" fmla="*/ 25 w 48"/>
                  <a:gd name="T53" fmla="*/ 7 h 14"/>
                  <a:gd name="T54" fmla="*/ 26 w 48"/>
                  <a:gd name="T55" fmla="*/ 8 h 14"/>
                  <a:gd name="T56" fmla="*/ 28 w 48"/>
                  <a:gd name="T57" fmla="*/ 10 h 14"/>
                  <a:gd name="T58" fmla="*/ 30 w 48"/>
                  <a:gd name="T59" fmla="*/ 11 h 14"/>
                  <a:gd name="T60" fmla="*/ 32 w 48"/>
                  <a:gd name="T61" fmla="*/ 13 h 14"/>
                  <a:gd name="T62" fmla="*/ 35 w 48"/>
                  <a:gd name="T63" fmla="*/ 14 h 14"/>
                  <a:gd name="T64" fmla="*/ 38 w 48"/>
                  <a:gd name="T65" fmla="*/ 14 h 14"/>
                  <a:gd name="T66" fmla="*/ 41 w 48"/>
                  <a:gd name="T67" fmla="*/ 14 h 14"/>
                  <a:gd name="T68" fmla="*/ 43 w 48"/>
                  <a:gd name="T69" fmla="*/ 14 h 14"/>
                  <a:gd name="T70" fmla="*/ 46 w 48"/>
                  <a:gd name="T71" fmla="*/ 14 h 14"/>
                  <a:gd name="T72" fmla="*/ 48 w 48"/>
                  <a:gd name="T73" fmla="*/ 14 h 14"/>
                  <a:gd name="T74" fmla="*/ 47 w 48"/>
                  <a:gd name="T75" fmla="*/ 12 h 14"/>
                  <a:gd name="T76" fmla="*/ 45 w 48"/>
                  <a:gd name="T77" fmla="*/ 12 h 14"/>
                  <a:gd name="T78" fmla="*/ 43 w 48"/>
                  <a:gd name="T79" fmla="*/ 12 h 14"/>
                  <a:gd name="T80" fmla="*/ 41 w 48"/>
                  <a:gd name="T81" fmla="*/ 12 h 14"/>
                  <a:gd name="T82" fmla="*/ 38 w 48"/>
                  <a:gd name="T83" fmla="*/ 12 h 14"/>
                  <a:gd name="T84" fmla="*/ 36 w 48"/>
                  <a:gd name="T85" fmla="*/ 12 h 14"/>
                  <a:gd name="T86" fmla="*/ 34 w 48"/>
                  <a:gd name="T87" fmla="*/ 11 h 14"/>
                  <a:gd name="T88" fmla="*/ 31 w 48"/>
                  <a:gd name="T89" fmla="*/ 10 h 14"/>
                  <a:gd name="T90" fmla="*/ 29 w 48"/>
                  <a:gd name="T91" fmla="*/ 8 h 14"/>
                  <a:gd name="T92" fmla="*/ 26 w 48"/>
                  <a:gd name="T93" fmla="*/ 5 h 14"/>
                  <a:gd name="T94" fmla="*/ 25 w 48"/>
                  <a:gd name="T95" fmla="*/ 2 h 14"/>
                  <a:gd name="T96" fmla="*/ 23 w 48"/>
                  <a:gd name="T9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14">
                    <a:moveTo>
                      <a:pt x="23" y="0"/>
                    </a:moveTo>
                    <a:lnTo>
                      <a:pt x="23" y="0"/>
                    </a:lnTo>
                    <a:lnTo>
                      <a:pt x="23" y="1"/>
                    </a:lnTo>
                    <a:lnTo>
                      <a:pt x="22" y="2"/>
                    </a:lnTo>
                    <a:lnTo>
                      <a:pt x="22" y="3"/>
                    </a:lnTo>
                    <a:lnTo>
                      <a:pt x="21" y="4"/>
                    </a:lnTo>
                    <a:lnTo>
                      <a:pt x="19" y="5"/>
                    </a:lnTo>
                    <a:lnTo>
                      <a:pt x="18" y="7"/>
                    </a:lnTo>
                    <a:lnTo>
                      <a:pt x="16" y="8"/>
                    </a:lnTo>
                    <a:lnTo>
                      <a:pt x="15" y="9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0" y="11"/>
                    </a:lnTo>
                    <a:lnTo>
                      <a:pt x="9" y="11"/>
                    </a:lnTo>
                    <a:lnTo>
                      <a:pt x="8" y="11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9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6" y="11"/>
                    </a:lnTo>
                    <a:lnTo>
                      <a:pt x="17" y="10"/>
                    </a:lnTo>
                    <a:lnTo>
                      <a:pt x="18" y="10"/>
                    </a:lnTo>
                    <a:lnTo>
                      <a:pt x="19" y="9"/>
                    </a:lnTo>
                    <a:lnTo>
                      <a:pt x="19" y="8"/>
                    </a:lnTo>
                    <a:lnTo>
                      <a:pt x="20" y="8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2" y="6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24" y="4"/>
                    </a:lnTo>
                    <a:lnTo>
                      <a:pt x="24" y="5"/>
                    </a:lnTo>
                    <a:lnTo>
                      <a:pt x="25" y="6"/>
                    </a:lnTo>
                    <a:lnTo>
                      <a:pt x="25" y="7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9"/>
                    </a:lnTo>
                    <a:lnTo>
                      <a:pt x="28" y="10"/>
                    </a:lnTo>
                    <a:lnTo>
                      <a:pt x="29" y="11"/>
                    </a:lnTo>
                    <a:lnTo>
                      <a:pt x="30" y="11"/>
                    </a:lnTo>
                    <a:lnTo>
                      <a:pt x="31" y="12"/>
                    </a:lnTo>
                    <a:lnTo>
                      <a:pt x="32" y="13"/>
                    </a:lnTo>
                    <a:lnTo>
                      <a:pt x="34" y="13"/>
                    </a:lnTo>
                    <a:lnTo>
                      <a:pt x="35" y="14"/>
                    </a:lnTo>
                    <a:lnTo>
                      <a:pt x="36" y="14"/>
                    </a:lnTo>
                    <a:lnTo>
                      <a:pt x="38" y="14"/>
                    </a:lnTo>
                    <a:lnTo>
                      <a:pt x="39" y="14"/>
                    </a:lnTo>
                    <a:lnTo>
                      <a:pt x="41" y="14"/>
                    </a:lnTo>
                    <a:lnTo>
                      <a:pt x="42" y="14"/>
                    </a:lnTo>
                    <a:lnTo>
                      <a:pt x="43" y="14"/>
                    </a:lnTo>
                    <a:lnTo>
                      <a:pt x="45" y="14"/>
                    </a:lnTo>
                    <a:lnTo>
                      <a:pt x="46" y="14"/>
                    </a:lnTo>
                    <a:lnTo>
                      <a:pt x="47" y="14"/>
                    </a:lnTo>
                    <a:lnTo>
                      <a:pt x="48" y="14"/>
                    </a:lnTo>
                    <a:lnTo>
                      <a:pt x="47" y="12"/>
                    </a:lnTo>
                    <a:lnTo>
                      <a:pt x="47" y="12"/>
                    </a:lnTo>
                    <a:lnTo>
                      <a:pt x="46" y="12"/>
                    </a:lnTo>
                    <a:lnTo>
                      <a:pt x="45" y="12"/>
                    </a:lnTo>
                    <a:lnTo>
                      <a:pt x="44" y="12"/>
                    </a:lnTo>
                    <a:lnTo>
                      <a:pt x="43" y="12"/>
                    </a:lnTo>
                    <a:lnTo>
                      <a:pt x="42" y="12"/>
                    </a:lnTo>
                    <a:lnTo>
                      <a:pt x="41" y="12"/>
                    </a:lnTo>
                    <a:lnTo>
                      <a:pt x="40" y="12"/>
                    </a:lnTo>
                    <a:lnTo>
                      <a:pt x="38" y="12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5" y="11"/>
                    </a:lnTo>
                    <a:lnTo>
                      <a:pt x="34" y="11"/>
                    </a:lnTo>
                    <a:lnTo>
                      <a:pt x="33" y="10"/>
                    </a:lnTo>
                    <a:lnTo>
                      <a:pt x="31" y="10"/>
                    </a:lnTo>
                    <a:lnTo>
                      <a:pt x="30" y="9"/>
                    </a:lnTo>
                    <a:lnTo>
                      <a:pt x="29" y="8"/>
                    </a:lnTo>
                    <a:lnTo>
                      <a:pt x="28" y="7"/>
                    </a:lnTo>
                    <a:lnTo>
                      <a:pt x="26" y="5"/>
                    </a:lnTo>
                    <a:lnTo>
                      <a:pt x="25" y="4"/>
                    </a:lnTo>
                    <a:lnTo>
                      <a:pt x="25" y="2"/>
                    </a:lnTo>
                    <a:lnTo>
                      <a:pt x="24" y="1"/>
                    </a:lnTo>
                    <a:lnTo>
                      <a:pt x="23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40" name="Freeform 363"/>
              <p:cNvSpPr>
                <a:spLocks/>
              </p:cNvSpPr>
              <p:nvPr/>
            </p:nvSpPr>
            <p:spPr bwMode="auto">
              <a:xfrm>
                <a:off x="4302" y="1807"/>
                <a:ext cx="6" cy="12"/>
              </a:xfrm>
              <a:custGeom>
                <a:avLst/>
                <a:gdLst>
                  <a:gd name="T0" fmla="*/ 6 w 6"/>
                  <a:gd name="T1" fmla="*/ 6 h 12"/>
                  <a:gd name="T2" fmla="*/ 5 w 6"/>
                  <a:gd name="T3" fmla="*/ 6 h 12"/>
                  <a:gd name="T4" fmla="*/ 5 w 6"/>
                  <a:gd name="T5" fmla="*/ 6 h 12"/>
                  <a:gd name="T6" fmla="*/ 4 w 6"/>
                  <a:gd name="T7" fmla="*/ 6 h 12"/>
                  <a:gd name="T8" fmla="*/ 4 w 6"/>
                  <a:gd name="T9" fmla="*/ 6 h 12"/>
                  <a:gd name="T10" fmla="*/ 4 w 6"/>
                  <a:gd name="T11" fmla="*/ 5 h 12"/>
                  <a:gd name="T12" fmla="*/ 3 w 6"/>
                  <a:gd name="T13" fmla="*/ 4 h 12"/>
                  <a:gd name="T14" fmla="*/ 3 w 6"/>
                  <a:gd name="T15" fmla="*/ 3 h 12"/>
                  <a:gd name="T16" fmla="*/ 2 w 6"/>
                  <a:gd name="T17" fmla="*/ 2 h 12"/>
                  <a:gd name="T18" fmla="*/ 2 w 6"/>
                  <a:gd name="T19" fmla="*/ 1 h 12"/>
                  <a:gd name="T20" fmla="*/ 1 w 6"/>
                  <a:gd name="T21" fmla="*/ 1 h 12"/>
                  <a:gd name="T22" fmla="*/ 1 w 6"/>
                  <a:gd name="T23" fmla="*/ 0 h 12"/>
                  <a:gd name="T24" fmla="*/ 1 w 6"/>
                  <a:gd name="T25" fmla="*/ 0 h 12"/>
                  <a:gd name="T26" fmla="*/ 0 w 6"/>
                  <a:gd name="T27" fmla="*/ 1 h 12"/>
                  <a:gd name="T28" fmla="*/ 0 w 6"/>
                  <a:gd name="T29" fmla="*/ 2 h 12"/>
                  <a:gd name="T30" fmla="*/ 0 w 6"/>
                  <a:gd name="T31" fmla="*/ 4 h 12"/>
                  <a:gd name="T32" fmla="*/ 1 w 6"/>
                  <a:gd name="T33" fmla="*/ 6 h 12"/>
                  <a:gd name="T34" fmla="*/ 2 w 6"/>
                  <a:gd name="T35" fmla="*/ 8 h 12"/>
                  <a:gd name="T36" fmla="*/ 2 w 6"/>
                  <a:gd name="T37" fmla="*/ 9 h 12"/>
                  <a:gd name="T38" fmla="*/ 3 w 6"/>
                  <a:gd name="T39" fmla="*/ 10 h 12"/>
                  <a:gd name="T40" fmla="*/ 3 w 6"/>
                  <a:gd name="T41" fmla="*/ 11 h 12"/>
                  <a:gd name="T42" fmla="*/ 3 w 6"/>
                  <a:gd name="T43" fmla="*/ 11 h 12"/>
                  <a:gd name="T44" fmla="*/ 4 w 6"/>
                  <a:gd name="T45" fmla="*/ 11 h 12"/>
                  <a:gd name="T46" fmla="*/ 5 w 6"/>
                  <a:gd name="T47" fmla="*/ 12 h 12"/>
                  <a:gd name="T48" fmla="*/ 6 w 6"/>
                  <a:gd name="T49" fmla="*/ 12 h 12"/>
                  <a:gd name="T50" fmla="*/ 6 w 6"/>
                  <a:gd name="T51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" h="12">
                    <a:moveTo>
                      <a:pt x="6" y="6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41" name="Freeform 364"/>
              <p:cNvSpPr>
                <a:spLocks/>
              </p:cNvSpPr>
              <p:nvPr/>
            </p:nvSpPr>
            <p:spPr bwMode="auto">
              <a:xfrm>
                <a:off x="4346" y="1786"/>
                <a:ext cx="19" cy="21"/>
              </a:xfrm>
              <a:custGeom>
                <a:avLst/>
                <a:gdLst>
                  <a:gd name="T0" fmla="*/ 19 w 19"/>
                  <a:gd name="T1" fmla="*/ 10 h 21"/>
                  <a:gd name="T2" fmla="*/ 19 w 19"/>
                  <a:gd name="T3" fmla="*/ 0 h 21"/>
                  <a:gd name="T4" fmla="*/ 0 w 19"/>
                  <a:gd name="T5" fmla="*/ 0 h 21"/>
                  <a:gd name="T6" fmla="*/ 0 w 19"/>
                  <a:gd name="T7" fmla="*/ 8 h 21"/>
                  <a:gd name="T8" fmla="*/ 8 w 19"/>
                  <a:gd name="T9" fmla="*/ 21 h 21"/>
                  <a:gd name="T10" fmla="*/ 19 w 19"/>
                  <a:gd name="T11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1">
                    <a:moveTo>
                      <a:pt x="19" y="10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21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42" name="Freeform 365"/>
              <p:cNvSpPr>
                <a:spLocks/>
              </p:cNvSpPr>
              <p:nvPr/>
            </p:nvSpPr>
            <p:spPr bwMode="auto">
              <a:xfrm>
                <a:off x="4333" y="1737"/>
                <a:ext cx="44" cy="27"/>
              </a:xfrm>
              <a:custGeom>
                <a:avLst/>
                <a:gdLst>
                  <a:gd name="T0" fmla="*/ 36 w 44"/>
                  <a:gd name="T1" fmla="*/ 10 h 27"/>
                  <a:gd name="T2" fmla="*/ 35 w 44"/>
                  <a:gd name="T3" fmla="*/ 9 h 27"/>
                  <a:gd name="T4" fmla="*/ 34 w 44"/>
                  <a:gd name="T5" fmla="*/ 8 h 27"/>
                  <a:gd name="T6" fmla="*/ 33 w 44"/>
                  <a:gd name="T7" fmla="*/ 7 h 27"/>
                  <a:gd name="T8" fmla="*/ 32 w 44"/>
                  <a:gd name="T9" fmla="*/ 6 h 27"/>
                  <a:gd name="T10" fmla="*/ 30 w 44"/>
                  <a:gd name="T11" fmla="*/ 5 h 27"/>
                  <a:gd name="T12" fmla="*/ 28 w 44"/>
                  <a:gd name="T13" fmla="*/ 4 h 27"/>
                  <a:gd name="T14" fmla="*/ 26 w 44"/>
                  <a:gd name="T15" fmla="*/ 3 h 27"/>
                  <a:gd name="T16" fmla="*/ 24 w 44"/>
                  <a:gd name="T17" fmla="*/ 2 h 27"/>
                  <a:gd name="T18" fmla="*/ 22 w 44"/>
                  <a:gd name="T19" fmla="*/ 1 h 27"/>
                  <a:gd name="T20" fmla="*/ 20 w 44"/>
                  <a:gd name="T21" fmla="*/ 1 h 27"/>
                  <a:gd name="T22" fmla="*/ 17 w 44"/>
                  <a:gd name="T23" fmla="*/ 0 h 27"/>
                  <a:gd name="T24" fmla="*/ 15 w 44"/>
                  <a:gd name="T25" fmla="*/ 0 h 27"/>
                  <a:gd name="T26" fmla="*/ 12 w 44"/>
                  <a:gd name="T27" fmla="*/ 0 h 27"/>
                  <a:gd name="T28" fmla="*/ 10 w 44"/>
                  <a:gd name="T29" fmla="*/ 0 h 27"/>
                  <a:gd name="T30" fmla="*/ 8 w 44"/>
                  <a:gd name="T31" fmla="*/ 0 h 27"/>
                  <a:gd name="T32" fmla="*/ 6 w 44"/>
                  <a:gd name="T33" fmla="*/ 1 h 27"/>
                  <a:gd name="T34" fmla="*/ 3 w 44"/>
                  <a:gd name="T35" fmla="*/ 3 h 27"/>
                  <a:gd name="T36" fmla="*/ 1 w 44"/>
                  <a:gd name="T37" fmla="*/ 5 h 27"/>
                  <a:gd name="T38" fmla="*/ 0 w 44"/>
                  <a:gd name="T39" fmla="*/ 7 h 27"/>
                  <a:gd name="T40" fmla="*/ 0 w 44"/>
                  <a:gd name="T41" fmla="*/ 10 h 27"/>
                  <a:gd name="T42" fmla="*/ 0 w 44"/>
                  <a:gd name="T43" fmla="*/ 12 h 27"/>
                  <a:gd name="T44" fmla="*/ 0 w 44"/>
                  <a:gd name="T45" fmla="*/ 13 h 27"/>
                  <a:gd name="T46" fmla="*/ 1 w 44"/>
                  <a:gd name="T47" fmla="*/ 15 h 27"/>
                  <a:gd name="T48" fmla="*/ 2 w 44"/>
                  <a:gd name="T49" fmla="*/ 15 h 27"/>
                  <a:gd name="T50" fmla="*/ 3 w 44"/>
                  <a:gd name="T51" fmla="*/ 15 h 27"/>
                  <a:gd name="T52" fmla="*/ 4 w 44"/>
                  <a:gd name="T53" fmla="*/ 16 h 27"/>
                  <a:gd name="T54" fmla="*/ 6 w 44"/>
                  <a:gd name="T55" fmla="*/ 16 h 27"/>
                  <a:gd name="T56" fmla="*/ 8 w 44"/>
                  <a:gd name="T57" fmla="*/ 17 h 27"/>
                  <a:gd name="T58" fmla="*/ 10 w 44"/>
                  <a:gd name="T59" fmla="*/ 18 h 27"/>
                  <a:gd name="T60" fmla="*/ 13 w 44"/>
                  <a:gd name="T61" fmla="*/ 19 h 27"/>
                  <a:gd name="T62" fmla="*/ 16 w 44"/>
                  <a:gd name="T63" fmla="*/ 20 h 27"/>
                  <a:gd name="T64" fmla="*/ 19 w 44"/>
                  <a:gd name="T65" fmla="*/ 21 h 27"/>
                  <a:gd name="T66" fmla="*/ 22 w 44"/>
                  <a:gd name="T67" fmla="*/ 22 h 27"/>
                  <a:gd name="T68" fmla="*/ 24 w 44"/>
                  <a:gd name="T69" fmla="*/ 23 h 27"/>
                  <a:gd name="T70" fmla="*/ 27 w 44"/>
                  <a:gd name="T71" fmla="*/ 24 h 27"/>
                  <a:gd name="T72" fmla="*/ 30 w 44"/>
                  <a:gd name="T73" fmla="*/ 25 h 27"/>
                  <a:gd name="T74" fmla="*/ 32 w 44"/>
                  <a:gd name="T75" fmla="*/ 26 h 27"/>
                  <a:gd name="T76" fmla="*/ 34 w 44"/>
                  <a:gd name="T77" fmla="*/ 27 h 27"/>
                  <a:gd name="T78" fmla="*/ 35 w 44"/>
                  <a:gd name="T79" fmla="*/ 27 h 27"/>
                  <a:gd name="T80" fmla="*/ 36 w 44"/>
                  <a:gd name="T81" fmla="*/ 27 h 27"/>
                  <a:gd name="T82" fmla="*/ 38 w 44"/>
                  <a:gd name="T83" fmla="*/ 27 h 27"/>
                  <a:gd name="T84" fmla="*/ 39 w 44"/>
                  <a:gd name="T85" fmla="*/ 27 h 27"/>
                  <a:gd name="T86" fmla="*/ 40 w 44"/>
                  <a:gd name="T87" fmla="*/ 27 h 27"/>
                  <a:gd name="T88" fmla="*/ 41 w 44"/>
                  <a:gd name="T89" fmla="*/ 27 h 27"/>
                  <a:gd name="T90" fmla="*/ 42 w 44"/>
                  <a:gd name="T91" fmla="*/ 26 h 27"/>
                  <a:gd name="T92" fmla="*/ 43 w 44"/>
                  <a:gd name="T93" fmla="*/ 25 h 27"/>
                  <a:gd name="T94" fmla="*/ 44 w 44"/>
                  <a:gd name="T95" fmla="*/ 24 h 27"/>
                  <a:gd name="T96" fmla="*/ 44 w 44"/>
                  <a:gd name="T97" fmla="*/ 22 h 27"/>
                  <a:gd name="T98" fmla="*/ 44 w 44"/>
                  <a:gd name="T99" fmla="*/ 20 h 27"/>
                  <a:gd name="T100" fmla="*/ 44 w 44"/>
                  <a:gd name="T101" fmla="*/ 18 h 27"/>
                  <a:gd name="T102" fmla="*/ 43 w 44"/>
                  <a:gd name="T103" fmla="*/ 16 h 27"/>
                  <a:gd name="T104" fmla="*/ 42 w 44"/>
                  <a:gd name="T105" fmla="*/ 14 h 27"/>
                  <a:gd name="T106" fmla="*/ 40 w 44"/>
                  <a:gd name="T107" fmla="*/ 12 h 27"/>
                  <a:gd name="T108" fmla="*/ 39 w 44"/>
                  <a:gd name="T109" fmla="*/ 11 h 27"/>
                  <a:gd name="T110" fmla="*/ 37 w 44"/>
                  <a:gd name="T111" fmla="*/ 10 h 27"/>
                  <a:gd name="T112" fmla="*/ 36 w 44"/>
                  <a:gd name="T11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4" h="27">
                    <a:moveTo>
                      <a:pt x="36" y="10"/>
                    </a:moveTo>
                    <a:lnTo>
                      <a:pt x="35" y="9"/>
                    </a:lnTo>
                    <a:lnTo>
                      <a:pt x="34" y="8"/>
                    </a:lnTo>
                    <a:lnTo>
                      <a:pt x="33" y="7"/>
                    </a:lnTo>
                    <a:lnTo>
                      <a:pt x="32" y="6"/>
                    </a:lnTo>
                    <a:lnTo>
                      <a:pt x="30" y="5"/>
                    </a:lnTo>
                    <a:lnTo>
                      <a:pt x="28" y="4"/>
                    </a:lnTo>
                    <a:lnTo>
                      <a:pt x="26" y="3"/>
                    </a:lnTo>
                    <a:lnTo>
                      <a:pt x="24" y="2"/>
                    </a:lnTo>
                    <a:lnTo>
                      <a:pt x="22" y="1"/>
                    </a:lnTo>
                    <a:lnTo>
                      <a:pt x="20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1" y="15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8" y="17"/>
                    </a:lnTo>
                    <a:lnTo>
                      <a:pt x="10" y="18"/>
                    </a:lnTo>
                    <a:lnTo>
                      <a:pt x="13" y="19"/>
                    </a:lnTo>
                    <a:lnTo>
                      <a:pt x="16" y="20"/>
                    </a:lnTo>
                    <a:lnTo>
                      <a:pt x="19" y="21"/>
                    </a:lnTo>
                    <a:lnTo>
                      <a:pt x="22" y="22"/>
                    </a:lnTo>
                    <a:lnTo>
                      <a:pt x="24" y="23"/>
                    </a:lnTo>
                    <a:lnTo>
                      <a:pt x="27" y="24"/>
                    </a:lnTo>
                    <a:lnTo>
                      <a:pt x="30" y="25"/>
                    </a:lnTo>
                    <a:lnTo>
                      <a:pt x="32" y="26"/>
                    </a:lnTo>
                    <a:lnTo>
                      <a:pt x="34" y="27"/>
                    </a:lnTo>
                    <a:lnTo>
                      <a:pt x="35" y="27"/>
                    </a:lnTo>
                    <a:lnTo>
                      <a:pt x="36" y="27"/>
                    </a:lnTo>
                    <a:lnTo>
                      <a:pt x="38" y="27"/>
                    </a:lnTo>
                    <a:lnTo>
                      <a:pt x="39" y="27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2" y="26"/>
                    </a:lnTo>
                    <a:lnTo>
                      <a:pt x="43" y="25"/>
                    </a:lnTo>
                    <a:lnTo>
                      <a:pt x="44" y="24"/>
                    </a:lnTo>
                    <a:lnTo>
                      <a:pt x="44" y="22"/>
                    </a:lnTo>
                    <a:lnTo>
                      <a:pt x="44" y="20"/>
                    </a:lnTo>
                    <a:lnTo>
                      <a:pt x="44" y="18"/>
                    </a:lnTo>
                    <a:lnTo>
                      <a:pt x="43" y="16"/>
                    </a:lnTo>
                    <a:lnTo>
                      <a:pt x="42" y="14"/>
                    </a:lnTo>
                    <a:lnTo>
                      <a:pt x="40" y="12"/>
                    </a:lnTo>
                    <a:lnTo>
                      <a:pt x="39" y="11"/>
                    </a:lnTo>
                    <a:lnTo>
                      <a:pt x="37" y="10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43" name="Freeform 366"/>
              <p:cNvSpPr>
                <a:spLocks/>
              </p:cNvSpPr>
              <p:nvPr/>
            </p:nvSpPr>
            <p:spPr bwMode="auto">
              <a:xfrm>
                <a:off x="4327" y="1744"/>
                <a:ext cx="53" cy="47"/>
              </a:xfrm>
              <a:custGeom>
                <a:avLst/>
                <a:gdLst>
                  <a:gd name="T0" fmla="*/ 45 w 53"/>
                  <a:gd name="T1" fmla="*/ 15 h 47"/>
                  <a:gd name="T2" fmla="*/ 45 w 53"/>
                  <a:gd name="T3" fmla="*/ 15 h 47"/>
                  <a:gd name="T4" fmla="*/ 44 w 53"/>
                  <a:gd name="T5" fmla="*/ 13 h 47"/>
                  <a:gd name="T6" fmla="*/ 42 w 53"/>
                  <a:gd name="T7" fmla="*/ 10 h 47"/>
                  <a:gd name="T8" fmla="*/ 40 w 53"/>
                  <a:gd name="T9" fmla="*/ 8 h 47"/>
                  <a:gd name="T10" fmla="*/ 38 w 53"/>
                  <a:gd name="T11" fmla="*/ 5 h 47"/>
                  <a:gd name="T12" fmla="*/ 35 w 53"/>
                  <a:gd name="T13" fmla="*/ 3 h 47"/>
                  <a:gd name="T14" fmla="*/ 32 w 53"/>
                  <a:gd name="T15" fmla="*/ 2 h 47"/>
                  <a:gd name="T16" fmla="*/ 28 w 53"/>
                  <a:gd name="T17" fmla="*/ 1 h 47"/>
                  <a:gd name="T18" fmla="*/ 25 w 53"/>
                  <a:gd name="T19" fmla="*/ 1 h 47"/>
                  <a:gd name="T20" fmla="*/ 21 w 53"/>
                  <a:gd name="T21" fmla="*/ 1 h 47"/>
                  <a:gd name="T22" fmla="*/ 16 w 53"/>
                  <a:gd name="T23" fmla="*/ 1 h 47"/>
                  <a:gd name="T24" fmla="*/ 12 w 53"/>
                  <a:gd name="T25" fmla="*/ 3 h 47"/>
                  <a:gd name="T26" fmla="*/ 8 w 53"/>
                  <a:gd name="T27" fmla="*/ 6 h 47"/>
                  <a:gd name="T28" fmla="*/ 5 w 53"/>
                  <a:gd name="T29" fmla="*/ 9 h 47"/>
                  <a:gd name="T30" fmla="*/ 3 w 53"/>
                  <a:gd name="T31" fmla="*/ 13 h 47"/>
                  <a:gd name="T32" fmla="*/ 1 w 53"/>
                  <a:gd name="T33" fmla="*/ 17 h 47"/>
                  <a:gd name="T34" fmla="*/ 0 w 53"/>
                  <a:gd name="T35" fmla="*/ 22 h 47"/>
                  <a:gd name="T36" fmla="*/ 0 w 53"/>
                  <a:gd name="T37" fmla="*/ 26 h 47"/>
                  <a:gd name="T38" fmla="*/ 1 w 53"/>
                  <a:gd name="T39" fmla="*/ 31 h 47"/>
                  <a:gd name="T40" fmla="*/ 3 w 53"/>
                  <a:gd name="T41" fmla="*/ 35 h 47"/>
                  <a:gd name="T42" fmla="*/ 5 w 53"/>
                  <a:gd name="T43" fmla="*/ 39 h 47"/>
                  <a:gd name="T44" fmla="*/ 8 w 53"/>
                  <a:gd name="T45" fmla="*/ 42 h 47"/>
                  <a:gd name="T46" fmla="*/ 12 w 53"/>
                  <a:gd name="T47" fmla="*/ 45 h 47"/>
                  <a:gd name="T48" fmla="*/ 16 w 53"/>
                  <a:gd name="T49" fmla="*/ 46 h 47"/>
                  <a:gd name="T50" fmla="*/ 21 w 53"/>
                  <a:gd name="T51" fmla="*/ 47 h 47"/>
                  <a:gd name="T52" fmla="*/ 25 w 53"/>
                  <a:gd name="T53" fmla="*/ 47 h 47"/>
                  <a:gd name="T54" fmla="*/ 28 w 53"/>
                  <a:gd name="T55" fmla="*/ 47 h 47"/>
                  <a:gd name="T56" fmla="*/ 31 w 53"/>
                  <a:gd name="T57" fmla="*/ 46 h 47"/>
                  <a:gd name="T58" fmla="*/ 34 w 53"/>
                  <a:gd name="T59" fmla="*/ 45 h 47"/>
                  <a:gd name="T60" fmla="*/ 37 w 53"/>
                  <a:gd name="T61" fmla="*/ 43 h 47"/>
                  <a:gd name="T62" fmla="*/ 39 w 53"/>
                  <a:gd name="T63" fmla="*/ 41 h 47"/>
                  <a:gd name="T64" fmla="*/ 42 w 53"/>
                  <a:gd name="T65" fmla="*/ 38 h 47"/>
                  <a:gd name="T66" fmla="*/ 43 w 53"/>
                  <a:gd name="T67" fmla="*/ 36 h 47"/>
                  <a:gd name="T68" fmla="*/ 44 w 53"/>
                  <a:gd name="T69" fmla="*/ 34 h 47"/>
                  <a:gd name="T70" fmla="*/ 45 w 53"/>
                  <a:gd name="T71" fmla="*/ 34 h 47"/>
                  <a:gd name="T72" fmla="*/ 46 w 53"/>
                  <a:gd name="T73" fmla="*/ 34 h 47"/>
                  <a:gd name="T74" fmla="*/ 49 w 53"/>
                  <a:gd name="T75" fmla="*/ 33 h 47"/>
                  <a:gd name="T76" fmla="*/ 51 w 53"/>
                  <a:gd name="T77" fmla="*/ 30 h 47"/>
                  <a:gd name="T78" fmla="*/ 52 w 53"/>
                  <a:gd name="T79" fmla="*/ 27 h 47"/>
                  <a:gd name="T80" fmla="*/ 52 w 53"/>
                  <a:gd name="T81" fmla="*/ 23 h 47"/>
                  <a:gd name="T82" fmla="*/ 51 w 53"/>
                  <a:gd name="T83" fmla="*/ 19 h 47"/>
                  <a:gd name="T84" fmla="*/ 49 w 53"/>
                  <a:gd name="T85" fmla="*/ 16 h 47"/>
                  <a:gd name="T86" fmla="*/ 46 w 53"/>
                  <a:gd name="T87" fmla="*/ 1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3" h="47">
                    <a:moveTo>
                      <a:pt x="45" y="15"/>
                    </a:moveTo>
                    <a:lnTo>
                      <a:pt x="45" y="15"/>
                    </a:lnTo>
                    <a:lnTo>
                      <a:pt x="45" y="15"/>
                    </a:lnTo>
                    <a:lnTo>
                      <a:pt x="45" y="15"/>
                    </a:lnTo>
                    <a:lnTo>
                      <a:pt x="45" y="15"/>
                    </a:lnTo>
                    <a:lnTo>
                      <a:pt x="44" y="13"/>
                    </a:lnTo>
                    <a:lnTo>
                      <a:pt x="43" y="12"/>
                    </a:lnTo>
                    <a:lnTo>
                      <a:pt x="42" y="10"/>
                    </a:lnTo>
                    <a:lnTo>
                      <a:pt x="41" y="9"/>
                    </a:lnTo>
                    <a:lnTo>
                      <a:pt x="40" y="8"/>
                    </a:lnTo>
                    <a:lnTo>
                      <a:pt x="39" y="6"/>
                    </a:lnTo>
                    <a:lnTo>
                      <a:pt x="38" y="5"/>
                    </a:lnTo>
                    <a:lnTo>
                      <a:pt x="36" y="4"/>
                    </a:lnTo>
                    <a:lnTo>
                      <a:pt x="35" y="3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0" y="1"/>
                    </a:lnTo>
                    <a:lnTo>
                      <a:pt x="28" y="1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3" y="0"/>
                    </a:lnTo>
                    <a:lnTo>
                      <a:pt x="21" y="1"/>
                    </a:lnTo>
                    <a:lnTo>
                      <a:pt x="18" y="1"/>
                    </a:lnTo>
                    <a:lnTo>
                      <a:pt x="16" y="1"/>
                    </a:lnTo>
                    <a:lnTo>
                      <a:pt x="14" y="2"/>
                    </a:lnTo>
                    <a:lnTo>
                      <a:pt x="12" y="3"/>
                    </a:lnTo>
                    <a:lnTo>
                      <a:pt x="10" y="4"/>
                    </a:lnTo>
                    <a:lnTo>
                      <a:pt x="8" y="6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4" y="11"/>
                    </a:lnTo>
                    <a:lnTo>
                      <a:pt x="3" y="13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0" y="19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9"/>
                    </a:lnTo>
                    <a:lnTo>
                      <a:pt x="1" y="31"/>
                    </a:lnTo>
                    <a:lnTo>
                      <a:pt x="1" y="33"/>
                    </a:lnTo>
                    <a:lnTo>
                      <a:pt x="3" y="35"/>
                    </a:lnTo>
                    <a:lnTo>
                      <a:pt x="4" y="37"/>
                    </a:lnTo>
                    <a:lnTo>
                      <a:pt x="5" y="39"/>
                    </a:lnTo>
                    <a:lnTo>
                      <a:pt x="7" y="41"/>
                    </a:lnTo>
                    <a:lnTo>
                      <a:pt x="8" y="42"/>
                    </a:lnTo>
                    <a:lnTo>
                      <a:pt x="10" y="43"/>
                    </a:lnTo>
                    <a:lnTo>
                      <a:pt x="12" y="45"/>
                    </a:lnTo>
                    <a:lnTo>
                      <a:pt x="14" y="46"/>
                    </a:lnTo>
                    <a:lnTo>
                      <a:pt x="16" y="46"/>
                    </a:lnTo>
                    <a:lnTo>
                      <a:pt x="18" y="47"/>
                    </a:lnTo>
                    <a:lnTo>
                      <a:pt x="21" y="47"/>
                    </a:lnTo>
                    <a:lnTo>
                      <a:pt x="23" y="47"/>
                    </a:lnTo>
                    <a:lnTo>
                      <a:pt x="25" y="47"/>
                    </a:lnTo>
                    <a:lnTo>
                      <a:pt x="27" y="47"/>
                    </a:lnTo>
                    <a:lnTo>
                      <a:pt x="28" y="47"/>
                    </a:lnTo>
                    <a:lnTo>
                      <a:pt x="30" y="46"/>
                    </a:lnTo>
                    <a:lnTo>
                      <a:pt x="31" y="46"/>
                    </a:lnTo>
                    <a:lnTo>
                      <a:pt x="33" y="45"/>
                    </a:lnTo>
                    <a:lnTo>
                      <a:pt x="34" y="45"/>
                    </a:lnTo>
                    <a:lnTo>
                      <a:pt x="36" y="44"/>
                    </a:lnTo>
                    <a:lnTo>
                      <a:pt x="37" y="43"/>
                    </a:lnTo>
                    <a:lnTo>
                      <a:pt x="38" y="42"/>
                    </a:lnTo>
                    <a:lnTo>
                      <a:pt x="39" y="41"/>
                    </a:lnTo>
                    <a:lnTo>
                      <a:pt x="41" y="40"/>
                    </a:lnTo>
                    <a:lnTo>
                      <a:pt x="42" y="38"/>
                    </a:lnTo>
                    <a:lnTo>
                      <a:pt x="43" y="37"/>
                    </a:lnTo>
                    <a:lnTo>
                      <a:pt x="43" y="36"/>
                    </a:lnTo>
                    <a:lnTo>
                      <a:pt x="44" y="34"/>
                    </a:lnTo>
                    <a:lnTo>
                      <a:pt x="44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6" y="34"/>
                    </a:lnTo>
                    <a:lnTo>
                      <a:pt x="48" y="34"/>
                    </a:lnTo>
                    <a:lnTo>
                      <a:pt x="49" y="33"/>
                    </a:lnTo>
                    <a:lnTo>
                      <a:pt x="50" y="32"/>
                    </a:lnTo>
                    <a:lnTo>
                      <a:pt x="51" y="30"/>
                    </a:lnTo>
                    <a:lnTo>
                      <a:pt x="52" y="28"/>
                    </a:lnTo>
                    <a:lnTo>
                      <a:pt x="52" y="27"/>
                    </a:lnTo>
                    <a:lnTo>
                      <a:pt x="53" y="25"/>
                    </a:lnTo>
                    <a:lnTo>
                      <a:pt x="52" y="23"/>
                    </a:lnTo>
                    <a:lnTo>
                      <a:pt x="52" y="21"/>
                    </a:lnTo>
                    <a:lnTo>
                      <a:pt x="51" y="19"/>
                    </a:lnTo>
                    <a:lnTo>
                      <a:pt x="50" y="18"/>
                    </a:lnTo>
                    <a:lnTo>
                      <a:pt x="49" y="16"/>
                    </a:lnTo>
                    <a:lnTo>
                      <a:pt x="48" y="15"/>
                    </a:lnTo>
                    <a:lnTo>
                      <a:pt x="46" y="15"/>
                    </a:lnTo>
                    <a:lnTo>
                      <a:pt x="45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44" name="Freeform 367"/>
              <p:cNvSpPr>
                <a:spLocks/>
              </p:cNvSpPr>
              <p:nvPr/>
            </p:nvSpPr>
            <p:spPr bwMode="auto">
              <a:xfrm>
                <a:off x="4330" y="1748"/>
                <a:ext cx="47" cy="40"/>
              </a:xfrm>
              <a:custGeom>
                <a:avLst/>
                <a:gdLst>
                  <a:gd name="T0" fmla="*/ 41 w 47"/>
                  <a:gd name="T1" fmla="*/ 15 h 40"/>
                  <a:gd name="T2" fmla="*/ 40 w 47"/>
                  <a:gd name="T3" fmla="*/ 16 h 40"/>
                  <a:gd name="T4" fmla="*/ 39 w 47"/>
                  <a:gd name="T5" fmla="*/ 15 h 40"/>
                  <a:gd name="T6" fmla="*/ 38 w 47"/>
                  <a:gd name="T7" fmla="*/ 11 h 40"/>
                  <a:gd name="T8" fmla="*/ 36 w 47"/>
                  <a:gd name="T9" fmla="*/ 9 h 40"/>
                  <a:gd name="T10" fmla="*/ 34 w 47"/>
                  <a:gd name="T11" fmla="*/ 6 h 40"/>
                  <a:gd name="T12" fmla="*/ 31 w 47"/>
                  <a:gd name="T13" fmla="*/ 4 h 40"/>
                  <a:gd name="T14" fmla="*/ 29 w 47"/>
                  <a:gd name="T15" fmla="*/ 2 h 40"/>
                  <a:gd name="T16" fmla="*/ 25 w 47"/>
                  <a:gd name="T17" fmla="*/ 1 h 40"/>
                  <a:gd name="T18" fmla="*/ 22 w 47"/>
                  <a:gd name="T19" fmla="*/ 0 h 40"/>
                  <a:gd name="T20" fmla="*/ 18 w 47"/>
                  <a:gd name="T21" fmla="*/ 0 h 40"/>
                  <a:gd name="T22" fmla="*/ 14 w 47"/>
                  <a:gd name="T23" fmla="*/ 1 h 40"/>
                  <a:gd name="T24" fmla="*/ 11 w 47"/>
                  <a:gd name="T25" fmla="*/ 3 h 40"/>
                  <a:gd name="T26" fmla="*/ 7 w 47"/>
                  <a:gd name="T27" fmla="*/ 5 h 40"/>
                  <a:gd name="T28" fmla="*/ 5 w 47"/>
                  <a:gd name="T29" fmla="*/ 7 h 40"/>
                  <a:gd name="T30" fmla="*/ 3 w 47"/>
                  <a:gd name="T31" fmla="*/ 11 h 40"/>
                  <a:gd name="T32" fmla="*/ 1 w 47"/>
                  <a:gd name="T33" fmla="*/ 14 h 40"/>
                  <a:gd name="T34" fmla="*/ 0 w 47"/>
                  <a:gd name="T35" fmla="*/ 18 h 40"/>
                  <a:gd name="T36" fmla="*/ 0 w 47"/>
                  <a:gd name="T37" fmla="*/ 22 h 40"/>
                  <a:gd name="T38" fmla="*/ 1 w 47"/>
                  <a:gd name="T39" fmla="*/ 26 h 40"/>
                  <a:gd name="T40" fmla="*/ 3 w 47"/>
                  <a:gd name="T41" fmla="*/ 29 h 40"/>
                  <a:gd name="T42" fmla="*/ 5 w 47"/>
                  <a:gd name="T43" fmla="*/ 33 h 40"/>
                  <a:gd name="T44" fmla="*/ 7 w 47"/>
                  <a:gd name="T45" fmla="*/ 35 h 40"/>
                  <a:gd name="T46" fmla="*/ 11 w 47"/>
                  <a:gd name="T47" fmla="*/ 37 h 40"/>
                  <a:gd name="T48" fmla="*/ 14 w 47"/>
                  <a:gd name="T49" fmla="*/ 39 h 40"/>
                  <a:gd name="T50" fmla="*/ 18 w 47"/>
                  <a:gd name="T51" fmla="*/ 40 h 40"/>
                  <a:gd name="T52" fmla="*/ 22 w 47"/>
                  <a:gd name="T53" fmla="*/ 40 h 40"/>
                  <a:gd name="T54" fmla="*/ 25 w 47"/>
                  <a:gd name="T55" fmla="*/ 39 h 40"/>
                  <a:gd name="T56" fmla="*/ 28 w 47"/>
                  <a:gd name="T57" fmla="*/ 38 h 40"/>
                  <a:gd name="T58" fmla="*/ 31 w 47"/>
                  <a:gd name="T59" fmla="*/ 37 h 40"/>
                  <a:gd name="T60" fmla="*/ 33 w 47"/>
                  <a:gd name="T61" fmla="*/ 35 h 40"/>
                  <a:gd name="T62" fmla="*/ 36 w 47"/>
                  <a:gd name="T63" fmla="*/ 32 h 40"/>
                  <a:gd name="T64" fmla="*/ 37 w 47"/>
                  <a:gd name="T65" fmla="*/ 30 h 40"/>
                  <a:gd name="T66" fmla="*/ 39 w 47"/>
                  <a:gd name="T67" fmla="*/ 27 h 40"/>
                  <a:gd name="T68" fmla="*/ 39 w 47"/>
                  <a:gd name="T69" fmla="*/ 26 h 40"/>
                  <a:gd name="T70" fmla="*/ 40 w 47"/>
                  <a:gd name="T71" fmla="*/ 26 h 40"/>
                  <a:gd name="T72" fmla="*/ 41 w 47"/>
                  <a:gd name="T73" fmla="*/ 26 h 40"/>
                  <a:gd name="T74" fmla="*/ 42 w 47"/>
                  <a:gd name="T75" fmla="*/ 27 h 40"/>
                  <a:gd name="T76" fmla="*/ 43 w 47"/>
                  <a:gd name="T77" fmla="*/ 27 h 40"/>
                  <a:gd name="T78" fmla="*/ 45 w 47"/>
                  <a:gd name="T79" fmla="*/ 26 h 40"/>
                  <a:gd name="T80" fmla="*/ 46 w 47"/>
                  <a:gd name="T81" fmla="*/ 24 h 40"/>
                  <a:gd name="T82" fmla="*/ 47 w 47"/>
                  <a:gd name="T83" fmla="*/ 22 h 40"/>
                  <a:gd name="T84" fmla="*/ 47 w 47"/>
                  <a:gd name="T85" fmla="*/ 20 h 40"/>
                  <a:gd name="T86" fmla="*/ 46 w 47"/>
                  <a:gd name="T87" fmla="*/ 18 h 40"/>
                  <a:gd name="T88" fmla="*/ 45 w 47"/>
                  <a:gd name="T89" fmla="*/ 16 h 40"/>
                  <a:gd name="T90" fmla="*/ 43 w 47"/>
                  <a:gd name="T91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7" h="40">
                    <a:moveTo>
                      <a:pt x="42" y="15"/>
                    </a:moveTo>
                    <a:lnTo>
                      <a:pt x="41" y="15"/>
                    </a:lnTo>
                    <a:lnTo>
                      <a:pt x="41" y="16"/>
                    </a:lnTo>
                    <a:lnTo>
                      <a:pt x="40" y="16"/>
                    </a:lnTo>
                    <a:lnTo>
                      <a:pt x="39" y="16"/>
                    </a:lnTo>
                    <a:lnTo>
                      <a:pt x="39" y="15"/>
                    </a:lnTo>
                    <a:lnTo>
                      <a:pt x="39" y="13"/>
                    </a:lnTo>
                    <a:lnTo>
                      <a:pt x="38" y="11"/>
                    </a:lnTo>
                    <a:lnTo>
                      <a:pt x="37" y="10"/>
                    </a:lnTo>
                    <a:lnTo>
                      <a:pt x="36" y="9"/>
                    </a:lnTo>
                    <a:lnTo>
                      <a:pt x="35" y="7"/>
                    </a:lnTo>
                    <a:lnTo>
                      <a:pt x="34" y="6"/>
                    </a:lnTo>
                    <a:lnTo>
                      <a:pt x="33" y="5"/>
                    </a:lnTo>
                    <a:lnTo>
                      <a:pt x="31" y="4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2"/>
                    </a:lnTo>
                    <a:lnTo>
                      <a:pt x="11" y="3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9"/>
                    </a:lnTo>
                    <a:lnTo>
                      <a:pt x="3" y="11"/>
                    </a:lnTo>
                    <a:lnTo>
                      <a:pt x="2" y="12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1" y="24"/>
                    </a:lnTo>
                    <a:lnTo>
                      <a:pt x="1" y="26"/>
                    </a:lnTo>
                    <a:lnTo>
                      <a:pt x="2" y="28"/>
                    </a:lnTo>
                    <a:lnTo>
                      <a:pt x="3" y="29"/>
                    </a:lnTo>
                    <a:lnTo>
                      <a:pt x="4" y="31"/>
                    </a:lnTo>
                    <a:lnTo>
                      <a:pt x="5" y="33"/>
                    </a:lnTo>
                    <a:lnTo>
                      <a:pt x="6" y="34"/>
                    </a:lnTo>
                    <a:lnTo>
                      <a:pt x="7" y="35"/>
                    </a:lnTo>
                    <a:lnTo>
                      <a:pt x="9" y="36"/>
                    </a:lnTo>
                    <a:lnTo>
                      <a:pt x="11" y="37"/>
                    </a:lnTo>
                    <a:lnTo>
                      <a:pt x="12" y="38"/>
                    </a:lnTo>
                    <a:lnTo>
                      <a:pt x="14" y="39"/>
                    </a:lnTo>
                    <a:lnTo>
                      <a:pt x="16" y="39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2" y="40"/>
                    </a:lnTo>
                    <a:lnTo>
                      <a:pt x="23" y="39"/>
                    </a:lnTo>
                    <a:lnTo>
                      <a:pt x="25" y="39"/>
                    </a:lnTo>
                    <a:lnTo>
                      <a:pt x="27" y="39"/>
                    </a:lnTo>
                    <a:lnTo>
                      <a:pt x="28" y="38"/>
                    </a:lnTo>
                    <a:lnTo>
                      <a:pt x="29" y="37"/>
                    </a:lnTo>
                    <a:lnTo>
                      <a:pt x="31" y="37"/>
                    </a:lnTo>
                    <a:lnTo>
                      <a:pt x="32" y="36"/>
                    </a:lnTo>
                    <a:lnTo>
                      <a:pt x="33" y="35"/>
                    </a:lnTo>
                    <a:lnTo>
                      <a:pt x="35" y="33"/>
                    </a:lnTo>
                    <a:lnTo>
                      <a:pt x="36" y="32"/>
                    </a:lnTo>
                    <a:lnTo>
                      <a:pt x="36" y="31"/>
                    </a:lnTo>
                    <a:lnTo>
                      <a:pt x="37" y="30"/>
                    </a:lnTo>
                    <a:lnTo>
                      <a:pt x="38" y="28"/>
                    </a:lnTo>
                    <a:lnTo>
                      <a:pt x="39" y="27"/>
                    </a:lnTo>
                    <a:lnTo>
                      <a:pt x="39" y="25"/>
                    </a:lnTo>
                    <a:lnTo>
                      <a:pt x="39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1" y="26"/>
                    </a:lnTo>
                    <a:lnTo>
                      <a:pt x="41" y="26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2" y="27"/>
                    </a:lnTo>
                    <a:lnTo>
                      <a:pt x="43" y="27"/>
                    </a:lnTo>
                    <a:lnTo>
                      <a:pt x="44" y="26"/>
                    </a:lnTo>
                    <a:lnTo>
                      <a:pt x="45" y="26"/>
                    </a:lnTo>
                    <a:lnTo>
                      <a:pt x="45" y="25"/>
                    </a:lnTo>
                    <a:lnTo>
                      <a:pt x="46" y="24"/>
                    </a:lnTo>
                    <a:lnTo>
                      <a:pt x="46" y="23"/>
                    </a:lnTo>
                    <a:lnTo>
                      <a:pt x="47" y="22"/>
                    </a:lnTo>
                    <a:lnTo>
                      <a:pt x="47" y="21"/>
                    </a:lnTo>
                    <a:lnTo>
                      <a:pt x="47" y="20"/>
                    </a:lnTo>
                    <a:lnTo>
                      <a:pt x="46" y="19"/>
                    </a:lnTo>
                    <a:lnTo>
                      <a:pt x="46" y="18"/>
                    </a:lnTo>
                    <a:lnTo>
                      <a:pt x="45" y="17"/>
                    </a:lnTo>
                    <a:lnTo>
                      <a:pt x="45" y="16"/>
                    </a:lnTo>
                    <a:lnTo>
                      <a:pt x="44" y="16"/>
                    </a:lnTo>
                    <a:lnTo>
                      <a:pt x="43" y="15"/>
                    </a:lnTo>
                    <a:lnTo>
                      <a:pt x="42" y="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45" name="Freeform 368"/>
              <p:cNvSpPr>
                <a:spLocks/>
              </p:cNvSpPr>
              <p:nvPr/>
            </p:nvSpPr>
            <p:spPr bwMode="auto">
              <a:xfrm>
                <a:off x="4371" y="1771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3 h 3"/>
                  <a:gd name="T4" fmla="*/ 2 w 3"/>
                  <a:gd name="T5" fmla="*/ 2 h 3"/>
                  <a:gd name="T6" fmla="*/ 3 w 3"/>
                  <a:gd name="T7" fmla="*/ 2 h 3"/>
                  <a:gd name="T8" fmla="*/ 3 w 3"/>
                  <a:gd name="T9" fmla="*/ 1 h 3"/>
                  <a:gd name="T10" fmla="*/ 3 w 3"/>
                  <a:gd name="T11" fmla="*/ 1 h 3"/>
                  <a:gd name="T12" fmla="*/ 2 w 3"/>
                  <a:gd name="T13" fmla="*/ 0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0 w 3"/>
                  <a:gd name="T21" fmla="*/ 0 h 3"/>
                  <a:gd name="T22" fmla="*/ 0 w 3"/>
                  <a:gd name="T23" fmla="*/ 1 h 3"/>
                  <a:gd name="T24" fmla="*/ 0 w 3"/>
                  <a:gd name="T25" fmla="*/ 1 h 3"/>
                  <a:gd name="T26" fmla="*/ 0 w 3"/>
                  <a:gd name="T27" fmla="*/ 2 h 3"/>
                  <a:gd name="T28" fmla="*/ 0 w 3"/>
                  <a:gd name="T29" fmla="*/ 2 h 3"/>
                  <a:gd name="T30" fmla="*/ 1 w 3"/>
                  <a:gd name="T31" fmla="*/ 3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46" name="Freeform 369"/>
              <p:cNvSpPr>
                <a:spLocks/>
              </p:cNvSpPr>
              <p:nvPr/>
            </p:nvSpPr>
            <p:spPr bwMode="auto">
              <a:xfrm>
                <a:off x="4341" y="1776"/>
                <a:ext cx="19" cy="6"/>
              </a:xfrm>
              <a:custGeom>
                <a:avLst/>
                <a:gdLst>
                  <a:gd name="T0" fmla="*/ 0 w 19"/>
                  <a:gd name="T1" fmla="*/ 0 h 6"/>
                  <a:gd name="T2" fmla="*/ 0 w 19"/>
                  <a:gd name="T3" fmla="*/ 1 h 6"/>
                  <a:gd name="T4" fmla="*/ 0 w 19"/>
                  <a:gd name="T5" fmla="*/ 1 h 6"/>
                  <a:gd name="T6" fmla="*/ 1 w 19"/>
                  <a:gd name="T7" fmla="*/ 2 h 6"/>
                  <a:gd name="T8" fmla="*/ 1 w 19"/>
                  <a:gd name="T9" fmla="*/ 3 h 6"/>
                  <a:gd name="T10" fmla="*/ 1 w 19"/>
                  <a:gd name="T11" fmla="*/ 3 h 6"/>
                  <a:gd name="T12" fmla="*/ 2 w 19"/>
                  <a:gd name="T13" fmla="*/ 4 h 6"/>
                  <a:gd name="T14" fmla="*/ 3 w 19"/>
                  <a:gd name="T15" fmla="*/ 4 h 6"/>
                  <a:gd name="T16" fmla="*/ 3 w 19"/>
                  <a:gd name="T17" fmla="*/ 5 h 6"/>
                  <a:gd name="T18" fmla="*/ 5 w 19"/>
                  <a:gd name="T19" fmla="*/ 6 h 6"/>
                  <a:gd name="T20" fmla="*/ 6 w 19"/>
                  <a:gd name="T21" fmla="*/ 6 h 6"/>
                  <a:gd name="T22" fmla="*/ 7 w 19"/>
                  <a:gd name="T23" fmla="*/ 6 h 6"/>
                  <a:gd name="T24" fmla="*/ 8 w 19"/>
                  <a:gd name="T25" fmla="*/ 6 h 6"/>
                  <a:gd name="T26" fmla="*/ 9 w 19"/>
                  <a:gd name="T27" fmla="*/ 6 h 6"/>
                  <a:gd name="T28" fmla="*/ 10 w 19"/>
                  <a:gd name="T29" fmla="*/ 6 h 6"/>
                  <a:gd name="T30" fmla="*/ 10 w 19"/>
                  <a:gd name="T31" fmla="*/ 6 h 6"/>
                  <a:gd name="T32" fmla="*/ 11 w 19"/>
                  <a:gd name="T33" fmla="*/ 6 h 6"/>
                  <a:gd name="T34" fmla="*/ 19 w 19"/>
                  <a:gd name="T35" fmla="*/ 0 h 6"/>
                  <a:gd name="T36" fmla="*/ 0 w 19"/>
                  <a:gd name="T3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6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47" name="Freeform 370"/>
              <p:cNvSpPr>
                <a:spLocks/>
              </p:cNvSpPr>
              <p:nvPr/>
            </p:nvSpPr>
            <p:spPr bwMode="auto">
              <a:xfrm>
                <a:off x="4343" y="1777"/>
                <a:ext cx="12" cy="2"/>
              </a:xfrm>
              <a:custGeom>
                <a:avLst/>
                <a:gdLst>
                  <a:gd name="T0" fmla="*/ 0 w 12"/>
                  <a:gd name="T1" fmla="*/ 0 h 2"/>
                  <a:gd name="T2" fmla="*/ 1 w 12"/>
                  <a:gd name="T3" fmla="*/ 2 h 2"/>
                  <a:gd name="T4" fmla="*/ 9 w 12"/>
                  <a:gd name="T5" fmla="*/ 2 h 2"/>
                  <a:gd name="T6" fmla="*/ 12 w 12"/>
                  <a:gd name="T7" fmla="*/ 0 h 2"/>
                  <a:gd name="T8" fmla="*/ 0 w 1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">
                    <a:moveTo>
                      <a:pt x="0" y="0"/>
                    </a:moveTo>
                    <a:lnTo>
                      <a:pt x="1" y="2"/>
                    </a:lnTo>
                    <a:lnTo>
                      <a:pt x="9" y="2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48" name="Freeform 371"/>
              <p:cNvSpPr>
                <a:spLocks/>
              </p:cNvSpPr>
              <p:nvPr/>
            </p:nvSpPr>
            <p:spPr bwMode="auto">
              <a:xfrm>
                <a:off x="4338" y="1756"/>
                <a:ext cx="5" cy="5"/>
              </a:xfrm>
              <a:custGeom>
                <a:avLst/>
                <a:gdLst>
                  <a:gd name="T0" fmla="*/ 2 w 5"/>
                  <a:gd name="T1" fmla="*/ 5 h 5"/>
                  <a:gd name="T2" fmla="*/ 3 w 5"/>
                  <a:gd name="T3" fmla="*/ 5 h 5"/>
                  <a:gd name="T4" fmla="*/ 4 w 5"/>
                  <a:gd name="T5" fmla="*/ 4 h 5"/>
                  <a:gd name="T6" fmla="*/ 5 w 5"/>
                  <a:gd name="T7" fmla="*/ 4 h 5"/>
                  <a:gd name="T8" fmla="*/ 5 w 5"/>
                  <a:gd name="T9" fmla="*/ 3 h 5"/>
                  <a:gd name="T10" fmla="*/ 5 w 5"/>
                  <a:gd name="T11" fmla="*/ 2 h 5"/>
                  <a:gd name="T12" fmla="*/ 4 w 5"/>
                  <a:gd name="T13" fmla="*/ 1 h 5"/>
                  <a:gd name="T14" fmla="*/ 3 w 5"/>
                  <a:gd name="T15" fmla="*/ 1 h 5"/>
                  <a:gd name="T16" fmla="*/ 2 w 5"/>
                  <a:gd name="T17" fmla="*/ 0 h 5"/>
                  <a:gd name="T18" fmla="*/ 1 w 5"/>
                  <a:gd name="T19" fmla="*/ 1 h 5"/>
                  <a:gd name="T20" fmla="*/ 1 w 5"/>
                  <a:gd name="T21" fmla="*/ 1 h 5"/>
                  <a:gd name="T22" fmla="*/ 0 w 5"/>
                  <a:gd name="T23" fmla="*/ 2 h 5"/>
                  <a:gd name="T24" fmla="*/ 0 w 5"/>
                  <a:gd name="T25" fmla="*/ 3 h 5"/>
                  <a:gd name="T26" fmla="*/ 0 w 5"/>
                  <a:gd name="T27" fmla="*/ 4 h 5"/>
                  <a:gd name="T28" fmla="*/ 1 w 5"/>
                  <a:gd name="T29" fmla="*/ 4 h 5"/>
                  <a:gd name="T30" fmla="*/ 1 w 5"/>
                  <a:gd name="T31" fmla="*/ 5 h 5"/>
                  <a:gd name="T32" fmla="*/ 2 w 5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lnTo>
                      <a:pt x="3" y="5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49" name="Freeform 372"/>
              <p:cNvSpPr>
                <a:spLocks/>
              </p:cNvSpPr>
              <p:nvPr/>
            </p:nvSpPr>
            <p:spPr bwMode="auto">
              <a:xfrm>
                <a:off x="4353" y="1756"/>
                <a:ext cx="6" cy="6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5 w 6"/>
                  <a:gd name="T5" fmla="*/ 5 h 6"/>
                  <a:gd name="T6" fmla="*/ 6 w 6"/>
                  <a:gd name="T7" fmla="*/ 4 h 6"/>
                  <a:gd name="T8" fmla="*/ 6 w 6"/>
                  <a:gd name="T9" fmla="*/ 3 h 6"/>
                  <a:gd name="T10" fmla="*/ 6 w 6"/>
                  <a:gd name="T11" fmla="*/ 2 h 6"/>
                  <a:gd name="T12" fmla="*/ 5 w 6"/>
                  <a:gd name="T13" fmla="*/ 1 h 6"/>
                  <a:gd name="T14" fmla="*/ 4 w 6"/>
                  <a:gd name="T15" fmla="*/ 1 h 6"/>
                  <a:gd name="T16" fmla="*/ 3 w 6"/>
                  <a:gd name="T17" fmla="*/ 0 h 6"/>
                  <a:gd name="T18" fmla="*/ 3 w 6"/>
                  <a:gd name="T19" fmla="*/ 1 h 6"/>
                  <a:gd name="T20" fmla="*/ 2 w 6"/>
                  <a:gd name="T21" fmla="*/ 1 h 6"/>
                  <a:gd name="T22" fmla="*/ 2 w 6"/>
                  <a:gd name="T23" fmla="*/ 1 h 6"/>
                  <a:gd name="T24" fmla="*/ 1 w 6"/>
                  <a:gd name="T25" fmla="*/ 1 h 6"/>
                  <a:gd name="T26" fmla="*/ 1 w 6"/>
                  <a:gd name="T27" fmla="*/ 2 h 6"/>
                  <a:gd name="T28" fmla="*/ 1 w 6"/>
                  <a:gd name="T29" fmla="*/ 2 h 6"/>
                  <a:gd name="T30" fmla="*/ 0 w 6"/>
                  <a:gd name="T31" fmla="*/ 3 h 6"/>
                  <a:gd name="T32" fmla="*/ 0 w 6"/>
                  <a:gd name="T33" fmla="*/ 3 h 6"/>
                  <a:gd name="T34" fmla="*/ 0 w 6"/>
                  <a:gd name="T35" fmla="*/ 4 h 6"/>
                  <a:gd name="T36" fmla="*/ 1 w 6"/>
                  <a:gd name="T37" fmla="*/ 4 h 6"/>
                  <a:gd name="T38" fmla="*/ 1 w 6"/>
                  <a:gd name="T39" fmla="*/ 5 h 6"/>
                  <a:gd name="T40" fmla="*/ 1 w 6"/>
                  <a:gd name="T41" fmla="*/ 5 h 6"/>
                  <a:gd name="T42" fmla="*/ 2 w 6"/>
                  <a:gd name="T43" fmla="*/ 6 h 6"/>
                  <a:gd name="T44" fmla="*/ 2 w 6"/>
                  <a:gd name="T45" fmla="*/ 6 h 6"/>
                  <a:gd name="T46" fmla="*/ 3 w 6"/>
                  <a:gd name="T47" fmla="*/ 6 h 6"/>
                  <a:gd name="T48" fmla="*/ 3 w 6"/>
                  <a:gd name="T4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lnTo>
                      <a:pt x="4" y="6"/>
                    </a:lnTo>
                    <a:lnTo>
                      <a:pt x="5" y="5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50" name="Freeform 373"/>
              <p:cNvSpPr>
                <a:spLocks/>
              </p:cNvSpPr>
              <p:nvPr/>
            </p:nvSpPr>
            <p:spPr bwMode="auto">
              <a:xfrm>
                <a:off x="4340" y="1757"/>
                <a:ext cx="11" cy="14"/>
              </a:xfrm>
              <a:custGeom>
                <a:avLst/>
                <a:gdLst>
                  <a:gd name="T0" fmla="*/ 3 w 11"/>
                  <a:gd name="T1" fmla="*/ 12 h 14"/>
                  <a:gd name="T2" fmla="*/ 8 w 11"/>
                  <a:gd name="T3" fmla="*/ 3 h 14"/>
                  <a:gd name="T4" fmla="*/ 8 w 11"/>
                  <a:gd name="T5" fmla="*/ 0 h 14"/>
                  <a:gd name="T6" fmla="*/ 0 w 11"/>
                  <a:gd name="T7" fmla="*/ 14 h 14"/>
                  <a:gd name="T8" fmla="*/ 11 w 11"/>
                  <a:gd name="T9" fmla="*/ 14 h 14"/>
                  <a:gd name="T10" fmla="*/ 11 w 11"/>
                  <a:gd name="T11" fmla="*/ 12 h 14"/>
                  <a:gd name="T12" fmla="*/ 3 w 11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4">
                    <a:moveTo>
                      <a:pt x="3" y="12"/>
                    </a:moveTo>
                    <a:lnTo>
                      <a:pt x="8" y="3"/>
                    </a:lnTo>
                    <a:lnTo>
                      <a:pt x="8" y="0"/>
                    </a:lnTo>
                    <a:lnTo>
                      <a:pt x="0" y="14"/>
                    </a:lnTo>
                    <a:lnTo>
                      <a:pt x="11" y="14"/>
                    </a:lnTo>
                    <a:lnTo>
                      <a:pt x="11" y="12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</p:grpSp>
        <p:sp>
          <p:nvSpPr>
            <p:cNvPr id="292" name="Rectangle 375"/>
            <p:cNvSpPr>
              <a:spLocks noChangeArrowheads="1"/>
            </p:cNvSpPr>
            <p:nvPr/>
          </p:nvSpPr>
          <p:spPr bwMode="auto">
            <a:xfrm>
              <a:off x="6137275" y="2740025"/>
              <a:ext cx="455613" cy="277813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/>
            </a:p>
          </p:txBody>
        </p:sp>
        <p:sp>
          <p:nvSpPr>
            <p:cNvPr id="293" name="Rectangle 376"/>
            <p:cNvSpPr>
              <a:spLocks noChangeArrowheads="1"/>
            </p:cNvSpPr>
            <p:nvPr/>
          </p:nvSpPr>
          <p:spPr bwMode="auto">
            <a:xfrm>
              <a:off x="6592888" y="2741613"/>
              <a:ext cx="455613" cy="277813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/>
            </a:p>
          </p:txBody>
        </p:sp>
        <p:pic>
          <p:nvPicPr>
            <p:cNvPr id="294" name="Picture 377"/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32513" y="2459038"/>
              <a:ext cx="461963" cy="287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95" name="Group 380"/>
            <p:cNvGrpSpPr>
              <a:grpSpLocks/>
            </p:cNvGrpSpPr>
            <p:nvPr/>
          </p:nvGrpSpPr>
          <p:grpSpPr bwMode="auto">
            <a:xfrm>
              <a:off x="6711950" y="2457450"/>
              <a:ext cx="187325" cy="277813"/>
              <a:chOff x="4228" y="1548"/>
              <a:chExt cx="118" cy="175"/>
            </a:xfrm>
          </p:grpSpPr>
          <p:pic>
            <p:nvPicPr>
              <p:cNvPr id="296" name="Picture 378"/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228" y="1548"/>
                <a:ext cx="118" cy="1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97" name="Picture 379"/>
              <p:cNvPicPr>
                <a:picLocks noChangeAspect="1" noChangeArrowheads="1"/>
              </p:cNvPicPr>
              <p:nvPr/>
            </p:nvPicPr>
            <p:blipFill>
              <a:blip r:embed="rId1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228" y="1548"/>
                <a:ext cx="118" cy="1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400" name="Text Box 43"/>
          <p:cNvSpPr txBox="1">
            <a:spLocks noChangeArrowheads="1"/>
          </p:cNvSpPr>
          <p:nvPr/>
        </p:nvSpPr>
        <p:spPr bwMode="auto">
          <a:xfrm>
            <a:off x="1595288" y="5018601"/>
            <a:ext cx="1194560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401" name="Text Box 43"/>
          <p:cNvSpPr txBox="1">
            <a:spLocks noChangeArrowheads="1"/>
          </p:cNvSpPr>
          <p:nvPr/>
        </p:nvSpPr>
        <p:spPr bwMode="auto">
          <a:xfrm>
            <a:off x="1749310" y="6259083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Remote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402" name="グループ化 401"/>
          <p:cNvGrpSpPr/>
          <p:nvPr/>
        </p:nvGrpSpPr>
        <p:grpSpPr>
          <a:xfrm>
            <a:off x="1881337" y="5358052"/>
            <a:ext cx="578287" cy="473924"/>
            <a:chOff x="3208338" y="3263901"/>
            <a:chExt cx="990600" cy="792163"/>
          </a:xfrm>
        </p:grpSpPr>
        <p:pic>
          <p:nvPicPr>
            <p:cNvPr id="403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04" name="Picture 9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05" name="グループ化 404"/>
          <p:cNvGrpSpPr/>
          <p:nvPr/>
        </p:nvGrpSpPr>
        <p:grpSpPr>
          <a:xfrm>
            <a:off x="1881337" y="5833845"/>
            <a:ext cx="565731" cy="484384"/>
            <a:chOff x="6099175" y="2339975"/>
            <a:chExt cx="990600" cy="790575"/>
          </a:xfrm>
        </p:grpSpPr>
        <p:pic>
          <p:nvPicPr>
            <p:cNvPr id="406" name="Picture 26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99175" y="2339975"/>
              <a:ext cx="990600" cy="790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07" name="Group 271"/>
            <p:cNvGrpSpPr>
              <a:grpSpLocks/>
            </p:cNvGrpSpPr>
            <p:nvPr/>
          </p:nvGrpSpPr>
          <p:grpSpPr bwMode="auto">
            <a:xfrm>
              <a:off x="6137275" y="2454275"/>
              <a:ext cx="911225" cy="560388"/>
              <a:chOff x="3866" y="1546"/>
              <a:chExt cx="574" cy="353"/>
            </a:xfrm>
          </p:grpSpPr>
          <p:sp>
            <p:nvSpPr>
              <p:cNvPr id="516" name="Rectangle 269"/>
              <p:cNvSpPr>
                <a:spLocks noChangeArrowheads="1"/>
              </p:cNvSpPr>
              <p:nvPr/>
            </p:nvSpPr>
            <p:spPr bwMode="auto">
              <a:xfrm>
                <a:off x="3866" y="1546"/>
                <a:ext cx="574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7" name="Rectangle 270"/>
              <p:cNvSpPr>
                <a:spLocks noChangeArrowheads="1"/>
              </p:cNvSpPr>
              <p:nvPr/>
            </p:nvSpPr>
            <p:spPr bwMode="auto">
              <a:xfrm>
                <a:off x="3866" y="1546"/>
                <a:ext cx="574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408" name="Group 320"/>
            <p:cNvGrpSpPr>
              <a:grpSpLocks/>
            </p:cNvGrpSpPr>
            <p:nvPr/>
          </p:nvGrpSpPr>
          <p:grpSpPr bwMode="auto">
            <a:xfrm>
              <a:off x="6189663" y="2771775"/>
              <a:ext cx="366713" cy="215900"/>
              <a:chOff x="3899" y="1746"/>
              <a:chExt cx="231" cy="136"/>
            </a:xfrm>
          </p:grpSpPr>
          <p:sp>
            <p:nvSpPr>
              <p:cNvPr id="469" name="Freeform 273"/>
              <p:cNvSpPr>
                <a:spLocks/>
              </p:cNvSpPr>
              <p:nvPr/>
            </p:nvSpPr>
            <p:spPr bwMode="auto">
              <a:xfrm>
                <a:off x="4076" y="1796"/>
                <a:ext cx="43" cy="52"/>
              </a:xfrm>
              <a:custGeom>
                <a:avLst/>
                <a:gdLst>
                  <a:gd name="T0" fmla="*/ 1 w 43"/>
                  <a:gd name="T1" fmla="*/ 3 h 52"/>
                  <a:gd name="T2" fmla="*/ 2 w 43"/>
                  <a:gd name="T3" fmla="*/ 1 h 52"/>
                  <a:gd name="T4" fmla="*/ 3 w 43"/>
                  <a:gd name="T5" fmla="*/ 1 h 52"/>
                  <a:gd name="T6" fmla="*/ 5 w 43"/>
                  <a:gd name="T7" fmla="*/ 0 h 52"/>
                  <a:gd name="T8" fmla="*/ 8 w 43"/>
                  <a:gd name="T9" fmla="*/ 0 h 52"/>
                  <a:gd name="T10" fmla="*/ 10 w 43"/>
                  <a:gd name="T11" fmla="*/ 0 h 52"/>
                  <a:gd name="T12" fmla="*/ 13 w 43"/>
                  <a:gd name="T13" fmla="*/ 0 h 52"/>
                  <a:gd name="T14" fmla="*/ 16 w 43"/>
                  <a:gd name="T15" fmla="*/ 1 h 52"/>
                  <a:gd name="T16" fmla="*/ 20 w 43"/>
                  <a:gd name="T17" fmla="*/ 1 h 52"/>
                  <a:gd name="T18" fmla="*/ 23 w 43"/>
                  <a:gd name="T19" fmla="*/ 2 h 52"/>
                  <a:gd name="T20" fmla="*/ 26 w 43"/>
                  <a:gd name="T21" fmla="*/ 2 h 52"/>
                  <a:gd name="T22" fmla="*/ 28 w 43"/>
                  <a:gd name="T23" fmla="*/ 3 h 52"/>
                  <a:gd name="T24" fmla="*/ 31 w 43"/>
                  <a:gd name="T25" fmla="*/ 3 h 52"/>
                  <a:gd name="T26" fmla="*/ 33 w 43"/>
                  <a:gd name="T27" fmla="*/ 4 h 52"/>
                  <a:gd name="T28" fmla="*/ 35 w 43"/>
                  <a:gd name="T29" fmla="*/ 4 h 52"/>
                  <a:gd name="T30" fmla="*/ 36 w 43"/>
                  <a:gd name="T31" fmla="*/ 5 h 52"/>
                  <a:gd name="T32" fmla="*/ 36 w 43"/>
                  <a:gd name="T33" fmla="*/ 5 h 52"/>
                  <a:gd name="T34" fmla="*/ 36 w 43"/>
                  <a:gd name="T35" fmla="*/ 5 h 52"/>
                  <a:gd name="T36" fmla="*/ 36 w 43"/>
                  <a:gd name="T37" fmla="*/ 4 h 52"/>
                  <a:gd name="T38" fmla="*/ 36 w 43"/>
                  <a:gd name="T39" fmla="*/ 4 h 52"/>
                  <a:gd name="T40" fmla="*/ 37 w 43"/>
                  <a:gd name="T41" fmla="*/ 3 h 52"/>
                  <a:gd name="T42" fmla="*/ 37 w 43"/>
                  <a:gd name="T43" fmla="*/ 3 h 52"/>
                  <a:gd name="T44" fmla="*/ 38 w 43"/>
                  <a:gd name="T45" fmla="*/ 3 h 52"/>
                  <a:gd name="T46" fmla="*/ 39 w 43"/>
                  <a:gd name="T47" fmla="*/ 2 h 52"/>
                  <a:gd name="T48" fmla="*/ 40 w 43"/>
                  <a:gd name="T49" fmla="*/ 2 h 52"/>
                  <a:gd name="T50" fmla="*/ 41 w 43"/>
                  <a:gd name="T51" fmla="*/ 2 h 52"/>
                  <a:gd name="T52" fmla="*/ 42 w 43"/>
                  <a:gd name="T53" fmla="*/ 3 h 52"/>
                  <a:gd name="T54" fmla="*/ 42 w 43"/>
                  <a:gd name="T55" fmla="*/ 3 h 52"/>
                  <a:gd name="T56" fmla="*/ 43 w 43"/>
                  <a:gd name="T57" fmla="*/ 3 h 52"/>
                  <a:gd name="T58" fmla="*/ 43 w 43"/>
                  <a:gd name="T59" fmla="*/ 3 h 52"/>
                  <a:gd name="T60" fmla="*/ 43 w 43"/>
                  <a:gd name="T61" fmla="*/ 4 h 52"/>
                  <a:gd name="T62" fmla="*/ 43 w 43"/>
                  <a:gd name="T63" fmla="*/ 4 h 52"/>
                  <a:gd name="T64" fmla="*/ 43 w 43"/>
                  <a:gd name="T65" fmla="*/ 4 h 52"/>
                  <a:gd name="T66" fmla="*/ 43 w 43"/>
                  <a:gd name="T67" fmla="*/ 52 h 52"/>
                  <a:gd name="T68" fmla="*/ 36 w 43"/>
                  <a:gd name="T69" fmla="*/ 52 h 52"/>
                  <a:gd name="T70" fmla="*/ 36 w 43"/>
                  <a:gd name="T71" fmla="*/ 49 h 52"/>
                  <a:gd name="T72" fmla="*/ 36 w 43"/>
                  <a:gd name="T73" fmla="*/ 42 h 52"/>
                  <a:gd name="T74" fmla="*/ 36 w 43"/>
                  <a:gd name="T75" fmla="*/ 34 h 52"/>
                  <a:gd name="T76" fmla="*/ 36 w 43"/>
                  <a:gd name="T77" fmla="*/ 31 h 52"/>
                  <a:gd name="T78" fmla="*/ 35 w 43"/>
                  <a:gd name="T79" fmla="*/ 30 h 52"/>
                  <a:gd name="T80" fmla="*/ 33 w 43"/>
                  <a:gd name="T81" fmla="*/ 30 h 52"/>
                  <a:gd name="T82" fmla="*/ 31 w 43"/>
                  <a:gd name="T83" fmla="*/ 29 h 52"/>
                  <a:gd name="T84" fmla="*/ 29 w 43"/>
                  <a:gd name="T85" fmla="*/ 29 h 52"/>
                  <a:gd name="T86" fmla="*/ 27 w 43"/>
                  <a:gd name="T87" fmla="*/ 28 h 52"/>
                  <a:gd name="T88" fmla="*/ 25 w 43"/>
                  <a:gd name="T89" fmla="*/ 28 h 52"/>
                  <a:gd name="T90" fmla="*/ 22 w 43"/>
                  <a:gd name="T91" fmla="*/ 27 h 52"/>
                  <a:gd name="T92" fmla="*/ 20 w 43"/>
                  <a:gd name="T93" fmla="*/ 26 h 52"/>
                  <a:gd name="T94" fmla="*/ 17 w 43"/>
                  <a:gd name="T95" fmla="*/ 25 h 52"/>
                  <a:gd name="T96" fmla="*/ 14 w 43"/>
                  <a:gd name="T97" fmla="*/ 25 h 52"/>
                  <a:gd name="T98" fmla="*/ 12 w 43"/>
                  <a:gd name="T99" fmla="*/ 24 h 52"/>
                  <a:gd name="T100" fmla="*/ 9 w 43"/>
                  <a:gd name="T101" fmla="*/ 23 h 52"/>
                  <a:gd name="T102" fmla="*/ 7 w 43"/>
                  <a:gd name="T103" fmla="*/ 23 h 52"/>
                  <a:gd name="T104" fmla="*/ 4 w 43"/>
                  <a:gd name="T105" fmla="*/ 22 h 52"/>
                  <a:gd name="T106" fmla="*/ 2 w 43"/>
                  <a:gd name="T107" fmla="*/ 22 h 52"/>
                  <a:gd name="T108" fmla="*/ 0 w 43"/>
                  <a:gd name="T109" fmla="*/ 21 h 52"/>
                  <a:gd name="T110" fmla="*/ 1 w 43"/>
                  <a:gd name="T111" fmla="*/ 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2">
                    <a:moveTo>
                      <a:pt x="1" y="3"/>
                    </a:moveTo>
                    <a:lnTo>
                      <a:pt x="2" y="1"/>
                    </a:lnTo>
                    <a:lnTo>
                      <a:pt x="3" y="1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20" y="1"/>
                    </a:lnTo>
                    <a:lnTo>
                      <a:pt x="23" y="2"/>
                    </a:lnTo>
                    <a:lnTo>
                      <a:pt x="26" y="2"/>
                    </a:lnTo>
                    <a:lnTo>
                      <a:pt x="28" y="3"/>
                    </a:lnTo>
                    <a:lnTo>
                      <a:pt x="31" y="3"/>
                    </a:lnTo>
                    <a:lnTo>
                      <a:pt x="33" y="4"/>
                    </a:lnTo>
                    <a:lnTo>
                      <a:pt x="35" y="4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7" y="3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9" y="2"/>
                    </a:lnTo>
                    <a:lnTo>
                      <a:pt x="40" y="2"/>
                    </a:lnTo>
                    <a:lnTo>
                      <a:pt x="41" y="2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3" y="3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52"/>
                    </a:lnTo>
                    <a:lnTo>
                      <a:pt x="36" y="52"/>
                    </a:lnTo>
                    <a:lnTo>
                      <a:pt x="36" y="49"/>
                    </a:lnTo>
                    <a:lnTo>
                      <a:pt x="36" y="42"/>
                    </a:lnTo>
                    <a:lnTo>
                      <a:pt x="36" y="34"/>
                    </a:lnTo>
                    <a:lnTo>
                      <a:pt x="36" y="31"/>
                    </a:lnTo>
                    <a:lnTo>
                      <a:pt x="35" y="30"/>
                    </a:lnTo>
                    <a:lnTo>
                      <a:pt x="33" y="30"/>
                    </a:lnTo>
                    <a:lnTo>
                      <a:pt x="31" y="29"/>
                    </a:lnTo>
                    <a:lnTo>
                      <a:pt x="29" y="29"/>
                    </a:lnTo>
                    <a:lnTo>
                      <a:pt x="27" y="28"/>
                    </a:lnTo>
                    <a:lnTo>
                      <a:pt x="25" y="28"/>
                    </a:lnTo>
                    <a:lnTo>
                      <a:pt x="22" y="27"/>
                    </a:lnTo>
                    <a:lnTo>
                      <a:pt x="20" y="26"/>
                    </a:lnTo>
                    <a:lnTo>
                      <a:pt x="17" y="25"/>
                    </a:lnTo>
                    <a:lnTo>
                      <a:pt x="14" y="25"/>
                    </a:lnTo>
                    <a:lnTo>
                      <a:pt x="12" y="24"/>
                    </a:lnTo>
                    <a:lnTo>
                      <a:pt x="9" y="23"/>
                    </a:lnTo>
                    <a:lnTo>
                      <a:pt x="7" y="23"/>
                    </a:lnTo>
                    <a:lnTo>
                      <a:pt x="4" y="22"/>
                    </a:lnTo>
                    <a:lnTo>
                      <a:pt x="2" y="22"/>
                    </a:lnTo>
                    <a:lnTo>
                      <a:pt x="0" y="21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0" name="Freeform 274"/>
              <p:cNvSpPr>
                <a:spLocks/>
              </p:cNvSpPr>
              <p:nvPr/>
            </p:nvSpPr>
            <p:spPr bwMode="auto">
              <a:xfrm>
                <a:off x="4065" y="1785"/>
                <a:ext cx="25" cy="22"/>
              </a:xfrm>
              <a:custGeom>
                <a:avLst/>
                <a:gdLst>
                  <a:gd name="T0" fmla="*/ 25 w 25"/>
                  <a:gd name="T1" fmla="*/ 22 h 22"/>
                  <a:gd name="T2" fmla="*/ 25 w 25"/>
                  <a:gd name="T3" fmla="*/ 0 h 22"/>
                  <a:gd name="T4" fmla="*/ 0 w 25"/>
                  <a:gd name="T5" fmla="*/ 5 h 22"/>
                  <a:gd name="T6" fmla="*/ 0 w 25"/>
                  <a:gd name="T7" fmla="*/ 22 h 22"/>
                  <a:gd name="T8" fmla="*/ 25 w 25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2">
                    <a:moveTo>
                      <a:pt x="25" y="22"/>
                    </a:moveTo>
                    <a:lnTo>
                      <a:pt x="25" y="0"/>
                    </a:lnTo>
                    <a:lnTo>
                      <a:pt x="0" y="5"/>
                    </a:lnTo>
                    <a:lnTo>
                      <a:pt x="0" y="22"/>
                    </a:lnTo>
                    <a:lnTo>
                      <a:pt x="25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1" name="Freeform 275"/>
              <p:cNvSpPr>
                <a:spLocks/>
              </p:cNvSpPr>
              <p:nvPr/>
            </p:nvSpPr>
            <p:spPr bwMode="auto">
              <a:xfrm>
                <a:off x="4069" y="1791"/>
                <a:ext cx="17" cy="26"/>
              </a:xfrm>
              <a:custGeom>
                <a:avLst/>
                <a:gdLst>
                  <a:gd name="T0" fmla="*/ 17 w 17"/>
                  <a:gd name="T1" fmla="*/ 0 h 26"/>
                  <a:gd name="T2" fmla="*/ 0 w 17"/>
                  <a:gd name="T3" fmla="*/ 0 h 26"/>
                  <a:gd name="T4" fmla="*/ 0 w 17"/>
                  <a:gd name="T5" fmla="*/ 26 h 26"/>
                  <a:gd name="T6" fmla="*/ 6 w 17"/>
                  <a:gd name="T7" fmla="*/ 26 h 26"/>
                  <a:gd name="T8" fmla="*/ 17 w 17"/>
                  <a:gd name="T9" fmla="*/ 25 h 26"/>
                  <a:gd name="T10" fmla="*/ 17 w 17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6">
                    <a:moveTo>
                      <a:pt x="17" y="0"/>
                    </a:moveTo>
                    <a:lnTo>
                      <a:pt x="0" y="0"/>
                    </a:lnTo>
                    <a:lnTo>
                      <a:pt x="0" y="26"/>
                    </a:lnTo>
                    <a:lnTo>
                      <a:pt x="6" y="26"/>
                    </a:lnTo>
                    <a:lnTo>
                      <a:pt x="17" y="25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2" name="Freeform 276"/>
              <p:cNvSpPr>
                <a:spLocks/>
              </p:cNvSpPr>
              <p:nvPr/>
            </p:nvSpPr>
            <p:spPr bwMode="auto">
              <a:xfrm>
                <a:off x="4049" y="1798"/>
                <a:ext cx="61" cy="48"/>
              </a:xfrm>
              <a:custGeom>
                <a:avLst/>
                <a:gdLst>
                  <a:gd name="T0" fmla="*/ 14 w 61"/>
                  <a:gd name="T1" fmla="*/ 0 h 48"/>
                  <a:gd name="T2" fmla="*/ 13 w 61"/>
                  <a:gd name="T3" fmla="*/ 0 h 48"/>
                  <a:gd name="T4" fmla="*/ 13 w 61"/>
                  <a:gd name="T5" fmla="*/ 0 h 48"/>
                  <a:gd name="T6" fmla="*/ 12 w 61"/>
                  <a:gd name="T7" fmla="*/ 0 h 48"/>
                  <a:gd name="T8" fmla="*/ 11 w 61"/>
                  <a:gd name="T9" fmla="*/ 1 h 48"/>
                  <a:gd name="T10" fmla="*/ 9 w 61"/>
                  <a:gd name="T11" fmla="*/ 1 h 48"/>
                  <a:gd name="T12" fmla="*/ 8 w 61"/>
                  <a:gd name="T13" fmla="*/ 2 h 48"/>
                  <a:gd name="T14" fmla="*/ 7 w 61"/>
                  <a:gd name="T15" fmla="*/ 3 h 48"/>
                  <a:gd name="T16" fmla="*/ 5 w 61"/>
                  <a:gd name="T17" fmla="*/ 4 h 48"/>
                  <a:gd name="T18" fmla="*/ 3 w 61"/>
                  <a:gd name="T19" fmla="*/ 7 h 48"/>
                  <a:gd name="T20" fmla="*/ 2 w 61"/>
                  <a:gd name="T21" fmla="*/ 12 h 48"/>
                  <a:gd name="T22" fmla="*/ 1 w 61"/>
                  <a:gd name="T23" fmla="*/ 18 h 48"/>
                  <a:gd name="T24" fmla="*/ 1 w 61"/>
                  <a:gd name="T25" fmla="*/ 25 h 48"/>
                  <a:gd name="T26" fmla="*/ 0 w 61"/>
                  <a:gd name="T27" fmla="*/ 31 h 48"/>
                  <a:gd name="T28" fmla="*/ 0 w 61"/>
                  <a:gd name="T29" fmla="*/ 37 h 48"/>
                  <a:gd name="T30" fmla="*/ 1 w 61"/>
                  <a:gd name="T31" fmla="*/ 41 h 48"/>
                  <a:gd name="T32" fmla="*/ 1 w 61"/>
                  <a:gd name="T33" fmla="*/ 43 h 48"/>
                  <a:gd name="T34" fmla="*/ 54 w 61"/>
                  <a:gd name="T35" fmla="*/ 48 h 48"/>
                  <a:gd name="T36" fmla="*/ 53 w 61"/>
                  <a:gd name="T37" fmla="*/ 34 h 48"/>
                  <a:gd name="T38" fmla="*/ 53 w 61"/>
                  <a:gd name="T39" fmla="*/ 34 h 48"/>
                  <a:gd name="T40" fmla="*/ 53 w 61"/>
                  <a:gd name="T41" fmla="*/ 34 h 48"/>
                  <a:gd name="T42" fmla="*/ 54 w 61"/>
                  <a:gd name="T43" fmla="*/ 33 h 48"/>
                  <a:gd name="T44" fmla="*/ 54 w 61"/>
                  <a:gd name="T45" fmla="*/ 33 h 48"/>
                  <a:gd name="T46" fmla="*/ 55 w 61"/>
                  <a:gd name="T47" fmla="*/ 33 h 48"/>
                  <a:gd name="T48" fmla="*/ 55 w 61"/>
                  <a:gd name="T49" fmla="*/ 32 h 48"/>
                  <a:gd name="T50" fmla="*/ 56 w 61"/>
                  <a:gd name="T51" fmla="*/ 32 h 48"/>
                  <a:gd name="T52" fmla="*/ 56 w 61"/>
                  <a:gd name="T53" fmla="*/ 31 h 48"/>
                  <a:gd name="T54" fmla="*/ 58 w 61"/>
                  <a:gd name="T55" fmla="*/ 30 h 48"/>
                  <a:gd name="T56" fmla="*/ 59 w 61"/>
                  <a:gd name="T57" fmla="*/ 29 h 48"/>
                  <a:gd name="T58" fmla="*/ 60 w 61"/>
                  <a:gd name="T59" fmla="*/ 28 h 48"/>
                  <a:gd name="T60" fmla="*/ 60 w 61"/>
                  <a:gd name="T61" fmla="*/ 27 h 48"/>
                  <a:gd name="T62" fmla="*/ 61 w 61"/>
                  <a:gd name="T63" fmla="*/ 25 h 48"/>
                  <a:gd name="T64" fmla="*/ 61 w 61"/>
                  <a:gd name="T65" fmla="*/ 24 h 48"/>
                  <a:gd name="T66" fmla="*/ 61 w 61"/>
                  <a:gd name="T67" fmla="*/ 22 h 48"/>
                  <a:gd name="T68" fmla="*/ 60 w 61"/>
                  <a:gd name="T69" fmla="*/ 20 h 48"/>
                  <a:gd name="T70" fmla="*/ 60 w 61"/>
                  <a:gd name="T71" fmla="*/ 19 h 48"/>
                  <a:gd name="T72" fmla="*/ 59 w 61"/>
                  <a:gd name="T73" fmla="*/ 18 h 48"/>
                  <a:gd name="T74" fmla="*/ 58 w 61"/>
                  <a:gd name="T75" fmla="*/ 15 h 48"/>
                  <a:gd name="T76" fmla="*/ 56 w 61"/>
                  <a:gd name="T77" fmla="*/ 12 h 48"/>
                  <a:gd name="T78" fmla="*/ 54 w 61"/>
                  <a:gd name="T79" fmla="*/ 9 h 48"/>
                  <a:gd name="T80" fmla="*/ 51 w 61"/>
                  <a:gd name="T81" fmla="*/ 6 h 48"/>
                  <a:gd name="T82" fmla="*/ 49 w 61"/>
                  <a:gd name="T83" fmla="*/ 3 h 48"/>
                  <a:gd name="T84" fmla="*/ 45 w 61"/>
                  <a:gd name="T85" fmla="*/ 1 h 48"/>
                  <a:gd name="T86" fmla="*/ 45 w 61"/>
                  <a:gd name="T87" fmla="*/ 1 h 48"/>
                  <a:gd name="T88" fmla="*/ 44 w 61"/>
                  <a:gd name="T89" fmla="*/ 1 h 48"/>
                  <a:gd name="T90" fmla="*/ 43 w 61"/>
                  <a:gd name="T91" fmla="*/ 0 h 48"/>
                  <a:gd name="T92" fmla="*/ 42 w 61"/>
                  <a:gd name="T93" fmla="*/ 0 h 48"/>
                  <a:gd name="T94" fmla="*/ 41 w 61"/>
                  <a:gd name="T95" fmla="*/ 0 h 48"/>
                  <a:gd name="T96" fmla="*/ 39 w 61"/>
                  <a:gd name="T97" fmla="*/ 0 h 48"/>
                  <a:gd name="T98" fmla="*/ 38 w 61"/>
                  <a:gd name="T99" fmla="*/ 0 h 48"/>
                  <a:gd name="T100" fmla="*/ 37 w 61"/>
                  <a:gd name="T101" fmla="*/ 0 h 48"/>
                  <a:gd name="T102" fmla="*/ 27 w 61"/>
                  <a:gd name="T103" fmla="*/ 12 h 48"/>
                  <a:gd name="T104" fmla="*/ 19 w 61"/>
                  <a:gd name="T105" fmla="*/ 0 h 48"/>
                  <a:gd name="T106" fmla="*/ 14 w 61"/>
                  <a:gd name="T10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1" h="48">
                    <a:moveTo>
                      <a:pt x="14" y="0"/>
                    </a:moveTo>
                    <a:lnTo>
                      <a:pt x="13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7" y="3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1" y="18"/>
                    </a:lnTo>
                    <a:lnTo>
                      <a:pt x="1" y="25"/>
                    </a:lnTo>
                    <a:lnTo>
                      <a:pt x="0" y="31"/>
                    </a:lnTo>
                    <a:lnTo>
                      <a:pt x="0" y="37"/>
                    </a:lnTo>
                    <a:lnTo>
                      <a:pt x="1" y="41"/>
                    </a:lnTo>
                    <a:lnTo>
                      <a:pt x="1" y="43"/>
                    </a:lnTo>
                    <a:lnTo>
                      <a:pt x="54" y="48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5" y="33"/>
                    </a:lnTo>
                    <a:lnTo>
                      <a:pt x="55" y="32"/>
                    </a:lnTo>
                    <a:lnTo>
                      <a:pt x="56" y="32"/>
                    </a:lnTo>
                    <a:lnTo>
                      <a:pt x="56" y="31"/>
                    </a:lnTo>
                    <a:lnTo>
                      <a:pt x="58" y="30"/>
                    </a:lnTo>
                    <a:lnTo>
                      <a:pt x="59" y="29"/>
                    </a:lnTo>
                    <a:lnTo>
                      <a:pt x="60" y="28"/>
                    </a:lnTo>
                    <a:lnTo>
                      <a:pt x="60" y="27"/>
                    </a:lnTo>
                    <a:lnTo>
                      <a:pt x="61" y="25"/>
                    </a:lnTo>
                    <a:lnTo>
                      <a:pt x="61" y="24"/>
                    </a:lnTo>
                    <a:lnTo>
                      <a:pt x="61" y="22"/>
                    </a:lnTo>
                    <a:lnTo>
                      <a:pt x="60" y="20"/>
                    </a:lnTo>
                    <a:lnTo>
                      <a:pt x="60" y="19"/>
                    </a:lnTo>
                    <a:lnTo>
                      <a:pt x="59" y="18"/>
                    </a:lnTo>
                    <a:lnTo>
                      <a:pt x="58" y="15"/>
                    </a:lnTo>
                    <a:lnTo>
                      <a:pt x="56" y="12"/>
                    </a:lnTo>
                    <a:lnTo>
                      <a:pt x="54" y="9"/>
                    </a:lnTo>
                    <a:lnTo>
                      <a:pt x="51" y="6"/>
                    </a:lnTo>
                    <a:lnTo>
                      <a:pt x="49" y="3"/>
                    </a:lnTo>
                    <a:lnTo>
                      <a:pt x="45" y="1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1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27" y="12"/>
                    </a:lnTo>
                    <a:lnTo>
                      <a:pt x="19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3" name="Freeform 277"/>
              <p:cNvSpPr>
                <a:spLocks/>
              </p:cNvSpPr>
              <p:nvPr/>
            </p:nvSpPr>
            <p:spPr bwMode="auto">
              <a:xfrm>
                <a:off x="4052" y="1800"/>
                <a:ext cx="55" cy="45"/>
              </a:xfrm>
              <a:custGeom>
                <a:avLst/>
                <a:gdLst>
                  <a:gd name="T0" fmla="*/ 0 w 55"/>
                  <a:gd name="T1" fmla="*/ 39 h 45"/>
                  <a:gd name="T2" fmla="*/ 0 w 55"/>
                  <a:gd name="T3" fmla="*/ 28 h 45"/>
                  <a:gd name="T4" fmla="*/ 0 w 55"/>
                  <a:gd name="T5" fmla="*/ 20 h 45"/>
                  <a:gd name="T6" fmla="*/ 1 w 55"/>
                  <a:gd name="T7" fmla="*/ 14 h 45"/>
                  <a:gd name="T8" fmla="*/ 1 w 55"/>
                  <a:gd name="T9" fmla="*/ 9 h 45"/>
                  <a:gd name="T10" fmla="*/ 2 w 55"/>
                  <a:gd name="T11" fmla="*/ 7 h 45"/>
                  <a:gd name="T12" fmla="*/ 3 w 55"/>
                  <a:gd name="T13" fmla="*/ 5 h 45"/>
                  <a:gd name="T14" fmla="*/ 3 w 55"/>
                  <a:gd name="T15" fmla="*/ 4 h 45"/>
                  <a:gd name="T16" fmla="*/ 3 w 55"/>
                  <a:gd name="T17" fmla="*/ 4 h 45"/>
                  <a:gd name="T18" fmla="*/ 4 w 55"/>
                  <a:gd name="T19" fmla="*/ 4 h 45"/>
                  <a:gd name="T20" fmla="*/ 4 w 55"/>
                  <a:gd name="T21" fmla="*/ 3 h 45"/>
                  <a:gd name="T22" fmla="*/ 5 w 55"/>
                  <a:gd name="T23" fmla="*/ 2 h 45"/>
                  <a:gd name="T24" fmla="*/ 6 w 55"/>
                  <a:gd name="T25" fmla="*/ 2 h 45"/>
                  <a:gd name="T26" fmla="*/ 7 w 55"/>
                  <a:gd name="T27" fmla="*/ 1 h 45"/>
                  <a:gd name="T28" fmla="*/ 8 w 55"/>
                  <a:gd name="T29" fmla="*/ 1 h 45"/>
                  <a:gd name="T30" fmla="*/ 9 w 55"/>
                  <a:gd name="T31" fmla="*/ 1 h 45"/>
                  <a:gd name="T32" fmla="*/ 10 w 55"/>
                  <a:gd name="T33" fmla="*/ 0 h 45"/>
                  <a:gd name="T34" fmla="*/ 15 w 55"/>
                  <a:gd name="T35" fmla="*/ 0 h 45"/>
                  <a:gd name="T36" fmla="*/ 24 w 55"/>
                  <a:gd name="T37" fmla="*/ 13 h 45"/>
                  <a:gd name="T38" fmla="*/ 35 w 55"/>
                  <a:gd name="T39" fmla="*/ 0 h 45"/>
                  <a:gd name="T40" fmla="*/ 39 w 55"/>
                  <a:gd name="T41" fmla="*/ 0 h 45"/>
                  <a:gd name="T42" fmla="*/ 41 w 55"/>
                  <a:gd name="T43" fmla="*/ 1 h 45"/>
                  <a:gd name="T44" fmla="*/ 44 w 55"/>
                  <a:gd name="T45" fmla="*/ 2 h 45"/>
                  <a:gd name="T46" fmla="*/ 46 w 55"/>
                  <a:gd name="T47" fmla="*/ 5 h 45"/>
                  <a:gd name="T48" fmla="*/ 49 w 55"/>
                  <a:gd name="T49" fmla="*/ 7 h 45"/>
                  <a:gd name="T50" fmla="*/ 51 w 55"/>
                  <a:gd name="T51" fmla="*/ 10 h 45"/>
                  <a:gd name="T52" fmla="*/ 52 w 55"/>
                  <a:gd name="T53" fmla="*/ 13 h 45"/>
                  <a:gd name="T54" fmla="*/ 53 w 55"/>
                  <a:gd name="T55" fmla="*/ 14 h 45"/>
                  <a:gd name="T56" fmla="*/ 54 w 55"/>
                  <a:gd name="T57" fmla="*/ 15 h 45"/>
                  <a:gd name="T58" fmla="*/ 54 w 55"/>
                  <a:gd name="T59" fmla="*/ 16 h 45"/>
                  <a:gd name="T60" fmla="*/ 55 w 55"/>
                  <a:gd name="T61" fmla="*/ 18 h 45"/>
                  <a:gd name="T62" fmla="*/ 55 w 55"/>
                  <a:gd name="T63" fmla="*/ 20 h 45"/>
                  <a:gd name="T64" fmla="*/ 54 w 55"/>
                  <a:gd name="T65" fmla="*/ 23 h 45"/>
                  <a:gd name="T66" fmla="*/ 53 w 55"/>
                  <a:gd name="T67" fmla="*/ 24 h 45"/>
                  <a:gd name="T68" fmla="*/ 52 w 55"/>
                  <a:gd name="T69" fmla="*/ 26 h 45"/>
                  <a:gd name="T70" fmla="*/ 51 w 55"/>
                  <a:gd name="T71" fmla="*/ 27 h 45"/>
                  <a:gd name="T72" fmla="*/ 49 w 55"/>
                  <a:gd name="T73" fmla="*/ 29 h 45"/>
                  <a:gd name="T74" fmla="*/ 48 w 55"/>
                  <a:gd name="T75" fmla="*/ 30 h 45"/>
                  <a:gd name="T76" fmla="*/ 47 w 55"/>
                  <a:gd name="T77" fmla="*/ 30 h 45"/>
                  <a:gd name="T78" fmla="*/ 47 w 55"/>
                  <a:gd name="T79" fmla="*/ 31 h 45"/>
                  <a:gd name="T80" fmla="*/ 46 w 55"/>
                  <a:gd name="T81" fmla="*/ 31 h 45"/>
                  <a:gd name="T82" fmla="*/ 48 w 55"/>
                  <a:gd name="T83" fmla="*/ 45 h 45"/>
                  <a:gd name="T84" fmla="*/ 0 w 55"/>
                  <a:gd name="T85" fmla="*/ 3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5" h="45">
                    <a:moveTo>
                      <a:pt x="0" y="39"/>
                    </a:moveTo>
                    <a:lnTo>
                      <a:pt x="0" y="28"/>
                    </a:lnTo>
                    <a:lnTo>
                      <a:pt x="0" y="20"/>
                    </a:lnTo>
                    <a:lnTo>
                      <a:pt x="1" y="14"/>
                    </a:lnTo>
                    <a:lnTo>
                      <a:pt x="1" y="9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0" y="0"/>
                    </a:lnTo>
                    <a:lnTo>
                      <a:pt x="15" y="0"/>
                    </a:lnTo>
                    <a:lnTo>
                      <a:pt x="24" y="13"/>
                    </a:lnTo>
                    <a:lnTo>
                      <a:pt x="35" y="0"/>
                    </a:lnTo>
                    <a:lnTo>
                      <a:pt x="39" y="0"/>
                    </a:lnTo>
                    <a:lnTo>
                      <a:pt x="41" y="1"/>
                    </a:lnTo>
                    <a:lnTo>
                      <a:pt x="44" y="2"/>
                    </a:lnTo>
                    <a:lnTo>
                      <a:pt x="46" y="5"/>
                    </a:lnTo>
                    <a:lnTo>
                      <a:pt x="49" y="7"/>
                    </a:lnTo>
                    <a:lnTo>
                      <a:pt x="51" y="10"/>
                    </a:lnTo>
                    <a:lnTo>
                      <a:pt x="52" y="13"/>
                    </a:lnTo>
                    <a:lnTo>
                      <a:pt x="53" y="14"/>
                    </a:lnTo>
                    <a:lnTo>
                      <a:pt x="54" y="15"/>
                    </a:lnTo>
                    <a:lnTo>
                      <a:pt x="54" y="16"/>
                    </a:lnTo>
                    <a:lnTo>
                      <a:pt x="55" y="18"/>
                    </a:lnTo>
                    <a:lnTo>
                      <a:pt x="55" y="20"/>
                    </a:lnTo>
                    <a:lnTo>
                      <a:pt x="54" y="23"/>
                    </a:lnTo>
                    <a:lnTo>
                      <a:pt x="53" y="24"/>
                    </a:lnTo>
                    <a:lnTo>
                      <a:pt x="52" y="26"/>
                    </a:lnTo>
                    <a:lnTo>
                      <a:pt x="51" y="27"/>
                    </a:lnTo>
                    <a:lnTo>
                      <a:pt x="49" y="29"/>
                    </a:lnTo>
                    <a:lnTo>
                      <a:pt x="48" y="30"/>
                    </a:lnTo>
                    <a:lnTo>
                      <a:pt x="47" y="30"/>
                    </a:lnTo>
                    <a:lnTo>
                      <a:pt x="47" y="31"/>
                    </a:lnTo>
                    <a:lnTo>
                      <a:pt x="46" y="31"/>
                    </a:lnTo>
                    <a:lnTo>
                      <a:pt x="48" y="45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4" name="Freeform 278"/>
              <p:cNvSpPr>
                <a:spLocks/>
              </p:cNvSpPr>
              <p:nvPr/>
            </p:nvSpPr>
            <p:spPr bwMode="auto">
              <a:xfrm>
                <a:off x="4064" y="1820"/>
                <a:ext cx="40" cy="18"/>
              </a:xfrm>
              <a:custGeom>
                <a:avLst/>
                <a:gdLst>
                  <a:gd name="T0" fmla="*/ 15 w 40"/>
                  <a:gd name="T1" fmla="*/ 18 h 18"/>
                  <a:gd name="T2" fmla="*/ 16 w 40"/>
                  <a:gd name="T3" fmla="*/ 18 h 18"/>
                  <a:gd name="T4" fmla="*/ 18 w 40"/>
                  <a:gd name="T5" fmla="*/ 18 h 18"/>
                  <a:gd name="T6" fmla="*/ 19 w 40"/>
                  <a:gd name="T7" fmla="*/ 18 h 18"/>
                  <a:gd name="T8" fmla="*/ 21 w 40"/>
                  <a:gd name="T9" fmla="*/ 18 h 18"/>
                  <a:gd name="T10" fmla="*/ 22 w 40"/>
                  <a:gd name="T11" fmla="*/ 17 h 18"/>
                  <a:gd name="T12" fmla="*/ 24 w 40"/>
                  <a:gd name="T13" fmla="*/ 17 h 18"/>
                  <a:gd name="T14" fmla="*/ 26 w 40"/>
                  <a:gd name="T15" fmla="*/ 16 h 18"/>
                  <a:gd name="T16" fmla="*/ 28 w 40"/>
                  <a:gd name="T17" fmla="*/ 15 h 18"/>
                  <a:gd name="T18" fmla="*/ 30 w 40"/>
                  <a:gd name="T19" fmla="*/ 15 h 18"/>
                  <a:gd name="T20" fmla="*/ 32 w 40"/>
                  <a:gd name="T21" fmla="*/ 14 h 18"/>
                  <a:gd name="T22" fmla="*/ 34 w 40"/>
                  <a:gd name="T23" fmla="*/ 13 h 18"/>
                  <a:gd name="T24" fmla="*/ 36 w 40"/>
                  <a:gd name="T25" fmla="*/ 12 h 18"/>
                  <a:gd name="T26" fmla="*/ 37 w 40"/>
                  <a:gd name="T27" fmla="*/ 12 h 18"/>
                  <a:gd name="T28" fmla="*/ 39 w 40"/>
                  <a:gd name="T29" fmla="*/ 11 h 18"/>
                  <a:gd name="T30" fmla="*/ 40 w 40"/>
                  <a:gd name="T31" fmla="*/ 10 h 18"/>
                  <a:gd name="T32" fmla="*/ 40 w 40"/>
                  <a:gd name="T33" fmla="*/ 9 h 18"/>
                  <a:gd name="T34" fmla="*/ 33 w 40"/>
                  <a:gd name="T35" fmla="*/ 0 h 18"/>
                  <a:gd name="T36" fmla="*/ 33 w 40"/>
                  <a:gd name="T37" fmla="*/ 1 h 18"/>
                  <a:gd name="T38" fmla="*/ 32 w 40"/>
                  <a:gd name="T39" fmla="*/ 2 h 18"/>
                  <a:gd name="T40" fmla="*/ 32 w 40"/>
                  <a:gd name="T41" fmla="*/ 2 h 18"/>
                  <a:gd name="T42" fmla="*/ 31 w 40"/>
                  <a:gd name="T43" fmla="*/ 3 h 18"/>
                  <a:gd name="T44" fmla="*/ 31 w 40"/>
                  <a:gd name="T45" fmla="*/ 3 h 18"/>
                  <a:gd name="T46" fmla="*/ 30 w 40"/>
                  <a:gd name="T47" fmla="*/ 3 h 18"/>
                  <a:gd name="T48" fmla="*/ 29 w 40"/>
                  <a:gd name="T49" fmla="*/ 4 h 18"/>
                  <a:gd name="T50" fmla="*/ 29 w 40"/>
                  <a:gd name="T51" fmla="*/ 4 h 18"/>
                  <a:gd name="T52" fmla="*/ 27 w 40"/>
                  <a:gd name="T53" fmla="*/ 5 h 18"/>
                  <a:gd name="T54" fmla="*/ 26 w 40"/>
                  <a:gd name="T55" fmla="*/ 5 h 18"/>
                  <a:gd name="T56" fmla="*/ 24 w 40"/>
                  <a:gd name="T57" fmla="*/ 6 h 18"/>
                  <a:gd name="T58" fmla="*/ 22 w 40"/>
                  <a:gd name="T59" fmla="*/ 7 h 18"/>
                  <a:gd name="T60" fmla="*/ 20 w 40"/>
                  <a:gd name="T61" fmla="*/ 7 h 18"/>
                  <a:gd name="T62" fmla="*/ 18 w 40"/>
                  <a:gd name="T63" fmla="*/ 8 h 18"/>
                  <a:gd name="T64" fmla="*/ 15 w 40"/>
                  <a:gd name="T65" fmla="*/ 8 h 18"/>
                  <a:gd name="T66" fmla="*/ 14 w 40"/>
                  <a:gd name="T67" fmla="*/ 8 h 18"/>
                  <a:gd name="T68" fmla="*/ 13 w 40"/>
                  <a:gd name="T69" fmla="*/ 7 h 18"/>
                  <a:gd name="T70" fmla="*/ 12 w 40"/>
                  <a:gd name="T71" fmla="*/ 5 h 18"/>
                  <a:gd name="T72" fmla="*/ 11 w 40"/>
                  <a:gd name="T73" fmla="*/ 4 h 18"/>
                  <a:gd name="T74" fmla="*/ 10 w 40"/>
                  <a:gd name="T75" fmla="*/ 3 h 18"/>
                  <a:gd name="T76" fmla="*/ 10 w 40"/>
                  <a:gd name="T77" fmla="*/ 3 h 18"/>
                  <a:gd name="T78" fmla="*/ 9 w 40"/>
                  <a:gd name="T79" fmla="*/ 2 h 18"/>
                  <a:gd name="T80" fmla="*/ 8 w 40"/>
                  <a:gd name="T81" fmla="*/ 2 h 18"/>
                  <a:gd name="T82" fmla="*/ 7 w 40"/>
                  <a:gd name="T83" fmla="*/ 2 h 18"/>
                  <a:gd name="T84" fmla="*/ 6 w 40"/>
                  <a:gd name="T85" fmla="*/ 3 h 18"/>
                  <a:gd name="T86" fmla="*/ 6 w 40"/>
                  <a:gd name="T87" fmla="*/ 5 h 18"/>
                  <a:gd name="T88" fmla="*/ 7 w 40"/>
                  <a:gd name="T89" fmla="*/ 7 h 18"/>
                  <a:gd name="T90" fmla="*/ 7 w 40"/>
                  <a:gd name="T91" fmla="*/ 8 h 18"/>
                  <a:gd name="T92" fmla="*/ 0 w 40"/>
                  <a:gd name="T93" fmla="*/ 7 h 18"/>
                  <a:gd name="T94" fmla="*/ 2 w 40"/>
                  <a:gd name="T95" fmla="*/ 18 h 18"/>
                  <a:gd name="T96" fmla="*/ 3 w 40"/>
                  <a:gd name="T97" fmla="*/ 18 h 18"/>
                  <a:gd name="T98" fmla="*/ 5 w 40"/>
                  <a:gd name="T99" fmla="*/ 18 h 18"/>
                  <a:gd name="T100" fmla="*/ 8 w 40"/>
                  <a:gd name="T101" fmla="*/ 18 h 18"/>
                  <a:gd name="T102" fmla="*/ 10 w 40"/>
                  <a:gd name="T103" fmla="*/ 18 h 18"/>
                  <a:gd name="T104" fmla="*/ 12 w 40"/>
                  <a:gd name="T105" fmla="*/ 18 h 18"/>
                  <a:gd name="T106" fmla="*/ 14 w 40"/>
                  <a:gd name="T107" fmla="*/ 18 h 18"/>
                  <a:gd name="T108" fmla="*/ 15 w 40"/>
                  <a:gd name="T109" fmla="*/ 18 h 18"/>
                  <a:gd name="T110" fmla="*/ 15 w 40"/>
                  <a:gd name="T11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" h="18">
                    <a:moveTo>
                      <a:pt x="15" y="18"/>
                    </a:moveTo>
                    <a:lnTo>
                      <a:pt x="16" y="18"/>
                    </a:lnTo>
                    <a:lnTo>
                      <a:pt x="18" y="18"/>
                    </a:lnTo>
                    <a:lnTo>
                      <a:pt x="19" y="18"/>
                    </a:lnTo>
                    <a:lnTo>
                      <a:pt x="21" y="18"/>
                    </a:lnTo>
                    <a:lnTo>
                      <a:pt x="22" y="17"/>
                    </a:lnTo>
                    <a:lnTo>
                      <a:pt x="24" y="17"/>
                    </a:lnTo>
                    <a:lnTo>
                      <a:pt x="26" y="16"/>
                    </a:lnTo>
                    <a:lnTo>
                      <a:pt x="28" y="15"/>
                    </a:lnTo>
                    <a:lnTo>
                      <a:pt x="30" y="15"/>
                    </a:lnTo>
                    <a:lnTo>
                      <a:pt x="32" y="14"/>
                    </a:lnTo>
                    <a:lnTo>
                      <a:pt x="34" y="13"/>
                    </a:lnTo>
                    <a:lnTo>
                      <a:pt x="36" y="12"/>
                    </a:lnTo>
                    <a:lnTo>
                      <a:pt x="37" y="12"/>
                    </a:lnTo>
                    <a:lnTo>
                      <a:pt x="39" y="11"/>
                    </a:lnTo>
                    <a:lnTo>
                      <a:pt x="40" y="10"/>
                    </a:lnTo>
                    <a:lnTo>
                      <a:pt x="40" y="9"/>
                    </a:lnTo>
                    <a:lnTo>
                      <a:pt x="33" y="0"/>
                    </a:lnTo>
                    <a:lnTo>
                      <a:pt x="33" y="1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31" y="3"/>
                    </a:lnTo>
                    <a:lnTo>
                      <a:pt x="31" y="3"/>
                    </a:lnTo>
                    <a:lnTo>
                      <a:pt x="30" y="3"/>
                    </a:lnTo>
                    <a:lnTo>
                      <a:pt x="29" y="4"/>
                    </a:lnTo>
                    <a:lnTo>
                      <a:pt x="29" y="4"/>
                    </a:lnTo>
                    <a:lnTo>
                      <a:pt x="27" y="5"/>
                    </a:lnTo>
                    <a:lnTo>
                      <a:pt x="26" y="5"/>
                    </a:lnTo>
                    <a:lnTo>
                      <a:pt x="24" y="6"/>
                    </a:lnTo>
                    <a:lnTo>
                      <a:pt x="22" y="7"/>
                    </a:lnTo>
                    <a:lnTo>
                      <a:pt x="20" y="7"/>
                    </a:lnTo>
                    <a:lnTo>
                      <a:pt x="18" y="8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7"/>
                    </a:lnTo>
                    <a:lnTo>
                      <a:pt x="12" y="5"/>
                    </a:lnTo>
                    <a:lnTo>
                      <a:pt x="11" y="4"/>
                    </a:lnTo>
                    <a:lnTo>
                      <a:pt x="10" y="3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7" y="7"/>
                    </a:lnTo>
                    <a:lnTo>
                      <a:pt x="7" y="8"/>
                    </a:lnTo>
                    <a:lnTo>
                      <a:pt x="0" y="7"/>
                    </a:lnTo>
                    <a:lnTo>
                      <a:pt x="2" y="18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8" y="18"/>
                    </a:lnTo>
                    <a:lnTo>
                      <a:pt x="10" y="18"/>
                    </a:lnTo>
                    <a:lnTo>
                      <a:pt x="12" y="18"/>
                    </a:lnTo>
                    <a:lnTo>
                      <a:pt x="14" y="18"/>
                    </a:lnTo>
                    <a:lnTo>
                      <a:pt x="15" y="18"/>
                    </a:lnTo>
                    <a:lnTo>
                      <a:pt x="15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5" name="Freeform 279"/>
              <p:cNvSpPr>
                <a:spLocks/>
              </p:cNvSpPr>
              <p:nvPr/>
            </p:nvSpPr>
            <p:spPr bwMode="auto">
              <a:xfrm>
                <a:off x="4079" y="1817"/>
                <a:ext cx="28" cy="19"/>
              </a:xfrm>
              <a:custGeom>
                <a:avLst/>
                <a:gdLst>
                  <a:gd name="T0" fmla="*/ 2 w 28"/>
                  <a:gd name="T1" fmla="*/ 19 h 19"/>
                  <a:gd name="T2" fmla="*/ 3 w 28"/>
                  <a:gd name="T3" fmla="*/ 19 h 19"/>
                  <a:gd name="T4" fmla="*/ 4 w 28"/>
                  <a:gd name="T5" fmla="*/ 19 h 19"/>
                  <a:gd name="T6" fmla="*/ 6 w 28"/>
                  <a:gd name="T7" fmla="*/ 18 h 19"/>
                  <a:gd name="T8" fmla="*/ 7 w 28"/>
                  <a:gd name="T9" fmla="*/ 18 h 19"/>
                  <a:gd name="T10" fmla="*/ 9 w 28"/>
                  <a:gd name="T11" fmla="*/ 17 h 19"/>
                  <a:gd name="T12" fmla="*/ 10 w 28"/>
                  <a:gd name="T13" fmla="*/ 17 h 19"/>
                  <a:gd name="T14" fmla="*/ 12 w 28"/>
                  <a:gd name="T15" fmla="*/ 16 h 19"/>
                  <a:gd name="T16" fmla="*/ 14 w 28"/>
                  <a:gd name="T17" fmla="*/ 16 h 19"/>
                  <a:gd name="T18" fmla="*/ 15 w 28"/>
                  <a:gd name="T19" fmla="*/ 15 h 19"/>
                  <a:gd name="T20" fmla="*/ 17 w 28"/>
                  <a:gd name="T21" fmla="*/ 14 h 19"/>
                  <a:gd name="T22" fmla="*/ 19 w 28"/>
                  <a:gd name="T23" fmla="*/ 14 h 19"/>
                  <a:gd name="T24" fmla="*/ 20 w 28"/>
                  <a:gd name="T25" fmla="*/ 13 h 19"/>
                  <a:gd name="T26" fmla="*/ 21 w 28"/>
                  <a:gd name="T27" fmla="*/ 12 h 19"/>
                  <a:gd name="T28" fmla="*/ 23 w 28"/>
                  <a:gd name="T29" fmla="*/ 12 h 19"/>
                  <a:gd name="T30" fmla="*/ 23 w 28"/>
                  <a:gd name="T31" fmla="*/ 11 h 19"/>
                  <a:gd name="T32" fmla="*/ 24 w 28"/>
                  <a:gd name="T33" fmla="*/ 11 h 19"/>
                  <a:gd name="T34" fmla="*/ 26 w 28"/>
                  <a:gd name="T35" fmla="*/ 9 h 19"/>
                  <a:gd name="T36" fmla="*/ 27 w 28"/>
                  <a:gd name="T37" fmla="*/ 8 h 19"/>
                  <a:gd name="T38" fmla="*/ 28 w 28"/>
                  <a:gd name="T39" fmla="*/ 7 h 19"/>
                  <a:gd name="T40" fmla="*/ 28 w 28"/>
                  <a:gd name="T41" fmla="*/ 6 h 19"/>
                  <a:gd name="T42" fmla="*/ 28 w 28"/>
                  <a:gd name="T43" fmla="*/ 5 h 19"/>
                  <a:gd name="T44" fmla="*/ 28 w 28"/>
                  <a:gd name="T45" fmla="*/ 3 h 19"/>
                  <a:gd name="T46" fmla="*/ 28 w 28"/>
                  <a:gd name="T47" fmla="*/ 1 h 19"/>
                  <a:gd name="T48" fmla="*/ 27 w 28"/>
                  <a:gd name="T49" fmla="*/ 0 h 19"/>
                  <a:gd name="T50" fmla="*/ 20 w 28"/>
                  <a:gd name="T51" fmla="*/ 3 h 19"/>
                  <a:gd name="T52" fmla="*/ 20 w 28"/>
                  <a:gd name="T53" fmla="*/ 4 h 19"/>
                  <a:gd name="T54" fmla="*/ 19 w 28"/>
                  <a:gd name="T55" fmla="*/ 6 h 19"/>
                  <a:gd name="T56" fmla="*/ 18 w 28"/>
                  <a:gd name="T57" fmla="*/ 7 h 19"/>
                  <a:gd name="T58" fmla="*/ 17 w 28"/>
                  <a:gd name="T59" fmla="*/ 8 h 19"/>
                  <a:gd name="T60" fmla="*/ 15 w 28"/>
                  <a:gd name="T61" fmla="*/ 9 h 19"/>
                  <a:gd name="T62" fmla="*/ 12 w 28"/>
                  <a:gd name="T63" fmla="*/ 10 h 19"/>
                  <a:gd name="T64" fmla="*/ 9 w 28"/>
                  <a:gd name="T65" fmla="*/ 11 h 19"/>
                  <a:gd name="T66" fmla="*/ 7 w 28"/>
                  <a:gd name="T67" fmla="*/ 12 h 19"/>
                  <a:gd name="T68" fmla="*/ 5 w 28"/>
                  <a:gd name="T69" fmla="*/ 12 h 19"/>
                  <a:gd name="T70" fmla="*/ 3 w 28"/>
                  <a:gd name="T71" fmla="*/ 12 h 19"/>
                  <a:gd name="T72" fmla="*/ 1 w 28"/>
                  <a:gd name="T73" fmla="*/ 12 h 19"/>
                  <a:gd name="T74" fmla="*/ 0 w 28"/>
                  <a:gd name="T75" fmla="*/ 13 h 19"/>
                  <a:gd name="T76" fmla="*/ 2 w 28"/>
                  <a:gd name="T7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8" h="19">
                    <a:moveTo>
                      <a:pt x="2" y="19"/>
                    </a:moveTo>
                    <a:lnTo>
                      <a:pt x="3" y="19"/>
                    </a:lnTo>
                    <a:lnTo>
                      <a:pt x="4" y="19"/>
                    </a:lnTo>
                    <a:lnTo>
                      <a:pt x="6" y="18"/>
                    </a:lnTo>
                    <a:lnTo>
                      <a:pt x="7" y="18"/>
                    </a:lnTo>
                    <a:lnTo>
                      <a:pt x="9" y="17"/>
                    </a:lnTo>
                    <a:lnTo>
                      <a:pt x="10" y="17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5" y="15"/>
                    </a:lnTo>
                    <a:lnTo>
                      <a:pt x="17" y="14"/>
                    </a:lnTo>
                    <a:lnTo>
                      <a:pt x="19" y="14"/>
                    </a:lnTo>
                    <a:lnTo>
                      <a:pt x="20" y="13"/>
                    </a:lnTo>
                    <a:lnTo>
                      <a:pt x="21" y="12"/>
                    </a:lnTo>
                    <a:lnTo>
                      <a:pt x="23" y="12"/>
                    </a:lnTo>
                    <a:lnTo>
                      <a:pt x="23" y="11"/>
                    </a:lnTo>
                    <a:lnTo>
                      <a:pt x="24" y="11"/>
                    </a:lnTo>
                    <a:lnTo>
                      <a:pt x="26" y="9"/>
                    </a:lnTo>
                    <a:lnTo>
                      <a:pt x="27" y="8"/>
                    </a:lnTo>
                    <a:lnTo>
                      <a:pt x="28" y="7"/>
                    </a:lnTo>
                    <a:lnTo>
                      <a:pt x="28" y="6"/>
                    </a:lnTo>
                    <a:lnTo>
                      <a:pt x="28" y="5"/>
                    </a:lnTo>
                    <a:lnTo>
                      <a:pt x="28" y="3"/>
                    </a:lnTo>
                    <a:lnTo>
                      <a:pt x="28" y="1"/>
                    </a:lnTo>
                    <a:lnTo>
                      <a:pt x="27" y="0"/>
                    </a:lnTo>
                    <a:lnTo>
                      <a:pt x="20" y="3"/>
                    </a:lnTo>
                    <a:lnTo>
                      <a:pt x="20" y="4"/>
                    </a:lnTo>
                    <a:lnTo>
                      <a:pt x="19" y="6"/>
                    </a:lnTo>
                    <a:lnTo>
                      <a:pt x="18" y="7"/>
                    </a:lnTo>
                    <a:lnTo>
                      <a:pt x="17" y="8"/>
                    </a:lnTo>
                    <a:lnTo>
                      <a:pt x="15" y="9"/>
                    </a:lnTo>
                    <a:lnTo>
                      <a:pt x="12" y="10"/>
                    </a:lnTo>
                    <a:lnTo>
                      <a:pt x="9" y="11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1" y="12"/>
                    </a:lnTo>
                    <a:lnTo>
                      <a:pt x="0" y="13"/>
                    </a:lnTo>
                    <a:lnTo>
                      <a:pt x="2" y="19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6" name="Freeform 280"/>
              <p:cNvSpPr>
                <a:spLocks/>
              </p:cNvSpPr>
              <p:nvPr/>
            </p:nvSpPr>
            <p:spPr bwMode="auto">
              <a:xfrm>
                <a:off x="4067" y="1824"/>
                <a:ext cx="11" cy="12"/>
              </a:xfrm>
              <a:custGeom>
                <a:avLst/>
                <a:gdLst>
                  <a:gd name="T0" fmla="*/ 9 w 11"/>
                  <a:gd name="T1" fmla="*/ 6 h 12"/>
                  <a:gd name="T2" fmla="*/ 9 w 11"/>
                  <a:gd name="T3" fmla="*/ 5 h 12"/>
                  <a:gd name="T4" fmla="*/ 8 w 11"/>
                  <a:gd name="T5" fmla="*/ 4 h 12"/>
                  <a:gd name="T6" fmla="*/ 8 w 11"/>
                  <a:gd name="T7" fmla="*/ 3 h 12"/>
                  <a:gd name="T8" fmla="*/ 7 w 11"/>
                  <a:gd name="T9" fmla="*/ 2 h 12"/>
                  <a:gd name="T10" fmla="*/ 7 w 11"/>
                  <a:gd name="T11" fmla="*/ 1 h 12"/>
                  <a:gd name="T12" fmla="*/ 6 w 11"/>
                  <a:gd name="T13" fmla="*/ 1 h 12"/>
                  <a:gd name="T14" fmla="*/ 6 w 11"/>
                  <a:gd name="T15" fmla="*/ 1 h 12"/>
                  <a:gd name="T16" fmla="*/ 5 w 11"/>
                  <a:gd name="T17" fmla="*/ 0 h 12"/>
                  <a:gd name="T18" fmla="*/ 5 w 11"/>
                  <a:gd name="T19" fmla="*/ 1 h 12"/>
                  <a:gd name="T20" fmla="*/ 5 w 11"/>
                  <a:gd name="T21" fmla="*/ 3 h 12"/>
                  <a:gd name="T22" fmla="*/ 6 w 11"/>
                  <a:gd name="T23" fmla="*/ 5 h 12"/>
                  <a:gd name="T24" fmla="*/ 6 w 11"/>
                  <a:gd name="T25" fmla="*/ 5 h 12"/>
                  <a:gd name="T26" fmla="*/ 0 w 11"/>
                  <a:gd name="T27" fmla="*/ 5 h 12"/>
                  <a:gd name="T28" fmla="*/ 1 w 11"/>
                  <a:gd name="T29" fmla="*/ 12 h 12"/>
                  <a:gd name="T30" fmla="*/ 1 w 11"/>
                  <a:gd name="T31" fmla="*/ 12 h 12"/>
                  <a:gd name="T32" fmla="*/ 2 w 11"/>
                  <a:gd name="T33" fmla="*/ 12 h 12"/>
                  <a:gd name="T34" fmla="*/ 3 w 11"/>
                  <a:gd name="T35" fmla="*/ 12 h 12"/>
                  <a:gd name="T36" fmla="*/ 4 w 11"/>
                  <a:gd name="T37" fmla="*/ 12 h 12"/>
                  <a:gd name="T38" fmla="*/ 5 w 11"/>
                  <a:gd name="T39" fmla="*/ 12 h 12"/>
                  <a:gd name="T40" fmla="*/ 6 w 11"/>
                  <a:gd name="T41" fmla="*/ 12 h 12"/>
                  <a:gd name="T42" fmla="*/ 6 w 11"/>
                  <a:gd name="T43" fmla="*/ 12 h 12"/>
                  <a:gd name="T44" fmla="*/ 7 w 11"/>
                  <a:gd name="T45" fmla="*/ 12 h 12"/>
                  <a:gd name="T46" fmla="*/ 7 w 11"/>
                  <a:gd name="T47" fmla="*/ 12 h 12"/>
                  <a:gd name="T48" fmla="*/ 8 w 11"/>
                  <a:gd name="T49" fmla="*/ 12 h 12"/>
                  <a:gd name="T50" fmla="*/ 8 w 11"/>
                  <a:gd name="T51" fmla="*/ 11 h 12"/>
                  <a:gd name="T52" fmla="*/ 9 w 11"/>
                  <a:gd name="T53" fmla="*/ 11 h 12"/>
                  <a:gd name="T54" fmla="*/ 9 w 11"/>
                  <a:gd name="T55" fmla="*/ 11 h 12"/>
                  <a:gd name="T56" fmla="*/ 10 w 11"/>
                  <a:gd name="T57" fmla="*/ 11 h 12"/>
                  <a:gd name="T58" fmla="*/ 10 w 11"/>
                  <a:gd name="T59" fmla="*/ 11 h 12"/>
                  <a:gd name="T60" fmla="*/ 11 w 11"/>
                  <a:gd name="T61" fmla="*/ 10 h 12"/>
                  <a:gd name="T62" fmla="*/ 9 w 11"/>
                  <a:gd name="T63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" h="12">
                    <a:moveTo>
                      <a:pt x="9" y="6"/>
                    </a:moveTo>
                    <a:lnTo>
                      <a:pt x="9" y="5"/>
                    </a:lnTo>
                    <a:lnTo>
                      <a:pt x="8" y="4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5" y="3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0" y="5"/>
                    </a:lnTo>
                    <a:lnTo>
                      <a:pt x="1" y="12"/>
                    </a:lnTo>
                    <a:lnTo>
                      <a:pt x="1" y="12"/>
                    </a:lnTo>
                    <a:lnTo>
                      <a:pt x="2" y="12"/>
                    </a:lnTo>
                    <a:lnTo>
                      <a:pt x="3" y="12"/>
                    </a:lnTo>
                    <a:lnTo>
                      <a:pt x="4" y="12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12"/>
                    </a:lnTo>
                    <a:lnTo>
                      <a:pt x="7" y="12"/>
                    </a:lnTo>
                    <a:lnTo>
                      <a:pt x="7" y="12"/>
                    </a:lnTo>
                    <a:lnTo>
                      <a:pt x="8" y="12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0" y="11"/>
                    </a:lnTo>
                    <a:lnTo>
                      <a:pt x="11" y="10"/>
                    </a:lnTo>
                    <a:lnTo>
                      <a:pt x="9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7" name="Freeform 281"/>
              <p:cNvSpPr>
                <a:spLocks/>
              </p:cNvSpPr>
              <p:nvPr/>
            </p:nvSpPr>
            <p:spPr bwMode="auto">
              <a:xfrm>
                <a:off x="4056" y="1746"/>
                <a:ext cx="46" cy="46"/>
              </a:xfrm>
              <a:custGeom>
                <a:avLst/>
                <a:gdLst>
                  <a:gd name="T0" fmla="*/ 35 w 46"/>
                  <a:gd name="T1" fmla="*/ 5 h 46"/>
                  <a:gd name="T2" fmla="*/ 31 w 46"/>
                  <a:gd name="T3" fmla="*/ 3 h 46"/>
                  <a:gd name="T4" fmla="*/ 27 w 46"/>
                  <a:gd name="T5" fmla="*/ 1 h 46"/>
                  <a:gd name="T6" fmla="*/ 22 w 46"/>
                  <a:gd name="T7" fmla="*/ 0 h 46"/>
                  <a:gd name="T8" fmla="*/ 18 w 46"/>
                  <a:gd name="T9" fmla="*/ 0 h 46"/>
                  <a:gd name="T10" fmla="*/ 15 w 46"/>
                  <a:gd name="T11" fmla="*/ 1 h 46"/>
                  <a:gd name="T12" fmla="*/ 11 w 46"/>
                  <a:gd name="T13" fmla="*/ 1 h 46"/>
                  <a:gd name="T14" fmla="*/ 9 w 46"/>
                  <a:gd name="T15" fmla="*/ 2 h 46"/>
                  <a:gd name="T16" fmla="*/ 6 w 46"/>
                  <a:gd name="T17" fmla="*/ 4 h 46"/>
                  <a:gd name="T18" fmla="*/ 2 w 46"/>
                  <a:gd name="T19" fmla="*/ 7 h 46"/>
                  <a:gd name="T20" fmla="*/ 1 w 46"/>
                  <a:gd name="T21" fmla="*/ 10 h 46"/>
                  <a:gd name="T22" fmla="*/ 0 w 46"/>
                  <a:gd name="T23" fmla="*/ 15 h 46"/>
                  <a:gd name="T24" fmla="*/ 0 w 46"/>
                  <a:gd name="T25" fmla="*/ 19 h 46"/>
                  <a:gd name="T26" fmla="*/ 1 w 46"/>
                  <a:gd name="T27" fmla="*/ 22 h 46"/>
                  <a:gd name="T28" fmla="*/ 2 w 46"/>
                  <a:gd name="T29" fmla="*/ 25 h 46"/>
                  <a:gd name="T30" fmla="*/ 4 w 46"/>
                  <a:gd name="T31" fmla="*/ 28 h 46"/>
                  <a:gd name="T32" fmla="*/ 7 w 46"/>
                  <a:gd name="T33" fmla="*/ 30 h 46"/>
                  <a:gd name="T34" fmla="*/ 10 w 46"/>
                  <a:gd name="T35" fmla="*/ 32 h 46"/>
                  <a:gd name="T36" fmla="*/ 14 w 46"/>
                  <a:gd name="T37" fmla="*/ 33 h 46"/>
                  <a:gd name="T38" fmla="*/ 18 w 46"/>
                  <a:gd name="T39" fmla="*/ 33 h 46"/>
                  <a:gd name="T40" fmla="*/ 21 w 46"/>
                  <a:gd name="T41" fmla="*/ 34 h 46"/>
                  <a:gd name="T42" fmla="*/ 24 w 46"/>
                  <a:gd name="T43" fmla="*/ 33 h 46"/>
                  <a:gd name="T44" fmla="*/ 26 w 46"/>
                  <a:gd name="T45" fmla="*/ 33 h 46"/>
                  <a:gd name="T46" fmla="*/ 28 w 46"/>
                  <a:gd name="T47" fmla="*/ 33 h 46"/>
                  <a:gd name="T48" fmla="*/ 29 w 46"/>
                  <a:gd name="T49" fmla="*/ 38 h 46"/>
                  <a:gd name="T50" fmla="*/ 29 w 46"/>
                  <a:gd name="T51" fmla="*/ 45 h 46"/>
                  <a:gd name="T52" fmla="*/ 32 w 46"/>
                  <a:gd name="T53" fmla="*/ 46 h 46"/>
                  <a:gd name="T54" fmla="*/ 36 w 46"/>
                  <a:gd name="T55" fmla="*/ 46 h 46"/>
                  <a:gd name="T56" fmla="*/ 41 w 46"/>
                  <a:gd name="T57" fmla="*/ 45 h 46"/>
                  <a:gd name="T58" fmla="*/ 45 w 46"/>
                  <a:gd name="T59" fmla="*/ 43 h 46"/>
                  <a:gd name="T60" fmla="*/ 46 w 46"/>
                  <a:gd name="T61" fmla="*/ 39 h 46"/>
                  <a:gd name="T62" fmla="*/ 45 w 46"/>
                  <a:gd name="T63" fmla="*/ 30 h 46"/>
                  <a:gd name="T64" fmla="*/ 43 w 46"/>
                  <a:gd name="T65" fmla="*/ 19 h 46"/>
                  <a:gd name="T66" fmla="*/ 40 w 46"/>
                  <a:gd name="T67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6" h="46">
                    <a:moveTo>
                      <a:pt x="38" y="7"/>
                    </a:moveTo>
                    <a:lnTo>
                      <a:pt x="35" y="5"/>
                    </a:lnTo>
                    <a:lnTo>
                      <a:pt x="33" y="4"/>
                    </a:lnTo>
                    <a:lnTo>
                      <a:pt x="31" y="3"/>
                    </a:lnTo>
                    <a:lnTo>
                      <a:pt x="29" y="2"/>
                    </a:lnTo>
                    <a:lnTo>
                      <a:pt x="27" y="1"/>
                    </a:lnTo>
                    <a:lnTo>
                      <a:pt x="24" y="1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6" y="4"/>
                    </a:lnTo>
                    <a:lnTo>
                      <a:pt x="4" y="5"/>
                    </a:lnTo>
                    <a:lnTo>
                      <a:pt x="2" y="7"/>
                    </a:lnTo>
                    <a:lnTo>
                      <a:pt x="1" y="9"/>
                    </a:lnTo>
                    <a:lnTo>
                      <a:pt x="1" y="10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0"/>
                    </a:lnTo>
                    <a:lnTo>
                      <a:pt x="1" y="22"/>
                    </a:lnTo>
                    <a:lnTo>
                      <a:pt x="1" y="23"/>
                    </a:lnTo>
                    <a:lnTo>
                      <a:pt x="2" y="25"/>
                    </a:lnTo>
                    <a:lnTo>
                      <a:pt x="3" y="26"/>
                    </a:lnTo>
                    <a:lnTo>
                      <a:pt x="4" y="28"/>
                    </a:lnTo>
                    <a:lnTo>
                      <a:pt x="5" y="29"/>
                    </a:lnTo>
                    <a:lnTo>
                      <a:pt x="7" y="30"/>
                    </a:lnTo>
                    <a:lnTo>
                      <a:pt x="8" y="31"/>
                    </a:lnTo>
                    <a:lnTo>
                      <a:pt x="10" y="32"/>
                    </a:lnTo>
                    <a:lnTo>
                      <a:pt x="12" y="32"/>
                    </a:lnTo>
                    <a:lnTo>
                      <a:pt x="14" y="33"/>
                    </a:lnTo>
                    <a:lnTo>
                      <a:pt x="16" y="33"/>
                    </a:lnTo>
                    <a:lnTo>
                      <a:pt x="18" y="33"/>
                    </a:lnTo>
                    <a:lnTo>
                      <a:pt x="20" y="34"/>
                    </a:lnTo>
                    <a:lnTo>
                      <a:pt x="21" y="34"/>
                    </a:lnTo>
                    <a:lnTo>
                      <a:pt x="23" y="34"/>
                    </a:lnTo>
                    <a:lnTo>
                      <a:pt x="24" y="33"/>
                    </a:lnTo>
                    <a:lnTo>
                      <a:pt x="25" y="33"/>
                    </a:lnTo>
                    <a:lnTo>
                      <a:pt x="26" y="33"/>
                    </a:lnTo>
                    <a:lnTo>
                      <a:pt x="27" y="33"/>
                    </a:lnTo>
                    <a:lnTo>
                      <a:pt x="28" y="33"/>
                    </a:lnTo>
                    <a:lnTo>
                      <a:pt x="29" y="33"/>
                    </a:lnTo>
                    <a:lnTo>
                      <a:pt x="29" y="38"/>
                    </a:lnTo>
                    <a:lnTo>
                      <a:pt x="29" y="42"/>
                    </a:lnTo>
                    <a:lnTo>
                      <a:pt x="29" y="45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6" y="46"/>
                    </a:lnTo>
                    <a:lnTo>
                      <a:pt x="39" y="46"/>
                    </a:lnTo>
                    <a:lnTo>
                      <a:pt x="41" y="45"/>
                    </a:lnTo>
                    <a:lnTo>
                      <a:pt x="43" y="44"/>
                    </a:lnTo>
                    <a:lnTo>
                      <a:pt x="45" y="43"/>
                    </a:lnTo>
                    <a:lnTo>
                      <a:pt x="45" y="41"/>
                    </a:lnTo>
                    <a:lnTo>
                      <a:pt x="46" y="39"/>
                    </a:lnTo>
                    <a:lnTo>
                      <a:pt x="46" y="35"/>
                    </a:lnTo>
                    <a:lnTo>
                      <a:pt x="45" y="30"/>
                    </a:lnTo>
                    <a:lnTo>
                      <a:pt x="44" y="24"/>
                    </a:lnTo>
                    <a:lnTo>
                      <a:pt x="43" y="19"/>
                    </a:lnTo>
                    <a:lnTo>
                      <a:pt x="42" y="14"/>
                    </a:lnTo>
                    <a:lnTo>
                      <a:pt x="40" y="10"/>
                    </a:lnTo>
                    <a:lnTo>
                      <a:pt x="38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8" name="Freeform 282"/>
              <p:cNvSpPr>
                <a:spLocks/>
              </p:cNvSpPr>
              <p:nvPr/>
            </p:nvSpPr>
            <p:spPr bwMode="auto">
              <a:xfrm>
                <a:off x="4050" y="1753"/>
                <a:ext cx="50" cy="43"/>
              </a:xfrm>
              <a:custGeom>
                <a:avLst/>
                <a:gdLst>
                  <a:gd name="T0" fmla="*/ 49 w 50"/>
                  <a:gd name="T1" fmla="*/ 18 h 43"/>
                  <a:gd name="T2" fmla="*/ 50 w 50"/>
                  <a:gd name="T3" fmla="*/ 21 h 43"/>
                  <a:gd name="T4" fmla="*/ 50 w 50"/>
                  <a:gd name="T5" fmla="*/ 24 h 43"/>
                  <a:gd name="T6" fmla="*/ 48 w 50"/>
                  <a:gd name="T7" fmla="*/ 27 h 43"/>
                  <a:gd name="T8" fmla="*/ 47 w 50"/>
                  <a:gd name="T9" fmla="*/ 30 h 43"/>
                  <a:gd name="T10" fmla="*/ 44 w 50"/>
                  <a:gd name="T11" fmla="*/ 31 h 43"/>
                  <a:gd name="T12" fmla="*/ 42 w 50"/>
                  <a:gd name="T13" fmla="*/ 31 h 43"/>
                  <a:gd name="T14" fmla="*/ 42 w 50"/>
                  <a:gd name="T15" fmla="*/ 31 h 43"/>
                  <a:gd name="T16" fmla="*/ 41 w 50"/>
                  <a:gd name="T17" fmla="*/ 32 h 43"/>
                  <a:gd name="T18" fmla="*/ 40 w 50"/>
                  <a:gd name="T19" fmla="*/ 35 h 43"/>
                  <a:gd name="T20" fmla="*/ 38 w 50"/>
                  <a:gd name="T21" fmla="*/ 37 h 43"/>
                  <a:gd name="T22" fmla="*/ 35 w 50"/>
                  <a:gd name="T23" fmla="*/ 39 h 43"/>
                  <a:gd name="T24" fmla="*/ 33 w 50"/>
                  <a:gd name="T25" fmla="*/ 41 h 43"/>
                  <a:gd name="T26" fmla="*/ 30 w 50"/>
                  <a:gd name="T27" fmla="*/ 42 h 43"/>
                  <a:gd name="T28" fmla="*/ 27 w 50"/>
                  <a:gd name="T29" fmla="*/ 43 h 43"/>
                  <a:gd name="T30" fmla="*/ 24 w 50"/>
                  <a:gd name="T31" fmla="*/ 43 h 43"/>
                  <a:gd name="T32" fmla="*/ 20 w 50"/>
                  <a:gd name="T33" fmla="*/ 43 h 43"/>
                  <a:gd name="T34" fmla="*/ 16 w 50"/>
                  <a:gd name="T35" fmla="*/ 42 h 43"/>
                  <a:gd name="T36" fmla="*/ 12 w 50"/>
                  <a:gd name="T37" fmla="*/ 41 h 43"/>
                  <a:gd name="T38" fmla="*/ 8 w 50"/>
                  <a:gd name="T39" fmla="*/ 38 h 43"/>
                  <a:gd name="T40" fmla="*/ 5 w 50"/>
                  <a:gd name="T41" fmla="*/ 35 h 43"/>
                  <a:gd name="T42" fmla="*/ 3 w 50"/>
                  <a:gd name="T43" fmla="*/ 32 h 43"/>
                  <a:gd name="T44" fmla="*/ 1 w 50"/>
                  <a:gd name="T45" fmla="*/ 28 h 43"/>
                  <a:gd name="T46" fmla="*/ 0 w 50"/>
                  <a:gd name="T47" fmla="*/ 23 h 43"/>
                  <a:gd name="T48" fmla="*/ 0 w 50"/>
                  <a:gd name="T49" fmla="*/ 19 h 43"/>
                  <a:gd name="T50" fmla="*/ 1 w 50"/>
                  <a:gd name="T51" fmla="*/ 14 h 43"/>
                  <a:gd name="T52" fmla="*/ 3 w 50"/>
                  <a:gd name="T53" fmla="*/ 10 h 43"/>
                  <a:gd name="T54" fmla="*/ 5 w 50"/>
                  <a:gd name="T55" fmla="*/ 8 h 43"/>
                  <a:gd name="T56" fmla="*/ 6 w 50"/>
                  <a:gd name="T57" fmla="*/ 7 h 43"/>
                  <a:gd name="T58" fmla="*/ 7 w 50"/>
                  <a:gd name="T59" fmla="*/ 6 h 43"/>
                  <a:gd name="T60" fmla="*/ 8 w 50"/>
                  <a:gd name="T61" fmla="*/ 5 h 43"/>
                  <a:gd name="T62" fmla="*/ 8 w 50"/>
                  <a:gd name="T63" fmla="*/ 4 h 43"/>
                  <a:gd name="T64" fmla="*/ 10 w 50"/>
                  <a:gd name="T65" fmla="*/ 3 h 43"/>
                  <a:gd name="T66" fmla="*/ 13 w 50"/>
                  <a:gd name="T67" fmla="*/ 2 h 43"/>
                  <a:gd name="T68" fmla="*/ 18 w 50"/>
                  <a:gd name="T69" fmla="*/ 0 h 43"/>
                  <a:gd name="T70" fmla="*/ 23 w 50"/>
                  <a:gd name="T71" fmla="*/ 0 h 43"/>
                  <a:gd name="T72" fmla="*/ 28 w 50"/>
                  <a:gd name="T73" fmla="*/ 0 h 43"/>
                  <a:gd name="T74" fmla="*/ 31 w 50"/>
                  <a:gd name="T75" fmla="*/ 1 h 43"/>
                  <a:gd name="T76" fmla="*/ 34 w 50"/>
                  <a:gd name="T77" fmla="*/ 3 h 43"/>
                  <a:gd name="T78" fmla="*/ 37 w 50"/>
                  <a:gd name="T79" fmla="*/ 5 h 43"/>
                  <a:gd name="T80" fmla="*/ 39 w 50"/>
                  <a:gd name="T81" fmla="*/ 7 h 43"/>
                  <a:gd name="T82" fmla="*/ 41 w 50"/>
                  <a:gd name="T83" fmla="*/ 9 h 43"/>
                  <a:gd name="T84" fmla="*/ 44 w 50"/>
                  <a:gd name="T85" fmla="*/ 12 h 43"/>
                  <a:gd name="T86" fmla="*/ 47 w 50"/>
                  <a:gd name="T87" fmla="*/ 1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" h="43">
                    <a:moveTo>
                      <a:pt x="49" y="17"/>
                    </a:moveTo>
                    <a:lnTo>
                      <a:pt x="49" y="18"/>
                    </a:lnTo>
                    <a:lnTo>
                      <a:pt x="50" y="19"/>
                    </a:lnTo>
                    <a:lnTo>
                      <a:pt x="50" y="21"/>
                    </a:lnTo>
                    <a:lnTo>
                      <a:pt x="50" y="22"/>
                    </a:lnTo>
                    <a:lnTo>
                      <a:pt x="50" y="24"/>
                    </a:lnTo>
                    <a:lnTo>
                      <a:pt x="49" y="25"/>
                    </a:lnTo>
                    <a:lnTo>
                      <a:pt x="48" y="27"/>
                    </a:lnTo>
                    <a:lnTo>
                      <a:pt x="48" y="28"/>
                    </a:lnTo>
                    <a:lnTo>
                      <a:pt x="47" y="30"/>
                    </a:lnTo>
                    <a:lnTo>
                      <a:pt x="45" y="30"/>
                    </a:lnTo>
                    <a:lnTo>
                      <a:pt x="44" y="31"/>
                    </a:lnTo>
                    <a:lnTo>
                      <a:pt x="43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1" y="32"/>
                    </a:lnTo>
                    <a:lnTo>
                      <a:pt x="40" y="34"/>
                    </a:lnTo>
                    <a:lnTo>
                      <a:pt x="40" y="35"/>
                    </a:lnTo>
                    <a:lnTo>
                      <a:pt x="39" y="36"/>
                    </a:lnTo>
                    <a:lnTo>
                      <a:pt x="38" y="37"/>
                    </a:lnTo>
                    <a:lnTo>
                      <a:pt x="36" y="38"/>
                    </a:lnTo>
                    <a:lnTo>
                      <a:pt x="35" y="39"/>
                    </a:lnTo>
                    <a:lnTo>
                      <a:pt x="34" y="40"/>
                    </a:lnTo>
                    <a:lnTo>
                      <a:pt x="33" y="41"/>
                    </a:lnTo>
                    <a:lnTo>
                      <a:pt x="31" y="41"/>
                    </a:lnTo>
                    <a:lnTo>
                      <a:pt x="30" y="42"/>
                    </a:lnTo>
                    <a:lnTo>
                      <a:pt x="28" y="42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4" y="43"/>
                    </a:lnTo>
                    <a:lnTo>
                      <a:pt x="22" y="43"/>
                    </a:lnTo>
                    <a:lnTo>
                      <a:pt x="20" y="43"/>
                    </a:lnTo>
                    <a:lnTo>
                      <a:pt x="18" y="43"/>
                    </a:lnTo>
                    <a:lnTo>
                      <a:pt x="16" y="42"/>
                    </a:lnTo>
                    <a:lnTo>
                      <a:pt x="14" y="41"/>
                    </a:lnTo>
                    <a:lnTo>
                      <a:pt x="12" y="41"/>
                    </a:lnTo>
                    <a:lnTo>
                      <a:pt x="10" y="39"/>
                    </a:lnTo>
                    <a:lnTo>
                      <a:pt x="8" y="38"/>
                    </a:lnTo>
                    <a:lnTo>
                      <a:pt x="7" y="37"/>
                    </a:lnTo>
                    <a:lnTo>
                      <a:pt x="5" y="35"/>
                    </a:lnTo>
                    <a:lnTo>
                      <a:pt x="4" y="33"/>
                    </a:lnTo>
                    <a:lnTo>
                      <a:pt x="3" y="32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1" y="17"/>
                    </a:lnTo>
                    <a:lnTo>
                      <a:pt x="1" y="14"/>
                    </a:lnTo>
                    <a:lnTo>
                      <a:pt x="2" y="12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4"/>
                    </a:lnTo>
                    <a:lnTo>
                      <a:pt x="9" y="4"/>
                    </a:lnTo>
                    <a:lnTo>
                      <a:pt x="10" y="3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1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30" y="1"/>
                    </a:lnTo>
                    <a:lnTo>
                      <a:pt x="31" y="1"/>
                    </a:lnTo>
                    <a:lnTo>
                      <a:pt x="33" y="2"/>
                    </a:lnTo>
                    <a:lnTo>
                      <a:pt x="34" y="3"/>
                    </a:lnTo>
                    <a:lnTo>
                      <a:pt x="35" y="4"/>
                    </a:lnTo>
                    <a:lnTo>
                      <a:pt x="37" y="5"/>
                    </a:lnTo>
                    <a:lnTo>
                      <a:pt x="38" y="6"/>
                    </a:lnTo>
                    <a:lnTo>
                      <a:pt x="39" y="7"/>
                    </a:lnTo>
                    <a:lnTo>
                      <a:pt x="40" y="8"/>
                    </a:lnTo>
                    <a:lnTo>
                      <a:pt x="41" y="9"/>
                    </a:lnTo>
                    <a:lnTo>
                      <a:pt x="43" y="11"/>
                    </a:lnTo>
                    <a:lnTo>
                      <a:pt x="44" y="12"/>
                    </a:lnTo>
                    <a:lnTo>
                      <a:pt x="46" y="14"/>
                    </a:lnTo>
                    <a:lnTo>
                      <a:pt x="47" y="16"/>
                    </a:lnTo>
                    <a:lnTo>
                      <a:pt x="49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9" name="Freeform 283"/>
              <p:cNvSpPr>
                <a:spLocks/>
              </p:cNvSpPr>
              <p:nvPr/>
            </p:nvSpPr>
            <p:spPr bwMode="auto">
              <a:xfrm>
                <a:off x="4054" y="1756"/>
                <a:ext cx="43" cy="37"/>
              </a:xfrm>
              <a:custGeom>
                <a:avLst/>
                <a:gdLst>
                  <a:gd name="T0" fmla="*/ 39 w 43"/>
                  <a:gd name="T1" fmla="*/ 14 h 37"/>
                  <a:gd name="T2" fmla="*/ 38 w 43"/>
                  <a:gd name="T3" fmla="*/ 14 h 37"/>
                  <a:gd name="T4" fmla="*/ 37 w 43"/>
                  <a:gd name="T5" fmla="*/ 14 h 37"/>
                  <a:gd name="T6" fmla="*/ 37 w 43"/>
                  <a:gd name="T7" fmla="*/ 15 h 37"/>
                  <a:gd name="T8" fmla="*/ 36 w 43"/>
                  <a:gd name="T9" fmla="*/ 15 h 37"/>
                  <a:gd name="T10" fmla="*/ 36 w 43"/>
                  <a:gd name="T11" fmla="*/ 12 h 37"/>
                  <a:gd name="T12" fmla="*/ 34 w 43"/>
                  <a:gd name="T13" fmla="*/ 9 h 37"/>
                  <a:gd name="T14" fmla="*/ 32 w 43"/>
                  <a:gd name="T15" fmla="*/ 6 h 37"/>
                  <a:gd name="T16" fmla="*/ 30 w 43"/>
                  <a:gd name="T17" fmla="*/ 4 h 37"/>
                  <a:gd name="T18" fmla="*/ 27 w 43"/>
                  <a:gd name="T19" fmla="*/ 2 h 37"/>
                  <a:gd name="T20" fmla="*/ 25 w 43"/>
                  <a:gd name="T21" fmla="*/ 1 h 37"/>
                  <a:gd name="T22" fmla="*/ 22 w 43"/>
                  <a:gd name="T23" fmla="*/ 0 h 37"/>
                  <a:gd name="T24" fmla="*/ 18 w 43"/>
                  <a:gd name="T25" fmla="*/ 0 h 37"/>
                  <a:gd name="T26" fmla="*/ 14 w 43"/>
                  <a:gd name="T27" fmla="*/ 0 h 37"/>
                  <a:gd name="T28" fmla="*/ 11 w 43"/>
                  <a:gd name="T29" fmla="*/ 1 h 37"/>
                  <a:gd name="T30" fmla="*/ 8 w 43"/>
                  <a:gd name="T31" fmla="*/ 3 h 37"/>
                  <a:gd name="T32" fmla="*/ 5 w 43"/>
                  <a:gd name="T33" fmla="*/ 5 h 37"/>
                  <a:gd name="T34" fmla="*/ 3 w 43"/>
                  <a:gd name="T35" fmla="*/ 8 h 37"/>
                  <a:gd name="T36" fmla="*/ 1 w 43"/>
                  <a:gd name="T37" fmla="*/ 11 h 37"/>
                  <a:gd name="T38" fmla="*/ 0 w 43"/>
                  <a:gd name="T39" fmla="*/ 15 h 37"/>
                  <a:gd name="T40" fmla="*/ 0 w 43"/>
                  <a:gd name="T41" fmla="*/ 18 h 37"/>
                  <a:gd name="T42" fmla="*/ 0 w 43"/>
                  <a:gd name="T43" fmla="*/ 22 h 37"/>
                  <a:gd name="T44" fmla="*/ 1 w 43"/>
                  <a:gd name="T45" fmla="*/ 25 h 37"/>
                  <a:gd name="T46" fmla="*/ 3 w 43"/>
                  <a:gd name="T47" fmla="*/ 29 h 37"/>
                  <a:gd name="T48" fmla="*/ 5 w 43"/>
                  <a:gd name="T49" fmla="*/ 31 h 37"/>
                  <a:gd name="T50" fmla="*/ 8 w 43"/>
                  <a:gd name="T51" fmla="*/ 34 h 37"/>
                  <a:gd name="T52" fmla="*/ 11 w 43"/>
                  <a:gd name="T53" fmla="*/ 35 h 37"/>
                  <a:gd name="T54" fmla="*/ 14 w 43"/>
                  <a:gd name="T55" fmla="*/ 36 h 37"/>
                  <a:gd name="T56" fmla="*/ 18 w 43"/>
                  <a:gd name="T57" fmla="*/ 37 h 37"/>
                  <a:gd name="T58" fmla="*/ 21 w 43"/>
                  <a:gd name="T59" fmla="*/ 37 h 37"/>
                  <a:gd name="T60" fmla="*/ 24 w 43"/>
                  <a:gd name="T61" fmla="*/ 36 h 37"/>
                  <a:gd name="T62" fmla="*/ 27 w 43"/>
                  <a:gd name="T63" fmla="*/ 35 h 37"/>
                  <a:gd name="T64" fmla="*/ 29 w 43"/>
                  <a:gd name="T65" fmla="*/ 33 h 37"/>
                  <a:gd name="T66" fmla="*/ 32 w 43"/>
                  <a:gd name="T67" fmla="*/ 31 h 37"/>
                  <a:gd name="T68" fmla="*/ 34 w 43"/>
                  <a:gd name="T69" fmla="*/ 29 h 37"/>
                  <a:gd name="T70" fmla="*/ 35 w 43"/>
                  <a:gd name="T71" fmla="*/ 26 h 37"/>
                  <a:gd name="T72" fmla="*/ 36 w 43"/>
                  <a:gd name="T73" fmla="*/ 23 h 37"/>
                  <a:gd name="T74" fmla="*/ 37 w 43"/>
                  <a:gd name="T75" fmla="*/ 24 h 37"/>
                  <a:gd name="T76" fmla="*/ 37 w 43"/>
                  <a:gd name="T77" fmla="*/ 24 h 37"/>
                  <a:gd name="T78" fmla="*/ 38 w 43"/>
                  <a:gd name="T79" fmla="*/ 25 h 37"/>
                  <a:gd name="T80" fmla="*/ 39 w 43"/>
                  <a:gd name="T81" fmla="*/ 25 h 37"/>
                  <a:gd name="T82" fmla="*/ 40 w 43"/>
                  <a:gd name="T83" fmla="*/ 25 h 37"/>
                  <a:gd name="T84" fmla="*/ 41 w 43"/>
                  <a:gd name="T85" fmla="*/ 24 h 37"/>
                  <a:gd name="T86" fmla="*/ 41 w 43"/>
                  <a:gd name="T87" fmla="*/ 24 h 37"/>
                  <a:gd name="T88" fmla="*/ 42 w 43"/>
                  <a:gd name="T89" fmla="*/ 23 h 37"/>
                  <a:gd name="T90" fmla="*/ 42 w 43"/>
                  <a:gd name="T91" fmla="*/ 22 h 37"/>
                  <a:gd name="T92" fmla="*/ 43 w 43"/>
                  <a:gd name="T93" fmla="*/ 21 h 37"/>
                  <a:gd name="T94" fmla="*/ 43 w 43"/>
                  <a:gd name="T95" fmla="*/ 20 h 37"/>
                  <a:gd name="T96" fmla="*/ 43 w 43"/>
                  <a:gd name="T97" fmla="*/ 19 h 37"/>
                  <a:gd name="T98" fmla="*/ 43 w 43"/>
                  <a:gd name="T99" fmla="*/ 18 h 37"/>
                  <a:gd name="T100" fmla="*/ 43 w 43"/>
                  <a:gd name="T101" fmla="*/ 17 h 37"/>
                  <a:gd name="T102" fmla="*/ 42 w 43"/>
                  <a:gd name="T103" fmla="*/ 16 h 37"/>
                  <a:gd name="T104" fmla="*/ 42 w 43"/>
                  <a:gd name="T105" fmla="*/ 15 h 37"/>
                  <a:gd name="T106" fmla="*/ 41 w 43"/>
                  <a:gd name="T107" fmla="*/ 15 h 37"/>
                  <a:gd name="T108" fmla="*/ 41 w 43"/>
                  <a:gd name="T109" fmla="*/ 14 h 37"/>
                  <a:gd name="T110" fmla="*/ 40 w 43"/>
                  <a:gd name="T111" fmla="*/ 14 h 37"/>
                  <a:gd name="T112" fmla="*/ 39 w 43"/>
                  <a:gd name="T113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3" h="37">
                    <a:moveTo>
                      <a:pt x="39" y="14"/>
                    </a:moveTo>
                    <a:lnTo>
                      <a:pt x="38" y="14"/>
                    </a:lnTo>
                    <a:lnTo>
                      <a:pt x="37" y="14"/>
                    </a:lnTo>
                    <a:lnTo>
                      <a:pt x="37" y="15"/>
                    </a:lnTo>
                    <a:lnTo>
                      <a:pt x="36" y="15"/>
                    </a:lnTo>
                    <a:lnTo>
                      <a:pt x="36" y="12"/>
                    </a:lnTo>
                    <a:lnTo>
                      <a:pt x="34" y="9"/>
                    </a:lnTo>
                    <a:lnTo>
                      <a:pt x="32" y="6"/>
                    </a:lnTo>
                    <a:lnTo>
                      <a:pt x="30" y="4"/>
                    </a:lnTo>
                    <a:lnTo>
                      <a:pt x="27" y="2"/>
                    </a:lnTo>
                    <a:lnTo>
                      <a:pt x="25" y="1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1" y="1"/>
                    </a:lnTo>
                    <a:lnTo>
                      <a:pt x="8" y="3"/>
                    </a:lnTo>
                    <a:lnTo>
                      <a:pt x="5" y="5"/>
                    </a:lnTo>
                    <a:lnTo>
                      <a:pt x="3" y="8"/>
                    </a:lnTo>
                    <a:lnTo>
                      <a:pt x="1" y="11"/>
                    </a:lnTo>
                    <a:lnTo>
                      <a:pt x="0" y="15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1" y="25"/>
                    </a:lnTo>
                    <a:lnTo>
                      <a:pt x="3" y="29"/>
                    </a:lnTo>
                    <a:lnTo>
                      <a:pt x="5" y="31"/>
                    </a:lnTo>
                    <a:lnTo>
                      <a:pt x="8" y="34"/>
                    </a:lnTo>
                    <a:lnTo>
                      <a:pt x="11" y="35"/>
                    </a:lnTo>
                    <a:lnTo>
                      <a:pt x="14" y="36"/>
                    </a:lnTo>
                    <a:lnTo>
                      <a:pt x="18" y="37"/>
                    </a:lnTo>
                    <a:lnTo>
                      <a:pt x="21" y="37"/>
                    </a:lnTo>
                    <a:lnTo>
                      <a:pt x="24" y="36"/>
                    </a:lnTo>
                    <a:lnTo>
                      <a:pt x="27" y="35"/>
                    </a:lnTo>
                    <a:lnTo>
                      <a:pt x="29" y="33"/>
                    </a:lnTo>
                    <a:lnTo>
                      <a:pt x="32" y="31"/>
                    </a:lnTo>
                    <a:lnTo>
                      <a:pt x="34" y="29"/>
                    </a:lnTo>
                    <a:lnTo>
                      <a:pt x="35" y="26"/>
                    </a:lnTo>
                    <a:lnTo>
                      <a:pt x="36" y="23"/>
                    </a:lnTo>
                    <a:lnTo>
                      <a:pt x="37" y="24"/>
                    </a:lnTo>
                    <a:lnTo>
                      <a:pt x="37" y="24"/>
                    </a:lnTo>
                    <a:lnTo>
                      <a:pt x="38" y="25"/>
                    </a:lnTo>
                    <a:lnTo>
                      <a:pt x="39" y="25"/>
                    </a:lnTo>
                    <a:lnTo>
                      <a:pt x="40" y="25"/>
                    </a:lnTo>
                    <a:lnTo>
                      <a:pt x="41" y="24"/>
                    </a:lnTo>
                    <a:lnTo>
                      <a:pt x="41" y="24"/>
                    </a:lnTo>
                    <a:lnTo>
                      <a:pt x="42" y="23"/>
                    </a:lnTo>
                    <a:lnTo>
                      <a:pt x="42" y="22"/>
                    </a:lnTo>
                    <a:lnTo>
                      <a:pt x="43" y="21"/>
                    </a:lnTo>
                    <a:lnTo>
                      <a:pt x="43" y="20"/>
                    </a:lnTo>
                    <a:lnTo>
                      <a:pt x="43" y="19"/>
                    </a:lnTo>
                    <a:lnTo>
                      <a:pt x="43" y="18"/>
                    </a:lnTo>
                    <a:lnTo>
                      <a:pt x="43" y="17"/>
                    </a:lnTo>
                    <a:lnTo>
                      <a:pt x="42" y="16"/>
                    </a:lnTo>
                    <a:lnTo>
                      <a:pt x="42" y="15"/>
                    </a:lnTo>
                    <a:lnTo>
                      <a:pt x="41" y="15"/>
                    </a:lnTo>
                    <a:lnTo>
                      <a:pt x="41" y="14"/>
                    </a:lnTo>
                    <a:lnTo>
                      <a:pt x="40" y="14"/>
                    </a:lnTo>
                    <a:lnTo>
                      <a:pt x="39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0" name="Freeform 284"/>
              <p:cNvSpPr>
                <a:spLocks/>
              </p:cNvSpPr>
              <p:nvPr/>
            </p:nvSpPr>
            <p:spPr bwMode="auto">
              <a:xfrm>
                <a:off x="4063" y="1781"/>
                <a:ext cx="18" cy="7"/>
              </a:xfrm>
              <a:custGeom>
                <a:avLst/>
                <a:gdLst>
                  <a:gd name="T0" fmla="*/ 0 w 18"/>
                  <a:gd name="T1" fmla="*/ 0 h 7"/>
                  <a:gd name="T2" fmla="*/ 0 w 18"/>
                  <a:gd name="T3" fmla="*/ 2 h 7"/>
                  <a:gd name="T4" fmla="*/ 1 w 18"/>
                  <a:gd name="T5" fmla="*/ 3 h 7"/>
                  <a:gd name="T6" fmla="*/ 2 w 18"/>
                  <a:gd name="T7" fmla="*/ 4 h 7"/>
                  <a:gd name="T8" fmla="*/ 3 w 18"/>
                  <a:gd name="T9" fmla="*/ 5 h 7"/>
                  <a:gd name="T10" fmla="*/ 4 w 18"/>
                  <a:gd name="T11" fmla="*/ 6 h 7"/>
                  <a:gd name="T12" fmla="*/ 5 w 18"/>
                  <a:gd name="T13" fmla="*/ 6 h 7"/>
                  <a:gd name="T14" fmla="*/ 6 w 18"/>
                  <a:gd name="T15" fmla="*/ 7 h 7"/>
                  <a:gd name="T16" fmla="*/ 8 w 18"/>
                  <a:gd name="T17" fmla="*/ 7 h 7"/>
                  <a:gd name="T18" fmla="*/ 9 w 18"/>
                  <a:gd name="T19" fmla="*/ 7 h 7"/>
                  <a:gd name="T20" fmla="*/ 9 w 18"/>
                  <a:gd name="T21" fmla="*/ 7 h 7"/>
                  <a:gd name="T22" fmla="*/ 10 w 18"/>
                  <a:gd name="T23" fmla="*/ 7 h 7"/>
                  <a:gd name="T24" fmla="*/ 10 w 18"/>
                  <a:gd name="T25" fmla="*/ 7 h 7"/>
                  <a:gd name="T26" fmla="*/ 18 w 18"/>
                  <a:gd name="T27" fmla="*/ 0 h 7"/>
                  <a:gd name="T28" fmla="*/ 0 w 18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" h="7">
                    <a:moveTo>
                      <a:pt x="0" y="0"/>
                    </a:moveTo>
                    <a:lnTo>
                      <a:pt x="0" y="2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6" y="7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1" name="Freeform 285"/>
              <p:cNvSpPr>
                <a:spLocks/>
              </p:cNvSpPr>
              <p:nvPr/>
            </p:nvSpPr>
            <p:spPr bwMode="auto">
              <a:xfrm>
                <a:off x="4065" y="1783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 w 11"/>
                  <a:gd name="T3" fmla="*/ 2 h 2"/>
                  <a:gd name="T4" fmla="*/ 8 w 11"/>
                  <a:gd name="T5" fmla="*/ 2 h 2"/>
                  <a:gd name="T6" fmla="*/ 11 w 11"/>
                  <a:gd name="T7" fmla="*/ 0 h 2"/>
                  <a:gd name="T8" fmla="*/ 0 w 1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2" name="Freeform 286"/>
              <p:cNvSpPr>
                <a:spLocks/>
              </p:cNvSpPr>
              <p:nvPr/>
            </p:nvSpPr>
            <p:spPr bwMode="auto">
              <a:xfrm>
                <a:off x="4053" y="1749"/>
                <a:ext cx="36" cy="11"/>
              </a:xfrm>
              <a:custGeom>
                <a:avLst/>
                <a:gdLst>
                  <a:gd name="T0" fmla="*/ 29 w 36"/>
                  <a:gd name="T1" fmla="*/ 2 h 11"/>
                  <a:gd name="T2" fmla="*/ 28 w 36"/>
                  <a:gd name="T3" fmla="*/ 2 h 11"/>
                  <a:gd name="T4" fmla="*/ 28 w 36"/>
                  <a:gd name="T5" fmla="*/ 2 h 11"/>
                  <a:gd name="T6" fmla="*/ 26 w 36"/>
                  <a:gd name="T7" fmla="*/ 1 h 11"/>
                  <a:gd name="T8" fmla="*/ 25 w 36"/>
                  <a:gd name="T9" fmla="*/ 1 h 11"/>
                  <a:gd name="T10" fmla="*/ 24 w 36"/>
                  <a:gd name="T11" fmla="*/ 1 h 11"/>
                  <a:gd name="T12" fmla="*/ 23 w 36"/>
                  <a:gd name="T13" fmla="*/ 1 h 11"/>
                  <a:gd name="T14" fmla="*/ 21 w 36"/>
                  <a:gd name="T15" fmla="*/ 1 h 11"/>
                  <a:gd name="T16" fmla="*/ 19 w 36"/>
                  <a:gd name="T17" fmla="*/ 1 h 11"/>
                  <a:gd name="T18" fmla="*/ 18 w 36"/>
                  <a:gd name="T19" fmla="*/ 0 h 11"/>
                  <a:gd name="T20" fmla="*/ 16 w 36"/>
                  <a:gd name="T21" fmla="*/ 0 h 11"/>
                  <a:gd name="T22" fmla="*/ 15 w 36"/>
                  <a:gd name="T23" fmla="*/ 0 h 11"/>
                  <a:gd name="T24" fmla="*/ 13 w 36"/>
                  <a:gd name="T25" fmla="*/ 0 h 11"/>
                  <a:gd name="T26" fmla="*/ 12 w 36"/>
                  <a:gd name="T27" fmla="*/ 0 h 11"/>
                  <a:gd name="T28" fmla="*/ 11 w 36"/>
                  <a:gd name="T29" fmla="*/ 0 h 11"/>
                  <a:gd name="T30" fmla="*/ 10 w 36"/>
                  <a:gd name="T31" fmla="*/ 0 h 11"/>
                  <a:gd name="T32" fmla="*/ 10 w 36"/>
                  <a:gd name="T33" fmla="*/ 0 h 11"/>
                  <a:gd name="T34" fmla="*/ 8 w 36"/>
                  <a:gd name="T35" fmla="*/ 0 h 11"/>
                  <a:gd name="T36" fmla="*/ 6 w 36"/>
                  <a:gd name="T37" fmla="*/ 1 h 11"/>
                  <a:gd name="T38" fmla="*/ 5 w 36"/>
                  <a:gd name="T39" fmla="*/ 2 h 11"/>
                  <a:gd name="T40" fmla="*/ 3 w 36"/>
                  <a:gd name="T41" fmla="*/ 4 h 11"/>
                  <a:gd name="T42" fmla="*/ 2 w 36"/>
                  <a:gd name="T43" fmla="*/ 5 h 11"/>
                  <a:gd name="T44" fmla="*/ 1 w 36"/>
                  <a:gd name="T45" fmla="*/ 7 h 11"/>
                  <a:gd name="T46" fmla="*/ 0 w 36"/>
                  <a:gd name="T47" fmla="*/ 8 h 11"/>
                  <a:gd name="T48" fmla="*/ 0 w 36"/>
                  <a:gd name="T49" fmla="*/ 10 h 11"/>
                  <a:gd name="T50" fmla="*/ 0 w 36"/>
                  <a:gd name="T51" fmla="*/ 10 h 11"/>
                  <a:gd name="T52" fmla="*/ 2 w 36"/>
                  <a:gd name="T53" fmla="*/ 10 h 11"/>
                  <a:gd name="T54" fmla="*/ 3 w 36"/>
                  <a:gd name="T55" fmla="*/ 11 h 11"/>
                  <a:gd name="T56" fmla="*/ 5 w 36"/>
                  <a:gd name="T57" fmla="*/ 11 h 11"/>
                  <a:gd name="T58" fmla="*/ 8 w 36"/>
                  <a:gd name="T59" fmla="*/ 11 h 11"/>
                  <a:gd name="T60" fmla="*/ 10 w 36"/>
                  <a:gd name="T61" fmla="*/ 11 h 11"/>
                  <a:gd name="T62" fmla="*/ 13 w 36"/>
                  <a:gd name="T63" fmla="*/ 11 h 11"/>
                  <a:gd name="T64" fmla="*/ 16 w 36"/>
                  <a:gd name="T65" fmla="*/ 11 h 11"/>
                  <a:gd name="T66" fmla="*/ 19 w 36"/>
                  <a:gd name="T67" fmla="*/ 11 h 11"/>
                  <a:gd name="T68" fmla="*/ 23 w 36"/>
                  <a:gd name="T69" fmla="*/ 11 h 11"/>
                  <a:gd name="T70" fmla="*/ 25 w 36"/>
                  <a:gd name="T71" fmla="*/ 11 h 11"/>
                  <a:gd name="T72" fmla="*/ 28 w 36"/>
                  <a:gd name="T73" fmla="*/ 11 h 11"/>
                  <a:gd name="T74" fmla="*/ 30 w 36"/>
                  <a:gd name="T75" fmla="*/ 11 h 11"/>
                  <a:gd name="T76" fmla="*/ 32 w 36"/>
                  <a:gd name="T77" fmla="*/ 11 h 11"/>
                  <a:gd name="T78" fmla="*/ 33 w 36"/>
                  <a:gd name="T79" fmla="*/ 11 h 11"/>
                  <a:gd name="T80" fmla="*/ 34 w 36"/>
                  <a:gd name="T81" fmla="*/ 11 h 11"/>
                  <a:gd name="T82" fmla="*/ 35 w 36"/>
                  <a:gd name="T83" fmla="*/ 11 h 11"/>
                  <a:gd name="T84" fmla="*/ 36 w 36"/>
                  <a:gd name="T85" fmla="*/ 10 h 11"/>
                  <a:gd name="T86" fmla="*/ 36 w 36"/>
                  <a:gd name="T87" fmla="*/ 8 h 11"/>
                  <a:gd name="T88" fmla="*/ 35 w 36"/>
                  <a:gd name="T89" fmla="*/ 6 h 11"/>
                  <a:gd name="T90" fmla="*/ 34 w 36"/>
                  <a:gd name="T91" fmla="*/ 5 h 11"/>
                  <a:gd name="T92" fmla="*/ 32 w 36"/>
                  <a:gd name="T93" fmla="*/ 3 h 11"/>
                  <a:gd name="T94" fmla="*/ 31 w 36"/>
                  <a:gd name="T95" fmla="*/ 2 h 11"/>
                  <a:gd name="T96" fmla="*/ 29 w 36"/>
                  <a:gd name="T9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6" h="11">
                    <a:moveTo>
                      <a:pt x="29" y="2"/>
                    </a:moveTo>
                    <a:lnTo>
                      <a:pt x="28" y="2"/>
                    </a:lnTo>
                    <a:lnTo>
                      <a:pt x="28" y="2"/>
                    </a:lnTo>
                    <a:lnTo>
                      <a:pt x="26" y="1"/>
                    </a:lnTo>
                    <a:lnTo>
                      <a:pt x="25" y="1"/>
                    </a:lnTo>
                    <a:lnTo>
                      <a:pt x="24" y="1"/>
                    </a:lnTo>
                    <a:lnTo>
                      <a:pt x="23" y="1"/>
                    </a:lnTo>
                    <a:lnTo>
                      <a:pt x="21" y="1"/>
                    </a:lnTo>
                    <a:lnTo>
                      <a:pt x="19" y="1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2" y="5"/>
                    </a:lnTo>
                    <a:lnTo>
                      <a:pt x="1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8" y="11"/>
                    </a:lnTo>
                    <a:lnTo>
                      <a:pt x="10" y="11"/>
                    </a:lnTo>
                    <a:lnTo>
                      <a:pt x="13" y="11"/>
                    </a:lnTo>
                    <a:lnTo>
                      <a:pt x="16" y="11"/>
                    </a:lnTo>
                    <a:lnTo>
                      <a:pt x="19" y="11"/>
                    </a:lnTo>
                    <a:lnTo>
                      <a:pt x="23" y="11"/>
                    </a:lnTo>
                    <a:lnTo>
                      <a:pt x="25" y="11"/>
                    </a:lnTo>
                    <a:lnTo>
                      <a:pt x="28" y="11"/>
                    </a:lnTo>
                    <a:lnTo>
                      <a:pt x="30" y="11"/>
                    </a:lnTo>
                    <a:lnTo>
                      <a:pt x="32" y="11"/>
                    </a:lnTo>
                    <a:lnTo>
                      <a:pt x="33" y="11"/>
                    </a:lnTo>
                    <a:lnTo>
                      <a:pt x="34" y="11"/>
                    </a:lnTo>
                    <a:lnTo>
                      <a:pt x="35" y="11"/>
                    </a:lnTo>
                    <a:lnTo>
                      <a:pt x="36" y="10"/>
                    </a:lnTo>
                    <a:lnTo>
                      <a:pt x="36" y="8"/>
                    </a:lnTo>
                    <a:lnTo>
                      <a:pt x="35" y="6"/>
                    </a:lnTo>
                    <a:lnTo>
                      <a:pt x="34" y="5"/>
                    </a:lnTo>
                    <a:lnTo>
                      <a:pt x="32" y="3"/>
                    </a:lnTo>
                    <a:lnTo>
                      <a:pt x="31" y="2"/>
                    </a:ln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3" name="Freeform 287"/>
              <p:cNvSpPr>
                <a:spLocks/>
              </p:cNvSpPr>
              <p:nvPr/>
            </p:nvSpPr>
            <p:spPr bwMode="auto">
              <a:xfrm>
                <a:off x="4091" y="1776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2 w 3"/>
                  <a:gd name="T3" fmla="*/ 3 h 3"/>
                  <a:gd name="T4" fmla="*/ 3 w 3"/>
                  <a:gd name="T5" fmla="*/ 3 h 3"/>
                  <a:gd name="T6" fmla="*/ 3 w 3"/>
                  <a:gd name="T7" fmla="*/ 2 h 3"/>
                  <a:gd name="T8" fmla="*/ 3 w 3"/>
                  <a:gd name="T9" fmla="*/ 2 h 3"/>
                  <a:gd name="T10" fmla="*/ 3 w 3"/>
                  <a:gd name="T11" fmla="*/ 1 h 3"/>
                  <a:gd name="T12" fmla="*/ 3 w 3"/>
                  <a:gd name="T13" fmla="*/ 1 h 3"/>
                  <a:gd name="T14" fmla="*/ 2 w 3"/>
                  <a:gd name="T15" fmla="*/ 1 h 3"/>
                  <a:gd name="T16" fmla="*/ 2 w 3"/>
                  <a:gd name="T17" fmla="*/ 0 h 3"/>
                  <a:gd name="T18" fmla="*/ 1 w 3"/>
                  <a:gd name="T19" fmla="*/ 1 h 3"/>
                  <a:gd name="T20" fmla="*/ 1 w 3"/>
                  <a:gd name="T21" fmla="*/ 1 h 3"/>
                  <a:gd name="T22" fmla="*/ 1 w 3"/>
                  <a:gd name="T23" fmla="*/ 1 h 3"/>
                  <a:gd name="T24" fmla="*/ 0 w 3"/>
                  <a:gd name="T25" fmla="*/ 2 h 3"/>
                  <a:gd name="T26" fmla="*/ 1 w 3"/>
                  <a:gd name="T27" fmla="*/ 2 h 3"/>
                  <a:gd name="T28" fmla="*/ 1 w 3"/>
                  <a:gd name="T29" fmla="*/ 3 h 3"/>
                  <a:gd name="T30" fmla="*/ 1 w 3"/>
                  <a:gd name="T31" fmla="*/ 3 h 3"/>
                  <a:gd name="T32" fmla="*/ 2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lnTo>
                      <a:pt x="2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4" name="Freeform 288"/>
              <p:cNvSpPr>
                <a:spLocks/>
              </p:cNvSpPr>
              <p:nvPr/>
            </p:nvSpPr>
            <p:spPr bwMode="auto">
              <a:xfrm>
                <a:off x="4062" y="1798"/>
                <a:ext cx="31" cy="19"/>
              </a:xfrm>
              <a:custGeom>
                <a:avLst/>
                <a:gdLst>
                  <a:gd name="T0" fmla="*/ 29 w 31"/>
                  <a:gd name="T1" fmla="*/ 10 h 19"/>
                  <a:gd name="T2" fmla="*/ 27 w 31"/>
                  <a:gd name="T3" fmla="*/ 7 h 19"/>
                  <a:gd name="T4" fmla="*/ 31 w 31"/>
                  <a:gd name="T5" fmla="*/ 4 h 19"/>
                  <a:gd name="T6" fmla="*/ 27 w 31"/>
                  <a:gd name="T7" fmla="*/ 0 h 19"/>
                  <a:gd name="T8" fmla="*/ 25 w 31"/>
                  <a:gd name="T9" fmla="*/ 0 h 19"/>
                  <a:gd name="T10" fmla="*/ 28 w 31"/>
                  <a:gd name="T11" fmla="*/ 4 h 19"/>
                  <a:gd name="T12" fmla="*/ 24 w 31"/>
                  <a:gd name="T13" fmla="*/ 7 h 19"/>
                  <a:gd name="T14" fmla="*/ 25 w 31"/>
                  <a:gd name="T15" fmla="*/ 7 h 19"/>
                  <a:gd name="T16" fmla="*/ 25 w 31"/>
                  <a:gd name="T17" fmla="*/ 8 h 19"/>
                  <a:gd name="T18" fmla="*/ 26 w 31"/>
                  <a:gd name="T19" fmla="*/ 9 h 19"/>
                  <a:gd name="T20" fmla="*/ 27 w 31"/>
                  <a:gd name="T21" fmla="*/ 10 h 19"/>
                  <a:gd name="T22" fmla="*/ 13 w 31"/>
                  <a:gd name="T23" fmla="*/ 17 h 19"/>
                  <a:gd name="T24" fmla="*/ 4 w 31"/>
                  <a:gd name="T25" fmla="*/ 9 h 19"/>
                  <a:gd name="T26" fmla="*/ 6 w 31"/>
                  <a:gd name="T27" fmla="*/ 7 h 19"/>
                  <a:gd name="T28" fmla="*/ 2 w 31"/>
                  <a:gd name="T29" fmla="*/ 4 h 19"/>
                  <a:gd name="T30" fmla="*/ 5 w 31"/>
                  <a:gd name="T31" fmla="*/ 0 h 19"/>
                  <a:gd name="T32" fmla="*/ 3 w 31"/>
                  <a:gd name="T33" fmla="*/ 0 h 19"/>
                  <a:gd name="T34" fmla="*/ 0 w 31"/>
                  <a:gd name="T35" fmla="*/ 4 h 19"/>
                  <a:gd name="T36" fmla="*/ 4 w 31"/>
                  <a:gd name="T37" fmla="*/ 7 h 19"/>
                  <a:gd name="T38" fmla="*/ 1 w 31"/>
                  <a:gd name="T39" fmla="*/ 10 h 19"/>
                  <a:gd name="T40" fmla="*/ 13 w 31"/>
                  <a:gd name="T41" fmla="*/ 19 h 19"/>
                  <a:gd name="T42" fmla="*/ 29 w 31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" h="19">
                    <a:moveTo>
                      <a:pt x="29" y="10"/>
                    </a:moveTo>
                    <a:lnTo>
                      <a:pt x="27" y="7"/>
                    </a:lnTo>
                    <a:lnTo>
                      <a:pt x="31" y="4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5" y="7"/>
                    </a:lnTo>
                    <a:lnTo>
                      <a:pt x="25" y="8"/>
                    </a:lnTo>
                    <a:lnTo>
                      <a:pt x="26" y="9"/>
                    </a:lnTo>
                    <a:lnTo>
                      <a:pt x="27" y="10"/>
                    </a:lnTo>
                    <a:lnTo>
                      <a:pt x="13" y="17"/>
                    </a:lnTo>
                    <a:lnTo>
                      <a:pt x="4" y="9"/>
                    </a:lnTo>
                    <a:lnTo>
                      <a:pt x="6" y="7"/>
                    </a:lnTo>
                    <a:lnTo>
                      <a:pt x="2" y="4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4" y="7"/>
                    </a:lnTo>
                    <a:lnTo>
                      <a:pt x="1" y="10"/>
                    </a:lnTo>
                    <a:lnTo>
                      <a:pt x="13" y="19"/>
                    </a:lnTo>
                    <a:lnTo>
                      <a:pt x="29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5" name="Freeform 289"/>
              <p:cNvSpPr>
                <a:spLocks/>
              </p:cNvSpPr>
              <p:nvPr/>
            </p:nvSpPr>
            <p:spPr bwMode="auto">
              <a:xfrm>
                <a:off x="4056" y="1814"/>
                <a:ext cx="2" cy="24"/>
              </a:xfrm>
              <a:custGeom>
                <a:avLst/>
                <a:gdLst>
                  <a:gd name="T0" fmla="*/ 0 w 2"/>
                  <a:gd name="T1" fmla="*/ 24 h 24"/>
                  <a:gd name="T2" fmla="*/ 0 w 2"/>
                  <a:gd name="T3" fmla="*/ 3 h 24"/>
                  <a:gd name="T4" fmla="*/ 2 w 2"/>
                  <a:gd name="T5" fmla="*/ 0 h 24"/>
                  <a:gd name="T6" fmla="*/ 2 w 2"/>
                  <a:gd name="T7" fmla="*/ 24 h 24"/>
                  <a:gd name="T8" fmla="*/ 0 w 2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4">
                    <a:moveTo>
                      <a:pt x="0" y="24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2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6" name="Freeform 290"/>
              <p:cNvSpPr>
                <a:spLocks/>
              </p:cNvSpPr>
              <p:nvPr/>
            </p:nvSpPr>
            <p:spPr bwMode="auto">
              <a:xfrm>
                <a:off x="3906" y="1796"/>
                <a:ext cx="43" cy="53"/>
              </a:xfrm>
              <a:custGeom>
                <a:avLst/>
                <a:gdLst>
                  <a:gd name="T0" fmla="*/ 43 w 43"/>
                  <a:gd name="T1" fmla="*/ 3 h 53"/>
                  <a:gd name="T2" fmla="*/ 42 w 43"/>
                  <a:gd name="T3" fmla="*/ 2 h 53"/>
                  <a:gd name="T4" fmla="*/ 41 w 43"/>
                  <a:gd name="T5" fmla="*/ 1 h 53"/>
                  <a:gd name="T6" fmla="*/ 39 w 43"/>
                  <a:gd name="T7" fmla="*/ 1 h 53"/>
                  <a:gd name="T8" fmla="*/ 36 w 43"/>
                  <a:gd name="T9" fmla="*/ 0 h 53"/>
                  <a:gd name="T10" fmla="*/ 33 w 43"/>
                  <a:gd name="T11" fmla="*/ 1 h 53"/>
                  <a:gd name="T12" fmla="*/ 30 w 43"/>
                  <a:gd name="T13" fmla="*/ 1 h 53"/>
                  <a:gd name="T14" fmla="*/ 27 w 43"/>
                  <a:gd name="T15" fmla="*/ 1 h 53"/>
                  <a:gd name="T16" fmla="*/ 24 w 43"/>
                  <a:gd name="T17" fmla="*/ 2 h 53"/>
                  <a:gd name="T18" fmla="*/ 21 w 43"/>
                  <a:gd name="T19" fmla="*/ 2 h 53"/>
                  <a:gd name="T20" fmla="*/ 18 w 43"/>
                  <a:gd name="T21" fmla="*/ 3 h 53"/>
                  <a:gd name="T22" fmla="*/ 15 w 43"/>
                  <a:gd name="T23" fmla="*/ 3 h 53"/>
                  <a:gd name="T24" fmla="*/ 13 w 43"/>
                  <a:gd name="T25" fmla="*/ 4 h 53"/>
                  <a:gd name="T26" fmla="*/ 11 w 43"/>
                  <a:gd name="T27" fmla="*/ 5 h 53"/>
                  <a:gd name="T28" fmla="*/ 9 w 43"/>
                  <a:gd name="T29" fmla="*/ 5 h 53"/>
                  <a:gd name="T30" fmla="*/ 8 w 43"/>
                  <a:gd name="T31" fmla="*/ 5 h 53"/>
                  <a:gd name="T32" fmla="*/ 8 w 43"/>
                  <a:gd name="T33" fmla="*/ 5 h 53"/>
                  <a:gd name="T34" fmla="*/ 8 w 43"/>
                  <a:gd name="T35" fmla="*/ 5 h 53"/>
                  <a:gd name="T36" fmla="*/ 7 w 43"/>
                  <a:gd name="T37" fmla="*/ 5 h 53"/>
                  <a:gd name="T38" fmla="*/ 7 w 43"/>
                  <a:gd name="T39" fmla="*/ 5 h 53"/>
                  <a:gd name="T40" fmla="*/ 7 w 43"/>
                  <a:gd name="T41" fmla="*/ 4 h 53"/>
                  <a:gd name="T42" fmla="*/ 7 w 43"/>
                  <a:gd name="T43" fmla="*/ 4 h 53"/>
                  <a:gd name="T44" fmla="*/ 6 w 43"/>
                  <a:gd name="T45" fmla="*/ 3 h 53"/>
                  <a:gd name="T46" fmla="*/ 5 w 43"/>
                  <a:gd name="T47" fmla="*/ 3 h 53"/>
                  <a:gd name="T48" fmla="*/ 4 w 43"/>
                  <a:gd name="T49" fmla="*/ 3 h 53"/>
                  <a:gd name="T50" fmla="*/ 3 w 43"/>
                  <a:gd name="T51" fmla="*/ 3 h 53"/>
                  <a:gd name="T52" fmla="*/ 2 w 43"/>
                  <a:gd name="T53" fmla="*/ 3 h 53"/>
                  <a:gd name="T54" fmla="*/ 1 w 43"/>
                  <a:gd name="T55" fmla="*/ 3 h 53"/>
                  <a:gd name="T56" fmla="*/ 1 w 43"/>
                  <a:gd name="T57" fmla="*/ 4 h 53"/>
                  <a:gd name="T58" fmla="*/ 1 w 43"/>
                  <a:gd name="T59" fmla="*/ 4 h 53"/>
                  <a:gd name="T60" fmla="*/ 0 w 43"/>
                  <a:gd name="T61" fmla="*/ 4 h 53"/>
                  <a:gd name="T62" fmla="*/ 0 w 43"/>
                  <a:gd name="T63" fmla="*/ 4 h 53"/>
                  <a:gd name="T64" fmla="*/ 0 w 43"/>
                  <a:gd name="T65" fmla="*/ 4 h 53"/>
                  <a:gd name="T66" fmla="*/ 0 w 43"/>
                  <a:gd name="T67" fmla="*/ 53 h 53"/>
                  <a:gd name="T68" fmla="*/ 8 w 43"/>
                  <a:gd name="T69" fmla="*/ 53 h 53"/>
                  <a:gd name="T70" fmla="*/ 8 w 43"/>
                  <a:gd name="T71" fmla="*/ 49 h 53"/>
                  <a:gd name="T72" fmla="*/ 8 w 43"/>
                  <a:gd name="T73" fmla="*/ 42 h 53"/>
                  <a:gd name="T74" fmla="*/ 8 w 43"/>
                  <a:gd name="T75" fmla="*/ 34 h 53"/>
                  <a:gd name="T76" fmla="*/ 8 w 43"/>
                  <a:gd name="T77" fmla="*/ 31 h 53"/>
                  <a:gd name="T78" fmla="*/ 9 w 43"/>
                  <a:gd name="T79" fmla="*/ 31 h 53"/>
                  <a:gd name="T80" fmla="*/ 10 w 43"/>
                  <a:gd name="T81" fmla="*/ 30 h 53"/>
                  <a:gd name="T82" fmla="*/ 12 w 43"/>
                  <a:gd name="T83" fmla="*/ 30 h 53"/>
                  <a:gd name="T84" fmla="*/ 14 w 43"/>
                  <a:gd name="T85" fmla="*/ 29 h 53"/>
                  <a:gd name="T86" fmla="*/ 16 w 43"/>
                  <a:gd name="T87" fmla="*/ 28 h 53"/>
                  <a:gd name="T88" fmla="*/ 19 w 43"/>
                  <a:gd name="T89" fmla="*/ 28 h 53"/>
                  <a:gd name="T90" fmla="*/ 21 w 43"/>
                  <a:gd name="T91" fmla="*/ 27 h 53"/>
                  <a:gd name="T92" fmla="*/ 24 w 43"/>
                  <a:gd name="T93" fmla="*/ 26 h 53"/>
                  <a:gd name="T94" fmla="*/ 27 w 43"/>
                  <a:gd name="T95" fmla="*/ 26 h 53"/>
                  <a:gd name="T96" fmla="*/ 29 w 43"/>
                  <a:gd name="T97" fmla="*/ 25 h 53"/>
                  <a:gd name="T98" fmla="*/ 32 w 43"/>
                  <a:gd name="T99" fmla="*/ 24 h 53"/>
                  <a:gd name="T100" fmla="*/ 35 w 43"/>
                  <a:gd name="T101" fmla="*/ 24 h 53"/>
                  <a:gd name="T102" fmla="*/ 37 w 43"/>
                  <a:gd name="T103" fmla="*/ 23 h 53"/>
                  <a:gd name="T104" fmla="*/ 39 w 43"/>
                  <a:gd name="T105" fmla="*/ 23 h 53"/>
                  <a:gd name="T106" fmla="*/ 42 w 43"/>
                  <a:gd name="T107" fmla="*/ 22 h 53"/>
                  <a:gd name="T108" fmla="*/ 43 w 43"/>
                  <a:gd name="T109" fmla="*/ 22 h 53"/>
                  <a:gd name="T110" fmla="*/ 43 w 43"/>
                  <a:gd name="T111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3">
                    <a:moveTo>
                      <a:pt x="43" y="3"/>
                    </a:moveTo>
                    <a:lnTo>
                      <a:pt x="42" y="2"/>
                    </a:lnTo>
                    <a:lnTo>
                      <a:pt x="41" y="1"/>
                    </a:lnTo>
                    <a:lnTo>
                      <a:pt x="39" y="1"/>
                    </a:lnTo>
                    <a:lnTo>
                      <a:pt x="36" y="0"/>
                    </a:lnTo>
                    <a:lnTo>
                      <a:pt x="33" y="1"/>
                    </a:lnTo>
                    <a:lnTo>
                      <a:pt x="30" y="1"/>
                    </a:lnTo>
                    <a:lnTo>
                      <a:pt x="27" y="1"/>
                    </a:lnTo>
                    <a:lnTo>
                      <a:pt x="24" y="2"/>
                    </a:lnTo>
                    <a:lnTo>
                      <a:pt x="21" y="2"/>
                    </a:lnTo>
                    <a:lnTo>
                      <a:pt x="18" y="3"/>
                    </a:lnTo>
                    <a:lnTo>
                      <a:pt x="15" y="3"/>
                    </a:lnTo>
                    <a:lnTo>
                      <a:pt x="13" y="4"/>
                    </a:lnTo>
                    <a:lnTo>
                      <a:pt x="11" y="5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3"/>
                    </a:lnTo>
                    <a:lnTo>
                      <a:pt x="8" y="53"/>
                    </a:lnTo>
                    <a:lnTo>
                      <a:pt x="8" y="49"/>
                    </a:lnTo>
                    <a:lnTo>
                      <a:pt x="8" y="42"/>
                    </a:lnTo>
                    <a:lnTo>
                      <a:pt x="8" y="34"/>
                    </a:lnTo>
                    <a:lnTo>
                      <a:pt x="8" y="31"/>
                    </a:lnTo>
                    <a:lnTo>
                      <a:pt x="9" y="31"/>
                    </a:lnTo>
                    <a:lnTo>
                      <a:pt x="10" y="30"/>
                    </a:lnTo>
                    <a:lnTo>
                      <a:pt x="12" y="30"/>
                    </a:lnTo>
                    <a:lnTo>
                      <a:pt x="14" y="29"/>
                    </a:lnTo>
                    <a:lnTo>
                      <a:pt x="16" y="28"/>
                    </a:lnTo>
                    <a:lnTo>
                      <a:pt x="19" y="28"/>
                    </a:lnTo>
                    <a:lnTo>
                      <a:pt x="21" y="27"/>
                    </a:lnTo>
                    <a:lnTo>
                      <a:pt x="24" y="26"/>
                    </a:lnTo>
                    <a:lnTo>
                      <a:pt x="27" y="26"/>
                    </a:lnTo>
                    <a:lnTo>
                      <a:pt x="29" y="25"/>
                    </a:lnTo>
                    <a:lnTo>
                      <a:pt x="32" y="24"/>
                    </a:lnTo>
                    <a:lnTo>
                      <a:pt x="35" y="24"/>
                    </a:lnTo>
                    <a:lnTo>
                      <a:pt x="37" y="23"/>
                    </a:lnTo>
                    <a:lnTo>
                      <a:pt x="39" y="23"/>
                    </a:lnTo>
                    <a:lnTo>
                      <a:pt x="42" y="22"/>
                    </a:lnTo>
                    <a:lnTo>
                      <a:pt x="43" y="22"/>
                    </a:lnTo>
                    <a:lnTo>
                      <a:pt x="4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7" name="Freeform 291"/>
              <p:cNvSpPr>
                <a:spLocks/>
              </p:cNvSpPr>
              <p:nvPr/>
            </p:nvSpPr>
            <p:spPr bwMode="auto">
              <a:xfrm>
                <a:off x="3899" y="1835"/>
                <a:ext cx="231" cy="47"/>
              </a:xfrm>
              <a:custGeom>
                <a:avLst/>
                <a:gdLst>
                  <a:gd name="T0" fmla="*/ 18 w 231"/>
                  <a:gd name="T1" fmla="*/ 7 h 47"/>
                  <a:gd name="T2" fmla="*/ 25 w 231"/>
                  <a:gd name="T3" fmla="*/ 5 h 47"/>
                  <a:gd name="T4" fmla="*/ 32 w 231"/>
                  <a:gd name="T5" fmla="*/ 4 h 47"/>
                  <a:gd name="T6" fmla="*/ 40 w 231"/>
                  <a:gd name="T7" fmla="*/ 3 h 47"/>
                  <a:gd name="T8" fmla="*/ 49 w 231"/>
                  <a:gd name="T9" fmla="*/ 2 h 47"/>
                  <a:gd name="T10" fmla="*/ 59 w 231"/>
                  <a:gd name="T11" fmla="*/ 1 h 47"/>
                  <a:gd name="T12" fmla="*/ 69 w 231"/>
                  <a:gd name="T13" fmla="*/ 1 h 47"/>
                  <a:gd name="T14" fmla="*/ 80 w 231"/>
                  <a:gd name="T15" fmla="*/ 0 h 47"/>
                  <a:gd name="T16" fmla="*/ 91 w 231"/>
                  <a:gd name="T17" fmla="*/ 0 h 47"/>
                  <a:gd name="T18" fmla="*/ 103 w 231"/>
                  <a:gd name="T19" fmla="*/ 0 h 47"/>
                  <a:gd name="T20" fmla="*/ 115 w 231"/>
                  <a:gd name="T21" fmla="*/ 0 h 47"/>
                  <a:gd name="T22" fmla="*/ 130 w 231"/>
                  <a:gd name="T23" fmla="*/ 0 h 47"/>
                  <a:gd name="T24" fmla="*/ 145 w 231"/>
                  <a:gd name="T25" fmla="*/ 0 h 47"/>
                  <a:gd name="T26" fmla="*/ 159 w 231"/>
                  <a:gd name="T27" fmla="*/ 1 h 47"/>
                  <a:gd name="T28" fmla="*/ 172 w 231"/>
                  <a:gd name="T29" fmla="*/ 2 h 47"/>
                  <a:gd name="T30" fmla="*/ 185 w 231"/>
                  <a:gd name="T31" fmla="*/ 3 h 47"/>
                  <a:gd name="T32" fmla="*/ 194 w 231"/>
                  <a:gd name="T33" fmla="*/ 4 h 47"/>
                  <a:gd name="T34" fmla="*/ 202 w 231"/>
                  <a:gd name="T35" fmla="*/ 5 h 47"/>
                  <a:gd name="T36" fmla="*/ 209 w 231"/>
                  <a:gd name="T37" fmla="*/ 6 h 47"/>
                  <a:gd name="T38" fmla="*/ 215 w 231"/>
                  <a:gd name="T39" fmla="*/ 7 h 47"/>
                  <a:gd name="T40" fmla="*/ 220 w 231"/>
                  <a:gd name="T41" fmla="*/ 8 h 47"/>
                  <a:gd name="T42" fmla="*/ 225 w 231"/>
                  <a:gd name="T43" fmla="*/ 10 h 47"/>
                  <a:gd name="T44" fmla="*/ 228 w 231"/>
                  <a:gd name="T45" fmla="*/ 12 h 47"/>
                  <a:gd name="T46" fmla="*/ 231 w 231"/>
                  <a:gd name="T47" fmla="*/ 14 h 47"/>
                  <a:gd name="T48" fmla="*/ 231 w 231"/>
                  <a:gd name="T49" fmla="*/ 31 h 47"/>
                  <a:gd name="T50" fmla="*/ 225 w 231"/>
                  <a:gd name="T51" fmla="*/ 34 h 47"/>
                  <a:gd name="T52" fmla="*/ 218 w 231"/>
                  <a:gd name="T53" fmla="*/ 37 h 47"/>
                  <a:gd name="T54" fmla="*/ 213 w 231"/>
                  <a:gd name="T55" fmla="*/ 39 h 47"/>
                  <a:gd name="T56" fmla="*/ 210 w 231"/>
                  <a:gd name="T57" fmla="*/ 40 h 47"/>
                  <a:gd name="T58" fmla="*/ 206 w 231"/>
                  <a:gd name="T59" fmla="*/ 40 h 47"/>
                  <a:gd name="T60" fmla="*/ 201 w 231"/>
                  <a:gd name="T61" fmla="*/ 41 h 47"/>
                  <a:gd name="T62" fmla="*/ 197 w 231"/>
                  <a:gd name="T63" fmla="*/ 42 h 47"/>
                  <a:gd name="T64" fmla="*/ 191 w 231"/>
                  <a:gd name="T65" fmla="*/ 43 h 47"/>
                  <a:gd name="T66" fmla="*/ 183 w 231"/>
                  <a:gd name="T67" fmla="*/ 44 h 47"/>
                  <a:gd name="T68" fmla="*/ 175 w 231"/>
                  <a:gd name="T69" fmla="*/ 44 h 47"/>
                  <a:gd name="T70" fmla="*/ 167 w 231"/>
                  <a:gd name="T71" fmla="*/ 45 h 47"/>
                  <a:gd name="T72" fmla="*/ 158 w 231"/>
                  <a:gd name="T73" fmla="*/ 45 h 47"/>
                  <a:gd name="T74" fmla="*/ 149 w 231"/>
                  <a:gd name="T75" fmla="*/ 46 h 47"/>
                  <a:gd name="T76" fmla="*/ 142 w 231"/>
                  <a:gd name="T77" fmla="*/ 46 h 47"/>
                  <a:gd name="T78" fmla="*/ 136 w 231"/>
                  <a:gd name="T79" fmla="*/ 46 h 47"/>
                  <a:gd name="T80" fmla="*/ 130 w 231"/>
                  <a:gd name="T81" fmla="*/ 46 h 47"/>
                  <a:gd name="T82" fmla="*/ 124 w 231"/>
                  <a:gd name="T83" fmla="*/ 47 h 47"/>
                  <a:gd name="T84" fmla="*/ 117 w 231"/>
                  <a:gd name="T85" fmla="*/ 47 h 47"/>
                  <a:gd name="T86" fmla="*/ 111 w 231"/>
                  <a:gd name="T87" fmla="*/ 47 h 47"/>
                  <a:gd name="T88" fmla="*/ 105 w 231"/>
                  <a:gd name="T89" fmla="*/ 46 h 47"/>
                  <a:gd name="T90" fmla="*/ 98 w 231"/>
                  <a:gd name="T91" fmla="*/ 46 h 47"/>
                  <a:gd name="T92" fmla="*/ 92 w 231"/>
                  <a:gd name="T93" fmla="*/ 46 h 47"/>
                  <a:gd name="T94" fmla="*/ 86 w 231"/>
                  <a:gd name="T95" fmla="*/ 46 h 47"/>
                  <a:gd name="T96" fmla="*/ 77 w 231"/>
                  <a:gd name="T97" fmla="*/ 46 h 47"/>
                  <a:gd name="T98" fmla="*/ 63 w 231"/>
                  <a:gd name="T99" fmla="*/ 45 h 47"/>
                  <a:gd name="T100" fmla="*/ 50 w 231"/>
                  <a:gd name="T101" fmla="*/ 44 h 47"/>
                  <a:gd name="T102" fmla="*/ 39 w 231"/>
                  <a:gd name="T103" fmla="*/ 43 h 47"/>
                  <a:gd name="T104" fmla="*/ 29 w 231"/>
                  <a:gd name="T105" fmla="*/ 41 h 47"/>
                  <a:gd name="T106" fmla="*/ 20 w 231"/>
                  <a:gd name="T107" fmla="*/ 40 h 47"/>
                  <a:gd name="T108" fmla="*/ 14 w 231"/>
                  <a:gd name="T109" fmla="*/ 38 h 47"/>
                  <a:gd name="T110" fmla="*/ 9 w 231"/>
                  <a:gd name="T111" fmla="*/ 36 h 47"/>
                  <a:gd name="T112" fmla="*/ 5 w 231"/>
                  <a:gd name="T113" fmla="*/ 34 h 47"/>
                  <a:gd name="T114" fmla="*/ 2 w 231"/>
                  <a:gd name="T115" fmla="*/ 32 h 47"/>
                  <a:gd name="T116" fmla="*/ 0 w 231"/>
                  <a:gd name="T117" fmla="*/ 31 h 47"/>
                  <a:gd name="T118" fmla="*/ 1 w 231"/>
                  <a:gd name="T119" fmla="*/ 14 h 47"/>
                  <a:gd name="T120" fmla="*/ 4 w 231"/>
                  <a:gd name="T121" fmla="*/ 11 h 47"/>
                  <a:gd name="T122" fmla="*/ 11 w 231"/>
                  <a:gd name="T123" fmla="*/ 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1" h="47">
                    <a:moveTo>
                      <a:pt x="14" y="8"/>
                    </a:moveTo>
                    <a:lnTo>
                      <a:pt x="16" y="7"/>
                    </a:lnTo>
                    <a:lnTo>
                      <a:pt x="18" y="7"/>
                    </a:lnTo>
                    <a:lnTo>
                      <a:pt x="20" y="6"/>
                    </a:lnTo>
                    <a:lnTo>
                      <a:pt x="22" y="6"/>
                    </a:lnTo>
                    <a:lnTo>
                      <a:pt x="25" y="5"/>
                    </a:lnTo>
                    <a:lnTo>
                      <a:pt x="27" y="5"/>
                    </a:lnTo>
                    <a:lnTo>
                      <a:pt x="30" y="5"/>
                    </a:lnTo>
                    <a:lnTo>
                      <a:pt x="32" y="4"/>
                    </a:lnTo>
                    <a:lnTo>
                      <a:pt x="35" y="4"/>
                    </a:lnTo>
                    <a:lnTo>
                      <a:pt x="38" y="4"/>
                    </a:lnTo>
                    <a:lnTo>
                      <a:pt x="40" y="3"/>
                    </a:lnTo>
                    <a:lnTo>
                      <a:pt x="43" y="3"/>
                    </a:lnTo>
                    <a:lnTo>
                      <a:pt x="46" y="3"/>
                    </a:lnTo>
                    <a:lnTo>
                      <a:pt x="49" y="2"/>
                    </a:lnTo>
                    <a:lnTo>
                      <a:pt x="53" y="2"/>
                    </a:lnTo>
                    <a:lnTo>
                      <a:pt x="56" y="2"/>
                    </a:lnTo>
                    <a:lnTo>
                      <a:pt x="59" y="1"/>
                    </a:lnTo>
                    <a:lnTo>
                      <a:pt x="63" y="1"/>
                    </a:lnTo>
                    <a:lnTo>
                      <a:pt x="66" y="1"/>
                    </a:lnTo>
                    <a:lnTo>
                      <a:pt x="69" y="1"/>
                    </a:lnTo>
                    <a:lnTo>
                      <a:pt x="73" y="1"/>
                    </a:lnTo>
                    <a:lnTo>
                      <a:pt x="77" y="1"/>
                    </a:lnTo>
                    <a:lnTo>
                      <a:pt x="80" y="0"/>
                    </a:lnTo>
                    <a:lnTo>
                      <a:pt x="84" y="0"/>
                    </a:lnTo>
                    <a:lnTo>
                      <a:pt x="88" y="0"/>
                    </a:lnTo>
                    <a:lnTo>
                      <a:pt x="91" y="0"/>
                    </a:lnTo>
                    <a:lnTo>
                      <a:pt x="95" y="0"/>
                    </a:lnTo>
                    <a:lnTo>
                      <a:pt x="99" y="0"/>
                    </a:lnTo>
                    <a:lnTo>
                      <a:pt x="103" y="0"/>
                    </a:lnTo>
                    <a:lnTo>
                      <a:pt x="107" y="0"/>
                    </a:lnTo>
                    <a:lnTo>
                      <a:pt x="111" y="0"/>
                    </a:lnTo>
                    <a:lnTo>
                      <a:pt x="115" y="0"/>
                    </a:lnTo>
                    <a:lnTo>
                      <a:pt x="120" y="0"/>
                    </a:lnTo>
                    <a:lnTo>
                      <a:pt x="125" y="0"/>
                    </a:lnTo>
                    <a:lnTo>
                      <a:pt x="130" y="0"/>
                    </a:lnTo>
                    <a:lnTo>
                      <a:pt x="135" y="0"/>
                    </a:lnTo>
                    <a:lnTo>
                      <a:pt x="140" y="0"/>
                    </a:lnTo>
                    <a:lnTo>
                      <a:pt x="145" y="0"/>
                    </a:lnTo>
                    <a:lnTo>
                      <a:pt x="150" y="0"/>
                    </a:lnTo>
                    <a:lnTo>
                      <a:pt x="155" y="1"/>
                    </a:lnTo>
                    <a:lnTo>
                      <a:pt x="159" y="1"/>
                    </a:lnTo>
                    <a:lnTo>
                      <a:pt x="164" y="1"/>
                    </a:lnTo>
                    <a:lnTo>
                      <a:pt x="168" y="1"/>
                    </a:lnTo>
                    <a:lnTo>
                      <a:pt x="172" y="2"/>
                    </a:lnTo>
                    <a:lnTo>
                      <a:pt x="177" y="2"/>
                    </a:lnTo>
                    <a:lnTo>
                      <a:pt x="181" y="2"/>
                    </a:lnTo>
                    <a:lnTo>
                      <a:pt x="185" y="3"/>
                    </a:lnTo>
                    <a:lnTo>
                      <a:pt x="188" y="3"/>
                    </a:lnTo>
                    <a:lnTo>
                      <a:pt x="191" y="3"/>
                    </a:lnTo>
                    <a:lnTo>
                      <a:pt x="194" y="4"/>
                    </a:lnTo>
                    <a:lnTo>
                      <a:pt x="197" y="4"/>
                    </a:lnTo>
                    <a:lnTo>
                      <a:pt x="199" y="4"/>
                    </a:lnTo>
                    <a:lnTo>
                      <a:pt x="202" y="5"/>
                    </a:lnTo>
                    <a:lnTo>
                      <a:pt x="204" y="5"/>
                    </a:lnTo>
                    <a:lnTo>
                      <a:pt x="206" y="5"/>
                    </a:lnTo>
                    <a:lnTo>
                      <a:pt x="209" y="6"/>
                    </a:lnTo>
                    <a:lnTo>
                      <a:pt x="211" y="6"/>
                    </a:lnTo>
                    <a:lnTo>
                      <a:pt x="213" y="7"/>
                    </a:lnTo>
                    <a:lnTo>
                      <a:pt x="215" y="7"/>
                    </a:lnTo>
                    <a:lnTo>
                      <a:pt x="217" y="7"/>
                    </a:lnTo>
                    <a:lnTo>
                      <a:pt x="219" y="8"/>
                    </a:lnTo>
                    <a:lnTo>
                      <a:pt x="220" y="8"/>
                    </a:lnTo>
                    <a:lnTo>
                      <a:pt x="222" y="9"/>
                    </a:lnTo>
                    <a:lnTo>
                      <a:pt x="223" y="9"/>
                    </a:lnTo>
                    <a:lnTo>
                      <a:pt x="225" y="10"/>
                    </a:lnTo>
                    <a:lnTo>
                      <a:pt x="226" y="11"/>
                    </a:lnTo>
                    <a:lnTo>
                      <a:pt x="227" y="11"/>
                    </a:lnTo>
                    <a:lnTo>
                      <a:pt x="228" y="12"/>
                    </a:lnTo>
                    <a:lnTo>
                      <a:pt x="229" y="13"/>
                    </a:lnTo>
                    <a:lnTo>
                      <a:pt x="230" y="13"/>
                    </a:lnTo>
                    <a:lnTo>
                      <a:pt x="231" y="14"/>
                    </a:lnTo>
                    <a:lnTo>
                      <a:pt x="231" y="15"/>
                    </a:lnTo>
                    <a:lnTo>
                      <a:pt x="231" y="30"/>
                    </a:lnTo>
                    <a:lnTo>
                      <a:pt x="231" y="31"/>
                    </a:lnTo>
                    <a:lnTo>
                      <a:pt x="229" y="32"/>
                    </a:lnTo>
                    <a:lnTo>
                      <a:pt x="227" y="33"/>
                    </a:lnTo>
                    <a:lnTo>
                      <a:pt x="225" y="34"/>
                    </a:lnTo>
                    <a:lnTo>
                      <a:pt x="223" y="35"/>
                    </a:lnTo>
                    <a:lnTo>
                      <a:pt x="220" y="37"/>
                    </a:lnTo>
                    <a:lnTo>
                      <a:pt x="218" y="37"/>
                    </a:lnTo>
                    <a:lnTo>
                      <a:pt x="216" y="38"/>
                    </a:lnTo>
                    <a:lnTo>
                      <a:pt x="215" y="38"/>
                    </a:lnTo>
                    <a:lnTo>
                      <a:pt x="213" y="39"/>
                    </a:lnTo>
                    <a:lnTo>
                      <a:pt x="212" y="39"/>
                    </a:lnTo>
                    <a:lnTo>
                      <a:pt x="211" y="39"/>
                    </a:lnTo>
                    <a:lnTo>
                      <a:pt x="210" y="40"/>
                    </a:lnTo>
                    <a:lnTo>
                      <a:pt x="208" y="40"/>
                    </a:lnTo>
                    <a:lnTo>
                      <a:pt x="207" y="40"/>
                    </a:lnTo>
                    <a:lnTo>
                      <a:pt x="206" y="40"/>
                    </a:lnTo>
                    <a:lnTo>
                      <a:pt x="204" y="41"/>
                    </a:lnTo>
                    <a:lnTo>
                      <a:pt x="203" y="41"/>
                    </a:lnTo>
                    <a:lnTo>
                      <a:pt x="201" y="41"/>
                    </a:lnTo>
                    <a:lnTo>
                      <a:pt x="200" y="42"/>
                    </a:lnTo>
                    <a:lnTo>
                      <a:pt x="198" y="42"/>
                    </a:lnTo>
                    <a:lnTo>
                      <a:pt x="197" y="42"/>
                    </a:lnTo>
                    <a:lnTo>
                      <a:pt x="195" y="42"/>
                    </a:lnTo>
                    <a:lnTo>
                      <a:pt x="193" y="42"/>
                    </a:lnTo>
                    <a:lnTo>
                      <a:pt x="191" y="43"/>
                    </a:lnTo>
                    <a:lnTo>
                      <a:pt x="188" y="43"/>
                    </a:lnTo>
                    <a:lnTo>
                      <a:pt x="186" y="43"/>
                    </a:lnTo>
                    <a:lnTo>
                      <a:pt x="183" y="44"/>
                    </a:lnTo>
                    <a:lnTo>
                      <a:pt x="181" y="44"/>
                    </a:lnTo>
                    <a:lnTo>
                      <a:pt x="178" y="44"/>
                    </a:lnTo>
                    <a:lnTo>
                      <a:pt x="175" y="44"/>
                    </a:lnTo>
                    <a:lnTo>
                      <a:pt x="172" y="44"/>
                    </a:lnTo>
                    <a:lnTo>
                      <a:pt x="170" y="45"/>
                    </a:lnTo>
                    <a:lnTo>
                      <a:pt x="167" y="45"/>
                    </a:lnTo>
                    <a:lnTo>
                      <a:pt x="164" y="45"/>
                    </a:lnTo>
                    <a:lnTo>
                      <a:pt x="161" y="45"/>
                    </a:lnTo>
                    <a:lnTo>
                      <a:pt x="158" y="45"/>
                    </a:lnTo>
                    <a:lnTo>
                      <a:pt x="155" y="46"/>
                    </a:lnTo>
                    <a:lnTo>
                      <a:pt x="152" y="46"/>
                    </a:lnTo>
                    <a:lnTo>
                      <a:pt x="149" y="46"/>
                    </a:lnTo>
                    <a:lnTo>
                      <a:pt x="147" y="46"/>
                    </a:lnTo>
                    <a:lnTo>
                      <a:pt x="145" y="46"/>
                    </a:lnTo>
                    <a:lnTo>
                      <a:pt x="142" y="46"/>
                    </a:lnTo>
                    <a:lnTo>
                      <a:pt x="140" y="46"/>
                    </a:lnTo>
                    <a:lnTo>
                      <a:pt x="138" y="46"/>
                    </a:lnTo>
                    <a:lnTo>
                      <a:pt x="136" y="46"/>
                    </a:lnTo>
                    <a:lnTo>
                      <a:pt x="134" y="46"/>
                    </a:lnTo>
                    <a:lnTo>
                      <a:pt x="132" y="46"/>
                    </a:lnTo>
                    <a:lnTo>
                      <a:pt x="130" y="46"/>
                    </a:lnTo>
                    <a:lnTo>
                      <a:pt x="128" y="46"/>
                    </a:lnTo>
                    <a:lnTo>
                      <a:pt x="126" y="46"/>
                    </a:lnTo>
                    <a:lnTo>
                      <a:pt x="124" y="47"/>
                    </a:lnTo>
                    <a:lnTo>
                      <a:pt x="122" y="47"/>
                    </a:lnTo>
                    <a:lnTo>
                      <a:pt x="119" y="47"/>
                    </a:lnTo>
                    <a:lnTo>
                      <a:pt x="117" y="47"/>
                    </a:lnTo>
                    <a:lnTo>
                      <a:pt x="115" y="47"/>
                    </a:lnTo>
                    <a:lnTo>
                      <a:pt x="113" y="47"/>
                    </a:lnTo>
                    <a:lnTo>
                      <a:pt x="111" y="47"/>
                    </a:lnTo>
                    <a:lnTo>
                      <a:pt x="109" y="47"/>
                    </a:lnTo>
                    <a:lnTo>
                      <a:pt x="107" y="47"/>
                    </a:lnTo>
                    <a:lnTo>
                      <a:pt x="105" y="46"/>
                    </a:lnTo>
                    <a:lnTo>
                      <a:pt x="103" y="46"/>
                    </a:lnTo>
                    <a:lnTo>
                      <a:pt x="100" y="46"/>
                    </a:lnTo>
                    <a:lnTo>
                      <a:pt x="98" y="46"/>
                    </a:lnTo>
                    <a:lnTo>
                      <a:pt x="96" y="46"/>
                    </a:lnTo>
                    <a:lnTo>
                      <a:pt x="94" y="46"/>
                    </a:lnTo>
                    <a:lnTo>
                      <a:pt x="92" y="46"/>
                    </a:lnTo>
                    <a:lnTo>
                      <a:pt x="90" y="46"/>
                    </a:lnTo>
                    <a:lnTo>
                      <a:pt x="88" y="46"/>
                    </a:lnTo>
                    <a:lnTo>
                      <a:pt x="86" y="46"/>
                    </a:lnTo>
                    <a:lnTo>
                      <a:pt x="84" y="46"/>
                    </a:lnTo>
                    <a:lnTo>
                      <a:pt x="82" y="46"/>
                    </a:lnTo>
                    <a:lnTo>
                      <a:pt x="77" y="46"/>
                    </a:lnTo>
                    <a:lnTo>
                      <a:pt x="72" y="45"/>
                    </a:lnTo>
                    <a:lnTo>
                      <a:pt x="68" y="45"/>
                    </a:lnTo>
                    <a:lnTo>
                      <a:pt x="63" y="45"/>
                    </a:lnTo>
                    <a:lnTo>
                      <a:pt x="59" y="45"/>
                    </a:lnTo>
                    <a:lnTo>
                      <a:pt x="54" y="44"/>
                    </a:lnTo>
                    <a:lnTo>
                      <a:pt x="50" y="44"/>
                    </a:lnTo>
                    <a:lnTo>
                      <a:pt x="47" y="44"/>
                    </a:lnTo>
                    <a:lnTo>
                      <a:pt x="43" y="43"/>
                    </a:lnTo>
                    <a:lnTo>
                      <a:pt x="39" y="43"/>
                    </a:lnTo>
                    <a:lnTo>
                      <a:pt x="36" y="42"/>
                    </a:lnTo>
                    <a:lnTo>
                      <a:pt x="32" y="42"/>
                    </a:lnTo>
                    <a:lnTo>
                      <a:pt x="29" y="41"/>
                    </a:lnTo>
                    <a:lnTo>
                      <a:pt x="26" y="41"/>
                    </a:lnTo>
                    <a:lnTo>
                      <a:pt x="23" y="40"/>
                    </a:lnTo>
                    <a:lnTo>
                      <a:pt x="20" y="40"/>
                    </a:lnTo>
                    <a:lnTo>
                      <a:pt x="18" y="39"/>
                    </a:lnTo>
                    <a:lnTo>
                      <a:pt x="16" y="38"/>
                    </a:lnTo>
                    <a:lnTo>
                      <a:pt x="14" y="38"/>
                    </a:lnTo>
                    <a:lnTo>
                      <a:pt x="12" y="37"/>
                    </a:lnTo>
                    <a:lnTo>
                      <a:pt x="10" y="37"/>
                    </a:lnTo>
                    <a:lnTo>
                      <a:pt x="9" y="36"/>
                    </a:lnTo>
                    <a:lnTo>
                      <a:pt x="7" y="35"/>
                    </a:lnTo>
                    <a:lnTo>
                      <a:pt x="6" y="35"/>
                    </a:lnTo>
                    <a:lnTo>
                      <a:pt x="5" y="34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1" y="31"/>
                    </a:lnTo>
                    <a:lnTo>
                      <a:pt x="0" y="31"/>
                    </a:lnTo>
                    <a:lnTo>
                      <a:pt x="0" y="30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2" y="13"/>
                    </a:lnTo>
                    <a:lnTo>
                      <a:pt x="3" y="12"/>
                    </a:lnTo>
                    <a:lnTo>
                      <a:pt x="4" y="11"/>
                    </a:lnTo>
                    <a:lnTo>
                      <a:pt x="6" y="10"/>
                    </a:lnTo>
                    <a:lnTo>
                      <a:pt x="8" y="9"/>
                    </a:lnTo>
                    <a:lnTo>
                      <a:pt x="11" y="8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8" name="Freeform 292"/>
              <p:cNvSpPr>
                <a:spLocks/>
              </p:cNvSpPr>
              <p:nvPr/>
            </p:nvSpPr>
            <p:spPr bwMode="auto">
              <a:xfrm>
                <a:off x="3903" y="1837"/>
                <a:ext cx="223" cy="27"/>
              </a:xfrm>
              <a:custGeom>
                <a:avLst/>
                <a:gdLst>
                  <a:gd name="T0" fmla="*/ 211 w 223"/>
                  <a:gd name="T1" fmla="*/ 20 h 27"/>
                  <a:gd name="T2" fmla="*/ 201 w 223"/>
                  <a:gd name="T3" fmla="*/ 22 h 27"/>
                  <a:gd name="T4" fmla="*/ 188 w 223"/>
                  <a:gd name="T5" fmla="*/ 24 h 27"/>
                  <a:gd name="T6" fmla="*/ 172 w 223"/>
                  <a:gd name="T7" fmla="*/ 25 h 27"/>
                  <a:gd name="T8" fmla="*/ 155 w 223"/>
                  <a:gd name="T9" fmla="*/ 26 h 27"/>
                  <a:gd name="T10" fmla="*/ 140 w 223"/>
                  <a:gd name="T11" fmla="*/ 27 h 27"/>
                  <a:gd name="T12" fmla="*/ 135 w 223"/>
                  <a:gd name="T13" fmla="*/ 27 h 27"/>
                  <a:gd name="T14" fmla="*/ 129 w 223"/>
                  <a:gd name="T15" fmla="*/ 27 h 27"/>
                  <a:gd name="T16" fmla="*/ 123 w 223"/>
                  <a:gd name="T17" fmla="*/ 27 h 27"/>
                  <a:gd name="T18" fmla="*/ 117 w 223"/>
                  <a:gd name="T19" fmla="*/ 27 h 27"/>
                  <a:gd name="T20" fmla="*/ 111 w 223"/>
                  <a:gd name="T21" fmla="*/ 27 h 27"/>
                  <a:gd name="T22" fmla="*/ 103 w 223"/>
                  <a:gd name="T23" fmla="*/ 27 h 27"/>
                  <a:gd name="T24" fmla="*/ 95 w 223"/>
                  <a:gd name="T25" fmla="*/ 27 h 27"/>
                  <a:gd name="T26" fmla="*/ 86 w 223"/>
                  <a:gd name="T27" fmla="*/ 27 h 27"/>
                  <a:gd name="T28" fmla="*/ 79 w 223"/>
                  <a:gd name="T29" fmla="*/ 27 h 27"/>
                  <a:gd name="T30" fmla="*/ 71 w 223"/>
                  <a:gd name="T31" fmla="*/ 27 h 27"/>
                  <a:gd name="T32" fmla="*/ 62 w 223"/>
                  <a:gd name="T33" fmla="*/ 26 h 27"/>
                  <a:gd name="T34" fmla="*/ 52 w 223"/>
                  <a:gd name="T35" fmla="*/ 25 h 27"/>
                  <a:gd name="T36" fmla="*/ 43 w 223"/>
                  <a:gd name="T37" fmla="*/ 25 h 27"/>
                  <a:gd name="T38" fmla="*/ 35 w 223"/>
                  <a:gd name="T39" fmla="*/ 24 h 27"/>
                  <a:gd name="T40" fmla="*/ 27 w 223"/>
                  <a:gd name="T41" fmla="*/ 23 h 27"/>
                  <a:gd name="T42" fmla="*/ 22 w 223"/>
                  <a:gd name="T43" fmla="*/ 22 h 27"/>
                  <a:gd name="T44" fmla="*/ 18 w 223"/>
                  <a:gd name="T45" fmla="*/ 21 h 27"/>
                  <a:gd name="T46" fmla="*/ 14 w 223"/>
                  <a:gd name="T47" fmla="*/ 21 h 27"/>
                  <a:gd name="T48" fmla="*/ 7 w 223"/>
                  <a:gd name="T49" fmla="*/ 19 h 27"/>
                  <a:gd name="T50" fmla="*/ 2 w 223"/>
                  <a:gd name="T51" fmla="*/ 17 h 27"/>
                  <a:gd name="T52" fmla="*/ 0 w 223"/>
                  <a:gd name="T53" fmla="*/ 14 h 27"/>
                  <a:gd name="T54" fmla="*/ 1 w 223"/>
                  <a:gd name="T55" fmla="*/ 12 h 27"/>
                  <a:gd name="T56" fmla="*/ 5 w 223"/>
                  <a:gd name="T57" fmla="*/ 10 h 27"/>
                  <a:gd name="T58" fmla="*/ 12 w 223"/>
                  <a:gd name="T59" fmla="*/ 8 h 27"/>
                  <a:gd name="T60" fmla="*/ 21 w 223"/>
                  <a:gd name="T61" fmla="*/ 6 h 27"/>
                  <a:gd name="T62" fmla="*/ 32 w 223"/>
                  <a:gd name="T63" fmla="*/ 4 h 27"/>
                  <a:gd name="T64" fmla="*/ 44 w 223"/>
                  <a:gd name="T65" fmla="*/ 3 h 27"/>
                  <a:gd name="T66" fmla="*/ 56 w 223"/>
                  <a:gd name="T67" fmla="*/ 2 h 27"/>
                  <a:gd name="T68" fmla="*/ 70 w 223"/>
                  <a:gd name="T69" fmla="*/ 1 h 27"/>
                  <a:gd name="T70" fmla="*/ 85 w 223"/>
                  <a:gd name="T71" fmla="*/ 1 h 27"/>
                  <a:gd name="T72" fmla="*/ 101 w 223"/>
                  <a:gd name="T73" fmla="*/ 0 h 27"/>
                  <a:gd name="T74" fmla="*/ 116 w 223"/>
                  <a:gd name="T75" fmla="*/ 0 h 27"/>
                  <a:gd name="T76" fmla="*/ 129 w 223"/>
                  <a:gd name="T77" fmla="*/ 0 h 27"/>
                  <a:gd name="T78" fmla="*/ 141 w 223"/>
                  <a:gd name="T79" fmla="*/ 1 h 27"/>
                  <a:gd name="T80" fmla="*/ 153 w 223"/>
                  <a:gd name="T81" fmla="*/ 1 h 27"/>
                  <a:gd name="T82" fmla="*/ 165 w 223"/>
                  <a:gd name="T83" fmla="*/ 2 h 27"/>
                  <a:gd name="T84" fmla="*/ 175 w 223"/>
                  <a:gd name="T85" fmla="*/ 3 h 27"/>
                  <a:gd name="T86" fmla="*/ 185 w 223"/>
                  <a:gd name="T87" fmla="*/ 4 h 27"/>
                  <a:gd name="T88" fmla="*/ 194 w 223"/>
                  <a:gd name="T89" fmla="*/ 5 h 27"/>
                  <a:gd name="T90" fmla="*/ 202 w 223"/>
                  <a:gd name="T91" fmla="*/ 6 h 27"/>
                  <a:gd name="T92" fmla="*/ 208 w 223"/>
                  <a:gd name="T93" fmla="*/ 7 h 27"/>
                  <a:gd name="T94" fmla="*/ 214 w 223"/>
                  <a:gd name="T95" fmla="*/ 9 h 27"/>
                  <a:gd name="T96" fmla="*/ 219 w 223"/>
                  <a:gd name="T97" fmla="*/ 10 h 27"/>
                  <a:gd name="T98" fmla="*/ 222 w 223"/>
                  <a:gd name="T99" fmla="*/ 12 h 27"/>
                  <a:gd name="T100" fmla="*/ 223 w 223"/>
                  <a:gd name="T101" fmla="*/ 14 h 27"/>
                  <a:gd name="T102" fmla="*/ 222 w 223"/>
                  <a:gd name="T103" fmla="*/ 16 h 27"/>
                  <a:gd name="T104" fmla="*/ 219 w 223"/>
                  <a:gd name="T10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3" h="27">
                    <a:moveTo>
                      <a:pt x="216" y="19"/>
                    </a:moveTo>
                    <a:lnTo>
                      <a:pt x="214" y="19"/>
                    </a:lnTo>
                    <a:lnTo>
                      <a:pt x="211" y="20"/>
                    </a:lnTo>
                    <a:lnTo>
                      <a:pt x="208" y="21"/>
                    </a:lnTo>
                    <a:lnTo>
                      <a:pt x="205" y="21"/>
                    </a:lnTo>
                    <a:lnTo>
                      <a:pt x="201" y="22"/>
                    </a:lnTo>
                    <a:lnTo>
                      <a:pt x="197" y="23"/>
                    </a:lnTo>
                    <a:lnTo>
                      <a:pt x="192" y="23"/>
                    </a:lnTo>
                    <a:lnTo>
                      <a:pt x="188" y="24"/>
                    </a:lnTo>
                    <a:lnTo>
                      <a:pt x="183" y="24"/>
                    </a:lnTo>
                    <a:lnTo>
                      <a:pt x="178" y="25"/>
                    </a:lnTo>
                    <a:lnTo>
                      <a:pt x="172" y="25"/>
                    </a:lnTo>
                    <a:lnTo>
                      <a:pt x="167" y="26"/>
                    </a:lnTo>
                    <a:lnTo>
                      <a:pt x="161" y="26"/>
                    </a:lnTo>
                    <a:lnTo>
                      <a:pt x="155" y="26"/>
                    </a:lnTo>
                    <a:lnTo>
                      <a:pt x="148" y="27"/>
                    </a:lnTo>
                    <a:lnTo>
                      <a:pt x="142" y="27"/>
                    </a:lnTo>
                    <a:lnTo>
                      <a:pt x="140" y="27"/>
                    </a:lnTo>
                    <a:lnTo>
                      <a:pt x="138" y="27"/>
                    </a:lnTo>
                    <a:lnTo>
                      <a:pt x="136" y="27"/>
                    </a:lnTo>
                    <a:lnTo>
                      <a:pt x="135" y="27"/>
                    </a:lnTo>
                    <a:lnTo>
                      <a:pt x="133" y="27"/>
                    </a:lnTo>
                    <a:lnTo>
                      <a:pt x="131" y="27"/>
                    </a:lnTo>
                    <a:lnTo>
                      <a:pt x="129" y="27"/>
                    </a:lnTo>
                    <a:lnTo>
                      <a:pt x="127" y="27"/>
                    </a:lnTo>
                    <a:lnTo>
                      <a:pt x="125" y="27"/>
                    </a:lnTo>
                    <a:lnTo>
                      <a:pt x="123" y="27"/>
                    </a:lnTo>
                    <a:lnTo>
                      <a:pt x="121" y="27"/>
                    </a:lnTo>
                    <a:lnTo>
                      <a:pt x="119" y="27"/>
                    </a:lnTo>
                    <a:lnTo>
                      <a:pt x="117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11" y="27"/>
                    </a:lnTo>
                    <a:lnTo>
                      <a:pt x="109" y="27"/>
                    </a:lnTo>
                    <a:lnTo>
                      <a:pt x="106" y="27"/>
                    </a:lnTo>
                    <a:lnTo>
                      <a:pt x="103" y="27"/>
                    </a:lnTo>
                    <a:lnTo>
                      <a:pt x="100" y="27"/>
                    </a:lnTo>
                    <a:lnTo>
                      <a:pt x="97" y="27"/>
                    </a:lnTo>
                    <a:lnTo>
                      <a:pt x="95" y="27"/>
                    </a:lnTo>
                    <a:lnTo>
                      <a:pt x="92" y="27"/>
                    </a:lnTo>
                    <a:lnTo>
                      <a:pt x="89" y="27"/>
                    </a:lnTo>
                    <a:lnTo>
                      <a:pt x="86" y="27"/>
                    </a:lnTo>
                    <a:lnTo>
                      <a:pt x="84" y="27"/>
                    </a:lnTo>
                    <a:lnTo>
                      <a:pt x="81" y="27"/>
                    </a:lnTo>
                    <a:lnTo>
                      <a:pt x="79" y="27"/>
                    </a:lnTo>
                    <a:lnTo>
                      <a:pt x="76" y="27"/>
                    </a:lnTo>
                    <a:lnTo>
                      <a:pt x="73" y="27"/>
                    </a:lnTo>
                    <a:lnTo>
                      <a:pt x="71" y="27"/>
                    </a:lnTo>
                    <a:lnTo>
                      <a:pt x="68" y="26"/>
                    </a:lnTo>
                    <a:lnTo>
                      <a:pt x="65" y="26"/>
                    </a:lnTo>
                    <a:lnTo>
                      <a:pt x="62" y="26"/>
                    </a:lnTo>
                    <a:lnTo>
                      <a:pt x="59" y="26"/>
                    </a:lnTo>
                    <a:lnTo>
                      <a:pt x="55" y="26"/>
                    </a:lnTo>
                    <a:lnTo>
                      <a:pt x="52" y="25"/>
                    </a:lnTo>
                    <a:lnTo>
                      <a:pt x="49" y="25"/>
                    </a:lnTo>
                    <a:lnTo>
                      <a:pt x="46" y="25"/>
                    </a:lnTo>
                    <a:lnTo>
                      <a:pt x="43" y="25"/>
                    </a:lnTo>
                    <a:lnTo>
                      <a:pt x="40" y="24"/>
                    </a:lnTo>
                    <a:lnTo>
                      <a:pt x="38" y="24"/>
                    </a:lnTo>
                    <a:lnTo>
                      <a:pt x="35" y="24"/>
                    </a:lnTo>
                    <a:lnTo>
                      <a:pt x="32" y="24"/>
                    </a:lnTo>
                    <a:lnTo>
                      <a:pt x="30" y="23"/>
                    </a:lnTo>
                    <a:lnTo>
                      <a:pt x="27" y="23"/>
                    </a:lnTo>
                    <a:lnTo>
                      <a:pt x="25" y="23"/>
                    </a:lnTo>
                    <a:lnTo>
                      <a:pt x="23" y="22"/>
                    </a:lnTo>
                    <a:lnTo>
                      <a:pt x="22" y="22"/>
                    </a:lnTo>
                    <a:lnTo>
                      <a:pt x="20" y="22"/>
                    </a:lnTo>
                    <a:lnTo>
                      <a:pt x="19" y="22"/>
                    </a:lnTo>
                    <a:lnTo>
                      <a:pt x="18" y="21"/>
                    </a:lnTo>
                    <a:lnTo>
                      <a:pt x="17" y="21"/>
                    </a:lnTo>
                    <a:lnTo>
                      <a:pt x="15" y="21"/>
                    </a:lnTo>
                    <a:lnTo>
                      <a:pt x="14" y="21"/>
                    </a:lnTo>
                    <a:lnTo>
                      <a:pt x="13" y="20"/>
                    </a:lnTo>
                    <a:lnTo>
                      <a:pt x="10" y="20"/>
                    </a:lnTo>
                    <a:lnTo>
                      <a:pt x="7" y="19"/>
                    </a:lnTo>
                    <a:lnTo>
                      <a:pt x="5" y="18"/>
                    </a:lnTo>
                    <a:lnTo>
                      <a:pt x="3" y="17"/>
                    </a:lnTo>
                    <a:lnTo>
                      <a:pt x="2" y="17"/>
                    </a:lnTo>
                    <a:lnTo>
                      <a:pt x="1" y="16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1" y="12"/>
                    </a:lnTo>
                    <a:lnTo>
                      <a:pt x="2" y="11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7" y="9"/>
                    </a:lnTo>
                    <a:lnTo>
                      <a:pt x="10" y="8"/>
                    </a:lnTo>
                    <a:lnTo>
                      <a:pt x="12" y="8"/>
                    </a:lnTo>
                    <a:lnTo>
                      <a:pt x="15" y="7"/>
                    </a:lnTo>
                    <a:lnTo>
                      <a:pt x="18" y="6"/>
                    </a:lnTo>
                    <a:lnTo>
                      <a:pt x="21" y="6"/>
                    </a:lnTo>
                    <a:lnTo>
                      <a:pt x="24" y="5"/>
                    </a:lnTo>
                    <a:lnTo>
                      <a:pt x="28" y="5"/>
                    </a:lnTo>
                    <a:lnTo>
                      <a:pt x="32" y="4"/>
                    </a:lnTo>
                    <a:lnTo>
                      <a:pt x="36" y="4"/>
                    </a:lnTo>
                    <a:lnTo>
                      <a:pt x="40" y="4"/>
                    </a:lnTo>
                    <a:lnTo>
                      <a:pt x="44" y="3"/>
                    </a:lnTo>
                    <a:lnTo>
                      <a:pt x="48" y="3"/>
                    </a:lnTo>
                    <a:lnTo>
                      <a:pt x="52" y="2"/>
                    </a:lnTo>
                    <a:lnTo>
                      <a:pt x="56" y="2"/>
                    </a:lnTo>
                    <a:lnTo>
                      <a:pt x="61" y="2"/>
                    </a:lnTo>
                    <a:lnTo>
                      <a:pt x="65" y="2"/>
                    </a:lnTo>
                    <a:lnTo>
                      <a:pt x="70" y="1"/>
                    </a:lnTo>
                    <a:lnTo>
                      <a:pt x="75" y="1"/>
                    </a:lnTo>
                    <a:lnTo>
                      <a:pt x="80" y="1"/>
                    </a:lnTo>
                    <a:lnTo>
                      <a:pt x="85" y="1"/>
                    </a:lnTo>
                    <a:lnTo>
                      <a:pt x="90" y="1"/>
                    </a:lnTo>
                    <a:lnTo>
                      <a:pt x="95" y="0"/>
                    </a:lnTo>
                    <a:lnTo>
                      <a:pt x="101" y="0"/>
                    </a:lnTo>
                    <a:lnTo>
                      <a:pt x="106" y="0"/>
                    </a:lnTo>
                    <a:lnTo>
                      <a:pt x="111" y="0"/>
                    </a:lnTo>
                    <a:lnTo>
                      <a:pt x="116" y="0"/>
                    </a:lnTo>
                    <a:lnTo>
                      <a:pt x="120" y="0"/>
                    </a:lnTo>
                    <a:lnTo>
                      <a:pt x="125" y="0"/>
                    </a:lnTo>
                    <a:lnTo>
                      <a:pt x="129" y="0"/>
                    </a:lnTo>
                    <a:lnTo>
                      <a:pt x="133" y="1"/>
                    </a:lnTo>
                    <a:lnTo>
                      <a:pt x="137" y="1"/>
                    </a:lnTo>
                    <a:lnTo>
                      <a:pt x="141" y="1"/>
                    </a:lnTo>
                    <a:lnTo>
                      <a:pt x="145" y="1"/>
                    </a:lnTo>
                    <a:lnTo>
                      <a:pt x="149" y="1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2"/>
                    </a:lnTo>
                    <a:lnTo>
                      <a:pt x="165" y="2"/>
                    </a:lnTo>
                    <a:lnTo>
                      <a:pt x="168" y="2"/>
                    </a:lnTo>
                    <a:lnTo>
                      <a:pt x="172" y="3"/>
                    </a:lnTo>
                    <a:lnTo>
                      <a:pt x="175" y="3"/>
                    </a:lnTo>
                    <a:lnTo>
                      <a:pt x="178" y="3"/>
                    </a:lnTo>
                    <a:lnTo>
                      <a:pt x="182" y="3"/>
                    </a:lnTo>
                    <a:lnTo>
                      <a:pt x="185" y="4"/>
                    </a:lnTo>
                    <a:lnTo>
                      <a:pt x="188" y="4"/>
                    </a:lnTo>
                    <a:lnTo>
                      <a:pt x="191" y="4"/>
                    </a:lnTo>
                    <a:lnTo>
                      <a:pt x="194" y="5"/>
                    </a:lnTo>
                    <a:lnTo>
                      <a:pt x="196" y="5"/>
                    </a:lnTo>
                    <a:lnTo>
                      <a:pt x="199" y="6"/>
                    </a:lnTo>
                    <a:lnTo>
                      <a:pt x="202" y="6"/>
                    </a:lnTo>
                    <a:lnTo>
                      <a:pt x="204" y="6"/>
                    </a:lnTo>
                    <a:lnTo>
                      <a:pt x="206" y="7"/>
                    </a:lnTo>
                    <a:lnTo>
                      <a:pt x="208" y="7"/>
                    </a:lnTo>
                    <a:lnTo>
                      <a:pt x="210" y="8"/>
                    </a:lnTo>
                    <a:lnTo>
                      <a:pt x="212" y="8"/>
                    </a:lnTo>
                    <a:lnTo>
                      <a:pt x="214" y="9"/>
                    </a:lnTo>
                    <a:lnTo>
                      <a:pt x="215" y="9"/>
                    </a:lnTo>
                    <a:lnTo>
                      <a:pt x="217" y="10"/>
                    </a:lnTo>
                    <a:lnTo>
                      <a:pt x="219" y="10"/>
                    </a:lnTo>
                    <a:lnTo>
                      <a:pt x="220" y="11"/>
                    </a:lnTo>
                    <a:lnTo>
                      <a:pt x="221" y="11"/>
                    </a:lnTo>
                    <a:lnTo>
                      <a:pt x="222" y="12"/>
                    </a:lnTo>
                    <a:lnTo>
                      <a:pt x="222" y="13"/>
                    </a:lnTo>
                    <a:lnTo>
                      <a:pt x="223" y="13"/>
                    </a:lnTo>
                    <a:lnTo>
                      <a:pt x="223" y="14"/>
                    </a:lnTo>
                    <a:lnTo>
                      <a:pt x="223" y="15"/>
                    </a:lnTo>
                    <a:lnTo>
                      <a:pt x="222" y="15"/>
                    </a:lnTo>
                    <a:lnTo>
                      <a:pt x="222" y="16"/>
                    </a:lnTo>
                    <a:lnTo>
                      <a:pt x="221" y="16"/>
                    </a:lnTo>
                    <a:lnTo>
                      <a:pt x="220" y="17"/>
                    </a:lnTo>
                    <a:lnTo>
                      <a:pt x="219" y="17"/>
                    </a:lnTo>
                    <a:lnTo>
                      <a:pt x="218" y="18"/>
                    </a:lnTo>
                    <a:lnTo>
                      <a:pt x="216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9" name="Freeform 293"/>
              <p:cNvSpPr>
                <a:spLocks/>
              </p:cNvSpPr>
              <p:nvPr/>
            </p:nvSpPr>
            <p:spPr bwMode="auto">
              <a:xfrm>
                <a:off x="3902" y="1855"/>
                <a:ext cx="226" cy="23"/>
              </a:xfrm>
              <a:custGeom>
                <a:avLst/>
                <a:gdLst>
                  <a:gd name="T0" fmla="*/ 223 w 226"/>
                  <a:gd name="T1" fmla="*/ 10 h 23"/>
                  <a:gd name="T2" fmla="*/ 216 w 226"/>
                  <a:gd name="T3" fmla="*/ 13 h 23"/>
                  <a:gd name="T4" fmla="*/ 208 w 226"/>
                  <a:gd name="T5" fmla="*/ 16 h 23"/>
                  <a:gd name="T6" fmla="*/ 199 w 226"/>
                  <a:gd name="T7" fmla="*/ 17 h 23"/>
                  <a:gd name="T8" fmla="*/ 189 w 226"/>
                  <a:gd name="T9" fmla="*/ 19 h 23"/>
                  <a:gd name="T10" fmla="*/ 177 w 226"/>
                  <a:gd name="T11" fmla="*/ 20 h 23"/>
                  <a:gd name="T12" fmla="*/ 163 w 226"/>
                  <a:gd name="T13" fmla="*/ 21 h 23"/>
                  <a:gd name="T14" fmla="*/ 149 w 226"/>
                  <a:gd name="T15" fmla="*/ 22 h 23"/>
                  <a:gd name="T16" fmla="*/ 140 w 226"/>
                  <a:gd name="T17" fmla="*/ 22 h 23"/>
                  <a:gd name="T18" fmla="*/ 135 w 226"/>
                  <a:gd name="T19" fmla="*/ 22 h 23"/>
                  <a:gd name="T20" fmla="*/ 129 w 226"/>
                  <a:gd name="T21" fmla="*/ 23 h 23"/>
                  <a:gd name="T22" fmla="*/ 123 w 226"/>
                  <a:gd name="T23" fmla="*/ 23 h 23"/>
                  <a:gd name="T24" fmla="*/ 117 w 226"/>
                  <a:gd name="T25" fmla="*/ 23 h 23"/>
                  <a:gd name="T26" fmla="*/ 110 w 226"/>
                  <a:gd name="T27" fmla="*/ 23 h 23"/>
                  <a:gd name="T28" fmla="*/ 102 w 226"/>
                  <a:gd name="T29" fmla="*/ 23 h 23"/>
                  <a:gd name="T30" fmla="*/ 93 w 226"/>
                  <a:gd name="T31" fmla="*/ 22 h 23"/>
                  <a:gd name="T32" fmla="*/ 85 w 226"/>
                  <a:gd name="T33" fmla="*/ 22 h 23"/>
                  <a:gd name="T34" fmla="*/ 77 w 226"/>
                  <a:gd name="T35" fmla="*/ 22 h 23"/>
                  <a:gd name="T36" fmla="*/ 70 w 226"/>
                  <a:gd name="T37" fmla="*/ 21 h 23"/>
                  <a:gd name="T38" fmla="*/ 60 w 226"/>
                  <a:gd name="T39" fmla="*/ 21 h 23"/>
                  <a:gd name="T40" fmla="*/ 50 w 226"/>
                  <a:gd name="T41" fmla="*/ 20 h 23"/>
                  <a:gd name="T42" fmla="*/ 41 w 226"/>
                  <a:gd name="T43" fmla="*/ 19 h 23"/>
                  <a:gd name="T44" fmla="*/ 33 w 226"/>
                  <a:gd name="T45" fmla="*/ 18 h 23"/>
                  <a:gd name="T46" fmla="*/ 26 w 226"/>
                  <a:gd name="T47" fmla="*/ 17 h 23"/>
                  <a:gd name="T48" fmla="*/ 21 w 226"/>
                  <a:gd name="T49" fmla="*/ 16 h 23"/>
                  <a:gd name="T50" fmla="*/ 17 w 226"/>
                  <a:gd name="T51" fmla="*/ 15 h 23"/>
                  <a:gd name="T52" fmla="*/ 14 w 226"/>
                  <a:gd name="T53" fmla="*/ 15 h 23"/>
                  <a:gd name="T54" fmla="*/ 5 w 226"/>
                  <a:gd name="T55" fmla="*/ 12 h 23"/>
                  <a:gd name="T56" fmla="*/ 1 w 226"/>
                  <a:gd name="T57" fmla="*/ 9 h 23"/>
                  <a:gd name="T58" fmla="*/ 0 w 226"/>
                  <a:gd name="T59" fmla="*/ 6 h 23"/>
                  <a:gd name="T60" fmla="*/ 0 w 226"/>
                  <a:gd name="T61" fmla="*/ 0 h 23"/>
                  <a:gd name="T62" fmla="*/ 3 w 226"/>
                  <a:gd name="T63" fmla="*/ 2 h 23"/>
                  <a:gd name="T64" fmla="*/ 8 w 226"/>
                  <a:gd name="T65" fmla="*/ 4 h 23"/>
                  <a:gd name="T66" fmla="*/ 14 w 226"/>
                  <a:gd name="T67" fmla="*/ 6 h 23"/>
                  <a:gd name="T68" fmla="*/ 18 w 226"/>
                  <a:gd name="T69" fmla="*/ 7 h 23"/>
                  <a:gd name="T70" fmla="*/ 22 w 226"/>
                  <a:gd name="T71" fmla="*/ 8 h 23"/>
                  <a:gd name="T72" fmla="*/ 27 w 226"/>
                  <a:gd name="T73" fmla="*/ 9 h 23"/>
                  <a:gd name="T74" fmla="*/ 35 w 226"/>
                  <a:gd name="T75" fmla="*/ 10 h 23"/>
                  <a:gd name="T76" fmla="*/ 44 w 226"/>
                  <a:gd name="T77" fmla="*/ 11 h 23"/>
                  <a:gd name="T78" fmla="*/ 53 w 226"/>
                  <a:gd name="T79" fmla="*/ 11 h 23"/>
                  <a:gd name="T80" fmla="*/ 62 w 226"/>
                  <a:gd name="T81" fmla="*/ 12 h 23"/>
                  <a:gd name="T82" fmla="*/ 72 w 226"/>
                  <a:gd name="T83" fmla="*/ 13 h 23"/>
                  <a:gd name="T84" fmla="*/ 80 w 226"/>
                  <a:gd name="T85" fmla="*/ 13 h 23"/>
                  <a:gd name="T86" fmla="*/ 88 w 226"/>
                  <a:gd name="T87" fmla="*/ 13 h 23"/>
                  <a:gd name="T88" fmla="*/ 96 w 226"/>
                  <a:gd name="T89" fmla="*/ 14 h 23"/>
                  <a:gd name="T90" fmla="*/ 104 w 226"/>
                  <a:gd name="T91" fmla="*/ 14 h 23"/>
                  <a:gd name="T92" fmla="*/ 113 w 226"/>
                  <a:gd name="T93" fmla="*/ 14 h 23"/>
                  <a:gd name="T94" fmla="*/ 119 w 226"/>
                  <a:gd name="T95" fmla="*/ 14 h 23"/>
                  <a:gd name="T96" fmla="*/ 125 w 226"/>
                  <a:gd name="T97" fmla="*/ 14 h 23"/>
                  <a:gd name="T98" fmla="*/ 131 w 226"/>
                  <a:gd name="T99" fmla="*/ 14 h 23"/>
                  <a:gd name="T100" fmla="*/ 137 w 226"/>
                  <a:gd name="T101" fmla="*/ 14 h 23"/>
                  <a:gd name="T102" fmla="*/ 142 w 226"/>
                  <a:gd name="T103" fmla="*/ 13 h 23"/>
                  <a:gd name="T104" fmla="*/ 157 w 226"/>
                  <a:gd name="T105" fmla="*/ 13 h 23"/>
                  <a:gd name="T106" fmla="*/ 175 w 226"/>
                  <a:gd name="T107" fmla="*/ 11 h 23"/>
                  <a:gd name="T108" fmla="*/ 190 w 226"/>
                  <a:gd name="T109" fmla="*/ 10 h 23"/>
                  <a:gd name="T110" fmla="*/ 203 w 226"/>
                  <a:gd name="T111" fmla="*/ 8 h 23"/>
                  <a:gd name="T112" fmla="*/ 213 w 226"/>
                  <a:gd name="T113" fmla="*/ 5 h 23"/>
                  <a:gd name="T114" fmla="*/ 219 w 226"/>
                  <a:gd name="T115" fmla="*/ 3 h 23"/>
                  <a:gd name="T116" fmla="*/ 222 w 226"/>
                  <a:gd name="T117" fmla="*/ 2 h 23"/>
                  <a:gd name="T118" fmla="*/ 225 w 226"/>
                  <a:gd name="T1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6" h="23">
                    <a:moveTo>
                      <a:pt x="226" y="7"/>
                    </a:moveTo>
                    <a:lnTo>
                      <a:pt x="224" y="9"/>
                    </a:lnTo>
                    <a:lnTo>
                      <a:pt x="223" y="10"/>
                    </a:lnTo>
                    <a:lnTo>
                      <a:pt x="221" y="11"/>
                    </a:lnTo>
                    <a:lnTo>
                      <a:pt x="218" y="12"/>
                    </a:lnTo>
                    <a:lnTo>
                      <a:pt x="216" y="13"/>
                    </a:lnTo>
                    <a:lnTo>
                      <a:pt x="213" y="14"/>
                    </a:lnTo>
                    <a:lnTo>
                      <a:pt x="211" y="15"/>
                    </a:lnTo>
                    <a:lnTo>
                      <a:pt x="208" y="16"/>
                    </a:lnTo>
                    <a:lnTo>
                      <a:pt x="205" y="16"/>
                    </a:lnTo>
                    <a:lnTo>
                      <a:pt x="202" y="17"/>
                    </a:lnTo>
                    <a:lnTo>
                      <a:pt x="199" y="17"/>
                    </a:lnTo>
                    <a:lnTo>
                      <a:pt x="196" y="18"/>
                    </a:lnTo>
                    <a:lnTo>
                      <a:pt x="192" y="18"/>
                    </a:lnTo>
                    <a:lnTo>
                      <a:pt x="189" y="19"/>
                    </a:lnTo>
                    <a:lnTo>
                      <a:pt x="185" y="19"/>
                    </a:lnTo>
                    <a:lnTo>
                      <a:pt x="181" y="20"/>
                    </a:lnTo>
                    <a:lnTo>
                      <a:pt x="177" y="20"/>
                    </a:lnTo>
                    <a:lnTo>
                      <a:pt x="172" y="20"/>
                    </a:lnTo>
                    <a:lnTo>
                      <a:pt x="168" y="21"/>
                    </a:lnTo>
                    <a:lnTo>
                      <a:pt x="163" y="21"/>
                    </a:lnTo>
                    <a:lnTo>
                      <a:pt x="159" y="21"/>
                    </a:lnTo>
                    <a:lnTo>
                      <a:pt x="154" y="22"/>
                    </a:lnTo>
                    <a:lnTo>
                      <a:pt x="149" y="22"/>
                    </a:lnTo>
                    <a:lnTo>
                      <a:pt x="144" y="22"/>
                    </a:lnTo>
                    <a:lnTo>
                      <a:pt x="142" y="22"/>
                    </a:lnTo>
                    <a:lnTo>
                      <a:pt x="140" y="22"/>
                    </a:lnTo>
                    <a:lnTo>
                      <a:pt x="138" y="22"/>
                    </a:lnTo>
                    <a:lnTo>
                      <a:pt x="137" y="22"/>
                    </a:lnTo>
                    <a:lnTo>
                      <a:pt x="135" y="22"/>
                    </a:lnTo>
                    <a:lnTo>
                      <a:pt x="133" y="22"/>
                    </a:lnTo>
                    <a:lnTo>
                      <a:pt x="131" y="22"/>
                    </a:lnTo>
                    <a:lnTo>
                      <a:pt x="129" y="23"/>
                    </a:lnTo>
                    <a:lnTo>
                      <a:pt x="127" y="23"/>
                    </a:lnTo>
                    <a:lnTo>
                      <a:pt x="125" y="23"/>
                    </a:lnTo>
                    <a:lnTo>
                      <a:pt x="123" y="23"/>
                    </a:lnTo>
                    <a:lnTo>
                      <a:pt x="121" y="23"/>
                    </a:lnTo>
                    <a:lnTo>
                      <a:pt x="119" y="23"/>
                    </a:lnTo>
                    <a:lnTo>
                      <a:pt x="117" y="23"/>
                    </a:lnTo>
                    <a:lnTo>
                      <a:pt x="115" y="23"/>
                    </a:lnTo>
                    <a:lnTo>
                      <a:pt x="113" y="23"/>
                    </a:lnTo>
                    <a:lnTo>
                      <a:pt x="110" y="23"/>
                    </a:lnTo>
                    <a:lnTo>
                      <a:pt x="107" y="23"/>
                    </a:lnTo>
                    <a:lnTo>
                      <a:pt x="105" y="23"/>
                    </a:lnTo>
                    <a:lnTo>
                      <a:pt x="102" y="23"/>
                    </a:lnTo>
                    <a:lnTo>
                      <a:pt x="99" y="23"/>
                    </a:lnTo>
                    <a:lnTo>
                      <a:pt x="96" y="22"/>
                    </a:lnTo>
                    <a:lnTo>
                      <a:pt x="93" y="22"/>
                    </a:lnTo>
                    <a:lnTo>
                      <a:pt x="91" y="22"/>
                    </a:lnTo>
                    <a:lnTo>
                      <a:pt x="88" y="22"/>
                    </a:lnTo>
                    <a:lnTo>
                      <a:pt x="85" y="22"/>
                    </a:lnTo>
                    <a:lnTo>
                      <a:pt x="83" y="22"/>
                    </a:lnTo>
                    <a:lnTo>
                      <a:pt x="80" y="22"/>
                    </a:lnTo>
                    <a:lnTo>
                      <a:pt x="77" y="22"/>
                    </a:lnTo>
                    <a:lnTo>
                      <a:pt x="75" y="22"/>
                    </a:lnTo>
                    <a:lnTo>
                      <a:pt x="72" y="22"/>
                    </a:lnTo>
                    <a:lnTo>
                      <a:pt x="70" y="21"/>
                    </a:lnTo>
                    <a:lnTo>
                      <a:pt x="66" y="21"/>
                    </a:lnTo>
                    <a:lnTo>
                      <a:pt x="63" y="21"/>
                    </a:lnTo>
                    <a:lnTo>
                      <a:pt x="60" y="21"/>
                    </a:lnTo>
                    <a:lnTo>
                      <a:pt x="57" y="21"/>
                    </a:lnTo>
                    <a:lnTo>
                      <a:pt x="53" y="20"/>
                    </a:lnTo>
                    <a:lnTo>
                      <a:pt x="50" y="20"/>
                    </a:lnTo>
                    <a:lnTo>
                      <a:pt x="47" y="20"/>
                    </a:lnTo>
                    <a:lnTo>
                      <a:pt x="44" y="19"/>
                    </a:lnTo>
                    <a:lnTo>
                      <a:pt x="41" y="19"/>
                    </a:lnTo>
                    <a:lnTo>
                      <a:pt x="39" y="19"/>
                    </a:lnTo>
                    <a:lnTo>
                      <a:pt x="36" y="18"/>
                    </a:lnTo>
                    <a:lnTo>
                      <a:pt x="33" y="18"/>
                    </a:lnTo>
                    <a:lnTo>
                      <a:pt x="31" y="18"/>
                    </a:lnTo>
                    <a:lnTo>
                      <a:pt x="28" y="17"/>
                    </a:lnTo>
                    <a:lnTo>
                      <a:pt x="26" y="17"/>
                    </a:lnTo>
                    <a:lnTo>
                      <a:pt x="24" y="17"/>
                    </a:lnTo>
                    <a:lnTo>
                      <a:pt x="22" y="16"/>
                    </a:lnTo>
                    <a:lnTo>
                      <a:pt x="21" y="16"/>
                    </a:lnTo>
                    <a:lnTo>
                      <a:pt x="20" y="16"/>
                    </a:lnTo>
                    <a:lnTo>
                      <a:pt x="19" y="16"/>
                    </a:lnTo>
                    <a:lnTo>
                      <a:pt x="17" y="15"/>
                    </a:lnTo>
                    <a:lnTo>
                      <a:pt x="16" y="15"/>
                    </a:lnTo>
                    <a:lnTo>
                      <a:pt x="15" y="15"/>
                    </a:lnTo>
                    <a:lnTo>
                      <a:pt x="14" y="15"/>
                    </a:lnTo>
                    <a:lnTo>
                      <a:pt x="11" y="14"/>
                    </a:lnTo>
                    <a:lnTo>
                      <a:pt x="8" y="13"/>
                    </a:lnTo>
                    <a:lnTo>
                      <a:pt x="5" y="12"/>
                    </a:lnTo>
                    <a:lnTo>
                      <a:pt x="3" y="11"/>
                    </a:lnTo>
                    <a:lnTo>
                      <a:pt x="2" y="10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2"/>
                    </a:lnTo>
                    <a:lnTo>
                      <a:pt x="4" y="3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1" y="5"/>
                    </a:lnTo>
                    <a:lnTo>
                      <a:pt x="13" y="6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16" y="7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0" y="7"/>
                    </a:lnTo>
                    <a:lnTo>
                      <a:pt x="22" y="8"/>
                    </a:lnTo>
                    <a:lnTo>
                      <a:pt x="23" y="8"/>
                    </a:lnTo>
                    <a:lnTo>
                      <a:pt x="25" y="8"/>
                    </a:lnTo>
                    <a:lnTo>
                      <a:pt x="27" y="9"/>
                    </a:lnTo>
                    <a:lnTo>
                      <a:pt x="30" y="9"/>
                    </a:lnTo>
                    <a:lnTo>
                      <a:pt x="32" y="9"/>
                    </a:lnTo>
                    <a:lnTo>
                      <a:pt x="35" y="10"/>
                    </a:lnTo>
                    <a:lnTo>
                      <a:pt x="38" y="10"/>
                    </a:lnTo>
                    <a:lnTo>
                      <a:pt x="41" y="10"/>
                    </a:lnTo>
                    <a:lnTo>
                      <a:pt x="44" y="11"/>
                    </a:lnTo>
                    <a:lnTo>
                      <a:pt x="47" y="11"/>
                    </a:lnTo>
                    <a:lnTo>
                      <a:pt x="50" y="11"/>
                    </a:lnTo>
                    <a:lnTo>
                      <a:pt x="53" y="11"/>
                    </a:lnTo>
                    <a:lnTo>
                      <a:pt x="56" y="12"/>
                    </a:lnTo>
                    <a:lnTo>
                      <a:pt x="59" y="12"/>
                    </a:lnTo>
                    <a:lnTo>
                      <a:pt x="62" y="12"/>
                    </a:lnTo>
                    <a:lnTo>
                      <a:pt x="66" y="12"/>
                    </a:lnTo>
                    <a:lnTo>
                      <a:pt x="69" y="13"/>
                    </a:lnTo>
                    <a:lnTo>
                      <a:pt x="72" y="13"/>
                    </a:lnTo>
                    <a:lnTo>
                      <a:pt x="74" y="13"/>
                    </a:lnTo>
                    <a:lnTo>
                      <a:pt x="77" y="13"/>
                    </a:lnTo>
                    <a:lnTo>
                      <a:pt x="80" y="13"/>
                    </a:lnTo>
                    <a:lnTo>
                      <a:pt x="82" y="13"/>
                    </a:lnTo>
                    <a:lnTo>
                      <a:pt x="85" y="13"/>
                    </a:lnTo>
                    <a:lnTo>
                      <a:pt x="88" y="13"/>
                    </a:lnTo>
                    <a:lnTo>
                      <a:pt x="90" y="14"/>
                    </a:lnTo>
                    <a:lnTo>
                      <a:pt x="93" y="14"/>
                    </a:lnTo>
                    <a:lnTo>
                      <a:pt x="96" y="14"/>
                    </a:lnTo>
                    <a:lnTo>
                      <a:pt x="99" y="14"/>
                    </a:lnTo>
                    <a:lnTo>
                      <a:pt x="102" y="14"/>
                    </a:lnTo>
                    <a:lnTo>
                      <a:pt x="104" y="14"/>
                    </a:lnTo>
                    <a:lnTo>
                      <a:pt x="107" y="14"/>
                    </a:lnTo>
                    <a:lnTo>
                      <a:pt x="110" y="14"/>
                    </a:lnTo>
                    <a:lnTo>
                      <a:pt x="113" y="14"/>
                    </a:lnTo>
                    <a:lnTo>
                      <a:pt x="115" y="14"/>
                    </a:lnTo>
                    <a:lnTo>
                      <a:pt x="117" y="14"/>
                    </a:lnTo>
                    <a:lnTo>
                      <a:pt x="119" y="14"/>
                    </a:lnTo>
                    <a:lnTo>
                      <a:pt x="121" y="14"/>
                    </a:lnTo>
                    <a:lnTo>
                      <a:pt x="123" y="14"/>
                    </a:lnTo>
                    <a:lnTo>
                      <a:pt x="125" y="14"/>
                    </a:lnTo>
                    <a:lnTo>
                      <a:pt x="127" y="14"/>
                    </a:lnTo>
                    <a:lnTo>
                      <a:pt x="129" y="14"/>
                    </a:lnTo>
                    <a:lnTo>
                      <a:pt x="131" y="14"/>
                    </a:lnTo>
                    <a:lnTo>
                      <a:pt x="133" y="14"/>
                    </a:lnTo>
                    <a:lnTo>
                      <a:pt x="135" y="14"/>
                    </a:lnTo>
                    <a:lnTo>
                      <a:pt x="137" y="14"/>
                    </a:lnTo>
                    <a:lnTo>
                      <a:pt x="139" y="14"/>
                    </a:lnTo>
                    <a:lnTo>
                      <a:pt x="141" y="13"/>
                    </a:lnTo>
                    <a:lnTo>
                      <a:pt x="142" y="13"/>
                    </a:lnTo>
                    <a:lnTo>
                      <a:pt x="144" y="13"/>
                    </a:lnTo>
                    <a:lnTo>
                      <a:pt x="151" y="13"/>
                    </a:lnTo>
                    <a:lnTo>
                      <a:pt x="157" y="13"/>
                    </a:lnTo>
                    <a:lnTo>
                      <a:pt x="163" y="12"/>
                    </a:lnTo>
                    <a:lnTo>
                      <a:pt x="169" y="12"/>
                    </a:lnTo>
                    <a:lnTo>
                      <a:pt x="175" y="11"/>
                    </a:lnTo>
                    <a:lnTo>
                      <a:pt x="180" y="11"/>
                    </a:lnTo>
                    <a:lnTo>
                      <a:pt x="185" y="10"/>
                    </a:lnTo>
                    <a:lnTo>
                      <a:pt x="190" y="10"/>
                    </a:lnTo>
                    <a:lnTo>
                      <a:pt x="195" y="9"/>
                    </a:lnTo>
                    <a:lnTo>
                      <a:pt x="199" y="8"/>
                    </a:lnTo>
                    <a:lnTo>
                      <a:pt x="203" y="8"/>
                    </a:lnTo>
                    <a:lnTo>
                      <a:pt x="207" y="7"/>
                    </a:lnTo>
                    <a:lnTo>
                      <a:pt x="210" y="6"/>
                    </a:lnTo>
                    <a:lnTo>
                      <a:pt x="213" y="5"/>
                    </a:lnTo>
                    <a:lnTo>
                      <a:pt x="216" y="4"/>
                    </a:lnTo>
                    <a:lnTo>
                      <a:pt x="218" y="3"/>
                    </a:lnTo>
                    <a:lnTo>
                      <a:pt x="219" y="3"/>
                    </a:lnTo>
                    <a:lnTo>
                      <a:pt x="220" y="2"/>
                    </a:lnTo>
                    <a:lnTo>
                      <a:pt x="221" y="2"/>
                    </a:lnTo>
                    <a:lnTo>
                      <a:pt x="222" y="2"/>
                    </a:lnTo>
                    <a:lnTo>
                      <a:pt x="223" y="1"/>
                    </a:lnTo>
                    <a:lnTo>
                      <a:pt x="224" y="1"/>
                    </a:lnTo>
                    <a:lnTo>
                      <a:pt x="225" y="0"/>
                    </a:lnTo>
                    <a:lnTo>
                      <a:pt x="226" y="0"/>
                    </a:lnTo>
                    <a:lnTo>
                      <a:pt x="226" y="7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0" name="Freeform 294"/>
              <p:cNvSpPr>
                <a:spLocks/>
              </p:cNvSpPr>
              <p:nvPr/>
            </p:nvSpPr>
            <p:spPr bwMode="auto">
              <a:xfrm>
                <a:off x="3952" y="1840"/>
                <a:ext cx="48" cy="16"/>
              </a:xfrm>
              <a:custGeom>
                <a:avLst/>
                <a:gdLst>
                  <a:gd name="T0" fmla="*/ 25 w 48"/>
                  <a:gd name="T1" fmla="*/ 0 h 16"/>
                  <a:gd name="T2" fmla="*/ 48 w 48"/>
                  <a:gd name="T3" fmla="*/ 11 h 16"/>
                  <a:gd name="T4" fmla="*/ 12 w 48"/>
                  <a:gd name="T5" fmla="*/ 16 h 16"/>
                  <a:gd name="T6" fmla="*/ 0 w 48"/>
                  <a:gd name="T7" fmla="*/ 2 h 16"/>
                  <a:gd name="T8" fmla="*/ 25 w 4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6">
                    <a:moveTo>
                      <a:pt x="25" y="0"/>
                    </a:moveTo>
                    <a:lnTo>
                      <a:pt x="48" y="11"/>
                    </a:lnTo>
                    <a:lnTo>
                      <a:pt x="12" y="16"/>
                    </a:lnTo>
                    <a:lnTo>
                      <a:pt x="0" y="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1" name="Freeform 295"/>
              <p:cNvSpPr>
                <a:spLocks/>
              </p:cNvSpPr>
              <p:nvPr/>
            </p:nvSpPr>
            <p:spPr bwMode="auto">
              <a:xfrm>
                <a:off x="3956" y="1842"/>
                <a:ext cx="38" cy="12"/>
              </a:xfrm>
              <a:custGeom>
                <a:avLst/>
                <a:gdLst>
                  <a:gd name="T0" fmla="*/ 21 w 38"/>
                  <a:gd name="T1" fmla="*/ 0 h 12"/>
                  <a:gd name="T2" fmla="*/ 38 w 38"/>
                  <a:gd name="T3" fmla="*/ 9 h 12"/>
                  <a:gd name="T4" fmla="*/ 10 w 38"/>
                  <a:gd name="T5" fmla="*/ 12 h 12"/>
                  <a:gd name="T6" fmla="*/ 0 w 38"/>
                  <a:gd name="T7" fmla="*/ 1 h 12"/>
                  <a:gd name="T8" fmla="*/ 21 w 38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2">
                    <a:moveTo>
                      <a:pt x="21" y="0"/>
                    </a:moveTo>
                    <a:lnTo>
                      <a:pt x="38" y="9"/>
                    </a:lnTo>
                    <a:lnTo>
                      <a:pt x="10" y="12"/>
                    </a:lnTo>
                    <a:lnTo>
                      <a:pt x="0" y="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2" name="Freeform 296"/>
              <p:cNvSpPr>
                <a:spLocks/>
              </p:cNvSpPr>
              <p:nvPr/>
            </p:nvSpPr>
            <p:spPr bwMode="auto">
              <a:xfrm>
                <a:off x="3935" y="1756"/>
                <a:ext cx="8" cy="13"/>
              </a:xfrm>
              <a:custGeom>
                <a:avLst/>
                <a:gdLst>
                  <a:gd name="T0" fmla="*/ 2 w 8"/>
                  <a:gd name="T1" fmla="*/ 13 h 13"/>
                  <a:gd name="T2" fmla="*/ 1 w 8"/>
                  <a:gd name="T3" fmla="*/ 12 h 13"/>
                  <a:gd name="T4" fmla="*/ 0 w 8"/>
                  <a:gd name="T5" fmla="*/ 10 h 13"/>
                  <a:gd name="T6" fmla="*/ 1 w 8"/>
                  <a:gd name="T7" fmla="*/ 8 h 13"/>
                  <a:gd name="T8" fmla="*/ 1 w 8"/>
                  <a:gd name="T9" fmla="*/ 5 h 13"/>
                  <a:gd name="T10" fmla="*/ 2 w 8"/>
                  <a:gd name="T11" fmla="*/ 4 h 13"/>
                  <a:gd name="T12" fmla="*/ 3 w 8"/>
                  <a:gd name="T13" fmla="*/ 3 h 13"/>
                  <a:gd name="T14" fmla="*/ 3 w 8"/>
                  <a:gd name="T15" fmla="*/ 2 h 13"/>
                  <a:gd name="T16" fmla="*/ 4 w 8"/>
                  <a:gd name="T17" fmla="*/ 1 h 13"/>
                  <a:gd name="T18" fmla="*/ 5 w 8"/>
                  <a:gd name="T19" fmla="*/ 0 h 13"/>
                  <a:gd name="T20" fmla="*/ 6 w 8"/>
                  <a:gd name="T21" fmla="*/ 0 h 13"/>
                  <a:gd name="T22" fmla="*/ 6 w 8"/>
                  <a:gd name="T23" fmla="*/ 0 h 13"/>
                  <a:gd name="T24" fmla="*/ 7 w 8"/>
                  <a:gd name="T25" fmla="*/ 0 h 13"/>
                  <a:gd name="T26" fmla="*/ 8 w 8"/>
                  <a:gd name="T27" fmla="*/ 1 h 13"/>
                  <a:gd name="T28" fmla="*/ 8 w 8"/>
                  <a:gd name="T29" fmla="*/ 3 h 13"/>
                  <a:gd name="T30" fmla="*/ 8 w 8"/>
                  <a:gd name="T31" fmla="*/ 5 h 13"/>
                  <a:gd name="T32" fmla="*/ 8 w 8"/>
                  <a:gd name="T33" fmla="*/ 8 h 13"/>
                  <a:gd name="T34" fmla="*/ 7 w 8"/>
                  <a:gd name="T35" fmla="*/ 9 h 13"/>
                  <a:gd name="T36" fmla="*/ 6 w 8"/>
                  <a:gd name="T37" fmla="*/ 10 h 13"/>
                  <a:gd name="T38" fmla="*/ 5 w 8"/>
                  <a:gd name="T39" fmla="*/ 11 h 13"/>
                  <a:gd name="T40" fmla="*/ 5 w 8"/>
                  <a:gd name="T41" fmla="*/ 12 h 13"/>
                  <a:gd name="T42" fmla="*/ 4 w 8"/>
                  <a:gd name="T43" fmla="*/ 13 h 13"/>
                  <a:gd name="T44" fmla="*/ 3 w 8"/>
                  <a:gd name="T45" fmla="*/ 13 h 13"/>
                  <a:gd name="T46" fmla="*/ 3 w 8"/>
                  <a:gd name="T47" fmla="*/ 13 h 13"/>
                  <a:gd name="T48" fmla="*/ 2 w 8"/>
                  <a:gd name="T4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3">
                    <a:moveTo>
                      <a:pt x="2" y="13"/>
                    </a:moveTo>
                    <a:lnTo>
                      <a:pt x="1" y="12"/>
                    </a:lnTo>
                    <a:lnTo>
                      <a:pt x="0" y="10"/>
                    </a:lnTo>
                    <a:lnTo>
                      <a:pt x="1" y="8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8" y="8"/>
                    </a:lnTo>
                    <a:lnTo>
                      <a:pt x="7" y="9"/>
                    </a:lnTo>
                    <a:lnTo>
                      <a:pt x="6" y="10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2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3" name="Freeform 297"/>
              <p:cNvSpPr>
                <a:spLocks/>
              </p:cNvSpPr>
              <p:nvPr/>
            </p:nvSpPr>
            <p:spPr bwMode="auto">
              <a:xfrm>
                <a:off x="3941" y="1786"/>
                <a:ext cx="25" cy="22"/>
              </a:xfrm>
              <a:custGeom>
                <a:avLst/>
                <a:gdLst>
                  <a:gd name="T0" fmla="*/ 0 w 25"/>
                  <a:gd name="T1" fmla="*/ 21 h 22"/>
                  <a:gd name="T2" fmla="*/ 0 w 25"/>
                  <a:gd name="T3" fmla="*/ 0 h 22"/>
                  <a:gd name="T4" fmla="*/ 25 w 25"/>
                  <a:gd name="T5" fmla="*/ 5 h 22"/>
                  <a:gd name="T6" fmla="*/ 25 w 25"/>
                  <a:gd name="T7" fmla="*/ 22 h 22"/>
                  <a:gd name="T8" fmla="*/ 0 w 25"/>
                  <a:gd name="T9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2">
                    <a:moveTo>
                      <a:pt x="0" y="21"/>
                    </a:moveTo>
                    <a:lnTo>
                      <a:pt x="0" y="0"/>
                    </a:lnTo>
                    <a:lnTo>
                      <a:pt x="25" y="5"/>
                    </a:lnTo>
                    <a:lnTo>
                      <a:pt x="25" y="22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4" name="Rectangle 298"/>
              <p:cNvSpPr>
                <a:spLocks noChangeArrowheads="1"/>
              </p:cNvSpPr>
              <p:nvPr/>
            </p:nvSpPr>
            <p:spPr bwMode="auto">
              <a:xfrm>
                <a:off x="3944" y="1790"/>
                <a:ext cx="19" cy="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5" name="Freeform 299"/>
              <p:cNvSpPr>
                <a:spLocks/>
              </p:cNvSpPr>
              <p:nvPr/>
            </p:nvSpPr>
            <p:spPr bwMode="auto">
              <a:xfrm>
                <a:off x="3931" y="1753"/>
                <a:ext cx="50" cy="44"/>
              </a:xfrm>
              <a:custGeom>
                <a:avLst/>
                <a:gdLst>
                  <a:gd name="T0" fmla="*/ 8 w 50"/>
                  <a:gd name="T1" fmla="*/ 12 h 44"/>
                  <a:gd name="T2" fmla="*/ 8 w 50"/>
                  <a:gd name="T3" fmla="*/ 12 h 44"/>
                  <a:gd name="T4" fmla="*/ 9 w 50"/>
                  <a:gd name="T5" fmla="*/ 10 h 44"/>
                  <a:gd name="T6" fmla="*/ 11 w 50"/>
                  <a:gd name="T7" fmla="*/ 8 h 44"/>
                  <a:gd name="T8" fmla="*/ 13 w 50"/>
                  <a:gd name="T9" fmla="*/ 5 h 44"/>
                  <a:gd name="T10" fmla="*/ 16 w 50"/>
                  <a:gd name="T11" fmla="*/ 3 h 44"/>
                  <a:gd name="T12" fmla="*/ 18 w 50"/>
                  <a:gd name="T13" fmla="*/ 2 h 44"/>
                  <a:gd name="T14" fmla="*/ 21 w 50"/>
                  <a:gd name="T15" fmla="*/ 1 h 44"/>
                  <a:gd name="T16" fmla="*/ 25 w 50"/>
                  <a:gd name="T17" fmla="*/ 0 h 44"/>
                  <a:gd name="T18" fmla="*/ 28 w 50"/>
                  <a:gd name="T19" fmla="*/ 0 h 44"/>
                  <a:gd name="T20" fmla="*/ 32 w 50"/>
                  <a:gd name="T21" fmla="*/ 0 h 44"/>
                  <a:gd name="T22" fmla="*/ 36 w 50"/>
                  <a:gd name="T23" fmla="*/ 2 h 44"/>
                  <a:gd name="T24" fmla="*/ 40 w 50"/>
                  <a:gd name="T25" fmla="*/ 4 h 44"/>
                  <a:gd name="T26" fmla="*/ 43 w 50"/>
                  <a:gd name="T27" fmla="*/ 6 h 44"/>
                  <a:gd name="T28" fmla="*/ 46 w 50"/>
                  <a:gd name="T29" fmla="*/ 9 h 44"/>
                  <a:gd name="T30" fmla="*/ 48 w 50"/>
                  <a:gd name="T31" fmla="*/ 13 h 44"/>
                  <a:gd name="T32" fmla="*/ 49 w 50"/>
                  <a:gd name="T33" fmla="*/ 17 h 44"/>
                  <a:gd name="T34" fmla="*/ 50 w 50"/>
                  <a:gd name="T35" fmla="*/ 22 h 44"/>
                  <a:gd name="T36" fmla="*/ 49 w 50"/>
                  <a:gd name="T37" fmla="*/ 26 h 44"/>
                  <a:gd name="T38" fmla="*/ 48 w 50"/>
                  <a:gd name="T39" fmla="*/ 30 h 44"/>
                  <a:gd name="T40" fmla="*/ 46 w 50"/>
                  <a:gd name="T41" fmla="*/ 34 h 44"/>
                  <a:gd name="T42" fmla="*/ 43 w 50"/>
                  <a:gd name="T43" fmla="*/ 37 h 44"/>
                  <a:gd name="T44" fmla="*/ 40 w 50"/>
                  <a:gd name="T45" fmla="*/ 40 h 44"/>
                  <a:gd name="T46" fmla="*/ 37 w 50"/>
                  <a:gd name="T47" fmla="*/ 42 h 44"/>
                  <a:gd name="T48" fmla="*/ 33 w 50"/>
                  <a:gd name="T49" fmla="*/ 44 h 44"/>
                  <a:gd name="T50" fmla="*/ 28 w 50"/>
                  <a:gd name="T51" fmla="*/ 44 h 44"/>
                  <a:gd name="T52" fmla="*/ 24 w 50"/>
                  <a:gd name="T53" fmla="*/ 44 h 44"/>
                  <a:gd name="T54" fmla="*/ 21 w 50"/>
                  <a:gd name="T55" fmla="*/ 43 h 44"/>
                  <a:gd name="T56" fmla="*/ 18 w 50"/>
                  <a:gd name="T57" fmla="*/ 42 h 44"/>
                  <a:gd name="T58" fmla="*/ 16 w 50"/>
                  <a:gd name="T59" fmla="*/ 41 h 44"/>
                  <a:gd name="T60" fmla="*/ 13 w 50"/>
                  <a:gd name="T61" fmla="*/ 39 h 44"/>
                  <a:gd name="T62" fmla="*/ 11 w 50"/>
                  <a:gd name="T63" fmla="*/ 37 h 44"/>
                  <a:gd name="T64" fmla="*/ 9 w 50"/>
                  <a:gd name="T65" fmla="*/ 34 h 44"/>
                  <a:gd name="T66" fmla="*/ 8 w 50"/>
                  <a:gd name="T67" fmla="*/ 32 h 44"/>
                  <a:gd name="T68" fmla="*/ 7 w 50"/>
                  <a:gd name="T69" fmla="*/ 30 h 44"/>
                  <a:gd name="T70" fmla="*/ 7 w 50"/>
                  <a:gd name="T71" fmla="*/ 30 h 44"/>
                  <a:gd name="T72" fmla="*/ 5 w 50"/>
                  <a:gd name="T73" fmla="*/ 30 h 44"/>
                  <a:gd name="T74" fmla="*/ 3 w 50"/>
                  <a:gd name="T75" fmla="*/ 28 h 44"/>
                  <a:gd name="T76" fmla="*/ 1 w 50"/>
                  <a:gd name="T77" fmla="*/ 26 h 44"/>
                  <a:gd name="T78" fmla="*/ 0 w 50"/>
                  <a:gd name="T79" fmla="*/ 22 h 44"/>
                  <a:gd name="T80" fmla="*/ 0 w 50"/>
                  <a:gd name="T81" fmla="*/ 18 h 44"/>
                  <a:gd name="T82" fmla="*/ 2 w 50"/>
                  <a:gd name="T83" fmla="*/ 15 h 44"/>
                  <a:gd name="T84" fmla="*/ 4 w 50"/>
                  <a:gd name="T85" fmla="*/ 13 h 44"/>
                  <a:gd name="T86" fmla="*/ 7 w 50"/>
                  <a:gd name="T87" fmla="*/ 1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" h="44">
                    <a:moveTo>
                      <a:pt x="8" y="12"/>
                    </a:move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6" y="3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32" y="0"/>
                    </a:lnTo>
                    <a:lnTo>
                      <a:pt x="34" y="1"/>
                    </a:lnTo>
                    <a:lnTo>
                      <a:pt x="36" y="2"/>
                    </a:lnTo>
                    <a:lnTo>
                      <a:pt x="38" y="2"/>
                    </a:lnTo>
                    <a:lnTo>
                      <a:pt x="40" y="4"/>
                    </a:lnTo>
                    <a:lnTo>
                      <a:pt x="42" y="5"/>
                    </a:lnTo>
                    <a:lnTo>
                      <a:pt x="43" y="6"/>
                    </a:lnTo>
                    <a:lnTo>
                      <a:pt x="45" y="8"/>
                    </a:lnTo>
                    <a:lnTo>
                      <a:pt x="46" y="9"/>
                    </a:lnTo>
                    <a:lnTo>
                      <a:pt x="47" y="11"/>
                    </a:lnTo>
                    <a:lnTo>
                      <a:pt x="48" y="13"/>
                    </a:lnTo>
                    <a:lnTo>
                      <a:pt x="49" y="15"/>
                    </a:lnTo>
                    <a:lnTo>
                      <a:pt x="49" y="17"/>
                    </a:lnTo>
                    <a:lnTo>
                      <a:pt x="50" y="19"/>
                    </a:lnTo>
                    <a:lnTo>
                      <a:pt x="50" y="22"/>
                    </a:lnTo>
                    <a:lnTo>
                      <a:pt x="50" y="24"/>
                    </a:lnTo>
                    <a:lnTo>
                      <a:pt x="49" y="26"/>
                    </a:lnTo>
                    <a:lnTo>
                      <a:pt x="49" y="28"/>
                    </a:lnTo>
                    <a:lnTo>
                      <a:pt x="48" y="30"/>
                    </a:lnTo>
                    <a:lnTo>
                      <a:pt x="47" y="32"/>
                    </a:lnTo>
                    <a:lnTo>
                      <a:pt x="46" y="34"/>
                    </a:lnTo>
                    <a:lnTo>
                      <a:pt x="45" y="36"/>
                    </a:lnTo>
                    <a:lnTo>
                      <a:pt x="43" y="37"/>
                    </a:lnTo>
                    <a:lnTo>
                      <a:pt x="42" y="39"/>
                    </a:lnTo>
                    <a:lnTo>
                      <a:pt x="40" y="40"/>
                    </a:lnTo>
                    <a:lnTo>
                      <a:pt x="38" y="41"/>
                    </a:lnTo>
                    <a:lnTo>
                      <a:pt x="37" y="42"/>
                    </a:lnTo>
                    <a:lnTo>
                      <a:pt x="35" y="43"/>
                    </a:lnTo>
                    <a:lnTo>
                      <a:pt x="33" y="44"/>
                    </a:lnTo>
                    <a:lnTo>
                      <a:pt x="30" y="44"/>
                    </a:lnTo>
                    <a:lnTo>
                      <a:pt x="28" y="44"/>
                    </a:lnTo>
                    <a:lnTo>
                      <a:pt x="26" y="44"/>
                    </a:lnTo>
                    <a:lnTo>
                      <a:pt x="24" y="44"/>
                    </a:lnTo>
                    <a:lnTo>
                      <a:pt x="23" y="44"/>
                    </a:lnTo>
                    <a:lnTo>
                      <a:pt x="21" y="43"/>
                    </a:lnTo>
                    <a:lnTo>
                      <a:pt x="20" y="43"/>
                    </a:lnTo>
                    <a:lnTo>
                      <a:pt x="18" y="42"/>
                    </a:lnTo>
                    <a:lnTo>
                      <a:pt x="17" y="41"/>
                    </a:lnTo>
                    <a:lnTo>
                      <a:pt x="16" y="41"/>
                    </a:lnTo>
                    <a:lnTo>
                      <a:pt x="14" y="40"/>
                    </a:lnTo>
                    <a:lnTo>
                      <a:pt x="13" y="39"/>
                    </a:lnTo>
                    <a:lnTo>
                      <a:pt x="12" y="38"/>
                    </a:lnTo>
                    <a:lnTo>
                      <a:pt x="11" y="37"/>
                    </a:lnTo>
                    <a:lnTo>
                      <a:pt x="10" y="35"/>
                    </a:lnTo>
                    <a:lnTo>
                      <a:pt x="9" y="34"/>
                    </a:lnTo>
                    <a:lnTo>
                      <a:pt x="8" y="33"/>
                    </a:lnTo>
                    <a:lnTo>
                      <a:pt x="8" y="32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7" y="30"/>
                    </a:lnTo>
                    <a:lnTo>
                      <a:pt x="5" y="30"/>
                    </a:lnTo>
                    <a:lnTo>
                      <a:pt x="4" y="29"/>
                    </a:lnTo>
                    <a:lnTo>
                      <a:pt x="3" y="28"/>
                    </a:lnTo>
                    <a:lnTo>
                      <a:pt x="2" y="27"/>
                    </a:lnTo>
                    <a:lnTo>
                      <a:pt x="1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7"/>
                    </a:lnTo>
                    <a:lnTo>
                      <a:pt x="2" y="15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6" name="Freeform 300"/>
              <p:cNvSpPr>
                <a:spLocks/>
              </p:cNvSpPr>
              <p:nvPr/>
            </p:nvSpPr>
            <p:spPr bwMode="auto">
              <a:xfrm>
                <a:off x="3934" y="1756"/>
                <a:ext cx="43" cy="38"/>
              </a:xfrm>
              <a:custGeom>
                <a:avLst/>
                <a:gdLst>
                  <a:gd name="T0" fmla="*/ 5 w 43"/>
                  <a:gd name="T1" fmla="*/ 13 h 38"/>
                  <a:gd name="T2" fmla="*/ 6 w 43"/>
                  <a:gd name="T3" fmla="*/ 14 h 38"/>
                  <a:gd name="T4" fmla="*/ 7 w 43"/>
                  <a:gd name="T5" fmla="*/ 13 h 38"/>
                  <a:gd name="T6" fmla="*/ 9 w 43"/>
                  <a:gd name="T7" fmla="*/ 10 h 38"/>
                  <a:gd name="T8" fmla="*/ 11 w 43"/>
                  <a:gd name="T9" fmla="*/ 7 h 38"/>
                  <a:gd name="T10" fmla="*/ 13 w 43"/>
                  <a:gd name="T11" fmla="*/ 5 h 38"/>
                  <a:gd name="T12" fmla="*/ 15 w 43"/>
                  <a:gd name="T13" fmla="*/ 3 h 38"/>
                  <a:gd name="T14" fmla="*/ 18 w 43"/>
                  <a:gd name="T15" fmla="*/ 2 h 38"/>
                  <a:gd name="T16" fmla="*/ 21 w 43"/>
                  <a:gd name="T17" fmla="*/ 1 h 38"/>
                  <a:gd name="T18" fmla="*/ 25 w 43"/>
                  <a:gd name="T19" fmla="*/ 0 h 38"/>
                  <a:gd name="T20" fmla="*/ 30 w 43"/>
                  <a:gd name="T21" fmla="*/ 1 h 38"/>
                  <a:gd name="T22" fmla="*/ 37 w 43"/>
                  <a:gd name="T23" fmla="*/ 5 h 38"/>
                  <a:gd name="T24" fmla="*/ 41 w 43"/>
                  <a:gd name="T25" fmla="*/ 10 h 38"/>
                  <a:gd name="T26" fmla="*/ 43 w 43"/>
                  <a:gd name="T27" fmla="*/ 17 h 38"/>
                  <a:gd name="T28" fmla="*/ 43 w 43"/>
                  <a:gd name="T29" fmla="*/ 23 h 38"/>
                  <a:gd name="T30" fmla="*/ 42 w 43"/>
                  <a:gd name="T31" fmla="*/ 26 h 38"/>
                  <a:gd name="T32" fmla="*/ 40 w 43"/>
                  <a:gd name="T33" fmla="*/ 29 h 38"/>
                  <a:gd name="T34" fmla="*/ 38 w 43"/>
                  <a:gd name="T35" fmla="*/ 32 h 38"/>
                  <a:gd name="T36" fmla="*/ 35 w 43"/>
                  <a:gd name="T37" fmla="*/ 34 h 38"/>
                  <a:gd name="T38" fmla="*/ 32 w 43"/>
                  <a:gd name="T39" fmla="*/ 36 h 38"/>
                  <a:gd name="T40" fmla="*/ 29 w 43"/>
                  <a:gd name="T41" fmla="*/ 37 h 38"/>
                  <a:gd name="T42" fmla="*/ 25 w 43"/>
                  <a:gd name="T43" fmla="*/ 38 h 38"/>
                  <a:gd name="T44" fmla="*/ 20 w 43"/>
                  <a:gd name="T45" fmla="*/ 37 h 38"/>
                  <a:gd name="T46" fmla="*/ 15 w 43"/>
                  <a:gd name="T47" fmla="*/ 35 h 38"/>
                  <a:gd name="T48" fmla="*/ 10 w 43"/>
                  <a:gd name="T49" fmla="*/ 31 h 38"/>
                  <a:gd name="T50" fmla="*/ 7 w 43"/>
                  <a:gd name="T51" fmla="*/ 25 h 38"/>
                  <a:gd name="T52" fmla="*/ 6 w 43"/>
                  <a:gd name="T53" fmla="*/ 23 h 38"/>
                  <a:gd name="T54" fmla="*/ 4 w 43"/>
                  <a:gd name="T55" fmla="*/ 24 h 38"/>
                  <a:gd name="T56" fmla="*/ 3 w 43"/>
                  <a:gd name="T57" fmla="*/ 23 h 38"/>
                  <a:gd name="T58" fmla="*/ 1 w 43"/>
                  <a:gd name="T59" fmla="*/ 23 h 38"/>
                  <a:gd name="T60" fmla="*/ 0 w 43"/>
                  <a:gd name="T61" fmla="*/ 21 h 38"/>
                  <a:gd name="T62" fmla="*/ 0 w 43"/>
                  <a:gd name="T63" fmla="*/ 19 h 38"/>
                  <a:gd name="T64" fmla="*/ 0 w 43"/>
                  <a:gd name="T65" fmla="*/ 17 h 38"/>
                  <a:gd name="T66" fmla="*/ 1 w 43"/>
                  <a:gd name="T67" fmla="*/ 15 h 38"/>
                  <a:gd name="T68" fmla="*/ 2 w 43"/>
                  <a:gd name="T69" fmla="*/ 14 h 38"/>
                  <a:gd name="T70" fmla="*/ 4 w 43"/>
                  <a:gd name="T71" fmla="*/ 1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3" h="38">
                    <a:moveTo>
                      <a:pt x="4" y="13"/>
                    </a:moveTo>
                    <a:lnTo>
                      <a:pt x="5" y="13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1"/>
                    </a:lnTo>
                    <a:lnTo>
                      <a:pt x="9" y="10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3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3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30" y="1"/>
                    </a:lnTo>
                    <a:lnTo>
                      <a:pt x="33" y="3"/>
                    </a:lnTo>
                    <a:lnTo>
                      <a:pt x="37" y="5"/>
                    </a:lnTo>
                    <a:lnTo>
                      <a:pt x="39" y="7"/>
                    </a:lnTo>
                    <a:lnTo>
                      <a:pt x="41" y="10"/>
                    </a:lnTo>
                    <a:lnTo>
                      <a:pt x="42" y="13"/>
                    </a:lnTo>
                    <a:lnTo>
                      <a:pt x="43" y="17"/>
                    </a:lnTo>
                    <a:lnTo>
                      <a:pt x="43" y="21"/>
                    </a:lnTo>
                    <a:lnTo>
                      <a:pt x="43" y="23"/>
                    </a:lnTo>
                    <a:lnTo>
                      <a:pt x="43" y="24"/>
                    </a:lnTo>
                    <a:lnTo>
                      <a:pt x="42" y="26"/>
                    </a:lnTo>
                    <a:lnTo>
                      <a:pt x="41" y="28"/>
                    </a:lnTo>
                    <a:lnTo>
                      <a:pt x="40" y="29"/>
                    </a:lnTo>
                    <a:lnTo>
                      <a:pt x="39" y="31"/>
                    </a:lnTo>
                    <a:lnTo>
                      <a:pt x="38" y="32"/>
                    </a:lnTo>
                    <a:lnTo>
                      <a:pt x="37" y="33"/>
                    </a:lnTo>
                    <a:lnTo>
                      <a:pt x="35" y="34"/>
                    </a:lnTo>
                    <a:lnTo>
                      <a:pt x="34" y="35"/>
                    </a:lnTo>
                    <a:lnTo>
                      <a:pt x="32" y="36"/>
                    </a:lnTo>
                    <a:lnTo>
                      <a:pt x="31" y="37"/>
                    </a:lnTo>
                    <a:lnTo>
                      <a:pt x="29" y="37"/>
                    </a:lnTo>
                    <a:lnTo>
                      <a:pt x="27" y="38"/>
                    </a:lnTo>
                    <a:lnTo>
                      <a:pt x="25" y="38"/>
                    </a:lnTo>
                    <a:lnTo>
                      <a:pt x="23" y="38"/>
                    </a:lnTo>
                    <a:lnTo>
                      <a:pt x="20" y="37"/>
                    </a:lnTo>
                    <a:lnTo>
                      <a:pt x="17" y="36"/>
                    </a:lnTo>
                    <a:lnTo>
                      <a:pt x="15" y="35"/>
                    </a:lnTo>
                    <a:lnTo>
                      <a:pt x="12" y="33"/>
                    </a:lnTo>
                    <a:lnTo>
                      <a:pt x="10" y="31"/>
                    </a:lnTo>
                    <a:lnTo>
                      <a:pt x="9" y="28"/>
                    </a:lnTo>
                    <a:lnTo>
                      <a:pt x="7" y="25"/>
                    </a:lnTo>
                    <a:lnTo>
                      <a:pt x="6" y="22"/>
                    </a:lnTo>
                    <a:lnTo>
                      <a:pt x="6" y="23"/>
                    </a:lnTo>
                    <a:lnTo>
                      <a:pt x="5" y="23"/>
                    </a:lnTo>
                    <a:lnTo>
                      <a:pt x="4" y="24"/>
                    </a:lnTo>
                    <a:lnTo>
                      <a:pt x="3" y="24"/>
                    </a:lnTo>
                    <a:lnTo>
                      <a:pt x="3" y="23"/>
                    </a:lnTo>
                    <a:lnTo>
                      <a:pt x="2" y="23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4" y="13"/>
                    </a:ln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7" name="Freeform 301"/>
              <p:cNvSpPr>
                <a:spLocks/>
              </p:cNvSpPr>
              <p:nvPr/>
            </p:nvSpPr>
            <p:spPr bwMode="auto">
              <a:xfrm>
                <a:off x="3949" y="1782"/>
                <a:ext cx="18" cy="7"/>
              </a:xfrm>
              <a:custGeom>
                <a:avLst/>
                <a:gdLst>
                  <a:gd name="T0" fmla="*/ 18 w 18"/>
                  <a:gd name="T1" fmla="*/ 1 h 7"/>
                  <a:gd name="T2" fmla="*/ 17 w 18"/>
                  <a:gd name="T3" fmla="*/ 2 h 7"/>
                  <a:gd name="T4" fmla="*/ 17 w 18"/>
                  <a:gd name="T5" fmla="*/ 2 h 7"/>
                  <a:gd name="T6" fmla="*/ 17 w 18"/>
                  <a:gd name="T7" fmla="*/ 3 h 7"/>
                  <a:gd name="T8" fmla="*/ 17 w 18"/>
                  <a:gd name="T9" fmla="*/ 4 h 7"/>
                  <a:gd name="T10" fmla="*/ 16 w 18"/>
                  <a:gd name="T11" fmla="*/ 4 h 7"/>
                  <a:gd name="T12" fmla="*/ 16 w 18"/>
                  <a:gd name="T13" fmla="*/ 5 h 7"/>
                  <a:gd name="T14" fmla="*/ 15 w 18"/>
                  <a:gd name="T15" fmla="*/ 5 h 7"/>
                  <a:gd name="T16" fmla="*/ 14 w 18"/>
                  <a:gd name="T17" fmla="*/ 6 h 7"/>
                  <a:gd name="T18" fmla="*/ 13 w 18"/>
                  <a:gd name="T19" fmla="*/ 6 h 7"/>
                  <a:gd name="T20" fmla="*/ 12 w 18"/>
                  <a:gd name="T21" fmla="*/ 7 h 7"/>
                  <a:gd name="T22" fmla="*/ 11 w 18"/>
                  <a:gd name="T23" fmla="*/ 7 h 7"/>
                  <a:gd name="T24" fmla="*/ 10 w 18"/>
                  <a:gd name="T25" fmla="*/ 7 h 7"/>
                  <a:gd name="T26" fmla="*/ 8 w 18"/>
                  <a:gd name="T27" fmla="*/ 7 h 7"/>
                  <a:gd name="T28" fmla="*/ 8 w 18"/>
                  <a:gd name="T29" fmla="*/ 6 h 7"/>
                  <a:gd name="T30" fmla="*/ 7 w 18"/>
                  <a:gd name="T31" fmla="*/ 6 h 7"/>
                  <a:gd name="T32" fmla="*/ 7 w 18"/>
                  <a:gd name="T33" fmla="*/ 6 h 7"/>
                  <a:gd name="T34" fmla="*/ 0 w 18"/>
                  <a:gd name="T35" fmla="*/ 0 h 7"/>
                  <a:gd name="T36" fmla="*/ 18 w 18"/>
                  <a:gd name="T3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7">
                    <a:moveTo>
                      <a:pt x="18" y="1"/>
                    </a:moveTo>
                    <a:lnTo>
                      <a:pt x="17" y="2"/>
                    </a:lnTo>
                    <a:lnTo>
                      <a:pt x="17" y="2"/>
                    </a:lnTo>
                    <a:lnTo>
                      <a:pt x="17" y="3"/>
                    </a:lnTo>
                    <a:lnTo>
                      <a:pt x="17" y="4"/>
                    </a:lnTo>
                    <a:lnTo>
                      <a:pt x="16" y="4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4" y="6"/>
                    </a:lnTo>
                    <a:lnTo>
                      <a:pt x="13" y="6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10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0" y="0"/>
                    </a:lnTo>
                    <a:lnTo>
                      <a:pt x="18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8" name="Freeform 302"/>
              <p:cNvSpPr>
                <a:spLocks/>
              </p:cNvSpPr>
              <p:nvPr/>
            </p:nvSpPr>
            <p:spPr bwMode="auto">
              <a:xfrm>
                <a:off x="3954" y="1784"/>
                <a:ext cx="10" cy="2"/>
              </a:xfrm>
              <a:custGeom>
                <a:avLst/>
                <a:gdLst>
                  <a:gd name="T0" fmla="*/ 10 w 10"/>
                  <a:gd name="T1" fmla="*/ 0 h 2"/>
                  <a:gd name="T2" fmla="*/ 9 w 10"/>
                  <a:gd name="T3" fmla="*/ 2 h 2"/>
                  <a:gd name="T4" fmla="*/ 2 w 10"/>
                  <a:gd name="T5" fmla="*/ 2 h 2"/>
                  <a:gd name="T6" fmla="*/ 0 w 10"/>
                  <a:gd name="T7" fmla="*/ 0 h 2"/>
                  <a:gd name="T8" fmla="*/ 10 w 10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10" y="0"/>
                    </a:moveTo>
                    <a:lnTo>
                      <a:pt x="9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9" name="Freeform 303"/>
              <p:cNvSpPr>
                <a:spLocks/>
              </p:cNvSpPr>
              <p:nvPr/>
            </p:nvSpPr>
            <p:spPr bwMode="auto">
              <a:xfrm>
                <a:off x="3939" y="1747"/>
                <a:ext cx="40" cy="13"/>
              </a:xfrm>
              <a:custGeom>
                <a:avLst/>
                <a:gdLst>
                  <a:gd name="T0" fmla="*/ 5 w 40"/>
                  <a:gd name="T1" fmla="*/ 3 h 13"/>
                  <a:gd name="T2" fmla="*/ 6 w 40"/>
                  <a:gd name="T3" fmla="*/ 3 h 13"/>
                  <a:gd name="T4" fmla="*/ 7 w 40"/>
                  <a:gd name="T5" fmla="*/ 3 h 13"/>
                  <a:gd name="T6" fmla="*/ 8 w 40"/>
                  <a:gd name="T7" fmla="*/ 3 h 13"/>
                  <a:gd name="T8" fmla="*/ 9 w 40"/>
                  <a:gd name="T9" fmla="*/ 2 h 13"/>
                  <a:gd name="T10" fmla="*/ 10 w 40"/>
                  <a:gd name="T11" fmla="*/ 2 h 13"/>
                  <a:gd name="T12" fmla="*/ 12 w 40"/>
                  <a:gd name="T13" fmla="*/ 1 h 13"/>
                  <a:gd name="T14" fmla="*/ 14 w 40"/>
                  <a:gd name="T15" fmla="*/ 1 h 13"/>
                  <a:gd name="T16" fmla="*/ 15 w 40"/>
                  <a:gd name="T17" fmla="*/ 1 h 13"/>
                  <a:gd name="T18" fmla="*/ 16 w 40"/>
                  <a:gd name="T19" fmla="*/ 1 h 13"/>
                  <a:gd name="T20" fmla="*/ 17 w 40"/>
                  <a:gd name="T21" fmla="*/ 1 h 13"/>
                  <a:gd name="T22" fmla="*/ 18 w 40"/>
                  <a:gd name="T23" fmla="*/ 0 h 13"/>
                  <a:gd name="T24" fmla="*/ 20 w 40"/>
                  <a:gd name="T25" fmla="*/ 0 h 13"/>
                  <a:gd name="T26" fmla="*/ 21 w 40"/>
                  <a:gd name="T27" fmla="*/ 0 h 13"/>
                  <a:gd name="T28" fmla="*/ 23 w 40"/>
                  <a:gd name="T29" fmla="*/ 0 h 13"/>
                  <a:gd name="T30" fmla="*/ 25 w 40"/>
                  <a:gd name="T31" fmla="*/ 1 h 13"/>
                  <a:gd name="T32" fmla="*/ 27 w 40"/>
                  <a:gd name="T33" fmla="*/ 2 h 13"/>
                  <a:gd name="T34" fmla="*/ 28 w 40"/>
                  <a:gd name="T35" fmla="*/ 3 h 13"/>
                  <a:gd name="T36" fmla="*/ 30 w 40"/>
                  <a:gd name="T37" fmla="*/ 3 h 13"/>
                  <a:gd name="T38" fmla="*/ 31 w 40"/>
                  <a:gd name="T39" fmla="*/ 3 h 13"/>
                  <a:gd name="T40" fmla="*/ 34 w 40"/>
                  <a:gd name="T41" fmla="*/ 4 h 13"/>
                  <a:gd name="T42" fmla="*/ 37 w 40"/>
                  <a:gd name="T43" fmla="*/ 5 h 13"/>
                  <a:gd name="T44" fmla="*/ 39 w 40"/>
                  <a:gd name="T45" fmla="*/ 6 h 13"/>
                  <a:gd name="T46" fmla="*/ 40 w 40"/>
                  <a:gd name="T47" fmla="*/ 8 h 13"/>
                  <a:gd name="T48" fmla="*/ 40 w 40"/>
                  <a:gd name="T49" fmla="*/ 10 h 13"/>
                  <a:gd name="T50" fmla="*/ 38 w 40"/>
                  <a:gd name="T51" fmla="*/ 11 h 13"/>
                  <a:gd name="T52" fmla="*/ 36 w 40"/>
                  <a:gd name="T53" fmla="*/ 13 h 13"/>
                  <a:gd name="T54" fmla="*/ 33 w 40"/>
                  <a:gd name="T55" fmla="*/ 13 h 13"/>
                  <a:gd name="T56" fmla="*/ 30 w 40"/>
                  <a:gd name="T57" fmla="*/ 13 h 13"/>
                  <a:gd name="T58" fmla="*/ 29 w 40"/>
                  <a:gd name="T59" fmla="*/ 13 h 13"/>
                  <a:gd name="T60" fmla="*/ 27 w 40"/>
                  <a:gd name="T61" fmla="*/ 12 h 13"/>
                  <a:gd name="T62" fmla="*/ 26 w 40"/>
                  <a:gd name="T63" fmla="*/ 12 h 13"/>
                  <a:gd name="T64" fmla="*/ 25 w 40"/>
                  <a:gd name="T65" fmla="*/ 11 h 13"/>
                  <a:gd name="T66" fmla="*/ 24 w 40"/>
                  <a:gd name="T67" fmla="*/ 12 h 13"/>
                  <a:gd name="T68" fmla="*/ 23 w 40"/>
                  <a:gd name="T69" fmla="*/ 12 h 13"/>
                  <a:gd name="T70" fmla="*/ 21 w 40"/>
                  <a:gd name="T71" fmla="*/ 12 h 13"/>
                  <a:gd name="T72" fmla="*/ 20 w 40"/>
                  <a:gd name="T73" fmla="*/ 12 h 13"/>
                  <a:gd name="T74" fmla="*/ 18 w 40"/>
                  <a:gd name="T75" fmla="*/ 11 h 13"/>
                  <a:gd name="T76" fmla="*/ 17 w 40"/>
                  <a:gd name="T77" fmla="*/ 11 h 13"/>
                  <a:gd name="T78" fmla="*/ 16 w 40"/>
                  <a:gd name="T79" fmla="*/ 10 h 13"/>
                  <a:gd name="T80" fmla="*/ 15 w 40"/>
                  <a:gd name="T81" fmla="*/ 10 h 13"/>
                  <a:gd name="T82" fmla="*/ 14 w 40"/>
                  <a:gd name="T83" fmla="*/ 10 h 13"/>
                  <a:gd name="T84" fmla="*/ 13 w 40"/>
                  <a:gd name="T85" fmla="*/ 10 h 13"/>
                  <a:gd name="T86" fmla="*/ 11 w 40"/>
                  <a:gd name="T87" fmla="*/ 9 h 13"/>
                  <a:gd name="T88" fmla="*/ 10 w 40"/>
                  <a:gd name="T89" fmla="*/ 10 h 13"/>
                  <a:gd name="T90" fmla="*/ 9 w 40"/>
                  <a:gd name="T91" fmla="*/ 11 h 13"/>
                  <a:gd name="T92" fmla="*/ 6 w 40"/>
                  <a:gd name="T93" fmla="*/ 12 h 13"/>
                  <a:gd name="T94" fmla="*/ 4 w 40"/>
                  <a:gd name="T95" fmla="*/ 12 h 13"/>
                  <a:gd name="T96" fmla="*/ 2 w 40"/>
                  <a:gd name="T97" fmla="*/ 12 h 13"/>
                  <a:gd name="T98" fmla="*/ 1 w 40"/>
                  <a:gd name="T99" fmla="*/ 11 h 13"/>
                  <a:gd name="T100" fmla="*/ 0 w 40"/>
                  <a:gd name="T101" fmla="*/ 9 h 13"/>
                  <a:gd name="T102" fmla="*/ 0 w 40"/>
                  <a:gd name="T103" fmla="*/ 7 h 13"/>
                  <a:gd name="T104" fmla="*/ 1 w 40"/>
                  <a:gd name="T105" fmla="*/ 6 h 13"/>
                  <a:gd name="T106" fmla="*/ 3 w 40"/>
                  <a:gd name="T107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0" h="13">
                    <a:moveTo>
                      <a:pt x="4" y="4"/>
                    </a:moveTo>
                    <a:lnTo>
                      <a:pt x="5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10" y="2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8" y="1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8" y="3"/>
                    </a:lnTo>
                    <a:lnTo>
                      <a:pt x="29" y="4"/>
                    </a:lnTo>
                    <a:lnTo>
                      <a:pt x="30" y="3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4" y="4"/>
                    </a:lnTo>
                    <a:lnTo>
                      <a:pt x="35" y="4"/>
                    </a:lnTo>
                    <a:lnTo>
                      <a:pt x="37" y="5"/>
                    </a:lnTo>
                    <a:lnTo>
                      <a:pt x="38" y="5"/>
                    </a:lnTo>
                    <a:lnTo>
                      <a:pt x="39" y="6"/>
                    </a:lnTo>
                    <a:lnTo>
                      <a:pt x="40" y="7"/>
                    </a:lnTo>
                    <a:lnTo>
                      <a:pt x="40" y="8"/>
                    </a:lnTo>
                    <a:lnTo>
                      <a:pt x="40" y="9"/>
                    </a:lnTo>
                    <a:lnTo>
                      <a:pt x="40" y="10"/>
                    </a:lnTo>
                    <a:lnTo>
                      <a:pt x="39" y="11"/>
                    </a:lnTo>
                    <a:lnTo>
                      <a:pt x="38" y="11"/>
                    </a:lnTo>
                    <a:lnTo>
                      <a:pt x="37" y="12"/>
                    </a:lnTo>
                    <a:lnTo>
                      <a:pt x="36" y="13"/>
                    </a:lnTo>
                    <a:lnTo>
                      <a:pt x="35" y="13"/>
                    </a:lnTo>
                    <a:lnTo>
                      <a:pt x="33" y="13"/>
                    </a:lnTo>
                    <a:lnTo>
                      <a:pt x="31" y="13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29" y="13"/>
                    </a:lnTo>
                    <a:lnTo>
                      <a:pt x="28" y="12"/>
                    </a:lnTo>
                    <a:lnTo>
                      <a:pt x="27" y="12"/>
                    </a:lnTo>
                    <a:lnTo>
                      <a:pt x="27" y="12"/>
                    </a:lnTo>
                    <a:lnTo>
                      <a:pt x="26" y="12"/>
                    </a:lnTo>
                    <a:lnTo>
                      <a:pt x="26" y="11"/>
                    </a:lnTo>
                    <a:lnTo>
                      <a:pt x="25" y="11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20" y="12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17" y="11"/>
                    </a:lnTo>
                    <a:lnTo>
                      <a:pt x="16" y="11"/>
                    </a:lnTo>
                    <a:lnTo>
                      <a:pt x="16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5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12" y="10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0" y="10"/>
                    </a:lnTo>
                    <a:lnTo>
                      <a:pt x="9" y="10"/>
                    </a:lnTo>
                    <a:lnTo>
                      <a:pt x="9" y="11"/>
                    </a:lnTo>
                    <a:lnTo>
                      <a:pt x="8" y="11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0" name="Freeform 304"/>
              <p:cNvSpPr>
                <a:spLocks/>
              </p:cNvSpPr>
              <p:nvPr/>
            </p:nvSpPr>
            <p:spPr bwMode="auto">
              <a:xfrm>
                <a:off x="3976" y="1841"/>
                <a:ext cx="52" cy="15"/>
              </a:xfrm>
              <a:custGeom>
                <a:avLst/>
                <a:gdLst>
                  <a:gd name="T0" fmla="*/ 23 w 52"/>
                  <a:gd name="T1" fmla="*/ 0 h 15"/>
                  <a:gd name="T2" fmla="*/ 52 w 52"/>
                  <a:gd name="T3" fmla="*/ 10 h 15"/>
                  <a:gd name="T4" fmla="*/ 16 w 52"/>
                  <a:gd name="T5" fmla="*/ 15 h 15"/>
                  <a:gd name="T6" fmla="*/ 0 w 52"/>
                  <a:gd name="T7" fmla="*/ 3 h 15"/>
                  <a:gd name="T8" fmla="*/ 23 w 52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15">
                    <a:moveTo>
                      <a:pt x="23" y="0"/>
                    </a:moveTo>
                    <a:lnTo>
                      <a:pt x="52" y="10"/>
                    </a:lnTo>
                    <a:lnTo>
                      <a:pt x="16" y="15"/>
                    </a:lnTo>
                    <a:lnTo>
                      <a:pt x="0" y="3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1" name="Freeform 305"/>
              <p:cNvSpPr>
                <a:spLocks/>
              </p:cNvSpPr>
              <p:nvPr/>
            </p:nvSpPr>
            <p:spPr bwMode="auto">
              <a:xfrm>
                <a:off x="3980" y="1843"/>
                <a:ext cx="41" cy="11"/>
              </a:xfrm>
              <a:custGeom>
                <a:avLst/>
                <a:gdLst>
                  <a:gd name="T0" fmla="*/ 19 w 41"/>
                  <a:gd name="T1" fmla="*/ 0 h 11"/>
                  <a:gd name="T2" fmla="*/ 41 w 41"/>
                  <a:gd name="T3" fmla="*/ 7 h 11"/>
                  <a:gd name="T4" fmla="*/ 13 w 41"/>
                  <a:gd name="T5" fmla="*/ 11 h 11"/>
                  <a:gd name="T6" fmla="*/ 0 w 41"/>
                  <a:gd name="T7" fmla="*/ 2 h 11"/>
                  <a:gd name="T8" fmla="*/ 19 w 41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1">
                    <a:moveTo>
                      <a:pt x="19" y="0"/>
                    </a:moveTo>
                    <a:lnTo>
                      <a:pt x="41" y="7"/>
                    </a:lnTo>
                    <a:lnTo>
                      <a:pt x="13" y="11"/>
                    </a:lnTo>
                    <a:lnTo>
                      <a:pt x="0" y="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2" name="Freeform 306"/>
              <p:cNvSpPr>
                <a:spLocks/>
              </p:cNvSpPr>
              <p:nvPr/>
            </p:nvSpPr>
            <p:spPr bwMode="auto">
              <a:xfrm>
                <a:off x="3918" y="1798"/>
                <a:ext cx="85" cy="51"/>
              </a:xfrm>
              <a:custGeom>
                <a:avLst/>
                <a:gdLst>
                  <a:gd name="T0" fmla="*/ 6 w 85"/>
                  <a:gd name="T1" fmla="*/ 8 h 51"/>
                  <a:gd name="T2" fmla="*/ 8 w 85"/>
                  <a:gd name="T3" fmla="*/ 5 h 51"/>
                  <a:gd name="T4" fmla="*/ 11 w 85"/>
                  <a:gd name="T5" fmla="*/ 3 h 51"/>
                  <a:gd name="T6" fmla="*/ 14 w 85"/>
                  <a:gd name="T7" fmla="*/ 2 h 51"/>
                  <a:gd name="T8" fmla="*/ 15 w 85"/>
                  <a:gd name="T9" fmla="*/ 1 h 51"/>
                  <a:gd name="T10" fmla="*/ 17 w 85"/>
                  <a:gd name="T11" fmla="*/ 1 h 51"/>
                  <a:gd name="T12" fmla="*/ 20 w 85"/>
                  <a:gd name="T13" fmla="*/ 1 h 51"/>
                  <a:gd name="T14" fmla="*/ 22 w 85"/>
                  <a:gd name="T15" fmla="*/ 0 h 51"/>
                  <a:gd name="T16" fmla="*/ 23 w 85"/>
                  <a:gd name="T17" fmla="*/ 0 h 51"/>
                  <a:gd name="T18" fmla="*/ 25 w 85"/>
                  <a:gd name="T19" fmla="*/ 0 h 51"/>
                  <a:gd name="T20" fmla="*/ 28 w 85"/>
                  <a:gd name="T21" fmla="*/ 0 h 51"/>
                  <a:gd name="T22" fmla="*/ 32 w 85"/>
                  <a:gd name="T23" fmla="*/ 0 h 51"/>
                  <a:gd name="T24" fmla="*/ 37 w 85"/>
                  <a:gd name="T25" fmla="*/ 0 h 51"/>
                  <a:gd name="T26" fmla="*/ 41 w 85"/>
                  <a:gd name="T27" fmla="*/ 0 h 51"/>
                  <a:gd name="T28" fmla="*/ 44 w 85"/>
                  <a:gd name="T29" fmla="*/ 0 h 51"/>
                  <a:gd name="T30" fmla="*/ 46 w 85"/>
                  <a:gd name="T31" fmla="*/ 0 h 51"/>
                  <a:gd name="T32" fmla="*/ 47 w 85"/>
                  <a:gd name="T33" fmla="*/ 0 h 51"/>
                  <a:gd name="T34" fmla="*/ 49 w 85"/>
                  <a:gd name="T35" fmla="*/ 0 h 51"/>
                  <a:gd name="T36" fmla="*/ 52 w 85"/>
                  <a:gd name="T37" fmla="*/ 1 h 51"/>
                  <a:gd name="T38" fmla="*/ 55 w 85"/>
                  <a:gd name="T39" fmla="*/ 2 h 51"/>
                  <a:gd name="T40" fmla="*/ 57 w 85"/>
                  <a:gd name="T41" fmla="*/ 3 h 51"/>
                  <a:gd name="T42" fmla="*/ 59 w 85"/>
                  <a:gd name="T43" fmla="*/ 4 h 51"/>
                  <a:gd name="T44" fmla="*/ 61 w 85"/>
                  <a:gd name="T45" fmla="*/ 6 h 51"/>
                  <a:gd name="T46" fmla="*/ 62 w 85"/>
                  <a:gd name="T47" fmla="*/ 7 h 51"/>
                  <a:gd name="T48" fmla="*/ 63 w 85"/>
                  <a:gd name="T49" fmla="*/ 9 h 51"/>
                  <a:gd name="T50" fmla="*/ 68 w 85"/>
                  <a:gd name="T51" fmla="*/ 16 h 51"/>
                  <a:gd name="T52" fmla="*/ 72 w 85"/>
                  <a:gd name="T53" fmla="*/ 24 h 51"/>
                  <a:gd name="T54" fmla="*/ 76 w 85"/>
                  <a:gd name="T55" fmla="*/ 32 h 51"/>
                  <a:gd name="T56" fmla="*/ 85 w 85"/>
                  <a:gd name="T57" fmla="*/ 46 h 51"/>
                  <a:gd name="T58" fmla="*/ 74 w 85"/>
                  <a:gd name="T59" fmla="*/ 47 h 51"/>
                  <a:gd name="T60" fmla="*/ 74 w 85"/>
                  <a:gd name="T61" fmla="*/ 49 h 51"/>
                  <a:gd name="T62" fmla="*/ 72 w 85"/>
                  <a:gd name="T63" fmla="*/ 51 h 51"/>
                  <a:gd name="T64" fmla="*/ 71 w 85"/>
                  <a:gd name="T65" fmla="*/ 51 h 51"/>
                  <a:gd name="T66" fmla="*/ 70 w 85"/>
                  <a:gd name="T67" fmla="*/ 50 h 51"/>
                  <a:gd name="T68" fmla="*/ 69 w 85"/>
                  <a:gd name="T69" fmla="*/ 47 h 51"/>
                  <a:gd name="T70" fmla="*/ 68 w 85"/>
                  <a:gd name="T71" fmla="*/ 39 h 51"/>
                  <a:gd name="T72" fmla="*/ 66 w 85"/>
                  <a:gd name="T73" fmla="*/ 39 h 51"/>
                  <a:gd name="T74" fmla="*/ 65 w 85"/>
                  <a:gd name="T75" fmla="*/ 35 h 51"/>
                  <a:gd name="T76" fmla="*/ 62 w 85"/>
                  <a:gd name="T77" fmla="*/ 30 h 51"/>
                  <a:gd name="T78" fmla="*/ 56 w 85"/>
                  <a:gd name="T79" fmla="*/ 24 h 51"/>
                  <a:gd name="T80" fmla="*/ 55 w 85"/>
                  <a:gd name="T81" fmla="*/ 39 h 51"/>
                  <a:gd name="T82" fmla="*/ 14 w 85"/>
                  <a:gd name="T83" fmla="*/ 23 h 51"/>
                  <a:gd name="T84" fmla="*/ 12 w 85"/>
                  <a:gd name="T85" fmla="*/ 28 h 51"/>
                  <a:gd name="T86" fmla="*/ 12 w 85"/>
                  <a:gd name="T87" fmla="*/ 42 h 51"/>
                  <a:gd name="T88" fmla="*/ 0 w 85"/>
                  <a:gd name="T89" fmla="*/ 43 h 51"/>
                  <a:gd name="T90" fmla="*/ 0 w 85"/>
                  <a:gd name="T91" fmla="*/ 37 h 51"/>
                  <a:gd name="T92" fmla="*/ 0 w 85"/>
                  <a:gd name="T93" fmla="*/ 27 h 51"/>
                  <a:gd name="T94" fmla="*/ 3 w 85"/>
                  <a:gd name="T95" fmla="*/ 1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5" h="51">
                    <a:moveTo>
                      <a:pt x="5" y="9"/>
                    </a:moveTo>
                    <a:lnTo>
                      <a:pt x="6" y="8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10" y="4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4" y="2"/>
                    </a:lnTo>
                    <a:lnTo>
                      <a:pt x="15" y="2"/>
                    </a:lnTo>
                    <a:lnTo>
                      <a:pt x="15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2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4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3"/>
                    </a:lnTo>
                    <a:lnTo>
                      <a:pt x="58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6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3" y="9"/>
                    </a:lnTo>
                    <a:lnTo>
                      <a:pt x="65" y="12"/>
                    </a:lnTo>
                    <a:lnTo>
                      <a:pt x="68" y="16"/>
                    </a:lnTo>
                    <a:lnTo>
                      <a:pt x="70" y="20"/>
                    </a:lnTo>
                    <a:lnTo>
                      <a:pt x="72" y="24"/>
                    </a:lnTo>
                    <a:lnTo>
                      <a:pt x="74" y="28"/>
                    </a:lnTo>
                    <a:lnTo>
                      <a:pt x="76" y="32"/>
                    </a:lnTo>
                    <a:lnTo>
                      <a:pt x="77" y="36"/>
                    </a:lnTo>
                    <a:lnTo>
                      <a:pt x="85" y="46"/>
                    </a:lnTo>
                    <a:lnTo>
                      <a:pt x="78" y="51"/>
                    </a:lnTo>
                    <a:lnTo>
                      <a:pt x="74" y="47"/>
                    </a:lnTo>
                    <a:lnTo>
                      <a:pt x="74" y="48"/>
                    </a:lnTo>
                    <a:lnTo>
                      <a:pt x="74" y="49"/>
                    </a:lnTo>
                    <a:lnTo>
                      <a:pt x="73" y="50"/>
                    </a:lnTo>
                    <a:lnTo>
                      <a:pt x="72" y="51"/>
                    </a:lnTo>
                    <a:lnTo>
                      <a:pt x="72" y="51"/>
                    </a:lnTo>
                    <a:lnTo>
                      <a:pt x="71" y="51"/>
                    </a:lnTo>
                    <a:lnTo>
                      <a:pt x="70" y="51"/>
                    </a:lnTo>
                    <a:lnTo>
                      <a:pt x="70" y="50"/>
                    </a:lnTo>
                    <a:lnTo>
                      <a:pt x="70" y="50"/>
                    </a:lnTo>
                    <a:lnTo>
                      <a:pt x="69" y="47"/>
                    </a:lnTo>
                    <a:lnTo>
                      <a:pt x="69" y="43"/>
                    </a:lnTo>
                    <a:lnTo>
                      <a:pt x="68" y="39"/>
                    </a:lnTo>
                    <a:lnTo>
                      <a:pt x="67" y="40"/>
                    </a:lnTo>
                    <a:lnTo>
                      <a:pt x="66" y="39"/>
                    </a:lnTo>
                    <a:lnTo>
                      <a:pt x="66" y="38"/>
                    </a:lnTo>
                    <a:lnTo>
                      <a:pt x="65" y="35"/>
                    </a:lnTo>
                    <a:lnTo>
                      <a:pt x="63" y="33"/>
                    </a:lnTo>
                    <a:lnTo>
                      <a:pt x="62" y="30"/>
                    </a:lnTo>
                    <a:lnTo>
                      <a:pt x="59" y="27"/>
                    </a:lnTo>
                    <a:lnTo>
                      <a:pt x="56" y="24"/>
                    </a:lnTo>
                    <a:lnTo>
                      <a:pt x="53" y="21"/>
                    </a:lnTo>
                    <a:lnTo>
                      <a:pt x="55" y="39"/>
                    </a:lnTo>
                    <a:lnTo>
                      <a:pt x="14" y="42"/>
                    </a:lnTo>
                    <a:lnTo>
                      <a:pt x="14" y="23"/>
                    </a:lnTo>
                    <a:lnTo>
                      <a:pt x="13" y="24"/>
                    </a:lnTo>
                    <a:lnTo>
                      <a:pt x="12" y="28"/>
                    </a:lnTo>
                    <a:lnTo>
                      <a:pt x="12" y="34"/>
                    </a:lnTo>
                    <a:lnTo>
                      <a:pt x="12" y="42"/>
                    </a:lnTo>
                    <a:lnTo>
                      <a:pt x="1" y="44"/>
                    </a:lnTo>
                    <a:lnTo>
                      <a:pt x="0" y="43"/>
                    </a:lnTo>
                    <a:lnTo>
                      <a:pt x="0" y="41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0" y="27"/>
                    </a:lnTo>
                    <a:lnTo>
                      <a:pt x="1" y="21"/>
                    </a:lnTo>
                    <a:lnTo>
                      <a:pt x="3" y="15"/>
                    </a:lnTo>
                    <a:lnTo>
                      <a:pt x="5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3" name="Freeform 307"/>
              <p:cNvSpPr>
                <a:spLocks/>
              </p:cNvSpPr>
              <p:nvPr/>
            </p:nvSpPr>
            <p:spPr bwMode="auto">
              <a:xfrm>
                <a:off x="3988" y="1835"/>
                <a:ext cx="12" cy="12"/>
              </a:xfrm>
              <a:custGeom>
                <a:avLst/>
                <a:gdLst>
                  <a:gd name="T0" fmla="*/ 0 w 12"/>
                  <a:gd name="T1" fmla="*/ 2 h 12"/>
                  <a:gd name="T2" fmla="*/ 0 w 12"/>
                  <a:gd name="T3" fmla="*/ 4 h 12"/>
                  <a:gd name="T4" fmla="*/ 1 w 12"/>
                  <a:gd name="T5" fmla="*/ 8 h 12"/>
                  <a:gd name="T6" fmla="*/ 1 w 12"/>
                  <a:gd name="T7" fmla="*/ 11 h 12"/>
                  <a:gd name="T8" fmla="*/ 2 w 12"/>
                  <a:gd name="T9" fmla="*/ 12 h 12"/>
                  <a:gd name="T10" fmla="*/ 2 w 12"/>
                  <a:gd name="T11" fmla="*/ 11 h 12"/>
                  <a:gd name="T12" fmla="*/ 3 w 12"/>
                  <a:gd name="T13" fmla="*/ 9 h 12"/>
                  <a:gd name="T14" fmla="*/ 3 w 12"/>
                  <a:gd name="T15" fmla="*/ 8 h 12"/>
                  <a:gd name="T16" fmla="*/ 3 w 12"/>
                  <a:gd name="T17" fmla="*/ 7 h 12"/>
                  <a:gd name="T18" fmla="*/ 9 w 12"/>
                  <a:gd name="T19" fmla="*/ 11 h 12"/>
                  <a:gd name="T20" fmla="*/ 12 w 12"/>
                  <a:gd name="T21" fmla="*/ 8 h 12"/>
                  <a:gd name="T22" fmla="*/ 6 w 12"/>
                  <a:gd name="T23" fmla="*/ 0 h 12"/>
                  <a:gd name="T24" fmla="*/ 0 w 12"/>
                  <a:gd name="T25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2">
                    <a:moveTo>
                      <a:pt x="0" y="2"/>
                    </a:moveTo>
                    <a:lnTo>
                      <a:pt x="0" y="4"/>
                    </a:lnTo>
                    <a:lnTo>
                      <a:pt x="1" y="8"/>
                    </a:lnTo>
                    <a:lnTo>
                      <a:pt x="1" y="11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9" y="11"/>
                    </a:lnTo>
                    <a:lnTo>
                      <a:pt x="12" y="8"/>
                    </a:lnTo>
                    <a:lnTo>
                      <a:pt x="6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4" name="Freeform 308"/>
              <p:cNvSpPr>
                <a:spLocks/>
              </p:cNvSpPr>
              <p:nvPr/>
            </p:nvSpPr>
            <p:spPr bwMode="auto">
              <a:xfrm>
                <a:off x="3920" y="1801"/>
                <a:ext cx="73" cy="40"/>
              </a:xfrm>
              <a:custGeom>
                <a:avLst/>
                <a:gdLst>
                  <a:gd name="T0" fmla="*/ 54 w 73"/>
                  <a:gd name="T1" fmla="*/ 2 h 40"/>
                  <a:gd name="T2" fmla="*/ 52 w 73"/>
                  <a:gd name="T3" fmla="*/ 1 h 40"/>
                  <a:gd name="T4" fmla="*/ 50 w 73"/>
                  <a:gd name="T5" fmla="*/ 0 h 40"/>
                  <a:gd name="T6" fmla="*/ 48 w 73"/>
                  <a:gd name="T7" fmla="*/ 0 h 40"/>
                  <a:gd name="T8" fmla="*/ 41 w 73"/>
                  <a:gd name="T9" fmla="*/ 0 h 40"/>
                  <a:gd name="T10" fmla="*/ 23 w 73"/>
                  <a:gd name="T11" fmla="*/ 0 h 40"/>
                  <a:gd name="T12" fmla="*/ 17 w 73"/>
                  <a:gd name="T13" fmla="*/ 0 h 40"/>
                  <a:gd name="T14" fmla="*/ 13 w 73"/>
                  <a:gd name="T15" fmla="*/ 1 h 40"/>
                  <a:gd name="T16" fmla="*/ 10 w 73"/>
                  <a:gd name="T17" fmla="*/ 2 h 40"/>
                  <a:gd name="T18" fmla="*/ 7 w 73"/>
                  <a:gd name="T19" fmla="*/ 5 h 40"/>
                  <a:gd name="T20" fmla="*/ 3 w 73"/>
                  <a:gd name="T21" fmla="*/ 11 h 40"/>
                  <a:gd name="T22" fmla="*/ 0 w 73"/>
                  <a:gd name="T23" fmla="*/ 23 h 40"/>
                  <a:gd name="T24" fmla="*/ 0 w 73"/>
                  <a:gd name="T25" fmla="*/ 33 h 40"/>
                  <a:gd name="T26" fmla="*/ 1 w 73"/>
                  <a:gd name="T27" fmla="*/ 39 h 40"/>
                  <a:gd name="T28" fmla="*/ 8 w 73"/>
                  <a:gd name="T29" fmla="*/ 39 h 40"/>
                  <a:gd name="T30" fmla="*/ 8 w 73"/>
                  <a:gd name="T31" fmla="*/ 26 h 40"/>
                  <a:gd name="T32" fmla="*/ 10 w 73"/>
                  <a:gd name="T33" fmla="*/ 19 h 40"/>
                  <a:gd name="T34" fmla="*/ 12 w 73"/>
                  <a:gd name="T35" fmla="*/ 16 h 40"/>
                  <a:gd name="T36" fmla="*/ 14 w 73"/>
                  <a:gd name="T37" fmla="*/ 16 h 40"/>
                  <a:gd name="T38" fmla="*/ 15 w 73"/>
                  <a:gd name="T39" fmla="*/ 38 h 40"/>
                  <a:gd name="T40" fmla="*/ 18 w 73"/>
                  <a:gd name="T41" fmla="*/ 38 h 40"/>
                  <a:gd name="T42" fmla="*/ 24 w 73"/>
                  <a:gd name="T43" fmla="*/ 37 h 40"/>
                  <a:gd name="T44" fmla="*/ 30 w 73"/>
                  <a:gd name="T45" fmla="*/ 36 h 40"/>
                  <a:gd name="T46" fmla="*/ 36 w 73"/>
                  <a:gd name="T47" fmla="*/ 36 h 40"/>
                  <a:gd name="T48" fmla="*/ 42 w 73"/>
                  <a:gd name="T49" fmla="*/ 35 h 40"/>
                  <a:gd name="T50" fmla="*/ 47 w 73"/>
                  <a:gd name="T51" fmla="*/ 35 h 40"/>
                  <a:gd name="T52" fmla="*/ 50 w 73"/>
                  <a:gd name="T53" fmla="*/ 35 h 40"/>
                  <a:gd name="T54" fmla="*/ 49 w 73"/>
                  <a:gd name="T55" fmla="*/ 15 h 40"/>
                  <a:gd name="T56" fmla="*/ 51 w 73"/>
                  <a:gd name="T57" fmla="*/ 16 h 40"/>
                  <a:gd name="T58" fmla="*/ 55 w 73"/>
                  <a:gd name="T59" fmla="*/ 19 h 40"/>
                  <a:gd name="T60" fmla="*/ 61 w 73"/>
                  <a:gd name="T61" fmla="*/ 24 h 40"/>
                  <a:gd name="T62" fmla="*/ 65 w 73"/>
                  <a:gd name="T63" fmla="*/ 34 h 40"/>
                  <a:gd name="T64" fmla="*/ 70 w 73"/>
                  <a:gd name="T65" fmla="*/ 24 h 40"/>
                  <a:gd name="T66" fmla="*/ 63 w 73"/>
                  <a:gd name="T67" fmla="*/ 13 h 40"/>
                  <a:gd name="T68" fmla="*/ 58 w 73"/>
                  <a:gd name="T69" fmla="*/ 6 h 40"/>
                  <a:gd name="T70" fmla="*/ 55 w 73"/>
                  <a:gd name="T71" fmla="*/ 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3" h="40">
                    <a:moveTo>
                      <a:pt x="55" y="2"/>
                    </a:moveTo>
                    <a:lnTo>
                      <a:pt x="54" y="2"/>
                    </a:lnTo>
                    <a:lnTo>
                      <a:pt x="53" y="1"/>
                    </a:lnTo>
                    <a:lnTo>
                      <a:pt x="52" y="1"/>
                    </a:lnTo>
                    <a:lnTo>
                      <a:pt x="51" y="1"/>
                    </a:lnTo>
                    <a:lnTo>
                      <a:pt x="50" y="0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1" y="0"/>
                    </a:lnTo>
                    <a:lnTo>
                      <a:pt x="34" y="18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3" y="1"/>
                    </a:lnTo>
                    <a:lnTo>
                      <a:pt x="12" y="1"/>
                    </a:lnTo>
                    <a:lnTo>
                      <a:pt x="10" y="2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3" y="11"/>
                    </a:lnTo>
                    <a:lnTo>
                      <a:pt x="1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1" y="36"/>
                    </a:lnTo>
                    <a:lnTo>
                      <a:pt x="1" y="39"/>
                    </a:lnTo>
                    <a:lnTo>
                      <a:pt x="1" y="40"/>
                    </a:lnTo>
                    <a:lnTo>
                      <a:pt x="8" y="39"/>
                    </a:lnTo>
                    <a:lnTo>
                      <a:pt x="8" y="31"/>
                    </a:lnTo>
                    <a:lnTo>
                      <a:pt x="8" y="26"/>
                    </a:lnTo>
                    <a:lnTo>
                      <a:pt x="9" y="22"/>
                    </a:lnTo>
                    <a:lnTo>
                      <a:pt x="10" y="19"/>
                    </a:lnTo>
                    <a:lnTo>
                      <a:pt x="12" y="17"/>
                    </a:lnTo>
                    <a:lnTo>
                      <a:pt x="12" y="16"/>
                    </a:lnTo>
                    <a:lnTo>
                      <a:pt x="13" y="16"/>
                    </a:lnTo>
                    <a:lnTo>
                      <a:pt x="14" y="16"/>
                    </a:lnTo>
                    <a:lnTo>
                      <a:pt x="14" y="38"/>
                    </a:lnTo>
                    <a:lnTo>
                      <a:pt x="15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1" y="37"/>
                    </a:lnTo>
                    <a:lnTo>
                      <a:pt x="24" y="37"/>
                    </a:lnTo>
                    <a:lnTo>
                      <a:pt x="27" y="37"/>
                    </a:lnTo>
                    <a:lnTo>
                      <a:pt x="30" y="36"/>
                    </a:lnTo>
                    <a:lnTo>
                      <a:pt x="33" y="36"/>
                    </a:lnTo>
                    <a:lnTo>
                      <a:pt x="36" y="36"/>
                    </a:lnTo>
                    <a:lnTo>
                      <a:pt x="39" y="36"/>
                    </a:lnTo>
                    <a:lnTo>
                      <a:pt x="42" y="35"/>
                    </a:lnTo>
                    <a:lnTo>
                      <a:pt x="45" y="35"/>
                    </a:lnTo>
                    <a:lnTo>
                      <a:pt x="47" y="35"/>
                    </a:lnTo>
                    <a:lnTo>
                      <a:pt x="49" y="35"/>
                    </a:lnTo>
                    <a:lnTo>
                      <a:pt x="50" y="35"/>
                    </a:lnTo>
                    <a:lnTo>
                      <a:pt x="51" y="35"/>
                    </a:lnTo>
                    <a:lnTo>
                      <a:pt x="49" y="15"/>
                    </a:lnTo>
                    <a:lnTo>
                      <a:pt x="49" y="15"/>
                    </a:lnTo>
                    <a:lnTo>
                      <a:pt x="51" y="16"/>
                    </a:lnTo>
                    <a:lnTo>
                      <a:pt x="53" y="17"/>
                    </a:lnTo>
                    <a:lnTo>
                      <a:pt x="55" y="19"/>
                    </a:lnTo>
                    <a:lnTo>
                      <a:pt x="58" y="21"/>
                    </a:lnTo>
                    <a:lnTo>
                      <a:pt x="61" y="24"/>
                    </a:lnTo>
                    <a:lnTo>
                      <a:pt x="63" y="28"/>
                    </a:lnTo>
                    <a:lnTo>
                      <a:pt x="65" y="34"/>
                    </a:lnTo>
                    <a:lnTo>
                      <a:pt x="73" y="32"/>
                    </a:lnTo>
                    <a:lnTo>
                      <a:pt x="70" y="24"/>
                    </a:lnTo>
                    <a:lnTo>
                      <a:pt x="66" y="18"/>
                    </a:lnTo>
                    <a:lnTo>
                      <a:pt x="63" y="13"/>
                    </a:lnTo>
                    <a:lnTo>
                      <a:pt x="61" y="9"/>
                    </a:lnTo>
                    <a:lnTo>
                      <a:pt x="58" y="6"/>
                    </a:lnTo>
                    <a:lnTo>
                      <a:pt x="56" y="4"/>
                    </a:lnTo>
                    <a:lnTo>
                      <a:pt x="55" y="2"/>
                    </a:lnTo>
                    <a:lnTo>
                      <a:pt x="55" y="2"/>
                    </a:lnTo>
                    <a:close/>
                  </a:path>
                </a:pathLst>
              </a:custGeom>
              <a:solidFill>
                <a:srgbClr val="59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5" name="Freeform 309"/>
              <p:cNvSpPr>
                <a:spLocks/>
              </p:cNvSpPr>
              <p:nvPr/>
            </p:nvSpPr>
            <p:spPr bwMode="auto">
              <a:xfrm>
                <a:off x="3938" y="1799"/>
                <a:ext cx="28" cy="20"/>
              </a:xfrm>
              <a:custGeom>
                <a:avLst/>
                <a:gdLst>
                  <a:gd name="T0" fmla="*/ 3 w 28"/>
                  <a:gd name="T1" fmla="*/ 7 h 20"/>
                  <a:gd name="T2" fmla="*/ 0 w 28"/>
                  <a:gd name="T3" fmla="*/ 4 h 20"/>
                  <a:gd name="T4" fmla="*/ 3 w 28"/>
                  <a:gd name="T5" fmla="*/ 1 h 20"/>
                  <a:gd name="T6" fmla="*/ 5 w 28"/>
                  <a:gd name="T7" fmla="*/ 1 h 20"/>
                  <a:gd name="T8" fmla="*/ 2 w 28"/>
                  <a:gd name="T9" fmla="*/ 4 h 20"/>
                  <a:gd name="T10" fmla="*/ 6 w 28"/>
                  <a:gd name="T11" fmla="*/ 7 h 20"/>
                  <a:gd name="T12" fmla="*/ 5 w 28"/>
                  <a:gd name="T13" fmla="*/ 7 h 20"/>
                  <a:gd name="T14" fmla="*/ 5 w 28"/>
                  <a:gd name="T15" fmla="*/ 8 h 20"/>
                  <a:gd name="T16" fmla="*/ 4 w 28"/>
                  <a:gd name="T17" fmla="*/ 9 h 20"/>
                  <a:gd name="T18" fmla="*/ 3 w 28"/>
                  <a:gd name="T19" fmla="*/ 9 h 20"/>
                  <a:gd name="T20" fmla="*/ 16 w 28"/>
                  <a:gd name="T21" fmla="*/ 18 h 20"/>
                  <a:gd name="T22" fmla="*/ 25 w 28"/>
                  <a:gd name="T23" fmla="*/ 9 h 20"/>
                  <a:gd name="T24" fmla="*/ 23 w 28"/>
                  <a:gd name="T25" fmla="*/ 6 h 20"/>
                  <a:gd name="T26" fmla="*/ 26 w 28"/>
                  <a:gd name="T27" fmla="*/ 4 h 20"/>
                  <a:gd name="T28" fmla="*/ 24 w 28"/>
                  <a:gd name="T29" fmla="*/ 0 h 20"/>
                  <a:gd name="T30" fmla="*/ 26 w 28"/>
                  <a:gd name="T31" fmla="*/ 0 h 20"/>
                  <a:gd name="T32" fmla="*/ 28 w 28"/>
                  <a:gd name="T33" fmla="*/ 4 h 20"/>
                  <a:gd name="T34" fmla="*/ 25 w 28"/>
                  <a:gd name="T35" fmla="*/ 7 h 20"/>
                  <a:gd name="T36" fmla="*/ 28 w 28"/>
                  <a:gd name="T37" fmla="*/ 9 h 20"/>
                  <a:gd name="T38" fmla="*/ 16 w 28"/>
                  <a:gd name="T39" fmla="*/ 20 h 20"/>
                  <a:gd name="T40" fmla="*/ 1 w 28"/>
                  <a:gd name="T41" fmla="*/ 10 h 20"/>
                  <a:gd name="T42" fmla="*/ 3 w 28"/>
                  <a:gd name="T4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8" h="20">
                    <a:moveTo>
                      <a:pt x="3" y="7"/>
                    </a:moveTo>
                    <a:lnTo>
                      <a:pt x="0" y="4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2" y="4"/>
                    </a:lnTo>
                    <a:lnTo>
                      <a:pt x="6" y="7"/>
                    </a:lnTo>
                    <a:lnTo>
                      <a:pt x="5" y="7"/>
                    </a:lnTo>
                    <a:lnTo>
                      <a:pt x="5" y="8"/>
                    </a:lnTo>
                    <a:lnTo>
                      <a:pt x="4" y="9"/>
                    </a:lnTo>
                    <a:lnTo>
                      <a:pt x="3" y="9"/>
                    </a:lnTo>
                    <a:lnTo>
                      <a:pt x="16" y="18"/>
                    </a:lnTo>
                    <a:lnTo>
                      <a:pt x="25" y="9"/>
                    </a:lnTo>
                    <a:lnTo>
                      <a:pt x="23" y="6"/>
                    </a:lnTo>
                    <a:lnTo>
                      <a:pt x="26" y="4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8" y="9"/>
                    </a:lnTo>
                    <a:lnTo>
                      <a:pt x="16" y="20"/>
                    </a:lnTo>
                    <a:lnTo>
                      <a:pt x="1" y="10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6" name="Freeform 310"/>
              <p:cNvSpPr>
                <a:spLocks/>
              </p:cNvSpPr>
              <p:nvPr/>
            </p:nvSpPr>
            <p:spPr bwMode="auto">
              <a:xfrm>
                <a:off x="3946" y="1800"/>
                <a:ext cx="13" cy="16"/>
              </a:xfrm>
              <a:custGeom>
                <a:avLst/>
                <a:gdLst>
                  <a:gd name="T0" fmla="*/ 13 w 13"/>
                  <a:gd name="T1" fmla="*/ 0 h 16"/>
                  <a:gd name="T2" fmla="*/ 0 w 13"/>
                  <a:gd name="T3" fmla="*/ 0 h 16"/>
                  <a:gd name="T4" fmla="*/ 7 w 13"/>
                  <a:gd name="T5" fmla="*/ 16 h 16"/>
                  <a:gd name="T6" fmla="*/ 13 w 13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6">
                    <a:moveTo>
                      <a:pt x="13" y="0"/>
                    </a:moveTo>
                    <a:lnTo>
                      <a:pt x="0" y="0"/>
                    </a:lnTo>
                    <a:lnTo>
                      <a:pt x="7" y="1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7" name="Freeform 311"/>
              <p:cNvSpPr>
                <a:spLocks/>
              </p:cNvSpPr>
              <p:nvPr/>
            </p:nvSpPr>
            <p:spPr bwMode="auto">
              <a:xfrm>
                <a:off x="3949" y="1799"/>
                <a:ext cx="7" cy="18"/>
              </a:xfrm>
              <a:custGeom>
                <a:avLst/>
                <a:gdLst>
                  <a:gd name="T0" fmla="*/ 4 w 7"/>
                  <a:gd name="T1" fmla="*/ 18 h 18"/>
                  <a:gd name="T2" fmla="*/ 0 w 7"/>
                  <a:gd name="T3" fmla="*/ 10 h 18"/>
                  <a:gd name="T4" fmla="*/ 3 w 7"/>
                  <a:gd name="T5" fmla="*/ 4 h 18"/>
                  <a:gd name="T6" fmla="*/ 2 w 7"/>
                  <a:gd name="T7" fmla="*/ 3 h 18"/>
                  <a:gd name="T8" fmla="*/ 2 w 7"/>
                  <a:gd name="T9" fmla="*/ 3 h 18"/>
                  <a:gd name="T10" fmla="*/ 2 w 7"/>
                  <a:gd name="T11" fmla="*/ 3 h 18"/>
                  <a:gd name="T12" fmla="*/ 2 w 7"/>
                  <a:gd name="T13" fmla="*/ 2 h 18"/>
                  <a:gd name="T14" fmla="*/ 2 w 7"/>
                  <a:gd name="T15" fmla="*/ 1 h 18"/>
                  <a:gd name="T16" fmla="*/ 2 w 7"/>
                  <a:gd name="T17" fmla="*/ 1 h 18"/>
                  <a:gd name="T18" fmla="*/ 3 w 7"/>
                  <a:gd name="T19" fmla="*/ 0 h 18"/>
                  <a:gd name="T20" fmla="*/ 4 w 7"/>
                  <a:gd name="T21" fmla="*/ 0 h 18"/>
                  <a:gd name="T22" fmla="*/ 5 w 7"/>
                  <a:gd name="T23" fmla="*/ 0 h 18"/>
                  <a:gd name="T24" fmla="*/ 5 w 7"/>
                  <a:gd name="T25" fmla="*/ 1 h 18"/>
                  <a:gd name="T26" fmla="*/ 6 w 7"/>
                  <a:gd name="T27" fmla="*/ 1 h 18"/>
                  <a:gd name="T28" fmla="*/ 6 w 7"/>
                  <a:gd name="T29" fmla="*/ 2 h 18"/>
                  <a:gd name="T30" fmla="*/ 6 w 7"/>
                  <a:gd name="T31" fmla="*/ 3 h 18"/>
                  <a:gd name="T32" fmla="*/ 6 w 7"/>
                  <a:gd name="T33" fmla="*/ 3 h 18"/>
                  <a:gd name="T34" fmla="*/ 5 w 7"/>
                  <a:gd name="T35" fmla="*/ 4 h 18"/>
                  <a:gd name="T36" fmla="*/ 5 w 7"/>
                  <a:gd name="T37" fmla="*/ 4 h 18"/>
                  <a:gd name="T38" fmla="*/ 7 w 7"/>
                  <a:gd name="T39" fmla="*/ 10 h 18"/>
                  <a:gd name="T40" fmla="*/ 4 w 7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8">
                    <a:moveTo>
                      <a:pt x="4" y="18"/>
                    </a:moveTo>
                    <a:lnTo>
                      <a:pt x="0" y="10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10"/>
                    </a:lnTo>
                    <a:lnTo>
                      <a:pt x="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8" name="Freeform 312"/>
              <p:cNvSpPr>
                <a:spLocks/>
              </p:cNvSpPr>
              <p:nvPr/>
            </p:nvSpPr>
            <p:spPr bwMode="auto">
              <a:xfrm>
                <a:off x="3952" y="1823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3 w 4"/>
                  <a:gd name="T3" fmla="*/ 3 h 3"/>
                  <a:gd name="T4" fmla="*/ 3 w 4"/>
                  <a:gd name="T5" fmla="*/ 3 h 3"/>
                  <a:gd name="T6" fmla="*/ 4 w 4"/>
                  <a:gd name="T7" fmla="*/ 2 h 3"/>
                  <a:gd name="T8" fmla="*/ 4 w 4"/>
                  <a:gd name="T9" fmla="*/ 1 h 3"/>
                  <a:gd name="T10" fmla="*/ 4 w 4"/>
                  <a:gd name="T11" fmla="*/ 1 h 3"/>
                  <a:gd name="T12" fmla="*/ 3 w 4"/>
                  <a:gd name="T13" fmla="*/ 0 h 3"/>
                  <a:gd name="T14" fmla="*/ 3 w 4"/>
                  <a:gd name="T15" fmla="*/ 0 h 3"/>
                  <a:gd name="T16" fmla="*/ 2 w 4"/>
                  <a:gd name="T17" fmla="*/ 0 h 3"/>
                  <a:gd name="T18" fmla="*/ 1 w 4"/>
                  <a:gd name="T19" fmla="*/ 0 h 3"/>
                  <a:gd name="T20" fmla="*/ 1 w 4"/>
                  <a:gd name="T21" fmla="*/ 0 h 3"/>
                  <a:gd name="T22" fmla="*/ 0 w 4"/>
                  <a:gd name="T23" fmla="*/ 1 h 3"/>
                  <a:gd name="T24" fmla="*/ 0 w 4"/>
                  <a:gd name="T25" fmla="*/ 1 h 3"/>
                  <a:gd name="T26" fmla="*/ 0 w 4"/>
                  <a:gd name="T27" fmla="*/ 2 h 3"/>
                  <a:gd name="T28" fmla="*/ 1 w 4"/>
                  <a:gd name="T29" fmla="*/ 3 h 3"/>
                  <a:gd name="T30" fmla="*/ 1 w 4"/>
                  <a:gd name="T31" fmla="*/ 3 h 3"/>
                  <a:gd name="T32" fmla="*/ 2 w 4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9" name="Freeform 313"/>
              <p:cNvSpPr>
                <a:spLocks/>
              </p:cNvSpPr>
              <p:nvPr/>
            </p:nvSpPr>
            <p:spPr bwMode="auto">
              <a:xfrm>
                <a:off x="3952" y="1830"/>
                <a:ext cx="4" cy="3"/>
              </a:xfrm>
              <a:custGeom>
                <a:avLst/>
                <a:gdLst>
                  <a:gd name="T0" fmla="*/ 2 w 4"/>
                  <a:gd name="T1" fmla="*/ 3 h 3"/>
                  <a:gd name="T2" fmla="*/ 3 w 4"/>
                  <a:gd name="T3" fmla="*/ 3 h 3"/>
                  <a:gd name="T4" fmla="*/ 3 w 4"/>
                  <a:gd name="T5" fmla="*/ 3 h 3"/>
                  <a:gd name="T6" fmla="*/ 4 w 4"/>
                  <a:gd name="T7" fmla="*/ 2 h 3"/>
                  <a:gd name="T8" fmla="*/ 4 w 4"/>
                  <a:gd name="T9" fmla="*/ 1 h 3"/>
                  <a:gd name="T10" fmla="*/ 4 w 4"/>
                  <a:gd name="T11" fmla="*/ 1 h 3"/>
                  <a:gd name="T12" fmla="*/ 3 w 4"/>
                  <a:gd name="T13" fmla="*/ 0 h 3"/>
                  <a:gd name="T14" fmla="*/ 3 w 4"/>
                  <a:gd name="T15" fmla="*/ 0 h 3"/>
                  <a:gd name="T16" fmla="*/ 2 w 4"/>
                  <a:gd name="T17" fmla="*/ 0 h 3"/>
                  <a:gd name="T18" fmla="*/ 1 w 4"/>
                  <a:gd name="T19" fmla="*/ 0 h 3"/>
                  <a:gd name="T20" fmla="*/ 1 w 4"/>
                  <a:gd name="T21" fmla="*/ 0 h 3"/>
                  <a:gd name="T22" fmla="*/ 0 w 4"/>
                  <a:gd name="T23" fmla="*/ 1 h 3"/>
                  <a:gd name="T24" fmla="*/ 0 w 4"/>
                  <a:gd name="T25" fmla="*/ 1 h 3"/>
                  <a:gd name="T26" fmla="*/ 0 w 4"/>
                  <a:gd name="T27" fmla="*/ 2 h 3"/>
                  <a:gd name="T28" fmla="*/ 1 w 4"/>
                  <a:gd name="T29" fmla="*/ 3 h 3"/>
                  <a:gd name="T30" fmla="*/ 1 w 4"/>
                  <a:gd name="T31" fmla="*/ 3 h 3"/>
                  <a:gd name="T32" fmla="*/ 2 w 4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0" name="Freeform 314"/>
              <p:cNvSpPr>
                <a:spLocks/>
              </p:cNvSpPr>
              <p:nvPr/>
            </p:nvSpPr>
            <p:spPr bwMode="auto">
              <a:xfrm>
                <a:off x="3956" y="1764"/>
                <a:ext cx="11" cy="14"/>
              </a:xfrm>
              <a:custGeom>
                <a:avLst/>
                <a:gdLst>
                  <a:gd name="T0" fmla="*/ 8 w 11"/>
                  <a:gd name="T1" fmla="*/ 12 h 14"/>
                  <a:gd name="T2" fmla="*/ 4 w 11"/>
                  <a:gd name="T3" fmla="*/ 3 h 14"/>
                  <a:gd name="T4" fmla="*/ 4 w 11"/>
                  <a:gd name="T5" fmla="*/ 0 h 14"/>
                  <a:gd name="T6" fmla="*/ 11 w 11"/>
                  <a:gd name="T7" fmla="*/ 14 h 14"/>
                  <a:gd name="T8" fmla="*/ 0 w 11"/>
                  <a:gd name="T9" fmla="*/ 13 h 14"/>
                  <a:gd name="T10" fmla="*/ 1 w 11"/>
                  <a:gd name="T11" fmla="*/ 11 h 14"/>
                  <a:gd name="T12" fmla="*/ 8 w 11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4">
                    <a:moveTo>
                      <a:pt x="8" y="12"/>
                    </a:moveTo>
                    <a:lnTo>
                      <a:pt x="4" y="3"/>
                    </a:lnTo>
                    <a:lnTo>
                      <a:pt x="4" y="0"/>
                    </a:lnTo>
                    <a:lnTo>
                      <a:pt x="11" y="14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1" name="Freeform 315"/>
              <p:cNvSpPr>
                <a:spLocks/>
              </p:cNvSpPr>
              <p:nvPr/>
            </p:nvSpPr>
            <p:spPr bwMode="auto">
              <a:xfrm>
                <a:off x="3965" y="1764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0 w 4"/>
                  <a:gd name="T3" fmla="*/ 6 h 6"/>
                  <a:gd name="T4" fmla="*/ 0 w 4"/>
                  <a:gd name="T5" fmla="*/ 5 h 6"/>
                  <a:gd name="T6" fmla="*/ 0 w 4"/>
                  <a:gd name="T7" fmla="*/ 4 h 6"/>
                  <a:gd name="T8" fmla="*/ 0 w 4"/>
                  <a:gd name="T9" fmla="*/ 3 h 6"/>
                  <a:gd name="T10" fmla="*/ 1 w 4"/>
                  <a:gd name="T11" fmla="*/ 2 h 6"/>
                  <a:gd name="T12" fmla="*/ 1 w 4"/>
                  <a:gd name="T13" fmla="*/ 1 h 6"/>
                  <a:gd name="T14" fmla="*/ 2 w 4"/>
                  <a:gd name="T15" fmla="*/ 0 h 6"/>
                  <a:gd name="T16" fmla="*/ 3 w 4"/>
                  <a:gd name="T17" fmla="*/ 0 h 6"/>
                  <a:gd name="T18" fmla="*/ 3 w 4"/>
                  <a:gd name="T19" fmla="*/ 1 h 6"/>
                  <a:gd name="T20" fmla="*/ 4 w 4"/>
                  <a:gd name="T21" fmla="*/ 2 h 6"/>
                  <a:gd name="T22" fmla="*/ 4 w 4"/>
                  <a:gd name="T23" fmla="*/ 3 h 6"/>
                  <a:gd name="T24" fmla="*/ 3 w 4"/>
                  <a:gd name="T25" fmla="*/ 4 h 6"/>
                  <a:gd name="T26" fmla="*/ 3 w 4"/>
                  <a:gd name="T27" fmla="*/ 5 h 6"/>
                  <a:gd name="T28" fmla="*/ 2 w 4"/>
                  <a:gd name="T29" fmla="*/ 6 h 6"/>
                  <a:gd name="T30" fmla="*/ 1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0" y="6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2" name="Freeform 316"/>
              <p:cNvSpPr>
                <a:spLocks/>
              </p:cNvSpPr>
              <p:nvPr/>
            </p:nvSpPr>
            <p:spPr bwMode="auto">
              <a:xfrm>
                <a:off x="3954" y="1762"/>
                <a:ext cx="3" cy="6"/>
              </a:xfrm>
              <a:custGeom>
                <a:avLst/>
                <a:gdLst>
                  <a:gd name="T0" fmla="*/ 0 w 3"/>
                  <a:gd name="T1" fmla="*/ 6 h 6"/>
                  <a:gd name="T2" fmla="*/ 0 w 3"/>
                  <a:gd name="T3" fmla="*/ 6 h 6"/>
                  <a:gd name="T4" fmla="*/ 0 w 3"/>
                  <a:gd name="T5" fmla="*/ 5 h 6"/>
                  <a:gd name="T6" fmla="*/ 0 w 3"/>
                  <a:gd name="T7" fmla="*/ 4 h 6"/>
                  <a:gd name="T8" fmla="*/ 0 w 3"/>
                  <a:gd name="T9" fmla="*/ 3 h 6"/>
                  <a:gd name="T10" fmla="*/ 0 w 3"/>
                  <a:gd name="T11" fmla="*/ 2 h 6"/>
                  <a:gd name="T12" fmla="*/ 1 w 3"/>
                  <a:gd name="T13" fmla="*/ 1 h 6"/>
                  <a:gd name="T14" fmla="*/ 2 w 3"/>
                  <a:gd name="T15" fmla="*/ 0 h 6"/>
                  <a:gd name="T16" fmla="*/ 3 w 3"/>
                  <a:gd name="T17" fmla="*/ 0 h 6"/>
                  <a:gd name="T18" fmla="*/ 3 w 3"/>
                  <a:gd name="T19" fmla="*/ 1 h 6"/>
                  <a:gd name="T20" fmla="*/ 3 w 3"/>
                  <a:gd name="T21" fmla="*/ 2 h 6"/>
                  <a:gd name="T22" fmla="*/ 3 w 3"/>
                  <a:gd name="T23" fmla="*/ 3 h 6"/>
                  <a:gd name="T24" fmla="*/ 3 w 3"/>
                  <a:gd name="T25" fmla="*/ 4 h 6"/>
                  <a:gd name="T26" fmla="*/ 3 w 3"/>
                  <a:gd name="T27" fmla="*/ 5 h 6"/>
                  <a:gd name="T28" fmla="*/ 2 w 3"/>
                  <a:gd name="T29" fmla="*/ 6 h 6"/>
                  <a:gd name="T30" fmla="*/ 1 w 3"/>
                  <a:gd name="T31" fmla="*/ 6 h 6"/>
                  <a:gd name="T32" fmla="*/ 0 w 3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6">
                    <a:moveTo>
                      <a:pt x="0" y="6"/>
                    </a:moveTo>
                    <a:lnTo>
                      <a:pt x="0" y="6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1" y="6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3" name="Freeform 317"/>
              <p:cNvSpPr>
                <a:spLocks/>
              </p:cNvSpPr>
              <p:nvPr/>
            </p:nvSpPr>
            <p:spPr bwMode="auto">
              <a:xfrm>
                <a:off x="4063" y="1764"/>
                <a:ext cx="10" cy="13"/>
              </a:xfrm>
              <a:custGeom>
                <a:avLst/>
                <a:gdLst>
                  <a:gd name="T0" fmla="*/ 3 w 10"/>
                  <a:gd name="T1" fmla="*/ 11 h 13"/>
                  <a:gd name="T2" fmla="*/ 7 w 10"/>
                  <a:gd name="T3" fmla="*/ 3 h 13"/>
                  <a:gd name="T4" fmla="*/ 7 w 10"/>
                  <a:gd name="T5" fmla="*/ 0 h 13"/>
                  <a:gd name="T6" fmla="*/ 0 w 10"/>
                  <a:gd name="T7" fmla="*/ 13 h 13"/>
                  <a:gd name="T8" fmla="*/ 10 w 10"/>
                  <a:gd name="T9" fmla="*/ 13 h 13"/>
                  <a:gd name="T10" fmla="*/ 10 w 10"/>
                  <a:gd name="T11" fmla="*/ 11 h 13"/>
                  <a:gd name="T12" fmla="*/ 3 w 10"/>
                  <a:gd name="T13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3">
                    <a:moveTo>
                      <a:pt x="3" y="11"/>
                    </a:moveTo>
                    <a:lnTo>
                      <a:pt x="7" y="3"/>
                    </a:lnTo>
                    <a:lnTo>
                      <a:pt x="7" y="0"/>
                    </a:lnTo>
                    <a:lnTo>
                      <a:pt x="0" y="13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3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4" name="Freeform 318"/>
              <p:cNvSpPr>
                <a:spLocks/>
              </p:cNvSpPr>
              <p:nvPr/>
            </p:nvSpPr>
            <p:spPr bwMode="auto">
              <a:xfrm>
                <a:off x="4062" y="1763"/>
                <a:ext cx="3" cy="6"/>
              </a:xfrm>
              <a:custGeom>
                <a:avLst/>
                <a:gdLst>
                  <a:gd name="T0" fmla="*/ 1 w 3"/>
                  <a:gd name="T1" fmla="*/ 6 h 6"/>
                  <a:gd name="T2" fmla="*/ 2 w 3"/>
                  <a:gd name="T3" fmla="*/ 6 h 6"/>
                  <a:gd name="T4" fmla="*/ 2 w 3"/>
                  <a:gd name="T5" fmla="*/ 5 h 6"/>
                  <a:gd name="T6" fmla="*/ 3 w 3"/>
                  <a:gd name="T7" fmla="*/ 4 h 6"/>
                  <a:gd name="T8" fmla="*/ 3 w 3"/>
                  <a:gd name="T9" fmla="*/ 3 h 6"/>
                  <a:gd name="T10" fmla="*/ 3 w 3"/>
                  <a:gd name="T11" fmla="*/ 2 h 6"/>
                  <a:gd name="T12" fmla="*/ 3 w 3"/>
                  <a:gd name="T13" fmla="*/ 1 h 6"/>
                  <a:gd name="T14" fmla="*/ 2 w 3"/>
                  <a:gd name="T15" fmla="*/ 0 h 6"/>
                  <a:gd name="T16" fmla="*/ 2 w 3"/>
                  <a:gd name="T17" fmla="*/ 0 h 6"/>
                  <a:gd name="T18" fmla="*/ 1 w 3"/>
                  <a:gd name="T19" fmla="*/ 0 h 6"/>
                  <a:gd name="T20" fmla="*/ 0 w 3"/>
                  <a:gd name="T21" fmla="*/ 1 h 6"/>
                  <a:gd name="T22" fmla="*/ 0 w 3"/>
                  <a:gd name="T23" fmla="*/ 2 h 6"/>
                  <a:gd name="T24" fmla="*/ 0 w 3"/>
                  <a:gd name="T25" fmla="*/ 3 h 6"/>
                  <a:gd name="T26" fmla="*/ 0 w 3"/>
                  <a:gd name="T27" fmla="*/ 4 h 6"/>
                  <a:gd name="T28" fmla="*/ 0 w 3"/>
                  <a:gd name="T29" fmla="*/ 5 h 6"/>
                  <a:gd name="T30" fmla="*/ 0 w 3"/>
                  <a:gd name="T31" fmla="*/ 6 h 6"/>
                  <a:gd name="T32" fmla="*/ 1 w 3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lnTo>
                      <a:pt x="2" y="6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5" name="Freeform 319"/>
              <p:cNvSpPr>
                <a:spLocks/>
              </p:cNvSpPr>
              <p:nvPr/>
            </p:nvSpPr>
            <p:spPr bwMode="auto">
              <a:xfrm>
                <a:off x="4074" y="1763"/>
                <a:ext cx="4" cy="7"/>
              </a:xfrm>
              <a:custGeom>
                <a:avLst/>
                <a:gdLst>
                  <a:gd name="T0" fmla="*/ 2 w 4"/>
                  <a:gd name="T1" fmla="*/ 7 h 7"/>
                  <a:gd name="T2" fmla="*/ 2 w 4"/>
                  <a:gd name="T3" fmla="*/ 7 h 7"/>
                  <a:gd name="T4" fmla="*/ 3 w 4"/>
                  <a:gd name="T5" fmla="*/ 6 h 7"/>
                  <a:gd name="T6" fmla="*/ 3 w 4"/>
                  <a:gd name="T7" fmla="*/ 5 h 7"/>
                  <a:gd name="T8" fmla="*/ 4 w 4"/>
                  <a:gd name="T9" fmla="*/ 4 h 7"/>
                  <a:gd name="T10" fmla="*/ 4 w 4"/>
                  <a:gd name="T11" fmla="*/ 2 h 7"/>
                  <a:gd name="T12" fmla="*/ 4 w 4"/>
                  <a:gd name="T13" fmla="*/ 1 h 7"/>
                  <a:gd name="T14" fmla="*/ 3 w 4"/>
                  <a:gd name="T15" fmla="*/ 1 h 7"/>
                  <a:gd name="T16" fmla="*/ 2 w 4"/>
                  <a:gd name="T17" fmla="*/ 0 h 7"/>
                  <a:gd name="T18" fmla="*/ 2 w 4"/>
                  <a:gd name="T19" fmla="*/ 0 h 7"/>
                  <a:gd name="T20" fmla="*/ 1 w 4"/>
                  <a:gd name="T21" fmla="*/ 1 h 7"/>
                  <a:gd name="T22" fmla="*/ 1 w 4"/>
                  <a:gd name="T23" fmla="*/ 2 h 7"/>
                  <a:gd name="T24" fmla="*/ 0 w 4"/>
                  <a:gd name="T25" fmla="*/ 3 h 7"/>
                  <a:gd name="T26" fmla="*/ 0 w 4"/>
                  <a:gd name="T27" fmla="*/ 5 h 7"/>
                  <a:gd name="T28" fmla="*/ 0 w 4"/>
                  <a:gd name="T29" fmla="*/ 6 h 7"/>
                  <a:gd name="T30" fmla="*/ 1 w 4"/>
                  <a:gd name="T31" fmla="*/ 6 h 7"/>
                  <a:gd name="T32" fmla="*/ 2 w 4"/>
                  <a:gd name="T3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7">
                    <a:moveTo>
                      <a:pt x="2" y="7"/>
                    </a:moveTo>
                    <a:lnTo>
                      <a:pt x="2" y="7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409" name="Group 374"/>
            <p:cNvGrpSpPr>
              <a:grpSpLocks/>
            </p:cNvGrpSpPr>
            <p:nvPr/>
          </p:nvGrpSpPr>
          <p:grpSpPr bwMode="auto">
            <a:xfrm>
              <a:off x="6665913" y="2746375"/>
              <a:ext cx="303213" cy="271463"/>
              <a:chOff x="4199" y="1730"/>
              <a:chExt cx="191" cy="171"/>
            </a:xfrm>
          </p:grpSpPr>
          <p:sp>
            <p:nvSpPr>
              <p:cNvPr id="416" name="Freeform 321"/>
              <p:cNvSpPr>
                <a:spLocks/>
              </p:cNvSpPr>
              <p:nvPr/>
            </p:nvSpPr>
            <p:spPr bwMode="auto">
              <a:xfrm>
                <a:off x="4362" y="1771"/>
                <a:ext cx="16" cy="17"/>
              </a:xfrm>
              <a:custGeom>
                <a:avLst/>
                <a:gdLst>
                  <a:gd name="T0" fmla="*/ 8 w 16"/>
                  <a:gd name="T1" fmla="*/ 17 h 17"/>
                  <a:gd name="T2" fmla="*/ 9 w 16"/>
                  <a:gd name="T3" fmla="*/ 16 h 17"/>
                  <a:gd name="T4" fmla="*/ 11 w 16"/>
                  <a:gd name="T5" fmla="*/ 16 h 17"/>
                  <a:gd name="T6" fmla="*/ 12 w 16"/>
                  <a:gd name="T7" fmla="*/ 15 h 17"/>
                  <a:gd name="T8" fmla="*/ 13 w 16"/>
                  <a:gd name="T9" fmla="*/ 14 h 17"/>
                  <a:gd name="T10" fmla="*/ 14 w 16"/>
                  <a:gd name="T11" fmla="*/ 13 h 17"/>
                  <a:gd name="T12" fmla="*/ 15 w 16"/>
                  <a:gd name="T13" fmla="*/ 11 h 17"/>
                  <a:gd name="T14" fmla="*/ 16 w 16"/>
                  <a:gd name="T15" fmla="*/ 10 h 17"/>
                  <a:gd name="T16" fmla="*/ 16 w 16"/>
                  <a:gd name="T17" fmla="*/ 8 h 17"/>
                  <a:gd name="T18" fmla="*/ 16 w 16"/>
                  <a:gd name="T19" fmla="*/ 6 h 17"/>
                  <a:gd name="T20" fmla="*/ 15 w 16"/>
                  <a:gd name="T21" fmla="*/ 5 h 17"/>
                  <a:gd name="T22" fmla="*/ 14 w 16"/>
                  <a:gd name="T23" fmla="*/ 3 h 17"/>
                  <a:gd name="T24" fmla="*/ 13 w 16"/>
                  <a:gd name="T25" fmla="*/ 2 h 17"/>
                  <a:gd name="T26" fmla="*/ 12 w 16"/>
                  <a:gd name="T27" fmla="*/ 1 h 17"/>
                  <a:gd name="T28" fmla="*/ 11 w 16"/>
                  <a:gd name="T29" fmla="*/ 0 h 17"/>
                  <a:gd name="T30" fmla="*/ 9 w 16"/>
                  <a:gd name="T31" fmla="*/ 0 h 17"/>
                  <a:gd name="T32" fmla="*/ 8 w 16"/>
                  <a:gd name="T33" fmla="*/ 0 h 17"/>
                  <a:gd name="T34" fmla="*/ 6 w 16"/>
                  <a:gd name="T35" fmla="*/ 0 h 17"/>
                  <a:gd name="T36" fmla="*/ 5 w 16"/>
                  <a:gd name="T37" fmla="*/ 0 h 17"/>
                  <a:gd name="T38" fmla="*/ 4 w 16"/>
                  <a:gd name="T39" fmla="*/ 1 h 17"/>
                  <a:gd name="T40" fmla="*/ 2 w 16"/>
                  <a:gd name="T41" fmla="*/ 2 h 17"/>
                  <a:gd name="T42" fmla="*/ 1 w 16"/>
                  <a:gd name="T43" fmla="*/ 3 h 17"/>
                  <a:gd name="T44" fmla="*/ 1 w 16"/>
                  <a:gd name="T45" fmla="*/ 5 h 17"/>
                  <a:gd name="T46" fmla="*/ 0 w 16"/>
                  <a:gd name="T47" fmla="*/ 6 h 17"/>
                  <a:gd name="T48" fmla="*/ 0 w 16"/>
                  <a:gd name="T49" fmla="*/ 8 h 17"/>
                  <a:gd name="T50" fmla="*/ 0 w 16"/>
                  <a:gd name="T51" fmla="*/ 10 h 17"/>
                  <a:gd name="T52" fmla="*/ 1 w 16"/>
                  <a:gd name="T53" fmla="*/ 11 h 17"/>
                  <a:gd name="T54" fmla="*/ 1 w 16"/>
                  <a:gd name="T55" fmla="*/ 13 h 17"/>
                  <a:gd name="T56" fmla="*/ 2 w 16"/>
                  <a:gd name="T57" fmla="*/ 14 h 17"/>
                  <a:gd name="T58" fmla="*/ 4 w 16"/>
                  <a:gd name="T59" fmla="*/ 15 h 17"/>
                  <a:gd name="T60" fmla="*/ 5 w 16"/>
                  <a:gd name="T61" fmla="*/ 16 h 17"/>
                  <a:gd name="T62" fmla="*/ 6 w 16"/>
                  <a:gd name="T63" fmla="*/ 16 h 17"/>
                  <a:gd name="T64" fmla="*/ 8 w 16"/>
                  <a:gd name="T6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" h="17">
                    <a:moveTo>
                      <a:pt x="8" y="17"/>
                    </a:moveTo>
                    <a:lnTo>
                      <a:pt x="9" y="16"/>
                    </a:lnTo>
                    <a:lnTo>
                      <a:pt x="11" y="16"/>
                    </a:lnTo>
                    <a:lnTo>
                      <a:pt x="12" y="15"/>
                    </a:lnTo>
                    <a:lnTo>
                      <a:pt x="13" y="14"/>
                    </a:lnTo>
                    <a:lnTo>
                      <a:pt x="14" y="13"/>
                    </a:lnTo>
                    <a:lnTo>
                      <a:pt x="15" y="11"/>
                    </a:lnTo>
                    <a:lnTo>
                      <a:pt x="16" y="10"/>
                    </a:lnTo>
                    <a:lnTo>
                      <a:pt x="16" y="8"/>
                    </a:lnTo>
                    <a:lnTo>
                      <a:pt x="16" y="6"/>
                    </a:lnTo>
                    <a:lnTo>
                      <a:pt x="15" y="5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12" y="1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5" y="0"/>
                    </a:lnTo>
                    <a:lnTo>
                      <a:pt x="4" y="1"/>
                    </a:lnTo>
                    <a:lnTo>
                      <a:pt x="2" y="2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4" y="15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322"/>
              <p:cNvSpPr>
                <a:spLocks/>
              </p:cNvSpPr>
              <p:nvPr/>
            </p:nvSpPr>
            <p:spPr bwMode="auto">
              <a:xfrm>
                <a:off x="4209" y="1732"/>
                <a:ext cx="86" cy="11"/>
              </a:xfrm>
              <a:custGeom>
                <a:avLst/>
                <a:gdLst>
                  <a:gd name="T0" fmla="*/ 86 w 86"/>
                  <a:gd name="T1" fmla="*/ 10 h 11"/>
                  <a:gd name="T2" fmla="*/ 43 w 86"/>
                  <a:gd name="T3" fmla="*/ 0 h 11"/>
                  <a:gd name="T4" fmla="*/ 0 w 86"/>
                  <a:gd name="T5" fmla="*/ 10 h 11"/>
                  <a:gd name="T6" fmla="*/ 0 w 86"/>
                  <a:gd name="T7" fmla="*/ 11 h 11"/>
                  <a:gd name="T8" fmla="*/ 43 w 86"/>
                  <a:gd name="T9" fmla="*/ 2 h 11"/>
                  <a:gd name="T10" fmla="*/ 86 w 86"/>
                  <a:gd name="T11" fmla="*/ 11 h 11"/>
                  <a:gd name="T12" fmla="*/ 86 w 86"/>
                  <a:gd name="T1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11">
                    <a:moveTo>
                      <a:pt x="86" y="10"/>
                    </a:moveTo>
                    <a:lnTo>
                      <a:pt x="43" y="0"/>
                    </a:lnTo>
                    <a:lnTo>
                      <a:pt x="0" y="10"/>
                    </a:lnTo>
                    <a:lnTo>
                      <a:pt x="0" y="11"/>
                    </a:lnTo>
                    <a:lnTo>
                      <a:pt x="43" y="2"/>
                    </a:lnTo>
                    <a:lnTo>
                      <a:pt x="86" y="11"/>
                    </a:lnTo>
                    <a:lnTo>
                      <a:pt x="8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8" name="Rectangle 323"/>
              <p:cNvSpPr>
                <a:spLocks noChangeArrowheads="1"/>
              </p:cNvSpPr>
              <p:nvPr/>
            </p:nvSpPr>
            <p:spPr bwMode="auto">
              <a:xfrm>
                <a:off x="4203" y="1748"/>
                <a:ext cx="102" cy="10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9" name="Rectangle 324"/>
              <p:cNvSpPr>
                <a:spLocks noChangeArrowheads="1"/>
              </p:cNvSpPr>
              <p:nvPr/>
            </p:nvSpPr>
            <p:spPr bwMode="auto">
              <a:xfrm>
                <a:off x="4206" y="1750"/>
                <a:ext cx="97" cy="10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0" name="Rectangle 325"/>
              <p:cNvSpPr>
                <a:spLocks noChangeArrowheads="1"/>
              </p:cNvSpPr>
              <p:nvPr/>
            </p:nvSpPr>
            <p:spPr bwMode="auto">
              <a:xfrm>
                <a:off x="4215" y="1847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1" name="Rectangle 326"/>
              <p:cNvSpPr>
                <a:spLocks noChangeArrowheads="1"/>
              </p:cNvSpPr>
              <p:nvPr/>
            </p:nvSpPr>
            <p:spPr bwMode="auto">
              <a:xfrm>
                <a:off x="4239" y="1847"/>
                <a:ext cx="13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2" name="Rectangle 327"/>
              <p:cNvSpPr>
                <a:spLocks noChangeArrowheads="1"/>
              </p:cNvSpPr>
              <p:nvPr/>
            </p:nvSpPr>
            <p:spPr bwMode="auto">
              <a:xfrm>
                <a:off x="4262" y="1847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3" name="Rectangle 328"/>
              <p:cNvSpPr>
                <a:spLocks noChangeArrowheads="1"/>
              </p:cNvSpPr>
              <p:nvPr/>
            </p:nvSpPr>
            <p:spPr bwMode="auto">
              <a:xfrm>
                <a:off x="4286" y="1847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4" name="Rectangle 329"/>
              <p:cNvSpPr>
                <a:spLocks noChangeArrowheads="1"/>
              </p:cNvSpPr>
              <p:nvPr/>
            </p:nvSpPr>
            <p:spPr bwMode="auto">
              <a:xfrm>
                <a:off x="4215" y="1841"/>
                <a:ext cx="85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5" name="Rectangle 330"/>
              <p:cNvSpPr>
                <a:spLocks noChangeArrowheads="1"/>
              </p:cNvSpPr>
              <p:nvPr/>
            </p:nvSpPr>
            <p:spPr bwMode="auto">
              <a:xfrm>
                <a:off x="4208" y="1839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6" name="Rectangle 331"/>
              <p:cNvSpPr>
                <a:spLocks noChangeArrowheads="1"/>
              </p:cNvSpPr>
              <p:nvPr/>
            </p:nvSpPr>
            <p:spPr bwMode="auto">
              <a:xfrm>
                <a:off x="4215" y="1817"/>
                <a:ext cx="85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7" name="Rectangle 332"/>
              <p:cNvSpPr>
                <a:spLocks noChangeArrowheads="1"/>
              </p:cNvSpPr>
              <p:nvPr/>
            </p:nvSpPr>
            <p:spPr bwMode="auto">
              <a:xfrm>
                <a:off x="4208" y="1815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8" name="Rectangle 333"/>
              <p:cNvSpPr>
                <a:spLocks noChangeArrowheads="1"/>
              </p:cNvSpPr>
              <p:nvPr/>
            </p:nvSpPr>
            <p:spPr bwMode="auto">
              <a:xfrm>
                <a:off x="4215" y="1792"/>
                <a:ext cx="85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9" name="Rectangle 334"/>
              <p:cNvSpPr>
                <a:spLocks noChangeArrowheads="1"/>
              </p:cNvSpPr>
              <p:nvPr/>
            </p:nvSpPr>
            <p:spPr bwMode="auto">
              <a:xfrm>
                <a:off x="4208" y="1790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0" name="Rectangle 335"/>
              <p:cNvSpPr>
                <a:spLocks noChangeArrowheads="1"/>
              </p:cNvSpPr>
              <p:nvPr/>
            </p:nvSpPr>
            <p:spPr bwMode="auto">
              <a:xfrm>
                <a:off x="4215" y="1767"/>
                <a:ext cx="85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1" name="Rectangle 336"/>
              <p:cNvSpPr>
                <a:spLocks noChangeArrowheads="1"/>
              </p:cNvSpPr>
              <p:nvPr/>
            </p:nvSpPr>
            <p:spPr bwMode="auto">
              <a:xfrm>
                <a:off x="4208" y="1765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2" name="Rectangle 337"/>
              <p:cNvSpPr>
                <a:spLocks noChangeArrowheads="1"/>
              </p:cNvSpPr>
              <p:nvPr/>
            </p:nvSpPr>
            <p:spPr bwMode="auto">
              <a:xfrm>
                <a:off x="4218" y="1780"/>
                <a:ext cx="8" cy="6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3" name="Rectangle 338"/>
              <p:cNvSpPr>
                <a:spLocks noChangeArrowheads="1"/>
              </p:cNvSpPr>
              <p:nvPr/>
            </p:nvSpPr>
            <p:spPr bwMode="auto">
              <a:xfrm>
                <a:off x="4220" y="1782"/>
                <a:ext cx="5" cy="59"/>
              </a:xfrm>
              <a:prstGeom prst="rect">
                <a:avLst/>
              </a:prstGeom>
              <a:solidFill>
                <a:srgbClr val="FF2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4" name="Rectangle 339"/>
              <p:cNvSpPr>
                <a:spLocks noChangeArrowheads="1"/>
              </p:cNvSpPr>
              <p:nvPr/>
            </p:nvSpPr>
            <p:spPr bwMode="auto">
              <a:xfrm>
                <a:off x="4242" y="1800"/>
                <a:ext cx="8" cy="4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5" name="Rectangle 340"/>
              <p:cNvSpPr>
                <a:spLocks noChangeArrowheads="1"/>
              </p:cNvSpPr>
              <p:nvPr/>
            </p:nvSpPr>
            <p:spPr bwMode="auto">
              <a:xfrm>
                <a:off x="4243" y="1802"/>
                <a:ext cx="5" cy="39"/>
              </a:xfrm>
              <a:prstGeom prst="rect">
                <a:avLst/>
              </a:prstGeom>
              <a:solidFill>
                <a:srgbClr val="B2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6" name="Rectangle 341"/>
              <p:cNvSpPr>
                <a:spLocks noChangeArrowheads="1"/>
              </p:cNvSpPr>
              <p:nvPr/>
            </p:nvSpPr>
            <p:spPr bwMode="auto">
              <a:xfrm>
                <a:off x="4265" y="1811"/>
                <a:ext cx="8" cy="3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7" name="Rectangle 342"/>
              <p:cNvSpPr>
                <a:spLocks noChangeArrowheads="1"/>
              </p:cNvSpPr>
              <p:nvPr/>
            </p:nvSpPr>
            <p:spPr bwMode="auto">
              <a:xfrm>
                <a:off x="4266" y="1813"/>
                <a:ext cx="5" cy="28"/>
              </a:xfrm>
              <a:prstGeom prst="rect">
                <a:avLst/>
              </a:prstGeom>
              <a:solidFill>
                <a:srgbClr val="FFAF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8" name="Rectangle 343"/>
              <p:cNvSpPr>
                <a:spLocks noChangeArrowheads="1"/>
              </p:cNvSpPr>
              <p:nvPr/>
            </p:nvSpPr>
            <p:spPr bwMode="auto">
              <a:xfrm>
                <a:off x="4289" y="1772"/>
                <a:ext cx="8" cy="70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9" name="Rectangle 344"/>
              <p:cNvSpPr>
                <a:spLocks noChangeArrowheads="1"/>
              </p:cNvSpPr>
              <p:nvPr/>
            </p:nvSpPr>
            <p:spPr bwMode="auto">
              <a:xfrm>
                <a:off x="4291" y="1773"/>
                <a:ext cx="4" cy="68"/>
              </a:xfrm>
              <a:prstGeom prst="rect">
                <a:avLst/>
              </a:prstGeom>
              <a:solidFill>
                <a:srgbClr val="FF6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0" name="Rectangle 345"/>
              <p:cNvSpPr>
                <a:spLocks noChangeArrowheads="1"/>
              </p:cNvSpPr>
              <p:nvPr/>
            </p:nvSpPr>
            <p:spPr bwMode="auto">
              <a:xfrm>
                <a:off x="4200" y="1855"/>
                <a:ext cx="108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1" name="Rectangle 346"/>
              <p:cNvSpPr>
                <a:spLocks noChangeArrowheads="1"/>
              </p:cNvSpPr>
              <p:nvPr/>
            </p:nvSpPr>
            <p:spPr bwMode="auto">
              <a:xfrm>
                <a:off x="4202" y="1857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2" name="Rectangle 347"/>
              <p:cNvSpPr>
                <a:spLocks noChangeArrowheads="1"/>
              </p:cNvSpPr>
              <p:nvPr/>
            </p:nvSpPr>
            <p:spPr bwMode="auto">
              <a:xfrm>
                <a:off x="4199" y="1741"/>
                <a:ext cx="109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3" name="Rectangle 348"/>
              <p:cNvSpPr>
                <a:spLocks noChangeArrowheads="1"/>
              </p:cNvSpPr>
              <p:nvPr/>
            </p:nvSpPr>
            <p:spPr bwMode="auto">
              <a:xfrm>
                <a:off x="4202" y="1743"/>
                <a:ext cx="104" cy="5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4" name="Freeform 349"/>
              <p:cNvSpPr>
                <a:spLocks/>
              </p:cNvSpPr>
              <p:nvPr/>
            </p:nvSpPr>
            <p:spPr bwMode="auto">
              <a:xfrm>
                <a:off x="4249" y="1730"/>
                <a:ext cx="7" cy="7"/>
              </a:xfrm>
              <a:custGeom>
                <a:avLst/>
                <a:gdLst>
                  <a:gd name="T0" fmla="*/ 3 w 7"/>
                  <a:gd name="T1" fmla="*/ 7 h 7"/>
                  <a:gd name="T2" fmla="*/ 4 w 7"/>
                  <a:gd name="T3" fmla="*/ 7 h 7"/>
                  <a:gd name="T4" fmla="*/ 5 w 7"/>
                  <a:gd name="T5" fmla="*/ 7 h 7"/>
                  <a:gd name="T6" fmla="*/ 5 w 7"/>
                  <a:gd name="T7" fmla="*/ 6 h 7"/>
                  <a:gd name="T8" fmla="*/ 6 w 7"/>
                  <a:gd name="T9" fmla="*/ 6 h 7"/>
                  <a:gd name="T10" fmla="*/ 6 w 7"/>
                  <a:gd name="T11" fmla="*/ 5 h 7"/>
                  <a:gd name="T12" fmla="*/ 6 w 7"/>
                  <a:gd name="T13" fmla="*/ 5 h 7"/>
                  <a:gd name="T14" fmla="*/ 7 w 7"/>
                  <a:gd name="T15" fmla="*/ 4 h 7"/>
                  <a:gd name="T16" fmla="*/ 7 w 7"/>
                  <a:gd name="T17" fmla="*/ 3 h 7"/>
                  <a:gd name="T18" fmla="*/ 7 w 7"/>
                  <a:gd name="T19" fmla="*/ 3 h 7"/>
                  <a:gd name="T20" fmla="*/ 6 w 7"/>
                  <a:gd name="T21" fmla="*/ 2 h 7"/>
                  <a:gd name="T22" fmla="*/ 6 w 7"/>
                  <a:gd name="T23" fmla="*/ 1 h 7"/>
                  <a:gd name="T24" fmla="*/ 6 w 7"/>
                  <a:gd name="T25" fmla="*/ 1 h 7"/>
                  <a:gd name="T26" fmla="*/ 5 w 7"/>
                  <a:gd name="T27" fmla="*/ 0 h 7"/>
                  <a:gd name="T28" fmla="*/ 5 w 7"/>
                  <a:gd name="T29" fmla="*/ 0 h 7"/>
                  <a:gd name="T30" fmla="*/ 4 w 7"/>
                  <a:gd name="T31" fmla="*/ 0 h 7"/>
                  <a:gd name="T32" fmla="*/ 3 w 7"/>
                  <a:gd name="T33" fmla="*/ 0 h 7"/>
                  <a:gd name="T34" fmla="*/ 2 w 7"/>
                  <a:gd name="T35" fmla="*/ 0 h 7"/>
                  <a:gd name="T36" fmla="*/ 2 w 7"/>
                  <a:gd name="T37" fmla="*/ 0 h 7"/>
                  <a:gd name="T38" fmla="*/ 1 w 7"/>
                  <a:gd name="T39" fmla="*/ 0 h 7"/>
                  <a:gd name="T40" fmla="*/ 1 w 7"/>
                  <a:gd name="T41" fmla="*/ 1 h 7"/>
                  <a:gd name="T42" fmla="*/ 0 w 7"/>
                  <a:gd name="T43" fmla="*/ 1 h 7"/>
                  <a:gd name="T44" fmla="*/ 0 w 7"/>
                  <a:gd name="T45" fmla="*/ 2 h 7"/>
                  <a:gd name="T46" fmla="*/ 0 w 7"/>
                  <a:gd name="T47" fmla="*/ 3 h 7"/>
                  <a:gd name="T48" fmla="*/ 0 w 7"/>
                  <a:gd name="T49" fmla="*/ 3 h 7"/>
                  <a:gd name="T50" fmla="*/ 0 w 7"/>
                  <a:gd name="T51" fmla="*/ 4 h 7"/>
                  <a:gd name="T52" fmla="*/ 0 w 7"/>
                  <a:gd name="T53" fmla="*/ 5 h 7"/>
                  <a:gd name="T54" fmla="*/ 0 w 7"/>
                  <a:gd name="T55" fmla="*/ 5 h 7"/>
                  <a:gd name="T56" fmla="*/ 1 w 7"/>
                  <a:gd name="T57" fmla="*/ 6 h 7"/>
                  <a:gd name="T58" fmla="*/ 1 w 7"/>
                  <a:gd name="T59" fmla="*/ 6 h 7"/>
                  <a:gd name="T60" fmla="*/ 2 w 7"/>
                  <a:gd name="T61" fmla="*/ 7 h 7"/>
                  <a:gd name="T62" fmla="*/ 2 w 7"/>
                  <a:gd name="T63" fmla="*/ 7 h 7"/>
                  <a:gd name="T64" fmla="*/ 3 w 7"/>
                  <a:gd name="T6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" h="7">
                    <a:moveTo>
                      <a:pt x="3" y="7"/>
                    </a:moveTo>
                    <a:lnTo>
                      <a:pt x="4" y="7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6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5" name="Freeform 350"/>
              <p:cNvSpPr>
                <a:spLocks/>
              </p:cNvSpPr>
              <p:nvPr/>
            </p:nvSpPr>
            <p:spPr bwMode="auto">
              <a:xfrm>
                <a:off x="4250" y="1731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3 w 4"/>
                  <a:gd name="T3" fmla="*/ 4 h 5"/>
                  <a:gd name="T4" fmla="*/ 4 w 4"/>
                  <a:gd name="T5" fmla="*/ 4 h 5"/>
                  <a:gd name="T6" fmla="*/ 4 w 4"/>
                  <a:gd name="T7" fmla="*/ 3 h 5"/>
                  <a:gd name="T8" fmla="*/ 4 w 4"/>
                  <a:gd name="T9" fmla="*/ 2 h 5"/>
                  <a:gd name="T10" fmla="*/ 4 w 4"/>
                  <a:gd name="T11" fmla="*/ 2 h 5"/>
                  <a:gd name="T12" fmla="*/ 4 w 4"/>
                  <a:gd name="T13" fmla="*/ 1 h 5"/>
                  <a:gd name="T14" fmla="*/ 3 w 4"/>
                  <a:gd name="T15" fmla="*/ 0 h 5"/>
                  <a:gd name="T16" fmla="*/ 2 w 4"/>
                  <a:gd name="T17" fmla="*/ 0 h 5"/>
                  <a:gd name="T18" fmla="*/ 1 w 4"/>
                  <a:gd name="T19" fmla="*/ 0 h 5"/>
                  <a:gd name="T20" fmla="*/ 0 w 4"/>
                  <a:gd name="T21" fmla="*/ 1 h 5"/>
                  <a:gd name="T22" fmla="*/ 0 w 4"/>
                  <a:gd name="T23" fmla="*/ 2 h 5"/>
                  <a:gd name="T24" fmla="*/ 0 w 4"/>
                  <a:gd name="T25" fmla="*/ 2 h 5"/>
                  <a:gd name="T26" fmla="*/ 0 w 4"/>
                  <a:gd name="T27" fmla="*/ 3 h 5"/>
                  <a:gd name="T28" fmla="*/ 0 w 4"/>
                  <a:gd name="T29" fmla="*/ 4 h 5"/>
                  <a:gd name="T30" fmla="*/ 1 w 4"/>
                  <a:gd name="T31" fmla="*/ 4 h 5"/>
                  <a:gd name="T32" fmla="*/ 2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6" name="Freeform 351"/>
              <p:cNvSpPr>
                <a:spLocks/>
              </p:cNvSpPr>
              <p:nvPr/>
            </p:nvSpPr>
            <p:spPr bwMode="auto">
              <a:xfrm>
                <a:off x="4300" y="1794"/>
                <a:ext cx="90" cy="107"/>
              </a:xfrm>
              <a:custGeom>
                <a:avLst/>
                <a:gdLst>
                  <a:gd name="T0" fmla="*/ 76 w 90"/>
                  <a:gd name="T1" fmla="*/ 35 h 107"/>
                  <a:gd name="T2" fmla="*/ 78 w 90"/>
                  <a:gd name="T3" fmla="*/ 34 h 107"/>
                  <a:gd name="T4" fmla="*/ 83 w 90"/>
                  <a:gd name="T5" fmla="*/ 31 h 107"/>
                  <a:gd name="T6" fmla="*/ 85 w 90"/>
                  <a:gd name="T7" fmla="*/ 29 h 107"/>
                  <a:gd name="T8" fmla="*/ 86 w 90"/>
                  <a:gd name="T9" fmla="*/ 27 h 107"/>
                  <a:gd name="T10" fmla="*/ 87 w 90"/>
                  <a:gd name="T11" fmla="*/ 19 h 107"/>
                  <a:gd name="T12" fmla="*/ 87 w 90"/>
                  <a:gd name="T13" fmla="*/ 17 h 107"/>
                  <a:gd name="T14" fmla="*/ 84 w 90"/>
                  <a:gd name="T15" fmla="*/ 12 h 107"/>
                  <a:gd name="T16" fmla="*/ 80 w 90"/>
                  <a:gd name="T17" fmla="*/ 6 h 107"/>
                  <a:gd name="T18" fmla="*/ 74 w 90"/>
                  <a:gd name="T19" fmla="*/ 2 h 107"/>
                  <a:gd name="T20" fmla="*/ 71 w 90"/>
                  <a:gd name="T21" fmla="*/ 1 h 107"/>
                  <a:gd name="T22" fmla="*/ 69 w 90"/>
                  <a:gd name="T23" fmla="*/ 0 h 107"/>
                  <a:gd name="T24" fmla="*/ 65 w 90"/>
                  <a:gd name="T25" fmla="*/ 0 h 107"/>
                  <a:gd name="T26" fmla="*/ 56 w 90"/>
                  <a:gd name="T27" fmla="*/ 0 h 107"/>
                  <a:gd name="T28" fmla="*/ 47 w 90"/>
                  <a:gd name="T29" fmla="*/ 0 h 107"/>
                  <a:gd name="T30" fmla="*/ 43 w 90"/>
                  <a:gd name="T31" fmla="*/ 0 h 107"/>
                  <a:gd name="T32" fmla="*/ 40 w 90"/>
                  <a:gd name="T33" fmla="*/ 1 h 107"/>
                  <a:gd name="T34" fmla="*/ 37 w 90"/>
                  <a:gd name="T35" fmla="*/ 1 h 107"/>
                  <a:gd name="T36" fmla="*/ 33 w 90"/>
                  <a:gd name="T37" fmla="*/ 4 h 107"/>
                  <a:gd name="T38" fmla="*/ 30 w 90"/>
                  <a:gd name="T39" fmla="*/ 7 h 107"/>
                  <a:gd name="T40" fmla="*/ 25 w 90"/>
                  <a:gd name="T41" fmla="*/ 15 h 107"/>
                  <a:gd name="T42" fmla="*/ 23 w 90"/>
                  <a:gd name="T43" fmla="*/ 20 h 107"/>
                  <a:gd name="T44" fmla="*/ 5 w 90"/>
                  <a:gd name="T45" fmla="*/ 14 h 107"/>
                  <a:gd name="T46" fmla="*/ 4 w 90"/>
                  <a:gd name="T47" fmla="*/ 11 h 107"/>
                  <a:gd name="T48" fmla="*/ 2 w 90"/>
                  <a:gd name="T49" fmla="*/ 11 h 107"/>
                  <a:gd name="T50" fmla="*/ 0 w 90"/>
                  <a:gd name="T51" fmla="*/ 15 h 107"/>
                  <a:gd name="T52" fmla="*/ 3 w 90"/>
                  <a:gd name="T53" fmla="*/ 25 h 107"/>
                  <a:gd name="T54" fmla="*/ 7 w 90"/>
                  <a:gd name="T55" fmla="*/ 26 h 107"/>
                  <a:gd name="T56" fmla="*/ 9 w 90"/>
                  <a:gd name="T57" fmla="*/ 28 h 107"/>
                  <a:gd name="T58" fmla="*/ 14 w 90"/>
                  <a:gd name="T59" fmla="*/ 30 h 107"/>
                  <a:gd name="T60" fmla="*/ 19 w 90"/>
                  <a:gd name="T61" fmla="*/ 31 h 107"/>
                  <a:gd name="T62" fmla="*/ 23 w 90"/>
                  <a:gd name="T63" fmla="*/ 32 h 107"/>
                  <a:gd name="T64" fmla="*/ 27 w 90"/>
                  <a:gd name="T65" fmla="*/ 31 h 107"/>
                  <a:gd name="T66" fmla="*/ 32 w 90"/>
                  <a:gd name="T67" fmla="*/ 28 h 107"/>
                  <a:gd name="T68" fmla="*/ 19 w 90"/>
                  <a:gd name="T69" fmla="*/ 79 h 107"/>
                  <a:gd name="T70" fmla="*/ 34 w 90"/>
                  <a:gd name="T71" fmla="*/ 94 h 107"/>
                  <a:gd name="T72" fmla="*/ 41 w 90"/>
                  <a:gd name="T73" fmla="*/ 100 h 107"/>
                  <a:gd name="T74" fmla="*/ 36 w 90"/>
                  <a:gd name="T75" fmla="*/ 102 h 107"/>
                  <a:gd name="T76" fmla="*/ 32 w 90"/>
                  <a:gd name="T77" fmla="*/ 105 h 107"/>
                  <a:gd name="T78" fmla="*/ 50 w 90"/>
                  <a:gd name="T79" fmla="*/ 107 h 107"/>
                  <a:gd name="T80" fmla="*/ 53 w 90"/>
                  <a:gd name="T81" fmla="*/ 101 h 107"/>
                  <a:gd name="T82" fmla="*/ 51 w 90"/>
                  <a:gd name="T83" fmla="*/ 96 h 107"/>
                  <a:gd name="T84" fmla="*/ 50 w 90"/>
                  <a:gd name="T85" fmla="*/ 84 h 107"/>
                  <a:gd name="T86" fmla="*/ 60 w 90"/>
                  <a:gd name="T87" fmla="*/ 87 h 107"/>
                  <a:gd name="T88" fmla="*/ 61 w 90"/>
                  <a:gd name="T89" fmla="*/ 96 h 107"/>
                  <a:gd name="T90" fmla="*/ 59 w 90"/>
                  <a:gd name="T91" fmla="*/ 101 h 107"/>
                  <a:gd name="T92" fmla="*/ 58 w 90"/>
                  <a:gd name="T93" fmla="*/ 105 h 107"/>
                  <a:gd name="T94" fmla="*/ 62 w 90"/>
                  <a:gd name="T95" fmla="*/ 104 h 107"/>
                  <a:gd name="T96" fmla="*/ 80 w 90"/>
                  <a:gd name="T97" fmla="*/ 104 h 107"/>
                  <a:gd name="T98" fmla="*/ 75 w 90"/>
                  <a:gd name="T99" fmla="*/ 101 h 107"/>
                  <a:gd name="T100" fmla="*/ 73 w 90"/>
                  <a:gd name="T101" fmla="*/ 100 h 107"/>
                  <a:gd name="T102" fmla="*/ 80 w 90"/>
                  <a:gd name="T103" fmla="*/ 9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107">
                    <a:moveTo>
                      <a:pt x="82" y="79"/>
                    </a:moveTo>
                    <a:lnTo>
                      <a:pt x="90" y="80"/>
                    </a:lnTo>
                    <a:lnTo>
                      <a:pt x="76" y="43"/>
                    </a:lnTo>
                    <a:lnTo>
                      <a:pt x="76" y="35"/>
                    </a:lnTo>
                    <a:lnTo>
                      <a:pt x="76" y="35"/>
                    </a:lnTo>
                    <a:lnTo>
                      <a:pt x="76" y="34"/>
                    </a:lnTo>
                    <a:lnTo>
                      <a:pt x="77" y="34"/>
                    </a:lnTo>
                    <a:lnTo>
                      <a:pt x="78" y="34"/>
                    </a:lnTo>
                    <a:lnTo>
                      <a:pt x="79" y="33"/>
                    </a:lnTo>
                    <a:lnTo>
                      <a:pt x="80" y="33"/>
                    </a:lnTo>
                    <a:lnTo>
                      <a:pt x="82" y="32"/>
                    </a:lnTo>
                    <a:lnTo>
                      <a:pt x="83" y="31"/>
                    </a:lnTo>
                    <a:lnTo>
                      <a:pt x="84" y="30"/>
                    </a:lnTo>
                    <a:lnTo>
                      <a:pt x="84" y="30"/>
                    </a:lnTo>
                    <a:lnTo>
                      <a:pt x="85" y="30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6" y="28"/>
                    </a:lnTo>
                    <a:lnTo>
                      <a:pt x="86" y="28"/>
                    </a:lnTo>
                    <a:lnTo>
                      <a:pt x="86" y="27"/>
                    </a:lnTo>
                    <a:lnTo>
                      <a:pt x="87" y="25"/>
                    </a:lnTo>
                    <a:lnTo>
                      <a:pt x="87" y="23"/>
                    </a:lnTo>
                    <a:lnTo>
                      <a:pt x="87" y="21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7" y="18"/>
                    </a:lnTo>
                    <a:lnTo>
                      <a:pt x="87" y="18"/>
                    </a:lnTo>
                    <a:lnTo>
                      <a:pt x="87" y="17"/>
                    </a:lnTo>
                    <a:lnTo>
                      <a:pt x="86" y="16"/>
                    </a:lnTo>
                    <a:lnTo>
                      <a:pt x="86" y="14"/>
                    </a:lnTo>
                    <a:lnTo>
                      <a:pt x="85" y="13"/>
                    </a:lnTo>
                    <a:lnTo>
                      <a:pt x="84" y="12"/>
                    </a:lnTo>
                    <a:lnTo>
                      <a:pt x="83" y="10"/>
                    </a:lnTo>
                    <a:lnTo>
                      <a:pt x="82" y="9"/>
                    </a:lnTo>
                    <a:lnTo>
                      <a:pt x="81" y="7"/>
                    </a:lnTo>
                    <a:lnTo>
                      <a:pt x="80" y="6"/>
                    </a:lnTo>
                    <a:lnTo>
                      <a:pt x="79" y="4"/>
                    </a:lnTo>
                    <a:lnTo>
                      <a:pt x="77" y="3"/>
                    </a:lnTo>
                    <a:lnTo>
                      <a:pt x="76" y="2"/>
                    </a:lnTo>
                    <a:lnTo>
                      <a:pt x="74" y="2"/>
                    </a:lnTo>
                    <a:lnTo>
                      <a:pt x="74" y="1"/>
                    </a:lnTo>
                    <a:lnTo>
                      <a:pt x="73" y="1"/>
                    </a:lnTo>
                    <a:lnTo>
                      <a:pt x="72" y="1"/>
                    </a:lnTo>
                    <a:lnTo>
                      <a:pt x="71" y="1"/>
                    </a:lnTo>
                    <a:lnTo>
                      <a:pt x="70" y="1"/>
                    </a:lnTo>
                    <a:lnTo>
                      <a:pt x="70" y="0"/>
                    </a:lnTo>
                    <a:lnTo>
                      <a:pt x="69" y="0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8" y="0"/>
                    </a:lnTo>
                    <a:lnTo>
                      <a:pt x="66" y="0"/>
                    </a:lnTo>
                    <a:lnTo>
                      <a:pt x="65" y="0"/>
                    </a:lnTo>
                    <a:lnTo>
                      <a:pt x="63" y="0"/>
                    </a:lnTo>
                    <a:lnTo>
                      <a:pt x="61" y="0"/>
                    </a:lnTo>
                    <a:lnTo>
                      <a:pt x="58" y="0"/>
                    </a:lnTo>
                    <a:lnTo>
                      <a:pt x="56" y="0"/>
                    </a:lnTo>
                    <a:lnTo>
                      <a:pt x="54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1" y="0"/>
                    </a:lnTo>
                    <a:lnTo>
                      <a:pt x="40" y="1"/>
                    </a:lnTo>
                    <a:lnTo>
                      <a:pt x="39" y="1"/>
                    </a:lnTo>
                    <a:lnTo>
                      <a:pt x="39" y="1"/>
                    </a:lnTo>
                    <a:lnTo>
                      <a:pt x="38" y="1"/>
                    </a:lnTo>
                    <a:lnTo>
                      <a:pt x="37" y="1"/>
                    </a:lnTo>
                    <a:lnTo>
                      <a:pt x="36" y="2"/>
                    </a:lnTo>
                    <a:lnTo>
                      <a:pt x="35" y="3"/>
                    </a:lnTo>
                    <a:lnTo>
                      <a:pt x="34" y="4"/>
                    </a:lnTo>
                    <a:lnTo>
                      <a:pt x="33" y="4"/>
                    </a:lnTo>
                    <a:lnTo>
                      <a:pt x="32" y="5"/>
                    </a:lnTo>
                    <a:lnTo>
                      <a:pt x="31" y="6"/>
                    </a:lnTo>
                    <a:lnTo>
                      <a:pt x="31" y="7"/>
                    </a:lnTo>
                    <a:lnTo>
                      <a:pt x="30" y="7"/>
                    </a:lnTo>
                    <a:lnTo>
                      <a:pt x="29" y="9"/>
                    </a:lnTo>
                    <a:lnTo>
                      <a:pt x="28" y="11"/>
                    </a:lnTo>
                    <a:lnTo>
                      <a:pt x="26" y="13"/>
                    </a:lnTo>
                    <a:lnTo>
                      <a:pt x="25" y="15"/>
                    </a:lnTo>
                    <a:lnTo>
                      <a:pt x="24" y="16"/>
                    </a:lnTo>
                    <a:lnTo>
                      <a:pt x="24" y="18"/>
                    </a:lnTo>
                    <a:lnTo>
                      <a:pt x="23" y="19"/>
                    </a:lnTo>
                    <a:lnTo>
                      <a:pt x="23" y="20"/>
                    </a:lnTo>
                    <a:lnTo>
                      <a:pt x="8" y="18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5"/>
                    </a:lnTo>
                    <a:lnTo>
                      <a:pt x="0" y="16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3" y="25"/>
                    </a:lnTo>
                    <a:lnTo>
                      <a:pt x="4" y="25"/>
                    </a:lnTo>
                    <a:lnTo>
                      <a:pt x="5" y="26"/>
                    </a:lnTo>
                    <a:lnTo>
                      <a:pt x="6" y="26"/>
                    </a:lnTo>
                    <a:lnTo>
                      <a:pt x="7" y="26"/>
                    </a:lnTo>
                    <a:lnTo>
                      <a:pt x="7" y="27"/>
                    </a:lnTo>
                    <a:lnTo>
                      <a:pt x="8" y="27"/>
                    </a:lnTo>
                    <a:lnTo>
                      <a:pt x="8" y="27"/>
                    </a:lnTo>
                    <a:lnTo>
                      <a:pt x="9" y="28"/>
                    </a:lnTo>
                    <a:lnTo>
                      <a:pt x="10" y="28"/>
                    </a:lnTo>
                    <a:lnTo>
                      <a:pt x="11" y="29"/>
                    </a:lnTo>
                    <a:lnTo>
                      <a:pt x="13" y="29"/>
                    </a:lnTo>
                    <a:lnTo>
                      <a:pt x="14" y="30"/>
                    </a:lnTo>
                    <a:lnTo>
                      <a:pt x="15" y="30"/>
                    </a:lnTo>
                    <a:lnTo>
                      <a:pt x="16" y="30"/>
                    </a:lnTo>
                    <a:lnTo>
                      <a:pt x="17" y="31"/>
                    </a:lnTo>
                    <a:lnTo>
                      <a:pt x="19" y="31"/>
                    </a:lnTo>
                    <a:lnTo>
                      <a:pt x="20" y="31"/>
                    </a:lnTo>
                    <a:lnTo>
                      <a:pt x="21" y="32"/>
                    </a:lnTo>
                    <a:lnTo>
                      <a:pt x="22" y="32"/>
                    </a:lnTo>
                    <a:lnTo>
                      <a:pt x="23" y="32"/>
                    </a:lnTo>
                    <a:lnTo>
                      <a:pt x="24" y="32"/>
                    </a:lnTo>
                    <a:lnTo>
                      <a:pt x="25" y="32"/>
                    </a:lnTo>
                    <a:lnTo>
                      <a:pt x="26" y="31"/>
                    </a:lnTo>
                    <a:lnTo>
                      <a:pt x="27" y="31"/>
                    </a:lnTo>
                    <a:lnTo>
                      <a:pt x="29" y="31"/>
                    </a:lnTo>
                    <a:lnTo>
                      <a:pt x="30" y="30"/>
                    </a:lnTo>
                    <a:lnTo>
                      <a:pt x="31" y="29"/>
                    </a:lnTo>
                    <a:lnTo>
                      <a:pt x="32" y="28"/>
                    </a:lnTo>
                    <a:lnTo>
                      <a:pt x="34" y="27"/>
                    </a:lnTo>
                    <a:lnTo>
                      <a:pt x="35" y="26"/>
                    </a:lnTo>
                    <a:lnTo>
                      <a:pt x="35" y="40"/>
                    </a:lnTo>
                    <a:lnTo>
                      <a:pt x="19" y="79"/>
                    </a:lnTo>
                    <a:lnTo>
                      <a:pt x="28" y="80"/>
                    </a:lnTo>
                    <a:lnTo>
                      <a:pt x="30" y="86"/>
                    </a:lnTo>
                    <a:lnTo>
                      <a:pt x="31" y="90"/>
                    </a:lnTo>
                    <a:lnTo>
                      <a:pt x="34" y="94"/>
                    </a:lnTo>
                    <a:lnTo>
                      <a:pt x="36" y="97"/>
                    </a:lnTo>
                    <a:lnTo>
                      <a:pt x="38" y="99"/>
                    </a:lnTo>
                    <a:lnTo>
                      <a:pt x="40" y="100"/>
                    </a:lnTo>
                    <a:lnTo>
                      <a:pt x="41" y="100"/>
                    </a:lnTo>
                    <a:lnTo>
                      <a:pt x="42" y="100"/>
                    </a:lnTo>
                    <a:lnTo>
                      <a:pt x="40" y="101"/>
                    </a:lnTo>
                    <a:lnTo>
                      <a:pt x="38" y="101"/>
                    </a:lnTo>
                    <a:lnTo>
                      <a:pt x="36" y="102"/>
                    </a:lnTo>
                    <a:lnTo>
                      <a:pt x="35" y="102"/>
                    </a:lnTo>
                    <a:lnTo>
                      <a:pt x="33" y="103"/>
                    </a:lnTo>
                    <a:lnTo>
                      <a:pt x="32" y="104"/>
                    </a:lnTo>
                    <a:lnTo>
                      <a:pt x="32" y="105"/>
                    </a:lnTo>
                    <a:lnTo>
                      <a:pt x="32" y="107"/>
                    </a:lnTo>
                    <a:lnTo>
                      <a:pt x="45" y="107"/>
                    </a:lnTo>
                    <a:lnTo>
                      <a:pt x="50" y="104"/>
                    </a:lnTo>
                    <a:lnTo>
                      <a:pt x="50" y="107"/>
                    </a:lnTo>
                    <a:lnTo>
                      <a:pt x="53" y="107"/>
                    </a:lnTo>
                    <a:lnTo>
                      <a:pt x="54" y="105"/>
                    </a:lnTo>
                    <a:lnTo>
                      <a:pt x="54" y="103"/>
                    </a:lnTo>
                    <a:lnTo>
                      <a:pt x="53" y="101"/>
                    </a:lnTo>
                    <a:lnTo>
                      <a:pt x="52" y="99"/>
                    </a:lnTo>
                    <a:lnTo>
                      <a:pt x="52" y="99"/>
                    </a:lnTo>
                    <a:lnTo>
                      <a:pt x="51" y="98"/>
                    </a:lnTo>
                    <a:lnTo>
                      <a:pt x="51" y="96"/>
                    </a:lnTo>
                    <a:lnTo>
                      <a:pt x="50" y="94"/>
                    </a:lnTo>
                    <a:lnTo>
                      <a:pt x="50" y="91"/>
                    </a:lnTo>
                    <a:lnTo>
                      <a:pt x="50" y="88"/>
                    </a:lnTo>
                    <a:lnTo>
                      <a:pt x="50" y="84"/>
                    </a:lnTo>
                    <a:lnTo>
                      <a:pt x="51" y="79"/>
                    </a:lnTo>
                    <a:lnTo>
                      <a:pt x="58" y="79"/>
                    </a:lnTo>
                    <a:lnTo>
                      <a:pt x="59" y="83"/>
                    </a:lnTo>
                    <a:lnTo>
                      <a:pt x="60" y="87"/>
                    </a:lnTo>
                    <a:lnTo>
                      <a:pt x="60" y="90"/>
                    </a:lnTo>
                    <a:lnTo>
                      <a:pt x="61" y="92"/>
                    </a:lnTo>
                    <a:lnTo>
                      <a:pt x="61" y="94"/>
                    </a:lnTo>
                    <a:lnTo>
                      <a:pt x="61" y="96"/>
                    </a:lnTo>
                    <a:lnTo>
                      <a:pt x="61" y="98"/>
                    </a:lnTo>
                    <a:lnTo>
                      <a:pt x="60" y="99"/>
                    </a:lnTo>
                    <a:lnTo>
                      <a:pt x="59" y="100"/>
                    </a:lnTo>
                    <a:lnTo>
                      <a:pt x="59" y="101"/>
                    </a:lnTo>
                    <a:lnTo>
                      <a:pt x="58" y="102"/>
                    </a:lnTo>
                    <a:lnTo>
                      <a:pt x="58" y="103"/>
                    </a:lnTo>
                    <a:lnTo>
                      <a:pt x="58" y="104"/>
                    </a:lnTo>
                    <a:lnTo>
                      <a:pt x="58" y="105"/>
                    </a:lnTo>
                    <a:lnTo>
                      <a:pt x="58" y="106"/>
                    </a:lnTo>
                    <a:lnTo>
                      <a:pt x="58" y="107"/>
                    </a:lnTo>
                    <a:lnTo>
                      <a:pt x="62" y="107"/>
                    </a:lnTo>
                    <a:lnTo>
                      <a:pt x="62" y="104"/>
                    </a:lnTo>
                    <a:lnTo>
                      <a:pt x="67" y="107"/>
                    </a:lnTo>
                    <a:lnTo>
                      <a:pt x="81" y="107"/>
                    </a:lnTo>
                    <a:lnTo>
                      <a:pt x="81" y="105"/>
                    </a:lnTo>
                    <a:lnTo>
                      <a:pt x="80" y="104"/>
                    </a:lnTo>
                    <a:lnTo>
                      <a:pt x="80" y="103"/>
                    </a:lnTo>
                    <a:lnTo>
                      <a:pt x="78" y="102"/>
                    </a:lnTo>
                    <a:lnTo>
                      <a:pt x="77" y="102"/>
                    </a:lnTo>
                    <a:lnTo>
                      <a:pt x="75" y="101"/>
                    </a:lnTo>
                    <a:lnTo>
                      <a:pt x="73" y="101"/>
                    </a:lnTo>
                    <a:lnTo>
                      <a:pt x="71" y="101"/>
                    </a:lnTo>
                    <a:lnTo>
                      <a:pt x="71" y="100"/>
                    </a:lnTo>
                    <a:lnTo>
                      <a:pt x="73" y="100"/>
                    </a:lnTo>
                    <a:lnTo>
                      <a:pt x="74" y="98"/>
                    </a:lnTo>
                    <a:lnTo>
                      <a:pt x="77" y="96"/>
                    </a:lnTo>
                    <a:lnTo>
                      <a:pt x="79" y="94"/>
                    </a:lnTo>
                    <a:lnTo>
                      <a:pt x="80" y="90"/>
                    </a:lnTo>
                    <a:lnTo>
                      <a:pt x="82" y="85"/>
                    </a:lnTo>
                    <a:lnTo>
                      <a:pt x="82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7" name="Freeform 352"/>
              <p:cNvSpPr>
                <a:spLocks/>
              </p:cNvSpPr>
              <p:nvPr/>
            </p:nvSpPr>
            <p:spPr bwMode="auto">
              <a:xfrm>
                <a:off x="4343" y="1780"/>
                <a:ext cx="26" cy="23"/>
              </a:xfrm>
              <a:custGeom>
                <a:avLst/>
                <a:gdLst>
                  <a:gd name="T0" fmla="*/ 26 w 26"/>
                  <a:gd name="T1" fmla="*/ 22 h 23"/>
                  <a:gd name="T2" fmla="*/ 26 w 26"/>
                  <a:gd name="T3" fmla="*/ 0 h 23"/>
                  <a:gd name="T4" fmla="*/ 0 w 26"/>
                  <a:gd name="T5" fmla="*/ 5 h 23"/>
                  <a:gd name="T6" fmla="*/ 0 w 26"/>
                  <a:gd name="T7" fmla="*/ 23 h 23"/>
                  <a:gd name="T8" fmla="*/ 26 w 26"/>
                  <a:gd name="T9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6" y="22"/>
                    </a:moveTo>
                    <a:lnTo>
                      <a:pt x="26" y="0"/>
                    </a:lnTo>
                    <a:lnTo>
                      <a:pt x="0" y="5"/>
                    </a:lnTo>
                    <a:lnTo>
                      <a:pt x="0" y="23"/>
                    </a:lnTo>
                    <a:lnTo>
                      <a:pt x="26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8" name="Freeform 353"/>
              <p:cNvSpPr>
                <a:spLocks/>
              </p:cNvSpPr>
              <p:nvPr/>
            </p:nvSpPr>
            <p:spPr bwMode="auto">
              <a:xfrm>
                <a:off x="4310" y="1796"/>
                <a:ext cx="77" cy="75"/>
              </a:xfrm>
              <a:custGeom>
                <a:avLst/>
                <a:gdLst>
                  <a:gd name="T0" fmla="*/ 34 w 77"/>
                  <a:gd name="T1" fmla="*/ 0 h 75"/>
                  <a:gd name="T2" fmla="*/ 33 w 77"/>
                  <a:gd name="T3" fmla="*/ 0 h 75"/>
                  <a:gd name="T4" fmla="*/ 30 w 77"/>
                  <a:gd name="T5" fmla="*/ 0 h 75"/>
                  <a:gd name="T6" fmla="*/ 27 w 77"/>
                  <a:gd name="T7" fmla="*/ 2 h 75"/>
                  <a:gd name="T8" fmla="*/ 24 w 77"/>
                  <a:gd name="T9" fmla="*/ 4 h 75"/>
                  <a:gd name="T10" fmla="*/ 21 w 77"/>
                  <a:gd name="T11" fmla="*/ 7 h 75"/>
                  <a:gd name="T12" fmla="*/ 18 w 77"/>
                  <a:gd name="T13" fmla="*/ 12 h 75"/>
                  <a:gd name="T14" fmla="*/ 15 w 77"/>
                  <a:gd name="T15" fmla="*/ 17 h 75"/>
                  <a:gd name="T16" fmla="*/ 12 w 77"/>
                  <a:gd name="T17" fmla="*/ 20 h 75"/>
                  <a:gd name="T18" fmla="*/ 8 w 77"/>
                  <a:gd name="T19" fmla="*/ 19 h 75"/>
                  <a:gd name="T20" fmla="*/ 4 w 77"/>
                  <a:gd name="T21" fmla="*/ 19 h 75"/>
                  <a:gd name="T22" fmla="*/ 1 w 77"/>
                  <a:gd name="T23" fmla="*/ 18 h 75"/>
                  <a:gd name="T24" fmla="*/ 0 w 77"/>
                  <a:gd name="T25" fmla="*/ 23 h 75"/>
                  <a:gd name="T26" fmla="*/ 1 w 77"/>
                  <a:gd name="T27" fmla="*/ 24 h 75"/>
                  <a:gd name="T28" fmla="*/ 2 w 77"/>
                  <a:gd name="T29" fmla="*/ 24 h 75"/>
                  <a:gd name="T30" fmla="*/ 3 w 77"/>
                  <a:gd name="T31" fmla="*/ 25 h 75"/>
                  <a:gd name="T32" fmla="*/ 4 w 77"/>
                  <a:gd name="T33" fmla="*/ 25 h 75"/>
                  <a:gd name="T34" fmla="*/ 7 w 77"/>
                  <a:gd name="T35" fmla="*/ 26 h 75"/>
                  <a:gd name="T36" fmla="*/ 10 w 77"/>
                  <a:gd name="T37" fmla="*/ 28 h 75"/>
                  <a:gd name="T38" fmla="*/ 14 w 77"/>
                  <a:gd name="T39" fmla="*/ 28 h 75"/>
                  <a:gd name="T40" fmla="*/ 18 w 77"/>
                  <a:gd name="T41" fmla="*/ 26 h 75"/>
                  <a:gd name="T42" fmla="*/ 19 w 77"/>
                  <a:gd name="T43" fmla="*/ 25 h 75"/>
                  <a:gd name="T44" fmla="*/ 23 w 77"/>
                  <a:gd name="T45" fmla="*/ 23 h 75"/>
                  <a:gd name="T46" fmla="*/ 26 w 77"/>
                  <a:gd name="T47" fmla="*/ 21 h 75"/>
                  <a:gd name="T48" fmla="*/ 27 w 77"/>
                  <a:gd name="T49" fmla="*/ 20 h 75"/>
                  <a:gd name="T50" fmla="*/ 12 w 77"/>
                  <a:gd name="T51" fmla="*/ 75 h 75"/>
                  <a:gd name="T52" fmla="*/ 63 w 77"/>
                  <a:gd name="T53" fmla="*/ 41 h 75"/>
                  <a:gd name="T54" fmla="*/ 71 w 77"/>
                  <a:gd name="T55" fmla="*/ 30 h 75"/>
                  <a:gd name="T56" fmla="*/ 75 w 77"/>
                  <a:gd name="T57" fmla="*/ 24 h 75"/>
                  <a:gd name="T58" fmla="*/ 75 w 77"/>
                  <a:gd name="T59" fmla="*/ 23 h 75"/>
                  <a:gd name="T60" fmla="*/ 75 w 77"/>
                  <a:gd name="T61" fmla="*/ 20 h 75"/>
                  <a:gd name="T62" fmla="*/ 75 w 77"/>
                  <a:gd name="T63" fmla="*/ 17 h 75"/>
                  <a:gd name="T64" fmla="*/ 74 w 77"/>
                  <a:gd name="T65" fmla="*/ 14 h 75"/>
                  <a:gd name="T66" fmla="*/ 72 w 77"/>
                  <a:gd name="T67" fmla="*/ 10 h 75"/>
                  <a:gd name="T68" fmla="*/ 69 w 77"/>
                  <a:gd name="T69" fmla="*/ 6 h 75"/>
                  <a:gd name="T70" fmla="*/ 67 w 77"/>
                  <a:gd name="T71" fmla="*/ 3 h 75"/>
                  <a:gd name="T72" fmla="*/ 64 w 77"/>
                  <a:gd name="T73" fmla="*/ 2 h 75"/>
                  <a:gd name="T74" fmla="*/ 62 w 77"/>
                  <a:gd name="T75" fmla="*/ 1 h 75"/>
                  <a:gd name="T76" fmla="*/ 60 w 77"/>
                  <a:gd name="T77" fmla="*/ 0 h 75"/>
                  <a:gd name="T78" fmla="*/ 58 w 77"/>
                  <a:gd name="T79" fmla="*/ 0 h 75"/>
                  <a:gd name="T80" fmla="*/ 44 w 77"/>
                  <a:gd name="T81" fmla="*/ 1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7" h="75">
                    <a:moveTo>
                      <a:pt x="35" y="0"/>
                    </a:moveTo>
                    <a:lnTo>
                      <a:pt x="34" y="0"/>
                    </a:lnTo>
                    <a:lnTo>
                      <a:pt x="34" y="0"/>
                    </a:lnTo>
                    <a:lnTo>
                      <a:pt x="33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9" y="1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4" y="4"/>
                    </a:lnTo>
                    <a:lnTo>
                      <a:pt x="23" y="5"/>
                    </a:lnTo>
                    <a:lnTo>
                      <a:pt x="21" y="7"/>
                    </a:lnTo>
                    <a:lnTo>
                      <a:pt x="20" y="10"/>
                    </a:lnTo>
                    <a:lnTo>
                      <a:pt x="18" y="12"/>
                    </a:lnTo>
                    <a:lnTo>
                      <a:pt x="16" y="15"/>
                    </a:lnTo>
                    <a:lnTo>
                      <a:pt x="15" y="17"/>
                    </a:lnTo>
                    <a:lnTo>
                      <a:pt x="14" y="20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8" y="19"/>
                    </a:lnTo>
                    <a:lnTo>
                      <a:pt x="6" y="19"/>
                    </a:lnTo>
                    <a:lnTo>
                      <a:pt x="4" y="19"/>
                    </a:lnTo>
                    <a:lnTo>
                      <a:pt x="3" y="18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2" y="24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4" y="25"/>
                    </a:lnTo>
                    <a:lnTo>
                      <a:pt x="5" y="26"/>
                    </a:lnTo>
                    <a:lnTo>
                      <a:pt x="7" y="26"/>
                    </a:lnTo>
                    <a:lnTo>
                      <a:pt x="8" y="27"/>
                    </a:lnTo>
                    <a:lnTo>
                      <a:pt x="10" y="28"/>
                    </a:lnTo>
                    <a:lnTo>
                      <a:pt x="12" y="28"/>
                    </a:lnTo>
                    <a:lnTo>
                      <a:pt x="14" y="28"/>
                    </a:lnTo>
                    <a:lnTo>
                      <a:pt x="15" y="27"/>
                    </a:lnTo>
                    <a:lnTo>
                      <a:pt x="18" y="26"/>
                    </a:lnTo>
                    <a:lnTo>
                      <a:pt x="18" y="26"/>
                    </a:lnTo>
                    <a:lnTo>
                      <a:pt x="19" y="25"/>
                    </a:lnTo>
                    <a:lnTo>
                      <a:pt x="21" y="24"/>
                    </a:lnTo>
                    <a:lnTo>
                      <a:pt x="23" y="23"/>
                    </a:lnTo>
                    <a:lnTo>
                      <a:pt x="24" y="22"/>
                    </a:lnTo>
                    <a:lnTo>
                      <a:pt x="26" y="21"/>
                    </a:lnTo>
                    <a:lnTo>
                      <a:pt x="27" y="20"/>
                    </a:lnTo>
                    <a:lnTo>
                      <a:pt x="27" y="20"/>
                    </a:lnTo>
                    <a:lnTo>
                      <a:pt x="27" y="39"/>
                    </a:lnTo>
                    <a:lnTo>
                      <a:pt x="12" y="75"/>
                    </a:lnTo>
                    <a:lnTo>
                      <a:pt x="77" y="75"/>
                    </a:lnTo>
                    <a:lnTo>
                      <a:pt x="63" y="41"/>
                    </a:lnTo>
                    <a:lnTo>
                      <a:pt x="63" y="33"/>
                    </a:lnTo>
                    <a:lnTo>
                      <a:pt x="71" y="30"/>
                    </a:lnTo>
                    <a:lnTo>
                      <a:pt x="75" y="25"/>
                    </a:lnTo>
                    <a:lnTo>
                      <a:pt x="75" y="24"/>
                    </a:lnTo>
                    <a:lnTo>
                      <a:pt x="75" y="24"/>
                    </a:lnTo>
                    <a:lnTo>
                      <a:pt x="75" y="23"/>
                    </a:lnTo>
                    <a:lnTo>
                      <a:pt x="75" y="22"/>
                    </a:lnTo>
                    <a:lnTo>
                      <a:pt x="75" y="20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6"/>
                    </a:lnTo>
                    <a:lnTo>
                      <a:pt x="74" y="14"/>
                    </a:lnTo>
                    <a:lnTo>
                      <a:pt x="73" y="12"/>
                    </a:lnTo>
                    <a:lnTo>
                      <a:pt x="72" y="10"/>
                    </a:lnTo>
                    <a:lnTo>
                      <a:pt x="71" y="8"/>
                    </a:lnTo>
                    <a:lnTo>
                      <a:pt x="69" y="6"/>
                    </a:lnTo>
                    <a:lnTo>
                      <a:pt x="68" y="5"/>
                    </a:lnTo>
                    <a:lnTo>
                      <a:pt x="67" y="3"/>
                    </a:lnTo>
                    <a:lnTo>
                      <a:pt x="65" y="2"/>
                    </a:lnTo>
                    <a:lnTo>
                      <a:pt x="64" y="2"/>
                    </a:lnTo>
                    <a:lnTo>
                      <a:pt x="63" y="1"/>
                    </a:lnTo>
                    <a:lnTo>
                      <a:pt x="62" y="1"/>
                    </a:lnTo>
                    <a:lnTo>
                      <a:pt x="61" y="0"/>
                    </a:lnTo>
                    <a:lnTo>
                      <a:pt x="60" y="0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44" y="14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77ED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9" name="Freeform 354"/>
              <p:cNvSpPr>
                <a:spLocks/>
              </p:cNvSpPr>
              <p:nvPr/>
            </p:nvSpPr>
            <p:spPr bwMode="auto">
              <a:xfrm>
                <a:off x="4331" y="1873"/>
                <a:ext cx="19" cy="21"/>
              </a:xfrm>
              <a:custGeom>
                <a:avLst/>
                <a:gdLst>
                  <a:gd name="T0" fmla="*/ 0 w 19"/>
                  <a:gd name="T1" fmla="*/ 0 h 21"/>
                  <a:gd name="T2" fmla="*/ 1 w 19"/>
                  <a:gd name="T3" fmla="*/ 2 h 21"/>
                  <a:gd name="T4" fmla="*/ 1 w 19"/>
                  <a:gd name="T5" fmla="*/ 2 h 21"/>
                  <a:gd name="T6" fmla="*/ 1 w 19"/>
                  <a:gd name="T7" fmla="*/ 3 h 21"/>
                  <a:gd name="T8" fmla="*/ 1 w 19"/>
                  <a:gd name="T9" fmla="*/ 4 h 21"/>
                  <a:gd name="T10" fmla="*/ 2 w 19"/>
                  <a:gd name="T11" fmla="*/ 8 h 21"/>
                  <a:gd name="T12" fmla="*/ 3 w 19"/>
                  <a:gd name="T13" fmla="*/ 12 h 21"/>
                  <a:gd name="T14" fmla="*/ 5 w 19"/>
                  <a:gd name="T15" fmla="*/ 15 h 21"/>
                  <a:gd name="T16" fmla="*/ 8 w 19"/>
                  <a:gd name="T17" fmla="*/ 17 h 21"/>
                  <a:gd name="T18" fmla="*/ 10 w 19"/>
                  <a:gd name="T19" fmla="*/ 19 h 21"/>
                  <a:gd name="T20" fmla="*/ 12 w 19"/>
                  <a:gd name="T21" fmla="*/ 20 h 21"/>
                  <a:gd name="T22" fmla="*/ 13 w 19"/>
                  <a:gd name="T23" fmla="*/ 21 h 21"/>
                  <a:gd name="T24" fmla="*/ 13 w 19"/>
                  <a:gd name="T25" fmla="*/ 21 h 21"/>
                  <a:gd name="T26" fmla="*/ 19 w 19"/>
                  <a:gd name="T27" fmla="*/ 21 h 21"/>
                  <a:gd name="T28" fmla="*/ 18 w 19"/>
                  <a:gd name="T29" fmla="*/ 20 h 21"/>
                  <a:gd name="T30" fmla="*/ 18 w 19"/>
                  <a:gd name="T31" fmla="*/ 19 h 21"/>
                  <a:gd name="T32" fmla="*/ 17 w 19"/>
                  <a:gd name="T33" fmla="*/ 17 h 21"/>
                  <a:gd name="T34" fmla="*/ 17 w 19"/>
                  <a:gd name="T35" fmla="*/ 15 h 21"/>
                  <a:gd name="T36" fmla="*/ 16 w 19"/>
                  <a:gd name="T37" fmla="*/ 12 h 21"/>
                  <a:gd name="T38" fmla="*/ 16 w 19"/>
                  <a:gd name="T39" fmla="*/ 8 h 21"/>
                  <a:gd name="T40" fmla="*/ 17 w 19"/>
                  <a:gd name="T41" fmla="*/ 5 h 21"/>
                  <a:gd name="T42" fmla="*/ 18 w 19"/>
                  <a:gd name="T43" fmla="*/ 0 h 21"/>
                  <a:gd name="T44" fmla="*/ 0 w 19"/>
                  <a:gd name="T4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21">
                    <a:moveTo>
                      <a:pt x="0" y="0"/>
                    </a:move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8"/>
                    </a:lnTo>
                    <a:lnTo>
                      <a:pt x="3" y="12"/>
                    </a:lnTo>
                    <a:lnTo>
                      <a:pt x="5" y="15"/>
                    </a:lnTo>
                    <a:lnTo>
                      <a:pt x="8" y="17"/>
                    </a:lnTo>
                    <a:lnTo>
                      <a:pt x="10" y="19"/>
                    </a:lnTo>
                    <a:lnTo>
                      <a:pt x="12" y="20"/>
                    </a:lnTo>
                    <a:lnTo>
                      <a:pt x="13" y="21"/>
                    </a:lnTo>
                    <a:lnTo>
                      <a:pt x="13" y="21"/>
                    </a:lnTo>
                    <a:lnTo>
                      <a:pt x="19" y="21"/>
                    </a:lnTo>
                    <a:lnTo>
                      <a:pt x="18" y="20"/>
                    </a:lnTo>
                    <a:lnTo>
                      <a:pt x="18" y="19"/>
                    </a:lnTo>
                    <a:lnTo>
                      <a:pt x="17" y="17"/>
                    </a:lnTo>
                    <a:lnTo>
                      <a:pt x="17" y="15"/>
                    </a:lnTo>
                    <a:lnTo>
                      <a:pt x="16" y="12"/>
                    </a:lnTo>
                    <a:lnTo>
                      <a:pt x="16" y="8"/>
                    </a:lnTo>
                    <a:lnTo>
                      <a:pt x="17" y="5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0" name="Freeform 355"/>
              <p:cNvSpPr>
                <a:spLocks/>
              </p:cNvSpPr>
              <p:nvPr/>
            </p:nvSpPr>
            <p:spPr bwMode="auto">
              <a:xfrm>
                <a:off x="4361" y="1873"/>
                <a:ext cx="18" cy="20"/>
              </a:xfrm>
              <a:custGeom>
                <a:avLst/>
                <a:gdLst>
                  <a:gd name="T0" fmla="*/ 0 w 18"/>
                  <a:gd name="T1" fmla="*/ 0 h 20"/>
                  <a:gd name="T2" fmla="*/ 1 w 18"/>
                  <a:gd name="T3" fmla="*/ 4 h 20"/>
                  <a:gd name="T4" fmla="*/ 2 w 18"/>
                  <a:gd name="T5" fmla="*/ 8 h 20"/>
                  <a:gd name="T6" fmla="*/ 2 w 18"/>
                  <a:gd name="T7" fmla="*/ 11 h 20"/>
                  <a:gd name="T8" fmla="*/ 3 w 18"/>
                  <a:gd name="T9" fmla="*/ 14 h 20"/>
                  <a:gd name="T10" fmla="*/ 2 w 18"/>
                  <a:gd name="T11" fmla="*/ 17 h 20"/>
                  <a:gd name="T12" fmla="*/ 2 w 18"/>
                  <a:gd name="T13" fmla="*/ 19 h 20"/>
                  <a:gd name="T14" fmla="*/ 2 w 18"/>
                  <a:gd name="T15" fmla="*/ 20 h 20"/>
                  <a:gd name="T16" fmla="*/ 2 w 18"/>
                  <a:gd name="T17" fmla="*/ 20 h 20"/>
                  <a:gd name="T18" fmla="*/ 8 w 18"/>
                  <a:gd name="T19" fmla="*/ 20 h 20"/>
                  <a:gd name="T20" fmla="*/ 8 w 18"/>
                  <a:gd name="T21" fmla="*/ 20 h 20"/>
                  <a:gd name="T22" fmla="*/ 9 w 18"/>
                  <a:gd name="T23" fmla="*/ 20 h 20"/>
                  <a:gd name="T24" fmla="*/ 10 w 18"/>
                  <a:gd name="T25" fmla="*/ 19 h 20"/>
                  <a:gd name="T26" fmla="*/ 12 w 18"/>
                  <a:gd name="T27" fmla="*/ 18 h 20"/>
                  <a:gd name="T28" fmla="*/ 14 w 18"/>
                  <a:gd name="T29" fmla="*/ 16 h 20"/>
                  <a:gd name="T30" fmla="*/ 15 w 18"/>
                  <a:gd name="T31" fmla="*/ 14 h 20"/>
                  <a:gd name="T32" fmla="*/ 16 w 18"/>
                  <a:gd name="T33" fmla="*/ 12 h 20"/>
                  <a:gd name="T34" fmla="*/ 17 w 18"/>
                  <a:gd name="T35" fmla="*/ 9 h 20"/>
                  <a:gd name="T36" fmla="*/ 18 w 18"/>
                  <a:gd name="T37" fmla="*/ 7 h 20"/>
                  <a:gd name="T38" fmla="*/ 18 w 18"/>
                  <a:gd name="T39" fmla="*/ 5 h 20"/>
                  <a:gd name="T40" fmla="*/ 18 w 18"/>
                  <a:gd name="T41" fmla="*/ 3 h 20"/>
                  <a:gd name="T42" fmla="*/ 18 w 18"/>
                  <a:gd name="T43" fmla="*/ 1 h 20"/>
                  <a:gd name="T44" fmla="*/ 0 w 18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lnTo>
                      <a:pt x="1" y="4"/>
                    </a:lnTo>
                    <a:lnTo>
                      <a:pt x="2" y="8"/>
                    </a:lnTo>
                    <a:lnTo>
                      <a:pt x="2" y="11"/>
                    </a:lnTo>
                    <a:lnTo>
                      <a:pt x="3" y="14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2" y="20"/>
                    </a:lnTo>
                    <a:lnTo>
                      <a:pt x="8" y="20"/>
                    </a:lnTo>
                    <a:lnTo>
                      <a:pt x="8" y="20"/>
                    </a:lnTo>
                    <a:lnTo>
                      <a:pt x="9" y="20"/>
                    </a:lnTo>
                    <a:lnTo>
                      <a:pt x="10" y="19"/>
                    </a:lnTo>
                    <a:lnTo>
                      <a:pt x="12" y="18"/>
                    </a:lnTo>
                    <a:lnTo>
                      <a:pt x="14" y="16"/>
                    </a:lnTo>
                    <a:lnTo>
                      <a:pt x="15" y="14"/>
                    </a:lnTo>
                    <a:lnTo>
                      <a:pt x="16" y="12"/>
                    </a:lnTo>
                    <a:lnTo>
                      <a:pt x="17" y="9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18" y="3"/>
                    </a:lnTo>
                    <a:lnTo>
                      <a:pt x="18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1" name="Freeform 356"/>
              <p:cNvSpPr>
                <a:spLocks/>
              </p:cNvSpPr>
              <p:nvPr/>
            </p:nvSpPr>
            <p:spPr bwMode="auto">
              <a:xfrm>
                <a:off x="4291" y="1758"/>
                <a:ext cx="73" cy="80"/>
              </a:xfrm>
              <a:custGeom>
                <a:avLst/>
                <a:gdLst>
                  <a:gd name="T0" fmla="*/ 73 w 73"/>
                  <a:gd name="T1" fmla="*/ 76 h 80"/>
                  <a:gd name="T2" fmla="*/ 5 w 73"/>
                  <a:gd name="T3" fmla="*/ 0 h 80"/>
                  <a:gd name="T4" fmla="*/ 0 w 73"/>
                  <a:gd name="T5" fmla="*/ 5 h 80"/>
                  <a:gd name="T6" fmla="*/ 68 w 73"/>
                  <a:gd name="T7" fmla="*/ 80 h 80"/>
                  <a:gd name="T8" fmla="*/ 73 w 73"/>
                  <a:gd name="T9" fmla="*/ 7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80">
                    <a:moveTo>
                      <a:pt x="73" y="76"/>
                    </a:moveTo>
                    <a:lnTo>
                      <a:pt x="5" y="0"/>
                    </a:lnTo>
                    <a:lnTo>
                      <a:pt x="0" y="5"/>
                    </a:lnTo>
                    <a:lnTo>
                      <a:pt x="68" y="80"/>
                    </a:lnTo>
                    <a:lnTo>
                      <a:pt x="73" y="7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2" name="Freeform 357"/>
              <p:cNvSpPr>
                <a:spLocks/>
              </p:cNvSpPr>
              <p:nvPr/>
            </p:nvSpPr>
            <p:spPr bwMode="auto">
              <a:xfrm>
                <a:off x="4296" y="1763"/>
                <a:ext cx="64" cy="72"/>
              </a:xfrm>
              <a:custGeom>
                <a:avLst/>
                <a:gdLst>
                  <a:gd name="T0" fmla="*/ 64 w 64"/>
                  <a:gd name="T1" fmla="*/ 70 h 72"/>
                  <a:gd name="T2" fmla="*/ 1 w 64"/>
                  <a:gd name="T3" fmla="*/ 0 h 72"/>
                  <a:gd name="T4" fmla="*/ 0 w 64"/>
                  <a:gd name="T5" fmla="*/ 2 h 72"/>
                  <a:gd name="T6" fmla="*/ 63 w 64"/>
                  <a:gd name="T7" fmla="*/ 72 h 72"/>
                  <a:gd name="T8" fmla="*/ 64 w 64"/>
                  <a:gd name="T9" fmla="*/ 7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72">
                    <a:moveTo>
                      <a:pt x="64" y="7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63" y="72"/>
                    </a:lnTo>
                    <a:lnTo>
                      <a:pt x="64" y="70"/>
                    </a:lnTo>
                    <a:close/>
                  </a:path>
                </a:pathLst>
              </a:custGeom>
              <a:solidFill>
                <a:srgbClr val="CEB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3" name="Freeform 358"/>
              <p:cNvSpPr>
                <a:spLocks/>
              </p:cNvSpPr>
              <p:nvPr/>
            </p:nvSpPr>
            <p:spPr bwMode="auto">
              <a:xfrm>
                <a:off x="4345" y="1817"/>
                <a:ext cx="41" cy="16"/>
              </a:xfrm>
              <a:custGeom>
                <a:avLst/>
                <a:gdLst>
                  <a:gd name="T0" fmla="*/ 22 w 41"/>
                  <a:gd name="T1" fmla="*/ 14 h 16"/>
                  <a:gd name="T2" fmla="*/ 26 w 41"/>
                  <a:gd name="T3" fmla="*/ 14 h 16"/>
                  <a:gd name="T4" fmla="*/ 29 w 41"/>
                  <a:gd name="T5" fmla="*/ 13 h 16"/>
                  <a:gd name="T6" fmla="*/ 32 w 41"/>
                  <a:gd name="T7" fmla="*/ 12 h 16"/>
                  <a:gd name="T8" fmla="*/ 35 w 41"/>
                  <a:gd name="T9" fmla="*/ 10 h 16"/>
                  <a:gd name="T10" fmla="*/ 38 w 41"/>
                  <a:gd name="T11" fmla="*/ 9 h 16"/>
                  <a:gd name="T12" fmla="*/ 39 w 41"/>
                  <a:gd name="T13" fmla="*/ 7 h 16"/>
                  <a:gd name="T14" fmla="*/ 41 w 41"/>
                  <a:gd name="T15" fmla="*/ 5 h 16"/>
                  <a:gd name="T16" fmla="*/ 41 w 41"/>
                  <a:gd name="T17" fmla="*/ 3 h 16"/>
                  <a:gd name="T18" fmla="*/ 40 w 41"/>
                  <a:gd name="T19" fmla="*/ 1 h 16"/>
                  <a:gd name="T20" fmla="*/ 40 w 41"/>
                  <a:gd name="T21" fmla="*/ 3 h 16"/>
                  <a:gd name="T22" fmla="*/ 37 w 41"/>
                  <a:gd name="T23" fmla="*/ 7 h 16"/>
                  <a:gd name="T24" fmla="*/ 34 w 41"/>
                  <a:gd name="T25" fmla="*/ 9 h 16"/>
                  <a:gd name="T26" fmla="*/ 30 w 41"/>
                  <a:gd name="T27" fmla="*/ 11 h 16"/>
                  <a:gd name="T28" fmla="*/ 27 w 41"/>
                  <a:gd name="T29" fmla="*/ 12 h 16"/>
                  <a:gd name="T30" fmla="*/ 25 w 41"/>
                  <a:gd name="T31" fmla="*/ 12 h 16"/>
                  <a:gd name="T32" fmla="*/ 23 w 41"/>
                  <a:gd name="T33" fmla="*/ 13 h 16"/>
                  <a:gd name="T34" fmla="*/ 22 w 41"/>
                  <a:gd name="T35" fmla="*/ 13 h 16"/>
                  <a:gd name="T36" fmla="*/ 18 w 41"/>
                  <a:gd name="T37" fmla="*/ 8 h 16"/>
                  <a:gd name="T38" fmla="*/ 21 w 41"/>
                  <a:gd name="T39" fmla="*/ 7 h 16"/>
                  <a:gd name="T40" fmla="*/ 26 w 41"/>
                  <a:gd name="T41" fmla="*/ 6 h 16"/>
                  <a:gd name="T42" fmla="*/ 30 w 41"/>
                  <a:gd name="T43" fmla="*/ 3 h 16"/>
                  <a:gd name="T44" fmla="*/ 32 w 41"/>
                  <a:gd name="T45" fmla="*/ 0 h 16"/>
                  <a:gd name="T46" fmla="*/ 31 w 41"/>
                  <a:gd name="T47" fmla="*/ 0 h 16"/>
                  <a:gd name="T48" fmla="*/ 30 w 41"/>
                  <a:gd name="T49" fmla="*/ 0 h 16"/>
                  <a:gd name="T50" fmla="*/ 30 w 41"/>
                  <a:gd name="T51" fmla="*/ 1 h 16"/>
                  <a:gd name="T52" fmla="*/ 28 w 41"/>
                  <a:gd name="T53" fmla="*/ 3 h 16"/>
                  <a:gd name="T54" fmla="*/ 25 w 41"/>
                  <a:gd name="T55" fmla="*/ 4 h 16"/>
                  <a:gd name="T56" fmla="*/ 22 w 41"/>
                  <a:gd name="T57" fmla="*/ 5 h 16"/>
                  <a:gd name="T58" fmla="*/ 18 w 41"/>
                  <a:gd name="T59" fmla="*/ 6 h 16"/>
                  <a:gd name="T60" fmla="*/ 14 w 41"/>
                  <a:gd name="T61" fmla="*/ 7 h 16"/>
                  <a:gd name="T62" fmla="*/ 13 w 41"/>
                  <a:gd name="T63" fmla="*/ 5 h 16"/>
                  <a:gd name="T64" fmla="*/ 11 w 41"/>
                  <a:gd name="T65" fmla="*/ 3 h 16"/>
                  <a:gd name="T66" fmla="*/ 9 w 41"/>
                  <a:gd name="T67" fmla="*/ 2 h 16"/>
                  <a:gd name="T68" fmla="*/ 7 w 41"/>
                  <a:gd name="T69" fmla="*/ 2 h 16"/>
                  <a:gd name="T70" fmla="*/ 7 w 41"/>
                  <a:gd name="T71" fmla="*/ 5 h 16"/>
                  <a:gd name="T72" fmla="*/ 7 w 41"/>
                  <a:gd name="T73" fmla="*/ 6 h 16"/>
                  <a:gd name="T74" fmla="*/ 6 w 41"/>
                  <a:gd name="T75" fmla="*/ 16 h 16"/>
                  <a:gd name="T76" fmla="*/ 10 w 41"/>
                  <a:gd name="T77" fmla="*/ 16 h 16"/>
                  <a:gd name="T78" fmla="*/ 14 w 41"/>
                  <a:gd name="T79" fmla="*/ 15 h 16"/>
                  <a:gd name="T80" fmla="*/ 17 w 41"/>
                  <a:gd name="T81" fmla="*/ 14 h 16"/>
                  <a:gd name="T82" fmla="*/ 19 w 41"/>
                  <a:gd name="T83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1" h="16">
                    <a:moveTo>
                      <a:pt x="20" y="15"/>
                    </a:moveTo>
                    <a:lnTo>
                      <a:pt x="22" y="14"/>
                    </a:lnTo>
                    <a:lnTo>
                      <a:pt x="24" y="14"/>
                    </a:lnTo>
                    <a:lnTo>
                      <a:pt x="26" y="14"/>
                    </a:lnTo>
                    <a:lnTo>
                      <a:pt x="28" y="13"/>
                    </a:lnTo>
                    <a:lnTo>
                      <a:pt x="29" y="13"/>
                    </a:lnTo>
                    <a:lnTo>
                      <a:pt x="31" y="12"/>
                    </a:lnTo>
                    <a:lnTo>
                      <a:pt x="32" y="12"/>
                    </a:lnTo>
                    <a:lnTo>
                      <a:pt x="34" y="11"/>
                    </a:lnTo>
                    <a:lnTo>
                      <a:pt x="35" y="10"/>
                    </a:lnTo>
                    <a:lnTo>
                      <a:pt x="36" y="10"/>
                    </a:lnTo>
                    <a:lnTo>
                      <a:pt x="38" y="9"/>
                    </a:lnTo>
                    <a:lnTo>
                      <a:pt x="38" y="8"/>
                    </a:lnTo>
                    <a:lnTo>
                      <a:pt x="39" y="7"/>
                    </a:lnTo>
                    <a:lnTo>
                      <a:pt x="40" y="6"/>
                    </a:lnTo>
                    <a:lnTo>
                      <a:pt x="41" y="5"/>
                    </a:lnTo>
                    <a:lnTo>
                      <a:pt x="41" y="4"/>
                    </a:lnTo>
                    <a:lnTo>
                      <a:pt x="41" y="3"/>
                    </a:lnTo>
                    <a:lnTo>
                      <a:pt x="41" y="2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40" y="3"/>
                    </a:lnTo>
                    <a:lnTo>
                      <a:pt x="39" y="5"/>
                    </a:lnTo>
                    <a:lnTo>
                      <a:pt x="37" y="7"/>
                    </a:lnTo>
                    <a:lnTo>
                      <a:pt x="36" y="8"/>
                    </a:lnTo>
                    <a:lnTo>
                      <a:pt x="34" y="9"/>
                    </a:lnTo>
                    <a:lnTo>
                      <a:pt x="32" y="10"/>
                    </a:lnTo>
                    <a:lnTo>
                      <a:pt x="30" y="11"/>
                    </a:lnTo>
                    <a:lnTo>
                      <a:pt x="28" y="12"/>
                    </a:lnTo>
                    <a:lnTo>
                      <a:pt x="27" y="12"/>
                    </a:lnTo>
                    <a:lnTo>
                      <a:pt x="26" y="12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3" y="13"/>
                    </a:lnTo>
                    <a:lnTo>
                      <a:pt x="23" y="13"/>
                    </a:lnTo>
                    <a:lnTo>
                      <a:pt x="22" y="13"/>
                    </a:lnTo>
                    <a:lnTo>
                      <a:pt x="21" y="13"/>
                    </a:lnTo>
                    <a:lnTo>
                      <a:pt x="18" y="8"/>
                    </a:lnTo>
                    <a:lnTo>
                      <a:pt x="19" y="8"/>
                    </a:lnTo>
                    <a:lnTo>
                      <a:pt x="21" y="7"/>
                    </a:lnTo>
                    <a:lnTo>
                      <a:pt x="24" y="7"/>
                    </a:lnTo>
                    <a:lnTo>
                      <a:pt x="26" y="6"/>
                    </a:lnTo>
                    <a:lnTo>
                      <a:pt x="28" y="5"/>
                    </a:lnTo>
                    <a:lnTo>
                      <a:pt x="30" y="3"/>
                    </a:lnTo>
                    <a:lnTo>
                      <a:pt x="31" y="2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30" y="1"/>
                    </a:lnTo>
                    <a:lnTo>
                      <a:pt x="30" y="1"/>
                    </a:lnTo>
                    <a:lnTo>
                      <a:pt x="29" y="2"/>
                    </a:lnTo>
                    <a:lnTo>
                      <a:pt x="28" y="3"/>
                    </a:lnTo>
                    <a:lnTo>
                      <a:pt x="27" y="3"/>
                    </a:lnTo>
                    <a:lnTo>
                      <a:pt x="25" y="4"/>
                    </a:lnTo>
                    <a:lnTo>
                      <a:pt x="24" y="5"/>
                    </a:lnTo>
                    <a:lnTo>
                      <a:pt x="22" y="5"/>
                    </a:lnTo>
                    <a:lnTo>
                      <a:pt x="20" y="6"/>
                    </a:lnTo>
                    <a:lnTo>
                      <a:pt x="18" y="6"/>
                    </a:lnTo>
                    <a:lnTo>
                      <a:pt x="16" y="7"/>
                    </a:lnTo>
                    <a:lnTo>
                      <a:pt x="14" y="7"/>
                    </a:lnTo>
                    <a:lnTo>
                      <a:pt x="13" y="6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6" y="16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2" y="15"/>
                    </a:lnTo>
                    <a:lnTo>
                      <a:pt x="14" y="15"/>
                    </a:lnTo>
                    <a:lnTo>
                      <a:pt x="16" y="15"/>
                    </a:lnTo>
                    <a:lnTo>
                      <a:pt x="17" y="14"/>
                    </a:lnTo>
                    <a:lnTo>
                      <a:pt x="18" y="14"/>
                    </a:lnTo>
                    <a:lnTo>
                      <a:pt x="19" y="13"/>
                    </a:lnTo>
                    <a:lnTo>
                      <a:pt x="20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4" name="Freeform 359"/>
              <p:cNvSpPr>
                <a:spLocks/>
              </p:cNvSpPr>
              <p:nvPr/>
            </p:nvSpPr>
            <p:spPr bwMode="auto">
              <a:xfrm>
                <a:off x="4349" y="1821"/>
                <a:ext cx="14" cy="10"/>
              </a:xfrm>
              <a:custGeom>
                <a:avLst/>
                <a:gdLst>
                  <a:gd name="T0" fmla="*/ 12 w 14"/>
                  <a:gd name="T1" fmla="*/ 4 h 10"/>
                  <a:gd name="T2" fmla="*/ 10 w 14"/>
                  <a:gd name="T3" fmla="*/ 4 h 10"/>
                  <a:gd name="T4" fmla="*/ 10 w 14"/>
                  <a:gd name="T5" fmla="*/ 4 h 10"/>
                  <a:gd name="T6" fmla="*/ 9 w 14"/>
                  <a:gd name="T7" fmla="*/ 4 h 10"/>
                  <a:gd name="T8" fmla="*/ 9 w 14"/>
                  <a:gd name="T9" fmla="*/ 4 h 10"/>
                  <a:gd name="T10" fmla="*/ 8 w 14"/>
                  <a:gd name="T11" fmla="*/ 3 h 10"/>
                  <a:gd name="T12" fmla="*/ 8 w 14"/>
                  <a:gd name="T13" fmla="*/ 3 h 10"/>
                  <a:gd name="T14" fmla="*/ 7 w 14"/>
                  <a:gd name="T15" fmla="*/ 2 h 10"/>
                  <a:gd name="T16" fmla="*/ 6 w 14"/>
                  <a:gd name="T17" fmla="*/ 1 h 10"/>
                  <a:gd name="T18" fmla="*/ 6 w 14"/>
                  <a:gd name="T19" fmla="*/ 1 h 10"/>
                  <a:gd name="T20" fmla="*/ 5 w 14"/>
                  <a:gd name="T21" fmla="*/ 0 h 10"/>
                  <a:gd name="T22" fmla="*/ 5 w 14"/>
                  <a:gd name="T23" fmla="*/ 0 h 10"/>
                  <a:gd name="T24" fmla="*/ 4 w 14"/>
                  <a:gd name="T25" fmla="*/ 0 h 10"/>
                  <a:gd name="T26" fmla="*/ 4 w 14"/>
                  <a:gd name="T27" fmla="*/ 1 h 10"/>
                  <a:gd name="T28" fmla="*/ 5 w 14"/>
                  <a:gd name="T29" fmla="*/ 2 h 10"/>
                  <a:gd name="T30" fmla="*/ 6 w 14"/>
                  <a:gd name="T31" fmla="*/ 4 h 10"/>
                  <a:gd name="T32" fmla="*/ 6 w 14"/>
                  <a:gd name="T33" fmla="*/ 4 h 10"/>
                  <a:gd name="T34" fmla="*/ 0 w 14"/>
                  <a:gd name="T35" fmla="*/ 4 h 10"/>
                  <a:gd name="T36" fmla="*/ 4 w 14"/>
                  <a:gd name="T37" fmla="*/ 10 h 10"/>
                  <a:gd name="T38" fmla="*/ 4 w 14"/>
                  <a:gd name="T39" fmla="*/ 10 h 10"/>
                  <a:gd name="T40" fmla="*/ 5 w 14"/>
                  <a:gd name="T41" fmla="*/ 10 h 10"/>
                  <a:gd name="T42" fmla="*/ 6 w 14"/>
                  <a:gd name="T43" fmla="*/ 10 h 10"/>
                  <a:gd name="T44" fmla="*/ 7 w 14"/>
                  <a:gd name="T45" fmla="*/ 10 h 10"/>
                  <a:gd name="T46" fmla="*/ 7 w 14"/>
                  <a:gd name="T47" fmla="*/ 10 h 10"/>
                  <a:gd name="T48" fmla="*/ 8 w 14"/>
                  <a:gd name="T49" fmla="*/ 9 h 10"/>
                  <a:gd name="T50" fmla="*/ 9 w 14"/>
                  <a:gd name="T51" fmla="*/ 9 h 10"/>
                  <a:gd name="T52" fmla="*/ 10 w 14"/>
                  <a:gd name="T53" fmla="*/ 9 h 10"/>
                  <a:gd name="T54" fmla="*/ 11 w 14"/>
                  <a:gd name="T55" fmla="*/ 9 h 10"/>
                  <a:gd name="T56" fmla="*/ 11 w 14"/>
                  <a:gd name="T57" fmla="*/ 9 h 10"/>
                  <a:gd name="T58" fmla="*/ 12 w 14"/>
                  <a:gd name="T59" fmla="*/ 9 h 10"/>
                  <a:gd name="T60" fmla="*/ 12 w 14"/>
                  <a:gd name="T61" fmla="*/ 9 h 10"/>
                  <a:gd name="T62" fmla="*/ 13 w 14"/>
                  <a:gd name="T63" fmla="*/ 8 h 10"/>
                  <a:gd name="T64" fmla="*/ 13 w 14"/>
                  <a:gd name="T65" fmla="*/ 8 h 10"/>
                  <a:gd name="T66" fmla="*/ 13 w 14"/>
                  <a:gd name="T67" fmla="*/ 8 h 10"/>
                  <a:gd name="T68" fmla="*/ 14 w 14"/>
                  <a:gd name="T69" fmla="*/ 8 h 10"/>
                  <a:gd name="T70" fmla="*/ 12 w 14"/>
                  <a:gd name="T71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" h="10">
                    <a:moveTo>
                      <a:pt x="12" y="4"/>
                    </a:moveTo>
                    <a:lnTo>
                      <a:pt x="10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4"/>
                    </a:lnTo>
                    <a:lnTo>
                      <a:pt x="8" y="3"/>
                    </a:lnTo>
                    <a:lnTo>
                      <a:pt x="8" y="3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0" y="4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8" y="9"/>
                    </a:lnTo>
                    <a:lnTo>
                      <a:pt x="9" y="9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3" y="8"/>
                    </a:lnTo>
                    <a:lnTo>
                      <a:pt x="14" y="8"/>
                    </a:ln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5" name="Freeform 360"/>
              <p:cNvSpPr>
                <a:spLocks/>
              </p:cNvSpPr>
              <p:nvPr/>
            </p:nvSpPr>
            <p:spPr bwMode="auto">
              <a:xfrm>
                <a:off x="4373" y="1810"/>
                <a:ext cx="4" cy="8"/>
              </a:xfrm>
              <a:custGeom>
                <a:avLst/>
                <a:gdLst>
                  <a:gd name="T0" fmla="*/ 4 w 4"/>
                  <a:gd name="T1" fmla="*/ 3 h 8"/>
                  <a:gd name="T2" fmla="*/ 3 w 4"/>
                  <a:gd name="T3" fmla="*/ 3 h 8"/>
                  <a:gd name="T4" fmla="*/ 3 w 4"/>
                  <a:gd name="T5" fmla="*/ 2 h 8"/>
                  <a:gd name="T6" fmla="*/ 2 w 4"/>
                  <a:gd name="T7" fmla="*/ 1 h 8"/>
                  <a:gd name="T8" fmla="*/ 1 w 4"/>
                  <a:gd name="T9" fmla="*/ 0 h 8"/>
                  <a:gd name="T10" fmla="*/ 1 w 4"/>
                  <a:gd name="T11" fmla="*/ 0 h 8"/>
                  <a:gd name="T12" fmla="*/ 0 w 4"/>
                  <a:gd name="T13" fmla="*/ 1 h 8"/>
                  <a:gd name="T14" fmla="*/ 0 w 4"/>
                  <a:gd name="T15" fmla="*/ 1 h 8"/>
                  <a:gd name="T16" fmla="*/ 0 w 4"/>
                  <a:gd name="T17" fmla="*/ 2 h 8"/>
                  <a:gd name="T18" fmla="*/ 1 w 4"/>
                  <a:gd name="T19" fmla="*/ 2 h 8"/>
                  <a:gd name="T20" fmla="*/ 1 w 4"/>
                  <a:gd name="T21" fmla="*/ 2 h 8"/>
                  <a:gd name="T22" fmla="*/ 2 w 4"/>
                  <a:gd name="T23" fmla="*/ 3 h 8"/>
                  <a:gd name="T24" fmla="*/ 2 w 4"/>
                  <a:gd name="T25" fmla="*/ 4 h 8"/>
                  <a:gd name="T26" fmla="*/ 2 w 4"/>
                  <a:gd name="T27" fmla="*/ 4 h 8"/>
                  <a:gd name="T28" fmla="*/ 3 w 4"/>
                  <a:gd name="T29" fmla="*/ 5 h 8"/>
                  <a:gd name="T30" fmla="*/ 3 w 4"/>
                  <a:gd name="T31" fmla="*/ 6 h 8"/>
                  <a:gd name="T32" fmla="*/ 2 w 4"/>
                  <a:gd name="T33" fmla="*/ 7 h 8"/>
                  <a:gd name="T34" fmla="*/ 3 w 4"/>
                  <a:gd name="T35" fmla="*/ 8 h 8"/>
                  <a:gd name="T36" fmla="*/ 3 w 4"/>
                  <a:gd name="T37" fmla="*/ 8 h 8"/>
                  <a:gd name="T38" fmla="*/ 3 w 4"/>
                  <a:gd name="T39" fmla="*/ 8 h 8"/>
                  <a:gd name="T40" fmla="*/ 4 w 4"/>
                  <a:gd name="T41" fmla="*/ 7 h 8"/>
                  <a:gd name="T42" fmla="*/ 4 w 4"/>
                  <a:gd name="T43" fmla="*/ 7 h 8"/>
                  <a:gd name="T44" fmla="*/ 4 w 4"/>
                  <a:gd name="T45" fmla="*/ 6 h 8"/>
                  <a:gd name="T46" fmla="*/ 4 w 4"/>
                  <a:gd name="T47" fmla="*/ 4 h 8"/>
                  <a:gd name="T48" fmla="*/ 4 w 4"/>
                  <a:gd name="T4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" h="8">
                    <a:moveTo>
                      <a:pt x="4" y="3"/>
                    </a:moveTo>
                    <a:lnTo>
                      <a:pt x="3" y="3"/>
                    </a:lnTo>
                    <a:lnTo>
                      <a:pt x="3" y="2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3" y="6"/>
                    </a:lnTo>
                    <a:lnTo>
                      <a:pt x="2" y="7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6" name="Freeform 361"/>
              <p:cNvSpPr>
                <a:spLocks/>
              </p:cNvSpPr>
              <p:nvPr/>
            </p:nvSpPr>
            <p:spPr bwMode="auto">
              <a:xfrm>
                <a:off x="4340" y="1795"/>
                <a:ext cx="32" cy="20"/>
              </a:xfrm>
              <a:custGeom>
                <a:avLst/>
                <a:gdLst>
                  <a:gd name="T0" fmla="*/ 30 w 32"/>
                  <a:gd name="T1" fmla="*/ 10 h 20"/>
                  <a:gd name="T2" fmla="*/ 28 w 32"/>
                  <a:gd name="T3" fmla="*/ 7 h 20"/>
                  <a:gd name="T4" fmla="*/ 32 w 32"/>
                  <a:gd name="T5" fmla="*/ 4 h 20"/>
                  <a:gd name="T6" fmla="*/ 28 w 32"/>
                  <a:gd name="T7" fmla="*/ 0 h 20"/>
                  <a:gd name="T8" fmla="*/ 26 w 32"/>
                  <a:gd name="T9" fmla="*/ 0 h 20"/>
                  <a:gd name="T10" fmla="*/ 29 w 32"/>
                  <a:gd name="T11" fmla="*/ 4 h 20"/>
                  <a:gd name="T12" fmla="*/ 25 w 32"/>
                  <a:gd name="T13" fmla="*/ 7 h 20"/>
                  <a:gd name="T14" fmla="*/ 26 w 32"/>
                  <a:gd name="T15" fmla="*/ 7 h 20"/>
                  <a:gd name="T16" fmla="*/ 26 w 32"/>
                  <a:gd name="T17" fmla="*/ 8 h 20"/>
                  <a:gd name="T18" fmla="*/ 27 w 32"/>
                  <a:gd name="T19" fmla="*/ 9 h 20"/>
                  <a:gd name="T20" fmla="*/ 27 w 32"/>
                  <a:gd name="T21" fmla="*/ 10 h 20"/>
                  <a:gd name="T22" fmla="*/ 14 w 32"/>
                  <a:gd name="T23" fmla="*/ 17 h 20"/>
                  <a:gd name="T24" fmla="*/ 3 w 32"/>
                  <a:gd name="T25" fmla="*/ 10 h 20"/>
                  <a:gd name="T26" fmla="*/ 6 w 32"/>
                  <a:gd name="T27" fmla="*/ 7 h 20"/>
                  <a:gd name="T28" fmla="*/ 2 w 32"/>
                  <a:gd name="T29" fmla="*/ 4 h 20"/>
                  <a:gd name="T30" fmla="*/ 4 w 32"/>
                  <a:gd name="T31" fmla="*/ 0 h 20"/>
                  <a:gd name="T32" fmla="*/ 2 w 32"/>
                  <a:gd name="T33" fmla="*/ 0 h 20"/>
                  <a:gd name="T34" fmla="*/ 0 w 32"/>
                  <a:gd name="T35" fmla="*/ 4 h 20"/>
                  <a:gd name="T36" fmla="*/ 3 w 32"/>
                  <a:gd name="T37" fmla="*/ 7 h 20"/>
                  <a:gd name="T38" fmla="*/ 0 w 32"/>
                  <a:gd name="T39" fmla="*/ 10 h 20"/>
                  <a:gd name="T40" fmla="*/ 14 w 32"/>
                  <a:gd name="T41" fmla="*/ 20 h 20"/>
                  <a:gd name="T42" fmla="*/ 30 w 32"/>
                  <a:gd name="T43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2" h="20">
                    <a:moveTo>
                      <a:pt x="30" y="10"/>
                    </a:moveTo>
                    <a:lnTo>
                      <a:pt x="28" y="7"/>
                    </a:lnTo>
                    <a:lnTo>
                      <a:pt x="32" y="4"/>
                    </a:lnTo>
                    <a:lnTo>
                      <a:pt x="28" y="0"/>
                    </a:lnTo>
                    <a:lnTo>
                      <a:pt x="26" y="0"/>
                    </a:lnTo>
                    <a:lnTo>
                      <a:pt x="29" y="4"/>
                    </a:lnTo>
                    <a:lnTo>
                      <a:pt x="25" y="7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9"/>
                    </a:lnTo>
                    <a:lnTo>
                      <a:pt x="27" y="10"/>
                    </a:lnTo>
                    <a:lnTo>
                      <a:pt x="14" y="17"/>
                    </a:lnTo>
                    <a:lnTo>
                      <a:pt x="3" y="10"/>
                    </a:lnTo>
                    <a:lnTo>
                      <a:pt x="6" y="7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3" y="7"/>
                    </a:lnTo>
                    <a:lnTo>
                      <a:pt x="0" y="10"/>
                    </a:lnTo>
                    <a:lnTo>
                      <a:pt x="14" y="20"/>
                    </a:lnTo>
                    <a:lnTo>
                      <a:pt x="30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7" name="Freeform 362"/>
              <p:cNvSpPr>
                <a:spLocks/>
              </p:cNvSpPr>
              <p:nvPr/>
            </p:nvSpPr>
            <p:spPr bwMode="auto">
              <a:xfrm>
                <a:off x="4331" y="1835"/>
                <a:ext cx="48" cy="14"/>
              </a:xfrm>
              <a:custGeom>
                <a:avLst/>
                <a:gdLst>
                  <a:gd name="T0" fmla="*/ 23 w 48"/>
                  <a:gd name="T1" fmla="*/ 0 h 14"/>
                  <a:gd name="T2" fmla="*/ 22 w 48"/>
                  <a:gd name="T3" fmla="*/ 2 h 14"/>
                  <a:gd name="T4" fmla="*/ 21 w 48"/>
                  <a:gd name="T5" fmla="*/ 4 h 14"/>
                  <a:gd name="T6" fmla="*/ 18 w 48"/>
                  <a:gd name="T7" fmla="*/ 7 h 14"/>
                  <a:gd name="T8" fmla="*/ 15 w 48"/>
                  <a:gd name="T9" fmla="*/ 9 h 14"/>
                  <a:gd name="T10" fmla="*/ 13 w 48"/>
                  <a:gd name="T11" fmla="*/ 9 h 14"/>
                  <a:gd name="T12" fmla="*/ 11 w 48"/>
                  <a:gd name="T13" fmla="*/ 10 h 14"/>
                  <a:gd name="T14" fmla="*/ 9 w 48"/>
                  <a:gd name="T15" fmla="*/ 11 h 14"/>
                  <a:gd name="T16" fmla="*/ 7 w 48"/>
                  <a:gd name="T17" fmla="*/ 11 h 14"/>
                  <a:gd name="T18" fmla="*/ 5 w 48"/>
                  <a:gd name="T19" fmla="*/ 12 h 14"/>
                  <a:gd name="T20" fmla="*/ 3 w 48"/>
                  <a:gd name="T21" fmla="*/ 12 h 14"/>
                  <a:gd name="T22" fmla="*/ 1 w 48"/>
                  <a:gd name="T23" fmla="*/ 12 h 14"/>
                  <a:gd name="T24" fmla="*/ 0 w 48"/>
                  <a:gd name="T25" fmla="*/ 14 h 14"/>
                  <a:gd name="T26" fmla="*/ 2 w 48"/>
                  <a:gd name="T27" fmla="*/ 14 h 14"/>
                  <a:gd name="T28" fmla="*/ 5 w 48"/>
                  <a:gd name="T29" fmla="*/ 14 h 14"/>
                  <a:gd name="T30" fmla="*/ 8 w 48"/>
                  <a:gd name="T31" fmla="*/ 13 h 14"/>
                  <a:gd name="T32" fmla="*/ 11 w 48"/>
                  <a:gd name="T33" fmla="*/ 13 h 14"/>
                  <a:gd name="T34" fmla="*/ 13 w 48"/>
                  <a:gd name="T35" fmla="*/ 12 h 14"/>
                  <a:gd name="T36" fmla="*/ 16 w 48"/>
                  <a:gd name="T37" fmla="*/ 11 h 14"/>
                  <a:gd name="T38" fmla="*/ 18 w 48"/>
                  <a:gd name="T39" fmla="*/ 10 h 14"/>
                  <a:gd name="T40" fmla="*/ 19 w 48"/>
                  <a:gd name="T41" fmla="*/ 8 h 14"/>
                  <a:gd name="T42" fmla="*/ 21 w 48"/>
                  <a:gd name="T43" fmla="*/ 7 h 14"/>
                  <a:gd name="T44" fmla="*/ 22 w 48"/>
                  <a:gd name="T45" fmla="*/ 6 h 14"/>
                  <a:gd name="T46" fmla="*/ 22 w 48"/>
                  <a:gd name="T47" fmla="*/ 5 h 14"/>
                  <a:gd name="T48" fmla="*/ 23 w 48"/>
                  <a:gd name="T49" fmla="*/ 3 h 14"/>
                  <a:gd name="T50" fmla="*/ 24 w 48"/>
                  <a:gd name="T51" fmla="*/ 5 h 14"/>
                  <a:gd name="T52" fmla="*/ 25 w 48"/>
                  <a:gd name="T53" fmla="*/ 7 h 14"/>
                  <a:gd name="T54" fmla="*/ 26 w 48"/>
                  <a:gd name="T55" fmla="*/ 8 h 14"/>
                  <a:gd name="T56" fmla="*/ 28 w 48"/>
                  <a:gd name="T57" fmla="*/ 10 h 14"/>
                  <a:gd name="T58" fmla="*/ 30 w 48"/>
                  <a:gd name="T59" fmla="*/ 11 h 14"/>
                  <a:gd name="T60" fmla="*/ 32 w 48"/>
                  <a:gd name="T61" fmla="*/ 13 h 14"/>
                  <a:gd name="T62" fmla="*/ 35 w 48"/>
                  <a:gd name="T63" fmla="*/ 14 h 14"/>
                  <a:gd name="T64" fmla="*/ 38 w 48"/>
                  <a:gd name="T65" fmla="*/ 14 h 14"/>
                  <a:gd name="T66" fmla="*/ 41 w 48"/>
                  <a:gd name="T67" fmla="*/ 14 h 14"/>
                  <a:gd name="T68" fmla="*/ 43 w 48"/>
                  <a:gd name="T69" fmla="*/ 14 h 14"/>
                  <a:gd name="T70" fmla="*/ 46 w 48"/>
                  <a:gd name="T71" fmla="*/ 14 h 14"/>
                  <a:gd name="T72" fmla="*/ 48 w 48"/>
                  <a:gd name="T73" fmla="*/ 14 h 14"/>
                  <a:gd name="T74" fmla="*/ 47 w 48"/>
                  <a:gd name="T75" fmla="*/ 12 h 14"/>
                  <a:gd name="T76" fmla="*/ 45 w 48"/>
                  <a:gd name="T77" fmla="*/ 12 h 14"/>
                  <a:gd name="T78" fmla="*/ 43 w 48"/>
                  <a:gd name="T79" fmla="*/ 12 h 14"/>
                  <a:gd name="T80" fmla="*/ 41 w 48"/>
                  <a:gd name="T81" fmla="*/ 12 h 14"/>
                  <a:gd name="T82" fmla="*/ 38 w 48"/>
                  <a:gd name="T83" fmla="*/ 12 h 14"/>
                  <a:gd name="T84" fmla="*/ 36 w 48"/>
                  <a:gd name="T85" fmla="*/ 12 h 14"/>
                  <a:gd name="T86" fmla="*/ 34 w 48"/>
                  <a:gd name="T87" fmla="*/ 11 h 14"/>
                  <a:gd name="T88" fmla="*/ 31 w 48"/>
                  <a:gd name="T89" fmla="*/ 10 h 14"/>
                  <a:gd name="T90" fmla="*/ 29 w 48"/>
                  <a:gd name="T91" fmla="*/ 8 h 14"/>
                  <a:gd name="T92" fmla="*/ 26 w 48"/>
                  <a:gd name="T93" fmla="*/ 5 h 14"/>
                  <a:gd name="T94" fmla="*/ 25 w 48"/>
                  <a:gd name="T95" fmla="*/ 2 h 14"/>
                  <a:gd name="T96" fmla="*/ 23 w 48"/>
                  <a:gd name="T9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8" h="14">
                    <a:moveTo>
                      <a:pt x="23" y="0"/>
                    </a:moveTo>
                    <a:lnTo>
                      <a:pt x="23" y="0"/>
                    </a:lnTo>
                    <a:lnTo>
                      <a:pt x="23" y="1"/>
                    </a:lnTo>
                    <a:lnTo>
                      <a:pt x="22" y="2"/>
                    </a:lnTo>
                    <a:lnTo>
                      <a:pt x="22" y="3"/>
                    </a:lnTo>
                    <a:lnTo>
                      <a:pt x="21" y="4"/>
                    </a:lnTo>
                    <a:lnTo>
                      <a:pt x="19" y="5"/>
                    </a:lnTo>
                    <a:lnTo>
                      <a:pt x="18" y="7"/>
                    </a:lnTo>
                    <a:lnTo>
                      <a:pt x="16" y="8"/>
                    </a:lnTo>
                    <a:lnTo>
                      <a:pt x="15" y="9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2" y="10"/>
                    </a:lnTo>
                    <a:lnTo>
                      <a:pt x="11" y="10"/>
                    </a:lnTo>
                    <a:lnTo>
                      <a:pt x="10" y="11"/>
                    </a:lnTo>
                    <a:lnTo>
                      <a:pt x="9" y="11"/>
                    </a:lnTo>
                    <a:lnTo>
                      <a:pt x="8" y="11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4" y="14"/>
                    </a:lnTo>
                    <a:lnTo>
                      <a:pt x="5" y="14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9" y="13"/>
                    </a:lnTo>
                    <a:lnTo>
                      <a:pt x="11" y="13"/>
                    </a:lnTo>
                    <a:lnTo>
                      <a:pt x="12" y="12"/>
                    </a:lnTo>
                    <a:lnTo>
                      <a:pt x="13" y="12"/>
                    </a:lnTo>
                    <a:lnTo>
                      <a:pt x="14" y="11"/>
                    </a:lnTo>
                    <a:lnTo>
                      <a:pt x="16" y="11"/>
                    </a:lnTo>
                    <a:lnTo>
                      <a:pt x="17" y="10"/>
                    </a:lnTo>
                    <a:lnTo>
                      <a:pt x="18" y="10"/>
                    </a:lnTo>
                    <a:lnTo>
                      <a:pt x="19" y="9"/>
                    </a:lnTo>
                    <a:lnTo>
                      <a:pt x="19" y="8"/>
                    </a:lnTo>
                    <a:lnTo>
                      <a:pt x="20" y="8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2" y="6"/>
                    </a:lnTo>
                    <a:lnTo>
                      <a:pt x="22" y="5"/>
                    </a:lnTo>
                    <a:lnTo>
                      <a:pt x="22" y="5"/>
                    </a:lnTo>
                    <a:lnTo>
                      <a:pt x="23" y="4"/>
                    </a:lnTo>
                    <a:lnTo>
                      <a:pt x="23" y="3"/>
                    </a:lnTo>
                    <a:lnTo>
                      <a:pt x="24" y="4"/>
                    </a:lnTo>
                    <a:lnTo>
                      <a:pt x="24" y="5"/>
                    </a:lnTo>
                    <a:lnTo>
                      <a:pt x="25" y="6"/>
                    </a:lnTo>
                    <a:lnTo>
                      <a:pt x="25" y="7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9"/>
                    </a:lnTo>
                    <a:lnTo>
                      <a:pt x="28" y="10"/>
                    </a:lnTo>
                    <a:lnTo>
                      <a:pt x="29" y="11"/>
                    </a:lnTo>
                    <a:lnTo>
                      <a:pt x="30" y="11"/>
                    </a:lnTo>
                    <a:lnTo>
                      <a:pt x="31" y="12"/>
                    </a:lnTo>
                    <a:lnTo>
                      <a:pt x="32" y="13"/>
                    </a:lnTo>
                    <a:lnTo>
                      <a:pt x="34" y="13"/>
                    </a:lnTo>
                    <a:lnTo>
                      <a:pt x="35" y="14"/>
                    </a:lnTo>
                    <a:lnTo>
                      <a:pt x="36" y="14"/>
                    </a:lnTo>
                    <a:lnTo>
                      <a:pt x="38" y="14"/>
                    </a:lnTo>
                    <a:lnTo>
                      <a:pt x="39" y="14"/>
                    </a:lnTo>
                    <a:lnTo>
                      <a:pt x="41" y="14"/>
                    </a:lnTo>
                    <a:lnTo>
                      <a:pt x="42" y="14"/>
                    </a:lnTo>
                    <a:lnTo>
                      <a:pt x="43" y="14"/>
                    </a:lnTo>
                    <a:lnTo>
                      <a:pt x="45" y="14"/>
                    </a:lnTo>
                    <a:lnTo>
                      <a:pt x="46" y="14"/>
                    </a:lnTo>
                    <a:lnTo>
                      <a:pt x="47" y="14"/>
                    </a:lnTo>
                    <a:lnTo>
                      <a:pt x="48" y="14"/>
                    </a:lnTo>
                    <a:lnTo>
                      <a:pt x="47" y="12"/>
                    </a:lnTo>
                    <a:lnTo>
                      <a:pt x="47" y="12"/>
                    </a:lnTo>
                    <a:lnTo>
                      <a:pt x="46" y="12"/>
                    </a:lnTo>
                    <a:lnTo>
                      <a:pt x="45" y="12"/>
                    </a:lnTo>
                    <a:lnTo>
                      <a:pt x="44" y="12"/>
                    </a:lnTo>
                    <a:lnTo>
                      <a:pt x="43" y="12"/>
                    </a:lnTo>
                    <a:lnTo>
                      <a:pt x="42" y="12"/>
                    </a:lnTo>
                    <a:lnTo>
                      <a:pt x="41" y="12"/>
                    </a:lnTo>
                    <a:lnTo>
                      <a:pt x="40" y="12"/>
                    </a:lnTo>
                    <a:lnTo>
                      <a:pt x="38" y="12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5" y="11"/>
                    </a:lnTo>
                    <a:lnTo>
                      <a:pt x="34" y="11"/>
                    </a:lnTo>
                    <a:lnTo>
                      <a:pt x="33" y="10"/>
                    </a:lnTo>
                    <a:lnTo>
                      <a:pt x="31" y="10"/>
                    </a:lnTo>
                    <a:lnTo>
                      <a:pt x="30" y="9"/>
                    </a:lnTo>
                    <a:lnTo>
                      <a:pt x="29" y="8"/>
                    </a:lnTo>
                    <a:lnTo>
                      <a:pt x="28" y="7"/>
                    </a:lnTo>
                    <a:lnTo>
                      <a:pt x="26" y="5"/>
                    </a:lnTo>
                    <a:lnTo>
                      <a:pt x="25" y="4"/>
                    </a:lnTo>
                    <a:lnTo>
                      <a:pt x="25" y="2"/>
                    </a:lnTo>
                    <a:lnTo>
                      <a:pt x="24" y="1"/>
                    </a:lnTo>
                    <a:lnTo>
                      <a:pt x="23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8" name="Freeform 363"/>
              <p:cNvSpPr>
                <a:spLocks/>
              </p:cNvSpPr>
              <p:nvPr/>
            </p:nvSpPr>
            <p:spPr bwMode="auto">
              <a:xfrm>
                <a:off x="4302" y="1807"/>
                <a:ext cx="6" cy="12"/>
              </a:xfrm>
              <a:custGeom>
                <a:avLst/>
                <a:gdLst>
                  <a:gd name="T0" fmla="*/ 6 w 6"/>
                  <a:gd name="T1" fmla="*/ 6 h 12"/>
                  <a:gd name="T2" fmla="*/ 5 w 6"/>
                  <a:gd name="T3" fmla="*/ 6 h 12"/>
                  <a:gd name="T4" fmla="*/ 5 w 6"/>
                  <a:gd name="T5" fmla="*/ 6 h 12"/>
                  <a:gd name="T6" fmla="*/ 4 w 6"/>
                  <a:gd name="T7" fmla="*/ 6 h 12"/>
                  <a:gd name="T8" fmla="*/ 4 w 6"/>
                  <a:gd name="T9" fmla="*/ 6 h 12"/>
                  <a:gd name="T10" fmla="*/ 4 w 6"/>
                  <a:gd name="T11" fmla="*/ 5 h 12"/>
                  <a:gd name="T12" fmla="*/ 3 w 6"/>
                  <a:gd name="T13" fmla="*/ 4 h 12"/>
                  <a:gd name="T14" fmla="*/ 3 w 6"/>
                  <a:gd name="T15" fmla="*/ 3 h 12"/>
                  <a:gd name="T16" fmla="*/ 2 w 6"/>
                  <a:gd name="T17" fmla="*/ 2 h 12"/>
                  <a:gd name="T18" fmla="*/ 2 w 6"/>
                  <a:gd name="T19" fmla="*/ 1 h 12"/>
                  <a:gd name="T20" fmla="*/ 1 w 6"/>
                  <a:gd name="T21" fmla="*/ 1 h 12"/>
                  <a:gd name="T22" fmla="*/ 1 w 6"/>
                  <a:gd name="T23" fmla="*/ 0 h 12"/>
                  <a:gd name="T24" fmla="*/ 1 w 6"/>
                  <a:gd name="T25" fmla="*/ 0 h 12"/>
                  <a:gd name="T26" fmla="*/ 0 w 6"/>
                  <a:gd name="T27" fmla="*/ 1 h 12"/>
                  <a:gd name="T28" fmla="*/ 0 w 6"/>
                  <a:gd name="T29" fmla="*/ 2 h 12"/>
                  <a:gd name="T30" fmla="*/ 0 w 6"/>
                  <a:gd name="T31" fmla="*/ 4 h 12"/>
                  <a:gd name="T32" fmla="*/ 1 w 6"/>
                  <a:gd name="T33" fmla="*/ 6 h 12"/>
                  <a:gd name="T34" fmla="*/ 2 w 6"/>
                  <a:gd name="T35" fmla="*/ 8 h 12"/>
                  <a:gd name="T36" fmla="*/ 2 w 6"/>
                  <a:gd name="T37" fmla="*/ 9 h 12"/>
                  <a:gd name="T38" fmla="*/ 3 w 6"/>
                  <a:gd name="T39" fmla="*/ 10 h 12"/>
                  <a:gd name="T40" fmla="*/ 3 w 6"/>
                  <a:gd name="T41" fmla="*/ 11 h 12"/>
                  <a:gd name="T42" fmla="*/ 3 w 6"/>
                  <a:gd name="T43" fmla="*/ 11 h 12"/>
                  <a:gd name="T44" fmla="*/ 4 w 6"/>
                  <a:gd name="T45" fmla="*/ 11 h 12"/>
                  <a:gd name="T46" fmla="*/ 5 w 6"/>
                  <a:gd name="T47" fmla="*/ 12 h 12"/>
                  <a:gd name="T48" fmla="*/ 6 w 6"/>
                  <a:gd name="T49" fmla="*/ 12 h 12"/>
                  <a:gd name="T50" fmla="*/ 6 w 6"/>
                  <a:gd name="T51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" h="12">
                    <a:moveTo>
                      <a:pt x="6" y="6"/>
                    </a:moveTo>
                    <a:lnTo>
                      <a:pt x="5" y="6"/>
                    </a:lnTo>
                    <a:lnTo>
                      <a:pt x="5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2" y="8"/>
                    </a:lnTo>
                    <a:lnTo>
                      <a:pt x="2" y="9"/>
                    </a:lnTo>
                    <a:lnTo>
                      <a:pt x="3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9" name="Freeform 364"/>
              <p:cNvSpPr>
                <a:spLocks/>
              </p:cNvSpPr>
              <p:nvPr/>
            </p:nvSpPr>
            <p:spPr bwMode="auto">
              <a:xfrm>
                <a:off x="4346" y="1786"/>
                <a:ext cx="19" cy="21"/>
              </a:xfrm>
              <a:custGeom>
                <a:avLst/>
                <a:gdLst>
                  <a:gd name="T0" fmla="*/ 19 w 19"/>
                  <a:gd name="T1" fmla="*/ 10 h 21"/>
                  <a:gd name="T2" fmla="*/ 19 w 19"/>
                  <a:gd name="T3" fmla="*/ 0 h 21"/>
                  <a:gd name="T4" fmla="*/ 0 w 19"/>
                  <a:gd name="T5" fmla="*/ 0 h 21"/>
                  <a:gd name="T6" fmla="*/ 0 w 19"/>
                  <a:gd name="T7" fmla="*/ 8 h 21"/>
                  <a:gd name="T8" fmla="*/ 8 w 19"/>
                  <a:gd name="T9" fmla="*/ 21 h 21"/>
                  <a:gd name="T10" fmla="*/ 19 w 19"/>
                  <a:gd name="T11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1">
                    <a:moveTo>
                      <a:pt x="19" y="10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21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0" name="Freeform 365"/>
              <p:cNvSpPr>
                <a:spLocks/>
              </p:cNvSpPr>
              <p:nvPr/>
            </p:nvSpPr>
            <p:spPr bwMode="auto">
              <a:xfrm>
                <a:off x="4333" y="1737"/>
                <a:ext cx="44" cy="27"/>
              </a:xfrm>
              <a:custGeom>
                <a:avLst/>
                <a:gdLst>
                  <a:gd name="T0" fmla="*/ 36 w 44"/>
                  <a:gd name="T1" fmla="*/ 10 h 27"/>
                  <a:gd name="T2" fmla="*/ 35 w 44"/>
                  <a:gd name="T3" fmla="*/ 9 h 27"/>
                  <a:gd name="T4" fmla="*/ 34 w 44"/>
                  <a:gd name="T5" fmla="*/ 8 h 27"/>
                  <a:gd name="T6" fmla="*/ 33 w 44"/>
                  <a:gd name="T7" fmla="*/ 7 h 27"/>
                  <a:gd name="T8" fmla="*/ 32 w 44"/>
                  <a:gd name="T9" fmla="*/ 6 h 27"/>
                  <a:gd name="T10" fmla="*/ 30 w 44"/>
                  <a:gd name="T11" fmla="*/ 5 h 27"/>
                  <a:gd name="T12" fmla="*/ 28 w 44"/>
                  <a:gd name="T13" fmla="*/ 4 h 27"/>
                  <a:gd name="T14" fmla="*/ 26 w 44"/>
                  <a:gd name="T15" fmla="*/ 3 h 27"/>
                  <a:gd name="T16" fmla="*/ 24 w 44"/>
                  <a:gd name="T17" fmla="*/ 2 h 27"/>
                  <a:gd name="T18" fmla="*/ 22 w 44"/>
                  <a:gd name="T19" fmla="*/ 1 h 27"/>
                  <a:gd name="T20" fmla="*/ 20 w 44"/>
                  <a:gd name="T21" fmla="*/ 1 h 27"/>
                  <a:gd name="T22" fmla="*/ 17 w 44"/>
                  <a:gd name="T23" fmla="*/ 0 h 27"/>
                  <a:gd name="T24" fmla="*/ 15 w 44"/>
                  <a:gd name="T25" fmla="*/ 0 h 27"/>
                  <a:gd name="T26" fmla="*/ 12 w 44"/>
                  <a:gd name="T27" fmla="*/ 0 h 27"/>
                  <a:gd name="T28" fmla="*/ 10 w 44"/>
                  <a:gd name="T29" fmla="*/ 0 h 27"/>
                  <a:gd name="T30" fmla="*/ 8 w 44"/>
                  <a:gd name="T31" fmla="*/ 0 h 27"/>
                  <a:gd name="T32" fmla="*/ 6 w 44"/>
                  <a:gd name="T33" fmla="*/ 1 h 27"/>
                  <a:gd name="T34" fmla="*/ 3 w 44"/>
                  <a:gd name="T35" fmla="*/ 3 h 27"/>
                  <a:gd name="T36" fmla="*/ 1 w 44"/>
                  <a:gd name="T37" fmla="*/ 5 h 27"/>
                  <a:gd name="T38" fmla="*/ 0 w 44"/>
                  <a:gd name="T39" fmla="*/ 7 h 27"/>
                  <a:gd name="T40" fmla="*/ 0 w 44"/>
                  <a:gd name="T41" fmla="*/ 10 h 27"/>
                  <a:gd name="T42" fmla="*/ 0 w 44"/>
                  <a:gd name="T43" fmla="*/ 12 h 27"/>
                  <a:gd name="T44" fmla="*/ 0 w 44"/>
                  <a:gd name="T45" fmla="*/ 13 h 27"/>
                  <a:gd name="T46" fmla="*/ 1 w 44"/>
                  <a:gd name="T47" fmla="*/ 15 h 27"/>
                  <a:gd name="T48" fmla="*/ 2 w 44"/>
                  <a:gd name="T49" fmla="*/ 15 h 27"/>
                  <a:gd name="T50" fmla="*/ 3 w 44"/>
                  <a:gd name="T51" fmla="*/ 15 h 27"/>
                  <a:gd name="T52" fmla="*/ 4 w 44"/>
                  <a:gd name="T53" fmla="*/ 16 h 27"/>
                  <a:gd name="T54" fmla="*/ 6 w 44"/>
                  <a:gd name="T55" fmla="*/ 16 h 27"/>
                  <a:gd name="T56" fmla="*/ 8 w 44"/>
                  <a:gd name="T57" fmla="*/ 17 h 27"/>
                  <a:gd name="T58" fmla="*/ 10 w 44"/>
                  <a:gd name="T59" fmla="*/ 18 h 27"/>
                  <a:gd name="T60" fmla="*/ 13 w 44"/>
                  <a:gd name="T61" fmla="*/ 19 h 27"/>
                  <a:gd name="T62" fmla="*/ 16 w 44"/>
                  <a:gd name="T63" fmla="*/ 20 h 27"/>
                  <a:gd name="T64" fmla="*/ 19 w 44"/>
                  <a:gd name="T65" fmla="*/ 21 h 27"/>
                  <a:gd name="T66" fmla="*/ 22 w 44"/>
                  <a:gd name="T67" fmla="*/ 22 h 27"/>
                  <a:gd name="T68" fmla="*/ 24 w 44"/>
                  <a:gd name="T69" fmla="*/ 23 h 27"/>
                  <a:gd name="T70" fmla="*/ 27 w 44"/>
                  <a:gd name="T71" fmla="*/ 24 h 27"/>
                  <a:gd name="T72" fmla="*/ 30 w 44"/>
                  <a:gd name="T73" fmla="*/ 25 h 27"/>
                  <a:gd name="T74" fmla="*/ 32 w 44"/>
                  <a:gd name="T75" fmla="*/ 26 h 27"/>
                  <a:gd name="T76" fmla="*/ 34 w 44"/>
                  <a:gd name="T77" fmla="*/ 27 h 27"/>
                  <a:gd name="T78" fmla="*/ 35 w 44"/>
                  <a:gd name="T79" fmla="*/ 27 h 27"/>
                  <a:gd name="T80" fmla="*/ 36 w 44"/>
                  <a:gd name="T81" fmla="*/ 27 h 27"/>
                  <a:gd name="T82" fmla="*/ 38 w 44"/>
                  <a:gd name="T83" fmla="*/ 27 h 27"/>
                  <a:gd name="T84" fmla="*/ 39 w 44"/>
                  <a:gd name="T85" fmla="*/ 27 h 27"/>
                  <a:gd name="T86" fmla="*/ 40 w 44"/>
                  <a:gd name="T87" fmla="*/ 27 h 27"/>
                  <a:gd name="T88" fmla="*/ 41 w 44"/>
                  <a:gd name="T89" fmla="*/ 27 h 27"/>
                  <a:gd name="T90" fmla="*/ 42 w 44"/>
                  <a:gd name="T91" fmla="*/ 26 h 27"/>
                  <a:gd name="T92" fmla="*/ 43 w 44"/>
                  <a:gd name="T93" fmla="*/ 25 h 27"/>
                  <a:gd name="T94" fmla="*/ 44 w 44"/>
                  <a:gd name="T95" fmla="*/ 24 h 27"/>
                  <a:gd name="T96" fmla="*/ 44 w 44"/>
                  <a:gd name="T97" fmla="*/ 22 h 27"/>
                  <a:gd name="T98" fmla="*/ 44 w 44"/>
                  <a:gd name="T99" fmla="*/ 20 h 27"/>
                  <a:gd name="T100" fmla="*/ 44 w 44"/>
                  <a:gd name="T101" fmla="*/ 18 h 27"/>
                  <a:gd name="T102" fmla="*/ 43 w 44"/>
                  <a:gd name="T103" fmla="*/ 16 h 27"/>
                  <a:gd name="T104" fmla="*/ 42 w 44"/>
                  <a:gd name="T105" fmla="*/ 14 h 27"/>
                  <a:gd name="T106" fmla="*/ 40 w 44"/>
                  <a:gd name="T107" fmla="*/ 12 h 27"/>
                  <a:gd name="T108" fmla="*/ 39 w 44"/>
                  <a:gd name="T109" fmla="*/ 11 h 27"/>
                  <a:gd name="T110" fmla="*/ 37 w 44"/>
                  <a:gd name="T111" fmla="*/ 10 h 27"/>
                  <a:gd name="T112" fmla="*/ 36 w 44"/>
                  <a:gd name="T11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4" h="27">
                    <a:moveTo>
                      <a:pt x="36" y="10"/>
                    </a:moveTo>
                    <a:lnTo>
                      <a:pt x="35" y="9"/>
                    </a:lnTo>
                    <a:lnTo>
                      <a:pt x="34" y="8"/>
                    </a:lnTo>
                    <a:lnTo>
                      <a:pt x="33" y="7"/>
                    </a:lnTo>
                    <a:lnTo>
                      <a:pt x="32" y="6"/>
                    </a:lnTo>
                    <a:lnTo>
                      <a:pt x="30" y="5"/>
                    </a:lnTo>
                    <a:lnTo>
                      <a:pt x="28" y="4"/>
                    </a:lnTo>
                    <a:lnTo>
                      <a:pt x="26" y="3"/>
                    </a:lnTo>
                    <a:lnTo>
                      <a:pt x="24" y="2"/>
                    </a:lnTo>
                    <a:lnTo>
                      <a:pt x="22" y="1"/>
                    </a:lnTo>
                    <a:lnTo>
                      <a:pt x="20" y="1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2" y="0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0" y="13"/>
                    </a:lnTo>
                    <a:lnTo>
                      <a:pt x="1" y="15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4" y="16"/>
                    </a:lnTo>
                    <a:lnTo>
                      <a:pt x="6" y="16"/>
                    </a:lnTo>
                    <a:lnTo>
                      <a:pt x="8" y="17"/>
                    </a:lnTo>
                    <a:lnTo>
                      <a:pt x="10" y="18"/>
                    </a:lnTo>
                    <a:lnTo>
                      <a:pt x="13" y="19"/>
                    </a:lnTo>
                    <a:lnTo>
                      <a:pt x="16" y="20"/>
                    </a:lnTo>
                    <a:lnTo>
                      <a:pt x="19" y="21"/>
                    </a:lnTo>
                    <a:lnTo>
                      <a:pt x="22" y="22"/>
                    </a:lnTo>
                    <a:lnTo>
                      <a:pt x="24" y="23"/>
                    </a:lnTo>
                    <a:lnTo>
                      <a:pt x="27" y="24"/>
                    </a:lnTo>
                    <a:lnTo>
                      <a:pt x="30" y="25"/>
                    </a:lnTo>
                    <a:lnTo>
                      <a:pt x="32" y="26"/>
                    </a:lnTo>
                    <a:lnTo>
                      <a:pt x="34" y="27"/>
                    </a:lnTo>
                    <a:lnTo>
                      <a:pt x="35" y="27"/>
                    </a:lnTo>
                    <a:lnTo>
                      <a:pt x="36" y="27"/>
                    </a:lnTo>
                    <a:lnTo>
                      <a:pt x="38" y="27"/>
                    </a:lnTo>
                    <a:lnTo>
                      <a:pt x="39" y="27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2" y="26"/>
                    </a:lnTo>
                    <a:lnTo>
                      <a:pt x="43" y="25"/>
                    </a:lnTo>
                    <a:lnTo>
                      <a:pt x="44" y="24"/>
                    </a:lnTo>
                    <a:lnTo>
                      <a:pt x="44" y="22"/>
                    </a:lnTo>
                    <a:lnTo>
                      <a:pt x="44" y="20"/>
                    </a:lnTo>
                    <a:lnTo>
                      <a:pt x="44" y="18"/>
                    </a:lnTo>
                    <a:lnTo>
                      <a:pt x="43" y="16"/>
                    </a:lnTo>
                    <a:lnTo>
                      <a:pt x="42" y="14"/>
                    </a:lnTo>
                    <a:lnTo>
                      <a:pt x="40" y="12"/>
                    </a:lnTo>
                    <a:lnTo>
                      <a:pt x="39" y="11"/>
                    </a:lnTo>
                    <a:lnTo>
                      <a:pt x="37" y="10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1" name="Freeform 366"/>
              <p:cNvSpPr>
                <a:spLocks/>
              </p:cNvSpPr>
              <p:nvPr/>
            </p:nvSpPr>
            <p:spPr bwMode="auto">
              <a:xfrm>
                <a:off x="4327" y="1744"/>
                <a:ext cx="53" cy="47"/>
              </a:xfrm>
              <a:custGeom>
                <a:avLst/>
                <a:gdLst>
                  <a:gd name="T0" fmla="*/ 45 w 53"/>
                  <a:gd name="T1" fmla="*/ 15 h 47"/>
                  <a:gd name="T2" fmla="*/ 45 w 53"/>
                  <a:gd name="T3" fmla="*/ 15 h 47"/>
                  <a:gd name="T4" fmla="*/ 44 w 53"/>
                  <a:gd name="T5" fmla="*/ 13 h 47"/>
                  <a:gd name="T6" fmla="*/ 42 w 53"/>
                  <a:gd name="T7" fmla="*/ 10 h 47"/>
                  <a:gd name="T8" fmla="*/ 40 w 53"/>
                  <a:gd name="T9" fmla="*/ 8 h 47"/>
                  <a:gd name="T10" fmla="*/ 38 w 53"/>
                  <a:gd name="T11" fmla="*/ 5 h 47"/>
                  <a:gd name="T12" fmla="*/ 35 w 53"/>
                  <a:gd name="T13" fmla="*/ 3 h 47"/>
                  <a:gd name="T14" fmla="*/ 32 w 53"/>
                  <a:gd name="T15" fmla="*/ 2 h 47"/>
                  <a:gd name="T16" fmla="*/ 28 w 53"/>
                  <a:gd name="T17" fmla="*/ 1 h 47"/>
                  <a:gd name="T18" fmla="*/ 25 w 53"/>
                  <a:gd name="T19" fmla="*/ 1 h 47"/>
                  <a:gd name="T20" fmla="*/ 21 w 53"/>
                  <a:gd name="T21" fmla="*/ 1 h 47"/>
                  <a:gd name="T22" fmla="*/ 16 w 53"/>
                  <a:gd name="T23" fmla="*/ 1 h 47"/>
                  <a:gd name="T24" fmla="*/ 12 w 53"/>
                  <a:gd name="T25" fmla="*/ 3 h 47"/>
                  <a:gd name="T26" fmla="*/ 8 w 53"/>
                  <a:gd name="T27" fmla="*/ 6 h 47"/>
                  <a:gd name="T28" fmla="*/ 5 w 53"/>
                  <a:gd name="T29" fmla="*/ 9 h 47"/>
                  <a:gd name="T30" fmla="*/ 3 w 53"/>
                  <a:gd name="T31" fmla="*/ 13 h 47"/>
                  <a:gd name="T32" fmla="*/ 1 w 53"/>
                  <a:gd name="T33" fmla="*/ 17 h 47"/>
                  <a:gd name="T34" fmla="*/ 0 w 53"/>
                  <a:gd name="T35" fmla="*/ 22 h 47"/>
                  <a:gd name="T36" fmla="*/ 0 w 53"/>
                  <a:gd name="T37" fmla="*/ 26 h 47"/>
                  <a:gd name="T38" fmla="*/ 1 w 53"/>
                  <a:gd name="T39" fmla="*/ 31 h 47"/>
                  <a:gd name="T40" fmla="*/ 3 w 53"/>
                  <a:gd name="T41" fmla="*/ 35 h 47"/>
                  <a:gd name="T42" fmla="*/ 5 w 53"/>
                  <a:gd name="T43" fmla="*/ 39 h 47"/>
                  <a:gd name="T44" fmla="*/ 8 w 53"/>
                  <a:gd name="T45" fmla="*/ 42 h 47"/>
                  <a:gd name="T46" fmla="*/ 12 w 53"/>
                  <a:gd name="T47" fmla="*/ 45 h 47"/>
                  <a:gd name="T48" fmla="*/ 16 w 53"/>
                  <a:gd name="T49" fmla="*/ 46 h 47"/>
                  <a:gd name="T50" fmla="*/ 21 w 53"/>
                  <a:gd name="T51" fmla="*/ 47 h 47"/>
                  <a:gd name="T52" fmla="*/ 25 w 53"/>
                  <a:gd name="T53" fmla="*/ 47 h 47"/>
                  <a:gd name="T54" fmla="*/ 28 w 53"/>
                  <a:gd name="T55" fmla="*/ 47 h 47"/>
                  <a:gd name="T56" fmla="*/ 31 w 53"/>
                  <a:gd name="T57" fmla="*/ 46 h 47"/>
                  <a:gd name="T58" fmla="*/ 34 w 53"/>
                  <a:gd name="T59" fmla="*/ 45 h 47"/>
                  <a:gd name="T60" fmla="*/ 37 w 53"/>
                  <a:gd name="T61" fmla="*/ 43 h 47"/>
                  <a:gd name="T62" fmla="*/ 39 w 53"/>
                  <a:gd name="T63" fmla="*/ 41 h 47"/>
                  <a:gd name="T64" fmla="*/ 42 w 53"/>
                  <a:gd name="T65" fmla="*/ 38 h 47"/>
                  <a:gd name="T66" fmla="*/ 43 w 53"/>
                  <a:gd name="T67" fmla="*/ 36 h 47"/>
                  <a:gd name="T68" fmla="*/ 44 w 53"/>
                  <a:gd name="T69" fmla="*/ 34 h 47"/>
                  <a:gd name="T70" fmla="*/ 45 w 53"/>
                  <a:gd name="T71" fmla="*/ 34 h 47"/>
                  <a:gd name="T72" fmla="*/ 46 w 53"/>
                  <a:gd name="T73" fmla="*/ 34 h 47"/>
                  <a:gd name="T74" fmla="*/ 49 w 53"/>
                  <a:gd name="T75" fmla="*/ 33 h 47"/>
                  <a:gd name="T76" fmla="*/ 51 w 53"/>
                  <a:gd name="T77" fmla="*/ 30 h 47"/>
                  <a:gd name="T78" fmla="*/ 52 w 53"/>
                  <a:gd name="T79" fmla="*/ 27 h 47"/>
                  <a:gd name="T80" fmla="*/ 52 w 53"/>
                  <a:gd name="T81" fmla="*/ 23 h 47"/>
                  <a:gd name="T82" fmla="*/ 51 w 53"/>
                  <a:gd name="T83" fmla="*/ 19 h 47"/>
                  <a:gd name="T84" fmla="*/ 49 w 53"/>
                  <a:gd name="T85" fmla="*/ 16 h 47"/>
                  <a:gd name="T86" fmla="*/ 46 w 53"/>
                  <a:gd name="T87" fmla="*/ 1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3" h="47">
                    <a:moveTo>
                      <a:pt x="45" y="15"/>
                    </a:moveTo>
                    <a:lnTo>
                      <a:pt x="45" y="15"/>
                    </a:lnTo>
                    <a:lnTo>
                      <a:pt x="45" y="15"/>
                    </a:lnTo>
                    <a:lnTo>
                      <a:pt x="45" y="15"/>
                    </a:lnTo>
                    <a:lnTo>
                      <a:pt x="45" y="15"/>
                    </a:lnTo>
                    <a:lnTo>
                      <a:pt x="44" y="13"/>
                    </a:lnTo>
                    <a:lnTo>
                      <a:pt x="43" y="12"/>
                    </a:lnTo>
                    <a:lnTo>
                      <a:pt x="42" y="10"/>
                    </a:lnTo>
                    <a:lnTo>
                      <a:pt x="41" y="9"/>
                    </a:lnTo>
                    <a:lnTo>
                      <a:pt x="40" y="8"/>
                    </a:lnTo>
                    <a:lnTo>
                      <a:pt x="39" y="6"/>
                    </a:lnTo>
                    <a:lnTo>
                      <a:pt x="38" y="5"/>
                    </a:lnTo>
                    <a:lnTo>
                      <a:pt x="36" y="4"/>
                    </a:lnTo>
                    <a:lnTo>
                      <a:pt x="35" y="3"/>
                    </a:lnTo>
                    <a:lnTo>
                      <a:pt x="33" y="3"/>
                    </a:lnTo>
                    <a:lnTo>
                      <a:pt x="32" y="2"/>
                    </a:lnTo>
                    <a:lnTo>
                      <a:pt x="30" y="1"/>
                    </a:lnTo>
                    <a:lnTo>
                      <a:pt x="28" y="1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3" y="0"/>
                    </a:lnTo>
                    <a:lnTo>
                      <a:pt x="21" y="1"/>
                    </a:lnTo>
                    <a:lnTo>
                      <a:pt x="18" y="1"/>
                    </a:lnTo>
                    <a:lnTo>
                      <a:pt x="16" y="1"/>
                    </a:lnTo>
                    <a:lnTo>
                      <a:pt x="14" y="2"/>
                    </a:lnTo>
                    <a:lnTo>
                      <a:pt x="12" y="3"/>
                    </a:lnTo>
                    <a:lnTo>
                      <a:pt x="10" y="4"/>
                    </a:lnTo>
                    <a:lnTo>
                      <a:pt x="8" y="6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4" y="11"/>
                    </a:lnTo>
                    <a:lnTo>
                      <a:pt x="3" y="13"/>
                    </a:lnTo>
                    <a:lnTo>
                      <a:pt x="1" y="15"/>
                    </a:lnTo>
                    <a:lnTo>
                      <a:pt x="1" y="17"/>
                    </a:lnTo>
                    <a:lnTo>
                      <a:pt x="0" y="19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9"/>
                    </a:lnTo>
                    <a:lnTo>
                      <a:pt x="1" y="31"/>
                    </a:lnTo>
                    <a:lnTo>
                      <a:pt x="1" y="33"/>
                    </a:lnTo>
                    <a:lnTo>
                      <a:pt x="3" y="35"/>
                    </a:lnTo>
                    <a:lnTo>
                      <a:pt x="4" y="37"/>
                    </a:lnTo>
                    <a:lnTo>
                      <a:pt x="5" y="39"/>
                    </a:lnTo>
                    <a:lnTo>
                      <a:pt x="7" y="41"/>
                    </a:lnTo>
                    <a:lnTo>
                      <a:pt x="8" y="42"/>
                    </a:lnTo>
                    <a:lnTo>
                      <a:pt x="10" y="43"/>
                    </a:lnTo>
                    <a:lnTo>
                      <a:pt x="12" y="45"/>
                    </a:lnTo>
                    <a:lnTo>
                      <a:pt x="14" y="46"/>
                    </a:lnTo>
                    <a:lnTo>
                      <a:pt x="16" y="46"/>
                    </a:lnTo>
                    <a:lnTo>
                      <a:pt x="18" y="47"/>
                    </a:lnTo>
                    <a:lnTo>
                      <a:pt x="21" y="47"/>
                    </a:lnTo>
                    <a:lnTo>
                      <a:pt x="23" y="47"/>
                    </a:lnTo>
                    <a:lnTo>
                      <a:pt x="25" y="47"/>
                    </a:lnTo>
                    <a:lnTo>
                      <a:pt x="27" y="47"/>
                    </a:lnTo>
                    <a:lnTo>
                      <a:pt x="28" y="47"/>
                    </a:lnTo>
                    <a:lnTo>
                      <a:pt x="30" y="46"/>
                    </a:lnTo>
                    <a:lnTo>
                      <a:pt x="31" y="46"/>
                    </a:lnTo>
                    <a:lnTo>
                      <a:pt x="33" y="45"/>
                    </a:lnTo>
                    <a:lnTo>
                      <a:pt x="34" y="45"/>
                    </a:lnTo>
                    <a:lnTo>
                      <a:pt x="36" y="44"/>
                    </a:lnTo>
                    <a:lnTo>
                      <a:pt x="37" y="43"/>
                    </a:lnTo>
                    <a:lnTo>
                      <a:pt x="38" y="42"/>
                    </a:lnTo>
                    <a:lnTo>
                      <a:pt x="39" y="41"/>
                    </a:lnTo>
                    <a:lnTo>
                      <a:pt x="41" y="40"/>
                    </a:lnTo>
                    <a:lnTo>
                      <a:pt x="42" y="38"/>
                    </a:lnTo>
                    <a:lnTo>
                      <a:pt x="43" y="37"/>
                    </a:lnTo>
                    <a:lnTo>
                      <a:pt x="43" y="36"/>
                    </a:lnTo>
                    <a:lnTo>
                      <a:pt x="44" y="34"/>
                    </a:lnTo>
                    <a:lnTo>
                      <a:pt x="44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6" y="34"/>
                    </a:lnTo>
                    <a:lnTo>
                      <a:pt x="48" y="34"/>
                    </a:lnTo>
                    <a:lnTo>
                      <a:pt x="49" y="33"/>
                    </a:lnTo>
                    <a:lnTo>
                      <a:pt x="50" y="32"/>
                    </a:lnTo>
                    <a:lnTo>
                      <a:pt x="51" y="30"/>
                    </a:lnTo>
                    <a:lnTo>
                      <a:pt x="52" y="28"/>
                    </a:lnTo>
                    <a:lnTo>
                      <a:pt x="52" y="27"/>
                    </a:lnTo>
                    <a:lnTo>
                      <a:pt x="53" y="25"/>
                    </a:lnTo>
                    <a:lnTo>
                      <a:pt x="52" y="23"/>
                    </a:lnTo>
                    <a:lnTo>
                      <a:pt x="52" y="21"/>
                    </a:lnTo>
                    <a:lnTo>
                      <a:pt x="51" y="19"/>
                    </a:lnTo>
                    <a:lnTo>
                      <a:pt x="50" y="18"/>
                    </a:lnTo>
                    <a:lnTo>
                      <a:pt x="49" y="16"/>
                    </a:lnTo>
                    <a:lnTo>
                      <a:pt x="48" y="15"/>
                    </a:lnTo>
                    <a:lnTo>
                      <a:pt x="46" y="15"/>
                    </a:lnTo>
                    <a:lnTo>
                      <a:pt x="45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2" name="Freeform 367"/>
              <p:cNvSpPr>
                <a:spLocks/>
              </p:cNvSpPr>
              <p:nvPr/>
            </p:nvSpPr>
            <p:spPr bwMode="auto">
              <a:xfrm>
                <a:off x="4330" y="1748"/>
                <a:ext cx="47" cy="40"/>
              </a:xfrm>
              <a:custGeom>
                <a:avLst/>
                <a:gdLst>
                  <a:gd name="T0" fmla="*/ 41 w 47"/>
                  <a:gd name="T1" fmla="*/ 15 h 40"/>
                  <a:gd name="T2" fmla="*/ 40 w 47"/>
                  <a:gd name="T3" fmla="*/ 16 h 40"/>
                  <a:gd name="T4" fmla="*/ 39 w 47"/>
                  <a:gd name="T5" fmla="*/ 15 h 40"/>
                  <a:gd name="T6" fmla="*/ 38 w 47"/>
                  <a:gd name="T7" fmla="*/ 11 h 40"/>
                  <a:gd name="T8" fmla="*/ 36 w 47"/>
                  <a:gd name="T9" fmla="*/ 9 h 40"/>
                  <a:gd name="T10" fmla="*/ 34 w 47"/>
                  <a:gd name="T11" fmla="*/ 6 h 40"/>
                  <a:gd name="T12" fmla="*/ 31 w 47"/>
                  <a:gd name="T13" fmla="*/ 4 h 40"/>
                  <a:gd name="T14" fmla="*/ 29 w 47"/>
                  <a:gd name="T15" fmla="*/ 2 h 40"/>
                  <a:gd name="T16" fmla="*/ 25 w 47"/>
                  <a:gd name="T17" fmla="*/ 1 h 40"/>
                  <a:gd name="T18" fmla="*/ 22 w 47"/>
                  <a:gd name="T19" fmla="*/ 0 h 40"/>
                  <a:gd name="T20" fmla="*/ 18 w 47"/>
                  <a:gd name="T21" fmla="*/ 0 h 40"/>
                  <a:gd name="T22" fmla="*/ 14 w 47"/>
                  <a:gd name="T23" fmla="*/ 1 h 40"/>
                  <a:gd name="T24" fmla="*/ 11 w 47"/>
                  <a:gd name="T25" fmla="*/ 3 h 40"/>
                  <a:gd name="T26" fmla="*/ 7 w 47"/>
                  <a:gd name="T27" fmla="*/ 5 h 40"/>
                  <a:gd name="T28" fmla="*/ 5 w 47"/>
                  <a:gd name="T29" fmla="*/ 7 h 40"/>
                  <a:gd name="T30" fmla="*/ 3 w 47"/>
                  <a:gd name="T31" fmla="*/ 11 h 40"/>
                  <a:gd name="T32" fmla="*/ 1 w 47"/>
                  <a:gd name="T33" fmla="*/ 14 h 40"/>
                  <a:gd name="T34" fmla="*/ 0 w 47"/>
                  <a:gd name="T35" fmla="*/ 18 h 40"/>
                  <a:gd name="T36" fmla="*/ 0 w 47"/>
                  <a:gd name="T37" fmla="*/ 22 h 40"/>
                  <a:gd name="T38" fmla="*/ 1 w 47"/>
                  <a:gd name="T39" fmla="*/ 26 h 40"/>
                  <a:gd name="T40" fmla="*/ 3 w 47"/>
                  <a:gd name="T41" fmla="*/ 29 h 40"/>
                  <a:gd name="T42" fmla="*/ 5 w 47"/>
                  <a:gd name="T43" fmla="*/ 33 h 40"/>
                  <a:gd name="T44" fmla="*/ 7 w 47"/>
                  <a:gd name="T45" fmla="*/ 35 h 40"/>
                  <a:gd name="T46" fmla="*/ 11 w 47"/>
                  <a:gd name="T47" fmla="*/ 37 h 40"/>
                  <a:gd name="T48" fmla="*/ 14 w 47"/>
                  <a:gd name="T49" fmla="*/ 39 h 40"/>
                  <a:gd name="T50" fmla="*/ 18 w 47"/>
                  <a:gd name="T51" fmla="*/ 40 h 40"/>
                  <a:gd name="T52" fmla="*/ 22 w 47"/>
                  <a:gd name="T53" fmla="*/ 40 h 40"/>
                  <a:gd name="T54" fmla="*/ 25 w 47"/>
                  <a:gd name="T55" fmla="*/ 39 h 40"/>
                  <a:gd name="T56" fmla="*/ 28 w 47"/>
                  <a:gd name="T57" fmla="*/ 38 h 40"/>
                  <a:gd name="T58" fmla="*/ 31 w 47"/>
                  <a:gd name="T59" fmla="*/ 37 h 40"/>
                  <a:gd name="T60" fmla="*/ 33 w 47"/>
                  <a:gd name="T61" fmla="*/ 35 h 40"/>
                  <a:gd name="T62" fmla="*/ 36 w 47"/>
                  <a:gd name="T63" fmla="*/ 32 h 40"/>
                  <a:gd name="T64" fmla="*/ 37 w 47"/>
                  <a:gd name="T65" fmla="*/ 30 h 40"/>
                  <a:gd name="T66" fmla="*/ 39 w 47"/>
                  <a:gd name="T67" fmla="*/ 27 h 40"/>
                  <a:gd name="T68" fmla="*/ 39 w 47"/>
                  <a:gd name="T69" fmla="*/ 26 h 40"/>
                  <a:gd name="T70" fmla="*/ 40 w 47"/>
                  <a:gd name="T71" fmla="*/ 26 h 40"/>
                  <a:gd name="T72" fmla="*/ 41 w 47"/>
                  <a:gd name="T73" fmla="*/ 26 h 40"/>
                  <a:gd name="T74" fmla="*/ 42 w 47"/>
                  <a:gd name="T75" fmla="*/ 27 h 40"/>
                  <a:gd name="T76" fmla="*/ 43 w 47"/>
                  <a:gd name="T77" fmla="*/ 27 h 40"/>
                  <a:gd name="T78" fmla="*/ 45 w 47"/>
                  <a:gd name="T79" fmla="*/ 26 h 40"/>
                  <a:gd name="T80" fmla="*/ 46 w 47"/>
                  <a:gd name="T81" fmla="*/ 24 h 40"/>
                  <a:gd name="T82" fmla="*/ 47 w 47"/>
                  <a:gd name="T83" fmla="*/ 22 h 40"/>
                  <a:gd name="T84" fmla="*/ 47 w 47"/>
                  <a:gd name="T85" fmla="*/ 20 h 40"/>
                  <a:gd name="T86" fmla="*/ 46 w 47"/>
                  <a:gd name="T87" fmla="*/ 18 h 40"/>
                  <a:gd name="T88" fmla="*/ 45 w 47"/>
                  <a:gd name="T89" fmla="*/ 16 h 40"/>
                  <a:gd name="T90" fmla="*/ 43 w 47"/>
                  <a:gd name="T91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7" h="40">
                    <a:moveTo>
                      <a:pt x="42" y="15"/>
                    </a:moveTo>
                    <a:lnTo>
                      <a:pt x="41" y="15"/>
                    </a:lnTo>
                    <a:lnTo>
                      <a:pt x="41" y="16"/>
                    </a:lnTo>
                    <a:lnTo>
                      <a:pt x="40" y="16"/>
                    </a:lnTo>
                    <a:lnTo>
                      <a:pt x="39" y="16"/>
                    </a:lnTo>
                    <a:lnTo>
                      <a:pt x="39" y="15"/>
                    </a:lnTo>
                    <a:lnTo>
                      <a:pt x="39" y="13"/>
                    </a:lnTo>
                    <a:lnTo>
                      <a:pt x="38" y="11"/>
                    </a:lnTo>
                    <a:lnTo>
                      <a:pt x="37" y="10"/>
                    </a:lnTo>
                    <a:lnTo>
                      <a:pt x="36" y="9"/>
                    </a:lnTo>
                    <a:lnTo>
                      <a:pt x="35" y="7"/>
                    </a:lnTo>
                    <a:lnTo>
                      <a:pt x="34" y="6"/>
                    </a:lnTo>
                    <a:lnTo>
                      <a:pt x="33" y="5"/>
                    </a:lnTo>
                    <a:lnTo>
                      <a:pt x="31" y="4"/>
                    </a:lnTo>
                    <a:lnTo>
                      <a:pt x="30" y="3"/>
                    </a:lnTo>
                    <a:lnTo>
                      <a:pt x="29" y="2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2"/>
                    </a:lnTo>
                    <a:lnTo>
                      <a:pt x="11" y="3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9"/>
                    </a:lnTo>
                    <a:lnTo>
                      <a:pt x="3" y="11"/>
                    </a:lnTo>
                    <a:lnTo>
                      <a:pt x="2" y="12"/>
                    </a:lnTo>
                    <a:lnTo>
                      <a:pt x="1" y="14"/>
                    </a:lnTo>
                    <a:lnTo>
                      <a:pt x="1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1" y="24"/>
                    </a:lnTo>
                    <a:lnTo>
                      <a:pt x="1" y="26"/>
                    </a:lnTo>
                    <a:lnTo>
                      <a:pt x="2" y="28"/>
                    </a:lnTo>
                    <a:lnTo>
                      <a:pt x="3" y="29"/>
                    </a:lnTo>
                    <a:lnTo>
                      <a:pt x="4" y="31"/>
                    </a:lnTo>
                    <a:lnTo>
                      <a:pt x="5" y="33"/>
                    </a:lnTo>
                    <a:lnTo>
                      <a:pt x="6" y="34"/>
                    </a:lnTo>
                    <a:lnTo>
                      <a:pt x="7" y="35"/>
                    </a:lnTo>
                    <a:lnTo>
                      <a:pt x="9" y="36"/>
                    </a:lnTo>
                    <a:lnTo>
                      <a:pt x="11" y="37"/>
                    </a:lnTo>
                    <a:lnTo>
                      <a:pt x="12" y="38"/>
                    </a:lnTo>
                    <a:lnTo>
                      <a:pt x="14" y="39"/>
                    </a:lnTo>
                    <a:lnTo>
                      <a:pt x="16" y="39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2" y="40"/>
                    </a:lnTo>
                    <a:lnTo>
                      <a:pt x="23" y="39"/>
                    </a:lnTo>
                    <a:lnTo>
                      <a:pt x="25" y="39"/>
                    </a:lnTo>
                    <a:lnTo>
                      <a:pt x="27" y="39"/>
                    </a:lnTo>
                    <a:lnTo>
                      <a:pt x="28" y="38"/>
                    </a:lnTo>
                    <a:lnTo>
                      <a:pt x="29" y="37"/>
                    </a:lnTo>
                    <a:lnTo>
                      <a:pt x="31" y="37"/>
                    </a:lnTo>
                    <a:lnTo>
                      <a:pt x="32" y="36"/>
                    </a:lnTo>
                    <a:lnTo>
                      <a:pt x="33" y="35"/>
                    </a:lnTo>
                    <a:lnTo>
                      <a:pt x="35" y="33"/>
                    </a:lnTo>
                    <a:lnTo>
                      <a:pt x="36" y="32"/>
                    </a:lnTo>
                    <a:lnTo>
                      <a:pt x="36" y="31"/>
                    </a:lnTo>
                    <a:lnTo>
                      <a:pt x="37" y="30"/>
                    </a:lnTo>
                    <a:lnTo>
                      <a:pt x="38" y="28"/>
                    </a:lnTo>
                    <a:lnTo>
                      <a:pt x="39" y="27"/>
                    </a:lnTo>
                    <a:lnTo>
                      <a:pt x="39" y="25"/>
                    </a:lnTo>
                    <a:lnTo>
                      <a:pt x="39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1" y="26"/>
                    </a:lnTo>
                    <a:lnTo>
                      <a:pt x="41" y="26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2" y="27"/>
                    </a:lnTo>
                    <a:lnTo>
                      <a:pt x="43" y="27"/>
                    </a:lnTo>
                    <a:lnTo>
                      <a:pt x="44" y="26"/>
                    </a:lnTo>
                    <a:lnTo>
                      <a:pt x="45" y="26"/>
                    </a:lnTo>
                    <a:lnTo>
                      <a:pt x="45" y="25"/>
                    </a:lnTo>
                    <a:lnTo>
                      <a:pt x="46" y="24"/>
                    </a:lnTo>
                    <a:lnTo>
                      <a:pt x="46" y="23"/>
                    </a:lnTo>
                    <a:lnTo>
                      <a:pt x="47" y="22"/>
                    </a:lnTo>
                    <a:lnTo>
                      <a:pt x="47" y="21"/>
                    </a:lnTo>
                    <a:lnTo>
                      <a:pt x="47" y="20"/>
                    </a:lnTo>
                    <a:lnTo>
                      <a:pt x="46" y="19"/>
                    </a:lnTo>
                    <a:lnTo>
                      <a:pt x="46" y="18"/>
                    </a:lnTo>
                    <a:lnTo>
                      <a:pt x="45" y="17"/>
                    </a:lnTo>
                    <a:lnTo>
                      <a:pt x="45" y="16"/>
                    </a:lnTo>
                    <a:lnTo>
                      <a:pt x="44" y="16"/>
                    </a:lnTo>
                    <a:lnTo>
                      <a:pt x="43" y="15"/>
                    </a:lnTo>
                    <a:lnTo>
                      <a:pt x="42" y="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3" name="Freeform 368"/>
              <p:cNvSpPr>
                <a:spLocks/>
              </p:cNvSpPr>
              <p:nvPr/>
            </p:nvSpPr>
            <p:spPr bwMode="auto">
              <a:xfrm>
                <a:off x="4371" y="1771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3 h 3"/>
                  <a:gd name="T4" fmla="*/ 2 w 3"/>
                  <a:gd name="T5" fmla="*/ 2 h 3"/>
                  <a:gd name="T6" fmla="*/ 3 w 3"/>
                  <a:gd name="T7" fmla="*/ 2 h 3"/>
                  <a:gd name="T8" fmla="*/ 3 w 3"/>
                  <a:gd name="T9" fmla="*/ 1 h 3"/>
                  <a:gd name="T10" fmla="*/ 3 w 3"/>
                  <a:gd name="T11" fmla="*/ 1 h 3"/>
                  <a:gd name="T12" fmla="*/ 2 w 3"/>
                  <a:gd name="T13" fmla="*/ 0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0 w 3"/>
                  <a:gd name="T21" fmla="*/ 0 h 3"/>
                  <a:gd name="T22" fmla="*/ 0 w 3"/>
                  <a:gd name="T23" fmla="*/ 1 h 3"/>
                  <a:gd name="T24" fmla="*/ 0 w 3"/>
                  <a:gd name="T25" fmla="*/ 1 h 3"/>
                  <a:gd name="T26" fmla="*/ 0 w 3"/>
                  <a:gd name="T27" fmla="*/ 2 h 3"/>
                  <a:gd name="T28" fmla="*/ 0 w 3"/>
                  <a:gd name="T29" fmla="*/ 2 h 3"/>
                  <a:gd name="T30" fmla="*/ 1 w 3"/>
                  <a:gd name="T31" fmla="*/ 3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3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4" name="Freeform 369"/>
              <p:cNvSpPr>
                <a:spLocks/>
              </p:cNvSpPr>
              <p:nvPr/>
            </p:nvSpPr>
            <p:spPr bwMode="auto">
              <a:xfrm>
                <a:off x="4341" y="1776"/>
                <a:ext cx="19" cy="6"/>
              </a:xfrm>
              <a:custGeom>
                <a:avLst/>
                <a:gdLst>
                  <a:gd name="T0" fmla="*/ 0 w 19"/>
                  <a:gd name="T1" fmla="*/ 0 h 6"/>
                  <a:gd name="T2" fmla="*/ 0 w 19"/>
                  <a:gd name="T3" fmla="*/ 1 h 6"/>
                  <a:gd name="T4" fmla="*/ 0 w 19"/>
                  <a:gd name="T5" fmla="*/ 1 h 6"/>
                  <a:gd name="T6" fmla="*/ 1 w 19"/>
                  <a:gd name="T7" fmla="*/ 2 h 6"/>
                  <a:gd name="T8" fmla="*/ 1 w 19"/>
                  <a:gd name="T9" fmla="*/ 3 h 6"/>
                  <a:gd name="T10" fmla="*/ 1 w 19"/>
                  <a:gd name="T11" fmla="*/ 3 h 6"/>
                  <a:gd name="T12" fmla="*/ 2 w 19"/>
                  <a:gd name="T13" fmla="*/ 4 h 6"/>
                  <a:gd name="T14" fmla="*/ 3 w 19"/>
                  <a:gd name="T15" fmla="*/ 4 h 6"/>
                  <a:gd name="T16" fmla="*/ 3 w 19"/>
                  <a:gd name="T17" fmla="*/ 5 h 6"/>
                  <a:gd name="T18" fmla="*/ 5 w 19"/>
                  <a:gd name="T19" fmla="*/ 6 h 6"/>
                  <a:gd name="T20" fmla="*/ 6 w 19"/>
                  <a:gd name="T21" fmla="*/ 6 h 6"/>
                  <a:gd name="T22" fmla="*/ 7 w 19"/>
                  <a:gd name="T23" fmla="*/ 6 h 6"/>
                  <a:gd name="T24" fmla="*/ 8 w 19"/>
                  <a:gd name="T25" fmla="*/ 6 h 6"/>
                  <a:gd name="T26" fmla="*/ 9 w 19"/>
                  <a:gd name="T27" fmla="*/ 6 h 6"/>
                  <a:gd name="T28" fmla="*/ 10 w 19"/>
                  <a:gd name="T29" fmla="*/ 6 h 6"/>
                  <a:gd name="T30" fmla="*/ 10 w 19"/>
                  <a:gd name="T31" fmla="*/ 6 h 6"/>
                  <a:gd name="T32" fmla="*/ 11 w 19"/>
                  <a:gd name="T33" fmla="*/ 6 h 6"/>
                  <a:gd name="T34" fmla="*/ 19 w 19"/>
                  <a:gd name="T35" fmla="*/ 0 h 6"/>
                  <a:gd name="T36" fmla="*/ 0 w 19"/>
                  <a:gd name="T3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6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1" y="6"/>
                    </a:lnTo>
                    <a:lnTo>
                      <a:pt x="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5" name="Freeform 370"/>
              <p:cNvSpPr>
                <a:spLocks/>
              </p:cNvSpPr>
              <p:nvPr/>
            </p:nvSpPr>
            <p:spPr bwMode="auto">
              <a:xfrm>
                <a:off x="4343" y="1777"/>
                <a:ext cx="12" cy="2"/>
              </a:xfrm>
              <a:custGeom>
                <a:avLst/>
                <a:gdLst>
                  <a:gd name="T0" fmla="*/ 0 w 12"/>
                  <a:gd name="T1" fmla="*/ 0 h 2"/>
                  <a:gd name="T2" fmla="*/ 1 w 12"/>
                  <a:gd name="T3" fmla="*/ 2 h 2"/>
                  <a:gd name="T4" fmla="*/ 9 w 12"/>
                  <a:gd name="T5" fmla="*/ 2 h 2"/>
                  <a:gd name="T6" fmla="*/ 12 w 12"/>
                  <a:gd name="T7" fmla="*/ 0 h 2"/>
                  <a:gd name="T8" fmla="*/ 0 w 1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">
                    <a:moveTo>
                      <a:pt x="0" y="0"/>
                    </a:moveTo>
                    <a:lnTo>
                      <a:pt x="1" y="2"/>
                    </a:lnTo>
                    <a:lnTo>
                      <a:pt x="9" y="2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6" name="Freeform 371"/>
              <p:cNvSpPr>
                <a:spLocks/>
              </p:cNvSpPr>
              <p:nvPr/>
            </p:nvSpPr>
            <p:spPr bwMode="auto">
              <a:xfrm>
                <a:off x="4338" y="1756"/>
                <a:ext cx="5" cy="5"/>
              </a:xfrm>
              <a:custGeom>
                <a:avLst/>
                <a:gdLst>
                  <a:gd name="T0" fmla="*/ 2 w 5"/>
                  <a:gd name="T1" fmla="*/ 5 h 5"/>
                  <a:gd name="T2" fmla="*/ 3 w 5"/>
                  <a:gd name="T3" fmla="*/ 5 h 5"/>
                  <a:gd name="T4" fmla="*/ 4 w 5"/>
                  <a:gd name="T5" fmla="*/ 4 h 5"/>
                  <a:gd name="T6" fmla="*/ 5 w 5"/>
                  <a:gd name="T7" fmla="*/ 4 h 5"/>
                  <a:gd name="T8" fmla="*/ 5 w 5"/>
                  <a:gd name="T9" fmla="*/ 3 h 5"/>
                  <a:gd name="T10" fmla="*/ 5 w 5"/>
                  <a:gd name="T11" fmla="*/ 2 h 5"/>
                  <a:gd name="T12" fmla="*/ 4 w 5"/>
                  <a:gd name="T13" fmla="*/ 1 h 5"/>
                  <a:gd name="T14" fmla="*/ 3 w 5"/>
                  <a:gd name="T15" fmla="*/ 1 h 5"/>
                  <a:gd name="T16" fmla="*/ 2 w 5"/>
                  <a:gd name="T17" fmla="*/ 0 h 5"/>
                  <a:gd name="T18" fmla="*/ 1 w 5"/>
                  <a:gd name="T19" fmla="*/ 1 h 5"/>
                  <a:gd name="T20" fmla="*/ 1 w 5"/>
                  <a:gd name="T21" fmla="*/ 1 h 5"/>
                  <a:gd name="T22" fmla="*/ 0 w 5"/>
                  <a:gd name="T23" fmla="*/ 2 h 5"/>
                  <a:gd name="T24" fmla="*/ 0 w 5"/>
                  <a:gd name="T25" fmla="*/ 3 h 5"/>
                  <a:gd name="T26" fmla="*/ 0 w 5"/>
                  <a:gd name="T27" fmla="*/ 4 h 5"/>
                  <a:gd name="T28" fmla="*/ 1 w 5"/>
                  <a:gd name="T29" fmla="*/ 4 h 5"/>
                  <a:gd name="T30" fmla="*/ 1 w 5"/>
                  <a:gd name="T31" fmla="*/ 5 h 5"/>
                  <a:gd name="T32" fmla="*/ 2 w 5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lnTo>
                      <a:pt x="3" y="5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7" name="Freeform 372"/>
              <p:cNvSpPr>
                <a:spLocks/>
              </p:cNvSpPr>
              <p:nvPr/>
            </p:nvSpPr>
            <p:spPr bwMode="auto">
              <a:xfrm>
                <a:off x="4353" y="1756"/>
                <a:ext cx="6" cy="6"/>
              </a:xfrm>
              <a:custGeom>
                <a:avLst/>
                <a:gdLst>
                  <a:gd name="T0" fmla="*/ 3 w 6"/>
                  <a:gd name="T1" fmla="*/ 6 h 6"/>
                  <a:gd name="T2" fmla="*/ 4 w 6"/>
                  <a:gd name="T3" fmla="*/ 6 h 6"/>
                  <a:gd name="T4" fmla="*/ 5 w 6"/>
                  <a:gd name="T5" fmla="*/ 5 h 6"/>
                  <a:gd name="T6" fmla="*/ 6 w 6"/>
                  <a:gd name="T7" fmla="*/ 4 h 6"/>
                  <a:gd name="T8" fmla="*/ 6 w 6"/>
                  <a:gd name="T9" fmla="*/ 3 h 6"/>
                  <a:gd name="T10" fmla="*/ 6 w 6"/>
                  <a:gd name="T11" fmla="*/ 2 h 6"/>
                  <a:gd name="T12" fmla="*/ 5 w 6"/>
                  <a:gd name="T13" fmla="*/ 1 h 6"/>
                  <a:gd name="T14" fmla="*/ 4 w 6"/>
                  <a:gd name="T15" fmla="*/ 1 h 6"/>
                  <a:gd name="T16" fmla="*/ 3 w 6"/>
                  <a:gd name="T17" fmla="*/ 0 h 6"/>
                  <a:gd name="T18" fmla="*/ 3 w 6"/>
                  <a:gd name="T19" fmla="*/ 1 h 6"/>
                  <a:gd name="T20" fmla="*/ 2 w 6"/>
                  <a:gd name="T21" fmla="*/ 1 h 6"/>
                  <a:gd name="T22" fmla="*/ 2 w 6"/>
                  <a:gd name="T23" fmla="*/ 1 h 6"/>
                  <a:gd name="T24" fmla="*/ 1 w 6"/>
                  <a:gd name="T25" fmla="*/ 1 h 6"/>
                  <a:gd name="T26" fmla="*/ 1 w 6"/>
                  <a:gd name="T27" fmla="*/ 2 h 6"/>
                  <a:gd name="T28" fmla="*/ 1 w 6"/>
                  <a:gd name="T29" fmla="*/ 2 h 6"/>
                  <a:gd name="T30" fmla="*/ 0 w 6"/>
                  <a:gd name="T31" fmla="*/ 3 h 6"/>
                  <a:gd name="T32" fmla="*/ 0 w 6"/>
                  <a:gd name="T33" fmla="*/ 3 h 6"/>
                  <a:gd name="T34" fmla="*/ 0 w 6"/>
                  <a:gd name="T35" fmla="*/ 4 h 6"/>
                  <a:gd name="T36" fmla="*/ 1 w 6"/>
                  <a:gd name="T37" fmla="*/ 4 h 6"/>
                  <a:gd name="T38" fmla="*/ 1 w 6"/>
                  <a:gd name="T39" fmla="*/ 5 h 6"/>
                  <a:gd name="T40" fmla="*/ 1 w 6"/>
                  <a:gd name="T41" fmla="*/ 5 h 6"/>
                  <a:gd name="T42" fmla="*/ 2 w 6"/>
                  <a:gd name="T43" fmla="*/ 6 h 6"/>
                  <a:gd name="T44" fmla="*/ 2 w 6"/>
                  <a:gd name="T45" fmla="*/ 6 h 6"/>
                  <a:gd name="T46" fmla="*/ 3 w 6"/>
                  <a:gd name="T47" fmla="*/ 6 h 6"/>
                  <a:gd name="T48" fmla="*/ 3 w 6"/>
                  <a:gd name="T4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lnTo>
                      <a:pt x="4" y="6"/>
                    </a:lnTo>
                    <a:lnTo>
                      <a:pt x="5" y="5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5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3" y="6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8" name="Freeform 373"/>
              <p:cNvSpPr>
                <a:spLocks/>
              </p:cNvSpPr>
              <p:nvPr/>
            </p:nvSpPr>
            <p:spPr bwMode="auto">
              <a:xfrm>
                <a:off x="4340" y="1757"/>
                <a:ext cx="11" cy="14"/>
              </a:xfrm>
              <a:custGeom>
                <a:avLst/>
                <a:gdLst>
                  <a:gd name="T0" fmla="*/ 3 w 11"/>
                  <a:gd name="T1" fmla="*/ 12 h 14"/>
                  <a:gd name="T2" fmla="*/ 8 w 11"/>
                  <a:gd name="T3" fmla="*/ 3 h 14"/>
                  <a:gd name="T4" fmla="*/ 8 w 11"/>
                  <a:gd name="T5" fmla="*/ 0 h 14"/>
                  <a:gd name="T6" fmla="*/ 0 w 11"/>
                  <a:gd name="T7" fmla="*/ 14 h 14"/>
                  <a:gd name="T8" fmla="*/ 11 w 11"/>
                  <a:gd name="T9" fmla="*/ 14 h 14"/>
                  <a:gd name="T10" fmla="*/ 11 w 11"/>
                  <a:gd name="T11" fmla="*/ 12 h 14"/>
                  <a:gd name="T12" fmla="*/ 3 w 11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4">
                    <a:moveTo>
                      <a:pt x="3" y="12"/>
                    </a:moveTo>
                    <a:lnTo>
                      <a:pt x="8" y="3"/>
                    </a:lnTo>
                    <a:lnTo>
                      <a:pt x="8" y="0"/>
                    </a:lnTo>
                    <a:lnTo>
                      <a:pt x="0" y="14"/>
                    </a:lnTo>
                    <a:lnTo>
                      <a:pt x="11" y="14"/>
                    </a:lnTo>
                    <a:lnTo>
                      <a:pt x="11" y="12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410" name="Rectangle 375"/>
            <p:cNvSpPr>
              <a:spLocks noChangeArrowheads="1"/>
            </p:cNvSpPr>
            <p:nvPr/>
          </p:nvSpPr>
          <p:spPr bwMode="auto">
            <a:xfrm>
              <a:off x="6137275" y="2740025"/>
              <a:ext cx="455613" cy="277813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11" name="Rectangle 376"/>
            <p:cNvSpPr>
              <a:spLocks noChangeArrowheads="1"/>
            </p:cNvSpPr>
            <p:nvPr/>
          </p:nvSpPr>
          <p:spPr bwMode="auto">
            <a:xfrm>
              <a:off x="6592888" y="2741613"/>
              <a:ext cx="455613" cy="277813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412" name="Picture 377"/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32513" y="2459038"/>
              <a:ext cx="461963" cy="287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13" name="Group 380"/>
            <p:cNvGrpSpPr>
              <a:grpSpLocks/>
            </p:cNvGrpSpPr>
            <p:nvPr/>
          </p:nvGrpSpPr>
          <p:grpSpPr bwMode="auto">
            <a:xfrm>
              <a:off x="6711950" y="2457450"/>
              <a:ext cx="187325" cy="277813"/>
              <a:chOff x="4228" y="1548"/>
              <a:chExt cx="118" cy="175"/>
            </a:xfrm>
          </p:grpSpPr>
          <p:pic>
            <p:nvPicPr>
              <p:cNvPr id="414" name="Picture 378"/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228" y="1548"/>
                <a:ext cx="118" cy="1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15" name="Picture 379"/>
              <p:cNvPicPr>
                <a:picLocks noChangeAspect="1" noChangeArrowheads="1"/>
              </p:cNvPicPr>
              <p:nvPr/>
            </p:nvPicPr>
            <p:blipFill>
              <a:blip r:embed="rId1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228" y="1548"/>
                <a:ext cx="118" cy="1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518" name="グループ化 517"/>
          <p:cNvGrpSpPr/>
          <p:nvPr/>
        </p:nvGrpSpPr>
        <p:grpSpPr>
          <a:xfrm>
            <a:off x="1733087" y="4332109"/>
            <a:ext cx="874789" cy="709682"/>
            <a:chOff x="258763" y="1057355"/>
            <a:chExt cx="874789" cy="709682"/>
          </a:xfrm>
        </p:grpSpPr>
        <p:pic>
          <p:nvPicPr>
            <p:cNvPr id="519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763" y="1057355"/>
              <a:ext cx="874789" cy="7096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20" name="Picture 9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3624" y="1168287"/>
              <a:ext cx="782263" cy="4565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21" name="Text Box 43"/>
          <p:cNvSpPr txBox="1">
            <a:spLocks noChangeArrowheads="1"/>
          </p:cNvSpPr>
          <p:nvPr/>
        </p:nvSpPr>
        <p:spPr bwMode="auto">
          <a:xfrm>
            <a:off x="2742735" y="6188231"/>
            <a:ext cx="1194560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522" name="グループ化 521"/>
          <p:cNvGrpSpPr/>
          <p:nvPr/>
        </p:nvGrpSpPr>
        <p:grpSpPr>
          <a:xfrm>
            <a:off x="2901800" y="5491106"/>
            <a:ext cx="874789" cy="709682"/>
            <a:chOff x="258763" y="1057355"/>
            <a:chExt cx="874789" cy="709682"/>
          </a:xfrm>
        </p:grpSpPr>
        <p:pic>
          <p:nvPicPr>
            <p:cNvPr id="523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763" y="1057355"/>
              <a:ext cx="874789" cy="7096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24" name="Picture 9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3624" y="1168287"/>
              <a:ext cx="782263" cy="4565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25" name="Text Box 43"/>
          <p:cNvSpPr txBox="1">
            <a:spLocks noChangeArrowheads="1"/>
          </p:cNvSpPr>
          <p:nvPr/>
        </p:nvSpPr>
        <p:spPr bwMode="auto">
          <a:xfrm>
            <a:off x="3889377" y="5018601"/>
            <a:ext cx="1194560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526" name="グループ化 525"/>
          <p:cNvGrpSpPr/>
          <p:nvPr/>
        </p:nvGrpSpPr>
        <p:grpSpPr>
          <a:xfrm>
            <a:off x="4027176" y="4332109"/>
            <a:ext cx="874789" cy="709682"/>
            <a:chOff x="258763" y="1057355"/>
            <a:chExt cx="874789" cy="709682"/>
          </a:xfrm>
        </p:grpSpPr>
        <p:pic>
          <p:nvPicPr>
            <p:cNvPr id="527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763" y="1057355"/>
              <a:ext cx="874789" cy="7096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28" name="Picture 9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3624" y="1168287"/>
              <a:ext cx="782263" cy="4565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29" name="Text Box 43"/>
          <p:cNvSpPr txBox="1">
            <a:spLocks noChangeArrowheads="1"/>
          </p:cNvSpPr>
          <p:nvPr/>
        </p:nvSpPr>
        <p:spPr bwMode="auto">
          <a:xfrm>
            <a:off x="3898663" y="6188231"/>
            <a:ext cx="1194560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530" name="グループ化 529"/>
          <p:cNvGrpSpPr/>
          <p:nvPr/>
        </p:nvGrpSpPr>
        <p:grpSpPr>
          <a:xfrm>
            <a:off x="4047095" y="5491106"/>
            <a:ext cx="874789" cy="709682"/>
            <a:chOff x="258763" y="1057355"/>
            <a:chExt cx="874789" cy="709682"/>
          </a:xfrm>
        </p:grpSpPr>
        <p:pic>
          <p:nvPicPr>
            <p:cNvPr id="531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763" y="1057355"/>
              <a:ext cx="874789" cy="7096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32" name="Picture 9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3624" y="1168287"/>
              <a:ext cx="782263" cy="4565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33" name="右矢印 532"/>
          <p:cNvSpPr/>
          <p:nvPr/>
        </p:nvSpPr>
        <p:spPr bwMode="auto">
          <a:xfrm>
            <a:off x="4983671" y="5185884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534" name="Text Box 43"/>
          <p:cNvSpPr txBox="1">
            <a:spLocks noChangeArrowheads="1"/>
          </p:cNvSpPr>
          <p:nvPr/>
        </p:nvSpPr>
        <p:spPr bwMode="auto">
          <a:xfrm>
            <a:off x="5062567" y="5018601"/>
            <a:ext cx="1194560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535" name="グループ化 534"/>
          <p:cNvGrpSpPr/>
          <p:nvPr/>
        </p:nvGrpSpPr>
        <p:grpSpPr>
          <a:xfrm>
            <a:off x="5200366" y="4332109"/>
            <a:ext cx="874789" cy="709682"/>
            <a:chOff x="258763" y="1057355"/>
            <a:chExt cx="874789" cy="709682"/>
          </a:xfrm>
        </p:grpSpPr>
        <p:pic>
          <p:nvPicPr>
            <p:cNvPr id="536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763" y="1057355"/>
              <a:ext cx="874789" cy="7096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37" name="Picture 9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3624" y="1168287"/>
              <a:ext cx="782263" cy="4565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38" name="右矢印 537"/>
          <p:cNvSpPr/>
          <p:nvPr/>
        </p:nvSpPr>
        <p:spPr bwMode="auto">
          <a:xfrm>
            <a:off x="6143095" y="5185884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539" name="Text Box 43"/>
          <p:cNvSpPr txBox="1">
            <a:spLocks noChangeArrowheads="1"/>
          </p:cNvSpPr>
          <p:nvPr/>
        </p:nvSpPr>
        <p:spPr bwMode="auto">
          <a:xfrm>
            <a:off x="6362531" y="5066194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Local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540" name="グループ化 539"/>
          <p:cNvGrpSpPr/>
          <p:nvPr/>
        </p:nvGrpSpPr>
        <p:grpSpPr>
          <a:xfrm>
            <a:off x="6354823" y="4332683"/>
            <a:ext cx="874789" cy="709682"/>
            <a:chOff x="1449388" y="3081338"/>
            <a:chExt cx="990600" cy="792163"/>
          </a:xfrm>
        </p:grpSpPr>
        <p:pic>
          <p:nvPicPr>
            <p:cNvPr id="541" name="Picture 8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9388" y="3081338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542" name="Group 85"/>
            <p:cNvGrpSpPr>
              <a:grpSpLocks/>
            </p:cNvGrpSpPr>
            <p:nvPr/>
          </p:nvGrpSpPr>
          <p:grpSpPr bwMode="auto">
            <a:xfrm>
              <a:off x="1492251" y="3189288"/>
              <a:ext cx="909638" cy="561975"/>
              <a:chOff x="940" y="2009"/>
              <a:chExt cx="573" cy="354"/>
            </a:xfrm>
          </p:grpSpPr>
          <p:sp>
            <p:nvSpPr>
              <p:cNvPr id="546" name="Rectangle 83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47" name="Rectangle 84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</p:grpSp>
        <p:grpSp>
          <p:nvGrpSpPr>
            <p:cNvPr id="543" name="Group 89"/>
            <p:cNvGrpSpPr>
              <a:grpSpLocks/>
            </p:cNvGrpSpPr>
            <p:nvPr/>
          </p:nvGrpSpPr>
          <p:grpSpPr bwMode="auto">
            <a:xfrm>
              <a:off x="1757363" y="3244851"/>
              <a:ext cx="401638" cy="519113"/>
              <a:chOff x="1107" y="2044"/>
              <a:chExt cx="253" cy="327"/>
            </a:xfrm>
          </p:grpSpPr>
          <p:pic>
            <p:nvPicPr>
              <p:cNvPr id="544" name="Picture 87"/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45" name="Picture 88"/>
              <p:cNvPicPr>
                <a:picLocks noChangeAspect="1" noChangeArrowheads="1"/>
              </p:cNvPicPr>
              <p:nvPr/>
            </p:nvPicPr>
            <p:blipFill>
              <a:blip r:embed="rId1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548" name="Text Box 43"/>
          <p:cNvSpPr txBox="1">
            <a:spLocks noChangeArrowheads="1"/>
          </p:cNvSpPr>
          <p:nvPr/>
        </p:nvSpPr>
        <p:spPr bwMode="auto">
          <a:xfrm>
            <a:off x="5194025" y="6214023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Local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549" name="グループ化 548"/>
          <p:cNvGrpSpPr/>
          <p:nvPr/>
        </p:nvGrpSpPr>
        <p:grpSpPr>
          <a:xfrm>
            <a:off x="5186317" y="5480512"/>
            <a:ext cx="874789" cy="709682"/>
            <a:chOff x="1449388" y="3081338"/>
            <a:chExt cx="990600" cy="792163"/>
          </a:xfrm>
        </p:grpSpPr>
        <p:pic>
          <p:nvPicPr>
            <p:cNvPr id="550" name="Picture 8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9388" y="3081338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551" name="Group 85"/>
            <p:cNvGrpSpPr>
              <a:grpSpLocks/>
            </p:cNvGrpSpPr>
            <p:nvPr/>
          </p:nvGrpSpPr>
          <p:grpSpPr bwMode="auto">
            <a:xfrm>
              <a:off x="1492251" y="3189288"/>
              <a:ext cx="909638" cy="561975"/>
              <a:chOff x="940" y="2009"/>
              <a:chExt cx="573" cy="354"/>
            </a:xfrm>
          </p:grpSpPr>
          <p:sp>
            <p:nvSpPr>
              <p:cNvPr id="555" name="Rectangle 83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6" name="Rectangle 84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552" name="Group 89"/>
            <p:cNvGrpSpPr>
              <a:grpSpLocks/>
            </p:cNvGrpSpPr>
            <p:nvPr/>
          </p:nvGrpSpPr>
          <p:grpSpPr bwMode="auto">
            <a:xfrm>
              <a:off x="1757363" y="3244851"/>
              <a:ext cx="401638" cy="519113"/>
              <a:chOff x="1107" y="2044"/>
              <a:chExt cx="253" cy="327"/>
            </a:xfrm>
          </p:grpSpPr>
          <p:pic>
            <p:nvPicPr>
              <p:cNvPr id="553" name="Picture 87"/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54" name="Picture 88"/>
              <p:cNvPicPr>
                <a:picLocks noChangeAspect="1" noChangeArrowheads="1"/>
              </p:cNvPicPr>
              <p:nvPr/>
            </p:nvPicPr>
            <p:blipFill>
              <a:blip r:embed="rId1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557" name="Text Box 43"/>
          <p:cNvSpPr txBox="1">
            <a:spLocks noChangeArrowheads="1"/>
          </p:cNvSpPr>
          <p:nvPr/>
        </p:nvSpPr>
        <p:spPr bwMode="auto">
          <a:xfrm>
            <a:off x="6236964" y="6188231"/>
            <a:ext cx="1194560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558" name="グループ化 557"/>
          <p:cNvGrpSpPr/>
          <p:nvPr/>
        </p:nvGrpSpPr>
        <p:grpSpPr>
          <a:xfrm>
            <a:off x="6385396" y="5491106"/>
            <a:ext cx="874789" cy="709682"/>
            <a:chOff x="258763" y="1057355"/>
            <a:chExt cx="874789" cy="709682"/>
          </a:xfrm>
        </p:grpSpPr>
        <p:pic>
          <p:nvPicPr>
            <p:cNvPr id="559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763" y="1057355"/>
              <a:ext cx="874789" cy="7096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0" name="Picture 9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3624" y="1168287"/>
              <a:ext cx="782263" cy="4565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61" name="Rectangle 12"/>
          <p:cNvSpPr>
            <a:spLocks noChangeArrowheads="1"/>
          </p:cNvSpPr>
          <p:nvPr/>
        </p:nvSpPr>
        <p:spPr bwMode="auto">
          <a:xfrm>
            <a:off x="417446" y="1411029"/>
            <a:ext cx="4257871" cy="253533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lIns="72000" rIns="72000" anchor="ctr"/>
          <a:lstStyle/>
          <a:p>
            <a:pPr>
              <a:lnSpc>
                <a:spcPct val="110000"/>
              </a:lnSpc>
            </a:pPr>
            <a:r>
              <a:rPr lang="en-US" altLang="ja-JP" sz="12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Dual Monitor (HDMI 1 + HDMI 2)</a:t>
            </a:r>
          </a:p>
        </p:txBody>
      </p:sp>
      <p:sp>
        <p:nvSpPr>
          <p:cNvPr id="562" name="正方形/長方形 6"/>
          <p:cNvSpPr>
            <a:spLocks noChangeArrowheads="1"/>
          </p:cNvSpPr>
          <p:nvPr/>
        </p:nvSpPr>
        <p:spPr bwMode="auto">
          <a:xfrm>
            <a:off x="357188" y="842228"/>
            <a:ext cx="8552350" cy="4385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285750" indent="-285750" eaLnBrk="1" hangingPunct="1">
              <a:lnSpc>
                <a:spcPts val="2700"/>
              </a:lnSpc>
              <a:spcAft>
                <a:spcPct val="10000"/>
              </a:spcAft>
              <a:buFont typeface="Wingdings" panose="05000000000000000000" pitchFamily="2" charset="2"/>
              <a:buChar char="n"/>
            </a:pPr>
            <a:r>
              <a:rPr kumimoji="1" lang="en-US" altLang="ja-JP" b="1" dirty="0" smtClean="0">
                <a:latin typeface="Arial" panose="020B0604020202020204" pitchFamily="34" charset="0"/>
                <a:cs typeface="Arial" panose="020B0604020202020204" pitchFamily="34" charset="0"/>
              </a:rPr>
              <a:t>In case of Multiple connection / Contents Sharing / Single Stream</a:t>
            </a:r>
            <a:endParaRPr kumimoji="1" lang="ja-JP" altLang="en-US" sz="1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4109293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フッター プレースホルダー 3"/>
          <p:cNvSpPr txBox="1">
            <a:spLocks/>
          </p:cNvSpPr>
          <p:nvPr/>
        </p:nvSpPr>
        <p:spPr>
          <a:xfrm>
            <a:off x="8061203" y="6605691"/>
            <a:ext cx="1066800" cy="247650"/>
          </a:xfrm>
          <a:prstGeom prst="rect">
            <a:avLst/>
          </a:prstGeom>
          <a:noFill/>
        </p:spPr>
        <p:txBody>
          <a:bodyPr/>
          <a:lstStyle>
            <a:defPPr>
              <a:defRPr lang="de-DE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5146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9718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4290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8862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algn="r"/>
            <a:r>
              <a:rPr lang="de-DE" altLang="ja-JP" sz="800" dirty="0" smtClean="0">
                <a:solidFill>
                  <a:schemeClr val="bg1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Page </a:t>
            </a:r>
            <a:fld id="{11D062A2-B506-4044-A2EC-4FDCB15F0732}" type="slidenum">
              <a:rPr lang="de-DE" altLang="ja-JP" sz="800" b="1" smtClean="0">
                <a:solidFill>
                  <a:schemeClr val="bg1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pPr algn="r"/>
              <a:t>22</a:t>
            </a:fld>
            <a:endParaRPr lang="de-DE" altLang="ja-JP" sz="800" b="1" dirty="0" smtClean="0">
              <a:solidFill>
                <a:schemeClr val="bg1"/>
              </a:solidFill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4" name="Rectangle 8"/>
          <p:cNvSpPr txBox="1">
            <a:spLocks noChangeArrowheads="1"/>
          </p:cNvSpPr>
          <p:nvPr/>
        </p:nvSpPr>
        <p:spPr bwMode="auto">
          <a:xfrm>
            <a:off x="1" y="50965"/>
            <a:ext cx="9143999" cy="600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accent1"/>
                  </a:outerShdw>
                </a:effectLst>
              </a14:hiddenEffects>
            </a:ext>
          </a:extLst>
        </p:spPr>
        <p:txBody>
          <a:bodyPr vert="horz" wrap="square" lIns="0" tIns="45720" rIns="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0">
                <a:solidFill>
                  <a:schemeClr val="tx1"/>
                </a:solidFill>
                <a:latin typeface="HGP創英角ｺﾞｼｯｸUB" panose="020B0900000000000000" pitchFamily="50" charset="-128"/>
                <a:ea typeface="HGP創英角ｺﾞｼｯｸUB" panose="020B0900000000000000" pitchFamily="50" charset="-128"/>
                <a:cs typeface="Meiryo UI" panose="020B0604030504040204" pitchFamily="50" charset="-128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altLang="ja-JP" sz="2800" kern="0" dirty="0" smtClean="0">
                <a:latin typeface="Arial Black" panose="020B0A04020102020204" pitchFamily="34" charset="0"/>
              </a:rPr>
              <a:t>Screen Layout </a:t>
            </a:r>
            <a:r>
              <a:rPr lang="en-US" altLang="ja-JP" sz="2800" kern="0" dirty="0" smtClean="0">
                <a:solidFill>
                  <a:srgbClr val="FF0000"/>
                </a:solidFill>
                <a:latin typeface="Arial Black" panose="020B0A04020102020204" pitchFamily="34" charset="0"/>
              </a:rPr>
              <a:t>(Dual Monitor) </a:t>
            </a:r>
            <a:r>
              <a:rPr lang="en-US" altLang="ja-JP" sz="2800" kern="0" dirty="0" smtClean="0">
                <a:latin typeface="Arial Black" panose="020B0A04020102020204" pitchFamily="34" charset="0"/>
              </a:rPr>
              <a:t>9</a:t>
            </a:r>
            <a:endParaRPr lang="de-DE" altLang="ja-JP" sz="2800" kern="0" dirty="0" smtClean="0">
              <a:latin typeface="Arial Black" panose="020B0A04020102020204" pitchFamily="34" charset="0"/>
            </a:endParaRPr>
          </a:p>
        </p:txBody>
      </p:sp>
      <p:graphicFrame>
        <p:nvGraphicFramePr>
          <p:cNvPr id="5" name="表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11459589"/>
              </p:ext>
            </p:extLst>
          </p:nvPr>
        </p:nvGraphicFramePr>
        <p:xfrm>
          <a:off x="3810843" y="1540798"/>
          <a:ext cx="5129957" cy="2227222"/>
        </p:xfrm>
        <a:graphic>
          <a:graphicData uri="http://schemas.openxmlformats.org/drawingml/2006/table">
            <a:tbl>
              <a:tblPr/>
              <a:tblGrid>
                <a:gridCol w="1208931"/>
                <a:gridCol w="237797"/>
                <a:gridCol w="1314727"/>
                <a:gridCol w="1396031"/>
                <a:gridCol w="972471"/>
              </a:tblGrid>
              <a:tr h="273138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Button</a:t>
                      </a: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baseline="0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Conference start</a:t>
                      </a: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baseline="0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PC</a:t>
                      </a: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977042"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Dual Monitor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(1:1</a:t>
                      </a:r>
                      <a:r>
                        <a:rPr kumimoji="1" lang="en-US" altLang="ja-JP" sz="800" b="1" kern="1200" baseline="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 connection)</a:t>
                      </a:r>
                      <a:endParaRPr kumimoji="1" lang="ja-JP" altLang="ja-JP" sz="800" b="1" kern="1200" dirty="0" smtClean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HDMI1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977042">
                <a:tc v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HDMI2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6" name="右矢印 5"/>
          <p:cNvSpPr/>
          <p:nvPr/>
        </p:nvSpPr>
        <p:spPr bwMode="auto">
          <a:xfrm>
            <a:off x="2754170" y="5047655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7" name="右矢印 6"/>
          <p:cNvSpPr/>
          <p:nvPr/>
        </p:nvSpPr>
        <p:spPr bwMode="auto">
          <a:xfrm>
            <a:off x="3923987" y="5047655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8" name="右矢印 7"/>
          <p:cNvSpPr/>
          <p:nvPr/>
        </p:nvSpPr>
        <p:spPr bwMode="auto">
          <a:xfrm>
            <a:off x="5083554" y="5047655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aphicFrame>
        <p:nvGraphicFramePr>
          <p:cNvPr id="9" name="表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3450948"/>
              </p:ext>
            </p:extLst>
          </p:nvPr>
        </p:nvGraphicFramePr>
        <p:xfrm>
          <a:off x="396086" y="3915157"/>
          <a:ext cx="8568159" cy="2197732"/>
        </p:xfrm>
        <a:graphic>
          <a:graphicData uri="http://schemas.openxmlformats.org/drawingml/2006/table">
            <a:tbl>
              <a:tblPr/>
              <a:tblGrid>
                <a:gridCol w="1126783"/>
                <a:gridCol w="210720"/>
                <a:gridCol w="7230656"/>
              </a:tblGrid>
              <a:tr h="25280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Button</a:t>
                      </a: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baseline="0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Layout (Layout change) / Main (End of sharing)</a:t>
                      </a: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972463"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Dual Monitor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(1:1 connection)</a:t>
                      </a:r>
                      <a:endParaRPr kumimoji="1" lang="ja-JP" altLang="ja-JP" sz="800" b="1" kern="1200" dirty="0" smtClean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HDMI1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972463">
                <a:tc v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HDMI2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10" name="右矢印 9"/>
          <p:cNvSpPr/>
          <p:nvPr/>
        </p:nvSpPr>
        <p:spPr bwMode="auto">
          <a:xfrm>
            <a:off x="6478797" y="2144070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11" name="Text Box 43"/>
          <p:cNvSpPr txBox="1">
            <a:spLocks noChangeArrowheads="1"/>
          </p:cNvSpPr>
          <p:nvPr/>
        </p:nvSpPr>
        <p:spPr bwMode="auto">
          <a:xfrm>
            <a:off x="5548142" y="2553857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Remote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12" name="Text Box 43"/>
          <p:cNvSpPr txBox="1">
            <a:spLocks noChangeArrowheads="1"/>
          </p:cNvSpPr>
          <p:nvPr/>
        </p:nvSpPr>
        <p:spPr bwMode="auto">
          <a:xfrm>
            <a:off x="6794455" y="2541265"/>
            <a:ext cx="102937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13" name="グループ化 12"/>
          <p:cNvGrpSpPr/>
          <p:nvPr/>
        </p:nvGrpSpPr>
        <p:grpSpPr>
          <a:xfrm>
            <a:off x="6874613" y="1876074"/>
            <a:ext cx="874789" cy="709682"/>
            <a:chOff x="3208338" y="3263901"/>
            <a:chExt cx="990600" cy="792163"/>
          </a:xfrm>
        </p:grpSpPr>
        <p:pic>
          <p:nvPicPr>
            <p:cNvPr id="14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8" name="グループ化 17"/>
          <p:cNvGrpSpPr/>
          <p:nvPr/>
        </p:nvGrpSpPr>
        <p:grpSpPr>
          <a:xfrm>
            <a:off x="5543698" y="1877495"/>
            <a:ext cx="874789" cy="709682"/>
            <a:chOff x="1449388" y="3081338"/>
            <a:chExt cx="990600" cy="792163"/>
          </a:xfrm>
        </p:grpSpPr>
        <p:pic>
          <p:nvPicPr>
            <p:cNvPr id="19" name="Picture 8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9388" y="3081338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0" name="Group 85"/>
            <p:cNvGrpSpPr>
              <a:grpSpLocks/>
            </p:cNvGrpSpPr>
            <p:nvPr/>
          </p:nvGrpSpPr>
          <p:grpSpPr bwMode="auto">
            <a:xfrm>
              <a:off x="1492251" y="3189288"/>
              <a:ext cx="909638" cy="561975"/>
              <a:chOff x="940" y="2009"/>
              <a:chExt cx="573" cy="354"/>
            </a:xfrm>
          </p:grpSpPr>
          <p:sp>
            <p:nvSpPr>
              <p:cNvPr id="24" name="Rectangle 83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5" name="Rectangle 84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</p:grpSp>
        <p:grpSp>
          <p:nvGrpSpPr>
            <p:cNvPr id="21" name="Group 89"/>
            <p:cNvGrpSpPr>
              <a:grpSpLocks/>
            </p:cNvGrpSpPr>
            <p:nvPr/>
          </p:nvGrpSpPr>
          <p:grpSpPr bwMode="auto">
            <a:xfrm>
              <a:off x="1757363" y="3244851"/>
              <a:ext cx="401638" cy="519113"/>
              <a:chOff x="1107" y="2044"/>
              <a:chExt cx="253" cy="327"/>
            </a:xfrm>
          </p:grpSpPr>
          <p:pic>
            <p:nvPicPr>
              <p:cNvPr id="22" name="Picture 87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3" name="Picture 88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26" name="グループ化 25"/>
          <p:cNvGrpSpPr/>
          <p:nvPr/>
        </p:nvGrpSpPr>
        <p:grpSpPr>
          <a:xfrm>
            <a:off x="1818420" y="4236367"/>
            <a:ext cx="874789" cy="709682"/>
            <a:chOff x="3208338" y="3263901"/>
            <a:chExt cx="990600" cy="792163"/>
          </a:xfrm>
        </p:grpSpPr>
        <p:pic>
          <p:nvPicPr>
            <p:cNvPr id="27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9" name="グループ化 28"/>
          <p:cNvGrpSpPr/>
          <p:nvPr/>
        </p:nvGrpSpPr>
        <p:grpSpPr>
          <a:xfrm>
            <a:off x="6447342" y="4236770"/>
            <a:ext cx="874789" cy="709682"/>
            <a:chOff x="6103938" y="3263901"/>
            <a:chExt cx="990600" cy="792163"/>
          </a:xfrm>
        </p:grpSpPr>
        <p:pic>
          <p:nvPicPr>
            <p:cNvPr id="30" name="Picture 1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039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1" name="Group 21"/>
            <p:cNvGrpSpPr>
              <a:grpSpLocks/>
            </p:cNvGrpSpPr>
            <p:nvPr/>
          </p:nvGrpSpPr>
          <p:grpSpPr bwMode="auto">
            <a:xfrm>
              <a:off x="6146800" y="3373438"/>
              <a:ext cx="909638" cy="560388"/>
              <a:chOff x="3872" y="2125"/>
              <a:chExt cx="573" cy="353"/>
            </a:xfrm>
          </p:grpSpPr>
          <p:sp>
            <p:nvSpPr>
              <p:cNvPr id="35" name="Rectangle 19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6" name="Rectangle 20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</p:grpSp>
        <p:grpSp>
          <p:nvGrpSpPr>
            <p:cNvPr id="32" name="Group 25"/>
            <p:cNvGrpSpPr>
              <a:grpSpLocks/>
            </p:cNvGrpSpPr>
            <p:nvPr/>
          </p:nvGrpSpPr>
          <p:grpSpPr bwMode="auto">
            <a:xfrm>
              <a:off x="6423025" y="3409951"/>
              <a:ext cx="339725" cy="503238"/>
              <a:chOff x="4046" y="2148"/>
              <a:chExt cx="214" cy="317"/>
            </a:xfrm>
          </p:grpSpPr>
          <p:pic>
            <p:nvPicPr>
              <p:cNvPr id="33" name="Picture 23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" name="Picture 24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37" name="右矢印 36"/>
          <p:cNvSpPr/>
          <p:nvPr/>
        </p:nvSpPr>
        <p:spPr bwMode="auto">
          <a:xfrm>
            <a:off x="6223101" y="5047655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38" name="Text Box 43"/>
          <p:cNvSpPr txBox="1">
            <a:spLocks noChangeArrowheads="1"/>
          </p:cNvSpPr>
          <p:nvPr/>
        </p:nvSpPr>
        <p:spPr bwMode="auto">
          <a:xfrm>
            <a:off x="6465768" y="4911480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Local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39" name="左カーブ矢印 38"/>
          <p:cNvSpPr/>
          <p:nvPr/>
        </p:nvSpPr>
        <p:spPr bwMode="auto">
          <a:xfrm>
            <a:off x="7489704" y="5072370"/>
            <a:ext cx="266569" cy="512440"/>
          </a:xfrm>
          <a:prstGeom prst="curvedLeftArrow">
            <a:avLst>
              <a:gd name="adj1" fmla="val 39902"/>
              <a:gd name="adj2" fmla="val 39902"/>
              <a:gd name="adj3" fmla="val 25000"/>
            </a:avLst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 Box 43"/>
          <p:cNvSpPr txBox="1">
            <a:spLocks noChangeArrowheads="1"/>
          </p:cNvSpPr>
          <p:nvPr/>
        </p:nvSpPr>
        <p:spPr bwMode="auto">
          <a:xfrm>
            <a:off x="7605193" y="5208558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Repeat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43" name="グループ化 42"/>
          <p:cNvGrpSpPr/>
          <p:nvPr/>
        </p:nvGrpSpPr>
        <p:grpSpPr>
          <a:xfrm>
            <a:off x="5524335" y="2878108"/>
            <a:ext cx="874789" cy="709682"/>
            <a:chOff x="6103938" y="3263901"/>
            <a:chExt cx="990600" cy="792163"/>
          </a:xfrm>
        </p:grpSpPr>
        <p:pic>
          <p:nvPicPr>
            <p:cNvPr id="44" name="Picture 1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039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5" name="Group 21"/>
            <p:cNvGrpSpPr>
              <a:grpSpLocks/>
            </p:cNvGrpSpPr>
            <p:nvPr/>
          </p:nvGrpSpPr>
          <p:grpSpPr bwMode="auto">
            <a:xfrm>
              <a:off x="6146800" y="3373438"/>
              <a:ext cx="909638" cy="560388"/>
              <a:chOff x="3872" y="2125"/>
              <a:chExt cx="573" cy="353"/>
            </a:xfrm>
          </p:grpSpPr>
          <p:sp>
            <p:nvSpPr>
              <p:cNvPr id="49" name="Rectangle 19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Rectangle 20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46" name="Group 25"/>
            <p:cNvGrpSpPr>
              <a:grpSpLocks/>
            </p:cNvGrpSpPr>
            <p:nvPr/>
          </p:nvGrpSpPr>
          <p:grpSpPr bwMode="auto">
            <a:xfrm>
              <a:off x="6423025" y="3409951"/>
              <a:ext cx="339725" cy="503238"/>
              <a:chOff x="4046" y="2148"/>
              <a:chExt cx="214" cy="317"/>
            </a:xfrm>
          </p:grpSpPr>
          <p:pic>
            <p:nvPicPr>
              <p:cNvPr id="47" name="Picture 23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8" name="Picture 24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51" name="Text Box 43"/>
          <p:cNvSpPr txBox="1">
            <a:spLocks noChangeArrowheads="1"/>
          </p:cNvSpPr>
          <p:nvPr/>
        </p:nvSpPr>
        <p:spPr bwMode="auto">
          <a:xfrm>
            <a:off x="5542761" y="3537188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Local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52" name="Text Box 43"/>
          <p:cNvSpPr txBox="1">
            <a:spLocks noChangeArrowheads="1"/>
          </p:cNvSpPr>
          <p:nvPr/>
        </p:nvSpPr>
        <p:spPr bwMode="auto">
          <a:xfrm>
            <a:off x="6879020" y="3543154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Remote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53" name="グループ化 52"/>
          <p:cNvGrpSpPr/>
          <p:nvPr/>
        </p:nvGrpSpPr>
        <p:grpSpPr>
          <a:xfrm>
            <a:off x="6874576" y="2866792"/>
            <a:ext cx="874789" cy="709682"/>
            <a:chOff x="1449388" y="3081338"/>
            <a:chExt cx="990600" cy="792163"/>
          </a:xfrm>
        </p:grpSpPr>
        <p:pic>
          <p:nvPicPr>
            <p:cNvPr id="54" name="Picture 8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9388" y="3081338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55" name="Group 85"/>
            <p:cNvGrpSpPr>
              <a:grpSpLocks/>
            </p:cNvGrpSpPr>
            <p:nvPr/>
          </p:nvGrpSpPr>
          <p:grpSpPr bwMode="auto">
            <a:xfrm>
              <a:off x="1492251" y="3189288"/>
              <a:ext cx="909638" cy="561975"/>
              <a:chOff x="940" y="2009"/>
              <a:chExt cx="573" cy="354"/>
            </a:xfrm>
          </p:grpSpPr>
          <p:sp>
            <p:nvSpPr>
              <p:cNvPr id="59" name="Rectangle 83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Rectangle 84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56" name="Group 89"/>
            <p:cNvGrpSpPr>
              <a:grpSpLocks/>
            </p:cNvGrpSpPr>
            <p:nvPr/>
          </p:nvGrpSpPr>
          <p:grpSpPr bwMode="auto">
            <a:xfrm>
              <a:off x="1757363" y="3244851"/>
              <a:ext cx="401638" cy="519113"/>
              <a:chOff x="1107" y="2044"/>
              <a:chExt cx="253" cy="327"/>
            </a:xfrm>
          </p:grpSpPr>
          <p:pic>
            <p:nvPicPr>
              <p:cNvPr id="57" name="Picture 87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8" name="Picture 88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61" name="Text Box 43"/>
          <p:cNvSpPr txBox="1">
            <a:spLocks noChangeArrowheads="1"/>
          </p:cNvSpPr>
          <p:nvPr/>
        </p:nvSpPr>
        <p:spPr bwMode="auto">
          <a:xfrm>
            <a:off x="1822827" y="5871301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Remote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62" name="グループ化 61"/>
          <p:cNvGrpSpPr/>
          <p:nvPr/>
        </p:nvGrpSpPr>
        <p:grpSpPr>
          <a:xfrm>
            <a:off x="1818383" y="5179309"/>
            <a:ext cx="874789" cy="709682"/>
            <a:chOff x="1449388" y="3081338"/>
            <a:chExt cx="990600" cy="792163"/>
          </a:xfrm>
        </p:grpSpPr>
        <p:pic>
          <p:nvPicPr>
            <p:cNvPr id="63" name="Picture 8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9388" y="3081338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4" name="Group 85"/>
            <p:cNvGrpSpPr>
              <a:grpSpLocks/>
            </p:cNvGrpSpPr>
            <p:nvPr/>
          </p:nvGrpSpPr>
          <p:grpSpPr bwMode="auto">
            <a:xfrm>
              <a:off x="1492251" y="3189288"/>
              <a:ext cx="909638" cy="561975"/>
              <a:chOff x="940" y="2009"/>
              <a:chExt cx="573" cy="354"/>
            </a:xfrm>
          </p:grpSpPr>
          <p:sp>
            <p:nvSpPr>
              <p:cNvPr id="68" name="Rectangle 83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Rectangle 84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65" name="Group 89"/>
            <p:cNvGrpSpPr>
              <a:grpSpLocks/>
            </p:cNvGrpSpPr>
            <p:nvPr/>
          </p:nvGrpSpPr>
          <p:grpSpPr bwMode="auto">
            <a:xfrm>
              <a:off x="1757363" y="3244851"/>
              <a:ext cx="401638" cy="519113"/>
              <a:chOff x="1107" y="2044"/>
              <a:chExt cx="253" cy="327"/>
            </a:xfrm>
          </p:grpSpPr>
          <p:pic>
            <p:nvPicPr>
              <p:cNvPr id="66" name="Picture 87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7" name="Picture 88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0" name="Text Box 43"/>
          <p:cNvSpPr txBox="1">
            <a:spLocks noChangeArrowheads="1"/>
          </p:cNvSpPr>
          <p:nvPr/>
        </p:nvSpPr>
        <p:spPr bwMode="auto">
          <a:xfrm>
            <a:off x="1717501" y="4914965"/>
            <a:ext cx="102937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71" name="グループ化 70"/>
          <p:cNvGrpSpPr/>
          <p:nvPr/>
        </p:nvGrpSpPr>
        <p:grpSpPr>
          <a:xfrm>
            <a:off x="4168730" y="4236367"/>
            <a:ext cx="874789" cy="709682"/>
            <a:chOff x="3208338" y="3263901"/>
            <a:chExt cx="990600" cy="792163"/>
          </a:xfrm>
        </p:grpSpPr>
        <p:pic>
          <p:nvPicPr>
            <p:cNvPr id="72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3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74" name="Text Box 43"/>
          <p:cNvSpPr txBox="1">
            <a:spLocks noChangeArrowheads="1"/>
          </p:cNvSpPr>
          <p:nvPr/>
        </p:nvSpPr>
        <p:spPr bwMode="auto">
          <a:xfrm>
            <a:off x="4067811" y="4914965"/>
            <a:ext cx="102937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75" name="グループ化 74"/>
          <p:cNvGrpSpPr/>
          <p:nvPr/>
        </p:nvGrpSpPr>
        <p:grpSpPr>
          <a:xfrm>
            <a:off x="5338722" y="4236367"/>
            <a:ext cx="874789" cy="709682"/>
            <a:chOff x="3208338" y="3263901"/>
            <a:chExt cx="990600" cy="792163"/>
          </a:xfrm>
        </p:grpSpPr>
        <p:pic>
          <p:nvPicPr>
            <p:cNvPr id="76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7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78" name="Text Box 43"/>
          <p:cNvSpPr txBox="1">
            <a:spLocks noChangeArrowheads="1"/>
          </p:cNvSpPr>
          <p:nvPr/>
        </p:nvSpPr>
        <p:spPr bwMode="auto">
          <a:xfrm>
            <a:off x="5237803" y="4914965"/>
            <a:ext cx="102937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79" name="グループ化 78"/>
          <p:cNvGrpSpPr/>
          <p:nvPr/>
        </p:nvGrpSpPr>
        <p:grpSpPr>
          <a:xfrm>
            <a:off x="5326196" y="5182221"/>
            <a:ext cx="874789" cy="709682"/>
            <a:chOff x="6103938" y="3263901"/>
            <a:chExt cx="990600" cy="792163"/>
          </a:xfrm>
        </p:grpSpPr>
        <p:pic>
          <p:nvPicPr>
            <p:cNvPr id="80" name="Picture 1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039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81" name="Group 21"/>
            <p:cNvGrpSpPr>
              <a:grpSpLocks/>
            </p:cNvGrpSpPr>
            <p:nvPr/>
          </p:nvGrpSpPr>
          <p:grpSpPr bwMode="auto">
            <a:xfrm>
              <a:off x="6146800" y="3373438"/>
              <a:ext cx="909638" cy="560388"/>
              <a:chOff x="3872" y="2125"/>
              <a:chExt cx="573" cy="353"/>
            </a:xfrm>
          </p:grpSpPr>
          <p:sp>
            <p:nvSpPr>
              <p:cNvPr id="85" name="Rectangle 19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Rectangle 20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82" name="Group 25"/>
            <p:cNvGrpSpPr>
              <a:grpSpLocks/>
            </p:cNvGrpSpPr>
            <p:nvPr/>
          </p:nvGrpSpPr>
          <p:grpSpPr bwMode="auto">
            <a:xfrm>
              <a:off x="6423025" y="3409951"/>
              <a:ext cx="339725" cy="503238"/>
              <a:chOff x="4046" y="2148"/>
              <a:chExt cx="214" cy="317"/>
            </a:xfrm>
          </p:grpSpPr>
          <p:pic>
            <p:nvPicPr>
              <p:cNvPr id="83" name="Picture 23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4" name="Picture 24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87" name="Text Box 43"/>
          <p:cNvSpPr txBox="1">
            <a:spLocks noChangeArrowheads="1"/>
          </p:cNvSpPr>
          <p:nvPr/>
        </p:nvSpPr>
        <p:spPr bwMode="auto">
          <a:xfrm>
            <a:off x="5344622" y="5880376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Local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88" name="グループ化 87"/>
          <p:cNvGrpSpPr/>
          <p:nvPr/>
        </p:nvGrpSpPr>
        <p:grpSpPr>
          <a:xfrm>
            <a:off x="2994419" y="5181818"/>
            <a:ext cx="874789" cy="709682"/>
            <a:chOff x="3208338" y="3263901"/>
            <a:chExt cx="990600" cy="792163"/>
          </a:xfrm>
        </p:grpSpPr>
        <p:pic>
          <p:nvPicPr>
            <p:cNvPr id="89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0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91" name="Text Box 43"/>
          <p:cNvSpPr txBox="1">
            <a:spLocks noChangeArrowheads="1"/>
          </p:cNvSpPr>
          <p:nvPr/>
        </p:nvSpPr>
        <p:spPr bwMode="auto">
          <a:xfrm>
            <a:off x="2893500" y="5876046"/>
            <a:ext cx="102937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92" name="グループ化 91"/>
          <p:cNvGrpSpPr/>
          <p:nvPr/>
        </p:nvGrpSpPr>
        <p:grpSpPr>
          <a:xfrm>
            <a:off x="4164411" y="5181818"/>
            <a:ext cx="874789" cy="709682"/>
            <a:chOff x="3208338" y="3263901"/>
            <a:chExt cx="990600" cy="792163"/>
          </a:xfrm>
        </p:grpSpPr>
        <p:pic>
          <p:nvPicPr>
            <p:cNvPr id="93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4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95" name="Text Box 43"/>
          <p:cNvSpPr txBox="1">
            <a:spLocks noChangeArrowheads="1"/>
          </p:cNvSpPr>
          <p:nvPr/>
        </p:nvSpPr>
        <p:spPr bwMode="auto">
          <a:xfrm>
            <a:off x="4063492" y="5876046"/>
            <a:ext cx="102937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96" name="グループ化 95"/>
          <p:cNvGrpSpPr/>
          <p:nvPr/>
        </p:nvGrpSpPr>
        <p:grpSpPr>
          <a:xfrm>
            <a:off x="6463667" y="5181818"/>
            <a:ext cx="874789" cy="709682"/>
            <a:chOff x="3208338" y="3263901"/>
            <a:chExt cx="990600" cy="792163"/>
          </a:xfrm>
        </p:grpSpPr>
        <p:pic>
          <p:nvPicPr>
            <p:cNvPr id="97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8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99" name="Text Box 43"/>
          <p:cNvSpPr txBox="1">
            <a:spLocks noChangeArrowheads="1"/>
          </p:cNvSpPr>
          <p:nvPr/>
        </p:nvSpPr>
        <p:spPr bwMode="auto">
          <a:xfrm>
            <a:off x="6362748" y="5876046"/>
            <a:ext cx="102937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100" name="Text Box 43"/>
          <p:cNvSpPr txBox="1">
            <a:spLocks noChangeArrowheads="1"/>
          </p:cNvSpPr>
          <p:nvPr/>
        </p:nvSpPr>
        <p:spPr bwMode="auto">
          <a:xfrm>
            <a:off x="2991420" y="4906483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Remote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101" name="グループ化 100"/>
          <p:cNvGrpSpPr/>
          <p:nvPr/>
        </p:nvGrpSpPr>
        <p:grpSpPr>
          <a:xfrm>
            <a:off x="2986976" y="4230121"/>
            <a:ext cx="874789" cy="709682"/>
            <a:chOff x="1449388" y="3081338"/>
            <a:chExt cx="990600" cy="792163"/>
          </a:xfrm>
        </p:grpSpPr>
        <p:pic>
          <p:nvPicPr>
            <p:cNvPr id="102" name="Picture 8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9388" y="3081338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3" name="Group 85"/>
            <p:cNvGrpSpPr>
              <a:grpSpLocks/>
            </p:cNvGrpSpPr>
            <p:nvPr/>
          </p:nvGrpSpPr>
          <p:grpSpPr bwMode="auto">
            <a:xfrm>
              <a:off x="1492251" y="3189288"/>
              <a:ext cx="909638" cy="561975"/>
              <a:chOff x="940" y="2009"/>
              <a:chExt cx="573" cy="354"/>
            </a:xfrm>
          </p:grpSpPr>
          <p:sp>
            <p:nvSpPr>
              <p:cNvPr id="107" name="Rectangle 83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08" name="Rectangle 84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</p:grpSp>
        <p:grpSp>
          <p:nvGrpSpPr>
            <p:cNvPr id="104" name="Group 89"/>
            <p:cNvGrpSpPr>
              <a:grpSpLocks/>
            </p:cNvGrpSpPr>
            <p:nvPr/>
          </p:nvGrpSpPr>
          <p:grpSpPr bwMode="auto">
            <a:xfrm>
              <a:off x="1757363" y="3244851"/>
              <a:ext cx="401638" cy="519113"/>
              <a:chOff x="1107" y="2044"/>
              <a:chExt cx="253" cy="327"/>
            </a:xfrm>
          </p:grpSpPr>
          <p:pic>
            <p:nvPicPr>
              <p:cNvPr id="105" name="Picture 87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6" name="Picture 88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109" name="円/楕円 108"/>
          <p:cNvSpPr/>
          <p:nvPr/>
        </p:nvSpPr>
        <p:spPr bwMode="auto">
          <a:xfrm>
            <a:off x="928020" y="1796925"/>
            <a:ext cx="2368085" cy="1030951"/>
          </a:xfrm>
          <a:prstGeom prst="ellipse">
            <a:avLst/>
          </a:prstGeom>
          <a:solidFill>
            <a:srgbClr val="FF9966">
              <a:alpha val="50196"/>
            </a:srgbClr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9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11" name="Picture 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60760" y="2372957"/>
            <a:ext cx="1050505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2" name="Picture 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5208" y="3319161"/>
            <a:ext cx="749209" cy="2604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3" name="Line 30"/>
          <p:cNvSpPr>
            <a:spLocks noChangeShapeType="1"/>
          </p:cNvSpPr>
          <p:nvPr/>
        </p:nvSpPr>
        <p:spPr bwMode="auto">
          <a:xfrm>
            <a:off x="1968129" y="2721438"/>
            <a:ext cx="0" cy="545362"/>
          </a:xfrm>
          <a:prstGeom prst="line">
            <a:avLst/>
          </a:prstGeom>
          <a:noFill/>
          <a:ln w="38100">
            <a:solidFill>
              <a:srgbClr val="0000FF"/>
            </a:solidFill>
            <a:prstDash val="sysDot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 sz="900" b="1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114" name="Text Box 43"/>
          <p:cNvSpPr txBox="1">
            <a:spLocks noChangeArrowheads="1"/>
          </p:cNvSpPr>
          <p:nvPr/>
        </p:nvSpPr>
        <p:spPr bwMode="auto">
          <a:xfrm>
            <a:off x="1520926" y="2209705"/>
            <a:ext cx="104474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(Embedded MCU)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pic>
        <p:nvPicPr>
          <p:cNvPr id="115" name="Picture 881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04625" y="2094724"/>
            <a:ext cx="315870" cy="4607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6" name="Text Box 43"/>
          <p:cNvSpPr txBox="1">
            <a:spLocks noChangeArrowheads="1"/>
          </p:cNvSpPr>
          <p:nvPr/>
        </p:nvSpPr>
        <p:spPr bwMode="auto">
          <a:xfrm>
            <a:off x="2363424" y="1927563"/>
            <a:ext cx="104474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9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9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cxnSp>
        <p:nvCxnSpPr>
          <p:cNvPr id="117" name="直線コネクタ 116"/>
          <p:cNvCxnSpPr>
            <a:stCxn id="123" idx="2"/>
            <a:endCxn id="111" idx="3"/>
          </p:cNvCxnSpPr>
          <p:nvPr/>
        </p:nvCxnSpPr>
        <p:spPr bwMode="auto">
          <a:xfrm flipH="1">
            <a:off x="2611265" y="2491764"/>
            <a:ext cx="270750" cy="63756"/>
          </a:xfrm>
          <a:prstGeom prst="line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18" name="Text Box 43"/>
          <p:cNvSpPr txBox="1">
            <a:spLocks noChangeArrowheads="1"/>
          </p:cNvSpPr>
          <p:nvPr/>
        </p:nvSpPr>
        <p:spPr bwMode="auto">
          <a:xfrm>
            <a:off x="1520185" y="2040533"/>
            <a:ext cx="104474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900" b="1" dirty="0" smtClean="0">
                <a:solidFill>
                  <a:srgbClr val="FF0000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Sender</a:t>
            </a:r>
            <a:endParaRPr lang="ja-JP" altLang="en-US" sz="900" b="1" dirty="0">
              <a:solidFill>
                <a:srgbClr val="FF0000"/>
              </a:solidFill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119" name="Text Box 43"/>
          <p:cNvSpPr txBox="1">
            <a:spLocks noChangeArrowheads="1"/>
          </p:cNvSpPr>
          <p:nvPr/>
        </p:nvSpPr>
        <p:spPr bwMode="auto">
          <a:xfrm>
            <a:off x="1511945" y="3519991"/>
            <a:ext cx="104474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9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Receiver</a:t>
            </a:r>
            <a:endParaRPr lang="ja-JP" altLang="en-US" sz="9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pic>
        <p:nvPicPr>
          <p:cNvPr id="120" name="Picture 883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4663" y="3032136"/>
            <a:ext cx="367093" cy="469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1" name="グループ化 120"/>
          <p:cNvGrpSpPr/>
          <p:nvPr/>
        </p:nvGrpSpPr>
        <p:grpSpPr>
          <a:xfrm>
            <a:off x="2671188" y="2158478"/>
            <a:ext cx="421654" cy="333286"/>
            <a:chOff x="7248905" y="5294561"/>
            <a:chExt cx="1087517" cy="810066"/>
          </a:xfrm>
        </p:grpSpPr>
        <p:pic>
          <p:nvPicPr>
            <p:cNvPr id="123" name="Picture 113"/>
            <p:cNvPicPr>
              <a:picLocks noChangeAspect="1" noChangeArrowheads="1"/>
            </p:cNvPicPr>
            <p:nvPr/>
          </p:nvPicPr>
          <p:blipFill>
            <a:blip r:embed="rId12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48905" y="5294561"/>
              <a:ext cx="1087517" cy="8100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4" name="Picture 9"/>
            <p:cNvPicPr>
              <a:picLocks noChangeAspect="1" noChangeArrowheads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10158" y="5362281"/>
              <a:ext cx="776914" cy="4534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22" name="Line 30"/>
          <p:cNvSpPr>
            <a:spLocks noChangeShapeType="1"/>
          </p:cNvSpPr>
          <p:nvPr/>
        </p:nvSpPr>
        <p:spPr bwMode="auto">
          <a:xfrm>
            <a:off x="2171768" y="2721438"/>
            <a:ext cx="0" cy="545362"/>
          </a:xfrm>
          <a:prstGeom prst="line">
            <a:avLst/>
          </a:prstGeom>
          <a:noFill/>
          <a:ln w="38100">
            <a:solidFill>
              <a:schemeClr val="bg2">
                <a:lumMod val="60000"/>
                <a:lumOff val="40000"/>
              </a:schemeClr>
            </a:solidFill>
            <a:prstDash val="sysDot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 sz="900" b="1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125" name="Rectangle 12"/>
          <p:cNvSpPr>
            <a:spLocks noChangeArrowheads="1"/>
          </p:cNvSpPr>
          <p:nvPr/>
        </p:nvSpPr>
        <p:spPr bwMode="auto">
          <a:xfrm>
            <a:off x="417446" y="1411029"/>
            <a:ext cx="4257871" cy="253533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lIns="72000" rIns="72000" anchor="ctr"/>
          <a:lstStyle/>
          <a:p>
            <a:pPr>
              <a:lnSpc>
                <a:spcPct val="110000"/>
              </a:lnSpc>
            </a:pPr>
            <a:r>
              <a:rPr lang="en-US" altLang="ja-JP" sz="12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Dual Monitor (HDMI 1 + HDMI 2)</a:t>
            </a:r>
          </a:p>
        </p:txBody>
      </p:sp>
      <p:sp>
        <p:nvSpPr>
          <p:cNvPr id="126" name="正方形/長方形 6"/>
          <p:cNvSpPr>
            <a:spLocks noChangeArrowheads="1"/>
          </p:cNvSpPr>
          <p:nvPr/>
        </p:nvSpPr>
        <p:spPr bwMode="auto">
          <a:xfrm>
            <a:off x="357188" y="842228"/>
            <a:ext cx="8552350" cy="3986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285750" indent="-285750" eaLnBrk="1" hangingPunct="1">
              <a:lnSpc>
                <a:spcPts val="2700"/>
              </a:lnSpc>
              <a:spcAft>
                <a:spcPct val="10000"/>
              </a:spcAft>
              <a:buFont typeface="Wingdings" panose="05000000000000000000" pitchFamily="2" charset="2"/>
              <a:buChar char="n"/>
            </a:pPr>
            <a:r>
              <a:rPr kumimoji="1" lang="en-US" altLang="ja-JP" b="1" dirty="0" smtClean="0">
                <a:latin typeface="Arial" panose="020B0604020202020204" pitchFamily="34" charset="0"/>
                <a:cs typeface="Arial" panose="020B0604020202020204" pitchFamily="34" charset="0"/>
              </a:rPr>
              <a:t>In case of 1:1 connection / Contents Sharing / </a:t>
            </a:r>
            <a:r>
              <a:rPr kumimoji="1" lang="en-US" altLang="ja-JP" b="1" dirty="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Dual Stream</a:t>
            </a:r>
            <a:endParaRPr kumimoji="1" lang="ja-JP" altLang="en-US" sz="1400" b="1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4109293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フッター プレースホルダー 3"/>
          <p:cNvSpPr txBox="1">
            <a:spLocks/>
          </p:cNvSpPr>
          <p:nvPr/>
        </p:nvSpPr>
        <p:spPr>
          <a:xfrm>
            <a:off x="8061203" y="6605691"/>
            <a:ext cx="1066800" cy="247650"/>
          </a:xfrm>
          <a:prstGeom prst="rect">
            <a:avLst/>
          </a:prstGeom>
          <a:noFill/>
        </p:spPr>
        <p:txBody>
          <a:bodyPr/>
          <a:lstStyle>
            <a:defPPr>
              <a:defRPr lang="de-DE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5146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9718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4290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8862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algn="r"/>
            <a:r>
              <a:rPr lang="de-DE" altLang="ja-JP" sz="800" dirty="0" smtClean="0">
                <a:solidFill>
                  <a:schemeClr val="bg1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Page </a:t>
            </a:r>
            <a:fld id="{11D062A2-B506-4044-A2EC-4FDCB15F0732}" type="slidenum">
              <a:rPr lang="de-DE" altLang="ja-JP" sz="800" b="1" smtClean="0">
                <a:solidFill>
                  <a:schemeClr val="bg1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pPr algn="r"/>
              <a:t>23</a:t>
            </a:fld>
            <a:endParaRPr lang="de-DE" altLang="ja-JP" sz="800" b="1" dirty="0" smtClean="0">
              <a:solidFill>
                <a:schemeClr val="bg1"/>
              </a:solidFill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4" name="Rectangle 8"/>
          <p:cNvSpPr txBox="1">
            <a:spLocks noChangeArrowheads="1"/>
          </p:cNvSpPr>
          <p:nvPr/>
        </p:nvSpPr>
        <p:spPr bwMode="auto">
          <a:xfrm>
            <a:off x="1" y="50965"/>
            <a:ext cx="9143999" cy="600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accent1"/>
                  </a:outerShdw>
                </a:effectLst>
              </a14:hiddenEffects>
            </a:ext>
          </a:extLst>
        </p:spPr>
        <p:txBody>
          <a:bodyPr vert="horz" wrap="square" lIns="0" tIns="45720" rIns="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0">
                <a:solidFill>
                  <a:schemeClr val="tx1"/>
                </a:solidFill>
                <a:latin typeface="HGP創英角ｺﾞｼｯｸUB" panose="020B0900000000000000" pitchFamily="50" charset="-128"/>
                <a:ea typeface="HGP創英角ｺﾞｼｯｸUB" panose="020B0900000000000000" pitchFamily="50" charset="-128"/>
                <a:cs typeface="Meiryo UI" panose="020B0604030504040204" pitchFamily="50" charset="-128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altLang="ja-JP" sz="2800" kern="0" dirty="0" smtClean="0">
                <a:latin typeface="Arial Black" panose="020B0A04020102020204" pitchFamily="34" charset="0"/>
              </a:rPr>
              <a:t>Screen Layout </a:t>
            </a:r>
            <a:r>
              <a:rPr lang="en-US" altLang="ja-JP" sz="2800" kern="0" dirty="0" smtClean="0">
                <a:solidFill>
                  <a:srgbClr val="FF0000"/>
                </a:solidFill>
                <a:latin typeface="Arial Black" panose="020B0A04020102020204" pitchFamily="34" charset="0"/>
              </a:rPr>
              <a:t>(Dual Monitor) </a:t>
            </a:r>
            <a:r>
              <a:rPr lang="en-US" altLang="ja-JP" sz="2800" kern="0" dirty="0" smtClean="0">
                <a:latin typeface="Arial Black" panose="020B0A04020102020204" pitchFamily="34" charset="0"/>
              </a:rPr>
              <a:t>10</a:t>
            </a:r>
            <a:endParaRPr lang="de-DE" altLang="ja-JP" sz="2800" kern="0" dirty="0" smtClean="0">
              <a:latin typeface="Arial Black" panose="020B0A04020102020204" pitchFamily="34" charset="0"/>
            </a:endParaRPr>
          </a:p>
        </p:txBody>
      </p:sp>
      <p:sp>
        <p:nvSpPr>
          <p:cNvPr id="5" name="円/楕円 4"/>
          <p:cNvSpPr/>
          <p:nvPr/>
        </p:nvSpPr>
        <p:spPr bwMode="auto">
          <a:xfrm>
            <a:off x="928020" y="2715225"/>
            <a:ext cx="2368085" cy="1030951"/>
          </a:xfrm>
          <a:prstGeom prst="ellipse">
            <a:avLst/>
          </a:prstGeom>
          <a:solidFill>
            <a:srgbClr val="FF9966">
              <a:alpha val="50000"/>
            </a:srgbClr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9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6" name="表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73503125"/>
              </p:ext>
            </p:extLst>
          </p:nvPr>
        </p:nvGraphicFramePr>
        <p:xfrm>
          <a:off x="3810843" y="1540798"/>
          <a:ext cx="5129957" cy="2227222"/>
        </p:xfrm>
        <a:graphic>
          <a:graphicData uri="http://schemas.openxmlformats.org/drawingml/2006/table">
            <a:tbl>
              <a:tblPr/>
              <a:tblGrid>
                <a:gridCol w="1208931"/>
                <a:gridCol w="237797"/>
                <a:gridCol w="1314727"/>
                <a:gridCol w="1396031"/>
                <a:gridCol w="972471"/>
              </a:tblGrid>
              <a:tr h="273138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Button</a:t>
                      </a: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baseline="0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Conference start</a:t>
                      </a: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baseline="0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PC</a:t>
                      </a: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977042"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Dual Monitor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(1:1 connection)</a:t>
                      </a:r>
                      <a:endParaRPr kumimoji="1" lang="ja-JP" altLang="ja-JP" sz="800" b="1" kern="1200" dirty="0" smtClean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HDMI1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977042">
                <a:tc v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HDMI2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7" name="右矢印 6"/>
          <p:cNvSpPr/>
          <p:nvPr/>
        </p:nvSpPr>
        <p:spPr bwMode="auto">
          <a:xfrm>
            <a:off x="2761985" y="5047655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8" name="右矢印 7"/>
          <p:cNvSpPr/>
          <p:nvPr/>
        </p:nvSpPr>
        <p:spPr bwMode="auto">
          <a:xfrm>
            <a:off x="3931802" y="5047655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aphicFrame>
        <p:nvGraphicFramePr>
          <p:cNvPr id="9" name="表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10965749"/>
              </p:ext>
            </p:extLst>
          </p:nvPr>
        </p:nvGraphicFramePr>
        <p:xfrm>
          <a:off x="396086" y="3915157"/>
          <a:ext cx="8575975" cy="2197732"/>
        </p:xfrm>
        <a:graphic>
          <a:graphicData uri="http://schemas.openxmlformats.org/drawingml/2006/table">
            <a:tbl>
              <a:tblPr/>
              <a:tblGrid>
                <a:gridCol w="1127811"/>
                <a:gridCol w="210912"/>
                <a:gridCol w="7237252"/>
              </a:tblGrid>
              <a:tr h="25280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Button</a:t>
                      </a: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baseline="0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Layout (Layout change) / Main (End of sharing)</a:t>
                      </a: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972463"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Dual Monitor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(1:1 connection)</a:t>
                      </a:r>
                      <a:endParaRPr kumimoji="1" lang="ja-JP" altLang="ja-JP" sz="800" b="1" kern="1200" dirty="0" smtClean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HDMI1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972463">
                <a:tc v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HDMI2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10" name="右矢印 9"/>
          <p:cNvSpPr/>
          <p:nvPr/>
        </p:nvSpPr>
        <p:spPr bwMode="auto">
          <a:xfrm>
            <a:off x="6494427" y="2144070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11" name="Text Box 43"/>
          <p:cNvSpPr txBox="1">
            <a:spLocks noChangeArrowheads="1"/>
          </p:cNvSpPr>
          <p:nvPr/>
        </p:nvSpPr>
        <p:spPr bwMode="auto">
          <a:xfrm>
            <a:off x="6771010" y="2541265"/>
            <a:ext cx="1125074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12" name="グループ化 11"/>
          <p:cNvGrpSpPr/>
          <p:nvPr/>
        </p:nvGrpSpPr>
        <p:grpSpPr>
          <a:xfrm>
            <a:off x="6851168" y="1876074"/>
            <a:ext cx="874789" cy="709682"/>
            <a:chOff x="3208338" y="3263901"/>
            <a:chExt cx="990600" cy="792163"/>
          </a:xfrm>
        </p:grpSpPr>
        <p:pic>
          <p:nvPicPr>
            <p:cNvPr id="13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7" name="グループ化 16"/>
          <p:cNvGrpSpPr/>
          <p:nvPr/>
        </p:nvGrpSpPr>
        <p:grpSpPr>
          <a:xfrm>
            <a:off x="1826235" y="4236367"/>
            <a:ext cx="874789" cy="709682"/>
            <a:chOff x="3208338" y="3263901"/>
            <a:chExt cx="990600" cy="792163"/>
          </a:xfrm>
        </p:grpSpPr>
        <p:pic>
          <p:nvPicPr>
            <p:cNvPr id="18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21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60760" y="2284436"/>
            <a:ext cx="1050505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2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5208" y="3230640"/>
            <a:ext cx="749209" cy="2604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3" name="Line 30"/>
          <p:cNvSpPr>
            <a:spLocks noChangeShapeType="1"/>
          </p:cNvSpPr>
          <p:nvPr/>
        </p:nvSpPr>
        <p:spPr bwMode="auto">
          <a:xfrm>
            <a:off x="2010661" y="2632917"/>
            <a:ext cx="0" cy="545362"/>
          </a:xfrm>
          <a:prstGeom prst="line">
            <a:avLst/>
          </a:prstGeom>
          <a:noFill/>
          <a:ln w="38100">
            <a:solidFill>
              <a:srgbClr val="0000FF"/>
            </a:solidFill>
            <a:prstDash val="sysDot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 sz="900" b="1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24" name="Text Box 43"/>
          <p:cNvSpPr txBox="1">
            <a:spLocks noChangeArrowheads="1"/>
          </p:cNvSpPr>
          <p:nvPr/>
        </p:nvSpPr>
        <p:spPr bwMode="auto">
          <a:xfrm>
            <a:off x="1520926" y="2121184"/>
            <a:ext cx="104474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(Embedded MCU)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pic>
        <p:nvPicPr>
          <p:cNvPr id="25" name="Picture 881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04625" y="2006203"/>
            <a:ext cx="315870" cy="4607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" name="Text Box 43"/>
          <p:cNvSpPr txBox="1">
            <a:spLocks noChangeArrowheads="1"/>
          </p:cNvSpPr>
          <p:nvPr/>
        </p:nvSpPr>
        <p:spPr bwMode="auto">
          <a:xfrm>
            <a:off x="2379054" y="1839042"/>
            <a:ext cx="104474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9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9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cxnSp>
        <p:nvCxnSpPr>
          <p:cNvPr id="27" name="直線コネクタ 26"/>
          <p:cNvCxnSpPr>
            <a:stCxn id="32" idx="2"/>
            <a:endCxn id="21" idx="3"/>
          </p:cNvCxnSpPr>
          <p:nvPr/>
        </p:nvCxnSpPr>
        <p:spPr bwMode="auto">
          <a:xfrm flipH="1">
            <a:off x="2611265" y="2403243"/>
            <a:ext cx="270750" cy="63756"/>
          </a:xfrm>
          <a:prstGeom prst="line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8" name="Text Box 43"/>
          <p:cNvSpPr txBox="1">
            <a:spLocks noChangeArrowheads="1"/>
          </p:cNvSpPr>
          <p:nvPr/>
        </p:nvSpPr>
        <p:spPr bwMode="auto">
          <a:xfrm>
            <a:off x="1520185" y="1952012"/>
            <a:ext cx="104474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900" b="1" dirty="0" smtClean="0">
                <a:solidFill>
                  <a:srgbClr val="FF0000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Sender</a:t>
            </a:r>
            <a:endParaRPr lang="ja-JP" altLang="en-US" sz="900" b="1" dirty="0">
              <a:solidFill>
                <a:srgbClr val="FF0000"/>
              </a:solidFill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29" name="Text Box 43"/>
          <p:cNvSpPr txBox="1">
            <a:spLocks noChangeArrowheads="1"/>
          </p:cNvSpPr>
          <p:nvPr/>
        </p:nvSpPr>
        <p:spPr bwMode="auto">
          <a:xfrm>
            <a:off x="1511945" y="3439285"/>
            <a:ext cx="104474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9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Receiver</a:t>
            </a:r>
            <a:endParaRPr lang="ja-JP" altLang="en-US" sz="9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pic>
        <p:nvPicPr>
          <p:cNvPr id="30" name="Picture 88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4663" y="2943615"/>
            <a:ext cx="367093" cy="469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1" name="グループ化 30"/>
          <p:cNvGrpSpPr/>
          <p:nvPr/>
        </p:nvGrpSpPr>
        <p:grpSpPr>
          <a:xfrm>
            <a:off x="2671188" y="2069957"/>
            <a:ext cx="421654" cy="333286"/>
            <a:chOff x="7248905" y="5294561"/>
            <a:chExt cx="1087517" cy="810066"/>
          </a:xfrm>
        </p:grpSpPr>
        <p:pic>
          <p:nvPicPr>
            <p:cNvPr id="32" name="Picture 113"/>
            <p:cNvPicPr>
              <a:picLocks noChangeAspect="1" noChangeArrowheads="1"/>
            </p:cNvPicPr>
            <p:nvPr/>
          </p:nvPicPr>
          <p:blipFill>
            <a:blip r:embed="rId8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48905" y="5294561"/>
              <a:ext cx="1087517" cy="8100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" name="Picture 9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10158" y="5362281"/>
              <a:ext cx="776914" cy="4534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4" name="左カーブ矢印 33"/>
          <p:cNvSpPr/>
          <p:nvPr/>
        </p:nvSpPr>
        <p:spPr bwMode="auto">
          <a:xfrm>
            <a:off x="7496702" y="5072370"/>
            <a:ext cx="266569" cy="512440"/>
          </a:xfrm>
          <a:prstGeom prst="curvedLeftArrow">
            <a:avLst>
              <a:gd name="adj1" fmla="val 39902"/>
              <a:gd name="adj2" fmla="val 39902"/>
              <a:gd name="adj3" fmla="val 25000"/>
            </a:avLst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 Box 43"/>
          <p:cNvSpPr txBox="1">
            <a:spLocks noChangeArrowheads="1"/>
          </p:cNvSpPr>
          <p:nvPr/>
        </p:nvSpPr>
        <p:spPr bwMode="auto">
          <a:xfrm>
            <a:off x="7616593" y="5200743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Repeat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38" name="Text Box 43"/>
          <p:cNvSpPr txBox="1">
            <a:spLocks noChangeArrowheads="1"/>
          </p:cNvSpPr>
          <p:nvPr/>
        </p:nvSpPr>
        <p:spPr bwMode="auto">
          <a:xfrm>
            <a:off x="1725315" y="4914965"/>
            <a:ext cx="1137225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39" name="グループ化 38"/>
          <p:cNvGrpSpPr/>
          <p:nvPr/>
        </p:nvGrpSpPr>
        <p:grpSpPr>
          <a:xfrm>
            <a:off x="4176545" y="4236367"/>
            <a:ext cx="874789" cy="709682"/>
            <a:chOff x="3208338" y="3263901"/>
            <a:chExt cx="990600" cy="792163"/>
          </a:xfrm>
        </p:grpSpPr>
        <p:pic>
          <p:nvPicPr>
            <p:cNvPr id="40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2" name="Text Box 43"/>
          <p:cNvSpPr txBox="1">
            <a:spLocks noChangeArrowheads="1"/>
          </p:cNvSpPr>
          <p:nvPr/>
        </p:nvSpPr>
        <p:spPr bwMode="auto">
          <a:xfrm>
            <a:off x="4043726" y="4914965"/>
            <a:ext cx="1116299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43" name="グループ化 42"/>
          <p:cNvGrpSpPr/>
          <p:nvPr/>
        </p:nvGrpSpPr>
        <p:grpSpPr>
          <a:xfrm>
            <a:off x="3002234" y="5213078"/>
            <a:ext cx="874789" cy="709682"/>
            <a:chOff x="3208338" y="3263901"/>
            <a:chExt cx="990600" cy="792163"/>
          </a:xfrm>
        </p:grpSpPr>
        <p:pic>
          <p:nvPicPr>
            <p:cNvPr id="44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6" name="Text Box 43"/>
          <p:cNvSpPr txBox="1">
            <a:spLocks noChangeArrowheads="1"/>
          </p:cNvSpPr>
          <p:nvPr/>
        </p:nvSpPr>
        <p:spPr bwMode="auto">
          <a:xfrm>
            <a:off x="2880048" y="5891676"/>
            <a:ext cx="1131044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47" name="グループ化 46"/>
          <p:cNvGrpSpPr/>
          <p:nvPr/>
        </p:nvGrpSpPr>
        <p:grpSpPr>
          <a:xfrm>
            <a:off x="4172226" y="5213078"/>
            <a:ext cx="874789" cy="709682"/>
            <a:chOff x="3208338" y="3263901"/>
            <a:chExt cx="990600" cy="792163"/>
          </a:xfrm>
        </p:grpSpPr>
        <p:pic>
          <p:nvPicPr>
            <p:cNvPr id="48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0" name="Text Box 43"/>
          <p:cNvSpPr txBox="1">
            <a:spLocks noChangeArrowheads="1"/>
          </p:cNvSpPr>
          <p:nvPr/>
        </p:nvSpPr>
        <p:spPr bwMode="auto">
          <a:xfrm>
            <a:off x="5542588" y="2553857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Remote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51" name="グループ化 50"/>
          <p:cNvGrpSpPr/>
          <p:nvPr/>
        </p:nvGrpSpPr>
        <p:grpSpPr>
          <a:xfrm>
            <a:off x="5538144" y="2854894"/>
            <a:ext cx="874789" cy="709682"/>
            <a:chOff x="1449388" y="3081338"/>
            <a:chExt cx="990600" cy="792163"/>
          </a:xfrm>
        </p:grpSpPr>
        <p:pic>
          <p:nvPicPr>
            <p:cNvPr id="52" name="Picture 8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9388" y="3081338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53" name="Group 85"/>
            <p:cNvGrpSpPr>
              <a:grpSpLocks/>
            </p:cNvGrpSpPr>
            <p:nvPr/>
          </p:nvGrpSpPr>
          <p:grpSpPr bwMode="auto">
            <a:xfrm>
              <a:off x="1492251" y="3189288"/>
              <a:ext cx="909638" cy="561975"/>
              <a:chOff x="940" y="2009"/>
              <a:chExt cx="573" cy="354"/>
            </a:xfrm>
          </p:grpSpPr>
          <p:sp>
            <p:nvSpPr>
              <p:cNvPr id="57" name="Rectangle 83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Rectangle 84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54" name="Group 89"/>
            <p:cNvGrpSpPr>
              <a:grpSpLocks/>
            </p:cNvGrpSpPr>
            <p:nvPr/>
          </p:nvGrpSpPr>
          <p:grpSpPr bwMode="auto">
            <a:xfrm>
              <a:off x="1757363" y="3244851"/>
              <a:ext cx="401638" cy="519113"/>
              <a:chOff x="1107" y="2044"/>
              <a:chExt cx="253" cy="327"/>
            </a:xfrm>
          </p:grpSpPr>
          <p:pic>
            <p:nvPicPr>
              <p:cNvPr id="55" name="Picture 87"/>
              <p:cNvPicPr>
                <a:picLocks noChangeAspect="1" noChangeArrowheads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6" name="Picture 88"/>
              <p:cNvPicPr>
                <a:picLocks noChangeAspect="1" noChangeArrowheads="1"/>
              </p:cNvPicPr>
              <p:nvPr/>
            </p:nvPicPr>
            <p:blipFill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59" name="Text Box 43"/>
          <p:cNvSpPr txBox="1">
            <a:spLocks noChangeArrowheads="1"/>
          </p:cNvSpPr>
          <p:nvPr/>
        </p:nvSpPr>
        <p:spPr bwMode="auto">
          <a:xfrm>
            <a:off x="5561014" y="3537032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Local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60" name="Text Box 43"/>
          <p:cNvSpPr txBox="1">
            <a:spLocks noChangeArrowheads="1"/>
          </p:cNvSpPr>
          <p:nvPr/>
        </p:nvSpPr>
        <p:spPr bwMode="auto">
          <a:xfrm>
            <a:off x="4043726" y="5888191"/>
            <a:ext cx="1116299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61" name="グループ化 60"/>
          <p:cNvGrpSpPr/>
          <p:nvPr/>
        </p:nvGrpSpPr>
        <p:grpSpPr>
          <a:xfrm>
            <a:off x="5539965" y="1878606"/>
            <a:ext cx="874789" cy="709682"/>
            <a:chOff x="6103938" y="3263901"/>
            <a:chExt cx="990600" cy="792163"/>
          </a:xfrm>
        </p:grpSpPr>
        <p:pic>
          <p:nvPicPr>
            <p:cNvPr id="62" name="Picture 1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039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3" name="Group 21"/>
            <p:cNvGrpSpPr>
              <a:grpSpLocks/>
            </p:cNvGrpSpPr>
            <p:nvPr/>
          </p:nvGrpSpPr>
          <p:grpSpPr bwMode="auto">
            <a:xfrm>
              <a:off x="6146800" y="3373438"/>
              <a:ext cx="909638" cy="560388"/>
              <a:chOff x="3872" y="2125"/>
              <a:chExt cx="573" cy="353"/>
            </a:xfrm>
          </p:grpSpPr>
          <p:sp>
            <p:nvSpPr>
              <p:cNvPr id="67" name="Rectangle 19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8" name="Rectangle 20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</p:grpSp>
        <p:grpSp>
          <p:nvGrpSpPr>
            <p:cNvPr id="64" name="Group 25"/>
            <p:cNvGrpSpPr>
              <a:grpSpLocks/>
            </p:cNvGrpSpPr>
            <p:nvPr/>
          </p:nvGrpSpPr>
          <p:grpSpPr bwMode="auto">
            <a:xfrm>
              <a:off x="6423025" y="3409951"/>
              <a:ext cx="339725" cy="503238"/>
              <a:chOff x="4046" y="2148"/>
              <a:chExt cx="214" cy="317"/>
            </a:xfrm>
          </p:grpSpPr>
          <p:pic>
            <p:nvPicPr>
              <p:cNvPr id="65" name="Picture 23"/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6" name="Picture 24"/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69" name="Line 30"/>
          <p:cNvSpPr>
            <a:spLocks noChangeShapeType="1"/>
          </p:cNvSpPr>
          <p:nvPr/>
        </p:nvSpPr>
        <p:spPr bwMode="auto">
          <a:xfrm>
            <a:off x="2171768" y="2632917"/>
            <a:ext cx="0" cy="545362"/>
          </a:xfrm>
          <a:prstGeom prst="line">
            <a:avLst/>
          </a:prstGeom>
          <a:noFill/>
          <a:ln w="38100">
            <a:solidFill>
              <a:schemeClr val="bg2">
                <a:lumMod val="60000"/>
                <a:lumOff val="40000"/>
              </a:schemeClr>
            </a:solidFill>
            <a:prstDash val="sysDot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 sz="900" b="1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70" name="Text Box 43"/>
          <p:cNvSpPr txBox="1">
            <a:spLocks noChangeArrowheads="1"/>
          </p:cNvSpPr>
          <p:nvPr/>
        </p:nvSpPr>
        <p:spPr bwMode="auto">
          <a:xfrm>
            <a:off x="6853562" y="3542708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Remote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71" name="グループ化 70"/>
          <p:cNvGrpSpPr/>
          <p:nvPr/>
        </p:nvGrpSpPr>
        <p:grpSpPr>
          <a:xfrm>
            <a:off x="6850939" y="2867457"/>
            <a:ext cx="874789" cy="709682"/>
            <a:chOff x="6103938" y="3263901"/>
            <a:chExt cx="990600" cy="792163"/>
          </a:xfrm>
        </p:grpSpPr>
        <p:pic>
          <p:nvPicPr>
            <p:cNvPr id="72" name="Picture 1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039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3" name="Group 21"/>
            <p:cNvGrpSpPr>
              <a:grpSpLocks/>
            </p:cNvGrpSpPr>
            <p:nvPr/>
          </p:nvGrpSpPr>
          <p:grpSpPr bwMode="auto">
            <a:xfrm>
              <a:off x="6146800" y="3373438"/>
              <a:ext cx="909638" cy="560388"/>
              <a:chOff x="3872" y="2125"/>
              <a:chExt cx="573" cy="353"/>
            </a:xfrm>
          </p:grpSpPr>
          <p:sp>
            <p:nvSpPr>
              <p:cNvPr id="77" name="Rectangle 19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Rectangle 20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74" name="Group 25"/>
            <p:cNvGrpSpPr>
              <a:grpSpLocks/>
            </p:cNvGrpSpPr>
            <p:nvPr/>
          </p:nvGrpSpPr>
          <p:grpSpPr bwMode="auto">
            <a:xfrm>
              <a:off x="6423025" y="3409951"/>
              <a:ext cx="339725" cy="503238"/>
              <a:chOff x="4046" y="2148"/>
              <a:chExt cx="214" cy="317"/>
            </a:xfrm>
          </p:grpSpPr>
          <p:pic>
            <p:nvPicPr>
              <p:cNvPr id="75" name="Picture 23"/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6" name="Picture 24"/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9" name="Text Box 43"/>
          <p:cNvSpPr txBox="1">
            <a:spLocks noChangeArrowheads="1"/>
          </p:cNvSpPr>
          <p:nvPr/>
        </p:nvSpPr>
        <p:spPr bwMode="auto">
          <a:xfrm>
            <a:off x="1826235" y="5893155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Remote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80" name="グループ化 79"/>
          <p:cNvGrpSpPr/>
          <p:nvPr/>
        </p:nvGrpSpPr>
        <p:grpSpPr>
          <a:xfrm>
            <a:off x="1823612" y="5202274"/>
            <a:ext cx="874789" cy="709682"/>
            <a:chOff x="6103938" y="3263901"/>
            <a:chExt cx="990600" cy="792163"/>
          </a:xfrm>
        </p:grpSpPr>
        <p:pic>
          <p:nvPicPr>
            <p:cNvPr id="81" name="Picture 1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039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82" name="Group 21"/>
            <p:cNvGrpSpPr>
              <a:grpSpLocks/>
            </p:cNvGrpSpPr>
            <p:nvPr/>
          </p:nvGrpSpPr>
          <p:grpSpPr bwMode="auto">
            <a:xfrm>
              <a:off x="6146800" y="3373438"/>
              <a:ext cx="909638" cy="560388"/>
              <a:chOff x="3872" y="2125"/>
              <a:chExt cx="573" cy="353"/>
            </a:xfrm>
          </p:grpSpPr>
          <p:sp>
            <p:nvSpPr>
              <p:cNvPr id="86" name="Rectangle 19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Rectangle 20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83" name="Group 25"/>
            <p:cNvGrpSpPr>
              <a:grpSpLocks/>
            </p:cNvGrpSpPr>
            <p:nvPr/>
          </p:nvGrpSpPr>
          <p:grpSpPr bwMode="auto">
            <a:xfrm>
              <a:off x="6423025" y="3409951"/>
              <a:ext cx="339725" cy="503238"/>
              <a:chOff x="4046" y="2148"/>
              <a:chExt cx="214" cy="317"/>
            </a:xfrm>
          </p:grpSpPr>
          <p:pic>
            <p:nvPicPr>
              <p:cNvPr id="84" name="Picture 23"/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5" name="Picture 24"/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88" name="右矢印 87"/>
          <p:cNvSpPr/>
          <p:nvPr/>
        </p:nvSpPr>
        <p:spPr bwMode="auto">
          <a:xfrm>
            <a:off x="5095879" y="5047655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89" name="グループ化 88"/>
          <p:cNvGrpSpPr/>
          <p:nvPr/>
        </p:nvGrpSpPr>
        <p:grpSpPr>
          <a:xfrm>
            <a:off x="5336128" y="4236367"/>
            <a:ext cx="874789" cy="709682"/>
            <a:chOff x="3208338" y="3263901"/>
            <a:chExt cx="990600" cy="792163"/>
          </a:xfrm>
        </p:grpSpPr>
        <p:pic>
          <p:nvPicPr>
            <p:cNvPr id="90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1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92" name="右矢印 91"/>
          <p:cNvSpPr/>
          <p:nvPr/>
        </p:nvSpPr>
        <p:spPr bwMode="auto">
          <a:xfrm>
            <a:off x="6226477" y="5047655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93" name="グループ化 92"/>
          <p:cNvGrpSpPr/>
          <p:nvPr/>
        </p:nvGrpSpPr>
        <p:grpSpPr>
          <a:xfrm>
            <a:off x="6466726" y="5213078"/>
            <a:ext cx="874789" cy="709682"/>
            <a:chOff x="3208338" y="3263901"/>
            <a:chExt cx="990600" cy="792163"/>
          </a:xfrm>
        </p:grpSpPr>
        <p:pic>
          <p:nvPicPr>
            <p:cNvPr id="94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5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96" name="Text Box 43"/>
          <p:cNvSpPr txBox="1">
            <a:spLocks noChangeArrowheads="1"/>
          </p:cNvSpPr>
          <p:nvPr/>
        </p:nvSpPr>
        <p:spPr bwMode="auto">
          <a:xfrm>
            <a:off x="6463727" y="4906483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Local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97" name="グループ化 96"/>
          <p:cNvGrpSpPr/>
          <p:nvPr/>
        </p:nvGrpSpPr>
        <p:grpSpPr>
          <a:xfrm>
            <a:off x="6459283" y="4230121"/>
            <a:ext cx="874789" cy="709682"/>
            <a:chOff x="1449388" y="3081338"/>
            <a:chExt cx="990600" cy="792163"/>
          </a:xfrm>
        </p:grpSpPr>
        <p:pic>
          <p:nvPicPr>
            <p:cNvPr id="98" name="Picture 8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9388" y="3081338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99" name="Group 85"/>
            <p:cNvGrpSpPr>
              <a:grpSpLocks/>
            </p:cNvGrpSpPr>
            <p:nvPr/>
          </p:nvGrpSpPr>
          <p:grpSpPr bwMode="auto">
            <a:xfrm>
              <a:off x="1492251" y="3189288"/>
              <a:ext cx="909638" cy="561975"/>
              <a:chOff x="940" y="2009"/>
              <a:chExt cx="573" cy="354"/>
            </a:xfrm>
          </p:grpSpPr>
          <p:sp>
            <p:nvSpPr>
              <p:cNvPr id="103" name="Rectangle 83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Rectangle 84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00" name="Group 89"/>
            <p:cNvGrpSpPr>
              <a:grpSpLocks/>
            </p:cNvGrpSpPr>
            <p:nvPr/>
          </p:nvGrpSpPr>
          <p:grpSpPr bwMode="auto">
            <a:xfrm>
              <a:off x="1757363" y="3244851"/>
              <a:ext cx="401638" cy="519113"/>
              <a:chOff x="1107" y="2044"/>
              <a:chExt cx="253" cy="327"/>
            </a:xfrm>
          </p:grpSpPr>
          <p:pic>
            <p:nvPicPr>
              <p:cNvPr id="101" name="Picture 87"/>
              <p:cNvPicPr>
                <a:picLocks noChangeAspect="1" noChangeArrowheads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2" name="Picture 88"/>
              <p:cNvPicPr>
                <a:picLocks noChangeAspect="1" noChangeArrowheads="1"/>
              </p:cNvPicPr>
              <p:nvPr/>
            </p:nvPicPr>
            <p:blipFill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105" name="Text Box 43"/>
          <p:cNvSpPr txBox="1">
            <a:spLocks noChangeArrowheads="1"/>
          </p:cNvSpPr>
          <p:nvPr/>
        </p:nvSpPr>
        <p:spPr bwMode="auto">
          <a:xfrm>
            <a:off x="6366475" y="5891676"/>
            <a:ext cx="1131044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106" name="Text Box 43"/>
          <p:cNvSpPr txBox="1">
            <a:spLocks noChangeArrowheads="1"/>
          </p:cNvSpPr>
          <p:nvPr/>
        </p:nvSpPr>
        <p:spPr bwMode="auto">
          <a:xfrm>
            <a:off x="5217993" y="4914965"/>
            <a:ext cx="1131044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107" name="Text Box 43"/>
          <p:cNvSpPr txBox="1">
            <a:spLocks noChangeArrowheads="1"/>
          </p:cNvSpPr>
          <p:nvPr/>
        </p:nvSpPr>
        <p:spPr bwMode="auto">
          <a:xfrm>
            <a:off x="5333129" y="5890690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Local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108" name="グループ化 107"/>
          <p:cNvGrpSpPr/>
          <p:nvPr/>
        </p:nvGrpSpPr>
        <p:grpSpPr>
          <a:xfrm>
            <a:off x="5328685" y="5214328"/>
            <a:ext cx="874789" cy="709682"/>
            <a:chOff x="1449388" y="3081338"/>
            <a:chExt cx="990600" cy="792163"/>
          </a:xfrm>
        </p:grpSpPr>
        <p:pic>
          <p:nvPicPr>
            <p:cNvPr id="109" name="Picture 8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9388" y="3081338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10" name="Group 85"/>
            <p:cNvGrpSpPr>
              <a:grpSpLocks/>
            </p:cNvGrpSpPr>
            <p:nvPr/>
          </p:nvGrpSpPr>
          <p:grpSpPr bwMode="auto">
            <a:xfrm>
              <a:off x="1492251" y="3189288"/>
              <a:ext cx="909638" cy="561975"/>
              <a:chOff x="940" y="2009"/>
              <a:chExt cx="573" cy="354"/>
            </a:xfrm>
          </p:grpSpPr>
          <p:sp>
            <p:nvSpPr>
              <p:cNvPr id="114" name="Rectangle 83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Rectangle 84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11" name="Group 89"/>
            <p:cNvGrpSpPr>
              <a:grpSpLocks/>
            </p:cNvGrpSpPr>
            <p:nvPr/>
          </p:nvGrpSpPr>
          <p:grpSpPr bwMode="auto">
            <a:xfrm>
              <a:off x="1757363" y="3244851"/>
              <a:ext cx="401638" cy="519113"/>
              <a:chOff x="1107" y="2044"/>
              <a:chExt cx="253" cy="327"/>
            </a:xfrm>
          </p:grpSpPr>
          <p:pic>
            <p:nvPicPr>
              <p:cNvPr id="112" name="Picture 87"/>
              <p:cNvPicPr>
                <a:picLocks noChangeAspect="1" noChangeArrowheads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3" name="Picture 88"/>
              <p:cNvPicPr>
                <a:picLocks noChangeAspect="1" noChangeArrowheads="1"/>
              </p:cNvPicPr>
              <p:nvPr/>
            </p:nvPicPr>
            <p:blipFill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116" name="Text Box 43"/>
          <p:cNvSpPr txBox="1">
            <a:spLocks noChangeArrowheads="1"/>
          </p:cNvSpPr>
          <p:nvPr/>
        </p:nvSpPr>
        <p:spPr bwMode="auto">
          <a:xfrm>
            <a:off x="2994237" y="4911172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Remote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117" name="グループ化 116"/>
          <p:cNvGrpSpPr/>
          <p:nvPr/>
        </p:nvGrpSpPr>
        <p:grpSpPr>
          <a:xfrm>
            <a:off x="2991614" y="4235921"/>
            <a:ext cx="874789" cy="709682"/>
            <a:chOff x="6103938" y="3263901"/>
            <a:chExt cx="990600" cy="792163"/>
          </a:xfrm>
        </p:grpSpPr>
        <p:pic>
          <p:nvPicPr>
            <p:cNvPr id="118" name="Picture 1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039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19" name="Group 21"/>
            <p:cNvGrpSpPr>
              <a:grpSpLocks/>
            </p:cNvGrpSpPr>
            <p:nvPr/>
          </p:nvGrpSpPr>
          <p:grpSpPr bwMode="auto">
            <a:xfrm>
              <a:off x="6146800" y="3373438"/>
              <a:ext cx="909638" cy="560388"/>
              <a:chOff x="3872" y="2125"/>
              <a:chExt cx="573" cy="353"/>
            </a:xfrm>
          </p:grpSpPr>
          <p:sp>
            <p:nvSpPr>
              <p:cNvPr id="123" name="Rectangle 19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Rectangle 20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20" name="Group 25"/>
            <p:cNvGrpSpPr>
              <a:grpSpLocks/>
            </p:cNvGrpSpPr>
            <p:nvPr/>
          </p:nvGrpSpPr>
          <p:grpSpPr bwMode="auto">
            <a:xfrm>
              <a:off x="6423025" y="3409951"/>
              <a:ext cx="339725" cy="503238"/>
              <a:chOff x="4046" y="2148"/>
              <a:chExt cx="214" cy="317"/>
            </a:xfrm>
          </p:grpSpPr>
          <p:pic>
            <p:nvPicPr>
              <p:cNvPr id="121" name="Picture 23"/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2" name="Picture 24"/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125" name="Rectangle 12"/>
          <p:cNvSpPr>
            <a:spLocks noChangeArrowheads="1"/>
          </p:cNvSpPr>
          <p:nvPr/>
        </p:nvSpPr>
        <p:spPr bwMode="auto">
          <a:xfrm>
            <a:off x="417446" y="1411029"/>
            <a:ext cx="4257871" cy="253533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lIns="72000" rIns="72000" anchor="ctr"/>
          <a:lstStyle/>
          <a:p>
            <a:pPr>
              <a:lnSpc>
                <a:spcPct val="110000"/>
              </a:lnSpc>
            </a:pPr>
            <a:r>
              <a:rPr lang="en-US" altLang="ja-JP" sz="12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Dual Monitor (HDMI 1 + HDMI 2)</a:t>
            </a:r>
          </a:p>
        </p:txBody>
      </p:sp>
      <p:sp>
        <p:nvSpPr>
          <p:cNvPr id="126" name="正方形/長方形 6"/>
          <p:cNvSpPr>
            <a:spLocks noChangeArrowheads="1"/>
          </p:cNvSpPr>
          <p:nvPr/>
        </p:nvSpPr>
        <p:spPr bwMode="auto">
          <a:xfrm>
            <a:off x="357188" y="842228"/>
            <a:ext cx="8552350" cy="3986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285750" indent="-285750" eaLnBrk="1" hangingPunct="1">
              <a:lnSpc>
                <a:spcPts val="2700"/>
              </a:lnSpc>
              <a:spcAft>
                <a:spcPct val="10000"/>
              </a:spcAft>
              <a:buFont typeface="Wingdings" panose="05000000000000000000" pitchFamily="2" charset="2"/>
              <a:buChar char="n"/>
            </a:pPr>
            <a:r>
              <a:rPr kumimoji="1" lang="en-US" altLang="ja-JP" b="1" dirty="0" smtClean="0">
                <a:latin typeface="Arial" panose="020B0604020202020204" pitchFamily="34" charset="0"/>
                <a:cs typeface="Arial" panose="020B0604020202020204" pitchFamily="34" charset="0"/>
              </a:rPr>
              <a:t>In case of 1:1 connection / Contents Sharing / </a:t>
            </a:r>
            <a:r>
              <a:rPr kumimoji="1" lang="en-US" altLang="ja-JP" b="1" dirty="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Dual Stream</a:t>
            </a:r>
            <a:endParaRPr kumimoji="1" lang="ja-JP" altLang="en-US" sz="1400" b="1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4109293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フッター プレースホルダー 3"/>
          <p:cNvSpPr txBox="1">
            <a:spLocks/>
          </p:cNvSpPr>
          <p:nvPr/>
        </p:nvSpPr>
        <p:spPr>
          <a:xfrm>
            <a:off x="8061203" y="6605691"/>
            <a:ext cx="1066800" cy="247650"/>
          </a:xfrm>
          <a:prstGeom prst="rect">
            <a:avLst/>
          </a:prstGeom>
          <a:noFill/>
        </p:spPr>
        <p:txBody>
          <a:bodyPr/>
          <a:lstStyle>
            <a:defPPr>
              <a:defRPr lang="de-DE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5146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9718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4290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8862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algn="r"/>
            <a:r>
              <a:rPr lang="de-DE" altLang="ja-JP" sz="800" dirty="0" smtClean="0">
                <a:solidFill>
                  <a:schemeClr val="bg1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Page </a:t>
            </a:r>
            <a:fld id="{11D062A2-B506-4044-A2EC-4FDCB15F0732}" type="slidenum">
              <a:rPr lang="de-DE" altLang="ja-JP" sz="800" b="1" smtClean="0">
                <a:solidFill>
                  <a:schemeClr val="bg1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pPr algn="r"/>
              <a:t>24</a:t>
            </a:fld>
            <a:endParaRPr lang="de-DE" altLang="ja-JP" sz="800" b="1" dirty="0" smtClean="0">
              <a:solidFill>
                <a:schemeClr val="bg1"/>
              </a:solidFill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4" name="Rectangle 8"/>
          <p:cNvSpPr txBox="1">
            <a:spLocks noChangeArrowheads="1"/>
          </p:cNvSpPr>
          <p:nvPr/>
        </p:nvSpPr>
        <p:spPr bwMode="auto">
          <a:xfrm>
            <a:off x="1" y="50965"/>
            <a:ext cx="9143999" cy="600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accent1"/>
                  </a:outerShdw>
                </a:effectLst>
              </a14:hiddenEffects>
            </a:ext>
          </a:extLst>
        </p:spPr>
        <p:txBody>
          <a:bodyPr vert="horz" wrap="square" lIns="0" tIns="45720" rIns="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0">
                <a:solidFill>
                  <a:schemeClr val="tx1"/>
                </a:solidFill>
                <a:latin typeface="HGP創英角ｺﾞｼｯｸUB" panose="020B0900000000000000" pitchFamily="50" charset="-128"/>
                <a:ea typeface="HGP創英角ｺﾞｼｯｸUB" panose="020B0900000000000000" pitchFamily="50" charset="-128"/>
                <a:cs typeface="Meiryo UI" panose="020B0604030504040204" pitchFamily="50" charset="-128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altLang="ja-JP" sz="2800" kern="0" dirty="0" smtClean="0">
                <a:latin typeface="Arial Black" panose="020B0A04020102020204" pitchFamily="34" charset="0"/>
              </a:rPr>
              <a:t>Screen Layout </a:t>
            </a:r>
            <a:r>
              <a:rPr lang="en-US" altLang="ja-JP" sz="2800" kern="0" dirty="0" smtClean="0">
                <a:solidFill>
                  <a:srgbClr val="FF0000"/>
                </a:solidFill>
                <a:latin typeface="Arial Black" panose="020B0A04020102020204" pitchFamily="34" charset="0"/>
              </a:rPr>
              <a:t>(Dual Monitor) </a:t>
            </a:r>
            <a:r>
              <a:rPr lang="en-US" altLang="ja-JP" sz="2800" kern="0" dirty="0" smtClean="0">
                <a:latin typeface="Arial Black" panose="020B0A04020102020204" pitchFamily="34" charset="0"/>
              </a:rPr>
              <a:t>11</a:t>
            </a:r>
            <a:endParaRPr lang="de-DE" altLang="ja-JP" sz="2800" kern="0" dirty="0" smtClean="0">
              <a:latin typeface="Arial Black" panose="020B0A04020102020204" pitchFamily="34" charset="0"/>
            </a:endParaRPr>
          </a:p>
        </p:txBody>
      </p:sp>
      <p:graphicFrame>
        <p:nvGraphicFramePr>
          <p:cNvPr id="5" name="表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37533345"/>
              </p:ext>
            </p:extLst>
          </p:nvPr>
        </p:nvGraphicFramePr>
        <p:xfrm>
          <a:off x="3810843" y="1540798"/>
          <a:ext cx="5145588" cy="2227222"/>
        </p:xfrm>
        <a:graphic>
          <a:graphicData uri="http://schemas.openxmlformats.org/drawingml/2006/table">
            <a:tbl>
              <a:tblPr/>
              <a:tblGrid>
                <a:gridCol w="1212615"/>
                <a:gridCol w="238522"/>
                <a:gridCol w="1318733"/>
                <a:gridCol w="1400284"/>
                <a:gridCol w="975434"/>
              </a:tblGrid>
              <a:tr h="273138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Button</a:t>
                      </a: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baseline="0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Conference start</a:t>
                      </a: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baseline="0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PC</a:t>
                      </a: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977042"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Dual Monitor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(Multiple connection)</a:t>
                      </a:r>
                      <a:endParaRPr kumimoji="1" lang="ja-JP" altLang="ja-JP" sz="800" b="1" kern="1200" dirty="0" smtClean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HDMI1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977042">
                <a:tc v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HDMI2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6" name="右矢印 5"/>
          <p:cNvSpPr/>
          <p:nvPr/>
        </p:nvSpPr>
        <p:spPr bwMode="auto">
          <a:xfrm>
            <a:off x="2754170" y="5047655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7" name="右矢印 6"/>
          <p:cNvSpPr/>
          <p:nvPr/>
        </p:nvSpPr>
        <p:spPr bwMode="auto">
          <a:xfrm>
            <a:off x="3923987" y="5047655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8" name="右矢印 7"/>
          <p:cNvSpPr/>
          <p:nvPr/>
        </p:nvSpPr>
        <p:spPr bwMode="auto">
          <a:xfrm>
            <a:off x="5083554" y="5047655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aphicFrame>
        <p:nvGraphicFramePr>
          <p:cNvPr id="9" name="表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97993374"/>
              </p:ext>
            </p:extLst>
          </p:nvPr>
        </p:nvGraphicFramePr>
        <p:xfrm>
          <a:off x="396086" y="3915157"/>
          <a:ext cx="8568159" cy="2197732"/>
        </p:xfrm>
        <a:graphic>
          <a:graphicData uri="http://schemas.openxmlformats.org/drawingml/2006/table">
            <a:tbl>
              <a:tblPr/>
              <a:tblGrid>
                <a:gridCol w="1126783"/>
                <a:gridCol w="210720"/>
                <a:gridCol w="7230656"/>
              </a:tblGrid>
              <a:tr h="25280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Button</a:t>
                      </a: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baseline="0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Layout (Layout change) / Main (End of sharing)</a:t>
                      </a: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972463"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Dual Monitor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(Multiple connection)</a:t>
                      </a:r>
                      <a:endParaRPr kumimoji="1" lang="ja-JP" altLang="ja-JP" sz="800" b="1" kern="1200" dirty="0" smtClean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HDMI1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972463">
                <a:tc v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HDMI2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10" name="Text Box 43"/>
          <p:cNvSpPr txBox="1">
            <a:spLocks noChangeArrowheads="1"/>
          </p:cNvSpPr>
          <p:nvPr/>
        </p:nvSpPr>
        <p:spPr bwMode="auto">
          <a:xfrm>
            <a:off x="5532512" y="2553857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Remote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11" name="Text Box 43"/>
          <p:cNvSpPr txBox="1">
            <a:spLocks noChangeArrowheads="1"/>
          </p:cNvSpPr>
          <p:nvPr/>
        </p:nvSpPr>
        <p:spPr bwMode="auto">
          <a:xfrm>
            <a:off x="6747565" y="2541265"/>
            <a:ext cx="102937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12" name="グループ化 11"/>
          <p:cNvGrpSpPr/>
          <p:nvPr/>
        </p:nvGrpSpPr>
        <p:grpSpPr>
          <a:xfrm>
            <a:off x="6827723" y="1876074"/>
            <a:ext cx="874789" cy="709682"/>
            <a:chOff x="3208338" y="3263901"/>
            <a:chExt cx="990600" cy="792163"/>
          </a:xfrm>
        </p:grpSpPr>
        <p:pic>
          <p:nvPicPr>
            <p:cNvPr id="13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7" name="グループ化 16"/>
          <p:cNvGrpSpPr/>
          <p:nvPr/>
        </p:nvGrpSpPr>
        <p:grpSpPr>
          <a:xfrm>
            <a:off x="1818420" y="4236367"/>
            <a:ext cx="874789" cy="709682"/>
            <a:chOff x="3208338" y="3263901"/>
            <a:chExt cx="990600" cy="792163"/>
          </a:xfrm>
        </p:grpSpPr>
        <p:pic>
          <p:nvPicPr>
            <p:cNvPr id="18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" name="グループ化 19"/>
          <p:cNvGrpSpPr/>
          <p:nvPr/>
        </p:nvGrpSpPr>
        <p:grpSpPr>
          <a:xfrm>
            <a:off x="6447342" y="4236770"/>
            <a:ext cx="874789" cy="709682"/>
            <a:chOff x="6103938" y="3263901"/>
            <a:chExt cx="990600" cy="792163"/>
          </a:xfrm>
        </p:grpSpPr>
        <p:pic>
          <p:nvPicPr>
            <p:cNvPr id="21" name="Picture 1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039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2" name="Group 21"/>
            <p:cNvGrpSpPr>
              <a:grpSpLocks/>
            </p:cNvGrpSpPr>
            <p:nvPr/>
          </p:nvGrpSpPr>
          <p:grpSpPr bwMode="auto">
            <a:xfrm>
              <a:off x="6146800" y="3373438"/>
              <a:ext cx="909638" cy="560388"/>
              <a:chOff x="3872" y="2125"/>
              <a:chExt cx="573" cy="353"/>
            </a:xfrm>
          </p:grpSpPr>
          <p:sp>
            <p:nvSpPr>
              <p:cNvPr id="26" name="Rectangle 19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7" name="Rectangle 20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</p:grpSp>
        <p:grpSp>
          <p:nvGrpSpPr>
            <p:cNvPr id="23" name="Group 25"/>
            <p:cNvGrpSpPr>
              <a:grpSpLocks/>
            </p:cNvGrpSpPr>
            <p:nvPr/>
          </p:nvGrpSpPr>
          <p:grpSpPr bwMode="auto">
            <a:xfrm>
              <a:off x="6423025" y="3409951"/>
              <a:ext cx="339725" cy="503238"/>
              <a:chOff x="4046" y="2148"/>
              <a:chExt cx="214" cy="317"/>
            </a:xfrm>
          </p:grpSpPr>
          <p:pic>
            <p:nvPicPr>
              <p:cNvPr id="24" name="Picture 23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5" name="Picture 24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28" name="右矢印 27"/>
          <p:cNvSpPr/>
          <p:nvPr/>
        </p:nvSpPr>
        <p:spPr bwMode="auto">
          <a:xfrm>
            <a:off x="6223101" y="5047655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29" name="Text Box 43"/>
          <p:cNvSpPr txBox="1">
            <a:spLocks noChangeArrowheads="1"/>
          </p:cNvSpPr>
          <p:nvPr/>
        </p:nvSpPr>
        <p:spPr bwMode="auto">
          <a:xfrm>
            <a:off x="6465768" y="4919295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Local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30" name="左カーブ矢印 29"/>
          <p:cNvSpPr/>
          <p:nvPr/>
        </p:nvSpPr>
        <p:spPr bwMode="auto">
          <a:xfrm>
            <a:off x="7489704" y="5072370"/>
            <a:ext cx="266569" cy="512440"/>
          </a:xfrm>
          <a:prstGeom prst="curvedLeftArrow">
            <a:avLst>
              <a:gd name="adj1" fmla="val 39902"/>
              <a:gd name="adj2" fmla="val 39902"/>
              <a:gd name="adj3" fmla="val 25000"/>
            </a:avLst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" name="Text Box 43"/>
          <p:cNvSpPr txBox="1">
            <a:spLocks noChangeArrowheads="1"/>
          </p:cNvSpPr>
          <p:nvPr/>
        </p:nvSpPr>
        <p:spPr bwMode="auto">
          <a:xfrm>
            <a:off x="7582133" y="5187751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Repeat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34" name="グループ化 33"/>
          <p:cNvGrpSpPr/>
          <p:nvPr/>
        </p:nvGrpSpPr>
        <p:grpSpPr>
          <a:xfrm>
            <a:off x="5508705" y="2878108"/>
            <a:ext cx="874789" cy="709682"/>
            <a:chOff x="6103938" y="3263901"/>
            <a:chExt cx="990600" cy="792163"/>
          </a:xfrm>
        </p:grpSpPr>
        <p:pic>
          <p:nvPicPr>
            <p:cNvPr id="35" name="Picture 1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039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6" name="Group 21"/>
            <p:cNvGrpSpPr>
              <a:grpSpLocks/>
            </p:cNvGrpSpPr>
            <p:nvPr/>
          </p:nvGrpSpPr>
          <p:grpSpPr bwMode="auto">
            <a:xfrm>
              <a:off x="6146800" y="3373438"/>
              <a:ext cx="909638" cy="560388"/>
              <a:chOff x="3872" y="2125"/>
              <a:chExt cx="573" cy="353"/>
            </a:xfrm>
          </p:grpSpPr>
          <p:sp>
            <p:nvSpPr>
              <p:cNvPr id="40" name="Rectangle 19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Rectangle 20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37" name="Group 25"/>
            <p:cNvGrpSpPr>
              <a:grpSpLocks/>
            </p:cNvGrpSpPr>
            <p:nvPr/>
          </p:nvGrpSpPr>
          <p:grpSpPr bwMode="auto">
            <a:xfrm>
              <a:off x="6423025" y="3409951"/>
              <a:ext cx="339725" cy="503238"/>
              <a:chOff x="4046" y="2148"/>
              <a:chExt cx="214" cy="317"/>
            </a:xfrm>
          </p:grpSpPr>
          <p:pic>
            <p:nvPicPr>
              <p:cNvPr id="38" name="Picture 23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9" name="Picture 24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42" name="Text Box 43"/>
          <p:cNvSpPr txBox="1">
            <a:spLocks noChangeArrowheads="1"/>
          </p:cNvSpPr>
          <p:nvPr/>
        </p:nvSpPr>
        <p:spPr bwMode="auto">
          <a:xfrm>
            <a:off x="5527131" y="3537188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Local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43" name="Text Box 43"/>
          <p:cNvSpPr txBox="1">
            <a:spLocks noChangeArrowheads="1"/>
          </p:cNvSpPr>
          <p:nvPr/>
        </p:nvSpPr>
        <p:spPr bwMode="auto">
          <a:xfrm>
            <a:off x="6832130" y="3543154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Remote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44" name="Text Box 43"/>
          <p:cNvSpPr txBox="1">
            <a:spLocks noChangeArrowheads="1"/>
          </p:cNvSpPr>
          <p:nvPr/>
        </p:nvSpPr>
        <p:spPr bwMode="auto">
          <a:xfrm>
            <a:off x="1822827" y="5894746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Remote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45" name="Text Box 43"/>
          <p:cNvSpPr txBox="1">
            <a:spLocks noChangeArrowheads="1"/>
          </p:cNvSpPr>
          <p:nvPr/>
        </p:nvSpPr>
        <p:spPr bwMode="auto">
          <a:xfrm>
            <a:off x="1678426" y="4914965"/>
            <a:ext cx="102937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46" name="グループ化 45"/>
          <p:cNvGrpSpPr/>
          <p:nvPr/>
        </p:nvGrpSpPr>
        <p:grpSpPr>
          <a:xfrm>
            <a:off x="4168730" y="4236367"/>
            <a:ext cx="874789" cy="709682"/>
            <a:chOff x="3208338" y="3263901"/>
            <a:chExt cx="990600" cy="792163"/>
          </a:xfrm>
        </p:grpSpPr>
        <p:pic>
          <p:nvPicPr>
            <p:cNvPr id="47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8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9" name="Text Box 43"/>
          <p:cNvSpPr txBox="1">
            <a:spLocks noChangeArrowheads="1"/>
          </p:cNvSpPr>
          <p:nvPr/>
        </p:nvSpPr>
        <p:spPr bwMode="auto">
          <a:xfrm>
            <a:off x="4067811" y="4914965"/>
            <a:ext cx="102937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50" name="グループ化 49"/>
          <p:cNvGrpSpPr/>
          <p:nvPr/>
        </p:nvGrpSpPr>
        <p:grpSpPr>
          <a:xfrm>
            <a:off x="5338722" y="4236367"/>
            <a:ext cx="874789" cy="709682"/>
            <a:chOff x="3208338" y="3263901"/>
            <a:chExt cx="990600" cy="792163"/>
          </a:xfrm>
        </p:grpSpPr>
        <p:pic>
          <p:nvPicPr>
            <p:cNvPr id="51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2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3" name="Text Box 43"/>
          <p:cNvSpPr txBox="1">
            <a:spLocks noChangeArrowheads="1"/>
          </p:cNvSpPr>
          <p:nvPr/>
        </p:nvSpPr>
        <p:spPr bwMode="auto">
          <a:xfrm>
            <a:off x="5237803" y="4914965"/>
            <a:ext cx="102937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54" name="グループ化 53"/>
          <p:cNvGrpSpPr/>
          <p:nvPr/>
        </p:nvGrpSpPr>
        <p:grpSpPr>
          <a:xfrm>
            <a:off x="5326196" y="5221296"/>
            <a:ext cx="874789" cy="709682"/>
            <a:chOff x="6103938" y="3263901"/>
            <a:chExt cx="990600" cy="792163"/>
          </a:xfrm>
        </p:grpSpPr>
        <p:pic>
          <p:nvPicPr>
            <p:cNvPr id="55" name="Picture 1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039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56" name="Group 21"/>
            <p:cNvGrpSpPr>
              <a:grpSpLocks/>
            </p:cNvGrpSpPr>
            <p:nvPr/>
          </p:nvGrpSpPr>
          <p:grpSpPr bwMode="auto">
            <a:xfrm>
              <a:off x="6146800" y="3373438"/>
              <a:ext cx="909638" cy="560388"/>
              <a:chOff x="3872" y="2125"/>
              <a:chExt cx="573" cy="353"/>
            </a:xfrm>
          </p:grpSpPr>
          <p:sp>
            <p:nvSpPr>
              <p:cNvPr id="60" name="Rectangle 19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Rectangle 20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57" name="Group 25"/>
            <p:cNvGrpSpPr>
              <a:grpSpLocks/>
            </p:cNvGrpSpPr>
            <p:nvPr/>
          </p:nvGrpSpPr>
          <p:grpSpPr bwMode="auto">
            <a:xfrm>
              <a:off x="6423025" y="3409951"/>
              <a:ext cx="339725" cy="503238"/>
              <a:chOff x="4046" y="2148"/>
              <a:chExt cx="214" cy="317"/>
            </a:xfrm>
          </p:grpSpPr>
          <p:pic>
            <p:nvPicPr>
              <p:cNvPr id="58" name="Picture 23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9" name="Picture 24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62" name="Text Box 43"/>
          <p:cNvSpPr txBox="1">
            <a:spLocks noChangeArrowheads="1"/>
          </p:cNvSpPr>
          <p:nvPr/>
        </p:nvSpPr>
        <p:spPr bwMode="auto">
          <a:xfrm>
            <a:off x="5344622" y="5896006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Local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63" name="グループ化 62"/>
          <p:cNvGrpSpPr/>
          <p:nvPr/>
        </p:nvGrpSpPr>
        <p:grpSpPr>
          <a:xfrm>
            <a:off x="2994419" y="5220893"/>
            <a:ext cx="874789" cy="709682"/>
            <a:chOff x="3208338" y="3263901"/>
            <a:chExt cx="990600" cy="792163"/>
          </a:xfrm>
        </p:grpSpPr>
        <p:pic>
          <p:nvPicPr>
            <p:cNvPr id="64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6" name="Text Box 43"/>
          <p:cNvSpPr txBox="1">
            <a:spLocks noChangeArrowheads="1"/>
          </p:cNvSpPr>
          <p:nvPr/>
        </p:nvSpPr>
        <p:spPr bwMode="auto">
          <a:xfrm>
            <a:off x="2893500" y="5899491"/>
            <a:ext cx="102937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67" name="グループ化 66"/>
          <p:cNvGrpSpPr/>
          <p:nvPr/>
        </p:nvGrpSpPr>
        <p:grpSpPr>
          <a:xfrm>
            <a:off x="4164411" y="5220893"/>
            <a:ext cx="874789" cy="709682"/>
            <a:chOff x="3208338" y="3263901"/>
            <a:chExt cx="990600" cy="792163"/>
          </a:xfrm>
        </p:grpSpPr>
        <p:pic>
          <p:nvPicPr>
            <p:cNvPr id="68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70" name="Text Box 43"/>
          <p:cNvSpPr txBox="1">
            <a:spLocks noChangeArrowheads="1"/>
          </p:cNvSpPr>
          <p:nvPr/>
        </p:nvSpPr>
        <p:spPr bwMode="auto">
          <a:xfrm>
            <a:off x="4063492" y="5899491"/>
            <a:ext cx="102937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71" name="グループ化 70"/>
          <p:cNvGrpSpPr/>
          <p:nvPr/>
        </p:nvGrpSpPr>
        <p:grpSpPr>
          <a:xfrm>
            <a:off x="6463667" y="5220893"/>
            <a:ext cx="874789" cy="709682"/>
            <a:chOff x="3208338" y="3263901"/>
            <a:chExt cx="990600" cy="792163"/>
          </a:xfrm>
        </p:grpSpPr>
        <p:pic>
          <p:nvPicPr>
            <p:cNvPr id="72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3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74" name="Text Box 43"/>
          <p:cNvSpPr txBox="1">
            <a:spLocks noChangeArrowheads="1"/>
          </p:cNvSpPr>
          <p:nvPr/>
        </p:nvSpPr>
        <p:spPr bwMode="auto">
          <a:xfrm>
            <a:off x="6362748" y="5899491"/>
            <a:ext cx="102937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75" name="Text Box 43"/>
          <p:cNvSpPr txBox="1">
            <a:spLocks noChangeArrowheads="1"/>
          </p:cNvSpPr>
          <p:nvPr/>
        </p:nvSpPr>
        <p:spPr bwMode="auto">
          <a:xfrm>
            <a:off x="2991420" y="4906483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Remote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76" name="円/楕円 75"/>
          <p:cNvSpPr/>
          <p:nvPr/>
        </p:nvSpPr>
        <p:spPr bwMode="auto">
          <a:xfrm>
            <a:off x="921579" y="1760930"/>
            <a:ext cx="2368085" cy="1030951"/>
          </a:xfrm>
          <a:prstGeom prst="ellipse">
            <a:avLst/>
          </a:prstGeom>
          <a:solidFill>
            <a:srgbClr val="FF9966">
              <a:alpha val="50000"/>
            </a:srgbClr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pic>
        <p:nvPicPr>
          <p:cNvPr id="78" name="Picture 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4033" y="2336962"/>
            <a:ext cx="103505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9" name="Picture 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7727" y="3283166"/>
            <a:ext cx="738187" cy="2604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0" name="Picture 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45989" y="3283166"/>
            <a:ext cx="738187" cy="2604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1" name="Line 30"/>
          <p:cNvSpPr>
            <a:spLocks noChangeShapeType="1"/>
          </p:cNvSpPr>
          <p:nvPr/>
        </p:nvSpPr>
        <p:spPr bwMode="auto">
          <a:xfrm flipH="1">
            <a:off x="1534054" y="2680821"/>
            <a:ext cx="266852" cy="549984"/>
          </a:xfrm>
          <a:prstGeom prst="line">
            <a:avLst/>
          </a:prstGeom>
          <a:noFill/>
          <a:ln w="38100">
            <a:solidFill>
              <a:schemeClr val="bg2">
                <a:lumMod val="60000"/>
                <a:lumOff val="40000"/>
              </a:schemeClr>
            </a:solidFill>
            <a:prstDash val="sysDot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 sz="900" b="1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82" name="Line 30"/>
          <p:cNvSpPr>
            <a:spLocks noChangeShapeType="1"/>
          </p:cNvSpPr>
          <p:nvPr/>
        </p:nvSpPr>
        <p:spPr bwMode="auto">
          <a:xfrm>
            <a:off x="2288081" y="2680822"/>
            <a:ext cx="282445" cy="549983"/>
          </a:xfrm>
          <a:prstGeom prst="line">
            <a:avLst/>
          </a:prstGeom>
          <a:noFill/>
          <a:ln w="38100">
            <a:solidFill>
              <a:srgbClr val="0000FF"/>
            </a:solidFill>
            <a:prstDash val="sysDot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 sz="900" b="1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83" name="Text Box 43"/>
          <p:cNvSpPr txBox="1">
            <a:spLocks noChangeArrowheads="1"/>
          </p:cNvSpPr>
          <p:nvPr/>
        </p:nvSpPr>
        <p:spPr bwMode="auto">
          <a:xfrm>
            <a:off x="1504785" y="2173710"/>
            <a:ext cx="102937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(Embedded MCU)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pic>
        <p:nvPicPr>
          <p:cNvPr id="84" name="Picture 881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1666" y="2058729"/>
            <a:ext cx="311223" cy="4607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" name="Text Box 43"/>
          <p:cNvSpPr txBox="1">
            <a:spLocks noChangeArrowheads="1"/>
          </p:cNvSpPr>
          <p:nvPr/>
        </p:nvSpPr>
        <p:spPr bwMode="auto">
          <a:xfrm>
            <a:off x="2344427" y="1891568"/>
            <a:ext cx="102937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9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9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cxnSp>
        <p:nvCxnSpPr>
          <p:cNvPr id="86" name="直線コネクタ 85"/>
          <p:cNvCxnSpPr>
            <a:stCxn id="95" idx="2"/>
            <a:endCxn id="78" idx="3"/>
          </p:cNvCxnSpPr>
          <p:nvPr/>
        </p:nvCxnSpPr>
        <p:spPr bwMode="auto">
          <a:xfrm flipH="1">
            <a:off x="2579083" y="2455769"/>
            <a:ext cx="266767" cy="63756"/>
          </a:xfrm>
          <a:prstGeom prst="line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87" name="Text Box 43"/>
          <p:cNvSpPr txBox="1">
            <a:spLocks noChangeArrowheads="1"/>
          </p:cNvSpPr>
          <p:nvPr/>
        </p:nvSpPr>
        <p:spPr bwMode="auto">
          <a:xfrm>
            <a:off x="1504055" y="2004538"/>
            <a:ext cx="102937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900" b="1" dirty="0" smtClean="0">
                <a:solidFill>
                  <a:srgbClr val="FF0000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Sender</a:t>
            </a:r>
            <a:endParaRPr lang="ja-JP" altLang="en-US" sz="900" b="1" dirty="0">
              <a:solidFill>
                <a:srgbClr val="FF0000"/>
              </a:solidFill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88" name="Text Box 43"/>
          <p:cNvSpPr txBox="1">
            <a:spLocks noChangeArrowheads="1"/>
          </p:cNvSpPr>
          <p:nvPr/>
        </p:nvSpPr>
        <p:spPr bwMode="auto">
          <a:xfrm>
            <a:off x="855096" y="3476181"/>
            <a:ext cx="102937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9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Receiver</a:t>
            </a:r>
            <a:endParaRPr lang="ja-JP" altLang="en-US" sz="9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89" name="Text Box 43"/>
          <p:cNvSpPr txBox="1">
            <a:spLocks noChangeArrowheads="1"/>
          </p:cNvSpPr>
          <p:nvPr/>
        </p:nvSpPr>
        <p:spPr bwMode="auto">
          <a:xfrm>
            <a:off x="2197866" y="3483996"/>
            <a:ext cx="102937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9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Receiver</a:t>
            </a:r>
            <a:endParaRPr lang="ja-JP" altLang="en-US" sz="9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pic>
        <p:nvPicPr>
          <p:cNvPr id="90" name="Picture 883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67480" y="2996141"/>
            <a:ext cx="361692" cy="469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1" name="Picture 883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05539" y="2996141"/>
            <a:ext cx="361692" cy="469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2" name="グループ化 91"/>
          <p:cNvGrpSpPr/>
          <p:nvPr/>
        </p:nvGrpSpPr>
        <p:grpSpPr>
          <a:xfrm>
            <a:off x="2638124" y="2122483"/>
            <a:ext cx="415451" cy="333286"/>
            <a:chOff x="7248905" y="5294561"/>
            <a:chExt cx="1087517" cy="810066"/>
          </a:xfrm>
        </p:grpSpPr>
        <p:pic>
          <p:nvPicPr>
            <p:cNvPr id="95" name="Picture 113"/>
            <p:cNvPicPr>
              <a:picLocks noChangeAspect="1" noChangeArrowheads="1"/>
            </p:cNvPicPr>
            <p:nvPr/>
          </p:nvPicPr>
          <p:blipFill>
            <a:blip r:embed="rId10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48905" y="5294561"/>
              <a:ext cx="1087517" cy="8100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6" name="Picture 9"/>
            <p:cNvPicPr>
              <a:picLocks noChangeAspect="1" noChangeArrowheads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10158" y="5362281"/>
              <a:ext cx="776914" cy="4534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93" name="Line 30"/>
          <p:cNvSpPr>
            <a:spLocks noChangeShapeType="1"/>
          </p:cNvSpPr>
          <p:nvPr/>
        </p:nvSpPr>
        <p:spPr bwMode="auto">
          <a:xfrm flipH="1">
            <a:off x="1386820" y="2680821"/>
            <a:ext cx="266852" cy="549984"/>
          </a:xfrm>
          <a:prstGeom prst="line">
            <a:avLst/>
          </a:prstGeom>
          <a:noFill/>
          <a:ln w="38100">
            <a:solidFill>
              <a:srgbClr val="0000FF"/>
            </a:solidFill>
            <a:prstDash val="sysDot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 sz="900" b="1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94" name="Line 30"/>
          <p:cNvSpPr>
            <a:spLocks noChangeShapeType="1"/>
          </p:cNvSpPr>
          <p:nvPr/>
        </p:nvSpPr>
        <p:spPr bwMode="auto">
          <a:xfrm>
            <a:off x="2459701" y="2680822"/>
            <a:ext cx="282445" cy="549983"/>
          </a:xfrm>
          <a:prstGeom prst="line">
            <a:avLst/>
          </a:prstGeom>
          <a:noFill/>
          <a:ln w="38100">
            <a:solidFill>
              <a:schemeClr val="bg2">
                <a:lumMod val="60000"/>
                <a:lumOff val="40000"/>
              </a:schemeClr>
            </a:solidFill>
            <a:prstDash val="sysDot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 sz="900" b="1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97" name="グループ化 96"/>
          <p:cNvGrpSpPr/>
          <p:nvPr/>
        </p:nvGrpSpPr>
        <p:grpSpPr>
          <a:xfrm>
            <a:off x="5505865" y="1853261"/>
            <a:ext cx="874789" cy="709682"/>
            <a:chOff x="525092" y="3017354"/>
            <a:chExt cx="874789" cy="709682"/>
          </a:xfrm>
        </p:grpSpPr>
        <p:pic>
          <p:nvPicPr>
            <p:cNvPr id="98" name="Picture 23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5092" y="3017354"/>
              <a:ext cx="874789" cy="7096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99" name="Group 235"/>
            <p:cNvGrpSpPr>
              <a:grpSpLocks/>
            </p:cNvGrpSpPr>
            <p:nvPr/>
          </p:nvGrpSpPr>
          <p:grpSpPr bwMode="auto">
            <a:xfrm>
              <a:off x="561542" y="3125442"/>
              <a:ext cx="804693" cy="503461"/>
              <a:chOff x="888" y="2463"/>
              <a:chExt cx="574" cy="354"/>
            </a:xfrm>
          </p:grpSpPr>
          <p:sp>
            <p:nvSpPr>
              <p:cNvPr id="212" name="Rectangle 233"/>
              <p:cNvSpPr>
                <a:spLocks noChangeArrowheads="1"/>
              </p:cNvSpPr>
              <p:nvPr/>
            </p:nvSpPr>
            <p:spPr bwMode="auto">
              <a:xfrm>
                <a:off x="888" y="2463"/>
                <a:ext cx="574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13" name="Rectangle 234"/>
              <p:cNvSpPr>
                <a:spLocks noChangeArrowheads="1"/>
              </p:cNvSpPr>
              <p:nvPr/>
            </p:nvSpPr>
            <p:spPr bwMode="auto">
              <a:xfrm>
                <a:off x="888" y="2463"/>
                <a:ext cx="574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</p:grpSp>
        <p:grpSp>
          <p:nvGrpSpPr>
            <p:cNvPr id="100" name="Group 239"/>
            <p:cNvGrpSpPr>
              <a:grpSpLocks/>
            </p:cNvGrpSpPr>
            <p:nvPr/>
          </p:nvGrpSpPr>
          <p:grpSpPr bwMode="auto">
            <a:xfrm>
              <a:off x="683508" y="3129708"/>
              <a:ext cx="166826" cy="250309"/>
              <a:chOff x="975" y="2466"/>
              <a:chExt cx="119" cy="176"/>
            </a:xfrm>
          </p:grpSpPr>
          <p:pic>
            <p:nvPicPr>
              <p:cNvPr id="210" name="Picture 237"/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75" y="2466"/>
                <a:ext cx="119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11" name="Picture 238"/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75" y="2466"/>
                <a:ext cx="119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01" name="Group 287"/>
            <p:cNvGrpSpPr>
              <a:grpSpLocks/>
            </p:cNvGrpSpPr>
            <p:nvPr/>
          </p:nvGrpSpPr>
          <p:grpSpPr bwMode="auto">
            <a:xfrm>
              <a:off x="607836" y="3411395"/>
              <a:ext cx="323848" cy="192003"/>
              <a:chOff x="921" y="2664"/>
              <a:chExt cx="231" cy="135"/>
            </a:xfrm>
          </p:grpSpPr>
          <p:sp>
            <p:nvSpPr>
              <p:cNvPr id="163" name="Freeform 240"/>
              <p:cNvSpPr>
                <a:spLocks/>
              </p:cNvSpPr>
              <p:nvPr/>
            </p:nvSpPr>
            <p:spPr bwMode="auto">
              <a:xfrm>
                <a:off x="1098" y="2713"/>
                <a:ext cx="43" cy="53"/>
              </a:xfrm>
              <a:custGeom>
                <a:avLst/>
                <a:gdLst>
                  <a:gd name="T0" fmla="*/ 0 w 43"/>
                  <a:gd name="T1" fmla="*/ 3 h 53"/>
                  <a:gd name="T2" fmla="*/ 1 w 43"/>
                  <a:gd name="T3" fmla="*/ 2 h 53"/>
                  <a:gd name="T4" fmla="*/ 3 w 43"/>
                  <a:gd name="T5" fmla="*/ 1 h 53"/>
                  <a:gd name="T6" fmla="*/ 5 w 43"/>
                  <a:gd name="T7" fmla="*/ 1 h 53"/>
                  <a:gd name="T8" fmla="*/ 7 w 43"/>
                  <a:gd name="T9" fmla="*/ 0 h 53"/>
                  <a:gd name="T10" fmla="*/ 10 w 43"/>
                  <a:gd name="T11" fmla="*/ 0 h 53"/>
                  <a:gd name="T12" fmla="*/ 13 w 43"/>
                  <a:gd name="T13" fmla="*/ 1 h 53"/>
                  <a:gd name="T14" fmla="*/ 16 w 43"/>
                  <a:gd name="T15" fmla="*/ 1 h 53"/>
                  <a:gd name="T16" fmla="*/ 19 w 43"/>
                  <a:gd name="T17" fmla="*/ 1 h 53"/>
                  <a:gd name="T18" fmla="*/ 22 w 43"/>
                  <a:gd name="T19" fmla="*/ 2 h 53"/>
                  <a:gd name="T20" fmla="*/ 25 w 43"/>
                  <a:gd name="T21" fmla="*/ 3 h 53"/>
                  <a:gd name="T22" fmla="*/ 28 w 43"/>
                  <a:gd name="T23" fmla="*/ 3 h 53"/>
                  <a:gd name="T24" fmla="*/ 31 w 43"/>
                  <a:gd name="T25" fmla="*/ 4 h 53"/>
                  <a:gd name="T26" fmla="*/ 33 w 43"/>
                  <a:gd name="T27" fmla="*/ 4 h 53"/>
                  <a:gd name="T28" fmla="*/ 34 w 43"/>
                  <a:gd name="T29" fmla="*/ 5 h 53"/>
                  <a:gd name="T30" fmla="*/ 35 w 43"/>
                  <a:gd name="T31" fmla="*/ 5 h 53"/>
                  <a:gd name="T32" fmla="*/ 36 w 43"/>
                  <a:gd name="T33" fmla="*/ 5 h 53"/>
                  <a:gd name="T34" fmla="*/ 36 w 43"/>
                  <a:gd name="T35" fmla="*/ 5 h 53"/>
                  <a:gd name="T36" fmla="*/ 36 w 43"/>
                  <a:gd name="T37" fmla="*/ 5 h 53"/>
                  <a:gd name="T38" fmla="*/ 36 w 43"/>
                  <a:gd name="T39" fmla="*/ 4 h 53"/>
                  <a:gd name="T40" fmla="*/ 36 w 43"/>
                  <a:gd name="T41" fmla="*/ 4 h 53"/>
                  <a:gd name="T42" fmla="*/ 37 w 43"/>
                  <a:gd name="T43" fmla="*/ 3 h 53"/>
                  <a:gd name="T44" fmla="*/ 38 w 43"/>
                  <a:gd name="T45" fmla="*/ 3 h 53"/>
                  <a:gd name="T46" fmla="*/ 39 w 43"/>
                  <a:gd name="T47" fmla="*/ 3 h 53"/>
                  <a:gd name="T48" fmla="*/ 40 w 43"/>
                  <a:gd name="T49" fmla="*/ 3 h 53"/>
                  <a:gd name="T50" fmla="*/ 41 w 43"/>
                  <a:gd name="T51" fmla="*/ 3 h 53"/>
                  <a:gd name="T52" fmla="*/ 42 w 43"/>
                  <a:gd name="T53" fmla="*/ 3 h 53"/>
                  <a:gd name="T54" fmla="*/ 42 w 43"/>
                  <a:gd name="T55" fmla="*/ 3 h 53"/>
                  <a:gd name="T56" fmla="*/ 43 w 43"/>
                  <a:gd name="T57" fmla="*/ 3 h 53"/>
                  <a:gd name="T58" fmla="*/ 43 w 43"/>
                  <a:gd name="T59" fmla="*/ 4 h 53"/>
                  <a:gd name="T60" fmla="*/ 43 w 43"/>
                  <a:gd name="T61" fmla="*/ 4 h 53"/>
                  <a:gd name="T62" fmla="*/ 43 w 43"/>
                  <a:gd name="T63" fmla="*/ 4 h 53"/>
                  <a:gd name="T64" fmla="*/ 43 w 43"/>
                  <a:gd name="T65" fmla="*/ 4 h 53"/>
                  <a:gd name="T66" fmla="*/ 43 w 43"/>
                  <a:gd name="T67" fmla="*/ 53 h 53"/>
                  <a:gd name="T68" fmla="*/ 36 w 43"/>
                  <a:gd name="T69" fmla="*/ 53 h 53"/>
                  <a:gd name="T70" fmla="*/ 36 w 43"/>
                  <a:gd name="T71" fmla="*/ 49 h 53"/>
                  <a:gd name="T72" fmla="*/ 36 w 43"/>
                  <a:gd name="T73" fmla="*/ 42 h 53"/>
                  <a:gd name="T74" fmla="*/ 36 w 43"/>
                  <a:gd name="T75" fmla="*/ 35 h 53"/>
                  <a:gd name="T76" fmla="*/ 36 w 43"/>
                  <a:gd name="T77" fmla="*/ 31 h 53"/>
                  <a:gd name="T78" fmla="*/ 34 w 43"/>
                  <a:gd name="T79" fmla="*/ 31 h 53"/>
                  <a:gd name="T80" fmla="*/ 33 w 43"/>
                  <a:gd name="T81" fmla="*/ 30 h 53"/>
                  <a:gd name="T82" fmla="*/ 31 w 43"/>
                  <a:gd name="T83" fmla="*/ 30 h 53"/>
                  <a:gd name="T84" fmla="*/ 29 w 43"/>
                  <a:gd name="T85" fmla="*/ 29 h 53"/>
                  <a:gd name="T86" fmla="*/ 27 w 43"/>
                  <a:gd name="T87" fmla="*/ 29 h 53"/>
                  <a:gd name="T88" fmla="*/ 24 w 43"/>
                  <a:gd name="T89" fmla="*/ 28 h 53"/>
                  <a:gd name="T90" fmla="*/ 22 w 43"/>
                  <a:gd name="T91" fmla="*/ 27 h 53"/>
                  <a:gd name="T92" fmla="*/ 19 w 43"/>
                  <a:gd name="T93" fmla="*/ 26 h 53"/>
                  <a:gd name="T94" fmla="*/ 17 w 43"/>
                  <a:gd name="T95" fmla="*/ 26 h 53"/>
                  <a:gd name="T96" fmla="*/ 14 w 43"/>
                  <a:gd name="T97" fmla="*/ 25 h 53"/>
                  <a:gd name="T98" fmla="*/ 11 w 43"/>
                  <a:gd name="T99" fmla="*/ 24 h 53"/>
                  <a:gd name="T100" fmla="*/ 9 w 43"/>
                  <a:gd name="T101" fmla="*/ 24 h 53"/>
                  <a:gd name="T102" fmla="*/ 6 w 43"/>
                  <a:gd name="T103" fmla="*/ 23 h 53"/>
                  <a:gd name="T104" fmla="*/ 4 w 43"/>
                  <a:gd name="T105" fmla="*/ 23 h 53"/>
                  <a:gd name="T106" fmla="*/ 2 w 43"/>
                  <a:gd name="T107" fmla="*/ 22 h 53"/>
                  <a:gd name="T108" fmla="*/ 0 w 43"/>
                  <a:gd name="T109" fmla="*/ 22 h 53"/>
                  <a:gd name="T110" fmla="*/ 0 w 43"/>
                  <a:gd name="T111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3">
                    <a:moveTo>
                      <a:pt x="0" y="3"/>
                    </a:moveTo>
                    <a:lnTo>
                      <a:pt x="1" y="2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3" y="1"/>
                    </a:lnTo>
                    <a:lnTo>
                      <a:pt x="16" y="1"/>
                    </a:lnTo>
                    <a:lnTo>
                      <a:pt x="19" y="1"/>
                    </a:lnTo>
                    <a:lnTo>
                      <a:pt x="22" y="2"/>
                    </a:lnTo>
                    <a:lnTo>
                      <a:pt x="25" y="3"/>
                    </a:lnTo>
                    <a:lnTo>
                      <a:pt x="28" y="3"/>
                    </a:lnTo>
                    <a:lnTo>
                      <a:pt x="31" y="4"/>
                    </a:lnTo>
                    <a:lnTo>
                      <a:pt x="33" y="4"/>
                    </a:lnTo>
                    <a:lnTo>
                      <a:pt x="34" y="5"/>
                    </a:lnTo>
                    <a:lnTo>
                      <a:pt x="35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9" y="3"/>
                    </a:lnTo>
                    <a:lnTo>
                      <a:pt x="40" y="3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53"/>
                    </a:lnTo>
                    <a:lnTo>
                      <a:pt x="36" y="53"/>
                    </a:lnTo>
                    <a:lnTo>
                      <a:pt x="36" y="49"/>
                    </a:lnTo>
                    <a:lnTo>
                      <a:pt x="36" y="42"/>
                    </a:lnTo>
                    <a:lnTo>
                      <a:pt x="36" y="35"/>
                    </a:lnTo>
                    <a:lnTo>
                      <a:pt x="36" y="31"/>
                    </a:lnTo>
                    <a:lnTo>
                      <a:pt x="34" y="31"/>
                    </a:lnTo>
                    <a:lnTo>
                      <a:pt x="33" y="30"/>
                    </a:lnTo>
                    <a:lnTo>
                      <a:pt x="31" y="30"/>
                    </a:lnTo>
                    <a:lnTo>
                      <a:pt x="29" y="29"/>
                    </a:lnTo>
                    <a:lnTo>
                      <a:pt x="27" y="29"/>
                    </a:lnTo>
                    <a:lnTo>
                      <a:pt x="24" y="28"/>
                    </a:lnTo>
                    <a:lnTo>
                      <a:pt x="22" y="27"/>
                    </a:lnTo>
                    <a:lnTo>
                      <a:pt x="19" y="26"/>
                    </a:lnTo>
                    <a:lnTo>
                      <a:pt x="17" y="26"/>
                    </a:lnTo>
                    <a:lnTo>
                      <a:pt x="14" y="25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64" name="Freeform 241"/>
              <p:cNvSpPr>
                <a:spLocks/>
              </p:cNvSpPr>
              <p:nvPr/>
            </p:nvSpPr>
            <p:spPr bwMode="auto">
              <a:xfrm>
                <a:off x="1087" y="2703"/>
                <a:ext cx="25" cy="21"/>
              </a:xfrm>
              <a:custGeom>
                <a:avLst/>
                <a:gdLst>
                  <a:gd name="T0" fmla="*/ 25 w 25"/>
                  <a:gd name="T1" fmla="*/ 21 h 21"/>
                  <a:gd name="T2" fmla="*/ 25 w 25"/>
                  <a:gd name="T3" fmla="*/ 0 h 21"/>
                  <a:gd name="T4" fmla="*/ 0 w 25"/>
                  <a:gd name="T5" fmla="*/ 5 h 21"/>
                  <a:gd name="T6" fmla="*/ 0 w 25"/>
                  <a:gd name="T7" fmla="*/ 21 h 21"/>
                  <a:gd name="T8" fmla="*/ 25 w 25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1">
                    <a:moveTo>
                      <a:pt x="25" y="21"/>
                    </a:moveTo>
                    <a:lnTo>
                      <a:pt x="25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5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65" name="Freeform 242"/>
              <p:cNvSpPr>
                <a:spLocks/>
              </p:cNvSpPr>
              <p:nvPr/>
            </p:nvSpPr>
            <p:spPr bwMode="auto">
              <a:xfrm>
                <a:off x="1090" y="2708"/>
                <a:ext cx="18" cy="26"/>
              </a:xfrm>
              <a:custGeom>
                <a:avLst/>
                <a:gdLst>
                  <a:gd name="T0" fmla="*/ 18 w 18"/>
                  <a:gd name="T1" fmla="*/ 0 h 26"/>
                  <a:gd name="T2" fmla="*/ 0 w 18"/>
                  <a:gd name="T3" fmla="*/ 1 h 26"/>
                  <a:gd name="T4" fmla="*/ 0 w 18"/>
                  <a:gd name="T5" fmla="*/ 26 h 26"/>
                  <a:gd name="T6" fmla="*/ 7 w 18"/>
                  <a:gd name="T7" fmla="*/ 26 h 26"/>
                  <a:gd name="T8" fmla="*/ 18 w 18"/>
                  <a:gd name="T9" fmla="*/ 26 h 26"/>
                  <a:gd name="T10" fmla="*/ 18 w 18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6">
                    <a:moveTo>
                      <a:pt x="18" y="0"/>
                    </a:moveTo>
                    <a:lnTo>
                      <a:pt x="0" y="1"/>
                    </a:lnTo>
                    <a:lnTo>
                      <a:pt x="0" y="26"/>
                    </a:lnTo>
                    <a:lnTo>
                      <a:pt x="7" y="26"/>
                    </a:lnTo>
                    <a:lnTo>
                      <a:pt x="18" y="26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66" name="Freeform 243"/>
              <p:cNvSpPr>
                <a:spLocks/>
              </p:cNvSpPr>
              <p:nvPr/>
            </p:nvSpPr>
            <p:spPr bwMode="auto">
              <a:xfrm>
                <a:off x="1071" y="2715"/>
                <a:ext cx="61" cy="48"/>
              </a:xfrm>
              <a:custGeom>
                <a:avLst/>
                <a:gdLst>
                  <a:gd name="T0" fmla="*/ 14 w 61"/>
                  <a:gd name="T1" fmla="*/ 0 h 48"/>
                  <a:gd name="T2" fmla="*/ 13 w 61"/>
                  <a:gd name="T3" fmla="*/ 0 h 48"/>
                  <a:gd name="T4" fmla="*/ 12 w 61"/>
                  <a:gd name="T5" fmla="*/ 0 h 48"/>
                  <a:gd name="T6" fmla="*/ 12 w 61"/>
                  <a:gd name="T7" fmla="*/ 1 h 48"/>
                  <a:gd name="T8" fmla="*/ 10 w 61"/>
                  <a:gd name="T9" fmla="*/ 1 h 48"/>
                  <a:gd name="T10" fmla="*/ 9 w 61"/>
                  <a:gd name="T11" fmla="*/ 1 h 48"/>
                  <a:gd name="T12" fmla="*/ 8 w 61"/>
                  <a:gd name="T13" fmla="*/ 2 h 48"/>
                  <a:gd name="T14" fmla="*/ 6 w 61"/>
                  <a:gd name="T15" fmla="*/ 3 h 48"/>
                  <a:gd name="T16" fmla="*/ 5 w 61"/>
                  <a:gd name="T17" fmla="*/ 4 h 48"/>
                  <a:gd name="T18" fmla="*/ 3 w 61"/>
                  <a:gd name="T19" fmla="*/ 7 h 48"/>
                  <a:gd name="T20" fmla="*/ 2 w 61"/>
                  <a:gd name="T21" fmla="*/ 12 h 48"/>
                  <a:gd name="T22" fmla="*/ 1 w 61"/>
                  <a:gd name="T23" fmla="*/ 18 h 48"/>
                  <a:gd name="T24" fmla="*/ 0 w 61"/>
                  <a:gd name="T25" fmla="*/ 25 h 48"/>
                  <a:gd name="T26" fmla="*/ 0 w 61"/>
                  <a:gd name="T27" fmla="*/ 32 h 48"/>
                  <a:gd name="T28" fmla="*/ 0 w 61"/>
                  <a:gd name="T29" fmla="*/ 38 h 48"/>
                  <a:gd name="T30" fmla="*/ 0 w 61"/>
                  <a:gd name="T31" fmla="*/ 41 h 48"/>
                  <a:gd name="T32" fmla="*/ 0 w 61"/>
                  <a:gd name="T33" fmla="*/ 43 h 48"/>
                  <a:gd name="T34" fmla="*/ 54 w 61"/>
                  <a:gd name="T35" fmla="*/ 48 h 48"/>
                  <a:gd name="T36" fmla="*/ 52 w 61"/>
                  <a:gd name="T37" fmla="*/ 35 h 48"/>
                  <a:gd name="T38" fmla="*/ 52 w 61"/>
                  <a:gd name="T39" fmla="*/ 34 h 48"/>
                  <a:gd name="T40" fmla="*/ 53 w 61"/>
                  <a:gd name="T41" fmla="*/ 34 h 48"/>
                  <a:gd name="T42" fmla="*/ 53 w 61"/>
                  <a:gd name="T43" fmla="*/ 34 h 48"/>
                  <a:gd name="T44" fmla="*/ 54 w 61"/>
                  <a:gd name="T45" fmla="*/ 33 h 48"/>
                  <a:gd name="T46" fmla="*/ 54 w 61"/>
                  <a:gd name="T47" fmla="*/ 33 h 48"/>
                  <a:gd name="T48" fmla="*/ 55 w 61"/>
                  <a:gd name="T49" fmla="*/ 33 h 48"/>
                  <a:gd name="T50" fmla="*/ 56 w 61"/>
                  <a:gd name="T51" fmla="*/ 32 h 48"/>
                  <a:gd name="T52" fmla="*/ 56 w 61"/>
                  <a:gd name="T53" fmla="*/ 32 h 48"/>
                  <a:gd name="T54" fmla="*/ 57 w 61"/>
                  <a:gd name="T55" fmla="*/ 31 h 48"/>
                  <a:gd name="T56" fmla="*/ 59 w 61"/>
                  <a:gd name="T57" fmla="*/ 30 h 48"/>
                  <a:gd name="T58" fmla="*/ 59 w 61"/>
                  <a:gd name="T59" fmla="*/ 28 h 48"/>
                  <a:gd name="T60" fmla="*/ 60 w 61"/>
                  <a:gd name="T61" fmla="*/ 27 h 48"/>
                  <a:gd name="T62" fmla="*/ 61 w 61"/>
                  <a:gd name="T63" fmla="*/ 26 h 48"/>
                  <a:gd name="T64" fmla="*/ 61 w 61"/>
                  <a:gd name="T65" fmla="*/ 24 h 48"/>
                  <a:gd name="T66" fmla="*/ 61 w 61"/>
                  <a:gd name="T67" fmla="*/ 22 h 48"/>
                  <a:gd name="T68" fmla="*/ 60 w 61"/>
                  <a:gd name="T69" fmla="*/ 20 h 48"/>
                  <a:gd name="T70" fmla="*/ 60 w 61"/>
                  <a:gd name="T71" fmla="*/ 20 h 48"/>
                  <a:gd name="T72" fmla="*/ 59 w 61"/>
                  <a:gd name="T73" fmla="*/ 18 h 48"/>
                  <a:gd name="T74" fmla="*/ 58 w 61"/>
                  <a:gd name="T75" fmla="*/ 15 h 48"/>
                  <a:gd name="T76" fmla="*/ 56 w 61"/>
                  <a:gd name="T77" fmla="*/ 12 h 48"/>
                  <a:gd name="T78" fmla="*/ 54 w 61"/>
                  <a:gd name="T79" fmla="*/ 9 h 48"/>
                  <a:gd name="T80" fmla="*/ 51 w 61"/>
                  <a:gd name="T81" fmla="*/ 6 h 48"/>
                  <a:gd name="T82" fmla="*/ 48 w 61"/>
                  <a:gd name="T83" fmla="*/ 3 h 48"/>
                  <a:gd name="T84" fmla="*/ 45 w 61"/>
                  <a:gd name="T85" fmla="*/ 1 h 48"/>
                  <a:gd name="T86" fmla="*/ 44 w 61"/>
                  <a:gd name="T87" fmla="*/ 1 h 48"/>
                  <a:gd name="T88" fmla="*/ 43 w 61"/>
                  <a:gd name="T89" fmla="*/ 1 h 48"/>
                  <a:gd name="T90" fmla="*/ 43 w 61"/>
                  <a:gd name="T91" fmla="*/ 1 h 48"/>
                  <a:gd name="T92" fmla="*/ 41 w 61"/>
                  <a:gd name="T93" fmla="*/ 1 h 48"/>
                  <a:gd name="T94" fmla="*/ 40 w 61"/>
                  <a:gd name="T95" fmla="*/ 0 h 48"/>
                  <a:gd name="T96" fmla="*/ 39 w 61"/>
                  <a:gd name="T97" fmla="*/ 0 h 48"/>
                  <a:gd name="T98" fmla="*/ 38 w 61"/>
                  <a:gd name="T99" fmla="*/ 0 h 48"/>
                  <a:gd name="T100" fmla="*/ 37 w 61"/>
                  <a:gd name="T101" fmla="*/ 0 h 48"/>
                  <a:gd name="T102" fmla="*/ 27 w 61"/>
                  <a:gd name="T103" fmla="*/ 13 h 48"/>
                  <a:gd name="T104" fmla="*/ 19 w 61"/>
                  <a:gd name="T105" fmla="*/ 0 h 48"/>
                  <a:gd name="T106" fmla="*/ 14 w 61"/>
                  <a:gd name="T10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1" h="48">
                    <a:moveTo>
                      <a:pt x="14" y="0"/>
                    </a:moveTo>
                    <a:lnTo>
                      <a:pt x="13" y="0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1" y="18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54" y="48"/>
                    </a:lnTo>
                    <a:lnTo>
                      <a:pt x="52" y="35"/>
                    </a:lnTo>
                    <a:lnTo>
                      <a:pt x="52" y="34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5" y="33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7" y="31"/>
                    </a:lnTo>
                    <a:lnTo>
                      <a:pt x="59" y="30"/>
                    </a:lnTo>
                    <a:lnTo>
                      <a:pt x="59" y="28"/>
                    </a:lnTo>
                    <a:lnTo>
                      <a:pt x="60" y="27"/>
                    </a:lnTo>
                    <a:lnTo>
                      <a:pt x="61" y="26"/>
                    </a:lnTo>
                    <a:lnTo>
                      <a:pt x="61" y="24"/>
                    </a:lnTo>
                    <a:lnTo>
                      <a:pt x="61" y="22"/>
                    </a:lnTo>
                    <a:lnTo>
                      <a:pt x="60" y="20"/>
                    </a:lnTo>
                    <a:lnTo>
                      <a:pt x="60" y="20"/>
                    </a:lnTo>
                    <a:lnTo>
                      <a:pt x="59" y="18"/>
                    </a:lnTo>
                    <a:lnTo>
                      <a:pt x="58" y="15"/>
                    </a:lnTo>
                    <a:lnTo>
                      <a:pt x="56" y="12"/>
                    </a:lnTo>
                    <a:lnTo>
                      <a:pt x="54" y="9"/>
                    </a:lnTo>
                    <a:lnTo>
                      <a:pt x="51" y="6"/>
                    </a:lnTo>
                    <a:lnTo>
                      <a:pt x="48" y="3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1" y="1"/>
                    </a:lnTo>
                    <a:lnTo>
                      <a:pt x="40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27" y="13"/>
                    </a:lnTo>
                    <a:lnTo>
                      <a:pt x="19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67" name="Freeform 244"/>
              <p:cNvSpPr>
                <a:spLocks/>
              </p:cNvSpPr>
              <p:nvPr/>
            </p:nvSpPr>
            <p:spPr bwMode="auto">
              <a:xfrm>
                <a:off x="1074" y="2717"/>
                <a:ext cx="55" cy="46"/>
              </a:xfrm>
              <a:custGeom>
                <a:avLst/>
                <a:gdLst>
                  <a:gd name="T0" fmla="*/ 0 w 55"/>
                  <a:gd name="T1" fmla="*/ 40 h 46"/>
                  <a:gd name="T2" fmla="*/ 0 w 55"/>
                  <a:gd name="T3" fmla="*/ 29 h 46"/>
                  <a:gd name="T4" fmla="*/ 0 w 55"/>
                  <a:gd name="T5" fmla="*/ 20 h 46"/>
                  <a:gd name="T6" fmla="*/ 0 w 55"/>
                  <a:gd name="T7" fmla="*/ 14 h 46"/>
                  <a:gd name="T8" fmla="*/ 1 w 55"/>
                  <a:gd name="T9" fmla="*/ 10 h 46"/>
                  <a:gd name="T10" fmla="*/ 2 w 55"/>
                  <a:gd name="T11" fmla="*/ 7 h 46"/>
                  <a:gd name="T12" fmla="*/ 2 w 55"/>
                  <a:gd name="T13" fmla="*/ 5 h 46"/>
                  <a:gd name="T14" fmla="*/ 3 w 55"/>
                  <a:gd name="T15" fmla="*/ 5 h 46"/>
                  <a:gd name="T16" fmla="*/ 3 w 55"/>
                  <a:gd name="T17" fmla="*/ 5 h 46"/>
                  <a:gd name="T18" fmla="*/ 3 w 55"/>
                  <a:gd name="T19" fmla="*/ 4 h 46"/>
                  <a:gd name="T20" fmla="*/ 4 w 55"/>
                  <a:gd name="T21" fmla="*/ 3 h 46"/>
                  <a:gd name="T22" fmla="*/ 5 w 55"/>
                  <a:gd name="T23" fmla="*/ 3 h 46"/>
                  <a:gd name="T24" fmla="*/ 6 w 55"/>
                  <a:gd name="T25" fmla="*/ 2 h 46"/>
                  <a:gd name="T26" fmla="*/ 7 w 55"/>
                  <a:gd name="T27" fmla="*/ 2 h 46"/>
                  <a:gd name="T28" fmla="*/ 7 w 55"/>
                  <a:gd name="T29" fmla="*/ 1 h 46"/>
                  <a:gd name="T30" fmla="*/ 8 w 55"/>
                  <a:gd name="T31" fmla="*/ 1 h 46"/>
                  <a:gd name="T32" fmla="*/ 9 w 55"/>
                  <a:gd name="T33" fmla="*/ 1 h 46"/>
                  <a:gd name="T34" fmla="*/ 15 w 55"/>
                  <a:gd name="T35" fmla="*/ 0 h 46"/>
                  <a:gd name="T36" fmla="*/ 23 w 55"/>
                  <a:gd name="T37" fmla="*/ 14 h 46"/>
                  <a:gd name="T38" fmla="*/ 35 w 55"/>
                  <a:gd name="T39" fmla="*/ 0 h 46"/>
                  <a:gd name="T40" fmla="*/ 39 w 55"/>
                  <a:gd name="T41" fmla="*/ 0 h 46"/>
                  <a:gd name="T42" fmla="*/ 41 w 55"/>
                  <a:gd name="T43" fmla="*/ 1 h 46"/>
                  <a:gd name="T44" fmla="*/ 44 w 55"/>
                  <a:gd name="T45" fmla="*/ 3 h 46"/>
                  <a:gd name="T46" fmla="*/ 46 w 55"/>
                  <a:gd name="T47" fmla="*/ 5 h 46"/>
                  <a:gd name="T48" fmla="*/ 48 w 55"/>
                  <a:gd name="T49" fmla="*/ 8 h 46"/>
                  <a:gd name="T50" fmla="*/ 50 w 55"/>
                  <a:gd name="T51" fmla="*/ 11 h 46"/>
                  <a:gd name="T52" fmla="*/ 52 w 55"/>
                  <a:gd name="T53" fmla="*/ 13 h 46"/>
                  <a:gd name="T54" fmla="*/ 53 w 55"/>
                  <a:gd name="T55" fmla="*/ 15 h 46"/>
                  <a:gd name="T56" fmla="*/ 53 w 55"/>
                  <a:gd name="T57" fmla="*/ 15 h 46"/>
                  <a:gd name="T58" fmla="*/ 54 w 55"/>
                  <a:gd name="T59" fmla="*/ 16 h 46"/>
                  <a:gd name="T60" fmla="*/ 54 w 55"/>
                  <a:gd name="T61" fmla="*/ 18 h 46"/>
                  <a:gd name="T62" fmla="*/ 55 w 55"/>
                  <a:gd name="T63" fmla="*/ 20 h 46"/>
                  <a:gd name="T64" fmla="*/ 54 w 55"/>
                  <a:gd name="T65" fmla="*/ 23 h 46"/>
                  <a:gd name="T66" fmla="*/ 53 w 55"/>
                  <a:gd name="T67" fmla="*/ 25 h 46"/>
                  <a:gd name="T68" fmla="*/ 52 w 55"/>
                  <a:gd name="T69" fmla="*/ 26 h 46"/>
                  <a:gd name="T70" fmla="*/ 50 w 55"/>
                  <a:gd name="T71" fmla="*/ 28 h 46"/>
                  <a:gd name="T72" fmla="*/ 49 w 55"/>
                  <a:gd name="T73" fmla="*/ 29 h 46"/>
                  <a:gd name="T74" fmla="*/ 48 w 55"/>
                  <a:gd name="T75" fmla="*/ 30 h 46"/>
                  <a:gd name="T76" fmla="*/ 47 w 55"/>
                  <a:gd name="T77" fmla="*/ 31 h 46"/>
                  <a:gd name="T78" fmla="*/ 46 w 55"/>
                  <a:gd name="T79" fmla="*/ 31 h 46"/>
                  <a:gd name="T80" fmla="*/ 46 w 55"/>
                  <a:gd name="T81" fmla="*/ 31 h 46"/>
                  <a:gd name="T82" fmla="*/ 48 w 55"/>
                  <a:gd name="T83" fmla="*/ 46 h 46"/>
                  <a:gd name="T84" fmla="*/ 0 w 55"/>
                  <a:gd name="T85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5" h="46">
                    <a:moveTo>
                      <a:pt x="0" y="40"/>
                    </a:moveTo>
                    <a:lnTo>
                      <a:pt x="0" y="29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5" y="0"/>
                    </a:lnTo>
                    <a:lnTo>
                      <a:pt x="23" y="14"/>
                    </a:lnTo>
                    <a:lnTo>
                      <a:pt x="35" y="0"/>
                    </a:lnTo>
                    <a:lnTo>
                      <a:pt x="39" y="0"/>
                    </a:lnTo>
                    <a:lnTo>
                      <a:pt x="41" y="1"/>
                    </a:lnTo>
                    <a:lnTo>
                      <a:pt x="44" y="3"/>
                    </a:lnTo>
                    <a:lnTo>
                      <a:pt x="46" y="5"/>
                    </a:lnTo>
                    <a:lnTo>
                      <a:pt x="48" y="8"/>
                    </a:lnTo>
                    <a:lnTo>
                      <a:pt x="50" y="11"/>
                    </a:lnTo>
                    <a:lnTo>
                      <a:pt x="52" y="13"/>
                    </a:lnTo>
                    <a:lnTo>
                      <a:pt x="53" y="15"/>
                    </a:lnTo>
                    <a:lnTo>
                      <a:pt x="53" y="15"/>
                    </a:lnTo>
                    <a:lnTo>
                      <a:pt x="54" y="16"/>
                    </a:lnTo>
                    <a:lnTo>
                      <a:pt x="54" y="18"/>
                    </a:lnTo>
                    <a:lnTo>
                      <a:pt x="55" y="20"/>
                    </a:lnTo>
                    <a:lnTo>
                      <a:pt x="54" y="23"/>
                    </a:lnTo>
                    <a:lnTo>
                      <a:pt x="53" y="25"/>
                    </a:lnTo>
                    <a:lnTo>
                      <a:pt x="52" y="26"/>
                    </a:lnTo>
                    <a:lnTo>
                      <a:pt x="50" y="28"/>
                    </a:lnTo>
                    <a:lnTo>
                      <a:pt x="49" y="29"/>
                    </a:lnTo>
                    <a:lnTo>
                      <a:pt x="48" y="30"/>
                    </a:lnTo>
                    <a:lnTo>
                      <a:pt x="47" y="31"/>
                    </a:lnTo>
                    <a:lnTo>
                      <a:pt x="46" y="31"/>
                    </a:lnTo>
                    <a:lnTo>
                      <a:pt x="46" y="31"/>
                    </a:lnTo>
                    <a:lnTo>
                      <a:pt x="48" y="46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68" name="Freeform 245"/>
              <p:cNvSpPr>
                <a:spLocks/>
              </p:cNvSpPr>
              <p:nvPr/>
            </p:nvSpPr>
            <p:spPr bwMode="auto">
              <a:xfrm>
                <a:off x="1086" y="2738"/>
                <a:ext cx="40" cy="17"/>
              </a:xfrm>
              <a:custGeom>
                <a:avLst/>
                <a:gdLst>
                  <a:gd name="T0" fmla="*/ 15 w 40"/>
                  <a:gd name="T1" fmla="*/ 17 h 17"/>
                  <a:gd name="T2" fmla="*/ 16 w 40"/>
                  <a:gd name="T3" fmla="*/ 17 h 17"/>
                  <a:gd name="T4" fmla="*/ 17 w 40"/>
                  <a:gd name="T5" fmla="*/ 17 h 17"/>
                  <a:gd name="T6" fmla="*/ 19 w 40"/>
                  <a:gd name="T7" fmla="*/ 17 h 17"/>
                  <a:gd name="T8" fmla="*/ 20 w 40"/>
                  <a:gd name="T9" fmla="*/ 17 h 17"/>
                  <a:gd name="T10" fmla="*/ 22 w 40"/>
                  <a:gd name="T11" fmla="*/ 16 h 17"/>
                  <a:gd name="T12" fmla="*/ 24 w 40"/>
                  <a:gd name="T13" fmla="*/ 16 h 17"/>
                  <a:gd name="T14" fmla="*/ 26 w 40"/>
                  <a:gd name="T15" fmla="*/ 15 h 17"/>
                  <a:gd name="T16" fmla="*/ 28 w 40"/>
                  <a:gd name="T17" fmla="*/ 15 h 17"/>
                  <a:gd name="T18" fmla="*/ 30 w 40"/>
                  <a:gd name="T19" fmla="*/ 14 h 17"/>
                  <a:gd name="T20" fmla="*/ 32 w 40"/>
                  <a:gd name="T21" fmla="*/ 13 h 17"/>
                  <a:gd name="T22" fmla="*/ 34 w 40"/>
                  <a:gd name="T23" fmla="*/ 12 h 17"/>
                  <a:gd name="T24" fmla="*/ 35 w 40"/>
                  <a:gd name="T25" fmla="*/ 12 h 17"/>
                  <a:gd name="T26" fmla="*/ 37 w 40"/>
                  <a:gd name="T27" fmla="*/ 11 h 17"/>
                  <a:gd name="T28" fmla="*/ 38 w 40"/>
                  <a:gd name="T29" fmla="*/ 10 h 17"/>
                  <a:gd name="T30" fmla="*/ 39 w 40"/>
                  <a:gd name="T31" fmla="*/ 9 h 17"/>
                  <a:gd name="T32" fmla="*/ 40 w 40"/>
                  <a:gd name="T33" fmla="*/ 8 h 17"/>
                  <a:gd name="T34" fmla="*/ 33 w 40"/>
                  <a:gd name="T35" fmla="*/ 0 h 17"/>
                  <a:gd name="T36" fmla="*/ 32 w 40"/>
                  <a:gd name="T37" fmla="*/ 0 h 17"/>
                  <a:gd name="T38" fmla="*/ 32 w 40"/>
                  <a:gd name="T39" fmla="*/ 1 h 17"/>
                  <a:gd name="T40" fmla="*/ 31 w 40"/>
                  <a:gd name="T41" fmla="*/ 2 h 17"/>
                  <a:gd name="T42" fmla="*/ 31 w 40"/>
                  <a:gd name="T43" fmla="*/ 2 h 17"/>
                  <a:gd name="T44" fmla="*/ 30 w 40"/>
                  <a:gd name="T45" fmla="*/ 2 h 17"/>
                  <a:gd name="T46" fmla="*/ 30 w 40"/>
                  <a:gd name="T47" fmla="*/ 3 h 17"/>
                  <a:gd name="T48" fmla="*/ 29 w 40"/>
                  <a:gd name="T49" fmla="*/ 3 h 17"/>
                  <a:gd name="T50" fmla="*/ 28 w 40"/>
                  <a:gd name="T51" fmla="*/ 3 h 17"/>
                  <a:gd name="T52" fmla="*/ 27 w 40"/>
                  <a:gd name="T53" fmla="*/ 4 h 17"/>
                  <a:gd name="T54" fmla="*/ 26 w 40"/>
                  <a:gd name="T55" fmla="*/ 5 h 17"/>
                  <a:gd name="T56" fmla="*/ 24 w 40"/>
                  <a:gd name="T57" fmla="*/ 6 h 17"/>
                  <a:gd name="T58" fmla="*/ 22 w 40"/>
                  <a:gd name="T59" fmla="*/ 6 h 17"/>
                  <a:gd name="T60" fmla="*/ 19 w 40"/>
                  <a:gd name="T61" fmla="*/ 7 h 17"/>
                  <a:gd name="T62" fmla="*/ 17 w 40"/>
                  <a:gd name="T63" fmla="*/ 7 h 17"/>
                  <a:gd name="T64" fmla="*/ 15 w 40"/>
                  <a:gd name="T65" fmla="*/ 7 h 17"/>
                  <a:gd name="T66" fmla="*/ 13 w 40"/>
                  <a:gd name="T67" fmla="*/ 7 h 17"/>
                  <a:gd name="T68" fmla="*/ 12 w 40"/>
                  <a:gd name="T69" fmla="*/ 6 h 17"/>
                  <a:gd name="T70" fmla="*/ 11 w 40"/>
                  <a:gd name="T71" fmla="*/ 5 h 17"/>
                  <a:gd name="T72" fmla="*/ 11 w 40"/>
                  <a:gd name="T73" fmla="*/ 3 h 17"/>
                  <a:gd name="T74" fmla="*/ 10 w 40"/>
                  <a:gd name="T75" fmla="*/ 3 h 17"/>
                  <a:gd name="T76" fmla="*/ 9 w 40"/>
                  <a:gd name="T77" fmla="*/ 2 h 17"/>
                  <a:gd name="T78" fmla="*/ 9 w 40"/>
                  <a:gd name="T79" fmla="*/ 1 h 17"/>
                  <a:gd name="T80" fmla="*/ 8 w 40"/>
                  <a:gd name="T81" fmla="*/ 1 h 17"/>
                  <a:gd name="T82" fmla="*/ 7 w 40"/>
                  <a:gd name="T83" fmla="*/ 2 h 17"/>
                  <a:gd name="T84" fmla="*/ 6 w 40"/>
                  <a:gd name="T85" fmla="*/ 3 h 17"/>
                  <a:gd name="T86" fmla="*/ 6 w 40"/>
                  <a:gd name="T87" fmla="*/ 5 h 17"/>
                  <a:gd name="T88" fmla="*/ 6 w 40"/>
                  <a:gd name="T89" fmla="*/ 6 h 17"/>
                  <a:gd name="T90" fmla="*/ 7 w 40"/>
                  <a:gd name="T91" fmla="*/ 7 h 17"/>
                  <a:gd name="T92" fmla="*/ 0 w 40"/>
                  <a:gd name="T93" fmla="*/ 6 h 17"/>
                  <a:gd name="T94" fmla="*/ 2 w 40"/>
                  <a:gd name="T95" fmla="*/ 17 h 17"/>
                  <a:gd name="T96" fmla="*/ 3 w 40"/>
                  <a:gd name="T97" fmla="*/ 17 h 17"/>
                  <a:gd name="T98" fmla="*/ 5 w 40"/>
                  <a:gd name="T99" fmla="*/ 17 h 17"/>
                  <a:gd name="T100" fmla="*/ 7 w 40"/>
                  <a:gd name="T101" fmla="*/ 17 h 17"/>
                  <a:gd name="T102" fmla="*/ 10 w 40"/>
                  <a:gd name="T103" fmla="*/ 17 h 17"/>
                  <a:gd name="T104" fmla="*/ 12 w 40"/>
                  <a:gd name="T105" fmla="*/ 17 h 17"/>
                  <a:gd name="T106" fmla="*/ 13 w 40"/>
                  <a:gd name="T107" fmla="*/ 17 h 17"/>
                  <a:gd name="T108" fmla="*/ 15 w 40"/>
                  <a:gd name="T109" fmla="*/ 17 h 17"/>
                  <a:gd name="T110" fmla="*/ 15 w 40"/>
                  <a:gd name="T1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" h="17">
                    <a:moveTo>
                      <a:pt x="15" y="17"/>
                    </a:moveTo>
                    <a:lnTo>
                      <a:pt x="16" y="17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20" y="17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6" y="15"/>
                    </a:lnTo>
                    <a:lnTo>
                      <a:pt x="28" y="15"/>
                    </a:lnTo>
                    <a:lnTo>
                      <a:pt x="30" y="14"/>
                    </a:lnTo>
                    <a:lnTo>
                      <a:pt x="32" y="13"/>
                    </a:lnTo>
                    <a:lnTo>
                      <a:pt x="34" y="12"/>
                    </a:lnTo>
                    <a:lnTo>
                      <a:pt x="35" y="12"/>
                    </a:lnTo>
                    <a:lnTo>
                      <a:pt x="37" y="11"/>
                    </a:lnTo>
                    <a:lnTo>
                      <a:pt x="38" y="10"/>
                    </a:lnTo>
                    <a:lnTo>
                      <a:pt x="39" y="9"/>
                    </a:lnTo>
                    <a:lnTo>
                      <a:pt x="40" y="8"/>
                    </a:lnTo>
                    <a:lnTo>
                      <a:pt x="33" y="0"/>
                    </a:lnTo>
                    <a:lnTo>
                      <a:pt x="32" y="0"/>
                    </a:lnTo>
                    <a:lnTo>
                      <a:pt x="32" y="1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29" y="3"/>
                    </a:lnTo>
                    <a:lnTo>
                      <a:pt x="28" y="3"/>
                    </a:lnTo>
                    <a:lnTo>
                      <a:pt x="27" y="4"/>
                    </a:lnTo>
                    <a:lnTo>
                      <a:pt x="26" y="5"/>
                    </a:lnTo>
                    <a:lnTo>
                      <a:pt x="24" y="6"/>
                    </a:lnTo>
                    <a:lnTo>
                      <a:pt x="22" y="6"/>
                    </a:lnTo>
                    <a:lnTo>
                      <a:pt x="19" y="7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3" y="7"/>
                    </a:lnTo>
                    <a:lnTo>
                      <a:pt x="12" y="6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7" y="7"/>
                    </a:lnTo>
                    <a:lnTo>
                      <a:pt x="0" y="6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5" y="17"/>
                    </a:lnTo>
                    <a:lnTo>
                      <a:pt x="15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69" name="Freeform 246"/>
              <p:cNvSpPr>
                <a:spLocks/>
              </p:cNvSpPr>
              <p:nvPr/>
            </p:nvSpPr>
            <p:spPr bwMode="auto">
              <a:xfrm>
                <a:off x="1100" y="2734"/>
                <a:ext cx="29" cy="19"/>
              </a:xfrm>
              <a:custGeom>
                <a:avLst/>
                <a:gdLst>
                  <a:gd name="T0" fmla="*/ 3 w 29"/>
                  <a:gd name="T1" fmla="*/ 19 h 19"/>
                  <a:gd name="T2" fmla="*/ 4 w 29"/>
                  <a:gd name="T3" fmla="*/ 19 h 19"/>
                  <a:gd name="T4" fmla="*/ 5 w 29"/>
                  <a:gd name="T5" fmla="*/ 19 h 19"/>
                  <a:gd name="T6" fmla="*/ 6 w 29"/>
                  <a:gd name="T7" fmla="*/ 19 h 19"/>
                  <a:gd name="T8" fmla="*/ 8 w 29"/>
                  <a:gd name="T9" fmla="*/ 18 h 19"/>
                  <a:gd name="T10" fmla="*/ 9 w 29"/>
                  <a:gd name="T11" fmla="*/ 18 h 19"/>
                  <a:gd name="T12" fmla="*/ 11 w 29"/>
                  <a:gd name="T13" fmla="*/ 17 h 19"/>
                  <a:gd name="T14" fmla="*/ 13 w 29"/>
                  <a:gd name="T15" fmla="*/ 17 h 19"/>
                  <a:gd name="T16" fmla="*/ 14 w 29"/>
                  <a:gd name="T17" fmla="*/ 16 h 19"/>
                  <a:gd name="T18" fmla="*/ 16 w 29"/>
                  <a:gd name="T19" fmla="*/ 15 h 19"/>
                  <a:gd name="T20" fmla="*/ 18 w 29"/>
                  <a:gd name="T21" fmla="*/ 15 h 19"/>
                  <a:gd name="T22" fmla="*/ 19 w 29"/>
                  <a:gd name="T23" fmla="*/ 14 h 19"/>
                  <a:gd name="T24" fmla="*/ 21 w 29"/>
                  <a:gd name="T25" fmla="*/ 13 h 19"/>
                  <a:gd name="T26" fmla="*/ 22 w 29"/>
                  <a:gd name="T27" fmla="*/ 13 h 19"/>
                  <a:gd name="T28" fmla="*/ 23 w 29"/>
                  <a:gd name="T29" fmla="*/ 12 h 19"/>
                  <a:gd name="T30" fmla="*/ 24 w 29"/>
                  <a:gd name="T31" fmla="*/ 12 h 19"/>
                  <a:gd name="T32" fmla="*/ 25 w 29"/>
                  <a:gd name="T33" fmla="*/ 11 h 19"/>
                  <a:gd name="T34" fmla="*/ 26 w 29"/>
                  <a:gd name="T35" fmla="*/ 10 h 19"/>
                  <a:gd name="T36" fmla="*/ 28 w 29"/>
                  <a:gd name="T37" fmla="*/ 9 h 19"/>
                  <a:gd name="T38" fmla="*/ 28 w 29"/>
                  <a:gd name="T39" fmla="*/ 7 h 19"/>
                  <a:gd name="T40" fmla="*/ 29 w 29"/>
                  <a:gd name="T41" fmla="*/ 6 h 19"/>
                  <a:gd name="T42" fmla="*/ 29 w 29"/>
                  <a:gd name="T43" fmla="*/ 5 h 19"/>
                  <a:gd name="T44" fmla="*/ 29 w 29"/>
                  <a:gd name="T45" fmla="*/ 3 h 19"/>
                  <a:gd name="T46" fmla="*/ 29 w 29"/>
                  <a:gd name="T47" fmla="*/ 2 h 19"/>
                  <a:gd name="T48" fmla="*/ 28 w 29"/>
                  <a:gd name="T49" fmla="*/ 0 h 19"/>
                  <a:gd name="T50" fmla="*/ 20 w 29"/>
                  <a:gd name="T51" fmla="*/ 3 h 19"/>
                  <a:gd name="T52" fmla="*/ 20 w 29"/>
                  <a:gd name="T53" fmla="*/ 5 h 19"/>
                  <a:gd name="T54" fmla="*/ 20 w 29"/>
                  <a:gd name="T55" fmla="*/ 6 h 19"/>
                  <a:gd name="T56" fmla="*/ 19 w 29"/>
                  <a:gd name="T57" fmla="*/ 7 h 19"/>
                  <a:gd name="T58" fmla="*/ 18 w 29"/>
                  <a:gd name="T59" fmla="*/ 8 h 19"/>
                  <a:gd name="T60" fmla="*/ 15 w 29"/>
                  <a:gd name="T61" fmla="*/ 9 h 19"/>
                  <a:gd name="T62" fmla="*/ 13 w 29"/>
                  <a:gd name="T63" fmla="*/ 10 h 19"/>
                  <a:gd name="T64" fmla="*/ 10 w 29"/>
                  <a:gd name="T65" fmla="*/ 11 h 19"/>
                  <a:gd name="T66" fmla="*/ 8 w 29"/>
                  <a:gd name="T67" fmla="*/ 12 h 19"/>
                  <a:gd name="T68" fmla="*/ 5 w 29"/>
                  <a:gd name="T69" fmla="*/ 12 h 19"/>
                  <a:gd name="T70" fmla="*/ 4 w 29"/>
                  <a:gd name="T71" fmla="*/ 13 h 19"/>
                  <a:gd name="T72" fmla="*/ 2 w 29"/>
                  <a:gd name="T73" fmla="*/ 13 h 19"/>
                  <a:gd name="T74" fmla="*/ 0 w 29"/>
                  <a:gd name="T75" fmla="*/ 13 h 19"/>
                  <a:gd name="T76" fmla="*/ 3 w 29"/>
                  <a:gd name="T7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9" h="19">
                    <a:moveTo>
                      <a:pt x="3" y="19"/>
                    </a:moveTo>
                    <a:lnTo>
                      <a:pt x="4" y="19"/>
                    </a:lnTo>
                    <a:lnTo>
                      <a:pt x="5" y="19"/>
                    </a:lnTo>
                    <a:lnTo>
                      <a:pt x="6" y="19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11" y="17"/>
                    </a:lnTo>
                    <a:lnTo>
                      <a:pt x="13" y="17"/>
                    </a:lnTo>
                    <a:lnTo>
                      <a:pt x="14" y="16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19" y="14"/>
                    </a:lnTo>
                    <a:lnTo>
                      <a:pt x="21" y="13"/>
                    </a:lnTo>
                    <a:lnTo>
                      <a:pt x="22" y="13"/>
                    </a:lnTo>
                    <a:lnTo>
                      <a:pt x="23" y="12"/>
                    </a:lnTo>
                    <a:lnTo>
                      <a:pt x="24" y="12"/>
                    </a:lnTo>
                    <a:lnTo>
                      <a:pt x="25" y="11"/>
                    </a:lnTo>
                    <a:lnTo>
                      <a:pt x="26" y="10"/>
                    </a:lnTo>
                    <a:lnTo>
                      <a:pt x="28" y="9"/>
                    </a:lnTo>
                    <a:lnTo>
                      <a:pt x="28" y="7"/>
                    </a:lnTo>
                    <a:lnTo>
                      <a:pt x="29" y="6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9" y="2"/>
                    </a:lnTo>
                    <a:lnTo>
                      <a:pt x="28" y="0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8" y="8"/>
                    </a:lnTo>
                    <a:lnTo>
                      <a:pt x="15" y="9"/>
                    </a:lnTo>
                    <a:lnTo>
                      <a:pt x="13" y="10"/>
                    </a:lnTo>
                    <a:lnTo>
                      <a:pt x="10" y="11"/>
                    </a:lnTo>
                    <a:lnTo>
                      <a:pt x="8" y="12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70" name="Freeform 247"/>
              <p:cNvSpPr>
                <a:spLocks/>
              </p:cNvSpPr>
              <p:nvPr/>
            </p:nvSpPr>
            <p:spPr bwMode="auto">
              <a:xfrm>
                <a:off x="1088" y="2742"/>
                <a:ext cx="12" cy="11"/>
              </a:xfrm>
              <a:custGeom>
                <a:avLst/>
                <a:gdLst>
                  <a:gd name="T0" fmla="*/ 10 w 12"/>
                  <a:gd name="T1" fmla="*/ 5 h 11"/>
                  <a:gd name="T2" fmla="*/ 9 w 12"/>
                  <a:gd name="T3" fmla="*/ 4 h 11"/>
                  <a:gd name="T4" fmla="*/ 9 w 12"/>
                  <a:gd name="T5" fmla="*/ 3 h 11"/>
                  <a:gd name="T6" fmla="*/ 8 w 12"/>
                  <a:gd name="T7" fmla="*/ 2 h 11"/>
                  <a:gd name="T8" fmla="*/ 8 w 12"/>
                  <a:gd name="T9" fmla="*/ 1 h 11"/>
                  <a:gd name="T10" fmla="*/ 7 w 12"/>
                  <a:gd name="T11" fmla="*/ 1 h 11"/>
                  <a:gd name="T12" fmla="*/ 7 w 12"/>
                  <a:gd name="T13" fmla="*/ 0 h 11"/>
                  <a:gd name="T14" fmla="*/ 6 w 12"/>
                  <a:gd name="T15" fmla="*/ 0 h 11"/>
                  <a:gd name="T16" fmla="*/ 6 w 12"/>
                  <a:gd name="T17" fmla="*/ 0 h 11"/>
                  <a:gd name="T18" fmla="*/ 6 w 12"/>
                  <a:gd name="T19" fmla="*/ 1 h 11"/>
                  <a:gd name="T20" fmla="*/ 6 w 12"/>
                  <a:gd name="T21" fmla="*/ 2 h 11"/>
                  <a:gd name="T22" fmla="*/ 7 w 12"/>
                  <a:gd name="T23" fmla="*/ 4 h 11"/>
                  <a:gd name="T24" fmla="*/ 7 w 12"/>
                  <a:gd name="T25" fmla="*/ 5 h 11"/>
                  <a:gd name="T26" fmla="*/ 0 w 12"/>
                  <a:gd name="T27" fmla="*/ 5 h 11"/>
                  <a:gd name="T28" fmla="*/ 1 w 12"/>
                  <a:gd name="T29" fmla="*/ 11 h 11"/>
                  <a:gd name="T30" fmla="*/ 2 w 12"/>
                  <a:gd name="T31" fmla="*/ 11 h 11"/>
                  <a:gd name="T32" fmla="*/ 3 w 12"/>
                  <a:gd name="T33" fmla="*/ 11 h 11"/>
                  <a:gd name="T34" fmla="*/ 4 w 12"/>
                  <a:gd name="T35" fmla="*/ 11 h 11"/>
                  <a:gd name="T36" fmla="*/ 5 w 12"/>
                  <a:gd name="T37" fmla="*/ 11 h 11"/>
                  <a:gd name="T38" fmla="*/ 6 w 12"/>
                  <a:gd name="T39" fmla="*/ 11 h 11"/>
                  <a:gd name="T40" fmla="*/ 7 w 12"/>
                  <a:gd name="T41" fmla="*/ 11 h 11"/>
                  <a:gd name="T42" fmla="*/ 7 w 12"/>
                  <a:gd name="T43" fmla="*/ 11 h 11"/>
                  <a:gd name="T44" fmla="*/ 7 w 12"/>
                  <a:gd name="T45" fmla="*/ 11 h 11"/>
                  <a:gd name="T46" fmla="*/ 8 w 12"/>
                  <a:gd name="T47" fmla="*/ 11 h 11"/>
                  <a:gd name="T48" fmla="*/ 9 w 12"/>
                  <a:gd name="T49" fmla="*/ 11 h 11"/>
                  <a:gd name="T50" fmla="*/ 9 w 12"/>
                  <a:gd name="T51" fmla="*/ 11 h 11"/>
                  <a:gd name="T52" fmla="*/ 10 w 12"/>
                  <a:gd name="T53" fmla="*/ 11 h 11"/>
                  <a:gd name="T54" fmla="*/ 10 w 12"/>
                  <a:gd name="T55" fmla="*/ 10 h 11"/>
                  <a:gd name="T56" fmla="*/ 10 w 12"/>
                  <a:gd name="T57" fmla="*/ 10 h 11"/>
                  <a:gd name="T58" fmla="*/ 11 w 12"/>
                  <a:gd name="T59" fmla="*/ 10 h 11"/>
                  <a:gd name="T60" fmla="*/ 12 w 12"/>
                  <a:gd name="T61" fmla="*/ 10 h 11"/>
                  <a:gd name="T62" fmla="*/ 10 w 12"/>
                  <a:gd name="T6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" h="11">
                    <a:moveTo>
                      <a:pt x="10" y="5"/>
                    </a:moveTo>
                    <a:lnTo>
                      <a:pt x="9" y="4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71" name="Freeform 248"/>
              <p:cNvSpPr>
                <a:spLocks/>
              </p:cNvSpPr>
              <p:nvPr/>
            </p:nvSpPr>
            <p:spPr bwMode="auto">
              <a:xfrm>
                <a:off x="1077" y="2664"/>
                <a:ext cx="46" cy="46"/>
              </a:xfrm>
              <a:custGeom>
                <a:avLst/>
                <a:gdLst>
                  <a:gd name="T0" fmla="*/ 36 w 46"/>
                  <a:gd name="T1" fmla="*/ 5 h 46"/>
                  <a:gd name="T2" fmla="*/ 32 w 46"/>
                  <a:gd name="T3" fmla="*/ 2 h 46"/>
                  <a:gd name="T4" fmla="*/ 27 w 46"/>
                  <a:gd name="T5" fmla="*/ 1 h 46"/>
                  <a:gd name="T6" fmla="*/ 23 w 46"/>
                  <a:gd name="T7" fmla="*/ 0 h 46"/>
                  <a:gd name="T8" fmla="*/ 19 w 46"/>
                  <a:gd name="T9" fmla="*/ 0 h 46"/>
                  <a:gd name="T10" fmla="*/ 15 w 46"/>
                  <a:gd name="T11" fmla="*/ 0 h 46"/>
                  <a:gd name="T12" fmla="*/ 12 w 46"/>
                  <a:gd name="T13" fmla="*/ 1 h 46"/>
                  <a:gd name="T14" fmla="*/ 9 w 46"/>
                  <a:gd name="T15" fmla="*/ 1 h 46"/>
                  <a:gd name="T16" fmla="*/ 6 w 46"/>
                  <a:gd name="T17" fmla="*/ 3 h 46"/>
                  <a:gd name="T18" fmla="*/ 3 w 46"/>
                  <a:gd name="T19" fmla="*/ 6 h 46"/>
                  <a:gd name="T20" fmla="*/ 1 w 46"/>
                  <a:gd name="T21" fmla="*/ 10 h 46"/>
                  <a:gd name="T22" fmla="*/ 1 w 46"/>
                  <a:gd name="T23" fmla="*/ 14 h 46"/>
                  <a:gd name="T24" fmla="*/ 1 w 46"/>
                  <a:gd name="T25" fmla="*/ 18 h 46"/>
                  <a:gd name="T26" fmla="*/ 1 w 46"/>
                  <a:gd name="T27" fmla="*/ 21 h 46"/>
                  <a:gd name="T28" fmla="*/ 3 w 46"/>
                  <a:gd name="T29" fmla="*/ 24 h 46"/>
                  <a:gd name="T30" fmla="*/ 5 w 46"/>
                  <a:gd name="T31" fmla="*/ 27 h 46"/>
                  <a:gd name="T32" fmla="*/ 7 w 46"/>
                  <a:gd name="T33" fmla="*/ 29 h 46"/>
                  <a:gd name="T34" fmla="*/ 11 w 46"/>
                  <a:gd name="T35" fmla="*/ 31 h 46"/>
                  <a:gd name="T36" fmla="*/ 14 w 46"/>
                  <a:gd name="T37" fmla="*/ 32 h 46"/>
                  <a:gd name="T38" fmla="*/ 19 w 46"/>
                  <a:gd name="T39" fmla="*/ 33 h 46"/>
                  <a:gd name="T40" fmla="*/ 22 w 46"/>
                  <a:gd name="T41" fmla="*/ 33 h 46"/>
                  <a:gd name="T42" fmla="*/ 24 w 46"/>
                  <a:gd name="T43" fmla="*/ 33 h 46"/>
                  <a:gd name="T44" fmla="*/ 27 w 46"/>
                  <a:gd name="T45" fmla="*/ 33 h 46"/>
                  <a:gd name="T46" fmla="*/ 29 w 46"/>
                  <a:gd name="T47" fmla="*/ 33 h 46"/>
                  <a:gd name="T48" fmla="*/ 29 w 46"/>
                  <a:gd name="T49" fmla="*/ 38 h 46"/>
                  <a:gd name="T50" fmla="*/ 30 w 46"/>
                  <a:gd name="T51" fmla="*/ 45 h 46"/>
                  <a:gd name="T52" fmla="*/ 32 w 46"/>
                  <a:gd name="T53" fmla="*/ 46 h 46"/>
                  <a:gd name="T54" fmla="*/ 37 w 46"/>
                  <a:gd name="T55" fmla="*/ 45 h 46"/>
                  <a:gd name="T56" fmla="*/ 42 w 46"/>
                  <a:gd name="T57" fmla="*/ 44 h 46"/>
                  <a:gd name="T58" fmla="*/ 45 w 46"/>
                  <a:gd name="T59" fmla="*/ 42 h 46"/>
                  <a:gd name="T60" fmla="*/ 46 w 46"/>
                  <a:gd name="T61" fmla="*/ 38 h 46"/>
                  <a:gd name="T62" fmla="*/ 46 w 46"/>
                  <a:gd name="T63" fmla="*/ 29 h 46"/>
                  <a:gd name="T64" fmla="*/ 44 w 46"/>
                  <a:gd name="T65" fmla="*/ 18 h 46"/>
                  <a:gd name="T66" fmla="*/ 41 w 46"/>
                  <a:gd name="T67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6" h="46">
                    <a:moveTo>
                      <a:pt x="38" y="6"/>
                    </a:moveTo>
                    <a:lnTo>
                      <a:pt x="36" y="5"/>
                    </a:lnTo>
                    <a:lnTo>
                      <a:pt x="34" y="3"/>
                    </a:lnTo>
                    <a:lnTo>
                      <a:pt x="32" y="2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2" y="23"/>
                    </a:lnTo>
                    <a:lnTo>
                      <a:pt x="3" y="24"/>
                    </a:lnTo>
                    <a:lnTo>
                      <a:pt x="4" y="26"/>
                    </a:lnTo>
                    <a:lnTo>
                      <a:pt x="5" y="27"/>
                    </a:lnTo>
                    <a:lnTo>
                      <a:pt x="6" y="28"/>
                    </a:lnTo>
                    <a:lnTo>
                      <a:pt x="7" y="29"/>
                    </a:lnTo>
                    <a:lnTo>
                      <a:pt x="9" y="30"/>
                    </a:lnTo>
                    <a:lnTo>
                      <a:pt x="11" y="31"/>
                    </a:lnTo>
                    <a:lnTo>
                      <a:pt x="13" y="32"/>
                    </a:lnTo>
                    <a:lnTo>
                      <a:pt x="14" y="32"/>
                    </a:lnTo>
                    <a:lnTo>
                      <a:pt x="16" y="33"/>
                    </a:lnTo>
                    <a:lnTo>
                      <a:pt x="19" y="33"/>
                    </a:lnTo>
                    <a:lnTo>
                      <a:pt x="21" y="33"/>
                    </a:lnTo>
                    <a:lnTo>
                      <a:pt x="22" y="33"/>
                    </a:lnTo>
                    <a:lnTo>
                      <a:pt x="23" y="33"/>
                    </a:lnTo>
                    <a:lnTo>
                      <a:pt x="24" y="33"/>
                    </a:lnTo>
                    <a:lnTo>
                      <a:pt x="25" y="33"/>
                    </a:lnTo>
                    <a:lnTo>
                      <a:pt x="27" y="33"/>
                    </a:lnTo>
                    <a:lnTo>
                      <a:pt x="28" y="33"/>
                    </a:lnTo>
                    <a:lnTo>
                      <a:pt x="29" y="33"/>
                    </a:lnTo>
                    <a:lnTo>
                      <a:pt x="30" y="32"/>
                    </a:lnTo>
                    <a:lnTo>
                      <a:pt x="29" y="38"/>
                    </a:lnTo>
                    <a:lnTo>
                      <a:pt x="29" y="42"/>
                    </a:lnTo>
                    <a:lnTo>
                      <a:pt x="30" y="45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7" y="45"/>
                    </a:lnTo>
                    <a:lnTo>
                      <a:pt x="39" y="45"/>
                    </a:lnTo>
                    <a:lnTo>
                      <a:pt x="42" y="44"/>
                    </a:lnTo>
                    <a:lnTo>
                      <a:pt x="44" y="43"/>
                    </a:lnTo>
                    <a:lnTo>
                      <a:pt x="45" y="42"/>
                    </a:lnTo>
                    <a:lnTo>
                      <a:pt x="46" y="40"/>
                    </a:lnTo>
                    <a:lnTo>
                      <a:pt x="46" y="38"/>
                    </a:lnTo>
                    <a:lnTo>
                      <a:pt x="46" y="34"/>
                    </a:lnTo>
                    <a:lnTo>
                      <a:pt x="46" y="29"/>
                    </a:lnTo>
                    <a:lnTo>
                      <a:pt x="45" y="24"/>
                    </a:lnTo>
                    <a:lnTo>
                      <a:pt x="44" y="18"/>
                    </a:lnTo>
                    <a:lnTo>
                      <a:pt x="43" y="13"/>
                    </a:lnTo>
                    <a:lnTo>
                      <a:pt x="41" y="9"/>
                    </a:lnTo>
                    <a:lnTo>
                      <a:pt x="38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72" name="Freeform 249"/>
              <p:cNvSpPr>
                <a:spLocks/>
              </p:cNvSpPr>
              <p:nvPr/>
            </p:nvSpPr>
            <p:spPr bwMode="auto">
              <a:xfrm>
                <a:off x="1072" y="2670"/>
                <a:ext cx="49" cy="44"/>
              </a:xfrm>
              <a:custGeom>
                <a:avLst/>
                <a:gdLst>
                  <a:gd name="T0" fmla="*/ 49 w 49"/>
                  <a:gd name="T1" fmla="*/ 19 h 44"/>
                  <a:gd name="T2" fmla="*/ 49 w 49"/>
                  <a:gd name="T3" fmla="*/ 21 h 44"/>
                  <a:gd name="T4" fmla="*/ 49 w 49"/>
                  <a:gd name="T5" fmla="*/ 24 h 44"/>
                  <a:gd name="T6" fmla="*/ 48 w 49"/>
                  <a:gd name="T7" fmla="*/ 27 h 44"/>
                  <a:gd name="T8" fmla="*/ 46 w 49"/>
                  <a:gd name="T9" fmla="*/ 30 h 44"/>
                  <a:gd name="T10" fmla="*/ 44 w 49"/>
                  <a:gd name="T11" fmla="*/ 31 h 44"/>
                  <a:gd name="T12" fmla="*/ 42 w 49"/>
                  <a:gd name="T13" fmla="*/ 31 h 44"/>
                  <a:gd name="T14" fmla="*/ 42 w 49"/>
                  <a:gd name="T15" fmla="*/ 31 h 44"/>
                  <a:gd name="T16" fmla="*/ 41 w 49"/>
                  <a:gd name="T17" fmla="*/ 33 h 44"/>
                  <a:gd name="T18" fmla="*/ 39 w 49"/>
                  <a:gd name="T19" fmla="*/ 35 h 44"/>
                  <a:gd name="T20" fmla="*/ 37 w 49"/>
                  <a:gd name="T21" fmla="*/ 37 h 44"/>
                  <a:gd name="T22" fmla="*/ 35 w 49"/>
                  <a:gd name="T23" fmla="*/ 39 h 44"/>
                  <a:gd name="T24" fmla="*/ 32 w 49"/>
                  <a:gd name="T25" fmla="*/ 41 h 44"/>
                  <a:gd name="T26" fmla="*/ 30 w 49"/>
                  <a:gd name="T27" fmla="*/ 42 h 44"/>
                  <a:gd name="T28" fmla="*/ 27 w 49"/>
                  <a:gd name="T29" fmla="*/ 43 h 44"/>
                  <a:gd name="T30" fmla="*/ 24 w 49"/>
                  <a:gd name="T31" fmla="*/ 44 h 44"/>
                  <a:gd name="T32" fmla="*/ 20 w 49"/>
                  <a:gd name="T33" fmla="*/ 43 h 44"/>
                  <a:gd name="T34" fmla="*/ 15 w 49"/>
                  <a:gd name="T35" fmla="*/ 43 h 44"/>
                  <a:gd name="T36" fmla="*/ 11 w 49"/>
                  <a:gd name="T37" fmla="*/ 41 h 44"/>
                  <a:gd name="T38" fmla="*/ 8 w 49"/>
                  <a:gd name="T39" fmla="*/ 39 h 44"/>
                  <a:gd name="T40" fmla="*/ 5 w 49"/>
                  <a:gd name="T41" fmla="*/ 36 h 44"/>
                  <a:gd name="T42" fmla="*/ 3 w 49"/>
                  <a:gd name="T43" fmla="*/ 32 h 44"/>
                  <a:gd name="T44" fmla="*/ 1 w 49"/>
                  <a:gd name="T45" fmla="*/ 28 h 44"/>
                  <a:gd name="T46" fmla="*/ 0 w 49"/>
                  <a:gd name="T47" fmla="*/ 24 h 44"/>
                  <a:gd name="T48" fmla="*/ 0 w 49"/>
                  <a:gd name="T49" fmla="*/ 20 h 44"/>
                  <a:gd name="T50" fmla="*/ 1 w 49"/>
                  <a:gd name="T51" fmla="*/ 15 h 44"/>
                  <a:gd name="T52" fmla="*/ 3 w 49"/>
                  <a:gd name="T53" fmla="*/ 11 h 44"/>
                  <a:gd name="T54" fmla="*/ 5 w 49"/>
                  <a:gd name="T55" fmla="*/ 8 h 44"/>
                  <a:gd name="T56" fmla="*/ 5 w 49"/>
                  <a:gd name="T57" fmla="*/ 7 h 44"/>
                  <a:gd name="T58" fmla="*/ 6 w 49"/>
                  <a:gd name="T59" fmla="*/ 6 h 44"/>
                  <a:gd name="T60" fmla="*/ 7 w 49"/>
                  <a:gd name="T61" fmla="*/ 6 h 44"/>
                  <a:gd name="T62" fmla="*/ 8 w 49"/>
                  <a:gd name="T63" fmla="*/ 5 h 44"/>
                  <a:gd name="T64" fmla="*/ 10 w 49"/>
                  <a:gd name="T65" fmla="*/ 4 h 44"/>
                  <a:gd name="T66" fmla="*/ 13 w 49"/>
                  <a:gd name="T67" fmla="*/ 2 h 44"/>
                  <a:gd name="T68" fmla="*/ 17 w 49"/>
                  <a:gd name="T69" fmla="*/ 0 h 44"/>
                  <a:gd name="T70" fmla="*/ 23 w 49"/>
                  <a:gd name="T71" fmla="*/ 0 h 44"/>
                  <a:gd name="T72" fmla="*/ 28 w 49"/>
                  <a:gd name="T73" fmla="*/ 0 h 44"/>
                  <a:gd name="T74" fmla="*/ 31 w 49"/>
                  <a:gd name="T75" fmla="*/ 2 h 44"/>
                  <a:gd name="T76" fmla="*/ 34 w 49"/>
                  <a:gd name="T77" fmla="*/ 3 h 44"/>
                  <a:gd name="T78" fmla="*/ 37 w 49"/>
                  <a:gd name="T79" fmla="*/ 5 h 44"/>
                  <a:gd name="T80" fmla="*/ 39 w 49"/>
                  <a:gd name="T81" fmla="*/ 7 h 44"/>
                  <a:gd name="T82" fmla="*/ 41 w 49"/>
                  <a:gd name="T83" fmla="*/ 9 h 44"/>
                  <a:gd name="T84" fmla="*/ 44 w 49"/>
                  <a:gd name="T85" fmla="*/ 13 h 44"/>
                  <a:gd name="T86" fmla="*/ 47 w 49"/>
                  <a:gd name="T87" fmla="*/ 1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4">
                    <a:moveTo>
                      <a:pt x="49" y="18"/>
                    </a:moveTo>
                    <a:lnTo>
                      <a:pt x="49" y="19"/>
                    </a:lnTo>
                    <a:lnTo>
                      <a:pt x="49" y="20"/>
                    </a:lnTo>
                    <a:lnTo>
                      <a:pt x="49" y="21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6"/>
                    </a:lnTo>
                    <a:lnTo>
                      <a:pt x="48" y="27"/>
                    </a:lnTo>
                    <a:lnTo>
                      <a:pt x="47" y="29"/>
                    </a:lnTo>
                    <a:lnTo>
                      <a:pt x="46" y="30"/>
                    </a:lnTo>
                    <a:lnTo>
                      <a:pt x="45" y="31"/>
                    </a:lnTo>
                    <a:lnTo>
                      <a:pt x="44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1" y="33"/>
                    </a:lnTo>
                    <a:lnTo>
                      <a:pt x="40" y="34"/>
                    </a:lnTo>
                    <a:lnTo>
                      <a:pt x="39" y="35"/>
                    </a:lnTo>
                    <a:lnTo>
                      <a:pt x="38" y="36"/>
                    </a:lnTo>
                    <a:lnTo>
                      <a:pt x="37" y="37"/>
                    </a:lnTo>
                    <a:lnTo>
                      <a:pt x="36" y="38"/>
                    </a:lnTo>
                    <a:lnTo>
                      <a:pt x="35" y="39"/>
                    </a:lnTo>
                    <a:lnTo>
                      <a:pt x="34" y="40"/>
                    </a:lnTo>
                    <a:lnTo>
                      <a:pt x="32" y="41"/>
                    </a:lnTo>
                    <a:lnTo>
                      <a:pt x="31" y="42"/>
                    </a:lnTo>
                    <a:lnTo>
                      <a:pt x="30" y="42"/>
                    </a:lnTo>
                    <a:lnTo>
                      <a:pt x="28" y="43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0" y="43"/>
                    </a:lnTo>
                    <a:lnTo>
                      <a:pt x="18" y="43"/>
                    </a:lnTo>
                    <a:lnTo>
                      <a:pt x="15" y="43"/>
                    </a:lnTo>
                    <a:lnTo>
                      <a:pt x="13" y="42"/>
                    </a:lnTo>
                    <a:lnTo>
                      <a:pt x="11" y="41"/>
                    </a:lnTo>
                    <a:lnTo>
                      <a:pt x="10" y="40"/>
                    </a:lnTo>
                    <a:lnTo>
                      <a:pt x="8" y="39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4" y="34"/>
                    </a:lnTo>
                    <a:lnTo>
                      <a:pt x="3" y="32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2" y="13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5" y="1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1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4" y="3"/>
                    </a:lnTo>
                    <a:lnTo>
                      <a:pt x="35" y="4"/>
                    </a:lnTo>
                    <a:lnTo>
                      <a:pt x="37" y="5"/>
                    </a:lnTo>
                    <a:lnTo>
                      <a:pt x="38" y="7"/>
                    </a:lnTo>
                    <a:lnTo>
                      <a:pt x="39" y="7"/>
                    </a:lnTo>
                    <a:lnTo>
                      <a:pt x="40" y="8"/>
                    </a:lnTo>
                    <a:lnTo>
                      <a:pt x="41" y="9"/>
                    </a:lnTo>
                    <a:lnTo>
                      <a:pt x="43" y="11"/>
                    </a:lnTo>
                    <a:lnTo>
                      <a:pt x="44" y="13"/>
                    </a:lnTo>
                    <a:lnTo>
                      <a:pt x="46" y="14"/>
                    </a:lnTo>
                    <a:lnTo>
                      <a:pt x="47" y="16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73" name="Freeform 250"/>
              <p:cNvSpPr>
                <a:spLocks/>
              </p:cNvSpPr>
              <p:nvPr/>
            </p:nvSpPr>
            <p:spPr bwMode="auto">
              <a:xfrm>
                <a:off x="1075" y="2673"/>
                <a:ext cx="44" cy="37"/>
              </a:xfrm>
              <a:custGeom>
                <a:avLst/>
                <a:gdLst>
                  <a:gd name="T0" fmla="*/ 40 w 44"/>
                  <a:gd name="T1" fmla="*/ 14 h 37"/>
                  <a:gd name="T2" fmla="*/ 39 w 44"/>
                  <a:gd name="T3" fmla="*/ 14 h 37"/>
                  <a:gd name="T4" fmla="*/ 38 w 44"/>
                  <a:gd name="T5" fmla="*/ 15 h 37"/>
                  <a:gd name="T6" fmla="*/ 38 w 44"/>
                  <a:gd name="T7" fmla="*/ 15 h 37"/>
                  <a:gd name="T8" fmla="*/ 37 w 44"/>
                  <a:gd name="T9" fmla="*/ 15 h 37"/>
                  <a:gd name="T10" fmla="*/ 36 w 44"/>
                  <a:gd name="T11" fmla="*/ 12 h 37"/>
                  <a:gd name="T12" fmla="*/ 35 w 44"/>
                  <a:gd name="T13" fmla="*/ 9 h 37"/>
                  <a:gd name="T14" fmla="*/ 33 w 44"/>
                  <a:gd name="T15" fmla="*/ 7 h 37"/>
                  <a:gd name="T16" fmla="*/ 31 w 44"/>
                  <a:gd name="T17" fmla="*/ 4 h 37"/>
                  <a:gd name="T18" fmla="*/ 28 w 44"/>
                  <a:gd name="T19" fmla="*/ 3 h 37"/>
                  <a:gd name="T20" fmla="*/ 25 w 44"/>
                  <a:gd name="T21" fmla="*/ 1 h 37"/>
                  <a:gd name="T22" fmla="*/ 22 w 44"/>
                  <a:gd name="T23" fmla="*/ 1 h 37"/>
                  <a:gd name="T24" fmla="*/ 19 w 44"/>
                  <a:gd name="T25" fmla="*/ 0 h 37"/>
                  <a:gd name="T26" fmla="*/ 15 w 44"/>
                  <a:gd name="T27" fmla="*/ 1 h 37"/>
                  <a:gd name="T28" fmla="*/ 12 w 44"/>
                  <a:gd name="T29" fmla="*/ 2 h 37"/>
                  <a:gd name="T30" fmla="*/ 9 w 44"/>
                  <a:gd name="T31" fmla="*/ 3 h 37"/>
                  <a:gd name="T32" fmla="*/ 6 w 44"/>
                  <a:gd name="T33" fmla="*/ 6 h 37"/>
                  <a:gd name="T34" fmla="*/ 4 w 44"/>
                  <a:gd name="T35" fmla="*/ 8 h 37"/>
                  <a:gd name="T36" fmla="*/ 2 w 44"/>
                  <a:gd name="T37" fmla="*/ 11 h 37"/>
                  <a:gd name="T38" fmla="*/ 1 w 44"/>
                  <a:gd name="T39" fmla="*/ 15 h 37"/>
                  <a:gd name="T40" fmla="*/ 0 w 44"/>
                  <a:gd name="T41" fmla="*/ 19 h 37"/>
                  <a:gd name="T42" fmla="*/ 1 w 44"/>
                  <a:gd name="T43" fmla="*/ 22 h 37"/>
                  <a:gd name="T44" fmla="*/ 2 w 44"/>
                  <a:gd name="T45" fmla="*/ 26 h 37"/>
                  <a:gd name="T46" fmla="*/ 4 w 44"/>
                  <a:gd name="T47" fmla="*/ 29 h 37"/>
                  <a:gd name="T48" fmla="*/ 6 w 44"/>
                  <a:gd name="T49" fmla="*/ 32 h 37"/>
                  <a:gd name="T50" fmla="*/ 9 w 44"/>
                  <a:gd name="T51" fmla="*/ 34 h 37"/>
                  <a:gd name="T52" fmla="*/ 12 w 44"/>
                  <a:gd name="T53" fmla="*/ 36 h 37"/>
                  <a:gd name="T54" fmla="*/ 15 w 44"/>
                  <a:gd name="T55" fmla="*/ 37 h 37"/>
                  <a:gd name="T56" fmla="*/ 19 w 44"/>
                  <a:gd name="T57" fmla="*/ 37 h 37"/>
                  <a:gd name="T58" fmla="*/ 22 w 44"/>
                  <a:gd name="T59" fmla="*/ 37 h 37"/>
                  <a:gd name="T60" fmla="*/ 25 w 44"/>
                  <a:gd name="T61" fmla="*/ 36 h 37"/>
                  <a:gd name="T62" fmla="*/ 28 w 44"/>
                  <a:gd name="T63" fmla="*/ 35 h 37"/>
                  <a:gd name="T64" fmla="*/ 30 w 44"/>
                  <a:gd name="T65" fmla="*/ 33 h 37"/>
                  <a:gd name="T66" fmla="*/ 32 w 44"/>
                  <a:gd name="T67" fmla="*/ 31 h 37"/>
                  <a:gd name="T68" fmla="*/ 34 w 44"/>
                  <a:gd name="T69" fmla="*/ 29 h 37"/>
                  <a:gd name="T70" fmla="*/ 36 w 44"/>
                  <a:gd name="T71" fmla="*/ 26 h 37"/>
                  <a:gd name="T72" fmla="*/ 37 w 44"/>
                  <a:gd name="T73" fmla="*/ 24 h 37"/>
                  <a:gd name="T74" fmla="*/ 37 w 44"/>
                  <a:gd name="T75" fmla="*/ 24 h 37"/>
                  <a:gd name="T76" fmla="*/ 38 w 44"/>
                  <a:gd name="T77" fmla="*/ 25 h 37"/>
                  <a:gd name="T78" fmla="*/ 39 w 44"/>
                  <a:gd name="T79" fmla="*/ 25 h 37"/>
                  <a:gd name="T80" fmla="*/ 40 w 44"/>
                  <a:gd name="T81" fmla="*/ 25 h 37"/>
                  <a:gd name="T82" fmla="*/ 40 w 44"/>
                  <a:gd name="T83" fmla="*/ 25 h 37"/>
                  <a:gd name="T84" fmla="*/ 41 w 44"/>
                  <a:gd name="T85" fmla="*/ 25 h 37"/>
                  <a:gd name="T86" fmla="*/ 42 w 44"/>
                  <a:gd name="T87" fmla="*/ 24 h 37"/>
                  <a:gd name="T88" fmla="*/ 43 w 44"/>
                  <a:gd name="T89" fmla="*/ 23 h 37"/>
                  <a:gd name="T90" fmla="*/ 43 w 44"/>
                  <a:gd name="T91" fmla="*/ 23 h 37"/>
                  <a:gd name="T92" fmla="*/ 43 w 44"/>
                  <a:gd name="T93" fmla="*/ 22 h 37"/>
                  <a:gd name="T94" fmla="*/ 44 w 44"/>
                  <a:gd name="T95" fmla="*/ 21 h 37"/>
                  <a:gd name="T96" fmla="*/ 44 w 44"/>
                  <a:gd name="T97" fmla="*/ 20 h 37"/>
                  <a:gd name="T98" fmla="*/ 44 w 44"/>
                  <a:gd name="T99" fmla="*/ 19 h 37"/>
                  <a:gd name="T100" fmla="*/ 43 w 44"/>
                  <a:gd name="T101" fmla="*/ 18 h 37"/>
                  <a:gd name="T102" fmla="*/ 43 w 44"/>
                  <a:gd name="T103" fmla="*/ 17 h 37"/>
                  <a:gd name="T104" fmla="*/ 43 w 44"/>
                  <a:gd name="T105" fmla="*/ 16 h 37"/>
                  <a:gd name="T106" fmla="*/ 42 w 44"/>
                  <a:gd name="T107" fmla="*/ 15 h 37"/>
                  <a:gd name="T108" fmla="*/ 41 w 44"/>
                  <a:gd name="T109" fmla="*/ 15 h 37"/>
                  <a:gd name="T110" fmla="*/ 40 w 44"/>
                  <a:gd name="T111" fmla="*/ 14 h 37"/>
                  <a:gd name="T112" fmla="*/ 40 w 44"/>
                  <a:gd name="T113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4" h="37">
                    <a:moveTo>
                      <a:pt x="40" y="14"/>
                    </a:moveTo>
                    <a:lnTo>
                      <a:pt x="39" y="14"/>
                    </a:lnTo>
                    <a:lnTo>
                      <a:pt x="38" y="15"/>
                    </a:lnTo>
                    <a:lnTo>
                      <a:pt x="38" y="15"/>
                    </a:lnTo>
                    <a:lnTo>
                      <a:pt x="37" y="15"/>
                    </a:lnTo>
                    <a:lnTo>
                      <a:pt x="36" y="12"/>
                    </a:lnTo>
                    <a:lnTo>
                      <a:pt x="35" y="9"/>
                    </a:lnTo>
                    <a:lnTo>
                      <a:pt x="33" y="7"/>
                    </a:lnTo>
                    <a:lnTo>
                      <a:pt x="31" y="4"/>
                    </a:lnTo>
                    <a:lnTo>
                      <a:pt x="28" y="3"/>
                    </a:lnTo>
                    <a:lnTo>
                      <a:pt x="25" y="1"/>
                    </a:lnTo>
                    <a:lnTo>
                      <a:pt x="22" y="1"/>
                    </a:lnTo>
                    <a:lnTo>
                      <a:pt x="19" y="0"/>
                    </a:lnTo>
                    <a:lnTo>
                      <a:pt x="15" y="1"/>
                    </a:lnTo>
                    <a:lnTo>
                      <a:pt x="12" y="2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1" y="15"/>
                    </a:lnTo>
                    <a:lnTo>
                      <a:pt x="0" y="19"/>
                    </a:lnTo>
                    <a:lnTo>
                      <a:pt x="1" y="22"/>
                    </a:lnTo>
                    <a:lnTo>
                      <a:pt x="2" y="26"/>
                    </a:lnTo>
                    <a:lnTo>
                      <a:pt x="4" y="29"/>
                    </a:lnTo>
                    <a:lnTo>
                      <a:pt x="6" y="32"/>
                    </a:lnTo>
                    <a:lnTo>
                      <a:pt x="9" y="34"/>
                    </a:lnTo>
                    <a:lnTo>
                      <a:pt x="12" y="36"/>
                    </a:lnTo>
                    <a:lnTo>
                      <a:pt x="15" y="37"/>
                    </a:lnTo>
                    <a:lnTo>
                      <a:pt x="19" y="37"/>
                    </a:lnTo>
                    <a:lnTo>
                      <a:pt x="22" y="37"/>
                    </a:lnTo>
                    <a:lnTo>
                      <a:pt x="25" y="36"/>
                    </a:lnTo>
                    <a:lnTo>
                      <a:pt x="28" y="35"/>
                    </a:lnTo>
                    <a:lnTo>
                      <a:pt x="30" y="33"/>
                    </a:lnTo>
                    <a:lnTo>
                      <a:pt x="32" y="31"/>
                    </a:lnTo>
                    <a:lnTo>
                      <a:pt x="34" y="29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7" y="24"/>
                    </a:lnTo>
                    <a:lnTo>
                      <a:pt x="38" y="25"/>
                    </a:lnTo>
                    <a:lnTo>
                      <a:pt x="39" y="25"/>
                    </a:lnTo>
                    <a:lnTo>
                      <a:pt x="40" y="25"/>
                    </a:lnTo>
                    <a:lnTo>
                      <a:pt x="40" y="25"/>
                    </a:lnTo>
                    <a:lnTo>
                      <a:pt x="41" y="25"/>
                    </a:lnTo>
                    <a:lnTo>
                      <a:pt x="42" y="24"/>
                    </a:lnTo>
                    <a:lnTo>
                      <a:pt x="43" y="23"/>
                    </a:lnTo>
                    <a:lnTo>
                      <a:pt x="43" y="23"/>
                    </a:lnTo>
                    <a:lnTo>
                      <a:pt x="43" y="22"/>
                    </a:lnTo>
                    <a:lnTo>
                      <a:pt x="44" y="21"/>
                    </a:lnTo>
                    <a:lnTo>
                      <a:pt x="44" y="20"/>
                    </a:lnTo>
                    <a:lnTo>
                      <a:pt x="44" y="19"/>
                    </a:lnTo>
                    <a:lnTo>
                      <a:pt x="43" y="18"/>
                    </a:lnTo>
                    <a:lnTo>
                      <a:pt x="43" y="17"/>
                    </a:lnTo>
                    <a:lnTo>
                      <a:pt x="43" y="16"/>
                    </a:lnTo>
                    <a:lnTo>
                      <a:pt x="42" y="15"/>
                    </a:lnTo>
                    <a:lnTo>
                      <a:pt x="41" y="15"/>
                    </a:lnTo>
                    <a:lnTo>
                      <a:pt x="40" y="14"/>
                    </a:lnTo>
                    <a:lnTo>
                      <a:pt x="4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74" name="Freeform 251"/>
              <p:cNvSpPr>
                <a:spLocks/>
              </p:cNvSpPr>
              <p:nvPr/>
            </p:nvSpPr>
            <p:spPr bwMode="auto">
              <a:xfrm>
                <a:off x="1085" y="2699"/>
                <a:ext cx="17" cy="6"/>
              </a:xfrm>
              <a:custGeom>
                <a:avLst/>
                <a:gdLst>
                  <a:gd name="T0" fmla="*/ 0 w 17"/>
                  <a:gd name="T1" fmla="*/ 0 h 6"/>
                  <a:gd name="T2" fmla="*/ 0 w 17"/>
                  <a:gd name="T3" fmla="*/ 1 h 6"/>
                  <a:gd name="T4" fmla="*/ 0 w 17"/>
                  <a:gd name="T5" fmla="*/ 2 h 6"/>
                  <a:gd name="T6" fmla="*/ 1 w 17"/>
                  <a:gd name="T7" fmla="*/ 4 h 6"/>
                  <a:gd name="T8" fmla="*/ 3 w 17"/>
                  <a:gd name="T9" fmla="*/ 5 h 6"/>
                  <a:gd name="T10" fmla="*/ 4 w 17"/>
                  <a:gd name="T11" fmla="*/ 5 h 6"/>
                  <a:gd name="T12" fmla="*/ 5 w 17"/>
                  <a:gd name="T13" fmla="*/ 6 h 6"/>
                  <a:gd name="T14" fmla="*/ 6 w 17"/>
                  <a:gd name="T15" fmla="*/ 6 h 6"/>
                  <a:gd name="T16" fmla="*/ 7 w 17"/>
                  <a:gd name="T17" fmla="*/ 6 h 6"/>
                  <a:gd name="T18" fmla="*/ 8 w 17"/>
                  <a:gd name="T19" fmla="*/ 6 h 6"/>
                  <a:gd name="T20" fmla="*/ 9 w 17"/>
                  <a:gd name="T21" fmla="*/ 6 h 6"/>
                  <a:gd name="T22" fmla="*/ 9 w 17"/>
                  <a:gd name="T23" fmla="*/ 6 h 6"/>
                  <a:gd name="T24" fmla="*/ 10 w 17"/>
                  <a:gd name="T25" fmla="*/ 6 h 6"/>
                  <a:gd name="T26" fmla="*/ 17 w 17"/>
                  <a:gd name="T27" fmla="*/ 0 h 6"/>
                  <a:gd name="T28" fmla="*/ 0 w 17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6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75" name="Freeform 252"/>
              <p:cNvSpPr>
                <a:spLocks/>
              </p:cNvSpPr>
              <p:nvPr/>
            </p:nvSpPr>
            <p:spPr bwMode="auto">
              <a:xfrm>
                <a:off x="1087" y="2700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 w 10"/>
                  <a:gd name="T3" fmla="*/ 2 h 2"/>
                  <a:gd name="T4" fmla="*/ 8 w 10"/>
                  <a:gd name="T5" fmla="*/ 2 h 2"/>
                  <a:gd name="T6" fmla="*/ 10 w 10"/>
                  <a:gd name="T7" fmla="*/ 0 h 2"/>
                  <a:gd name="T8" fmla="*/ 0 w 10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76" name="Freeform 253"/>
              <p:cNvSpPr>
                <a:spLocks/>
              </p:cNvSpPr>
              <p:nvPr/>
            </p:nvSpPr>
            <p:spPr bwMode="auto">
              <a:xfrm>
                <a:off x="1075" y="2666"/>
                <a:ext cx="35" cy="12"/>
              </a:xfrm>
              <a:custGeom>
                <a:avLst/>
                <a:gdLst>
                  <a:gd name="T0" fmla="*/ 29 w 35"/>
                  <a:gd name="T1" fmla="*/ 2 h 12"/>
                  <a:gd name="T2" fmla="*/ 28 w 35"/>
                  <a:gd name="T3" fmla="*/ 2 h 12"/>
                  <a:gd name="T4" fmla="*/ 27 w 35"/>
                  <a:gd name="T5" fmla="*/ 2 h 12"/>
                  <a:gd name="T6" fmla="*/ 26 w 35"/>
                  <a:gd name="T7" fmla="*/ 2 h 12"/>
                  <a:gd name="T8" fmla="*/ 25 w 35"/>
                  <a:gd name="T9" fmla="*/ 2 h 12"/>
                  <a:gd name="T10" fmla="*/ 24 w 35"/>
                  <a:gd name="T11" fmla="*/ 2 h 12"/>
                  <a:gd name="T12" fmla="*/ 22 w 35"/>
                  <a:gd name="T13" fmla="*/ 1 h 12"/>
                  <a:gd name="T14" fmla="*/ 21 w 35"/>
                  <a:gd name="T15" fmla="*/ 1 h 12"/>
                  <a:gd name="T16" fmla="*/ 19 w 35"/>
                  <a:gd name="T17" fmla="*/ 1 h 12"/>
                  <a:gd name="T18" fmla="*/ 17 w 35"/>
                  <a:gd name="T19" fmla="*/ 1 h 12"/>
                  <a:gd name="T20" fmla="*/ 16 w 35"/>
                  <a:gd name="T21" fmla="*/ 1 h 12"/>
                  <a:gd name="T22" fmla="*/ 14 w 35"/>
                  <a:gd name="T23" fmla="*/ 1 h 12"/>
                  <a:gd name="T24" fmla="*/ 13 w 35"/>
                  <a:gd name="T25" fmla="*/ 0 h 12"/>
                  <a:gd name="T26" fmla="*/ 12 w 35"/>
                  <a:gd name="T27" fmla="*/ 0 h 12"/>
                  <a:gd name="T28" fmla="*/ 11 w 35"/>
                  <a:gd name="T29" fmla="*/ 0 h 12"/>
                  <a:gd name="T30" fmla="*/ 10 w 35"/>
                  <a:gd name="T31" fmla="*/ 0 h 12"/>
                  <a:gd name="T32" fmla="*/ 9 w 35"/>
                  <a:gd name="T33" fmla="*/ 0 h 12"/>
                  <a:gd name="T34" fmla="*/ 8 w 35"/>
                  <a:gd name="T35" fmla="*/ 0 h 12"/>
                  <a:gd name="T36" fmla="*/ 6 w 35"/>
                  <a:gd name="T37" fmla="*/ 1 h 12"/>
                  <a:gd name="T38" fmla="*/ 4 w 35"/>
                  <a:gd name="T39" fmla="*/ 2 h 12"/>
                  <a:gd name="T40" fmla="*/ 3 w 35"/>
                  <a:gd name="T41" fmla="*/ 4 h 12"/>
                  <a:gd name="T42" fmla="*/ 2 w 35"/>
                  <a:gd name="T43" fmla="*/ 6 h 12"/>
                  <a:gd name="T44" fmla="*/ 1 w 35"/>
                  <a:gd name="T45" fmla="*/ 7 h 12"/>
                  <a:gd name="T46" fmla="*/ 0 w 35"/>
                  <a:gd name="T47" fmla="*/ 9 h 12"/>
                  <a:gd name="T48" fmla="*/ 0 w 35"/>
                  <a:gd name="T49" fmla="*/ 10 h 12"/>
                  <a:gd name="T50" fmla="*/ 0 w 35"/>
                  <a:gd name="T51" fmla="*/ 10 h 12"/>
                  <a:gd name="T52" fmla="*/ 1 w 35"/>
                  <a:gd name="T53" fmla="*/ 11 h 12"/>
                  <a:gd name="T54" fmla="*/ 3 w 35"/>
                  <a:gd name="T55" fmla="*/ 11 h 12"/>
                  <a:gd name="T56" fmla="*/ 5 w 35"/>
                  <a:gd name="T57" fmla="*/ 11 h 12"/>
                  <a:gd name="T58" fmla="*/ 7 w 35"/>
                  <a:gd name="T59" fmla="*/ 11 h 12"/>
                  <a:gd name="T60" fmla="*/ 10 w 35"/>
                  <a:gd name="T61" fmla="*/ 12 h 12"/>
                  <a:gd name="T62" fmla="*/ 13 w 35"/>
                  <a:gd name="T63" fmla="*/ 12 h 12"/>
                  <a:gd name="T64" fmla="*/ 16 w 35"/>
                  <a:gd name="T65" fmla="*/ 12 h 12"/>
                  <a:gd name="T66" fmla="*/ 19 w 35"/>
                  <a:gd name="T67" fmla="*/ 12 h 12"/>
                  <a:gd name="T68" fmla="*/ 22 w 35"/>
                  <a:gd name="T69" fmla="*/ 12 h 12"/>
                  <a:gd name="T70" fmla="*/ 25 w 35"/>
                  <a:gd name="T71" fmla="*/ 12 h 12"/>
                  <a:gd name="T72" fmla="*/ 28 w 35"/>
                  <a:gd name="T73" fmla="*/ 12 h 12"/>
                  <a:gd name="T74" fmla="*/ 30 w 35"/>
                  <a:gd name="T75" fmla="*/ 12 h 12"/>
                  <a:gd name="T76" fmla="*/ 32 w 35"/>
                  <a:gd name="T77" fmla="*/ 12 h 12"/>
                  <a:gd name="T78" fmla="*/ 33 w 35"/>
                  <a:gd name="T79" fmla="*/ 12 h 12"/>
                  <a:gd name="T80" fmla="*/ 34 w 35"/>
                  <a:gd name="T81" fmla="*/ 12 h 12"/>
                  <a:gd name="T82" fmla="*/ 35 w 35"/>
                  <a:gd name="T83" fmla="*/ 11 h 12"/>
                  <a:gd name="T84" fmla="*/ 35 w 35"/>
                  <a:gd name="T85" fmla="*/ 10 h 12"/>
                  <a:gd name="T86" fmla="*/ 35 w 35"/>
                  <a:gd name="T87" fmla="*/ 9 h 12"/>
                  <a:gd name="T88" fmla="*/ 35 w 35"/>
                  <a:gd name="T89" fmla="*/ 7 h 12"/>
                  <a:gd name="T90" fmla="*/ 33 w 35"/>
                  <a:gd name="T91" fmla="*/ 5 h 12"/>
                  <a:gd name="T92" fmla="*/ 32 w 35"/>
                  <a:gd name="T93" fmla="*/ 4 h 12"/>
                  <a:gd name="T94" fmla="*/ 30 w 35"/>
                  <a:gd name="T95" fmla="*/ 2 h 12"/>
                  <a:gd name="T96" fmla="*/ 29 w 35"/>
                  <a:gd name="T9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5" h="12">
                    <a:moveTo>
                      <a:pt x="29" y="2"/>
                    </a:moveTo>
                    <a:lnTo>
                      <a:pt x="28" y="2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5" y="2"/>
                    </a:lnTo>
                    <a:lnTo>
                      <a:pt x="24" y="2"/>
                    </a:lnTo>
                    <a:lnTo>
                      <a:pt x="22" y="1"/>
                    </a:lnTo>
                    <a:lnTo>
                      <a:pt x="21" y="1"/>
                    </a:lnTo>
                    <a:lnTo>
                      <a:pt x="19" y="1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10" y="12"/>
                    </a:lnTo>
                    <a:lnTo>
                      <a:pt x="13" y="12"/>
                    </a:lnTo>
                    <a:lnTo>
                      <a:pt x="16" y="12"/>
                    </a:lnTo>
                    <a:lnTo>
                      <a:pt x="19" y="12"/>
                    </a:lnTo>
                    <a:lnTo>
                      <a:pt x="22" y="12"/>
                    </a:lnTo>
                    <a:lnTo>
                      <a:pt x="25" y="12"/>
                    </a:lnTo>
                    <a:lnTo>
                      <a:pt x="28" y="12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4" y="12"/>
                    </a:lnTo>
                    <a:lnTo>
                      <a:pt x="35" y="11"/>
                    </a:lnTo>
                    <a:lnTo>
                      <a:pt x="35" y="10"/>
                    </a:lnTo>
                    <a:lnTo>
                      <a:pt x="35" y="9"/>
                    </a:lnTo>
                    <a:lnTo>
                      <a:pt x="35" y="7"/>
                    </a:lnTo>
                    <a:lnTo>
                      <a:pt x="33" y="5"/>
                    </a:lnTo>
                    <a:lnTo>
                      <a:pt x="32" y="4"/>
                    </a:lnTo>
                    <a:lnTo>
                      <a:pt x="30" y="2"/>
                    </a:ln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77" name="Freeform 254"/>
              <p:cNvSpPr>
                <a:spLocks/>
              </p:cNvSpPr>
              <p:nvPr/>
            </p:nvSpPr>
            <p:spPr bwMode="auto">
              <a:xfrm>
                <a:off x="1113" y="2694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2 h 3"/>
                  <a:gd name="T6" fmla="*/ 3 w 3"/>
                  <a:gd name="T7" fmla="*/ 2 h 3"/>
                  <a:gd name="T8" fmla="*/ 3 w 3"/>
                  <a:gd name="T9" fmla="*/ 1 h 3"/>
                  <a:gd name="T10" fmla="*/ 3 w 3"/>
                  <a:gd name="T11" fmla="*/ 1 h 3"/>
                  <a:gd name="T12" fmla="*/ 3 w 3"/>
                  <a:gd name="T13" fmla="*/ 0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1 w 3"/>
                  <a:gd name="T21" fmla="*/ 0 h 3"/>
                  <a:gd name="T22" fmla="*/ 0 w 3"/>
                  <a:gd name="T23" fmla="*/ 1 h 3"/>
                  <a:gd name="T24" fmla="*/ 0 w 3"/>
                  <a:gd name="T25" fmla="*/ 1 h 3"/>
                  <a:gd name="T26" fmla="*/ 0 w 3"/>
                  <a:gd name="T27" fmla="*/ 2 h 3"/>
                  <a:gd name="T28" fmla="*/ 1 w 3"/>
                  <a:gd name="T29" fmla="*/ 2 h 3"/>
                  <a:gd name="T30" fmla="*/ 1 w 3"/>
                  <a:gd name="T31" fmla="*/ 2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78" name="Freeform 255"/>
              <p:cNvSpPr>
                <a:spLocks/>
              </p:cNvSpPr>
              <p:nvPr/>
            </p:nvSpPr>
            <p:spPr bwMode="auto">
              <a:xfrm>
                <a:off x="1084" y="2715"/>
                <a:ext cx="30" cy="19"/>
              </a:xfrm>
              <a:custGeom>
                <a:avLst/>
                <a:gdLst>
                  <a:gd name="T0" fmla="*/ 29 w 30"/>
                  <a:gd name="T1" fmla="*/ 11 h 19"/>
                  <a:gd name="T2" fmla="*/ 26 w 30"/>
                  <a:gd name="T3" fmla="*/ 7 h 19"/>
                  <a:gd name="T4" fmla="*/ 30 w 30"/>
                  <a:gd name="T5" fmla="*/ 5 h 19"/>
                  <a:gd name="T6" fmla="*/ 27 w 30"/>
                  <a:gd name="T7" fmla="*/ 1 h 19"/>
                  <a:gd name="T8" fmla="*/ 25 w 30"/>
                  <a:gd name="T9" fmla="*/ 1 h 19"/>
                  <a:gd name="T10" fmla="*/ 28 w 30"/>
                  <a:gd name="T11" fmla="*/ 4 h 19"/>
                  <a:gd name="T12" fmla="*/ 24 w 30"/>
                  <a:gd name="T13" fmla="*/ 7 h 19"/>
                  <a:gd name="T14" fmla="*/ 24 w 30"/>
                  <a:gd name="T15" fmla="*/ 8 h 19"/>
                  <a:gd name="T16" fmla="*/ 25 w 30"/>
                  <a:gd name="T17" fmla="*/ 9 h 19"/>
                  <a:gd name="T18" fmla="*/ 26 w 30"/>
                  <a:gd name="T19" fmla="*/ 10 h 19"/>
                  <a:gd name="T20" fmla="*/ 26 w 30"/>
                  <a:gd name="T21" fmla="*/ 10 h 19"/>
                  <a:gd name="T22" fmla="*/ 13 w 30"/>
                  <a:gd name="T23" fmla="*/ 17 h 19"/>
                  <a:gd name="T24" fmla="*/ 3 w 30"/>
                  <a:gd name="T25" fmla="*/ 10 h 19"/>
                  <a:gd name="T26" fmla="*/ 6 w 30"/>
                  <a:gd name="T27" fmla="*/ 7 h 19"/>
                  <a:gd name="T28" fmla="*/ 2 w 30"/>
                  <a:gd name="T29" fmla="*/ 4 h 19"/>
                  <a:gd name="T30" fmla="*/ 4 w 30"/>
                  <a:gd name="T31" fmla="*/ 0 h 19"/>
                  <a:gd name="T32" fmla="*/ 2 w 30"/>
                  <a:gd name="T33" fmla="*/ 1 h 19"/>
                  <a:gd name="T34" fmla="*/ 0 w 30"/>
                  <a:gd name="T35" fmla="*/ 5 h 19"/>
                  <a:gd name="T36" fmla="*/ 3 w 30"/>
                  <a:gd name="T37" fmla="*/ 7 h 19"/>
                  <a:gd name="T38" fmla="*/ 1 w 30"/>
                  <a:gd name="T39" fmla="*/ 10 h 19"/>
                  <a:gd name="T40" fmla="*/ 12 w 30"/>
                  <a:gd name="T41" fmla="*/ 19 h 19"/>
                  <a:gd name="T42" fmla="*/ 29 w 30"/>
                  <a:gd name="T43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" h="19">
                    <a:moveTo>
                      <a:pt x="29" y="11"/>
                    </a:moveTo>
                    <a:lnTo>
                      <a:pt x="26" y="7"/>
                    </a:lnTo>
                    <a:lnTo>
                      <a:pt x="30" y="5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4" y="8"/>
                    </a:lnTo>
                    <a:lnTo>
                      <a:pt x="25" y="9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13" y="17"/>
                    </a:lnTo>
                    <a:lnTo>
                      <a:pt x="3" y="10"/>
                    </a:lnTo>
                    <a:lnTo>
                      <a:pt x="6" y="7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1" y="10"/>
                    </a:lnTo>
                    <a:lnTo>
                      <a:pt x="12" y="19"/>
                    </a:lnTo>
                    <a:lnTo>
                      <a:pt x="29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79" name="Freeform 256"/>
              <p:cNvSpPr>
                <a:spLocks/>
              </p:cNvSpPr>
              <p:nvPr/>
            </p:nvSpPr>
            <p:spPr bwMode="auto">
              <a:xfrm>
                <a:off x="1077" y="2731"/>
                <a:ext cx="2" cy="24"/>
              </a:xfrm>
              <a:custGeom>
                <a:avLst/>
                <a:gdLst>
                  <a:gd name="T0" fmla="*/ 0 w 2"/>
                  <a:gd name="T1" fmla="*/ 24 h 24"/>
                  <a:gd name="T2" fmla="*/ 0 w 2"/>
                  <a:gd name="T3" fmla="*/ 4 h 24"/>
                  <a:gd name="T4" fmla="*/ 2 w 2"/>
                  <a:gd name="T5" fmla="*/ 0 h 24"/>
                  <a:gd name="T6" fmla="*/ 2 w 2"/>
                  <a:gd name="T7" fmla="*/ 24 h 24"/>
                  <a:gd name="T8" fmla="*/ 0 w 2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4">
                    <a:moveTo>
                      <a:pt x="0" y="24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2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80" name="Freeform 257"/>
              <p:cNvSpPr>
                <a:spLocks/>
              </p:cNvSpPr>
              <p:nvPr/>
            </p:nvSpPr>
            <p:spPr bwMode="auto">
              <a:xfrm>
                <a:off x="928" y="2714"/>
                <a:ext cx="43" cy="52"/>
              </a:xfrm>
              <a:custGeom>
                <a:avLst/>
                <a:gdLst>
                  <a:gd name="T0" fmla="*/ 43 w 43"/>
                  <a:gd name="T1" fmla="*/ 2 h 52"/>
                  <a:gd name="T2" fmla="*/ 42 w 43"/>
                  <a:gd name="T3" fmla="*/ 1 h 52"/>
                  <a:gd name="T4" fmla="*/ 40 w 43"/>
                  <a:gd name="T5" fmla="*/ 0 h 52"/>
                  <a:gd name="T6" fmla="*/ 38 w 43"/>
                  <a:gd name="T7" fmla="*/ 0 h 52"/>
                  <a:gd name="T8" fmla="*/ 36 w 43"/>
                  <a:gd name="T9" fmla="*/ 0 h 52"/>
                  <a:gd name="T10" fmla="*/ 33 w 43"/>
                  <a:gd name="T11" fmla="*/ 0 h 52"/>
                  <a:gd name="T12" fmla="*/ 30 w 43"/>
                  <a:gd name="T13" fmla="*/ 0 h 52"/>
                  <a:gd name="T14" fmla="*/ 27 w 43"/>
                  <a:gd name="T15" fmla="*/ 0 h 52"/>
                  <a:gd name="T16" fmla="*/ 24 w 43"/>
                  <a:gd name="T17" fmla="*/ 1 h 52"/>
                  <a:gd name="T18" fmla="*/ 21 w 43"/>
                  <a:gd name="T19" fmla="*/ 2 h 52"/>
                  <a:gd name="T20" fmla="*/ 18 w 43"/>
                  <a:gd name="T21" fmla="*/ 2 h 52"/>
                  <a:gd name="T22" fmla="*/ 15 w 43"/>
                  <a:gd name="T23" fmla="*/ 3 h 52"/>
                  <a:gd name="T24" fmla="*/ 12 w 43"/>
                  <a:gd name="T25" fmla="*/ 4 h 52"/>
                  <a:gd name="T26" fmla="*/ 10 w 43"/>
                  <a:gd name="T27" fmla="*/ 4 h 52"/>
                  <a:gd name="T28" fmla="*/ 9 w 43"/>
                  <a:gd name="T29" fmla="*/ 4 h 52"/>
                  <a:gd name="T30" fmla="*/ 8 w 43"/>
                  <a:gd name="T31" fmla="*/ 5 h 52"/>
                  <a:gd name="T32" fmla="*/ 7 w 43"/>
                  <a:gd name="T33" fmla="*/ 5 h 52"/>
                  <a:gd name="T34" fmla="*/ 7 w 43"/>
                  <a:gd name="T35" fmla="*/ 5 h 52"/>
                  <a:gd name="T36" fmla="*/ 7 w 43"/>
                  <a:gd name="T37" fmla="*/ 4 h 52"/>
                  <a:gd name="T38" fmla="*/ 7 w 43"/>
                  <a:gd name="T39" fmla="*/ 4 h 52"/>
                  <a:gd name="T40" fmla="*/ 7 w 43"/>
                  <a:gd name="T41" fmla="*/ 4 h 52"/>
                  <a:gd name="T42" fmla="*/ 6 w 43"/>
                  <a:gd name="T43" fmla="*/ 3 h 52"/>
                  <a:gd name="T44" fmla="*/ 6 w 43"/>
                  <a:gd name="T45" fmla="*/ 3 h 52"/>
                  <a:gd name="T46" fmla="*/ 5 w 43"/>
                  <a:gd name="T47" fmla="*/ 2 h 52"/>
                  <a:gd name="T48" fmla="*/ 3 w 43"/>
                  <a:gd name="T49" fmla="*/ 2 h 52"/>
                  <a:gd name="T50" fmla="*/ 2 w 43"/>
                  <a:gd name="T51" fmla="*/ 2 h 52"/>
                  <a:gd name="T52" fmla="*/ 2 w 43"/>
                  <a:gd name="T53" fmla="*/ 3 h 52"/>
                  <a:gd name="T54" fmla="*/ 1 w 43"/>
                  <a:gd name="T55" fmla="*/ 3 h 52"/>
                  <a:gd name="T56" fmla="*/ 0 w 43"/>
                  <a:gd name="T57" fmla="*/ 3 h 52"/>
                  <a:gd name="T58" fmla="*/ 0 w 43"/>
                  <a:gd name="T59" fmla="*/ 3 h 52"/>
                  <a:gd name="T60" fmla="*/ 0 w 43"/>
                  <a:gd name="T61" fmla="*/ 4 h 52"/>
                  <a:gd name="T62" fmla="*/ 0 w 43"/>
                  <a:gd name="T63" fmla="*/ 4 h 52"/>
                  <a:gd name="T64" fmla="*/ 0 w 43"/>
                  <a:gd name="T65" fmla="*/ 4 h 52"/>
                  <a:gd name="T66" fmla="*/ 0 w 43"/>
                  <a:gd name="T67" fmla="*/ 52 h 52"/>
                  <a:gd name="T68" fmla="*/ 7 w 43"/>
                  <a:gd name="T69" fmla="*/ 52 h 52"/>
                  <a:gd name="T70" fmla="*/ 7 w 43"/>
                  <a:gd name="T71" fmla="*/ 49 h 52"/>
                  <a:gd name="T72" fmla="*/ 7 w 43"/>
                  <a:gd name="T73" fmla="*/ 41 h 52"/>
                  <a:gd name="T74" fmla="*/ 7 w 43"/>
                  <a:gd name="T75" fmla="*/ 34 h 52"/>
                  <a:gd name="T76" fmla="*/ 7 w 43"/>
                  <a:gd name="T77" fmla="*/ 30 h 52"/>
                  <a:gd name="T78" fmla="*/ 8 w 43"/>
                  <a:gd name="T79" fmla="*/ 30 h 52"/>
                  <a:gd name="T80" fmla="*/ 10 w 43"/>
                  <a:gd name="T81" fmla="*/ 29 h 52"/>
                  <a:gd name="T82" fmla="*/ 12 w 43"/>
                  <a:gd name="T83" fmla="*/ 29 h 52"/>
                  <a:gd name="T84" fmla="*/ 14 w 43"/>
                  <a:gd name="T85" fmla="*/ 28 h 52"/>
                  <a:gd name="T86" fmla="*/ 16 w 43"/>
                  <a:gd name="T87" fmla="*/ 28 h 52"/>
                  <a:gd name="T88" fmla="*/ 19 w 43"/>
                  <a:gd name="T89" fmla="*/ 27 h 52"/>
                  <a:gd name="T90" fmla="*/ 21 w 43"/>
                  <a:gd name="T91" fmla="*/ 26 h 52"/>
                  <a:gd name="T92" fmla="*/ 24 w 43"/>
                  <a:gd name="T93" fmla="*/ 26 h 52"/>
                  <a:gd name="T94" fmla="*/ 26 w 43"/>
                  <a:gd name="T95" fmla="*/ 25 h 52"/>
                  <a:gd name="T96" fmla="*/ 29 w 43"/>
                  <a:gd name="T97" fmla="*/ 24 h 52"/>
                  <a:gd name="T98" fmla="*/ 32 w 43"/>
                  <a:gd name="T99" fmla="*/ 24 h 52"/>
                  <a:gd name="T100" fmla="*/ 34 w 43"/>
                  <a:gd name="T101" fmla="*/ 23 h 52"/>
                  <a:gd name="T102" fmla="*/ 37 w 43"/>
                  <a:gd name="T103" fmla="*/ 22 h 52"/>
                  <a:gd name="T104" fmla="*/ 39 w 43"/>
                  <a:gd name="T105" fmla="*/ 22 h 52"/>
                  <a:gd name="T106" fmla="*/ 41 w 43"/>
                  <a:gd name="T107" fmla="*/ 22 h 52"/>
                  <a:gd name="T108" fmla="*/ 43 w 43"/>
                  <a:gd name="T109" fmla="*/ 21 h 52"/>
                  <a:gd name="T110" fmla="*/ 43 w 43"/>
                  <a:gd name="T111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2">
                    <a:moveTo>
                      <a:pt x="43" y="2"/>
                    </a:moveTo>
                    <a:lnTo>
                      <a:pt x="42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27" y="0"/>
                    </a:lnTo>
                    <a:lnTo>
                      <a:pt x="24" y="1"/>
                    </a:lnTo>
                    <a:lnTo>
                      <a:pt x="21" y="2"/>
                    </a:lnTo>
                    <a:lnTo>
                      <a:pt x="18" y="2"/>
                    </a:lnTo>
                    <a:lnTo>
                      <a:pt x="15" y="3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2"/>
                    </a:lnTo>
                    <a:lnTo>
                      <a:pt x="7" y="52"/>
                    </a:lnTo>
                    <a:lnTo>
                      <a:pt x="7" y="49"/>
                    </a:lnTo>
                    <a:lnTo>
                      <a:pt x="7" y="41"/>
                    </a:lnTo>
                    <a:lnTo>
                      <a:pt x="7" y="34"/>
                    </a:lnTo>
                    <a:lnTo>
                      <a:pt x="7" y="30"/>
                    </a:lnTo>
                    <a:lnTo>
                      <a:pt x="8" y="30"/>
                    </a:lnTo>
                    <a:lnTo>
                      <a:pt x="10" y="29"/>
                    </a:lnTo>
                    <a:lnTo>
                      <a:pt x="12" y="29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9" y="27"/>
                    </a:lnTo>
                    <a:lnTo>
                      <a:pt x="21" y="26"/>
                    </a:lnTo>
                    <a:lnTo>
                      <a:pt x="24" y="26"/>
                    </a:lnTo>
                    <a:lnTo>
                      <a:pt x="26" y="25"/>
                    </a:lnTo>
                    <a:lnTo>
                      <a:pt x="29" y="24"/>
                    </a:lnTo>
                    <a:lnTo>
                      <a:pt x="32" y="24"/>
                    </a:lnTo>
                    <a:lnTo>
                      <a:pt x="34" y="23"/>
                    </a:lnTo>
                    <a:lnTo>
                      <a:pt x="37" y="22"/>
                    </a:lnTo>
                    <a:lnTo>
                      <a:pt x="39" y="22"/>
                    </a:lnTo>
                    <a:lnTo>
                      <a:pt x="41" y="22"/>
                    </a:lnTo>
                    <a:lnTo>
                      <a:pt x="43" y="21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81" name="Freeform 258"/>
              <p:cNvSpPr>
                <a:spLocks/>
              </p:cNvSpPr>
              <p:nvPr/>
            </p:nvSpPr>
            <p:spPr bwMode="auto">
              <a:xfrm>
                <a:off x="921" y="2752"/>
                <a:ext cx="231" cy="47"/>
              </a:xfrm>
              <a:custGeom>
                <a:avLst/>
                <a:gdLst>
                  <a:gd name="T0" fmla="*/ 18 w 231"/>
                  <a:gd name="T1" fmla="*/ 7 h 47"/>
                  <a:gd name="T2" fmla="*/ 24 w 231"/>
                  <a:gd name="T3" fmla="*/ 6 h 47"/>
                  <a:gd name="T4" fmla="*/ 32 w 231"/>
                  <a:gd name="T5" fmla="*/ 5 h 47"/>
                  <a:gd name="T6" fmla="*/ 40 w 231"/>
                  <a:gd name="T7" fmla="*/ 4 h 47"/>
                  <a:gd name="T8" fmla="*/ 49 w 231"/>
                  <a:gd name="T9" fmla="*/ 3 h 47"/>
                  <a:gd name="T10" fmla="*/ 59 w 231"/>
                  <a:gd name="T11" fmla="*/ 2 h 47"/>
                  <a:gd name="T12" fmla="*/ 69 w 231"/>
                  <a:gd name="T13" fmla="*/ 1 h 47"/>
                  <a:gd name="T14" fmla="*/ 80 w 231"/>
                  <a:gd name="T15" fmla="*/ 1 h 47"/>
                  <a:gd name="T16" fmla="*/ 91 w 231"/>
                  <a:gd name="T17" fmla="*/ 0 h 47"/>
                  <a:gd name="T18" fmla="*/ 103 w 231"/>
                  <a:gd name="T19" fmla="*/ 0 h 47"/>
                  <a:gd name="T20" fmla="*/ 115 w 231"/>
                  <a:gd name="T21" fmla="*/ 0 h 47"/>
                  <a:gd name="T22" fmla="*/ 130 w 231"/>
                  <a:gd name="T23" fmla="*/ 0 h 47"/>
                  <a:gd name="T24" fmla="*/ 145 w 231"/>
                  <a:gd name="T25" fmla="*/ 0 h 47"/>
                  <a:gd name="T26" fmla="*/ 159 w 231"/>
                  <a:gd name="T27" fmla="*/ 1 h 47"/>
                  <a:gd name="T28" fmla="*/ 172 w 231"/>
                  <a:gd name="T29" fmla="*/ 2 h 47"/>
                  <a:gd name="T30" fmla="*/ 184 w 231"/>
                  <a:gd name="T31" fmla="*/ 3 h 47"/>
                  <a:gd name="T32" fmla="*/ 194 w 231"/>
                  <a:gd name="T33" fmla="*/ 4 h 47"/>
                  <a:gd name="T34" fmla="*/ 201 w 231"/>
                  <a:gd name="T35" fmla="*/ 5 h 47"/>
                  <a:gd name="T36" fmla="*/ 208 w 231"/>
                  <a:gd name="T37" fmla="*/ 6 h 47"/>
                  <a:gd name="T38" fmla="*/ 215 w 231"/>
                  <a:gd name="T39" fmla="*/ 7 h 47"/>
                  <a:gd name="T40" fmla="*/ 220 w 231"/>
                  <a:gd name="T41" fmla="*/ 9 h 47"/>
                  <a:gd name="T42" fmla="*/ 224 w 231"/>
                  <a:gd name="T43" fmla="*/ 10 h 47"/>
                  <a:gd name="T44" fmla="*/ 228 w 231"/>
                  <a:gd name="T45" fmla="*/ 12 h 47"/>
                  <a:gd name="T46" fmla="*/ 230 w 231"/>
                  <a:gd name="T47" fmla="*/ 15 h 47"/>
                  <a:gd name="T48" fmla="*/ 230 w 231"/>
                  <a:gd name="T49" fmla="*/ 31 h 47"/>
                  <a:gd name="T50" fmla="*/ 225 w 231"/>
                  <a:gd name="T51" fmla="*/ 35 h 47"/>
                  <a:gd name="T52" fmla="*/ 218 w 231"/>
                  <a:gd name="T53" fmla="*/ 38 h 47"/>
                  <a:gd name="T54" fmla="*/ 213 w 231"/>
                  <a:gd name="T55" fmla="*/ 39 h 47"/>
                  <a:gd name="T56" fmla="*/ 209 w 231"/>
                  <a:gd name="T57" fmla="*/ 40 h 47"/>
                  <a:gd name="T58" fmla="*/ 205 w 231"/>
                  <a:gd name="T59" fmla="*/ 41 h 47"/>
                  <a:gd name="T60" fmla="*/ 201 w 231"/>
                  <a:gd name="T61" fmla="*/ 42 h 47"/>
                  <a:gd name="T62" fmla="*/ 196 w 231"/>
                  <a:gd name="T63" fmla="*/ 42 h 47"/>
                  <a:gd name="T64" fmla="*/ 191 w 231"/>
                  <a:gd name="T65" fmla="*/ 43 h 47"/>
                  <a:gd name="T66" fmla="*/ 183 w 231"/>
                  <a:gd name="T67" fmla="*/ 44 h 47"/>
                  <a:gd name="T68" fmla="*/ 175 w 231"/>
                  <a:gd name="T69" fmla="*/ 45 h 47"/>
                  <a:gd name="T70" fmla="*/ 166 w 231"/>
                  <a:gd name="T71" fmla="*/ 45 h 47"/>
                  <a:gd name="T72" fmla="*/ 158 w 231"/>
                  <a:gd name="T73" fmla="*/ 46 h 47"/>
                  <a:gd name="T74" fmla="*/ 148 w 231"/>
                  <a:gd name="T75" fmla="*/ 46 h 47"/>
                  <a:gd name="T76" fmla="*/ 142 w 231"/>
                  <a:gd name="T77" fmla="*/ 46 h 47"/>
                  <a:gd name="T78" fmla="*/ 136 w 231"/>
                  <a:gd name="T79" fmla="*/ 47 h 47"/>
                  <a:gd name="T80" fmla="*/ 130 w 231"/>
                  <a:gd name="T81" fmla="*/ 47 h 47"/>
                  <a:gd name="T82" fmla="*/ 123 w 231"/>
                  <a:gd name="T83" fmla="*/ 47 h 47"/>
                  <a:gd name="T84" fmla="*/ 117 w 231"/>
                  <a:gd name="T85" fmla="*/ 47 h 47"/>
                  <a:gd name="T86" fmla="*/ 111 w 231"/>
                  <a:gd name="T87" fmla="*/ 47 h 47"/>
                  <a:gd name="T88" fmla="*/ 104 w 231"/>
                  <a:gd name="T89" fmla="*/ 47 h 47"/>
                  <a:gd name="T90" fmla="*/ 98 w 231"/>
                  <a:gd name="T91" fmla="*/ 47 h 47"/>
                  <a:gd name="T92" fmla="*/ 92 w 231"/>
                  <a:gd name="T93" fmla="*/ 47 h 47"/>
                  <a:gd name="T94" fmla="*/ 86 w 231"/>
                  <a:gd name="T95" fmla="*/ 46 h 47"/>
                  <a:gd name="T96" fmla="*/ 77 w 231"/>
                  <a:gd name="T97" fmla="*/ 46 h 47"/>
                  <a:gd name="T98" fmla="*/ 63 w 231"/>
                  <a:gd name="T99" fmla="*/ 45 h 47"/>
                  <a:gd name="T100" fmla="*/ 50 w 231"/>
                  <a:gd name="T101" fmla="*/ 44 h 47"/>
                  <a:gd name="T102" fmla="*/ 39 w 231"/>
                  <a:gd name="T103" fmla="*/ 43 h 47"/>
                  <a:gd name="T104" fmla="*/ 29 w 231"/>
                  <a:gd name="T105" fmla="*/ 42 h 47"/>
                  <a:gd name="T106" fmla="*/ 20 w 231"/>
                  <a:gd name="T107" fmla="*/ 40 h 47"/>
                  <a:gd name="T108" fmla="*/ 14 w 231"/>
                  <a:gd name="T109" fmla="*/ 38 h 47"/>
                  <a:gd name="T110" fmla="*/ 9 w 231"/>
                  <a:gd name="T111" fmla="*/ 37 h 47"/>
                  <a:gd name="T112" fmla="*/ 5 w 231"/>
                  <a:gd name="T113" fmla="*/ 35 h 47"/>
                  <a:gd name="T114" fmla="*/ 2 w 231"/>
                  <a:gd name="T115" fmla="*/ 33 h 47"/>
                  <a:gd name="T116" fmla="*/ 0 w 231"/>
                  <a:gd name="T117" fmla="*/ 31 h 47"/>
                  <a:gd name="T118" fmla="*/ 0 w 231"/>
                  <a:gd name="T119" fmla="*/ 14 h 47"/>
                  <a:gd name="T120" fmla="*/ 4 w 231"/>
                  <a:gd name="T121" fmla="*/ 11 h 47"/>
                  <a:gd name="T122" fmla="*/ 10 w 231"/>
                  <a:gd name="T123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1" h="47">
                    <a:moveTo>
                      <a:pt x="14" y="8"/>
                    </a:moveTo>
                    <a:lnTo>
                      <a:pt x="16" y="7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22" y="6"/>
                    </a:lnTo>
                    <a:lnTo>
                      <a:pt x="24" y="6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32" y="5"/>
                    </a:lnTo>
                    <a:lnTo>
                      <a:pt x="34" y="4"/>
                    </a:lnTo>
                    <a:lnTo>
                      <a:pt x="37" y="4"/>
                    </a:lnTo>
                    <a:lnTo>
                      <a:pt x="40" y="4"/>
                    </a:lnTo>
                    <a:lnTo>
                      <a:pt x="43" y="3"/>
                    </a:lnTo>
                    <a:lnTo>
                      <a:pt x="46" y="3"/>
                    </a:lnTo>
                    <a:lnTo>
                      <a:pt x="49" y="3"/>
                    </a:lnTo>
                    <a:lnTo>
                      <a:pt x="52" y="2"/>
                    </a:lnTo>
                    <a:lnTo>
                      <a:pt x="56" y="2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1"/>
                    </a:lnTo>
                    <a:lnTo>
                      <a:pt x="69" y="1"/>
                    </a:lnTo>
                    <a:lnTo>
                      <a:pt x="73" y="1"/>
                    </a:lnTo>
                    <a:lnTo>
                      <a:pt x="76" y="1"/>
                    </a:lnTo>
                    <a:lnTo>
                      <a:pt x="80" y="1"/>
                    </a:lnTo>
                    <a:lnTo>
                      <a:pt x="84" y="1"/>
                    </a:lnTo>
                    <a:lnTo>
                      <a:pt x="87" y="0"/>
                    </a:lnTo>
                    <a:lnTo>
                      <a:pt x="91" y="0"/>
                    </a:lnTo>
                    <a:lnTo>
                      <a:pt x="95" y="0"/>
                    </a:lnTo>
                    <a:lnTo>
                      <a:pt x="99" y="0"/>
                    </a:lnTo>
                    <a:lnTo>
                      <a:pt x="103" y="0"/>
                    </a:lnTo>
                    <a:lnTo>
                      <a:pt x="107" y="0"/>
                    </a:lnTo>
                    <a:lnTo>
                      <a:pt x="111" y="0"/>
                    </a:lnTo>
                    <a:lnTo>
                      <a:pt x="115" y="0"/>
                    </a:lnTo>
                    <a:lnTo>
                      <a:pt x="120" y="0"/>
                    </a:lnTo>
                    <a:lnTo>
                      <a:pt x="125" y="0"/>
                    </a:lnTo>
                    <a:lnTo>
                      <a:pt x="130" y="0"/>
                    </a:lnTo>
                    <a:lnTo>
                      <a:pt x="135" y="0"/>
                    </a:lnTo>
                    <a:lnTo>
                      <a:pt x="140" y="0"/>
                    </a:lnTo>
                    <a:lnTo>
                      <a:pt x="145" y="0"/>
                    </a:lnTo>
                    <a:lnTo>
                      <a:pt x="150" y="1"/>
                    </a:lnTo>
                    <a:lnTo>
                      <a:pt x="154" y="1"/>
                    </a:lnTo>
                    <a:lnTo>
                      <a:pt x="159" y="1"/>
                    </a:lnTo>
                    <a:lnTo>
                      <a:pt x="163" y="1"/>
                    </a:lnTo>
                    <a:lnTo>
                      <a:pt x="168" y="2"/>
                    </a:lnTo>
                    <a:lnTo>
                      <a:pt x="172" y="2"/>
                    </a:lnTo>
                    <a:lnTo>
                      <a:pt x="176" y="2"/>
                    </a:lnTo>
                    <a:lnTo>
                      <a:pt x="180" y="3"/>
                    </a:lnTo>
                    <a:lnTo>
                      <a:pt x="184" y="3"/>
                    </a:lnTo>
                    <a:lnTo>
                      <a:pt x="188" y="3"/>
                    </a:lnTo>
                    <a:lnTo>
                      <a:pt x="191" y="4"/>
                    </a:lnTo>
                    <a:lnTo>
                      <a:pt x="194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4" y="5"/>
                    </a:lnTo>
                    <a:lnTo>
                      <a:pt x="206" y="6"/>
                    </a:lnTo>
                    <a:lnTo>
                      <a:pt x="208" y="6"/>
                    </a:lnTo>
                    <a:lnTo>
                      <a:pt x="211" y="7"/>
                    </a:lnTo>
                    <a:lnTo>
                      <a:pt x="213" y="7"/>
                    </a:lnTo>
                    <a:lnTo>
                      <a:pt x="215" y="7"/>
                    </a:lnTo>
                    <a:lnTo>
                      <a:pt x="216" y="8"/>
                    </a:lnTo>
                    <a:lnTo>
                      <a:pt x="218" y="8"/>
                    </a:lnTo>
                    <a:lnTo>
                      <a:pt x="220" y="9"/>
                    </a:lnTo>
                    <a:lnTo>
                      <a:pt x="221" y="9"/>
                    </a:lnTo>
                    <a:lnTo>
                      <a:pt x="223" y="10"/>
                    </a:lnTo>
                    <a:lnTo>
                      <a:pt x="224" y="10"/>
                    </a:lnTo>
                    <a:lnTo>
                      <a:pt x="226" y="11"/>
                    </a:lnTo>
                    <a:lnTo>
                      <a:pt x="227" y="12"/>
                    </a:lnTo>
                    <a:lnTo>
                      <a:pt x="228" y="12"/>
                    </a:lnTo>
                    <a:lnTo>
                      <a:pt x="229" y="13"/>
                    </a:lnTo>
                    <a:lnTo>
                      <a:pt x="230" y="14"/>
                    </a:lnTo>
                    <a:lnTo>
                      <a:pt x="230" y="15"/>
                    </a:lnTo>
                    <a:lnTo>
                      <a:pt x="231" y="16"/>
                    </a:lnTo>
                    <a:lnTo>
                      <a:pt x="231" y="30"/>
                    </a:lnTo>
                    <a:lnTo>
                      <a:pt x="230" y="31"/>
                    </a:lnTo>
                    <a:lnTo>
                      <a:pt x="229" y="32"/>
                    </a:lnTo>
                    <a:lnTo>
                      <a:pt x="227" y="33"/>
                    </a:lnTo>
                    <a:lnTo>
                      <a:pt x="225" y="35"/>
                    </a:lnTo>
                    <a:lnTo>
                      <a:pt x="222" y="36"/>
                    </a:lnTo>
                    <a:lnTo>
                      <a:pt x="220" y="37"/>
                    </a:lnTo>
                    <a:lnTo>
                      <a:pt x="218" y="38"/>
                    </a:lnTo>
                    <a:lnTo>
                      <a:pt x="216" y="39"/>
                    </a:lnTo>
                    <a:lnTo>
                      <a:pt x="214" y="39"/>
                    </a:lnTo>
                    <a:lnTo>
                      <a:pt x="213" y="39"/>
                    </a:lnTo>
                    <a:lnTo>
                      <a:pt x="212" y="39"/>
                    </a:lnTo>
                    <a:lnTo>
                      <a:pt x="211" y="40"/>
                    </a:lnTo>
                    <a:lnTo>
                      <a:pt x="209" y="40"/>
                    </a:lnTo>
                    <a:lnTo>
                      <a:pt x="208" y="40"/>
                    </a:lnTo>
                    <a:lnTo>
                      <a:pt x="207" y="41"/>
                    </a:lnTo>
                    <a:lnTo>
                      <a:pt x="205" y="41"/>
                    </a:lnTo>
                    <a:lnTo>
                      <a:pt x="204" y="41"/>
                    </a:lnTo>
                    <a:lnTo>
                      <a:pt x="202" y="41"/>
                    </a:lnTo>
                    <a:lnTo>
                      <a:pt x="201" y="42"/>
                    </a:lnTo>
                    <a:lnTo>
                      <a:pt x="200" y="42"/>
                    </a:lnTo>
                    <a:lnTo>
                      <a:pt x="198" y="42"/>
                    </a:lnTo>
                    <a:lnTo>
                      <a:pt x="196" y="42"/>
                    </a:lnTo>
                    <a:lnTo>
                      <a:pt x="195" y="43"/>
                    </a:lnTo>
                    <a:lnTo>
                      <a:pt x="193" y="43"/>
                    </a:lnTo>
                    <a:lnTo>
                      <a:pt x="191" y="43"/>
                    </a:lnTo>
                    <a:lnTo>
                      <a:pt x="188" y="43"/>
                    </a:lnTo>
                    <a:lnTo>
                      <a:pt x="186" y="44"/>
                    </a:lnTo>
                    <a:lnTo>
                      <a:pt x="183" y="44"/>
                    </a:lnTo>
                    <a:lnTo>
                      <a:pt x="180" y="44"/>
                    </a:lnTo>
                    <a:lnTo>
                      <a:pt x="178" y="44"/>
                    </a:lnTo>
                    <a:lnTo>
                      <a:pt x="175" y="45"/>
                    </a:lnTo>
                    <a:lnTo>
                      <a:pt x="172" y="45"/>
                    </a:lnTo>
                    <a:lnTo>
                      <a:pt x="169" y="45"/>
                    </a:lnTo>
                    <a:lnTo>
                      <a:pt x="166" y="45"/>
                    </a:lnTo>
                    <a:lnTo>
                      <a:pt x="163" y="45"/>
                    </a:lnTo>
                    <a:lnTo>
                      <a:pt x="160" y="46"/>
                    </a:lnTo>
                    <a:lnTo>
                      <a:pt x="158" y="46"/>
                    </a:lnTo>
                    <a:lnTo>
                      <a:pt x="154" y="46"/>
                    </a:lnTo>
                    <a:lnTo>
                      <a:pt x="151" y="46"/>
                    </a:lnTo>
                    <a:lnTo>
                      <a:pt x="148" y="46"/>
                    </a:lnTo>
                    <a:lnTo>
                      <a:pt x="146" y="46"/>
                    </a:lnTo>
                    <a:lnTo>
                      <a:pt x="144" y="46"/>
                    </a:lnTo>
                    <a:lnTo>
                      <a:pt x="142" y="46"/>
                    </a:lnTo>
                    <a:lnTo>
                      <a:pt x="140" y="47"/>
                    </a:lnTo>
                    <a:lnTo>
                      <a:pt x="138" y="47"/>
                    </a:lnTo>
                    <a:lnTo>
                      <a:pt x="136" y="47"/>
                    </a:lnTo>
                    <a:lnTo>
                      <a:pt x="134" y="47"/>
                    </a:lnTo>
                    <a:lnTo>
                      <a:pt x="132" y="47"/>
                    </a:lnTo>
                    <a:lnTo>
                      <a:pt x="130" y="47"/>
                    </a:lnTo>
                    <a:lnTo>
                      <a:pt x="128" y="47"/>
                    </a:lnTo>
                    <a:lnTo>
                      <a:pt x="126" y="47"/>
                    </a:lnTo>
                    <a:lnTo>
                      <a:pt x="123" y="47"/>
                    </a:lnTo>
                    <a:lnTo>
                      <a:pt x="121" y="47"/>
                    </a:lnTo>
                    <a:lnTo>
                      <a:pt x="119" y="47"/>
                    </a:lnTo>
                    <a:lnTo>
                      <a:pt x="117" y="47"/>
                    </a:lnTo>
                    <a:lnTo>
                      <a:pt x="115" y="47"/>
                    </a:lnTo>
                    <a:lnTo>
                      <a:pt x="113" y="47"/>
                    </a:lnTo>
                    <a:lnTo>
                      <a:pt x="111" y="47"/>
                    </a:lnTo>
                    <a:lnTo>
                      <a:pt x="109" y="47"/>
                    </a:lnTo>
                    <a:lnTo>
                      <a:pt x="106" y="47"/>
                    </a:lnTo>
                    <a:lnTo>
                      <a:pt x="104" y="47"/>
                    </a:lnTo>
                    <a:lnTo>
                      <a:pt x="102" y="47"/>
                    </a:lnTo>
                    <a:lnTo>
                      <a:pt x="100" y="47"/>
                    </a:lnTo>
                    <a:lnTo>
                      <a:pt x="98" y="47"/>
                    </a:lnTo>
                    <a:lnTo>
                      <a:pt x="96" y="47"/>
                    </a:lnTo>
                    <a:lnTo>
                      <a:pt x="94" y="47"/>
                    </a:lnTo>
                    <a:lnTo>
                      <a:pt x="92" y="47"/>
                    </a:lnTo>
                    <a:lnTo>
                      <a:pt x="90" y="47"/>
                    </a:lnTo>
                    <a:lnTo>
                      <a:pt x="88" y="46"/>
                    </a:lnTo>
                    <a:lnTo>
                      <a:pt x="86" y="46"/>
                    </a:lnTo>
                    <a:lnTo>
                      <a:pt x="84" y="46"/>
                    </a:lnTo>
                    <a:lnTo>
                      <a:pt x="82" y="46"/>
                    </a:lnTo>
                    <a:lnTo>
                      <a:pt x="77" y="46"/>
                    </a:lnTo>
                    <a:lnTo>
                      <a:pt x="72" y="46"/>
                    </a:lnTo>
                    <a:lnTo>
                      <a:pt x="67" y="46"/>
                    </a:lnTo>
                    <a:lnTo>
                      <a:pt x="63" y="45"/>
                    </a:lnTo>
                    <a:lnTo>
                      <a:pt x="58" y="45"/>
                    </a:lnTo>
                    <a:lnTo>
                      <a:pt x="54" y="45"/>
                    </a:lnTo>
                    <a:lnTo>
                      <a:pt x="50" y="44"/>
                    </a:lnTo>
                    <a:lnTo>
                      <a:pt x="46" y="44"/>
                    </a:lnTo>
                    <a:lnTo>
                      <a:pt x="43" y="44"/>
                    </a:lnTo>
                    <a:lnTo>
                      <a:pt x="39" y="43"/>
                    </a:lnTo>
                    <a:lnTo>
                      <a:pt x="35" y="43"/>
                    </a:lnTo>
                    <a:lnTo>
                      <a:pt x="32" y="42"/>
                    </a:lnTo>
                    <a:lnTo>
                      <a:pt x="29" y="42"/>
                    </a:lnTo>
                    <a:lnTo>
                      <a:pt x="26" y="41"/>
                    </a:lnTo>
                    <a:lnTo>
                      <a:pt x="23" y="40"/>
                    </a:lnTo>
                    <a:lnTo>
                      <a:pt x="20" y="40"/>
                    </a:lnTo>
                    <a:lnTo>
                      <a:pt x="18" y="39"/>
                    </a:lnTo>
                    <a:lnTo>
                      <a:pt x="16" y="39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0" y="37"/>
                    </a:lnTo>
                    <a:lnTo>
                      <a:pt x="9" y="37"/>
                    </a:lnTo>
                    <a:lnTo>
                      <a:pt x="7" y="36"/>
                    </a:lnTo>
                    <a:lnTo>
                      <a:pt x="6" y="35"/>
                    </a:lnTo>
                    <a:lnTo>
                      <a:pt x="5" y="35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2" y="33"/>
                    </a:lnTo>
                    <a:lnTo>
                      <a:pt x="1" y="32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0" y="30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1" y="13"/>
                    </a:lnTo>
                    <a:lnTo>
                      <a:pt x="2" y="12"/>
                    </a:lnTo>
                    <a:lnTo>
                      <a:pt x="4" y="11"/>
                    </a:lnTo>
                    <a:lnTo>
                      <a:pt x="5" y="10"/>
                    </a:lnTo>
                    <a:lnTo>
                      <a:pt x="7" y="9"/>
                    </a:lnTo>
                    <a:lnTo>
                      <a:pt x="10" y="9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82" name="Freeform 259"/>
              <p:cNvSpPr>
                <a:spLocks/>
              </p:cNvSpPr>
              <p:nvPr/>
            </p:nvSpPr>
            <p:spPr bwMode="auto">
              <a:xfrm>
                <a:off x="925" y="2755"/>
                <a:ext cx="222" cy="27"/>
              </a:xfrm>
              <a:custGeom>
                <a:avLst/>
                <a:gdLst>
                  <a:gd name="T0" fmla="*/ 211 w 222"/>
                  <a:gd name="T1" fmla="*/ 19 h 27"/>
                  <a:gd name="T2" fmla="*/ 200 w 222"/>
                  <a:gd name="T3" fmla="*/ 21 h 27"/>
                  <a:gd name="T4" fmla="*/ 187 w 222"/>
                  <a:gd name="T5" fmla="*/ 23 h 27"/>
                  <a:gd name="T6" fmla="*/ 172 w 222"/>
                  <a:gd name="T7" fmla="*/ 25 h 27"/>
                  <a:gd name="T8" fmla="*/ 154 w 222"/>
                  <a:gd name="T9" fmla="*/ 26 h 27"/>
                  <a:gd name="T10" fmla="*/ 140 w 222"/>
                  <a:gd name="T11" fmla="*/ 27 h 27"/>
                  <a:gd name="T12" fmla="*/ 134 w 222"/>
                  <a:gd name="T13" fmla="*/ 27 h 27"/>
                  <a:gd name="T14" fmla="*/ 129 w 222"/>
                  <a:gd name="T15" fmla="*/ 27 h 27"/>
                  <a:gd name="T16" fmla="*/ 123 w 222"/>
                  <a:gd name="T17" fmla="*/ 27 h 27"/>
                  <a:gd name="T18" fmla="*/ 117 w 222"/>
                  <a:gd name="T19" fmla="*/ 27 h 27"/>
                  <a:gd name="T20" fmla="*/ 111 w 222"/>
                  <a:gd name="T21" fmla="*/ 27 h 27"/>
                  <a:gd name="T22" fmla="*/ 103 w 222"/>
                  <a:gd name="T23" fmla="*/ 27 h 27"/>
                  <a:gd name="T24" fmla="*/ 94 w 222"/>
                  <a:gd name="T25" fmla="*/ 27 h 27"/>
                  <a:gd name="T26" fmla="*/ 86 w 222"/>
                  <a:gd name="T27" fmla="*/ 27 h 27"/>
                  <a:gd name="T28" fmla="*/ 78 w 222"/>
                  <a:gd name="T29" fmla="*/ 26 h 27"/>
                  <a:gd name="T30" fmla="*/ 71 w 222"/>
                  <a:gd name="T31" fmla="*/ 26 h 27"/>
                  <a:gd name="T32" fmla="*/ 61 w 222"/>
                  <a:gd name="T33" fmla="*/ 25 h 27"/>
                  <a:gd name="T34" fmla="*/ 52 w 222"/>
                  <a:gd name="T35" fmla="*/ 25 h 27"/>
                  <a:gd name="T36" fmla="*/ 43 w 222"/>
                  <a:gd name="T37" fmla="*/ 24 h 27"/>
                  <a:gd name="T38" fmla="*/ 35 w 222"/>
                  <a:gd name="T39" fmla="*/ 23 h 27"/>
                  <a:gd name="T40" fmla="*/ 27 w 222"/>
                  <a:gd name="T41" fmla="*/ 22 h 27"/>
                  <a:gd name="T42" fmla="*/ 21 w 222"/>
                  <a:gd name="T43" fmla="*/ 21 h 27"/>
                  <a:gd name="T44" fmla="*/ 17 w 222"/>
                  <a:gd name="T45" fmla="*/ 21 h 27"/>
                  <a:gd name="T46" fmla="*/ 14 w 222"/>
                  <a:gd name="T47" fmla="*/ 20 h 27"/>
                  <a:gd name="T48" fmla="*/ 7 w 222"/>
                  <a:gd name="T49" fmla="*/ 18 h 27"/>
                  <a:gd name="T50" fmla="*/ 2 w 222"/>
                  <a:gd name="T51" fmla="*/ 16 h 27"/>
                  <a:gd name="T52" fmla="*/ 0 w 222"/>
                  <a:gd name="T53" fmla="*/ 13 h 27"/>
                  <a:gd name="T54" fmla="*/ 1 w 222"/>
                  <a:gd name="T55" fmla="*/ 11 h 27"/>
                  <a:gd name="T56" fmla="*/ 5 w 222"/>
                  <a:gd name="T57" fmla="*/ 9 h 27"/>
                  <a:gd name="T58" fmla="*/ 12 w 222"/>
                  <a:gd name="T59" fmla="*/ 7 h 27"/>
                  <a:gd name="T60" fmla="*/ 21 w 222"/>
                  <a:gd name="T61" fmla="*/ 5 h 27"/>
                  <a:gd name="T62" fmla="*/ 32 w 222"/>
                  <a:gd name="T63" fmla="*/ 4 h 27"/>
                  <a:gd name="T64" fmla="*/ 43 w 222"/>
                  <a:gd name="T65" fmla="*/ 2 h 27"/>
                  <a:gd name="T66" fmla="*/ 56 w 222"/>
                  <a:gd name="T67" fmla="*/ 1 h 27"/>
                  <a:gd name="T68" fmla="*/ 70 w 222"/>
                  <a:gd name="T69" fmla="*/ 1 h 27"/>
                  <a:gd name="T70" fmla="*/ 85 w 222"/>
                  <a:gd name="T71" fmla="*/ 0 h 27"/>
                  <a:gd name="T72" fmla="*/ 100 w 222"/>
                  <a:gd name="T73" fmla="*/ 0 h 27"/>
                  <a:gd name="T74" fmla="*/ 116 w 222"/>
                  <a:gd name="T75" fmla="*/ 0 h 27"/>
                  <a:gd name="T76" fmla="*/ 128 w 222"/>
                  <a:gd name="T77" fmla="*/ 0 h 27"/>
                  <a:gd name="T78" fmla="*/ 141 w 222"/>
                  <a:gd name="T79" fmla="*/ 0 h 27"/>
                  <a:gd name="T80" fmla="*/ 153 w 222"/>
                  <a:gd name="T81" fmla="*/ 1 h 27"/>
                  <a:gd name="T82" fmla="*/ 164 w 222"/>
                  <a:gd name="T83" fmla="*/ 1 h 27"/>
                  <a:gd name="T84" fmla="*/ 175 w 222"/>
                  <a:gd name="T85" fmla="*/ 2 h 27"/>
                  <a:gd name="T86" fmla="*/ 185 w 222"/>
                  <a:gd name="T87" fmla="*/ 3 h 27"/>
                  <a:gd name="T88" fmla="*/ 193 w 222"/>
                  <a:gd name="T89" fmla="*/ 4 h 27"/>
                  <a:gd name="T90" fmla="*/ 201 w 222"/>
                  <a:gd name="T91" fmla="*/ 5 h 27"/>
                  <a:gd name="T92" fmla="*/ 208 w 222"/>
                  <a:gd name="T93" fmla="*/ 7 h 27"/>
                  <a:gd name="T94" fmla="*/ 214 w 222"/>
                  <a:gd name="T95" fmla="*/ 8 h 27"/>
                  <a:gd name="T96" fmla="*/ 218 w 222"/>
                  <a:gd name="T97" fmla="*/ 10 h 27"/>
                  <a:gd name="T98" fmla="*/ 221 w 222"/>
                  <a:gd name="T99" fmla="*/ 11 h 27"/>
                  <a:gd name="T100" fmla="*/ 222 w 222"/>
                  <a:gd name="T101" fmla="*/ 13 h 27"/>
                  <a:gd name="T102" fmla="*/ 222 w 222"/>
                  <a:gd name="T103" fmla="*/ 15 h 27"/>
                  <a:gd name="T104" fmla="*/ 219 w 222"/>
                  <a:gd name="T10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2" h="27">
                    <a:moveTo>
                      <a:pt x="216" y="18"/>
                    </a:moveTo>
                    <a:lnTo>
                      <a:pt x="214" y="19"/>
                    </a:lnTo>
                    <a:lnTo>
                      <a:pt x="211" y="19"/>
                    </a:lnTo>
                    <a:lnTo>
                      <a:pt x="208" y="20"/>
                    </a:lnTo>
                    <a:lnTo>
                      <a:pt x="204" y="21"/>
                    </a:lnTo>
                    <a:lnTo>
                      <a:pt x="200" y="21"/>
                    </a:lnTo>
                    <a:lnTo>
                      <a:pt x="196" y="22"/>
                    </a:lnTo>
                    <a:lnTo>
                      <a:pt x="192" y="23"/>
                    </a:lnTo>
                    <a:lnTo>
                      <a:pt x="187" y="23"/>
                    </a:lnTo>
                    <a:lnTo>
                      <a:pt x="182" y="24"/>
                    </a:lnTo>
                    <a:lnTo>
                      <a:pt x="177" y="24"/>
                    </a:lnTo>
                    <a:lnTo>
                      <a:pt x="172" y="25"/>
                    </a:lnTo>
                    <a:lnTo>
                      <a:pt x="166" y="25"/>
                    </a:lnTo>
                    <a:lnTo>
                      <a:pt x="160" y="25"/>
                    </a:lnTo>
                    <a:lnTo>
                      <a:pt x="154" y="26"/>
                    </a:lnTo>
                    <a:lnTo>
                      <a:pt x="148" y="26"/>
                    </a:lnTo>
                    <a:lnTo>
                      <a:pt x="142" y="26"/>
                    </a:lnTo>
                    <a:lnTo>
                      <a:pt x="140" y="27"/>
                    </a:lnTo>
                    <a:lnTo>
                      <a:pt x="138" y="27"/>
                    </a:lnTo>
                    <a:lnTo>
                      <a:pt x="136" y="27"/>
                    </a:lnTo>
                    <a:lnTo>
                      <a:pt x="134" y="27"/>
                    </a:lnTo>
                    <a:lnTo>
                      <a:pt x="132" y="27"/>
                    </a:lnTo>
                    <a:lnTo>
                      <a:pt x="131" y="27"/>
                    </a:lnTo>
                    <a:lnTo>
                      <a:pt x="129" y="27"/>
                    </a:lnTo>
                    <a:lnTo>
                      <a:pt x="127" y="27"/>
                    </a:lnTo>
                    <a:lnTo>
                      <a:pt x="125" y="27"/>
                    </a:lnTo>
                    <a:lnTo>
                      <a:pt x="123" y="27"/>
                    </a:lnTo>
                    <a:lnTo>
                      <a:pt x="121" y="27"/>
                    </a:lnTo>
                    <a:lnTo>
                      <a:pt x="119" y="27"/>
                    </a:lnTo>
                    <a:lnTo>
                      <a:pt x="117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11" y="27"/>
                    </a:lnTo>
                    <a:lnTo>
                      <a:pt x="108" y="27"/>
                    </a:lnTo>
                    <a:lnTo>
                      <a:pt x="105" y="27"/>
                    </a:lnTo>
                    <a:lnTo>
                      <a:pt x="103" y="27"/>
                    </a:lnTo>
                    <a:lnTo>
                      <a:pt x="100" y="27"/>
                    </a:lnTo>
                    <a:lnTo>
                      <a:pt x="97" y="27"/>
                    </a:lnTo>
                    <a:lnTo>
                      <a:pt x="94" y="27"/>
                    </a:lnTo>
                    <a:lnTo>
                      <a:pt x="91" y="27"/>
                    </a:lnTo>
                    <a:lnTo>
                      <a:pt x="89" y="27"/>
                    </a:lnTo>
                    <a:lnTo>
                      <a:pt x="86" y="27"/>
                    </a:lnTo>
                    <a:lnTo>
                      <a:pt x="84" y="26"/>
                    </a:lnTo>
                    <a:lnTo>
                      <a:pt x="81" y="26"/>
                    </a:lnTo>
                    <a:lnTo>
                      <a:pt x="78" y="26"/>
                    </a:lnTo>
                    <a:lnTo>
                      <a:pt x="76" y="26"/>
                    </a:lnTo>
                    <a:lnTo>
                      <a:pt x="73" y="26"/>
                    </a:lnTo>
                    <a:lnTo>
                      <a:pt x="71" y="26"/>
                    </a:lnTo>
                    <a:lnTo>
                      <a:pt x="68" y="26"/>
                    </a:lnTo>
                    <a:lnTo>
                      <a:pt x="65" y="26"/>
                    </a:lnTo>
                    <a:lnTo>
                      <a:pt x="61" y="25"/>
                    </a:lnTo>
                    <a:lnTo>
                      <a:pt x="58" y="25"/>
                    </a:lnTo>
                    <a:lnTo>
                      <a:pt x="55" y="25"/>
                    </a:lnTo>
                    <a:lnTo>
                      <a:pt x="52" y="25"/>
                    </a:lnTo>
                    <a:lnTo>
                      <a:pt x="49" y="25"/>
                    </a:lnTo>
                    <a:lnTo>
                      <a:pt x="46" y="24"/>
                    </a:lnTo>
                    <a:lnTo>
                      <a:pt x="43" y="24"/>
                    </a:lnTo>
                    <a:lnTo>
                      <a:pt x="40" y="24"/>
                    </a:lnTo>
                    <a:lnTo>
                      <a:pt x="37" y="23"/>
                    </a:lnTo>
                    <a:lnTo>
                      <a:pt x="35" y="23"/>
                    </a:lnTo>
                    <a:lnTo>
                      <a:pt x="32" y="23"/>
                    </a:lnTo>
                    <a:lnTo>
                      <a:pt x="30" y="23"/>
                    </a:lnTo>
                    <a:lnTo>
                      <a:pt x="27" y="22"/>
                    </a:lnTo>
                    <a:lnTo>
                      <a:pt x="25" y="22"/>
                    </a:lnTo>
                    <a:lnTo>
                      <a:pt x="23" y="22"/>
                    </a:lnTo>
                    <a:lnTo>
                      <a:pt x="21" y="21"/>
                    </a:lnTo>
                    <a:lnTo>
                      <a:pt x="20" y="21"/>
                    </a:lnTo>
                    <a:lnTo>
                      <a:pt x="19" y="21"/>
                    </a:lnTo>
                    <a:lnTo>
                      <a:pt x="17" y="21"/>
                    </a:lnTo>
                    <a:lnTo>
                      <a:pt x="16" y="20"/>
                    </a:lnTo>
                    <a:lnTo>
                      <a:pt x="15" y="20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0" y="19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3" y="17"/>
                    </a:lnTo>
                    <a:lnTo>
                      <a:pt x="2" y="16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1" y="11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12" y="7"/>
                    </a:lnTo>
                    <a:lnTo>
                      <a:pt x="14" y="6"/>
                    </a:lnTo>
                    <a:lnTo>
                      <a:pt x="17" y="6"/>
                    </a:lnTo>
                    <a:lnTo>
                      <a:pt x="21" y="5"/>
                    </a:lnTo>
                    <a:lnTo>
                      <a:pt x="24" y="5"/>
                    </a:lnTo>
                    <a:lnTo>
                      <a:pt x="28" y="4"/>
                    </a:lnTo>
                    <a:lnTo>
                      <a:pt x="32" y="4"/>
                    </a:lnTo>
                    <a:lnTo>
                      <a:pt x="36" y="3"/>
                    </a:lnTo>
                    <a:lnTo>
                      <a:pt x="39" y="3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2" y="2"/>
                    </a:lnTo>
                    <a:lnTo>
                      <a:pt x="56" y="1"/>
                    </a:lnTo>
                    <a:lnTo>
                      <a:pt x="61" y="1"/>
                    </a:lnTo>
                    <a:lnTo>
                      <a:pt x="65" y="1"/>
                    </a:lnTo>
                    <a:lnTo>
                      <a:pt x="70" y="1"/>
                    </a:lnTo>
                    <a:lnTo>
                      <a:pt x="75" y="0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90" y="0"/>
                    </a:lnTo>
                    <a:lnTo>
                      <a:pt x="95" y="0"/>
                    </a:lnTo>
                    <a:lnTo>
                      <a:pt x="100" y="0"/>
                    </a:lnTo>
                    <a:lnTo>
                      <a:pt x="106" y="0"/>
                    </a:lnTo>
                    <a:lnTo>
                      <a:pt x="111" y="0"/>
                    </a:lnTo>
                    <a:lnTo>
                      <a:pt x="116" y="0"/>
                    </a:lnTo>
                    <a:lnTo>
                      <a:pt x="120" y="0"/>
                    </a:lnTo>
                    <a:lnTo>
                      <a:pt x="124" y="0"/>
                    </a:lnTo>
                    <a:lnTo>
                      <a:pt x="128" y="0"/>
                    </a:lnTo>
                    <a:lnTo>
                      <a:pt x="133" y="0"/>
                    </a:lnTo>
                    <a:lnTo>
                      <a:pt x="137" y="0"/>
                    </a:lnTo>
                    <a:lnTo>
                      <a:pt x="141" y="0"/>
                    </a:lnTo>
                    <a:lnTo>
                      <a:pt x="145" y="0"/>
                    </a:lnTo>
                    <a:lnTo>
                      <a:pt x="149" y="0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4" y="1"/>
                    </a:lnTo>
                    <a:lnTo>
                      <a:pt x="168" y="2"/>
                    </a:lnTo>
                    <a:lnTo>
                      <a:pt x="171" y="2"/>
                    </a:lnTo>
                    <a:lnTo>
                      <a:pt x="175" y="2"/>
                    </a:lnTo>
                    <a:lnTo>
                      <a:pt x="178" y="2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8" y="3"/>
                    </a:lnTo>
                    <a:lnTo>
                      <a:pt x="191" y="4"/>
                    </a:lnTo>
                    <a:lnTo>
                      <a:pt x="193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4" y="6"/>
                    </a:lnTo>
                    <a:lnTo>
                      <a:pt x="206" y="6"/>
                    </a:lnTo>
                    <a:lnTo>
                      <a:pt x="208" y="7"/>
                    </a:lnTo>
                    <a:lnTo>
                      <a:pt x="210" y="7"/>
                    </a:lnTo>
                    <a:lnTo>
                      <a:pt x="212" y="7"/>
                    </a:lnTo>
                    <a:lnTo>
                      <a:pt x="214" y="8"/>
                    </a:lnTo>
                    <a:lnTo>
                      <a:pt x="215" y="8"/>
                    </a:lnTo>
                    <a:lnTo>
                      <a:pt x="217" y="9"/>
                    </a:lnTo>
                    <a:lnTo>
                      <a:pt x="218" y="10"/>
                    </a:lnTo>
                    <a:lnTo>
                      <a:pt x="220" y="10"/>
                    </a:lnTo>
                    <a:lnTo>
                      <a:pt x="221" y="11"/>
                    </a:lnTo>
                    <a:lnTo>
                      <a:pt x="221" y="11"/>
                    </a:lnTo>
                    <a:lnTo>
                      <a:pt x="222" y="12"/>
                    </a:lnTo>
                    <a:lnTo>
                      <a:pt x="222" y="13"/>
                    </a:lnTo>
                    <a:lnTo>
                      <a:pt x="222" y="13"/>
                    </a:lnTo>
                    <a:lnTo>
                      <a:pt x="222" y="14"/>
                    </a:lnTo>
                    <a:lnTo>
                      <a:pt x="222" y="14"/>
                    </a:lnTo>
                    <a:lnTo>
                      <a:pt x="222" y="15"/>
                    </a:lnTo>
                    <a:lnTo>
                      <a:pt x="221" y="16"/>
                    </a:lnTo>
                    <a:lnTo>
                      <a:pt x="220" y="16"/>
                    </a:lnTo>
                    <a:lnTo>
                      <a:pt x="219" y="17"/>
                    </a:lnTo>
                    <a:lnTo>
                      <a:pt x="218" y="17"/>
                    </a:lnTo>
                    <a:lnTo>
                      <a:pt x="216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83" name="Freeform 260"/>
              <p:cNvSpPr>
                <a:spLocks/>
              </p:cNvSpPr>
              <p:nvPr/>
            </p:nvSpPr>
            <p:spPr bwMode="auto">
              <a:xfrm>
                <a:off x="923" y="2772"/>
                <a:ext cx="226" cy="23"/>
              </a:xfrm>
              <a:custGeom>
                <a:avLst/>
                <a:gdLst>
                  <a:gd name="T0" fmla="*/ 223 w 226"/>
                  <a:gd name="T1" fmla="*/ 10 h 23"/>
                  <a:gd name="T2" fmla="*/ 217 w 226"/>
                  <a:gd name="T3" fmla="*/ 14 h 23"/>
                  <a:gd name="T4" fmla="*/ 209 w 226"/>
                  <a:gd name="T5" fmla="*/ 16 h 23"/>
                  <a:gd name="T6" fmla="*/ 200 w 226"/>
                  <a:gd name="T7" fmla="*/ 18 h 23"/>
                  <a:gd name="T8" fmla="*/ 189 w 226"/>
                  <a:gd name="T9" fmla="*/ 19 h 23"/>
                  <a:gd name="T10" fmla="*/ 177 w 226"/>
                  <a:gd name="T11" fmla="*/ 20 h 23"/>
                  <a:gd name="T12" fmla="*/ 164 w 226"/>
                  <a:gd name="T13" fmla="*/ 21 h 23"/>
                  <a:gd name="T14" fmla="*/ 150 w 226"/>
                  <a:gd name="T15" fmla="*/ 22 h 23"/>
                  <a:gd name="T16" fmla="*/ 141 w 226"/>
                  <a:gd name="T17" fmla="*/ 23 h 23"/>
                  <a:gd name="T18" fmla="*/ 135 w 226"/>
                  <a:gd name="T19" fmla="*/ 23 h 23"/>
                  <a:gd name="T20" fmla="*/ 130 w 226"/>
                  <a:gd name="T21" fmla="*/ 23 h 23"/>
                  <a:gd name="T22" fmla="*/ 124 w 226"/>
                  <a:gd name="T23" fmla="*/ 23 h 23"/>
                  <a:gd name="T24" fmla="*/ 118 w 226"/>
                  <a:gd name="T25" fmla="*/ 23 h 23"/>
                  <a:gd name="T26" fmla="*/ 111 w 226"/>
                  <a:gd name="T27" fmla="*/ 23 h 23"/>
                  <a:gd name="T28" fmla="*/ 102 w 226"/>
                  <a:gd name="T29" fmla="*/ 23 h 23"/>
                  <a:gd name="T30" fmla="*/ 94 w 226"/>
                  <a:gd name="T31" fmla="*/ 23 h 23"/>
                  <a:gd name="T32" fmla="*/ 86 w 226"/>
                  <a:gd name="T33" fmla="*/ 23 h 23"/>
                  <a:gd name="T34" fmla="*/ 78 w 226"/>
                  <a:gd name="T35" fmla="*/ 22 h 23"/>
                  <a:gd name="T36" fmla="*/ 70 w 226"/>
                  <a:gd name="T37" fmla="*/ 22 h 23"/>
                  <a:gd name="T38" fmla="*/ 60 w 226"/>
                  <a:gd name="T39" fmla="*/ 21 h 23"/>
                  <a:gd name="T40" fmla="*/ 51 w 226"/>
                  <a:gd name="T41" fmla="*/ 20 h 23"/>
                  <a:gd name="T42" fmla="*/ 42 w 226"/>
                  <a:gd name="T43" fmla="*/ 20 h 23"/>
                  <a:gd name="T44" fmla="*/ 34 w 226"/>
                  <a:gd name="T45" fmla="*/ 19 h 23"/>
                  <a:gd name="T46" fmla="*/ 27 w 226"/>
                  <a:gd name="T47" fmla="*/ 17 h 23"/>
                  <a:gd name="T48" fmla="*/ 22 w 226"/>
                  <a:gd name="T49" fmla="*/ 17 h 23"/>
                  <a:gd name="T50" fmla="*/ 18 w 226"/>
                  <a:gd name="T51" fmla="*/ 16 h 23"/>
                  <a:gd name="T52" fmla="*/ 15 w 226"/>
                  <a:gd name="T53" fmla="*/ 15 h 23"/>
                  <a:gd name="T54" fmla="*/ 6 w 226"/>
                  <a:gd name="T55" fmla="*/ 12 h 23"/>
                  <a:gd name="T56" fmla="*/ 1 w 226"/>
                  <a:gd name="T57" fmla="*/ 9 h 23"/>
                  <a:gd name="T58" fmla="*/ 0 w 226"/>
                  <a:gd name="T59" fmla="*/ 6 h 23"/>
                  <a:gd name="T60" fmla="*/ 0 w 226"/>
                  <a:gd name="T61" fmla="*/ 0 h 23"/>
                  <a:gd name="T62" fmla="*/ 3 w 226"/>
                  <a:gd name="T63" fmla="*/ 3 h 23"/>
                  <a:gd name="T64" fmla="*/ 9 w 226"/>
                  <a:gd name="T65" fmla="*/ 5 h 23"/>
                  <a:gd name="T66" fmla="*/ 15 w 226"/>
                  <a:gd name="T67" fmla="*/ 6 h 23"/>
                  <a:gd name="T68" fmla="*/ 18 w 226"/>
                  <a:gd name="T69" fmla="*/ 7 h 23"/>
                  <a:gd name="T70" fmla="*/ 22 w 226"/>
                  <a:gd name="T71" fmla="*/ 8 h 23"/>
                  <a:gd name="T72" fmla="*/ 28 w 226"/>
                  <a:gd name="T73" fmla="*/ 9 h 23"/>
                  <a:gd name="T74" fmla="*/ 36 w 226"/>
                  <a:gd name="T75" fmla="*/ 10 h 23"/>
                  <a:gd name="T76" fmla="*/ 44 w 226"/>
                  <a:gd name="T77" fmla="*/ 11 h 23"/>
                  <a:gd name="T78" fmla="*/ 53 w 226"/>
                  <a:gd name="T79" fmla="*/ 12 h 23"/>
                  <a:gd name="T80" fmla="*/ 63 w 226"/>
                  <a:gd name="T81" fmla="*/ 13 h 23"/>
                  <a:gd name="T82" fmla="*/ 72 w 226"/>
                  <a:gd name="T83" fmla="*/ 13 h 23"/>
                  <a:gd name="T84" fmla="*/ 80 w 226"/>
                  <a:gd name="T85" fmla="*/ 14 h 23"/>
                  <a:gd name="T86" fmla="*/ 88 w 226"/>
                  <a:gd name="T87" fmla="*/ 14 h 23"/>
                  <a:gd name="T88" fmla="*/ 97 w 226"/>
                  <a:gd name="T89" fmla="*/ 14 h 23"/>
                  <a:gd name="T90" fmla="*/ 105 w 226"/>
                  <a:gd name="T91" fmla="*/ 14 h 23"/>
                  <a:gd name="T92" fmla="*/ 114 w 226"/>
                  <a:gd name="T93" fmla="*/ 14 h 23"/>
                  <a:gd name="T94" fmla="*/ 120 w 226"/>
                  <a:gd name="T95" fmla="*/ 14 h 23"/>
                  <a:gd name="T96" fmla="*/ 126 w 226"/>
                  <a:gd name="T97" fmla="*/ 14 h 23"/>
                  <a:gd name="T98" fmla="*/ 132 w 226"/>
                  <a:gd name="T99" fmla="*/ 14 h 23"/>
                  <a:gd name="T100" fmla="*/ 137 w 226"/>
                  <a:gd name="T101" fmla="*/ 14 h 23"/>
                  <a:gd name="T102" fmla="*/ 143 w 226"/>
                  <a:gd name="T103" fmla="*/ 14 h 23"/>
                  <a:gd name="T104" fmla="*/ 158 w 226"/>
                  <a:gd name="T105" fmla="*/ 13 h 23"/>
                  <a:gd name="T106" fmla="*/ 175 w 226"/>
                  <a:gd name="T107" fmla="*/ 12 h 23"/>
                  <a:gd name="T108" fmla="*/ 191 w 226"/>
                  <a:gd name="T109" fmla="*/ 10 h 23"/>
                  <a:gd name="T110" fmla="*/ 204 w 226"/>
                  <a:gd name="T111" fmla="*/ 8 h 23"/>
                  <a:gd name="T112" fmla="*/ 214 w 226"/>
                  <a:gd name="T113" fmla="*/ 6 h 23"/>
                  <a:gd name="T114" fmla="*/ 220 w 226"/>
                  <a:gd name="T115" fmla="*/ 3 h 23"/>
                  <a:gd name="T116" fmla="*/ 223 w 226"/>
                  <a:gd name="T117" fmla="*/ 2 h 23"/>
                  <a:gd name="T118" fmla="*/ 226 w 226"/>
                  <a:gd name="T119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6" h="23">
                    <a:moveTo>
                      <a:pt x="226" y="8"/>
                    </a:moveTo>
                    <a:lnTo>
                      <a:pt x="225" y="9"/>
                    </a:lnTo>
                    <a:lnTo>
                      <a:pt x="223" y="10"/>
                    </a:lnTo>
                    <a:lnTo>
                      <a:pt x="221" y="12"/>
                    </a:lnTo>
                    <a:lnTo>
                      <a:pt x="219" y="13"/>
                    </a:lnTo>
                    <a:lnTo>
                      <a:pt x="217" y="14"/>
                    </a:lnTo>
                    <a:lnTo>
                      <a:pt x="214" y="15"/>
                    </a:lnTo>
                    <a:lnTo>
                      <a:pt x="211" y="15"/>
                    </a:lnTo>
                    <a:lnTo>
                      <a:pt x="209" y="16"/>
                    </a:lnTo>
                    <a:lnTo>
                      <a:pt x="206" y="17"/>
                    </a:lnTo>
                    <a:lnTo>
                      <a:pt x="203" y="17"/>
                    </a:lnTo>
                    <a:lnTo>
                      <a:pt x="200" y="18"/>
                    </a:lnTo>
                    <a:lnTo>
                      <a:pt x="196" y="18"/>
                    </a:lnTo>
                    <a:lnTo>
                      <a:pt x="193" y="19"/>
                    </a:lnTo>
                    <a:lnTo>
                      <a:pt x="189" y="19"/>
                    </a:lnTo>
                    <a:lnTo>
                      <a:pt x="185" y="20"/>
                    </a:lnTo>
                    <a:lnTo>
                      <a:pt x="181" y="20"/>
                    </a:lnTo>
                    <a:lnTo>
                      <a:pt x="177" y="20"/>
                    </a:lnTo>
                    <a:lnTo>
                      <a:pt x="173" y="21"/>
                    </a:lnTo>
                    <a:lnTo>
                      <a:pt x="169" y="21"/>
                    </a:lnTo>
                    <a:lnTo>
                      <a:pt x="164" y="21"/>
                    </a:lnTo>
                    <a:lnTo>
                      <a:pt x="160" y="22"/>
                    </a:lnTo>
                    <a:lnTo>
                      <a:pt x="155" y="22"/>
                    </a:lnTo>
                    <a:lnTo>
                      <a:pt x="150" y="22"/>
                    </a:lnTo>
                    <a:lnTo>
                      <a:pt x="145" y="22"/>
                    </a:lnTo>
                    <a:lnTo>
                      <a:pt x="143" y="23"/>
                    </a:lnTo>
                    <a:lnTo>
                      <a:pt x="141" y="23"/>
                    </a:lnTo>
                    <a:lnTo>
                      <a:pt x="139" y="23"/>
                    </a:lnTo>
                    <a:lnTo>
                      <a:pt x="137" y="23"/>
                    </a:lnTo>
                    <a:lnTo>
                      <a:pt x="135" y="23"/>
                    </a:lnTo>
                    <a:lnTo>
                      <a:pt x="133" y="23"/>
                    </a:lnTo>
                    <a:lnTo>
                      <a:pt x="131" y="23"/>
                    </a:lnTo>
                    <a:lnTo>
                      <a:pt x="130" y="23"/>
                    </a:lnTo>
                    <a:lnTo>
                      <a:pt x="128" y="23"/>
                    </a:lnTo>
                    <a:lnTo>
                      <a:pt x="126" y="23"/>
                    </a:lnTo>
                    <a:lnTo>
                      <a:pt x="124" y="23"/>
                    </a:lnTo>
                    <a:lnTo>
                      <a:pt x="122" y="23"/>
                    </a:lnTo>
                    <a:lnTo>
                      <a:pt x="120" y="23"/>
                    </a:lnTo>
                    <a:lnTo>
                      <a:pt x="118" y="23"/>
                    </a:lnTo>
                    <a:lnTo>
                      <a:pt x="116" y="23"/>
                    </a:lnTo>
                    <a:lnTo>
                      <a:pt x="114" y="23"/>
                    </a:lnTo>
                    <a:lnTo>
                      <a:pt x="111" y="23"/>
                    </a:lnTo>
                    <a:lnTo>
                      <a:pt x="108" y="23"/>
                    </a:lnTo>
                    <a:lnTo>
                      <a:pt x="105" y="23"/>
                    </a:lnTo>
                    <a:lnTo>
                      <a:pt x="102" y="23"/>
                    </a:lnTo>
                    <a:lnTo>
                      <a:pt x="100" y="23"/>
                    </a:lnTo>
                    <a:lnTo>
                      <a:pt x="97" y="23"/>
                    </a:lnTo>
                    <a:lnTo>
                      <a:pt x="94" y="23"/>
                    </a:lnTo>
                    <a:lnTo>
                      <a:pt x="91" y="23"/>
                    </a:lnTo>
                    <a:lnTo>
                      <a:pt x="89" y="23"/>
                    </a:lnTo>
                    <a:lnTo>
                      <a:pt x="86" y="23"/>
                    </a:lnTo>
                    <a:lnTo>
                      <a:pt x="83" y="22"/>
                    </a:lnTo>
                    <a:lnTo>
                      <a:pt x="81" y="22"/>
                    </a:lnTo>
                    <a:lnTo>
                      <a:pt x="78" y="22"/>
                    </a:lnTo>
                    <a:lnTo>
                      <a:pt x="76" y="22"/>
                    </a:lnTo>
                    <a:lnTo>
                      <a:pt x="73" y="22"/>
                    </a:lnTo>
                    <a:lnTo>
                      <a:pt x="70" y="22"/>
                    </a:lnTo>
                    <a:lnTo>
                      <a:pt x="67" y="22"/>
                    </a:lnTo>
                    <a:lnTo>
                      <a:pt x="64" y="21"/>
                    </a:lnTo>
                    <a:lnTo>
                      <a:pt x="60" y="21"/>
                    </a:lnTo>
                    <a:lnTo>
                      <a:pt x="57" y="21"/>
                    </a:lnTo>
                    <a:lnTo>
                      <a:pt x="54" y="21"/>
                    </a:lnTo>
                    <a:lnTo>
                      <a:pt x="51" y="20"/>
                    </a:lnTo>
                    <a:lnTo>
                      <a:pt x="48" y="20"/>
                    </a:lnTo>
                    <a:lnTo>
                      <a:pt x="45" y="20"/>
                    </a:lnTo>
                    <a:lnTo>
                      <a:pt x="42" y="20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4" y="19"/>
                    </a:lnTo>
                    <a:lnTo>
                      <a:pt x="32" y="18"/>
                    </a:lnTo>
                    <a:lnTo>
                      <a:pt x="29" y="18"/>
                    </a:lnTo>
                    <a:lnTo>
                      <a:pt x="27" y="17"/>
                    </a:lnTo>
                    <a:lnTo>
                      <a:pt x="24" y="17"/>
                    </a:lnTo>
                    <a:lnTo>
                      <a:pt x="23" y="17"/>
                    </a:lnTo>
                    <a:lnTo>
                      <a:pt x="22" y="17"/>
                    </a:lnTo>
                    <a:lnTo>
                      <a:pt x="20" y="16"/>
                    </a:lnTo>
                    <a:lnTo>
                      <a:pt x="19" y="16"/>
                    </a:lnTo>
                    <a:lnTo>
                      <a:pt x="18" y="16"/>
                    </a:lnTo>
                    <a:lnTo>
                      <a:pt x="17" y="15"/>
                    </a:lnTo>
                    <a:lnTo>
                      <a:pt x="16" y="15"/>
                    </a:lnTo>
                    <a:lnTo>
                      <a:pt x="15" y="15"/>
                    </a:lnTo>
                    <a:lnTo>
                      <a:pt x="11" y="14"/>
                    </a:lnTo>
                    <a:lnTo>
                      <a:pt x="9" y="13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3" y="10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7" y="4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16" y="7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1" y="8"/>
                    </a:lnTo>
                    <a:lnTo>
                      <a:pt x="22" y="8"/>
                    </a:lnTo>
                    <a:lnTo>
                      <a:pt x="23" y="8"/>
                    </a:lnTo>
                    <a:lnTo>
                      <a:pt x="26" y="9"/>
                    </a:lnTo>
                    <a:lnTo>
                      <a:pt x="28" y="9"/>
                    </a:lnTo>
                    <a:lnTo>
                      <a:pt x="31" y="9"/>
                    </a:lnTo>
                    <a:lnTo>
                      <a:pt x="33" y="10"/>
                    </a:lnTo>
                    <a:lnTo>
                      <a:pt x="36" y="10"/>
                    </a:lnTo>
                    <a:lnTo>
                      <a:pt x="39" y="10"/>
                    </a:lnTo>
                    <a:lnTo>
                      <a:pt x="41" y="11"/>
                    </a:lnTo>
                    <a:lnTo>
                      <a:pt x="44" y="11"/>
                    </a:lnTo>
                    <a:lnTo>
                      <a:pt x="47" y="11"/>
                    </a:lnTo>
                    <a:lnTo>
                      <a:pt x="50" y="12"/>
                    </a:lnTo>
                    <a:lnTo>
                      <a:pt x="53" y="12"/>
                    </a:lnTo>
                    <a:lnTo>
                      <a:pt x="57" y="12"/>
                    </a:lnTo>
                    <a:lnTo>
                      <a:pt x="60" y="12"/>
                    </a:lnTo>
                    <a:lnTo>
                      <a:pt x="63" y="13"/>
                    </a:lnTo>
                    <a:lnTo>
                      <a:pt x="67" y="13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80" y="14"/>
                    </a:lnTo>
                    <a:lnTo>
                      <a:pt x="83" y="14"/>
                    </a:lnTo>
                    <a:lnTo>
                      <a:pt x="86" y="14"/>
                    </a:lnTo>
                    <a:lnTo>
                      <a:pt x="88" y="14"/>
                    </a:lnTo>
                    <a:lnTo>
                      <a:pt x="91" y="14"/>
                    </a:lnTo>
                    <a:lnTo>
                      <a:pt x="94" y="14"/>
                    </a:lnTo>
                    <a:lnTo>
                      <a:pt x="97" y="14"/>
                    </a:lnTo>
                    <a:lnTo>
                      <a:pt x="99" y="14"/>
                    </a:lnTo>
                    <a:lnTo>
                      <a:pt x="102" y="14"/>
                    </a:lnTo>
                    <a:lnTo>
                      <a:pt x="105" y="14"/>
                    </a:lnTo>
                    <a:lnTo>
                      <a:pt x="108" y="14"/>
                    </a:lnTo>
                    <a:lnTo>
                      <a:pt x="111" y="14"/>
                    </a:lnTo>
                    <a:lnTo>
                      <a:pt x="114" y="14"/>
                    </a:lnTo>
                    <a:lnTo>
                      <a:pt x="116" y="14"/>
                    </a:lnTo>
                    <a:lnTo>
                      <a:pt x="118" y="14"/>
                    </a:lnTo>
                    <a:lnTo>
                      <a:pt x="120" y="14"/>
                    </a:lnTo>
                    <a:lnTo>
                      <a:pt x="122" y="14"/>
                    </a:lnTo>
                    <a:lnTo>
                      <a:pt x="124" y="14"/>
                    </a:lnTo>
                    <a:lnTo>
                      <a:pt x="126" y="14"/>
                    </a:lnTo>
                    <a:lnTo>
                      <a:pt x="128" y="14"/>
                    </a:lnTo>
                    <a:lnTo>
                      <a:pt x="130" y="14"/>
                    </a:lnTo>
                    <a:lnTo>
                      <a:pt x="132" y="14"/>
                    </a:lnTo>
                    <a:lnTo>
                      <a:pt x="134" y="14"/>
                    </a:lnTo>
                    <a:lnTo>
                      <a:pt x="135" y="14"/>
                    </a:lnTo>
                    <a:lnTo>
                      <a:pt x="137" y="14"/>
                    </a:lnTo>
                    <a:lnTo>
                      <a:pt x="139" y="14"/>
                    </a:lnTo>
                    <a:lnTo>
                      <a:pt x="141" y="14"/>
                    </a:lnTo>
                    <a:lnTo>
                      <a:pt x="143" y="14"/>
                    </a:lnTo>
                    <a:lnTo>
                      <a:pt x="145" y="14"/>
                    </a:lnTo>
                    <a:lnTo>
                      <a:pt x="152" y="13"/>
                    </a:lnTo>
                    <a:lnTo>
                      <a:pt x="158" y="13"/>
                    </a:lnTo>
                    <a:lnTo>
                      <a:pt x="164" y="13"/>
                    </a:lnTo>
                    <a:lnTo>
                      <a:pt x="170" y="12"/>
                    </a:lnTo>
                    <a:lnTo>
                      <a:pt x="175" y="12"/>
                    </a:lnTo>
                    <a:lnTo>
                      <a:pt x="181" y="11"/>
                    </a:lnTo>
                    <a:lnTo>
                      <a:pt x="186" y="11"/>
                    </a:lnTo>
                    <a:lnTo>
                      <a:pt x="191" y="10"/>
                    </a:lnTo>
                    <a:lnTo>
                      <a:pt x="195" y="9"/>
                    </a:lnTo>
                    <a:lnTo>
                      <a:pt x="200" y="9"/>
                    </a:lnTo>
                    <a:lnTo>
                      <a:pt x="204" y="8"/>
                    </a:lnTo>
                    <a:lnTo>
                      <a:pt x="207" y="7"/>
                    </a:lnTo>
                    <a:lnTo>
                      <a:pt x="211" y="6"/>
                    </a:lnTo>
                    <a:lnTo>
                      <a:pt x="214" y="6"/>
                    </a:lnTo>
                    <a:lnTo>
                      <a:pt x="217" y="5"/>
                    </a:lnTo>
                    <a:lnTo>
                      <a:pt x="219" y="4"/>
                    </a:lnTo>
                    <a:lnTo>
                      <a:pt x="220" y="3"/>
                    </a:lnTo>
                    <a:lnTo>
                      <a:pt x="221" y="3"/>
                    </a:lnTo>
                    <a:lnTo>
                      <a:pt x="222" y="2"/>
                    </a:lnTo>
                    <a:lnTo>
                      <a:pt x="223" y="2"/>
                    </a:lnTo>
                    <a:lnTo>
                      <a:pt x="224" y="1"/>
                    </a:lnTo>
                    <a:lnTo>
                      <a:pt x="225" y="1"/>
                    </a:lnTo>
                    <a:lnTo>
                      <a:pt x="226" y="1"/>
                    </a:lnTo>
                    <a:lnTo>
                      <a:pt x="226" y="0"/>
                    </a:lnTo>
                    <a:lnTo>
                      <a:pt x="226" y="8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84" name="Freeform 261"/>
              <p:cNvSpPr>
                <a:spLocks/>
              </p:cNvSpPr>
              <p:nvPr/>
            </p:nvSpPr>
            <p:spPr bwMode="auto">
              <a:xfrm>
                <a:off x="974" y="2758"/>
                <a:ext cx="48" cy="15"/>
              </a:xfrm>
              <a:custGeom>
                <a:avLst/>
                <a:gdLst>
                  <a:gd name="T0" fmla="*/ 25 w 48"/>
                  <a:gd name="T1" fmla="*/ 0 h 15"/>
                  <a:gd name="T2" fmla="*/ 48 w 48"/>
                  <a:gd name="T3" fmla="*/ 11 h 15"/>
                  <a:gd name="T4" fmla="*/ 12 w 48"/>
                  <a:gd name="T5" fmla="*/ 15 h 15"/>
                  <a:gd name="T6" fmla="*/ 0 w 48"/>
                  <a:gd name="T7" fmla="*/ 1 h 15"/>
                  <a:gd name="T8" fmla="*/ 25 w 4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25" y="0"/>
                    </a:moveTo>
                    <a:lnTo>
                      <a:pt x="48" y="11"/>
                    </a:lnTo>
                    <a:lnTo>
                      <a:pt x="12" y="15"/>
                    </a:lnTo>
                    <a:lnTo>
                      <a:pt x="0" y="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85" name="Freeform 262"/>
              <p:cNvSpPr>
                <a:spLocks/>
              </p:cNvSpPr>
              <p:nvPr/>
            </p:nvSpPr>
            <p:spPr bwMode="auto">
              <a:xfrm>
                <a:off x="978" y="2759"/>
                <a:ext cx="38" cy="12"/>
              </a:xfrm>
              <a:custGeom>
                <a:avLst/>
                <a:gdLst>
                  <a:gd name="T0" fmla="*/ 21 w 38"/>
                  <a:gd name="T1" fmla="*/ 0 h 12"/>
                  <a:gd name="T2" fmla="*/ 38 w 38"/>
                  <a:gd name="T3" fmla="*/ 9 h 12"/>
                  <a:gd name="T4" fmla="*/ 10 w 38"/>
                  <a:gd name="T5" fmla="*/ 12 h 12"/>
                  <a:gd name="T6" fmla="*/ 0 w 38"/>
                  <a:gd name="T7" fmla="*/ 2 h 12"/>
                  <a:gd name="T8" fmla="*/ 21 w 38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2">
                    <a:moveTo>
                      <a:pt x="21" y="0"/>
                    </a:moveTo>
                    <a:lnTo>
                      <a:pt x="38" y="9"/>
                    </a:lnTo>
                    <a:lnTo>
                      <a:pt x="10" y="12"/>
                    </a:lnTo>
                    <a:lnTo>
                      <a:pt x="0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86" name="Freeform 263"/>
              <p:cNvSpPr>
                <a:spLocks/>
              </p:cNvSpPr>
              <p:nvPr/>
            </p:nvSpPr>
            <p:spPr bwMode="auto">
              <a:xfrm>
                <a:off x="957" y="2673"/>
                <a:ext cx="8" cy="14"/>
              </a:xfrm>
              <a:custGeom>
                <a:avLst/>
                <a:gdLst>
                  <a:gd name="T0" fmla="*/ 1 w 8"/>
                  <a:gd name="T1" fmla="*/ 14 h 14"/>
                  <a:gd name="T2" fmla="*/ 0 w 8"/>
                  <a:gd name="T3" fmla="*/ 13 h 14"/>
                  <a:gd name="T4" fmla="*/ 0 w 8"/>
                  <a:gd name="T5" fmla="*/ 11 h 14"/>
                  <a:gd name="T6" fmla="*/ 0 w 8"/>
                  <a:gd name="T7" fmla="*/ 8 h 14"/>
                  <a:gd name="T8" fmla="*/ 1 w 8"/>
                  <a:gd name="T9" fmla="*/ 6 h 14"/>
                  <a:gd name="T10" fmla="*/ 1 w 8"/>
                  <a:gd name="T11" fmla="*/ 4 h 14"/>
                  <a:gd name="T12" fmla="*/ 2 w 8"/>
                  <a:gd name="T13" fmla="*/ 3 h 14"/>
                  <a:gd name="T14" fmla="*/ 3 w 8"/>
                  <a:gd name="T15" fmla="*/ 2 h 14"/>
                  <a:gd name="T16" fmla="*/ 4 w 8"/>
                  <a:gd name="T17" fmla="*/ 1 h 14"/>
                  <a:gd name="T18" fmla="*/ 4 w 8"/>
                  <a:gd name="T19" fmla="*/ 1 h 14"/>
                  <a:gd name="T20" fmla="*/ 5 w 8"/>
                  <a:gd name="T21" fmla="*/ 0 h 14"/>
                  <a:gd name="T22" fmla="*/ 6 w 8"/>
                  <a:gd name="T23" fmla="*/ 0 h 14"/>
                  <a:gd name="T24" fmla="*/ 7 w 8"/>
                  <a:gd name="T25" fmla="*/ 0 h 14"/>
                  <a:gd name="T26" fmla="*/ 8 w 8"/>
                  <a:gd name="T27" fmla="*/ 1 h 14"/>
                  <a:gd name="T28" fmla="*/ 8 w 8"/>
                  <a:gd name="T29" fmla="*/ 3 h 14"/>
                  <a:gd name="T30" fmla="*/ 8 w 8"/>
                  <a:gd name="T31" fmla="*/ 6 h 14"/>
                  <a:gd name="T32" fmla="*/ 7 w 8"/>
                  <a:gd name="T33" fmla="*/ 8 h 14"/>
                  <a:gd name="T34" fmla="*/ 7 w 8"/>
                  <a:gd name="T35" fmla="*/ 10 h 14"/>
                  <a:gd name="T36" fmla="*/ 6 w 8"/>
                  <a:gd name="T37" fmla="*/ 11 h 14"/>
                  <a:gd name="T38" fmla="*/ 5 w 8"/>
                  <a:gd name="T39" fmla="*/ 12 h 14"/>
                  <a:gd name="T40" fmla="*/ 4 w 8"/>
                  <a:gd name="T41" fmla="*/ 13 h 14"/>
                  <a:gd name="T42" fmla="*/ 4 w 8"/>
                  <a:gd name="T43" fmla="*/ 13 h 14"/>
                  <a:gd name="T44" fmla="*/ 3 w 8"/>
                  <a:gd name="T45" fmla="*/ 14 h 14"/>
                  <a:gd name="T46" fmla="*/ 2 w 8"/>
                  <a:gd name="T47" fmla="*/ 14 h 14"/>
                  <a:gd name="T48" fmla="*/ 1 w 8"/>
                  <a:gd name="T4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4">
                    <a:moveTo>
                      <a:pt x="1" y="14"/>
                    </a:moveTo>
                    <a:lnTo>
                      <a:pt x="0" y="13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7" y="10"/>
                    </a:lnTo>
                    <a:lnTo>
                      <a:pt x="6" y="11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87" name="Freeform 264"/>
              <p:cNvSpPr>
                <a:spLocks/>
              </p:cNvSpPr>
              <p:nvPr/>
            </p:nvSpPr>
            <p:spPr bwMode="auto">
              <a:xfrm>
                <a:off x="963" y="2703"/>
                <a:ext cx="24" cy="22"/>
              </a:xfrm>
              <a:custGeom>
                <a:avLst/>
                <a:gdLst>
                  <a:gd name="T0" fmla="*/ 0 w 24"/>
                  <a:gd name="T1" fmla="*/ 22 h 22"/>
                  <a:gd name="T2" fmla="*/ 0 w 24"/>
                  <a:gd name="T3" fmla="*/ 0 h 22"/>
                  <a:gd name="T4" fmla="*/ 24 w 24"/>
                  <a:gd name="T5" fmla="*/ 6 h 22"/>
                  <a:gd name="T6" fmla="*/ 24 w 24"/>
                  <a:gd name="T7" fmla="*/ 22 h 22"/>
                  <a:gd name="T8" fmla="*/ 0 w 24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2">
                    <a:moveTo>
                      <a:pt x="0" y="22"/>
                    </a:moveTo>
                    <a:lnTo>
                      <a:pt x="0" y="0"/>
                    </a:lnTo>
                    <a:lnTo>
                      <a:pt x="24" y="6"/>
                    </a:lnTo>
                    <a:lnTo>
                      <a:pt x="24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88" name="Rectangle 265"/>
              <p:cNvSpPr>
                <a:spLocks noChangeArrowheads="1"/>
              </p:cNvSpPr>
              <p:nvPr/>
            </p:nvSpPr>
            <p:spPr bwMode="auto">
              <a:xfrm>
                <a:off x="966" y="2707"/>
                <a:ext cx="19" cy="1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89" name="Freeform 266"/>
              <p:cNvSpPr>
                <a:spLocks/>
              </p:cNvSpPr>
              <p:nvPr/>
            </p:nvSpPr>
            <p:spPr bwMode="auto">
              <a:xfrm>
                <a:off x="953" y="2670"/>
                <a:ext cx="49" cy="45"/>
              </a:xfrm>
              <a:custGeom>
                <a:avLst/>
                <a:gdLst>
                  <a:gd name="T0" fmla="*/ 8 w 49"/>
                  <a:gd name="T1" fmla="*/ 12 h 45"/>
                  <a:gd name="T2" fmla="*/ 8 w 49"/>
                  <a:gd name="T3" fmla="*/ 12 h 45"/>
                  <a:gd name="T4" fmla="*/ 9 w 49"/>
                  <a:gd name="T5" fmla="*/ 11 h 45"/>
                  <a:gd name="T6" fmla="*/ 11 w 49"/>
                  <a:gd name="T7" fmla="*/ 8 h 45"/>
                  <a:gd name="T8" fmla="*/ 13 w 49"/>
                  <a:gd name="T9" fmla="*/ 6 h 45"/>
                  <a:gd name="T10" fmla="*/ 15 w 49"/>
                  <a:gd name="T11" fmla="*/ 4 h 45"/>
                  <a:gd name="T12" fmla="*/ 18 w 49"/>
                  <a:gd name="T13" fmla="*/ 2 h 45"/>
                  <a:gd name="T14" fmla="*/ 21 w 49"/>
                  <a:gd name="T15" fmla="*/ 1 h 45"/>
                  <a:gd name="T16" fmla="*/ 24 w 49"/>
                  <a:gd name="T17" fmla="*/ 0 h 45"/>
                  <a:gd name="T18" fmla="*/ 28 w 49"/>
                  <a:gd name="T19" fmla="*/ 0 h 45"/>
                  <a:gd name="T20" fmla="*/ 31 w 49"/>
                  <a:gd name="T21" fmla="*/ 1 h 45"/>
                  <a:gd name="T22" fmla="*/ 36 w 49"/>
                  <a:gd name="T23" fmla="*/ 2 h 45"/>
                  <a:gd name="T24" fmla="*/ 39 w 49"/>
                  <a:gd name="T25" fmla="*/ 4 h 45"/>
                  <a:gd name="T26" fmla="*/ 43 w 49"/>
                  <a:gd name="T27" fmla="*/ 7 h 45"/>
                  <a:gd name="T28" fmla="*/ 46 w 49"/>
                  <a:gd name="T29" fmla="*/ 10 h 45"/>
                  <a:gd name="T30" fmla="*/ 48 w 49"/>
                  <a:gd name="T31" fmla="*/ 14 h 45"/>
                  <a:gd name="T32" fmla="*/ 49 w 49"/>
                  <a:gd name="T33" fmla="*/ 18 h 45"/>
                  <a:gd name="T34" fmla="*/ 49 w 49"/>
                  <a:gd name="T35" fmla="*/ 22 h 45"/>
                  <a:gd name="T36" fmla="*/ 49 w 49"/>
                  <a:gd name="T37" fmla="*/ 27 h 45"/>
                  <a:gd name="T38" fmla="*/ 48 w 49"/>
                  <a:gd name="T39" fmla="*/ 31 h 45"/>
                  <a:gd name="T40" fmla="*/ 46 w 49"/>
                  <a:gd name="T41" fmla="*/ 35 h 45"/>
                  <a:gd name="T42" fmla="*/ 43 w 49"/>
                  <a:gd name="T43" fmla="*/ 38 h 45"/>
                  <a:gd name="T44" fmla="*/ 40 w 49"/>
                  <a:gd name="T45" fmla="*/ 41 h 45"/>
                  <a:gd name="T46" fmla="*/ 36 w 49"/>
                  <a:gd name="T47" fmla="*/ 43 h 45"/>
                  <a:gd name="T48" fmla="*/ 32 w 49"/>
                  <a:gd name="T49" fmla="*/ 44 h 45"/>
                  <a:gd name="T50" fmla="*/ 28 w 49"/>
                  <a:gd name="T51" fmla="*/ 45 h 45"/>
                  <a:gd name="T52" fmla="*/ 24 w 49"/>
                  <a:gd name="T53" fmla="*/ 44 h 45"/>
                  <a:gd name="T54" fmla="*/ 21 w 49"/>
                  <a:gd name="T55" fmla="*/ 44 h 45"/>
                  <a:gd name="T56" fmla="*/ 18 w 49"/>
                  <a:gd name="T57" fmla="*/ 43 h 45"/>
                  <a:gd name="T58" fmla="*/ 15 w 49"/>
                  <a:gd name="T59" fmla="*/ 41 h 45"/>
                  <a:gd name="T60" fmla="*/ 13 w 49"/>
                  <a:gd name="T61" fmla="*/ 39 h 45"/>
                  <a:gd name="T62" fmla="*/ 11 w 49"/>
                  <a:gd name="T63" fmla="*/ 37 h 45"/>
                  <a:gd name="T64" fmla="*/ 9 w 49"/>
                  <a:gd name="T65" fmla="*/ 35 h 45"/>
                  <a:gd name="T66" fmla="*/ 7 w 49"/>
                  <a:gd name="T67" fmla="*/ 32 h 45"/>
                  <a:gd name="T68" fmla="*/ 7 w 49"/>
                  <a:gd name="T69" fmla="*/ 31 h 45"/>
                  <a:gd name="T70" fmla="*/ 6 w 49"/>
                  <a:gd name="T71" fmla="*/ 31 h 45"/>
                  <a:gd name="T72" fmla="*/ 5 w 49"/>
                  <a:gd name="T73" fmla="*/ 30 h 45"/>
                  <a:gd name="T74" fmla="*/ 2 w 49"/>
                  <a:gd name="T75" fmla="*/ 29 h 45"/>
                  <a:gd name="T76" fmla="*/ 1 w 49"/>
                  <a:gd name="T77" fmla="*/ 26 h 45"/>
                  <a:gd name="T78" fmla="*/ 0 w 49"/>
                  <a:gd name="T79" fmla="*/ 23 h 45"/>
                  <a:gd name="T80" fmla="*/ 0 w 49"/>
                  <a:gd name="T81" fmla="*/ 19 h 45"/>
                  <a:gd name="T82" fmla="*/ 1 w 49"/>
                  <a:gd name="T83" fmla="*/ 16 h 45"/>
                  <a:gd name="T84" fmla="*/ 4 w 49"/>
                  <a:gd name="T85" fmla="*/ 13 h 45"/>
                  <a:gd name="T86" fmla="*/ 6 w 49"/>
                  <a:gd name="T87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5">
                    <a:moveTo>
                      <a:pt x="8" y="12"/>
                    </a:move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5" y="4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31" y="1"/>
                    </a:lnTo>
                    <a:lnTo>
                      <a:pt x="34" y="1"/>
                    </a:lnTo>
                    <a:lnTo>
                      <a:pt x="36" y="2"/>
                    </a:lnTo>
                    <a:lnTo>
                      <a:pt x="38" y="3"/>
                    </a:lnTo>
                    <a:lnTo>
                      <a:pt x="39" y="4"/>
                    </a:lnTo>
                    <a:lnTo>
                      <a:pt x="41" y="5"/>
                    </a:lnTo>
                    <a:lnTo>
                      <a:pt x="43" y="7"/>
                    </a:lnTo>
                    <a:lnTo>
                      <a:pt x="44" y="8"/>
                    </a:lnTo>
                    <a:lnTo>
                      <a:pt x="46" y="10"/>
                    </a:lnTo>
                    <a:lnTo>
                      <a:pt x="47" y="12"/>
                    </a:lnTo>
                    <a:lnTo>
                      <a:pt x="48" y="14"/>
                    </a:lnTo>
                    <a:lnTo>
                      <a:pt x="48" y="16"/>
                    </a:lnTo>
                    <a:lnTo>
                      <a:pt x="49" y="18"/>
                    </a:lnTo>
                    <a:lnTo>
                      <a:pt x="49" y="20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7"/>
                    </a:lnTo>
                    <a:lnTo>
                      <a:pt x="49" y="29"/>
                    </a:lnTo>
                    <a:lnTo>
                      <a:pt x="48" y="31"/>
                    </a:lnTo>
                    <a:lnTo>
                      <a:pt x="47" y="33"/>
                    </a:lnTo>
                    <a:lnTo>
                      <a:pt x="46" y="35"/>
                    </a:lnTo>
                    <a:lnTo>
                      <a:pt x="45" y="36"/>
                    </a:lnTo>
                    <a:lnTo>
                      <a:pt x="43" y="38"/>
                    </a:lnTo>
                    <a:lnTo>
                      <a:pt x="42" y="39"/>
                    </a:lnTo>
                    <a:lnTo>
                      <a:pt x="40" y="41"/>
                    </a:lnTo>
                    <a:lnTo>
                      <a:pt x="38" y="42"/>
                    </a:lnTo>
                    <a:lnTo>
                      <a:pt x="36" y="43"/>
                    </a:lnTo>
                    <a:lnTo>
                      <a:pt x="34" y="43"/>
                    </a:lnTo>
                    <a:lnTo>
                      <a:pt x="32" y="44"/>
                    </a:lnTo>
                    <a:lnTo>
                      <a:pt x="30" y="44"/>
                    </a:lnTo>
                    <a:lnTo>
                      <a:pt x="28" y="45"/>
                    </a:lnTo>
                    <a:lnTo>
                      <a:pt x="26" y="44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1" y="44"/>
                    </a:lnTo>
                    <a:lnTo>
                      <a:pt x="19" y="43"/>
                    </a:lnTo>
                    <a:lnTo>
                      <a:pt x="18" y="43"/>
                    </a:lnTo>
                    <a:lnTo>
                      <a:pt x="17" y="42"/>
                    </a:lnTo>
                    <a:lnTo>
                      <a:pt x="15" y="41"/>
                    </a:lnTo>
                    <a:lnTo>
                      <a:pt x="14" y="40"/>
                    </a:lnTo>
                    <a:lnTo>
                      <a:pt x="13" y="39"/>
                    </a:lnTo>
                    <a:lnTo>
                      <a:pt x="12" y="38"/>
                    </a:lnTo>
                    <a:lnTo>
                      <a:pt x="11" y="37"/>
                    </a:lnTo>
                    <a:lnTo>
                      <a:pt x="10" y="36"/>
                    </a:lnTo>
                    <a:lnTo>
                      <a:pt x="9" y="35"/>
                    </a:lnTo>
                    <a:lnTo>
                      <a:pt x="8" y="33"/>
                    </a:lnTo>
                    <a:lnTo>
                      <a:pt x="7" y="32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5" y="30"/>
                    </a:lnTo>
                    <a:lnTo>
                      <a:pt x="4" y="30"/>
                    </a:lnTo>
                    <a:lnTo>
                      <a:pt x="2" y="29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2" y="14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90" name="Freeform 267"/>
              <p:cNvSpPr>
                <a:spLocks/>
              </p:cNvSpPr>
              <p:nvPr/>
            </p:nvSpPr>
            <p:spPr bwMode="auto">
              <a:xfrm>
                <a:off x="955" y="2674"/>
                <a:ext cx="44" cy="37"/>
              </a:xfrm>
              <a:custGeom>
                <a:avLst/>
                <a:gdLst>
                  <a:gd name="T0" fmla="*/ 6 w 44"/>
                  <a:gd name="T1" fmla="*/ 12 h 37"/>
                  <a:gd name="T2" fmla="*/ 7 w 44"/>
                  <a:gd name="T3" fmla="*/ 13 h 37"/>
                  <a:gd name="T4" fmla="*/ 8 w 44"/>
                  <a:gd name="T5" fmla="*/ 12 h 37"/>
                  <a:gd name="T6" fmla="*/ 9 w 44"/>
                  <a:gd name="T7" fmla="*/ 9 h 37"/>
                  <a:gd name="T8" fmla="*/ 11 w 44"/>
                  <a:gd name="T9" fmla="*/ 7 h 37"/>
                  <a:gd name="T10" fmla="*/ 13 w 44"/>
                  <a:gd name="T11" fmla="*/ 4 h 37"/>
                  <a:gd name="T12" fmla="*/ 16 w 44"/>
                  <a:gd name="T13" fmla="*/ 2 h 37"/>
                  <a:gd name="T14" fmla="*/ 19 w 44"/>
                  <a:gd name="T15" fmla="*/ 1 h 37"/>
                  <a:gd name="T16" fmla="*/ 22 w 44"/>
                  <a:gd name="T17" fmla="*/ 0 h 37"/>
                  <a:gd name="T18" fmla="*/ 25 w 44"/>
                  <a:gd name="T19" fmla="*/ 0 h 37"/>
                  <a:gd name="T20" fmla="*/ 31 w 44"/>
                  <a:gd name="T21" fmla="*/ 1 h 37"/>
                  <a:gd name="T22" fmla="*/ 37 w 44"/>
                  <a:gd name="T23" fmla="*/ 4 h 37"/>
                  <a:gd name="T24" fmla="*/ 42 w 44"/>
                  <a:gd name="T25" fmla="*/ 9 h 37"/>
                  <a:gd name="T26" fmla="*/ 44 w 44"/>
                  <a:gd name="T27" fmla="*/ 16 h 37"/>
                  <a:gd name="T28" fmla="*/ 44 w 44"/>
                  <a:gd name="T29" fmla="*/ 22 h 37"/>
                  <a:gd name="T30" fmla="*/ 43 w 44"/>
                  <a:gd name="T31" fmla="*/ 26 h 37"/>
                  <a:gd name="T32" fmla="*/ 41 w 44"/>
                  <a:gd name="T33" fmla="*/ 29 h 37"/>
                  <a:gd name="T34" fmla="*/ 39 w 44"/>
                  <a:gd name="T35" fmla="*/ 32 h 37"/>
                  <a:gd name="T36" fmla="*/ 36 w 44"/>
                  <a:gd name="T37" fmla="*/ 34 h 37"/>
                  <a:gd name="T38" fmla="*/ 33 w 44"/>
                  <a:gd name="T39" fmla="*/ 36 h 37"/>
                  <a:gd name="T40" fmla="*/ 30 w 44"/>
                  <a:gd name="T41" fmla="*/ 37 h 37"/>
                  <a:gd name="T42" fmla="*/ 26 w 44"/>
                  <a:gd name="T43" fmla="*/ 37 h 37"/>
                  <a:gd name="T44" fmla="*/ 21 w 44"/>
                  <a:gd name="T45" fmla="*/ 37 h 37"/>
                  <a:gd name="T46" fmla="*/ 15 w 44"/>
                  <a:gd name="T47" fmla="*/ 34 h 37"/>
                  <a:gd name="T48" fmla="*/ 11 w 44"/>
                  <a:gd name="T49" fmla="*/ 30 h 37"/>
                  <a:gd name="T50" fmla="*/ 8 w 44"/>
                  <a:gd name="T51" fmla="*/ 25 h 37"/>
                  <a:gd name="T52" fmla="*/ 6 w 44"/>
                  <a:gd name="T53" fmla="*/ 22 h 37"/>
                  <a:gd name="T54" fmla="*/ 5 w 44"/>
                  <a:gd name="T55" fmla="*/ 23 h 37"/>
                  <a:gd name="T56" fmla="*/ 3 w 44"/>
                  <a:gd name="T57" fmla="*/ 23 h 37"/>
                  <a:gd name="T58" fmla="*/ 2 w 44"/>
                  <a:gd name="T59" fmla="*/ 22 h 37"/>
                  <a:gd name="T60" fmla="*/ 1 w 44"/>
                  <a:gd name="T61" fmla="*/ 20 h 37"/>
                  <a:gd name="T62" fmla="*/ 0 w 44"/>
                  <a:gd name="T63" fmla="*/ 18 h 37"/>
                  <a:gd name="T64" fmla="*/ 1 w 44"/>
                  <a:gd name="T65" fmla="*/ 16 h 37"/>
                  <a:gd name="T66" fmla="*/ 1 w 44"/>
                  <a:gd name="T67" fmla="*/ 14 h 37"/>
                  <a:gd name="T68" fmla="*/ 3 w 44"/>
                  <a:gd name="T69" fmla="*/ 13 h 37"/>
                  <a:gd name="T70" fmla="*/ 4 w 44"/>
                  <a:gd name="T71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4" h="37">
                    <a:moveTo>
                      <a:pt x="5" y="12"/>
                    </a:moveTo>
                    <a:lnTo>
                      <a:pt x="6" y="12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5" y="3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31" y="1"/>
                    </a:lnTo>
                    <a:lnTo>
                      <a:pt x="34" y="2"/>
                    </a:lnTo>
                    <a:lnTo>
                      <a:pt x="37" y="4"/>
                    </a:lnTo>
                    <a:lnTo>
                      <a:pt x="40" y="6"/>
                    </a:lnTo>
                    <a:lnTo>
                      <a:pt x="42" y="9"/>
                    </a:lnTo>
                    <a:lnTo>
                      <a:pt x="43" y="13"/>
                    </a:lnTo>
                    <a:lnTo>
                      <a:pt x="44" y="16"/>
                    </a:lnTo>
                    <a:lnTo>
                      <a:pt x="44" y="20"/>
                    </a:lnTo>
                    <a:lnTo>
                      <a:pt x="44" y="22"/>
                    </a:lnTo>
                    <a:lnTo>
                      <a:pt x="43" y="24"/>
                    </a:lnTo>
                    <a:lnTo>
                      <a:pt x="43" y="26"/>
                    </a:lnTo>
                    <a:lnTo>
                      <a:pt x="42" y="27"/>
                    </a:lnTo>
                    <a:lnTo>
                      <a:pt x="41" y="29"/>
                    </a:lnTo>
                    <a:lnTo>
                      <a:pt x="40" y="30"/>
                    </a:lnTo>
                    <a:lnTo>
                      <a:pt x="39" y="32"/>
                    </a:lnTo>
                    <a:lnTo>
                      <a:pt x="37" y="33"/>
                    </a:lnTo>
                    <a:lnTo>
                      <a:pt x="36" y="34"/>
                    </a:lnTo>
                    <a:lnTo>
                      <a:pt x="35" y="35"/>
                    </a:lnTo>
                    <a:lnTo>
                      <a:pt x="33" y="36"/>
                    </a:lnTo>
                    <a:lnTo>
                      <a:pt x="31" y="36"/>
                    </a:lnTo>
                    <a:lnTo>
                      <a:pt x="30" y="37"/>
                    </a:lnTo>
                    <a:lnTo>
                      <a:pt x="28" y="37"/>
                    </a:lnTo>
                    <a:lnTo>
                      <a:pt x="26" y="37"/>
                    </a:lnTo>
                    <a:lnTo>
                      <a:pt x="24" y="37"/>
                    </a:lnTo>
                    <a:lnTo>
                      <a:pt x="21" y="37"/>
                    </a:lnTo>
                    <a:lnTo>
                      <a:pt x="18" y="35"/>
                    </a:lnTo>
                    <a:lnTo>
                      <a:pt x="15" y="34"/>
                    </a:lnTo>
                    <a:lnTo>
                      <a:pt x="13" y="32"/>
                    </a:lnTo>
                    <a:lnTo>
                      <a:pt x="11" y="30"/>
                    </a:lnTo>
                    <a:lnTo>
                      <a:pt x="9" y="28"/>
                    </a:lnTo>
                    <a:lnTo>
                      <a:pt x="8" y="25"/>
                    </a:lnTo>
                    <a:lnTo>
                      <a:pt x="7" y="22"/>
                    </a:lnTo>
                    <a:lnTo>
                      <a:pt x="6" y="22"/>
                    </a:lnTo>
                    <a:lnTo>
                      <a:pt x="6" y="23"/>
                    </a:lnTo>
                    <a:lnTo>
                      <a:pt x="5" y="23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2" y="22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91" name="Freeform 268"/>
              <p:cNvSpPr>
                <a:spLocks/>
              </p:cNvSpPr>
              <p:nvPr/>
            </p:nvSpPr>
            <p:spPr bwMode="auto">
              <a:xfrm>
                <a:off x="971" y="2699"/>
                <a:ext cx="17" cy="7"/>
              </a:xfrm>
              <a:custGeom>
                <a:avLst/>
                <a:gdLst>
                  <a:gd name="T0" fmla="*/ 17 w 17"/>
                  <a:gd name="T1" fmla="*/ 2 h 7"/>
                  <a:gd name="T2" fmla="*/ 17 w 17"/>
                  <a:gd name="T3" fmla="*/ 2 h 7"/>
                  <a:gd name="T4" fmla="*/ 17 w 17"/>
                  <a:gd name="T5" fmla="*/ 3 h 7"/>
                  <a:gd name="T6" fmla="*/ 17 w 17"/>
                  <a:gd name="T7" fmla="*/ 3 h 7"/>
                  <a:gd name="T8" fmla="*/ 16 w 17"/>
                  <a:gd name="T9" fmla="*/ 4 h 7"/>
                  <a:gd name="T10" fmla="*/ 16 w 17"/>
                  <a:gd name="T11" fmla="*/ 5 h 7"/>
                  <a:gd name="T12" fmla="*/ 15 w 17"/>
                  <a:gd name="T13" fmla="*/ 5 h 7"/>
                  <a:gd name="T14" fmla="*/ 15 w 17"/>
                  <a:gd name="T15" fmla="*/ 6 h 7"/>
                  <a:gd name="T16" fmla="*/ 14 w 17"/>
                  <a:gd name="T17" fmla="*/ 6 h 7"/>
                  <a:gd name="T18" fmla="*/ 13 w 17"/>
                  <a:gd name="T19" fmla="*/ 7 h 7"/>
                  <a:gd name="T20" fmla="*/ 11 w 17"/>
                  <a:gd name="T21" fmla="*/ 7 h 7"/>
                  <a:gd name="T22" fmla="*/ 10 w 17"/>
                  <a:gd name="T23" fmla="*/ 7 h 7"/>
                  <a:gd name="T24" fmla="*/ 9 w 17"/>
                  <a:gd name="T25" fmla="*/ 7 h 7"/>
                  <a:gd name="T26" fmla="*/ 8 w 17"/>
                  <a:gd name="T27" fmla="*/ 7 h 7"/>
                  <a:gd name="T28" fmla="*/ 7 w 17"/>
                  <a:gd name="T29" fmla="*/ 7 h 7"/>
                  <a:gd name="T30" fmla="*/ 7 w 17"/>
                  <a:gd name="T31" fmla="*/ 7 h 7"/>
                  <a:gd name="T32" fmla="*/ 7 w 17"/>
                  <a:gd name="T33" fmla="*/ 7 h 7"/>
                  <a:gd name="T34" fmla="*/ 0 w 17"/>
                  <a:gd name="T35" fmla="*/ 0 h 7"/>
                  <a:gd name="T36" fmla="*/ 17 w 17"/>
                  <a:gd name="T3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lnTo>
                      <a:pt x="17" y="2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6" y="4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0" y="0"/>
                    </a:ln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92" name="Freeform 269"/>
              <p:cNvSpPr>
                <a:spLocks/>
              </p:cNvSpPr>
              <p:nvPr/>
            </p:nvSpPr>
            <p:spPr bwMode="auto">
              <a:xfrm>
                <a:off x="975" y="2701"/>
                <a:ext cx="11" cy="3"/>
              </a:xfrm>
              <a:custGeom>
                <a:avLst/>
                <a:gdLst>
                  <a:gd name="T0" fmla="*/ 11 w 11"/>
                  <a:gd name="T1" fmla="*/ 1 h 3"/>
                  <a:gd name="T2" fmla="*/ 10 w 11"/>
                  <a:gd name="T3" fmla="*/ 3 h 3"/>
                  <a:gd name="T4" fmla="*/ 3 w 11"/>
                  <a:gd name="T5" fmla="*/ 2 h 3"/>
                  <a:gd name="T6" fmla="*/ 0 w 11"/>
                  <a:gd name="T7" fmla="*/ 0 h 3"/>
                  <a:gd name="T8" fmla="*/ 11 w 1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">
                    <a:moveTo>
                      <a:pt x="11" y="1"/>
                    </a:moveTo>
                    <a:lnTo>
                      <a:pt x="10" y="3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93" name="Freeform 270"/>
              <p:cNvSpPr>
                <a:spLocks/>
              </p:cNvSpPr>
              <p:nvPr/>
            </p:nvSpPr>
            <p:spPr bwMode="auto">
              <a:xfrm>
                <a:off x="961" y="2665"/>
                <a:ext cx="40" cy="12"/>
              </a:xfrm>
              <a:custGeom>
                <a:avLst/>
                <a:gdLst>
                  <a:gd name="T0" fmla="*/ 4 w 40"/>
                  <a:gd name="T1" fmla="*/ 3 h 12"/>
                  <a:gd name="T2" fmla="*/ 6 w 40"/>
                  <a:gd name="T3" fmla="*/ 2 h 12"/>
                  <a:gd name="T4" fmla="*/ 7 w 40"/>
                  <a:gd name="T5" fmla="*/ 2 h 12"/>
                  <a:gd name="T6" fmla="*/ 8 w 40"/>
                  <a:gd name="T7" fmla="*/ 2 h 12"/>
                  <a:gd name="T8" fmla="*/ 9 w 40"/>
                  <a:gd name="T9" fmla="*/ 2 h 12"/>
                  <a:gd name="T10" fmla="*/ 10 w 40"/>
                  <a:gd name="T11" fmla="*/ 1 h 12"/>
                  <a:gd name="T12" fmla="*/ 11 w 40"/>
                  <a:gd name="T13" fmla="*/ 0 h 12"/>
                  <a:gd name="T14" fmla="*/ 13 w 40"/>
                  <a:gd name="T15" fmla="*/ 0 h 12"/>
                  <a:gd name="T16" fmla="*/ 15 w 40"/>
                  <a:gd name="T17" fmla="*/ 0 h 12"/>
                  <a:gd name="T18" fmla="*/ 16 w 40"/>
                  <a:gd name="T19" fmla="*/ 0 h 12"/>
                  <a:gd name="T20" fmla="*/ 17 w 40"/>
                  <a:gd name="T21" fmla="*/ 0 h 12"/>
                  <a:gd name="T22" fmla="*/ 18 w 40"/>
                  <a:gd name="T23" fmla="*/ 0 h 12"/>
                  <a:gd name="T24" fmla="*/ 19 w 40"/>
                  <a:gd name="T25" fmla="*/ 0 h 12"/>
                  <a:gd name="T26" fmla="*/ 21 w 40"/>
                  <a:gd name="T27" fmla="*/ 0 h 12"/>
                  <a:gd name="T28" fmla="*/ 23 w 40"/>
                  <a:gd name="T29" fmla="*/ 0 h 12"/>
                  <a:gd name="T30" fmla="*/ 25 w 40"/>
                  <a:gd name="T31" fmla="*/ 0 h 12"/>
                  <a:gd name="T32" fmla="*/ 27 w 40"/>
                  <a:gd name="T33" fmla="*/ 1 h 12"/>
                  <a:gd name="T34" fmla="*/ 28 w 40"/>
                  <a:gd name="T35" fmla="*/ 2 h 12"/>
                  <a:gd name="T36" fmla="*/ 29 w 40"/>
                  <a:gd name="T37" fmla="*/ 3 h 12"/>
                  <a:gd name="T38" fmla="*/ 31 w 40"/>
                  <a:gd name="T39" fmla="*/ 3 h 12"/>
                  <a:gd name="T40" fmla="*/ 33 w 40"/>
                  <a:gd name="T41" fmla="*/ 3 h 12"/>
                  <a:gd name="T42" fmla="*/ 36 w 40"/>
                  <a:gd name="T43" fmla="*/ 4 h 12"/>
                  <a:gd name="T44" fmla="*/ 39 w 40"/>
                  <a:gd name="T45" fmla="*/ 6 h 12"/>
                  <a:gd name="T46" fmla="*/ 40 w 40"/>
                  <a:gd name="T47" fmla="*/ 7 h 12"/>
                  <a:gd name="T48" fmla="*/ 39 w 40"/>
                  <a:gd name="T49" fmla="*/ 9 h 12"/>
                  <a:gd name="T50" fmla="*/ 38 w 40"/>
                  <a:gd name="T51" fmla="*/ 11 h 12"/>
                  <a:gd name="T52" fmla="*/ 36 w 40"/>
                  <a:gd name="T53" fmla="*/ 12 h 12"/>
                  <a:gd name="T54" fmla="*/ 33 w 40"/>
                  <a:gd name="T55" fmla="*/ 12 h 12"/>
                  <a:gd name="T56" fmla="*/ 30 w 40"/>
                  <a:gd name="T57" fmla="*/ 12 h 12"/>
                  <a:gd name="T58" fmla="*/ 29 w 40"/>
                  <a:gd name="T59" fmla="*/ 12 h 12"/>
                  <a:gd name="T60" fmla="*/ 27 w 40"/>
                  <a:gd name="T61" fmla="*/ 12 h 12"/>
                  <a:gd name="T62" fmla="*/ 26 w 40"/>
                  <a:gd name="T63" fmla="*/ 11 h 12"/>
                  <a:gd name="T64" fmla="*/ 25 w 40"/>
                  <a:gd name="T65" fmla="*/ 11 h 12"/>
                  <a:gd name="T66" fmla="*/ 24 w 40"/>
                  <a:gd name="T67" fmla="*/ 11 h 12"/>
                  <a:gd name="T68" fmla="*/ 23 w 40"/>
                  <a:gd name="T69" fmla="*/ 11 h 12"/>
                  <a:gd name="T70" fmla="*/ 21 w 40"/>
                  <a:gd name="T71" fmla="*/ 11 h 12"/>
                  <a:gd name="T72" fmla="*/ 20 w 40"/>
                  <a:gd name="T73" fmla="*/ 11 h 12"/>
                  <a:gd name="T74" fmla="*/ 18 w 40"/>
                  <a:gd name="T75" fmla="*/ 11 h 12"/>
                  <a:gd name="T76" fmla="*/ 17 w 40"/>
                  <a:gd name="T77" fmla="*/ 10 h 12"/>
                  <a:gd name="T78" fmla="*/ 15 w 40"/>
                  <a:gd name="T79" fmla="*/ 10 h 12"/>
                  <a:gd name="T80" fmla="*/ 15 w 40"/>
                  <a:gd name="T81" fmla="*/ 9 h 12"/>
                  <a:gd name="T82" fmla="*/ 14 w 40"/>
                  <a:gd name="T83" fmla="*/ 9 h 12"/>
                  <a:gd name="T84" fmla="*/ 13 w 40"/>
                  <a:gd name="T85" fmla="*/ 9 h 12"/>
                  <a:gd name="T86" fmla="*/ 11 w 40"/>
                  <a:gd name="T87" fmla="*/ 9 h 12"/>
                  <a:gd name="T88" fmla="*/ 10 w 40"/>
                  <a:gd name="T89" fmla="*/ 9 h 12"/>
                  <a:gd name="T90" fmla="*/ 8 w 40"/>
                  <a:gd name="T91" fmla="*/ 10 h 12"/>
                  <a:gd name="T92" fmla="*/ 6 w 40"/>
                  <a:gd name="T93" fmla="*/ 11 h 12"/>
                  <a:gd name="T94" fmla="*/ 4 w 40"/>
                  <a:gd name="T95" fmla="*/ 11 h 12"/>
                  <a:gd name="T96" fmla="*/ 2 w 40"/>
                  <a:gd name="T97" fmla="*/ 11 h 12"/>
                  <a:gd name="T98" fmla="*/ 0 w 40"/>
                  <a:gd name="T99" fmla="*/ 10 h 12"/>
                  <a:gd name="T100" fmla="*/ 0 w 40"/>
                  <a:gd name="T101" fmla="*/ 8 h 12"/>
                  <a:gd name="T102" fmla="*/ 0 w 40"/>
                  <a:gd name="T103" fmla="*/ 7 h 12"/>
                  <a:gd name="T104" fmla="*/ 1 w 40"/>
                  <a:gd name="T105" fmla="*/ 5 h 12"/>
                  <a:gd name="T106" fmla="*/ 3 w 40"/>
                  <a:gd name="T10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0" h="12">
                    <a:moveTo>
                      <a:pt x="4" y="3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3" y="3"/>
                    </a:lnTo>
                    <a:lnTo>
                      <a:pt x="35" y="3"/>
                    </a:lnTo>
                    <a:lnTo>
                      <a:pt x="36" y="4"/>
                    </a:lnTo>
                    <a:lnTo>
                      <a:pt x="38" y="5"/>
                    </a:lnTo>
                    <a:lnTo>
                      <a:pt x="39" y="6"/>
                    </a:lnTo>
                    <a:lnTo>
                      <a:pt x="39" y="6"/>
                    </a:lnTo>
                    <a:lnTo>
                      <a:pt x="40" y="7"/>
                    </a:lnTo>
                    <a:lnTo>
                      <a:pt x="40" y="8"/>
                    </a:lnTo>
                    <a:lnTo>
                      <a:pt x="39" y="9"/>
                    </a:lnTo>
                    <a:lnTo>
                      <a:pt x="39" y="10"/>
                    </a:lnTo>
                    <a:lnTo>
                      <a:pt x="38" y="11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4" y="12"/>
                    </a:lnTo>
                    <a:lnTo>
                      <a:pt x="33" y="12"/>
                    </a:lnTo>
                    <a:lnTo>
                      <a:pt x="31" y="12"/>
                    </a:lnTo>
                    <a:lnTo>
                      <a:pt x="30" y="12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7" y="12"/>
                    </a:lnTo>
                    <a:lnTo>
                      <a:pt x="27" y="11"/>
                    </a:lnTo>
                    <a:lnTo>
                      <a:pt x="26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4" y="11"/>
                    </a:lnTo>
                    <a:lnTo>
                      <a:pt x="24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2" y="11"/>
                    </a:lnTo>
                    <a:lnTo>
                      <a:pt x="21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7" y="11"/>
                    </a:lnTo>
                    <a:lnTo>
                      <a:pt x="17" y="10"/>
                    </a:lnTo>
                    <a:lnTo>
                      <a:pt x="16" y="10"/>
                    </a:lnTo>
                    <a:lnTo>
                      <a:pt x="15" y="10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2" y="9"/>
                    </a:lnTo>
                    <a:lnTo>
                      <a:pt x="11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9" y="10"/>
                    </a:lnTo>
                    <a:lnTo>
                      <a:pt x="8" y="10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94" name="Freeform 271"/>
              <p:cNvSpPr>
                <a:spLocks/>
              </p:cNvSpPr>
              <p:nvPr/>
            </p:nvSpPr>
            <p:spPr bwMode="auto">
              <a:xfrm>
                <a:off x="997" y="2758"/>
                <a:ext cx="53" cy="16"/>
              </a:xfrm>
              <a:custGeom>
                <a:avLst/>
                <a:gdLst>
                  <a:gd name="T0" fmla="*/ 24 w 53"/>
                  <a:gd name="T1" fmla="*/ 0 h 16"/>
                  <a:gd name="T2" fmla="*/ 53 w 53"/>
                  <a:gd name="T3" fmla="*/ 10 h 16"/>
                  <a:gd name="T4" fmla="*/ 17 w 53"/>
                  <a:gd name="T5" fmla="*/ 16 h 16"/>
                  <a:gd name="T6" fmla="*/ 0 w 53"/>
                  <a:gd name="T7" fmla="*/ 3 h 16"/>
                  <a:gd name="T8" fmla="*/ 24 w 53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16">
                    <a:moveTo>
                      <a:pt x="24" y="0"/>
                    </a:moveTo>
                    <a:lnTo>
                      <a:pt x="53" y="10"/>
                    </a:lnTo>
                    <a:lnTo>
                      <a:pt x="17" y="16"/>
                    </a:lnTo>
                    <a:lnTo>
                      <a:pt x="0" y="3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95" name="Freeform 272"/>
              <p:cNvSpPr>
                <a:spLocks/>
              </p:cNvSpPr>
              <p:nvPr/>
            </p:nvSpPr>
            <p:spPr bwMode="auto">
              <a:xfrm>
                <a:off x="1002" y="2760"/>
                <a:ext cx="41" cy="12"/>
              </a:xfrm>
              <a:custGeom>
                <a:avLst/>
                <a:gdLst>
                  <a:gd name="T0" fmla="*/ 19 w 41"/>
                  <a:gd name="T1" fmla="*/ 0 h 12"/>
                  <a:gd name="T2" fmla="*/ 41 w 41"/>
                  <a:gd name="T3" fmla="*/ 8 h 12"/>
                  <a:gd name="T4" fmla="*/ 12 w 41"/>
                  <a:gd name="T5" fmla="*/ 12 h 12"/>
                  <a:gd name="T6" fmla="*/ 0 w 41"/>
                  <a:gd name="T7" fmla="*/ 3 h 12"/>
                  <a:gd name="T8" fmla="*/ 19 w 4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2">
                    <a:moveTo>
                      <a:pt x="19" y="0"/>
                    </a:moveTo>
                    <a:lnTo>
                      <a:pt x="41" y="8"/>
                    </a:lnTo>
                    <a:lnTo>
                      <a:pt x="12" y="12"/>
                    </a:lnTo>
                    <a:lnTo>
                      <a:pt x="0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96" name="Freeform 273"/>
              <p:cNvSpPr>
                <a:spLocks/>
              </p:cNvSpPr>
              <p:nvPr/>
            </p:nvSpPr>
            <p:spPr bwMode="auto">
              <a:xfrm>
                <a:off x="939" y="2715"/>
                <a:ext cx="86" cy="52"/>
              </a:xfrm>
              <a:custGeom>
                <a:avLst/>
                <a:gdLst>
                  <a:gd name="T0" fmla="*/ 7 w 86"/>
                  <a:gd name="T1" fmla="*/ 8 h 52"/>
                  <a:gd name="T2" fmla="*/ 9 w 86"/>
                  <a:gd name="T3" fmla="*/ 6 h 52"/>
                  <a:gd name="T4" fmla="*/ 12 w 86"/>
                  <a:gd name="T5" fmla="*/ 4 h 52"/>
                  <a:gd name="T6" fmla="*/ 15 w 86"/>
                  <a:gd name="T7" fmla="*/ 2 h 52"/>
                  <a:gd name="T8" fmla="*/ 16 w 86"/>
                  <a:gd name="T9" fmla="*/ 2 h 52"/>
                  <a:gd name="T10" fmla="*/ 18 w 86"/>
                  <a:gd name="T11" fmla="*/ 1 h 52"/>
                  <a:gd name="T12" fmla="*/ 21 w 86"/>
                  <a:gd name="T13" fmla="*/ 1 h 52"/>
                  <a:gd name="T14" fmla="*/ 23 w 86"/>
                  <a:gd name="T15" fmla="*/ 0 h 52"/>
                  <a:gd name="T16" fmla="*/ 23 w 86"/>
                  <a:gd name="T17" fmla="*/ 0 h 52"/>
                  <a:gd name="T18" fmla="*/ 25 w 86"/>
                  <a:gd name="T19" fmla="*/ 0 h 52"/>
                  <a:gd name="T20" fmla="*/ 29 w 86"/>
                  <a:gd name="T21" fmla="*/ 0 h 52"/>
                  <a:gd name="T22" fmla="*/ 33 w 86"/>
                  <a:gd name="T23" fmla="*/ 0 h 52"/>
                  <a:gd name="T24" fmla="*/ 37 w 86"/>
                  <a:gd name="T25" fmla="*/ 0 h 52"/>
                  <a:gd name="T26" fmla="*/ 42 w 86"/>
                  <a:gd name="T27" fmla="*/ 0 h 52"/>
                  <a:gd name="T28" fmla="*/ 45 w 86"/>
                  <a:gd name="T29" fmla="*/ 0 h 52"/>
                  <a:gd name="T30" fmla="*/ 47 w 86"/>
                  <a:gd name="T31" fmla="*/ 0 h 52"/>
                  <a:gd name="T32" fmla="*/ 48 w 86"/>
                  <a:gd name="T33" fmla="*/ 0 h 52"/>
                  <a:gd name="T34" fmla="*/ 50 w 86"/>
                  <a:gd name="T35" fmla="*/ 1 h 52"/>
                  <a:gd name="T36" fmla="*/ 53 w 86"/>
                  <a:gd name="T37" fmla="*/ 1 h 52"/>
                  <a:gd name="T38" fmla="*/ 56 w 86"/>
                  <a:gd name="T39" fmla="*/ 2 h 52"/>
                  <a:gd name="T40" fmla="*/ 58 w 86"/>
                  <a:gd name="T41" fmla="*/ 3 h 52"/>
                  <a:gd name="T42" fmla="*/ 60 w 86"/>
                  <a:gd name="T43" fmla="*/ 5 h 52"/>
                  <a:gd name="T44" fmla="*/ 62 w 86"/>
                  <a:gd name="T45" fmla="*/ 6 h 52"/>
                  <a:gd name="T46" fmla="*/ 63 w 86"/>
                  <a:gd name="T47" fmla="*/ 7 h 52"/>
                  <a:gd name="T48" fmla="*/ 64 w 86"/>
                  <a:gd name="T49" fmla="*/ 9 h 52"/>
                  <a:gd name="T50" fmla="*/ 68 w 86"/>
                  <a:gd name="T51" fmla="*/ 16 h 52"/>
                  <a:gd name="T52" fmla="*/ 73 w 86"/>
                  <a:gd name="T53" fmla="*/ 24 h 52"/>
                  <a:gd name="T54" fmla="*/ 76 w 86"/>
                  <a:gd name="T55" fmla="*/ 33 h 52"/>
                  <a:gd name="T56" fmla="*/ 86 w 86"/>
                  <a:gd name="T57" fmla="*/ 46 h 52"/>
                  <a:gd name="T58" fmla="*/ 75 w 86"/>
                  <a:gd name="T59" fmla="*/ 47 h 52"/>
                  <a:gd name="T60" fmla="*/ 75 w 86"/>
                  <a:gd name="T61" fmla="*/ 49 h 52"/>
                  <a:gd name="T62" fmla="*/ 73 w 86"/>
                  <a:gd name="T63" fmla="*/ 52 h 52"/>
                  <a:gd name="T64" fmla="*/ 72 w 86"/>
                  <a:gd name="T65" fmla="*/ 51 h 52"/>
                  <a:gd name="T66" fmla="*/ 71 w 86"/>
                  <a:gd name="T67" fmla="*/ 51 h 52"/>
                  <a:gd name="T68" fmla="*/ 70 w 86"/>
                  <a:gd name="T69" fmla="*/ 47 h 52"/>
                  <a:gd name="T70" fmla="*/ 69 w 86"/>
                  <a:gd name="T71" fmla="*/ 40 h 52"/>
                  <a:gd name="T72" fmla="*/ 67 w 86"/>
                  <a:gd name="T73" fmla="*/ 39 h 52"/>
                  <a:gd name="T74" fmla="*/ 65 w 86"/>
                  <a:gd name="T75" fmla="*/ 36 h 52"/>
                  <a:gd name="T76" fmla="*/ 62 w 86"/>
                  <a:gd name="T77" fmla="*/ 30 h 52"/>
                  <a:gd name="T78" fmla="*/ 57 w 86"/>
                  <a:gd name="T79" fmla="*/ 24 h 52"/>
                  <a:gd name="T80" fmla="*/ 56 w 86"/>
                  <a:gd name="T81" fmla="*/ 39 h 52"/>
                  <a:gd name="T82" fmla="*/ 14 w 86"/>
                  <a:gd name="T83" fmla="*/ 24 h 52"/>
                  <a:gd name="T84" fmla="*/ 13 w 86"/>
                  <a:gd name="T85" fmla="*/ 29 h 52"/>
                  <a:gd name="T86" fmla="*/ 13 w 86"/>
                  <a:gd name="T87" fmla="*/ 43 h 52"/>
                  <a:gd name="T88" fmla="*/ 1 w 86"/>
                  <a:gd name="T89" fmla="*/ 44 h 52"/>
                  <a:gd name="T90" fmla="*/ 0 w 86"/>
                  <a:gd name="T91" fmla="*/ 37 h 52"/>
                  <a:gd name="T92" fmla="*/ 1 w 86"/>
                  <a:gd name="T93" fmla="*/ 27 h 52"/>
                  <a:gd name="T94" fmla="*/ 3 w 86"/>
                  <a:gd name="T95" fmla="*/ 1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6" h="52">
                    <a:moveTo>
                      <a:pt x="6" y="10"/>
                    </a:moveTo>
                    <a:lnTo>
                      <a:pt x="7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12" y="4"/>
                    </a:lnTo>
                    <a:lnTo>
                      <a:pt x="13" y="3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7" y="3"/>
                    </a:lnTo>
                    <a:lnTo>
                      <a:pt x="58" y="3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6"/>
                    </a:lnTo>
                    <a:lnTo>
                      <a:pt x="62" y="7"/>
                    </a:lnTo>
                    <a:lnTo>
                      <a:pt x="63" y="7"/>
                    </a:lnTo>
                    <a:lnTo>
                      <a:pt x="63" y="7"/>
                    </a:lnTo>
                    <a:lnTo>
                      <a:pt x="64" y="9"/>
                    </a:lnTo>
                    <a:lnTo>
                      <a:pt x="66" y="12"/>
                    </a:lnTo>
                    <a:lnTo>
                      <a:pt x="68" y="16"/>
                    </a:lnTo>
                    <a:lnTo>
                      <a:pt x="70" y="20"/>
                    </a:lnTo>
                    <a:lnTo>
                      <a:pt x="73" y="24"/>
                    </a:lnTo>
                    <a:lnTo>
                      <a:pt x="75" y="28"/>
                    </a:lnTo>
                    <a:lnTo>
                      <a:pt x="76" y="33"/>
                    </a:lnTo>
                    <a:lnTo>
                      <a:pt x="78" y="36"/>
                    </a:lnTo>
                    <a:lnTo>
                      <a:pt x="86" y="46"/>
                    </a:lnTo>
                    <a:lnTo>
                      <a:pt x="79" y="51"/>
                    </a:lnTo>
                    <a:lnTo>
                      <a:pt x="75" y="47"/>
                    </a:lnTo>
                    <a:lnTo>
                      <a:pt x="75" y="48"/>
                    </a:lnTo>
                    <a:lnTo>
                      <a:pt x="75" y="49"/>
                    </a:lnTo>
                    <a:lnTo>
                      <a:pt x="74" y="51"/>
                    </a:lnTo>
                    <a:lnTo>
                      <a:pt x="73" y="52"/>
                    </a:lnTo>
                    <a:lnTo>
                      <a:pt x="72" y="52"/>
                    </a:lnTo>
                    <a:lnTo>
                      <a:pt x="72" y="51"/>
                    </a:lnTo>
                    <a:lnTo>
                      <a:pt x="71" y="51"/>
                    </a:lnTo>
                    <a:lnTo>
                      <a:pt x="71" y="51"/>
                    </a:lnTo>
                    <a:lnTo>
                      <a:pt x="71" y="50"/>
                    </a:lnTo>
                    <a:lnTo>
                      <a:pt x="70" y="47"/>
                    </a:lnTo>
                    <a:lnTo>
                      <a:pt x="70" y="44"/>
                    </a:lnTo>
                    <a:lnTo>
                      <a:pt x="69" y="40"/>
                    </a:lnTo>
                    <a:lnTo>
                      <a:pt x="67" y="40"/>
                    </a:lnTo>
                    <a:lnTo>
                      <a:pt x="67" y="39"/>
                    </a:lnTo>
                    <a:lnTo>
                      <a:pt x="67" y="38"/>
                    </a:lnTo>
                    <a:lnTo>
                      <a:pt x="65" y="36"/>
                    </a:lnTo>
                    <a:lnTo>
                      <a:pt x="64" y="33"/>
                    </a:lnTo>
                    <a:lnTo>
                      <a:pt x="62" y="30"/>
                    </a:lnTo>
                    <a:lnTo>
                      <a:pt x="60" y="27"/>
                    </a:lnTo>
                    <a:lnTo>
                      <a:pt x="57" y="24"/>
                    </a:lnTo>
                    <a:lnTo>
                      <a:pt x="54" y="22"/>
                    </a:lnTo>
                    <a:lnTo>
                      <a:pt x="56" y="39"/>
                    </a:lnTo>
                    <a:lnTo>
                      <a:pt x="15" y="43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3" y="29"/>
                    </a:lnTo>
                    <a:lnTo>
                      <a:pt x="12" y="35"/>
                    </a:lnTo>
                    <a:lnTo>
                      <a:pt x="13" y="43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1" y="41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1" y="27"/>
                    </a:lnTo>
                    <a:lnTo>
                      <a:pt x="2" y="21"/>
                    </a:lnTo>
                    <a:lnTo>
                      <a:pt x="3" y="15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97" name="Freeform 274"/>
              <p:cNvSpPr>
                <a:spLocks/>
              </p:cNvSpPr>
              <p:nvPr/>
            </p:nvSpPr>
            <p:spPr bwMode="auto">
              <a:xfrm>
                <a:off x="1009" y="2753"/>
                <a:ext cx="13" cy="11"/>
              </a:xfrm>
              <a:custGeom>
                <a:avLst/>
                <a:gdLst>
                  <a:gd name="T0" fmla="*/ 0 w 13"/>
                  <a:gd name="T1" fmla="*/ 1 h 11"/>
                  <a:gd name="T2" fmla="*/ 1 w 13"/>
                  <a:gd name="T3" fmla="*/ 4 h 11"/>
                  <a:gd name="T4" fmla="*/ 1 w 13"/>
                  <a:gd name="T5" fmla="*/ 7 h 11"/>
                  <a:gd name="T6" fmla="*/ 2 w 13"/>
                  <a:gd name="T7" fmla="*/ 10 h 11"/>
                  <a:gd name="T8" fmla="*/ 3 w 13"/>
                  <a:gd name="T9" fmla="*/ 11 h 11"/>
                  <a:gd name="T10" fmla="*/ 3 w 13"/>
                  <a:gd name="T11" fmla="*/ 10 h 11"/>
                  <a:gd name="T12" fmla="*/ 4 w 13"/>
                  <a:gd name="T13" fmla="*/ 9 h 11"/>
                  <a:gd name="T14" fmla="*/ 4 w 13"/>
                  <a:gd name="T15" fmla="*/ 7 h 11"/>
                  <a:gd name="T16" fmla="*/ 4 w 13"/>
                  <a:gd name="T17" fmla="*/ 6 h 11"/>
                  <a:gd name="T18" fmla="*/ 9 w 13"/>
                  <a:gd name="T19" fmla="*/ 10 h 11"/>
                  <a:gd name="T20" fmla="*/ 13 w 13"/>
                  <a:gd name="T21" fmla="*/ 8 h 11"/>
                  <a:gd name="T22" fmla="*/ 7 w 13"/>
                  <a:gd name="T23" fmla="*/ 0 h 11"/>
                  <a:gd name="T24" fmla="*/ 0 w 13"/>
                  <a:gd name="T2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1">
                    <a:moveTo>
                      <a:pt x="0" y="1"/>
                    </a:moveTo>
                    <a:lnTo>
                      <a:pt x="1" y="4"/>
                    </a:lnTo>
                    <a:lnTo>
                      <a:pt x="1" y="7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9" y="10"/>
                    </a:lnTo>
                    <a:lnTo>
                      <a:pt x="13" y="8"/>
                    </a:lnTo>
                    <a:lnTo>
                      <a:pt x="7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98" name="Freeform 275"/>
              <p:cNvSpPr>
                <a:spLocks/>
              </p:cNvSpPr>
              <p:nvPr/>
            </p:nvSpPr>
            <p:spPr bwMode="auto">
              <a:xfrm>
                <a:off x="942" y="2718"/>
                <a:ext cx="72" cy="40"/>
              </a:xfrm>
              <a:custGeom>
                <a:avLst/>
                <a:gdLst>
                  <a:gd name="T0" fmla="*/ 54 w 72"/>
                  <a:gd name="T1" fmla="*/ 2 h 40"/>
                  <a:gd name="T2" fmla="*/ 52 w 72"/>
                  <a:gd name="T3" fmla="*/ 1 h 40"/>
                  <a:gd name="T4" fmla="*/ 50 w 72"/>
                  <a:gd name="T5" fmla="*/ 1 h 40"/>
                  <a:gd name="T6" fmla="*/ 48 w 72"/>
                  <a:gd name="T7" fmla="*/ 0 h 40"/>
                  <a:gd name="T8" fmla="*/ 41 w 72"/>
                  <a:gd name="T9" fmla="*/ 0 h 40"/>
                  <a:gd name="T10" fmla="*/ 23 w 72"/>
                  <a:gd name="T11" fmla="*/ 0 h 40"/>
                  <a:gd name="T12" fmla="*/ 16 w 72"/>
                  <a:gd name="T13" fmla="*/ 0 h 40"/>
                  <a:gd name="T14" fmla="*/ 13 w 72"/>
                  <a:gd name="T15" fmla="*/ 1 h 40"/>
                  <a:gd name="T16" fmla="*/ 10 w 72"/>
                  <a:gd name="T17" fmla="*/ 3 h 40"/>
                  <a:gd name="T18" fmla="*/ 7 w 72"/>
                  <a:gd name="T19" fmla="*/ 5 h 40"/>
                  <a:gd name="T20" fmla="*/ 3 w 72"/>
                  <a:gd name="T21" fmla="*/ 12 h 40"/>
                  <a:gd name="T22" fmla="*/ 0 w 72"/>
                  <a:gd name="T23" fmla="*/ 23 h 40"/>
                  <a:gd name="T24" fmla="*/ 0 w 72"/>
                  <a:gd name="T25" fmla="*/ 33 h 40"/>
                  <a:gd name="T26" fmla="*/ 1 w 72"/>
                  <a:gd name="T27" fmla="*/ 39 h 40"/>
                  <a:gd name="T28" fmla="*/ 7 w 72"/>
                  <a:gd name="T29" fmla="*/ 39 h 40"/>
                  <a:gd name="T30" fmla="*/ 8 w 72"/>
                  <a:gd name="T31" fmla="*/ 26 h 40"/>
                  <a:gd name="T32" fmla="*/ 10 w 72"/>
                  <a:gd name="T33" fmla="*/ 19 h 40"/>
                  <a:gd name="T34" fmla="*/ 12 w 72"/>
                  <a:gd name="T35" fmla="*/ 17 h 40"/>
                  <a:gd name="T36" fmla="*/ 13 w 72"/>
                  <a:gd name="T37" fmla="*/ 16 h 40"/>
                  <a:gd name="T38" fmla="*/ 15 w 72"/>
                  <a:gd name="T39" fmla="*/ 38 h 40"/>
                  <a:gd name="T40" fmla="*/ 18 w 72"/>
                  <a:gd name="T41" fmla="*/ 38 h 40"/>
                  <a:gd name="T42" fmla="*/ 23 w 72"/>
                  <a:gd name="T43" fmla="*/ 37 h 40"/>
                  <a:gd name="T44" fmla="*/ 30 w 72"/>
                  <a:gd name="T45" fmla="*/ 37 h 40"/>
                  <a:gd name="T46" fmla="*/ 36 w 72"/>
                  <a:gd name="T47" fmla="*/ 36 h 40"/>
                  <a:gd name="T48" fmla="*/ 42 w 72"/>
                  <a:gd name="T49" fmla="*/ 36 h 40"/>
                  <a:gd name="T50" fmla="*/ 47 w 72"/>
                  <a:gd name="T51" fmla="*/ 35 h 40"/>
                  <a:gd name="T52" fmla="*/ 50 w 72"/>
                  <a:gd name="T53" fmla="*/ 35 h 40"/>
                  <a:gd name="T54" fmla="*/ 48 w 72"/>
                  <a:gd name="T55" fmla="*/ 15 h 40"/>
                  <a:gd name="T56" fmla="*/ 50 w 72"/>
                  <a:gd name="T57" fmla="*/ 16 h 40"/>
                  <a:gd name="T58" fmla="*/ 55 w 72"/>
                  <a:gd name="T59" fmla="*/ 19 h 40"/>
                  <a:gd name="T60" fmla="*/ 60 w 72"/>
                  <a:gd name="T61" fmla="*/ 25 h 40"/>
                  <a:gd name="T62" fmla="*/ 65 w 72"/>
                  <a:gd name="T63" fmla="*/ 34 h 40"/>
                  <a:gd name="T64" fmla="*/ 69 w 72"/>
                  <a:gd name="T65" fmla="*/ 25 h 40"/>
                  <a:gd name="T66" fmla="*/ 63 w 72"/>
                  <a:gd name="T67" fmla="*/ 13 h 40"/>
                  <a:gd name="T68" fmla="*/ 58 w 72"/>
                  <a:gd name="T69" fmla="*/ 6 h 40"/>
                  <a:gd name="T70" fmla="*/ 55 w 72"/>
                  <a:gd name="T71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2" h="40">
                    <a:moveTo>
                      <a:pt x="54" y="2"/>
                    </a:moveTo>
                    <a:lnTo>
                      <a:pt x="54" y="2"/>
                    </a:lnTo>
                    <a:lnTo>
                      <a:pt x="53" y="2"/>
                    </a:lnTo>
                    <a:lnTo>
                      <a:pt x="52" y="1"/>
                    </a:lnTo>
                    <a:lnTo>
                      <a:pt x="51" y="1"/>
                    </a:lnTo>
                    <a:lnTo>
                      <a:pt x="50" y="1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1" y="0"/>
                    </a:lnTo>
                    <a:lnTo>
                      <a:pt x="34" y="19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3" y="12"/>
                    </a:lnTo>
                    <a:lnTo>
                      <a:pt x="1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37"/>
                    </a:lnTo>
                    <a:lnTo>
                      <a:pt x="1" y="39"/>
                    </a:lnTo>
                    <a:lnTo>
                      <a:pt x="1" y="40"/>
                    </a:lnTo>
                    <a:lnTo>
                      <a:pt x="7" y="39"/>
                    </a:lnTo>
                    <a:lnTo>
                      <a:pt x="7" y="32"/>
                    </a:lnTo>
                    <a:lnTo>
                      <a:pt x="8" y="26"/>
                    </a:lnTo>
                    <a:lnTo>
                      <a:pt x="9" y="22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2" y="17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4" y="38"/>
                    </a:lnTo>
                    <a:lnTo>
                      <a:pt x="15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3" y="37"/>
                    </a:lnTo>
                    <a:lnTo>
                      <a:pt x="27" y="37"/>
                    </a:lnTo>
                    <a:lnTo>
                      <a:pt x="30" y="37"/>
                    </a:lnTo>
                    <a:lnTo>
                      <a:pt x="33" y="37"/>
                    </a:lnTo>
                    <a:lnTo>
                      <a:pt x="36" y="36"/>
                    </a:lnTo>
                    <a:lnTo>
                      <a:pt x="39" y="36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7" y="35"/>
                    </a:lnTo>
                    <a:lnTo>
                      <a:pt x="49" y="35"/>
                    </a:lnTo>
                    <a:lnTo>
                      <a:pt x="50" y="35"/>
                    </a:lnTo>
                    <a:lnTo>
                      <a:pt x="50" y="35"/>
                    </a:lnTo>
                    <a:lnTo>
                      <a:pt x="48" y="15"/>
                    </a:lnTo>
                    <a:lnTo>
                      <a:pt x="49" y="16"/>
                    </a:lnTo>
                    <a:lnTo>
                      <a:pt x="50" y="16"/>
                    </a:lnTo>
                    <a:lnTo>
                      <a:pt x="52" y="17"/>
                    </a:lnTo>
                    <a:lnTo>
                      <a:pt x="55" y="19"/>
                    </a:lnTo>
                    <a:lnTo>
                      <a:pt x="58" y="21"/>
                    </a:lnTo>
                    <a:lnTo>
                      <a:pt x="60" y="25"/>
                    </a:lnTo>
                    <a:lnTo>
                      <a:pt x="63" y="29"/>
                    </a:lnTo>
                    <a:lnTo>
                      <a:pt x="65" y="34"/>
                    </a:lnTo>
                    <a:lnTo>
                      <a:pt x="72" y="33"/>
                    </a:lnTo>
                    <a:lnTo>
                      <a:pt x="69" y="25"/>
                    </a:lnTo>
                    <a:lnTo>
                      <a:pt x="66" y="18"/>
                    </a:lnTo>
                    <a:lnTo>
                      <a:pt x="63" y="13"/>
                    </a:lnTo>
                    <a:lnTo>
                      <a:pt x="60" y="9"/>
                    </a:lnTo>
                    <a:lnTo>
                      <a:pt x="58" y="6"/>
                    </a:lnTo>
                    <a:lnTo>
                      <a:pt x="56" y="4"/>
                    </a:lnTo>
                    <a:lnTo>
                      <a:pt x="55" y="3"/>
                    </a:lnTo>
                    <a:lnTo>
                      <a:pt x="54" y="2"/>
                    </a:lnTo>
                    <a:close/>
                  </a:path>
                </a:pathLst>
              </a:custGeom>
              <a:solidFill>
                <a:srgbClr val="59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99" name="Freeform 276"/>
              <p:cNvSpPr>
                <a:spLocks/>
              </p:cNvSpPr>
              <p:nvPr/>
            </p:nvSpPr>
            <p:spPr bwMode="auto">
              <a:xfrm>
                <a:off x="959" y="2717"/>
                <a:ext cx="29" cy="20"/>
              </a:xfrm>
              <a:custGeom>
                <a:avLst/>
                <a:gdLst>
                  <a:gd name="T0" fmla="*/ 4 w 29"/>
                  <a:gd name="T1" fmla="*/ 6 h 20"/>
                  <a:gd name="T2" fmla="*/ 0 w 29"/>
                  <a:gd name="T3" fmla="*/ 4 h 20"/>
                  <a:gd name="T4" fmla="*/ 3 w 29"/>
                  <a:gd name="T5" fmla="*/ 0 h 20"/>
                  <a:gd name="T6" fmla="*/ 5 w 29"/>
                  <a:gd name="T7" fmla="*/ 0 h 20"/>
                  <a:gd name="T8" fmla="*/ 3 w 29"/>
                  <a:gd name="T9" fmla="*/ 3 h 20"/>
                  <a:gd name="T10" fmla="*/ 6 w 29"/>
                  <a:gd name="T11" fmla="*/ 6 h 20"/>
                  <a:gd name="T12" fmla="*/ 6 w 29"/>
                  <a:gd name="T13" fmla="*/ 6 h 20"/>
                  <a:gd name="T14" fmla="*/ 5 w 29"/>
                  <a:gd name="T15" fmla="*/ 7 h 20"/>
                  <a:gd name="T16" fmla="*/ 4 w 29"/>
                  <a:gd name="T17" fmla="*/ 8 h 20"/>
                  <a:gd name="T18" fmla="*/ 4 w 29"/>
                  <a:gd name="T19" fmla="*/ 9 h 20"/>
                  <a:gd name="T20" fmla="*/ 16 w 29"/>
                  <a:gd name="T21" fmla="*/ 17 h 20"/>
                  <a:gd name="T22" fmla="*/ 26 w 29"/>
                  <a:gd name="T23" fmla="*/ 8 h 20"/>
                  <a:gd name="T24" fmla="*/ 24 w 29"/>
                  <a:gd name="T25" fmla="*/ 6 h 20"/>
                  <a:gd name="T26" fmla="*/ 27 w 29"/>
                  <a:gd name="T27" fmla="*/ 3 h 20"/>
                  <a:gd name="T28" fmla="*/ 25 w 29"/>
                  <a:gd name="T29" fmla="*/ 0 h 20"/>
                  <a:gd name="T30" fmla="*/ 27 w 29"/>
                  <a:gd name="T31" fmla="*/ 0 h 20"/>
                  <a:gd name="T32" fmla="*/ 29 w 29"/>
                  <a:gd name="T33" fmla="*/ 4 h 20"/>
                  <a:gd name="T34" fmla="*/ 26 w 29"/>
                  <a:gd name="T35" fmla="*/ 6 h 20"/>
                  <a:gd name="T36" fmla="*/ 28 w 29"/>
                  <a:gd name="T37" fmla="*/ 9 h 20"/>
                  <a:gd name="T38" fmla="*/ 17 w 29"/>
                  <a:gd name="T39" fmla="*/ 20 h 20"/>
                  <a:gd name="T40" fmla="*/ 1 w 29"/>
                  <a:gd name="T41" fmla="*/ 9 h 20"/>
                  <a:gd name="T42" fmla="*/ 4 w 29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" h="20">
                    <a:moveTo>
                      <a:pt x="4" y="6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16" y="17"/>
                    </a:lnTo>
                    <a:lnTo>
                      <a:pt x="26" y="8"/>
                    </a:lnTo>
                    <a:lnTo>
                      <a:pt x="24" y="6"/>
                    </a:lnTo>
                    <a:lnTo>
                      <a:pt x="27" y="3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4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17" y="20"/>
                    </a:lnTo>
                    <a:lnTo>
                      <a:pt x="1" y="9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00" name="Freeform 277"/>
              <p:cNvSpPr>
                <a:spLocks/>
              </p:cNvSpPr>
              <p:nvPr/>
            </p:nvSpPr>
            <p:spPr bwMode="auto">
              <a:xfrm>
                <a:off x="967" y="2718"/>
                <a:ext cx="14" cy="15"/>
              </a:xfrm>
              <a:custGeom>
                <a:avLst/>
                <a:gdLst>
                  <a:gd name="T0" fmla="*/ 14 w 14"/>
                  <a:gd name="T1" fmla="*/ 0 h 15"/>
                  <a:gd name="T2" fmla="*/ 0 w 14"/>
                  <a:gd name="T3" fmla="*/ 0 h 15"/>
                  <a:gd name="T4" fmla="*/ 8 w 14"/>
                  <a:gd name="T5" fmla="*/ 15 h 15"/>
                  <a:gd name="T6" fmla="*/ 14 w 14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5">
                    <a:moveTo>
                      <a:pt x="14" y="0"/>
                    </a:moveTo>
                    <a:lnTo>
                      <a:pt x="0" y="0"/>
                    </a:lnTo>
                    <a:lnTo>
                      <a:pt x="8" y="1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01" name="Freeform 278"/>
              <p:cNvSpPr>
                <a:spLocks/>
              </p:cNvSpPr>
              <p:nvPr/>
            </p:nvSpPr>
            <p:spPr bwMode="auto">
              <a:xfrm>
                <a:off x="971" y="2716"/>
                <a:ext cx="7" cy="18"/>
              </a:xfrm>
              <a:custGeom>
                <a:avLst/>
                <a:gdLst>
                  <a:gd name="T0" fmla="*/ 4 w 7"/>
                  <a:gd name="T1" fmla="*/ 18 h 18"/>
                  <a:gd name="T2" fmla="*/ 0 w 7"/>
                  <a:gd name="T3" fmla="*/ 11 h 18"/>
                  <a:gd name="T4" fmla="*/ 2 w 7"/>
                  <a:gd name="T5" fmla="*/ 4 h 18"/>
                  <a:gd name="T6" fmla="*/ 2 w 7"/>
                  <a:gd name="T7" fmla="*/ 4 h 18"/>
                  <a:gd name="T8" fmla="*/ 2 w 7"/>
                  <a:gd name="T9" fmla="*/ 4 h 18"/>
                  <a:gd name="T10" fmla="*/ 1 w 7"/>
                  <a:gd name="T11" fmla="*/ 3 h 18"/>
                  <a:gd name="T12" fmla="*/ 1 w 7"/>
                  <a:gd name="T13" fmla="*/ 2 h 18"/>
                  <a:gd name="T14" fmla="*/ 1 w 7"/>
                  <a:gd name="T15" fmla="*/ 2 h 18"/>
                  <a:gd name="T16" fmla="*/ 2 w 7"/>
                  <a:gd name="T17" fmla="*/ 1 h 18"/>
                  <a:gd name="T18" fmla="*/ 3 w 7"/>
                  <a:gd name="T19" fmla="*/ 0 h 18"/>
                  <a:gd name="T20" fmla="*/ 3 w 7"/>
                  <a:gd name="T21" fmla="*/ 0 h 18"/>
                  <a:gd name="T22" fmla="*/ 4 w 7"/>
                  <a:gd name="T23" fmla="*/ 0 h 18"/>
                  <a:gd name="T24" fmla="*/ 5 w 7"/>
                  <a:gd name="T25" fmla="*/ 1 h 18"/>
                  <a:gd name="T26" fmla="*/ 5 w 7"/>
                  <a:gd name="T27" fmla="*/ 2 h 18"/>
                  <a:gd name="T28" fmla="*/ 6 w 7"/>
                  <a:gd name="T29" fmla="*/ 2 h 18"/>
                  <a:gd name="T30" fmla="*/ 5 w 7"/>
                  <a:gd name="T31" fmla="*/ 3 h 18"/>
                  <a:gd name="T32" fmla="*/ 5 w 7"/>
                  <a:gd name="T33" fmla="*/ 4 h 18"/>
                  <a:gd name="T34" fmla="*/ 5 w 7"/>
                  <a:gd name="T35" fmla="*/ 4 h 18"/>
                  <a:gd name="T36" fmla="*/ 5 w 7"/>
                  <a:gd name="T37" fmla="*/ 4 h 18"/>
                  <a:gd name="T38" fmla="*/ 7 w 7"/>
                  <a:gd name="T39" fmla="*/ 11 h 18"/>
                  <a:gd name="T40" fmla="*/ 4 w 7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8">
                    <a:moveTo>
                      <a:pt x="4" y="18"/>
                    </a:moveTo>
                    <a:lnTo>
                      <a:pt x="0" y="11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11"/>
                    </a:lnTo>
                    <a:lnTo>
                      <a:pt x="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02" name="Freeform 279"/>
              <p:cNvSpPr>
                <a:spLocks/>
              </p:cNvSpPr>
              <p:nvPr/>
            </p:nvSpPr>
            <p:spPr bwMode="auto">
              <a:xfrm>
                <a:off x="974" y="2740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3 w 4"/>
                  <a:gd name="T5" fmla="*/ 3 h 4"/>
                  <a:gd name="T6" fmla="*/ 3 w 4"/>
                  <a:gd name="T7" fmla="*/ 3 h 4"/>
                  <a:gd name="T8" fmla="*/ 4 w 4"/>
                  <a:gd name="T9" fmla="*/ 2 h 4"/>
                  <a:gd name="T10" fmla="*/ 3 w 4"/>
                  <a:gd name="T11" fmla="*/ 1 h 4"/>
                  <a:gd name="T12" fmla="*/ 3 w 4"/>
                  <a:gd name="T13" fmla="*/ 1 h 4"/>
                  <a:gd name="T14" fmla="*/ 2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1 w 4"/>
                  <a:gd name="T21" fmla="*/ 1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1 w 4"/>
                  <a:gd name="T29" fmla="*/ 3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03" name="Freeform 280"/>
              <p:cNvSpPr>
                <a:spLocks/>
              </p:cNvSpPr>
              <p:nvPr/>
            </p:nvSpPr>
            <p:spPr bwMode="auto">
              <a:xfrm>
                <a:off x="974" y="2747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3 w 4"/>
                  <a:gd name="T5" fmla="*/ 3 h 4"/>
                  <a:gd name="T6" fmla="*/ 3 w 4"/>
                  <a:gd name="T7" fmla="*/ 3 h 4"/>
                  <a:gd name="T8" fmla="*/ 4 w 4"/>
                  <a:gd name="T9" fmla="*/ 2 h 4"/>
                  <a:gd name="T10" fmla="*/ 3 w 4"/>
                  <a:gd name="T11" fmla="*/ 1 h 4"/>
                  <a:gd name="T12" fmla="*/ 3 w 4"/>
                  <a:gd name="T13" fmla="*/ 1 h 4"/>
                  <a:gd name="T14" fmla="*/ 2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1 w 4"/>
                  <a:gd name="T21" fmla="*/ 1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1 w 4"/>
                  <a:gd name="T29" fmla="*/ 3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04" name="Freeform 281"/>
              <p:cNvSpPr>
                <a:spLocks/>
              </p:cNvSpPr>
              <p:nvPr/>
            </p:nvSpPr>
            <p:spPr bwMode="auto">
              <a:xfrm>
                <a:off x="978" y="2681"/>
                <a:ext cx="10" cy="14"/>
              </a:xfrm>
              <a:custGeom>
                <a:avLst/>
                <a:gdLst>
                  <a:gd name="T0" fmla="*/ 8 w 10"/>
                  <a:gd name="T1" fmla="*/ 12 h 14"/>
                  <a:gd name="T2" fmla="*/ 4 w 10"/>
                  <a:gd name="T3" fmla="*/ 4 h 14"/>
                  <a:gd name="T4" fmla="*/ 4 w 10"/>
                  <a:gd name="T5" fmla="*/ 0 h 14"/>
                  <a:gd name="T6" fmla="*/ 10 w 10"/>
                  <a:gd name="T7" fmla="*/ 14 h 14"/>
                  <a:gd name="T8" fmla="*/ 0 w 10"/>
                  <a:gd name="T9" fmla="*/ 13 h 14"/>
                  <a:gd name="T10" fmla="*/ 0 w 10"/>
                  <a:gd name="T11" fmla="*/ 12 h 14"/>
                  <a:gd name="T12" fmla="*/ 8 w 10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8" y="12"/>
                    </a:moveTo>
                    <a:lnTo>
                      <a:pt x="4" y="4"/>
                    </a:lnTo>
                    <a:lnTo>
                      <a:pt x="4" y="0"/>
                    </a:lnTo>
                    <a:lnTo>
                      <a:pt x="10" y="14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05" name="Freeform 282"/>
              <p:cNvSpPr>
                <a:spLocks/>
              </p:cNvSpPr>
              <p:nvPr/>
            </p:nvSpPr>
            <p:spPr bwMode="auto">
              <a:xfrm>
                <a:off x="987" y="2682"/>
                <a:ext cx="3" cy="5"/>
              </a:xfrm>
              <a:custGeom>
                <a:avLst/>
                <a:gdLst>
                  <a:gd name="T0" fmla="*/ 0 w 3"/>
                  <a:gd name="T1" fmla="*/ 5 h 5"/>
                  <a:gd name="T2" fmla="*/ 0 w 3"/>
                  <a:gd name="T3" fmla="*/ 5 h 5"/>
                  <a:gd name="T4" fmla="*/ 0 w 3"/>
                  <a:gd name="T5" fmla="*/ 4 h 5"/>
                  <a:gd name="T6" fmla="*/ 0 w 3"/>
                  <a:gd name="T7" fmla="*/ 3 h 5"/>
                  <a:gd name="T8" fmla="*/ 0 w 3"/>
                  <a:gd name="T9" fmla="*/ 2 h 5"/>
                  <a:gd name="T10" fmla="*/ 0 w 3"/>
                  <a:gd name="T11" fmla="*/ 1 h 5"/>
                  <a:gd name="T12" fmla="*/ 1 w 3"/>
                  <a:gd name="T13" fmla="*/ 0 h 5"/>
                  <a:gd name="T14" fmla="*/ 2 w 3"/>
                  <a:gd name="T15" fmla="*/ 0 h 5"/>
                  <a:gd name="T16" fmla="*/ 3 w 3"/>
                  <a:gd name="T17" fmla="*/ 0 h 5"/>
                  <a:gd name="T18" fmla="*/ 3 w 3"/>
                  <a:gd name="T19" fmla="*/ 0 h 5"/>
                  <a:gd name="T20" fmla="*/ 3 w 3"/>
                  <a:gd name="T21" fmla="*/ 1 h 5"/>
                  <a:gd name="T22" fmla="*/ 3 w 3"/>
                  <a:gd name="T23" fmla="*/ 2 h 5"/>
                  <a:gd name="T24" fmla="*/ 3 w 3"/>
                  <a:gd name="T25" fmla="*/ 3 h 5"/>
                  <a:gd name="T26" fmla="*/ 2 w 3"/>
                  <a:gd name="T27" fmla="*/ 4 h 5"/>
                  <a:gd name="T28" fmla="*/ 2 w 3"/>
                  <a:gd name="T29" fmla="*/ 5 h 5"/>
                  <a:gd name="T30" fmla="*/ 1 w 3"/>
                  <a:gd name="T31" fmla="*/ 5 h 5"/>
                  <a:gd name="T32" fmla="*/ 0 w 3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06" name="Freeform 283"/>
              <p:cNvSpPr>
                <a:spLocks/>
              </p:cNvSpPr>
              <p:nvPr/>
            </p:nvSpPr>
            <p:spPr bwMode="auto">
              <a:xfrm>
                <a:off x="975" y="2680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1 w 4"/>
                  <a:gd name="T3" fmla="*/ 5 h 6"/>
                  <a:gd name="T4" fmla="*/ 0 w 4"/>
                  <a:gd name="T5" fmla="*/ 4 h 6"/>
                  <a:gd name="T6" fmla="*/ 0 w 4"/>
                  <a:gd name="T7" fmla="*/ 3 h 6"/>
                  <a:gd name="T8" fmla="*/ 1 w 4"/>
                  <a:gd name="T9" fmla="*/ 2 h 6"/>
                  <a:gd name="T10" fmla="*/ 1 w 4"/>
                  <a:gd name="T11" fmla="*/ 1 h 6"/>
                  <a:gd name="T12" fmla="*/ 2 w 4"/>
                  <a:gd name="T13" fmla="*/ 0 h 6"/>
                  <a:gd name="T14" fmla="*/ 3 w 4"/>
                  <a:gd name="T15" fmla="*/ 0 h 6"/>
                  <a:gd name="T16" fmla="*/ 3 w 4"/>
                  <a:gd name="T17" fmla="*/ 0 h 6"/>
                  <a:gd name="T18" fmla="*/ 4 w 4"/>
                  <a:gd name="T19" fmla="*/ 0 h 6"/>
                  <a:gd name="T20" fmla="*/ 4 w 4"/>
                  <a:gd name="T21" fmla="*/ 1 h 6"/>
                  <a:gd name="T22" fmla="*/ 4 w 4"/>
                  <a:gd name="T23" fmla="*/ 2 h 6"/>
                  <a:gd name="T24" fmla="*/ 4 w 4"/>
                  <a:gd name="T25" fmla="*/ 3 h 6"/>
                  <a:gd name="T26" fmla="*/ 3 w 4"/>
                  <a:gd name="T27" fmla="*/ 4 h 6"/>
                  <a:gd name="T28" fmla="*/ 3 w 4"/>
                  <a:gd name="T29" fmla="*/ 5 h 6"/>
                  <a:gd name="T30" fmla="*/ 2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1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07" name="Freeform 284"/>
              <p:cNvSpPr>
                <a:spLocks/>
              </p:cNvSpPr>
              <p:nvPr/>
            </p:nvSpPr>
            <p:spPr bwMode="auto">
              <a:xfrm>
                <a:off x="1085" y="2681"/>
                <a:ext cx="10" cy="14"/>
              </a:xfrm>
              <a:custGeom>
                <a:avLst/>
                <a:gdLst>
                  <a:gd name="T0" fmla="*/ 2 w 10"/>
                  <a:gd name="T1" fmla="*/ 12 h 14"/>
                  <a:gd name="T2" fmla="*/ 7 w 10"/>
                  <a:gd name="T3" fmla="*/ 3 h 14"/>
                  <a:gd name="T4" fmla="*/ 7 w 10"/>
                  <a:gd name="T5" fmla="*/ 0 h 14"/>
                  <a:gd name="T6" fmla="*/ 0 w 10"/>
                  <a:gd name="T7" fmla="*/ 14 h 14"/>
                  <a:gd name="T8" fmla="*/ 10 w 10"/>
                  <a:gd name="T9" fmla="*/ 14 h 14"/>
                  <a:gd name="T10" fmla="*/ 10 w 10"/>
                  <a:gd name="T11" fmla="*/ 12 h 14"/>
                  <a:gd name="T12" fmla="*/ 2 w 10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2" y="12"/>
                    </a:moveTo>
                    <a:lnTo>
                      <a:pt x="7" y="3"/>
                    </a:lnTo>
                    <a:lnTo>
                      <a:pt x="7" y="0"/>
                    </a:lnTo>
                    <a:lnTo>
                      <a:pt x="0" y="14"/>
                    </a:lnTo>
                    <a:lnTo>
                      <a:pt x="10" y="14"/>
                    </a:lnTo>
                    <a:lnTo>
                      <a:pt x="10" y="12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08" name="Freeform 285"/>
              <p:cNvSpPr>
                <a:spLocks/>
              </p:cNvSpPr>
              <p:nvPr/>
            </p:nvSpPr>
            <p:spPr bwMode="auto">
              <a:xfrm>
                <a:off x="1083" y="2681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2 w 4"/>
                  <a:gd name="T3" fmla="*/ 5 h 5"/>
                  <a:gd name="T4" fmla="*/ 3 w 4"/>
                  <a:gd name="T5" fmla="*/ 5 h 5"/>
                  <a:gd name="T6" fmla="*/ 3 w 4"/>
                  <a:gd name="T7" fmla="*/ 4 h 5"/>
                  <a:gd name="T8" fmla="*/ 4 w 4"/>
                  <a:gd name="T9" fmla="*/ 3 h 5"/>
                  <a:gd name="T10" fmla="*/ 4 w 4"/>
                  <a:gd name="T11" fmla="*/ 2 h 5"/>
                  <a:gd name="T12" fmla="*/ 3 w 4"/>
                  <a:gd name="T13" fmla="*/ 1 h 5"/>
                  <a:gd name="T14" fmla="*/ 3 w 4"/>
                  <a:gd name="T15" fmla="*/ 0 h 5"/>
                  <a:gd name="T16" fmla="*/ 2 w 4"/>
                  <a:gd name="T17" fmla="*/ 0 h 5"/>
                  <a:gd name="T18" fmla="*/ 2 w 4"/>
                  <a:gd name="T19" fmla="*/ 0 h 5"/>
                  <a:gd name="T20" fmla="*/ 1 w 4"/>
                  <a:gd name="T21" fmla="*/ 0 h 5"/>
                  <a:gd name="T22" fmla="*/ 1 w 4"/>
                  <a:gd name="T23" fmla="*/ 1 h 5"/>
                  <a:gd name="T24" fmla="*/ 0 w 4"/>
                  <a:gd name="T25" fmla="*/ 2 h 5"/>
                  <a:gd name="T26" fmla="*/ 0 w 4"/>
                  <a:gd name="T27" fmla="*/ 3 h 5"/>
                  <a:gd name="T28" fmla="*/ 1 w 4"/>
                  <a:gd name="T29" fmla="*/ 4 h 5"/>
                  <a:gd name="T30" fmla="*/ 1 w 4"/>
                  <a:gd name="T31" fmla="*/ 5 h 5"/>
                  <a:gd name="T32" fmla="*/ 2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09" name="Freeform 286"/>
              <p:cNvSpPr>
                <a:spLocks/>
              </p:cNvSpPr>
              <p:nvPr/>
            </p:nvSpPr>
            <p:spPr bwMode="auto">
              <a:xfrm>
                <a:off x="1096" y="2681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2 w 4"/>
                  <a:gd name="T3" fmla="*/ 6 h 6"/>
                  <a:gd name="T4" fmla="*/ 3 w 4"/>
                  <a:gd name="T5" fmla="*/ 5 h 6"/>
                  <a:gd name="T6" fmla="*/ 3 w 4"/>
                  <a:gd name="T7" fmla="*/ 4 h 6"/>
                  <a:gd name="T8" fmla="*/ 4 w 4"/>
                  <a:gd name="T9" fmla="*/ 3 h 6"/>
                  <a:gd name="T10" fmla="*/ 4 w 4"/>
                  <a:gd name="T11" fmla="*/ 2 h 6"/>
                  <a:gd name="T12" fmla="*/ 3 w 4"/>
                  <a:gd name="T13" fmla="*/ 1 h 6"/>
                  <a:gd name="T14" fmla="*/ 3 w 4"/>
                  <a:gd name="T15" fmla="*/ 0 h 6"/>
                  <a:gd name="T16" fmla="*/ 2 w 4"/>
                  <a:gd name="T17" fmla="*/ 0 h 6"/>
                  <a:gd name="T18" fmla="*/ 1 w 4"/>
                  <a:gd name="T19" fmla="*/ 0 h 6"/>
                  <a:gd name="T20" fmla="*/ 1 w 4"/>
                  <a:gd name="T21" fmla="*/ 0 h 6"/>
                  <a:gd name="T22" fmla="*/ 0 w 4"/>
                  <a:gd name="T23" fmla="*/ 1 h 6"/>
                  <a:gd name="T24" fmla="*/ 0 w 4"/>
                  <a:gd name="T25" fmla="*/ 3 h 6"/>
                  <a:gd name="T26" fmla="*/ 0 w 4"/>
                  <a:gd name="T27" fmla="*/ 4 h 6"/>
                  <a:gd name="T28" fmla="*/ 0 w 4"/>
                  <a:gd name="T29" fmla="*/ 5 h 6"/>
                  <a:gd name="T30" fmla="*/ 1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2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</p:grpSp>
        <p:grpSp>
          <p:nvGrpSpPr>
            <p:cNvPr id="102" name="Group 341"/>
            <p:cNvGrpSpPr>
              <a:grpSpLocks/>
            </p:cNvGrpSpPr>
            <p:nvPr/>
          </p:nvGrpSpPr>
          <p:grpSpPr bwMode="auto">
            <a:xfrm>
              <a:off x="1028462" y="3388662"/>
              <a:ext cx="267777" cy="243205"/>
              <a:chOff x="1221" y="2648"/>
              <a:chExt cx="191" cy="171"/>
            </a:xfrm>
          </p:grpSpPr>
          <p:sp>
            <p:nvSpPr>
              <p:cNvPr id="110" name="Freeform 288"/>
              <p:cNvSpPr>
                <a:spLocks/>
              </p:cNvSpPr>
              <p:nvPr/>
            </p:nvSpPr>
            <p:spPr bwMode="auto">
              <a:xfrm>
                <a:off x="1384" y="2689"/>
                <a:ext cx="15" cy="17"/>
              </a:xfrm>
              <a:custGeom>
                <a:avLst/>
                <a:gdLst>
                  <a:gd name="T0" fmla="*/ 8 w 15"/>
                  <a:gd name="T1" fmla="*/ 17 h 17"/>
                  <a:gd name="T2" fmla="*/ 9 w 15"/>
                  <a:gd name="T3" fmla="*/ 17 h 17"/>
                  <a:gd name="T4" fmla="*/ 11 w 15"/>
                  <a:gd name="T5" fmla="*/ 16 h 17"/>
                  <a:gd name="T6" fmla="*/ 12 w 15"/>
                  <a:gd name="T7" fmla="*/ 16 h 17"/>
                  <a:gd name="T8" fmla="*/ 13 w 15"/>
                  <a:gd name="T9" fmla="*/ 14 h 17"/>
                  <a:gd name="T10" fmla="*/ 14 w 15"/>
                  <a:gd name="T11" fmla="*/ 13 h 17"/>
                  <a:gd name="T12" fmla="*/ 15 w 15"/>
                  <a:gd name="T13" fmla="*/ 12 h 17"/>
                  <a:gd name="T14" fmla="*/ 15 w 15"/>
                  <a:gd name="T15" fmla="*/ 10 h 17"/>
                  <a:gd name="T16" fmla="*/ 15 w 15"/>
                  <a:gd name="T17" fmla="*/ 8 h 17"/>
                  <a:gd name="T18" fmla="*/ 15 w 15"/>
                  <a:gd name="T19" fmla="*/ 7 h 17"/>
                  <a:gd name="T20" fmla="*/ 15 w 15"/>
                  <a:gd name="T21" fmla="*/ 5 h 17"/>
                  <a:gd name="T22" fmla="*/ 14 w 15"/>
                  <a:gd name="T23" fmla="*/ 4 h 17"/>
                  <a:gd name="T24" fmla="*/ 13 w 15"/>
                  <a:gd name="T25" fmla="*/ 3 h 17"/>
                  <a:gd name="T26" fmla="*/ 12 w 15"/>
                  <a:gd name="T27" fmla="*/ 2 h 17"/>
                  <a:gd name="T28" fmla="*/ 11 w 15"/>
                  <a:gd name="T29" fmla="*/ 1 h 17"/>
                  <a:gd name="T30" fmla="*/ 9 w 15"/>
                  <a:gd name="T31" fmla="*/ 0 h 17"/>
                  <a:gd name="T32" fmla="*/ 8 w 15"/>
                  <a:gd name="T33" fmla="*/ 0 h 17"/>
                  <a:gd name="T34" fmla="*/ 6 w 15"/>
                  <a:gd name="T35" fmla="*/ 0 h 17"/>
                  <a:gd name="T36" fmla="*/ 4 w 15"/>
                  <a:gd name="T37" fmla="*/ 1 h 17"/>
                  <a:gd name="T38" fmla="*/ 3 w 15"/>
                  <a:gd name="T39" fmla="*/ 2 h 17"/>
                  <a:gd name="T40" fmla="*/ 2 w 15"/>
                  <a:gd name="T41" fmla="*/ 3 h 17"/>
                  <a:gd name="T42" fmla="*/ 1 w 15"/>
                  <a:gd name="T43" fmla="*/ 4 h 17"/>
                  <a:gd name="T44" fmla="*/ 0 w 15"/>
                  <a:gd name="T45" fmla="*/ 5 h 17"/>
                  <a:gd name="T46" fmla="*/ 0 w 15"/>
                  <a:gd name="T47" fmla="*/ 7 h 17"/>
                  <a:gd name="T48" fmla="*/ 0 w 15"/>
                  <a:gd name="T49" fmla="*/ 8 h 17"/>
                  <a:gd name="T50" fmla="*/ 0 w 15"/>
                  <a:gd name="T51" fmla="*/ 10 h 17"/>
                  <a:gd name="T52" fmla="*/ 0 w 15"/>
                  <a:gd name="T53" fmla="*/ 12 h 17"/>
                  <a:gd name="T54" fmla="*/ 1 w 15"/>
                  <a:gd name="T55" fmla="*/ 13 h 17"/>
                  <a:gd name="T56" fmla="*/ 2 w 15"/>
                  <a:gd name="T57" fmla="*/ 14 h 17"/>
                  <a:gd name="T58" fmla="*/ 3 w 15"/>
                  <a:gd name="T59" fmla="*/ 16 h 17"/>
                  <a:gd name="T60" fmla="*/ 4 w 15"/>
                  <a:gd name="T61" fmla="*/ 16 h 17"/>
                  <a:gd name="T62" fmla="*/ 6 w 15"/>
                  <a:gd name="T63" fmla="*/ 17 h 17"/>
                  <a:gd name="T64" fmla="*/ 8 w 15"/>
                  <a:gd name="T6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7">
                    <a:moveTo>
                      <a:pt x="8" y="17"/>
                    </a:moveTo>
                    <a:lnTo>
                      <a:pt x="9" y="17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13" y="14"/>
                    </a:lnTo>
                    <a:lnTo>
                      <a:pt x="14" y="13"/>
                    </a:lnTo>
                    <a:lnTo>
                      <a:pt x="15" y="12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5" y="7"/>
                    </a:lnTo>
                    <a:lnTo>
                      <a:pt x="15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3" y="16"/>
                    </a:lnTo>
                    <a:lnTo>
                      <a:pt x="4" y="16"/>
                    </a:lnTo>
                    <a:lnTo>
                      <a:pt x="6" y="17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11" name="Freeform 289"/>
              <p:cNvSpPr>
                <a:spLocks/>
              </p:cNvSpPr>
              <p:nvPr/>
            </p:nvSpPr>
            <p:spPr bwMode="auto">
              <a:xfrm>
                <a:off x="1231" y="2651"/>
                <a:ext cx="86" cy="11"/>
              </a:xfrm>
              <a:custGeom>
                <a:avLst/>
                <a:gdLst>
                  <a:gd name="T0" fmla="*/ 86 w 86"/>
                  <a:gd name="T1" fmla="*/ 9 h 11"/>
                  <a:gd name="T2" fmla="*/ 43 w 86"/>
                  <a:gd name="T3" fmla="*/ 0 h 11"/>
                  <a:gd name="T4" fmla="*/ 0 w 86"/>
                  <a:gd name="T5" fmla="*/ 9 h 11"/>
                  <a:gd name="T6" fmla="*/ 0 w 86"/>
                  <a:gd name="T7" fmla="*/ 11 h 11"/>
                  <a:gd name="T8" fmla="*/ 43 w 86"/>
                  <a:gd name="T9" fmla="*/ 1 h 11"/>
                  <a:gd name="T10" fmla="*/ 86 w 86"/>
                  <a:gd name="T11" fmla="*/ 11 h 11"/>
                  <a:gd name="T12" fmla="*/ 86 w 86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11">
                    <a:moveTo>
                      <a:pt x="86" y="9"/>
                    </a:moveTo>
                    <a:lnTo>
                      <a:pt x="43" y="0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43" y="1"/>
                    </a:lnTo>
                    <a:lnTo>
                      <a:pt x="86" y="11"/>
                    </a:lnTo>
                    <a:lnTo>
                      <a:pt x="86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12" name="Rectangle 290"/>
              <p:cNvSpPr>
                <a:spLocks noChangeArrowheads="1"/>
              </p:cNvSpPr>
              <p:nvPr/>
            </p:nvSpPr>
            <p:spPr bwMode="auto">
              <a:xfrm>
                <a:off x="1225" y="2666"/>
                <a:ext cx="101" cy="10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13" name="Rectangle 291"/>
              <p:cNvSpPr>
                <a:spLocks noChangeArrowheads="1"/>
              </p:cNvSpPr>
              <p:nvPr/>
            </p:nvSpPr>
            <p:spPr bwMode="auto">
              <a:xfrm>
                <a:off x="1227" y="2669"/>
                <a:ext cx="97" cy="10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14" name="Rectangle 292"/>
              <p:cNvSpPr>
                <a:spLocks noChangeArrowheads="1"/>
              </p:cNvSpPr>
              <p:nvPr/>
            </p:nvSpPr>
            <p:spPr bwMode="auto">
              <a:xfrm>
                <a:off x="1237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15" name="Rectangle 293"/>
              <p:cNvSpPr>
                <a:spLocks noChangeArrowheads="1"/>
              </p:cNvSpPr>
              <p:nvPr/>
            </p:nvSpPr>
            <p:spPr bwMode="auto">
              <a:xfrm>
                <a:off x="1260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16" name="Rectangle 294"/>
              <p:cNvSpPr>
                <a:spLocks noChangeArrowheads="1"/>
              </p:cNvSpPr>
              <p:nvPr/>
            </p:nvSpPr>
            <p:spPr bwMode="auto">
              <a:xfrm>
                <a:off x="1284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17" name="Rectangle 295"/>
              <p:cNvSpPr>
                <a:spLocks noChangeArrowheads="1"/>
              </p:cNvSpPr>
              <p:nvPr/>
            </p:nvSpPr>
            <p:spPr bwMode="auto">
              <a:xfrm>
                <a:off x="1308" y="2765"/>
                <a:ext cx="13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18" name="Rectangle 296"/>
              <p:cNvSpPr>
                <a:spLocks noChangeArrowheads="1"/>
              </p:cNvSpPr>
              <p:nvPr/>
            </p:nvSpPr>
            <p:spPr bwMode="auto">
              <a:xfrm>
                <a:off x="1237" y="2760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19" name="Rectangle 297"/>
              <p:cNvSpPr>
                <a:spLocks noChangeArrowheads="1"/>
              </p:cNvSpPr>
              <p:nvPr/>
            </p:nvSpPr>
            <p:spPr bwMode="auto">
              <a:xfrm>
                <a:off x="1230" y="2758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20" name="Rectangle 298"/>
              <p:cNvSpPr>
                <a:spLocks noChangeArrowheads="1"/>
              </p:cNvSpPr>
              <p:nvPr/>
            </p:nvSpPr>
            <p:spPr bwMode="auto">
              <a:xfrm>
                <a:off x="1237" y="2735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21" name="Rectangle 299"/>
              <p:cNvSpPr>
                <a:spLocks noChangeArrowheads="1"/>
              </p:cNvSpPr>
              <p:nvPr/>
            </p:nvSpPr>
            <p:spPr bwMode="auto">
              <a:xfrm>
                <a:off x="1230" y="2733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22" name="Rectangle 300"/>
              <p:cNvSpPr>
                <a:spLocks noChangeArrowheads="1"/>
              </p:cNvSpPr>
              <p:nvPr/>
            </p:nvSpPr>
            <p:spPr bwMode="auto">
              <a:xfrm>
                <a:off x="1237" y="2710"/>
                <a:ext cx="84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23" name="Rectangle 301"/>
              <p:cNvSpPr>
                <a:spLocks noChangeArrowheads="1"/>
              </p:cNvSpPr>
              <p:nvPr/>
            </p:nvSpPr>
            <p:spPr bwMode="auto">
              <a:xfrm>
                <a:off x="1230" y="2708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24" name="Rectangle 302"/>
              <p:cNvSpPr>
                <a:spLocks noChangeArrowheads="1"/>
              </p:cNvSpPr>
              <p:nvPr/>
            </p:nvSpPr>
            <p:spPr bwMode="auto">
              <a:xfrm>
                <a:off x="1237" y="2686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25" name="Rectangle 303"/>
              <p:cNvSpPr>
                <a:spLocks noChangeArrowheads="1"/>
              </p:cNvSpPr>
              <p:nvPr/>
            </p:nvSpPr>
            <p:spPr bwMode="auto">
              <a:xfrm>
                <a:off x="1230" y="2684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26" name="Rectangle 304"/>
              <p:cNvSpPr>
                <a:spLocks noChangeArrowheads="1"/>
              </p:cNvSpPr>
              <p:nvPr/>
            </p:nvSpPr>
            <p:spPr bwMode="auto">
              <a:xfrm>
                <a:off x="1240" y="2698"/>
                <a:ext cx="8" cy="6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27" name="Rectangle 305"/>
              <p:cNvSpPr>
                <a:spLocks noChangeArrowheads="1"/>
              </p:cNvSpPr>
              <p:nvPr/>
            </p:nvSpPr>
            <p:spPr bwMode="auto">
              <a:xfrm>
                <a:off x="1241" y="2700"/>
                <a:ext cx="5" cy="59"/>
              </a:xfrm>
              <a:prstGeom prst="rect">
                <a:avLst/>
              </a:prstGeom>
              <a:solidFill>
                <a:srgbClr val="FF2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28" name="Rectangle 306"/>
              <p:cNvSpPr>
                <a:spLocks noChangeArrowheads="1"/>
              </p:cNvSpPr>
              <p:nvPr/>
            </p:nvSpPr>
            <p:spPr bwMode="auto">
              <a:xfrm>
                <a:off x="1263" y="2718"/>
                <a:ext cx="9" cy="4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29" name="Rectangle 307"/>
              <p:cNvSpPr>
                <a:spLocks noChangeArrowheads="1"/>
              </p:cNvSpPr>
              <p:nvPr/>
            </p:nvSpPr>
            <p:spPr bwMode="auto">
              <a:xfrm>
                <a:off x="1265" y="2721"/>
                <a:ext cx="5" cy="38"/>
              </a:xfrm>
              <a:prstGeom prst="rect">
                <a:avLst/>
              </a:prstGeom>
              <a:solidFill>
                <a:srgbClr val="B2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30" name="Rectangle 308"/>
              <p:cNvSpPr>
                <a:spLocks noChangeArrowheads="1"/>
              </p:cNvSpPr>
              <p:nvPr/>
            </p:nvSpPr>
            <p:spPr bwMode="auto">
              <a:xfrm>
                <a:off x="1286" y="2729"/>
                <a:ext cx="9" cy="3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31" name="Rectangle 309"/>
              <p:cNvSpPr>
                <a:spLocks noChangeArrowheads="1"/>
              </p:cNvSpPr>
              <p:nvPr/>
            </p:nvSpPr>
            <p:spPr bwMode="auto">
              <a:xfrm>
                <a:off x="1288" y="2732"/>
                <a:ext cx="5" cy="27"/>
              </a:xfrm>
              <a:prstGeom prst="rect">
                <a:avLst/>
              </a:prstGeom>
              <a:solidFill>
                <a:srgbClr val="FFAF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32" name="Rectangle 310"/>
              <p:cNvSpPr>
                <a:spLocks noChangeArrowheads="1"/>
              </p:cNvSpPr>
              <p:nvPr/>
            </p:nvSpPr>
            <p:spPr bwMode="auto">
              <a:xfrm>
                <a:off x="1310" y="2690"/>
                <a:ext cx="9" cy="7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33" name="Rectangle 311"/>
              <p:cNvSpPr>
                <a:spLocks noChangeArrowheads="1"/>
              </p:cNvSpPr>
              <p:nvPr/>
            </p:nvSpPr>
            <p:spPr bwMode="auto">
              <a:xfrm>
                <a:off x="1312" y="2692"/>
                <a:ext cx="5" cy="67"/>
              </a:xfrm>
              <a:prstGeom prst="rect">
                <a:avLst/>
              </a:prstGeom>
              <a:solidFill>
                <a:srgbClr val="FF6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34" name="Rectangle 312"/>
              <p:cNvSpPr>
                <a:spLocks noChangeArrowheads="1"/>
              </p:cNvSpPr>
              <p:nvPr/>
            </p:nvSpPr>
            <p:spPr bwMode="auto">
              <a:xfrm>
                <a:off x="1222" y="2773"/>
                <a:ext cx="108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35" name="Rectangle 313"/>
              <p:cNvSpPr>
                <a:spLocks noChangeArrowheads="1"/>
              </p:cNvSpPr>
              <p:nvPr/>
            </p:nvSpPr>
            <p:spPr bwMode="auto">
              <a:xfrm>
                <a:off x="1224" y="2775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36" name="Rectangle 314"/>
              <p:cNvSpPr>
                <a:spLocks noChangeArrowheads="1"/>
              </p:cNvSpPr>
              <p:nvPr/>
            </p:nvSpPr>
            <p:spPr bwMode="auto">
              <a:xfrm>
                <a:off x="1221" y="2660"/>
                <a:ext cx="109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37" name="Rectangle 315"/>
              <p:cNvSpPr>
                <a:spLocks noChangeArrowheads="1"/>
              </p:cNvSpPr>
              <p:nvPr/>
            </p:nvSpPr>
            <p:spPr bwMode="auto">
              <a:xfrm>
                <a:off x="1223" y="2662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38" name="Freeform 316"/>
              <p:cNvSpPr>
                <a:spLocks/>
              </p:cNvSpPr>
              <p:nvPr/>
            </p:nvSpPr>
            <p:spPr bwMode="auto">
              <a:xfrm>
                <a:off x="1270" y="2648"/>
                <a:ext cx="7" cy="7"/>
              </a:xfrm>
              <a:custGeom>
                <a:avLst/>
                <a:gdLst>
                  <a:gd name="T0" fmla="*/ 4 w 7"/>
                  <a:gd name="T1" fmla="*/ 7 h 7"/>
                  <a:gd name="T2" fmla="*/ 5 w 7"/>
                  <a:gd name="T3" fmla="*/ 7 h 7"/>
                  <a:gd name="T4" fmla="*/ 5 w 7"/>
                  <a:gd name="T5" fmla="*/ 7 h 7"/>
                  <a:gd name="T6" fmla="*/ 6 w 7"/>
                  <a:gd name="T7" fmla="*/ 7 h 7"/>
                  <a:gd name="T8" fmla="*/ 6 w 7"/>
                  <a:gd name="T9" fmla="*/ 6 h 7"/>
                  <a:gd name="T10" fmla="*/ 7 w 7"/>
                  <a:gd name="T11" fmla="*/ 6 h 7"/>
                  <a:gd name="T12" fmla="*/ 7 w 7"/>
                  <a:gd name="T13" fmla="*/ 5 h 7"/>
                  <a:gd name="T14" fmla="*/ 7 w 7"/>
                  <a:gd name="T15" fmla="*/ 4 h 7"/>
                  <a:gd name="T16" fmla="*/ 7 w 7"/>
                  <a:gd name="T17" fmla="*/ 4 h 7"/>
                  <a:gd name="T18" fmla="*/ 7 w 7"/>
                  <a:gd name="T19" fmla="*/ 3 h 7"/>
                  <a:gd name="T20" fmla="*/ 7 w 7"/>
                  <a:gd name="T21" fmla="*/ 2 h 7"/>
                  <a:gd name="T22" fmla="*/ 7 w 7"/>
                  <a:gd name="T23" fmla="*/ 2 h 7"/>
                  <a:gd name="T24" fmla="*/ 6 w 7"/>
                  <a:gd name="T25" fmla="*/ 1 h 7"/>
                  <a:gd name="T26" fmla="*/ 6 w 7"/>
                  <a:gd name="T27" fmla="*/ 1 h 7"/>
                  <a:gd name="T28" fmla="*/ 5 w 7"/>
                  <a:gd name="T29" fmla="*/ 1 h 7"/>
                  <a:gd name="T30" fmla="*/ 5 w 7"/>
                  <a:gd name="T31" fmla="*/ 0 h 7"/>
                  <a:gd name="T32" fmla="*/ 4 w 7"/>
                  <a:gd name="T33" fmla="*/ 0 h 7"/>
                  <a:gd name="T34" fmla="*/ 3 w 7"/>
                  <a:gd name="T35" fmla="*/ 0 h 7"/>
                  <a:gd name="T36" fmla="*/ 2 w 7"/>
                  <a:gd name="T37" fmla="*/ 1 h 7"/>
                  <a:gd name="T38" fmla="*/ 2 w 7"/>
                  <a:gd name="T39" fmla="*/ 1 h 7"/>
                  <a:gd name="T40" fmla="*/ 1 w 7"/>
                  <a:gd name="T41" fmla="*/ 1 h 7"/>
                  <a:gd name="T42" fmla="*/ 1 w 7"/>
                  <a:gd name="T43" fmla="*/ 2 h 7"/>
                  <a:gd name="T44" fmla="*/ 1 w 7"/>
                  <a:gd name="T45" fmla="*/ 2 h 7"/>
                  <a:gd name="T46" fmla="*/ 0 w 7"/>
                  <a:gd name="T47" fmla="*/ 3 h 7"/>
                  <a:gd name="T48" fmla="*/ 0 w 7"/>
                  <a:gd name="T49" fmla="*/ 4 h 7"/>
                  <a:gd name="T50" fmla="*/ 0 w 7"/>
                  <a:gd name="T51" fmla="*/ 4 h 7"/>
                  <a:gd name="T52" fmla="*/ 1 w 7"/>
                  <a:gd name="T53" fmla="*/ 5 h 7"/>
                  <a:gd name="T54" fmla="*/ 1 w 7"/>
                  <a:gd name="T55" fmla="*/ 6 h 7"/>
                  <a:gd name="T56" fmla="*/ 1 w 7"/>
                  <a:gd name="T57" fmla="*/ 6 h 7"/>
                  <a:gd name="T58" fmla="*/ 2 w 7"/>
                  <a:gd name="T59" fmla="*/ 7 h 7"/>
                  <a:gd name="T60" fmla="*/ 2 w 7"/>
                  <a:gd name="T61" fmla="*/ 7 h 7"/>
                  <a:gd name="T62" fmla="*/ 3 w 7"/>
                  <a:gd name="T63" fmla="*/ 7 h 7"/>
                  <a:gd name="T64" fmla="*/ 4 w 7"/>
                  <a:gd name="T6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39" name="Freeform 317"/>
              <p:cNvSpPr>
                <a:spLocks/>
              </p:cNvSpPr>
              <p:nvPr/>
            </p:nvSpPr>
            <p:spPr bwMode="auto">
              <a:xfrm>
                <a:off x="1271" y="2649"/>
                <a:ext cx="5" cy="5"/>
              </a:xfrm>
              <a:custGeom>
                <a:avLst/>
                <a:gdLst>
                  <a:gd name="T0" fmla="*/ 3 w 5"/>
                  <a:gd name="T1" fmla="*/ 5 h 5"/>
                  <a:gd name="T2" fmla="*/ 4 w 5"/>
                  <a:gd name="T3" fmla="*/ 5 h 5"/>
                  <a:gd name="T4" fmla="*/ 4 w 5"/>
                  <a:gd name="T5" fmla="*/ 4 h 5"/>
                  <a:gd name="T6" fmla="*/ 5 w 5"/>
                  <a:gd name="T7" fmla="*/ 4 h 5"/>
                  <a:gd name="T8" fmla="*/ 5 w 5"/>
                  <a:gd name="T9" fmla="*/ 3 h 5"/>
                  <a:gd name="T10" fmla="*/ 5 w 5"/>
                  <a:gd name="T11" fmla="*/ 2 h 5"/>
                  <a:gd name="T12" fmla="*/ 4 w 5"/>
                  <a:gd name="T13" fmla="*/ 1 h 5"/>
                  <a:gd name="T14" fmla="*/ 4 w 5"/>
                  <a:gd name="T15" fmla="*/ 1 h 5"/>
                  <a:gd name="T16" fmla="*/ 3 w 5"/>
                  <a:gd name="T17" fmla="*/ 0 h 5"/>
                  <a:gd name="T18" fmla="*/ 2 w 5"/>
                  <a:gd name="T19" fmla="*/ 1 h 5"/>
                  <a:gd name="T20" fmla="*/ 1 w 5"/>
                  <a:gd name="T21" fmla="*/ 1 h 5"/>
                  <a:gd name="T22" fmla="*/ 1 w 5"/>
                  <a:gd name="T23" fmla="*/ 2 h 5"/>
                  <a:gd name="T24" fmla="*/ 0 w 5"/>
                  <a:gd name="T25" fmla="*/ 3 h 5"/>
                  <a:gd name="T26" fmla="*/ 1 w 5"/>
                  <a:gd name="T27" fmla="*/ 4 h 5"/>
                  <a:gd name="T28" fmla="*/ 1 w 5"/>
                  <a:gd name="T29" fmla="*/ 4 h 5"/>
                  <a:gd name="T30" fmla="*/ 2 w 5"/>
                  <a:gd name="T31" fmla="*/ 5 h 5"/>
                  <a:gd name="T32" fmla="*/ 3 w 5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lnTo>
                      <a:pt x="4" y="5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40" name="Freeform 318"/>
              <p:cNvSpPr>
                <a:spLocks/>
              </p:cNvSpPr>
              <p:nvPr/>
            </p:nvSpPr>
            <p:spPr bwMode="auto">
              <a:xfrm>
                <a:off x="1322" y="2712"/>
                <a:ext cx="90" cy="107"/>
              </a:xfrm>
              <a:custGeom>
                <a:avLst/>
                <a:gdLst>
                  <a:gd name="T0" fmla="*/ 75 w 90"/>
                  <a:gd name="T1" fmla="*/ 35 h 107"/>
                  <a:gd name="T2" fmla="*/ 78 w 90"/>
                  <a:gd name="T3" fmla="*/ 34 h 107"/>
                  <a:gd name="T4" fmla="*/ 83 w 90"/>
                  <a:gd name="T5" fmla="*/ 31 h 107"/>
                  <a:gd name="T6" fmla="*/ 85 w 90"/>
                  <a:gd name="T7" fmla="*/ 29 h 107"/>
                  <a:gd name="T8" fmla="*/ 86 w 90"/>
                  <a:gd name="T9" fmla="*/ 27 h 107"/>
                  <a:gd name="T10" fmla="*/ 87 w 90"/>
                  <a:gd name="T11" fmla="*/ 19 h 107"/>
                  <a:gd name="T12" fmla="*/ 86 w 90"/>
                  <a:gd name="T13" fmla="*/ 17 h 107"/>
                  <a:gd name="T14" fmla="*/ 84 w 90"/>
                  <a:gd name="T15" fmla="*/ 12 h 107"/>
                  <a:gd name="T16" fmla="*/ 80 w 90"/>
                  <a:gd name="T17" fmla="*/ 6 h 107"/>
                  <a:gd name="T18" fmla="*/ 74 w 90"/>
                  <a:gd name="T19" fmla="*/ 2 h 107"/>
                  <a:gd name="T20" fmla="*/ 71 w 90"/>
                  <a:gd name="T21" fmla="*/ 1 h 107"/>
                  <a:gd name="T22" fmla="*/ 68 w 90"/>
                  <a:gd name="T23" fmla="*/ 1 h 107"/>
                  <a:gd name="T24" fmla="*/ 64 w 90"/>
                  <a:gd name="T25" fmla="*/ 1 h 107"/>
                  <a:gd name="T26" fmla="*/ 56 w 90"/>
                  <a:gd name="T27" fmla="*/ 0 h 107"/>
                  <a:gd name="T28" fmla="*/ 47 w 90"/>
                  <a:gd name="T29" fmla="*/ 0 h 107"/>
                  <a:gd name="T30" fmla="*/ 43 w 90"/>
                  <a:gd name="T31" fmla="*/ 0 h 107"/>
                  <a:gd name="T32" fmla="*/ 40 w 90"/>
                  <a:gd name="T33" fmla="*/ 1 h 107"/>
                  <a:gd name="T34" fmla="*/ 37 w 90"/>
                  <a:gd name="T35" fmla="*/ 2 h 107"/>
                  <a:gd name="T36" fmla="*/ 32 w 90"/>
                  <a:gd name="T37" fmla="*/ 5 h 107"/>
                  <a:gd name="T38" fmla="*/ 30 w 90"/>
                  <a:gd name="T39" fmla="*/ 7 h 107"/>
                  <a:gd name="T40" fmla="*/ 25 w 90"/>
                  <a:gd name="T41" fmla="*/ 15 h 107"/>
                  <a:gd name="T42" fmla="*/ 22 w 90"/>
                  <a:gd name="T43" fmla="*/ 20 h 107"/>
                  <a:gd name="T44" fmla="*/ 5 w 90"/>
                  <a:gd name="T45" fmla="*/ 15 h 107"/>
                  <a:gd name="T46" fmla="*/ 3 w 90"/>
                  <a:gd name="T47" fmla="*/ 12 h 107"/>
                  <a:gd name="T48" fmla="*/ 1 w 90"/>
                  <a:gd name="T49" fmla="*/ 11 h 107"/>
                  <a:gd name="T50" fmla="*/ 0 w 90"/>
                  <a:gd name="T51" fmla="*/ 16 h 107"/>
                  <a:gd name="T52" fmla="*/ 3 w 90"/>
                  <a:gd name="T53" fmla="*/ 25 h 107"/>
                  <a:gd name="T54" fmla="*/ 6 w 90"/>
                  <a:gd name="T55" fmla="*/ 27 h 107"/>
                  <a:gd name="T56" fmla="*/ 9 w 90"/>
                  <a:gd name="T57" fmla="*/ 28 h 107"/>
                  <a:gd name="T58" fmla="*/ 13 w 90"/>
                  <a:gd name="T59" fmla="*/ 30 h 107"/>
                  <a:gd name="T60" fmla="*/ 18 w 90"/>
                  <a:gd name="T61" fmla="*/ 31 h 107"/>
                  <a:gd name="T62" fmla="*/ 23 w 90"/>
                  <a:gd name="T63" fmla="*/ 32 h 107"/>
                  <a:gd name="T64" fmla="*/ 27 w 90"/>
                  <a:gd name="T65" fmla="*/ 31 h 107"/>
                  <a:gd name="T66" fmla="*/ 32 w 90"/>
                  <a:gd name="T67" fmla="*/ 29 h 107"/>
                  <a:gd name="T68" fmla="*/ 19 w 90"/>
                  <a:gd name="T69" fmla="*/ 80 h 107"/>
                  <a:gd name="T70" fmla="*/ 33 w 90"/>
                  <a:gd name="T71" fmla="*/ 94 h 107"/>
                  <a:gd name="T72" fmla="*/ 41 w 90"/>
                  <a:gd name="T73" fmla="*/ 101 h 107"/>
                  <a:gd name="T74" fmla="*/ 36 w 90"/>
                  <a:gd name="T75" fmla="*/ 102 h 107"/>
                  <a:gd name="T76" fmla="*/ 32 w 90"/>
                  <a:gd name="T77" fmla="*/ 106 h 107"/>
                  <a:gd name="T78" fmla="*/ 49 w 90"/>
                  <a:gd name="T79" fmla="*/ 107 h 107"/>
                  <a:gd name="T80" fmla="*/ 53 w 90"/>
                  <a:gd name="T81" fmla="*/ 101 h 107"/>
                  <a:gd name="T82" fmla="*/ 50 w 90"/>
                  <a:gd name="T83" fmla="*/ 96 h 107"/>
                  <a:gd name="T84" fmla="*/ 50 w 90"/>
                  <a:gd name="T85" fmla="*/ 84 h 107"/>
                  <a:gd name="T86" fmla="*/ 60 w 90"/>
                  <a:gd name="T87" fmla="*/ 87 h 107"/>
                  <a:gd name="T88" fmla="*/ 60 w 90"/>
                  <a:gd name="T89" fmla="*/ 97 h 107"/>
                  <a:gd name="T90" fmla="*/ 58 w 90"/>
                  <a:gd name="T91" fmla="*/ 102 h 107"/>
                  <a:gd name="T92" fmla="*/ 57 w 90"/>
                  <a:gd name="T93" fmla="*/ 105 h 107"/>
                  <a:gd name="T94" fmla="*/ 62 w 90"/>
                  <a:gd name="T95" fmla="*/ 104 h 107"/>
                  <a:gd name="T96" fmla="*/ 80 w 90"/>
                  <a:gd name="T97" fmla="*/ 104 h 107"/>
                  <a:gd name="T98" fmla="*/ 75 w 90"/>
                  <a:gd name="T99" fmla="*/ 101 h 107"/>
                  <a:gd name="T100" fmla="*/ 72 w 90"/>
                  <a:gd name="T101" fmla="*/ 100 h 107"/>
                  <a:gd name="T102" fmla="*/ 80 w 90"/>
                  <a:gd name="T103" fmla="*/ 9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107">
                    <a:moveTo>
                      <a:pt x="82" y="80"/>
                    </a:moveTo>
                    <a:lnTo>
                      <a:pt x="90" y="80"/>
                    </a:lnTo>
                    <a:lnTo>
                      <a:pt x="75" y="43"/>
                    </a:lnTo>
                    <a:lnTo>
                      <a:pt x="75" y="35"/>
                    </a:lnTo>
                    <a:lnTo>
                      <a:pt x="75" y="35"/>
                    </a:lnTo>
                    <a:lnTo>
                      <a:pt x="76" y="35"/>
                    </a:lnTo>
                    <a:lnTo>
                      <a:pt x="77" y="34"/>
                    </a:lnTo>
                    <a:lnTo>
                      <a:pt x="78" y="34"/>
                    </a:lnTo>
                    <a:lnTo>
                      <a:pt x="79" y="34"/>
                    </a:lnTo>
                    <a:lnTo>
                      <a:pt x="80" y="33"/>
                    </a:lnTo>
                    <a:lnTo>
                      <a:pt x="82" y="32"/>
                    </a:lnTo>
                    <a:lnTo>
                      <a:pt x="83" y="31"/>
                    </a:lnTo>
                    <a:lnTo>
                      <a:pt x="83" y="31"/>
                    </a:lnTo>
                    <a:lnTo>
                      <a:pt x="84" y="30"/>
                    </a:lnTo>
                    <a:lnTo>
                      <a:pt x="84" y="30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6" y="28"/>
                    </a:lnTo>
                    <a:lnTo>
                      <a:pt x="86" y="27"/>
                    </a:lnTo>
                    <a:lnTo>
                      <a:pt x="87" y="26"/>
                    </a:lnTo>
                    <a:lnTo>
                      <a:pt x="87" y="24"/>
                    </a:lnTo>
                    <a:lnTo>
                      <a:pt x="87" y="21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7" y="18"/>
                    </a:lnTo>
                    <a:lnTo>
                      <a:pt x="86" y="17"/>
                    </a:lnTo>
                    <a:lnTo>
                      <a:pt x="86" y="16"/>
                    </a:lnTo>
                    <a:lnTo>
                      <a:pt x="85" y="15"/>
                    </a:lnTo>
                    <a:lnTo>
                      <a:pt x="85" y="13"/>
                    </a:lnTo>
                    <a:lnTo>
                      <a:pt x="84" y="12"/>
                    </a:lnTo>
                    <a:lnTo>
                      <a:pt x="83" y="10"/>
                    </a:lnTo>
                    <a:lnTo>
                      <a:pt x="82" y="9"/>
                    </a:lnTo>
                    <a:lnTo>
                      <a:pt x="81" y="7"/>
                    </a:lnTo>
                    <a:lnTo>
                      <a:pt x="80" y="6"/>
                    </a:lnTo>
                    <a:lnTo>
                      <a:pt x="78" y="5"/>
                    </a:lnTo>
                    <a:lnTo>
                      <a:pt x="77" y="4"/>
                    </a:lnTo>
                    <a:lnTo>
                      <a:pt x="75" y="3"/>
                    </a:lnTo>
                    <a:lnTo>
                      <a:pt x="74" y="2"/>
                    </a:lnTo>
                    <a:lnTo>
                      <a:pt x="73" y="2"/>
                    </a:lnTo>
                    <a:lnTo>
                      <a:pt x="73" y="1"/>
                    </a:lnTo>
                    <a:lnTo>
                      <a:pt x="72" y="1"/>
                    </a:lnTo>
                    <a:lnTo>
                      <a:pt x="71" y="1"/>
                    </a:lnTo>
                    <a:lnTo>
                      <a:pt x="70" y="1"/>
                    </a:lnTo>
                    <a:lnTo>
                      <a:pt x="69" y="1"/>
                    </a:lnTo>
                    <a:lnTo>
                      <a:pt x="69" y="1"/>
                    </a:lnTo>
                    <a:lnTo>
                      <a:pt x="68" y="1"/>
                    </a:lnTo>
                    <a:lnTo>
                      <a:pt x="68" y="1"/>
                    </a:lnTo>
                    <a:lnTo>
                      <a:pt x="67" y="1"/>
                    </a:lnTo>
                    <a:lnTo>
                      <a:pt x="66" y="1"/>
                    </a:lnTo>
                    <a:lnTo>
                      <a:pt x="64" y="1"/>
                    </a:lnTo>
                    <a:lnTo>
                      <a:pt x="62" y="1"/>
                    </a:lnTo>
                    <a:lnTo>
                      <a:pt x="60" y="1"/>
                    </a:lnTo>
                    <a:lnTo>
                      <a:pt x="58" y="1"/>
                    </a:lnTo>
                    <a:lnTo>
                      <a:pt x="56" y="0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2" y="1"/>
                    </a:lnTo>
                    <a:lnTo>
                      <a:pt x="41" y="1"/>
                    </a:lnTo>
                    <a:lnTo>
                      <a:pt x="40" y="1"/>
                    </a:lnTo>
                    <a:lnTo>
                      <a:pt x="39" y="1"/>
                    </a:lnTo>
                    <a:lnTo>
                      <a:pt x="38" y="1"/>
                    </a:lnTo>
                    <a:lnTo>
                      <a:pt x="38" y="2"/>
                    </a:lnTo>
                    <a:lnTo>
                      <a:pt x="37" y="2"/>
                    </a:lnTo>
                    <a:lnTo>
                      <a:pt x="36" y="2"/>
                    </a:lnTo>
                    <a:lnTo>
                      <a:pt x="35" y="3"/>
                    </a:lnTo>
                    <a:lnTo>
                      <a:pt x="34" y="4"/>
                    </a:lnTo>
                    <a:lnTo>
                      <a:pt x="32" y="5"/>
                    </a:lnTo>
                    <a:lnTo>
                      <a:pt x="32" y="6"/>
                    </a:lnTo>
                    <a:lnTo>
                      <a:pt x="31" y="6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29" y="9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25" y="15"/>
                    </a:lnTo>
                    <a:lnTo>
                      <a:pt x="24" y="17"/>
                    </a:lnTo>
                    <a:lnTo>
                      <a:pt x="23" y="18"/>
                    </a:lnTo>
                    <a:lnTo>
                      <a:pt x="23" y="19"/>
                    </a:lnTo>
                    <a:lnTo>
                      <a:pt x="22" y="20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6"/>
                    </a:lnTo>
                    <a:lnTo>
                      <a:pt x="5" y="15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4" y="25"/>
                    </a:lnTo>
                    <a:lnTo>
                      <a:pt x="5" y="26"/>
                    </a:lnTo>
                    <a:lnTo>
                      <a:pt x="6" y="26"/>
                    </a:lnTo>
                    <a:lnTo>
                      <a:pt x="6" y="27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8" y="28"/>
                    </a:lnTo>
                    <a:lnTo>
                      <a:pt x="9" y="28"/>
                    </a:lnTo>
                    <a:lnTo>
                      <a:pt x="10" y="28"/>
                    </a:lnTo>
                    <a:lnTo>
                      <a:pt x="11" y="29"/>
                    </a:lnTo>
                    <a:lnTo>
                      <a:pt x="12" y="29"/>
                    </a:lnTo>
                    <a:lnTo>
                      <a:pt x="13" y="30"/>
                    </a:lnTo>
                    <a:lnTo>
                      <a:pt x="15" y="30"/>
                    </a:lnTo>
                    <a:lnTo>
                      <a:pt x="16" y="31"/>
                    </a:lnTo>
                    <a:lnTo>
                      <a:pt x="17" y="31"/>
                    </a:lnTo>
                    <a:lnTo>
                      <a:pt x="18" y="31"/>
                    </a:lnTo>
                    <a:lnTo>
                      <a:pt x="19" y="32"/>
                    </a:lnTo>
                    <a:lnTo>
                      <a:pt x="21" y="32"/>
                    </a:lnTo>
                    <a:lnTo>
                      <a:pt x="22" y="32"/>
                    </a:lnTo>
                    <a:lnTo>
                      <a:pt x="23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6" y="32"/>
                    </a:lnTo>
                    <a:lnTo>
                      <a:pt x="27" y="31"/>
                    </a:lnTo>
                    <a:lnTo>
                      <a:pt x="28" y="31"/>
                    </a:lnTo>
                    <a:lnTo>
                      <a:pt x="29" y="30"/>
                    </a:lnTo>
                    <a:lnTo>
                      <a:pt x="31" y="30"/>
                    </a:lnTo>
                    <a:lnTo>
                      <a:pt x="32" y="29"/>
                    </a:lnTo>
                    <a:lnTo>
                      <a:pt x="33" y="28"/>
                    </a:lnTo>
                    <a:lnTo>
                      <a:pt x="35" y="26"/>
                    </a:lnTo>
                    <a:lnTo>
                      <a:pt x="35" y="41"/>
                    </a:lnTo>
                    <a:lnTo>
                      <a:pt x="19" y="80"/>
                    </a:lnTo>
                    <a:lnTo>
                      <a:pt x="28" y="80"/>
                    </a:lnTo>
                    <a:lnTo>
                      <a:pt x="29" y="86"/>
                    </a:lnTo>
                    <a:lnTo>
                      <a:pt x="31" y="91"/>
                    </a:lnTo>
                    <a:lnTo>
                      <a:pt x="33" y="94"/>
                    </a:lnTo>
                    <a:lnTo>
                      <a:pt x="36" y="97"/>
                    </a:lnTo>
                    <a:lnTo>
                      <a:pt x="38" y="99"/>
                    </a:lnTo>
                    <a:lnTo>
                      <a:pt x="40" y="100"/>
                    </a:lnTo>
                    <a:lnTo>
                      <a:pt x="41" y="101"/>
                    </a:lnTo>
                    <a:lnTo>
                      <a:pt x="41" y="101"/>
                    </a:lnTo>
                    <a:lnTo>
                      <a:pt x="39" y="101"/>
                    </a:lnTo>
                    <a:lnTo>
                      <a:pt x="38" y="101"/>
                    </a:lnTo>
                    <a:lnTo>
                      <a:pt x="36" y="102"/>
                    </a:lnTo>
                    <a:lnTo>
                      <a:pt x="34" y="103"/>
                    </a:lnTo>
                    <a:lnTo>
                      <a:pt x="33" y="103"/>
                    </a:lnTo>
                    <a:lnTo>
                      <a:pt x="32" y="104"/>
                    </a:lnTo>
                    <a:lnTo>
                      <a:pt x="32" y="106"/>
                    </a:lnTo>
                    <a:lnTo>
                      <a:pt x="31" y="107"/>
                    </a:lnTo>
                    <a:lnTo>
                      <a:pt x="45" y="107"/>
                    </a:lnTo>
                    <a:lnTo>
                      <a:pt x="49" y="104"/>
                    </a:lnTo>
                    <a:lnTo>
                      <a:pt x="49" y="107"/>
                    </a:lnTo>
                    <a:lnTo>
                      <a:pt x="52" y="107"/>
                    </a:lnTo>
                    <a:lnTo>
                      <a:pt x="53" y="105"/>
                    </a:lnTo>
                    <a:lnTo>
                      <a:pt x="53" y="103"/>
                    </a:lnTo>
                    <a:lnTo>
                      <a:pt x="53" y="101"/>
                    </a:lnTo>
                    <a:lnTo>
                      <a:pt x="52" y="100"/>
                    </a:lnTo>
                    <a:lnTo>
                      <a:pt x="51" y="99"/>
                    </a:lnTo>
                    <a:lnTo>
                      <a:pt x="51" y="98"/>
                    </a:lnTo>
                    <a:lnTo>
                      <a:pt x="50" y="96"/>
                    </a:lnTo>
                    <a:lnTo>
                      <a:pt x="50" y="94"/>
                    </a:lnTo>
                    <a:lnTo>
                      <a:pt x="50" y="91"/>
                    </a:lnTo>
                    <a:lnTo>
                      <a:pt x="50" y="88"/>
                    </a:lnTo>
                    <a:lnTo>
                      <a:pt x="50" y="84"/>
                    </a:lnTo>
                    <a:lnTo>
                      <a:pt x="51" y="80"/>
                    </a:lnTo>
                    <a:lnTo>
                      <a:pt x="58" y="80"/>
                    </a:lnTo>
                    <a:lnTo>
                      <a:pt x="59" y="84"/>
                    </a:lnTo>
                    <a:lnTo>
                      <a:pt x="60" y="87"/>
                    </a:lnTo>
                    <a:lnTo>
                      <a:pt x="60" y="90"/>
                    </a:lnTo>
                    <a:lnTo>
                      <a:pt x="60" y="92"/>
                    </a:lnTo>
                    <a:lnTo>
                      <a:pt x="60" y="95"/>
                    </a:lnTo>
                    <a:lnTo>
                      <a:pt x="60" y="97"/>
                    </a:lnTo>
                    <a:lnTo>
                      <a:pt x="60" y="98"/>
                    </a:lnTo>
                    <a:lnTo>
                      <a:pt x="60" y="100"/>
                    </a:lnTo>
                    <a:lnTo>
                      <a:pt x="59" y="101"/>
                    </a:lnTo>
                    <a:lnTo>
                      <a:pt x="58" y="102"/>
                    </a:lnTo>
                    <a:lnTo>
                      <a:pt x="58" y="103"/>
                    </a:lnTo>
                    <a:lnTo>
                      <a:pt x="58" y="103"/>
                    </a:lnTo>
                    <a:lnTo>
                      <a:pt x="57" y="104"/>
                    </a:lnTo>
                    <a:lnTo>
                      <a:pt x="57" y="105"/>
                    </a:lnTo>
                    <a:lnTo>
                      <a:pt x="58" y="106"/>
                    </a:lnTo>
                    <a:lnTo>
                      <a:pt x="58" y="107"/>
                    </a:lnTo>
                    <a:lnTo>
                      <a:pt x="62" y="107"/>
                    </a:lnTo>
                    <a:lnTo>
                      <a:pt x="62" y="104"/>
                    </a:lnTo>
                    <a:lnTo>
                      <a:pt x="67" y="107"/>
                    </a:lnTo>
                    <a:lnTo>
                      <a:pt x="81" y="107"/>
                    </a:lnTo>
                    <a:lnTo>
                      <a:pt x="81" y="106"/>
                    </a:lnTo>
                    <a:lnTo>
                      <a:pt x="80" y="104"/>
                    </a:lnTo>
                    <a:lnTo>
                      <a:pt x="79" y="104"/>
                    </a:lnTo>
                    <a:lnTo>
                      <a:pt x="78" y="103"/>
                    </a:lnTo>
                    <a:lnTo>
                      <a:pt x="76" y="102"/>
                    </a:lnTo>
                    <a:lnTo>
                      <a:pt x="75" y="101"/>
                    </a:lnTo>
                    <a:lnTo>
                      <a:pt x="73" y="101"/>
                    </a:lnTo>
                    <a:lnTo>
                      <a:pt x="70" y="101"/>
                    </a:lnTo>
                    <a:lnTo>
                      <a:pt x="71" y="101"/>
                    </a:lnTo>
                    <a:lnTo>
                      <a:pt x="72" y="100"/>
                    </a:lnTo>
                    <a:lnTo>
                      <a:pt x="74" y="99"/>
                    </a:lnTo>
                    <a:lnTo>
                      <a:pt x="76" y="97"/>
                    </a:lnTo>
                    <a:lnTo>
                      <a:pt x="78" y="94"/>
                    </a:lnTo>
                    <a:lnTo>
                      <a:pt x="80" y="90"/>
                    </a:lnTo>
                    <a:lnTo>
                      <a:pt x="81" y="85"/>
                    </a:lnTo>
                    <a:lnTo>
                      <a:pt x="82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41" name="Freeform 319"/>
              <p:cNvSpPr>
                <a:spLocks/>
              </p:cNvSpPr>
              <p:nvPr/>
            </p:nvSpPr>
            <p:spPr bwMode="auto">
              <a:xfrm>
                <a:off x="1365" y="2698"/>
                <a:ext cx="26" cy="23"/>
              </a:xfrm>
              <a:custGeom>
                <a:avLst/>
                <a:gdLst>
                  <a:gd name="T0" fmla="*/ 26 w 26"/>
                  <a:gd name="T1" fmla="*/ 23 h 23"/>
                  <a:gd name="T2" fmla="*/ 26 w 26"/>
                  <a:gd name="T3" fmla="*/ 0 h 23"/>
                  <a:gd name="T4" fmla="*/ 0 w 26"/>
                  <a:gd name="T5" fmla="*/ 5 h 23"/>
                  <a:gd name="T6" fmla="*/ 0 w 26"/>
                  <a:gd name="T7" fmla="*/ 23 h 23"/>
                  <a:gd name="T8" fmla="*/ 26 w 26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6" y="23"/>
                    </a:moveTo>
                    <a:lnTo>
                      <a:pt x="26" y="0"/>
                    </a:lnTo>
                    <a:lnTo>
                      <a:pt x="0" y="5"/>
                    </a:lnTo>
                    <a:lnTo>
                      <a:pt x="0" y="23"/>
                    </a:lnTo>
                    <a:lnTo>
                      <a:pt x="26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42" name="Freeform 320"/>
              <p:cNvSpPr>
                <a:spLocks/>
              </p:cNvSpPr>
              <p:nvPr/>
            </p:nvSpPr>
            <p:spPr bwMode="auto">
              <a:xfrm>
                <a:off x="1332" y="2714"/>
                <a:ext cx="77" cy="75"/>
              </a:xfrm>
              <a:custGeom>
                <a:avLst/>
                <a:gdLst>
                  <a:gd name="T0" fmla="*/ 34 w 77"/>
                  <a:gd name="T1" fmla="*/ 0 h 75"/>
                  <a:gd name="T2" fmla="*/ 33 w 77"/>
                  <a:gd name="T3" fmla="*/ 0 h 75"/>
                  <a:gd name="T4" fmla="*/ 30 w 77"/>
                  <a:gd name="T5" fmla="*/ 1 h 75"/>
                  <a:gd name="T6" fmla="*/ 27 w 77"/>
                  <a:gd name="T7" fmla="*/ 2 h 75"/>
                  <a:gd name="T8" fmla="*/ 24 w 77"/>
                  <a:gd name="T9" fmla="*/ 4 h 75"/>
                  <a:gd name="T10" fmla="*/ 21 w 77"/>
                  <a:gd name="T11" fmla="*/ 8 h 75"/>
                  <a:gd name="T12" fmla="*/ 18 w 77"/>
                  <a:gd name="T13" fmla="*/ 13 h 75"/>
                  <a:gd name="T14" fmla="*/ 14 w 77"/>
                  <a:gd name="T15" fmla="*/ 18 h 75"/>
                  <a:gd name="T16" fmla="*/ 11 w 77"/>
                  <a:gd name="T17" fmla="*/ 20 h 75"/>
                  <a:gd name="T18" fmla="*/ 8 w 77"/>
                  <a:gd name="T19" fmla="*/ 20 h 75"/>
                  <a:gd name="T20" fmla="*/ 4 w 77"/>
                  <a:gd name="T21" fmla="*/ 19 h 75"/>
                  <a:gd name="T22" fmla="*/ 1 w 77"/>
                  <a:gd name="T23" fmla="*/ 18 h 75"/>
                  <a:gd name="T24" fmla="*/ 0 w 77"/>
                  <a:gd name="T25" fmla="*/ 24 h 75"/>
                  <a:gd name="T26" fmla="*/ 0 w 77"/>
                  <a:gd name="T27" fmla="*/ 24 h 75"/>
                  <a:gd name="T28" fmla="*/ 1 w 77"/>
                  <a:gd name="T29" fmla="*/ 25 h 75"/>
                  <a:gd name="T30" fmla="*/ 2 w 77"/>
                  <a:gd name="T31" fmla="*/ 25 h 75"/>
                  <a:gd name="T32" fmla="*/ 3 w 77"/>
                  <a:gd name="T33" fmla="*/ 25 h 75"/>
                  <a:gd name="T34" fmla="*/ 7 w 77"/>
                  <a:gd name="T35" fmla="*/ 27 h 75"/>
                  <a:gd name="T36" fmla="*/ 10 w 77"/>
                  <a:gd name="T37" fmla="*/ 28 h 75"/>
                  <a:gd name="T38" fmla="*/ 13 w 77"/>
                  <a:gd name="T39" fmla="*/ 28 h 75"/>
                  <a:gd name="T40" fmla="*/ 17 w 77"/>
                  <a:gd name="T41" fmla="*/ 27 h 75"/>
                  <a:gd name="T42" fmla="*/ 19 w 77"/>
                  <a:gd name="T43" fmla="*/ 26 h 75"/>
                  <a:gd name="T44" fmla="*/ 22 w 77"/>
                  <a:gd name="T45" fmla="*/ 23 h 75"/>
                  <a:gd name="T46" fmla="*/ 26 w 77"/>
                  <a:gd name="T47" fmla="*/ 21 h 75"/>
                  <a:gd name="T48" fmla="*/ 27 w 77"/>
                  <a:gd name="T49" fmla="*/ 20 h 75"/>
                  <a:gd name="T50" fmla="*/ 12 w 77"/>
                  <a:gd name="T51" fmla="*/ 75 h 75"/>
                  <a:gd name="T52" fmla="*/ 63 w 77"/>
                  <a:gd name="T53" fmla="*/ 41 h 75"/>
                  <a:gd name="T54" fmla="*/ 71 w 77"/>
                  <a:gd name="T55" fmla="*/ 30 h 75"/>
                  <a:gd name="T56" fmla="*/ 75 w 77"/>
                  <a:gd name="T57" fmla="*/ 25 h 75"/>
                  <a:gd name="T58" fmla="*/ 75 w 77"/>
                  <a:gd name="T59" fmla="*/ 23 h 75"/>
                  <a:gd name="T60" fmla="*/ 75 w 77"/>
                  <a:gd name="T61" fmla="*/ 20 h 75"/>
                  <a:gd name="T62" fmla="*/ 75 w 77"/>
                  <a:gd name="T63" fmla="*/ 17 h 75"/>
                  <a:gd name="T64" fmla="*/ 74 w 77"/>
                  <a:gd name="T65" fmla="*/ 14 h 75"/>
                  <a:gd name="T66" fmla="*/ 72 w 77"/>
                  <a:gd name="T67" fmla="*/ 10 h 75"/>
                  <a:gd name="T68" fmla="*/ 69 w 77"/>
                  <a:gd name="T69" fmla="*/ 6 h 75"/>
                  <a:gd name="T70" fmla="*/ 66 w 77"/>
                  <a:gd name="T71" fmla="*/ 4 h 75"/>
                  <a:gd name="T72" fmla="*/ 64 w 77"/>
                  <a:gd name="T73" fmla="*/ 2 h 75"/>
                  <a:gd name="T74" fmla="*/ 62 w 77"/>
                  <a:gd name="T75" fmla="*/ 1 h 75"/>
                  <a:gd name="T76" fmla="*/ 59 w 77"/>
                  <a:gd name="T77" fmla="*/ 0 h 75"/>
                  <a:gd name="T78" fmla="*/ 58 w 77"/>
                  <a:gd name="T79" fmla="*/ 0 h 75"/>
                  <a:gd name="T80" fmla="*/ 44 w 77"/>
                  <a:gd name="T81" fmla="*/ 1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7" h="75">
                    <a:moveTo>
                      <a:pt x="34" y="0"/>
                    </a:moveTo>
                    <a:lnTo>
                      <a:pt x="34" y="0"/>
                    </a:lnTo>
                    <a:lnTo>
                      <a:pt x="34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1"/>
                    </a:lnTo>
                    <a:lnTo>
                      <a:pt x="28" y="1"/>
                    </a:lnTo>
                    <a:lnTo>
                      <a:pt x="27" y="2"/>
                    </a:lnTo>
                    <a:lnTo>
                      <a:pt x="25" y="3"/>
                    </a:lnTo>
                    <a:lnTo>
                      <a:pt x="24" y="4"/>
                    </a:lnTo>
                    <a:lnTo>
                      <a:pt x="22" y="6"/>
                    </a:lnTo>
                    <a:lnTo>
                      <a:pt x="21" y="8"/>
                    </a:lnTo>
                    <a:lnTo>
                      <a:pt x="19" y="10"/>
                    </a:lnTo>
                    <a:lnTo>
                      <a:pt x="18" y="13"/>
                    </a:lnTo>
                    <a:lnTo>
                      <a:pt x="16" y="15"/>
                    </a:lnTo>
                    <a:lnTo>
                      <a:pt x="14" y="18"/>
                    </a:lnTo>
                    <a:lnTo>
                      <a:pt x="13" y="20"/>
                    </a:lnTo>
                    <a:lnTo>
                      <a:pt x="11" y="20"/>
                    </a:lnTo>
                    <a:lnTo>
                      <a:pt x="9" y="20"/>
                    </a:lnTo>
                    <a:lnTo>
                      <a:pt x="8" y="20"/>
                    </a:lnTo>
                    <a:lnTo>
                      <a:pt x="6" y="19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1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5" y="26"/>
                    </a:lnTo>
                    <a:lnTo>
                      <a:pt x="7" y="27"/>
                    </a:lnTo>
                    <a:lnTo>
                      <a:pt x="8" y="27"/>
                    </a:lnTo>
                    <a:lnTo>
                      <a:pt x="10" y="28"/>
                    </a:lnTo>
                    <a:lnTo>
                      <a:pt x="12" y="28"/>
                    </a:lnTo>
                    <a:lnTo>
                      <a:pt x="13" y="28"/>
                    </a:lnTo>
                    <a:lnTo>
                      <a:pt x="15" y="28"/>
                    </a:lnTo>
                    <a:lnTo>
                      <a:pt x="17" y="27"/>
                    </a:lnTo>
                    <a:lnTo>
                      <a:pt x="18" y="26"/>
                    </a:lnTo>
                    <a:lnTo>
                      <a:pt x="19" y="26"/>
                    </a:lnTo>
                    <a:lnTo>
                      <a:pt x="21" y="25"/>
                    </a:lnTo>
                    <a:lnTo>
                      <a:pt x="22" y="23"/>
                    </a:lnTo>
                    <a:lnTo>
                      <a:pt x="24" y="22"/>
                    </a:lnTo>
                    <a:lnTo>
                      <a:pt x="26" y="21"/>
                    </a:lnTo>
                    <a:lnTo>
                      <a:pt x="27" y="21"/>
                    </a:lnTo>
                    <a:lnTo>
                      <a:pt x="27" y="20"/>
                    </a:lnTo>
                    <a:lnTo>
                      <a:pt x="27" y="39"/>
                    </a:lnTo>
                    <a:lnTo>
                      <a:pt x="12" y="75"/>
                    </a:lnTo>
                    <a:lnTo>
                      <a:pt x="77" y="75"/>
                    </a:lnTo>
                    <a:lnTo>
                      <a:pt x="63" y="41"/>
                    </a:lnTo>
                    <a:lnTo>
                      <a:pt x="63" y="33"/>
                    </a:lnTo>
                    <a:lnTo>
                      <a:pt x="71" y="30"/>
                    </a:lnTo>
                    <a:lnTo>
                      <a:pt x="75" y="25"/>
                    </a:lnTo>
                    <a:lnTo>
                      <a:pt x="75" y="25"/>
                    </a:lnTo>
                    <a:lnTo>
                      <a:pt x="75" y="24"/>
                    </a:lnTo>
                    <a:lnTo>
                      <a:pt x="75" y="23"/>
                    </a:lnTo>
                    <a:lnTo>
                      <a:pt x="75" y="22"/>
                    </a:lnTo>
                    <a:lnTo>
                      <a:pt x="75" y="20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6"/>
                    </a:lnTo>
                    <a:lnTo>
                      <a:pt x="74" y="14"/>
                    </a:lnTo>
                    <a:lnTo>
                      <a:pt x="73" y="12"/>
                    </a:lnTo>
                    <a:lnTo>
                      <a:pt x="72" y="10"/>
                    </a:lnTo>
                    <a:lnTo>
                      <a:pt x="70" y="8"/>
                    </a:lnTo>
                    <a:lnTo>
                      <a:pt x="69" y="6"/>
                    </a:lnTo>
                    <a:lnTo>
                      <a:pt x="68" y="5"/>
                    </a:lnTo>
                    <a:lnTo>
                      <a:pt x="66" y="4"/>
                    </a:lnTo>
                    <a:lnTo>
                      <a:pt x="65" y="3"/>
                    </a:lnTo>
                    <a:lnTo>
                      <a:pt x="64" y="2"/>
                    </a:lnTo>
                    <a:lnTo>
                      <a:pt x="63" y="2"/>
                    </a:lnTo>
                    <a:lnTo>
                      <a:pt x="62" y="1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44" y="1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77ED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43" name="Freeform 321"/>
              <p:cNvSpPr>
                <a:spLocks/>
              </p:cNvSpPr>
              <p:nvPr/>
            </p:nvSpPr>
            <p:spPr bwMode="auto">
              <a:xfrm>
                <a:off x="1353" y="2792"/>
                <a:ext cx="18" cy="20"/>
              </a:xfrm>
              <a:custGeom>
                <a:avLst/>
                <a:gdLst>
                  <a:gd name="T0" fmla="*/ 0 w 18"/>
                  <a:gd name="T1" fmla="*/ 0 h 20"/>
                  <a:gd name="T2" fmla="*/ 0 w 18"/>
                  <a:gd name="T3" fmla="*/ 1 h 20"/>
                  <a:gd name="T4" fmla="*/ 0 w 18"/>
                  <a:gd name="T5" fmla="*/ 2 h 20"/>
                  <a:gd name="T6" fmla="*/ 0 w 18"/>
                  <a:gd name="T7" fmla="*/ 2 h 20"/>
                  <a:gd name="T8" fmla="*/ 0 w 18"/>
                  <a:gd name="T9" fmla="*/ 3 h 20"/>
                  <a:gd name="T10" fmla="*/ 1 w 18"/>
                  <a:gd name="T11" fmla="*/ 7 h 20"/>
                  <a:gd name="T12" fmla="*/ 3 w 18"/>
                  <a:gd name="T13" fmla="*/ 11 h 20"/>
                  <a:gd name="T14" fmla="*/ 5 w 18"/>
                  <a:gd name="T15" fmla="*/ 14 h 20"/>
                  <a:gd name="T16" fmla="*/ 7 w 18"/>
                  <a:gd name="T17" fmla="*/ 16 h 20"/>
                  <a:gd name="T18" fmla="*/ 10 w 18"/>
                  <a:gd name="T19" fmla="*/ 18 h 20"/>
                  <a:gd name="T20" fmla="*/ 11 w 18"/>
                  <a:gd name="T21" fmla="*/ 19 h 20"/>
                  <a:gd name="T22" fmla="*/ 13 w 18"/>
                  <a:gd name="T23" fmla="*/ 20 h 20"/>
                  <a:gd name="T24" fmla="*/ 13 w 18"/>
                  <a:gd name="T25" fmla="*/ 20 h 20"/>
                  <a:gd name="T26" fmla="*/ 18 w 18"/>
                  <a:gd name="T27" fmla="*/ 20 h 20"/>
                  <a:gd name="T28" fmla="*/ 18 w 18"/>
                  <a:gd name="T29" fmla="*/ 20 h 20"/>
                  <a:gd name="T30" fmla="*/ 18 w 18"/>
                  <a:gd name="T31" fmla="*/ 19 h 20"/>
                  <a:gd name="T32" fmla="*/ 17 w 18"/>
                  <a:gd name="T33" fmla="*/ 17 h 20"/>
                  <a:gd name="T34" fmla="*/ 16 w 18"/>
                  <a:gd name="T35" fmla="*/ 14 h 20"/>
                  <a:gd name="T36" fmla="*/ 16 w 18"/>
                  <a:gd name="T37" fmla="*/ 11 h 20"/>
                  <a:gd name="T38" fmla="*/ 16 w 18"/>
                  <a:gd name="T39" fmla="*/ 8 h 20"/>
                  <a:gd name="T40" fmla="*/ 16 w 18"/>
                  <a:gd name="T41" fmla="*/ 4 h 20"/>
                  <a:gd name="T42" fmla="*/ 18 w 18"/>
                  <a:gd name="T43" fmla="*/ 0 h 20"/>
                  <a:gd name="T44" fmla="*/ 0 w 18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7" y="16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19"/>
                    </a:lnTo>
                    <a:lnTo>
                      <a:pt x="17" y="17"/>
                    </a:lnTo>
                    <a:lnTo>
                      <a:pt x="16" y="14"/>
                    </a:lnTo>
                    <a:lnTo>
                      <a:pt x="16" y="11"/>
                    </a:lnTo>
                    <a:lnTo>
                      <a:pt x="16" y="8"/>
                    </a:lnTo>
                    <a:lnTo>
                      <a:pt x="16" y="4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44" name="Freeform 322"/>
              <p:cNvSpPr>
                <a:spLocks/>
              </p:cNvSpPr>
              <p:nvPr/>
            </p:nvSpPr>
            <p:spPr bwMode="auto">
              <a:xfrm>
                <a:off x="1382" y="2792"/>
                <a:ext cx="19" cy="20"/>
              </a:xfrm>
              <a:custGeom>
                <a:avLst/>
                <a:gdLst>
                  <a:gd name="T0" fmla="*/ 0 w 19"/>
                  <a:gd name="T1" fmla="*/ 0 h 20"/>
                  <a:gd name="T2" fmla="*/ 2 w 19"/>
                  <a:gd name="T3" fmla="*/ 4 h 20"/>
                  <a:gd name="T4" fmla="*/ 3 w 19"/>
                  <a:gd name="T5" fmla="*/ 7 h 20"/>
                  <a:gd name="T6" fmla="*/ 3 w 19"/>
                  <a:gd name="T7" fmla="*/ 11 h 20"/>
                  <a:gd name="T8" fmla="*/ 3 w 19"/>
                  <a:gd name="T9" fmla="*/ 14 h 20"/>
                  <a:gd name="T10" fmla="*/ 3 w 19"/>
                  <a:gd name="T11" fmla="*/ 16 h 20"/>
                  <a:gd name="T12" fmla="*/ 3 w 19"/>
                  <a:gd name="T13" fmla="*/ 18 h 20"/>
                  <a:gd name="T14" fmla="*/ 2 w 19"/>
                  <a:gd name="T15" fmla="*/ 19 h 20"/>
                  <a:gd name="T16" fmla="*/ 2 w 19"/>
                  <a:gd name="T17" fmla="*/ 20 h 20"/>
                  <a:gd name="T18" fmla="*/ 9 w 19"/>
                  <a:gd name="T19" fmla="*/ 20 h 20"/>
                  <a:gd name="T20" fmla="*/ 9 w 19"/>
                  <a:gd name="T21" fmla="*/ 19 h 20"/>
                  <a:gd name="T22" fmla="*/ 10 w 19"/>
                  <a:gd name="T23" fmla="*/ 19 h 20"/>
                  <a:gd name="T24" fmla="*/ 11 w 19"/>
                  <a:gd name="T25" fmla="*/ 18 h 20"/>
                  <a:gd name="T26" fmla="*/ 13 w 19"/>
                  <a:gd name="T27" fmla="*/ 17 h 20"/>
                  <a:gd name="T28" fmla="*/ 14 w 19"/>
                  <a:gd name="T29" fmla="*/ 15 h 20"/>
                  <a:gd name="T30" fmla="*/ 16 w 19"/>
                  <a:gd name="T31" fmla="*/ 13 h 20"/>
                  <a:gd name="T32" fmla="*/ 17 w 19"/>
                  <a:gd name="T33" fmla="*/ 11 h 20"/>
                  <a:gd name="T34" fmla="*/ 18 w 19"/>
                  <a:gd name="T35" fmla="*/ 8 h 20"/>
                  <a:gd name="T36" fmla="*/ 18 w 19"/>
                  <a:gd name="T37" fmla="*/ 6 h 20"/>
                  <a:gd name="T38" fmla="*/ 19 w 19"/>
                  <a:gd name="T39" fmla="*/ 4 h 20"/>
                  <a:gd name="T40" fmla="*/ 19 w 19"/>
                  <a:gd name="T41" fmla="*/ 2 h 20"/>
                  <a:gd name="T42" fmla="*/ 18 w 19"/>
                  <a:gd name="T43" fmla="*/ 0 h 20"/>
                  <a:gd name="T44" fmla="*/ 0 w 19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20">
                    <a:moveTo>
                      <a:pt x="0" y="0"/>
                    </a:moveTo>
                    <a:lnTo>
                      <a:pt x="2" y="4"/>
                    </a:lnTo>
                    <a:lnTo>
                      <a:pt x="3" y="7"/>
                    </a:lnTo>
                    <a:lnTo>
                      <a:pt x="3" y="11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9" y="20"/>
                    </a:lnTo>
                    <a:lnTo>
                      <a:pt x="9" y="19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3" y="17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7" y="11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9" y="4"/>
                    </a:lnTo>
                    <a:lnTo>
                      <a:pt x="19" y="2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45" name="Freeform 323"/>
              <p:cNvSpPr>
                <a:spLocks/>
              </p:cNvSpPr>
              <p:nvPr/>
            </p:nvSpPr>
            <p:spPr bwMode="auto">
              <a:xfrm>
                <a:off x="1313" y="2676"/>
                <a:ext cx="73" cy="81"/>
              </a:xfrm>
              <a:custGeom>
                <a:avLst/>
                <a:gdLst>
                  <a:gd name="T0" fmla="*/ 73 w 73"/>
                  <a:gd name="T1" fmla="*/ 77 h 81"/>
                  <a:gd name="T2" fmla="*/ 4 w 73"/>
                  <a:gd name="T3" fmla="*/ 0 h 81"/>
                  <a:gd name="T4" fmla="*/ 0 w 73"/>
                  <a:gd name="T5" fmla="*/ 5 h 81"/>
                  <a:gd name="T6" fmla="*/ 68 w 73"/>
                  <a:gd name="T7" fmla="*/ 81 h 81"/>
                  <a:gd name="T8" fmla="*/ 73 w 73"/>
                  <a:gd name="T9" fmla="*/ 7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81">
                    <a:moveTo>
                      <a:pt x="73" y="77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68" y="81"/>
                    </a:lnTo>
                    <a:lnTo>
                      <a:pt x="73" y="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46" name="Freeform 324"/>
              <p:cNvSpPr>
                <a:spLocks/>
              </p:cNvSpPr>
              <p:nvPr/>
            </p:nvSpPr>
            <p:spPr bwMode="auto">
              <a:xfrm>
                <a:off x="1317" y="2681"/>
                <a:ext cx="65" cy="72"/>
              </a:xfrm>
              <a:custGeom>
                <a:avLst/>
                <a:gdLst>
                  <a:gd name="T0" fmla="*/ 65 w 65"/>
                  <a:gd name="T1" fmla="*/ 71 h 72"/>
                  <a:gd name="T2" fmla="*/ 2 w 65"/>
                  <a:gd name="T3" fmla="*/ 0 h 72"/>
                  <a:gd name="T4" fmla="*/ 0 w 65"/>
                  <a:gd name="T5" fmla="*/ 2 h 72"/>
                  <a:gd name="T6" fmla="*/ 63 w 65"/>
                  <a:gd name="T7" fmla="*/ 72 h 72"/>
                  <a:gd name="T8" fmla="*/ 65 w 65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72">
                    <a:moveTo>
                      <a:pt x="65" y="7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63" y="72"/>
                    </a:lnTo>
                    <a:lnTo>
                      <a:pt x="65" y="71"/>
                    </a:lnTo>
                    <a:close/>
                  </a:path>
                </a:pathLst>
              </a:custGeom>
              <a:solidFill>
                <a:srgbClr val="CEB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47" name="Freeform 325"/>
              <p:cNvSpPr>
                <a:spLocks/>
              </p:cNvSpPr>
              <p:nvPr/>
            </p:nvSpPr>
            <p:spPr bwMode="auto">
              <a:xfrm>
                <a:off x="1367" y="2736"/>
                <a:ext cx="41" cy="15"/>
              </a:xfrm>
              <a:custGeom>
                <a:avLst/>
                <a:gdLst>
                  <a:gd name="T0" fmla="*/ 22 w 41"/>
                  <a:gd name="T1" fmla="*/ 14 h 15"/>
                  <a:gd name="T2" fmla="*/ 25 w 41"/>
                  <a:gd name="T3" fmla="*/ 13 h 15"/>
                  <a:gd name="T4" fmla="*/ 29 w 41"/>
                  <a:gd name="T5" fmla="*/ 12 h 15"/>
                  <a:gd name="T6" fmla="*/ 32 w 41"/>
                  <a:gd name="T7" fmla="*/ 11 h 15"/>
                  <a:gd name="T8" fmla="*/ 35 w 41"/>
                  <a:gd name="T9" fmla="*/ 10 h 15"/>
                  <a:gd name="T10" fmla="*/ 37 w 41"/>
                  <a:gd name="T11" fmla="*/ 8 h 15"/>
                  <a:gd name="T12" fmla="*/ 39 w 41"/>
                  <a:gd name="T13" fmla="*/ 6 h 15"/>
                  <a:gd name="T14" fmla="*/ 40 w 41"/>
                  <a:gd name="T15" fmla="*/ 5 h 15"/>
                  <a:gd name="T16" fmla="*/ 41 w 41"/>
                  <a:gd name="T17" fmla="*/ 3 h 15"/>
                  <a:gd name="T18" fmla="*/ 40 w 41"/>
                  <a:gd name="T19" fmla="*/ 0 h 15"/>
                  <a:gd name="T20" fmla="*/ 39 w 41"/>
                  <a:gd name="T21" fmla="*/ 3 h 15"/>
                  <a:gd name="T22" fmla="*/ 37 w 41"/>
                  <a:gd name="T23" fmla="*/ 6 h 15"/>
                  <a:gd name="T24" fmla="*/ 34 w 41"/>
                  <a:gd name="T25" fmla="*/ 9 h 15"/>
                  <a:gd name="T26" fmla="*/ 30 w 41"/>
                  <a:gd name="T27" fmla="*/ 10 h 15"/>
                  <a:gd name="T28" fmla="*/ 27 w 41"/>
                  <a:gd name="T29" fmla="*/ 11 h 15"/>
                  <a:gd name="T30" fmla="*/ 25 w 41"/>
                  <a:gd name="T31" fmla="*/ 12 h 15"/>
                  <a:gd name="T32" fmla="*/ 23 w 41"/>
                  <a:gd name="T33" fmla="*/ 12 h 15"/>
                  <a:gd name="T34" fmla="*/ 22 w 41"/>
                  <a:gd name="T35" fmla="*/ 12 h 15"/>
                  <a:gd name="T36" fmla="*/ 18 w 41"/>
                  <a:gd name="T37" fmla="*/ 7 h 15"/>
                  <a:gd name="T38" fmla="*/ 21 w 41"/>
                  <a:gd name="T39" fmla="*/ 7 h 15"/>
                  <a:gd name="T40" fmla="*/ 26 w 41"/>
                  <a:gd name="T41" fmla="*/ 5 h 15"/>
                  <a:gd name="T42" fmla="*/ 30 w 41"/>
                  <a:gd name="T43" fmla="*/ 3 h 15"/>
                  <a:gd name="T44" fmla="*/ 32 w 41"/>
                  <a:gd name="T45" fmla="*/ 0 h 15"/>
                  <a:gd name="T46" fmla="*/ 30 w 41"/>
                  <a:gd name="T47" fmla="*/ 0 h 15"/>
                  <a:gd name="T48" fmla="*/ 30 w 41"/>
                  <a:gd name="T49" fmla="*/ 0 h 15"/>
                  <a:gd name="T50" fmla="*/ 30 w 41"/>
                  <a:gd name="T51" fmla="*/ 1 h 15"/>
                  <a:gd name="T52" fmla="*/ 28 w 41"/>
                  <a:gd name="T53" fmla="*/ 2 h 15"/>
                  <a:gd name="T54" fmla="*/ 25 w 41"/>
                  <a:gd name="T55" fmla="*/ 3 h 15"/>
                  <a:gd name="T56" fmla="*/ 21 w 41"/>
                  <a:gd name="T57" fmla="*/ 5 h 15"/>
                  <a:gd name="T58" fmla="*/ 17 w 41"/>
                  <a:gd name="T59" fmla="*/ 6 h 15"/>
                  <a:gd name="T60" fmla="*/ 14 w 41"/>
                  <a:gd name="T61" fmla="*/ 6 h 15"/>
                  <a:gd name="T62" fmla="*/ 12 w 41"/>
                  <a:gd name="T63" fmla="*/ 4 h 15"/>
                  <a:gd name="T64" fmla="*/ 10 w 41"/>
                  <a:gd name="T65" fmla="*/ 2 h 15"/>
                  <a:gd name="T66" fmla="*/ 8 w 41"/>
                  <a:gd name="T67" fmla="*/ 2 h 15"/>
                  <a:gd name="T68" fmla="*/ 7 w 41"/>
                  <a:gd name="T69" fmla="*/ 2 h 15"/>
                  <a:gd name="T70" fmla="*/ 6 w 41"/>
                  <a:gd name="T71" fmla="*/ 4 h 15"/>
                  <a:gd name="T72" fmla="*/ 7 w 41"/>
                  <a:gd name="T73" fmla="*/ 6 h 15"/>
                  <a:gd name="T74" fmla="*/ 6 w 41"/>
                  <a:gd name="T75" fmla="*/ 15 h 15"/>
                  <a:gd name="T76" fmla="*/ 9 w 41"/>
                  <a:gd name="T77" fmla="*/ 15 h 15"/>
                  <a:gd name="T78" fmla="*/ 13 w 41"/>
                  <a:gd name="T79" fmla="*/ 14 h 15"/>
                  <a:gd name="T80" fmla="*/ 17 w 41"/>
                  <a:gd name="T81" fmla="*/ 13 h 15"/>
                  <a:gd name="T82" fmla="*/ 19 w 41"/>
                  <a:gd name="T83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1" h="15">
                    <a:moveTo>
                      <a:pt x="20" y="14"/>
                    </a:moveTo>
                    <a:lnTo>
                      <a:pt x="22" y="14"/>
                    </a:lnTo>
                    <a:lnTo>
                      <a:pt x="24" y="13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9" y="12"/>
                    </a:lnTo>
                    <a:lnTo>
                      <a:pt x="30" y="12"/>
                    </a:lnTo>
                    <a:lnTo>
                      <a:pt x="32" y="11"/>
                    </a:lnTo>
                    <a:lnTo>
                      <a:pt x="33" y="10"/>
                    </a:lnTo>
                    <a:lnTo>
                      <a:pt x="35" y="10"/>
                    </a:lnTo>
                    <a:lnTo>
                      <a:pt x="36" y="9"/>
                    </a:lnTo>
                    <a:lnTo>
                      <a:pt x="37" y="8"/>
                    </a:lnTo>
                    <a:lnTo>
                      <a:pt x="38" y="7"/>
                    </a:lnTo>
                    <a:lnTo>
                      <a:pt x="39" y="6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0" y="2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9" y="3"/>
                    </a:lnTo>
                    <a:lnTo>
                      <a:pt x="38" y="4"/>
                    </a:lnTo>
                    <a:lnTo>
                      <a:pt x="37" y="6"/>
                    </a:lnTo>
                    <a:lnTo>
                      <a:pt x="35" y="7"/>
                    </a:lnTo>
                    <a:lnTo>
                      <a:pt x="34" y="9"/>
                    </a:lnTo>
                    <a:lnTo>
                      <a:pt x="32" y="10"/>
                    </a:lnTo>
                    <a:lnTo>
                      <a:pt x="30" y="10"/>
                    </a:lnTo>
                    <a:lnTo>
                      <a:pt x="28" y="11"/>
                    </a:lnTo>
                    <a:lnTo>
                      <a:pt x="27" y="11"/>
                    </a:lnTo>
                    <a:lnTo>
                      <a:pt x="26" y="11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1" y="7"/>
                    </a:lnTo>
                    <a:lnTo>
                      <a:pt x="23" y="6"/>
                    </a:lnTo>
                    <a:lnTo>
                      <a:pt x="26" y="5"/>
                    </a:lnTo>
                    <a:lnTo>
                      <a:pt x="28" y="4"/>
                    </a:lnTo>
                    <a:lnTo>
                      <a:pt x="30" y="3"/>
                    </a:lnTo>
                    <a:lnTo>
                      <a:pt x="31" y="1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1"/>
                    </a:lnTo>
                    <a:lnTo>
                      <a:pt x="29" y="1"/>
                    </a:lnTo>
                    <a:lnTo>
                      <a:pt x="28" y="2"/>
                    </a:lnTo>
                    <a:lnTo>
                      <a:pt x="27" y="3"/>
                    </a:lnTo>
                    <a:lnTo>
                      <a:pt x="25" y="3"/>
                    </a:lnTo>
                    <a:lnTo>
                      <a:pt x="23" y="4"/>
                    </a:lnTo>
                    <a:lnTo>
                      <a:pt x="21" y="5"/>
                    </a:lnTo>
                    <a:lnTo>
                      <a:pt x="19" y="5"/>
                    </a:lnTo>
                    <a:lnTo>
                      <a:pt x="17" y="6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7" y="13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48" name="Freeform 326"/>
              <p:cNvSpPr>
                <a:spLocks/>
              </p:cNvSpPr>
              <p:nvPr/>
            </p:nvSpPr>
            <p:spPr bwMode="auto">
              <a:xfrm>
                <a:off x="1370" y="2739"/>
                <a:ext cx="14" cy="10"/>
              </a:xfrm>
              <a:custGeom>
                <a:avLst/>
                <a:gdLst>
                  <a:gd name="T0" fmla="*/ 12 w 14"/>
                  <a:gd name="T1" fmla="*/ 5 h 10"/>
                  <a:gd name="T2" fmla="*/ 11 w 14"/>
                  <a:gd name="T3" fmla="*/ 5 h 10"/>
                  <a:gd name="T4" fmla="*/ 10 w 14"/>
                  <a:gd name="T5" fmla="*/ 5 h 10"/>
                  <a:gd name="T6" fmla="*/ 10 w 14"/>
                  <a:gd name="T7" fmla="*/ 5 h 10"/>
                  <a:gd name="T8" fmla="*/ 10 w 14"/>
                  <a:gd name="T9" fmla="*/ 4 h 10"/>
                  <a:gd name="T10" fmla="*/ 9 w 14"/>
                  <a:gd name="T11" fmla="*/ 4 h 10"/>
                  <a:gd name="T12" fmla="*/ 8 w 14"/>
                  <a:gd name="T13" fmla="*/ 3 h 10"/>
                  <a:gd name="T14" fmla="*/ 8 w 14"/>
                  <a:gd name="T15" fmla="*/ 2 h 10"/>
                  <a:gd name="T16" fmla="*/ 7 w 14"/>
                  <a:gd name="T17" fmla="*/ 2 h 10"/>
                  <a:gd name="T18" fmla="*/ 6 w 14"/>
                  <a:gd name="T19" fmla="*/ 1 h 10"/>
                  <a:gd name="T20" fmla="*/ 6 w 14"/>
                  <a:gd name="T21" fmla="*/ 1 h 10"/>
                  <a:gd name="T22" fmla="*/ 5 w 14"/>
                  <a:gd name="T23" fmla="*/ 0 h 10"/>
                  <a:gd name="T24" fmla="*/ 5 w 14"/>
                  <a:gd name="T25" fmla="*/ 0 h 10"/>
                  <a:gd name="T26" fmla="*/ 5 w 14"/>
                  <a:gd name="T27" fmla="*/ 1 h 10"/>
                  <a:gd name="T28" fmla="*/ 6 w 14"/>
                  <a:gd name="T29" fmla="*/ 2 h 10"/>
                  <a:gd name="T30" fmla="*/ 6 w 14"/>
                  <a:gd name="T31" fmla="*/ 4 h 10"/>
                  <a:gd name="T32" fmla="*/ 7 w 14"/>
                  <a:gd name="T33" fmla="*/ 4 h 10"/>
                  <a:gd name="T34" fmla="*/ 0 w 14"/>
                  <a:gd name="T35" fmla="*/ 4 h 10"/>
                  <a:gd name="T36" fmla="*/ 4 w 14"/>
                  <a:gd name="T37" fmla="*/ 10 h 10"/>
                  <a:gd name="T38" fmla="*/ 5 w 14"/>
                  <a:gd name="T39" fmla="*/ 10 h 10"/>
                  <a:gd name="T40" fmla="*/ 6 w 14"/>
                  <a:gd name="T41" fmla="*/ 10 h 10"/>
                  <a:gd name="T42" fmla="*/ 7 w 14"/>
                  <a:gd name="T43" fmla="*/ 10 h 10"/>
                  <a:gd name="T44" fmla="*/ 7 w 14"/>
                  <a:gd name="T45" fmla="*/ 10 h 10"/>
                  <a:gd name="T46" fmla="*/ 8 w 14"/>
                  <a:gd name="T47" fmla="*/ 10 h 10"/>
                  <a:gd name="T48" fmla="*/ 9 w 14"/>
                  <a:gd name="T49" fmla="*/ 10 h 10"/>
                  <a:gd name="T50" fmla="*/ 10 w 14"/>
                  <a:gd name="T51" fmla="*/ 10 h 10"/>
                  <a:gd name="T52" fmla="*/ 10 w 14"/>
                  <a:gd name="T53" fmla="*/ 9 h 10"/>
                  <a:gd name="T54" fmla="*/ 11 w 14"/>
                  <a:gd name="T55" fmla="*/ 9 h 10"/>
                  <a:gd name="T56" fmla="*/ 12 w 14"/>
                  <a:gd name="T57" fmla="*/ 9 h 10"/>
                  <a:gd name="T58" fmla="*/ 13 w 14"/>
                  <a:gd name="T59" fmla="*/ 9 h 10"/>
                  <a:gd name="T60" fmla="*/ 13 w 14"/>
                  <a:gd name="T61" fmla="*/ 9 h 10"/>
                  <a:gd name="T62" fmla="*/ 13 w 14"/>
                  <a:gd name="T63" fmla="*/ 9 h 10"/>
                  <a:gd name="T64" fmla="*/ 14 w 14"/>
                  <a:gd name="T65" fmla="*/ 8 h 10"/>
                  <a:gd name="T66" fmla="*/ 14 w 14"/>
                  <a:gd name="T67" fmla="*/ 8 h 10"/>
                  <a:gd name="T68" fmla="*/ 14 w 14"/>
                  <a:gd name="T69" fmla="*/ 8 h 10"/>
                  <a:gd name="T70" fmla="*/ 12 w 14"/>
                  <a:gd name="T71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" h="10">
                    <a:moveTo>
                      <a:pt x="12" y="5"/>
                    </a:moveTo>
                    <a:lnTo>
                      <a:pt x="11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0" y="4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2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49" name="Freeform 327"/>
              <p:cNvSpPr>
                <a:spLocks/>
              </p:cNvSpPr>
              <p:nvPr/>
            </p:nvSpPr>
            <p:spPr bwMode="auto">
              <a:xfrm>
                <a:off x="1395" y="2729"/>
                <a:ext cx="4" cy="7"/>
              </a:xfrm>
              <a:custGeom>
                <a:avLst/>
                <a:gdLst>
                  <a:gd name="T0" fmla="*/ 3 w 4"/>
                  <a:gd name="T1" fmla="*/ 3 h 7"/>
                  <a:gd name="T2" fmla="*/ 3 w 4"/>
                  <a:gd name="T3" fmla="*/ 2 h 7"/>
                  <a:gd name="T4" fmla="*/ 2 w 4"/>
                  <a:gd name="T5" fmla="*/ 1 h 7"/>
                  <a:gd name="T6" fmla="*/ 2 w 4"/>
                  <a:gd name="T7" fmla="*/ 0 h 7"/>
                  <a:gd name="T8" fmla="*/ 1 w 4"/>
                  <a:gd name="T9" fmla="*/ 0 h 7"/>
                  <a:gd name="T10" fmla="*/ 0 w 4"/>
                  <a:gd name="T11" fmla="*/ 0 h 7"/>
                  <a:gd name="T12" fmla="*/ 0 w 4"/>
                  <a:gd name="T13" fmla="*/ 0 h 7"/>
                  <a:gd name="T14" fmla="*/ 0 w 4"/>
                  <a:gd name="T15" fmla="*/ 1 h 7"/>
                  <a:gd name="T16" fmla="*/ 0 w 4"/>
                  <a:gd name="T17" fmla="*/ 1 h 7"/>
                  <a:gd name="T18" fmla="*/ 0 w 4"/>
                  <a:gd name="T19" fmla="*/ 1 h 7"/>
                  <a:gd name="T20" fmla="*/ 1 w 4"/>
                  <a:gd name="T21" fmla="*/ 2 h 7"/>
                  <a:gd name="T22" fmla="*/ 1 w 4"/>
                  <a:gd name="T23" fmla="*/ 2 h 7"/>
                  <a:gd name="T24" fmla="*/ 2 w 4"/>
                  <a:gd name="T25" fmla="*/ 3 h 7"/>
                  <a:gd name="T26" fmla="*/ 2 w 4"/>
                  <a:gd name="T27" fmla="*/ 4 h 7"/>
                  <a:gd name="T28" fmla="*/ 2 w 4"/>
                  <a:gd name="T29" fmla="*/ 5 h 7"/>
                  <a:gd name="T30" fmla="*/ 2 w 4"/>
                  <a:gd name="T31" fmla="*/ 6 h 7"/>
                  <a:gd name="T32" fmla="*/ 2 w 4"/>
                  <a:gd name="T33" fmla="*/ 7 h 7"/>
                  <a:gd name="T34" fmla="*/ 2 w 4"/>
                  <a:gd name="T35" fmla="*/ 7 h 7"/>
                  <a:gd name="T36" fmla="*/ 3 w 4"/>
                  <a:gd name="T37" fmla="*/ 7 h 7"/>
                  <a:gd name="T38" fmla="*/ 3 w 4"/>
                  <a:gd name="T39" fmla="*/ 7 h 7"/>
                  <a:gd name="T40" fmla="*/ 4 w 4"/>
                  <a:gd name="T41" fmla="*/ 7 h 7"/>
                  <a:gd name="T42" fmla="*/ 4 w 4"/>
                  <a:gd name="T43" fmla="*/ 6 h 7"/>
                  <a:gd name="T44" fmla="*/ 4 w 4"/>
                  <a:gd name="T45" fmla="*/ 5 h 7"/>
                  <a:gd name="T46" fmla="*/ 4 w 4"/>
                  <a:gd name="T47" fmla="*/ 4 h 7"/>
                  <a:gd name="T48" fmla="*/ 3 w 4"/>
                  <a:gd name="T4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" h="7">
                    <a:moveTo>
                      <a:pt x="3" y="3"/>
                    </a:moveTo>
                    <a:lnTo>
                      <a:pt x="3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50" name="Freeform 328"/>
              <p:cNvSpPr>
                <a:spLocks/>
              </p:cNvSpPr>
              <p:nvPr/>
            </p:nvSpPr>
            <p:spPr bwMode="auto">
              <a:xfrm>
                <a:off x="1361" y="2713"/>
                <a:ext cx="33" cy="20"/>
              </a:xfrm>
              <a:custGeom>
                <a:avLst/>
                <a:gdLst>
                  <a:gd name="T0" fmla="*/ 31 w 33"/>
                  <a:gd name="T1" fmla="*/ 11 h 20"/>
                  <a:gd name="T2" fmla="*/ 28 w 33"/>
                  <a:gd name="T3" fmla="*/ 8 h 20"/>
                  <a:gd name="T4" fmla="*/ 33 w 33"/>
                  <a:gd name="T5" fmla="*/ 5 h 20"/>
                  <a:gd name="T6" fmla="*/ 29 w 33"/>
                  <a:gd name="T7" fmla="*/ 1 h 20"/>
                  <a:gd name="T8" fmla="*/ 27 w 33"/>
                  <a:gd name="T9" fmla="*/ 1 h 20"/>
                  <a:gd name="T10" fmla="*/ 30 w 33"/>
                  <a:gd name="T11" fmla="*/ 4 h 20"/>
                  <a:gd name="T12" fmla="*/ 26 w 33"/>
                  <a:gd name="T13" fmla="*/ 7 h 20"/>
                  <a:gd name="T14" fmla="*/ 26 w 33"/>
                  <a:gd name="T15" fmla="*/ 8 h 20"/>
                  <a:gd name="T16" fmla="*/ 27 w 33"/>
                  <a:gd name="T17" fmla="*/ 9 h 20"/>
                  <a:gd name="T18" fmla="*/ 28 w 33"/>
                  <a:gd name="T19" fmla="*/ 10 h 20"/>
                  <a:gd name="T20" fmla="*/ 28 w 33"/>
                  <a:gd name="T21" fmla="*/ 10 h 20"/>
                  <a:gd name="T22" fmla="*/ 15 w 33"/>
                  <a:gd name="T23" fmla="*/ 18 h 20"/>
                  <a:gd name="T24" fmla="*/ 4 w 33"/>
                  <a:gd name="T25" fmla="*/ 10 h 20"/>
                  <a:gd name="T26" fmla="*/ 6 w 33"/>
                  <a:gd name="T27" fmla="*/ 7 h 20"/>
                  <a:gd name="T28" fmla="*/ 3 w 33"/>
                  <a:gd name="T29" fmla="*/ 4 h 20"/>
                  <a:gd name="T30" fmla="*/ 5 w 33"/>
                  <a:gd name="T31" fmla="*/ 0 h 20"/>
                  <a:gd name="T32" fmla="*/ 3 w 33"/>
                  <a:gd name="T33" fmla="*/ 0 h 20"/>
                  <a:gd name="T34" fmla="*/ 0 w 33"/>
                  <a:gd name="T35" fmla="*/ 5 h 20"/>
                  <a:gd name="T36" fmla="*/ 4 w 33"/>
                  <a:gd name="T37" fmla="*/ 7 h 20"/>
                  <a:gd name="T38" fmla="*/ 1 w 33"/>
                  <a:gd name="T39" fmla="*/ 11 h 20"/>
                  <a:gd name="T40" fmla="*/ 15 w 33"/>
                  <a:gd name="T41" fmla="*/ 20 h 20"/>
                  <a:gd name="T42" fmla="*/ 31 w 33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3" h="20">
                    <a:moveTo>
                      <a:pt x="31" y="11"/>
                    </a:moveTo>
                    <a:lnTo>
                      <a:pt x="28" y="8"/>
                    </a:lnTo>
                    <a:lnTo>
                      <a:pt x="33" y="5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30" y="4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9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15" y="18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4" y="7"/>
                    </a:lnTo>
                    <a:lnTo>
                      <a:pt x="1" y="11"/>
                    </a:lnTo>
                    <a:lnTo>
                      <a:pt x="15" y="20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51" name="Freeform 329"/>
              <p:cNvSpPr>
                <a:spLocks/>
              </p:cNvSpPr>
              <p:nvPr/>
            </p:nvSpPr>
            <p:spPr bwMode="auto">
              <a:xfrm>
                <a:off x="1352" y="2753"/>
                <a:ext cx="49" cy="15"/>
              </a:xfrm>
              <a:custGeom>
                <a:avLst/>
                <a:gdLst>
                  <a:gd name="T0" fmla="*/ 24 w 49"/>
                  <a:gd name="T1" fmla="*/ 0 h 15"/>
                  <a:gd name="T2" fmla="*/ 23 w 49"/>
                  <a:gd name="T3" fmla="*/ 2 h 15"/>
                  <a:gd name="T4" fmla="*/ 21 w 49"/>
                  <a:gd name="T5" fmla="*/ 4 h 15"/>
                  <a:gd name="T6" fmla="*/ 19 w 49"/>
                  <a:gd name="T7" fmla="*/ 7 h 15"/>
                  <a:gd name="T8" fmla="*/ 16 w 49"/>
                  <a:gd name="T9" fmla="*/ 9 h 15"/>
                  <a:gd name="T10" fmla="*/ 14 w 49"/>
                  <a:gd name="T11" fmla="*/ 10 h 15"/>
                  <a:gd name="T12" fmla="*/ 12 w 49"/>
                  <a:gd name="T13" fmla="*/ 11 h 15"/>
                  <a:gd name="T14" fmla="*/ 10 w 49"/>
                  <a:gd name="T15" fmla="*/ 11 h 15"/>
                  <a:gd name="T16" fmla="*/ 8 w 49"/>
                  <a:gd name="T17" fmla="*/ 12 h 15"/>
                  <a:gd name="T18" fmla="*/ 6 w 49"/>
                  <a:gd name="T19" fmla="*/ 12 h 15"/>
                  <a:gd name="T20" fmla="*/ 4 w 49"/>
                  <a:gd name="T21" fmla="*/ 12 h 15"/>
                  <a:gd name="T22" fmla="*/ 2 w 49"/>
                  <a:gd name="T23" fmla="*/ 12 h 15"/>
                  <a:gd name="T24" fmla="*/ 0 w 49"/>
                  <a:gd name="T25" fmla="*/ 14 h 15"/>
                  <a:gd name="T26" fmla="*/ 3 w 49"/>
                  <a:gd name="T27" fmla="*/ 14 h 15"/>
                  <a:gd name="T28" fmla="*/ 6 w 49"/>
                  <a:gd name="T29" fmla="*/ 14 h 15"/>
                  <a:gd name="T30" fmla="*/ 9 w 49"/>
                  <a:gd name="T31" fmla="*/ 14 h 15"/>
                  <a:gd name="T32" fmla="*/ 11 w 49"/>
                  <a:gd name="T33" fmla="*/ 13 h 15"/>
                  <a:gd name="T34" fmla="*/ 14 w 49"/>
                  <a:gd name="T35" fmla="*/ 12 h 15"/>
                  <a:gd name="T36" fmla="*/ 16 w 49"/>
                  <a:gd name="T37" fmla="*/ 11 h 15"/>
                  <a:gd name="T38" fmla="*/ 18 w 49"/>
                  <a:gd name="T39" fmla="*/ 10 h 15"/>
                  <a:gd name="T40" fmla="*/ 20 w 49"/>
                  <a:gd name="T41" fmla="*/ 8 h 15"/>
                  <a:gd name="T42" fmla="*/ 21 w 49"/>
                  <a:gd name="T43" fmla="*/ 7 h 15"/>
                  <a:gd name="T44" fmla="*/ 22 w 49"/>
                  <a:gd name="T45" fmla="*/ 6 h 15"/>
                  <a:gd name="T46" fmla="*/ 23 w 49"/>
                  <a:gd name="T47" fmla="*/ 5 h 15"/>
                  <a:gd name="T48" fmla="*/ 24 w 49"/>
                  <a:gd name="T49" fmla="*/ 4 h 15"/>
                  <a:gd name="T50" fmla="*/ 25 w 49"/>
                  <a:gd name="T51" fmla="*/ 5 h 15"/>
                  <a:gd name="T52" fmla="*/ 26 w 49"/>
                  <a:gd name="T53" fmla="*/ 7 h 15"/>
                  <a:gd name="T54" fmla="*/ 27 w 49"/>
                  <a:gd name="T55" fmla="*/ 8 h 15"/>
                  <a:gd name="T56" fmla="*/ 28 w 49"/>
                  <a:gd name="T57" fmla="*/ 10 h 15"/>
                  <a:gd name="T58" fmla="*/ 31 w 49"/>
                  <a:gd name="T59" fmla="*/ 12 h 15"/>
                  <a:gd name="T60" fmla="*/ 33 w 49"/>
                  <a:gd name="T61" fmla="*/ 13 h 15"/>
                  <a:gd name="T62" fmla="*/ 36 w 49"/>
                  <a:gd name="T63" fmla="*/ 14 h 15"/>
                  <a:gd name="T64" fmla="*/ 39 w 49"/>
                  <a:gd name="T65" fmla="*/ 14 h 15"/>
                  <a:gd name="T66" fmla="*/ 41 w 49"/>
                  <a:gd name="T67" fmla="*/ 15 h 15"/>
                  <a:gd name="T68" fmla="*/ 44 w 49"/>
                  <a:gd name="T69" fmla="*/ 15 h 15"/>
                  <a:gd name="T70" fmla="*/ 47 w 49"/>
                  <a:gd name="T71" fmla="*/ 15 h 15"/>
                  <a:gd name="T72" fmla="*/ 49 w 49"/>
                  <a:gd name="T73" fmla="*/ 14 h 15"/>
                  <a:gd name="T74" fmla="*/ 47 w 49"/>
                  <a:gd name="T75" fmla="*/ 12 h 15"/>
                  <a:gd name="T76" fmla="*/ 45 w 49"/>
                  <a:gd name="T77" fmla="*/ 12 h 15"/>
                  <a:gd name="T78" fmla="*/ 43 w 49"/>
                  <a:gd name="T79" fmla="*/ 13 h 15"/>
                  <a:gd name="T80" fmla="*/ 41 w 49"/>
                  <a:gd name="T81" fmla="*/ 13 h 15"/>
                  <a:gd name="T82" fmla="*/ 39 w 49"/>
                  <a:gd name="T83" fmla="*/ 12 h 15"/>
                  <a:gd name="T84" fmla="*/ 37 w 49"/>
                  <a:gd name="T85" fmla="*/ 12 h 15"/>
                  <a:gd name="T86" fmla="*/ 34 w 49"/>
                  <a:gd name="T87" fmla="*/ 11 h 15"/>
                  <a:gd name="T88" fmla="*/ 32 w 49"/>
                  <a:gd name="T89" fmla="*/ 10 h 15"/>
                  <a:gd name="T90" fmla="*/ 29 w 49"/>
                  <a:gd name="T91" fmla="*/ 8 h 15"/>
                  <a:gd name="T92" fmla="*/ 27 w 49"/>
                  <a:gd name="T93" fmla="*/ 5 h 15"/>
                  <a:gd name="T94" fmla="*/ 25 w 49"/>
                  <a:gd name="T95" fmla="*/ 2 h 15"/>
                  <a:gd name="T96" fmla="*/ 24 w 49"/>
                  <a:gd name="T9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9" h="15">
                    <a:moveTo>
                      <a:pt x="24" y="0"/>
                    </a:moveTo>
                    <a:lnTo>
                      <a:pt x="24" y="0"/>
                    </a:lnTo>
                    <a:lnTo>
                      <a:pt x="24" y="1"/>
                    </a:lnTo>
                    <a:lnTo>
                      <a:pt x="23" y="2"/>
                    </a:lnTo>
                    <a:lnTo>
                      <a:pt x="22" y="3"/>
                    </a:lnTo>
                    <a:lnTo>
                      <a:pt x="21" y="4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7" y="8"/>
                    </a:lnTo>
                    <a:lnTo>
                      <a:pt x="16" y="9"/>
                    </a:lnTo>
                    <a:lnTo>
                      <a:pt x="15" y="9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9" y="11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4" y="12"/>
                    </a:lnTo>
                    <a:lnTo>
                      <a:pt x="15" y="12"/>
                    </a:lnTo>
                    <a:lnTo>
                      <a:pt x="16" y="11"/>
                    </a:lnTo>
                    <a:lnTo>
                      <a:pt x="17" y="11"/>
                    </a:lnTo>
                    <a:lnTo>
                      <a:pt x="18" y="10"/>
                    </a:lnTo>
                    <a:lnTo>
                      <a:pt x="19" y="9"/>
                    </a:lnTo>
                    <a:lnTo>
                      <a:pt x="20" y="8"/>
                    </a:lnTo>
                    <a:lnTo>
                      <a:pt x="21" y="8"/>
                    </a:lnTo>
                    <a:lnTo>
                      <a:pt x="21" y="7"/>
                    </a:lnTo>
                    <a:lnTo>
                      <a:pt x="22" y="7"/>
                    </a:lnTo>
                    <a:lnTo>
                      <a:pt x="22" y="6"/>
                    </a:lnTo>
                    <a:lnTo>
                      <a:pt x="23" y="6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4" y="4"/>
                    </a:lnTo>
                    <a:lnTo>
                      <a:pt x="24" y="5"/>
                    </a:lnTo>
                    <a:lnTo>
                      <a:pt x="25" y="5"/>
                    </a:lnTo>
                    <a:lnTo>
                      <a:pt x="25" y="6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8"/>
                    </a:lnTo>
                    <a:lnTo>
                      <a:pt x="28" y="9"/>
                    </a:lnTo>
                    <a:lnTo>
                      <a:pt x="28" y="10"/>
                    </a:lnTo>
                    <a:lnTo>
                      <a:pt x="29" y="11"/>
                    </a:lnTo>
                    <a:lnTo>
                      <a:pt x="31" y="12"/>
                    </a:lnTo>
                    <a:lnTo>
                      <a:pt x="32" y="12"/>
                    </a:lnTo>
                    <a:lnTo>
                      <a:pt x="33" y="13"/>
                    </a:lnTo>
                    <a:lnTo>
                      <a:pt x="34" y="14"/>
                    </a:lnTo>
                    <a:lnTo>
                      <a:pt x="36" y="14"/>
                    </a:lnTo>
                    <a:lnTo>
                      <a:pt x="37" y="14"/>
                    </a:lnTo>
                    <a:lnTo>
                      <a:pt x="39" y="14"/>
                    </a:lnTo>
                    <a:lnTo>
                      <a:pt x="40" y="15"/>
                    </a:lnTo>
                    <a:lnTo>
                      <a:pt x="41" y="15"/>
                    </a:lnTo>
                    <a:lnTo>
                      <a:pt x="43" y="15"/>
                    </a:lnTo>
                    <a:lnTo>
                      <a:pt x="44" y="15"/>
                    </a:lnTo>
                    <a:lnTo>
                      <a:pt x="45" y="15"/>
                    </a:lnTo>
                    <a:lnTo>
                      <a:pt x="47" y="15"/>
                    </a:lnTo>
                    <a:lnTo>
                      <a:pt x="48" y="14"/>
                    </a:lnTo>
                    <a:lnTo>
                      <a:pt x="49" y="14"/>
                    </a:lnTo>
                    <a:lnTo>
                      <a:pt x="48" y="12"/>
                    </a:lnTo>
                    <a:lnTo>
                      <a:pt x="47" y="12"/>
                    </a:lnTo>
                    <a:lnTo>
                      <a:pt x="46" y="12"/>
                    </a:lnTo>
                    <a:lnTo>
                      <a:pt x="45" y="12"/>
                    </a:lnTo>
                    <a:lnTo>
                      <a:pt x="44" y="13"/>
                    </a:lnTo>
                    <a:lnTo>
                      <a:pt x="43" y="13"/>
                    </a:lnTo>
                    <a:lnTo>
                      <a:pt x="42" y="13"/>
                    </a:lnTo>
                    <a:lnTo>
                      <a:pt x="41" y="13"/>
                    </a:lnTo>
                    <a:lnTo>
                      <a:pt x="40" y="12"/>
                    </a:lnTo>
                    <a:lnTo>
                      <a:pt x="39" y="12"/>
                    </a:lnTo>
                    <a:lnTo>
                      <a:pt x="38" y="12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4" y="11"/>
                    </a:lnTo>
                    <a:lnTo>
                      <a:pt x="33" y="11"/>
                    </a:lnTo>
                    <a:lnTo>
                      <a:pt x="32" y="10"/>
                    </a:lnTo>
                    <a:lnTo>
                      <a:pt x="31" y="9"/>
                    </a:lnTo>
                    <a:lnTo>
                      <a:pt x="29" y="8"/>
                    </a:lnTo>
                    <a:lnTo>
                      <a:pt x="28" y="7"/>
                    </a:lnTo>
                    <a:lnTo>
                      <a:pt x="27" y="5"/>
                    </a:lnTo>
                    <a:lnTo>
                      <a:pt x="26" y="4"/>
                    </a:lnTo>
                    <a:lnTo>
                      <a:pt x="25" y="2"/>
                    </a:lnTo>
                    <a:lnTo>
                      <a:pt x="25" y="1"/>
                    </a:lnTo>
                    <a:lnTo>
                      <a:pt x="2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52" name="Freeform 330"/>
              <p:cNvSpPr>
                <a:spLocks/>
              </p:cNvSpPr>
              <p:nvPr/>
            </p:nvSpPr>
            <p:spPr bwMode="auto">
              <a:xfrm>
                <a:off x="1324" y="2725"/>
                <a:ext cx="5" cy="12"/>
              </a:xfrm>
              <a:custGeom>
                <a:avLst/>
                <a:gdLst>
                  <a:gd name="T0" fmla="*/ 5 w 5"/>
                  <a:gd name="T1" fmla="*/ 7 h 12"/>
                  <a:gd name="T2" fmla="*/ 5 w 5"/>
                  <a:gd name="T3" fmla="*/ 7 h 12"/>
                  <a:gd name="T4" fmla="*/ 4 w 5"/>
                  <a:gd name="T5" fmla="*/ 6 h 12"/>
                  <a:gd name="T6" fmla="*/ 4 w 5"/>
                  <a:gd name="T7" fmla="*/ 6 h 12"/>
                  <a:gd name="T8" fmla="*/ 4 w 5"/>
                  <a:gd name="T9" fmla="*/ 6 h 12"/>
                  <a:gd name="T10" fmla="*/ 3 w 5"/>
                  <a:gd name="T11" fmla="*/ 6 h 12"/>
                  <a:gd name="T12" fmla="*/ 3 w 5"/>
                  <a:gd name="T13" fmla="*/ 4 h 12"/>
                  <a:gd name="T14" fmla="*/ 2 w 5"/>
                  <a:gd name="T15" fmla="*/ 3 h 12"/>
                  <a:gd name="T16" fmla="*/ 2 w 5"/>
                  <a:gd name="T17" fmla="*/ 2 h 12"/>
                  <a:gd name="T18" fmla="*/ 1 w 5"/>
                  <a:gd name="T19" fmla="*/ 2 h 12"/>
                  <a:gd name="T20" fmla="*/ 1 w 5"/>
                  <a:gd name="T21" fmla="*/ 1 h 12"/>
                  <a:gd name="T22" fmla="*/ 0 w 5"/>
                  <a:gd name="T23" fmla="*/ 0 h 12"/>
                  <a:gd name="T24" fmla="*/ 0 w 5"/>
                  <a:gd name="T25" fmla="*/ 0 h 12"/>
                  <a:gd name="T26" fmla="*/ 0 w 5"/>
                  <a:gd name="T27" fmla="*/ 1 h 12"/>
                  <a:gd name="T28" fmla="*/ 0 w 5"/>
                  <a:gd name="T29" fmla="*/ 2 h 12"/>
                  <a:gd name="T30" fmla="*/ 0 w 5"/>
                  <a:gd name="T31" fmla="*/ 4 h 12"/>
                  <a:gd name="T32" fmla="*/ 1 w 5"/>
                  <a:gd name="T33" fmla="*/ 6 h 12"/>
                  <a:gd name="T34" fmla="*/ 1 w 5"/>
                  <a:gd name="T35" fmla="*/ 8 h 12"/>
                  <a:gd name="T36" fmla="*/ 2 w 5"/>
                  <a:gd name="T37" fmla="*/ 9 h 12"/>
                  <a:gd name="T38" fmla="*/ 3 w 5"/>
                  <a:gd name="T39" fmla="*/ 11 h 12"/>
                  <a:gd name="T40" fmla="*/ 3 w 5"/>
                  <a:gd name="T41" fmla="*/ 11 h 12"/>
                  <a:gd name="T42" fmla="*/ 3 w 5"/>
                  <a:gd name="T43" fmla="*/ 11 h 12"/>
                  <a:gd name="T44" fmla="*/ 4 w 5"/>
                  <a:gd name="T45" fmla="*/ 11 h 12"/>
                  <a:gd name="T46" fmla="*/ 5 w 5"/>
                  <a:gd name="T47" fmla="*/ 12 h 12"/>
                  <a:gd name="T48" fmla="*/ 5 w 5"/>
                  <a:gd name="T49" fmla="*/ 12 h 12"/>
                  <a:gd name="T50" fmla="*/ 5 w 5"/>
                  <a:gd name="T5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" h="12">
                    <a:moveTo>
                      <a:pt x="5" y="7"/>
                    </a:moveTo>
                    <a:lnTo>
                      <a:pt x="5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2" y="9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53" name="Freeform 331"/>
              <p:cNvSpPr>
                <a:spLocks/>
              </p:cNvSpPr>
              <p:nvPr/>
            </p:nvSpPr>
            <p:spPr bwMode="auto">
              <a:xfrm>
                <a:off x="1368" y="2704"/>
                <a:ext cx="19" cy="21"/>
              </a:xfrm>
              <a:custGeom>
                <a:avLst/>
                <a:gdLst>
                  <a:gd name="T0" fmla="*/ 19 w 19"/>
                  <a:gd name="T1" fmla="*/ 10 h 21"/>
                  <a:gd name="T2" fmla="*/ 19 w 19"/>
                  <a:gd name="T3" fmla="*/ 0 h 21"/>
                  <a:gd name="T4" fmla="*/ 0 w 19"/>
                  <a:gd name="T5" fmla="*/ 0 h 21"/>
                  <a:gd name="T6" fmla="*/ 0 w 19"/>
                  <a:gd name="T7" fmla="*/ 8 h 21"/>
                  <a:gd name="T8" fmla="*/ 8 w 19"/>
                  <a:gd name="T9" fmla="*/ 21 h 21"/>
                  <a:gd name="T10" fmla="*/ 19 w 19"/>
                  <a:gd name="T11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1">
                    <a:moveTo>
                      <a:pt x="19" y="10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21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54" name="Freeform 332"/>
              <p:cNvSpPr>
                <a:spLocks/>
              </p:cNvSpPr>
              <p:nvPr/>
            </p:nvSpPr>
            <p:spPr bwMode="auto">
              <a:xfrm>
                <a:off x="1354" y="2655"/>
                <a:ext cx="45" cy="27"/>
              </a:xfrm>
              <a:custGeom>
                <a:avLst/>
                <a:gdLst>
                  <a:gd name="T0" fmla="*/ 36 w 45"/>
                  <a:gd name="T1" fmla="*/ 10 h 27"/>
                  <a:gd name="T2" fmla="*/ 36 w 45"/>
                  <a:gd name="T3" fmla="*/ 9 h 27"/>
                  <a:gd name="T4" fmla="*/ 35 w 45"/>
                  <a:gd name="T5" fmla="*/ 8 h 27"/>
                  <a:gd name="T6" fmla="*/ 34 w 45"/>
                  <a:gd name="T7" fmla="*/ 7 h 27"/>
                  <a:gd name="T8" fmla="*/ 33 w 45"/>
                  <a:gd name="T9" fmla="*/ 6 h 27"/>
                  <a:gd name="T10" fmla="*/ 31 w 45"/>
                  <a:gd name="T11" fmla="*/ 5 h 27"/>
                  <a:gd name="T12" fmla="*/ 29 w 45"/>
                  <a:gd name="T13" fmla="*/ 4 h 27"/>
                  <a:gd name="T14" fmla="*/ 27 w 45"/>
                  <a:gd name="T15" fmla="*/ 3 h 27"/>
                  <a:gd name="T16" fmla="*/ 25 w 45"/>
                  <a:gd name="T17" fmla="*/ 2 h 27"/>
                  <a:gd name="T18" fmla="*/ 23 w 45"/>
                  <a:gd name="T19" fmla="*/ 1 h 27"/>
                  <a:gd name="T20" fmla="*/ 20 w 45"/>
                  <a:gd name="T21" fmla="*/ 1 h 27"/>
                  <a:gd name="T22" fmla="*/ 18 w 45"/>
                  <a:gd name="T23" fmla="*/ 0 h 27"/>
                  <a:gd name="T24" fmla="*/ 15 w 45"/>
                  <a:gd name="T25" fmla="*/ 0 h 27"/>
                  <a:gd name="T26" fmla="*/ 13 w 45"/>
                  <a:gd name="T27" fmla="*/ 0 h 27"/>
                  <a:gd name="T28" fmla="*/ 11 w 45"/>
                  <a:gd name="T29" fmla="*/ 0 h 27"/>
                  <a:gd name="T30" fmla="*/ 9 w 45"/>
                  <a:gd name="T31" fmla="*/ 1 h 27"/>
                  <a:gd name="T32" fmla="*/ 6 w 45"/>
                  <a:gd name="T33" fmla="*/ 1 h 27"/>
                  <a:gd name="T34" fmla="*/ 4 w 45"/>
                  <a:gd name="T35" fmla="*/ 3 h 27"/>
                  <a:gd name="T36" fmla="*/ 2 w 45"/>
                  <a:gd name="T37" fmla="*/ 5 h 27"/>
                  <a:gd name="T38" fmla="*/ 1 w 45"/>
                  <a:gd name="T39" fmla="*/ 8 h 27"/>
                  <a:gd name="T40" fmla="*/ 0 w 45"/>
                  <a:gd name="T41" fmla="*/ 10 h 27"/>
                  <a:gd name="T42" fmla="*/ 1 w 45"/>
                  <a:gd name="T43" fmla="*/ 12 h 27"/>
                  <a:gd name="T44" fmla="*/ 1 w 45"/>
                  <a:gd name="T45" fmla="*/ 14 h 27"/>
                  <a:gd name="T46" fmla="*/ 2 w 45"/>
                  <a:gd name="T47" fmla="*/ 15 h 27"/>
                  <a:gd name="T48" fmla="*/ 3 w 45"/>
                  <a:gd name="T49" fmla="*/ 15 h 27"/>
                  <a:gd name="T50" fmla="*/ 4 w 45"/>
                  <a:gd name="T51" fmla="*/ 16 h 27"/>
                  <a:gd name="T52" fmla="*/ 5 w 45"/>
                  <a:gd name="T53" fmla="*/ 16 h 27"/>
                  <a:gd name="T54" fmla="*/ 6 w 45"/>
                  <a:gd name="T55" fmla="*/ 16 h 27"/>
                  <a:gd name="T56" fmla="*/ 9 w 45"/>
                  <a:gd name="T57" fmla="*/ 17 h 27"/>
                  <a:gd name="T58" fmla="*/ 11 w 45"/>
                  <a:gd name="T59" fmla="*/ 18 h 27"/>
                  <a:gd name="T60" fmla="*/ 14 w 45"/>
                  <a:gd name="T61" fmla="*/ 19 h 27"/>
                  <a:gd name="T62" fmla="*/ 16 w 45"/>
                  <a:gd name="T63" fmla="*/ 20 h 27"/>
                  <a:gd name="T64" fmla="*/ 19 w 45"/>
                  <a:gd name="T65" fmla="*/ 21 h 27"/>
                  <a:gd name="T66" fmla="*/ 22 w 45"/>
                  <a:gd name="T67" fmla="*/ 23 h 27"/>
                  <a:gd name="T68" fmla="*/ 25 w 45"/>
                  <a:gd name="T69" fmla="*/ 24 h 27"/>
                  <a:gd name="T70" fmla="*/ 28 w 45"/>
                  <a:gd name="T71" fmla="*/ 25 h 27"/>
                  <a:gd name="T72" fmla="*/ 30 w 45"/>
                  <a:gd name="T73" fmla="*/ 25 h 27"/>
                  <a:gd name="T74" fmla="*/ 33 w 45"/>
                  <a:gd name="T75" fmla="*/ 26 h 27"/>
                  <a:gd name="T76" fmla="*/ 35 w 45"/>
                  <a:gd name="T77" fmla="*/ 27 h 27"/>
                  <a:gd name="T78" fmla="*/ 36 w 45"/>
                  <a:gd name="T79" fmla="*/ 27 h 27"/>
                  <a:gd name="T80" fmla="*/ 37 w 45"/>
                  <a:gd name="T81" fmla="*/ 27 h 27"/>
                  <a:gd name="T82" fmla="*/ 38 w 45"/>
                  <a:gd name="T83" fmla="*/ 27 h 27"/>
                  <a:gd name="T84" fmla="*/ 40 w 45"/>
                  <a:gd name="T85" fmla="*/ 27 h 27"/>
                  <a:gd name="T86" fmla="*/ 41 w 45"/>
                  <a:gd name="T87" fmla="*/ 27 h 27"/>
                  <a:gd name="T88" fmla="*/ 42 w 45"/>
                  <a:gd name="T89" fmla="*/ 27 h 27"/>
                  <a:gd name="T90" fmla="*/ 43 w 45"/>
                  <a:gd name="T91" fmla="*/ 26 h 27"/>
                  <a:gd name="T92" fmla="*/ 44 w 45"/>
                  <a:gd name="T93" fmla="*/ 26 h 27"/>
                  <a:gd name="T94" fmla="*/ 44 w 45"/>
                  <a:gd name="T95" fmla="*/ 24 h 27"/>
                  <a:gd name="T96" fmla="*/ 45 w 45"/>
                  <a:gd name="T97" fmla="*/ 23 h 27"/>
                  <a:gd name="T98" fmla="*/ 45 w 45"/>
                  <a:gd name="T99" fmla="*/ 20 h 27"/>
                  <a:gd name="T100" fmla="*/ 45 w 45"/>
                  <a:gd name="T101" fmla="*/ 18 h 27"/>
                  <a:gd name="T102" fmla="*/ 44 w 45"/>
                  <a:gd name="T103" fmla="*/ 16 h 27"/>
                  <a:gd name="T104" fmla="*/ 43 w 45"/>
                  <a:gd name="T105" fmla="*/ 14 h 27"/>
                  <a:gd name="T106" fmla="*/ 41 w 45"/>
                  <a:gd name="T107" fmla="*/ 12 h 27"/>
                  <a:gd name="T108" fmla="*/ 40 w 45"/>
                  <a:gd name="T109" fmla="*/ 11 h 27"/>
                  <a:gd name="T110" fmla="*/ 38 w 45"/>
                  <a:gd name="T111" fmla="*/ 10 h 27"/>
                  <a:gd name="T112" fmla="*/ 36 w 45"/>
                  <a:gd name="T11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5" h="27">
                    <a:moveTo>
                      <a:pt x="36" y="10"/>
                    </a:moveTo>
                    <a:lnTo>
                      <a:pt x="36" y="9"/>
                    </a:lnTo>
                    <a:lnTo>
                      <a:pt x="35" y="8"/>
                    </a:lnTo>
                    <a:lnTo>
                      <a:pt x="34" y="7"/>
                    </a:lnTo>
                    <a:lnTo>
                      <a:pt x="33" y="6"/>
                    </a:lnTo>
                    <a:lnTo>
                      <a:pt x="31" y="5"/>
                    </a:lnTo>
                    <a:lnTo>
                      <a:pt x="29" y="4"/>
                    </a:lnTo>
                    <a:lnTo>
                      <a:pt x="27" y="3"/>
                    </a:lnTo>
                    <a:lnTo>
                      <a:pt x="25" y="2"/>
                    </a:lnTo>
                    <a:lnTo>
                      <a:pt x="23" y="1"/>
                    </a:lnTo>
                    <a:lnTo>
                      <a:pt x="20" y="1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9" y="17"/>
                    </a:lnTo>
                    <a:lnTo>
                      <a:pt x="11" y="18"/>
                    </a:lnTo>
                    <a:lnTo>
                      <a:pt x="14" y="19"/>
                    </a:lnTo>
                    <a:lnTo>
                      <a:pt x="16" y="20"/>
                    </a:lnTo>
                    <a:lnTo>
                      <a:pt x="19" y="21"/>
                    </a:lnTo>
                    <a:lnTo>
                      <a:pt x="22" y="23"/>
                    </a:lnTo>
                    <a:lnTo>
                      <a:pt x="25" y="24"/>
                    </a:lnTo>
                    <a:lnTo>
                      <a:pt x="28" y="25"/>
                    </a:lnTo>
                    <a:lnTo>
                      <a:pt x="30" y="25"/>
                    </a:lnTo>
                    <a:lnTo>
                      <a:pt x="33" y="26"/>
                    </a:lnTo>
                    <a:lnTo>
                      <a:pt x="35" y="27"/>
                    </a:lnTo>
                    <a:lnTo>
                      <a:pt x="36" y="27"/>
                    </a:lnTo>
                    <a:lnTo>
                      <a:pt x="37" y="27"/>
                    </a:lnTo>
                    <a:lnTo>
                      <a:pt x="38" y="27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6"/>
                    </a:lnTo>
                    <a:lnTo>
                      <a:pt x="44" y="26"/>
                    </a:lnTo>
                    <a:lnTo>
                      <a:pt x="44" y="24"/>
                    </a:lnTo>
                    <a:lnTo>
                      <a:pt x="45" y="23"/>
                    </a:lnTo>
                    <a:lnTo>
                      <a:pt x="45" y="20"/>
                    </a:lnTo>
                    <a:lnTo>
                      <a:pt x="45" y="18"/>
                    </a:lnTo>
                    <a:lnTo>
                      <a:pt x="44" y="16"/>
                    </a:lnTo>
                    <a:lnTo>
                      <a:pt x="43" y="14"/>
                    </a:lnTo>
                    <a:lnTo>
                      <a:pt x="41" y="12"/>
                    </a:lnTo>
                    <a:lnTo>
                      <a:pt x="40" y="11"/>
                    </a:lnTo>
                    <a:lnTo>
                      <a:pt x="38" y="10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55" name="Freeform 333"/>
              <p:cNvSpPr>
                <a:spLocks/>
              </p:cNvSpPr>
              <p:nvPr/>
            </p:nvSpPr>
            <p:spPr bwMode="auto">
              <a:xfrm>
                <a:off x="1348" y="2663"/>
                <a:ext cx="53" cy="47"/>
              </a:xfrm>
              <a:custGeom>
                <a:avLst/>
                <a:gdLst>
                  <a:gd name="T0" fmla="*/ 46 w 53"/>
                  <a:gd name="T1" fmla="*/ 14 h 47"/>
                  <a:gd name="T2" fmla="*/ 45 w 53"/>
                  <a:gd name="T3" fmla="*/ 14 h 47"/>
                  <a:gd name="T4" fmla="*/ 45 w 53"/>
                  <a:gd name="T5" fmla="*/ 12 h 47"/>
                  <a:gd name="T6" fmla="*/ 43 w 53"/>
                  <a:gd name="T7" fmla="*/ 10 h 47"/>
                  <a:gd name="T8" fmla="*/ 41 w 53"/>
                  <a:gd name="T9" fmla="*/ 7 h 47"/>
                  <a:gd name="T10" fmla="*/ 38 w 53"/>
                  <a:gd name="T11" fmla="*/ 5 h 47"/>
                  <a:gd name="T12" fmla="*/ 35 w 53"/>
                  <a:gd name="T13" fmla="*/ 3 h 47"/>
                  <a:gd name="T14" fmla="*/ 32 w 53"/>
                  <a:gd name="T15" fmla="*/ 1 h 47"/>
                  <a:gd name="T16" fmla="*/ 29 w 53"/>
                  <a:gd name="T17" fmla="*/ 0 h 47"/>
                  <a:gd name="T18" fmla="*/ 26 w 53"/>
                  <a:gd name="T19" fmla="*/ 0 h 47"/>
                  <a:gd name="T20" fmla="*/ 21 w 53"/>
                  <a:gd name="T21" fmla="*/ 0 h 47"/>
                  <a:gd name="T22" fmla="*/ 17 w 53"/>
                  <a:gd name="T23" fmla="*/ 1 h 47"/>
                  <a:gd name="T24" fmla="*/ 13 w 53"/>
                  <a:gd name="T25" fmla="*/ 3 h 47"/>
                  <a:gd name="T26" fmla="*/ 9 w 53"/>
                  <a:gd name="T27" fmla="*/ 5 h 47"/>
                  <a:gd name="T28" fmla="*/ 6 w 53"/>
                  <a:gd name="T29" fmla="*/ 8 h 47"/>
                  <a:gd name="T30" fmla="*/ 3 w 53"/>
                  <a:gd name="T31" fmla="*/ 12 h 47"/>
                  <a:gd name="T32" fmla="*/ 1 w 53"/>
                  <a:gd name="T33" fmla="*/ 16 h 47"/>
                  <a:gd name="T34" fmla="*/ 0 w 53"/>
                  <a:gd name="T35" fmla="*/ 21 h 47"/>
                  <a:gd name="T36" fmla="*/ 0 w 53"/>
                  <a:gd name="T37" fmla="*/ 26 h 47"/>
                  <a:gd name="T38" fmla="*/ 1 w 53"/>
                  <a:gd name="T39" fmla="*/ 30 h 47"/>
                  <a:gd name="T40" fmla="*/ 3 w 53"/>
                  <a:gd name="T41" fmla="*/ 34 h 47"/>
                  <a:gd name="T42" fmla="*/ 6 w 53"/>
                  <a:gd name="T43" fmla="*/ 38 h 47"/>
                  <a:gd name="T44" fmla="*/ 9 w 53"/>
                  <a:gd name="T45" fmla="*/ 41 h 47"/>
                  <a:gd name="T46" fmla="*/ 13 w 53"/>
                  <a:gd name="T47" fmla="*/ 44 h 47"/>
                  <a:gd name="T48" fmla="*/ 17 w 53"/>
                  <a:gd name="T49" fmla="*/ 46 h 47"/>
                  <a:gd name="T50" fmla="*/ 21 w 53"/>
                  <a:gd name="T51" fmla="*/ 47 h 47"/>
                  <a:gd name="T52" fmla="*/ 26 w 53"/>
                  <a:gd name="T53" fmla="*/ 47 h 47"/>
                  <a:gd name="T54" fmla="*/ 29 w 53"/>
                  <a:gd name="T55" fmla="*/ 46 h 47"/>
                  <a:gd name="T56" fmla="*/ 32 w 53"/>
                  <a:gd name="T57" fmla="*/ 45 h 47"/>
                  <a:gd name="T58" fmla="*/ 35 w 53"/>
                  <a:gd name="T59" fmla="*/ 44 h 47"/>
                  <a:gd name="T60" fmla="*/ 38 w 53"/>
                  <a:gd name="T61" fmla="*/ 42 h 47"/>
                  <a:gd name="T62" fmla="*/ 40 w 53"/>
                  <a:gd name="T63" fmla="*/ 40 h 47"/>
                  <a:gd name="T64" fmla="*/ 42 w 53"/>
                  <a:gd name="T65" fmla="*/ 38 h 47"/>
                  <a:gd name="T66" fmla="*/ 44 w 53"/>
                  <a:gd name="T67" fmla="*/ 35 h 47"/>
                  <a:gd name="T68" fmla="*/ 45 w 53"/>
                  <a:gd name="T69" fmla="*/ 34 h 47"/>
                  <a:gd name="T70" fmla="*/ 45 w 53"/>
                  <a:gd name="T71" fmla="*/ 34 h 47"/>
                  <a:gd name="T72" fmla="*/ 47 w 53"/>
                  <a:gd name="T73" fmla="*/ 34 h 47"/>
                  <a:gd name="T74" fmla="*/ 50 w 53"/>
                  <a:gd name="T75" fmla="*/ 32 h 47"/>
                  <a:gd name="T76" fmla="*/ 52 w 53"/>
                  <a:gd name="T77" fmla="*/ 29 h 47"/>
                  <a:gd name="T78" fmla="*/ 53 w 53"/>
                  <a:gd name="T79" fmla="*/ 26 h 47"/>
                  <a:gd name="T80" fmla="*/ 53 w 53"/>
                  <a:gd name="T81" fmla="*/ 22 h 47"/>
                  <a:gd name="T82" fmla="*/ 52 w 53"/>
                  <a:gd name="T83" fmla="*/ 18 h 47"/>
                  <a:gd name="T84" fmla="*/ 50 w 53"/>
                  <a:gd name="T85" fmla="*/ 16 h 47"/>
                  <a:gd name="T86" fmla="*/ 47 w 53"/>
                  <a:gd name="T87" fmla="*/ 1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3" h="47">
                    <a:moveTo>
                      <a:pt x="46" y="14"/>
                    </a:moveTo>
                    <a:lnTo>
                      <a:pt x="46" y="14"/>
                    </a:lnTo>
                    <a:lnTo>
                      <a:pt x="46" y="14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5" y="12"/>
                    </a:lnTo>
                    <a:lnTo>
                      <a:pt x="44" y="11"/>
                    </a:lnTo>
                    <a:lnTo>
                      <a:pt x="43" y="10"/>
                    </a:lnTo>
                    <a:lnTo>
                      <a:pt x="42" y="8"/>
                    </a:lnTo>
                    <a:lnTo>
                      <a:pt x="41" y="7"/>
                    </a:lnTo>
                    <a:lnTo>
                      <a:pt x="40" y="6"/>
                    </a:lnTo>
                    <a:lnTo>
                      <a:pt x="38" y="5"/>
                    </a:lnTo>
                    <a:lnTo>
                      <a:pt x="37" y="4"/>
                    </a:lnTo>
                    <a:lnTo>
                      <a:pt x="35" y="3"/>
                    </a:lnTo>
                    <a:lnTo>
                      <a:pt x="34" y="2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5" y="2"/>
                    </a:lnTo>
                    <a:lnTo>
                      <a:pt x="13" y="3"/>
                    </a:lnTo>
                    <a:lnTo>
                      <a:pt x="11" y="4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1" y="16"/>
                    </a:lnTo>
                    <a:lnTo>
                      <a:pt x="1" y="19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1" y="28"/>
                    </a:lnTo>
                    <a:lnTo>
                      <a:pt x="1" y="30"/>
                    </a:lnTo>
                    <a:lnTo>
                      <a:pt x="2" y="32"/>
                    </a:lnTo>
                    <a:lnTo>
                      <a:pt x="3" y="34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7" y="40"/>
                    </a:lnTo>
                    <a:lnTo>
                      <a:pt x="9" y="41"/>
                    </a:lnTo>
                    <a:lnTo>
                      <a:pt x="11" y="43"/>
                    </a:lnTo>
                    <a:lnTo>
                      <a:pt x="13" y="44"/>
                    </a:lnTo>
                    <a:lnTo>
                      <a:pt x="15" y="45"/>
                    </a:lnTo>
                    <a:lnTo>
                      <a:pt x="17" y="46"/>
                    </a:lnTo>
                    <a:lnTo>
                      <a:pt x="19" y="46"/>
                    </a:lnTo>
                    <a:lnTo>
                      <a:pt x="21" y="47"/>
                    </a:lnTo>
                    <a:lnTo>
                      <a:pt x="24" y="47"/>
                    </a:lnTo>
                    <a:lnTo>
                      <a:pt x="26" y="47"/>
                    </a:lnTo>
                    <a:lnTo>
                      <a:pt x="27" y="46"/>
                    </a:lnTo>
                    <a:lnTo>
                      <a:pt x="29" y="46"/>
                    </a:lnTo>
                    <a:lnTo>
                      <a:pt x="30" y="46"/>
                    </a:lnTo>
                    <a:lnTo>
                      <a:pt x="32" y="45"/>
                    </a:lnTo>
                    <a:lnTo>
                      <a:pt x="34" y="45"/>
                    </a:lnTo>
                    <a:lnTo>
                      <a:pt x="35" y="44"/>
                    </a:lnTo>
                    <a:lnTo>
                      <a:pt x="36" y="43"/>
                    </a:lnTo>
                    <a:lnTo>
                      <a:pt x="38" y="42"/>
                    </a:lnTo>
                    <a:lnTo>
                      <a:pt x="39" y="41"/>
                    </a:lnTo>
                    <a:lnTo>
                      <a:pt x="40" y="40"/>
                    </a:lnTo>
                    <a:lnTo>
                      <a:pt x="41" y="39"/>
                    </a:lnTo>
                    <a:lnTo>
                      <a:pt x="42" y="38"/>
                    </a:lnTo>
                    <a:lnTo>
                      <a:pt x="43" y="37"/>
                    </a:lnTo>
                    <a:lnTo>
                      <a:pt x="44" y="35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6" y="34"/>
                    </a:lnTo>
                    <a:lnTo>
                      <a:pt x="47" y="34"/>
                    </a:lnTo>
                    <a:lnTo>
                      <a:pt x="49" y="33"/>
                    </a:lnTo>
                    <a:lnTo>
                      <a:pt x="50" y="32"/>
                    </a:lnTo>
                    <a:lnTo>
                      <a:pt x="51" y="31"/>
                    </a:lnTo>
                    <a:lnTo>
                      <a:pt x="52" y="29"/>
                    </a:lnTo>
                    <a:lnTo>
                      <a:pt x="53" y="28"/>
                    </a:lnTo>
                    <a:lnTo>
                      <a:pt x="53" y="26"/>
                    </a:lnTo>
                    <a:lnTo>
                      <a:pt x="53" y="24"/>
                    </a:lnTo>
                    <a:lnTo>
                      <a:pt x="53" y="22"/>
                    </a:lnTo>
                    <a:lnTo>
                      <a:pt x="53" y="20"/>
                    </a:lnTo>
                    <a:lnTo>
                      <a:pt x="52" y="18"/>
                    </a:lnTo>
                    <a:lnTo>
                      <a:pt x="51" y="17"/>
                    </a:lnTo>
                    <a:lnTo>
                      <a:pt x="50" y="16"/>
                    </a:lnTo>
                    <a:lnTo>
                      <a:pt x="49" y="15"/>
                    </a:lnTo>
                    <a:lnTo>
                      <a:pt x="47" y="14"/>
                    </a:lnTo>
                    <a:lnTo>
                      <a:pt x="46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56" name="Freeform 334"/>
              <p:cNvSpPr>
                <a:spLocks/>
              </p:cNvSpPr>
              <p:nvPr/>
            </p:nvSpPr>
            <p:spPr bwMode="auto">
              <a:xfrm>
                <a:off x="1352" y="2666"/>
                <a:ext cx="46" cy="40"/>
              </a:xfrm>
              <a:custGeom>
                <a:avLst/>
                <a:gdLst>
                  <a:gd name="T0" fmla="*/ 41 w 46"/>
                  <a:gd name="T1" fmla="*/ 16 h 40"/>
                  <a:gd name="T2" fmla="*/ 40 w 46"/>
                  <a:gd name="T3" fmla="*/ 16 h 40"/>
                  <a:gd name="T4" fmla="*/ 39 w 46"/>
                  <a:gd name="T5" fmla="*/ 15 h 40"/>
                  <a:gd name="T6" fmla="*/ 38 w 46"/>
                  <a:gd name="T7" fmla="*/ 12 h 40"/>
                  <a:gd name="T8" fmla="*/ 36 w 46"/>
                  <a:gd name="T9" fmla="*/ 9 h 40"/>
                  <a:gd name="T10" fmla="*/ 34 w 46"/>
                  <a:gd name="T11" fmla="*/ 6 h 40"/>
                  <a:gd name="T12" fmla="*/ 31 w 46"/>
                  <a:gd name="T13" fmla="*/ 4 h 40"/>
                  <a:gd name="T14" fmla="*/ 28 w 46"/>
                  <a:gd name="T15" fmla="*/ 2 h 40"/>
                  <a:gd name="T16" fmla="*/ 25 w 46"/>
                  <a:gd name="T17" fmla="*/ 1 h 40"/>
                  <a:gd name="T18" fmla="*/ 22 w 46"/>
                  <a:gd name="T19" fmla="*/ 1 h 40"/>
                  <a:gd name="T20" fmla="*/ 18 w 46"/>
                  <a:gd name="T21" fmla="*/ 1 h 40"/>
                  <a:gd name="T22" fmla="*/ 14 w 46"/>
                  <a:gd name="T23" fmla="*/ 1 h 40"/>
                  <a:gd name="T24" fmla="*/ 10 w 46"/>
                  <a:gd name="T25" fmla="*/ 3 h 40"/>
                  <a:gd name="T26" fmla="*/ 7 w 46"/>
                  <a:gd name="T27" fmla="*/ 5 h 40"/>
                  <a:gd name="T28" fmla="*/ 4 w 46"/>
                  <a:gd name="T29" fmla="*/ 8 h 40"/>
                  <a:gd name="T30" fmla="*/ 2 w 46"/>
                  <a:gd name="T31" fmla="*/ 11 h 40"/>
                  <a:gd name="T32" fmla="*/ 1 w 46"/>
                  <a:gd name="T33" fmla="*/ 14 h 40"/>
                  <a:gd name="T34" fmla="*/ 0 w 46"/>
                  <a:gd name="T35" fmla="*/ 18 h 40"/>
                  <a:gd name="T36" fmla="*/ 0 w 46"/>
                  <a:gd name="T37" fmla="*/ 22 h 40"/>
                  <a:gd name="T38" fmla="*/ 1 w 46"/>
                  <a:gd name="T39" fmla="*/ 26 h 40"/>
                  <a:gd name="T40" fmla="*/ 2 w 46"/>
                  <a:gd name="T41" fmla="*/ 30 h 40"/>
                  <a:gd name="T42" fmla="*/ 4 w 46"/>
                  <a:gd name="T43" fmla="*/ 33 h 40"/>
                  <a:gd name="T44" fmla="*/ 7 w 46"/>
                  <a:gd name="T45" fmla="*/ 36 h 40"/>
                  <a:gd name="T46" fmla="*/ 10 w 46"/>
                  <a:gd name="T47" fmla="*/ 38 h 40"/>
                  <a:gd name="T48" fmla="*/ 14 w 46"/>
                  <a:gd name="T49" fmla="*/ 39 h 40"/>
                  <a:gd name="T50" fmla="*/ 18 w 46"/>
                  <a:gd name="T51" fmla="*/ 40 h 40"/>
                  <a:gd name="T52" fmla="*/ 21 w 46"/>
                  <a:gd name="T53" fmla="*/ 40 h 40"/>
                  <a:gd name="T54" fmla="*/ 25 w 46"/>
                  <a:gd name="T55" fmla="*/ 39 h 40"/>
                  <a:gd name="T56" fmla="*/ 28 w 46"/>
                  <a:gd name="T57" fmla="*/ 38 h 40"/>
                  <a:gd name="T58" fmla="*/ 31 w 46"/>
                  <a:gd name="T59" fmla="*/ 37 h 40"/>
                  <a:gd name="T60" fmla="*/ 33 w 46"/>
                  <a:gd name="T61" fmla="*/ 35 h 40"/>
                  <a:gd name="T62" fmla="*/ 35 w 46"/>
                  <a:gd name="T63" fmla="*/ 33 h 40"/>
                  <a:gd name="T64" fmla="*/ 37 w 46"/>
                  <a:gd name="T65" fmla="*/ 30 h 40"/>
                  <a:gd name="T66" fmla="*/ 38 w 46"/>
                  <a:gd name="T67" fmla="*/ 27 h 40"/>
                  <a:gd name="T68" fmla="*/ 39 w 46"/>
                  <a:gd name="T69" fmla="*/ 26 h 40"/>
                  <a:gd name="T70" fmla="*/ 40 w 46"/>
                  <a:gd name="T71" fmla="*/ 26 h 40"/>
                  <a:gd name="T72" fmla="*/ 41 w 46"/>
                  <a:gd name="T73" fmla="*/ 27 h 40"/>
                  <a:gd name="T74" fmla="*/ 41 w 46"/>
                  <a:gd name="T75" fmla="*/ 27 h 40"/>
                  <a:gd name="T76" fmla="*/ 43 w 46"/>
                  <a:gd name="T77" fmla="*/ 27 h 40"/>
                  <a:gd name="T78" fmla="*/ 44 w 46"/>
                  <a:gd name="T79" fmla="*/ 26 h 40"/>
                  <a:gd name="T80" fmla="*/ 46 w 46"/>
                  <a:gd name="T81" fmla="*/ 24 h 40"/>
                  <a:gd name="T82" fmla="*/ 46 w 46"/>
                  <a:gd name="T83" fmla="*/ 22 h 40"/>
                  <a:gd name="T84" fmla="*/ 46 w 46"/>
                  <a:gd name="T85" fmla="*/ 20 h 40"/>
                  <a:gd name="T86" fmla="*/ 46 w 46"/>
                  <a:gd name="T87" fmla="*/ 18 h 40"/>
                  <a:gd name="T88" fmla="*/ 44 w 46"/>
                  <a:gd name="T89" fmla="*/ 17 h 40"/>
                  <a:gd name="T90" fmla="*/ 43 w 46"/>
                  <a:gd name="T91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40">
                    <a:moveTo>
                      <a:pt x="42" y="16"/>
                    </a:moveTo>
                    <a:lnTo>
                      <a:pt x="41" y="16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39" y="17"/>
                    </a:lnTo>
                    <a:lnTo>
                      <a:pt x="39" y="15"/>
                    </a:lnTo>
                    <a:lnTo>
                      <a:pt x="38" y="13"/>
                    </a:lnTo>
                    <a:lnTo>
                      <a:pt x="38" y="12"/>
                    </a:lnTo>
                    <a:lnTo>
                      <a:pt x="37" y="10"/>
                    </a:lnTo>
                    <a:lnTo>
                      <a:pt x="36" y="9"/>
                    </a:lnTo>
                    <a:lnTo>
                      <a:pt x="35" y="8"/>
                    </a:lnTo>
                    <a:lnTo>
                      <a:pt x="34" y="6"/>
                    </a:lnTo>
                    <a:lnTo>
                      <a:pt x="33" y="5"/>
                    </a:lnTo>
                    <a:lnTo>
                      <a:pt x="31" y="4"/>
                    </a:lnTo>
                    <a:lnTo>
                      <a:pt x="30" y="3"/>
                    </a:lnTo>
                    <a:lnTo>
                      <a:pt x="28" y="2"/>
                    </a:lnTo>
                    <a:lnTo>
                      <a:pt x="27" y="2"/>
                    </a:lnTo>
                    <a:lnTo>
                      <a:pt x="25" y="1"/>
                    </a:lnTo>
                    <a:lnTo>
                      <a:pt x="23" y="1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8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2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1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3" y="31"/>
                    </a:lnTo>
                    <a:lnTo>
                      <a:pt x="4" y="33"/>
                    </a:lnTo>
                    <a:lnTo>
                      <a:pt x="6" y="34"/>
                    </a:lnTo>
                    <a:lnTo>
                      <a:pt x="7" y="36"/>
                    </a:lnTo>
                    <a:lnTo>
                      <a:pt x="9" y="37"/>
                    </a:lnTo>
                    <a:lnTo>
                      <a:pt x="10" y="38"/>
                    </a:lnTo>
                    <a:lnTo>
                      <a:pt x="12" y="39"/>
                    </a:lnTo>
                    <a:lnTo>
                      <a:pt x="14" y="39"/>
                    </a:lnTo>
                    <a:lnTo>
                      <a:pt x="16" y="40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1" y="40"/>
                    </a:lnTo>
                    <a:lnTo>
                      <a:pt x="23" y="40"/>
                    </a:lnTo>
                    <a:lnTo>
                      <a:pt x="25" y="39"/>
                    </a:lnTo>
                    <a:lnTo>
                      <a:pt x="26" y="39"/>
                    </a:lnTo>
                    <a:lnTo>
                      <a:pt x="28" y="38"/>
                    </a:lnTo>
                    <a:lnTo>
                      <a:pt x="29" y="38"/>
                    </a:lnTo>
                    <a:lnTo>
                      <a:pt x="31" y="37"/>
                    </a:lnTo>
                    <a:lnTo>
                      <a:pt x="32" y="36"/>
                    </a:lnTo>
                    <a:lnTo>
                      <a:pt x="33" y="35"/>
                    </a:lnTo>
                    <a:lnTo>
                      <a:pt x="34" y="34"/>
                    </a:lnTo>
                    <a:lnTo>
                      <a:pt x="35" y="33"/>
                    </a:lnTo>
                    <a:lnTo>
                      <a:pt x="36" y="31"/>
                    </a:lnTo>
                    <a:lnTo>
                      <a:pt x="37" y="30"/>
                    </a:lnTo>
                    <a:lnTo>
                      <a:pt x="38" y="29"/>
                    </a:lnTo>
                    <a:lnTo>
                      <a:pt x="38" y="27"/>
                    </a:lnTo>
                    <a:lnTo>
                      <a:pt x="39" y="25"/>
                    </a:lnTo>
                    <a:lnTo>
                      <a:pt x="39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7"/>
                    </a:lnTo>
                    <a:lnTo>
                      <a:pt x="44" y="27"/>
                    </a:lnTo>
                    <a:lnTo>
                      <a:pt x="44" y="26"/>
                    </a:lnTo>
                    <a:lnTo>
                      <a:pt x="45" y="25"/>
                    </a:lnTo>
                    <a:lnTo>
                      <a:pt x="46" y="24"/>
                    </a:lnTo>
                    <a:lnTo>
                      <a:pt x="46" y="24"/>
                    </a:lnTo>
                    <a:lnTo>
                      <a:pt x="46" y="22"/>
                    </a:lnTo>
                    <a:lnTo>
                      <a:pt x="46" y="21"/>
                    </a:lnTo>
                    <a:lnTo>
                      <a:pt x="46" y="20"/>
                    </a:lnTo>
                    <a:lnTo>
                      <a:pt x="46" y="19"/>
                    </a:lnTo>
                    <a:lnTo>
                      <a:pt x="46" y="18"/>
                    </a:lnTo>
                    <a:lnTo>
                      <a:pt x="45" y="17"/>
                    </a:lnTo>
                    <a:lnTo>
                      <a:pt x="44" y="17"/>
                    </a:lnTo>
                    <a:lnTo>
                      <a:pt x="44" y="16"/>
                    </a:lnTo>
                    <a:lnTo>
                      <a:pt x="43" y="16"/>
                    </a:lnTo>
                    <a:lnTo>
                      <a:pt x="42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57" name="Freeform 335"/>
              <p:cNvSpPr>
                <a:spLocks/>
              </p:cNvSpPr>
              <p:nvPr/>
            </p:nvSpPr>
            <p:spPr bwMode="auto">
              <a:xfrm>
                <a:off x="1393" y="2689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3 h 3"/>
                  <a:gd name="T4" fmla="*/ 2 w 3"/>
                  <a:gd name="T5" fmla="*/ 3 h 3"/>
                  <a:gd name="T6" fmla="*/ 3 w 3"/>
                  <a:gd name="T7" fmla="*/ 2 h 3"/>
                  <a:gd name="T8" fmla="*/ 3 w 3"/>
                  <a:gd name="T9" fmla="*/ 2 h 3"/>
                  <a:gd name="T10" fmla="*/ 3 w 3"/>
                  <a:gd name="T11" fmla="*/ 1 h 3"/>
                  <a:gd name="T12" fmla="*/ 2 w 3"/>
                  <a:gd name="T13" fmla="*/ 0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0 w 3"/>
                  <a:gd name="T21" fmla="*/ 0 h 3"/>
                  <a:gd name="T22" fmla="*/ 0 w 3"/>
                  <a:gd name="T23" fmla="*/ 1 h 3"/>
                  <a:gd name="T24" fmla="*/ 0 w 3"/>
                  <a:gd name="T25" fmla="*/ 2 h 3"/>
                  <a:gd name="T26" fmla="*/ 0 w 3"/>
                  <a:gd name="T27" fmla="*/ 2 h 3"/>
                  <a:gd name="T28" fmla="*/ 0 w 3"/>
                  <a:gd name="T29" fmla="*/ 3 h 3"/>
                  <a:gd name="T30" fmla="*/ 1 w 3"/>
                  <a:gd name="T31" fmla="*/ 3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58" name="Freeform 336"/>
              <p:cNvSpPr>
                <a:spLocks/>
              </p:cNvSpPr>
              <p:nvPr/>
            </p:nvSpPr>
            <p:spPr bwMode="auto">
              <a:xfrm>
                <a:off x="1363" y="2694"/>
                <a:ext cx="19" cy="7"/>
              </a:xfrm>
              <a:custGeom>
                <a:avLst/>
                <a:gdLst>
                  <a:gd name="T0" fmla="*/ 0 w 19"/>
                  <a:gd name="T1" fmla="*/ 0 h 7"/>
                  <a:gd name="T2" fmla="*/ 0 w 19"/>
                  <a:gd name="T3" fmla="*/ 1 h 7"/>
                  <a:gd name="T4" fmla="*/ 0 w 19"/>
                  <a:gd name="T5" fmla="*/ 1 h 7"/>
                  <a:gd name="T6" fmla="*/ 0 w 19"/>
                  <a:gd name="T7" fmla="*/ 2 h 7"/>
                  <a:gd name="T8" fmla="*/ 0 w 19"/>
                  <a:gd name="T9" fmla="*/ 3 h 7"/>
                  <a:gd name="T10" fmla="*/ 1 w 19"/>
                  <a:gd name="T11" fmla="*/ 3 h 7"/>
                  <a:gd name="T12" fmla="*/ 1 w 19"/>
                  <a:gd name="T13" fmla="*/ 4 h 7"/>
                  <a:gd name="T14" fmla="*/ 2 w 19"/>
                  <a:gd name="T15" fmla="*/ 5 h 7"/>
                  <a:gd name="T16" fmla="*/ 3 w 19"/>
                  <a:gd name="T17" fmla="*/ 5 h 7"/>
                  <a:gd name="T18" fmla="*/ 4 w 19"/>
                  <a:gd name="T19" fmla="*/ 6 h 7"/>
                  <a:gd name="T20" fmla="*/ 5 w 19"/>
                  <a:gd name="T21" fmla="*/ 6 h 7"/>
                  <a:gd name="T22" fmla="*/ 7 w 19"/>
                  <a:gd name="T23" fmla="*/ 7 h 7"/>
                  <a:gd name="T24" fmla="*/ 8 w 19"/>
                  <a:gd name="T25" fmla="*/ 7 h 7"/>
                  <a:gd name="T26" fmla="*/ 9 w 19"/>
                  <a:gd name="T27" fmla="*/ 7 h 7"/>
                  <a:gd name="T28" fmla="*/ 10 w 19"/>
                  <a:gd name="T29" fmla="*/ 7 h 7"/>
                  <a:gd name="T30" fmla="*/ 10 w 19"/>
                  <a:gd name="T31" fmla="*/ 7 h 7"/>
                  <a:gd name="T32" fmla="*/ 10 w 19"/>
                  <a:gd name="T33" fmla="*/ 7 h 7"/>
                  <a:gd name="T34" fmla="*/ 19 w 19"/>
                  <a:gd name="T35" fmla="*/ 0 h 7"/>
                  <a:gd name="T36" fmla="*/ 0 w 19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7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59" name="Freeform 337"/>
              <p:cNvSpPr>
                <a:spLocks/>
              </p:cNvSpPr>
              <p:nvPr/>
            </p:nvSpPr>
            <p:spPr bwMode="auto">
              <a:xfrm>
                <a:off x="1365" y="2696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 w 11"/>
                  <a:gd name="T3" fmla="*/ 2 h 2"/>
                  <a:gd name="T4" fmla="*/ 9 w 11"/>
                  <a:gd name="T5" fmla="*/ 2 h 2"/>
                  <a:gd name="T6" fmla="*/ 11 w 11"/>
                  <a:gd name="T7" fmla="*/ 0 h 2"/>
                  <a:gd name="T8" fmla="*/ 0 w 1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">
                    <a:moveTo>
                      <a:pt x="0" y="0"/>
                    </a:moveTo>
                    <a:lnTo>
                      <a:pt x="1" y="2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60" name="Freeform 338"/>
              <p:cNvSpPr>
                <a:spLocks/>
              </p:cNvSpPr>
              <p:nvPr/>
            </p:nvSpPr>
            <p:spPr bwMode="auto">
              <a:xfrm>
                <a:off x="1360" y="2675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4 h 4"/>
                  <a:gd name="T4" fmla="*/ 4 w 4"/>
                  <a:gd name="T5" fmla="*/ 4 h 4"/>
                  <a:gd name="T6" fmla="*/ 4 w 4"/>
                  <a:gd name="T7" fmla="*/ 3 h 4"/>
                  <a:gd name="T8" fmla="*/ 4 w 4"/>
                  <a:gd name="T9" fmla="*/ 2 h 4"/>
                  <a:gd name="T10" fmla="*/ 4 w 4"/>
                  <a:gd name="T11" fmla="*/ 1 h 4"/>
                  <a:gd name="T12" fmla="*/ 4 w 4"/>
                  <a:gd name="T13" fmla="*/ 0 h 4"/>
                  <a:gd name="T14" fmla="*/ 3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0 w 4"/>
                  <a:gd name="T21" fmla="*/ 0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0 w 4"/>
                  <a:gd name="T29" fmla="*/ 4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61" name="Freeform 339"/>
              <p:cNvSpPr>
                <a:spLocks/>
              </p:cNvSpPr>
              <p:nvPr/>
            </p:nvSpPr>
            <p:spPr bwMode="auto">
              <a:xfrm>
                <a:off x="1375" y="2675"/>
                <a:ext cx="6" cy="5"/>
              </a:xfrm>
              <a:custGeom>
                <a:avLst/>
                <a:gdLst>
                  <a:gd name="T0" fmla="*/ 3 w 6"/>
                  <a:gd name="T1" fmla="*/ 5 h 5"/>
                  <a:gd name="T2" fmla="*/ 4 w 6"/>
                  <a:gd name="T3" fmla="*/ 5 h 5"/>
                  <a:gd name="T4" fmla="*/ 5 w 6"/>
                  <a:gd name="T5" fmla="*/ 5 h 5"/>
                  <a:gd name="T6" fmla="*/ 5 w 6"/>
                  <a:gd name="T7" fmla="*/ 4 h 5"/>
                  <a:gd name="T8" fmla="*/ 6 w 6"/>
                  <a:gd name="T9" fmla="*/ 3 h 5"/>
                  <a:gd name="T10" fmla="*/ 5 w 6"/>
                  <a:gd name="T11" fmla="*/ 1 h 5"/>
                  <a:gd name="T12" fmla="*/ 5 w 6"/>
                  <a:gd name="T13" fmla="*/ 1 h 5"/>
                  <a:gd name="T14" fmla="*/ 4 w 6"/>
                  <a:gd name="T15" fmla="*/ 0 h 5"/>
                  <a:gd name="T16" fmla="*/ 3 w 6"/>
                  <a:gd name="T17" fmla="*/ 0 h 5"/>
                  <a:gd name="T18" fmla="*/ 2 w 6"/>
                  <a:gd name="T19" fmla="*/ 0 h 5"/>
                  <a:gd name="T20" fmla="*/ 2 w 6"/>
                  <a:gd name="T21" fmla="*/ 0 h 5"/>
                  <a:gd name="T22" fmla="*/ 1 w 6"/>
                  <a:gd name="T23" fmla="*/ 0 h 5"/>
                  <a:gd name="T24" fmla="*/ 1 w 6"/>
                  <a:gd name="T25" fmla="*/ 1 h 5"/>
                  <a:gd name="T26" fmla="*/ 0 w 6"/>
                  <a:gd name="T27" fmla="*/ 1 h 5"/>
                  <a:gd name="T28" fmla="*/ 0 w 6"/>
                  <a:gd name="T29" fmla="*/ 1 h 5"/>
                  <a:gd name="T30" fmla="*/ 0 w 6"/>
                  <a:gd name="T31" fmla="*/ 2 h 5"/>
                  <a:gd name="T32" fmla="*/ 0 w 6"/>
                  <a:gd name="T33" fmla="*/ 3 h 5"/>
                  <a:gd name="T34" fmla="*/ 0 w 6"/>
                  <a:gd name="T35" fmla="*/ 3 h 5"/>
                  <a:gd name="T36" fmla="*/ 0 w 6"/>
                  <a:gd name="T37" fmla="*/ 4 h 5"/>
                  <a:gd name="T38" fmla="*/ 0 w 6"/>
                  <a:gd name="T39" fmla="*/ 4 h 5"/>
                  <a:gd name="T40" fmla="*/ 1 w 6"/>
                  <a:gd name="T41" fmla="*/ 5 h 5"/>
                  <a:gd name="T42" fmla="*/ 1 w 6"/>
                  <a:gd name="T43" fmla="*/ 5 h 5"/>
                  <a:gd name="T44" fmla="*/ 2 w 6"/>
                  <a:gd name="T45" fmla="*/ 5 h 5"/>
                  <a:gd name="T46" fmla="*/ 2 w 6"/>
                  <a:gd name="T47" fmla="*/ 5 h 5"/>
                  <a:gd name="T48" fmla="*/ 3 w 6"/>
                  <a:gd name="T4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lnTo>
                      <a:pt x="4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62" name="Freeform 340"/>
              <p:cNvSpPr>
                <a:spLocks/>
              </p:cNvSpPr>
              <p:nvPr/>
            </p:nvSpPr>
            <p:spPr bwMode="auto">
              <a:xfrm>
                <a:off x="1361" y="2675"/>
                <a:ext cx="12" cy="14"/>
              </a:xfrm>
              <a:custGeom>
                <a:avLst/>
                <a:gdLst>
                  <a:gd name="T0" fmla="*/ 3 w 12"/>
                  <a:gd name="T1" fmla="*/ 12 h 14"/>
                  <a:gd name="T2" fmla="*/ 8 w 12"/>
                  <a:gd name="T3" fmla="*/ 3 h 14"/>
                  <a:gd name="T4" fmla="*/ 8 w 12"/>
                  <a:gd name="T5" fmla="*/ 0 h 14"/>
                  <a:gd name="T6" fmla="*/ 0 w 12"/>
                  <a:gd name="T7" fmla="*/ 14 h 14"/>
                  <a:gd name="T8" fmla="*/ 12 w 12"/>
                  <a:gd name="T9" fmla="*/ 14 h 14"/>
                  <a:gd name="T10" fmla="*/ 12 w 12"/>
                  <a:gd name="T11" fmla="*/ 12 h 14"/>
                  <a:gd name="T12" fmla="*/ 3 w 12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3" y="12"/>
                    </a:moveTo>
                    <a:lnTo>
                      <a:pt x="8" y="3"/>
                    </a:lnTo>
                    <a:lnTo>
                      <a:pt x="8" y="0"/>
                    </a:lnTo>
                    <a:lnTo>
                      <a:pt x="0" y="14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</p:grpSp>
        <p:grpSp>
          <p:nvGrpSpPr>
            <p:cNvPr id="103" name="Group 344"/>
            <p:cNvGrpSpPr>
              <a:grpSpLocks/>
            </p:cNvGrpSpPr>
            <p:nvPr/>
          </p:nvGrpSpPr>
          <p:grpSpPr bwMode="auto">
            <a:xfrm>
              <a:off x="1077443" y="3125442"/>
              <a:ext cx="186453" cy="247464"/>
              <a:chOff x="1256" y="2463"/>
              <a:chExt cx="133" cy="174"/>
            </a:xfrm>
          </p:grpSpPr>
          <p:pic>
            <p:nvPicPr>
              <p:cNvPr id="108" name="Picture 342"/>
              <p:cNvPicPr>
                <a:picLocks noChangeAspect="1" noChangeArrowheads="1"/>
              </p:cNvPicPr>
              <p:nvPr/>
            </p:nvPicPr>
            <p:blipFill>
              <a:blip r:embed="rId1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56" y="2463"/>
                <a:ext cx="133" cy="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9" name="Picture 343"/>
              <p:cNvPicPr>
                <a:picLocks noChangeAspect="1" noChangeArrowheads="1"/>
              </p:cNvPicPr>
              <p:nvPr/>
            </p:nvPicPr>
            <p:blipFill>
              <a:blip r:embed="rId1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56" y="2463"/>
                <a:ext cx="133" cy="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04" name="Rectangle 345"/>
            <p:cNvSpPr>
              <a:spLocks noChangeArrowheads="1"/>
            </p:cNvSpPr>
            <p:nvPr/>
          </p:nvSpPr>
          <p:spPr bwMode="auto">
            <a:xfrm>
              <a:off x="560140" y="3129708"/>
              <a:ext cx="402346" cy="248887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/>
            </a:p>
          </p:txBody>
        </p:sp>
        <p:sp>
          <p:nvSpPr>
            <p:cNvPr id="105" name="Rectangle 346"/>
            <p:cNvSpPr>
              <a:spLocks noChangeArrowheads="1"/>
            </p:cNvSpPr>
            <p:nvPr/>
          </p:nvSpPr>
          <p:spPr bwMode="auto">
            <a:xfrm>
              <a:off x="962487" y="3131131"/>
              <a:ext cx="402346" cy="248887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/>
            </a:p>
          </p:txBody>
        </p:sp>
        <p:sp>
          <p:nvSpPr>
            <p:cNvPr id="106" name="Rectangle 347"/>
            <p:cNvSpPr>
              <a:spLocks noChangeArrowheads="1"/>
            </p:cNvSpPr>
            <p:nvPr/>
          </p:nvSpPr>
          <p:spPr bwMode="auto">
            <a:xfrm>
              <a:off x="561542" y="3381439"/>
              <a:ext cx="402346" cy="250309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/>
            </a:p>
          </p:txBody>
        </p:sp>
        <p:sp>
          <p:nvSpPr>
            <p:cNvPr id="107" name="Rectangle 348"/>
            <p:cNvSpPr>
              <a:spLocks noChangeArrowheads="1"/>
            </p:cNvSpPr>
            <p:nvPr/>
          </p:nvSpPr>
          <p:spPr bwMode="auto">
            <a:xfrm>
              <a:off x="963889" y="3382861"/>
              <a:ext cx="400945" cy="250309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/>
            </a:p>
          </p:txBody>
        </p:sp>
      </p:grpSp>
      <p:grpSp>
        <p:nvGrpSpPr>
          <p:cNvPr id="214" name="グループ化 213"/>
          <p:cNvGrpSpPr/>
          <p:nvPr/>
        </p:nvGrpSpPr>
        <p:grpSpPr>
          <a:xfrm>
            <a:off x="6827391" y="2885478"/>
            <a:ext cx="874789" cy="709682"/>
            <a:chOff x="525092" y="3017354"/>
            <a:chExt cx="874789" cy="709682"/>
          </a:xfrm>
        </p:grpSpPr>
        <p:pic>
          <p:nvPicPr>
            <p:cNvPr id="215" name="Picture 23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5092" y="3017354"/>
              <a:ext cx="874789" cy="7096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16" name="Group 235"/>
            <p:cNvGrpSpPr>
              <a:grpSpLocks/>
            </p:cNvGrpSpPr>
            <p:nvPr/>
          </p:nvGrpSpPr>
          <p:grpSpPr bwMode="auto">
            <a:xfrm>
              <a:off x="561542" y="3125442"/>
              <a:ext cx="804693" cy="503461"/>
              <a:chOff x="888" y="2463"/>
              <a:chExt cx="574" cy="354"/>
            </a:xfrm>
          </p:grpSpPr>
          <p:sp>
            <p:nvSpPr>
              <p:cNvPr id="329" name="Rectangle 233"/>
              <p:cNvSpPr>
                <a:spLocks noChangeArrowheads="1"/>
              </p:cNvSpPr>
              <p:nvPr/>
            </p:nvSpPr>
            <p:spPr bwMode="auto">
              <a:xfrm>
                <a:off x="888" y="2463"/>
                <a:ext cx="574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Rectangle 234"/>
              <p:cNvSpPr>
                <a:spLocks noChangeArrowheads="1"/>
              </p:cNvSpPr>
              <p:nvPr/>
            </p:nvSpPr>
            <p:spPr bwMode="auto">
              <a:xfrm>
                <a:off x="888" y="2463"/>
                <a:ext cx="574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217" name="Group 239"/>
            <p:cNvGrpSpPr>
              <a:grpSpLocks/>
            </p:cNvGrpSpPr>
            <p:nvPr/>
          </p:nvGrpSpPr>
          <p:grpSpPr bwMode="auto">
            <a:xfrm>
              <a:off x="683508" y="3129708"/>
              <a:ext cx="166826" cy="250309"/>
              <a:chOff x="975" y="2466"/>
              <a:chExt cx="119" cy="176"/>
            </a:xfrm>
          </p:grpSpPr>
          <p:pic>
            <p:nvPicPr>
              <p:cNvPr id="327" name="Picture 237"/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75" y="2466"/>
                <a:ext cx="119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8" name="Picture 238"/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75" y="2466"/>
                <a:ext cx="119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18" name="Group 287"/>
            <p:cNvGrpSpPr>
              <a:grpSpLocks/>
            </p:cNvGrpSpPr>
            <p:nvPr/>
          </p:nvGrpSpPr>
          <p:grpSpPr bwMode="auto">
            <a:xfrm>
              <a:off x="607836" y="3411395"/>
              <a:ext cx="323848" cy="192003"/>
              <a:chOff x="921" y="2664"/>
              <a:chExt cx="231" cy="135"/>
            </a:xfrm>
          </p:grpSpPr>
          <p:sp>
            <p:nvSpPr>
              <p:cNvPr id="280" name="Freeform 240"/>
              <p:cNvSpPr>
                <a:spLocks/>
              </p:cNvSpPr>
              <p:nvPr/>
            </p:nvSpPr>
            <p:spPr bwMode="auto">
              <a:xfrm>
                <a:off x="1098" y="2713"/>
                <a:ext cx="43" cy="53"/>
              </a:xfrm>
              <a:custGeom>
                <a:avLst/>
                <a:gdLst>
                  <a:gd name="T0" fmla="*/ 0 w 43"/>
                  <a:gd name="T1" fmla="*/ 3 h 53"/>
                  <a:gd name="T2" fmla="*/ 1 w 43"/>
                  <a:gd name="T3" fmla="*/ 2 h 53"/>
                  <a:gd name="T4" fmla="*/ 3 w 43"/>
                  <a:gd name="T5" fmla="*/ 1 h 53"/>
                  <a:gd name="T6" fmla="*/ 5 w 43"/>
                  <a:gd name="T7" fmla="*/ 1 h 53"/>
                  <a:gd name="T8" fmla="*/ 7 w 43"/>
                  <a:gd name="T9" fmla="*/ 0 h 53"/>
                  <a:gd name="T10" fmla="*/ 10 w 43"/>
                  <a:gd name="T11" fmla="*/ 0 h 53"/>
                  <a:gd name="T12" fmla="*/ 13 w 43"/>
                  <a:gd name="T13" fmla="*/ 1 h 53"/>
                  <a:gd name="T14" fmla="*/ 16 w 43"/>
                  <a:gd name="T15" fmla="*/ 1 h 53"/>
                  <a:gd name="T16" fmla="*/ 19 w 43"/>
                  <a:gd name="T17" fmla="*/ 1 h 53"/>
                  <a:gd name="T18" fmla="*/ 22 w 43"/>
                  <a:gd name="T19" fmla="*/ 2 h 53"/>
                  <a:gd name="T20" fmla="*/ 25 w 43"/>
                  <a:gd name="T21" fmla="*/ 3 h 53"/>
                  <a:gd name="T22" fmla="*/ 28 w 43"/>
                  <a:gd name="T23" fmla="*/ 3 h 53"/>
                  <a:gd name="T24" fmla="*/ 31 w 43"/>
                  <a:gd name="T25" fmla="*/ 4 h 53"/>
                  <a:gd name="T26" fmla="*/ 33 w 43"/>
                  <a:gd name="T27" fmla="*/ 4 h 53"/>
                  <a:gd name="T28" fmla="*/ 34 w 43"/>
                  <a:gd name="T29" fmla="*/ 5 h 53"/>
                  <a:gd name="T30" fmla="*/ 35 w 43"/>
                  <a:gd name="T31" fmla="*/ 5 h 53"/>
                  <a:gd name="T32" fmla="*/ 36 w 43"/>
                  <a:gd name="T33" fmla="*/ 5 h 53"/>
                  <a:gd name="T34" fmla="*/ 36 w 43"/>
                  <a:gd name="T35" fmla="*/ 5 h 53"/>
                  <a:gd name="T36" fmla="*/ 36 w 43"/>
                  <a:gd name="T37" fmla="*/ 5 h 53"/>
                  <a:gd name="T38" fmla="*/ 36 w 43"/>
                  <a:gd name="T39" fmla="*/ 4 h 53"/>
                  <a:gd name="T40" fmla="*/ 36 w 43"/>
                  <a:gd name="T41" fmla="*/ 4 h 53"/>
                  <a:gd name="T42" fmla="*/ 37 w 43"/>
                  <a:gd name="T43" fmla="*/ 3 h 53"/>
                  <a:gd name="T44" fmla="*/ 38 w 43"/>
                  <a:gd name="T45" fmla="*/ 3 h 53"/>
                  <a:gd name="T46" fmla="*/ 39 w 43"/>
                  <a:gd name="T47" fmla="*/ 3 h 53"/>
                  <a:gd name="T48" fmla="*/ 40 w 43"/>
                  <a:gd name="T49" fmla="*/ 3 h 53"/>
                  <a:gd name="T50" fmla="*/ 41 w 43"/>
                  <a:gd name="T51" fmla="*/ 3 h 53"/>
                  <a:gd name="T52" fmla="*/ 42 w 43"/>
                  <a:gd name="T53" fmla="*/ 3 h 53"/>
                  <a:gd name="T54" fmla="*/ 42 w 43"/>
                  <a:gd name="T55" fmla="*/ 3 h 53"/>
                  <a:gd name="T56" fmla="*/ 43 w 43"/>
                  <a:gd name="T57" fmla="*/ 3 h 53"/>
                  <a:gd name="T58" fmla="*/ 43 w 43"/>
                  <a:gd name="T59" fmla="*/ 4 h 53"/>
                  <a:gd name="T60" fmla="*/ 43 w 43"/>
                  <a:gd name="T61" fmla="*/ 4 h 53"/>
                  <a:gd name="T62" fmla="*/ 43 w 43"/>
                  <a:gd name="T63" fmla="*/ 4 h 53"/>
                  <a:gd name="T64" fmla="*/ 43 w 43"/>
                  <a:gd name="T65" fmla="*/ 4 h 53"/>
                  <a:gd name="T66" fmla="*/ 43 w 43"/>
                  <a:gd name="T67" fmla="*/ 53 h 53"/>
                  <a:gd name="T68" fmla="*/ 36 w 43"/>
                  <a:gd name="T69" fmla="*/ 53 h 53"/>
                  <a:gd name="T70" fmla="*/ 36 w 43"/>
                  <a:gd name="T71" fmla="*/ 49 h 53"/>
                  <a:gd name="T72" fmla="*/ 36 w 43"/>
                  <a:gd name="T73" fmla="*/ 42 h 53"/>
                  <a:gd name="T74" fmla="*/ 36 w 43"/>
                  <a:gd name="T75" fmla="*/ 35 h 53"/>
                  <a:gd name="T76" fmla="*/ 36 w 43"/>
                  <a:gd name="T77" fmla="*/ 31 h 53"/>
                  <a:gd name="T78" fmla="*/ 34 w 43"/>
                  <a:gd name="T79" fmla="*/ 31 h 53"/>
                  <a:gd name="T80" fmla="*/ 33 w 43"/>
                  <a:gd name="T81" fmla="*/ 30 h 53"/>
                  <a:gd name="T82" fmla="*/ 31 w 43"/>
                  <a:gd name="T83" fmla="*/ 30 h 53"/>
                  <a:gd name="T84" fmla="*/ 29 w 43"/>
                  <a:gd name="T85" fmla="*/ 29 h 53"/>
                  <a:gd name="T86" fmla="*/ 27 w 43"/>
                  <a:gd name="T87" fmla="*/ 29 h 53"/>
                  <a:gd name="T88" fmla="*/ 24 w 43"/>
                  <a:gd name="T89" fmla="*/ 28 h 53"/>
                  <a:gd name="T90" fmla="*/ 22 w 43"/>
                  <a:gd name="T91" fmla="*/ 27 h 53"/>
                  <a:gd name="T92" fmla="*/ 19 w 43"/>
                  <a:gd name="T93" fmla="*/ 26 h 53"/>
                  <a:gd name="T94" fmla="*/ 17 w 43"/>
                  <a:gd name="T95" fmla="*/ 26 h 53"/>
                  <a:gd name="T96" fmla="*/ 14 w 43"/>
                  <a:gd name="T97" fmla="*/ 25 h 53"/>
                  <a:gd name="T98" fmla="*/ 11 w 43"/>
                  <a:gd name="T99" fmla="*/ 24 h 53"/>
                  <a:gd name="T100" fmla="*/ 9 w 43"/>
                  <a:gd name="T101" fmla="*/ 24 h 53"/>
                  <a:gd name="T102" fmla="*/ 6 w 43"/>
                  <a:gd name="T103" fmla="*/ 23 h 53"/>
                  <a:gd name="T104" fmla="*/ 4 w 43"/>
                  <a:gd name="T105" fmla="*/ 23 h 53"/>
                  <a:gd name="T106" fmla="*/ 2 w 43"/>
                  <a:gd name="T107" fmla="*/ 22 h 53"/>
                  <a:gd name="T108" fmla="*/ 0 w 43"/>
                  <a:gd name="T109" fmla="*/ 22 h 53"/>
                  <a:gd name="T110" fmla="*/ 0 w 43"/>
                  <a:gd name="T111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3">
                    <a:moveTo>
                      <a:pt x="0" y="3"/>
                    </a:moveTo>
                    <a:lnTo>
                      <a:pt x="1" y="2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3" y="1"/>
                    </a:lnTo>
                    <a:lnTo>
                      <a:pt x="16" y="1"/>
                    </a:lnTo>
                    <a:lnTo>
                      <a:pt x="19" y="1"/>
                    </a:lnTo>
                    <a:lnTo>
                      <a:pt x="22" y="2"/>
                    </a:lnTo>
                    <a:lnTo>
                      <a:pt x="25" y="3"/>
                    </a:lnTo>
                    <a:lnTo>
                      <a:pt x="28" y="3"/>
                    </a:lnTo>
                    <a:lnTo>
                      <a:pt x="31" y="4"/>
                    </a:lnTo>
                    <a:lnTo>
                      <a:pt x="33" y="4"/>
                    </a:lnTo>
                    <a:lnTo>
                      <a:pt x="34" y="5"/>
                    </a:lnTo>
                    <a:lnTo>
                      <a:pt x="35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9" y="3"/>
                    </a:lnTo>
                    <a:lnTo>
                      <a:pt x="40" y="3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53"/>
                    </a:lnTo>
                    <a:lnTo>
                      <a:pt x="36" y="53"/>
                    </a:lnTo>
                    <a:lnTo>
                      <a:pt x="36" y="49"/>
                    </a:lnTo>
                    <a:lnTo>
                      <a:pt x="36" y="42"/>
                    </a:lnTo>
                    <a:lnTo>
                      <a:pt x="36" y="35"/>
                    </a:lnTo>
                    <a:lnTo>
                      <a:pt x="36" y="31"/>
                    </a:lnTo>
                    <a:lnTo>
                      <a:pt x="34" y="31"/>
                    </a:lnTo>
                    <a:lnTo>
                      <a:pt x="33" y="30"/>
                    </a:lnTo>
                    <a:lnTo>
                      <a:pt x="31" y="30"/>
                    </a:lnTo>
                    <a:lnTo>
                      <a:pt x="29" y="29"/>
                    </a:lnTo>
                    <a:lnTo>
                      <a:pt x="27" y="29"/>
                    </a:lnTo>
                    <a:lnTo>
                      <a:pt x="24" y="28"/>
                    </a:lnTo>
                    <a:lnTo>
                      <a:pt x="22" y="27"/>
                    </a:lnTo>
                    <a:lnTo>
                      <a:pt x="19" y="26"/>
                    </a:lnTo>
                    <a:lnTo>
                      <a:pt x="17" y="26"/>
                    </a:lnTo>
                    <a:lnTo>
                      <a:pt x="14" y="25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41"/>
              <p:cNvSpPr>
                <a:spLocks/>
              </p:cNvSpPr>
              <p:nvPr/>
            </p:nvSpPr>
            <p:spPr bwMode="auto">
              <a:xfrm>
                <a:off x="1087" y="2703"/>
                <a:ext cx="25" cy="21"/>
              </a:xfrm>
              <a:custGeom>
                <a:avLst/>
                <a:gdLst>
                  <a:gd name="T0" fmla="*/ 25 w 25"/>
                  <a:gd name="T1" fmla="*/ 21 h 21"/>
                  <a:gd name="T2" fmla="*/ 25 w 25"/>
                  <a:gd name="T3" fmla="*/ 0 h 21"/>
                  <a:gd name="T4" fmla="*/ 0 w 25"/>
                  <a:gd name="T5" fmla="*/ 5 h 21"/>
                  <a:gd name="T6" fmla="*/ 0 w 25"/>
                  <a:gd name="T7" fmla="*/ 21 h 21"/>
                  <a:gd name="T8" fmla="*/ 25 w 25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1">
                    <a:moveTo>
                      <a:pt x="25" y="21"/>
                    </a:moveTo>
                    <a:lnTo>
                      <a:pt x="25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5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42"/>
              <p:cNvSpPr>
                <a:spLocks/>
              </p:cNvSpPr>
              <p:nvPr/>
            </p:nvSpPr>
            <p:spPr bwMode="auto">
              <a:xfrm>
                <a:off x="1090" y="2708"/>
                <a:ext cx="18" cy="26"/>
              </a:xfrm>
              <a:custGeom>
                <a:avLst/>
                <a:gdLst>
                  <a:gd name="T0" fmla="*/ 18 w 18"/>
                  <a:gd name="T1" fmla="*/ 0 h 26"/>
                  <a:gd name="T2" fmla="*/ 0 w 18"/>
                  <a:gd name="T3" fmla="*/ 1 h 26"/>
                  <a:gd name="T4" fmla="*/ 0 w 18"/>
                  <a:gd name="T5" fmla="*/ 26 h 26"/>
                  <a:gd name="T6" fmla="*/ 7 w 18"/>
                  <a:gd name="T7" fmla="*/ 26 h 26"/>
                  <a:gd name="T8" fmla="*/ 18 w 18"/>
                  <a:gd name="T9" fmla="*/ 26 h 26"/>
                  <a:gd name="T10" fmla="*/ 18 w 18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6">
                    <a:moveTo>
                      <a:pt x="18" y="0"/>
                    </a:moveTo>
                    <a:lnTo>
                      <a:pt x="0" y="1"/>
                    </a:lnTo>
                    <a:lnTo>
                      <a:pt x="0" y="26"/>
                    </a:lnTo>
                    <a:lnTo>
                      <a:pt x="7" y="26"/>
                    </a:lnTo>
                    <a:lnTo>
                      <a:pt x="18" y="26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43"/>
              <p:cNvSpPr>
                <a:spLocks/>
              </p:cNvSpPr>
              <p:nvPr/>
            </p:nvSpPr>
            <p:spPr bwMode="auto">
              <a:xfrm>
                <a:off x="1071" y="2715"/>
                <a:ext cx="61" cy="48"/>
              </a:xfrm>
              <a:custGeom>
                <a:avLst/>
                <a:gdLst>
                  <a:gd name="T0" fmla="*/ 14 w 61"/>
                  <a:gd name="T1" fmla="*/ 0 h 48"/>
                  <a:gd name="T2" fmla="*/ 13 w 61"/>
                  <a:gd name="T3" fmla="*/ 0 h 48"/>
                  <a:gd name="T4" fmla="*/ 12 w 61"/>
                  <a:gd name="T5" fmla="*/ 0 h 48"/>
                  <a:gd name="T6" fmla="*/ 12 w 61"/>
                  <a:gd name="T7" fmla="*/ 1 h 48"/>
                  <a:gd name="T8" fmla="*/ 10 w 61"/>
                  <a:gd name="T9" fmla="*/ 1 h 48"/>
                  <a:gd name="T10" fmla="*/ 9 w 61"/>
                  <a:gd name="T11" fmla="*/ 1 h 48"/>
                  <a:gd name="T12" fmla="*/ 8 w 61"/>
                  <a:gd name="T13" fmla="*/ 2 h 48"/>
                  <a:gd name="T14" fmla="*/ 6 w 61"/>
                  <a:gd name="T15" fmla="*/ 3 h 48"/>
                  <a:gd name="T16" fmla="*/ 5 w 61"/>
                  <a:gd name="T17" fmla="*/ 4 h 48"/>
                  <a:gd name="T18" fmla="*/ 3 w 61"/>
                  <a:gd name="T19" fmla="*/ 7 h 48"/>
                  <a:gd name="T20" fmla="*/ 2 w 61"/>
                  <a:gd name="T21" fmla="*/ 12 h 48"/>
                  <a:gd name="T22" fmla="*/ 1 w 61"/>
                  <a:gd name="T23" fmla="*/ 18 h 48"/>
                  <a:gd name="T24" fmla="*/ 0 w 61"/>
                  <a:gd name="T25" fmla="*/ 25 h 48"/>
                  <a:gd name="T26" fmla="*/ 0 w 61"/>
                  <a:gd name="T27" fmla="*/ 32 h 48"/>
                  <a:gd name="T28" fmla="*/ 0 w 61"/>
                  <a:gd name="T29" fmla="*/ 38 h 48"/>
                  <a:gd name="T30" fmla="*/ 0 w 61"/>
                  <a:gd name="T31" fmla="*/ 41 h 48"/>
                  <a:gd name="T32" fmla="*/ 0 w 61"/>
                  <a:gd name="T33" fmla="*/ 43 h 48"/>
                  <a:gd name="T34" fmla="*/ 54 w 61"/>
                  <a:gd name="T35" fmla="*/ 48 h 48"/>
                  <a:gd name="T36" fmla="*/ 52 w 61"/>
                  <a:gd name="T37" fmla="*/ 35 h 48"/>
                  <a:gd name="T38" fmla="*/ 52 w 61"/>
                  <a:gd name="T39" fmla="*/ 34 h 48"/>
                  <a:gd name="T40" fmla="*/ 53 w 61"/>
                  <a:gd name="T41" fmla="*/ 34 h 48"/>
                  <a:gd name="T42" fmla="*/ 53 w 61"/>
                  <a:gd name="T43" fmla="*/ 34 h 48"/>
                  <a:gd name="T44" fmla="*/ 54 w 61"/>
                  <a:gd name="T45" fmla="*/ 33 h 48"/>
                  <a:gd name="T46" fmla="*/ 54 w 61"/>
                  <a:gd name="T47" fmla="*/ 33 h 48"/>
                  <a:gd name="T48" fmla="*/ 55 w 61"/>
                  <a:gd name="T49" fmla="*/ 33 h 48"/>
                  <a:gd name="T50" fmla="*/ 56 w 61"/>
                  <a:gd name="T51" fmla="*/ 32 h 48"/>
                  <a:gd name="T52" fmla="*/ 56 w 61"/>
                  <a:gd name="T53" fmla="*/ 32 h 48"/>
                  <a:gd name="T54" fmla="*/ 57 w 61"/>
                  <a:gd name="T55" fmla="*/ 31 h 48"/>
                  <a:gd name="T56" fmla="*/ 59 w 61"/>
                  <a:gd name="T57" fmla="*/ 30 h 48"/>
                  <a:gd name="T58" fmla="*/ 59 w 61"/>
                  <a:gd name="T59" fmla="*/ 28 h 48"/>
                  <a:gd name="T60" fmla="*/ 60 w 61"/>
                  <a:gd name="T61" fmla="*/ 27 h 48"/>
                  <a:gd name="T62" fmla="*/ 61 w 61"/>
                  <a:gd name="T63" fmla="*/ 26 h 48"/>
                  <a:gd name="T64" fmla="*/ 61 w 61"/>
                  <a:gd name="T65" fmla="*/ 24 h 48"/>
                  <a:gd name="T66" fmla="*/ 61 w 61"/>
                  <a:gd name="T67" fmla="*/ 22 h 48"/>
                  <a:gd name="T68" fmla="*/ 60 w 61"/>
                  <a:gd name="T69" fmla="*/ 20 h 48"/>
                  <a:gd name="T70" fmla="*/ 60 w 61"/>
                  <a:gd name="T71" fmla="*/ 20 h 48"/>
                  <a:gd name="T72" fmla="*/ 59 w 61"/>
                  <a:gd name="T73" fmla="*/ 18 h 48"/>
                  <a:gd name="T74" fmla="*/ 58 w 61"/>
                  <a:gd name="T75" fmla="*/ 15 h 48"/>
                  <a:gd name="T76" fmla="*/ 56 w 61"/>
                  <a:gd name="T77" fmla="*/ 12 h 48"/>
                  <a:gd name="T78" fmla="*/ 54 w 61"/>
                  <a:gd name="T79" fmla="*/ 9 h 48"/>
                  <a:gd name="T80" fmla="*/ 51 w 61"/>
                  <a:gd name="T81" fmla="*/ 6 h 48"/>
                  <a:gd name="T82" fmla="*/ 48 w 61"/>
                  <a:gd name="T83" fmla="*/ 3 h 48"/>
                  <a:gd name="T84" fmla="*/ 45 w 61"/>
                  <a:gd name="T85" fmla="*/ 1 h 48"/>
                  <a:gd name="T86" fmla="*/ 44 w 61"/>
                  <a:gd name="T87" fmla="*/ 1 h 48"/>
                  <a:gd name="T88" fmla="*/ 43 w 61"/>
                  <a:gd name="T89" fmla="*/ 1 h 48"/>
                  <a:gd name="T90" fmla="*/ 43 w 61"/>
                  <a:gd name="T91" fmla="*/ 1 h 48"/>
                  <a:gd name="T92" fmla="*/ 41 w 61"/>
                  <a:gd name="T93" fmla="*/ 1 h 48"/>
                  <a:gd name="T94" fmla="*/ 40 w 61"/>
                  <a:gd name="T95" fmla="*/ 0 h 48"/>
                  <a:gd name="T96" fmla="*/ 39 w 61"/>
                  <a:gd name="T97" fmla="*/ 0 h 48"/>
                  <a:gd name="T98" fmla="*/ 38 w 61"/>
                  <a:gd name="T99" fmla="*/ 0 h 48"/>
                  <a:gd name="T100" fmla="*/ 37 w 61"/>
                  <a:gd name="T101" fmla="*/ 0 h 48"/>
                  <a:gd name="T102" fmla="*/ 27 w 61"/>
                  <a:gd name="T103" fmla="*/ 13 h 48"/>
                  <a:gd name="T104" fmla="*/ 19 w 61"/>
                  <a:gd name="T105" fmla="*/ 0 h 48"/>
                  <a:gd name="T106" fmla="*/ 14 w 61"/>
                  <a:gd name="T10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1" h="48">
                    <a:moveTo>
                      <a:pt x="14" y="0"/>
                    </a:moveTo>
                    <a:lnTo>
                      <a:pt x="13" y="0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1" y="18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54" y="48"/>
                    </a:lnTo>
                    <a:lnTo>
                      <a:pt x="52" y="35"/>
                    </a:lnTo>
                    <a:lnTo>
                      <a:pt x="52" y="34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5" y="33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7" y="31"/>
                    </a:lnTo>
                    <a:lnTo>
                      <a:pt x="59" y="30"/>
                    </a:lnTo>
                    <a:lnTo>
                      <a:pt x="59" y="28"/>
                    </a:lnTo>
                    <a:lnTo>
                      <a:pt x="60" y="27"/>
                    </a:lnTo>
                    <a:lnTo>
                      <a:pt x="61" y="26"/>
                    </a:lnTo>
                    <a:lnTo>
                      <a:pt x="61" y="24"/>
                    </a:lnTo>
                    <a:lnTo>
                      <a:pt x="61" y="22"/>
                    </a:lnTo>
                    <a:lnTo>
                      <a:pt x="60" y="20"/>
                    </a:lnTo>
                    <a:lnTo>
                      <a:pt x="60" y="20"/>
                    </a:lnTo>
                    <a:lnTo>
                      <a:pt x="59" y="18"/>
                    </a:lnTo>
                    <a:lnTo>
                      <a:pt x="58" y="15"/>
                    </a:lnTo>
                    <a:lnTo>
                      <a:pt x="56" y="12"/>
                    </a:lnTo>
                    <a:lnTo>
                      <a:pt x="54" y="9"/>
                    </a:lnTo>
                    <a:lnTo>
                      <a:pt x="51" y="6"/>
                    </a:lnTo>
                    <a:lnTo>
                      <a:pt x="48" y="3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1" y="1"/>
                    </a:lnTo>
                    <a:lnTo>
                      <a:pt x="40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27" y="13"/>
                    </a:lnTo>
                    <a:lnTo>
                      <a:pt x="19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44"/>
              <p:cNvSpPr>
                <a:spLocks/>
              </p:cNvSpPr>
              <p:nvPr/>
            </p:nvSpPr>
            <p:spPr bwMode="auto">
              <a:xfrm>
                <a:off x="1074" y="2717"/>
                <a:ext cx="55" cy="46"/>
              </a:xfrm>
              <a:custGeom>
                <a:avLst/>
                <a:gdLst>
                  <a:gd name="T0" fmla="*/ 0 w 55"/>
                  <a:gd name="T1" fmla="*/ 40 h 46"/>
                  <a:gd name="T2" fmla="*/ 0 w 55"/>
                  <a:gd name="T3" fmla="*/ 29 h 46"/>
                  <a:gd name="T4" fmla="*/ 0 w 55"/>
                  <a:gd name="T5" fmla="*/ 20 h 46"/>
                  <a:gd name="T6" fmla="*/ 0 w 55"/>
                  <a:gd name="T7" fmla="*/ 14 h 46"/>
                  <a:gd name="T8" fmla="*/ 1 w 55"/>
                  <a:gd name="T9" fmla="*/ 10 h 46"/>
                  <a:gd name="T10" fmla="*/ 2 w 55"/>
                  <a:gd name="T11" fmla="*/ 7 h 46"/>
                  <a:gd name="T12" fmla="*/ 2 w 55"/>
                  <a:gd name="T13" fmla="*/ 5 h 46"/>
                  <a:gd name="T14" fmla="*/ 3 w 55"/>
                  <a:gd name="T15" fmla="*/ 5 h 46"/>
                  <a:gd name="T16" fmla="*/ 3 w 55"/>
                  <a:gd name="T17" fmla="*/ 5 h 46"/>
                  <a:gd name="T18" fmla="*/ 3 w 55"/>
                  <a:gd name="T19" fmla="*/ 4 h 46"/>
                  <a:gd name="T20" fmla="*/ 4 w 55"/>
                  <a:gd name="T21" fmla="*/ 3 h 46"/>
                  <a:gd name="T22" fmla="*/ 5 w 55"/>
                  <a:gd name="T23" fmla="*/ 3 h 46"/>
                  <a:gd name="T24" fmla="*/ 6 w 55"/>
                  <a:gd name="T25" fmla="*/ 2 h 46"/>
                  <a:gd name="T26" fmla="*/ 7 w 55"/>
                  <a:gd name="T27" fmla="*/ 2 h 46"/>
                  <a:gd name="T28" fmla="*/ 7 w 55"/>
                  <a:gd name="T29" fmla="*/ 1 h 46"/>
                  <a:gd name="T30" fmla="*/ 8 w 55"/>
                  <a:gd name="T31" fmla="*/ 1 h 46"/>
                  <a:gd name="T32" fmla="*/ 9 w 55"/>
                  <a:gd name="T33" fmla="*/ 1 h 46"/>
                  <a:gd name="T34" fmla="*/ 15 w 55"/>
                  <a:gd name="T35" fmla="*/ 0 h 46"/>
                  <a:gd name="T36" fmla="*/ 23 w 55"/>
                  <a:gd name="T37" fmla="*/ 14 h 46"/>
                  <a:gd name="T38" fmla="*/ 35 w 55"/>
                  <a:gd name="T39" fmla="*/ 0 h 46"/>
                  <a:gd name="T40" fmla="*/ 39 w 55"/>
                  <a:gd name="T41" fmla="*/ 0 h 46"/>
                  <a:gd name="T42" fmla="*/ 41 w 55"/>
                  <a:gd name="T43" fmla="*/ 1 h 46"/>
                  <a:gd name="T44" fmla="*/ 44 w 55"/>
                  <a:gd name="T45" fmla="*/ 3 h 46"/>
                  <a:gd name="T46" fmla="*/ 46 w 55"/>
                  <a:gd name="T47" fmla="*/ 5 h 46"/>
                  <a:gd name="T48" fmla="*/ 48 w 55"/>
                  <a:gd name="T49" fmla="*/ 8 h 46"/>
                  <a:gd name="T50" fmla="*/ 50 w 55"/>
                  <a:gd name="T51" fmla="*/ 11 h 46"/>
                  <a:gd name="T52" fmla="*/ 52 w 55"/>
                  <a:gd name="T53" fmla="*/ 13 h 46"/>
                  <a:gd name="T54" fmla="*/ 53 w 55"/>
                  <a:gd name="T55" fmla="*/ 15 h 46"/>
                  <a:gd name="T56" fmla="*/ 53 w 55"/>
                  <a:gd name="T57" fmla="*/ 15 h 46"/>
                  <a:gd name="T58" fmla="*/ 54 w 55"/>
                  <a:gd name="T59" fmla="*/ 16 h 46"/>
                  <a:gd name="T60" fmla="*/ 54 w 55"/>
                  <a:gd name="T61" fmla="*/ 18 h 46"/>
                  <a:gd name="T62" fmla="*/ 55 w 55"/>
                  <a:gd name="T63" fmla="*/ 20 h 46"/>
                  <a:gd name="T64" fmla="*/ 54 w 55"/>
                  <a:gd name="T65" fmla="*/ 23 h 46"/>
                  <a:gd name="T66" fmla="*/ 53 w 55"/>
                  <a:gd name="T67" fmla="*/ 25 h 46"/>
                  <a:gd name="T68" fmla="*/ 52 w 55"/>
                  <a:gd name="T69" fmla="*/ 26 h 46"/>
                  <a:gd name="T70" fmla="*/ 50 w 55"/>
                  <a:gd name="T71" fmla="*/ 28 h 46"/>
                  <a:gd name="T72" fmla="*/ 49 w 55"/>
                  <a:gd name="T73" fmla="*/ 29 h 46"/>
                  <a:gd name="T74" fmla="*/ 48 w 55"/>
                  <a:gd name="T75" fmla="*/ 30 h 46"/>
                  <a:gd name="T76" fmla="*/ 47 w 55"/>
                  <a:gd name="T77" fmla="*/ 31 h 46"/>
                  <a:gd name="T78" fmla="*/ 46 w 55"/>
                  <a:gd name="T79" fmla="*/ 31 h 46"/>
                  <a:gd name="T80" fmla="*/ 46 w 55"/>
                  <a:gd name="T81" fmla="*/ 31 h 46"/>
                  <a:gd name="T82" fmla="*/ 48 w 55"/>
                  <a:gd name="T83" fmla="*/ 46 h 46"/>
                  <a:gd name="T84" fmla="*/ 0 w 55"/>
                  <a:gd name="T85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5" h="46">
                    <a:moveTo>
                      <a:pt x="0" y="40"/>
                    </a:moveTo>
                    <a:lnTo>
                      <a:pt x="0" y="29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5" y="0"/>
                    </a:lnTo>
                    <a:lnTo>
                      <a:pt x="23" y="14"/>
                    </a:lnTo>
                    <a:lnTo>
                      <a:pt x="35" y="0"/>
                    </a:lnTo>
                    <a:lnTo>
                      <a:pt x="39" y="0"/>
                    </a:lnTo>
                    <a:lnTo>
                      <a:pt x="41" y="1"/>
                    </a:lnTo>
                    <a:lnTo>
                      <a:pt x="44" y="3"/>
                    </a:lnTo>
                    <a:lnTo>
                      <a:pt x="46" y="5"/>
                    </a:lnTo>
                    <a:lnTo>
                      <a:pt x="48" y="8"/>
                    </a:lnTo>
                    <a:lnTo>
                      <a:pt x="50" y="11"/>
                    </a:lnTo>
                    <a:lnTo>
                      <a:pt x="52" y="13"/>
                    </a:lnTo>
                    <a:lnTo>
                      <a:pt x="53" y="15"/>
                    </a:lnTo>
                    <a:lnTo>
                      <a:pt x="53" y="15"/>
                    </a:lnTo>
                    <a:lnTo>
                      <a:pt x="54" y="16"/>
                    </a:lnTo>
                    <a:lnTo>
                      <a:pt x="54" y="18"/>
                    </a:lnTo>
                    <a:lnTo>
                      <a:pt x="55" y="20"/>
                    </a:lnTo>
                    <a:lnTo>
                      <a:pt x="54" y="23"/>
                    </a:lnTo>
                    <a:lnTo>
                      <a:pt x="53" y="25"/>
                    </a:lnTo>
                    <a:lnTo>
                      <a:pt x="52" y="26"/>
                    </a:lnTo>
                    <a:lnTo>
                      <a:pt x="50" y="28"/>
                    </a:lnTo>
                    <a:lnTo>
                      <a:pt x="49" y="29"/>
                    </a:lnTo>
                    <a:lnTo>
                      <a:pt x="48" y="30"/>
                    </a:lnTo>
                    <a:lnTo>
                      <a:pt x="47" y="31"/>
                    </a:lnTo>
                    <a:lnTo>
                      <a:pt x="46" y="31"/>
                    </a:lnTo>
                    <a:lnTo>
                      <a:pt x="46" y="31"/>
                    </a:lnTo>
                    <a:lnTo>
                      <a:pt x="48" y="46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45"/>
              <p:cNvSpPr>
                <a:spLocks/>
              </p:cNvSpPr>
              <p:nvPr/>
            </p:nvSpPr>
            <p:spPr bwMode="auto">
              <a:xfrm>
                <a:off x="1086" y="2738"/>
                <a:ext cx="40" cy="17"/>
              </a:xfrm>
              <a:custGeom>
                <a:avLst/>
                <a:gdLst>
                  <a:gd name="T0" fmla="*/ 15 w 40"/>
                  <a:gd name="T1" fmla="*/ 17 h 17"/>
                  <a:gd name="T2" fmla="*/ 16 w 40"/>
                  <a:gd name="T3" fmla="*/ 17 h 17"/>
                  <a:gd name="T4" fmla="*/ 17 w 40"/>
                  <a:gd name="T5" fmla="*/ 17 h 17"/>
                  <a:gd name="T6" fmla="*/ 19 w 40"/>
                  <a:gd name="T7" fmla="*/ 17 h 17"/>
                  <a:gd name="T8" fmla="*/ 20 w 40"/>
                  <a:gd name="T9" fmla="*/ 17 h 17"/>
                  <a:gd name="T10" fmla="*/ 22 w 40"/>
                  <a:gd name="T11" fmla="*/ 16 h 17"/>
                  <a:gd name="T12" fmla="*/ 24 w 40"/>
                  <a:gd name="T13" fmla="*/ 16 h 17"/>
                  <a:gd name="T14" fmla="*/ 26 w 40"/>
                  <a:gd name="T15" fmla="*/ 15 h 17"/>
                  <a:gd name="T16" fmla="*/ 28 w 40"/>
                  <a:gd name="T17" fmla="*/ 15 h 17"/>
                  <a:gd name="T18" fmla="*/ 30 w 40"/>
                  <a:gd name="T19" fmla="*/ 14 h 17"/>
                  <a:gd name="T20" fmla="*/ 32 w 40"/>
                  <a:gd name="T21" fmla="*/ 13 h 17"/>
                  <a:gd name="T22" fmla="*/ 34 w 40"/>
                  <a:gd name="T23" fmla="*/ 12 h 17"/>
                  <a:gd name="T24" fmla="*/ 35 w 40"/>
                  <a:gd name="T25" fmla="*/ 12 h 17"/>
                  <a:gd name="T26" fmla="*/ 37 w 40"/>
                  <a:gd name="T27" fmla="*/ 11 h 17"/>
                  <a:gd name="T28" fmla="*/ 38 w 40"/>
                  <a:gd name="T29" fmla="*/ 10 h 17"/>
                  <a:gd name="T30" fmla="*/ 39 w 40"/>
                  <a:gd name="T31" fmla="*/ 9 h 17"/>
                  <a:gd name="T32" fmla="*/ 40 w 40"/>
                  <a:gd name="T33" fmla="*/ 8 h 17"/>
                  <a:gd name="T34" fmla="*/ 33 w 40"/>
                  <a:gd name="T35" fmla="*/ 0 h 17"/>
                  <a:gd name="T36" fmla="*/ 32 w 40"/>
                  <a:gd name="T37" fmla="*/ 0 h 17"/>
                  <a:gd name="T38" fmla="*/ 32 w 40"/>
                  <a:gd name="T39" fmla="*/ 1 h 17"/>
                  <a:gd name="T40" fmla="*/ 31 w 40"/>
                  <a:gd name="T41" fmla="*/ 2 h 17"/>
                  <a:gd name="T42" fmla="*/ 31 w 40"/>
                  <a:gd name="T43" fmla="*/ 2 h 17"/>
                  <a:gd name="T44" fmla="*/ 30 w 40"/>
                  <a:gd name="T45" fmla="*/ 2 h 17"/>
                  <a:gd name="T46" fmla="*/ 30 w 40"/>
                  <a:gd name="T47" fmla="*/ 3 h 17"/>
                  <a:gd name="T48" fmla="*/ 29 w 40"/>
                  <a:gd name="T49" fmla="*/ 3 h 17"/>
                  <a:gd name="T50" fmla="*/ 28 w 40"/>
                  <a:gd name="T51" fmla="*/ 3 h 17"/>
                  <a:gd name="T52" fmla="*/ 27 w 40"/>
                  <a:gd name="T53" fmla="*/ 4 h 17"/>
                  <a:gd name="T54" fmla="*/ 26 w 40"/>
                  <a:gd name="T55" fmla="*/ 5 h 17"/>
                  <a:gd name="T56" fmla="*/ 24 w 40"/>
                  <a:gd name="T57" fmla="*/ 6 h 17"/>
                  <a:gd name="T58" fmla="*/ 22 w 40"/>
                  <a:gd name="T59" fmla="*/ 6 h 17"/>
                  <a:gd name="T60" fmla="*/ 19 w 40"/>
                  <a:gd name="T61" fmla="*/ 7 h 17"/>
                  <a:gd name="T62" fmla="*/ 17 w 40"/>
                  <a:gd name="T63" fmla="*/ 7 h 17"/>
                  <a:gd name="T64" fmla="*/ 15 w 40"/>
                  <a:gd name="T65" fmla="*/ 7 h 17"/>
                  <a:gd name="T66" fmla="*/ 13 w 40"/>
                  <a:gd name="T67" fmla="*/ 7 h 17"/>
                  <a:gd name="T68" fmla="*/ 12 w 40"/>
                  <a:gd name="T69" fmla="*/ 6 h 17"/>
                  <a:gd name="T70" fmla="*/ 11 w 40"/>
                  <a:gd name="T71" fmla="*/ 5 h 17"/>
                  <a:gd name="T72" fmla="*/ 11 w 40"/>
                  <a:gd name="T73" fmla="*/ 3 h 17"/>
                  <a:gd name="T74" fmla="*/ 10 w 40"/>
                  <a:gd name="T75" fmla="*/ 3 h 17"/>
                  <a:gd name="T76" fmla="*/ 9 w 40"/>
                  <a:gd name="T77" fmla="*/ 2 h 17"/>
                  <a:gd name="T78" fmla="*/ 9 w 40"/>
                  <a:gd name="T79" fmla="*/ 1 h 17"/>
                  <a:gd name="T80" fmla="*/ 8 w 40"/>
                  <a:gd name="T81" fmla="*/ 1 h 17"/>
                  <a:gd name="T82" fmla="*/ 7 w 40"/>
                  <a:gd name="T83" fmla="*/ 2 h 17"/>
                  <a:gd name="T84" fmla="*/ 6 w 40"/>
                  <a:gd name="T85" fmla="*/ 3 h 17"/>
                  <a:gd name="T86" fmla="*/ 6 w 40"/>
                  <a:gd name="T87" fmla="*/ 5 h 17"/>
                  <a:gd name="T88" fmla="*/ 6 w 40"/>
                  <a:gd name="T89" fmla="*/ 6 h 17"/>
                  <a:gd name="T90" fmla="*/ 7 w 40"/>
                  <a:gd name="T91" fmla="*/ 7 h 17"/>
                  <a:gd name="T92" fmla="*/ 0 w 40"/>
                  <a:gd name="T93" fmla="*/ 6 h 17"/>
                  <a:gd name="T94" fmla="*/ 2 w 40"/>
                  <a:gd name="T95" fmla="*/ 17 h 17"/>
                  <a:gd name="T96" fmla="*/ 3 w 40"/>
                  <a:gd name="T97" fmla="*/ 17 h 17"/>
                  <a:gd name="T98" fmla="*/ 5 w 40"/>
                  <a:gd name="T99" fmla="*/ 17 h 17"/>
                  <a:gd name="T100" fmla="*/ 7 w 40"/>
                  <a:gd name="T101" fmla="*/ 17 h 17"/>
                  <a:gd name="T102" fmla="*/ 10 w 40"/>
                  <a:gd name="T103" fmla="*/ 17 h 17"/>
                  <a:gd name="T104" fmla="*/ 12 w 40"/>
                  <a:gd name="T105" fmla="*/ 17 h 17"/>
                  <a:gd name="T106" fmla="*/ 13 w 40"/>
                  <a:gd name="T107" fmla="*/ 17 h 17"/>
                  <a:gd name="T108" fmla="*/ 15 w 40"/>
                  <a:gd name="T109" fmla="*/ 17 h 17"/>
                  <a:gd name="T110" fmla="*/ 15 w 40"/>
                  <a:gd name="T1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" h="17">
                    <a:moveTo>
                      <a:pt x="15" y="17"/>
                    </a:moveTo>
                    <a:lnTo>
                      <a:pt x="16" y="17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20" y="17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6" y="15"/>
                    </a:lnTo>
                    <a:lnTo>
                      <a:pt x="28" y="15"/>
                    </a:lnTo>
                    <a:lnTo>
                      <a:pt x="30" y="14"/>
                    </a:lnTo>
                    <a:lnTo>
                      <a:pt x="32" y="13"/>
                    </a:lnTo>
                    <a:lnTo>
                      <a:pt x="34" y="12"/>
                    </a:lnTo>
                    <a:lnTo>
                      <a:pt x="35" y="12"/>
                    </a:lnTo>
                    <a:lnTo>
                      <a:pt x="37" y="11"/>
                    </a:lnTo>
                    <a:lnTo>
                      <a:pt x="38" y="10"/>
                    </a:lnTo>
                    <a:lnTo>
                      <a:pt x="39" y="9"/>
                    </a:lnTo>
                    <a:lnTo>
                      <a:pt x="40" y="8"/>
                    </a:lnTo>
                    <a:lnTo>
                      <a:pt x="33" y="0"/>
                    </a:lnTo>
                    <a:lnTo>
                      <a:pt x="32" y="0"/>
                    </a:lnTo>
                    <a:lnTo>
                      <a:pt x="32" y="1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29" y="3"/>
                    </a:lnTo>
                    <a:lnTo>
                      <a:pt x="28" y="3"/>
                    </a:lnTo>
                    <a:lnTo>
                      <a:pt x="27" y="4"/>
                    </a:lnTo>
                    <a:lnTo>
                      <a:pt x="26" y="5"/>
                    </a:lnTo>
                    <a:lnTo>
                      <a:pt x="24" y="6"/>
                    </a:lnTo>
                    <a:lnTo>
                      <a:pt x="22" y="6"/>
                    </a:lnTo>
                    <a:lnTo>
                      <a:pt x="19" y="7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3" y="7"/>
                    </a:lnTo>
                    <a:lnTo>
                      <a:pt x="12" y="6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7" y="7"/>
                    </a:lnTo>
                    <a:lnTo>
                      <a:pt x="0" y="6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5" y="17"/>
                    </a:lnTo>
                    <a:lnTo>
                      <a:pt x="15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46"/>
              <p:cNvSpPr>
                <a:spLocks/>
              </p:cNvSpPr>
              <p:nvPr/>
            </p:nvSpPr>
            <p:spPr bwMode="auto">
              <a:xfrm>
                <a:off x="1100" y="2734"/>
                <a:ext cx="29" cy="19"/>
              </a:xfrm>
              <a:custGeom>
                <a:avLst/>
                <a:gdLst>
                  <a:gd name="T0" fmla="*/ 3 w 29"/>
                  <a:gd name="T1" fmla="*/ 19 h 19"/>
                  <a:gd name="T2" fmla="*/ 4 w 29"/>
                  <a:gd name="T3" fmla="*/ 19 h 19"/>
                  <a:gd name="T4" fmla="*/ 5 w 29"/>
                  <a:gd name="T5" fmla="*/ 19 h 19"/>
                  <a:gd name="T6" fmla="*/ 6 w 29"/>
                  <a:gd name="T7" fmla="*/ 19 h 19"/>
                  <a:gd name="T8" fmla="*/ 8 w 29"/>
                  <a:gd name="T9" fmla="*/ 18 h 19"/>
                  <a:gd name="T10" fmla="*/ 9 w 29"/>
                  <a:gd name="T11" fmla="*/ 18 h 19"/>
                  <a:gd name="T12" fmla="*/ 11 w 29"/>
                  <a:gd name="T13" fmla="*/ 17 h 19"/>
                  <a:gd name="T14" fmla="*/ 13 w 29"/>
                  <a:gd name="T15" fmla="*/ 17 h 19"/>
                  <a:gd name="T16" fmla="*/ 14 w 29"/>
                  <a:gd name="T17" fmla="*/ 16 h 19"/>
                  <a:gd name="T18" fmla="*/ 16 w 29"/>
                  <a:gd name="T19" fmla="*/ 15 h 19"/>
                  <a:gd name="T20" fmla="*/ 18 w 29"/>
                  <a:gd name="T21" fmla="*/ 15 h 19"/>
                  <a:gd name="T22" fmla="*/ 19 w 29"/>
                  <a:gd name="T23" fmla="*/ 14 h 19"/>
                  <a:gd name="T24" fmla="*/ 21 w 29"/>
                  <a:gd name="T25" fmla="*/ 13 h 19"/>
                  <a:gd name="T26" fmla="*/ 22 w 29"/>
                  <a:gd name="T27" fmla="*/ 13 h 19"/>
                  <a:gd name="T28" fmla="*/ 23 w 29"/>
                  <a:gd name="T29" fmla="*/ 12 h 19"/>
                  <a:gd name="T30" fmla="*/ 24 w 29"/>
                  <a:gd name="T31" fmla="*/ 12 h 19"/>
                  <a:gd name="T32" fmla="*/ 25 w 29"/>
                  <a:gd name="T33" fmla="*/ 11 h 19"/>
                  <a:gd name="T34" fmla="*/ 26 w 29"/>
                  <a:gd name="T35" fmla="*/ 10 h 19"/>
                  <a:gd name="T36" fmla="*/ 28 w 29"/>
                  <a:gd name="T37" fmla="*/ 9 h 19"/>
                  <a:gd name="T38" fmla="*/ 28 w 29"/>
                  <a:gd name="T39" fmla="*/ 7 h 19"/>
                  <a:gd name="T40" fmla="*/ 29 w 29"/>
                  <a:gd name="T41" fmla="*/ 6 h 19"/>
                  <a:gd name="T42" fmla="*/ 29 w 29"/>
                  <a:gd name="T43" fmla="*/ 5 h 19"/>
                  <a:gd name="T44" fmla="*/ 29 w 29"/>
                  <a:gd name="T45" fmla="*/ 3 h 19"/>
                  <a:gd name="T46" fmla="*/ 29 w 29"/>
                  <a:gd name="T47" fmla="*/ 2 h 19"/>
                  <a:gd name="T48" fmla="*/ 28 w 29"/>
                  <a:gd name="T49" fmla="*/ 0 h 19"/>
                  <a:gd name="T50" fmla="*/ 20 w 29"/>
                  <a:gd name="T51" fmla="*/ 3 h 19"/>
                  <a:gd name="T52" fmla="*/ 20 w 29"/>
                  <a:gd name="T53" fmla="*/ 5 h 19"/>
                  <a:gd name="T54" fmla="*/ 20 w 29"/>
                  <a:gd name="T55" fmla="*/ 6 h 19"/>
                  <a:gd name="T56" fmla="*/ 19 w 29"/>
                  <a:gd name="T57" fmla="*/ 7 h 19"/>
                  <a:gd name="T58" fmla="*/ 18 w 29"/>
                  <a:gd name="T59" fmla="*/ 8 h 19"/>
                  <a:gd name="T60" fmla="*/ 15 w 29"/>
                  <a:gd name="T61" fmla="*/ 9 h 19"/>
                  <a:gd name="T62" fmla="*/ 13 w 29"/>
                  <a:gd name="T63" fmla="*/ 10 h 19"/>
                  <a:gd name="T64" fmla="*/ 10 w 29"/>
                  <a:gd name="T65" fmla="*/ 11 h 19"/>
                  <a:gd name="T66" fmla="*/ 8 w 29"/>
                  <a:gd name="T67" fmla="*/ 12 h 19"/>
                  <a:gd name="T68" fmla="*/ 5 w 29"/>
                  <a:gd name="T69" fmla="*/ 12 h 19"/>
                  <a:gd name="T70" fmla="*/ 4 w 29"/>
                  <a:gd name="T71" fmla="*/ 13 h 19"/>
                  <a:gd name="T72" fmla="*/ 2 w 29"/>
                  <a:gd name="T73" fmla="*/ 13 h 19"/>
                  <a:gd name="T74" fmla="*/ 0 w 29"/>
                  <a:gd name="T75" fmla="*/ 13 h 19"/>
                  <a:gd name="T76" fmla="*/ 3 w 29"/>
                  <a:gd name="T7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9" h="19">
                    <a:moveTo>
                      <a:pt x="3" y="19"/>
                    </a:moveTo>
                    <a:lnTo>
                      <a:pt x="4" y="19"/>
                    </a:lnTo>
                    <a:lnTo>
                      <a:pt x="5" y="19"/>
                    </a:lnTo>
                    <a:lnTo>
                      <a:pt x="6" y="19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11" y="17"/>
                    </a:lnTo>
                    <a:lnTo>
                      <a:pt x="13" y="17"/>
                    </a:lnTo>
                    <a:lnTo>
                      <a:pt x="14" y="16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19" y="14"/>
                    </a:lnTo>
                    <a:lnTo>
                      <a:pt x="21" y="13"/>
                    </a:lnTo>
                    <a:lnTo>
                      <a:pt x="22" y="13"/>
                    </a:lnTo>
                    <a:lnTo>
                      <a:pt x="23" y="12"/>
                    </a:lnTo>
                    <a:lnTo>
                      <a:pt x="24" y="12"/>
                    </a:lnTo>
                    <a:lnTo>
                      <a:pt x="25" y="11"/>
                    </a:lnTo>
                    <a:lnTo>
                      <a:pt x="26" y="10"/>
                    </a:lnTo>
                    <a:lnTo>
                      <a:pt x="28" y="9"/>
                    </a:lnTo>
                    <a:lnTo>
                      <a:pt x="28" y="7"/>
                    </a:lnTo>
                    <a:lnTo>
                      <a:pt x="29" y="6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9" y="2"/>
                    </a:lnTo>
                    <a:lnTo>
                      <a:pt x="28" y="0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8" y="8"/>
                    </a:lnTo>
                    <a:lnTo>
                      <a:pt x="15" y="9"/>
                    </a:lnTo>
                    <a:lnTo>
                      <a:pt x="13" y="10"/>
                    </a:lnTo>
                    <a:lnTo>
                      <a:pt x="10" y="11"/>
                    </a:lnTo>
                    <a:lnTo>
                      <a:pt x="8" y="12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47"/>
              <p:cNvSpPr>
                <a:spLocks/>
              </p:cNvSpPr>
              <p:nvPr/>
            </p:nvSpPr>
            <p:spPr bwMode="auto">
              <a:xfrm>
                <a:off x="1088" y="2742"/>
                <a:ext cx="12" cy="11"/>
              </a:xfrm>
              <a:custGeom>
                <a:avLst/>
                <a:gdLst>
                  <a:gd name="T0" fmla="*/ 10 w 12"/>
                  <a:gd name="T1" fmla="*/ 5 h 11"/>
                  <a:gd name="T2" fmla="*/ 9 w 12"/>
                  <a:gd name="T3" fmla="*/ 4 h 11"/>
                  <a:gd name="T4" fmla="*/ 9 w 12"/>
                  <a:gd name="T5" fmla="*/ 3 h 11"/>
                  <a:gd name="T6" fmla="*/ 8 w 12"/>
                  <a:gd name="T7" fmla="*/ 2 h 11"/>
                  <a:gd name="T8" fmla="*/ 8 w 12"/>
                  <a:gd name="T9" fmla="*/ 1 h 11"/>
                  <a:gd name="T10" fmla="*/ 7 w 12"/>
                  <a:gd name="T11" fmla="*/ 1 h 11"/>
                  <a:gd name="T12" fmla="*/ 7 w 12"/>
                  <a:gd name="T13" fmla="*/ 0 h 11"/>
                  <a:gd name="T14" fmla="*/ 6 w 12"/>
                  <a:gd name="T15" fmla="*/ 0 h 11"/>
                  <a:gd name="T16" fmla="*/ 6 w 12"/>
                  <a:gd name="T17" fmla="*/ 0 h 11"/>
                  <a:gd name="T18" fmla="*/ 6 w 12"/>
                  <a:gd name="T19" fmla="*/ 1 h 11"/>
                  <a:gd name="T20" fmla="*/ 6 w 12"/>
                  <a:gd name="T21" fmla="*/ 2 h 11"/>
                  <a:gd name="T22" fmla="*/ 7 w 12"/>
                  <a:gd name="T23" fmla="*/ 4 h 11"/>
                  <a:gd name="T24" fmla="*/ 7 w 12"/>
                  <a:gd name="T25" fmla="*/ 5 h 11"/>
                  <a:gd name="T26" fmla="*/ 0 w 12"/>
                  <a:gd name="T27" fmla="*/ 5 h 11"/>
                  <a:gd name="T28" fmla="*/ 1 w 12"/>
                  <a:gd name="T29" fmla="*/ 11 h 11"/>
                  <a:gd name="T30" fmla="*/ 2 w 12"/>
                  <a:gd name="T31" fmla="*/ 11 h 11"/>
                  <a:gd name="T32" fmla="*/ 3 w 12"/>
                  <a:gd name="T33" fmla="*/ 11 h 11"/>
                  <a:gd name="T34" fmla="*/ 4 w 12"/>
                  <a:gd name="T35" fmla="*/ 11 h 11"/>
                  <a:gd name="T36" fmla="*/ 5 w 12"/>
                  <a:gd name="T37" fmla="*/ 11 h 11"/>
                  <a:gd name="T38" fmla="*/ 6 w 12"/>
                  <a:gd name="T39" fmla="*/ 11 h 11"/>
                  <a:gd name="T40" fmla="*/ 7 w 12"/>
                  <a:gd name="T41" fmla="*/ 11 h 11"/>
                  <a:gd name="T42" fmla="*/ 7 w 12"/>
                  <a:gd name="T43" fmla="*/ 11 h 11"/>
                  <a:gd name="T44" fmla="*/ 7 w 12"/>
                  <a:gd name="T45" fmla="*/ 11 h 11"/>
                  <a:gd name="T46" fmla="*/ 8 w 12"/>
                  <a:gd name="T47" fmla="*/ 11 h 11"/>
                  <a:gd name="T48" fmla="*/ 9 w 12"/>
                  <a:gd name="T49" fmla="*/ 11 h 11"/>
                  <a:gd name="T50" fmla="*/ 9 w 12"/>
                  <a:gd name="T51" fmla="*/ 11 h 11"/>
                  <a:gd name="T52" fmla="*/ 10 w 12"/>
                  <a:gd name="T53" fmla="*/ 11 h 11"/>
                  <a:gd name="T54" fmla="*/ 10 w 12"/>
                  <a:gd name="T55" fmla="*/ 10 h 11"/>
                  <a:gd name="T56" fmla="*/ 10 w 12"/>
                  <a:gd name="T57" fmla="*/ 10 h 11"/>
                  <a:gd name="T58" fmla="*/ 11 w 12"/>
                  <a:gd name="T59" fmla="*/ 10 h 11"/>
                  <a:gd name="T60" fmla="*/ 12 w 12"/>
                  <a:gd name="T61" fmla="*/ 10 h 11"/>
                  <a:gd name="T62" fmla="*/ 10 w 12"/>
                  <a:gd name="T6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" h="11">
                    <a:moveTo>
                      <a:pt x="10" y="5"/>
                    </a:moveTo>
                    <a:lnTo>
                      <a:pt x="9" y="4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48"/>
              <p:cNvSpPr>
                <a:spLocks/>
              </p:cNvSpPr>
              <p:nvPr/>
            </p:nvSpPr>
            <p:spPr bwMode="auto">
              <a:xfrm>
                <a:off x="1077" y="2664"/>
                <a:ext cx="46" cy="46"/>
              </a:xfrm>
              <a:custGeom>
                <a:avLst/>
                <a:gdLst>
                  <a:gd name="T0" fmla="*/ 36 w 46"/>
                  <a:gd name="T1" fmla="*/ 5 h 46"/>
                  <a:gd name="T2" fmla="*/ 32 w 46"/>
                  <a:gd name="T3" fmla="*/ 2 h 46"/>
                  <a:gd name="T4" fmla="*/ 27 w 46"/>
                  <a:gd name="T5" fmla="*/ 1 h 46"/>
                  <a:gd name="T6" fmla="*/ 23 w 46"/>
                  <a:gd name="T7" fmla="*/ 0 h 46"/>
                  <a:gd name="T8" fmla="*/ 19 w 46"/>
                  <a:gd name="T9" fmla="*/ 0 h 46"/>
                  <a:gd name="T10" fmla="*/ 15 w 46"/>
                  <a:gd name="T11" fmla="*/ 0 h 46"/>
                  <a:gd name="T12" fmla="*/ 12 w 46"/>
                  <a:gd name="T13" fmla="*/ 1 h 46"/>
                  <a:gd name="T14" fmla="*/ 9 w 46"/>
                  <a:gd name="T15" fmla="*/ 1 h 46"/>
                  <a:gd name="T16" fmla="*/ 6 w 46"/>
                  <a:gd name="T17" fmla="*/ 3 h 46"/>
                  <a:gd name="T18" fmla="*/ 3 w 46"/>
                  <a:gd name="T19" fmla="*/ 6 h 46"/>
                  <a:gd name="T20" fmla="*/ 1 w 46"/>
                  <a:gd name="T21" fmla="*/ 10 h 46"/>
                  <a:gd name="T22" fmla="*/ 1 w 46"/>
                  <a:gd name="T23" fmla="*/ 14 h 46"/>
                  <a:gd name="T24" fmla="*/ 1 w 46"/>
                  <a:gd name="T25" fmla="*/ 18 h 46"/>
                  <a:gd name="T26" fmla="*/ 1 w 46"/>
                  <a:gd name="T27" fmla="*/ 21 h 46"/>
                  <a:gd name="T28" fmla="*/ 3 w 46"/>
                  <a:gd name="T29" fmla="*/ 24 h 46"/>
                  <a:gd name="T30" fmla="*/ 5 w 46"/>
                  <a:gd name="T31" fmla="*/ 27 h 46"/>
                  <a:gd name="T32" fmla="*/ 7 w 46"/>
                  <a:gd name="T33" fmla="*/ 29 h 46"/>
                  <a:gd name="T34" fmla="*/ 11 w 46"/>
                  <a:gd name="T35" fmla="*/ 31 h 46"/>
                  <a:gd name="T36" fmla="*/ 14 w 46"/>
                  <a:gd name="T37" fmla="*/ 32 h 46"/>
                  <a:gd name="T38" fmla="*/ 19 w 46"/>
                  <a:gd name="T39" fmla="*/ 33 h 46"/>
                  <a:gd name="T40" fmla="*/ 22 w 46"/>
                  <a:gd name="T41" fmla="*/ 33 h 46"/>
                  <a:gd name="T42" fmla="*/ 24 w 46"/>
                  <a:gd name="T43" fmla="*/ 33 h 46"/>
                  <a:gd name="T44" fmla="*/ 27 w 46"/>
                  <a:gd name="T45" fmla="*/ 33 h 46"/>
                  <a:gd name="T46" fmla="*/ 29 w 46"/>
                  <a:gd name="T47" fmla="*/ 33 h 46"/>
                  <a:gd name="T48" fmla="*/ 29 w 46"/>
                  <a:gd name="T49" fmla="*/ 38 h 46"/>
                  <a:gd name="T50" fmla="*/ 30 w 46"/>
                  <a:gd name="T51" fmla="*/ 45 h 46"/>
                  <a:gd name="T52" fmla="*/ 32 w 46"/>
                  <a:gd name="T53" fmla="*/ 46 h 46"/>
                  <a:gd name="T54" fmla="*/ 37 w 46"/>
                  <a:gd name="T55" fmla="*/ 45 h 46"/>
                  <a:gd name="T56" fmla="*/ 42 w 46"/>
                  <a:gd name="T57" fmla="*/ 44 h 46"/>
                  <a:gd name="T58" fmla="*/ 45 w 46"/>
                  <a:gd name="T59" fmla="*/ 42 h 46"/>
                  <a:gd name="T60" fmla="*/ 46 w 46"/>
                  <a:gd name="T61" fmla="*/ 38 h 46"/>
                  <a:gd name="T62" fmla="*/ 46 w 46"/>
                  <a:gd name="T63" fmla="*/ 29 h 46"/>
                  <a:gd name="T64" fmla="*/ 44 w 46"/>
                  <a:gd name="T65" fmla="*/ 18 h 46"/>
                  <a:gd name="T66" fmla="*/ 41 w 46"/>
                  <a:gd name="T67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6" h="46">
                    <a:moveTo>
                      <a:pt x="38" y="6"/>
                    </a:moveTo>
                    <a:lnTo>
                      <a:pt x="36" y="5"/>
                    </a:lnTo>
                    <a:lnTo>
                      <a:pt x="34" y="3"/>
                    </a:lnTo>
                    <a:lnTo>
                      <a:pt x="32" y="2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2" y="23"/>
                    </a:lnTo>
                    <a:lnTo>
                      <a:pt x="3" y="24"/>
                    </a:lnTo>
                    <a:lnTo>
                      <a:pt x="4" y="26"/>
                    </a:lnTo>
                    <a:lnTo>
                      <a:pt x="5" y="27"/>
                    </a:lnTo>
                    <a:lnTo>
                      <a:pt x="6" y="28"/>
                    </a:lnTo>
                    <a:lnTo>
                      <a:pt x="7" y="29"/>
                    </a:lnTo>
                    <a:lnTo>
                      <a:pt x="9" y="30"/>
                    </a:lnTo>
                    <a:lnTo>
                      <a:pt x="11" y="31"/>
                    </a:lnTo>
                    <a:lnTo>
                      <a:pt x="13" y="32"/>
                    </a:lnTo>
                    <a:lnTo>
                      <a:pt x="14" y="32"/>
                    </a:lnTo>
                    <a:lnTo>
                      <a:pt x="16" y="33"/>
                    </a:lnTo>
                    <a:lnTo>
                      <a:pt x="19" y="33"/>
                    </a:lnTo>
                    <a:lnTo>
                      <a:pt x="21" y="33"/>
                    </a:lnTo>
                    <a:lnTo>
                      <a:pt x="22" y="33"/>
                    </a:lnTo>
                    <a:lnTo>
                      <a:pt x="23" y="33"/>
                    </a:lnTo>
                    <a:lnTo>
                      <a:pt x="24" y="33"/>
                    </a:lnTo>
                    <a:lnTo>
                      <a:pt x="25" y="33"/>
                    </a:lnTo>
                    <a:lnTo>
                      <a:pt x="27" y="33"/>
                    </a:lnTo>
                    <a:lnTo>
                      <a:pt x="28" y="33"/>
                    </a:lnTo>
                    <a:lnTo>
                      <a:pt x="29" y="33"/>
                    </a:lnTo>
                    <a:lnTo>
                      <a:pt x="30" y="32"/>
                    </a:lnTo>
                    <a:lnTo>
                      <a:pt x="29" y="38"/>
                    </a:lnTo>
                    <a:lnTo>
                      <a:pt x="29" y="42"/>
                    </a:lnTo>
                    <a:lnTo>
                      <a:pt x="30" y="45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7" y="45"/>
                    </a:lnTo>
                    <a:lnTo>
                      <a:pt x="39" y="45"/>
                    </a:lnTo>
                    <a:lnTo>
                      <a:pt x="42" y="44"/>
                    </a:lnTo>
                    <a:lnTo>
                      <a:pt x="44" y="43"/>
                    </a:lnTo>
                    <a:lnTo>
                      <a:pt x="45" y="42"/>
                    </a:lnTo>
                    <a:lnTo>
                      <a:pt x="46" y="40"/>
                    </a:lnTo>
                    <a:lnTo>
                      <a:pt x="46" y="38"/>
                    </a:lnTo>
                    <a:lnTo>
                      <a:pt x="46" y="34"/>
                    </a:lnTo>
                    <a:lnTo>
                      <a:pt x="46" y="29"/>
                    </a:lnTo>
                    <a:lnTo>
                      <a:pt x="45" y="24"/>
                    </a:lnTo>
                    <a:lnTo>
                      <a:pt x="44" y="18"/>
                    </a:lnTo>
                    <a:lnTo>
                      <a:pt x="43" y="13"/>
                    </a:lnTo>
                    <a:lnTo>
                      <a:pt x="41" y="9"/>
                    </a:lnTo>
                    <a:lnTo>
                      <a:pt x="38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49"/>
              <p:cNvSpPr>
                <a:spLocks/>
              </p:cNvSpPr>
              <p:nvPr/>
            </p:nvSpPr>
            <p:spPr bwMode="auto">
              <a:xfrm>
                <a:off x="1072" y="2670"/>
                <a:ext cx="49" cy="44"/>
              </a:xfrm>
              <a:custGeom>
                <a:avLst/>
                <a:gdLst>
                  <a:gd name="T0" fmla="*/ 49 w 49"/>
                  <a:gd name="T1" fmla="*/ 19 h 44"/>
                  <a:gd name="T2" fmla="*/ 49 w 49"/>
                  <a:gd name="T3" fmla="*/ 21 h 44"/>
                  <a:gd name="T4" fmla="*/ 49 w 49"/>
                  <a:gd name="T5" fmla="*/ 24 h 44"/>
                  <a:gd name="T6" fmla="*/ 48 w 49"/>
                  <a:gd name="T7" fmla="*/ 27 h 44"/>
                  <a:gd name="T8" fmla="*/ 46 w 49"/>
                  <a:gd name="T9" fmla="*/ 30 h 44"/>
                  <a:gd name="T10" fmla="*/ 44 w 49"/>
                  <a:gd name="T11" fmla="*/ 31 h 44"/>
                  <a:gd name="T12" fmla="*/ 42 w 49"/>
                  <a:gd name="T13" fmla="*/ 31 h 44"/>
                  <a:gd name="T14" fmla="*/ 42 w 49"/>
                  <a:gd name="T15" fmla="*/ 31 h 44"/>
                  <a:gd name="T16" fmla="*/ 41 w 49"/>
                  <a:gd name="T17" fmla="*/ 33 h 44"/>
                  <a:gd name="T18" fmla="*/ 39 w 49"/>
                  <a:gd name="T19" fmla="*/ 35 h 44"/>
                  <a:gd name="T20" fmla="*/ 37 w 49"/>
                  <a:gd name="T21" fmla="*/ 37 h 44"/>
                  <a:gd name="T22" fmla="*/ 35 w 49"/>
                  <a:gd name="T23" fmla="*/ 39 h 44"/>
                  <a:gd name="T24" fmla="*/ 32 w 49"/>
                  <a:gd name="T25" fmla="*/ 41 h 44"/>
                  <a:gd name="T26" fmla="*/ 30 w 49"/>
                  <a:gd name="T27" fmla="*/ 42 h 44"/>
                  <a:gd name="T28" fmla="*/ 27 w 49"/>
                  <a:gd name="T29" fmla="*/ 43 h 44"/>
                  <a:gd name="T30" fmla="*/ 24 w 49"/>
                  <a:gd name="T31" fmla="*/ 44 h 44"/>
                  <a:gd name="T32" fmla="*/ 20 w 49"/>
                  <a:gd name="T33" fmla="*/ 43 h 44"/>
                  <a:gd name="T34" fmla="*/ 15 w 49"/>
                  <a:gd name="T35" fmla="*/ 43 h 44"/>
                  <a:gd name="T36" fmla="*/ 11 w 49"/>
                  <a:gd name="T37" fmla="*/ 41 h 44"/>
                  <a:gd name="T38" fmla="*/ 8 w 49"/>
                  <a:gd name="T39" fmla="*/ 39 h 44"/>
                  <a:gd name="T40" fmla="*/ 5 w 49"/>
                  <a:gd name="T41" fmla="*/ 36 h 44"/>
                  <a:gd name="T42" fmla="*/ 3 w 49"/>
                  <a:gd name="T43" fmla="*/ 32 h 44"/>
                  <a:gd name="T44" fmla="*/ 1 w 49"/>
                  <a:gd name="T45" fmla="*/ 28 h 44"/>
                  <a:gd name="T46" fmla="*/ 0 w 49"/>
                  <a:gd name="T47" fmla="*/ 24 h 44"/>
                  <a:gd name="T48" fmla="*/ 0 w 49"/>
                  <a:gd name="T49" fmla="*/ 20 h 44"/>
                  <a:gd name="T50" fmla="*/ 1 w 49"/>
                  <a:gd name="T51" fmla="*/ 15 h 44"/>
                  <a:gd name="T52" fmla="*/ 3 w 49"/>
                  <a:gd name="T53" fmla="*/ 11 h 44"/>
                  <a:gd name="T54" fmla="*/ 5 w 49"/>
                  <a:gd name="T55" fmla="*/ 8 h 44"/>
                  <a:gd name="T56" fmla="*/ 5 w 49"/>
                  <a:gd name="T57" fmla="*/ 7 h 44"/>
                  <a:gd name="T58" fmla="*/ 6 w 49"/>
                  <a:gd name="T59" fmla="*/ 6 h 44"/>
                  <a:gd name="T60" fmla="*/ 7 w 49"/>
                  <a:gd name="T61" fmla="*/ 6 h 44"/>
                  <a:gd name="T62" fmla="*/ 8 w 49"/>
                  <a:gd name="T63" fmla="*/ 5 h 44"/>
                  <a:gd name="T64" fmla="*/ 10 w 49"/>
                  <a:gd name="T65" fmla="*/ 4 h 44"/>
                  <a:gd name="T66" fmla="*/ 13 w 49"/>
                  <a:gd name="T67" fmla="*/ 2 h 44"/>
                  <a:gd name="T68" fmla="*/ 17 w 49"/>
                  <a:gd name="T69" fmla="*/ 0 h 44"/>
                  <a:gd name="T70" fmla="*/ 23 w 49"/>
                  <a:gd name="T71" fmla="*/ 0 h 44"/>
                  <a:gd name="T72" fmla="*/ 28 w 49"/>
                  <a:gd name="T73" fmla="*/ 0 h 44"/>
                  <a:gd name="T74" fmla="*/ 31 w 49"/>
                  <a:gd name="T75" fmla="*/ 2 h 44"/>
                  <a:gd name="T76" fmla="*/ 34 w 49"/>
                  <a:gd name="T77" fmla="*/ 3 h 44"/>
                  <a:gd name="T78" fmla="*/ 37 w 49"/>
                  <a:gd name="T79" fmla="*/ 5 h 44"/>
                  <a:gd name="T80" fmla="*/ 39 w 49"/>
                  <a:gd name="T81" fmla="*/ 7 h 44"/>
                  <a:gd name="T82" fmla="*/ 41 w 49"/>
                  <a:gd name="T83" fmla="*/ 9 h 44"/>
                  <a:gd name="T84" fmla="*/ 44 w 49"/>
                  <a:gd name="T85" fmla="*/ 13 h 44"/>
                  <a:gd name="T86" fmla="*/ 47 w 49"/>
                  <a:gd name="T87" fmla="*/ 1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4">
                    <a:moveTo>
                      <a:pt x="49" y="18"/>
                    </a:moveTo>
                    <a:lnTo>
                      <a:pt x="49" y="19"/>
                    </a:lnTo>
                    <a:lnTo>
                      <a:pt x="49" y="20"/>
                    </a:lnTo>
                    <a:lnTo>
                      <a:pt x="49" y="21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6"/>
                    </a:lnTo>
                    <a:lnTo>
                      <a:pt x="48" y="27"/>
                    </a:lnTo>
                    <a:lnTo>
                      <a:pt x="47" y="29"/>
                    </a:lnTo>
                    <a:lnTo>
                      <a:pt x="46" y="30"/>
                    </a:lnTo>
                    <a:lnTo>
                      <a:pt x="45" y="31"/>
                    </a:lnTo>
                    <a:lnTo>
                      <a:pt x="44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1" y="33"/>
                    </a:lnTo>
                    <a:lnTo>
                      <a:pt x="40" y="34"/>
                    </a:lnTo>
                    <a:lnTo>
                      <a:pt x="39" y="35"/>
                    </a:lnTo>
                    <a:lnTo>
                      <a:pt x="38" y="36"/>
                    </a:lnTo>
                    <a:lnTo>
                      <a:pt x="37" y="37"/>
                    </a:lnTo>
                    <a:lnTo>
                      <a:pt x="36" y="38"/>
                    </a:lnTo>
                    <a:lnTo>
                      <a:pt x="35" y="39"/>
                    </a:lnTo>
                    <a:lnTo>
                      <a:pt x="34" y="40"/>
                    </a:lnTo>
                    <a:lnTo>
                      <a:pt x="32" y="41"/>
                    </a:lnTo>
                    <a:lnTo>
                      <a:pt x="31" y="42"/>
                    </a:lnTo>
                    <a:lnTo>
                      <a:pt x="30" y="42"/>
                    </a:lnTo>
                    <a:lnTo>
                      <a:pt x="28" y="43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0" y="43"/>
                    </a:lnTo>
                    <a:lnTo>
                      <a:pt x="18" y="43"/>
                    </a:lnTo>
                    <a:lnTo>
                      <a:pt x="15" y="43"/>
                    </a:lnTo>
                    <a:lnTo>
                      <a:pt x="13" y="42"/>
                    </a:lnTo>
                    <a:lnTo>
                      <a:pt x="11" y="41"/>
                    </a:lnTo>
                    <a:lnTo>
                      <a:pt x="10" y="40"/>
                    </a:lnTo>
                    <a:lnTo>
                      <a:pt x="8" y="39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4" y="34"/>
                    </a:lnTo>
                    <a:lnTo>
                      <a:pt x="3" y="32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2" y="13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5" y="1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1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4" y="3"/>
                    </a:lnTo>
                    <a:lnTo>
                      <a:pt x="35" y="4"/>
                    </a:lnTo>
                    <a:lnTo>
                      <a:pt x="37" y="5"/>
                    </a:lnTo>
                    <a:lnTo>
                      <a:pt x="38" y="7"/>
                    </a:lnTo>
                    <a:lnTo>
                      <a:pt x="39" y="7"/>
                    </a:lnTo>
                    <a:lnTo>
                      <a:pt x="40" y="8"/>
                    </a:lnTo>
                    <a:lnTo>
                      <a:pt x="41" y="9"/>
                    </a:lnTo>
                    <a:lnTo>
                      <a:pt x="43" y="11"/>
                    </a:lnTo>
                    <a:lnTo>
                      <a:pt x="44" y="13"/>
                    </a:lnTo>
                    <a:lnTo>
                      <a:pt x="46" y="14"/>
                    </a:lnTo>
                    <a:lnTo>
                      <a:pt x="47" y="16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50"/>
              <p:cNvSpPr>
                <a:spLocks/>
              </p:cNvSpPr>
              <p:nvPr/>
            </p:nvSpPr>
            <p:spPr bwMode="auto">
              <a:xfrm>
                <a:off x="1075" y="2673"/>
                <a:ext cx="44" cy="37"/>
              </a:xfrm>
              <a:custGeom>
                <a:avLst/>
                <a:gdLst>
                  <a:gd name="T0" fmla="*/ 40 w 44"/>
                  <a:gd name="T1" fmla="*/ 14 h 37"/>
                  <a:gd name="T2" fmla="*/ 39 w 44"/>
                  <a:gd name="T3" fmla="*/ 14 h 37"/>
                  <a:gd name="T4" fmla="*/ 38 w 44"/>
                  <a:gd name="T5" fmla="*/ 15 h 37"/>
                  <a:gd name="T6" fmla="*/ 38 w 44"/>
                  <a:gd name="T7" fmla="*/ 15 h 37"/>
                  <a:gd name="T8" fmla="*/ 37 w 44"/>
                  <a:gd name="T9" fmla="*/ 15 h 37"/>
                  <a:gd name="T10" fmla="*/ 36 w 44"/>
                  <a:gd name="T11" fmla="*/ 12 h 37"/>
                  <a:gd name="T12" fmla="*/ 35 w 44"/>
                  <a:gd name="T13" fmla="*/ 9 h 37"/>
                  <a:gd name="T14" fmla="*/ 33 w 44"/>
                  <a:gd name="T15" fmla="*/ 7 h 37"/>
                  <a:gd name="T16" fmla="*/ 31 w 44"/>
                  <a:gd name="T17" fmla="*/ 4 h 37"/>
                  <a:gd name="T18" fmla="*/ 28 w 44"/>
                  <a:gd name="T19" fmla="*/ 3 h 37"/>
                  <a:gd name="T20" fmla="*/ 25 w 44"/>
                  <a:gd name="T21" fmla="*/ 1 h 37"/>
                  <a:gd name="T22" fmla="*/ 22 w 44"/>
                  <a:gd name="T23" fmla="*/ 1 h 37"/>
                  <a:gd name="T24" fmla="*/ 19 w 44"/>
                  <a:gd name="T25" fmla="*/ 0 h 37"/>
                  <a:gd name="T26" fmla="*/ 15 w 44"/>
                  <a:gd name="T27" fmla="*/ 1 h 37"/>
                  <a:gd name="T28" fmla="*/ 12 w 44"/>
                  <a:gd name="T29" fmla="*/ 2 h 37"/>
                  <a:gd name="T30" fmla="*/ 9 w 44"/>
                  <a:gd name="T31" fmla="*/ 3 h 37"/>
                  <a:gd name="T32" fmla="*/ 6 w 44"/>
                  <a:gd name="T33" fmla="*/ 6 h 37"/>
                  <a:gd name="T34" fmla="*/ 4 w 44"/>
                  <a:gd name="T35" fmla="*/ 8 h 37"/>
                  <a:gd name="T36" fmla="*/ 2 w 44"/>
                  <a:gd name="T37" fmla="*/ 11 h 37"/>
                  <a:gd name="T38" fmla="*/ 1 w 44"/>
                  <a:gd name="T39" fmla="*/ 15 h 37"/>
                  <a:gd name="T40" fmla="*/ 0 w 44"/>
                  <a:gd name="T41" fmla="*/ 19 h 37"/>
                  <a:gd name="T42" fmla="*/ 1 w 44"/>
                  <a:gd name="T43" fmla="*/ 22 h 37"/>
                  <a:gd name="T44" fmla="*/ 2 w 44"/>
                  <a:gd name="T45" fmla="*/ 26 h 37"/>
                  <a:gd name="T46" fmla="*/ 4 w 44"/>
                  <a:gd name="T47" fmla="*/ 29 h 37"/>
                  <a:gd name="T48" fmla="*/ 6 w 44"/>
                  <a:gd name="T49" fmla="*/ 32 h 37"/>
                  <a:gd name="T50" fmla="*/ 9 w 44"/>
                  <a:gd name="T51" fmla="*/ 34 h 37"/>
                  <a:gd name="T52" fmla="*/ 12 w 44"/>
                  <a:gd name="T53" fmla="*/ 36 h 37"/>
                  <a:gd name="T54" fmla="*/ 15 w 44"/>
                  <a:gd name="T55" fmla="*/ 37 h 37"/>
                  <a:gd name="T56" fmla="*/ 19 w 44"/>
                  <a:gd name="T57" fmla="*/ 37 h 37"/>
                  <a:gd name="T58" fmla="*/ 22 w 44"/>
                  <a:gd name="T59" fmla="*/ 37 h 37"/>
                  <a:gd name="T60" fmla="*/ 25 w 44"/>
                  <a:gd name="T61" fmla="*/ 36 h 37"/>
                  <a:gd name="T62" fmla="*/ 28 w 44"/>
                  <a:gd name="T63" fmla="*/ 35 h 37"/>
                  <a:gd name="T64" fmla="*/ 30 w 44"/>
                  <a:gd name="T65" fmla="*/ 33 h 37"/>
                  <a:gd name="T66" fmla="*/ 32 w 44"/>
                  <a:gd name="T67" fmla="*/ 31 h 37"/>
                  <a:gd name="T68" fmla="*/ 34 w 44"/>
                  <a:gd name="T69" fmla="*/ 29 h 37"/>
                  <a:gd name="T70" fmla="*/ 36 w 44"/>
                  <a:gd name="T71" fmla="*/ 26 h 37"/>
                  <a:gd name="T72" fmla="*/ 37 w 44"/>
                  <a:gd name="T73" fmla="*/ 24 h 37"/>
                  <a:gd name="T74" fmla="*/ 37 w 44"/>
                  <a:gd name="T75" fmla="*/ 24 h 37"/>
                  <a:gd name="T76" fmla="*/ 38 w 44"/>
                  <a:gd name="T77" fmla="*/ 25 h 37"/>
                  <a:gd name="T78" fmla="*/ 39 w 44"/>
                  <a:gd name="T79" fmla="*/ 25 h 37"/>
                  <a:gd name="T80" fmla="*/ 40 w 44"/>
                  <a:gd name="T81" fmla="*/ 25 h 37"/>
                  <a:gd name="T82" fmla="*/ 40 w 44"/>
                  <a:gd name="T83" fmla="*/ 25 h 37"/>
                  <a:gd name="T84" fmla="*/ 41 w 44"/>
                  <a:gd name="T85" fmla="*/ 25 h 37"/>
                  <a:gd name="T86" fmla="*/ 42 w 44"/>
                  <a:gd name="T87" fmla="*/ 24 h 37"/>
                  <a:gd name="T88" fmla="*/ 43 w 44"/>
                  <a:gd name="T89" fmla="*/ 23 h 37"/>
                  <a:gd name="T90" fmla="*/ 43 w 44"/>
                  <a:gd name="T91" fmla="*/ 23 h 37"/>
                  <a:gd name="T92" fmla="*/ 43 w 44"/>
                  <a:gd name="T93" fmla="*/ 22 h 37"/>
                  <a:gd name="T94" fmla="*/ 44 w 44"/>
                  <a:gd name="T95" fmla="*/ 21 h 37"/>
                  <a:gd name="T96" fmla="*/ 44 w 44"/>
                  <a:gd name="T97" fmla="*/ 20 h 37"/>
                  <a:gd name="T98" fmla="*/ 44 w 44"/>
                  <a:gd name="T99" fmla="*/ 19 h 37"/>
                  <a:gd name="T100" fmla="*/ 43 w 44"/>
                  <a:gd name="T101" fmla="*/ 18 h 37"/>
                  <a:gd name="T102" fmla="*/ 43 w 44"/>
                  <a:gd name="T103" fmla="*/ 17 h 37"/>
                  <a:gd name="T104" fmla="*/ 43 w 44"/>
                  <a:gd name="T105" fmla="*/ 16 h 37"/>
                  <a:gd name="T106" fmla="*/ 42 w 44"/>
                  <a:gd name="T107" fmla="*/ 15 h 37"/>
                  <a:gd name="T108" fmla="*/ 41 w 44"/>
                  <a:gd name="T109" fmla="*/ 15 h 37"/>
                  <a:gd name="T110" fmla="*/ 40 w 44"/>
                  <a:gd name="T111" fmla="*/ 14 h 37"/>
                  <a:gd name="T112" fmla="*/ 40 w 44"/>
                  <a:gd name="T113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4" h="37">
                    <a:moveTo>
                      <a:pt x="40" y="14"/>
                    </a:moveTo>
                    <a:lnTo>
                      <a:pt x="39" y="14"/>
                    </a:lnTo>
                    <a:lnTo>
                      <a:pt x="38" y="15"/>
                    </a:lnTo>
                    <a:lnTo>
                      <a:pt x="38" y="15"/>
                    </a:lnTo>
                    <a:lnTo>
                      <a:pt x="37" y="15"/>
                    </a:lnTo>
                    <a:lnTo>
                      <a:pt x="36" y="12"/>
                    </a:lnTo>
                    <a:lnTo>
                      <a:pt x="35" y="9"/>
                    </a:lnTo>
                    <a:lnTo>
                      <a:pt x="33" y="7"/>
                    </a:lnTo>
                    <a:lnTo>
                      <a:pt x="31" y="4"/>
                    </a:lnTo>
                    <a:lnTo>
                      <a:pt x="28" y="3"/>
                    </a:lnTo>
                    <a:lnTo>
                      <a:pt x="25" y="1"/>
                    </a:lnTo>
                    <a:lnTo>
                      <a:pt x="22" y="1"/>
                    </a:lnTo>
                    <a:lnTo>
                      <a:pt x="19" y="0"/>
                    </a:lnTo>
                    <a:lnTo>
                      <a:pt x="15" y="1"/>
                    </a:lnTo>
                    <a:lnTo>
                      <a:pt x="12" y="2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1" y="15"/>
                    </a:lnTo>
                    <a:lnTo>
                      <a:pt x="0" y="19"/>
                    </a:lnTo>
                    <a:lnTo>
                      <a:pt x="1" y="22"/>
                    </a:lnTo>
                    <a:lnTo>
                      <a:pt x="2" y="26"/>
                    </a:lnTo>
                    <a:lnTo>
                      <a:pt x="4" y="29"/>
                    </a:lnTo>
                    <a:lnTo>
                      <a:pt x="6" y="32"/>
                    </a:lnTo>
                    <a:lnTo>
                      <a:pt x="9" y="34"/>
                    </a:lnTo>
                    <a:lnTo>
                      <a:pt x="12" y="36"/>
                    </a:lnTo>
                    <a:lnTo>
                      <a:pt x="15" y="37"/>
                    </a:lnTo>
                    <a:lnTo>
                      <a:pt x="19" y="37"/>
                    </a:lnTo>
                    <a:lnTo>
                      <a:pt x="22" y="37"/>
                    </a:lnTo>
                    <a:lnTo>
                      <a:pt x="25" y="36"/>
                    </a:lnTo>
                    <a:lnTo>
                      <a:pt x="28" y="35"/>
                    </a:lnTo>
                    <a:lnTo>
                      <a:pt x="30" y="33"/>
                    </a:lnTo>
                    <a:lnTo>
                      <a:pt x="32" y="31"/>
                    </a:lnTo>
                    <a:lnTo>
                      <a:pt x="34" y="29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7" y="24"/>
                    </a:lnTo>
                    <a:lnTo>
                      <a:pt x="38" y="25"/>
                    </a:lnTo>
                    <a:lnTo>
                      <a:pt x="39" y="25"/>
                    </a:lnTo>
                    <a:lnTo>
                      <a:pt x="40" y="25"/>
                    </a:lnTo>
                    <a:lnTo>
                      <a:pt x="40" y="25"/>
                    </a:lnTo>
                    <a:lnTo>
                      <a:pt x="41" y="25"/>
                    </a:lnTo>
                    <a:lnTo>
                      <a:pt x="42" y="24"/>
                    </a:lnTo>
                    <a:lnTo>
                      <a:pt x="43" y="23"/>
                    </a:lnTo>
                    <a:lnTo>
                      <a:pt x="43" y="23"/>
                    </a:lnTo>
                    <a:lnTo>
                      <a:pt x="43" y="22"/>
                    </a:lnTo>
                    <a:lnTo>
                      <a:pt x="44" y="21"/>
                    </a:lnTo>
                    <a:lnTo>
                      <a:pt x="44" y="20"/>
                    </a:lnTo>
                    <a:lnTo>
                      <a:pt x="44" y="19"/>
                    </a:lnTo>
                    <a:lnTo>
                      <a:pt x="43" y="18"/>
                    </a:lnTo>
                    <a:lnTo>
                      <a:pt x="43" y="17"/>
                    </a:lnTo>
                    <a:lnTo>
                      <a:pt x="43" y="16"/>
                    </a:lnTo>
                    <a:lnTo>
                      <a:pt x="42" y="15"/>
                    </a:lnTo>
                    <a:lnTo>
                      <a:pt x="41" y="15"/>
                    </a:lnTo>
                    <a:lnTo>
                      <a:pt x="40" y="14"/>
                    </a:lnTo>
                    <a:lnTo>
                      <a:pt x="4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51"/>
              <p:cNvSpPr>
                <a:spLocks/>
              </p:cNvSpPr>
              <p:nvPr/>
            </p:nvSpPr>
            <p:spPr bwMode="auto">
              <a:xfrm>
                <a:off x="1085" y="2699"/>
                <a:ext cx="17" cy="6"/>
              </a:xfrm>
              <a:custGeom>
                <a:avLst/>
                <a:gdLst>
                  <a:gd name="T0" fmla="*/ 0 w 17"/>
                  <a:gd name="T1" fmla="*/ 0 h 6"/>
                  <a:gd name="T2" fmla="*/ 0 w 17"/>
                  <a:gd name="T3" fmla="*/ 1 h 6"/>
                  <a:gd name="T4" fmla="*/ 0 w 17"/>
                  <a:gd name="T5" fmla="*/ 2 h 6"/>
                  <a:gd name="T6" fmla="*/ 1 w 17"/>
                  <a:gd name="T7" fmla="*/ 4 h 6"/>
                  <a:gd name="T8" fmla="*/ 3 w 17"/>
                  <a:gd name="T9" fmla="*/ 5 h 6"/>
                  <a:gd name="T10" fmla="*/ 4 w 17"/>
                  <a:gd name="T11" fmla="*/ 5 h 6"/>
                  <a:gd name="T12" fmla="*/ 5 w 17"/>
                  <a:gd name="T13" fmla="*/ 6 h 6"/>
                  <a:gd name="T14" fmla="*/ 6 w 17"/>
                  <a:gd name="T15" fmla="*/ 6 h 6"/>
                  <a:gd name="T16" fmla="*/ 7 w 17"/>
                  <a:gd name="T17" fmla="*/ 6 h 6"/>
                  <a:gd name="T18" fmla="*/ 8 w 17"/>
                  <a:gd name="T19" fmla="*/ 6 h 6"/>
                  <a:gd name="T20" fmla="*/ 9 w 17"/>
                  <a:gd name="T21" fmla="*/ 6 h 6"/>
                  <a:gd name="T22" fmla="*/ 9 w 17"/>
                  <a:gd name="T23" fmla="*/ 6 h 6"/>
                  <a:gd name="T24" fmla="*/ 10 w 17"/>
                  <a:gd name="T25" fmla="*/ 6 h 6"/>
                  <a:gd name="T26" fmla="*/ 17 w 17"/>
                  <a:gd name="T27" fmla="*/ 0 h 6"/>
                  <a:gd name="T28" fmla="*/ 0 w 17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6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52"/>
              <p:cNvSpPr>
                <a:spLocks/>
              </p:cNvSpPr>
              <p:nvPr/>
            </p:nvSpPr>
            <p:spPr bwMode="auto">
              <a:xfrm>
                <a:off x="1087" y="2700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 w 10"/>
                  <a:gd name="T3" fmla="*/ 2 h 2"/>
                  <a:gd name="T4" fmla="*/ 8 w 10"/>
                  <a:gd name="T5" fmla="*/ 2 h 2"/>
                  <a:gd name="T6" fmla="*/ 10 w 10"/>
                  <a:gd name="T7" fmla="*/ 0 h 2"/>
                  <a:gd name="T8" fmla="*/ 0 w 10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53"/>
              <p:cNvSpPr>
                <a:spLocks/>
              </p:cNvSpPr>
              <p:nvPr/>
            </p:nvSpPr>
            <p:spPr bwMode="auto">
              <a:xfrm>
                <a:off x="1075" y="2666"/>
                <a:ext cx="35" cy="12"/>
              </a:xfrm>
              <a:custGeom>
                <a:avLst/>
                <a:gdLst>
                  <a:gd name="T0" fmla="*/ 29 w 35"/>
                  <a:gd name="T1" fmla="*/ 2 h 12"/>
                  <a:gd name="T2" fmla="*/ 28 w 35"/>
                  <a:gd name="T3" fmla="*/ 2 h 12"/>
                  <a:gd name="T4" fmla="*/ 27 w 35"/>
                  <a:gd name="T5" fmla="*/ 2 h 12"/>
                  <a:gd name="T6" fmla="*/ 26 w 35"/>
                  <a:gd name="T7" fmla="*/ 2 h 12"/>
                  <a:gd name="T8" fmla="*/ 25 w 35"/>
                  <a:gd name="T9" fmla="*/ 2 h 12"/>
                  <a:gd name="T10" fmla="*/ 24 w 35"/>
                  <a:gd name="T11" fmla="*/ 2 h 12"/>
                  <a:gd name="T12" fmla="*/ 22 w 35"/>
                  <a:gd name="T13" fmla="*/ 1 h 12"/>
                  <a:gd name="T14" fmla="*/ 21 w 35"/>
                  <a:gd name="T15" fmla="*/ 1 h 12"/>
                  <a:gd name="T16" fmla="*/ 19 w 35"/>
                  <a:gd name="T17" fmla="*/ 1 h 12"/>
                  <a:gd name="T18" fmla="*/ 17 w 35"/>
                  <a:gd name="T19" fmla="*/ 1 h 12"/>
                  <a:gd name="T20" fmla="*/ 16 w 35"/>
                  <a:gd name="T21" fmla="*/ 1 h 12"/>
                  <a:gd name="T22" fmla="*/ 14 w 35"/>
                  <a:gd name="T23" fmla="*/ 1 h 12"/>
                  <a:gd name="T24" fmla="*/ 13 w 35"/>
                  <a:gd name="T25" fmla="*/ 0 h 12"/>
                  <a:gd name="T26" fmla="*/ 12 w 35"/>
                  <a:gd name="T27" fmla="*/ 0 h 12"/>
                  <a:gd name="T28" fmla="*/ 11 w 35"/>
                  <a:gd name="T29" fmla="*/ 0 h 12"/>
                  <a:gd name="T30" fmla="*/ 10 w 35"/>
                  <a:gd name="T31" fmla="*/ 0 h 12"/>
                  <a:gd name="T32" fmla="*/ 9 w 35"/>
                  <a:gd name="T33" fmla="*/ 0 h 12"/>
                  <a:gd name="T34" fmla="*/ 8 w 35"/>
                  <a:gd name="T35" fmla="*/ 0 h 12"/>
                  <a:gd name="T36" fmla="*/ 6 w 35"/>
                  <a:gd name="T37" fmla="*/ 1 h 12"/>
                  <a:gd name="T38" fmla="*/ 4 w 35"/>
                  <a:gd name="T39" fmla="*/ 2 h 12"/>
                  <a:gd name="T40" fmla="*/ 3 w 35"/>
                  <a:gd name="T41" fmla="*/ 4 h 12"/>
                  <a:gd name="T42" fmla="*/ 2 w 35"/>
                  <a:gd name="T43" fmla="*/ 6 h 12"/>
                  <a:gd name="T44" fmla="*/ 1 w 35"/>
                  <a:gd name="T45" fmla="*/ 7 h 12"/>
                  <a:gd name="T46" fmla="*/ 0 w 35"/>
                  <a:gd name="T47" fmla="*/ 9 h 12"/>
                  <a:gd name="T48" fmla="*/ 0 w 35"/>
                  <a:gd name="T49" fmla="*/ 10 h 12"/>
                  <a:gd name="T50" fmla="*/ 0 w 35"/>
                  <a:gd name="T51" fmla="*/ 10 h 12"/>
                  <a:gd name="T52" fmla="*/ 1 w 35"/>
                  <a:gd name="T53" fmla="*/ 11 h 12"/>
                  <a:gd name="T54" fmla="*/ 3 w 35"/>
                  <a:gd name="T55" fmla="*/ 11 h 12"/>
                  <a:gd name="T56" fmla="*/ 5 w 35"/>
                  <a:gd name="T57" fmla="*/ 11 h 12"/>
                  <a:gd name="T58" fmla="*/ 7 w 35"/>
                  <a:gd name="T59" fmla="*/ 11 h 12"/>
                  <a:gd name="T60" fmla="*/ 10 w 35"/>
                  <a:gd name="T61" fmla="*/ 12 h 12"/>
                  <a:gd name="T62" fmla="*/ 13 w 35"/>
                  <a:gd name="T63" fmla="*/ 12 h 12"/>
                  <a:gd name="T64" fmla="*/ 16 w 35"/>
                  <a:gd name="T65" fmla="*/ 12 h 12"/>
                  <a:gd name="T66" fmla="*/ 19 w 35"/>
                  <a:gd name="T67" fmla="*/ 12 h 12"/>
                  <a:gd name="T68" fmla="*/ 22 w 35"/>
                  <a:gd name="T69" fmla="*/ 12 h 12"/>
                  <a:gd name="T70" fmla="*/ 25 w 35"/>
                  <a:gd name="T71" fmla="*/ 12 h 12"/>
                  <a:gd name="T72" fmla="*/ 28 w 35"/>
                  <a:gd name="T73" fmla="*/ 12 h 12"/>
                  <a:gd name="T74" fmla="*/ 30 w 35"/>
                  <a:gd name="T75" fmla="*/ 12 h 12"/>
                  <a:gd name="T76" fmla="*/ 32 w 35"/>
                  <a:gd name="T77" fmla="*/ 12 h 12"/>
                  <a:gd name="T78" fmla="*/ 33 w 35"/>
                  <a:gd name="T79" fmla="*/ 12 h 12"/>
                  <a:gd name="T80" fmla="*/ 34 w 35"/>
                  <a:gd name="T81" fmla="*/ 12 h 12"/>
                  <a:gd name="T82" fmla="*/ 35 w 35"/>
                  <a:gd name="T83" fmla="*/ 11 h 12"/>
                  <a:gd name="T84" fmla="*/ 35 w 35"/>
                  <a:gd name="T85" fmla="*/ 10 h 12"/>
                  <a:gd name="T86" fmla="*/ 35 w 35"/>
                  <a:gd name="T87" fmla="*/ 9 h 12"/>
                  <a:gd name="T88" fmla="*/ 35 w 35"/>
                  <a:gd name="T89" fmla="*/ 7 h 12"/>
                  <a:gd name="T90" fmla="*/ 33 w 35"/>
                  <a:gd name="T91" fmla="*/ 5 h 12"/>
                  <a:gd name="T92" fmla="*/ 32 w 35"/>
                  <a:gd name="T93" fmla="*/ 4 h 12"/>
                  <a:gd name="T94" fmla="*/ 30 w 35"/>
                  <a:gd name="T95" fmla="*/ 2 h 12"/>
                  <a:gd name="T96" fmla="*/ 29 w 35"/>
                  <a:gd name="T9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5" h="12">
                    <a:moveTo>
                      <a:pt x="29" y="2"/>
                    </a:moveTo>
                    <a:lnTo>
                      <a:pt x="28" y="2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5" y="2"/>
                    </a:lnTo>
                    <a:lnTo>
                      <a:pt x="24" y="2"/>
                    </a:lnTo>
                    <a:lnTo>
                      <a:pt x="22" y="1"/>
                    </a:lnTo>
                    <a:lnTo>
                      <a:pt x="21" y="1"/>
                    </a:lnTo>
                    <a:lnTo>
                      <a:pt x="19" y="1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10" y="12"/>
                    </a:lnTo>
                    <a:lnTo>
                      <a:pt x="13" y="12"/>
                    </a:lnTo>
                    <a:lnTo>
                      <a:pt x="16" y="12"/>
                    </a:lnTo>
                    <a:lnTo>
                      <a:pt x="19" y="12"/>
                    </a:lnTo>
                    <a:lnTo>
                      <a:pt x="22" y="12"/>
                    </a:lnTo>
                    <a:lnTo>
                      <a:pt x="25" y="12"/>
                    </a:lnTo>
                    <a:lnTo>
                      <a:pt x="28" y="12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4" y="12"/>
                    </a:lnTo>
                    <a:lnTo>
                      <a:pt x="35" y="11"/>
                    </a:lnTo>
                    <a:lnTo>
                      <a:pt x="35" y="10"/>
                    </a:lnTo>
                    <a:lnTo>
                      <a:pt x="35" y="9"/>
                    </a:lnTo>
                    <a:lnTo>
                      <a:pt x="35" y="7"/>
                    </a:lnTo>
                    <a:lnTo>
                      <a:pt x="33" y="5"/>
                    </a:lnTo>
                    <a:lnTo>
                      <a:pt x="32" y="4"/>
                    </a:lnTo>
                    <a:lnTo>
                      <a:pt x="30" y="2"/>
                    </a:ln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54"/>
              <p:cNvSpPr>
                <a:spLocks/>
              </p:cNvSpPr>
              <p:nvPr/>
            </p:nvSpPr>
            <p:spPr bwMode="auto">
              <a:xfrm>
                <a:off x="1113" y="2694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2 h 3"/>
                  <a:gd name="T6" fmla="*/ 3 w 3"/>
                  <a:gd name="T7" fmla="*/ 2 h 3"/>
                  <a:gd name="T8" fmla="*/ 3 w 3"/>
                  <a:gd name="T9" fmla="*/ 1 h 3"/>
                  <a:gd name="T10" fmla="*/ 3 w 3"/>
                  <a:gd name="T11" fmla="*/ 1 h 3"/>
                  <a:gd name="T12" fmla="*/ 3 w 3"/>
                  <a:gd name="T13" fmla="*/ 0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1 w 3"/>
                  <a:gd name="T21" fmla="*/ 0 h 3"/>
                  <a:gd name="T22" fmla="*/ 0 w 3"/>
                  <a:gd name="T23" fmla="*/ 1 h 3"/>
                  <a:gd name="T24" fmla="*/ 0 w 3"/>
                  <a:gd name="T25" fmla="*/ 1 h 3"/>
                  <a:gd name="T26" fmla="*/ 0 w 3"/>
                  <a:gd name="T27" fmla="*/ 2 h 3"/>
                  <a:gd name="T28" fmla="*/ 1 w 3"/>
                  <a:gd name="T29" fmla="*/ 2 h 3"/>
                  <a:gd name="T30" fmla="*/ 1 w 3"/>
                  <a:gd name="T31" fmla="*/ 2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55"/>
              <p:cNvSpPr>
                <a:spLocks/>
              </p:cNvSpPr>
              <p:nvPr/>
            </p:nvSpPr>
            <p:spPr bwMode="auto">
              <a:xfrm>
                <a:off x="1084" y="2715"/>
                <a:ext cx="30" cy="19"/>
              </a:xfrm>
              <a:custGeom>
                <a:avLst/>
                <a:gdLst>
                  <a:gd name="T0" fmla="*/ 29 w 30"/>
                  <a:gd name="T1" fmla="*/ 11 h 19"/>
                  <a:gd name="T2" fmla="*/ 26 w 30"/>
                  <a:gd name="T3" fmla="*/ 7 h 19"/>
                  <a:gd name="T4" fmla="*/ 30 w 30"/>
                  <a:gd name="T5" fmla="*/ 5 h 19"/>
                  <a:gd name="T6" fmla="*/ 27 w 30"/>
                  <a:gd name="T7" fmla="*/ 1 h 19"/>
                  <a:gd name="T8" fmla="*/ 25 w 30"/>
                  <a:gd name="T9" fmla="*/ 1 h 19"/>
                  <a:gd name="T10" fmla="*/ 28 w 30"/>
                  <a:gd name="T11" fmla="*/ 4 h 19"/>
                  <a:gd name="T12" fmla="*/ 24 w 30"/>
                  <a:gd name="T13" fmla="*/ 7 h 19"/>
                  <a:gd name="T14" fmla="*/ 24 w 30"/>
                  <a:gd name="T15" fmla="*/ 8 h 19"/>
                  <a:gd name="T16" fmla="*/ 25 w 30"/>
                  <a:gd name="T17" fmla="*/ 9 h 19"/>
                  <a:gd name="T18" fmla="*/ 26 w 30"/>
                  <a:gd name="T19" fmla="*/ 10 h 19"/>
                  <a:gd name="T20" fmla="*/ 26 w 30"/>
                  <a:gd name="T21" fmla="*/ 10 h 19"/>
                  <a:gd name="T22" fmla="*/ 13 w 30"/>
                  <a:gd name="T23" fmla="*/ 17 h 19"/>
                  <a:gd name="T24" fmla="*/ 3 w 30"/>
                  <a:gd name="T25" fmla="*/ 10 h 19"/>
                  <a:gd name="T26" fmla="*/ 6 w 30"/>
                  <a:gd name="T27" fmla="*/ 7 h 19"/>
                  <a:gd name="T28" fmla="*/ 2 w 30"/>
                  <a:gd name="T29" fmla="*/ 4 h 19"/>
                  <a:gd name="T30" fmla="*/ 4 w 30"/>
                  <a:gd name="T31" fmla="*/ 0 h 19"/>
                  <a:gd name="T32" fmla="*/ 2 w 30"/>
                  <a:gd name="T33" fmla="*/ 1 h 19"/>
                  <a:gd name="T34" fmla="*/ 0 w 30"/>
                  <a:gd name="T35" fmla="*/ 5 h 19"/>
                  <a:gd name="T36" fmla="*/ 3 w 30"/>
                  <a:gd name="T37" fmla="*/ 7 h 19"/>
                  <a:gd name="T38" fmla="*/ 1 w 30"/>
                  <a:gd name="T39" fmla="*/ 10 h 19"/>
                  <a:gd name="T40" fmla="*/ 12 w 30"/>
                  <a:gd name="T41" fmla="*/ 19 h 19"/>
                  <a:gd name="T42" fmla="*/ 29 w 30"/>
                  <a:gd name="T43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" h="19">
                    <a:moveTo>
                      <a:pt x="29" y="11"/>
                    </a:moveTo>
                    <a:lnTo>
                      <a:pt x="26" y="7"/>
                    </a:lnTo>
                    <a:lnTo>
                      <a:pt x="30" y="5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4" y="8"/>
                    </a:lnTo>
                    <a:lnTo>
                      <a:pt x="25" y="9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13" y="17"/>
                    </a:lnTo>
                    <a:lnTo>
                      <a:pt x="3" y="10"/>
                    </a:lnTo>
                    <a:lnTo>
                      <a:pt x="6" y="7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1" y="10"/>
                    </a:lnTo>
                    <a:lnTo>
                      <a:pt x="12" y="19"/>
                    </a:lnTo>
                    <a:lnTo>
                      <a:pt x="29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56"/>
              <p:cNvSpPr>
                <a:spLocks/>
              </p:cNvSpPr>
              <p:nvPr/>
            </p:nvSpPr>
            <p:spPr bwMode="auto">
              <a:xfrm>
                <a:off x="1077" y="2731"/>
                <a:ext cx="2" cy="24"/>
              </a:xfrm>
              <a:custGeom>
                <a:avLst/>
                <a:gdLst>
                  <a:gd name="T0" fmla="*/ 0 w 2"/>
                  <a:gd name="T1" fmla="*/ 24 h 24"/>
                  <a:gd name="T2" fmla="*/ 0 w 2"/>
                  <a:gd name="T3" fmla="*/ 4 h 24"/>
                  <a:gd name="T4" fmla="*/ 2 w 2"/>
                  <a:gd name="T5" fmla="*/ 0 h 24"/>
                  <a:gd name="T6" fmla="*/ 2 w 2"/>
                  <a:gd name="T7" fmla="*/ 24 h 24"/>
                  <a:gd name="T8" fmla="*/ 0 w 2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4">
                    <a:moveTo>
                      <a:pt x="0" y="24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2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57"/>
              <p:cNvSpPr>
                <a:spLocks/>
              </p:cNvSpPr>
              <p:nvPr/>
            </p:nvSpPr>
            <p:spPr bwMode="auto">
              <a:xfrm>
                <a:off x="928" y="2714"/>
                <a:ext cx="43" cy="52"/>
              </a:xfrm>
              <a:custGeom>
                <a:avLst/>
                <a:gdLst>
                  <a:gd name="T0" fmla="*/ 43 w 43"/>
                  <a:gd name="T1" fmla="*/ 2 h 52"/>
                  <a:gd name="T2" fmla="*/ 42 w 43"/>
                  <a:gd name="T3" fmla="*/ 1 h 52"/>
                  <a:gd name="T4" fmla="*/ 40 w 43"/>
                  <a:gd name="T5" fmla="*/ 0 h 52"/>
                  <a:gd name="T6" fmla="*/ 38 w 43"/>
                  <a:gd name="T7" fmla="*/ 0 h 52"/>
                  <a:gd name="T8" fmla="*/ 36 w 43"/>
                  <a:gd name="T9" fmla="*/ 0 h 52"/>
                  <a:gd name="T10" fmla="*/ 33 w 43"/>
                  <a:gd name="T11" fmla="*/ 0 h 52"/>
                  <a:gd name="T12" fmla="*/ 30 w 43"/>
                  <a:gd name="T13" fmla="*/ 0 h 52"/>
                  <a:gd name="T14" fmla="*/ 27 w 43"/>
                  <a:gd name="T15" fmla="*/ 0 h 52"/>
                  <a:gd name="T16" fmla="*/ 24 w 43"/>
                  <a:gd name="T17" fmla="*/ 1 h 52"/>
                  <a:gd name="T18" fmla="*/ 21 w 43"/>
                  <a:gd name="T19" fmla="*/ 2 h 52"/>
                  <a:gd name="T20" fmla="*/ 18 w 43"/>
                  <a:gd name="T21" fmla="*/ 2 h 52"/>
                  <a:gd name="T22" fmla="*/ 15 w 43"/>
                  <a:gd name="T23" fmla="*/ 3 h 52"/>
                  <a:gd name="T24" fmla="*/ 12 w 43"/>
                  <a:gd name="T25" fmla="*/ 4 h 52"/>
                  <a:gd name="T26" fmla="*/ 10 w 43"/>
                  <a:gd name="T27" fmla="*/ 4 h 52"/>
                  <a:gd name="T28" fmla="*/ 9 w 43"/>
                  <a:gd name="T29" fmla="*/ 4 h 52"/>
                  <a:gd name="T30" fmla="*/ 8 w 43"/>
                  <a:gd name="T31" fmla="*/ 5 h 52"/>
                  <a:gd name="T32" fmla="*/ 7 w 43"/>
                  <a:gd name="T33" fmla="*/ 5 h 52"/>
                  <a:gd name="T34" fmla="*/ 7 w 43"/>
                  <a:gd name="T35" fmla="*/ 5 h 52"/>
                  <a:gd name="T36" fmla="*/ 7 w 43"/>
                  <a:gd name="T37" fmla="*/ 4 h 52"/>
                  <a:gd name="T38" fmla="*/ 7 w 43"/>
                  <a:gd name="T39" fmla="*/ 4 h 52"/>
                  <a:gd name="T40" fmla="*/ 7 w 43"/>
                  <a:gd name="T41" fmla="*/ 4 h 52"/>
                  <a:gd name="T42" fmla="*/ 6 w 43"/>
                  <a:gd name="T43" fmla="*/ 3 h 52"/>
                  <a:gd name="T44" fmla="*/ 6 w 43"/>
                  <a:gd name="T45" fmla="*/ 3 h 52"/>
                  <a:gd name="T46" fmla="*/ 5 w 43"/>
                  <a:gd name="T47" fmla="*/ 2 h 52"/>
                  <a:gd name="T48" fmla="*/ 3 w 43"/>
                  <a:gd name="T49" fmla="*/ 2 h 52"/>
                  <a:gd name="T50" fmla="*/ 2 w 43"/>
                  <a:gd name="T51" fmla="*/ 2 h 52"/>
                  <a:gd name="T52" fmla="*/ 2 w 43"/>
                  <a:gd name="T53" fmla="*/ 3 h 52"/>
                  <a:gd name="T54" fmla="*/ 1 w 43"/>
                  <a:gd name="T55" fmla="*/ 3 h 52"/>
                  <a:gd name="T56" fmla="*/ 0 w 43"/>
                  <a:gd name="T57" fmla="*/ 3 h 52"/>
                  <a:gd name="T58" fmla="*/ 0 w 43"/>
                  <a:gd name="T59" fmla="*/ 3 h 52"/>
                  <a:gd name="T60" fmla="*/ 0 w 43"/>
                  <a:gd name="T61" fmla="*/ 4 h 52"/>
                  <a:gd name="T62" fmla="*/ 0 w 43"/>
                  <a:gd name="T63" fmla="*/ 4 h 52"/>
                  <a:gd name="T64" fmla="*/ 0 w 43"/>
                  <a:gd name="T65" fmla="*/ 4 h 52"/>
                  <a:gd name="T66" fmla="*/ 0 w 43"/>
                  <a:gd name="T67" fmla="*/ 52 h 52"/>
                  <a:gd name="T68" fmla="*/ 7 w 43"/>
                  <a:gd name="T69" fmla="*/ 52 h 52"/>
                  <a:gd name="T70" fmla="*/ 7 w 43"/>
                  <a:gd name="T71" fmla="*/ 49 h 52"/>
                  <a:gd name="T72" fmla="*/ 7 w 43"/>
                  <a:gd name="T73" fmla="*/ 41 h 52"/>
                  <a:gd name="T74" fmla="*/ 7 w 43"/>
                  <a:gd name="T75" fmla="*/ 34 h 52"/>
                  <a:gd name="T76" fmla="*/ 7 w 43"/>
                  <a:gd name="T77" fmla="*/ 30 h 52"/>
                  <a:gd name="T78" fmla="*/ 8 w 43"/>
                  <a:gd name="T79" fmla="*/ 30 h 52"/>
                  <a:gd name="T80" fmla="*/ 10 w 43"/>
                  <a:gd name="T81" fmla="*/ 29 h 52"/>
                  <a:gd name="T82" fmla="*/ 12 w 43"/>
                  <a:gd name="T83" fmla="*/ 29 h 52"/>
                  <a:gd name="T84" fmla="*/ 14 w 43"/>
                  <a:gd name="T85" fmla="*/ 28 h 52"/>
                  <a:gd name="T86" fmla="*/ 16 w 43"/>
                  <a:gd name="T87" fmla="*/ 28 h 52"/>
                  <a:gd name="T88" fmla="*/ 19 w 43"/>
                  <a:gd name="T89" fmla="*/ 27 h 52"/>
                  <a:gd name="T90" fmla="*/ 21 w 43"/>
                  <a:gd name="T91" fmla="*/ 26 h 52"/>
                  <a:gd name="T92" fmla="*/ 24 w 43"/>
                  <a:gd name="T93" fmla="*/ 26 h 52"/>
                  <a:gd name="T94" fmla="*/ 26 w 43"/>
                  <a:gd name="T95" fmla="*/ 25 h 52"/>
                  <a:gd name="T96" fmla="*/ 29 w 43"/>
                  <a:gd name="T97" fmla="*/ 24 h 52"/>
                  <a:gd name="T98" fmla="*/ 32 w 43"/>
                  <a:gd name="T99" fmla="*/ 24 h 52"/>
                  <a:gd name="T100" fmla="*/ 34 w 43"/>
                  <a:gd name="T101" fmla="*/ 23 h 52"/>
                  <a:gd name="T102" fmla="*/ 37 w 43"/>
                  <a:gd name="T103" fmla="*/ 22 h 52"/>
                  <a:gd name="T104" fmla="*/ 39 w 43"/>
                  <a:gd name="T105" fmla="*/ 22 h 52"/>
                  <a:gd name="T106" fmla="*/ 41 w 43"/>
                  <a:gd name="T107" fmla="*/ 22 h 52"/>
                  <a:gd name="T108" fmla="*/ 43 w 43"/>
                  <a:gd name="T109" fmla="*/ 21 h 52"/>
                  <a:gd name="T110" fmla="*/ 43 w 43"/>
                  <a:gd name="T111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2">
                    <a:moveTo>
                      <a:pt x="43" y="2"/>
                    </a:moveTo>
                    <a:lnTo>
                      <a:pt x="42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27" y="0"/>
                    </a:lnTo>
                    <a:lnTo>
                      <a:pt x="24" y="1"/>
                    </a:lnTo>
                    <a:lnTo>
                      <a:pt x="21" y="2"/>
                    </a:lnTo>
                    <a:lnTo>
                      <a:pt x="18" y="2"/>
                    </a:lnTo>
                    <a:lnTo>
                      <a:pt x="15" y="3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2"/>
                    </a:lnTo>
                    <a:lnTo>
                      <a:pt x="7" y="52"/>
                    </a:lnTo>
                    <a:lnTo>
                      <a:pt x="7" y="49"/>
                    </a:lnTo>
                    <a:lnTo>
                      <a:pt x="7" y="41"/>
                    </a:lnTo>
                    <a:lnTo>
                      <a:pt x="7" y="34"/>
                    </a:lnTo>
                    <a:lnTo>
                      <a:pt x="7" y="30"/>
                    </a:lnTo>
                    <a:lnTo>
                      <a:pt x="8" y="30"/>
                    </a:lnTo>
                    <a:lnTo>
                      <a:pt x="10" y="29"/>
                    </a:lnTo>
                    <a:lnTo>
                      <a:pt x="12" y="29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9" y="27"/>
                    </a:lnTo>
                    <a:lnTo>
                      <a:pt x="21" y="26"/>
                    </a:lnTo>
                    <a:lnTo>
                      <a:pt x="24" y="26"/>
                    </a:lnTo>
                    <a:lnTo>
                      <a:pt x="26" y="25"/>
                    </a:lnTo>
                    <a:lnTo>
                      <a:pt x="29" y="24"/>
                    </a:lnTo>
                    <a:lnTo>
                      <a:pt x="32" y="24"/>
                    </a:lnTo>
                    <a:lnTo>
                      <a:pt x="34" y="23"/>
                    </a:lnTo>
                    <a:lnTo>
                      <a:pt x="37" y="22"/>
                    </a:lnTo>
                    <a:lnTo>
                      <a:pt x="39" y="22"/>
                    </a:lnTo>
                    <a:lnTo>
                      <a:pt x="41" y="22"/>
                    </a:lnTo>
                    <a:lnTo>
                      <a:pt x="43" y="21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58"/>
              <p:cNvSpPr>
                <a:spLocks/>
              </p:cNvSpPr>
              <p:nvPr/>
            </p:nvSpPr>
            <p:spPr bwMode="auto">
              <a:xfrm>
                <a:off x="921" y="2752"/>
                <a:ext cx="231" cy="47"/>
              </a:xfrm>
              <a:custGeom>
                <a:avLst/>
                <a:gdLst>
                  <a:gd name="T0" fmla="*/ 18 w 231"/>
                  <a:gd name="T1" fmla="*/ 7 h 47"/>
                  <a:gd name="T2" fmla="*/ 24 w 231"/>
                  <a:gd name="T3" fmla="*/ 6 h 47"/>
                  <a:gd name="T4" fmla="*/ 32 w 231"/>
                  <a:gd name="T5" fmla="*/ 5 h 47"/>
                  <a:gd name="T6" fmla="*/ 40 w 231"/>
                  <a:gd name="T7" fmla="*/ 4 h 47"/>
                  <a:gd name="T8" fmla="*/ 49 w 231"/>
                  <a:gd name="T9" fmla="*/ 3 h 47"/>
                  <a:gd name="T10" fmla="*/ 59 w 231"/>
                  <a:gd name="T11" fmla="*/ 2 h 47"/>
                  <a:gd name="T12" fmla="*/ 69 w 231"/>
                  <a:gd name="T13" fmla="*/ 1 h 47"/>
                  <a:gd name="T14" fmla="*/ 80 w 231"/>
                  <a:gd name="T15" fmla="*/ 1 h 47"/>
                  <a:gd name="T16" fmla="*/ 91 w 231"/>
                  <a:gd name="T17" fmla="*/ 0 h 47"/>
                  <a:gd name="T18" fmla="*/ 103 w 231"/>
                  <a:gd name="T19" fmla="*/ 0 h 47"/>
                  <a:gd name="T20" fmla="*/ 115 w 231"/>
                  <a:gd name="T21" fmla="*/ 0 h 47"/>
                  <a:gd name="T22" fmla="*/ 130 w 231"/>
                  <a:gd name="T23" fmla="*/ 0 h 47"/>
                  <a:gd name="T24" fmla="*/ 145 w 231"/>
                  <a:gd name="T25" fmla="*/ 0 h 47"/>
                  <a:gd name="T26" fmla="*/ 159 w 231"/>
                  <a:gd name="T27" fmla="*/ 1 h 47"/>
                  <a:gd name="T28" fmla="*/ 172 w 231"/>
                  <a:gd name="T29" fmla="*/ 2 h 47"/>
                  <a:gd name="T30" fmla="*/ 184 w 231"/>
                  <a:gd name="T31" fmla="*/ 3 h 47"/>
                  <a:gd name="T32" fmla="*/ 194 w 231"/>
                  <a:gd name="T33" fmla="*/ 4 h 47"/>
                  <a:gd name="T34" fmla="*/ 201 w 231"/>
                  <a:gd name="T35" fmla="*/ 5 h 47"/>
                  <a:gd name="T36" fmla="*/ 208 w 231"/>
                  <a:gd name="T37" fmla="*/ 6 h 47"/>
                  <a:gd name="T38" fmla="*/ 215 w 231"/>
                  <a:gd name="T39" fmla="*/ 7 h 47"/>
                  <a:gd name="T40" fmla="*/ 220 w 231"/>
                  <a:gd name="T41" fmla="*/ 9 h 47"/>
                  <a:gd name="T42" fmla="*/ 224 w 231"/>
                  <a:gd name="T43" fmla="*/ 10 h 47"/>
                  <a:gd name="T44" fmla="*/ 228 w 231"/>
                  <a:gd name="T45" fmla="*/ 12 h 47"/>
                  <a:gd name="T46" fmla="*/ 230 w 231"/>
                  <a:gd name="T47" fmla="*/ 15 h 47"/>
                  <a:gd name="T48" fmla="*/ 230 w 231"/>
                  <a:gd name="T49" fmla="*/ 31 h 47"/>
                  <a:gd name="T50" fmla="*/ 225 w 231"/>
                  <a:gd name="T51" fmla="*/ 35 h 47"/>
                  <a:gd name="T52" fmla="*/ 218 w 231"/>
                  <a:gd name="T53" fmla="*/ 38 h 47"/>
                  <a:gd name="T54" fmla="*/ 213 w 231"/>
                  <a:gd name="T55" fmla="*/ 39 h 47"/>
                  <a:gd name="T56" fmla="*/ 209 w 231"/>
                  <a:gd name="T57" fmla="*/ 40 h 47"/>
                  <a:gd name="T58" fmla="*/ 205 w 231"/>
                  <a:gd name="T59" fmla="*/ 41 h 47"/>
                  <a:gd name="T60" fmla="*/ 201 w 231"/>
                  <a:gd name="T61" fmla="*/ 42 h 47"/>
                  <a:gd name="T62" fmla="*/ 196 w 231"/>
                  <a:gd name="T63" fmla="*/ 42 h 47"/>
                  <a:gd name="T64" fmla="*/ 191 w 231"/>
                  <a:gd name="T65" fmla="*/ 43 h 47"/>
                  <a:gd name="T66" fmla="*/ 183 w 231"/>
                  <a:gd name="T67" fmla="*/ 44 h 47"/>
                  <a:gd name="T68" fmla="*/ 175 w 231"/>
                  <a:gd name="T69" fmla="*/ 45 h 47"/>
                  <a:gd name="T70" fmla="*/ 166 w 231"/>
                  <a:gd name="T71" fmla="*/ 45 h 47"/>
                  <a:gd name="T72" fmla="*/ 158 w 231"/>
                  <a:gd name="T73" fmla="*/ 46 h 47"/>
                  <a:gd name="T74" fmla="*/ 148 w 231"/>
                  <a:gd name="T75" fmla="*/ 46 h 47"/>
                  <a:gd name="T76" fmla="*/ 142 w 231"/>
                  <a:gd name="T77" fmla="*/ 46 h 47"/>
                  <a:gd name="T78" fmla="*/ 136 w 231"/>
                  <a:gd name="T79" fmla="*/ 47 h 47"/>
                  <a:gd name="T80" fmla="*/ 130 w 231"/>
                  <a:gd name="T81" fmla="*/ 47 h 47"/>
                  <a:gd name="T82" fmla="*/ 123 w 231"/>
                  <a:gd name="T83" fmla="*/ 47 h 47"/>
                  <a:gd name="T84" fmla="*/ 117 w 231"/>
                  <a:gd name="T85" fmla="*/ 47 h 47"/>
                  <a:gd name="T86" fmla="*/ 111 w 231"/>
                  <a:gd name="T87" fmla="*/ 47 h 47"/>
                  <a:gd name="T88" fmla="*/ 104 w 231"/>
                  <a:gd name="T89" fmla="*/ 47 h 47"/>
                  <a:gd name="T90" fmla="*/ 98 w 231"/>
                  <a:gd name="T91" fmla="*/ 47 h 47"/>
                  <a:gd name="T92" fmla="*/ 92 w 231"/>
                  <a:gd name="T93" fmla="*/ 47 h 47"/>
                  <a:gd name="T94" fmla="*/ 86 w 231"/>
                  <a:gd name="T95" fmla="*/ 46 h 47"/>
                  <a:gd name="T96" fmla="*/ 77 w 231"/>
                  <a:gd name="T97" fmla="*/ 46 h 47"/>
                  <a:gd name="T98" fmla="*/ 63 w 231"/>
                  <a:gd name="T99" fmla="*/ 45 h 47"/>
                  <a:gd name="T100" fmla="*/ 50 w 231"/>
                  <a:gd name="T101" fmla="*/ 44 h 47"/>
                  <a:gd name="T102" fmla="*/ 39 w 231"/>
                  <a:gd name="T103" fmla="*/ 43 h 47"/>
                  <a:gd name="T104" fmla="*/ 29 w 231"/>
                  <a:gd name="T105" fmla="*/ 42 h 47"/>
                  <a:gd name="T106" fmla="*/ 20 w 231"/>
                  <a:gd name="T107" fmla="*/ 40 h 47"/>
                  <a:gd name="T108" fmla="*/ 14 w 231"/>
                  <a:gd name="T109" fmla="*/ 38 h 47"/>
                  <a:gd name="T110" fmla="*/ 9 w 231"/>
                  <a:gd name="T111" fmla="*/ 37 h 47"/>
                  <a:gd name="T112" fmla="*/ 5 w 231"/>
                  <a:gd name="T113" fmla="*/ 35 h 47"/>
                  <a:gd name="T114" fmla="*/ 2 w 231"/>
                  <a:gd name="T115" fmla="*/ 33 h 47"/>
                  <a:gd name="T116" fmla="*/ 0 w 231"/>
                  <a:gd name="T117" fmla="*/ 31 h 47"/>
                  <a:gd name="T118" fmla="*/ 0 w 231"/>
                  <a:gd name="T119" fmla="*/ 14 h 47"/>
                  <a:gd name="T120" fmla="*/ 4 w 231"/>
                  <a:gd name="T121" fmla="*/ 11 h 47"/>
                  <a:gd name="T122" fmla="*/ 10 w 231"/>
                  <a:gd name="T123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1" h="47">
                    <a:moveTo>
                      <a:pt x="14" y="8"/>
                    </a:moveTo>
                    <a:lnTo>
                      <a:pt x="16" y="7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22" y="6"/>
                    </a:lnTo>
                    <a:lnTo>
                      <a:pt x="24" y="6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32" y="5"/>
                    </a:lnTo>
                    <a:lnTo>
                      <a:pt x="34" y="4"/>
                    </a:lnTo>
                    <a:lnTo>
                      <a:pt x="37" y="4"/>
                    </a:lnTo>
                    <a:lnTo>
                      <a:pt x="40" y="4"/>
                    </a:lnTo>
                    <a:lnTo>
                      <a:pt x="43" y="3"/>
                    </a:lnTo>
                    <a:lnTo>
                      <a:pt x="46" y="3"/>
                    </a:lnTo>
                    <a:lnTo>
                      <a:pt x="49" y="3"/>
                    </a:lnTo>
                    <a:lnTo>
                      <a:pt x="52" y="2"/>
                    </a:lnTo>
                    <a:lnTo>
                      <a:pt x="56" y="2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1"/>
                    </a:lnTo>
                    <a:lnTo>
                      <a:pt x="69" y="1"/>
                    </a:lnTo>
                    <a:lnTo>
                      <a:pt x="73" y="1"/>
                    </a:lnTo>
                    <a:lnTo>
                      <a:pt x="76" y="1"/>
                    </a:lnTo>
                    <a:lnTo>
                      <a:pt x="80" y="1"/>
                    </a:lnTo>
                    <a:lnTo>
                      <a:pt x="84" y="1"/>
                    </a:lnTo>
                    <a:lnTo>
                      <a:pt x="87" y="0"/>
                    </a:lnTo>
                    <a:lnTo>
                      <a:pt x="91" y="0"/>
                    </a:lnTo>
                    <a:lnTo>
                      <a:pt x="95" y="0"/>
                    </a:lnTo>
                    <a:lnTo>
                      <a:pt x="99" y="0"/>
                    </a:lnTo>
                    <a:lnTo>
                      <a:pt x="103" y="0"/>
                    </a:lnTo>
                    <a:lnTo>
                      <a:pt x="107" y="0"/>
                    </a:lnTo>
                    <a:lnTo>
                      <a:pt x="111" y="0"/>
                    </a:lnTo>
                    <a:lnTo>
                      <a:pt x="115" y="0"/>
                    </a:lnTo>
                    <a:lnTo>
                      <a:pt x="120" y="0"/>
                    </a:lnTo>
                    <a:lnTo>
                      <a:pt x="125" y="0"/>
                    </a:lnTo>
                    <a:lnTo>
                      <a:pt x="130" y="0"/>
                    </a:lnTo>
                    <a:lnTo>
                      <a:pt x="135" y="0"/>
                    </a:lnTo>
                    <a:lnTo>
                      <a:pt x="140" y="0"/>
                    </a:lnTo>
                    <a:lnTo>
                      <a:pt x="145" y="0"/>
                    </a:lnTo>
                    <a:lnTo>
                      <a:pt x="150" y="1"/>
                    </a:lnTo>
                    <a:lnTo>
                      <a:pt x="154" y="1"/>
                    </a:lnTo>
                    <a:lnTo>
                      <a:pt x="159" y="1"/>
                    </a:lnTo>
                    <a:lnTo>
                      <a:pt x="163" y="1"/>
                    </a:lnTo>
                    <a:lnTo>
                      <a:pt x="168" y="2"/>
                    </a:lnTo>
                    <a:lnTo>
                      <a:pt x="172" y="2"/>
                    </a:lnTo>
                    <a:lnTo>
                      <a:pt x="176" y="2"/>
                    </a:lnTo>
                    <a:lnTo>
                      <a:pt x="180" y="3"/>
                    </a:lnTo>
                    <a:lnTo>
                      <a:pt x="184" y="3"/>
                    </a:lnTo>
                    <a:lnTo>
                      <a:pt x="188" y="3"/>
                    </a:lnTo>
                    <a:lnTo>
                      <a:pt x="191" y="4"/>
                    </a:lnTo>
                    <a:lnTo>
                      <a:pt x="194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4" y="5"/>
                    </a:lnTo>
                    <a:lnTo>
                      <a:pt x="206" y="6"/>
                    </a:lnTo>
                    <a:lnTo>
                      <a:pt x="208" y="6"/>
                    </a:lnTo>
                    <a:lnTo>
                      <a:pt x="211" y="7"/>
                    </a:lnTo>
                    <a:lnTo>
                      <a:pt x="213" y="7"/>
                    </a:lnTo>
                    <a:lnTo>
                      <a:pt x="215" y="7"/>
                    </a:lnTo>
                    <a:lnTo>
                      <a:pt x="216" y="8"/>
                    </a:lnTo>
                    <a:lnTo>
                      <a:pt x="218" y="8"/>
                    </a:lnTo>
                    <a:lnTo>
                      <a:pt x="220" y="9"/>
                    </a:lnTo>
                    <a:lnTo>
                      <a:pt x="221" y="9"/>
                    </a:lnTo>
                    <a:lnTo>
                      <a:pt x="223" y="10"/>
                    </a:lnTo>
                    <a:lnTo>
                      <a:pt x="224" y="10"/>
                    </a:lnTo>
                    <a:lnTo>
                      <a:pt x="226" y="11"/>
                    </a:lnTo>
                    <a:lnTo>
                      <a:pt x="227" y="12"/>
                    </a:lnTo>
                    <a:lnTo>
                      <a:pt x="228" y="12"/>
                    </a:lnTo>
                    <a:lnTo>
                      <a:pt x="229" y="13"/>
                    </a:lnTo>
                    <a:lnTo>
                      <a:pt x="230" y="14"/>
                    </a:lnTo>
                    <a:lnTo>
                      <a:pt x="230" y="15"/>
                    </a:lnTo>
                    <a:lnTo>
                      <a:pt x="231" y="16"/>
                    </a:lnTo>
                    <a:lnTo>
                      <a:pt x="231" y="30"/>
                    </a:lnTo>
                    <a:lnTo>
                      <a:pt x="230" y="31"/>
                    </a:lnTo>
                    <a:lnTo>
                      <a:pt x="229" y="32"/>
                    </a:lnTo>
                    <a:lnTo>
                      <a:pt x="227" y="33"/>
                    </a:lnTo>
                    <a:lnTo>
                      <a:pt x="225" y="35"/>
                    </a:lnTo>
                    <a:lnTo>
                      <a:pt x="222" y="36"/>
                    </a:lnTo>
                    <a:lnTo>
                      <a:pt x="220" y="37"/>
                    </a:lnTo>
                    <a:lnTo>
                      <a:pt x="218" y="38"/>
                    </a:lnTo>
                    <a:lnTo>
                      <a:pt x="216" y="39"/>
                    </a:lnTo>
                    <a:lnTo>
                      <a:pt x="214" y="39"/>
                    </a:lnTo>
                    <a:lnTo>
                      <a:pt x="213" y="39"/>
                    </a:lnTo>
                    <a:lnTo>
                      <a:pt x="212" y="39"/>
                    </a:lnTo>
                    <a:lnTo>
                      <a:pt x="211" y="40"/>
                    </a:lnTo>
                    <a:lnTo>
                      <a:pt x="209" y="40"/>
                    </a:lnTo>
                    <a:lnTo>
                      <a:pt x="208" y="40"/>
                    </a:lnTo>
                    <a:lnTo>
                      <a:pt x="207" y="41"/>
                    </a:lnTo>
                    <a:lnTo>
                      <a:pt x="205" y="41"/>
                    </a:lnTo>
                    <a:lnTo>
                      <a:pt x="204" y="41"/>
                    </a:lnTo>
                    <a:lnTo>
                      <a:pt x="202" y="41"/>
                    </a:lnTo>
                    <a:lnTo>
                      <a:pt x="201" y="42"/>
                    </a:lnTo>
                    <a:lnTo>
                      <a:pt x="200" y="42"/>
                    </a:lnTo>
                    <a:lnTo>
                      <a:pt x="198" y="42"/>
                    </a:lnTo>
                    <a:lnTo>
                      <a:pt x="196" y="42"/>
                    </a:lnTo>
                    <a:lnTo>
                      <a:pt x="195" y="43"/>
                    </a:lnTo>
                    <a:lnTo>
                      <a:pt x="193" y="43"/>
                    </a:lnTo>
                    <a:lnTo>
                      <a:pt x="191" y="43"/>
                    </a:lnTo>
                    <a:lnTo>
                      <a:pt x="188" y="43"/>
                    </a:lnTo>
                    <a:lnTo>
                      <a:pt x="186" y="44"/>
                    </a:lnTo>
                    <a:lnTo>
                      <a:pt x="183" y="44"/>
                    </a:lnTo>
                    <a:lnTo>
                      <a:pt x="180" y="44"/>
                    </a:lnTo>
                    <a:lnTo>
                      <a:pt x="178" y="44"/>
                    </a:lnTo>
                    <a:lnTo>
                      <a:pt x="175" y="45"/>
                    </a:lnTo>
                    <a:lnTo>
                      <a:pt x="172" y="45"/>
                    </a:lnTo>
                    <a:lnTo>
                      <a:pt x="169" y="45"/>
                    </a:lnTo>
                    <a:lnTo>
                      <a:pt x="166" y="45"/>
                    </a:lnTo>
                    <a:lnTo>
                      <a:pt x="163" y="45"/>
                    </a:lnTo>
                    <a:lnTo>
                      <a:pt x="160" y="46"/>
                    </a:lnTo>
                    <a:lnTo>
                      <a:pt x="158" y="46"/>
                    </a:lnTo>
                    <a:lnTo>
                      <a:pt x="154" y="46"/>
                    </a:lnTo>
                    <a:lnTo>
                      <a:pt x="151" y="46"/>
                    </a:lnTo>
                    <a:lnTo>
                      <a:pt x="148" y="46"/>
                    </a:lnTo>
                    <a:lnTo>
                      <a:pt x="146" y="46"/>
                    </a:lnTo>
                    <a:lnTo>
                      <a:pt x="144" y="46"/>
                    </a:lnTo>
                    <a:lnTo>
                      <a:pt x="142" y="46"/>
                    </a:lnTo>
                    <a:lnTo>
                      <a:pt x="140" y="47"/>
                    </a:lnTo>
                    <a:lnTo>
                      <a:pt x="138" y="47"/>
                    </a:lnTo>
                    <a:lnTo>
                      <a:pt x="136" y="47"/>
                    </a:lnTo>
                    <a:lnTo>
                      <a:pt x="134" y="47"/>
                    </a:lnTo>
                    <a:lnTo>
                      <a:pt x="132" y="47"/>
                    </a:lnTo>
                    <a:lnTo>
                      <a:pt x="130" y="47"/>
                    </a:lnTo>
                    <a:lnTo>
                      <a:pt x="128" y="47"/>
                    </a:lnTo>
                    <a:lnTo>
                      <a:pt x="126" y="47"/>
                    </a:lnTo>
                    <a:lnTo>
                      <a:pt x="123" y="47"/>
                    </a:lnTo>
                    <a:lnTo>
                      <a:pt x="121" y="47"/>
                    </a:lnTo>
                    <a:lnTo>
                      <a:pt x="119" y="47"/>
                    </a:lnTo>
                    <a:lnTo>
                      <a:pt x="117" y="47"/>
                    </a:lnTo>
                    <a:lnTo>
                      <a:pt x="115" y="47"/>
                    </a:lnTo>
                    <a:lnTo>
                      <a:pt x="113" y="47"/>
                    </a:lnTo>
                    <a:lnTo>
                      <a:pt x="111" y="47"/>
                    </a:lnTo>
                    <a:lnTo>
                      <a:pt x="109" y="47"/>
                    </a:lnTo>
                    <a:lnTo>
                      <a:pt x="106" y="47"/>
                    </a:lnTo>
                    <a:lnTo>
                      <a:pt x="104" y="47"/>
                    </a:lnTo>
                    <a:lnTo>
                      <a:pt x="102" y="47"/>
                    </a:lnTo>
                    <a:lnTo>
                      <a:pt x="100" y="47"/>
                    </a:lnTo>
                    <a:lnTo>
                      <a:pt x="98" y="47"/>
                    </a:lnTo>
                    <a:lnTo>
                      <a:pt x="96" y="47"/>
                    </a:lnTo>
                    <a:lnTo>
                      <a:pt x="94" y="47"/>
                    </a:lnTo>
                    <a:lnTo>
                      <a:pt x="92" y="47"/>
                    </a:lnTo>
                    <a:lnTo>
                      <a:pt x="90" y="47"/>
                    </a:lnTo>
                    <a:lnTo>
                      <a:pt x="88" y="46"/>
                    </a:lnTo>
                    <a:lnTo>
                      <a:pt x="86" y="46"/>
                    </a:lnTo>
                    <a:lnTo>
                      <a:pt x="84" y="46"/>
                    </a:lnTo>
                    <a:lnTo>
                      <a:pt x="82" y="46"/>
                    </a:lnTo>
                    <a:lnTo>
                      <a:pt x="77" y="46"/>
                    </a:lnTo>
                    <a:lnTo>
                      <a:pt x="72" y="46"/>
                    </a:lnTo>
                    <a:lnTo>
                      <a:pt x="67" y="46"/>
                    </a:lnTo>
                    <a:lnTo>
                      <a:pt x="63" y="45"/>
                    </a:lnTo>
                    <a:lnTo>
                      <a:pt x="58" y="45"/>
                    </a:lnTo>
                    <a:lnTo>
                      <a:pt x="54" y="45"/>
                    </a:lnTo>
                    <a:lnTo>
                      <a:pt x="50" y="44"/>
                    </a:lnTo>
                    <a:lnTo>
                      <a:pt x="46" y="44"/>
                    </a:lnTo>
                    <a:lnTo>
                      <a:pt x="43" y="44"/>
                    </a:lnTo>
                    <a:lnTo>
                      <a:pt x="39" y="43"/>
                    </a:lnTo>
                    <a:lnTo>
                      <a:pt x="35" y="43"/>
                    </a:lnTo>
                    <a:lnTo>
                      <a:pt x="32" y="42"/>
                    </a:lnTo>
                    <a:lnTo>
                      <a:pt x="29" y="42"/>
                    </a:lnTo>
                    <a:lnTo>
                      <a:pt x="26" y="41"/>
                    </a:lnTo>
                    <a:lnTo>
                      <a:pt x="23" y="40"/>
                    </a:lnTo>
                    <a:lnTo>
                      <a:pt x="20" y="40"/>
                    </a:lnTo>
                    <a:lnTo>
                      <a:pt x="18" y="39"/>
                    </a:lnTo>
                    <a:lnTo>
                      <a:pt x="16" y="39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0" y="37"/>
                    </a:lnTo>
                    <a:lnTo>
                      <a:pt x="9" y="37"/>
                    </a:lnTo>
                    <a:lnTo>
                      <a:pt x="7" y="36"/>
                    </a:lnTo>
                    <a:lnTo>
                      <a:pt x="6" y="35"/>
                    </a:lnTo>
                    <a:lnTo>
                      <a:pt x="5" y="35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2" y="33"/>
                    </a:lnTo>
                    <a:lnTo>
                      <a:pt x="1" y="32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0" y="30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1" y="13"/>
                    </a:lnTo>
                    <a:lnTo>
                      <a:pt x="2" y="12"/>
                    </a:lnTo>
                    <a:lnTo>
                      <a:pt x="4" y="11"/>
                    </a:lnTo>
                    <a:lnTo>
                      <a:pt x="5" y="10"/>
                    </a:lnTo>
                    <a:lnTo>
                      <a:pt x="7" y="9"/>
                    </a:lnTo>
                    <a:lnTo>
                      <a:pt x="10" y="9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59"/>
              <p:cNvSpPr>
                <a:spLocks/>
              </p:cNvSpPr>
              <p:nvPr/>
            </p:nvSpPr>
            <p:spPr bwMode="auto">
              <a:xfrm>
                <a:off x="925" y="2755"/>
                <a:ext cx="222" cy="27"/>
              </a:xfrm>
              <a:custGeom>
                <a:avLst/>
                <a:gdLst>
                  <a:gd name="T0" fmla="*/ 211 w 222"/>
                  <a:gd name="T1" fmla="*/ 19 h 27"/>
                  <a:gd name="T2" fmla="*/ 200 w 222"/>
                  <a:gd name="T3" fmla="*/ 21 h 27"/>
                  <a:gd name="T4" fmla="*/ 187 w 222"/>
                  <a:gd name="T5" fmla="*/ 23 h 27"/>
                  <a:gd name="T6" fmla="*/ 172 w 222"/>
                  <a:gd name="T7" fmla="*/ 25 h 27"/>
                  <a:gd name="T8" fmla="*/ 154 w 222"/>
                  <a:gd name="T9" fmla="*/ 26 h 27"/>
                  <a:gd name="T10" fmla="*/ 140 w 222"/>
                  <a:gd name="T11" fmla="*/ 27 h 27"/>
                  <a:gd name="T12" fmla="*/ 134 w 222"/>
                  <a:gd name="T13" fmla="*/ 27 h 27"/>
                  <a:gd name="T14" fmla="*/ 129 w 222"/>
                  <a:gd name="T15" fmla="*/ 27 h 27"/>
                  <a:gd name="T16" fmla="*/ 123 w 222"/>
                  <a:gd name="T17" fmla="*/ 27 h 27"/>
                  <a:gd name="T18" fmla="*/ 117 w 222"/>
                  <a:gd name="T19" fmla="*/ 27 h 27"/>
                  <a:gd name="T20" fmla="*/ 111 w 222"/>
                  <a:gd name="T21" fmla="*/ 27 h 27"/>
                  <a:gd name="T22" fmla="*/ 103 w 222"/>
                  <a:gd name="T23" fmla="*/ 27 h 27"/>
                  <a:gd name="T24" fmla="*/ 94 w 222"/>
                  <a:gd name="T25" fmla="*/ 27 h 27"/>
                  <a:gd name="T26" fmla="*/ 86 w 222"/>
                  <a:gd name="T27" fmla="*/ 27 h 27"/>
                  <a:gd name="T28" fmla="*/ 78 w 222"/>
                  <a:gd name="T29" fmla="*/ 26 h 27"/>
                  <a:gd name="T30" fmla="*/ 71 w 222"/>
                  <a:gd name="T31" fmla="*/ 26 h 27"/>
                  <a:gd name="T32" fmla="*/ 61 w 222"/>
                  <a:gd name="T33" fmla="*/ 25 h 27"/>
                  <a:gd name="T34" fmla="*/ 52 w 222"/>
                  <a:gd name="T35" fmla="*/ 25 h 27"/>
                  <a:gd name="T36" fmla="*/ 43 w 222"/>
                  <a:gd name="T37" fmla="*/ 24 h 27"/>
                  <a:gd name="T38" fmla="*/ 35 w 222"/>
                  <a:gd name="T39" fmla="*/ 23 h 27"/>
                  <a:gd name="T40" fmla="*/ 27 w 222"/>
                  <a:gd name="T41" fmla="*/ 22 h 27"/>
                  <a:gd name="T42" fmla="*/ 21 w 222"/>
                  <a:gd name="T43" fmla="*/ 21 h 27"/>
                  <a:gd name="T44" fmla="*/ 17 w 222"/>
                  <a:gd name="T45" fmla="*/ 21 h 27"/>
                  <a:gd name="T46" fmla="*/ 14 w 222"/>
                  <a:gd name="T47" fmla="*/ 20 h 27"/>
                  <a:gd name="T48" fmla="*/ 7 w 222"/>
                  <a:gd name="T49" fmla="*/ 18 h 27"/>
                  <a:gd name="T50" fmla="*/ 2 w 222"/>
                  <a:gd name="T51" fmla="*/ 16 h 27"/>
                  <a:gd name="T52" fmla="*/ 0 w 222"/>
                  <a:gd name="T53" fmla="*/ 13 h 27"/>
                  <a:gd name="T54" fmla="*/ 1 w 222"/>
                  <a:gd name="T55" fmla="*/ 11 h 27"/>
                  <a:gd name="T56" fmla="*/ 5 w 222"/>
                  <a:gd name="T57" fmla="*/ 9 h 27"/>
                  <a:gd name="T58" fmla="*/ 12 w 222"/>
                  <a:gd name="T59" fmla="*/ 7 h 27"/>
                  <a:gd name="T60" fmla="*/ 21 w 222"/>
                  <a:gd name="T61" fmla="*/ 5 h 27"/>
                  <a:gd name="T62" fmla="*/ 32 w 222"/>
                  <a:gd name="T63" fmla="*/ 4 h 27"/>
                  <a:gd name="T64" fmla="*/ 43 w 222"/>
                  <a:gd name="T65" fmla="*/ 2 h 27"/>
                  <a:gd name="T66" fmla="*/ 56 w 222"/>
                  <a:gd name="T67" fmla="*/ 1 h 27"/>
                  <a:gd name="T68" fmla="*/ 70 w 222"/>
                  <a:gd name="T69" fmla="*/ 1 h 27"/>
                  <a:gd name="T70" fmla="*/ 85 w 222"/>
                  <a:gd name="T71" fmla="*/ 0 h 27"/>
                  <a:gd name="T72" fmla="*/ 100 w 222"/>
                  <a:gd name="T73" fmla="*/ 0 h 27"/>
                  <a:gd name="T74" fmla="*/ 116 w 222"/>
                  <a:gd name="T75" fmla="*/ 0 h 27"/>
                  <a:gd name="T76" fmla="*/ 128 w 222"/>
                  <a:gd name="T77" fmla="*/ 0 h 27"/>
                  <a:gd name="T78" fmla="*/ 141 w 222"/>
                  <a:gd name="T79" fmla="*/ 0 h 27"/>
                  <a:gd name="T80" fmla="*/ 153 w 222"/>
                  <a:gd name="T81" fmla="*/ 1 h 27"/>
                  <a:gd name="T82" fmla="*/ 164 w 222"/>
                  <a:gd name="T83" fmla="*/ 1 h 27"/>
                  <a:gd name="T84" fmla="*/ 175 w 222"/>
                  <a:gd name="T85" fmla="*/ 2 h 27"/>
                  <a:gd name="T86" fmla="*/ 185 w 222"/>
                  <a:gd name="T87" fmla="*/ 3 h 27"/>
                  <a:gd name="T88" fmla="*/ 193 w 222"/>
                  <a:gd name="T89" fmla="*/ 4 h 27"/>
                  <a:gd name="T90" fmla="*/ 201 w 222"/>
                  <a:gd name="T91" fmla="*/ 5 h 27"/>
                  <a:gd name="T92" fmla="*/ 208 w 222"/>
                  <a:gd name="T93" fmla="*/ 7 h 27"/>
                  <a:gd name="T94" fmla="*/ 214 w 222"/>
                  <a:gd name="T95" fmla="*/ 8 h 27"/>
                  <a:gd name="T96" fmla="*/ 218 w 222"/>
                  <a:gd name="T97" fmla="*/ 10 h 27"/>
                  <a:gd name="T98" fmla="*/ 221 w 222"/>
                  <a:gd name="T99" fmla="*/ 11 h 27"/>
                  <a:gd name="T100" fmla="*/ 222 w 222"/>
                  <a:gd name="T101" fmla="*/ 13 h 27"/>
                  <a:gd name="T102" fmla="*/ 222 w 222"/>
                  <a:gd name="T103" fmla="*/ 15 h 27"/>
                  <a:gd name="T104" fmla="*/ 219 w 222"/>
                  <a:gd name="T10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2" h="27">
                    <a:moveTo>
                      <a:pt x="216" y="18"/>
                    </a:moveTo>
                    <a:lnTo>
                      <a:pt x="214" y="19"/>
                    </a:lnTo>
                    <a:lnTo>
                      <a:pt x="211" y="19"/>
                    </a:lnTo>
                    <a:lnTo>
                      <a:pt x="208" y="20"/>
                    </a:lnTo>
                    <a:lnTo>
                      <a:pt x="204" y="21"/>
                    </a:lnTo>
                    <a:lnTo>
                      <a:pt x="200" y="21"/>
                    </a:lnTo>
                    <a:lnTo>
                      <a:pt x="196" y="22"/>
                    </a:lnTo>
                    <a:lnTo>
                      <a:pt x="192" y="23"/>
                    </a:lnTo>
                    <a:lnTo>
                      <a:pt x="187" y="23"/>
                    </a:lnTo>
                    <a:lnTo>
                      <a:pt x="182" y="24"/>
                    </a:lnTo>
                    <a:lnTo>
                      <a:pt x="177" y="24"/>
                    </a:lnTo>
                    <a:lnTo>
                      <a:pt x="172" y="25"/>
                    </a:lnTo>
                    <a:lnTo>
                      <a:pt x="166" y="25"/>
                    </a:lnTo>
                    <a:lnTo>
                      <a:pt x="160" y="25"/>
                    </a:lnTo>
                    <a:lnTo>
                      <a:pt x="154" y="26"/>
                    </a:lnTo>
                    <a:lnTo>
                      <a:pt x="148" y="26"/>
                    </a:lnTo>
                    <a:lnTo>
                      <a:pt x="142" y="26"/>
                    </a:lnTo>
                    <a:lnTo>
                      <a:pt x="140" y="27"/>
                    </a:lnTo>
                    <a:lnTo>
                      <a:pt x="138" y="27"/>
                    </a:lnTo>
                    <a:lnTo>
                      <a:pt x="136" y="27"/>
                    </a:lnTo>
                    <a:lnTo>
                      <a:pt x="134" y="27"/>
                    </a:lnTo>
                    <a:lnTo>
                      <a:pt x="132" y="27"/>
                    </a:lnTo>
                    <a:lnTo>
                      <a:pt x="131" y="27"/>
                    </a:lnTo>
                    <a:lnTo>
                      <a:pt x="129" y="27"/>
                    </a:lnTo>
                    <a:lnTo>
                      <a:pt x="127" y="27"/>
                    </a:lnTo>
                    <a:lnTo>
                      <a:pt x="125" y="27"/>
                    </a:lnTo>
                    <a:lnTo>
                      <a:pt x="123" y="27"/>
                    </a:lnTo>
                    <a:lnTo>
                      <a:pt x="121" y="27"/>
                    </a:lnTo>
                    <a:lnTo>
                      <a:pt x="119" y="27"/>
                    </a:lnTo>
                    <a:lnTo>
                      <a:pt x="117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11" y="27"/>
                    </a:lnTo>
                    <a:lnTo>
                      <a:pt x="108" y="27"/>
                    </a:lnTo>
                    <a:lnTo>
                      <a:pt x="105" y="27"/>
                    </a:lnTo>
                    <a:lnTo>
                      <a:pt x="103" y="27"/>
                    </a:lnTo>
                    <a:lnTo>
                      <a:pt x="100" y="27"/>
                    </a:lnTo>
                    <a:lnTo>
                      <a:pt x="97" y="27"/>
                    </a:lnTo>
                    <a:lnTo>
                      <a:pt x="94" y="27"/>
                    </a:lnTo>
                    <a:lnTo>
                      <a:pt x="91" y="27"/>
                    </a:lnTo>
                    <a:lnTo>
                      <a:pt x="89" y="27"/>
                    </a:lnTo>
                    <a:lnTo>
                      <a:pt x="86" y="27"/>
                    </a:lnTo>
                    <a:lnTo>
                      <a:pt x="84" y="26"/>
                    </a:lnTo>
                    <a:lnTo>
                      <a:pt x="81" y="26"/>
                    </a:lnTo>
                    <a:lnTo>
                      <a:pt x="78" y="26"/>
                    </a:lnTo>
                    <a:lnTo>
                      <a:pt x="76" y="26"/>
                    </a:lnTo>
                    <a:lnTo>
                      <a:pt x="73" y="26"/>
                    </a:lnTo>
                    <a:lnTo>
                      <a:pt x="71" y="26"/>
                    </a:lnTo>
                    <a:lnTo>
                      <a:pt x="68" y="26"/>
                    </a:lnTo>
                    <a:lnTo>
                      <a:pt x="65" y="26"/>
                    </a:lnTo>
                    <a:lnTo>
                      <a:pt x="61" y="25"/>
                    </a:lnTo>
                    <a:lnTo>
                      <a:pt x="58" y="25"/>
                    </a:lnTo>
                    <a:lnTo>
                      <a:pt x="55" y="25"/>
                    </a:lnTo>
                    <a:lnTo>
                      <a:pt x="52" y="25"/>
                    </a:lnTo>
                    <a:lnTo>
                      <a:pt x="49" y="25"/>
                    </a:lnTo>
                    <a:lnTo>
                      <a:pt x="46" y="24"/>
                    </a:lnTo>
                    <a:lnTo>
                      <a:pt x="43" y="24"/>
                    </a:lnTo>
                    <a:lnTo>
                      <a:pt x="40" y="24"/>
                    </a:lnTo>
                    <a:lnTo>
                      <a:pt x="37" y="23"/>
                    </a:lnTo>
                    <a:lnTo>
                      <a:pt x="35" y="23"/>
                    </a:lnTo>
                    <a:lnTo>
                      <a:pt x="32" y="23"/>
                    </a:lnTo>
                    <a:lnTo>
                      <a:pt x="30" y="23"/>
                    </a:lnTo>
                    <a:lnTo>
                      <a:pt x="27" y="22"/>
                    </a:lnTo>
                    <a:lnTo>
                      <a:pt x="25" y="22"/>
                    </a:lnTo>
                    <a:lnTo>
                      <a:pt x="23" y="22"/>
                    </a:lnTo>
                    <a:lnTo>
                      <a:pt x="21" y="21"/>
                    </a:lnTo>
                    <a:lnTo>
                      <a:pt x="20" y="21"/>
                    </a:lnTo>
                    <a:lnTo>
                      <a:pt x="19" y="21"/>
                    </a:lnTo>
                    <a:lnTo>
                      <a:pt x="17" y="21"/>
                    </a:lnTo>
                    <a:lnTo>
                      <a:pt x="16" y="20"/>
                    </a:lnTo>
                    <a:lnTo>
                      <a:pt x="15" y="20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0" y="19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3" y="17"/>
                    </a:lnTo>
                    <a:lnTo>
                      <a:pt x="2" y="16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1" y="11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12" y="7"/>
                    </a:lnTo>
                    <a:lnTo>
                      <a:pt x="14" y="6"/>
                    </a:lnTo>
                    <a:lnTo>
                      <a:pt x="17" y="6"/>
                    </a:lnTo>
                    <a:lnTo>
                      <a:pt x="21" y="5"/>
                    </a:lnTo>
                    <a:lnTo>
                      <a:pt x="24" y="5"/>
                    </a:lnTo>
                    <a:lnTo>
                      <a:pt x="28" y="4"/>
                    </a:lnTo>
                    <a:lnTo>
                      <a:pt x="32" y="4"/>
                    </a:lnTo>
                    <a:lnTo>
                      <a:pt x="36" y="3"/>
                    </a:lnTo>
                    <a:lnTo>
                      <a:pt x="39" y="3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2" y="2"/>
                    </a:lnTo>
                    <a:lnTo>
                      <a:pt x="56" y="1"/>
                    </a:lnTo>
                    <a:lnTo>
                      <a:pt x="61" y="1"/>
                    </a:lnTo>
                    <a:lnTo>
                      <a:pt x="65" y="1"/>
                    </a:lnTo>
                    <a:lnTo>
                      <a:pt x="70" y="1"/>
                    </a:lnTo>
                    <a:lnTo>
                      <a:pt x="75" y="0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90" y="0"/>
                    </a:lnTo>
                    <a:lnTo>
                      <a:pt x="95" y="0"/>
                    </a:lnTo>
                    <a:lnTo>
                      <a:pt x="100" y="0"/>
                    </a:lnTo>
                    <a:lnTo>
                      <a:pt x="106" y="0"/>
                    </a:lnTo>
                    <a:lnTo>
                      <a:pt x="111" y="0"/>
                    </a:lnTo>
                    <a:lnTo>
                      <a:pt x="116" y="0"/>
                    </a:lnTo>
                    <a:lnTo>
                      <a:pt x="120" y="0"/>
                    </a:lnTo>
                    <a:lnTo>
                      <a:pt x="124" y="0"/>
                    </a:lnTo>
                    <a:lnTo>
                      <a:pt x="128" y="0"/>
                    </a:lnTo>
                    <a:lnTo>
                      <a:pt x="133" y="0"/>
                    </a:lnTo>
                    <a:lnTo>
                      <a:pt x="137" y="0"/>
                    </a:lnTo>
                    <a:lnTo>
                      <a:pt x="141" y="0"/>
                    </a:lnTo>
                    <a:lnTo>
                      <a:pt x="145" y="0"/>
                    </a:lnTo>
                    <a:lnTo>
                      <a:pt x="149" y="0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4" y="1"/>
                    </a:lnTo>
                    <a:lnTo>
                      <a:pt x="168" y="2"/>
                    </a:lnTo>
                    <a:lnTo>
                      <a:pt x="171" y="2"/>
                    </a:lnTo>
                    <a:lnTo>
                      <a:pt x="175" y="2"/>
                    </a:lnTo>
                    <a:lnTo>
                      <a:pt x="178" y="2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8" y="3"/>
                    </a:lnTo>
                    <a:lnTo>
                      <a:pt x="191" y="4"/>
                    </a:lnTo>
                    <a:lnTo>
                      <a:pt x="193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4" y="6"/>
                    </a:lnTo>
                    <a:lnTo>
                      <a:pt x="206" y="6"/>
                    </a:lnTo>
                    <a:lnTo>
                      <a:pt x="208" y="7"/>
                    </a:lnTo>
                    <a:lnTo>
                      <a:pt x="210" y="7"/>
                    </a:lnTo>
                    <a:lnTo>
                      <a:pt x="212" y="7"/>
                    </a:lnTo>
                    <a:lnTo>
                      <a:pt x="214" y="8"/>
                    </a:lnTo>
                    <a:lnTo>
                      <a:pt x="215" y="8"/>
                    </a:lnTo>
                    <a:lnTo>
                      <a:pt x="217" y="9"/>
                    </a:lnTo>
                    <a:lnTo>
                      <a:pt x="218" y="10"/>
                    </a:lnTo>
                    <a:lnTo>
                      <a:pt x="220" y="10"/>
                    </a:lnTo>
                    <a:lnTo>
                      <a:pt x="221" y="11"/>
                    </a:lnTo>
                    <a:lnTo>
                      <a:pt x="221" y="11"/>
                    </a:lnTo>
                    <a:lnTo>
                      <a:pt x="222" y="12"/>
                    </a:lnTo>
                    <a:lnTo>
                      <a:pt x="222" y="13"/>
                    </a:lnTo>
                    <a:lnTo>
                      <a:pt x="222" y="13"/>
                    </a:lnTo>
                    <a:lnTo>
                      <a:pt x="222" y="14"/>
                    </a:lnTo>
                    <a:lnTo>
                      <a:pt x="222" y="14"/>
                    </a:lnTo>
                    <a:lnTo>
                      <a:pt x="222" y="15"/>
                    </a:lnTo>
                    <a:lnTo>
                      <a:pt x="221" y="16"/>
                    </a:lnTo>
                    <a:lnTo>
                      <a:pt x="220" y="16"/>
                    </a:lnTo>
                    <a:lnTo>
                      <a:pt x="219" y="17"/>
                    </a:lnTo>
                    <a:lnTo>
                      <a:pt x="218" y="17"/>
                    </a:lnTo>
                    <a:lnTo>
                      <a:pt x="216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60"/>
              <p:cNvSpPr>
                <a:spLocks/>
              </p:cNvSpPr>
              <p:nvPr/>
            </p:nvSpPr>
            <p:spPr bwMode="auto">
              <a:xfrm>
                <a:off x="923" y="2772"/>
                <a:ext cx="226" cy="23"/>
              </a:xfrm>
              <a:custGeom>
                <a:avLst/>
                <a:gdLst>
                  <a:gd name="T0" fmla="*/ 223 w 226"/>
                  <a:gd name="T1" fmla="*/ 10 h 23"/>
                  <a:gd name="T2" fmla="*/ 217 w 226"/>
                  <a:gd name="T3" fmla="*/ 14 h 23"/>
                  <a:gd name="T4" fmla="*/ 209 w 226"/>
                  <a:gd name="T5" fmla="*/ 16 h 23"/>
                  <a:gd name="T6" fmla="*/ 200 w 226"/>
                  <a:gd name="T7" fmla="*/ 18 h 23"/>
                  <a:gd name="T8" fmla="*/ 189 w 226"/>
                  <a:gd name="T9" fmla="*/ 19 h 23"/>
                  <a:gd name="T10" fmla="*/ 177 w 226"/>
                  <a:gd name="T11" fmla="*/ 20 h 23"/>
                  <a:gd name="T12" fmla="*/ 164 w 226"/>
                  <a:gd name="T13" fmla="*/ 21 h 23"/>
                  <a:gd name="T14" fmla="*/ 150 w 226"/>
                  <a:gd name="T15" fmla="*/ 22 h 23"/>
                  <a:gd name="T16" fmla="*/ 141 w 226"/>
                  <a:gd name="T17" fmla="*/ 23 h 23"/>
                  <a:gd name="T18" fmla="*/ 135 w 226"/>
                  <a:gd name="T19" fmla="*/ 23 h 23"/>
                  <a:gd name="T20" fmla="*/ 130 w 226"/>
                  <a:gd name="T21" fmla="*/ 23 h 23"/>
                  <a:gd name="T22" fmla="*/ 124 w 226"/>
                  <a:gd name="T23" fmla="*/ 23 h 23"/>
                  <a:gd name="T24" fmla="*/ 118 w 226"/>
                  <a:gd name="T25" fmla="*/ 23 h 23"/>
                  <a:gd name="T26" fmla="*/ 111 w 226"/>
                  <a:gd name="T27" fmla="*/ 23 h 23"/>
                  <a:gd name="T28" fmla="*/ 102 w 226"/>
                  <a:gd name="T29" fmla="*/ 23 h 23"/>
                  <a:gd name="T30" fmla="*/ 94 w 226"/>
                  <a:gd name="T31" fmla="*/ 23 h 23"/>
                  <a:gd name="T32" fmla="*/ 86 w 226"/>
                  <a:gd name="T33" fmla="*/ 23 h 23"/>
                  <a:gd name="T34" fmla="*/ 78 w 226"/>
                  <a:gd name="T35" fmla="*/ 22 h 23"/>
                  <a:gd name="T36" fmla="*/ 70 w 226"/>
                  <a:gd name="T37" fmla="*/ 22 h 23"/>
                  <a:gd name="T38" fmla="*/ 60 w 226"/>
                  <a:gd name="T39" fmla="*/ 21 h 23"/>
                  <a:gd name="T40" fmla="*/ 51 w 226"/>
                  <a:gd name="T41" fmla="*/ 20 h 23"/>
                  <a:gd name="T42" fmla="*/ 42 w 226"/>
                  <a:gd name="T43" fmla="*/ 20 h 23"/>
                  <a:gd name="T44" fmla="*/ 34 w 226"/>
                  <a:gd name="T45" fmla="*/ 19 h 23"/>
                  <a:gd name="T46" fmla="*/ 27 w 226"/>
                  <a:gd name="T47" fmla="*/ 17 h 23"/>
                  <a:gd name="T48" fmla="*/ 22 w 226"/>
                  <a:gd name="T49" fmla="*/ 17 h 23"/>
                  <a:gd name="T50" fmla="*/ 18 w 226"/>
                  <a:gd name="T51" fmla="*/ 16 h 23"/>
                  <a:gd name="T52" fmla="*/ 15 w 226"/>
                  <a:gd name="T53" fmla="*/ 15 h 23"/>
                  <a:gd name="T54" fmla="*/ 6 w 226"/>
                  <a:gd name="T55" fmla="*/ 12 h 23"/>
                  <a:gd name="T56" fmla="*/ 1 w 226"/>
                  <a:gd name="T57" fmla="*/ 9 h 23"/>
                  <a:gd name="T58" fmla="*/ 0 w 226"/>
                  <a:gd name="T59" fmla="*/ 6 h 23"/>
                  <a:gd name="T60" fmla="*/ 0 w 226"/>
                  <a:gd name="T61" fmla="*/ 0 h 23"/>
                  <a:gd name="T62" fmla="*/ 3 w 226"/>
                  <a:gd name="T63" fmla="*/ 3 h 23"/>
                  <a:gd name="T64" fmla="*/ 9 w 226"/>
                  <a:gd name="T65" fmla="*/ 5 h 23"/>
                  <a:gd name="T66" fmla="*/ 15 w 226"/>
                  <a:gd name="T67" fmla="*/ 6 h 23"/>
                  <a:gd name="T68" fmla="*/ 18 w 226"/>
                  <a:gd name="T69" fmla="*/ 7 h 23"/>
                  <a:gd name="T70" fmla="*/ 22 w 226"/>
                  <a:gd name="T71" fmla="*/ 8 h 23"/>
                  <a:gd name="T72" fmla="*/ 28 w 226"/>
                  <a:gd name="T73" fmla="*/ 9 h 23"/>
                  <a:gd name="T74" fmla="*/ 36 w 226"/>
                  <a:gd name="T75" fmla="*/ 10 h 23"/>
                  <a:gd name="T76" fmla="*/ 44 w 226"/>
                  <a:gd name="T77" fmla="*/ 11 h 23"/>
                  <a:gd name="T78" fmla="*/ 53 w 226"/>
                  <a:gd name="T79" fmla="*/ 12 h 23"/>
                  <a:gd name="T80" fmla="*/ 63 w 226"/>
                  <a:gd name="T81" fmla="*/ 13 h 23"/>
                  <a:gd name="T82" fmla="*/ 72 w 226"/>
                  <a:gd name="T83" fmla="*/ 13 h 23"/>
                  <a:gd name="T84" fmla="*/ 80 w 226"/>
                  <a:gd name="T85" fmla="*/ 14 h 23"/>
                  <a:gd name="T86" fmla="*/ 88 w 226"/>
                  <a:gd name="T87" fmla="*/ 14 h 23"/>
                  <a:gd name="T88" fmla="*/ 97 w 226"/>
                  <a:gd name="T89" fmla="*/ 14 h 23"/>
                  <a:gd name="T90" fmla="*/ 105 w 226"/>
                  <a:gd name="T91" fmla="*/ 14 h 23"/>
                  <a:gd name="T92" fmla="*/ 114 w 226"/>
                  <a:gd name="T93" fmla="*/ 14 h 23"/>
                  <a:gd name="T94" fmla="*/ 120 w 226"/>
                  <a:gd name="T95" fmla="*/ 14 h 23"/>
                  <a:gd name="T96" fmla="*/ 126 w 226"/>
                  <a:gd name="T97" fmla="*/ 14 h 23"/>
                  <a:gd name="T98" fmla="*/ 132 w 226"/>
                  <a:gd name="T99" fmla="*/ 14 h 23"/>
                  <a:gd name="T100" fmla="*/ 137 w 226"/>
                  <a:gd name="T101" fmla="*/ 14 h 23"/>
                  <a:gd name="T102" fmla="*/ 143 w 226"/>
                  <a:gd name="T103" fmla="*/ 14 h 23"/>
                  <a:gd name="T104" fmla="*/ 158 w 226"/>
                  <a:gd name="T105" fmla="*/ 13 h 23"/>
                  <a:gd name="T106" fmla="*/ 175 w 226"/>
                  <a:gd name="T107" fmla="*/ 12 h 23"/>
                  <a:gd name="T108" fmla="*/ 191 w 226"/>
                  <a:gd name="T109" fmla="*/ 10 h 23"/>
                  <a:gd name="T110" fmla="*/ 204 w 226"/>
                  <a:gd name="T111" fmla="*/ 8 h 23"/>
                  <a:gd name="T112" fmla="*/ 214 w 226"/>
                  <a:gd name="T113" fmla="*/ 6 h 23"/>
                  <a:gd name="T114" fmla="*/ 220 w 226"/>
                  <a:gd name="T115" fmla="*/ 3 h 23"/>
                  <a:gd name="T116" fmla="*/ 223 w 226"/>
                  <a:gd name="T117" fmla="*/ 2 h 23"/>
                  <a:gd name="T118" fmla="*/ 226 w 226"/>
                  <a:gd name="T119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6" h="23">
                    <a:moveTo>
                      <a:pt x="226" y="8"/>
                    </a:moveTo>
                    <a:lnTo>
                      <a:pt x="225" y="9"/>
                    </a:lnTo>
                    <a:lnTo>
                      <a:pt x="223" y="10"/>
                    </a:lnTo>
                    <a:lnTo>
                      <a:pt x="221" y="12"/>
                    </a:lnTo>
                    <a:lnTo>
                      <a:pt x="219" y="13"/>
                    </a:lnTo>
                    <a:lnTo>
                      <a:pt x="217" y="14"/>
                    </a:lnTo>
                    <a:lnTo>
                      <a:pt x="214" y="15"/>
                    </a:lnTo>
                    <a:lnTo>
                      <a:pt x="211" y="15"/>
                    </a:lnTo>
                    <a:lnTo>
                      <a:pt x="209" y="16"/>
                    </a:lnTo>
                    <a:lnTo>
                      <a:pt x="206" y="17"/>
                    </a:lnTo>
                    <a:lnTo>
                      <a:pt x="203" y="17"/>
                    </a:lnTo>
                    <a:lnTo>
                      <a:pt x="200" y="18"/>
                    </a:lnTo>
                    <a:lnTo>
                      <a:pt x="196" y="18"/>
                    </a:lnTo>
                    <a:lnTo>
                      <a:pt x="193" y="19"/>
                    </a:lnTo>
                    <a:lnTo>
                      <a:pt x="189" y="19"/>
                    </a:lnTo>
                    <a:lnTo>
                      <a:pt x="185" y="20"/>
                    </a:lnTo>
                    <a:lnTo>
                      <a:pt x="181" y="20"/>
                    </a:lnTo>
                    <a:lnTo>
                      <a:pt x="177" y="20"/>
                    </a:lnTo>
                    <a:lnTo>
                      <a:pt x="173" y="21"/>
                    </a:lnTo>
                    <a:lnTo>
                      <a:pt x="169" y="21"/>
                    </a:lnTo>
                    <a:lnTo>
                      <a:pt x="164" y="21"/>
                    </a:lnTo>
                    <a:lnTo>
                      <a:pt x="160" y="22"/>
                    </a:lnTo>
                    <a:lnTo>
                      <a:pt x="155" y="22"/>
                    </a:lnTo>
                    <a:lnTo>
                      <a:pt x="150" y="22"/>
                    </a:lnTo>
                    <a:lnTo>
                      <a:pt x="145" y="22"/>
                    </a:lnTo>
                    <a:lnTo>
                      <a:pt x="143" y="23"/>
                    </a:lnTo>
                    <a:lnTo>
                      <a:pt x="141" y="23"/>
                    </a:lnTo>
                    <a:lnTo>
                      <a:pt x="139" y="23"/>
                    </a:lnTo>
                    <a:lnTo>
                      <a:pt x="137" y="23"/>
                    </a:lnTo>
                    <a:lnTo>
                      <a:pt x="135" y="23"/>
                    </a:lnTo>
                    <a:lnTo>
                      <a:pt x="133" y="23"/>
                    </a:lnTo>
                    <a:lnTo>
                      <a:pt x="131" y="23"/>
                    </a:lnTo>
                    <a:lnTo>
                      <a:pt x="130" y="23"/>
                    </a:lnTo>
                    <a:lnTo>
                      <a:pt x="128" y="23"/>
                    </a:lnTo>
                    <a:lnTo>
                      <a:pt x="126" y="23"/>
                    </a:lnTo>
                    <a:lnTo>
                      <a:pt x="124" y="23"/>
                    </a:lnTo>
                    <a:lnTo>
                      <a:pt x="122" y="23"/>
                    </a:lnTo>
                    <a:lnTo>
                      <a:pt x="120" y="23"/>
                    </a:lnTo>
                    <a:lnTo>
                      <a:pt x="118" y="23"/>
                    </a:lnTo>
                    <a:lnTo>
                      <a:pt x="116" y="23"/>
                    </a:lnTo>
                    <a:lnTo>
                      <a:pt x="114" y="23"/>
                    </a:lnTo>
                    <a:lnTo>
                      <a:pt x="111" y="23"/>
                    </a:lnTo>
                    <a:lnTo>
                      <a:pt x="108" y="23"/>
                    </a:lnTo>
                    <a:lnTo>
                      <a:pt x="105" y="23"/>
                    </a:lnTo>
                    <a:lnTo>
                      <a:pt x="102" y="23"/>
                    </a:lnTo>
                    <a:lnTo>
                      <a:pt x="100" y="23"/>
                    </a:lnTo>
                    <a:lnTo>
                      <a:pt x="97" y="23"/>
                    </a:lnTo>
                    <a:lnTo>
                      <a:pt x="94" y="23"/>
                    </a:lnTo>
                    <a:lnTo>
                      <a:pt x="91" y="23"/>
                    </a:lnTo>
                    <a:lnTo>
                      <a:pt x="89" y="23"/>
                    </a:lnTo>
                    <a:lnTo>
                      <a:pt x="86" y="23"/>
                    </a:lnTo>
                    <a:lnTo>
                      <a:pt x="83" y="22"/>
                    </a:lnTo>
                    <a:lnTo>
                      <a:pt x="81" y="22"/>
                    </a:lnTo>
                    <a:lnTo>
                      <a:pt x="78" y="22"/>
                    </a:lnTo>
                    <a:lnTo>
                      <a:pt x="76" y="22"/>
                    </a:lnTo>
                    <a:lnTo>
                      <a:pt x="73" y="22"/>
                    </a:lnTo>
                    <a:lnTo>
                      <a:pt x="70" y="22"/>
                    </a:lnTo>
                    <a:lnTo>
                      <a:pt x="67" y="22"/>
                    </a:lnTo>
                    <a:lnTo>
                      <a:pt x="64" y="21"/>
                    </a:lnTo>
                    <a:lnTo>
                      <a:pt x="60" y="21"/>
                    </a:lnTo>
                    <a:lnTo>
                      <a:pt x="57" y="21"/>
                    </a:lnTo>
                    <a:lnTo>
                      <a:pt x="54" y="21"/>
                    </a:lnTo>
                    <a:lnTo>
                      <a:pt x="51" y="20"/>
                    </a:lnTo>
                    <a:lnTo>
                      <a:pt x="48" y="20"/>
                    </a:lnTo>
                    <a:lnTo>
                      <a:pt x="45" y="20"/>
                    </a:lnTo>
                    <a:lnTo>
                      <a:pt x="42" y="20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4" y="19"/>
                    </a:lnTo>
                    <a:lnTo>
                      <a:pt x="32" y="18"/>
                    </a:lnTo>
                    <a:lnTo>
                      <a:pt x="29" y="18"/>
                    </a:lnTo>
                    <a:lnTo>
                      <a:pt x="27" y="17"/>
                    </a:lnTo>
                    <a:lnTo>
                      <a:pt x="24" y="17"/>
                    </a:lnTo>
                    <a:lnTo>
                      <a:pt x="23" y="17"/>
                    </a:lnTo>
                    <a:lnTo>
                      <a:pt x="22" y="17"/>
                    </a:lnTo>
                    <a:lnTo>
                      <a:pt x="20" y="16"/>
                    </a:lnTo>
                    <a:lnTo>
                      <a:pt x="19" y="16"/>
                    </a:lnTo>
                    <a:lnTo>
                      <a:pt x="18" y="16"/>
                    </a:lnTo>
                    <a:lnTo>
                      <a:pt x="17" y="15"/>
                    </a:lnTo>
                    <a:lnTo>
                      <a:pt x="16" y="15"/>
                    </a:lnTo>
                    <a:lnTo>
                      <a:pt x="15" y="15"/>
                    </a:lnTo>
                    <a:lnTo>
                      <a:pt x="11" y="14"/>
                    </a:lnTo>
                    <a:lnTo>
                      <a:pt x="9" y="13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3" y="10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7" y="4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16" y="7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1" y="8"/>
                    </a:lnTo>
                    <a:lnTo>
                      <a:pt x="22" y="8"/>
                    </a:lnTo>
                    <a:lnTo>
                      <a:pt x="23" y="8"/>
                    </a:lnTo>
                    <a:lnTo>
                      <a:pt x="26" y="9"/>
                    </a:lnTo>
                    <a:lnTo>
                      <a:pt x="28" y="9"/>
                    </a:lnTo>
                    <a:lnTo>
                      <a:pt x="31" y="9"/>
                    </a:lnTo>
                    <a:lnTo>
                      <a:pt x="33" y="10"/>
                    </a:lnTo>
                    <a:lnTo>
                      <a:pt x="36" y="10"/>
                    </a:lnTo>
                    <a:lnTo>
                      <a:pt x="39" y="10"/>
                    </a:lnTo>
                    <a:lnTo>
                      <a:pt x="41" y="11"/>
                    </a:lnTo>
                    <a:lnTo>
                      <a:pt x="44" y="11"/>
                    </a:lnTo>
                    <a:lnTo>
                      <a:pt x="47" y="11"/>
                    </a:lnTo>
                    <a:lnTo>
                      <a:pt x="50" y="12"/>
                    </a:lnTo>
                    <a:lnTo>
                      <a:pt x="53" y="12"/>
                    </a:lnTo>
                    <a:lnTo>
                      <a:pt x="57" y="12"/>
                    </a:lnTo>
                    <a:lnTo>
                      <a:pt x="60" y="12"/>
                    </a:lnTo>
                    <a:lnTo>
                      <a:pt x="63" y="13"/>
                    </a:lnTo>
                    <a:lnTo>
                      <a:pt x="67" y="13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80" y="14"/>
                    </a:lnTo>
                    <a:lnTo>
                      <a:pt x="83" y="14"/>
                    </a:lnTo>
                    <a:lnTo>
                      <a:pt x="86" y="14"/>
                    </a:lnTo>
                    <a:lnTo>
                      <a:pt x="88" y="14"/>
                    </a:lnTo>
                    <a:lnTo>
                      <a:pt x="91" y="14"/>
                    </a:lnTo>
                    <a:lnTo>
                      <a:pt x="94" y="14"/>
                    </a:lnTo>
                    <a:lnTo>
                      <a:pt x="97" y="14"/>
                    </a:lnTo>
                    <a:lnTo>
                      <a:pt x="99" y="14"/>
                    </a:lnTo>
                    <a:lnTo>
                      <a:pt x="102" y="14"/>
                    </a:lnTo>
                    <a:lnTo>
                      <a:pt x="105" y="14"/>
                    </a:lnTo>
                    <a:lnTo>
                      <a:pt x="108" y="14"/>
                    </a:lnTo>
                    <a:lnTo>
                      <a:pt x="111" y="14"/>
                    </a:lnTo>
                    <a:lnTo>
                      <a:pt x="114" y="14"/>
                    </a:lnTo>
                    <a:lnTo>
                      <a:pt x="116" y="14"/>
                    </a:lnTo>
                    <a:lnTo>
                      <a:pt x="118" y="14"/>
                    </a:lnTo>
                    <a:lnTo>
                      <a:pt x="120" y="14"/>
                    </a:lnTo>
                    <a:lnTo>
                      <a:pt x="122" y="14"/>
                    </a:lnTo>
                    <a:lnTo>
                      <a:pt x="124" y="14"/>
                    </a:lnTo>
                    <a:lnTo>
                      <a:pt x="126" y="14"/>
                    </a:lnTo>
                    <a:lnTo>
                      <a:pt x="128" y="14"/>
                    </a:lnTo>
                    <a:lnTo>
                      <a:pt x="130" y="14"/>
                    </a:lnTo>
                    <a:lnTo>
                      <a:pt x="132" y="14"/>
                    </a:lnTo>
                    <a:lnTo>
                      <a:pt x="134" y="14"/>
                    </a:lnTo>
                    <a:lnTo>
                      <a:pt x="135" y="14"/>
                    </a:lnTo>
                    <a:lnTo>
                      <a:pt x="137" y="14"/>
                    </a:lnTo>
                    <a:lnTo>
                      <a:pt x="139" y="14"/>
                    </a:lnTo>
                    <a:lnTo>
                      <a:pt x="141" y="14"/>
                    </a:lnTo>
                    <a:lnTo>
                      <a:pt x="143" y="14"/>
                    </a:lnTo>
                    <a:lnTo>
                      <a:pt x="145" y="14"/>
                    </a:lnTo>
                    <a:lnTo>
                      <a:pt x="152" y="13"/>
                    </a:lnTo>
                    <a:lnTo>
                      <a:pt x="158" y="13"/>
                    </a:lnTo>
                    <a:lnTo>
                      <a:pt x="164" y="13"/>
                    </a:lnTo>
                    <a:lnTo>
                      <a:pt x="170" y="12"/>
                    </a:lnTo>
                    <a:lnTo>
                      <a:pt x="175" y="12"/>
                    </a:lnTo>
                    <a:lnTo>
                      <a:pt x="181" y="11"/>
                    </a:lnTo>
                    <a:lnTo>
                      <a:pt x="186" y="11"/>
                    </a:lnTo>
                    <a:lnTo>
                      <a:pt x="191" y="10"/>
                    </a:lnTo>
                    <a:lnTo>
                      <a:pt x="195" y="9"/>
                    </a:lnTo>
                    <a:lnTo>
                      <a:pt x="200" y="9"/>
                    </a:lnTo>
                    <a:lnTo>
                      <a:pt x="204" y="8"/>
                    </a:lnTo>
                    <a:lnTo>
                      <a:pt x="207" y="7"/>
                    </a:lnTo>
                    <a:lnTo>
                      <a:pt x="211" y="6"/>
                    </a:lnTo>
                    <a:lnTo>
                      <a:pt x="214" y="6"/>
                    </a:lnTo>
                    <a:lnTo>
                      <a:pt x="217" y="5"/>
                    </a:lnTo>
                    <a:lnTo>
                      <a:pt x="219" y="4"/>
                    </a:lnTo>
                    <a:lnTo>
                      <a:pt x="220" y="3"/>
                    </a:lnTo>
                    <a:lnTo>
                      <a:pt x="221" y="3"/>
                    </a:lnTo>
                    <a:lnTo>
                      <a:pt x="222" y="2"/>
                    </a:lnTo>
                    <a:lnTo>
                      <a:pt x="223" y="2"/>
                    </a:lnTo>
                    <a:lnTo>
                      <a:pt x="224" y="1"/>
                    </a:lnTo>
                    <a:lnTo>
                      <a:pt x="225" y="1"/>
                    </a:lnTo>
                    <a:lnTo>
                      <a:pt x="226" y="1"/>
                    </a:lnTo>
                    <a:lnTo>
                      <a:pt x="226" y="0"/>
                    </a:lnTo>
                    <a:lnTo>
                      <a:pt x="226" y="8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61"/>
              <p:cNvSpPr>
                <a:spLocks/>
              </p:cNvSpPr>
              <p:nvPr/>
            </p:nvSpPr>
            <p:spPr bwMode="auto">
              <a:xfrm>
                <a:off x="974" y="2758"/>
                <a:ext cx="48" cy="15"/>
              </a:xfrm>
              <a:custGeom>
                <a:avLst/>
                <a:gdLst>
                  <a:gd name="T0" fmla="*/ 25 w 48"/>
                  <a:gd name="T1" fmla="*/ 0 h 15"/>
                  <a:gd name="T2" fmla="*/ 48 w 48"/>
                  <a:gd name="T3" fmla="*/ 11 h 15"/>
                  <a:gd name="T4" fmla="*/ 12 w 48"/>
                  <a:gd name="T5" fmla="*/ 15 h 15"/>
                  <a:gd name="T6" fmla="*/ 0 w 48"/>
                  <a:gd name="T7" fmla="*/ 1 h 15"/>
                  <a:gd name="T8" fmla="*/ 25 w 4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25" y="0"/>
                    </a:moveTo>
                    <a:lnTo>
                      <a:pt x="48" y="11"/>
                    </a:lnTo>
                    <a:lnTo>
                      <a:pt x="12" y="15"/>
                    </a:lnTo>
                    <a:lnTo>
                      <a:pt x="0" y="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62"/>
              <p:cNvSpPr>
                <a:spLocks/>
              </p:cNvSpPr>
              <p:nvPr/>
            </p:nvSpPr>
            <p:spPr bwMode="auto">
              <a:xfrm>
                <a:off x="978" y="2759"/>
                <a:ext cx="38" cy="12"/>
              </a:xfrm>
              <a:custGeom>
                <a:avLst/>
                <a:gdLst>
                  <a:gd name="T0" fmla="*/ 21 w 38"/>
                  <a:gd name="T1" fmla="*/ 0 h 12"/>
                  <a:gd name="T2" fmla="*/ 38 w 38"/>
                  <a:gd name="T3" fmla="*/ 9 h 12"/>
                  <a:gd name="T4" fmla="*/ 10 w 38"/>
                  <a:gd name="T5" fmla="*/ 12 h 12"/>
                  <a:gd name="T6" fmla="*/ 0 w 38"/>
                  <a:gd name="T7" fmla="*/ 2 h 12"/>
                  <a:gd name="T8" fmla="*/ 21 w 38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2">
                    <a:moveTo>
                      <a:pt x="21" y="0"/>
                    </a:moveTo>
                    <a:lnTo>
                      <a:pt x="38" y="9"/>
                    </a:lnTo>
                    <a:lnTo>
                      <a:pt x="10" y="12"/>
                    </a:lnTo>
                    <a:lnTo>
                      <a:pt x="0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63"/>
              <p:cNvSpPr>
                <a:spLocks/>
              </p:cNvSpPr>
              <p:nvPr/>
            </p:nvSpPr>
            <p:spPr bwMode="auto">
              <a:xfrm>
                <a:off x="957" y="2673"/>
                <a:ext cx="8" cy="14"/>
              </a:xfrm>
              <a:custGeom>
                <a:avLst/>
                <a:gdLst>
                  <a:gd name="T0" fmla="*/ 1 w 8"/>
                  <a:gd name="T1" fmla="*/ 14 h 14"/>
                  <a:gd name="T2" fmla="*/ 0 w 8"/>
                  <a:gd name="T3" fmla="*/ 13 h 14"/>
                  <a:gd name="T4" fmla="*/ 0 w 8"/>
                  <a:gd name="T5" fmla="*/ 11 h 14"/>
                  <a:gd name="T6" fmla="*/ 0 w 8"/>
                  <a:gd name="T7" fmla="*/ 8 h 14"/>
                  <a:gd name="T8" fmla="*/ 1 w 8"/>
                  <a:gd name="T9" fmla="*/ 6 h 14"/>
                  <a:gd name="T10" fmla="*/ 1 w 8"/>
                  <a:gd name="T11" fmla="*/ 4 h 14"/>
                  <a:gd name="T12" fmla="*/ 2 w 8"/>
                  <a:gd name="T13" fmla="*/ 3 h 14"/>
                  <a:gd name="T14" fmla="*/ 3 w 8"/>
                  <a:gd name="T15" fmla="*/ 2 h 14"/>
                  <a:gd name="T16" fmla="*/ 4 w 8"/>
                  <a:gd name="T17" fmla="*/ 1 h 14"/>
                  <a:gd name="T18" fmla="*/ 4 w 8"/>
                  <a:gd name="T19" fmla="*/ 1 h 14"/>
                  <a:gd name="T20" fmla="*/ 5 w 8"/>
                  <a:gd name="T21" fmla="*/ 0 h 14"/>
                  <a:gd name="T22" fmla="*/ 6 w 8"/>
                  <a:gd name="T23" fmla="*/ 0 h 14"/>
                  <a:gd name="T24" fmla="*/ 7 w 8"/>
                  <a:gd name="T25" fmla="*/ 0 h 14"/>
                  <a:gd name="T26" fmla="*/ 8 w 8"/>
                  <a:gd name="T27" fmla="*/ 1 h 14"/>
                  <a:gd name="T28" fmla="*/ 8 w 8"/>
                  <a:gd name="T29" fmla="*/ 3 h 14"/>
                  <a:gd name="T30" fmla="*/ 8 w 8"/>
                  <a:gd name="T31" fmla="*/ 6 h 14"/>
                  <a:gd name="T32" fmla="*/ 7 w 8"/>
                  <a:gd name="T33" fmla="*/ 8 h 14"/>
                  <a:gd name="T34" fmla="*/ 7 w 8"/>
                  <a:gd name="T35" fmla="*/ 10 h 14"/>
                  <a:gd name="T36" fmla="*/ 6 w 8"/>
                  <a:gd name="T37" fmla="*/ 11 h 14"/>
                  <a:gd name="T38" fmla="*/ 5 w 8"/>
                  <a:gd name="T39" fmla="*/ 12 h 14"/>
                  <a:gd name="T40" fmla="*/ 4 w 8"/>
                  <a:gd name="T41" fmla="*/ 13 h 14"/>
                  <a:gd name="T42" fmla="*/ 4 w 8"/>
                  <a:gd name="T43" fmla="*/ 13 h 14"/>
                  <a:gd name="T44" fmla="*/ 3 w 8"/>
                  <a:gd name="T45" fmla="*/ 14 h 14"/>
                  <a:gd name="T46" fmla="*/ 2 w 8"/>
                  <a:gd name="T47" fmla="*/ 14 h 14"/>
                  <a:gd name="T48" fmla="*/ 1 w 8"/>
                  <a:gd name="T4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4">
                    <a:moveTo>
                      <a:pt x="1" y="14"/>
                    </a:moveTo>
                    <a:lnTo>
                      <a:pt x="0" y="13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7" y="10"/>
                    </a:lnTo>
                    <a:lnTo>
                      <a:pt x="6" y="11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64"/>
              <p:cNvSpPr>
                <a:spLocks/>
              </p:cNvSpPr>
              <p:nvPr/>
            </p:nvSpPr>
            <p:spPr bwMode="auto">
              <a:xfrm>
                <a:off x="963" y="2703"/>
                <a:ext cx="24" cy="22"/>
              </a:xfrm>
              <a:custGeom>
                <a:avLst/>
                <a:gdLst>
                  <a:gd name="T0" fmla="*/ 0 w 24"/>
                  <a:gd name="T1" fmla="*/ 22 h 22"/>
                  <a:gd name="T2" fmla="*/ 0 w 24"/>
                  <a:gd name="T3" fmla="*/ 0 h 22"/>
                  <a:gd name="T4" fmla="*/ 24 w 24"/>
                  <a:gd name="T5" fmla="*/ 6 h 22"/>
                  <a:gd name="T6" fmla="*/ 24 w 24"/>
                  <a:gd name="T7" fmla="*/ 22 h 22"/>
                  <a:gd name="T8" fmla="*/ 0 w 24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2">
                    <a:moveTo>
                      <a:pt x="0" y="22"/>
                    </a:moveTo>
                    <a:lnTo>
                      <a:pt x="0" y="0"/>
                    </a:lnTo>
                    <a:lnTo>
                      <a:pt x="24" y="6"/>
                    </a:lnTo>
                    <a:lnTo>
                      <a:pt x="24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Rectangle 265"/>
              <p:cNvSpPr>
                <a:spLocks noChangeArrowheads="1"/>
              </p:cNvSpPr>
              <p:nvPr/>
            </p:nvSpPr>
            <p:spPr bwMode="auto">
              <a:xfrm>
                <a:off x="966" y="2707"/>
                <a:ext cx="19" cy="1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66"/>
              <p:cNvSpPr>
                <a:spLocks/>
              </p:cNvSpPr>
              <p:nvPr/>
            </p:nvSpPr>
            <p:spPr bwMode="auto">
              <a:xfrm>
                <a:off x="953" y="2670"/>
                <a:ext cx="49" cy="45"/>
              </a:xfrm>
              <a:custGeom>
                <a:avLst/>
                <a:gdLst>
                  <a:gd name="T0" fmla="*/ 8 w 49"/>
                  <a:gd name="T1" fmla="*/ 12 h 45"/>
                  <a:gd name="T2" fmla="*/ 8 w 49"/>
                  <a:gd name="T3" fmla="*/ 12 h 45"/>
                  <a:gd name="T4" fmla="*/ 9 w 49"/>
                  <a:gd name="T5" fmla="*/ 11 h 45"/>
                  <a:gd name="T6" fmla="*/ 11 w 49"/>
                  <a:gd name="T7" fmla="*/ 8 h 45"/>
                  <a:gd name="T8" fmla="*/ 13 w 49"/>
                  <a:gd name="T9" fmla="*/ 6 h 45"/>
                  <a:gd name="T10" fmla="*/ 15 w 49"/>
                  <a:gd name="T11" fmla="*/ 4 h 45"/>
                  <a:gd name="T12" fmla="*/ 18 w 49"/>
                  <a:gd name="T13" fmla="*/ 2 h 45"/>
                  <a:gd name="T14" fmla="*/ 21 w 49"/>
                  <a:gd name="T15" fmla="*/ 1 h 45"/>
                  <a:gd name="T16" fmla="*/ 24 w 49"/>
                  <a:gd name="T17" fmla="*/ 0 h 45"/>
                  <a:gd name="T18" fmla="*/ 28 w 49"/>
                  <a:gd name="T19" fmla="*/ 0 h 45"/>
                  <a:gd name="T20" fmla="*/ 31 w 49"/>
                  <a:gd name="T21" fmla="*/ 1 h 45"/>
                  <a:gd name="T22" fmla="*/ 36 w 49"/>
                  <a:gd name="T23" fmla="*/ 2 h 45"/>
                  <a:gd name="T24" fmla="*/ 39 w 49"/>
                  <a:gd name="T25" fmla="*/ 4 h 45"/>
                  <a:gd name="T26" fmla="*/ 43 w 49"/>
                  <a:gd name="T27" fmla="*/ 7 h 45"/>
                  <a:gd name="T28" fmla="*/ 46 w 49"/>
                  <a:gd name="T29" fmla="*/ 10 h 45"/>
                  <a:gd name="T30" fmla="*/ 48 w 49"/>
                  <a:gd name="T31" fmla="*/ 14 h 45"/>
                  <a:gd name="T32" fmla="*/ 49 w 49"/>
                  <a:gd name="T33" fmla="*/ 18 h 45"/>
                  <a:gd name="T34" fmla="*/ 49 w 49"/>
                  <a:gd name="T35" fmla="*/ 22 h 45"/>
                  <a:gd name="T36" fmla="*/ 49 w 49"/>
                  <a:gd name="T37" fmla="*/ 27 h 45"/>
                  <a:gd name="T38" fmla="*/ 48 w 49"/>
                  <a:gd name="T39" fmla="*/ 31 h 45"/>
                  <a:gd name="T40" fmla="*/ 46 w 49"/>
                  <a:gd name="T41" fmla="*/ 35 h 45"/>
                  <a:gd name="T42" fmla="*/ 43 w 49"/>
                  <a:gd name="T43" fmla="*/ 38 h 45"/>
                  <a:gd name="T44" fmla="*/ 40 w 49"/>
                  <a:gd name="T45" fmla="*/ 41 h 45"/>
                  <a:gd name="T46" fmla="*/ 36 w 49"/>
                  <a:gd name="T47" fmla="*/ 43 h 45"/>
                  <a:gd name="T48" fmla="*/ 32 w 49"/>
                  <a:gd name="T49" fmla="*/ 44 h 45"/>
                  <a:gd name="T50" fmla="*/ 28 w 49"/>
                  <a:gd name="T51" fmla="*/ 45 h 45"/>
                  <a:gd name="T52" fmla="*/ 24 w 49"/>
                  <a:gd name="T53" fmla="*/ 44 h 45"/>
                  <a:gd name="T54" fmla="*/ 21 w 49"/>
                  <a:gd name="T55" fmla="*/ 44 h 45"/>
                  <a:gd name="T56" fmla="*/ 18 w 49"/>
                  <a:gd name="T57" fmla="*/ 43 h 45"/>
                  <a:gd name="T58" fmla="*/ 15 w 49"/>
                  <a:gd name="T59" fmla="*/ 41 h 45"/>
                  <a:gd name="T60" fmla="*/ 13 w 49"/>
                  <a:gd name="T61" fmla="*/ 39 h 45"/>
                  <a:gd name="T62" fmla="*/ 11 w 49"/>
                  <a:gd name="T63" fmla="*/ 37 h 45"/>
                  <a:gd name="T64" fmla="*/ 9 w 49"/>
                  <a:gd name="T65" fmla="*/ 35 h 45"/>
                  <a:gd name="T66" fmla="*/ 7 w 49"/>
                  <a:gd name="T67" fmla="*/ 32 h 45"/>
                  <a:gd name="T68" fmla="*/ 7 w 49"/>
                  <a:gd name="T69" fmla="*/ 31 h 45"/>
                  <a:gd name="T70" fmla="*/ 6 w 49"/>
                  <a:gd name="T71" fmla="*/ 31 h 45"/>
                  <a:gd name="T72" fmla="*/ 5 w 49"/>
                  <a:gd name="T73" fmla="*/ 30 h 45"/>
                  <a:gd name="T74" fmla="*/ 2 w 49"/>
                  <a:gd name="T75" fmla="*/ 29 h 45"/>
                  <a:gd name="T76" fmla="*/ 1 w 49"/>
                  <a:gd name="T77" fmla="*/ 26 h 45"/>
                  <a:gd name="T78" fmla="*/ 0 w 49"/>
                  <a:gd name="T79" fmla="*/ 23 h 45"/>
                  <a:gd name="T80" fmla="*/ 0 w 49"/>
                  <a:gd name="T81" fmla="*/ 19 h 45"/>
                  <a:gd name="T82" fmla="*/ 1 w 49"/>
                  <a:gd name="T83" fmla="*/ 16 h 45"/>
                  <a:gd name="T84" fmla="*/ 4 w 49"/>
                  <a:gd name="T85" fmla="*/ 13 h 45"/>
                  <a:gd name="T86" fmla="*/ 6 w 49"/>
                  <a:gd name="T87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5">
                    <a:moveTo>
                      <a:pt x="8" y="12"/>
                    </a:move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5" y="4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31" y="1"/>
                    </a:lnTo>
                    <a:lnTo>
                      <a:pt x="34" y="1"/>
                    </a:lnTo>
                    <a:lnTo>
                      <a:pt x="36" y="2"/>
                    </a:lnTo>
                    <a:lnTo>
                      <a:pt x="38" y="3"/>
                    </a:lnTo>
                    <a:lnTo>
                      <a:pt x="39" y="4"/>
                    </a:lnTo>
                    <a:lnTo>
                      <a:pt x="41" y="5"/>
                    </a:lnTo>
                    <a:lnTo>
                      <a:pt x="43" y="7"/>
                    </a:lnTo>
                    <a:lnTo>
                      <a:pt x="44" y="8"/>
                    </a:lnTo>
                    <a:lnTo>
                      <a:pt x="46" y="10"/>
                    </a:lnTo>
                    <a:lnTo>
                      <a:pt x="47" y="12"/>
                    </a:lnTo>
                    <a:lnTo>
                      <a:pt x="48" y="14"/>
                    </a:lnTo>
                    <a:lnTo>
                      <a:pt x="48" y="16"/>
                    </a:lnTo>
                    <a:lnTo>
                      <a:pt x="49" y="18"/>
                    </a:lnTo>
                    <a:lnTo>
                      <a:pt x="49" y="20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7"/>
                    </a:lnTo>
                    <a:lnTo>
                      <a:pt x="49" y="29"/>
                    </a:lnTo>
                    <a:lnTo>
                      <a:pt x="48" y="31"/>
                    </a:lnTo>
                    <a:lnTo>
                      <a:pt x="47" y="33"/>
                    </a:lnTo>
                    <a:lnTo>
                      <a:pt x="46" y="35"/>
                    </a:lnTo>
                    <a:lnTo>
                      <a:pt x="45" y="36"/>
                    </a:lnTo>
                    <a:lnTo>
                      <a:pt x="43" y="38"/>
                    </a:lnTo>
                    <a:lnTo>
                      <a:pt x="42" y="39"/>
                    </a:lnTo>
                    <a:lnTo>
                      <a:pt x="40" y="41"/>
                    </a:lnTo>
                    <a:lnTo>
                      <a:pt x="38" y="42"/>
                    </a:lnTo>
                    <a:lnTo>
                      <a:pt x="36" y="43"/>
                    </a:lnTo>
                    <a:lnTo>
                      <a:pt x="34" y="43"/>
                    </a:lnTo>
                    <a:lnTo>
                      <a:pt x="32" y="44"/>
                    </a:lnTo>
                    <a:lnTo>
                      <a:pt x="30" y="44"/>
                    </a:lnTo>
                    <a:lnTo>
                      <a:pt x="28" y="45"/>
                    </a:lnTo>
                    <a:lnTo>
                      <a:pt x="26" y="44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1" y="44"/>
                    </a:lnTo>
                    <a:lnTo>
                      <a:pt x="19" y="43"/>
                    </a:lnTo>
                    <a:lnTo>
                      <a:pt x="18" y="43"/>
                    </a:lnTo>
                    <a:lnTo>
                      <a:pt x="17" y="42"/>
                    </a:lnTo>
                    <a:lnTo>
                      <a:pt x="15" y="41"/>
                    </a:lnTo>
                    <a:lnTo>
                      <a:pt x="14" y="40"/>
                    </a:lnTo>
                    <a:lnTo>
                      <a:pt x="13" y="39"/>
                    </a:lnTo>
                    <a:lnTo>
                      <a:pt x="12" y="38"/>
                    </a:lnTo>
                    <a:lnTo>
                      <a:pt x="11" y="37"/>
                    </a:lnTo>
                    <a:lnTo>
                      <a:pt x="10" y="36"/>
                    </a:lnTo>
                    <a:lnTo>
                      <a:pt x="9" y="35"/>
                    </a:lnTo>
                    <a:lnTo>
                      <a:pt x="8" y="33"/>
                    </a:lnTo>
                    <a:lnTo>
                      <a:pt x="7" y="32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5" y="30"/>
                    </a:lnTo>
                    <a:lnTo>
                      <a:pt x="4" y="30"/>
                    </a:lnTo>
                    <a:lnTo>
                      <a:pt x="2" y="29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2" y="14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67"/>
              <p:cNvSpPr>
                <a:spLocks/>
              </p:cNvSpPr>
              <p:nvPr/>
            </p:nvSpPr>
            <p:spPr bwMode="auto">
              <a:xfrm>
                <a:off x="955" y="2674"/>
                <a:ext cx="44" cy="37"/>
              </a:xfrm>
              <a:custGeom>
                <a:avLst/>
                <a:gdLst>
                  <a:gd name="T0" fmla="*/ 6 w 44"/>
                  <a:gd name="T1" fmla="*/ 12 h 37"/>
                  <a:gd name="T2" fmla="*/ 7 w 44"/>
                  <a:gd name="T3" fmla="*/ 13 h 37"/>
                  <a:gd name="T4" fmla="*/ 8 w 44"/>
                  <a:gd name="T5" fmla="*/ 12 h 37"/>
                  <a:gd name="T6" fmla="*/ 9 w 44"/>
                  <a:gd name="T7" fmla="*/ 9 h 37"/>
                  <a:gd name="T8" fmla="*/ 11 w 44"/>
                  <a:gd name="T9" fmla="*/ 7 h 37"/>
                  <a:gd name="T10" fmla="*/ 13 w 44"/>
                  <a:gd name="T11" fmla="*/ 4 h 37"/>
                  <a:gd name="T12" fmla="*/ 16 w 44"/>
                  <a:gd name="T13" fmla="*/ 2 h 37"/>
                  <a:gd name="T14" fmla="*/ 19 w 44"/>
                  <a:gd name="T15" fmla="*/ 1 h 37"/>
                  <a:gd name="T16" fmla="*/ 22 w 44"/>
                  <a:gd name="T17" fmla="*/ 0 h 37"/>
                  <a:gd name="T18" fmla="*/ 25 w 44"/>
                  <a:gd name="T19" fmla="*/ 0 h 37"/>
                  <a:gd name="T20" fmla="*/ 31 w 44"/>
                  <a:gd name="T21" fmla="*/ 1 h 37"/>
                  <a:gd name="T22" fmla="*/ 37 w 44"/>
                  <a:gd name="T23" fmla="*/ 4 h 37"/>
                  <a:gd name="T24" fmla="*/ 42 w 44"/>
                  <a:gd name="T25" fmla="*/ 9 h 37"/>
                  <a:gd name="T26" fmla="*/ 44 w 44"/>
                  <a:gd name="T27" fmla="*/ 16 h 37"/>
                  <a:gd name="T28" fmla="*/ 44 w 44"/>
                  <a:gd name="T29" fmla="*/ 22 h 37"/>
                  <a:gd name="T30" fmla="*/ 43 w 44"/>
                  <a:gd name="T31" fmla="*/ 26 h 37"/>
                  <a:gd name="T32" fmla="*/ 41 w 44"/>
                  <a:gd name="T33" fmla="*/ 29 h 37"/>
                  <a:gd name="T34" fmla="*/ 39 w 44"/>
                  <a:gd name="T35" fmla="*/ 32 h 37"/>
                  <a:gd name="T36" fmla="*/ 36 w 44"/>
                  <a:gd name="T37" fmla="*/ 34 h 37"/>
                  <a:gd name="T38" fmla="*/ 33 w 44"/>
                  <a:gd name="T39" fmla="*/ 36 h 37"/>
                  <a:gd name="T40" fmla="*/ 30 w 44"/>
                  <a:gd name="T41" fmla="*/ 37 h 37"/>
                  <a:gd name="T42" fmla="*/ 26 w 44"/>
                  <a:gd name="T43" fmla="*/ 37 h 37"/>
                  <a:gd name="T44" fmla="*/ 21 w 44"/>
                  <a:gd name="T45" fmla="*/ 37 h 37"/>
                  <a:gd name="T46" fmla="*/ 15 w 44"/>
                  <a:gd name="T47" fmla="*/ 34 h 37"/>
                  <a:gd name="T48" fmla="*/ 11 w 44"/>
                  <a:gd name="T49" fmla="*/ 30 h 37"/>
                  <a:gd name="T50" fmla="*/ 8 w 44"/>
                  <a:gd name="T51" fmla="*/ 25 h 37"/>
                  <a:gd name="T52" fmla="*/ 6 w 44"/>
                  <a:gd name="T53" fmla="*/ 22 h 37"/>
                  <a:gd name="T54" fmla="*/ 5 w 44"/>
                  <a:gd name="T55" fmla="*/ 23 h 37"/>
                  <a:gd name="T56" fmla="*/ 3 w 44"/>
                  <a:gd name="T57" fmla="*/ 23 h 37"/>
                  <a:gd name="T58" fmla="*/ 2 w 44"/>
                  <a:gd name="T59" fmla="*/ 22 h 37"/>
                  <a:gd name="T60" fmla="*/ 1 w 44"/>
                  <a:gd name="T61" fmla="*/ 20 h 37"/>
                  <a:gd name="T62" fmla="*/ 0 w 44"/>
                  <a:gd name="T63" fmla="*/ 18 h 37"/>
                  <a:gd name="T64" fmla="*/ 1 w 44"/>
                  <a:gd name="T65" fmla="*/ 16 h 37"/>
                  <a:gd name="T66" fmla="*/ 1 w 44"/>
                  <a:gd name="T67" fmla="*/ 14 h 37"/>
                  <a:gd name="T68" fmla="*/ 3 w 44"/>
                  <a:gd name="T69" fmla="*/ 13 h 37"/>
                  <a:gd name="T70" fmla="*/ 4 w 44"/>
                  <a:gd name="T71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4" h="37">
                    <a:moveTo>
                      <a:pt x="5" y="12"/>
                    </a:moveTo>
                    <a:lnTo>
                      <a:pt x="6" y="12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5" y="3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31" y="1"/>
                    </a:lnTo>
                    <a:lnTo>
                      <a:pt x="34" y="2"/>
                    </a:lnTo>
                    <a:lnTo>
                      <a:pt x="37" y="4"/>
                    </a:lnTo>
                    <a:lnTo>
                      <a:pt x="40" y="6"/>
                    </a:lnTo>
                    <a:lnTo>
                      <a:pt x="42" y="9"/>
                    </a:lnTo>
                    <a:lnTo>
                      <a:pt x="43" y="13"/>
                    </a:lnTo>
                    <a:lnTo>
                      <a:pt x="44" y="16"/>
                    </a:lnTo>
                    <a:lnTo>
                      <a:pt x="44" y="20"/>
                    </a:lnTo>
                    <a:lnTo>
                      <a:pt x="44" y="22"/>
                    </a:lnTo>
                    <a:lnTo>
                      <a:pt x="43" y="24"/>
                    </a:lnTo>
                    <a:lnTo>
                      <a:pt x="43" y="26"/>
                    </a:lnTo>
                    <a:lnTo>
                      <a:pt x="42" y="27"/>
                    </a:lnTo>
                    <a:lnTo>
                      <a:pt x="41" y="29"/>
                    </a:lnTo>
                    <a:lnTo>
                      <a:pt x="40" y="30"/>
                    </a:lnTo>
                    <a:lnTo>
                      <a:pt x="39" y="32"/>
                    </a:lnTo>
                    <a:lnTo>
                      <a:pt x="37" y="33"/>
                    </a:lnTo>
                    <a:lnTo>
                      <a:pt x="36" y="34"/>
                    </a:lnTo>
                    <a:lnTo>
                      <a:pt x="35" y="35"/>
                    </a:lnTo>
                    <a:lnTo>
                      <a:pt x="33" y="36"/>
                    </a:lnTo>
                    <a:lnTo>
                      <a:pt x="31" y="36"/>
                    </a:lnTo>
                    <a:lnTo>
                      <a:pt x="30" y="37"/>
                    </a:lnTo>
                    <a:lnTo>
                      <a:pt x="28" y="37"/>
                    </a:lnTo>
                    <a:lnTo>
                      <a:pt x="26" y="37"/>
                    </a:lnTo>
                    <a:lnTo>
                      <a:pt x="24" y="37"/>
                    </a:lnTo>
                    <a:lnTo>
                      <a:pt x="21" y="37"/>
                    </a:lnTo>
                    <a:lnTo>
                      <a:pt x="18" y="35"/>
                    </a:lnTo>
                    <a:lnTo>
                      <a:pt x="15" y="34"/>
                    </a:lnTo>
                    <a:lnTo>
                      <a:pt x="13" y="32"/>
                    </a:lnTo>
                    <a:lnTo>
                      <a:pt x="11" y="30"/>
                    </a:lnTo>
                    <a:lnTo>
                      <a:pt x="9" y="28"/>
                    </a:lnTo>
                    <a:lnTo>
                      <a:pt x="8" y="25"/>
                    </a:lnTo>
                    <a:lnTo>
                      <a:pt x="7" y="22"/>
                    </a:lnTo>
                    <a:lnTo>
                      <a:pt x="6" y="22"/>
                    </a:lnTo>
                    <a:lnTo>
                      <a:pt x="6" y="23"/>
                    </a:lnTo>
                    <a:lnTo>
                      <a:pt x="5" y="23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2" y="22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68"/>
              <p:cNvSpPr>
                <a:spLocks/>
              </p:cNvSpPr>
              <p:nvPr/>
            </p:nvSpPr>
            <p:spPr bwMode="auto">
              <a:xfrm>
                <a:off x="971" y="2699"/>
                <a:ext cx="17" cy="7"/>
              </a:xfrm>
              <a:custGeom>
                <a:avLst/>
                <a:gdLst>
                  <a:gd name="T0" fmla="*/ 17 w 17"/>
                  <a:gd name="T1" fmla="*/ 2 h 7"/>
                  <a:gd name="T2" fmla="*/ 17 w 17"/>
                  <a:gd name="T3" fmla="*/ 2 h 7"/>
                  <a:gd name="T4" fmla="*/ 17 w 17"/>
                  <a:gd name="T5" fmla="*/ 3 h 7"/>
                  <a:gd name="T6" fmla="*/ 17 w 17"/>
                  <a:gd name="T7" fmla="*/ 3 h 7"/>
                  <a:gd name="T8" fmla="*/ 16 w 17"/>
                  <a:gd name="T9" fmla="*/ 4 h 7"/>
                  <a:gd name="T10" fmla="*/ 16 w 17"/>
                  <a:gd name="T11" fmla="*/ 5 h 7"/>
                  <a:gd name="T12" fmla="*/ 15 w 17"/>
                  <a:gd name="T13" fmla="*/ 5 h 7"/>
                  <a:gd name="T14" fmla="*/ 15 w 17"/>
                  <a:gd name="T15" fmla="*/ 6 h 7"/>
                  <a:gd name="T16" fmla="*/ 14 w 17"/>
                  <a:gd name="T17" fmla="*/ 6 h 7"/>
                  <a:gd name="T18" fmla="*/ 13 w 17"/>
                  <a:gd name="T19" fmla="*/ 7 h 7"/>
                  <a:gd name="T20" fmla="*/ 11 w 17"/>
                  <a:gd name="T21" fmla="*/ 7 h 7"/>
                  <a:gd name="T22" fmla="*/ 10 w 17"/>
                  <a:gd name="T23" fmla="*/ 7 h 7"/>
                  <a:gd name="T24" fmla="*/ 9 w 17"/>
                  <a:gd name="T25" fmla="*/ 7 h 7"/>
                  <a:gd name="T26" fmla="*/ 8 w 17"/>
                  <a:gd name="T27" fmla="*/ 7 h 7"/>
                  <a:gd name="T28" fmla="*/ 7 w 17"/>
                  <a:gd name="T29" fmla="*/ 7 h 7"/>
                  <a:gd name="T30" fmla="*/ 7 w 17"/>
                  <a:gd name="T31" fmla="*/ 7 h 7"/>
                  <a:gd name="T32" fmla="*/ 7 w 17"/>
                  <a:gd name="T33" fmla="*/ 7 h 7"/>
                  <a:gd name="T34" fmla="*/ 0 w 17"/>
                  <a:gd name="T35" fmla="*/ 0 h 7"/>
                  <a:gd name="T36" fmla="*/ 17 w 17"/>
                  <a:gd name="T3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lnTo>
                      <a:pt x="17" y="2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6" y="4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0" y="0"/>
                    </a:ln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69"/>
              <p:cNvSpPr>
                <a:spLocks/>
              </p:cNvSpPr>
              <p:nvPr/>
            </p:nvSpPr>
            <p:spPr bwMode="auto">
              <a:xfrm>
                <a:off x="975" y="2701"/>
                <a:ext cx="11" cy="3"/>
              </a:xfrm>
              <a:custGeom>
                <a:avLst/>
                <a:gdLst>
                  <a:gd name="T0" fmla="*/ 11 w 11"/>
                  <a:gd name="T1" fmla="*/ 1 h 3"/>
                  <a:gd name="T2" fmla="*/ 10 w 11"/>
                  <a:gd name="T3" fmla="*/ 3 h 3"/>
                  <a:gd name="T4" fmla="*/ 3 w 11"/>
                  <a:gd name="T5" fmla="*/ 2 h 3"/>
                  <a:gd name="T6" fmla="*/ 0 w 11"/>
                  <a:gd name="T7" fmla="*/ 0 h 3"/>
                  <a:gd name="T8" fmla="*/ 11 w 1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">
                    <a:moveTo>
                      <a:pt x="11" y="1"/>
                    </a:moveTo>
                    <a:lnTo>
                      <a:pt x="10" y="3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70"/>
              <p:cNvSpPr>
                <a:spLocks/>
              </p:cNvSpPr>
              <p:nvPr/>
            </p:nvSpPr>
            <p:spPr bwMode="auto">
              <a:xfrm>
                <a:off x="961" y="2665"/>
                <a:ext cx="40" cy="12"/>
              </a:xfrm>
              <a:custGeom>
                <a:avLst/>
                <a:gdLst>
                  <a:gd name="T0" fmla="*/ 4 w 40"/>
                  <a:gd name="T1" fmla="*/ 3 h 12"/>
                  <a:gd name="T2" fmla="*/ 6 w 40"/>
                  <a:gd name="T3" fmla="*/ 2 h 12"/>
                  <a:gd name="T4" fmla="*/ 7 w 40"/>
                  <a:gd name="T5" fmla="*/ 2 h 12"/>
                  <a:gd name="T6" fmla="*/ 8 w 40"/>
                  <a:gd name="T7" fmla="*/ 2 h 12"/>
                  <a:gd name="T8" fmla="*/ 9 w 40"/>
                  <a:gd name="T9" fmla="*/ 2 h 12"/>
                  <a:gd name="T10" fmla="*/ 10 w 40"/>
                  <a:gd name="T11" fmla="*/ 1 h 12"/>
                  <a:gd name="T12" fmla="*/ 11 w 40"/>
                  <a:gd name="T13" fmla="*/ 0 h 12"/>
                  <a:gd name="T14" fmla="*/ 13 w 40"/>
                  <a:gd name="T15" fmla="*/ 0 h 12"/>
                  <a:gd name="T16" fmla="*/ 15 w 40"/>
                  <a:gd name="T17" fmla="*/ 0 h 12"/>
                  <a:gd name="T18" fmla="*/ 16 w 40"/>
                  <a:gd name="T19" fmla="*/ 0 h 12"/>
                  <a:gd name="T20" fmla="*/ 17 w 40"/>
                  <a:gd name="T21" fmla="*/ 0 h 12"/>
                  <a:gd name="T22" fmla="*/ 18 w 40"/>
                  <a:gd name="T23" fmla="*/ 0 h 12"/>
                  <a:gd name="T24" fmla="*/ 19 w 40"/>
                  <a:gd name="T25" fmla="*/ 0 h 12"/>
                  <a:gd name="T26" fmla="*/ 21 w 40"/>
                  <a:gd name="T27" fmla="*/ 0 h 12"/>
                  <a:gd name="T28" fmla="*/ 23 w 40"/>
                  <a:gd name="T29" fmla="*/ 0 h 12"/>
                  <a:gd name="T30" fmla="*/ 25 w 40"/>
                  <a:gd name="T31" fmla="*/ 0 h 12"/>
                  <a:gd name="T32" fmla="*/ 27 w 40"/>
                  <a:gd name="T33" fmla="*/ 1 h 12"/>
                  <a:gd name="T34" fmla="*/ 28 w 40"/>
                  <a:gd name="T35" fmla="*/ 2 h 12"/>
                  <a:gd name="T36" fmla="*/ 29 w 40"/>
                  <a:gd name="T37" fmla="*/ 3 h 12"/>
                  <a:gd name="T38" fmla="*/ 31 w 40"/>
                  <a:gd name="T39" fmla="*/ 3 h 12"/>
                  <a:gd name="T40" fmla="*/ 33 w 40"/>
                  <a:gd name="T41" fmla="*/ 3 h 12"/>
                  <a:gd name="T42" fmla="*/ 36 w 40"/>
                  <a:gd name="T43" fmla="*/ 4 h 12"/>
                  <a:gd name="T44" fmla="*/ 39 w 40"/>
                  <a:gd name="T45" fmla="*/ 6 h 12"/>
                  <a:gd name="T46" fmla="*/ 40 w 40"/>
                  <a:gd name="T47" fmla="*/ 7 h 12"/>
                  <a:gd name="T48" fmla="*/ 39 w 40"/>
                  <a:gd name="T49" fmla="*/ 9 h 12"/>
                  <a:gd name="T50" fmla="*/ 38 w 40"/>
                  <a:gd name="T51" fmla="*/ 11 h 12"/>
                  <a:gd name="T52" fmla="*/ 36 w 40"/>
                  <a:gd name="T53" fmla="*/ 12 h 12"/>
                  <a:gd name="T54" fmla="*/ 33 w 40"/>
                  <a:gd name="T55" fmla="*/ 12 h 12"/>
                  <a:gd name="T56" fmla="*/ 30 w 40"/>
                  <a:gd name="T57" fmla="*/ 12 h 12"/>
                  <a:gd name="T58" fmla="*/ 29 w 40"/>
                  <a:gd name="T59" fmla="*/ 12 h 12"/>
                  <a:gd name="T60" fmla="*/ 27 w 40"/>
                  <a:gd name="T61" fmla="*/ 12 h 12"/>
                  <a:gd name="T62" fmla="*/ 26 w 40"/>
                  <a:gd name="T63" fmla="*/ 11 h 12"/>
                  <a:gd name="T64" fmla="*/ 25 w 40"/>
                  <a:gd name="T65" fmla="*/ 11 h 12"/>
                  <a:gd name="T66" fmla="*/ 24 w 40"/>
                  <a:gd name="T67" fmla="*/ 11 h 12"/>
                  <a:gd name="T68" fmla="*/ 23 w 40"/>
                  <a:gd name="T69" fmla="*/ 11 h 12"/>
                  <a:gd name="T70" fmla="*/ 21 w 40"/>
                  <a:gd name="T71" fmla="*/ 11 h 12"/>
                  <a:gd name="T72" fmla="*/ 20 w 40"/>
                  <a:gd name="T73" fmla="*/ 11 h 12"/>
                  <a:gd name="T74" fmla="*/ 18 w 40"/>
                  <a:gd name="T75" fmla="*/ 11 h 12"/>
                  <a:gd name="T76" fmla="*/ 17 w 40"/>
                  <a:gd name="T77" fmla="*/ 10 h 12"/>
                  <a:gd name="T78" fmla="*/ 15 w 40"/>
                  <a:gd name="T79" fmla="*/ 10 h 12"/>
                  <a:gd name="T80" fmla="*/ 15 w 40"/>
                  <a:gd name="T81" fmla="*/ 9 h 12"/>
                  <a:gd name="T82" fmla="*/ 14 w 40"/>
                  <a:gd name="T83" fmla="*/ 9 h 12"/>
                  <a:gd name="T84" fmla="*/ 13 w 40"/>
                  <a:gd name="T85" fmla="*/ 9 h 12"/>
                  <a:gd name="T86" fmla="*/ 11 w 40"/>
                  <a:gd name="T87" fmla="*/ 9 h 12"/>
                  <a:gd name="T88" fmla="*/ 10 w 40"/>
                  <a:gd name="T89" fmla="*/ 9 h 12"/>
                  <a:gd name="T90" fmla="*/ 8 w 40"/>
                  <a:gd name="T91" fmla="*/ 10 h 12"/>
                  <a:gd name="T92" fmla="*/ 6 w 40"/>
                  <a:gd name="T93" fmla="*/ 11 h 12"/>
                  <a:gd name="T94" fmla="*/ 4 w 40"/>
                  <a:gd name="T95" fmla="*/ 11 h 12"/>
                  <a:gd name="T96" fmla="*/ 2 w 40"/>
                  <a:gd name="T97" fmla="*/ 11 h 12"/>
                  <a:gd name="T98" fmla="*/ 0 w 40"/>
                  <a:gd name="T99" fmla="*/ 10 h 12"/>
                  <a:gd name="T100" fmla="*/ 0 w 40"/>
                  <a:gd name="T101" fmla="*/ 8 h 12"/>
                  <a:gd name="T102" fmla="*/ 0 w 40"/>
                  <a:gd name="T103" fmla="*/ 7 h 12"/>
                  <a:gd name="T104" fmla="*/ 1 w 40"/>
                  <a:gd name="T105" fmla="*/ 5 h 12"/>
                  <a:gd name="T106" fmla="*/ 3 w 40"/>
                  <a:gd name="T10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0" h="12">
                    <a:moveTo>
                      <a:pt x="4" y="3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3" y="3"/>
                    </a:lnTo>
                    <a:lnTo>
                      <a:pt x="35" y="3"/>
                    </a:lnTo>
                    <a:lnTo>
                      <a:pt x="36" y="4"/>
                    </a:lnTo>
                    <a:lnTo>
                      <a:pt x="38" y="5"/>
                    </a:lnTo>
                    <a:lnTo>
                      <a:pt x="39" y="6"/>
                    </a:lnTo>
                    <a:lnTo>
                      <a:pt x="39" y="6"/>
                    </a:lnTo>
                    <a:lnTo>
                      <a:pt x="40" y="7"/>
                    </a:lnTo>
                    <a:lnTo>
                      <a:pt x="40" y="8"/>
                    </a:lnTo>
                    <a:lnTo>
                      <a:pt x="39" y="9"/>
                    </a:lnTo>
                    <a:lnTo>
                      <a:pt x="39" y="10"/>
                    </a:lnTo>
                    <a:lnTo>
                      <a:pt x="38" y="11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4" y="12"/>
                    </a:lnTo>
                    <a:lnTo>
                      <a:pt x="33" y="12"/>
                    </a:lnTo>
                    <a:lnTo>
                      <a:pt x="31" y="12"/>
                    </a:lnTo>
                    <a:lnTo>
                      <a:pt x="30" y="12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7" y="12"/>
                    </a:lnTo>
                    <a:lnTo>
                      <a:pt x="27" y="11"/>
                    </a:lnTo>
                    <a:lnTo>
                      <a:pt x="26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4" y="11"/>
                    </a:lnTo>
                    <a:lnTo>
                      <a:pt x="24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2" y="11"/>
                    </a:lnTo>
                    <a:lnTo>
                      <a:pt x="21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7" y="11"/>
                    </a:lnTo>
                    <a:lnTo>
                      <a:pt x="17" y="10"/>
                    </a:lnTo>
                    <a:lnTo>
                      <a:pt x="16" y="10"/>
                    </a:lnTo>
                    <a:lnTo>
                      <a:pt x="15" y="10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2" y="9"/>
                    </a:lnTo>
                    <a:lnTo>
                      <a:pt x="11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9" y="10"/>
                    </a:lnTo>
                    <a:lnTo>
                      <a:pt x="8" y="10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71"/>
              <p:cNvSpPr>
                <a:spLocks/>
              </p:cNvSpPr>
              <p:nvPr/>
            </p:nvSpPr>
            <p:spPr bwMode="auto">
              <a:xfrm>
                <a:off x="997" y="2758"/>
                <a:ext cx="53" cy="16"/>
              </a:xfrm>
              <a:custGeom>
                <a:avLst/>
                <a:gdLst>
                  <a:gd name="T0" fmla="*/ 24 w 53"/>
                  <a:gd name="T1" fmla="*/ 0 h 16"/>
                  <a:gd name="T2" fmla="*/ 53 w 53"/>
                  <a:gd name="T3" fmla="*/ 10 h 16"/>
                  <a:gd name="T4" fmla="*/ 17 w 53"/>
                  <a:gd name="T5" fmla="*/ 16 h 16"/>
                  <a:gd name="T6" fmla="*/ 0 w 53"/>
                  <a:gd name="T7" fmla="*/ 3 h 16"/>
                  <a:gd name="T8" fmla="*/ 24 w 53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16">
                    <a:moveTo>
                      <a:pt x="24" y="0"/>
                    </a:moveTo>
                    <a:lnTo>
                      <a:pt x="53" y="10"/>
                    </a:lnTo>
                    <a:lnTo>
                      <a:pt x="17" y="16"/>
                    </a:lnTo>
                    <a:lnTo>
                      <a:pt x="0" y="3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72"/>
              <p:cNvSpPr>
                <a:spLocks/>
              </p:cNvSpPr>
              <p:nvPr/>
            </p:nvSpPr>
            <p:spPr bwMode="auto">
              <a:xfrm>
                <a:off x="1002" y="2760"/>
                <a:ext cx="41" cy="12"/>
              </a:xfrm>
              <a:custGeom>
                <a:avLst/>
                <a:gdLst>
                  <a:gd name="T0" fmla="*/ 19 w 41"/>
                  <a:gd name="T1" fmla="*/ 0 h 12"/>
                  <a:gd name="T2" fmla="*/ 41 w 41"/>
                  <a:gd name="T3" fmla="*/ 8 h 12"/>
                  <a:gd name="T4" fmla="*/ 12 w 41"/>
                  <a:gd name="T5" fmla="*/ 12 h 12"/>
                  <a:gd name="T6" fmla="*/ 0 w 41"/>
                  <a:gd name="T7" fmla="*/ 3 h 12"/>
                  <a:gd name="T8" fmla="*/ 19 w 4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2">
                    <a:moveTo>
                      <a:pt x="19" y="0"/>
                    </a:moveTo>
                    <a:lnTo>
                      <a:pt x="41" y="8"/>
                    </a:lnTo>
                    <a:lnTo>
                      <a:pt x="12" y="12"/>
                    </a:lnTo>
                    <a:lnTo>
                      <a:pt x="0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73"/>
              <p:cNvSpPr>
                <a:spLocks/>
              </p:cNvSpPr>
              <p:nvPr/>
            </p:nvSpPr>
            <p:spPr bwMode="auto">
              <a:xfrm>
                <a:off x="939" y="2715"/>
                <a:ext cx="86" cy="52"/>
              </a:xfrm>
              <a:custGeom>
                <a:avLst/>
                <a:gdLst>
                  <a:gd name="T0" fmla="*/ 7 w 86"/>
                  <a:gd name="T1" fmla="*/ 8 h 52"/>
                  <a:gd name="T2" fmla="*/ 9 w 86"/>
                  <a:gd name="T3" fmla="*/ 6 h 52"/>
                  <a:gd name="T4" fmla="*/ 12 w 86"/>
                  <a:gd name="T5" fmla="*/ 4 h 52"/>
                  <a:gd name="T6" fmla="*/ 15 w 86"/>
                  <a:gd name="T7" fmla="*/ 2 h 52"/>
                  <a:gd name="T8" fmla="*/ 16 w 86"/>
                  <a:gd name="T9" fmla="*/ 2 h 52"/>
                  <a:gd name="T10" fmla="*/ 18 w 86"/>
                  <a:gd name="T11" fmla="*/ 1 h 52"/>
                  <a:gd name="T12" fmla="*/ 21 w 86"/>
                  <a:gd name="T13" fmla="*/ 1 h 52"/>
                  <a:gd name="T14" fmla="*/ 23 w 86"/>
                  <a:gd name="T15" fmla="*/ 0 h 52"/>
                  <a:gd name="T16" fmla="*/ 23 w 86"/>
                  <a:gd name="T17" fmla="*/ 0 h 52"/>
                  <a:gd name="T18" fmla="*/ 25 w 86"/>
                  <a:gd name="T19" fmla="*/ 0 h 52"/>
                  <a:gd name="T20" fmla="*/ 29 w 86"/>
                  <a:gd name="T21" fmla="*/ 0 h 52"/>
                  <a:gd name="T22" fmla="*/ 33 w 86"/>
                  <a:gd name="T23" fmla="*/ 0 h 52"/>
                  <a:gd name="T24" fmla="*/ 37 w 86"/>
                  <a:gd name="T25" fmla="*/ 0 h 52"/>
                  <a:gd name="T26" fmla="*/ 42 w 86"/>
                  <a:gd name="T27" fmla="*/ 0 h 52"/>
                  <a:gd name="T28" fmla="*/ 45 w 86"/>
                  <a:gd name="T29" fmla="*/ 0 h 52"/>
                  <a:gd name="T30" fmla="*/ 47 w 86"/>
                  <a:gd name="T31" fmla="*/ 0 h 52"/>
                  <a:gd name="T32" fmla="*/ 48 w 86"/>
                  <a:gd name="T33" fmla="*/ 0 h 52"/>
                  <a:gd name="T34" fmla="*/ 50 w 86"/>
                  <a:gd name="T35" fmla="*/ 1 h 52"/>
                  <a:gd name="T36" fmla="*/ 53 w 86"/>
                  <a:gd name="T37" fmla="*/ 1 h 52"/>
                  <a:gd name="T38" fmla="*/ 56 w 86"/>
                  <a:gd name="T39" fmla="*/ 2 h 52"/>
                  <a:gd name="T40" fmla="*/ 58 w 86"/>
                  <a:gd name="T41" fmla="*/ 3 h 52"/>
                  <a:gd name="T42" fmla="*/ 60 w 86"/>
                  <a:gd name="T43" fmla="*/ 5 h 52"/>
                  <a:gd name="T44" fmla="*/ 62 w 86"/>
                  <a:gd name="T45" fmla="*/ 6 h 52"/>
                  <a:gd name="T46" fmla="*/ 63 w 86"/>
                  <a:gd name="T47" fmla="*/ 7 h 52"/>
                  <a:gd name="T48" fmla="*/ 64 w 86"/>
                  <a:gd name="T49" fmla="*/ 9 h 52"/>
                  <a:gd name="T50" fmla="*/ 68 w 86"/>
                  <a:gd name="T51" fmla="*/ 16 h 52"/>
                  <a:gd name="T52" fmla="*/ 73 w 86"/>
                  <a:gd name="T53" fmla="*/ 24 h 52"/>
                  <a:gd name="T54" fmla="*/ 76 w 86"/>
                  <a:gd name="T55" fmla="*/ 33 h 52"/>
                  <a:gd name="T56" fmla="*/ 86 w 86"/>
                  <a:gd name="T57" fmla="*/ 46 h 52"/>
                  <a:gd name="T58" fmla="*/ 75 w 86"/>
                  <a:gd name="T59" fmla="*/ 47 h 52"/>
                  <a:gd name="T60" fmla="*/ 75 w 86"/>
                  <a:gd name="T61" fmla="*/ 49 h 52"/>
                  <a:gd name="T62" fmla="*/ 73 w 86"/>
                  <a:gd name="T63" fmla="*/ 52 h 52"/>
                  <a:gd name="T64" fmla="*/ 72 w 86"/>
                  <a:gd name="T65" fmla="*/ 51 h 52"/>
                  <a:gd name="T66" fmla="*/ 71 w 86"/>
                  <a:gd name="T67" fmla="*/ 51 h 52"/>
                  <a:gd name="T68" fmla="*/ 70 w 86"/>
                  <a:gd name="T69" fmla="*/ 47 h 52"/>
                  <a:gd name="T70" fmla="*/ 69 w 86"/>
                  <a:gd name="T71" fmla="*/ 40 h 52"/>
                  <a:gd name="T72" fmla="*/ 67 w 86"/>
                  <a:gd name="T73" fmla="*/ 39 h 52"/>
                  <a:gd name="T74" fmla="*/ 65 w 86"/>
                  <a:gd name="T75" fmla="*/ 36 h 52"/>
                  <a:gd name="T76" fmla="*/ 62 w 86"/>
                  <a:gd name="T77" fmla="*/ 30 h 52"/>
                  <a:gd name="T78" fmla="*/ 57 w 86"/>
                  <a:gd name="T79" fmla="*/ 24 h 52"/>
                  <a:gd name="T80" fmla="*/ 56 w 86"/>
                  <a:gd name="T81" fmla="*/ 39 h 52"/>
                  <a:gd name="T82" fmla="*/ 14 w 86"/>
                  <a:gd name="T83" fmla="*/ 24 h 52"/>
                  <a:gd name="T84" fmla="*/ 13 w 86"/>
                  <a:gd name="T85" fmla="*/ 29 h 52"/>
                  <a:gd name="T86" fmla="*/ 13 w 86"/>
                  <a:gd name="T87" fmla="*/ 43 h 52"/>
                  <a:gd name="T88" fmla="*/ 1 w 86"/>
                  <a:gd name="T89" fmla="*/ 44 h 52"/>
                  <a:gd name="T90" fmla="*/ 0 w 86"/>
                  <a:gd name="T91" fmla="*/ 37 h 52"/>
                  <a:gd name="T92" fmla="*/ 1 w 86"/>
                  <a:gd name="T93" fmla="*/ 27 h 52"/>
                  <a:gd name="T94" fmla="*/ 3 w 86"/>
                  <a:gd name="T95" fmla="*/ 1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6" h="52">
                    <a:moveTo>
                      <a:pt x="6" y="10"/>
                    </a:moveTo>
                    <a:lnTo>
                      <a:pt x="7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12" y="4"/>
                    </a:lnTo>
                    <a:lnTo>
                      <a:pt x="13" y="3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7" y="3"/>
                    </a:lnTo>
                    <a:lnTo>
                      <a:pt x="58" y="3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6"/>
                    </a:lnTo>
                    <a:lnTo>
                      <a:pt x="62" y="7"/>
                    </a:lnTo>
                    <a:lnTo>
                      <a:pt x="63" y="7"/>
                    </a:lnTo>
                    <a:lnTo>
                      <a:pt x="63" y="7"/>
                    </a:lnTo>
                    <a:lnTo>
                      <a:pt x="64" y="9"/>
                    </a:lnTo>
                    <a:lnTo>
                      <a:pt x="66" y="12"/>
                    </a:lnTo>
                    <a:lnTo>
                      <a:pt x="68" y="16"/>
                    </a:lnTo>
                    <a:lnTo>
                      <a:pt x="70" y="20"/>
                    </a:lnTo>
                    <a:lnTo>
                      <a:pt x="73" y="24"/>
                    </a:lnTo>
                    <a:lnTo>
                      <a:pt x="75" y="28"/>
                    </a:lnTo>
                    <a:lnTo>
                      <a:pt x="76" y="33"/>
                    </a:lnTo>
                    <a:lnTo>
                      <a:pt x="78" y="36"/>
                    </a:lnTo>
                    <a:lnTo>
                      <a:pt x="86" y="46"/>
                    </a:lnTo>
                    <a:lnTo>
                      <a:pt x="79" y="51"/>
                    </a:lnTo>
                    <a:lnTo>
                      <a:pt x="75" y="47"/>
                    </a:lnTo>
                    <a:lnTo>
                      <a:pt x="75" y="48"/>
                    </a:lnTo>
                    <a:lnTo>
                      <a:pt x="75" y="49"/>
                    </a:lnTo>
                    <a:lnTo>
                      <a:pt x="74" y="51"/>
                    </a:lnTo>
                    <a:lnTo>
                      <a:pt x="73" y="52"/>
                    </a:lnTo>
                    <a:lnTo>
                      <a:pt x="72" y="52"/>
                    </a:lnTo>
                    <a:lnTo>
                      <a:pt x="72" y="51"/>
                    </a:lnTo>
                    <a:lnTo>
                      <a:pt x="71" y="51"/>
                    </a:lnTo>
                    <a:lnTo>
                      <a:pt x="71" y="51"/>
                    </a:lnTo>
                    <a:lnTo>
                      <a:pt x="71" y="50"/>
                    </a:lnTo>
                    <a:lnTo>
                      <a:pt x="70" y="47"/>
                    </a:lnTo>
                    <a:lnTo>
                      <a:pt x="70" y="44"/>
                    </a:lnTo>
                    <a:lnTo>
                      <a:pt x="69" y="40"/>
                    </a:lnTo>
                    <a:lnTo>
                      <a:pt x="67" y="40"/>
                    </a:lnTo>
                    <a:lnTo>
                      <a:pt x="67" y="39"/>
                    </a:lnTo>
                    <a:lnTo>
                      <a:pt x="67" y="38"/>
                    </a:lnTo>
                    <a:lnTo>
                      <a:pt x="65" y="36"/>
                    </a:lnTo>
                    <a:lnTo>
                      <a:pt x="64" y="33"/>
                    </a:lnTo>
                    <a:lnTo>
                      <a:pt x="62" y="30"/>
                    </a:lnTo>
                    <a:lnTo>
                      <a:pt x="60" y="27"/>
                    </a:lnTo>
                    <a:lnTo>
                      <a:pt x="57" y="24"/>
                    </a:lnTo>
                    <a:lnTo>
                      <a:pt x="54" y="22"/>
                    </a:lnTo>
                    <a:lnTo>
                      <a:pt x="56" y="39"/>
                    </a:lnTo>
                    <a:lnTo>
                      <a:pt x="15" y="43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3" y="29"/>
                    </a:lnTo>
                    <a:lnTo>
                      <a:pt x="12" y="35"/>
                    </a:lnTo>
                    <a:lnTo>
                      <a:pt x="13" y="43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1" y="41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1" y="27"/>
                    </a:lnTo>
                    <a:lnTo>
                      <a:pt x="2" y="21"/>
                    </a:lnTo>
                    <a:lnTo>
                      <a:pt x="3" y="15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74"/>
              <p:cNvSpPr>
                <a:spLocks/>
              </p:cNvSpPr>
              <p:nvPr/>
            </p:nvSpPr>
            <p:spPr bwMode="auto">
              <a:xfrm>
                <a:off x="1009" y="2753"/>
                <a:ext cx="13" cy="11"/>
              </a:xfrm>
              <a:custGeom>
                <a:avLst/>
                <a:gdLst>
                  <a:gd name="T0" fmla="*/ 0 w 13"/>
                  <a:gd name="T1" fmla="*/ 1 h 11"/>
                  <a:gd name="T2" fmla="*/ 1 w 13"/>
                  <a:gd name="T3" fmla="*/ 4 h 11"/>
                  <a:gd name="T4" fmla="*/ 1 w 13"/>
                  <a:gd name="T5" fmla="*/ 7 h 11"/>
                  <a:gd name="T6" fmla="*/ 2 w 13"/>
                  <a:gd name="T7" fmla="*/ 10 h 11"/>
                  <a:gd name="T8" fmla="*/ 3 w 13"/>
                  <a:gd name="T9" fmla="*/ 11 h 11"/>
                  <a:gd name="T10" fmla="*/ 3 w 13"/>
                  <a:gd name="T11" fmla="*/ 10 h 11"/>
                  <a:gd name="T12" fmla="*/ 4 w 13"/>
                  <a:gd name="T13" fmla="*/ 9 h 11"/>
                  <a:gd name="T14" fmla="*/ 4 w 13"/>
                  <a:gd name="T15" fmla="*/ 7 h 11"/>
                  <a:gd name="T16" fmla="*/ 4 w 13"/>
                  <a:gd name="T17" fmla="*/ 6 h 11"/>
                  <a:gd name="T18" fmla="*/ 9 w 13"/>
                  <a:gd name="T19" fmla="*/ 10 h 11"/>
                  <a:gd name="T20" fmla="*/ 13 w 13"/>
                  <a:gd name="T21" fmla="*/ 8 h 11"/>
                  <a:gd name="T22" fmla="*/ 7 w 13"/>
                  <a:gd name="T23" fmla="*/ 0 h 11"/>
                  <a:gd name="T24" fmla="*/ 0 w 13"/>
                  <a:gd name="T2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1">
                    <a:moveTo>
                      <a:pt x="0" y="1"/>
                    </a:moveTo>
                    <a:lnTo>
                      <a:pt x="1" y="4"/>
                    </a:lnTo>
                    <a:lnTo>
                      <a:pt x="1" y="7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9" y="10"/>
                    </a:lnTo>
                    <a:lnTo>
                      <a:pt x="13" y="8"/>
                    </a:lnTo>
                    <a:lnTo>
                      <a:pt x="7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75"/>
              <p:cNvSpPr>
                <a:spLocks/>
              </p:cNvSpPr>
              <p:nvPr/>
            </p:nvSpPr>
            <p:spPr bwMode="auto">
              <a:xfrm>
                <a:off x="942" y="2718"/>
                <a:ext cx="72" cy="40"/>
              </a:xfrm>
              <a:custGeom>
                <a:avLst/>
                <a:gdLst>
                  <a:gd name="T0" fmla="*/ 54 w 72"/>
                  <a:gd name="T1" fmla="*/ 2 h 40"/>
                  <a:gd name="T2" fmla="*/ 52 w 72"/>
                  <a:gd name="T3" fmla="*/ 1 h 40"/>
                  <a:gd name="T4" fmla="*/ 50 w 72"/>
                  <a:gd name="T5" fmla="*/ 1 h 40"/>
                  <a:gd name="T6" fmla="*/ 48 w 72"/>
                  <a:gd name="T7" fmla="*/ 0 h 40"/>
                  <a:gd name="T8" fmla="*/ 41 w 72"/>
                  <a:gd name="T9" fmla="*/ 0 h 40"/>
                  <a:gd name="T10" fmla="*/ 23 w 72"/>
                  <a:gd name="T11" fmla="*/ 0 h 40"/>
                  <a:gd name="T12" fmla="*/ 16 w 72"/>
                  <a:gd name="T13" fmla="*/ 0 h 40"/>
                  <a:gd name="T14" fmla="*/ 13 w 72"/>
                  <a:gd name="T15" fmla="*/ 1 h 40"/>
                  <a:gd name="T16" fmla="*/ 10 w 72"/>
                  <a:gd name="T17" fmla="*/ 3 h 40"/>
                  <a:gd name="T18" fmla="*/ 7 w 72"/>
                  <a:gd name="T19" fmla="*/ 5 h 40"/>
                  <a:gd name="T20" fmla="*/ 3 w 72"/>
                  <a:gd name="T21" fmla="*/ 12 h 40"/>
                  <a:gd name="T22" fmla="*/ 0 w 72"/>
                  <a:gd name="T23" fmla="*/ 23 h 40"/>
                  <a:gd name="T24" fmla="*/ 0 w 72"/>
                  <a:gd name="T25" fmla="*/ 33 h 40"/>
                  <a:gd name="T26" fmla="*/ 1 w 72"/>
                  <a:gd name="T27" fmla="*/ 39 h 40"/>
                  <a:gd name="T28" fmla="*/ 7 w 72"/>
                  <a:gd name="T29" fmla="*/ 39 h 40"/>
                  <a:gd name="T30" fmla="*/ 8 w 72"/>
                  <a:gd name="T31" fmla="*/ 26 h 40"/>
                  <a:gd name="T32" fmla="*/ 10 w 72"/>
                  <a:gd name="T33" fmla="*/ 19 h 40"/>
                  <a:gd name="T34" fmla="*/ 12 w 72"/>
                  <a:gd name="T35" fmla="*/ 17 h 40"/>
                  <a:gd name="T36" fmla="*/ 13 w 72"/>
                  <a:gd name="T37" fmla="*/ 16 h 40"/>
                  <a:gd name="T38" fmla="*/ 15 w 72"/>
                  <a:gd name="T39" fmla="*/ 38 h 40"/>
                  <a:gd name="T40" fmla="*/ 18 w 72"/>
                  <a:gd name="T41" fmla="*/ 38 h 40"/>
                  <a:gd name="T42" fmla="*/ 23 w 72"/>
                  <a:gd name="T43" fmla="*/ 37 h 40"/>
                  <a:gd name="T44" fmla="*/ 30 w 72"/>
                  <a:gd name="T45" fmla="*/ 37 h 40"/>
                  <a:gd name="T46" fmla="*/ 36 w 72"/>
                  <a:gd name="T47" fmla="*/ 36 h 40"/>
                  <a:gd name="T48" fmla="*/ 42 w 72"/>
                  <a:gd name="T49" fmla="*/ 36 h 40"/>
                  <a:gd name="T50" fmla="*/ 47 w 72"/>
                  <a:gd name="T51" fmla="*/ 35 h 40"/>
                  <a:gd name="T52" fmla="*/ 50 w 72"/>
                  <a:gd name="T53" fmla="*/ 35 h 40"/>
                  <a:gd name="T54" fmla="*/ 48 w 72"/>
                  <a:gd name="T55" fmla="*/ 15 h 40"/>
                  <a:gd name="T56" fmla="*/ 50 w 72"/>
                  <a:gd name="T57" fmla="*/ 16 h 40"/>
                  <a:gd name="T58" fmla="*/ 55 w 72"/>
                  <a:gd name="T59" fmla="*/ 19 h 40"/>
                  <a:gd name="T60" fmla="*/ 60 w 72"/>
                  <a:gd name="T61" fmla="*/ 25 h 40"/>
                  <a:gd name="T62" fmla="*/ 65 w 72"/>
                  <a:gd name="T63" fmla="*/ 34 h 40"/>
                  <a:gd name="T64" fmla="*/ 69 w 72"/>
                  <a:gd name="T65" fmla="*/ 25 h 40"/>
                  <a:gd name="T66" fmla="*/ 63 w 72"/>
                  <a:gd name="T67" fmla="*/ 13 h 40"/>
                  <a:gd name="T68" fmla="*/ 58 w 72"/>
                  <a:gd name="T69" fmla="*/ 6 h 40"/>
                  <a:gd name="T70" fmla="*/ 55 w 72"/>
                  <a:gd name="T71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2" h="40">
                    <a:moveTo>
                      <a:pt x="54" y="2"/>
                    </a:moveTo>
                    <a:lnTo>
                      <a:pt x="54" y="2"/>
                    </a:lnTo>
                    <a:lnTo>
                      <a:pt x="53" y="2"/>
                    </a:lnTo>
                    <a:lnTo>
                      <a:pt x="52" y="1"/>
                    </a:lnTo>
                    <a:lnTo>
                      <a:pt x="51" y="1"/>
                    </a:lnTo>
                    <a:lnTo>
                      <a:pt x="50" y="1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1" y="0"/>
                    </a:lnTo>
                    <a:lnTo>
                      <a:pt x="34" y="19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3" y="12"/>
                    </a:lnTo>
                    <a:lnTo>
                      <a:pt x="1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37"/>
                    </a:lnTo>
                    <a:lnTo>
                      <a:pt x="1" y="39"/>
                    </a:lnTo>
                    <a:lnTo>
                      <a:pt x="1" y="40"/>
                    </a:lnTo>
                    <a:lnTo>
                      <a:pt x="7" y="39"/>
                    </a:lnTo>
                    <a:lnTo>
                      <a:pt x="7" y="32"/>
                    </a:lnTo>
                    <a:lnTo>
                      <a:pt x="8" y="26"/>
                    </a:lnTo>
                    <a:lnTo>
                      <a:pt x="9" y="22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2" y="17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4" y="38"/>
                    </a:lnTo>
                    <a:lnTo>
                      <a:pt x="15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3" y="37"/>
                    </a:lnTo>
                    <a:lnTo>
                      <a:pt x="27" y="37"/>
                    </a:lnTo>
                    <a:lnTo>
                      <a:pt x="30" y="37"/>
                    </a:lnTo>
                    <a:lnTo>
                      <a:pt x="33" y="37"/>
                    </a:lnTo>
                    <a:lnTo>
                      <a:pt x="36" y="36"/>
                    </a:lnTo>
                    <a:lnTo>
                      <a:pt x="39" y="36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7" y="35"/>
                    </a:lnTo>
                    <a:lnTo>
                      <a:pt x="49" y="35"/>
                    </a:lnTo>
                    <a:lnTo>
                      <a:pt x="50" y="35"/>
                    </a:lnTo>
                    <a:lnTo>
                      <a:pt x="50" y="35"/>
                    </a:lnTo>
                    <a:lnTo>
                      <a:pt x="48" y="15"/>
                    </a:lnTo>
                    <a:lnTo>
                      <a:pt x="49" y="16"/>
                    </a:lnTo>
                    <a:lnTo>
                      <a:pt x="50" y="16"/>
                    </a:lnTo>
                    <a:lnTo>
                      <a:pt x="52" y="17"/>
                    </a:lnTo>
                    <a:lnTo>
                      <a:pt x="55" y="19"/>
                    </a:lnTo>
                    <a:lnTo>
                      <a:pt x="58" y="21"/>
                    </a:lnTo>
                    <a:lnTo>
                      <a:pt x="60" y="25"/>
                    </a:lnTo>
                    <a:lnTo>
                      <a:pt x="63" y="29"/>
                    </a:lnTo>
                    <a:lnTo>
                      <a:pt x="65" y="34"/>
                    </a:lnTo>
                    <a:lnTo>
                      <a:pt x="72" y="33"/>
                    </a:lnTo>
                    <a:lnTo>
                      <a:pt x="69" y="25"/>
                    </a:lnTo>
                    <a:lnTo>
                      <a:pt x="66" y="18"/>
                    </a:lnTo>
                    <a:lnTo>
                      <a:pt x="63" y="13"/>
                    </a:lnTo>
                    <a:lnTo>
                      <a:pt x="60" y="9"/>
                    </a:lnTo>
                    <a:lnTo>
                      <a:pt x="58" y="6"/>
                    </a:lnTo>
                    <a:lnTo>
                      <a:pt x="56" y="4"/>
                    </a:lnTo>
                    <a:lnTo>
                      <a:pt x="55" y="3"/>
                    </a:lnTo>
                    <a:lnTo>
                      <a:pt x="54" y="2"/>
                    </a:lnTo>
                    <a:close/>
                  </a:path>
                </a:pathLst>
              </a:custGeom>
              <a:solidFill>
                <a:srgbClr val="59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76"/>
              <p:cNvSpPr>
                <a:spLocks/>
              </p:cNvSpPr>
              <p:nvPr/>
            </p:nvSpPr>
            <p:spPr bwMode="auto">
              <a:xfrm>
                <a:off x="959" y="2717"/>
                <a:ext cx="29" cy="20"/>
              </a:xfrm>
              <a:custGeom>
                <a:avLst/>
                <a:gdLst>
                  <a:gd name="T0" fmla="*/ 4 w 29"/>
                  <a:gd name="T1" fmla="*/ 6 h 20"/>
                  <a:gd name="T2" fmla="*/ 0 w 29"/>
                  <a:gd name="T3" fmla="*/ 4 h 20"/>
                  <a:gd name="T4" fmla="*/ 3 w 29"/>
                  <a:gd name="T5" fmla="*/ 0 h 20"/>
                  <a:gd name="T6" fmla="*/ 5 w 29"/>
                  <a:gd name="T7" fmla="*/ 0 h 20"/>
                  <a:gd name="T8" fmla="*/ 3 w 29"/>
                  <a:gd name="T9" fmla="*/ 3 h 20"/>
                  <a:gd name="T10" fmla="*/ 6 w 29"/>
                  <a:gd name="T11" fmla="*/ 6 h 20"/>
                  <a:gd name="T12" fmla="*/ 6 w 29"/>
                  <a:gd name="T13" fmla="*/ 6 h 20"/>
                  <a:gd name="T14" fmla="*/ 5 w 29"/>
                  <a:gd name="T15" fmla="*/ 7 h 20"/>
                  <a:gd name="T16" fmla="*/ 4 w 29"/>
                  <a:gd name="T17" fmla="*/ 8 h 20"/>
                  <a:gd name="T18" fmla="*/ 4 w 29"/>
                  <a:gd name="T19" fmla="*/ 9 h 20"/>
                  <a:gd name="T20" fmla="*/ 16 w 29"/>
                  <a:gd name="T21" fmla="*/ 17 h 20"/>
                  <a:gd name="T22" fmla="*/ 26 w 29"/>
                  <a:gd name="T23" fmla="*/ 8 h 20"/>
                  <a:gd name="T24" fmla="*/ 24 w 29"/>
                  <a:gd name="T25" fmla="*/ 6 h 20"/>
                  <a:gd name="T26" fmla="*/ 27 w 29"/>
                  <a:gd name="T27" fmla="*/ 3 h 20"/>
                  <a:gd name="T28" fmla="*/ 25 w 29"/>
                  <a:gd name="T29" fmla="*/ 0 h 20"/>
                  <a:gd name="T30" fmla="*/ 27 w 29"/>
                  <a:gd name="T31" fmla="*/ 0 h 20"/>
                  <a:gd name="T32" fmla="*/ 29 w 29"/>
                  <a:gd name="T33" fmla="*/ 4 h 20"/>
                  <a:gd name="T34" fmla="*/ 26 w 29"/>
                  <a:gd name="T35" fmla="*/ 6 h 20"/>
                  <a:gd name="T36" fmla="*/ 28 w 29"/>
                  <a:gd name="T37" fmla="*/ 9 h 20"/>
                  <a:gd name="T38" fmla="*/ 17 w 29"/>
                  <a:gd name="T39" fmla="*/ 20 h 20"/>
                  <a:gd name="T40" fmla="*/ 1 w 29"/>
                  <a:gd name="T41" fmla="*/ 9 h 20"/>
                  <a:gd name="T42" fmla="*/ 4 w 29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" h="20">
                    <a:moveTo>
                      <a:pt x="4" y="6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16" y="17"/>
                    </a:lnTo>
                    <a:lnTo>
                      <a:pt x="26" y="8"/>
                    </a:lnTo>
                    <a:lnTo>
                      <a:pt x="24" y="6"/>
                    </a:lnTo>
                    <a:lnTo>
                      <a:pt x="27" y="3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4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17" y="20"/>
                    </a:lnTo>
                    <a:lnTo>
                      <a:pt x="1" y="9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277"/>
              <p:cNvSpPr>
                <a:spLocks/>
              </p:cNvSpPr>
              <p:nvPr/>
            </p:nvSpPr>
            <p:spPr bwMode="auto">
              <a:xfrm>
                <a:off x="967" y="2718"/>
                <a:ext cx="14" cy="15"/>
              </a:xfrm>
              <a:custGeom>
                <a:avLst/>
                <a:gdLst>
                  <a:gd name="T0" fmla="*/ 14 w 14"/>
                  <a:gd name="T1" fmla="*/ 0 h 15"/>
                  <a:gd name="T2" fmla="*/ 0 w 14"/>
                  <a:gd name="T3" fmla="*/ 0 h 15"/>
                  <a:gd name="T4" fmla="*/ 8 w 14"/>
                  <a:gd name="T5" fmla="*/ 15 h 15"/>
                  <a:gd name="T6" fmla="*/ 14 w 14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5">
                    <a:moveTo>
                      <a:pt x="14" y="0"/>
                    </a:moveTo>
                    <a:lnTo>
                      <a:pt x="0" y="0"/>
                    </a:lnTo>
                    <a:lnTo>
                      <a:pt x="8" y="1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278"/>
              <p:cNvSpPr>
                <a:spLocks/>
              </p:cNvSpPr>
              <p:nvPr/>
            </p:nvSpPr>
            <p:spPr bwMode="auto">
              <a:xfrm>
                <a:off x="971" y="2716"/>
                <a:ext cx="7" cy="18"/>
              </a:xfrm>
              <a:custGeom>
                <a:avLst/>
                <a:gdLst>
                  <a:gd name="T0" fmla="*/ 4 w 7"/>
                  <a:gd name="T1" fmla="*/ 18 h 18"/>
                  <a:gd name="T2" fmla="*/ 0 w 7"/>
                  <a:gd name="T3" fmla="*/ 11 h 18"/>
                  <a:gd name="T4" fmla="*/ 2 w 7"/>
                  <a:gd name="T5" fmla="*/ 4 h 18"/>
                  <a:gd name="T6" fmla="*/ 2 w 7"/>
                  <a:gd name="T7" fmla="*/ 4 h 18"/>
                  <a:gd name="T8" fmla="*/ 2 w 7"/>
                  <a:gd name="T9" fmla="*/ 4 h 18"/>
                  <a:gd name="T10" fmla="*/ 1 w 7"/>
                  <a:gd name="T11" fmla="*/ 3 h 18"/>
                  <a:gd name="T12" fmla="*/ 1 w 7"/>
                  <a:gd name="T13" fmla="*/ 2 h 18"/>
                  <a:gd name="T14" fmla="*/ 1 w 7"/>
                  <a:gd name="T15" fmla="*/ 2 h 18"/>
                  <a:gd name="T16" fmla="*/ 2 w 7"/>
                  <a:gd name="T17" fmla="*/ 1 h 18"/>
                  <a:gd name="T18" fmla="*/ 3 w 7"/>
                  <a:gd name="T19" fmla="*/ 0 h 18"/>
                  <a:gd name="T20" fmla="*/ 3 w 7"/>
                  <a:gd name="T21" fmla="*/ 0 h 18"/>
                  <a:gd name="T22" fmla="*/ 4 w 7"/>
                  <a:gd name="T23" fmla="*/ 0 h 18"/>
                  <a:gd name="T24" fmla="*/ 5 w 7"/>
                  <a:gd name="T25" fmla="*/ 1 h 18"/>
                  <a:gd name="T26" fmla="*/ 5 w 7"/>
                  <a:gd name="T27" fmla="*/ 2 h 18"/>
                  <a:gd name="T28" fmla="*/ 6 w 7"/>
                  <a:gd name="T29" fmla="*/ 2 h 18"/>
                  <a:gd name="T30" fmla="*/ 5 w 7"/>
                  <a:gd name="T31" fmla="*/ 3 h 18"/>
                  <a:gd name="T32" fmla="*/ 5 w 7"/>
                  <a:gd name="T33" fmla="*/ 4 h 18"/>
                  <a:gd name="T34" fmla="*/ 5 w 7"/>
                  <a:gd name="T35" fmla="*/ 4 h 18"/>
                  <a:gd name="T36" fmla="*/ 5 w 7"/>
                  <a:gd name="T37" fmla="*/ 4 h 18"/>
                  <a:gd name="T38" fmla="*/ 7 w 7"/>
                  <a:gd name="T39" fmla="*/ 11 h 18"/>
                  <a:gd name="T40" fmla="*/ 4 w 7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8">
                    <a:moveTo>
                      <a:pt x="4" y="18"/>
                    </a:moveTo>
                    <a:lnTo>
                      <a:pt x="0" y="11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11"/>
                    </a:lnTo>
                    <a:lnTo>
                      <a:pt x="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279"/>
              <p:cNvSpPr>
                <a:spLocks/>
              </p:cNvSpPr>
              <p:nvPr/>
            </p:nvSpPr>
            <p:spPr bwMode="auto">
              <a:xfrm>
                <a:off x="974" y="2740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3 w 4"/>
                  <a:gd name="T5" fmla="*/ 3 h 4"/>
                  <a:gd name="T6" fmla="*/ 3 w 4"/>
                  <a:gd name="T7" fmla="*/ 3 h 4"/>
                  <a:gd name="T8" fmla="*/ 4 w 4"/>
                  <a:gd name="T9" fmla="*/ 2 h 4"/>
                  <a:gd name="T10" fmla="*/ 3 w 4"/>
                  <a:gd name="T11" fmla="*/ 1 h 4"/>
                  <a:gd name="T12" fmla="*/ 3 w 4"/>
                  <a:gd name="T13" fmla="*/ 1 h 4"/>
                  <a:gd name="T14" fmla="*/ 2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1 w 4"/>
                  <a:gd name="T21" fmla="*/ 1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1 w 4"/>
                  <a:gd name="T29" fmla="*/ 3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280"/>
              <p:cNvSpPr>
                <a:spLocks/>
              </p:cNvSpPr>
              <p:nvPr/>
            </p:nvSpPr>
            <p:spPr bwMode="auto">
              <a:xfrm>
                <a:off x="974" y="2747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3 w 4"/>
                  <a:gd name="T5" fmla="*/ 3 h 4"/>
                  <a:gd name="T6" fmla="*/ 3 w 4"/>
                  <a:gd name="T7" fmla="*/ 3 h 4"/>
                  <a:gd name="T8" fmla="*/ 4 w 4"/>
                  <a:gd name="T9" fmla="*/ 2 h 4"/>
                  <a:gd name="T10" fmla="*/ 3 w 4"/>
                  <a:gd name="T11" fmla="*/ 1 h 4"/>
                  <a:gd name="T12" fmla="*/ 3 w 4"/>
                  <a:gd name="T13" fmla="*/ 1 h 4"/>
                  <a:gd name="T14" fmla="*/ 2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1 w 4"/>
                  <a:gd name="T21" fmla="*/ 1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1 w 4"/>
                  <a:gd name="T29" fmla="*/ 3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281"/>
              <p:cNvSpPr>
                <a:spLocks/>
              </p:cNvSpPr>
              <p:nvPr/>
            </p:nvSpPr>
            <p:spPr bwMode="auto">
              <a:xfrm>
                <a:off x="978" y="2681"/>
                <a:ext cx="10" cy="14"/>
              </a:xfrm>
              <a:custGeom>
                <a:avLst/>
                <a:gdLst>
                  <a:gd name="T0" fmla="*/ 8 w 10"/>
                  <a:gd name="T1" fmla="*/ 12 h 14"/>
                  <a:gd name="T2" fmla="*/ 4 w 10"/>
                  <a:gd name="T3" fmla="*/ 4 h 14"/>
                  <a:gd name="T4" fmla="*/ 4 w 10"/>
                  <a:gd name="T5" fmla="*/ 0 h 14"/>
                  <a:gd name="T6" fmla="*/ 10 w 10"/>
                  <a:gd name="T7" fmla="*/ 14 h 14"/>
                  <a:gd name="T8" fmla="*/ 0 w 10"/>
                  <a:gd name="T9" fmla="*/ 13 h 14"/>
                  <a:gd name="T10" fmla="*/ 0 w 10"/>
                  <a:gd name="T11" fmla="*/ 12 h 14"/>
                  <a:gd name="T12" fmla="*/ 8 w 10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8" y="12"/>
                    </a:moveTo>
                    <a:lnTo>
                      <a:pt x="4" y="4"/>
                    </a:lnTo>
                    <a:lnTo>
                      <a:pt x="4" y="0"/>
                    </a:lnTo>
                    <a:lnTo>
                      <a:pt x="10" y="14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282"/>
              <p:cNvSpPr>
                <a:spLocks/>
              </p:cNvSpPr>
              <p:nvPr/>
            </p:nvSpPr>
            <p:spPr bwMode="auto">
              <a:xfrm>
                <a:off x="987" y="2682"/>
                <a:ext cx="3" cy="5"/>
              </a:xfrm>
              <a:custGeom>
                <a:avLst/>
                <a:gdLst>
                  <a:gd name="T0" fmla="*/ 0 w 3"/>
                  <a:gd name="T1" fmla="*/ 5 h 5"/>
                  <a:gd name="T2" fmla="*/ 0 w 3"/>
                  <a:gd name="T3" fmla="*/ 5 h 5"/>
                  <a:gd name="T4" fmla="*/ 0 w 3"/>
                  <a:gd name="T5" fmla="*/ 4 h 5"/>
                  <a:gd name="T6" fmla="*/ 0 w 3"/>
                  <a:gd name="T7" fmla="*/ 3 h 5"/>
                  <a:gd name="T8" fmla="*/ 0 w 3"/>
                  <a:gd name="T9" fmla="*/ 2 h 5"/>
                  <a:gd name="T10" fmla="*/ 0 w 3"/>
                  <a:gd name="T11" fmla="*/ 1 h 5"/>
                  <a:gd name="T12" fmla="*/ 1 w 3"/>
                  <a:gd name="T13" fmla="*/ 0 h 5"/>
                  <a:gd name="T14" fmla="*/ 2 w 3"/>
                  <a:gd name="T15" fmla="*/ 0 h 5"/>
                  <a:gd name="T16" fmla="*/ 3 w 3"/>
                  <a:gd name="T17" fmla="*/ 0 h 5"/>
                  <a:gd name="T18" fmla="*/ 3 w 3"/>
                  <a:gd name="T19" fmla="*/ 0 h 5"/>
                  <a:gd name="T20" fmla="*/ 3 w 3"/>
                  <a:gd name="T21" fmla="*/ 1 h 5"/>
                  <a:gd name="T22" fmla="*/ 3 w 3"/>
                  <a:gd name="T23" fmla="*/ 2 h 5"/>
                  <a:gd name="T24" fmla="*/ 3 w 3"/>
                  <a:gd name="T25" fmla="*/ 3 h 5"/>
                  <a:gd name="T26" fmla="*/ 2 w 3"/>
                  <a:gd name="T27" fmla="*/ 4 h 5"/>
                  <a:gd name="T28" fmla="*/ 2 w 3"/>
                  <a:gd name="T29" fmla="*/ 5 h 5"/>
                  <a:gd name="T30" fmla="*/ 1 w 3"/>
                  <a:gd name="T31" fmla="*/ 5 h 5"/>
                  <a:gd name="T32" fmla="*/ 0 w 3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283"/>
              <p:cNvSpPr>
                <a:spLocks/>
              </p:cNvSpPr>
              <p:nvPr/>
            </p:nvSpPr>
            <p:spPr bwMode="auto">
              <a:xfrm>
                <a:off x="975" y="2680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1 w 4"/>
                  <a:gd name="T3" fmla="*/ 5 h 6"/>
                  <a:gd name="T4" fmla="*/ 0 w 4"/>
                  <a:gd name="T5" fmla="*/ 4 h 6"/>
                  <a:gd name="T6" fmla="*/ 0 w 4"/>
                  <a:gd name="T7" fmla="*/ 3 h 6"/>
                  <a:gd name="T8" fmla="*/ 1 w 4"/>
                  <a:gd name="T9" fmla="*/ 2 h 6"/>
                  <a:gd name="T10" fmla="*/ 1 w 4"/>
                  <a:gd name="T11" fmla="*/ 1 h 6"/>
                  <a:gd name="T12" fmla="*/ 2 w 4"/>
                  <a:gd name="T13" fmla="*/ 0 h 6"/>
                  <a:gd name="T14" fmla="*/ 3 w 4"/>
                  <a:gd name="T15" fmla="*/ 0 h 6"/>
                  <a:gd name="T16" fmla="*/ 3 w 4"/>
                  <a:gd name="T17" fmla="*/ 0 h 6"/>
                  <a:gd name="T18" fmla="*/ 4 w 4"/>
                  <a:gd name="T19" fmla="*/ 0 h 6"/>
                  <a:gd name="T20" fmla="*/ 4 w 4"/>
                  <a:gd name="T21" fmla="*/ 1 h 6"/>
                  <a:gd name="T22" fmla="*/ 4 w 4"/>
                  <a:gd name="T23" fmla="*/ 2 h 6"/>
                  <a:gd name="T24" fmla="*/ 4 w 4"/>
                  <a:gd name="T25" fmla="*/ 3 h 6"/>
                  <a:gd name="T26" fmla="*/ 3 w 4"/>
                  <a:gd name="T27" fmla="*/ 4 h 6"/>
                  <a:gd name="T28" fmla="*/ 3 w 4"/>
                  <a:gd name="T29" fmla="*/ 5 h 6"/>
                  <a:gd name="T30" fmla="*/ 2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1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284"/>
              <p:cNvSpPr>
                <a:spLocks/>
              </p:cNvSpPr>
              <p:nvPr/>
            </p:nvSpPr>
            <p:spPr bwMode="auto">
              <a:xfrm>
                <a:off x="1085" y="2681"/>
                <a:ext cx="10" cy="14"/>
              </a:xfrm>
              <a:custGeom>
                <a:avLst/>
                <a:gdLst>
                  <a:gd name="T0" fmla="*/ 2 w 10"/>
                  <a:gd name="T1" fmla="*/ 12 h 14"/>
                  <a:gd name="T2" fmla="*/ 7 w 10"/>
                  <a:gd name="T3" fmla="*/ 3 h 14"/>
                  <a:gd name="T4" fmla="*/ 7 w 10"/>
                  <a:gd name="T5" fmla="*/ 0 h 14"/>
                  <a:gd name="T6" fmla="*/ 0 w 10"/>
                  <a:gd name="T7" fmla="*/ 14 h 14"/>
                  <a:gd name="T8" fmla="*/ 10 w 10"/>
                  <a:gd name="T9" fmla="*/ 14 h 14"/>
                  <a:gd name="T10" fmla="*/ 10 w 10"/>
                  <a:gd name="T11" fmla="*/ 12 h 14"/>
                  <a:gd name="T12" fmla="*/ 2 w 10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2" y="12"/>
                    </a:moveTo>
                    <a:lnTo>
                      <a:pt x="7" y="3"/>
                    </a:lnTo>
                    <a:lnTo>
                      <a:pt x="7" y="0"/>
                    </a:lnTo>
                    <a:lnTo>
                      <a:pt x="0" y="14"/>
                    </a:lnTo>
                    <a:lnTo>
                      <a:pt x="10" y="14"/>
                    </a:lnTo>
                    <a:lnTo>
                      <a:pt x="10" y="12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285"/>
              <p:cNvSpPr>
                <a:spLocks/>
              </p:cNvSpPr>
              <p:nvPr/>
            </p:nvSpPr>
            <p:spPr bwMode="auto">
              <a:xfrm>
                <a:off x="1083" y="2681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2 w 4"/>
                  <a:gd name="T3" fmla="*/ 5 h 5"/>
                  <a:gd name="T4" fmla="*/ 3 w 4"/>
                  <a:gd name="T5" fmla="*/ 5 h 5"/>
                  <a:gd name="T6" fmla="*/ 3 w 4"/>
                  <a:gd name="T7" fmla="*/ 4 h 5"/>
                  <a:gd name="T8" fmla="*/ 4 w 4"/>
                  <a:gd name="T9" fmla="*/ 3 h 5"/>
                  <a:gd name="T10" fmla="*/ 4 w 4"/>
                  <a:gd name="T11" fmla="*/ 2 h 5"/>
                  <a:gd name="T12" fmla="*/ 3 w 4"/>
                  <a:gd name="T13" fmla="*/ 1 h 5"/>
                  <a:gd name="T14" fmla="*/ 3 w 4"/>
                  <a:gd name="T15" fmla="*/ 0 h 5"/>
                  <a:gd name="T16" fmla="*/ 2 w 4"/>
                  <a:gd name="T17" fmla="*/ 0 h 5"/>
                  <a:gd name="T18" fmla="*/ 2 w 4"/>
                  <a:gd name="T19" fmla="*/ 0 h 5"/>
                  <a:gd name="T20" fmla="*/ 1 w 4"/>
                  <a:gd name="T21" fmla="*/ 0 h 5"/>
                  <a:gd name="T22" fmla="*/ 1 w 4"/>
                  <a:gd name="T23" fmla="*/ 1 h 5"/>
                  <a:gd name="T24" fmla="*/ 0 w 4"/>
                  <a:gd name="T25" fmla="*/ 2 h 5"/>
                  <a:gd name="T26" fmla="*/ 0 w 4"/>
                  <a:gd name="T27" fmla="*/ 3 h 5"/>
                  <a:gd name="T28" fmla="*/ 1 w 4"/>
                  <a:gd name="T29" fmla="*/ 4 h 5"/>
                  <a:gd name="T30" fmla="*/ 1 w 4"/>
                  <a:gd name="T31" fmla="*/ 5 h 5"/>
                  <a:gd name="T32" fmla="*/ 2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286"/>
              <p:cNvSpPr>
                <a:spLocks/>
              </p:cNvSpPr>
              <p:nvPr/>
            </p:nvSpPr>
            <p:spPr bwMode="auto">
              <a:xfrm>
                <a:off x="1096" y="2681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2 w 4"/>
                  <a:gd name="T3" fmla="*/ 6 h 6"/>
                  <a:gd name="T4" fmla="*/ 3 w 4"/>
                  <a:gd name="T5" fmla="*/ 5 h 6"/>
                  <a:gd name="T6" fmla="*/ 3 w 4"/>
                  <a:gd name="T7" fmla="*/ 4 h 6"/>
                  <a:gd name="T8" fmla="*/ 4 w 4"/>
                  <a:gd name="T9" fmla="*/ 3 h 6"/>
                  <a:gd name="T10" fmla="*/ 4 w 4"/>
                  <a:gd name="T11" fmla="*/ 2 h 6"/>
                  <a:gd name="T12" fmla="*/ 3 w 4"/>
                  <a:gd name="T13" fmla="*/ 1 h 6"/>
                  <a:gd name="T14" fmla="*/ 3 w 4"/>
                  <a:gd name="T15" fmla="*/ 0 h 6"/>
                  <a:gd name="T16" fmla="*/ 2 w 4"/>
                  <a:gd name="T17" fmla="*/ 0 h 6"/>
                  <a:gd name="T18" fmla="*/ 1 w 4"/>
                  <a:gd name="T19" fmla="*/ 0 h 6"/>
                  <a:gd name="T20" fmla="*/ 1 w 4"/>
                  <a:gd name="T21" fmla="*/ 0 h 6"/>
                  <a:gd name="T22" fmla="*/ 0 w 4"/>
                  <a:gd name="T23" fmla="*/ 1 h 6"/>
                  <a:gd name="T24" fmla="*/ 0 w 4"/>
                  <a:gd name="T25" fmla="*/ 3 h 6"/>
                  <a:gd name="T26" fmla="*/ 0 w 4"/>
                  <a:gd name="T27" fmla="*/ 4 h 6"/>
                  <a:gd name="T28" fmla="*/ 0 w 4"/>
                  <a:gd name="T29" fmla="*/ 5 h 6"/>
                  <a:gd name="T30" fmla="*/ 1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2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219" name="Group 341"/>
            <p:cNvGrpSpPr>
              <a:grpSpLocks/>
            </p:cNvGrpSpPr>
            <p:nvPr/>
          </p:nvGrpSpPr>
          <p:grpSpPr bwMode="auto">
            <a:xfrm>
              <a:off x="1028462" y="3388662"/>
              <a:ext cx="267777" cy="243205"/>
              <a:chOff x="1221" y="2648"/>
              <a:chExt cx="191" cy="171"/>
            </a:xfrm>
          </p:grpSpPr>
          <p:sp>
            <p:nvSpPr>
              <p:cNvPr id="227" name="Freeform 288"/>
              <p:cNvSpPr>
                <a:spLocks/>
              </p:cNvSpPr>
              <p:nvPr/>
            </p:nvSpPr>
            <p:spPr bwMode="auto">
              <a:xfrm>
                <a:off x="1384" y="2689"/>
                <a:ext cx="15" cy="17"/>
              </a:xfrm>
              <a:custGeom>
                <a:avLst/>
                <a:gdLst>
                  <a:gd name="T0" fmla="*/ 8 w 15"/>
                  <a:gd name="T1" fmla="*/ 17 h 17"/>
                  <a:gd name="T2" fmla="*/ 9 w 15"/>
                  <a:gd name="T3" fmla="*/ 17 h 17"/>
                  <a:gd name="T4" fmla="*/ 11 w 15"/>
                  <a:gd name="T5" fmla="*/ 16 h 17"/>
                  <a:gd name="T6" fmla="*/ 12 w 15"/>
                  <a:gd name="T7" fmla="*/ 16 h 17"/>
                  <a:gd name="T8" fmla="*/ 13 w 15"/>
                  <a:gd name="T9" fmla="*/ 14 h 17"/>
                  <a:gd name="T10" fmla="*/ 14 w 15"/>
                  <a:gd name="T11" fmla="*/ 13 h 17"/>
                  <a:gd name="T12" fmla="*/ 15 w 15"/>
                  <a:gd name="T13" fmla="*/ 12 h 17"/>
                  <a:gd name="T14" fmla="*/ 15 w 15"/>
                  <a:gd name="T15" fmla="*/ 10 h 17"/>
                  <a:gd name="T16" fmla="*/ 15 w 15"/>
                  <a:gd name="T17" fmla="*/ 8 h 17"/>
                  <a:gd name="T18" fmla="*/ 15 w 15"/>
                  <a:gd name="T19" fmla="*/ 7 h 17"/>
                  <a:gd name="T20" fmla="*/ 15 w 15"/>
                  <a:gd name="T21" fmla="*/ 5 h 17"/>
                  <a:gd name="T22" fmla="*/ 14 w 15"/>
                  <a:gd name="T23" fmla="*/ 4 h 17"/>
                  <a:gd name="T24" fmla="*/ 13 w 15"/>
                  <a:gd name="T25" fmla="*/ 3 h 17"/>
                  <a:gd name="T26" fmla="*/ 12 w 15"/>
                  <a:gd name="T27" fmla="*/ 2 h 17"/>
                  <a:gd name="T28" fmla="*/ 11 w 15"/>
                  <a:gd name="T29" fmla="*/ 1 h 17"/>
                  <a:gd name="T30" fmla="*/ 9 w 15"/>
                  <a:gd name="T31" fmla="*/ 0 h 17"/>
                  <a:gd name="T32" fmla="*/ 8 w 15"/>
                  <a:gd name="T33" fmla="*/ 0 h 17"/>
                  <a:gd name="T34" fmla="*/ 6 w 15"/>
                  <a:gd name="T35" fmla="*/ 0 h 17"/>
                  <a:gd name="T36" fmla="*/ 4 w 15"/>
                  <a:gd name="T37" fmla="*/ 1 h 17"/>
                  <a:gd name="T38" fmla="*/ 3 w 15"/>
                  <a:gd name="T39" fmla="*/ 2 h 17"/>
                  <a:gd name="T40" fmla="*/ 2 w 15"/>
                  <a:gd name="T41" fmla="*/ 3 h 17"/>
                  <a:gd name="T42" fmla="*/ 1 w 15"/>
                  <a:gd name="T43" fmla="*/ 4 h 17"/>
                  <a:gd name="T44" fmla="*/ 0 w 15"/>
                  <a:gd name="T45" fmla="*/ 5 h 17"/>
                  <a:gd name="T46" fmla="*/ 0 w 15"/>
                  <a:gd name="T47" fmla="*/ 7 h 17"/>
                  <a:gd name="T48" fmla="*/ 0 w 15"/>
                  <a:gd name="T49" fmla="*/ 8 h 17"/>
                  <a:gd name="T50" fmla="*/ 0 w 15"/>
                  <a:gd name="T51" fmla="*/ 10 h 17"/>
                  <a:gd name="T52" fmla="*/ 0 w 15"/>
                  <a:gd name="T53" fmla="*/ 12 h 17"/>
                  <a:gd name="T54" fmla="*/ 1 w 15"/>
                  <a:gd name="T55" fmla="*/ 13 h 17"/>
                  <a:gd name="T56" fmla="*/ 2 w 15"/>
                  <a:gd name="T57" fmla="*/ 14 h 17"/>
                  <a:gd name="T58" fmla="*/ 3 w 15"/>
                  <a:gd name="T59" fmla="*/ 16 h 17"/>
                  <a:gd name="T60" fmla="*/ 4 w 15"/>
                  <a:gd name="T61" fmla="*/ 16 h 17"/>
                  <a:gd name="T62" fmla="*/ 6 w 15"/>
                  <a:gd name="T63" fmla="*/ 17 h 17"/>
                  <a:gd name="T64" fmla="*/ 8 w 15"/>
                  <a:gd name="T6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7">
                    <a:moveTo>
                      <a:pt x="8" y="17"/>
                    </a:moveTo>
                    <a:lnTo>
                      <a:pt x="9" y="17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13" y="14"/>
                    </a:lnTo>
                    <a:lnTo>
                      <a:pt x="14" y="13"/>
                    </a:lnTo>
                    <a:lnTo>
                      <a:pt x="15" y="12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5" y="7"/>
                    </a:lnTo>
                    <a:lnTo>
                      <a:pt x="15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3" y="16"/>
                    </a:lnTo>
                    <a:lnTo>
                      <a:pt x="4" y="16"/>
                    </a:lnTo>
                    <a:lnTo>
                      <a:pt x="6" y="17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89"/>
              <p:cNvSpPr>
                <a:spLocks/>
              </p:cNvSpPr>
              <p:nvPr/>
            </p:nvSpPr>
            <p:spPr bwMode="auto">
              <a:xfrm>
                <a:off x="1231" y="2651"/>
                <a:ext cx="86" cy="11"/>
              </a:xfrm>
              <a:custGeom>
                <a:avLst/>
                <a:gdLst>
                  <a:gd name="T0" fmla="*/ 86 w 86"/>
                  <a:gd name="T1" fmla="*/ 9 h 11"/>
                  <a:gd name="T2" fmla="*/ 43 w 86"/>
                  <a:gd name="T3" fmla="*/ 0 h 11"/>
                  <a:gd name="T4" fmla="*/ 0 w 86"/>
                  <a:gd name="T5" fmla="*/ 9 h 11"/>
                  <a:gd name="T6" fmla="*/ 0 w 86"/>
                  <a:gd name="T7" fmla="*/ 11 h 11"/>
                  <a:gd name="T8" fmla="*/ 43 w 86"/>
                  <a:gd name="T9" fmla="*/ 1 h 11"/>
                  <a:gd name="T10" fmla="*/ 86 w 86"/>
                  <a:gd name="T11" fmla="*/ 11 h 11"/>
                  <a:gd name="T12" fmla="*/ 86 w 86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11">
                    <a:moveTo>
                      <a:pt x="86" y="9"/>
                    </a:moveTo>
                    <a:lnTo>
                      <a:pt x="43" y="0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43" y="1"/>
                    </a:lnTo>
                    <a:lnTo>
                      <a:pt x="86" y="11"/>
                    </a:lnTo>
                    <a:lnTo>
                      <a:pt x="86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Rectangle 290"/>
              <p:cNvSpPr>
                <a:spLocks noChangeArrowheads="1"/>
              </p:cNvSpPr>
              <p:nvPr/>
            </p:nvSpPr>
            <p:spPr bwMode="auto">
              <a:xfrm>
                <a:off x="1225" y="2666"/>
                <a:ext cx="101" cy="10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Rectangle 291"/>
              <p:cNvSpPr>
                <a:spLocks noChangeArrowheads="1"/>
              </p:cNvSpPr>
              <p:nvPr/>
            </p:nvSpPr>
            <p:spPr bwMode="auto">
              <a:xfrm>
                <a:off x="1227" y="2669"/>
                <a:ext cx="97" cy="10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Rectangle 292"/>
              <p:cNvSpPr>
                <a:spLocks noChangeArrowheads="1"/>
              </p:cNvSpPr>
              <p:nvPr/>
            </p:nvSpPr>
            <p:spPr bwMode="auto">
              <a:xfrm>
                <a:off x="1237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Rectangle 293"/>
              <p:cNvSpPr>
                <a:spLocks noChangeArrowheads="1"/>
              </p:cNvSpPr>
              <p:nvPr/>
            </p:nvSpPr>
            <p:spPr bwMode="auto">
              <a:xfrm>
                <a:off x="1260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Rectangle 294"/>
              <p:cNvSpPr>
                <a:spLocks noChangeArrowheads="1"/>
              </p:cNvSpPr>
              <p:nvPr/>
            </p:nvSpPr>
            <p:spPr bwMode="auto">
              <a:xfrm>
                <a:off x="1284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Rectangle 295"/>
              <p:cNvSpPr>
                <a:spLocks noChangeArrowheads="1"/>
              </p:cNvSpPr>
              <p:nvPr/>
            </p:nvSpPr>
            <p:spPr bwMode="auto">
              <a:xfrm>
                <a:off x="1308" y="2765"/>
                <a:ext cx="13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Rectangle 296"/>
              <p:cNvSpPr>
                <a:spLocks noChangeArrowheads="1"/>
              </p:cNvSpPr>
              <p:nvPr/>
            </p:nvSpPr>
            <p:spPr bwMode="auto">
              <a:xfrm>
                <a:off x="1237" y="2760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Rectangle 297"/>
              <p:cNvSpPr>
                <a:spLocks noChangeArrowheads="1"/>
              </p:cNvSpPr>
              <p:nvPr/>
            </p:nvSpPr>
            <p:spPr bwMode="auto">
              <a:xfrm>
                <a:off x="1230" y="2758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Rectangle 298"/>
              <p:cNvSpPr>
                <a:spLocks noChangeArrowheads="1"/>
              </p:cNvSpPr>
              <p:nvPr/>
            </p:nvSpPr>
            <p:spPr bwMode="auto">
              <a:xfrm>
                <a:off x="1237" y="2735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Rectangle 299"/>
              <p:cNvSpPr>
                <a:spLocks noChangeArrowheads="1"/>
              </p:cNvSpPr>
              <p:nvPr/>
            </p:nvSpPr>
            <p:spPr bwMode="auto">
              <a:xfrm>
                <a:off x="1230" y="2733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Rectangle 300"/>
              <p:cNvSpPr>
                <a:spLocks noChangeArrowheads="1"/>
              </p:cNvSpPr>
              <p:nvPr/>
            </p:nvSpPr>
            <p:spPr bwMode="auto">
              <a:xfrm>
                <a:off x="1237" y="2710"/>
                <a:ext cx="84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Rectangle 301"/>
              <p:cNvSpPr>
                <a:spLocks noChangeArrowheads="1"/>
              </p:cNvSpPr>
              <p:nvPr/>
            </p:nvSpPr>
            <p:spPr bwMode="auto">
              <a:xfrm>
                <a:off x="1230" y="2708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Rectangle 302"/>
              <p:cNvSpPr>
                <a:spLocks noChangeArrowheads="1"/>
              </p:cNvSpPr>
              <p:nvPr/>
            </p:nvSpPr>
            <p:spPr bwMode="auto">
              <a:xfrm>
                <a:off x="1237" y="2686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Rectangle 303"/>
              <p:cNvSpPr>
                <a:spLocks noChangeArrowheads="1"/>
              </p:cNvSpPr>
              <p:nvPr/>
            </p:nvSpPr>
            <p:spPr bwMode="auto">
              <a:xfrm>
                <a:off x="1230" y="2684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Rectangle 304"/>
              <p:cNvSpPr>
                <a:spLocks noChangeArrowheads="1"/>
              </p:cNvSpPr>
              <p:nvPr/>
            </p:nvSpPr>
            <p:spPr bwMode="auto">
              <a:xfrm>
                <a:off x="1240" y="2698"/>
                <a:ext cx="8" cy="6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Rectangle 305"/>
              <p:cNvSpPr>
                <a:spLocks noChangeArrowheads="1"/>
              </p:cNvSpPr>
              <p:nvPr/>
            </p:nvSpPr>
            <p:spPr bwMode="auto">
              <a:xfrm>
                <a:off x="1241" y="2700"/>
                <a:ext cx="5" cy="59"/>
              </a:xfrm>
              <a:prstGeom prst="rect">
                <a:avLst/>
              </a:prstGeom>
              <a:solidFill>
                <a:srgbClr val="FF2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Rectangle 306"/>
              <p:cNvSpPr>
                <a:spLocks noChangeArrowheads="1"/>
              </p:cNvSpPr>
              <p:nvPr/>
            </p:nvSpPr>
            <p:spPr bwMode="auto">
              <a:xfrm>
                <a:off x="1263" y="2718"/>
                <a:ext cx="9" cy="4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Rectangle 307"/>
              <p:cNvSpPr>
                <a:spLocks noChangeArrowheads="1"/>
              </p:cNvSpPr>
              <p:nvPr/>
            </p:nvSpPr>
            <p:spPr bwMode="auto">
              <a:xfrm>
                <a:off x="1265" y="2721"/>
                <a:ext cx="5" cy="38"/>
              </a:xfrm>
              <a:prstGeom prst="rect">
                <a:avLst/>
              </a:prstGeom>
              <a:solidFill>
                <a:srgbClr val="B2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Rectangle 308"/>
              <p:cNvSpPr>
                <a:spLocks noChangeArrowheads="1"/>
              </p:cNvSpPr>
              <p:nvPr/>
            </p:nvSpPr>
            <p:spPr bwMode="auto">
              <a:xfrm>
                <a:off x="1286" y="2729"/>
                <a:ext cx="9" cy="3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Rectangle 309"/>
              <p:cNvSpPr>
                <a:spLocks noChangeArrowheads="1"/>
              </p:cNvSpPr>
              <p:nvPr/>
            </p:nvSpPr>
            <p:spPr bwMode="auto">
              <a:xfrm>
                <a:off x="1288" y="2732"/>
                <a:ext cx="5" cy="27"/>
              </a:xfrm>
              <a:prstGeom prst="rect">
                <a:avLst/>
              </a:prstGeom>
              <a:solidFill>
                <a:srgbClr val="FFAF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Rectangle 310"/>
              <p:cNvSpPr>
                <a:spLocks noChangeArrowheads="1"/>
              </p:cNvSpPr>
              <p:nvPr/>
            </p:nvSpPr>
            <p:spPr bwMode="auto">
              <a:xfrm>
                <a:off x="1310" y="2690"/>
                <a:ext cx="9" cy="7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Rectangle 311"/>
              <p:cNvSpPr>
                <a:spLocks noChangeArrowheads="1"/>
              </p:cNvSpPr>
              <p:nvPr/>
            </p:nvSpPr>
            <p:spPr bwMode="auto">
              <a:xfrm>
                <a:off x="1312" y="2692"/>
                <a:ext cx="5" cy="67"/>
              </a:xfrm>
              <a:prstGeom prst="rect">
                <a:avLst/>
              </a:prstGeom>
              <a:solidFill>
                <a:srgbClr val="FF6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Rectangle 312"/>
              <p:cNvSpPr>
                <a:spLocks noChangeArrowheads="1"/>
              </p:cNvSpPr>
              <p:nvPr/>
            </p:nvSpPr>
            <p:spPr bwMode="auto">
              <a:xfrm>
                <a:off x="1222" y="2773"/>
                <a:ext cx="108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Rectangle 313"/>
              <p:cNvSpPr>
                <a:spLocks noChangeArrowheads="1"/>
              </p:cNvSpPr>
              <p:nvPr/>
            </p:nvSpPr>
            <p:spPr bwMode="auto">
              <a:xfrm>
                <a:off x="1224" y="2775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Rectangle 314"/>
              <p:cNvSpPr>
                <a:spLocks noChangeArrowheads="1"/>
              </p:cNvSpPr>
              <p:nvPr/>
            </p:nvSpPr>
            <p:spPr bwMode="auto">
              <a:xfrm>
                <a:off x="1221" y="2660"/>
                <a:ext cx="109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Rectangle 315"/>
              <p:cNvSpPr>
                <a:spLocks noChangeArrowheads="1"/>
              </p:cNvSpPr>
              <p:nvPr/>
            </p:nvSpPr>
            <p:spPr bwMode="auto">
              <a:xfrm>
                <a:off x="1223" y="2662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316"/>
              <p:cNvSpPr>
                <a:spLocks/>
              </p:cNvSpPr>
              <p:nvPr/>
            </p:nvSpPr>
            <p:spPr bwMode="auto">
              <a:xfrm>
                <a:off x="1270" y="2648"/>
                <a:ext cx="7" cy="7"/>
              </a:xfrm>
              <a:custGeom>
                <a:avLst/>
                <a:gdLst>
                  <a:gd name="T0" fmla="*/ 4 w 7"/>
                  <a:gd name="T1" fmla="*/ 7 h 7"/>
                  <a:gd name="T2" fmla="*/ 5 w 7"/>
                  <a:gd name="T3" fmla="*/ 7 h 7"/>
                  <a:gd name="T4" fmla="*/ 5 w 7"/>
                  <a:gd name="T5" fmla="*/ 7 h 7"/>
                  <a:gd name="T6" fmla="*/ 6 w 7"/>
                  <a:gd name="T7" fmla="*/ 7 h 7"/>
                  <a:gd name="T8" fmla="*/ 6 w 7"/>
                  <a:gd name="T9" fmla="*/ 6 h 7"/>
                  <a:gd name="T10" fmla="*/ 7 w 7"/>
                  <a:gd name="T11" fmla="*/ 6 h 7"/>
                  <a:gd name="T12" fmla="*/ 7 w 7"/>
                  <a:gd name="T13" fmla="*/ 5 h 7"/>
                  <a:gd name="T14" fmla="*/ 7 w 7"/>
                  <a:gd name="T15" fmla="*/ 4 h 7"/>
                  <a:gd name="T16" fmla="*/ 7 w 7"/>
                  <a:gd name="T17" fmla="*/ 4 h 7"/>
                  <a:gd name="T18" fmla="*/ 7 w 7"/>
                  <a:gd name="T19" fmla="*/ 3 h 7"/>
                  <a:gd name="T20" fmla="*/ 7 w 7"/>
                  <a:gd name="T21" fmla="*/ 2 h 7"/>
                  <a:gd name="T22" fmla="*/ 7 w 7"/>
                  <a:gd name="T23" fmla="*/ 2 h 7"/>
                  <a:gd name="T24" fmla="*/ 6 w 7"/>
                  <a:gd name="T25" fmla="*/ 1 h 7"/>
                  <a:gd name="T26" fmla="*/ 6 w 7"/>
                  <a:gd name="T27" fmla="*/ 1 h 7"/>
                  <a:gd name="T28" fmla="*/ 5 w 7"/>
                  <a:gd name="T29" fmla="*/ 1 h 7"/>
                  <a:gd name="T30" fmla="*/ 5 w 7"/>
                  <a:gd name="T31" fmla="*/ 0 h 7"/>
                  <a:gd name="T32" fmla="*/ 4 w 7"/>
                  <a:gd name="T33" fmla="*/ 0 h 7"/>
                  <a:gd name="T34" fmla="*/ 3 w 7"/>
                  <a:gd name="T35" fmla="*/ 0 h 7"/>
                  <a:gd name="T36" fmla="*/ 2 w 7"/>
                  <a:gd name="T37" fmla="*/ 1 h 7"/>
                  <a:gd name="T38" fmla="*/ 2 w 7"/>
                  <a:gd name="T39" fmla="*/ 1 h 7"/>
                  <a:gd name="T40" fmla="*/ 1 w 7"/>
                  <a:gd name="T41" fmla="*/ 1 h 7"/>
                  <a:gd name="T42" fmla="*/ 1 w 7"/>
                  <a:gd name="T43" fmla="*/ 2 h 7"/>
                  <a:gd name="T44" fmla="*/ 1 w 7"/>
                  <a:gd name="T45" fmla="*/ 2 h 7"/>
                  <a:gd name="T46" fmla="*/ 0 w 7"/>
                  <a:gd name="T47" fmla="*/ 3 h 7"/>
                  <a:gd name="T48" fmla="*/ 0 w 7"/>
                  <a:gd name="T49" fmla="*/ 4 h 7"/>
                  <a:gd name="T50" fmla="*/ 0 w 7"/>
                  <a:gd name="T51" fmla="*/ 4 h 7"/>
                  <a:gd name="T52" fmla="*/ 1 w 7"/>
                  <a:gd name="T53" fmla="*/ 5 h 7"/>
                  <a:gd name="T54" fmla="*/ 1 w 7"/>
                  <a:gd name="T55" fmla="*/ 6 h 7"/>
                  <a:gd name="T56" fmla="*/ 1 w 7"/>
                  <a:gd name="T57" fmla="*/ 6 h 7"/>
                  <a:gd name="T58" fmla="*/ 2 w 7"/>
                  <a:gd name="T59" fmla="*/ 7 h 7"/>
                  <a:gd name="T60" fmla="*/ 2 w 7"/>
                  <a:gd name="T61" fmla="*/ 7 h 7"/>
                  <a:gd name="T62" fmla="*/ 3 w 7"/>
                  <a:gd name="T63" fmla="*/ 7 h 7"/>
                  <a:gd name="T64" fmla="*/ 4 w 7"/>
                  <a:gd name="T6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317"/>
              <p:cNvSpPr>
                <a:spLocks/>
              </p:cNvSpPr>
              <p:nvPr/>
            </p:nvSpPr>
            <p:spPr bwMode="auto">
              <a:xfrm>
                <a:off x="1271" y="2649"/>
                <a:ext cx="5" cy="5"/>
              </a:xfrm>
              <a:custGeom>
                <a:avLst/>
                <a:gdLst>
                  <a:gd name="T0" fmla="*/ 3 w 5"/>
                  <a:gd name="T1" fmla="*/ 5 h 5"/>
                  <a:gd name="T2" fmla="*/ 4 w 5"/>
                  <a:gd name="T3" fmla="*/ 5 h 5"/>
                  <a:gd name="T4" fmla="*/ 4 w 5"/>
                  <a:gd name="T5" fmla="*/ 4 h 5"/>
                  <a:gd name="T6" fmla="*/ 5 w 5"/>
                  <a:gd name="T7" fmla="*/ 4 h 5"/>
                  <a:gd name="T8" fmla="*/ 5 w 5"/>
                  <a:gd name="T9" fmla="*/ 3 h 5"/>
                  <a:gd name="T10" fmla="*/ 5 w 5"/>
                  <a:gd name="T11" fmla="*/ 2 h 5"/>
                  <a:gd name="T12" fmla="*/ 4 w 5"/>
                  <a:gd name="T13" fmla="*/ 1 h 5"/>
                  <a:gd name="T14" fmla="*/ 4 w 5"/>
                  <a:gd name="T15" fmla="*/ 1 h 5"/>
                  <a:gd name="T16" fmla="*/ 3 w 5"/>
                  <a:gd name="T17" fmla="*/ 0 h 5"/>
                  <a:gd name="T18" fmla="*/ 2 w 5"/>
                  <a:gd name="T19" fmla="*/ 1 h 5"/>
                  <a:gd name="T20" fmla="*/ 1 w 5"/>
                  <a:gd name="T21" fmla="*/ 1 h 5"/>
                  <a:gd name="T22" fmla="*/ 1 w 5"/>
                  <a:gd name="T23" fmla="*/ 2 h 5"/>
                  <a:gd name="T24" fmla="*/ 0 w 5"/>
                  <a:gd name="T25" fmla="*/ 3 h 5"/>
                  <a:gd name="T26" fmla="*/ 1 w 5"/>
                  <a:gd name="T27" fmla="*/ 4 h 5"/>
                  <a:gd name="T28" fmla="*/ 1 w 5"/>
                  <a:gd name="T29" fmla="*/ 4 h 5"/>
                  <a:gd name="T30" fmla="*/ 2 w 5"/>
                  <a:gd name="T31" fmla="*/ 5 h 5"/>
                  <a:gd name="T32" fmla="*/ 3 w 5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lnTo>
                      <a:pt x="4" y="5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318"/>
              <p:cNvSpPr>
                <a:spLocks/>
              </p:cNvSpPr>
              <p:nvPr/>
            </p:nvSpPr>
            <p:spPr bwMode="auto">
              <a:xfrm>
                <a:off x="1322" y="2712"/>
                <a:ext cx="90" cy="107"/>
              </a:xfrm>
              <a:custGeom>
                <a:avLst/>
                <a:gdLst>
                  <a:gd name="T0" fmla="*/ 75 w 90"/>
                  <a:gd name="T1" fmla="*/ 35 h 107"/>
                  <a:gd name="T2" fmla="*/ 78 w 90"/>
                  <a:gd name="T3" fmla="*/ 34 h 107"/>
                  <a:gd name="T4" fmla="*/ 83 w 90"/>
                  <a:gd name="T5" fmla="*/ 31 h 107"/>
                  <a:gd name="T6" fmla="*/ 85 w 90"/>
                  <a:gd name="T7" fmla="*/ 29 h 107"/>
                  <a:gd name="T8" fmla="*/ 86 w 90"/>
                  <a:gd name="T9" fmla="*/ 27 h 107"/>
                  <a:gd name="T10" fmla="*/ 87 w 90"/>
                  <a:gd name="T11" fmla="*/ 19 h 107"/>
                  <a:gd name="T12" fmla="*/ 86 w 90"/>
                  <a:gd name="T13" fmla="*/ 17 h 107"/>
                  <a:gd name="T14" fmla="*/ 84 w 90"/>
                  <a:gd name="T15" fmla="*/ 12 h 107"/>
                  <a:gd name="T16" fmla="*/ 80 w 90"/>
                  <a:gd name="T17" fmla="*/ 6 h 107"/>
                  <a:gd name="T18" fmla="*/ 74 w 90"/>
                  <a:gd name="T19" fmla="*/ 2 h 107"/>
                  <a:gd name="T20" fmla="*/ 71 w 90"/>
                  <a:gd name="T21" fmla="*/ 1 h 107"/>
                  <a:gd name="T22" fmla="*/ 68 w 90"/>
                  <a:gd name="T23" fmla="*/ 1 h 107"/>
                  <a:gd name="T24" fmla="*/ 64 w 90"/>
                  <a:gd name="T25" fmla="*/ 1 h 107"/>
                  <a:gd name="T26" fmla="*/ 56 w 90"/>
                  <a:gd name="T27" fmla="*/ 0 h 107"/>
                  <a:gd name="T28" fmla="*/ 47 w 90"/>
                  <a:gd name="T29" fmla="*/ 0 h 107"/>
                  <a:gd name="T30" fmla="*/ 43 w 90"/>
                  <a:gd name="T31" fmla="*/ 0 h 107"/>
                  <a:gd name="T32" fmla="*/ 40 w 90"/>
                  <a:gd name="T33" fmla="*/ 1 h 107"/>
                  <a:gd name="T34" fmla="*/ 37 w 90"/>
                  <a:gd name="T35" fmla="*/ 2 h 107"/>
                  <a:gd name="T36" fmla="*/ 32 w 90"/>
                  <a:gd name="T37" fmla="*/ 5 h 107"/>
                  <a:gd name="T38" fmla="*/ 30 w 90"/>
                  <a:gd name="T39" fmla="*/ 7 h 107"/>
                  <a:gd name="T40" fmla="*/ 25 w 90"/>
                  <a:gd name="T41" fmla="*/ 15 h 107"/>
                  <a:gd name="T42" fmla="*/ 22 w 90"/>
                  <a:gd name="T43" fmla="*/ 20 h 107"/>
                  <a:gd name="T44" fmla="*/ 5 w 90"/>
                  <a:gd name="T45" fmla="*/ 15 h 107"/>
                  <a:gd name="T46" fmla="*/ 3 w 90"/>
                  <a:gd name="T47" fmla="*/ 12 h 107"/>
                  <a:gd name="T48" fmla="*/ 1 w 90"/>
                  <a:gd name="T49" fmla="*/ 11 h 107"/>
                  <a:gd name="T50" fmla="*/ 0 w 90"/>
                  <a:gd name="T51" fmla="*/ 16 h 107"/>
                  <a:gd name="T52" fmla="*/ 3 w 90"/>
                  <a:gd name="T53" fmla="*/ 25 h 107"/>
                  <a:gd name="T54" fmla="*/ 6 w 90"/>
                  <a:gd name="T55" fmla="*/ 27 h 107"/>
                  <a:gd name="T56" fmla="*/ 9 w 90"/>
                  <a:gd name="T57" fmla="*/ 28 h 107"/>
                  <a:gd name="T58" fmla="*/ 13 w 90"/>
                  <a:gd name="T59" fmla="*/ 30 h 107"/>
                  <a:gd name="T60" fmla="*/ 18 w 90"/>
                  <a:gd name="T61" fmla="*/ 31 h 107"/>
                  <a:gd name="T62" fmla="*/ 23 w 90"/>
                  <a:gd name="T63" fmla="*/ 32 h 107"/>
                  <a:gd name="T64" fmla="*/ 27 w 90"/>
                  <a:gd name="T65" fmla="*/ 31 h 107"/>
                  <a:gd name="T66" fmla="*/ 32 w 90"/>
                  <a:gd name="T67" fmla="*/ 29 h 107"/>
                  <a:gd name="T68" fmla="*/ 19 w 90"/>
                  <a:gd name="T69" fmla="*/ 80 h 107"/>
                  <a:gd name="T70" fmla="*/ 33 w 90"/>
                  <a:gd name="T71" fmla="*/ 94 h 107"/>
                  <a:gd name="T72" fmla="*/ 41 w 90"/>
                  <a:gd name="T73" fmla="*/ 101 h 107"/>
                  <a:gd name="T74" fmla="*/ 36 w 90"/>
                  <a:gd name="T75" fmla="*/ 102 h 107"/>
                  <a:gd name="T76" fmla="*/ 32 w 90"/>
                  <a:gd name="T77" fmla="*/ 106 h 107"/>
                  <a:gd name="T78" fmla="*/ 49 w 90"/>
                  <a:gd name="T79" fmla="*/ 107 h 107"/>
                  <a:gd name="T80" fmla="*/ 53 w 90"/>
                  <a:gd name="T81" fmla="*/ 101 h 107"/>
                  <a:gd name="T82" fmla="*/ 50 w 90"/>
                  <a:gd name="T83" fmla="*/ 96 h 107"/>
                  <a:gd name="T84" fmla="*/ 50 w 90"/>
                  <a:gd name="T85" fmla="*/ 84 h 107"/>
                  <a:gd name="T86" fmla="*/ 60 w 90"/>
                  <a:gd name="T87" fmla="*/ 87 h 107"/>
                  <a:gd name="T88" fmla="*/ 60 w 90"/>
                  <a:gd name="T89" fmla="*/ 97 h 107"/>
                  <a:gd name="T90" fmla="*/ 58 w 90"/>
                  <a:gd name="T91" fmla="*/ 102 h 107"/>
                  <a:gd name="T92" fmla="*/ 57 w 90"/>
                  <a:gd name="T93" fmla="*/ 105 h 107"/>
                  <a:gd name="T94" fmla="*/ 62 w 90"/>
                  <a:gd name="T95" fmla="*/ 104 h 107"/>
                  <a:gd name="T96" fmla="*/ 80 w 90"/>
                  <a:gd name="T97" fmla="*/ 104 h 107"/>
                  <a:gd name="T98" fmla="*/ 75 w 90"/>
                  <a:gd name="T99" fmla="*/ 101 h 107"/>
                  <a:gd name="T100" fmla="*/ 72 w 90"/>
                  <a:gd name="T101" fmla="*/ 100 h 107"/>
                  <a:gd name="T102" fmla="*/ 80 w 90"/>
                  <a:gd name="T103" fmla="*/ 9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107">
                    <a:moveTo>
                      <a:pt x="82" y="80"/>
                    </a:moveTo>
                    <a:lnTo>
                      <a:pt x="90" y="80"/>
                    </a:lnTo>
                    <a:lnTo>
                      <a:pt x="75" y="43"/>
                    </a:lnTo>
                    <a:lnTo>
                      <a:pt x="75" y="35"/>
                    </a:lnTo>
                    <a:lnTo>
                      <a:pt x="75" y="35"/>
                    </a:lnTo>
                    <a:lnTo>
                      <a:pt x="76" y="35"/>
                    </a:lnTo>
                    <a:lnTo>
                      <a:pt x="77" y="34"/>
                    </a:lnTo>
                    <a:lnTo>
                      <a:pt x="78" y="34"/>
                    </a:lnTo>
                    <a:lnTo>
                      <a:pt x="79" y="34"/>
                    </a:lnTo>
                    <a:lnTo>
                      <a:pt x="80" y="33"/>
                    </a:lnTo>
                    <a:lnTo>
                      <a:pt x="82" y="32"/>
                    </a:lnTo>
                    <a:lnTo>
                      <a:pt x="83" y="31"/>
                    </a:lnTo>
                    <a:lnTo>
                      <a:pt x="83" y="31"/>
                    </a:lnTo>
                    <a:lnTo>
                      <a:pt x="84" y="30"/>
                    </a:lnTo>
                    <a:lnTo>
                      <a:pt x="84" y="30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6" y="28"/>
                    </a:lnTo>
                    <a:lnTo>
                      <a:pt x="86" y="27"/>
                    </a:lnTo>
                    <a:lnTo>
                      <a:pt x="87" y="26"/>
                    </a:lnTo>
                    <a:lnTo>
                      <a:pt x="87" y="24"/>
                    </a:lnTo>
                    <a:lnTo>
                      <a:pt x="87" y="21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7" y="18"/>
                    </a:lnTo>
                    <a:lnTo>
                      <a:pt x="86" y="17"/>
                    </a:lnTo>
                    <a:lnTo>
                      <a:pt x="86" y="16"/>
                    </a:lnTo>
                    <a:lnTo>
                      <a:pt x="85" y="15"/>
                    </a:lnTo>
                    <a:lnTo>
                      <a:pt x="85" y="13"/>
                    </a:lnTo>
                    <a:lnTo>
                      <a:pt x="84" y="12"/>
                    </a:lnTo>
                    <a:lnTo>
                      <a:pt x="83" y="10"/>
                    </a:lnTo>
                    <a:lnTo>
                      <a:pt x="82" y="9"/>
                    </a:lnTo>
                    <a:lnTo>
                      <a:pt x="81" y="7"/>
                    </a:lnTo>
                    <a:lnTo>
                      <a:pt x="80" y="6"/>
                    </a:lnTo>
                    <a:lnTo>
                      <a:pt x="78" y="5"/>
                    </a:lnTo>
                    <a:lnTo>
                      <a:pt x="77" y="4"/>
                    </a:lnTo>
                    <a:lnTo>
                      <a:pt x="75" y="3"/>
                    </a:lnTo>
                    <a:lnTo>
                      <a:pt x="74" y="2"/>
                    </a:lnTo>
                    <a:lnTo>
                      <a:pt x="73" y="2"/>
                    </a:lnTo>
                    <a:lnTo>
                      <a:pt x="73" y="1"/>
                    </a:lnTo>
                    <a:lnTo>
                      <a:pt x="72" y="1"/>
                    </a:lnTo>
                    <a:lnTo>
                      <a:pt x="71" y="1"/>
                    </a:lnTo>
                    <a:lnTo>
                      <a:pt x="70" y="1"/>
                    </a:lnTo>
                    <a:lnTo>
                      <a:pt x="69" y="1"/>
                    </a:lnTo>
                    <a:lnTo>
                      <a:pt x="69" y="1"/>
                    </a:lnTo>
                    <a:lnTo>
                      <a:pt x="68" y="1"/>
                    </a:lnTo>
                    <a:lnTo>
                      <a:pt x="68" y="1"/>
                    </a:lnTo>
                    <a:lnTo>
                      <a:pt x="67" y="1"/>
                    </a:lnTo>
                    <a:lnTo>
                      <a:pt x="66" y="1"/>
                    </a:lnTo>
                    <a:lnTo>
                      <a:pt x="64" y="1"/>
                    </a:lnTo>
                    <a:lnTo>
                      <a:pt x="62" y="1"/>
                    </a:lnTo>
                    <a:lnTo>
                      <a:pt x="60" y="1"/>
                    </a:lnTo>
                    <a:lnTo>
                      <a:pt x="58" y="1"/>
                    </a:lnTo>
                    <a:lnTo>
                      <a:pt x="56" y="0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2" y="1"/>
                    </a:lnTo>
                    <a:lnTo>
                      <a:pt x="41" y="1"/>
                    </a:lnTo>
                    <a:lnTo>
                      <a:pt x="40" y="1"/>
                    </a:lnTo>
                    <a:lnTo>
                      <a:pt x="39" y="1"/>
                    </a:lnTo>
                    <a:lnTo>
                      <a:pt x="38" y="1"/>
                    </a:lnTo>
                    <a:lnTo>
                      <a:pt x="38" y="2"/>
                    </a:lnTo>
                    <a:lnTo>
                      <a:pt x="37" y="2"/>
                    </a:lnTo>
                    <a:lnTo>
                      <a:pt x="36" y="2"/>
                    </a:lnTo>
                    <a:lnTo>
                      <a:pt x="35" y="3"/>
                    </a:lnTo>
                    <a:lnTo>
                      <a:pt x="34" y="4"/>
                    </a:lnTo>
                    <a:lnTo>
                      <a:pt x="32" y="5"/>
                    </a:lnTo>
                    <a:lnTo>
                      <a:pt x="32" y="6"/>
                    </a:lnTo>
                    <a:lnTo>
                      <a:pt x="31" y="6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29" y="9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25" y="15"/>
                    </a:lnTo>
                    <a:lnTo>
                      <a:pt x="24" y="17"/>
                    </a:lnTo>
                    <a:lnTo>
                      <a:pt x="23" y="18"/>
                    </a:lnTo>
                    <a:lnTo>
                      <a:pt x="23" y="19"/>
                    </a:lnTo>
                    <a:lnTo>
                      <a:pt x="22" y="20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6"/>
                    </a:lnTo>
                    <a:lnTo>
                      <a:pt x="5" y="15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4" y="25"/>
                    </a:lnTo>
                    <a:lnTo>
                      <a:pt x="5" y="26"/>
                    </a:lnTo>
                    <a:lnTo>
                      <a:pt x="6" y="26"/>
                    </a:lnTo>
                    <a:lnTo>
                      <a:pt x="6" y="27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8" y="28"/>
                    </a:lnTo>
                    <a:lnTo>
                      <a:pt x="9" y="28"/>
                    </a:lnTo>
                    <a:lnTo>
                      <a:pt x="10" y="28"/>
                    </a:lnTo>
                    <a:lnTo>
                      <a:pt x="11" y="29"/>
                    </a:lnTo>
                    <a:lnTo>
                      <a:pt x="12" y="29"/>
                    </a:lnTo>
                    <a:lnTo>
                      <a:pt x="13" y="30"/>
                    </a:lnTo>
                    <a:lnTo>
                      <a:pt x="15" y="30"/>
                    </a:lnTo>
                    <a:lnTo>
                      <a:pt x="16" y="31"/>
                    </a:lnTo>
                    <a:lnTo>
                      <a:pt x="17" y="31"/>
                    </a:lnTo>
                    <a:lnTo>
                      <a:pt x="18" y="31"/>
                    </a:lnTo>
                    <a:lnTo>
                      <a:pt x="19" y="32"/>
                    </a:lnTo>
                    <a:lnTo>
                      <a:pt x="21" y="32"/>
                    </a:lnTo>
                    <a:lnTo>
                      <a:pt x="22" y="32"/>
                    </a:lnTo>
                    <a:lnTo>
                      <a:pt x="23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6" y="32"/>
                    </a:lnTo>
                    <a:lnTo>
                      <a:pt x="27" y="31"/>
                    </a:lnTo>
                    <a:lnTo>
                      <a:pt x="28" y="31"/>
                    </a:lnTo>
                    <a:lnTo>
                      <a:pt x="29" y="30"/>
                    </a:lnTo>
                    <a:lnTo>
                      <a:pt x="31" y="30"/>
                    </a:lnTo>
                    <a:lnTo>
                      <a:pt x="32" y="29"/>
                    </a:lnTo>
                    <a:lnTo>
                      <a:pt x="33" y="28"/>
                    </a:lnTo>
                    <a:lnTo>
                      <a:pt x="35" y="26"/>
                    </a:lnTo>
                    <a:lnTo>
                      <a:pt x="35" y="41"/>
                    </a:lnTo>
                    <a:lnTo>
                      <a:pt x="19" y="80"/>
                    </a:lnTo>
                    <a:lnTo>
                      <a:pt x="28" y="80"/>
                    </a:lnTo>
                    <a:lnTo>
                      <a:pt x="29" y="86"/>
                    </a:lnTo>
                    <a:lnTo>
                      <a:pt x="31" y="91"/>
                    </a:lnTo>
                    <a:lnTo>
                      <a:pt x="33" y="94"/>
                    </a:lnTo>
                    <a:lnTo>
                      <a:pt x="36" y="97"/>
                    </a:lnTo>
                    <a:lnTo>
                      <a:pt x="38" y="99"/>
                    </a:lnTo>
                    <a:lnTo>
                      <a:pt x="40" y="100"/>
                    </a:lnTo>
                    <a:lnTo>
                      <a:pt x="41" y="101"/>
                    </a:lnTo>
                    <a:lnTo>
                      <a:pt x="41" y="101"/>
                    </a:lnTo>
                    <a:lnTo>
                      <a:pt x="39" y="101"/>
                    </a:lnTo>
                    <a:lnTo>
                      <a:pt x="38" y="101"/>
                    </a:lnTo>
                    <a:lnTo>
                      <a:pt x="36" y="102"/>
                    </a:lnTo>
                    <a:lnTo>
                      <a:pt x="34" y="103"/>
                    </a:lnTo>
                    <a:lnTo>
                      <a:pt x="33" y="103"/>
                    </a:lnTo>
                    <a:lnTo>
                      <a:pt x="32" y="104"/>
                    </a:lnTo>
                    <a:lnTo>
                      <a:pt x="32" y="106"/>
                    </a:lnTo>
                    <a:lnTo>
                      <a:pt x="31" y="107"/>
                    </a:lnTo>
                    <a:lnTo>
                      <a:pt x="45" y="107"/>
                    </a:lnTo>
                    <a:lnTo>
                      <a:pt x="49" y="104"/>
                    </a:lnTo>
                    <a:lnTo>
                      <a:pt x="49" y="107"/>
                    </a:lnTo>
                    <a:lnTo>
                      <a:pt x="52" y="107"/>
                    </a:lnTo>
                    <a:lnTo>
                      <a:pt x="53" y="105"/>
                    </a:lnTo>
                    <a:lnTo>
                      <a:pt x="53" y="103"/>
                    </a:lnTo>
                    <a:lnTo>
                      <a:pt x="53" y="101"/>
                    </a:lnTo>
                    <a:lnTo>
                      <a:pt x="52" y="100"/>
                    </a:lnTo>
                    <a:lnTo>
                      <a:pt x="51" y="99"/>
                    </a:lnTo>
                    <a:lnTo>
                      <a:pt x="51" y="98"/>
                    </a:lnTo>
                    <a:lnTo>
                      <a:pt x="50" y="96"/>
                    </a:lnTo>
                    <a:lnTo>
                      <a:pt x="50" y="94"/>
                    </a:lnTo>
                    <a:lnTo>
                      <a:pt x="50" y="91"/>
                    </a:lnTo>
                    <a:lnTo>
                      <a:pt x="50" y="88"/>
                    </a:lnTo>
                    <a:lnTo>
                      <a:pt x="50" y="84"/>
                    </a:lnTo>
                    <a:lnTo>
                      <a:pt x="51" y="80"/>
                    </a:lnTo>
                    <a:lnTo>
                      <a:pt x="58" y="80"/>
                    </a:lnTo>
                    <a:lnTo>
                      <a:pt x="59" y="84"/>
                    </a:lnTo>
                    <a:lnTo>
                      <a:pt x="60" y="87"/>
                    </a:lnTo>
                    <a:lnTo>
                      <a:pt x="60" y="90"/>
                    </a:lnTo>
                    <a:lnTo>
                      <a:pt x="60" y="92"/>
                    </a:lnTo>
                    <a:lnTo>
                      <a:pt x="60" y="95"/>
                    </a:lnTo>
                    <a:lnTo>
                      <a:pt x="60" y="97"/>
                    </a:lnTo>
                    <a:lnTo>
                      <a:pt x="60" y="98"/>
                    </a:lnTo>
                    <a:lnTo>
                      <a:pt x="60" y="100"/>
                    </a:lnTo>
                    <a:lnTo>
                      <a:pt x="59" y="101"/>
                    </a:lnTo>
                    <a:lnTo>
                      <a:pt x="58" y="102"/>
                    </a:lnTo>
                    <a:lnTo>
                      <a:pt x="58" y="103"/>
                    </a:lnTo>
                    <a:lnTo>
                      <a:pt x="58" y="103"/>
                    </a:lnTo>
                    <a:lnTo>
                      <a:pt x="57" y="104"/>
                    </a:lnTo>
                    <a:lnTo>
                      <a:pt x="57" y="105"/>
                    </a:lnTo>
                    <a:lnTo>
                      <a:pt x="58" y="106"/>
                    </a:lnTo>
                    <a:lnTo>
                      <a:pt x="58" y="107"/>
                    </a:lnTo>
                    <a:lnTo>
                      <a:pt x="62" y="107"/>
                    </a:lnTo>
                    <a:lnTo>
                      <a:pt x="62" y="104"/>
                    </a:lnTo>
                    <a:lnTo>
                      <a:pt x="67" y="107"/>
                    </a:lnTo>
                    <a:lnTo>
                      <a:pt x="81" y="107"/>
                    </a:lnTo>
                    <a:lnTo>
                      <a:pt x="81" y="106"/>
                    </a:lnTo>
                    <a:lnTo>
                      <a:pt x="80" y="104"/>
                    </a:lnTo>
                    <a:lnTo>
                      <a:pt x="79" y="104"/>
                    </a:lnTo>
                    <a:lnTo>
                      <a:pt x="78" y="103"/>
                    </a:lnTo>
                    <a:lnTo>
                      <a:pt x="76" y="102"/>
                    </a:lnTo>
                    <a:lnTo>
                      <a:pt x="75" y="101"/>
                    </a:lnTo>
                    <a:lnTo>
                      <a:pt x="73" y="101"/>
                    </a:lnTo>
                    <a:lnTo>
                      <a:pt x="70" y="101"/>
                    </a:lnTo>
                    <a:lnTo>
                      <a:pt x="71" y="101"/>
                    </a:lnTo>
                    <a:lnTo>
                      <a:pt x="72" y="100"/>
                    </a:lnTo>
                    <a:lnTo>
                      <a:pt x="74" y="99"/>
                    </a:lnTo>
                    <a:lnTo>
                      <a:pt x="76" y="97"/>
                    </a:lnTo>
                    <a:lnTo>
                      <a:pt x="78" y="94"/>
                    </a:lnTo>
                    <a:lnTo>
                      <a:pt x="80" y="90"/>
                    </a:lnTo>
                    <a:lnTo>
                      <a:pt x="81" y="85"/>
                    </a:lnTo>
                    <a:lnTo>
                      <a:pt x="82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319"/>
              <p:cNvSpPr>
                <a:spLocks/>
              </p:cNvSpPr>
              <p:nvPr/>
            </p:nvSpPr>
            <p:spPr bwMode="auto">
              <a:xfrm>
                <a:off x="1365" y="2698"/>
                <a:ext cx="26" cy="23"/>
              </a:xfrm>
              <a:custGeom>
                <a:avLst/>
                <a:gdLst>
                  <a:gd name="T0" fmla="*/ 26 w 26"/>
                  <a:gd name="T1" fmla="*/ 23 h 23"/>
                  <a:gd name="T2" fmla="*/ 26 w 26"/>
                  <a:gd name="T3" fmla="*/ 0 h 23"/>
                  <a:gd name="T4" fmla="*/ 0 w 26"/>
                  <a:gd name="T5" fmla="*/ 5 h 23"/>
                  <a:gd name="T6" fmla="*/ 0 w 26"/>
                  <a:gd name="T7" fmla="*/ 23 h 23"/>
                  <a:gd name="T8" fmla="*/ 26 w 26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6" y="23"/>
                    </a:moveTo>
                    <a:lnTo>
                      <a:pt x="26" y="0"/>
                    </a:lnTo>
                    <a:lnTo>
                      <a:pt x="0" y="5"/>
                    </a:lnTo>
                    <a:lnTo>
                      <a:pt x="0" y="23"/>
                    </a:lnTo>
                    <a:lnTo>
                      <a:pt x="26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320"/>
              <p:cNvSpPr>
                <a:spLocks/>
              </p:cNvSpPr>
              <p:nvPr/>
            </p:nvSpPr>
            <p:spPr bwMode="auto">
              <a:xfrm>
                <a:off x="1332" y="2714"/>
                <a:ext cx="77" cy="75"/>
              </a:xfrm>
              <a:custGeom>
                <a:avLst/>
                <a:gdLst>
                  <a:gd name="T0" fmla="*/ 34 w 77"/>
                  <a:gd name="T1" fmla="*/ 0 h 75"/>
                  <a:gd name="T2" fmla="*/ 33 w 77"/>
                  <a:gd name="T3" fmla="*/ 0 h 75"/>
                  <a:gd name="T4" fmla="*/ 30 w 77"/>
                  <a:gd name="T5" fmla="*/ 1 h 75"/>
                  <a:gd name="T6" fmla="*/ 27 w 77"/>
                  <a:gd name="T7" fmla="*/ 2 h 75"/>
                  <a:gd name="T8" fmla="*/ 24 w 77"/>
                  <a:gd name="T9" fmla="*/ 4 h 75"/>
                  <a:gd name="T10" fmla="*/ 21 w 77"/>
                  <a:gd name="T11" fmla="*/ 8 h 75"/>
                  <a:gd name="T12" fmla="*/ 18 w 77"/>
                  <a:gd name="T13" fmla="*/ 13 h 75"/>
                  <a:gd name="T14" fmla="*/ 14 w 77"/>
                  <a:gd name="T15" fmla="*/ 18 h 75"/>
                  <a:gd name="T16" fmla="*/ 11 w 77"/>
                  <a:gd name="T17" fmla="*/ 20 h 75"/>
                  <a:gd name="T18" fmla="*/ 8 w 77"/>
                  <a:gd name="T19" fmla="*/ 20 h 75"/>
                  <a:gd name="T20" fmla="*/ 4 w 77"/>
                  <a:gd name="T21" fmla="*/ 19 h 75"/>
                  <a:gd name="T22" fmla="*/ 1 w 77"/>
                  <a:gd name="T23" fmla="*/ 18 h 75"/>
                  <a:gd name="T24" fmla="*/ 0 w 77"/>
                  <a:gd name="T25" fmla="*/ 24 h 75"/>
                  <a:gd name="T26" fmla="*/ 0 w 77"/>
                  <a:gd name="T27" fmla="*/ 24 h 75"/>
                  <a:gd name="T28" fmla="*/ 1 w 77"/>
                  <a:gd name="T29" fmla="*/ 25 h 75"/>
                  <a:gd name="T30" fmla="*/ 2 w 77"/>
                  <a:gd name="T31" fmla="*/ 25 h 75"/>
                  <a:gd name="T32" fmla="*/ 3 w 77"/>
                  <a:gd name="T33" fmla="*/ 25 h 75"/>
                  <a:gd name="T34" fmla="*/ 7 w 77"/>
                  <a:gd name="T35" fmla="*/ 27 h 75"/>
                  <a:gd name="T36" fmla="*/ 10 w 77"/>
                  <a:gd name="T37" fmla="*/ 28 h 75"/>
                  <a:gd name="T38" fmla="*/ 13 w 77"/>
                  <a:gd name="T39" fmla="*/ 28 h 75"/>
                  <a:gd name="T40" fmla="*/ 17 w 77"/>
                  <a:gd name="T41" fmla="*/ 27 h 75"/>
                  <a:gd name="T42" fmla="*/ 19 w 77"/>
                  <a:gd name="T43" fmla="*/ 26 h 75"/>
                  <a:gd name="T44" fmla="*/ 22 w 77"/>
                  <a:gd name="T45" fmla="*/ 23 h 75"/>
                  <a:gd name="T46" fmla="*/ 26 w 77"/>
                  <a:gd name="T47" fmla="*/ 21 h 75"/>
                  <a:gd name="T48" fmla="*/ 27 w 77"/>
                  <a:gd name="T49" fmla="*/ 20 h 75"/>
                  <a:gd name="T50" fmla="*/ 12 w 77"/>
                  <a:gd name="T51" fmla="*/ 75 h 75"/>
                  <a:gd name="T52" fmla="*/ 63 w 77"/>
                  <a:gd name="T53" fmla="*/ 41 h 75"/>
                  <a:gd name="T54" fmla="*/ 71 w 77"/>
                  <a:gd name="T55" fmla="*/ 30 h 75"/>
                  <a:gd name="T56" fmla="*/ 75 w 77"/>
                  <a:gd name="T57" fmla="*/ 25 h 75"/>
                  <a:gd name="T58" fmla="*/ 75 w 77"/>
                  <a:gd name="T59" fmla="*/ 23 h 75"/>
                  <a:gd name="T60" fmla="*/ 75 w 77"/>
                  <a:gd name="T61" fmla="*/ 20 h 75"/>
                  <a:gd name="T62" fmla="*/ 75 w 77"/>
                  <a:gd name="T63" fmla="*/ 17 h 75"/>
                  <a:gd name="T64" fmla="*/ 74 w 77"/>
                  <a:gd name="T65" fmla="*/ 14 h 75"/>
                  <a:gd name="T66" fmla="*/ 72 w 77"/>
                  <a:gd name="T67" fmla="*/ 10 h 75"/>
                  <a:gd name="T68" fmla="*/ 69 w 77"/>
                  <a:gd name="T69" fmla="*/ 6 h 75"/>
                  <a:gd name="T70" fmla="*/ 66 w 77"/>
                  <a:gd name="T71" fmla="*/ 4 h 75"/>
                  <a:gd name="T72" fmla="*/ 64 w 77"/>
                  <a:gd name="T73" fmla="*/ 2 h 75"/>
                  <a:gd name="T74" fmla="*/ 62 w 77"/>
                  <a:gd name="T75" fmla="*/ 1 h 75"/>
                  <a:gd name="T76" fmla="*/ 59 w 77"/>
                  <a:gd name="T77" fmla="*/ 0 h 75"/>
                  <a:gd name="T78" fmla="*/ 58 w 77"/>
                  <a:gd name="T79" fmla="*/ 0 h 75"/>
                  <a:gd name="T80" fmla="*/ 44 w 77"/>
                  <a:gd name="T81" fmla="*/ 1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7" h="75">
                    <a:moveTo>
                      <a:pt x="34" y="0"/>
                    </a:moveTo>
                    <a:lnTo>
                      <a:pt x="34" y="0"/>
                    </a:lnTo>
                    <a:lnTo>
                      <a:pt x="34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1"/>
                    </a:lnTo>
                    <a:lnTo>
                      <a:pt x="28" y="1"/>
                    </a:lnTo>
                    <a:lnTo>
                      <a:pt x="27" y="2"/>
                    </a:lnTo>
                    <a:lnTo>
                      <a:pt x="25" y="3"/>
                    </a:lnTo>
                    <a:lnTo>
                      <a:pt x="24" y="4"/>
                    </a:lnTo>
                    <a:lnTo>
                      <a:pt x="22" y="6"/>
                    </a:lnTo>
                    <a:lnTo>
                      <a:pt x="21" y="8"/>
                    </a:lnTo>
                    <a:lnTo>
                      <a:pt x="19" y="10"/>
                    </a:lnTo>
                    <a:lnTo>
                      <a:pt x="18" y="13"/>
                    </a:lnTo>
                    <a:lnTo>
                      <a:pt x="16" y="15"/>
                    </a:lnTo>
                    <a:lnTo>
                      <a:pt x="14" y="18"/>
                    </a:lnTo>
                    <a:lnTo>
                      <a:pt x="13" y="20"/>
                    </a:lnTo>
                    <a:lnTo>
                      <a:pt x="11" y="20"/>
                    </a:lnTo>
                    <a:lnTo>
                      <a:pt x="9" y="20"/>
                    </a:lnTo>
                    <a:lnTo>
                      <a:pt x="8" y="20"/>
                    </a:lnTo>
                    <a:lnTo>
                      <a:pt x="6" y="19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1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5" y="26"/>
                    </a:lnTo>
                    <a:lnTo>
                      <a:pt x="7" y="27"/>
                    </a:lnTo>
                    <a:lnTo>
                      <a:pt x="8" y="27"/>
                    </a:lnTo>
                    <a:lnTo>
                      <a:pt x="10" y="28"/>
                    </a:lnTo>
                    <a:lnTo>
                      <a:pt x="12" y="28"/>
                    </a:lnTo>
                    <a:lnTo>
                      <a:pt x="13" y="28"/>
                    </a:lnTo>
                    <a:lnTo>
                      <a:pt x="15" y="28"/>
                    </a:lnTo>
                    <a:lnTo>
                      <a:pt x="17" y="27"/>
                    </a:lnTo>
                    <a:lnTo>
                      <a:pt x="18" y="26"/>
                    </a:lnTo>
                    <a:lnTo>
                      <a:pt x="19" y="26"/>
                    </a:lnTo>
                    <a:lnTo>
                      <a:pt x="21" y="25"/>
                    </a:lnTo>
                    <a:lnTo>
                      <a:pt x="22" y="23"/>
                    </a:lnTo>
                    <a:lnTo>
                      <a:pt x="24" y="22"/>
                    </a:lnTo>
                    <a:lnTo>
                      <a:pt x="26" y="21"/>
                    </a:lnTo>
                    <a:lnTo>
                      <a:pt x="27" y="21"/>
                    </a:lnTo>
                    <a:lnTo>
                      <a:pt x="27" y="20"/>
                    </a:lnTo>
                    <a:lnTo>
                      <a:pt x="27" y="39"/>
                    </a:lnTo>
                    <a:lnTo>
                      <a:pt x="12" y="75"/>
                    </a:lnTo>
                    <a:lnTo>
                      <a:pt x="77" y="75"/>
                    </a:lnTo>
                    <a:lnTo>
                      <a:pt x="63" y="41"/>
                    </a:lnTo>
                    <a:lnTo>
                      <a:pt x="63" y="33"/>
                    </a:lnTo>
                    <a:lnTo>
                      <a:pt x="71" y="30"/>
                    </a:lnTo>
                    <a:lnTo>
                      <a:pt x="75" y="25"/>
                    </a:lnTo>
                    <a:lnTo>
                      <a:pt x="75" y="25"/>
                    </a:lnTo>
                    <a:lnTo>
                      <a:pt x="75" y="24"/>
                    </a:lnTo>
                    <a:lnTo>
                      <a:pt x="75" y="23"/>
                    </a:lnTo>
                    <a:lnTo>
                      <a:pt x="75" y="22"/>
                    </a:lnTo>
                    <a:lnTo>
                      <a:pt x="75" y="20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6"/>
                    </a:lnTo>
                    <a:lnTo>
                      <a:pt x="74" y="14"/>
                    </a:lnTo>
                    <a:lnTo>
                      <a:pt x="73" y="12"/>
                    </a:lnTo>
                    <a:lnTo>
                      <a:pt x="72" y="10"/>
                    </a:lnTo>
                    <a:lnTo>
                      <a:pt x="70" y="8"/>
                    </a:lnTo>
                    <a:lnTo>
                      <a:pt x="69" y="6"/>
                    </a:lnTo>
                    <a:lnTo>
                      <a:pt x="68" y="5"/>
                    </a:lnTo>
                    <a:lnTo>
                      <a:pt x="66" y="4"/>
                    </a:lnTo>
                    <a:lnTo>
                      <a:pt x="65" y="3"/>
                    </a:lnTo>
                    <a:lnTo>
                      <a:pt x="64" y="2"/>
                    </a:lnTo>
                    <a:lnTo>
                      <a:pt x="63" y="2"/>
                    </a:lnTo>
                    <a:lnTo>
                      <a:pt x="62" y="1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44" y="1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77ED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321"/>
              <p:cNvSpPr>
                <a:spLocks/>
              </p:cNvSpPr>
              <p:nvPr/>
            </p:nvSpPr>
            <p:spPr bwMode="auto">
              <a:xfrm>
                <a:off x="1353" y="2792"/>
                <a:ext cx="18" cy="20"/>
              </a:xfrm>
              <a:custGeom>
                <a:avLst/>
                <a:gdLst>
                  <a:gd name="T0" fmla="*/ 0 w 18"/>
                  <a:gd name="T1" fmla="*/ 0 h 20"/>
                  <a:gd name="T2" fmla="*/ 0 w 18"/>
                  <a:gd name="T3" fmla="*/ 1 h 20"/>
                  <a:gd name="T4" fmla="*/ 0 w 18"/>
                  <a:gd name="T5" fmla="*/ 2 h 20"/>
                  <a:gd name="T6" fmla="*/ 0 w 18"/>
                  <a:gd name="T7" fmla="*/ 2 h 20"/>
                  <a:gd name="T8" fmla="*/ 0 w 18"/>
                  <a:gd name="T9" fmla="*/ 3 h 20"/>
                  <a:gd name="T10" fmla="*/ 1 w 18"/>
                  <a:gd name="T11" fmla="*/ 7 h 20"/>
                  <a:gd name="T12" fmla="*/ 3 w 18"/>
                  <a:gd name="T13" fmla="*/ 11 h 20"/>
                  <a:gd name="T14" fmla="*/ 5 w 18"/>
                  <a:gd name="T15" fmla="*/ 14 h 20"/>
                  <a:gd name="T16" fmla="*/ 7 w 18"/>
                  <a:gd name="T17" fmla="*/ 16 h 20"/>
                  <a:gd name="T18" fmla="*/ 10 w 18"/>
                  <a:gd name="T19" fmla="*/ 18 h 20"/>
                  <a:gd name="T20" fmla="*/ 11 w 18"/>
                  <a:gd name="T21" fmla="*/ 19 h 20"/>
                  <a:gd name="T22" fmla="*/ 13 w 18"/>
                  <a:gd name="T23" fmla="*/ 20 h 20"/>
                  <a:gd name="T24" fmla="*/ 13 w 18"/>
                  <a:gd name="T25" fmla="*/ 20 h 20"/>
                  <a:gd name="T26" fmla="*/ 18 w 18"/>
                  <a:gd name="T27" fmla="*/ 20 h 20"/>
                  <a:gd name="T28" fmla="*/ 18 w 18"/>
                  <a:gd name="T29" fmla="*/ 20 h 20"/>
                  <a:gd name="T30" fmla="*/ 18 w 18"/>
                  <a:gd name="T31" fmla="*/ 19 h 20"/>
                  <a:gd name="T32" fmla="*/ 17 w 18"/>
                  <a:gd name="T33" fmla="*/ 17 h 20"/>
                  <a:gd name="T34" fmla="*/ 16 w 18"/>
                  <a:gd name="T35" fmla="*/ 14 h 20"/>
                  <a:gd name="T36" fmla="*/ 16 w 18"/>
                  <a:gd name="T37" fmla="*/ 11 h 20"/>
                  <a:gd name="T38" fmla="*/ 16 w 18"/>
                  <a:gd name="T39" fmla="*/ 8 h 20"/>
                  <a:gd name="T40" fmla="*/ 16 w 18"/>
                  <a:gd name="T41" fmla="*/ 4 h 20"/>
                  <a:gd name="T42" fmla="*/ 18 w 18"/>
                  <a:gd name="T43" fmla="*/ 0 h 20"/>
                  <a:gd name="T44" fmla="*/ 0 w 18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7" y="16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19"/>
                    </a:lnTo>
                    <a:lnTo>
                      <a:pt x="17" y="17"/>
                    </a:lnTo>
                    <a:lnTo>
                      <a:pt x="16" y="14"/>
                    </a:lnTo>
                    <a:lnTo>
                      <a:pt x="16" y="11"/>
                    </a:lnTo>
                    <a:lnTo>
                      <a:pt x="16" y="8"/>
                    </a:lnTo>
                    <a:lnTo>
                      <a:pt x="16" y="4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322"/>
              <p:cNvSpPr>
                <a:spLocks/>
              </p:cNvSpPr>
              <p:nvPr/>
            </p:nvSpPr>
            <p:spPr bwMode="auto">
              <a:xfrm>
                <a:off x="1382" y="2792"/>
                <a:ext cx="19" cy="20"/>
              </a:xfrm>
              <a:custGeom>
                <a:avLst/>
                <a:gdLst>
                  <a:gd name="T0" fmla="*/ 0 w 19"/>
                  <a:gd name="T1" fmla="*/ 0 h 20"/>
                  <a:gd name="T2" fmla="*/ 2 w 19"/>
                  <a:gd name="T3" fmla="*/ 4 h 20"/>
                  <a:gd name="T4" fmla="*/ 3 w 19"/>
                  <a:gd name="T5" fmla="*/ 7 h 20"/>
                  <a:gd name="T6" fmla="*/ 3 w 19"/>
                  <a:gd name="T7" fmla="*/ 11 h 20"/>
                  <a:gd name="T8" fmla="*/ 3 w 19"/>
                  <a:gd name="T9" fmla="*/ 14 h 20"/>
                  <a:gd name="T10" fmla="*/ 3 w 19"/>
                  <a:gd name="T11" fmla="*/ 16 h 20"/>
                  <a:gd name="T12" fmla="*/ 3 w 19"/>
                  <a:gd name="T13" fmla="*/ 18 h 20"/>
                  <a:gd name="T14" fmla="*/ 2 w 19"/>
                  <a:gd name="T15" fmla="*/ 19 h 20"/>
                  <a:gd name="T16" fmla="*/ 2 w 19"/>
                  <a:gd name="T17" fmla="*/ 20 h 20"/>
                  <a:gd name="T18" fmla="*/ 9 w 19"/>
                  <a:gd name="T19" fmla="*/ 20 h 20"/>
                  <a:gd name="T20" fmla="*/ 9 w 19"/>
                  <a:gd name="T21" fmla="*/ 19 h 20"/>
                  <a:gd name="T22" fmla="*/ 10 w 19"/>
                  <a:gd name="T23" fmla="*/ 19 h 20"/>
                  <a:gd name="T24" fmla="*/ 11 w 19"/>
                  <a:gd name="T25" fmla="*/ 18 h 20"/>
                  <a:gd name="T26" fmla="*/ 13 w 19"/>
                  <a:gd name="T27" fmla="*/ 17 h 20"/>
                  <a:gd name="T28" fmla="*/ 14 w 19"/>
                  <a:gd name="T29" fmla="*/ 15 h 20"/>
                  <a:gd name="T30" fmla="*/ 16 w 19"/>
                  <a:gd name="T31" fmla="*/ 13 h 20"/>
                  <a:gd name="T32" fmla="*/ 17 w 19"/>
                  <a:gd name="T33" fmla="*/ 11 h 20"/>
                  <a:gd name="T34" fmla="*/ 18 w 19"/>
                  <a:gd name="T35" fmla="*/ 8 h 20"/>
                  <a:gd name="T36" fmla="*/ 18 w 19"/>
                  <a:gd name="T37" fmla="*/ 6 h 20"/>
                  <a:gd name="T38" fmla="*/ 19 w 19"/>
                  <a:gd name="T39" fmla="*/ 4 h 20"/>
                  <a:gd name="T40" fmla="*/ 19 w 19"/>
                  <a:gd name="T41" fmla="*/ 2 h 20"/>
                  <a:gd name="T42" fmla="*/ 18 w 19"/>
                  <a:gd name="T43" fmla="*/ 0 h 20"/>
                  <a:gd name="T44" fmla="*/ 0 w 19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20">
                    <a:moveTo>
                      <a:pt x="0" y="0"/>
                    </a:moveTo>
                    <a:lnTo>
                      <a:pt x="2" y="4"/>
                    </a:lnTo>
                    <a:lnTo>
                      <a:pt x="3" y="7"/>
                    </a:lnTo>
                    <a:lnTo>
                      <a:pt x="3" y="11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9" y="20"/>
                    </a:lnTo>
                    <a:lnTo>
                      <a:pt x="9" y="19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3" y="17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7" y="11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9" y="4"/>
                    </a:lnTo>
                    <a:lnTo>
                      <a:pt x="19" y="2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323"/>
              <p:cNvSpPr>
                <a:spLocks/>
              </p:cNvSpPr>
              <p:nvPr/>
            </p:nvSpPr>
            <p:spPr bwMode="auto">
              <a:xfrm>
                <a:off x="1313" y="2676"/>
                <a:ext cx="73" cy="81"/>
              </a:xfrm>
              <a:custGeom>
                <a:avLst/>
                <a:gdLst>
                  <a:gd name="T0" fmla="*/ 73 w 73"/>
                  <a:gd name="T1" fmla="*/ 77 h 81"/>
                  <a:gd name="T2" fmla="*/ 4 w 73"/>
                  <a:gd name="T3" fmla="*/ 0 h 81"/>
                  <a:gd name="T4" fmla="*/ 0 w 73"/>
                  <a:gd name="T5" fmla="*/ 5 h 81"/>
                  <a:gd name="T6" fmla="*/ 68 w 73"/>
                  <a:gd name="T7" fmla="*/ 81 h 81"/>
                  <a:gd name="T8" fmla="*/ 73 w 73"/>
                  <a:gd name="T9" fmla="*/ 7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81">
                    <a:moveTo>
                      <a:pt x="73" y="77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68" y="81"/>
                    </a:lnTo>
                    <a:lnTo>
                      <a:pt x="73" y="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324"/>
              <p:cNvSpPr>
                <a:spLocks/>
              </p:cNvSpPr>
              <p:nvPr/>
            </p:nvSpPr>
            <p:spPr bwMode="auto">
              <a:xfrm>
                <a:off x="1317" y="2681"/>
                <a:ext cx="65" cy="72"/>
              </a:xfrm>
              <a:custGeom>
                <a:avLst/>
                <a:gdLst>
                  <a:gd name="T0" fmla="*/ 65 w 65"/>
                  <a:gd name="T1" fmla="*/ 71 h 72"/>
                  <a:gd name="T2" fmla="*/ 2 w 65"/>
                  <a:gd name="T3" fmla="*/ 0 h 72"/>
                  <a:gd name="T4" fmla="*/ 0 w 65"/>
                  <a:gd name="T5" fmla="*/ 2 h 72"/>
                  <a:gd name="T6" fmla="*/ 63 w 65"/>
                  <a:gd name="T7" fmla="*/ 72 h 72"/>
                  <a:gd name="T8" fmla="*/ 65 w 65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72">
                    <a:moveTo>
                      <a:pt x="65" y="7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63" y="72"/>
                    </a:lnTo>
                    <a:lnTo>
                      <a:pt x="65" y="71"/>
                    </a:lnTo>
                    <a:close/>
                  </a:path>
                </a:pathLst>
              </a:custGeom>
              <a:solidFill>
                <a:srgbClr val="CEB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325"/>
              <p:cNvSpPr>
                <a:spLocks/>
              </p:cNvSpPr>
              <p:nvPr/>
            </p:nvSpPr>
            <p:spPr bwMode="auto">
              <a:xfrm>
                <a:off x="1367" y="2736"/>
                <a:ext cx="41" cy="15"/>
              </a:xfrm>
              <a:custGeom>
                <a:avLst/>
                <a:gdLst>
                  <a:gd name="T0" fmla="*/ 22 w 41"/>
                  <a:gd name="T1" fmla="*/ 14 h 15"/>
                  <a:gd name="T2" fmla="*/ 25 w 41"/>
                  <a:gd name="T3" fmla="*/ 13 h 15"/>
                  <a:gd name="T4" fmla="*/ 29 w 41"/>
                  <a:gd name="T5" fmla="*/ 12 h 15"/>
                  <a:gd name="T6" fmla="*/ 32 w 41"/>
                  <a:gd name="T7" fmla="*/ 11 h 15"/>
                  <a:gd name="T8" fmla="*/ 35 w 41"/>
                  <a:gd name="T9" fmla="*/ 10 h 15"/>
                  <a:gd name="T10" fmla="*/ 37 w 41"/>
                  <a:gd name="T11" fmla="*/ 8 h 15"/>
                  <a:gd name="T12" fmla="*/ 39 w 41"/>
                  <a:gd name="T13" fmla="*/ 6 h 15"/>
                  <a:gd name="T14" fmla="*/ 40 w 41"/>
                  <a:gd name="T15" fmla="*/ 5 h 15"/>
                  <a:gd name="T16" fmla="*/ 41 w 41"/>
                  <a:gd name="T17" fmla="*/ 3 h 15"/>
                  <a:gd name="T18" fmla="*/ 40 w 41"/>
                  <a:gd name="T19" fmla="*/ 0 h 15"/>
                  <a:gd name="T20" fmla="*/ 39 w 41"/>
                  <a:gd name="T21" fmla="*/ 3 h 15"/>
                  <a:gd name="T22" fmla="*/ 37 w 41"/>
                  <a:gd name="T23" fmla="*/ 6 h 15"/>
                  <a:gd name="T24" fmla="*/ 34 w 41"/>
                  <a:gd name="T25" fmla="*/ 9 h 15"/>
                  <a:gd name="T26" fmla="*/ 30 w 41"/>
                  <a:gd name="T27" fmla="*/ 10 h 15"/>
                  <a:gd name="T28" fmla="*/ 27 w 41"/>
                  <a:gd name="T29" fmla="*/ 11 h 15"/>
                  <a:gd name="T30" fmla="*/ 25 w 41"/>
                  <a:gd name="T31" fmla="*/ 12 h 15"/>
                  <a:gd name="T32" fmla="*/ 23 w 41"/>
                  <a:gd name="T33" fmla="*/ 12 h 15"/>
                  <a:gd name="T34" fmla="*/ 22 w 41"/>
                  <a:gd name="T35" fmla="*/ 12 h 15"/>
                  <a:gd name="T36" fmla="*/ 18 w 41"/>
                  <a:gd name="T37" fmla="*/ 7 h 15"/>
                  <a:gd name="T38" fmla="*/ 21 w 41"/>
                  <a:gd name="T39" fmla="*/ 7 h 15"/>
                  <a:gd name="T40" fmla="*/ 26 w 41"/>
                  <a:gd name="T41" fmla="*/ 5 h 15"/>
                  <a:gd name="T42" fmla="*/ 30 w 41"/>
                  <a:gd name="T43" fmla="*/ 3 h 15"/>
                  <a:gd name="T44" fmla="*/ 32 w 41"/>
                  <a:gd name="T45" fmla="*/ 0 h 15"/>
                  <a:gd name="T46" fmla="*/ 30 w 41"/>
                  <a:gd name="T47" fmla="*/ 0 h 15"/>
                  <a:gd name="T48" fmla="*/ 30 w 41"/>
                  <a:gd name="T49" fmla="*/ 0 h 15"/>
                  <a:gd name="T50" fmla="*/ 30 w 41"/>
                  <a:gd name="T51" fmla="*/ 1 h 15"/>
                  <a:gd name="T52" fmla="*/ 28 w 41"/>
                  <a:gd name="T53" fmla="*/ 2 h 15"/>
                  <a:gd name="T54" fmla="*/ 25 w 41"/>
                  <a:gd name="T55" fmla="*/ 3 h 15"/>
                  <a:gd name="T56" fmla="*/ 21 w 41"/>
                  <a:gd name="T57" fmla="*/ 5 h 15"/>
                  <a:gd name="T58" fmla="*/ 17 w 41"/>
                  <a:gd name="T59" fmla="*/ 6 h 15"/>
                  <a:gd name="T60" fmla="*/ 14 w 41"/>
                  <a:gd name="T61" fmla="*/ 6 h 15"/>
                  <a:gd name="T62" fmla="*/ 12 w 41"/>
                  <a:gd name="T63" fmla="*/ 4 h 15"/>
                  <a:gd name="T64" fmla="*/ 10 w 41"/>
                  <a:gd name="T65" fmla="*/ 2 h 15"/>
                  <a:gd name="T66" fmla="*/ 8 w 41"/>
                  <a:gd name="T67" fmla="*/ 2 h 15"/>
                  <a:gd name="T68" fmla="*/ 7 w 41"/>
                  <a:gd name="T69" fmla="*/ 2 h 15"/>
                  <a:gd name="T70" fmla="*/ 6 w 41"/>
                  <a:gd name="T71" fmla="*/ 4 h 15"/>
                  <a:gd name="T72" fmla="*/ 7 w 41"/>
                  <a:gd name="T73" fmla="*/ 6 h 15"/>
                  <a:gd name="T74" fmla="*/ 6 w 41"/>
                  <a:gd name="T75" fmla="*/ 15 h 15"/>
                  <a:gd name="T76" fmla="*/ 9 w 41"/>
                  <a:gd name="T77" fmla="*/ 15 h 15"/>
                  <a:gd name="T78" fmla="*/ 13 w 41"/>
                  <a:gd name="T79" fmla="*/ 14 h 15"/>
                  <a:gd name="T80" fmla="*/ 17 w 41"/>
                  <a:gd name="T81" fmla="*/ 13 h 15"/>
                  <a:gd name="T82" fmla="*/ 19 w 41"/>
                  <a:gd name="T83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1" h="15">
                    <a:moveTo>
                      <a:pt x="20" y="14"/>
                    </a:moveTo>
                    <a:lnTo>
                      <a:pt x="22" y="14"/>
                    </a:lnTo>
                    <a:lnTo>
                      <a:pt x="24" y="13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9" y="12"/>
                    </a:lnTo>
                    <a:lnTo>
                      <a:pt x="30" y="12"/>
                    </a:lnTo>
                    <a:lnTo>
                      <a:pt x="32" y="11"/>
                    </a:lnTo>
                    <a:lnTo>
                      <a:pt x="33" y="10"/>
                    </a:lnTo>
                    <a:lnTo>
                      <a:pt x="35" y="10"/>
                    </a:lnTo>
                    <a:lnTo>
                      <a:pt x="36" y="9"/>
                    </a:lnTo>
                    <a:lnTo>
                      <a:pt x="37" y="8"/>
                    </a:lnTo>
                    <a:lnTo>
                      <a:pt x="38" y="7"/>
                    </a:lnTo>
                    <a:lnTo>
                      <a:pt x="39" y="6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0" y="2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9" y="3"/>
                    </a:lnTo>
                    <a:lnTo>
                      <a:pt x="38" y="4"/>
                    </a:lnTo>
                    <a:lnTo>
                      <a:pt x="37" y="6"/>
                    </a:lnTo>
                    <a:lnTo>
                      <a:pt x="35" y="7"/>
                    </a:lnTo>
                    <a:lnTo>
                      <a:pt x="34" y="9"/>
                    </a:lnTo>
                    <a:lnTo>
                      <a:pt x="32" y="10"/>
                    </a:lnTo>
                    <a:lnTo>
                      <a:pt x="30" y="10"/>
                    </a:lnTo>
                    <a:lnTo>
                      <a:pt x="28" y="11"/>
                    </a:lnTo>
                    <a:lnTo>
                      <a:pt x="27" y="11"/>
                    </a:lnTo>
                    <a:lnTo>
                      <a:pt x="26" y="11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1" y="7"/>
                    </a:lnTo>
                    <a:lnTo>
                      <a:pt x="23" y="6"/>
                    </a:lnTo>
                    <a:lnTo>
                      <a:pt x="26" y="5"/>
                    </a:lnTo>
                    <a:lnTo>
                      <a:pt x="28" y="4"/>
                    </a:lnTo>
                    <a:lnTo>
                      <a:pt x="30" y="3"/>
                    </a:lnTo>
                    <a:lnTo>
                      <a:pt x="31" y="1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1"/>
                    </a:lnTo>
                    <a:lnTo>
                      <a:pt x="29" y="1"/>
                    </a:lnTo>
                    <a:lnTo>
                      <a:pt x="28" y="2"/>
                    </a:lnTo>
                    <a:lnTo>
                      <a:pt x="27" y="3"/>
                    </a:lnTo>
                    <a:lnTo>
                      <a:pt x="25" y="3"/>
                    </a:lnTo>
                    <a:lnTo>
                      <a:pt x="23" y="4"/>
                    </a:lnTo>
                    <a:lnTo>
                      <a:pt x="21" y="5"/>
                    </a:lnTo>
                    <a:lnTo>
                      <a:pt x="19" y="5"/>
                    </a:lnTo>
                    <a:lnTo>
                      <a:pt x="17" y="6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7" y="13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326"/>
              <p:cNvSpPr>
                <a:spLocks/>
              </p:cNvSpPr>
              <p:nvPr/>
            </p:nvSpPr>
            <p:spPr bwMode="auto">
              <a:xfrm>
                <a:off x="1370" y="2739"/>
                <a:ext cx="14" cy="10"/>
              </a:xfrm>
              <a:custGeom>
                <a:avLst/>
                <a:gdLst>
                  <a:gd name="T0" fmla="*/ 12 w 14"/>
                  <a:gd name="T1" fmla="*/ 5 h 10"/>
                  <a:gd name="T2" fmla="*/ 11 w 14"/>
                  <a:gd name="T3" fmla="*/ 5 h 10"/>
                  <a:gd name="T4" fmla="*/ 10 w 14"/>
                  <a:gd name="T5" fmla="*/ 5 h 10"/>
                  <a:gd name="T6" fmla="*/ 10 w 14"/>
                  <a:gd name="T7" fmla="*/ 5 h 10"/>
                  <a:gd name="T8" fmla="*/ 10 w 14"/>
                  <a:gd name="T9" fmla="*/ 4 h 10"/>
                  <a:gd name="T10" fmla="*/ 9 w 14"/>
                  <a:gd name="T11" fmla="*/ 4 h 10"/>
                  <a:gd name="T12" fmla="*/ 8 w 14"/>
                  <a:gd name="T13" fmla="*/ 3 h 10"/>
                  <a:gd name="T14" fmla="*/ 8 w 14"/>
                  <a:gd name="T15" fmla="*/ 2 h 10"/>
                  <a:gd name="T16" fmla="*/ 7 w 14"/>
                  <a:gd name="T17" fmla="*/ 2 h 10"/>
                  <a:gd name="T18" fmla="*/ 6 w 14"/>
                  <a:gd name="T19" fmla="*/ 1 h 10"/>
                  <a:gd name="T20" fmla="*/ 6 w 14"/>
                  <a:gd name="T21" fmla="*/ 1 h 10"/>
                  <a:gd name="T22" fmla="*/ 5 w 14"/>
                  <a:gd name="T23" fmla="*/ 0 h 10"/>
                  <a:gd name="T24" fmla="*/ 5 w 14"/>
                  <a:gd name="T25" fmla="*/ 0 h 10"/>
                  <a:gd name="T26" fmla="*/ 5 w 14"/>
                  <a:gd name="T27" fmla="*/ 1 h 10"/>
                  <a:gd name="T28" fmla="*/ 6 w 14"/>
                  <a:gd name="T29" fmla="*/ 2 h 10"/>
                  <a:gd name="T30" fmla="*/ 6 w 14"/>
                  <a:gd name="T31" fmla="*/ 4 h 10"/>
                  <a:gd name="T32" fmla="*/ 7 w 14"/>
                  <a:gd name="T33" fmla="*/ 4 h 10"/>
                  <a:gd name="T34" fmla="*/ 0 w 14"/>
                  <a:gd name="T35" fmla="*/ 4 h 10"/>
                  <a:gd name="T36" fmla="*/ 4 w 14"/>
                  <a:gd name="T37" fmla="*/ 10 h 10"/>
                  <a:gd name="T38" fmla="*/ 5 w 14"/>
                  <a:gd name="T39" fmla="*/ 10 h 10"/>
                  <a:gd name="T40" fmla="*/ 6 w 14"/>
                  <a:gd name="T41" fmla="*/ 10 h 10"/>
                  <a:gd name="T42" fmla="*/ 7 w 14"/>
                  <a:gd name="T43" fmla="*/ 10 h 10"/>
                  <a:gd name="T44" fmla="*/ 7 w 14"/>
                  <a:gd name="T45" fmla="*/ 10 h 10"/>
                  <a:gd name="T46" fmla="*/ 8 w 14"/>
                  <a:gd name="T47" fmla="*/ 10 h 10"/>
                  <a:gd name="T48" fmla="*/ 9 w 14"/>
                  <a:gd name="T49" fmla="*/ 10 h 10"/>
                  <a:gd name="T50" fmla="*/ 10 w 14"/>
                  <a:gd name="T51" fmla="*/ 10 h 10"/>
                  <a:gd name="T52" fmla="*/ 10 w 14"/>
                  <a:gd name="T53" fmla="*/ 9 h 10"/>
                  <a:gd name="T54" fmla="*/ 11 w 14"/>
                  <a:gd name="T55" fmla="*/ 9 h 10"/>
                  <a:gd name="T56" fmla="*/ 12 w 14"/>
                  <a:gd name="T57" fmla="*/ 9 h 10"/>
                  <a:gd name="T58" fmla="*/ 13 w 14"/>
                  <a:gd name="T59" fmla="*/ 9 h 10"/>
                  <a:gd name="T60" fmla="*/ 13 w 14"/>
                  <a:gd name="T61" fmla="*/ 9 h 10"/>
                  <a:gd name="T62" fmla="*/ 13 w 14"/>
                  <a:gd name="T63" fmla="*/ 9 h 10"/>
                  <a:gd name="T64" fmla="*/ 14 w 14"/>
                  <a:gd name="T65" fmla="*/ 8 h 10"/>
                  <a:gd name="T66" fmla="*/ 14 w 14"/>
                  <a:gd name="T67" fmla="*/ 8 h 10"/>
                  <a:gd name="T68" fmla="*/ 14 w 14"/>
                  <a:gd name="T69" fmla="*/ 8 h 10"/>
                  <a:gd name="T70" fmla="*/ 12 w 14"/>
                  <a:gd name="T71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" h="10">
                    <a:moveTo>
                      <a:pt x="12" y="5"/>
                    </a:moveTo>
                    <a:lnTo>
                      <a:pt x="11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0" y="4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2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327"/>
              <p:cNvSpPr>
                <a:spLocks/>
              </p:cNvSpPr>
              <p:nvPr/>
            </p:nvSpPr>
            <p:spPr bwMode="auto">
              <a:xfrm>
                <a:off x="1395" y="2729"/>
                <a:ext cx="4" cy="7"/>
              </a:xfrm>
              <a:custGeom>
                <a:avLst/>
                <a:gdLst>
                  <a:gd name="T0" fmla="*/ 3 w 4"/>
                  <a:gd name="T1" fmla="*/ 3 h 7"/>
                  <a:gd name="T2" fmla="*/ 3 w 4"/>
                  <a:gd name="T3" fmla="*/ 2 h 7"/>
                  <a:gd name="T4" fmla="*/ 2 w 4"/>
                  <a:gd name="T5" fmla="*/ 1 h 7"/>
                  <a:gd name="T6" fmla="*/ 2 w 4"/>
                  <a:gd name="T7" fmla="*/ 0 h 7"/>
                  <a:gd name="T8" fmla="*/ 1 w 4"/>
                  <a:gd name="T9" fmla="*/ 0 h 7"/>
                  <a:gd name="T10" fmla="*/ 0 w 4"/>
                  <a:gd name="T11" fmla="*/ 0 h 7"/>
                  <a:gd name="T12" fmla="*/ 0 w 4"/>
                  <a:gd name="T13" fmla="*/ 0 h 7"/>
                  <a:gd name="T14" fmla="*/ 0 w 4"/>
                  <a:gd name="T15" fmla="*/ 1 h 7"/>
                  <a:gd name="T16" fmla="*/ 0 w 4"/>
                  <a:gd name="T17" fmla="*/ 1 h 7"/>
                  <a:gd name="T18" fmla="*/ 0 w 4"/>
                  <a:gd name="T19" fmla="*/ 1 h 7"/>
                  <a:gd name="T20" fmla="*/ 1 w 4"/>
                  <a:gd name="T21" fmla="*/ 2 h 7"/>
                  <a:gd name="T22" fmla="*/ 1 w 4"/>
                  <a:gd name="T23" fmla="*/ 2 h 7"/>
                  <a:gd name="T24" fmla="*/ 2 w 4"/>
                  <a:gd name="T25" fmla="*/ 3 h 7"/>
                  <a:gd name="T26" fmla="*/ 2 w 4"/>
                  <a:gd name="T27" fmla="*/ 4 h 7"/>
                  <a:gd name="T28" fmla="*/ 2 w 4"/>
                  <a:gd name="T29" fmla="*/ 5 h 7"/>
                  <a:gd name="T30" fmla="*/ 2 w 4"/>
                  <a:gd name="T31" fmla="*/ 6 h 7"/>
                  <a:gd name="T32" fmla="*/ 2 w 4"/>
                  <a:gd name="T33" fmla="*/ 7 h 7"/>
                  <a:gd name="T34" fmla="*/ 2 w 4"/>
                  <a:gd name="T35" fmla="*/ 7 h 7"/>
                  <a:gd name="T36" fmla="*/ 3 w 4"/>
                  <a:gd name="T37" fmla="*/ 7 h 7"/>
                  <a:gd name="T38" fmla="*/ 3 w 4"/>
                  <a:gd name="T39" fmla="*/ 7 h 7"/>
                  <a:gd name="T40" fmla="*/ 4 w 4"/>
                  <a:gd name="T41" fmla="*/ 7 h 7"/>
                  <a:gd name="T42" fmla="*/ 4 w 4"/>
                  <a:gd name="T43" fmla="*/ 6 h 7"/>
                  <a:gd name="T44" fmla="*/ 4 w 4"/>
                  <a:gd name="T45" fmla="*/ 5 h 7"/>
                  <a:gd name="T46" fmla="*/ 4 w 4"/>
                  <a:gd name="T47" fmla="*/ 4 h 7"/>
                  <a:gd name="T48" fmla="*/ 3 w 4"/>
                  <a:gd name="T4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" h="7">
                    <a:moveTo>
                      <a:pt x="3" y="3"/>
                    </a:moveTo>
                    <a:lnTo>
                      <a:pt x="3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328"/>
              <p:cNvSpPr>
                <a:spLocks/>
              </p:cNvSpPr>
              <p:nvPr/>
            </p:nvSpPr>
            <p:spPr bwMode="auto">
              <a:xfrm>
                <a:off x="1361" y="2713"/>
                <a:ext cx="33" cy="20"/>
              </a:xfrm>
              <a:custGeom>
                <a:avLst/>
                <a:gdLst>
                  <a:gd name="T0" fmla="*/ 31 w 33"/>
                  <a:gd name="T1" fmla="*/ 11 h 20"/>
                  <a:gd name="T2" fmla="*/ 28 w 33"/>
                  <a:gd name="T3" fmla="*/ 8 h 20"/>
                  <a:gd name="T4" fmla="*/ 33 w 33"/>
                  <a:gd name="T5" fmla="*/ 5 h 20"/>
                  <a:gd name="T6" fmla="*/ 29 w 33"/>
                  <a:gd name="T7" fmla="*/ 1 h 20"/>
                  <a:gd name="T8" fmla="*/ 27 w 33"/>
                  <a:gd name="T9" fmla="*/ 1 h 20"/>
                  <a:gd name="T10" fmla="*/ 30 w 33"/>
                  <a:gd name="T11" fmla="*/ 4 h 20"/>
                  <a:gd name="T12" fmla="*/ 26 w 33"/>
                  <a:gd name="T13" fmla="*/ 7 h 20"/>
                  <a:gd name="T14" fmla="*/ 26 w 33"/>
                  <a:gd name="T15" fmla="*/ 8 h 20"/>
                  <a:gd name="T16" fmla="*/ 27 w 33"/>
                  <a:gd name="T17" fmla="*/ 9 h 20"/>
                  <a:gd name="T18" fmla="*/ 28 w 33"/>
                  <a:gd name="T19" fmla="*/ 10 h 20"/>
                  <a:gd name="T20" fmla="*/ 28 w 33"/>
                  <a:gd name="T21" fmla="*/ 10 h 20"/>
                  <a:gd name="T22" fmla="*/ 15 w 33"/>
                  <a:gd name="T23" fmla="*/ 18 h 20"/>
                  <a:gd name="T24" fmla="*/ 4 w 33"/>
                  <a:gd name="T25" fmla="*/ 10 h 20"/>
                  <a:gd name="T26" fmla="*/ 6 w 33"/>
                  <a:gd name="T27" fmla="*/ 7 h 20"/>
                  <a:gd name="T28" fmla="*/ 3 w 33"/>
                  <a:gd name="T29" fmla="*/ 4 h 20"/>
                  <a:gd name="T30" fmla="*/ 5 w 33"/>
                  <a:gd name="T31" fmla="*/ 0 h 20"/>
                  <a:gd name="T32" fmla="*/ 3 w 33"/>
                  <a:gd name="T33" fmla="*/ 0 h 20"/>
                  <a:gd name="T34" fmla="*/ 0 w 33"/>
                  <a:gd name="T35" fmla="*/ 5 h 20"/>
                  <a:gd name="T36" fmla="*/ 4 w 33"/>
                  <a:gd name="T37" fmla="*/ 7 h 20"/>
                  <a:gd name="T38" fmla="*/ 1 w 33"/>
                  <a:gd name="T39" fmla="*/ 11 h 20"/>
                  <a:gd name="T40" fmla="*/ 15 w 33"/>
                  <a:gd name="T41" fmla="*/ 20 h 20"/>
                  <a:gd name="T42" fmla="*/ 31 w 33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3" h="20">
                    <a:moveTo>
                      <a:pt x="31" y="11"/>
                    </a:moveTo>
                    <a:lnTo>
                      <a:pt x="28" y="8"/>
                    </a:lnTo>
                    <a:lnTo>
                      <a:pt x="33" y="5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30" y="4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9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15" y="18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4" y="7"/>
                    </a:lnTo>
                    <a:lnTo>
                      <a:pt x="1" y="11"/>
                    </a:lnTo>
                    <a:lnTo>
                      <a:pt x="15" y="20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29"/>
              <p:cNvSpPr>
                <a:spLocks/>
              </p:cNvSpPr>
              <p:nvPr/>
            </p:nvSpPr>
            <p:spPr bwMode="auto">
              <a:xfrm>
                <a:off x="1352" y="2753"/>
                <a:ext cx="49" cy="15"/>
              </a:xfrm>
              <a:custGeom>
                <a:avLst/>
                <a:gdLst>
                  <a:gd name="T0" fmla="*/ 24 w 49"/>
                  <a:gd name="T1" fmla="*/ 0 h 15"/>
                  <a:gd name="T2" fmla="*/ 23 w 49"/>
                  <a:gd name="T3" fmla="*/ 2 h 15"/>
                  <a:gd name="T4" fmla="*/ 21 w 49"/>
                  <a:gd name="T5" fmla="*/ 4 h 15"/>
                  <a:gd name="T6" fmla="*/ 19 w 49"/>
                  <a:gd name="T7" fmla="*/ 7 h 15"/>
                  <a:gd name="T8" fmla="*/ 16 w 49"/>
                  <a:gd name="T9" fmla="*/ 9 h 15"/>
                  <a:gd name="T10" fmla="*/ 14 w 49"/>
                  <a:gd name="T11" fmla="*/ 10 h 15"/>
                  <a:gd name="T12" fmla="*/ 12 w 49"/>
                  <a:gd name="T13" fmla="*/ 11 h 15"/>
                  <a:gd name="T14" fmla="*/ 10 w 49"/>
                  <a:gd name="T15" fmla="*/ 11 h 15"/>
                  <a:gd name="T16" fmla="*/ 8 w 49"/>
                  <a:gd name="T17" fmla="*/ 12 h 15"/>
                  <a:gd name="T18" fmla="*/ 6 w 49"/>
                  <a:gd name="T19" fmla="*/ 12 h 15"/>
                  <a:gd name="T20" fmla="*/ 4 w 49"/>
                  <a:gd name="T21" fmla="*/ 12 h 15"/>
                  <a:gd name="T22" fmla="*/ 2 w 49"/>
                  <a:gd name="T23" fmla="*/ 12 h 15"/>
                  <a:gd name="T24" fmla="*/ 0 w 49"/>
                  <a:gd name="T25" fmla="*/ 14 h 15"/>
                  <a:gd name="T26" fmla="*/ 3 w 49"/>
                  <a:gd name="T27" fmla="*/ 14 h 15"/>
                  <a:gd name="T28" fmla="*/ 6 w 49"/>
                  <a:gd name="T29" fmla="*/ 14 h 15"/>
                  <a:gd name="T30" fmla="*/ 9 w 49"/>
                  <a:gd name="T31" fmla="*/ 14 h 15"/>
                  <a:gd name="T32" fmla="*/ 11 w 49"/>
                  <a:gd name="T33" fmla="*/ 13 h 15"/>
                  <a:gd name="T34" fmla="*/ 14 w 49"/>
                  <a:gd name="T35" fmla="*/ 12 h 15"/>
                  <a:gd name="T36" fmla="*/ 16 w 49"/>
                  <a:gd name="T37" fmla="*/ 11 h 15"/>
                  <a:gd name="T38" fmla="*/ 18 w 49"/>
                  <a:gd name="T39" fmla="*/ 10 h 15"/>
                  <a:gd name="T40" fmla="*/ 20 w 49"/>
                  <a:gd name="T41" fmla="*/ 8 h 15"/>
                  <a:gd name="T42" fmla="*/ 21 w 49"/>
                  <a:gd name="T43" fmla="*/ 7 h 15"/>
                  <a:gd name="T44" fmla="*/ 22 w 49"/>
                  <a:gd name="T45" fmla="*/ 6 h 15"/>
                  <a:gd name="T46" fmla="*/ 23 w 49"/>
                  <a:gd name="T47" fmla="*/ 5 h 15"/>
                  <a:gd name="T48" fmla="*/ 24 w 49"/>
                  <a:gd name="T49" fmla="*/ 4 h 15"/>
                  <a:gd name="T50" fmla="*/ 25 w 49"/>
                  <a:gd name="T51" fmla="*/ 5 h 15"/>
                  <a:gd name="T52" fmla="*/ 26 w 49"/>
                  <a:gd name="T53" fmla="*/ 7 h 15"/>
                  <a:gd name="T54" fmla="*/ 27 w 49"/>
                  <a:gd name="T55" fmla="*/ 8 h 15"/>
                  <a:gd name="T56" fmla="*/ 28 w 49"/>
                  <a:gd name="T57" fmla="*/ 10 h 15"/>
                  <a:gd name="T58" fmla="*/ 31 w 49"/>
                  <a:gd name="T59" fmla="*/ 12 h 15"/>
                  <a:gd name="T60" fmla="*/ 33 w 49"/>
                  <a:gd name="T61" fmla="*/ 13 h 15"/>
                  <a:gd name="T62" fmla="*/ 36 w 49"/>
                  <a:gd name="T63" fmla="*/ 14 h 15"/>
                  <a:gd name="T64" fmla="*/ 39 w 49"/>
                  <a:gd name="T65" fmla="*/ 14 h 15"/>
                  <a:gd name="T66" fmla="*/ 41 w 49"/>
                  <a:gd name="T67" fmla="*/ 15 h 15"/>
                  <a:gd name="T68" fmla="*/ 44 w 49"/>
                  <a:gd name="T69" fmla="*/ 15 h 15"/>
                  <a:gd name="T70" fmla="*/ 47 w 49"/>
                  <a:gd name="T71" fmla="*/ 15 h 15"/>
                  <a:gd name="T72" fmla="*/ 49 w 49"/>
                  <a:gd name="T73" fmla="*/ 14 h 15"/>
                  <a:gd name="T74" fmla="*/ 47 w 49"/>
                  <a:gd name="T75" fmla="*/ 12 h 15"/>
                  <a:gd name="T76" fmla="*/ 45 w 49"/>
                  <a:gd name="T77" fmla="*/ 12 h 15"/>
                  <a:gd name="T78" fmla="*/ 43 w 49"/>
                  <a:gd name="T79" fmla="*/ 13 h 15"/>
                  <a:gd name="T80" fmla="*/ 41 w 49"/>
                  <a:gd name="T81" fmla="*/ 13 h 15"/>
                  <a:gd name="T82" fmla="*/ 39 w 49"/>
                  <a:gd name="T83" fmla="*/ 12 h 15"/>
                  <a:gd name="T84" fmla="*/ 37 w 49"/>
                  <a:gd name="T85" fmla="*/ 12 h 15"/>
                  <a:gd name="T86" fmla="*/ 34 w 49"/>
                  <a:gd name="T87" fmla="*/ 11 h 15"/>
                  <a:gd name="T88" fmla="*/ 32 w 49"/>
                  <a:gd name="T89" fmla="*/ 10 h 15"/>
                  <a:gd name="T90" fmla="*/ 29 w 49"/>
                  <a:gd name="T91" fmla="*/ 8 h 15"/>
                  <a:gd name="T92" fmla="*/ 27 w 49"/>
                  <a:gd name="T93" fmla="*/ 5 h 15"/>
                  <a:gd name="T94" fmla="*/ 25 w 49"/>
                  <a:gd name="T95" fmla="*/ 2 h 15"/>
                  <a:gd name="T96" fmla="*/ 24 w 49"/>
                  <a:gd name="T9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9" h="15">
                    <a:moveTo>
                      <a:pt x="24" y="0"/>
                    </a:moveTo>
                    <a:lnTo>
                      <a:pt x="24" y="0"/>
                    </a:lnTo>
                    <a:lnTo>
                      <a:pt x="24" y="1"/>
                    </a:lnTo>
                    <a:lnTo>
                      <a:pt x="23" y="2"/>
                    </a:lnTo>
                    <a:lnTo>
                      <a:pt x="22" y="3"/>
                    </a:lnTo>
                    <a:lnTo>
                      <a:pt x="21" y="4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7" y="8"/>
                    </a:lnTo>
                    <a:lnTo>
                      <a:pt x="16" y="9"/>
                    </a:lnTo>
                    <a:lnTo>
                      <a:pt x="15" y="9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9" y="11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4" y="12"/>
                    </a:lnTo>
                    <a:lnTo>
                      <a:pt x="15" y="12"/>
                    </a:lnTo>
                    <a:lnTo>
                      <a:pt x="16" y="11"/>
                    </a:lnTo>
                    <a:lnTo>
                      <a:pt x="17" y="11"/>
                    </a:lnTo>
                    <a:lnTo>
                      <a:pt x="18" y="10"/>
                    </a:lnTo>
                    <a:lnTo>
                      <a:pt x="19" y="9"/>
                    </a:lnTo>
                    <a:lnTo>
                      <a:pt x="20" y="8"/>
                    </a:lnTo>
                    <a:lnTo>
                      <a:pt x="21" y="8"/>
                    </a:lnTo>
                    <a:lnTo>
                      <a:pt x="21" y="7"/>
                    </a:lnTo>
                    <a:lnTo>
                      <a:pt x="22" y="7"/>
                    </a:lnTo>
                    <a:lnTo>
                      <a:pt x="22" y="6"/>
                    </a:lnTo>
                    <a:lnTo>
                      <a:pt x="23" y="6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4" y="4"/>
                    </a:lnTo>
                    <a:lnTo>
                      <a:pt x="24" y="5"/>
                    </a:lnTo>
                    <a:lnTo>
                      <a:pt x="25" y="5"/>
                    </a:lnTo>
                    <a:lnTo>
                      <a:pt x="25" y="6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8"/>
                    </a:lnTo>
                    <a:lnTo>
                      <a:pt x="28" y="9"/>
                    </a:lnTo>
                    <a:lnTo>
                      <a:pt x="28" y="10"/>
                    </a:lnTo>
                    <a:lnTo>
                      <a:pt x="29" y="11"/>
                    </a:lnTo>
                    <a:lnTo>
                      <a:pt x="31" y="12"/>
                    </a:lnTo>
                    <a:lnTo>
                      <a:pt x="32" y="12"/>
                    </a:lnTo>
                    <a:lnTo>
                      <a:pt x="33" y="13"/>
                    </a:lnTo>
                    <a:lnTo>
                      <a:pt x="34" y="14"/>
                    </a:lnTo>
                    <a:lnTo>
                      <a:pt x="36" y="14"/>
                    </a:lnTo>
                    <a:lnTo>
                      <a:pt x="37" y="14"/>
                    </a:lnTo>
                    <a:lnTo>
                      <a:pt x="39" y="14"/>
                    </a:lnTo>
                    <a:lnTo>
                      <a:pt x="40" y="15"/>
                    </a:lnTo>
                    <a:lnTo>
                      <a:pt x="41" y="15"/>
                    </a:lnTo>
                    <a:lnTo>
                      <a:pt x="43" y="15"/>
                    </a:lnTo>
                    <a:lnTo>
                      <a:pt x="44" y="15"/>
                    </a:lnTo>
                    <a:lnTo>
                      <a:pt x="45" y="15"/>
                    </a:lnTo>
                    <a:lnTo>
                      <a:pt x="47" y="15"/>
                    </a:lnTo>
                    <a:lnTo>
                      <a:pt x="48" y="14"/>
                    </a:lnTo>
                    <a:lnTo>
                      <a:pt x="49" y="14"/>
                    </a:lnTo>
                    <a:lnTo>
                      <a:pt x="48" y="12"/>
                    </a:lnTo>
                    <a:lnTo>
                      <a:pt x="47" y="12"/>
                    </a:lnTo>
                    <a:lnTo>
                      <a:pt x="46" y="12"/>
                    </a:lnTo>
                    <a:lnTo>
                      <a:pt x="45" y="12"/>
                    </a:lnTo>
                    <a:lnTo>
                      <a:pt x="44" y="13"/>
                    </a:lnTo>
                    <a:lnTo>
                      <a:pt x="43" y="13"/>
                    </a:lnTo>
                    <a:lnTo>
                      <a:pt x="42" y="13"/>
                    </a:lnTo>
                    <a:lnTo>
                      <a:pt x="41" y="13"/>
                    </a:lnTo>
                    <a:lnTo>
                      <a:pt x="40" y="12"/>
                    </a:lnTo>
                    <a:lnTo>
                      <a:pt x="39" y="12"/>
                    </a:lnTo>
                    <a:lnTo>
                      <a:pt x="38" y="12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4" y="11"/>
                    </a:lnTo>
                    <a:lnTo>
                      <a:pt x="33" y="11"/>
                    </a:lnTo>
                    <a:lnTo>
                      <a:pt x="32" y="10"/>
                    </a:lnTo>
                    <a:lnTo>
                      <a:pt x="31" y="9"/>
                    </a:lnTo>
                    <a:lnTo>
                      <a:pt x="29" y="8"/>
                    </a:lnTo>
                    <a:lnTo>
                      <a:pt x="28" y="7"/>
                    </a:lnTo>
                    <a:lnTo>
                      <a:pt x="27" y="5"/>
                    </a:lnTo>
                    <a:lnTo>
                      <a:pt x="26" y="4"/>
                    </a:lnTo>
                    <a:lnTo>
                      <a:pt x="25" y="2"/>
                    </a:lnTo>
                    <a:lnTo>
                      <a:pt x="25" y="1"/>
                    </a:lnTo>
                    <a:lnTo>
                      <a:pt x="2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30"/>
              <p:cNvSpPr>
                <a:spLocks/>
              </p:cNvSpPr>
              <p:nvPr/>
            </p:nvSpPr>
            <p:spPr bwMode="auto">
              <a:xfrm>
                <a:off x="1324" y="2725"/>
                <a:ext cx="5" cy="12"/>
              </a:xfrm>
              <a:custGeom>
                <a:avLst/>
                <a:gdLst>
                  <a:gd name="T0" fmla="*/ 5 w 5"/>
                  <a:gd name="T1" fmla="*/ 7 h 12"/>
                  <a:gd name="T2" fmla="*/ 5 w 5"/>
                  <a:gd name="T3" fmla="*/ 7 h 12"/>
                  <a:gd name="T4" fmla="*/ 4 w 5"/>
                  <a:gd name="T5" fmla="*/ 6 h 12"/>
                  <a:gd name="T6" fmla="*/ 4 w 5"/>
                  <a:gd name="T7" fmla="*/ 6 h 12"/>
                  <a:gd name="T8" fmla="*/ 4 w 5"/>
                  <a:gd name="T9" fmla="*/ 6 h 12"/>
                  <a:gd name="T10" fmla="*/ 3 w 5"/>
                  <a:gd name="T11" fmla="*/ 6 h 12"/>
                  <a:gd name="T12" fmla="*/ 3 w 5"/>
                  <a:gd name="T13" fmla="*/ 4 h 12"/>
                  <a:gd name="T14" fmla="*/ 2 w 5"/>
                  <a:gd name="T15" fmla="*/ 3 h 12"/>
                  <a:gd name="T16" fmla="*/ 2 w 5"/>
                  <a:gd name="T17" fmla="*/ 2 h 12"/>
                  <a:gd name="T18" fmla="*/ 1 w 5"/>
                  <a:gd name="T19" fmla="*/ 2 h 12"/>
                  <a:gd name="T20" fmla="*/ 1 w 5"/>
                  <a:gd name="T21" fmla="*/ 1 h 12"/>
                  <a:gd name="T22" fmla="*/ 0 w 5"/>
                  <a:gd name="T23" fmla="*/ 0 h 12"/>
                  <a:gd name="T24" fmla="*/ 0 w 5"/>
                  <a:gd name="T25" fmla="*/ 0 h 12"/>
                  <a:gd name="T26" fmla="*/ 0 w 5"/>
                  <a:gd name="T27" fmla="*/ 1 h 12"/>
                  <a:gd name="T28" fmla="*/ 0 w 5"/>
                  <a:gd name="T29" fmla="*/ 2 h 12"/>
                  <a:gd name="T30" fmla="*/ 0 w 5"/>
                  <a:gd name="T31" fmla="*/ 4 h 12"/>
                  <a:gd name="T32" fmla="*/ 1 w 5"/>
                  <a:gd name="T33" fmla="*/ 6 h 12"/>
                  <a:gd name="T34" fmla="*/ 1 w 5"/>
                  <a:gd name="T35" fmla="*/ 8 h 12"/>
                  <a:gd name="T36" fmla="*/ 2 w 5"/>
                  <a:gd name="T37" fmla="*/ 9 h 12"/>
                  <a:gd name="T38" fmla="*/ 3 w 5"/>
                  <a:gd name="T39" fmla="*/ 11 h 12"/>
                  <a:gd name="T40" fmla="*/ 3 w 5"/>
                  <a:gd name="T41" fmla="*/ 11 h 12"/>
                  <a:gd name="T42" fmla="*/ 3 w 5"/>
                  <a:gd name="T43" fmla="*/ 11 h 12"/>
                  <a:gd name="T44" fmla="*/ 4 w 5"/>
                  <a:gd name="T45" fmla="*/ 11 h 12"/>
                  <a:gd name="T46" fmla="*/ 5 w 5"/>
                  <a:gd name="T47" fmla="*/ 12 h 12"/>
                  <a:gd name="T48" fmla="*/ 5 w 5"/>
                  <a:gd name="T49" fmla="*/ 12 h 12"/>
                  <a:gd name="T50" fmla="*/ 5 w 5"/>
                  <a:gd name="T5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" h="12">
                    <a:moveTo>
                      <a:pt x="5" y="7"/>
                    </a:moveTo>
                    <a:lnTo>
                      <a:pt x="5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2" y="9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31"/>
              <p:cNvSpPr>
                <a:spLocks/>
              </p:cNvSpPr>
              <p:nvPr/>
            </p:nvSpPr>
            <p:spPr bwMode="auto">
              <a:xfrm>
                <a:off x="1368" y="2704"/>
                <a:ext cx="19" cy="21"/>
              </a:xfrm>
              <a:custGeom>
                <a:avLst/>
                <a:gdLst>
                  <a:gd name="T0" fmla="*/ 19 w 19"/>
                  <a:gd name="T1" fmla="*/ 10 h 21"/>
                  <a:gd name="T2" fmla="*/ 19 w 19"/>
                  <a:gd name="T3" fmla="*/ 0 h 21"/>
                  <a:gd name="T4" fmla="*/ 0 w 19"/>
                  <a:gd name="T5" fmla="*/ 0 h 21"/>
                  <a:gd name="T6" fmla="*/ 0 w 19"/>
                  <a:gd name="T7" fmla="*/ 8 h 21"/>
                  <a:gd name="T8" fmla="*/ 8 w 19"/>
                  <a:gd name="T9" fmla="*/ 21 h 21"/>
                  <a:gd name="T10" fmla="*/ 19 w 19"/>
                  <a:gd name="T11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1">
                    <a:moveTo>
                      <a:pt x="19" y="10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21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32"/>
              <p:cNvSpPr>
                <a:spLocks/>
              </p:cNvSpPr>
              <p:nvPr/>
            </p:nvSpPr>
            <p:spPr bwMode="auto">
              <a:xfrm>
                <a:off x="1354" y="2655"/>
                <a:ext cx="45" cy="27"/>
              </a:xfrm>
              <a:custGeom>
                <a:avLst/>
                <a:gdLst>
                  <a:gd name="T0" fmla="*/ 36 w 45"/>
                  <a:gd name="T1" fmla="*/ 10 h 27"/>
                  <a:gd name="T2" fmla="*/ 36 w 45"/>
                  <a:gd name="T3" fmla="*/ 9 h 27"/>
                  <a:gd name="T4" fmla="*/ 35 w 45"/>
                  <a:gd name="T5" fmla="*/ 8 h 27"/>
                  <a:gd name="T6" fmla="*/ 34 w 45"/>
                  <a:gd name="T7" fmla="*/ 7 h 27"/>
                  <a:gd name="T8" fmla="*/ 33 w 45"/>
                  <a:gd name="T9" fmla="*/ 6 h 27"/>
                  <a:gd name="T10" fmla="*/ 31 w 45"/>
                  <a:gd name="T11" fmla="*/ 5 h 27"/>
                  <a:gd name="T12" fmla="*/ 29 w 45"/>
                  <a:gd name="T13" fmla="*/ 4 h 27"/>
                  <a:gd name="T14" fmla="*/ 27 w 45"/>
                  <a:gd name="T15" fmla="*/ 3 h 27"/>
                  <a:gd name="T16" fmla="*/ 25 w 45"/>
                  <a:gd name="T17" fmla="*/ 2 h 27"/>
                  <a:gd name="T18" fmla="*/ 23 w 45"/>
                  <a:gd name="T19" fmla="*/ 1 h 27"/>
                  <a:gd name="T20" fmla="*/ 20 w 45"/>
                  <a:gd name="T21" fmla="*/ 1 h 27"/>
                  <a:gd name="T22" fmla="*/ 18 w 45"/>
                  <a:gd name="T23" fmla="*/ 0 h 27"/>
                  <a:gd name="T24" fmla="*/ 15 w 45"/>
                  <a:gd name="T25" fmla="*/ 0 h 27"/>
                  <a:gd name="T26" fmla="*/ 13 w 45"/>
                  <a:gd name="T27" fmla="*/ 0 h 27"/>
                  <a:gd name="T28" fmla="*/ 11 w 45"/>
                  <a:gd name="T29" fmla="*/ 0 h 27"/>
                  <a:gd name="T30" fmla="*/ 9 w 45"/>
                  <a:gd name="T31" fmla="*/ 1 h 27"/>
                  <a:gd name="T32" fmla="*/ 6 w 45"/>
                  <a:gd name="T33" fmla="*/ 1 h 27"/>
                  <a:gd name="T34" fmla="*/ 4 w 45"/>
                  <a:gd name="T35" fmla="*/ 3 h 27"/>
                  <a:gd name="T36" fmla="*/ 2 w 45"/>
                  <a:gd name="T37" fmla="*/ 5 h 27"/>
                  <a:gd name="T38" fmla="*/ 1 w 45"/>
                  <a:gd name="T39" fmla="*/ 8 h 27"/>
                  <a:gd name="T40" fmla="*/ 0 w 45"/>
                  <a:gd name="T41" fmla="*/ 10 h 27"/>
                  <a:gd name="T42" fmla="*/ 1 w 45"/>
                  <a:gd name="T43" fmla="*/ 12 h 27"/>
                  <a:gd name="T44" fmla="*/ 1 w 45"/>
                  <a:gd name="T45" fmla="*/ 14 h 27"/>
                  <a:gd name="T46" fmla="*/ 2 w 45"/>
                  <a:gd name="T47" fmla="*/ 15 h 27"/>
                  <a:gd name="T48" fmla="*/ 3 w 45"/>
                  <a:gd name="T49" fmla="*/ 15 h 27"/>
                  <a:gd name="T50" fmla="*/ 4 w 45"/>
                  <a:gd name="T51" fmla="*/ 16 h 27"/>
                  <a:gd name="T52" fmla="*/ 5 w 45"/>
                  <a:gd name="T53" fmla="*/ 16 h 27"/>
                  <a:gd name="T54" fmla="*/ 6 w 45"/>
                  <a:gd name="T55" fmla="*/ 16 h 27"/>
                  <a:gd name="T56" fmla="*/ 9 w 45"/>
                  <a:gd name="T57" fmla="*/ 17 h 27"/>
                  <a:gd name="T58" fmla="*/ 11 w 45"/>
                  <a:gd name="T59" fmla="*/ 18 h 27"/>
                  <a:gd name="T60" fmla="*/ 14 w 45"/>
                  <a:gd name="T61" fmla="*/ 19 h 27"/>
                  <a:gd name="T62" fmla="*/ 16 w 45"/>
                  <a:gd name="T63" fmla="*/ 20 h 27"/>
                  <a:gd name="T64" fmla="*/ 19 w 45"/>
                  <a:gd name="T65" fmla="*/ 21 h 27"/>
                  <a:gd name="T66" fmla="*/ 22 w 45"/>
                  <a:gd name="T67" fmla="*/ 23 h 27"/>
                  <a:gd name="T68" fmla="*/ 25 w 45"/>
                  <a:gd name="T69" fmla="*/ 24 h 27"/>
                  <a:gd name="T70" fmla="*/ 28 w 45"/>
                  <a:gd name="T71" fmla="*/ 25 h 27"/>
                  <a:gd name="T72" fmla="*/ 30 w 45"/>
                  <a:gd name="T73" fmla="*/ 25 h 27"/>
                  <a:gd name="T74" fmla="*/ 33 w 45"/>
                  <a:gd name="T75" fmla="*/ 26 h 27"/>
                  <a:gd name="T76" fmla="*/ 35 w 45"/>
                  <a:gd name="T77" fmla="*/ 27 h 27"/>
                  <a:gd name="T78" fmla="*/ 36 w 45"/>
                  <a:gd name="T79" fmla="*/ 27 h 27"/>
                  <a:gd name="T80" fmla="*/ 37 w 45"/>
                  <a:gd name="T81" fmla="*/ 27 h 27"/>
                  <a:gd name="T82" fmla="*/ 38 w 45"/>
                  <a:gd name="T83" fmla="*/ 27 h 27"/>
                  <a:gd name="T84" fmla="*/ 40 w 45"/>
                  <a:gd name="T85" fmla="*/ 27 h 27"/>
                  <a:gd name="T86" fmla="*/ 41 w 45"/>
                  <a:gd name="T87" fmla="*/ 27 h 27"/>
                  <a:gd name="T88" fmla="*/ 42 w 45"/>
                  <a:gd name="T89" fmla="*/ 27 h 27"/>
                  <a:gd name="T90" fmla="*/ 43 w 45"/>
                  <a:gd name="T91" fmla="*/ 26 h 27"/>
                  <a:gd name="T92" fmla="*/ 44 w 45"/>
                  <a:gd name="T93" fmla="*/ 26 h 27"/>
                  <a:gd name="T94" fmla="*/ 44 w 45"/>
                  <a:gd name="T95" fmla="*/ 24 h 27"/>
                  <a:gd name="T96" fmla="*/ 45 w 45"/>
                  <a:gd name="T97" fmla="*/ 23 h 27"/>
                  <a:gd name="T98" fmla="*/ 45 w 45"/>
                  <a:gd name="T99" fmla="*/ 20 h 27"/>
                  <a:gd name="T100" fmla="*/ 45 w 45"/>
                  <a:gd name="T101" fmla="*/ 18 h 27"/>
                  <a:gd name="T102" fmla="*/ 44 w 45"/>
                  <a:gd name="T103" fmla="*/ 16 h 27"/>
                  <a:gd name="T104" fmla="*/ 43 w 45"/>
                  <a:gd name="T105" fmla="*/ 14 h 27"/>
                  <a:gd name="T106" fmla="*/ 41 w 45"/>
                  <a:gd name="T107" fmla="*/ 12 h 27"/>
                  <a:gd name="T108" fmla="*/ 40 w 45"/>
                  <a:gd name="T109" fmla="*/ 11 h 27"/>
                  <a:gd name="T110" fmla="*/ 38 w 45"/>
                  <a:gd name="T111" fmla="*/ 10 h 27"/>
                  <a:gd name="T112" fmla="*/ 36 w 45"/>
                  <a:gd name="T11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5" h="27">
                    <a:moveTo>
                      <a:pt x="36" y="10"/>
                    </a:moveTo>
                    <a:lnTo>
                      <a:pt x="36" y="9"/>
                    </a:lnTo>
                    <a:lnTo>
                      <a:pt x="35" y="8"/>
                    </a:lnTo>
                    <a:lnTo>
                      <a:pt x="34" y="7"/>
                    </a:lnTo>
                    <a:lnTo>
                      <a:pt x="33" y="6"/>
                    </a:lnTo>
                    <a:lnTo>
                      <a:pt x="31" y="5"/>
                    </a:lnTo>
                    <a:lnTo>
                      <a:pt x="29" y="4"/>
                    </a:lnTo>
                    <a:lnTo>
                      <a:pt x="27" y="3"/>
                    </a:lnTo>
                    <a:lnTo>
                      <a:pt x="25" y="2"/>
                    </a:lnTo>
                    <a:lnTo>
                      <a:pt x="23" y="1"/>
                    </a:lnTo>
                    <a:lnTo>
                      <a:pt x="20" y="1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9" y="17"/>
                    </a:lnTo>
                    <a:lnTo>
                      <a:pt x="11" y="18"/>
                    </a:lnTo>
                    <a:lnTo>
                      <a:pt x="14" y="19"/>
                    </a:lnTo>
                    <a:lnTo>
                      <a:pt x="16" y="20"/>
                    </a:lnTo>
                    <a:lnTo>
                      <a:pt x="19" y="21"/>
                    </a:lnTo>
                    <a:lnTo>
                      <a:pt x="22" y="23"/>
                    </a:lnTo>
                    <a:lnTo>
                      <a:pt x="25" y="24"/>
                    </a:lnTo>
                    <a:lnTo>
                      <a:pt x="28" y="25"/>
                    </a:lnTo>
                    <a:lnTo>
                      <a:pt x="30" y="25"/>
                    </a:lnTo>
                    <a:lnTo>
                      <a:pt x="33" y="26"/>
                    </a:lnTo>
                    <a:lnTo>
                      <a:pt x="35" y="27"/>
                    </a:lnTo>
                    <a:lnTo>
                      <a:pt x="36" y="27"/>
                    </a:lnTo>
                    <a:lnTo>
                      <a:pt x="37" y="27"/>
                    </a:lnTo>
                    <a:lnTo>
                      <a:pt x="38" y="27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6"/>
                    </a:lnTo>
                    <a:lnTo>
                      <a:pt x="44" y="26"/>
                    </a:lnTo>
                    <a:lnTo>
                      <a:pt x="44" y="24"/>
                    </a:lnTo>
                    <a:lnTo>
                      <a:pt x="45" y="23"/>
                    </a:lnTo>
                    <a:lnTo>
                      <a:pt x="45" y="20"/>
                    </a:lnTo>
                    <a:lnTo>
                      <a:pt x="45" y="18"/>
                    </a:lnTo>
                    <a:lnTo>
                      <a:pt x="44" y="16"/>
                    </a:lnTo>
                    <a:lnTo>
                      <a:pt x="43" y="14"/>
                    </a:lnTo>
                    <a:lnTo>
                      <a:pt x="41" y="12"/>
                    </a:lnTo>
                    <a:lnTo>
                      <a:pt x="40" y="11"/>
                    </a:lnTo>
                    <a:lnTo>
                      <a:pt x="38" y="10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33"/>
              <p:cNvSpPr>
                <a:spLocks/>
              </p:cNvSpPr>
              <p:nvPr/>
            </p:nvSpPr>
            <p:spPr bwMode="auto">
              <a:xfrm>
                <a:off x="1348" y="2663"/>
                <a:ext cx="53" cy="47"/>
              </a:xfrm>
              <a:custGeom>
                <a:avLst/>
                <a:gdLst>
                  <a:gd name="T0" fmla="*/ 46 w 53"/>
                  <a:gd name="T1" fmla="*/ 14 h 47"/>
                  <a:gd name="T2" fmla="*/ 45 w 53"/>
                  <a:gd name="T3" fmla="*/ 14 h 47"/>
                  <a:gd name="T4" fmla="*/ 45 w 53"/>
                  <a:gd name="T5" fmla="*/ 12 h 47"/>
                  <a:gd name="T6" fmla="*/ 43 w 53"/>
                  <a:gd name="T7" fmla="*/ 10 h 47"/>
                  <a:gd name="T8" fmla="*/ 41 w 53"/>
                  <a:gd name="T9" fmla="*/ 7 h 47"/>
                  <a:gd name="T10" fmla="*/ 38 w 53"/>
                  <a:gd name="T11" fmla="*/ 5 h 47"/>
                  <a:gd name="T12" fmla="*/ 35 w 53"/>
                  <a:gd name="T13" fmla="*/ 3 h 47"/>
                  <a:gd name="T14" fmla="*/ 32 w 53"/>
                  <a:gd name="T15" fmla="*/ 1 h 47"/>
                  <a:gd name="T16" fmla="*/ 29 w 53"/>
                  <a:gd name="T17" fmla="*/ 0 h 47"/>
                  <a:gd name="T18" fmla="*/ 26 w 53"/>
                  <a:gd name="T19" fmla="*/ 0 h 47"/>
                  <a:gd name="T20" fmla="*/ 21 w 53"/>
                  <a:gd name="T21" fmla="*/ 0 h 47"/>
                  <a:gd name="T22" fmla="*/ 17 w 53"/>
                  <a:gd name="T23" fmla="*/ 1 h 47"/>
                  <a:gd name="T24" fmla="*/ 13 w 53"/>
                  <a:gd name="T25" fmla="*/ 3 h 47"/>
                  <a:gd name="T26" fmla="*/ 9 w 53"/>
                  <a:gd name="T27" fmla="*/ 5 h 47"/>
                  <a:gd name="T28" fmla="*/ 6 w 53"/>
                  <a:gd name="T29" fmla="*/ 8 h 47"/>
                  <a:gd name="T30" fmla="*/ 3 w 53"/>
                  <a:gd name="T31" fmla="*/ 12 h 47"/>
                  <a:gd name="T32" fmla="*/ 1 w 53"/>
                  <a:gd name="T33" fmla="*/ 16 h 47"/>
                  <a:gd name="T34" fmla="*/ 0 w 53"/>
                  <a:gd name="T35" fmla="*/ 21 h 47"/>
                  <a:gd name="T36" fmla="*/ 0 w 53"/>
                  <a:gd name="T37" fmla="*/ 26 h 47"/>
                  <a:gd name="T38" fmla="*/ 1 w 53"/>
                  <a:gd name="T39" fmla="*/ 30 h 47"/>
                  <a:gd name="T40" fmla="*/ 3 w 53"/>
                  <a:gd name="T41" fmla="*/ 34 h 47"/>
                  <a:gd name="T42" fmla="*/ 6 w 53"/>
                  <a:gd name="T43" fmla="*/ 38 h 47"/>
                  <a:gd name="T44" fmla="*/ 9 w 53"/>
                  <a:gd name="T45" fmla="*/ 41 h 47"/>
                  <a:gd name="T46" fmla="*/ 13 w 53"/>
                  <a:gd name="T47" fmla="*/ 44 h 47"/>
                  <a:gd name="T48" fmla="*/ 17 w 53"/>
                  <a:gd name="T49" fmla="*/ 46 h 47"/>
                  <a:gd name="T50" fmla="*/ 21 w 53"/>
                  <a:gd name="T51" fmla="*/ 47 h 47"/>
                  <a:gd name="T52" fmla="*/ 26 w 53"/>
                  <a:gd name="T53" fmla="*/ 47 h 47"/>
                  <a:gd name="T54" fmla="*/ 29 w 53"/>
                  <a:gd name="T55" fmla="*/ 46 h 47"/>
                  <a:gd name="T56" fmla="*/ 32 w 53"/>
                  <a:gd name="T57" fmla="*/ 45 h 47"/>
                  <a:gd name="T58" fmla="*/ 35 w 53"/>
                  <a:gd name="T59" fmla="*/ 44 h 47"/>
                  <a:gd name="T60" fmla="*/ 38 w 53"/>
                  <a:gd name="T61" fmla="*/ 42 h 47"/>
                  <a:gd name="T62" fmla="*/ 40 w 53"/>
                  <a:gd name="T63" fmla="*/ 40 h 47"/>
                  <a:gd name="T64" fmla="*/ 42 w 53"/>
                  <a:gd name="T65" fmla="*/ 38 h 47"/>
                  <a:gd name="T66" fmla="*/ 44 w 53"/>
                  <a:gd name="T67" fmla="*/ 35 h 47"/>
                  <a:gd name="T68" fmla="*/ 45 w 53"/>
                  <a:gd name="T69" fmla="*/ 34 h 47"/>
                  <a:gd name="T70" fmla="*/ 45 w 53"/>
                  <a:gd name="T71" fmla="*/ 34 h 47"/>
                  <a:gd name="T72" fmla="*/ 47 w 53"/>
                  <a:gd name="T73" fmla="*/ 34 h 47"/>
                  <a:gd name="T74" fmla="*/ 50 w 53"/>
                  <a:gd name="T75" fmla="*/ 32 h 47"/>
                  <a:gd name="T76" fmla="*/ 52 w 53"/>
                  <a:gd name="T77" fmla="*/ 29 h 47"/>
                  <a:gd name="T78" fmla="*/ 53 w 53"/>
                  <a:gd name="T79" fmla="*/ 26 h 47"/>
                  <a:gd name="T80" fmla="*/ 53 w 53"/>
                  <a:gd name="T81" fmla="*/ 22 h 47"/>
                  <a:gd name="T82" fmla="*/ 52 w 53"/>
                  <a:gd name="T83" fmla="*/ 18 h 47"/>
                  <a:gd name="T84" fmla="*/ 50 w 53"/>
                  <a:gd name="T85" fmla="*/ 16 h 47"/>
                  <a:gd name="T86" fmla="*/ 47 w 53"/>
                  <a:gd name="T87" fmla="*/ 1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3" h="47">
                    <a:moveTo>
                      <a:pt x="46" y="14"/>
                    </a:moveTo>
                    <a:lnTo>
                      <a:pt x="46" y="14"/>
                    </a:lnTo>
                    <a:lnTo>
                      <a:pt x="46" y="14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5" y="12"/>
                    </a:lnTo>
                    <a:lnTo>
                      <a:pt x="44" y="11"/>
                    </a:lnTo>
                    <a:lnTo>
                      <a:pt x="43" y="10"/>
                    </a:lnTo>
                    <a:lnTo>
                      <a:pt x="42" y="8"/>
                    </a:lnTo>
                    <a:lnTo>
                      <a:pt x="41" y="7"/>
                    </a:lnTo>
                    <a:lnTo>
                      <a:pt x="40" y="6"/>
                    </a:lnTo>
                    <a:lnTo>
                      <a:pt x="38" y="5"/>
                    </a:lnTo>
                    <a:lnTo>
                      <a:pt x="37" y="4"/>
                    </a:lnTo>
                    <a:lnTo>
                      <a:pt x="35" y="3"/>
                    </a:lnTo>
                    <a:lnTo>
                      <a:pt x="34" y="2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5" y="2"/>
                    </a:lnTo>
                    <a:lnTo>
                      <a:pt x="13" y="3"/>
                    </a:lnTo>
                    <a:lnTo>
                      <a:pt x="11" y="4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1" y="16"/>
                    </a:lnTo>
                    <a:lnTo>
                      <a:pt x="1" y="19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1" y="28"/>
                    </a:lnTo>
                    <a:lnTo>
                      <a:pt x="1" y="30"/>
                    </a:lnTo>
                    <a:lnTo>
                      <a:pt x="2" y="32"/>
                    </a:lnTo>
                    <a:lnTo>
                      <a:pt x="3" y="34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7" y="40"/>
                    </a:lnTo>
                    <a:lnTo>
                      <a:pt x="9" y="41"/>
                    </a:lnTo>
                    <a:lnTo>
                      <a:pt x="11" y="43"/>
                    </a:lnTo>
                    <a:lnTo>
                      <a:pt x="13" y="44"/>
                    </a:lnTo>
                    <a:lnTo>
                      <a:pt x="15" y="45"/>
                    </a:lnTo>
                    <a:lnTo>
                      <a:pt x="17" y="46"/>
                    </a:lnTo>
                    <a:lnTo>
                      <a:pt x="19" y="46"/>
                    </a:lnTo>
                    <a:lnTo>
                      <a:pt x="21" y="47"/>
                    </a:lnTo>
                    <a:lnTo>
                      <a:pt x="24" y="47"/>
                    </a:lnTo>
                    <a:lnTo>
                      <a:pt x="26" y="47"/>
                    </a:lnTo>
                    <a:lnTo>
                      <a:pt x="27" y="46"/>
                    </a:lnTo>
                    <a:lnTo>
                      <a:pt x="29" y="46"/>
                    </a:lnTo>
                    <a:lnTo>
                      <a:pt x="30" y="46"/>
                    </a:lnTo>
                    <a:lnTo>
                      <a:pt x="32" y="45"/>
                    </a:lnTo>
                    <a:lnTo>
                      <a:pt x="34" y="45"/>
                    </a:lnTo>
                    <a:lnTo>
                      <a:pt x="35" y="44"/>
                    </a:lnTo>
                    <a:lnTo>
                      <a:pt x="36" y="43"/>
                    </a:lnTo>
                    <a:lnTo>
                      <a:pt x="38" y="42"/>
                    </a:lnTo>
                    <a:lnTo>
                      <a:pt x="39" y="41"/>
                    </a:lnTo>
                    <a:lnTo>
                      <a:pt x="40" y="40"/>
                    </a:lnTo>
                    <a:lnTo>
                      <a:pt x="41" y="39"/>
                    </a:lnTo>
                    <a:lnTo>
                      <a:pt x="42" y="38"/>
                    </a:lnTo>
                    <a:lnTo>
                      <a:pt x="43" y="37"/>
                    </a:lnTo>
                    <a:lnTo>
                      <a:pt x="44" y="35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6" y="34"/>
                    </a:lnTo>
                    <a:lnTo>
                      <a:pt x="47" y="34"/>
                    </a:lnTo>
                    <a:lnTo>
                      <a:pt x="49" y="33"/>
                    </a:lnTo>
                    <a:lnTo>
                      <a:pt x="50" y="32"/>
                    </a:lnTo>
                    <a:lnTo>
                      <a:pt x="51" y="31"/>
                    </a:lnTo>
                    <a:lnTo>
                      <a:pt x="52" y="29"/>
                    </a:lnTo>
                    <a:lnTo>
                      <a:pt x="53" y="28"/>
                    </a:lnTo>
                    <a:lnTo>
                      <a:pt x="53" y="26"/>
                    </a:lnTo>
                    <a:lnTo>
                      <a:pt x="53" y="24"/>
                    </a:lnTo>
                    <a:lnTo>
                      <a:pt x="53" y="22"/>
                    </a:lnTo>
                    <a:lnTo>
                      <a:pt x="53" y="20"/>
                    </a:lnTo>
                    <a:lnTo>
                      <a:pt x="52" y="18"/>
                    </a:lnTo>
                    <a:lnTo>
                      <a:pt x="51" y="17"/>
                    </a:lnTo>
                    <a:lnTo>
                      <a:pt x="50" y="16"/>
                    </a:lnTo>
                    <a:lnTo>
                      <a:pt x="49" y="15"/>
                    </a:lnTo>
                    <a:lnTo>
                      <a:pt x="47" y="14"/>
                    </a:lnTo>
                    <a:lnTo>
                      <a:pt x="46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34"/>
              <p:cNvSpPr>
                <a:spLocks/>
              </p:cNvSpPr>
              <p:nvPr/>
            </p:nvSpPr>
            <p:spPr bwMode="auto">
              <a:xfrm>
                <a:off x="1352" y="2666"/>
                <a:ext cx="46" cy="40"/>
              </a:xfrm>
              <a:custGeom>
                <a:avLst/>
                <a:gdLst>
                  <a:gd name="T0" fmla="*/ 41 w 46"/>
                  <a:gd name="T1" fmla="*/ 16 h 40"/>
                  <a:gd name="T2" fmla="*/ 40 w 46"/>
                  <a:gd name="T3" fmla="*/ 16 h 40"/>
                  <a:gd name="T4" fmla="*/ 39 w 46"/>
                  <a:gd name="T5" fmla="*/ 15 h 40"/>
                  <a:gd name="T6" fmla="*/ 38 w 46"/>
                  <a:gd name="T7" fmla="*/ 12 h 40"/>
                  <a:gd name="T8" fmla="*/ 36 w 46"/>
                  <a:gd name="T9" fmla="*/ 9 h 40"/>
                  <a:gd name="T10" fmla="*/ 34 w 46"/>
                  <a:gd name="T11" fmla="*/ 6 h 40"/>
                  <a:gd name="T12" fmla="*/ 31 w 46"/>
                  <a:gd name="T13" fmla="*/ 4 h 40"/>
                  <a:gd name="T14" fmla="*/ 28 w 46"/>
                  <a:gd name="T15" fmla="*/ 2 h 40"/>
                  <a:gd name="T16" fmla="*/ 25 w 46"/>
                  <a:gd name="T17" fmla="*/ 1 h 40"/>
                  <a:gd name="T18" fmla="*/ 22 w 46"/>
                  <a:gd name="T19" fmla="*/ 1 h 40"/>
                  <a:gd name="T20" fmla="*/ 18 w 46"/>
                  <a:gd name="T21" fmla="*/ 1 h 40"/>
                  <a:gd name="T22" fmla="*/ 14 w 46"/>
                  <a:gd name="T23" fmla="*/ 1 h 40"/>
                  <a:gd name="T24" fmla="*/ 10 w 46"/>
                  <a:gd name="T25" fmla="*/ 3 h 40"/>
                  <a:gd name="T26" fmla="*/ 7 w 46"/>
                  <a:gd name="T27" fmla="*/ 5 h 40"/>
                  <a:gd name="T28" fmla="*/ 4 w 46"/>
                  <a:gd name="T29" fmla="*/ 8 h 40"/>
                  <a:gd name="T30" fmla="*/ 2 w 46"/>
                  <a:gd name="T31" fmla="*/ 11 h 40"/>
                  <a:gd name="T32" fmla="*/ 1 w 46"/>
                  <a:gd name="T33" fmla="*/ 14 h 40"/>
                  <a:gd name="T34" fmla="*/ 0 w 46"/>
                  <a:gd name="T35" fmla="*/ 18 h 40"/>
                  <a:gd name="T36" fmla="*/ 0 w 46"/>
                  <a:gd name="T37" fmla="*/ 22 h 40"/>
                  <a:gd name="T38" fmla="*/ 1 w 46"/>
                  <a:gd name="T39" fmla="*/ 26 h 40"/>
                  <a:gd name="T40" fmla="*/ 2 w 46"/>
                  <a:gd name="T41" fmla="*/ 30 h 40"/>
                  <a:gd name="T42" fmla="*/ 4 w 46"/>
                  <a:gd name="T43" fmla="*/ 33 h 40"/>
                  <a:gd name="T44" fmla="*/ 7 w 46"/>
                  <a:gd name="T45" fmla="*/ 36 h 40"/>
                  <a:gd name="T46" fmla="*/ 10 w 46"/>
                  <a:gd name="T47" fmla="*/ 38 h 40"/>
                  <a:gd name="T48" fmla="*/ 14 w 46"/>
                  <a:gd name="T49" fmla="*/ 39 h 40"/>
                  <a:gd name="T50" fmla="*/ 18 w 46"/>
                  <a:gd name="T51" fmla="*/ 40 h 40"/>
                  <a:gd name="T52" fmla="*/ 21 w 46"/>
                  <a:gd name="T53" fmla="*/ 40 h 40"/>
                  <a:gd name="T54" fmla="*/ 25 w 46"/>
                  <a:gd name="T55" fmla="*/ 39 h 40"/>
                  <a:gd name="T56" fmla="*/ 28 w 46"/>
                  <a:gd name="T57" fmla="*/ 38 h 40"/>
                  <a:gd name="T58" fmla="*/ 31 w 46"/>
                  <a:gd name="T59" fmla="*/ 37 h 40"/>
                  <a:gd name="T60" fmla="*/ 33 w 46"/>
                  <a:gd name="T61" fmla="*/ 35 h 40"/>
                  <a:gd name="T62" fmla="*/ 35 w 46"/>
                  <a:gd name="T63" fmla="*/ 33 h 40"/>
                  <a:gd name="T64" fmla="*/ 37 w 46"/>
                  <a:gd name="T65" fmla="*/ 30 h 40"/>
                  <a:gd name="T66" fmla="*/ 38 w 46"/>
                  <a:gd name="T67" fmla="*/ 27 h 40"/>
                  <a:gd name="T68" fmla="*/ 39 w 46"/>
                  <a:gd name="T69" fmla="*/ 26 h 40"/>
                  <a:gd name="T70" fmla="*/ 40 w 46"/>
                  <a:gd name="T71" fmla="*/ 26 h 40"/>
                  <a:gd name="T72" fmla="*/ 41 w 46"/>
                  <a:gd name="T73" fmla="*/ 27 h 40"/>
                  <a:gd name="T74" fmla="*/ 41 w 46"/>
                  <a:gd name="T75" fmla="*/ 27 h 40"/>
                  <a:gd name="T76" fmla="*/ 43 w 46"/>
                  <a:gd name="T77" fmla="*/ 27 h 40"/>
                  <a:gd name="T78" fmla="*/ 44 w 46"/>
                  <a:gd name="T79" fmla="*/ 26 h 40"/>
                  <a:gd name="T80" fmla="*/ 46 w 46"/>
                  <a:gd name="T81" fmla="*/ 24 h 40"/>
                  <a:gd name="T82" fmla="*/ 46 w 46"/>
                  <a:gd name="T83" fmla="*/ 22 h 40"/>
                  <a:gd name="T84" fmla="*/ 46 w 46"/>
                  <a:gd name="T85" fmla="*/ 20 h 40"/>
                  <a:gd name="T86" fmla="*/ 46 w 46"/>
                  <a:gd name="T87" fmla="*/ 18 h 40"/>
                  <a:gd name="T88" fmla="*/ 44 w 46"/>
                  <a:gd name="T89" fmla="*/ 17 h 40"/>
                  <a:gd name="T90" fmla="*/ 43 w 46"/>
                  <a:gd name="T91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40">
                    <a:moveTo>
                      <a:pt x="42" y="16"/>
                    </a:moveTo>
                    <a:lnTo>
                      <a:pt x="41" y="16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39" y="17"/>
                    </a:lnTo>
                    <a:lnTo>
                      <a:pt x="39" y="15"/>
                    </a:lnTo>
                    <a:lnTo>
                      <a:pt x="38" y="13"/>
                    </a:lnTo>
                    <a:lnTo>
                      <a:pt x="38" y="12"/>
                    </a:lnTo>
                    <a:lnTo>
                      <a:pt x="37" y="10"/>
                    </a:lnTo>
                    <a:lnTo>
                      <a:pt x="36" y="9"/>
                    </a:lnTo>
                    <a:lnTo>
                      <a:pt x="35" y="8"/>
                    </a:lnTo>
                    <a:lnTo>
                      <a:pt x="34" y="6"/>
                    </a:lnTo>
                    <a:lnTo>
                      <a:pt x="33" y="5"/>
                    </a:lnTo>
                    <a:lnTo>
                      <a:pt x="31" y="4"/>
                    </a:lnTo>
                    <a:lnTo>
                      <a:pt x="30" y="3"/>
                    </a:lnTo>
                    <a:lnTo>
                      <a:pt x="28" y="2"/>
                    </a:lnTo>
                    <a:lnTo>
                      <a:pt x="27" y="2"/>
                    </a:lnTo>
                    <a:lnTo>
                      <a:pt x="25" y="1"/>
                    </a:lnTo>
                    <a:lnTo>
                      <a:pt x="23" y="1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8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2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1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3" y="31"/>
                    </a:lnTo>
                    <a:lnTo>
                      <a:pt x="4" y="33"/>
                    </a:lnTo>
                    <a:lnTo>
                      <a:pt x="6" y="34"/>
                    </a:lnTo>
                    <a:lnTo>
                      <a:pt x="7" y="36"/>
                    </a:lnTo>
                    <a:lnTo>
                      <a:pt x="9" y="37"/>
                    </a:lnTo>
                    <a:lnTo>
                      <a:pt x="10" y="38"/>
                    </a:lnTo>
                    <a:lnTo>
                      <a:pt x="12" y="39"/>
                    </a:lnTo>
                    <a:lnTo>
                      <a:pt x="14" y="39"/>
                    </a:lnTo>
                    <a:lnTo>
                      <a:pt x="16" y="40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1" y="40"/>
                    </a:lnTo>
                    <a:lnTo>
                      <a:pt x="23" y="40"/>
                    </a:lnTo>
                    <a:lnTo>
                      <a:pt x="25" y="39"/>
                    </a:lnTo>
                    <a:lnTo>
                      <a:pt x="26" y="39"/>
                    </a:lnTo>
                    <a:lnTo>
                      <a:pt x="28" y="38"/>
                    </a:lnTo>
                    <a:lnTo>
                      <a:pt x="29" y="38"/>
                    </a:lnTo>
                    <a:lnTo>
                      <a:pt x="31" y="37"/>
                    </a:lnTo>
                    <a:lnTo>
                      <a:pt x="32" y="36"/>
                    </a:lnTo>
                    <a:lnTo>
                      <a:pt x="33" y="35"/>
                    </a:lnTo>
                    <a:lnTo>
                      <a:pt x="34" y="34"/>
                    </a:lnTo>
                    <a:lnTo>
                      <a:pt x="35" y="33"/>
                    </a:lnTo>
                    <a:lnTo>
                      <a:pt x="36" y="31"/>
                    </a:lnTo>
                    <a:lnTo>
                      <a:pt x="37" y="30"/>
                    </a:lnTo>
                    <a:lnTo>
                      <a:pt x="38" y="29"/>
                    </a:lnTo>
                    <a:lnTo>
                      <a:pt x="38" y="27"/>
                    </a:lnTo>
                    <a:lnTo>
                      <a:pt x="39" y="25"/>
                    </a:lnTo>
                    <a:lnTo>
                      <a:pt x="39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7"/>
                    </a:lnTo>
                    <a:lnTo>
                      <a:pt x="44" y="27"/>
                    </a:lnTo>
                    <a:lnTo>
                      <a:pt x="44" y="26"/>
                    </a:lnTo>
                    <a:lnTo>
                      <a:pt x="45" y="25"/>
                    </a:lnTo>
                    <a:lnTo>
                      <a:pt x="46" y="24"/>
                    </a:lnTo>
                    <a:lnTo>
                      <a:pt x="46" y="24"/>
                    </a:lnTo>
                    <a:lnTo>
                      <a:pt x="46" y="22"/>
                    </a:lnTo>
                    <a:lnTo>
                      <a:pt x="46" y="21"/>
                    </a:lnTo>
                    <a:lnTo>
                      <a:pt x="46" y="20"/>
                    </a:lnTo>
                    <a:lnTo>
                      <a:pt x="46" y="19"/>
                    </a:lnTo>
                    <a:lnTo>
                      <a:pt x="46" y="18"/>
                    </a:lnTo>
                    <a:lnTo>
                      <a:pt x="45" y="17"/>
                    </a:lnTo>
                    <a:lnTo>
                      <a:pt x="44" y="17"/>
                    </a:lnTo>
                    <a:lnTo>
                      <a:pt x="44" y="16"/>
                    </a:lnTo>
                    <a:lnTo>
                      <a:pt x="43" y="16"/>
                    </a:lnTo>
                    <a:lnTo>
                      <a:pt x="42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35"/>
              <p:cNvSpPr>
                <a:spLocks/>
              </p:cNvSpPr>
              <p:nvPr/>
            </p:nvSpPr>
            <p:spPr bwMode="auto">
              <a:xfrm>
                <a:off x="1393" y="2689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3 h 3"/>
                  <a:gd name="T4" fmla="*/ 2 w 3"/>
                  <a:gd name="T5" fmla="*/ 3 h 3"/>
                  <a:gd name="T6" fmla="*/ 3 w 3"/>
                  <a:gd name="T7" fmla="*/ 2 h 3"/>
                  <a:gd name="T8" fmla="*/ 3 w 3"/>
                  <a:gd name="T9" fmla="*/ 2 h 3"/>
                  <a:gd name="T10" fmla="*/ 3 w 3"/>
                  <a:gd name="T11" fmla="*/ 1 h 3"/>
                  <a:gd name="T12" fmla="*/ 2 w 3"/>
                  <a:gd name="T13" fmla="*/ 0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0 w 3"/>
                  <a:gd name="T21" fmla="*/ 0 h 3"/>
                  <a:gd name="T22" fmla="*/ 0 w 3"/>
                  <a:gd name="T23" fmla="*/ 1 h 3"/>
                  <a:gd name="T24" fmla="*/ 0 w 3"/>
                  <a:gd name="T25" fmla="*/ 2 h 3"/>
                  <a:gd name="T26" fmla="*/ 0 w 3"/>
                  <a:gd name="T27" fmla="*/ 2 h 3"/>
                  <a:gd name="T28" fmla="*/ 0 w 3"/>
                  <a:gd name="T29" fmla="*/ 3 h 3"/>
                  <a:gd name="T30" fmla="*/ 1 w 3"/>
                  <a:gd name="T31" fmla="*/ 3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36"/>
              <p:cNvSpPr>
                <a:spLocks/>
              </p:cNvSpPr>
              <p:nvPr/>
            </p:nvSpPr>
            <p:spPr bwMode="auto">
              <a:xfrm>
                <a:off x="1363" y="2694"/>
                <a:ext cx="19" cy="7"/>
              </a:xfrm>
              <a:custGeom>
                <a:avLst/>
                <a:gdLst>
                  <a:gd name="T0" fmla="*/ 0 w 19"/>
                  <a:gd name="T1" fmla="*/ 0 h 7"/>
                  <a:gd name="T2" fmla="*/ 0 w 19"/>
                  <a:gd name="T3" fmla="*/ 1 h 7"/>
                  <a:gd name="T4" fmla="*/ 0 w 19"/>
                  <a:gd name="T5" fmla="*/ 1 h 7"/>
                  <a:gd name="T6" fmla="*/ 0 w 19"/>
                  <a:gd name="T7" fmla="*/ 2 h 7"/>
                  <a:gd name="T8" fmla="*/ 0 w 19"/>
                  <a:gd name="T9" fmla="*/ 3 h 7"/>
                  <a:gd name="T10" fmla="*/ 1 w 19"/>
                  <a:gd name="T11" fmla="*/ 3 h 7"/>
                  <a:gd name="T12" fmla="*/ 1 w 19"/>
                  <a:gd name="T13" fmla="*/ 4 h 7"/>
                  <a:gd name="T14" fmla="*/ 2 w 19"/>
                  <a:gd name="T15" fmla="*/ 5 h 7"/>
                  <a:gd name="T16" fmla="*/ 3 w 19"/>
                  <a:gd name="T17" fmla="*/ 5 h 7"/>
                  <a:gd name="T18" fmla="*/ 4 w 19"/>
                  <a:gd name="T19" fmla="*/ 6 h 7"/>
                  <a:gd name="T20" fmla="*/ 5 w 19"/>
                  <a:gd name="T21" fmla="*/ 6 h 7"/>
                  <a:gd name="T22" fmla="*/ 7 w 19"/>
                  <a:gd name="T23" fmla="*/ 7 h 7"/>
                  <a:gd name="T24" fmla="*/ 8 w 19"/>
                  <a:gd name="T25" fmla="*/ 7 h 7"/>
                  <a:gd name="T26" fmla="*/ 9 w 19"/>
                  <a:gd name="T27" fmla="*/ 7 h 7"/>
                  <a:gd name="T28" fmla="*/ 10 w 19"/>
                  <a:gd name="T29" fmla="*/ 7 h 7"/>
                  <a:gd name="T30" fmla="*/ 10 w 19"/>
                  <a:gd name="T31" fmla="*/ 7 h 7"/>
                  <a:gd name="T32" fmla="*/ 10 w 19"/>
                  <a:gd name="T33" fmla="*/ 7 h 7"/>
                  <a:gd name="T34" fmla="*/ 19 w 19"/>
                  <a:gd name="T35" fmla="*/ 0 h 7"/>
                  <a:gd name="T36" fmla="*/ 0 w 19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7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37"/>
              <p:cNvSpPr>
                <a:spLocks/>
              </p:cNvSpPr>
              <p:nvPr/>
            </p:nvSpPr>
            <p:spPr bwMode="auto">
              <a:xfrm>
                <a:off x="1365" y="2696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 w 11"/>
                  <a:gd name="T3" fmla="*/ 2 h 2"/>
                  <a:gd name="T4" fmla="*/ 9 w 11"/>
                  <a:gd name="T5" fmla="*/ 2 h 2"/>
                  <a:gd name="T6" fmla="*/ 11 w 11"/>
                  <a:gd name="T7" fmla="*/ 0 h 2"/>
                  <a:gd name="T8" fmla="*/ 0 w 1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">
                    <a:moveTo>
                      <a:pt x="0" y="0"/>
                    </a:moveTo>
                    <a:lnTo>
                      <a:pt x="1" y="2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38"/>
              <p:cNvSpPr>
                <a:spLocks/>
              </p:cNvSpPr>
              <p:nvPr/>
            </p:nvSpPr>
            <p:spPr bwMode="auto">
              <a:xfrm>
                <a:off x="1360" y="2675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4 h 4"/>
                  <a:gd name="T4" fmla="*/ 4 w 4"/>
                  <a:gd name="T5" fmla="*/ 4 h 4"/>
                  <a:gd name="T6" fmla="*/ 4 w 4"/>
                  <a:gd name="T7" fmla="*/ 3 h 4"/>
                  <a:gd name="T8" fmla="*/ 4 w 4"/>
                  <a:gd name="T9" fmla="*/ 2 h 4"/>
                  <a:gd name="T10" fmla="*/ 4 w 4"/>
                  <a:gd name="T11" fmla="*/ 1 h 4"/>
                  <a:gd name="T12" fmla="*/ 4 w 4"/>
                  <a:gd name="T13" fmla="*/ 0 h 4"/>
                  <a:gd name="T14" fmla="*/ 3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0 w 4"/>
                  <a:gd name="T21" fmla="*/ 0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0 w 4"/>
                  <a:gd name="T29" fmla="*/ 4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39"/>
              <p:cNvSpPr>
                <a:spLocks/>
              </p:cNvSpPr>
              <p:nvPr/>
            </p:nvSpPr>
            <p:spPr bwMode="auto">
              <a:xfrm>
                <a:off x="1375" y="2675"/>
                <a:ext cx="6" cy="5"/>
              </a:xfrm>
              <a:custGeom>
                <a:avLst/>
                <a:gdLst>
                  <a:gd name="T0" fmla="*/ 3 w 6"/>
                  <a:gd name="T1" fmla="*/ 5 h 5"/>
                  <a:gd name="T2" fmla="*/ 4 w 6"/>
                  <a:gd name="T3" fmla="*/ 5 h 5"/>
                  <a:gd name="T4" fmla="*/ 5 w 6"/>
                  <a:gd name="T5" fmla="*/ 5 h 5"/>
                  <a:gd name="T6" fmla="*/ 5 w 6"/>
                  <a:gd name="T7" fmla="*/ 4 h 5"/>
                  <a:gd name="T8" fmla="*/ 6 w 6"/>
                  <a:gd name="T9" fmla="*/ 3 h 5"/>
                  <a:gd name="T10" fmla="*/ 5 w 6"/>
                  <a:gd name="T11" fmla="*/ 1 h 5"/>
                  <a:gd name="T12" fmla="*/ 5 w 6"/>
                  <a:gd name="T13" fmla="*/ 1 h 5"/>
                  <a:gd name="T14" fmla="*/ 4 w 6"/>
                  <a:gd name="T15" fmla="*/ 0 h 5"/>
                  <a:gd name="T16" fmla="*/ 3 w 6"/>
                  <a:gd name="T17" fmla="*/ 0 h 5"/>
                  <a:gd name="T18" fmla="*/ 2 w 6"/>
                  <a:gd name="T19" fmla="*/ 0 h 5"/>
                  <a:gd name="T20" fmla="*/ 2 w 6"/>
                  <a:gd name="T21" fmla="*/ 0 h 5"/>
                  <a:gd name="T22" fmla="*/ 1 w 6"/>
                  <a:gd name="T23" fmla="*/ 0 h 5"/>
                  <a:gd name="T24" fmla="*/ 1 w 6"/>
                  <a:gd name="T25" fmla="*/ 1 h 5"/>
                  <a:gd name="T26" fmla="*/ 0 w 6"/>
                  <a:gd name="T27" fmla="*/ 1 h 5"/>
                  <a:gd name="T28" fmla="*/ 0 w 6"/>
                  <a:gd name="T29" fmla="*/ 1 h 5"/>
                  <a:gd name="T30" fmla="*/ 0 w 6"/>
                  <a:gd name="T31" fmla="*/ 2 h 5"/>
                  <a:gd name="T32" fmla="*/ 0 w 6"/>
                  <a:gd name="T33" fmla="*/ 3 h 5"/>
                  <a:gd name="T34" fmla="*/ 0 w 6"/>
                  <a:gd name="T35" fmla="*/ 3 h 5"/>
                  <a:gd name="T36" fmla="*/ 0 w 6"/>
                  <a:gd name="T37" fmla="*/ 4 h 5"/>
                  <a:gd name="T38" fmla="*/ 0 w 6"/>
                  <a:gd name="T39" fmla="*/ 4 h 5"/>
                  <a:gd name="T40" fmla="*/ 1 w 6"/>
                  <a:gd name="T41" fmla="*/ 5 h 5"/>
                  <a:gd name="T42" fmla="*/ 1 w 6"/>
                  <a:gd name="T43" fmla="*/ 5 h 5"/>
                  <a:gd name="T44" fmla="*/ 2 w 6"/>
                  <a:gd name="T45" fmla="*/ 5 h 5"/>
                  <a:gd name="T46" fmla="*/ 2 w 6"/>
                  <a:gd name="T47" fmla="*/ 5 h 5"/>
                  <a:gd name="T48" fmla="*/ 3 w 6"/>
                  <a:gd name="T4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lnTo>
                      <a:pt x="4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40"/>
              <p:cNvSpPr>
                <a:spLocks/>
              </p:cNvSpPr>
              <p:nvPr/>
            </p:nvSpPr>
            <p:spPr bwMode="auto">
              <a:xfrm>
                <a:off x="1361" y="2675"/>
                <a:ext cx="12" cy="14"/>
              </a:xfrm>
              <a:custGeom>
                <a:avLst/>
                <a:gdLst>
                  <a:gd name="T0" fmla="*/ 3 w 12"/>
                  <a:gd name="T1" fmla="*/ 12 h 14"/>
                  <a:gd name="T2" fmla="*/ 8 w 12"/>
                  <a:gd name="T3" fmla="*/ 3 h 14"/>
                  <a:gd name="T4" fmla="*/ 8 w 12"/>
                  <a:gd name="T5" fmla="*/ 0 h 14"/>
                  <a:gd name="T6" fmla="*/ 0 w 12"/>
                  <a:gd name="T7" fmla="*/ 14 h 14"/>
                  <a:gd name="T8" fmla="*/ 12 w 12"/>
                  <a:gd name="T9" fmla="*/ 14 h 14"/>
                  <a:gd name="T10" fmla="*/ 12 w 12"/>
                  <a:gd name="T11" fmla="*/ 12 h 14"/>
                  <a:gd name="T12" fmla="*/ 3 w 12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3" y="12"/>
                    </a:moveTo>
                    <a:lnTo>
                      <a:pt x="8" y="3"/>
                    </a:lnTo>
                    <a:lnTo>
                      <a:pt x="8" y="0"/>
                    </a:lnTo>
                    <a:lnTo>
                      <a:pt x="0" y="14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220" name="Group 344"/>
            <p:cNvGrpSpPr>
              <a:grpSpLocks/>
            </p:cNvGrpSpPr>
            <p:nvPr/>
          </p:nvGrpSpPr>
          <p:grpSpPr bwMode="auto">
            <a:xfrm>
              <a:off x="1077443" y="3125442"/>
              <a:ext cx="186453" cy="247464"/>
              <a:chOff x="1256" y="2463"/>
              <a:chExt cx="133" cy="174"/>
            </a:xfrm>
          </p:grpSpPr>
          <p:pic>
            <p:nvPicPr>
              <p:cNvPr id="225" name="Picture 342"/>
              <p:cNvPicPr>
                <a:picLocks noChangeAspect="1" noChangeArrowheads="1"/>
              </p:cNvPicPr>
              <p:nvPr/>
            </p:nvPicPr>
            <p:blipFill>
              <a:blip r:embed="rId1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56" y="2463"/>
                <a:ext cx="133" cy="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26" name="Picture 343"/>
              <p:cNvPicPr>
                <a:picLocks noChangeAspect="1" noChangeArrowheads="1"/>
              </p:cNvPicPr>
              <p:nvPr/>
            </p:nvPicPr>
            <p:blipFill>
              <a:blip r:embed="rId1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56" y="2463"/>
                <a:ext cx="133" cy="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221" name="Rectangle 345"/>
            <p:cNvSpPr>
              <a:spLocks noChangeArrowheads="1"/>
            </p:cNvSpPr>
            <p:nvPr/>
          </p:nvSpPr>
          <p:spPr bwMode="auto">
            <a:xfrm>
              <a:off x="560140" y="3129708"/>
              <a:ext cx="402346" cy="248887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22" name="Rectangle 346"/>
            <p:cNvSpPr>
              <a:spLocks noChangeArrowheads="1"/>
            </p:cNvSpPr>
            <p:nvPr/>
          </p:nvSpPr>
          <p:spPr bwMode="auto">
            <a:xfrm>
              <a:off x="962487" y="3131131"/>
              <a:ext cx="402346" cy="248887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23" name="Rectangle 347"/>
            <p:cNvSpPr>
              <a:spLocks noChangeArrowheads="1"/>
            </p:cNvSpPr>
            <p:nvPr/>
          </p:nvSpPr>
          <p:spPr bwMode="auto">
            <a:xfrm>
              <a:off x="561542" y="3381439"/>
              <a:ext cx="402346" cy="250309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24" name="Rectangle 348"/>
            <p:cNvSpPr>
              <a:spLocks noChangeArrowheads="1"/>
            </p:cNvSpPr>
            <p:nvPr/>
          </p:nvSpPr>
          <p:spPr bwMode="auto">
            <a:xfrm>
              <a:off x="963889" y="3382861"/>
              <a:ext cx="400945" cy="250309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331" name="グループ化 330"/>
          <p:cNvGrpSpPr/>
          <p:nvPr/>
        </p:nvGrpSpPr>
        <p:grpSpPr>
          <a:xfrm>
            <a:off x="2970794" y="4236367"/>
            <a:ext cx="874789" cy="709682"/>
            <a:chOff x="525092" y="3017354"/>
            <a:chExt cx="874789" cy="709682"/>
          </a:xfrm>
        </p:grpSpPr>
        <p:pic>
          <p:nvPicPr>
            <p:cNvPr id="332" name="Picture 23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5092" y="3017354"/>
              <a:ext cx="874789" cy="7096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33" name="Group 235"/>
            <p:cNvGrpSpPr>
              <a:grpSpLocks/>
            </p:cNvGrpSpPr>
            <p:nvPr/>
          </p:nvGrpSpPr>
          <p:grpSpPr bwMode="auto">
            <a:xfrm>
              <a:off x="561542" y="3125442"/>
              <a:ext cx="804693" cy="503461"/>
              <a:chOff x="888" y="2463"/>
              <a:chExt cx="574" cy="354"/>
            </a:xfrm>
          </p:grpSpPr>
          <p:sp>
            <p:nvSpPr>
              <p:cNvPr id="446" name="Rectangle 233"/>
              <p:cNvSpPr>
                <a:spLocks noChangeArrowheads="1"/>
              </p:cNvSpPr>
              <p:nvPr/>
            </p:nvSpPr>
            <p:spPr bwMode="auto">
              <a:xfrm>
                <a:off x="888" y="2463"/>
                <a:ext cx="574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47" name="Rectangle 234"/>
              <p:cNvSpPr>
                <a:spLocks noChangeArrowheads="1"/>
              </p:cNvSpPr>
              <p:nvPr/>
            </p:nvSpPr>
            <p:spPr bwMode="auto">
              <a:xfrm>
                <a:off x="888" y="2463"/>
                <a:ext cx="574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</p:grpSp>
        <p:grpSp>
          <p:nvGrpSpPr>
            <p:cNvPr id="334" name="Group 239"/>
            <p:cNvGrpSpPr>
              <a:grpSpLocks/>
            </p:cNvGrpSpPr>
            <p:nvPr/>
          </p:nvGrpSpPr>
          <p:grpSpPr bwMode="auto">
            <a:xfrm>
              <a:off x="683508" y="3129708"/>
              <a:ext cx="166826" cy="250309"/>
              <a:chOff x="975" y="2466"/>
              <a:chExt cx="119" cy="176"/>
            </a:xfrm>
          </p:grpSpPr>
          <p:pic>
            <p:nvPicPr>
              <p:cNvPr id="444" name="Picture 237"/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75" y="2466"/>
                <a:ext cx="119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45" name="Picture 238"/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75" y="2466"/>
                <a:ext cx="119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35" name="Group 287"/>
            <p:cNvGrpSpPr>
              <a:grpSpLocks/>
            </p:cNvGrpSpPr>
            <p:nvPr/>
          </p:nvGrpSpPr>
          <p:grpSpPr bwMode="auto">
            <a:xfrm>
              <a:off x="607836" y="3411395"/>
              <a:ext cx="323848" cy="192003"/>
              <a:chOff x="921" y="2664"/>
              <a:chExt cx="231" cy="135"/>
            </a:xfrm>
          </p:grpSpPr>
          <p:sp>
            <p:nvSpPr>
              <p:cNvPr id="397" name="Freeform 240"/>
              <p:cNvSpPr>
                <a:spLocks/>
              </p:cNvSpPr>
              <p:nvPr/>
            </p:nvSpPr>
            <p:spPr bwMode="auto">
              <a:xfrm>
                <a:off x="1098" y="2713"/>
                <a:ext cx="43" cy="53"/>
              </a:xfrm>
              <a:custGeom>
                <a:avLst/>
                <a:gdLst>
                  <a:gd name="T0" fmla="*/ 0 w 43"/>
                  <a:gd name="T1" fmla="*/ 3 h 53"/>
                  <a:gd name="T2" fmla="*/ 1 w 43"/>
                  <a:gd name="T3" fmla="*/ 2 h 53"/>
                  <a:gd name="T4" fmla="*/ 3 w 43"/>
                  <a:gd name="T5" fmla="*/ 1 h 53"/>
                  <a:gd name="T6" fmla="*/ 5 w 43"/>
                  <a:gd name="T7" fmla="*/ 1 h 53"/>
                  <a:gd name="T8" fmla="*/ 7 w 43"/>
                  <a:gd name="T9" fmla="*/ 0 h 53"/>
                  <a:gd name="T10" fmla="*/ 10 w 43"/>
                  <a:gd name="T11" fmla="*/ 0 h 53"/>
                  <a:gd name="T12" fmla="*/ 13 w 43"/>
                  <a:gd name="T13" fmla="*/ 1 h 53"/>
                  <a:gd name="T14" fmla="*/ 16 w 43"/>
                  <a:gd name="T15" fmla="*/ 1 h 53"/>
                  <a:gd name="T16" fmla="*/ 19 w 43"/>
                  <a:gd name="T17" fmla="*/ 1 h 53"/>
                  <a:gd name="T18" fmla="*/ 22 w 43"/>
                  <a:gd name="T19" fmla="*/ 2 h 53"/>
                  <a:gd name="T20" fmla="*/ 25 w 43"/>
                  <a:gd name="T21" fmla="*/ 3 h 53"/>
                  <a:gd name="T22" fmla="*/ 28 w 43"/>
                  <a:gd name="T23" fmla="*/ 3 h 53"/>
                  <a:gd name="T24" fmla="*/ 31 w 43"/>
                  <a:gd name="T25" fmla="*/ 4 h 53"/>
                  <a:gd name="T26" fmla="*/ 33 w 43"/>
                  <a:gd name="T27" fmla="*/ 4 h 53"/>
                  <a:gd name="T28" fmla="*/ 34 w 43"/>
                  <a:gd name="T29" fmla="*/ 5 h 53"/>
                  <a:gd name="T30" fmla="*/ 35 w 43"/>
                  <a:gd name="T31" fmla="*/ 5 h 53"/>
                  <a:gd name="T32" fmla="*/ 36 w 43"/>
                  <a:gd name="T33" fmla="*/ 5 h 53"/>
                  <a:gd name="T34" fmla="*/ 36 w 43"/>
                  <a:gd name="T35" fmla="*/ 5 h 53"/>
                  <a:gd name="T36" fmla="*/ 36 w 43"/>
                  <a:gd name="T37" fmla="*/ 5 h 53"/>
                  <a:gd name="T38" fmla="*/ 36 w 43"/>
                  <a:gd name="T39" fmla="*/ 4 h 53"/>
                  <a:gd name="T40" fmla="*/ 36 w 43"/>
                  <a:gd name="T41" fmla="*/ 4 h 53"/>
                  <a:gd name="T42" fmla="*/ 37 w 43"/>
                  <a:gd name="T43" fmla="*/ 3 h 53"/>
                  <a:gd name="T44" fmla="*/ 38 w 43"/>
                  <a:gd name="T45" fmla="*/ 3 h 53"/>
                  <a:gd name="T46" fmla="*/ 39 w 43"/>
                  <a:gd name="T47" fmla="*/ 3 h 53"/>
                  <a:gd name="T48" fmla="*/ 40 w 43"/>
                  <a:gd name="T49" fmla="*/ 3 h 53"/>
                  <a:gd name="T50" fmla="*/ 41 w 43"/>
                  <a:gd name="T51" fmla="*/ 3 h 53"/>
                  <a:gd name="T52" fmla="*/ 42 w 43"/>
                  <a:gd name="T53" fmla="*/ 3 h 53"/>
                  <a:gd name="T54" fmla="*/ 42 w 43"/>
                  <a:gd name="T55" fmla="*/ 3 h 53"/>
                  <a:gd name="T56" fmla="*/ 43 w 43"/>
                  <a:gd name="T57" fmla="*/ 3 h 53"/>
                  <a:gd name="T58" fmla="*/ 43 w 43"/>
                  <a:gd name="T59" fmla="*/ 4 h 53"/>
                  <a:gd name="T60" fmla="*/ 43 w 43"/>
                  <a:gd name="T61" fmla="*/ 4 h 53"/>
                  <a:gd name="T62" fmla="*/ 43 w 43"/>
                  <a:gd name="T63" fmla="*/ 4 h 53"/>
                  <a:gd name="T64" fmla="*/ 43 w 43"/>
                  <a:gd name="T65" fmla="*/ 4 h 53"/>
                  <a:gd name="T66" fmla="*/ 43 w 43"/>
                  <a:gd name="T67" fmla="*/ 53 h 53"/>
                  <a:gd name="T68" fmla="*/ 36 w 43"/>
                  <a:gd name="T69" fmla="*/ 53 h 53"/>
                  <a:gd name="T70" fmla="*/ 36 w 43"/>
                  <a:gd name="T71" fmla="*/ 49 h 53"/>
                  <a:gd name="T72" fmla="*/ 36 w 43"/>
                  <a:gd name="T73" fmla="*/ 42 h 53"/>
                  <a:gd name="T74" fmla="*/ 36 w 43"/>
                  <a:gd name="T75" fmla="*/ 35 h 53"/>
                  <a:gd name="T76" fmla="*/ 36 w 43"/>
                  <a:gd name="T77" fmla="*/ 31 h 53"/>
                  <a:gd name="T78" fmla="*/ 34 w 43"/>
                  <a:gd name="T79" fmla="*/ 31 h 53"/>
                  <a:gd name="T80" fmla="*/ 33 w 43"/>
                  <a:gd name="T81" fmla="*/ 30 h 53"/>
                  <a:gd name="T82" fmla="*/ 31 w 43"/>
                  <a:gd name="T83" fmla="*/ 30 h 53"/>
                  <a:gd name="T84" fmla="*/ 29 w 43"/>
                  <a:gd name="T85" fmla="*/ 29 h 53"/>
                  <a:gd name="T86" fmla="*/ 27 w 43"/>
                  <a:gd name="T87" fmla="*/ 29 h 53"/>
                  <a:gd name="T88" fmla="*/ 24 w 43"/>
                  <a:gd name="T89" fmla="*/ 28 h 53"/>
                  <a:gd name="T90" fmla="*/ 22 w 43"/>
                  <a:gd name="T91" fmla="*/ 27 h 53"/>
                  <a:gd name="T92" fmla="*/ 19 w 43"/>
                  <a:gd name="T93" fmla="*/ 26 h 53"/>
                  <a:gd name="T94" fmla="*/ 17 w 43"/>
                  <a:gd name="T95" fmla="*/ 26 h 53"/>
                  <a:gd name="T96" fmla="*/ 14 w 43"/>
                  <a:gd name="T97" fmla="*/ 25 h 53"/>
                  <a:gd name="T98" fmla="*/ 11 w 43"/>
                  <a:gd name="T99" fmla="*/ 24 h 53"/>
                  <a:gd name="T100" fmla="*/ 9 w 43"/>
                  <a:gd name="T101" fmla="*/ 24 h 53"/>
                  <a:gd name="T102" fmla="*/ 6 w 43"/>
                  <a:gd name="T103" fmla="*/ 23 h 53"/>
                  <a:gd name="T104" fmla="*/ 4 w 43"/>
                  <a:gd name="T105" fmla="*/ 23 h 53"/>
                  <a:gd name="T106" fmla="*/ 2 w 43"/>
                  <a:gd name="T107" fmla="*/ 22 h 53"/>
                  <a:gd name="T108" fmla="*/ 0 w 43"/>
                  <a:gd name="T109" fmla="*/ 22 h 53"/>
                  <a:gd name="T110" fmla="*/ 0 w 43"/>
                  <a:gd name="T111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3">
                    <a:moveTo>
                      <a:pt x="0" y="3"/>
                    </a:moveTo>
                    <a:lnTo>
                      <a:pt x="1" y="2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3" y="1"/>
                    </a:lnTo>
                    <a:lnTo>
                      <a:pt x="16" y="1"/>
                    </a:lnTo>
                    <a:lnTo>
                      <a:pt x="19" y="1"/>
                    </a:lnTo>
                    <a:lnTo>
                      <a:pt x="22" y="2"/>
                    </a:lnTo>
                    <a:lnTo>
                      <a:pt x="25" y="3"/>
                    </a:lnTo>
                    <a:lnTo>
                      <a:pt x="28" y="3"/>
                    </a:lnTo>
                    <a:lnTo>
                      <a:pt x="31" y="4"/>
                    </a:lnTo>
                    <a:lnTo>
                      <a:pt x="33" y="4"/>
                    </a:lnTo>
                    <a:lnTo>
                      <a:pt x="34" y="5"/>
                    </a:lnTo>
                    <a:lnTo>
                      <a:pt x="35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9" y="3"/>
                    </a:lnTo>
                    <a:lnTo>
                      <a:pt x="40" y="3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53"/>
                    </a:lnTo>
                    <a:lnTo>
                      <a:pt x="36" y="53"/>
                    </a:lnTo>
                    <a:lnTo>
                      <a:pt x="36" y="49"/>
                    </a:lnTo>
                    <a:lnTo>
                      <a:pt x="36" y="42"/>
                    </a:lnTo>
                    <a:lnTo>
                      <a:pt x="36" y="35"/>
                    </a:lnTo>
                    <a:lnTo>
                      <a:pt x="36" y="31"/>
                    </a:lnTo>
                    <a:lnTo>
                      <a:pt x="34" y="31"/>
                    </a:lnTo>
                    <a:lnTo>
                      <a:pt x="33" y="30"/>
                    </a:lnTo>
                    <a:lnTo>
                      <a:pt x="31" y="30"/>
                    </a:lnTo>
                    <a:lnTo>
                      <a:pt x="29" y="29"/>
                    </a:lnTo>
                    <a:lnTo>
                      <a:pt x="27" y="29"/>
                    </a:lnTo>
                    <a:lnTo>
                      <a:pt x="24" y="28"/>
                    </a:lnTo>
                    <a:lnTo>
                      <a:pt x="22" y="27"/>
                    </a:lnTo>
                    <a:lnTo>
                      <a:pt x="19" y="26"/>
                    </a:lnTo>
                    <a:lnTo>
                      <a:pt x="17" y="26"/>
                    </a:lnTo>
                    <a:lnTo>
                      <a:pt x="14" y="25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98" name="Freeform 241"/>
              <p:cNvSpPr>
                <a:spLocks/>
              </p:cNvSpPr>
              <p:nvPr/>
            </p:nvSpPr>
            <p:spPr bwMode="auto">
              <a:xfrm>
                <a:off x="1087" y="2703"/>
                <a:ext cx="25" cy="21"/>
              </a:xfrm>
              <a:custGeom>
                <a:avLst/>
                <a:gdLst>
                  <a:gd name="T0" fmla="*/ 25 w 25"/>
                  <a:gd name="T1" fmla="*/ 21 h 21"/>
                  <a:gd name="T2" fmla="*/ 25 w 25"/>
                  <a:gd name="T3" fmla="*/ 0 h 21"/>
                  <a:gd name="T4" fmla="*/ 0 w 25"/>
                  <a:gd name="T5" fmla="*/ 5 h 21"/>
                  <a:gd name="T6" fmla="*/ 0 w 25"/>
                  <a:gd name="T7" fmla="*/ 21 h 21"/>
                  <a:gd name="T8" fmla="*/ 25 w 25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1">
                    <a:moveTo>
                      <a:pt x="25" y="21"/>
                    </a:moveTo>
                    <a:lnTo>
                      <a:pt x="25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5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99" name="Freeform 242"/>
              <p:cNvSpPr>
                <a:spLocks/>
              </p:cNvSpPr>
              <p:nvPr/>
            </p:nvSpPr>
            <p:spPr bwMode="auto">
              <a:xfrm>
                <a:off x="1090" y="2708"/>
                <a:ext cx="18" cy="26"/>
              </a:xfrm>
              <a:custGeom>
                <a:avLst/>
                <a:gdLst>
                  <a:gd name="T0" fmla="*/ 18 w 18"/>
                  <a:gd name="T1" fmla="*/ 0 h 26"/>
                  <a:gd name="T2" fmla="*/ 0 w 18"/>
                  <a:gd name="T3" fmla="*/ 1 h 26"/>
                  <a:gd name="T4" fmla="*/ 0 w 18"/>
                  <a:gd name="T5" fmla="*/ 26 h 26"/>
                  <a:gd name="T6" fmla="*/ 7 w 18"/>
                  <a:gd name="T7" fmla="*/ 26 h 26"/>
                  <a:gd name="T8" fmla="*/ 18 w 18"/>
                  <a:gd name="T9" fmla="*/ 26 h 26"/>
                  <a:gd name="T10" fmla="*/ 18 w 18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6">
                    <a:moveTo>
                      <a:pt x="18" y="0"/>
                    </a:moveTo>
                    <a:lnTo>
                      <a:pt x="0" y="1"/>
                    </a:lnTo>
                    <a:lnTo>
                      <a:pt x="0" y="26"/>
                    </a:lnTo>
                    <a:lnTo>
                      <a:pt x="7" y="26"/>
                    </a:lnTo>
                    <a:lnTo>
                      <a:pt x="18" y="26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00" name="Freeform 243"/>
              <p:cNvSpPr>
                <a:spLocks/>
              </p:cNvSpPr>
              <p:nvPr/>
            </p:nvSpPr>
            <p:spPr bwMode="auto">
              <a:xfrm>
                <a:off x="1071" y="2715"/>
                <a:ext cx="61" cy="48"/>
              </a:xfrm>
              <a:custGeom>
                <a:avLst/>
                <a:gdLst>
                  <a:gd name="T0" fmla="*/ 14 w 61"/>
                  <a:gd name="T1" fmla="*/ 0 h 48"/>
                  <a:gd name="T2" fmla="*/ 13 w 61"/>
                  <a:gd name="T3" fmla="*/ 0 h 48"/>
                  <a:gd name="T4" fmla="*/ 12 w 61"/>
                  <a:gd name="T5" fmla="*/ 0 h 48"/>
                  <a:gd name="T6" fmla="*/ 12 w 61"/>
                  <a:gd name="T7" fmla="*/ 1 h 48"/>
                  <a:gd name="T8" fmla="*/ 10 w 61"/>
                  <a:gd name="T9" fmla="*/ 1 h 48"/>
                  <a:gd name="T10" fmla="*/ 9 w 61"/>
                  <a:gd name="T11" fmla="*/ 1 h 48"/>
                  <a:gd name="T12" fmla="*/ 8 w 61"/>
                  <a:gd name="T13" fmla="*/ 2 h 48"/>
                  <a:gd name="T14" fmla="*/ 6 w 61"/>
                  <a:gd name="T15" fmla="*/ 3 h 48"/>
                  <a:gd name="T16" fmla="*/ 5 w 61"/>
                  <a:gd name="T17" fmla="*/ 4 h 48"/>
                  <a:gd name="T18" fmla="*/ 3 w 61"/>
                  <a:gd name="T19" fmla="*/ 7 h 48"/>
                  <a:gd name="T20" fmla="*/ 2 w 61"/>
                  <a:gd name="T21" fmla="*/ 12 h 48"/>
                  <a:gd name="T22" fmla="*/ 1 w 61"/>
                  <a:gd name="T23" fmla="*/ 18 h 48"/>
                  <a:gd name="T24" fmla="*/ 0 w 61"/>
                  <a:gd name="T25" fmla="*/ 25 h 48"/>
                  <a:gd name="T26" fmla="*/ 0 w 61"/>
                  <a:gd name="T27" fmla="*/ 32 h 48"/>
                  <a:gd name="T28" fmla="*/ 0 w 61"/>
                  <a:gd name="T29" fmla="*/ 38 h 48"/>
                  <a:gd name="T30" fmla="*/ 0 w 61"/>
                  <a:gd name="T31" fmla="*/ 41 h 48"/>
                  <a:gd name="T32" fmla="*/ 0 w 61"/>
                  <a:gd name="T33" fmla="*/ 43 h 48"/>
                  <a:gd name="T34" fmla="*/ 54 w 61"/>
                  <a:gd name="T35" fmla="*/ 48 h 48"/>
                  <a:gd name="T36" fmla="*/ 52 w 61"/>
                  <a:gd name="T37" fmla="*/ 35 h 48"/>
                  <a:gd name="T38" fmla="*/ 52 w 61"/>
                  <a:gd name="T39" fmla="*/ 34 h 48"/>
                  <a:gd name="T40" fmla="*/ 53 w 61"/>
                  <a:gd name="T41" fmla="*/ 34 h 48"/>
                  <a:gd name="T42" fmla="*/ 53 w 61"/>
                  <a:gd name="T43" fmla="*/ 34 h 48"/>
                  <a:gd name="T44" fmla="*/ 54 w 61"/>
                  <a:gd name="T45" fmla="*/ 33 h 48"/>
                  <a:gd name="T46" fmla="*/ 54 w 61"/>
                  <a:gd name="T47" fmla="*/ 33 h 48"/>
                  <a:gd name="T48" fmla="*/ 55 w 61"/>
                  <a:gd name="T49" fmla="*/ 33 h 48"/>
                  <a:gd name="T50" fmla="*/ 56 w 61"/>
                  <a:gd name="T51" fmla="*/ 32 h 48"/>
                  <a:gd name="T52" fmla="*/ 56 w 61"/>
                  <a:gd name="T53" fmla="*/ 32 h 48"/>
                  <a:gd name="T54" fmla="*/ 57 w 61"/>
                  <a:gd name="T55" fmla="*/ 31 h 48"/>
                  <a:gd name="T56" fmla="*/ 59 w 61"/>
                  <a:gd name="T57" fmla="*/ 30 h 48"/>
                  <a:gd name="T58" fmla="*/ 59 w 61"/>
                  <a:gd name="T59" fmla="*/ 28 h 48"/>
                  <a:gd name="T60" fmla="*/ 60 w 61"/>
                  <a:gd name="T61" fmla="*/ 27 h 48"/>
                  <a:gd name="T62" fmla="*/ 61 w 61"/>
                  <a:gd name="T63" fmla="*/ 26 h 48"/>
                  <a:gd name="T64" fmla="*/ 61 w 61"/>
                  <a:gd name="T65" fmla="*/ 24 h 48"/>
                  <a:gd name="T66" fmla="*/ 61 w 61"/>
                  <a:gd name="T67" fmla="*/ 22 h 48"/>
                  <a:gd name="T68" fmla="*/ 60 w 61"/>
                  <a:gd name="T69" fmla="*/ 20 h 48"/>
                  <a:gd name="T70" fmla="*/ 60 w 61"/>
                  <a:gd name="T71" fmla="*/ 20 h 48"/>
                  <a:gd name="T72" fmla="*/ 59 w 61"/>
                  <a:gd name="T73" fmla="*/ 18 h 48"/>
                  <a:gd name="T74" fmla="*/ 58 w 61"/>
                  <a:gd name="T75" fmla="*/ 15 h 48"/>
                  <a:gd name="T76" fmla="*/ 56 w 61"/>
                  <a:gd name="T77" fmla="*/ 12 h 48"/>
                  <a:gd name="T78" fmla="*/ 54 w 61"/>
                  <a:gd name="T79" fmla="*/ 9 h 48"/>
                  <a:gd name="T80" fmla="*/ 51 w 61"/>
                  <a:gd name="T81" fmla="*/ 6 h 48"/>
                  <a:gd name="T82" fmla="*/ 48 w 61"/>
                  <a:gd name="T83" fmla="*/ 3 h 48"/>
                  <a:gd name="T84" fmla="*/ 45 w 61"/>
                  <a:gd name="T85" fmla="*/ 1 h 48"/>
                  <a:gd name="T86" fmla="*/ 44 w 61"/>
                  <a:gd name="T87" fmla="*/ 1 h 48"/>
                  <a:gd name="T88" fmla="*/ 43 w 61"/>
                  <a:gd name="T89" fmla="*/ 1 h 48"/>
                  <a:gd name="T90" fmla="*/ 43 w 61"/>
                  <a:gd name="T91" fmla="*/ 1 h 48"/>
                  <a:gd name="T92" fmla="*/ 41 w 61"/>
                  <a:gd name="T93" fmla="*/ 1 h 48"/>
                  <a:gd name="T94" fmla="*/ 40 w 61"/>
                  <a:gd name="T95" fmla="*/ 0 h 48"/>
                  <a:gd name="T96" fmla="*/ 39 w 61"/>
                  <a:gd name="T97" fmla="*/ 0 h 48"/>
                  <a:gd name="T98" fmla="*/ 38 w 61"/>
                  <a:gd name="T99" fmla="*/ 0 h 48"/>
                  <a:gd name="T100" fmla="*/ 37 w 61"/>
                  <a:gd name="T101" fmla="*/ 0 h 48"/>
                  <a:gd name="T102" fmla="*/ 27 w 61"/>
                  <a:gd name="T103" fmla="*/ 13 h 48"/>
                  <a:gd name="T104" fmla="*/ 19 w 61"/>
                  <a:gd name="T105" fmla="*/ 0 h 48"/>
                  <a:gd name="T106" fmla="*/ 14 w 61"/>
                  <a:gd name="T10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1" h="48">
                    <a:moveTo>
                      <a:pt x="14" y="0"/>
                    </a:moveTo>
                    <a:lnTo>
                      <a:pt x="13" y="0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1" y="18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54" y="48"/>
                    </a:lnTo>
                    <a:lnTo>
                      <a:pt x="52" y="35"/>
                    </a:lnTo>
                    <a:lnTo>
                      <a:pt x="52" y="34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5" y="33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7" y="31"/>
                    </a:lnTo>
                    <a:lnTo>
                      <a:pt x="59" y="30"/>
                    </a:lnTo>
                    <a:lnTo>
                      <a:pt x="59" y="28"/>
                    </a:lnTo>
                    <a:lnTo>
                      <a:pt x="60" y="27"/>
                    </a:lnTo>
                    <a:lnTo>
                      <a:pt x="61" y="26"/>
                    </a:lnTo>
                    <a:lnTo>
                      <a:pt x="61" y="24"/>
                    </a:lnTo>
                    <a:lnTo>
                      <a:pt x="61" y="22"/>
                    </a:lnTo>
                    <a:lnTo>
                      <a:pt x="60" y="20"/>
                    </a:lnTo>
                    <a:lnTo>
                      <a:pt x="60" y="20"/>
                    </a:lnTo>
                    <a:lnTo>
                      <a:pt x="59" y="18"/>
                    </a:lnTo>
                    <a:lnTo>
                      <a:pt x="58" y="15"/>
                    </a:lnTo>
                    <a:lnTo>
                      <a:pt x="56" y="12"/>
                    </a:lnTo>
                    <a:lnTo>
                      <a:pt x="54" y="9"/>
                    </a:lnTo>
                    <a:lnTo>
                      <a:pt x="51" y="6"/>
                    </a:lnTo>
                    <a:lnTo>
                      <a:pt x="48" y="3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1" y="1"/>
                    </a:lnTo>
                    <a:lnTo>
                      <a:pt x="40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27" y="13"/>
                    </a:lnTo>
                    <a:lnTo>
                      <a:pt x="19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01" name="Freeform 244"/>
              <p:cNvSpPr>
                <a:spLocks/>
              </p:cNvSpPr>
              <p:nvPr/>
            </p:nvSpPr>
            <p:spPr bwMode="auto">
              <a:xfrm>
                <a:off x="1074" y="2717"/>
                <a:ext cx="55" cy="46"/>
              </a:xfrm>
              <a:custGeom>
                <a:avLst/>
                <a:gdLst>
                  <a:gd name="T0" fmla="*/ 0 w 55"/>
                  <a:gd name="T1" fmla="*/ 40 h 46"/>
                  <a:gd name="T2" fmla="*/ 0 w 55"/>
                  <a:gd name="T3" fmla="*/ 29 h 46"/>
                  <a:gd name="T4" fmla="*/ 0 w 55"/>
                  <a:gd name="T5" fmla="*/ 20 h 46"/>
                  <a:gd name="T6" fmla="*/ 0 w 55"/>
                  <a:gd name="T7" fmla="*/ 14 h 46"/>
                  <a:gd name="T8" fmla="*/ 1 w 55"/>
                  <a:gd name="T9" fmla="*/ 10 h 46"/>
                  <a:gd name="T10" fmla="*/ 2 w 55"/>
                  <a:gd name="T11" fmla="*/ 7 h 46"/>
                  <a:gd name="T12" fmla="*/ 2 w 55"/>
                  <a:gd name="T13" fmla="*/ 5 h 46"/>
                  <a:gd name="T14" fmla="*/ 3 w 55"/>
                  <a:gd name="T15" fmla="*/ 5 h 46"/>
                  <a:gd name="T16" fmla="*/ 3 w 55"/>
                  <a:gd name="T17" fmla="*/ 5 h 46"/>
                  <a:gd name="T18" fmla="*/ 3 w 55"/>
                  <a:gd name="T19" fmla="*/ 4 h 46"/>
                  <a:gd name="T20" fmla="*/ 4 w 55"/>
                  <a:gd name="T21" fmla="*/ 3 h 46"/>
                  <a:gd name="T22" fmla="*/ 5 w 55"/>
                  <a:gd name="T23" fmla="*/ 3 h 46"/>
                  <a:gd name="T24" fmla="*/ 6 w 55"/>
                  <a:gd name="T25" fmla="*/ 2 h 46"/>
                  <a:gd name="T26" fmla="*/ 7 w 55"/>
                  <a:gd name="T27" fmla="*/ 2 h 46"/>
                  <a:gd name="T28" fmla="*/ 7 w 55"/>
                  <a:gd name="T29" fmla="*/ 1 h 46"/>
                  <a:gd name="T30" fmla="*/ 8 w 55"/>
                  <a:gd name="T31" fmla="*/ 1 h 46"/>
                  <a:gd name="T32" fmla="*/ 9 w 55"/>
                  <a:gd name="T33" fmla="*/ 1 h 46"/>
                  <a:gd name="T34" fmla="*/ 15 w 55"/>
                  <a:gd name="T35" fmla="*/ 0 h 46"/>
                  <a:gd name="T36" fmla="*/ 23 w 55"/>
                  <a:gd name="T37" fmla="*/ 14 h 46"/>
                  <a:gd name="T38" fmla="*/ 35 w 55"/>
                  <a:gd name="T39" fmla="*/ 0 h 46"/>
                  <a:gd name="T40" fmla="*/ 39 w 55"/>
                  <a:gd name="T41" fmla="*/ 0 h 46"/>
                  <a:gd name="T42" fmla="*/ 41 w 55"/>
                  <a:gd name="T43" fmla="*/ 1 h 46"/>
                  <a:gd name="T44" fmla="*/ 44 w 55"/>
                  <a:gd name="T45" fmla="*/ 3 h 46"/>
                  <a:gd name="T46" fmla="*/ 46 w 55"/>
                  <a:gd name="T47" fmla="*/ 5 h 46"/>
                  <a:gd name="T48" fmla="*/ 48 w 55"/>
                  <a:gd name="T49" fmla="*/ 8 h 46"/>
                  <a:gd name="T50" fmla="*/ 50 w 55"/>
                  <a:gd name="T51" fmla="*/ 11 h 46"/>
                  <a:gd name="T52" fmla="*/ 52 w 55"/>
                  <a:gd name="T53" fmla="*/ 13 h 46"/>
                  <a:gd name="T54" fmla="*/ 53 w 55"/>
                  <a:gd name="T55" fmla="*/ 15 h 46"/>
                  <a:gd name="T56" fmla="*/ 53 w 55"/>
                  <a:gd name="T57" fmla="*/ 15 h 46"/>
                  <a:gd name="T58" fmla="*/ 54 w 55"/>
                  <a:gd name="T59" fmla="*/ 16 h 46"/>
                  <a:gd name="T60" fmla="*/ 54 w 55"/>
                  <a:gd name="T61" fmla="*/ 18 h 46"/>
                  <a:gd name="T62" fmla="*/ 55 w 55"/>
                  <a:gd name="T63" fmla="*/ 20 h 46"/>
                  <a:gd name="T64" fmla="*/ 54 w 55"/>
                  <a:gd name="T65" fmla="*/ 23 h 46"/>
                  <a:gd name="T66" fmla="*/ 53 w 55"/>
                  <a:gd name="T67" fmla="*/ 25 h 46"/>
                  <a:gd name="T68" fmla="*/ 52 w 55"/>
                  <a:gd name="T69" fmla="*/ 26 h 46"/>
                  <a:gd name="T70" fmla="*/ 50 w 55"/>
                  <a:gd name="T71" fmla="*/ 28 h 46"/>
                  <a:gd name="T72" fmla="*/ 49 w 55"/>
                  <a:gd name="T73" fmla="*/ 29 h 46"/>
                  <a:gd name="T74" fmla="*/ 48 w 55"/>
                  <a:gd name="T75" fmla="*/ 30 h 46"/>
                  <a:gd name="T76" fmla="*/ 47 w 55"/>
                  <a:gd name="T77" fmla="*/ 31 h 46"/>
                  <a:gd name="T78" fmla="*/ 46 w 55"/>
                  <a:gd name="T79" fmla="*/ 31 h 46"/>
                  <a:gd name="T80" fmla="*/ 46 w 55"/>
                  <a:gd name="T81" fmla="*/ 31 h 46"/>
                  <a:gd name="T82" fmla="*/ 48 w 55"/>
                  <a:gd name="T83" fmla="*/ 46 h 46"/>
                  <a:gd name="T84" fmla="*/ 0 w 55"/>
                  <a:gd name="T85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5" h="46">
                    <a:moveTo>
                      <a:pt x="0" y="40"/>
                    </a:moveTo>
                    <a:lnTo>
                      <a:pt x="0" y="29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5" y="0"/>
                    </a:lnTo>
                    <a:lnTo>
                      <a:pt x="23" y="14"/>
                    </a:lnTo>
                    <a:lnTo>
                      <a:pt x="35" y="0"/>
                    </a:lnTo>
                    <a:lnTo>
                      <a:pt x="39" y="0"/>
                    </a:lnTo>
                    <a:lnTo>
                      <a:pt x="41" y="1"/>
                    </a:lnTo>
                    <a:lnTo>
                      <a:pt x="44" y="3"/>
                    </a:lnTo>
                    <a:lnTo>
                      <a:pt x="46" y="5"/>
                    </a:lnTo>
                    <a:lnTo>
                      <a:pt x="48" y="8"/>
                    </a:lnTo>
                    <a:lnTo>
                      <a:pt x="50" y="11"/>
                    </a:lnTo>
                    <a:lnTo>
                      <a:pt x="52" y="13"/>
                    </a:lnTo>
                    <a:lnTo>
                      <a:pt x="53" y="15"/>
                    </a:lnTo>
                    <a:lnTo>
                      <a:pt x="53" y="15"/>
                    </a:lnTo>
                    <a:lnTo>
                      <a:pt x="54" y="16"/>
                    </a:lnTo>
                    <a:lnTo>
                      <a:pt x="54" y="18"/>
                    </a:lnTo>
                    <a:lnTo>
                      <a:pt x="55" y="20"/>
                    </a:lnTo>
                    <a:lnTo>
                      <a:pt x="54" y="23"/>
                    </a:lnTo>
                    <a:lnTo>
                      <a:pt x="53" y="25"/>
                    </a:lnTo>
                    <a:lnTo>
                      <a:pt x="52" y="26"/>
                    </a:lnTo>
                    <a:lnTo>
                      <a:pt x="50" y="28"/>
                    </a:lnTo>
                    <a:lnTo>
                      <a:pt x="49" y="29"/>
                    </a:lnTo>
                    <a:lnTo>
                      <a:pt x="48" y="30"/>
                    </a:lnTo>
                    <a:lnTo>
                      <a:pt x="47" y="31"/>
                    </a:lnTo>
                    <a:lnTo>
                      <a:pt x="46" y="31"/>
                    </a:lnTo>
                    <a:lnTo>
                      <a:pt x="46" y="31"/>
                    </a:lnTo>
                    <a:lnTo>
                      <a:pt x="48" y="46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02" name="Freeform 245"/>
              <p:cNvSpPr>
                <a:spLocks/>
              </p:cNvSpPr>
              <p:nvPr/>
            </p:nvSpPr>
            <p:spPr bwMode="auto">
              <a:xfrm>
                <a:off x="1086" y="2738"/>
                <a:ext cx="40" cy="17"/>
              </a:xfrm>
              <a:custGeom>
                <a:avLst/>
                <a:gdLst>
                  <a:gd name="T0" fmla="*/ 15 w 40"/>
                  <a:gd name="T1" fmla="*/ 17 h 17"/>
                  <a:gd name="T2" fmla="*/ 16 w 40"/>
                  <a:gd name="T3" fmla="*/ 17 h 17"/>
                  <a:gd name="T4" fmla="*/ 17 w 40"/>
                  <a:gd name="T5" fmla="*/ 17 h 17"/>
                  <a:gd name="T6" fmla="*/ 19 w 40"/>
                  <a:gd name="T7" fmla="*/ 17 h 17"/>
                  <a:gd name="T8" fmla="*/ 20 w 40"/>
                  <a:gd name="T9" fmla="*/ 17 h 17"/>
                  <a:gd name="T10" fmla="*/ 22 w 40"/>
                  <a:gd name="T11" fmla="*/ 16 h 17"/>
                  <a:gd name="T12" fmla="*/ 24 w 40"/>
                  <a:gd name="T13" fmla="*/ 16 h 17"/>
                  <a:gd name="T14" fmla="*/ 26 w 40"/>
                  <a:gd name="T15" fmla="*/ 15 h 17"/>
                  <a:gd name="T16" fmla="*/ 28 w 40"/>
                  <a:gd name="T17" fmla="*/ 15 h 17"/>
                  <a:gd name="T18" fmla="*/ 30 w 40"/>
                  <a:gd name="T19" fmla="*/ 14 h 17"/>
                  <a:gd name="T20" fmla="*/ 32 w 40"/>
                  <a:gd name="T21" fmla="*/ 13 h 17"/>
                  <a:gd name="T22" fmla="*/ 34 w 40"/>
                  <a:gd name="T23" fmla="*/ 12 h 17"/>
                  <a:gd name="T24" fmla="*/ 35 w 40"/>
                  <a:gd name="T25" fmla="*/ 12 h 17"/>
                  <a:gd name="T26" fmla="*/ 37 w 40"/>
                  <a:gd name="T27" fmla="*/ 11 h 17"/>
                  <a:gd name="T28" fmla="*/ 38 w 40"/>
                  <a:gd name="T29" fmla="*/ 10 h 17"/>
                  <a:gd name="T30" fmla="*/ 39 w 40"/>
                  <a:gd name="T31" fmla="*/ 9 h 17"/>
                  <a:gd name="T32" fmla="*/ 40 w 40"/>
                  <a:gd name="T33" fmla="*/ 8 h 17"/>
                  <a:gd name="T34" fmla="*/ 33 w 40"/>
                  <a:gd name="T35" fmla="*/ 0 h 17"/>
                  <a:gd name="T36" fmla="*/ 32 w 40"/>
                  <a:gd name="T37" fmla="*/ 0 h 17"/>
                  <a:gd name="T38" fmla="*/ 32 w 40"/>
                  <a:gd name="T39" fmla="*/ 1 h 17"/>
                  <a:gd name="T40" fmla="*/ 31 w 40"/>
                  <a:gd name="T41" fmla="*/ 2 h 17"/>
                  <a:gd name="T42" fmla="*/ 31 w 40"/>
                  <a:gd name="T43" fmla="*/ 2 h 17"/>
                  <a:gd name="T44" fmla="*/ 30 w 40"/>
                  <a:gd name="T45" fmla="*/ 2 h 17"/>
                  <a:gd name="T46" fmla="*/ 30 w 40"/>
                  <a:gd name="T47" fmla="*/ 3 h 17"/>
                  <a:gd name="T48" fmla="*/ 29 w 40"/>
                  <a:gd name="T49" fmla="*/ 3 h 17"/>
                  <a:gd name="T50" fmla="*/ 28 w 40"/>
                  <a:gd name="T51" fmla="*/ 3 h 17"/>
                  <a:gd name="T52" fmla="*/ 27 w 40"/>
                  <a:gd name="T53" fmla="*/ 4 h 17"/>
                  <a:gd name="T54" fmla="*/ 26 w 40"/>
                  <a:gd name="T55" fmla="*/ 5 h 17"/>
                  <a:gd name="T56" fmla="*/ 24 w 40"/>
                  <a:gd name="T57" fmla="*/ 6 h 17"/>
                  <a:gd name="T58" fmla="*/ 22 w 40"/>
                  <a:gd name="T59" fmla="*/ 6 h 17"/>
                  <a:gd name="T60" fmla="*/ 19 w 40"/>
                  <a:gd name="T61" fmla="*/ 7 h 17"/>
                  <a:gd name="T62" fmla="*/ 17 w 40"/>
                  <a:gd name="T63" fmla="*/ 7 h 17"/>
                  <a:gd name="T64" fmla="*/ 15 w 40"/>
                  <a:gd name="T65" fmla="*/ 7 h 17"/>
                  <a:gd name="T66" fmla="*/ 13 w 40"/>
                  <a:gd name="T67" fmla="*/ 7 h 17"/>
                  <a:gd name="T68" fmla="*/ 12 w 40"/>
                  <a:gd name="T69" fmla="*/ 6 h 17"/>
                  <a:gd name="T70" fmla="*/ 11 w 40"/>
                  <a:gd name="T71" fmla="*/ 5 h 17"/>
                  <a:gd name="T72" fmla="*/ 11 w 40"/>
                  <a:gd name="T73" fmla="*/ 3 h 17"/>
                  <a:gd name="T74" fmla="*/ 10 w 40"/>
                  <a:gd name="T75" fmla="*/ 3 h 17"/>
                  <a:gd name="T76" fmla="*/ 9 w 40"/>
                  <a:gd name="T77" fmla="*/ 2 h 17"/>
                  <a:gd name="T78" fmla="*/ 9 w 40"/>
                  <a:gd name="T79" fmla="*/ 1 h 17"/>
                  <a:gd name="T80" fmla="*/ 8 w 40"/>
                  <a:gd name="T81" fmla="*/ 1 h 17"/>
                  <a:gd name="T82" fmla="*/ 7 w 40"/>
                  <a:gd name="T83" fmla="*/ 2 h 17"/>
                  <a:gd name="T84" fmla="*/ 6 w 40"/>
                  <a:gd name="T85" fmla="*/ 3 h 17"/>
                  <a:gd name="T86" fmla="*/ 6 w 40"/>
                  <a:gd name="T87" fmla="*/ 5 h 17"/>
                  <a:gd name="T88" fmla="*/ 6 w 40"/>
                  <a:gd name="T89" fmla="*/ 6 h 17"/>
                  <a:gd name="T90" fmla="*/ 7 w 40"/>
                  <a:gd name="T91" fmla="*/ 7 h 17"/>
                  <a:gd name="T92" fmla="*/ 0 w 40"/>
                  <a:gd name="T93" fmla="*/ 6 h 17"/>
                  <a:gd name="T94" fmla="*/ 2 w 40"/>
                  <a:gd name="T95" fmla="*/ 17 h 17"/>
                  <a:gd name="T96" fmla="*/ 3 w 40"/>
                  <a:gd name="T97" fmla="*/ 17 h 17"/>
                  <a:gd name="T98" fmla="*/ 5 w 40"/>
                  <a:gd name="T99" fmla="*/ 17 h 17"/>
                  <a:gd name="T100" fmla="*/ 7 w 40"/>
                  <a:gd name="T101" fmla="*/ 17 h 17"/>
                  <a:gd name="T102" fmla="*/ 10 w 40"/>
                  <a:gd name="T103" fmla="*/ 17 h 17"/>
                  <a:gd name="T104" fmla="*/ 12 w 40"/>
                  <a:gd name="T105" fmla="*/ 17 h 17"/>
                  <a:gd name="T106" fmla="*/ 13 w 40"/>
                  <a:gd name="T107" fmla="*/ 17 h 17"/>
                  <a:gd name="T108" fmla="*/ 15 w 40"/>
                  <a:gd name="T109" fmla="*/ 17 h 17"/>
                  <a:gd name="T110" fmla="*/ 15 w 40"/>
                  <a:gd name="T1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" h="17">
                    <a:moveTo>
                      <a:pt x="15" y="17"/>
                    </a:moveTo>
                    <a:lnTo>
                      <a:pt x="16" y="17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20" y="17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6" y="15"/>
                    </a:lnTo>
                    <a:lnTo>
                      <a:pt x="28" y="15"/>
                    </a:lnTo>
                    <a:lnTo>
                      <a:pt x="30" y="14"/>
                    </a:lnTo>
                    <a:lnTo>
                      <a:pt x="32" y="13"/>
                    </a:lnTo>
                    <a:lnTo>
                      <a:pt x="34" y="12"/>
                    </a:lnTo>
                    <a:lnTo>
                      <a:pt x="35" y="12"/>
                    </a:lnTo>
                    <a:lnTo>
                      <a:pt x="37" y="11"/>
                    </a:lnTo>
                    <a:lnTo>
                      <a:pt x="38" y="10"/>
                    </a:lnTo>
                    <a:lnTo>
                      <a:pt x="39" y="9"/>
                    </a:lnTo>
                    <a:lnTo>
                      <a:pt x="40" y="8"/>
                    </a:lnTo>
                    <a:lnTo>
                      <a:pt x="33" y="0"/>
                    </a:lnTo>
                    <a:lnTo>
                      <a:pt x="32" y="0"/>
                    </a:lnTo>
                    <a:lnTo>
                      <a:pt x="32" y="1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29" y="3"/>
                    </a:lnTo>
                    <a:lnTo>
                      <a:pt x="28" y="3"/>
                    </a:lnTo>
                    <a:lnTo>
                      <a:pt x="27" y="4"/>
                    </a:lnTo>
                    <a:lnTo>
                      <a:pt x="26" y="5"/>
                    </a:lnTo>
                    <a:lnTo>
                      <a:pt x="24" y="6"/>
                    </a:lnTo>
                    <a:lnTo>
                      <a:pt x="22" y="6"/>
                    </a:lnTo>
                    <a:lnTo>
                      <a:pt x="19" y="7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3" y="7"/>
                    </a:lnTo>
                    <a:lnTo>
                      <a:pt x="12" y="6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7" y="7"/>
                    </a:lnTo>
                    <a:lnTo>
                      <a:pt x="0" y="6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5" y="17"/>
                    </a:lnTo>
                    <a:lnTo>
                      <a:pt x="15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03" name="Freeform 246"/>
              <p:cNvSpPr>
                <a:spLocks/>
              </p:cNvSpPr>
              <p:nvPr/>
            </p:nvSpPr>
            <p:spPr bwMode="auto">
              <a:xfrm>
                <a:off x="1100" y="2734"/>
                <a:ext cx="29" cy="19"/>
              </a:xfrm>
              <a:custGeom>
                <a:avLst/>
                <a:gdLst>
                  <a:gd name="T0" fmla="*/ 3 w 29"/>
                  <a:gd name="T1" fmla="*/ 19 h 19"/>
                  <a:gd name="T2" fmla="*/ 4 w 29"/>
                  <a:gd name="T3" fmla="*/ 19 h 19"/>
                  <a:gd name="T4" fmla="*/ 5 w 29"/>
                  <a:gd name="T5" fmla="*/ 19 h 19"/>
                  <a:gd name="T6" fmla="*/ 6 w 29"/>
                  <a:gd name="T7" fmla="*/ 19 h 19"/>
                  <a:gd name="T8" fmla="*/ 8 w 29"/>
                  <a:gd name="T9" fmla="*/ 18 h 19"/>
                  <a:gd name="T10" fmla="*/ 9 w 29"/>
                  <a:gd name="T11" fmla="*/ 18 h 19"/>
                  <a:gd name="T12" fmla="*/ 11 w 29"/>
                  <a:gd name="T13" fmla="*/ 17 h 19"/>
                  <a:gd name="T14" fmla="*/ 13 w 29"/>
                  <a:gd name="T15" fmla="*/ 17 h 19"/>
                  <a:gd name="T16" fmla="*/ 14 w 29"/>
                  <a:gd name="T17" fmla="*/ 16 h 19"/>
                  <a:gd name="T18" fmla="*/ 16 w 29"/>
                  <a:gd name="T19" fmla="*/ 15 h 19"/>
                  <a:gd name="T20" fmla="*/ 18 w 29"/>
                  <a:gd name="T21" fmla="*/ 15 h 19"/>
                  <a:gd name="T22" fmla="*/ 19 w 29"/>
                  <a:gd name="T23" fmla="*/ 14 h 19"/>
                  <a:gd name="T24" fmla="*/ 21 w 29"/>
                  <a:gd name="T25" fmla="*/ 13 h 19"/>
                  <a:gd name="T26" fmla="*/ 22 w 29"/>
                  <a:gd name="T27" fmla="*/ 13 h 19"/>
                  <a:gd name="T28" fmla="*/ 23 w 29"/>
                  <a:gd name="T29" fmla="*/ 12 h 19"/>
                  <a:gd name="T30" fmla="*/ 24 w 29"/>
                  <a:gd name="T31" fmla="*/ 12 h 19"/>
                  <a:gd name="T32" fmla="*/ 25 w 29"/>
                  <a:gd name="T33" fmla="*/ 11 h 19"/>
                  <a:gd name="T34" fmla="*/ 26 w 29"/>
                  <a:gd name="T35" fmla="*/ 10 h 19"/>
                  <a:gd name="T36" fmla="*/ 28 w 29"/>
                  <a:gd name="T37" fmla="*/ 9 h 19"/>
                  <a:gd name="T38" fmla="*/ 28 w 29"/>
                  <a:gd name="T39" fmla="*/ 7 h 19"/>
                  <a:gd name="T40" fmla="*/ 29 w 29"/>
                  <a:gd name="T41" fmla="*/ 6 h 19"/>
                  <a:gd name="T42" fmla="*/ 29 w 29"/>
                  <a:gd name="T43" fmla="*/ 5 h 19"/>
                  <a:gd name="T44" fmla="*/ 29 w 29"/>
                  <a:gd name="T45" fmla="*/ 3 h 19"/>
                  <a:gd name="T46" fmla="*/ 29 w 29"/>
                  <a:gd name="T47" fmla="*/ 2 h 19"/>
                  <a:gd name="T48" fmla="*/ 28 w 29"/>
                  <a:gd name="T49" fmla="*/ 0 h 19"/>
                  <a:gd name="T50" fmla="*/ 20 w 29"/>
                  <a:gd name="T51" fmla="*/ 3 h 19"/>
                  <a:gd name="T52" fmla="*/ 20 w 29"/>
                  <a:gd name="T53" fmla="*/ 5 h 19"/>
                  <a:gd name="T54" fmla="*/ 20 w 29"/>
                  <a:gd name="T55" fmla="*/ 6 h 19"/>
                  <a:gd name="T56" fmla="*/ 19 w 29"/>
                  <a:gd name="T57" fmla="*/ 7 h 19"/>
                  <a:gd name="T58" fmla="*/ 18 w 29"/>
                  <a:gd name="T59" fmla="*/ 8 h 19"/>
                  <a:gd name="T60" fmla="*/ 15 w 29"/>
                  <a:gd name="T61" fmla="*/ 9 h 19"/>
                  <a:gd name="T62" fmla="*/ 13 w 29"/>
                  <a:gd name="T63" fmla="*/ 10 h 19"/>
                  <a:gd name="T64" fmla="*/ 10 w 29"/>
                  <a:gd name="T65" fmla="*/ 11 h 19"/>
                  <a:gd name="T66" fmla="*/ 8 w 29"/>
                  <a:gd name="T67" fmla="*/ 12 h 19"/>
                  <a:gd name="T68" fmla="*/ 5 w 29"/>
                  <a:gd name="T69" fmla="*/ 12 h 19"/>
                  <a:gd name="T70" fmla="*/ 4 w 29"/>
                  <a:gd name="T71" fmla="*/ 13 h 19"/>
                  <a:gd name="T72" fmla="*/ 2 w 29"/>
                  <a:gd name="T73" fmla="*/ 13 h 19"/>
                  <a:gd name="T74" fmla="*/ 0 w 29"/>
                  <a:gd name="T75" fmla="*/ 13 h 19"/>
                  <a:gd name="T76" fmla="*/ 3 w 29"/>
                  <a:gd name="T7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9" h="19">
                    <a:moveTo>
                      <a:pt x="3" y="19"/>
                    </a:moveTo>
                    <a:lnTo>
                      <a:pt x="4" y="19"/>
                    </a:lnTo>
                    <a:lnTo>
                      <a:pt x="5" y="19"/>
                    </a:lnTo>
                    <a:lnTo>
                      <a:pt x="6" y="19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11" y="17"/>
                    </a:lnTo>
                    <a:lnTo>
                      <a:pt x="13" y="17"/>
                    </a:lnTo>
                    <a:lnTo>
                      <a:pt x="14" y="16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19" y="14"/>
                    </a:lnTo>
                    <a:lnTo>
                      <a:pt x="21" y="13"/>
                    </a:lnTo>
                    <a:lnTo>
                      <a:pt x="22" y="13"/>
                    </a:lnTo>
                    <a:lnTo>
                      <a:pt x="23" y="12"/>
                    </a:lnTo>
                    <a:lnTo>
                      <a:pt x="24" y="12"/>
                    </a:lnTo>
                    <a:lnTo>
                      <a:pt x="25" y="11"/>
                    </a:lnTo>
                    <a:lnTo>
                      <a:pt x="26" y="10"/>
                    </a:lnTo>
                    <a:lnTo>
                      <a:pt x="28" y="9"/>
                    </a:lnTo>
                    <a:lnTo>
                      <a:pt x="28" y="7"/>
                    </a:lnTo>
                    <a:lnTo>
                      <a:pt x="29" y="6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9" y="2"/>
                    </a:lnTo>
                    <a:lnTo>
                      <a:pt x="28" y="0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8" y="8"/>
                    </a:lnTo>
                    <a:lnTo>
                      <a:pt x="15" y="9"/>
                    </a:lnTo>
                    <a:lnTo>
                      <a:pt x="13" y="10"/>
                    </a:lnTo>
                    <a:lnTo>
                      <a:pt x="10" y="11"/>
                    </a:lnTo>
                    <a:lnTo>
                      <a:pt x="8" y="12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04" name="Freeform 247"/>
              <p:cNvSpPr>
                <a:spLocks/>
              </p:cNvSpPr>
              <p:nvPr/>
            </p:nvSpPr>
            <p:spPr bwMode="auto">
              <a:xfrm>
                <a:off x="1088" y="2742"/>
                <a:ext cx="12" cy="11"/>
              </a:xfrm>
              <a:custGeom>
                <a:avLst/>
                <a:gdLst>
                  <a:gd name="T0" fmla="*/ 10 w 12"/>
                  <a:gd name="T1" fmla="*/ 5 h 11"/>
                  <a:gd name="T2" fmla="*/ 9 w 12"/>
                  <a:gd name="T3" fmla="*/ 4 h 11"/>
                  <a:gd name="T4" fmla="*/ 9 w 12"/>
                  <a:gd name="T5" fmla="*/ 3 h 11"/>
                  <a:gd name="T6" fmla="*/ 8 w 12"/>
                  <a:gd name="T7" fmla="*/ 2 h 11"/>
                  <a:gd name="T8" fmla="*/ 8 w 12"/>
                  <a:gd name="T9" fmla="*/ 1 h 11"/>
                  <a:gd name="T10" fmla="*/ 7 w 12"/>
                  <a:gd name="T11" fmla="*/ 1 h 11"/>
                  <a:gd name="T12" fmla="*/ 7 w 12"/>
                  <a:gd name="T13" fmla="*/ 0 h 11"/>
                  <a:gd name="T14" fmla="*/ 6 w 12"/>
                  <a:gd name="T15" fmla="*/ 0 h 11"/>
                  <a:gd name="T16" fmla="*/ 6 w 12"/>
                  <a:gd name="T17" fmla="*/ 0 h 11"/>
                  <a:gd name="T18" fmla="*/ 6 w 12"/>
                  <a:gd name="T19" fmla="*/ 1 h 11"/>
                  <a:gd name="T20" fmla="*/ 6 w 12"/>
                  <a:gd name="T21" fmla="*/ 2 h 11"/>
                  <a:gd name="T22" fmla="*/ 7 w 12"/>
                  <a:gd name="T23" fmla="*/ 4 h 11"/>
                  <a:gd name="T24" fmla="*/ 7 w 12"/>
                  <a:gd name="T25" fmla="*/ 5 h 11"/>
                  <a:gd name="T26" fmla="*/ 0 w 12"/>
                  <a:gd name="T27" fmla="*/ 5 h 11"/>
                  <a:gd name="T28" fmla="*/ 1 w 12"/>
                  <a:gd name="T29" fmla="*/ 11 h 11"/>
                  <a:gd name="T30" fmla="*/ 2 w 12"/>
                  <a:gd name="T31" fmla="*/ 11 h 11"/>
                  <a:gd name="T32" fmla="*/ 3 w 12"/>
                  <a:gd name="T33" fmla="*/ 11 h 11"/>
                  <a:gd name="T34" fmla="*/ 4 w 12"/>
                  <a:gd name="T35" fmla="*/ 11 h 11"/>
                  <a:gd name="T36" fmla="*/ 5 w 12"/>
                  <a:gd name="T37" fmla="*/ 11 h 11"/>
                  <a:gd name="T38" fmla="*/ 6 w 12"/>
                  <a:gd name="T39" fmla="*/ 11 h 11"/>
                  <a:gd name="T40" fmla="*/ 7 w 12"/>
                  <a:gd name="T41" fmla="*/ 11 h 11"/>
                  <a:gd name="T42" fmla="*/ 7 w 12"/>
                  <a:gd name="T43" fmla="*/ 11 h 11"/>
                  <a:gd name="T44" fmla="*/ 7 w 12"/>
                  <a:gd name="T45" fmla="*/ 11 h 11"/>
                  <a:gd name="T46" fmla="*/ 8 w 12"/>
                  <a:gd name="T47" fmla="*/ 11 h 11"/>
                  <a:gd name="T48" fmla="*/ 9 w 12"/>
                  <a:gd name="T49" fmla="*/ 11 h 11"/>
                  <a:gd name="T50" fmla="*/ 9 w 12"/>
                  <a:gd name="T51" fmla="*/ 11 h 11"/>
                  <a:gd name="T52" fmla="*/ 10 w 12"/>
                  <a:gd name="T53" fmla="*/ 11 h 11"/>
                  <a:gd name="T54" fmla="*/ 10 w 12"/>
                  <a:gd name="T55" fmla="*/ 10 h 11"/>
                  <a:gd name="T56" fmla="*/ 10 w 12"/>
                  <a:gd name="T57" fmla="*/ 10 h 11"/>
                  <a:gd name="T58" fmla="*/ 11 w 12"/>
                  <a:gd name="T59" fmla="*/ 10 h 11"/>
                  <a:gd name="T60" fmla="*/ 12 w 12"/>
                  <a:gd name="T61" fmla="*/ 10 h 11"/>
                  <a:gd name="T62" fmla="*/ 10 w 12"/>
                  <a:gd name="T6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" h="11">
                    <a:moveTo>
                      <a:pt x="10" y="5"/>
                    </a:moveTo>
                    <a:lnTo>
                      <a:pt x="9" y="4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05" name="Freeform 248"/>
              <p:cNvSpPr>
                <a:spLocks/>
              </p:cNvSpPr>
              <p:nvPr/>
            </p:nvSpPr>
            <p:spPr bwMode="auto">
              <a:xfrm>
                <a:off x="1077" y="2664"/>
                <a:ext cx="46" cy="46"/>
              </a:xfrm>
              <a:custGeom>
                <a:avLst/>
                <a:gdLst>
                  <a:gd name="T0" fmla="*/ 36 w 46"/>
                  <a:gd name="T1" fmla="*/ 5 h 46"/>
                  <a:gd name="T2" fmla="*/ 32 w 46"/>
                  <a:gd name="T3" fmla="*/ 2 h 46"/>
                  <a:gd name="T4" fmla="*/ 27 w 46"/>
                  <a:gd name="T5" fmla="*/ 1 h 46"/>
                  <a:gd name="T6" fmla="*/ 23 w 46"/>
                  <a:gd name="T7" fmla="*/ 0 h 46"/>
                  <a:gd name="T8" fmla="*/ 19 w 46"/>
                  <a:gd name="T9" fmla="*/ 0 h 46"/>
                  <a:gd name="T10" fmla="*/ 15 w 46"/>
                  <a:gd name="T11" fmla="*/ 0 h 46"/>
                  <a:gd name="T12" fmla="*/ 12 w 46"/>
                  <a:gd name="T13" fmla="*/ 1 h 46"/>
                  <a:gd name="T14" fmla="*/ 9 w 46"/>
                  <a:gd name="T15" fmla="*/ 1 h 46"/>
                  <a:gd name="T16" fmla="*/ 6 w 46"/>
                  <a:gd name="T17" fmla="*/ 3 h 46"/>
                  <a:gd name="T18" fmla="*/ 3 w 46"/>
                  <a:gd name="T19" fmla="*/ 6 h 46"/>
                  <a:gd name="T20" fmla="*/ 1 w 46"/>
                  <a:gd name="T21" fmla="*/ 10 h 46"/>
                  <a:gd name="T22" fmla="*/ 1 w 46"/>
                  <a:gd name="T23" fmla="*/ 14 h 46"/>
                  <a:gd name="T24" fmla="*/ 1 w 46"/>
                  <a:gd name="T25" fmla="*/ 18 h 46"/>
                  <a:gd name="T26" fmla="*/ 1 w 46"/>
                  <a:gd name="T27" fmla="*/ 21 h 46"/>
                  <a:gd name="T28" fmla="*/ 3 w 46"/>
                  <a:gd name="T29" fmla="*/ 24 h 46"/>
                  <a:gd name="T30" fmla="*/ 5 w 46"/>
                  <a:gd name="T31" fmla="*/ 27 h 46"/>
                  <a:gd name="T32" fmla="*/ 7 w 46"/>
                  <a:gd name="T33" fmla="*/ 29 h 46"/>
                  <a:gd name="T34" fmla="*/ 11 w 46"/>
                  <a:gd name="T35" fmla="*/ 31 h 46"/>
                  <a:gd name="T36" fmla="*/ 14 w 46"/>
                  <a:gd name="T37" fmla="*/ 32 h 46"/>
                  <a:gd name="T38" fmla="*/ 19 w 46"/>
                  <a:gd name="T39" fmla="*/ 33 h 46"/>
                  <a:gd name="T40" fmla="*/ 22 w 46"/>
                  <a:gd name="T41" fmla="*/ 33 h 46"/>
                  <a:gd name="T42" fmla="*/ 24 w 46"/>
                  <a:gd name="T43" fmla="*/ 33 h 46"/>
                  <a:gd name="T44" fmla="*/ 27 w 46"/>
                  <a:gd name="T45" fmla="*/ 33 h 46"/>
                  <a:gd name="T46" fmla="*/ 29 w 46"/>
                  <a:gd name="T47" fmla="*/ 33 h 46"/>
                  <a:gd name="T48" fmla="*/ 29 w 46"/>
                  <a:gd name="T49" fmla="*/ 38 h 46"/>
                  <a:gd name="T50" fmla="*/ 30 w 46"/>
                  <a:gd name="T51" fmla="*/ 45 h 46"/>
                  <a:gd name="T52" fmla="*/ 32 w 46"/>
                  <a:gd name="T53" fmla="*/ 46 h 46"/>
                  <a:gd name="T54" fmla="*/ 37 w 46"/>
                  <a:gd name="T55" fmla="*/ 45 h 46"/>
                  <a:gd name="T56" fmla="*/ 42 w 46"/>
                  <a:gd name="T57" fmla="*/ 44 h 46"/>
                  <a:gd name="T58" fmla="*/ 45 w 46"/>
                  <a:gd name="T59" fmla="*/ 42 h 46"/>
                  <a:gd name="T60" fmla="*/ 46 w 46"/>
                  <a:gd name="T61" fmla="*/ 38 h 46"/>
                  <a:gd name="T62" fmla="*/ 46 w 46"/>
                  <a:gd name="T63" fmla="*/ 29 h 46"/>
                  <a:gd name="T64" fmla="*/ 44 w 46"/>
                  <a:gd name="T65" fmla="*/ 18 h 46"/>
                  <a:gd name="T66" fmla="*/ 41 w 46"/>
                  <a:gd name="T67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6" h="46">
                    <a:moveTo>
                      <a:pt x="38" y="6"/>
                    </a:moveTo>
                    <a:lnTo>
                      <a:pt x="36" y="5"/>
                    </a:lnTo>
                    <a:lnTo>
                      <a:pt x="34" y="3"/>
                    </a:lnTo>
                    <a:lnTo>
                      <a:pt x="32" y="2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2" y="23"/>
                    </a:lnTo>
                    <a:lnTo>
                      <a:pt x="3" y="24"/>
                    </a:lnTo>
                    <a:lnTo>
                      <a:pt x="4" y="26"/>
                    </a:lnTo>
                    <a:lnTo>
                      <a:pt x="5" y="27"/>
                    </a:lnTo>
                    <a:lnTo>
                      <a:pt x="6" y="28"/>
                    </a:lnTo>
                    <a:lnTo>
                      <a:pt x="7" y="29"/>
                    </a:lnTo>
                    <a:lnTo>
                      <a:pt x="9" y="30"/>
                    </a:lnTo>
                    <a:lnTo>
                      <a:pt x="11" y="31"/>
                    </a:lnTo>
                    <a:lnTo>
                      <a:pt x="13" y="32"/>
                    </a:lnTo>
                    <a:lnTo>
                      <a:pt x="14" y="32"/>
                    </a:lnTo>
                    <a:lnTo>
                      <a:pt x="16" y="33"/>
                    </a:lnTo>
                    <a:lnTo>
                      <a:pt x="19" y="33"/>
                    </a:lnTo>
                    <a:lnTo>
                      <a:pt x="21" y="33"/>
                    </a:lnTo>
                    <a:lnTo>
                      <a:pt x="22" y="33"/>
                    </a:lnTo>
                    <a:lnTo>
                      <a:pt x="23" y="33"/>
                    </a:lnTo>
                    <a:lnTo>
                      <a:pt x="24" y="33"/>
                    </a:lnTo>
                    <a:lnTo>
                      <a:pt x="25" y="33"/>
                    </a:lnTo>
                    <a:lnTo>
                      <a:pt x="27" y="33"/>
                    </a:lnTo>
                    <a:lnTo>
                      <a:pt x="28" y="33"/>
                    </a:lnTo>
                    <a:lnTo>
                      <a:pt x="29" y="33"/>
                    </a:lnTo>
                    <a:lnTo>
                      <a:pt x="30" y="32"/>
                    </a:lnTo>
                    <a:lnTo>
                      <a:pt x="29" y="38"/>
                    </a:lnTo>
                    <a:lnTo>
                      <a:pt x="29" y="42"/>
                    </a:lnTo>
                    <a:lnTo>
                      <a:pt x="30" y="45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7" y="45"/>
                    </a:lnTo>
                    <a:lnTo>
                      <a:pt x="39" y="45"/>
                    </a:lnTo>
                    <a:lnTo>
                      <a:pt x="42" y="44"/>
                    </a:lnTo>
                    <a:lnTo>
                      <a:pt x="44" y="43"/>
                    </a:lnTo>
                    <a:lnTo>
                      <a:pt x="45" y="42"/>
                    </a:lnTo>
                    <a:lnTo>
                      <a:pt x="46" y="40"/>
                    </a:lnTo>
                    <a:lnTo>
                      <a:pt x="46" y="38"/>
                    </a:lnTo>
                    <a:lnTo>
                      <a:pt x="46" y="34"/>
                    </a:lnTo>
                    <a:lnTo>
                      <a:pt x="46" y="29"/>
                    </a:lnTo>
                    <a:lnTo>
                      <a:pt x="45" y="24"/>
                    </a:lnTo>
                    <a:lnTo>
                      <a:pt x="44" y="18"/>
                    </a:lnTo>
                    <a:lnTo>
                      <a:pt x="43" y="13"/>
                    </a:lnTo>
                    <a:lnTo>
                      <a:pt x="41" y="9"/>
                    </a:lnTo>
                    <a:lnTo>
                      <a:pt x="38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06" name="Freeform 249"/>
              <p:cNvSpPr>
                <a:spLocks/>
              </p:cNvSpPr>
              <p:nvPr/>
            </p:nvSpPr>
            <p:spPr bwMode="auto">
              <a:xfrm>
                <a:off x="1072" y="2670"/>
                <a:ext cx="49" cy="44"/>
              </a:xfrm>
              <a:custGeom>
                <a:avLst/>
                <a:gdLst>
                  <a:gd name="T0" fmla="*/ 49 w 49"/>
                  <a:gd name="T1" fmla="*/ 19 h 44"/>
                  <a:gd name="T2" fmla="*/ 49 w 49"/>
                  <a:gd name="T3" fmla="*/ 21 h 44"/>
                  <a:gd name="T4" fmla="*/ 49 w 49"/>
                  <a:gd name="T5" fmla="*/ 24 h 44"/>
                  <a:gd name="T6" fmla="*/ 48 w 49"/>
                  <a:gd name="T7" fmla="*/ 27 h 44"/>
                  <a:gd name="T8" fmla="*/ 46 w 49"/>
                  <a:gd name="T9" fmla="*/ 30 h 44"/>
                  <a:gd name="T10" fmla="*/ 44 w 49"/>
                  <a:gd name="T11" fmla="*/ 31 h 44"/>
                  <a:gd name="T12" fmla="*/ 42 w 49"/>
                  <a:gd name="T13" fmla="*/ 31 h 44"/>
                  <a:gd name="T14" fmla="*/ 42 w 49"/>
                  <a:gd name="T15" fmla="*/ 31 h 44"/>
                  <a:gd name="T16" fmla="*/ 41 w 49"/>
                  <a:gd name="T17" fmla="*/ 33 h 44"/>
                  <a:gd name="T18" fmla="*/ 39 w 49"/>
                  <a:gd name="T19" fmla="*/ 35 h 44"/>
                  <a:gd name="T20" fmla="*/ 37 w 49"/>
                  <a:gd name="T21" fmla="*/ 37 h 44"/>
                  <a:gd name="T22" fmla="*/ 35 w 49"/>
                  <a:gd name="T23" fmla="*/ 39 h 44"/>
                  <a:gd name="T24" fmla="*/ 32 w 49"/>
                  <a:gd name="T25" fmla="*/ 41 h 44"/>
                  <a:gd name="T26" fmla="*/ 30 w 49"/>
                  <a:gd name="T27" fmla="*/ 42 h 44"/>
                  <a:gd name="T28" fmla="*/ 27 w 49"/>
                  <a:gd name="T29" fmla="*/ 43 h 44"/>
                  <a:gd name="T30" fmla="*/ 24 w 49"/>
                  <a:gd name="T31" fmla="*/ 44 h 44"/>
                  <a:gd name="T32" fmla="*/ 20 w 49"/>
                  <a:gd name="T33" fmla="*/ 43 h 44"/>
                  <a:gd name="T34" fmla="*/ 15 w 49"/>
                  <a:gd name="T35" fmla="*/ 43 h 44"/>
                  <a:gd name="T36" fmla="*/ 11 w 49"/>
                  <a:gd name="T37" fmla="*/ 41 h 44"/>
                  <a:gd name="T38" fmla="*/ 8 w 49"/>
                  <a:gd name="T39" fmla="*/ 39 h 44"/>
                  <a:gd name="T40" fmla="*/ 5 w 49"/>
                  <a:gd name="T41" fmla="*/ 36 h 44"/>
                  <a:gd name="T42" fmla="*/ 3 w 49"/>
                  <a:gd name="T43" fmla="*/ 32 h 44"/>
                  <a:gd name="T44" fmla="*/ 1 w 49"/>
                  <a:gd name="T45" fmla="*/ 28 h 44"/>
                  <a:gd name="T46" fmla="*/ 0 w 49"/>
                  <a:gd name="T47" fmla="*/ 24 h 44"/>
                  <a:gd name="T48" fmla="*/ 0 w 49"/>
                  <a:gd name="T49" fmla="*/ 20 h 44"/>
                  <a:gd name="T50" fmla="*/ 1 w 49"/>
                  <a:gd name="T51" fmla="*/ 15 h 44"/>
                  <a:gd name="T52" fmla="*/ 3 w 49"/>
                  <a:gd name="T53" fmla="*/ 11 h 44"/>
                  <a:gd name="T54" fmla="*/ 5 w 49"/>
                  <a:gd name="T55" fmla="*/ 8 h 44"/>
                  <a:gd name="T56" fmla="*/ 5 w 49"/>
                  <a:gd name="T57" fmla="*/ 7 h 44"/>
                  <a:gd name="T58" fmla="*/ 6 w 49"/>
                  <a:gd name="T59" fmla="*/ 6 h 44"/>
                  <a:gd name="T60" fmla="*/ 7 w 49"/>
                  <a:gd name="T61" fmla="*/ 6 h 44"/>
                  <a:gd name="T62" fmla="*/ 8 w 49"/>
                  <a:gd name="T63" fmla="*/ 5 h 44"/>
                  <a:gd name="T64" fmla="*/ 10 w 49"/>
                  <a:gd name="T65" fmla="*/ 4 h 44"/>
                  <a:gd name="T66" fmla="*/ 13 w 49"/>
                  <a:gd name="T67" fmla="*/ 2 h 44"/>
                  <a:gd name="T68" fmla="*/ 17 w 49"/>
                  <a:gd name="T69" fmla="*/ 0 h 44"/>
                  <a:gd name="T70" fmla="*/ 23 w 49"/>
                  <a:gd name="T71" fmla="*/ 0 h 44"/>
                  <a:gd name="T72" fmla="*/ 28 w 49"/>
                  <a:gd name="T73" fmla="*/ 0 h 44"/>
                  <a:gd name="T74" fmla="*/ 31 w 49"/>
                  <a:gd name="T75" fmla="*/ 2 h 44"/>
                  <a:gd name="T76" fmla="*/ 34 w 49"/>
                  <a:gd name="T77" fmla="*/ 3 h 44"/>
                  <a:gd name="T78" fmla="*/ 37 w 49"/>
                  <a:gd name="T79" fmla="*/ 5 h 44"/>
                  <a:gd name="T80" fmla="*/ 39 w 49"/>
                  <a:gd name="T81" fmla="*/ 7 h 44"/>
                  <a:gd name="T82" fmla="*/ 41 w 49"/>
                  <a:gd name="T83" fmla="*/ 9 h 44"/>
                  <a:gd name="T84" fmla="*/ 44 w 49"/>
                  <a:gd name="T85" fmla="*/ 13 h 44"/>
                  <a:gd name="T86" fmla="*/ 47 w 49"/>
                  <a:gd name="T87" fmla="*/ 1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4">
                    <a:moveTo>
                      <a:pt x="49" y="18"/>
                    </a:moveTo>
                    <a:lnTo>
                      <a:pt x="49" y="19"/>
                    </a:lnTo>
                    <a:lnTo>
                      <a:pt x="49" y="20"/>
                    </a:lnTo>
                    <a:lnTo>
                      <a:pt x="49" y="21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6"/>
                    </a:lnTo>
                    <a:lnTo>
                      <a:pt x="48" y="27"/>
                    </a:lnTo>
                    <a:lnTo>
                      <a:pt x="47" y="29"/>
                    </a:lnTo>
                    <a:lnTo>
                      <a:pt x="46" y="30"/>
                    </a:lnTo>
                    <a:lnTo>
                      <a:pt x="45" y="31"/>
                    </a:lnTo>
                    <a:lnTo>
                      <a:pt x="44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1" y="33"/>
                    </a:lnTo>
                    <a:lnTo>
                      <a:pt x="40" y="34"/>
                    </a:lnTo>
                    <a:lnTo>
                      <a:pt x="39" y="35"/>
                    </a:lnTo>
                    <a:lnTo>
                      <a:pt x="38" y="36"/>
                    </a:lnTo>
                    <a:lnTo>
                      <a:pt x="37" y="37"/>
                    </a:lnTo>
                    <a:lnTo>
                      <a:pt x="36" y="38"/>
                    </a:lnTo>
                    <a:lnTo>
                      <a:pt x="35" y="39"/>
                    </a:lnTo>
                    <a:lnTo>
                      <a:pt x="34" y="40"/>
                    </a:lnTo>
                    <a:lnTo>
                      <a:pt x="32" y="41"/>
                    </a:lnTo>
                    <a:lnTo>
                      <a:pt x="31" y="42"/>
                    </a:lnTo>
                    <a:lnTo>
                      <a:pt x="30" y="42"/>
                    </a:lnTo>
                    <a:lnTo>
                      <a:pt x="28" y="43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0" y="43"/>
                    </a:lnTo>
                    <a:lnTo>
                      <a:pt x="18" y="43"/>
                    </a:lnTo>
                    <a:lnTo>
                      <a:pt x="15" y="43"/>
                    </a:lnTo>
                    <a:lnTo>
                      <a:pt x="13" y="42"/>
                    </a:lnTo>
                    <a:lnTo>
                      <a:pt x="11" y="41"/>
                    </a:lnTo>
                    <a:lnTo>
                      <a:pt x="10" y="40"/>
                    </a:lnTo>
                    <a:lnTo>
                      <a:pt x="8" y="39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4" y="34"/>
                    </a:lnTo>
                    <a:lnTo>
                      <a:pt x="3" y="32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2" y="13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5" y="1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1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4" y="3"/>
                    </a:lnTo>
                    <a:lnTo>
                      <a:pt x="35" y="4"/>
                    </a:lnTo>
                    <a:lnTo>
                      <a:pt x="37" y="5"/>
                    </a:lnTo>
                    <a:lnTo>
                      <a:pt x="38" y="7"/>
                    </a:lnTo>
                    <a:lnTo>
                      <a:pt x="39" y="7"/>
                    </a:lnTo>
                    <a:lnTo>
                      <a:pt x="40" y="8"/>
                    </a:lnTo>
                    <a:lnTo>
                      <a:pt x="41" y="9"/>
                    </a:lnTo>
                    <a:lnTo>
                      <a:pt x="43" y="11"/>
                    </a:lnTo>
                    <a:lnTo>
                      <a:pt x="44" y="13"/>
                    </a:lnTo>
                    <a:lnTo>
                      <a:pt x="46" y="14"/>
                    </a:lnTo>
                    <a:lnTo>
                      <a:pt x="47" y="16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07" name="Freeform 250"/>
              <p:cNvSpPr>
                <a:spLocks/>
              </p:cNvSpPr>
              <p:nvPr/>
            </p:nvSpPr>
            <p:spPr bwMode="auto">
              <a:xfrm>
                <a:off x="1075" y="2673"/>
                <a:ext cx="44" cy="37"/>
              </a:xfrm>
              <a:custGeom>
                <a:avLst/>
                <a:gdLst>
                  <a:gd name="T0" fmla="*/ 40 w 44"/>
                  <a:gd name="T1" fmla="*/ 14 h 37"/>
                  <a:gd name="T2" fmla="*/ 39 w 44"/>
                  <a:gd name="T3" fmla="*/ 14 h 37"/>
                  <a:gd name="T4" fmla="*/ 38 w 44"/>
                  <a:gd name="T5" fmla="*/ 15 h 37"/>
                  <a:gd name="T6" fmla="*/ 38 w 44"/>
                  <a:gd name="T7" fmla="*/ 15 h 37"/>
                  <a:gd name="T8" fmla="*/ 37 w 44"/>
                  <a:gd name="T9" fmla="*/ 15 h 37"/>
                  <a:gd name="T10" fmla="*/ 36 w 44"/>
                  <a:gd name="T11" fmla="*/ 12 h 37"/>
                  <a:gd name="T12" fmla="*/ 35 w 44"/>
                  <a:gd name="T13" fmla="*/ 9 h 37"/>
                  <a:gd name="T14" fmla="*/ 33 w 44"/>
                  <a:gd name="T15" fmla="*/ 7 h 37"/>
                  <a:gd name="T16" fmla="*/ 31 w 44"/>
                  <a:gd name="T17" fmla="*/ 4 h 37"/>
                  <a:gd name="T18" fmla="*/ 28 w 44"/>
                  <a:gd name="T19" fmla="*/ 3 h 37"/>
                  <a:gd name="T20" fmla="*/ 25 w 44"/>
                  <a:gd name="T21" fmla="*/ 1 h 37"/>
                  <a:gd name="T22" fmla="*/ 22 w 44"/>
                  <a:gd name="T23" fmla="*/ 1 h 37"/>
                  <a:gd name="T24" fmla="*/ 19 w 44"/>
                  <a:gd name="T25" fmla="*/ 0 h 37"/>
                  <a:gd name="T26" fmla="*/ 15 w 44"/>
                  <a:gd name="T27" fmla="*/ 1 h 37"/>
                  <a:gd name="T28" fmla="*/ 12 w 44"/>
                  <a:gd name="T29" fmla="*/ 2 h 37"/>
                  <a:gd name="T30" fmla="*/ 9 w 44"/>
                  <a:gd name="T31" fmla="*/ 3 h 37"/>
                  <a:gd name="T32" fmla="*/ 6 w 44"/>
                  <a:gd name="T33" fmla="*/ 6 h 37"/>
                  <a:gd name="T34" fmla="*/ 4 w 44"/>
                  <a:gd name="T35" fmla="*/ 8 h 37"/>
                  <a:gd name="T36" fmla="*/ 2 w 44"/>
                  <a:gd name="T37" fmla="*/ 11 h 37"/>
                  <a:gd name="T38" fmla="*/ 1 w 44"/>
                  <a:gd name="T39" fmla="*/ 15 h 37"/>
                  <a:gd name="T40" fmla="*/ 0 w 44"/>
                  <a:gd name="T41" fmla="*/ 19 h 37"/>
                  <a:gd name="T42" fmla="*/ 1 w 44"/>
                  <a:gd name="T43" fmla="*/ 22 h 37"/>
                  <a:gd name="T44" fmla="*/ 2 w 44"/>
                  <a:gd name="T45" fmla="*/ 26 h 37"/>
                  <a:gd name="T46" fmla="*/ 4 w 44"/>
                  <a:gd name="T47" fmla="*/ 29 h 37"/>
                  <a:gd name="T48" fmla="*/ 6 w 44"/>
                  <a:gd name="T49" fmla="*/ 32 h 37"/>
                  <a:gd name="T50" fmla="*/ 9 w 44"/>
                  <a:gd name="T51" fmla="*/ 34 h 37"/>
                  <a:gd name="T52" fmla="*/ 12 w 44"/>
                  <a:gd name="T53" fmla="*/ 36 h 37"/>
                  <a:gd name="T54" fmla="*/ 15 w 44"/>
                  <a:gd name="T55" fmla="*/ 37 h 37"/>
                  <a:gd name="T56" fmla="*/ 19 w 44"/>
                  <a:gd name="T57" fmla="*/ 37 h 37"/>
                  <a:gd name="T58" fmla="*/ 22 w 44"/>
                  <a:gd name="T59" fmla="*/ 37 h 37"/>
                  <a:gd name="T60" fmla="*/ 25 w 44"/>
                  <a:gd name="T61" fmla="*/ 36 h 37"/>
                  <a:gd name="T62" fmla="*/ 28 w 44"/>
                  <a:gd name="T63" fmla="*/ 35 h 37"/>
                  <a:gd name="T64" fmla="*/ 30 w 44"/>
                  <a:gd name="T65" fmla="*/ 33 h 37"/>
                  <a:gd name="T66" fmla="*/ 32 w 44"/>
                  <a:gd name="T67" fmla="*/ 31 h 37"/>
                  <a:gd name="T68" fmla="*/ 34 w 44"/>
                  <a:gd name="T69" fmla="*/ 29 h 37"/>
                  <a:gd name="T70" fmla="*/ 36 w 44"/>
                  <a:gd name="T71" fmla="*/ 26 h 37"/>
                  <a:gd name="T72" fmla="*/ 37 w 44"/>
                  <a:gd name="T73" fmla="*/ 24 h 37"/>
                  <a:gd name="T74" fmla="*/ 37 w 44"/>
                  <a:gd name="T75" fmla="*/ 24 h 37"/>
                  <a:gd name="T76" fmla="*/ 38 w 44"/>
                  <a:gd name="T77" fmla="*/ 25 h 37"/>
                  <a:gd name="T78" fmla="*/ 39 w 44"/>
                  <a:gd name="T79" fmla="*/ 25 h 37"/>
                  <a:gd name="T80" fmla="*/ 40 w 44"/>
                  <a:gd name="T81" fmla="*/ 25 h 37"/>
                  <a:gd name="T82" fmla="*/ 40 w 44"/>
                  <a:gd name="T83" fmla="*/ 25 h 37"/>
                  <a:gd name="T84" fmla="*/ 41 w 44"/>
                  <a:gd name="T85" fmla="*/ 25 h 37"/>
                  <a:gd name="T86" fmla="*/ 42 w 44"/>
                  <a:gd name="T87" fmla="*/ 24 h 37"/>
                  <a:gd name="T88" fmla="*/ 43 w 44"/>
                  <a:gd name="T89" fmla="*/ 23 h 37"/>
                  <a:gd name="T90" fmla="*/ 43 w 44"/>
                  <a:gd name="T91" fmla="*/ 23 h 37"/>
                  <a:gd name="T92" fmla="*/ 43 w 44"/>
                  <a:gd name="T93" fmla="*/ 22 h 37"/>
                  <a:gd name="T94" fmla="*/ 44 w 44"/>
                  <a:gd name="T95" fmla="*/ 21 h 37"/>
                  <a:gd name="T96" fmla="*/ 44 w 44"/>
                  <a:gd name="T97" fmla="*/ 20 h 37"/>
                  <a:gd name="T98" fmla="*/ 44 w 44"/>
                  <a:gd name="T99" fmla="*/ 19 h 37"/>
                  <a:gd name="T100" fmla="*/ 43 w 44"/>
                  <a:gd name="T101" fmla="*/ 18 h 37"/>
                  <a:gd name="T102" fmla="*/ 43 w 44"/>
                  <a:gd name="T103" fmla="*/ 17 h 37"/>
                  <a:gd name="T104" fmla="*/ 43 w 44"/>
                  <a:gd name="T105" fmla="*/ 16 h 37"/>
                  <a:gd name="T106" fmla="*/ 42 w 44"/>
                  <a:gd name="T107" fmla="*/ 15 h 37"/>
                  <a:gd name="T108" fmla="*/ 41 w 44"/>
                  <a:gd name="T109" fmla="*/ 15 h 37"/>
                  <a:gd name="T110" fmla="*/ 40 w 44"/>
                  <a:gd name="T111" fmla="*/ 14 h 37"/>
                  <a:gd name="T112" fmla="*/ 40 w 44"/>
                  <a:gd name="T113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4" h="37">
                    <a:moveTo>
                      <a:pt x="40" y="14"/>
                    </a:moveTo>
                    <a:lnTo>
                      <a:pt x="39" y="14"/>
                    </a:lnTo>
                    <a:lnTo>
                      <a:pt x="38" y="15"/>
                    </a:lnTo>
                    <a:lnTo>
                      <a:pt x="38" y="15"/>
                    </a:lnTo>
                    <a:lnTo>
                      <a:pt x="37" y="15"/>
                    </a:lnTo>
                    <a:lnTo>
                      <a:pt x="36" y="12"/>
                    </a:lnTo>
                    <a:lnTo>
                      <a:pt x="35" y="9"/>
                    </a:lnTo>
                    <a:lnTo>
                      <a:pt x="33" y="7"/>
                    </a:lnTo>
                    <a:lnTo>
                      <a:pt x="31" y="4"/>
                    </a:lnTo>
                    <a:lnTo>
                      <a:pt x="28" y="3"/>
                    </a:lnTo>
                    <a:lnTo>
                      <a:pt x="25" y="1"/>
                    </a:lnTo>
                    <a:lnTo>
                      <a:pt x="22" y="1"/>
                    </a:lnTo>
                    <a:lnTo>
                      <a:pt x="19" y="0"/>
                    </a:lnTo>
                    <a:lnTo>
                      <a:pt x="15" y="1"/>
                    </a:lnTo>
                    <a:lnTo>
                      <a:pt x="12" y="2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1" y="15"/>
                    </a:lnTo>
                    <a:lnTo>
                      <a:pt x="0" y="19"/>
                    </a:lnTo>
                    <a:lnTo>
                      <a:pt x="1" y="22"/>
                    </a:lnTo>
                    <a:lnTo>
                      <a:pt x="2" y="26"/>
                    </a:lnTo>
                    <a:lnTo>
                      <a:pt x="4" y="29"/>
                    </a:lnTo>
                    <a:lnTo>
                      <a:pt x="6" y="32"/>
                    </a:lnTo>
                    <a:lnTo>
                      <a:pt x="9" y="34"/>
                    </a:lnTo>
                    <a:lnTo>
                      <a:pt x="12" y="36"/>
                    </a:lnTo>
                    <a:lnTo>
                      <a:pt x="15" y="37"/>
                    </a:lnTo>
                    <a:lnTo>
                      <a:pt x="19" y="37"/>
                    </a:lnTo>
                    <a:lnTo>
                      <a:pt x="22" y="37"/>
                    </a:lnTo>
                    <a:lnTo>
                      <a:pt x="25" y="36"/>
                    </a:lnTo>
                    <a:lnTo>
                      <a:pt x="28" y="35"/>
                    </a:lnTo>
                    <a:lnTo>
                      <a:pt x="30" y="33"/>
                    </a:lnTo>
                    <a:lnTo>
                      <a:pt x="32" y="31"/>
                    </a:lnTo>
                    <a:lnTo>
                      <a:pt x="34" y="29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7" y="24"/>
                    </a:lnTo>
                    <a:lnTo>
                      <a:pt x="38" y="25"/>
                    </a:lnTo>
                    <a:lnTo>
                      <a:pt x="39" y="25"/>
                    </a:lnTo>
                    <a:lnTo>
                      <a:pt x="40" y="25"/>
                    </a:lnTo>
                    <a:lnTo>
                      <a:pt x="40" y="25"/>
                    </a:lnTo>
                    <a:lnTo>
                      <a:pt x="41" y="25"/>
                    </a:lnTo>
                    <a:lnTo>
                      <a:pt x="42" y="24"/>
                    </a:lnTo>
                    <a:lnTo>
                      <a:pt x="43" y="23"/>
                    </a:lnTo>
                    <a:lnTo>
                      <a:pt x="43" y="23"/>
                    </a:lnTo>
                    <a:lnTo>
                      <a:pt x="43" y="22"/>
                    </a:lnTo>
                    <a:lnTo>
                      <a:pt x="44" y="21"/>
                    </a:lnTo>
                    <a:lnTo>
                      <a:pt x="44" y="20"/>
                    </a:lnTo>
                    <a:lnTo>
                      <a:pt x="44" y="19"/>
                    </a:lnTo>
                    <a:lnTo>
                      <a:pt x="43" y="18"/>
                    </a:lnTo>
                    <a:lnTo>
                      <a:pt x="43" y="17"/>
                    </a:lnTo>
                    <a:lnTo>
                      <a:pt x="43" y="16"/>
                    </a:lnTo>
                    <a:lnTo>
                      <a:pt x="42" y="15"/>
                    </a:lnTo>
                    <a:lnTo>
                      <a:pt x="41" y="15"/>
                    </a:lnTo>
                    <a:lnTo>
                      <a:pt x="40" y="14"/>
                    </a:lnTo>
                    <a:lnTo>
                      <a:pt x="4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08" name="Freeform 251"/>
              <p:cNvSpPr>
                <a:spLocks/>
              </p:cNvSpPr>
              <p:nvPr/>
            </p:nvSpPr>
            <p:spPr bwMode="auto">
              <a:xfrm>
                <a:off x="1085" y="2699"/>
                <a:ext cx="17" cy="6"/>
              </a:xfrm>
              <a:custGeom>
                <a:avLst/>
                <a:gdLst>
                  <a:gd name="T0" fmla="*/ 0 w 17"/>
                  <a:gd name="T1" fmla="*/ 0 h 6"/>
                  <a:gd name="T2" fmla="*/ 0 w 17"/>
                  <a:gd name="T3" fmla="*/ 1 h 6"/>
                  <a:gd name="T4" fmla="*/ 0 w 17"/>
                  <a:gd name="T5" fmla="*/ 2 h 6"/>
                  <a:gd name="T6" fmla="*/ 1 w 17"/>
                  <a:gd name="T7" fmla="*/ 4 h 6"/>
                  <a:gd name="T8" fmla="*/ 3 w 17"/>
                  <a:gd name="T9" fmla="*/ 5 h 6"/>
                  <a:gd name="T10" fmla="*/ 4 w 17"/>
                  <a:gd name="T11" fmla="*/ 5 h 6"/>
                  <a:gd name="T12" fmla="*/ 5 w 17"/>
                  <a:gd name="T13" fmla="*/ 6 h 6"/>
                  <a:gd name="T14" fmla="*/ 6 w 17"/>
                  <a:gd name="T15" fmla="*/ 6 h 6"/>
                  <a:gd name="T16" fmla="*/ 7 w 17"/>
                  <a:gd name="T17" fmla="*/ 6 h 6"/>
                  <a:gd name="T18" fmla="*/ 8 w 17"/>
                  <a:gd name="T19" fmla="*/ 6 h 6"/>
                  <a:gd name="T20" fmla="*/ 9 w 17"/>
                  <a:gd name="T21" fmla="*/ 6 h 6"/>
                  <a:gd name="T22" fmla="*/ 9 w 17"/>
                  <a:gd name="T23" fmla="*/ 6 h 6"/>
                  <a:gd name="T24" fmla="*/ 10 w 17"/>
                  <a:gd name="T25" fmla="*/ 6 h 6"/>
                  <a:gd name="T26" fmla="*/ 17 w 17"/>
                  <a:gd name="T27" fmla="*/ 0 h 6"/>
                  <a:gd name="T28" fmla="*/ 0 w 17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6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09" name="Freeform 252"/>
              <p:cNvSpPr>
                <a:spLocks/>
              </p:cNvSpPr>
              <p:nvPr/>
            </p:nvSpPr>
            <p:spPr bwMode="auto">
              <a:xfrm>
                <a:off x="1087" y="2700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 w 10"/>
                  <a:gd name="T3" fmla="*/ 2 h 2"/>
                  <a:gd name="T4" fmla="*/ 8 w 10"/>
                  <a:gd name="T5" fmla="*/ 2 h 2"/>
                  <a:gd name="T6" fmla="*/ 10 w 10"/>
                  <a:gd name="T7" fmla="*/ 0 h 2"/>
                  <a:gd name="T8" fmla="*/ 0 w 10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10" name="Freeform 253"/>
              <p:cNvSpPr>
                <a:spLocks/>
              </p:cNvSpPr>
              <p:nvPr/>
            </p:nvSpPr>
            <p:spPr bwMode="auto">
              <a:xfrm>
                <a:off x="1075" y="2666"/>
                <a:ext cx="35" cy="12"/>
              </a:xfrm>
              <a:custGeom>
                <a:avLst/>
                <a:gdLst>
                  <a:gd name="T0" fmla="*/ 29 w 35"/>
                  <a:gd name="T1" fmla="*/ 2 h 12"/>
                  <a:gd name="T2" fmla="*/ 28 w 35"/>
                  <a:gd name="T3" fmla="*/ 2 h 12"/>
                  <a:gd name="T4" fmla="*/ 27 w 35"/>
                  <a:gd name="T5" fmla="*/ 2 h 12"/>
                  <a:gd name="T6" fmla="*/ 26 w 35"/>
                  <a:gd name="T7" fmla="*/ 2 h 12"/>
                  <a:gd name="T8" fmla="*/ 25 w 35"/>
                  <a:gd name="T9" fmla="*/ 2 h 12"/>
                  <a:gd name="T10" fmla="*/ 24 w 35"/>
                  <a:gd name="T11" fmla="*/ 2 h 12"/>
                  <a:gd name="T12" fmla="*/ 22 w 35"/>
                  <a:gd name="T13" fmla="*/ 1 h 12"/>
                  <a:gd name="T14" fmla="*/ 21 w 35"/>
                  <a:gd name="T15" fmla="*/ 1 h 12"/>
                  <a:gd name="T16" fmla="*/ 19 w 35"/>
                  <a:gd name="T17" fmla="*/ 1 h 12"/>
                  <a:gd name="T18" fmla="*/ 17 w 35"/>
                  <a:gd name="T19" fmla="*/ 1 h 12"/>
                  <a:gd name="T20" fmla="*/ 16 w 35"/>
                  <a:gd name="T21" fmla="*/ 1 h 12"/>
                  <a:gd name="T22" fmla="*/ 14 w 35"/>
                  <a:gd name="T23" fmla="*/ 1 h 12"/>
                  <a:gd name="T24" fmla="*/ 13 w 35"/>
                  <a:gd name="T25" fmla="*/ 0 h 12"/>
                  <a:gd name="T26" fmla="*/ 12 w 35"/>
                  <a:gd name="T27" fmla="*/ 0 h 12"/>
                  <a:gd name="T28" fmla="*/ 11 w 35"/>
                  <a:gd name="T29" fmla="*/ 0 h 12"/>
                  <a:gd name="T30" fmla="*/ 10 w 35"/>
                  <a:gd name="T31" fmla="*/ 0 h 12"/>
                  <a:gd name="T32" fmla="*/ 9 w 35"/>
                  <a:gd name="T33" fmla="*/ 0 h 12"/>
                  <a:gd name="T34" fmla="*/ 8 w 35"/>
                  <a:gd name="T35" fmla="*/ 0 h 12"/>
                  <a:gd name="T36" fmla="*/ 6 w 35"/>
                  <a:gd name="T37" fmla="*/ 1 h 12"/>
                  <a:gd name="T38" fmla="*/ 4 w 35"/>
                  <a:gd name="T39" fmla="*/ 2 h 12"/>
                  <a:gd name="T40" fmla="*/ 3 w 35"/>
                  <a:gd name="T41" fmla="*/ 4 h 12"/>
                  <a:gd name="T42" fmla="*/ 2 w 35"/>
                  <a:gd name="T43" fmla="*/ 6 h 12"/>
                  <a:gd name="T44" fmla="*/ 1 w 35"/>
                  <a:gd name="T45" fmla="*/ 7 h 12"/>
                  <a:gd name="T46" fmla="*/ 0 w 35"/>
                  <a:gd name="T47" fmla="*/ 9 h 12"/>
                  <a:gd name="T48" fmla="*/ 0 w 35"/>
                  <a:gd name="T49" fmla="*/ 10 h 12"/>
                  <a:gd name="T50" fmla="*/ 0 w 35"/>
                  <a:gd name="T51" fmla="*/ 10 h 12"/>
                  <a:gd name="T52" fmla="*/ 1 w 35"/>
                  <a:gd name="T53" fmla="*/ 11 h 12"/>
                  <a:gd name="T54" fmla="*/ 3 w 35"/>
                  <a:gd name="T55" fmla="*/ 11 h 12"/>
                  <a:gd name="T56" fmla="*/ 5 w 35"/>
                  <a:gd name="T57" fmla="*/ 11 h 12"/>
                  <a:gd name="T58" fmla="*/ 7 w 35"/>
                  <a:gd name="T59" fmla="*/ 11 h 12"/>
                  <a:gd name="T60" fmla="*/ 10 w 35"/>
                  <a:gd name="T61" fmla="*/ 12 h 12"/>
                  <a:gd name="T62" fmla="*/ 13 w 35"/>
                  <a:gd name="T63" fmla="*/ 12 h 12"/>
                  <a:gd name="T64" fmla="*/ 16 w 35"/>
                  <a:gd name="T65" fmla="*/ 12 h 12"/>
                  <a:gd name="T66" fmla="*/ 19 w 35"/>
                  <a:gd name="T67" fmla="*/ 12 h 12"/>
                  <a:gd name="T68" fmla="*/ 22 w 35"/>
                  <a:gd name="T69" fmla="*/ 12 h 12"/>
                  <a:gd name="T70" fmla="*/ 25 w 35"/>
                  <a:gd name="T71" fmla="*/ 12 h 12"/>
                  <a:gd name="T72" fmla="*/ 28 w 35"/>
                  <a:gd name="T73" fmla="*/ 12 h 12"/>
                  <a:gd name="T74" fmla="*/ 30 w 35"/>
                  <a:gd name="T75" fmla="*/ 12 h 12"/>
                  <a:gd name="T76" fmla="*/ 32 w 35"/>
                  <a:gd name="T77" fmla="*/ 12 h 12"/>
                  <a:gd name="T78" fmla="*/ 33 w 35"/>
                  <a:gd name="T79" fmla="*/ 12 h 12"/>
                  <a:gd name="T80" fmla="*/ 34 w 35"/>
                  <a:gd name="T81" fmla="*/ 12 h 12"/>
                  <a:gd name="T82" fmla="*/ 35 w 35"/>
                  <a:gd name="T83" fmla="*/ 11 h 12"/>
                  <a:gd name="T84" fmla="*/ 35 w 35"/>
                  <a:gd name="T85" fmla="*/ 10 h 12"/>
                  <a:gd name="T86" fmla="*/ 35 w 35"/>
                  <a:gd name="T87" fmla="*/ 9 h 12"/>
                  <a:gd name="T88" fmla="*/ 35 w 35"/>
                  <a:gd name="T89" fmla="*/ 7 h 12"/>
                  <a:gd name="T90" fmla="*/ 33 w 35"/>
                  <a:gd name="T91" fmla="*/ 5 h 12"/>
                  <a:gd name="T92" fmla="*/ 32 w 35"/>
                  <a:gd name="T93" fmla="*/ 4 h 12"/>
                  <a:gd name="T94" fmla="*/ 30 w 35"/>
                  <a:gd name="T95" fmla="*/ 2 h 12"/>
                  <a:gd name="T96" fmla="*/ 29 w 35"/>
                  <a:gd name="T9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5" h="12">
                    <a:moveTo>
                      <a:pt x="29" y="2"/>
                    </a:moveTo>
                    <a:lnTo>
                      <a:pt x="28" y="2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5" y="2"/>
                    </a:lnTo>
                    <a:lnTo>
                      <a:pt x="24" y="2"/>
                    </a:lnTo>
                    <a:lnTo>
                      <a:pt x="22" y="1"/>
                    </a:lnTo>
                    <a:lnTo>
                      <a:pt x="21" y="1"/>
                    </a:lnTo>
                    <a:lnTo>
                      <a:pt x="19" y="1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10" y="12"/>
                    </a:lnTo>
                    <a:lnTo>
                      <a:pt x="13" y="12"/>
                    </a:lnTo>
                    <a:lnTo>
                      <a:pt x="16" y="12"/>
                    </a:lnTo>
                    <a:lnTo>
                      <a:pt x="19" y="12"/>
                    </a:lnTo>
                    <a:lnTo>
                      <a:pt x="22" y="12"/>
                    </a:lnTo>
                    <a:lnTo>
                      <a:pt x="25" y="12"/>
                    </a:lnTo>
                    <a:lnTo>
                      <a:pt x="28" y="12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4" y="12"/>
                    </a:lnTo>
                    <a:lnTo>
                      <a:pt x="35" y="11"/>
                    </a:lnTo>
                    <a:lnTo>
                      <a:pt x="35" y="10"/>
                    </a:lnTo>
                    <a:lnTo>
                      <a:pt x="35" y="9"/>
                    </a:lnTo>
                    <a:lnTo>
                      <a:pt x="35" y="7"/>
                    </a:lnTo>
                    <a:lnTo>
                      <a:pt x="33" y="5"/>
                    </a:lnTo>
                    <a:lnTo>
                      <a:pt x="32" y="4"/>
                    </a:lnTo>
                    <a:lnTo>
                      <a:pt x="30" y="2"/>
                    </a:ln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11" name="Freeform 254"/>
              <p:cNvSpPr>
                <a:spLocks/>
              </p:cNvSpPr>
              <p:nvPr/>
            </p:nvSpPr>
            <p:spPr bwMode="auto">
              <a:xfrm>
                <a:off x="1113" y="2694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2 h 3"/>
                  <a:gd name="T6" fmla="*/ 3 w 3"/>
                  <a:gd name="T7" fmla="*/ 2 h 3"/>
                  <a:gd name="T8" fmla="*/ 3 w 3"/>
                  <a:gd name="T9" fmla="*/ 1 h 3"/>
                  <a:gd name="T10" fmla="*/ 3 w 3"/>
                  <a:gd name="T11" fmla="*/ 1 h 3"/>
                  <a:gd name="T12" fmla="*/ 3 w 3"/>
                  <a:gd name="T13" fmla="*/ 0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1 w 3"/>
                  <a:gd name="T21" fmla="*/ 0 h 3"/>
                  <a:gd name="T22" fmla="*/ 0 w 3"/>
                  <a:gd name="T23" fmla="*/ 1 h 3"/>
                  <a:gd name="T24" fmla="*/ 0 w 3"/>
                  <a:gd name="T25" fmla="*/ 1 h 3"/>
                  <a:gd name="T26" fmla="*/ 0 w 3"/>
                  <a:gd name="T27" fmla="*/ 2 h 3"/>
                  <a:gd name="T28" fmla="*/ 1 w 3"/>
                  <a:gd name="T29" fmla="*/ 2 h 3"/>
                  <a:gd name="T30" fmla="*/ 1 w 3"/>
                  <a:gd name="T31" fmla="*/ 2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12" name="Freeform 255"/>
              <p:cNvSpPr>
                <a:spLocks/>
              </p:cNvSpPr>
              <p:nvPr/>
            </p:nvSpPr>
            <p:spPr bwMode="auto">
              <a:xfrm>
                <a:off x="1084" y="2715"/>
                <a:ext cx="30" cy="19"/>
              </a:xfrm>
              <a:custGeom>
                <a:avLst/>
                <a:gdLst>
                  <a:gd name="T0" fmla="*/ 29 w 30"/>
                  <a:gd name="T1" fmla="*/ 11 h 19"/>
                  <a:gd name="T2" fmla="*/ 26 w 30"/>
                  <a:gd name="T3" fmla="*/ 7 h 19"/>
                  <a:gd name="T4" fmla="*/ 30 w 30"/>
                  <a:gd name="T5" fmla="*/ 5 h 19"/>
                  <a:gd name="T6" fmla="*/ 27 w 30"/>
                  <a:gd name="T7" fmla="*/ 1 h 19"/>
                  <a:gd name="T8" fmla="*/ 25 w 30"/>
                  <a:gd name="T9" fmla="*/ 1 h 19"/>
                  <a:gd name="T10" fmla="*/ 28 w 30"/>
                  <a:gd name="T11" fmla="*/ 4 h 19"/>
                  <a:gd name="T12" fmla="*/ 24 w 30"/>
                  <a:gd name="T13" fmla="*/ 7 h 19"/>
                  <a:gd name="T14" fmla="*/ 24 w 30"/>
                  <a:gd name="T15" fmla="*/ 8 h 19"/>
                  <a:gd name="T16" fmla="*/ 25 w 30"/>
                  <a:gd name="T17" fmla="*/ 9 h 19"/>
                  <a:gd name="T18" fmla="*/ 26 w 30"/>
                  <a:gd name="T19" fmla="*/ 10 h 19"/>
                  <a:gd name="T20" fmla="*/ 26 w 30"/>
                  <a:gd name="T21" fmla="*/ 10 h 19"/>
                  <a:gd name="T22" fmla="*/ 13 w 30"/>
                  <a:gd name="T23" fmla="*/ 17 h 19"/>
                  <a:gd name="T24" fmla="*/ 3 w 30"/>
                  <a:gd name="T25" fmla="*/ 10 h 19"/>
                  <a:gd name="T26" fmla="*/ 6 w 30"/>
                  <a:gd name="T27" fmla="*/ 7 h 19"/>
                  <a:gd name="T28" fmla="*/ 2 w 30"/>
                  <a:gd name="T29" fmla="*/ 4 h 19"/>
                  <a:gd name="T30" fmla="*/ 4 w 30"/>
                  <a:gd name="T31" fmla="*/ 0 h 19"/>
                  <a:gd name="T32" fmla="*/ 2 w 30"/>
                  <a:gd name="T33" fmla="*/ 1 h 19"/>
                  <a:gd name="T34" fmla="*/ 0 w 30"/>
                  <a:gd name="T35" fmla="*/ 5 h 19"/>
                  <a:gd name="T36" fmla="*/ 3 w 30"/>
                  <a:gd name="T37" fmla="*/ 7 h 19"/>
                  <a:gd name="T38" fmla="*/ 1 w 30"/>
                  <a:gd name="T39" fmla="*/ 10 h 19"/>
                  <a:gd name="T40" fmla="*/ 12 w 30"/>
                  <a:gd name="T41" fmla="*/ 19 h 19"/>
                  <a:gd name="T42" fmla="*/ 29 w 30"/>
                  <a:gd name="T43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" h="19">
                    <a:moveTo>
                      <a:pt x="29" y="11"/>
                    </a:moveTo>
                    <a:lnTo>
                      <a:pt x="26" y="7"/>
                    </a:lnTo>
                    <a:lnTo>
                      <a:pt x="30" y="5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4" y="8"/>
                    </a:lnTo>
                    <a:lnTo>
                      <a:pt x="25" y="9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13" y="17"/>
                    </a:lnTo>
                    <a:lnTo>
                      <a:pt x="3" y="10"/>
                    </a:lnTo>
                    <a:lnTo>
                      <a:pt x="6" y="7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1" y="10"/>
                    </a:lnTo>
                    <a:lnTo>
                      <a:pt x="12" y="19"/>
                    </a:lnTo>
                    <a:lnTo>
                      <a:pt x="29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13" name="Freeform 256"/>
              <p:cNvSpPr>
                <a:spLocks/>
              </p:cNvSpPr>
              <p:nvPr/>
            </p:nvSpPr>
            <p:spPr bwMode="auto">
              <a:xfrm>
                <a:off x="1077" y="2731"/>
                <a:ext cx="2" cy="24"/>
              </a:xfrm>
              <a:custGeom>
                <a:avLst/>
                <a:gdLst>
                  <a:gd name="T0" fmla="*/ 0 w 2"/>
                  <a:gd name="T1" fmla="*/ 24 h 24"/>
                  <a:gd name="T2" fmla="*/ 0 w 2"/>
                  <a:gd name="T3" fmla="*/ 4 h 24"/>
                  <a:gd name="T4" fmla="*/ 2 w 2"/>
                  <a:gd name="T5" fmla="*/ 0 h 24"/>
                  <a:gd name="T6" fmla="*/ 2 w 2"/>
                  <a:gd name="T7" fmla="*/ 24 h 24"/>
                  <a:gd name="T8" fmla="*/ 0 w 2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4">
                    <a:moveTo>
                      <a:pt x="0" y="24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2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14" name="Freeform 257"/>
              <p:cNvSpPr>
                <a:spLocks/>
              </p:cNvSpPr>
              <p:nvPr/>
            </p:nvSpPr>
            <p:spPr bwMode="auto">
              <a:xfrm>
                <a:off x="928" y="2714"/>
                <a:ext cx="43" cy="52"/>
              </a:xfrm>
              <a:custGeom>
                <a:avLst/>
                <a:gdLst>
                  <a:gd name="T0" fmla="*/ 43 w 43"/>
                  <a:gd name="T1" fmla="*/ 2 h 52"/>
                  <a:gd name="T2" fmla="*/ 42 w 43"/>
                  <a:gd name="T3" fmla="*/ 1 h 52"/>
                  <a:gd name="T4" fmla="*/ 40 w 43"/>
                  <a:gd name="T5" fmla="*/ 0 h 52"/>
                  <a:gd name="T6" fmla="*/ 38 w 43"/>
                  <a:gd name="T7" fmla="*/ 0 h 52"/>
                  <a:gd name="T8" fmla="*/ 36 w 43"/>
                  <a:gd name="T9" fmla="*/ 0 h 52"/>
                  <a:gd name="T10" fmla="*/ 33 w 43"/>
                  <a:gd name="T11" fmla="*/ 0 h 52"/>
                  <a:gd name="T12" fmla="*/ 30 w 43"/>
                  <a:gd name="T13" fmla="*/ 0 h 52"/>
                  <a:gd name="T14" fmla="*/ 27 w 43"/>
                  <a:gd name="T15" fmla="*/ 0 h 52"/>
                  <a:gd name="T16" fmla="*/ 24 w 43"/>
                  <a:gd name="T17" fmla="*/ 1 h 52"/>
                  <a:gd name="T18" fmla="*/ 21 w 43"/>
                  <a:gd name="T19" fmla="*/ 2 h 52"/>
                  <a:gd name="T20" fmla="*/ 18 w 43"/>
                  <a:gd name="T21" fmla="*/ 2 h 52"/>
                  <a:gd name="T22" fmla="*/ 15 w 43"/>
                  <a:gd name="T23" fmla="*/ 3 h 52"/>
                  <a:gd name="T24" fmla="*/ 12 w 43"/>
                  <a:gd name="T25" fmla="*/ 4 h 52"/>
                  <a:gd name="T26" fmla="*/ 10 w 43"/>
                  <a:gd name="T27" fmla="*/ 4 h 52"/>
                  <a:gd name="T28" fmla="*/ 9 w 43"/>
                  <a:gd name="T29" fmla="*/ 4 h 52"/>
                  <a:gd name="T30" fmla="*/ 8 w 43"/>
                  <a:gd name="T31" fmla="*/ 5 h 52"/>
                  <a:gd name="T32" fmla="*/ 7 w 43"/>
                  <a:gd name="T33" fmla="*/ 5 h 52"/>
                  <a:gd name="T34" fmla="*/ 7 w 43"/>
                  <a:gd name="T35" fmla="*/ 5 h 52"/>
                  <a:gd name="T36" fmla="*/ 7 w 43"/>
                  <a:gd name="T37" fmla="*/ 4 h 52"/>
                  <a:gd name="T38" fmla="*/ 7 w 43"/>
                  <a:gd name="T39" fmla="*/ 4 h 52"/>
                  <a:gd name="T40" fmla="*/ 7 w 43"/>
                  <a:gd name="T41" fmla="*/ 4 h 52"/>
                  <a:gd name="T42" fmla="*/ 6 w 43"/>
                  <a:gd name="T43" fmla="*/ 3 h 52"/>
                  <a:gd name="T44" fmla="*/ 6 w 43"/>
                  <a:gd name="T45" fmla="*/ 3 h 52"/>
                  <a:gd name="T46" fmla="*/ 5 w 43"/>
                  <a:gd name="T47" fmla="*/ 2 h 52"/>
                  <a:gd name="T48" fmla="*/ 3 w 43"/>
                  <a:gd name="T49" fmla="*/ 2 h 52"/>
                  <a:gd name="T50" fmla="*/ 2 w 43"/>
                  <a:gd name="T51" fmla="*/ 2 h 52"/>
                  <a:gd name="T52" fmla="*/ 2 w 43"/>
                  <a:gd name="T53" fmla="*/ 3 h 52"/>
                  <a:gd name="T54" fmla="*/ 1 w 43"/>
                  <a:gd name="T55" fmla="*/ 3 h 52"/>
                  <a:gd name="T56" fmla="*/ 0 w 43"/>
                  <a:gd name="T57" fmla="*/ 3 h 52"/>
                  <a:gd name="T58" fmla="*/ 0 w 43"/>
                  <a:gd name="T59" fmla="*/ 3 h 52"/>
                  <a:gd name="T60" fmla="*/ 0 w 43"/>
                  <a:gd name="T61" fmla="*/ 4 h 52"/>
                  <a:gd name="T62" fmla="*/ 0 w 43"/>
                  <a:gd name="T63" fmla="*/ 4 h 52"/>
                  <a:gd name="T64" fmla="*/ 0 w 43"/>
                  <a:gd name="T65" fmla="*/ 4 h 52"/>
                  <a:gd name="T66" fmla="*/ 0 w 43"/>
                  <a:gd name="T67" fmla="*/ 52 h 52"/>
                  <a:gd name="T68" fmla="*/ 7 w 43"/>
                  <a:gd name="T69" fmla="*/ 52 h 52"/>
                  <a:gd name="T70" fmla="*/ 7 w 43"/>
                  <a:gd name="T71" fmla="*/ 49 h 52"/>
                  <a:gd name="T72" fmla="*/ 7 w 43"/>
                  <a:gd name="T73" fmla="*/ 41 h 52"/>
                  <a:gd name="T74" fmla="*/ 7 w 43"/>
                  <a:gd name="T75" fmla="*/ 34 h 52"/>
                  <a:gd name="T76" fmla="*/ 7 w 43"/>
                  <a:gd name="T77" fmla="*/ 30 h 52"/>
                  <a:gd name="T78" fmla="*/ 8 w 43"/>
                  <a:gd name="T79" fmla="*/ 30 h 52"/>
                  <a:gd name="T80" fmla="*/ 10 w 43"/>
                  <a:gd name="T81" fmla="*/ 29 h 52"/>
                  <a:gd name="T82" fmla="*/ 12 w 43"/>
                  <a:gd name="T83" fmla="*/ 29 h 52"/>
                  <a:gd name="T84" fmla="*/ 14 w 43"/>
                  <a:gd name="T85" fmla="*/ 28 h 52"/>
                  <a:gd name="T86" fmla="*/ 16 w 43"/>
                  <a:gd name="T87" fmla="*/ 28 h 52"/>
                  <a:gd name="T88" fmla="*/ 19 w 43"/>
                  <a:gd name="T89" fmla="*/ 27 h 52"/>
                  <a:gd name="T90" fmla="*/ 21 w 43"/>
                  <a:gd name="T91" fmla="*/ 26 h 52"/>
                  <a:gd name="T92" fmla="*/ 24 w 43"/>
                  <a:gd name="T93" fmla="*/ 26 h 52"/>
                  <a:gd name="T94" fmla="*/ 26 w 43"/>
                  <a:gd name="T95" fmla="*/ 25 h 52"/>
                  <a:gd name="T96" fmla="*/ 29 w 43"/>
                  <a:gd name="T97" fmla="*/ 24 h 52"/>
                  <a:gd name="T98" fmla="*/ 32 w 43"/>
                  <a:gd name="T99" fmla="*/ 24 h 52"/>
                  <a:gd name="T100" fmla="*/ 34 w 43"/>
                  <a:gd name="T101" fmla="*/ 23 h 52"/>
                  <a:gd name="T102" fmla="*/ 37 w 43"/>
                  <a:gd name="T103" fmla="*/ 22 h 52"/>
                  <a:gd name="T104" fmla="*/ 39 w 43"/>
                  <a:gd name="T105" fmla="*/ 22 h 52"/>
                  <a:gd name="T106" fmla="*/ 41 w 43"/>
                  <a:gd name="T107" fmla="*/ 22 h 52"/>
                  <a:gd name="T108" fmla="*/ 43 w 43"/>
                  <a:gd name="T109" fmla="*/ 21 h 52"/>
                  <a:gd name="T110" fmla="*/ 43 w 43"/>
                  <a:gd name="T111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2">
                    <a:moveTo>
                      <a:pt x="43" y="2"/>
                    </a:moveTo>
                    <a:lnTo>
                      <a:pt x="42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27" y="0"/>
                    </a:lnTo>
                    <a:lnTo>
                      <a:pt x="24" y="1"/>
                    </a:lnTo>
                    <a:lnTo>
                      <a:pt x="21" y="2"/>
                    </a:lnTo>
                    <a:lnTo>
                      <a:pt x="18" y="2"/>
                    </a:lnTo>
                    <a:lnTo>
                      <a:pt x="15" y="3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2"/>
                    </a:lnTo>
                    <a:lnTo>
                      <a:pt x="7" y="52"/>
                    </a:lnTo>
                    <a:lnTo>
                      <a:pt x="7" y="49"/>
                    </a:lnTo>
                    <a:lnTo>
                      <a:pt x="7" y="41"/>
                    </a:lnTo>
                    <a:lnTo>
                      <a:pt x="7" y="34"/>
                    </a:lnTo>
                    <a:lnTo>
                      <a:pt x="7" y="30"/>
                    </a:lnTo>
                    <a:lnTo>
                      <a:pt x="8" y="30"/>
                    </a:lnTo>
                    <a:lnTo>
                      <a:pt x="10" y="29"/>
                    </a:lnTo>
                    <a:lnTo>
                      <a:pt x="12" y="29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9" y="27"/>
                    </a:lnTo>
                    <a:lnTo>
                      <a:pt x="21" y="26"/>
                    </a:lnTo>
                    <a:lnTo>
                      <a:pt x="24" y="26"/>
                    </a:lnTo>
                    <a:lnTo>
                      <a:pt x="26" y="25"/>
                    </a:lnTo>
                    <a:lnTo>
                      <a:pt x="29" y="24"/>
                    </a:lnTo>
                    <a:lnTo>
                      <a:pt x="32" y="24"/>
                    </a:lnTo>
                    <a:lnTo>
                      <a:pt x="34" y="23"/>
                    </a:lnTo>
                    <a:lnTo>
                      <a:pt x="37" y="22"/>
                    </a:lnTo>
                    <a:lnTo>
                      <a:pt x="39" y="22"/>
                    </a:lnTo>
                    <a:lnTo>
                      <a:pt x="41" y="22"/>
                    </a:lnTo>
                    <a:lnTo>
                      <a:pt x="43" y="21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15" name="Freeform 258"/>
              <p:cNvSpPr>
                <a:spLocks/>
              </p:cNvSpPr>
              <p:nvPr/>
            </p:nvSpPr>
            <p:spPr bwMode="auto">
              <a:xfrm>
                <a:off x="921" y="2752"/>
                <a:ext cx="231" cy="47"/>
              </a:xfrm>
              <a:custGeom>
                <a:avLst/>
                <a:gdLst>
                  <a:gd name="T0" fmla="*/ 18 w 231"/>
                  <a:gd name="T1" fmla="*/ 7 h 47"/>
                  <a:gd name="T2" fmla="*/ 24 w 231"/>
                  <a:gd name="T3" fmla="*/ 6 h 47"/>
                  <a:gd name="T4" fmla="*/ 32 w 231"/>
                  <a:gd name="T5" fmla="*/ 5 h 47"/>
                  <a:gd name="T6" fmla="*/ 40 w 231"/>
                  <a:gd name="T7" fmla="*/ 4 h 47"/>
                  <a:gd name="T8" fmla="*/ 49 w 231"/>
                  <a:gd name="T9" fmla="*/ 3 h 47"/>
                  <a:gd name="T10" fmla="*/ 59 w 231"/>
                  <a:gd name="T11" fmla="*/ 2 h 47"/>
                  <a:gd name="T12" fmla="*/ 69 w 231"/>
                  <a:gd name="T13" fmla="*/ 1 h 47"/>
                  <a:gd name="T14" fmla="*/ 80 w 231"/>
                  <a:gd name="T15" fmla="*/ 1 h 47"/>
                  <a:gd name="T16" fmla="*/ 91 w 231"/>
                  <a:gd name="T17" fmla="*/ 0 h 47"/>
                  <a:gd name="T18" fmla="*/ 103 w 231"/>
                  <a:gd name="T19" fmla="*/ 0 h 47"/>
                  <a:gd name="T20" fmla="*/ 115 w 231"/>
                  <a:gd name="T21" fmla="*/ 0 h 47"/>
                  <a:gd name="T22" fmla="*/ 130 w 231"/>
                  <a:gd name="T23" fmla="*/ 0 h 47"/>
                  <a:gd name="T24" fmla="*/ 145 w 231"/>
                  <a:gd name="T25" fmla="*/ 0 h 47"/>
                  <a:gd name="T26" fmla="*/ 159 w 231"/>
                  <a:gd name="T27" fmla="*/ 1 h 47"/>
                  <a:gd name="T28" fmla="*/ 172 w 231"/>
                  <a:gd name="T29" fmla="*/ 2 h 47"/>
                  <a:gd name="T30" fmla="*/ 184 w 231"/>
                  <a:gd name="T31" fmla="*/ 3 h 47"/>
                  <a:gd name="T32" fmla="*/ 194 w 231"/>
                  <a:gd name="T33" fmla="*/ 4 h 47"/>
                  <a:gd name="T34" fmla="*/ 201 w 231"/>
                  <a:gd name="T35" fmla="*/ 5 h 47"/>
                  <a:gd name="T36" fmla="*/ 208 w 231"/>
                  <a:gd name="T37" fmla="*/ 6 h 47"/>
                  <a:gd name="T38" fmla="*/ 215 w 231"/>
                  <a:gd name="T39" fmla="*/ 7 h 47"/>
                  <a:gd name="T40" fmla="*/ 220 w 231"/>
                  <a:gd name="T41" fmla="*/ 9 h 47"/>
                  <a:gd name="T42" fmla="*/ 224 w 231"/>
                  <a:gd name="T43" fmla="*/ 10 h 47"/>
                  <a:gd name="T44" fmla="*/ 228 w 231"/>
                  <a:gd name="T45" fmla="*/ 12 h 47"/>
                  <a:gd name="T46" fmla="*/ 230 w 231"/>
                  <a:gd name="T47" fmla="*/ 15 h 47"/>
                  <a:gd name="T48" fmla="*/ 230 w 231"/>
                  <a:gd name="T49" fmla="*/ 31 h 47"/>
                  <a:gd name="T50" fmla="*/ 225 w 231"/>
                  <a:gd name="T51" fmla="*/ 35 h 47"/>
                  <a:gd name="T52" fmla="*/ 218 w 231"/>
                  <a:gd name="T53" fmla="*/ 38 h 47"/>
                  <a:gd name="T54" fmla="*/ 213 w 231"/>
                  <a:gd name="T55" fmla="*/ 39 h 47"/>
                  <a:gd name="T56" fmla="*/ 209 w 231"/>
                  <a:gd name="T57" fmla="*/ 40 h 47"/>
                  <a:gd name="T58" fmla="*/ 205 w 231"/>
                  <a:gd name="T59" fmla="*/ 41 h 47"/>
                  <a:gd name="T60" fmla="*/ 201 w 231"/>
                  <a:gd name="T61" fmla="*/ 42 h 47"/>
                  <a:gd name="T62" fmla="*/ 196 w 231"/>
                  <a:gd name="T63" fmla="*/ 42 h 47"/>
                  <a:gd name="T64" fmla="*/ 191 w 231"/>
                  <a:gd name="T65" fmla="*/ 43 h 47"/>
                  <a:gd name="T66" fmla="*/ 183 w 231"/>
                  <a:gd name="T67" fmla="*/ 44 h 47"/>
                  <a:gd name="T68" fmla="*/ 175 w 231"/>
                  <a:gd name="T69" fmla="*/ 45 h 47"/>
                  <a:gd name="T70" fmla="*/ 166 w 231"/>
                  <a:gd name="T71" fmla="*/ 45 h 47"/>
                  <a:gd name="T72" fmla="*/ 158 w 231"/>
                  <a:gd name="T73" fmla="*/ 46 h 47"/>
                  <a:gd name="T74" fmla="*/ 148 w 231"/>
                  <a:gd name="T75" fmla="*/ 46 h 47"/>
                  <a:gd name="T76" fmla="*/ 142 w 231"/>
                  <a:gd name="T77" fmla="*/ 46 h 47"/>
                  <a:gd name="T78" fmla="*/ 136 w 231"/>
                  <a:gd name="T79" fmla="*/ 47 h 47"/>
                  <a:gd name="T80" fmla="*/ 130 w 231"/>
                  <a:gd name="T81" fmla="*/ 47 h 47"/>
                  <a:gd name="T82" fmla="*/ 123 w 231"/>
                  <a:gd name="T83" fmla="*/ 47 h 47"/>
                  <a:gd name="T84" fmla="*/ 117 w 231"/>
                  <a:gd name="T85" fmla="*/ 47 h 47"/>
                  <a:gd name="T86" fmla="*/ 111 w 231"/>
                  <a:gd name="T87" fmla="*/ 47 h 47"/>
                  <a:gd name="T88" fmla="*/ 104 w 231"/>
                  <a:gd name="T89" fmla="*/ 47 h 47"/>
                  <a:gd name="T90" fmla="*/ 98 w 231"/>
                  <a:gd name="T91" fmla="*/ 47 h 47"/>
                  <a:gd name="T92" fmla="*/ 92 w 231"/>
                  <a:gd name="T93" fmla="*/ 47 h 47"/>
                  <a:gd name="T94" fmla="*/ 86 w 231"/>
                  <a:gd name="T95" fmla="*/ 46 h 47"/>
                  <a:gd name="T96" fmla="*/ 77 w 231"/>
                  <a:gd name="T97" fmla="*/ 46 h 47"/>
                  <a:gd name="T98" fmla="*/ 63 w 231"/>
                  <a:gd name="T99" fmla="*/ 45 h 47"/>
                  <a:gd name="T100" fmla="*/ 50 w 231"/>
                  <a:gd name="T101" fmla="*/ 44 h 47"/>
                  <a:gd name="T102" fmla="*/ 39 w 231"/>
                  <a:gd name="T103" fmla="*/ 43 h 47"/>
                  <a:gd name="T104" fmla="*/ 29 w 231"/>
                  <a:gd name="T105" fmla="*/ 42 h 47"/>
                  <a:gd name="T106" fmla="*/ 20 w 231"/>
                  <a:gd name="T107" fmla="*/ 40 h 47"/>
                  <a:gd name="T108" fmla="*/ 14 w 231"/>
                  <a:gd name="T109" fmla="*/ 38 h 47"/>
                  <a:gd name="T110" fmla="*/ 9 w 231"/>
                  <a:gd name="T111" fmla="*/ 37 h 47"/>
                  <a:gd name="T112" fmla="*/ 5 w 231"/>
                  <a:gd name="T113" fmla="*/ 35 h 47"/>
                  <a:gd name="T114" fmla="*/ 2 w 231"/>
                  <a:gd name="T115" fmla="*/ 33 h 47"/>
                  <a:gd name="T116" fmla="*/ 0 w 231"/>
                  <a:gd name="T117" fmla="*/ 31 h 47"/>
                  <a:gd name="T118" fmla="*/ 0 w 231"/>
                  <a:gd name="T119" fmla="*/ 14 h 47"/>
                  <a:gd name="T120" fmla="*/ 4 w 231"/>
                  <a:gd name="T121" fmla="*/ 11 h 47"/>
                  <a:gd name="T122" fmla="*/ 10 w 231"/>
                  <a:gd name="T123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1" h="47">
                    <a:moveTo>
                      <a:pt x="14" y="8"/>
                    </a:moveTo>
                    <a:lnTo>
                      <a:pt x="16" y="7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22" y="6"/>
                    </a:lnTo>
                    <a:lnTo>
                      <a:pt x="24" y="6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32" y="5"/>
                    </a:lnTo>
                    <a:lnTo>
                      <a:pt x="34" y="4"/>
                    </a:lnTo>
                    <a:lnTo>
                      <a:pt x="37" y="4"/>
                    </a:lnTo>
                    <a:lnTo>
                      <a:pt x="40" y="4"/>
                    </a:lnTo>
                    <a:lnTo>
                      <a:pt x="43" y="3"/>
                    </a:lnTo>
                    <a:lnTo>
                      <a:pt x="46" y="3"/>
                    </a:lnTo>
                    <a:lnTo>
                      <a:pt x="49" y="3"/>
                    </a:lnTo>
                    <a:lnTo>
                      <a:pt x="52" y="2"/>
                    </a:lnTo>
                    <a:lnTo>
                      <a:pt x="56" y="2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1"/>
                    </a:lnTo>
                    <a:lnTo>
                      <a:pt x="69" y="1"/>
                    </a:lnTo>
                    <a:lnTo>
                      <a:pt x="73" y="1"/>
                    </a:lnTo>
                    <a:lnTo>
                      <a:pt x="76" y="1"/>
                    </a:lnTo>
                    <a:lnTo>
                      <a:pt x="80" y="1"/>
                    </a:lnTo>
                    <a:lnTo>
                      <a:pt x="84" y="1"/>
                    </a:lnTo>
                    <a:lnTo>
                      <a:pt x="87" y="0"/>
                    </a:lnTo>
                    <a:lnTo>
                      <a:pt x="91" y="0"/>
                    </a:lnTo>
                    <a:lnTo>
                      <a:pt x="95" y="0"/>
                    </a:lnTo>
                    <a:lnTo>
                      <a:pt x="99" y="0"/>
                    </a:lnTo>
                    <a:lnTo>
                      <a:pt x="103" y="0"/>
                    </a:lnTo>
                    <a:lnTo>
                      <a:pt x="107" y="0"/>
                    </a:lnTo>
                    <a:lnTo>
                      <a:pt x="111" y="0"/>
                    </a:lnTo>
                    <a:lnTo>
                      <a:pt x="115" y="0"/>
                    </a:lnTo>
                    <a:lnTo>
                      <a:pt x="120" y="0"/>
                    </a:lnTo>
                    <a:lnTo>
                      <a:pt x="125" y="0"/>
                    </a:lnTo>
                    <a:lnTo>
                      <a:pt x="130" y="0"/>
                    </a:lnTo>
                    <a:lnTo>
                      <a:pt x="135" y="0"/>
                    </a:lnTo>
                    <a:lnTo>
                      <a:pt x="140" y="0"/>
                    </a:lnTo>
                    <a:lnTo>
                      <a:pt x="145" y="0"/>
                    </a:lnTo>
                    <a:lnTo>
                      <a:pt x="150" y="1"/>
                    </a:lnTo>
                    <a:lnTo>
                      <a:pt x="154" y="1"/>
                    </a:lnTo>
                    <a:lnTo>
                      <a:pt x="159" y="1"/>
                    </a:lnTo>
                    <a:lnTo>
                      <a:pt x="163" y="1"/>
                    </a:lnTo>
                    <a:lnTo>
                      <a:pt x="168" y="2"/>
                    </a:lnTo>
                    <a:lnTo>
                      <a:pt x="172" y="2"/>
                    </a:lnTo>
                    <a:lnTo>
                      <a:pt x="176" y="2"/>
                    </a:lnTo>
                    <a:lnTo>
                      <a:pt x="180" y="3"/>
                    </a:lnTo>
                    <a:lnTo>
                      <a:pt x="184" y="3"/>
                    </a:lnTo>
                    <a:lnTo>
                      <a:pt x="188" y="3"/>
                    </a:lnTo>
                    <a:lnTo>
                      <a:pt x="191" y="4"/>
                    </a:lnTo>
                    <a:lnTo>
                      <a:pt x="194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4" y="5"/>
                    </a:lnTo>
                    <a:lnTo>
                      <a:pt x="206" y="6"/>
                    </a:lnTo>
                    <a:lnTo>
                      <a:pt x="208" y="6"/>
                    </a:lnTo>
                    <a:lnTo>
                      <a:pt x="211" y="7"/>
                    </a:lnTo>
                    <a:lnTo>
                      <a:pt x="213" y="7"/>
                    </a:lnTo>
                    <a:lnTo>
                      <a:pt x="215" y="7"/>
                    </a:lnTo>
                    <a:lnTo>
                      <a:pt x="216" y="8"/>
                    </a:lnTo>
                    <a:lnTo>
                      <a:pt x="218" y="8"/>
                    </a:lnTo>
                    <a:lnTo>
                      <a:pt x="220" y="9"/>
                    </a:lnTo>
                    <a:lnTo>
                      <a:pt x="221" y="9"/>
                    </a:lnTo>
                    <a:lnTo>
                      <a:pt x="223" y="10"/>
                    </a:lnTo>
                    <a:lnTo>
                      <a:pt x="224" y="10"/>
                    </a:lnTo>
                    <a:lnTo>
                      <a:pt x="226" y="11"/>
                    </a:lnTo>
                    <a:lnTo>
                      <a:pt x="227" y="12"/>
                    </a:lnTo>
                    <a:lnTo>
                      <a:pt x="228" y="12"/>
                    </a:lnTo>
                    <a:lnTo>
                      <a:pt x="229" y="13"/>
                    </a:lnTo>
                    <a:lnTo>
                      <a:pt x="230" y="14"/>
                    </a:lnTo>
                    <a:lnTo>
                      <a:pt x="230" y="15"/>
                    </a:lnTo>
                    <a:lnTo>
                      <a:pt x="231" y="16"/>
                    </a:lnTo>
                    <a:lnTo>
                      <a:pt x="231" y="30"/>
                    </a:lnTo>
                    <a:lnTo>
                      <a:pt x="230" y="31"/>
                    </a:lnTo>
                    <a:lnTo>
                      <a:pt x="229" y="32"/>
                    </a:lnTo>
                    <a:lnTo>
                      <a:pt x="227" y="33"/>
                    </a:lnTo>
                    <a:lnTo>
                      <a:pt x="225" y="35"/>
                    </a:lnTo>
                    <a:lnTo>
                      <a:pt x="222" y="36"/>
                    </a:lnTo>
                    <a:lnTo>
                      <a:pt x="220" y="37"/>
                    </a:lnTo>
                    <a:lnTo>
                      <a:pt x="218" y="38"/>
                    </a:lnTo>
                    <a:lnTo>
                      <a:pt x="216" y="39"/>
                    </a:lnTo>
                    <a:lnTo>
                      <a:pt x="214" y="39"/>
                    </a:lnTo>
                    <a:lnTo>
                      <a:pt x="213" y="39"/>
                    </a:lnTo>
                    <a:lnTo>
                      <a:pt x="212" y="39"/>
                    </a:lnTo>
                    <a:lnTo>
                      <a:pt x="211" y="40"/>
                    </a:lnTo>
                    <a:lnTo>
                      <a:pt x="209" y="40"/>
                    </a:lnTo>
                    <a:lnTo>
                      <a:pt x="208" y="40"/>
                    </a:lnTo>
                    <a:lnTo>
                      <a:pt x="207" y="41"/>
                    </a:lnTo>
                    <a:lnTo>
                      <a:pt x="205" y="41"/>
                    </a:lnTo>
                    <a:lnTo>
                      <a:pt x="204" y="41"/>
                    </a:lnTo>
                    <a:lnTo>
                      <a:pt x="202" y="41"/>
                    </a:lnTo>
                    <a:lnTo>
                      <a:pt x="201" y="42"/>
                    </a:lnTo>
                    <a:lnTo>
                      <a:pt x="200" y="42"/>
                    </a:lnTo>
                    <a:lnTo>
                      <a:pt x="198" y="42"/>
                    </a:lnTo>
                    <a:lnTo>
                      <a:pt x="196" y="42"/>
                    </a:lnTo>
                    <a:lnTo>
                      <a:pt x="195" y="43"/>
                    </a:lnTo>
                    <a:lnTo>
                      <a:pt x="193" y="43"/>
                    </a:lnTo>
                    <a:lnTo>
                      <a:pt x="191" y="43"/>
                    </a:lnTo>
                    <a:lnTo>
                      <a:pt x="188" y="43"/>
                    </a:lnTo>
                    <a:lnTo>
                      <a:pt x="186" y="44"/>
                    </a:lnTo>
                    <a:lnTo>
                      <a:pt x="183" y="44"/>
                    </a:lnTo>
                    <a:lnTo>
                      <a:pt x="180" y="44"/>
                    </a:lnTo>
                    <a:lnTo>
                      <a:pt x="178" y="44"/>
                    </a:lnTo>
                    <a:lnTo>
                      <a:pt x="175" y="45"/>
                    </a:lnTo>
                    <a:lnTo>
                      <a:pt x="172" y="45"/>
                    </a:lnTo>
                    <a:lnTo>
                      <a:pt x="169" y="45"/>
                    </a:lnTo>
                    <a:lnTo>
                      <a:pt x="166" y="45"/>
                    </a:lnTo>
                    <a:lnTo>
                      <a:pt x="163" y="45"/>
                    </a:lnTo>
                    <a:lnTo>
                      <a:pt x="160" y="46"/>
                    </a:lnTo>
                    <a:lnTo>
                      <a:pt x="158" y="46"/>
                    </a:lnTo>
                    <a:lnTo>
                      <a:pt x="154" y="46"/>
                    </a:lnTo>
                    <a:lnTo>
                      <a:pt x="151" y="46"/>
                    </a:lnTo>
                    <a:lnTo>
                      <a:pt x="148" y="46"/>
                    </a:lnTo>
                    <a:lnTo>
                      <a:pt x="146" y="46"/>
                    </a:lnTo>
                    <a:lnTo>
                      <a:pt x="144" y="46"/>
                    </a:lnTo>
                    <a:lnTo>
                      <a:pt x="142" y="46"/>
                    </a:lnTo>
                    <a:lnTo>
                      <a:pt x="140" y="47"/>
                    </a:lnTo>
                    <a:lnTo>
                      <a:pt x="138" y="47"/>
                    </a:lnTo>
                    <a:lnTo>
                      <a:pt x="136" y="47"/>
                    </a:lnTo>
                    <a:lnTo>
                      <a:pt x="134" y="47"/>
                    </a:lnTo>
                    <a:lnTo>
                      <a:pt x="132" y="47"/>
                    </a:lnTo>
                    <a:lnTo>
                      <a:pt x="130" y="47"/>
                    </a:lnTo>
                    <a:lnTo>
                      <a:pt x="128" y="47"/>
                    </a:lnTo>
                    <a:lnTo>
                      <a:pt x="126" y="47"/>
                    </a:lnTo>
                    <a:lnTo>
                      <a:pt x="123" y="47"/>
                    </a:lnTo>
                    <a:lnTo>
                      <a:pt x="121" y="47"/>
                    </a:lnTo>
                    <a:lnTo>
                      <a:pt x="119" y="47"/>
                    </a:lnTo>
                    <a:lnTo>
                      <a:pt x="117" y="47"/>
                    </a:lnTo>
                    <a:lnTo>
                      <a:pt x="115" y="47"/>
                    </a:lnTo>
                    <a:lnTo>
                      <a:pt x="113" y="47"/>
                    </a:lnTo>
                    <a:lnTo>
                      <a:pt x="111" y="47"/>
                    </a:lnTo>
                    <a:lnTo>
                      <a:pt x="109" y="47"/>
                    </a:lnTo>
                    <a:lnTo>
                      <a:pt x="106" y="47"/>
                    </a:lnTo>
                    <a:lnTo>
                      <a:pt x="104" y="47"/>
                    </a:lnTo>
                    <a:lnTo>
                      <a:pt x="102" y="47"/>
                    </a:lnTo>
                    <a:lnTo>
                      <a:pt x="100" y="47"/>
                    </a:lnTo>
                    <a:lnTo>
                      <a:pt x="98" y="47"/>
                    </a:lnTo>
                    <a:lnTo>
                      <a:pt x="96" y="47"/>
                    </a:lnTo>
                    <a:lnTo>
                      <a:pt x="94" y="47"/>
                    </a:lnTo>
                    <a:lnTo>
                      <a:pt x="92" y="47"/>
                    </a:lnTo>
                    <a:lnTo>
                      <a:pt x="90" y="47"/>
                    </a:lnTo>
                    <a:lnTo>
                      <a:pt x="88" y="46"/>
                    </a:lnTo>
                    <a:lnTo>
                      <a:pt x="86" y="46"/>
                    </a:lnTo>
                    <a:lnTo>
                      <a:pt x="84" y="46"/>
                    </a:lnTo>
                    <a:lnTo>
                      <a:pt x="82" y="46"/>
                    </a:lnTo>
                    <a:lnTo>
                      <a:pt x="77" y="46"/>
                    </a:lnTo>
                    <a:lnTo>
                      <a:pt x="72" y="46"/>
                    </a:lnTo>
                    <a:lnTo>
                      <a:pt x="67" y="46"/>
                    </a:lnTo>
                    <a:lnTo>
                      <a:pt x="63" y="45"/>
                    </a:lnTo>
                    <a:lnTo>
                      <a:pt x="58" y="45"/>
                    </a:lnTo>
                    <a:lnTo>
                      <a:pt x="54" y="45"/>
                    </a:lnTo>
                    <a:lnTo>
                      <a:pt x="50" y="44"/>
                    </a:lnTo>
                    <a:lnTo>
                      <a:pt x="46" y="44"/>
                    </a:lnTo>
                    <a:lnTo>
                      <a:pt x="43" y="44"/>
                    </a:lnTo>
                    <a:lnTo>
                      <a:pt x="39" y="43"/>
                    </a:lnTo>
                    <a:lnTo>
                      <a:pt x="35" y="43"/>
                    </a:lnTo>
                    <a:lnTo>
                      <a:pt x="32" y="42"/>
                    </a:lnTo>
                    <a:lnTo>
                      <a:pt x="29" y="42"/>
                    </a:lnTo>
                    <a:lnTo>
                      <a:pt x="26" y="41"/>
                    </a:lnTo>
                    <a:lnTo>
                      <a:pt x="23" y="40"/>
                    </a:lnTo>
                    <a:lnTo>
                      <a:pt x="20" y="40"/>
                    </a:lnTo>
                    <a:lnTo>
                      <a:pt x="18" y="39"/>
                    </a:lnTo>
                    <a:lnTo>
                      <a:pt x="16" y="39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0" y="37"/>
                    </a:lnTo>
                    <a:lnTo>
                      <a:pt x="9" y="37"/>
                    </a:lnTo>
                    <a:lnTo>
                      <a:pt x="7" y="36"/>
                    </a:lnTo>
                    <a:lnTo>
                      <a:pt x="6" y="35"/>
                    </a:lnTo>
                    <a:lnTo>
                      <a:pt x="5" y="35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2" y="33"/>
                    </a:lnTo>
                    <a:lnTo>
                      <a:pt x="1" y="32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0" y="30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1" y="13"/>
                    </a:lnTo>
                    <a:lnTo>
                      <a:pt x="2" y="12"/>
                    </a:lnTo>
                    <a:lnTo>
                      <a:pt x="4" y="11"/>
                    </a:lnTo>
                    <a:lnTo>
                      <a:pt x="5" y="10"/>
                    </a:lnTo>
                    <a:lnTo>
                      <a:pt x="7" y="9"/>
                    </a:lnTo>
                    <a:lnTo>
                      <a:pt x="10" y="9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16" name="Freeform 259"/>
              <p:cNvSpPr>
                <a:spLocks/>
              </p:cNvSpPr>
              <p:nvPr/>
            </p:nvSpPr>
            <p:spPr bwMode="auto">
              <a:xfrm>
                <a:off x="925" y="2755"/>
                <a:ext cx="222" cy="27"/>
              </a:xfrm>
              <a:custGeom>
                <a:avLst/>
                <a:gdLst>
                  <a:gd name="T0" fmla="*/ 211 w 222"/>
                  <a:gd name="T1" fmla="*/ 19 h 27"/>
                  <a:gd name="T2" fmla="*/ 200 w 222"/>
                  <a:gd name="T3" fmla="*/ 21 h 27"/>
                  <a:gd name="T4" fmla="*/ 187 w 222"/>
                  <a:gd name="T5" fmla="*/ 23 h 27"/>
                  <a:gd name="T6" fmla="*/ 172 w 222"/>
                  <a:gd name="T7" fmla="*/ 25 h 27"/>
                  <a:gd name="T8" fmla="*/ 154 w 222"/>
                  <a:gd name="T9" fmla="*/ 26 h 27"/>
                  <a:gd name="T10" fmla="*/ 140 w 222"/>
                  <a:gd name="T11" fmla="*/ 27 h 27"/>
                  <a:gd name="T12" fmla="*/ 134 w 222"/>
                  <a:gd name="T13" fmla="*/ 27 h 27"/>
                  <a:gd name="T14" fmla="*/ 129 w 222"/>
                  <a:gd name="T15" fmla="*/ 27 h 27"/>
                  <a:gd name="T16" fmla="*/ 123 w 222"/>
                  <a:gd name="T17" fmla="*/ 27 h 27"/>
                  <a:gd name="T18" fmla="*/ 117 w 222"/>
                  <a:gd name="T19" fmla="*/ 27 h 27"/>
                  <a:gd name="T20" fmla="*/ 111 w 222"/>
                  <a:gd name="T21" fmla="*/ 27 h 27"/>
                  <a:gd name="T22" fmla="*/ 103 w 222"/>
                  <a:gd name="T23" fmla="*/ 27 h 27"/>
                  <a:gd name="T24" fmla="*/ 94 w 222"/>
                  <a:gd name="T25" fmla="*/ 27 h 27"/>
                  <a:gd name="T26" fmla="*/ 86 w 222"/>
                  <a:gd name="T27" fmla="*/ 27 h 27"/>
                  <a:gd name="T28" fmla="*/ 78 w 222"/>
                  <a:gd name="T29" fmla="*/ 26 h 27"/>
                  <a:gd name="T30" fmla="*/ 71 w 222"/>
                  <a:gd name="T31" fmla="*/ 26 h 27"/>
                  <a:gd name="T32" fmla="*/ 61 w 222"/>
                  <a:gd name="T33" fmla="*/ 25 h 27"/>
                  <a:gd name="T34" fmla="*/ 52 w 222"/>
                  <a:gd name="T35" fmla="*/ 25 h 27"/>
                  <a:gd name="T36" fmla="*/ 43 w 222"/>
                  <a:gd name="T37" fmla="*/ 24 h 27"/>
                  <a:gd name="T38" fmla="*/ 35 w 222"/>
                  <a:gd name="T39" fmla="*/ 23 h 27"/>
                  <a:gd name="T40" fmla="*/ 27 w 222"/>
                  <a:gd name="T41" fmla="*/ 22 h 27"/>
                  <a:gd name="T42" fmla="*/ 21 w 222"/>
                  <a:gd name="T43" fmla="*/ 21 h 27"/>
                  <a:gd name="T44" fmla="*/ 17 w 222"/>
                  <a:gd name="T45" fmla="*/ 21 h 27"/>
                  <a:gd name="T46" fmla="*/ 14 w 222"/>
                  <a:gd name="T47" fmla="*/ 20 h 27"/>
                  <a:gd name="T48" fmla="*/ 7 w 222"/>
                  <a:gd name="T49" fmla="*/ 18 h 27"/>
                  <a:gd name="T50" fmla="*/ 2 w 222"/>
                  <a:gd name="T51" fmla="*/ 16 h 27"/>
                  <a:gd name="T52" fmla="*/ 0 w 222"/>
                  <a:gd name="T53" fmla="*/ 13 h 27"/>
                  <a:gd name="T54" fmla="*/ 1 w 222"/>
                  <a:gd name="T55" fmla="*/ 11 h 27"/>
                  <a:gd name="T56" fmla="*/ 5 w 222"/>
                  <a:gd name="T57" fmla="*/ 9 h 27"/>
                  <a:gd name="T58" fmla="*/ 12 w 222"/>
                  <a:gd name="T59" fmla="*/ 7 h 27"/>
                  <a:gd name="T60" fmla="*/ 21 w 222"/>
                  <a:gd name="T61" fmla="*/ 5 h 27"/>
                  <a:gd name="T62" fmla="*/ 32 w 222"/>
                  <a:gd name="T63" fmla="*/ 4 h 27"/>
                  <a:gd name="T64" fmla="*/ 43 w 222"/>
                  <a:gd name="T65" fmla="*/ 2 h 27"/>
                  <a:gd name="T66" fmla="*/ 56 w 222"/>
                  <a:gd name="T67" fmla="*/ 1 h 27"/>
                  <a:gd name="T68" fmla="*/ 70 w 222"/>
                  <a:gd name="T69" fmla="*/ 1 h 27"/>
                  <a:gd name="T70" fmla="*/ 85 w 222"/>
                  <a:gd name="T71" fmla="*/ 0 h 27"/>
                  <a:gd name="T72" fmla="*/ 100 w 222"/>
                  <a:gd name="T73" fmla="*/ 0 h 27"/>
                  <a:gd name="T74" fmla="*/ 116 w 222"/>
                  <a:gd name="T75" fmla="*/ 0 h 27"/>
                  <a:gd name="T76" fmla="*/ 128 w 222"/>
                  <a:gd name="T77" fmla="*/ 0 h 27"/>
                  <a:gd name="T78" fmla="*/ 141 w 222"/>
                  <a:gd name="T79" fmla="*/ 0 h 27"/>
                  <a:gd name="T80" fmla="*/ 153 w 222"/>
                  <a:gd name="T81" fmla="*/ 1 h 27"/>
                  <a:gd name="T82" fmla="*/ 164 w 222"/>
                  <a:gd name="T83" fmla="*/ 1 h 27"/>
                  <a:gd name="T84" fmla="*/ 175 w 222"/>
                  <a:gd name="T85" fmla="*/ 2 h 27"/>
                  <a:gd name="T86" fmla="*/ 185 w 222"/>
                  <a:gd name="T87" fmla="*/ 3 h 27"/>
                  <a:gd name="T88" fmla="*/ 193 w 222"/>
                  <a:gd name="T89" fmla="*/ 4 h 27"/>
                  <a:gd name="T90" fmla="*/ 201 w 222"/>
                  <a:gd name="T91" fmla="*/ 5 h 27"/>
                  <a:gd name="T92" fmla="*/ 208 w 222"/>
                  <a:gd name="T93" fmla="*/ 7 h 27"/>
                  <a:gd name="T94" fmla="*/ 214 w 222"/>
                  <a:gd name="T95" fmla="*/ 8 h 27"/>
                  <a:gd name="T96" fmla="*/ 218 w 222"/>
                  <a:gd name="T97" fmla="*/ 10 h 27"/>
                  <a:gd name="T98" fmla="*/ 221 w 222"/>
                  <a:gd name="T99" fmla="*/ 11 h 27"/>
                  <a:gd name="T100" fmla="*/ 222 w 222"/>
                  <a:gd name="T101" fmla="*/ 13 h 27"/>
                  <a:gd name="T102" fmla="*/ 222 w 222"/>
                  <a:gd name="T103" fmla="*/ 15 h 27"/>
                  <a:gd name="T104" fmla="*/ 219 w 222"/>
                  <a:gd name="T10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2" h="27">
                    <a:moveTo>
                      <a:pt x="216" y="18"/>
                    </a:moveTo>
                    <a:lnTo>
                      <a:pt x="214" y="19"/>
                    </a:lnTo>
                    <a:lnTo>
                      <a:pt x="211" y="19"/>
                    </a:lnTo>
                    <a:lnTo>
                      <a:pt x="208" y="20"/>
                    </a:lnTo>
                    <a:lnTo>
                      <a:pt x="204" y="21"/>
                    </a:lnTo>
                    <a:lnTo>
                      <a:pt x="200" y="21"/>
                    </a:lnTo>
                    <a:lnTo>
                      <a:pt x="196" y="22"/>
                    </a:lnTo>
                    <a:lnTo>
                      <a:pt x="192" y="23"/>
                    </a:lnTo>
                    <a:lnTo>
                      <a:pt x="187" y="23"/>
                    </a:lnTo>
                    <a:lnTo>
                      <a:pt x="182" y="24"/>
                    </a:lnTo>
                    <a:lnTo>
                      <a:pt x="177" y="24"/>
                    </a:lnTo>
                    <a:lnTo>
                      <a:pt x="172" y="25"/>
                    </a:lnTo>
                    <a:lnTo>
                      <a:pt x="166" y="25"/>
                    </a:lnTo>
                    <a:lnTo>
                      <a:pt x="160" y="25"/>
                    </a:lnTo>
                    <a:lnTo>
                      <a:pt x="154" y="26"/>
                    </a:lnTo>
                    <a:lnTo>
                      <a:pt x="148" y="26"/>
                    </a:lnTo>
                    <a:lnTo>
                      <a:pt x="142" y="26"/>
                    </a:lnTo>
                    <a:lnTo>
                      <a:pt x="140" y="27"/>
                    </a:lnTo>
                    <a:lnTo>
                      <a:pt x="138" y="27"/>
                    </a:lnTo>
                    <a:lnTo>
                      <a:pt x="136" y="27"/>
                    </a:lnTo>
                    <a:lnTo>
                      <a:pt x="134" y="27"/>
                    </a:lnTo>
                    <a:lnTo>
                      <a:pt x="132" y="27"/>
                    </a:lnTo>
                    <a:lnTo>
                      <a:pt x="131" y="27"/>
                    </a:lnTo>
                    <a:lnTo>
                      <a:pt x="129" y="27"/>
                    </a:lnTo>
                    <a:lnTo>
                      <a:pt x="127" y="27"/>
                    </a:lnTo>
                    <a:lnTo>
                      <a:pt x="125" y="27"/>
                    </a:lnTo>
                    <a:lnTo>
                      <a:pt x="123" y="27"/>
                    </a:lnTo>
                    <a:lnTo>
                      <a:pt x="121" y="27"/>
                    </a:lnTo>
                    <a:lnTo>
                      <a:pt x="119" y="27"/>
                    </a:lnTo>
                    <a:lnTo>
                      <a:pt x="117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11" y="27"/>
                    </a:lnTo>
                    <a:lnTo>
                      <a:pt x="108" y="27"/>
                    </a:lnTo>
                    <a:lnTo>
                      <a:pt x="105" y="27"/>
                    </a:lnTo>
                    <a:lnTo>
                      <a:pt x="103" y="27"/>
                    </a:lnTo>
                    <a:lnTo>
                      <a:pt x="100" y="27"/>
                    </a:lnTo>
                    <a:lnTo>
                      <a:pt x="97" y="27"/>
                    </a:lnTo>
                    <a:lnTo>
                      <a:pt x="94" y="27"/>
                    </a:lnTo>
                    <a:lnTo>
                      <a:pt x="91" y="27"/>
                    </a:lnTo>
                    <a:lnTo>
                      <a:pt x="89" y="27"/>
                    </a:lnTo>
                    <a:lnTo>
                      <a:pt x="86" y="27"/>
                    </a:lnTo>
                    <a:lnTo>
                      <a:pt x="84" y="26"/>
                    </a:lnTo>
                    <a:lnTo>
                      <a:pt x="81" y="26"/>
                    </a:lnTo>
                    <a:lnTo>
                      <a:pt x="78" y="26"/>
                    </a:lnTo>
                    <a:lnTo>
                      <a:pt x="76" y="26"/>
                    </a:lnTo>
                    <a:lnTo>
                      <a:pt x="73" y="26"/>
                    </a:lnTo>
                    <a:lnTo>
                      <a:pt x="71" y="26"/>
                    </a:lnTo>
                    <a:lnTo>
                      <a:pt x="68" y="26"/>
                    </a:lnTo>
                    <a:lnTo>
                      <a:pt x="65" y="26"/>
                    </a:lnTo>
                    <a:lnTo>
                      <a:pt x="61" y="25"/>
                    </a:lnTo>
                    <a:lnTo>
                      <a:pt x="58" y="25"/>
                    </a:lnTo>
                    <a:lnTo>
                      <a:pt x="55" y="25"/>
                    </a:lnTo>
                    <a:lnTo>
                      <a:pt x="52" y="25"/>
                    </a:lnTo>
                    <a:lnTo>
                      <a:pt x="49" y="25"/>
                    </a:lnTo>
                    <a:lnTo>
                      <a:pt x="46" y="24"/>
                    </a:lnTo>
                    <a:lnTo>
                      <a:pt x="43" y="24"/>
                    </a:lnTo>
                    <a:lnTo>
                      <a:pt x="40" y="24"/>
                    </a:lnTo>
                    <a:lnTo>
                      <a:pt x="37" y="23"/>
                    </a:lnTo>
                    <a:lnTo>
                      <a:pt x="35" y="23"/>
                    </a:lnTo>
                    <a:lnTo>
                      <a:pt x="32" y="23"/>
                    </a:lnTo>
                    <a:lnTo>
                      <a:pt x="30" y="23"/>
                    </a:lnTo>
                    <a:lnTo>
                      <a:pt x="27" y="22"/>
                    </a:lnTo>
                    <a:lnTo>
                      <a:pt x="25" y="22"/>
                    </a:lnTo>
                    <a:lnTo>
                      <a:pt x="23" y="22"/>
                    </a:lnTo>
                    <a:lnTo>
                      <a:pt x="21" y="21"/>
                    </a:lnTo>
                    <a:lnTo>
                      <a:pt x="20" y="21"/>
                    </a:lnTo>
                    <a:lnTo>
                      <a:pt x="19" y="21"/>
                    </a:lnTo>
                    <a:lnTo>
                      <a:pt x="17" y="21"/>
                    </a:lnTo>
                    <a:lnTo>
                      <a:pt x="16" y="20"/>
                    </a:lnTo>
                    <a:lnTo>
                      <a:pt x="15" y="20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0" y="19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3" y="17"/>
                    </a:lnTo>
                    <a:lnTo>
                      <a:pt x="2" y="16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1" y="11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12" y="7"/>
                    </a:lnTo>
                    <a:lnTo>
                      <a:pt x="14" y="6"/>
                    </a:lnTo>
                    <a:lnTo>
                      <a:pt x="17" y="6"/>
                    </a:lnTo>
                    <a:lnTo>
                      <a:pt x="21" y="5"/>
                    </a:lnTo>
                    <a:lnTo>
                      <a:pt x="24" y="5"/>
                    </a:lnTo>
                    <a:lnTo>
                      <a:pt x="28" y="4"/>
                    </a:lnTo>
                    <a:lnTo>
                      <a:pt x="32" y="4"/>
                    </a:lnTo>
                    <a:lnTo>
                      <a:pt x="36" y="3"/>
                    </a:lnTo>
                    <a:lnTo>
                      <a:pt x="39" y="3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2" y="2"/>
                    </a:lnTo>
                    <a:lnTo>
                      <a:pt x="56" y="1"/>
                    </a:lnTo>
                    <a:lnTo>
                      <a:pt x="61" y="1"/>
                    </a:lnTo>
                    <a:lnTo>
                      <a:pt x="65" y="1"/>
                    </a:lnTo>
                    <a:lnTo>
                      <a:pt x="70" y="1"/>
                    </a:lnTo>
                    <a:lnTo>
                      <a:pt x="75" y="0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90" y="0"/>
                    </a:lnTo>
                    <a:lnTo>
                      <a:pt x="95" y="0"/>
                    </a:lnTo>
                    <a:lnTo>
                      <a:pt x="100" y="0"/>
                    </a:lnTo>
                    <a:lnTo>
                      <a:pt x="106" y="0"/>
                    </a:lnTo>
                    <a:lnTo>
                      <a:pt x="111" y="0"/>
                    </a:lnTo>
                    <a:lnTo>
                      <a:pt x="116" y="0"/>
                    </a:lnTo>
                    <a:lnTo>
                      <a:pt x="120" y="0"/>
                    </a:lnTo>
                    <a:lnTo>
                      <a:pt x="124" y="0"/>
                    </a:lnTo>
                    <a:lnTo>
                      <a:pt x="128" y="0"/>
                    </a:lnTo>
                    <a:lnTo>
                      <a:pt x="133" y="0"/>
                    </a:lnTo>
                    <a:lnTo>
                      <a:pt x="137" y="0"/>
                    </a:lnTo>
                    <a:lnTo>
                      <a:pt x="141" y="0"/>
                    </a:lnTo>
                    <a:lnTo>
                      <a:pt x="145" y="0"/>
                    </a:lnTo>
                    <a:lnTo>
                      <a:pt x="149" y="0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4" y="1"/>
                    </a:lnTo>
                    <a:lnTo>
                      <a:pt x="168" y="2"/>
                    </a:lnTo>
                    <a:lnTo>
                      <a:pt x="171" y="2"/>
                    </a:lnTo>
                    <a:lnTo>
                      <a:pt x="175" y="2"/>
                    </a:lnTo>
                    <a:lnTo>
                      <a:pt x="178" y="2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8" y="3"/>
                    </a:lnTo>
                    <a:lnTo>
                      <a:pt x="191" y="4"/>
                    </a:lnTo>
                    <a:lnTo>
                      <a:pt x="193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4" y="6"/>
                    </a:lnTo>
                    <a:lnTo>
                      <a:pt x="206" y="6"/>
                    </a:lnTo>
                    <a:lnTo>
                      <a:pt x="208" y="7"/>
                    </a:lnTo>
                    <a:lnTo>
                      <a:pt x="210" y="7"/>
                    </a:lnTo>
                    <a:lnTo>
                      <a:pt x="212" y="7"/>
                    </a:lnTo>
                    <a:lnTo>
                      <a:pt x="214" y="8"/>
                    </a:lnTo>
                    <a:lnTo>
                      <a:pt x="215" y="8"/>
                    </a:lnTo>
                    <a:lnTo>
                      <a:pt x="217" y="9"/>
                    </a:lnTo>
                    <a:lnTo>
                      <a:pt x="218" y="10"/>
                    </a:lnTo>
                    <a:lnTo>
                      <a:pt x="220" y="10"/>
                    </a:lnTo>
                    <a:lnTo>
                      <a:pt x="221" y="11"/>
                    </a:lnTo>
                    <a:lnTo>
                      <a:pt x="221" y="11"/>
                    </a:lnTo>
                    <a:lnTo>
                      <a:pt x="222" y="12"/>
                    </a:lnTo>
                    <a:lnTo>
                      <a:pt x="222" y="13"/>
                    </a:lnTo>
                    <a:lnTo>
                      <a:pt x="222" y="13"/>
                    </a:lnTo>
                    <a:lnTo>
                      <a:pt x="222" y="14"/>
                    </a:lnTo>
                    <a:lnTo>
                      <a:pt x="222" y="14"/>
                    </a:lnTo>
                    <a:lnTo>
                      <a:pt x="222" y="15"/>
                    </a:lnTo>
                    <a:lnTo>
                      <a:pt x="221" y="16"/>
                    </a:lnTo>
                    <a:lnTo>
                      <a:pt x="220" y="16"/>
                    </a:lnTo>
                    <a:lnTo>
                      <a:pt x="219" y="17"/>
                    </a:lnTo>
                    <a:lnTo>
                      <a:pt x="218" y="17"/>
                    </a:lnTo>
                    <a:lnTo>
                      <a:pt x="216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17" name="Freeform 260"/>
              <p:cNvSpPr>
                <a:spLocks/>
              </p:cNvSpPr>
              <p:nvPr/>
            </p:nvSpPr>
            <p:spPr bwMode="auto">
              <a:xfrm>
                <a:off x="923" y="2772"/>
                <a:ext cx="226" cy="23"/>
              </a:xfrm>
              <a:custGeom>
                <a:avLst/>
                <a:gdLst>
                  <a:gd name="T0" fmla="*/ 223 w 226"/>
                  <a:gd name="T1" fmla="*/ 10 h 23"/>
                  <a:gd name="T2" fmla="*/ 217 w 226"/>
                  <a:gd name="T3" fmla="*/ 14 h 23"/>
                  <a:gd name="T4" fmla="*/ 209 w 226"/>
                  <a:gd name="T5" fmla="*/ 16 h 23"/>
                  <a:gd name="T6" fmla="*/ 200 w 226"/>
                  <a:gd name="T7" fmla="*/ 18 h 23"/>
                  <a:gd name="T8" fmla="*/ 189 w 226"/>
                  <a:gd name="T9" fmla="*/ 19 h 23"/>
                  <a:gd name="T10" fmla="*/ 177 w 226"/>
                  <a:gd name="T11" fmla="*/ 20 h 23"/>
                  <a:gd name="T12" fmla="*/ 164 w 226"/>
                  <a:gd name="T13" fmla="*/ 21 h 23"/>
                  <a:gd name="T14" fmla="*/ 150 w 226"/>
                  <a:gd name="T15" fmla="*/ 22 h 23"/>
                  <a:gd name="T16" fmla="*/ 141 w 226"/>
                  <a:gd name="T17" fmla="*/ 23 h 23"/>
                  <a:gd name="T18" fmla="*/ 135 w 226"/>
                  <a:gd name="T19" fmla="*/ 23 h 23"/>
                  <a:gd name="T20" fmla="*/ 130 w 226"/>
                  <a:gd name="T21" fmla="*/ 23 h 23"/>
                  <a:gd name="T22" fmla="*/ 124 w 226"/>
                  <a:gd name="T23" fmla="*/ 23 h 23"/>
                  <a:gd name="T24" fmla="*/ 118 w 226"/>
                  <a:gd name="T25" fmla="*/ 23 h 23"/>
                  <a:gd name="T26" fmla="*/ 111 w 226"/>
                  <a:gd name="T27" fmla="*/ 23 h 23"/>
                  <a:gd name="T28" fmla="*/ 102 w 226"/>
                  <a:gd name="T29" fmla="*/ 23 h 23"/>
                  <a:gd name="T30" fmla="*/ 94 w 226"/>
                  <a:gd name="T31" fmla="*/ 23 h 23"/>
                  <a:gd name="T32" fmla="*/ 86 w 226"/>
                  <a:gd name="T33" fmla="*/ 23 h 23"/>
                  <a:gd name="T34" fmla="*/ 78 w 226"/>
                  <a:gd name="T35" fmla="*/ 22 h 23"/>
                  <a:gd name="T36" fmla="*/ 70 w 226"/>
                  <a:gd name="T37" fmla="*/ 22 h 23"/>
                  <a:gd name="T38" fmla="*/ 60 w 226"/>
                  <a:gd name="T39" fmla="*/ 21 h 23"/>
                  <a:gd name="T40" fmla="*/ 51 w 226"/>
                  <a:gd name="T41" fmla="*/ 20 h 23"/>
                  <a:gd name="T42" fmla="*/ 42 w 226"/>
                  <a:gd name="T43" fmla="*/ 20 h 23"/>
                  <a:gd name="T44" fmla="*/ 34 w 226"/>
                  <a:gd name="T45" fmla="*/ 19 h 23"/>
                  <a:gd name="T46" fmla="*/ 27 w 226"/>
                  <a:gd name="T47" fmla="*/ 17 h 23"/>
                  <a:gd name="T48" fmla="*/ 22 w 226"/>
                  <a:gd name="T49" fmla="*/ 17 h 23"/>
                  <a:gd name="T50" fmla="*/ 18 w 226"/>
                  <a:gd name="T51" fmla="*/ 16 h 23"/>
                  <a:gd name="T52" fmla="*/ 15 w 226"/>
                  <a:gd name="T53" fmla="*/ 15 h 23"/>
                  <a:gd name="T54" fmla="*/ 6 w 226"/>
                  <a:gd name="T55" fmla="*/ 12 h 23"/>
                  <a:gd name="T56" fmla="*/ 1 w 226"/>
                  <a:gd name="T57" fmla="*/ 9 h 23"/>
                  <a:gd name="T58" fmla="*/ 0 w 226"/>
                  <a:gd name="T59" fmla="*/ 6 h 23"/>
                  <a:gd name="T60" fmla="*/ 0 w 226"/>
                  <a:gd name="T61" fmla="*/ 0 h 23"/>
                  <a:gd name="T62" fmla="*/ 3 w 226"/>
                  <a:gd name="T63" fmla="*/ 3 h 23"/>
                  <a:gd name="T64" fmla="*/ 9 w 226"/>
                  <a:gd name="T65" fmla="*/ 5 h 23"/>
                  <a:gd name="T66" fmla="*/ 15 w 226"/>
                  <a:gd name="T67" fmla="*/ 6 h 23"/>
                  <a:gd name="T68" fmla="*/ 18 w 226"/>
                  <a:gd name="T69" fmla="*/ 7 h 23"/>
                  <a:gd name="T70" fmla="*/ 22 w 226"/>
                  <a:gd name="T71" fmla="*/ 8 h 23"/>
                  <a:gd name="T72" fmla="*/ 28 w 226"/>
                  <a:gd name="T73" fmla="*/ 9 h 23"/>
                  <a:gd name="T74" fmla="*/ 36 w 226"/>
                  <a:gd name="T75" fmla="*/ 10 h 23"/>
                  <a:gd name="T76" fmla="*/ 44 w 226"/>
                  <a:gd name="T77" fmla="*/ 11 h 23"/>
                  <a:gd name="T78" fmla="*/ 53 w 226"/>
                  <a:gd name="T79" fmla="*/ 12 h 23"/>
                  <a:gd name="T80" fmla="*/ 63 w 226"/>
                  <a:gd name="T81" fmla="*/ 13 h 23"/>
                  <a:gd name="T82" fmla="*/ 72 w 226"/>
                  <a:gd name="T83" fmla="*/ 13 h 23"/>
                  <a:gd name="T84" fmla="*/ 80 w 226"/>
                  <a:gd name="T85" fmla="*/ 14 h 23"/>
                  <a:gd name="T86" fmla="*/ 88 w 226"/>
                  <a:gd name="T87" fmla="*/ 14 h 23"/>
                  <a:gd name="T88" fmla="*/ 97 w 226"/>
                  <a:gd name="T89" fmla="*/ 14 h 23"/>
                  <a:gd name="T90" fmla="*/ 105 w 226"/>
                  <a:gd name="T91" fmla="*/ 14 h 23"/>
                  <a:gd name="T92" fmla="*/ 114 w 226"/>
                  <a:gd name="T93" fmla="*/ 14 h 23"/>
                  <a:gd name="T94" fmla="*/ 120 w 226"/>
                  <a:gd name="T95" fmla="*/ 14 h 23"/>
                  <a:gd name="T96" fmla="*/ 126 w 226"/>
                  <a:gd name="T97" fmla="*/ 14 h 23"/>
                  <a:gd name="T98" fmla="*/ 132 w 226"/>
                  <a:gd name="T99" fmla="*/ 14 h 23"/>
                  <a:gd name="T100" fmla="*/ 137 w 226"/>
                  <a:gd name="T101" fmla="*/ 14 h 23"/>
                  <a:gd name="T102" fmla="*/ 143 w 226"/>
                  <a:gd name="T103" fmla="*/ 14 h 23"/>
                  <a:gd name="T104" fmla="*/ 158 w 226"/>
                  <a:gd name="T105" fmla="*/ 13 h 23"/>
                  <a:gd name="T106" fmla="*/ 175 w 226"/>
                  <a:gd name="T107" fmla="*/ 12 h 23"/>
                  <a:gd name="T108" fmla="*/ 191 w 226"/>
                  <a:gd name="T109" fmla="*/ 10 h 23"/>
                  <a:gd name="T110" fmla="*/ 204 w 226"/>
                  <a:gd name="T111" fmla="*/ 8 h 23"/>
                  <a:gd name="T112" fmla="*/ 214 w 226"/>
                  <a:gd name="T113" fmla="*/ 6 h 23"/>
                  <a:gd name="T114" fmla="*/ 220 w 226"/>
                  <a:gd name="T115" fmla="*/ 3 h 23"/>
                  <a:gd name="T116" fmla="*/ 223 w 226"/>
                  <a:gd name="T117" fmla="*/ 2 h 23"/>
                  <a:gd name="T118" fmla="*/ 226 w 226"/>
                  <a:gd name="T119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6" h="23">
                    <a:moveTo>
                      <a:pt x="226" y="8"/>
                    </a:moveTo>
                    <a:lnTo>
                      <a:pt x="225" y="9"/>
                    </a:lnTo>
                    <a:lnTo>
                      <a:pt x="223" y="10"/>
                    </a:lnTo>
                    <a:lnTo>
                      <a:pt x="221" y="12"/>
                    </a:lnTo>
                    <a:lnTo>
                      <a:pt x="219" y="13"/>
                    </a:lnTo>
                    <a:lnTo>
                      <a:pt x="217" y="14"/>
                    </a:lnTo>
                    <a:lnTo>
                      <a:pt x="214" y="15"/>
                    </a:lnTo>
                    <a:lnTo>
                      <a:pt x="211" y="15"/>
                    </a:lnTo>
                    <a:lnTo>
                      <a:pt x="209" y="16"/>
                    </a:lnTo>
                    <a:lnTo>
                      <a:pt x="206" y="17"/>
                    </a:lnTo>
                    <a:lnTo>
                      <a:pt x="203" y="17"/>
                    </a:lnTo>
                    <a:lnTo>
                      <a:pt x="200" y="18"/>
                    </a:lnTo>
                    <a:lnTo>
                      <a:pt x="196" y="18"/>
                    </a:lnTo>
                    <a:lnTo>
                      <a:pt x="193" y="19"/>
                    </a:lnTo>
                    <a:lnTo>
                      <a:pt x="189" y="19"/>
                    </a:lnTo>
                    <a:lnTo>
                      <a:pt x="185" y="20"/>
                    </a:lnTo>
                    <a:lnTo>
                      <a:pt x="181" y="20"/>
                    </a:lnTo>
                    <a:lnTo>
                      <a:pt x="177" y="20"/>
                    </a:lnTo>
                    <a:lnTo>
                      <a:pt x="173" y="21"/>
                    </a:lnTo>
                    <a:lnTo>
                      <a:pt x="169" y="21"/>
                    </a:lnTo>
                    <a:lnTo>
                      <a:pt x="164" y="21"/>
                    </a:lnTo>
                    <a:lnTo>
                      <a:pt x="160" y="22"/>
                    </a:lnTo>
                    <a:lnTo>
                      <a:pt x="155" y="22"/>
                    </a:lnTo>
                    <a:lnTo>
                      <a:pt x="150" y="22"/>
                    </a:lnTo>
                    <a:lnTo>
                      <a:pt x="145" y="22"/>
                    </a:lnTo>
                    <a:lnTo>
                      <a:pt x="143" y="23"/>
                    </a:lnTo>
                    <a:lnTo>
                      <a:pt x="141" y="23"/>
                    </a:lnTo>
                    <a:lnTo>
                      <a:pt x="139" y="23"/>
                    </a:lnTo>
                    <a:lnTo>
                      <a:pt x="137" y="23"/>
                    </a:lnTo>
                    <a:lnTo>
                      <a:pt x="135" y="23"/>
                    </a:lnTo>
                    <a:lnTo>
                      <a:pt x="133" y="23"/>
                    </a:lnTo>
                    <a:lnTo>
                      <a:pt x="131" y="23"/>
                    </a:lnTo>
                    <a:lnTo>
                      <a:pt x="130" y="23"/>
                    </a:lnTo>
                    <a:lnTo>
                      <a:pt x="128" y="23"/>
                    </a:lnTo>
                    <a:lnTo>
                      <a:pt x="126" y="23"/>
                    </a:lnTo>
                    <a:lnTo>
                      <a:pt x="124" y="23"/>
                    </a:lnTo>
                    <a:lnTo>
                      <a:pt x="122" y="23"/>
                    </a:lnTo>
                    <a:lnTo>
                      <a:pt x="120" y="23"/>
                    </a:lnTo>
                    <a:lnTo>
                      <a:pt x="118" y="23"/>
                    </a:lnTo>
                    <a:lnTo>
                      <a:pt x="116" y="23"/>
                    </a:lnTo>
                    <a:lnTo>
                      <a:pt x="114" y="23"/>
                    </a:lnTo>
                    <a:lnTo>
                      <a:pt x="111" y="23"/>
                    </a:lnTo>
                    <a:lnTo>
                      <a:pt x="108" y="23"/>
                    </a:lnTo>
                    <a:lnTo>
                      <a:pt x="105" y="23"/>
                    </a:lnTo>
                    <a:lnTo>
                      <a:pt x="102" y="23"/>
                    </a:lnTo>
                    <a:lnTo>
                      <a:pt x="100" y="23"/>
                    </a:lnTo>
                    <a:lnTo>
                      <a:pt x="97" y="23"/>
                    </a:lnTo>
                    <a:lnTo>
                      <a:pt x="94" y="23"/>
                    </a:lnTo>
                    <a:lnTo>
                      <a:pt x="91" y="23"/>
                    </a:lnTo>
                    <a:lnTo>
                      <a:pt x="89" y="23"/>
                    </a:lnTo>
                    <a:lnTo>
                      <a:pt x="86" y="23"/>
                    </a:lnTo>
                    <a:lnTo>
                      <a:pt x="83" y="22"/>
                    </a:lnTo>
                    <a:lnTo>
                      <a:pt x="81" y="22"/>
                    </a:lnTo>
                    <a:lnTo>
                      <a:pt x="78" y="22"/>
                    </a:lnTo>
                    <a:lnTo>
                      <a:pt x="76" y="22"/>
                    </a:lnTo>
                    <a:lnTo>
                      <a:pt x="73" y="22"/>
                    </a:lnTo>
                    <a:lnTo>
                      <a:pt x="70" y="22"/>
                    </a:lnTo>
                    <a:lnTo>
                      <a:pt x="67" y="22"/>
                    </a:lnTo>
                    <a:lnTo>
                      <a:pt x="64" y="21"/>
                    </a:lnTo>
                    <a:lnTo>
                      <a:pt x="60" y="21"/>
                    </a:lnTo>
                    <a:lnTo>
                      <a:pt x="57" y="21"/>
                    </a:lnTo>
                    <a:lnTo>
                      <a:pt x="54" y="21"/>
                    </a:lnTo>
                    <a:lnTo>
                      <a:pt x="51" y="20"/>
                    </a:lnTo>
                    <a:lnTo>
                      <a:pt x="48" y="20"/>
                    </a:lnTo>
                    <a:lnTo>
                      <a:pt x="45" y="20"/>
                    </a:lnTo>
                    <a:lnTo>
                      <a:pt x="42" y="20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4" y="19"/>
                    </a:lnTo>
                    <a:lnTo>
                      <a:pt x="32" y="18"/>
                    </a:lnTo>
                    <a:lnTo>
                      <a:pt x="29" y="18"/>
                    </a:lnTo>
                    <a:lnTo>
                      <a:pt x="27" y="17"/>
                    </a:lnTo>
                    <a:lnTo>
                      <a:pt x="24" y="17"/>
                    </a:lnTo>
                    <a:lnTo>
                      <a:pt x="23" y="17"/>
                    </a:lnTo>
                    <a:lnTo>
                      <a:pt x="22" y="17"/>
                    </a:lnTo>
                    <a:lnTo>
                      <a:pt x="20" y="16"/>
                    </a:lnTo>
                    <a:lnTo>
                      <a:pt x="19" y="16"/>
                    </a:lnTo>
                    <a:lnTo>
                      <a:pt x="18" y="16"/>
                    </a:lnTo>
                    <a:lnTo>
                      <a:pt x="17" y="15"/>
                    </a:lnTo>
                    <a:lnTo>
                      <a:pt x="16" y="15"/>
                    </a:lnTo>
                    <a:lnTo>
                      <a:pt x="15" y="15"/>
                    </a:lnTo>
                    <a:lnTo>
                      <a:pt x="11" y="14"/>
                    </a:lnTo>
                    <a:lnTo>
                      <a:pt x="9" y="13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3" y="10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7" y="4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16" y="7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1" y="8"/>
                    </a:lnTo>
                    <a:lnTo>
                      <a:pt x="22" y="8"/>
                    </a:lnTo>
                    <a:lnTo>
                      <a:pt x="23" y="8"/>
                    </a:lnTo>
                    <a:lnTo>
                      <a:pt x="26" y="9"/>
                    </a:lnTo>
                    <a:lnTo>
                      <a:pt x="28" y="9"/>
                    </a:lnTo>
                    <a:lnTo>
                      <a:pt x="31" y="9"/>
                    </a:lnTo>
                    <a:lnTo>
                      <a:pt x="33" y="10"/>
                    </a:lnTo>
                    <a:lnTo>
                      <a:pt x="36" y="10"/>
                    </a:lnTo>
                    <a:lnTo>
                      <a:pt x="39" y="10"/>
                    </a:lnTo>
                    <a:lnTo>
                      <a:pt x="41" y="11"/>
                    </a:lnTo>
                    <a:lnTo>
                      <a:pt x="44" y="11"/>
                    </a:lnTo>
                    <a:lnTo>
                      <a:pt x="47" y="11"/>
                    </a:lnTo>
                    <a:lnTo>
                      <a:pt x="50" y="12"/>
                    </a:lnTo>
                    <a:lnTo>
                      <a:pt x="53" y="12"/>
                    </a:lnTo>
                    <a:lnTo>
                      <a:pt x="57" y="12"/>
                    </a:lnTo>
                    <a:lnTo>
                      <a:pt x="60" y="12"/>
                    </a:lnTo>
                    <a:lnTo>
                      <a:pt x="63" y="13"/>
                    </a:lnTo>
                    <a:lnTo>
                      <a:pt x="67" y="13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80" y="14"/>
                    </a:lnTo>
                    <a:lnTo>
                      <a:pt x="83" y="14"/>
                    </a:lnTo>
                    <a:lnTo>
                      <a:pt x="86" y="14"/>
                    </a:lnTo>
                    <a:lnTo>
                      <a:pt x="88" y="14"/>
                    </a:lnTo>
                    <a:lnTo>
                      <a:pt x="91" y="14"/>
                    </a:lnTo>
                    <a:lnTo>
                      <a:pt x="94" y="14"/>
                    </a:lnTo>
                    <a:lnTo>
                      <a:pt x="97" y="14"/>
                    </a:lnTo>
                    <a:lnTo>
                      <a:pt x="99" y="14"/>
                    </a:lnTo>
                    <a:lnTo>
                      <a:pt x="102" y="14"/>
                    </a:lnTo>
                    <a:lnTo>
                      <a:pt x="105" y="14"/>
                    </a:lnTo>
                    <a:lnTo>
                      <a:pt x="108" y="14"/>
                    </a:lnTo>
                    <a:lnTo>
                      <a:pt x="111" y="14"/>
                    </a:lnTo>
                    <a:lnTo>
                      <a:pt x="114" y="14"/>
                    </a:lnTo>
                    <a:lnTo>
                      <a:pt x="116" y="14"/>
                    </a:lnTo>
                    <a:lnTo>
                      <a:pt x="118" y="14"/>
                    </a:lnTo>
                    <a:lnTo>
                      <a:pt x="120" y="14"/>
                    </a:lnTo>
                    <a:lnTo>
                      <a:pt x="122" y="14"/>
                    </a:lnTo>
                    <a:lnTo>
                      <a:pt x="124" y="14"/>
                    </a:lnTo>
                    <a:lnTo>
                      <a:pt x="126" y="14"/>
                    </a:lnTo>
                    <a:lnTo>
                      <a:pt x="128" y="14"/>
                    </a:lnTo>
                    <a:lnTo>
                      <a:pt x="130" y="14"/>
                    </a:lnTo>
                    <a:lnTo>
                      <a:pt x="132" y="14"/>
                    </a:lnTo>
                    <a:lnTo>
                      <a:pt x="134" y="14"/>
                    </a:lnTo>
                    <a:lnTo>
                      <a:pt x="135" y="14"/>
                    </a:lnTo>
                    <a:lnTo>
                      <a:pt x="137" y="14"/>
                    </a:lnTo>
                    <a:lnTo>
                      <a:pt x="139" y="14"/>
                    </a:lnTo>
                    <a:lnTo>
                      <a:pt x="141" y="14"/>
                    </a:lnTo>
                    <a:lnTo>
                      <a:pt x="143" y="14"/>
                    </a:lnTo>
                    <a:lnTo>
                      <a:pt x="145" y="14"/>
                    </a:lnTo>
                    <a:lnTo>
                      <a:pt x="152" y="13"/>
                    </a:lnTo>
                    <a:lnTo>
                      <a:pt x="158" y="13"/>
                    </a:lnTo>
                    <a:lnTo>
                      <a:pt x="164" y="13"/>
                    </a:lnTo>
                    <a:lnTo>
                      <a:pt x="170" y="12"/>
                    </a:lnTo>
                    <a:lnTo>
                      <a:pt x="175" y="12"/>
                    </a:lnTo>
                    <a:lnTo>
                      <a:pt x="181" y="11"/>
                    </a:lnTo>
                    <a:lnTo>
                      <a:pt x="186" y="11"/>
                    </a:lnTo>
                    <a:lnTo>
                      <a:pt x="191" y="10"/>
                    </a:lnTo>
                    <a:lnTo>
                      <a:pt x="195" y="9"/>
                    </a:lnTo>
                    <a:lnTo>
                      <a:pt x="200" y="9"/>
                    </a:lnTo>
                    <a:lnTo>
                      <a:pt x="204" y="8"/>
                    </a:lnTo>
                    <a:lnTo>
                      <a:pt x="207" y="7"/>
                    </a:lnTo>
                    <a:lnTo>
                      <a:pt x="211" y="6"/>
                    </a:lnTo>
                    <a:lnTo>
                      <a:pt x="214" y="6"/>
                    </a:lnTo>
                    <a:lnTo>
                      <a:pt x="217" y="5"/>
                    </a:lnTo>
                    <a:lnTo>
                      <a:pt x="219" y="4"/>
                    </a:lnTo>
                    <a:lnTo>
                      <a:pt x="220" y="3"/>
                    </a:lnTo>
                    <a:lnTo>
                      <a:pt x="221" y="3"/>
                    </a:lnTo>
                    <a:lnTo>
                      <a:pt x="222" y="2"/>
                    </a:lnTo>
                    <a:lnTo>
                      <a:pt x="223" y="2"/>
                    </a:lnTo>
                    <a:lnTo>
                      <a:pt x="224" y="1"/>
                    </a:lnTo>
                    <a:lnTo>
                      <a:pt x="225" y="1"/>
                    </a:lnTo>
                    <a:lnTo>
                      <a:pt x="226" y="1"/>
                    </a:lnTo>
                    <a:lnTo>
                      <a:pt x="226" y="0"/>
                    </a:lnTo>
                    <a:lnTo>
                      <a:pt x="226" y="8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18" name="Freeform 261"/>
              <p:cNvSpPr>
                <a:spLocks/>
              </p:cNvSpPr>
              <p:nvPr/>
            </p:nvSpPr>
            <p:spPr bwMode="auto">
              <a:xfrm>
                <a:off x="974" y="2758"/>
                <a:ext cx="48" cy="15"/>
              </a:xfrm>
              <a:custGeom>
                <a:avLst/>
                <a:gdLst>
                  <a:gd name="T0" fmla="*/ 25 w 48"/>
                  <a:gd name="T1" fmla="*/ 0 h 15"/>
                  <a:gd name="T2" fmla="*/ 48 w 48"/>
                  <a:gd name="T3" fmla="*/ 11 h 15"/>
                  <a:gd name="T4" fmla="*/ 12 w 48"/>
                  <a:gd name="T5" fmla="*/ 15 h 15"/>
                  <a:gd name="T6" fmla="*/ 0 w 48"/>
                  <a:gd name="T7" fmla="*/ 1 h 15"/>
                  <a:gd name="T8" fmla="*/ 25 w 4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25" y="0"/>
                    </a:moveTo>
                    <a:lnTo>
                      <a:pt x="48" y="11"/>
                    </a:lnTo>
                    <a:lnTo>
                      <a:pt x="12" y="15"/>
                    </a:lnTo>
                    <a:lnTo>
                      <a:pt x="0" y="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19" name="Freeform 262"/>
              <p:cNvSpPr>
                <a:spLocks/>
              </p:cNvSpPr>
              <p:nvPr/>
            </p:nvSpPr>
            <p:spPr bwMode="auto">
              <a:xfrm>
                <a:off x="978" y="2759"/>
                <a:ext cx="38" cy="12"/>
              </a:xfrm>
              <a:custGeom>
                <a:avLst/>
                <a:gdLst>
                  <a:gd name="T0" fmla="*/ 21 w 38"/>
                  <a:gd name="T1" fmla="*/ 0 h 12"/>
                  <a:gd name="T2" fmla="*/ 38 w 38"/>
                  <a:gd name="T3" fmla="*/ 9 h 12"/>
                  <a:gd name="T4" fmla="*/ 10 w 38"/>
                  <a:gd name="T5" fmla="*/ 12 h 12"/>
                  <a:gd name="T6" fmla="*/ 0 w 38"/>
                  <a:gd name="T7" fmla="*/ 2 h 12"/>
                  <a:gd name="T8" fmla="*/ 21 w 38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2">
                    <a:moveTo>
                      <a:pt x="21" y="0"/>
                    </a:moveTo>
                    <a:lnTo>
                      <a:pt x="38" y="9"/>
                    </a:lnTo>
                    <a:lnTo>
                      <a:pt x="10" y="12"/>
                    </a:lnTo>
                    <a:lnTo>
                      <a:pt x="0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20" name="Freeform 263"/>
              <p:cNvSpPr>
                <a:spLocks/>
              </p:cNvSpPr>
              <p:nvPr/>
            </p:nvSpPr>
            <p:spPr bwMode="auto">
              <a:xfrm>
                <a:off x="957" y="2673"/>
                <a:ext cx="8" cy="14"/>
              </a:xfrm>
              <a:custGeom>
                <a:avLst/>
                <a:gdLst>
                  <a:gd name="T0" fmla="*/ 1 w 8"/>
                  <a:gd name="T1" fmla="*/ 14 h 14"/>
                  <a:gd name="T2" fmla="*/ 0 w 8"/>
                  <a:gd name="T3" fmla="*/ 13 h 14"/>
                  <a:gd name="T4" fmla="*/ 0 w 8"/>
                  <a:gd name="T5" fmla="*/ 11 h 14"/>
                  <a:gd name="T6" fmla="*/ 0 w 8"/>
                  <a:gd name="T7" fmla="*/ 8 h 14"/>
                  <a:gd name="T8" fmla="*/ 1 w 8"/>
                  <a:gd name="T9" fmla="*/ 6 h 14"/>
                  <a:gd name="T10" fmla="*/ 1 w 8"/>
                  <a:gd name="T11" fmla="*/ 4 h 14"/>
                  <a:gd name="T12" fmla="*/ 2 w 8"/>
                  <a:gd name="T13" fmla="*/ 3 h 14"/>
                  <a:gd name="T14" fmla="*/ 3 w 8"/>
                  <a:gd name="T15" fmla="*/ 2 h 14"/>
                  <a:gd name="T16" fmla="*/ 4 w 8"/>
                  <a:gd name="T17" fmla="*/ 1 h 14"/>
                  <a:gd name="T18" fmla="*/ 4 w 8"/>
                  <a:gd name="T19" fmla="*/ 1 h 14"/>
                  <a:gd name="T20" fmla="*/ 5 w 8"/>
                  <a:gd name="T21" fmla="*/ 0 h 14"/>
                  <a:gd name="T22" fmla="*/ 6 w 8"/>
                  <a:gd name="T23" fmla="*/ 0 h 14"/>
                  <a:gd name="T24" fmla="*/ 7 w 8"/>
                  <a:gd name="T25" fmla="*/ 0 h 14"/>
                  <a:gd name="T26" fmla="*/ 8 w 8"/>
                  <a:gd name="T27" fmla="*/ 1 h 14"/>
                  <a:gd name="T28" fmla="*/ 8 w 8"/>
                  <a:gd name="T29" fmla="*/ 3 h 14"/>
                  <a:gd name="T30" fmla="*/ 8 w 8"/>
                  <a:gd name="T31" fmla="*/ 6 h 14"/>
                  <a:gd name="T32" fmla="*/ 7 w 8"/>
                  <a:gd name="T33" fmla="*/ 8 h 14"/>
                  <a:gd name="T34" fmla="*/ 7 w 8"/>
                  <a:gd name="T35" fmla="*/ 10 h 14"/>
                  <a:gd name="T36" fmla="*/ 6 w 8"/>
                  <a:gd name="T37" fmla="*/ 11 h 14"/>
                  <a:gd name="T38" fmla="*/ 5 w 8"/>
                  <a:gd name="T39" fmla="*/ 12 h 14"/>
                  <a:gd name="T40" fmla="*/ 4 w 8"/>
                  <a:gd name="T41" fmla="*/ 13 h 14"/>
                  <a:gd name="T42" fmla="*/ 4 w 8"/>
                  <a:gd name="T43" fmla="*/ 13 h 14"/>
                  <a:gd name="T44" fmla="*/ 3 w 8"/>
                  <a:gd name="T45" fmla="*/ 14 h 14"/>
                  <a:gd name="T46" fmla="*/ 2 w 8"/>
                  <a:gd name="T47" fmla="*/ 14 h 14"/>
                  <a:gd name="T48" fmla="*/ 1 w 8"/>
                  <a:gd name="T4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4">
                    <a:moveTo>
                      <a:pt x="1" y="14"/>
                    </a:moveTo>
                    <a:lnTo>
                      <a:pt x="0" y="13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7" y="10"/>
                    </a:lnTo>
                    <a:lnTo>
                      <a:pt x="6" y="11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21" name="Freeform 264"/>
              <p:cNvSpPr>
                <a:spLocks/>
              </p:cNvSpPr>
              <p:nvPr/>
            </p:nvSpPr>
            <p:spPr bwMode="auto">
              <a:xfrm>
                <a:off x="963" y="2703"/>
                <a:ext cx="24" cy="22"/>
              </a:xfrm>
              <a:custGeom>
                <a:avLst/>
                <a:gdLst>
                  <a:gd name="T0" fmla="*/ 0 w 24"/>
                  <a:gd name="T1" fmla="*/ 22 h 22"/>
                  <a:gd name="T2" fmla="*/ 0 w 24"/>
                  <a:gd name="T3" fmla="*/ 0 h 22"/>
                  <a:gd name="T4" fmla="*/ 24 w 24"/>
                  <a:gd name="T5" fmla="*/ 6 h 22"/>
                  <a:gd name="T6" fmla="*/ 24 w 24"/>
                  <a:gd name="T7" fmla="*/ 22 h 22"/>
                  <a:gd name="T8" fmla="*/ 0 w 24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2">
                    <a:moveTo>
                      <a:pt x="0" y="22"/>
                    </a:moveTo>
                    <a:lnTo>
                      <a:pt x="0" y="0"/>
                    </a:lnTo>
                    <a:lnTo>
                      <a:pt x="24" y="6"/>
                    </a:lnTo>
                    <a:lnTo>
                      <a:pt x="24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22" name="Rectangle 265"/>
              <p:cNvSpPr>
                <a:spLocks noChangeArrowheads="1"/>
              </p:cNvSpPr>
              <p:nvPr/>
            </p:nvSpPr>
            <p:spPr bwMode="auto">
              <a:xfrm>
                <a:off x="966" y="2707"/>
                <a:ext cx="19" cy="1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23" name="Freeform 266"/>
              <p:cNvSpPr>
                <a:spLocks/>
              </p:cNvSpPr>
              <p:nvPr/>
            </p:nvSpPr>
            <p:spPr bwMode="auto">
              <a:xfrm>
                <a:off x="953" y="2670"/>
                <a:ext cx="49" cy="45"/>
              </a:xfrm>
              <a:custGeom>
                <a:avLst/>
                <a:gdLst>
                  <a:gd name="T0" fmla="*/ 8 w 49"/>
                  <a:gd name="T1" fmla="*/ 12 h 45"/>
                  <a:gd name="T2" fmla="*/ 8 w 49"/>
                  <a:gd name="T3" fmla="*/ 12 h 45"/>
                  <a:gd name="T4" fmla="*/ 9 w 49"/>
                  <a:gd name="T5" fmla="*/ 11 h 45"/>
                  <a:gd name="T6" fmla="*/ 11 w 49"/>
                  <a:gd name="T7" fmla="*/ 8 h 45"/>
                  <a:gd name="T8" fmla="*/ 13 w 49"/>
                  <a:gd name="T9" fmla="*/ 6 h 45"/>
                  <a:gd name="T10" fmla="*/ 15 w 49"/>
                  <a:gd name="T11" fmla="*/ 4 h 45"/>
                  <a:gd name="T12" fmla="*/ 18 w 49"/>
                  <a:gd name="T13" fmla="*/ 2 h 45"/>
                  <a:gd name="T14" fmla="*/ 21 w 49"/>
                  <a:gd name="T15" fmla="*/ 1 h 45"/>
                  <a:gd name="T16" fmla="*/ 24 w 49"/>
                  <a:gd name="T17" fmla="*/ 0 h 45"/>
                  <a:gd name="T18" fmla="*/ 28 w 49"/>
                  <a:gd name="T19" fmla="*/ 0 h 45"/>
                  <a:gd name="T20" fmla="*/ 31 w 49"/>
                  <a:gd name="T21" fmla="*/ 1 h 45"/>
                  <a:gd name="T22" fmla="*/ 36 w 49"/>
                  <a:gd name="T23" fmla="*/ 2 h 45"/>
                  <a:gd name="T24" fmla="*/ 39 w 49"/>
                  <a:gd name="T25" fmla="*/ 4 h 45"/>
                  <a:gd name="T26" fmla="*/ 43 w 49"/>
                  <a:gd name="T27" fmla="*/ 7 h 45"/>
                  <a:gd name="T28" fmla="*/ 46 w 49"/>
                  <a:gd name="T29" fmla="*/ 10 h 45"/>
                  <a:gd name="T30" fmla="*/ 48 w 49"/>
                  <a:gd name="T31" fmla="*/ 14 h 45"/>
                  <a:gd name="T32" fmla="*/ 49 w 49"/>
                  <a:gd name="T33" fmla="*/ 18 h 45"/>
                  <a:gd name="T34" fmla="*/ 49 w 49"/>
                  <a:gd name="T35" fmla="*/ 22 h 45"/>
                  <a:gd name="T36" fmla="*/ 49 w 49"/>
                  <a:gd name="T37" fmla="*/ 27 h 45"/>
                  <a:gd name="T38" fmla="*/ 48 w 49"/>
                  <a:gd name="T39" fmla="*/ 31 h 45"/>
                  <a:gd name="T40" fmla="*/ 46 w 49"/>
                  <a:gd name="T41" fmla="*/ 35 h 45"/>
                  <a:gd name="T42" fmla="*/ 43 w 49"/>
                  <a:gd name="T43" fmla="*/ 38 h 45"/>
                  <a:gd name="T44" fmla="*/ 40 w 49"/>
                  <a:gd name="T45" fmla="*/ 41 h 45"/>
                  <a:gd name="T46" fmla="*/ 36 w 49"/>
                  <a:gd name="T47" fmla="*/ 43 h 45"/>
                  <a:gd name="T48" fmla="*/ 32 w 49"/>
                  <a:gd name="T49" fmla="*/ 44 h 45"/>
                  <a:gd name="T50" fmla="*/ 28 w 49"/>
                  <a:gd name="T51" fmla="*/ 45 h 45"/>
                  <a:gd name="T52" fmla="*/ 24 w 49"/>
                  <a:gd name="T53" fmla="*/ 44 h 45"/>
                  <a:gd name="T54" fmla="*/ 21 w 49"/>
                  <a:gd name="T55" fmla="*/ 44 h 45"/>
                  <a:gd name="T56" fmla="*/ 18 w 49"/>
                  <a:gd name="T57" fmla="*/ 43 h 45"/>
                  <a:gd name="T58" fmla="*/ 15 w 49"/>
                  <a:gd name="T59" fmla="*/ 41 h 45"/>
                  <a:gd name="T60" fmla="*/ 13 w 49"/>
                  <a:gd name="T61" fmla="*/ 39 h 45"/>
                  <a:gd name="T62" fmla="*/ 11 w 49"/>
                  <a:gd name="T63" fmla="*/ 37 h 45"/>
                  <a:gd name="T64" fmla="*/ 9 w 49"/>
                  <a:gd name="T65" fmla="*/ 35 h 45"/>
                  <a:gd name="T66" fmla="*/ 7 w 49"/>
                  <a:gd name="T67" fmla="*/ 32 h 45"/>
                  <a:gd name="T68" fmla="*/ 7 w 49"/>
                  <a:gd name="T69" fmla="*/ 31 h 45"/>
                  <a:gd name="T70" fmla="*/ 6 w 49"/>
                  <a:gd name="T71" fmla="*/ 31 h 45"/>
                  <a:gd name="T72" fmla="*/ 5 w 49"/>
                  <a:gd name="T73" fmla="*/ 30 h 45"/>
                  <a:gd name="T74" fmla="*/ 2 w 49"/>
                  <a:gd name="T75" fmla="*/ 29 h 45"/>
                  <a:gd name="T76" fmla="*/ 1 w 49"/>
                  <a:gd name="T77" fmla="*/ 26 h 45"/>
                  <a:gd name="T78" fmla="*/ 0 w 49"/>
                  <a:gd name="T79" fmla="*/ 23 h 45"/>
                  <a:gd name="T80" fmla="*/ 0 w 49"/>
                  <a:gd name="T81" fmla="*/ 19 h 45"/>
                  <a:gd name="T82" fmla="*/ 1 w 49"/>
                  <a:gd name="T83" fmla="*/ 16 h 45"/>
                  <a:gd name="T84" fmla="*/ 4 w 49"/>
                  <a:gd name="T85" fmla="*/ 13 h 45"/>
                  <a:gd name="T86" fmla="*/ 6 w 49"/>
                  <a:gd name="T87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5">
                    <a:moveTo>
                      <a:pt x="8" y="12"/>
                    </a:move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5" y="4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31" y="1"/>
                    </a:lnTo>
                    <a:lnTo>
                      <a:pt x="34" y="1"/>
                    </a:lnTo>
                    <a:lnTo>
                      <a:pt x="36" y="2"/>
                    </a:lnTo>
                    <a:lnTo>
                      <a:pt x="38" y="3"/>
                    </a:lnTo>
                    <a:lnTo>
                      <a:pt x="39" y="4"/>
                    </a:lnTo>
                    <a:lnTo>
                      <a:pt x="41" y="5"/>
                    </a:lnTo>
                    <a:lnTo>
                      <a:pt x="43" y="7"/>
                    </a:lnTo>
                    <a:lnTo>
                      <a:pt x="44" y="8"/>
                    </a:lnTo>
                    <a:lnTo>
                      <a:pt x="46" y="10"/>
                    </a:lnTo>
                    <a:lnTo>
                      <a:pt x="47" y="12"/>
                    </a:lnTo>
                    <a:lnTo>
                      <a:pt x="48" y="14"/>
                    </a:lnTo>
                    <a:lnTo>
                      <a:pt x="48" y="16"/>
                    </a:lnTo>
                    <a:lnTo>
                      <a:pt x="49" y="18"/>
                    </a:lnTo>
                    <a:lnTo>
                      <a:pt x="49" y="20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7"/>
                    </a:lnTo>
                    <a:lnTo>
                      <a:pt x="49" y="29"/>
                    </a:lnTo>
                    <a:lnTo>
                      <a:pt x="48" y="31"/>
                    </a:lnTo>
                    <a:lnTo>
                      <a:pt x="47" y="33"/>
                    </a:lnTo>
                    <a:lnTo>
                      <a:pt x="46" y="35"/>
                    </a:lnTo>
                    <a:lnTo>
                      <a:pt x="45" y="36"/>
                    </a:lnTo>
                    <a:lnTo>
                      <a:pt x="43" y="38"/>
                    </a:lnTo>
                    <a:lnTo>
                      <a:pt x="42" y="39"/>
                    </a:lnTo>
                    <a:lnTo>
                      <a:pt x="40" y="41"/>
                    </a:lnTo>
                    <a:lnTo>
                      <a:pt x="38" y="42"/>
                    </a:lnTo>
                    <a:lnTo>
                      <a:pt x="36" y="43"/>
                    </a:lnTo>
                    <a:lnTo>
                      <a:pt x="34" y="43"/>
                    </a:lnTo>
                    <a:lnTo>
                      <a:pt x="32" y="44"/>
                    </a:lnTo>
                    <a:lnTo>
                      <a:pt x="30" y="44"/>
                    </a:lnTo>
                    <a:lnTo>
                      <a:pt x="28" y="45"/>
                    </a:lnTo>
                    <a:lnTo>
                      <a:pt x="26" y="44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1" y="44"/>
                    </a:lnTo>
                    <a:lnTo>
                      <a:pt x="19" y="43"/>
                    </a:lnTo>
                    <a:lnTo>
                      <a:pt x="18" y="43"/>
                    </a:lnTo>
                    <a:lnTo>
                      <a:pt x="17" y="42"/>
                    </a:lnTo>
                    <a:lnTo>
                      <a:pt x="15" y="41"/>
                    </a:lnTo>
                    <a:lnTo>
                      <a:pt x="14" y="40"/>
                    </a:lnTo>
                    <a:lnTo>
                      <a:pt x="13" y="39"/>
                    </a:lnTo>
                    <a:lnTo>
                      <a:pt x="12" y="38"/>
                    </a:lnTo>
                    <a:lnTo>
                      <a:pt x="11" y="37"/>
                    </a:lnTo>
                    <a:lnTo>
                      <a:pt x="10" y="36"/>
                    </a:lnTo>
                    <a:lnTo>
                      <a:pt x="9" y="35"/>
                    </a:lnTo>
                    <a:lnTo>
                      <a:pt x="8" y="33"/>
                    </a:lnTo>
                    <a:lnTo>
                      <a:pt x="7" y="32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5" y="30"/>
                    </a:lnTo>
                    <a:lnTo>
                      <a:pt x="4" y="30"/>
                    </a:lnTo>
                    <a:lnTo>
                      <a:pt x="2" y="29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2" y="14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24" name="Freeform 267"/>
              <p:cNvSpPr>
                <a:spLocks/>
              </p:cNvSpPr>
              <p:nvPr/>
            </p:nvSpPr>
            <p:spPr bwMode="auto">
              <a:xfrm>
                <a:off x="955" y="2674"/>
                <a:ext cx="44" cy="37"/>
              </a:xfrm>
              <a:custGeom>
                <a:avLst/>
                <a:gdLst>
                  <a:gd name="T0" fmla="*/ 6 w 44"/>
                  <a:gd name="T1" fmla="*/ 12 h 37"/>
                  <a:gd name="T2" fmla="*/ 7 w 44"/>
                  <a:gd name="T3" fmla="*/ 13 h 37"/>
                  <a:gd name="T4" fmla="*/ 8 w 44"/>
                  <a:gd name="T5" fmla="*/ 12 h 37"/>
                  <a:gd name="T6" fmla="*/ 9 w 44"/>
                  <a:gd name="T7" fmla="*/ 9 h 37"/>
                  <a:gd name="T8" fmla="*/ 11 w 44"/>
                  <a:gd name="T9" fmla="*/ 7 h 37"/>
                  <a:gd name="T10" fmla="*/ 13 w 44"/>
                  <a:gd name="T11" fmla="*/ 4 h 37"/>
                  <a:gd name="T12" fmla="*/ 16 w 44"/>
                  <a:gd name="T13" fmla="*/ 2 h 37"/>
                  <a:gd name="T14" fmla="*/ 19 w 44"/>
                  <a:gd name="T15" fmla="*/ 1 h 37"/>
                  <a:gd name="T16" fmla="*/ 22 w 44"/>
                  <a:gd name="T17" fmla="*/ 0 h 37"/>
                  <a:gd name="T18" fmla="*/ 25 w 44"/>
                  <a:gd name="T19" fmla="*/ 0 h 37"/>
                  <a:gd name="T20" fmla="*/ 31 w 44"/>
                  <a:gd name="T21" fmla="*/ 1 h 37"/>
                  <a:gd name="T22" fmla="*/ 37 w 44"/>
                  <a:gd name="T23" fmla="*/ 4 h 37"/>
                  <a:gd name="T24" fmla="*/ 42 w 44"/>
                  <a:gd name="T25" fmla="*/ 9 h 37"/>
                  <a:gd name="T26" fmla="*/ 44 w 44"/>
                  <a:gd name="T27" fmla="*/ 16 h 37"/>
                  <a:gd name="T28" fmla="*/ 44 w 44"/>
                  <a:gd name="T29" fmla="*/ 22 h 37"/>
                  <a:gd name="T30" fmla="*/ 43 w 44"/>
                  <a:gd name="T31" fmla="*/ 26 h 37"/>
                  <a:gd name="T32" fmla="*/ 41 w 44"/>
                  <a:gd name="T33" fmla="*/ 29 h 37"/>
                  <a:gd name="T34" fmla="*/ 39 w 44"/>
                  <a:gd name="T35" fmla="*/ 32 h 37"/>
                  <a:gd name="T36" fmla="*/ 36 w 44"/>
                  <a:gd name="T37" fmla="*/ 34 h 37"/>
                  <a:gd name="T38" fmla="*/ 33 w 44"/>
                  <a:gd name="T39" fmla="*/ 36 h 37"/>
                  <a:gd name="T40" fmla="*/ 30 w 44"/>
                  <a:gd name="T41" fmla="*/ 37 h 37"/>
                  <a:gd name="T42" fmla="*/ 26 w 44"/>
                  <a:gd name="T43" fmla="*/ 37 h 37"/>
                  <a:gd name="T44" fmla="*/ 21 w 44"/>
                  <a:gd name="T45" fmla="*/ 37 h 37"/>
                  <a:gd name="T46" fmla="*/ 15 w 44"/>
                  <a:gd name="T47" fmla="*/ 34 h 37"/>
                  <a:gd name="T48" fmla="*/ 11 w 44"/>
                  <a:gd name="T49" fmla="*/ 30 h 37"/>
                  <a:gd name="T50" fmla="*/ 8 w 44"/>
                  <a:gd name="T51" fmla="*/ 25 h 37"/>
                  <a:gd name="T52" fmla="*/ 6 w 44"/>
                  <a:gd name="T53" fmla="*/ 22 h 37"/>
                  <a:gd name="T54" fmla="*/ 5 w 44"/>
                  <a:gd name="T55" fmla="*/ 23 h 37"/>
                  <a:gd name="T56" fmla="*/ 3 w 44"/>
                  <a:gd name="T57" fmla="*/ 23 h 37"/>
                  <a:gd name="T58" fmla="*/ 2 w 44"/>
                  <a:gd name="T59" fmla="*/ 22 h 37"/>
                  <a:gd name="T60" fmla="*/ 1 w 44"/>
                  <a:gd name="T61" fmla="*/ 20 h 37"/>
                  <a:gd name="T62" fmla="*/ 0 w 44"/>
                  <a:gd name="T63" fmla="*/ 18 h 37"/>
                  <a:gd name="T64" fmla="*/ 1 w 44"/>
                  <a:gd name="T65" fmla="*/ 16 h 37"/>
                  <a:gd name="T66" fmla="*/ 1 w 44"/>
                  <a:gd name="T67" fmla="*/ 14 h 37"/>
                  <a:gd name="T68" fmla="*/ 3 w 44"/>
                  <a:gd name="T69" fmla="*/ 13 h 37"/>
                  <a:gd name="T70" fmla="*/ 4 w 44"/>
                  <a:gd name="T71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4" h="37">
                    <a:moveTo>
                      <a:pt x="5" y="12"/>
                    </a:moveTo>
                    <a:lnTo>
                      <a:pt x="6" y="12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5" y="3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31" y="1"/>
                    </a:lnTo>
                    <a:lnTo>
                      <a:pt x="34" y="2"/>
                    </a:lnTo>
                    <a:lnTo>
                      <a:pt x="37" y="4"/>
                    </a:lnTo>
                    <a:lnTo>
                      <a:pt x="40" y="6"/>
                    </a:lnTo>
                    <a:lnTo>
                      <a:pt x="42" y="9"/>
                    </a:lnTo>
                    <a:lnTo>
                      <a:pt x="43" y="13"/>
                    </a:lnTo>
                    <a:lnTo>
                      <a:pt x="44" y="16"/>
                    </a:lnTo>
                    <a:lnTo>
                      <a:pt x="44" y="20"/>
                    </a:lnTo>
                    <a:lnTo>
                      <a:pt x="44" y="22"/>
                    </a:lnTo>
                    <a:lnTo>
                      <a:pt x="43" y="24"/>
                    </a:lnTo>
                    <a:lnTo>
                      <a:pt x="43" y="26"/>
                    </a:lnTo>
                    <a:lnTo>
                      <a:pt x="42" y="27"/>
                    </a:lnTo>
                    <a:lnTo>
                      <a:pt x="41" y="29"/>
                    </a:lnTo>
                    <a:lnTo>
                      <a:pt x="40" y="30"/>
                    </a:lnTo>
                    <a:lnTo>
                      <a:pt x="39" y="32"/>
                    </a:lnTo>
                    <a:lnTo>
                      <a:pt x="37" y="33"/>
                    </a:lnTo>
                    <a:lnTo>
                      <a:pt x="36" y="34"/>
                    </a:lnTo>
                    <a:lnTo>
                      <a:pt x="35" y="35"/>
                    </a:lnTo>
                    <a:lnTo>
                      <a:pt x="33" y="36"/>
                    </a:lnTo>
                    <a:lnTo>
                      <a:pt x="31" y="36"/>
                    </a:lnTo>
                    <a:lnTo>
                      <a:pt x="30" y="37"/>
                    </a:lnTo>
                    <a:lnTo>
                      <a:pt x="28" y="37"/>
                    </a:lnTo>
                    <a:lnTo>
                      <a:pt x="26" y="37"/>
                    </a:lnTo>
                    <a:lnTo>
                      <a:pt x="24" y="37"/>
                    </a:lnTo>
                    <a:lnTo>
                      <a:pt x="21" y="37"/>
                    </a:lnTo>
                    <a:lnTo>
                      <a:pt x="18" y="35"/>
                    </a:lnTo>
                    <a:lnTo>
                      <a:pt x="15" y="34"/>
                    </a:lnTo>
                    <a:lnTo>
                      <a:pt x="13" y="32"/>
                    </a:lnTo>
                    <a:lnTo>
                      <a:pt x="11" y="30"/>
                    </a:lnTo>
                    <a:lnTo>
                      <a:pt x="9" y="28"/>
                    </a:lnTo>
                    <a:lnTo>
                      <a:pt x="8" y="25"/>
                    </a:lnTo>
                    <a:lnTo>
                      <a:pt x="7" y="22"/>
                    </a:lnTo>
                    <a:lnTo>
                      <a:pt x="6" y="22"/>
                    </a:lnTo>
                    <a:lnTo>
                      <a:pt x="6" y="23"/>
                    </a:lnTo>
                    <a:lnTo>
                      <a:pt x="5" y="23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2" y="22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25" name="Freeform 268"/>
              <p:cNvSpPr>
                <a:spLocks/>
              </p:cNvSpPr>
              <p:nvPr/>
            </p:nvSpPr>
            <p:spPr bwMode="auto">
              <a:xfrm>
                <a:off x="971" y="2699"/>
                <a:ext cx="17" cy="7"/>
              </a:xfrm>
              <a:custGeom>
                <a:avLst/>
                <a:gdLst>
                  <a:gd name="T0" fmla="*/ 17 w 17"/>
                  <a:gd name="T1" fmla="*/ 2 h 7"/>
                  <a:gd name="T2" fmla="*/ 17 w 17"/>
                  <a:gd name="T3" fmla="*/ 2 h 7"/>
                  <a:gd name="T4" fmla="*/ 17 w 17"/>
                  <a:gd name="T5" fmla="*/ 3 h 7"/>
                  <a:gd name="T6" fmla="*/ 17 w 17"/>
                  <a:gd name="T7" fmla="*/ 3 h 7"/>
                  <a:gd name="T8" fmla="*/ 16 w 17"/>
                  <a:gd name="T9" fmla="*/ 4 h 7"/>
                  <a:gd name="T10" fmla="*/ 16 w 17"/>
                  <a:gd name="T11" fmla="*/ 5 h 7"/>
                  <a:gd name="T12" fmla="*/ 15 w 17"/>
                  <a:gd name="T13" fmla="*/ 5 h 7"/>
                  <a:gd name="T14" fmla="*/ 15 w 17"/>
                  <a:gd name="T15" fmla="*/ 6 h 7"/>
                  <a:gd name="T16" fmla="*/ 14 w 17"/>
                  <a:gd name="T17" fmla="*/ 6 h 7"/>
                  <a:gd name="T18" fmla="*/ 13 w 17"/>
                  <a:gd name="T19" fmla="*/ 7 h 7"/>
                  <a:gd name="T20" fmla="*/ 11 w 17"/>
                  <a:gd name="T21" fmla="*/ 7 h 7"/>
                  <a:gd name="T22" fmla="*/ 10 w 17"/>
                  <a:gd name="T23" fmla="*/ 7 h 7"/>
                  <a:gd name="T24" fmla="*/ 9 w 17"/>
                  <a:gd name="T25" fmla="*/ 7 h 7"/>
                  <a:gd name="T26" fmla="*/ 8 w 17"/>
                  <a:gd name="T27" fmla="*/ 7 h 7"/>
                  <a:gd name="T28" fmla="*/ 7 w 17"/>
                  <a:gd name="T29" fmla="*/ 7 h 7"/>
                  <a:gd name="T30" fmla="*/ 7 w 17"/>
                  <a:gd name="T31" fmla="*/ 7 h 7"/>
                  <a:gd name="T32" fmla="*/ 7 w 17"/>
                  <a:gd name="T33" fmla="*/ 7 h 7"/>
                  <a:gd name="T34" fmla="*/ 0 w 17"/>
                  <a:gd name="T35" fmla="*/ 0 h 7"/>
                  <a:gd name="T36" fmla="*/ 17 w 17"/>
                  <a:gd name="T3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lnTo>
                      <a:pt x="17" y="2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6" y="4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0" y="0"/>
                    </a:ln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26" name="Freeform 269"/>
              <p:cNvSpPr>
                <a:spLocks/>
              </p:cNvSpPr>
              <p:nvPr/>
            </p:nvSpPr>
            <p:spPr bwMode="auto">
              <a:xfrm>
                <a:off x="975" y="2701"/>
                <a:ext cx="11" cy="3"/>
              </a:xfrm>
              <a:custGeom>
                <a:avLst/>
                <a:gdLst>
                  <a:gd name="T0" fmla="*/ 11 w 11"/>
                  <a:gd name="T1" fmla="*/ 1 h 3"/>
                  <a:gd name="T2" fmla="*/ 10 w 11"/>
                  <a:gd name="T3" fmla="*/ 3 h 3"/>
                  <a:gd name="T4" fmla="*/ 3 w 11"/>
                  <a:gd name="T5" fmla="*/ 2 h 3"/>
                  <a:gd name="T6" fmla="*/ 0 w 11"/>
                  <a:gd name="T7" fmla="*/ 0 h 3"/>
                  <a:gd name="T8" fmla="*/ 11 w 1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">
                    <a:moveTo>
                      <a:pt x="11" y="1"/>
                    </a:moveTo>
                    <a:lnTo>
                      <a:pt x="10" y="3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27" name="Freeform 270"/>
              <p:cNvSpPr>
                <a:spLocks/>
              </p:cNvSpPr>
              <p:nvPr/>
            </p:nvSpPr>
            <p:spPr bwMode="auto">
              <a:xfrm>
                <a:off x="961" y="2665"/>
                <a:ext cx="40" cy="12"/>
              </a:xfrm>
              <a:custGeom>
                <a:avLst/>
                <a:gdLst>
                  <a:gd name="T0" fmla="*/ 4 w 40"/>
                  <a:gd name="T1" fmla="*/ 3 h 12"/>
                  <a:gd name="T2" fmla="*/ 6 w 40"/>
                  <a:gd name="T3" fmla="*/ 2 h 12"/>
                  <a:gd name="T4" fmla="*/ 7 w 40"/>
                  <a:gd name="T5" fmla="*/ 2 h 12"/>
                  <a:gd name="T6" fmla="*/ 8 w 40"/>
                  <a:gd name="T7" fmla="*/ 2 h 12"/>
                  <a:gd name="T8" fmla="*/ 9 w 40"/>
                  <a:gd name="T9" fmla="*/ 2 h 12"/>
                  <a:gd name="T10" fmla="*/ 10 w 40"/>
                  <a:gd name="T11" fmla="*/ 1 h 12"/>
                  <a:gd name="T12" fmla="*/ 11 w 40"/>
                  <a:gd name="T13" fmla="*/ 0 h 12"/>
                  <a:gd name="T14" fmla="*/ 13 w 40"/>
                  <a:gd name="T15" fmla="*/ 0 h 12"/>
                  <a:gd name="T16" fmla="*/ 15 w 40"/>
                  <a:gd name="T17" fmla="*/ 0 h 12"/>
                  <a:gd name="T18" fmla="*/ 16 w 40"/>
                  <a:gd name="T19" fmla="*/ 0 h 12"/>
                  <a:gd name="T20" fmla="*/ 17 w 40"/>
                  <a:gd name="T21" fmla="*/ 0 h 12"/>
                  <a:gd name="T22" fmla="*/ 18 w 40"/>
                  <a:gd name="T23" fmla="*/ 0 h 12"/>
                  <a:gd name="T24" fmla="*/ 19 w 40"/>
                  <a:gd name="T25" fmla="*/ 0 h 12"/>
                  <a:gd name="T26" fmla="*/ 21 w 40"/>
                  <a:gd name="T27" fmla="*/ 0 h 12"/>
                  <a:gd name="T28" fmla="*/ 23 w 40"/>
                  <a:gd name="T29" fmla="*/ 0 h 12"/>
                  <a:gd name="T30" fmla="*/ 25 w 40"/>
                  <a:gd name="T31" fmla="*/ 0 h 12"/>
                  <a:gd name="T32" fmla="*/ 27 w 40"/>
                  <a:gd name="T33" fmla="*/ 1 h 12"/>
                  <a:gd name="T34" fmla="*/ 28 w 40"/>
                  <a:gd name="T35" fmla="*/ 2 h 12"/>
                  <a:gd name="T36" fmla="*/ 29 w 40"/>
                  <a:gd name="T37" fmla="*/ 3 h 12"/>
                  <a:gd name="T38" fmla="*/ 31 w 40"/>
                  <a:gd name="T39" fmla="*/ 3 h 12"/>
                  <a:gd name="T40" fmla="*/ 33 w 40"/>
                  <a:gd name="T41" fmla="*/ 3 h 12"/>
                  <a:gd name="T42" fmla="*/ 36 w 40"/>
                  <a:gd name="T43" fmla="*/ 4 h 12"/>
                  <a:gd name="T44" fmla="*/ 39 w 40"/>
                  <a:gd name="T45" fmla="*/ 6 h 12"/>
                  <a:gd name="T46" fmla="*/ 40 w 40"/>
                  <a:gd name="T47" fmla="*/ 7 h 12"/>
                  <a:gd name="T48" fmla="*/ 39 w 40"/>
                  <a:gd name="T49" fmla="*/ 9 h 12"/>
                  <a:gd name="T50" fmla="*/ 38 w 40"/>
                  <a:gd name="T51" fmla="*/ 11 h 12"/>
                  <a:gd name="T52" fmla="*/ 36 w 40"/>
                  <a:gd name="T53" fmla="*/ 12 h 12"/>
                  <a:gd name="T54" fmla="*/ 33 w 40"/>
                  <a:gd name="T55" fmla="*/ 12 h 12"/>
                  <a:gd name="T56" fmla="*/ 30 w 40"/>
                  <a:gd name="T57" fmla="*/ 12 h 12"/>
                  <a:gd name="T58" fmla="*/ 29 w 40"/>
                  <a:gd name="T59" fmla="*/ 12 h 12"/>
                  <a:gd name="T60" fmla="*/ 27 w 40"/>
                  <a:gd name="T61" fmla="*/ 12 h 12"/>
                  <a:gd name="T62" fmla="*/ 26 w 40"/>
                  <a:gd name="T63" fmla="*/ 11 h 12"/>
                  <a:gd name="T64" fmla="*/ 25 w 40"/>
                  <a:gd name="T65" fmla="*/ 11 h 12"/>
                  <a:gd name="T66" fmla="*/ 24 w 40"/>
                  <a:gd name="T67" fmla="*/ 11 h 12"/>
                  <a:gd name="T68" fmla="*/ 23 w 40"/>
                  <a:gd name="T69" fmla="*/ 11 h 12"/>
                  <a:gd name="T70" fmla="*/ 21 w 40"/>
                  <a:gd name="T71" fmla="*/ 11 h 12"/>
                  <a:gd name="T72" fmla="*/ 20 w 40"/>
                  <a:gd name="T73" fmla="*/ 11 h 12"/>
                  <a:gd name="T74" fmla="*/ 18 w 40"/>
                  <a:gd name="T75" fmla="*/ 11 h 12"/>
                  <a:gd name="T76" fmla="*/ 17 w 40"/>
                  <a:gd name="T77" fmla="*/ 10 h 12"/>
                  <a:gd name="T78" fmla="*/ 15 w 40"/>
                  <a:gd name="T79" fmla="*/ 10 h 12"/>
                  <a:gd name="T80" fmla="*/ 15 w 40"/>
                  <a:gd name="T81" fmla="*/ 9 h 12"/>
                  <a:gd name="T82" fmla="*/ 14 w 40"/>
                  <a:gd name="T83" fmla="*/ 9 h 12"/>
                  <a:gd name="T84" fmla="*/ 13 w 40"/>
                  <a:gd name="T85" fmla="*/ 9 h 12"/>
                  <a:gd name="T86" fmla="*/ 11 w 40"/>
                  <a:gd name="T87" fmla="*/ 9 h 12"/>
                  <a:gd name="T88" fmla="*/ 10 w 40"/>
                  <a:gd name="T89" fmla="*/ 9 h 12"/>
                  <a:gd name="T90" fmla="*/ 8 w 40"/>
                  <a:gd name="T91" fmla="*/ 10 h 12"/>
                  <a:gd name="T92" fmla="*/ 6 w 40"/>
                  <a:gd name="T93" fmla="*/ 11 h 12"/>
                  <a:gd name="T94" fmla="*/ 4 w 40"/>
                  <a:gd name="T95" fmla="*/ 11 h 12"/>
                  <a:gd name="T96" fmla="*/ 2 w 40"/>
                  <a:gd name="T97" fmla="*/ 11 h 12"/>
                  <a:gd name="T98" fmla="*/ 0 w 40"/>
                  <a:gd name="T99" fmla="*/ 10 h 12"/>
                  <a:gd name="T100" fmla="*/ 0 w 40"/>
                  <a:gd name="T101" fmla="*/ 8 h 12"/>
                  <a:gd name="T102" fmla="*/ 0 w 40"/>
                  <a:gd name="T103" fmla="*/ 7 h 12"/>
                  <a:gd name="T104" fmla="*/ 1 w 40"/>
                  <a:gd name="T105" fmla="*/ 5 h 12"/>
                  <a:gd name="T106" fmla="*/ 3 w 40"/>
                  <a:gd name="T10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0" h="12">
                    <a:moveTo>
                      <a:pt x="4" y="3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3" y="3"/>
                    </a:lnTo>
                    <a:lnTo>
                      <a:pt x="35" y="3"/>
                    </a:lnTo>
                    <a:lnTo>
                      <a:pt x="36" y="4"/>
                    </a:lnTo>
                    <a:lnTo>
                      <a:pt x="38" y="5"/>
                    </a:lnTo>
                    <a:lnTo>
                      <a:pt x="39" y="6"/>
                    </a:lnTo>
                    <a:lnTo>
                      <a:pt x="39" y="6"/>
                    </a:lnTo>
                    <a:lnTo>
                      <a:pt x="40" y="7"/>
                    </a:lnTo>
                    <a:lnTo>
                      <a:pt x="40" y="8"/>
                    </a:lnTo>
                    <a:lnTo>
                      <a:pt x="39" y="9"/>
                    </a:lnTo>
                    <a:lnTo>
                      <a:pt x="39" y="10"/>
                    </a:lnTo>
                    <a:lnTo>
                      <a:pt x="38" y="11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4" y="12"/>
                    </a:lnTo>
                    <a:lnTo>
                      <a:pt x="33" y="12"/>
                    </a:lnTo>
                    <a:lnTo>
                      <a:pt x="31" y="12"/>
                    </a:lnTo>
                    <a:lnTo>
                      <a:pt x="30" y="12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7" y="12"/>
                    </a:lnTo>
                    <a:lnTo>
                      <a:pt x="27" y="11"/>
                    </a:lnTo>
                    <a:lnTo>
                      <a:pt x="26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4" y="11"/>
                    </a:lnTo>
                    <a:lnTo>
                      <a:pt x="24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2" y="11"/>
                    </a:lnTo>
                    <a:lnTo>
                      <a:pt x="21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7" y="11"/>
                    </a:lnTo>
                    <a:lnTo>
                      <a:pt x="17" y="10"/>
                    </a:lnTo>
                    <a:lnTo>
                      <a:pt x="16" y="10"/>
                    </a:lnTo>
                    <a:lnTo>
                      <a:pt x="15" y="10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2" y="9"/>
                    </a:lnTo>
                    <a:lnTo>
                      <a:pt x="11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9" y="10"/>
                    </a:lnTo>
                    <a:lnTo>
                      <a:pt x="8" y="10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28" name="Freeform 271"/>
              <p:cNvSpPr>
                <a:spLocks/>
              </p:cNvSpPr>
              <p:nvPr/>
            </p:nvSpPr>
            <p:spPr bwMode="auto">
              <a:xfrm>
                <a:off x="997" y="2758"/>
                <a:ext cx="53" cy="16"/>
              </a:xfrm>
              <a:custGeom>
                <a:avLst/>
                <a:gdLst>
                  <a:gd name="T0" fmla="*/ 24 w 53"/>
                  <a:gd name="T1" fmla="*/ 0 h 16"/>
                  <a:gd name="T2" fmla="*/ 53 w 53"/>
                  <a:gd name="T3" fmla="*/ 10 h 16"/>
                  <a:gd name="T4" fmla="*/ 17 w 53"/>
                  <a:gd name="T5" fmla="*/ 16 h 16"/>
                  <a:gd name="T6" fmla="*/ 0 w 53"/>
                  <a:gd name="T7" fmla="*/ 3 h 16"/>
                  <a:gd name="T8" fmla="*/ 24 w 53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16">
                    <a:moveTo>
                      <a:pt x="24" y="0"/>
                    </a:moveTo>
                    <a:lnTo>
                      <a:pt x="53" y="10"/>
                    </a:lnTo>
                    <a:lnTo>
                      <a:pt x="17" y="16"/>
                    </a:lnTo>
                    <a:lnTo>
                      <a:pt x="0" y="3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29" name="Freeform 272"/>
              <p:cNvSpPr>
                <a:spLocks/>
              </p:cNvSpPr>
              <p:nvPr/>
            </p:nvSpPr>
            <p:spPr bwMode="auto">
              <a:xfrm>
                <a:off x="1002" y="2760"/>
                <a:ext cx="41" cy="12"/>
              </a:xfrm>
              <a:custGeom>
                <a:avLst/>
                <a:gdLst>
                  <a:gd name="T0" fmla="*/ 19 w 41"/>
                  <a:gd name="T1" fmla="*/ 0 h 12"/>
                  <a:gd name="T2" fmla="*/ 41 w 41"/>
                  <a:gd name="T3" fmla="*/ 8 h 12"/>
                  <a:gd name="T4" fmla="*/ 12 w 41"/>
                  <a:gd name="T5" fmla="*/ 12 h 12"/>
                  <a:gd name="T6" fmla="*/ 0 w 41"/>
                  <a:gd name="T7" fmla="*/ 3 h 12"/>
                  <a:gd name="T8" fmla="*/ 19 w 4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2">
                    <a:moveTo>
                      <a:pt x="19" y="0"/>
                    </a:moveTo>
                    <a:lnTo>
                      <a:pt x="41" y="8"/>
                    </a:lnTo>
                    <a:lnTo>
                      <a:pt x="12" y="12"/>
                    </a:lnTo>
                    <a:lnTo>
                      <a:pt x="0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30" name="Freeform 273"/>
              <p:cNvSpPr>
                <a:spLocks/>
              </p:cNvSpPr>
              <p:nvPr/>
            </p:nvSpPr>
            <p:spPr bwMode="auto">
              <a:xfrm>
                <a:off x="939" y="2715"/>
                <a:ext cx="86" cy="52"/>
              </a:xfrm>
              <a:custGeom>
                <a:avLst/>
                <a:gdLst>
                  <a:gd name="T0" fmla="*/ 7 w 86"/>
                  <a:gd name="T1" fmla="*/ 8 h 52"/>
                  <a:gd name="T2" fmla="*/ 9 w 86"/>
                  <a:gd name="T3" fmla="*/ 6 h 52"/>
                  <a:gd name="T4" fmla="*/ 12 w 86"/>
                  <a:gd name="T5" fmla="*/ 4 h 52"/>
                  <a:gd name="T6" fmla="*/ 15 w 86"/>
                  <a:gd name="T7" fmla="*/ 2 h 52"/>
                  <a:gd name="T8" fmla="*/ 16 w 86"/>
                  <a:gd name="T9" fmla="*/ 2 h 52"/>
                  <a:gd name="T10" fmla="*/ 18 w 86"/>
                  <a:gd name="T11" fmla="*/ 1 h 52"/>
                  <a:gd name="T12" fmla="*/ 21 w 86"/>
                  <a:gd name="T13" fmla="*/ 1 h 52"/>
                  <a:gd name="T14" fmla="*/ 23 w 86"/>
                  <a:gd name="T15" fmla="*/ 0 h 52"/>
                  <a:gd name="T16" fmla="*/ 23 w 86"/>
                  <a:gd name="T17" fmla="*/ 0 h 52"/>
                  <a:gd name="T18" fmla="*/ 25 w 86"/>
                  <a:gd name="T19" fmla="*/ 0 h 52"/>
                  <a:gd name="T20" fmla="*/ 29 w 86"/>
                  <a:gd name="T21" fmla="*/ 0 h 52"/>
                  <a:gd name="T22" fmla="*/ 33 w 86"/>
                  <a:gd name="T23" fmla="*/ 0 h 52"/>
                  <a:gd name="T24" fmla="*/ 37 w 86"/>
                  <a:gd name="T25" fmla="*/ 0 h 52"/>
                  <a:gd name="T26" fmla="*/ 42 w 86"/>
                  <a:gd name="T27" fmla="*/ 0 h 52"/>
                  <a:gd name="T28" fmla="*/ 45 w 86"/>
                  <a:gd name="T29" fmla="*/ 0 h 52"/>
                  <a:gd name="T30" fmla="*/ 47 w 86"/>
                  <a:gd name="T31" fmla="*/ 0 h 52"/>
                  <a:gd name="T32" fmla="*/ 48 w 86"/>
                  <a:gd name="T33" fmla="*/ 0 h 52"/>
                  <a:gd name="T34" fmla="*/ 50 w 86"/>
                  <a:gd name="T35" fmla="*/ 1 h 52"/>
                  <a:gd name="T36" fmla="*/ 53 w 86"/>
                  <a:gd name="T37" fmla="*/ 1 h 52"/>
                  <a:gd name="T38" fmla="*/ 56 w 86"/>
                  <a:gd name="T39" fmla="*/ 2 h 52"/>
                  <a:gd name="T40" fmla="*/ 58 w 86"/>
                  <a:gd name="T41" fmla="*/ 3 h 52"/>
                  <a:gd name="T42" fmla="*/ 60 w 86"/>
                  <a:gd name="T43" fmla="*/ 5 h 52"/>
                  <a:gd name="T44" fmla="*/ 62 w 86"/>
                  <a:gd name="T45" fmla="*/ 6 h 52"/>
                  <a:gd name="T46" fmla="*/ 63 w 86"/>
                  <a:gd name="T47" fmla="*/ 7 h 52"/>
                  <a:gd name="T48" fmla="*/ 64 w 86"/>
                  <a:gd name="T49" fmla="*/ 9 h 52"/>
                  <a:gd name="T50" fmla="*/ 68 w 86"/>
                  <a:gd name="T51" fmla="*/ 16 h 52"/>
                  <a:gd name="T52" fmla="*/ 73 w 86"/>
                  <a:gd name="T53" fmla="*/ 24 h 52"/>
                  <a:gd name="T54" fmla="*/ 76 w 86"/>
                  <a:gd name="T55" fmla="*/ 33 h 52"/>
                  <a:gd name="T56" fmla="*/ 86 w 86"/>
                  <a:gd name="T57" fmla="*/ 46 h 52"/>
                  <a:gd name="T58" fmla="*/ 75 w 86"/>
                  <a:gd name="T59" fmla="*/ 47 h 52"/>
                  <a:gd name="T60" fmla="*/ 75 w 86"/>
                  <a:gd name="T61" fmla="*/ 49 h 52"/>
                  <a:gd name="T62" fmla="*/ 73 w 86"/>
                  <a:gd name="T63" fmla="*/ 52 h 52"/>
                  <a:gd name="T64" fmla="*/ 72 w 86"/>
                  <a:gd name="T65" fmla="*/ 51 h 52"/>
                  <a:gd name="T66" fmla="*/ 71 w 86"/>
                  <a:gd name="T67" fmla="*/ 51 h 52"/>
                  <a:gd name="T68" fmla="*/ 70 w 86"/>
                  <a:gd name="T69" fmla="*/ 47 h 52"/>
                  <a:gd name="T70" fmla="*/ 69 w 86"/>
                  <a:gd name="T71" fmla="*/ 40 h 52"/>
                  <a:gd name="T72" fmla="*/ 67 w 86"/>
                  <a:gd name="T73" fmla="*/ 39 h 52"/>
                  <a:gd name="T74" fmla="*/ 65 w 86"/>
                  <a:gd name="T75" fmla="*/ 36 h 52"/>
                  <a:gd name="T76" fmla="*/ 62 w 86"/>
                  <a:gd name="T77" fmla="*/ 30 h 52"/>
                  <a:gd name="T78" fmla="*/ 57 w 86"/>
                  <a:gd name="T79" fmla="*/ 24 h 52"/>
                  <a:gd name="T80" fmla="*/ 56 w 86"/>
                  <a:gd name="T81" fmla="*/ 39 h 52"/>
                  <a:gd name="T82" fmla="*/ 14 w 86"/>
                  <a:gd name="T83" fmla="*/ 24 h 52"/>
                  <a:gd name="T84" fmla="*/ 13 w 86"/>
                  <a:gd name="T85" fmla="*/ 29 h 52"/>
                  <a:gd name="T86" fmla="*/ 13 w 86"/>
                  <a:gd name="T87" fmla="*/ 43 h 52"/>
                  <a:gd name="T88" fmla="*/ 1 w 86"/>
                  <a:gd name="T89" fmla="*/ 44 h 52"/>
                  <a:gd name="T90" fmla="*/ 0 w 86"/>
                  <a:gd name="T91" fmla="*/ 37 h 52"/>
                  <a:gd name="T92" fmla="*/ 1 w 86"/>
                  <a:gd name="T93" fmla="*/ 27 h 52"/>
                  <a:gd name="T94" fmla="*/ 3 w 86"/>
                  <a:gd name="T95" fmla="*/ 1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6" h="52">
                    <a:moveTo>
                      <a:pt x="6" y="10"/>
                    </a:moveTo>
                    <a:lnTo>
                      <a:pt x="7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12" y="4"/>
                    </a:lnTo>
                    <a:lnTo>
                      <a:pt x="13" y="3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7" y="3"/>
                    </a:lnTo>
                    <a:lnTo>
                      <a:pt x="58" y="3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6"/>
                    </a:lnTo>
                    <a:lnTo>
                      <a:pt x="62" y="7"/>
                    </a:lnTo>
                    <a:lnTo>
                      <a:pt x="63" y="7"/>
                    </a:lnTo>
                    <a:lnTo>
                      <a:pt x="63" y="7"/>
                    </a:lnTo>
                    <a:lnTo>
                      <a:pt x="64" y="9"/>
                    </a:lnTo>
                    <a:lnTo>
                      <a:pt x="66" y="12"/>
                    </a:lnTo>
                    <a:lnTo>
                      <a:pt x="68" y="16"/>
                    </a:lnTo>
                    <a:lnTo>
                      <a:pt x="70" y="20"/>
                    </a:lnTo>
                    <a:lnTo>
                      <a:pt x="73" y="24"/>
                    </a:lnTo>
                    <a:lnTo>
                      <a:pt x="75" y="28"/>
                    </a:lnTo>
                    <a:lnTo>
                      <a:pt x="76" y="33"/>
                    </a:lnTo>
                    <a:lnTo>
                      <a:pt x="78" y="36"/>
                    </a:lnTo>
                    <a:lnTo>
                      <a:pt x="86" y="46"/>
                    </a:lnTo>
                    <a:lnTo>
                      <a:pt x="79" y="51"/>
                    </a:lnTo>
                    <a:lnTo>
                      <a:pt x="75" y="47"/>
                    </a:lnTo>
                    <a:lnTo>
                      <a:pt x="75" y="48"/>
                    </a:lnTo>
                    <a:lnTo>
                      <a:pt x="75" y="49"/>
                    </a:lnTo>
                    <a:lnTo>
                      <a:pt x="74" y="51"/>
                    </a:lnTo>
                    <a:lnTo>
                      <a:pt x="73" y="52"/>
                    </a:lnTo>
                    <a:lnTo>
                      <a:pt x="72" y="52"/>
                    </a:lnTo>
                    <a:lnTo>
                      <a:pt x="72" y="51"/>
                    </a:lnTo>
                    <a:lnTo>
                      <a:pt x="71" y="51"/>
                    </a:lnTo>
                    <a:lnTo>
                      <a:pt x="71" y="51"/>
                    </a:lnTo>
                    <a:lnTo>
                      <a:pt x="71" y="50"/>
                    </a:lnTo>
                    <a:lnTo>
                      <a:pt x="70" y="47"/>
                    </a:lnTo>
                    <a:lnTo>
                      <a:pt x="70" y="44"/>
                    </a:lnTo>
                    <a:lnTo>
                      <a:pt x="69" y="40"/>
                    </a:lnTo>
                    <a:lnTo>
                      <a:pt x="67" y="40"/>
                    </a:lnTo>
                    <a:lnTo>
                      <a:pt x="67" y="39"/>
                    </a:lnTo>
                    <a:lnTo>
                      <a:pt x="67" y="38"/>
                    </a:lnTo>
                    <a:lnTo>
                      <a:pt x="65" y="36"/>
                    </a:lnTo>
                    <a:lnTo>
                      <a:pt x="64" y="33"/>
                    </a:lnTo>
                    <a:lnTo>
                      <a:pt x="62" y="30"/>
                    </a:lnTo>
                    <a:lnTo>
                      <a:pt x="60" y="27"/>
                    </a:lnTo>
                    <a:lnTo>
                      <a:pt x="57" y="24"/>
                    </a:lnTo>
                    <a:lnTo>
                      <a:pt x="54" y="22"/>
                    </a:lnTo>
                    <a:lnTo>
                      <a:pt x="56" y="39"/>
                    </a:lnTo>
                    <a:lnTo>
                      <a:pt x="15" y="43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3" y="29"/>
                    </a:lnTo>
                    <a:lnTo>
                      <a:pt x="12" y="35"/>
                    </a:lnTo>
                    <a:lnTo>
                      <a:pt x="13" y="43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1" y="41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1" y="27"/>
                    </a:lnTo>
                    <a:lnTo>
                      <a:pt x="2" y="21"/>
                    </a:lnTo>
                    <a:lnTo>
                      <a:pt x="3" y="15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31" name="Freeform 274"/>
              <p:cNvSpPr>
                <a:spLocks/>
              </p:cNvSpPr>
              <p:nvPr/>
            </p:nvSpPr>
            <p:spPr bwMode="auto">
              <a:xfrm>
                <a:off x="1009" y="2753"/>
                <a:ext cx="13" cy="11"/>
              </a:xfrm>
              <a:custGeom>
                <a:avLst/>
                <a:gdLst>
                  <a:gd name="T0" fmla="*/ 0 w 13"/>
                  <a:gd name="T1" fmla="*/ 1 h 11"/>
                  <a:gd name="T2" fmla="*/ 1 w 13"/>
                  <a:gd name="T3" fmla="*/ 4 h 11"/>
                  <a:gd name="T4" fmla="*/ 1 w 13"/>
                  <a:gd name="T5" fmla="*/ 7 h 11"/>
                  <a:gd name="T6" fmla="*/ 2 w 13"/>
                  <a:gd name="T7" fmla="*/ 10 h 11"/>
                  <a:gd name="T8" fmla="*/ 3 w 13"/>
                  <a:gd name="T9" fmla="*/ 11 h 11"/>
                  <a:gd name="T10" fmla="*/ 3 w 13"/>
                  <a:gd name="T11" fmla="*/ 10 h 11"/>
                  <a:gd name="T12" fmla="*/ 4 w 13"/>
                  <a:gd name="T13" fmla="*/ 9 h 11"/>
                  <a:gd name="T14" fmla="*/ 4 w 13"/>
                  <a:gd name="T15" fmla="*/ 7 h 11"/>
                  <a:gd name="T16" fmla="*/ 4 w 13"/>
                  <a:gd name="T17" fmla="*/ 6 h 11"/>
                  <a:gd name="T18" fmla="*/ 9 w 13"/>
                  <a:gd name="T19" fmla="*/ 10 h 11"/>
                  <a:gd name="T20" fmla="*/ 13 w 13"/>
                  <a:gd name="T21" fmla="*/ 8 h 11"/>
                  <a:gd name="T22" fmla="*/ 7 w 13"/>
                  <a:gd name="T23" fmla="*/ 0 h 11"/>
                  <a:gd name="T24" fmla="*/ 0 w 13"/>
                  <a:gd name="T2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1">
                    <a:moveTo>
                      <a:pt x="0" y="1"/>
                    </a:moveTo>
                    <a:lnTo>
                      <a:pt x="1" y="4"/>
                    </a:lnTo>
                    <a:lnTo>
                      <a:pt x="1" y="7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9" y="10"/>
                    </a:lnTo>
                    <a:lnTo>
                      <a:pt x="13" y="8"/>
                    </a:lnTo>
                    <a:lnTo>
                      <a:pt x="7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32" name="Freeform 275"/>
              <p:cNvSpPr>
                <a:spLocks/>
              </p:cNvSpPr>
              <p:nvPr/>
            </p:nvSpPr>
            <p:spPr bwMode="auto">
              <a:xfrm>
                <a:off x="942" y="2718"/>
                <a:ext cx="72" cy="40"/>
              </a:xfrm>
              <a:custGeom>
                <a:avLst/>
                <a:gdLst>
                  <a:gd name="T0" fmla="*/ 54 w 72"/>
                  <a:gd name="T1" fmla="*/ 2 h 40"/>
                  <a:gd name="T2" fmla="*/ 52 w 72"/>
                  <a:gd name="T3" fmla="*/ 1 h 40"/>
                  <a:gd name="T4" fmla="*/ 50 w 72"/>
                  <a:gd name="T5" fmla="*/ 1 h 40"/>
                  <a:gd name="T6" fmla="*/ 48 w 72"/>
                  <a:gd name="T7" fmla="*/ 0 h 40"/>
                  <a:gd name="T8" fmla="*/ 41 w 72"/>
                  <a:gd name="T9" fmla="*/ 0 h 40"/>
                  <a:gd name="T10" fmla="*/ 23 w 72"/>
                  <a:gd name="T11" fmla="*/ 0 h 40"/>
                  <a:gd name="T12" fmla="*/ 16 w 72"/>
                  <a:gd name="T13" fmla="*/ 0 h 40"/>
                  <a:gd name="T14" fmla="*/ 13 w 72"/>
                  <a:gd name="T15" fmla="*/ 1 h 40"/>
                  <a:gd name="T16" fmla="*/ 10 w 72"/>
                  <a:gd name="T17" fmla="*/ 3 h 40"/>
                  <a:gd name="T18" fmla="*/ 7 w 72"/>
                  <a:gd name="T19" fmla="*/ 5 h 40"/>
                  <a:gd name="T20" fmla="*/ 3 w 72"/>
                  <a:gd name="T21" fmla="*/ 12 h 40"/>
                  <a:gd name="T22" fmla="*/ 0 w 72"/>
                  <a:gd name="T23" fmla="*/ 23 h 40"/>
                  <a:gd name="T24" fmla="*/ 0 w 72"/>
                  <a:gd name="T25" fmla="*/ 33 h 40"/>
                  <a:gd name="T26" fmla="*/ 1 w 72"/>
                  <a:gd name="T27" fmla="*/ 39 h 40"/>
                  <a:gd name="T28" fmla="*/ 7 w 72"/>
                  <a:gd name="T29" fmla="*/ 39 h 40"/>
                  <a:gd name="T30" fmla="*/ 8 w 72"/>
                  <a:gd name="T31" fmla="*/ 26 h 40"/>
                  <a:gd name="T32" fmla="*/ 10 w 72"/>
                  <a:gd name="T33" fmla="*/ 19 h 40"/>
                  <a:gd name="T34" fmla="*/ 12 w 72"/>
                  <a:gd name="T35" fmla="*/ 17 h 40"/>
                  <a:gd name="T36" fmla="*/ 13 w 72"/>
                  <a:gd name="T37" fmla="*/ 16 h 40"/>
                  <a:gd name="T38" fmla="*/ 15 w 72"/>
                  <a:gd name="T39" fmla="*/ 38 h 40"/>
                  <a:gd name="T40" fmla="*/ 18 w 72"/>
                  <a:gd name="T41" fmla="*/ 38 h 40"/>
                  <a:gd name="T42" fmla="*/ 23 w 72"/>
                  <a:gd name="T43" fmla="*/ 37 h 40"/>
                  <a:gd name="T44" fmla="*/ 30 w 72"/>
                  <a:gd name="T45" fmla="*/ 37 h 40"/>
                  <a:gd name="T46" fmla="*/ 36 w 72"/>
                  <a:gd name="T47" fmla="*/ 36 h 40"/>
                  <a:gd name="T48" fmla="*/ 42 w 72"/>
                  <a:gd name="T49" fmla="*/ 36 h 40"/>
                  <a:gd name="T50" fmla="*/ 47 w 72"/>
                  <a:gd name="T51" fmla="*/ 35 h 40"/>
                  <a:gd name="T52" fmla="*/ 50 w 72"/>
                  <a:gd name="T53" fmla="*/ 35 h 40"/>
                  <a:gd name="T54" fmla="*/ 48 w 72"/>
                  <a:gd name="T55" fmla="*/ 15 h 40"/>
                  <a:gd name="T56" fmla="*/ 50 w 72"/>
                  <a:gd name="T57" fmla="*/ 16 h 40"/>
                  <a:gd name="T58" fmla="*/ 55 w 72"/>
                  <a:gd name="T59" fmla="*/ 19 h 40"/>
                  <a:gd name="T60" fmla="*/ 60 w 72"/>
                  <a:gd name="T61" fmla="*/ 25 h 40"/>
                  <a:gd name="T62" fmla="*/ 65 w 72"/>
                  <a:gd name="T63" fmla="*/ 34 h 40"/>
                  <a:gd name="T64" fmla="*/ 69 w 72"/>
                  <a:gd name="T65" fmla="*/ 25 h 40"/>
                  <a:gd name="T66" fmla="*/ 63 w 72"/>
                  <a:gd name="T67" fmla="*/ 13 h 40"/>
                  <a:gd name="T68" fmla="*/ 58 w 72"/>
                  <a:gd name="T69" fmla="*/ 6 h 40"/>
                  <a:gd name="T70" fmla="*/ 55 w 72"/>
                  <a:gd name="T71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2" h="40">
                    <a:moveTo>
                      <a:pt x="54" y="2"/>
                    </a:moveTo>
                    <a:lnTo>
                      <a:pt x="54" y="2"/>
                    </a:lnTo>
                    <a:lnTo>
                      <a:pt x="53" y="2"/>
                    </a:lnTo>
                    <a:lnTo>
                      <a:pt x="52" y="1"/>
                    </a:lnTo>
                    <a:lnTo>
                      <a:pt x="51" y="1"/>
                    </a:lnTo>
                    <a:lnTo>
                      <a:pt x="50" y="1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1" y="0"/>
                    </a:lnTo>
                    <a:lnTo>
                      <a:pt x="34" y="19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3" y="12"/>
                    </a:lnTo>
                    <a:lnTo>
                      <a:pt x="1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37"/>
                    </a:lnTo>
                    <a:lnTo>
                      <a:pt x="1" y="39"/>
                    </a:lnTo>
                    <a:lnTo>
                      <a:pt x="1" y="40"/>
                    </a:lnTo>
                    <a:lnTo>
                      <a:pt x="7" y="39"/>
                    </a:lnTo>
                    <a:lnTo>
                      <a:pt x="7" y="32"/>
                    </a:lnTo>
                    <a:lnTo>
                      <a:pt x="8" y="26"/>
                    </a:lnTo>
                    <a:lnTo>
                      <a:pt x="9" y="22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2" y="17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4" y="38"/>
                    </a:lnTo>
                    <a:lnTo>
                      <a:pt x="15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3" y="37"/>
                    </a:lnTo>
                    <a:lnTo>
                      <a:pt x="27" y="37"/>
                    </a:lnTo>
                    <a:lnTo>
                      <a:pt x="30" y="37"/>
                    </a:lnTo>
                    <a:lnTo>
                      <a:pt x="33" y="37"/>
                    </a:lnTo>
                    <a:lnTo>
                      <a:pt x="36" y="36"/>
                    </a:lnTo>
                    <a:lnTo>
                      <a:pt x="39" y="36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7" y="35"/>
                    </a:lnTo>
                    <a:lnTo>
                      <a:pt x="49" y="35"/>
                    </a:lnTo>
                    <a:lnTo>
                      <a:pt x="50" y="35"/>
                    </a:lnTo>
                    <a:lnTo>
                      <a:pt x="50" y="35"/>
                    </a:lnTo>
                    <a:lnTo>
                      <a:pt x="48" y="15"/>
                    </a:lnTo>
                    <a:lnTo>
                      <a:pt x="49" y="16"/>
                    </a:lnTo>
                    <a:lnTo>
                      <a:pt x="50" y="16"/>
                    </a:lnTo>
                    <a:lnTo>
                      <a:pt x="52" y="17"/>
                    </a:lnTo>
                    <a:lnTo>
                      <a:pt x="55" y="19"/>
                    </a:lnTo>
                    <a:lnTo>
                      <a:pt x="58" y="21"/>
                    </a:lnTo>
                    <a:lnTo>
                      <a:pt x="60" y="25"/>
                    </a:lnTo>
                    <a:lnTo>
                      <a:pt x="63" y="29"/>
                    </a:lnTo>
                    <a:lnTo>
                      <a:pt x="65" y="34"/>
                    </a:lnTo>
                    <a:lnTo>
                      <a:pt x="72" y="33"/>
                    </a:lnTo>
                    <a:lnTo>
                      <a:pt x="69" y="25"/>
                    </a:lnTo>
                    <a:lnTo>
                      <a:pt x="66" y="18"/>
                    </a:lnTo>
                    <a:lnTo>
                      <a:pt x="63" y="13"/>
                    </a:lnTo>
                    <a:lnTo>
                      <a:pt x="60" y="9"/>
                    </a:lnTo>
                    <a:lnTo>
                      <a:pt x="58" y="6"/>
                    </a:lnTo>
                    <a:lnTo>
                      <a:pt x="56" y="4"/>
                    </a:lnTo>
                    <a:lnTo>
                      <a:pt x="55" y="3"/>
                    </a:lnTo>
                    <a:lnTo>
                      <a:pt x="54" y="2"/>
                    </a:lnTo>
                    <a:close/>
                  </a:path>
                </a:pathLst>
              </a:custGeom>
              <a:solidFill>
                <a:srgbClr val="59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33" name="Freeform 276"/>
              <p:cNvSpPr>
                <a:spLocks/>
              </p:cNvSpPr>
              <p:nvPr/>
            </p:nvSpPr>
            <p:spPr bwMode="auto">
              <a:xfrm>
                <a:off x="959" y="2717"/>
                <a:ext cx="29" cy="20"/>
              </a:xfrm>
              <a:custGeom>
                <a:avLst/>
                <a:gdLst>
                  <a:gd name="T0" fmla="*/ 4 w 29"/>
                  <a:gd name="T1" fmla="*/ 6 h 20"/>
                  <a:gd name="T2" fmla="*/ 0 w 29"/>
                  <a:gd name="T3" fmla="*/ 4 h 20"/>
                  <a:gd name="T4" fmla="*/ 3 w 29"/>
                  <a:gd name="T5" fmla="*/ 0 h 20"/>
                  <a:gd name="T6" fmla="*/ 5 w 29"/>
                  <a:gd name="T7" fmla="*/ 0 h 20"/>
                  <a:gd name="T8" fmla="*/ 3 w 29"/>
                  <a:gd name="T9" fmla="*/ 3 h 20"/>
                  <a:gd name="T10" fmla="*/ 6 w 29"/>
                  <a:gd name="T11" fmla="*/ 6 h 20"/>
                  <a:gd name="T12" fmla="*/ 6 w 29"/>
                  <a:gd name="T13" fmla="*/ 6 h 20"/>
                  <a:gd name="T14" fmla="*/ 5 w 29"/>
                  <a:gd name="T15" fmla="*/ 7 h 20"/>
                  <a:gd name="T16" fmla="*/ 4 w 29"/>
                  <a:gd name="T17" fmla="*/ 8 h 20"/>
                  <a:gd name="T18" fmla="*/ 4 w 29"/>
                  <a:gd name="T19" fmla="*/ 9 h 20"/>
                  <a:gd name="T20" fmla="*/ 16 w 29"/>
                  <a:gd name="T21" fmla="*/ 17 h 20"/>
                  <a:gd name="T22" fmla="*/ 26 w 29"/>
                  <a:gd name="T23" fmla="*/ 8 h 20"/>
                  <a:gd name="T24" fmla="*/ 24 w 29"/>
                  <a:gd name="T25" fmla="*/ 6 h 20"/>
                  <a:gd name="T26" fmla="*/ 27 w 29"/>
                  <a:gd name="T27" fmla="*/ 3 h 20"/>
                  <a:gd name="T28" fmla="*/ 25 w 29"/>
                  <a:gd name="T29" fmla="*/ 0 h 20"/>
                  <a:gd name="T30" fmla="*/ 27 w 29"/>
                  <a:gd name="T31" fmla="*/ 0 h 20"/>
                  <a:gd name="T32" fmla="*/ 29 w 29"/>
                  <a:gd name="T33" fmla="*/ 4 h 20"/>
                  <a:gd name="T34" fmla="*/ 26 w 29"/>
                  <a:gd name="T35" fmla="*/ 6 h 20"/>
                  <a:gd name="T36" fmla="*/ 28 w 29"/>
                  <a:gd name="T37" fmla="*/ 9 h 20"/>
                  <a:gd name="T38" fmla="*/ 17 w 29"/>
                  <a:gd name="T39" fmla="*/ 20 h 20"/>
                  <a:gd name="T40" fmla="*/ 1 w 29"/>
                  <a:gd name="T41" fmla="*/ 9 h 20"/>
                  <a:gd name="T42" fmla="*/ 4 w 29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" h="20">
                    <a:moveTo>
                      <a:pt x="4" y="6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16" y="17"/>
                    </a:lnTo>
                    <a:lnTo>
                      <a:pt x="26" y="8"/>
                    </a:lnTo>
                    <a:lnTo>
                      <a:pt x="24" y="6"/>
                    </a:lnTo>
                    <a:lnTo>
                      <a:pt x="27" y="3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4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17" y="20"/>
                    </a:lnTo>
                    <a:lnTo>
                      <a:pt x="1" y="9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34" name="Freeform 277"/>
              <p:cNvSpPr>
                <a:spLocks/>
              </p:cNvSpPr>
              <p:nvPr/>
            </p:nvSpPr>
            <p:spPr bwMode="auto">
              <a:xfrm>
                <a:off x="967" y="2718"/>
                <a:ext cx="14" cy="15"/>
              </a:xfrm>
              <a:custGeom>
                <a:avLst/>
                <a:gdLst>
                  <a:gd name="T0" fmla="*/ 14 w 14"/>
                  <a:gd name="T1" fmla="*/ 0 h 15"/>
                  <a:gd name="T2" fmla="*/ 0 w 14"/>
                  <a:gd name="T3" fmla="*/ 0 h 15"/>
                  <a:gd name="T4" fmla="*/ 8 w 14"/>
                  <a:gd name="T5" fmla="*/ 15 h 15"/>
                  <a:gd name="T6" fmla="*/ 14 w 14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5">
                    <a:moveTo>
                      <a:pt x="14" y="0"/>
                    </a:moveTo>
                    <a:lnTo>
                      <a:pt x="0" y="0"/>
                    </a:lnTo>
                    <a:lnTo>
                      <a:pt x="8" y="1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35" name="Freeform 278"/>
              <p:cNvSpPr>
                <a:spLocks/>
              </p:cNvSpPr>
              <p:nvPr/>
            </p:nvSpPr>
            <p:spPr bwMode="auto">
              <a:xfrm>
                <a:off x="971" y="2716"/>
                <a:ext cx="7" cy="18"/>
              </a:xfrm>
              <a:custGeom>
                <a:avLst/>
                <a:gdLst>
                  <a:gd name="T0" fmla="*/ 4 w 7"/>
                  <a:gd name="T1" fmla="*/ 18 h 18"/>
                  <a:gd name="T2" fmla="*/ 0 w 7"/>
                  <a:gd name="T3" fmla="*/ 11 h 18"/>
                  <a:gd name="T4" fmla="*/ 2 w 7"/>
                  <a:gd name="T5" fmla="*/ 4 h 18"/>
                  <a:gd name="T6" fmla="*/ 2 w 7"/>
                  <a:gd name="T7" fmla="*/ 4 h 18"/>
                  <a:gd name="T8" fmla="*/ 2 w 7"/>
                  <a:gd name="T9" fmla="*/ 4 h 18"/>
                  <a:gd name="T10" fmla="*/ 1 w 7"/>
                  <a:gd name="T11" fmla="*/ 3 h 18"/>
                  <a:gd name="T12" fmla="*/ 1 w 7"/>
                  <a:gd name="T13" fmla="*/ 2 h 18"/>
                  <a:gd name="T14" fmla="*/ 1 w 7"/>
                  <a:gd name="T15" fmla="*/ 2 h 18"/>
                  <a:gd name="T16" fmla="*/ 2 w 7"/>
                  <a:gd name="T17" fmla="*/ 1 h 18"/>
                  <a:gd name="T18" fmla="*/ 3 w 7"/>
                  <a:gd name="T19" fmla="*/ 0 h 18"/>
                  <a:gd name="T20" fmla="*/ 3 w 7"/>
                  <a:gd name="T21" fmla="*/ 0 h 18"/>
                  <a:gd name="T22" fmla="*/ 4 w 7"/>
                  <a:gd name="T23" fmla="*/ 0 h 18"/>
                  <a:gd name="T24" fmla="*/ 5 w 7"/>
                  <a:gd name="T25" fmla="*/ 1 h 18"/>
                  <a:gd name="T26" fmla="*/ 5 w 7"/>
                  <a:gd name="T27" fmla="*/ 2 h 18"/>
                  <a:gd name="T28" fmla="*/ 6 w 7"/>
                  <a:gd name="T29" fmla="*/ 2 h 18"/>
                  <a:gd name="T30" fmla="*/ 5 w 7"/>
                  <a:gd name="T31" fmla="*/ 3 h 18"/>
                  <a:gd name="T32" fmla="*/ 5 w 7"/>
                  <a:gd name="T33" fmla="*/ 4 h 18"/>
                  <a:gd name="T34" fmla="*/ 5 w 7"/>
                  <a:gd name="T35" fmla="*/ 4 h 18"/>
                  <a:gd name="T36" fmla="*/ 5 w 7"/>
                  <a:gd name="T37" fmla="*/ 4 h 18"/>
                  <a:gd name="T38" fmla="*/ 7 w 7"/>
                  <a:gd name="T39" fmla="*/ 11 h 18"/>
                  <a:gd name="T40" fmla="*/ 4 w 7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8">
                    <a:moveTo>
                      <a:pt x="4" y="18"/>
                    </a:moveTo>
                    <a:lnTo>
                      <a:pt x="0" y="11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11"/>
                    </a:lnTo>
                    <a:lnTo>
                      <a:pt x="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36" name="Freeform 279"/>
              <p:cNvSpPr>
                <a:spLocks/>
              </p:cNvSpPr>
              <p:nvPr/>
            </p:nvSpPr>
            <p:spPr bwMode="auto">
              <a:xfrm>
                <a:off x="974" y="2740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3 w 4"/>
                  <a:gd name="T5" fmla="*/ 3 h 4"/>
                  <a:gd name="T6" fmla="*/ 3 w 4"/>
                  <a:gd name="T7" fmla="*/ 3 h 4"/>
                  <a:gd name="T8" fmla="*/ 4 w 4"/>
                  <a:gd name="T9" fmla="*/ 2 h 4"/>
                  <a:gd name="T10" fmla="*/ 3 w 4"/>
                  <a:gd name="T11" fmla="*/ 1 h 4"/>
                  <a:gd name="T12" fmla="*/ 3 w 4"/>
                  <a:gd name="T13" fmla="*/ 1 h 4"/>
                  <a:gd name="T14" fmla="*/ 2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1 w 4"/>
                  <a:gd name="T21" fmla="*/ 1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1 w 4"/>
                  <a:gd name="T29" fmla="*/ 3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37" name="Freeform 280"/>
              <p:cNvSpPr>
                <a:spLocks/>
              </p:cNvSpPr>
              <p:nvPr/>
            </p:nvSpPr>
            <p:spPr bwMode="auto">
              <a:xfrm>
                <a:off x="974" y="2747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3 w 4"/>
                  <a:gd name="T5" fmla="*/ 3 h 4"/>
                  <a:gd name="T6" fmla="*/ 3 w 4"/>
                  <a:gd name="T7" fmla="*/ 3 h 4"/>
                  <a:gd name="T8" fmla="*/ 4 w 4"/>
                  <a:gd name="T9" fmla="*/ 2 h 4"/>
                  <a:gd name="T10" fmla="*/ 3 w 4"/>
                  <a:gd name="T11" fmla="*/ 1 h 4"/>
                  <a:gd name="T12" fmla="*/ 3 w 4"/>
                  <a:gd name="T13" fmla="*/ 1 h 4"/>
                  <a:gd name="T14" fmla="*/ 2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1 w 4"/>
                  <a:gd name="T21" fmla="*/ 1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1 w 4"/>
                  <a:gd name="T29" fmla="*/ 3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38" name="Freeform 281"/>
              <p:cNvSpPr>
                <a:spLocks/>
              </p:cNvSpPr>
              <p:nvPr/>
            </p:nvSpPr>
            <p:spPr bwMode="auto">
              <a:xfrm>
                <a:off x="978" y="2681"/>
                <a:ext cx="10" cy="14"/>
              </a:xfrm>
              <a:custGeom>
                <a:avLst/>
                <a:gdLst>
                  <a:gd name="T0" fmla="*/ 8 w 10"/>
                  <a:gd name="T1" fmla="*/ 12 h 14"/>
                  <a:gd name="T2" fmla="*/ 4 w 10"/>
                  <a:gd name="T3" fmla="*/ 4 h 14"/>
                  <a:gd name="T4" fmla="*/ 4 w 10"/>
                  <a:gd name="T5" fmla="*/ 0 h 14"/>
                  <a:gd name="T6" fmla="*/ 10 w 10"/>
                  <a:gd name="T7" fmla="*/ 14 h 14"/>
                  <a:gd name="T8" fmla="*/ 0 w 10"/>
                  <a:gd name="T9" fmla="*/ 13 h 14"/>
                  <a:gd name="T10" fmla="*/ 0 w 10"/>
                  <a:gd name="T11" fmla="*/ 12 h 14"/>
                  <a:gd name="T12" fmla="*/ 8 w 10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8" y="12"/>
                    </a:moveTo>
                    <a:lnTo>
                      <a:pt x="4" y="4"/>
                    </a:lnTo>
                    <a:lnTo>
                      <a:pt x="4" y="0"/>
                    </a:lnTo>
                    <a:lnTo>
                      <a:pt x="10" y="14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39" name="Freeform 282"/>
              <p:cNvSpPr>
                <a:spLocks/>
              </p:cNvSpPr>
              <p:nvPr/>
            </p:nvSpPr>
            <p:spPr bwMode="auto">
              <a:xfrm>
                <a:off x="987" y="2682"/>
                <a:ext cx="3" cy="5"/>
              </a:xfrm>
              <a:custGeom>
                <a:avLst/>
                <a:gdLst>
                  <a:gd name="T0" fmla="*/ 0 w 3"/>
                  <a:gd name="T1" fmla="*/ 5 h 5"/>
                  <a:gd name="T2" fmla="*/ 0 w 3"/>
                  <a:gd name="T3" fmla="*/ 5 h 5"/>
                  <a:gd name="T4" fmla="*/ 0 w 3"/>
                  <a:gd name="T5" fmla="*/ 4 h 5"/>
                  <a:gd name="T6" fmla="*/ 0 w 3"/>
                  <a:gd name="T7" fmla="*/ 3 h 5"/>
                  <a:gd name="T8" fmla="*/ 0 w 3"/>
                  <a:gd name="T9" fmla="*/ 2 h 5"/>
                  <a:gd name="T10" fmla="*/ 0 w 3"/>
                  <a:gd name="T11" fmla="*/ 1 h 5"/>
                  <a:gd name="T12" fmla="*/ 1 w 3"/>
                  <a:gd name="T13" fmla="*/ 0 h 5"/>
                  <a:gd name="T14" fmla="*/ 2 w 3"/>
                  <a:gd name="T15" fmla="*/ 0 h 5"/>
                  <a:gd name="T16" fmla="*/ 3 w 3"/>
                  <a:gd name="T17" fmla="*/ 0 h 5"/>
                  <a:gd name="T18" fmla="*/ 3 w 3"/>
                  <a:gd name="T19" fmla="*/ 0 h 5"/>
                  <a:gd name="T20" fmla="*/ 3 w 3"/>
                  <a:gd name="T21" fmla="*/ 1 h 5"/>
                  <a:gd name="T22" fmla="*/ 3 w 3"/>
                  <a:gd name="T23" fmla="*/ 2 h 5"/>
                  <a:gd name="T24" fmla="*/ 3 w 3"/>
                  <a:gd name="T25" fmla="*/ 3 h 5"/>
                  <a:gd name="T26" fmla="*/ 2 w 3"/>
                  <a:gd name="T27" fmla="*/ 4 h 5"/>
                  <a:gd name="T28" fmla="*/ 2 w 3"/>
                  <a:gd name="T29" fmla="*/ 5 h 5"/>
                  <a:gd name="T30" fmla="*/ 1 w 3"/>
                  <a:gd name="T31" fmla="*/ 5 h 5"/>
                  <a:gd name="T32" fmla="*/ 0 w 3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40" name="Freeform 283"/>
              <p:cNvSpPr>
                <a:spLocks/>
              </p:cNvSpPr>
              <p:nvPr/>
            </p:nvSpPr>
            <p:spPr bwMode="auto">
              <a:xfrm>
                <a:off x="975" y="2680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1 w 4"/>
                  <a:gd name="T3" fmla="*/ 5 h 6"/>
                  <a:gd name="T4" fmla="*/ 0 w 4"/>
                  <a:gd name="T5" fmla="*/ 4 h 6"/>
                  <a:gd name="T6" fmla="*/ 0 w 4"/>
                  <a:gd name="T7" fmla="*/ 3 h 6"/>
                  <a:gd name="T8" fmla="*/ 1 w 4"/>
                  <a:gd name="T9" fmla="*/ 2 h 6"/>
                  <a:gd name="T10" fmla="*/ 1 w 4"/>
                  <a:gd name="T11" fmla="*/ 1 h 6"/>
                  <a:gd name="T12" fmla="*/ 2 w 4"/>
                  <a:gd name="T13" fmla="*/ 0 h 6"/>
                  <a:gd name="T14" fmla="*/ 3 w 4"/>
                  <a:gd name="T15" fmla="*/ 0 h 6"/>
                  <a:gd name="T16" fmla="*/ 3 w 4"/>
                  <a:gd name="T17" fmla="*/ 0 h 6"/>
                  <a:gd name="T18" fmla="*/ 4 w 4"/>
                  <a:gd name="T19" fmla="*/ 0 h 6"/>
                  <a:gd name="T20" fmla="*/ 4 w 4"/>
                  <a:gd name="T21" fmla="*/ 1 h 6"/>
                  <a:gd name="T22" fmla="*/ 4 w 4"/>
                  <a:gd name="T23" fmla="*/ 2 h 6"/>
                  <a:gd name="T24" fmla="*/ 4 w 4"/>
                  <a:gd name="T25" fmla="*/ 3 h 6"/>
                  <a:gd name="T26" fmla="*/ 3 w 4"/>
                  <a:gd name="T27" fmla="*/ 4 h 6"/>
                  <a:gd name="T28" fmla="*/ 3 w 4"/>
                  <a:gd name="T29" fmla="*/ 5 h 6"/>
                  <a:gd name="T30" fmla="*/ 2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1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41" name="Freeform 284"/>
              <p:cNvSpPr>
                <a:spLocks/>
              </p:cNvSpPr>
              <p:nvPr/>
            </p:nvSpPr>
            <p:spPr bwMode="auto">
              <a:xfrm>
                <a:off x="1085" y="2681"/>
                <a:ext cx="10" cy="14"/>
              </a:xfrm>
              <a:custGeom>
                <a:avLst/>
                <a:gdLst>
                  <a:gd name="T0" fmla="*/ 2 w 10"/>
                  <a:gd name="T1" fmla="*/ 12 h 14"/>
                  <a:gd name="T2" fmla="*/ 7 w 10"/>
                  <a:gd name="T3" fmla="*/ 3 h 14"/>
                  <a:gd name="T4" fmla="*/ 7 w 10"/>
                  <a:gd name="T5" fmla="*/ 0 h 14"/>
                  <a:gd name="T6" fmla="*/ 0 w 10"/>
                  <a:gd name="T7" fmla="*/ 14 h 14"/>
                  <a:gd name="T8" fmla="*/ 10 w 10"/>
                  <a:gd name="T9" fmla="*/ 14 h 14"/>
                  <a:gd name="T10" fmla="*/ 10 w 10"/>
                  <a:gd name="T11" fmla="*/ 12 h 14"/>
                  <a:gd name="T12" fmla="*/ 2 w 10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2" y="12"/>
                    </a:moveTo>
                    <a:lnTo>
                      <a:pt x="7" y="3"/>
                    </a:lnTo>
                    <a:lnTo>
                      <a:pt x="7" y="0"/>
                    </a:lnTo>
                    <a:lnTo>
                      <a:pt x="0" y="14"/>
                    </a:lnTo>
                    <a:lnTo>
                      <a:pt x="10" y="14"/>
                    </a:lnTo>
                    <a:lnTo>
                      <a:pt x="10" y="12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42" name="Freeform 285"/>
              <p:cNvSpPr>
                <a:spLocks/>
              </p:cNvSpPr>
              <p:nvPr/>
            </p:nvSpPr>
            <p:spPr bwMode="auto">
              <a:xfrm>
                <a:off x="1083" y="2681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2 w 4"/>
                  <a:gd name="T3" fmla="*/ 5 h 5"/>
                  <a:gd name="T4" fmla="*/ 3 w 4"/>
                  <a:gd name="T5" fmla="*/ 5 h 5"/>
                  <a:gd name="T6" fmla="*/ 3 w 4"/>
                  <a:gd name="T7" fmla="*/ 4 h 5"/>
                  <a:gd name="T8" fmla="*/ 4 w 4"/>
                  <a:gd name="T9" fmla="*/ 3 h 5"/>
                  <a:gd name="T10" fmla="*/ 4 w 4"/>
                  <a:gd name="T11" fmla="*/ 2 h 5"/>
                  <a:gd name="T12" fmla="*/ 3 w 4"/>
                  <a:gd name="T13" fmla="*/ 1 h 5"/>
                  <a:gd name="T14" fmla="*/ 3 w 4"/>
                  <a:gd name="T15" fmla="*/ 0 h 5"/>
                  <a:gd name="T16" fmla="*/ 2 w 4"/>
                  <a:gd name="T17" fmla="*/ 0 h 5"/>
                  <a:gd name="T18" fmla="*/ 2 w 4"/>
                  <a:gd name="T19" fmla="*/ 0 h 5"/>
                  <a:gd name="T20" fmla="*/ 1 w 4"/>
                  <a:gd name="T21" fmla="*/ 0 h 5"/>
                  <a:gd name="T22" fmla="*/ 1 w 4"/>
                  <a:gd name="T23" fmla="*/ 1 h 5"/>
                  <a:gd name="T24" fmla="*/ 0 w 4"/>
                  <a:gd name="T25" fmla="*/ 2 h 5"/>
                  <a:gd name="T26" fmla="*/ 0 w 4"/>
                  <a:gd name="T27" fmla="*/ 3 h 5"/>
                  <a:gd name="T28" fmla="*/ 1 w 4"/>
                  <a:gd name="T29" fmla="*/ 4 h 5"/>
                  <a:gd name="T30" fmla="*/ 1 w 4"/>
                  <a:gd name="T31" fmla="*/ 5 h 5"/>
                  <a:gd name="T32" fmla="*/ 2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43" name="Freeform 286"/>
              <p:cNvSpPr>
                <a:spLocks/>
              </p:cNvSpPr>
              <p:nvPr/>
            </p:nvSpPr>
            <p:spPr bwMode="auto">
              <a:xfrm>
                <a:off x="1096" y="2681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2 w 4"/>
                  <a:gd name="T3" fmla="*/ 6 h 6"/>
                  <a:gd name="T4" fmla="*/ 3 w 4"/>
                  <a:gd name="T5" fmla="*/ 5 h 6"/>
                  <a:gd name="T6" fmla="*/ 3 w 4"/>
                  <a:gd name="T7" fmla="*/ 4 h 6"/>
                  <a:gd name="T8" fmla="*/ 4 w 4"/>
                  <a:gd name="T9" fmla="*/ 3 h 6"/>
                  <a:gd name="T10" fmla="*/ 4 w 4"/>
                  <a:gd name="T11" fmla="*/ 2 h 6"/>
                  <a:gd name="T12" fmla="*/ 3 w 4"/>
                  <a:gd name="T13" fmla="*/ 1 h 6"/>
                  <a:gd name="T14" fmla="*/ 3 w 4"/>
                  <a:gd name="T15" fmla="*/ 0 h 6"/>
                  <a:gd name="T16" fmla="*/ 2 w 4"/>
                  <a:gd name="T17" fmla="*/ 0 h 6"/>
                  <a:gd name="T18" fmla="*/ 1 w 4"/>
                  <a:gd name="T19" fmla="*/ 0 h 6"/>
                  <a:gd name="T20" fmla="*/ 1 w 4"/>
                  <a:gd name="T21" fmla="*/ 0 h 6"/>
                  <a:gd name="T22" fmla="*/ 0 w 4"/>
                  <a:gd name="T23" fmla="*/ 1 h 6"/>
                  <a:gd name="T24" fmla="*/ 0 w 4"/>
                  <a:gd name="T25" fmla="*/ 3 h 6"/>
                  <a:gd name="T26" fmla="*/ 0 w 4"/>
                  <a:gd name="T27" fmla="*/ 4 h 6"/>
                  <a:gd name="T28" fmla="*/ 0 w 4"/>
                  <a:gd name="T29" fmla="*/ 5 h 6"/>
                  <a:gd name="T30" fmla="*/ 1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2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</p:grpSp>
        <p:grpSp>
          <p:nvGrpSpPr>
            <p:cNvPr id="336" name="Group 341"/>
            <p:cNvGrpSpPr>
              <a:grpSpLocks/>
            </p:cNvGrpSpPr>
            <p:nvPr/>
          </p:nvGrpSpPr>
          <p:grpSpPr bwMode="auto">
            <a:xfrm>
              <a:off x="1028462" y="3388662"/>
              <a:ext cx="267777" cy="243205"/>
              <a:chOff x="1221" y="2648"/>
              <a:chExt cx="191" cy="171"/>
            </a:xfrm>
          </p:grpSpPr>
          <p:sp>
            <p:nvSpPr>
              <p:cNvPr id="344" name="Freeform 288"/>
              <p:cNvSpPr>
                <a:spLocks/>
              </p:cNvSpPr>
              <p:nvPr/>
            </p:nvSpPr>
            <p:spPr bwMode="auto">
              <a:xfrm>
                <a:off x="1384" y="2689"/>
                <a:ext cx="15" cy="17"/>
              </a:xfrm>
              <a:custGeom>
                <a:avLst/>
                <a:gdLst>
                  <a:gd name="T0" fmla="*/ 8 w 15"/>
                  <a:gd name="T1" fmla="*/ 17 h 17"/>
                  <a:gd name="T2" fmla="*/ 9 w 15"/>
                  <a:gd name="T3" fmla="*/ 17 h 17"/>
                  <a:gd name="T4" fmla="*/ 11 w 15"/>
                  <a:gd name="T5" fmla="*/ 16 h 17"/>
                  <a:gd name="T6" fmla="*/ 12 w 15"/>
                  <a:gd name="T7" fmla="*/ 16 h 17"/>
                  <a:gd name="T8" fmla="*/ 13 w 15"/>
                  <a:gd name="T9" fmla="*/ 14 h 17"/>
                  <a:gd name="T10" fmla="*/ 14 w 15"/>
                  <a:gd name="T11" fmla="*/ 13 h 17"/>
                  <a:gd name="T12" fmla="*/ 15 w 15"/>
                  <a:gd name="T13" fmla="*/ 12 h 17"/>
                  <a:gd name="T14" fmla="*/ 15 w 15"/>
                  <a:gd name="T15" fmla="*/ 10 h 17"/>
                  <a:gd name="T16" fmla="*/ 15 w 15"/>
                  <a:gd name="T17" fmla="*/ 8 h 17"/>
                  <a:gd name="T18" fmla="*/ 15 w 15"/>
                  <a:gd name="T19" fmla="*/ 7 h 17"/>
                  <a:gd name="T20" fmla="*/ 15 w 15"/>
                  <a:gd name="T21" fmla="*/ 5 h 17"/>
                  <a:gd name="T22" fmla="*/ 14 w 15"/>
                  <a:gd name="T23" fmla="*/ 4 h 17"/>
                  <a:gd name="T24" fmla="*/ 13 w 15"/>
                  <a:gd name="T25" fmla="*/ 3 h 17"/>
                  <a:gd name="T26" fmla="*/ 12 w 15"/>
                  <a:gd name="T27" fmla="*/ 2 h 17"/>
                  <a:gd name="T28" fmla="*/ 11 w 15"/>
                  <a:gd name="T29" fmla="*/ 1 h 17"/>
                  <a:gd name="T30" fmla="*/ 9 w 15"/>
                  <a:gd name="T31" fmla="*/ 0 h 17"/>
                  <a:gd name="T32" fmla="*/ 8 w 15"/>
                  <a:gd name="T33" fmla="*/ 0 h 17"/>
                  <a:gd name="T34" fmla="*/ 6 w 15"/>
                  <a:gd name="T35" fmla="*/ 0 h 17"/>
                  <a:gd name="T36" fmla="*/ 4 w 15"/>
                  <a:gd name="T37" fmla="*/ 1 h 17"/>
                  <a:gd name="T38" fmla="*/ 3 w 15"/>
                  <a:gd name="T39" fmla="*/ 2 h 17"/>
                  <a:gd name="T40" fmla="*/ 2 w 15"/>
                  <a:gd name="T41" fmla="*/ 3 h 17"/>
                  <a:gd name="T42" fmla="*/ 1 w 15"/>
                  <a:gd name="T43" fmla="*/ 4 h 17"/>
                  <a:gd name="T44" fmla="*/ 0 w 15"/>
                  <a:gd name="T45" fmla="*/ 5 h 17"/>
                  <a:gd name="T46" fmla="*/ 0 w 15"/>
                  <a:gd name="T47" fmla="*/ 7 h 17"/>
                  <a:gd name="T48" fmla="*/ 0 w 15"/>
                  <a:gd name="T49" fmla="*/ 8 h 17"/>
                  <a:gd name="T50" fmla="*/ 0 w 15"/>
                  <a:gd name="T51" fmla="*/ 10 h 17"/>
                  <a:gd name="T52" fmla="*/ 0 w 15"/>
                  <a:gd name="T53" fmla="*/ 12 h 17"/>
                  <a:gd name="T54" fmla="*/ 1 w 15"/>
                  <a:gd name="T55" fmla="*/ 13 h 17"/>
                  <a:gd name="T56" fmla="*/ 2 w 15"/>
                  <a:gd name="T57" fmla="*/ 14 h 17"/>
                  <a:gd name="T58" fmla="*/ 3 w 15"/>
                  <a:gd name="T59" fmla="*/ 16 h 17"/>
                  <a:gd name="T60" fmla="*/ 4 w 15"/>
                  <a:gd name="T61" fmla="*/ 16 h 17"/>
                  <a:gd name="T62" fmla="*/ 6 w 15"/>
                  <a:gd name="T63" fmla="*/ 17 h 17"/>
                  <a:gd name="T64" fmla="*/ 8 w 15"/>
                  <a:gd name="T6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7">
                    <a:moveTo>
                      <a:pt x="8" y="17"/>
                    </a:moveTo>
                    <a:lnTo>
                      <a:pt x="9" y="17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13" y="14"/>
                    </a:lnTo>
                    <a:lnTo>
                      <a:pt x="14" y="13"/>
                    </a:lnTo>
                    <a:lnTo>
                      <a:pt x="15" y="12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5" y="7"/>
                    </a:lnTo>
                    <a:lnTo>
                      <a:pt x="15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3" y="16"/>
                    </a:lnTo>
                    <a:lnTo>
                      <a:pt x="4" y="16"/>
                    </a:lnTo>
                    <a:lnTo>
                      <a:pt x="6" y="17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45" name="Freeform 289"/>
              <p:cNvSpPr>
                <a:spLocks/>
              </p:cNvSpPr>
              <p:nvPr/>
            </p:nvSpPr>
            <p:spPr bwMode="auto">
              <a:xfrm>
                <a:off x="1231" y="2651"/>
                <a:ext cx="86" cy="11"/>
              </a:xfrm>
              <a:custGeom>
                <a:avLst/>
                <a:gdLst>
                  <a:gd name="T0" fmla="*/ 86 w 86"/>
                  <a:gd name="T1" fmla="*/ 9 h 11"/>
                  <a:gd name="T2" fmla="*/ 43 w 86"/>
                  <a:gd name="T3" fmla="*/ 0 h 11"/>
                  <a:gd name="T4" fmla="*/ 0 w 86"/>
                  <a:gd name="T5" fmla="*/ 9 h 11"/>
                  <a:gd name="T6" fmla="*/ 0 w 86"/>
                  <a:gd name="T7" fmla="*/ 11 h 11"/>
                  <a:gd name="T8" fmla="*/ 43 w 86"/>
                  <a:gd name="T9" fmla="*/ 1 h 11"/>
                  <a:gd name="T10" fmla="*/ 86 w 86"/>
                  <a:gd name="T11" fmla="*/ 11 h 11"/>
                  <a:gd name="T12" fmla="*/ 86 w 86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11">
                    <a:moveTo>
                      <a:pt x="86" y="9"/>
                    </a:moveTo>
                    <a:lnTo>
                      <a:pt x="43" y="0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43" y="1"/>
                    </a:lnTo>
                    <a:lnTo>
                      <a:pt x="86" y="11"/>
                    </a:lnTo>
                    <a:lnTo>
                      <a:pt x="86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46" name="Rectangle 290"/>
              <p:cNvSpPr>
                <a:spLocks noChangeArrowheads="1"/>
              </p:cNvSpPr>
              <p:nvPr/>
            </p:nvSpPr>
            <p:spPr bwMode="auto">
              <a:xfrm>
                <a:off x="1225" y="2666"/>
                <a:ext cx="101" cy="10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47" name="Rectangle 291"/>
              <p:cNvSpPr>
                <a:spLocks noChangeArrowheads="1"/>
              </p:cNvSpPr>
              <p:nvPr/>
            </p:nvSpPr>
            <p:spPr bwMode="auto">
              <a:xfrm>
                <a:off x="1227" y="2669"/>
                <a:ext cx="97" cy="10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48" name="Rectangle 292"/>
              <p:cNvSpPr>
                <a:spLocks noChangeArrowheads="1"/>
              </p:cNvSpPr>
              <p:nvPr/>
            </p:nvSpPr>
            <p:spPr bwMode="auto">
              <a:xfrm>
                <a:off x="1237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49" name="Rectangle 293"/>
              <p:cNvSpPr>
                <a:spLocks noChangeArrowheads="1"/>
              </p:cNvSpPr>
              <p:nvPr/>
            </p:nvSpPr>
            <p:spPr bwMode="auto">
              <a:xfrm>
                <a:off x="1260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50" name="Rectangle 294"/>
              <p:cNvSpPr>
                <a:spLocks noChangeArrowheads="1"/>
              </p:cNvSpPr>
              <p:nvPr/>
            </p:nvSpPr>
            <p:spPr bwMode="auto">
              <a:xfrm>
                <a:off x="1284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51" name="Rectangle 295"/>
              <p:cNvSpPr>
                <a:spLocks noChangeArrowheads="1"/>
              </p:cNvSpPr>
              <p:nvPr/>
            </p:nvSpPr>
            <p:spPr bwMode="auto">
              <a:xfrm>
                <a:off x="1308" y="2765"/>
                <a:ext cx="13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52" name="Rectangle 296"/>
              <p:cNvSpPr>
                <a:spLocks noChangeArrowheads="1"/>
              </p:cNvSpPr>
              <p:nvPr/>
            </p:nvSpPr>
            <p:spPr bwMode="auto">
              <a:xfrm>
                <a:off x="1237" y="2760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53" name="Rectangle 297"/>
              <p:cNvSpPr>
                <a:spLocks noChangeArrowheads="1"/>
              </p:cNvSpPr>
              <p:nvPr/>
            </p:nvSpPr>
            <p:spPr bwMode="auto">
              <a:xfrm>
                <a:off x="1230" y="2758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54" name="Rectangle 298"/>
              <p:cNvSpPr>
                <a:spLocks noChangeArrowheads="1"/>
              </p:cNvSpPr>
              <p:nvPr/>
            </p:nvSpPr>
            <p:spPr bwMode="auto">
              <a:xfrm>
                <a:off x="1237" y="2735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55" name="Rectangle 299"/>
              <p:cNvSpPr>
                <a:spLocks noChangeArrowheads="1"/>
              </p:cNvSpPr>
              <p:nvPr/>
            </p:nvSpPr>
            <p:spPr bwMode="auto">
              <a:xfrm>
                <a:off x="1230" y="2733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56" name="Rectangle 300"/>
              <p:cNvSpPr>
                <a:spLocks noChangeArrowheads="1"/>
              </p:cNvSpPr>
              <p:nvPr/>
            </p:nvSpPr>
            <p:spPr bwMode="auto">
              <a:xfrm>
                <a:off x="1237" y="2710"/>
                <a:ext cx="84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57" name="Rectangle 301"/>
              <p:cNvSpPr>
                <a:spLocks noChangeArrowheads="1"/>
              </p:cNvSpPr>
              <p:nvPr/>
            </p:nvSpPr>
            <p:spPr bwMode="auto">
              <a:xfrm>
                <a:off x="1230" y="2708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58" name="Rectangle 302"/>
              <p:cNvSpPr>
                <a:spLocks noChangeArrowheads="1"/>
              </p:cNvSpPr>
              <p:nvPr/>
            </p:nvSpPr>
            <p:spPr bwMode="auto">
              <a:xfrm>
                <a:off x="1237" y="2686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59" name="Rectangle 303"/>
              <p:cNvSpPr>
                <a:spLocks noChangeArrowheads="1"/>
              </p:cNvSpPr>
              <p:nvPr/>
            </p:nvSpPr>
            <p:spPr bwMode="auto">
              <a:xfrm>
                <a:off x="1230" y="2684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60" name="Rectangle 304"/>
              <p:cNvSpPr>
                <a:spLocks noChangeArrowheads="1"/>
              </p:cNvSpPr>
              <p:nvPr/>
            </p:nvSpPr>
            <p:spPr bwMode="auto">
              <a:xfrm>
                <a:off x="1240" y="2698"/>
                <a:ext cx="8" cy="6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61" name="Rectangle 305"/>
              <p:cNvSpPr>
                <a:spLocks noChangeArrowheads="1"/>
              </p:cNvSpPr>
              <p:nvPr/>
            </p:nvSpPr>
            <p:spPr bwMode="auto">
              <a:xfrm>
                <a:off x="1241" y="2700"/>
                <a:ext cx="5" cy="59"/>
              </a:xfrm>
              <a:prstGeom prst="rect">
                <a:avLst/>
              </a:prstGeom>
              <a:solidFill>
                <a:srgbClr val="FF2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62" name="Rectangle 306"/>
              <p:cNvSpPr>
                <a:spLocks noChangeArrowheads="1"/>
              </p:cNvSpPr>
              <p:nvPr/>
            </p:nvSpPr>
            <p:spPr bwMode="auto">
              <a:xfrm>
                <a:off x="1263" y="2718"/>
                <a:ext cx="9" cy="4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63" name="Rectangle 307"/>
              <p:cNvSpPr>
                <a:spLocks noChangeArrowheads="1"/>
              </p:cNvSpPr>
              <p:nvPr/>
            </p:nvSpPr>
            <p:spPr bwMode="auto">
              <a:xfrm>
                <a:off x="1265" y="2721"/>
                <a:ext cx="5" cy="38"/>
              </a:xfrm>
              <a:prstGeom prst="rect">
                <a:avLst/>
              </a:prstGeom>
              <a:solidFill>
                <a:srgbClr val="B2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64" name="Rectangle 308"/>
              <p:cNvSpPr>
                <a:spLocks noChangeArrowheads="1"/>
              </p:cNvSpPr>
              <p:nvPr/>
            </p:nvSpPr>
            <p:spPr bwMode="auto">
              <a:xfrm>
                <a:off x="1286" y="2729"/>
                <a:ext cx="9" cy="3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65" name="Rectangle 309"/>
              <p:cNvSpPr>
                <a:spLocks noChangeArrowheads="1"/>
              </p:cNvSpPr>
              <p:nvPr/>
            </p:nvSpPr>
            <p:spPr bwMode="auto">
              <a:xfrm>
                <a:off x="1288" y="2732"/>
                <a:ext cx="5" cy="27"/>
              </a:xfrm>
              <a:prstGeom prst="rect">
                <a:avLst/>
              </a:prstGeom>
              <a:solidFill>
                <a:srgbClr val="FFAF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66" name="Rectangle 310"/>
              <p:cNvSpPr>
                <a:spLocks noChangeArrowheads="1"/>
              </p:cNvSpPr>
              <p:nvPr/>
            </p:nvSpPr>
            <p:spPr bwMode="auto">
              <a:xfrm>
                <a:off x="1310" y="2690"/>
                <a:ext cx="9" cy="7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67" name="Rectangle 311"/>
              <p:cNvSpPr>
                <a:spLocks noChangeArrowheads="1"/>
              </p:cNvSpPr>
              <p:nvPr/>
            </p:nvSpPr>
            <p:spPr bwMode="auto">
              <a:xfrm>
                <a:off x="1312" y="2692"/>
                <a:ext cx="5" cy="67"/>
              </a:xfrm>
              <a:prstGeom prst="rect">
                <a:avLst/>
              </a:prstGeom>
              <a:solidFill>
                <a:srgbClr val="FF6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68" name="Rectangle 312"/>
              <p:cNvSpPr>
                <a:spLocks noChangeArrowheads="1"/>
              </p:cNvSpPr>
              <p:nvPr/>
            </p:nvSpPr>
            <p:spPr bwMode="auto">
              <a:xfrm>
                <a:off x="1222" y="2773"/>
                <a:ext cx="108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69" name="Rectangle 313"/>
              <p:cNvSpPr>
                <a:spLocks noChangeArrowheads="1"/>
              </p:cNvSpPr>
              <p:nvPr/>
            </p:nvSpPr>
            <p:spPr bwMode="auto">
              <a:xfrm>
                <a:off x="1224" y="2775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70" name="Rectangle 314"/>
              <p:cNvSpPr>
                <a:spLocks noChangeArrowheads="1"/>
              </p:cNvSpPr>
              <p:nvPr/>
            </p:nvSpPr>
            <p:spPr bwMode="auto">
              <a:xfrm>
                <a:off x="1221" y="2660"/>
                <a:ext cx="109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71" name="Rectangle 315"/>
              <p:cNvSpPr>
                <a:spLocks noChangeArrowheads="1"/>
              </p:cNvSpPr>
              <p:nvPr/>
            </p:nvSpPr>
            <p:spPr bwMode="auto">
              <a:xfrm>
                <a:off x="1223" y="2662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72" name="Freeform 316"/>
              <p:cNvSpPr>
                <a:spLocks/>
              </p:cNvSpPr>
              <p:nvPr/>
            </p:nvSpPr>
            <p:spPr bwMode="auto">
              <a:xfrm>
                <a:off x="1270" y="2648"/>
                <a:ext cx="7" cy="7"/>
              </a:xfrm>
              <a:custGeom>
                <a:avLst/>
                <a:gdLst>
                  <a:gd name="T0" fmla="*/ 4 w 7"/>
                  <a:gd name="T1" fmla="*/ 7 h 7"/>
                  <a:gd name="T2" fmla="*/ 5 w 7"/>
                  <a:gd name="T3" fmla="*/ 7 h 7"/>
                  <a:gd name="T4" fmla="*/ 5 w 7"/>
                  <a:gd name="T5" fmla="*/ 7 h 7"/>
                  <a:gd name="T6" fmla="*/ 6 w 7"/>
                  <a:gd name="T7" fmla="*/ 7 h 7"/>
                  <a:gd name="T8" fmla="*/ 6 w 7"/>
                  <a:gd name="T9" fmla="*/ 6 h 7"/>
                  <a:gd name="T10" fmla="*/ 7 w 7"/>
                  <a:gd name="T11" fmla="*/ 6 h 7"/>
                  <a:gd name="T12" fmla="*/ 7 w 7"/>
                  <a:gd name="T13" fmla="*/ 5 h 7"/>
                  <a:gd name="T14" fmla="*/ 7 w 7"/>
                  <a:gd name="T15" fmla="*/ 4 h 7"/>
                  <a:gd name="T16" fmla="*/ 7 w 7"/>
                  <a:gd name="T17" fmla="*/ 4 h 7"/>
                  <a:gd name="T18" fmla="*/ 7 w 7"/>
                  <a:gd name="T19" fmla="*/ 3 h 7"/>
                  <a:gd name="T20" fmla="*/ 7 w 7"/>
                  <a:gd name="T21" fmla="*/ 2 h 7"/>
                  <a:gd name="T22" fmla="*/ 7 w 7"/>
                  <a:gd name="T23" fmla="*/ 2 h 7"/>
                  <a:gd name="T24" fmla="*/ 6 w 7"/>
                  <a:gd name="T25" fmla="*/ 1 h 7"/>
                  <a:gd name="T26" fmla="*/ 6 w 7"/>
                  <a:gd name="T27" fmla="*/ 1 h 7"/>
                  <a:gd name="T28" fmla="*/ 5 w 7"/>
                  <a:gd name="T29" fmla="*/ 1 h 7"/>
                  <a:gd name="T30" fmla="*/ 5 w 7"/>
                  <a:gd name="T31" fmla="*/ 0 h 7"/>
                  <a:gd name="T32" fmla="*/ 4 w 7"/>
                  <a:gd name="T33" fmla="*/ 0 h 7"/>
                  <a:gd name="T34" fmla="*/ 3 w 7"/>
                  <a:gd name="T35" fmla="*/ 0 h 7"/>
                  <a:gd name="T36" fmla="*/ 2 w 7"/>
                  <a:gd name="T37" fmla="*/ 1 h 7"/>
                  <a:gd name="T38" fmla="*/ 2 w 7"/>
                  <a:gd name="T39" fmla="*/ 1 h 7"/>
                  <a:gd name="T40" fmla="*/ 1 w 7"/>
                  <a:gd name="T41" fmla="*/ 1 h 7"/>
                  <a:gd name="T42" fmla="*/ 1 w 7"/>
                  <a:gd name="T43" fmla="*/ 2 h 7"/>
                  <a:gd name="T44" fmla="*/ 1 w 7"/>
                  <a:gd name="T45" fmla="*/ 2 h 7"/>
                  <a:gd name="T46" fmla="*/ 0 w 7"/>
                  <a:gd name="T47" fmla="*/ 3 h 7"/>
                  <a:gd name="T48" fmla="*/ 0 w 7"/>
                  <a:gd name="T49" fmla="*/ 4 h 7"/>
                  <a:gd name="T50" fmla="*/ 0 w 7"/>
                  <a:gd name="T51" fmla="*/ 4 h 7"/>
                  <a:gd name="T52" fmla="*/ 1 w 7"/>
                  <a:gd name="T53" fmla="*/ 5 h 7"/>
                  <a:gd name="T54" fmla="*/ 1 w 7"/>
                  <a:gd name="T55" fmla="*/ 6 h 7"/>
                  <a:gd name="T56" fmla="*/ 1 w 7"/>
                  <a:gd name="T57" fmla="*/ 6 h 7"/>
                  <a:gd name="T58" fmla="*/ 2 w 7"/>
                  <a:gd name="T59" fmla="*/ 7 h 7"/>
                  <a:gd name="T60" fmla="*/ 2 w 7"/>
                  <a:gd name="T61" fmla="*/ 7 h 7"/>
                  <a:gd name="T62" fmla="*/ 3 w 7"/>
                  <a:gd name="T63" fmla="*/ 7 h 7"/>
                  <a:gd name="T64" fmla="*/ 4 w 7"/>
                  <a:gd name="T6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73" name="Freeform 317"/>
              <p:cNvSpPr>
                <a:spLocks/>
              </p:cNvSpPr>
              <p:nvPr/>
            </p:nvSpPr>
            <p:spPr bwMode="auto">
              <a:xfrm>
                <a:off x="1271" y="2649"/>
                <a:ext cx="5" cy="5"/>
              </a:xfrm>
              <a:custGeom>
                <a:avLst/>
                <a:gdLst>
                  <a:gd name="T0" fmla="*/ 3 w 5"/>
                  <a:gd name="T1" fmla="*/ 5 h 5"/>
                  <a:gd name="T2" fmla="*/ 4 w 5"/>
                  <a:gd name="T3" fmla="*/ 5 h 5"/>
                  <a:gd name="T4" fmla="*/ 4 w 5"/>
                  <a:gd name="T5" fmla="*/ 4 h 5"/>
                  <a:gd name="T6" fmla="*/ 5 w 5"/>
                  <a:gd name="T7" fmla="*/ 4 h 5"/>
                  <a:gd name="T8" fmla="*/ 5 w 5"/>
                  <a:gd name="T9" fmla="*/ 3 h 5"/>
                  <a:gd name="T10" fmla="*/ 5 w 5"/>
                  <a:gd name="T11" fmla="*/ 2 h 5"/>
                  <a:gd name="T12" fmla="*/ 4 w 5"/>
                  <a:gd name="T13" fmla="*/ 1 h 5"/>
                  <a:gd name="T14" fmla="*/ 4 w 5"/>
                  <a:gd name="T15" fmla="*/ 1 h 5"/>
                  <a:gd name="T16" fmla="*/ 3 w 5"/>
                  <a:gd name="T17" fmla="*/ 0 h 5"/>
                  <a:gd name="T18" fmla="*/ 2 w 5"/>
                  <a:gd name="T19" fmla="*/ 1 h 5"/>
                  <a:gd name="T20" fmla="*/ 1 w 5"/>
                  <a:gd name="T21" fmla="*/ 1 h 5"/>
                  <a:gd name="T22" fmla="*/ 1 w 5"/>
                  <a:gd name="T23" fmla="*/ 2 h 5"/>
                  <a:gd name="T24" fmla="*/ 0 w 5"/>
                  <a:gd name="T25" fmla="*/ 3 h 5"/>
                  <a:gd name="T26" fmla="*/ 1 w 5"/>
                  <a:gd name="T27" fmla="*/ 4 h 5"/>
                  <a:gd name="T28" fmla="*/ 1 w 5"/>
                  <a:gd name="T29" fmla="*/ 4 h 5"/>
                  <a:gd name="T30" fmla="*/ 2 w 5"/>
                  <a:gd name="T31" fmla="*/ 5 h 5"/>
                  <a:gd name="T32" fmla="*/ 3 w 5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lnTo>
                      <a:pt x="4" y="5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74" name="Freeform 318"/>
              <p:cNvSpPr>
                <a:spLocks/>
              </p:cNvSpPr>
              <p:nvPr/>
            </p:nvSpPr>
            <p:spPr bwMode="auto">
              <a:xfrm>
                <a:off x="1322" y="2712"/>
                <a:ext cx="90" cy="107"/>
              </a:xfrm>
              <a:custGeom>
                <a:avLst/>
                <a:gdLst>
                  <a:gd name="T0" fmla="*/ 75 w 90"/>
                  <a:gd name="T1" fmla="*/ 35 h 107"/>
                  <a:gd name="T2" fmla="*/ 78 w 90"/>
                  <a:gd name="T3" fmla="*/ 34 h 107"/>
                  <a:gd name="T4" fmla="*/ 83 w 90"/>
                  <a:gd name="T5" fmla="*/ 31 h 107"/>
                  <a:gd name="T6" fmla="*/ 85 w 90"/>
                  <a:gd name="T7" fmla="*/ 29 h 107"/>
                  <a:gd name="T8" fmla="*/ 86 w 90"/>
                  <a:gd name="T9" fmla="*/ 27 h 107"/>
                  <a:gd name="T10" fmla="*/ 87 w 90"/>
                  <a:gd name="T11" fmla="*/ 19 h 107"/>
                  <a:gd name="T12" fmla="*/ 86 w 90"/>
                  <a:gd name="T13" fmla="*/ 17 h 107"/>
                  <a:gd name="T14" fmla="*/ 84 w 90"/>
                  <a:gd name="T15" fmla="*/ 12 h 107"/>
                  <a:gd name="T16" fmla="*/ 80 w 90"/>
                  <a:gd name="T17" fmla="*/ 6 h 107"/>
                  <a:gd name="T18" fmla="*/ 74 w 90"/>
                  <a:gd name="T19" fmla="*/ 2 h 107"/>
                  <a:gd name="T20" fmla="*/ 71 w 90"/>
                  <a:gd name="T21" fmla="*/ 1 h 107"/>
                  <a:gd name="T22" fmla="*/ 68 w 90"/>
                  <a:gd name="T23" fmla="*/ 1 h 107"/>
                  <a:gd name="T24" fmla="*/ 64 w 90"/>
                  <a:gd name="T25" fmla="*/ 1 h 107"/>
                  <a:gd name="T26" fmla="*/ 56 w 90"/>
                  <a:gd name="T27" fmla="*/ 0 h 107"/>
                  <a:gd name="T28" fmla="*/ 47 w 90"/>
                  <a:gd name="T29" fmla="*/ 0 h 107"/>
                  <a:gd name="T30" fmla="*/ 43 w 90"/>
                  <a:gd name="T31" fmla="*/ 0 h 107"/>
                  <a:gd name="T32" fmla="*/ 40 w 90"/>
                  <a:gd name="T33" fmla="*/ 1 h 107"/>
                  <a:gd name="T34" fmla="*/ 37 w 90"/>
                  <a:gd name="T35" fmla="*/ 2 h 107"/>
                  <a:gd name="T36" fmla="*/ 32 w 90"/>
                  <a:gd name="T37" fmla="*/ 5 h 107"/>
                  <a:gd name="T38" fmla="*/ 30 w 90"/>
                  <a:gd name="T39" fmla="*/ 7 h 107"/>
                  <a:gd name="T40" fmla="*/ 25 w 90"/>
                  <a:gd name="T41" fmla="*/ 15 h 107"/>
                  <a:gd name="T42" fmla="*/ 22 w 90"/>
                  <a:gd name="T43" fmla="*/ 20 h 107"/>
                  <a:gd name="T44" fmla="*/ 5 w 90"/>
                  <a:gd name="T45" fmla="*/ 15 h 107"/>
                  <a:gd name="T46" fmla="*/ 3 w 90"/>
                  <a:gd name="T47" fmla="*/ 12 h 107"/>
                  <a:gd name="T48" fmla="*/ 1 w 90"/>
                  <a:gd name="T49" fmla="*/ 11 h 107"/>
                  <a:gd name="T50" fmla="*/ 0 w 90"/>
                  <a:gd name="T51" fmla="*/ 16 h 107"/>
                  <a:gd name="T52" fmla="*/ 3 w 90"/>
                  <a:gd name="T53" fmla="*/ 25 h 107"/>
                  <a:gd name="T54" fmla="*/ 6 w 90"/>
                  <a:gd name="T55" fmla="*/ 27 h 107"/>
                  <a:gd name="T56" fmla="*/ 9 w 90"/>
                  <a:gd name="T57" fmla="*/ 28 h 107"/>
                  <a:gd name="T58" fmla="*/ 13 w 90"/>
                  <a:gd name="T59" fmla="*/ 30 h 107"/>
                  <a:gd name="T60" fmla="*/ 18 w 90"/>
                  <a:gd name="T61" fmla="*/ 31 h 107"/>
                  <a:gd name="T62" fmla="*/ 23 w 90"/>
                  <a:gd name="T63" fmla="*/ 32 h 107"/>
                  <a:gd name="T64" fmla="*/ 27 w 90"/>
                  <a:gd name="T65" fmla="*/ 31 h 107"/>
                  <a:gd name="T66" fmla="*/ 32 w 90"/>
                  <a:gd name="T67" fmla="*/ 29 h 107"/>
                  <a:gd name="T68" fmla="*/ 19 w 90"/>
                  <a:gd name="T69" fmla="*/ 80 h 107"/>
                  <a:gd name="T70" fmla="*/ 33 w 90"/>
                  <a:gd name="T71" fmla="*/ 94 h 107"/>
                  <a:gd name="T72" fmla="*/ 41 w 90"/>
                  <a:gd name="T73" fmla="*/ 101 h 107"/>
                  <a:gd name="T74" fmla="*/ 36 w 90"/>
                  <a:gd name="T75" fmla="*/ 102 h 107"/>
                  <a:gd name="T76" fmla="*/ 32 w 90"/>
                  <a:gd name="T77" fmla="*/ 106 h 107"/>
                  <a:gd name="T78" fmla="*/ 49 w 90"/>
                  <a:gd name="T79" fmla="*/ 107 h 107"/>
                  <a:gd name="T80" fmla="*/ 53 w 90"/>
                  <a:gd name="T81" fmla="*/ 101 h 107"/>
                  <a:gd name="T82" fmla="*/ 50 w 90"/>
                  <a:gd name="T83" fmla="*/ 96 h 107"/>
                  <a:gd name="T84" fmla="*/ 50 w 90"/>
                  <a:gd name="T85" fmla="*/ 84 h 107"/>
                  <a:gd name="T86" fmla="*/ 60 w 90"/>
                  <a:gd name="T87" fmla="*/ 87 h 107"/>
                  <a:gd name="T88" fmla="*/ 60 w 90"/>
                  <a:gd name="T89" fmla="*/ 97 h 107"/>
                  <a:gd name="T90" fmla="*/ 58 w 90"/>
                  <a:gd name="T91" fmla="*/ 102 h 107"/>
                  <a:gd name="T92" fmla="*/ 57 w 90"/>
                  <a:gd name="T93" fmla="*/ 105 h 107"/>
                  <a:gd name="T94" fmla="*/ 62 w 90"/>
                  <a:gd name="T95" fmla="*/ 104 h 107"/>
                  <a:gd name="T96" fmla="*/ 80 w 90"/>
                  <a:gd name="T97" fmla="*/ 104 h 107"/>
                  <a:gd name="T98" fmla="*/ 75 w 90"/>
                  <a:gd name="T99" fmla="*/ 101 h 107"/>
                  <a:gd name="T100" fmla="*/ 72 w 90"/>
                  <a:gd name="T101" fmla="*/ 100 h 107"/>
                  <a:gd name="T102" fmla="*/ 80 w 90"/>
                  <a:gd name="T103" fmla="*/ 9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107">
                    <a:moveTo>
                      <a:pt x="82" y="80"/>
                    </a:moveTo>
                    <a:lnTo>
                      <a:pt x="90" y="80"/>
                    </a:lnTo>
                    <a:lnTo>
                      <a:pt x="75" y="43"/>
                    </a:lnTo>
                    <a:lnTo>
                      <a:pt x="75" y="35"/>
                    </a:lnTo>
                    <a:lnTo>
                      <a:pt x="75" y="35"/>
                    </a:lnTo>
                    <a:lnTo>
                      <a:pt x="76" y="35"/>
                    </a:lnTo>
                    <a:lnTo>
                      <a:pt x="77" y="34"/>
                    </a:lnTo>
                    <a:lnTo>
                      <a:pt x="78" y="34"/>
                    </a:lnTo>
                    <a:lnTo>
                      <a:pt x="79" y="34"/>
                    </a:lnTo>
                    <a:lnTo>
                      <a:pt x="80" y="33"/>
                    </a:lnTo>
                    <a:lnTo>
                      <a:pt x="82" y="32"/>
                    </a:lnTo>
                    <a:lnTo>
                      <a:pt x="83" y="31"/>
                    </a:lnTo>
                    <a:lnTo>
                      <a:pt x="83" y="31"/>
                    </a:lnTo>
                    <a:lnTo>
                      <a:pt x="84" y="30"/>
                    </a:lnTo>
                    <a:lnTo>
                      <a:pt x="84" y="30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6" y="28"/>
                    </a:lnTo>
                    <a:lnTo>
                      <a:pt x="86" y="27"/>
                    </a:lnTo>
                    <a:lnTo>
                      <a:pt x="87" y="26"/>
                    </a:lnTo>
                    <a:lnTo>
                      <a:pt x="87" y="24"/>
                    </a:lnTo>
                    <a:lnTo>
                      <a:pt x="87" y="21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7" y="18"/>
                    </a:lnTo>
                    <a:lnTo>
                      <a:pt x="86" y="17"/>
                    </a:lnTo>
                    <a:lnTo>
                      <a:pt x="86" y="16"/>
                    </a:lnTo>
                    <a:lnTo>
                      <a:pt x="85" y="15"/>
                    </a:lnTo>
                    <a:lnTo>
                      <a:pt x="85" y="13"/>
                    </a:lnTo>
                    <a:lnTo>
                      <a:pt x="84" y="12"/>
                    </a:lnTo>
                    <a:lnTo>
                      <a:pt x="83" y="10"/>
                    </a:lnTo>
                    <a:lnTo>
                      <a:pt x="82" y="9"/>
                    </a:lnTo>
                    <a:lnTo>
                      <a:pt x="81" y="7"/>
                    </a:lnTo>
                    <a:lnTo>
                      <a:pt x="80" y="6"/>
                    </a:lnTo>
                    <a:lnTo>
                      <a:pt x="78" y="5"/>
                    </a:lnTo>
                    <a:lnTo>
                      <a:pt x="77" y="4"/>
                    </a:lnTo>
                    <a:lnTo>
                      <a:pt x="75" y="3"/>
                    </a:lnTo>
                    <a:lnTo>
                      <a:pt x="74" y="2"/>
                    </a:lnTo>
                    <a:lnTo>
                      <a:pt x="73" y="2"/>
                    </a:lnTo>
                    <a:lnTo>
                      <a:pt x="73" y="1"/>
                    </a:lnTo>
                    <a:lnTo>
                      <a:pt x="72" y="1"/>
                    </a:lnTo>
                    <a:lnTo>
                      <a:pt x="71" y="1"/>
                    </a:lnTo>
                    <a:lnTo>
                      <a:pt x="70" y="1"/>
                    </a:lnTo>
                    <a:lnTo>
                      <a:pt x="69" y="1"/>
                    </a:lnTo>
                    <a:lnTo>
                      <a:pt x="69" y="1"/>
                    </a:lnTo>
                    <a:lnTo>
                      <a:pt x="68" y="1"/>
                    </a:lnTo>
                    <a:lnTo>
                      <a:pt x="68" y="1"/>
                    </a:lnTo>
                    <a:lnTo>
                      <a:pt x="67" y="1"/>
                    </a:lnTo>
                    <a:lnTo>
                      <a:pt x="66" y="1"/>
                    </a:lnTo>
                    <a:lnTo>
                      <a:pt x="64" y="1"/>
                    </a:lnTo>
                    <a:lnTo>
                      <a:pt x="62" y="1"/>
                    </a:lnTo>
                    <a:lnTo>
                      <a:pt x="60" y="1"/>
                    </a:lnTo>
                    <a:lnTo>
                      <a:pt x="58" y="1"/>
                    </a:lnTo>
                    <a:lnTo>
                      <a:pt x="56" y="0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2" y="1"/>
                    </a:lnTo>
                    <a:lnTo>
                      <a:pt x="41" y="1"/>
                    </a:lnTo>
                    <a:lnTo>
                      <a:pt x="40" y="1"/>
                    </a:lnTo>
                    <a:lnTo>
                      <a:pt x="39" y="1"/>
                    </a:lnTo>
                    <a:lnTo>
                      <a:pt x="38" y="1"/>
                    </a:lnTo>
                    <a:lnTo>
                      <a:pt x="38" y="2"/>
                    </a:lnTo>
                    <a:lnTo>
                      <a:pt x="37" y="2"/>
                    </a:lnTo>
                    <a:lnTo>
                      <a:pt x="36" y="2"/>
                    </a:lnTo>
                    <a:lnTo>
                      <a:pt x="35" y="3"/>
                    </a:lnTo>
                    <a:lnTo>
                      <a:pt x="34" y="4"/>
                    </a:lnTo>
                    <a:lnTo>
                      <a:pt x="32" y="5"/>
                    </a:lnTo>
                    <a:lnTo>
                      <a:pt x="32" y="6"/>
                    </a:lnTo>
                    <a:lnTo>
                      <a:pt x="31" y="6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29" y="9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25" y="15"/>
                    </a:lnTo>
                    <a:lnTo>
                      <a:pt x="24" y="17"/>
                    </a:lnTo>
                    <a:lnTo>
                      <a:pt x="23" y="18"/>
                    </a:lnTo>
                    <a:lnTo>
                      <a:pt x="23" y="19"/>
                    </a:lnTo>
                    <a:lnTo>
                      <a:pt x="22" y="20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6"/>
                    </a:lnTo>
                    <a:lnTo>
                      <a:pt x="5" y="15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4" y="25"/>
                    </a:lnTo>
                    <a:lnTo>
                      <a:pt x="5" y="26"/>
                    </a:lnTo>
                    <a:lnTo>
                      <a:pt x="6" y="26"/>
                    </a:lnTo>
                    <a:lnTo>
                      <a:pt x="6" y="27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8" y="28"/>
                    </a:lnTo>
                    <a:lnTo>
                      <a:pt x="9" y="28"/>
                    </a:lnTo>
                    <a:lnTo>
                      <a:pt x="10" y="28"/>
                    </a:lnTo>
                    <a:lnTo>
                      <a:pt x="11" y="29"/>
                    </a:lnTo>
                    <a:lnTo>
                      <a:pt x="12" y="29"/>
                    </a:lnTo>
                    <a:lnTo>
                      <a:pt x="13" y="30"/>
                    </a:lnTo>
                    <a:lnTo>
                      <a:pt x="15" y="30"/>
                    </a:lnTo>
                    <a:lnTo>
                      <a:pt x="16" y="31"/>
                    </a:lnTo>
                    <a:lnTo>
                      <a:pt x="17" y="31"/>
                    </a:lnTo>
                    <a:lnTo>
                      <a:pt x="18" y="31"/>
                    </a:lnTo>
                    <a:lnTo>
                      <a:pt x="19" y="32"/>
                    </a:lnTo>
                    <a:lnTo>
                      <a:pt x="21" y="32"/>
                    </a:lnTo>
                    <a:lnTo>
                      <a:pt x="22" y="32"/>
                    </a:lnTo>
                    <a:lnTo>
                      <a:pt x="23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6" y="32"/>
                    </a:lnTo>
                    <a:lnTo>
                      <a:pt x="27" y="31"/>
                    </a:lnTo>
                    <a:lnTo>
                      <a:pt x="28" y="31"/>
                    </a:lnTo>
                    <a:lnTo>
                      <a:pt x="29" y="30"/>
                    </a:lnTo>
                    <a:lnTo>
                      <a:pt x="31" y="30"/>
                    </a:lnTo>
                    <a:lnTo>
                      <a:pt x="32" y="29"/>
                    </a:lnTo>
                    <a:lnTo>
                      <a:pt x="33" y="28"/>
                    </a:lnTo>
                    <a:lnTo>
                      <a:pt x="35" y="26"/>
                    </a:lnTo>
                    <a:lnTo>
                      <a:pt x="35" y="41"/>
                    </a:lnTo>
                    <a:lnTo>
                      <a:pt x="19" y="80"/>
                    </a:lnTo>
                    <a:lnTo>
                      <a:pt x="28" y="80"/>
                    </a:lnTo>
                    <a:lnTo>
                      <a:pt x="29" y="86"/>
                    </a:lnTo>
                    <a:lnTo>
                      <a:pt x="31" y="91"/>
                    </a:lnTo>
                    <a:lnTo>
                      <a:pt x="33" y="94"/>
                    </a:lnTo>
                    <a:lnTo>
                      <a:pt x="36" y="97"/>
                    </a:lnTo>
                    <a:lnTo>
                      <a:pt x="38" y="99"/>
                    </a:lnTo>
                    <a:lnTo>
                      <a:pt x="40" y="100"/>
                    </a:lnTo>
                    <a:lnTo>
                      <a:pt x="41" y="101"/>
                    </a:lnTo>
                    <a:lnTo>
                      <a:pt x="41" y="101"/>
                    </a:lnTo>
                    <a:lnTo>
                      <a:pt x="39" y="101"/>
                    </a:lnTo>
                    <a:lnTo>
                      <a:pt x="38" y="101"/>
                    </a:lnTo>
                    <a:lnTo>
                      <a:pt x="36" y="102"/>
                    </a:lnTo>
                    <a:lnTo>
                      <a:pt x="34" y="103"/>
                    </a:lnTo>
                    <a:lnTo>
                      <a:pt x="33" y="103"/>
                    </a:lnTo>
                    <a:lnTo>
                      <a:pt x="32" y="104"/>
                    </a:lnTo>
                    <a:lnTo>
                      <a:pt x="32" y="106"/>
                    </a:lnTo>
                    <a:lnTo>
                      <a:pt x="31" y="107"/>
                    </a:lnTo>
                    <a:lnTo>
                      <a:pt x="45" y="107"/>
                    </a:lnTo>
                    <a:lnTo>
                      <a:pt x="49" y="104"/>
                    </a:lnTo>
                    <a:lnTo>
                      <a:pt x="49" y="107"/>
                    </a:lnTo>
                    <a:lnTo>
                      <a:pt x="52" y="107"/>
                    </a:lnTo>
                    <a:lnTo>
                      <a:pt x="53" y="105"/>
                    </a:lnTo>
                    <a:lnTo>
                      <a:pt x="53" y="103"/>
                    </a:lnTo>
                    <a:lnTo>
                      <a:pt x="53" y="101"/>
                    </a:lnTo>
                    <a:lnTo>
                      <a:pt x="52" y="100"/>
                    </a:lnTo>
                    <a:lnTo>
                      <a:pt x="51" y="99"/>
                    </a:lnTo>
                    <a:lnTo>
                      <a:pt x="51" y="98"/>
                    </a:lnTo>
                    <a:lnTo>
                      <a:pt x="50" y="96"/>
                    </a:lnTo>
                    <a:lnTo>
                      <a:pt x="50" y="94"/>
                    </a:lnTo>
                    <a:lnTo>
                      <a:pt x="50" y="91"/>
                    </a:lnTo>
                    <a:lnTo>
                      <a:pt x="50" y="88"/>
                    </a:lnTo>
                    <a:lnTo>
                      <a:pt x="50" y="84"/>
                    </a:lnTo>
                    <a:lnTo>
                      <a:pt x="51" y="80"/>
                    </a:lnTo>
                    <a:lnTo>
                      <a:pt x="58" y="80"/>
                    </a:lnTo>
                    <a:lnTo>
                      <a:pt x="59" y="84"/>
                    </a:lnTo>
                    <a:lnTo>
                      <a:pt x="60" y="87"/>
                    </a:lnTo>
                    <a:lnTo>
                      <a:pt x="60" y="90"/>
                    </a:lnTo>
                    <a:lnTo>
                      <a:pt x="60" y="92"/>
                    </a:lnTo>
                    <a:lnTo>
                      <a:pt x="60" y="95"/>
                    </a:lnTo>
                    <a:lnTo>
                      <a:pt x="60" y="97"/>
                    </a:lnTo>
                    <a:lnTo>
                      <a:pt x="60" y="98"/>
                    </a:lnTo>
                    <a:lnTo>
                      <a:pt x="60" y="100"/>
                    </a:lnTo>
                    <a:lnTo>
                      <a:pt x="59" y="101"/>
                    </a:lnTo>
                    <a:lnTo>
                      <a:pt x="58" y="102"/>
                    </a:lnTo>
                    <a:lnTo>
                      <a:pt x="58" y="103"/>
                    </a:lnTo>
                    <a:lnTo>
                      <a:pt x="58" y="103"/>
                    </a:lnTo>
                    <a:lnTo>
                      <a:pt x="57" y="104"/>
                    </a:lnTo>
                    <a:lnTo>
                      <a:pt x="57" y="105"/>
                    </a:lnTo>
                    <a:lnTo>
                      <a:pt x="58" y="106"/>
                    </a:lnTo>
                    <a:lnTo>
                      <a:pt x="58" y="107"/>
                    </a:lnTo>
                    <a:lnTo>
                      <a:pt x="62" y="107"/>
                    </a:lnTo>
                    <a:lnTo>
                      <a:pt x="62" y="104"/>
                    </a:lnTo>
                    <a:lnTo>
                      <a:pt x="67" y="107"/>
                    </a:lnTo>
                    <a:lnTo>
                      <a:pt x="81" y="107"/>
                    </a:lnTo>
                    <a:lnTo>
                      <a:pt x="81" y="106"/>
                    </a:lnTo>
                    <a:lnTo>
                      <a:pt x="80" y="104"/>
                    </a:lnTo>
                    <a:lnTo>
                      <a:pt x="79" y="104"/>
                    </a:lnTo>
                    <a:lnTo>
                      <a:pt x="78" y="103"/>
                    </a:lnTo>
                    <a:lnTo>
                      <a:pt x="76" y="102"/>
                    </a:lnTo>
                    <a:lnTo>
                      <a:pt x="75" y="101"/>
                    </a:lnTo>
                    <a:lnTo>
                      <a:pt x="73" y="101"/>
                    </a:lnTo>
                    <a:lnTo>
                      <a:pt x="70" y="101"/>
                    </a:lnTo>
                    <a:lnTo>
                      <a:pt x="71" y="101"/>
                    </a:lnTo>
                    <a:lnTo>
                      <a:pt x="72" y="100"/>
                    </a:lnTo>
                    <a:lnTo>
                      <a:pt x="74" y="99"/>
                    </a:lnTo>
                    <a:lnTo>
                      <a:pt x="76" y="97"/>
                    </a:lnTo>
                    <a:lnTo>
                      <a:pt x="78" y="94"/>
                    </a:lnTo>
                    <a:lnTo>
                      <a:pt x="80" y="90"/>
                    </a:lnTo>
                    <a:lnTo>
                      <a:pt x="81" y="85"/>
                    </a:lnTo>
                    <a:lnTo>
                      <a:pt x="82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75" name="Freeform 319"/>
              <p:cNvSpPr>
                <a:spLocks/>
              </p:cNvSpPr>
              <p:nvPr/>
            </p:nvSpPr>
            <p:spPr bwMode="auto">
              <a:xfrm>
                <a:off x="1365" y="2698"/>
                <a:ext cx="26" cy="23"/>
              </a:xfrm>
              <a:custGeom>
                <a:avLst/>
                <a:gdLst>
                  <a:gd name="T0" fmla="*/ 26 w 26"/>
                  <a:gd name="T1" fmla="*/ 23 h 23"/>
                  <a:gd name="T2" fmla="*/ 26 w 26"/>
                  <a:gd name="T3" fmla="*/ 0 h 23"/>
                  <a:gd name="T4" fmla="*/ 0 w 26"/>
                  <a:gd name="T5" fmla="*/ 5 h 23"/>
                  <a:gd name="T6" fmla="*/ 0 w 26"/>
                  <a:gd name="T7" fmla="*/ 23 h 23"/>
                  <a:gd name="T8" fmla="*/ 26 w 26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6" y="23"/>
                    </a:moveTo>
                    <a:lnTo>
                      <a:pt x="26" y="0"/>
                    </a:lnTo>
                    <a:lnTo>
                      <a:pt x="0" y="5"/>
                    </a:lnTo>
                    <a:lnTo>
                      <a:pt x="0" y="23"/>
                    </a:lnTo>
                    <a:lnTo>
                      <a:pt x="26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76" name="Freeform 320"/>
              <p:cNvSpPr>
                <a:spLocks/>
              </p:cNvSpPr>
              <p:nvPr/>
            </p:nvSpPr>
            <p:spPr bwMode="auto">
              <a:xfrm>
                <a:off x="1332" y="2714"/>
                <a:ext cx="77" cy="75"/>
              </a:xfrm>
              <a:custGeom>
                <a:avLst/>
                <a:gdLst>
                  <a:gd name="T0" fmla="*/ 34 w 77"/>
                  <a:gd name="T1" fmla="*/ 0 h 75"/>
                  <a:gd name="T2" fmla="*/ 33 w 77"/>
                  <a:gd name="T3" fmla="*/ 0 h 75"/>
                  <a:gd name="T4" fmla="*/ 30 w 77"/>
                  <a:gd name="T5" fmla="*/ 1 h 75"/>
                  <a:gd name="T6" fmla="*/ 27 w 77"/>
                  <a:gd name="T7" fmla="*/ 2 h 75"/>
                  <a:gd name="T8" fmla="*/ 24 w 77"/>
                  <a:gd name="T9" fmla="*/ 4 h 75"/>
                  <a:gd name="T10" fmla="*/ 21 w 77"/>
                  <a:gd name="T11" fmla="*/ 8 h 75"/>
                  <a:gd name="T12" fmla="*/ 18 w 77"/>
                  <a:gd name="T13" fmla="*/ 13 h 75"/>
                  <a:gd name="T14" fmla="*/ 14 w 77"/>
                  <a:gd name="T15" fmla="*/ 18 h 75"/>
                  <a:gd name="T16" fmla="*/ 11 w 77"/>
                  <a:gd name="T17" fmla="*/ 20 h 75"/>
                  <a:gd name="T18" fmla="*/ 8 w 77"/>
                  <a:gd name="T19" fmla="*/ 20 h 75"/>
                  <a:gd name="T20" fmla="*/ 4 w 77"/>
                  <a:gd name="T21" fmla="*/ 19 h 75"/>
                  <a:gd name="T22" fmla="*/ 1 w 77"/>
                  <a:gd name="T23" fmla="*/ 18 h 75"/>
                  <a:gd name="T24" fmla="*/ 0 w 77"/>
                  <a:gd name="T25" fmla="*/ 24 h 75"/>
                  <a:gd name="T26" fmla="*/ 0 w 77"/>
                  <a:gd name="T27" fmla="*/ 24 h 75"/>
                  <a:gd name="T28" fmla="*/ 1 w 77"/>
                  <a:gd name="T29" fmla="*/ 25 h 75"/>
                  <a:gd name="T30" fmla="*/ 2 w 77"/>
                  <a:gd name="T31" fmla="*/ 25 h 75"/>
                  <a:gd name="T32" fmla="*/ 3 w 77"/>
                  <a:gd name="T33" fmla="*/ 25 h 75"/>
                  <a:gd name="T34" fmla="*/ 7 w 77"/>
                  <a:gd name="T35" fmla="*/ 27 h 75"/>
                  <a:gd name="T36" fmla="*/ 10 w 77"/>
                  <a:gd name="T37" fmla="*/ 28 h 75"/>
                  <a:gd name="T38" fmla="*/ 13 w 77"/>
                  <a:gd name="T39" fmla="*/ 28 h 75"/>
                  <a:gd name="T40" fmla="*/ 17 w 77"/>
                  <a:gd name="T41" fmla="*/ 27 h 75"/>
                  <a:gd name="T42" fmla="*/ 19 w 77"/>
                  <a:gd name="T43" fmla="*/ 26 h 75"/>
                  <a:gd name="T44" fmla="*/ 22 w 77"/>
                  <a:gd name="T45" fmla="*/ 23 h 75"/>
                  <a:gd name="T46" fmla="*/ 26 w 77"/>
                  <a:gd name="T47" fmla="*/ 21 h 75"/>
                  <a:gd name="T48" fmla="*/ 27 w 77"/>
                  <a:gd name="T49" fmla="*/ 20 h 75"/>
                  <a:gd name="T50" fmla="*/ 12 w 77"/>
                  <a:gd name="T51" fmla="*/ 75 h 75"/>
                  <a:gd name="T52" fmla="*/ 63 w 77"/>
                  <a:gd name="T53" fmla="*/ 41 h 75"/>
                  <a:gd name="T54" fmla="*/ 71 w 77"/>
                  <a:gd name="T55" fmla="*/ 30 h 75"/>
                  <a:gd name="T56" fmla="*/ 75 w 77"/>
                  <a:gd name="T57" fmla="*/ 25 h 75"/>
                  <a:gd name="T58" fmla="*/ 75 w 77"/>
                  <a:gd name="T59" fmla="*/ 23 h 75"/>
                  <a:gd name="T60" fmla="*/ 75 w 77"/>
                  <a:gd name="T61" fmla="*/ 20 h 75"/>
                  <a:gd name="T62" fmla="*/ 75 w 77"/>
                  <a:gd name="T63" fmla="*/ 17 h 75"/>
                  <a:gd name="T64" fmla="*/ 74 w 77"/>
                  <a:gd name="T65" fmla="*/ 14 h 75"/>
                  <a:gd name="T66" fmla="*/ 72 w 77"/>
                  <a:gd name="T67" fmla="*/ 10 h 75"/>
                  <a:gd name="T68" fmla="*/ 69 w 77"/>
                  <a:gd name="T69" fmla="*/ 6 h 75"/>
                  <a:gd name="T70" fmla="*/ 66 w 77"/>
                  <a:gd name="T71" fmla="*/ 4 h 75"/>
                  <a:gd name="T72" fmla="*/ 64 w 77"/>
                  <a:gd name="T73" fmla="*/ 2 h 75"/>
                  <a:gd name="T74" fmla="*/ 62 w 77"/>
                  <a:gd name="T75" fmla="*/ 1 h 75"/>
                  <a:gd name="T76" fmla="*/ 59 w 77"/>
                  <a:gd name="T77" fmla="*/ 0 h 75"/>
                  <a:gd name="T78" fmla="*/ 58 w 77"/>
                  <a:gd name="T79" fmla="*/ 0 h 75"/>
                  <a:gd name="T80" fmla="*/ 44 w 77"/>
                  <a:gd name="T81" fmla="*/ 1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7" h="75">
                    <a:moveTo>
                      <a:pt x="34" y="0"/>
                    </a:moveTo>
                    <a:lnTo>
                      <a:pt x="34" y="0"/>
                    </a:lnTo>
                    <a:lnTo>
                      <a:pt x="34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1"/>
                    </a:lnTo>
                    <a:lnTo>
                      <a:pt x="28" y="1"/>
                    </a:lnTo>
                    <a:lnTo>
                      <a:pt x="27" y="2"/>
                    </a:lnTo>
                    <a:lnTo>
                      <a:pt x="25" y="3"/>
                    </a:lnTo>
                    <a:lnTo>
                      <a:pt x="24" y="4"/>
                    </a:lnTo>
                    <a:lnTo>
                      <a:pt x="22" y="6"/>
                    </a:lnTo>
                    <a:lnTo>
                      <a:pt x="21" y="8"/>
                    </a:lnTo>
                    <a:lnTo>
                      <a:pt x="19" y="10"/>
                    </a:lnTo>
                    <a:lnTo>
                      <a:pt x="18" y="13"/>
                    </a:lnTo>
                    <a:lnTo>
                      <a:pt x="16" y="15"/>
                    </a:lnTo>
                    <a:lnTo>
                      <a:pt x="14" y="18"/>
                    </a:lnTo>
                    <a:lnTo>
                      <a:pt x="13" y="20"/>
                    </a:lnTo>
                    <a:lnTo>
                      <a:pt x="11" y="20"/>
                    </a:lnTo>
                    <a:lnTo>
                      <a:pt x="9" y="20"/>
                    </a:lnTo>
                    <a:lnTo>
                      <a:pt x="8" y="20"/>
                    </a:lnTo>
                    <a:lnTo>
                      <a:pt x="6" y="19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1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5" y="26"/>
                    </a:lnTo>
                    <a:lnTo>
                      <a:pt x="7" y="27"/>
                    </a:lnTo>
                    <a:lnTo>
                      <a:pt x="8" y="27"/>
                    </a:lnTo>
                    <a:lnTo>
                      <a:pt x="10" y="28"/>
                    </a:lnTo>
                    <a:lnTo>
                      <a:pt x="12" y="28"/>
                    </a:lnTo>
                    <a:lnTo>
                      <a:pt x="13" y="28"/>
                    </a:lnTo>
                    <a:lnTo>
                      <a:pt x="15" y="28"/>
                    </a:lnTo>
                    <a:lnTo>
                      <a:pt x="17" y="27"/>
                    </a:lnTo>
                    <a:lnTo>
                      <a:pt x="18" y="26"/>
                    </a:lnTo>
                    <a:lnTo>
                      <a:pt x="19" y="26"/>
                    </a:lnTo>
                    <a:lnTo>
                      <a:pt x="21" y="25"/>
                    </a:lnTo>
                    <a:lnTo>
                      <a:pt x="22" y="23"/>
                    </a:lnTo>
                    <a:lnTo>
                      <a:pt x="24" y="22"/>
                    </a:lnTo>
                    <a:lnTo>
                      <a:pt x="26" y="21"/>
                    </a:lnTo>
                    <a:lnTo>
                      <a:pt x="27" y="21"/>
                    </a:lnTo>
                    <a:lnTo>
                      <a:pt x="27" y="20"/>
                    </a:lnTo>
                    <a:lnTo>
                      <a:pt x="27" y="39"/>
                    </a:lnTo>
                    <a:lnTo>
                      <a:pt x="12" y="75"/>
                    </a:lnTo>
                    <a:lnTo>
                      <a:pt x="77" y="75"/>
                    </a:lnTo>
                    <a:lnTo>
                      <a:pt x="63" y="41"/>
                    </a:lnTo>
                    <a:lnTo>
                      <a:pt x="63" y="33"/>
                    </a:lnTo>
                    <a:lnTo>
                      <a:pt x="71" y="30"/>
                    </a:lnTo>
                    <a:lnTo>
                      <a:pt x="75" y="25"/>
                    </a:lnTo>
                    <a:lnTo>
                      <a:pt x="75" y="25"/>
                    </a:lnTo>
                    <a:lnTo>
                      <a:pt x="75" y="24"/>
                    </a:lnTo>
                    <a:lnTo>
                      <a:pt x="75" y="23"/>
                    </a:lnTo>
                    <a:lnTo>
                      <a:pt x="75" y="22"/>
                    </a:lnTo>
                    <a:lnTo>
                      <a:pt x="75" y="20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6"/>
                    </a:lnTo>
                    <a:lnTo>
                      <a:pt x="74" y="14"/>
                    </a:lnTo>
                    <a:lnTo>
                      <a:pt x="73" y="12"/>
                    </a:lnTo>
                    <a:lnTo>
                      <a:pt x="72" y="10"/>
                    </a:lnTo>
                    <a:lnTo>
                      <a:pt x="70" y="8"/>
                    </a:lnTo>
                    <a:lnTo>
                      <a:pt x="69" y="6"/>
                    </a:lnTo>
                    <a:lnTo>
                      <a:pt x="68" y="5"/>
                    </a:lnTo>
                    <a:lnTo>
                      <a:pt x="66" y="4"/>
                    </a:lnTo>
                    <a:lnTo>
                      <a:pt x="65" y="3"/>
                    </a:lnTo>
                    <a:lnTo>
                      <a:pt x="64" y="2"/>
                    </a:lnTo>
                    <a:lnTo>
                      <a:pt x="63" y="2"/>
                    </a:lnTo>
                    <a:lnTo>
                      <a:pt x="62" y="1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44" y="1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77ED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77" name="Freeform 321"/>
              <p:cNvSpPr>
                <a:spLocks/>
              </p:cNvSpPr>
              <p:nvPr/>
            </p:nvSpPr>
            <p:spPr bwMode="auto">
              <a:xfrm>
                <a:off x="1353" y="2792"/>
                <a:ext cx="18" cy="20"/>
              </a:xfrm>
              <a:custGeom>
                <a:avLst/>
                <a:gdLst>
                  <a:gd name="T0" fmla="*/ 0 w 18"/>
                  <a:gd name="T1" fmla="*/ 0 h 20"/>
                  <a:gd name="T2" fmla="*/ 0 w 18"/>
                  <a:gd name="T3" fmla="*/ 1 h 20"/>
                  <a:gd name="T4" fmla="*/ 0 w 18"/>
                  <a:gd name="T5" fmla="*/ 2 h 20"/>
                  <a:gd name="T6" fmla="*/ 0 w 18"/>
                  <a:gd name="T7" fmla="*/ 2 h 20"/>
                  <a:gd name="T8" fmla="*/ 0 w 18"/>
                  <a:gd name="T9" fmla="*/ 3 h 20"/>
                  <a:gd name="T10" fmla="*/ 1 w 18"/>
                  <a:gd name="T11" fmla="*/ 7 h 20"/>
                  <a:gd name="T12" fmla="*/ 3 w 18"/>
                  <a:gd name="T13" fmla="*/ 11 h 20"/>
                  <a:gd name="T14" fmla="*/ 5 w 18"/>
                  <a:gd name="T15" fmla="*/ 14 h 20"/>
                  <a:gd name="T16" fmla="*/ 7 w 18"/>
                  <a:gd name="T17" fmla="*/ 16 h 20"/>
                  <a:gd name="T18" fmla="*/ 10 w 18"/>
                  <a:gd name="T19" fmla="*/ 18 h 20"/>
                  <a:gd name="T20" fmla="*/ 11 w 18"/>
                  <a:gd name="T21" fmla="*/ 19 h 20"/>
                  <a:gd name="T22" fmla="*/ 13 w 18"/>
                  <a:gd name="T23" fmla="*/ 20 h 20"/>
                  <a:gd name="T24" fmla="*/ 13 w 18"/>
                  <a:gd name="T25" fmla="*/ 20 h 20"/>
                  <a:gd name="T26" fmla="*/ 18 w 18"/>
                  <a:gd name="T27" fmla="*/ 20 h 20"/>
                  <a:gd name="T28" fmla="*/ 18 w 18"/>
                  <a:gd name="T29" fmla="*/ 20 h 20"/>
                  <a:gd name="T30" fmla="*/ 18 w 18"/>
                  <a:gd name="T31" fmla="*/ 19 h 20"/>
                  <a:gd name="T32" fmla="*/ 17 w 18"/>
                  <a:gd name="T33" fmla="*/ 17 h 20"/>
                  <a:gd name="T34" fmla="*/ 16 w 18"/>
                  <a:gd name="T35" fmla="*/ 14 h 20"/>
                  <a:gd name="T36" fmla="*/ 16 w 18"/>
                  <a:gd name="T37" fmla="*/ 11 h 20"/>
                  <a:gd name="T38" fmla="*/ 16 w 18"/>
                  <a:gd name="T39" fmla="*/ 8 h 20"/>
                  <a:gd name="T40" fmla="*/ 16 w 18"/>
                  <a:gd name="T41" fmla="*/ 4 h 20"/>
                  <a:gd name="T42" fmla="*/ 18 w 18"/>
                  <a:gd name="T43" fmla="*/ 0 h 20"/>
                  <a:gd name="T44" fmla="*/ 0 w 18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7" y="16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19"/>
                    </a:lnTo>
                    <a:lnTo>
                      <a:pt x="17" y="17"/>
                    </a:lnTo>
                    <a:lnTo>
                      <a:pt x="16" y="14"/>
                    </a:lnTo>
                    <a:lnTo>
                      <a:pt x="16" y="11"/>
                    </a:lnTo>
                    <a:lnTo>
                      <a:pt x="16" y="8"/>
                    </a:lnTo>
                    <a:lnTo>
                      <a:pt x="16" y="4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78" name="Freeform 322"/>
              <p:cNvSpPr>
                <a:spLocks/>
              </p:cNvSpPr>
              <p:nvPr/>
            </p:nvSpPr>
            <p:spPr bwMode="auto">
              <a:xfrm>
                <a:off x="1382" y="2792"/>
                <a:ext cx="19" cy="20"/>
              </a:xfrm>
              <a:custGeom>
                <a:avLst/>
                <a:gdLst>
                  <a:gd name="T0" fmla="*/ 0 w 19"/>
                  <a:gd name="T1" fmla="*/ 0 h 20"/>
                  <a:gd name="T2" fmla="*/ 2 w 19"/>
                  <a:gd name="T3" fmla="*/ 4 h 20"/>
                  <a:gd name="T4" fmla="*/ 3 w 19"/>
                  <a:gd name="T5" fmla="*/ 7 h 20"/>
                  <a:gd name="T6" fmla="*/ 3 w 19"/>
                  <a:gd name="T7" fmla="*/ 11 h 20"/>
                  <a:gd name="T8" fmla="*/ 3 w 19"/>
                  <a:gd name="T9" fmla="*/ 14 h 20"/>
                  <a:gd name="T10" fmla="*/ 3 w 19"/>
                  <a:gd name="T11" fmla="*/ 16 h 20"/>
                  <a:gd name="T12" fmla="*/ 3 w 19"/>
                  <a:gd name="T13" fmla="*/ 18 h 20"/>
                  <a:gd name="T14" fmla="*/ 2 w 19"/>
                  <a:gd name="T15" fmla="*/ 19 h 20"/>
                  <a:gd name="T16" fmla="*/ 2 w 19"/>
                  <a:gd name="T17" fmla="*/ 20 h 20"/>
                  <a:gd name="T18" fmla="*/ 9 w 19"/>
                  <a:gd name="T19" fmla="*/ 20 h 20"/>
                  <a:gd name="T20" fmla="*/ 9 w 19"/>
                  <a:gd name="T21" fmla="*/ 19 h 20"/>
                  <a:gd name="T22" fmla="*/ 10 w 19"/>
                  <a:gd name="T23" fmla="*/ 19 h 20"/>
                  <a:gd name="T24" fmla="*/ 11 w 19"/>
                  <a:gd name="T25" fmla="*/ 18 h 20"/>
                  <a:gd name="T26" fmla="*/ 13 w 19"/>
                  <a:gd name="T27" fmla="*/ 17 h 20"/>
                  <a:gd name="T28" fmla="*/ 14 w 19"/>
                  <a:gd name="T29" fmla="*/ 15 h 20"/>
                  <a:gd name="T30" fmla="*/ 16 w 19"/>
                  <a:gd name="T31" fmla="*/ 13 h 20"/>
                  <a:gd name="T32" fmla="*/ 17 w 19"/>
                  <a:gd name="T33" fmla="*/ 11 h 20"/>
                  <a:gd name="T34" fmla="*/ 18 w 19"/>
                  <a:gd name="T35" fmla="*/ 8 h 20"/>
                  <a:gd name="T36" fmla="*/ 18 w 19"/>
                  <a:gd name="T37" fmla="*/ 6 h 20"/>
                  <a:gd name="T38" fmla="*/ 19 w 19"/>
                  <a:gd name="T39" fmla="*/ 4 h 20"/>
                  <a:gd name="T40" fmla="*/ 19 w 19"/>
                  <a:gd name="T41" fmla="*/ 2 h 20"/>
                  <a:gd name="T42" fmla="*/ 18 w 19"/>
                  <a:gd name="T43" fmla="*/ 0 h 20"/>
                  <a:gd name="T44" fmla="*/ 0 w 19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20">
                    <a:moveTo>
                      <a:pt x="0" y="0"/>
                    </a:moveTo>
                    <a:lnTo>
                      <a:pt x="2" y="4"/>
                    </a:lnTo>
                    <a:lnTo>
                      <a:pt x="3" y="7"/>
                    </a:lnTo>
                    <a:lnTo>
                      <a:pt x="3" y="11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9" y="20"/>
                    </a:lnTo>
                    <a:lnTo>
                      <a:pt x="9" y="19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3" y="17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7" y="11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9" y="4"/>
                    </a:lnTo>
                    <a:lnTo>
                      <a:pt x="19" y="2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79" name="Freeform 323"/>
              <p:cNvSpPr>
                <a:spLocks/>
              </p:cNvSpPr>
              <p:nvPr/>
            </p:nvSpPr>
            <p:spPr bwMode="auto">
              <a:xfrm>
                <a:off x="1313" y="2676"/>
                <a:ext cx="73" cy="81"/>
              </a:xfrm>
              <a:custGeom>
                <a:avLst/>
                <a:gdLst>
                  <a:gd name="T0" fmla="*/ 73 w 73"/>
                  <a:gd name="T1" fmla="*/ 77 h 81"/>
                  <a:gd name="T2" fmla="*/ 4 w 73"/>
                  <a:gd name="T3" fmla="*/ 0 h 81"/>
                  <a:gd name="T4" fmla="*/ 0 w 73"/>
                  <a:gd name="T5" fmla="*/ 5 h 81"/>
                  <a:gd name="T6" fmla="*/ 68 w 73"/>
                  <a:gd name="T7" fmla="*/ 81 h 81"/>
                  <a:gd name="T8" fmla="*/ 73 w 73"/>
                  <a:gd name="T9" fmla="*/ 7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81">
                    <a:moveTo>
                      <a:pt x="73" y="77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68" y="81"/>
                    </a:lnTo>
                    <a:lnTo>
                      <a:pt x="73" y="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80" name="Freeform 324"/>
              <p:cNvSpPr>
                <a:spLocks/>
              </p:cNvSpPr>
              <p:nvPr/>
            </p:nvSpPr>
            <p:spPr bwMode="auto">
              <a:xfrm>
                <a:off x="1317" y="2681"/>
                <a:ext cx="65" cy="72"/>
              </a:xfrm>
              <a:custGeom>
                <a:avLst/>
                <a:gdLst>
                  <a:gd name="T0" fmla="*/ 65 w 65"/>
                  <a:gd name="T1" fmla="*/ 71 h 72"/>
                  <a:gd name="T2" fmla="*/ 2 w 65"/>
                  <a:gd name="T3" fmla="*/ 0 h 72"/>
                  <a:gd name="T4" fmla="*/ 0 w 65"/>
                  <a:gd name="T5" fmla="*/ 2 h 72"/>
                  <a:gd name="T6" fmla="*/ 63 w 65"/>
                  <a:gd name="T7" fmla="*/ 72 h 72"/>
                  <a:gd name="T8" fmla="*/ 65 w 65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72">
                    <a:moveTo>
                      <a:pt x="65" y="7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63" y="72"/>
                    </a:lnTo>
                    <a:lnTo>
                      <a:pt x="65" y="71"/>
                    </a:lnTo>
                    <a:close/>
                  </a:path>
                </a:pathLst>
              </a:custGeom>
              <a:solidFill>
                <a:srgbClr val="CEB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81" name="Freeform 325"/>
              <p:cNvSpPr>
                <a:spLocks/>
              </p:cNvSpPr>
              <p:nvPr/>
            </p:nvSpPr>
            <p:spPr bwMode="auto">
              <a:xfrm>
                <a:off x="1367" y="2736"/>
                <a:ext cx="41" cy="15"/>
              </a:xfrm>
              <a:custGeom>
                <a:avLst/>
                <a:gdLst>
                  <a:gd name="T0" fmla="*/ 22 w 41"/>
                  <a:gd name="T1" fmla="*/ 14 h 15"/>
                  <a:gd name="T2" fmla="*/ 25 w 41"/>
                  <a:gd name="T3" fmla="*/ 13 h 15"/>
                  <a:gd name="T4" fmla="*/ 29 w 41"/>
                  <a:gd name="T5" fmla="*/ 12 h 15"/>
                  <a:gd name="T6" fmla="*/ 32 w 41"/>
                  <a:gd name="T7" fmla="*/ 11 h 15"/>
                  <a:gd name="T8" fmla="*/ 35 w 41"/>
                  <a:gd name="T9" fmla="*/ 10 h 15"/>
                  <a:gd name="T10" fmla="*/ 37 w 41"/>
                  <a:gd name="T11" fmla="*/ 8 h 15"/>
                  <a:gd name="T12" fmla="*/ 39 w 41"/>
                  <a:gd name="T13" fmla="*/ 6 h 15"/>
                  <a:gd name="T14" fmla="*/ 40 w 41"/>
                  <a:gd name="T15" fmla="*/ 5 h 15"/>
                  <a:gd name="T16" fmla="*/ 41 w 41"/>
                  <a:gd name="T17" fmla="*/ 3 h 15"/>
                  <a:gd name="T18" fmla="*/ 40 w 41"/>
                  <a:gd name="T19" fmla="*/ 0 h 15"/>
                  <a:gd name="T20" fmla="*/ 39 w 41"/>
                  <a:gd name="T21" fmla="*/ 3 h 15"/>
                  <a:gd name="T22" fmla="*/ 37 w 41"/>
                  <a:gd name="T23" fmla="*/ 6 h 15"/>
                  <a:gd name="T24" fmla="*/ 34 w 41"/>
                  <a:gd name="T25" fmla="*/ 9 h 15"/>
                  <a:gd name="T26" fmla="*/ 30 w 41"/>
                  <a:gd name="T27" fmla="*/ 10 h 15"/>
                  <a:gd name="T28" fmla="*/ 27 w 41"/>
                  <a:gd name="T29" fmla="*/ 11 h 15"/>
                  <a:gd name="T30" fmla="*/ 25 w 41"/>
                  <a:gd name="T31" fmla="*/ 12 h 15"/>
                  <a:gd name="T32" fmla="*/ 23 w 41"/>
                  <a:gd name="T33" fmla="*/ 12 h 15"/>
                  <a:gd name="T34" fmla="*/ 22 w 41"/>
                  <a:gd name="T35" fmla="*/ 12 h 15"/>
                  <a:gd name="T36" fmla="*/ 18 w 41"/>
                  <a:gd name="T37" fmla="*/ 7 h 15"/>
                  <a:gd name="T38" fmla="*/ 21 w 41"/>
                  <a:gd name="T39" fmla="*/ 7 h 15"/>
                  <a:gd name="T40" fmla="*/ 26 w 41"/>
                  <a:gd name="T41" fmla="*/ 5 h 15"/>
                  <a:gd name="T42" fmla="*/ 30 w 41"/>
                  <a:gd name="T43" fmla="*/ 3 h 15"/>
                  <a:gd name="T44" fmla="*/ 32 w 41"/>
                  <a:gd name="T45" fmla="*/ 0 h 15"/>
                  <a:gd name="T46" fmla="*/ 30 w 41"/>
                  <a:gd name="T47" fmla="*/ 0 h 15"/>
                  <a:gd name="T48" fmla="*/ 30 w 41"/>
                  <a:gd name="T49" fmla="*/ 0 h 15"/>
                  <a:gd name="T50" fmla="*/ 30 w 41"/>
                  <a:gd name="T51" fmla="*/ 1 h 15"/>
                  <a:gd name="T52" fmla="*/ 28 w 41"/>
                  <a:gd name="T53" fmla="*/ 2 h 15"/>
                  <a:gd name="T54" fmla="*/ 25 w 41"/>
                  <a:gd name="T55" fmla="*/ 3 h 15"/>
                  <a:gd name="T56" fmla="*/ 21 w 41"/>
                  <a:gd name="T57" fmla="*/ 5 h 15"/>
                  <a:gd name="T58" fmla="*/ 17 w 41"/>
                  <a:gd name="T59" fmla="*/ 6 h 15"/>
                  <a:gd name="T60" fmla="*/ 14 w 41"/>
                  <a:gd name="T61" fmla="*/ 6 h 15"/>
                  <a:gd name="T62" fmla="*/ 12 w 41"/>
                  <a:gd name="T63" fmla="*/ 4 h 15"/>
                  <a:gd name="T64" fmla="*/ 10 w 41"/>
                  <a:gd name="T65" fmla="*/ 2 h 15"/>
                  <a:gd name="T66" fmla="*/ 8 w 41"/>
                  <a:gd name="T67" fmla="*/ 2 h 15"/>
                  <a:gd name="T68" fmla="*/ 7 w 41"/>
                  <a:gd name="T69" fmla="*/ 2 h 15"/>
                  <a:gd name="T70" fmla="*/ 6 w 41"/>
                  <a:gd name="T71" fmla="*/ 4 h 15"/>
                  <a:gd name="T72" fmla="*/ 7 w 41"/>
                  <a:gd name="T73" fmla="*/ 6 h 15"/>
                  <a:gd name="T74" fmla="*/ 6 w 41"/>
                  <a:gd name="T75" fmla="*/ 15 h 15"/>
                  <a:gd name="T76" fmla="*/ 9 w 41"/>
                  <a:gd name="T77" fmla="*/ 15 h 15"/>
                  <a:gd name="T78" fmla="*/ 13 w 41"/>
                  <a:gd name="T79" fmla="*/ 14 h 15"/>
                  <a:gd name="T80" fmla="*/ 17 w 41"/>
                  <a:gd name="T81" fmla="*/ 13 h 15"/>
                  <a:gd name="T82" fmla="*/ 19 w 41"/>
                  <a:gd name="T83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1" h="15">
                    <a:moveTo>
                      <a:pt x="20" y="14"/>
                    </a:moveTo>
                    <a:lnTo>
                      <a:pt x="22" y="14"/>
                    </a:lnTo>
                    <a:lnTo>
                      <a:pt x="24" y="13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9" y="12"/>
                    </a:lnTo>
                    <a:lnTo>
                      <a:pt x="30" y="12"/>
                    </a:lnTo>
                    <a:lnTo>
                      <a:pt x="32" y="11"/>
                    </a:lnTo>
                    <a:lnTo>
                      <a:pt x="33" y="10"/>
                    </a:lnTo>
                    <a:lnTo>
                      <a:pt x="35" y="10"/>
                    </a:lnTo>
                    <a:lnTo>
                      <a:pt x="36" y="9"/>
                    </a:lnTo>
                    <a:lnTo>
                      <a:pt x="37" y="8"/>
                    </a:lnTo>
                    <a:lnTo>
                      <a:pt x="38" y="7"/>
                    </a:lnTo>
                    <a:lnTo>
                      <a:pt x="39" y="6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0" y="2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9" y="3"/>
                    </a:lnTo>
                    <a:lnTo>
                      <a:pt x="38" y="4"/>
                    </a:lnTo>
                    <a:lnTo>
                      <a:pt x="37" y="6"/>
                    </a:lnTo>
                    <a:lnTo>
                      <a:pt x="35" y="7"/>
                    </a:lnTo>
                    <a:lnTo>
                      <a:pt x="34" y="9"/>
                    </a:lnTo>
                    <a:lnTo>
                      <a:pt x="32" y="10"/>
                    </a:lnTo>
                    <a:lnTo>
                      <a:pt x="30" y="10"/>
                    </a:lnTo>
                    <a:lnTo>
                      <a:pt x="28" y="11"/>
                    </a:lnTo>
                    <a:lnTo>
                      <a:pt x="27" y="11"/>
                    </a:lnTo>
                    <a:lnTo>
                      <a:pt x="26" y="11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1" y="7"/>
                    </a:lnTo>
                    <a:lnTo>
                      <a:pt x="23" y="6"/>
                    </a:lnTo>
                    <a:lnTo>
                      <a:pt x="26" y="5"/>
                    </a:lnTo>
                    <a:lnTo>
                      <a:pt x="28" y="4"/>
                    </a:lnTo>
                    <a:lnTo>
                      <a:pt x="30" y="3"/>
                    </a:lnTo>
                    <a:lnTo>
                      <a:pt x="31" y="1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1"/>
                    </a:lnTo>
                    <a:lnTo>
                      <a:pt x="29" y="1"/>
                    </a:lnTo>
                    <a:lnTo>
                      <a:pt x="28" y="2"/>
                    </a:lnTo>
                    <a:lnTo>
                      <a:pt x="27" y="3"/>
                    </a:lnTo>
                    <a:lnTo>
                      <a:pt x="25" y="3"/>
                    </a:lnTo>
                    <a:lnTo>
                      <a:pt x="23" y="4"/>
                    </a:lnTo>
                    <a:lnTo>
                      <a:pt x="21" y="5"/>
                    </a:lnTo>
                    <a:lnTo>
                      <a:pt x="19" y="5"/>
                    </a:lnTo>
                    <a:lnTo>
                      <a:pt x="17" y="6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7" y="13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82" name="Freeform 326"/>
              <p:cNvSpPr>
                <a:spLocks/>
              </p:cNvSpPr>
              <p:nvPr/>
            </p:nvSpPr>
            <p:spPr bwMode="auto">
              <a:xfrm>
                <a:off x="1370" y="2739"/>
                <a:ext cx="14" cy="10"/>
              </a:xfrm>
              <a:custGeom>
                <a:avLst/>
                <a:gdLst>
                  <a:gd name="T0" fmla="*/ 12 w 14"/>
                  <a:gd name="T1" fmla="*/ 5 h 10"/>
                  <a:gd name="T2" fmla="*/ 11 w 14"/>
                  <a:gd name="T3" fmla="*/ 5 h 10"/>
                  <a:gd name="T4" fmla="*/ 10 w 14"/>
                  <a:gd name="T5" fmla="*/ 5 h 10"/>
                  <a:gd name="T6" fmla="*/ 10 w 14"/>
                  <a:gd name="T7" fmla="*/ 5 h 10"/>
                  <a:gd name="T8" fmla="*/ 10 w 14"/>
                  <a:gd name="T9" fmla="*/ 4 h 10"/>
                  <a:gd name="T10" fmla="*/ 9 w 14"/>
                  <a:gd name="T11" fmla="*/ 4 h 10"/>
                  <a:gd name="T12" fmla="*/ 8 w 14"/>
                  <a:gd name="T13" fmla="*/ 3 h 10"/>
                  <a:gd name="T14" fmla="*/ 8 w 14"/>
                  <a:gd name="T15" fmla="*/ 2 h 10"/>
                  <a:gd name="T16" fmla="*/ 7 w 14"/>
                  <a:gd name="T17" fmla="*/ 2 h 10"/>
                  <a:gd name="T18" fmla="*/ 6 w 14"/>
                  <a:gd name="T19" fmla="*/ 1 h 10"/>
                  <a:gd name="T20" fmla="*/ 6 w 14"/>
                  <a:gd name="T21" fmla="*/ 1 h 10"/>
                  <a:gd name="T22" fmla="*/ 5 w 14"/>
                  <a:gd name="T23" fmla="*/ 0 h 10"/>
                  <a:gd name="T24" fmla="*/ 5 w 14"/>
                  <a:gd name="T25" fmla="*/ 0 h 10"/>
                  <a:gd name="T26" fmla="*/ 5 w 14"/>
                  <a:gd name="T27" fmla="*/ 1 h 10"/>
                  <a:gd name="T28" fmla="*/ 6 w 14"/>
                  <a:gd name="T29" fmla="*/ 2 h 10"/>
                  <a:gd name="T30" fmla="*/ 6 w 14"/>
                  <a:gd name="T31" fmla="*/ 4 h 10"/>
                  <a:gd name="T32" fmla="*/ 7 w 14"/>
                  <a:gd name="T33" fmla="*/ 4 h 10"/>
                  <a:gd name="T34" fmla="*/ 0 w 14"/>
                  <a:gd name="T35" fmla="*/ 4 h 10"/>
                  <a:gd name="T36" fmla="*/ 4 w 14"/>
                  <a:gd name="T37" fmla="*/ 10 h 10"/>
                  <a:gd name="T38" fmla="*/ 5 w 14"/>
                  <a:gd name="T39" fmla="*/ 10 h 10"/>
                  <a:gd name="T40" fmla="*/ 6 w 14"/>
                  <a:gd name="T41" fmla="*/ 10 h 10"/>
                  <a:gd name="T42" fmla="*/ 7 w 14"/>
                  <a:gd name="T43" fmla="*/ 10 h 10"/>
                  <a:gd name="T44" fmla="*/ 7 w 14"/>
                  <a:gd name="T45" fmla="*/ 10 h 10"/>
                  <a:gd name="T46" fmla="*/ 8 w 14"/>
                  <a:gd name="T47" fmla="*/ 10 h 10"/>
                  <a:gd name="T48" fmla="*/ 9 w 14"/>
                  <a:gd name="T49" fmla="*/ 10 h 10"/>
                  <a:gd name="T50" fmla="*/ 10 w 14"/>
                  <a:gd name="T51" fmla="*/ 10 h 10"/>
                  <a:gd name="T52" fmla="*/ 10 w 14"/>
                  <a:gd name="T53" fmla="*/ 9 h 10"/>
                  <a:gd name="T54" fmla="*/ 11 w 14"/>
                  <a:gd name="T55" fmla="*/ 9 h 10"/>
                  <a:gd name="T56" fmla="*/ 12 w 14"/>
                  <a:gd name="T57" fmla="*/ 9 h 10"/>
                  <a:gd name="T58" fmla="*/ 13 w 14"/>
                  <a:gd name="T59" fmla="*/ 9 h 10"/>
                  <a:gd name="T60" fmla="*/ 13 w 14"/>
                  <a:gd name="T61" fmla="*/ 9 h 10"/>
                  <a:gd name="T62" fmla="*/ 13 w 14"/>
                  <a:gd name="T63" fmla="*/ 9 h 10"/>
                  <a:gd name="T64" fmla="*/ 14 w 14"/>
                  <a:gd name="T65" fmla="*/ 8 h 10"/>
                  <a:gd name="T66" fmla="*/ 14 w 14"/>
                  <a:gd name="T67" fmla="*/ 8 h 10"/>
                  <a:gd name="T68" fmla="*/ 14 w 14"/>
                  <a:gd name="T69" fmla="*/ 8 h 10"/>
                  <a:gd name="T70" fmla="*/ 12 w 14"/>
                  <a:gd name="T71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" h="10">
                    <a:moveTo>
                      <a:pt x="12" y="5"/>
                    </a:moveTo>
                    <a:lnTo>
                      <a:pt x="11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0" y="4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2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83" name="Freeform 327"/>
              <p:cNvSpPr>
                <a:spLocks/>
              </p:cNvSpPr>
              <p:nvPr/>
            </p:nvSpPr>
            <p:spPr bwMode="auto">
              <a:xfrm>
                <a:off x="1395" y="2729"/>
                <a:ext cx="4" cy="7"/>
              </a:xfrm>
              <a:custGeom>
                <a:avLst/>
                <a:gdLst>
                  <a:gd name="T0" fmla="*/ 3 w 4"/>
                  <a:gd name="T1" fmla="*/ 3 h 7"/>
                  <a:gd name="T2" fmla="*/ 3 w 4"/>
                  <a:gd name="T3" fmla="*/ 2 h 7"/>
                  <a:gd name="T4" fmla="*/ 2 w 4"/>
                  <a:gd name="T5" fmla="*/ 1 h 7"/>
                  <a:gd name="T6" fmla="*/ 2 w 4"/>
                  <a:gd name="T7" fmla="*/ 0 h 7"/>
                  <a:gd name="T8" fmla="*/ 1 w 4"/>
                  <a:gd name="T9" fmla="*/ 0 h 7"/>
                  <a:gd name="T10" fmla="*/ 0 w 4"/>
                  <a:gd name="T11" fmla="*/ 0 h 7"/>
                  <a:gd name="T12" fmla="*/ 0 w 4"/>
                  <a:gd name="T13" fmla="*/ 0 h 7"/>
                  <a:gd name="T14" fmla="*/ 0 w 4"/>
                  <a:gd name="T15" fmla="*/ 1 h 7"/>
                  <a:gd name="T16" fmla="*/ 0 w 4"/>
                  <a:gd name="T17" fmla="*/ 1 h 7"/>
                  <a:gd name="T18" fmla="*/ 0 w 4"/>
                  <a:gd name="T19" fmla="*/ 1 h 7"/>
                  <a:gd name="T20" fmla="*/ 1 w 4"/>
                  <a:gd name="T21" fmla="*/ 2 h 7"/>
                  <a:gd name="T22" fmla="*/ 1 w 4"/>
                  <a:gd name="T23" fmla="*/ 2 h 7"/>
                  <a:gd name="T24" fmla="*/ 2 w 4"/>
                  <a:gd name="T25" fmla="*/ 3 h 7"/>
                  <a:gd name="T26" fmla="*/ 2 w 4"/>
                  <a:gd name="T27" fmla="*/ 4 h 7"/>
                  <a:gd name="T28" fmla="*/ 2 w 4"/>
                  <a:gd name="T29" fmla="*/ 5 h 7"/>
                  <a:gd name="T30" fmla="*/ 2 w 4"/>
                  <a:gd name="T31" fmla="*/ 6 h 7"/>
                  <a:gd name="T32" fmla="*/ 2 w 4"/>
                  <a:gd name="T33" fmla="*/ 7 h 7"/>
                  <a:gd name="T34" fmla="*/ 2 w 4"/>
                  <a:gd name="T35" fmla="*/ 7 h 7"/>
                  <a:gd name="T36" fmla="*/ 3 w 4"/>
                  <a:gd name="T37" fmla="*/ 7 h 7"/>
                  <a:gd name="T38" fmla="*/ 3 w 4"/>
                  <a:gd name="T39" fmla="*/ 7 h 7"/>
                  <a:gd name="T40" fmla="*/ 4 w 4"/>
                  <a:gd name="T41" fmla="*/ 7 h 7"/>
                  <a:gd name="T42" fmla="*/ 4 w 4"/>
                  <a:gd name="T43" fmla="*/ 6 h 7"/>
                  <a:gd name="T44" fmla="*/ 4 w 4"/>
                  <a:gd name="T45" fmla="*/ 5 h 7"/>
                  <a:gd name="T46" fmla="*/ 4 w 4"/>
                  <a:gd name="T47" fmla="*/ 4 h 7"/>
                  <a:gd name="T48" fmla="*/ 3 w 4"/>
                  <a:gd name="T4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" h="7">
                    <a:moveTo>
                      <a:pt x="3" y="3"/>
                    </a:moveTo>
                    <a:lnTo>
                      <a:pt x="3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84" name="Freeform 328"/>
              <p:cNvSpPr>
                <a:spLocks/>
              </p:cNvSpPr>
              <p:nvPr/>
            </p:nvSpPr>
            <p:spPr bwMode="auto">
              <a:xfrm>
                <a:off x="1361" y="2713"/>
                <a:ext cx="33" cy="20"/>
              </a:xfrm>
              <a:custGeom>
                <a:avLst/>
                <a:gdLst>
                  <a:gd name="T0" fmla="*/ 31 w 33"/>
                  <a:gd name="T1" fmla="*/ 11 h 20"/>
                  <a:gd name="T2" fmla="*/ 28 w 33"/>
                  <a:gd name="T3" fmla="*/ 8 h 20"/>
                  <a:gd name="T4" fmla="*/ 33 w 33"/>
                  <a:gd name="T5" fmla="*/ 5 h 20"/>
                  <a:gd name="T6" fmla="*/ 29 w 33"/>
                  <a:gd name="T7" fmla="*/ 1 h 20"/>
                  <a:gd name="T8" fmla="*/ 27 w 33"/>
                  <a:gd name="T9" fmla="*/ 1 h 20"/>
                  <a:gd name="T10" fmla="*/ 30 w 33"/>
                  <a:gd name="T11" fmla="*/ 4 h 20"/>
                  <a:gd name="T12" fmla="*/ 26 w 33"/>
                  <a:gd name="T13" fmla="*/ 7 h 20"/>
                  <a:gd name="T14" fmla="*/ 26 w 33"/>
                  <a:gd name="T15" fmla="*/ 8 h 20"/>
                  <a:gd name="T16" fmla="*/ 27 w 33"/>
                  <a:gd name="T17" fmla="*/ 9 h 20"/>
                  <a:gd name="T18" fmla="*/ 28 w 33"/>
                  <a:gd name="T19" fmla="*/ 10 h 20"/>
                  <a:gd name="T20" fmla="*/ 28 w 33"/>
                  <a:gd name="T21" fmla="*/ 10 h 20"/>
                  <a:gd name="T22" fmla="*/ 15 w 33"/>
                  <a:gd name="T23" fmla="*/ 18 h 20"/>
                  <a:gd name="T24" fmla="*/ 4 w 33"/>
                  <a:gd name="T25" fmla="*/ 10 h 20"/>
                  <a:gd name="T26" fmla="*/ 6 w 33"/>
                  <a:gd name="T27" fmla="*/ 7 h 20"/>
                  <a:gd name="T28" fmla="*/ 3 w 33"/>
                  <a:gd name="T29" fmla="*/ 4 h 20"/>
                  <a:gd name="T30" fmla="*/ 5 w 33"/>
                  <a:gd name="T31" fmla="*/ 0 h 20"/>
                  <a:gd name="T32" fmla="*/ 3 w 33"/>
                  <a:gd name="T33" fmla="*/ 0 h 20"/>
                  <a:gd name="T34" fmla="*/ 0 w 33"/>
                  <a:gd name="T35" fmla="*/ 5 h 20"/>
                  <a:gd name="T36" fmla="*/ 4 w 33"/>
                  <a:gd name="T37" fmla="*/ 7 h 20"/>
                  <a:gd name="T38" fmla="*/ 1 w 33"/>
                  <a:gd name="T39" fmla="*/ 11 h 20"/>
                  <a:gd name="T40" fmla="*/ 15 w 33"/>
                  <a:gd name="T41" fmla="*/ 20 h 20"/>
                  <a:gd name="T42" fmla="*/ 31 w 33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3" h="20">
                    <a:moveTo>
                      <a:pt x="31" y="11"/>
                    </a:moveTo>
                    <a:lnTo>
                      <a:pt x="28" y="8"/>
                    </a:lnTo>
                    <a:lnTo>
                      <a:pt x="33" y="5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30" y="4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9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15" y="18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4" y="7"/>
                    </a:lnTo>
                    <a:lnTo>
                      <a:pt x="1" y="11"/>
                    </a:lnTo>
                    <a:lnTo>
                      <a:pt x="15" y="20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85" name="Freeform 329"/>
              <p:cNvSpPr>
                <a:spLocks/>
              </p:cNvSpPr>
              <p:nvPr/>
            </p:nvSpPr>
            <p:spPr bwMode="auto">
              <a:xfrm>
                <a:off x="1352" y="2753"/>
                <a:ext cx="49" cy="15"/>
              </a:xfrm>
              <a:custGeom>
                <a:avLst/>
                <a:gdLst>
                  <a:gd name="T0" fmla="*/ 24 w 49"/>
                  <a:gd name="T1" fmla="*/ 0 h 15"/>
                  <a:gd name="T2" fmla="*/ 23 w 49"/>
                  <a:gd name="T3" fmla="*/ 2 h 15"/>
                  <a:gd name="T4" fmla="*/ 21 w 49"/>
                  <a:gd name="T5" fmla="*/ 4 h 15"/>
                  <a:gd name="T6" fmla="*/ 19 w 49"/>
                  <a:gd name="T7" fmla="*/ 7 h 15"/>
                  <a:gd name="T8" fmla="*/ 16 w 49"/>
                  <a:gd name="T9" fmla="*/ 9 h 15"/>
                  <a:gd name="T10" fmla="*/ 14 w 49"/>
                  <a:gd name="T11" fmla="*/ 10 h 15"/>
                  <a:gd name="T12" fmla="*/ 12 w 49"/>
                  <a:gd name="T13" fmla="*/ 11 h 15"/>
                  <a:gd name="T14" fmla="*/ 10 w 49"/>
                  <a:gd name="T15" fmla="*/ 11 h 15"/>
                  <a:gd name="T16" fmla="*/ 8 w 49"/>
                  <a:gd name="T17" fmla="*/ 12 h 15"/>
                  <a:gd name="T18" fmla="*/ 6 w 49"/>
                  <a:gd name="T19" fmla="*/ 12 h 15"/>
                  <a:gd name="T20" fmla="*/ 4 w 49"/>
                  <a:gd name="T21" fmla="*/ 12 h 15"/>
                  <a:gd name="T22" fmla="*/ 2 w 49"/>
                  <a:gd name="T23" fmla="*/ 12 h 15"/>
                  <a:gd name="T24" fmla="*/ 0 w 49"/>
                  <a:gd name="T25" fmla="*/ 14 h 15"/>
                  <a:gd name="T26" fmla="*/ 3 w 49"/>
                  <a:gd name="T27" fmla="*/ 14 h 15"/>
                  <a:gd name="T28" fmla="*/ 6 w 49"/>
                  <a:gd name="T29" fmla="*/ 14 h 15"/>
                  <a:gd name="T30" fmla="*/ 9 w 49"/>
                  <a:gd name="T31" fmla="*/ 14 h 15"/>
                  <a:gd name="T32" fmla="*/ 11 w 49"/>
                  <a:gd name="T33" fmla="*/ 13 h 15"/>
                  <a:gd name="T34" fmla="*/ 14 w 49"/>
                  <a:gd name="T35" fmla="*/ 12 h 15"/>
                  <a:gd name="T36" fmla="*/ 16 w 49"/>
                  <a:gd name="T37" fmla="*/ 11 h 15"/>
                  <a:gd name="T38" fmla="*/ 18 w 49"/>
                  <a:gd name="T39" fmla="*/ 10 h 15"/>
                  <a:gd name="T40" fmla="*/ 20 w 49"/>
                  <a:gd name="T41" fmla="*/ 8 h 15"/>
                  <a:gd name="T42" fmla="*/ 21 w 49"/>
                  <a:gd name="T43" fmla="*/ 7 h 15"/>
                  <a:gd name="T44" fmla="*/ 22 w 49"/>
                  <a:gd name="T45" fmla="*/ 6 h 15"/>
                  <a:gd name="T46" fmla="*/ 23 w 49"/>
                  <a:gd name="T47" fmla="*/ 5 h 15"/>
                  <a:gd name="T48" fmla="*/ 24 w 49"/>
                  <a:gd name="T49" fmla="*/ 4 h 15"/>
                  <a:gd name="T50" fmla="*/ 25 w 49"/>
                  <a:gd name="T51" fmla="*/ 5 h 15"/>
                  <a:gd name="T52" fmla="*/ 26 w 49"/>
                  <a:gd name="T53" fmla="*/ 7 h 15"/>
                  <a:gd name="T54" fmla="*/ 27 w 49"/>
                  <a:gd name="T55" fmla="*/ 8 h 15"/>
                  <a:gd name="T56" fmla="*/ 28 w 49"/>
                  <a:gd name="T57" fmla="*/ 10 h 15"/>
                  <a:gd name="T58" fmla="*/ 31 w 49"/>
                  <a:gd name="T59" fmla="*/ 12 h 15"/>
                  <a:gd name="T60" fmla="*/ 33 w 49"/>
                  <a:gd name="T61" fmla="*/ 13 h 15"/>
                  <a:gd name="T62" fmla="*/ 36 w 49"/>
                  <a:gd name="T63" fmla="*/ 14 h 15"/>
                  <a:gd name="T64" fmla="*/ 39 w 49"/>
                  <a:gd name="T65" fmla="*/ 14 h 15"/>
                  <a:gd name="T66" fmla="*/ 41 w 49"/>
                  <a:gd name="T67" fmla="*/ 15 h 15"/>
                  <a:gd name="T68" fmla="*/ 44 w 49"/>
                  <a:gd name="T69" fmla="*/ 15 h 15"/>
                  <a:gd name="T70" fmla="*/ 47 w 49"/>
                  <a:gd name="T71" fmla="*/ 15 h 15"/>
                  <a:gd name="T72" fmla="*/ 49 w 49"/>
                  <a:gd name="T73" fmla="*/ 14 h 15"/>
                  <a:gd name="T74" fmla="*/ 47 w 49"/>
                  <a:gd name="T75" fmla="*/ 12 h 15"/>
                  <a:gd name="T76" fmla="*/ 45 w 49"/>
                  <a:gd name="T77" fmla="*/ 12 h 15"/>
                  <a:gd name="T78" fmla="*/ 43 w 49"/>
                  <a:gd name="T79" fmla="*/ 13 h 15"/>
                  <a:gd name="T80" fmla="*/ 41 w 49"/>
                  <a:gd name="T81" fmla="*/ 13 h 15"/>
                  <a:gd name="T82" fmla="*/ 39 w 49"/>
                  <a:gd name="T83" fmla="*/ 12 h 15"/>
                  <a:gd name="T84" fmla="*/ 37 w 49"/>
                  <a:gd name="T85" fmla="*/ 12 h 15"/>
                  <a:gd name="T86" fmla="*/ 34 w 49"/>
                  <a:gd name="T87" fmla="*/ 11 h 15"/>
                  <a:gd name="T88" fmla="*/ 32 w 49"/>
                  <a:gd name="T89" fmla="*/ 10 h 15"/>
                  <a:gd name="T90" fmla="*/ 29 w 49"/>
                  <a:gd name="T91" fmla="*/ 8 h 15"/>
                  <a:gd name="T92" fmla="*/ 27 w 49"/>
                  <a:gd name="T93" fmla="*/ 5 h 15"/>
                  <a:gd name="T94" fmla="*/ 25 w 49"/>
                  <a:gd name="T95" fmla="*/ 2 h 15"/>
                  <a:gd name="T96" fmla="*/ 24 w 49"/>
                  <a:gd name="T9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9" h="15">
                    <a:moveTo>
                      <a:pt x="24" y="0"/>
                    </a:moveTo>
                    <a:lnTo>
                      <a:pt x="24" y="0"/>
                    </a:lnTo>
                    <a:lnTo>
                      <a:pt x="24" y="1"/>
                    </a:lnTo>
                    <a:lnTo>
                      <a:pt x="23" y="2"/>
                    </a:lnTo>
                    <a:lnTo>
                      <a:pt x="22" y="3"/>
                    </a:lnTo>
                    <a:lnTo>
                      <a:pt x="21" y="4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7" y="8"/>
                    </a:lnTo>
                    <a:lnTo>
                      <a:pt x="16" y="9"/>
                    </a:lnTo>
                    <a:lnTo>
                      <a:pt x="15" y="9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9" y="11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4" y="12"/>
                    </a:lnTo>
                    <a:lnTo>
                      <a:pt x="15" y="12"/>
                    </a:lnTo>
                    <a:lnTo>
                      <a:pt x="16" y="11"/>
                    </a:lnTo>
                    <a:lnTo>
                      <a:pt x="17" y="11"/>
                    </a:lnTo>
                    <a:lnTo>
                      <a:pt x="18" y="10"/>
                    </a:lnTo>
                    <a:lnTo>
                      <a:pt x="19" y="9"/>
                    </a:lnTo>
                    <a:lnTo>
                      <a:pt x="20" y="8"/>
                    </a:lnTo>
                    <a:lnTo>
                      <a:pt x="21" y="8"/>
                    </a:lnTo>
                    <a:lnTo>
                      <a:pt x="21" y="7"/>
                    </a:lnTo>
                    <a:lnTo>
                      <a:pt x="22" y="7"/>
                    </a:lnTo>
                    <a:lnTo>
                      <a:pt x="22" y="6"/>
                    </a:lnTo>
                    <a:lnTo>
                      <a:pt x="23" y="6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4" y="4"/>
                    </a:lnTo>
                    <a:lnTo>
                      <a:pt x="24" y="5"/>
                    </a:lnTo>
                    <a:lnTo>
                      <a:pt x="25" y="5"/>
                    </a:lnTo>
                    <a:lnTo>
                      <a:pt x="25" y="6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8"/>
                    </a:lnTo>
                    <a:lnTo>
                      <a:pt x="28" y="9"/>
                    </a:lnTo>
                    <a:lnTo>
                      <a:pt x="28" y="10"/>
                    </a:lnTo>
                    <a:lnTo>
                      <a:pt x="29" y="11"/>
                    </a:lnTo>
                    <a:lnTo>
                      <a:pt x="31" y="12"/>
                    </a:lnTo>
                    <a:lnTo>
                      <a:pt x="32" y="12"/>
                    </a:lnTo>
                    <a:lnTo>
                      <a:pt x="33" y="13"/>
                    </a:lnTo>
                    <a:lnTo>
                      <a:pt x="34" y="14"/>
                    </a:lnTo>
                    <a:lnTo>
                      <a:pt x="36" y="14"/>
                    </a:lnTo>
                    <a:lnTo>
                      <a:pt x="37" y="14"/>
                    </a:lnTo>
                    <a:lnTo>
                      <a:pt x="39" y="14"/>
                    </a:lnTo>
                    <a:lnTo>
                      <a:pt x="40" y="15"/>
                    </a:lnTo>
                    <a:lnTo>
                      <a:pt x="41" y="15"/>
                    </a:lnTo>
                    <a:lnTo>
                      <a:pt x="43" y="15"/>
                    </a:lnTo>
                    <a:lnTo>
                      <a:pt x="44" y="15"/>
                    </a:lnTo>
                    <a:lnTo>
                      <a:pt x="45" y="15"/>
                    </a:lnTo>
                    <a:lnTo>
                      <a:pt x="47" y="15"/>
                    </a:lnTo>
                    <a:lnTo>
                      <a:pt x="48" y="14"/>
                    </a:lnTo>
                    <a:lnTo>
                      <a:pt x="49" y="14"/>
                    </a:lnTo>
                    <a:lnTo>
                      <a:pt x="48" y="12"/>
                    </a:lnTo>
                    <a:lnTo>
                      <a:pt x="47" y="12"/>
                    </a:lnTo>
                    <a:lnTo>
                      <a:pt x="46" y="12"/>
                    </a:lnTo>
                    <a:lnTo>
                      <a:pt x="45" y="12"/>
                    </a:lnTo>
                    <a:lnTo>
                      <a:pt x="44" y="13"/>
                    </a:lnTo>
                    <a:lnTo>
                      <a:pt x="43" y="13"/>
                    </a:lnTo>
                    <a:lnTo>
                      <a:pt x="42" y="13"/>
                    </a:lnTo>
                    <a:lnTo>
                      <a:pt x="41" y="13"/>
                    </a:lnTo>
                    <a:lnTo>
                      <a:pt x="40" y="12"/>
                    </a:lnTo>
                    <a:lnTo>
                      <a:pt x="39" y="12"/>
                    </a:lnTo>
                    <a:lnTo>
                      <a:pt x="38" y="12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4" y="11"/>
                    </a:lnTo>
                    <a:lnTo>
                      <a:pt x="33" y="11"/>
                    </a:lnTo>
                    <a:lnTo>
                      <a:pt x="32" y="10"/>
                    </a:lnTo>
                    <a:lnTo>
                      <a:pt x="31" y="9"/>
                    </a:lnTo>
                    <a:lnTo>
                      <a:pt x="29" y="8"/>
                    </a:lnTo>
                    <a:lnTo>
                      <a:pt x="28" y="7"/>
                    </a:lnTo>
                    <a:lnTo>
                      <a:pt x="27" y="5"/>
                    </a:lnTo>
                    <a:lnTo>
                      <a:pt x="26" y="4"/>
                    </a:lnTo>
                    <a:lnTo>
                      <a:pt x="25" y="2"/>
                    </a:lnTo>
                    <a:lnTo>
                      <a:pt x="25" y="1"/>
                    </a:lnTo>
                    <a:lnTo>
                      <a:pt x="2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86" name="Freeform 330"/>
              <p:cNvSpPr>
                <a:spLocks/>
              </p:cNvSpPr>
              <p:nvPr/>
            </p:nvSpPr>
            <p:spPr bwMode="auto">
              <a:xfrm>
                <a:off x="1324" y="2725"/>
                <a:ext cx="5" cy="12"/>
              </a:xfrm>
              <a:custGeom>
                <a:avLst/>
                <a:gdLst>
                  <a:gd name="T0" fmla="*/ 5 w 5"/>
                  <a:gd name="T1" fmla="*/ 7 h 12"/>
                  <a:gd name="T2" fmla="*/ 5 w 5"/>
                  <a:gd name="T3" fmla="*/ 7 h 12"/>
                  <a:gd name="T4" fmla="*/ 4 w 5"/>
                  <a:gd name="T5" fmla="*/ 6 h 12"/>
                  <a:gd name="T6" fmla="*/ 4 w 5"/>
                  <a:gd name="T7" fmla="*/ 6 h 12"/>
                  <a:gd name="T8" fmla="*/ 4 w 5"/>
                  <a:gd name="T9" fmla="*/ 6 h 12"/>
                  <a:gd name="T10" fmla="*/ 3 w 5"/>
                  <a:gd name="T11" fmla="*/ 6 h 12"/>
                  <a:gd name="T12" fmla="*/ 3 w 5"/>
                  <a:gd name="T13" fmla="*/ 4 h 12"/>
                  <a:gd name="T14" fmla="*/ 2 w 5"/>
                  <a:gd name="T15" fmla="*/ 3 h 12"/>
                  <a:gd name="T16" fmla="*/ 2 w 5"/>
                  <a:gd name="T17" fmla="*/ 2 h 12"/>
                  <a:gd name="T18" fmla="*/ 1 w 5"/>
                  <a:gd name="T19" fmla="*/ 2 h 12"/>
                  <a:gd name="T20" fmla="*/ 1 w 5"/>
                  <a:gd name="T21" fmla="*/ 1 h 12"/>
                  <a:gd name="T22" fmla="*/ 0 w 5"/>
                  <a:gd name="T23" fmla="*/ 0 h 12"/>
                  <a:gd name="T24" fmla="*/ 0 w 5"/>
                  <a:gd name="T25" fmla="*/ 0 h 12"/>
                  <a:gd name="T26" fmla="*/ 0 w 5"/>
                  <a:gd name="T27" fmla="*/ 1 h 12"/>
                  <a:gd name="T28" fmla="*/ 0 w 5"/>
                  <a:gd name="T29" fmla="*/ 2 h 12"/>
                  <a:gd name="T30" fmla="*/ 0 w 5"/>
                  <a:gd name="T31" fmla="*/ 4 h 12"/>
                  <a:gd name="T32" fmla="*/ 1 w 5"/>
                  <a:gd name="T33" fmla="*/ 6 h 12"/>
                  <a:gd name="T34" fmla="*/ 1 w 5"/>
                  <a:gd name="T35" fmla="*/ 8 h 12"/>
                  <a:gd name="T36" fmla="*/ 2 w 5"/>
                  <a:gd name="T37" fmla="*/ 9 h 12"/>
                  <a:gd name="T38" fmla="*/ 3 w 5"/>
                  <a:gd name="T39" fmla="*/ 11 h 12"/>
                  <a:gd name="T40" fmla="*/ 3 w 5"/>
                  <a:gd name="T41" fmla="*/ 11 h 12"/>
                  <a:gd name="T42" fmla="*/ 3 w 5"/>
                  <a:gd name="T43" fmla="*/ 11 h 12"/>
                  <a:gd name="T44" fmla="*/ 4 w 5"/>
                  <a:gd name="T45" fmla="*/ 11 h 12"/>
                  <a:gd name="T46" fmla="*/ 5 w 5"/>
                  <a:gd name="T47" fmla="*/ 12 h 12"/>
                  <a:gd name="T48" fmla="*/ 5 w 5"/>
                  <a:gd name="T49" fmla="*/ 12 h 12"/>
                  <a:gd name="T50" fmla="*/ 5 w 5"/>
                  <a:gd name="T5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" h="12">
                    <a:moveTo>
                      <a:pt x="5" y="7"/>
                    </a:moveTo>
                    <a:lnTo>
                      <a:pt x="5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2" y="9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87" name="Freeform 331"/>
              <p:cNvSpPr>
                <a:spLocks/>
              </p:cNvSpPr>
              <p:nvPr/>
            </p:nvSpPr>
            <p:spPr bwMode="auto">
              <a:xfrm>
                <a:off x="1368" y="2704"/>
                <a:ext cx="19" cy="21"/>
              </a:xfrm>
              <a:custGeom>
                <a:avLst/>
                <a:gdLst>
                  <a:gd name="T0" fmla="*/ 19 w 19"/>
                  <a:gd name="T1" fmla="*/ 10 h 21"/>
                  <a:gd name="T2" fmla="*/ 19 w 19"/>
                  <a:gd name="T3" fmla="*/ 0 h 21"/>
                  <a:gd name="T4" fmla="*/ 0 w 19"/>
                  <a:gd name="T5" fmla="*/ 0 h 21"/>
                  <a:gd name="T6" fmla="*/ 0 w 19"/>
                  <a:gd name="T7" fmla="*/ 8 h 21"/>
                  <a:gd name="T8" fmla="*/ 8 w 19"/>
                  <a:gd name="T9" fmla="*/ 21 h 21"/>
                  <a:gd name="T10" fmla="*/ 19 w 19"/>
                  <a:gd name="T11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1">
                    <a:moveTo>
                      <a:pt x="19" y="10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21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88" name="Freeform 332"/>
              <p:cNvSpPr>
                <a:spLocks/>
              </p:cNvSpPr>
              <p:nvPr/>
            </p:nvSpPr>
            <p:spPr bwMode="auto">
              <a:xfrm>
                <a:off x="1354" y="2655"/>
                <a:ext cx="45" cy="27"/>
              </a:xfrm>
              <a:custGeom>
                <a:avLst/>
                <a:gdLst>
                  <a:gd name="T0" fmla="*/ 36 w 45"/>
                  <a:gd name="T1" fmla="*/ 10 h 27"/>
                  <a:gd name="T2" fmla="*/ 36 w 45"/>
                  <a:gd name="T3" fmla="*/ 9 h 27"/>
                  <a:gd name="T4" fmla="*/ 35 w 45"/>
                  <a:gd name="T5" fmla="*/ 8 h 27"/>
                  <a:gd name="T6" fmla="*/ 34 w 45"/>
                  <a:gd name="T7" fmla="*/ 7 h 27"/>
                  <a:gd name="T8" fmla="*/ 33 w 45"/>
                  <a:gd name="T9" fmla="*/ 6 h 27"/>
                  <a:gd name="T10" fmla="*/ 31 w 45"/>
                  <a:gd name="T11" fmla="*/ 5 h 27"/>
                  <a:gd name="T12" fmla="*/ 29 w 45"/>
                  <a:gd name="T13" fmla="*/ 4 h 27"/>
                  <a:gd name="T14" fmla="*/ 27 w 45"/>
                  <a:gd name="T15" fmla="*/ 3 h 27"/>
                  <a:gd name="T16" fmla="*/ 25 w 45"/>
                  <a:gd name="T17" fmla="*/ 2 h 27"/>
                  <a:gd name="T18" fmla="*/ 23 w 45"/>
                  <a:gd name="T19" fmla="*/ 1 h 27"/>
                  <a:gd name="T20" fmla="*/ 20 w 45"/>
                  <a:gd name="T21" fmla="*/ 1 h 27"/>
                  <a:gd name="T22" fmla="*/ 18 w 45"/>
                  <a:gd name="T23" fmla="*/ 0 h 27"/>
                  <a:gd name="T24" fmla="*/ 15 w 45"/>
                  <a:gd name="T25" fmla="*/ 0 h 27"/>
                  <a:gd name="T26" fmla="*/ 13 w 45"/>
                  <a:gd name="T27" fmla="*/ 0 h 27"/>
                  <a:gd name="T28" fmla="*/ 11 w 45"/>
                  <a:gd name="T29" fmla="*/ 0 h 27"/>
                  <a:gd name="T30" fmla="*/ 9 w 45"/>
                  <a:gd name="T31" fmla="*/ 1 h 27"/>
                  <a:gd name="T32" fmla="*/ 6 w 45"/>
                  <a:gd name="T33" fmla="*/ 1 h 27"/>
                  <a:gd name="T34" fmla="*/ 4 w 45"/>
                  <a:gd name="T35" fmla="*/ 3 h 27"/>
                  <a:gd name="T36" fmla="*/ 2 w 45"/>
                  <a:gd name="T37" fmla="*/ 5 h 27"/>
                  <a:gd name="T38" fmla="*/ 1 w 45"/>
                  <a:gd name="T39" fmla="*/ 8 h 27"/>
                  <a:gd name="T40" fmla="*/ 0 w 45"/>
                  <a:gd name="T41" fmla="*/ 10 h 27"/>
                  <a:gd name="T42" fmla="*/ 1 w 45"/>
                  <a:gd name="T43" fmla="*/ 12 h 27"/>
                  <a:gd name="T44" fmla="*/ 1 w 45"/>
                  <a:gd name="T45" fmla="*/ 14 h 27"/>
                  <a:gd name="T46" fmla="*/ 2 w 45"/>
                  <a:gd name="T47" fmla="*/ 15 h 27"/>
                  <a:gd name="T48" fmla="*/ 3 w 45"/>
                  <a:gd name="T49" fmla="*/ 15 h 27"/>
                  <a:gd name="T50" fmla="*/ 4 w 45"/>
                  <a:gd name="T51" fmla="*/ 16 h 27"/>
                  <a:gd name="T52" fmla="*/ 5 w 45"/>
                  <a:gd name="T53" fmla="*/ 16 h 27"/>
                  <a:gd name="T54" fmla="*/ 6 w 45"/>
                  <a:gd name="T55" fmla="*/ 16 h 27"/>
                  <a:gd name="T56" fmla="*/ 9 w 45"/>
                  <a:gd name="T57" fmla="*/ 17 h 27"/>
                  <a:gd name="T58" fmla="*/ 11 w 45"/>
                  <a:gd name="T59" fmla="*/ 18 h 27"/>
                  <a:gd name="T60" fmla="*/ 14 w 45"/>
                  <a:gd name="T61" fmla="*/ 19 h 27"/>
                  <a:gd name="T62" fmla="*/ 16 w 45"/>
                  <a:gd name="T63" fmla="*/ 20 h 27"/>
                  <a:gd name="T64" fmla="*/ 19 w 45"/>
                  <a:gd name="T65" fmla="*/ 21 h 27"/>
                  <a:gd name="T66" fmla="*/ 22 w 45"/>
                  <a:gd name="T67" fmla="*/ 23 h 27"/>
                  <a:gd name="T68" fmla="*/ 25 w 45"/>
                  <a:gd name="T69" fmla="*/ 24 h 27"/>
                  <a:gd name="T70" fmla="*/ 28 w 45"/>
                  <a:gd name="T71" fmla="*/ 25 h 27"/>
                  <a:gd name="T72" fmla="*/ 30 w 45"/>
                  <a:gd name="T73" fmla="*/ 25 h 27"/>
                  <a:gd name="T74" fmla="*/ 33 w 45"/>
                  <a:gd name="T75" fmla="*/ 26 h 27"/>
                  <a:gd name="T76" fmla="*/ 35 w 45"/>
                  <a:gd name="T77" fmla="*/ 27 h 27"/>
                  <a:gd name="T78" fmla="*/ 36 w 45"/>
                  <a:gd name="T79" fmla="*/ 27 h 27"/>
                  <a:gd name="T80" fmla="*/ 37 w 45"/>
                  <a:gd name="T81" fmla="*/ 27 h 27"/>
                  <a:gd name="T82" fmla="*/ 38 w 45"/>
                  <a:gd name="T83" fmla="*/ 27 h 27"/>
                  <a:gd name="T84" fmla="*/ 40 w 45"/>
                  <a:gd name="T85" fmla="*/ 27 h 27"/>
                  <a:gd name="T86" fmla="*/ 41 w 45"/>
                  <a:gd name="T87" fmla="*/ 27 h 27"/>
                  <a:gd name="T88" fmla="*/ 42 w 45"/>
                  <a:gd name="T89" fmla="*/ 27 h 27"/>
                  <a:gd name="T90" fmla="*/ 43 w 45"/>
                  <a:gd name="T91" fmla="*/ 26 h 27"/>
                  <a:gd name="T92" fmla="*/ 44 w 45"/>
                  <a:gd name="T93" fmla="*/ 26 h 27"/>
                  <a:gd name="T94" fmla="*/ 44 w 45"/>
                  <a:gd name="T95" fmla="*/ 24 h 27"/>
                  <a:gd name="T96" fmla="*/ 45 w 45"/>
                  <a:gd name="T97" fmla="*/ 23 h 27"/>
                  <a:gd name="T98" fmla="*/ 45 w 45"/>
                  <a:gd name="T99" fmla="*/ 20 h 27"/>
                  <a:gd name="T100" fmla="*/ 45 w 45"/>
                  <a:gd name="T101" fmla="*/ 18 h 27"/>
                  <a:gd name="T102" fmla="*/ 44 w 45"/>
                  <a:gd name="T103" fmla="*/ 16 h 27"/>
                  <a:gd name="T104" fmla="*/ 43 w 45"/>
                  <a:gd name="T105" fmla="*/ 14 h 27"/>
                  <a:gd name="T106" fmla="*/ 41 w 45"/>
                  <a:gd name="T107" fmla="*/ 12 h 27"/>
                  <a:gd name="T108" fmla="*/ 40 w 45"/>
                  <a:gd name="T109" fmla="*/ 11 h 27"/>
                  <a:gd name="T110" fmla="*/ 38 w 45"/>
                  <a:gd name="T111" fmla="*/ 10 h 27"/>
                  <a:gd name="T112" fmla="*/ 36 w 45"/>
                  <a:gd name="T11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5" h="27">
                    <a:moveTo>
                      <a:pt x="36" y="10"/>
                    </a:moveTo>
                    <a:lnTo>
                      <a:pt x="36" y="9"/>
                    </a:lnTo>
                    <a:lnTo>
                      <a:pt x="35" y="8"/>
                    </a:lnTo>
                    <a:lnTo>
                      <a:pt x="34" y="7"/>
                    </a:lnTo>
                    <a:lnTo>
                      <a:pt x="33" y="6"/>
                    </a:lnTo>
                    <a:lnTo>
                      <a:pt x="31" y="5"/>
                    </a:lnTo>
                    <a:lnTo>
                      <a:pt x="29" y="4"/>
                    </a:lnTo>
                    <a:lnTo>
                      <a:pt x="27" y="3"/>
                    </a:lnTo>
                    <a:lnTo>
                      <a:pt x="25" y="2"/>
                    </a:lnTo>
                    <a:lnTo>
                      <a:pt x="23" y="1"/>
                    </a:lnTo>
                    <a:lnTo>
                      <a:pt x="20" y="1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9" y="17"/>
                    </a:lnTo>
                    <a:lnTo>
                      <a:pt x="11" y="18"/>
                    </a:lnTo>
                    <a:lnTo>
                      <a:pt x="14" y="19"/>
                    </a:lnTo>
                    <a:lnTo>
                      <a:pt x="16" y="20"/>
                    </a:lnTo>
                    <a:lnTo>
                      <a:pt x="19" y="21"/>
                    </a:lnTo>
                    <a:lnTo>
                      <a:pt x="22" y="23"/>
                    </a:lnTo>
                    <a:lnTo>
                      <a:pt x="25" y="24"/>
                    </a:lnTo>
                    <a:lnTo>
                      <a:pt x="28" y="25"/>
                    </a:lnTo>
                    <a:lnTo>
                      <a:pt x="30" y="25"/>
                    </a:lnTo>
                    <a:lnTo>
                      <a:pt x="33" y="26"/>
                    </a:lnTo>
                    <a:lnTo>
                      <a:pt x="35" y="27"/>
                    </a:lnTo>
                    <a:lnTo>
                      <a:pt x="36" y="27"/>
                    </a:lnTo>
                    <a:lnTo>
                      <a:pt x="37" y="27"/>
                    </a:lnTo>
                    <a:lnTo>
                      <a:pt x="38" y="27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6"/>
                    </a:lnTo>
                    <a:lnTo>
                      <a:pt x="44" y="26"/>
                    </a:lnTo>
                    <a:lnTo>
                      <a:pt x="44" y="24"/>
                    </a:lnTo>
                    <a:lnTo>
                      <a:pt x="45" y="23"/>
                    </a:lnTo>
                    <a:lnTo>
                      <a:pt x="45" y="20"/>
                    </a:lnTo>
                    <a:lnTo>
                      <a:pt x="45" y="18"/>
                    </a:lnTo>
                    <a:lnTo>
                      <a:pt x="44" y="16"/>
                    </a:lnTo>
                    <a:lnTo>
                      <a:pt x="43" y="14"/>
                    </a:lnTo>
                    <a:lnTo>
                      <a:pt x="41" y="12"/>
                    </a:lnTo>
                    <a:lnTo>
                      <a:pt x="40" y="11"/>
                    </a:lnTo>
                    <a:lnTo>
                      <a:pt x="38" y="10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89" name="Freeform 333"/>
              <p:cNvSpPr>
                <a:spLocks/>
              </p:cNvSpPr>
              <p:nvPr/>
            </p:nvSpPr>
            <p:spPr bwMode="auto">
              <a:xfrm>
                <a:off x="1348" y="2663"/>
                <a:ext cx="53" cy="47"/>
              </a:xfrm>
              <a:custGeom>
                <a:avLst/>
                <a:gdLst>
                  <a:gd name="T0" fmla="*/ 46 w 53"/>
                  <a:gd name="T1" fmla="*/ 14 h 47"/>
                  <a:gd name="T2" fmla="*/ 45 w 53"/>
                  <a:gd name="T3" fmla="*/ 14 h 47"/>
                  <a:gd name="T4" fmla="*/ 45 w 53"/>
                  <a:gd name="T5" fmla="*/ 12 h 47"/>
                  <a:gd name="T6" fmla="*/ 43 w 53"/>
                  <a:gd name="T7" fmla="*/ 10 h 47"/>
                  <a:gd name="T8" fmla="*/ 41 w 53"/>
                  <a:gd name="T9" fmla="*/ 7 h 47"/>
                  <a:gd name="T10" fmla="*/ 38 w 53"/>
                  <a:gd name="T11" fmla="*/ 5 h 47"/>
                  <a:gd name="T12" fmla="*/ 35 w 53"/>
                  <a:gd name="T13" fmla="*/ 3 h 47"/>
                  <a:gd name="T14" fmla="*/ 32 w 53"/>
                  <a:gd name="T15" fmla="*/ 1 h 47"/>
                  <a:gd name="T16" fmla="*/ 29 w 53"/>
                  <a:gd name="T17" fmla="*/ 0 h 47"/>
                  <a:gd name="T18" fmla="*/ 26 w 53"/>
                  <a:gd name="T19" fmla="*/ 0 h 47"/>
                  <a:gd name="T20" fmla="*/ 21 w 53"/>
                  <a:gd name="T21" fmla="*/ 0 h 47"/>
                  <a:gd name="T22" fmla="*/ 17 w 53"/>
                  <a:gd name="T23" fmla="*/ 1 h 47"/>
                  <a:gd name="T24" fmla="*/ 13 w 53"/>
                  <a:gd name="T25" fmla="*/ 3 h 47"/>
                  <a:gd name="T26" fmla="*/ 9 w 53"/>
                  <a:gd name="T27" fmla="*/ 5 h 47"/>
                  <a:gd name="T28" fmla="*/ 6 w 53"/>
                  <a:gd name="T29" fmla="*/ 8 h 47"/>
                  <a:gd name="T30" fmla="*/ 3 w 53"/>
                  <a:gd name="T31" fmla="*/ 12 h 47"/>
                  <a:gd name="T32" fmla="*/ 1 w 53"/>
                  <a:gd name="T33" fmla="*/ 16 h 47"/>
                  <a:gd name="T34" fmla="*/ 0 w 53"/>
                  <a:gd name="T35" fmla="*/ 21 h 47"/>
                  <a:gd name="T36" fmla="*/ 0 w 53"/>
                  <a:gd name="T37" fmla="*/ 26 h 47"/>
                  <a:gd name="T38" fmla="*/ 1 w 53"/>
                  <a:gd name="T39" fmla="*/ 30 h 47"/>
                  <a:gd name="T40" fmla="*/ 3 w 53"/>
                  <a:gd name="T41" fmla="*/ 34 h 47"/>
                  <a:gd name="T42" fmla="*/ 6 w 53"/>
                  <a:gd name="T43" fmla="*/ 38 h 47"/>
                  <a:gd name="T44" fmla="*/ 9 w 53"/>
                  <a:gd name="T45" fmla="*/ 41 h 47"/>
                  <a:gd name="T46" fmla="*/ 13 w 53"/>
                  <a:gd name="T47" fmla="*/ 44 h 47"/>
                  <a:gd name="T48" fmla="*/ 17 w 53"/>
                  <a:gd name="T49" fmla="*/ 46 h 47"/>
                  <a:gd name="T50" fmla="*/ 21 w 53"/>
                  <a:gd name="T51" fmla="*/ 47 h 47"/>
                  <a:gd name="T52" fmla="*/ 26 w 53"/>
                  <a:gd name="T53" fmla="*/ 47 h 47"/>
                  <a:gd name="T54" fmla="*/ 29 w 53"/>
                  <a:gd name="T55" fmla="*/ 46 h 47"/>
                  <a:gd name="T56" fmla="*/ 32 w 53"/>
                  <a:gd name="T57" fmla="*/ 45 h 47"/>
                  <a:gd name="T58" fmla="*/ 35 w 53"/>
                  <a:gd name="T59" fmla="*/ 44 h 47"/>
                  <a:gd name="T60" fmla="*/ 38 w 53"/>
                  <a:gd name="T61" fmla="*/ 42 h 47"/>
                  <a:gd name="T62" fmla="*/ 40 w 53"/>
                  <a:gd name="T63" fmla="*/ 40 h 47"/>
                  <a:gd name="T64" fmla="*/ 42 w 53"/>
                  <a:gd name="T65" fmla="*/ 38 h 47"/>
                  <a:gd name="T66" fmla="*/ 44 w 53"/>
                  <a:gd name="T67" fmla="*/ 35 h 47"/>
                  <a:gd name="T68" fmla="*/ 45 w 53"/>
                  <a:gd name="T69" fmla="*/ 34 h 47"/>
                  <a:gd name="T70" fmla="*/ 45 w 53"/>
                  <a:gd name="T71" fmla="*/ 34 h 47"/>
                  <a:gd name="T72" fmla="*/ 47 w 53"/>
                  <a:gd name="T73" fmla="*/ 34 h 47"/>
                  <a:gd name="T74" fmla="*/ 50 w 53"/>
                  <a:gd name="T75" fmla="*/ 32 h 47"/>
                  <a:gd name="T76" fmla="*/ 52 w 53"/>
                  <a:gd name="T77" fmla="*/ 29 h 47"/>
                  <a:gd name="T78" fmla="*/ 53 w 53"/>
                  <a:gd name="T79" fmla="*/ 26 h 47"/>
                  <a:gd name="T80" fmla="*/ 53 w 53"/>
                  <a:gd name="T81" fmla="*/ 22 h 47"/>
                  <a:gd name="T82" fmla="*/ 52 w 53"/>
                  <a:gd name="T83" fmla="*/ 18 h 47"/>
                  <a:gd name="T84" fmla="*/ 50 w 53"/>
                  <a:gd name="T85" fmla="*/ 16 h 47"/>
                  <a:gd name="T86" fmla="*/ 47 w 53"/>
                  <a:gd name="T87" fmla="*/ 1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3" h="47">
                    <a:moveTo>
                      <a:pt x="46" y="14"/>
                    </a:moveTo>
                    <a:lnTo>
                      <a:pt x="46" y="14"/>
                    </a:lnTo>
                    <a:lnTo>
                      <a:pt x="46" y="14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5" y="12"/>
                    </a:lnTo>
                    <a:lnTo>
                      <a:pt x="44" y="11"/>
                    </a:lnTo>
                    <a:lnTo>
                      <a:pt x="43" y="10"/>
                    </a:lnTo>
                    <a:lnTo>
                      <a:pt x="42" y="8"/>
                    </a:lnTo>
                    <a:lnTo>
                      <a:pt x="41" y="7"/>
                    </a:lnTo>
                    <a:lnTo>
                      <a:pt x="40" y="6"/>
                    </a:lnTo>
                    <a:lnTo>
                      <a:pt x="38" y="5"/>
                    </a:lnTo>
                    <a:lnTo>
                      <a:pt x="37" y="4"/>
                    </a:lnTo>
                    <a:lnTo>
                      <a:pt x="35" y="3"/>
                    </a:lnTo>
                    <a:lnTo>
                      <a:pt x="34" y="2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5" y="2"/>
                    </a:lnTo>
                    <a:lnTo>
                      <a:pt x="13" y="3"/>
                    </a:lnTo>
                    <a:lnTo>
                      <a:pt x="11" y="4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1" y="16"/>
                    </a:lnTo>
                    <a:lnTo>
                      <a:pt x="1" y="19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1" y="28"/>
                    </a:lnTo>
                    <a:lnTo>
                      <a:pt x="1" y="30"/>
                    </a:lnTo>
                    <a:lnTo>
                      <a:pt x="2" y="32"/>
                    </a:lnTo>
                    <a:lnTo>
                      <a:pt x="3" y="34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7" y="40"/>
                    </a:lnTo>
                    <a:lnTo>
                      <a:pt x="9" y="41"/>
                    </a:lnTo>
                    <a:lnTo>
                      <a:pt x="11" y="43"/>
                    </a:lnTo>
                    <a:lnTo>
                      <a:pt x="13" y="44"/>
                    </a:lnTo>
                    <a:lnTo>
                      <a:pt x="15" y="45"/>
                    </a:lnTo>
                    <a:lnTo>
                      <a:pt x="17" y="46"/>
                    </a:lnTo>
                    <a:lnTo>
                      <a:pt x="19" y="46"/>
                    </a:lnTo>
                    <a:lnTo>
                      <a:pt x="21" y="47"/>
                    </a:lnTo>
                    <a:lnTo>
                      <a:pt x="24" y="47"/>
                    </a:lnTo>
                    <a:lnTo>
                      <a:pt x="26" y="47"/>
                    </a:lnTo>
                    <a:lnTo>
                      <a:pt x="27" y="46"/>
                    </a:lnTo>
                    <a:lnTo>
                      <a:pt x="29" y="46"/>
                    </a:lnTo>
                    <a:lnTo>
                      <a:pt x="30" y="46"/>
                    </a:lnTo>
                    <a:lnTo>
                      <a:pt x="32" y="45"/>
                    </a:lnTo>
                    <a:lnTo>
                      <a:pt x="34" y="45"/>
                    </a:lnTo>
                    <a:lnTo>
                      <a:pt x="35" y="44"/>
                    </a:lnTo>
                    <a:lnTo>
                      <a:pt x="36" y="43"/>
                    </a:lnTo>
                    <a:lnTo>
                      <a:pt x="38" y="42"/>
                    </a:lnTo>
                    <a:lnTo>
                      <a:pt x="39" y="41"/>
                    </a:lnTo>
                    <a:lnTo>
                      <a:pt x="40" y="40"/>
                    </a:lnTo>
                    <a:lnTo>
                      <a:pt x="41" y="39"/>
                    </a:lnTo>
                    <a:lnTo>
                      <a:pt x="42" y="38"/>
                    </a:lnTo>
                    <a:lnTo>
                      <a:pt x="43" y="37"/>
                    </a:lnTo>
                    <a:lnTo>
                      <a:pt x="44" y="35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6" y="34"/>
                    </a:lnTo>
                    <a:lnTo>
                      <a:pt x="47" y="34"/>
                    </a:lnTo>
                    <a:lnTo>
                      <a:pt x="49" y="33"/>
                    </a:lnTo>
                    <a:lnTo>
                      <a:pt x="50" y="32"/>
                    </a:lnTo>
                    <a:lnTo>
                      <a:pt x="51" y="31"/>
                    </a:lnTo>
                    <a:lnTo>
                      <a:pt x="52" y="29"/>
                    </a:lnTo>
                    <a:lnTo>
                      <a:pt x="53" y="28"/>
                    </a:lnTo>
                    <a:lnTo>
                      <a:pt x="53" y="26"/>
                    </a:lnTo>
                    <a:lnTo>
                      <a:pt x="53" y="24"/>
                    </a:lnTo>
                    <a:lnTo>
                      <a:pt x="53" y="22"/>
                    </a:lnTo>
                    <a:lnTo>
                      <a:pt x="53" y="20"/>
                    </a:lnTo>
                    <a:lnTo>
                      <a:pt x="52" y="18"/>
                    </a:lnTo>
                    <a:lnTo>
                      <a:pt x="51" y="17"/>
                    </a:lnTo>
                    <a:lnTo>
                      <a:pt x="50" y="16"/>
                    </a:lnTo>
                    <a:lnTo>
                      <a:pt x="49" y="15"/>
                    </a:lnTo>
                    <a:lnTo>
                      <a:pt x="47" y="14"/>
                    </a:lnTo>
                    <a:lnTo>
                      <a:pt x="46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90" name="Freeform 334"/>
              <p:cNvSpPr>
                <a:spLocks/>
              </p:cNvSpPr>
              <p:nvPr/>
            </p:nvSpPr>
            <p:spPr bwMode="auto">
              <a:xfrm>
                <a:off x="1352" y="2666"/>
                <a:ext cx="46" cy="40"/>
              </a:xfrm>
              <a:custGeom>
                <a:avLst/>
                <a:gdLst>
                  <a:gd name="T0" fmla="*/ 41 w 46"/>
                  <a:gd name="T1" fmla="*/ 16 h 40"/>
                  <a:gd name="T2" fmla="*/ 40 w 46"/>
                  <a:gd name="T3" fmla="*/ 16 h 40"/>
                  <a:gd name="T4" fmla="*/ 39 w 46"/>
                  <a:gd name="T5" fmla="*/ 15 h 40"/>
                  <a:gd name="T6" fmla="*/ 38 w 46"/>
                  <a:gd name="T7" fmla="*/ 12 h 40"/>
                  <a:gd name="T8" fmla="*/ 36 w 46"/>
                  <a:gd name="T9" fmla="*/ 9 h 40"/>
                  <a:gd name="T10" fmla="*/ 34 w 46"/>
                  <a:gd name="T11" fmla="*/ 6 h 40"/>
                  <a:gd name="T12" fmla="*/ 31 w 46"/>
                  <a:gd name="T13" fmla="*/ 4 h 40"/>
                  <a:gd name="T14" fmla="*/ 28 w 46"/>
                  <a:gd name="T15" fmla="*/ 2 h 40"/>
                  <a:gd name="T16" fmla="*/ 25 w 46"/>
                  <a:gd name="T17" fmla="*/ 1 h 40"/>
                  <a:gd name="T18" fmla="*/ 22 w 46"/>
                  <a:gd name="T19" fmla="*/ 1 h 40"/>
                  <a:gd name="T20" fmla="*/ 18 w 46"/>
                  <a:gd name="T21" fmla="*/ 1 h 40"/>
                  <a:gd name="T22" fmla="*/ 14 w 46"/>
                  <a:gd name="T23" fmla="*/ 1 h 40"/>
                  <a:gd name="T24" fmla="*/ 10 w 46"/>
                  <a:gd name="T25" fmla="*/ 3 h 40"/>
                  <a:gd name="T26" fmla="*/ 7 w 46"/>
                  <a:gd name="T27" fmla="*/ 5 h 40"/>
                  <a:gd name="T28" fmla="*/ 4 w 46"/>
                  <a:gd name="T29" fmla="*/ 8 h 40"/>
                  <a:gd name="T30" fmla="*/ 2 w 46"/>
                  <a:gd name="T31" fmla="*/ 11 h 40"/>
                  <a:gd name="T32" fmla="*/ 1 w 46"/>
                  <a:gd name="T33" fmla="*/ 14 h 40"/>
                  <a:gd name="T34" fmla="*/ 0 w 46"/>
                  <a:gd name="T35" fmla="*/ 18 h 40"/>
                  <a:gd name="T36" fmla="*/ 0 w 46"/>
                  <a:gd name="T37" fmla="*/ 22 h 40"/>
                  <a:gd name="T38" fmla="*/ 1 w 46"/>
                  <a:gd name="T39" fmla="*/ 26 h 40"/>
                  <a:gd name="T40" fmla="*/ 2 w 46"/>
                  <a:gd name="T41" fmla="*/ 30 h 40"/>
                  <a:gd name="T42" fmla="*/ 4 w 46"/>
                  <a:gd name="T43" fmla="*/ 33 h 40"/>
                  <a:gd name="T44" fmla="*/ 7 w 46"/>
                  <a:gd name="T45" fmla="*/ 36 h 40"/>
                  <a:gd name="T46" fmla="*/ 10 w 46"/>
                  <a:gd name="T47" fmla="*/ 38 h 40"/>
                  <a:gd name="T48" fmla="*/ 14 w 46"/>
                  <a:gd name="T49" fmla="*/ 39 h 40"/>
                  <a:gd name="T50" fmla="*/ 18 w 46"/>
                  <a:gd name="T51" fmla="*/ 40 h 40"/>
                  <a:gd name="T52" fmla="*/ 21 w 46"/>
                  <a:gd name="T53" fmla="*/ 40 h 40"/>
                  <a:gd name="T54" fmla="*/ 25 w 46"/>
                  <a:gd name="T55" fmla="*/ 39 h 40"/>
                  <a:gd name="T56" fmla="*/ 28 w 46"/>
                  <a:gd name="T57" fmla="*/ 38 h 40"/>
                  <a:gd name="T58" fmla="*/ 31 w 46"/>
                  <a:gd name="T59" fmla="*/ 37 h 40"/>
                  <a:gd name="T60" fmla="*/ 33 w 46"/>
                  <a:gd name="T61" fmla="*/ 35 h 40"/>
                  <a:gd name="T62" fmla="*/ 35 w 46"/>
                  <a:gd name="T63" fmla="*/ 33 h 40"/>
                  <a:gd name="T64" fmla="*/ 37 w 46"/>
                  <a:gd name="T65" fmla="*/ 30 h 40"/>
                  <a:gd name="T66" fmla="*/ 38 w 46"/>
                  <a:gd name="T67" fmla="*/ 27 h 40"/>
                  <a:gd name="T68" fmla="*/ 39 w 46"/>
                  <a:gd name="T69" fmla="*/ 26 h 40"/>
                  <a:gd name="T70" fmla="*/ 40 w 46"/>
                  <a:gd name="T71" fmla="*/ 26 h 40"/>
                  <a:gd name="T72" fmla="*/ 41 w 46"/>
                  <a:gd name="T73" fmla="*/ 27 h 40"/>
                  <a:gd name="T74" fmla="*/ 41 w 46"/>
                  <a:gd name="T75" fmla="*/ 27 h 40"/>
                  <a:gd name="T76" fmla="*/ 43 w 46"/>
                  <a:gd name="T77" fmla="*/ 27 h 40"/>
                  <a:gd name="T78" fmla="*/ 44 w 46"/>
                  <a:gd name="T79" fmla="*/ 26 h 40"/>
                  <a:gd name="T80" fmla="*/ 46 w 46"/>
                  <a:gd name="T81" fmla="*/ 24 h 40"/>
                  <a:gd name="T82" fmla="*/ 46 w 46"/>
                  <a:gd name="T83" fmla="*/ 22 h 40"/>
                  <a:gd name="T84" fmla="*/ 46 w 46"/>
                  <a:gd name="T85" fmla="*/ 20 h 40"/>
                  <a:gd name="T86" fmla="*/ 46 w 46"/>
                  <a:gd name="T87" fmla="*/ 18 h 40"/>
                  <a:gd name="T88" fmla="*/ 44 w 46"/>
                  <a:gd name="T89" fmla="*/ 17 h 40"/>
                  <a:gd name="T90" fmla="*/ 43 w 46"/>
                  <a:gd name="T91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40">
                    <a:moveTo>
                      <a:pt x="42" y="16"/>
                    </a:moveTo>
                    <a:lnTo>
                      <a:pt x="41" y="16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39" y="17"/>
                    </a:lnTo>
                    <a:lnTo>
                      <a:pt x="39" y="15"/>
                    </a:lnTo>
                    <a:lnTo>
                      <a:pt x="38" y="13"/>
                    </a:lnTo>
                    <a:lnTo>
                      <a:pt x="38" y="12"/>
                    </a:lnTo>
                    <a:lnTo>
                      <a:pt x="37" y="10"/>
                    </a:lnTo>
                    <a:lnTo>
                      <a:pt x="36" y="9"/>
                    </a:lnTo>
                    <a:lnTo>
                      <a:pt x="35" y="8"/>
                    </a:lnTo>
                    <a:lnTo>
                      <a:pt x="34" y="6"/>
                    </a:lnTo>
                    <a:lnTo>
                      <a:pt x="33" y="5"/>
                    </a:lnTo>
                    <a:lnTo>
                      <a:pt x="31" y="4"/>
                    </a:lnTo>
                    <a:lnTo>
                      <a:pt x="30" y="3"/>
                    </a:lnTo>
                    <a:lnTo>
                      <a:pt x="28" y="2"/>
                    </a:lnTo>
                    <a:lnTo>
                      <a:pt x="27" y="2"/>
                    </a:lnTo>
                    <a:lnTo>
                      <a:pt x="25" y="1"/>
                    </a:lnTo>
                    <a:lnTo>
                      <a:pt x="23" y="1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8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2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1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3" y="31"/>
                    </a:lnTo>
                    <a:lnTo>
                      <a:pt x="4" y="33"/>
                    </a:lnTo>
                    <a:lnTo>
                      <a:pt x="6" y="34"/>
                    </a:lnTo>
                    <a:lnTo>
                      <a:pt x="7" y="36"/>
                    </a:lnTo>
                    <a:lnTo>
                      <a:pt x="9" y="37"/>
                    </a:lnTo>
                    <a:lnTo>
                      <a:pt x="10" y="38"/>
                    </a:lnTo>
                    <a:lnTo>
                      <a:pt x="12" y="39"/>
                    </a:lnTo>
                    <a:lnTo>
                      <a:pt x="14" y="39"/>
                    </a:lnTo>
                    <a:lnTo>
                      <a:pt x="16" y="40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1" y="40"/>
                    </a:lnTo>
                    <a:lnTo>
                      <a:pt x="23" y="40"/>
                    </a:lnTo>
                    <a:lnTo>
                      <a:pt x="25" y="39"/>
                    </a:lnTo>
                    <a:lnTo>
                      <a:pt x="26" y="39"/>
                    </a:lnTo>
                    <a:lnTo>
                      <a:pt x="28" y="38"/>
                    </a:lnTo>
                    <a:lnTo>
                      <a:pt x="29" y="38"/>
                    </a:lnTo>
                    <a:lnTo>
                      <a:pt x="31" y="37"/>
                    </a:lnTo>
                    <a:lnTo>
                      <a:pt x="32" y="36"/>
                    </a:lnTo>
                    <a:lnTo>
                      <a:pt x="33" y="35"/>
                    </a:lnTo>
                    <a:lnTo>
                      <a:pt x="34" y="34"/>
                    </a:lnTo>
                    <a:lnTo>
                      <a:pt x="35" y="33"/>
                    </a:lnTo>
                    <a:lnTo>
                      <a:pt x="36" y="31"/>
                    </a:lnTo>
                    <a:lnTo>
                      <a:pt x="37" y="30"/>
                    </a:lnTo>
                    <a:lnTo>
                      <a:pt x="38" y="29"/>
                    </a:lnTo>
                    <a:lnTo>
                      <a:pt x="38" y="27"/>
                    </a:lnTo>
                    <a:lnTo>
                      <a:pt x="39" y="25"/>
                    </a:lnTo>
                    <a:lnTo>
                      <a:pt x="39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7"/>
                    </a:lnTo>
                    <a:lnTo>
                      <a:pt x="44" y="27"/>
                    </a:lnTo>
                    <a:lnTo>
                      <a:pt x="44" y="26"/>
                    </a:lnTo>
                    <a:lnTo>
                      <a:pt x="45" y="25"/>
                    </a:lnTo>
                    <a:lnTo>
                      <a:pt x="46" y="24"/>
                    </a:lnTo>
                    <a:lnTo>
                      <a:pt x="46" y="24"/>
                    </a:lnTo>
                    <a:lnTo>
                      <a:pt x="46" y="22"/>
                    </a:lnTo>
                    <a:lnTo>
                      <a:pt x="46" y="21"/>
                    </a:lnTo>
                    <a:lnTo>
                      <a:pt x="46" y="20"/>
                    </a:lnTo>
                    <a:lnTo>
                      <a:pt x="46" y="19"/>
                    </a:lnTo>
                    <a:lnTo>
                      <a:pt x="46" y="18"/>
                    </a:lnTo>
                    <a:lnTo>
                      <a:pt x="45" y="17"/>
                    </a:lnTo>
                    <a:lnTo>
                      <a:pt x="44" y="17"/>
                    </a:lnTo>
                    <a:lnTo>
                      <a:pt x="44" y="16"/>
                    </a:lnTo>
                    <a:lnTo>
                      <a:pt x="43" y="16"/>
                    </a:lnTo>
                    <a:lnTo>
                      <a:pt x="42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91" name="Freeform 335"/>
              <p:cNvSpPr>
                <a:spLocks/>
              </p:cNvSpPr>
              <p:nvPr/>
            </p:nvSpPr>
            <p:spPr bwMode="auto">
              <a:xfrm>
                <a:off x="1393" y="2689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3 h 3"/>
                  <a:gd name="T4" fmla="*/ 2 w 3"/>
                  <a:gd name="T5" fmla="*/ 3 h 3"/>
                  <a:gd name="T6" fmla="*/ 3 w 3"/>
                  <a:gd name="T7" fmla="*/ 2 h 3"/>
                  <a:gd name="T8" fmla="*/ 3 w 3"/>
                  <a:gd name="T9" fmla="*/ 2 h 3"/>
                  <a:gd name="T10" fmla="*/ 3 w 3"/>
                  <a:gd name="T11" fmla="*/ 1 h 3"/>
                  <a:gd name="T12" fmla="*/ 2 w 3"/>
                  <a:gd name="T13" fmla="*/ 0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0 w 3"/>
                  <a:gd name="T21" fmla="*/ 0 h 3"/>
                  <a:gd name="T22" fmla="*/ 0 w 3"/>
                  <a:gd name="T23" fmla="*/ 1 h 3"/>
                  <a:gd name="T24" fmla="*/ 0 w 3"/>
                  <a:gd name="T25" fmla="*/ 2 h 3"/>
                  <a:gd name="T26" fmla="*/ 0 w 3"/>
                  <a:gd name="T27" fmla="*/ 2 h 3"/>
                  <a:gd name="T28" fmla="*/ 0 w 3"/>
                  <a:gd name="T29" fmla="*/ 3 h 3"/>
                  <a:gd name="T30" fmla="*/ 1 w 3"/>
                  <a:gd name="T31" fmla="*/ 3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92" name="Freeform 336"/>
              <p:cNvSpPr>
                <a:spLocks/>
              </p:cNvSpPr>
              <p:nvPr/>
            </p:nvSpPr>
            <p:spPr bwMode="auto">
              <a:xfrm>
                <a:off x="1363" y="2694"/>
                <a:ext cx="19" cy="7"/>
              </a:xfrm>
              <a:custGeom>
                <a:avLst/>
                <a:gdLst>
                  <a:gd name="T0" fmla="*/ 0 w 19"/>
                  <a:gd name="T1" fmla="*/ 0 h 7"/>
                  <a:gd name="T2" fmla="*/ 0 w 19"/>
                  <a:gd name="T3" fmla="*/ 1 h 7"/>
                  <a:gd name="T4" fmla="*/ 0 w 19"/>
                  <a:gd name="T5" fmla="*/ 1 h 7"/>
                  <a:gd name="T6" fmla="*/ 0 w 19"/>
                  <a:gd name="T7" fmla="*/ 2 h 7"/>
                  <a:gd name="T8" fmla="*/ 0 w 19"/>
                  <a:gd name="T9" fmla="*/ 3 h 7"/>
                  <a:gd name="T10" fmla="*/ 1 w 19"/>
                  <a:gd name="T11" fmla="*/ 3 h 7"/>
                  <a:gd name="T12" fmla="*/ 1 w 19"/>
                  <a:gd name="T13" fmla="*/ 4 h 7"/>
                  <a:gd name="T14" fmla="*/ 2 w 19"/>
                  <a:gd name="T15" fmla="*/ 5 h 7"/>
                  <a:gd name="T16" fmla="*/ 3 w 19"/>
                  <a:gd name="T17" fmla="*/ 5 h 7"/>
                  <a:gd name="T18" fmla="*/ 4 w 19"/>
                  <a:gd name="T19" fmla="*/ 6 h 7"/>
                  <a:gd name="T20" fmla="*/ 5 w 19"/>
                  <a:gd name="T21" fmla="*/ 6 h 7"/>
                  <a:gd name="T22" fmla="*/ 7 w 19"/>
                  <a:gd name="T23" fmla="*/ 7 h 7"/>
                  <a:gd name="T24" fmla="*/ 8 w 19"/>
                  <a:gd name="T25" fmla="*/ 7 h 7"/>
                  <a:gd name="T26" fmla="*/ 9 w 19"/>
                  <a:gd name="T27" fmla="*/ 7 h 7"/>
                  <a:gd name="T28" fmla="*/ 10 w 19"/>
                  <a:gd name="T29" fmla="*/ 7 h 7"/>
                  <a:gd name="T30" fmla="*/ 10 w 19"/>
                  <a:gd name="T31" fmla="*/ 7 h 7"/>
                  <a:gd name="T32" fmla="*/ 10 w 19"/>
                  <a:gd name="T33" fmla="*/ 7 h 7"/>
                  <a:gd name="T34" fmla="*/ 19 w 19"/>
                  <a:gd name="T35" fmla="*/ 0 h 7"/>
                  <a:gd name="T36" fmla="*/ 0 w 19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7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93" name="Freeform 337"/>
              <p:cNvSpPr>
                <a:spLocks/>
              </p:cNvSpPr>
              <p:nvPr/>
            </p:nvSpPr>
            <p:spPr bwMode="auto">
              <a:xfrm>
                <a:off x="1365" y="2696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 w 11"/>
                  <a:gd name="T3" fmla="*/ 2 h 2"/>
                  <a:gd name="T4" fmla="*/ 9 w 11"/>
                  <a:gd name="T5" fmla="*/ 2 h 2"/>
                  <a:gd name="T6" fmla="*/ 11 w 11"/>
                  <a:gd name="T7" fmla="*/ 0 h 2"/>
                  <a:gd name="T8" fmla="*/ 0 w 1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">
                    <a:moveTo>
                      <a:pt x="0" y="0"/>
                    </a:moveTo>
                    <a:lnTo>
                      <a:pt x="1" y="2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94" name="Freeform 338"/>
              <p:cNvSpPr>
                <a:spLocks/>
              </p:cNvSpPr>
              <p:nvPr/>
            </p:nvSpPr>
            <p:spPr bwMode="auto">
              <a:xfrm>
                <a:off x="1360" y="2675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4 h 4"/>
                  <a:gd name="T4" fmla="*/ 4 w 4"/>
                  <a:gd name="T5" fmla="*/ 4 h 4"/>
                  <a:gd name="T6" fmla="*/ 4 w 4"/>
                  <a:gd name="T7" fmla="*/ 3 h 4"/>
                  <a:gd name="T8" fmla="*/ 4 w 4"/>
                  <a:gd name="T9" fmla="*/ 2 h 4"/>
                  <a:gd name="T10" fmla="*/ 4 w 4"/>
                  <a:gd name="T11" fmla="*/ 1 h 4"/>
                  <a:gd name="T12" fmla="*/ 4 w 4"/>
                  <a:gd name="T13" fmla="*/ 0 h 4"/>
                  <a:gd name="T14" fmla="*/ 3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0 w 4"/>
                  <a:gd name="T21" fmla="*/ 0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0 w 4"/>
                  <a:gd name="T29" fmla="*/ 4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95" name="Freeform 339"/>
              <p:cNvSpPr>
                <a:spLocks/>
              </p:cNvSpPr>
              <p:nvPr/>
            </p:nvSpPr>
            <p:spPr bwMode="auto">
              <a:xfrm>
                <a:off x="1375" y="2675"/>
                <a:ext cx="6" cy="5"/>
              </a:xfrm>
              <a:custGeom>
                <a:avLst/>
                <a:gdLst>
                  <a:gd name="T0" fmla="*/ 3 w 6"/>
                  <a:gd name="T1" fmla="*/ 5 h 5"/>
                  <a:gd name="T2" fmla="*/ 4 w 6"/>
                  <a:gd name="T3" fmla="*/ 5 h 5"/>
                  <a:gd name="T4" fmla="*/ 5 w 6"/>
                  <a:gd name="T5" fmla="*/ 5 h 5"/>
                  <a:gd name="T6" fmla="*/ 5 w 6"/>
                  <a:gd name="T7" fmla="*/ 4 h 5"/>
                  <a:gd name="T8" fmla="*/ 6 w 6"/>
                  <a:gd name="T9" fmla="*/ 3 h 5"/>
                  <a:gd name="T10" fmla="*/ 5 w 6"/>
                  <a:gd name="T11" fmla="*/ 1 h 5"/>
                  <a:gd name="T12" fmla="*/ 5 w 6"/>
                  <a:gd name="T13" fmla="*/ 1 h 5"/>
                  <a:gd name="T14" fmla="*/ 4 w 6"/>
                  <a:gd name="T15" fmla="*/ 0 h 5"/>
                  <a:gd name="T16" fmla="*/ 3 w 6"/>
                  <a:gd name="T17" fmla="*/ 0 h 5"/>
                  <a:gd name="T18" fmla="*/ 2 w 6"/>
                  <a:gd name="T19" fmla="*/ 0 h 5"/>
                  <a:gd name="T20" fmla="*/ 2 w 6"/>
                  <a:gd name="T21" fmla="*/ 0 h 5"/>
                  <a:gd name="T22" fmla="*/ 1 w 6"/>
                  <a:gd name="T23" fmla="*/ 0 h 5"/>
                  <a:gd name="T24" fmla="*/ 1 w 6"/>
                  <a:gd name="T25" fmla="*/ 1 h 5"/>
                  <a:gd name="T26" fmla="*/ 0 w 6"/>
                  <a:gd name="T27" fmla="*/ 1 h 5"/>
                  <a:gd name="T28" fmla="*/ 0 w 6"/>
                  <a:gd name="T29" fmla="*/ 1 h 5"/>
                  <a:gd name="T30" fmla="*/ 0 w 6"/>
                  <a:gd name="T31" fmla="*/ 2 h 5"/>
                  <a:gd name="T32" fmla="*/ 0 w 6"/>
                  <a:gd name="T33" fmla="*/ 3 h 5"/>
                  <a:gd name="T34" fmla="*/ 0 w 6"/>
                  <a:gd name="T35" fmla="*/ 3 h 5"/>
                  <a:gd name="T36" fmla="*/ 0 w 6"/>
                  <a:gd name="T37" fmla="*/ 4 h 5"/>
                  <a:gd name="T38" fmla="*/ 0 w 6"/>
                  <a:gd name="T39" fmla="*/ 4 h 5"/>
                  <a:gd name="T40" fmla="*/ 1 w 6"/>
                  <a:gd name="T41" fmla="*/ 5 h 5"/>
                  <a:gd name="T42" fmla="*/ 1 w 6"/>
                  <a:gd name="T43" fmla="*/ 5 h 5"/>
                  <a:gd name="T44" fmla="*/ 2 w 6"/>
                  <a:gd name="T45" fmla="*/ 5 h 5"/>
                  <a:gd name="T46" fmla="*/ 2 w 6"/>
                  <a:gd name="T47" fmla="*/ 5 h 5"/>
                  <a:gd name="T48" fmla="*/ 3 w 6"/>
                  <a:gd name="T4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lnTo>
                      <a:pt x="4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396" name="Freeform 340"/>
              <p:cNvSpPr>
                <a:spLocks/>
              </p:cNvSpPr>
              <p:nvPr/>
            </p:nvSpPr>
            <p:spPr bwMode="auto">
              <a:xfrm>
                <a:off x="1361" y="2675"/>
                <a:ext cx="12" cy="14"/>
              </a:xfrm>
              <a:custGeom>
                <a:avLst/>
                <a:gdLst>
                  <a:gd name="T0" fmla="*/ 3 w 12"/>
                  <a:gd name="T1" fmla="*/ 12 h 14"/>
                  <a:gd name="T2" fmla="*/ 8 w 12"/>
                  <a:gd name="T3" fmla="*/ 3 h 14"/>
                  <a:gd name="T4" fmla="*/ 8 w 12"/>
                  <a:gd name="T5" fmla="*/ 0 h 14"/>
                  <a:gd name="T6" fmla="*/ 0 w 12"/>
                  <a:gd name="T7" fmla="*/ 14 h 14"/>
                  <a:gd name="T8" fmla="*/ 12 w 12"/>
                  <a:gd name="T9" fmla="*/ 14 h 14"/>
                  <a:gd name="T10" fmla="*/ 12 w 12"/>
                  <a:gd name="T11" fmla="*/ 12 h 14"/>
                  <a:gd name="T12" fmla="*/ 3 w 12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3" y="12"/>
                    </a:moveTo>
                    <a:lnTo>
                      <a:pt x="8" y="3"/>
                    </a:lnTo>
                    <a:lnTo>
                      <a:pt x="8" y="0"/>
                    </a:lnTo>
                    <a:lnTo>
                      <a:pt x="0" y="14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</p:grpSp>
        <p:grpSp>
          <p:nvGrpSpPr>
            <p:cNvPr id="337" name="Group 344"/>
            <p:cNvGrpSpPr>
              <a:grpSpLocks/>
            </p:cNvGrpSpPr>
            <p:nvPr/>
          </p:nvGrpSpPr>
          <p:grpSpPr bwMode="auto">
            <a:xfrm>
              <a:off x="1077443" y="3125442"/>
              <a:ext cx="186453" cy="247464"/>
              <a:chOff x="1256" y="2463"/>
              <a:chExt cx="133" cy="174"/>
            </a:xfrm>
          </p:grpSpPr>
          <p:pic>
            <p:nvPicPr>
              <p:cNvPr id="342" name="Picture 342"/>
              <p:cNvPicPr>
                <a:picLocks noChangeAspect="1" noChangeArrowheads="1"/>
              </p:cNvPicPr>
              <p:nvPr/>
            </p:nvPicPr>
            <p:blipFill>
              <a:blip r:embed="rId1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56" y="2463"/>
                <a:ext cx="133" cy="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3" name="Picture 343"/>
              <p:cNvPicPr>
                <a:picLocks noChangeAspect="1" noChangeArrowheads="1"/>
              </p:cNvPicPr>
              <p:nvPr/>
            </p:nvPicPr>
            <p:blipFill>
              <a:blip r:embed="rId1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56" y="2463"/>
                <a:ext cx="133" cy="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338" name="Rectangle 345"/>
            <p:cNvSpPr>
              <a:spLocks noChangeArrowheads="1"/>
            </p:cNvSpPr>
            <p:nvPr/>
          </p:nvSpPr>
          <p:spPr bwMode="auto">
            <a:xfrm>
              <a:off x="560140" y="3129708"/>
              <a:ext cx="402346" cy="248887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/>
            </a:p>
          </p:txBody>
        </p:sp>
        <p:sp>
          <p:nvSpPr>
            <p:cNvPr id="339" name="Rectangle 346"/>
            <p:cNvSpPr>
              <a:spLocks noChangeArrowheads="1"/>
            </p:cNvSpPr>
            <p:nvPr/>
          </p:nvSpPr>
          <p:spPr bwMode="auto">
            <a:xfrm>
              <a:off x="962487" y="3131131"/>
              <a:ext cx="402346" cy="248887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/>
            </a:p>
          </p:txBody>
        </p:sp>
        <p:sp>
          <p:nvSpPr>
            <p:cNvPr id="340" name="Rectangle 347"/>
            <p:cNvSpPr>
              <a:spLocks noChangeArrowheads="1"/>
            </p:cNvSpPr>
            <p:nvPr/>
          </p:nvSpPr>
          <p:spPr bwMode="auto">
            <a:xfrm>
              <a:off x="561542" y="3381439"/>
              <a:ext cx="402346" cy="250309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/>
            </a:p>
          </p:txBody>
        </p:sp>
        <p:sp>
          <p:nvSpPr>
            <p:cNvPr id="341" name="Rectangle 348"/>
            <p:cNvSpPr>
              <a:spLocks noChangeArrowheads="1"/>
            </p:cNvSpPr>
            <p:nvPr/>
          </p:nvSpPr>
          <p:spPr bwMode="auto">
            <a:xfrm>
              <a:off x="963889" y="3382861"/>
              <a:ext cx="400945" cy="250309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/>
            </a:p>
          </p:txBody>
        </p:sp>
      </p:grpSp>
      <p:grpSp>
        <p:nvGrpSpPr>
          <p:cNvPr id="448" name="グループ化 447"/>
          <p:cNvGrpSpPr/>
          <p:nvPr/>
        </p:nvGrpSpPr>
        <p:grpSpPr>
          <a:xfrm>
            <a:off x="1851672" y="5215607"/>
            <a:ext cx="874789" cy="709682"/>
            <a:chOff x="525092" y="3017354"/>
            <a:chExt cx="874789" cy="709682"/>
          </a:xfrm>
        </p:grpSpPr>
        <p:pic>
          <p:nvPicPr>
            <p:cNvPr id="449" name="Picture 23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5092" y="3017354"/>
              <a:ext cx="874789" cy="7096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50" name="Group 235"/>
            <p:cNvGrpSpPr>
              <a:grpSpLocks/>
            </p:cNvGrpSpPr>
            <p:nvPr/>
          </p:nvGrpSpPr>
          <p:grpSpPr bwMode="auto">
            <a:xfrm>
              <a:off x="561542" y="3125442"/>
              <a:ext cx="804693" cy="503461"/>
              <a:chOff x="888" y="2463"/>
              <a:chExt cx="574" cy="354"/>
            </a:xfrm>
          </p:grpSpPr>
          <p:sp>
            <p:nvSpPr>
              <p:cNvPr id="563" name="Rectangle 233"/>
              <p:cNvSpPr>
                <a:spLocks noChangeArrowheads="1"/>
              </p:cNvSpPr>
              <p:nvPr/>
            </p:nvSpPr>
            <p:spPr bwMode="auto">
              <a:xfrm>
                <a:off x="888" y="2463"/>
                <a:ext cx="574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4" name="Rectangle 234"/>
              <p:cNvSpPr>
                <a:spLocks noChangeArrowheads="1"/>
              </p:cNvSpPr>
              <p:nvPr/>
            </p:nvSpPr>
            <p:spPr bwMode="auto">
              <a:xfrm>
                <a:off x="888" y="2463"/>
                <a:ext cx="574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451" name="Group 239"/>
            <p:cNvGrpSpPr>
              <a:grpSpLocks/>
            </p:cNvGrpSpPr>
            <p:nvPr/>
          </p:nvGrpSpPr>
          <p:grpSpPr bwMode="auto">
            <a:xfrm>
              <a:off x="683508" y="3129708"/>
              <a:ext cx="166826" cy="250309"/>
              <a:chOff x="975" y="2466"/>
              <a:chExt cx="119" cy="176"/>
            </a:xfrm>
          </p:grpSpPr>
          <p:pic>
            <p:nvPicPr>
              <p:cNvPr id="561" name="Picture 237"/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75" y="2466"/>
                <a:ext cx="119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62" name="Picture 238"/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75" y="2466"/>
                <a:ext cx="119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52" name="Group 287"/>
            <p:cNvGrpSpPr>
              <a:grpSpLocks/>
            </p:cNvGrpSpPr>
            <p:nvPr/>
          </p:nvGrpSpPr>
          <p:grpSpPr bwMode="auto">
            <a:xfrm>
              <a:off x="607836" y="3411395"/>
              <a:ext cx="323848" cy="192003"/>
              <a:chOff x="921" y="2664"/>
              <a:chExt cx="231" cy="135"/>
            </a:xfrm>
          </p:grpSpPr>
          <p:sp>
            <p:nvSpPr>
              <p:cNvPr id="514" name="Freeform 240"/>
              <p:cNvSpPr>
                <a:spLocks/>
              </p:cNvSpPr>
              <p:nvPr/>
            </p:nvSpPr>
            <p:spPr bwMode="auto">
              <a:xfrm>
                <a:off x="1098" y="2713"/>
                <a:ext cx="43" cy="53"/>
              </a:xfrm>
              <a:custGeom>
                <a:avLst/>
                <a:gdLst>
                  <a:gd name="T0" fmla="*/ 0 w 43"/>
                  <a:gd name="T1" fmla="*/ 3 h 53"/>
                  <a:gd name="T2" fmla="*/ 1 w 43"/>
                  <a:gd name="T3" fmla="*/ 2 h 53"/>
                  <a:gd name="T4" fmla="*/ 3 w 43"/>
                  <a:gd name="T5" fmla="*/ 1 h 53"/>
                  <a:gd name="T6" fmla="*/ 5 w 43"/>
                  <a:gd name="T7" fmla="*/ 1 h 53"/>
                  <a:gd name="T8" fmla="*/ 7 w 43"/>
                  <a:gd name="T9" fmla="*/ 0 h 53"/>
                  <a:gd name="T10" fmla="*/ 10 w 43"/>
                  <a:gd name="T11" fmla="*/ 0 h 53"/>
                  <a:gd name="T12" fmla="*/ 13 w 43"/>
                  <a:gd name="T13" fmla="*/ 1 h 53"/>
                  <a:gd name="T14" fmla="*/ 16 w 43"/>
                  <a:gd name="T15" fmla="*/ 1 h 53"/>
                  <a:gd name="T16" fmla="*/ 19 w 43"/>
                  <a:gd name="T17" fmla="*/ 1 h 53"/>
                  <a:gd name="T18" fmla="*/ 22 w 43"/>
                  <a:gd name="T19" fmla="*/ 2 h 53"/>
                  <a:gd name="T20" fmla="*/ 25 w 43"/>
                  <a:gd name="T21" fmla="*/ 3 h 53"/>
                  <a:gd name="T22" fmla="*/ 28 w 43"/>
                  <a:gd name="T23" fmla="*/ 3 h 53"/>
                  <a:gd name="T24" fmla="*/ 31 w 43"/>
                  <a:gd name="T25" fmla="*/ 4 h 53"/>
                  <a:gd name="T26" fmla="*/ 33 w 43"/>
                  <a:gd name="T27" fmla="*/ 4 h 53"/>
                  <a:gd name="T28" fmla="*/ 34 w 43"/>
                  <a:gd name="T29" fmla="*/ 5 h 53"/>
                  <a:gd name="T30" fmla="*/ 35 w 43"/>
                  <a:gd name="T31" fmla="*/ 5 h 53"/>
                  <a:gd name="T32" fmla="*/ 36 w 43"/>
                  <a:gd name="T33" fmla="*/ 5 h 53"/>
                  <a:gd name="T34" fmla="*/ 36 w 43"/>
                  <a:gd name="T35" fmla="*/ 5 h 53"/>
                  <a:gd name="T36" fmla="*/ 36 w 43"/>
                  <a:gd name="T37" fmla="*/ 5 h 53"/>
                  <a:gd name="T38" fmla="*/ 36 w 43"/>
                  <a:gd name="T39" fmla="*/ 4 h 53"/>
                  <a:gd name="T40" fmla="*/ 36 w 43"/>
                  <a:gd name="T41" fmla="*/ 4 h 53"/>
                  <a:gd name="T42" fmla="*/ 37 w 43"/>
                  <a:gd name="T43" fmla="*/ 3 h 53"/>
                  <a:gd name="T44" fmla="*/ 38 w 43"/>
                  <a:gd name="T45" fmla="*/ 3 h 53"/>
                  <a:gd name="T46" fmla="*/ 39 w 43"/>
                  <a:gd name="T47" fmla="*/ 3 h 53"/>
                  <a:gd name="T48" fmla="*/ 40 w 43"/>
                  <a:gd name="T49" fmla="*/ 3 h 53"/>
                  <a:gd name="T50" fmla="*/ 41 w 43"/>
                  <a:gd name="T51" fmla="*/ 3 h 53"/>
                  <a:gd name="T52" fmla="*/ 42 w 43"/>
                  <a:gd name="T53" fmla="*/ 3 h 53"/>
                  <a:gd name="T54" fmla="*/ 42 w 43"/>
                  <a:gd name="T55" fmla="*/ 3 h 53"/>
                  <a:gd name="T56" fmla="*/ 43 w 43"/>
                  <a:gd name="T57" fmla="*/ 3 h 53"/>
                  <a:gd name="T58" fmla="*/ 43 w 43"/>
                  <a:gd name="T59" fmla="*/ 4 h 53"/>
                  <a:gd name="T60" fmla="*/ 43 w 43"/>
                  <a:gd name="T61" fmla="*/ 4 h 53"/>
                  <a:gd name="T62" fmla="*/ 43 w 43"/>
                  <a:gd name="T63" fmla="*/ 4 h 53"/>
                  <a:gd name="T64" fmla="*/ 43 w 43"/>
                  <a:gd name="T65" fmla="*/ 4 h 53"/>
                  <a:gd name="T66" fmla="*/ 43 w 43"/>
                  <a:gd name="T67" fmla="*/ 53 h 53"/>
                  <a:gd name="T68" fmla="*/ 36 w 43"/>
                  <a:gd name="T69" fmla="*/ 53 h 53"/>
                  <a:gd name="T70" fmla="*/ 36 w 43"/>
                  <a:gd name="T71" fmla="*/ 49 h 53"/>
                  <a:gd name="T72" fmla="*/ 36 w 43"/>
                  <a:gd name="T73" fmla="*/ 42 h 53"/>
                  <a:gd name="T74" fmla="*/ 36 w 43"/>
                  <a:gd name="T75" fmla="*/ 35 h 53"/>
                  <a:gd name="T76" fmla="*/ 36 w 43"/>
                  <a:gd name="T77" fmla="*/ 31 h 53"/>
                  <a:gd name="T78" fmla="*/ 34 w 43"/>
                  <a:gd name="T79" fmla="*/ 31 h 53"/>
                  <a:gd name="T80" fmla="*/ 33 w 43"/>
                  <a:gd name="T81" fmla="*/ 30 h 53"/>
                  <a:gd name="T82" fmla="*/ 31 w 43"/>
                  <a:gd name="T83" fmla="*/ 30 h 53"/>
                  <a:gd name="T84" fmla="*/ 29 w 43"/>
                  <a:gd name="T85" fmla="*/ 29 h 53"/>
                  <a:gd name="T86" fmla="*/ 27 w 43"/>
                  <a:gd name="T87" fmla="*/ 29 h 53"/>
                  <a:gd name="T88" fmla="*/ 24 w 43"/>
                  <a:gd name="T89" fmla="*/ 28 h 53"/>
                  <a:gd name="T90" fmla="*/ 22 w 43"/>
                  <a:gd name="T91" fmla="*/ 27 h 53"/>
                  <a:gd name="T92" fmla="*/ 19 w 43"/>
                  <a:gd name="T93" fmla="*/ 26 h 53"/>
                  <a:gd name="T94" fmla="*/ 17 w 43"/>
                  <a:gd name="T95" fmla="*/ 26 h 53"/>
                  <a:gd name="T96" fmla="*/ 14 w 43"/>
                  <a:gd name="T97" fmla="*/ 25 h 53"/>
                  <a:gd name="T98" fmla="*/ 11 w 43"/>
                  <a:gd name="T99" fmla="*/ 24 h 53"/>
                  <a:gd name="T100" fmla="*/ 9 w 43"/>
                  <a:gd name="T101" fmla="*/ 24 h 53"/>
                  <a:gd name="T102" fmla="*/ 6 w 43"/>
                  <a:gd name="T103" fmla="*/ 23 h 53"/>
                  <a:gd name="T104" fmla="*/ 4 w 43"/>
                  <a:gd name="T105" fmla="*/ 23 h 53"/>
                  <a:gd name="T106" fmla="*/ 2 w 43"/>
                  <a:gd name="T107" fmla="*/ 22 h 53"/>
                  <a:gd name="T108" fmla="*/ 0 w 43"/>
                  <a:gd name="T109" fmla="*/ 22 h 53"/>
                  <a:gd name="T110" fmla="*/ 0 w 43"/>
                  <a:gd name="T111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3">
                    <a:moveTo>
                      <a:pt x="0" y="3"/>
                    </a:moveTo>
                    <a:lnTo>
                      <a:pt x="1" y="2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3" y="1"/>
                    </a:lnTo>
                    <a:lnTo>
                      <a:pt x="16" y="1"/>
                    </a:lnTo>
                    <a:lnTo>
                      <a:pt x="19" y="1"/>
                    </a:lnTo>
                    <a:lnTo>
                      <a:pt x="22" y="2"/>
                    </a:lnTo>
                    <a:lnTo>
                      <a:pt x="25" y="3"/>
                    </a:lnTo>
                    <a:lnTo>
                      <a:pt x="28" y="3"/>
                    </a:lnTo>
                    <a:lnTo>
                      <a:pt x="31" y="4"/>
                    </a:lnTo>
                    <a:lnTo>
                      <a:pt x="33" y="4"/>
                    </a:lnTo>
                    <a:lnTo>
                      <a:pt x="34" y="5"/>
                    </a:lnTo>
                    <a:lnTo>
                      <a:pt x="35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9" y="3"/>
                    </a:lnTo>
                    <a:lnTo>
                      <a:pt x="40" y="3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53"/>
                    </a:lnTo>
                    <a:lnTo>
                      <a:pt x="36" y="53"/>
                    </a:lnTo>
                    <a:lnTo>
                      <a:pt x="36" y="49"/>
                    </a:lnTo>
                    <a:lnTo>
                      <a:pt x="36" y="42"/>
                    </a:lnTo>
                    <a:lnTo>
                      <a:pt x="36" y="35"/>
                    </a:lnTo>
                    <a:lnTo>
                      <a:pt x="36" y="31"/>
                    </a:lnTo>
                    <a:lnTo>
                      <a:pt x="34" y="31"/>
                    </a:lnTo>
                    <a:lnTo>
                      <a:pt x="33" y="30"/>
                    </a:lnTo>
                    <a:lnTo>
                      <a:pt x="31" y="30"/>
                    </a:lnTo>
                    <a:lnTo>
                      <a:pt x="29" y="29"/>
                    </a:lnTo>
                    <a:lnTo>
                      <a:pt x="27" y="29"/>
                    </a:lnTo>
                    <a:lnTo>
                      <a:pt x="24" y="28"/>
                    </a:lnTo>
                    <a:lnTo>
                      <a:pt x="22" y="27"/>
                    </a:lnTo>
                    <a:lnTo>
                      <a:pt x="19" y="26"/>
                    </a:lnTo>
                    <a:lnTo>
                      <a:pt x="17" y="26"/>
                    </a:lnTo>
                    <a:lnTo>
                      <a:pt x="14" y="25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5" name="Freeform 241"/>
              <p:cNvSpPr>
                <a:spLocks/>
              </p:cNvSpPr>
              <p:nvPr/>
            </p:nvSpPr>
            <p:spPr bwMode="auto">
              <a:xfrm>
                <a:off x="1087" y="2703"/>
                <a:ext cx="25" cy="21"/>
              </a:xfrm>
              <a:custGeom>
                <a:avLst/>
                <a:gdLst>
                  <a:gd name="T0" fmla="*/ 25 w 25"/>
                  <a:gd name="T1" fmla="*/ 21 h 21"/>
                  <a:gd name="T2" fmla="*/ 25 w 25"/>
                  <a:gd name="T3" fmla="*/ 0 h 21"/>
                  <a:gd name="T4" fmla="*/ 0 w 25"/>
                  <a:gd name="T5" fmla="*/ 5 h 21"/>
                  <a:gd name="T6" fmla="*/ 0 w 25"/>
                  <a:gd name="T7" fmla="*/ 21 h 21"/>
                  <a:gd name="T8" fmla="*/ 25 w 25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1">
                    <a:moveTo>
                      <a:pt x="25" y="21"/>
                    </a:moveTo>
                    <a:lnTo>
                      <a:pt x="25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5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6" name="Freeform 242"/>
              <p:cNvSpPr>
                <a:spLocks/>
              </p:cNvSpPr>
              <p:nvPr/>
            </p:nvSpPr>
            <p:spPr bwMode="auto">
              <a:xfrm>
                <a:off x="1090" y="2708"/>
                <a:ext cx="18" cy="26"/>
              </a:xfrm>
              <a:custGeom>
                <a:avLst/>
                <a:gdLst>
                  <a:gd name="T0" fmla="*/ 18 w 18"/>
                  <a:gd name="T1" fmla="*/ 0 h 26"/>
                  <a:gd name="T2" fmla="*/ 0 w 18"/>
                  <a:gd name="T3" fmla="*/ 1 h 26"/>
                  <a:gd name="T4" fmla="*/ 0 w 18"/>
                  <a:gd name="T5" fmla="*/ 26 h 26"/>
                  <a:gd name="T6" fmla="*/ 7 w 18"/>
                  <a:gd name="T7" fmla="*/ 26 h 26"/>
                  <a:gd name="T8" fmla="*/ 18 w 18"/>
                  <a:gd name="T9" fmla="*/ 26 h 26"/>
                  <a:gd name="T10" fmla="*/ 18 w 18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6">
                    <a:moveTo>
                      <a:pt x="18" y="0"/>
                    </a:moveTo>
                    <a:lnTo>
                      <a:pt x="0" y="1"/>
                    </a:lnTo>
                    <a:lnTo>
                      <a:pt x="0" y="26"/>
                    </a:lnTo>
                    <a:lnTo>
                      <a:pt x="7" y="26"/>
                    </a:lnTo>
                    <a:lnTo>
                      <a:pt x="18" y="26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7" name="Freeform 243"/>
              <p:cNvSpPr>
                <a:spLocks/>
              </p:cNvSpPr>
              <p:nvPr/>
            </p:nvSpPr>
            <p:spPr bwMode="auto">
              <a:xfrm>
                <a:off x="1071" y="2715"/>
                <a:ext cx="61" cy="48"/>
              </a:xfrm>
              <a:custGeom>
                <a:avLst/>
                <a:gdLst>
                  <a:gd name="T0" fmla="*/ 14 w 61"/>
                  <a:gd name="T1" fmla="*/ 0 h 48"/>
                  <a:gd name="T2" fmla="*/ 13 w 61"/>
                  <a:gd name="T3" fmla="*/ 0 h 48"/>
                  <a:gd name="T4" fmla="*/ 12 w 61"/>
                  <a:gd name="T5" fmla="*/ 0 h 48"/>
                  <a:gd name="T6" fmla="*/ 12 w 61"/>
                  <a:gd name="T7" fmla="*/ 1 h 48"/>
                  <a:gd name="T8" fmla="*/ 10 w 61"/>
                  <a:gd name="T9" fmla="*/ 1 h 48"/>
                  <a:gd name="T10" fmla="*/ 9 w 61"/>
                  <a:gd name="T11" fmla="*/ 1 h 48"/>
                  <a:gd name="T12" fmla="*/ 8 w 61"/>
                  <a:gd name="T13" fmla="*/ 2 h 48"/>
                  <a:gd name="T14" fmla="*/ 6 w 61"/>
                  <a:gd name="T15" fmla="*/ 3 h 48"/>
                  <a:gd name="T16" fmla="*/ 5 w 61"/>
                  <a:gd name="T17" fmla="*/ 4 h 48"/>
                  <a:gd name="T18" fmla="*/ 3 w 61"/>
                  <a:gd name="T19" fmla="*/ 7 h 48"/>
                  <a:gd name="T20" fmla="*/ 2 w 61"/>
                  <a:gd name="T21" fmla="*/ 12 h 48"/>
                  <a:gd name="T22" fmla="*/ 1 w 61"/>
                  <a:gd name="T23" fmla="*/ 18 h 48"/>
                  <a:gd name="T24" fmla="*/ 0 w 61"/>
                  <a:gd name="T25" fmla="*/ 25 h 48"/>
                  <a:gd name="T26" fmla="*/ 0 w 61"/>
                  <a:gd name="T27" fmla="*/ 32 h 48"/>
                  <a:gd name="T28" fmla="*/ 0 w 61"/>
                  <a:gd name="T29" fmla="*/ 38 h 48"/>
                  <a:gd name="T30" fmla="*/ 0 w 61"/>
                  <a:gd name="T31" fmla="*/ 41 h 48"/>
                  <a:gd name="T32" fmla="*/ 0 w 61"/>
                  <a:gd name="T33" fmla="*/ 43 h 48"/>
                  <a:gd name="T34" fmla="*/ 54 w 61"/>
                  <a:gd name="T35" fmla="*/ 48 h 48"/>
                  <a:gd name="T36" fmla="*/ 52 w 61"/>
                  <a:gd name="T37" fmla="*/ 35 h 48"/>
                  <a:gd name="T38" fmla="*/ 52 w 61"/>
                  <a:gd name="T39" fmla="*/ 34 h 48"/>
                  <a:gd name="T40" fmla="*/ 53 w 61"/>
                  <a:gd name="T41" fmla="*/ 34 h 48"/>
                  <a:gd name="T42" fmla="*/ 53 w 61"/>
                  <a:gd name="T43" fmla="*/ 34 h 48"/>
                  <a:gd name="T44" fmla="*/ 54 w 61"/>
                  <a:gd name="T45" fmla="*/ 33 h 48"/>
                  <a:gd name="T46" fmla="*/ 54 w 61"/>
                  <a:gd name="T47" fmla="*/ 33 h 48"/>
                  <a:gd name="T48" fmla="*/ 55 w 61"/>
                  <a:gd name="T49" fmla="*/ 33 h 48"/>
                  <a:gd name="T50" fmla="*/ 56 w 61"/>
                  <a:gd name="T51" fmla="*/ 32 h 48"/>
                  <a:gd name="T52" fmla="*/ 56 w 61"/>
                  <a:gd name="T53" fmla="*/ 32 h 48"/>
                  <a:gd name="T54" fmla="*/ 57 w 61"/>
                  <a:gd name="T55" fmla="*/ 31 h 48"/>
                  <a:gd name="T56" fmla="*/ 59 w 61"/>
                  <a:gd name="T57" fmla="*/ 30 h 48"/>
                  <a:gd name="T58" fmla="*/ 59 w 61"/>
                  <a:gd name="T59" fmla="*/ 28 h 48"/>
                  <a:gd name="T60" fmla="*/ 60 w 61"/>
                  <a:gd name="T61" fmla="*/ 27 h 48"/>
                  <a:gd name="T62" fmla="*/ 61 w 61"/>
                  <a:gd name="T63" fmla="*/ 26 h 48"/>
                  <a:gd name="T64" fmla="*/ 61 w 61"/>
                  <a:gd name="T65" fmla="*/ 24 h 48"/>
                  <a:gd name="T66" fmla="*/ 61 w 61"/>
                  <a:gd name="T67" fmla="*/ 22 h 48"/>
                  <a:gd name="T68" fmla="*/ 60 w 61"/>
                  <a:gd name="T69" fmla="*/ 20 h 48"/>
                  <a:gd name="T70" fmla="*/ 60 w 61"/>
                  <a:gd name="T71" fmla="*/ 20 h 48"/>
                  <a:gd name="T72" fmla="*/ 59 w 61"/>
                  <a:gd name="T73" fmla="*/ 18 h 48"/>
                  <a:gd name="T74" fmla="*/ 58 w 61"/>
                  <a:gd name="T75" fmla="*/ 15 h 48"/>
                  <a:gd name="T76" fmla="*/ 56 w 61"/>
                  <a:gd name="T77" fmla="*/ 12 h 48"/>
                  <a:gd name="T78" fmla="*/ 54 w 61"/>
                  <a:gd name="T79" fmla="*/ 9 h 48"/>
                  <a:gd name="T80" fmla="*/ 51 w 61"/>
                  <a:gd name="T81" fmla="*/ 6 h 48"/>
                  <a:gd name="T82" fmla="*/ 48 w 61"/>
                  <a:gd name="T83" fmla="*/ 3 h 48"/>
                  <a:gd name="T84" fmla="*/ 45 w 61"/>
                  <a:gd name="T85" fmla="*/ 1 h 48"/>
                  <a:gd name="T86" fmla="*/ 44 w 61"/>
                  <a:gd name="T87" fmla="*/ 1 h 48"/>
                  <a:gd name="T88" fmla="*/ 43 w 61"/>
                  <a:gd name="T89" fmla="*/ 1 h 48"/>
                  <a:gd name="T90" fmla="*/ 43 w 61"/>
                  <a:gd name="T91" fmla="*/ 1 h 48"/>
                  <a:gd name="T92" fmla="*/ 41 w 61"/>
                  <a:gd name="T93" fmla="*/ 1 h 48"/>
                  <a:gd name="T94" fmla="*/ 40 w 61"/>
                  <a:gd name="T95" fmla="*/ 0 h 48"/>
                  <a:gd name="T96" fmla="*/ 39 w 61"/>
                  <a:gd name="T97" fmla="*/ 0 h 48"/>
                  <a:gd name="T98" fmla="*/ 38 w 61"/>
                  <a:gd name="T99" fmla="*/ 0 h 48"/>
                  <a:gd name="T100" fmla="*/ 37 w 61"/>
                  <a:gd name="T101" fmla="*/ 0 h 48"/>
                  <a:gd name="T102" fmla="*/ 27 w 61"/>
                  <a:gd name="T103" fmla="*/ 13 h 48"/>
                  <a:gd name="T104" fmla="*/ 19 w 61"/>
                  <a:gd name="T105" fmla="*/ 0 h 48"/>
                  <a:gd name="T106" fmla="*/ 14 w 61"/>
                  <a:gd name="T10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1" h="48">
                    <a:moveTo>
                      <a:pt x="14" y="0"/>
                    </a:moveTo>
                    <a:lnTo>
                      <a:pt x="13" y="0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1" y="18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54" y="48"/>
                    </a:lnTo>
                    <a:lnTo>
                      <a:pt x="52" y="35"/>
                    </a:lnTo>
                    <a:lnTo>
                      <a:pt x="52" y="34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5" y="33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7" y="31"/>
                    </a:lnTo>
                    <a:lnTo>
                      <a:pt x="59" y="30"/>
                    </a:lnTo>
                    <a:lnTo>
                      <a:pt x="59" y="28"/>
                    </a:lnTo>
                    <a:lnTo>
                      <a:pt x="60" y="27"/>
                    </a:lnTo>
                    <a:lnTo>
                      <a:pt x="61" y="26"/>
                    </a:lnTo>
                    <a:lnTo>
                      <a:pt x="61" y="24"/>
                    </a:lnTo>
                    <a:lnTo>
                      <a:pt x="61" y="22"/>
                    </a:lnTo>
                    <a:lnTo>
                      <a:pt x="60" y="20"/>
                    </a:lnTo>
                    <a:lnTo>
                      <a:pt x="60" y="20"/>
                    </a:lnTo>
                    <a:lnTo>
                      <a:pt x="59" y="18"/>
                    </a:lnTo>
                    <a:lnTo>
                      <a:pt x="58" y="15"/>
                    </a:lnTo>
                    <a:lnTo>
                      <a:pt x="56" y="12"/>
                    </a:lnTo>
                    <a:lnTo>
                      <a:pt x="54" y="9"/>
                    </a:lnTo>
                    <a:lnTo>
                      <a:pt x="51" y="6"/>
                    </a:lnTo>
                    <a:lnTo>
                      <a:pt x="48" y="3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1" y="1"/>
                    </a:lnTo>
                    <a:lnTo>
                      <a:pt x="40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27" y="13"/>
                    </a:lnTo>
                    <a:lnTo>
                      <a:pt x="19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8" name="Freeform 244"/>
              <p:cNvSpPr>
                <a:spLocks/>
              </p:cNvSpPr>
              <p:nvPr/>
            </p:nvSpPr>
            <p:spPr bwMode="auto">
              <a:xfrm>
                <a:off x="1074" y="2717"/>
                <a:ext cx="55" cy="46"/>
              </a:xfrm>
              <a:custGeom>
                <a:avLst/>
                <a:gdLst>
                  <a:gd name="T0" fmla="*/ 0 w 55"/>
                  <a:gd name="T1" fmla="*/ 40 h 46"/>
                  <a:gd name="T2" fmla="*/ 0 w 55"/>
                  <a:gd name="T3" fmla="*/ 29 h 46"/>
                  <a:gd name="T4" fmla="*/ 0 w 55"/>
                  <a:gd name="T5" fmla="*/ 20 h 46"/>
                  <a:gd name="T6" fmla="*/ 0 w 55"/>
                  <a:gd name="T7" fmla="*/ 14 h 46"/>
                  <a:gd name="T8" fmla="*/ 1 w 55"/>
                  <a:gd name="T9" fmla="*/ 10 h 46"/>
                  <a:gd name="T10" fmla="*/ 2 w 55"/>
                  <a:gd name="T11" fmla="*/ 7 h 46"/>
                  <a:gd name="T12" fmla="*/ 2 w 55"/>
                  <a:gd name="T13" fmla="*/ 5 h 46"/>
                  <a:gd name="T14" fmla="*/ 3 w 55"/>
                  <a:gd name="T15" fmla="*/ 5 h 46"/>
                  <a:gd name="T16" fmla="*/ 3 w 55"/>
                  <a:gd name="T17" fmla="*/ 5 h 46"/>
                  <a:gd name="T18" fmla="*/ 3 w 55"/>
                  <a:gd name="T19" fmla="*/ 4 h 46"/>
                  <a:gd name="T20" fmla="*/ 4 w 55"/>
                  <a:gd name="T21" fmla="*/ 3 h 46"/>
                  <a:gd name="T22" fmla="*/ 5 w 55"/>
                  <a:gd name="T23" fmla="*/ 3 h 46"/>
                  <a:gd name="T24" fmla="*/ 6 w 55"/>
                  <a:gd name="T25" fmla="*/ 2 h 46"/>
                  <a:gd name="T26" fmla="*/ 7 w 55"/>
                  <a:gd name="T27" fmla="*/ 2 h 46"/>
                  <a:gd name="T28" fmla="*/ 7 w 55"/>
                  <a:gd name="T29" fmla="*/ 1 h 46"/>
                  <a:gd name="T30" fmla="*/ 8 w 55"/>
                  <a:gd name="T31" fmla="*/ 1 h 46"/>
                  <a:gd name="T32" fmla="*/ 9 w 55"/>
                  <a:gd name="T33" fmla="*/ 1 h 46"/>
                  <a:gd name="T34" fmla="*/ 15 w 55"/>
                  <a:gd name="T35" fmla="*/ 0 h 46"/>
                  <a:gd name="T36" fmla="*/ 23 w 55"/>
                  <a:gd name="T37" fmla="*/ 14 h 46"/>
                  <a:gd name="T38" fmla="*/ 35 w 55"/>
                  <a:gd name="T39" fmla="*/ 0 h 46"/>
                  <a:gd name="T40" fmla="*/ 39 w 55"/>
                  <a:gd name="T41" fmla="*/ 0 h 46"/>
                  <a:gd name="T42" fmla="*/ 41 w 55"/>
                  <a:gd name="T43" fmla="*/ 1 h 46"/>
                  <a:gd name="T44" fmla="*/ 44 w 55"/>
                  <a:gd name="T45" fmla="*/ 3 h 46"/>
                  <a:gd name="T46" fmla="*/ 46 w 55"/>
                  <a:gd name="T47" fmla="*/ 5 h 46"/>
                  <a:gd name="T48" fmla="*/ 48 w 55"/>
                  <a:gd name="T49" fmla="*/ 8 h 46"/>
                  <a:gd name="T50" fmla="*/ 50 w 55"/>
                  <a:gd name="T51" fmla="*/ 11 h 46"/>
                  <a:gd name="T52" fmla="*/ 52 w 55"/>
                  <a:gd name="T53" fmla="*/ 13 h 46"/>
                  <a:gd name="T54" fmla="*/ 53 w 55"/>
                  <a:gd name="T55" fmla="*/ 15 h 46"/>
                  <a:gd name="T56" fmla="*/ 53 w 55"/>
                  <a:gd name="T57" fmla="*/ 15 h 46"/>
                  <a:gd name="T58" fmla="*/ 54 w 55"/>
                  <a:gd name="T59" fmla="*/ 16 h 46"/>
                  <a:gd name="T60" fmla="*/ 54 w 55"/>
                  <a:gd name="T61" fmla="*/ 18 h 46"/>
                  <a:gd name="T62" fmla="*/ 55 w 55"/>
                  <a:gd name="T63" fmla="*/ 20 h 46"/>
                  <a:gd name="T64" fmla="*/ 54 w 55"/>
                  <a:gd name="T65" fmla="*/ 23 h 46"/>
                  <a:gd name="T66" fmla="*/ 53 w 55"/>
                  <a:gd name="T67" fmla="*/ 25 h 46"/>
                  <a:gd name="T68" fmla="*/ 52 w 55"/>
                  <a:gd name="T69" fmla="*/ 26 h 46"/>
                  <a:gd name="T70" fmla="*/ 50 w 55"/>
                  <a:gd name="T71" fmla="*/ 28 h 46"/>
                  <a:gd name="T72" fmla="*/ 49 w 55"/>
                  <a:gd name="T73" fmla="*/ 29 h 46"/>
                  <a:gd name="T74" fmla="*/ 48 w 55"/>
                  <a:gd name="T75" fmla="*/ 30 h 46"/>
                  <a:gd name="T76" fmla="*/ 47 w 55"/>
                  <a:gd name="T77" fmla="*/ 31 h 46"/>
                  <a:gd name="T78" fmla="*/ 46 w 55"/>
                  <a:gd name="T79" fmla="*/ 31 h 46"/>
                  <a:gd name="T80" fmla="*/ 46 w 55"/>
                  <a:gd name="T81" fmla="*/ 31 h 46"/>
                  <a:gd name="T82" fmla="*/ 48 w 55"/>
                  <a:gd name="T83" fmla="*/ 46 h 46"/>
                  <a:gd name="T84" fmla="*/ 0 w 55"/>
                  <a:gd name="T85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5" h="46">
                    <a:moveTo>
                      <a:pt x="0" y="40"/>
                    </a:moveTo>
                    <a:lnTo>
                      <a:pt x="0" y="29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5" y="0"/>
                    </a:lnTo>
                    <a:lnTo>
                      <a:pt x="23" y="14"/>
                    </a:lnTo>
                    <a:lnTo>
                      <a:pt x="35" y="0"/>
                    </a:lnTo>
                    <a:lnTo>
                      <a:pt x="39" y="0"/>
                    </a:lnTo>
                    <a:lnTo>
                      <a:pt x="41" y="1"/>
                    </a:lnTo>
                    <a:lnTo>
                      <a:pt x="44" y="3"/>
                    </a:lnTo>
                    <a:lnTo>
                      <a:pt x="46" y="5"/>
                    </a:lnTo>
                    <a:lnTo>
                      <a:pt x="48" y="8"/>
                    </a:lnTo>
                    <a:lnTo>
                      <a:pt x="50" y="11"/>
                    </a:lnTo>
                    <a:lnTo>
                      <a:pt x="52" y="13"/>
                    </a:lnTo>
                    <a:lnTo>
                      <a:pt x="53" y="15"/>
                    </a:lnTo>
                    <a:lnTo>
                      <a:pt x="53" y="15"/>
                    </a:lnTo>
                    <a:lnTo>
                      <a:pt x="54" y="16"/>
                    </a:lnTo>
                    <a:lnTo>
                      <a:pt x="54" y="18"/>
                    </a:lnTo>
                    <a:lnTo>
                      <a:pt x="55" y="20"/>
                    </a:lnTo>
                    <a:lnTo>
                      <a:pt x="54" y="23"/>
                    </a:lnTo>
                    <a:lnTo>
                      <a:pt x="53" y="25"/>
                    </a:lnTo>
                    <a:lnTo>
                      <a:pt x="52" y="26"/>
                    </a:lnTo>
                    <a:lnTo>
                      <a:pt x="50" y="28"/>
                    </a:lnTo>
                    <a:lnTo>
                      <a:pt x="49" y="29"/>
                    </a:lnTo>
                    <a:lnTo>
                      <a:pt x="48" y="30"/>
                    </a:lnTo>
                    <a:lnTo>
                      <a:pt x="47" y="31"/>
                    </a:lnTo>
                    <a:lnTo>
                      <a:pt x="46" y="31"/>
                    </a:lnTo>
                    <a:lnTo>
                      <a:pt x="46" y="31"/>
                    </a:lnTo>
                    <a:lnTo>
                      <a:pt x="48" y="46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9" name="Freeform 245"/>
              <p:cNvSpPr>
                <a:spLocks/>
              </p:cNvSpPr>
              <p:nvPr/>
            </p:nvSpPr>
            <p:spPr bwMode="auto">
              <a:xfrm>
                <a:off x="1086" y="2738"/>
                <a:ext cx="40" cy="17"/>
              </a:xfrm>
              <a:custGeom>
                <a:avLst/>
                <a:gdLst>
                  <a:gd name="T0" fmla="*/ 15 w 40"/>
                  <a:gd name="T1" fmla="*/ 17 h 17"/>
                  <a:gd name="T2" fmla="*/ 16 w 40"/>
                  <a:gd name="T3" fmla="*/ 17 h 17"/>
                  <a:gd name="T4" fmla="*/ 17 w 40"/>
                  <a:gd name="T5" fmla="*/ 17 h 17"/>
                  <a:gd name="T6" fmla="*/ 19 w 40"/>
                  <a:gd name="T7" fmla="*/ 17 h 17"/>
                  <a:gd name="T8" fmla="*/ 20 w 40"/>
                  <a:gd name="T9" fmla="*/ 17 h 17"/>
                  <a:gd name="T10" fmla="*/ 22 w 40"/>
                  <a:gd name="T11" fmla="*/ 16 h 17"/>
                  <a:gd name="T12" fmla="*/ 24 w 40"/>
                  <a:gd name="T13" fmla="*/ 16 h 17"/>
                  <a:gd name="T14" fmla="*/ 26 w 40"/>
                  <a:gd name="T15" fmla="*/ 15 h 17"/>
                  <a:gd name="T16" fmla="*/ 28 w 40"/>
                  <a:gd name="T17" fmla="*/ 15 h 17"/>
                  <a:gd name="T18" fmla="*/ 30 w 40"/>
                  <a:gd name="T19" fmla="*/ 14 h 17"/>
                  <a:gd name="T20" fmla="*/ 32 w 40"/>
                  <a:gd name="T21" fmla="*/ 13 h 17"/>
                  <a:gd name="T22" fmla="*/ 34 w 40"/>
                  <a:gd name="T23" fmla="*/ 12 h 17"/>
                  <a:gd name="T24" fmla="*/ 35 w 40"/>
                  <a:gd name="T25" fmla="*/ 12 h 17"/>
                  <a:gd name="T26" fmla="*/ 37 w 40"/>
                  <a:gd name="T27" fmla="*/ 11 h 17"/>
                  <a:gd name="T28" fmla="*/ 38 w 40"/>
                  <a:gd name="T29" fmla="*/ 10 h 17"/>
                  <a:gd name="T30" fmla="*/ 39 w 40"/>
                  <a:gd name="T31" fmla="*/ 9 h 17"/>
                  <a:gd name="T32" fmla="*/ 40 w 40"/>
                  <a:gd name="T33" fmla="*/ 8 h 17"/>
                  <a:gd name="T34" fmla="*/ 33 w 40"/>
                  <a:gd name="T35" fmla="*/ 0 h 17"/>
                  <a:gd name="T36" fmla="*/ 32 w 40"/>
                  <a:gd name="T37" fmla="*/ 0 h 17"/>
                  <a:gd name="T38" fmla="*/ 32 w 40"/>
                  <a:gd name="T39" fmla="*/ 1 h 17"/>
                  <a:gd name="T40" fmla="*/ 31 w 40"/>
                  <a:gd name="T41" fmla="*/ 2 h 17"/>
                  <a:gd name="T42" fmla="*/ 31 w 40"/>
                  <a:gd name="T43" fmla="*/ 2 h 17"/>
                  <a:gd name="T44" fmla="*/ 30 w 40"/>
                  <a:gd name="T45" fmla="*/ 2 h 17"/>
                  <a:gd name="T46" fmla="*/ 30 w 40"/>
                  <a:gd name="T47" fmla="*/ 3 h 17"/>
                  <a:gd name="T48" fmla="*/ 29 w 40"/>
                  <a:gd name="T49" fmla="*/ 3 h 17"/>
                  <a:gd name="T50" fmla="*/ 28 w 40"/>
                  <a:gd name="T51" fmla="*/ 3 h 17"/>
                  <a:gd name="T52" fmla="*/ 27 w 40"/>
                  <a:gd name="T53" fmla="*/ 4 h 17"/>
                  <a:gd name="T54" fmla="*/ 26 w 40"/>
                  <a:gd name="T55" fmla="*/ 5 h 17"/>
                  <a:gd name="T56" fmla="*/ 24 w 40"/>
                  <a:gd name="T57" fmla="*/ 6 h 17"/>
                  <a:gd name="T58" fmla="*/ 22 w 40"/>
                  <a:gd name="T59" fmla="*/ 6 h 17"/>
                  <a:gd name="T60" fmla="*/ 19 w 40"/>
                  <a:gd name="T61" fmla="*/ 7 h 17"/>
                  <a:gd name="T62" fmla="*/ 17 w 40"/>
                  <a:gd name="T63" fmla="*/ 7 h 17"/>
                  <a:gd name="T64" fmla="*/ 15 w 40"/>
                  <a:gd name="T65" fmla="*/ 7 h 17"/>
                  <a:gd name="T66" fmla="*/ 13 w 40"/>
                  <a:gd name="T67" fmla="*/ 7 h 17"/>
                  <a:gd name="T68" fmla="*/ 12 w 40"/>
                  <a:gd name="T69" fmla="*/ 6 h 17"/>
                  <a:gd name="T70" fmla="*/ 11 w 40"/>
                  <a:gd name="T71" fmla="*/ 5 h 17"/>
                  <a:gd name="T72" fmla="*/ 11 w 40"/>
                  <a:gd name="T73" fmla="*/ 3 h 17"/>
                  <a:gd name="T74" fmla="*/ 10 w 40"/>
                  <a:gd name="T75" fmla="*/ 3 h 17"/>
                  <a:gd name="T76" fmla="*/ 9 w 40"/>
                  <a:gd name="T77" fmla="*/ 2 h 17"/>
                  <a:gd name="T78" fmla="*/ 9 w 40"/>
                  <a:gd name="T79" fmla="*/ 1 h 17"/>
                  <a:gd name="T80" fmla="*/ 8 w 40"/>
                  <a:gd name="T81" fmla="*/ 1 h 17"/>
                  <a:gd name="T82" fmla="*/ 7 w 40"/>
                  <a:gd name="T83" fmla="*/ 2 h 17"/>
                  <a:gd name="T84" fmla="*/ 6 w 40"/>
                  <a:gd name="T85" fmla="*/ 3 h 17"/>
                  <a:gd name="T86" fmla="*/ 6 w 40"/>
                  <a:gd name="T87" fmla="*/ 5 h 17"/>
                  <a:gd name="T88" fmla="*/ 6 w 40"/>
                  <a:gd name="T89" fmla="*/ 6 h 17"/>
                  <a:gd name="T90" fmla="*/ 7 w 40"/>
                  <a:gd name="T91" fmla="*/ 7 h 17"/>
                  <a:gd name="T92" fmla="*/ 0 w 40"/>
                  <a:gd name="T93" fmla="*/ 6 h 17"/>
                  <a:gd name="T94" fmla="*/ 2 w 40"/>
                  <a:gd name="T95" fmla="*/ 17 h 17"/>
                  <a:gd name="T96" fmla="*/ 3 w 40"/>
                  <a:gd name="T97" fmla="*/ 17 h 17"/>
                  <a:gd name="T98" fmla="*/ 5 w 40"/>
                  <a:gd name="T99" fmla="*/ 17 h 17"/>
                  <a:gd name="T100" fmla="*/ 7 w 40"/>
                  <a:gd name="T101" fmla="*/ 17 h 17"/>
                  <a:gd name="T102" fmla="*/ 10 w 40"/>
                  <a:gd name="T103" fmla="*/ 17 h 17"/>
                  <a:gd name="T104" fmla="*/ 12 w 40"/>
                  <a:gd name="T105" fmla="*/ 17 h 17"/>
                  <a:gd name="T106" fmla="*/ 13 w 40"/>
                  <a:gd name="T107" fmla="*/ 17 h 17"/>
                  <a:gd name="T108" fmla="*/ 15 w 40"/>
                  <a:gd name="T109" fmla="*/ 17 h 17"/>
                  <a:gd name="T110" fmla="*/ 15 w 40"/>
                  <a:gd name="T1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" h="17">
                    <a:moveTo>
                      <a:pt x="15" y="17"/>
                    </a:moveTo>
                    <a:lnTo>
                      <a:pt x="16" y="17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20" y="17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6" y="15"/>
                    </a:lnTo>
                    <a:lnTo>
                      <a:pt x="28" y="15"/>
                    </a:lnTo>
                    <a:lnTo>
                      <a:pt x="30" y="14"/>
                    </a:lnTo>
                    <a:lnTo>
                      <a:pt x="32" y="13"/>
                    </a:lnTo>
                    <a:lnTo>
                      <a:pt x="34" y="12"/>
                    </a:lnTo>
                    <a:lnTo>
                      <a:pt x="35" y="12"/>
                    </a:lnTo>
                    <a:lnTo>
                      <a:pt x="37" y="11"/>
                    </a:lnTo>
                    <a:lnTo>
                      <a:pt x="38" y="10"/>
                    </a:lnTo>
                    <a:lnTo>
                      <a:pt x="39" y="9"/>
                    </a:lnTo>
                    <a:lnTo>
                      <a:pt x="40" y="8"/>
                    </a:lnTo>
                    <a:lnTo>
                      <a:pt x="33" y="0"/>
                    </a:lnTo>
                    <a:lnTo>
                      <a:pt x="32" y="0"/>
                    </a:lnTo>
                    <a:lnTo>
                      <a:pt x="32" y="1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29" y="3"/>
                    </a:lnTo>
                    <a:lnTo>
                      <a:pt x="28" y="3"/>
                    </a:lnTo>
                    <a:lnTo>
                      <a:pt x="27" y="4"/>
                    </a:lnTo>
                    <a:lnTo>
                      <a:pt x="26" y="5"/>
                    </a:lnTo>
                    <a:lnTo>
                      <a:pt x="24" y="6"/>
                    </a:lnTo>
                    <a:lnTo>
                      <a:pt x="22" y="6"/>
                    </a:lnTo>
                    <a:lnTo>
                      <a:pt x="19" y="7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3" y="7"/>
                    </a:lnTo>
                    <a:lnTo>
                      <a:pt x="12" y="6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7" y="7"/>
                    </a:lnTo>
                    <a:lnTo>
                      <a:pt x="0" y="6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5" y="17"/>
                    </a:lnTo>
                    <a:lnTo>
                      <a:pt x="15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0" name="Freeform 246"/>
              <p:cNvSpPr>
                <a:spLocks/>
              </p:cNvSpPr>
              <p:nvPr/>
            </p:nvSpPr>
            <p:spPr bwMode="auto">
              <a:xfrm>
                <a:off x="1100" y="2734"/>
                <a:ext cx="29" cy="19"/>
              </a:xfrm>
              <a:custGeom>
                <a:avLst/>
                <a:gdLst>
                  <a:gd name="T0" fmla="*/ 3 w 29"/>
                  <a:gd name="T1" fmla="*/ 19 h 19"/>
                  <a:gd name="T2" fmla="*/ 4 w 29"/>
                  <a:gd name="T3" fmla="*/ 19 h 19"/>
                  <a:gd name="T4" fmla="*/ 5 w 29"/>
                  <a:gd name="T5" fmla="*/ 19 h 19"/>
                  <a:gd name="T6" fmla="*/ 6 w 29"/>
                  <a:gd name="T7" fmla="*/ 19 h 19"/>
                  <a:gd name="T8" fmla="*/ 8 w 29"/>
                  <a:gd name="T9" fmla="*/ 18 h 19"/>
                  <a:gd name="T10" fmla="*/ 9 w 29"/>
                  <a:gd name="T11" fmla="*/ 18 h 19"/>
                  <a:gd name="T12" fmla="*/ 11 w 29"/>
                  <a:gd name="T13" fmla="*/ 17 h 19"/>
                  <a:gd name="T14" fmla="*/ 13 w 29"/>
                  <a:gd name="T15" fmla="*/ 17 h 19"/>
                  <a:gd name="T16" fmla="*/ 14 w 29"/>
                  <a:gd name="T17" fmla="*/ 16 h 19"/>
                  <a:gd name="T18" fmla="*/ 16 w 29"/>
                  <a:gd name="T19" fmla="*/ 15 h 19"/>
                  <a:gd name="T20" fmla="*/ 18 w 29"/>
                  <a:gd name="T21" fmla="*/ 15 h 19"/>
                  <a:gd name="T22" fmla="*/ 19 w 29"/>
                  <a:gd name="T23" fmla="*/ 14 h 19"/>
                  <a:gd name="T24" fmla="*/ 21 w 29"/>
                  <a:gd name="T25" fmla="*/ 13 h 19"/>
                  <a:gd name="T26" fmla="*/ 22 w 29"/>
                  <a:gd name="T27" fmla="*/ 13 h 19"/>
                  <a:gd name="T28" fmla="*/ 23 w 29"/>
                  <a:gd name="T29" fmla="*/ 12 h 19"/>
                  <a:gd name="T30" fmla="*/ 24 w 29"/>
                  <a:gd name="T31" fmla="*/ 12 h 19"/>
                  <a:gd name="T32" fmla="*/ 25 w 29"/>
                  <a:gd name="T33" fmla="*/ 11 h 19"/>
                  <a:gd name="T34" fmla="*/ 26 w 29"/>
                  <a:gd name="T35" fmla="*/ 10 h 19"/>
                  <a:gd name="T36" fmla="*/ 28 w 29"/>
                  <a:gd name="T37" fmla="*/ 9 h 19"/>
                  <a:gd name="T38" fmla="*/ 28 w 29"/>
                  <a:gd name="T39" fmla="*/ 7 h 19"/>
                  <a:gd name="T40" fmla="*/ 29 w 29"/>
                  <a:gd name="T41" fmla="*/ 6 h 19"/>
                  <a:gd name="T42" fmla="*/ 29 w 29"/>
                  <a:gd name="T43" fmla="*/ 5 h 19"/>
                  <a:gd name="T44" fmla="*/ 29 w 29"/>
                  <a:gd name="T45" fmla="*/ 3 h 19"/>
                  <a:gd name="T46" fmla="*/ 29 w 29"/>
                  <a:gd name="T47" fmla="*/ 2 h 19"/>
                  <a:gd name="T48" fmla="*/ 28 w 29"/>
                  <a:gd name="T49" fmla="*/ 0 h 19"/>
                  <a:gd name="T50" fmla="*/ 20 w 29"/>
                  <a:gd name="T51" fmla="*/ 3 h 19"/>
                  <a:gd name="T52" fmla="*/ 20 w 29"/>
                  <a:gd name="T53" fmla="*/ 5 h 19"/>
                  <a:gd name="T54" fmla="*/ 20 w 29"/>
                  <a:gd name="T55" fmla="*/ 6 h 19"/>
                  <a:gd name="T56" fmla="*/ 19 w 29"/>
                  <a:gd name="T57" fmla="*/ 7 h 19"/>
                  <a:gd name="T58" fmla="*/ 18 w 29"/>
                  <a:gd name="T59" fmla="*/ 8 h 19"/>
                  <a:gd name="T60" fmla="*/ 15 w 29"/>
                  <a:gd name="T61" fmla="*/ 9 h 19"/>
                  <a:gd name="T62" fmla="*/ 13 w 29"/>
                  <a:gd name="T63" fmla="*/ 10 h 19"/>
                  <a:gd name="T64" fmla="*/ 10 w 29"/>
                  <a:gd name="T65" fmla="*/ 11 h 19"/>
                  <a:gd name="T66" fmla="*/ 8 w 29"/>
                  <a:gd name="T67" fmla="*/ 12 h 19"/>
                  <a:gd name="T68" fmla="*/ 5 w 29"/>
                  <a:gd name="T69" fmla="*/ 12 h 19"/>
                  <a:gd name="T70" fmla="*/ 4 w 29"/>
                  <a:gd name="T71" fmla="*/ 13 h 19"/>
                  <a:gd name="T72" fmla="*/ 2 w 29"/>
                  <a:gd name="T73" fmla="*/ 13 h 19"/>
                  <a:gd name="T74" fmla="*/ 0 w 29"/>
                  <a:gd name="T75" fmla="*/ 13 h 19"/>
                  <a:gd name="T76" fmla="*/ 3 w 29"/>
                  <a:gd name="T7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9" h="19">
                    <a:moveTo>
                      <a:pt x="3" y="19"/>
                    </a:moveTo>
                    <a:lnTo>
                      <a:pt x="4" y="19"/>
                    </a:lnTo>
                    <a:lnTo>
                      <a:pt x="5" y="19"/>
                    </a:lnTo>
                    <a:lnTo>
                      <a:pt x="6" y="19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11" y="17"/>
                    </a:lnTo>
                    <a:lnTo>
                      <a:pt x="13" y="17"/>
                    </a:lnTo>
                    <a:lnTo>
                      <a:pt x="14" y="16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19" y="14"/>
                    </a:lnTo>
                    <a:lnTo>
                      <a:pt x="21" y="13"/>
                    </a:lnTo>
                    <a:lnTo>
                      <a:pt x="22" y="13"/>
                    </a:lnTo>
                    <a:lnTo>
                      <a:pt x="23" y="12"/>
                    </a:lnTo>
                    <a:lnTo>
                      <a:pt x="24" y="12"/>
                    </a:lnTo>
                    <a:lnTo>
                      <a:pt x="25" y="11"/>
                    </a:lnTo>
                    <a:lnTo>
                      <a:pt x="26" y="10"/>
                    </a:lnTo>
                    <a:lnTo>
                      <a:pt x="28" y="9"/>
                    </a:lnTo>
                    <a:lnTo>
                      <a:pt x="28" y="7"/>
                    </a:lnTo>
                    <a:lnTo>
                      <a:pt x="29" y="6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9" y="2"/>
                    </a:lnTo>
                    <a:lnTo>
                      <a:pt x="28" y="0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8" y="8"/>
                    </a:lnTo>
                    <a:lnTo>
                      <a:pt x="15" y="9"/>
                    </a:lnTo>
                    <a:lnTo>
                      <a:pt x="13" y="10"/>
                    </a:lnTo>
                    <a:lnTo>
                      <a:pt x="10" y="11"/>
                    </a:lnTo>
                    <a:lnTo>
                      <a:pt x="8" y="12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1" name="Freeform 247"/>
              <p:cNvSpPr>
                <a:spLocks/>
              </p:cNvSpPr>
              <p:nvPr/>
            </p:nvSpPr>
            <p:spPr bwMode="auto">
              <a:xfrm>
                <a:off x="1088" y="2742"/>
                <a:ext cx="12" cy="11"/>
              </a:xfrm>
              <a:custGeom>
                <a:avLst/>
                <a:gdLst>
                  <a:gd name="T0" fmla="*/ 10 w 12"/>
                  <a:gd name="T1" fmla="*/ 5 h 11"/>
                  <a:gd name="T2" fmla="*/ 9 w 12"/>
                  <a:gd name="T3" fmla="*/ 4 h 11"/>
                  <a:gd name="T4" fmla="*/ 9 w 12"/>
                  <a:gd name="T5" fmla="*/ 3 h 11"/>
                  <a:gd name="T6" fmla="*/ 8 w 12"/>
                  <a:gd name="T7" fmla="*/ 2 h 11"/>
                  <a:gd name="T8" fmla="*/ 8 w 12"/>
                  <a:gd name="T9" fmla="*/ 1 h 11"/>
                  <a:gd name="T10" fmla="*/ 7 w 12"/>
                  <a:gd name="T11" fmla="*/ 1 h 11"/>
                  <a:gd name="T12" fmla="*/ 7 w 12"/>
                  <a:gd name="T13" fmla="*/ 0 h 11"/>
                  <a:gd name="T14" fmla="*/ 6 w 12"/>
                  <a:gd name="T15" fmla="*/ 0 h 11"/>
                  <a:gd name="T16" fmla="*/ 6 w 12"/>
                  <a:gd name="T17" fmla="*/ 0 h 11"/>
                  <a:gd name="T18" fmla="*/ 6 w 12"/>
                  <a:gd name="T19" fmla="*/ 1 h 11"/>
                  <a:gd name="T20" fmla="*/ 6 w 12"/>
                  <a:gd name="T21" fmla="*/ 2 h 11"/>
                  <a:gd name="T22" fmla="*/ 7 w 12"/>
                  <a:gd name="T23" fmla="*/ 4 h 11"/>
                  <a:gd name="T24" fmla="*/ 7 w 12"/>
                  <a:gd name="T25" fmla="*/ 5 h 11"/>
                  <a:gd name="T26" fmla="*/ 0 w 12"/>
                  <a:gd name="T27" fmla="*/ 5 h 11"/>
                  <a:gd name="T28" fmla="*/ 1 w 12"/>
                  <a:gd name="T29" fmla="*/ 11 h 11"/>
                  <a:gd name="T30" fmla="*/ 2 w 12"/>
                  <a:gd name="T31" fmla="*/ 11 h 11"/>
                  <a:gd name="T32" fmla="*/ 3 w 12"/>
                  <a:gd name="T33" fmla="*/ 11 h 11"/>
                  <a:gd name="T34" fmla="*/ 4 w 12"/>
                  <a:gd name="T35" fmla="*/ 11 h 11"/>
                  <a:gd name="T36" fmla="*/ 5 w 12"/>
                  <a:gd name="T37" fmla="*/ 11 h 11"/>
                  <a:gd name="T38" fmla="*/ 6 w 12"/>
                  <a:gd name="T39" fmla="*/ 11 h 11"/>
                  <a:gd name="T40" fmla="*/ 7 w 12"/>
                  <a:gd name="T41" fmla="*/ 11 h 11"/>
                  <a:gd name="T42" fmla="*/ 7 w 12"/>
                  <a:gd name="T43" fmla="*/ 11 h 11"/>
                  <a:gd name="T44" fmla="*/ 7 w 12"/>
                  <a:gd name="T45" fmla="*/ 11 h 11"/>
                  <a:gd name="T46" fmla="*/ 8 w 12"/>
                  <a:gd name="T47" fmla="*/ 11 h 11"/>
                  <a:gd name="T48" fmla="*/ 9 w 12"/>
                  <a:gd name="T49" fmla="*/ 11 h 11"/>
                  <a:gd name="T50" fmla="*/ 9 w 12"/>
                  <a:gd name="T51" fmla="*/ 11 h 11"/>
                  <a:gd name="T52" fmla="*/ 10 w 12"/>
                  <a:gd name="T53" fmla="*/ 11 h 11"/>
                  <a:gd name="T54" fmla="*/ 10 w 12"/>
                  <a:gd name="T55" fmla="*/ 10 h 11"/>
                  <a:gd name="T56" fmla="*/ 10 w 12"/>
                  <a:gd name="T57" fmla="*/ 10 h 11"/>
                  <a:gd name="T58" fmla="*/ 11 w 12"/>
                  <a:gd name="T59" fmla="*/ 10 h 11"/>
                  <a:gd name="T60" fmla="*/ 12 w 12"/>
                  <a:gd name="T61" fmla="*/ 10 h 11"/>
                  <a:gd name="T62" fmla="*/ 10 w 12"/>
                  <a:gd name="T6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" h="11">
                    <a:moveTo>
                      <a:pt x="10" y="5"/>
                    </a:moveTo>
                    <a:lnTo>
                      <a:pt x="9" y="4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2" name="Freeform 248"/>
              <p:cNvSpPr>
                <a:spLocks/>
              </p:cNvSpPr>
              <p:nvPr/>
            </p:nvSpPr>
            <p:spPr bwMode="auto">
              <a:xfrm>
                <a:off x="1077" y="2664"/>
                <a:ext cx="46" cy="46"/>
              </a:xfrm>
              <a:custGeom>
                <a:avLst/>
                <a:gdLst>
                  <a:gd name="T0" fmla="*/ 36 w 46"/>
                  <a:gd name="T1" fmla="*/ 5 h 46"/>
                  <a:gd name="T2" fmla="*/ 32 w 46"/>
                  <a:gd name="T3" fmla="*/ 2 h 46"/>
                  <a:gd name="T4" fmla="*/ 27 w 46"/>
                  <a:gd name="T5" fmla="*/ 1 h 46"/>
                  <a:gd name="T6" fmla="*/ 23 w 46"/>
                  <a:gd name="T7" fmla="*/ 0 h 46"/>
                  <a:gd name="T8" fmla="*/ 19 w 46"/>
                  <a:gd name="T9" fmla="*/ 0 h 46"/>
                  <a:gd name="T10" fmla="*/ 15 w 46"/>
                  <a:gd name="T11" fmla="*/ 0 h 46"/>
                  <a:gd name="T12" fmla="*/ 12 w 46"/>
                  <a:gd name="T13" fmla="*/ 1 h 46"/>
                  <a:gd name="T14" fmla="*/ 9 w 46"/>
                  <a:gd name="T15" fmla="*/ 1 h 46"/>
                  <a:gd name="T16" fmla="*/ 6 w 46"/>
                  <a:gd name="T17" fmla="*/ 3 h 46"/>
                  <a:gd name="T18" fmla="*/ 3 w 46"/>
                  <a:gd name="T19" fmla="*/ 6 h 46"/>
                  <a:gd name="T20" fmla="*/ 1 w 46"/>
                  <a:gd name="T21" fmla="*/ 10 h 46"/>
                  <a:gd name="T22" fmla="*/ 1 w 46"/>
                  <a:gd name="T23" fmla="*/ 14 h 46"/>
                  <a:gd name="T24" fmla="*/ 1 w 46"/>
                  <a:gd name="T25" fmla="*/ 18 h 46"/>
                  <a:gd name="T26" fmla="*/ 1 w 46"/>
                  <a:gd name="T27" fmla="*/ 21 h 46"/>
                  <a:gd name="T28" fmla="*/ 3 w 46"/>
                  <a:gd name="T29" fmla="*/ 24 h 46"/>
                  <a:gd name="T30" fmla="*/ 5 w 46"/>
                  <a:gd name="T31" fmla="*/ 27 h 46"/>
                  <a:gd name="T32" fmla="*/ 7 w 46"/>
                  <a:gd name="T33" fmla="*/ 29 h 46"/>
                  <a:gd name="T34" fmla="*/ 11 w 46"/>
                  <a:gd name="T35" fmla="*/ 31 h 46"/>
                  <a:gd name="T36" fmla="*/ 14 w 46"/>
                  <a:gd name="T37" fmla="*/ 32 h 46"/>
                  <a:gd name="T38" fmla="*/ 19 w 46"/>
                  <a:gd name="T39" fmla="*/ 33 h 46"/>
                  <a:gd name="T40" fmla="*/ 22 w 46"/>
                  <a:gd name="T41" fmla="*/ 33 h 46"/>
                  <a:gd name="T42" fmla="*/ 24 w 46"/>
                  <a:gd name="T43" fmla="*/ 33 h 46"/>
                  <a:gd name="T44" fmla="*/ 27 w 46"/>
                  <a:gd name="T45" fmla="*/ 33 h 46"/>
                  <a:gd name="T46" fmla="*/ 29 w 46"/>
                  <a:gd name="T47" fmla="*/ 33 h 46"/>
                  <a:gd name="T48" fmla="*/ 29 w 46"/>
                  <a:gd name="T49" fmla="*/ 38 h 46"/>
                  <a:gd name="T50" fmla="*/ 30 w 46"/>
                  <a:gd name="T51" fmla="*/ 45 h 46"/>
                  <a:gd name="T52" fmla="*/ 32 w 46"/>
                  <a:gd name="T53" fmla="*/ 46 h 46"/>
                  <a:gd name="T54" fmla="*/ 37 w 46"/>
                  <a:gd name="T55" fmla="*/ 45 h 46"/>
                  <a:gd name="T56" fmla="*/ 42 w 46"/>
                  <a:gd name="T57" fmla="*/ 44 h 46"/>
                  <a:gd name="T58" fmla="*/ 45 w 46"/>
                  <a:gd name="T59" fmla="*/ 42 h 46"/>
                  <a:gd name="T60" fmla="*/ 46 w 46"/>
                  <a:gd name="T61" fmla="*/ 38 h 46"/>
                  <a:gd name="T62" fmla="*/ 46 w 46"/>
                  <a:gd name="T63" fmla="*/ 29 h 46"/>
                  <a:gd name="T64" fmla="*/ 44 w 46"/>
                  <a:gd name="T65" fmla="*/ 18 h 46"/>
                  <a:gd name="T66" fmla="*/ 41 w 46"/>
                  <a:gd name="T67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6" h="46">
                    <a:moveTo>
                      <a:pt x="38" y="6"/>
                    </a:moveTo>
                    <a:lnTo>
                      <a:pt x="36" y="5"/>
                    </a:lnTo>
                    <a:lnTo>
                      <a:pt x="34" y="3"/>
                    </a:lnTo>
                    <a:lnTo>
                      <a:pt x="32" y="2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2" y="23"/>
                    </a:lnTo>
                    <a:lnTo>
                      <a:pt x="3" y="24"/>
                    </a:lnTo>
                    <a:lnTo>
                      <a:pt x="4" y="26"/>
                    </a:lnTo>
                    <a:lnTo>
                      <a:pt x="5" y="27"/>
                    </a:lnTo>
                    <a:lnTo>
                      <a:pt x="6" y="28"/>
                    </a:lnTo>
                    <a:lnTo>
                      <a:pt x="7" y="29"/>
                    </a:lnTo>
                    <a:lnTo>
                      <a:pt x="9" y="30"/>
                    </a:lnTo>
                    <a:lnTo>
                      <a:pt x="11" y="31"/>
                    </a:lnTo>
                    <a:lnTo>
                      <a:pt x="13" y="32"/>
                    </a:lnTo>
                    <a:lnTo>
                      <a:pt x="14" y="32"/>
                    </a:lnTo>
                    <a:lnTo>
                      <a:pt x="16" y="33"/>
                    </a:lnTo>
                    <a:lnTo>
                      <a:pt x="19" y="33"/>
                    </a:lnTo>
                    <a:lnTo>
                      <a:pt x="21" y="33"/>
                    </a:lnTo>
                    <a:lnTo>
                      <a:pt x="22" y="33"/>
                    </a:lnTo>
                    <a:lnTo>
                      <a:pt x="23" y="33"/>
                    </a:lnTo>
                    <a:lnTo>
                      <a:pt x="24" y="33"/>
                    </a:lnTo>
                    <a:lnTo>
                      <a:pt x="25" y="33"/>
                    </a:lnTo>
                    <a:lnTo>
                      <a:pt x="27" y="33"/>
                    </a:lnTo>
                    <a:lnTo>
                      <a:pt x="28" y="33"/>
                    </a:lnTo>
                    <a:lnTo>
                      <a:pt x="29" y="33"/>
                    </a:lnTo>
                    <a:lnTo>
                      <a:pt x="30" y="32"/>
                    </a:lnTo>
                    <a:lnTo>
                      <a:pt x="29" y="38"/>
                    </a:lnTo>
                    <a:lnTo>
                      <a:pt x="29" y="42"/>
                    </a:lnTo>
                    <a:lnTo>
                      <a:pt x="30" y="45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7" y="45"/>
                    </a:lnTo>
                    <a:lnTo>
                      <a:pt x="39" y="45"/>
                    </a:lnTo>
                    <a:lnTo>
                      <a:pt x="42" y="44"/>
                    </a:lnTo>
                    <a:lnTo>
                      <a:pt x="44" y="43"/>
                    </a:lnTo>
                    <a:lnTo>
                      <a:pt x="45" y="42"/>
                    </a:lnTo>
                    <a:lnTo>
                      <a:pt x="46" y="40"/>
                    </a:lnTo>
                    <a:lnTo>
                      <a:pt x="46" y="38"/>
                    </a:lnTo>
                    <a:lnTo>
                      <a:pt x="46" y="34"/>
                    </a:lnTo>
                    <a:lnTo>
                      <a:pt x="46" y="29"/>
                    </a:lnTo>
                    <a:lnTo>
                      <a:pt x="45" y="24"/>
                    </a:lnTo>
                    <a:lnTo>
                      <a:pt x="44" y="18"/>
                    </a:lnTo>
                    <a:lnTo>
                      <a:pt x="43" y="13"/>
                    </a:lnTo>
                    <a:lnTo>
                      <a:pt x="41" y="9"/>
                    </a:lnTo>
                    <a:lnTo>
                      <a:pt x="38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3" name="Freeform 249"/>
              <p:cNvSpPr>
                <a:spLocks/>
              </p:cNvSpPr>
              <p:nvPr/>
            </p:nvSpPr>
            <p:spPr bwMode="auto">
              <a:xfrm>
                <a:off x="1072" y="2670"/>
                <a:ext cx="49" cy="44"/>
              </a:xfrm>
              <a:custGeom>
                <a:avLst/>
                <a:gdLst>
                  <a:gd name="T0" fmla="*/ 49 w 49"/>
                  <a:gd name="T1" fmla="*/ 19 h 44"/>
                  <a:gd name="T2" fmla="*/ 49 w 49"/>
                  <a:gd name="T3" fmla="*/ 21 h 44"/>
                  <a:gd name="T4" fmla="*/ 49 w 49"/>
                  <a:gd name="T5" fmla="*/ 24 h 44"/>
                  <a:gd name="T6" fmla="*/ 48 w 49"/>
                  <a:gd name="T7" fmla="*/ 27 h 44"/>
                  <a:gd name="T8" fmla="*/ 46 w 49"/>
                  <a:gd name="T9" fmla="*/ 30 h 44"/>
                  <a:gd name="T10" fmla="*/ 44 w 49"/>
                  <a:gd name="T11" fmla="*/ 31 h 44"/>
                  <a:gd name="T12" fmla="*/ 42 w 49"/>
                  <a:gd name="T13" fmla="*/ 31 h 44"/>
                  <a:gd name="T14" fmla="*/ 42 w 49"/>
                  <a:gd name="T15" fmla="*/ 31 h 44"/>
                  <a:gd name="T16" fmla="*/ 41 w 49"/>
                  <a:gd name="T17" fmla="*/ 33 h 44"/>
                  <a:gd name="T18" fmla="*/ 39 w 49"/>
                  <a:gd name="T19" fmla="*/ 35 h 44"/>
                  <a:gd name="T20" fmla="*/ 37 w 49"/>
                  <a:gd name="T21" fmla="*/ 37 h 44"/>
                  <a:gd name="T22" fmla="*/ 35 w 49"/>
                  <a:gd name="T23" fmla="*/ 39 h 44"/>
                  <a:gd name="T24" fmla="*/ 32 w 49"/>
                  <a:gd name="T25" fmla="*/ 41 h 44"/>
                  <a:gd name="T26" fmla="*/ 30 w 49"/>
                  <a:gd name="T27" fmla="*/ 42 h 44"/>
                  <a:gd name="T28" fmla="*/ 27 w 49"/>
                  <a:gd name="T29" fmla="*/ 43 h 44"/>
                  <a:gd name="T30" fmla="*/ 24 w 49"/>
                  <a:gd name="T31" fmla="*/ 44 h 44"/>
                  <a:gd name="T32" fmla="*/ 20 w 49"/>
                  <a:gd name="T33" fmla="*/ 43 h 44"/>
                  <a:gd name="T34" fmla="*/ 15 w 49"/>
                  <a:gd name="T35" fmla="*/ 43 h 44"/>
                  <a:gd name="T36" fmla="*/ 11 w 49"/>
                  <a:gd name="T37" fmla="*/ 41 h 44"/>
                  <a:gd name="T38" fmla="*/ 8 w 49"/>
                  <a:gd name="T39" fmla="*/ 39 h 44"/>
                  <a:gd name="T40" fmla="*/ 5 w 49"/>
                  <a:gd name="T41" fmla="*/ 36 h 44"/>
                  <a:gd name="T42" fmla="*/ 3 w 49"/>
                  <a:gd name="T43" fmla="*/ 32 h 44"/>
                  <a:gd name="T44" fmla="*/ 1 w 49"/>
                  <a:gd name="T45" fmla="*/ 28 h 44"/>
                  <a:gd name="T46" fmla="*/ 0 w 49"/>
                  <a:gd name="T47" fmla="*/ 24 h 44"/>
                  <a:gd name="T48" fmla="*/ 0 w 49"/>
                  <a:gd name="T49" fmla="*/ 20 h 44"/>
                  <a:gd name="T50" fmla="*/ 1 w 49"/>
                  <a:gd name="T51" fmla="*/ 15 h 44"/>
                  <a:gd name="T52" fmla="*/ 3 w 49"/>
                  <a:gd name="T53" fmla="*/ 11 h 44"/>
                  <a:gd name="T54" fmla="*/ 5 w 49"/>
                  <a:gd name="T55" fmla="*/ 8 h 44"/>
                  <a:gd name="T56" fmla="*/ 5 w 49"/>
                  <a:gd name="T57" fmla="*/ 7 h 44"/>
                  <a:gd name="T58" fmla="*/ 6 w 49"/>
                  <a:gd name="T59" fmla="*/ 6 h 44"/>
                  <a:gd name="T60" fmla="*/ 7 w 49"/>
                  <a:gd name="T61" fmla="*/ 6 h 44"/>
                  <a:gd name="T62" fmla="*/ 8 w 49"/>
                  <a:gd name="T63" fmla="*/ 5 h 44"/>
                  <a:gd name="T64" fmla="*/ 10 w 49"/>
                  <a:gd name="T65" fmla="*/ 4 h 44"/>
                  <a:gd name="T66" fmla="*/ 13 w 49"/>
                  <a:gd name="T67" fmla="*/ 2 h 44"/>
                  <a:gd name="T68" fmla="*/ 17 w 49"/>
                  <a:gd name="T69" fmla="*/ 0 h 44"/>
                  <a:gd name="T70" fmla="*/ 23 w 49"/>
                  <a:gd name="T71" fmla="*/ 0 h 44"/>
                  <a:gd name="T72" fmla="*/ 28 w 49"/>
                  <a:gd name="T73" fmla="*/ 0 h 44"/>
                  <a:gd name="T74" fmla="*/ 31 w 49"/>
                  <a:gd name="T75" fmla="*/ 2 h 44"/>
                  <a:gd name="T76" fmla="*/ 34 w 49"/>
                  <a:gd name="T77" fmla="*/ 3 h 44"/>
                  <a:gd name="T78" fmla="*/ 37 w 49"/>
                  <a:gd name="T79" fmla="*/ 5 h 44"/>
                  <a:gd name="T80" fmla="*/ 39 w 49"/>
                  <a:gd name="T81" fmla="*/ 7 h 44"/>
                  <a:gd name="T82" fmla="*/ 41 w 49"/>
                  <a:gd name="T83" fmla="*/ 9 h 44"/>
                  <a:gd name="T84" fmla="*/ 44 w 49"/>
                  <a:gd name="T85" fmla="*/ 13 h 44"/>
                  <a:gd name="T86" fmla="*/ 47 w 49"/>
                  <a:gd name="T87" fmla="*/ 1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4">
                    <a:moveTo>
                      <a:pt x="49" y="18"/>
                    </a:moveTo>
                    <a:lnTo>
                      <a:pt x="49" y="19"/>
                    </a:lnTo>
                    <a:lnTo>
                      <a:pt x="49" y="20"/>
                    </a:lnTo>
                    <a:lnTo>
                      <a:pt x="49" y="21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6"/>
                    </a:lnTo>
                    <a:lnTo>
                      <a:pt x="48" y="27"/>
                    </a:lnTo>
                    <a:lnTo>
                      <a:pt x="47" y="29"/>
                    </a:lnTo>
                    <a:lnTo>
                      <a:pt x="46" y="30"/>
                    </a:lnTo>
                    <a:lnTo>
                      <a:pt x="45" y="31"/>
                    </a:lnTo>
                    <a:lnTo>
                      <a:pt x="44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1" y="33"/>
                    </a:lnTo>
                    <a:lnTo>
                      <a:pt x="40" y="34"/>
                    </a:lnTo>
                    <a:lnTo>
                      <a:pt x="39" y="35"/>
                    </a:lnTo>
                    <a:lnTo>
                      <a:pt x="38" y="36"/>
                    </a:lnTo>
                    <a:lnTo>
                      <a:pt x="37" y="37"/>
                    </a:lnTo>
                    <a:lnTo>
                      <a:pt x="36" y="38"/>
                    </a:lnTo>
                    <a:lnTo>
                      <a:pt x="35" y="39"/>
                    </a:lnTo>
                    <a:lnTo>
                      <a:pt x="34" y="40"/>
                    </a:lnTo>
                    <a:lnTo>
                      <a:pt x="32" y="41"/>
                    </a:lnTo>
                    <a:lnTo>
                      <a:pt x="31" y="42"/>
                    </a:lnTo>
                    <a:lnTo>
                      <a:pt x="30" y="42"/>
                    </a:lnTo>
                    <a:lnTo>
                      <a:pt x="28" y="43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0" y="43"/>
                    </a:lnTo>
                    <a:lnTo>
                      <a:pt x="18" y="43"/>
                    </a:lnTo>
                    <a:lnTo>
                      <a:pt x="15" y="43"/>
                    </a:lnTo>
                    <a:lnTo>
                      <a:pt x="13" y="42"/>
                    </a:lnTo>
                    <a:lnTo>
                      <a:pt x="11" y="41"/>
                    </a:lnTo>
                    <a:lnTo>
                      <a:pt x="10" y="40"/>
                    </a:lnTo>
                    <a:lnTo>
                      <a:pt x="8" y="39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4" y="34"/>
                    </a:lnTo>
                    <a:lnTo>
                      <a:pt x="3" y="32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2" y="13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5" y="1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1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4" y="3"/>
                    </a:lnTo>
                    <a:lnTo>
                      <a:pt x="35" y="4"/>
                    </a:lnTo>
                    <a:lnTo>
                      <a:pt x="37" y="5"/>
                    </a:lnTo>
                    <a:lnTo>
                      <a:pt x="38" y="7"/>
                    </a:lnTo>
                    <a:lnTo>
                      <a:pt x="39" y="7"/>
                    </a:lnTo>
                    <a:lnTo>
                      <a:pt x="40" y="8"/>
                    </a:lnTo>
                    <a:lnTo>
                      <a:pt x="41" y="9"/>
                    </a:lnTo>
                    <a:lnTo>
                      <a:pt x="43" y="11"/>
                    </a:lnTo>
                    <a:lnTo>
                      <a:pt x="44" y="13"/>
                    </a:lnTo>
                    <a:lnTo>
                      <a:pt x="46" y="14"/>
                    </a:lnTo>
                    <a:lnTo>
                      <a:pt x="47" y="16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4" name="Freeform 250"/>
              <p:cNvSpPr>
                <a:spLocks/>
              </p:cNvSpPr>
              <p:nvPr/>
            </p:nvSpPr>
            <p:spPr bwMode="auto">
              <a:xfrm>
                <a:off x="1075" y="2673"/>
                <a:ext cx="44" cy="37"/>
              </a:xfrm>
              <a:custGeom>
                <a:avLst/>
                <a:gdLst>
                  <a:gd name="T0" fmla="*/ 40 w 44"/>
                  <a:gd name="T1" fmla="*/ 14 h 37"/>
                  <a:gd name="T2" fmla="*/ 39 w 44"/>
                  <a:gd name="T3" fmla="*/ 14 h 37"/>
                  <a:gd name="T4" fmla="*/ 38 w 44"/>
                  <a:gd name="T5" fmla="*/ 15 h 37"/>
                  <a:gd name="T6" fmla="*/ 38 w 44"/>
                  <a:gd name="T7" fmla="*/ 15 h 37"/>
                  <a:gd name="T8" fmla="*/ 37 w 44"/>
                  <a:gd name="T9" fmla="*/ 15 h 37"/>
                  <a:gd name="T10" fmla="*/ 36 w 44"/>
                  <a:gd name="T11" fmla="*/ 12 h 37"/>
                  <a:gd name="T12" fmla="*/ 35 w 44"/>
                  <a:gd name="T13" fmla="*/ 9 h 37"/>
                  <a:gd name="T14" fmla="*/ 33 w 44"/>
                  <a:gd name="T15" fmla="*/ 7 h 37"/>
                  <a:gd name="T16" fmla="*/ 31 w 44"/>
                  <a:gd name="T17" fmla="*/ 4 h 37"/>
                  <a:gd name="T18" fmla="*/ 28 w 44"/>
                  <a:gd name="T19" fmla="*/ 3 h 37"/>
                  <a:gd name="T20" fmla="*/ 25 w 44"/>
                  <a:gd name="T21" fmla="*/ 1 h 37"/>
                  <a:gd name="T22" fmla="*/ 22 w 44"/>
                  <a:gd name="T23" fmla="*/ 1 h 37"/>
                  <a:gd name="T24" fmla="*/ 19 w 44"/>
                  <a:gd name="T25" fmla="*/ 0 h 37"/>
                  <a:gd name="T26" fmla="*/ 15 w 44"/>
                  <a:gd name="T27" fmla="*/ 1 h 37"/>
                  <a:gd name="T28" fmla="*/ 12 w 44"/>
                  <a:gd name="T29" fmla="*/ 2 h 37"/>
                  <a:gd name="T30" fmla="*/ 9 w 44"/>
                  <a:gd name="T31" fmla="*/ 3 h 37"/>
                  <a:gd name="T32" fmla="*/ 6 w 44"/>
                  <a:gd name="T33" fmla="*/ 6 h 37"/>
                  <a:gd name="T34" fmla="*/ 4 w 44"/>
                  <a:gd name="T35" fmla="*/ 8 h 37"/>
                  <a:gd name="T36" fmla="*/ 2 w 44"/>
                  <a:gd name="T37" fmla="*/ 11 h 37"/>
                  <a:gd name="T38" fmla="*/ 1 w 44"/>
                  <a:gd name="T39" fmla="*/ 15 h 37"/>
                  <a:gd name="T40" fmla="*/ 0 w 44"/>
                  <a:gd name="T41" fmla="*/ 19 h 37"/>
                  <a:gd name="T42" fmla="*/ 1 w 44"/>
                  <a:gd name="T43" fmla="*/ 22 h 37"/>
                  <a:gd name="T44" fmla="*/ 2 w 44"/>
                  <a:gd name="T45" fmla="*/ 26 h 37"/>
                  <a:gd name="T46" fmla="*/ 4 w 44"/>
                  <a:gd name="T47" fmla="*/ 29 h 37"/>
                  <a:gd name="T48" fmla="*/ 6 w 44"/>
                  <a:gd name="T49" fmla="*/ 32 h 37"/>
                  <a:gd name="T50" fmla="*/ 9 w 44"/>
                  <a:gd name="T51" fmla="*/ 34 h 37"/>
                  <a:gd name="T52" fmla="*/ 12 w 44"/>
                  <a:gd name="T53" fmla="*/ 36 h 37"/>
                  <a:gd name="T54" fmla="*/ 15 w 44"/>
                  <a:gd name="T55" fmla="*/ 37 h 37"/>
                  <a:gd name="T56" fmla="*/ 19 w 44"/>
                  <a:gd name="T57" fmla="*/ 37 h 37"/>
                  <a:gd name="T58" fmla="*/ 22 w 44"/>
                  <a:gd name="T59" fmla="*/ 37 h 37"/>
                  <a:gd name="T60" fmla="*/ 25 w 44"/>
                  <a:gd name="T61" fmla="*/ 36 h 37"/>
                  <a:gd name="T62" fmla="*/ 28 w 44"/>
                  <a:gd name="T63" fmla="*/ 35 h 37"/>
                  <a:gd name="T64" fmla="*/ 30 w 44"/>
                  <a:gd name="T65" fmla="*/ 33 h 37"/>
                  <a:gd name="T66" fmla="*/ 32 w 44"/>
                  <a:gd name="T67" fmla="*/ 31 h 37"/>
                  <a:gd name="T68" fmla="*/ 34 w 44"/>
                  <a:gd name="T69" fmla="*/ 29 h 37"/>
                  <a:gd name="T70" fmla="*/ 36 w 44"/>
                  <a:gd name="T71" fmla="*/ 26 h 37"/>
                  <a:gd name="T72" fmla="*/ 37 w 44"/>
                  <a:gd name="T73" fmla="*/ 24 h 37"/>
                  <a:gd name="T74" fmla="*/ 37 w 44"/>
                  <a:gd name="T75" fmla="*/ 24 h 37"/>
                  <a:gd name="T76" fmla="*/ 38 w 44"/>
                  <a:gd name="T77" fmla="*/ 25 h 37"/>
                  <a:gd name="T78" fmla="*/ 39 w 44"/>
                  <a:gd name="T79" fmla="*/ 25 h 37"/>
                  <a:gd name="T80" fmla="*/ 40 w 44"/>
                  <a:gd name="T81" fmla="*/ 25 h 37"/>
                  <a:gd name="T82" fmla="*/ 40 w 44"/>
                  <a:gd name="T83" fmla="*/ 25 h 37"/>
                  <a:gd name="T84" fmla="*/ 41 w 44"/>
                  <a:gd name="T85" fmla="*/ 25 h 37"/>
                  <a:gd name="T86" fmla="*/ 42 w 44"/>
                  <a:gd name="T87" fmla="*/ 24 h 37"/>
                  <a:gd name="T88" fmla="*/ 43 w 44"/>
                  <a:gd name="T89" fmla="*/ 23 h 37"/>
                  <a:gd name="T90" fmla="*/ 43 w 44"/>
                  <a:gd name="T91" fmla="*/ 23 h 37"/>
                  <a:gd name="T92" fmla="*/ 43 w 44"/>
                  <a:gd name="T93" fmla="*/ 22 h 37"/>
                  <a:gd name="T94" fmla="*/ 44 w 44"/>
                  <a:gd name="T95" fmla="*/ 21 h 37"/>
                  <a:gd name="T96" fmla="*/ 44 w 44"/>
                  <a:gd name="T97" fmla="*/ 20 h 37"/>
                  <a:gd name="T98" fmla="*/ 44 w 44"/>
                  <a:gd name="T99" fmla="*/ 19 h 37"/>
                  <a:gd name="T100" fmla="*/ 43 w 44"/>
                  <a:gd name="T101" fmla="*/ 18 h 37"/>
                  <a:gd name="T102" fmla="*/ 43 w 44"/>
                  <a:gd name="T103" fmla="*/ 17 h 37"/>
                  <a:gd name="T104" fmla="*/ 43 w 44"/>
                  <a:gd name="T105" fmla="*/ 16 h 37"/>
                  <a:gd name="T106" fmla="*/ 42 w 44"/>
                  <a:gd name="T107" fmla="*/ 15 h 37"/>
                  <a:gd name="T108" fmla="*/ 41 w 44"/>
                  <a:gd name="T109" fmla="*/ 15 h 37"/>
                  <a:gd name="T110" fmla="*/ 40 w 44"/>
                  <a:gd name="T111" fmla="*/ 14 h 37"/>
                  <a:gd name="T112" fmla="*/ 40 w 44"/>
                  <a:gd name="T113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4" h="37">
                    <a:moveTo>
                      <a:pt x="40" y="14"/>
                    </a:moveTo>
                    <a:lnTo>
                      <a:pt x="39" y="14"/>
                    </a:lnTo>
                    <a:lnTo>
                      <a:pt x="38" y="15"/>
                    </a:lnTo>
                    <a:lnTo>
                      <a:pt x="38" y="15"/>
                    </a:lnTo>
                    <a:lnTo>
                      <a:pt x="37" y="15"/>
                    </a:lnTo>
                    <a:lnTo>
                      <a:pt x="36" y="12"/>
                    </a:lnTo>
                    <a:lnTo>
                      <a:pt x="35" y="9"/>
                    </a:lnTo>
                    <a:lnTo>
                      <a:pt x="33" y="7"/>
                    </a:lnTo>
                    <a:lnTo>
                      <a:pt x="31" y="4"/>
                    </a:lnTo>
                    <a:lnTo>
                      <a:pt x="28" y="3"/>
                    </a:lnTo>
                    <a:lnTo>
                      <a:pt x="25" y="1"/>
                    </a:lnTo>
                    <a:lnTo>
                      <a:pt x="22" y="1"/>
                    </a:lnTo>
                    <a:lnTo>
                      <a:pt x="19" y="0"/>
                    </a:lnTo>
                    <a:lnTo>
                      <a:pt x="15" y="1"/>
                    </a:lnTo>
                    <a:lnTo>
                      <a:pt x="12" y="2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1" y="15"/>
                    </a:lnTo>
                    <a:lnTo>
                      <a:pt x="0" y="19"/>
                    </a:lnTo>
                    <a:lnTo>
                      <a:pt x="1" y="22"/>
                    </a:lnTo>
                    <a:lnTo>
                      <a:pt x="2" y="26"/>
                    </a:lnTo>
                    <a:lnTo>
                      <a:pt x="4" y="29"/>
                    </a:lnTo>
                    <a:lnTo>
                      <a:pt x="6" y="32"/>
                    </a:lnTo>
                    <a:lnTo>
                      <a:pt x="9" y="34"/>
                    </a:lnTo>
                    <a:lnTo>
                      <a:pt x="12" y="36"/>
                    </a:lnTo>
                    <a:lnTo>
                      <a:pt x="15" y="37"/>
                    </a:lnTo>
                    <a:lnTo>
                      <a:pt x="19" y="37"/>
                    </a:lnTo>
                    <a:lnTo>
                      <a:pt x="22" y="37"/>
                    </a:lnTo>
                    <a:lnTo>
                      <a:pt x="25" y="36"/>
                    </a:lnTo>
                    <a:lnTo>
                      <a:pt x="28" y="35"/>
                    </a:lnTo>
                    <a:lnTo>
                      <a:pt x="30" y="33"/>
                    </a:lnTo>
                    <a:lnTo>
                      <a:pt x="32" y="31"/>
                    </a:lnTo>
                    <a:lnTo>
                      <a:pt x="34" y="29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7" y="24"/>
                    </a:lnTo>
                    <a:lnTo>
                      <a:pt x="38" y="25"/>
                    </a:lnTo>
                    <a:lnTo>
                      <a:pt x="39" y="25"/>
                    </a:lnTo>
                    <a:lnTo>
                      <a:pt x="40" y="25"/>
                    </a:lnTo>
                    <a:lnTo>
                      <a:pt x="40" y="25"/>
                    </a:lnTo>
                    <a:lnTo>
                      <a:pt x="41" y="25"/>
                    </a:lnTo>
                    <a:lnTo>
                      <a:pt x="42" y="24"/>
                    </a:lnTo>
                    <a:lnTo>
                      <a:pt x="43" y="23"/>
                    </a:lnTo>
                    <a:lnTo>
                      <a:pt x="43" y="23"/>
                    </a:lnTo>
                    <a:lnTo>
                      <a:pt x="43" y="22"/>
                    </a:lnTo>
                    <a:lnTo>
                      <a:pt x="44" y="21"/>
                    </a:lnTo>
                    <a:lnTo>
                      <a:pt x="44" y="20"/>
                    </a:lnTo>
                    <a:lnTo>
                      <a:pt x="44" y="19"/>
                    </a:lnTo>
                    <a:lnTo>
                      <a:pt x="43" y="18"/>
                    </a:lnTo>
                    <a:lnTo>
                      <a:pt x="43" y="17"/>
                    </a:lnTo>
                    <a:lnTo>
                      <a:pt x="43" y="16"/>
                    </a:lnTo>
                    <a:lnTo>
                      <a:pt x="42" y="15"/>
                    </a:lnTo>
                    <a:lnTo>
                      <a:pt x="41" y="15"/>
                    </a:lnTo>
                    <a:lnTo>
                      <a:pt x="40" y="14"/>
                    </a:lnTo>
                    <a:lnTo>
                      <a:pt x="4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5" name="Freeform 251"/>
              <p:cNvSpPr>
                <a:spLocks/>
              </p:cNvSpPr>
              <p:nvPr/>
            </p:nvSpPr>
            <p:spPr bwMode="auto">
              <a:xfrm>
                <a:off x="1085" y="2699"/>
                <a:ext cx="17" cy="6"/>
              </a:xfrm>
              <a:custGeom>
                <a:avLst/>
                <a:gdLst>
                  <a:gd name="T0" fmla="*/ 0 w 17"/>
                  <a:gd name="T1" fmla="*/ 0 h 6"/>
                  <a:gd name="T2" fmla="*/ 0 w 17"/>
                  <a:gd name="T3" fmla="*/ 1 h 6"/>
                  <a:gd name="T4" fmla="*/ 0 w 17"/>
                  <a:gd name="T5" fmla="*/ 2 h 6"/>
                  <a:gd name="T6" fmla="*/ 1 w 17"/>
                  <a:gd name="T7" fmla="*/ 4 h 6"/>
                  <a:gd name="T8" fmla="*/ 3 w 17"/>
                  <a:gd name="T9" fmla="*/ 5 h 6"/>
                  <a:gd name="T10" fmla="*/ 4 w 17"/>
                  <a:gd name="T11" fmla="*/ 5 h 6"/>
                  <a:gd name="T12" fmla="*/ 5 w 17"/>
                  <a:gd name="T13" fmla="*/ 6 h 6"/>
                  <a:gd name="T14" fmla="*/ 6 w 17"/>
                  <a:gd name="T15" fmla="*/ 6 h 6"/>
                  <a:gd name="T16" fmla="*/ 7 w 17"/>
                  <a:gd name="T17" fmla="*/ 6 h 6"/>
                  <a:gd name="T18" fmla="*/ 8 w 17"/>
                  <a:gd name="T19" fmla="*/ 6 h 6"/>
                  <a:gd name="T20" fmla="*/ 9 w 17"/>
                  <a:gd name="T21" fmla="*/ 6 h 6"/>
                  <a:gd name="T22" fmla="*/ 9 w 17"/>
                  <a:gd name="T23" fmla="*/ 6 h 6"/>
                  <a:gd name="T24" fmla="*/ 10 w 17"/>
                  <a:gd name="T25" fmla="*/ 6 h 6"/>
                  <a:gd name="T26" fmla="*/ 17 w 17"/>
                  <a:gd name="T27" fmla="*/ 0 h 6"/>
                  <a:gd name="T28" fmla="*/ 0 w 17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6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6" name="Freeform 252"/>
              <p:cNvSpPr>
                <a:spLocks/>
              </p:cNvSpPr>
              <p:nvPr/>
            </p:nvSpPr>
            <p:spPr bwMode="auto">
              <a:xfrm>
                <a:off x="1087" y="2700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 w 10"/>
                  <a:gd name="T3" fmla="*/ 2 h 2"/>
                  <a:gd name="T4" fmla="*/ 8 w 10"/>
                  <a:gd name="T5" fmla="*/ 2 h 2"/>
                  <a:gd name="T6" fmla="*/ 10 w 10"/>
                  <a:gd name="T7" fmla="*/ 0 h 2"/>
                  <a:gd name="T8" fmla="*/ 0 w 10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7" name="Freeform 253"/>
              <p:cNvSpPr>
                <a:spLocks/>
              </p:cNvSpPr>
              <p:nvPr/>
            </p:nvSpPr>
            <p:spPr bwMode="auto">
              <a:xfrm>
                <a:off x="1075" y="2666"/>
                <a:ext cx="35" cy="12"/>
              </a:xfrm>
              <a:custGeom>
                <a:avLst/>
                <a:gdLst>
                  <a:gd name="T0" fmla="*/ 29 w 35"/>
                  <a:gd name="T1" fmla="*/ 2 h 12"/>
                  <a:gd name="T2" fmla="*/ 28 w 35"/>
                  <a:gd name="T3" fmla="*/ 2 h 12"/>
                  <a:gd name="T4" fmla="*/ 27 w 35"/>
                  <a:gd name="T5" fmla="*/ 2 h 12"/>
                  <a:gd name="T6" fmla="*/ 26 w 35"/>
                  <a:gd name="T7" fmla="*/ 2 h 12"/>
                  <a:gd name="T8" fmla="*/ 25 w 35"/>
                  <a:gd name="T9" fmla="*/ 2 h 12"/>
                  <a:gd name="T10" fmla="*/ 24 w 35"/>
                  <a:gd name="T11" fmla="*/ 2 h 12"/>
                  <a:gd name="T12" fmla="*/ 22 w 35"/>
                  <a:gd name="T13" fmla="*/ 1 h 12"/>
                  <a:gd name="T14" fmla="*/ 21 w 35"/>
                  <a:gd name="T15" fmla="*/ 1 h 12"/>
                  <a:gd name="T16" fmla="*/ 19 w 35"/>
                  <a:gd name="T17" fmla="*/ 1 h 12"/>
                  <a:gd name="T18" fmla="*/ 17 w 35"/>
                  <a:gd name="T19" fmla="*/ 1 h 12"/>
                  <a:gd name="T20" fmla="*/ 16 w 35"/>
                  <a:gd name="T21" fmla="*/ 1 h 12"/>
                  <a:gd name="T22" fmla="*/ 14 w 35"/>
                  <a:gd name="T23" fmla="*/ 1 h 12"/>
                  <a:gd name="T24" fmla="*/ 13 w 35"/>
                  <a:gd name="T25" fmla="*/ 0 h 12"/>
                  <a:gd name="T26" fmla="*/ 12 w 35"/>
                  <a:gd name="T27" fmla="*/ 0 h 12"/>
                  <a:gd name="T28" fmla="*/ 11 w 35"/>
                  <a:gd name="T29" fmla="*/ 0 h 12"/>
                  <a:gd name="T30" fmla="*/ 10 w 35"/>
                  <a:gd name="T31" fmla="*/ 0 h 12"/>
                  <a:gd name="T32" fmla="*/ 9 w 35"/>
                  <a:gd name="T33" fmla="*/ 0 h 12"/>
                  <a:gd name="T34" fmla="*/ 8 w 35"/>
                  <a:gd name="T35" fmla="*/ 0 h 12"/>
                  <a:gd name="T36" fmla="*/ 6 w 35"/>
                  <a:gd name="T37" fmla="*/ 1 h 12"/>
                  <a:gd name="T38" fmla="*/ 4 w 35"/>
                  <a:gd name="T39" fmla="*/ 2 h 12"/>
                  <a:gd name="T40" fmla="*/ 3 w 35"/>
                  <a:gd name="T41" fmla="*/ 4 h 12"/>
                  <a:gd name="T42" fmla="*/ 2 w 35"/>
                  <a:gd name="T43" fmla="*/ 6 h 12"/>
                  <a:gd name="T44" fmla="*/ 1 w 35"/>
                  <a:gd name="T45" fmla="*/ 7 h 12"/>
                  <a:gd name="T46" fmla="*/ 0 w 35"/>
                  <a:gd name="T47" fmla="*/ 9 h 12"/>
                  <a:gd name="T48" fmla="*/ 0 w 35"/>
                  <a:gd name="T49" fmla="*/ 10 h 12"/>
                  <a:gd name="T50" fmla="*/ 0 w 35"/>
                  <a:gd name="T51" fmla="*/ 10 h 12"/>
                  <a:gd name="T52" fmla="*/ 1 w 35"/>
                  <a:gd name="T53" fmla="*/ 11 h 12"/>
                  <a:gd name="T54" fmla="*/ 3 w 35"/>
                  <a:gd name="T55" fmla="*/ 11 h 12"/>
                  <a:gd name="T56" fmla="*/ 5 w 35"/>
                  <a:gd name="T57" fmla="*/ 11 h 12"/>
                  <a:gd name="T58" fmla="*/ 7 w 35"/>
                  <a:gd name="T59" fmla="*/ 11 h 12"/>
                  <a:gd name="T60" fmla="*/ 10 w 35"/>
                  <a:gd name="T61" fmla="*/ 12 h 12"/>
                  <a:gd name="T62" fmla="*/ 13 w 35"/>
                  <a:gd name="T63" fmla="*/ 12 h 12"/>
                  <a:gd name="T64" fmla="*/ 16 w 35"/>
                  <a:gd name="T65" fmla="*/ 12 h 12"/>
                  <a:gd name="T66" fmla="*/ 19 w 35"/>
                  <a:gd name="T67" fmla="*/ 12 h 12"/>
                  <a:gd name="T68" fmla="*/ 22 w 35"/>
                  <a:gd name="T69" fmla="*/ 12 h 12"/>
                  <a:gd name="T70" fmla="*/ 25 w 35"/>
                  <a:gd name="T71" fmla="*/ 12 h 12"/>
                  <a:gd name="T72" fmla="*/ 28 w 35"/>
                  <a:gd name="T73" fmla="*/ 12 h 12"/>
                  <a:gd name="T74" fmla="*/ 30 w 35"/>
                  <a:gd name="T75" fmla="*/ 12 h 12"/>
                  <a:gd name="T76" fmla="*/ 32 w 35"/>
                  <a:gd name="T77" fmla="*/ 12 h 12"/>
                  <a:gd name="T78" fmla="*/ 33 w 35"/>
                  <a:gd name="T79" fmla="*/ 12 h 12"/>
                  <a:gd name="T80" fmla="*/ 34 w 35"/>
                  <a:gd name="T81" fmla="*/ 12 h 12"/>
                  <a:gd name="T82" fmla="*/ 35 w 35"/>
                  <a:gd name="T83" fmla="*/ 11 h 12"/>
                  <a:gd name="T84" fmla="*/ 35 w 35"/>
                  <a:gd name="T85" fmla="*/ 10 h 12"/>
                  <a:gd name="T86" fmla="*/ 35 w 35"/>
                  <a:gd name="T87" fmla="*/ 9 h 12"/>
                  <a:gd name="T88" fmla="*/ 35 w 35"/>
                  <a:gd name="T89" fmla="*/ 7 h 12"/>
                  <a:gd name="T90" fmla="*/ 33 w 35"/>
                  <a:gd name="T91" fmla="*/ 5 h 12"/>
                  <a:gd name="T92" fmla="*/ 32 w 35"/>
                  <a:gd name="T93" fmla="*/ 4 h 12"/>
                  <a:gd name="T94" fmla="*/ 30 w 35"/>
                  <a:gd name="T95" fmla="*/ 2 h 12"/>
                  <a:gd name="T96" fmla="*/ 29 w 35"/>
                  <a:gd name="T9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5" h="12">
                    <a:moveTo>
                      <a:pt x="29" y="2"/>
                    </a:moveTo>
                    <a:lnTo>
                      <a:pt x="28" y="2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5" y="2"/>
                    </a:lnTo>
                    <a:lnTo>
                      <a:pt x="24" y="2"/>
                    </a:lnTo>
                    <a:lnTo>
                      <a:pt x="22" y="1"/>
                    </a:lnTo>
                    <a:lnTo>
                      <a:pt x="21" y="1"/>
                    </a:lnTo>
                    <a:lnTo>
                      <a:pt x="19" y="1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10" y="12"/>
                    </a:lnTo>
                    <a:lnTo>
                      <a:pt x="13" y="12"/>
                    </a:lnTo>
                    <a:lnTo>
                      <a:pt x="16" y="12"/>
                    </a:lnTo>
                    <a:lnTo>
                      <a:pt x="19" y="12"/>
                    </a:lnTo>
                    <a:lnTo>
                      <a:pt x="22" y="12"/>
                    </a:lnTo>
                    <a:lnTo>
                      <a:pt x="25" y="12"/>
                    </a:lnTo>
                    <a:lnTo>
                      <a:pt x="28" y="12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4" y="12"/>
                    </a:lnTo>
                    <a:lnTo>
                      <a:pt x="35" y="11"/>
                    </a:lnTo>
                    <a:lnTo>
                      <a:pt x="35" y="10"/>
                    </a:lnTo>
                    <a:lnTo>
                      <a:pt x="35" y="9"/>
                    </a:lnTo>
                    <a:lnTo>
                      <a:pt x="35" y="7"/>
                    </a:lnTo>
                    <a:lnTo>
                      <a:pt x="33" y="5"/>
                    </a:lnTo>
                    <a:lnTo>
                      <a:pt x="32" y="4"/>
                    </a:lnTo>
                    <a:lnTo>
                      <a:pt x="30" y="2"/>
                    </a:ln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8" name="Freeform 254"/>
              <p:cNvSpPr>
                <a:spLocks/>
              </p:cNvSpPr>
              <p:nvPr/>
            </p:nvSpPr>
            <p:spPr bwMode="auto">
              <a:xfrm>
                <a:off x="1113" y="2694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2 h 3"/>
                  <a:gd name="T6" fmla="*/ 3 w 3"/>
                  <a:gd name="T7" fmla="*/ 2 h 3"/>
                  <a:gd name="T8" fmla="*/ 3 w 3"/>
                  <a:gd name="T9" fmla="*/ 1 h 3"/>
                  <a:gd name="T10" fmla="*/ 3 w 3"/>
                  <a:gd name="T11" fmla="*/ 1 h 3"/>
                  <a:gd name="T12" fmla="*/ 3 w 3"/>
                  <a:gd name="T13" fmla="*/ 0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1 w 3"/>
                  <a:gd name="T21" fmla="*/ 0 h 3"/>
                  <a:gd name="T22" fmla="*/ 0 w 3"/>
                  <a:gd name="T23" fmla="*/ 1 h 3"/>
                  <a:gd name="T24" fmla="*/ 0 w 3"/>
                  <a:gd name="T25" fmla="*/ 1 h 3"/>
                  <a:gd name="T26" fmla="*/ 0 w 3"/>
                  <a:gd name="T27" fmla="*/ 2 h 3"/>
                  <a:gd name="T28" fmla="*/ 1 w 3"/>
                  <a:gd name="T29" fmla="*/ 2 h 3"/>
                  <a:gd name="T30" fmla="*/ 1 w 3"/>
                  <a:gd name="T31" fmla="*/ 2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9" name="Freeform 255"/>
              <p:cNvSpPr>
                <a:spLocks/>
              </p:cNvSpPr>
              <p:nvPr/>
            </p:nvSpPr>
            <p:spPr bwMode="auto">
              <a:xfrm>
                <a:off x="1084" y="2715"/>
                <a:ext cx="30" cy="19"/>
              </a:xfrm>
              <a:custGeom>
                <a:avLst/>
                <a:gdLst>
                  <a:gd name="T0" fmla="*/ 29 w 30"/>
                  <a:gd name="T1" fmla="*/ 11 h 19"/>
                  <a:gd name="T2" fmla="*/ 26 w 30"/>
                  <a:gd name="T3" fmla="*/ 7 h 19"/>
                  <a:gd name="T4" fmla="*/ 30 w 30"/>
                  <a:gd name="T5" fmla="*/ 5 h 19"/>
                  <a:gd name="T6" fmla="*/ 27 w 30"/>
                  <a:gd name="T7" fmla="*/ 1 h 19"/>
                  <a:gd name="T8" fmla="*/ 25 w 30"/>
                  <a:gd name="T9" fmla="*/ 1 h 19"/>
                  <a:gd name="T10" fmla="*/ 28 w 30"/>
                  <a:gd name="T11" fmla="*/ 4 h 19"/>
                  <a:gd name="T12" fmla="*/ 24 w 30"/>
                  <a:gd name="T13" fmla="*/ 7 h 19"/>
                  <a:gd name="T14" fmla="*/ 24 w 30"/>
                  <a:gd name="T15" fmla="*/ 8 h 19"/>
                  <a:gd name="T16" fmla="*/ 25 w 30"/>
                  <a:gd name="T17" fmla="*/ 9 h 19"/>
                  <a:gd name="T18" fmla="*/ 26 w 30"/>
                  <a:gd name="T19" fmla="*/ 10 h 19"/>
                  <a:gd name="T20" fmla="*/ 26 w 30"/>
                  <a:gd name="T21" fmla="*/ 10 h 19"/>
                  <a:gd name="T22" fmla="*/ 13 w 30"/>
                  <a:gd name="T23" fmla="*/ 17 h 19"/>
                  <a:gd name="T24" fmla="*/ 3 w 30"/>
                  <a:gd name="T25" fmla="*/ 10 h 19"/>
                  <a:gd name="T26" fmla="*/ 6 w 30"/>
                  <a:gd name="T27" fmla="*/ 7 h 19"/>
                  <a:gd name="T28" fmla="*/ 2 w 30"/>
                  <a:gd name="T29" fmla="*/ 4 h 19"/>
                  <a:gd name="T30" fmla="*/ 4 w 30"/>
                  <a:gd name="T31" fmla="*/ 0 h 19"/>
                  <a:gd name="T32" fmla="*/ 2 w 30"/>
                  <a:gd name="T33" fmla="*/ 1 h 19"/>
                  <a:gd name="T34" fmla="*/ 0 w 30"/>
                  <a:gd name="T35" fmla="*/ 5 h 19"/>
                  <a:gd name="T36" fmla="*/ 3 w 30"/>
                  <a:gd name="T37" fmla="*/ 7 h 19"/>
                  <a:gd name="T38" fmla="*/ 1 w 30"/>
                  <a:gd name="T39" fmla="*/ 10 h 19"/>
                  <a:gd name="T40" fmla="*/ 12 w 30"/>
                  <a:gd name="T41" fmla="*/ 19 h 19"/>
                  <a:gd name="T42" fmla="*/ 29 w 30"/>
                  <a:gd name="T43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" h="19">
                    <a:moveTo>
                      <a:pt x="29" y="11"/>
                    </a:moveTo>
                    <a:lnTo>
                      <a:pt x="26" y="7"/>
                    </a:lnTo>
                    <a:lnTo>
                      <a:pt x="30" y="5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4" y="8"/>
                    </a:lnTo>
                    <a:lnTo>
                      <a:pt x="25" y="9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13" y="17"/>
                    </a:lnTo>
                    <a:lnTo>
                      <a:pt x="3" y="10"/>
                    </a:lnTo>
                    <a:lnTo>
                      <a:pt x="6" y="7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1" y="10"/>
                    </a:lnTo>
                    <a:lnTo>
                      <a:pt x="12" y="19"/>
                    </a:lnTo>
                    <a:lnTo>
                      <a:pt x="29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0" name="Freeform 256"/>
              <p:cNvSpPr>
                <a:spLocks/>
              </p:cNvSpPr>
              <p:nvPr/>
            </p:nvSpPr>
            <p:spPr bwMode="auto">
              <a:xfrm>
                <a:off x="1077" y="2731"/>
                <a:ext cx="2" cy="24"/>
              </a:xfrm>
              <a:custGeom>
                <a:avLst/>
                <a:gdLst>
                  <a:gd name="T0" fmla="*/ 0 w 2"/>
                  <a:gd name="T1" fmla="*/ 24 h 24"/>
                  <a:gd name="T2" fmla="*/ 0 w 2"/>
                  <a:gd name="T3" fmla="*/ 4 h 24"/>
                  <a:gd name="T4" fmla="*/ 2 w 2"/>
                  <a:gd name="T5" fmla="*/ 0 h 24"/>
                  <a:gd name="T6" fmla="*/ 2 w 2"/>
                  <a:gd name="T7" fmla="*/ 24 h 24"/>
                  <a:gd name="T8" fmla="*/ 0 w 2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4">
                    <a:moveTo>
                      <a:pt x="0" y="24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2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1" name="Freeform 257"/>
              <p:cNvSpPr>
                <a:spLocks/>
              </p:cNvSpPr>
              <p:nvPr/>
            </p:nvSpPr>
            <p:spPr bwMode="auto">
              <a:xfrm>
                <a:off x="928" y="2714"/>
                <a:ext cx="43" cy="52"/>
              </a:xfrm>
              <a:custGeom>
                <a:avLst/>
                <a:gdLst>
                  <a:gd name="T0" fmla="*/ 43 w 43"/>
                  <a:gd name="T1" fmla="*/ 2 h 52"/>
                  <a:gd name="T2" fmla="*/ 42 w 43"/>
                  <a:gd name="T3" fmla="*/ 1 h 52"/>
                  <a:gd name="T4" fmla="*/ 40 w 43"/>
                  <a:gd name="T5" fmla="*/ 0 h 52"/>
                  <a:gd name="T6" fmla="*/ 38 w 43"/>
                  <a:gd name="T7" fmla="*/ 0 h 52"/>
                  <a:gd name="T8" fmla="*/ 36 w 43"/>
                  <a:gd name="T9" fmla="*/ 0 h 52"/>
                  <a:gd name="T10" fmla="*/ 33 w 43"/>
                  <a:gd name="T11" fmla="*/ 0 h 52"/>
                  <a:gd name="T12" fmla="*/ 30 w 43"/>
                  <a:gd name="T13" fmla="*/ 0 h 52"/>
                  <a:gd name="T14" fmla="*/ 27 w 43"/>
                  <a:gd name="T15" fmla="*/ 0 h 52"/>
                  <a:gd name="T16" fmla="*/ 24 w 43"/>
                  <a:gd name="T17" fmla="*/ 1 h 52"/>
                  <a:gd name="T18" fmla="*/ 21 w 43"/>
                  <a:gd name="T19" fmla="*/ 2 h 52"/>
                  <a:gd name="T20" fmla="*/ 18 w 43"/>
                  <a:gd name="T21" fmla="*/ 2 h 52"/>
                  <a:gd name="T22" fmla="*/ 15 w 43"/>
                  <a:gd name="T23" fmla="*/ 3 h 52"/>
                  <a:gd name="T24" fmla="*/ 12 w 43"/>
                  <a:gd name="T25" fmla="*/ 4 h 52"/>
                  <a:gd name="T26" fmla="*/ 10 w 43"/>
                  <a:gd name="T27" fmla="*/ 4 h 52"/>
                  <a:gd name="T28" fmla="*/ 9 w 43"/>
                  <a:gd name="T29" fmla="*/ 4 h 52"/>
                  <a:gd name="T30" fmla="*/ 8 w 43"/>
                  <a:gd name="T31" fmla="*/ 5 h 52"/>
                  <a:gd name="T32" fmla="*/ 7 w 43"/>
                  <a:gd name="T33" fmla="*/ 5 h 52"/>
                  <a:gd name="T34" fmla="*/ 7 w 43"/>
                  <a:gd name="T35" fmla="*/ 5 h 52"/>
                  <a:gd name="T36" fmla="*/ 7 w 43"/>
                  <a:gd name="T37" fmla="*/ 4 h 52"/>
                  <a:gd name="T38" fmla="*/ 7 w 43"/>
                  <a:gd name="T39" fmla="*/ 4 h 52"/>
                  <a:gd name="T40" fmla="*/ 7 w 43"/>
                  <a:gd name="T41" fmla="*/ 4 h 52"/>
                  <a:gd name="T42" fmla="*/ 6 w 43"/>
                  <a:gd name="T43" fmla="*/ 3 h 52"/>
                  <a:gd name="T44" fmla="*/ 6 w 43"/>
                  <a:gd name="T45" fmla="*/ 3 h 52"/>
                  <a:gd name="T46" fmla="*/ 5 w 43"/>
                  <a:gd name="T47" fmla="*/ 2 h 52"/>
                  <a:gd name="T48" fmla="*/ 3 w 43"/>
                  <a:gd name="T49" fmla="*/ 2 h 52"/>
                  <a:gd name="T50" fmla="*/ 2 w 43"/>
                  <a:gd name="T51" fmla="*/ 2 h 52"/>
                  <a:gd name="T52" fmla="*/ 2 w 43"/>
                  <a:gd name="T53" fmla="*/ 3 h 52"/>
                  <a:gd name="T54" fmla="*/ 1 w 43"/>
                  <a:gd name="T55" fmla="*/ 3 h 52"/>
                  <a:gd name="T56" fmla="*/ 0 w 43"/>
                  <a:gd name="T57" fmla="*/ 3 h 52"/>
                  <a:gd name="T58" fmla="*/ 0 w 43"/>
                  <a:gd name="T59" fmla="*/ 3 h 52"/>
                  <a:gd name="T60" fmla="*/ 0 w 43"/>
                  <a:gd name="T61" fmla="*/ 4 h 52"/>
                  <a:gd name="T62" fmla="*/ 0 w 43"/>
                  <a:gd name="T63" fmla="*/ 4 h 52"/>
                  <a:gd name="T64" fmla="*/ 0 w 43"/>
                  <a:gd name="T65" fmla="*/ 4 h 52"/>
                  <a:gd name="T66" fmla="*/ 0 w 43"/>
                  <a:gd name="T67" fmla="*/ 52 h 52"/>
                  <a:gd name="T68" fmla="*/ 7 w 43"/>
                  <a:gd name="T69" fmla="*/ 52 h 52"/>
                  <a:gd name="T70" fmla="*/ 7 w 43"/>
                  <a:gd name="T71" fmla="*/ 49 h 52"/>
                  <a:gd name="T72" fmla="*/ 7 w 43"/>
                  <a:gd name="T73" fmla="*/ 41 h 52"/>
                  <a:gd name="T74" fmla="*/ 7 w 43"/>
                  <a:gd name="T75" fmla="*/ 34 h 52"/>
                  <a:gd name="T76" fmla="*/ 7 w 43"/>
                  <a:gd name="T77" fmla="*/ 30 h 52"/>
                  <a:gd name="T78" fmla="*/ 8 w 43"/>
                  <a:gd name="T79" fmla="*/ 30 h 52"/>
                  <a:gd name="T80" fmla="*/ 10 w 43"/>
                  <a:gd name="T81" fmla="*/ 29 h 52"/>
                  <a:gd name="T82" fmla="*/ 12 w 43"/>
                  <a:gd name="T83" fmla="*/ 29 h 52"/>
                  <a:gd name="T84" fmla="*/ 14 w 43"/>
                  <a:gd name="T85" fmla="*/ 28 h 52"/>
                  <a:gd name="T86" fmla="*/ 16 w 43"/>
                  <a:gd name="T87" fmla="*/ 28 h 52"/>
                  <a:gd name="T88" fmla="*/ 19 w 43"/>
                  <a:gd name="T89" fmla="*/ 27 h 52"/>
                  <a:gd name="T90" fmla="*/ 21 w 43"/>
                  <a:gd name="T91" fmla="*/ 26 h 52"/>
                  <a:gd name="T92" fmla="*/ 24 w 43"/>
                  <a:gd name="T93" fmla="*/ 26 h 52"/>
                  <a:gd name="T94" fmla="*/ 26 w 43"/>
                  <a:gd name="T95" fmla="*/ 25 h 52"/>
                  <a:gd name="T96" fmla="*/ 29 w 43"/>
                  <a:gd name="T97" fmla="*/ 24 h 52"/>
                  <a:gd name="T98" fmla="*/ 32 w 43"/>
                  <a:gd name="T99" fmla="*/ 24 h 52"/>
                  <a:gd name="T100" fmla="*/ 34 w 43"/>
                  <a:gd name="T101" fmla="*/ 23 h 52"/>
                  <a:gd name="T102" fmla="*/ 37 w 43"/>
                  <a:gd name="T103" fmla="*/ 22 h 52"/>
                  <a:gd name="T104" fmla="*/ 39 w 43"/>
                  <a:gd name="T105" fmla="*/ 22 h 52"/>
                  <a:gd name="T106" fmla="*/ 41 w 43"/>
                  <a:gd name="T107" fmla="*/ 22 h 52"/>
                  <a:gd name="T108" fmla="*/ 43 w 43"/>
                  <a:gd name="T109" fmla="*/ 21 h 52"/>
                  <a:gd name="T110" fmla="*/ 43 w 43"/>
                  <a:gd name="T111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2">
                    <a:moveTo>
                      <a:pt x="43" y="2"/>
                    </a:moveTo>
                    <a:lnTo>
                      <a:pt x="42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27" y="0"/>
                    </a:lnTo>
                    <a:lnTo>
                      <a:pt x="24" y="1"/>
                    </a:lnTo>
                    <a:lnTo>
                      <a:pt x="21" y="2"/>
                    </a:lnTo>
                    <a:lnTo>
                      <a:pt x="18" y="2"/>
                    </a:lnTo>
                    <a:lnTo>
                      <a:pt x="15" y="3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2"/>
                    </a:lnTo>
                    <a:lnTo>
                      <a:pt x="7" y="52"/>
                    </a:lnTo>
                    <a:lnTo>
                      <a:pt x="7" y="49"/>
                    </a:lnTo>
                    <a:lnTo>
                      <a:pt x="7" y="41"/>
                    </a:lnTo>
                    <a:lnTo>
                      <a:pt x="7" y="34"/>
                    </a:lnTo>
                    <a:lnTo>
                      <a:pt x="7" y="30"/>
                    </a:lnTo>
                    <a:lnTo>
                      <a:pt x="8" y="30"/>
                    </a:lnTo>
                    <a:lnTo>
                      <a:pt x="10" y="29"/>
                    </a:lnTo>
                    <a:lnTo>
                      <a:pt x="12" y="29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9" y="27"/>
                    </a:lnTo>
                    <a:lnTo>
                      <a:pt x="21" y="26"/>
                    </a:lnTo>
                    <a:lnTo>
                      <a:pt x="24" y="26"/>
                    </a:lnTo>
                    <a:lnTo>
                      <a:pt x="26" y="25"/>
                    </a:lnTo>
                    <a:lnTo>
                      <a:pt x="29" y="24"/>
                    </a:lnTo>
                    <a:lnTo>
                      <a:pt x="32" y="24"/>
                    </a:lnTo>
                    <a:lnTo>
                      <a:pt x="34" y="23"/>
                    </a:lnTo>
                    <a:lnTo>
                      <a:pt x="37" y="22"/>
                    </a:lnTo>
                    <a:lnTo>
                      <a:pt x="39" y="22"/>
                    </a:lnTo>
                    <a:lnTo>
                      <a:pt x="41" y="22"/>
                    </a:lnTo>
                    <a:lnTo>
                      <a:pt x="43" y="21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2" name="Freeform 258"/>
              <p:cNvSpPr>
                <a:spLocks/>
              </p:cNvSpPr>
              <p:nvPr/>
            </p:nvSpPr>
            <p:spPr bwMode="auto">
              <a:xfrm>
                <a:off x="921" y="2752"/>
                <a:ext cx="231" cy="47"/>
              </a:xfrm>
              <a:custGeom>
                <a:avLst/>
                <a:gdLst>
                  <a:gd name="T0" fmla="*/ 18 w 231"/>
                  <a:gd name="T1" fmla="*/ 7 h 47"/>
                  <a:gd name="T2" fmla="*/ 24 w 231"/>
                  <a:gd name="T3" fmla="*/ 6 h 47"/>
                  <a:gd name="T4" fmla="*/ 32 w 231"/>
                  <a:gd name="T5" fmla="*/ 5 h 47"/>
                  <a:gd name="T6" fmla="*/ 40 w 231"/>
                  <a:gd name="T7" fmla="*/ 4 h 47"/>
                  <a:gd name="T8" fmla="*/ 49 w 231"/>
                  <a:gd name="T9" fmla="*/ 3 h 47"/>
                  <a:gd name="T10" fmla="*/ 59 w 231"/>
                  <a:gd name="T11" fmla="*/ 2 h 47"/>
                  <a:gd name="T12" fmla="*/ 69 w 231"/>
                  <a:gd name="T13" fmla="*/ 1 h 47"/>
                  <a:gd name="T14" fmla="*/ 80 w 231"/>
                  <a:gd name="T15" fmla="*/ 1 h 47"/>
                  <a:gd name="T16" fmla="*/ 91 w 231"/>
                  <a:gd name="T17" fmla="*/ 0 h 47"/>
                  <a:gd name="T18" fmla="*/ 103 w 231"/>
                  <a:gd name="T19" fmla="*/ 0 h 47"/>
                  <a:gd name="T20" fmla="*/ 115 w 231"/>
                  <a:gd name="T21" fmla="*/ 0 h 47"/>
                  <a:gd name="T22" fmla="*/ 130 w 231"/>
                  <a:gd name="T23" fmla="*/ 0 h 47"/>
                  <a:gd name="T24" fmla="*/ 145 w 231"/>
                  <a:gd name="T25" fmla="*/ 0 h 47"/>
                  <a:gd name="T26" fmla="*/ 159 w 231"/>
                  <a:gd name="T27" fmla="*/ 1 h 47"/>
                  <a:gd name="T28" fmla="*/ 172 w 231"/>
                  <a:gd name="T29" fmla="*/ 2 h 47"/>
                  <a:gd name="T30" fmla="*/ 184 w 231"/>
                  <a:gd name="T31" fmla="*/ 3 h 47"/>
                  <a:gd name="T32" fmla="*/ 194 w 231"/>
                  <a:gd name="T33" fmla="*/ 4 h 47"/>
                  <a:gd name="T34" fmla="*/ 201 w 231"/>
                  <a:gd name="T35" fmla="*/ 5 h 47"/>
                  <a:gd name="T36" fmla="*/ 208 w 231"/>
                  <a:gd name="T37" fmla="*/ 6 h 47"/>
                  <a:gd name="T38" fmla="*/ 215 w 231"/>
                  <a:gd name="T39" fmla="*/ 7 h 47"/>
                  <a:gd name="T40" fmla="*/ 220 w 231"/>
                  <a:gd name="T41" fmla="*/ 9 h 47"/>
                  <a:gd name="T42" fmla="*/ 224 w 231"/>
                  <a:gd name="T43" fmla="*/ 10 h 47"/>
                  <a:gd name="T44" fmla="*/ 228 w 231"/>
                  <a:gd name="T45" fmla="*/ 12 h 47"/>
                  <a:gd name="T46" fmla="*/ 230 w 231"/>
                  <a:gd name="T47" fmla="*/ 15 h 47"/>
                  <a:gd name="T48" fmla="*/ 230 w 231"/>
                  <a:gd name="T49" fmla="*/ 31 h 47"/>
                  <a:gd name="T50" fmla="*/ 225 w 231"/>
                  <a:gd name="T51" fmla="*/ 35 h 47"/>
                  <a:gd name="T52" fmla="*/ 218 w 231"/>
                  <a:gd name="T53" fmla="*/ 38 h 47"/>
                  <a:gd name="T54" fmla="*/ 213 w 231"/>
                  <a:gd name="T55" fmla="*/ 39 h 47"/>
                  <a:gd name="T56" fmla="*/ 209 w 231"/>
                  <a:gd name="T57" fmla="*/ 40 h 47"/>
                  <a:gd name="T58" fmla="*/ 205 w 231"/>
                  <a:gd name="T59" fmla="*/ 41 h 47"/>
                  <a:gd name="T60" fmla="*/ 201 w 231"/>
                  <a:gd name="T61" fmla="*/ 42 h 47"/>
                  <a:gd name="T62" fmla="*/ 196 w 231"/>
                  <a:gd name="T63" fmla="*/ 42 h 47"/>
                  <a:gd name="T64" fmla="*/ 191 w 231"/>
                  <a:gd name="T65" fmla="*/ 43 h 47"/>
                  <a:gd name="T66" fmla="*/ 183 w 231"/>
                  <a:gd name="T67" fmla="*/ 44 h 47"/>
                  <a:gd name="T68" fmla="*/ 175 w 231"/>
                  <a:gd name="T69" fmla="*/ 45 h 47"/>
                  <a:gd name="T70" fmla="*/ 166 w 231"/>
                  <a:gd name="T71" fmla="*/ 45 h 47"/>
                  <a:gd name="T72" fmla="*/ 158 w 231"/>
                  <a:gd name="T73" fmla="*/ 46 h 47"/>
                  <a:gd name="T74" fmla="*/ 148 w 231"/>
                  <a:gd name="T75" fmla="*/ 46 h 47"/>
                  <a:gd name="T76" fmla="*/ 142 w 231"/>
                  <a:gd name="T77" fmla="*/ 46 h 47"/>
                  <a:gd name="T78" fmla="*/ 136 w 231"/>
                  <a:gd name="T79" fmla="*/ 47 h 47"/>
                  <a:gd name="T80" fmla="*/ 130 w 231"/>
                  <a:gd name="T81" fmla="*/ 47 h 47"/>
                  <a:gd name="T82" fmla="*/ 123 w 231"/>
                  <a:gd name="T83" fmla="*/ 47 h 47"/>
                  <a:gd name="T84" fmla="*/ 117 w 231"/>
                  <a:gd name="T85" fmla="*/ 47 h 47"/>
                  <a:gd name="T86" fmla="*/ 111 w 231"/>
                  <a:gd name="T87" fmla="*/ 47 h 47"/>
                  <a:gd name="T88" fmla="*/ 104 w 231"/>
                  <a:gd name="T89" fmla="*/ 47 h 47"/>
                  <a:gd name="T90" fmla="*/ 98 w 231"/>
                  <a:gd name="T91" fmla="*/ 47 h 47"/>
                  <a:gd name="T92" fmla="*/ 92 w 231"/>
                  <a:gd name="T93" fmla="*/ 47 h 47"/>
                  <a:gd name="T94" fmla="*/ 86 w 231"/>
                  <a:gd name="T95" fmla="*/ 46 h 47"/>
                  <a:gd name="T96" fmla="*/ 77 w 231"/>
                  <a:gd name="T97" fmla="*/ 46 h 47"/>
                  <a:gd name="T98" fmla="*/ 63 w 231"/>
                  <a:gd name="T99" fmla="*/ 45 h 47"/>
                  <a:gd name="T100" fmla="*/ 50 w 231"/>
                  <a:gd name="T101" fmla="*/ 44 h 47"/>
                  <a:gd name="T102" fmla="*/ 39 w 231"/>
                  <a:gd name="T103" fmla="*/ 43 h 47"/>
                  <a:gd name="T104" fmla="*/ 29 w 231"/>
                  <a:gd name="T105" fmla="*/ 42 h 47"/>
                  <a:gd name="T106" fmla="*/ 20 w 231"/>
                  <a:gd name="T107" fmla="*/ 40 h 47"/>
                  <a:gd name="T108" fmla="*/ 14 w 231"/>
                  <a:gd name="T109" fmla="*/ 38 h 47"/>
                  <a:gd name="T110" fmla="*/ 9 w 231"/>
                  <a:gd name="T111" fmla="*/ 37 h 47"/>
                  <a:gd name="T112" fmla="*/ 5 w 231"/>
                  <a:gd name="T113" fmla="*/ 35 h 47"/>
                  <a:gd name="T114" fmla="*/ 2 w 231"/>
                  <a:gd name="T115" fmla="*/ 33 h 47"/>
                  <a:gd name="T116" fmla="*/ 0 w 231"/>
                  <a:gd name="T117" fmla="*/ 31 h 47"/>
                  <a:gd name="T118" fmla="*/ 0 w 231"/>
                  <a:gd name="T119" fmla="*/ 14 h 47"/>
                  <a:gd name="T120" fmla="*/ 4 w 231"/>
                  <a:gd name="T121" fmla="*/ 11 h 47"/>
                  <a:gd name="T122" fmla="*/ 10 w 231"/>
                  <a:gd name="T123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1" h="47">
                    <a:moveTo>
                      <a:pt x="14" y="8"/>
                    </a:moveTo>
                    <a:lnTo>
                      <a:pt x="16" y="7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22" y="6"/>
                    </a:lnTo>
                    <a:lnTo>
                      <a:pt x="24" y="6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32" y="5"/>
                    </a:lnTo>
                    <a:lnTo>
                      <a:pt x="34" y="4"/>
                    </a:lnTo>
                    <a:lnTo>
                      <a:pt x="37" y="4"/>
                    </a:lnTo>
                    <a:lnTo>
                      <a:pt x="40" y="4"/>
                    </a:lnTo>
                    <a:lnTo>
                      <a:pt x="43" y="3"/>
                    </a:lnTo>
                    <a:lnTo>
                      <a:pt x="46" y="3"/>
                    </a:lnTo>
                    <a:lnTo>
                      <a:pt x="49" y="3"/>
                    </a:lnTo>
                    <a:lnTo>
                      <a:pt x="52" y="2"/>
                    </a:lnTo>
                    <a:lnTo>
                      <a:pt x="56" y="2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1"/>
                    </a:lnTo>
                    <a:lnTo>
                      <a:pt x="69" y="1"/>
                    </a:lnTo>
                    <a:lnTo>
                      <a:pt x="73" y="1"/>
                    </a:lnTo>
                    <a:lnTo>
                      <a:pt x="76" y="1"/>
                    </a:lnTo>
                    <a:lnTo>
                      <a:pt x="80" y="1"/>
                    </a:lnTo>
                    <a:lnTo>
                      <a:pt x="84" y="1"/>
                    </a:lnTo>
                    <a:lnTo>
                      <a:pt x="87" y="0"/>
                    </a:lnTo>
                    <a:lnTo>
                      <a:pt x="91" y="0"/>
                    </a:lnTo>
                    <a:lnTo>
                      <a:pt x="95" y="0"/>
                    </a:lnTo>
                    <a:lnTo>
                      <a:pt x="99" y="0"/>
                    </a:lnTo>
                    <a:lnTo>
                      <a:pt x="103" y="0"/>
                    </a:lnTo>
                    <a:lnTo>
                      <a:pt x="107" y="0"/>
                    </a:lnTo>
                    <a:lnTo>
                      <a:pt x="111" y="0"/>
                    </a:lnTo>
                    <a:lnTo>
                      <a:pt x="115" y="0"/>
                    </a:lnTo>
                    <a:lnTo>
                      <a:pt x="120" y="0"/>
                    </a:lnTo>
                    <a:lnTo>
                      <a:pt x="125" y="0"/>
                    </a:lnTo>
                    <a:lnTo>
                      <a:pt x="130" y="0"/>
                    </a:lnTo>
                    <a:lnTo>
                      <a:pt x="135" y="0"/>
                    </a:lnTo>
                    <a:lnTo>
                      <a:pt x="140" y="0"/>
                    </a:lnTo>
                    <a:lnTo>
                      <a:pt x="145" y="0"/>
                    </a:lnTo>
                    <a:lnTo>
                      <a:pt x="150" y="1"/>
                    </a:lnTo>
                    <a:lnTo>
                      <a:pt x="154" y="1"/>
                    </a:lnTo>
                    <a:lnTo>
                      <a:pt x="159" y="1"/>
                    </a:lnTo>
                    <a:lnTo>
                      <a:pt x="163" y="1"/>
                    </a:lnTo>
                    <a:lnTo>
                      <a:pt x="168" y="2"/>
                    </a:lnTo>
                    <a:lnTo>
                      <a:pt x="172" y="2"/>
                    </a:lnTo>
                    <a:lnTo>
                      <a:pt x="176" y="2"/>
                    </a:lnTo>
                    <a:lnTo>
                      <a:pt x="180" y="3"/>
                    </a:lnTo>
                    <a:lnTo>
                      <a:pt x="184" y="3"/>
                    </a:lnTo>
                    <a:lnTo>
                      <a:pt x="188" y="3"/>
                    </a:lnTo>
                    <a:lnTo>
                      <a:pt x="191" y="4"/>
                    </a:lnTo>
                    <a:lnTo>
                      <a:pt x="194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4" y="5"/>
                    </a:lnTo>
                    <a:lnTo>
                      <a:pt x="206" y="6"/>
                    </a:lnTo>
                    <a:lnTo>
                      <a:pt x="208" y="6"/>
                    </a:lnTo>
                    <a:lnTo>
                      <a:pt x="211" y="7"/>
                    </a:lnTo>
                    <a:lnTo>
                      <a:pt x="213" y="7"/>
                    </a:lnTo>
                    <a:lnTo>
                      <a:pt x="215" y="7"/>
                    </a:lnTo>
                    <a:lnTo>
                      <a:pt x="216" y="8"/>
                    </a:lnTo>
                    <a:lnTo>
                      <a:pt x="218" y="8"/>
                    </a:lnTo>
                    <a:lnTo>
                      <a:pt x="220" y="9"/>
                    </a:lnTo>
                    <a:lnTo>
                      <a:pt x="221" y="9"/>
                    </a:lnTo>
                    <a:lnTo>
                      <a:pt x="223" y="10"/>
                    </a:lnTo>
                    <a:lnTo>
                      <a:pt x="224" y="10"/>
                    </a:lnTo>
                    <a:lnTo>
                      <a:pt x="226" y="11"/>
                    </a:lnTo>
                    <a:lnTo>
                      <a:pt x="227" y="12"/>
                    </a:lnTo>
                    <a:lnTo>
                      <a:pt x="228" y="12"/>
                    </a:lnTo>
                    <a:lnTo>
                      <a:pt x="229" y="13"/>
                    </a:lnTo>
                    <a:lnTo>
                      <a:pt x="230" y="14"/>
                    </a:lnTo>
                    <a:lnTo>
                      <a:pt x="230" y="15"/>
                    </a:lnTo>
                    <a:lnTo>
                      <a:pt x="231" y="16"/>
                    </a:lnTo>
                    <a:lnTo>
                      <a:pt x="231" y="30"/>
                    </a:lnTo>
                    <a:lnTo>
                      <a:pt x="230" y="31"/>
                    </a:lnTo>
                    <a:lnTo>
                      <a:pt x="229" y="32"/>
                    </a:lnTo>
                    <a:lnTo>
                      <a:pt x="227" y="33"/>
                    </a:lnTo>
                    <a:lnTo>
                      <a:pt x="225" y="35"/>
                    </a:lnTo>
                    <a:lnTo>
                      <a:pt x="222" y="36"/>
                    </a:lnTo>
                    <a:lnTo>
                      <a:pt x="220" y="37"/>
                    </a:lnTo>
                    <a:lnTo>
                      <a:pt x="218" y="38"/>
                    </a:lnTo>
                    <a:lnTo>
                      <a:pt x="216" y="39"/>
                    </a:lnTo>
                    <a:lnTo>
                      <a:pt x="214" y="39"/>
                    </a:lnTo>
                    <a:lnTo>
                      <a:pt x="213" y="39"/>
                    </a:lnTo>
                    <a:lnTo>
                      <a:pt x="212" y="39"/>
                    </a:lnTo>
                    <a:lnTo>
                      <a:pt x="211" y="40"/>
                    </a:lnTo>
                    <a:lnTo>
                      <a:pt x="209" y="40"/>
                    </a:lnTo>
                    <a:lnTo>
                      <a:pt x="208" y="40"/>
                    </a:lnTo>
                    <a:lnTo>
                      <a:pt x="207" y="41"/>
                    </a:lnTo>
                    <a:lnTo>
                      <a:pt x="205" y="41"/>
                    </a:lnTo>
                    <a:lnTo>
                      <a:pt x="204" y="41"/>
                    </a:lnTo>
                    <a:lnTo>
                      <a:pt x="202" y="41"/>
                    </a:lnTo>
                    <a:lnTo>
                      <a:pt x="201" y="42"/>
                    </a:lnTo>
                    <a:lnTo>
                      <a:pt x="200" y="42"/>
                    </a:lnTo>
                    <a:lnTo>
                      <a:pt x="198" y="42"/>
                    </a:lnTo>
                    <a:lnTo>
                      <a:pt x="196" y="42"/>
                    </a:lnTo>
                    <a:lnTo>
                      <a:pt x="195" y="43"/>
                    </a:lnTo>
                    <a:lnTo>
                      <a:pt x="193" y="43"/>
                    </a:lnTo>
                    <a:lnTo>
                      <a:pt x="191" y="43"/>
                    </a:lnTo>
                    <a:lnTo>
                      <a:pt x="188" y="43"/>
                    </a:lnTo>
                    <a:lnTo>
                      <a:pt x="186" y="44"/>
                    </a:lnTo>
                    <a:lnTo>
                      <a:pt x="183" y="44"/>
                    </a:lnTo>
                    <a:lnTo>
                      <a:pt x="180" y="44"/>
                    </a:lnTo>
                    <a:lnTo>
                      <a:pt x="178" y="44"/>
                    </a:lnTo>
                    <a:lnTo>
                      <a:pt x="175" y="45"/>
                    </a:lnTo>
                    <a:lnTo>
                      <a:pt x="172" y="45"/>
                    </a:lnTo>
                    <a:lnTo>
                      <a:pt x="169" y="45"/>
                    </a:lnTo>
                    <a:lnTo>
                      <a:pt x="166" y="45"/>
                    </a:lnTo>
                    <a:lnTo>
                      <a:pt x="163" y="45"/>
                    </a:lnTo>
                    <a:lnTo>
                      <a:pt x="160" y="46"/>
                    </a:lnTo>
                    <a:lnTo>
                      <a:pt x="158" y="46"/>
                    </a:lnTo>
                    <a:lnTo>
                      <a:pt x="154" y="46"/>
                    </a:lnTo>
                    <a:lnTo>
                      <a:pt x="151" y="46"/>
                    </a:lnTo>
                    <a:lnTo>
                      <a:pt x="148" y="46"/>
                    </a:lnTo>
                    <a:lnTo>
                      <a:pt x="146" y="46"/>
                    </a:lnTo>
                    <a:lnTo>
                      <a:pt x="144" y="46"/>
                    </a:lnTo>
                    <a:lnTo>
                      <a:pt x="142" y="46"/>
                    </a:lnTo>
                    <a:lnTo>
                      <a:pt x="140" y="47"/>
                    </a:lnTo>
                    <a:lnTo>
                      <a:pt x="138" y="47"/>
                    </a:lnTo>
                    <a:lnTo>
                      <a:pt x="136" y="47"/>
                    </a:lnTo>
                    <a:lnTo>
                      <a:pt x="134" y="47"/>
                    </a:lnTo>
                    <a:lnTo>
                      <a:pt x="132" y="47"/>
                    </a:lnTo>
                    <a:lnTo>
                      <a:pt x="130" y="47"/>
                    </a:lnTo>
                    <a:lnTo>
                      <a:pt x="128" y="47"/>
                    </a:lnTo>
                    <a:lnTo>
                      <a:pt x="126" y="47"/>
                    </a:lnTo>
                    <a:lnTo>
                      <a:pt x="123" y="47"/>
                    </a:lnTo>
                    <a:lnTo>
                      <a:pt x="121" y="47"/>
                    </a:lnTo>
                    <a:lnTo>
                      <a:pt x="119" y="47"/>
                    </a:lnTo>
                    <a:lnTo>
                      <a:pt x="117" y="47"/>
                    </a:lnTo>
                    <a:lnTo>
                      <a:pt x="115" y="47"/>
                    </a:lnTo>
                    <a:lnTo>
                      <a:pt x="113" y="47"/>
                    </a:lnTo>
                    <a:lnTo>
                      <a:pt x="111" y="47"/>
                    </a:lnTo>
                    <a:lnTo>
                      <a:pt x="109" y="47"/>
                    </a:lnTo>
                    <a:lnTo>
                      <a:pt x="106" y="47"/>
                    </a:lnTo>
                    <a:lnTo>
                      <a:pt x="104" y="47"/>
                    </a:lnTo>
                    <a:lnTo>
                      <a:pt x="102" y="47"/>
                    </a:lnTo>
                    <a:lnTo>
                      <a:pt x="100" y="47"/>
                    </a:lnTo>
                    <a:lnTo>
                      <a:pt x="98" y="47"/>
                    </a:lnTo>
                    <a:lnTo>
                      <a:pt x="96" y="47"/>
                    </a:lnTo>
                    <a:lnTo>
                      <a:pt x="94" y="47"/>
                    </a:lnTo>
                    <a:lnTo>
                      <a:pt x="92" y="47"/>
                    </a:lnTo>
                    <a:lnTo>
                      <a:pt x="90" y="47"/>
                    </a:lnTo>
                    <a:lnTo>
                      <a:pt x="88" y="46"/>
                    </a:lnTo>
                    <a:lnTo>
                      <a:pt x="86" y="46"/>
                    </a:lnTo>
                    <a:lnTo>
                      <a:pt x="84" y="46"/>
                    </a:lnTo>
                    <a:lnTo>
                      <a:pt x="82" y="46"/>
                    </a:lnTo>
                    <a:lnTo>
                      <a:pt x="77" y="46"/>
                    </a:lnTo>
                    <a:lnTo>
                      <a:pt x="72" y="46"/>
                    </a:lnTo>
                    <a:lnTo>
                      <a:pt x="67" y="46"/>
                    </a:lnTo>
                    <a:lnTo>
                      <a:pt x="63" y="45"/>
                    </a:lnTo>
                    <a:lnTo>
                      <a:pt x="58" y="45"/>
                    </a:lnTo>
                    <a:lnTo>
                      <a:pt x="54" y="45"/>
                    </a:lnTo>
                    <a:lnTo>
                      <a:pt x="50" y="44"/>
                    </a:lnTo>
                    <a:lnTo>
                      <a:pt x="46" y="44"/>
                    </a:lnTo>
                    <a:lnTo>
                      <a:pt x="43" y="44"/>
                    </a:lnTo>
                    <a:lnTo>
                      <a:pt x="39" y="43"/>
                    </a:lnTo>
                    <a:lnTo>
                      <a:pt x="35" y="43"/>
                    </a:lnTo>
                    <a:lnTo>
                      <a:pt x="32" y="42"/>
                    </a:lnTo>
                    <a:lnTo>
                      <a:pt x="29" y="42"/>
                    </a:lnTo>
                    <a:lnTo>
                      <a:pt x="26" y="41"/>
                    </a:lnTo>
                    <a:lnTo>
                      <a:pt x="23" y="40"/>
                    </a:lnTo>
                    <a:lnTo>
                      <a:pt x="20" y="40"/>
                    </a:lnTo>
                    <a:lnTo>
                      <a:pt x="18" y="39"/>
                    </a:lnTo>
                    <a:lnTo>
                      <a:pt x="16" y="39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0" y="37"/>
                    </a:lnTo>
                    <a:lnTo>
                      <a:pt x="9" y="37"/>
                    </a:lnTo>
                    <a:lnTo>
                      <a:pt x="7" y="36"/>
                    </a:lnTo>
                    <a:lnTo>
                      <a:pt x="6" y="35"/>
                    </a:lnTo>
                    <a:lnTo>
                      <a:pt x="5" y="35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2" y="33"/>
                    </a:lnTo>
                    <a:lnTo>
                      <a:pt x="1" y="32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0" y="30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1" y="13"/>
                    </a:lnTo>
                    <a:lnTo>
                      <a:pt x="2" y="12"/>
                    </a:lnTo>
                    <a:lnTo>
                      <a:pt x="4" y="11"/>
                    </a:lnTo>
                    <a:lnTo>
                      <a:pt x="5" y="10"/>
                    </a:lnTo>
                    <a:lnTo>
                      <a:pt x="7" y="9"/>
                    </a:lnTo>
                    <a:lnTo>
                      <a:pt x="10" y="9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3" name="Freeform 259"/>
              <p:cNvSpPr>
                <a:spLocks/>
              </p:cNvSpPr>
              <p:nvPr/>
            </p:nvSpPr>
            <p:spPr bwMode="auto">
              <a:xfrm>
                <a:off x="925" y="2755"/>
                <a:ext cx="222" cy="27"/>
              </a:xfrm>
              <a:custGeom>
                <a:avLst/>
                <a:gdLst>
                  <a:gd name="T0" fmla="*/ 211 w 222"/>
                  <a:gd name="T1" fmla="*/ 19 h 27"/>
                  <a:gd name="T2" fmla="*/ 200 w 222"/>
                  <a:gd name="T3" fmla="*/ 21 h 27"/>
                  <a:gd name="T4" fmla="*/ 187 w 222"/>
                  <a:gd name="T5" fmla="*/ 23 h 27"/>
                  <a:gd name="T6" fmla="*/ 172 w 222"/>
                  <a:gd name="T7" fmla="*/ 25 h 27"/>
                  <a:gd name="T8" fmla="*/ 154 w 222"/>
                  <a:gd name="T9" fmla="*/ 26 h 27"/>
                  <a:gd name="T10" fmla="*/ 140 w 222"/>
                  <a:gd name="T11" fmla="*/ 27 h 27"/>
                  <a:gd name="T12" fmla="*/ 134 w 222"/>
                  <a:gd name="T13" fmla="*/ 27 h 27"/>
                  <a:gd name="T14" fmla="*/ 129 w 222"/>
                  <a:gd name="T15" fmla="*/ 27 h 27"/>
                  <a:gd name="T16" fmla="*/ 123 w 222"/>
                  <a:gd name="T17" fmla="*/ 27 h 27"/>
                  <a:gd name="T18" fmla="*/ 117 w 222"/>
                  <a:gd name="T19" fmla="*/ 27 h 27"/>
                  <a:gd name="T20" fmla="*/ 111 w 222"/>
                  <a:gd name="T21" fmla="*/ 27 h 27"/>
                  <a:gd name="T22" fmla="*/ 103 w 222"/>
                  <a:gd name="T23" fmla="*/ 27 h 27"/>
                  <a:gd name="T24" fmla="*/ 94 w 222"/>
                  <a:gd name="T25" fmla="*/ 27 h 27"/>
                  <a:gd name="T26" fmla="*/ 86 w 222"/>
                  <a:gd name="T27" fmla="*/ 27 h 27"/>
                  <a:gd name="T28" fmla="*/ 78 w 222"/>
                  <a:gd name="T29" fmla="*/ 26 h 27"/>
                  <a:gd name="T30" fmla="*/ 71 w 222"/>
                  <a:gd name="T31" fmla="*/ 26 h 27"/>
                  <a:gd name="T32" fmla="*/ 61 w 222"/>
                  <a:gd name="T33" fmla="*/ 25 h 27"/>
                  <a:gd name="T34" fmla="*/ 52 w 222"/>
                  <a:gd name="T35" fmla="*/ 25 h 27"/>
                  <a:gd name="T36" fmla="*/ 43 w 222"/>
                  <a:gd name="T37" fmla="*/ 24 h 27"/>
                  <a:gd name="T38" fmla="*/ 35 w 222"/>
                  <a:gd name="T39" fmla="*/ 23 h 27"/>
                  <a:gd name="T40" fmla="*/ 27 w 222"/>
                  <a:gd name="T41" fmla="*/ 22 h 27"/>
                  <a:gd name="T42" fmla="*/ 21 w 222"/>
                  <a:gd name="T43" fmla="*/ 21 h 27"/>
                  <a:gd name="T44" fmla="*/ 17 w 222"/>
                  <a:gd name="T45" fmla="*/ 21 h 27"/>
                  <a:gd name="T46" fmla="*/ 14 w 222"/>
                  <a:gd name="T47" fmla="*/ 20 h 27"/>
                  <a:gd name="T48" fmla="*/ 7 w 222"/>
                  <a:gd name="T49" fmla="*/ 18 h 27"/>
                  <a:gd name="T50" fmla="*/ 2 w 222"/>
                  <a:gd name="T51" fmla="*/ 16 h 27"/>
                  <a:gd name="T52" fmla="*/ 0 w 222"/>
                  <a:gd name="T53" fmla="*/ 13 h 27"/>
                  <a:gd name="T54" fmla="*/ 1 w 222"/>
                  <a:gd name="T55" fmla="*/ 11 h 27"/>
                  <a:gd name="T56" fmla="*/ 5 w 222"/>
                  <a:gd name="T57" fmla="*/ 9 h 27"/>
                  <a:gd name="T58" fmla="*/ 12 w 222"/>
                  <a:gd name="T59" fmla="*/ 7 h 27"/>
                  <a:gd name="T60" fmla="*/ 21 w 222"/>
                  <a:gd name="T61" fmla="*/ 5 h 27"/>
                  <a:gd name="T62" fmla="*/ 32 w 222"/>
                  <a:gd name="T63" fmla="*/ 4 h 27"/>
                  <a:gd name="T64" fmla="*/ 43 w 222"/>
                  <a:gd name="T65" fmla="*/ 2 h 27"/>
                  <a:gd name="T66" fmla="*/ 56 w 222"/>
                  <a:gd name="T67" fmla="*/ 1 h 27"/>
                  <a:gd name="T68" fmla="*/ 70 w 222"/>
                  <a:gd name="T69" fmla="*/ 1 h 27"/>
                  <a:gd name="T70" fmla="*/ 85 w 222"/>
                  <a:gd name="T71" fmla="*/ 0 h 27"/>
                  <a:gd name="T72" fmla="*/ 100 w 222"/>
                  <a:gd name="T73" fmla="*/ 0 h 27"/>
                  <a:gd name="T74" fmla="*/ 116 w 222"/>
                  <a:gd name="T75" fmla="*/ 0 h 27"/>
                  <a:gd name="T76" fmla="*/ 128 w 222"/>
                  <a:gd name="T77" fmla="*/ 0 h 27"/>
                  <a:gd name="T78" fmla="*/ 141 w 222"/>
                  <a:gd name="T79" fmla="*/ 0 h 27"/>
                  <a:gd name="T80" fmla="*/ 153 w 222"/>
                  <a:gd name="T81" fmla="*/ 1 h 27"/>
                  <a:gd name="T82" fmla="*/ 164 w 222"/>
                  <a:gd name="T83" fmla="*/ 1 h 27"/>
                  <a:gd name="T84" fmla="*/ 175 w 222"/>
                  <a:gd name="T85" fmla="*/ 2 h 27"/>
                  <a:gd name="T86" fmla="*/ 185 w 222"/>
                  <a:gd name="T87" fmla="*/ 3 h 27"/>
                  <a:gd name="T88" fmla="*/ 193 w 222"/>
                  <a:gd name="T89" fmla="*/ 4 h 27"/>
                  <a:gd name="T90" fmla="*/ 201 w 222"/>
                  <a:gd name="T91" fmla="*/ 5 h 27"/>
                  <a:gd name="T92" fmla="*/ 208 w 222"/>
                  <a:gd name="T93" fmla="*/ 7 h 27"/>
                  <a:gd name="T94" fmla="*/ 214 w 222"/>
                  <a:gd name="T95" fmla="*/ 8 h 27"/>
                  <a:gd name="T96" fmla="*/ 218 w 222"/>
                  <a:gd name="T97" fmla="*/ 10 h 27"/>
                  <a:gd name="T98" fmla="*/ 221 w 222"/>
                  <a:gd name="T99" fmla="*/ 11 h 27"/>
                  <a:gd name="T100" fmla="*/ 222 w 222"/>
                  <a:gd name="T101" fmla="*/ 13 h 27"/>
                  <a:gd name="T102" fmla="*/ 222 w 222"/>
                  <a:gd name="T103" fmla="*/ 15 h 27"/>
                  <a:gd name="T104" fmla="*/ 219 w 222"/>
                  <a:gd name="T10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2" h="27">
                    <a:moveTo>
                      <a:pt x="216" y="18"/>
                    </a:moveTo>
                    <a:lnTo>
                      <a:pt x="214" y="19"/>
                    </a:lnTo>
                    <a:lnTo>
                      <a:pt x="211" y="19"/>
                    </a:lnTo>
                    <a:lnTo>
                      <a:pt x="208" y="20"/>
                    </a:lnTo>
                    <a:lnTo>
                      <a:pt x="204" y="21"/>
                    </a:lnTo>
                    <a:lnTo>
                      <a:pt x="200" y="21"/>
                    </a:lnTo>
                    <a:lnTo>
                      <a:pt x="196" y="22"/>
                    </a:lnTo>
                    <a:lnTo>
                      <a:pt x="192" y="23"/>
                    </a:lnTo>
                    <a:lnTo>
                      <a:pt x="187" y="23"/>
                    </a:lnTo>
                    <a:lnTo>
                      <a:pt x="182" y="24"/>
                    </a:lnTo>
                    <a:lnTo>
                      <a:pt x="177" y="24"/>
                    </a:lnTo>
                    <a:lnTo>
                      <a:pt x="172" y="25"/>
                    </a:lnTo>
                    <a:lnTo>
                      <a:pt x="166" y="25"/>
                    </a:lnTo>
                    <a:lnTo>
                      <a:pt x="160" y="25"/>
                    </a:lnTo>
                    <a:lnTo>
                      <a:pt x="154" y="26"/>
                    </a:lnTo>
                    <a:lnTo>
                      <a:pt x="148" y="26"/>
                    </a:lnTo>
                    <a:lnTo>
                      <a:pt x="142" y="26"/>
                    </a:lnTo>
                    <a:lnTo>
                      <a:pt x="140" y="27"/>
                    </a:lnTo>
                    <a:lnTo>
                      <a:pt x="138" y="27"/>
                    </a:lnTo>
                    <a:lnTo>
                      <a:pt x="136" y="27"/>
                    </a:lnTo>
                    <a:lnTo>
                      <a:pt x="134" y="27"/>
                    </a:lnTo>
                    <a:lnTo>
                      <a:pt x="132" y="27"/>
                    </a:lnTo>
                    <a:lnTo>
                      <a:pt x="131" y="27"/>
                    </a:lnTo>
                    <a:lnTo>
                      <a:pt x="129" y="27"/>
                    </a:lnTo>
                    <a:lnTo>
                      <a:pt x="127" y="27"/>
                    </a:lnTo>
                    <a:lnTo>
                      <a:pt x="125" y="27"/>
                    </a:lnTo>
                    <a:lnTo>
                      <a:pt x="123" y="27"/>
                    </a:lnTo>
                    <a:lnTo>
                      <a:pt x="121" y="27"/>
                    </a:lnTo>
                    <a:lnTo>
                      <a:pt x="119" y="27"/>
                    </a:lnTo>
                    <a:lnTo>
                      <a:pt x="117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11" y="27"/>
                    </a:lnTo>
                    <a:lnTo>
                      <a:pt x="108" y="27"/>
                    </a:lnTo>
                    <a:lnTo>
                      <a:pt x="105" y="27"/>
                    </a:lnTo>
                    <a:lnTo>
                      <a:pt x="103" y="27"/>
                    </a:lnTo>
                    <a:lnTo>
                      <a:pt x="100" y="27"/>
                    </a:lnTo>
                    <a:lnTo>
                      <a:pt x="97" y="27"/>
                    </a:lnTo>
                    <a:lnTo>
                      <a:pt x="94" y="27"/>
                    </a:lnTo>
                    <a:lnTo>
                      <a:pt x="91" y="27"/>
                    </a:lnTo>
                    <a:lnTo>
                      <a:pt x="89" y="27"/>
                    </a:lnTo>
                    <a:lnTo>
                      <a:pt x="86" y="27"/>
                    </a:lnTo>
                    <a:lnTo>
                      <a:pt x="84" y="26"/>
                    </a:lnTo>
                    <a:lnTo>
                      <a:pt x="81" y="26"/>
                    </a:lnTo>
                    <a:lnTo>
                      <a:pt x="78" y="26"/>
                    </a:lnTo>
                    <a:lnTo>
                      <a:pt x="76" y="26"/>
                    </a:lnTo>
                    <a:lnTo>
                      <a:pt x="73" y="26"/>
                    </a:lnTo>
                    <a:lnTo>
                      <a:pt x="71" y="26"/>
                    </a:lnTo>
                    <a:lnTo>
                      <a:pt x="68" y="26"/>
                    </a:lnTo>
                    <a:lnTo>
                      <a:pt x="65" y="26"/>
                    </a:lnTo>
                    <a:lnTo>
                      <a:pt x="61" y="25"/>
                    </a:lnTo>
                    <a:lnTo>
                      <a:pt x="58" y="25"/>
                    </a:lnTo>
                    <a:lnTo>
                      <a:pt x="55" y="25"/>
                    </a:lnTo>
                    <a:lnTo>
                      <a:pt x="52" y="25"/>
                    </a:lnTo>
                    <a:lnTo>
                      <a:pt x="49" y="25"/>
                    </a:lnTo>
                    <a:lnTo>
                      <a:pt x="46" y="24"/>
                    </a:lnTo>
                    <a:lnTo>
                      <a:pt x="43" y="24"/>
                    </a:lnTo>
                    <a:lnTo>
                      <a:pt x="40" y="24"/>
                    </a:lnTo>
                    <a:lnTo>
                      <a:pt x="37" y="23"/>
                    </a:lnTo>
                    <a:lnTo>
                      <a:pt x="35" y="23"/>
                    </a:lnTo>
                    <a:lnTo>
                      <a:pt x="32" y="23"/>
                    </a:lnTo>
                    <a:lnTo>
                      <a:pt x="30" y="23"/>
                    </a:lnTo>
                    <a:lnTo>
                      <a:pt x="27" y="22"/>
                    </a:lnTo>
                    <a:lnTo>
                      <a:pt x="25" y="22"/>
                    </a:lnTo>
                    <a:lnTo>
                      <a:pt x="23" y="22"/>
                    </a:lnTo>
                    <a:lnTo>
                      <a:pt x="21" y="21"/>
                    </a:lnTo>
                    <a:lnTo>
                      <a:pt x="20" y="21"/>
                    </a:lnTo>
                    <a:lnTo>
                      <a:pt x="19" y="21"/>
                    </a:lnTo>
                    <a:lnTo>
                      <a:pt x="17" y="21"/>
                    </a:lnTo>
                    <a:lnTo>
                      <a:pt x="16" y="20"/>
                    </a:lnTo>
                    <a:lnTo>
                      <a:pt x="15" y="20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0" y="19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3" y="17"/>
                    </a:lnTo>
                    <a:lnTo>
                      <a:pt x="2" y="16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1" y="11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12" y="7"/>
                    </a:lnTo>
                    <a:lnTo>
                      <a:pt x="14" y="6"/>
                    </a:lnTo>
                    <a:lnTo>
                      <a:pt x="17" y="6"/>
                    </a:lnTo>
                    <a:lnTo>
                      <a:pt x="21" y="5"/>
                    </a:lnTo>
                    <a:lnTo>
                      <a:pt x="24" y="5"/>
                    </a:lnTo>
                    <a:lnTo>
                      <a:pt x="28" y="4"/>
                    </a:lnTo>
                    <a:lnTo>
                      <a:pt x="32" y="4"/>
                    </a:lnTo>
                    <a:lnTo>
                      <a:pt x="36" y="3"/>
                    </a:lnTo>
                    <a:lnTo>
                      <a:pt x="39" y="3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2" y="2"/>
                    </a:lnTo>
                    <a:lnTo>
                      <a:pt x="56" y="1"/>
                    </a:lnTo>
                    <a:lnTo>
                      <a:pt x="61" y="1"/>
                    </a:lnTo>
                    <a:lnTo>
                      <a:pt x="65" y="1"/>
                    </a:lnTo>
                    <a:lnTo>
                      <a:pt x="70" y="1"/>
                    </a:lnTo>
                    <a:lnTo>
                      <a:pt x="75" y="0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90" y="0"/>
                    </a:lnTo>
                    <a:lnTo>
                      <a:pt x="95" y="0"/>
                    </a:lnTo>
                    <a:lnTo>
                      <a:pt x="100" y="0"/>
                    </a:lnTo>
                    <a:lnTo>
                      <a:pt x="106" y="0"/>
                    </a:lnTo>
                    <a:lnTo>
                      <a:pt x="111" y="0"/>
                    </a:lnTo>
                    <a:lnTo>
                      <a:pt x="116" y="0"/>
                    </a:lnTo>
                    <a:lnTo>
                      <a:pt x="120" y="0"/>
                    </a:lnTo>
                    <a:lnTo>
                      <a:pt x="124" y="0"/>
                    </a:lnTo>
                    <a:lnTo>
                      <a:pt x="128" y="0"/>
                    </a:lnTo>
                    <a:lnTo>
                      <a:pt x="133" y="0"/>
                    </a:lnTo>
                    <a:lnTo>
                      <a:pt x="137" y="0"/>
                    </a:lnTo>
                    <a:lnTo>
                      <a:pt x="141" y="0"/>
                    </a:lnTo>
                    <a:lnTo>
                      <a:pt x="145" y="0"/>
                    </a:lnTo>
                    <a:lnTo>
                      <a:pt x="149" y="0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4" y="1"/>
                    </a:lnTo>
                    <a:lnTo>
                      <a:pt x="168" y="2"/>
                    </a:lnTo>
                    <a:lnTo>
                      <a:pt x="171" y="2"/>
                    </a:lnTo>
                    <a:lnTo>
                      <a:pt x="175" y="2"/>
                    </a:lnTo>
                    <a:lnTo>
                      <a:pt x="178" y="2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8" y="3"/>
                    </a:lnTo>
                    <a:lnTo>
                      <a:pt x="191" y="4"/>
                    </a:lnTo>
                    <a:lnTo>
                      <a:pt x="193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4" y="6"/>
                    </a:lnTo>
                    <a:lnTo>
                      <a:pt x="206" y="6"/>
                    </a:lnTo>
                    <a:lnTo>
                      <a:pt x="208" y="7"/>
                    </a:lnTo>
                    <a:lnTo>
                      <a:pt x="210" y="7"/>
                    </a:lnTo>
                    <a:lnTo>
                      <a:pt x="212" y="7"/>
                    </a:lnTo>
                    <a:lnTo>
                      <a:pt x="214" y="8"/>
                    </a:lnTo>
                    <a:lnTo>
                      <a:pt x="215" y="8"/>
                    </a:lnTo>
                    <a:lnTo>
                      <a:pt x="217" y="9"/>
                    </a:lnTo>
                    <a:lnTo>
                      <a:pt x="218" y="10"/>
                    </a:lnTo>
                    <a:lnTo>
                      <a:pt x="220" y="10"/>
                    </a:lnTo>
                    <a:lnTo>
                      <a:pt x="221" y="11"/>
                    </a:lnTo>
                    <a:lnTo>
                      <a:pt x="221" y="11"/>
                    </a:lnTo>
                    <a:lnTo>
                      <a:pt x="222" y="12"/>
                    </a:lnTo>
                    <a:lnTo>
                      <a:pt x="222" y="13"/>
                    </a:lnTo>
                    <a:lnTo>
                      <a:pt x="222" y="13"/>
                    </a:lnTo>
                    <a:lnTo>
                      <a:pt x="222" y="14"/>
                    </a:lnTo>
                    <a:lnTo>
                      <a:pt x="222" y="14"/>
                    </a:lnTo>
                    <a:lnTo>
                      <a:pt x="222" y="15"/>
                    </a:lnTo>
                    <a:lnTo>
                      <a:pt x="221" y="16"/>
                    </a:lnTo>
                    <a:lnTo>
                      <a:pt x="220" y="16"/>
                    </a:lnTo>
                    <a:lnTo>
                      <a:pt x="219" y="17"/>
                    </a:lnTo>
                    <a:lnTo>
                      <a:pt x="218" y="17"/>
                    </a:lnTo>
                    <a:lnTo>
                      <a:pt x="216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4" name="Freeform 260"/>
              <p:cNvSpPr>
                <a:spLocks/>
              </p:cNvSpPr>
              <p:nvPr/>
            </p:nvSpPr>
            <p:spPr bwMode="auto">
              <a:xfrm>
                <a:off x="923" y="2772"/>
                <a:ext cx="226" cy="23"/>
              </a:xfrm>
              <a:custGeom>
                <a:avLst/>
                <a:gdLst>
                  <a:gd name="T0" fmla="*/ 223 w 226"/>
                  <a:gd name="T1" fmla="*/ 10 h 23"/>
                  <a:gd name="T2" fmla="*/ 217 w 226"/>
                  <a:gd name="T3" fmla="*/ 14 h 23"/>
                  <a:gd name="T4" fmla="*/ 209 w 226"/>
                  <a:gd name="T5" fmla="*/ 16 h 23"/>
                  <a:gd name="T6" fmla="*/ 200 w 226"/>
                  <a:gd name="T7" fmla="*/ 18 h 23"/>
                  <a:gd name="T8" fmla="*/ 189 w 226"/>
                  <a:gd name="T9" fmla="*/ 19 h 23"/>
                  <a:gd name="T10" fmla="*/ 177 w 226"/>
                  <a:gd name="T11" fmla="*/ 20 h 23"/>
                  <a:gd name="T12" fmla="*/ 164 w 226"/>
                  <a:gd name="T13" fmla="*/ 21 h 23"/>
                  <a:gd name="T14" fmla="*/ 150 w 226"/>
                  <a:gd name="T15" fmla="*/ 22 h 23"/>
                  <a:gd name="T16" fmla="*/ 141 w 226"/>
                  <a:gd name="T17" fmla="*/ 23 h 23"/>
                  <a:gd name="T18" fmla="*/ 135 w 226"/>
                  <a:gd name="T19" fmla="*/ 23 h 23"/>
                  <a:gd name="T20" fmla="*/ 130 w 226"/>
                  <a:gd name="T21" fmla="*/ 23 h 23"/>
                  <a:gd name="T22" fmla="*/ 124 w 226"/>
                  <a:gd name="T23" fmla="*/ 23 h 23"/>
                  <a:gd name="T24" fmla="*/ 118 w 226"/>
                  <a:gd name="T25" fmla="*/ 23 h 23"/>
                  <a:gd name="T26" fmla="*/ 111 w 226"/>
                  <a:gd name="T27" fmla="*/ 23 h 23"/>
                  <a:gd name="T28" fmla="*/ 102 w 226"/>
                  <a:gd name="T29" fmla="*/ 23 h 23"/>
                  <a:gd name="T30" fmla="*/ 94 w 226"/>
                  <a:gd name="T31" fmla="*/ 23 h 23"/>
                  <a:gd name="T32" fmla="*/ 86 w 226"/>
                  <a:gd name="T33" fmla="*/ 23 h 23"/>
                  <a:gd name="T34" fmla="*/ 78 w 226"/>
                  <a:gd name="T35" fmla="*/ 22 h 23"/>
                  <a:gd name="T36" fmla="*/ 70 w 226"/>
                  <a:gd name="T37" fmla="*/ 22 h 23"/>
                  <a:gd name="T38" fmla="*/ 60 w 226"/>
                  <a:gd name="T39" fmla="*/ 21 h 23"/>
                  <a:gd name="T40" fmla="*/ 51 w 226"/>
                  <a:gd name="T41" fmla="*/ 20 h 23"/>
                  <a:gd name="T42" fmla="*/ 42 w 226"/>
                  <a:gd name="T43" fmla="*/ 20 h 23"/>
                  <a:gd name="T44" fmla="*/ 34 w 226"/>
                  <a:gd name="T45" fmla="*/ 19 h 23"/>
                  <a:gd name="T46" fmla="*/ 27 w 226"/>
                  <a:gd name="T47" fmla="*/ 17 h 23"/>
                  <a:gd name="T48" fmla="*/ 22 w 226"/>
                  <a:gd name="T49" fmla="*/ 17 h 23"/>
                  <a:gd name="T50" fmla="*/ 18 w 226"/>
                  <a:gd name="T51" fmla="*/ 16 h 23"/>
                  <a:gd name="T52" fmla="*/ 15 w 226"/>
                  <a:gd name="T53" fmla="*/ 15 h 23"/>
                  <a:gd name="T54" fmla="*/ 6 w 226"/>
                  <a:gd name="T55" fmla="*/ 12 h 23"/>
                  <a:gd name="T56" fmla="*/ 1 w 226"/>
                  <a:gd name="T57" fmla="*/ 9 h 23"/>
                  <a:gd name="T58" fmla="*/ 0 w 226"/>
                  <a:gd name="T59" fmla="*/ 6 h 23"/>
                  <a:gd name="T60" fmla="*/ 0 w 226"/>
                  <a:gd name="T61" fmla="*/ 0 h 23"/>
                  <a:gd name="T62" fmla="*/ 3 w 226"/>
                  <a:gd name="T63" fmla="*/ 3 h 23"/>
                  <a:gd name="T64" fmla="*/ 9 w 226"/>
                  <a:gd name="T65" fmla="*/ 5 h 23"/>
                  <a:gd name="T66" fmla="*/ 15 w 226"/>
                  <a:gd name="T67" fmla="*/ 6 h 23"/>
                  <a:gd name="T68" fmla="*/ 18 w 226"/>
                  <a:gd name="T69" fmla="*/ 7 h 23"/>
                  <a:gd name="T70" fmla="*/ 22 w 226"/>
                  <a:gd name="T71" fmla="*/ 8 h 23"/>
                  <a:gd name="T72" fmla="*/ 28 w 226"/>
                  <a:gd name="T73" fmla="*/ 9 h 23"/>
                  <a:gd name="T74" fmla="*/ 36 w 226"/>
                  <a:gd name="T75" fmla="*/ 10 h 23"/>
                  <a:gd name="T76" fmla="*/ 44 w 226"/>
                  <a:gd name="T77" fmla="*/ 11 h 23"/>
                  <a:gd name="T78" fmla="*/ 53 w 226"/>
                  <a:gd name="T79" fmla="*/ 12 h 23"/>
                  <a:gd name="T80" fmla="*/ 63 w 226"/>
                  <a:gd name="T81" fmla="*/ 13 h 23"/>
                  <a:gd name="T82" fmla="*/ 72 w 226"/>
                  <a:gd name="T83" fmla="*/ 13 h 23"/>
                  <a:gd name="T84" fmla="*/ 80 w 226"/>
                  <a:gd name="T85" fmla="*/ 14 h 23"/>
                  <a:gd name="T86" fmla="*/ 88 w 226"/>
                  <a:gd name="T87" fmla="*/ 14 h 23"/>
                  <a:gd name="T88" fmla="*/ 97 w 226"/>
                  <a:gd name="T89" fmla="*/ 14 h 23"/>
                  <a:gd name="T90" fmla="*/ 105 w 226"/>
                  <a:gd name="T91" fmla="*/ 14 h 23"/>
                  <a:gd name="T92" fmla="*/ 114 w 226"/>
                  <a:gd name="T93" fmla="*/ 14 h 23"/>
                  <a:gd name="T94" fmla="*/ 120 w 226"/>
                  <a:gd name="T95" fmla="*/ 14 h 23"/>
                  <a:gd name="T96" fmla="*/ 126 w 226"/>
                  <a:gd name="T97" fmla="*/ 14 h 23"/>
                  <a:gd name="T98" fmla="*/ 132 w 226"/>
                  <a:gd name="T99" fmla="*/ 14 h 23"/>
                  <a:gd name="T100" fmla="*/ 137 w 226"/>
                  <a:gd name="T101" fmla="*/ 14 h 23"/>
                  <a:gd name="T102" fmla="*/ 143 w 226"/>
                  <a:gd name="T103" fmla="*/ 14 h 23"/>
                  <a:gd name="T104" fmla="*/ 158 w 226"/>
                  <a:gd name="T105" fmla="*/ 13 h 23"/>
                  <a:gd name="T106" fmla="*/ 175 w 226"/>
                  <a:gd name="T107" fmla="*/ 12 h 23"/>
                  <a:gd name="T108" fmla="*/ 191 w 226"/>
                  <a:gd name="T109" fmla="*/ 10 h 23"/>
                  <a:gd name="T110" fmla="*/ 204 w 226"/>
                  <a:gd name="T111" fmla="*/ 8 h 23"/>
                  <a:gd name="T112" fmla="*/ 214 w 226"/>
                  <a:gd name="T113" fmla="*/ 6 h 23"/>
                  <a:gd name="T114" fmla="*/ 220 w 226"/>
                  <a:gd name="T115" fmla="*/ 3 h 23"/>
                  <a:gd name="T116" fmla="*/ 223 w 226"/>
                  <a:gd name="T117" fmla="*/ 2 h 23"/>
                  <a:gd name="T118" fmla="*/ 226 w 226"/>
                  <a:gd name="T119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6" h="23">
                    <a:moveTo>
                      <a:pt x="226" y="8"/>
                    </a:moveTo>
                    <a:lnTo>
                      <a:pt x="225" y="9"/>
                    </a:lnTo>
                    <a:lnTo>
                      <a:pt x="223" y="10"/>
                    </a:lnTo>
                    <a:lnTo>
                      <a:pt x="221" y="12"/>
                    </a:lnTo>
                    <a:lnTo>
                      <a:pt x="219" y="13"/>
                    </a:lnTo>
                    <a:lnTo>
                      <a:pt x="217" y="14"/>
                    </a:lnTo>
                    <a:lnTo>
                      <a:pt x="214" y="15"/>
                    </a:lnTo>
                    <a:lnTo>
                      <a:pt x="211" y="15"/>
                    </a:lnTo>
                    <a:lnTo>
                      <a:pt x="209" y="16"/>
                    </a:lnTo>
                    <a:lnTo>
                      <a:pt x="206" y="17"/>
                    </a:lnTo>
                    <a:lnTo>
                      <a:pt x="203" y="17"/>
                    </a:lnTo>
                    <a:lnTo>
                      <a:pt x="200" y="18"/>
                    </a:lnTo>
                    <a:lnTo>
                      <a:pt x="196" y="18"/>
                    </a:lnTo>
                    <a:lnTo>
                      <a:pt x="193" y="19"/>
                    </a:lnTo>
                    <a:lnTo>
                      <a:pt x="189" y="19"/>
                    </a:lnTo>
                    <a:lnTo>
                      <a:pt x="185" y="20"/>
                    </a:lnTo>
                    <a:lnTo>
                      <a:pt x="181" y="20"/>
                    </a:lnTo>
                    <a:lnTo>
                      <a:pt x="177" y="20"/>
                    </a:lnTo>
                    <a:lnTo>
                      <a:pt x="173" y="21"/>
                    </a:lnTo>
                    <a:lnTo>
                      <a:pt x="169" y="21"/>
                    </a:lnTo>
                    <a:lnTo>
                      <a:pt x="164" y="21"/>
                    </a:lnTo>
                    <a:lnTo>
                      <a:pt x="160" y="22"/>
                    </a:lnTo>
                    <a:lnTo>
                      <a:pt x="155" y="22"/>
                    </a:lnTo>
                    <a:lnTo>
                      <a:pt x="150" y="22"/>
                    </a:lnTo>
                    <a:lnTo>
                      <a:pt x="145" y="22"/>
                    </a:lnTo>
                    <a:lnTo>
                      <a:pt x="143" y="23"/>
                    </a:lnTo>
                    <a:lnTo>
                      <a:pt x="141" y="23"/>
                    </a:lnTo>
                    <a:lnTo>
                      <a:pt x="139" y="23"/>
                    </a:lnTo>
                    <a:lnTo>
                      <a:pt x="137" y="23"/>
                    </a:lnTo>
                    <a:lnTo>
                      <a:pt x="135" y="23"/>
                    </a:lnTo>
                    <a:lnTo>
                      <a:pt x="133" y="23"/>
                    </a:lnTo>
                    <a:lnTo>
                      <a:pt x="131" y="23"/>
                    </a:lnTo>
                    <a:lnTo>
                      <a:pt x="130" y="23"/>
                    </a:lnTo>
                    <a:lnTo>
                      <a:pt x="128" y="23"/>
                    </a:lnTo>
                    <a:lnTo>
                      <a:pt x="126" y="23"/>
                    </a:lnTo>
                    <a:lnTo>
                      <a:pt x="124" y="23"/>
                    </a:lnTo>
                    <a:lnTo>
                      <a:pt x="122" y="23"/>
                    </a:lnTo>
                    <a:lnTo>
                      <a:pt x="120" y="23"/>
                    </a:lnTo>
                    <a:lnTo>
                      <a:pt x="118" y="23"/>
                    </a:lnTo>
                    <a:lnTo>
                      <a:pt x="116" y="23"/>
                    </a:lnTo>
                    <a:lnTo>
                      <a:pt x="114" y="23"/>
                    </a:lnTo>
                    <a:lnTo>
                      <a:pt x="111" y="23"/>
                    </a:lnTo>
                    <a:lnTo>
                      <a:pt x="108" y="23"/>
                    </a:lnTo>
                    <a:lnTo>
                      <a:pt x="105" y="23"/>
                    </a:lnTo>
                    <a:lnTo>
                      <a:pt x="102" y="23"/>
                    </a:lnTo>
                    <a:lnTo>
                      <a:pt x="100" y="23"/>
                    </a:lnTo>
                    <a:lnTo>
                      <a:pt x="97" y="23"/>
                    </a:lnTo>
                    <a:lnTo>
                      <a:pt x="94" y="23"/>
                    </a:lnTo>
                    <a:lnTo>
                      <a:pt x="91" y="23"/>
                    </a:lnTo>
                    <a:lnTo>
                      <a:pt x="89" y="23"/>
                    </a:lnTo>
                    <a:lnTo>
                      <a:pt x="86" y="23"/>
                    </a:lnTo>
                    <a:lnTo>
                      <a:pt x="83" y="22"/>
                    </a:lnTo>
                    <a:lnTo>
                      <a:pt x="81" y="22"/>
                    </a:lnTo>
                    <a:lnTo>
                      <a:pt x="78" y="22"/>
                    </a:lnTo>
                    <a:lnTo>
                      <a:pt x="76" y="22"/>
                    </a:lnTo>
                    <a:lnTo>
                      <a:pt x="73" y="22"/>
                    </a:lnTo>
                    <a:lnTo>
                      <a:pt x="70" y="22"/>
                    </a:lnTo>
                    <a:lnTo>
                      <a:pt x="67" y="22"/>
                    </a:lnTo>
                    <a:lnTo>
                      <a:pt x="64" y="21"/>
                    </a:lnTo>
                    <a:lnTo>
                      <a:pt x="60" y="21"/>
                    </a:lnTo>
                    <a:lnTo>
                      <a:pt x="57" y="21"/>
                    </a:lnTo>
                    <a:lnTo>
                      <a:pt x="54" y="21"/>
                    </a:lnTo>
                    <a:lnTo>
                      <a:pt x="51" y="20"/>
                    </a:lnTo>
                    <a:lnTo>
                      <a:pt x="48" y="20"/>
                    </a:lnTo>
                    <a:lnTo>
                      <a:pt x="45" y="20"/>
                    </a:lnTo>
                    <a:lnTo>
                      <a:pt x="42" y="20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4" y="19"/>
                    </a:lnTo>
                    <a:lnTo>
                      <a:pt x="32" y="18"/>
                    </a:lnTo>
                    <a:lnTo>
                      <a:pt x="29" y="18"/>
                    </a:lnTo>
                    <a:lnTo>
                      <a:pt x="27" y="17"/>
                    </a:lnTo>
                    <a:lnTo>
                      <a:pt x="24" y="17"/>
                    </a:lnTo>
                    <a:lnTo>
                      <a:pt x="23" y="17"/>
                    </a:lnTo>
                    <a:lnTo>
                      <a:pt x="22" y="17"/>
                    </a:lnTo>
                    <a:lnTo>
                      <a:pt x="20" y="16"/>
                    </a:lnTo>
                    <a:lnTo>
                      <a:pt x="19" y="16"/>
                    </a:lnTo>
                    <a:lnTo>
                      <a:pt x="18" y="16"/>
                    </a:lnTo>
                    <a:lnTo>
                      <a:pt x="17" y="15"/>
                    </a:lnTo>
                    <a:lnTo>
                      <a:pt x="16" y="15"/>
                    </a:lnTo>
                    <a:lnTo>
                      <a:pt x="15" y="15"/>
                    </a:lnTo>
                    <a:lnTo>
                      <a:pt x="11" y="14"/>
                    </a:lnTo>
                    <a:lnTo>
                      <a:pt x="9" y="13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3" y="10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7" y="4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16" y="7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1" y="8"/>
                    </a:lnTo>
                    <a:lnTo>
                      <a:pt x="22" y="8"/>
                    </a:lnTo>
                    <a:lnTo>
                      <a:pt x="23" y="8"/>
                    </a:lnTo>
                    <a:lnTo>
                      <a:pt x="26" y="9"/>
                    </a:lnTo>
                    <a:lnTo>
                      <a:pt x="28" y="9"/>
                    </a:lnTo>
                    <a:lnTo>
                      <a:pt x="31" y="9"/>
                    </a:lnTo>
                    <a:lnTo>
                      <a:pt x="33" y="10"/>
                    </a:lnTo>
                    <a:lnTo>
                      <a:pt x="36" y="10"/>
                    </a:lnTo>
                    <a:lnTo>
                      <a:pt x="39" y="10"/>
                    </a:lnTo>
                    <a:lnTo>
                      <a:pt x="41" y="11"/>
                    </a:lnTo>
                    <a:lnTo>
                      <a:pt x="44" y="11"/>
                    </a:lnTo>
                    <a:lnTo>
                      <a:pt x="47" y="11"/>
                    </a:lnTo>
                    <a:lnTo>
                      <a:pt x="50" y="12"/>
                    </a:lnTo>
                    <a:lnTo>
                      <a:pt x="53" y="12"/>
                    </a:lnTo>
                    <a:lnTo>
                      <a:pt x="57" y="12"/>
                    </a:lnTo>
                    <a:lnTo>
                      <a:pt x="60" y="12"/>
                    </a:lnTo>
                    <a:lnTo>
                      <a:pt x="63" y="13"/>
                    </a:lnTo>
                    <a:lnTo>
                      <a:pt x="67" y="13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80" y="14"/>
                    </a:lnTo>
                    <a:lnTo>
                      <a:pt x="83" y="14"/>
                    </a:lnTo>
                    <a:lnTo>
                      <a:pt x="86" y="14"/>
                    </a:lnTo>
                    <a:lnTo>
                      <a:pt x="88" y="14"/>
                    </a:lnTo>
                    <a:lnTo>
                      <a:pt x="91" y="14"/>
                    </a:lnTo>
                    <a:lnTo>
                      <a:pt x="94" y="14"/>
                    </a:lnTo>
                    <a:lnTo>
                      <a:pt x="97" y="14"/>
                    </a:lnTo>
                    <a:lnTo>
                      <a:pt x="99" y="14"/>
                    </a:lnTo>
                    <a:lnTo>
                      <a:pt x="102" y="14"/>
                    </a:lnTo>
                    <a:lnTo>
                      <a:pt x="105" y="14"/>
                    </a:lnTo>
                    <a:lnTo>
                      <a:pt x="108" y="14"/>
                    </a:lnTo>
                    <a:lnTo>
                      <a:pt x="111" y="14"/>
                    </a:lnTo>
                    <a:lnTo>
                      <a:pt x="114" y="14"/>
                    </a:lnTo>
                    <a:lnTo>
                      <a:pt x="116" y="14"/>
                    </a:lnTo>
                    <a:lnTo>
                      <a:pt x="118" y="14"/>
                    </a:lnTo>
                    <a:lnTo>
                      <a:pt x="120" y="14"/>
                    </a:lnTo>
                    <a:lnTo>
                      <a:pt x="122" y="14"/>
                    </a:lnTo>
                    <a:lnTo>
                      <a:pt x="124" y="14"/>
                    </a:lnTo>
                    <a:lnTo>
                      <a:pt x="126" y="14"/>
                    </a:lnTo>
                    <a:lnTo>
                      <a:pt x="128" y="14"/>
                    </a:lnTo>
                    <a:lnTo>
                      <a:pt x="130" y="14"/>
                    </a:lnTo>
                    <a:lnTo>
                      <a:pt x="132" y="14"/>
                    </a:lnTo>
                    <a:lnTo>
                      <a:pt x="134" y="14"/>
                    </a:lnTo>
                    <a:lnTo>
                      <a:pt x="135" y="14"/>
                    </a:lnTo>
                    <a:lnTo>
                      <a:pt x="137" y="14"/>
                    </a:lnTo>
                    <a:lnTo>
                      <a:pt x="139" y="14"/>
                    </a:lnTo>
                    <a:lnTo>
                      <a:pt x="141" y="14"/>
                    </a:lnTo>
                    <a:lnTo>
                      <a:pt x="143" y="14"/>
                    </a:lnTo>
                    <a:lnTo>
                      <a:pt x="145" y="14"/>
                    </a:lnTo>
                    <a:lnTo>
                      <a:pt x="152" y="13"/>
                    </a:lnTo>
                    <a:lnTo>
                      <a:pt x="158" y="13"/>
                    </a:lnTo>
                    <a:lnTo>
                      <a:pt x="164" y="13"/>
                    </a:lnTo>
                    <a:lnTo>
                      <a:pt x="170" y="12"/>
                    </a:lnTo>
                    <a:lnTo>
                      <a:pt x="175" y="12"/>
                    </a:lnTo>
                    <a:lnTo>
                      <a:pt x="181" y="11"/>
                    </a:lnTo>
                    <a:lnTo>
                      <a:pt x="186" y="11"/>
                    </a:lnTo>
                    <a:lnTo>
                      <a:pt x="191" y="10"/>
                    </a:lnTo>
                    <a:lnTo>
                      <a:pt x="195" y="9"/>
                    </a:lnTo>
                    <a:lnTo>
                      <a:pt x="200" y="9"/>
                    </a:lnTo>
                    <a:lnTo>
                      <a:pt x="204" y="8"/>
                    </a:lnTo>
                    <a:lnTo>
                      <a:pt x="207" y="7"/>
                    </a:lnTo>
                    <a:lnTo>
                      <a:pt x="211" y="6"/>
                    </a:lnTo>
                    <a:lnTo>
                      <a:pt x="214" y="6"/>
                    </a:lnTo>
                    <a:lnTo>
                      <a:pt x="217" y="5"/>
                    </a:lnTo>
                    <a:lnTo>
                      <a:pt x="219" y="4"/>
                    </a:lnTo>
                    <a:lnTo>
                      <a:pt x="220" y="3"/>
                    </a:lnTo>
                    <a:lnTo>
                      <a:pt x="221" y="3"/>
                    </a:lnTo>
                    <a:lnTo>
                      <a:pt x="222" y="2"/>
                    </a:lnTo>
                    <a:lnTo>
                      <a:pt x="223" y="2"/>
                    </a:lnTo>
                    <a:lnTo>
                      <a:pt x="224" y="1"/>
                    </a:lnTo>
                    <a:lnTo>
                      <a:pt x="225" y="1"/>
                    </a:lnTo>
                    <a:lnTo>
                      <a:pt x="226" y="1"/>
                    </a:lnTo>
                    <a:lnTo>
                      <a:pt x="226" y="0"/>
                    </a:lnTo>
                    <a:lnTo>
                      <a:pt x="226" y="8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5" name="Freeform 261"/>
              <p:cNvSpPr>
                <a:spLocks/>
              </p:cNvSpPr>
              <p:nvPr/>
            </p:nvSpPr>
            <p:spPr bwMode="auto">
              <a:xfrm>
                <a:off x="974" y="2758"/>
                <a:ext cx="48" cy="15"/>
              </a:xfrm>
              <a:custGeom>
                <a:avLst/>
                <a:gdLst>
                  <a:gd name="T0" fmla="*/ 25 w 48"/>
                  <a:gd name="T1" fmla="*/ 0 h 15"/>
                  <a:gd name="T2" fmla="*/ 48 w 48"/>
                  <a:gd name="T3" fmla="*/ 11 h 15"/>
                  <a:gd name="T4" fmla="*/ 12 w 48"/>
                  <a:gd name="T5" fmla="*/ 15 h 15"/>
                  <a:gd name="T6" fmla="*/ 0 w 48"/>
                  <a:gd name="T7" fmla="*/ 1 h 15"/>
                  <a:gd name="T8" fmla="*/ 25 w 4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25" y="0"/>
                    </a:moveTo>
                    <a:lnTo>
                      <a:pt x="48" y="11"/>
                    </a:lnTo>
                    <a:lnTo>
                      <a:pt x="12" y="15"/>
                    </a:lnTo>
                    <a:lnTo>
                      <a:pt x="0" y="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6" name="Freeform 262"/>
              <p:cNvSpPr>
                <a:spLocks/>
              </p:cNvSpPr>
              <p:nvPr/>
            </p:nvSpPr>
            <p:spPr bwMode="auto">
              <a:xfrm>
                <a:off x="978" y="2759"/>
                <a:ext cx="38" cy="12"/>
              </a:xfrm>
              <a:custGeom>
                <a:avLst/>
                <a:gdLst>
                  <a:gd name="T0" fmla="*/ 21 w 38"/>
                  <a:gd name="T1" fmla="*/ 0 h 12"/>
                  <a:gd name="T2" fmla="*/ 38 w 38"/>
                  <a:gd name="T3" fmla="*/ 9 h 12"/>
                  <a:gd name="T4" fmla="*/ 10 w 38"/>
                  <a:gd name="T5" fmla="*/ 12 h 12"/>
                  <a:gd name="T6" fmla="*/ 0 w 38"/>
                  <a:gd name="T7" fmla="*/ 2 h 12"/>
                  <a:gd name="T8" fmla="*/ 21 w 38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2">
                    <a:moveTo>
                      <a:pt x="21" y="0"/>
                    </a:moveTo>
                    <a:lnTo>
                      <a:pt x="38" y="9"/>
                    </a:lnTo>
                    <a:lnTo>
                      <a:pt x="10" y="12"/>
                    </a:lnTo>
                    <a:lnTo>
                      <a:pt x="0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7" name="Freeform 263"/>
              <p:cNvSpPr>
                <a:spLocks/>
              </p:cNvSpPr>
              <p:nvPr/>
            </p:nvSpPr>
            <p:spPr bwMode="auto">
              <a:xfrm>
                <a:off x="957" y="2673"/>
                <a:ext cx="8" cy="14"/>
              </a:xfrm>
              <a:custGeom>
                <a:avLst/>
                <a:gdLst>
                  <a:gd name="T0" fmla="*/ 1 w 8"/>
                  <a:gd name="T1" fmla="*/ 14 h 14"/>
                  <a:gd name="T2" fmla="*/ 0 w 8"/>
                  <a:gd name="T3" fmla="*/ 13 h 14"/>
                  <a:gd name="T4" fmla="*/ 0 w 8"/>
                  <a:gd name="T5" fmla="*/ 11 h 14"/>
                  <a:gd name="T6" fmla="*/ 0 w 8"/>
                  <a:gd name="T7" fmla="*/ 8 h 14"/>
                  <a:gd name="T8" fmla="*/ 1 w 8"/>
                  <a:gd name="T9" fmla="*/ 6 h 14"/>
                  <a:gd name="T10" fmla="*/ 1 w 8"/>
                  <a:gd name="T11" fmla="*/ 4 h 14"/>
                  <a:gd name="T12" fmla="*/ 2 w 8"/>
                  <a:gd name="T13" fmla="*/ 3 h 14"/>
                  <a:gd name="T14" fmla="*/ 3 w 8"/>
                  <a:gd name="T15" fmla="*/ 2 h 14"/>
                  <a:gd name="T16" fmla="*/ 4 w 8"/>
                  <a:gd name="T17" fmla="*/ 1 h 14"/>
                  <a:gd name="T18" fmla="*/ 4 w 8"/>
                  <a:gd name="T19" fmla="*/ 1 h 14"/>
                  <a:gd name="T20" fmla="*/ 5 w 8"/>
                  <a:gd name="T21" fmla="*/ 0 h 14"/>
                  <a:gd name="T22" fmla="*/ 6 w 8"/>
                  <a:gd name="T23" fmla="*/ 0 h 14"/>
                  <a:gd name="T24" fmla="*/ 7 w 8"/>
                  <a:gd name="T25" fmla="*/ 0 h 14"/>
                  <a:gd name="T26" fmla="*/ 8 w 8"/>
                  <a:gd name="T27" fmla="*/ 1 h 14"/>
                  <a:gd name="T28" fmla="*/ 8 w 8"/>
                  <a:gd name="T29" fmla="*/ 3 h 14"/>
                  <a:gd name="T30" fmla="*/ 8 w 8"/>
                  <a:gd name="T31" fmla="*/ 6 h 14"/>
                  <a:gd name="T32" fmla="*/ 7 w 8"/>
                  <a:gd name="T33" fmla="*/ 8 h 14"/>
                  <a:gd name="T34" fmla="*/ 7 w 8"/>
                  <a:gd name="T35" fmla="*/ 10 h 14"/>
                  <a:gd name="T36" fmla="*/ 6 w 8"/>
                  <a:gd name="T37" fmla="*/ 11 h 14"/>
                  <a:gd name="T38" fmla="*/ 5 w 8"/>
                  <a:gd name="T39" fmla="*/ 12 h 14"/>
                  <a:gd name="T40" fmla="*/ 4 w 8"/>
                  <a:gd name="T41" fmla="*/ 13 h 14"/>
                  <a:gd name="T42" fmla="*/ 4 w 8"/>
                  <a:gd name="T43" fmla="*/ 13 h 14"/>
                  <a:gd name="T44" fmla="*/ 3 w 8"/>
                  <a:gd name="T45" fmla="*/ 14 h 14"/>
                  <a:gd name="T46" fmla="*/ 2 w 8"/>
                  <a:gd name="T47" fmla="*/ 14 h 14"/>
                  <a:gd name="T48" fmla="*/ 1 w 8"/>
                  <a:gd name="T4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4">
                    <a:moveTo>
                      <a:pt x="1" y="14"/>
                    </a:moveTo>
                    <a:lnTo>
                      <a:pt x="0" y="13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7" y="10"/>
                    </a:lnTo>
                    <a:lnTo>
                      <a:pt x="6" y="11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8" name="Freeform 264"/>
              <p:cNvSpPr>
                <a:spLocks/>
              </p:cNvSpPr>
              <p:nvPr/>
            </p:nvSpPr>
            <p:spPr bwMode="auto">
              <a:xfrm>
                <a:off x="963" y="2703"/>
                <a:ext cx="24" cy="22"/>
              </a:xfrm>
              <a:custGeom>
                <a:avLst/>
                <a:gdLst>
                  <a:gd name="T0" fmla="*/ 0 w 24"/>
                  <a:gd name="T1" fmla="*/ 22 h 22"/>
                  <a:gd name="T2" fmla="*/ 0 w 24"/>
                  <a:gd name="T3" fmla="*/ 0 h 22"/>
                  <a:gd name="T4" fmla="*/ 24 w 24"/>
                  <a:gd name="T5" fmla="*/ 6 h 22"/>
                  <a:gd name="T6" fmla="*/ 24 w 24"/>
                  <a:gd name="T7" fmla="*/ 22 h 22"/>
                  <a:gd name="T8" fmla="*/ 0 w 24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2">
                    <a:moveTo>
                      <a:pt x="0" y="22"/>
                    </a:moveTo>
                    <a:lnTo>
                      <a:pt x="0" y="0"/>
                    </a:lnTo>
                    <a:lnTo>
                      <a:pt x="24" y="6"/>
                    </a:lnTo>
                    <a:lnTo>
                      <a:pt x="24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9" name="Rectangle 265"/>
              <p:cNvSpPr>
                <a:spLocks noChangeArrowheads="1"/>
              </p:cNvSpPr>
              <p:nvPr/>
            </p:nvSpPr>
            <p:spPr bwMode="auto">
              <a:xfrm>
                <a:off x="966" y="2707"/>
                <a:ext cx="19" cy="1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0" name="Freeform 266"/>
              <p:cNvSpPr>
                <a:spLocks/>
              </p:cNvSpPr>
              <p:nvPr/>
            </p:nvSpPr>
            <p:spPr bwMode="auto">
              <a:xfrm>
                <a:off x="953" y="2670"/>
                <a:ext cx="49" cy="45"/>
              </a:xfrm>
              <a:custGeom>
                <a:avLst/>
                <a:gdLst>
                  <a:gd name="T0" fmla="*/ 8 w 49"/>
                  <a:gd name="T1" fmla="*/ 12 h 45"/>
                  <a:gd name="T2" fmla="*/ 8 w 49"/>
                  <a:gd name="T3" fmla="*/ 12 h 45"/>
                  <a:gd name="T4" fmla="*/ 9 w 49"/>
                  <a:gd name="T5" fmla="*/ 11 h 45"/>
                  <a:gd name="T6" fmla="*/ 11 w 49"/>
                  <a:gd name="T7" fmla="*/ 8 h 45"/>
                  <a:gd name="T8" fmla="*/ 13 w 49"/>
                  <a:gd name="T9" fmla="*/ 6 h 45"/>
                  <a:gd name="T10" fmla="*/ 15 w 49"/>
                  <a:gd name="T11" fmla="*/ 4 h 45"/>
                  <a:gd name="T12" fmla="*/ 18 w 49"/>
                  <a:gd name="T13" fmla="*/ 2 h 45"/>
                  <a:gd name="T14" fmla="*/ 21 w 49"/>
                  <a:gd name="T15" fmla="*/ 1 h 45"/>
                  <a:gd name="T16" fmla="*/ 24 w 49"/>
                  <a:gd name="T17" fmla="*/ 0 h 45"/>
                  <a:gd name="T18" fmla="*/ 28 w 49"/>
                  <a:gd name="T19" fmla="*/ 0 h 45"/>
                  <a:gd name="T20" fmla="*/ 31 w 49"/>
                  <a:gd name="T21" fmla="*/ 1 h 45"/>
                  <a:gd name="T22" fmla="*/ 36 w 49"/>
                  <a:gd name="T23" fmla="*/ 2 h 45"/>
                  <a:gd name="T24" fmla="*/ 39 w 49"/>
                  <a:gd name="T25" fmla="*/ 4 h 45"/>
                  <a:gd name="T26" fmla="*/ 43 w 49"/>
                  <a:gd name="T27" fmla="*/ 7 h 45"/>
                  <a:gd name="T28" fmla="*/ 46 w 49"/>
                  <a:gd name="T29" fmla="*/ 10 h 45"/>
                  <a:gd name="T30" fmla="*/ 48 w 49"/>
                  <a:gd name="T31" fmla="*/ 14 h 45"/>
                  <a:gd name="T32" fmla="*/ 49 w 49"/>
                  <a:gd name="T33" fmla="*/ 18 h 45"/>
                  <a:gd name="T34" fmla="*/ 49 w 49"/>
                  <a:gd name="T35" fmla="*/ 22 h 45"/>
                  <a:gd name="T36" fmla="*/ 49 w 49"/>
                  <a:gd name="T37" fmla="*/ 27 h 45"/>
                  <a:gd name="T38" fmla="*/ 48 w 49"/>
                  <a:gd name="T39" fmla="*/ 31 h 45"/>
                  <a:gd name="T40" fmla="*/ 46 w 49"/>
                  <a:gd name="T41" fmla="*/ 35 h 45"/>
                  <a:gd name="T42" fmla="*/ 43 w 49"/>
                  <a:gd name="T43" fmla="*/ 38 h 45"/>
                  <a:gd name="T44" fmla="*/ 40 w 49"/>
                  <a:gd name="T45" fmla="*/ 41 h 45"/>
                  <a:gd name="T46" fmla="*/ 36 w 49"/>
                  <a:gd name="T47" fmla="*/ 43 h 45"/>
                  <a:gd name="T48" fmla="*/ 32 w 49"/>
                  <a:gd name="T49" fmla="*/ 44 h 45"/>
                  <a:gd name="T50" fmla="*/ 28 w 49"/>
                  <a:gd name="T51" fmla="*/ 45 h 45"/>
                  <a:gd name="T52" fmla="*/ 24 w 49"/>
                  <a:gd name="T53" fmla="*/ 44 h 45"/>
                  <a:gd name="T54" fmla="*/ 21 w 49"/>
                  <a:gd name="T55" fmla="*/ 44 h 45"/>
                  <a:gd name="T56" fmla="*/ 18 w 49"/>
                  <a:gd name="T57" fmla="*/ 43 h 45"/>
                  <a:gd name="T58" fmla="*/ 15 w 49"/>
                  <a:gd name="T59" fmla="*/ 41 h 45"/>
                  <a:gd name="T60" fmla="*/ 13 w 49"/>
                  <a:gd name="T61" fmla="*/ 39 h 45"/>
                  <a:gd name="T62" fmla="*/ 11 w 49"/>
                  <a:gd name="T63" fmla="*/ 37 h 45"/>
                  <a:gd name="T64" fmla="*/ 9 w 49"/>
                  <a:gd name="T65" fmla="*/ 35 h 45"/>
                  <a:gd name="T66" fmla="*/ 7 w 49"/>
                  <a:gd name="T67" fmla="*/ 32 h 45"/>
                  <a:gd name="T68" fmla="*/ 7 w 49"/>
                  <a:gd name="T69" fmla="*/ 31 h 45"/>
                  <a:gd name="T70" fmla="*/ 6 w 49"/>
                  <a:gd name="T71" fmla="*/ 31 h 45"/>
                  <a:gd name="T72" fmla="*/ 5 w 49"/>
                  <a:gd name="T73" fmla="*/ 30 h 45"/>
                  <a:gd name="T74" fmla="*/ 2 w 49"/>
                  <a:gd name="T75" fmla="*/ 29 h 45"/>
                  <a:gd name="T76" fmla="*/ 1 w 49"/>
                  <a:gd name="T77" fmla="*/ 26 h 45"/>
                  <a:gd name="T78" fmla="*/ 0 w 49"/>
                  <a:gd name="T79" fmla="*/ 23 h 45"/>
                  <a:gd name="T80" fmla="*/ 0 w 49"/>
                  <a:gd name="T81" fmla="*/ 19 h 45"/>
                  <a:gd name="T82" fmla="*/ 1 w 49"/>
                  <a:gd name="T83" fmla="*/ 16 h 45"/>
                  <a:gd name="T84" fmla="*/ 4 w 49"/>
                  <a:gd name="T85" fmla="*/ 13 h 45"/>
                  <a:gd name="T86" fmla="*/ 6 w 49"/>
                  <a:gd name="T87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5">
                    <a:moveTo>
                      <a:pt x="8" y="12"/>
                    </a:move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5" y="4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31" y="1"/>
                    </a:lnTo>
                    <a:lnTo>
                      <a:pt x="34" y="1"/>
                    </a:lnTo>
                    <a:lnTo>
                      <a:pt x="36" y="2"/>
                    </a:lnTo>
                    <a:lnTo>
                      <a:pt x="38" y="3"/>
                    </a:lnTo>
                    <a:lnTo>
                      <a:pt x="39" y="4"/>
                    </a:lnTo>
                    <a:lnTo>
                      <a:pt x="41" y="5"/>
                    </a:lnTo>
                    <a:lnTo>
                      <a:pt x="43" y="7"/>
                    </a:lnTo>
                    <a:lnTo>
                      <a:pt x="44" y="8"/>
                    </a:lnTo>
                    <a:lnTo>
                      <a:pt x="46" y="10"/>
                    </a:lnTo>
                    <a:lnTo>
                      <a:pt x="47" y="12"/>
                    </a:lnTo>
                    <a:lnTo>
                      <a:pt x="48" y="14"/>
                    </a:lnTo>
                    <a:lnTo>
                      <a:pt x="48" y="16"/>
                    </a:lnTo>
                    <a:lnTo>
                      <a:pt x="49" y="18"/>
                    </a:lnTo>
                    <a:lnTo>
                      <a:pt x="49" y="20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7"/>
                    </a:lnTo>
                    <a:lnTo>
                      <a:pt x="49" y="29"/>
                    </a:lnTo>
                    <a:lnTo>
                      <a:pt x="48" y="31"/>
                    </a:lnTo>
                    <a:lnTo>
                      <a:pt x="47" y="33"/>
                    </a:lnTo>
                    <a:lnTo>
                      <a:pt x="46" y="35"/>
                    </a:lnTo>
                    <a:lnTo>
                      <a:pt x="45" y="36"/>
                    </a:lnTo>
                    <a:lnTo>
                      <a:pt x="43" y="38"/>
                    </a:lnTo>
                    <a:lnTo>
                      <a:pt x="42" y="39"/>
                    </a:lnTo>
                    <a:lnTo>
                      <a:pt x="40" y="41"/>
                    </a:lnTo>
                    <a:lnTo>
                      <a:pt x="38" y="42"/>
                    </a:lnTo>
                    <a:lnTo>
                      <a:pt x="36" y="43"/>
                    </a:lnTo>
                    <a:lnTo>
                      <a:pt x="34" y="43"/>
                    </a:lnTo>
                    <a:lnTo>
                      <a:pt x="32" y="44"/>
                    </a:lnTo>
                    <a:lnTo>
                      <a:pt x="30" y="44"/>
                    </a:lnTo>
                    <a:lnTo>
                      <a:pt x="28" y="45"/>
                    </a:lnTo>
                    <a:lnTo>
                      <a:pt x="26" y="44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1" y="44"/>
                    </a:lnTo>
                    <a:lnTo>
                      <a:pt x="19" y="43"/>
                    </a:lnTo>
                    <a:lnTo>
                      <a:pt x="18" y="43"/>
                    </a:lnTo>
                    <a:lnTo>
                      <a:pt x="17" y="42"/>
                    </a:lnTo>
                    <a:lnTo>
                      <a:pt x="15" y="41"/>
                    </a:lnTo>
                    <a:lnTo>
                      <a:pt x="14" y="40"/>
                    </a:lnTo>
                    <a:lnTo>
                      <a:pt x="13" y="39"/>
                    </a:lnTo>
                    <a:lnTo>
                      <a:pt x="12" y="38"/>
                    </a:lnTo>
                    <a:lnTo>
                      <a:pt x="11" y="37"/>
                    </a:lnTo>
                    <a:lnTo>
                      <a:pt x="10" y="36"/>
                    </a:lnTo>
                    <a:lnTo>
                      <a:pt x="9" y="35"/>
                    </a:lnTo>
                    <a:lnTo>
                      <a:pt x="8" y="33"/>
                    </a:lnTo>
                    <a:lnTo>
                      <a:pt x="7" y="32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5" y="30"/>
                    </a:lnTo>
                    <a:lnTo>
                      <a:pt x="4" y="30"/>
                    </a:lnTo>
                    <a:lnTo>
                      <a:pt x="2" y="29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2" y="14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1" name="Freeform 267"/>
              <p:cNvSpPr>
                <a:spLocks/>
              </p:cNvSpPr>
              <p:nvPr/>
            </p:nvSpPr>
            <p:spPr bwMode="auto">
              <a:xfrm>
                <a:off x="955" y="2674"/>
                <a:ext cx="44" cy="37"/>
              </a:xfrm>
              <a:custGeom>
                <a:avLst/>
                <a:gdLst>
                  <a:gd name="T0" fmla="*/ 6 w 44"/>
                  <a:gd name="T1" fmla="*/ 12 h 37"/>
                  <a:gd name="T2" fmla="*/ 7 w 44"/>
                  <a:gd name="T3" fmla="*/ 13 h 37"/>
                  <a:gd name="T4" fmla="*/ 8 w 44"/>
                  <a:gd name="T5" fmla="*/ 12 h 37"/>
                  <a:gd name="T6" fmla="*/ 9 w 44"/>
                  <a:gd name="T7" fmla="*/ 9 h 37"/>
                  <a:gd name="T8" fmla="*/ 11 w 44"/>
                  <a:gd name="T9" fmla="*/ 7 h 37"/>
                  <a:gd name="T10" fmla="*/ 13 w 44"/>
                  <a:gd name="T11" fmla="*/ 4 h 37"/>
                  <a:gd name="T12" fmla="*/ 16 w 44"/>
                  <a:gd name="T13" fmla="*/ 2 h 37"/>
                  <a:gd name="T14" fmla="*/ 19 w 44"/>
                  <a:gd name="T15" fmla="*/ 1 h 37"/>
                  <a:gd name="T16" fmla="*/ 22 w 44"/>
                  <a:gd name="T17" fmla="*/ 0 h 37"/>
                  <a:gd name="T18" fmla="*/ 25 w 44"/>
                  <a:gd name="T19" fmla="*/ 0 h 37"/>
                  <a:gd name="T20" fmla="*/ 31 w 44"/>
                  <a:gd name="T21" fmla="*/ 1 h 37"/>
                  <a:gd name="T22" fmla="*/ 37 w 44"/>
                  <a:gd name="T23" fmla="*/ 4 h 37"/>
                  <a:gd name="T24" fmla="*/ 42 w 44"/>
                  <a:gd name="T25" fmla="*/ 9 h 37"/>
                  <a:gd name="T26" fmla="*/ 44 w 44"/>
                  <a:gd name="T27" fmla="*/ 16 h 37"/>
                  <a:gd name="T28" fmla="*/ 44 w 44"/>
                  <a:gd name="T29" fmla="*/ 22 h 37"/>
                  <a:gd name="T30" fmla="*/ 43 w 44"/>
                  <a:gd name="T31" fmla="*/ 26 h 37"/>
                  <a:gd name="T32" fmla="*/ 41 w 44"/>
                  <a:gd name="T33" fmla="*/ 29 h 37"/>
                  <a:gd name="T34" fmla="*/ 39 w 44"/>
                  <a:gd name="T35" fmla="*/ 32 h 37"/>
                  <a:gd name="T36" fmla="*/ 36 w 44"/>
                  <a:gd name="T37" fmla="*/ 34 h 37"/>
                  <a:gd name="T38" fmla="*/ 33 w 44"/>
                  <a:gd name="T39" fmla="*/ 36 h 37"/>
                  <a:gd name="T40" fmla="*/ 30 w 44"/>
                  <a:gd name="T41" fmla="*/ 37 h 37"/>
                  <a:gd name="T42" fmla="*/ 26 w 44"/>
                  <a:gd name="T43" fmla="*/ 37 h 37"/>
                  <a:gd name="T44" fmla="*/ 21 w 44"/>
                  <a:gd name="T45" fmla="*/ 37 h 37"/>
                  <a:gd name="T46" fmla="*/ 15 w 44"/>
                  <a:gd name="T47" fmla="*/ 34 h 37"/>
                  <a:gd name="T48" fmla="*/ 11 w 44"/>
                  <a:gd name="T49" fmla="*/ 30 h 37"/>
                  <a:gd name="T50" fmla="*/ 8 w 44"/>
                  <a:gd name="T51" fmla="*/ 25 h 37"/>
                  <a:gd name="T52" fmla="*/ 6 w 44"/>
                  <a:gd name="T53" fmla="*/ 22 h 37"/>
                  <a:gd name="T54" fmla="*/ 5 w 44"/>
                  <a:gd name="T55" fmla="*/ 23 h 37"/>
                  <a:gd name="T56" fmla="*/ 3 w 44"/>
                  <a:gd name="T57" fmla="*/ 23 h 37"/>
                  <a:gd name="T58" fmla="*/ 2 w 44"/>
                  <a:gd name="T59" fmla="*/ 22 h 37"/>
                  <a:gd name="T60" fmla="*/ 1 w 44"/>
                  <a:gd name="T61" fmla="*/ 20 h 37"/>
                  <a:gd name="T62" fmla="*/ 0 w 44"/>
                  <a:gd name="T63" fmla="*/ 18 h 37"/>
                  <a:gd name="T64" fmla="*/ 1 w 44"/>
                  <a:gd name="T65" fmla="*/ 16 h 37"/>
                  <a:gd name="T66" fmla="*/ 1 w 44"/>
                  <a:gd name="T67" fmla="*/ 14 h 37"/>
                  <a:gd name="T68" fmla="*/ 3 w 44"/>
                  <a:gd name="T69" fmla="*/ 13 h 37"/>
                  <a:gd name="T70" fmla="*/ 4 w 44"/>
                  <a:gd name="T71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4" h="37">
                    <a:moveTo>
                      <a:pt x="5" y="12"/>
                    </a:moveTo>
                    <a:lnTo>
                      <a:pt x="6" y="12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5" y="3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31" y="1"/>
                    </a:lnTo>
                    <a:lnTo>
                      <a:pt x="34" y="2"/>
                    </a:lnTo>
                    <a:lnTo>
                      <a:pt x="37" y="4"/>
                    </a:lnTo>
                    <a:lnTo>
                      <a:pt x="40" y="6"/>
                    </a:lnTo>
                    <a:lnTo>
                      <a:pt x="42" y="9"/>
                    </a:lnTo>
                    <a:lnTo>
                      <a:pt x="43" y="13"/>
                    </a:lnTo>
                    <a:lnTo>
                      <a:pt x="44" y="16"/>
                    </a:lnTo>
                    <a:lnTo>
                      <a:pt x="44" y="20"/>
                    </a:lnTo>
                    <a:lnTo>
                      <a:pt x="44" y="22"/>
                    </a:lnTo>
                    <a:lnTo>
                      <a:pt x="43" y="24"/>
                    </a:lnTo>
                    <a:lnTo>
                      <a:pt x="43" y="26"/>
                    </a:lnTo>
                    <a:lnTo>
                      <a:pt x="42" y="27"/>
                    </a:lnTo>
                    <a:lnTo>
                      <a:pt x="41" y="29"/>
                    </a:lnTo>
                    <a:lnTo>
                      <a:pt x="40" y="30"/>
                    </a:lnTo>
                    <a:lnTo>
                      <a:pt x="39" y="32"/>
                    </a:lnTo>
                    <a:lnTo>
                      <a:pt x="37" y="33"/>
                    </a:lnTo>
                    <a:lnTo>
                      <a:pt x="36" y="34"/>
                    </a:lnTo>
                    <a:lnTo>
                      <a:pt x="35" y="35"/>
                    </a:lnTo>
                    <a:lnTo>
                      <a:pt x="33" y="36"/>
                    </a:lnTo>
                    <a:lnTo>
                      <a:pt x="31" y="36"/>
                    </a:lnTo>
                    <a:lnTo>
                      <a:pt x="30" y="37"/>
                    </a:lnTo>
                    <a:lnTo>
                      <a:pt x="28" y="37"/>
                    </a:lnTo>
                    <a:lnTo>
                      <a:pt x="26" y="37"/>
                    </a:lnTo>
                    <a:lnTo>
                      <a:pt x="24" y="37"/>
                    </a:lnTo>
                    <a:lnTo>
                      <a:pt x="21" y="37"/>
                    </a:lnTo>
                    <a:lnTo>
                      <a:pt x="18" y="35"/>
                    </a:lnTo>
                    <a:lnTo>
                      <a:pt x="15" y="34"/>
                    </a:lnTo>
                    <a:lnTo>
                      <a:pt x="13" y="32"/>
                    </a:lnTo>
                    <a:lnTo>
                      <a:pt x="11" y="30"/>
                    </a:lnTo>
                    <a:lnTo>
                      <a:pt x="9" y="28"/>
                    </a:lnTo>
                    <a:lnTo>
                      <a:pt x="8" y="25"/>
                    </a:lnTo>
                    <a:lnTo>
                      <a:pt x="7" y="22"/>
                    </a:lnTo>
                    <a:lnTo>
                      <a:pt x="6" y="22"/>
                    </a:lnTo>
                    <a:lnTo>
                      <a:pt x="6" y="23"/>
                    </a:lnTo>
                    <a:lnTo>
                      <a:pt x="5" y="23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2" y="22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2" name="Freeform 268"/>
              <p:cNvSpPr>
                <a:spLocks/>
              </p:cNvSpPr>
              <p:nvPr/>
            </p:nvSpPr>
            <p:spPr bwMode="auto">
              <a:xfrm>
                <a:off x="971" y="2699"/>
                <a:ext cx="17" cy="7"/>
              </a:xfrm>
              <a:custGeom>
                <a:avLst/>
                <a:gdLst>
                  <a:gd name="T0" fmla="*/ 17 w 17"/>
                  <a:gd name="T1" fmla="*/ 2 h 7"/>
                  <a:gd name="T2" fmla="*/ 17 w 17"/>
                  <a:gd name="T3" fmla="*/ 2 h 7"/>
                  <a:gd name="T4" fmla="*/ 17 w 17"/>
                  <a:gd name="T5" fmla="*/ 3 h 7"/>
                  <a:gd name="T6" fmla="*/ 17 w 17"/>
                  <a:gd name="T7" fmla="*/ 3 h 7"/>
                  <a:gd name="T8" fmla="*/ 16 w 17"/>
                  <a:gd name="T9" fmla="*/ 4 h 7"/>
                  <a:gd name="T10" fmla="*/ 16 w 17"/>
                  <a:gd name="T11" fmla="*/ 5 h 7"/>
                  <a:gd name="T12" fmla="*/ 15 w 17"/>
                  <a:gd name="T13" fmla="*/ 5 h 7"/>
                  <a:gd name="T14" fmla="*/ 15 w 17"/>
                  <a:gd name="T15" fmla="*/ 6 h 7"/>
                  <a:gd name="T16" fmla="*/ 14 w 17"/>
                  <a:gd name="T17" fmla="*/ 6 h 7"/>
                  <a:gd name="T18" fmla="*/ 13 w 17"/>
                  <a:gd name="T19" fmla="*/ 7 h 7"/>
                  <a:gd name="T20" fmla="*/ 11 w 17"/>
                  <a:gd name="T21" fmla="*/ 7 h 7"/>
                  <a:gd name="T22" fmla="*/ 10 w 17"/>
                  <a:gd name="T23" fmla="*/ 7 h 7"/>
                  <a:gd name="T24" fmla="*/ 9 w 17"/>
                  <a:gd name="T25" fmla="*/ 7 h 7"/>
                  <a:gd name="T26" fmla="*/ 8 w 17"/>
                  <a:gd name="T27" fmla="*/ 7 h 7"/>
                  <a:gd name="T28" fmla="*/ 7 w 17"/>
                  <a:gd name="T29" fmla="*/ 7 h 7"/>
                  <a:gd name="T30" fmla="*/ 7 w 17"/>
                  <a:gd name="T31" fmla="*/ 7 h 7"/>
                  <a:gd name="T32" fmla="*/ 7 w 17"/>
                  <a:gd name="T33" fmla="*/ 7 h 7"/>
                  <a:gd name="T34" fmla="*/ 0 w 17"/>
                  <a:gd name="T35" fmla="*/ 0 h 7"/>
                  <a:gd name="T36" fmla="*/ 17 w 17"/>
                  <a:gd name="T3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lnTo>
                      <a:pt x="17" y="2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6" y="4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0" y="0"/>
                    </a:ln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3" name="Freeform 269"/>
              <p:cNvSpPr>
                <a:spLocks/>
              </p:cNvSpPr>
              <p:nvPr/>
            </p:nvSpPr>
            <p:spPr bwMode="auto">
              <a:xfrm>
                <a:off x="975" y="2701"/>
                <a:ext cx="11" cy="3"/>
              </a:xfrm>
              <a:custGeom>
                <a:avLst/>
                <a:gdLst>
                  <a:gd name="T0" fmla="*/ 11 w 11"/>
                  <a:gd name="T1" fmla="*/ 1 h 3"/>
                  <a:gd name="T2" fmla="*/ 10 w 11"/>
                  <a:gd name="T3" fmla="*/ 3 h 3"/>
                  <a:gd name="T4" fmla="*/ 3 w 11"/>
                  <a:gd name="T5" fmla="*/ 2 h 3"/>
                  <a:gd name="T6" fmla="*/ 0 w 11"/>
                  <a:gd name="T7" fmla="*/ 0 h 3"/>
                  <a:gd name="T8" fmla="*/ 11 w 1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">
                    <a:moveTo>
                      <a:pt x="11" y="1"/>
                    </a:moveTo>
                    <a:lnTo>
                      <a:pt x="10" y="3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4" name="Freeform 270"/>
              <p:cNvSpPr>
                <a:spLocks/>
              </p:cNvSpPr>
              <p:nvPr/>
            </p:nvSpPr>
            <p:spPr bwMode="auto">
              <a:xfrm>
                <a:off x="961" y="2665"/>
                <a:ext cx="40" cy="12"/>
              </a:xfrm>
              <a:custGeom>
                <a:avLst/>
                <a:gdLst>
                  <a:gd name="T0" fmla="*/ 4 w 40"/>
                  <a:gd name="T1" fmla="*/ 3 h 12"/>
                  <a:gd name="T2" fmla="*/ 6 w 40"/>
                  <a:gd name="T3" fmla="*/ 2 h 12"/>
                  <a:gd name="T4" fmla="*/ 7 w 40"/>
                  <a:gd name="T5" fmla="*/ 2 h 12"/>
                  <a:gd name="T6" fmla="*/ 8 w 40"/>
                  <a:gd name="T7" fmla="*/ 2 h 12"/>
                  <a:gd name="T8" fmla="*/ 9 w 40"/>
                  <a:gd name="T9" fmla="*/ 2 h 12"/>
                  <a:gd name="T10" fmla="*/ 10 w 40"/>
                  <a:gd name="T11" fmla="*/ 1 h 12"/>
                  <a:gd name="T12" fmla="*/ 11 w 40"/>
                  <a:gd name="T13" fmla="*/ 0 h 12"/>
                  <a:gd name="T14" fmla="*/ 13 w 40"/>
                  <a:gd name="T15" fmla="*/ 0 h 12"/>
                  <a:gd name="T16" fmla="*/ 15 w 40"/>
                  <a:gd name="T17" fmla="*/ 0 h 12"/>
                  <a:gd name="T18" fmla="*/ 16 w 40"/>
                  <a:gd name="T19" fmla="*/ 0 h 12"/>
                  <a:gd name="T20" fmla="*/ 17 w 40"/>
                  <a:gd name="T21" fmla="*/ 0 h 12"/>
                  <a:gd name="T22" fmla="*/ 18 w 40"/>
                  <a:gd name="T23" fmla="*/ 0 h 12"/>
                  <a:gd name="T24" fmla="*/ 19 w 40"/>
                  <a:gd name="T25" fmla="*/ 0 h 12"/>
                  <a:gd name="T26" fmla="*/ 21 w 40"/>
                  <a:gd name="T27" fmla="*/ 0 h 12"/>
                  <a:gd name="T28" fmla="*/ 23 w 40"/>
                  <a:gd name="T29" fmla="*/ 0 h 12"/>
                  <a:gd name="T30" fmla="*/ 25 w 40"/>
                  <a:gd name="T31" fmla="*/ 0 h 12"/>
                  <a:gd name="T32" fmla="*/ 27 w 40"/>
                  <a:gd name="T33" fmla="*/ 1 h 12"/>
                  <a:gd name="T34" fmla="*/ 28 w 40"/>
                  <a:gd name="T35" fmla="*/ 2 h 12"/>
                  <a:gd name="T36" fmla="*/ 29 w 40"/>
                  <a:gd name="T37" fmla="*/ 3 h 12"/>
                  <a:gd name="T38" fmla="*/ 31 w 40"/>
                  <a:gd name="T39" fmla="*/ 3 h 12"/>
                  <a:gd name="T40" fmla="*/ 33 w 40"/>
                  <a:gd name="T41" fmla="*/ 3 h 12"/>
                  <a:gd name="T42" fmla="*/ 36 w 40"/>
                  <a:gd name="T43" fmla="*/ 4 h 12"/>
                  <a:gd name="T44" fmla="*/ 39 w 40"/>
                  <a:gd name="T45" fmla="*/ 6 h 12"/>
                  <a:gd name="T46" fmla="*/ 40 w 40"/>
                  <a:gd name="T47" fmla="*/ 7 h 12"/>
                  <a:gd name="T48" fmla="*/ 39 w 40"/>
                  <a:gd name="T49" fmla="*/ 9 h 12"/>
                  <a:gd name="T50" fmla="*/ 38 w 40"/>
                  <a:gd name="T51" fmla="*/ 11 h 12"/>
                  <a:gd name="T52" fmla="*/ 36 w 40"/>
                  <a:gd name="T53" fmla="*/ 12 h 12"/>
                  <a:gd name="T54" fmla="*/ 33 w 40"/>
                  <a:gd name="T55" fmla="*/ 12 h 12"/>
                  <a:gd name="T56" fmla="*/ 30 w 40"/>
                  <a:gd name="T57" fmla="*/ 12 h 12"/>
                  <a:gd name="T58" fmla="*/ 29 w 40"/>
                  <a:gd name="T59" fmla="*/ 12 h 12"/>
                  <a:gd name="T60" fmla="*/ 27 w 40"/>
                  <a:gd name="T61" fmla="*/ 12 h 12"/>
                  <a:gd name="T62" fmla="*/ 26 w 40"/>
                  <a:gd name="T63" fmla="*/ 11 h 12"/>
                  <a:gd name="T64" fmla="*/ 25 w 40"/>
                  <a:gd name="T65" fmla="*/ 11 h 12"/>
                  <a:gd name="T66" fmla="*/ 24 w 40"/>
                  <a:gd name="T67" fmla="*/ 11 h 12"/>
                  <a:gd name="T68" fmla="*/ 23 w 40"/>
                  <a:gd name="T69" fmla="*/ 11 h 12"/>
                  <a:gd name="T70" fmla="*/ 21 w 40"/>
                  <a:gd name="T71" fmla="*/ 11 h 12"/>
                  <a:gd name="T72" fmla="*/ 20 w 40"/>
                  <a:gd name="T73" fmla="*/ 11 h 12"/>
                  <a:gd name="T74" fmla="*/ 18 w 40"/>
                  <a:gd name="T75" fmla="*/ 11 h 12"/>
                  <a:gd name="T76" fmla="*/ 17 w 40"/>
                  <a:gd name="T77" fmla="*/ 10 h 12"/>
                  <a:gd name="T78" fmla="*/ 15 w 40"/>
                  <a:gd name="T79" fmla="*/ 10 h 12"/>
                  <a:gd name="T80" fmla="*/ 15 w 40"/>
                  <a:gd name="T81" fmla="*/ 9 h 12"/>
                  <a:gd name="T82" fmla="*/ 14 w 40"/>
                  <a:gd name="T83" fmla="*/ 9 h 12"/>
                  <a:gd name="T84" fmla="*/ 13 w 40"/>
                  <a:gd name="T85" fmla="*/ 9 h 12"/>
                  <a:gd name="T86" fmla="*/ 11 w 40"/>
                  <a:gd name="T87" fmla="*/ 9 h 12"/>
                  <a:gd name="T88" fmla="*/ 10 w 40"/>
                  <a:gd name="T89" fmla="*/ 9 h 12"/>
                  <a:gd name="T90" fmla="*/ 8 w 40"/>
                  <a:gd name="T91" fmla="*/ 10 h 12"/>
                  <a:gd name="T92" fmla="*/ 6 w 40"/>
                  <a:gd name="T93" fmla="*/ 11 h 12"/>
                  <a:gd name="T94" fmla="*/ 4 w 40"/>
                  <a:gd name="T95" fmla="*/ 11 h 12"/>
                  <a:gd name="T96" fmla="*/ 2 w 40"/>
                  <a:gd name="T97" fmla="*/ 11 h 12"/>
                  <a:gd name="T98" fmla="*/ 0 w 40"/>
                  <a:gd name="T99" fmla="*/ 10 h 12"/>
                  <a:gd name="T100" fmla="*/ 0 w 40"/>
                  <a:gd name="T101" fmla="*/ 8 h 12"/>
                  <a:gd name="T102" fmla="*/ 0 w 40"/>
                  <a:gd name="T103" fmla="*/ 7 h 12"/>
                  <a:gd name="T104" fmla="*/ 1 w 40"/>
                  <a:gd name="T105" fmla="*/ 5 h 12"/>
                  <a:gd name="T106" fmla="*/ 3 w 40"/>
                  <a:gd name="T10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0" h="12">
                    <a:moveTo>
                      <a:pt x="4" y="3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3" y="3"/>
                    </a:lnTo>
                    <a:lnTo>
                      <a:pt x="35" y="3"/>
                    </a:lnTo>
                    <a:lnTo>
                      <a:pt x="36" y="4"/>
                    </a:lnTo>
                    <a:lnTo>
                      <a:pt x="38" y="5"/>
                    </a:lnTo>
                    <a:lnTo>
                      <a:pt x="39" y="6"/>
                    </a:lnTo>
                    <a:lnTo>
                      <a:pt x="39" y="6"/>
                    </a:lnTo>
                    <a:lnTo>
                      <a:pt x="40" y="7"/>
                    </a:lnTo>
                    <a:lnTo>
                      <a:pt x="40" y="8"/>
                    </a:lnTo>
                    <a:lnTo>
                      <a:pt x="39" y="9"/>
                    </a:lnTo>
                    <a:lnTo>
                      <a:pt x="39" y="10"/>
                    </a:lnTo>
                    <a:lnTo>
                      <a:pt x="38" y="11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4" y="12"/>
                    </a:lnTo>
                    <a:lnTo>
                      <a:pt x="33" y="12"/>
                    </a:lnTo>
                    <a:lnTo>
                      <a:pt x="31" y="12"/>
                    </a:lnTo>
                    <a:lnTo>
                      <a:pt x="30" y="12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7" y="12"/>
                    </a:lnTo>
                    <a:lnTo>
                      <a:pt x="27" y="11"/>
                    </a:lnTo>
                    <a:lnTo>
                      <a:pt x="26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4" y="11"/>
                    </a:lnTo>
                    <a:lnTo>
                      <a:pt x="24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2" y="11"/>
                    </a:lnTo>
                    <a:lnTo>
                      <a:pt x="21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7" y="11"/>
                    </a:lnTo>
                    <a:lnTo>
                      <a:pt x="17" y="10"/>
                    </a:lnTo>
                    <a:lnTo>
                      <a:pt x="16" y="10"/>
                    </a:lnTo>
                    <a:lnTo>
                      <a:pt x="15" y="10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2" y="9"/>
                    </a:lnTo>
                    <a:lnTo>
                      <a:pt x="11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9" y="10"/>
                    </a:lnTo>
                    <a:lnTo>
                      <a:pt x="8" y="10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5" name="Freeform 271"/>
              <p:cNvSpPr>
                <a:spLocks/>
              </p:cNvSpPr>
              <p:nvPr/>
            </p:nvSpPr>
            <p:spPr bwMode="auto">
              <a:xfrm>
                <a:off x="997" y="2758"/>
                <a:ext cx="53" cy="16"/>
              </a:xfrm>
              <a:custGeom>
                <a:avLst/>
                <a:gdLst>
                  <a:gd name="T0" fmla="*/ 24 w 53"/>
                  <a:gd name="T1" fmla="*/ 0 h 16"/>
                  <a:gd name="T2" fmla="*/ 53 w 53"/>
                  <a:gd name="T3" fmla="*/ 10 h 16"/>
                  <a:gd name="T4" fmla="*/ 17 w 53"/>
                  <a:gd name="T5" fmla="*/ 16 h 16"/>
                  <a:gd name="T6" fmla="*/ 0 w 53"/>
                  <a:gd name="T7" fmla="*/ 3 h 16"/>
                  <a:gd name="T8" fmla="*/ 24 w 53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16">
                    <a:moveTo>
                      <a:pt x="24" y="0"/>
                    </a:moveTo>
                    <a:lnTo>
                      <a:pt x="53" y="10"/>
                    </a:lnTo>
                    <a:lnTo>
                      <a:pt x="17" y="16"/>
                    </a:lnTo>
                    <a:lnTo>
                      <a:pt x="0" y="3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6" name="Freeform 272"/>
              <p:cNvSpPr>
                <a:spLocks/>
              </p:cNvSpPr>
              <p:nvPr/>
            </p:nvSpPr>
            <p:spPr bwMode="auto">
              <a:xfrm>
                <a:off x="1002" y="2760"/>
                <a:ext cx="41" cy="12"/>
              </a:xfrm>
              <a:custGeom>
                <a:avLst/>
                <a:gdLst>
                  <a:gd name="T0" fmla="*/ 19 w 41"/>
                  <a:gd name="T1" fmla="*/ 0 h 12"/>
                  <a:gd name="T2" fmla="*/ 41 w 41"/>
                  <a:gd name="T3" fmla="*/ 8 h 12"/>
                  <a:gd name="T4" fmla="*/ 12 w 41"/>
                  <a:gd name="T5" fmla="*/ 12 h 12"/>
                  <a:gd name="T6" fmla="*/ 0 w 41"/>
                  <a:gd name="T7" fmla="*/ 3 h 12"/>
                  <a:gd name="T8" fmla="*/ 19 w 4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2">
                    <a:moveTo>
                      <a:pt x="19" y="0"/>
                    </a:moveTo>
                    <a:lnTo>
                      <a:pt x="41" y="8"/>
                    </a:lnTo>
                    <a:lnTo>
                      <a:pt x="12" y="12"/>
                    </a:lnTo>
                    <a:lnTo>
                      <a:pt x="0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7" name="Freeform 273"/>
              <p:cNvSpPr>
                <a:spLocks/>
              </p:cNvSpPr>
              <p:nvPr/>
            </p:nvSpPr>
            <p:spPr bwMode="auto">
              <a:xfrm>
                <a:off x="939" y="2715"/>
                <a:ext cx="86" cy="52"/>
              </a:xfrm>
              <a:custGeom>
                <a:avLst/>
                <a:gdLst>
                  <a:gd name="T0" fmla="*/ 7 w 86"/>
                  <a:gd name="T1" fmla="*/ 8 h 52"/>
                  <a:gd name="T2" fmla="*/ 9 w 86"/>
                  <a:gd name="T3" fmla="*/ 6 h 52"/>
                  <a:gd name="T4" fmla="*/ 12 w 86"/>
                  <a:gd name="T5" fmla="*/ 4 h 52"/>
                  <a:gd name="T6" fmla="*/ 15 w 86"/>
                  <a:gd name="T7" fmla="*/ 2 h 52"/>
                  <a:gd name="T8" fmla="*/ 16 w 86"/>
                  <a:gd name="T9" fmla="*/ 2 h 52"/>
                  <a:gd name="T10" fmla="*/ 18 w 86"/>
                  <a:gd name="T11" fmla="*/ 1 h 52"/>
                  <a:gd name="T12" fmla="*/ 21 w 86"/>
                  <a:gd name="T13" fmla="*/ 1 h 52"/>
                  <a:gd name="T14" fmla="*/ 23 w 86"/>
                  <a:gd name="T15" fmla="*/ 0 h 52"/>
                  <a:gd name="T16" fmla="*/ 23 w 86"/>
                  <a:gd name="T17" fmla="*/ 0 h 52"/>
                  <a:gd name="T18" fmla="*/ 25 w 86"/>
                  <a:gd name="T19" fmla="*/ 0 h 52"/>
                  <a:gd name="T20" fmla="*/ 29 w 86"/>
                  <a:gd name="T21" fmla="*/ 0 h 52"/>
                  <a:gd name="T22" fmla="*/ 33 w 86"/>
                  <a:gd name="T23" fmla="*/ 0 h 52"/>
                  <a:gd name="T24" fmla="*/ 37 w 86"/>
                  <a:gd name="T25" fmla="*/ 0 h 52"/>
                  <a:gd name="T26" fmla="*/ 42 w 86"/>
                  <a:gd name="T27" fmla="*/ 0 h 52"/>
                  <a:gd name="T28" fmla="*/ 45 w 86"/>
                  <a:gd name="T29" fmla="*/ 0 h 52"/>
                  <a:gd name="T30" fmla="*/ 47 w 86"/>
                  <a:gd name="T31" fmla="*/ 0 h 52"/>
                  <a:gd name="T32" fmla="*/ 48 w 86"/>
                  <a:gd name="T33" fmla="*/ 0 h 52"/>
                  <a:gd name="T34" fmla="*/ 50 w 86"/>
                  <a:gd name="T35" fmla="*/ 1 h 52"/>
                  <a:gd name="T36" fmla="*/ 53 w 86"/>
                  <a:gd name="T37" fmla="*/ 1 h 52"/>
                  <a:gd name="T38" fmla="*/ 56 w 86"/>
                  <a:gd name="T39" fmla="*/ 2 h 52"/>
                  <a:gd name="T40" fmla="*/ 58 w 86"/>
                  <a:gd name="T41" fmla="*/ 3 h 52"/>
                  <a:gd name="T42" fmla="*/ 60 w 86"/>
                  <a:gd name="T43" fmla="*/ 5 h 52"/>
                  <a:gd name="T44" fmla="*/ 62 w 86"/>
                  <a:gd name="T45" fmla="*/ 6 h 52"/>
                  <a:gd name="T46" fmla="*/ 63 w 86"/>
                  <a:gd name="T47" fmla="*/ 7 h 52"/>
                  <a:gd name="T48" fmla="*/ 64 w 86"/>
                  <a:gd name="T49" fmla="*/ 9 h 52"/>
                  <a:gd name="T50" fmla="*/ 68 w 86"/>
                  <a:gd name="T51" fmla="*/ 16 h 52"/>
                  <a:gd name="T52" fmla="*/ 73 w 86"/>
                  <a:gd name="T53" fmla="*/ 24 h 52"/>
                  <a:gd name="T54" fmla="*/ 76 w 86"/>
                  <a:gd name="T55" fmla="*/ 33 h 52"/>
                  <a:gd name="T56" fmla="*/ 86 w 86"/>
                  <a:gd name="T57" fmla="*/ 46 h 52"/>
                  <a:gd name="T58" fmla="*/ 75 w 86"/>
                  <a:gd name="T59" fmla="*/ 47 h 52"/>
                  <a:gd name="T60" fmla="*/ 75 w 86"/>
                  <a:gd name="T61" fmla="*/ 49 h 52"/>
                  <a:gd name="T62" fmla="*/ 73 w 86"/>
                  <a:gd name="T63" fmla="*/ 52 h 52"/>
                  <a:gd name="T64" fmla="*/ 72 w 86"/>
                  <a:gd name="T65" fmla="*/ 51 h 52"/>
                  <a:gd name="T66" fmla="*/ 71 w 86"/>
                  <a:gd name="T67" fmla="*/ 51 h 52"/>
                  <a:gd name="T68" fmla="*/ 70 w 86"/>
                  <a:gd name="T69" fmla="*/ 47 h 52"/>
                  <a:gd name="T70" fmla="*/ 69 w 86"/>
                  <a:gd name="T71" fmla="*/ 40 h 52"/>
                  <a:gd name="T72" fmla="*/ 67 w 86"/>
                  <a:gd name="T73" fmla="*/ 39 h 52"/>
                  <a:gd name="T74" fmla="*/ 65 w 86"/>
                  <a:gd name="T75" fmla="*/ 36 h 52"/>
                  <a:gd name="T76" fmla="*/ 62 w 86"/>
                  <a:gd name="T77" fmla="*/ 30 h 52"/>
                  <a:gd name="T78" fmla="*/ 57 w 86"/>
                  <a:gd name="T79" fmla="*/ 24 h 52"/>
                  <a:gd name="T80" fmla="*/ 56 w 86"/>
                  <a:gd name="T81" fmla="*/ 39 h 52"/>
                  <a:gd name="T82" fmla="*/ 14 w 86"/>
                  <a:gd name="T83" fmla="*/ 24 h 52"/>
                  <a:gd name="T84" fmla="*/ 13 w 86"/>
                  <a:gd name="T85" fmla="*/ 29 h 52"/>
                  <a:gd name="T86" fmla="*/ 13 w 86"/>
                  <a:gd name="T87" fmla="*/ 43 h 52"/>
                  <a:gd name="T88" fmla="*/ 1 w 86"/>
                  <a:gd name="T89" fmla="*/ 44 h 52"/>
                  <a:gd name="T90" fmla="*/ 0 w 86"/>
                  <a:gd name="T91" fmla="*/ 37 h 52"/>
                  <a:gd name="T92" fmla="*/ 1 w 86"/>
                  <a:gd name="T93" fmla="*/ 27 h 52"/>
                  <a:gd name="T94" fmla="*/ 3 w 86"/>
                  <a:gd name="T95" fmla="*/ 1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6" h="52">
                    <a:moveTo>
                      <a:pt x="6" y="10"/>
                    </a:moveTo>
                    <a:lnTo>
                      <a:pt x="7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12" y="4"/>
                    </a:lnTo>
                    <a:lnTo>
                      <a:pt x="13" y="3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7" y="3"/>
                    </a:lnTo>
                    <a:lnTo>
                      <a:pt x="58" y="3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6"/>
                    </a:lnTo>
                    <a:lnTo>
                      <a:pt x="62" y="7"/>
                    </a:lnTo>
                    <a:lnTo>
                      <a:pt x="63" y="7"/>
                    </a:lnTo>
                    <a:lnTo>
                      <a:pt x="63" y="7"/>
                    </a:lnTo>
                    <a:lnTo>
                      <a:pt x="64" y="9"/>
                    </a:lnTo>
                    <a:lnTo>
                      <a:pt x="66" y="12"/>
                    </a:lnTo>
                    <a:lnTo>
                      <a:pt x="68" y="16"/>
                    </a:lnTo>
                    <a:lnTo>
                      <a:pt x="70" y="20"/>
                    </a:lnTo>
                    <a:lnTo>
                      <a:pt x="73" y="24"/>
                    </a:lnTo>
                    <a:lnTo>
                      <a:pt x="75" y="28"/>
                    </a:lnTo>
                    <a:lnTo>
                      <a:pt x="76" y="33"/>
                    </a:lnTo>
                    <a:lnTo>
                      <a:pt x="78" y="36"/>
                    </a:lnTo>
                    <a:lnTo>
                      <a:pt x="86" y="46"/>
                    </a:lnTo>
                    <a:lnTo>
                      <a:pt x="79" y="51"/>
                    </a:lnTo>
                    <a:lnTo>
                      <a:pt x="75" y="47"/>
                    </a:lnTo>
                    <a:lnTo>
                      <a:pt x="75" y="48"/>
                    </a:lnTo>
                    <a:lnTo>
                      <a:pt x="75" y="49"/>
                    </a:lnTo>
                    <a:lnTo>
                      <a:pt x="74" y="51"/>
                    </a:lnTo>
                    <a:lnTo>
                      <a:pt x="73" y="52"/>
                    </a:lnTo>
                    <a:lnTo>
                      <a:pt x="72" y="52"/>
                    </a:lnTo>
                    <a:lnTo>
                      <a:pt x="72" y="51"/>
                    </a:lnTo>
                    <a:lnTo>
                      <a:pt x="71" y="51"/>
                    </a:lnTo>
                    <a:lnTo>
                      <a:pt x="71" y="51"/>
                    </a:lnTo>
                    <a:lnTo>
                      <a:pt x="71" y="50"/>
                    </a:lnTo>
                    <a:lnTo>
                      <a:pt x="70" y="47"/>
                    </a:lnTo>
                    <a:lnTo>
                      <a:pt x="70" y="44"/>
                    </a:lnTo>
                    <a:lnTo>
                      <a:pt x="69" y="40"/>
                    </a:lnTo>
                    <a:lnTo>
                      <a:pt x="67" y="40"/>
                    </a:lnTo>
                    <a:lnTo>
                      <a:pt x="67" y="39"/>
                    </a:lnTo>
                    <a:lnTo>
                      <a:pt x="67" y="38"/>
                    </a:lnTo>
                    <a:lnTo>
                      <a:pt x="65" y="36"/>
                    </a:lnTo>
                    <a:lnTo>
                      <a:pt x="64" y="33"/>
                    </a:lnTo>
                    <a:lnTo>
                      <a:pt x="62" y="30"/>
                    </a:lnTo>
                    <a:lnTo>
                      <a:pt x="60" y="27"/>
                    </a:lnTo>
                    <a:lnTo>
                      <a:pt x="57" y="24"/>
                    </a:lnTo>
                    <a:lnTo>
                      <a:pt x="54" y="22"/>
                    </a:lnTo>
                    <a:lnTo>
                      <a:pt x="56" y="39"/>
                    </a:lnTo>
                    <a:lnTo>
                      <a:pt x="15" y="43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3" y="29"/>
                    </a:lnTo>
                    <a:lnTo>
                      <a:pt x="12" y="35"/>
                    </a:lnTo>
                    <a:lnTo>
                      <a:pt x="13" y="43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1" y="41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1" y="27"/>
                    </a:lnTo>
                    <a:lnTo>
                      <a:pt x="2" y="21"/>
                    </a:lnTo>
                    <a:lnTo>
                      <a:pt x="3" y="15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8" name="Freeform 274"/>
              <p:cNvSpPr>
                <a:spLocks/>
              </p:cNvSpPr>
              <p:nvPr/>
            </p:nvSpPr>
            <p:spPr bwMode="auto">
              <a:xfrm>
                <a:off x="1009" y="2753"/>
                <a:ext cx="13" cy="11"/>
              </a:xfrm>
              <a:custGeom>
                <a:avLst/>
                <a:gdLst>
                  <a:gd name="T0" fmla="*/ 0 w 13"/>
                  <a:gd name="T1" fmla="*/ 1 h 11"/>
                  <a:gd name="T2" fmla="*/ 1 w 13"/>
                  <a:gd name="T3" fmla="*/ 4 h 11"/>
                  <a:gd name="T4" fmla="*/ 1 w 13"/>
                  <a:gd name="T5" fmla="*/ 7 h 11"/>
                  <a:gd name="T6" fmla="*/ 2 w 13"/>
                  <a:gd name="T7" fmla="*/ 10 h 11"/>
                  <a:gd name="T8" fmla="*/ 3 w 13"/>
                  <a:gd name="T9" fmla="*/ 11 h 11"/>
                  <a:gd name="T10" fmla="*/ 3 w 13"/>
                  <a:gd name="T11" fmla="*/ 10 h 11"/>
                  <a:gd name="T12" fmla="*/ 4 w 13"/>
                  <a:gd name="T13" fmla="*/ 9 h 11"/>
                  <a:gd name="T14" fmla="*/ 4 w 13"/>
                  <a:gd name="T15" fmla="*/ 7 h 11"/>
                  <a:gd name="T16" fmla="*/ 4 w 13"/>
                  <a:gd name="T17" fmla="*/ 6 h 11"/>
                  <a:gd name="T18" fmla="*/ 9 w 13"/>
                  <a:gd name="T19" fmla="*/ 10 h 11"/>
                  <a:gd name="T20" fmla="*/ 13 w 13"/>
                  <a:gd name="T21" fmla="*/ 8 h 11"/>
                  <a:gd name="T22" fmla="*/ 7 w 13"/>
                  <a:gd name="T23" fmla="*/ 0 h 11"/>
                  <a:gd name="T24" fmla="*/ 0 w 13"/>
                  <a:gd name="T2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1">
                    <a:moveTo>
                      <a:pt x="0" y="1"/>
                    </a:moveTo>
                    <a:lnTo>
                      <a:pt x="1" y="4"/>
                    </a:lnTo>
                    <a:lnTo>
                      <a:pt x="1" y="7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9" y="10"/>
                    </a:lnTo>
                    <a:lnTo>
                      <a:pt x="13" y="8"/>
                    </a:lnTo>
                    <a:lnTo>
                      <a:pt x="7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9" name="Freeform 275"/>
              <p:cNvSpPr>
                <a:spLocks/>
              </p:cNvSpPr>
              <p:nvPr/>
            </p:nvSpPr>
            <p:spPr bwMode="auto">
              <a:xfrm>
                <a:off x="942" y="2718"/>
                <a:ext cx="72" cy="40"/>
              </a:xfrm>
              <a:custGeom>
                <a:avLst/>
                <a:gdLst>
                  <a:gd name="T0" fmla="*/ 54 w 72"/>
                  <a:gd name="T1" fmla="*/ 2 h 40"/>
                  <a:gd name="T2" fmla="*/ 52 w 72"/>
                  <a:gd name="T3" fmla="*/ 1 h 40"/>
                  <a:gd name="T4" fmla="*/ 50 w 72"/>
                  <a:gd name="T5" fmla="*/ 1 h 40"/>
                  <a:gd name="T6" fmla="*/ 48 w 72"/>
                  <a:gd name="T7" fmla="*/ 0 h 40"/>
                  <a:gd name="T8" fmla="*/ 41 w 72"/>
                  <a:gd name="T9" fmla="*/ 0 h 40"/>
                  <a:gd name="T10" fmla="*/ 23 w 72"/>
                  <a:gd name="T11" fmla="*/ 0 h 40"/>
                  <a:gd name="T12" fmla="*/ 16 w 72"/>
                  <a:gd name="T13" fmla="*/ 0 h 40"/>
                  <a:gd name="T14" fmla="*/ 13 w 72"/>
                  <a:gd name="T15" fmla="*/ 1 h 40"/>
                  <a:gd name="T16" fmla="*/ 10 w 72"/>
                  <a:gd name="T17" fmla="*/ 3 h 40"/>
                  <a:gd name="T18" fmla="*/ 7 w 72"/>
                  <a:gd name="T19" fmla="*/ 5 h 40"/>
                  <a:gd name="T20" fmla="*/ 3 w 72"/>
                  <a:gd name="T21" fmla="*/ 12 h 40"/>
                  <a:gd name="T22" fmla="*/ 0 w 72"/>
                  <a:gd name="T23" fmla="*/ 23 h 40"/>
                  <a:gd name="T24" fmla="*/ 0 w 72"/>
                  <a:gd name="T25" fmla="*/ 33 h 40"/>
                  <a:gd name="T26" fmla="*/ 1 w 72"/>
                  <a:gd name="T27" fmla="*/ 39 h 40"/>
                  <a:gd name="T28" fmla="*/ 7 w 72"/>
                  <a:gd name="T29" fmla="*/ 39 h 40"/>
                  <a:gd name="T30" fmla="*/ 8 w 72"/>
                  <a:gd name="T31" fmla="*/ 26 h 40"/>
                  <a:gd name="T32" fmla="*/ 10 w 72"/>
                  <a:gd name="T33" fmla="*/ 19 h 40"/>
                  <a:gd name="T34" fmla="*/ 12 w 72"/>
                  <a:gd name="T35" fmla="*/ 17 h 40"/>
                  <a:gd name="T36" fmla="*/ 13 w 72"/>
                  <a:gd name="T37" fmla="*/ 16 h 40"/>
                  <a:gd name="T38" fmla="*/ 15 w 72"/>
                  <a:gd name="T39" fmla="*/ 38 h 40"/>
                  <a:gd name="T40" fmla="*/ 18 w 72"/>
                  <a:gd name="T41" fmla="*/ 38 h 40"/>
                  <a:gd name="T42" fmla="*/ 23 w 72"/>
                  <a:gd name="T43" fmla="*/ 37 h 40"/>
                  <a:gd name="T44" fmla="*/ 30 w 72"/>
                  <a:gd name="T45" fmla="*/ 37 h 40"/>
                  <a:gd name="T46" fmla="*/ 36 w 72"/>
                  <a:gd name="T47" fmla="*/ 36 h 40"/>
                  <a:gd name="T48" fmla="*/ 42 w 72"/>
                  <a:gd name="T49" fmla="*/ 36 h 40"/>
                  <a:gd name="T50" fmla="*/ 47 w 72"/>
                  <a:gd name="T51" fmla="*/ 35 h 40"/>
                  <a:gd name="T52" fmla="*/ 50 w 72"/>
                  <a:gd name="T53" fmla="*/ 35 h 40"/>
                  <a:gd name="T54" fmla="*/ 48 w 72"/>
                  <a:gd name="T55" fmla="*/ 15 h 40"/>
                  <a:gd name="T56" fmla="*/ 50 w 72"/>
                  <a:gd name="T57" fmla="*/ 16 h 40"/>
                  <a:gd name="T58" fmla="*/ 55 w 72"/>
                  <a:gd name="T59" fmla="*/ 19 h 40"/>
                  <a:gd name="T60" fmla="*/ 60 w 72"/>
                  <a:gd name="T61" fmla="*/ 25 h 40"/>
                  <a:gd name="T62" fmla="*/ 65 w 72"/>
                  <a:gd name="T63" fmla="*/ 34 h 40"/>
                  <a:gd name="T64" fmla="*/ 69 w 72"/>
                  <a:gd name="T65" fmla="*/ 25 h 40"/>
                  <a:gd name="T66" fmla="*/ 63 w 72"/>
                  <a:gd name="T67" fmla="*/ 13 h 40"/>
                  <a:gd name="T68" fmla="*/ 58 w 72"/>
                  <a:gd name="T69" fmla="*/ 6 h 40"/>
                  <a:gd name="T70" fmla="*/ 55 w 72"/>
                  <a:gd name="T71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2" h="40">
                    <a:moveTo>
                      <a:pt x="54" y="2"/>
                    </a:moveTo>
                    <a:lnTo>
                      <a:pt x="54" y="2"/>
                    </a:lnTo>
                    <a:lnTo>
                      <a:pt x="53" y="2"/>
                    </a:lnTo>
                    <a:lnTo>
                      <a:pt x="52" y="1"/>
                    </a:lnTo>
                    <a:lnTo>
                      <a:pt x="51" y="1"/>
                    </a:lnTo>
                    <a:lnTo>
                      <a:pt x="50" y="1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1" y="0"/>
                    </a:lnTo>
                    <a:lnTo>
                      <a:pt x="34" y="19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3" y="12"/>
                    </a:lnTo>
                    <a:lnTo>
                      <a:pt x="1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37"/>
                    </a:lnTo>
                    <a:lnTo>
                      <a:pt x="1" y="39"/>
                    </a:lnTo>
                    <a:lnTo>
                      <a:pt x="1" y="40"/>
                    </a:lnTo>
                    <a:lnTo>
                      <a:pt x="7" y="39"/>
                    </a:lnTo>
                    <a:lnTo>
                      <a:pt x="7" y="32"/>
                    </a:lnTo>
                    <a:lnTo>
                      <a:pt x="8" y="26"/>
                    </a:lnTo>
                    <a:lnTo>
                      <a:pt x="9" y="22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2" y="17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4" y="38"/>
                    </a:lnTo>
                    <a:lnTo>
                      <a:pt x="15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3" y="37"/>
                    </a:lnTo>
                    <a:lnTo>
                      <a:pt x="27" y="37"/>
                    </a:lnTo>
                    <a:lnTo>
                      <a:pt x="30" y="37"/>
                    </a:lnTo>
                    <a:lnTo>
                      <a:pt x="33" y="37"/>
                    </a:lnTo>
                    <a:lnTo>
                      <a:pt x="36" y="36"/>
                    </a:lnTo>
                    <a:lnTo>
                      <a:pt x="39" y="36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7" y="35"/>
                    </a:lnTo>
                    <a:lnTo>
                      <a:pt x="49" y="35"/>
                    </a:lnTo>
                    <a:lnTo>
                      <a:pt x="50" y="35"/>
                    </a:lnTo>
                    <a:lnTo>
                      <a:pt x="50" y="35"/>
                    </a:lnTo>
                    <a:lnTo>
                      <a:pt x="48" y="15"/>
                    </a:lnTo>
                    <a:lnTo>
                      <a:pt x="49" y="16"/>
                    </a:lnTo>
                    <a:lnTo>
                      <a:pt x="50" y="16"/>
                    </a:lnTo>
                    <a:lnTo>
                      <a:pt x="52" y="17"/>
                    </a:lnTo>
                    <a:lnTo>
                      <a:pt x="55" y="19"/>
                    </a:lnTo>
                    <a:lnTo>
                      <a:pt x="58" y="21"/>
                    </a:lnTo>
                    <a:lnTo>
                      <a:pt x="60" y="25"/>
                    </a:lnTo>
                    <a:lnTo>
                      <a:pt x="63" y="29"/>
                    </a:lnTo>
                    <a:lnTo>
                      <a:pt x="65" y="34"/>
                    </a:lnTo>
                    <a:lnTo>
                      <a:pt x="72" y="33"/>
                    </a:lnTo>
                    <a:lnTo>
                      <a:pt x="69" y="25"/>
                    </a:lnTo>
                    <a:lnTo>
                      <a:pt x="66" y="18"/>
                    </a:lnTo>
                    <a:lnTo>
                      <a:pt x="63" y="13"/>
                    </a:lnTo>
                    <a:lnTo>
                      <a:pt x="60" y="9"/>
                    </a:lnTo>
                    <a:lnTo>
                      <a:pt x="58" y="6"/>
                    </a:lnTo>
                    <a:lnTo>
                      <a:pt x="56" y="4"/>
                    </a:lnTo>
                    <a:lnTo>
                      <a:pt x="55" y="3"/>
                    </a:lnTo>
                    <a:lnTo>
                      <a:pt x="54" y="2"/>
                    </a:lnTo>
                    <a:close/>
                  </a:path>
                </a:pathLst>
              </a:custGeom>
              <a:solidFill>
                <a:srgbClr val="59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0" name="Freeform 276"/>
              <p:cNvSpPr>
                <a:spLocks/>
              </p:cNvSpPr>
              <p:nvPr/>
            </p:nvSpPr>
            <p:spPr bwMode="auto">
              <a:xfrm>
                <a:off x="959" y="2717"/>
                <a:ext cx="29" cy="20"/>
              </a:xfrm>
              <a:custGeom>
                <a:avLst/>
                <a:gdLst>
                  <a:gd name="T0" fmla="*/ 4 w 29"/>
                  <a:gd name="T1" fmla="*/ 6 h 20"/>
                  <a:gd name="T2" fmla="*/ 0 w 29"/>
                  <a:gd name="T3" fmla="*/ 4 h 20"/>
                  <a:gd name="T4" fmla="*/ 3 w 29"/>
                  <a:gd name="T5" fmla="*/ 0 h 20"/>
                  <a:gd name="T6" fmla="*/ 5 w 29"/>
                  <a:gd name="T7" fmla="*/ 0 h 20"/>
                  <a:gd name="T8" fmla="*/ 3 w 29"/>
                  <a:gd name="T9" fmla="*/ 3 h 20"/>
                  <a:gd name="T10" fmla="*/ 6 w 29"/>
                  <a:gd name="T11" fmla="*/ 6 h 20"/>
                  <a:gd name="T12" fmla="*/ 6 w 29"/>
                  <a:gd name="T13" fmla="*/ 6 h 20"/>
                  <a:gd name="T14" fmla="*/ 5 w 29"/>
                  <a:gd name="T15" fmla="*/ 7 h 20"/>
                  <a:gd name="T16" fmla="*/ 4 w 29"/>
                  <a:gd name="T17" fmla="*/ 8 h 20"/>
                  <a:gd name="T18" fmla="*/ 4 w 29"/>
                  <a:gd name="T19" fmla="*/ 9 h 20"/>
                  <a:gd name="T20" fmla="*/ 16 w 29"/>
                  <a:gd name="T21" fmla="*/ 17 h 20"/>
                  <a:gd name="T22" fmla="*/ 26 w 29"/>
                  <a:gd name="T23" fmla="*/ 8 h 20"/>
                  <a:gd name="T24" fmla="*/ 24 w 29"/>
                  <a:gd name="T25" fmla="*/ 6 h 20"/>
                  <a:gd name="T26" fmla="*/ 27 w 29"/>
                  <a:gd name="T27" fmla="*/ 3 h 20"/>
                  <a:gd name="T28" fmla="*/ 25 w 29"/>
                  <a:gd name="T29" fmla="*/ 0 h 20"/>
                  <a:gd name="T30" fmla="*/ 27 w 29"/>
                  <a:gd name="T31" fmla="*/ 0 h 20"/>
                  <a:gd name="T32" fmla="*/ 29 w 29"/>
                  <a:gd name="T33" fmla="*/ 4 h 20"/>
                  <a:gd name="T34" fmla="*/ 26 w 29"/>
                  <a:gd name="T35" fmla="*/ 6 h 20"/>
                  <a:gd name="T36" fmla="*/ 28 w 29"/>
                  <a:gd name="T37" fmla="*/ 9 h 20"/>
                  <a:gd name="T38" fmla="*/ 17 w 29"/>
                  <a:gd name="T39" fmla="*/ 20 h 20"/>
                  <a:gd name="T40" fmla="*/ 1 w 29"/>
                  <a:gd name="T41" fmla="*/ 9 h 20"/>
                  <a:gd name="T42" fmla="*/ 4 w 29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" h="20">
                    <a:moveTo>
                      <a:pt x="4" y="6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16" y="17"/>
                    </a:lnTo>
                    <a:lnTo>
                      <a:pt x="26" y="8"/>
                    </a:lnTo>
                    <a:lnTo>
                      <a:pt x="24" y="6"/>
                    </a:lnTo>
                    <a:lnTo>
                      <a:pt x="27" y="3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4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17" y="20"/>
                    </a:lnTo>
                    <a:lnTo>
                      <a:pt x="1" y="9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1" name="Freeform 277"/>
              <p:cNvSpPr>
                <a:spLocks/>
              </p:cNvSpPr>
              <p:nvPr/>
            </p:nvSpPr>
            <p:spPr bwMode="auto">
              <a:xfrm>
                <a:off x="967" y="2718"/>
                <a:ext cx="14" cy="15"/>
              </a:xfrm>
              <a:custGeom>
                <a:avLst/>
                <a:gdLst>
                  <a:gd name="T0" fmla="*/ 14 w 14"/>
                  <a:gd name="T1" fmla="*/ 0 h 15"/>
                  <a:gd name="T2" fmla="*/ 0 w 14"/>
                  <a:gd name="T3" fmla="*/ 0 h 15"/>
                  <a:gd name="T4" fmla="*/ 8 w 14"/>
                  <a:gd name="T5" fmla="*/ 15 h 15"/>
                  <a:gd name="T6" fmla="*/ 14 w 14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5">
                    <a:moveTo>
                      <a:pt x="14" y="0"/>
                    </a:moveTo>
                    <a:lnTo>
                      <a:pt x="0" y="0"/>
                    </a:lnTo>
                    <a:lnTo>
                      <a:pt x="8" y="1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2" name="Freeform 278"/>
              <p:cNvSpPr>
                <a:spLocks/>
              </p:cNvSpPr>
              <p:nvPr/>
            </p:nvSpPr>
            <p:spPr bwMode="auto">
              <a:xfrm>
                <a:off x="971" y="2716"/>
                <a:ext cx="7" cy="18"/>
              </a:xfrm>
              <a:custGeom>
                <a:avLst/>
                <a:gdLst>
                  <a:gd name="T0" fmla="*/ 4 w 7"/>
                  <a:gd name="T1" fmla="*/ 18 h 18"/>
                  <a:gd name="T2" fmla="*/ 0 w 7"/>
                  <a:gd name="T3" fmla="*/ 11 h 18"/>
                  <a:gd name="T4" fmla="*/ 2 w 7"/>
                  <a:gd name="T5" fmla="*/ 4 h 18"/>
                  <a:gd name="T6" fmla="*/ 2 w 7"/>
                  <a:gd name="T7" fmla="*/ 4 h 18"/>
                  <a:gd name="T8" fmla="*/ 2 w 7"/>
                  <a:gd name="T9" fmla="*/ 4 h 18"/>
                  <a:gd name="T10" fmla="*/ 1 w 7"/>
                  <a:gd name="T11" fmla="*/ 3 h 18"/>
                  <a:gd name="T12" fmla="*/ 1 w 7"/>
                  <a:gd name="T13" fmla="*/ 2 h 18"/>
                  <a:gd name="T14" fmla="*/ 1 w 7"/>
                  <a:gd name="T15" fmla="*/ 2 h 18"/>
                  <a:gd name="T16" fmla="*/ 2 w 7"/>
                  <a:gd name="T17" fmla="*/ 1 h 18"/>
                  <a:gd name="T18" fmla="*/ 3 w 7"/>
                  <a:gd name="T19" fmla="*/ 0 h 18"/>
                  <a:gd name="T20" fmla="*/ 3 w 7"/>
                  <a:gd name="T21" fmla="*/ 0 h 18"/>
                  <a:gd name="T22" fmla="*/ 4 w 7"/>
                  <a:gd name="T23" fmla="*/ 0 h 18"/>
                  <a:gd name="T24" fmla="*/ 5 w 7"/>
                  <a:gd name="T25" fmla="*/ 1 h 18"/>
                  <a:gd name="T26" fmla="*/ 5 w 7"/>
                  <a:gd name="T27" fmla="*/ 2 h 18"/>
                  <a:gd name="T28" fmla="*/ 6 w 7"/>
                  <a:gd name="T29" fmla="*/ 2 h 18"/>
                  <a:gd name="T30" fmla="*/ 5 w 7"/>
                  <a:gd name="T31" fmla="*/ 3 h 18"/>
                  <a:gd name="T32" fmla="*/ 5 w 7"/>
                  <a:gd name="T33" fmla="*/ 4 h 18"/>
                  <a:gd name="T34" fmla="*/ 5 w 7"/>
                  <a:gd name="T35" fmla="*/ 4 h 18"/>
                  <a:gd name="T36" fmla="*/ 5 w 7"/>
                  <a:gd name="T37" fmla="*/ 4 h 18"/>
                  <a:gd name="T38" fmla="*/ 7 w 7"/>
                  <a:gd name="T39" fmla="*/ 11 h 18"/>
                  <a:gd name="T40" fmla="*/ 4 w 7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8">
                    <a:moveTo>
                      <a:pt x="4" y="18"/>
                    </a:moveTo>
                    <a:lnTo>
                      <a:pt x="0" y="11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11"/>
                    </a:lnTo>
                    <a:lnTo>
                      <a:pt x="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3" name="Freeform 279"/>
              <p:cNvSpPr>
                <a:spLocks/>
              </p:cNvSpPr>
              <p:nvPr/>
            </p:nvSpPr>
            <p:spPr bwMode="auto">
              <a:xfrm>
                <a:off x="974" y="2740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3 w 4"/>
                  <a:gd name="T5" fmla="*/ 3 h 4"/>
                  <a:gd name="T6" fmla="*/ 3 w 4"/>
                  <a:gd name="T7" fmla="*/ 3 h 4"/>
                  <a:gd name="T8" fmla="*/ 4 w 4"/>
                  <a:gd name="T9" fmla="*/ 2 h 4"/>
                  <a:gd name="T10" fmla="*/ 3 w 4"/>
                  <a:gd name="T11" fmla="*/ 1 h 4"/>
                  <a:gd name="T12" fmla="*/ 3 w 4"/>
                  <a:gd name="T13" fmla="*/ 1 h 4"/>
                  <a:gd name="T14" fmla="*/ 2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1 w 4"/>
                  <a:gd name="T21" fmla="*/ 1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1 w 4"/>
                  <a:gd name="T29" fmla="*/ 3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4" name="Freeform 280"/>
              <p:cNvSpPr>
                <a:spLocks/>
              </p:cNvSpPr>
              <p:nvPr/>
            </p:nvSpPr>
            <p:spPr bwMode="auto">
              <a:xfrm>
                <a:off x="974" y="2747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3 w 4"/>
                  <a:gd name="T5" fmla="*/ 3 h 4"/>
                  <a:gd name="T6" fmla="*/ 3 w 4"/>
                  <a:gd name="T7" fmla="*/ 3 h 4"/>
                  <a:gd name="T8" fmla="*/ 4 w 4"/>
                  <a:gd name="T9" fmla="*/ 2 h 4"/>
                  <a:gd name="T10" fmla="*/ 3 w 4"/>
                  <a:gd name="T11" fmla="*/ 1 h 4"/>
                  <a:gd name="T12" fmla="*/ 3 w 4"/>
                  <a:gd name="T13" fmla="*/ 1 h 4"/>
                  <a:gd name="T14" fmla="*/ 2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1 w 4"/>
                  <a:gd name="T21" fmla="*/ 1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1 w 4"/>
                  <a:gd name="T29" fmla="*/ 3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5" name="Freeform 281"/>
              <p:cNvSpPr>
                <a:spLocks/>
              </p:cNvSpPr>
              <p:nvPr/>
            </p:nvSpPr>
            <p:spPr bwMode="auto">
              <a:xfrm>
                <a:off x="978" y="2681"/>
                <a:ext cx="10" cy="14"/>
              </a:xfrm>
              <a:custGeom>
                <a:avLst/>
                <a:gdLst>
                  <a:gd name="T0" fmla="*/ 8 w 10"/>
                  <a:gd name="T1" fmla="*/ 12 h 14"/>
                  <a:gd name="T2" fmla="*/ 4 w 10"/>
                  <a:gd name="T3" fmla="*/ 4 h 14"/>
                  <a:gd name="T4" fmla="*/ 4 w 10"/>
                  <a:gd name="T5" fmla="*/ 0 h 14"/>
                  <a:gd name="T6" fmla="*/ 10 w 10"/>
                  <a:gd name="T7" fmla="*/ 14 h 14"/>
                  <a:gd name="T8" fmla="*/ 0 w 10"/>
                  <a:gd name="T9" fmla="*/ 13 h 14"/>
                  <a:gd name="T10" fmla="*/ 0 w 10"/>
                  <a:gd name="T11" fmla="*/ 12 h 14"/>
                  <a:gd name="T12" fmla="*/ 8 w 10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8" y="12"/>
                    </a:moveTo>
                    <a:lnTo>
                      <a:pt x="4" y="4"/>
                    </a:lnTo>
                    <a:lnTo>
                      <a:pt x="4" y="0"/>
                    </a:lnTo>
                    <a:lnTo>
                      <a:pt x="10" y="14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6" name="Freeform 282"/>
              <p:cNvSpPr>
                <a:spLocks/>
              </p:cNvSpPr>
              <p:nvPr/>
            </p:nvSpPr>
            <p:spPr bwMode="auto">
              <a:xfrm>
                <a:off x="987" y="2682"/>
                <a:ext cx="3" cy="5"/>
              </a:xfrm>
              <a:custGeom>
                <a:avLst/>
                <a:gdLst>
                  <a:gd name="T0" fmla="*/ 0 w 3"/>
                  <a:gd name="T1" fmla="*/ 5 h 5"/>
                  <a:gd name="T2" fmla="*/ 0 w 3"/>
                  <a:gd name="T3" fmla="*/ 5 h 5"/>
                  <a:gd name="T4" fmla="*/ 0 w 3"/>
                  <a:gd name="T5" fmla="*/ 4 h 5"/>
                  <a:gd name="T6" fmla="*/ 0 w 3"/>
                  <a:gd name="T7" fmla="*/ 3 h 5"/>
                  <a:gd name="T8" fmla="*/ 0 w 3"/>
                  <a:gd name="T9" fmla="*/ 2 h 5"/>
                  <a:gd name="T10" fmla="*/ 0 w 3"/>
                  <a:gd name="T11" fmla="*/ 1 h 5"/>
                  <a:gd name="T12" fmla="*/ 1 w 3"/>
                  <a:gd name="T13" fmla="*/ 0 h 5"/>
                  <a:gd name="T14" fmla="*/ 2 w 3"/>
                  <a:gd name="T15" fmla="*/ 0 h 5"/>
                  <a:gd name="T16" fmla="*/ 3 w 3"/>
                  <a:gd name="T17" fmla="*/ 0 h 5"/>
                  <a:gd name="T18" fmla="*/ 3 w 3"/>
                  <a:gd name="T19" fmla="*/ 0 h 5"/>
                  <a:gd name="T20" fmla="*/ 3 w 3"/>
                  <a:gd name="T21" fmla="*/ 1 h 5"/>
                  <a:gd name="T22" fmla="*/ 3 w 3"/>
                  <a:gd name="T23" fmla="*/ 2 h 5"/>
                  <a:gd name="T24" fmla="*/ 3 w 3"/>
                  <a:gd name="T25" fmla="*/ 3 h 5"/>
                  <a:gd name="T26" fmla="*/ 2 w 3"/>
                  <a:gd name="T27" fmla="*/ 4 h 5"/>
                  <a:gd name="T28" fmla="*/ 2 w 3"/>
                  <a:gd name="T29" fmla="*/ 5 h 5"/>
                  <a:gd name="T30" fmla="*/ 1 w 3"/>
                  <a:gd name="T31" fmla="*/ 5 h 5"/>
                  <a:gd name="T32" fmla="*/ 0 w 3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7" name="Freeform 283"/>
              <p:cNvSpPr>
                <a:spLocks/>
              </p:cNvSpPr>
              <p:nvPr/>
            </p:nvSpPr>
            <p:spPr bwMode="auto">
              <a:xfrm>
                <a:off x="975" y="2680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1 w 4"/>
                  <a:gd name="T3" fmla="*/ 5 h 6"/>
                  <a:gd name="T4" fmla="*/ 0 w 4"/>
                  <a:gd name="T5" fmla="*/ 4 h 6"/>
                  <a:gd name="T6" fmla="*/ 0 w 4"/>
                  <a:gd name="T7" fmla="*/ 3 h 6"/>
                  <a:gd name="T8" fmla="*/ 1 w 4"/>
                  <a:gd name="T9" fmla="*/ 2 h 6"/>
                  <a:gd name="T10" fmla="*/ 1 w 4"/>
                  <a:gd name="T11" fmla="*/ 1 h 6"/>
                  <a:gd name="T12" fmla="*/ 2 w 4"/>
                  <a:gd name="T13" fmla="*/ 0 h 6"/>
                  <a:gd name="T14" fmla="*/ 3 w 4"/>
                  <a:gd name="T15" fmla="*/ 0 h 6"/>
                  <a:gd name="T16" fmla="*/ 3 w 4"/>
                  <a:gd name="T17" fmla="*/ 0 h 6"/>
                  <a:gd name="T18" fmla="*/ 4 w 4"/>
                  <a:gd name="T19" fmla="*/ 0 h 6"/>
                  <a:gd name="T20" fmla="*/ 4 w 4"/>
                  <a:gd name="T21" fmla="*/ 1 h 6"/>
                  <a:gd name="T22" fmla="*/ 4 w 4"/>
                  <a:gd name="T23" fmla="*/ 2 h 6"/>
                  <a:gd name="T24" fmla="*/ 4 w 4"/>
                  <a:gd name="T25" fmla="*/ 3 h 6"/>
                  <a:gd name="T26" fmla="*/ 3 w 4"/>
                  <a:gd name="T27" fmla="*/ 4 h 6"/>
                  <a:gd name="T28" fmla="*/ 3 w 4"/>
                  <a:gd name="T29" fmla="*/ 5 h 6"/>
                  <a:gd name="T30" fmla="*/ 2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1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8" name="Freeform 284"/>
              <p:cNvSpPr>
                <a:spLocks/>
              </p:cNvSpPr>
              <p:nvPr/>
            </p:nvSpPr>
            <p:spPr bwMode="auto">
              <a:xfrm>
                <a:off x="1085" y="2681"/>
                <a:ext cx="10" cy="14"/>
              </a:xfrm>
              <a:custGeom>
                <a:avLst/>
                <a:gdLst>
                  <a:gd name="T0" fmla="*/ 2 w 10"/>
                  <a:gd name="T1" fmla="*/ 12 h 14"/>
                  <a:gd name="T2" fmla="*/ 7 w 10"/>
                  <a:gd name="T3" fmla="*/ 3 h 14"/>
                  <a:gd name="T4" fmla="*/ 7 w 10"/>
                  <a:gd name="T5" fmla="*/ 0 h 14"/>
                  <a:gd name="T6" fmla="*/ 0 w 10"/>
                  <a:gd name="T7" fmla="*/ 14 h 14"/>
                  <a:gd name="T8" fmla="*/ 10 w 10"/>
                  <a:gd name="T9" fmla="*/ 14 h 14"/>
                  <a:gd name="T10" fmla="*/ 10 w 10"/>
                  <a:gd name="T11" fmla="*/ 12 h 14"/>
                  <a:gd name="T12" fmla="*/ 2 w 10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2" y="12"/>
                    </a:moveTo>
                    <a:lnTo>
                      <a:pt x="7" y="3"/>
                    </a:lnTo>
                    <a:lnTo>
                      <a:pt x="7" y="0"/>
                    </a:lnTo>
                    <a:lnTo>
                      <a:pt x="0" y="14"/>
                    </a:lnTo>
                    <a:lnTo>
                      <a:pt x="10" y="14"/>
                    </a:lnTo>
                    <a:lnTo>
                      <a:pt x="10" y="12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9" name="Freeform 285"/>
              <p:cNvSpPr>
                <a:spLocks/>
              </p:cNvSpPr>
              <p:nvPr/>
            </p:nvSpPr>
            <p:spPr bwMode="auto">
              <a:xfrm>
                <a:off x="1083" y="2681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2 w 4"/>
                  <a:gd name="T3" fmla="*/ 5 h 5"/>
                  <a:gd name="T4" fmla="*/ 3 w 4"/>
                  <a:gd name="T5" fmla="*/ 5 h 5"/>
                  <a:gd name="T6" fmla="*/ 3 w 4"/>
                  <a:gd name="T7" fmla="*/ 4 h 5"/>
                  <a:gd name="T8" fmla="*/ 4 w 4"/>
                  <a:gd name="T9" fmla="*/ 3 h 5"/>
                  <a:gd name="T10" fmla="*/ 4 w 4"/>
                  <a:gd name="T11" fmla="*/ 2 h 5"/>
                  <a:gd name="T12" fmla="*/ 3 w 4"/>
                  <a:gd name="T13" fmla="*/ 1 h 5"/>
                  <a:gd name="T14" fmla="*/ 3 w 4"/>
                  <a:gd name="T15" fmla="*/ 0 h 5"/>
                  <a:gd name="T16" fmla="*/ 2 w 4"/>
                  <a:gd name="T17" fmla="*/ 0 h 5"/>
                  <a:gd name="T18" fmla="*/ 2 w 4"/>
                  <a:gd name="T19" fmla="*/ 0 h 5"/>
                  <a:gd name="T20" fmla="*/ 1 w 4"/>
                  <a:gd name="T21" fmla="*/ 0 h 5"/>
                  <a:gd name="T22" fmla="*/ 1 w 4"/>
                  <a:gd name="T23" fmla="*/ 1 h 5"/>
                  <a:gd name="T24" fmla="*/ 0 w 4"/>
                  <a:gd name="T25" fmla="*/ 2 h 5"/>
                  <a:gd name="T26" fmla="*/ 0 w 4"/>
                  <a:gd name="T27" fmla="*/ 3 h 5"/>
                  <a:gd name="T28" fmla="*/ 1 w 4"/>
                  <a:gd name="T29" fmla="*/ 4 h 5"/>
                  <a:gd name="T30" fmla="*/ 1 w 4"/>
                  <a:gd name="T31" fmla="*/ 5 h 5"/>
                  <a:gd name="T32" fmla="*/ 2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0" name="Freeform 286"/>
              <p:cNvSpPr>
                <a:spLocks/>
              </p:cNvSpPr>
              <p:nvPr/>
            </p:nvSpPr>
            <p:spPr bwMode="auto">
              <a:xfrm>
                <a:off x="1096" y="2681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2 w 4"/>
                  <a:gd name="T3" fmla="*/ 6 h 6"/>
                  <a:gd name="T4" fmla="*/ 3 w 4"/>
                  <a:gd name="T5" fmla="*/ 5 h 6"/>
                  <a:gd name="T6" fmla="*/ 3 w 4"/>
                  <a:gd name="T7" fmla="*/ 4 h 6"/>
                  <a:gd name="T8" fmla="*/ 4 w 4"/>
                  <a:gd name="T9" fmla="*/ 3 h 6"/>
                  <a:gd name="T10" fmla="*/ 4 w 4"/>
                  <a:gd name="T11" fmla="*/ 2 h 6"/>
                  <a:gd name="T12" fmla="*/ 3 w 4"/>
                  <a:gd name="T13" fmla="*/ 1 h 6"/>
                  <a:gd name="T14" fmla="*/ 3 w 4"/>
                  <a:gd name="T15" fmla="*/ 0 h 6"/>
                  <a:gd name="T16" fmla="*/ 2 w 4"/>
                  <a:gd name="T17" fmla="*/ 0 h 6"/>
                  <a:gd name="T18" fmla="*/ 1 w 4"/>
                  <a:gd name="T19" fmla="*/ 0 h 6"/>
                  <a:gd name="T20" fmla="*/ 1 w 4"/>
                  <a:gd name="T21" fmla="*/ 0 h 6"/>
                  <a:gd name="T22" fmla="*/ 0 w 4"/>
                  <a:gd name="T23" fmla="*/ 1 h 6"/>
                  <a:gd name="T24" fmla="*/ 0 w 4"/>
                  <a:gd name="T25" fmla="*/ 3 h 6"/>
                  <a:gd name="T26" fmla="*/ 0 w 4"/>
                  <a:gd name="T27" fmla="*/ 4 h 6"/>
                  <a:gd name="T28" fmla="*/ 0 w 4"/>
                  <a:gd name="T29" fmla="*/ 5 h 6"/>
                  <a:gd name="T30" fmla="*/ 1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2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453" name="Group 341"/>
            <p:cNvGrpSpPr>
              <a:grpSpLocks/>
            </p:cNvGrpSpPr>
            <p:nvPr/>
          </p:nvGrpSpPr>
          <p:grpSpPr bwMode="auto">
            <a:xfrm>
              <a:off x="1028462" y="3388662"/>
              <a:ext cx="267777" cy="243205"/>
              <a:chOff x="1221" y="2648"/>
              <a:chExt cx="191" cy="171"/>
            </a:xfrm>
          </p:grpSpPr>
          <p:sp>
            <p:nvSpPr>
              <p:cNvPr id="461" name="Freeform 288"/>
              <p:cNvSpPr>
                <a:spLocks/>
              </p:cNvSpPr>
              <p:nvPr/>
            </p:nvSpPr>
            <p:spPr bwMode="auto">
              <a:xfrm>
                <a:off x="1384" y="2689"/>
                <a:ext cx="15" cy="17"/>
              </a:xfrm>
              <a:custGeom>
                <a:avLst/>
                <a:gdLst>
                  <a:gd name="T0" fmla="*/ 8 w 15"/>
                  <a:gd name="T1" fmla="*/ 17 h 17"/>
                  <a:gd name="T2" fmla="*/ 9 w 15"/>
                  <a:gd name="T3" fmla="*/ 17 h 17"/>
                  <a:gd name="T4" fmla="*/ 11 w 15"/>
                  <a:gd name="T5" fmla="*/ 16 h 17"/>
                  <a:gd name="T6" fmla="*/ 12 w 15"/>
                  <a:gd name="T7" fmla="*/ 16 h 17"/>
                  <a:gd name="T8" fmla="*/ 13 w 15"/>
                  <a:gd name="T9" fmla="*/ 14 h 17"/>
                  <a:gd name="T10" fmla="*/ 14 w 15"/>
                  <a:gd name="T11" fmla="*/ 13 h 17"/>
                  <a:gd name="T12" fmla="*/ 15 w 15"/>
                  <a:gd name="T13" fmla="*/ 12 h 17"/>
                  <a:gd name="T14" fmla="*/ 15 w 15"/>
                  <a:gd name="T15" fmla="*/ 10 h 17"/>
                  <a:gd name="T16" fmla="*/ 15 w 15"/>
                  <a:gd name="T17" fmla="*/ 8 h 17"/>
                  <a:gd name="T18" fmla="*/ 15 w 15"/>
                  <a:gd name="T19" fmla="*/ 7 h 17"/>
                  <a:gd name="T20" fmla="*/ 15 w 15"/>
                  <a:gd name="T21" fmla="*/ 5 h 17"/>
                  <a:gd name="T22" fmla="*/ 14 w 15"/>
                  <a:gd name="T23" fmla="*/ 4 h 17"/>
                  <a:gd name="T24" fmla="*/ 13 w 15"/>
                  <a:gd name="T25" fmla="*/ 3 h 17"/>
                  <a:gd name="T26" fmla="*/ 12 w 15"/>
                  <a:gd name="T27" fmla="*/ 2 h 17"/>
                  <a:gd name="T28" fmla="*/ 11 w 15"/>
                  <a:gd name="T29" fmla="*/ 1 h 17"/>
                  <a:gd name="T30" fmla="*/ 9 w 15"/>
                  <a:gd name="T31" fmla="*/ 0 h 17"/>
                  <a:gd name="T32" fmla="*/ 8 w 15"/>
                  <a:gd name="T33" fmla="*/ 0 h 17"/>
                  <a:gd name="T34" fmla="*/ 6 w 15"/>
                  <a:gd name="T35" fmla="*/ 0 h 17"/>
                  <a:gd name="T36" fmla="*/ 4 w 15"/>
                  <a:gd name="T37" fmla="*/ 1 h 17"/>
                  <a:gd name="T38" fmla="*/ 3 w 15"/>
                  <a:gd name="T39" fmla="*/ 2 h 17"/>
                  <a:gd name="T40" fmla="*/ 2 w 15"/>
                  <a:gd name="T41" fmla="*/ 3 h 17"/>
                  <a:gd name="T42" fmla="*/ 1 w 15"/>
                  <a:gd name="T43" fmla="*/ 4 h 17"/>
                  <a:gd name="T44" fmla="*/ 0 w 15"/>
                  <a:gd name="T45" fmla="*/ 5 h 17"/>
                  <a:gd name="T46" fmla="*/ 0 w 15"/>
                  <a:gd name="T47" fmla="*/ 7 h 17"/>
                  <a:gd name="T48" fmla="*/ 0 w 15"/>
                  <a:gd name="T49" fmla="*/ 8 h 17"/>
                  <a:gd name="T50" fmla="*/ 0 w 15"/>
                  <a:gd name="T51" fmla="*/ 10 h 17"/>
                  <a:gd name="T52" fmla="*/ 0 w 15"/>
                  <a:gd name="T53" fmla="*/ 12 h 17"/>
                  <a:gd name="T54" fmla="*/ 1 w 15"/>
                  <a:gd name="T55" fmla="*/ 13 h 17"/>
                  <a:gd name="T56" fmla="*/ 2 w 15"/>
                  <a:gd name="T57" fmla="*/ 14 h 17"/>
                  <a:gd name="T58" fmla="*/ 3 w 15"/>
                  <a:gd name="T59" fmla="*/ 16 h 17"/>
                  <a:gd name="T60" fmla="*/ 4 w 15"/>
                  <a:gd name="T61" fmla="*/ 16 h 17"/>
                  <a:gd name="T62" fmla="*/ 6 w 15"/>
                  <a:gd name="T63" fmla="*/ 17 h 17"/>
                  <a:gd name="T64" fmla="*/ 8 w 15"/>
                  <a:gd name="T6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7">
                    <a:moveTo>
                      <a:pt x="8" y="17"/>
                    </a:moveTo>
                    <a:lnTo>
                      <a:pt x="9" y="17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13" y="14"/>
                    </a:lnTo>
                    <a:lnTo>
                      <a:pt x="14" y="13"/>
                    </a:lnTo>
                    <a:lnTo>
                      <a:pt x="15" y="12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5" y="7"/>
                    </a:lnTo>
                    <a:lnTo>
                      <a:pt x="15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3" y="16"/>
                    </a:lnTo>
                    <a:lnTo>
                      <a:pt x="4" y="16"/>
                    </a:lnTo>
                    <a:lnTo>
                      <a:pt x="6" y="17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2" name="Freeform 289"/>
              <p:cNvSpPr>
                <a:spLocks/>
              </p:cNvSpPr>
              <p:nvPr/>
            </p:nvSpPr>
            <p:spPr bwMode="auto">
              <a:xfrm>
                <a:off x="1231" y="2651"/>
                <a:ext cx="86" cy="11"/>
              </a:xfrm>
              <a:custGeom>
                <a:avLst/>
                <a:gdLst>
                  <a:gd name="T0" fmla="*/ 86 w 86"/>
                  <a:gd name="T1" fmla="*/ 9 h 11"/>
                  <a:gd name="T2" fmla="*/ 43 w 86"/>
                  <a:gd name="T3" fmla="*/ 0 h 11"/>
                  <a:gd name="T4" fmla="*/ 0 w 86"/>
                  <a:gd name="T5" fmla="*/ 9 h 11"/>
                  <a:gd name="T6" fmla="*/ 0 w 86"/>
                  <a:gd name="T7" fmla="*/ 11 h 11"/>
                  <a:gd name="T8" fmla="*/ 43 w 86"/>
                  <a:gd name="T9" fmla="*/ 1 h 11"/>
                  <a:gd name="T10" fmla="*/ 86 w 86"/>
                  <a:gd name="T11" fmla="*/ 11 h 11"/>
                  <a:gd name="T12" fmla="*/ 86 w 86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11">
                    <a:moveTo>
                      <a:pt x="86" y="9"/>
                    </a:moveTo>
                    <a:lnTo>
                      <a:pt x="43" y="0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43" y="1"/>
                    </a:lnTo>
                    <a:lnTo>
                      <a:pt x="86" y="11"/>
                    </a:lnTo>
                    <a:lnTo>
                      <a:pt x="86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3" name="Rectangle 290"/>
              <p:cNvSpPr>
                <a:spLocks noChangeArrowheads="1"/>
              </p:cNvSpPr>
              <p:nvPr/>
            </p:nvSpPr>
            <p:spPr bwMode="auto">
              <a:xfrm>
                <a:off x="1225" y="2666"/>
                <a:ext cx="101" cy="10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4" name="Rectangle 291"/>
              <p:cNvSpPr>
                <a:spLocks noChangeArrowheads="1"/>
              </p:cNvSpPr>
              <p:nvPr/>
            </p:nvSpPr>
            <p:spPr bwMode="auto">
              <a:xfrm>
                <a:off x="1227" y="2669"/>
                <a:ext cx="97" cy="10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5" name="Rectangle 292"/>
              <p:cNvSpPr>
                <a:spLocks noChangeArrowheads="1"/>
              </p:cNvSpPr>
              <p:nvPr/>
            </p:nvSpPr>
            <p:spPr bwMode="auto">
              <a:xfrm>
                <a:off x="1237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6" name="Rectangle 293"/>
              <p:cNvSpPr>
                <a:spLocks noChangeArrowheads="1"/>
              </p:cNvSpPr>
              <p:nvPr/>
            </p:nvSpPr>
            <p:spPr bwMode="auto">
              <a:xfrm>
                <a:off x="1260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7" name="Rectangle 294"/>
              <p:cNvSpPr>
                <a:spLocks noChangeArrowheads="1"/>
              </p:cNvSpPr>
              <p:nvPr/>
            </p:nvSpPr>
            <p:spPr bwMode="auto">
              <a:xfrm>
                <a:off x="1284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8" name="Rectangle 295"/>
              <p:cNvSpPr>
                <a:spLocks noChangeArrowheads="1"/>
              </p:cNvSpPr>
              <p:nvPr/>
            </p:nvSpPr>
            <p:spPr bwMode="auto">
              <a:xfrm>
                <a:off x="1308" y="2765"/>
                <a:ext cx="13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9" name="Rectangle 296"/>
              <p:cNvSpPr>
                <a:spLocks noChangeArrowheads="1"/>
              </p:cNvSpPr>
              <p:nvPr/>
            </p:nvSpPr>
            <p:spPr bwMode="auto">
              <a:xfrm>
                <a:off x="1237" y="2760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0" name="Rectangle 297"/>
              <p:cNvSpPr>
                <a:spLocks noChangeArrowheads="1"/>
              </p:cNvSpPr>
              <p:nvPr/>
            </p:nvSpPr>
            <p:spPr bwMode="auto">
              <a:xfrm>
                <a:off x="1230" y="2758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1" name="Rectangle 298"/>
              <p:cNvSpPr>
                <a:spLocks noChangeArrowheads="1"/>
              </p:cNvSpPr>
              <p:nvPr/>
            </p:nvSpPr>
            <p:spPr bwMode="auto">
              <a:xfrm>
                <a:off x="1237" y="2735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2" name="Rectangle 299"/>
              <p:cNvSpPr>
                <a:spLocks noChangeArrowheads="1"/>
              </p:cNvSpPr>
              <p:nvPr/>
            </p:nvSpPr>
            <p:spPr bwMode="auto">
              <a:xfrm>
                <a:off x="1230" y="2733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3" name="Rectangle 300"/>
              <p:cNvSpPr>
                <a:spLocks noChangeArrowheads="1"/>
              </p:cNvSpPr>
              <p:nvPr/>
            </p:nvSpPr>
            <p:spPr bwMode="auto">
              <a:xfrm>
                <a:off x="1237" y="2710"/>
                <a:ext cx="84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4" name="Rectangle 301"/>
              <p:cNvSpPr>
                <a:spLocks noChangeArrowheads="1"/>
              </p:cNvSpPr>
              <p:nvPr/>
            </p:nvSpPr>
            <p:spPr bwMode="auto">
              <a:xfrm>
                <a:off x="1230" y="2708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5" name="Rectangle 302"/>
              <p:cNvSpPr>
                <a:spLocks noChangeArrowheads="1"/>
              </p:cNvSpPr>
              <p:nvPr/>
            </p:nvSpPr>
            <p:spPr bwMode="auto">
              <a:xfrm>
                <a:off x="1237" y="2686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6" name="Rectangle 303"/>
              <p:cNvSpPr>
                <a:spLocks noChangeArrowheads="1"/>
              </p:cNvSpPr>
              <p:nvPr/>
            </p:nvSpPr>
            <p:spPr bwMode="auto">
              <a:xfrm>
                <a:off x="1230" y="2684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7" name="Rectangle 304"/>
              <p:cNvSpPr>
                <a:spLocks noChangeArrowheads="1"/>
              </p:cNvSpPr>
              <p:nvPr/>
            </p:nvSpPr>
            <p:spPr bwMode="auto">
              <a:xfrm>
                <a:off x="1240" y="2698"/>
                <a:ext cx="8" cy="6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8" name="Rectangle 305"/>
              <p:cNvSpPr>
                <a:spLocks noChangeArrowheads="1"/>
              </p:cNvSpPr>
              <p:nvPr/>
            </p:nvSpPr>
            <p:spPr bwMode="auto">
              <a:xfrm>
                <a:off x="1241" y="2700"/>
                <a:ext cx="5" cy="59"/>
              </a:xfrm>
              <a:prstGeom prst="rect">
                <a:avLst/>
              </a:prstGeom>
              <a:solidFill>
                <a:srgbClr val="FF2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9" name="Rectangle 306"/>
              <p:cNvSpPr>
                <a:spLocks noChangeArrowheads="1"/>
              </p:cNvSpPr>
              <p:nvPr/>
            </p:nvSpPr>
            <p:spPr bwMode="auto">
              <a:xfrm>
                <a:off x="1263" y="2718"/>
                <a:ext cx="9" cy="4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0" name="Rectangle 307"/>
              <p:cNvSpPr>
                <a:spLocks noChangeArrowheads="1"/>
              </p:cNvSpPr>
              <p:nvPr/>
            </p:nvSpPr>
            <p:spPr bwMode="auto">
              <a:xfrm>
                <a:off x="1265" y="2721"/>
                <a:ext cx="5" cy="38"/>
              </a:xfrm>
              <a:prstGeom prst="rect">
                <a:avLst/>
              </a:prstGeom>
              <a:solidFill>
                <a:srgbClr val="B2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1" name="Rectangle 308"/>
              <p:cNvSpPr>
                <a:spLocks noChangeArrowheads="1"/>
              </p:cNvSpPr>
              <p:nvPr/>
            </p:nvSpPr>
            <p:spPr bwMode="auto">
              <a:xfrm>
                <a:off x="1286" y="2729"/>
                <a:ext cx="9" cy="3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2" name="Rectangle 309"/>
              <p:cNvSpPr>
                <a:spLocks noChangeArrowheads="1"/>
              </p:cNvSpPr>
              <p:nvPr/>
            </p:nvSpPr>
            <p:spPr bwMode="auto">
              <a:xfrm>
                <a:off x="1288" y="2732"/>
                <a:ext cx="5" cy="27"/>
              </a:xfrm>
              <a:prstGeom prst="rect">
                <a:avLst/>
              </a:prstGeom>
              <a:solidFill>
                <a:srgbClr val="FFAF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3" name="Rectangle 310"/>
              <p:cNvSpPr>
                <a:spLocks noChangeArrowheads="1"/>
              </p:cNvSpPr>
              <p:nvPr/>
            </p:nvSpPr>
            <p:spPr bwMode="auto">
              <a:xfrm>
                <a:off x="1310" y="2690"/>
                <a:ext cx="9" cy="7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4" name="Rectangle 311"/>
              <p:cNvSpPr>
                <a:spLocks noChangeArrowheads="1"/>
              </p:cNvSpPr>
              <p:nvPr/>
            </p:nvSpPr>
            <p:spPr bwMode="auto">
              <a:xfrm>
                <a:off x="1312" y="2692"/>
                <a:ext cx="5" cy="67"/>
              </a:xfrm>
              <a:prstGeom prst="rect">
                <a:avLst/>
              </a:prstGeom>
              <a:solidFill>
                <a:srgbClr val="FF6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5" name="Rectangle 312"/>
              <p:cNvSpPr>
                <a:spLocks noChangeArrowheads="1"/>
              </p:cNvSpPr>
              <p:nvPr/>
            </p:nvSpPr>
            <p:spPr bwMode="auto">
              <a:xfrm>
                <a:off x="1222" y="2773"/>
                <a:ext cx="108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6" name="Rectangle 313"/>
              <p:cNvSpPr>
                <a:spLocks noChangeArrowheads="1"/>
              </p:cNvSpPr>
              <p:nvPr/>
            </p:nvSpPr>
            <p:spPr bwMode="auto">
              <a:xfrm>
                <a:off x="1224" y="2775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7" name="Rectangle 314"/>
              <p:cNvSpPr>
                <a:spLocks noChangeArrowheads="1"/>
              </p:cNvSpPr>
              <p:nvPr/>
            </p:nvSpPr>
            <p:spPr bwMode="auto">
              <a:xfrm>
                <a:off x="1221" y="2660"/>
                <a:ext cx="109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8" name="Rectangle 315"/>
              <p:cNvSpPr>
                <a:spLocks noChangeArrowheads="1"/>
              </p:cNvSpPr>
              <p:nvPr/>
            </p:nvSpPr>
            <p:spPr bwMode="auto">
              <a:xfrm>
                <a:off x="1223" y="2662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9" name="Freeform 316"/>
              <p:cNvSpPr>
                <a:spLocks/>
              </p:cNvSpPr>
              <p:nvPr/>
            </p:nvSpPr>
            <p:spPr bwMode="auto">
              <a:xfrm>
                <a:off x="1270" y="2648"/>
                <a:ext cx="7" cy="7"/>
              </a:xfrm>
              <a:custGeom>
                <a:avLst/>
                <a:gdLst>
                  <a:gd name="T0" fmla="*/ 4 w 7"/>
                  <a:gd name="T1" fmla="*/ 7 h 7"/>
                  <a:gd name="T2" fmla="*/ 5 w 7"/>
                  <a:gd name="T3" fmla="*/ 7 h 7"/>
                  <a:gd name="T4" fmla="*/ 5 w 7"/>
                  <a:gd name="T5" fmla="*/ 7 h 7"/>
                  <a:gd name="T6" fmla="*/ 6 w 7"/>
                  <a:gd name="T7" fmla="*/ 7 h 7"/>
                  <a:gd name="T8" fmla="*/ 6 w 7"/>
                  <a:gd name="T9" fmla="*/ 6 h 7"/>
                  <a:gd name="T10" fmla="*/ 7 w 7"/>
                  <a:gd name="T11" fmla="*/ 6 h 7"/>
                  <a:gd name="T12" fmla="*/ 7 w 7"/>
                  <a:gd name="T13" fmla="*/ 5 h 7"/>
                  <a:gd name="T14" fmla="*/ 7 w 7"/>
                  <a:gd name="T15" fmla="*/ 4 h 7"/>
                  <a:gd name="T16" fmla="*/ 7 w 7"/>
                  <a:gd name="T17" fmla="*/ 4 h 7"/>
                  <a:gd name="T18" fmla="*/ 7 w 7"/>
                  <a:gd name="T19" fmla="*/ 3 h 7"/>
                  <a:gd name="T20" fmla="*/ 7 w 7"/>
                  <a:gd name="T21" fmla="*/ 2 h 7"/>
                  <a:gd name="T22" fmla="*/ 7 w 7"/>
                  <a:gd name="T23" fmla="*/ 2 h 7"/>
                  <a:gd name="T24" fmla="*/ 6 w 7"/>
                  <a:gd name="T25" fmla="*/ 1 h 7"/>
                  <a:gd name="T26" fmla="*/ 6 w 7"/>
                  <a:gd name="T27" fmla="*/ 1 h 7"/>
                  <a:gd name="T28" fmla="*/ 5 w 7"/>
                  <a:gd name="T29" fmla="*/ 1 h 7"/>
                  <a:gd name="T30" fmla="*/ 5 w 7"/>
                  <a:gd name="T31" fmla="*/ 0 h 7"/>
                  <a:gd name="T32" fmla="*/ 4 w 7"/>
                  <a:gd name="T33" fmla="*/ 0 h 7"/>
                  <a:gd name="T34" fmla="*/ 3 w 7"/>
                  <a:gd name="T35" fmla="*/ 0 h 7"/>
                  <a:gd name="T36" fmla="*/ 2 w 7"/>
                  <a:gd name="T37" fmla="*/ 1 h 7"/>
                  <a:gd name="T38" fmla="*/ 2 w 7"/>
                  <a:gd name="T39" fmla="*/ 1 h 7"/>
                  <a:gd name="T40" fmla="*/ 1 w 7"/>
                  <a:gd name="T41" fmla="*/ 1 h 7"/>
                  <a:gd name="T42" fmla="*/ 1 w 7"/>
                  <a:gd name="T43" fmla="*/ 2 h 7"/>
                  <a:gd name="T44" fmla="*/ 1 w 7"/>
                  <a:gd name="T45" fmla="*/ 2 h 7"/>
                  <a:gd name="T46" fmla="*/ 0 w 7"/>
                  <a:gd name="T47" fmla="*/ 3 h 7"/>
                  <a:gd name="T48" fmla="*/ 0 w 7"/>
                  <a:gd name="T49" fmla="*/ 4 h 7"/>
                  <a:gd name="T50" fmla="*/ 0 w 7"/>
                  <a:gd name="T51" fmla="*/ 4 h 7"/>
                  <a:gd name="T52" fmla="*/ 1 w 7"/>
                  <a:gd name="T53" fmla="*/ 5 h 7"/>
                  <a:gd name="T54" fmla="*/ 1 w 7"/>
                  <a:gd name="T55" fmla="*/ 6 h 7"/>
                  <a:gd name="T56" fmla="*/ 1 w 7"/>
                  <a:gd name="T57" fmla="*/ 6 h 7"/>
                  <a:gd name="T58" fmla="*/ 2 w 7"/>
                  <a:gd name="T59" fmla="*/ 7 h 7"/>
                  <a:gd name="T60" fmla="*/ 2 w 7"/>
                  <a:gd name="T61" fmla="*/ 7 h 7"/>
                  <a:gd name="T62" fmla="*/ 3 w 7"/>
                  <a:gd name="T63" fmla="*/ 7 h 7"/>
                  <a:gd name="T64" fmla="*/ 4 w 7"/>
                  <a:gd name="T6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0" name="Freeform 317"/>
              <p:cNvSpPr>
                <a:spLocks/>
              </p:cNvSpPr>
              <p:nvPr/>
            </p:nvSpPr>
            <p:spPr bwMode="auto">
              <a:xfrm>
                <a:off x="1271" y="2649"/>
                <a:ext cx="5" cy="5"/>
              </a:xfrm>
              <a:custGeom>
                <a:avLst/>
                <a:gdLst>
                  <a:gd name="T0" fmla="*/ 3 w 5"/>
                  <a:gd name="T1" fmla="*/ 5 h 5"/>
                  <a:gd name="T2" fmla="*/ 4 w 5"/>
                  <a:gd name="T3" fmla="*/ 5 h 5"/>
                  <a:gd name="T4" fmla="*/ 4 w 5"/>
                  <a:gd name="T5" fmla="*/ 4 h 5"/>
                  <a:gd name="T6" fmla="*/ 5 w 5"/>
                  <a:gd name="T7" fmla="*/ 4 h 5"/>
                  <a:gd name="T8" fmla="*/ 5 w 5"/>
                  <a:gd name="T9" fmla="*/ 3 h 5"/>
                  <a:gd name="T10" fmla="*/ 5 w 5"/>
                  <a:gd name="T11" fmla="*/ 2 h 5"/>
                  <a:gd name="T12" fmla="*/ 4 w 5"/>
                  <a:gd name="T13" fmla="*/ 1 h 5"/>
                  <a:gd name="T14" fmla="*/ 4 w 5"/>
                  <a:gd name="T15" fmla="*/ 1 h 5"/>
                  <a:gd name="T16" fmla="*/ 3 w 5"/>
                  <a:gd name="T17" fmla="*/ 0 h 5"/>
                  <a:gd name="T18" fmla="*/ 2 w 5"/>
                  <a:gd name="T19" fmla="*/ 1 h 5"/>
                  <a:gd name="T20" fmla="*/ 1 w 5"/>
                  <a:gd name="T21" fmla="*/ 1 h 5"/>
                  <a:gd name="T22" fmla="*/ 1 w 5"/>
                  <a:gd name="T23" fmla="*/ 2 h 5"/>
                  <a:gd name="T24" fmla="*/ 0 w 5"/>
                  <a:gd name="T25" fmla="*/ 3 h 5"/>
                  <a:gd name="T26" fmla="*/ 1 w 5"/>
                  <a:gd name="T27" fmla="*/ 4 h 5"/>
                  <a:gd name="T28" fmla="*/ 1 w 5"/>
                  <a:gd name="T29" fmla="*/ 4 h 5"/>
                  <a:gd name="T30" fmla="*/ 2 w 5"/>
                  <a:gd name="T31" fmla="*/ 5 h 5"/>
                  <a:gd name="T32" fmla="*/ 3 w 5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lnTo>
                      <a:pt x="4" y="5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1" name="Freeform 318"/>
              <p:cNvSpPr>
                <a:spLocks/>
              </p:cNvSpPr>
              <p:nvPr/>
            </p:nvSpPr>
            <p:spPr bwMode="auto">
              <a:xfrm>
                <a:off x="1322" y="2712"/>
                <a:ext cx="90" cy="107"/>
              </a:xfrm>
              <a:custGeom>
                <a:avLst/>
                <a:gdLst>
                  <a:gd name="T0" fmla="*/ 75 w 90"/>
                  <a:gd name="T1" fmla="*/ 35 h 107"/>
                  <a:gd name="T2" fmla="*/ 78 w 90"/>
                  <a:gd name="T3" fmla="*/ 34 h 107"/>
                  <a:gd name="T4" fmla="*/ 83 w 90"/>
                  <a:gd name="T5" fmla="*/ 31 h 107"/>
                  <a:gd name="T6" fmla="*/ 85 w 90"/>
                  <a:gd name="T7" fmla="*/ 29 h 107"/>
                  <a:gd name="T8" fmla="*/ 86 w 90"/>
                  <a:gd name="T9" fmla="*/ 27 h 107"/>
                  <a:gd name="T10" fmla="*/ 87 w 90"/>
                  <a:gd name="T11" fmla="*/ 19 h 107"/>
                  <a:gd name="T12" fmla="*/ 86 w 90"/>
                  <a:gd name="T13" fmla="*/ 17 h 107"/>
                  <a:gd name="T14" fmla="*/ 84 w 90"/>
                  <a:gd name="T15" fmla="*/ 12 h 107"/>
                  <a:gd name="T16" fmla="*/ 80 w 90"/>
                  <a:gd name="T17" fmla="*/ 6 h 107"/>
                  <a:gd name="T18" fmla="*/ 74 w 90"/>
                  <a:gd name="T19" fmla="*/ 2 h 107"/>
                  <a:gd name="T20" fmla="*/ 71 w 90"/>
                  <a:gd name="T21" fmla="*/ 1 h 107"/>
                  <a:gd name="T22" fmla="*/ 68 w 90"/>
                  <a:gd name="T23" fmla="*/ 1 h 107"/>
                  <a:gd name="T24" fmla="*/ 64 w 90"/>
                  <a:gd name="T25" fmla="*/ 1 h 107"/>
                  <a:gd name="T26" fmla="*/ 56 w 90"/>
                  <a:gd name="T27" fmla="*/ 0 h 107"/>
                  <a:gd name="T28" fmla="*/ 47 w 90"/>
                  <a:gd name="T29" fmla="*/ 0 h 107"/>
                  <a:gd name="T30" fmla="*/ 43 w 90"/>
                  <a:gd name="T31" fmla="*/ 0 h 107"/>
                  <a:gd name="T32" fmla="*/ 40 w 90"/>
                  <a:gd name="T33" fmla="*/ 1 h 107"/>
                  <a:gd name="T34" fmla="*/ 37 w 90"/>
                  <a:gd name="T35" fmla="*/ 2 h 107"/>
                  <a:gd name="T36" fmla="*/ 32 w 90"/>
                  <a:gd name="T37" fmla="*/ 5 h 107"/>
                  <a:gd name="T38" fmla="*/ 30 w 90"/>
                  <a:gd name="T39" fmla="*/ 7 h 107"/>
                  <a:gd name="T40" fmla="*/ 25 w 90"/>
                  <a:gd name="T41" fmla="*/ 15 h 107"/>
                  <a:gd name="T42" fmla="*/ 22 w 90"/>
                  <a:gd name="T43" fmla="*/ 20 h 107"/>
                  <a:gd name="T44" fmla="*/ 5 w 90"/>
                  <a:gd name="T45" fmla="*/ 15 h 107"/>
                  <a:gd name="T46" fmla="*/ 3 w 90"/>
                  <a:gd name="T47" fmla="*/ 12 h 107"/>
                  <a:gd name="T48" fmla="*/ 1 w 90"/>
                  <a:gd name="T49" fmla="*/ 11 h 107"/>
                  <a:gd name="T50" fmla="*/ 0 w 90"/>
                  <a:gd name="T51" fmla="*/ 16 h 107"/>
                  <a:gd name="T52" fmla="*/ 3 w 90"/>
                  <a:gd name="T53" fmla="*/ 25 h 107"/>
                  <a:gd name="T54" fmla="*/ 6 w 90"/>
                  <a:gd name="T55" fmla="*/ 27 h 107"/>
                  <a:gd name="T56" fmla="*/ 9 w 90"/>
                  <a:gd name="T57" fmla="*/ 28 h 107"/>
                  <a:gd name="T58" fmla="*/ 13 w 90"/>
                  <a:gd name="T59" fmla="*/ 30 h 107"/>
                  <a:gd name="T60" fmla="*/ 18 w 90"/>
                  <a:gd name="T61" fmla="*/ 31 h 107"/>
                  <a:gd name="T62" fmla="*/ 23 w 90"/>
                  <a:gd name="T63" fmla="*/ 32 h 107"/>
                  <a:gd name="T64" fmla="*/ 27 w 90"/>
                  <a:gd name="T65" fmla="*/ 31 h 107"/>
                  <a:gd name="T66" fmla="*/ 32 w 90"/>
                  <a:gd name="T67" fmla="*/ 29 h 107"/>
                  <a:gd name="T68" fmla="*/ 19 w 90"/>
                  <a:gd name="T69" fmla="*/ 80 h 107"/>
                  <a:gd name="T70" fmla="*/ 33 w 90"/>
                  <a:gd name="T71" fmla="*/ 94 h 107"/>
                  <a:gd name="T72" fmla="*/ 41 w 90"/>
                  <a:gd name="T73" fmla="*/ 101 h 107"/>
                  <a:gd name="T74" fmla="*/ 36 w 90"/>
                  <a:gd name="T75" fmla="*/ 102 h 107"/>
                  <a:gd name="T76" fmla="*/ 32 w 90"/>
                  <a:gd name="T77" fmla="*/ 106 h 107"/>
                  <a:gd name="T78" fmla="*/ 49 w 90"/>
                  <a:gd name="T79" fmla="*/ 107 h 107"/>
                  <a:gd name="T80" fmla="*/ 53 w 90"/>
                  <a:gd name="T81" fmla="*/ 101 h 107"/>
                  <a:gd name="T82" fmla="*/ 50 w 90"/>
                  <a:gd name="T83" fmla="*/ 96 h 107"/>
                  <a:gd name="T84" fmla="*/ 50 w 90"/>
                  <a:gd name="T85" fmla="*/ 84 h 107"/>
                  <a:gd name="T86" fmla="*/ 60 w 90"/>
                  <a:gd name="T87" fmla="*/ 87 h 107"/>
                  <a:gd name="T88" fmla="*/ 60 w 90"/>
                  <a:gd name="T89" fmla="*/ 97 h 107"/>
                  <a:gd name="T90" fmla="*/ 58 w 90"/>
                  <a:gd name="T91" fmla="*/ 102 h 107"/>
                  <a:gd name="T92" fmla="*/ 57 w 90"/>
                  <a:gd name="T93" fmla="*/ 105 h 107"/>
                  <a:gd name="T94" fmla="*/ 62 w 90"/>
                  <a:gd name="T95" fmla="*/ 104 h 107"/>
                  <a:gd name="T96" fmla="*/ 80 w 90"/>
                  <a:gd name="T97" fmla="*/ 104 h 107"/>
                  <a:gd name="T98" fmla="*/ 75 w 90"/>
                  <a:gd name="T99" fmla="*/ 101 h 107"/>
                  <a:gd name="T100" fmla="*/ 72 w 90"/>
                  <a:gd name="T101" fmla="*/ 100 h 107"/>
                  <a:gd name="T102" fmla="*/ 80 w 90"/>
                  <a:gd name="T103" fmla="*/ 9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107">
                    <a:moveTo>
                      <a:pt x="82" y="80"/>
                    </a:moveTo>
                    <a:lnTo>
                      <a:pt x="90" y="80"/>
                    </a:lnTo>
                    <a:lnTo>
                      <a:pt x="75" y="43"/>
                    </a:lnTo>
                    <a:lnTo>
                      <a:pt x="75" y="35"/>
                    </a:lnTo>
                    <a:lnTo>
                      <a:pt x="75" y="35"/>
                    </a:lnTo>
                    <a:lnTo>
                      <a:pt x="76" y="35"/>
                    </a:lnTo>
                    <a:lnTo>
                      <a:pt x="77" y="34"/>
                    </a:lnTo>
                    <a:lnTo>
                      <a:pt x="78" y="34"/>
                    </a:lnTo>
                    <a:lnTo>
                      <a:pt x="79" y="34"/>
                    </a:lnTo>
                    <a:lnTo>
                      <a:pt x="80" y="33"/>
                    </a:lnTo>
                    <a:lnTo>
                      <a:pt x="82" y="32"/>
                    </a:lnTo>
                    <a:lnTo>
                      <a:pt x="83" y="31"/>
                    </a:lnTo>
                    <a:lnTo>
                      <a:pt x="83" y="31"/>
                    </a:lnTo>
                    <a:lnTo>
                      <a:pt x="84" y="30"/>
                    </a:lnTo>
                    <a:lnTo>
                      <a:pt x="84" y="30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6" y="28"/>
                    </a:lnTo>
                    <a:lnTo>
                      <a:pt x="86" y="27"/>
                    </a:lnTo>
                    <a:lnTo>
                      <a:pt x="87" y="26"/>
                    </a:lnTo>
                    <a:lnTo>
                      <a:pt x="87" y="24"/>
                    </a:lnTo>
                    <a:lnTo>
                      <a:pt x="87" y="21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7" y="18"/>
                    </a:lnTo>
                    <a:lnTo>
                      <a:pt x="86" y="17"/>
                    </a:lnTo>
                    <a:lnTo>
                      <a:pt x="86" y="16"/>
                    </a:lnTo>
                    <a:lnTo>
                      <a:pt x="85" y="15"/>
                    </a:lnTo>
                    <a:lnTo>
                      <a:pt x="85" y="13"/>
                    </a:lnTo>
                    <a:lnTo>
                      <a:pt x="84" y="12"/>
                    </a:lnTo>
                    <a:lnTo>
                      <a:pt x="83" y="10"/>
                    </a:lnTo>
                    <a:lnTo>
                      <a:pt x="82" y="9"/>
                    </a:lnTo>
                    <a:lnTo>
                      <a:pt x="81" y="7"/>
                    </a:lnTo>
                    <a:lnTo>
                      <a:pt x="80" y="6"/>
                    </a:lnTo>
                    <a:lnTo>
                      <a:pt x="78" y="5"/>
                    </a:lnTo>
                    <a:lnTo>
                      <a:pt x="77" y="4"/>
                    </a:lnTo>
                    <a:lnTo>
                      <a:pt x="75" y="3"/>
                    </a:lnTo>
                    <a:lnTo>
                      <a:pt x="74" y="2"/>
                    </a:lnTo>
                    <a:lnTo>
                      <a:pt x="73" y="2"/>
                    </a:lnTo>
                    <a:lnTo>
                      <a:pt x="73" y="1"/>
                    </a:lnTo>
                    <a:lnTo>
                      <a:pt x="72" y="1"/>
                    </a:lnTo>
                    <a:lnTo>
                      <a:pt x="71" y="1"/>
                    </a:lnTo>
                    <a:lnTo>
                      <a:pt x="70" y="1"/>
                    </a:lnTo>
                    <a:lnTo>
                      <a:pt x="69" y="1"/>
                    </a:lnTo>
                    <a:lnTo>
                      <a:pt x="69" y="1"/>
                    </a:lnTo>
                    <a:lnTo>
                      <a:pt x="68" y="1"/>
                    </a:lnTo>
                    <a:lnTo>
                      <a:pt x="68" y="1"/>
                    </a:lnTo>
                    <a:lnTo>
                      <a:pt x="67" y="1"/>
                    </a:lnTo>
                    <a:lnTo>
                      <a:pt x="66" y="1"/>
                    </a:lnTo>
                    <a:lnTo>
                      <a:pt x="64" y="1"/>
                    </a:lnTo>
                    <a:lnTo>
                      <a:pt x="62" y="1"/>
                    </a:lnTo>
                    <a:lnTo>
                      <a:pt x="60" y="1"/>
                    </a:lnTo>
                    <a:lnTo>
                      <a:pt x="58" y="1"/>
                    </a:lnTo>
                    <a:lnTo>
                      <a:pt x="56" y="0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2" y="1"/>
                    </a:lnTo>
                    <a:lnTo>
                      <a:pt x="41" y="1"/>
                    </a:lnTo>
                    <a:lnTo>
                      <a:pt x="40" y="1"/>
                    </a:lnTo>
                    <a:lnTo>
                      <a:pt x="39" y="1"/>
                    </a:lnTo>
                    <a:lnTo>
                      <a:pt x="38" y="1"/>
                    </a:lnTo>
                    <a:lnTo>
                      <a:pt x="38" y="2"/>
                    </a:lnTo>
                    <a:lnTo>
                      <a:pt x="37" y="2"/>
                    </a:lnTo>
                    <a:lnTo>
                      <a:pt x="36" y="2"/>
                    </a:lnTo>
                    <a:lnTo>
                      <a:pt x="35" y="3"/>
                    </a:lnTo>
                    <a:lnTo>
                      <a:pt x="34" y="4"/>
                    </a:lnTo>
                    <a:lnTo>
                      <a:pt x="32" y="5"/>
                    </a:lnTo>
                    <a:lnTo>
                      <a:pt x="32" y="6"/>
                    </a:lnTo>
                    <a:lnTo>
                      <a:pt x="31" y="6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29" y="9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25" y="15"/>
                    </a:lnTo>
                    <a:lnTo>
                      <a:pt x="24" y="17"/>
                    </a:lnTo>
                    <a:lnTo>
                      <a:pt x="23" y="18"/>
                    </a:lnTo>
                    <a:lnTo>
                      <a:pt x="23" y="19"/>
                    </a:lnTo>
                    <a:lnTo>
                      <a:pt x="22" y="20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6"/>
                    </a:lnTo>
                    <a:lnTo>
                      <a:pt x="5" y="15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4" y="25"/>
                    </a:lnTo>
                    <a:lnTo>
                      <a:pt x="5" y="26"/>
                    </a:lnTo>
                    <a:lnTo>
                      <a:pt x="6" y="26"/>
                    </a:lnTo>
                    <a:lnTo>
                      <a:pt x="6" y="27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8" y="28"/>
                    </a:lnTo>
                    <a:lnTo>
                      <a:pt x="9" y="28"/>
                    </a:lnTo>
                    <a:lnTo>
                      <a:pt x="10" y="28"/>
                    </a:lnTo>
                    <a:lnTo>
                      <a:pt x="11" y="29"/>
                    </a:lnTo>
                    <a:lnTo>
                      <a:pt x="12" y="29"/>
                    </a:lnTo>
                    <a:lnTo>
                      <a:pt x="13" y="30"/>
                    </a:lnTo>
                    <a:lnTo>
                      <a:pt x="15" y="30"/>
                    </a:lnTo>
                    <a:lnTo>
                      <a:pt x="16" y="31"/>
                    </a:lnTo>
                    <a:lnTo>
                      <a:pt x="17" y="31"/>
                    </a:lnTo>
                    <a:lnTo>
                      <a:pt x="18" y="31"/>
                    </a:lnTo>
                    <a:lnTo>
                      <a:pt x="19" y="32"/>
                    </a:lnTo>
                    <a:lnTo>
                      <a:pt x="21" y="32"/>
                    </a:lnTo>
                    <a:lnTo>
                      <a:pt x="22" y="32"/>
                    </a:lnTo>
                    <a:lnTo>
                      <a:pt x="23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6" y="32"/>
                    </a:lnTo>
                    <a:lnTo>
                      <a:pt x="27" y="31"/>
                    </a:lnTo>
                    <a:lnTo>
                      <a:pt x="28" y="31"/>
                    </a:lnTo>
                    <a:lnTo>
                      <a:pt x="29" y="30"/>
                    </a:lnTo>
                    <a:lnTo>
                      <a:pt x="31" y="30"/>
                    </a:lnTo>
                    <a:lnTo>
                      <a:pt x="32" y="29"/>
                    </a:lnTo>
                    <a:lnTo>
                      <a:pt x="33" y="28"/>
                    </a:lnTo>
                    <a:lnTo>
                      <a:pt x="35" y="26"/>
                    </a:lnTo>
                    <a:lnTo>
                      <a:pt x="35" y="41"/>
                    </a:lnTo>
                    <a:lnTo>
                      <a:pt x="19" y="80"/>
                    </a:lnTo>
                    <a:lnTo>
                      <a:pt x="28" y="80"/>
                    </a:lnTo>
                    <a:lnTo>
                      <a:pt x="29" y="86"/>
                    </a:lnTo>
                    <a:lnTo>
                      <a:pt x="31" y="91"/>
                    </a:lnTo>
                    <a:lnTo>
                      <a:pt x="33" y="94"/>
                    </a:lnTo>
                    <a:lnTo>
                      <a:pt x="36" y="97"/>
                    </a:lnTo>
                    <a:lnTo>
                      <a:pt x="38" y="99"/>
                    </a:lnTo>
                    <a:lnTo>
                      <a:pt x="40" y="100"/>
                    </a:lnTo>
                    <a:lnTo>
                      <a:pt x="41" y="101"/>
                    </a:lnTo>
                    <a:lnTo>
                      <a:pt x="41" y="101"/>
                    </a:lnTo>
                    <a:lnTo>
                      <a:pt x="39" y="101"/>
                    </a:lnTo>
                    <a:lnTo>
                      <a:pt x="38" y="101"/>
                    </a:lnTo>
                    <a:lnTo>
                      <a:pt x="36" y="102"/>
                    </a:lnTo>
                    <a:lnTo>
                      <a:pt x="34" y="103"/>
                    </a:lnTo>
                    <a:lnTo>
                      <a:pt x="33" y="103"/>
                    </a:lnTo>
                    <a:lnTo>
                      <a:pt x="32" y="104"/>
                    </a:lnTo>
                    <a:lnTo>
                      <a:pt x="32" y="106"/>
                    </a:lnTo>
                    <a:lnTo>
                      <a:pt x="31" y="107"/>
                    </a:lnTo>
                    <a:lnTo>
                      <a:pt x="45" y="107"/>
                    </a:lnTo>
                    <a:lnTo>
                      <a:pt x="49" y="104"/>
                    </a:lnTo>
                    <a:lnTo>
                      <a:pt x="49" y="107"/>
                    </a:lnTo>
                    <a:lnTo>
                      <a:pt x="52" y="107"/>
                    </a:lnTo>
                    <a:lnTo>
                      <a:pt x="53" y="105"/>
                    </a:lnTo>
                    <a:lnTo>
                      <a:pt x="53" y="103"/>
                    </a:lnTo>
                    <a:lnTo>
                      <a:pt x="53" y="101"/>
                    </a:lnTo>
                    <a:lnTo>
                      <a:pt x="52" y="100"/>
                    </a:lnTo>
                    <a:lnTo>
                      <a:pt x="51" y="99"/>
                    </a:lnTo>
                    <a:lnTo>
                      <a:pt x="51" y="98"/>
                    </a:lnTo>
                    <a:lnTo>
                      <a:pt x="50" y="96"/>
                    </a:lnTo>
                    <a:lnTo>
                      <a:pt x="50" y="94"/>
                    </a:lnTo>
                    <a:lnTo>
                      <a:pt x="50" y="91"/>
                    </a:lnTo>
                    <a:lnTo>
                      <a:pt x="50" y="88"/>
                    </a:lnTo>
                    <a:lnTo>
                      <a:pt x="50" y="84"/>
                    </a:lnTo>
                    <a:lnTo>
                      <a:pt x="51" y="80"/>
                    </a:lnTo>
                    <a:lnTo>
                      <a:pt x="58" y="80"/>
                    </a:lnTo>
                    <a:lnTo>
                      <a:pt x="59" y="84"/>
                    </a:lnTo>
                    <a:lnTo>
                      <a:pt x="60" y="87"/>
                    </a:lnTo>
                    <a:lnTo>
                      <a:pt x="60" y="90"/>
                    </a:lnTo>
                    <a:lnTo>
                      <a:pt x="60" y="92"/>
                    </a:lnTo>
                    <a:lnTo>
                      <a:pt x="60" y="95"/>
                    </a:lnTo>
                    <a:lnTo>
                      <a:pt x="60" y="97"/>
                    </a:lnTo>
                    <a:lnTo>
                      <a:pt x="60" y="98"/>
                    </a:lnTo>
                    <a:lnTo>
                      <a:pt x="60" y="100"/>
                    </a:lnTo>
                    <a:lnTo>
                      <a:pt x="59" y="101"/>
                    </a:lnTo>
                    <a:lnTo>
                      <a:pt x="58" y="102"/>
                    </a:lnTo>
                    <a:lnTo>
                      <a:pt x="58" y="103"/>
                    </a:lnTo>
                    <a:lnTo>
                      <a:pt x="58" y="103"/>
                    </a:lnTo>
                    <a:lnTo>
                      <a:pt x="57" y="104"/>
                    </a:lnTo>
                    <a:lnTo>
                      <a:pt x="57" y="105"/>
                    </a:lnTo>
                    <a:lnTo>
                      <a:pt x="58" y="106"/>
                    </a:lnTo>
                    <a:lnTo>
                      <a:pt x="58" y="107"/>
                    </a:lnTo>
                    <a:lnTo>
                      <a:pt x="62" y="107"/>
                    </a:lnTo>
                    <a:lnTo>
                      <a:pt x="62" y="104"/>
                    </a:lnTo>
                    <a:lnTo>
                      <a:pt x="67" y="107"/>
                    </a:lnTo>
                    <a:lnTo>
                      <a:pt x="81" y="107"/>
                    </a:lnTo>
                    <a:lnTo>
                      <a:pt x="81" y="106"/>
                    </a:lnTo>
                    <a:lnTo>
                      <a:pt x="80" y="104"/>
                    </a:lnTo>
                    <a:lnTo>
                      <a:pt x="79" y="104"/>
                    </a:lnTo>
                    <a:lnTo>
                      <a:pt x="78" y="103"/>
                    </a:lnTo>
                    <a:lnTo>
                      <a:pt x="76" y="102"/>
                    </a:lnTo>
                    <a:lnTo>
                      <a:pt x="75" y="101"/>
                    </a:lnTo>
                    <a:lnTo>
                      <a:pt x="73" y="101"/>
                    </a:lnTo>
                    <a:lnTo>
                      <a:pt x="70" y="101"/>
                    </a:lnTo>
                    <a:lnTo>
                      <a:pt x="71" y="101"/>
                    </a:lnTo>
                    <a:lnTo>
                      <a:pt x="72" y="100"/>
                    </a:lnTo>
                    <a:lnTo>
                      <a:pt x="74" y="99"/>
                    </a:lnTo>
                    <a:lnTo>
                      <a:pt x="76" y="97"/>
                    </a:lnTo>
                    <a:lnTo>
                      <a:pt x="78" y="94"/>
                    </a:lnTo>
                    <a:lnTo>
                      <a:pt x="80" y="90"/>
                    </a:lnTo>
                    <a:lnTo>
                      <a:pt x="81" y="85"/>
                    </a:lnTo>
                    <a:lnTo>
                      <a:pt x="82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2" name="Freeform 319"/>
              <p:cNvSpPr>
                <a:spLocks/>
              </p:cNvSpPr>
              <p:nvPr/>
            </p:nvSpPr>
            <p:spPr bwMode="auto">
              <a:xfrm>
                <a:off x="1365" y="2698"/>
                <a:ext cx="26" cy="23"/>
              </a:xfrm>
              <a:custGeom>
                <a:avLst/>
                <a:gdLst>
                  <a:gd name="T0" fmla="*/ 26 w 26"/>
                  <a:gd name="T1" fmla="*/ 23 h 23"/>
                  <a:gd name="T2" fmla="*/ 26 w 26"/>
                  <a:gd name="T3" fmla="*/ 0 h 23"/>
                  <a:gd name="T4" fmla="*/ 0 w 26"/>
                  <a:gd name="T5" fmla="*/ 5 h 23"/>
                  <a:gd name="T6" fmla="*/ 0 w 26"/>
                  <a:gd name="T7" fmla="*/ 23 h 23"/>
                  <a:gd name="T8" fmla="*/ 26 w 26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6" y="23"/>
                    </a:moveTo>
                    <a:lnTo>
                      <a:pt x="26" y="0"/>
                    </a:lnTo>
                    <a:lnTo>
                      <a:pt x="0" y="5"/>
                    </a:lnTo>
                    <a:lnTo>
                      <a:pt x="0" y="23"/>
                    </a:lnTo>
                    <a:lnTo>
                      <a:pt x="26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3" name="Freeform 320"/>
              <p:cNvSpPr>
                <a:spLocks/>
              </p:cNvSpPr>
              <p:nvPr/>
            </p:nvSpPr>
            <p:spPr bwMode="auto">
              <a:xfrm>
                <a:off x="1332" y="2714"/>
                <a:ext cx="77" cy="75"/>
              </a:xfrm>
              <a:custGeom>
                <a:avLst/>
                <a:gdLst>
                  <a:gd name="T0" fmla="*/ 34 w 77"/>
                  <a:gd name="T1" fmla="*/ 0 h 75"/>
                  <a:gd name="T2" fmla="*/ 33 w 77"/>
                  <a:gd name="T3" fmla="*/ 0 h 75"/>
                  <a:gd name="T4" fmla="*/ 30 w 77"/>
                  <a:gd name="T5" fmla="*/ 1 h 75"/>
                  <a:gd name="T6" fmla="*/ 27 w 77"/>
                  <a:gd name="T7" fmla="*/ 2 h 75"/>
                  <a:gd name="T8" fmla="*/ 24 w 77"/>
                  <a:gd name="T9" fmla="*/ 4 h 75"/>
                  <a:gd name="T10" fmla="*/ 21 w 77"/>
                  <a:gd name="T11" fmla="*/ 8 h 75"/>
                  <a:gd name="T12" fmla="*/ 18 w 77"/>
                  <a:gd name="T13" fmla="*/ 13 h 75"/>
                  <a:gd name="T14" fmla="*/ 14 w 77"/>
                  <a:gd name="T15" fmla="*/ 18 h 75"/>
                  <a:gd name="T16" fmla="*/ 11 w 77"/>
                  <a:gd name="T17" fmla="*/ 20 h 75"/>
                  <a:gd name="T18" fmla="*/ 8 w 77"/>
                  <a:gd name="T19" fmla="*/ 20 h 75"/>
                  <a:gd name="T20" fmla="*/ 4 w 77"/>
                  <a:gd name="T21" fmla="*/ 19 h 75"/>
                  <a:gd name="T22" fmla="*/ 1 w 77"/>
                  <a:gd name="T23" fmla="*/ 18 h 75"/>
                  <a:gd name="T24" fmla="*/ 0 w 77"/>
                  <a:gd name="T25" fmla="*/ 24 h 75"/>
                  <a:gd name="T26" fmla="*/ 0 w 77"/>
                  <a:gd name="T27" fmla="*/ 24 h 75"/>
                  <a:gd name="T28" fmla="*/ 1 w 77"/>
                  <a:gd name="T29" fmla="*/ 25 h 75"/>
                  <a:gd name="T30" fmla="*/ 2 w 77"/>
                  <a:gd name="T31" fmla="*/ 25 h 75"/>
                  <a:gd name="T32" fmla="*/ 3 w 77"/>
                  <a:gd name="T33" fmla="*/ 25 h 75"/>
                  <a:gd name="T34" fmla="*/ 7 w 77"/>
                  <a:gd name="T35" fmla="*/ 27 h 75"/>
                  <a:gd name="T36" fmla="*/ 10 w 77"/>
                  <a:gd name="T37" fmla="*/ 28 h 75"/>
                  <a:gd name="T38" fmla="*/ 13 w 77"/>
                  <a:gd name="T39" fmla="*/ 28 h 75"/>
                  <a:gd name="T40" fmla="*/ 17 w 77"/>
                  <a:gd name="T41" fmla="*/ 27 h 75"/>
                  <a:gd name="T42" fmla="*/ 19 w 77"/>
                  <a:gd name="T43" fmla="*/ 26 h 75"/>
                  <a:gd name="T44" fmla="*/ 22 w 77"/>
                  <a:gd name="T45" fmla="*/ 23 h 75"/>
                  <a:gd name="T46" fmla="*/ 26 w 77"/>
                  <a:gd name="T47" fmla="*/ 21 h 75"/>
                  <a:gd name="T48" fmla="*/ 27 w 77"/>
                  <a:gd name="T49" fmla="*/ 20 h 75"/>
                  <a:gd name="T50" fmla="*/ 12 w 77"/>
                  <a:gd name="T51" fmla="*/ 75 h 75"/>
                  <a:gd name="T52" fmla="*/ 63 w 77"/>
                  <a:gd name="T53" fmla="*/ 41 h 75"/>
                  <a:gd name="T54" fmla="*/ 71 w 77"/>
                  <a:gd name="T55" fmla="*/ 30 h 75"/>
                  <a:gd name="T56" fmla="*/ 75 w 77"/>
                  <a:gd name="T57" fmla="*/ 25 h 75"/>
                  <a:gd name="T58" fmla="*/ 75 w 77"/>
                  <a:gd name="T59" fmla="*/ 23 h 75"/>
                  <a:gd name="T60" fmla="*/ 75 w 77"/>
                  <a:gd name="T61" fmla="*/ 20 h 75"/>
                  <a:gd name="T62" fmla="*/ 75 w 77"/>
                  <a:gd name="T63" fmla="*/ 17 h 75"/>
                  <a:gd name="T64" fmla="*/ 74 w 77"/>
                  <a:gd name="T65" fmla="*/ 14 h 75"/>
                  <a:gd name="T66" fmla="*/ 72 w 77"/>
                  <a:gd name="T67" fmla="*/ 10 h 75"/>
                  <a:gd name="T68" fmla="*/ 69 w 77"/>
                  <a:gd name="T69" fmla="*/ 6 h 75"/>
                  <a:gd name="T70" fmla="*/ 66 w 77"/>
                  <a:gd name="T71" fmla="*/ 4 h 75"/>
                  <a:gd name="T72" fmla="*/ 64 w 77"/>
                  <a:gd name="T73" fmla="*/ 2 h 75"/>
                  <a:gd name="T74" fmla="*/ 62 w 77"/>
                  <a:gd name="T75" fmla="*/ 1 h 75"/>
                  <a:gd name="T76" fmla="*/ 59 w 77"/>
                  <a:gd name="T77" fmla="*/ 0 h 75"/>
                  <a:gd name="T78" fmla="*/ 58 w 77"/>
                  <a:gd name="T79" fmla="*/ 0 h 75"/>
                  <a:gd name="T80" fmla="*/ 44 w 77"/>
                  <a:gd name="T81" fmla="*/ 1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7" h="75">
                    <a:moveTo>
                      <a:pt x="34" y="0"/>
                    </a:moveTo>
                    <a:lnTo>
                      <a:pt x="34" y="0"/>
                    </a:lnTo>
                    <a:lnTo>
                      <a:pt x="34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1"/>
                    </a:lnTo>
                    <a:lnTo>
                      <a:pt x="28" y="1"/>
                    </a:lnTo>
                    <a:lnTo>
                      <a:pt x="27" y="2"/>
                    </a:lnTo>
                    <a:lnTo>
                      <a:pt x="25" y="3"/>
                    </a:lnTo>
                    <a:lnTo>
                      <a:pt x="24" y="4"/>
                    </a:lnTo>
                    <a:lnTo>
                      <a:pt x="22" y="6"/>
                    </a:lnTo>
                    <a:lnTo>
                      <a:pt x="21" y="8"/>
                    </a:lnTo>
                    <a:lnTo>
                      <a:pt x="19" y="10"/>
                    </a:lnTo>
                    <a:lnTo>
                      <a:pt x="18" y="13"/>
                    </a:lnTo>
                    <a:lnTo>
                      <a:pt x="16" y="15"/>
                    </a:lnTo>
                    <a:lnTo>
                      <a:pt x="14" y="18"/>
                    </a:lnTo>
                    <a:lnTo>
                      <a:pt x="13" y="20"/>
                    </a:lnTo>
                    <a:lnTo>
                      <a:pt x="11" y="20"/>
                    </a:lnTo>
                    <a:lnTo>
                      <a:pt x="9" y="20"/>
                    </a:lnTo>
                    <a:lnTo>
                      <a:pt x="8" y="20"/>
                    </a:lnTo>
                    <a:lnTo>
                      <a:pt x="6" y="19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1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5" y="26"/>
                    </a:lnTo>
                    <a:lnTo>
                      <a:pt x="7" y="27"/>
                    </a:lnTo>
                    <a:lnTo>
                      <a:pt x="8" y="27"/>
                    </a:lnTo>
                    <a:lnTo>
                      <a:pt x="10" y="28"/>
                    </a:lnTo>
                    <a:lnTo>
                      <a:pt x="12" y="28"/>
                    </a:lnTo>
                    <a:lnTo>
                      <a:pt x="13" y="28"/>
                    </a:lnTo>
                    <a:lnTo>
                      <a:pt x="15" y="28"/>
                    </a:lnTo>
                    <a:lnTo>
                      <a:pt x="17" y="27"/>
                    </a:lnTo>
                    <a:lnTo>
                      <a:pt x="18" y="26"/>
                    </a:lnTo>
                    <a:lnTo>
                      <a:pt x="19" y="26"/>
                    </a:lnTo>
                    <a:lnTo>
                      <a:pt x="21" y="25"/>
                    </a:lnTo>
                    <a:lnTo>
                      <a:pt x="22" y="23"/>
                    </a:lnTo>
                    <a:lnTo>
                      <a:pt x="24" y="22"/>
                    </a:lnTo>
                    <a:lnTo>
                      <a:pt x="26" y="21"/>
                    </a:lnTo>
                    <a:lnTo>
                      <a:pt x="27" y="21"/>
                    </a:lnTo>
                    <a:lnTo>
                      <a:pt x="27" y="20"/>
                    </a:lnTo>
                    <a:lnTo>
                      <a:pt x="27" y="39"/>
                    </a:lnTo>
                    <a:lnTo>
                      <a:pt x="12" y="75"/>
                    </a:lnTo>
                    <a:lnTo>
                      <a:pt x="77" y="75"/>
                    </a:lnTo>
                    <a:lnTo>
                      <a:pt x="63" y="41"/>
                    </a:lnTo>
                    <a:lnTo>
                      <a:pt x="63" y="33"/>
                    </a:lnTo>
                    <a:lnTo>
                      <a:pt x="71" y="30"/>
                    </a:lnTo>
                    <a:lnTo>
                      <a:pt x="75" y="25"/>
                    </a:lnTo>
                    <a:lnTo>
                      <a:pt x="75" y="25"/>
                    </a:lnTo>
                    <a:lnTo>
                      <a:pt x="75" y="24"/>
                    </a:lnTo>
                    <a:lnTo>
                      <a:pt x="75" y="23"/>
                    </a:lnTo>
                    <a:lnTo>
                      <a:pt x="75" y="22"/>
                    </a:lnTo>
                    <a:lnTo>
                      <a:pt x="75" y="20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6"/>
                    </a:lnTo>
                    <a:lnTo>
                      <a:pt x="74" y="14"/>
                    </a:lnTo>
                    <a:lnTo>
                      <a:pt x="73" y="12"/>
                    </a:lnTo>
                    <a:lnTo>
                      <a:pt x="72" y="10"/>
                    </a:lnTo>
                    <a:lnTo>
                      <a:pt x="70" y="8"/>
                    </a:lnTo>
                    <a:lnTo>
                      <a:pt x="69" y="6"/>
                    </a:lnTo>
                    <a:lnTo>
                      <a:pt x="68" y="5"/>
                    </a:lnTo>
                    <a:lnTo>
                      <a:pt x="66" y="4"/>
                    </a:lnTo>
                    <a:lnTo>
                      <a:pt x="65" y="3"/>
                    </a:lnTo>
                    <a:lnTo>
                      <a:pt x="64" y="2"/>
                    </a:lnTo>
                    <a:lnTo>
                      <a:pt x="63" y="2"/>
                    </a:lnTo>
                    <a:lnTo>
                      <a:pt x="62" y="1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44" y="1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77ED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4" name="Freeform 321"/>
              <p:cNvSpPr>
                <a:spLocks/>
              </p:cNvSpPr>
              <p:nvPr/>
            </p:nvSpPr>
            <p:spPr bwMode="auto">
              <a:xfrm>
                <a:off x="1353" y="2792"/>
                <a:ext cx="18" cy="20"/>
              </a:xfrm>
              <a:custGeom>
                <a:avLst/>
                <a:gdLst>
                  <a:gd name="T0" fmla="*/ 0 w 18"/>
                  <a:gd name="T1" fmla="*/ 0 h 20"/>
                  <a:gd name="T2" fmla="*/ 0 w 18"/>
                  <a:gd name="T3" fmla="*/ 1 h 20"/>
                  <a:gd name="T4" fmla="*/ 0 w 18"/>
                  <a:gd name="T5" fmla="*/ 2 h 20"/>
                  <a:gd name="T6" fmla="*/ 0 w 18"/>
                  <a:gd name="T7" fmla="*/ 2 h 20"/>
                  <a:gd name="T8" fmla="*/ 0 w 18"/>
                  <a:gd name="T9" fmla="*/ 3 h 20"/>
                  <a:gd name="T10" fmla="*/ 1 w 18"/>
                  <a:gd name="T11" fmla="*/ 7 h 20"/>
                  <a:gd name="T12" fmla="*/ 3 w 18"/>
                  <a:gd name="T13" fmla="*/ 11 h 20"/>
                  <a:gd name="T14" fmla="*/ 5 w 18"/>
                  <a:gd name="T15" fmla="*/ 14 h 20"/>
                  <a:gd name="T16" fmla="*/ 7 w 18"/>
                  <a:gd name="T17" fmla="*/ 16 h 20"/>
                  <a:gd name="T18" fmla="*/ 10 w 18"/>
                  <a:gd name="T19" fmla="*/ 18 h 20"/>
                  <a:gd name="T20" fmla="*/ 11 w 18"/>
                  <a:gd name="T21" fmla="*/ 19 h 20"/>
                  <a:gd name="T22" fmla="*/ 13 w 18"/>
                  <a:gd name="T23" fmla="*/ 20 h 20"/>
                  <a:gd name="T24" fmla="*/ 13 w 18"/>
                  <a:gd name="T25" fmla="*/ 20 h 20"/>
                  <a:gd name="T26" fmla="*/ 18 w 18"/>
                  <a:gd name="T27" fmla="*/ 20 h 20"/>
                  <a:gd name="T28" fmla="*/ 18 w 18"/>
                  <a:gd name="T29" fmla="*/ 20 h 20"/>
                  <a:gd name="T30" fmla="*/ 18 w 18"/>
                  <a:gd name="T31" fmla="*/ 19 h 20"/>
                  <a:gd name="T32" fmla="*/ 17 w 18"/>
                  <a:gd name="T33" fmla="*/ 17 h 20"/>
                  <a:gd name="T34" fmla="*/ 16 w 18"/>
                  <a:gd name="T35" fmla="*/ 14 h 20"/>
                  <a:gd name="T36" fmla="*/ 16 w 18"/>
                  <a:gd name="T37" fmla="*/ 11 h 20"/>
                  <a:gd name="T38" fmla="*/ 16 w 18"/>
                  <a:gd name="T39" fmla="*/ 8 h 20"/>
                  <a:gd name="T40" fmla="*/ 16 w 18"/>
                  <a:gd name="T41" fmla="*/ 4 h 20"/>
                  <a:gd name="T42" fmla="*/ 18 w 18"/>
                  <a:gd name="T43" fmla="*/ 0 h 20"/>
                  <a:gd name="T44" fmla="*/ 0 w 18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7" y="16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19"/>
                    </a:lnTo>
                    <a:lnTo>
                      <a:pt x="17" y="17"/>
                    </a:lnTo>
                    <a:lnTo>
                      <a:pt x="16" y="14"/>
                    </a:lnTo>
                    <a:lnTo>
                      <a:pt x="16" y="11"/>
                    </a:lnTo>
                    <a:lnTo>
                      <a:pt x="16" y="8"/>
                    </a:lnTo>
                    <a:lnTo>
                      <a:pt x="16" y="4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5" name="Freeform 322"/>
              <p:cNvSpPr>
                <a:spLocks/>
              </p:cNvSpPr>
              <p:nvPr/>
            </p:nvSpPr>
            <p:spPr bwMode="auto">
              <a:xfrm>
                <a:off x="1382" y="2792"/>
                <a:ext cx="19" cy="20"/>
              </a:xfrm>
              <a:custGeom>
                <a:avLst/>
                <a:gdLst>
                  <a:gd name="T0" fmla="*/ 0 w 19"/>
                  <a:gd name="T1" fmla="*/ 0 h 20"/>
                  <a:gd name="T2" fmla="*/ 2 w 19"/>
                  <a:gd name="T3" fmla="*/ 4 h 20"/>
                  <a:gd name="T4" fmla="*/ 3 w 19"/>
                  <a:gd name="T5" fmla="*/ 7 h 20"/>
                  <a:gd name="T6" fmla="*/ 3 w 19"/>
                  <a:gd name="T7" fmla="*/ 11 h 20"/>
                  <a:gd name="T8" fmla="*/ 3 w 19"/>
                  <a:gd name="T9" fmla="*/ 14 h 20"/>
                  <a:gd name="T10" fmla="*/ 3 w 19"/>
                  <a:gd name="T11" fmla="*/ 16 h 20"/>
                  <a:gd name="T12" fmla="*/ 3 w 19"/>
                  <a:gd name="T13" fmla="*/ 18 h 20"/>
                  <a:gd name="T14" fmla="*/ 2 w 19"/>
                  <a:gd name="T15" fmla="*/ 19 h 20"/>
                  <a:gd name="T16" fmla="*/ 2 w 19"/>
                  <a:gd name="T17" fmla="*/ 20 h 20"/>
                  <a:gd name="T18" fmla="*/ 9 w 19"/>
                  <a:gd name="T19" fmla="*/ 20 h 20"/>
                  <a:gd name="T20" fmla="*/ 9 w 19"/>
                  <a:gd name="T21" fmla="*/ 19 h 20"/>
                  <a:gd name="T22" fmla="*/ 10 w 19"/>
                  <a:gd name="T23" fmla="*/ 19 h 20"/>
                  <a:gd name="T24" fmla="*/ 11 w 19"/>
                  <a:gd name="T25" fmla="*/ 18 h 20"/>
                  <a:gd name="T26" fmla="*/ 13 w 19"/>
                  <a:gd name="T27" fmla="*/ 17 h 20"/>
                  <a:gd name="T28" fmla="*/ 14 w 19"/>
                  <a:gd name="T29" fmla="*/ 15 h 20"/>
                  <a:gd name="T30" fmla="*/ 16 w 19"/>
                  <a:gd name="T31" fmla="*/ 13 h 20"/>
                  <a:gd name="T32" fmla="*/ 17 w 19"/>
                  <a:gd name="T33" fmla="*/ 11 h 20"/>
                  <a:gd name="T34" fmla="*/ 18 w 19"/>
                  <a:gd name="T35" fmla="*/ 8 h 20"/>
                  <a:gd name="T36" fmla="*/ 18 w 19"/>
                  <a:gd name="T37" fmla="*/ 6 h 20"/>
                  <a:gd name="T38" fmla="*/ 19 w 19"/>
                  <a:gd name="T39" fmla="*/ 4 h 20"/>
                  <a:gd name="T40" fmla="*/ 19 w 19"/>
                  <a:gd name="T41" fmla="*/ 2 h 20"/>
                  <a:gd name="T42" fmla="*/ 18 w 19"/>
                  <a:gd name="T43" fmla="*/ 0 h 20"/>
                  <a:gd name="T44" fmla="*/ 0 w 19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20">
                    <a:moveTo>
                      <a:pt x="0" y="0"/>
                    </a:moveTo>
                    <a:lnTo>
                      <a:pt x="2" y="4"/>
                    </a:lnTo>
                    <a:lnTo>
                      <a:pt x="3" y="7"/>
                    </a:lnTo>
                    <a:lnTo>
                      <a:pt x="3" y="11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9" y="20"/>
                    </a:lnTo>
                    <a:lnTo>
                      <a:pt x="9" y="19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3" y="17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7" y="11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9" y="4"/>
                    </a:lnTo>
                    <a:lnTo>
                      <a:pt x="19" y="2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6" name="Freeform 323"/>
              <p:cNvSpPr>
                <a:spLocks/>
              </p:cNvSpPr>
              <p:nvPr/>
            </p:nvSpPr>
            <p:spPr bwMode="auto">
              <a:xfrm>
                <a:off x="1313" y="2676"/>
                <a:ext cx="73" cy="81"/>
              </a:xfrm>
              <a:custGeom>
                <a:avLst/>
                <a:gdLst>
                  <a:gd name="T0" fmla="*/ 73 w 73"/>
                  <a:gd name="T1" fmla="*/ 77 h 81"/>
                  <a:gd name="T2" fmla="*/ 4 w 73"/>
                  <a:gd name="T3" fmla="*/ 0 h 81"/>
                  <a:gd name="T4" fmla="*/ 0 w 73"/>
                  <a:gd name="T5" fmla="*/ 5 h 81"/>
                  <a:gd name="T6" fmla="*/ 68 w 73"/>
                  <a:gd name="T7" fmla="*/ 81 h 81"/>
                  <a:gd name="T8" fmla="*/ 73 w 73"/>
                  <a:gd name="T9" fmla="*/ 7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81">
                    <a:moveTo>
                      <a:pt x="73" y="77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68" y="81"/>
                    </a:lnTo>
                    <a:lnTo>
                      <a:pt x="73" y="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7" name="Freeform 324"/>
              <p:cNvSpPr>
                <a:spLocks/>
              </p:cNvSpPr>
              <p:nvPr/>
            </p:nvSpPr>
            <p:spPr bwMode="auto">
              <a:xfrm>
                <a:off x="1317" y="2681"/>
                <a:ext cx="65" cy="72"/>
              </a:xfrm>
              <a:custGeom>
                <a:avLst/>
                <a:gdLst>
                  <a:gd name="T0" fmla="*/ 65 w 65"/>
                  <a:gd name="T1" fmla="*/ 71 h 72"/>
                  <a:gd name="T2" fmla="*/ 2 w 65"/>
                  <a:gd name="T3" fmla="*/ 0 h 72"/>
                  <a:gd name="T4" fmla="*/ 0 w 65"/>
                  <a:gd name="T5" fmla="*/ 2 h 72"/>
                  <a:gd name="T6" fmla="*/ 63 w 65"/>
                  <a:gd name="T7" fmla="*/ 72 h 72"/>
                  <a:gd name="T8" fmla="*/ 65 w 65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72">
                    <a:moveTo>
                      <a:pt x="65" y="7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63" y="72"/>
                    </a:lnTo>
                    <a:lnTo>
                      <a:pt x="65" y="71"/>
                    </a:lnTo>
                    <a:close/>
                  </a:path>
                </a:pathLst>
              </a:custGeom>
              <a:solidFill>
                <a:srgbClr val="CEB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8" name="Freeform 325"/>
              <p:cNvSpPr>
                <a:spLocks/>
              </p:cNvSpPr>
              <p:nvPr/>
            </p:nvSpPr>
            <p:spPr bwMode="auto">
              <a:xfrm>
                <a:off x="1367" y="2736"/>
                <a:ext cx="41" cy="15"/>
              </a:xfrm>
              <a:custGeom>
                <a:avLst/>
                <a:gdLst>
                  <a:gd name="T0" fmla="*/ 22 w 41"/>
                  <a:gd name="T1" fmla="*/ 14 h 15"/>
                  <a:gd name="T2" fmla="*/ 25 w 41"/>
                  <a:gd name="T3" fmla="*/ 13 h 15"/>
                  <a:gd name="T4" fmla="*/ 29 w 41"/>
                  <a:gd name="T5" fmla="*/ 12 h 15"/>
                  <a:gd name="T6" fmla="*/ 32 w 41"/>
                  <a:gd name="T7" fmla="*/ 11 h 15"/>
                  <a:gd name="T8" fmla="*/ 35 w 41"/>
                  <a:gd name="T9" fmla="*/ 10 h 15"/>
                  <a:gd name="T10" fmla="*/ 37 w 41"/>
                  <a:gd name="T11" fmla="*/ 8 h 15"/>
                  <a:gd name="T12" fmla="*/ 39 w 41"/>
                  <a:gd name="T13" fmla="*/ 6 h 15"/>
                  <a:gd name="T14" fmla="*/ 40 w 41"/>
                  <a:gd name="T15" fmla="*/ 5 h 15"/>
                  <a:gd name="T16" fmla="*/ 41 w 41"/>
                  <a:gd name="T17" fmla="*/ 3 h 15"/>
                  <a:gd name="T18" fmla="*/ 40 w 41"/>
                  <a:gd name="T19" fmla="*/ 0 h 15"/>
                  <a:gd name="T20" fmla="*/ 39 w 41"/>
                  <a:gd name="T21" fmla="*/ 3 h 15"/>
                  <a:gd name="T22" fmla="*/ 37 w 41"/>
                  <a:gd name="T23" fmla="*/ 6 h 15"/>
                  <a:gd name="T24" fmla="*/ 34 w 41"/>
                  <a:gd name="T25" fmla="*/ 9 h 15"/>
                  <a:gd name="T26" fmla="*/ 30 w 41"/>
                  <a:gd name="T27" fmla="*/ 10 h 15"/>
                  <a:gd name="T28" fmla="*/ 27 w 41"/>
                  <a:gd name="T29" fmla="*/ 11 h 15"/>
                  <a:gd name="T30" fmla="*/ 25 w 41"/>
                  <a:gd name="T31" fmla="*/ 12 h 15"/>
                  <a:gd name="T32" fmla="*/ 23 w 41"/>
                  <a:gd name="T33" fmla="*/ 12 h 15"/>
                  <a:gd name="T34" fmla="*/ 22 w 41"/>
                  <a:gd name="T35" fmla="*/ 12 h 15"/>
                  <a:gd name="T36" fmla="*/ 18 w 41"/>
                  <a:gd name="T37" fmla="*/ 7 h 15"/>
                  <a:gd name="T38" fmla="*/ 21 w 41"/>
                  <a:gd name="T39" fmla="*/ 7 h 15"/>
                  <a:gd name="T40" fmla="*/ 26 w 41"/>
                  <a:gd name="T41" fmla="*/ 5 h 15"/>
                  <a:gd name="T42" fmla="*/ 30 w 41"/>
                  <a:gd name="T43" fmla="*/ 3 h 15"/>
                  <a:gd name="T44" fmla="*/ 32 w 41"/>
                  <a:gd name="T45" fmla="*/ 0 h 15"/>
                  <a:gd name="T46" fmla="*/ 30 w 41"/>
                  <a:gd name="T47" fmla="*/ 0 h 15"/>
                  <a:gd name="T48" fmla="*/ 30 w 41"/>
                  <a:gd name="T49" fmla="*/ 0 h 15"/>
                  <a:gd name="T50" fmla="*/ 30 w 41"/>
                  <a:gd name="T51" fmla="*/ 1 h 15"/>
                  <a:gd name="T52" fmla="*/ 28 w 41"/>
                  <a:gd name="T53" fmla="*/ 2 h 15"/>
                  <a:gd name="T54" fmla="*/ 25 w 41"/>
                  <a:gd name="T55" fmla="*/ 3 h 15"/>
                  <a:gd name="T56" fmla="*/ 21 w 41"/>
                  <a:gd name="T57" fmla="*/ 5 h 15"/>
                  <a:gd name="T58" fmla="*/ 17 w 41"/>
                  <a:gd name="T59" fmla="*/ 6 h 15"/>
                  <a:gd name="T60" fmla="*/ 14 w 41"/>
                  <a:gd name="T61" fmla="*/ 6 h 15"/>
                  <a:gd name="T62" fmla="*/ 12 w 41"/>
                  <a:gd name="T63" fmla="*/ 4 h 15"/>
                  <a:gd name="T64" fmla="*/ 10 w 41"/>
                  <a:gd name="T65" fmla="*/ 2 h 15"/>
                  <a:gd name="T66" fmla="*/ 8 w 41"/>
                  <a:gd name="T67" fmla="*/ 2 h 15"/>
                  <a:gd name="T68" fmla="*/ 7 w 41"/>
                  <a:gd name="T69" fmla="*/ 2 h 15"/>
                  <a:gd name="T70" fmla="*/ 6 w 41"/>
                  <a:gd name="T71" fmla="*/ 4 h 15"/>
                  <a:gd name="T72" fmla="*/ 7 w 41"/>
                  <a:gd name="T73" fmla="*/ 6 h 15"/>
                  <a:gd name="T74" fmla="*/ 6 w 41"/>
                  <a:gd name="T75" fmla="*/ 15 h 15"/>
                  <a:gd name="T76" fmla="*/ 9 w 41"/>
                  <a:gd name="T77" fmla="*/ 15 h 15"/>
                  <a:gd name="T78" fmla="*/ 13 w 41"/>
                  <a:gd name="T79" fmla="*/ 14 h 15"/>
                  <a:gd name="T80" fmla="*/ 17 w 41"/>
                  <a:gd name="T81" fmla="*/ 13 h 15"/>
                  <a:gd name="T82" fmla="*/ 19 w 41"/>
                  <a:gd name="T83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1" h="15">
                    <a:moveTo>
                      <a:pt x="20" y="14"/>
                    </a:moveTo>
                    <a:lnTo>
                      <a:pt x="22" y="14"/>
                    </a:lnTo>
                    <a:lnTo>
                      <a:pt x="24" y="13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9" y="12"/>
                    </a:lnTo>
                    <a:lnTo>
                      <a:pt x="30" y="12"/>
                    </a:lnTo>
                    <a:lnTo>
                      <a:pt x="32" y="11"/>
                    </a:lnTo>
                    <a:lnTo>
                      <a:pt x="33" y="10"/>
                    </a:lnTo>
                    <a:lnTo>
                      <a:pt x="35" y="10"/>
                    </a:lnTo>
                    <a:lnTo>
                      <a:pt x="36" y="9"/>
                    </a:lnTo>
                    <a:lnTo>
                      <a:pt x="37" y="8"/>
                    </a:lnTo>
                    <a:lnTo>
                      <a:pt x="38" y="7"/>
                    </a:lnTo>
                    <a:lnTo>
                      <a:pt x="39" y="6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0" y="2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9" y="3"/>
                    </a:lnTo>
                    <a:lnTo>
                      <a:pt x="38" y="4"/>
                    </a:lnTo>
                    <a:lnTo>
                      <a:pt x="37" y="6"/>
                    </a:lnTo>
                    <a:lnTo>
                      <a:pt x="35" y="7"/>
                    </a:lnTo>
                    <a:lnTo>
                      <a:pt x="34" y="9"/>
                    </a:lnTo>
                    <a:lnTo>
                      <a:pt x="32" y="10"/>
                    </a:lnTo>
                    <a:lnTo>
                      <a:pt x="30" y="10"/>
                    </a:lnTo>
                    <a:lnTo>
                      <a:pt x="28" y="11"/>
                    </a:lnTo>
                    <a:lnTo>
                      <a:pt x="27" y="11"/>
                    </a:lnTo>
                    <a:lnTo>
                      <a:pt x="26" y="11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1" y="7"/>
                    </a:lnTo>
                    <a:lnTo>
                      <a:pt x="23" y="6"/>
                    </a:lnTo>
                    <a:lnTo>
                      <a:pt x="26" y="5"/>
                    </a:lnTo>
                    <a:lnTo>
                      <a:pt x="28" y="4"/>
                    </a:lnTo>
                    <a:lnTo>
                      <a:pt x="30" y="3"/>
                    </a:lnTo>
                    <a:lnTo>
                      <a:pt x="31" y="1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1"/>
                    </a:lnTo>
                    <a:lnTo>
                      <a:pt x="29" y="1"/>
                    </a:lnTo>
                    <a:lnTo>
                      <a:pt x="28" y="2"/>
                    </a:lnTo>
                    <a:lnTo>
                      <a:pt x="27" y="3"/>
                    </a:lnTo>
                    <a:lnTo>
                      <a:pt x="25" y="3"/>
                    </a:lnTo>
                    <a:lnTo>
                      <a:pt x="23" y="4"/>
                    </a:lnTo>
                    <a:lnTo>
                      <a:pt x="21" y="5"/>
                    </a:lnTo>
                    <a:lnTo>
                      <a:pt x="19" y="5"/>
                    </a:lnTo>
                    <a:lnTo>
                      <a:pt x="17" y="6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7" y="13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9" name="Freeform 326"/>
              <p:cNvSpPr>
                <a:spLocks/>
              </p:cNvSpPr>
              <p:nvPr/>
            </p:nvSpPr>
            <p:spPr bwMode="auto">
              <a:xfrm>
                <a:off x="1370" y="2739"/>
                <a:ext cx="14" cy="10"/>
              </a:xfrm>
              <a:custGeom>
                <a:avLst/>
                <a:gdLst>
                  <a:gd name="T0" fmla="*/ 12 w 14"/>
                  <a:gd name="T1" fmla="*/ 5 h 10"/>
                  <a:gd name="T2" fmla="*/ 11 w 14"/>
                  <a:gd name="T3" fmla="*/ 5 h 10"/>
                  <a:gd name="T4" fmla="*/ 10 w 14"/>
                  <a:gd name="T5" fmla="*/ 5 h 10"/>
                  <a:gd name="T6" fmla="*/ 10 w 14"/>
                  <a:gd name="T7" fmla="*/ 5 h 10"/>
                  <a:gd name="T8" fmla="*/ 10 w 14"/>
                  <a:gd name="T9" fmla="*/ 4 h 10"/>
                  <a:gd name="T10" fmla="*/ 9 w 14"/>
                  <a:gd name="T11" fmla="*/ 4 h 10"/>
                  <a:gd name="T12" fmla="*/ 8 w 14"/>
                  <a:gd name="T13" fmla="*/ 3 h 10"/>
                  <a:gd name="T14" fmla="*/ 8 w 14"/>
                  <a:gd name="T15" fmla="*/ 2 h 10"/>
                  <a:gd name="T16" fmla="*/ 7 w 14"/>
                  <a:gd name="T17" fmla="*/ 2 h 10"/>
                  <a:gd name="T18" fmla="*/ 6 w 14"/>
                  <a:gd name="T19" fmla="*/ 1 h 10"/>
                  <a:gd name="T20" fmla="*/ 6 w 14"/>
                  <a:gd name="T21" fmla="*/ 1 h 10"/>
                  <a:gd name="T22" fmla="*/ 5 w 14"/>
                  <a:gd name="T23" fmla="*/ 0 h 10"/>
                  <a:gd name="T24" fmla="*/ 5 w 14"/>
                  <a:gd name="T25" fmla="*/ 0 h 10"/>
                  <a:gd name="T26" fmla="*/ 5 w 14"/>
                  <a:gd name="T27" fmla="*/ 1 h 10"/>
                  <a:gd name="T28" fmla="*/ 6 w 14"/>
                  <a:gd name="T29" fmla="*/ 2 h 10"/>
                  <a:gd name="T30" fmla="*/ 6 w 14"/>
                  <a:gd name="T31" fmla="*/ 4 h 10"/>
                  <a:gd name="T32" fmla="*/ 7 w 14"/>
                  <a:gd name="T33" fmla="*/ 4 h 10"/>
                  <a:gd name="T34" fmla="*/ 0 w 14"/>
                  <a:gd name="T35" fmla="*/ 4 h 10"/>
                  <a:gd name="T36" fmla="*/ 4 w 14"/>
                  <a:gd name="T37" fmla="*/ 10 h 10"/>
                  <a:gd name="T38" fmla="*/ 5 w 14"/>
                  <a:gd name="T39" fmla="*/ 10 h 10"/>
                  <a:gd name="T40" fmla="*/ 6 w 14"/>
                  <a:gd name="T41" fmla="*/ 10 h 10"/>
                  <a:gd name="T42" fmla="*/ 7 w 14"/>
                  <a:gd name="T43" fmla="*/ 10 h 10"/>
                  <a:gd name="T44" fmla="*/ 7 w 14"/>
                  <a:gd name="T45" fmla="*/ 10 h 10"/>
                  <a:gd name="T46" fmla="*/ 8 w 14"/>
                  <a:gd name="T47" fmla="*/ 10 h 10"/>
                  <a:gd name="T48" fmla="*/ 9 w 14"/>
                  <a:gd name="T49" fmla="*/ 10 h 10"/>
                  <a:gd name="T50" fmla="*/ 10 w 14"/>
                  <a:gd name="T51" fmla="*/ 10 h 10"/>
                  <a:gd name="T52" fmla="*/ 10 w 14"/>
                  <a:gd name="T53" fmla="*/ 9 h 10"/>
                  <a:gd name="T54" fmla="*/ 11 w 14"/>
                  <a:gd name="T55" fmla="*/ 9 h 10"/>
                  <a:gd name="T56" fmla="*/ 12 w 14"/>
                  <a:gd name="T57" fmla="*/ 9 h 10"/>
                  <a:gd name="T58" fmla="*/ 13 w 14"/>
                  <a:gd name="T59" fmla="*/ 9 h 10"/>
                  <a:gd name="T60" fmla="*/ 13 w 14"/>
                  <a:gd name="T61" fmla="*/ 9 h 10"/>
                  <a:gd name="T62" fmla="*/ 13 w 14"/>
                  <a:gd name="T63" fmla="*/ 9 h 10"/>
                  <a:gd name="T64" fmla="*/ 14 w 14"/>
                  <a:gd name="T65" fmla="*/ 8 h 10"/>
                  <a:gd name="T66" fmla="*/ 14 w 14"/>
                  <a:gd name="T67" fmla="*/ 8 h 10"/>
                  <a:gd name="T68" fmla="*/ 14 w 14"/>
                  <a:gd name="T69" fmla="*/ 8 h 10"/>
                  <a:gd name="T70" fmla="*/ 12 w 14"/>
                  <a:gd name="T71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" h="10">
                    <a:moveTo>
                      <a:pt x="12" y="5"/>
                    </a:moveTo>
                    <a:lnTo>
                      <a:pt x="11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0" y="4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2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0" name="Freeform 327"/>
              <p:cNvSpPr>
                <a:spLocks/>
              </p:cNvSpPr>
              <p:nvPr/>
            </p:nvSpPr>
            <p:spPr bwMode="auto">
              <a:xfrm>
                <a:off x="1395" y="2729"/>
                <a:ext cx="4" cy="7"/>
              </a:xfrm>
              <a:custGeom>
                <a:avLst/>
                <a:gdLst>
                  <a:gd name="T0" fmla="*/ 3 w 4"/>
                  <a:gd name="T1" fmla="*/ 3 h 7"/>
                  <a:gd name="T2" fmla="*/ 3 w 4"/>
                  <a:gd name="T3" fmla="*/ 2 h 7"/>
                  <a:gd name="T4" fmla="*/ 2 w 4"/>
                  <a:gd name="T5" fmla="*/ 1 h 7"/>
                  <a:gd name="T6" fmla="*/ 2 w 4"/>
                  <a:gd name="T7" fmla="*/ 0 h 7"/>
                  <a:gd name="T8" fmla="*/ 1 w 4"/>
                  <a:gd name="T9" fmla="*/ 0 h 7"/>
                  <a:gd name="T10" fmla="*/ 0 w 4"/>
                  <a:gd name="T11" fmla="*/ 0 h 7"/>
                  <a:gd name="T12" fmla="*/ 0 w 4"/>
                  <a:gd name="T13" fmla="*/ 0 h 7"/>
                  <a:gd name="T14" fmla="*/ 0 w 4"/>
                  <a:gd name="T15" fmla="*/ 1 h 7"/>
                  <a:gd name="T16" fmla="*/ 0 w 4"/>
                  <a:gd name="T17" fmla="*/ 1 h 7"/>
                  <a:gd name="T18" fmla="*/ 0 w 4"/>
                  <a:gd name="T19" fmla="*/ 1 h 7"/>
                  <a:gd name="T20" fmla="*/ 1 w 4"/>
                  <a:gd name="T21" fmla="*/ 2 h 7"/>
                  <a:gd name="T22" fmla="*/ 1 w 4"/>
                  <a:gd name="T23" fmla="*/ 2 h 7"/>
                  <a:gd name="T24" fmla="*/ 2 w 4"/>
                  <a:gd name="T25" fmla="*/ 3 h 7"/>
                  <a:gd name="T26" fmla="*/ 2 w 4"/>
                  <a:gd name="T27" fmla="*/ 4 h 7"/>
                  <a:gd name="T28" fmla="*/ 2 w 4"/>
                  <a:gd name="T29" fmla="*/ 5 h 7"/>
                  <a:gd name="T30" fmla="*/ 2 w 4"/>
                  <a:gd name="T31" fmla="*/ 6 h 7"/>
                  <a:gd name="T32" fmla="*/ 2 w 4"/>
                  <a:gd name="T33" fmla="*/ 7 h 7"/>
                  <a:gd name="T34" fmla="*/ 2 w 4"/>
                  <a:gd name="T35" fmla="*/ 7 h 7"/>
                  <a:gd name="T36" fmla="*/ 3 w 4"/>
                  <a:gd name="T37" fmla="*/ 7 h 7"/>
                  <a:gd name="T38" fmla="*/ 3 w 4"/>
                  <a:gd name="T39" fmla="*/ 7 h 7"/>
                  <a:gd name="T40" fmla="*/ 4 w 4"/>
                  <a:gd name="T41" fmla="*/ 7 h 7"/>
                  <a:gd name="T42" fmla="*/ 4 w 4"/>
                  <a:gd name="T43" fmla="*/ 6 h 7"/>
                  <a:gd name="T44" fmla="*/ 4 w 4"/>
                  <a:gd name="T45" fmla="*/ 5 h 7"/>
                  <a:gd name="T46" fmla="*/ 4 w 4"/>
                  <a:gd name="T47" fmla="*/ 4 h 7"/>
                  <a:gd name="T48" fmla="*/ 3 w 4"/>
                  <a:gd name="T4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" h="7">
                    <a:moveTo>
                      <a:pt x="3" y="3"/>
                    </a:moveTo>
                    <a:lnTo>
                      <a:pt x="3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1" name="Freeform 328"/>
              <p:cNvSpPr>
                <a:spLocks/>
              </p:cNvSpPr>
              <p:nvPr/>
            </p:nvSpPr>
            <p:spPr bwMode="auto">
              <a:xfrm>
                <a:off x="1361" y="2713"/>
                <a:ext cx="33" cy="20"/>
              </a:xfrm>
              <a:custGeom>
                <a:avLst/>
                <a:gdLst>
                  <a:gd name="T0" fmla="*/ 31 w 33"/>
                  <a:gd name="T1" fmla="*/ 11 h 20"/>
                  <a:gd name="T2" fmla="*/ 28 w 33"/>
                  <a:gd name="T3" fmla="*/ 8 h 20"/>
                  <a:gd name="T4" fmla="*/ 33 w 33"/>
                  <a:gd name="T5" fmla="*/ 5 h 20"/>
                  <a:gd name="T6" fmla="*/ 29 w 33"/>
                  <a:gd name="T7" fmla="*/ 1 h 20"/>
                  <a:gd name="T8" fmla="*/ 27 w 33"/>
                  <a:gd name="T9" fmla="*/ 1 h 20"/>
                  <a:gd name="T10" fmla="*/ 30 w 33"/>
                  <a:gd name="T11" fmla="*/ 4 h 20"/>
                  <a:gd name="T12" fmla="*/ 26 w 33"/>
                  <a:gd name="T13" fmla="*/ 7 h 20"/>
                  <a:gd name="T14" fmla="*/ 26 w 33"/>
                  <a:gd name="T15" fmla="*/ 8 h 20"/>
                  <a:gd name="T16" fmla="*/ 27 w 33"/>
                  <a:gd name="T17" fmla="*/ 9 h 20"/>
                  <a:gd name="T18" fmla="*/ 28 w 33"/>
                  <a:gd name="T19" fmla="*/ 10 h 20"/>
                  <a:gd name="T20" fmla="*/ 28 w 33"/>
                  <a:gd name="T21" fmla="*/ 10 h 20"/>
                  <a:gd name="T22" fmla="*/ 15 w 33"/>
                  <a:gd name="T23" fmla="*/ 18 h 20"/>
                  <a:gd name="T24" fmla="*/ 4 w 33"/>
                  <a:gd name="T25" fmla="*/ 10 h 20"/>
                  <a:gd name="T26" fmla="*/ 6 w 33"/>
                  <a:gd name="T27" fmla="*/ 7 h 20"/>
                  <a:gd name="T28" fmla="*/ 3 w 33"/>
                  <a:gd name="T29" fmla="*/ 4 h 20"/>
                  <a:gd name="T30" fmla="*/ 5 w 33"/>
                  <a:gd name="T31" fmla="*/ 0 h 20"/>
                  <a:gd name="T32" fmla="*/ 3 w 33"/>
                  <a:gd name="T33" fmla="*/ 0 h 20"/>
                  <a:gd name="T34" fmla="*/ 0 w 33"/>
                  <a:gd name="T35" fmla="*/ 5 h 20"/>
                  <a:gd name="T36" fmla="*/ 4 w 33"/>
                  <a:gd name="T37" fmla="*/ 7 h 20"/>
                  <a:gd name="T38" fmla="*/ 1 w 33"/>
                  <a:gd name="T39" fmla="*/ 11 h 20"/>
                  <a:gd name="T40" fmla="*/ 15 w 33"/>
                  <a:gd name="T41" fmla="*/ 20 h 20"/>
                  <a:gd name="T42" fmla="*/ 31 w 33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3" h="20">
                    <a:moveTo>
                      <a:pt x="31" y="11"/>
                    </a:moveTo>
                    <a:lnTo>
                      <a:pt x="28" y="8"/>
                    </a:lnTo>
                    <a:lnTo>
                      <a:pt x="33" y="5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30" y="4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9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15" y="18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4" y="7"/>
                    </a:lnTo>
                    <a:lnTo>
                      <a:pt x="1" y="11"/>
                    </a:lnTo>
                    <a:lnTo>
                      <a:pt x="15" y="20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2" name="Freeform 329"/>
              <p:cNvSpPr>
                <a:spLocks/>
              </p:cNvSpPr>
              <p:nvPr/>
            </p:nvSpPr>
            <p:spPr bwMode="auto">
              <a:xfrm>
                <a:off x="1352" y="2753"/>
                <a:ext cx="49" cy="15"/>
              </a:xfrm>
              <a:custGeom>
                <a:avLst/>
                <a:gdLst>
                  <a:gd name="T0" fmla="*/ 24 w 49"/>
                  <a:gd name="T1" fmla="*/ 0 h 15"/>
                  <a:gd name="T2" fmla="*/ 23 w 49"/>
                  <a:gd name="T3" fmla="*/ 2 h 15"/>
                  <a:gd name="T4" fmla="*/ 21 w 49"/>
                  <a:gd name="T5" fmla="*/ 4 h 15"/>
                  <a:gd name="T6" fmla="*/ 19 w 49"/>
                  <a:gd name="T7" fmla="*/ 7 h 15"/>
                  <a:gd name="T8" fmla="*/ 16 w 49"/>
                  <a:gd name="T9" fmla="*/ 9 h 15"/>
                  <a:gd name="T10" fmla="*/ 14 w 49"/>
                  <a:gd name="T11" fmla="*/ 10 h 15"/>
                  <a:gd name="T12" fmla="*/ 12 w 49"/>
                  <a:gd name="T13" fmla="*/ 11 h 15"/>
                  <a:gd name="T14" fmla="*/ 10 w 49"/>
                  <a:gd name="T15" fmla="*/ 11 h 15"/>
                  <a:gd name="T16" fmla="*/ 8 w 49"/>
                  <a:gd name="T17" fmla="*/ 12 h 15"/>
                  <a:gd name="T18" fmla="*/ 6 w 49"/>
                  <a:gd name="T19" fmla="*/ 12 h 15"/>
                  <a:gd name="T20" fmla="*/ 4 w 49"/>
                  <a:gd name="T21" fmla="*/ 12 h 15"/>
                  <a:gd name="T22" fmla="*/ 2 w 49"/>
                  <a:gd name="T23" fmla="*/ 12 h 15"/>
                  <a:gd name="T24" fmla="*/ 0 w 49"/>
                  <a:gd name="T25" fmla="*/ 14 h 15"/>
                  <a:gd name="T26" fmla="*/ 3 w 49"/>
                  <a:gd name="T27" fmla="*/ 14 h 15"/>
                  <a:gd name="T28" fmla="*/ 6 w 49"/>
                  <a:gd name="T29" fmla="*/ 14 h 15"/>
                  <a:gd name="T30" fmla="*/ 9 w 49"/>
                  <a:gd name="T31" fmla="*/ 14 h 15"/>
                  <a:gd name="T32" fmla="*/ 11 w 49"/>
                  <a:gd name="T33" fmla="*/ 13 h 15"/>
                  <a:gd name="T34" fmla="*/ 14 w 49"/>
                  <a:gd name="T35" fmla="*/ 12 h 15"/>
                  <a:gd name="T36" fmla="*/ 16 w 49"/>
                  <a:gd name="T37" fmla="*/ 11 h 15"/>
                  <a:gd name="T38" fmla="*/ 18 w 49"/>
                  <a:gd name="T39" fmla="*/ 10 h 15"/>
                  <a:gd name="T40" fmla="*/ 20 w 49"/>
                  <a:gd name="T41" fmla="*/ 8 h 15"/>
                  <a:gd name="T42" fmla="*/ 21 w 49"/>
                  <a:gd name="T43" fmla="*/ 7 h 15"/>
                  <a:gd name="T44" fmla="*/ 22 w 49"/>
                  <a:gd name="T45" fmla="*/ 6 h 15"/>
                  <a:gd name="T46" fmla="*/ 23 w 49"/>
                  <a:gd name="T47" fmla="*/ 5 h 15"/>
                  <a:gd name="T48" fmla="*/ 24 w 49"/>
                  <a:gd name="T49" fmla="*/ 4 h 15"/>
                  <a:gd name="T50" fmla="*/ 25 w 49"/>
                  <a:gd name="T51" fmla="*/ 5 h 15"/>
                  <a:gd name="T52" fmla="*/ 26 w 49"/>
                  <a:gd name="T53" fmla="*/ 7 h 15"/>
                  <a:gd name="T54" fmla="*/ 27 w 49"/>
                  <a:gd name="T55" fmla="*/ 8 h 15"/>
                  <a:gd name="T56" fmla="*/ 28 w 49"/>
                  <a:gd name="T57" fmla="*/ 10 h 15"/>
                  <a:gd name="T58" fmla="*/ 31 w 49"/>
                  <a:gd name="T59" fmla="*/ 12 h 15"/>
                  <a:gd name="T60" fmla="*/ 33 w 49"/>
                  <a:gd name="T61" fmla="*/ 13 h 15"/>
                  <a:gd name="T62" fmla="*/ 36 w 49"/>
                  <a:gd name="T63" fmla="*/ 14 h 15"/>
                  <a:gd name="T64" fmla="*/ 39 w 49"/>
                  <a:gd name="T65" fmla="*/ 14 h 15"/>
                  <a:gd name="T66" fmla="*/ 41 w 49"/>
                  <a:gd name="T67" fmla="*/ 15 h 15"/>
                  <a:gd name="T68" fmla="*/ 44 w 49"/>
                  <a:gd name="T69" fmla="*/ 15 h 15"/>
                  <a:gd name="T70" fmla="*/ 47 w 49"/>
                  <a:gd name="T71" fmla="*/ 15 h 15"/>
                  <a:gd name="T72" fmla="*/ 49 w 49"/>
                  <a:gd name="T73" fmla="*/ 14 h 15"/>
                  <a:gd name="T74" fmla="*/ 47 w 49"/>
                  <a:gd name="T75" fmla="*/ 12 h 15"/>
                  <a:gd name="T76" fmla="*/ 45 w 49"/>
                  <a:gd name="T77" fmla="*/ 12 h 15"/>
                  <a:gd name="T78" fmla="*/ 43 w 49"/>
                  <a:gd name="T79" fmla="*/ 13 h 15"/>
                  <a:gd name="T80" fmla="*/ 41 w 49"/>
                  <a:gd name="T81" fmla="*/ 13 h 15"/>
                  <a:gd name="T82" fmla="*/ 39 w 49"/>
                  <a:gd name="T83" fmla="*/ 12 h 15"/>
                  <a:gd name="T84" fmla="*/ 37 w 49"/>
                  <a:gd name="T85" fmla="*/ 12 h 15"/>
                  <a:gd name="T86" fmla="*/ 34 w 49"/>
                  <a:gd name="T87" fmla="*/ 11 h 15"/>
                  <a:gd name="T88" fmla="*/ 32 w 49"/>
                  <a:gd name="T89" fmla="*/ 10 h 15"/>
                  <a:gd name="T90" fmla="*/ 29 w 49"/>
                  <a:gd name="T91" fmla="*/ 8 h 15"/>
                  <a:gd name="T92" fmla="*/ 27 w 49"/>
                  <a:gd name="T93" fmla="*/ 5 h 15"/>
                  <a:gd name="T94" fmla="*/ 25 w 49"/>
                  <a:gd name="T95" fmla="*/ 2 h 15"/>
                  <a:gd name="T96" fmla="*/ 24 w 49"/>
                  <a:gd name="T9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9" h="15">
                    <a:moveTo>
                      <a:pt x="24" y="0"/>
                    </a:moveTo>
                    <a:lnTo>
                      <a:pt x="24" y="0"/>
                    </a:lnTo>
                    <a:lnTo>
                      <a:pt x="24" y="1"/>
                    </a:lnTo>
                    <a:lnTo>
                      <a:pt x="23" y="2"/>
                    </a:lnTo>
                    <a:lnTo>
                      <a:pt x="22" y="3"/>
                    </a:lnTo>
                    <a:lnTo>
                      <a:pt x="21" y="4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7" y="8"/>
                    </a:lnTo>
                    <a:lnTo>
                      <a:pt x="16" y="9"/>
                    </a:lnTo>
                    <a:lnTo>
                      <a:pt x="15" y="9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9" y="11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4" y="12"/>
                    </a:lnTo>
                    <a:lnTo>
                      <a:pt x="15" y="12"/>
                    </a:lnTo>
                    <a:lnTo>
                      <a:pt x="16" y="11"/>
                    </a:lnTo>
                    <a:lnTo>
                      <a:pt x="17" y="11"/>
                    </a:lnTo>
                    <a:lnTo>
                      <a:pt x="18" y="10"/>
                    </a:lnTo>
                    <a:lnTo>
                      <a:pt x="19" y="9"/>
                    </a:lnTo>
                    <a:lnTo>
                      <a:pt x="20" y="8"/>
                    </a:lnTo>
                    <a:lnTo>
                      <a:pt x="21" y="8"/>
                    </a:lnTo>
                    <a:lnTo>
                      <a:pt x="21" y="7"/>
                    </a:lnTo>
                    <a:lnTo>
                      <a:pt x="22" y="7"/>
                    </a:lnTo>
                    <a:lnTo>
                      <a:pt x="22" y="6"/>
                    </a:lnTo>
                    <a:lnTo>
                      <a:pt x="23" y="6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4" y="4"/>
                    </a:lnTo>
                    <a:lnTo>
                      <a:pt x="24" y="5"/>
                    </a:lnTo>
                    <a:lnTo>
                      <a:pt x="25" y="5"/>
                    </a:lnTo>
                    <a:lnTo>
                      <a:pt x="25" y="6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8"/>
                    </a:lnTo>
                    <a:lnTo>
                      <a:pt x="28" y="9"/>
                    </a:lnTo>
                    <a:lnTo>
                      <a:pt x="28" y="10"/>
                    </a:lnTo>
                    <a:lnTo>
                      <a:pt x="29" y="11"/>
                    </a:lnTo>
                    <a:lnTo>
                      <a:pt x="31" y="12"/>
                    </a:lnTo>
                    <a:lnTo>
                      <a:pt x="32" y="12"/>
                    </a:lnTo>
                    <a:lnTo>
                      <a:pt x="33" y="13"/>
                    </a:lnTo>
                    <a:lnTo>
                      <a:pt x="34" y="14"/>
                    </a:lnTo>
                    <a:lnTo>
                      <a:pt x="36" y="14"/>
                    </a:lnTo>
                    <a:lnTo>
                      <a:pt x="37" y="14"/>
                    </a:lnTo>
                    <a:lnTo>
                      <a:pt x="39" y="14"/>
                    </a:lnTo>
                    <a:lnTo>
                      <a:pt x="40" y="15"/>
                    </a:lnTo>
                    <a:lnTo>
                      <a:pt x="41" y="15"/>
                    </a:lnTo>
                    <a:lnTo>
                      <a:pt x="43" y="15"/>
                    </a:lnTo>
                    <a:lnTo>
                      <a:pt x="44" y="15"/>
                    </a:lnTo>
                    <a:lnTo>
                      <a:pt x="45" y="15"/>
                    </a:lnTo>
                    <a:lnTo>
                      <a:pt x="47" y="15"/>
                    </a:lnTo>
                    <a:lnTo>
                      <a:pt x="48" y="14"/>
                    </a:lnTo>
                    <a:lnTo>
                      <a:pt x="49" y="14"/>
                    </a:lnTo>
                    <a:lnTo>
                      <a:pt x="48" y="12"/>
                    </a:lnTo>
                    <a:lnTo>
                      <a:pt x="47" y="12"/>
                    </a:lnTo>
                    <a:lnTo>
                      <a:pt x="46" y="12"/>
                    </a:lnTo>
                    <a:lnTo>
                      <a:pt x="45" y="12"/>
                    </a:lnTo>
                    <a:lnTo>
                      <a:pt x="44" y="13"/>
                    </a:lnTo>
                    <a:lnTo>
                      <a:pt x="43" y="13"/>
                    </a:lnTo>
                    <a:lnTo>
                      <a:pt x="42" y="13"/>
                    </a:lnTo>
                    <a:lnTo>
                      <a:pt x="41" y="13"/>
                    </a:lnTo>
                    <a:lnTo>
                      <a:pt x="40" y="12"/>
                    </a:lnTo>
                    <a:lnTo>
                      <a:pt x="39" y="12"/>
                    </a:lnTo>
                    <a:lnTo>
                      <a:pt x="38" y="12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4" y="11"/>
                    </a:lnTo>
                    <a:lnTo>
                      <a:pt x="33" y="11"/>
                    </a:lnTo>
                    <a:lnTo>
                      <a:pt x="32" y="10"/>
                    </a:lnTo>
                    <a:lnTo>
                      <a:pt x="31" y="9"/>
                    </a:lnTo>
                    <a:lnTo>
                      <a:pt x="29" y="8"/>
                    </a:lnTo>
                    <a:lnTo>
                      <a:pt x="28" y="7"/>
                    </a:lnTo>
                    <a:lnTo>
                      <a:pt x="27" y="5"/>
                    </a:lnTo>
                    <a:lnTo>
                      <a:pt x="26" y="4"/>
                    </a:lnTo>
                    <a:lnTo>
                      <a:pt x="25" y="2"/>
                    </a:lnTo>
                    <a:lnTo>
                      <a:pt x="25" y="1"/>
                    </a:lnTo>
                    <a:lnTo>
                      <a:pt x="2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3" name="Freeform 330"/>
              <p:cNvSpPr>
                <a:spLocks/>
              </p:cNvSpPr>
              <p:nvPr/>
            </p:nvSpPr>
            <p:spPr bwMode="auto">
              <a:xfrm>
                <a:off x="1324" y="2725"/>
                <a:ext cx="5" cy="12"/>
              </a:xfrm>
              <a:custGeom>
                <a:avLst/>
                <a:gdLst>
                  <a:gd name="T0" fmla="*/ 5 w 5"/>
                  <a:gd name="T1" fmla="*/ 7 h 12"/>
                  <a:gd name="T2" fmla="*/ 5 w 5"/>
                  <a:gd name="T3" fmla="*/ 7 h 12"/>
                  <a:gd name="T4" fmla="*/ 4 w 5"/>
                  <a:gd name="T5" fmla="*/ 6 h 12"/>
                  <a:gd name="T6" fmla="*/ 4 w 5"/>
                  <a:gd name="T7" fmla="*/ 6 h 12"/>
                  <a:gd name="T8" fmla="*/ 4 w 5"/>
                  <a:gd name="T9" fmla="*/ 6 h 12"/>
                  <a:gd name="T10" fmla="*/ 3 w 5"/>
                  <a:gd name="T11" fmla="*/ 6 h 12"/>
                  <a:gd name="T12" fmla="*/ 3 w 5"/>
                  <a:gd name="T13" fmla="*/ 4 h 12"/>
                  <a:gd name="T14" fmla="*/ 2 w 5"/>
                  <a:gd name="T15" fmla="*/ 3 h 12"/>
                  <a:gd name="T16" fmla="*/ 2 w 5"/>
                  <a:gd name="T17" fmla="*/ 2 h 12"/>
                  <a:gd name="T18" fmla="*/ 1 w 5"/>
                  <a:gd name="T19" fmla="*/ 2 h 12"/>
                  <a:gd name="T20" fmla="*/ 1 w 5"/>
                  <a:gd name="T21" fmla="*/ 1 h 12"/>
                  <a:gd name="T22" fmla="*/ 0 w 5"/>
                  <a:gd name="T23" fmla="*/ 0 h 12"/>
                  <a:gd name="T24" fmla="*/ 0 w 5"/>
                  <a:gd name="T25" fmla="*/ 0 h 12"/>
                  <a:gd name="T26" fmla="*/ 0 w 5"/>
                  <a:gd name="T27" fmla="*/ 1 h 12"/>
                  <a:gd name="T28" fmla="*/ 0 w 5"/>
                  <a:gd name="T29" fmla="*/ 2 h 12"/>
                  <a:gd name="T30" fmla="*/ 0 w 5"/>
                  <a:gd name="T31" fmla="*/ 4 h 12"/>
                  <a:gd name="T32" fmla="*/ 1 w 5"/>
                  <a:gd name="T33" fmla="*/ 6 h 12"/>
                  <a:gd name="T34" fmla="*/ 1 w 5"/>
                  <a:gd name="T35" fmla="*/ 8 h 12"/>
                  <a:gd name="T36" fmla="*/ 2 w 5"/>
                  <a:gd name="T37" fmla="*/ 9 h 12"/>
                  <a:gd name="T38" fmla="*/ 3 w 5"/>
                  <a:gd name="T39" fmla="*/ 11 h 12"/>
                  <a:gd name="T40" fmla="*/ 3 w 5"/>
                  <a:gd name="T41" fmla="*/ 11 h 12"/>
                  <a:gd name="T42" fmla="*/ 3 w 5"/>
                  <a:gd name="T43" fmla="*/ 11 h 12"/>
                  <a:gd name="T44" fmla="*/ 4 w 5"/>
                  <a:gd name="T45" fmla="*/ 11 h 12"/>
                  <a:gd name="T46" fmla="*/ 5 w 5"/>
                  <a:gd name="T47" fmla="*/ 12 h 12"/>
                  <a:gd name="T48" fmla="*/ 5 w 5"/>
                  <a:gd name="T49" fmla="*/ 12 h 12"/>
                  <a:gd name="T50" fmla="*/ 5 w 5"/>
                  <a:gd name="T5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" h="12">
                    <a:moveTo>
                      <a:pt x="5" y="7"/>
                    </a:moveTo>
                    <a:lnTo>
                      <a:pt x="5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2" y="9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4" name="Freeform 331"/>
              <p:cNvSpPr>
                <a:spLocks/>
              </p:cNvSpPr>
              <p:nvPr/>
            </p:nvSpPr>
            <p:spPr bwMode="auto">
              <a:xfrm>
                <a:off x="1368" y="2704"/>
                <a:ext cx="19" cy="21"/>
              </a:xfrm>
              <a:custGeom>
                <a:avLst/>
                <a:gdLst>
                  <a:gd name="T0" fmla="*/ 19 w 19"/>
                  <a:gd name="T1" fmla="*/ 10 h 21"/>
                  <a:gd name="T2" fmla="*/ 19 w 19"/>
                  <a:gd name="T3" fmla="*/ 0 h 21"/>
                  <a:gd name="T4" fmla="*/ 0 w 19"/>
                  <a:gd name="T5" fmla="*/ 0 h 21"/>
                  <a:gd name="T6" fmla="*/ 0 w 19"/>
                  <a:gd name="T7" fmla="*/ 8 h 21"/>
                  <a:gd name="T8" fmla="*/ 8 w 19"/>
                  <a:gd name="T9" fmla="*/ 21 h 21"/>
                  <a:gd name="T10" fmla="*/ 19 w 19"/>
                  <a:gd name="T11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1">
                    <a:moveTo>
                      <a:pt x="19" y="10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21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5" name="Freeform 332"/>
              <p:cNvSpPr>
                <a:spLocks/>
              </p:cNvSpPr>
              <p:nvPr/>
            </p:nvSpPr>
            <p:spPr bwMode="auto">
              <a:xfrm>
                <a:off x="1354" y="2655"/>
                <a:ext cx="45" cy="27"/>
              </a:xfrm>
              <a:custGeom>
                <a:avLst/>
                <a:gdLst>
                  <a:gd name="T0" fmla="*/ 36 w 45"/>
                  <a:gd name="T1" fmla="*/ 10 h 27"/>
                  <a:gd name="T2" fmla="*/ 36 w 45"/>
                  <a:gd name="T3" fmla="*/ 9 h 27"/>
                  <a:gd name="T4" fmla="*/ 35 w 45"/>
                  <a:gd name="T5" fmla="*/ 8 h 27"/>
                  <a:gd name="T6" fmla="*/ 34 w 45"/>
                  <a:gd name="T7" fmla="*/ 7 h 27"/>
                  <a:gd name="T8" fmla="*/ 33 w 45"/>
                  <a:gd name="T9" fmla="*/ 6 h 27"/>
                  <a:gd name="T10" fmla="*/ 31 w 45"/>
                  <a:gd name="T11" fmla="*/ 5 h 27"/>
                  <a:gd name="T12" fmla="*/ 29 w 45"/>
                  <a:gd name="T13" fmla="*/ 4 h 27"/>
                  <a:gd name="T14" fmla="*/ 27 w 45"/>
                  <a:gd name="T15" fmla="*/ 3 h 27"/>
                  <a:gd name="T16" fmla="*/ 25 w 45"/>
                  <a:gd name="T17" fmla="*/ 2 h 27"/>
                  <a:gd name="T18" fmla="*/ 23 w 45"/>
                  <a:gd name="T19" fmla="*/ 1 h 27"/>
                  <a:gd name="T20" fmla="*/ 20 w 45"/>
                  <a:gd name="T21" fmla="*/ 1 h 27"/>
                  <a:gd name="T22" fmla="*/ 18 w 45"/>
                  <a:gd name="T23" fmla="*/ 0 h 27"/>
                  <a:gd name="T24" fmla="*/ 15 w 45"/>
                  <a:gd name="T25" fmla="*/ 0 h 27"/>
                  <a:gd name="T26" fmla="*/ 13 w 45"/>
                  <a:gd name="T27" fmla="*/ 0 h 27"/>
                  <a:gd name="T28" fmla="*/ 11 w 45"/>
                  <a:gd name="T29" fmla="*/ 0 h 27"/>
                  <a:gd name="T30" fmla="*/ 9 w 45"/>
                  <a:gd name="T31" fmla="*/ 1 h 27"/>
                  <a:gd name="T32" fmla="*/ 6 w 45"/>
                  <a:gd name="T33" fmla="*/ 1 h 27"/>
                  <a:gd name="T34" fmla="*/ 4 w 45"/>
                  <a:gd name="T35" fmla="*/ 3 h 27"/>
                  <a:gd name="T36" fmla="*/ 2 w 45"/>
                  <a:gd name="T37" fmla="*/ 5 h 27"/>
                  <a:gd name="T38" fmla="*/ 1 w 45"/>
                  <a:gd name="T39" fmla="*/ 8 h 27"/>
                  <a:gd name="T40" fmla="*/ 0 w 45"/>
                  <a:gd name="T41" fmla="*/ 10 h 27"/>
                  <a:gd name="T42" fmla="*/ 1 w 45"/>
                  <a:gd name="T43" fmla="*/ 12 h 27"/>
                  <a:gd name="T44" fmla="*/ 1 w 45"/>
                  <a:gd name="T45" fmla="*/ 14 h 27"/>
                  <a:gd name="T46" fmla="*/ 2 w 45"/>
                  <a:gd name="T47" fmla="*/ 15 h 27"/>
                  <a:gd name="T48" fmla="*/ 3 w 45"/>
                  <a:gd name="T49" fmla="*/ 15 h 27"/>
                  <a:gd name="T50" fmla="*/ 4 w 45"/>
                  <a:gd name="T51" fmla="*/ 16 h 27"/>
                  <a:gd name="T52" fmla="*/ 5 w 45"/>
                  <a:gd name="T53" fmla="*/ 16 h 27"/>
                  <a:gd name="T54" fmla="*/ 6 w 45"/>
                  <a:gd name="T55" fmla="*/ 16 h 27"/>
                  <a:gd name="T56" fmla="*/ 9 w 45"/>
                  <a:gd name="T57" fmla="*/ 17 h 27"/>
                  <a:gd name="T58" fmla="*/ 11 w 45"/>
                  <a:gd name="T59" fmla="*/ 18 h 27"/>
                  <a:gd name="T60" fmla="*/ 14 w 45"/>
                  <a:gd name="T61" fmla="*/ 19 h 27"/>
                  <a:gd name="T62" fmla="*/ 16 w 45"/>
                  <a:gd name="T63" fmla="*/ 20 h 27"/>
                  <a:gd name="T64" fmla="*/ 19 w 45"/>
                  <a:gd name="T65" fmla="*/ 21 h 27"/>
                  <a:gd name="T66" fmla="*/ 22 w 45"/>
                  <a:gd name="T67" fmla="*/ 23 h 27"/>
                  <a:gd name="T68" fmla="*/ 25 w 45"/>
                  <a:gd name="T69" fmla="*/ 24 h 27"/>
                  <a:gd name="T70" fmla="*/ 28 w 45"/>
                  <a:gd name="T71" fmla="*/ 25 h 27"/>
                  <a:gd name="T72" fmla="*/ 30 w 45"/>
                  <a:gd name="T73" fmla="*/ 25 h 27"/>
                  <a:gd name="T74" fmla="*/ 33 w 45"/>
                  <a:gd name="T75" fmla="*/ 26 h 27"/>
                  <a:gd name="T76" fmla="*/ 35 w 45"/>
                  <a:gd name="T77" fmla="*/ 27 h 27"/>
                  <a:gd name="T78" fmla="*/ 36 w 45"/>
                  <a:gd name="T79" fmla="*/ 27 h 27"/>
                  <a:gd name="T80" fmla="*/ 37 w 45"/>
                  <a:gd name="T81" fmla="*/ 27 h 27"/>
                  <a:gd name="T82" fmla="*/ 38 w 45"/>
                  <a:gd name="T83" fmla="*/ 27 h 27"/>
                  <a:gd name="T84" fmla="*/ 40 w 45"/>
                  <a:gd name="T85" fmla="*/ 27 h 27"/>
                  <a:gd name="T86" fmla="*/ 41 w 45"/>
                  <a:gd name="T87" fmla="*/ 27 h 27"/>
                  <a:gd name="T88" fmla="*/ 42 w 45"/>
                  <a:gd name="T89" fmla="*/ 27 h 27"/>
                  <a:gd name="T90" fmla="*/ 43 w 45"/>
                  <a:gd name="T91" fmla="*/ 26 h 27"/>
                  <a:gd name="T92" fmla="*/ 44 w 45"/>
                  <a:gd name="T93" fmla="*/ 26 h 27"/>
                  <a:gd name="T94" fmla="*/ 44 w 45"/>
                  <a:gd name="T95" fmla="*/ 24 h 27"/>
                  <a:gd name="T96" fmla="*/ 45 w 45"/>
                  <a:gd name="T97" fmla="*/ 23 h 27"/>
                  <a:gd name="T98" fmla="*/ 45 w 45"/>
                  <a:gd name="T99" fmla="*/ 20 h 27"/>
                  <a:gd name="T100" fmla="*/ 45 w 45"/>
                  <a:gd name="T101" fmla="*/ 18 h 27"/>
                  <a:gd name="T102" fmla="*/ 44 w 45"/>
                  <a:gd name="T103" fmla="*/ 16 h 27"/>
                  <a:gd name="T104" fmla="*/ 43 w 45"/>
                  <a:gd name="T105" fmla="*/ 14 h 27"/>
                  <a:gd name="T106" fmla="*/ 41 w 45"/>
                  <a:gd name="T107" fmla="*/ 12 h 27"/>
                  <a:gd name="T108" fmla="*/ 40 w 45"/>
                  <a:gd name="T109" fmla="*/ 11 h 27"/>
                  <a:gd name="T110" fmla="*/ 38 w 45"/>
                  <a:gd name="T111" fmla="*/ 10 h 27"/>
                  <a:gd name="T112" fmla="*/ 36 w 45"/>
                  <a:gd name="T11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5" h="27">
                    <a:moveTo>
                      <a:pt x="36" y="10"/>
                    </a:moveTo>
                    <a:lnTo>
                      <a:pt x="36" y="9"/>
                    </a:lnTo>
                    <a:lnTo>
                      <a:pt x="35" y="8"/>
                    </a:lnTo>
                    <a:lnTo>
                      <a:pt x="34" y="7"/>
                    </a:lnTo>
                    <a:lnTo>
                      <a:pt x="33" y="6"/>
                    </a:lnTo>
                    <a:lnTo>
                      <a:pt x="31" y="5"/>
                    </a:lnTo>
                    <a:lnTo>
                      <a:pt x="29" y="4"/>
                    </a:lnTo>
                    <a:lnTo>
                      <a:pt x="27" y="3"/>
                    </a:lnTo>
                    <a:lnTo>
                      <a:pt x="25" y="2"/>
                    </a:lnTo>
                    <a:lnTo>
                      <a:pt x="23" y="1"/>
                    </a:lnTo>
                    <a:lnTo>
                      <a:pt x="20" y="1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9" y="17"/>
                    </a:lnTo>
                    <a:lnTo>
                      <a:pt x="11" y="18"/>
                    </a:lnTo>
                    <a:lnTo>
                      <a:pt x="14" y="19"/>
                    </a:lnTo>
                    <a:lnTo>
                      <a:pt x="16" y="20"/>
                    </a:lnTo>
                    <a:lnTo>
                      <a:pt x="19" y="21"/>
                    </a:lnTo>
                    <a:lnTo>
                      <a:pt x="22" y="23"/>
                    </a:lnTo>
                    <a:lnTo>
                      <a:pt x="25" y="24"/>
                    </a:lnTo>
                    <a:lnTo>
                      <a:pt x="28" y="25"/>
                    </a:lnTo>
                    <a:lnTo>
                      <a:pt x="30" y="25"/>
                    </a:lnTo>
                    <a:lnTo>
                      <a:pt x="33" y="26"/>
                    </a:lnTo>
                    <a:lnTo>
                      <a:pt x="35" y="27"/>
                    </a:lnTo>
                    <a:lnTo>
                      <a:pt x="36" y="27"/>
                    </a:lnTo>
                    <a:lnTo>
                      <a:pt x="37" y="27"/>
                    </a:lnTo>
                    <a:lnTo>
                      <a:pt x="38" y="27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6"/>
                    </a:lnTo>
                    <a:lnTo>
                      <a:pt x="44" y="26"/>
                    </a:lnTo>
                    <a:lnTo>
                      <a:pt x="44" y="24"/>
                    </a:lnTo>
                    <a:lnTo>
                      <a:pt x="45" y="23"/>
                    </a:lnTo>
                    <a:lnTo>
                      <a:pt x="45" y="20"/>
                    </a:lnTo>
                    <a:lnTo>
                      <a:pt x="45" y="18"/>
                    </a:lnTo>
                    <a:lnTo>
                      <a:pt x="44" y="16"/>
                    </a:lnTo>
                    <a:lnTo>
                      <a:pt x="43" y="14"/>
                    </a:lnTo>
                    <a:lnTo>
                      <a:pt x="41" y="12"/>
                    </a:lnTo>
                    <a:lnTo>
                      <a:pt x="40" y="11"/>
                    </a:lnTo>
                    <a:lnTo>
                      <a:pt x="38" y="10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6" name="Freeform 333"/>
              <p:cNvSpPr>
                <a:spLocks/>
              </p:cNvSpPr>
              <p:nvPr/>
            </p:nvSpPr>
            <p:spPr bwMode="auto">
              <a:xfrm>
                <a:off x="1348" y="2663"/>
                <a:ext cx="53" cy="47"/>
              </a:xfrm>
              <a:custGeom>
                <a:avLst/>
                <a:gdLst>
                  <a:gd name="T0" fmla="*/ 46 w 53"/>
                  <a:gd name="T1" fmla="*/ 14 h 47"/>
                  <a:gd name="T2" fmla="*/ 45 w 53"/>
                  <a:gd name="T3" fmla="*/ 14 h 47"/>
                  <a:gd name="T4" fmla="*/ 45 w 53"/>
                  <a:gd name="T5" fmla="*/ 12 h 47"/>
                  <a:gd name="T6" fmla="*/ 43 w 53"/>
                  <a:gd name="T7" fmla="*/ 10 h 47"/>
                  <a:gd name="T8" fmla="*/ 41 w 53"/>
                  <a:gd name="T9" fmla="*/ 7 h 47"/>
                  <a:gd name="T10" fmla="*/ 38 w 53"/>
                  <a:gd name="T11" fmla="*/ 5 h 47"/>
                  <a:gd name="T12" fmla="*/ 35 w 53"/>
                  <a:gd name="T13" fmla="*/ 3 h 47"/>
                  <a:gd name="T14" fmla="*/ 32 w 53"/>
                  <a:gd name="T15" fmla="*/ 1 h 47"/>
                  <a:gd name="T16" fmla="*/ 29 w 53"/>
                  <a:gd name="T17" fmla="*/ 0 h 47"/>
                  <a:gd name="T18" fmla="*/ 26 w 53"/>
                  <a:gd name="T19" fmla="*/ 0 h 47"/>
                  <a:gd name="T20" fmla="*/ 21 w 53"/>
                  <a:gd name="T21" fmla="*/ 0 h 47"/>
                  <a:gd name="T22" fmla="*/ 17 w 53"/>
                  <a:gd name="T23" fmla="*/ 1 h 47"/>
                  <a:gd name="T24" fmla="*/ 13 w 53"/>
                  <a:gd name="T25" fmla="*/ 3 h 47"/>
                  <a:gd name="T26" fmla="*/ 9 w 53"/>
                  <a:gd name="T27" fmla="*/ 5 h 47"/>
                  <a:gd name="T28" fmla="*/ 6 w 53"/>
                  <a:gd name="T29" fmla="*/ 8 h 47"/>
                  <a:gd name="T30" fmla="*/ 3 w 53"/>
                  <a:gd name="T31" fmla="*/ 12 h 47"/>
                  <a:gd name="T32" fmla="*/ 1 w 53"/>
                  <a:gd name="T33" fmla="*/ 16 h 47"/>
                  <a:gd name="T34" fmla="*/ 0 w 53"/>
                  <a:gd name="T35" fmla="*/ 21 h 47"/>
                  <a:gd name="T36" fmla="*/ 0 w 53"/>
                  <a:gd name="T37" fmla="*/ 26 h 47"/>
                  <a:gd name="T38" fmla="*/ 1 w 53"/>
                  <a:gd name="T39" fmla="*/ 30 h 47"/>
                  <a:gd name="T40" fmla="*/ 3 w 53"/>
                  <a:gd name="T41" fmla="*/ 34 h 47"/>
                  <a:gd name="T42" fmla="*/ 6 w 53"/>
                  <a:gd name="T43" fmla="*/ 38 h 47"/>
                  <a:gd name="T44" fmla="*/ 9 w 53"/>
                  <a:gd name="T45" fmla="*/ 41 h 47"/>
                  <a:gd name="T46" fmla="*/ 13 w 53"/>
                  <a:gd name="T47" fmla="*/ 44 h 47"/>
                  <a:gd name="T48" fmla="*/ 17 w 53"/>
                  <a:gd name="T49" fmla="*/ 46 h 47"/>
                  <a:gd name="T50" fmla="*/ 21 w 53"/>
                  <a:gd name="T51" fmla="*/ 47 h 47"/>
                  <a:gd name="T52" fmla="*/ 26 w 53"/>
                  <a:gd name="T53" fmla="*/ 47 h 47"/>
                  <a:gd name="T54" fmla="*/ 29 w 53"/>
                  <a:gd name="T55" fmla="*/ 46 h 47"/>
                  <a:gd name="T56" fmla="*/ 32 w 53"/>
                  <a:gd name="T57" fmla="*/ 45 h 47"/>
                  <a:gd name="T58" fmla="*/ 35 w 53"/>
                  <a:gd name="T59" fmla="*/ 44 h 47"/>
                  <a:gd name="T60" fmla="*/ 38 w 53"/>
                  <a:gd name="T61" fmla="*/ 42 h 47"/>
                  <a:gd name="T62" fmla="*/ 40 w 53"/>
                  <a:gd name="T63" fmla="*/ 40 h 47"/>
                  <a:gd name="T64" fmla="*/ 42 w 53"/>
                  <a:gd name="T65" fmla="*/ 38 h 47"/>
                  <a:gd name="T66" fmla="*/ 44 w 53"/>
                  <a:gd name="T67" fmla="*/ 35 h 47"/>
                  <a:gd name="T68" fmla="*/ 45 w 53"/>
                  <a:gd name="T69" fmla="*/ 34 h 47"/>
                  <a:gd name="T70" fmla="*/ 45 w 53"/>
                  <a:gd name="T71" fmla="*/ 34 h 47"/>
                  <a:gd name="T72" fmla="*/ 47 w 53"/>
                  <a:gd name="T73" fmla="*/ 34 h 47"/>
                  <a:gd name="T74" fmla="*/ 50 w 53"/>
                  <a:gd name="T75" fmla="*/ 32 h 47"/>
                  <a:gd name="T76" fmla="*/ 52 w 53"/>
                  <a:gd name="T77" fmla="*/ 29 h 47"/>
                  <a:gd name="T78" fmla="*/ 53 w 53"/>
                  <a:gd name="T79" fmla="*/ 26 h 47"/>
                  <a:gd name="T80" fmla="*/ 53 w 53"/>
                  <a:gd name="T81" fmla="*/ 22 h 47"/>
                  <a:gd name="T82" fmla="*/ 52 w 53"/>
                  <a:gd name="T83" fmla="*/ 18 h 47"/>
                  <a:gd name="T84" fmla="*/ 50 w 53"/>
                  <a:gd name="T85" fmla="*/ 16 h 47"/>
                  <a:gd name="T86" fmla="*/ 47 w 53"/>
                  <a:gd name="T87" fmla="*/ 1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3" h="47">
                    <a:moveTo>
                      <a:pt x="46" y="14"/>
                    </a:moveTo>
                    <a:lnTo>
                      <a:pt x="46" y="14"/>
                    </a:lnTo>
                    <a:lnTo>
                      <a:pt x="46" y="14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5" y="12"/>
                    </a:lnTo>
                    <a:lnTo>
                      <a:pt x="44" y="11"/>
                    </a:lnTo>
                    <a:lnTo>
                      <a:pt x="43" y="10"/>
                    </a:lnTo>
                    <a:lnTo>
                      <a:pt x="42" y="8"/>
                    </a:lnTo>
                    <a:lnTo>
                      <a:pt x="41" y="7"/>
                    </a:lnTo>
                    <a:lnTo>
                      <a:pt x="40" y="6"/>
                    </a:lnTo>
                    <a:lnTo>
                      <a:pt x="38" y="5"/>
                    </a:lnTo>
                    <a:lnTo>
                      <a:pt x="37" y="4"/>
                    </a:lnTo>
                    <a:lnTo>
                      <a:pt x="35" y="3"/>
                    </a:lnTo>
                    <a:lnTo>
                      <a:pt x="34" y="2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5" y="2"/>
                    </a:lnTo>
                    <a:lnTo>
                      <a:pt x="13" y="3"/>
                    </a:lnTo>
                    <a:lnTo>
                      <a:pt x="11" y="4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1" y="16"/>
                    </a:lnTo>
                    <a:lnTo>
                      <a:pt x="1" y="19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1" y="28"/>
                    </a:lnTo>
                    <a:lnTo>
                      <a:pt x="1" y="30"/>
                    </a:lnTo>
                    <a:lnTo>
                      <a:pt x="2" y="32"/>
                    </a:lnTo>
                    <a:lnTo>
                      <a:pt x="3" y="34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7" y="40"/>
                    </a:lnTo>
                    <a:lnTo>
                      <a:pt x="9" y="41"/>
                    </a:lnTo>
                    <a:lnTo>
                      <a:pt x="11" y="43"/>
                    </a:lnTo>
                    <a:lnTo>
                      <a:pt x="13" y="44"/>
                    </a:lnTo>
                    <a:lnTo>
                      <a:pt x="15" y="45"/>
                    </a:lnTo>
                    <a:lnTo>
                      <a:pt x="17" y="46"/>
                    </a:lnTo>
                    <a:lnTo>
                      <a:pt x="19" y="46"/>
                    </a:lnTo>
                    <a:lnTo>
                      <a:pt x="21" y="47"/>
                    </a:lnTo>
                    <a:lnTo>
                      <a:pt x="24" y="47"/>
                    </a:lnTo>
                    <a:lnTo>
                      <a:pt x="26" y="47"/>
                    </a:lnTo>
                    <a:lnTo>
                      <a:pt x="27" y="46"/>
                    </a:lnTo>
                    <a:lnTo>
                      <a:pt x="29" y="46"/>
                    </a:lnTo>
                    <a:lnTo>
                      <a:pt x="30" y="46"/>
                    </a:lnTo>
                    <a:lnTo>
                      <a:pt x="32" y="45"/>
                    </a:lnTo>
                    <a:lnTo>
                      <a:pt x="34" y="45"/>
                    </a:lnTo>
                    <a:lnTo>
                      <a:pt x="35" y="44"/>
                    </a:lnTo>
                    <a:lnTo>
                      <a:pt x="36" y="43"/>
                    </a:lnTo>
                    <a:lnTo>
                      <a:pt x="38" y="42"/>
                    </a:lnTo>
                    <a:lnTo>
                      <a:pt x="39" y="41"/>
                    </a:lnTo>
                    <a:lnTo>
                      <a:pt x="40" y="40"/>
                    </a:lnTo>
                    <a:lnTo>
                      <a:pt x="41" y="39"/>
                    </a:lnTo>
                    <a:lnTo>
                      <a:pt x="42" y="38"/>
                    </a:lnTo>
                    <a:lnTo>
                      <a:pt x="43" y="37"/>
                    </a:lnTo>
                    <a:lnTo>
                      <a:pt x="44" y="35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6" y="34"/>
                    </a:lnTo>
                    <a:lnTo>
                      <a:pt x="47" y="34"/>
                    </a:lnTo>
                    <a:lnTo>
                      <a:pt x="49" y="33"/>
                    </a:lnTo>
                    <a:lnTo>
                      <a:pt x="50" y="32"/>
                    </a:lnTo>
                    <a:lnTo>
                      <a:pt x="51" y="31"/>
                    </a:lnTo>
                    <a:lnTo>
                      <a:pt x="52" y="29"/>
                    </a:lnTo>
                    <a:lnTo>
                      <a:pt x="53" y="28"/>
                    </a:lnTo>
                    <a:lnTo>
                      <a:pt x="53" y="26"/>
                    </a:lnTo>
                    <a:lnTo>
                      <a:pt x="53" y="24"/>
                    </a:lnTo>
                    <a:lnTo>
                      <a:pt x="53" y="22"/>
                    </a:lnTo>
                    <a:lnTo>
                      <a:pt x="53" y="20"/>
                    </a:lnTo>
                    <a:lnTo>
                      <a:pt x="52" y="18"/>
                    </a:lnTo>
                    <a:lnTo>
                      <a:pt x="51" y="17"/>
                    </a:lnTo>
                    <a:lnTo>
                      <a:pt x="50" y="16"/>
                    </a:lnTo>
                    <a:lnTo>
                      <a:pt x="49" y="15"/>
                    </a:lnTo>
                    <a:lnTo>
                      <a:pt x="47" y="14"/>
                    </a:lnTo>
                    <a:lnTo>
                      <a:pt x="46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7" name="Freeform 334"/>
              <p:cNvSpPr>
                <a:spLocks/>
              </p:cNvSpPr>
              <p:nvPr/>
            </p:nvSpPr>
            <p:spPr bwMode="auto">
              <a:xfrm>
                <a:off x="1352" y="2666"/>
                <a:ext cx="46" cy="40"/>
              </a:xfrm>
              <a:custGeom>
                <a:avLst/>
                <a:gdLst>
                  <a:gd name="T0" fmla="*/ 41 w 46"/>
                  <a:gd name="T1" fmla="*/ 16 h 40"/>
                  <a:gd name="T2" fmla="*/ 40 w 46"/>
                  <a:gd name="T3" fmla="*/ 16 h 40"/>
                  <a:gd name="T4" fmla="*/ 39 w 46"/>
                  <a:gd name="T5" fmla="*/ 15 h 40"/>
                  <a:gd name="T6" fmla="*/ 38 w 46"/>
                  <a:gd name="T7" fmla="*/ 12 h 40"/>
                  <a:gd name="T8" fmla="*/ 36 w 46"/>
                  <a:gd name="T9" fmla="*/ 9 h 40"/>
                  <a:gd name="T10" fmla="*/ 34 w 46"/>
                  <a:gd name="T11" fmla="*/ 6 h 40"/>
                  <a:gd name="T12" fmla="*/ 31 w 46"/>
                  <a:gd name="T13" fmla="*/ 4 h 40"/>
                  <a:gd name="T14" fmla="*/ 28 w 46"/>
                  <a:gd name="T15" fmla="*/ 2 h 40"/>
                  <a:gd name="T16" fmla="*/ 25 w 46"/>
                  <a:gd name="T17" fmla="*/ 1 h 40"/>
                  <a:gd name="T18" fmla="*/ 22 w 46"/>
                  <a:gd name="T19" fmla="*/ 1 h 40"/>
                  <a:gd name="T20" fmla="*/ 18 w 46"/>
                  <a:gd name="T21" fmla="*/ 1 h 40"/>
                  <a:gd name="T22" fmla="*/ 14 w 46"/>
                  <a:gd name="T23" fmla="*/ 1 h 40"/>
                  <a:gd name="T24" fmla="*/ 10 w 46"/>
                  <a:gd name="T25" fmla="*/ 3 h 40"/>
                  <a:gd name="T26" fmla="*/ 7 w 46"/>
                  <a:gd name="T27" fmla="*/ 5 h 40"/>
                  <a:gd name="T28" fmla="*/ 4 w 46"/>
                  <a:gd name="T29" fmla="*/ 8 h 40"/>
                  <a:gd name="T30" fmla="*/ 2 w 46"/>
                  <a:gd name="T31" fmla="*/ 11 h 40"/>
                  <a:gd name="T32" fmla="*/ 1 w 46"/>
                  <a:gd name="T33" fmla="*/ 14 h 40"/>
                  <a:gd name="T34" fmla="*/ 0 w 46"/>
                  <a:gd name="T35" fmla="*/ 18 h 40"/>
                  <a:gd name="T36" fmla="*/ 0 w 46"/>
                  <a:gd name="T37" fmla="*/ 22 h 40"/>
                  <a:gd name="T38" fmla="*/ 1 w 46"/>
                  <a:gd name="T39" fmla="*/ 26 h 40"/>
                  <a:gd name="T40" fmla="*/ 2 w 46"/>
                  <a:gd name="T41" fmla="*/ 30 h 40"/>
                  <a:gd name="T42" fmla="*/ 4 w 46"/>
                  <a:gd name="T43" fmla="*/ 33 h 40"/>
                  <a:gd name="T44" fmla="*/ 7 w 46"/>
                  <a:gd name="T45" fmla="*/ 36 h 40"/>
                  <a:gd name="T46" fmla="*/ 10 w 46"/>
                  <a:gd name="T47" fmla="*/ 38 h 40"/>
                  <a:gd name="T48" fmla="*/ 14 w 46"/>
                  <a:gd name="T49" fmla="*/ 39 h 40"/>
                  <a:gd name="T50" fmla="*/ 18 w 46"/>
                  <a:gd name="T51" fmla="*/ 40 h 40"/>
                  <a:gd name="T52" fmla="*/ 21 w 46"/>
                  <a:gd name="T53" fmla="*/ 40 h 40"/>
                  <a:gd name="T54" fmla="*/ 25 w 46"/>
                  <a:gd name="T55" fmla="*/ 39 h 40"/>
                  <a:gd name="T56" fmla="*/ 28 w 46"/>
                  <a:gd name="T57" fmla="*/ 38 h 40"/>
                  <a:gd name="T58" fmla="*/ 31 w 46"/>
                  <a:gd name="T59" fmla="*/ 37 h 40"/>
                  <a:gd name="T60" fmla="*/ 33 w 46"/>
                  <a:gd name="T61" fmla="*/ 35 h 40"/>
                  <a:gd name="T62" fmla="*/ 35 w 46"/>
                  <a:gd name="T63" fmla="*/ 33 h 40"/>
                  <a:gd name="T64" fmla="*/ 37 w 46"/>
                  <a:gd name="T65" fmla="*/ 30 h 40"/>
                  <a:gd name="T66" fmla="*/ 38 w 46"/>
                  <a:gd name="T67" fmla="*/ 27 h 40"/>
                  <a:gd name="T68" fmla="*/ 39 w 46"/>
                  <a:gd name="T69" fmla="*/ 26 h 40"/>
                  <a:gd name="T70" fmla="*/ 40 w 46"/>
                  <a:gd name="T71" fmla="*/ 26 h 40"/>
                  <a:gd name="T72" fmla="*/ 41 w 46"/>
                  <a:gd name="T73" fmla="*/ 27 h 40"/>
                  <a:gd name="T74" fmla="*/ 41 w 46"/>
                  <a:gd name="T75" fmla="*/ 27 h 40"/>
                  <a:gd name="T76" fmla="*/ 43 w 46"/>
                  <a:gd name="T77" fmla="*/ 27 h 40"/>
                  <a:gd name="T78" fmla="*/ 44 w 46"/>
                  <a:gd name="T79" fmla="*/ 26 h 40"/>
                  <a:gd name="T80" fmla="*/ 46 w 46"/>
                  <a:gd name="T81" fmla="*/ 24 h 40"/>
                  <a:gd name="T82" fmla="*/ 46 w 46"/>
                  <a:gd name="T83" fmla="*/ 22 h 40"/>
                  <a:gd name="T84" fmla="*/ 46 w 46"/>
                  <a:gd name="T85" fmla="*/ 20 h 40"/>
                  <a:gd name="T86" fmla="*/ 46 w 46"/>
                  <a:gd name="T87" fmla="*/ 18 h 40"/>
                  <a:gd name="T88" fmla="*/ 44 w 46"/>
                  <a:gd name="T89" fmla="*/ 17 h 40"/>
                  <a:gd name="T90" fmla="*/ 43 w 46"/>
                  <a:gd name="T91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40">
                    <a:moveTo>
                      <a:pt x="42" y="16"/>
                    </a:moveTo>
                    <a:lnTo>
                      <a:pt x="41" y="16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39" y="17"/>
                    </a:lnTo>
                    <a:lnTo>
                      <a:pt x="39" y="15"/>
                    </a:lnTo>
                    <a:lnTo>
                      <a:pt x="38" y="13"/>
                    </a:lnTo>
                    <a:lnTo>
                      <a:pt x="38" y="12"/>
                    </a:lnTo>
                    <a:lnTo>
                      <a:pt x="37" y="10"/>
                    </a:lnTo>
                    <a:lnTo>
                      <a:pt x="36" y="9"/>
                    </a:lnTo>
                    <a:lnTo>
                      <a:pt x="35" y="8"/>
                    </a:lnTo>
                    <a:lnTo>
                      <a:pt x="34" y="6"/>
                    </a:lnTo>
                    <a:lnTo>
                      <a:pt x="33" y="5"/>
                    </a:lnTo>
                    <a:lnTo>
                      <a:pt x="31" y="4"/>
                    </a:lnTo>
                    <a:lnTo>
                      <a:pt x="30" y="3"/>
                    </a:lnTo>
                    <a:lnTo>
                      <a:pt x="28" y="2"/>
                    </a:lnTo>
                    <a:lnTo>
                      <a:pt x="27" y="2"/>
                    </a:lnTo>
                    <a:lnTo>
                      <a:pt x="25" y="1"/>
                    </a:lnTo>
                    <a:lnTo>
                      <a:pt x="23" y="1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8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2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1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3" y="31"/>
                    </a:lnTo>
                    <a:lnTo>
                      <a:pt x="4" y="33"/>
                    </a:lnTo>
                    <a:lnTo>
                      <a:pt x="6" y="34"/>
                    </a:lnTo>
                    <a:lnTo>
                      <a:pt x="7" y="36"/>
                    </a:lnTo>
                    <a:lnTo>
                      <a:pt x="9" y="37"/>
                    </a:lnTo>
                    <a:lnTo>
                      <a:pt x="10" y="38"/>
                    </a:lnTo>
                    <a:lnTo>
                      <a:pt x="12" y="39"/>
                    </a:lnTo>
                    <a:lnTo>
                      <a:pt x="14" y="39"/>
                    </a:lnTo>
                    <a:lnTo>
                      <a:pt x="16" y="40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1" y="40"/>
                    </a:lnTo>
                    <a:lnTo>
                      <a:pt x="23" y="40"/>
                    </a:lnTo>
                    <a:lnTo>
                      <a:pt x="25" y="39"/>
                    </a:lnTo>
                    <a:lnTo>
                      <a:pt x="26" y="39"/>
                    </a:lnTo>
                    <a:lnTo>
                      <a:pt x="28" y="38"/>
                    </a:lnTo>
                    <a:lnTo>
                      <a:pt x="29" y="38"/>
                    </a:lnTo>
                    <a:lnTo>
                      <a:pt x="31" y="37"/>
                    </a:lnTo>
                    <a:lnTo>
                      <a:pt x="32" y="36"/>
                    </a:lnTo>
                    <a:lnTo>
                      <a:pt x="33" y="35"/>
                    </a:lnTo>
                    <a:lnTo>
                      <a:pt x="34" y="34"/>
                    </a:lnTo>
                    <a:lnTo>
                      <a:pt x="35" y="33"/>
                    </a:lnTo>
                    <a:lnTo>
                      <a:pt x="36" y="31"/>
                    </a:lnTo>
                    <a:lnTo>
                      <a:pt x="37" y="30"/>
                    </a:lnTo>
                    <a:lnTo>
                      <a:pt x="38" y="29"/>
                    </a:lnTo>
                    <a:lnTo>
                      <a:pt x="38" y="27"/>
                    </a:lnTo>
                    <a:lnTo>
                      <a:pt x="39" y="25"/>
                    </a:lnTo>
                    <a:lnTo>
                      <a:pt x="39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7"/>
                    </a:lnTo>
                    <a:lnTo>
                      <a:pt x="44" y="27"/>
                    </a:lnTo>
                    <a:lnTo>
                      <a:pt x="44" y="26"/>
                    </a:lnTo>
                    <a:lnTo>
                      <a:pt x="45" y="25"/>
                    </a:lnTo>
                    <a:lnTo>
                      <a:pt x="46" y="24"/>
                    </a:lnTo>
                    <a:lnTo>
                      <a:pt x="46" y="24"/>
                    </a:lnTo>
                    <a:lnTo>
                      <a:pt x="46" y="22"/>
                    </a:lnTo>
                    <a:lnTo>
                      <a:pt x="46" y="21"/>
                    </a:lnTo>
                    <a:lnTo>
                      <a:pt x="46" y="20"/>
                    </a:lnTo>
                    <a:lnTo>
                      <a:pt x="46" y="19"/>
                    </a:lnTo>
                    <a:lnTo>
                      <a:pt x="46" y="18"/>
                    </a:lnTo>
                    <a:lnTo>
                      <a:pt x="45" y="17"/>
                    </a:lnTo>
                    <a:lnTo>
                      <a:pt x="44" y="17"/>
                    </a:lnTo>
                    <a:lnTo>
                      <a:pt x="44" y="16"/>
                    </a:lnTo>
                    <a:lnTo>
                      <a:pt x="43" y="16"/>
                    </a:lnTo>
                    <a:lnTo>
                      <a:pt x="42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8" name="Freeform 335"/>
              <p:cNvSpPr>
                <a:spLocks/>
              </p:cNvSpPr>
              <p:nvPr/>
            </p:nvSpPr>
            <p:spPr bwMode="auto">
              <a:xfrm>
                <a:off x="1393" y="2689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3 h 3"/>
                  <a:gd name="T4" fmla="*/ 2 w 3"/>
                  <a:gd name="T5" fmla="*/ 3 h 3"/>
                  <a:gd name="T6" fmla="*/ 3 w 3"/>
                  <a:gd name="T7" fmla="*/ 2 h 3"/>
                  <a:gd name="T8" fmla="*/ 3 w 3"/>
                  <a:gd name="T9" fmla="*/ 2 h 3"/>
                  <a:gd name="T10" fmla="*/ 3 w 3"/>
                  <a:gd name="T11" fmla="*/ 1 h 3"/>
                  <a:gd name="T12" fmla="*/ 2 w 3"/>
                  <a:gd name="T13" fmla="*/ 0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0 w 3"/>
                  <a:gd name="T21" fmla="*/ 0 h 3"/>
                  <a:gd name="T22" fmla="*/ 0 w 3"/>
                  <a:gd name="T23" fmla="*/ 1 h 3"/>
                  <a:gd name="T24" fmla="*/ 0 w 3"/>
                  <a:gd name="T25" fmla="*/ 2 h 3"/>
                  <a:gd name="T26" fmla="*/ 0 w 3"/>
                  <a:gd name="T27" fmla="*/ 2 h 3"/>
                  <a:gd name="T28" fmla="*/ 0 w 3"/>
                  <a:gd name="T29" fmla="*/ 3 h 3"/>
                  <a:gd name="T30" fmla="*/ 1 w 3"/>
                  <a:gd name="T31" fmla="*/ 3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9" name="Freeform 336"/>
              <p:cNvSpPr>
                <a:spLocks/>
              </p:cNvSpPr>
              <p:nvPr/>
            </p:nvSpPr>
            <p:spPr bwMode="auto">
              <a:xfrm>
                <a:off x="1363" y="2694"/>
                <a:ext cx="19" cy="7"/>
              </a:xfrm>
              <a:custGeom>
                <a:avLst/>
                <a:gdLst>
                  <a:gd name="T0" fmla="*/ 0 w 19"/>
                  <a:gd name="T1" fmla="*/ 0 h 7"/>
                  <a:gd name="T2" fmla="*/ 0 w 19"/>
                  <a:gd name="T3" fmla="*/ 1 h 7"/>
                  <a:gd name="T4" fmla="*/ 0 w 19"/>
                  <a:gd name="T5" fmla="*/ 1 h 7"/>
                  <a:gd name="T6" fmla="*/ 0 w 19"/>
                  <a:gd name="T7" fmla="*/ 2 h 7"/>
                  <a:gd name="T8" fmla="*/ 0 w 19"/>
                  <a:gd name="T9" fmla="*/ 3 h 7"/>
                  <a:gd name="T10" fmla="*/ 1 w 19"/>
                  <a:gd name="T11" fmla="*/ 3 h 7"/>
                  <a:gd name="T12" fmla="*/ 1 w 19"/>
                  <a:gd name="T13" fmla="*/ 4 h 7"/>
                  <a:gd name="T14" fmla="*/ 2 w 19"/>
                  <a:gd name="T15" fmla="*/ 5 h 7"/>
                  <a:gd name="T16" fmla="*/ 3 w 19"/>
                  <a:gd name="T17" fmla="*/ 5 h 7"/>
                  <a:gd name="T18" fmla="*/ 4 w 19"/>
                  <a:gd name="T19" fmla="*/ 6 h 7"/>
                  <a:gd name="T20" fmla="*/ 5 w 19"/>
                  <a:gd name="T21" fmla="*/ 6 h 7"/>
                  <a:gd name="T22" fmla="*/ 7 w 19"/>
                  <a:gd name="T23" fmla="*/ 7 h 7"/>
                  <a:gd name="T24" fmla="*/ 8 w 19"/>
                  <a:gd name="T25" fmla="*/ 7 h 7"/>
                  <a:gd name="T26" fmla="*/ 9 w 19"/>
                  <a:gd name="T27" fmla="*/ 7 h 7"/>
                  <a:gd name="T28" fmla="*/ 10 w 19"/>
                  <a:gd name="T29" fmla="*/ 7 h 7"/>
                  <a:gd name="T30" fmla="*/ 10 w 19"/>
                  <a:gd name="T31" fmla="*/ 7 h 7"/>
                  <a:gd name="T32" fmla="*/ 10 w 19"/>
                  <a:gd name="T33" fmla="*/ 7 h 7"/>
                  <a:gd name="T34" fmla="*/ 19 w 19"/>
                  <a:gd name="T35" fmla="*/ 0 h 7"/>
                  <a:gd name="T36" fmla="*/ 0 w 19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7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0" name="Freeform 337"/>
              <p:cNvSpPr>
                <a:spLocks/>
              </p:cNvSpPr>
              <p:nvPr/>
            </p:nvSpPr>
            <p:spPr bwMode="auto">
              <a:xfrm>
                <a:off x="1365" y="2696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 w 11"/>
                  <a:gd name="T3" fmla="*/ 2 h 2"/>
                  <a:gd name="T4" fmla="*/ 9 w 11"/>
                  <a:gd name="T5" fmla="*/ 2 h 2"/>
                  <a:gd name="T6" fmla="*/ 11 w 11"/>
                  <a:gd name="T7" fmla="*/ 0 h 2"/>
                  <a:gd name="T8" fmla="*/ 0 w 1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">
                    <a:moveTo>
                      <a:pt x="0" y="0"/>
                    </a:moveTo>
                    <a:lnTo>
                      <a:pt x="1" y="2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1" name="Freeform 338"/>
              <p:cNvSpPr>
                <a:spLocks/>
              </p:cNvSpPr>
              <p:nvPr/>
            </p:nvSpPr>
            <p:spPr bwMode="auto">
              <a:xfrm>
                <a:off x="1360" y="2675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4 h 4"/>
                  <a:gd name="T4" fmla="*/ 4 w 4"/>
                  <a:gd name="T5" fmla="*/ 4 h 4"/>
                  <a:gd name="T6" fmla="*/ 4 w 4"/>
                  <a:gd name="T7" fmla="*/ 3 h 4"/>
                  <a:gd name="T8" fmla="*/ 4 w 4"/>
                  <a:gd name="T9" fmla="*/ 2 h 4"/>
                  <a:gd name="T10" fmla="*/ 4 w 4"/>
                  <a:gd name="T11" fmla="*/ 1 h 4"/>
                  <a:gd name="T12" fmla="*/ 4 w 4"/>
                  <a:gd name="T13" fmla="*/ 0 h 4"/>
                  <a:gd name="T14" fmla="*/ 3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0 w 4"/>
                  <a:gd name="T21" fmla="*/ 0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0 w 4"/>
                  <a:gd name="T29" fmla="*/ 4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2" name="Freeform 339"/>
              <p:cNvSpPr>
                <a:spLocks/>
              </p:cNvSpPr>
              <p:nvPr/>
            </p:nvSpPr>
            <p:spPr bwMode="auto">
              <a:xfrm>
                <a:off x="1375" y="2675"/>
                <a:ext cx="6" cy="5"/>
              </a:xfrm>
              <a:custGeom>
                <a:avLst/>
                <a:gdLst>
                  <a:gd name="T0" fmla="*/ 3 w 6"/>
                  <a:gd name="T1" fmla="*/ 5 h 5"/>
                  <a:gd name="T2" fmla="*/ 4 w 6"/>
                  <a:gd name="T3" fmla="*/ 5 h 5"/>
                  <a:gd name="T4" fmla="*/ 5 w 6"/>
                  <a:gd name="T5" fmla="*/ 5 h 5"/>
                  <a:gd name="T6" fmla="*/ 5 w 6"/>
                  <a:gd name="T7" fmla="*/ 4 h 5"/>
                  <a:gd name="T8" fmla="*/ 6 w 6"/>
                  <a:gd name="T9" fmla="*/ 3 h 5"/>
                  <a:gd name="T10" fmla="*/ 5 w 6"/>
                  <a:gd name="T11" fmla="*/ 1 h 5"/>
                  <a:gd name="T12" fmla="*/ 5 w 6"/>
                  <a:gd name="T13" fmla="*/ 1 h 5"/>
                  <a:gd name="T14" fmla="*/ 4 w 6"/>
                  <a:gd name="T15" fmla="*/ 0 h 5"/>
                  <a:gd name="T16" fmla="*/ 3 w 6"/>
                  <a:gd name="T17" fmla="*/ 0 h 5"/>
                  <a:gd name="T18" fmla="*/ 2 w 6"/>
                  <a:gd name="T19" fmla="*/ 0 h 5"/>
                  <a:gd name="T20" fmla="*/ 2 w 6"/>
                  <a:gd name="T21" fmla="*/ 0 h 5"/>
                  <a:gd name="T22" fmla="*/ 1 w 6"/>
                  <a:gd name="T23" fmla="*/ 0 h 5"/>
                  <a:gd name="T24" fmla="*/ 1 w 6"/>
                  <a:gd name="T25" fmla="*/ 1 h 5"/>
                  <a:gd name="T26" fmla="*/ 0 w 6"/>
                  <a:gd name="T27" fmla="*/ 1 h 5"/>
                  <a:gd name="T28" fmla="*/ 0 w 6"/>
                  <a:gd name="T29" fmla="*/ 1 h 5"/>
                  <a:gd name="T30" fmla="*/ 0 w 6"/>
                  <a:gd name="T31" fmla="*/ 2 h 5"/>
                  <a:gd name="T32" fmla="*/ 0 w 6"/>
                  <a:gd name="T33" fmla="*/ 3 h 5"/>
                  <a:gd name="T34" fmla="*/ 0 w 6"/>
                  <a:gd name="T35" fmla="*/ 3 h 5"/>
                  <a:gd name="T36" fmla="*/ 0 w 6"/>
                  <a:gd name="T37" fmla="*/ 4 h 5"/>
                  <a:gd name="T38" fmla="*/ 0 w 6"/>
                  <a:gd name="T39" fmla="*/ 4 h 5"/>
                  <a:gd name="T40" fmla="*/ 1 w 6"/>
                  <a:gd name="T41" fmla="*/ 5 h 5"/>
                  <a:gd name="T42" fmla="*/ 1 w 6"/>
                  <a:gd name="T43" fmla="*/ 5 h 5"/>
                  <a:gd name="T44" fmla="*/ 2 w 6"/>
                  <a:gd name="T45" fmla="*/ 5 h 5"/>
                  <a:gd name="T46" fmla="*/ 2 w 6"/>
                  <a:gd name="T47" fmla="*/ 5 h 5"/>
                  <a:gd name="T48" fmla="*/ 3 w 6"/>
                  <a:gd name="T4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lnTo>
                      <a:pt x="4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3" name="Freeform 340"/>
              <p:cNvSpPr>
                <a:spLocks/>
              </p:cNvSpPr>
              <p:nvPr/>
            </p:nvSpPr>
            <p:spPr bwMode="auto">
              <a:xfrm>
                <a:off x="1361" y="2675"/>
                <a:ext cx="12" cy="14"/>
              </a:xfrm>
              <a:custGeom>
                <a:avLst/>
                <a:gdLst>
                  <a:gd name="T0" fmla="*/ 3 w 12"/>
                  <a:gd name="T1" fmla="*/ 12 h 14"/>
                  <a:gd name="T2" fmla="*/ 8 w 12"/>
                  <a:gd name="T3" fmla="*/ 3 h 14"/>
                  <a:gd name="T4" fmla="*/ 8 w 12"/>
                  <a:gd name="T5" fmla="*/ 0 h 14"/>
                  <a:gd name="T6" fmla="*/ 0 w 12"/>
                  <a:gd name="T7" fmla="*/ 14 h 14"/>
                  <a:gd name="T8" fmla="*/ 12 w 12"/>
                  <a:gd name="T9" fmla="*/ 14 h 14"/>
                  <a:gd name="T10" fmla="*/ 12 w 12"/>
                  <a:gd name="T11" fmla="*/ 12 h 14"/>
                  <a:gd name="T12" fmla="*/ 3 w 12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3" y="12"/>
                    </a:moveTo>
                    <a:lnTo>
                      <a:pt x="8" y="3"/>
                    </a:lnTo>
                    <a:lnTo>
                      <a:pt x="8" y="0"/>
                    </a:lnTo>
                    <a:lnTo>
                      <a:pt x="0" y="14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454" name="Group 344"/>
            <p:cNvGrpSpPr>
              <a:grpSpLocks/>
            </p:cNvGrpSpPr>
            <p:nvPr/>
          </p:nvGrpSpPr>
          <p:grpSpPr bwMode="auto">
            <a:xfrm>
              <a:off x="1077443" y="3125442"/>
              <a:ext cx="186453" cy="247464"/>
              <a:chOff x="1256" y="2463"/>
              <a:chExt cx="133" cy="174"/>
            </a:xfrm>
          </p:grpSpPr>
          <p:pic>
            <p:nvPicPr>
              <p:cNvPr id="459" name="Picture 342"/>
              <p:cNvPicPr>
                <a:picLocks noChangeAspect="1" noChangeArrowheads="1"/>
              </p:cNvPicPr>
              <p:nvPr/>
            </p:nvPicPr>
            <p:blipFill>
              <a:blip r:embed="rId1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56" y="2463"/>
                <a:ext cx="133" cy="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0" name="Picture 343"/>
              <p:cNvPicPr>
                <a:picLocks noChangeAspect="1" noChangeArrowheads="1"/>
              </p:cNvPicPr>
              <p:nvPr/>
            </p:nvPicPr>
            <p:blipFill>
              <a:blip r:embed="rId1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56" y="2463"/>
                <a:ext cx="133" cy="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455" name="Rectangle 345"/>
            <p:cNvSpPr>
              <a:spLocks noChangeArrowheads="1"/>
            </p:cNvSpPr>
            <p:nvPr/>
          </p:nvSpPr>
          <p:spPr bwMode="auto">
            <a:xfrm>
              <a:off x="560140" y="3129708"/>
              <a:ext cx="402346" cy="248887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6" name="Rectangle 346"/>
            <p:cNvSpPr>
              <a:spLocks noChangeArrowheads="1"/>
            </p:cNvSpPr>
            <p:nvPr/>
          </p:nvSpPr>
          <p:spPr bwMode="auto">
            <a:xfrm>
              <a:off x="962487" y="3131131"/>
              <a:ext cx="402346" cy="248887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7" name="Rectangle 347"/>
            <p:cNvSpPr>
              <a:spLocks noChangeArrowheads="1"/>
            </p:cNvSpPr>
            <p:nvPr/>
          </p:nvSpPr>
          <p:spPr bwMode="auto">
            <a:xfrm>
              <a:off x="561542" y="3381439"/>
              <a:ext cx="402346" cy="250309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8" name="Rectangle 348"/>
            <p:cNvSpPr>
              <a:spLocks noChangeArrowheads="1"/>
            </p:cNvSpPr>
            <p:nvPr/>
          </p:nvSpPr>
          <p:spPr bwMode="auto">
            <a:xfrm>
              <a:off x="963889" y="3382861"/>
              <a:ext cx="400945" cy="250309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565" name="右矢印 564"/>
          <p:cNvSpPr/>
          <p:nvPr/>
        </p:nvSpPr>
        <p:spPr bwMode="auto">
          <a:xfrm>
            <a:off x="6494427" y="2144070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566" name="Rectangle 12"/>
          <p:cNvSpPr>
            <a:spLocks noChangeArrowheads="1"/>
          </p:cNvSpPr>
          <p:nvPr/>
        </p:nvSpPr>
        <p:spPr bwMode="auto">
          <a:xfrm>
            <a:off x="417446" y="1411029"/>
            <a:ext cx="4257871" cy="253533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lIns="72000" rIns="72000" anchor="ctr"/>
          <a:lstStyle/>
          <a:p>
            <a:pPr>
              <a:lnSpc>
                <a:spcPct val="110000"/>
              </a:lnSpc>
            </a:pPr>
            <a:r>
              <a:rPr lang="en-US" altLang="ja-JP" sz="12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Dual Monitor (HDMI 1 + HDMI 2)</a:t>
            </a:r>
          </a:p>
        </p:txBody>
      </p:sp>
      <p:sp>
        <p:nvSpPr>
          <p:cNvPr id="567" name="正方形/長方形 6"/>
          <p:cNvSpPr>
            <a:spLocks noChangeArrowheads="1"/>
          </p:cNvSpPr>
          <p:nvPr/>
        </p:nvSpPr>
        <p:spPr bwMode="auto">
          <a:xfrm>
            <a:off x="357188" y="842228"/>
            <a:ext cx="8552350" cy="4385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285750" indent="-285750" eaLnBrk="1" hangingPunct="1">
              <a:lnSpc>
                <a:spcPts val="2700"/>
              </a:lnSpc>
              <a:spcAft>
                <a:spcPct val="10000"/>
              </a:spcAft>
              <a:buFont typeface="Wingdings" panose="05000000000000000000" pitchFamily="2" charset="2"/>
              <a:buChar char="n"/>
            </a:pPr>
            <a:r>
              <a:rPr kumimoji="1" lang="en-US" altLang="ja-JP" b="1" dirty="0" smtClean="0">
                <a:latin typeface="Arial" panose="020B0604020202020204" pitchFamily="34" charset="0"/>
                <a:cs typeface="Arial" panose="020B0604020202020204" pitchFamily="34" charset="0"/>
              </a:rPr>
              <a:t>In case of Multiple connection / Contents Sharing / </a:t>
            </a:r>
            <a:r>
              <a:rPr kumimoji="1" lang="en-US" altLang="ja-JP" b="1" dirty="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Dual Stream</a:t>
            </a:r>
            <a:endParaRPr kumimoji="1" lang="ja-JP" altLang="en-US" sz="1400" b="1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4109293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フッター プレースホルダー 3"/>
          <p:cNvSpPr txBox="1">
            <a:spLocks/>
          </p:cNvSpPr>
          <p:nvPr/>
        </p:nvSpPr>
        <p:spPr>
          <a:xfrm>
            <a:off x="8061203" y="6605691"/>
            <a:ext cx="1066800" cy="247650"/>
          </a:xfrm>
          <a:prstGeom prst="rect">
            <a:avLst/>
          </a:prstGeom>
          <a:noFill/>
        </p:spPr>
        <p:txBody>
          <a:bodyPr/>
          <a:lstStyle>
            <a:defPPr>
              <a:defRPr lang="de-DE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5146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9718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4290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8862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algn="r"/>
            <a:r>
              <a:rPr lang="de-DE" altLang="ja-JP" sz="800" dirty="0" smtClean="0">
                <a:solidFill>
                  <a:schemeClr val="bg1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Page </a:t>
            </a:r>
            <a:fld id="{11D062A2-B506-4044-A2EC-4FDCB15F0732}" type="slidenum">
              <a:rPr lang="de-DE" altLang="ja-JP" sz="800" b="1" smtClean="0">
                <a:solidFill>
                  <a:schemeClr val="bg1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pPr algn="r"/>
              <a:t>25</a:t>
            </a:fld>
            <a:endParaRPr lang="de-DE" altLang="ja-JP" sz="800" b="1" dirty="0" smtClean="0">
              <a:solidFill>
                <a:schemeClr val="bg1"/>
              </a:solidFill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4" name="Rectangle 8"/>
          <p:cNvSpPr txBox="1">
            <a:spLocks noChangeArrowheads="1"/>
          </p:cNvSpPr>
          <p:nvPr/>
        </p:nvSpPr>
        <p:spPr bwMode="auto">
          <a:xfrm>
            <a:off x="1" y="50965"/>
            <a:ext cx="9143999" cy="600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accent1"/>
                  </a:outerShdw>
                </a:effectLst>
              </a14:hiddenEffects>
            </a:ext>
          </a:extLst>
        </p:spPr>
        <p:txBody>
          <a:bodyPr vert="horz" wrap="square" lIns="0" tIns="45720" rIns="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0">
                <a:solidFill>
                  <a:schemeClr val="tx1"/>
                </a:solidFill>
                <a:latin typeface="HGP創英角ｺﾞｼｯｸUB" panose="020B0900000000000000" pitchFamily="50" charset="-128"/>
                <a:ea typeface="HGP創英角ｺﾞｼｯｸUB" panose="020B0900000000000000" pitchFamily="50" charset="-128"/>
                <a:cs typeface="Meiryo UI" panose="020B0604030504040204" pitchFamily="50" charset="-128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altLang="ja-JP" sz="2800" kern="0" dirty="0" smtClean="0">
                <a:latin typeface="Arial Black" panose="020B0A04020102020204" pitchFamily="34" charset="0"/>
              </a:rPr>
              <a:t>Screen Layout </a:t>
            </a:r>
            <a:r>
              <a:rPr lang="en-US" altLang="ja-JP" sz="2800" kern="0" dirty="0" smtClean="0">
                <a:solidFill>
                  <a:srgbClr val="FF0000"/>
                </a:solidFill>
                <a:latin typeface="Arial Black" panose="020B0A04020102020204" pitchFamily="34" charset="0"/>
              </a:rPr>
              <a:t>(Dual Monitor)</a:t>
            </a:r>
            <a:r>
              <a:rPr lang="en-US" altLang="ja-JP" sz="2800" kern="0" dirty="0" smtClean="0">
                <a:latin typeface="Arial Black" panose="020B0A04020102020204" pitchFamily="34" charset="0"/>
              </a:rPr>
              <a:t> 12</a:t>
            </a:r>
            <a:endParaRPr lang="de-DE" altLang="ja-JP" sz="2800" kern="0" dirty="0" smtClean="0">
              <a:latin typeface="Arial Black" panose="020B0A04020102020204" pitchFamily="34" charset="0"/>
            </a:endParaRPr>
          </a:p>
        </p:txBody>
      </p:sp>
      <p:graphicFrame>
        <p:nvGraphicFramePr>
          <p:cNvPr id="5" name="表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33423832"/>
              </p:ext>
            </p:extLst>
          </p:nvPr>
        </p:nvGraphicFramePr>
        <p:xfrm>
          <a:off x="3810843" y="1540798"/>
          <a:ext cx="5129957" cy="2227222"/>
        </p:xfrm>
        <a:graphic>
          <a:graphicData uri="http://schemas.openxmlformats.org/drawingml/2006/table">
            <a:tbl>
              <a:tblPr/>
              <a:tblGrid>
                <a:gridCol w="1208931"/>
                <a:gridCol w="237797"/>
                <a:gridCol w="1314727"/>
                <a:gridCol w="1396031"/>
                <a:gridCol w="972471"/>
              </a:tblGrid>
              <a:tr h="273138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Button</a:t>
                      </a: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baseline="0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Conference start</a:t>
                      </a: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baseline="0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PC</a:t>
                      </a: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977042"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Dual Monitor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(Multiple connection)</a:t>
                      </a:r>
                      <a:endParaRPr kumimoji="1" lang="ja-JP" altLang="ja-JP" sz="800" b="1" kern="1200" dirty="0" smtClean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HDMI1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977042">
                <a:tc v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HDMI2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6" name="右矢印 5"/>
          <p:cNvSpPr/>
          <p:nvPr/>
        </p:nvSpPr>
        <p:spPr bwMode="auto">
          <a:xfrm>
            <a:off x="2832320" y="5047655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7" name="右矢印 6"/>
          <p:cNvSpPr/>
          <p:nvPr/>
        </p:nvSpPr>
        <p:spPr bwMode="auto">
          <a:xfrm>
            <a:off x="4002137" y="5047655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aphicFrame>
        <p:nvGraphicFramePr>
          <p:cNvPr id="8" name="表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32764327"/>
              </p:ext>
            </p:extLst>
          </p:nvPr>
        </p:nvGraphicFramePr>
        <p:xfrm>
          <a:off x="482056" y="3923033"/>
          <a:ext cx="8468946" cy="2197732"/>
        </p:xfrm>
        <a:graphic>
          <a:graphicData uri="http://schemas.openxmlformats.org/drawingml/2006/table">
            <a:tbl>
              <a:tblPr/>
              <a:tblGrid>
                <a:gridCol w="1113736"/>
                <a:gridCol w="208280"/>
                <a:gridCol w="7146930"/>
              </a:tblGrid>
              <a:tr h="25280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Button</a:t>
                      </a: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baseline="0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Layout (Layout change) / Main (End of sharing)</a:t>
                      </a: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972463"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Dual Monitor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(Multiple connection)</a:t>
                      </a:r>
                      <a:endParaRPr kumimoji="1" lang="ja-JP" altLang="ja-JP" sz="800" b="1" kern="1200" dirty="0" smtClean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HDMI1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972463">
                <a:tc v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HDMI2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9" name="Text Box 43"/>
          <p:cNvSpPr txBox="1">
            <a:spLocks noChangeArrowheads="1"/>
          </p:cNvSpPr>
          <p:nvPr/>
        </p:nvSpPr>
        <p:spPr bwMode="auto">
          <a:xfrm>
            <a:off x="6763195" y="2541265"/>
            <a:ext cx="1125074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10" name="グループ化 9"/>
          <p:cNvGrpSpPr/>
          <p:nvPr/>
        </p:nvGrpSpPr>
        <p:grpSpPr>
          <a:xfrm>
            <a:off x="6843353" y="1876074"/>
            <a:ext cx="874789" cy="709682"/>
            <a:chOff x="3208338" y="3263901"/>
            <a:chExt cx="990600" cy="792163"/>
          </a:xfrm>
        </p:grpSpPr>
        <p:pic>
          <p:nvPicPr>
            <p:cNvPr id="11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3" name="グループ化 12"/>
          <p:cNvGrpSpPr/>
          <p:nvPr/>
        </p:nvGrpSpPr>
        <p:grpSpPr>
          <a:xfrm>
            <a:off x="1896570" y="4236367"/>
            <a:ext cx="874789" cy="709682"/>
            <a:chOff x="3208338" y="3263901"/>
            <a:chExt cx="990600" cy="792163"/>
          </a:xfrm>
        </p:grpSpPr>
        <p:pic>
          <p:nvPicPr>
            <p:cNvPr id="14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8" name="左カーブ矢印 17"/>
          <p:cNvSpPr/>
          <p:nvPr/>
        </p:nvSpPr>
        <p:spPr bwMode="auto">
          <a:xfrm>
            <a:off x="7567037" y="5072370"/>
            <a:ext cx="266569" cy="512440"/>
          </a:xfrm>
          <a:prstGeom prst="curvedLeftArrow">
            <a:avLst>
              <a:gd name="adj1" fmla="val 39902"/>
              <a:gd name="adj2" fmla="val 39902"/>
              <a:gd name="adj3" fmla="val 25000"/>
            </a:avLst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Text Box 43"/>
          <p:cNvSpPr txBox="1">
            <a:spLocks noChangeArrowheads="1"/>
          </p:cNvSpPr>
          <p:nvPr/>
        </p:nvSpPr>
        <p:spPr bwMode="auto">
          <a:xfrm>
            <a:off x="7650902" y="5200743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Repeat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22" name="Text Box 43"/>
          <p:cNvSpPr txBox="1">
            <a:spLocks noChangeArrowheads="1"/>
          </p:cNvSpPr>
          <p:nvPr/>
        </p:nvSpPr>
        <p:spPr bwMode="auto">
          <a:xfrm>
            <a:off x="1795650" y="4922780"/>
            <a:ext cx="1137225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23" name="グループ化 22"/>
          <p:cNvGrpSpPr/>
          <p:nvPr/>
        </p:nvGrpSpPr>
        <p:grpSpPr>
          <a:xfrm>
            <a:off x="4246880" y="4236367"/>
            <a:ext cx="874789" cy="709682"/>
            <a:chOff x="3208338" y="3263901"/>
            <a:chExt cx="990600" cy="792163"/>
          </a:xfrm>
        </p:grpSpPr>
        <p:pic>
          <p:nvPicPr>
            <p:cNvPr id="24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6" name="Text Box 43"/>
          <p:cNvSpPr txBox="1">
            <a:spLocks noChangeArrowheads="1"/>
          </p:cNvSpPr>
          <p:nvPr/>
        </p:nvSpPr>
        <p:spPr bwMode="auto">
          <a:xfrm>
            <a:off x="4114061" y="4930595"/>
            <a:ext cx="1116299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27" name="グループ化 26"/>
          <p:cNvGrpSpPr/>
          <p:nvPr/>
        </p:nvGrpSpPr>
        <p:grpSpPr>
          <a:xfrm>
            <a:off x="3072569" y="5181818"/>
            <a:ext cx="874789" cy="709682"/>
            <a:chOff x="3208338" y="3263901"/>
            <a:chExt cx="990600" cy="792163"/>
          </a:xfrm>
        </p:grpSpPr>
        <p:pic>
          <p:nvPicPr>
            <p:cNvPr id="28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0" name="Text Box 43"/>
          <p:cNvSpPr txBox="1">
            <a:spLocks noChangeArrowheads="1"/>
          </p:cNvSpPr>
          <p:nvPr/>
        </p:nvSpPr>
        <p:spPr bwMode="auto">
          <a:xfrm>
            <a:off x="2950383" y="5883861"/>
            <a:ext cx="1131044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31" name="グループ化 30"/>
          <p:cNvGrpSpPr/>
          <p:nvPr/>
        </p:nvGrpSpPr>
        <p:grpSpPr>
          <a:xfrm>
            <a:off x="4242561" y="5181818"/>
            <a:ext cx="874789" cy="709682"/>
            <a:chOff x="3208338" y="3263901"/>
            <a:chExt cx="990600" cy="792163"/>
          </a:xfrm>
        </p:grpSpPr>
        <p:pic>
          <p:nvPicPr>
            <p:cNvPr id="32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4" name="Text Box 43"/>
          <p:cNvSpPr txBox="1">
            <a:spLocks noChangeArrowheads="1"/>
          </p:cNvSpPr>
          <p:nvPr/>
        </p:nvSpPr>
        <p:spPr bwMode="auto">
          <a:xfrm>
            <a:off x="5487883" y="2553857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Remote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35" name="グループ化 34"/>
          <p:cNvGrpSpPr/>
          <p:nvPr/>
        </p:nvGrpSpPr>
        <p:grpSpPr>
          <a:xfrm>
            <a:off x="5483439" y="2854894"/>
            <a:ext cx="874789" cy="709682"/>
            <a:chOff x="1449388" y="3081338"/>
            <a:chExt cx="990600" cy="792163"/>
          </a:xfrm>
        </p:grpSpPr>
        <p:pic>
          <p:nvPicPr>
            <p:cNvPr id="36" name="Picture 8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9388" y="3081338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7" name="Group 85"/>
            <p:cNvGrpSpPr>
              <a:grpSpLocks/>
            </p:cNvGrpSpPr>
            <p:nvPr/>
          </p:nvGrpSpPr>
          <p:grpSpPr bwMode="auto">
            <a:xfrm>
              <a:off x="1492251" y="3189288"/>
              <a:ext cx="909638" cy="561975"/>
              <a:chOff x="940" y="2009"/>
              <a:chExt cx="573" cy="354"/>
            </a:xfrm>
          </p:grpSpPr>
          <p:sp>
            <p:nvSpPr>
              <p:cNvPr id="41" name="Rectangle 83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Rectangle 84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38" name="Group 89"/>
            <p:cNvGrpSpPr>
              <a:grpSpLocks/>
            </p:cNvGrpSpPr>
            <p:nvPr/>
          </p:nvGrpSpPr>
          <p:grpSpPr bwMode="auto">
            <a:xfrm>
              <a:off x="1757363" y="3244851"/>
              <a:ext cx="401638" cy="519113"/>
              <a:chOff x="1107" y="2044"/>
              <a:chExt cx="253" cy="327"/>
            </a:xfrm>
          </p:grpSpPr>
          <p:pic>
            <p:nvPicPr>
              <p:cNvPr id="39" name="Picture 87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0" name="Picture 88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43" name="Text Box 43"/>
          <p:cNvSpPr txBox="1">
            <a:spLocks noChangeArrowheads="1"/>
          </p:cNvSpPr>
          <p:nvPr/>
        </p:nvSpPr>
        <p:spPr bwMode="auto">
          <a:xfrm>
            <a:off x="5506309" y="3537032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Local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44" name="Text Box 43"/>
          <p:cNvSpPr txBox="1">
            <a:spLocks noChangeArrowheads="1"/>
          </p:cNvSpPr>
          <p:nvPr/>
        </p:nvSpPr>
        <p:spPr bwMode="auto">
          <a:xfrm>
            <a:off x="4114061" y="5872561"/>
            <a:ext cx="1116299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46" name="Text Box 43"/>
          <p:cNvSpPr txBox="1">
            <a:spLocks noChangeArrowheads="1"/>
          </p:cNvSpPr>
          <p:nvPr/>
        </p:nvSpPr>
        <p:spPr bwMode="auto">
          <a:xfrm>
            <a:off x="6845747" y="3542708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Remote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47" name="Text Box 43"/>
          <p:cNvSpPr txBox="1">
            <a:spLocks noChangeArrowheads="1"/>
          </p:cNvSpPr>
          <p:nvPr/>
        </p:nvSpPr>
        <p:spPr bwMode="auto">
          <a:xfrm>
            <a:off x="1896570" y="5877525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Remote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48" name="右矢印 47"/>
          <p:cNvSpPr/>
          <p:nvPr/>
        </p:nvSpPr>
        <p:spPr bwMode="auto">
          <a:xfrm>
            <a:off x="5166214" y="5047655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49" name="グループ化 48"/>
          <p:cNvGrpSpPr/>
          <p:nvPr/>
        </p:nvGrpSpPr>
        <p:grpSpPr>
          <a:xfrm>
            <a:off x="5406463" y="4236367"/>
            <a:ext cx="874789" cy="709682"/>
            <a:chOff x="3208338" y="3263901"/>
            <a:chExt cx="990600" cy="792163"/>
          </a:xfrm>
        </p:grpSpPr>
        <p:pic>
          <p:nvPicPr>
            <p:cNvPr id="50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1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2" name="右矢印 51"/>
          <p:cNvSpPr/>
          <p:nvPr/>
        </p:nvSpPr>
        <p:spPr bwMode="auto">
          <a:xfrm>
            <a:off x="6296812" y="5047655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53" name="グループ化 52"/>
          <p:cNvGrpSpPr/>
          <p:nvPr/>
        </p:nvGrpSpPr>
        <p:grpSpPr>
          <a:xfrm>
            <a:off x="6537061" y="5181818"/>
            <a:ext cx="874789" cy="709682"/>
            <a:chOff x="3208338" y="3263901"/>
            <a:chExt cx="990600" cy="792163"/>
          </a:xfrm>
        </p:grpSpPr>
        <p:pic>
          <p:nvPicPr>
            <p:cNvPr id="54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5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6" name="Text Box 43"/>
          <p:cNvSpPr txBox="1">
            <a:spLocks noChangeArrowheads="1"/>
          </p:cNvSpPr>
          <p:nvPr/>
        </p:nvSpPr>
        <p:spPr bwMode="auto">
          <a:xfrm>
            <a:off x="6534062" y="4922113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Local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57" name="グループ化 56"/>
          <p:cNvGrpSpPr/>
          <p:nvPr/>
        </p:nvGrpSpPr>
        <p:grpSpPr>
          <a:xfrm>
            <a:off x="6529618" y="4230121"/>
            <a:ext cx="874789" cy="709682"/>
            <a:chOff x="1449388" y="3081338"/>
            <a:chExt cx="990600" cy="792163"/>
          </a:xfrm>
        </p:grpSpPr>
        <p:pic>
          <p:nvPicPr>
            <p:cNvPr id="58" name="Picture 8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9388" y="3081338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59" name="Group 85"/>
            <p:cNvGrpSpPr>
              <a:grpSpLocks/>
            </p:cNvGrpSpPr>
            <p:nvPr/>
          </p:nvGrpSpPr>
          <p:grpSpPr bwMode="auto">
            <a:xfrm>
              <a:off x="1492251" y="3189288"/>
              <a:ext cx="909638" cy="561975"/>
              <a:chOff x="940" y="2009"/>
              <a:chExt cx="573" cy="354"/>
            </a:xfrm>
          </p:grpSpPr>
          <p:sp>
            <p:nvSpPr>
              <p:cNvPr id="63" name="Rectangle 83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64" name="Rectangle 84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</p:grpSp>
        <p:grpSp>
          <p:nvGrpSpPr>
            <p:cNvPr id="60" name="Group 89"/>
            <p:cNvGrpSpPr>
              <a:grpSpLocks/>
            </p:cNvGrpSpPr>
            <p:nvPr/>
          </p:nvGrpSpPr>
          <p:grpSpPr bwMode="auto">
            <a:xfrm>
              <a:off x="1757363" y="3244851"/>
              <a:ext cx="401638" cy="519113"/>
              <a:chOff x="1107" y="2044"/>
              <a:chExt cx="253" cy="327"/>
            </a:xfrm>
          </p:grpSpPr>
          <p:pic>
            <p:nvPicPr>
              <p:cNvPr id="61" name="Picture 87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2" name="Picture 88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65" name="Text Box 43"/>
          <p:cNvSpPr txBox="1">
            <a:spLocks noChangeArrowheads="1"/>
          </p:cNvSpPr>
          <p:nvPr/>
        </p:nvSpPr>
        <p:spPr bwMode="auto">
          <a:xfrm>
            <a:off x="6436810" y="5876046"/>
            <a:ext cx="1131044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Remote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66" name="Text Box 43"/>
          <p:cNvSpPr txBox="1">
            <a:spLocks noChangeArrowheads="1"/>
          </p:cNvSpPr>
          <p:nvPr/>
        </p:nvSpPr>
        <p:spPr bwMode="auto">
          <a:xfrm>
            <a:off x="5288328" y="4930595"/>
            <a:ext cx="1131044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67" name="Text Box 43"/>
          <p:cNvSpPr txBox="1">
            <a:spLocks noChangeArrowheads="1"/>
          </p:cNvSpPr>
          <p:nvPr/>
        </p:nvSpPr>
        <p:spPr bwMode="auto">
          <a:xfrm>
            <a:off x="5411279" y="5867245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Local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68" name="グループ化 67"/>
          <p:cNvGrpSpPr/>
          <p:nvPr/>
        </p:nvGrpSpPr>
        <p:grpSpPr>
          <a:xfrm>
            <a:off x="5399020" y="5183068"/>
            <a:ext cx="874789" cy="709682"/>
            <a:chOff x="1449388" y="3081338"/>
            <a:chExt cx="990600" cy="792163"/>
          </a:xfrm>
        </p:grpSpPr>
        <p:pic>
          <p:nvPicPr>
            <p:cNvPr id="69" name="Picture 8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9388" y="3081338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0" name="Group 85"/>
            <p:cNvGrpSpPr>
              <a:grpSpLocks/>
            </p:cNvGrpSpPr>
            <p:nvPr/>
          </p:nvGrpSpPr>
          <p:grpSpPr bwMode="auto">
            <a:xfrm>
              <a:off x="1492251" y="3189288"/>
              <a:ext cx="909638" cy="561975"/>
              <a:chOff x="940" y="2009"/>
              <a:chExt cx="573" cy="354"/>
            </a:xfrm>
          </p:grpSpPr>
          <p:sp>
            <p:nvSpPr>
              <p:cNvPr id="74" name="Rectangle 83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Rectangle 84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71" name="Group 89"/>
            <p:cNvGrpSpPr>
              <a:grpSpLocks/>
            </p:cNvGrpSpPr>
            <p:nvPr/>
          </p:nvGrpSpPr>
          <p:grpSpPr bwMode="auto">
            <a:xfrm>
              <a:off x="1757363" y="3244851"/>
              <a:ext cx="401638" cy="519113"/>
              <a:chOff x="1107" y="2044"/>
              <a:chExt cx="253" cy="327"/>
            </a:xfrm>
          </p:grpSpPr>
          <p:pic>
            <p:nvPicPr>
              <p:cNvPr id="72" name="Picture 87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88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6" name="Text Box 43"/>
          <p:cNvSpPr txBox="1">
            <a:spLocks noChangeArrowheads="1"/>
          </p:cNvSpPr>
          <p:nvPr/>
        </p:nvSpPr>
        <p:spPr bwMode="auto">
          <a:xfrm>
            <a:off x="3064572" y="4926802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Remote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78" name="円/楕円 77"/>
          <p:cNvSpPr/>
          <p:nvPr/>
        </p:nvSpPr>
        <p:spPr bwMode="auto">
          <a:xfrm>
            <a:off x="581561" y="2740837"/>
            <a:ext cx="1843592" cy="1030951"/>
          </a:xfrm>
          <a:prstGeom prst="ellipse">
            <a:avLst/>
          </a:prstGeom>
          <a:solidFill>
            <a:srgbClr val="FF9966">
              <a:alpha val="50000"/>
            </a:srgbClr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9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79" name="Picture 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69073" y="2235367"/>
            <a:ext cx="103505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0" name="Picture 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2767" y="3181571"/>
            <a:ext cx="738187" cy="2604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1" name="Picture 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71029" y="3181571"/>
            <a:ext cx="738187" cy="2604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2" name="Line 30"/>
          <p:cNvSpPr>
            <a:spLocks noChangeShapeType="1"/>
          </p:cNvSpPr>
          <p:nvPr/>
        </p:nvSpPr>
        <p:spPr bwMode="auto">
          <a:xfrm flipH="1">
            <a:off x="1659094" y="2579226"/>
            <a:ext cx="266852" cy="549984"/>
          </a:xfrm>
          <a:prstGeom prst="line">
            <a:avLst/>
          </a:prstGeom>
          <a:noFill/>
          <a:ln w="38100">
            <a:solidFill>
              <a:schemeClr val="bg2">
                <a:lumMod val="60000"/>
                <a:lumOff val="40000"/>
              </a:schemeClr>
            </a:solidFill>
            <a:prstDash val="sysDot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 sz="900" b="1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83" name="Line 30"/>
          <p:cNvSpPr>
            <a:spLocks noChangeShapeType="1"/>
          </p:cNvSpPr>
          <p:nvPr/>
        </p:nvSpPr>
        <p:spPr bwMode="auto">
          <a:xfrm>
            <a:off x="2413121" y="2579227"/>
            <a:ext cx="282445" cy="549983"/>
          </a:xfrm>
          <a:prstGeom prst="line">
            <a:avLst/>
          </a:prstGeom>
          <a:noFill/>
          <a:ln w="38100">
            <a:solidFill>
              <a:srgbClr val="0000FF"/>
            </a:solidFill>
            <a:prstDash val="sysDot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 sz="900" b="1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84" name="Text Box 43"/>
          <p:cNvSpPr txBox="1">
            <a:spLocks noChangeArrowheads="1"/>
          </p:cNvSpPr>
          <p:nvPr/>
        </p:nvSpPr>
        <p:spPr bwMode="auto">
          <a:xfrm>
            <a:off x="1629825" y="2072115"/>
            <a:ext cx="102937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(Embedded MCU)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pic>
        <p:nvPicPr>
          <p:cNvPr id="85" name="Picture 881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16706" y="1957134"/>
            <a:ext cx="311223" cy="4607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6" name="Text Box 43"/>
          <p:cNvSpPr txBox="1">
            <a:spLocks noChangeArrowheads="1"/>
          </p:cNvSpPr>
          <p:nvPr/>
        </p:nvSpPr>
        <p:spPr bwMode="auto">
          <a:xfrm>
            <a:off x="2428988" y="1791420"/>
            <a:ext cx="102937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9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9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cxnSp>
        <p:nvCxnSpPr>
          <p:cNvPr id="87" name="直線コネクタ 86"/>
          <p:cNvCxnSpPr>
            <a:stCxn id="96" idx="2"/>
            <a:endCxn id="79" idx="3"/>
          </p:cNvCxnSpPr>
          <p:nvPr/>
        </p:nvCxnSpPr>
        <p:spPr bwMode="auto">
          <a:xfrm flipH="1">
            <a:off x="2704123" y="2333817"/>
            <a:ext cx="285345" cy="84113"/>
          </a:xfrm>
          <a:prstGeom prst="line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88" name="Text Box 43"/>
          <p:cNvSpPr txBox="1">
            <a:spLocks noChangeArrowheads="1"/>
          </p:cNvSpPr>
          <p:nvPr/>
        </p:nvSpPr>
        <p:spPr bwMode="auto">
          <a:xfrm>
            <a:off x="1629095" y="1902943"/>
            <a:ext cx="102937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900" b="1" dirty="0" smtClean="0">
                <a:solidFill>
                  <a:srgbClr val="FF0000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Sender</a:t>
            </a:r>
            <a:endParaRPr lang="ja-JP" altLang="en-US" sz="900" b="1" dirty="0">
              <a:solidFill>
                <a:srgbClr val="FF0000"/>
              </a:solidFill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89" name="Text Box 43"/>
          <p:cNvSpPr txBox="1">
            <a:spLocks noChangeArrowheads="1"/>
          </p:cNvSpPr>
          <p:nvPr/>
        </p:nvSpPr>
        <p:spPr bwMode="auto">
          <a:xfrm>
            <a:off x="980136" y="3382401"/>
            <a:ext cx="102937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9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Receiver</a:t>
            </a:r>
            <a:endParaRPr lang="ja-JP" altLang="en-US" sz="9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90" name="Text Box 43"/>
          <p:cNvSpPr txBox="1">
            <a:spLocks noChangeArrowheads="1"/>
          </p:cNvSpPr>
          <p:nvPr/>
        </p:nvSpPr>
        <p:spPr bwMode="auto">
          <a:xfrm>
            <a:off x="2322906" y="3382401"/>
            <a:ext cx="102937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9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Receiver</a:t>
            </a:r>
            <a:endParaRPr lang="ja-JP" altLang="en-US" sz="9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pic>
        <p:nvPicPr>
          <p:cNvPr id="91" name="Picture 883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2520" y="2894546"/>
            <a:ext cx="361692" cy="469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883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30579" y="2894546"/>
            <a:ext cx="361692" cy="469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3" name="グループ化 92"/>
          <p:cNvGrpSpPr/>
          <p:nvPr/>
        </p:nvGrpSpPr>
        <p:grpSpPr>
          <a:xfrm>
            <a:off x="2781742" y="2000531"/>
            <a:ext cx="415451" cy="333286"/>
            <a:chOff x="7248905" y="5294561"/>
            <a:chExt cx="1087517" cy="810066"/>
          </a:xfrm>
        </p:grpSpPr>
        <p:pic>
          <p:nvPicPr>
            <p:cNvPr id="96" name="Picture 113"/>
            <p:cNvPicPr>
              <a:picLocks noChangeAspect="1" noChangeArrowheads="1"/>
            </p:cNvPicPr>
            <p:nvPr/>
          </p:nvPicPr>
          <p:blipFill>
            <a:blip r:embed="rId10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48905" y="5294561"/>
              <a:ext cx="1087517" cy="8100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7" name="Picture 9"/>
            <p:cNvPicPr>
              <a:picLocks noChangeAspect="1" noChangeArrowheads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10158" y="5362281"/>
              <a:ext cx="776914" cy="4534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94" name="Line 30"/>
          <p:cNvSpPr>
            <a:spLocks noChangeShapeType="1"/>
          </p:cNvSpPr>
          <p:nvPr/>
        </p:nvSpPr>
        <p:spPr bwMode="auto">
          <a:xfrm flipH="1">
            <a:off x="1511860" y="2579226"/>
            <a:ext cx="266852" cy="549984"/>
          </a:xfrm>
          <a:prstGeom prst="line">
            <a:avLst/>
          </a:prstGeom>
          <a:noFill/>
          <a:ln w="38100">
            <a:solidFill>
              <a:srgbClr val="0000FF"/>
            </a:solidFill>
            <a:prstDash val="sysDot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 sz="900" b="1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95" name="Line 30"/>
          <p:cNvSpPr>
            <a:spLocks noChangeShapeType="1"/>
          </p:cNvSpPr>
          <p:nvPr/>
        </p:nvSpPr>
        <p:spPr bwMode="auto">
          <a:xfrm>
            <a:off x="2584741" y="2579227"/>
            <a:ext cx="282445" cy="549983"/>
          </a:xfrm>
          <a:prstGeom prst="line">
            <a:avLst/>
          </a:prstGeom>
          <a:noFill/>
          <a:ln w="38100">
            <a:solidFill>
              <a:schemeClr val="bg2">
                <a:lumMod val="60000"/>
                <a:lumOff val="40000"/>
              </a:schemeClr>
            </a:solidFill>
            <a:prstDash val="sysDot"/>
            <a:round/>
            <a:headEnd type="non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 sz="900" b="1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98" name="グループ化 97"/>
          <p:cNvGrpSpPr/>
          <p:nvPr/>
        </p:nvGrpSpPr>
        <p:grpSpPr>
          <a:xfrm>
            <a:off x="5483438" y="1874583"/>
            <a:ext cx="874789" cy="709682"/>
            <a:chOff x="525092" y="3017354"/>
            <a:chExt cx="874789" cy="709682"/>
          </a:xfrm>
        </p:grpSpPr>
        <p:pic>
          <p:nvPicPr>
            <p:cNvPr id="99" name="Picture 23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5092" y="3017354"/>
              <a:ext cx="874789" cy="7096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0" name="Group 235"/>
            <p:cNvGrpSpPr>
              <a:grpSpLocks/>
            </p:cNvGrpSpPr>
            <p:nvPr/>
          </p:nvGrpSpPr>
          <p:grpSpPr bwMode="auto">
            <a:xfrm>
              <a:off x="561542" y="3125442"/>
              <a:ext cx="804693" cy="503461"/>
              <a:chOff x="888" y="2463"/>
              <a:chExt cx="574" cy="354"/>
            </a:xfrm>
          </p:grpSpPr>
          <p:sp>
            <p:nvSpPr>
              <p:cNvPr id="213" name="Rectangle 233"/>
              <p:cNvSpPr>
                <a:spLocks noChangeArrowheads="1"/>
              </p:cNvSpPr>
              <p:nvPr/>
            </p:nvSpPr>
            <p:spPr bwMode="auto">
              <a:xfrm>
                <a:off x="888" y="2463"/>
                <a:ext cx="574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14" name="Rectangle 234"/>
              <p:cNvSpPr>
                <a:spLocks noChangeArrowheads="1"/>
              </p:cNvSpPr>
              <p:nvPr/>
            </p:nvSpPr>
            <p:spPr bwMode="auto">
              <a:xfrm>
                <a:off x="888" y="2463"/>
                <a:ext cx="574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</p:grpSp>
        <p:grpSp>
          <p:nvGrpSpPr>
            <p:cNvPr id="101" name="Group 239"/>
            <p:cNvGrpSpPr>
              <a:grpSpLocks/>
            </p:cNvGrpSpPr>
            <p:nvPr/>
          </p:nvGrpSpPr>
          <p:grpSpPr bwMode="auto">
            <a:xfrm>
              <a:off x="683508" y="3129708"/>
              <a:ext cx="166826" cy="250309"/>
              <a:chOff x="975" y="2466"/>
              <a:chExt cx="119" cy="176"/>
            </a:xfrm>
          </p:grpSpPr>
          <p:pic>
            <p:nvPicPr>
              <p:cNvPr id="211" name="Picture 237"/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75" y="2466"/>
                <a:ext cx="119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12" name="Picture 238"/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75" y="2466"/>
                <a:ext cx="119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02" name="Group 287"/>
            <p:cNvGrpSpPr>
              <a:grpSpLocks/>
            </p:cNvGrpSpPr>
            <p:nvPr/>
          </p:nvGrpSpPr>
          <p:grpSpPr bwMode="auto">
            <a:xfrm>
              <a:off x="607836" y="3411395"/>
              <a:ext cx="323848" cy="192003"/>
              <a:chOff x="921" y="2664"/>
              <a:chExt cx="231" cy="135"/>
            </a:xfrm>
          </p:grpSpPr>
          <p:sp>
            <p:nvSpPr>
              <p:cNvPr id="164" name="Freeform 240"/>
              <p:cNvSpPr>
                <a:spLocks/>
              </p:cNvSpPr>
              <p:nvPr/>
            </p:nvSpPr>
            <p:spPr bwMode="auto">
              <a:xfrm>
                <a:off x="1098" y="2713"/>
                <a:ext cx="43" cy="53"/>
              </a:xfrm>
              <a:custGeom>
                <a:avLst/>
                <a:gdLst>
                  <a:gd name="T0" fmla="*/ 0 w 43"/>
                  <a:gd name="T1" fmla="*/ 3 h 53"/>
                  <a:gd name="T2" fmla="*/ 1 w 43"/>
                  <a:gd name="T3" fmla="*/ 2 h 53"/>
                  <a:gd name="T4" fmla="*/ 3 w 43"/>
                  <a:gd name="T5" fmla="*/ 1 h 53"/>
                  <a:gd name="T6" fmla="*/ 5 w 43"/>
                  <a:gd name="T7" fmla="*/ 1 h 53"/>
                  <a:gd name="T8" fmla="*/ 7 w 43"/>
                  <a:gd name="T9" fmla="*/ 0 h 53"/>
                  <a:gd name="T10" fmla="*/ 10 w 43"/>
                  <a:gd name="T11" fmla="*/ 0 h 53"/>
                  <a:gd name="T12" fmla="*/ 13 w 43"/>
                  <a:gd name="T13" fmla="*/ 1 h 53"/>
                  <a:gd name="T14" fmla="*/ 16 w 43"/>
                  <a:gd name="T15" fmla="*/ 1 h 53"/>
                  <a:gd name="T16" fmla="*/ 19 w 43"/>
                  <a:gd name="T17" fmla="*/ 1 h 53"/>
                  <a:gd name="T18" fmla="*/ 22 w 43"/>
                  <a:gd name="T19" fmla="*/ 2 h 53"/>
                  <a:gd name="T20" fmla="*/ 25 w 43"/>
                  <a:gd name="T21" fmla="*/ 3 h 53"/>
                  <a:gd name="T22" fmla="*/ 28 w 43"/>
                  <a:gd name="T23" fmla="*/ 3 h 53"/>
                  <a:gd name="T24" fmla="*/ 31 w 43"/>
                  <a:gd name="T25" fmla="*/ 4 h 53"/>
                  <a:gd name="T26" fmla="*/ 33 w 43"/>
                  <a:gd name="T27" fmla="*/ 4 h 53"/>
                  <a:gd name="T28" fmla="*/ 34 w 43"/>
                  <a:gd name="T29" fmla="*/ 5 h 53"/>
                  <a:gd name="T30" fmla="*/ 35 w 43"/>
                  <a:gd name="T31" fmla="*/ 5 h 53"/>
                  <a:gd name="T32" fmla="*/ 36 w 43"/>
                  <a:gd name="T33" fmla="*/ 5 h 53"/>
                  <a:gd name="T34" fmla="*/ 36 w 43"/>
                  <a:gd name="T35" fmla="*/ 5 h 53"/>
                  <a:gd name="T36" fmla="*/ 36 w 43"/>
                  <a:gd name="T37" fmla="*/ 5 h 53"/>
                  <a:gd name="T38" fmla="*/ 36 w 43"/>
                  <a:gd name="T39" fmla="*/ 4 h 53"/>
                  <a:gd name="T40" fmla="*/ 36 w 43"/>
                  <a:gd name="T41" fmla="*/ 4 h 53"/>
                  <a:gd name="T42" fmla="*/ 37 w 43"/>
                  <a:gd name="T43" fmla="*/ 3 h 53"/>
                  <a:gd name="T44" fmla="*/ 38 w 43"/>
                  <a:gd name="T45" fmla="*/ 3 h 53"/>
                  <a:gd name="T46" fmla="*/ 39 w 43"/>
                  <a:gd name="T47" fmla="*/ 3 h 53"/>
                  <a:gd name="T48" fmla="*/ 40 w 43"/>
                  <a:gd name="T49" fmla="*/ 3 h 53"/>
                  <a:gd name="T50" fmla="*/ 41 w 43"/>
                  <a:gd name="T51" fmla="*/ 3 h 53"/>
                  <a:gd name="T52" fmla="*/ 42 w 43"/>
                  <a:gd name="T53" fmla="*/ 3 h 53"/>
                  <a:gd name="T54" fmla="*/ 42 w 43"/>
                  <a:gd name="T55" fmla="*/ 3 h 53"/>
                  <a:gd name="T56" fmla="*/ 43 w 43"/>
                  <a:gd name="T57" fmla="*/ 3 h 53"/>
                  <a:gd name="T58" fmla="*/ 43 w 43"/>
                  <a:gd name="T59" fmla="*/ 4 h 53"/>
                  <a:gd name="T60" fmla="*/ 43 w 43"/>
                  <a:gd name="T61" fmla="*/ 4 h 53"/>
                  <a:gd name="T62" fmla="*/ 43 w 43"/>
                  <a:gd name="T63" fmla="*/ 4 h 53"/>
                  <a:gd name="T64" fmla="*/ 43 w 43"/>
                  <a:gd name="T65" fmla="*/ 4 h 53"/>
                  <a:gd name="T66" fmla="*/ 43 w 43"/>
                  <a:gd name="T67" fmla="*/ 53 h 53"/>
                  <a:gd name="T68" fmla="*/ 36 w 43"/>
                  <a:gd name="T69" fmla="*/ 53 h 53"/>
                  <a:gd name="T70" fmla="*/ 36 w 43"/>
                  <a:gd name="T71" fmla="*/ 49 h 53"/>
                  <a:gd name="T72" fmla="*/ 36 w 43"/>
                  <a:gd name="T73" fmla="*/ 42 h 53"/>
                  <a:gd name="T74" fmla="*/ 36 w 43"/>
                  <a:gd name="T75" fmla="*/ 35 h 53"/>
                  <a:gd name="T76" fmla="*/ 36 w 43"/>
                  <a:gd name="T77" fmla="*/ 31 h 53"/>
                  <a:gd name="T78" fmla="*/ 34 w 43"/>
                  <a:gd name="T79" fmla="*/ 31 h 53"/>
                  <a:gd name="T80" fmla="*/ 33 w 43"/>
                  <a:gd name="T81" fmla="*/ 30 h 53"/>
                  <a:gd name="T82" fmla="*/ 31 w 43"/>
                  <a:gd name="T83" fmla="*/ 30 h 53"/>
                  <a:gd name="T84" fmla="*/ 29 w 43"/>
                  <a:gd name="T85" fmla="*/ 29 h 53"/>
                  <a:gd name="T86" fmla="*/ 27 w 43"/>
                  <a:gd name="T87" fmla="*/ 29 h 53"/>
                  <a:gd name="T88" fmla="*/ 24 w 43"/>
                  <a:gd name="T89" fmla="*/ 28 h 53"/>
                  <a:gd name="T90" fmla="*/ 22 w 43"/>
                  <a:gd name="T91" fmla="*/ 27 h 53"/>
                  <a:gd name="T92" fmla="*/ 19 w 43"/>
                  <a:gd name="T93" fmla="*/ 26 h 53"/>
                  <a:gd name="T94" fmla="*/ 17 w 43"/>
                  <a:gd name="T95" fmla="*/ 26 h 53"/>
                  <a:gd name="T96" fmla="*/ 14 w 43"/>
                  <a:gd name="T97" fmla="*/ 25 h 53"/>
                  <a:gd name="T98" fmla="*/ 11 w 43"/>
                  <a:gd name="T99" fmla="*/ 24 h 53"/>
                  <a:gd name="T100" fmla="*/ 9 w 43"/>
                  <a:gd name="T101" fmla="*/ 24 h 53"/>
                  <a:gd name="T102" fmla="*/ 6 w 43"/>
                  <a:gd name="T103" fmla="*/ 23 h 53"/>
                  <a:gd name="T104" fmla="*/ 4 w 43"/>
                  <a:gd name="T105" fmla="*/ 23 h 53"/>
                  <a:gd name="T106" fmla="*/ 2 w 43"/>
                  <a:gd name="T107" fmla="*/ 22 h 53"/>
                  <a:gd name="T108" fmla="*/ 0 w 43"/>
                  <a:gd name="T109" fmla="*/ 22 h 53"/>
                  <a:gd name="T110" fmla="*/ 0 w 43"/>
                  <a:gd name="T111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3">
                    <a:moveTo>
                      <a:pt x="0" y="3"/>
                    </a:moveTo>
                    <a:lnTo>
                      <a:pt x="1" y="2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3" y="1"/>
                    </a:lnTo>
                    <a:lnTo>
                      <a:pt x="16" y="1"/>
                    </a:lnTo>
                    <a:lnTo>
                      <a:pt x="19" y="1"/>
                    </a:lnTo>
                    <a:lnTo>
                      <a:pt x="22" y="2"/>
                    </a:lnTo>
                    <a:lnTo>
                      <a:pt x="25" y="3"/>
                    </a:lnTo>
                    <a:lnTo>
                      <a:pt x="28" y="3"/>
                    </a:lnTo>
                    <a:lnTo>
                      <a:pt x="31" y="4"/>
                    </a:lnTo>
                    <a:lnTo>
                      <a:pt x="33" y="4"/>
                    </a:lnTo>
                    <a:lnTo>
                      <a:pt x="34" y="5"/>
                    </a:lnTo>
                    <a:lnTo>
                      <a:pt x="35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9" y="3"/>
                    </a:lnTo>
                    <a:lnTo>
                      <a:pt x="40" y="3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53"/>
                    </a:lnTo>
                    <a:lnTo>
                      <a:pt x="36" y="53"/>
                    </a:lnTo>
                    <a:lnTo>
                      <a:pt x="36" y="49"/>
                    </a:lnTo>
                    <a:lnTo>
                      <a:pt x="36" y="42"/>
                    </a:lnTo>
                    <a:lnTo>
                      <a:pt x="36" y="35"/>
                    </a:lnTo>
                    <a:lnTo>
                      <a:pt x="36" y="31"/>
                    </a:lnTo>
                    <a:lnTo>
                      <a:pt x="34" y="31"/>
                    </a:lnTo>
                    <a:lnTo>
                      <a:pt x="33" y="30"/>
                    </a:lnTo>
                    <a:lnTo>
                      <a:pt x="31" y="30"/>
                    </a:lnTo>
                    <a:lnTo>
                      <a:pt x="29" y="29"/>
                    </a:lnTo>
                    <a:lnTo>
                      <a:pt x="27" y="29"/>
                    </a:lnTo>
                    <a:lnTo>
                      <a:pt x="24" y="28"/>
                    </a:lnTo>
                    <a:lnTo>
                      <a:pt x="22" y="27"/>
                    </a:lnTo>
                    <a:lnTo>
                      <a:pt x="19" y="26"/>
                    </a:lnTo>
                    <a:lnTo>
                      <a:pt x="17" y="26"/>
                    </a:lnTo>
                    <a:lnTo>
                      <a:pt x="14" y="25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65" name="Freeform 241"/>
              <p:cNvSpPr>
                <a:spLocks/>
              </p:cNvSpPr>
              <p:nvPr/>
            </p:nvSpPr>
            <p:spPr bwMode="auto">
              <a:xfrm>
                <a:off x="1087" y="2703"/>
                <a:ext cx="25" cy="21"/>
              </a:xfrm>
              <a:custGeom>
                <a:avLst/>
                <a:gdLst>
                  <a:gd name="T0" fmla="*/ 25 w 25"/>
                  <a:gd name="T1" fmla="*/ 21 h 21"/>
                  <a:gd name="T2" fmla="*/ 25 w 25"/>
                  <a:gd name="T3" fmla="*/ 0 h 21"/>
                  <a:gd name="T4" fmla="*/ 0 w 25"/>
                  <a:gd name="T5" fmla="*/ 5 h 21"/>
                  <a:gd name="T6" fmla="*/ 0 w 25"/>
                  <a:gd name="T7" fmla="*/ 21 h 21"/>
                  <a:gd name="T8" fmla="*/ 25 w 25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1">
                    <a:moveTo>
                      <a:pt x="25" y="21"/>
                    </a:moveTo>
                    <a:lnTo>
                      <a:pt x="25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5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66" name="Freeform 242"/>
              <p:cNvSpPr>
                <a:spLocks/>
              </p:cNvSpPr>
              <p:nvPr/>
            </p:nvSpPr>
            <p:spPr bwMode="auto">
              <a:xfrm>
                <a:off x="1090" y="2708"/>
                <a:ext cx="18" cy="26"/>
              </a:xfrm>
              <a:custGeom>
                <a:avLst/>
                <a:gdLst>
                  <a:gd name="T0" fmla="*/ 18 w 18"/>
                  <a:gd name="T1" fmla="*/ 0 h 26"/>
                  <a:gd name="T2" fmla="*/ 0 w 18"/>
                  <a:gd name="T3" fmla="*/ 1 h 26"/>
                  <a:gd name="T4" fmla="*/ 0 w 18"/>
                  <a:gd name="T5" fmla="*/ 26 h 26"/>
                  <a:gd name="T6" fmla="*/ 7 w 18"/>
                  <a:gd name="T7" fmla="*/ 26 h 26"/>
                  <a:gd name="T8" fmla="*/ 18 w 18"/>
                  <a:gd name="T9" fmla="*/ 26 h 26"/>
                  <a:gd name="T10" fmla="*/ 18 w 18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6">
                    <a:moveTo>
                      <a:pt x="18" y="0"/>
                    </a:moveTo>
                    <a:lnTo>
                      <a:pt x="0" y="1"/>
                    </a:lnTo>
                    <a:lnTo>
                      <a:pt x="0" y="26"/>
                    </a:lnTo>
                    <a:lnTo>
                      <a:pt x="7" y="26"/>
                    </a:lnTo>
                    <a:lnTo>
                      <a:pt x="18" y="26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67" name="Freeform 243"/>
              <p:cNvSpPr>
                <a:spLocks/>
              </p:cNvSpPr>
              <p:nvPr/>
            </p:nvSpPr>
            <p:spPr bwMode="auto">
              <a:xfrm>
                <a:off x="1071" y="2715"/>
                <a:ext cx="61" cy="48"/>
              </a:xfrm>
              <a:custGeom>
                <a:avLst/>
                <a:gdLst>
                  <a:gd name="T0" fmla="*/ 14 w 61"/>
                  <a:gd name="T1" fmla="*/ 0 h 48"/>
                  <a:gd name="T2" fmla="*/ 13 w 61"/>
                  <a:gd name="T3" fmla="*/ 0 h 48"/>
                  <a:gd name="T4" fmla="*/ 12 w 61"/>
                  <a:gd name="T5" fmla="*/ 0 h 48"/>
                  <a:gd name="T6" fmla="*/ 12 w 61"/>
                  <a:gd name="T7" fmla="*/ 1 h 48"/>
                  <a:gd name="T8" fmla="*/ 10 w 61"/>
                  <a:gd name="T9" fmla="*/ 1 h 48"/>
                  <a:gd name="T10" fmla="*/ 9 w 61"/>
                  <a:gd name="T11" fmla="*/ 1 h 48"/>
                  <a:gd name="T12" fmla="*/ 8 w 61"/>
                  <a:gd name="T13" fmla="*/ 2 h 48"/>
                  <a:gd name="T14" fmla="*/ 6 w 61"/>
                  <a:gd name="T15" fmla="*/ 3 h 48"/>
                  <a:gd name="T16" fmla="*/ 5 w 61"/>
                  <a:gd name="T17" fmla="*/ 4 h 48"/>
                  <a:gd name="T18" fmla="*/ 3 w 61"/>
                  <a:gd name="T19" fmla="*/ 7 h 48"/>
                  <a:gd name="T20" fmla="*/ 2 w 61"/>
                  <a:gd name="T21" fmla="*/ 12 h 48"/>
                  <a:gd name="T22" fmla="*/ 1 w 61"/>
                  <a:gd name="T23" fmla="*/ 18 h 48"/>
                  <a:gd name="T24" fmla="*/ 0 w 61"/>
                  <a:gd name="T25" fmla="*/ 25 h 48"/>
                  <a:gd name="T26" fmla="*/ 0 w 61"/>
                  <a:gd name="T27" fmla="*/ 32 h 48"/>
                  <a:gd name="T28" fmla="*/ 0 w 61"/>
                  <a:gd name="T29" fmla="*/ 38 h 48"/>
                  <a:gd name="T30" fmla="*/ 0 w 61"/>
                  <a:gd name="T31" fmla="*/ 41 h 48"/>
                  <a:gd name="T32" fmla="*/ 0 w 61"/>
                  <a:gd name="T33" fmla="*/ 43 h 48"/>
                  <a:gd name="T34" fmla="*/ 54 w 61"/>
                  <a:gd name="T35" fmla="*/ 48 h 48"/>
                  <a:gd name="T36" fmla="*/ 52 w 61"/>
                  <a:gd name="T37" fmla="*/ 35 h 48"/>
                  <a:gd name="T38" fmla="*/ 52 w 61"/>
                  <a:gd name="T39" fmla="*/ 34 h 48"/>
                  <a:gd name="T40" fmla="*/ 53 w 61"/>
                  <a:gd name="T41" fmla="*/ 34 h 48"/>
                  <a:gd name="T42" fmla="*/ 53 w 61"/>
                  <a:gd name="T43" fmla="*/ 34 h 48"/>
                  <a:gd name="T44" fmla="*/ 54 w 61"/>
                  <a:gd name="T45" fmla="*/ 33 h 48"/>
                  <a:gd name="T46" fmla="*/ 54 w 61"/>
                  <a:gd name="T47" fmla="*/ 33 h 48"/>
                  <a:gd name="T48" fmla="*/ 55 w 61"/>
                  <a:gd name="T49" fmla="*/ 33 h 48"/>
                  <a:gd name="T50" fmla="*/ 56 w 61"/>
                  <a:gd name="T51" fmla="*/ 32 h 48"/>
                  <a:gd name="T52" fmla="*/ 56 w 61"/>
                  <a:gd name="T53" fmla="*/ 32 h 48"/>
                  <a:gd name="T54" fmla="*/ 57 w 61"/>
                  <a:gd name="T55" fmla="*/ 31 h 48"/>
                  <a:gd name="T56" fmla="*/ 59 w 61"/>
                  <a:gd name="T57" fmla="*/ 30 h 48"/>
                  <a:gd name="T58" fmla="*/ 59 w 61"/>
                  <a:gd name="T59" fmla="*/ 28 h 48"/>
                  <a:gd name="T60" fmla="*/ 60 w 61"/>
                  <a:gd name="T61" fmla="*/ 27 h 48"/>
                  <a:gd name="T62" fmla="*/ 61 w 61"/>
                  <a:gd name="T63" fmla="*/ 26 h 48"/>
                  <a:gd name="T64" fmla="*/ 61 w 61"/>
                  <a:gd name="T65" fmla="*/ 24 h 48"/>
                  <a:gd name="T66" fmla="*/ 61 w 61"/>
                  <a:gd name="T67" fmla="*/ 22 h 48"/>
                  <a:gd name="T68" fmla="*/ 60 w 61"/>
                  <a:gd name="T69" fmla="*/ 20 h 48"/>
                  <a:gd name="T70" fmla="*/ 60 w 61"/>
                  <a:gd name="T71" fmla="*/ 20 h 48"/>
                  <a:gd name="T72" fmla="*/ 59 w 61"/>
                  <a:gd name="T73" fmla="*/ 18 h 48"/>
                  <a:gd name="T74" fmla="*/ 58 w 61"/>
                  <a:gd name="T75" fmla="*/ 15 h 48"/>
                  <a:gd name="T76" fmla="*/ 56 w 61"/>
                  <a:gd name="T77" fmla="*/ 12 h 48"/>
                  <a:gd name="T78" fmla="*/ 54 w 61"/>
                  <a:gd name="T79" fmla="*/ 9 h 48"/>
                  <a:gd name="T80" fmla="*/ 51 w 61"/>
                  <a:gd name="T81" fmla="*/ 6 h 48"/>
                  <a:gd name="T82" fmla="*/ 48 w 61"/>
                  <a:gd name="T83" fmla="*/ 3 h 48"/>
                  <a:gd name="T84" fmla="*/ 45 w 61"/>
                  <a:gd name="T85" fmla="*/ 1 h 48"/>
                  <a:gd name="T86" fmla="*/ 44 w 61"/>
                  <a:gd name="T87" fmla="*/ 1 h 48"/>
                  <a:gd name="T88" fmla="*/ 43 w 61"/>
                  <a:gd name="T89" fmla="*/ 1 h 48"/>
                  <a:gd name="T90" fmla="*/ 43 w 61"/>
                  <a:gd name="T91" fmla="*/ 1 h 48"/>
                  <a:gd name="T92" fmla="*/ 41 w 61"/>
                  <a:gd name="T93" fmla="*/ 1 h 48"/>
                  <a:gd name="T94" fmla="*/ 40 w 61"/>
                  <a:gd name="T95" fmla="*/ 0 h 48"/>
                  <a:gd name="T96" fmla="*/ 39 w 61"/>
                  <a:gd name="T97" fmla="*/ 0 h 48"/>
                  <a:gd name="T98" fmla="*/ 38 w 61"/>
                  <a:gd name="T99" fmla="*/ 0 h 48"/>
                  <a:gd name="T100" fmla="*/ 37 w 61"/>
                  <a:gd name="T101" fmla="*/ 0 h 48"/>
                  <a:gd name="T102" fmla="*/ 27 w 61"/>
                  <a:gd name="T103" fmla="*/ 13 h 48"/>
                  <a:gd name="T104" fmla="*/ 19 w 61"/>
                  <a:gd name="T105" fmla="*/ 0 h 48"/>
                  <a:gd name="T106" fmla="*/ 14 w 61"/>
                  <a:gd name="T10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1" h="48">
                    <a:moveTo>
                      <a:pt x="14" y="0"/>
                    </a:moveTo>
                    <a:lnTo>
                      <a:pt x="13" y="0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1" y="18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54" y="48"/>
                    </a:lnTo>
                    <a:lnTo>
                      <a:pt x="52" y="35"/>
                    </a:lnTo>
                    <a:lnTo>
                      <a:pt x="52" y="34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5" y="33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7" y="31"/>
                    </a:lnTo>
                    <a:lnTo>
                      <a:pt x="59" y="30"/>
                    </a:lnTo>
                    <a:lnTo>
                      <a:pt x="59" y="28"/>
                    </a:lnTo>
                    <a:lnTo>
                      <a:pt x="60" y="27"/>
                    </a:lnTo>
                    <a:lnTo>
                      <a:pt x="61" y="26"/>
                    </a:lnTo>
                    <a:lnTo>
                      <a:pt x="61" y="24"/>
                    </a:lnTo>
                    <a:lnTo>
                      <a:pt x="61" y="22"/>
                    </a:lnTo>
                    <a:lnTo>
                      <a:pt x="60" y="20"/>
                    </a:lnTo>
                    <a:lnTo>
                      <a:pt x="60" y="20"/>
                    </a:lnTo>
                    <a:lnTo>
                      <a:pt x="59" y="18"/>
                    </a:lnTo>
                    <a:lnTo>
                      <a:pt x="58" y="15"/>
                    </a:lnTo>
                    <a:lnTo>
                      <a:pt x="56" y="12"/>
                    </a:lnTo>
                    <a:lnTo>
                      <a:pt x="54" y="9"/>
                    </a:lnTo>
                    <a:lnTo>
                      <a:pt x="51" y="6"/>
                    </a:lnTo>
                    <a:lnTo>
                      <a:pt x="48" y="3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1" y="1"/>
                    </a:lnTo>
                    <a:lnTo>
                      <a:pt x="40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27" y="13"/>
                    </a:lnTo>
                    <a:lnTo>
                      <a:pt x="19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68" name="Freeform 244"/>
              <p:cNvSpPr>
                <a:spLocks/>
              </p:cNvSpPr>
              <p:nvPr/>
            </p:nvSpPr>
            <p:spPr bwMode="auto">
              <a:xfrm>
                <a:off x="1074" y="2717"/>
                <a:ext cx="55" cy="46"/>
              </a:xfrm>
              <a:custGeom>
                <a:avLst/>
                <a:gdLst>
                  <a:gd name="T0" fmla="*/ 0 w 55"/>
                  <a:gd name="T1" fmla="*/ 40 h 46"/>
                  <a:gd name="T2" fmla="*/ 0 w 55"/>
                  <a:gd name="T3" fmla="*/ 29 h 46"/>
                  <a:gd name="T4" fmla="*/ 0 w 55"/>
                  <a:gd name="T5" fmla="*/ 20 h 46"/>
                  <a:gd name="T6" fmla="*/ 0 w 55"/>
                  <a:gd name="T7" fmla="*/ 14 h 46"/>
                  <a:gd name="T8" fmla="*/ 1 w 55"/>
                  <a:gd name="T9" fmla="*/ 10 h 46"/>
                  <a:gd name="T10" fmla="*/ 2 w 55"/>
                  <a:gd name="T11" fmla="*/ 7 h 46"/>
                  <a:gd name="T12" fmla="*/ 2 w 55"/>
                  <a:gd name="T13" fmla="*/ 5 h 46"/>
                  <a:gd name="T14" fmla="*/ 3 w 55"/>
                  <a:gd name="T15" fmla="*/ 5 h 46"/>
                  <a:gd name="T16" fmla="*/ 3 w 55"/>
                  <a:gd name="T17" fmla="*/ 5 h 46"/>
                  <a:gd name="T18" fmla="*/ 3 w 55"/>
                  <a:gd name="T19" fmla="*/ 4 h 46"/>
                  <a:gd name="T20" fmla="*/ 4 w 55"/>
                  <a:gd name="T21" fmla="*/ 3 h 46"/>
                  <a:gd name="T22" fmla="*/ 5 w 55"/>
                  <a:gd name="T23" fmla="*/ 3 h 46"/>
                  <a:gd name="T24" fmla="*/ 6 w 55"/>
                  <a:gd name="T25" fmla="*/ 2 h 46"/>
                  <a:gd name="T26" fmla="*/ 7 w 55"/>
                  <a:gd name="T27" fmla="*/ 2 h 46"/>
                  <a:gd name="T28" fmla="*/ 7 w 55"/>
                  <a:gd name="T29" fmla="*/ 1 h 46"/>
                  <a:gd name="T30" fmla="*/ 8 w 55"/>
                  <a:gd name="T31" fmla="*/ 1 h 46"/>
                  <a:gd name="T32" fmla="*/ 9 w 55"/>
                  <a:gd name="T33" fmla="*/ 1 h 46"/>
                  <a:gd name="T34" fmla="*/ 15 w 55"/>
                  <a:gd name="T35" fmla="*/ 0 h 46"/>
                  <a:gd name="T36" fmla="*/ 23 w 55"/>
                  <a:gd name="T37" fmla="*/ 14 h 46"/>
                  <a:gd name="T38" fmla="*/ 35 w 55"/>
                  <a:gd name="T39" fmla="*/ 0 h 46"/>
                  <a:gd name="T40" fmla="*/ 39 w 55"/>
                  <a:gd name="T41" fmla="*/ 0 h 46"/>
                  <a:gd name="T42" fmla="*/ 41 w 55"/>
                  <a:gd name="T43" fmla="*/ 1 h 46"/>
                  <a:gd name="T44" fmla="*/ 44 w 55"/>
                  <a:gd name="T45" fmla="*/ 3 h 46"/>
                  <a:gd name="T46" fmla="*/ 46 w 55"/>
                  <a:gd name="T47" fmla="*/ 5 h 46"/>
                  <a:gd name="T48" fmla="*/ 48 w 55"/>
                  <a:gd name="T49" fmla="*/ 8 h 46"/>
                  <a:gd name="T50" fmla="*/ 50 w 55"/>
                  <a:gd name="T51" fmla="*/ 11 h 46"/>
                  <a:gd name="T52" fmla="*/ 52 w 55"/>
                  <a:gd name="T53" fmla="*/ 13 h 46"/>
                  <a:gd name="T54" fmla="*/ 53 w 55"/>
                  <a:gd name="T55" fmla="*/ 15 h 46"/>
                  <a:gd name="T56" fmla="*/ 53 w 55"/>
                  <a:gd name="T57" fmla="*/ 15 h 46"/>
                  <a:gd name="T58" fmla="*/ 54 w 55"/>
                  <a:gd name="T59" fmla="*/ 16 h 46"/>
                  <a:gd name="T60" fmla="*/ 54 w 55"/>
                  <a:gd name="T61" fmla="*/ 18 h 46"/>
                  <a:gd name="T62" fmla="*/ 55 w 55"/>
                  <a:gd name="T63" fmla="*/ 20 h 46"/>
                  <a:gd name="T64" fmla="*/ 54 w 55"/>
                  <a:gd name="T65" fmla="*/ 23 h 46"/>
                  <a:gd name="T66" fmla="*/ 53 w 55"/>
                  <a:gd name="T67" fmla="*/ 25 h 46"/>
                  <a:gd name="T68" fmla="*/ 52 w 55"/>
                  <a:gd name="T69" fmla="*/ 26 h 46"/>
                  <a:gd name="T70" fmla="*/ 50 w 55"/>
                  <a:gd name="T71" fmla="*/ 28 h 46"/>
                  <a:gd name="T72" fmla="*/ 49 w 55"/>
                  <a:gd name="T73" fmla="*/ 29 h 46"/>
                  <a:gd name="T74" fmla="*/ 48 w 55"/>
                  <a:gd name="T75" fmla="*/ 30 h 46"/>
                  <a:gd name="T76" fmla="*/ 47 w 55"/>
                  <a:gd name="T77" fmla="*/ 31 h 46"/>
                  <a:gd name="T78" fmla="*/ 46 w 55"/>
                  <a:gd name="T79" fmla="*/ 31 h 46"/>
                  <a:gd name="T80" fmla="*/ 46 w 55"/>
                  <a:gd name="T81" fmla="*/ 31 h 46"/>
                  <a:gd name="T82" fmla="*/ 48 w 55"/>
                  <a:gd name="T83" fmla="*/ 46 h 46"/>
                  <a:gd name="T84" fmla="*/ 0 w 55"/>
                  <a:gd name="T85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5" h="46">
                    <a:moveTo>
                      <a:pt x="0" y="40"/>
                    </a:moveTo>
                    <a:lnTo>
                      <a:pt x="0" y="29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5" y="0"/>
                    </a:lnTo>
                    <a:lnTo>
                      <a:pt x="23" y="14"/>
                    </a:lnTo>
                    <a:lnTo>
                      <a:pt x="35" y="0"/>
                    </a:lnTo>
                    <a:lnTo>
                      <a:pt x="39" y="0"/>
                    </a:lnTo>
                    <a:lnTo>
                      <a:pt x="41" y="1"/>
                    </a:lnTo>
                    <a:lnTo>
                      <a:pt x="44" y="3"/>
                    </a:lnTo>
                    <a:lnTo>
                      <a:pt x="46" y="5"/>
                    </a:lnTo>
                    <a:lnTo>
                      <a:pt x="48" y="8"/>
                    </a:lnTo>
                    <a:lnTo>
                      <a:pt x="50" y="11"/>
                    </a:lnTo>
                    <a:lnTo>
                      <a:pt x="52" y="13"/>
                    </a:lnTo>
                    <a:lnTo>
                      <a:pt x="53" y="15"/>
                    </a:lnTo>
                    <a:lnTo>
                      <a:pt x="53" y="15"/>
                    </a:lnTo>
                    <a:lnTo>
                      <a:pt x="54" y="16"/>
                    </a:lnTo>
                    <a:lnTo>
                      <a:pt x="54" y="18"/>
                    </a:lnTo>
                    <a:lnTo>
                      <a:pt x="55" y="20"/>
                    </a:lnTo>
                    <a:lnTo>
                      <a:pt x="54" y="23"/>
                    </a:lnTo>
                    <a:lnTo>
                      <a:pt x="53" y="25"/>
                    </a:lnTo>
                    <a:lnTo>
                      <a:pt x="52" y="26"/>
                    </a:lnTo>
                    <a:lnTo>
                      <a:pt x="50" y="28"/>
                    </a:lnTo>
                    <a:lnTo>
                      <a:pt x="49" y="29"/>
                    </a:lnTo>
                    <a:lnTo>
                      <a:pt x="48" y="30"/>
                    </a:lnTo>
                    <a:lnTo>
                      <a:pt x="47" y="31"/>
                    </a:lnTo>
                    <a:lnTo>
                      <a:pt x="46" y="31"/>
                    </a:lnTo>
                    <a:lnTo>
                      <a:pt x="46" y="31"/>
                    </a:lnTo>
                    <a:lnTo>
                      <a:pt x="48" y="46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69" name="Freeform 245"/>
              <p:cNvSpPr>
                <a:spLocks/>
              </p:cNvSpPr>
              <p:nvPr/>
            </p:nvSpPr>
            <p:spPr bwMode="auto">
              <a:xfrm>
                <a:off x="1086" y="2738"/>
                <a:ext cx="40" cy="17"/>
              </a:xfrm>
              <a:custGeom>
                <a:avLst/>
                <a:gdLst>
                  <a:gd name="T0" fmla="*/ 15 w 40"/>
                  <a:gd name="T1" fmla="*/ 17 h 17"/>
                  <a:gd name="T2" fmla="*/ 16 w 40"/>
                  <a:gd name="T3" fmla="*/ 17 h 17"/>
                  <a:gd name="T4" fmla="*/ 17 w 40"/>
                  <a:gd name="T5" fmla="*/ 17 h 17"/>
                  <a:gd name="T6" fmla="*/ 19 w 40"/>
                  <a:gd name="T7" fmla="*/ 17 h 17"/>
                  <a:gd name="T8" fmla="*/ 20 w 40"/>
                  <a:gd name="T9" fmla="*/ 17 h 17"/>
                  <a:gd name="T10" fmla="*/ 22 w 40"/>
                  <a:gd name="T11" fmla="*/ 16 h 17"/>
                  <a:gd name="T12" fmla="*/ 24 w 40"/>
                  <a:gd name="T13" fmla="*/ 16 h 17"/>
                  <a:gd name="T14" fmla="*/ 26 w 40"/>
                  <a:gd name="T15" fmla="*/ 15 h 17"/>
                  <a:gd name="T16" fmla="*/ 28 w 40"/>
                  <a:gd name="T17" fmla="*/ 15 h 17"/>
                  <a:gd name="T18" fmla="*/ 30 w 40"/>
                  <a:gd name="T19" fmla="*/ 14 h 17"/>
                  <a:gd name="T20" fmla="*/ 32 w 40"/>
                  <a:gd name="T21" fmla="*/ 13 h 17"/>
                  <a:gd name="T22" fmla="*/ 34 w 40"/>
                  <a:gd name="T23" fmla="*/ 12 h 17"/>
                  <a:gd name="T24" fmla="*/ 35 w 40"/>
                  <a:gd name="T25" fmla="*/ 12 h 17"/>
                  <a:gd name="T26" fmla="*/ 37 w 40"/>
                  <a:gd name="T27" fmla="*/ 11 h 17"/>
                  <a:gd name="T28" fmla="*/ 38 w 40"/>
                  <a:gd name="T29" fmla="*/ 10 h 17"/>
                  <a:gd name="T30" fmla="*/ 39 w 40"/>
                  <a:gd name="T31" fmla="*/ 9 h 17"/>
                  <a:gd name="T32" fmla="*/ 40 w 40"/>
                  <a:gd name="T33" fmla="*/ 8 h 17"/>
                  <a:gd name="T34" fmla="*/ 33 w 40"/>
                  <a:gd name="T35" fmla="*/ 0 h 17"/>
                  <a:gd name="T36" fmla="*/ 32 w 40"/>
                  <a:gd name="T37" fmla="*/ 0 h 17"/>
                  <a:gd name="T38" fmla="*/ 32 w 40"/>
                  <a:gd name="T39" fmla="*/ 1 h 17"/>
                  <a:gd name="T40" fmla="*/ 31 w 40"/>
                  <a:gd name="T41" fmla="*/ 2 h 17"/>
                  <a:gd name="T42" fmla="*/ 31 w 40"/>
                  <a:gd name="T43" fmla="*/ 2 h 17"/>
                  <a:gd name="T44" fmla="*/ 30 w 40"/>
                  <a:gd name="T45" fmla="*/ 2 h 17"/>
                  <a:gd name="T46" fmla="*/ 30 w 40"/>
                  <a:gd name="T47" fmla="*/ 3 h 17"/>
                  <a:gd name="T48" fmla="*/ 29 w 40"/>
                  <a:gd name="T49" fmla="*/ 3 h 17"/>
                  <a:gd name="T50" fmla="*/ 28 w 40"/>
                  <a:gd name="T51" fmla="*/ 3 h 17"/>
                  <a:gd name="T52" fmla="*/ 27 w 40"/>
                  <a:gd name="T53" fmla="*/ 4 h 17"/>
                  <a:gd name="T54" fmla="*/ 26 w 40"/>
                  <a:gd name="T55" fmla="*/ 5 h 17"/>
                  <a:gd name="T56" fmla="*/ 24 w 40"/>
                  <a:gd name="T57" fmla="*/ 6 h 17"/>
                  <a:gd name="T58" fmla="*/ 22 w 40"/>
                  <a:gd name="T59" fmla="*/ 6 h 17"/>
                  <a:gd name="T60" fmla="*/ 19 w 40"/>
                  <a:gd name="T61" fmla="*/ 7 h 17"/>
                  <a:gd name="T62" fmla="*/ 17 w 40"/>
                  <a:gd name="T63" fmla="*/ 7 h 17"/>
                  <a:gd name="T64" fmla="*/ 15 w 40"/>
                  <a:gd name="T65" fmla="*/ 7 h 17"/>
                  <a:gd name="T66" fmla="*/ 13 w 40"/>
                  <a:gd name="T67" fmla="*/ 7 h 17"/>
                  <a:gd name="T68" fmla="*/ 12 w 40"/>
                  <a:gd name="T69" fmla="*/ 6 h 17"/>
                  <a:gd name="T70" fmla="*/ 11 w 40"/>
                  <a:gd name="T71" fmla="*/ 5 h 17"/>
                  <a:gd name="T72" fmla="*/ 11 w 40"/>
                  <a:gd name="T73" fmla="*/ 3 h 17"/>
                  <a:gd name="T74" fmla="*/ 10 w 40"/>
                  <a:gd name="T75" fmla="*/ 3 h 17"/>
                  <a:gd name="T76" fmla="*/ 9 w 40"/>
                  <a:gd name="T77" fmla="*/ 2 h 17"/>
                  <a:gd name="T78" fmla="*/ 9 w 40"/>
                  <a:gd name="T79" fmla="*/ 1 h 17"/>
                  <a:gd name="T80" fmla="*/ 8 w 40"/>
                  <a:gd name="T81" fmla="*/ 1 h 17"/>
                  <a:gd name="T82" fmla="*/ 7 w 40"/>
                  <a:gd name="T83" fmla="*/ 2 h 17"/>
                  <a:gd name="T84" fmla="*/ 6 w 40"/>
                  <a:gd name="T85" fmla="*/ 3 h 17"/>
                  <a:gd name="T86" fmla="*/ 6 w 40"/>
                  <a:gd name="T87" fmla="*/ 5 h 17"/>
                  <a:gd name="T88" fmla="*/ 6 w 40"/>
                  <a:gd name="T89" fmla="*/ 6 h 17"/>
                  <a:gd name="T90" fmla="*/ 7 w 40"/>
                  <a:gd name="T91" fmla="*/ 7 h 17"/>
                  <a:gd name="T92" fmla="*/ 0 w 40"/>
                  <a:gd name="T93" fmla="*/ 6 h 17"/>
                  <a:gd name="T94" fmla="*/ 2 w 40"/>
                  <a:gd name="T95" fmla="*/ 17 h 17"/>
                  <a:gd name="T96" fmla="*/ 3 w 40"/>
                  <a:gd name="T97" fmla="*/ 17 h 17"/>
                  <a:gd name="T98" fmla="*/ 5 w 40"/>
                  <a:gd name="T99" fmla="*/ 17 h 17"/>
                  <a:gd name="T100" fmla="*/ 7 w 40"/>
                  <a:gd name="T101" fmla="*/ 17 h 17"/>
                  <a:gd name="T102" fmla="*/ 10 w 40"/>
                  <a:gd name="T103" fmla="*/ 17 h 17"/>
                  <a:gd name="T104" fmla="*/ 12 w 40"/>
                  <a:gd name="T105" fmla="*/ 17 h 17"/>
                  <a:gd name="T106" fmla="*/ 13 w 40"/>
                  <a:gd name="T107" fmla="*/ 17 h 17"/>
                  <a:gd name="T108" fmla="*/ 15 w 40"/>
                  <a:gd name="T109" fmla="*/ 17 h 17"/>
                  <a:gd name="T110" fmla="*/ 15 w 40"/>
                  <a:gd name="T1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" h="17">
                    <a:moveTo>
                      <a:pt x="15" y="17"/>
                    </a:moveTo>
                    <a:lnTo>
                      <a:pt x="16" y="17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20" y="17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6" y="15"/>
                    </a:lnTo>
                    <a:lnTo>
                      <a:pt x="28" y="15"/>
                    </a:lnTo>
                    <a:lnTo>
                      <a:pt x="30" y="14"/>
                    </a:lnTo>
                    <a:lnTo>
                      <a:pt x="32" y="13"/>
                    </a:lnTo>
                    <a:lnTo>
                      <a:pt x="34" y="12"/>
                    </a:lnTo>
                    <a:lnTo>
                      <a:pt x="35" y="12"/>
                    </a:lnTo>
                    <a:lnTo>
                      <a:pt x="37" y="11"/>
                    </a:lnTo>
                    <a:lnTo>
                      <a:pt x="38" y="10"/>
                    </a:lnTo>
                    <a:lnTo>
                      <a:pt x="39" y="9"/>
                    </a:lnTo>
                    <a:lnTo>
                      <a:pt x="40" y="8"/>
                    </a:lnTo>
                    <a:lnTo>
                      <a:pt x="33" y="0"/>
                    </a:lnTo>
                    <a:lnTo>
                      <a:pt x="32" y="0"/>
                    </a:lnTo>
                    <a:lnTo>
                      <a:pt x="32" y="1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29" y="3"/>
                    </a:lnTo>
                    <a:lnTo>
                      <a:pt x="28" y="3"/>
                    </a:lnTo>
                    <a:lnTo>
                      <a:pt x="27" y="4"/>
                    </a:lnTo>
                    <a:lnTo>
                      <a:pt x="26" y="5"/>
                    </a:lnTo>
                    <a:lnTo>
                      <a:pt x="24" y="6"/>
                    </a:lnTo>
                    <a:lnTo>
                      <a:pt x="22" y="6"/>
                    </a:lnTo>
                    <a:lnTo>
                      <a:pt x="19" y="7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3" y="7"/>
                    </a:lnTo>
                    <a:lnTo>
                      <a:pt x="12" y="6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7" y="7"/>
                    </a:lnTo>
                    <a:lnTo>
                      <a:pt x="0" y="6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5" y="17"/>
                    </a:lnTo>
                    <a:lnTo>
                      <a:pt x="15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70" name="Freeform 246"/>
              <p:cNvSpPr>
                <a:spLocks/>
              </p:cNvSpPr>
              <p:nvPr/>
            </p:nvSpPr>
            <p:spPr bwMode="auto">
              <a:xfrm>
                <a:off x="1100" y="2734"/>
                <a:ext cx="29" cy="19"/>
              </a:xfrm>
              <a:custGeom>
                <a:avLst/>
                <a:gdLst>
                  <a:gd name="T0" fmla="*/ 3 w 29"/>
                  <a:gd name="T1" fmla="*/ 19 h 19"/>
                  <a:gd name="T2" fmla="*/ 4 w 29"/>
                  <a:gd name="T3" fmla="*/ 19 h 19"/>
                  <a:gd name="T4" fmla="*/ 5 w 29"/>
                  <a:gd name="T5" fmla="*/ 19 h 19"/>
                  <a:gd name="T6" fmla="*/ 6 w 29"/>
                  <a:gd name="T7" fmla="*/ 19 h 19"/>
                  <a:gd name="T8" fmla="*/ 8 w 29"/>
                  <a:gd name="T9" fmla="*/ 18 h 19"/>
                  <a:gd name="T10" fmla="*/ 9 w 29"/>
                  <a:gd name="T11" fmla="*/ 18 h 19"/>
                  <a:gd name="T12" fmla="*/ 11 w 29"/>
                  <a:gd name="T13" fmla="*/ 17 h 19"/>
                  <a:gd name="T14" fmla="*/ 13 w 29"/>
                  <a:gd name="T15" fmla="*/ 17 h 19"/>
                  <a:gd name="T16" fmla="*/ 14 w 29"/>
                  <a:gd name="T17" fmla="*/ 16 h 19"/>
                  <a:gd name="T18" fmla="*/ 16 w 29"/>
                  <a:gd name="T19" fmla="*/ 15 h 19"/>
                  <a:gd name="T20" fmla="*/ 18 w 29"/>
                  <a:gd name="T21" fmla="*/ 15 h 19"/>
                  <a:gd name="T22" fmla="*/ 19 w 29"/>
                  <a:gd name="T23" fmla="*/ 14 h 19"/>
                  <a:gd name="T24" fmla="*/ 21 w 29"/>
                  <a:gd name="T25" fmla="*/ 13 h 19"/>
                  <a:gd name="T26" fmla="*/ 22 w 29"/>
                  <a:gd name="T27" fmla="*/ 13 h 19"/>
                  <a:gd name="T28" fmla="*/ 23 w 29"/>
                  <a:gd name="T29" fmla="*/ 12 h 19"/>
                  <a:gd name="T30" fmla="*/ 24 w 29"/>
                  <a:gd name="T31" fmla="*/ 12 h 19"/>
                  <a:gd name="T32" fmla="*/ 25 w 29"/>
                  <a:gd name="T33" fmla="*/ 11 h 19"/>
                  <a:gd name="T34" fmla="*/ 26 w 29"/>
                  <a:gd name="T35" fmla="*/ 10 h 19"/>
                  <a:gd name="T36" fmla="*/ 28 w 29"/>
                  <a:gd name="T37" fmla="*/ 9 h 19"/>
                  <a:gd name="T38" fmla="*/ 28 w 29"/>
                  <a:gd name="T39" fmla="*/ 7 h 19"/>
                  <a:gd name="T40" fmla="*/ 29 w 29"/>
                  <a:gd name="T41" fmla="*/ 6 h 19"/>
                  <a:gd name="T42" fmla="*/ 29 w 29"/>
                  <a:gd name="T43" fmla="*/ 5 h 19"/>
                  <a:gd name="T44" fmla="*/ 29 w 29"/>
                  <a:gd name="T45" fmla="*/ 3 h 19"/>
                  <a:gd name="T46" fmla="*/ 29 w 29"/>
                  <a:gd name="T47" fmla="*/ 2 h 19"/>
                  <a:gd name="T48" fmla="*/ 28 w 29"/>
                  <a:gd name="T49" fmla="*/ 0 h 19"/>
                  <a:gd name="T50" fmla="*/ 20 w 29"/>
                  <a:gd name="T51" fmla="*/ 3 h 19"/>
                  <a:gd name="T52" fmla="*/ 20 w 29"/>
                  <a:gd name="T53" fmla="*/ 5 h 19"/>
                  <a:gd name="T54" fmla="*/ 20 w 29"/>
                  <a:gd name="T55" fmla="*/ 6 h 19"/>
                  <a:gd name="T56" fmla="*/ 19 w 29"/>
                  <a:gd name="T57" fmla="*/ 7 h 19"/>
                  <a:gd name="T58" fmla="*/ 18 w 29"/>
                  <a:gd name="T59" fmla="*/ 8 h 19"/>
                  <a:gd name="T60" fmla="*/ 15 w 29"/>
                  <a:gd name="T61" fmla="*/ 9 h 19"/>
                  <a:gd name="T62" fmla="*/ 13 w 29"/>
                  <a:gd name="T63" fmla="*/ 10 h 19"/>
                  <a:gd name="T64" fmla="*/ 10 w 29"/>
                  <a:gd name="T65" fmla="*/ 11 h 19"/>
                  <a:gd name="T66" fmla="*/ 8 w 29"/>
                  <a:gd name="T67" fmla="*/ 12 h 19"/>
                  <a:gd name="T68" fmla="*/ 5 w 29"/>
                  <a:gd name="T69" fmla="*/ 12 h 19"/>
                  <a:gd name="T70" fmla="*/ 4 w 29"/>
                  <a:gd name="T71" fmla="*/ 13 h 19"/>
                  <a:gd name="T72" fmla="*/ 2 w 29"/>
                  <a:gd name="T73" fmla="*/ 13 h 19"/>
                  <a:gd name="T74" fmla="*/ 0 w 29"/>
                  <a:gd name="T75" fmla="*/ 13 h 19"/>
                  <a:gd name="T76" fmla="*/ 3 w 29"/>
                  <a:gd name="T7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9" h="19">
                    <a:moveTo>
                      <a:pt x="3" y="19"/>
                    </a:moveTo>
                    <a:lnTo>
                      <a:pt x="4" y="19"/>
                    </a:lnTo>
                    <a:lnTo>
                      <a:pt x="5" y="19"/>
                    </a:lnTo>
                    <a:lnTo>
                      <a:pt x="6" y="19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11" y="17"/>
                    </a:lnTo>
                    <a:lnTo>
                      <a:pt x="13" y="17"/>
                    </a:lnTo>
                    <a:lnTo>
                      <a:pt x="14" y="16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19" y="14"/>
                    </a:lnTo>
                    <a:lnTo>
                      <a:pt x="21" y="13"/>
                    </a:lnTo>
                    <a:lnTo>
                      <a:pt x="22" y="13"/>
                    </a:lnTo>
                    <a:lnTo>
                      <a:pt x="23" y="12"/>
                    </a:lnTo>
                    <a:lnTo>
                      <a:pt x="24" y="12"/>
                    </a:lnTo>
                    <a:lnTo>
                      <a:pt x="25" y="11"/>
                    </a:lnTo>
                    <a:lnTo>
                      <a:pt x="26" y="10"/>
                    </a:lnTo>
                    <a:lnTo>
                      <a:pt x="28" y="9"/>
                    </a:lnTo>
                    <a:lnTo>
                      <a:pt x="28" y="7"/>
                    </a:lnTo>
                    <a:lnTo>
                      <a:pt x="29" y="6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9" y="2"/>
                    </a:lnTo>
                    <a:lnTo>
                      <a:pt x="28" y="0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8" y="8"/>
                    </a:lnTo>
                    <a:lnTo>
                      <a:pt x="15" y="9"/>
                    </a:lnTo>
                    <a:lnTo>
                      <a:pt x="13" y="10"/>
                    </a:lnTo>
                    <a:lnTo>
                      <a:pt x="10" y="11"/>
                    </a:lnTo>
                    <a:lnTo>
                      <a:pt x="8" y="12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71" name="Freeform 247"/>
              <p:cNvSpPr>
                <a:spLocks/>
              </p:cNvSpPr>
              <p:nvPr/>
            </p:nvSpPr>
            <p:spPr bwMode="auto">
              <a:xfrm>
                <a:off x="1088" y="2742"/>
                <a:ext cx="12" cy="11"/>
              </a:xfrm>
              <a:custGeom>
                <a:avLst/>
                <a:gdLst>
                  <a:gd name="T0" fmla="*/ 10 w 12"/>
                  <a:gd name="T1" fmla="*/ 5 h 11"/>
                  <a:gd name="T2" fmla="*/ 9 w 12"/>
                  <a:gd name="T3" fmla="*/ 4 h 11"/>
                  <a:gd name="T4" fmla="*/ 9 w 12"/>
                  <a:gd name="T5" fmla="*/ 3 h 11"/>
                  <a:gd name="T6" fmla="*/ 8 w 12"/>
                  <a:gd name="T7" fmla="*/ 2 h 11"/>
                  <a:gd name="T8" fmla="*/ 8 w 12"/>
                  <a:gd name="T9" fmla="*/ 1 h 11"/>
                  <a:gd name="T10" fmla="*/ 7 w 12"/>
                  <a:gd name="T11" fmla="*/ 1 h 11"/>
                  <a:gd name="T12" fmla="*/ 7 w 12"/>
                  <a:gd name="T13" fmla="*/ 0 h 11"/>
                  <a:gd name="T14" fmla="*/ 6 w 12"/>
                  <a:gd name="T15" fmla="*/ 0 h 11"/>
                  <a:gd name="T16" fmla="*/ 6 w 12"/>
                  <a:gd name="T17" fmla="*/ 0 h 11"/>
                  <a:gd name="T18" fmla="*/ 6 w 12"/>
                  <a:gd name="T19" fmla="*/ 1 h 11"/>
                  <a:gd name="T20" fmla="*/ 6 w 12"/>
                  <a:gd name="T21" fmla="*/ 2 h 11"/>
                  <a:gd name="T22" fmla="*/ 7 w 12"/>
                  <a:gd name="T23" fmla="*/ 4 h 11"/>
                  <a:gd name="T24" fmla="*/ 7 w 12"/>
                  <a:gd name="T25" fmla="*/ 5 h 11"/>
                  <a:gd name="T26" fmla="*/ 0 w 12"/>
                  <a:gd name="T27" fmla="*/ 5 h 11"/>
                  <a:gd name="T28" fmla="*/ 1 w 12"/>
                  <a:gd name="T29" fmla="*/ 11 h 11"/>
                  <a:gd name="T30" fmla="*/ 2 w 12"/>
                  <a:gd name="T31" fmla="*/ 11 h 11"/>
                  <a:gd name="T32" fmla="*/ 3 w 12"/>
                  <a:gd name="T33" fmla="*/ 11 h 11"/>
                  <a:gd name="T34" fmla="*/ 4 w 12"/>
                  <a:gd name="T35" fmla="*/ 11 h 11"/>
                  <a:gd name="T36" fmla="*/ 5 w 12"/>
                  <a:gd name="T37" fmla="*/ 11 h 11"/>
                  <a:gd name="T38" fmla="*/ 6 w 12"/>
                  <a:gd name="T39" fmla="*/ 11 h 11"/>
                  <a:gd name="T40" fmla="*/ 7 w 12"/>
                  <a:gd name="T41" fmla="*/ 11 h 11"/>
                  <a:gd name="T42" fmla="*/ 7 w 12"/>
                  <a:gd name="T43" fmla="*/ 11 h 11"/>
                  <a:gd name="T44" fmla="*/ 7 w 12"/>
                  <a:gd name="T45" fmla="*/ 11 h 11"/>
                  <a:gd name="T46" fmla="*/ 8 w 12"/>
                  <a:gd name="T47" fmla="*/ 11 h 11"/>
                  <a:gd name="T48" fmla="*/ 9 w 12"/>
                  <a:gd name="T49" fmla="*/ 11 h 11"/>
                  <a:gd name="T50" fmla="*/ 9 w 12"/>
                  <a:gd name="T51" fmla="*/ 11 h 11"/>
                  <a:gd name="T52" fmla="*/ 10 w 12"/>
                  <a:gd name="T53" fmla="*/ 11 h 11"/>
                  <a:gd name="T54" fmla="*/ 10 w 12"/>
                  <a:gd name="T55" fmla="*/ 10 h 11"/>
                  <a:gd name="T56" fmla="*/ 10 w 12"/>
                  <a:gd name="T57" fmla="*/ 10 h 11"/>
                  <a:gd name="T58" fmla="*/ 11 w 12"/>
                  <a:gd name="T59" fmla="*/ 10 h 11"/>
                  <a:gd name="T60" fmla="*/ 12 w 12"/>
                  <a:gd name="T61" fmla="*/ 10 h 11"/>
                  <a:gd name="T62" fmla="*/ 10 w 12"/>
                  <a:gd name="T6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" h="11">
                    <a:moveTo>
                      <a:pt x="10" y="5"/>
                    </a:moveTo>
                    <a:lnTo>
                      <a:pt x="9" y="4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72" name="Freeform 248"/>
              <p:cNvSpPr>
                <a:spLocks/>
              </p:cNvSpPr>
              <p:nvPr/>
            </p:nvSpPr>
            <p:spPr bwMode="auto">
              <a:xfrm>
                <a:off x="1077" y="2664"/>
                <a:ext cx="46" cy="46"/>
              </a:xfrm>
              <a:custGeom>
                <a:avLst/>
                <a:gdLst>
                  <a:gd name="T0" fmla="*/ 36 w 46"/>
                  <a:gd name="T1" fmla="*/ 5 h 46"/>
                  <a:gd name="T2" fmla="*/ 32 w 46"/>
                  <a:gd name="T3" fmla="*/ 2 h 46"/>
                  <a:gd name="T4" fmla="*/ 27 w 46"/>
                  <a:gd name="T5" fmla="*/ 1 h 46"/>
                  <a:gd name="T6" fmla="*/ 23 w 46"/>
                  <a:gd name="T7" fmla="*/ 0 h 46"/>
                  <a:gd name="T8" fmla="*/ 19 w 46"/>
                  <a:gd name="T9" fmla="*/ 0 h 46"/>
                  <a:gd name="T10" fmla="*/ 15 w 46"/>
                  <a:gd name="T11" fmla="*/ 0 h 46"/>
                  <a:gd name="T12" fmla="*/ 12 w 46"/>
                  <a:gd name="T13" fmla="*/ 1 h 46"/>
                  <a:gd name="T14" fmla="*/ 9 w 46"/>
                  <a:gd name="T15" fmla="*/ 1 h 46"/>
                  <a:gd name="T16" fmla="*/ 6 w 46"/>
                  <a:gd name="T17" fmla="*/ 3 h 46"/>
                  <a:gd name="T18" fmla="*/ 3 w 46"/>
                  <a:gd name="T19" fmla="*/ 6 h 46"/>
                  <a:gd name="T20" fmla="*/ 1 w 46"/>
                  <a:gd name="T21" fmla="*/ 10 h 46"/>
                  <a:gd name="T22" fmla="*/ 1 w 46"/>
                  <a:gd name="T23" fmla="*/ 14 h 46"/>
                  <a:gd name="T24" fmla="*/ 1 w 46"/>
                  <a:gd name="T25" fmla="*/ 18 h 46"/>
                  <a:gd name="T26" fmla="*/ 1 w 46"/>
                  <a:gd name="T27" fmla="*/ 21 h 46"/>
                  <a:gd name="T28" fmla="*/ 3 w 46"/>
                  <a:gd name="T29" fmla="*/ 24 h 46"/>
                  <a:gd name="T30" fmla="*/ 5 w 46"/>
                  <a:gd name="T31" fmla="*/ 27 h 46"/>
                  <a:gd name="T32" fmla="*/ 7 w 46"/>
                  <a:gd name="T33" fmla="*/ 29 h 46"/>
                  <a:gd name="T34" fmla="*/ 11 w 46"/>
                  <a:gd name="T35" fmla="*/ 31 h 46"/>
                  <a:gd name="T36" fmla="*/ 14 w 46"/>
                  <a:gd name="T37" fmla="*/ 32 h 46"/>
                  <a:gd name="T38" fmla="*/ 19 w 46"/>
                  <a:gd name="T39" fmla="*/ 33 h 46"/>
                  <a:gd name="T40" fmla="*/ 22 w 46"/>
                  <a:gd name="T41" fmla="*/ 33 h 46"/>
                  <a:gd name="T42" fmla="*/ 24 w 46"/>
                  <a:gd name="T43" fmla="*/ 33 h 46"/>
                  <a:gd name="T44" fmla="*/ 27 w 46"/>
                  <a:gd name="T45" fmla="*/ 33 h 46"/>
                  <a:gd name="T46" fmla="*/ 29 w 46"/>
                  <a:gd name="T47" fmla="*/ 33 h 46"/>
                  <a:gd name="T48" fmla="*/ 29 w 46"/>
                  <a:gd name="T49" fmla="*/ 38 h 46"/>
                  <a:gd name="T50" fmla="*/ 30 w 46"/>
                  <a:gd name="T51" fmla="*/ 45 h 46"/>
                  <a:gd name="T52" fmla="*/ 32 w 46"/>
                  <a:gd name="T53" fmla="*/ 46 h 46"/>
                  <a:gd name="T54" fmla="*/ 37 w 46"/>
                  <a:gd name="T55" fmla="*/ 45 h 46"/>
                  <a:gd name="T56" fmla="*/ 42 w 46"/>
                  <a:gd name="T57" fmla="*/ 44 h 46"/>
                  <a:gd name="T58" fmla="*/ 45 w 46"/>
                  <a:gd name="T59" fmla="*/ 42 h 46"/>
                  <a:gd name="T60" fmla="*/ 46 w 46"/>
                  <a:gd name="T61" fmla="*/ 38 h 46"/>
                  <a:gd name="T62" fmla="*/ 46 w 46"/>
                  <a:gd name="T63" fmla="*/ 29 h 46"/>
                  <a:gd name="T64" fmla="*/ 44 w 46"/>
                  <a:gd name="T65" fmla="*/ 18 h 46"/>
                  <a:gd name="T66" fmla="*/ 41 w 46"/>
                  <a:gd name="T67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6" h="46">
                    <a:moveTo>
                      <a:pt x="38" y="6"/>
                    </a:moveTo>
                    <a:lnTo>
                      <a:pt x="36" y="5"/>
                    </a:lnTo>
                    <a:lnTo>
                      <a:pt x="34" y="3"/>
                    </a:lnTo>
                    <a:lnTo>
                      <a:pt x="32" y="2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2" y="23"/>
                    </a:lnTo>
                    <a:lnTo>
                      <a:pt x="3" y="24"/>
                    </a:lnTo>
                    <a:lnTo>
                      <a:pt x="4" y="26"/>
                    </a:lnTo>
                    <a:lnTo>
                      <a:pt x="5" y="27"/>
                    </a:lnTo>
                    <a:lnTo>
                      <a:pt x="6" y="28"/>
                    </a:lnTo>
                    <a:lnTo>
                      <a:pt x="7" y="29"/>
                    </a:lnTo>
                    <a:lnTo>
                      <a:pt x="9" y="30"/>
                    </a:lnTo>
                    <a:lnTo>
                      <a:pt x="11" y="31"/>
                    </a:lnTo>
                    <a:lnTo>
                      <a:pt x="13" y="32"/>
                    </a:lnTo>
                    <a:lnTo>
                      <a:pt x="14" y="32"/>
                    </a:lnTo>
                    <a:lnTo>
                      <a:pt x="16" y="33"/>
                    </a:lnTo>
                    <a:lnTo>
                      <a:pt x="19" y="33"/>
                    </a:lnTo>
                    <a:lnTo>
                      <a:pt x="21" y="33"/>
                    </a:lnTo>
                    <a:lnTo>
                      <a:pt x="22" y="33"/>
                    </a:lnTo>
                    <a:lnTo>
                      <a:pt x="23" y="33"/>
                    </a:lnTo>
                    <a:lnTo>
                      <a:pt x="24" y="33"/>
                    </a:lnTo>
                    <a:lnTo>
                      <a:pt x="25" y="33"/>
                    </a:lnTo>
                    <a:lnTo>
                      <a:pt x="27" y="33"/>
                    </a:lnTo>
                    <a:lnTo>
                      <a:pt x="28" y="33"/>
                    </a:lnTo>
                    <a:lnTo>
                      <a:pt x="29" y="33"/>
                    </a:lnTo>
                    <a:lnTo>
                      <a:pt x="30" y="32"/>
                    </a:lnTo>
                    <a:lnTo>
                      <a:pt x="29" y="38"/>
                    </a:lnTo>
                    <a:lnTo>
                      <a:pt x="29" y="42"/>
                    </a:lnTo>
                    <a:lnTo>
                      <a:pt x="30" y="45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7" y="45"/>
                    </a:lnTo>
                    <a:lnTo>
                      <a:pt x="39" y="45"/>
                    </a:lnTo>
                    <a:lnTo>
                      <a:pt x="42" y="44"/>
                    </a:lnTo>
                    <a:lnTo>
                      <a:pt x="44" y="43"/>
                    </a:lnTo>
                    <a:lnTo>
                      <a:pt x="45" y="42"/>
                    </a:lnTo>
                    <a:lnTo>
                      <a:pt x="46" y="40"/>
                    </a:lnTo>
                    <a:lnTo>
                      <a:pt x="46" y="38"/>
                    </a:lnTo>
                    <a:lnTo>
                      <a:pt x="46" y="34"/>
                    </a:lnTo>
                    <a:lnTo>
                      <a:pt x="46" y="29"/>
                    </a:lnTo>
                    <a:lnTo>
                      <a:pt x="45" y="24"/>
                    </a:lnTo>
                    <a:lnTo>
                      <a:pt x="44" y="18"/>
                    </a:lnTo>
                    <a:lnTo>
                      <a:pt x="43" y="13"/>
                    </a:lnTo>
                    <a:lnTo>
                      <a:pt x="41" y="9"/>
                    </a:lnTo>
                    <a:lnTo>
                      <a:pt x="38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73" name="Freeform 249"/>
              <p:cNvSpPr>
                <a:spLocks/>
              </p:cNvSpPr>
              <p:nvPr/>
            </p:nvSpPr>
            <p:spPr bwMode="auto">
              <a:xfrm>
                <a:off x="1072" y="2670"/>
                <a:ext cx="49" cy="44"/>
              </a:xfrm>
              <a:custGeom>
                <a:avLst/>
                <a:gdLst>
                  <a:gd name="T0" fmla="*/ 49 w 49"/>
                  <a:gd name="T1" fmla="*/ 19 h 44"/>
                  <a:gd name="T2" fmla="*/ 49 w 49"/>
                  <a:gd name="T3" fmla="*/ 21 h 44"/>
                  <a:gd name="T4" fmla="*/ 49 w 49"/>
                  <a:gd name="T5" fmla="*/ 24 h 44"/>
                  <a:gd name="T6" fmla="*/ 48 w 49"/>
                  <a:gd name="T7" fmla="*/ 27 h 44"/>
                  <a:gd name="T8" fmla="*/ 46 w 49"/>
                  <a:gd name="T9" fmla="*/ 30 h 44"/>
                  <a:gd name="T10" fmla="*/ 44 w 49"/>
                  <a:gd name="T11" fmla="*/ 31 h 44"/>
                  <a:gd name="T12" fmla="*/ 42 w 49"/>
                  <a:gd name="T13" fmla="*/ 31 h 44"/>
                  <a:gd name="T14" fmla="*/ 42 w 49"/>
                  <a:gd name="T15" fmla="*/ 31 h 44"/>
                  <a:gd name="T16" fmla="*/ 41 w 49"/>
                  <a:gd name="T17" fmla="*/ 33 h 44"/>
                  <a:gd name="T18" fmla="*/ 39 w 49"/>
                  <a:gd name="T19" fmla="*/ 35 h 44"/>
                  <a:gd name="T20" fmla="*/ 37 w 49"/>
                  <a:gd name="T21" fmla="*/ 37 h 44"/>
                  <a:gd name="T22" fmla="*/ 35 w 49"/>
                  <a:gd name="T23" fmla="*/ 39 h 44"/>
                  <a:gd name="T24" fmla="*/ 32 w 49"/>
                  <a:gd name="T25" fmla="*/ 41 h 44"/>
                  <a:gd name="T26" fmla="*/ 30 w 49"/>
                  <a:gd name="T27" fmla="*/ 42 h 44"/>
                  <a:gd name="T28" fmla="*/ 27 w 49"/>
                  <a:gd name="T29" fmla="*/ 43 h 44"/>
                  <a:gd name="T30" fmla="*/ 24 w 49"/>
                  <a:gd name="T31" fmla="*/ 44 h 44"/>
                  <a:gd name="T32" fmla="*/ 20 w 49"/>
                  <a:gd name="T33" fmla="*/ 43 h 44"/>
                  <a:gd name="T34" fmla="*/ 15 w 49"/>
                  <a:gd name="T35" fmla="*/ 43 h 44"/>
                  <a:gd name="T36" fmla="*/ 11 w 49"/>
                  <a:gd name="T37" fmla="*/ 41 h 44"/>
                  <a:gd name="T38" fmla="*/ 8 w 49"/>
                  <a:gd name="T39" fmla="*/ 39 h 44"/>
                  <a:gd name="T40" fmla="*/ 5 w 49"/>
                  <a:gd name="T41" fmla="*/ 36 h 44"/>
                  <a:gd name="T42" fmla="*/ 3 w 49"/>
                  <a:gd name="T43" fmla="*/ 32 h 44"/>
                  <a:gd name="T44" fmla="*/ 1 w 49"/>
                  <a:gd name="T45" fmla="*/ 28 h 44"/>
                  <a:gd name="T46" fmla="*/ 0 w 49"/>
                  <a:gd name="T47" fmla="*/ 24 h 44"/>
                  <a:gd name="T48" fmla="*/ 0 w 49"/>
                  <a:gd name="T49" fmla="*/ 20 h 44"/>
                  <a:gd name="T50" fmla="*/ 1 w 49"/>
                  <a:gd name="T51" fmla="*/ 15 h 44"/>
                  <a:gd name="T52" fmla="*/ 3 w 49"/>
                  <a:gd name="T53" fmla="*/ 11 h 44"/>
                  <a:gd name="T54" fmla="*/ 5 w 49"/>
                  <a:gd name="T55" fmla="*/ 8 h 44"/>
                  <a:gd name="T56" fmla="*/ 5 w 49"/>
                  <a:gd name="T57" fmla="*/ 7 h 44"/>
                  <a:gd name="T58" fmla="*/ 6 w 49"/>
                  <a:gd name="T59" fmla="*/ 6 h 44"/>
                  <a:gd name="T60" fmla="*/ 7 w 49"/>
                  <a:gd name="T61" fmla="*/ 6 h 44"/>
                  <a:gd name="T62" fmla="*/ 8 w 49"/>
                  <a:gd name="T63" fmla="*/ 5 h 44"/>
                  <a:gd name="T64" fmla="*/ 10 w 49"/>
                  <a:gd name="T65" fmla="*/ 4 h 44"/>
                  <a:gd name="T66" fmla="*/ 13 w 49"/>
                  <a:gd name="T67" fmla="*/ 2 h 44"/>
                  <a:gd name="T68" fmla="*/ 17 w 49"/>
                  <a:gd name="T69" fmla="*/ 0 h 44"/>
                  <a:gd name="T70" fmla="*/ 23 w 49"/>
                  <a:gd name="T71" fmla="*/ 0 h 44"/>
                  <a:gd name="T72" fmla="*/ 28 w 49"/>
                  <a:gd name="T73" fmla="*/ 0 h 44"/>
                  <a:gd name="T74" fmla="*/ 31 w 49"/>
                  <a:gd name="T75" fmla="*/ 2 h 44"/>
                  <a:gd name="T76" fmla="*/ 34 w 49"/>
                  <a:gd name="T77" fmla="*/ 3 h 44"/>
                  <a:gd name="T78" fmla="*/ 37 w 49"/>
                  <a:gd name="T79" fmla="*/ 5 h 44"/>
                  <a:gd name="T80" fmla="*/ 39 w 49"/>
                  <a:gd name="T81" fmla="*/ 7 h 44"/>
                  <a:gd name="T82" fmla="*/ 41 w 49"/>
                  <a:gd name="T83" fmla="*/ 9 h 44"/>
                  <a:gd name="T84" fmla="*/ 44 w 49"/>
                  <a:gd name="T85" fmla="*/ 13 h 44"/>
                  <a:gd name="T86" fmla="*/ 47 w 49"/>
                  <a:gd name="T87" fmla="*/ 1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4">
                    <a:moveTo>
                      <a:pt x="49" y="18"/>
                    </a:moveTo>
                    <a:lnTo>
                      <a:pt x="49" y="19"/>
                    </a:lnTo>
                    <a:lnTo>
                      <a:pt x="49" y="20"/>
                    </a:lnTo>
                    <a:lnTo>
                      <a:pt x="49" y="21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6"/>
                    </a:lnTo>
                    <a:lnTo>
                      <a:pt x="48" y="27"/>
                    </a:lnTo>
                    <a:lnTo>
                      <a:pt x="47" y="29"/>
                    </a:lnTo>
                    <a:lnTo>
                      <a:pt x="46" y="30"/>
                    </a:lnTo>
                    <a:lnTo>
                      <a:pt x="45" y="31"/>
                    </a:lnTo>
                    <a:lnTo>
                      <a:pt x="44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1" y="33"/>
                    </a:lnTo>
                    <a:lnTo>
                      <a:pt x="40" y="34"/>
                    </a:lnTo>
                    <a:lnTo>
                      <a:pt x="39" y="35"/>
                    </a:lnTo>
                    <a:lnTo>
                      <a:pt x="38" y="36"/>
                    </a:lnTo>
                    <a:lnTo>
                      <a:pt x="37" y="37"/>
                    </a:lnTo>
                    <a:lnTo>
                      <a:pt x="36" y="38"/>
                    </a:lnTo>
                    <a:lnTo>
                      <a:pt x="35" y="39"/>
                    </a:lnTo>
                    <a:lnTo>
                      <a:pt x="34" y="40"/>
                    </a:lnTo>
                    <a:lnTo>
                      <a:pt x="32" y="41"/>
                    </a:lnTo>
                    <a:lnTo>
                      <a:pt x="31" y="42"/>
                    </a:lnTo>
                    <a:lnTo>
                      <a:pt x="30" y="42"/>
                    </a:lnTo>
                    <a:lnTo>
                      <a:pt x="28" y="43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0" y="43"/>
                    </a:lnTo>
                    <a:lnTo>
                      <a:pt x="18" y="43"/>
                    </a:lnTo>
                    <a:lnTo>
                      <a:pt x="15" y="43"/>
                    </a:lnTo>
                    <a:lnTo>
                      <a:pt x="13" y="42"/>
                    </a:lnTo>
                    <a:lnTo>
                      <a:pt x="11" y="41"/>
                    </a:lnTo>
                    <a:lnTo>
                      <a:pt x="10" y="40"/>
                    </a:lnTo>
                    <a:lnTo>
                      <a:pt x="8" y="39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4" y="34"/>
                    </a:lnTo>
                    <a:lnTo>
                      <a:pt x="3" y="32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2" y="13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5" y="1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1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4" y="3"/>
                    </a:lnTo>
                    <a:lnTo>
                      <a:pt x="35" y="4"/>
                    </a:lnTo>
                    <a:lnTo>
                      <a:pt x="37" y="5"/>
                    </a:lnTo>
                    <a:lnTo>
                      <a:pt x="38" y="7"/>
                    </a:lnTo>
                    <a:lnTo>
                      <a:pt x="39" y="7"/>
                    </a:lnTo>
                    <a:lnTo>
                      <a:pt x="40" y="8"/>
                    </a:lnTo>
                    <a:lnTo>
                      <a:pt x="41" y="9"/>
                    </a:lnTo>
                    <a:lnTo>
                      <a:pt x="43" y="11"/>
                    </a:lnTo>
                    <a:lnTo>
                      <a:pt x="44" y="13"/>
                    </a:lnTo>
                    <a:lnTo>
                      <a:pt x="46" y="14"/>
                    </a:lnTo>
                    <a:lnTo>
                      <a:pt x="47" y="16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74" name="Freeform 250"/>
              <p:cNvSpPr>
                <a:spLocks/>
              </p:cNvSpPr>
              <p:nvPr/>
            </p:nvSpPr>
            <p:spPr bwMode="auto">
              <a:xfrm>
                <a:off x="1075" y="2673"/>
                <a:ext cx="44" cy="37"/>
              </a:xfrm>
              <a:custGeom>
                <a:avLst/>
                <a:gdLst>
                  <a:gd name="T0" fmla="*/ 40 w 44"/>
                  <a:gd name="T1" fmla="*/ 14 h 37"/>
                  <a:gd name="T2" fmla="*/ 39 w 44"/>
                  <a:gd name="T3" fmla="*/ 14 h 37"/>
                  <a:gd name="T4" fmla="*/ 38 w 44"/>
                  <a:gd name="T5" fmla="*/ 15 h 37"/>
                  <a:gd name="T6" fmla="*/ 38 w 44"/>
                  <a:gd name="T7" fmla="*/ 15 h 37"/>
                  <a:gd name="T8" fmla="*/ 37 w 44"/>
                  <a:gd name="T9" fmla="*/ 15 h 37"/>
                  <a:gd name="T10" fmla="*/ 36 w 44"/>
                  <a:gd name="T11" fmla="*/ 12 h 37"/>
                  <a:gd name="T12" fmla="*/ 35 w 44"/>
                  <a:gd name="T13" fmla="*/ 9 h 37"/>
                  <a:gd name="T14" fmla="*/ 33 w 44"/>
                  <a:gd name="T15" fmla="*/ 7 h 37"/>
                  <a:gd name="T16" fmla="*/ 31 w 44"/>
                  <a:gd name="T17" fmla="*/ 4 h 37"/>
                  <a:gd name="T18" fmla="*/ 28 w 44"/>
                  <a:gd name="T19" fmla="*/ 3 h 37"/>
                  <a:gd name="T20" fmla="*/ 25 w 44"/>
                  <a:gd name="T21" fmla="*/ 1 h 37"/>
                  <a:gd name="T22" fmla="*/ 22 w 44"/>
                  <a:gd name="T23" fmla="*/ 1 h 37"/>
                  <a:gd name="T24" fmla="*/ 19 w 44"/>
                  <a:gd name="T25" fmla="*/ 0 h 37"/>
                  <a:gd name="T26" fmla="*/ 15 w 44"/>
                  <a:gd name="T27" fmla="*/ 1 h 37"/>
                  <a:gd name="T28" fmla="*/ 12 w 44"/>
                  <a:gd name="T29" fmla="*/ 2 h 37"/>
                  <a:gd name="T30" fmla="*/ 9 w 44"/>
                  <a:gd name="T31" fmla="*/ 3 h 37"/>
                  <a:gd name="T32" fmla="*/ 6 w 44"/>
                  <a:gd name="T33" fmla="*/ 6 h 37"/>
                  <a:gd name="T34" fmla="*/ 4 w 44"/>
                  <a:gd name="T35" fmla="*/ 8 h 37"/>
                  <a:gd name="T36" fmla="*/ 2 w 44"/>
                  <a:gd name="T37" fmla="*/ 11 h 37"/>
                  <a:gd name="T38" fmla="*/ 1 w 44"/>
                  <a:gd name="T39" fmla="*/ 15 h 37"/>
                  <a:gd name="T40" fmla="*/ 0 w 44"/>
                  <a:gd name="T41" fmla="*/ 19 h 37"/>
                  <a:gd name="T42" fmla="*/ 1 w 44"/>
                  <a:gd name="T43" fmla="*/ 22 h 37"/>
                  <a:gd name="T44" fmla="*/ 2 w 44"/>
                  <a:gd name="T45" fmla="*/ 26 h 37"/>
                  <a:gd name="T46" fmla="*/ 4 w 44"/>
                  <a:gd name="T47" fmla="*/ 29 h 37"/>
                  <a:gd name="T48" fmla="*/ 6 w 44"/>
                  <a:gd name="T49" fmla="*/ 32 h 37"/>
                  <a:gd name="T50" fmla="*/ 9 w 44"/>
                  <a:gd name="T51" fmla="*/ 34 h 37"/>
                  <a:gd name="T52" fmla="*/ 12 w 44"/>
                  <a:gd name="T53" fmla="*/ 36 h 37"/>
                  <a:gd name="T54" fmla="*/ 15 w 44"/>
                  <a:gd name="T55" fmla="*/ 37 h 37"/>
                  <a:gd name="T56" fmla="*/ 19 w 44"/>
                  <a:gd name="T57" fmla="*/ 37 h 37"/>
                  <a:gd name="T58" fmla="*/ 22 w 44"/>
                  <a:gd name="T59" fmla="*/ 37 h 37"/>
                  <a:gd name="T60" fmla="*/ 25 w 44"/>
                  <a:gd name="T61" fmla="*/ 36 h 37"/>
                  <a:gd name="T62" fmla="*/ 28 w 44"/>
                  <a:gd name="T63" fmla="*/ 35 h 37"/>
                  <a:gd name="T64" fmla="*/ 30 w 44"/>
                  <a:gd name="T65" fmla="*/ 33 h 37"/>
                  <a:gd name="T66" fmla="*/ 32 w 44"/>
                  <a:gd name="T67" fmla="*/ 31 h 37"/>
                  <a:gd name="T68" fmla="*/ 34 w 44"/>
                  <a:gd name="T69" fmla="*/ 29 h 37"/>
                  <a:gd name="T70" fmla="*/ 36 w 44"/>
                  <a:gd name="T71" fmla="*/ 26 h 37"/>
                  <a:gd name="T72" fmla="*/ 37 w 44"/>
                  <a:gd name="T73" fmla="*/ 24 h 37"/>
                  <a:gd name="T74" fmla="*/ 37 w 44"/>
                  <a:gd name="T75" fmla="*/ 24 h 37"/>
                  <a:gd name="T76" fmla="*/ 38 w 44"/>
                  <a:gd name="T77" fmla="*/ 25 h 37"/>
                  <a:gd name="T78" fmla="*/ 39 w 44"/>
                  <a:gd name="T79" fmla="*/ 25 h 37"/>
                  <a:gd name="T80" fmla="*/ 40 w 44"/>
                  <a:gd name="T81" fmla="*/ 25 h 37"/>
                  <a:gd name="T82" fmla="*/ 40 w 44"/>
                  <a:gd name="T83" fmla="*/ 25 h 37"/>
                  <a:gd name="T84" fmla="*/ 41 w 44"/>
                  <a:gd name="T85" fmla="*/ 25 h 37"/>
                  <a:gd name="T86" fmla="*/ 42 w 44"/>
                  <a:gd name="T87" fmla="*/ 24 h 37"/>
                  <a:gd name="T88" fmla="*/ 43 w 44"/>
                  <a:gd name="T89" fmla="*/ 23 h 37"/>
                  <a:gd name="T90" fmla="*/ 43 w 44"/>
                  <a:gd name="T91" fmla="*/ 23 h 37"/>
                  <a:gd name="T92" fmla="*/ 43 w 44"/>
                  <a:gd name="T93" fmla="*/ 22 h 37"/>
                  <a:gd name="T94" fmla="*/ 44 w 44"/>
                  <a:gd name="T95" fmla="*/ 21 h 37"/>
                  <a:gd name="T96" fmla="*/ 44 w 44"/>
                  <a:gd name="T97" fmla="*/ 20 h 37"/>
                  <a:gd name="T98" fmla="*/ 44 w 44"/>
                  <a:gd name="T99" fmla="*/ 19 h 37"/>
                  <a:gd name="T100" fmla="*/ 43 w 44"/>
                  <a:gd name="T101" fmla="*/ 18 h 37"/>
                  <a:gd name="T102" fmla="*/ 43 w 44"/>
                  <a:gd name="T103" fmla="*/ 17 h 37"/>
                  <a:gd name="T104" fmla="*/ 43 w 44"/>
                  <a:gd name="T105" fmla="*/ 16 h 37"/>
                  <a:gd name="T106" fmla="*/ 42 w 44"/>
                  <a:gd name="T107" fmla="*/ 15 h 37"/>
                  <a:gd name="T108" fmla="*/ 41 w 44"/>
                  <a:gd name="T109" fmla="*/ 15 h 37"/>
                  <a:gd name="T110" fmla="*/ 40 w 44"/>
                  <a:gd name="T111" fmla="*/ 14 h 37"/>
                  <a:gd name="T112" fmla="*/ 40 w 44"/>
                  <a:gd name="T113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4" h="37">
                    <a:moveTo>
                      <a:pt x="40" y="14"/>
                    </a:moveTo>
                    <a:lnTo>
                      <a:pt x="39" y="14"/>
                    </a:lnTo>
                    <a:lnTo>
                      <a:pt x="38" y="15"/>
                    </a:lnTo>
                    <a:lnTo>
                      <a:pt x="38" y="15"/>
                    </a:lnTo>
                    <a:lnTo>
                      <a:pt x="37" y="15"/>
                    </a:lnTo>
                    <a:lnTo>
                      <a:pt x="36" y="12"/>
                    </a:lnTo>
                    <a:lnTo>
                      <a:pt x="35" y="9"/>
                    </a:lnTo>
                    <a:lnTo>
                      <a:pt x="33" y="7"/>
                    </a:lnTo>
                    <a:lnTo>
                      <a:pt x="31" y="4"/>
                    </a:lnTo>
                    <a:lnTo>
                      <a:pt x="28" y="3"/>
                    </a:lnTo>
                    <a:lnTo>
                      <a:pt x="25" y="1"/>
                    </a:lnTo>
                    <a:lnTo>
                      <a:pt x="22" y="1"/>
                    </a:lnTo>
                    <a:lnTo>
                      <a:pt x="19" y="0"/>
                    </a:lnTo>
                    <a:lnTo>
                      <a:pt x="15" y="1"/>
                    </a:lnTo>
                    <a:lnTo>
                      <a:pt x="12" y="2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1" y="15"/>
                    </a:lnTo>
                    <a:lnTo>
                      <a:pt x="0" y="19"/>
                    </a:lnTo>
                    <a:lnTo>
                      <a:pt x="1" y="22"/>
                    </a:lnTo>
                    <a:lnTo>
                      <a:pt x="2" y="26"/>
                    </a:lnTo>
                    <a:lnTo>
                      <a:pt x="4" y="29"/>
                    </a:lnTo>
                    <a:lnTo>
                      <a:pt x="6" y="32"/>
                    </a:lnTo>
                    <a:lnTo>
                      <a:pt x="9" y="34"/>
                    </a:lnTo>
                    <a:lnTo>
                      <a:pt x="12" y="36"/>
                    </a:lnTo>
                    <a:lnTo>
                      <a:pt x="15" y="37"/>
                    </a:lnTo>
                    <a:lnTo>
                      <a:pt x="19" y="37"/>
                    </a:lnTo>
                    <a:lnTo>
                      <a:pt x="22" y="37"/>
                    </a:lnTo>
                    <a:lnTo>
                      <a:pt x="25" y="36"/>
                    </a:lnTo>
                    <a:lnTo>
                      <a:pt x="28" y="35"/>
                    </a:lnTo>
                    <a:lnTo>
                      <a:pt x="30" y="33"/>
                    </a:lnTo>
                    <a:lnTo>
                      <a:pt x="32" y="31"/>
                    </a:lnTo>
                    <a:lnTo>
                      <a:pt x="34" y="29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7" y="24"/>
                    </a:lnTo>
                    <a:lnTo>
                      <a:pt x="38" y="25"/>
                    </a:lnTo>
                    <a:lnTo>
                      <a:pt x="39" y="25"/>
                    </a:lnTo>
                    <a:lnTo>
                      <a:pt x="40" y="25"/>
                    </a:lnTo>
                    <a:lnTo>
                      <a:pt x="40" y="25"/>
                    </a:lnTo>
                    <a:lnTo>
                      <a:pt x="41" y="25"/>
                    </a:lnTo>
                    <a:lnTo>
                      <a:pt x="42" y="24"/>
                    </a:lnTo>
                    <a:lnTo>
                      <a:pt x="43" y="23"/>
                    </a:lnTo>
                    <a:lnTo>
                      <a:pt x="43" y="23"/>
                    </a:lnTo>
                    <a:lnTo>
                      <a:pt x="43" y="22"/>
                    </a:lnTo>
                    <a:lnTo>
                      <a:pt x="44" y="21"/>
                    </a:lnTo>
                    <a:lnTo>
                      <a:pt x="44" y="20"/>
                    </a:lnTo>
                    <a:lnTo>
                      <a:pt x="44" y="19"/>
                    </a:lnTo>
                    <a:lnTo>
                      <a:pt x="43" y="18"/>
                    </a:lnTo>
                    <a:lnTo>
                      <a:pt x="43" y="17"/>
                    </a:lnTo>
                    <a:lnTo>
                      <a:pt x="43" y="16"/>
                    </a:lnTo>
                    <a:lnTo>
                      <a:pt x="42" y="15"/>
                    </a:lnTo>
                    <a:lnTo>
                      <a:pt x="41" y="15"/>
                    </a:lnTo>
                    <a:lnTo>
                      <a:pt x="40" y="14"/>
                    </a:lnTo>
                    <a:lnTo>
                      <a:pt x="4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75" name="Freeform 251"/>
              <p:cNvSpPr>
                <a:spLocks/>
              </p:cNvSpPr>
              <p:nvPr/>
            </p:nvSpPr>
            <p:spPr bwMode="auto">
              <a:xfrm>
                <a:off x="1085" y="2699"/>
                <a:ext cx="17" cy="6"/>
              </a:xfrm>
              <a:custGeom>
                <a:avLst/>
                <a:gdLst>
                  <a:gd name="T0" fmla="*/ 0 w 17"/>
                  <a:gd name="T1" fmla="*/ 0 h 6"/>
                  <a:gd name="T2" fmla="*/ 0 w 17"/>
                  <a:gd name="T3" fmla="*/ 1 h 6"/>
                  <a:gd name="T4" fmla="*/ 0 w 17"/>
                  <a:gd name="T5" fmla="*/ 2 h 6"/>
                  <a:gd name="T6" fmla="*/ 1 w 17"/>
                  <a:gd name="T7" fmla="*/ 4 h 6"/>
                  <a:gd name="T8" fmla="*/ 3 w 17"/>
                  <a:gd name="T9" fmla="*/ 5 h 6"/>
                  <a:gd name="T10" fmla="*/ 4 w 17"/>
                  <a:gd name="T11" fmla="*/ 5 h 6"/>
                  <a:gd name="T12" fmla="*/ 5 w 17"/>
                  <a:gd name="T13" fmla="*/ 6 h 6"/>
                  <a:gd name="T14" fmla="*/ 6 w 17"/>
                  <a:gd name="T15" fmla="*/ 6 h 6"/>
                  <a:gd name="T16" fmla="*/ 7 w 17"/>
                  <a:gd name="T17" fmla="*/ 6 h 6"/>
                  <a:gd name="T18" fmla="*/ 8 w 17"/>
                  <a:gd name="T19" fmla="*/ 6 h 6"/>
                  <a:gd name="T20" fmla="*/ 9 w 17"/>
                  <a:gd name="T21" fmla="*/ 6 h 6"/>
                  <a:gd name="T22" fmla="*/ 9 w 17"/>
                  <a:gd name="T23" fmla="*/ 6 h 6"/>
                  <a:gd name="T24" fmla="*/ 10 w 17"/>
                  <a:gd name="T25" fmla="*/ 6 h 6"/>
                  <a:gd name="T26" fmla="*/ 17 w 17"/>
                  <a:gd name="T27" fmla="*/ 0 h 6"/>
                  <a:gd name="T28" fmla="*/ 0 w 17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6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76" name="Freeform 252"/>
              <p:cNvSpPr>
                <a:spLocks/>
              </p:cNvSpPr>
              <p:nvPr/>
            </p:nvSpPr>
            <p:spPr bwMode="auto">
              <a:xfrm>
                <a:off x="1087" y="2700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 w 10"/>
                  <a:gd name="T3" fmla="*/ 2 h 2"/>
                  <a:gd name="T4" fmla="*/ 8 w 10"/>
                  <a:gd name="T5" fmla="*/ 2 h 2"/>
                  <a:gd name="T6" fmla="*/ 10 w 10"/>
                  <a:gd name="T7" fmla="*/ 0 h 2"/>
                  <a:gd name="T8" fmla="*/ 0 w 10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77" name="Freeform 253"/>
              <p:cNvSpPr>
                <a:spLocks/>
              </p:cNvSpPr>
              <p:nvPr/>
            </p:nvSpPr>
            <p:spPr bwMode="auto">
              <a:xfrm>
                <a:off x="1075" y="2666"/>
                <a:ext cx="35" cy="12"/>
              </a:xfrm>
              <a:custGeom>
                <a:avLst/>
                <a:gdLst>
                  <a:gd name="T0" fmla="*/ 29 w 35"/>
                  <a:gd name="T1" fmla="*/ 2 h 12"/>
                  <a:gd name="T2" fmla="*/ 28 w 35"/>
                  <a:gd name="T3" fmla="*/ 2 h 12"/>
                  <a:gd name="T4" fmla="*/ 27 w 35"/>
                  <a:gd name="T5" fmla="*/ 2 h 12"/>
                  <a:gd name="T6" fmla="*/ 26 w 35"/>
                  <a:gd name="T7" fmla="*/ 2 h 12"/>
                  <a:gd name="T8" fmla="*/ 25 w 35"/>
                  <a:gd name="T9" fmla="*/ 2 h 12"/>
                  <a:gd name="T10" fmla="*/ 24 w 35"/>
                  <a:gd name="T11" fmla="*/ 2 h 12"/>
                  <a:gd name="T12" fmla="*/ 22 w 35"/>
                  <a:gd name="T13" fmla="*/ 1 h 12"/>
                  <a:gd name="T14" fmla="*/ 21 w 35"/>
                  <a:gd name="T15" fmla="*/ 1 h 12"/>
                  <a:gd name="T16" fmla="*/ 19 w 35"/>
                  <a:gd name="T17" fmla="*/ 1 h 12"/>
                  <a:gd name="T18" fmla="*/ 17 w 35"/>
                  <a:gd name="T19" fmla="*/ 1 h 12"/>
                  <a:gd name="T20" fmla="*/ 16 w 35"/>
                  <a:gd name="T21" fmla="*/ 1 h 12"/>
                  <a:gd name="T22" fmla="*/ 14 w 35"/>
                  <a:gd name="T23" fmla="*/ 1 h 12"/>
                  <a:gd name="T24" fmla="*/ 13 w 35"/>
                  <a:gd name="T25" fmla="*/ 0 h 12"/>
                  <a:gd name="T26" fmla="*/ 12 w 35"/>
                  <a:gd name="T27" fmla="*/ 0 h 12"/>
                  <a:gd name="T28" fmla="*/ 11 w 35"/>
                  <a:gd name="T29" fmla="*/ 0 h 12"/>
                  <a:gd name="T30" fmla="*/ 10 w 35"/>
                  <a:gd name="T31" fmla="*/ 0 h 12"/>
                  <a:gd name="T32" fmla="*/ 9 w 35"/>
                  <a:gd name="T33" fmla="*/ 0 h 12"/>
                  <a:gd name="T34" fmla="*/ 8 w 35"/>
                  <a:gd name="T35" fmla="*/ 0 h 12"/>
                  <a:gd name="T36" fmla="*/ 6 w 35"/>
                  <a:gd name="T37" fmla="*/ 1 h 12"/>
                  <a:gd name="T38" fmla="*/ 4 w 35"/>
                  <a:gd name="T39" fmla="*/ 2 h 12"/>
                  <a:gd name="T40" fmla="*/ 3 w 35"/>
                  <a:gd name="T41" fmla="*/ 4 h 12"/>
                  <a:gd name="T42" fmla="*/ 2 w 35"/>
                  <a:gd name="T43" fmla="*/ 6 h 12"/>
                  <a:gd name="T44" fmla="*/ 1 w 35"/>
                  <a:gd name="T45" fmla="*/ 7 h 12"/>
                  <a:gd name="T46" fmla="*/ 0 w 35"/>
                  <a:gd name="T47" fmla="*/ 9 h 12"/>
                  <a:gd name="T48" fmla="*/ 0 w 35"/>
                  <a:gd name="T49" fmla="*/ 10 h 12"/>
                  <a:gd name="T50" fmla="*/ 0 w 35"/>
                  <a:gd name="T51" fmla="*/ 10 h 12"/>
                  <a:gd name="T52" fmla="*/ 1 w 35"/>
                  <a:gd name="T53" fmla="*/ 11 h 12"/>
                  <a:gd name="T54" fmla="*/ 3 w 35"/>
                  <a:gd name="T55" fmla="*/ 11 h 12"/>
                  <a:gd name="T56" fmla="*/ 5 w 35"/>
                  <a:gd name="T57" fmla="*/ 11 h 12"/>
                  <a:gd name="T58" fmla="*/ 7 w 35"/>
                  <a:gd name="T59" fmla="*/ 11 h 12"/>
                  <a:gd name="T60" fmla="*/ 10 w 35"/>
                  <a:gd name="T61" fmla="*/ 12 h 12"/>
                  <a:gd name="T62" fmla="*/ 13 w 35"/>
                  <a:gd name="T63" fmla="*/ 12 h 12"/>
                  <a:gd name="T64" fmla="*/ 16 w 35"/>
                  <a:gd name="T65" fmla="*/ 12 h 12"/>
                  <a:gd name="T66" fmla="*/ 19 w 35"/>
                  <a:gd name="T67" fmla="*/ 12 h 12"/>
                  <a:gd name="T68" fmla="*/ 22 w 35"/>
                  <a:gd name="T69" fmla="*/ 12 h 12"/>
                  <a:gd name="T70" fmla="*/ 25 w 35"/>
                  <a:gd name="T71" fmla="*/ 12 h 12"/>
                  <a:gd name="T72" fmla="*/ 28 w 35"/>
                  <a:gd name="T73" fmla="*/ 12 h 12"/>
                  <a:gd name="T74" fmla="*/ 30 w 35"/>
                  <a:gd name="T75" fmla="*/ 12 h 12"/>
                  <a:gd name="T76" fmla="*/ 32 w 35"/>
                  <a:gd name="T77" fmla="*/ 12 h 12"/>
                  <a:gd name="T78" fmla="*/ 33 w 35"/>
                  <a:gd name="T79" fmla="*/ 12 h 12"/>
                  <a:gd name="T80" fmla="*/ 34 w 35"/>
                  <a:gd name="T81" fmla="*/ 12 h 12"/>
                  <a:gd name="T82" fmla="*/ 35 w 35"/>
                  <a:gd name="T83" fmla="*/ 11 h 12"/>
                  <a:gd name="T84" fmla="*/ 35 w 35"/>
                  <a:gd name="T85" fmla="*/ 10 h 12"/>
                  <a:gd name="T86" fmla="*/ 35 w 35"/>
                  <a:gd name="T87" fmla="*/ 9 h 12"/>
                  <a:gd name="T88" fmla="*/ 35 w 35"/>
                  <a:gd name="T89" fmla="*/ 7 h 12"/>
                  <a:gd name="T90" fmla="*/ 33 w 35"/>
                  <a:gd name="T91" fmla="*/ 5 h 12"/>
                  <a:gd name="T92" fmla="*/ 32 w 35"/>
                  <a:gd name="T93" fmla="*/ 4 h 12"/>
                  <a:gd name="T94" fmla="*/ 30 w 35"/>
                  <a:gd name="T95" fmla="*/ 2 h 12"/>
                  <a:gd name="T96" fmla="*/ 29 w 35"/>
                  <a:gd name="T9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5" h="12">
                    <a:moveTo>
                      <a:pt x="29" y="2"/>
                    </a:moveTo>
                    <a:lnTo>
                      <a:pt x="28" y="2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5" y="2"/>
                    </a:lnTo>
                    <a:lnTo>
                      <a:pt x="24" y="2"/>
                    </a:lnTo>
                    <a:lnTo>
                      <a:pt x="22" y="1"/>
                    </a:lnTo>
                    <a:lnTo>
                      <a:pt x="21" y="1"/>
                    </a:lnTo>
                    <a:lnTo>
                      <a:pt x="19" y="1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10" y="12"/>
                    </a:lnTo>
                    <a:lnTo>
                      <a:pt x="13" y="12"/>
                    </a:lnTo>
                    <a:lnTo>
                      <a:pt x="16" y="12"/>
                    </a:lnTo>
                    <a:lnTo>
                      <a:pt x="19" y="12"/>
                    </a:lnTo>
                    <a:lnTo>
                      <a:pt x="22" y="12"/>
                    </a:lnTo>
                    <a:lnTo>
                      <a:pt x="25" y="12"/>
                    </a:lnTo>
                    <a:lnTo>
                      <a:pt x="28" y="12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4" y="12"/>
                    </a:lnTo>
                    <a:lnTo>
                      <a:pt x="35" y="11"/>
                    </a:lnTo>
                    <a:lnTo>
                      <a:pt x="35" y="10"/>
                    </a:lnTo>
                    <a:lnTo>
                      <a:pt x="35" y="9"/>
                    </a:lnTo>
                    <a:lnTo>
                      <a:pt x="35" y="7"/>
                    </a:lnTo>
                    <a:lnTo>
                      <a:pt x="33" y="5"/>
                    </a:lnTo>
                    <a:lnTo>
                      <a:pt x="32" y="4"/>
                    </a:lnTo>
                    <a:lnTo>
                      <a:pt x="30" y="2"/>
                    </a:ln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78" name="Freeform 254"/>
              <p:cNvSpPr>
                <a:spLocks/>
              </p:cNvSpPr>
              <p:nvPr/>
            </p:nvSpPr>
            <p:spPr bwMode="auto">
              <a:xfrm>
                <a:off x="1113" y="2694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2 h 3"/>
                  <a:gd name="T6" fmla="*/ 3 w 3"/>
                  <a:gd name="T7" fmla="*/ 2 h 3"/>
                  <a:gd name="T8" fmla="*/ 3 w 3"/>
                  <a:gd name="T9" fmla="*/ 1 h 3"/>
                  <a:gd name="T10" fmla="*/ 3 w 3"/>
                  <a:gd name="T11" fmla="*/ 1 h 3"/>
                  <a:gd name="T12" fmla="*/ 3 w 3"/>
                  <a:gd name="T13" fmla="*/ 0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1 w 3"/>
                  <a:gd name="T21" fmla="*/ 0 h 3"/>
                  <a:gd name="T22" fmla="*/ 0 w 3"/>
                  <a:gd name="T23" fmla="*/ 1 h 3"/>
                  <a:gd name="T24" fmla="*/ 0 w 3"/>
                  <a:gd name="T25" fmla="*/ 1 h 3"/>
                  <a:gd name="T26" fmla="*/ 0 w 3"/>
                  <a:gd name="T27" fmla="*/ 2 h 3"/>
                  <a:gd name="T28" fmla="*/ 1 w 3"/>
                  <a:gd name="T29" fmla="*/ 2 h 3"/>
                  <a:gd name="T30" fmla="*/ 1 w 3"/>
                  <a:gd name="T31" fmla="*/ 2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79" name="Freeform 255"/>
              <p:cNvSpPr>
                <a:spLocks/>
              </p:cNvSpPr>
              <p:nvPr/>
            </p:nvSpPr>
            <p:spPr bwMode="auto">
              <a:xfrm>
                <a:off x="1084" y="2715"/>
                <a:ext cx="30" cy="19"/>
              </a:xfrm>
              <a:custGeom>
                <a:avLst/>
                <a:gdLst>
                  <a:gd name="T0" fmla="*/ 29 w 30"/>
                  <a:gd name="T1" fmla="*/ 11 h 19"/>
                  <a:gd name="T2" fmla="*/ 26 w 30"/>
                  <a:gd name="T3" fmla="*/ 7 h 19"/>
                  <a:gd name="T4" fmla="*/ 30 w 30"/>
                  <a:gd name="T5" fmla="*/ 5 h 19"/>
                  <a:gd name="T6" fmla="*/ 27 w 30"/>
                  <a:gd name="T7" fmla="*/ 1 h 19"/>
                  <a:gd name="T8" fmla="*/ 25 w 30"/>
                  <a:gd name="T9" fmla="*/ 1 h 19"/>
                  <a:gd name="T10" fmla="*/ 28 w 30"/>
                  <a:gd name="T11" fmla="*/ 4 h 19"/>
                  <a:gd name="T12" fmla="*/ 24 w 30"/>
                  <a:gd name="T13" fmla="*/ 7 h 19"/>
                  <a:gd name="T14" fmla="*/ 24 w 30"/>
                  <a:gd name="T15" fmla="*/ 8 h 19"/>
                  <a:gd name="T16" fmla="*/ 25 w 30"/>
                  <a:gd name="T17" fmla="*/ 9 h 19"/>
                  <a:gd name="T18" fmla="*/ 26 w 30"/>
                  <a:gd name="T19" fmla="*/ 10 h 19"/>
                  <a:gd name="T20" fmla="*/ 26 w 30"/>
                  <a:gd name="T21" fmla="*/ 10 h 19"/>
                  <a:gd name="T22" fmla="*/ 13 w 30"/>
                  <a:gd name="T23" fmla="*/ 17 h 19"/>
                  <a:gd name="T24" fmla="*/ 3 w 30"/>
                  <a:gd name="T25" fmla="*/ 10 h 19"/>
                  <a:gd name="T26" fmla="*/ 6 w 30"/>
                  <a:gd name="T27" fmla="*/ 7 h 19"/>
                  <a:gd name="T28" fmla="*/ 2 w 30"/>
                  <a:gd name="T29" fmla="*/ 4 h 19"/>
                  <a:gd name="T30" fmla="*/ 4 w 30"/>
                  <a:gd name="T31" fmla="*/ 0 h 19"/>
                  <a:gd name="T32" fmla="*/ 2 w 30"/>
                  <a:gd name="T33" fmla="*/ 1 h 19"/>
                  <a:gd name="T34" fmla="*/ 0 w 30"/>
                  <a:gd name="T35" fmla="*/ 5 h 19"/>
                  <a:gd name="T36" fmla="*/ 3 w 30"/>
                  <a:gd name="T37" fmla="*/ 7 h 19"/>
                  <a:gd name="T38" fmla="*/ 1 w 30"/>
                  <a:gd name="T39" fmla="*/ 10 h 19"/>
                  <a:gd name="T40" fmla="*/ 12 w 30"/>
                  <a:gd name="T41" fmla="*/ 19 h 19"/>
                  <a:gd name="T42" fmla="*/ 29 w 30"/>
                  <a:gd name="T43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" h="19">
                    <a:moveTo>
                      <a:pt x="29" y="11"/>
                    </a:moveTo>
                    <a:lnTo>
                      <a:pt x="26" y="7"/>
                    </a:lnTo>
                    <a:lnTo>
                      <a:pt x="30" y="5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4" y="8"/>
                    </a:lnTo>
                    <a:lnTo>
                      <a:pt x="25" y="9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13" y="17"/>
                    </a:lnTo>
                    <a:lnTo>
                      <a:pt x="3" y="10"/>
                    </a:lnTo>
                    <a:lnTo>
                      <a:pt x="6" y="7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1" y="10"/>
                    </a:lnTo>
                    <a:lnTo>
                      <a:pt x="12" y="19"/>
                    </a:lnTo>
                    <a:lnTo>
                      <a:pt x="29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80" name="Freeform 256"/>
              <p:cNvSpPr>
                <a:spLocks/>
              </p:cNvSpPr>
              <p:nvPr/>
            </p:nvSpPr>
            <p:spPr bwMode="auto">
              <a:xfrm>
                <a:off x="1077" y="2731"/>
                <a:ext cx="2" cy="24"/>
              </a:xfrm>
              <a:custGeom>
                <a:avLst/>
                <a:gdLst>
                  <a:gd name="T0" fmla="*/ 0 w 2"/>
                  <a:gd name="T1" fmla="*/ 24 h 24"/>
                  <a:gd name="T2" fmla="*/ 0 w 2"/>
                  <a:gd name="T3" fmla="*/ 4 h 24"/>
                  <a:gd name="T4" fmla="*/ 2 w 2"/>
                  <a:gd name="T5" fmla="*/ 0 h 24"/>
                  <a:gd name="T6" fmla="*/ 2 w 2"/>
                  <a:gd name="T7" fmla="*/ 24 h 24"/>
                  <a:gd name="T8" fmla="*/ 0 w 2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4">
                    <a:moveTo>
                      <a:pt x="0" y="24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2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81" name="Freeform 257"/>
              <p:cNvSpPr>
                <a:spLocks/>
              </p:cNvSpPr>
              <p:nvPr/>
            </p:nvSpPr>
            <p:spPr bwMode="auto">
              <a:xfrm>
                <a:off x="928" y="2714"/>
                <a:ext cx="43" cy="52"/>
              </a:xfrm>
              <a:custGeom>
                <a:avLst/>
                <a:gdLst>
                  <a:gd name="T0" fmla="*/ 43 w 43"/>
                  <a:gd name="T1" fmla="*/ 2 h 52"/>
                  <a:gd name="T2" fmla="*/ 42 w 43"/>
                  <a:gd name="T3" fmla="*/ 1 h 52"/>
                  <a:gd name="T4" fmla="*/ 40 w 43"/>
                  <a:gd name="T5" fmla="*/ 0 h 52"/>
                  <a:gd name="T6" fmla="*/ 38 w 43"/>
                  <a:gd name="T7" fmla="*/ 0 h 52"/>
                  <a:gd name="T8" fmla="*/ 36 w 43"/>
                  <a:gd name="T9" fmla="*/ 0 h 52"/>
                  <a:gd name="T10" fmla="*/ 33 w 43"/>
                  <a:gd name="T11" fmla="*/ 0 h 52"/>
                  <a:gd name="T12" fmla="*/ 30 w 43"/>
                  <a:gd name="T13" fmla="*/ 0 h 52"/>
                  <a:gd name="T14" fmla="*/ 27 w 43"/>
                  <a:gd name="T15" fmla="*/ 0 h 52"/>
                  <a:gd name="T16" fmla="*/ 24 w 43"/>
                  <a:gd name="T17" fmla="*/ 1 h 52"/>
                  <a:gd name="T18" fmla="*/ 21 w 43"/>
                  <a:gd name="T19" fmla="*/ 2 h 52"/>
                  <a:gd name="T20" fmla="*/ 18 w 43"/>
                  <a:gd name="T21" fmla="*/ 2 h 52"/>
                  <a:gd name="T22" fmla="*/ 15 w 43"/>
                  <a:gd name="T23" fmla="*/ 3 h 52"/>
                  <a:gd name="T24" fmla="*/ 12 w 43"/>
                  <a:gd name="T25" fmla="*/ 4 h 52"/>
                  <a:gd name="T26" fmla="*/ 10 w 43"/>
                  <a:gd name="T27" fmla="*/ 4 h 52"/>
                  <a:gd name="T28" fmla="*/ 9 w 43"/>
                  <a:gd name="T29" fmla="*/ 4 h 52"/>
                  <a:gd name="T30" fmla="*/ 8 w 43"/>
                  <a:gd name="T31" fmla="*/ 5 h 52"/>
                  <a:gd name="T32" fmla="*/ 7 w 43"/>
                  <a:gd name="T33" fmla="*/ 5 h 52"/>
                  <a:gd name="T34" fmla="*/ 7 w 43"/>
                  <a:gd name="T35" fmla="*/ 5 h 52"/>
                  <a:gd name="T36" fmla="*/ 7 w 43"/>
                  <a:gd name="T37" fmla="*/ 4 h 52"/>
                  <a:gd name="T38" fmla="*/ 7 w 43"/>
                  <a:gd name="T39" fmla="*/ 4 h 52"/>
                  <a:gd name="T40" fmla="*/ 7 w 43"/>
                  <a:gd name="T41" fmla="*/ 4 h 52"/>
                  <a:gd name="T42" fmla="*/ 6 w 43"/>
                  <a:gd name="T43" fmla="*/ 3 h 52"/>
                  <a:gd name="T44" fmla="*/ 6 w 43"/>
                  <a:gd name="T45" fmla="*/ 3 h 52"/>
                  <a:gd name="T46" fmla="*/ 5 w 43"/>
                  <a:gd name="T47" fmla="*/ 2 h 52"/>
                  <a:gd name="T48" fmla="*/ 3 w 43"/>
                  <a:gd name="T49" fmla="*/ 2 h 52"/>
                  <a:gd name="T50" fmla="*/ 2 w 43"/>
                  <a:gd name="T51" fmla="*/ 2 h 52"/>
                  <a:gd name="T52" fmla="*/ 2 w 43"/>
                  <a:gd name="T53" fmla="*/ 3 h 52"/>
                  <a:gd name="T54" fmla="*/ 1 w 43"/>
                  <a:gd name="T55" fmla="*/ 3 h 52"/>
                  <a:gd name="T56" fmla="*/ 0 w 43"/>
                  <a:gd name="T57" fmla="*/ 3 h 52"/>
                  <a:gd name="T58" fmla="*/ 0 w 43"/>
                  <a:gd name="T59" fmla="*/ 3 h 52"/>
                  <a:gd name="T60" fmla="*/ 0 w 43"/>
                  <a:gd name="T61" fmla="*/ 4 h 52"/>
                  <a:gd name="T62" fmla="*/ 0 w 43"/>
                  <a:gd name="T63" fmla="*/ 4 h 52"/>
                  <a:gd name="T64" fmla="*/ 0 w 43"/>
                  <a:gd name="T65" fmla="*/ 4 h 52"/>
                  <a:gd name="T66" fmla="*/ 0 w 43"/>
                  <a:gd name="T67" fmla="*/ 52 h 52"/>
                  <a:gd name="T68" fmla="*/ 7 w 43"/>
                  <a:gd name="T69" fmla="*/ 52 h 52"/>
                  <a:gd name="T70" fmla="*/ 7 w 43"/>
                  <a:gd name="T71" fmla="*/ 49 h 52"/>
                  <a:gd name="T72" fmla="*/ 7 w 43"/>
                  <a:gd name="T73" fmla="*/ 41 h 52"/>
                  <a:gd name="T74" fmla="*/ 7 w 43"/>
                  <a:gd name="T75" fmla="*/ 34 h 52"/>
                  <a:gd name="T76" fmla="*/ 7 w 43"/>
                  <a:gd name="T77" fmla="*/ 30 h 52"/>
                  <a:gd name="T78" fmla="*/ 8 w 43"/>
                  <a:gd name="T79" fmla="*/ 30 h 52"/>
                  <a:gd name="T80" fmla="*/ 10 w 43"/>
                  <a:gd name="T81" fmla="*/ 29 h 52"/>
                  <a:gd name="T82" fmla="*/ 12 w 43"/>
                  <a:gd name="T83" fmla="*/ 29 h 52"/>
                  <a:gd name="T84" fmla="*/ 14 w 43"/>
                  <a:gd name="T85" fmla="*/ 28 h 52"/>
                  <a:gd name="T86" fmla="*/ 16 w 43"/>
                  <a:gd name="T87" fmla="*/ 28 h 52"/>
                  <a:gd name="T88" fmla="*/ 19 w 43"/>
                  <a:gd name="T89" fmla="*/ 27 h 52"/>
                  <a:gd name="T90" fmla="*/ 21 w 43"/>
                  <a:gd name="T91" fmla="*/ 26 h 52"/>
                  <a:gd name="T92" fmla="*/ 24 w 43"/>
                  <a:gd name="T93" fmla="*/ 26 h 52"/>
                  <a:gd name="T94" fmla="*/ 26 w 43"/>
                  <a:gd name="T95" fmla="*/ 25 h 52"/>
                  <a:gd name="T96" fmla="*/ 29 w 43"/>
                  <a:gd name="T97" fmla="*/ 24 h 52"/>
                  <a:gd name="T98" fmla="*/ 32 w 43"/>
                  <a:gd name="T99" fmla="*/ 24 h 52"/>
                  <a:gd name="T100" fmla="*/ 34 w 43"/>
                  <a:gd name="T101" fmla="*/ 23 h 52"/>
                  <a:gd name="T102" fmla="*/ 37 w 43"/>
                  <a:gd name="T103" fmla="*/ 22 h 52"/>
                  <a:gd name="T104" fmla="*/ 39 w 43"/>
                  <a:gd name="T105" fmla="*/ 22 h 52"/>
                  <a:gd name="T106" fmla="*/ 41 w 43"/>
                  <a:gd name="T107" fmla="*/ 22 h 52"/>
                  <a:gd name="T108" fmla="*/ 43 w 43"/>
                  <a:gd name="T109" fmla="*/ 21 h 52"/>
                  <a:gd name="T110" fmla="*/ 43 w 43"/>
                  <a:gd name="T111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2">
                    <a:moveTo>
                      <a:pt x="43" y="2"/>
                    </a:moveTo>
                    <a:lnTo>
                      <a:pt x="42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27" y="0"/>
                    </a:lnTo>
                    <a:lnTo>
                      <a:pt x="24" y="1"/>
                    </a:lnTo>
                    <a:lnTo>
                      <a:pt x="21" y="2"/>
                    </a:lnTo>
                    <a:lnTo>
                      <a:pt x="18" y="2"/>
                    </a:lnTo>
                    <a:lnTo>
                      <a:pt x="15" y="3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2"/>
                    </a:lnTo>
                    <a:lnTo>
                      <a:pt x="7" y="52"/>
                    </a:lnTo>
                    <a:lnTo>
                      <a:pt x="7" y="49"/>
                    </a:lnTo>
                    <a:lnTo>
                      <a:pt x="7" y="41"/>
                    </a:lnTo>
                    <a:lnTo>
                      <a:pt x="7" y="34"/>
                    </a:lnTo>
                    <a:lnTo>
                      <a:pt x="7" y="30"/>
                    </a:lnTo>
                    <a:lnTo>
                      <a:pt x="8" y="30"/>
                    </a:lnTo>
                    <a:lnTo>
                      <a:pt x="10" y="29"/>
                    </a:lnTo>
                    <a:lnTo>
                      <a:pt x="12" y="29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9" y="27"/>
                    </a:lnTo>
                    <a:lnTo>
                      <a:pt x="21" y="26"/>
                    </a:lnTo>
                    <a:lnTo>
                      <a:pt x="24" y="26"/>
                    </a:lnTo>
                    <a:lnTo>
                      <a:pt x="26" y="25"/>
                    </a:lnTo>
                    <a:lnTo>
                      <a:pt x="29" y="24"/>
                    </a:lnTo>
                    <a:lnTo>
                      <a:pt x="32" y="24"/>
                    </a:lnTo>
                    <a:lnTo>
                      <a:pt x="34" y="23"/>
                    </a:lnTo>
                    <a:lnTo>
                      <a:pt x="37" y="22"/>
                    </a:lnTo>
                    <a:lnTo>
                      <a:pt x="39" y="22"/>
                    </a:lnTo>
                    <a:lnTo>
                      <a:pt x="41" y="22"/>
                    </a:lnTo>
                    <a:lnTo>
                      <a:pt x="43" y="21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82" name="Freeform 258"/>
              <p:cNvSpPr>
                <a:spLocks/>
              </p:cNvSpPr>
              <p:nvPr/>
            </p:nvSpPr>
            <p:spPr bwMode="auto">
              <a:xfrm>
                <a:off x="921" y="2752"/>
                <a:ext cx="231" cy="47"/>
              </a:xfrm>
              <a:custGeom>
                <a:avLst/>
                <a:gdLst>
                  <a:gd name="T0" fmla="*/ 18 w 231"/>
                  <a:gd name="T1" fmla="*/ 7 h 47"/>
                  <a:gd name="T2" fmla="*/ 24 w 231"/>
                  <a:gd name="T3" fmla="*/ 6 h 47"/>
                  <a:gd name="T4" fmla="*/ 32 w 231"/>
                  <a:gd name="T5" fmla="*/ 5 h 47"/>
                  <a:gd name="T6" fmla="*/ 40 w 231"/>
                  <a:gd name="T7" fmla="*/ 4 h 47"/>
                  <a:gd name="T8" fmla="*/ 49 w 231"/>
                  <a:gd name="T9" fmla="*/ 3 h 47"/>
                  <a:gd name="T10" fmla="*/ 59 w 231"/>
                  <a:gd name="T11" fmla="*/ 2 h 47"/>
                  <a:gd name="T12" fmla="*/ 69 w 231"/>
                  <a:gd name="T13" fmla="*/ 1 h 47"/>
                  <a:gd name="T14" fmla="*/ 80 w 231"/>
                  <a:gd name="T15" fmla="*/ 1 h 47"/>
                  <a:gd name="T16" fmla="*/ 91 w 231"/>
                  <a:gd name="T17" fmla="*/ 0 h 47"/>
                  <a:gd name="T18" fmla="*/ 103 w 231"/>
                  <a:gd name="T19" fmla="*/ 0 h 47"/>
                  <a:gd name="T20" fmla="*/ 115 w 231"/>
                  <a:gd name="T21" fmla="*/ 0 h 47"/>
                  <a:gd name="T22" fmla="*/ 130 w 231"/>
                  <a:gd name="T23" fmla="*/ 0 h 47"/>
                  <a:gd name="T24" fmla="*/ 145 w 231"/>
                  <a:gd name="T25" fmla="*/ 0 h 47"/>
                  <a:gd name="T26" fmla="*/ 159 w 231"/>
                  <a:gd name="T27" fmla="*/ 1 h 47"/>
                  <a:gd name="T28" fmla="*/ 172 w 231"/>
                  <a:gd name="T29" fmla="*/ 2 h 47"/>
                  <a:gd name="T30" fmla="*/ 184 w 231"/>
                  <a:gd name="T31" fmla="*/ 3 h 47"/>
                  <a:gd name="T32" fmla="*/ 194 w 231"/>
                  <a:gd name="T33" fmla="*/ 4 h 47"/>
                  <a:gd name="T34" fmla="*/ 201 w 231"/>
                  <a:gd name="T35" fmla="*/ 5 h 47"/>
                  <a:gd name="T36" fmla="*/ 208 w 231"/>
                  <a:gd name="T37" fmla="*/ 6 h 47"/>
                  <a:gd name="T38" fmla="*/ 215 w 231"/>
                  <a:gd name="T39" fmla="*/ 7 h 47"/>
                  <a:gd name="T40" fmla="*/ 220 w 231"/>
                  <a:gd name="T41" fmla="*/ 9 h 47"/>
                  <a:gd name="T42" fmla="*/ 224 w 231"/>
                  <a:gd name="T43" fmla="*/ 10 h 47"/>
                  <a:gd name="T44" fmla="*/ 228 w 231"/>
                  <a:gd name="T45" fmla="*/ 12 h 47"/>
                  <a:gd name="T46" fmla="*/ 230 w 231"/>
                  <a:gd name="T47" fmla="*/ 15 h 47"/>
                  <a:gd name="T48" fmla="*/ 230 w 231"/>
                  <a:gd name="T49" fmla="*/ 31 h 47"/>
                  <a:gd name="T50" fmla="*/ 225 w 231"/>
                  <a:gd name="T51" fmla="*/ 35 h 47"/>
                  <a:gd name="T52" fmla="*/ 218 w 231"/>
                  <a:gd name="T53" fmla="*/ 38 h 47"/>
                  <a:gd name="T54" fmla="*/ 213 w 231"/>
                  <a:gd name="T55" fmla="*/ 39 h 47"/>
                  <a:gd name="T56" fmla="*/ 209 w 231"/>
                  <a:gd name="T57" fmla="*/ 40 h 47"/>
                  <a:gd name="T58" fmla="*/ 205 w 231"/>
                  <a:gd name="T59" fmla="*/ 41 h 47"/>
                  <a:gd name="T60" fmla="*/ 201 w 231"/>
                  <a:gd name="T61" fmla="*/ 42 h 47"/>
                  <a:gd name="T62" fmla="*/ 196 w 231"/>
                  <a:gd name="T63" fmla="*/ 42 h 47"/>
                  <a:gd name="T64" fmla="*/ 191 w 231"/>
                  <a:gd name="T65" fmla="*/ 43 h 47"/>
                  <a:gd name="T66" fmla="*/ 183 w 231"/>
                  <a:gd name="T67" fmla="*/ 44 h 47"/>
                  <a:gd name="T68" fmla="*/ 175 w 231"/>
                  <a:gd name="T69" fmla="*/ 45 h 47"/>
                  <a:gd name="T70" fmla="*/ 166 w 231"/>
                  <a:gd name="T71" fmla="*/ 45 h 47"/>
                  <a:gd name="T72" fmla="*/ 158 w 231"/>
                  <a:gd name="T73" fmla="*/ 46 h 47"/>
                  <a:gd name="T74" fmla="*/ 148 w 231"/>
                  <a:gd name="T75" fmla="*/ 46 h 47"/>
                  <a:gd name="T76" fmla="*/ 142 w 231"/>
                  <a:gd name="T77" fmla="*/ 46 h 47"/>
                  <a:gd name="T78" fmla="*/ 136 w 231"/>
                  <a:gd name="T79" fmla="*/ 47 h 47"/>
                  <a:gd name="T80" fmla="*/ 130 w 231"/>
                  <a:gd name="T81" fmla="*/ 47 h 47"/>
                  <a:gd name="T82" fmla="*/ 123 w 231"/>
                  <a:gd name="T83" fmla="*/ 47 h 47"/>
                  <a:gd name="T84" fmla="*/ 117 w 231"/>
                  <a:gd name="T85" fmla="*/ 47 h 47"/>
                  <a:gd name="T86" fmla="*/ 111 w 231"/>
                  <a:gd name="T87" fmla="*/ 47 h 47"/>
                  <a:gd name="T88" fmla="*/ 104 w 231"/>
                  <a:gd name="T89" fmla="*/ 47 h 47"/>
                  <a:gd name="T90" fmla="*/ 98 w 231"/>
                  <a:gd name="T91" fmla="*/ 47 h 47"/>
                  <a:gd name="T92" fmla="*/ 92 w 231"/>
                  <a:gd name="T93" fmla="*/ 47 h 47"/>
                  <a:gd name="T94" fmla="*/ 86 w 231"/>
                  <a:gd name="T95" fmla="*/ 46 h 47"/>
                  <a:gd name="T96" fmla="*/ 77 w 231"/>
                  <a:gd name="T97" fmla="*/ 46 h 47"/>
                  <a:gd name="T98" fmla="*/ 63 w 231"/>
                  <a:gd name="T99" fmla="*/ 45 h 47"/>
                  <a:gd name="T100" fmla="*/ 50 w 231"/>
                  <a:gd name="T101" fmla="*/ 44 h 47"/>
                  <a:gd name="T102" fmla="*/ 39 w 231"/>
                  <a:gd name="T103" fmla="*/ 43 h 47"/>
                  <a:gd name="T104" fmla="*/ 29 w 231"/>
                  <a:gd name="T105" fmla="*/ 42 h 47"/>
                  <a:gd name="T106" fmla="*/ 20 w 231"/>
                  <a:gd name="T107" fmla="*/ 40 h 47"/>
                  <a:gd name="T108" fmla="*/ 14 w 231"/>
                  <a:gd name="T109" fmla="*/ 38 h 47"/>
                  <a:gd name="T110" fmla="*/ 9 w 231"/>
                  <a:gd name="T111" fmla="*/ 37 h 47"/>
                  <a:gd name="T112" fmla="*/ 5 w 231"/>
                  <a:gd name="T113" fmla="*/ 35 h 47"/>
                  <a:gd name="T114" fmla="*/ 2 w 231"/>
                  <a:gd name="T115" fmla="*/ 33 h 47"/>
                  <a:gd name="T116" fmla="*/ 0 w 231"/>
                  <a:gd name="T117" fmla="*/ 31 h 47"/>
                  <a:gd name="T118" fmla="*/ 0 w 231"/>
                  <a:gd name="T119" fmla="*/ 14 h 47"/>
                  <a:gd name="T120" fmla="*/ 4 w 231"/>
                  <a:gd name="T121" fmla="*/ 11 h 47"/>
                  <a:gd name="T122" fmla="*/ 10 w 231"/>
                  <a:gd name="T123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1" h="47">
                    <a:moveTo>
                      <a:pt x="14" y="8"/>
                    </a:moveTo>
                    <a:lnTo>
                      <a:pt x="16" y="7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22" y="6"/>
                    </a:lnTo>
                    <a:lnTo>
                      <a:pt x="24" y="6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32" y="5"/>
                    </a:lnTo>
                    <a:lnTo>
                      <a:pt x="34" y="4"/>
                    </a:lnTo>
                    <a:lnTo>
                      <a:pt x="37" y="4"/>
                    </a:lnTo>
                    <a:lnTo>
                      <a:pt x="40" y="4"/>
                    </a:lnTo>
                    <a:lnTo>
                      <a:pt x="43" y="3"/>
                    </a:lnTo>
                    <a:lnTo>
                      <a:pt x="46" y="3"/>
                    </a:lnTo>
                    <a:lnTo>
                      <a:pt x="49" y="3"/>
                    </a:lnTo>
                    <a:lnTo>
                      <a:pt x="52" y="2"/>
                    </a:lnTo>
                    <a:lnTo>
                      <a:pt x="56" y="2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1"/>
                    </a:lnTo>
                    <a:lnTo>
                      <a:pt x="69" y="1"/>
                    </a:lnTo>
                    <a:lnTo>
                      <a:pt x="73" y="1"/>
                    </a:lnTo>
                    <a:lnTo>
                      <a:pt x="76" y="1"/>
                    </a:lnTo>
                    <a:lnTo>
                      <a:pt x="80" y="1"/>
                    </a:lnTo>
                    <a:lnTo>
                      <a:pt x="84" y="1"/>
                    </a:lnTo>
                    <a:lnTo>
                      <a:pt x="87" y="0"/>
                    </a:lnTo>
                    <a:lnTo>
                      <a:pt x="91" y="0"/>
                    </a:lnTo>
                    <a:lnTo>
                      <a:pt x="95" y="0"/>
                    </a:lnTo>
                    <a:lnTo>
                      <a:pt x="99" y="0"/>
                    </a:lnTo>
                    <a:lnTo>
                      <a:pt x="103" y="0"/>
                    </a:lnTo>
                    <a:lnTo>
                      <a:pt x="107" y="0"/>
                    </a:lnTo>
                    <a:lnTo>
                      <a:pt x="111" y="0"/>
                    </a:lnTo>
                    <a:lnTo>
                      <a:pt x="115" y="0"/>
                    </a:lnTo>
                    <a:lnTo>
                      <a:pt x="120" y="0"/>
                    </a:lnTo>
                    <a:lnTo>
                      <a:pt x="125" y="0"/>
                    </a:lnTo>
                    <a:lnTo>
                      <a:pt x="130" y="0"/>
                    </a:lnTo>
                    <a:lnTo>
                      <a:pt x="135" y="0"/>
                    </a:lnTo>
                    <a:lnTo>
                      <a:pt x="140" y="0"/>
                    </a:lnTo>
                    <a:lnTo>
                      <a:pt x="145" y="0"/>
                    </a:lnTo>
                    <a:lnTo>
                      <a:pt x="150" y="1"/>
                    </a:lnTo>
                    <a:lnTo>
                      <a:pt x="154" y="1"/>
                    </a:lnTo>
                    <a:lnTo>
                      <a:pt x="159" y="1"/>
                    </a:lnTo>
                    <a:lnTo>
                      <a:pt x="163" y="1"/>
                    </a:lnTo>
                    <a:lnTo>
                      <a:pt x="168" y="2"/>
                    </a:lnTo>
                    <a:lnTo>
                      <a:pt x="172" y="2"/>
                    </a:lnTo>
                    <a:lnTo>
                      <a:pt x="176" y="2"/>
                    </a:lnTo>
                    <a:lnTo>
                      <a:pt x="180" y="3"/>
                    </a:lnTo>
                    <a:lnTo>
                      <a:pt x="184" y="3"/>
                    </a:lnTo>
                    <a:lnTo>
                      <a:pt x="188" y="3"/>
                    </a:lnTo>
                    <a:lnTo>
                      <a:pt x="191" y="4"/>
                    </a:lnTo>
                    <a:lnTo>
                      <a:pt x="194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4" y="5"/>
                    </a:lnTo>
                    <a:lnTo>
                      <a:pt x="206" y="6"/>
                    </a:lnTo>
                    <a:lnTo>
                      <a:pt x="208" y="6"/>
                    </a:lnTo>
                    <a:lnTo>
                      <a:pt x="211" y="7"/>
                    </a:lnTo>
                    <a:lnTo>
                      <a:pt x="213" y="7"/>
                    </a:lnTo>
                    <a:lnTo>
                      <a:pt x="215" y="7"/>
                    </a:lnTo>
                    <a:lnTo>
                      <a:pt x="216" y="8"/>
                    </a:lnTo>
                    <a:lnTo>
                      <a:pt x="218" y="8"/>
                    </a:lnTo>
                    <a:lnTo>
                      <a:pt x="220" y="9"/>
                    </a:lnTo>
                    <a:lnTo>
                      <a:pt x="221" y="9"/>
                    </a:lnTo>
                    <a:lnTo>
                      <a:pt x="223" y="10"/>
                    </a:lnTo>
                    <a:lnTo>
                      <a:pt x="224" y="10"/>
                    </a:lnTo>
                    <a:lnTo>
                      <a:pt x="226" y="11"/>
                    </a:lnTo>
                    <a:lnTo>
                      <a:pt x="227" y="12"/>
                    </a:lnTo>
                    <a:lnTo>
                      <a:pt x="228" y="12"/>
                    </a:lnTo>
                    <a:lnTo>
                      <a:pt x="229" y="13"/>
                    </a:lnTo>
                    <a:lnTo>
                      <a:pt x="230" y="14"/>
                    </a:lnTo>
                    <a:lnTo>
                      <a:pt x="230" y="15"/>
                    </a:lnTo>
                    <a:lnTo>
                      <a:pt x="231" y="16"/>
                    </a:lnTo>
                    <a:lnTo>
                      <a:pt x="231" y="30"/>
                    </a:lnTo>
                    <a:lnTo>
                      <a:pt x="230" y="31"/>
                    </a:lnTo>
                    <a:lnTo>
                      <a:pt x="229" y="32"/>
                    </a:lnTo>
                    <a:lnTo>
                      <a:pt x="227" y="33"/>
                    </a:lnTo>
                    <a:lnTo>
                      <a:pt x="225" y="35"/>
                    </a:lnTo>
                    <a:lnTo>
                      <a:pt x="222" y="36"/>
                    </a:lnTo>
                    <a:lnTo>
                      <a:pt x="220" y="37"/>
                    </a:lnTo>
                    <a:lnTo>
                      <a:pt x="218" y="38"/>
                    </a:lnTo>
                    <a:lnTo>
                      <a:pt x="216" y="39"/>
                    </a:lnTo>
                    <a:lnTo>
                      <a:pt x="214" y="39"/>
                    </a:lnTo>
                    <a:lnTo>
                      <a:pt x="213" y="39"/>
                    </a:lnTo>
                    <a:lnTo>
                      <a:pt x="212" y="39"/>
                    </a:lnTo>
                    <a:lnTo>
                      <a:pt x="211" y="40"/>
                    </a:lnTo>
                    <a:lnTo>
                      <a:pt x="209" y="40"/>
                    </a:lnTo>
                    <a:lnTo>
                      <a:pt x="208" y="40"/>
                    </a:lnTo>
                    <a:lnTo>
                      <a:pt x="207" y="41"/>
                    </a:lnTo>
                    <a:lnTo>
                      <a:pt x="205" y="41"/>
                    </a:lnTo>
                    <a:lnTo>
                      <a:pt x="204" y="41"/>
                    </a:lnTo>
                    <a:lnTo>
                      <a:pt x="202" y="41"/>
                    </a:lnTo>
                    <a:lnTo>
                      <a:pt x="201" y="42"/>
                    </a:lnTo>
                    <a:lnTo>
                      <a:pt x="200" y="42"/>
                    </a:lnTo>
                    <a:lnTo>
                      <a:pt x="198" y="42"/>
                    </a:lnTo>
                    <a:lnTo>
                      <a:pt x="196" y="42"/>
                    </a:lnTo>
                    <a:lnTo>
                      <a:pt x="195" y="43"/>
                    </a:lnTo>
                    <a:lnTo>
                      <a:pt x="193" y="43"/>
                    </a:lnTo>
                    <a:lnTo>
                      <a:pt x="191" y="43"/>
                    </a:lnTo>
                    <a:lnTo>
                      <a:pt x="188" y="43"/>
                    </a:lnTo>
                    <a:lnTo>
                      <a:pt x="186" y="44"/>
                    </a:lnTo>
                    <a:lnTo>
                      <a:pt x="183" y="44"/>
                    </a:lnTo>
                    <a:lnTo>
                      <a:pt x="180" y="44"/>
                    </a:lnTo>
                    <a:lnTo>
                      <a:pt x="178" y="44"/>
                    </a:lnTo>
                    <a:lnTo>
                      <a:pt x="175" y="45"/>
                    </a:lnTo>
                    <a:lnTo>
                      <a:pt x="172" y="45"/>
                    </a:lnTo>
                    <a:lnTo>
                      <a:pt x="169" y="45"/>
                    </a:lnTo>
                    <a:lnTo>
                      <a:pt x="166" y="45"/>
                    </a:lnTo>
                    <a:lnTo>
                      <a:pt x="163" y="45"/>
                    </a:lnTo>
                    <a:lnTo>
                      <a:pt x="160" y="46"/>
                    </a:lnTo>
                    <a:lnTo>
                      <a:pt x="158" y="46"/>
                    </a:lnTo>
                    <a:lnTo>
                      <a:pt x="154" y="46"/>
                    </a:lnTo>
                    <a:lnTo>
                      <a:pt x="151" y="46"/>
                    </a:lnTo>
                    <a:lnTo>
                      <a:pt x="148" y="46"/>
                    </a:lnTo>
                    <a:lnTo>
                      <a:pt x="146" y="46"/>
                    </a:lnTo>
                    <a:lnTo>
                      <a:pt x="144" y="46"/>
                    </a:lnTo>
                    <a:lnTo>
                      <a:pt x="142" y="46"/>
                    </a:lnTo>
                    <a:lnTo>
                      <a:pt x="140" y="47"/>
                    </a:lnTo>
                    <a:lnTo>
                      <a:pt x="138" y="47"/>
                    </a:lnTo>
                    <a:lnTo>
                      <a:pt x="136" y="47"/>
                    </a:lnTo>
                    <a:lnTo>
                      <a:pt x="134" y="47"/>
                    </a:lnTo>
                    <a:lnTo>
                      <a:pt x="132" y="47"/>
                    </a:lnTo>
                    <a:lnTo>
                      <a:pt x="130" y="47"/>
                    </a:lnTo>
                    <a:lnTo>
                      <a:pt x="128" y="47"/>
                    </a:lnTo>
                    <a:lnTo>
                      <a:pt x="126" y="47"/>
                    </a:lnTo>
                    <a:lnTo>
                      <a:pt x="123" y="47"/>
                    </a:lnTo>
                    <a:lnTo>
                      <a:pt x="121" y="47"/>
                    </a:lnTo>
                    <a:lnTo>
                      <a:pt x="119" y="47"/>
                    </a:lnTo>
                    <a:lnTo>
                      <a:pt x="117" y="47"/>
                    </a:lnTo>
                    <a:lnTo>
                      <a:pt x="115" y="47"/>
                    </a:lnTo>
                    <a:lnTo>
                      <a:pt x="113" y="47"/>
                    </a:lnTo>
                    <a:lnTo>
                      <a:pt x="111" y="47"/>
                    </a:lnTo>
                    <a:lnTo>
                      <a:pt x="109" y="47"/>
                    </a:lnTo>
                    <a:lnTo>
                      <a:pt x="106" y="47"/>
                    </a:lnTo>
                    <a:lnTo>
                      <a:pt x="104" y="47"/>
                    </a:lnTo>
                    <a:lnTo>
                      <a:pt x="102" y="47"/>
                    </a:lnTo>
                    <a:lnTo>
                      <a:pt x="100" y="47"/>
                    </a:lnTo>
                    <a:lnTo>
                      <a:pt x="98" y="47"/>
                    </a:lnTo>
                    <a:lnTo>
                      <a:pt x="96" y="47"/>
                    </a:lnTo>
                    <a:lnTo>
                      <a:pt x="94" y="47"/>
                    </a:lnTo>
                    <a:lnTo>
                      <a:pt x="92" y="47"/>
                    </a:lnTo>
                    <a:lnTo>
                      <a:pt x="90" y="47"/>
                    </a:lnTo>
                    <a:lnTo>
                      <a:pt x="88" y="46"/>
                    </a:lnTo>
                    <a:lnTo>
                      <a:pt x="86" y="46"/>
                    </a:lnTo>
                    <a:lnTo>
                      <a:pt x="84" y="46"/>
                    </a:lnTo>
                    <a:lnTo>
                      <a:pt x="82" y="46"/>
                    </a:lnTo>
                    <a:lnTo>
                      <a:pt x="77" y="46"/>
                    </a:lnTo>
                    <a:lnTo>
                      <a:pt x="72" y="46"/>
                    </a:lnTo>
                    <a:lnTo>
                      <a:pt x="67" y="46"/>
                    </a:lnTo>
                    <a:lnTo>
                      <a:pt x="63" y="45"/>
                    </a:lnTo>
                    <a:lnTo>
                      <a:pt x="58" y="45"/>
                    </a:lnTo>
                    <a:lnTo>
                      <a:pt x="54" y="45"/>
                    </a:lnTo>
                    <a:lnTo>
                      <a:pt x="50" y="44"/>
                    </a:lnTo>
                    <a:lnTo>
                      <a:pt x="46" y="44"/>
                    </a:lnTo>
                    <a:lnTo>
                      <a:pt x="43" y="44"/>
                    </a:lnTo>
                    <a:lnTo>
                      <a:pt x="39" y="43"/>
                    </a:lnTo>
                    <a:lnTo>
                      <a:pt x="35" y="43"/>
                    </a:lnTo>
                    <a:lnTo>
                      <a:pt x="32" y="42"/>
                    </a:lnTo>
                    <a:lnTo>
                      <a:pt x="29" y="42"/>
                    </a:lnTo>
                    <a:lnTo>
                      <a:pt x="26" y="41"/>
                    </a:lnTo>
                    <a:lnTo>
                      <a:pt x="23" y="40"/>
                    </a:lnTo>
                    <a:lnTo>
                      <a:pt x="20" y="40"/>
                    </a:lnTo>
                    <a:lnTo>
                      <a:pt x="18" y="39"/>
                    </a:lnTo>
                    <a:lnTo>
                      <a:pt x="16" y="39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0" y="37"/>
                    </a:lnTo>
                    <a:lnTo>
                      <a:pt x="9" y="37"/>
                    </a:lnTo>
                    <a:lnTo>
                      <a:pt x="7" y="36"/>
                    </a:lnTo>
                    <a:lnTo>
                      <a:pt x="6" y="35"/>
                    </a:lnTo>
                    <a:lnTo>
                      <a:pt x="5" y="35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2" y="33"/>
                    </a:lnTo>
                    <a:lnTo>
                      <a:pt x="1" y="32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0" y="30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1" y="13"/>
                    </a:lnTo>
                    <a:lnTo>
                      <a:pt x="2" y="12"/>
                    </a:lnTo>
                    <a:lnTo>
                      <a:pt x="4" y="11"/>
                    </a:lnTo>
                    <a:lnTo>
                      <a:pt x="5" y="10"/>
                    </a:lnTo>
                    <a:lnTo>
                      <a:pt x="7" y="9"/>
                    </a:lnTo>
                    <a:lnTo>
                      <a:pt x="10" y="9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83" name="Freeform 259"/>
              <p:cNvSpPr>
                <a:spLocks/>
              </p:cNvSpPr>
              <p:nvPr/>
            </p:nvSpPr>
            <p:spPr bwMode="auto">
              <a:xfrm>
                <a:off x="925" y="2755"/>
                <a:ext cx="222" cy="27"/>
              </a:xfrm>
              <a:custGeom>
                <a:avLst/>
                <a:gdLst>
                  <a:gd name="T0" fmla="*/ 211 w 222"/>
                  <a:gd name="T1" fmla="*/ 19 h 27"/>
                  <a:gd name="T2" fmla="*/ 200 w 222"/>
                  <a:gd name="T3" fmla="*/ 21 h 27"/>
                  <a:gd name="T4" fmla="*/ 187 w 222"/>
                  <a:gd name="T5" fmla="*/ 23 h 27"/>
                  <a:gd name="T6" fmla="*/ 172 w 222"/>
                  <a:gd name="T7" fmla="*/ 25 h 27"/>
                  <a:gd name="T8" fmla="*/ 154 w 222"/>
                  <a:gd name="T9" fmla="*/ 26 h 27"/>
                  <a:gd name="T10" fmla="*/ 140 w 222"/>
                  <a:gd name="T11" fmla="*/ 27 h 27"/>
                  <a:gd name="T12" fmla="*/ 134 w 222"/>
                  <a:gd name="T13" fmla="*/ 27 h 27"/>
                  <a:gd name="T14" fmla="*/ 129 w 222"/>
                  <a:gd name="T15" fmla="*/ 27 h 27"/>
                  <a:gd name="T16" fmla="*/ 123 w 222"/>
                  <a:gd name="T17" fmla="*/ 27 h 27"/>
                  <a:gd name="T18" fmla="*/ 117 w 222"/>
                  <a:gd name="T19" fmla="*/ 27 h 27"/>
                  <a:gd name="T20" fmla="*/ 111 w 222"/>
                  <a:gd name="T21" fmla="*/ 27 h 27"/>
                  <a:gd name="T22" fmla="*/ 103 w 222"/>
                  <a:gd name="T23" fmla="*/ 27 h 27"/>
                  <a:gd name="T24" fmla="*/ 94 w 222"/>
                  <a:gd name="T25" fmla="*/ 27 h 27"/>
                  <a:gd name="T26" fmla="*/ 86 w 222"/>
                  <a:gd name="T27" fmla="*/ 27 h 27"/>
                  <a:gd name="T28" fmla="*/ 78 w 222"/>
                  <a:gd name="T29" fmla="*/ 26 h 27"/>
                  <a:gd name="T30" fmla="*/ 71 w 222"/>
                  <a:gd name="T31" fmla="*/ 26 h 27"/>
                  <a:gd name="T32" fmla="*/ 61 w 222"/>
                  <a:gd name="T33" fmla="*/ 25 h 27"/>
                  <a:gd name="T34" fmla="*/ 52 w 222"/>
                  <a:gd name="T35" fmla="*/ 25 h 27"/>
                  <a:gd name="T36" fmla="*/ 43 w 222"/>
                  <a:gd name="T37" fmla="*/ 24 h 27"/>
                  <a:gd name="T38" fmla="*/ 35 w 222"/>
                  <a:gd name="T39" fmla="*/ 23 h 27"/>
                  <a:gd name="T40" fmla="*/ 27 w 222"/>
                  <a:gd name="T41" fmla="*/ 22 h 27"/>
                  <a:gd name="T42" fmla="*/ 21 w 222"/>
                  <a:gd name="T43" fmla="*/ 21 h 27"/>
                  <a:gd name="T44" fmla="*/ 17 w 222"/>
                  <a:gd name="T45" fmla="*/ 21 h 27"/>
                  <a:gd name="T46" fmla="*/ 14 w 222"/>
                  <a:gd name="T47" fmla="*/ 20 h 27"/>
                  <a:gd name="T48" fmla="*/ 7 w 222"/>
                  <a:gd name="T49" fmla="*/ 18 h 27"/>
                  <a:gd name="T50" fmla="*/ 2 w 222"/>
                  <a:gd name="T51" fmla="*/ 16 h 27"/>
                  <a:gd name="T52" fmla="*/ 0 w 222"/>
                  <a:gd name="T53" fmla="*/ 13 h 27"/>
                  <a:gd name="T54" fmla="*/ 1 w 222"/>
                  <a:gd name="T55" fmla="*/ 11 h 27"/>
                  <a:gd name="T56" fmla="*/ 5 w 222"/>
                  <a:gd name="T57" fmla="*/ 9 h 27"/>
                  <a:gd name="T58" fmla="*/ 12 w 222"/>
                  <a:gd name="T59" fmla="*/ 7 h 27"/>
                  <a:gd name="T60" fmla="*/ 21 w 222"/>
                  <a:gd name="T61" fmla="*/ 5 h 27"/>
                  <a:gd name="T62" fmla="*/ 32 w 222"/>
                  <a:gd name="T63" fmla="*/ 4 h 27"/>
                  <a:gd name="T64" fmla="*/ 43 w 222"/>
                  <a:gd name="T65" fmla="*/ 2 h 27"/>
                  <a:gd name="T66" fmla="*/ 56 w 222"/>
                  <a:gd name="T67" fmla="*/ 1 h 27"/>
                  <a:gd name="T68" fmla="*/ 70 w 222"/>
                  <a:gd name="T69" fmla="*/ 1 h 27"/>
                  <a:gd name="T70" fmla="*/ 85 w 222"/>
                  <a:gd name="T71" fmla="*/ 0 h 27"/>
                  <a:gd name="T72" fmla="*/ 100 w 222"/>
                  <a:gd name="T73" fmla="*/ 0 h 27"/>
                  <a:gd name="T74" fmla="*/ 116 w 222"/>
                  <a:gd name="T75" fmla="*/ 0 h 27"/>
                  <a:gd name="T76" fmla="*/ 128 w 222"/>
                  <a:gd name="T77" fmla="*/ 0 h 27"/>
                  <a:gd name="T78" fmla="*/ 141 w 222"/>
                  <a:gd name="T79" fmla="*/ 0 h 27"/>
                  <a:gd name="T80" fmla="*/ 153 w 222"/>
                  <a:gd name="T81" fmla="*/ 1 h 27"/>
                  <a:gd name="T82" fmla="*/ 164 w 222"/>
                  <a:gd name="T83" fmla="*/ 1 h 27"/>
                  <a:gd name="T84" fmla="*/ 175 w 222"/>
                  <a:gd name="T85" fmla="*/ 2 h 27"/>
                  <a:gd name="T86" fmla="*/ 185 w 222"/>
                  <a:gd name="T87" fmla="*/ 3 h 27"/>
                  <a:gd name="T88" fmla="*/ 193 w 222"/>
                  <a:gd name="T89" fmla="*/ 4 h 27"/>
                  <a:gd name="T90" fmla="*/ 201 w 222"/>
                  <a:gd name="T91" fmla="*/ 5 h 27"/>
                  <a:gd name="T92" fmla="*/ 208 w 222"/>
                  <a:gd name="T93" fmla="*/ 7 h 27"/>
                  <a:gd name="T94" fmla="*/ 214 w 222"/>
                  <a:gd name="T95" fmla="*/ 8 h 27"/>
                  <a:gd name="T96" fmla="*/ 218 w 222"/>
                  <a:gd name="T97" fmla="*/ 10 h 27"/>
                  <a:gd name="T98" fmla="*/ 221 w 222"/>
                  <a:gd name="T99" fmla="*/ 11 h 27"/>
                  <a:gd name="T100" fmla="*/ 222 w 222"/>
                  <a:gd name="T101" fmla="*/ 13 h 27"/>
                  <a:gd name="T102" fmla="*/ 222 w 222"/>
                  <a:gd name="T103" fmla="*/ 15 h 27"/>
                  <a:gd name="T104" fmla="*/ 219 w 222"/>
                  <a:gd name="T10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2" h="27">
                    <a:moveTo>
                      <a:pt x="216" y="18"/>
                    </a:moveTo>
                    <a:lnTo>
                      <a:pt x="214" y="19"/>
                    </a:lnTo>
                    <a:lnTo>
                      <a:pt x="211" y="19"/>
                    </a:lnTo>
                    <a:lnTo>
                      <a:pt x="208" y="20"/>
                    </a:lnTo>
                    <a:lnTo>
                      <a:pt x="204" y="21"/>
                    </a:lnTo>
                    <a:lnTo>
                      <a:pt x="200" y="21"/>
                    </a:lnTo>
                    <a:lnTo>
                      <a:pt x="196" y="22"/>
                    </a:lnTo>
                    <a:lnTo>
                      <a:pt x="192" y="23"/>
                    </a:lnTo>
                    <a:lnTo>
                      <a:pt x="187" y="23"/>
                    </a:lnTo>
                    <a:lnTo>
                      <a:pt x="182" y="24"/>
                    </a:lnTo>
                    <a:lnTo>
                      <a:pt x="177" y="24"/>
                    </a:lnTo>
                    <a:lnTo>
                      <a:pt x="172" y="25"/>
                    </a:lnTo>
                    <a:lnTo>
                      <a:pt x="166" y="25"/>
                    </a:lnTo>
                    <a:lnTo>
                      <a:pt x="160" y="25"/>
                    </a:lnTo>
                    <a:lnTo>
                      <a:pt x="154" y="26"/>
                    </a:lnTo>
                    <a:lnTo>
                      <a:pt x="148" y="26"/>
                    </a:lnTo>
                    <a:lnTo>
                      <a:pt x="142" y="26"/>
                    </a:lnTo>
                    <a:lnTo>
                      <a:pt x="140" y="27"/>
                    </a:lnTo>
                    <a:lnTo>
                      <a:pt x="138" y="27"/>
                    </a:lnTo>
                    <a:lnTo>
                      <a:pt x="136" y="27"/>
                    </a:lnTo>
                    <a:lnTo>
                      <a:pt x="134" y="27"/>
                    </a:lnTo>
                    <a:lnTo>
                      <a:pt x="132" y="27"/>
                    </a:lnTo>
                    <a:lnTo>
                      <a:pt x="131" y="27"/>
                    </a:lnTo>
                    <a:lnTo>
                      <a:pt x="129" y="27"/>
                    </a:lnTo>
                    <a:lnTo>
                      <a:pt x="127" y="27"/>
                    </a:lnTo>
                    <a:lnTo>
                      <a:pt x="125" y="27"/>
                    </a:lnTo>
                    <a:lnTo>
                      <a:pt x="123" y="27"/>
                    </a:lnTo>
                    <a:lnTo>
                      <a:pt x="121" y="27"/>
                    </a:lnTo>
                    <a:lnTo>
                      <a:pt x="119" y="27"/>
                    </a:lnTo>
                    <a:lnTo>
                      <a:pt x="117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11" y="27"/>
                    </a:lnTo>
                    <a:lnTo>
                      <a:pt x="108" y="27"/>
                    </a:lnTo>
                    <a:lnTo>
                      <a:pt x="105" y="27"/>
                    </a:lnTo>
                    <a:lnTo>
                      <a:pt x="103" y="27"/>
                    </a:lnTo>
                    <a:lnTo>
                      <a:pt x="100" y="27"/>
                    </a:lnTo>
                    <a:lnTo>
                      <a:pt x="97" y="27"/>
                    </a:lnTo>
                    <a:lnTo>
                      <a:pt x="94" y="27"/>
                    </a:lnTo>
                    <a:lnTo>
                      <a:pt x="91" y="27"/>
                    </a:lnTo>
                    <a:lnTo>
                      <a:pt x="89" y="27"/>
                    </a:lnTo>
                    <a:lnTo>
                      <a:pt x="86" y="27"/>
                    </a:lnTo>
                    <a:lnTo>
                      <a:pt x="84" y="26"/>
                    </a:lnTo>
                    <a:lnTo>
                      <a:pt x="81" y="26"/>
                    </a:lnTo>
                    <a:lnTo>
                      <a:pt x="78" y="26"/>
                    </a:lnTo>
                    <a:lnTo>
                      <a:pt x="76" y="26"/>
                    </a:lnTo>
                    <a:lnTo>
                      <a:pt x="73" y="26"/>
                    </a:lnTo>
                    <a:lnTo>
                      <a:pt x="71" y="26"/>
                    </a:lnTo>
                    <a:lnTo>
                      <a:pt x="68" y="26"/>
                    </a:lnTo>
                    <a:lnTo>
                      <a:pt x="65" y="26"/>
                    </a:lnTo>
                    <a:lnTo>
                      <a:pt x="61" y="25"/>
                    </a:lnTo>
                    <a:lnTo>
                      <a:pt x="58" y="25"/>
                    </a:lnTo>
                    <a:lnTo>
                      <a:pt x="55" y="25"/>
                    </a:lnTo>
                    <a:lnTo>
                      <a:pt x="52" y="25"/>
                    </a:lnTo>
                    <a:lnTo>
                      <a:pt x="49" y="25"/>
                    </a:lnTo>
                    <a:lnTo>
                      <a:pt x="46" y="24"/>
                    </a:lnTo>
                    <a:lnTo>
                      <a:pt x="43" y="24"/>
                    </a:lnTo>
                    <a:lnTo>
                      <a:pt x="40" y="24"/>
                    </a:lnTo>
                    <a:lnTo>
                      <a:pt x="37" y="23"/>
                    </a:lnTo>
                    <a:lnTo>
                      <a:pt x="35" y="23"/>
                    </a:lnTo>
                    <a:lnTo>
                      <a:pt x="32" y="23"/>
                    </a:lnTo>
                    <a:lnTo>
                      <a:pt x="30" y="23"/>
                    </a:lnTo>
                    <a:lnTo>
                      <a:pt x="27" y="22"/>
                    </a:lnTo>
                    <a:lnTo>
                      <a:pt x="25" y="22"/>
                    </a:lnTo>
                    <a:lnTo>
                      <a:pt x="23" y="22"/>
                    </a:lnTo>
                    <a:lnTo>
                      <a:pt x="21" y="21"/>
                    </a:lnTo>
                    <a:lnTo>
                      <a:pt x="20" y="21"/>
                    </a:lnTo>
                    <a:lnTo>
                      <a:pt x="19" y="21"/>
                    </a:lnTo>
                    <a:lnTo>
                      <a:pt x="17" y="21"/>
                    </a:lnTo>
                    <a:lnTo>
                      <a:pt x="16" y="20"/>
                    </a:lnTo>
                    <a:lnTo>
                      <a:pt x="15" y="20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0" y="19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3" y="17"/>
                    </a:lnTo>
                    <a:lnTo>
                      <a:pt x="2" y="16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1" y="11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12" y="7"/>
                    </a:lnTo>
                    <a:lnTo>
                      <a:pt x="14" y="6"/>
                    </a:lnTo>
                    <a:lnTo>
                      <a:pt x="17" y="6"/>
                    </a:lnTo>
                    <a:lnTo>
                      <a:pt x="21" y="5"/>
                    </a:lnTo>
                    <a:lnTo>
                      <a:pt x="24" y="5"/>
                    </a:lnTo>
                    <a:lnTo>
                      <a:pt x="28" y="4"/>
                    </a:lnTo>
                    <a:lnTo>
                      <a:pt x="32" y="4"/>
                    </a:lnTo>
                    <a:lnTo>
                      <a:pt x="36" y="3"/>
                    </a:lnTo>
                    <a:lnTo>
                      <a:pt x="39" y="3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2" y="2"/>
                    </a:lnTo>
                    <a:lnTo>
                      <a:pt x="56" y="1"/>
                    </a:lnTo>
                    <a:lnTo>
                      <a:pt x="61" y="1"/>
                    </a:lnTo>
                    <a:lnTo>
                      <a:pt x="65" y="1"/>
                    </a:lnTo>
                    <a:lnTo>
                      <a:pt x="70" y="1"/>
                    </a:lnTo>
                    <a:lnTo>
                      <a:pt x="75" y="0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90" y="0"/>
                    </a:lnTo>
                    <a:lnTo>
                      <a:pt x="95" y="0"/>
                    </a:lnTo>
                    <a:lnTo>
                      <a:pt x="100" y="0"/>
                    </a:lnTo>
                    <a:lnTo>
                      <a:pt x="106" y="0"/>
                    </a:lnTo>
                    <a:lnTo>
                      <a:pt x="111" y="0"/>
                    </a:lnTo>
                    <a:lnTo>
                      <a:pt x="116" y="0"/>
                    </a:lnTo>
                    <a:lnTo>
                      <a:pt x="120" y="0"/>
                    </a:lnTo>
                    <a:lnTo>
                      <a:pt x="124" y="0"/>
                    </a:lnTo>
                    <a:lnTo>
                      <a:pt x="128" y="0"/>
                    </a:lnTo>
                    <a:lnTo>
                      <a:pt x="133" y="0"/>
                    </a:lnTo>
                    <a:lnTo>
                      <a:pt x="137" y="0"/>
                    </a:lnTo>
                    <a:lnTo>
                      <a:pt x="141" y="0"/>
                    </a:lnTo>
                    <a:lnTo>
                      <a:pt x="145" y="0"/>
                    </a:lnTo>
                    <a:lnTo>
                      <a:pt x="149" y="0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4" y="1"/>
                    </a:lnTo>
                    <a:lnTo>
                      <a:pt x="168" y="2"/>
                    </a:lnTo>
                    <a:lnTo>
                      <a:pt x="171" y="2"/>
                    </a:lnTo>
                    <a:lnTo>
                      <a:pt x="175" y="2"/>
                    </a:lnTo>
                    <a:lnTo>
                      <a:pt x="178" y="2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8" y="3"/>
                    </a:lnTo>
                    <a:lnTo>
                      <a:pt x="191" y="4"/>
                    </a:lnTo>
                    <a:lnTo>
                      <a:pt x="193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4" y="6"/>
                    </a:lnTo>
                    <a:lnTo>
                      <a:pt x="206" y="6"/>
                    </a:lnTo>
                    <a:lnTo>
                      <a:pt x="208" y="7"/>
                    </a:lnTo>
                    <a:lnTo>
                      <a:pt x="210" y="7"/>
                    </a:lnTo>
                    <a:lnTo>
                      <a:pt x="212" y="7"/>
                    </a:lnTo>
                    <a:lnTo>
                      <a:pt x="214" y="8"/>
                    </a:lnTo>
                    <a:lnTo>
                      <a:pt x="215" y="8"/>
                    </a:lnTo>
                    <a:lnTo>
                      <a:pt x="217" y="9"/>
                    </a:lnTo>
                    <a:lnTo>
                      <a:pt x="218" y="10"/>
                    </a:lnTo>
                    <a:lnTo>
                      <a:pt x="220" y="10"/>
                    </a:lnTo>
                    <a:lnTo>
                      <a:pt x="221" y="11"/>
                    </a:lnTo>
                    <a:lnTo>
                      <a:pt x="221" y="11"/>
                    </a:lnTo>
                    <a:lnTo>
                      <a:pt x="222" y="12"/>
                    </a:lnTo>
                    <a:lnTo>
                      <a:pt x="222" y="13"/>
                    </a:lnTo>
                    <a:lnTo>
                      <a:pt x="222" y="13"/>
                    </a:lnTo>
                    <a:lnTo>
                      <a:pt x="222" y="14"/>
                    </a:lnTo>
                    <a:lnTo>
                      <a:pt x="222" y="14"/>
                    </a:lnTo>
                    <a:lnTo>
                      <a:pt x="222" y="15"/>
                    </a:lnTo>
                    <a:lnTo>
                      <a:pt x="221" y="16"/>
                    </a:lnTo>
                    <a:lnTo>
                      <a:pt x="220" y="16"/>
                    </a:lnTo>
                    <a:lnTo>
                      <a:pt x="219" y="17"/>
                    </a:lnTo>
                    <a:lnTo>
                      <a:pt x="218" y="17"/>
                    </a:lnTo>
                    <a:lnTo>
                      <a:pt x="216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84" name="Freeform 260"/>
              <p:cNvSpPr>
                <a:spLocks/>
              </p:cNvSpPr>
              <p:nvPr/>
            </p:nvSpPr>
            <p:spPr bwMode="auto">
              <a:xfrm>
                <a:off x="923" y="2772"/>
                <a:ext cx="226" cy="23"/>
              </a:xfrm>
              <a:custGeom>
                <a:avLst/>
                <a:gdLst>
                  <a:gd name="T0" fmla="*/ 223 w 226"/>
                  <a:gd name="T1" fmla="*/ 10 h 23"/>
                  <a:gd name="T2" fmla="*/ 217 w 226"/>
                  <a:gd name="T3" fmla="*/ 14 h 23"/>
                  <a:gd name="T4" fmla="*/ 209 w 226"/>
                  <a:gd name="T5" fmla="*/ 16 h 23"/>
                  <a:gd name="T6" fmla="*/ 200 w 226"/>
                  <a:gd name="T7" fmla="*/ 18 h 23"/>
                  <a:gd name="T8" fmla="*/ 189 w 226"/>
                  <a:gd name="T9" fmla="*/ 19 h 23"/>
                  <a:gd name="T10" fmla="*/ 177 w 226"/>
                  <a:gd name="T11" fmla="*/ 20 h 23"/>
                  <a:gd name="T12" fmla="*/ 164 w 226"/>
                  <a:gd name="T13" fmla="*/ 21 h 23"/>
                  <a:gd name="T14" fmla="*/ 150 w 226"/>
                  <a:gd name="T15" fmla="*/ 22 h 23"/>
                  <a:gd name="T16" fmla="*/ 141 w 226"/>
                  <a:gd name="T17" fmla="*/ 23 h 23"/>
                  <a:gd name="T18" fmla="*/ 135 w 226"/>
                  <a:gd name="T19" fmla="*/ 23 h 23"/>
                  <a:gd name="T20" fmla="*/ 130 w 226"/>
                  <a:gd name="T21" fmla="*/ 23 h 23"/>
                  <a:gd name="T22" fmla="*/ 124 w 226"/>
                  <a:gd name="T23" fmla="*/ 23 h 23"/>
                  <a:gd name="T24" fmla="*/ 118 w 226"/>
                  <a:gd name="T25" fmla="*/ 23 h 23"/>
                  <a:gd name="T26" fmla="*/ 111 w 226"/>
                  <a:gd name="T27" fmla="*/ 23 h 23"/>
                  <a:gd name="T28" fmla="*/ 102 w 226"/>
                  <a:gd name="T29" fmla="*/ 23 h 23"/>
                  <a:gd name="T30" fmla="*/ 94 w 226"/>
                  <a:gd name="T31" fmla="*/ 23 h 23"/>
                  <a:gd name="T32" fmla="*/ 86 w 226"/>
                  <a:gd name="T33" fmla="*/ 23 h 23"/>
                  <a:gd name="T34" fmla="*/ 78 w 226"/>
                  <a:gd name="T35" fmla="*/ 22 h 23"/>
                  <a:gd name="T36" fmla="*/ 70 w 226"/>
                  <a:gd name="T37" fmla="*/ 22 h 23"/>
                  <a:gd name="T38" fmla="*/ 60 w 226"/>
                  <a:gd name="T39" fmla="*/ 21 h 23"/>
                  <a:gd name="T40" fmla="*/ 51 w 226"/>
                  <a:gd name="T41" fmla="*/ 20 h 23"/>
                  <a:gd name="T42" fmla="*/ 42 w 226"/>
                  <a:gd name="T43" fmla="*/ 20 h 23"/>
                  <a:gd name="T44" fmla="*/ 34 w 226"/>
                  <a:gd name="T45" fmla="*/ 19 h 23"/>
                  <a:gd name="T46" fmla="*/ 27 w 226"/>
                  <a:gd name="T47" fmla="*/ 17 h 23"/>
                  <a:gd name="T48" fmla="*/ 22 w 226"/>
                  <a:gd name="T49" fmla="*/ 17 h 23"/>
                  <a:gd name="T50" fmla="*/ 18 w 226"/>
                  <a:gd name="T51" fmla="*/ 16 h 23"/>
                  <a:gd name="T52" fmla="*/ 15 w 226"/>
                  <a:gd name="T53" fmla="*/ 15 h 23"/>
                  <a:gd name="T54" fmla="*/ 6 w 226"/>
                  <a:gd name="T55" fmla="*/ 12 h 23"/>
                  <a:gd name="T56" fmla="*/ 1 w 226"/>
                  <a:gd name="T57" fmla="*/ 9 h 23"/>
                  <a:gd name="T58" fmla="*/ 0 w 226"/>
                  <a:gd name="T59" fmla="*/ 6 h 23"/>
                  <a:gd name="T60" fmla="*/ 0 w 226"/>
                  <a:gd name="T61" fmla="*/ 0 h 23"/>
                  <a:gd name="T62" fmla="*/ 3 w 226"/>
                  <a:gd name="T63" fmla="*/ 3 h 23"/>
                  <a:gd name="T64" fmla="*/ 9 w 226"/>
                  <a:gd name="T65" fmla="*/ 5 h 23"/>
                  <a:gd name="T66" fmla="*/ 15 w 226"/>
                  <a:gd name="T67" fmla="*/ 6 h 23"/>
                  <a:gd name="T68" fmla="*/ 18 w 226"/>
                  <a:gd name="T69" fmla="*/ 7 h 23"/>
                  <a:gd name="T70" fmla="*/ 22 w 226"/>
                  <a:gd name="T71" fmla="*/ 8 h 23"/>
                  <a:gd name="T72" fmla="*/ 28 w 226"/>
                  <a:gd name="T73" fmla="*/ 9 h 23"/>
                  <a:gd name="T74" fmla="*/ 36 w 226"/>
                  <a:gd name="T75" fmla="*/ 10 h 23"/>
                  <a:gd name="T76" fmla="*/ 44 w 226"/>
                  <a:gd name="T77" fmla="*/ 11 h 23"/>
                  <a:gd name="T78" fmla="*/ 53 w 226"/>
                  <a:gd name="T79" fmla="*/ 12 h 23"/>
                  <a:gd name="T80" fmla="*/ 63 w 226"/>
                  <a:gd name="T81" fmla="*/ 13 h 23"/>
                  <a:gd name="T82" fmla="*/ 72 w 226"/>
                  <a:gd name="T83" fmla="*/ 13 h 23"/>
                  <a:gd name="T84" fmla="*/ 80 w 226"/>
                  <a:gd name="T85" fmla="*/ 14 h 23"/>
                  <a:gd name="T86" fmla="*/ 88 w 226"/>
                  <a:gd name="T87" fmla="*/ 14 h 23"/>
                  <a:gd name="T88" fmla="*/ 97 w 226"/>
                  <a:gd name="T89" fmla="*/ 14 h 23"/>
                  <a:gd name="T90" fmla="*/ 105 w 226"/>
                  <a:gd name="T91" fmla="*/ 14 h 23"/>
                  <a:gd name="T92" fmla="*/ 114 w 226"/>
                  <a:gd name="T93" fmla="*/ 14 h 23"/>
                  <a:gd name="T94" fmla="*/ 120 w 226"/>
                  <a:gd name="T95" fmla="*/ 14 h 23"/>
                  <a:gd name="T96" fmla="*/ 126 w 226"/>
                  <a:gd name="T97" fmla="*/ 14 h 23"/>
                  <a:gd name="T98" fmla="*/ 132 w 226"/>
                  <a:gd name="T99" fmla="*/ 14 h 23"/>
                  <a:gd name="T100" fmla="*/ 137 w 226"/>
                  <a:gd name="T101" fmla="*/ 14 h 23"/>
                  <a:gd name="T102" fmla="*/ 143 w 226"/>
                  <a:gd name="T103" fmla="*/ 14 h 23"/>
                  <a:gd name="T104" fmla="*/ 158 w 226"/>
                  <a:gd name="T105" fmla="*/ 13 h 23"/>
                  <a:gd name="T106" fmla="*/ 175 w 226"/>
                  <a:gd name="T107" fmla="*/ 12 h 23"/>
                  <a:gd name="T108" fmla="*/ 191 w 226"/>
                  <a:gd name="T109" fmla="*/ 10 h 23"/>
                  <a:gd name="T110" fmla="*/ 204 w 226"/>
                  <a:gd name="T111" fmla="*/ 8 h 23"/>
                  <a:gd name="T112" fmla="*/ 214 w 226"/>
                  <a:gd name="T113" fmla="*/ 6 h 23"/>
                  <a:gd name="T114" fmla="*/ 220 w 226"/>
                  <a:gd name="T115" fmla="*/ 3 h 23"/>
                  <a:gd name="T116" fmla="*/ 223 w 226"/>
                  <a:gd name="T117" fmla="*/ 2 h 23"/>
                  <a:gd name="T118" fmla="*/ 226 w 226"/>
                  <a:gd name="T119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6" h="23">
                    <a:moveTo>
                      <a:pt x="226" y="8"/>
                    </a:moveTo>
                    <a:lnTo>
                      <a:pt x="225" y="9"/>
                    </a:lnTo>
                    <a:lnTo>
                      <a:pt x="223" y="10"/>
                    </a:lnTo>
                    <a:lnTo>
                      <a:pt x="221" y="12"/>
                    </a:lnTo>
                    <a:lnTo>
                      <a:pt x="219" y="13"/>
                    </a:lnTo>
                    <a:lnTo>
                      <a:pt x="217" y="14"/>
                    </a:lnTo>
                    <a:lnTo>
                      <a:pt x="214" y="15"/>
                    </a:lnTo>
                    <a:lnTo>
                      <a:pt x="211" y="15"/>
                    </a:lnTo>
                    <a:lnTo>
                      <a:pt x="209" y="16"/>
                    </a:lnTo>
                    <a:lnTo>
                      <a:pt x="206" y="17"/>
                    </a:lnTo>
                    <a:lnTo>
                      <a:pt x="203" y="17"/>
                    </a:lnTo>
                    <a:lnTo>
                      <a:pt x="200" y="18"/>
                    </a:lnTo>
                    <a:lnTo>
                      <a:pt x="196" y="18"/>
                    </a:lnTo>
                    <a:lnTo>
                      <a:pt x="193" y="19"/>
                    </a:lnTo>
                    <a:lnTo>
                      <a:pt x="189" y="19"/>
                    </a:lnTo>
                    <a:lnTo>
                      <a:pt x="185" y="20"/>
                    </a:lnTo>
                    <a:lnTo>
                      <a:pt x="181" y="20"/>
                    </a:lnTo>
                    <a:lnTo>
                      <a:pt x="177" y="20"/>
                    </a:lnTo>
                    <a:lnTo>
                      <a:pt x="173" y="21"/>
                    </a:lnTo>
                    <a:lnTo>
                      <a:pt x="169" y="21"/>
                    </a:lnTo>
                    <a:lnTo>
                      <a:pt x="164" y="21"/>
                    </a:lnTo>
                    <a:lnTo>
                      <a:pt x="160" y="22"/>
                    </a:lnTo>
                    <a:lnTo>
                      <a:pt x="155" y="22"/>
                    </a:lnTo>
                    <a:lnTo>
                      <a:pt x="150" y="22"/>
                    </a:lnTo>
                    <a:lnTo>
                      <a:pt x="145" y="22"/>
                    </a:lnTo>
                    <a:lnTo>
                      <a:pt x="143" y="23"/>
                    </a:lnTo>
                    <a:lnTo>
                      <a:pt x="141" y="23"/>
                    </a:lnTo>
                    <a:lnTo>
                      <a:pt x="139" y="23"/>
                    </a:lnTo>
                    <a:lnTo>
                      <a:pt x="137" y="23"/>
                    </a:lnTo>
                    <a:lnTo>
                      <a:pt x="135" y="23"/>
                    </a:lnTo>
                    <a:lnTo>
                      <a:pt x="133" y="23"/>
                    </a:lnTo>
                    <a:lnTo>
                      <a:pt x="131" y="23"/>
                    </a:lnTo>
                    <a:lnTo>
                      <a:pt x="130" y="23"/>
                    </a:lnTo>
                    <a:lnTo>
                      <a:pt x="128" y="23"/>
                    </a:lnTo>
                    <a:lnTo>
                      <a:pt x="126" y="23"/>
                    </a:lnTo>
                    <a:lnTo>
                      <a:pt x="124" y="23"/>
                    </a:lnTo>
                    <a:lnTo>
                      <a:pt x="122" y="23"/>
                    </a:lnTo>
                    <a:lnTo>
                      <a:pt x="120" y="23"/>
                    </a:lnTo>
                    <a:lnTo>
                      <a:pt x="118" y="23"/>
                    </a:lnTo>
                    <a:lnTo>
                      <a:pt x="116" y="23"/>
                    </a:lnTo>
                    <a:lnTo>
                      <a:pt x="114" y="23"/>
                    </a:lnTo>
                    <a:lnTo>
                      <a:pt x="111" y="23"/>
                    </a:lnTo>
                    <a:lnTo>
                      <a:pt x="108" y="23"/>
                    </a:lnTo>
                    <a:lnTo>
                      <a:pt x="105" y="23"/>
                    </a:lnTo>
                    <a:lnTo>
                      <a:pt x="102" y="23"/>
                    </a:lnTo>
                    <a:lnTo>
                      <a:pt x="100" y="23"/>
                    </a:lnTo>
                    <a:lnTo>
                      <a:pt x="97" y="23"/>
                    </a:lnTo>
                    <a:lnTo>
                      <a:pt x="94" y="23"/>
                    </a:lnTo>
                    <a:lnTo>
                      <a:pt x="91" y="23"/>
                    </a:lnTo>
                    <a:lnTo>
                      <a:pt x="89" y="23"/>
                    </a:lnTo>
                    <a:lnTo>
                      <a:pt x="86" y="23"/>
                    </a:lnTo>
                    <a:lnTo>
                      <a:pt x="83" y="22"/>
                    </a:lnTo>
                    <a:lnTo>
                      <a:pt x="81" y="22"/>
                    </a:lnTo>
                    <a:lnTo>
                      <a:pt x="78" y="22"/>
                    </a:lnTo>
                    <a:lnTo>
                      <a:pt x="76" y="22"/>
                    </a:lnTo>
                    <a:lnTo>
                      <a:pt x="73" y="22"/>
                    </a:lnTo>
                    <a:lnTo>
                      <a:pt x="70" y="22"/>
                    </a:lnTo>
                    <a:lnTo>
                      <a:pt x="67" y="22"/>
                    </a:lnTo>
                    <a:lnTo>
                      <a:pt x="64" y="21"/>
                    </a:lnTo>
                    <a:lnTo>
                      <a:pt x="60" y="21"/>
                    </a:lnTo>
                    <a:lnTo>
                      <a:pt x="57" y="21"/>
                    </a:lnTo>
                    <a:lnTo>
                      <a:pt x="54" y="21"/>
                    </a:lnTo>
                    <a:lnTo>
                      <a:pt x="51" y="20"/>
                    </a:lnTo>
                    <a:lnTo>
                      <a:pt x="48" y="20"/>
                    </a:lnTo>
                    <a:lnTo>
                      <a:pt x="45" y="20"/>
                    </a:lnTo>
                    <a:lnTo>
                      <a:pt x="42" y="20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4" y="19"/>
                    </a:lnTo>
                    <a:lnTo>
                      <a:pt x="32" y="18"/>
                    </a:lnTo>
                    <a:lnTo>
                      <a:pt x="29" y="18"/>
                    </a:lnTo>
                    <a:lnTo>
                      <a:pt x="27" y="17"/>
                    </a:lnTo>
                    <a:lnTo>
                      <a:pt x="24" y="17"/>
                    </a:lnTo>
                    <a:lnTo>
                      <a:pt x="23" y="17"/>
                    </a:lnTo>
                    <a:lnTo>
                      <a:pt x="22" y="17"/>
                    </a:lnTo>
                    <a:lnTo>
                      <a:pt x="20" y="16"/>
                    </a:lnTo>
                    <a:lnTo>
                      <a:pt x="19" y="16"/>
                    </a:lnTo>
                    <a:lnTo>
                      <a:pt x="18" y="16"/>
                    </a:lnTo>
                    <a:lnTo>
                      <a:pt x="17" y="15"/>
                    </a:lnTo>
                    <a:lnTo>
                      <a:pt x="16" y="15"/>
                    </a:lnTo>
                    <a:lnTo>
                      <a:pt x="15" y="15"/>
                    </a:lnTo>
                    <a:lnTo>
                      <a:pt x="11" y="14"/>
                    </a:lnTo>
                    <a:lnTo>
                      <a:pt x="9" y="13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3" y="10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7" y="4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16" y="7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1" y="8"/>
                    </a:lnTo>
                    <a:lnTo>
                      <a:pt x="22" y="8"/>
                    </a:lnTo>
                    <a:lnTo>
                      <a:pt x="23" y="8"/>
                    </a:lnTo>
                    <a:lnTo>
                      <a:pt x="26" y="9"/>
                    </a:lnTo>
                    <a:lnTo>
                      <a:pt x="28" y="9"/>
                    </a:lnTo>
                    <a:lnTo>
                      <a:pt x="31" y="9"/>
                    </a:lnTo>
                    <a:lnTo>
                      <a:pt x="33" y="10"/>
                    </a:lnTo>
                    <a:lnTo>
                      <a:pt x="36" y="10"/>
                    </a:lnTo>
                    <a:lnTo>
                      <a:pt x="39" y="10"/>
                    </a:lnTo>
                    <a:lnTo>
                      <a:pt x="41" y="11"/>
                    </a:lnTo>
                    <a:lnTo>
                      <a:pt x="44" y="11"/>
                    </a:lnTo>
                    <a:lnTo>
                      <a:pt x="47" y="11"/>
                    </a:lnTo>
                    <a:lnTo>
                      <a:pt x="50" y="12"/>
                    </a:lnTo>
                    <a:lnTo>
                      <a:pt x="53" y="12"/>
                    </a:lnTo>
                    <a:lnTo>
                      <a:pt x="57" y="12"/>
                    </a:lnTo>
                    <a:lnTo>
                      <a:pt x="60" y="12"/>
                    </a:lnTo>
                    <a:lnTo>
                      <a:pt x="63" y="13"/>
                    </a:lnTo>
                    <a:lnTo>
                      <a:pt x="67" y="13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80" y="14"/>
                    </a:lnTo>
                    <a:lnTo>
                      <a:pt x="83" y="14"/>
                    </a:lnTo>
                    <a:lnTo>
                      <a:pt x="86" y="14"/>
                    </a:lnTo>
                    <a:lnTo>
                      <a:pt x="88" y="14"/>
                    </a:lnTo>
                    <a:lnTo>
                      <a:pt x="91" y="14"/>
                    </a:lnTo>
                    <a:lnTo>
                      <a:pt x="94" y="14"/>
                    </a:lnTo>
                    <a:lnTo>
                      <a:pt x="97" y="14"/>
                    </a:lnTo>
                    <a:lnTo>
                      <a:pt x="99" y="14"/>
                    </a:lnTo>
                    <a:lnTo>
                      <a:pt x="102" y="14"/>
                    </a:lnTo>
                    <a:lnTo>
                      <a:pt x="105" y="14"/>
                    </a:lnTo>
                    <a:lnTo>
                      <a:pt x="108" y="14"/>
                    </a:lnTo>
                    <a:lnTo>
                      <a:pt x="111" y="14"/>
                    </a:lnTo>
                    <a:lnTo>
                      <a:pt x="114" y="14"/>
                    </a:lnTo>
                    <a:lnTo>
                      <a:pt x="116" y="14"/>
                    </a:lnTo>
                    <a:lnTo>
                      <a:pt x="118" y="14"/>
                    </a:lnTo>
                    <a:lnTo>
                      <a:pt x="120" y="14"/>
                    </a:lnTo>
                    <a:lnTo>
                      <a:pt x="122" y="14"/>
                    </a:lnTo>
                    <a:lnTo>
                      <a:pt x="124" y="14"/>
                    </a:lnTo>
                    <a:lnTo>
                      <a:pt x="126" y="14"/>
                    </a:lnTo>
                    <a:lnTo>
                      <a:pt x="128" y="14"/>
                    </a:lnTo>
                    <a:lnTo>
                      <a:pt x="130" y="14"/>
                    </a:lnTo>
                    <a:lnTo>
                      <a:pt x="132" y="14"/>
                    </a:lnTo>
                    <a:lnTo>
                      <a:pt x="134" y="14"/>
                    </a:lnTo>
                    <a:lnTo>
                      <a:pt x="135" y="14"/>
                    </a:lnTo>
                    <a:lnTo>
                      <a:pt x="137" y="14"/>
                    </a:lnTo>
                    <a:lnTo>
                      <a:pt x="139" y="14"/>
                    </a:lnTo>
                    <a:lnTo>
                      <a:pt x="141" y="14"/>
                    </a:lnTo>
                    <a:lnTo>
                      <a:pt x="143" y="14"/>
                    </a:lnTo>
                    <a:lnTo>
                      <a:pt x="145" y="14"/>
                    </a:lnTo>
                    <a:lnTo>
                      <a:pt x="152" y="13"/>
                    </a:lnTo>
                    <a:lnTo>
                      <a:pt x="158" y="13"/>
                    </a:lnTo>
                    <a:lnTo>
                      <a:pt x="164" y="13"/>
                    </a:lnTo>
                    <a:lnTo>
                      <a:pt x="170" y="12"/>
                    </a:lnTo>
                    <a:lnTo>
                      <a:pt x="175" y="12"/>
                    </a:lnTo>
                    <a:lnTo>
                      <a:pt x="181" y="11"/>
                    </a:lnTo>
                    <a:lnTo>
                      <a:pt x="186" y="11"/>
                    </a:lnTo>
                    <a:lnTo>
                      <a:pt x="191" y="10"/>
                    </a:lnTo>
                    <a:lnTo>
                      <a:pt x="195" y="9"/>
                    </a:lnTo>
                    <a:lnTo>
                      <a:pt x="200" y="9"/>
                    </a:lnTo>
                    <a:lnTo>
                      <a:pt x="204" y="8"/>
                    </a:lnTo>
                    <a:lnTo>
                      <a:pt x="207" y="7"/>
                    </a:lnTo>
                    <a:lnTo>
                      <a:pt x="211" y="6"/>
                    </a:lnTo>
                    <a:lnTo>
                      <a:pt x="214" y="6"/>
                    </a:lnTo>
                    <a:lnTo>
                      <a:pt x="217" y="5"/>
                    </a:lnTo>
                    <a:lnTo>
                      <a:pt x="219" y="4"/>
                    </a:lnTo>
                    <a:lnTo>
                      <a:pt x="220" y="3"/>
                    </a:lnTo>
                    <a:lnTo>
                      <a:pt x="221" y="3"/>
                    </a:lnTo>
                    <a:lnTo>
                      <a:pt x="222" y="2"/>
                    </a:lnTo>
                    <a:lnTo>
                      <a:pt x="223" y="2"/>
                    </a:lnTo>
                    <a:lnTo>
                      <a:pt x="224" y="1"/>
                    </a:lnTo>
                    <a:lnTo>
                      <a:pt x="225" y="1"/>
                    </a:lnTo>
                    <a:lnTo>
                      <a:pt x="226" y="1"/>
                    </a:lnTo>
                    <a:lnTo>
                      <a:pt x="226" y="0"/>
                    </a:lnTo>
                    <a:lnTo>
                      <a:pt x="226" y="8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85" name="Freeform 261"/>
              <p:cNvSpPr>
                <a:spLocks/>
              </p:cNvSpPr>
              <p:nvPr/>
            </p:nvSpPr>
            <p:spPr bwMode="auto">
              <a:xfrm>
                <a:off x="974" y="2758"/>
                <a:ext cx="48" cy="15"/>
              </a:xfrm>
              <a:custGeom>
                <a:avLst/>
                <a:gdLst>
                  <a:gd name="T0" fmla="*/ 25 w 48"/>
                  <a:gd name="T1" fmla="*/ 0 h 15"/>
                  <a:gd name="T2" fmla="*/ 48 w 48"/>
                  <a:gd name="T3" fmla="*/ 11 h 15"/>
                  <a:gd name="T4" fmla="*/ 12 w 48"/>
                  <a:gd name="T5" fmla="*/ 15 h 15"/>
                  <a:gd name="T6" fmla="*/ 0 w 48"/>
                  <a:gd name="T7" fmla="*/ 1 h 15"/>
                  <a:gd name="T8" fmla="*/ 25 w 4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25" y="0"/>
                    </a:moveTo>
                    <a:lnTo>
                      <a:pt x="48" y="11"/>
                    </a:lnTo>
                    <a:lnTo>
                      <a:pt x="12" y="15"/>
                    </a:lnTo>
                    <a:lnTo>
                      <a:pt x="0" y="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86" name="Freeform 262"/>
              <p:cNvSpPr>
                <a:spLocks/>
              </p:cNvSpPr>
              <p:nvPr/>
            </p:nvSpPr>
            <p:spPr bwMode="auto">
              <a:xfrm>
                <a:off x="978" y="2759"/>
                <a:ext cx="38" cy="12"/>
              </a:xfrm>
              <a:custGeom>
                <a:avLst/>
                <a:gdLst>
                  <a:gd name="T0" fmla="*/ 21 w 38"/>
                  <a:gd name="T1" fmla="*/ 0 h 12"/>
                  <a:gd name="T2" fmla="*/ 38 w 38"/>
                  <a:gd name="T3" fmla="*/ 9 h 12"/>
                  <a:gd name="T4" fmla="*/ 10 w 38"/>
                  <a:gd name="T5" fmla="*/ 12 h 12"/>
                  <a:gd name="T6" fmla="*/ 0 w 38"/>
                  <a:gd name="T7" fmla="*/ 2 h 12"/>
                  <a:gd name="T8" fmla="*/ 21 w 38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2">
                    <a:moveTo>
                      <a:pt x="21" y="0"/>
                    </a:moveTo>
                    <a:lnTo>
                      <a:pt x="38" y="9"/>
                    </a:lnTo>
                    <a:lnTo>
                      <a:pt x="10" y="12"/>
                    </a:lnTo>
                    <a:lnTo>
                      <a:pt x="0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87" name="Freeform 263"/>
              <p:cNvSpPr>
                <a:spLocks/>
              </p:cNvSpPr>
              <p:nvPr/>
            </p:nvSpPr>
            <p:spPr bwMode="auto">
              <a:xfrm>
                <a:off x="957" y="2673"/>
                <a:ext cx="8" cy="14"/>
              </a:xfrm>
              <a:custGeom>
                <a:avLst/>
                <a:gdLst>
                  <a:gd name="T0" fmla="*/ 1 w 8"/>
                  <a:gd name="T1" fmla="*/ 14 h 14"/>
                  <a:gd name="T2" fmla="*/ 0 w 8"/>
                  <a:gd name="T3" fmla="*/ 13 h 14"/>
                  <a:gd name="T4" fmla="*/ 0 w 8"/>
                  <a:gd name="T5" fmla="*/ 11 h 14"/>
                  <a:gd name="T6" fmla="*/ 0 w 8"/>
                  <a:gd name="T7" fmla="*/ 8 h 14"/>
                  <a:gd name="T8" fmla="*/ 1 w 8"/>
                  <a:gd name="T9" fmla="*/ 6 h 14"/>
                  <a:gd name="T10" fmla="*/ 1 w 8"/>
                  <a:gd name="T11" fmla="*/ 4 h 14"/>
                  <a:gd name="T12" fmla="*/ 2 w 8"/>
                  <a:gd name="T13" fmla="*/ 3 h 14"/>
                  <a:gd name="T14" fmla="*/ 3 w 8"/>
                  <a:gd name="T15" fmla="*/ 2 h 14"/>
                  <a:gd name="T16" fmla="*/ 4 w 8"/>
                  <a:gd name="T17" fmla="*/ 1 h 14"/>
                  <a:gd name="T18" fmla="*/ 4 w 8"/>
                  <a:gd name="T19" fmla="*/ 1 h 14"/>
                  <a:gd name="T20" fmla="*/ 5 w 8"/>
                  <a:gd name="T21" fmla="*/ 0 h 14"/>
                  <a:gd name="T22" fmla="*/ 6 w 8"/>
                  <a:gd name="T23" fmla="*/ 0 h 14"/>
                  <a:gd name="T24" fmla="*/ 7 w 8"/>
                  <a:gd name="T25" fmla="*/ 0 h 14"/>
                  <a:gd name="T26" fmla="*/ 8 w 8"/>
                  <a:gd name="T27" fmla="*/ 1 h 14"/>
                  <a:gd name="T28" fmla="*/ 8 w 8"/>
                  <a:gd name="T29" fmla="*/ 3 h 14"/>
                  <a:gd name="T30" fmla="*/ 8 w 8"/>
                  <a:gd name="T31" fmla="*/ 6 h 14"/>
                  <a:gd name="T32" fmla="*/ 7 w 8"/>
                  <a:gd name="T33" fmla="*/ 8 h 14"/>
                  <a:gd name="T34" fmla="*/ 7 w 8"/>
                  <a:gd name="T35" fmla="*/ 10 h 14"/>
                  <a:gd name="T36" fmla="*/ 6 w 8"/>
                  <a:gd name="T37" fmla="*/ 11 h 14"/>
                  <a:gd name="T38" fmla="*/ 5 w 8"/>
                  <a:gd name="T39" fmla="*/ 12 h 14"/>
                  <a:gd name="T40" fmla="*/ 4 w 8"/>
                  <a:gd name="T41" fmla="*/ 13 h 14"/>
                  <a:gd name="T42" fmla="*/ 4 w 8"/>
                  <a:gd name="T43" fmla="*/ 13 h 14"/>
                  <a:gd name="T44" fmla="*/ 3 w 8"/>
                  <a:gd name="T45" fmla="*/ 14 h 14"/>
                  <a:gd name="T46" fmla="*/ 2 w 8"/>
                  <a:gd name="T47" fmla="*/ 14 h 14"/>
                  <a:gd name="T48" fmla="*/ 1 w 8"/>
                  <a:gd name="T4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4">
                    <a:moveTo>
                      <a:pt x="1" y="14"/>
                    </a:moveTo>
                    <a:lnTo>
                      <a:pt x="0" y="13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7" y="10"/>
                    </a:lnTo>
                    <a:lnTo>
                      <a:pt x="6" y="11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88" name="Freeform 264"/>
              <p:cNvSpPr>
                <a:spLocks/>
              </p:cNvSpPr>
              <p:nvPr/>
            </p:nvSpPr>
            <p:spPr bwMode="auto">
              <a:xfrm>
                <a:off x="963" y="2703"/>
                <a:ext cx="24" cy="22"/>
              </a:xfrm>
              <a:custGeom>
                <a:avLst/>
                <a:gdLst>
                  <a:gd name="T0" fmla="*/ 0 w 24"/>
                  <a:gd name="T1" fmla="*/ 22 h 22"/>
                  <a:gd name="T2" fmla="*/ 0 w 24"/>
                  <a:gd name="T3" fmla="*/ 0 h 22"/>
                  <a:gd name="T4" fmla="*/ 24 w 24"/>
                  <a:gd name="T5" fmla="*/ 6 h 22"/>
                  <a:gd name="T6" fmla="*/ 24 w 24"/>
                  <a:gd name="T7" fmla="*/ 22 h 22"/>
                  <a:gd name="T8" fmla="*/ 0 w 24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2">
                    <a:moveTo>
                      <a:pt x="0" y="22"/>
                    </a:moveTo>
                    <a:lnTo>
                      <a:pt x="0" y="0"/>
                    </a:lnTo>
                    <a:lnTo>
                      <a:pt x="24" y="6"/>
                    </a:lnTo>
                    <a:lnTo>
                      <a:pt x="24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89" name="Rectangle 265"/>
              <p:cNvSpPr>
                <a:spLocks noChangeArrowheads="1"/>
              </p:cNvSpPr>
              <p:nvPr/>
            </p:nvSpPr>
            <p:spPr bwMode="auto">
              <a:xfrm>
                <a:off x="966" y="2707"/>
                <a:ext cx="19" cy="1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90" name="Freeform 266"/>
              <p:cNvSpPr>
                <a:spLocks/>
              </p:cNvSpPr>
              <p:nvPr/>
            </p:nvSpPr>
            <p:spPr bwMode="auto">
              <a:xfrm>
                <a:off x="953" y="2670"/>
                <a:ext cx="49" cy="45"/>
              </a:xfrm>
              <a:custGeom>
                <a:avLst/>
                <a:gdLst>
                  <a:gd name="T0" fmla="*/ 8 w 49"/>
                  <a:gd name="T1" fmla="*/ 12 h 45"/>
                  <a:gd name="T2" fmla="*/ 8 w 49"/>
                  <a:gd name="T3" fmla="*/ 12 h 45"/>
                  <a:gd name="T4" fmla="*/ 9 w 49"/>
                  <a:gd name="T5" fmla="*/ 11 h 45"/>
                  <a:gd name="T6" fmla="*/ 11 w 49"/>
                  <a:gd name="T7" fmla="*/ 8 h 45"/>
                  <a:gd name="T8" fmla="*/ 13 w 49"/>
                  <a:gd name="T9" fmla="*/ 6 h 45"/>
                  <a:gd name="T10" fmla="*/ 15 w 49"/>
                  <a:gd name="T11" fmla="*/ 4 h 45"/>
                  <a:gd name="T12" fmla="*/ 18 w 49"/>
                  <a:gd name="T13" fmla="*/ 2 h 45"/>
                  <a:gd name="T14" fmla="*/ 21 w 49"/>
                  <a:gd name="T15" fmla="*/ 1 h 45"/>
                  <a:gd name="T16" fmla="*/ 24 w 49"/>
                  <a:gd name="T17" fmla="*/ 0 h 45"/>
                  <a:gd name="T18" fmla="*/ 28 w 49"/>
                  <a:gd name="T19" fmla="*/ 0 h 45"/>
                  <a:gd name="T20" fmla="*/ 31 w 49"/>
                  <a:gd name="T21" fmla="*/ 1 h 45"/>
                  <a:gd name="T22" fmla="*/ 36 w 49"/>
                  <a:gd name="T23" fmla="*/ 2 h 45"/>
                  <a:gd name="T24" fmla="*/ 39 w 49"/>
                  <a:gd name="T25" fmla="*/ 4 h 45"/>
                  <a:gd name="T26" fmla="*/ 43 w 49"/>
                  <a:gd name="T27" fmla="*/ 7 h 45"/>
                  <a:gd name="T28" fmla="*/ 46 w 49"/>
                  <a:gd name="T29" fmla="*/ 10 h 45"/>
                  <a:gd name="T30" fmla="*/ 48 w 49"/>
                  <a:gd name="T31" fmla="*/ 14 h 45"/>
                  <a:gd name="T32" fmla="*/ 49 w 49"/>
                  <a:gd name="T33" fmla="*/ 18 h 45"/>
                  <a:gd name="T34" fmla="*/ 49 w 49"/>
                  <a:gd name="T35" fmla="*/ 22 h 45"/>
                  <a:gd name="T36" fmla="*/ 49 w 49"/>
                  <a:gd name="T37" fmla="*/ 27 h 45"/>
                  <a:gd name="T38" fmla="*/ 48 w 49"/>
                  <a:gd name="T39" fmla="*/ 31 h 45"/>
                  <a:gd name="T40" fmla="*/ 46 w 49"/>
                  <a:gd name="T41" fmla="*/ 35 h 45"/>
                  <a:gd name="T42" fmla="*/ 43 w 49"/>
                  <a:gd name="T43" fmla="*/ 38 h 45"/>
                  <a:gd name="T44" fmla="*/ 40 w 49"/>
                  <a:gd name="T45" fmla="*/ 41 h 45"/>
                  <a:gd name="T46" fmla="*/ 36 w 49"/>
                  <a:gd name="T47" fmla="*/ 43 h 45"/>
                  <a:gd name="T48" fmla="*/ 32 w 49"/>
                  <a:gd name="T49" fmla="*/ 44 h 45"/>
                  <a:gd name="T50" fmla="*/ 28 w 49"/>
                  <a:gd name="T51" fmla="*/ 45 h 45"/>
                  <a:gd name="T52" fmla="*/ 24 w 49"/>
                  <a:gd name="T53" fmla="*/ 44 h 45"/>
                  <a:gd name="T54" fmla="*/ 21 w 49"/>
                  <a:gd name="T55" fmla="*/ 44 h 45"/>
                  <a:gd name="T56" fmla="*/ 18 w 49"/>
                  <a:gd name="T57" fmla="*/ 43 h 45"/>
                  <a:gd name="T58" fmla="*/ 15 w 49"/>
                  <a:gd name="T59" fmla="*/ 41 h 45"/>
                  <a:gd name="T60" fmla="*/ 13 w 49"/>
                  <a:gd name="T61" fmla="*/ 39 h 45"/>
                  <a:gd name="T62" fmla="*/ 11 w 49"/>
                  <a:gd name="T63" fmla="*/ 37 h 45"/>
                  <a:gd name="T64" fmla="*/ 9 w 49"/>
                  <a:gd name="T65" fmla="*/ 35 h 45"/>
                  <a:gd name="T66" fmla="*/ 7 w 49"/>
                  <a:gd name="T67" fmla="*/ 32 h 45"/>
                  <a:gd name="T68" fmla="*/ 7 w 49"/>
                  <a:gd name="T69" fmla="*/ 31 h 45"/>
                  <a:gd name="T70" fmla="*/ 6 w 49"/>
                  <a:gd name="T71" fmla="*/ 31 h 45"/>
                  <a:gd name="T72" fmla="*/ 5 w 49"/>
                  <a:gd name="T73" fmla="*/ 30 h 45"/>
                  <a:gd name="T74" fmla="*/ 2 w 49"/>
                  <a:gd name="T75" fmla="*/ 29 h 45"/>
                  <a:gd name="T76" fmla="*/ 1 w 49"/>
                  <a:gd name="T77" fmla="*/ 26 h 45"/>
                  <a:gd name="T78" fmla="*/ 0 w 49"/>
                  <a:gd name="T79" fmla="*/ 23 h 45"/>
                  <a:gd name="T80" fmla="*/ 0 w 49"/>
                  <a:gd name="T81" fmla="*/ 19 h 45"/>
                  <a:gd name="T82" fmla="*/ 1 w 49"/>
                  <a:gd name="T83" fmla="*/ 16 h 45"/>
                  <a:gd name="T84" fmla="*/ 4 w 49"/>
                  <a:gd name="T85" fmla="*/ 13 h 45"/>
                  <a:gd name="T86" fmla="*/ 6 w 49"/>
                  <a:gd name="T87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5">
                    <a:moveTo>
                      <a:pt x="8" y="12"/>
                    </a:move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5" y="4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31" y="1"/>
                    </a:lnTo>
                    <a:lnTo>
                      <a:pt x="34" y="1"/>
                    </a:lnTo>
                    <a:lnTo>
                      <a:pt x="36" y="2"/>
                    </a:lnTo>
                    <a:lnTo>
                      <a:pt x="38" y="3"/>
                    </a:lnTo>
                    <a:lnTo>
                      <a:pt x="39" y="4"/>
                    </a:lnTo>
                    <a:lnTo>
                      <a:pt x="41" y="5"/>
                    </a:lnTo>
                    <a:lnTo>
                      <a:pt x="43" y="7"/>
                    </a:lnTo>
                    <a:lnTo>
                      <a:pt x="44" y="8"/>
                    </a:lnTo>
                    <a:lnTo>
                      <a:pt x="46" y="10"/>
                    </a:lnTo>
                    <a:lnTo>
                      <a:pt x="47" y="12"/>
                    </a:lnTo>
                    <a:lnTo>
                      <a:pt x="48" y="14"/>
                    </a:lnTo>
                    <a:lnTo>
                      <a:pt x="48" y="16"/>
                    </a:lnTo>
                    <a:lnTo>
                      <a:pt x="49" y="18"/>
                    </a:lnTo>
                    <a:lnTo>
                      <a:pt x="49" y="20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7"/>
                    </a:lnTo>
                    <a:lnTo>
                      <a:pt x="49" y="29"/>
                    </a:lnTo>
                    <a:lnTo>
                      <a:pt x="48" y="31"/>
                    </a:lnTo>
                    <a:lnTo>
                      <a:pt x="47" y="33"/>
                    </a:lnTo>
                    <a:lnTo>
                      <a:pt x="46" y="35"/>
                    </a:lnTo>
                    <a:lnTo>
                      <a:pt x="45" y="36"/>
                    </a:lnTo>
                    <a:lnTo>
                      <a:pt x="43" y="38"/>
                    </a:lnTo>
                    <a:lnTo>
                      <a:pt x="42" y="39"/>
                    </a:lnTo>
                    <a:lnTo>
                      <a:pt x="40" y="41"/>
                    </a:lnTo>
                    <a:lnTo>
                      <a:pt x="38" y="42"/>
                    </a:lnTo>
                    <a:lnTo>
                      <a:pt x="36" y="43"/>
                    </a:lnTo>
                    <a:lnTo>
                      <a:pt x="34" y="43"/>
                    </a:lnTo>
                    <a:lnTo>
                      <a:pt x="32" y="44"/>
                    </a:lnTo>
                    <a:lnTo>
                      <a:pt x="30" y="44"/>
                    </a:lnTo>
                    <a:lnTo>
                      <a:pt x="28" y="45"/>
                    </a:lnTo>
                    <a:lnTo>
                      <a:pt x="26" y="44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1" y="44"/>
                    </a:lnTo>
                    <a:lnTo>
                      <a:pt x="19" y="43"/>
                    </a:lnTo>
                    <a:lnTo>
                      <a:pt x="18" y="43"/>
                    </a:lnTo>
                    <a:lnTo>
                      <a:pt x="17" y="42"/>
                    </a:lnTo>
                    <a:lnTo>
                      <a:pt x="15" y="41"/>
                    </a:lnTo>
                    <a:lnTo>
                      <a:pt x="14" y="40"/>
                    </a:lnTo>
                    <a:lnTo>
                      <a:pt x="13" y="39"/>
                    </a:lnTo>
                    <a:lnTo>
                      <a:pt x="12" y="38"/>
                    </a:lnTo>
                    <a:lnTo>
                      <a:pt x="11" y="37"/>
                    </a:lnTo>
                    <a:lnTo>
                      <a:pt x="10" y="36"/>
                    </a:lnTo>
                    <a:lnTo>
                      <a:pt x="9" y="35"/>
                    </a:lnTo>
                    <a:lnTo>
                      <a:pt x="8" y="33"/>
                    </a:lnTo>
                    <a:lnTo>
                      <a:pt x="7" y="32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5" y="30"/>
                    </a:lnTo>
                    <a:lnTo>
                      <a:pt x="4" y="30"/>
                    </a:lnTo>
                    <a:lnTo>
                      <a:pt x="2" y="29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2" y="14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91" name="Freeform 267"/>
              <p:cNvSpPr>
                <a:spLocks/>
              </p:cNvSpPr>
              <p:nvPr/>
            </p:nvSpPr>
            <p:spPr bwMode="auto">
              <a:xfrm>
                <a:off x="955" y="2674"/>
                <a:ext cx="44" cy="37"/>
              </a:xfrm>
              <a:custGeom>
                <a:avLst/>
                <a:gdLst>
                  <a:gd name="T0" fmla="*/ 6 w 44"/>
                  <a:gd name="T1" fmla="*/ 12 h 37"/>
                  <a:gd name="T2" fmla="*/ 7 w 44"/>
                  <a:gd name="T3" fmla="*/ 13 h 37"/>
                  <a:gd name="T4" fmla="*/ 8 w 44"/>
                  <a:gd name="T5" fmla="*/ 12 h 37"/>
                  <a:gd name="T6" fmla="*/ 9 w 44"/>
                  <a:gd name="T7" fmla="*/ 9 h 37"/>
                  <a:gd name="T8" fmla="*/ 11 w 44"/>
                  <a:gd name="T9" fmla="*/ 7 h 37"/>
                  <a:gd name="T10" fmla="*/ 13 w 44"/>
                  <a:gd name="T11" fmla="*/ 4 h 37"/>
                  <a:gd name="T12" fmla="*/ 16 w 44"/>
                  <a:gd name="T13" fmla="*/ 2 h 37"/>
                  <a:gd name="T14" fmla="*/ 19 w 44"/>
                  <a:gd name="T15" fmla="*/ 1 h 37"/>
                  <a:gd name="T16" fmla="*/ 22 w 44"/>
                  <a:gd name="T17" fmla="*/ 0 h 37"/>
                  <a:gd name="T18" fmla="*/ 25 w 44"/>
                  <a:gd name="T19" fmla="*/ 0 h 37"/>
                  <a:gd name="T20" fmla="*/ 31 w 44"/>
                  <a:gd name="T21" fmla="*/ 1 h 37"/>
                  <a:gd name="T22" fmla="*/ 37 w 44"/>
                  <a:gd name="T23" fmla="*/ 4 h 37"/>
                  <a:gd name="T24" fmla="*/ 42 w 44"/>
                  <a:gd name="T25" fmla="*/ 9 h 37"/>
                  <a:gd name="T26" fmla="*/ 44 w 44"/>
                  <a:gd name="T27" fmla="*/ 16 h 37"/>
                  <a:gd name="T28" fmla="*/ 44 w 44"/>
                  <a:gd name="T29" fmla="*/ 22 h 37"/>
                  <a:gd name="T30" fmla="*/ 43 w 44"/>
                  <a:gd name="T31" fmla="*/ 26 h 37"/>
                  <a:gd name="T32" fmla="*/ 41 w 44"/>
                  <a:gd name="T33" fmla="*/ 29 h 37"/>
                  <a:gd name="T34" fmla="*/ 39 w 44"/>
                  <a:gd name="T35" fmla="*/ 32 h 37"/>
                  <a:gd name="T36" fmla="*/ 36 w 44"/>
                  <a:gd name="T37" fmla="*/ 34 h 37"/>
                  <a:gd name="T38" fmla="*/ 33 w 44"/>
                  <a:gd name="T39" fmla="*/ 36 h 37"/>
                  <a:gd name="T40" fmla="*/ 30 w 44"/>
                  <a:gd name="T41" fmla="*/ 37 h 37"/>
                  <a:gd name="T42" fmla="*/ 26 w 44"/>
                  <a:gd name="T43" fmla="*/ 37 h 37"/>
                  <a:gd name="T44" fmla="*/ 21 w 44"/>
                  <a:gd name="T45" fmla="*/ 37 h 37"/>
                  <a:gd name="T46" fmla="*/ 15 w 44"/>
                  <a:gd name="T47" fmla="*/ 34 h 37"/>
                  <a:gd name="T48" fmla="*/ 11 w 44"/>
                  <a:gd name="T49" fmla="*/ 30 h 37"/>
                  <a:gd name="T50" fmla="*/ 8 w 44"/>
                  <a:gd name="T51" fmla="*/ 25 h 37"/>
                  <a:gd name="T52" fmla="*/ 6 w 44"/>
                  <a:gd name="T53" fmla="*/ 22 h 37"/>
                  <a:gd name="T54" fmla="*/ 5 w 44"/>
                  <a:gd name="T55" fmla="*/ 23 h 37"/>
                  <a:gd name="T56" fmla="*/ 3 w 44"/>
                  <a:gd name="T57" fmla="*/ 23 h 37"/>
                  <a:gd name="T58" fmla="*/ 2 w 44"/>
                  <a:gd name="T59" fmla="*/ 22 h 37"/>
                  <a:gd name="T60" fmla="*/ 1 w 44"/>
                  <a:gd name="T61" fmla="*/ 20 h 37"/>
                  <a:gd name="T62" fmla="*/ 0 w 44"/>
                  <a:gd name="T63" fmla="*/ 18 h 37"/>
                  <a:gd name="T64" fmla="*/ 1 w 44"/>
                  <a:gd name="T65" fmla="*/ 16 h 37"/>
                  <a:gd name="T66" fmla="*/ 1 w 44"/>
                  <a:gd name="T67" fmla="*/ 14 h 37"/>
                  <a:gd name="T68" fmla="*/ 3 w 44"/>
                  <a:gd name="T69" fmla="*/ 13 h 37"/>
                  <a:gd name="T70" fmla="*/ 4 w 44"/>
                  <a:gd name="T71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4" h="37">
                    <a:moveTo>
                      <a:pt x="5" y="12"/>
                    </a:moveTo>
                    <a:lnTo>
                      <a:pt x="6" y="12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5" y="3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31" y="1"/>
                    </a:lnTo>
                    <a:lnTo>
                      <a:pt x="34" y="2"/>
                    </a:lnTo>
                    <a:lnTo>
                      <a:pt x="37" y="4"/>
                    </a:lnTo>
                    <a:lnTo>
                      <a:pt x="40" y="6"/>
                    </a:lnTo>
                    <a:lnTo>
                      <a:pt x="42" y="9"/>
                    </a:lnTo>
                    <a:lnTo>
                      <a:pt x="43" y="13"/>
                    </a:lnTo>
                    <a:lnTo>
                      <a:pt x="44" y="16"/>
                    </a:lnTo>
                    <a:lnTo>
                      <a:pt x="44" y="20"/>
                    </a:lnTo>
                    <a:lnTo>
                      <a:pt x="44" y="22"/>
                    </a:lnTo>
                    <a:lnTo>
                      <a:pt x="43" y="24"/>
                    </a:lnTo>
                    <a:lnTo>
                      <a:pt x="43" y="26"/>
                    </a:lnTo>
                    <a:lnTo>
                      <a:pt x="42" y="27"/>
                    </a:lnTo>
                    <a:lnTo>
                      <a:pt x="41" y="29"/>
                    </a:lnTo>
                    <a:lnTo>
                      <a:pt x="40" y="30"/>
                    </a:lnTo>
                    <a:lnTo>
                      <a:pt x="39" y="32"/>
                    </a:lnTo>
                    <a:lnTo>
                      <a:pt x="37" y="33"/>
                    </a:lnTo>
                    <a:lnTo>
                      <a:pt x="36" y="34"/>
                    </a:lnTo>
                    <a:lnTo>
                      <a:pt x="35" y="35"/>
                    </a:lnTo>
                    <a:lnTo>
                      <a:pt x="33" y="36"/>
                    </a:lnTo>
                    <a:lnTo>
                      <a:pt x="31" y="36"/>
                    </a:lnTo>
                    <a:lnTo>
                      <a:pt x="30" y="37"/>
                    </a:lnTo>
                    <a:lnTo>
                      <a:pt x="28" y="37"/>
                    </a:lnTo>
                    <a:lnTo>
                      <a:pt x="26" y="37"/>
                    </a:lnTo>
                    <a:lnTo>
                      <a:pt x="24" y="37"/>
                    </a:lnTo>
                    <a:lnTo>
                      <a:pt x="21" y="37"/>
                    </a:lnTo>
                    <a:lnTo>
                      <a:pt x="18" y="35"/>
                    </a:lnTo>
                    <a:lnTo>
                      <a:pt x="15" y="34"/>
                    </a:lnTo>
                    <a:lnTo>
                      <a:pt x="13" y="32"/>
                    </a:lnTo>
                    <a:lnTo>
                      <a:pt x="11" y="30"/>
                    </a:lnTo>
                    <a:lnTo>
                      <a:pt x="9" y="28"/>
                    </a:lnTo>
                    <a:lnTo>
                      <a:pt x="8" y="25"/>
                    </a:lnTo>
                    <a:lnTo>
                      <a:pt x="7" y="22"/>
                    </a:lnTo>
                    <a:lnTo>
                      <a:pt x="6" y="22"/>
                    </a:lnTo>
                    <a:lnTo>
                      <a:pt x="6" y="23"/>
                    </a:lnTo>
                    <a:lnTo>
                      <a:pt x="5" y="23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2" y="22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92" name="Freeform 268"/>
              <p:cNvSpPr>
                <a:spLocks/>
              </p:cNvSpPr>
              <p:nvPr/>
            </p:nvSpPr>
            <p:spPr bwMode="auto">
              <a:xfrm>
                <a:off x="971" y="2699"/>
                <a:ext cx="17" cy="7"/>
              </a:xfrm>
              <a:custGeom>
                <a:avLst/>
                <a:gdLst>
                  <a:gd name="T0" fmla="*/ 17 w 17"/>
                  <a:gd name="T1" fmla="*/ 2 h 7"/>
                  <a:gd name="T2" fmla="*/ 17 w 17"/>
                  <a:gd name="T3" fmla="*/ 2 h 7"/>
                  <a:gd name="T4" fmla="*/ 17 w 17"/>
                  <a:gd name="T5" fmla="*/ 3 h 7"/>
                  <a:gd name="T6" fmla="*/ 17 w 17"/>
                  <a:gd name="T7" fmla="*/ 3 h 7"/>
                  <a:gd name="T8" fmla="*/ 16 w 17"/>
                  <a:gd name="T9" fmla="*/ 4 h 7"/>
                  <a:gd name="T10" fmla="*/ 16 w 17"/>
                  <a:gd name="T11" fmla="*/ 5 h 7"/>
                  <a:gd name="T12" fmla="*/ 15 w 17"/>
                  <a:gd name="T13" fmla="*/ 5 h 7"/>
                  <a:gd name="T14" fmla="*/ 15 w 17"/>
                  <a:gd name="T15" fmla="*/ 6 h 7"/>
                  <a:gd name="T16" fmla="*/ 14 w 17"/>
                  <a:gd name="T17" fmla="*/ 6 h 7"/>
                  <a:gd name="T18" fmla="*/ 13 w 17"/>
                  <a:gd name="T19" fmla="*/ 7 h 7"/>
                  <a:gd name="T20" fmla="*/ 11 w 17"/>
                  <a:gd name="T21" fmla="*/ 7 h 7"/>
                  <a:gd name="T22" fmla="*/ 10 w 17"/>
                  <a:gd name="T23" fmla="*/ 7 h 7"/>
                  <a:gd name="T24" fmla="*/ 9 w 17"/>
                  <a:gd name="T25" fmla="*/ 7 h 7"/>
                  <a:gd name="T26" fmla="*/ 8 w 17"/>
                  <a:gd name="T27" fmla="*/ 7 h 7"/>
                  <a:gd name="T28" fmla="*/ 7 w 17"/>
                  <a:gd name="T29" fmla="*/ 7 h 7"/>
                  <a:gd name="T30" fmla="*/ 7 w 17"/>
                  <a:gd name="T31" fmla="*/ 7 h 7"/>
                  <a:gd name="T32" fmla="*/ 7 w 17"/>
                  <a:gd name="T33" fmla="*/ 7 h 7"/>
                  <a:gd name="T34" fmla="*/ 0 w 17"/>
                  <a:gd name="T35" fmla="*/ 0 h 7"/>
                  <a:gd name="T36" fmla="*/ 17 w 17"/>
                  <a:gd name="T3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lnTo>
                      <a:pt x="17" y="2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6" y="4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0" y="0"/>
                    </a:ln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93" name="Freeform 269"/>
              <p:cNvSpPr>
                <a:spLocks/>
              </p:cNvSpPr>
              <p:nvPr/>
            </p:nvSpPr>
            <p:spPr bwMode="auto">
              <a:xfrm>
                <a:off x="975" y="2701"/>
                <a:ext cx="11" cy="3"/>
              </a:xfrm>
              <a:custGeom>
                <a:avLst/>
                <a:gdLst>
                  <a:gd name="T0" fmla="*/ 11 w 11"/>
                  <a:gd name="T1" fmla="*/ 1 h 3"/>
                  <a:gd name="T2" fmla="*/ 10 w 11"/>
                  <a:gd name="T3" fmla="*/ 3 h 3"/>
                  <a:gd name="T4" fmla="*/ 3 w 11"/>
                  <a:gd name="T5" fmla="*/ 2 h 3"/>
                  <a:gd name="T6" fmla="*/ 0 w 11"/>
                  <a:gd name="T7" fmla="*/ 0 h 3"/>
                  <a:gd name="T8" fmla="*/ 11 w 1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">
                    <a:moveTo>
                      <a:pt x="11" y="1"/>
                    </a:moveTo>
                    <a:lnTo>
                      <a:pt x="10" y="3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94" name="Freeform 270"/>
              <p:cNvSpPr>
                <a:spLocks/>
              </p:cNvSpPr>
              <p:nvPr/>
            </p:nvSpPr>
            <p:spPr bwMode="auto">
              <a:xfrm>
                <a:off x="961" y="2665"/>
                <a:ext cx="40" cy="12"/>
              </a:xfrm>
              <a:custGeom>
                <a:avLst/>
                <a:gdLst>
                  <a:gd name="T0" fmla="*/ 4 w 40"/>
                  <a:gd name="T1" fmla="*/ 3 h 12"/>
                  <a:gd name="T2" fmla="*/ 6 w 40"/>
                  <a:gd name="T3" fmla="*/ 2 h 12"/>
                  <a:gd name="T4" fmla="*/ 7 w 40"/>
                  <a:gd name="T5" fmla="*/ 2 h 12"/>
                  <a:gd name="T6" fmla="*/ 8 w 40"/>
                  <a:gd name="T7" fmla="*/ 2 h 12"/>
                  <a:gd name="T8" fmla="*/ 9 w 40"/>
                  <a:gd name="T9" fmla="*/ 2 h 12"/>
                  <a:gd name="T10" fmla="*/ 10 w 40"/>
                  <a:gd name="T11" fmla="*/ 1 h 12"/>
                  <a:gd name="T12" fmla="*/ 11 w 40"/>
                  <a:gd name="T13" fmla="*/ 0 h 12"/>
                  <a:gd name="T14" fmla="*/ 13 w 40"/>
                  <a:gd name="T15" fmla="*/ 0 h 12"/>
                  <a:gd name="T16" fmla="*/ 15 w 40"/>
                  <a:gd name="T17" fmla="*/ 0 h 12"/>
                  <a:gd name="T18" fmla="*/ 16 w 40"/>
                  <a:gd name="T19" fmla="*/ 0 h 12"/>
                  <a:gd name="T20" fmla="*/ 17 w 40"/>
                  <a:gd name="T21" fmla="*/ 0 h 12"/>
                  <a:gd name="T22" fmla="*/ 18 w 40"/>
                  <a:gd name="T23" fmla="*/ 0 h 12"/>
                  <a:gd name="T24" fmla="*/ 19 w 40"/>
                  <a:gd name="T25" fmla="*/ 0 h 12"/>
                  <a:gd name="T26" fmla="*/ 21 w 40"/>
                  <a:gd name="T27" fmla="*/ 0 h 12"/>
                  <a:gd name="T28" fmla="*/ 23 w 40"/>
                  <a:gd name="T29" fmla="*/ 0 h 12"/>
                  <a:gd name="T30" fmla="*/ 25 w 40"/>
                  <a:gd name="T31" fmla="*/ 0 h 12"/>
                  <a:gd name="T32" fmla="*/ 27 w 40"/>
                  <a:gd name="T33" fmla="*/ 1 h 12"/>
                  <a:gd name="T34" fmla="*/ 28 w 40"/>
                  <a:gd name="T35" fmla="*/ 2 h 12"/>
                  <a:gd name="T36" fmla="*/ 29 w 40"/>
                  <a:gd name="T37" fmla="*/ 3 h 12"/>
                  <a:gd name="T38" fmla="*/ 31 w 40"/>
                  <a:gd name="T39" fmla="*/ 3 h 12"/>
                  <a:gd name="T40" fmla="*/ 33 w 40"/>
                  <a:gd name="T41" fmla="*/ 3 h 12"/>
                  <a:gd name="T42" fmla="*/ 36 w 40"/>
                  <a:gd name="T43" fmla="*/ 4 h 12"/>
                  <a:gd name="T44" fmla="*/ 39 w 40"/>
                  <a:gd name="T45" fmla="*/ 6 h 12"/>
                  <a:gd name="T46" fmla="*/ 40 w 40"/>
                  <a:gd name="T47" fmla="*/ 7 h 12"/>
                  <a:gd name="T48" fmla="*/ 39 w 40"/>
                  <a:gd name="T49" fmla="*/ 9 h 12"/>
                  <a:gd name="T50" fmla="*/ 38 w 40"/>
                  <a:gd name="T51" fmla="*/ 11 h 12"/>
                  <a:gd name="T52" fmla="*/ 36 w 40"/>
                  <a:gd name="T53" fmla="*/ 12 h 12"/>
                  <a:gd name="T54" fmla="*/ 33 w 40"/>
                  <a:gd name="T55" fmla="*/ 12 h 12"/>
                  <a:gd name="T56" fmla="*/ 30 w 40"/>
                  <a:gd name="T57" fmla="*/ 12 h 12"/>
                  <a:gd name="T58" fmla="*/ 29 w 40"/>
                  <a:gd name="T59" fmla="*/ 12 h 12"/>
                  <a:gd name="T60" fmla="*/ 27 w 40"/>
                  <a:gd name="T61" fmla="*/ 12 h 12"/>
                  <a:gd name="T62" fmla="*/ 26 w 40"/>
                  <a:gd name="T63" fmla="*/ 11 h 12"/>
                  <a:gd name="T64" fmla="*/ 25 w 40"/>
                  <a:gd name="T65" fmla="*/ 11 h 12"/>
                  <a:gd name="T66" fmla="*/ 24 w 40"/>
                  <a:gd name="T67" fmla="*/ 11 h 12"/>
                  <a:gd name="T68" fmla="*/ 23 w 40"/>
                  <a:gd name="T69" fmla="*/ 11 h 12"/>
                  <a:gd name="T70" fmla="*/ 21 w 40"/>
                  <a:gd name="T71" fmla="*/ 11 h 12"/>
                  <a:gd name="T72" fmla="*/ 20 w 40"/>
                  <a:gd name="T73" fmla="*/ 11 h 12"/>
                  <a:gd name="T74" fmla="*/ 18 w 40"/>
                  <a:gd name="T75" fmla="*/ 11 h 12"/>
                  <a:gd name="T76" fmla="*/ 17 w 40"/>
                  <a:gd name="T77" fmla="*/ 10 h 12"/>
                  <a:gd name="T78" fmla="*/ 15 w 40"/>
                  <a:gd name="T79" fmla="*/ 10 h 12"/>
                  <a:gd name="T80" fmla="*/ 15 w 40"/>
                  <a:gd name="T81" fmla="*/ 9 h 12"/>
                  <a:gd name="T82" fmla="*/ 14 w 40"/>
                  <a:gd name="T83" fmla="*/ 9 h 12"/>
                  <a:gd name="T84" fmla="*/ 13 w 40"/>
                  <a:gd name="T85" fmla="*/ 9 h 12"/>
                  <a:gd name="T86" fmla="*/ 11 w 40"/>
                  <a:gd name="T87" fmla="*/ 9 h 12"/>
                  <a:gd name="T88" fmla="*/ 10 w 40"/>
                  <a:gd name="T89" fmla="*/ 9 h 12"/>
                  <a:gd name="T90" fmla="*/ 8 w 40"/>
                  <a:gd name="T91" fmla="*/ 10 h 12"/>
                  <a:gd name="T92" fmla="*/ 6 w 40"/>
                  <a:gd name="T93" fmla="*/ 11 h 12"/>
                  <a:gd name="T94" fmla="*/ 4 w 40"/>
                  <a:gd name="T95" fmla="*/ 11 h 12"/>
                  <a:gd name="T96" fmla="*/ 2 w 40"/>
                  <a:gd name="T97" fmla="*/ 11 h 12"/>
                  <a:gd name="T98" fmla="*/ 0 w 40"/>
                  <a:gd name="T99" fmla="*/ 10 h 12"/>
                  <a:gd name="T100" fmla="*/ 0 w 40"/>
                  <a:gd name="T101" fmla="*/ 8 h 12"/>
                  <a:gd name="T102" fmla="*/ 0 w 40"/>
                  <a:gd name="T103" fmla="*/ 7 h 12"/>
                  <a:gd name="T104" fmla="*/ 1 w 40"/>
                  <a:gd name="T105" fmla="*/ 5 h 12"/>
                  <a:gd name="T106" fmla="*/ 3 w 40"/>
                  <a:gd name="T10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0" h="12">
                    <a:moveTo>
                      <a:pt x="4" y="3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3" y="3"/>
                    </a:lnTo>
                    <a:lnTo>
                      <a:pt x="35" y="3"/>
                    </a:lnTo>
                    <a:lnTo>
                      <a:pt x="36" y="4"/>
                    </a:lnTo>
                    <a:lnTo>
                      <a:pt x="38" y="5"/>
                    </a:lnTo>
                    <a:lnTo>
                      <a:pt x="39" y="6"/>
                    </a:lnTo>
                    <a:lnTo>
                      <a:pt x="39" y="6"/>
                    </a:lnTo>
                    <a:lnTo>
                      <a:pt x="40" y="7"/>
                    </a:lnTo>
                    <a:lnTo>
                      <a:pt x="40" y="8"/>
                    </a:lnTo>
                    <a:lnTo>
                      <a:pt x="39" y="9"/>
                    </a:lnTo>
                    <a:lnTo>
                      <a:pt x="39" y="10"/>
                    </a:lnTo>
                    <a:lnTo>
                      <a:pt x="38" y="11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4" y="12"/>
                    </a:lnTo>
                    <a:lnTo>
                      <a:pt x="33" y="12"/>
                    </a:lnTo>
                    <a:lnTo>
                      <a:pt x="31" y="12"/>
                    </a:lnTo>
                    <a:lnTo>
                      <a:pt x="30" y="12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7" y="12"/>
                    </a:lnTo>
                    <a:lnTo>
                      <a:pt x="27" y="11"/>
                    </a:lnTo>
                    <a:lnTo>
                      <a:pt x="26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4" y="11"/>
                    </a:lnTo>
                    <a:lnTo>
                      <a:pt x="24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2" y="11"/>
                    </a:lnTo>
                    <a:lnTo>
                      <a:pt x="21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7" y="11"/>
                    </a:lnTo>
                    <a:lnTo>
                      <a:pt x="17" y="10"/>
                    </a:lnTo>
                    <a:lnTo>
                      <a:pt x="16" y="10"/>
                    </a:lnTo>
                    <a:lnTo>
                      <a:pt x="15" y="10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2" y="9"/>
                    </a:lnTo>
                    <a:lnTo>
                      <a:pt x="11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9" y="10"/>
                    </a:lnTo>
                    <a:lnTo>
                      <a:pt x="8" y="10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95" name="Freeform 271"/>
              <p:cNvSpPr>
                <a:spLocks/>
              </p:cNvSpPr>
              <p:nvPr/>
            </p:nvSpPr>
            <p:spPr bwMode="auto">
              <a:xfrm>
                <a:off x="997" y="2758"/>
                <a:ext cx="53" cy="16"/>
              </a:xfrm>
              <a:custGeom>
                <a:avLst/>
                <a:gdLst>
                  <a:gd name="T0" fmla="*/ 24 w 53"/>
                  <a:gd name="T1" fmla="*/ 0 h 16"/>
                  <a:gd name="T2" fmla="*/ 53 w 53"/>
                  <a:gd name="T3" fmla="*/ 10 h 16"/>
                  <a:gd name="T4" fmla="*/ 17 w 53"/>
                  <a:gd name="T5" fmla="*/ 16 h 16"/>
                  <a:gd name="T6" fmla="*/ 0 w 53"/>
                  <a:gd name="T7" fmla="*/ 3 h 16"/>
                  <a:gd name="T8" fmla="*/ 24 w 53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16">
                    <a:moveTo>
                      <a:pt x="24" y="0"/>
                    </a:moveTo>
                    <a:lnTo>
                      <a:pt x="53" y="10"/>
                    </a:lnTo>
                    <a:lnTo>
                      <a:pt x="17" y="16"/>
                    </a:lnTo>
                    <a:lnTo>
                      <a:pt x="0" y="3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96" name="Freeform 272"/>
              <p:cNvSpPr>
                <a:spLocks/>
              </p:cNvSpPr>
              <p:nvPr/>
            </p:nvSpPr>
            <p:spPr bwMode="auto">
              <a:xfrm>
                <a:off x="1002" y="2760"/>
                <a:ext cx="41" cy="12"/>
              </a:xfrm>
              <a:custGeom>
                <a:avLst/>
                <a:gdLst>
                  <a:gd name="T0" fmla="*/ 19 w 41"/>
                  <a:gd name="T1" fmla="*/ 0 h 12"/>
                  <a:gd name="T2" fmla="*/ 41 w 41"/>
                  <a:gd name="T3" fmla="*/ 8 h 12"/>
                  <a:gd name="T4" fmla="*/ 12 w 41"/>
                  <a:gd name="T5" fmla="*/ 12 h 12"/>
                  <a:gd name="T6" fmla="*/ 0 w 41"/>
                  <a:gd name="T7" fmla="*/ 3 h 12"/>
                  <a:gd name="T8" fmla="*/ 19 w 4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2">
                    <a:moveTo>
                      <a:pt x="19" y="0"/>
                    </a:moveTo>
                    <a:lnTo>
                      <a:pt x="41" y="8"/>
                    </a:lnTo>
                    <a:lnTo>
                      <a:pt x="12" y="12"/>
                    </a:lnTo>
                    <a:lnTo>
                      <a:pt x="0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97" name="Freeform 273"/>
              <p:cNvSpPr>
                <a:spLocks/>
              </p:cNvSpPr>
              <p:nvPr/>
            </p:nvSpPr>
            <p:spPr bwMode="auto">
              <a:xfrm>
                <a:off x="939" y="2715"/>
                <a:ext cx="86" cy="52"/>
              </a:xfrm>
              <a:custGeom>
                <a:avLst/>
                <a:gdLst>
                  <a:gd name="T0" fmla="*/ 7 w 86"/>
                  <a:gd name="T1" fmla="*/ 8 h 52"/>
                  <a:gd name="T2" fmla="*/ 9 w 86"/>
                  <a:gd name="T3" fmla="*/ 6 h 52"/>
                  <a:gd name="T4" fmla="*/ 12 w 86"/>
                  <a:gd name="T5" fmla="*/ 4 h 52"/>
                  <a:gd name="T6" fmla="*/ 15 w 86"/>
                  <a:gd name="T7" fmla="*/ 2 h 52"/>
                  <a:gd name="T8" fmla="*/ 16 w 86"/>
                  <a:gd name="T9" fmla="*/ 2 h 52"/>
                  <a:gd name="T10" fmla="*/ 18 w 86"/>
                  <a:gd name="T11" fmla="*/ 1 h 52"/>
                  <a:gd name="T12" fmla="*/ 21 w 86"/>
                  <a:gd name="T13" fmla="*/ 1 h 52"/>
                  <a:gd name="T14" fmla="*/ 23 w 86"/>
                  <a:gd name="T15" fmla="*/ 0 h 52"/>
                  <a:gd name="T16" fmla="*/ 23 w 86"/>
                  <a:gd name="T17" fmla="*/ 0 h 52"/>
                  <a:gd name="T18" fmla="*/ 25 w 86"/>
                  <a:gd name="T19" fmla="*/ 0 h 52"/>
                  <a:gd name="T20" fmla="*/ 29 w 86"/>
                  <a:gd name="T21" fmla="*/ 0 h 52"/>
                  <a:gd name="T22" fmla="*/ 33 w 86"/>
                  <a:gd name="T23" fmla="*/ 0 h 52"/>
                  <a:gd name="T24" fmla="*/ 37 w 86"/>
                  <a:gd name="T25" fmla="*/ 0 h 52"/>
                  <a:gd name="T26" fmla="*/ 42 w 86"/>
                  <a:gd name="T27" fmla="*/ 0 h 52"/>
                  <a:gd name="T28" fmla="*/ 45 w 86"/>
                  <a:gd name="T29" fmla="*/ 0 h 52"/>
                  <a:gd name="T30" fmla="*/ 47 w 86"/>
                  <a:gd name="T31" fmla="*/ 0 h 52"/>
                  <a:gd name="T32" fmla="*/ 48 w 86"/>
                  <a:gd name="T33" fmla="*/ 0 h 52"/>
                  <a:gd name="T34" fmla="*/ 50 w 86"/>
                  <a:gd name="T35" fmla="*/ 1 h 52"/>
                  <a:gd name="T36" fmla="*/ 53 w 86"/>
                  <a:gd name="T37" fmla="*/ 1 h 52"/>
                  <a:gd name="T38" fmla="*/ 56 w 86"/>
                  <a:gd name="T39" fmla="*/ 2 h 52"/>
                  <a:gd name="T40" fmla="*/ 58 w 86"/>
                  <a:gd name="T41" fmla="*/ 3 h 52"/>
                  <a:gd name="T42" fmla="*/ 60 w 86"/>
                  <a:gd name="T43" fmla="*/ 5 h 52"/>
                  <a:gd name="T44" fmla="*/ 62 w 86"/>
                  <a:gd name="T45" fmla="*/ 6 h 52"/>
                  <a:gd name="T46" fmla="*/ 63 w 86"/>
                  <a:gd name="T47" fmla="*/ 7 h 52"/>
                  <a:gd name="T48" fmla="*/ 64 w 86"/>
                  <a:gd name="T49" fmla="*/ 9 h 52"/>
                  <a:gd name="T50" fmla="*/ 68 w 86"/>
                  <a:gd name="T51" fmla="*/ 16 h 52"/>
                  <a:gd name="T52" fmla="*/ 73 w 86"/>
                  <a:gd name="T53" fmla="*/ 24 h 52"/>
                  <a:gd name="T54" fmla="*/ 76 w 86"/>
                  <a:gd name="T55" fmla="*/ 33 h 52"/>
                  <a:gd name="T56" fmla="*/ 86 w 86"/>
                  <a:gd name="T57" fmla="*/ 46 h 52"/>
                  <a:gd name="T58" fmla="*/ 75 w 86"/>
                  <a:gd name="T59" fmla="*/ 47 h 52"/>
                  <a:gd name="T60" fmla="*/ 75 w 86"/>
                  <a:gd name="T61" fmla="*/ 49 h 52"/>
                  <a:gd name="T62" fmla="*/ 73 w 86"/>
                  <a:gd name="T63" fmla="*/ 52 h 52"/>
                  <a:gd name="T64" fmla="*/ 72 w 86"/>
                  <a:gd name="T65" fmla="*/ 51 h 52"/>
                  <a:gd name="T66" fmla="*/ 71 w 86"/>
                  <a:gd name="T67" fmla="*/ 51 h 52"/>
                  <a:gd name="T68" fmla="*/ 70 w 86"/>
                  <a:gd name="T69" fmla="*/ 47 h 52"/>
                  <a:gd name="T70" fmla="*/ 69 w 86"/>
                  <a:gd name="T71" fmla="*/ 40 h 52"/>
                  <a:gd name="T72" fmla="*/ 67 w 86"/>
                  <a:gd name="T73" fmla="*/ 39 h 52"/>
                  <a:gd name="T74" fmla="*/ 65 w 86"/>
                  <a:gd name="T75" fmla="*/ 36 h 52"/>
                  <a:gd name="T76" fmla="*/ 62 w 86"/>
                  <a:gd name="T77" fmla="*/ 30 h 52"/>
                  <a:gd name="T78" fmla="*/ 57 w 86"/>
                  <a:gd name="T79" fmla="*/ 24 h 52"/>
                  <a:gd name="T80" fmla="*/ 56 w 86"/>
                  <a:gd name="T81" fmla="*/ 39 h 52"/>
                  <a:gd name="T82" fmla="*/ 14 w 86"/>
                  <a:gd name="T83" fmla="*/ 24 h 52"/>
                  <a:gd name="T84" fmla="*/ 13 w 86"/>
                  <a:gd name="T85" fmla="*/ 29 h 52"/>
                  <a:gd name="T86" fmla="*/ 13 w 86"/>
                  <a:gd name="T87" fmla="*/ 43 h 52"/>
                  <a:gd name="T88" fmla="*/ 1 w 86"/>
                  <a:gd name="T89" fmla="*/ 44 h 52"/>
                  <a:gd name="T90" fmla="*/ 0 w 86"/>
                  <a:gd name="T91" fmla="*/ 37 h 52"/>
                  <a:gd name="T92" fmla="*/ 1 w 86"/>
                  <a:gd name="T93" fmla="*/ 27 h 52"/>
                  <a:gd name="T94" fmla="*/ 3 w 86"/>
                  <a:gd name="T95" fmla="*/ 1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6" h="52">
                    <a:moveTo>
                      <a:pt x="6" y="10"/>
                    </a:moveTo>
                    <a:lnTo>
                      <a:pt x="7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12" y="4"/>
                    </a:lnTo>
                    <a:lnTo>
                      <a:pt x="13" y="3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7" y="3"/>
                    </a:lnTo>
                    <a:lnTo>
                      <a:pt x="58" y="3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6"/>
                    </a:lnTo>
                    <a:lnTo>
                      <a:pt x="62" y="7"/>
                    </a:lnTo>
                    <a:lnTo>
                      <a:pt x="63" y="7"/>
                    </a:lnTo>
                    <a:lnTo>
                      <a:pt x="63" y="7"/>
                    </a:lnTo>
                    <a:lnTo>
                      <a:pt x="64" y="9"/>
                    </a:lnTo>
                    <a:lnTo>
                      <a:pt x="66" y="12"/>
                    </a:lnTo>
                    <a:lnTo>
                      <a:pt x="68" y="16"/>
                    </a:lnTo>
                    <a:lnTo>
                      <a:pt x="70" y="20"/>
                    </a:lnTo>
                    <a:lnTo>
                      <a:pt x="73" y="24"/>
                    </a:lnTo>
                    <a:lnTo>
                      <a:pt x="75" y="28"/>
                    </a:lnTo>
                    <a:lnTo>
                      <a:pt x="76" y="33"/>
                    </a:lnTo>
                    <a:lnTo>
                      <a:pt x="78" y="36"/>
                    </a:lnTo>
                    <a:lnTo>
                      <a:pt x="86" y="46"/>
                    </a:lnTo>
                    <a:lnTo>
                      <a:pt x="79" y="51"/>
                    </a:lnTo>
                    <a:lnTo>
                      <a:pt x="75" y="47"/>
                    </a:lnTo>
                    <a:lnTo>
                      <a:pt x="75" y="48"/>
                    </a:lnTo>
                    <a:lnTo>
                      <a:pt x="75" y="49"/>
                    </a:lnTo>
                    <a:lnTo>
                      <a:pt x="74" y="51"/>
                    </a:lnTo>
                    <a:lnTo>
                      <a:pt x="73" y="52"/>
                    </a:lnTo>
                    <a:lnTo>
                      <a:pt x="72" y="52"/>
                    </a:lnTo>
                    <a:lnTo>
                      <a:pt x="72" y="51"/>
                    </a:lnTo>
                    <a:lnTo>
                      <a:pt x="71" y="51"/>
                    </a:lnTo>
                    <a:lnTo>
                      <a:pt x="71" y="51"/>
                    </a:lnTo>
                    <a:lnTo>
                      <a:pt x="71" y="50"/>
                    </a:lnTo>
                    <a:lnTo>
                      <a:pt x="70" y="47"/>
                    </a:lnTo>
                    <a:lnTo>
                      <a:pt x="70" y="44"/>
                    </a:lnTo>
                    <a:lnTo>
                      <a:pt x="69" y="40"/>
                    </a:lnTo>
                    <a:lnTo>
                      <a:pt x="67" y="40"/>
                    </a:lnTo>
                    <a:lnTo>
                      <a:pt x="67" y="39"/>
                    </a:lnTo>
                    <a:lnTo>
                      <a:pt x="67" y="38"/>
                    </a:lnTo>
                    <a:lnTo>
                      <a:pt x="65" y="36"/>
                    </a:lnTo>
                    <a:lnTo>
                      <a:pt x="64" y="33"/>
                    </a:lnTo>
                    <a:lnTo>
                      <a:pt x="62" y="30"/>
                    </a:lnTo>
                    <a:lnTo>
                      <a:pt x="60" y="27"/>
                    </a:lnTo>
                    <a:lnTo>
                      <a:pt x="57" y="24"/>
                    </a:lnTo>
                    <a:lnTo>
                      <a:pt x="54" y="22"/>
                    </a:lnTo>
                    <a:lnTo>
                      <a:pt x="56" y="39"/>
                    </a:lnTo>
                    <a:lnTo>
                      <a:pt x="15" y="43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3" y="29"/>
                    </a:lnTo>
                    <a:lnTo>
                      <a:pt x="12" y="35"/>
                    </a:lnTo>
                    <a:lnTo>
                      <a:pt x="13" y="43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1" y="41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1" y="27"/>
                    </a:lnTo>
                    <a:lnTo>
                      <a:pt x="2" y="21"/>
                    </a:lnTo>
                    <a:lnTo>
                      <a:pt x="3" y="15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98" name="Freeform 274"/>
              <p:cNvSpPr>
                <a:spLocks/>
              </p:cNvSpPr>
              <p:nvPr/>
            </p:nvSpPr>
            <p:spPr bwMode="auto">
              <a:xfrm>
                <a:off x="1009" y="2753"/>
                <a:ext cx="13" cy="11"/>
              </a:xfrm>
              <a:custGeom>
                <a:avLst/>
                <a:gdLst>
                  <a:gd name="T0" fmla="*/ 0 w 13"/>
                  <a:gd name="T1" fmla="*/ 1 h 11"/>
                  <a:gd name="T2" fmla="*/ 1 w 13"/>
                  <a:gd name="T3" fmla="*/ 4 h 11"/>
                  <a:gd name="T4" fmla="*/ 1 w 13"/>
                  <a:gd name="T5" fmla="*/ 7 h 11"/>
                  <a:gd name="T6" fmla="*/ 2 w 13"/>
                  <a:gd name="T7" fmla="*/ 10 h 11"/>
                  <a:gd name="T8" fmla="*/ 3 w 13"/>
                  <a:gd name="T9" fmla="*/ 11 h 11"/>
                  <a:gd name="T10" fmla="*/ 3 w 13"/>
                  <a:gd name="T11" fmla="*/ 10 h 11"/>
                  <a:gd name="T12" fmla="*/ 4 w 13"/>
                  <a:gd name="T13" fmla="*/ 9 h 11"/>
                  <a:gd name="T14" fmla="*/ 4 w 13"/>
                  <a:gd name="T15" fmla="*/ 7 h 11"/>
                  <a:gd name="T16" fmla="*/ 4 w 13"/>
                  <a:gd name="T17" fmla="*/ 6 h 11"/>
                  <a:gd name="T18" fmla="*/ 9 w 13"/>
                  <a:gd name="T19" fmla="*/ 10 h 11"/>
                  <a:gd name="T20" fmla="*/ 13 w 13"/>
                  <a:gd name="T21" fmla="*/ 8 h 11"/>
                  <a:gd name="T22" fmla="*/ 7 w 13"/>
                  <a:gd name="T23" fmla="*/ 0 h 11"/>
                  <a:gd name="T24" fmla="*/ 0 w 13"/>
                  <a:gd name="T2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1">
                    <a:moveTo>
                      <a:pt x="0" y="1"/>
                    </a:moveTo>
                    <a:lnTo>
                      <a:pt x="1" y="4"/>
                    </a:lnTo>
                    <a:lnTo>
                      <a:pt x="1" y="7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9" y="10"/>
                    </a:lnTo>
                    <a:lnTo>
                      <a:pt x="13" y="8"/>
                    </a:lnTo>
                    <a:lnTo>
                      <a:pt x="7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99" name="Freeform 275"/>
              <p:cNvSpPr>
                <a:spLocks/>
              </p:cNvSpPr>
              <p:nvPr/>
            </p:nvSpPr>
            <p:spPr bwMode="auto">
              <a:xfrm>
                <a:off x="942" y="2718"/>
                <a:ext cx="72" cy="40"/>
              </a:xfrm>
              <a:custGeom>
                <a:avLst/>
                <a:gdLst>
                  <a:gd name="T0" fmla="*/ 54 w 72"/>
                  <a:gd name="T1" fmla="*/ 2 h 40"/>
                  <a:gd name="T2" fmla="*/ 52 w 72"/>
                  <a:gd name="T3" fmla="*/ 1 h 40"/>
                  <a:gd name="T4" fmla="*/ 50 w 72"/>
                  <a:gd name="T5" fmla="*/ 1 h 40"/>
                  <a:gd name="T6" fmla="*/ 48 w 72"/>
                  <a:gd name="T7" fmla="*/ 0 h 40"/>
                  <a:gd name="T8" fmla="*/ 41 w 72"/>
                  <a:gd name="T9" fmla="*/ 0 h 40"/>
                  <a:gd name="T10" fmla="*/ 23 w 72"/>
                  <a:gd name="T11" fmla="*/ 0 h 40"/>
                  <a:gd name="T12" fmla="*/ 16 w 72"/>
                  <a:gd name="T13" fmla="*/ 0 h 40"/>
                  <a:gd name="T14" fmla="*/ 13 w 72"/>
                  <a:gd name="T15" fmla="*/ 1 h 40"/>
                  <a:gd name="T16" fmla="*/ 10 w 72"/>
                  <a:gd name="T17" fmla="*/ 3 h 40"/>
                  <a:gd name="T18" fmla="*/ 7 w 72"/>
                  <a:gd name="T19" fmla="*/ 5 h 40"/>
                  <a:gd name="T20" fmla="*/ 3 w 72"/>
                  <a:gd name="T21" fmla="*/ 12 h 40"/>
                  <a:gd name="T22" fmla="*/ 0 w 72"/>
                  <a:gd name="T23" fmla="*/ 23 h 40"/>
                  <a:gd name="T24" fmla="*/ 0 w 72"/>
                  <a:gd name="T25" fmla="*/ 33 h 40"/>
                  <a:gd name="T26" fmla="*/ 1 w 72"/>
                  <a:gd name="T27" fmla="*/ 39 h 40"/>
                  <a:gd name="T28" fmla="*/ 7 w 72"/>
                  <a:gd name="T29" fmla="*/ 39 h 40"/>
                  <a:gd name="T30" fmla="*/ 8 w 72"/>
                  <a:gd name="T31" fmla="*/ 26 h 40"/>
                  <a:gd name="T32" fmla="*/ 10 w 72"/>
                  <a:gd name="T33" fmla="*/ 19 h 40"/>
                  <a:gd name="T34" fmla="*/ 12 w 72"/>
                  <a:gd name="T35" fmla="*/ 17 h 40"/>
                  <a:gd name="T36" fmla="*/ 13 w 72"/>
                  <a:gd name="T37" fmla="*/ 16 h 40"/>
                  <a:gd name="T38" fmla="*/ 15 w 72"/>
                  <a:gd name="T39" fmla="*/ 38 h 40"/>
                  <a:gd name="T40" fmla="*/ 18 w 72"/>
                  <a:gd name="T41" fmla="*/ 38 h 40"/>
                  <a:gd name="T42" fmla="*/ 23 w 72"/>
                  <a:gd name="T43" fmla="*/ 37 h 40"/>
                  <a:gd name="T44" fmla="*/ 30 w 72"/>
                  <a:gd name="T45" fmla="*/ 37 h 40"/>
                  <a:gd name="T46" fmla="*/ 36 w 72"/>
                  <a:gd name="T47" fmla="*/ 36 h 40"/>
                  <a:gd name="T48" fmla="*/ 42 w 72"/>
                  <a:gd name="T49" fmla="*/ 36 h 40"/>
                  <a:gd name="T50" fmla="*/ 47 w 72"/>
                  <a:gd name="T51" fmla="*/ 35 h 40"/>
                  <a:gd name="T52" fmla="*/ 50 w 72"/>
                  <a:gd name="T53" fmla="*/ 35 h 40"/>
                  <a:gd name="T54" fmla="*/ 48 w 72"/>
                  <a:gd name="T55" fmla="*/ 15 h 40"/>
                  <a:gd name="T56" fmla="*/ 50 w 72"/>
                  <a:gd name="T57" fmla="*/ 16 h 40"/>
                  <a:gd name="T58" fmla="*/ 55 w 72"/>
                  <a:gd name="T59" fmla="*/ 19 h 40"/>
                  <a:gd name="T60" fmla="*/ 60 w 72"/>
                  <a:gd name="T61" fmla="*/ 25 h 40"/>
                  <a:gd name="T62" fmla="*/ 65 w 72"/>
                  <a:gd name="T63" fmla="*/ 34 h 40"/>
                  <a:gd name="T64" fmla="*/ 69 w 72"/>
                  <a:gd name="T65" fmla="*/ 25 h 40"/>
                  <a:gd name="T66" fmla="*/ 63 w 72"/>
                  <a:gd name="T67" fmla="*/ 13 h 40"/>
                  <a:gd name="T68" fmla="*/ 58 w 72"/>
                  <a:gd name="T69" fmla="*/ 6 h 40"/>
                  <a:gd name="T70" fmla="*/ 55 w 72"/>
                  <a:gd name="T71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2" h="40">
                    <a:moveTo>
                      <a:pt x="54" y="2"/>
                    </a:moveTo>
                    <a:lnTo>
                      <a:pt x="54" y="2"/>
                    </a:lnTo>
                    <a:lnTo>
                      <a:pt x="53" y="2"/>
                    </a:lnTo>
                    <a:lnTo>
                      <a:pt x="52" y="1"/>
                    </a:lnTo>
                    <a:lnTo>
                      <a:pt x="51" y="1"/>
                    </a:lnTo>
                    <a:lnTo>
                      <a:pt x="50" y="1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1" y="0"/>
                    </a:lnTo>
                    <a:lnTo>
                      <a:pt x="34" y="19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3" y="12"/>
                    </a:lnTo>
                    <a:lnTo>
                      <a:pt x="1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37"/>
                    </a:lnTo>
                    <a:lnTo>
                      <a:pt x="1" y="39"/>
                    </a:lnTo>
                    <a:lnTo>
                      <a:pt x="1" y="40"/>
                    </a:lnTo>
                    <a:lnTo>
                      <a:pt x="7" y="39"/>
                    </a:lnTo>
                    <a:lnTo>
                      <a:pt x="7" y="32"/>
                    </a:lnTo>
                    <a:lnTo>
                      <a:pt x="8" y="26"/>
                    </a:lnTo>
                    <a:lnTo>
                      <a:pt x="9" y="22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2" y="17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4" y="38"/>
                    </a:lnTo>
                    <a:lnTo>
                      <a:pt x="15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3" y="37"/>
                    </a:lnTo>
                    <a:lnTo>
                      <a:pt x="27" y="37"/>
                    </a:lnTo>
                    <a:lnTo>
                      <a:pt x="30" y="37"/>
                    </a:lnTo>
                    <a:lnTo>
                      <a:pt x="33" y="37"/>
                    </a:lnTo>
                    <a:lnTo>
                      <a:pt x="36" y="36"/>
                    </a:lnTo>
                    <a:lnTo>
                      <a:pt x="39" y="36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7" y="35"/>
                    </a:lnTo>
                    <a:lnTo>
                      <a:pt x="49" y="35"/>
                    </a:lnTo>
                    <a:lnTo>
                      <a:pt x="50" y="35"/>
                    </a:lnTo>
                    <a:lnTo>
                      <a:pt x="50" y="35"/>
                    </a:lnTo>
                    <a:lnTo>
                      <a:pt x="48" y="15"/>
                    </a:lnTo>
                    <a:lnTo>
                      <a:pt x="49" y="16"/>
                    </a:lnTo>
                    <a:lnTo>
                      <a:pt x="50" y="16"/>
                    </a:lnTo>
                    <a:lnTo>
                      <a:pt x="52" y="17"/>
                    </a:lnTo>
                    <a:lnTo>
                      <a:pt x="55" y="19"/>
                    </a:lnTo>
                    <a:lnTo>
                      <a:pt x="58" y="21"/>
                    </a:lnTo>
                    <a:lnTo>
                      <a:pt x="60" y="25"/>
                    </a:lnTo>
                    <a:lnTo>
                      <a:pt x="63" y="29"/>
                    </a:lnTo>
                    <a:lnTo>
                      <a:pt x="65" y="34"/>
                    </a:lnTo>
                    <a:lnTo>
                      <a:pt x="72" y="33"/>
                    </a:lnTo>
                    <a:lnTo>
                      <a:pt x="69" y="25"/>
                    </a:lnTo>
                    <a:lnTo>
                      <a:pt x="66" y="18"/>
                    </a:lnTo>
                    <a:lnTo>
                      <a:pt x="63" y="13"/>
                    </a:lnTo>
                    <a:lnTo>
                      <a:pt x="60" y="9"/>
                    </a:lnTo>
                    <a:lnTo>
                      <a:pt x="58" y="6"/>
                    </a:lnTo>
                    <a:lnTo>
                      <a:pt x="56" y="4"/>
                    </a:lnTo>
                    <a:lnTo>
                      <a:pt x="55" y="3"/>
                    </a:lnTo>
                    <a:lnTo>
                      <a:pt x="54" y="2"/>
                    </a:lnTo>
                    <a:close/>
                  </a:path>
                </a:pathLst>
              </a:custGeom>
              <a:solidFill>
                <a:srgbClr val="59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00" name="Freeform 276"/>
              <p:cNvSpPr>
                <a:spLocks/>
              </p:cNvSpPr>
              <p:nvPr/>
            </p:nvSpPr>
            <p:spPr bwMode="auto">
              <a:xfrm>
                <a:off x="959" y="2717"/>
                <a:ext cx="29" cy="20"/>
              </a:xfrm>
              <a:custGeom>
                <a:avLst/>
                <a:gdLst>
                  <a:gd name="T0" fmla="*/ 4 w 29"/>
                  <a:gd name="T1" fmla="*/ 6 h 20"/>
                  <a:gd name="T2" fmla="*/ 0 w 29"/>
                  <a:gd name="T3" fmla="*/ 4 h 20"/>
                  <a:gd name="T4" fmla="*/ 3 w 29"/>
                  <a:gd name="T5" fmla="*/ 0 h 20"/>
                  <a:gd name="T6" fmla="*/ 5 w 29"/>
                  <a:gd name="T7" fmla="*/ 0 h 20"/>
                  <a:gd name="T8" fmla="*/ 3 w 29"/>
                  <a:gd name="T9" fmla="*/ 3 h 20"/>
                  <a:gd name="T10" fmla="*/ 6 w 29"/>
                  <a:gd name="T11" fmla="*/ 6 h 20"/>
                  <a:gd name="T12" fmla="*/ 6 w 29"/>
                  <a:gd name="T13" fmla="*/ 6 h 20"/>
                  <a:gd name="T14" fmla="*/ 5 w 29"/>
                  <a:gd name="T15" fmla="*/ 7 h 20"/>
                  <a:gd name="T16" fmla="*/ 4 w 29"/>
                  <a:gd name="T17" fmla="*/ 8 h 20"/>
                  <a:gd name="T18" fmla="*/ 4 w 29"/>
                  <a:gd name="T19" fmla="*/ 9 h 20"/>
                  <a:gd name="T20" fmla="*/ 16 w 29"/>
                  <a:gd name="T21" fmla="*/ 17 h 20"/>
                  <a:gd name="T22" fmla="*/ 26 w 29"/>
                  <a:gd name="T23" fmla="*/ 8 h 20"/>
                  <a:gd name="T24" fmla="*/ 24 w 29"/>
                  <a:gd name="T25" fmla="*/ 6 h 20"/>
                  <a:gd name="T26" fmla="*/ 27 w 29"/>
                  <a:gd name="T27" fmla="*/ 3 h 20"/>
                  <a:gd name="T28" fmla="*/ 25 w 29"/>
                  <a:gd name="T29" fmla="*/ 0 h 20"/>
                  <a:gd name="T30" fmla="*/ 27 w 29"/>
                  <a:gd name="T31" fmla="*/ 0 h 20"/>
                  <a:gd name="T32" fmla="*/ 29 w 29"/>
                  <a:gd name="T33" fmla="*/ 4 h 20"/>
                  <a:gd name="T34" fmla="*/ 26 w 29"/>
                  <a:gd name="T35" fmla="*/ 6 h 20"/>
                  <a:gd name="T36" fmla="*/ 28 w 29"/>
                  <a:gd name="T37" fmla="*/ 9 h 20"/>
                  <a:gd name="T38" fmla="*/ 17 w 29"/>
                  <a:gd name="T39" fmla="*/ 20 h 20"/>
                  <a:gd name="T40" fmla="*/ 1 w 29"/>
                  <a:gd name="T41" fmla="*/ 9 h 20"/>
                  <a:gd name="T42" fmla="*/ 4 w 29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" h="20">
                    <a:moveTo>
                      <a:pt x="4" y="6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16" y="17"/>
                    </a:lnTo>
                    <a:lnTo>
                      <a:pt x="26" y="8"/>
                    </a:lnTo>
                    <a:lnTo>
                      <a:pt x="24" y="6"/>
                    </a:lnTo>
                    <a:lnTo>
                      <a:pt x="27" y="3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4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17" y="20"/>
                    </a:lnTo>
                    <a:lnTo>
                      <a:pt x="1" y="9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01" name="Freeform 277"/>
              <p:cNvSpPr>
                <a:spLocks/>
              </p:cNvSpPr>
              <p:nvPr/>
            </p:nvSpPr>
            <p:spPr bwMode="auto">
              <a:xfrm>
                <a:off x="967" y="2718"/>
                <a:ext cx="14" cy="15"/>
              </a:xfrm>
              <a:custGeom>
                <a:avLst/>
                <a:gdLst>
                  <a:gd name="T0" fmla="*/ 14 w 14"/>
                  <a:gd name="T1" fmla="*/ 0 h 15"/>
                  <a:gd name="T2" fmla="*/ 0 w 14"/>
                  <a:gd name="T3" fmla="*/ 0 h 15"/>
                  <a:gd name="T4" fmla="*/ 8 w 14"/>
                  <a:gd name="T5" fmla="*/ 15 h 15"/>
                  <a:gd name="T6" fmla="*/ 14 w 14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5">
                    <a:moveTo>
                      <a:pt x="14" y="0"/>
                    </a:moveTo>
                    <a:lnTo>
                      <a:pt x="0" y="0"/>
                    </a:lnTo>
                    <a:lnTo>
                      <a:pt x="8" y="1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02" name="Freeform 278"/>
              <p:cNvSpPr>
                <a:spLocks/>
              </p:cNvSpPr>
              <p:nvPr/>
            </p:nvSpPr>
            <p:spPr bwMode="auto">
              <a:xfrm>
                <a:off x="971" y="2716"/>
                <a:ext cx="7" cy="18"/>
              </a:xfrm>
              <a:custGeom>
                <a:avLst/>
                <a:gdLst>
                  <a:gd name="T0" fmla="*/ 4 w 7"/>
                  <a:gd name="T1" fmla="*/ 18 h 18"/>
                  <a:gd name="T2" fmla="*/ 0 w 7"/>
                  <a:gd name="T3" fmla="*/ 11 h 18"/>
                  <a:gd name="T4" fmla="*/ 2 w 7"/>
                  <a:gd name="T5" fmla="*/ 4 h 18"/>
                  <a:gd name="T6" fmla="*/ 2 w 7"/>
                  <a:gd name="T7" fmla="*/ 4 h 18"/>
                  <a:gd name="T8" fmla="*/ 2 w 7"/>
                  <a:gd name="T9" fmla="*/ 4 h 18"/>
                  <a:gd name="T10" fmla="*/ 1 w 7"/>
                  <a:gd name="T11" fmla="*/ 3 h 18"/>
                  <a:gd name="T12" fmla="*/ 1 w 7"/>
                  <a:gd name="T13" fmla="*/ 2 h 18"/>
                  <a:gd name="T14" fmla="*/ 1 w 7"/>
                  <a:gd name="T15" fmla="*/ 2 h 18"/>
                  <a:gd name="T16" fmla="*/ 2 w 7"/>
                  <a:gd name="T17" fmla="*/ 1 h 18"/>
                  <a:gd name="T18" fmla="*/ 3 w 7"/>
                  <a:gd name="T19" fmla="*/ 0 h 18"/>
                  <a:gd name="T20" fmla="*/ 3 w 7"/>
                  <a:gd name="T21" fmla="*/ 0 h 18"/>
                  <a:gd name="T22" fmla="*/ 4 w 7"/>
                  <a:gd name="T23" fmla="*/ 0 h 18"/>
                  <a:gd name="T24" fmla="*/ 5 w 7"/>
                  <a:gd name="T25" fmla="*/ 1 h 18"/>
                  <a:gd name="T26" fmla="*/ 5 w 7"/>
                  <a:gd name="T27" fmla="*/ 2 h 18"/>
                  <a:gd name="T28" fmla="*/ 6 w 7"/>
                  <a:gd name="T29" fmla="*/ 2 h 18"/>
                  <a:gd name="T30" fmla="*/ 5 w 7"/>
                  <a:gd name="T31" fmla="*/ 3 h 18"/>
                  <a:gd name="T32" fmla="*/ 5 w 7"/>
                  <a:gd name="T33" fmla="*/ 4 h 18"/>
                  <a:gd name="T34" fmla="*/ 5 w 7"/>
                  <a:gd name="T35" fmla="*/ 4 h 18"/>
                  <a:gd name="T36" fmla="*/ 5 w 7"/>
                  <a:gd name="T37" fmla="*/ 4 h 18"/>
                  <a:gd name="T38" fmla="*/ 7 w 7"/>
                  <a:gd name="T39" fmla="*/ 11 h 18"/>
                  <a:gd name="T40" fmla="*/ 4 w 7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8">
                    <a:moveTo>
                      <a:pt x="4" y="18"/>
                    </a:moveTo>
                    <a:lnTo>
                      <a:pt x="0" y="11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11"/>
                    </a:lnTo>
                    <a:lnTo>
                      <a:pt x="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03" name="Freeform 279"/>
              <p:cNvSpPr>
                <a:spLocks/>
              </p:cNvSpPr>
              <p:nvPr/>
            </p:nvSpPr>
            <p:spPr bwMode="auto">
              <a:xfrm>
                <a:off x="974" y="2740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3 w 4"/>
                  <a:gd name="T5" fmla="*/ 3 h 4"/>
                  <a:gd name="T6" fmla="*/ 3 w 4"/>
                  <a:gd name="T7" fmla="*/ 3 h 4"/>
                  <a:gd name="T8" fmla="*/ 4 w 4"/>
                  <a:gd name="T9" fmla="*/ 2 h 4"/>
                  <a:gd name="T10" fmla="*/ 3 w 4"/>
                  <a:gd name="T11" fmla="*/ 1 h 4"/>
                  <a:gd name="T12" fmla="*/ 3 w 4"/>
                  <a:gd name="T13" fmla="*/ 1 h 4"/>
                  <a:gd name="T14" fmla="*/ 2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1 w 4"/>
                  <a:gd name="T21" fmla="*/ 1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1 w 4"/>
                  <a:gd name="T29" fmla="*/ 3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04" name="Freeform 280"/>
              <p:cNvSpPr>
                <a:spLocks/>
              </p:cNvSpPr>
              <p:nvPr/>
            </p:nvSpPr>
            <p:spPr bwMode="auto">
              <a:xfrm>
                <a:off x="974" y="2747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3 w 4"/>
                  <a:gd name="T5" fmla="*/ 3 h 4"/>
                  <a:gd name="T6" fmla="*/ 3 w 4"/>
                  <a:gd name="T7" fmla="*/ 3 h 4"/>
                  <a:gd name="T8" fmla="*/ 4 w 4"/>
                  <a:gd name="T9" fmla="*/ 2 h 4"/>
                  <a:gd name="T10" fmla="*/ 3 w 4"/>
                  <a:gd name="T11" fmla="*/ 1 h 4"/>
                  <a:gd name="T12" fmla="*/ 3 w 4"/>
                  <a:gd name="T13" fmla="*/ 1 h 4"/>
                  <a:gd name="T14" fmla="*/ 2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1 w 4"/>
                  <a:gd name="T21" fmla="*/ 1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1 w 4"/>
                  <a:gd name="T29" fmla="*/ 3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05" name="Freeform 281"/>
              <p:cNvSpPr>
                <a:spLocks/>
              </p:cNvSpPr>
              <p:nvPr/>
            </p:nvSpPr>
            <p:spPr bwMode="auto">
              <a:xfrm>
                <a:off x="978" y="2681"/>
                <a:ext cx="10" cy="14"/>
              </a:xfrm>
              <a:custGeom>
                <a:avLst/>
                <a:gdLst>
                  <a:gd name="T0" fmla="*/ 8 w 10"/>
                  <a:gd name="T1" fmla="*/ 12 h 14"/>
                  <a:gd name="T2" fmla="*/ 4 w 10"/>
                  <a:gd name="T3" fmla="*/ 4 h 14"/>
                  <a:gd name="T4" fmla="*/ 4 w 10"/>
                  <a:gd name="T5" fmla="*/ 0 h 14"/>
                  <a:gd name="T6" fmla="*/ 10 w 10"/>
                  <a:gd name="T7" fmla="*/ 14 h 14"/>
                  <a:gd name="T8" fmla="*/ 0 w 10"/>
                  <a:gd name="T9" fmla="*/ 13 h 14"/>
                  <a:gd name="T10" fmla="*/ 0 w 10"/>
                  <a:gd name="T11" fmla="*/ 12 h 14"/>
                  <a:gd name="T12" fmla="*/ 8 w 10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8" y="12"/>
                    </a:moveTo>
                    <a:lnTo>
                      <a:pt x="4" y="4"/>
                    </a:lnTo>
                    <a:lnTo>
                      <a:pt x="4" y="0"/>
                    </a:lnTo>
                    <a:lnTo>
                      <a:pt x="10" y="14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06" name="Freeform 282"/>
              <p:cNvSpPr>
                <a:spLocks/>
              </p:cNvSpPr>
              <p:nvPr/>
            </p:nvSpPr>
            <p:spPr bwMode="auto">
              <a:xfrm>
                <a:off x="987" y="2682"/>
                <a:ext cx="3" cy="5"/>
              </a:xfrm>
              <a:custGeom>
                <a:avLst/>
                <a:gdLst>
                  <a:gd name="T0" fmla="*/ 0 w 3"/>
                  <a:gd name="T1" fmla="*/ 5 h 5"/>
                  <a:gd name="T2" fmla="*/ 0 w 3"/>
                  <a:gd name="T3" fmla="*/ 5 h 5"/>
                  <a:gd name="T4" fmla="*/ 0 w 3"/>
                  <a:gd name="T5" fmla="*/ 4 h 5"/>
                  <a:gd name="T6" fmla="*/ 0 w 3"/>
                  <a:gd name="T7" fmla="*/ 3 h 5"/>
                  <a:gd name="T8" fmla="*/ 0 w 3"/>
                  <a:gd name="T9" fmla="*/ 2 h 5"/>
                  <a:gd name="T10" fmla="*/ 0 w 3"/>
                  <a:gd name="T11" fmla="*/ 1 h 5"/>
                  <a:gd name="T12" fmla="*/ 1 w 3"/>
                  <a:gd name="T13" fmla="*/ 0 h 5"/>
                  <a:gd name="T14" fmla="*/ 2 w 3"/>
                  <a:gd name="T15" fmla="*/ 0 h 5"/>
                  <a:gd name="T16" fmla="*/ 3 w 3"/>
                  <a:gd name="T17" fmla="*/ 0 h 5"/>
                  <a:gd name="T18" fmla="*/ 3 w 3"/>
                  <a:gd name="T19" fmla="*/ 0 h 5"/>
                  <a:gd name="T20" fmla="*/ 3 w 3"/>
                  <a:gd name="T21" fmla="*/ 1 h 5"/>
                  <a:gd name="T22" fmla="*/ 3 w 3"/>
                  <a:gd name="T23" fmla="*/ 2 h 5"/>
                  <a:gd name="T24" fmla="*/ 3 w 3"/>
                  <a:gd name="T25" fmla="*/ 3 h 5"/>
                  <a:gd name="T26" fmla="*/ 2 w 3"/>
                  <a:gd name="T27" fmla="*/ 4 h 5"/>
                  <a:gd name="T28" fmla="*/ 2 w 3"/>
                  <a:gd name="T29" fmla="*/ 5 h 5"/>
                  <a:gd name="T30" fmla="*/ 1 w 3"/>
                  <a:gd name="T31" fmla="*/ 5 h 5"/>
                  <a:gd name="T32" fmla="*/ 0 w 3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07" name="Freeform 283"/>
              <p:cNvSpPr>
                <a:spLocks/>
              </p:cNvSpPr>
              <p:nvPr/>
            </p:nvSpPr>
            <p:spPr bwMode="auto">
              <a:xfrm>
                <a:off x="975" y="2680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1 w 4"/>
                  <a:gd name="T3" fmla="*/ 5 h 6"/>
                  <a:gd name="T4" fmla="*/ 0 w 4"/>
                  <a:gd name="T5" fmla="*/ 4 h 6"/>
                  <a:gd name="T6" fmla="*/ 0 w 4"/>
                  <a:gd name="T7" fmla="*/ 3 h 6"/>
                  <a:gd name="T8" fmla="*/ 1 w 4"/>
                  <a:gd name="T9" fmla="*/ 2 h 6"/>
                  <a:gd name="T10" fmla="*/ 1 w 4"/>
                  <a:gd name="T11" fmla="*/ 1 h 6"/>
                  <a:gd name="T12" fmla="*/ 2 w 4"/>
                  <a:gd name="T13" fmla="*/ 0 h 6"/>
                  <a:gd name="T14" fmla="*/ 3 w 4"/>
                  <a:gd name="T15" fmla="*/ 0 h 6"/>
                  <a:gd name="T16" fmla="*/ 3 w 4"/>
                  <a:gd name="T17" fmla="*/ 0 h 6"/>
                  <a:gd name="T18" fmla="*/ 4 w 4"/>
                  <a:gd name="T19" fmla="*/ 0 h 6"/>
                  <a:gd name="T20" fmla="*/ 4 w 4"/>
                  <a:gd name="T21" fmla="*/ 1 h 6"/>
                  <a:gd name="T22" fmla="*/ 4 w 4"/>
                  <a:gd name="T23" fmla="*/ 2 h 6"/>
                  <a:gd name="T24" fmla="*/ 4 w 4"/>
                  <a:gd name="T25" fmla="*/ 3 h 6"/>
                  <a:gd name="T26" fmla="*/ 3 w 4"/>
                  <a:gd name="T27" fmla="*/ 4 h 6"/>
                  <a:gd name="T28" fmla="*/ 3 w 4"/>
                  <a:gd name="T29" fmla="*/ 5 h 6"/>
                  <a:gd name="T30" fmla="*/ 2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1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08" name="Freeform 284"/>
              <p:cNvSpPr>
                <a:spLocks/>
              </p:cNvSpPr>
              <p:nvPr/>
            </p:nvSpPr>
            <p:spPr bwMode="auto">
              <a:xfrm>
                <a:off x="1085" y="2681"/>
                <a:ext cx="10" cy="14"/>
              </a:xfrm>
              <a:custGeom>
                <a:avLst/>
                <a:gdLst>
                  <a:gd name="T0" fmla="*/ 2 w 10"/>
                  <a:gd name="T1" fmla="*/ 12 h 14"/>
                  <a:gd name="T2" fmla="*/ 7 w 10"/>
                  <a:gd name="T3" fmla="*/ 3 h 14"/>
                  <a:gd name="T4" fmla="*/ 7 w 10"/>
                  <a:gd name="T5" fmla="*/ 0 h 14"/>
                  <a:gd name="T6" fmla="*/ 0 w 10"/>
                  <a:gd name="T7" fmla="*/ 14 h 14"/>
                  <a:gd name="T8" fmla="*/ 10 w 10"/>
                  <a:gd name="T9" fmla="*/ 14 h 14"/>
                  <a:gd name="T10" fmla="*/ 10 w 10"/>
                  <a:gd name="T11" fmla="*/ 12 h 14"/>
                  <a:gd name="T12" fmla="*/ 2 w 10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2" y="12"/>
                    </a:moveTo>
                    <a:lnTo>
                      <a:pt x="7" y="3"/>
                    </a:lnTo>
                    <a:lnTo>
                      <a:pt x="7" y="0"/>
                    </a:lnTo>
                    <a:lnTo>
                      <a:pt x="0" y="14"/>
                    </a:lnTo>
                    <a:lnTo>
                      <a:pt x="10" y="14"/>
                    </a:lnTo>
                    <a:lnTo>
                      <a:pt x="10" y="12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09" name="Freeform 285"/>
              <p:cNvSpPr>
                <a:spLocks/>
              </p:cNvSpPr>
              <p:nvPr/>
            </p:nvSpPr>
            <p:spPr bwMode="auto">
              <a:xfrm>
                <a:off x="1083" y="2681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2 w 4"/>
                  <a:gd name="T3" fmla="*/ 5 h 5"/>
                  <a:gd name="T4" fmla="*/ 3 w 4"/>
                  <a:gd name="T5" fmla="*/ 5 h 5"/>
                  <a:gd name="T6" fmla="*/ 3 w 4"/>
                  <a:gd name="T7" fmla="*/ 4 h 5"/>
                  <a:gd name="T8" fmla="*/ 4 w 4"/>
                  <a:gd name="T9" fmla="*/ 3 h 5"/>
                  <a:gd name="T10" fmla="*/ 4 w 4"/>
                  <a:gd name="T11" fmla="*/ 2 h 5"/>
                  <a:gd name="T12" fmla="*/ 3 w 4"/>
                  <a:gd name="T13" fmla="*/ 1 h 5"/>
                  <a:gd name="T14" fmla="*/ 3 w 4"/>
                  <a:gd name="T15" fmla="*/ 0 h 5"/>
                  <a:gd name="T16" fmla="*/ 2 w 4"/>
                  <a:gd name="T17" fmla="*/ 0 h 5"/>
                  <a:gd name="T18" fmla="*/ 2 w 4"/>
                  <a:gd name="T19" fmla="*/ 0 h 5"/>
                  <a:gd name="T20" fmla="*/ 1 w 4"/>
                  <a:gd name="T21" fmla="*/ 0 h 5"/>
                  <a:gd name="T22" fmla="*/ 1 w 4"/>
                  <a:gd name="T23" fmla="*/ 1 h 5"/>
                  <a:gd name="T24" fmla="*/ 0 w 4"/>
                  <a:gd name="T25" fmla="*/ 2 h 5"/>
                  <a:gd name="T26" fmla="*/ 0 w 4"/>
                  <a:gd name="T27" fmla="*/ 3 h 5"/>
                  <a:gd name="T28" fmla="*/ 1 w 4"/>
                  <a:gd name="T29" fmla="*/ 4 h 5"/>
                  <a:gd name="T30" fmla="*/ 1 w 4"/>
                  <a:gd name="T31" fmla="*/ 5 h 5"/>
                  <a:gd name="T32" fmla="*/ 2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210" name="Freeform 286"/>
              <p:cNvSpPr>
                <a:spLocks/>
              </p:cNvSpPr>
              <p:nvPr/>
            </p:nvSpPr>
            <p:spPr bwMode="auto">
              <a:xfrm>
                <a:off x="1096" y="2681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2 w 4"/>
                  <a:gd name="T3" fmla="*/ 6 h 6"/>
                  <a:gd name="T4" fmla="*/ 3 w 4"/>
                  <a:gd name="T5" fmla="*/ 5 h 6"/>
                  <a:gd name="T6" fmla="*/ 3 w 4"/>
                  <a:gd name="T7" fmla="*/ 4 h 6"/>
                  <a:gd name="T8" fmla="*/ 4 w 4"/>
                  <a:gd name="T9" fmla="*/ 3 h 6"/>
                  <a:gd name="T10" fmla="*/ 4 w 4"/>
                  <a:gd name="T11" fmla="*/ 2 h 6"/>
                  <a:gd name="T12" fmla="*/ 3 w 4"/>
                  <a:gd name="T13" fmla="*/ 1 h 6"/>
                  <a:gd name="T14" fmla="*/ 3 w 4"/>
                  <a:gd name="T15" fmla="*/ 0 h 6"/>
                  <a:gd name="T16" fmla="*/ 2 w 4"/>
                  <a:gd name="T17" fmla="*/ 0 h 6"/>
                  <a:gd name="T18" fmla="*/ 1 w 4"/>
                  <a:gd name="T19" fmla="*/ 0 h 6"/>
                  <a:gd name="T20" fmla="*/ 1 w 4"/>
                  <a:gd name="T21" fmla="*/ 0 h 6"/>
                  <a:gd name="T22" fmla="*/ 0 w 4"/>
                  <a:gd name="T23" fmla="*/ 1 h 6"/>
                  <a:gd name="T24" fmla="*/ 0 w 4"/>
                  <a:gd name="T25" fmla="*/ 3 h 6"/>
                  <a:gd name="T26" fmla="*/ 0 w 4"/>
                  <a:gd name="T27" fmla="*/ 4 h 6"/>
                  <a:gd name="T28" fmla="*/ 0 w 4"/>
                  <a:gd name="T29" fmla="*/ 5 h 6"/>
                  <a:gd name="T30" fmla="*/ 1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2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</p:grpSp>
        <p:grpSp>
          <p:nvGrpSpPr>
            <p:cNvPr id="103" name="Group 341"/>
            <p:cNvGrpSpPr>
              <a:grpSpLocks/>
            </p:cNvGrpSpPr>
            <p:nvPr/>
          </p:nvGrpSpPr>
          <p:grpSpPr bwMode="auto">
            <a:xfrm>
              <a:off x="1028462" y="3388662"/>
              <a:ext cx="267777" cy="243205"/>
              <a:chOff x="1221" y="2648"/>
              <a:chExt cx="191" cy="171"/>
            </a:xfrm>
          </p:grpSpPr>
          <p:sp>
            <p:nvSpPr>
              <p:cNvPr id="111" name="Freeform 288"/>
              <p:cNvSpPr>
                <a:spLocks/>
              </p:cNvSpPr>
              <p:nvPr/>
            </p:nvSpPr>
            <p:spPr bwMode="auto">
              <a:xfrm>
                <a:off x="1384" y="2689"/>
                <a:ext cx="15" cy="17"/>
              </a:xfrm>
              <a:custGeom>
                <a:avLst/>
                <a:gdLst>
                  <a:gd name="T0" fmla="*/ 8 w 15"/>
                  <a:gd name="T1" fmla="*/ 17 h 17"/>
                  <a:gd name="T2" fmla="*/ 9 w 15"/>
                  <a:gd name="T3" fmla="*/ 17 h 17"/>
                  <a:gd name="T4" fmla="*/ 11 w 15"/>
                  <a:gd name="T5" fmla="*/ 16 h 17"/>
                  <a:gd name="T6" fmla="*/ 12 w 15"/>
                  <a:gd name="T7" fmla="*/ 16 h 17"/>
                  <a:gd name="T8" fmla="*/ 13 w 15"/>
                  <a:gd name="T9" fmla="*/ 14 h 17"/>
                  <a:gd name="T10" fmla="*/ 14 w 15"/>
                  <a:gd name="T11" fmla="*/ 13 h 17"/>
                  <a:gd name="T12" fmla="*/ 15 w 15"/>
                  <a:gd name="T13" fmla="*/ 12 h 17"/>
                  <a:gd name="T14" fmla="*/ 15 w 15"/>
                  <a:gd name="T15" fmla="*/ 10 h 17"/>
                  <a:gd name="T16" fmla="*/ 15 w 15"/>
                  <a:gd name="T17" fmla="*/ 8 h 17"/>
                  <a:gd name="T18" fmla="*/ 15 w 15"/>
                  <a:gd name="T19" fmla="*/ 7 h 17"/>
                  <a:gd name="T20" fmla="*/ 15 w 15"/>
                  <a:gd name="T21" fmla="*/ 5 h 17"/>
                  <a:gd name="T22" fmla="*/ 14 w 15"/>
                  <a:gd name="T23" fmla="*/ 4 h 17"/>
                  <a:gd name="T24" fmla="*/ 13 w 15"/>
                  <a:gd name="T25" fmla="*/ 3 h 17"/>
                  <a:gd name="T26" fmla="*/ 12 w 15"/>
                  <a:gd name="T27" fmla="*/ 2 h 17"/>
                  <a:gd name="T28" fmla="*/ 11 w 15"/>
                  <a:gd name="T29" fmla="*/ 1 h 17"/>
                  <a:gd name="T30" fmla="*/ 9 w 15"/>
                  <a:gd name="T31" fmla="*/ 0 h 17"/>
                  <a:gd name="T32" fmla="*/ 8 w 15"/>
                  <a:gd name="T33" fmla="*/ 0 h 17"/>
                  <a:gd name="T34" fmla="*/ 6 w 15"/>
                  <a:gd name="T35" fmla="*/ 0 h 17"/>
                  <a:gd name="T36" fmla="*/ 4 w 15"/>
                  <a:gd name="T37" fmla="*/ 1 h 17"/>
                  <a:gd name="T38" fmla="*/ 3 w 15"/>
                  <a:gd name="T39" fmla="*/ 2 h 17"/>
                  <a:gd name="T40" fmla="*/ 2 w 15"/>
                  <a:gd name="T41" fmla="*/ 3 h 17"/>
                  <a:gd name="T42" fmla="*/ 1 w 15"/>
                  <a:gd name="T43" fmla="*/ 4 h 17"/>
                  <a:gd name="T44" fmla="*/ 0 w 15"/>
                  <a:gd name="T45" fmla="*/ 5 h 17"/>
                  <a:gd name="T46" fmla="*/ 0 w 15"/>
                  <a:gd name="T47" fmla="*/ 7 h 17"/>
                  <a:gd name="T48" fmla="*/ 0 w 15"/>
                  <a:gd name="T49" fmla="*/ 8 h 17"/>
                  <a:gd name="T50" fmla="*/ 0 w 15"/>
                  <a:gd name="T51" fmla="*/ 10 h 17"/>
                  <a:gd name="T52" fmla="*/ 0 w 15"/>
                  <a:gd name="T53" fmla="*/ 12 h 17"/>
                  <a:gd name="T54" fmla="*/ 1 w 15"/>
                  <a:gd name="T55" fmla="*/ 13 h 17"/>
                  <a:gd name="T56" fmla="*/ 2 w 15"/>
                  <a:gd name="T57" fmla="*/ 14 h 17"/>
                  <a:gd name="T58" fmla="*/ 3 w 15"/>
                  <a:gd name="T59" fmla="*/ 16 h 17"/>
                  <a:gd name="T60" fmla="*/ 4 w 15"/>
                  <a:gd name="T61" fmla="*/ 16 h 17"/>
                  <a:gd name="T62" fmla="*/ 6 w 15"/>
                  <a:gd name="T63" fmla="*/ 17 h 17"/>
                  <a:gd name="T64" fmla="*/ 8 w 15"/>
                  <a:gd name="T6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7">
                    <a:moveTo>
                      <a:pt x="8" y="17"/>
                    </a:moveTo>
                    <a:lnTo>
                      <a:pt x="9" y="17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13" y="14"/>
                    </a:lnTo>
                    <a:lnTo>
                      <a:pt x="14" y="13"/>
                    </a:lnTo>
                    <a:lnTo>
                      <a:pt x="15" y="12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5" y="7"/>
                    </a:lnTo>
                    <a:lnTo>
                      <a:pt x="15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3" y="16"/>
                    </a:lnTo>
                    <a:lnTo>
                      <a:pt x="4" y="16"/>
                    </a:lnTo>
                    <a:lnTo>
                      <a:pt x="6" y="17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12" name="Freeform 289"/>
              <p:cNvSpPr>
                <a:spLocks/>
              </p:cNvSpPr>
              <p:nvPr/>
            </p:nvSpPr>
            <p:spPr bwMode="auto">
              <a:xfrm>
                <a:off x="1231" y="2651"/>
                <a:ext cx="86" cy="11"/>
              </a:xfrm>
              <a:custGeom>
                <a:avLst/>
                <a:gdLst>
                  <a:gd name="T0" fmla="*/ 86 w 86"/>
                  <a:gd name="T1" fmla="*/ 9 h 11"/>
                  <a:gd name="T2" fmla="*/ 43 w 86"/>
                  <a:gd name="T3" fmla="*/ 0 h 11"/>
                  <a:gd name="T4" fmla="*/ 0 w 86"/>
                  <a:gd name="T5" fmla="*/ 9 h 11"/>
                  <a:gd name="T6" fmla="*/ 0 w 86"/>
                  <a:gd name="T7" fmla="*/ 11 h 11"/>
                  <a:gd name="T8" fmla="*/ 43 w 86"/>
                  <a:gd name="T9" fmla="*/ 1 h 11"/>
                  <a:gd name="T10" fmla="*/ 86 w 86"/>
                  <a:gd name="T11" fmla="*/ 11 h 11"/>
                  <a:gd name="T12" fmla="*/ 86 w 86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11">
                    <a:moveTo>
                      <a:pt x="86" y="9"/>
                    </a:moveTo>
                    <a:lnTo>
                      <a:pt x="43" y="0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43" y="1"/>
                    </a:lnTo>
                    <a:lnTo>
                      <a:pt x="86" y="11"/>
                    </a:lnTo>
                    <a:lnTo>
                      <a:pt x="86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13" name="Rectangle 290"/>
              <p:cNvSpPr>
                <a:spLocks noChangeArrowheads="1"/>
              </p:cNvSpPr>
              <p:nvPr/>
            </p:nvSpPr>
            <p:spPr bwMode="auto">
              <a:xfrm>
                <a:off x="1225" y="2666"/>
                <a:ext cx="101" cy="10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14" name="Rectangle 291"/>
              <p:cNvSpPr>
                <a:spLocks noChangeArrowheads="1"/>
              </p:cNvSpPr>
              <p:nvPr/>
            </p:nvSpPr>
            <p:spPr bwMode="auto">
              <a:xfrm>
                <a:off x="1227" y="2669"/>
                <a:ext cx="97" cy="10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15" name="Rectangle 292"/>
              <p:cNvSpPr>
                <a:spLocks noChangeArrowheads="1"/>
              </p:cNvSpPr>
              <p:nvPr/>
            </p:nvSpPr>
            <p:spPr bwMode="auto">
              <a:xfrm>
                <a:off x="1237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16" name="Rectangle 293"/>
              <p:cNvSpPr>
                <a:spLocks noChangeArrowheads="1"/>
              </p:cNvSpPr>
              <p:nvPr/>
            </p:nvSpPr>
            <p:spPr bwMode="auto">
              <a:xfrm>
                <a:off x="1260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17" name="Rectangle 294"/>
              <p:cNvSpPr>
                <a:spLocks noChangeArrowheads="1"/>
              </p:cNvSpPr>
              <p:nvPr/>
            </p:nvSpPr>
            <p:spPr bwMode="auto">
              <a:xfrm>
                <a:off x="1284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18" name="Rectangle 295"/>
              <p:cNvSpPr>
                <a:spLocks noChangeArrowheads="1"/>
              </p:cNvSpPr>
              <p:nvPr/>
            </p:nvSpPr>
            <p:spPr bwMode="auto">
              <a:xfrm>
                <a:off x="1308" y="2765"/>
                <a:ext cx="13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19" name="Rectangle 296"/>
              <p:cNvSpPr>
                <a:spLocks noChangeArrowheads="1"/>
              </p:cNvSpPr>
              <p:nvPr/>
            </p:nvSpPr>
            <p:spPr bwMode="auto">
              <a:xfrm>
                <a:off x="1237" y="2760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20" name="Rectangle 297"/>
              <p:cNvSpPr>
                <a:spLocks noChangeArrowheads="1"/>
              </p:cNvSpPr>
              <p:nvPr/>
            </p:nvSpPr>
            <p:spPr bwMode="auto">
              <a:xfrm>
                <a:off x="1230" y="2758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21" name="Rectangle 298"/>
              <p:cNvSpPr>
                <a:spLocks noChangeArrowheads="1"/>
              </p:cNvSpPr>
              <p:nvPr/>
            </p:nvSpPr>
            <p:spPr bwMode="auto">
              <a:xfrm>
                <a:off x="1237" y="2735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22" name="Rectangle 299"/>
              <p:cNvSpPr>
                <a:spLocks noChangeArrowheads="1"/>
              </p:cNvSpPr>
              <p:nvPr/>
            </p:nvSpPr>
            <p:spPr bwMode="auto">
              <a:xfrm>
                <a:off x="1230" y="2733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23" name="Rectangle 300"/>
              <p:cNvSpPr>
                <a:spLocks noChangeArrowheads="1"/>
              </p:cNvSpPr>
              <p:nvPr/>
            </p:nvSpPr>
            <p:spPr bwMode="auto">
              <a:xfrm>
                <a:off x="1237" y="2710"/>
                <a:ext cx="84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24" name="Rectangle 301"/>
              <p:cNvSpPr>
                <a:spLocks noChangeArrowheads="1"/>
              </p:cNvSpPr>
              <p:nvPr/>
            </p:nvSpPr>
            <p:spPr bwMode="auto">
              <a:xfrm>
                <a:off x="1230" y="2708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25" name="Rectangle 302"/>
              <p:cNvSpPr>
                <a:spLocks noChangeArrowheads="1"/>
              </p:cNvSpPr>
              <p:nvPr/>
            </p:nvSpPr>
            <p:spPr bwMode="auto">
              <a:xfrm>
                <a:off x="1237" y="2686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26" name="Rectangle 303"/>
              <p:cNvSpPr>
                <a:spLocks noChangeArrowheads="1"/>
              </p:cNvSpPr>
              <p:nvPr/>
            </p:nvSpPr>
            <p:spPr bwMode="auto">
              <a:xfrm>
                <a:off x="1230" y="2684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27" name="Rectangle 304"/>
              <p:cNvSpPr>
                <a:spLocks noChangeArrowheads="1"/>
              </p:cNvSpPr>
              <p:nvPr/>
            </p:nvSpPr>
            <p:spPr bwMode="auto">
              <a:xfrm>
                <a:off x="1240" y="2698"/>
                <a:ext cx="8" cy="6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28" name="Rectangle 305"/>
              <p:cNvSpPr>
                <a:spLocks noChangeArrowheads="1"/>
              </p:cNvSpPr>
              <p:nvPr/>
            </p:nvSpPr>
            <p:spPr bwMode="auto">
              <a:xfrm>
                <a:off x="1241" y="2700"/>
                <a:ext cx="5" cy="59"/>
              </a:xfrm>
              <a:prstGeom prst="rect">
                <a:avLst/>
              </a:prstGeom>
              <a:solidFill>
                <a:srgbClr val="FF2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29" name="Rectangle 306"/>
              <p:cNvSpPr>
                <a:spLocks noChangeArrowheads="1"/>
              </p:cNvSpPr>
              <p:nvPr/>
            </p:nvSpPr>
            <p:spPr bwMode="auto">
              <a:xfrm>
                <a:off x="1263" y="2718"/>
                <a:ext cx="9" cy="4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30" name="Rectangle 307"/>
              <p:cNvSpPr>
                <a:spLocks noChangeArrowheads="1"/>
              </p:cNvSpPr>
              <p:nvPr/>
            </p:nvSpPr>
            <p:spPr bwMode="auto">
              <a:xfrm>
                <a:off x="1265" y="2721"/>
                <a:ext cx="5" cy="38"/>
              </a:xfrm>
              <a:prstGeom prst="rect">
                <a:avLst/>
              </a:prstGeom>
              <a:solidFill>
                <a:srgbClr val="B2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31" name="Rectangle 308"/>
              <p:cNvSpPr>
                <a:spLocks noChangeArrowheads="1"/>
              </p:cNvSpPr>
              <p:nvPr/>
            </p:nvSpPr>
            <p:spPr bwMode="auto">
              <a:xfrm>
                <a:off x="1286" y="2729"/>
                <a:ext cx="9" cy="3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32" name="Rectangle 309"/>
              <p:cNvSpPr>
                <a:spLocks noChangeArrowheads="1"/>
              </p:cNvSpPr>
              <p:nvPr/>
            </p:nvSpPr>
            <p:spPr bwMode="auto">
              <a:xfrm>
                <a:off x="1288" y="2732"/>
                <a:ext cx="5" cy="27"/>
              </a:xfrm>
              <a:prstGeom prst="rect">
                <a:avLst/>
              </a:prstGeom>
              <a:solidFill>
                <a:srgbClr val="FFAF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33" name="Rectangle 310"/>
              <p:cNvSpPr>
                <a:spLocks noChangeArrowheads="1"/>
              </p:cNvSpPr>
              <p:nvPr/>
            </p:nvSpPr>
            <p:spPr bwMode="auto">
              <a:xfrm>
                <a:off x="1310" y="2690"/>
                <a:ext cx="9" cy="7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34" name="Rectangle 311"/>
              <p:cNvSpPr>
                <a:spLocks noChangeArrowheads="1"/>
              </p:cNvSpPr>
              <p:nvPr/>
            </p:nvSpPr>
            <p:spPr bwMode="auto">
              <a:xfrm>
                <a:off x="1312" y="2692"/>
                <a:ext cx="5" cy="67"/>
              </a:xfrm>
              <a:prstGeom prst="rect">
                <a:avLst/>
              </a:prstGeom>
              <a:solidFill>
                <a:srgbClr val="FF6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35" name="Rectangle 312"/>
              <p:cNvSpPr>
                <a:spLocks noChangeArrowheads="1"/>
              </p:cNvSpPr>
              <p:nvPr/>
            </p:nvSpPr>
            <p:spPr bwMode="auto">
              <a:xfrm>
                <a:off x="1222" y="2773"/>
                <a:ext cx="108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36" name="Rectangle 313"/>
              <p:cNvSpPr>
                <a:spLocks noChangeArrowheads="1"/>
              </p:cNvSpPr>
              <p:nvPr/>
            </p:nvSpPr>
            <p:spPr bwMode="auto">
              <a:xfrm>
                <a:off x="1224" y="2775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37" name="Rectangle 314"/>
              <p:cNvSpPr>
                <a:spLocks noChangeArrowheads="1"/>
              </p:cNvSpPr>
              <p:nvPr/>
            </p:nvSpPr>
            <p:spPr bwMode="auto">
              <a:xfrm>
                <a:off x="1221" y="2660"/>
                <a:ext cx="109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38" name="Rectangle 315"/>
              <p:cNvSpPr>
                <a:spLocks noChangeArrowheads="1"/>
              </p:cNvSpPr>
              <p:nvPr/>
            </p:nvSpPr>
            <p:spPr bwMode="auto">
              <a:xfrm>
                <a:off x="1223" y="2662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39" name="Freeform 316"/>
              <p:cNvSpPr>
                <a:spLocks/>
              </p:cNvSpPr>
              <p:nvPr/>
            </p:nvSpPr>
            <p:spPr bwMode="auto">
              <a:xfrm>
                <a:off x="1270" y="2648"/>
                <a:ext cx="7" cy="7"/>
              </a:xfrm>
              <a:custGeom>
                <a:avLst/>
                <a:gdLst>
                  <a:gd name="T0" fmla="*/ 4 w 7"/>
                  <a:gd name="T1" fmla="*/ 7 h 7"/>
                  <a:gd name="T2" fmla="*/ 5 w 7"/>
                  <a:gd name="T3" fmla="*/ 7 h 7"/>
                  <a:gd name="T4" fmla="*/ 5 w 7"/>
                  <a:gd name="T5" fmla="*/ 7 h 7"/>
                  <a:gd name="T6" fmla="*/ 6 w 7"/>
                  <a:gd name="T7" fmla="*/ 7 h 7"/>
                  <a:gd name="T8" fmla="*/ 6 w 7"/>
                  <a:gd name="T9" fmla="*/ 6 h 7"/>
                  <a:gd name="T10" fmla="*/ 7 w 7"/>
                  <a:gd name="T11" fmla="*/ 6 h 7"/>
                  <a:gd name="T12" fmla="*/ 7 w 7"/>
                  <a:gd name="T13" fmla="*/ 5 h 7"/>
                  <a:gd name="T14" fmla="*/ 7 w 7"/>
                  <a:gd name="T15" fmla="*/ 4 h 7"/>
                  <a:gd name="T16" fmla="*/ 7 w 7"/>
                  <a:gd name="T17" fmla="*/ 4 h 7"/>
                  <a:gd name="T18" fmla="*/ 7 w 7"/>
                  <a:gd name="T19" fmla="*/ 3 h 7"/>
                  <a:gd name="T20" fmla="*/ 7 w 7"/>
                  <a:gd name="T21" fmla="*/ 2 h 7"/>
                  <a:gd name="T22" fmla="*/ 7 w 7"/>
                  <a:gd name="T23" fmla="*/ 2 h 7"/>
                  <a:gd name="T24" fmla="*/ 6 w 7"/>
                  <a:gd name="T25" fmla="*/ 1 h 7"/>
                  <a:gd name="T26" fmla="*/ 6 w 7"/>
                  <a:gd name="T27" fmla="*/ 1 h 7"/>
                  <a:gd name="T28" fmla="*/ 5 w 7"/>
                  <a:gd name="T29" fmla="*/ 1 h 7"/>
                  <a:gd name="T30" fmla="*/ 5 w 7"/>
                  <a:gd name="T31" fmla="*/ 0 h 7"/>
                  <a:gd name="T32" fmla="*/ 4 w 7"/>
                  <a:gd name="T33" fmla="*/ 0 h 7"/>
                  <a:gd name="T34" fmla="*/ 3 w 7"/>
                  <a:gd name="T35" fmla="*/ 0 h 7"/>
                  <a:gd name="T36" fmla="*/ 2 w 7"/>
                  <a:gd name="T37" fmla="*/ 1 h 7"/>
                  <a:gd name="T38" fmla="*/ 2 w 7"/>
                  <a:gd name="T39" fmla="*/ 1 h 7"/>
                  <a:gd name="T40" fmla="*/ 1 w 7"/>
                  <a:gd name="T41" fmla="*/ 1 h 7"/>
                  <a:gd name="T42" fmla="*/ 1 w 7"/>
                  <a:gd name="T43" fmla="*/ 2 h 7"/>
                  <a:gd name="T44" fmla="*/ 1 w 7"/>
                  <a:gd name="T45" fmla="*/ 2 h 7"/>
                  <a:gd name="T46" fmla="*/ 0 w 7"/>
                  <a:gd name="T47" fmla="*/ 3 h 7"/>
                  <a:gd name="T48" fmla="*/ 0 w 7"/>
                  <a:gd name="T49" fmla="*/ 4 h 7"/>
                  <a:gd name="T50" fmla="*/ 0 w 7"/>
                  <a:gd name="T51" fmla="*/ 4 h 7"/>
                  <a:gd name="T52" fmla="*/ 1 w 7"/>
                  <a:gd name="T53" fmla="*/ 5 h 7"/>
                  <a:gd name="T54" fmla="*/ 1 w 7"/>
                  <a:gd name="T55" fmla="*/ 6 h 7"/>
                  <a:gd name="T56" fmla="*/ 1 w 7"/>
                  <a:gd name="T57" fmla="*/ 6 h 7"/>
                  <a:gd name="T58" fmla="*/ 2 w 7"/>
                  <a:gd name="T59" fmla="*/ 7 h 7"/>
                  <a:gd name="T60" fmla="*/ 2 w 7"/>
                  <a:gd name="T61" fmla="*/ 7 h 7"/>
                  <a:gd name="T62" fmla="*/ 3 w 7"/>
                  <a:gd name="T63" fmla="*/ 7 h 7"/>
                  <a:gd name="T64" fmla="*/ 4 w 7"/>
                  <a:gd name="T6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40" name="Freeform 317"/>
              <p:cNvSpPr>
                <a:spLocks/>
              </p:cNvSpPr>
              <p:nvPr/>
            </p:nvSpPr>
            <p:spPr bwMode="auto">
              <a:xfrm>
                <a:off x="1271" y="2649"/>
                <a:ext cx="5" cy="5"/>
              </a:xfrm>
              <a:custGeom>
                <a:avLst/>
                <a:gdLst>
                  <a:gd name="T0" fmla="*/ 3 w 5"/>
                  <a:gd name="T1" fmla="*/ 5 h 5"/>
                  <a:gd name="T2" fmla="*/ 4 w 5"/>
                  <a:gd name="T3" fmla="*/ 5 h 5"/>
                  <a:gd name="T4" fmla="*/ 4 w 5"/>
                  <a:gd name="T5" fmla="*/ 4 h 5"/>
                  <a:gd name="T6" fmla="*/ 5 w 5"/>
                  <a:gd name="T7" fmla="*/ 4 h 5"/>
                  <a:gd name="T8" fmla="*/ 5 w 5"/>
                  <a:gd name="T9" fmla="*/ 3 h 5"/>
                  <a:gd name="T10" fmla="*/ 5 w 5"/>
                  <a:gd name="T11" fmla="*/ 2 h 5"/>
                  <a:gd name="T12" fmla="*/ 4 w 5"/>
                  <a:gd name="T13" fmla="*/ 1 h 5"/>
                  <a:gd name="T14" fmla="*/ 4 w 5"/>
                  <a:gd name="T15" fmla="*/ 1 h 5"/>
                  <a:gd name="T16" fmla="*/ 3 w 5"/>
                  <a:gd name="T17" fmla="*/ 0 h 5"/>
                  <a:gd name="T18" fmla="*/ 2 w 5"/>
                  <a:gd name="T19" fmla="*/ 1 h 5"/>
                  <a:gd name="T20" fmla="*/ 1 w 5"/>
                  <a:gd name="T21" fmla="*/ 1 h 5"/>
                  <a:gd name="T22" fmla="*/ 1 w 5"/>
                  <a:gd name="T23" fmla="*/ 2 h 5"/>
                  <a:gd name="T24" fmla="*/ 0 w 5"/>
                  <a:gd name="T25" fmla="*/ 3 h 5"/>
                  <a:gd name="T26" fmla="*/ 1 w 5"/>
                  <a:gd name="T27" fmla="*/ 4 h 5"/>
                  <a:gd name="T28" fmla="*/ 1 w 5"/>
                  <a:gd name="T29" fmla="*/ 4 h 5"/>
                  <a:gd name="T30" fmla="*/ 2 w 5"/>
                  <a:gd name="T31" fmla="*/ 5 h 5"/>
                  <a:gd name="T32" fmla="*/ 3 w 5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lnTo>
                      <a:pt x="4" y="5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41" name="Freeform 318"/>
              <p:cNvSpPr>
                <a:spLocks/>
              </p:cNvSpPr>
              <p:nvPr/>
            </p:nvSpPr>
            <p:spPr bwMode="auto">
              <a:xfrm>
                <a:off x="1322" y="2712"/>
                <a:ext cx="90" cy="107"/>
              </a:xfrm>
              <a:custGeom>
                <a:avLst/>
                <a:gdLst>
                  <a:gd name="T0" fmla="*/ 75 w 90"/>
                  <a:gd name="T1" fmla="*/ 35 h 107"/>
                  <a:gd name="T2" fmla="*/ 78 w 90"/>
                  <a:gd name="T3" fmla="*/ 34 h 107"/>
                  <a:gd name="T4" fmla="*/ 83 w 90"/>
                  <a:gd name="T5" fmla="*/ 31 h 107"/>
                  <a:gd name="T6" fmla="*/ 85 w 90"/>
                  <a:gd name="T7" fmla="*/ 29 h 107"/>
                  <a:gd name="T8" fmla="*/ 86 w 90"/>
                  <a:gd name="T9" fmla="*/ 27 h 107"/>
                  <a:gd name="T10" fmla="*/ 87 w 90"/>
                  <a:gd name="T11" fmla="*/ 19 h 107"/>
                  <a:gd name="T12" fmla="*/ 86 w 90"/>
                  <a:gd name="T13" fmla="*/ 17 h 107"/>
                  <a:gd name="T14" fmla="*/ 84 w 90"/>
                  <a:gd name="T15" fmla="*/ 12 h 107"/>
                  <a:gd name="T16" fmla="*/ 80 w 90"/>
                  <a:gd name="T17" fmla="*/ 6 h 107"/>
                  <a:gd name="T18" fmla="*/ 74 w 90"/>
                  <a:gd name="T19" fmla="*/ 2 h 107"/>
                  <a:gd name="T20" fmla="*/ 71 w 90"/>
                  <a:gd name="T21" fmla="*/ 1 h 107"/>
                  <a:gd name="T22" fmla="*/ 68 w 90"/>
                  <a:gd name="T23" fmla="*/ 1 h 107"/>
                  <a:gd name="T24" fmla="*/ 64 w 90"/>
                  <a:gd name="T25" fmla="*/ 1 h 107"/>
                  <a:gd name="T26" fmla="*/ 56 w 90"/>
                  <a:gd name="T27" fmla="*/ 0 h 107"/>
                  <a:gd name="T28" fmla="*/ 47 w 90"/>
                  <a:gd name="T29" fmla="*/ 0 h 107"/>
                  <a:gd name="T30" fmla="*/ 43 w 90"/>
                  <a:gd name="T31" fmla="*/ 0 h 107"/>
                  <a:gd name="T32" fmla="*/ 40 w 90"/>
                  <a:gd name="T33" fmla="*/ 1 h 107"/>
                  <a:gd name="T34" fmla="*/ 37 w 90"/>
                  <a:gd name="T35" fmla="*/ 2 h 107"/>
                  <a:gd name="T36" fmla="*/ 32 w 90"/>
                  <a:gd name="T37" fmla="*/ 5 h 107"/>
                  <a:gd name="T38" fmla="*/ 30 w 90"/>
                  <a:gd name="T39" fmla="*/ 7 h 107"/>
                  <a:gd name="T40" fmla="*/ 25 w 90"/>
                  <a:gd name="T41" fmla="*/ 15 h 107"/>
                  <a:gd name="T42" fmla="*/ 22 w 90"/>
                  <a:gd name="T43" fmla="*/ 20 h 107"/>
                  <a:gd name="T44" fmla="*/ 5 w 90"/>
                  <a:gd name="T45" fmla="*/ 15 h 107"/>
                  <a:gd name="T46" fmla="*/ 3 w 90"/>
                  <a:gd name="T47" fmla="*/ 12 h 107"/>
                  <a:gd name="T48" fmla="*/ 1 w 90"/>
                  <a:gd name="T49" fmla="*/ 11 h 107"/>
                  <a:gd name="T50" fmla="*/ 0 w 90"/>
                  <a:gd name="T51" fmla="*/ 16 h 107"/>
                  <a:gd name="T52" fmla="*/ 3 w 90"/>
                  <a:gd name="T53" fmla="*/ 25 h 107"/>
                  <a:gd name="T54" fmla="*/ 6 w 90"/>
                  <a:gd name="T55" fmla="*/ 27 h 107"/>
                  <a:gd name="T56" fmla="*/ 9 w 90"/>
                  <a:gd name="T57" fmla="*/ 28 h 107"/>
                  <a:gd name="T58" fmla="*/ 13 w 90"/>
                  <a:gd name="T59" fmla="*/ 30 h 107"/>
                  <a:gd name="T60" fmla="*/ 18 w 90"/>
                  <a:gd name="T61" fmla="*/ 31 h 107"/>
                  <a:gd name="T62" fmla="*/ 23 w 90"/>
                  <a:gd name="T63" fmla="*/ 32 h 107"/>
                  <a:gd name="T64" fmla="*/ 27 w 90"/>
                  <a:gd name="T65" fmla="*/ 31 h 107"/>
                  <a:gd name="T66" fmla="*/ 32 w 90"/>
                  <a:gd name="T67" fmla="*/ 29 h 107"/>
                  <a:gd name="T68" fmla="*/ 19 w 90"/>
                  <a:gd name="T69" fmla="*/ 80 h 107"/>
                  <a:gd name="T70" fmla="*/ 33 w 90"/>
                  <a:gd name="T71" fmla="*/ 94 h 107"/>
                  <a:gd name="T72" fmla="*/ 41 w 90"/>
                  <a:gd name="T73" fmla="*/ 101 h 107"/>
                  <a:gd name="T74" fmla="*/ 36 w 90"/>
                  <a:gd name="T75" fmla="*/ 102 h 107"/>
                  <a:gd name="T76" fmla="*/ 32 w 90"/>
                  <a:gd name="T77" fmla="*/ 106 h 107"/>
                  <a:gd name="T78" fmla="*/ 49 w 90"/>
                  <a:gd name="T79" fmla="*/ 107 h 107"/>
                  <a:gd name="T80" fmla="*/ 53 w 90"/>
                  <a:gd name="T81" fmla="*/ 101 h 107"/>
                  <a:gd name="T82" fmla="*/ 50 w 90"/>
                  <a:gd name="T83" fmla="*/ 96 h 107"/>
                  <a:gd name="T84" fmla="*/ 50 w 90"/>
                  <a:gd name="T85" fmla="*/ 84 h 107"/>
                  <a:gd name="T86" fmla="*/ 60 w 90"/>
                  <a:gd name="T87" fmla="*/ 87 h 107"/>
                  <a:gd name="T88" fmla="*/ 60 w 90"/>
                  <a:gd name="T89" fmla="*/ 97 h 107"/>
                  <a:gd name="T90" fmla="*/ 58 w 90"/>
                  <a:gd name="T91" fmla="*/ 102 h 107"/>
                  <a:gd name="T92" fmla="*/ 57 w 90"/>
                  <a:gd name="T93" fmla="*/ 105 h 107"/>
                  <a:gd name="T94" fmla="*/ 62 w 90"/>
                  <a:gd name="T95" fmla="*/ 104 h 107"/>
                  <a:gd name="T96" fmla="*/ 80 w 90"/>
                  <a:gd name="T97" fmla="*/ 104 h 107"/>
                  <a:gd name="T98" fmla="*/ 75 w 90"/>
                  <a:gd name="T99" fmla="*/ 101 h 107"/>
                  <a:gd name="T100" fmla="*/ 72 w 90"/>
                  <a:gd name="T101" fmla="*/ 100 h 107"/>
                  <a:gd name="T102" fmla="*/ 80 w 90"/>
                  <a:gd name="T103" fmla="*/ 9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107">
                    <a:moveTo>
                      <a:pt x="82" y="80"/>
                    </a:moveTo>
                    <a:lnTo>
                      <a:pt x="90" y="80"/>
                    </a:lnTo>
                    <a:lnTo>
                      <a:pt x="75" y="43"/>
                    </a:lnTo>
                    <a:lnTo>
                      <a:pt x="75" y="35"/>
                    </a:lnTo>
                    <a:lnTo>
                      <a:pt x="75" y="35"/>
                    </a:lnTo>
                    <a:lnTo>
                      <a:pt x="76" y="35"/>
                    </a:lnTo>
                    <a:lnTo>
                      <a:pt x="77" y="34"/>
                    </a:lnTo>
                    <a:lnTo>
                      <a:pt x="78" y="34"/>
                    </a:lnTo>
                    <a:lnTo>
                      <a:pt x="79" y="34"/>
                    </a:lnTo>
                    <a:lnTo>
                      <a:pt x="80" y="33"/>
                    </a:lnTo>
                    <a:lnTo>
                      <a:pt x="82" y="32"/>
                    </a:lnTo>
                    <a:lnTo>
                      <a:pt x="83" y="31"/>
                    </a:lnTo>
                    <a:lnTo>
                      <a:pt x="83" y="31"/>
                    </a:lnTo>
                    <a:lnTo>
                      <a:pt x="84" y="30"/>
                    </a:lnTo>
                    <a:lnTo>
                      <a:pt x="84" y="30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6" y="28"/>
                    </a:lnTo>
                    <a:lnTo>
                      <a:pt x="86" y="27"/>
                    </a:lnTo>
                    <a:lnTo>
                      <a:pt x="87" y="26"/>
                    </a:lnTo>
                    <a:lnTo>
                      <a:pt x="87" y="24"/>
                    </a:lnTo>
                    <a:lnTo>
                      <a:pt x="87" y="21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7" y="18"/>
                    </a:lnTo>
                    <a:lnTo>
                      <a:pt x="86" y="17"/>
                    </a:lnTo>
                    <a:lnTo>
                      <a:pt x="86" y="16"/>
                    </a:lnTo>
                    <a:lnTo>
                      <a:pt x="85" y="15"/>
                    </a:lnTo>
                    <a:lnTo>
                      <a:pt x="85" y="13"/>
                    </a:lnTo>
                    <a:lnTo>
                      <a:pt x="84" y="12"/>
                    </a:lnTo>
                    <a:lnTo>
                      <a:pt x="83" y="10"/>
                    </a:lnTo>
                    <a:lnTo>
                      <a:pt x="82" y="9"/>
                    </a:lnTo>
                    <a:lnTo>
                      <a:pt x="81" y="7"/>
                    </a:lnTo>
                    <a:lnTo>
                      <a:pt x="80" y="6"/>
                    </a:lnTo>
                    <a:lnTo>
                      <a:pt x="78" y="5"/>
                    </a:lnTo>
                    <a:lnTo>
                      <a:pt x="77" y="4"/>
                    </a:lnTo>
                    <a:lnTo>
                      <a:pt x="75" y="3"/>
                    </a:lnTo>
                    <a:lnTo>
                      <a:pt x="74" y="2"/>
                    </a:lnTo>
                    <a:lnTo>
                      <a:pt x="73" y="2"/>
                    </a:lnTo>
                    <a:lnTo>
                      <a:pt x="73" y="1"/>
                    </a:lnTo>
                    <a:lnTo>
                      <a:pt x="72" y="1"/>
                    </a:lnTo>
                    <a:lnTo>
                      <a:pt x="71" y="1"/>
                    </a:lnTo>
                    <a:lnTo>
                      <a:pt x="70" y="1"/>
                    </a:lnTo>
                    <a:lnTo>
                      <a:pt x="69" y="1"/>
                    </a:lnTo>
                    <a:lnTo>
                      <a:pt x="69" y="1"/>
                    </a:lnTo>
                    <a:lnTo>
                      <a:pt x="68" y="1"/>
                    </a:lnTo>
                    <a:lnTo>
                      <a:pt x="68" y="1"/>
                    </a:lnTo>
                    <a:lnTo>
                      <a:pt x="67" y="1"/>
                    </a:lnTo>
                    <a:lnTo>
                      <a:pt x="66" y="1"/>
                    </a:lnTo>
                    <a:lnTo>
                      <a:pt x="64" y="1"/>
                    </a:lnTo>
                    <a:lnTo>
                      <a:pt x="62" y="1"/>
                    </a:lnTo>
                    <a:lnTo>
                      <a:pt x="60" y="1"/>
                    </a:lnTo>
                    <a:lnTo>
                      <a:pt x="58" y="1"/>
                    </a:lnTo>
                    <a:lnTo>
                      <a:pt x="56" y="0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2" y="1"/>
                    </a:lnTo>
                    <a:lnTo>
                      <a:pt x="41" y="1"/>
                    </a:lnTo>
                    <a:lnTo>
                      <a:pt x="40" y="1"/>
                    </a:lnTo>
                    <a:lnTo>
                      <a:pt x="39" y="1"/>
                    </a:lnTo>
                    <a:lnTo>
                      <a:pt x="38" y="1"/>
                    </a:lnTo>
                    <a:lnTo>
                      <a:pt x="38" y="2"/>
                    </a:lnTo>
                    <a:lnTo>
                      <a:pt x="37" y="2"/>
                    </a:lnTo>
                    <a:lnTo>
                      <a:pt x="36" y="2"/>
                    </a:lnTo>
                    <a:lnTo>
                      <a:pt x="35" y="3"/>
                    </a:lnTo>
                    <a:lnTo>
                      <a:pt x="34" y="4"/>
                    </a:lnTo>
                    <a:lnTo>
                      <a:pt x="32" y="5"/>
                    </a:lnTo>
                    <a:lnTo>
                      <a:pt x="32" y="6"/>
                    </a:lnTo>
                    <a:lnTo>
                      <a:pt x="31" y="6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29" y="9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25" y="15"/>
                    </a:lnTo>
                    <a:lnTo>
                      <a:pt x="24" y="17"/>
                    </a:lnTo>
                    <a:lnTo>
                      <a:pt x="23" y="18"/>
                    </a:lnTo>
                    <a:lnTo>
                      <a:pt x="23" y="19"/>
                    </a:lnTo>
                    <a:lnTo>
                      <a:pt x="22" y="20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6"/>
                    </a:lnTo>
                    <a:lnTo>
                      <a:pt x="5" y="15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4" y="25"/>
                    </a:lnTo>
                    <a:lnTo>
                      <a:pt x="5" y="26"/>
                    </a:lnTo>
                    <a:lnTo>
                      <a:pt x="6" y="26"/>
                    </a:lnTo>
                    <a:lnTo>
                      <a:pt x="6" y="27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8" y="28"/>
                    </a:lnTo>
                    <a:lnTo>
                      <a:pt x="9" y="28"/>
                    </a:lnTo>
                    <a:lnTo>
                      <a:pt x="10" y="28"/>
                    </a:lnTo>
                    <a:lnTo>
                      <a:pt x="11" y="29"/>
                    </a:lnTo>
                    <a:lnTo>
                      <a:pt x="12" y="29"/>
                    </a:lnTo>
                    <a:lnTo>
                      <a:pt x="13" y="30"/>
                    </a:lnTo>
                    <a:lnTo>
                      <a:pt x="15" y="30"/>
                    </a:lnTo>
                    <a:lnTo>
                      <a:pt x="16" y="31"/>
                    </a:lnTo>
                    <a:lnTo>
                      <a:pt x="17" y="31"/>
                    </a:lnTo>
                    <a:lnTo>
                      <a:pt x="18" y="31"/>
                    </a:lnTo>
                    <a:lnTo>
                      <a:pt x="19" y="32"/>
                    </a:lnTo>
                    <a:lnTo>
                      <a:pt x="21" y="32"/>
                    </a:lnTo>
                    <a:lnTo>
                      <a:pt x="22" y="32"/>
                    </a:lnTo>
                    <a:lnTo>
                      <a:pt x="23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6" y="32"/>
                    </a:lnTo>
                    <a:lnTo>
                      <a:pt x="27" y="31"/>
                    </a:lnTo>
                    <a:lnTo>
                      <a:pt x="28" y="31"/>
                    </a:lnTo>
                    <a:lnTo>
                      <a:pt x="29" y="30"/>
                    </a:lnTo>
                    <a:lnTo>
                      <a:pt x="31" y="30"/>
                    </a:lnTo>
                    <a:lnTo>
                      <a:pt x="32" y="29"/>
                    </a:lnTo>
                    <a:lnTo>
                      <a:pt x="33" y="28"/>
                    </a:lnTo>
                    <a:lnTo>
                      <a:pt x="35" y="26"/>
                    </a:lnTo>
                    <a:lnTo>
                      <a:pt x="35" y="41"/>
                    </a:lnTo>
                    <a:lnTo>
                      <a:pt x="19" y="80"/>
                    </a:lnTo>
                    <a:lnTo>
                      <a:pt x="28" y="80"/>
                    </a:lnTo>
                    <a:lnTo>
                      <a:pt x="29" y="86"/>
                    </a:lnTo>
                    <a:lnTo>
                      <a:pt x="31" y="91"/>
                    </a:lnTo>
                    <a:lnTo>
                      <a:pt x="33" y="94"/>
                    </a:lnTo>
                    <a:lnTo>
                      <a:pt x="36" y="97"/>
                    </a:lnTo>
                    <a:lnTo>
                      <a:pt x="38" y="99"/>
                    </a:lnTo>
                    <a:lnTo>
                      <a:pt x="40" y="100"/>
                    </a:lnTo>
                    <a:lnTo>
                      <a:pt x="41" y="101"/>
                    </a:lnTo>
                    <a:lnTo>
                      <a:pt x="41" y="101"/>
                    </a:lnTo>
                    <a:lnTo>
                      <a:pt x="39" y="101"/>
                    </a:lnTo>
                    <a:lnTo>
                      <a:pt x="38" y="101"/>
                    </a:lnTo>
                    <a:lnTo>
                      <a:pt x="36" y="102"/>
                    </a:lnTo>
                    <a:lnTo>
                      <a:pt x="34" y="103"/>
                    </a:lnTo>
                    <a:lnTo>
                      <a:pt x="33" y="103"/>
                    </a:lnTo>
                    <a:lnTo>
                      <a:pt x="32" y="104"/>
                    </a:lnTo>
                    <a:lnTo>
                      <a:pt x="32" y="106"/>
                    </a:lnTo>
                    <a:lnTo>
                      <a:pt x="31" y="107"/>
                    </a:lnTo>
                    <a:lnTo>
                      <a:pt x="45" y="107"/>
                    </a:lnTo>
                    <a:lnTo>
                      <a:pt x="49" y="104"/>
                    </a:lnTo>
                    <a:lnTo>
                      <a:pt x="49" y="107"/>
                    </a:lnTo>
                    <a:lnTo>
                      <a:pt x="52" y="107"/>
                    </a:lnTo>
                    <a:lnTo>
                      <a:pt x="53" y="105"/>
                    </a:lnTo>
                    <a:lnTo>
                      <a:pt x="53" y="103"/>
                    </a:lnTo>
                    <a:lnTo>
                      <a:pt x="53" y="101"/>
                    </a:lnTo>
                    <a:lnTo>
                      <a:pt x="52" y="100"/>
                    </a:lnTo>
                    <a:lnTo>
                      <a:pt x="51" y="99"/>
                    </a:lnTo>
                    <a:lnTo>
                      <a:pt x="51" y="98"/>
                    </a:lnTo>
                    <a:lnTo>
                      <a:pt x="50" y="96"/>
                    </a:lnTo>
                    <a:lnTo>
                      <a:pt x="50" y="94"/>
                    </a:lnTo>
                    <a:lnTo>
                      <a:pt x="50" y="91"/>
                    </a:lnTo>
                    <a:lnTo>
                      <a:pt x="50" y="88"/>
                    </a:lnTo>
                    <a:lnTo>
                      <a:pt x="50" y="84"/>
                    </a:lnTo>
                    <a:lnTo>
                      <a:pt x="51" y="80"/>
                    </a:lnTo>
                    <a:lnTo>
                      <a:pt x="58" y="80"/>
                    </a:lnTo>
                    <a:lnTo>
                      <a:pt x="59" y="84"/>
                    </a:lnTo>
                    <a:lnTo>
                      <a:pt x="60" y="87"/>
                    </a:lnTo>
                    <a:lnTo>
                      <a:pt x="60" y="90"/>
                    </a:lnTo>
                    <a:lnTo>
                      <a:pt x="60" y="92"/>
                    </a:lnTo>
                    <a:lnTo>
                      <a:pt x="60" y="95"/>
                    </a:lnTo>
                    <a:lnTo>
                      <a:pt x="60" y="97"/>
                    </a:lnTo>
                    <a:lnTo>
                      <a:pt x="60" y="98"/>
                    </a:lnTo>
                    <a:lnTo>
                      <a:pt x="60" y="100"/>
                    </a:lnTo>
                    <a:lnTo>
                      <a:pt x="59" y="101"/>
                    </a:lnTo>
                    <a:lnTo>
                      <a:pt x="58" y="102"/>
                    </a:lnTo>
                    <a:lnTo>
                      <a:pt x="58" y="103"/>
                    </a:lnTo>
                    <a:lnTo>
                      <a:pt x="58" y="103"/>
                    </a:lnTo>
                    <a:lnTo>
                      <a:pt x="57" y="104"/>
                    </a:lnTo>
                    <a:lnTo>
                      <a:pt x="57" y="105"/>
                    </a:lnTo>
                    <a:lnTo>
                      <a:pt x="58" y="106"/>
                    </a:lnTo>
                    <a:lnTo>
                      <a:pt x="58" y="107"/>
                    </a:lnTo>
                    <a:lnTo>
                      <a:pt x="62" y="107"/>
                    </a:lnTo>
                    <a:lnTo>
                      <a:pt x="62" y="104"/>
                    </a:lnTo>
                    <a:lnTo>
                      <a:pt x="67" y="107"/>
                    </a:lnTo>
                    <a:lnTo>
                      <a:pt x="81" y="107"/>
                    </a:lnTo>
                    <a:lnTo>
                      <a:pt x="81" y="106"/>
                    </a:lnTo>
                    <a:lnTo>
                      <a:pt x="80" y="104"/>
                    </a:lnTo>
                    <a:lnTo>
                      <a:pt x="79" y="104"/>
                    </a:lnTo>
                    <a:lnTo>
                      <a:pt x="78" y="103"/>
                    </a:lnTo>
                    <a:lnTo>
                      <a:pt x="76" y="102"/>
                    </a:lnTo>
                    <a:lnTo>
                      <a:pt x="75" y="101"/>
                    </a:lnTo>
                    <a:lnTo>
                      <a:pt x="73" y="101"/>
                    </a:lnTo>
                    <a:lnTo>
                      <a:pt x="70" y="101"/>
                    </a:lnTo>
                    <a:lnTo>
                      <a:pt x="71" y="101"/>
                    </a:lnTo>
                    <a:lnTo>
                      <a:pt x="72" y="100"/>
                    </a:lnTo>
                    <a:lnTo>
                      <a:pt x="74" y="99"/>
                    </a:lnTo>
                    <a:lnTo>
                      <a:pt x="76" y="97"/>
                    </a:lnTo>
                    <a:lnTo>
                      <a:pt x="78" y="94"/>
                    </a:lnTo>
                    <a:lnTo>
                      <a:pt x="80" y="90"/>
                    </a:lnTo>
                    <a:lnTo>
                      <a:pt x="81" y="85"/>
                    </a:lnTo>
                    <a:lnTo>
                      <a:pt x="82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42" name="Freeform 319"/>
              <p:cNvSpPr>
                <a:spLocks/>
              </p:cNvSpPr>
              <p:nvPr/>
            </p:nvSpPr>
            <p:spPr bwMode="auto">
              <a:xfrm>
                <a:off x="1365" y="2698"/>
                <a:ext cx="26" cy="23"/>
              </a:xfrm>
              <a:custGeom>
                <a:avLst/>
                <a:gdLst>
                  <a:gd name="T0" fmla="*/ 26 w 26"/>
                  <a:gd name="T1" fmla="*/ 23 h 23"/>
                  <a:gd name="T2" fmla="*/ 26 w 26"/>
                  <a:gd name="T3" fmla="*/ 0 h 23"/>
                  <a:gd name="T4" fmla="*/ 0 w 26"/>
                  <a:gd name="T5" fmla="*/ 5 h 23"/>
                  <a:gd name="T6" fmla="*/ 0 w 26"/>
                  <a:gd name="T7" fmla="*/ 23 h 23"/>
                  <a:gd name="T8" fmla="*/ 26 w 26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6" y="23"/>
                    </a:moveTo>
                    <a:lnTo>
                      <a:pt x="26" y="0"/>
                    </a:lnTo>
                    <a:lnTo>
                      <a:pt x="0" y="5"/>
                    </a:lnTo>
                    <a:lnTo>
                      <a:pt x="0" y="23"/>
                    </a:lnTo>
                    <a:lnTo>
                      <a:pt x="26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43" name="Freeform 320"/>
              <p:cNvSpPr>
                <a:spLocks/>
              </p:cNvSpPr>
              <p:nvPr/>
            </p:nvSpPr>
            <p:spPr bwMode="auto">
              <a:xfrm>
                <a:off x="1332" y="2714"/>
                <a:ext cx="77" cy="75"/>
              </a:xfrm>
              <a:custGeom>
                <a:avLst/>
                <a:gdLst>
                  <a:gd name="T0" fmla="*/ 34 w 77"/>
                  <a:gd name="T1" fmla="*/ 0 h 75"/>
                  <a:gd name="T2" fmla="*/ 33 w 77"/>
                  <a:gd name="T3" fmla="*/ 0 h 75"/>
                  <a:gd name="T4" fmla="*/ 30 w 77"/>
                  <a:gd name="T5" fmla="*/ 1 h 75"/>
                  <a:gd name="T6" fmla="*/ 27 w 77"/>
                  <a:gd name="T7" fmla="*/ 2 h 75"/>
                  <a:gd name="T8" fmla="*/ 24 w 77"/>
                  <a:gd name="T9" fmla="*/ 4 h 75"/>
                  <a:gd name="T10" fmla="*/ 21 w 77"/>
                  <a:gd name="T11" fmla="*/ 8 h 75"/>
                  <a:gd name="T12" fmla="*/ 18 w 77"/>
                  <a:gd name="T13" fmla="*/ 13 h 75"/>
                  <a:gd name="T14" fmla="*/ 14 w 77"/>
                  <a:gd name="T15" fmla="*/ 18 h 75"/>
                  <a:gd name="T16" fmla="*/ 11 w 77"/>
                  <a:gd name="T17" fmla="*/ 20 h 75"/>
                  <a:gd name="T18" fmla="*/ 8 w 77"/>
                  <a:gd name="T19" fmla="*/ 20 h 75"/>
                  <a:gd name="T20" fmla="*/ 4 w 77"/>
                  <a:gd name="T21" fmla="*/ 19 h 75"/>
                  <a:gd name="T22" fmla="*/ 1 w 77"/>
                  <a:gd name="T23" fmla="*/ 18 h 75"/>
                  <a:gd name="T24" fmla="*/ 0 w 77"/>
                  <a:gd name="T25" fmla="*/ 24 h 75"/>
                  <a:gd name="T26" fmla="*/ 0 w 77"/>
                  <a:gd name="T27" fmla="*/ 24 h 75"/>
                  <a:gd name="T28" fmla="*/ 1 w 77"/>
                  <a:gd name="T29" fmla="*/ 25 h 75"/>
                  <a:gd name="T30" fmla="*/ 2 w 77"/>
                  <a:gd name="T31" fmla="*/ 25 h 75"/>
                  <a:gd name="T32" fmla="*/ 3 w 77"/>
                  <a:gd name="T33" fmla="*/ 25 h 75"/>
                  <a:gd name="T34" fmla="*/ 7 w 77"/>
                  <a:gd name="T35" fmla="*/ 27 h 75"/>
                  <a:gd name="T36" fmla="*/ 10 w 77"/>
                  <a:gd name="T37" fmla="*/ 28 h 75"/>
                  <a:gd name="T38" fmla="*/ 13 w 77"/>
                  <a:gd name="T39" fmla="*/ 28 h 75"/>
                  <a:gd name="T40" fmla="*/ 17 w 77"/>
                  <a:gd name="T41" fmla="*/ 27 h 75"/>
                  <a:gd name="T42" fmla="*/ 19 w 77"/>
                  <a:gd name="T43" fmla="*/ 26 h 75"/>
                  <a:gd name="T44" fmla="*/ 22 w 77"/>
                  <a:gd name="T45" fmla="*/ 23 h 75"/>
                  <a:gd name="T46" fmla="*/ 26 w 77"/>
                  <a:gd name="T47" fmla="*/ 21 h 75"/>
                  <a:gd name="T48" fmla="*/ 27 w 77"/>
                  <a:gd name="T49" fmla="*/ 20 h 75"/>
                  <a:gd name="T50" fmla="*/ 12 w 77"/>
                  <a:gd name="T51" fmla="*/ 75 h 75"/>
                  <a:gd name="T52" fmla="*/ 63 w 77"/>
                  <a:gd name="T53" fmla="*/ 41 h 75"/>
                  <a:gd name="T54" fmla="*/ 71 w 77"/>
                  <a:gd name="T55" fmla="*/ 30 h 75"/>
                  <a:gd name="T56" fmla="*/ 75 w 77"/>
                  <a:gd name="T57" fmla="*/ 25 h 75"/>
                  <a:gd name="T58" fmla="*/ 75 w 77"/>
                  <a:gd name="T59" fmla="*/ 23 h 75"/>
                  <a:gd name="T60" fmla="*/ 75 w 77"/>
                  <a:gd name="T61" fmla="*/ 20 h 75"/>
                  <a:gd name="T62" fmla="*/ 75 w 77"/>
                  <a:gd name="T63" fmla="*/ 17 h 75"/>
                  <a:gd name="T64" fmla="*/ 74 w 77"/>
                  <a:gd name="T65" fmla="*/ 14 h 75"/>
                  <a:gd name="T66" fmla="*/ 72 w 77"/>
                  <a:gd name="T67" fmla="*/ 10 h 75"/>
                  <a:gd name="T68" fmla="*/ 69 w 77"/>
                  <a:gd name="T69" fmla="*/ 6 h 75"/>
                  <a:gd name="T70" fmla="*/ 66 w 77"/>
                  <a:gd name="T71" fmla="*/ 4 h 75"/>
                  <a:gd name="T72" fmla="*/ 64 w 77"/>
                  <a:gd name="T73" fmla="*/ 2 h 75"/>
                  <a:gd name="T74" fmla="*/ 62 w 77"/>
                  <a:gd name="T75" fmla="*/ 1 h 75"/>
                  <a:gd name="T76" fmla="*/ 59 w 77"/>
                  <a:gd name="T77" fmla="*/ 0 h 75"/>
                  <a:gd name="T78" fmla="*/ 58 w 77"/>
                  <a:gd name="T79" fmla="*/ 0 h 75"/>
                  <a:gd name="T80" fmla="*/ 44 w 77"/>
                  <a:gd name="T81" fmla="*/ 1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7" h="75">
                    <a:moveTo>
                      <a:pt x="34" y="0"/>
                    </a:moveTo>
                    <a:lnTo>
                      <a:pt x="34" y="0"/>
                    </a:lnTo>
                    <a:lnTo>
                      <a:pt x="34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1"/>
                    </a:lnTo>
                    <a:lnTo>
                      <a:pt x="28" y="1"/>
                    </a:lnTo>
                    <a:lnTo>
                      <a:pt x="27" y="2"/>
                    </a:lnTo>
                    <a:lnTo>
                      <a:pt x="25" y="3"/>
                    </a:lnTo>
                    <a:lnTo>
                      <a:pt x="24" y="4"/>
                    </a:lnTo>
                    <a:lnTo>
                      <a:pt x="22" y="6"/>
                    </a:lnTo>
                    <a:lnTo>
                      <a:pt x="21" y="8"/>
                    </a:lnTo>
                    <a:lnTo>
                      <a:pt x="19" y="10"/>
                    </a:lnTo>
                    <a:lnTo>
                      <a:pt x="18" y="13"/>
                    </a:lnTo>
                    <a:lnTo>
                      <a:pt x="16" y="15"/>
                    </a:lnTo>
                    <a:lnTo>
                      <a:pt x="14" y="18"/>
                    </a:lnTo>
                    <a:lnTo>
                      <a:pt x="13" y="20"/>
                    </a:lnTo>
                    <a:lnTo>
                      <a:pt x="11" y="20"/>
                    </a:lnTo>
                    <a:lnTo>
                      <a:pt x="9" y="20"/>
                    </a:lnTo>
                    <a:lnTo>
                      <a:pt x="8" y="20"/>
                    </a:lnTo>
                    <a:lnTo>
                      <a:pt x="6" y="19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1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5" y="26"/>
                    </a:lnTo>
                    <a:lnTo>
                      <a:pt x="7" y="27"/>
                    </a:lnTo>
                    <a:lnTo>
                      <a:pt x="8" y="27"/>
                    </a:lnTo>
                    <a:lnTo>
                      <a:pt x="10" y="28"/>
                    </a:lnTo>
                    <a:lnTo>
                      <a:pt x="12" y="28"/>
                    </a:lnTo>
                    <a:lnTo>
                      <a:pt x="13" y="28"/>
                    </a:lnTo>
                    <a:lnTo>
                      <a:pt x="15" y="28"/>
                    </a:lnTo>
                    <a:lnTo>
                      <a:pt x="17" y="27"/>
                    </a:lnTo>
                    <a:lnTo>
                      <a:pt x="18" y="26"/>
                    </a:lnTo>
                    <a:lnTo>
                      <a:pt x="19" y="26"/>
                    </a:lnTo>
                    <a:lnTo>
                      <a:pt x="21" y="25"/>
                    </a:lnTo>
                    <a:lnTo>
                      <a:pt x="22" y="23"/>
                    </a:lnTo>
                    <a:lnTo>
                      <a:pt x="24" y="22"/>
                    </a:lnTo>
                    <a:lnTo>
                      <a:pt x="26" y="21"/>
                    </a:lnTo>
                    <a:lnTo>
                      <a:pt x="27" y="21"/>
                    </a:lnTo>
                    <a:lnTo>
                      <a:pt x="27" y="20"/>
                    </a:lnTo>
                    <a:lnTo>
                      <a:pt x="27" y="39"/>
                    </a:lnTo>
                    <a:lnTo>
                      <a:pt x="12" y="75"/>
                    </a:lnTo>
                    <a:lnTo>
                      <a:pt x="77" y="75"/>
                    </a:lnTo>
                    <a:lnTo>
                      <a:pt x="63" y="41"/>
                    </a:lnTo>
                    <a:lnTo>
                      <a:pt x="63" y="33"/>
                    </a:lnTo>
                    <a:lnTo>
                      <a:pt x="71" y="30"/>
                    </a:lnTo>
                    <a:lnTo>
                      <a:pt x="75" y="25"/>
                    </a:lnTo>
                    <a:lnTo>
                      <a:pt x="75" y="25"/>
                    </a:lnTo>
                    <a:lnTo>
                      <a:pt x="75" y="24"/>
                    </a:lnTo>
                    <a:lnTo>
                      <a:pt x="75" y="23"/>
                    </a:lnTo>
                    <a:lnTo>
                      <a:pt x="75" y="22"/>
                    </a:lnTo>
                    <a:lnTo>
                      <a:pt x="75" y="20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6"/>
                    </a:lnTo>
                    <a:lnTo>
                      <a:pt x="74" y="14"/>
                    </a:lnTo>
                    <a:lnTo>
                      <a:pt x="73" y="12"/>
                    </a:lnTo>
                    <a:lnTo>
                      <a:pt x="72" y="10"/>
                    </a:lnTo>
                    <a:lnTo>
                      <a:pt x="70" y="8"/>
                    </a:lnTo>
                    <a:lnTo>
                      <a:pt x="69" y="6"/>
                    </a:lnTo>
                    <a:lnTo>
                      <a:pt x="68" y="5"/>
                    </a:lnTo>
                    <a:lnTo>
                      <a:pt x="66" y="4"/>
                    </a:lnTo>
                    <a:lnTo>
                      <a:pt x="65" y="3"/>
                    </a:lnTo>
                    <a:lnTo>
                      <a:pt x="64" y="2"/>
                    </a:lnTo>
                    <a:lnTo>
                      <a:pt x="63" y="2"/>
                    </a:lnTo>
                    <a:lnTo>
                      <a:pt x="62" y="1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44" y="1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77ED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44" name="Freeform 321"/>
              <p:cNvSpPr>
                <a:spLocks/>
              </p:cNvSpPr>
              <p:nvPr/>
            </p:nvSpPr>
            <p:spPr bwMode="auto">
              <a:xfrm>
                <a:off x="1353" y="2792"/>
                <a:ext cx="18" cy="20"/>
              </a:xfrm>
              <a:custGeom>
                <a:avLst/>
                <a:gdLst>
                  <a:gd name="T0" fmla="*/ 0 w 18"/>
                  <a:gd name="T1" fmla="*/ 0 h 20"/>
                  <a:gd name="T2" fmla="*/ 0 w 18"/>
                  <a:gd name="T3" fmla="*/ 1 h 20"/>
                  <a:gd name="T4" fmla="*/ 0 w 18"/>
                  <a:gd name="T5" fmla="*/ 2 h 20"/>
                  <a:gd name="T6" fmla="*/ 0 w 18"/>
                  <a:gd name="T7" fmla="*/ 2 h 20"/>
                  <a:gd name="T8" fmla="*/ 0 w 18"/>
                  <a:gd name="T9" fmla="*/ 3 h 20"/>
                  <a:gd name="T10" fmla="*/ 1 w 18"/>
                  <a:gd name="T11" fmla="*/ 7 h 20"/>
                  <a:gd name="T12" fmla="*/ 3 w 18"/>
                  <a:gd name="T13" fmla="*/ 11 h 20"/>
                  <a:gd name="T14" fmla="*/ 5 w 18"/>
                  <a:gd name="T15" fmla="*/ 14 h 20"/>
                  <a:gd name="T16" fmla="*/ 7 w 18"/>
                  <a:gd name="T17" fmla="*/ 16 h 20"/>
                  <a:gd name="T18" fmla="*/ 10 w 18"/>
                  <a:gd name="T19" fmla="*/ 18 h 20"/>
                  <a:gd name="T20" fmla="*/ 11 w 18"/>
                  <a:gd name="T21" fmla="*/ 19 h 20"/>
                  <a:gd name="T22" fmla="*/ 13 w 18"/>
                  <a:gd name="T23" fmla="*/ 20 h 20"/>
                  <a:gd name="T24" fmla="*/ 13 w 18"/>
                  <a:gd name="T25" fmla="*/ 20 h 20"/>
                  <a:gd name="T26" fmla="*/ 18 w 18"/>
                  <a:gd name="T27" fmla="*/ 20 h 20"/>
                  <a:gd name="T28" fmla="*/ 18 w 18"/>
                  <a:gd name="T29" fmla="*/ 20 h 20"/>
                  <a:gd name="T30" fmla="*/ 18 w 18"/>
                  <a:gd name="T31" fmla="*/ 19 h 20"/>
                  <a:gd name="T32" fmla="*/ 17 w 18"/>
                  <a:gd name="T33" fmla="*/ 17 h 20"/>
                  <a:gd name="T34" fmla="*/ 16 w 18"/>
                  <a:gd name="T35" fmla="*/ 14 h 20"/>
                  <a:gd name="T36" fmla="*/ 16 w 18"/>
                  <a:gd name="T37" fmla="*/ 11 h 20"/>
                  <a:gd name="T38" fmla="*/ 16 w 18"/>
                  <a:gd name="T39" fmla="*/ 8 h 20"/>
                  <a:gd name="T40" fmla="*/ 16 w 18"/>
                  <a:gd name="T41" fmla="*/ 4 h 20"/>
                  <a:gd name="T42" fmla="*/ 18 w 18"/>
                  <a:gd name="T43" fmla="*/ 0 h 20"/>
                  <a:gd name="T44" fmla="*/ 0 w 18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7" y="16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19"/>
                    </a:lnTo>
                    <a:lnTo>
                      <a:pt x="17" y="17"/>
                    </a:lnTo>
                    <a:lnTo>
                      <a:pt x="16" y="14"/>
                    </a:lnTo>
                    <a:lnTo>
                      <a:pt x="16" y="11"/>
                    </a:lnTo>
                    <a:lnTo>
                      <a:pt x="16" y="8"/>
                    </a:lnTo>
                    <a:lnTo>
                      <a:pt x="16" y="4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45" name="Freeform 322"/>
              <p:cNvSpPr>
                <a:spLocks/>
              </p:cNvSpPr>
              <p:nvPr/>
            </p:nvSpPr>
            <p:spPr bwMode="auto">
              <a:xfrm>
                <a:off x="1382" y="2792"/>
                <a:ext cx="19" cy="20"/>
              </a:xfrm>
              <a:custGeom>
                <a:avLst/>
                <a:gdLst>
                  <a:gd name="T0" fmla="*/ 0 w 19"/>
                  <a:gd name="T1" fmla="*/ 0 h 20"/>
                  <a:gd name="T2" fmla="*/ 2 w 19"/>
                  <a:gd name="T3" fmla="*/ 4 h 20"/>
                  <a:gd name="T4" fmla="*/ 3 w 19"/>
                  <a:gd name="T5" fmla="*/ 7 h 20"/>
                  <a:gd name="T6" fmla="*/ 3 w 19"/>
                  <a:gd name="T7" fmla="*/ 11 h 20"/>
                  <a:gd name="T8" fmla="*/ 3 w 19"/>
                  <a:gd name="T9" fmla="*/ 14 h 20"/>
                  <a:gd name="T10" fmla="*/ 3 w 19"/>
                  <a:gd name="T11" fmla="*/ 16 h 20"/>
                  <a:gd name="T12" fmla="*/ 3 w 19"/>
                  <a:gd name="T13" fmla="*/ 18 h 20"/>
                  <a:gd name="T14" fmla="*/ 2 w 19"/>
                  <a:gd name="T15" fmla="*/ 19 h 20"/>
                  <a:gd name="T16" fmla="*/ 2 w 19"/>
                  <a:gd name="T17" fmla="*/ 20 h 20"/>
                  <a:gd name="T18" fmla="*/ 9 w 19"/>
                  <a:gd name="T19" fmla="*/ 20 h 20"/>
                  <a:gd name="T20" fmla="*/ 9 w 19"/>
                  <a:gd name="T21" fmla="*/ 19 h 20"/>
                  <a:gd name="T22" fmla="*/ 10 w 19"/>
                  <a:gd name="T23" fmla="*/ 19 h 20"/>
                  <a:gd name="T24" fmla="*/ 11 w 19"/>
                  <a:gd name="T25" fmla="*/ 18 h 20"/>
                  <a:gd name="T26" fmla="*/ 13 w 19"/>
                  <a:gd name="T27" fmla="*/ 17 h 20"/>
                  <a:gd name="T28" fmla="*/ 14 w 19"/>
                  <a:gd name="T29" fmla="*/ 15 h 20"/>
                  <a:gd name="T30" fmla="*/ 16 w 19"/>
                  <a:gd name="T31" fmla="*/ 13 h 20"/>
                  <a:gd name="T32" fmla="*/ 17 w 19"/>
                  <a:gd name="T33" fmla="*/ 11 h 20"/>
                  <a:gd name="T34" fmla="*/ 18 w 19"/>
                  <a:gd name="T35" fmla="*/ 8 h 20"/>
                  <a:gd name="T36" fmla="*/ 18 w 19"/>
                  <a:gd name="T37" fmla="*/ 6 h 20"/>
                  <a:gd name="T38" fmla="*/ 19 w 19"/>
                  <a:gd name="T39" fmla="*/ 4 h 20"/>
                  <a:gd name="T40" fmla="*/ 19 w 19"/>
                  <a:gd name="T41" fmla="*/ 2 h 20"/>
                  <a:gd name="T42" fmla="*/ 18 w 19"/>
                  <a:gd name="T43" fmla="*/ 0 h 20"/>
                  <a:gd name="T44" fmla="*/ 0 w 19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20">
                    <a:moveTo>
                      <a:pt x="0" y="0"/>
                    </a:moveTo>
                    <a:lnTo>
                      <a:pt x="2" y="4"/>
                    </a:lnTo>
                    <a:lnTo>
                      <a:pt x="3" y="7"/>
                    </a:lnTo>
                    <a:lnTo>
                      <a:pt x="3" y="11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9" y="20"/>
                    </a:lnTo>
                    <a:lnTo>
                      <a:pt x="9" y="19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3" y="17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7" y="11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9" y="4"/>
                    </a:lnTo>
                    <a:lnTo>
                      <a:pt x="19" y="2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46" name="Freeform 323"/>
              <p:cNvSpPr>
                <a:spLocks/>
              </p:cNvSpPr>
              <p:nvPr/>
            </p:nvSpPr>
            <p:spPr bwMode="auto">
              <a:xfrm>
                <a:off x="1313" y="2676"/>
                <a:ext cx="73" cy="81"/>
              </a:xfrm>
              <a:custGeom>
                <a:avLst/>
                <a:gdLst>
                  <a:gd name="T0" fmla="*/ 73 w 73"/>
                  <a:gd name="T1" fmla="*/ 77 h 81"/>
                  <a:gd name="T2" fmla="*/ 4 w 73"/>
                  <a:gd name="T3" fmla="*/ 0 h 81"/>
                  <a:gd name="T4" fmla="*/ 0 w 73"/>
                  <a:gd name="T5" fmla="*/ 5 h 81"/>
                  <a:gd name="T6" fmla="*/ 68 w 73"/>
                  <a:gd name="T7" fmla="*/ 81 h 81"/>
                  <a:gd name="T8" fmla="*/ 73 w 73"/>
                  <a:gd name="T9" fmla="*/ 7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81">
                    <a:moveTo>
                      <a:pt x="73" y="77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68" y="81"/>
                    </a:lnTo>
                    <a:lnTo>
                      <a:pt x="73" y="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47" name="Freeform 324"/>
              <p:cNvSpPr>
                <a:spLocks/>
              </p:cNvSpPr>
              <p:nvPr/>
            </p:nvSpPr>
            <p:spPr bwMode="auto">
              <a:xfrm>
                <a:off x="1317" y="2681"/>
                <a:ext cx="65" cy="72"/>
              </a:xfrm>
              <a:custGeom>
                <a:avLst/>
                <a:gdLst>
                  <a:gd name="T0" fmla="*/ 65 w 65"/>
                  <a:gd name="T1" fmla="*/ 71 h 72"/>
                  <a:gd name="T2" fmla="*/ 2 w 65"/>
                  <a:gd name="T3" fmla="*/ 0 h 72"/>
                  <a:gd name="T4" fmla="*/ 0 w 65"/>
                  <a:gd name="T5" fmla="*/ 2 h 72"/>
                  <a:gd name="T6" fmla="*/ 63 w 65"/>
                  <a:gd name="T7" fmla="*/ 72 h 72"/>
                  <a:gd name="T8" fmla="*/ 65 w 65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72">
                    <a:moveTo>
                      <a:pt x="65" y="7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63" y="72"/>
                    </a:lnTo>
                    <a:lnTo>
                      <a:pt x="65" y="71"/>
                    </a:lnTo>
                    <a:close/>
                  </a:path>
                </a:pathLst>
              </a:custGeom>
              <a:solidFill>
                <a:srgbClr val="CEB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48" name="Freeform 325"/>
              <p:cNvSpPr>
                <a:spLocks/>
              </p:cNvSpPr>
              <p:nvPr/>
            </p:nvSpPr>
            <p:spPr bwMode="auto">
              <a:xfrm>
                <a:off x="1367" y="2736"/>
                <a:ext cx="41" cy="15"/>
              </a:xfrm>
              <a:custGeom>
                <a:avLst/>
                <a:gdLst>
                  <a:gd name="T0" fmla="*/ 22 w 41"/>
                  <a:gd name="T1" fmla="*/ 14 h 15"/>
                  <a:gd name="T2" fmla="*/ 25 w 41"/>
                  <a:gd name="T3" fmla="*/ 13 h 15"/>
                  <a:gd name="T4" fmla="*/ 29 w 41"/>
                  <a:gd name="T5" fmla="*/ 12 h 15"/>
                  <a:gd name="T6" fmla="*/ 32 w 41"/>
                  <a:gd name="T7" fmla="*/ 11 h 15"/>
                  <a:gd name="T8" fmla="*/ 35 w 41"/>
                  <a:gd name="T9" fmla="*/ 10 h 15"/>
                  <a:gd name="T10" fmla="*/ 37 w 41"/>
                  <a:gd name="T11" fmla="*/ 8 h 15"/>
                  <a:gd name="T12" fmla="*/ 39 w 41"/>
                  <a:gd name="T13" fmla="*/ 6 h 15"/>
                  <a:gd name="T14" fmla="*/ 40 w 41"/>
                  <a:gd name="T15" fmla="*/ 5 h 15"/>
                  <a:gd name="T16" fmla="*/ 41 w 41"/>
                  <a:gd name="T17" fmla="*/ 3 h 15"/>
                  <a:gd name="T18" fmla="*/ 40 w 41"/>
                  <a:gd name="T19" fmla="*/ 0 h 15"/>
                  <a:gd name="T20" fmla="*/ 39 w 41"/>
                  <a:gd name="T21" fmla="*/ 3 h 15"/>
                  <a:gd name="T22" fmla="*/ 37 w 41"/>
                  <a:gd name="T23" fmla="*/ 6 h 15"/>
                  <a:gd name="T24" fmla="*/ 34 w 41"/>
                  <a:gd name="T25" fmla="*/ 9 h 15"/>
                  <a:gd name="T26" fmla="*/ 30 w 41"/>
                  <a:gd name="T27" fmla="*/ 10 h 15"/>
                  <a:gd name="T28" fmla="*/ 27 w 41"/>
                  <a:gd name="T29" fmla="*/ 11 h 15"/>
                  <a:gd name="T30" fmla="*/ 25 w 41"/>
                  <a:gd name="T31" fmla="*/ 12 h 15"/>
                  <a:gd name="T32" fmla="*/ 23 w 41"/>
                  <a:gd name="T33" fmla="*/ 12 h 15"/>
                  <a:gd name="T34" fmla="*/ 22 w 41"/>
                  <a:gd name="T35" fmla="*/ 12 h 15"/>
                  <a:gd name="T36" fmla="*/ 18 w 41"/>
                  <a:gd name="T37" fmla="*/ 7 h 15"/>
                  <a:gd name="T38" fmla="*/ 21 w 41"/>
                  <a:gd name="T39" fmla="*/ 7 h 15"/>
                  <a:gd name="T40" fmla="*/ 26 w 41"/>
                  <a:gd name="T41" fmla="*/ 5 h 15"/>
                  <a:gd name="T42" fmla="*/ 30 w 41"/>
                  <a:gd name="T43" fmla="*/ 3 h 15"/>
                  <a:gd name="T44" fmla="*/ 32 w 41"/>
                  <a:gd name="T45" fmla="*/ 0 h 15"/>
                  <a:gd name="T46" fmla="*/ 30 w 41"/>
                  <a:gd name="T47" fmla="*/ 0 h 15"/>
                  <a:gd name="T48" fmla="*/ 30 w 41"/>
                  <a:gd name="T49" fmla="*/ 0 h 15"/>
                  <a:gd name="T50" fmla="*/ 30 w 41"/>
                  <a:gd name="T51" fmla="*/ 1 h 15"/>
                  <a:gd name="T52" fmla="*/ 28 w 41"/>
                  <a:gd name="T53" fmla="*/ 2 h 15"/>
                  <a:gd name="T54" fmla="*/ 25 w 41"/>
                  <a:gd name="T55" fmla="*/ 3 h 15"/>
                  <a:gd name="T56" fmla="*/ 21 w 41"/>
                  <a:gd name="T57" fmla="*/ 5 h 15"/>
                  <a:gd name="T58" fmla="*/ 17 w 41"/>
                  <a:gd name="T59" fmla="*/ 6 h 15"/>
                  <a:gd name="T60" fmla="*/ 14 w 41"/>
                  <a:gd name="T61" fmla="*/ 6 h 15"/>
                  <a:gd name="T62" fmla="*/ 12 w 41"/>
                  <a:gd name="T63" fmla="*/ 4 h 15"/>
                  <a:gd name="T64" fmla="*/ 10 w 41"/>
                  <a:gd name="T65" fmla="*/ 2 h 15"/>
                  <a:gd name="T66" fmla="*/ 8 w 41"/>
                  <a:gd name="T67" fmla="*/ 2 h 15"/>
                  <a:gd name="T68" fmla="*/ 7 w 41"/>
                  <a:gd name="T69" fmla="*/ 2 h 15"/>
                  <a:gd name="T70" fmla="*/ 6 w 41"/>
                  <a:gd name="T71" fmla="*/ 4 h 15"/>
                  <a:gd name="T72" fmla="*/ 7 w 41"/>
                  <a:gd name="T73" fmla="*/ 6 h 15"/>
                  <a:gd name="T74" fmla="*/ 6 w 41"/>
                  <a:gd name="T75" fmla="*/ 15 h 15"/>
                  <a:gd name="T76" fmla="*/ 9 w 41"/>
                  <a:gd name="T77" fmla="*/ 15 h 15"/>
                  <a:gd name="T78" fmla="*/ 13 w 41"/>
                  <a:gd name="T79" fmla="*/ 14 h 15"/>
                  <a:gd name="T80" fmla="*/ 17 w 41"/>
                  <a:gd name="T81" fmla="*/ 13 h 15"/>
                  <a:gd name="T82" fmla="*/ 19 w 41"/>
                  <a:gd name="T83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1" h="15">
                    <a:moveTo>
                      <a:pt x="20" y="14"/>
                    </a:moveTo>
                    <a:lnTo>
                      <a:pt x="22" y="14"/>
                    </a:lnTo>
                    <a:lnTo>
                      <a:pt x="24" y="13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9" y="12"/>
                    </a:lnTo>
                    <a:lnTo>
                      <a:pt x="30" y="12"/>
                    </a:lnTo>
                    <a:lnTo>
                      <a:pt x="32" y="11"/>
                    </a:lnTo>
                    <a:lnTo>
                      <a:pt x="33" y="10"/>
                    </a:lnTo>
                    <a:lnTo>
                      <a:pt x="35" y="10"/>
                    </a:lnTo>
                    <a:lnTo>
                      <a:pt x="36" y="9"/>
                    </a:lnTo>
                    <a:lnTo>
                      <a:pt x="37" y="8"/>
                    </a:lnTo>
                    <a:lnTo>
                      <a:pt x="38" y="7"/>
                    </a:lnTo>
                    <a:lnTo>
                      <a:pt x="39" y="6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0" y="2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9" y="3"/>
                    </a:lnTo>
                    <a:lnTo>
                      <a:pt x="38" y="4"/>
                    </a:lnTo>
                    <a:lnTo>
                      <a:pt x="37" y="6"/>
                    </a:lnTo>
                    <a:lnTo>
                      <a:pt x="35" y="7"/>
                    </a:lnTo>
                    <a:lnTo>
                      <a:pt x="34" y="9"/>
                    </a:lnTo>
                    <a:lnTo>
                      <a:pt x="32" y="10"/>
                    </a:lnTo>
                    <a:lnTo>
                      <a:pt x="30" y="10"/>
                    </a:lnTo>
                    <a:lnTo>
                      <a:pt x="28" y="11"/>
                    </a:lnTo>
                    <a:lnTo>
                      <a:pt x="27" y="11"/>
                    </a:lnTo>
                    <a:lnTo>
                      <a:pt x="26" y="11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1" y="7"/>
                    </a:lnTo>
                    <a:lnTo>
                      <a:pt x="23" y="6"/>
                    </a:lnTo>
                    <a:lnTo>
                      <a:pt x="26" y="5"/>
                    </a:lnTo>
                    <a:lnTo>
                      <a:pt x="28" y="4"/>
                    </a:lnTo>
                    <a:lnTo>
                      <a:pt x="30" y="3"/>
                    </a:lnTo>
                    <a:lnTo>
                      <a:pt x="31" y="1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1"/>
                    </a:lnTo>
                    <a:lnTo>
                      <a:pt x="29" y="1"/>
                    </a:lnTo>
                    <a:lnTo>
                      <a:pt x="28" y="2"/>
                    </a:lnTo>
                    <a:lnTo>
                      <a:pt x="27" y="3"/>
                    </a:lnTo>
                    <a:lnTo>
                      <a:pt x="25" y="3"/>
                    </a:lnTo>
                    <a:lnTo>
                      <a:pt x="23" y="4"/>
                    </a:lnTo>
                    <a:lnTo>
                      <a:pt x="21" y="5"/>
                    </a:lnTo>
                    <a:lnTo>
                      <a:pt x="19" y="5"/>
                    </a:lnTo>
                    <a:lnTo>
                      <a:pt x="17" y="6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7" y="13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49" name="Freeform 326"/>
              <p:cNvSpPr>
                <a:spLocks/>
              </p:cNvSpPr>
              <p:nvPr/>
            </p:nvSpPr>
            <p:spPr bwMode="auto">
              <a:xfrm>
                <a:off x="1370" y="2739"/>
                <a:ext cx="14" cy="10"/>
              </a:xfrm>
              <a:custGeom>
                <a:avLst/>
                <a:gdLst>
                  <a:gd name="T0" fmla="*/ 12 w 14"/>
                  <a:gd name="T1" fmla="*/ 5 h 10"/>
                  <a:gd name="T2" fmla="*/ 11 w 14"/>
                  <a:gd name="T3" fmla="*/ 5 h 10"/>
                  <a:gd name="T4" fmla="*/ 10 w 14"/>
                  <a:gd name="T5" fmla="*/ 5 h 10"/>
                  <a:gd name="T6" fmla="*/ 10 w 14"/>
                  <a:gd name="T7" fmla="*/ 5 h 10"/>
                  <a:gd name="T8" fmla="*/ 10 w 14"/>
                  <a:gd name="T9" fmla="*/ 4 h 10"/>
                  <a:gd name="T10" fmla="*/ 9 w 14"/>
                  <a:gd name="T11" fmla="*/ 4 h 10"/>
                  <a:gd name="T12" fmla="*/ 8 w 14"/>
                  <a:gd name="T13" fmla="*/ 3 h 10"/>
                  <a:gd name="T14" fmla="*/ 8 w 14"/>
                  <a:gd name="T15" fmla="*/ 2 h 10"/>
                  <a:gd name="T16" fmla="*/ 7 w 14"/>
                  <a:gd name="T17" fmla="*/ 2 h 10"/>
                  <a:gd name="T18" fmla="*/ 6 w 14"/>
                  <a:gd name="T19" fmla="*/ 1 h 10"/>
                  <a:gd name="T20" fmla="*/ 6 w 14"/>
                  <a:gd name="T21" fmla="*/ 1 h 10"/>
                  <a:gd name="T22" fmla="*/ 5 w 14"/>
                  <a:gd name="T23" fmla="*/ 0 h 10"/>
                  <a:gd name="T24" fmla="*/ 5 w 14"/>
                  <a:gd name="T25" fmla="*/ 0 h 10"/>
                  <a:gd name="T26" fmla="*/ 5 w 14"/>
                  <a:gd name="T27" fmla="*/ 1 h 10"/>
                  <a:gd name="T28" fmla="*/ 6 w 14"/>
                  <a:gd name="T29" fmla="*/ 2 h 10"/>
                  <a:gd name="T30" fmla="*/ 6 w 14"/>
                  <a:gd name="T31" fmla="*/ 4 h 10"/>
                  <a:gd name="T32" fmla="*/ 7 w 14"/>
                  <a:gd name="T33" fmla="*/ 4 h 10"/>
                  <a:gd name="T34" fmla="*/ 0 w 14"/>
                  <a:gd name="T35" fmla="*/ 4 h 10"/>
                  <a:gd name="T36" fmla="*/ 4 w 14"/>
                  <a:gd name="T37" fmla="*/ 10 h 10"/>
                  <a:gd name="T38" fmla="*/ 5 w 14"/>
                  <a:gd name="T39" fmla="*/ 10 h 10"/>
                  <a:gd name="T40" fmla="*/ 6 w 14"/>
                  <a:gd name="T41" fmla="*/ 10 h 10"/>
                  <a:gd name="T42" fmla="*/ 7 w 14"/>
                  <a:gd name="T43" fmla="*/ 10 h 10"/>
                  <a:gd name="T44" fmla="*/ 7 w 14"/>
                  <a:gd name="T45" fmla="*/ 10 h 10"/>
                  <a:gd name="T46" fmla="*/ 8 w 14"/>
                  <a:gd name="T47" fmla="*/ 10 h 10"/>
                  <a:gd name="T48" fmla="*/ 9 w 14"/>
                  <a:gd name="T49" fmla="*/ 10 h 10"/>
                  <a:gd name="T50" fmla="*/ 10 w 14"/>
                  <a:gd name="T51" fmla="*/ 10 h 10"/>
                  <a:gd name="T52" fmla="*/ 10 w 14"/>
                  <a:gd name="T53" fmla="*/ 9 h 10"/>
                  <a:gd name="T54" fmla="*/ 11 w 14"/>
                  <a:gd name="T55" fmla="*/ 9 h 10"/>
                  <a:gd name="T56" fmla="*/ 12 w 14"/>
                  <a:gd name="T57" fmla="*/ 9 h 10"/>
                  <a:gd name="T58" fmla="*/ 13 w 14"/>
                  <a:gd name="T59" fmla="*/ 9 h 10"/>
                  <a:gd name="T60" fmla="*/ 13 w 14"/>
                  <a:gd name="T61" fmla="*/ 9 h 10"/>
                  <a:gd name="T62" fmla="*/ 13 w 14"/>
                  <a:gd name="T63" fmla="*/ 9 h 10"/>
                  <a:gd name="T64" fmla="*/ 14 w 14"/>
                  <a:gd name="T65" fmla="*/ 8 h 10"/>
                  <a:gd name="T66" fmla="*/ 14 w 14"/>
                  <a:gd name="T67" fmla="*/ 8 h 10"/>
                  <a:gd name="T68" fmla="*/ 14 w 14"/>
                  <a:gd name="T69" fmla="*/ 8 h 10"/>
                  <a:gd name="T70" fmla="*/ 12 w 14"/>
                  <a:gd name="T71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" h="10">
                    <a:moveTo>
                      <a:pt x="12" y="5"/>
                    </a:moveTo>
                    <a:lnTo>
                      <a:pt x="11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0" y="4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2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50" name="Freeform 327"/>
              <p:cNvSpPr>
                <a:spLocks/>
              </p:cNvSpPr>
              <p:nvPr/>
            </p:nvSpPr>
            <p:spPr bwMode="auto">
              <a:xfrm>
                <a:off x="1395" y="2729"/>
                <a:ext cx="4" cy="7"/>
              </a:xfrm>
              <a:custGeom>
                <a:avLst/>
                <a:gdLst>
                  <a:gd name="T0" fmla="*/ 3 w 4"/>
                  <a:gd name="T1" fmla="*/ 3 h 7"/>
                  <a:gd name="T2" fmla="*/ 3 w 4"/>
                  <a:gd name="T3" fmla="*/ 2 h 7"/>
                  <a:gd name="T4" fmla="*/ 2 w 4"/>
                  <a:gd name="T5" fmla="*/ 1 h 7"/>
                  <a:gd name="T6" fmla="*/ 2 w 4"/>
                  <a:gd name="T7" fmla="*/ 0 h 7"/>
                  <a:gd name="T8" fmla="*/ 1 w 4"/>
                  <a:gd name="T9" fmla="*/ 0 h 7"/>
                  <a:gd name="T10" fmla="*/ 0 w 4"/>
                  <a:gd name="T11" fmla="*/ 0 h 7"/>
                  <a:gd name="T12" fmla="*/ 0 w 4"/>
                  <a:gd name="T13" fmla="*/ 0 h 7"/>
                  <a:gd name="T14" fmla="*/ 0 w 4"/>
                  <a:gd name="T15" fmla="*/ 1 h 7"/>
                  <a:gd name="T16" fmla="*/ 0 w 4"/>
                  <a:gd name="T17" fmla="*/ 1 h 7"/>
                  <a:gd name="T18" fmla="*/ 0 w 4"/>
                  <a:gd name="T19" fmla="*/ 1 h 7"/>
                  <a:gd name="T20" fmla="*/ 1 w 4"/>
                  <a:gd name="T21" fmla="*/ 2 h 7"/>
                  <a:gd name="T22" fmla="*/ 1 w 4"/>
                  <a:gd name="T23" fmla="*/ 2 h 7"/>
                  <a:gd name="T24" fmla="*/ 2 w 4"/>
                  <a:gd name="T25" fmla="*/ 3 h 7"/>
                  <a:gd name="T26" fmla="*/ 2 w 4"/>
                  <a:gd name="T27" fmla="*/ 4 h 7"/>
                  <a:gd name="T28" fmla="*/ 2 w 4"/>
                  <a:gd name="T29" fmla="*/ 5 h 7"/>
                  <a:gd name="T30" fmla="*/ 2 w 4"/>
                  <a:gd name="T31" fmla="*/ 6 h 7"/>
                  <a:gd name="T32" fmla="*/ 2 w 4"/>
                  <a:gd name="T33" fmla="*/ 7 h 7"/>
                  <a:gd name="T34" fmla="*/ 2 w 4"/>
                  <a:gd name="T35" fmla="*/ 7 h 7"/>
                  <a:gd name="T36" fmla="*/ 3 w 4"/>
                  <a:gd name="T37" fmla="*/ 7 h 7"/>
                  <a:gd name="T38" fmla="*/ 3 w 4"/>
                  <a:gd name="T39" fmla="*/ 7 h 7"/>
                  <a:gd name="T40" fmla="*/ 4 w 4"/>
                  <a:gd name="T41" fmla="*/ 7 h 7"/>
                  <a:gd name="T42" fmla="*/ 4 w 4"/>
                  <a:gd name="T43" fmla="*/ 6 h 7"/>
                  <a:gd name="T44" fmla="*/ 4 w 4"/>
                  <a:gd name="T45" fmla="*/ 5 h 7"/>
                  <a:gd name="T46" fmla="*/ 4 w 4"/>
                  <a:gd name="T47" fmla="*/ 4 h 7"/>
                  <a:gd name="T48" fmla="*/ 3 w 4"/>
                  <a:gd name="T4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" h="7">
                    <a:moveTo>
                      <a:pt x="3" y="3"/>
                    </a:moveTo>
                    <a:lnTo>
                      <a:pt x="3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51" name="Freeform 328"/>
              <p:cNvSpPr>
                <a:spLocks/>
              </p:cNvSpPr>
              <p:nvPr/>
            </p:nvSpPr>
            <p:spPr bwMode="auto">
              <a:xfrm>
                <a:off x="1361" y="2713"/>
                <a:ext cx="33" cy="20"/>
              </a:xfrm>
              <a:custGeom>
                <a:avLst/>
                <a:gdLst>
                  <a:gd name="T0" fmla="*/ 31 w 33"/>
                  <a:gd name="T1" fmla="*/ 11 h 20"/>
                  <a:gd name="T2" fmla="*/ 28 w 33"/>
                  <a:gd name="T3" fmla="*/ 8 h 20"/>
                  <a:gd name="T4" fmla="*/ 33 w 33"/>
                  <a:gd name="T5" fmla="*/ 5 h 20"/>
                  <a:gd name="T6" fmla="*/ 29 w 33"/>
                  <a:gd name="T7" fmla="*/ 1 h 20"/>
                  <a:gd name="T8" fmla="*/ 27 w 33"/>
                  <a:gd name="T9" fmla="*/ 1 h 20"/>
                  <a:gd name="T10" fmla="*/ 30 w 33"/>
                  <a:gd name="T11" fmla="*/ 4 h 20"/>
                  <a:gd name="T12" fmla="*/ 26 w 33"/>
                  <a:gd name="T13" fmla="*/ 7 h 20"/>
                  <a:gd name="T14" fmla="*/ 26 w 33"/>
                  <a:gd name="T15" fmla="*/ 8 h 20"/>
                  <a:gd name="T16" fmla="*/ 27 w 33"/>
                  <a:gd name="T17" fmla="*/ 9 h 20"/>
                  <a:gd name="T18" fmla="*/ 28 w 33"/>
                  <a:gd name="T19" fmla="*/ 10 h 20"/>
                  <a:gd name="T20" fmla="*/ 28 w 33"/>
                  <a:gd name="T21" fmla="*/ 10 h 20"/>
                  <a:gd name="T22" fmla="*/ 15 w 33"/>
                  <a:gd name="T23" fmla="*/ 18 h 20"/>
                  <a:gd name="T24" fmla="*/ 4 w 33"/>
                  <a:gd name="T25" fmla="*/ 10 h 20"/>
                  <a:gd name="T26" fmla="*/ 6 w 33"/>
                  <a:gd name="T27" fmla="*/ 7 h 20"/>
                  <a:gd name="T28" fmla="*/ 3 w 33"/>
                  <a:gd name="T29" fmla="*/ 4 h 20"/>
                  <a:gd name="T30" fmla="*/ 5 w 33"/>
                  <a:gd name="T31" fmla="*/ 0 h 20"/>
                  <a:gd name="T32" fmla="*/ 3 w 33"/>
                  <a:gd name="T33" fmla="*/ 0 h 20"/>
                  <a:gd name="T34" fmla="*/ 0 w 33"/>
                  <a:gd name="T35" fmla="*/ 5 h 20"/>
                  <a:gd name="T36" fmla="*/ 4 w 33"/>
                  <a:gd name="T37" fmla="*/ 7 h 20"/>
                  <a:gd name="T38" fmla="*/ 1 w 33"/>
                  <a:gd name="T39" fmla="*/ 11 h 20"/>
                  <a:gd name="T40" fmla="*/ 15 w 33"/>
                  <a:gd name="T41" fmla="*/ 20 h 20"/>
                  <a:gd name="T42" fmla="*/ 31 w 33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3" h="20">
                    <a:moveTo>
                      <a:pt x="31" y="11"/>
                    </a:moveTo>
                    <a:lnTo>
                      <a:pt x="28" y="8"/>
                    </a:lnTo>
                    <a:lnTo>
                      <a:pt x="33" y="5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30" y="4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9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15" y="18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4" y="7"/>
                    </a:lnTo>
                    <a:lnTo>
                      <a:pt x="1" y="11"/>
                    </a:lnTo>
                    <a:lnTo>
                      <a:pt x="15" y="20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52" name="Freeform 329"/>
              <p:cNvSpPr>
                <a:spLocks/>
              </p:cNvSpPr>
              <p:nvPr/>
            </p:nvSpPr>
            <p:spPr bwMode="auto">
              <a:xfrm>
                <a:off x="1352" y="2753"/>
                <a:ext cx="49" cy="15"/>
              </a:xfrm>
              <a:custGeom>
                <a:avLst/>
                <a:gdLst>
                  <a:gd name="T0" fmla="*/ 24 w 49"/>
                  <a:gd name="T1" fmla="*/ 0 h 15"/>
                  <a:gd name="T2" fmla="*/ 23 w 49"/>
                  <a:gd name="T3" fmla="*/ 2 h 15"/>
                  <a:gd name="T4" fmla="*/ 21 w 49"/>
                  <a:gd name="T5" fmla="*/ 4 h 15"/>
                  <a:gd name="T6" fmla="*/ 19 w 49"/>
                  <a:gd name="T7" fmla="*/ 7 h 15"/>
                  <a:gd name="T8" fmla="*/ 16 w 49"/>
                  <a:gd name="T9" fmla="*/ 9 h 15"/>
                  <a:gd name="T10" fmla="*/ 14 w 49"/>
                  <a:gd name="T11" fmla="*/ 10 h 15"/>
                  <a:gd name="T12" fmla="*/ 12 w 49"/>
                  <a:gd name="T13" fmla="*/ 11 h 15"/>
                  <a:gd name="T14" fmla="*/ 10 w 49"/>
                  <a:gd name="T15" fmla="*/ 11 h 15"/>
                  <a:gd name="T16" fmla="*/ 8 w 49"/>
                  <a:gd name="T17" fmla="*/ 12 h 15"/>
                  <a:gd name="T18" fmla="*/ 6 w 49"/>
                  <a:gd name="T19" fmla="*/ 12 h 15"/>
                  <a:gd name="T20" fmla="*/ 4 w 49"/>
                  <a:gd name="T21" fmla="*/ 12 h 15"/>
                  <a:gd name="T22" fmla="*/ 2 w 49"/>
                  <a:gd name="T23" fmla="*/ 12 h 15"/>
                  <a:gd name="T24" fmla="*/ 0 w 49"/>
                  <a:gd name="T25" fmla="*/ 14 h 15"/>
                  <a:gd name="T26" fmla="*/ 3 w 49"/>
                  <a:gd name="T27" fmla="*/ 14 h 15"/>
                  <a:gd name="T28" fmla="*/ 6 w 49"/>
                  <a:gd name="T29" fmla="*/ 14 h 15"/>
                  <a:gd name="T30" fmla="*/ 9 w 49"/>
                  <a:gd name="T31" fmla="*/ 14 h 15"/>
                  <a:gd name="T32" fmla="*/ 11 w 49"/>
                  <a:gd name="T33" fmla="*/ 13 h 15"/>
                  <a:gd name="T34" fmla="*/ 14 w 49"/>
                  <a:gd name="T35" fmla="*/ 12 h 15"/>
                  <a:gd name="T36" fmla="*/ 16 w 49"/>
                  <a:gd name="T37" fmla="*/ 11 h 15"/>
                  <a:gd name="T38" fmla="*/ 18 w 49"/>
                  <a:gd name="T39" fmla="*/ 10 h 15"/>
                  <a:gd name="T40" fmla="*/ 20 w 49"/>
                  <a:gd name="T41" fmla="*/ 8 h 15"/>
                  <a:gd name="T42" fmla="*/ 21 w 49"/>
                  <a:gd name="T43" fmla="*/ 7 h 15"/>
                  <a:gd name="T44" fmla="*/ 22 w 49"/>
                  <a:gd name="T45" fmla="*/ 6 h 15"/>
                  <a:gd name="T46" fmla="*/ 23 w 49"/>
                  <a:gd name="T47" fmla="*/ 5 h 15"/>
                  <a:gd name="T48" fmla="*/ 24 w 49"/>
                  <a:gd name="T49" fmla="*/ 4 h 15"/>
                  <a:gd name="T50" fmla="*/ 25 w 49"/>
                  <a:gd name="T51" fmla="*/ 5 h 15"/>
                  <a:gd name="T52" fmla="*/ 26 w 49"/>
                  <a:gd name="T53" fmla="*/ 7 h 15"/>
                  <a:gd name="T54" fmla="*/ 27 w 49"/>
                  <a:gd name="T55" fmla="*/ 8 h 15"/>
                  <a:gd name="T56" fmla="*/ 28 w 49"/>
                  <a:gd name="T57" fmla="*/ 10 h 15"/>
                  <a:gd name="T58" fmla="*/ 31 w 49"/>
                  <a:gd name="T59" fmla="*/ 12 h 15"/>
                  <a:gd name="T60" fmla="*/ 33 w 49"/>
                  <a:gd name="T61" fmla="*/ 13 h 15"/>
                  <a:gd name="T62" fmla="*/ 36 w 49"/>
                  <a:gd name="T63" fmla="*/ 14 h 15"/>
                  <a:gd name="T64" fmla="*/ 39 w 49"/>
                  <a:gd name="T65" fmla="*/ 14 h 15"/>
                  <a:gd name="T66" fmla="*/ 41 w 49"/>
                  <a:gd name="T67" fmla="*/ 15 h 15"/>
                  <a:gd name="T68" fmla="*/ 44 w 49"/>
                  <a:gd name="T69" fmla="*/ 15 h 15"/>
                  <a:gd name="T70" fmla="*/ 47 w 49"/>
                  <a:gd name="T71" fmla="*/ 15 h 15"/>
                  <a:gd name="T72" fmla="*/ 49 w 49"/>
                  <a:gd name="T73" fmla="*/ 14 h 15"/>
                  <a:gd name="T74" fmla="*/ 47 w 49"/>
                  <a:gd name="T75" fmla="*/ 12 h 15"/>
                  <a:gd name="T76" fmla="*/ 45 w 49"/>
                  <a:gd name="T77" fmla="*/ 12 h 15"/>
                  <a:gd name="T78" fmla="*/ 43 w 49"/>
                  <a:gd name="T79" fmla="*/ 13 h 15"/>
                  <a:gd name="T80" fmla="*/ 41 w 49"/>
                  <a:gd name="T81" fmla="*/ 13 h 15"/>
                  <a:gd name="T82" fmla="*/ 39 w 49"/>
                  <a:gd name="T83" fmla="*/ 12 h 15"/>
                  <a:gd name="T84" fmla="*/ 37 w 49"/>
                  <a:gd name="T85" fmla="*/ 12 h 15"/>
                  <a:gd name="T86" fmla="*/ 34 w 49"/>
                  <a:gd name="T87" fmla="*/ 11 h 15"/>
                  <a:gd name="T88" fmla="*/ 32 w 49"/>
                  <a:gd name="T89" fmla="*/ 10 h 15"/>
                  <a:gd name="T90" fmla="*/ 29 w 49"/>
                  <a:gd name="T91" fmla="*/ 8 h 15"/>
                  <a:gd name="T92" fmla="*/ 27 w 49"/>
                  <a:gd name="T93" fmla="*/ 5 h 15"/>
                  <a:gd name="T94" fmla="*/ 25 w 49"/>
                  <a:gd name="T95" fmla="*/ 2 h 15"/>
                  <a:gd name="T96" fmla="*/ 24 w 49"/>
                  <a:gd name="T9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9" h="15">
                    <a:moveTo>
                      <a:pt x="24" y="0"/>
                    </a:moveTo>
                    <a:lnTo>
                      <a:pt x="24" y="0"/>
                    </a:lnTo>
                    <a:lnTo>
                      <a:pt x="24" y="1"/>
                    </a:lnTo>
                    <a:lnTo>
                      <a:pt x="23" y="2"/>
                    </a:lnTo>
                    <a:lnTo>
                      <a:pt x="22" y="3"/>
                    </a:lnTo>
                    <a:lnTo>
                      <a:pt x="21" y="4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7" y="8"/>
                    </a:lnTo>
                    <a:lnTo>
                      <a:pt x="16" y="9"/>
                    </a:lnTo>
                    <a:lnTo>
                      <a:pt x="15" y="9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9" y="11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4" y="12"/>
                    </a:lnTo>
                    <a:lnTo>
                      <a:pt x="15" y="12"/>
                    </a:lnTo>
                    <a:lnTo>
                      <a:pt x="16" y="11"/>
                    </a:lnTo>
                    <a:lnTo>
                      <a:pt x="17" y="11"/>
                    </a:lnTo>
                    <a:lnTo>
                      <a:pt x="18" y="10"/>
                    </a:lnTo>
                    <a:lnTo>
                      <a:pt x="19" y="9"/>
                    </a:lnTo>
                    <a:lnTo>
                      <a:pt x="20" y="8"/>
                    </a:lnTo>
                    <a:lnTo>
                      <a:pt x="21" y="8"/>
                    </a:lnTo>
                    <a:lnTo>
                      <a:pt x="21" y="7"/>
                    </a:lnTo>
                    <a:lnTo>
                      <a:pt x="22" y="7"/>
                    </a:lnTo>
                    <a:lnTo>
                      <a:pt x="22" y="6"/>
                    </a:lnTo>
                    <a:lnTo>
                      <a:pt x="23" y="6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4" y="4"/>
                    </a:lnTo>
                    <a:lnTo>
                      <a:pt x="24" y="5"/>
                    </a:lnTo>
                    <a:lnTo>
                      <a:pt x="25" y="5"/>
                    </a:lnTo>
                    <a:lnTo>
                      <a:pt x="25" y="6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8"/>
                    </a:lnTo>
                    <a:lnTo>
                      <a:pt x="28" y="9"/>
                    </a:lnTo>
                    <a:lnTo>
                      <a:pt x="28" y="10"/>
                    </a:lnTo>
                    <a:lnTo>
                      <a:pt x="29" y="11"/>
                    </a:lnTo>
                    <a:lnTo>
                      <a:pt x="31" y="12"/>
                    </a:lnTo>
                    <a:lnTo>
                      <a:pt x="32" y="12"/>
                    </a:lnTo>
                    <a:lnTo>
                      <a:pt x="33" y="13"/>
                    </a:lnTo>
                    <a:lnTo>
                      <a:pt x="34" y="14"/>
                    </a:lnTo>
                    <a:lnTo>
                      <a:pt x="36" y="14"/>
                    </a:lnTo>
                    <a:lnTo>
                      <a:pt x="37" y="14"/>
                    </a:lnTo>
                    <a:lnTo>
                      <a:pt x="39" y="14"/>
                    </a:lnTo>
                    <a:lnTo>
                      <a:pt x="40" y="15"/>
                    </a:lnTo>
                    <a:lnTo>
                      <a:pt x="41" y="15"/>
                    </a:lnTo>
                    <a:lnTo>
                      <a:pt x="43" y="15"/>
                    </a:lnTo>
                    <a:lnTo>
                      <a:pt x="44" y="15"/>
                    </a:lnTo>
                    <a:lnTo>
                      <a:pt x="45" y="15"/>
                    </a:lnTo>
                    <a:lnTo>
                      <a:pt x="47" y="15"/>
                    </a:lnTo>
                    <a:lnTo>
                      <a:pt x="48" y="14"/>
                    </a:lnTo>
                    <a:lnTo>
                      <a:pt x="49" y="14"/>
                    </a:lnTo>
                    <a:lnTo>
                      <a:pt x="48" y="12"/>
                    </a:lnTo>
                    <a:lnTo>
                      <a:pt x="47" y="12"/>
                    </a:lnTo>
                    <a:lnTo>
                      <a:pt x="46" y="12"/>
                    </a:lnTo>
                    <a:lnTo>
                      <a:pt x="45" y="12"/>
                    </a:lnTo>
                    <a:lnTo>
                      <a:pt x="44" y="13"/>
                    </a:lnTo>
                    <a:lnTo>
                      <a:pt x="43" y="13"/>
                    </a:lnTo>
                    <a:lnTo>
                      <a:pt x="42" y="13"/>
                    </a:lnTo>
                    <a:lnTo>
                      <a:pt x="41" y="13"/>
                    </a:lnTo>
                    <a:lnTo>
                      <a:pt x="40" y="12"/>
                    </a:lnTo>
                    <a:lnTo>
                      <a:pt x="39" y="12"/>
                    </a:lnTo>
                    <a:lnTo>
                      <a:pt x="38" y="12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4" y="11"/>
                    </a:lnTo>
                    <a:lnTo>
                      <a:pt x="33" y="11"/>
                    </a:lnTo>
                    <a:lnTo>
                      <a:pt x="32" y="10"/>
                    </a:lnTo>
                    <a:lnTo>
                      <a:pt x="31" y="9"/>
                    </a:lnTo>
                    <a:lnTo>
                      <a:pt x="29" y="8"/>
                    </a:lnTo>
                    <a:lnTo>
                      <a:pt x="28" y="7"/>
                    </a:lnTo>
                    <a:lnTo>
                      <a:pt x="27" y="5"/>
                    </a:lnTo>
                    <a:lnTo>
                      <a:pt x="26" y="4"/>
                    </a:lnTo>
                    <a:lnTo>
                      <a:pt x="25" y="2"/>
                    </a:lnTo>
                    <a:lnTo>
                      <a:pt x="25" y="1"/>
                    </a:lnTo>
                    <a:lnTo>
                      <a:pt x="2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53" name="Freeform 330"/>
              <p:cNvSpPr>
                <a:spLocks/>
              </p:cNvSpPr>
              <p:nvPr/>
            </p:nvSpPr>
            <p:spPr bwMode="auto">
              <a:xfrm>
                <a:off x="1324" y="2725"/>
                <a:ext cx="5" cy="12"/>
              </a:xfrm>
              <a:custGeom>
                <a:avLst/>
                <a:gdLst>
                  <a:gd name="T0" fmla="*/ 5 w 5"/>
                  <a:gd name="T1" fmla="*/ 7 h 12"/>
                  <a:gd name="T2" fmla="*/ 5 w 5"/>
                  <a:gd name="T3" fmla="*/ 7 h 12"/>
                  <a:gd name="T4" fmla="*/ 4 w 5"/>
                  <a:gd name="T5" fmla="*/ 6 h 12"/>
                  <a:gd name="T6" fmla="*/ 4 w 5"/>
                  <a:gd name="T7" fmla="*/ 6 h 12"/>
                  <a:gd name="T8" fmla="*/ 4 w 5"/>
                  <a:gd name="T9" fmla="*/ 6 h 12"/>
                  <a:gd name="T10" fmla="*/ 3 w 5"/>
                  <a:gd name="T11" fmla="*/ 6 h 12"/>
                  <a:gd name="T12" fmla="*/ 3 w 5"/>
                  <a:gd name="T13" fmla="*/ 4 h 12"/>
                  <a:gd name="T14" fmla="*/ 2 w 5"/>
                  <a:gd name="T15" fmla="*/ 3 h 12"/>
                  <a:gd name="T16" fmla="*/ 2 w 5"/>
                  <a:gd name="T17" fmla="*/ 2 h 12"/>
                  <a:gd name="T18" fmla="*/ 1 w 5"/>
                  <a:gd name="T19" fmla="*/ 2 h 12"/>
                  <a:gd name="T20" fmla="*/ 1 w 5"/>
                  <a:gd name="T21" fmla="*/ 1 h 12"/>
                  <a:gd name="T22" fmla="*/ 0 w 5"/>
                  <a:gd name="T23" fmla="*/ 0 h 12"/>
                  <a:gd name="T24" fmla="*/ 0 w 5"/>
                  <a:gd name="T25" fmla="*/ 0 h 12"/>
                  <a:gd name="T26" fmla="*/ 0 w 5"/>
                  <a:gd name="T27" fmla="*/ 1 h 12"/>
                  <a:gd name="T28" fmla="*/ 0 w 5"/>
                  <a:gd name="T29" fmla="*/ 2 h 12"/>
                  <a:gd name="T30" fmla="*/ 0 w 5"/>
                  <a:gd name="T31" fmla="*/ 4 h 12"/>
                  <a:gd name="T32" fmla="*/ 1 w 5"/>
                  <a:gd name="T33" fmla="*/ 6 h 12"/>
                  <a:gd name="T34" fmla="*/ 1 w 5"/>
                  <a:gd name="T35" fmla="*/ 8 h 12"/>
                  <a:gd name="T36" fmla="*/ 2 w 5"/>
                  <a:gd name="T37" fmla="*/ 9 h 12"/>
                  <a:gd name="T38" fmla="*/ 3 w 5"/>
                  <a:gd name="T39" fmla="*/ 11 h 12"/>
                  <a:gd name="T40" fmla="*/ 3 w 5"/>
                  <a:gd name="T41" fmla="*/ 11 h 12"/>
                  <a:gd name="T42" fmla="*/ 3 w 5"/>
                  <a:gd name="T43" fmla="*/ 11 h 12"/>
                  <a:gd name="T44" fmla="*/ 4 w 5"/>
                  <a:gd name="T45" fmla="*/ 11 h 12"/>
                  <a:gd name="T46" fmla="*/ 5 w 5"/>
                  <a:gd name="T47" fmla="*/ 12 h 12"/>
                  <a:gd name="T48" fmla="*/ 5 w 5"/>
                  <a:gd name="T49" fmla="*/ 12 h 12"/>
                  <a:gd name="T50" fmla="*/ 5 w 5"/>
                  <a:gd name="T5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" h="12">
                    <a:moveTo>
                      <a:pt x="5" y="7"/>
                    </a:moveTo>
                    <a:lnTo>
                      <a:pt x="5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2" y="9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54" name="Freeform 331"/>
              <p:cNvSpPr>
                <a:spLocks/>
              </p:cNvSpPr>
              <p:nvPr/>
            </p:nvSpPr>
            <p:spPr bwMode="auto">
              <a:xfrm>
                <a:off x="1368" y="2704"/>
                <a:ext cx="19" cy="21"/>
              </a:xfrm>
              <a:custGeom>
                <a:avLst/>
                <a:gdLst>
                  <a:gd name="T0" fmla="*/ 19 w 19"/>
                  <a:gd name="T1" fmla="*/ 10 h 21"/>
                  <a:gd name="T2" fmla="*/ 19 w 19"/>
                  <a:gd name="T3" fmla="*/ 0 h 21"/>
                  <a:gd name="T4" fmla="*/ 0 w 19"/>
                  <a:gd name="T5" fmla="*/ 0 h 21"/>
                  <a:gd name="T6" fmla="*/ 0 w 19"/>
                  <a:gd name="T7" fmla="*/ 8 h 21"/>
                  <a:gd name="T8" fmla="*/ 8 w 19"/>
                  <a:gd name="T9" fmla="*/ 21 h 21"/>
                  <a:gd name="T10" fmla="*/ 19 w 19"/>
                  <a:gd name="T11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1">
                    <a:moveTo>
                      <a:pt x="19" y="10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21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55" name="Freeform 332"/>
              <p:cNvSpPr>
                <a:spLocks/>
              </p:cNvSpPr>
              <p:nvPr/>
            </p:nvSpPr>
            <p:spPr bwMode="auto">
              <a:xfrm>
                <a:off x="1354" y="2655"/>
                <a:ext cx="45" cy="27"/>
              </a:xfrm>
              <a:custGeom>
                <a:avLst/>
                <a:gdLst>
                  <a:gd name="T0" fmla="*/ 36 w 45"/>
                  <a:gd name="T1" fmla="*/ 10 h 27"/>
                  <a:gd name="T2" fmla="*/ 36 w 45"/>
                  <a:gd name="T3" fmla="*/ 9 h 27"/>
                  <a:gd name="T4" fmla="*/ 35 w 45"/>
                  <a:gd name="T5" fmla="*/ 8 h 27"/>
                  <a:gd name="T6" fmla="*/ 34 w 45"/>
                  <a:gd name="T7" fmla="*/ 7 h 27"/>
                  <a:gd name="T8" fmla="*/ 33 w 45"/>
                  <a:gd name="T9" fmla="*/ 6 h 27"/>
                  <a:gd name="T10" fmla="*/ 31 w 45"/>
                  <a:gd name="T11" fmla="*/ 5 h 27"/>
                  <a:gd name="T12" fmla="*/ 29 w 45"/>
                  <a:gd name="T13" fmla="*/ 4 h 27"/>
                  <a:gd name="T14" fmla="*/ 27 w 45"/>
                  <a:gd name="T15" fmla="*/ 3 h 27"/>
                  <a:gd name="T16" fmla="*/ 25 w 45"/>
                  <a:gd name="T17" fmla="*/ 2 h 27"/>
                  <a:gd name="T18" fmla="*/ 23 w 45"/>
                  <a:gd name="T19" fmla="*/ 1 h 27"/>
                  <a:gd name="T20" fmla="*/ 20 w 45"/>
                  <a:gd name="T21" fmla="*/ 1 h 27"/>
                  <a:gd name="T22" fmla="*/ 18 w 45"/>
                  <a:gd name="T23" fmla="*/ 0 h 27"/>
                  <a:gd name="T24" fmla="*/ 15 w 45"/>
                  <a:gd name="T25" fmla="*/ 0 h 27"/>
                  <a:gd name="T26" fmla="*/ 13 w 45"/>
                  <a:gd name="T27" fmla="*/ 0 h 27"/>
                  <a:gd name="T28" fmla="*/ 11 w 45"/>
                  <a:gd name="T29" fmla="*/ 0 h 27"/>
                  <a:gd name="T30" fmla="*/ 9 w 45"/>
                  <a:gd name="T31" fmla="*/ 1 h 27"/>
                  <a:gd name="T32" fmla="*/ 6 w 45"/>
                  <a:gd name="T33" fmla="*/ 1 h 27"/>
                  <a:gd name="T34" fmla="*/ 4 w 45"/>
                  <a:gd name="T35" fmla="*/ 3 h 27"/>
                  <a:gd name="T36" fmla="*/ 2 w 45"/>
                  <a:gd name="T37" fmla="*/ 5 h 27"/>
                  <a:gd name="T38" fmla="*/ 1 w 45"/>
                  <a:gd name="T39" fmla="*/ 8 h 27"/>
                  <a:gd name="T40" fmla="*/ 0 w 45"/>
                  <a:gd name="T41" fmla="*/ 10 h 27"/>
                  <a:gd name="T42" fmla="*/ 1 w 45"/>
                  <a:gd name="T43" fmla="*/ 12 h 27"/>
                  <a:gd name="T44" fmla="*/ 1 w 45"/>
                  <a:gd name="T45" fmla="*/ 14 h 27"/>
                  <a:gd name="T46" fmla="*/ 2 w 45"/>
                  <a:gd name="T47" fmla="*/ 15 h 27"/>
                  <a:gd name="T48" fmla="*/ 3 w 45"/>
                  <a:gd name="T49" fmla="*/ 15 h 27"/>
                  <a:gd name="T50" fmla="*/ 4 w 45"/>
                  <a:gd name="T51" fmla="*/ 16 h 27"/>
                  <a:gd name="T52" fmla="*/ 5 w 45"/>
                  <a:gd name="T53" fmla="*/ 16 h 27"/>
                  <a:gd name="T54" fmla="*/ 6 w 45"/>
                  <a:gd name="T55" fmla="*/ 16 h 27"/>
                  <a:gd name="T56" fmla="*/ 9 w 45"/>
                  <a:gd name="T57" fmla="*/ 17 h 27"/>
                  <a:gd name="T58" fmla="*/ 11 w 45"/>
                  <a:gd name="T59" fmla="*/ 18 h 27"/>
                  <a:gd name="T60" fmla="*/ 14 w 45"/>
                  <a:gd name="T61" fmla="*/ 19 h 27"/>
                  <a:gd name="T62" fmla="*/ 16 w 45"/>
                  <a:gd name="T63" fmla="*/ 20 h 27"/>
                  <a:gd name="T64" fmla="*/ 19 w 45"/>
                  <a:gd name="T65" fmla="*/ 21 h 27"/>
                  <a:gd name="T66" fmla="*/ 22 w 45"/>
                  <a:gd name="T67" fmla="*/ 23 h 27"/>
                  <a:gd name="T68" fmla="*/ 25 w 45"/>
                  <a:gd name="T69" fmla="*/ 24 h 27"/>
                  <a:gd name="T70" fmla="*/ 28 w 45"/>
                  <a:gd name="T71" fmla="*/ 25 h 27"/>
                  <a:gd name="T72" fmla="*/ 30 w 45"/>
                  <a:gd name="T73" fmla="*/ 25 h 27"/>
                  <a:gd name="T74" fmla="*/ 33 w 45"/>
                  <a:gd name="T75" fmla="*/ 26 h 27"/>
                  <a:gd name="T76" fmla="*/ 35 w 45"/>
                  <a:gd name="T77" fmla="*/ 27 h 27"/>
                  <a:gd name="T78" fmla="*/ 36 w 45"/>
                  <a:gd name="T79" fmla="*/ 27 h 27"/>
                  <a:gd name="T80" fmla="*/ 37 w 45"/>
                  <a:gd name="T81" fmla="*/ 27 h 27"/>
                  <a:gd name="T82" fmla="*/ 38 w 45"/>
                  <a:gd name="T83" fmla="*/ 27 h 27"/>
                  <a:gd name="T84" fmla="*/ 40 w 45"/>
                  <a:gd name="T85" fmla="*/ 27 h 27"/>
                  <a:gd name="T86" fmla="*/ 41 w 45"/>
                  <a:gd name="T87" fmla="*/ 27 h 27"/>
                  <a:gd name="T88" fmla="*/ 42 w 45"/>
                  <a:gd name="T89" fmla="*/ 27 h 27"/>
                  <a:gd name="T90" fmla="*/ 43 w 45"/>
                  <a:gd name="T91" fmla="*/ 26 h 27"/>
                  <a:gd name="T92" fmla="*/ 44 w 45"/>
                  <a:gd name="T93" fmla="*/ 26 h 27"/>
                  <a:gd name="T94" fmla="*/ 44 w 45"/>
                  <a:gd name="T95" fmla="*/ 24 h 27"/>
                  <a:gd name="T96" fmla="*/ 45 w 45"/>
                  <a:gd name="T97" fmla="*/ 23 h 27"/>
                  <a:gd name="T98" fmla="*/ 45 w 45"/>
                  <a:gd name="T99" fmla="*/ 20 h 27"/>
                  <a:gd name="T100" fmla="*/ 45 w 45"/>
                  <a:gd name="T101" fmla="*/ 18 h 27"/>
                  <a:gd name="T102" fmla="*/ 44 w 45"/>
                  <a:gd name="T103" fmla="*/ 16 h 27"/>
                  <a:gd name="T104" fmla="*/ 43 w 45"/>
                  <a:gd name="T105" fmla="*/ 14 h 27"/>
                  <a:gd name="T106" fmla="*/ 41 w 45"/>
                  <a:gd name="T107" fmla="*/ 12 h 27"/>
                  <a:gd name="T108" fmla="*/ 40 w 45"/>
                  <a:gd name="T109" fmla="*/ 11 h 27"/>
                  <a:gd name="T110" fmla="*/ 38 w 45"/>
                  <a:gd name="T111" fmla="*/ 10 h 27"/>
                  <a:gd name="T112" fmla="*/ 36 w 45"/>
                  <a:gd name="T11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5" h="27">
                    <a:moveTo>
                      <a:pt x="36" y="10"/>
                    </a:moveTo>
                    <a:lnTo>
                      <a:pt x="36" y="9"/>
                    </a:lnTo>
                    <a:lnTo>
                      <a:pt x="35" y="8"/>
                    </a:lnTo>
                    <a:lnTo>
                      <a:pt x="34" y="7"/>
                    </a:lnTo>
                    <a:lnTo>
                      <a:pt x="33" y="6"/>
                    </a:lnTo>
                    <a:lnTo>
                      <a:pt x="31" y="5"/>
                    </a:lnTo>
                    <a:lnTo>
                      <a:pt x="29" y="4"/>
                    </a:lnTo>
                    <a:lnTo>
                      <a:pt x="27" y="3"/>
                    </a:lnTo>
                    <a:lnTo>
                      <a:pt x="25" y="2"/>
                    </a:lnTo>
                    <a:lnTo>
                      <a:pt x="23" y="1"/>
                    </a:lnTo>
                    <a:lnTo>
                      <a:pt x="20" y="1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9" y="17"/>
                    </a:lnTo>
                    <a:lnTo>
                      <a:pt x="11" y="18"/>
                    </a:lnTo>
                    <a:lnTo>
                      <a:pt x="14" y="19"/>
                    </a:lnTo>
                    <a:lnTo>
                      <a:pt x="16" y="20"/>
                    </a:lnTo>
                    <a:lnTo>
                      <a:pt x="19" y="21"/>
                    </a:lnTo>
                    <a:lnTo>
                      <a:pt x="22" y="23"/>
                    </a:lnTo>
                    <a:lnTo>
                      <a:pt x="25" y="24"/>
                    </a:lnTo>
                    <a:lnTo>
                      <a:pt x="28" y="25"/>
                    </a:lnTo>
                    <a:lnTo>
                      <a:pt x="30" y="25"/>
                    </a:lnTo>
                    <a:lnTo>
                      <a:pt x="33" y="26"/>
                    </a:lnTo>
                    <a:lnTo>
                      <a:pt x="35" y="27"/>
                    </a:lnTo>
                    <a:lnTo>
                      <a:pt x="36" y="27"/>
                    </a:lnTo>
                    <a:lnTo>
                      <a:pt x="37" y="27"/>
                    </a:lnTo>
                    <a:lnTo>
                      <a:pt x="38" y="27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6"/>
                    </a:lnTo>
                    <a:lnTo>
                      <a:pt x="44" y="26"/>
                    </a:lnTo>
                    <a:lnTo>
                      <a:pt x="44" y="24"/>
                    </a:lnTo>
                    <a:lnTo>
                      <a:pt x="45" y="23"/>
                    </a:lnTo>
                    <a:lnTo>
                      <a:pt x="45" y="20"/>
                    </a:lnTo>
                    <a:lnTo>
                      <a:pt x="45" y="18"/>
                    </a:lnTo>
                    <a:lnTo>
                      <a:pt x="44" y="16"/>
                    </a:lnTo>
                    <a:lnTo>
                      <a:pt x="43" y="14"/>
                    </a:lnTo>
                    <a:lnTo>
                      <a:pt x="41" y="12"/>
                    </a:lnTo>
                    <a:lnTo>
                      <a:pt x="40" y="11"/>
                    </a:lnTo>
                    <a:lnTo>
                      <a:pt x="38" y="10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56" name="Freeform 333"/>
              <p:cNvSpPr>
                <a:spLocks/>
              </p:cNvSpPr>
              <p:nvPr/>
            </p:nvSpPr>
            <p:spPr bwMode="auto">
              <a:xfrm>
                <a:off x="1348" y="2663"/>
                <a:ext cx="53" cy="47"/>
              </a:xfrm>
              <a:custGeom>
                <a:avLst/>
                <a:gdLst>
                  <a:gd name="T0" fmla="*/ 46 w 53"/>
                  <a:gd name="T1" fmla="*/ 14 h 47"/>
                  <a:gd name="T2" fmla="*/ 45 w 53"/>
                  <a:gd name="T3" fmla="*/ 14 h 47"/>
                  <a:gd name="T4" fmla="*/ 45 w 53"/>
                  <a:gd name="T5" fmla="*/ 12 h 47"/>
                  <a:gd name="T6" fmla="*/ 43 w 53"/>
                  <a:gd name="T7" fmla="*/ 10 h 47"/>
                  <a:gd name="T8" fmla="*/ 41 w 53"/>
                  <a:gd name="T9" fmla="*/ 7 h 47"/>
                  <a:gd name="T10" fmla="*/ 38 w 53"/>
                  <a:gd name="T11" fmla="*/ 5 h 47"/>
                  <a:gd name="T12" fmla="*/ 35 w 53"/>
                  <a:gd name="T13" fmla="*/ 3 h 47"/>
                  <a:gd name="T14" fmla="*/ 32 w 53"/>
                  <a:gd name="T15" fmla="*/ 1 h 47"/>
                  <a:gd name="T16" fmla="*/ 29 w 53"/>
                  <a:gd name="T17" fmla="*/ 0 h 47"/>
                  <a:gd name="T18" fmla="*/ 26 w 53"/>
                  <a:gd name="T19" fmla="*/ 0 h 47"/>
                  <a:gd name="T20" fmla="*/ 21 w 53"/>
                  <a:gd name="T21" fmla="*/ 0 h 47"/>
                  <a:gd name="T22" fmla="*/ 17 w 53"/>
                  <a:gd name="T23" fmla="*/ 1 h 47"/>
                  <a:gd name="T24" fmla="*/ 13 w 53"/>
                  <a:gd name="T25" fmla="*/ 3 h 47"/>
                  <a:gd name="T26" fmla="*/ 9 w 53"/>
                  <a:gd name="T27" fmla="*/ 5 h 47"/>
                  <a:gd name="T28" fmla="*/ 6 w 53"/>
                  <a:gd name="T29" fmla="*/ 8 h 47"/>
                  <a:gd name="T30" fmla="*/ 3 w 53"/>
                  <a:gd name="T31" fmla="*/ 12 h 47"/>
                  <a:gd name="T32" fmla="*/ 1 w 53"/>
                  <a:gd name="T33" fmla="*/ 16 h 47"/>
                  <a:gd name="T34" fmla="*/ 0 w 53"/>
                  <a:gd name="T35" fmla="*/ 21 h 47"/>
                  <a:gd name="T36" fmla="*/ 0 w 53"/>
                  <a:gd name="T37" fmla="*/ 26 h 47"/>
                  <a:gd name="T38" fmla="*/ 1 w 53"/>
                  <a:gd name="T39" fmla="*/ 30 h 47"/>
                  <a:gd name="T40" fmla="*/ 3 w 53"/>
                  <a:gd name="T41" fmla="*/ 34 h 47"/>
                  <a:gd name="T42" fmla="*/ 6 w 53"/>
                  <a:gd name="T43" fmla="*/ 38 h 47"/>
                  <a:gd name="T44" fmla="*/ 9 w 53"/>
                  <a:gd name="T45" fmla="*/ 41 h 47"/>
                  <a:gd name="T46" fmla="*/ 13 w 53"/>
                  <a:gd name="T47" fmla="*/ 44 h 47"/>
                  <a:gd name="T48" fmla="*/ 17 w 53"/>
                  <a:gd name="T49" fmla="*/ 46 h 47"/>
                  <a:gd name="T50" fmla="*/ 21 w 53"/>
                  <a:gd name="T51" fmla="*/ 47 h 47"/>
                  <a:gd name="T52" fmla="*/ 26 w 53"/>
                  <a:gd name="T53" fmla="*/ 47 h 47"/>
                  <a:gd name="T54" fmla="*/ 29 w 53"/>
                  <a:gd name="T55" fmla="*/ 46 h 47"/>
                  <a:gd name="T56" fmla="*/ 32 w 53"/>
                  <a:gd name="T57" fmla="*/ 45 h 47"/>
                  <a:gd name="T58" fmla="*/ 35 w 53"/>
                  <a:gd name="T59" fmla="*/ 44 h 47"/>
                  <a:gd name="T60" fmla="*/ 38 w 53"/>
                  <a:gd name="T61" fmla="*/ 42 h 47"/>
                  <a:gd name="T62" fmla="*/ 40 w 53"/>
                  <a:gd name="T63" fmla="*/ 40 h 47"/>
                  <a:gd name="T64" fmla="*/ 42 w 53"/>
                  <a:gd name="T65" fmla="*/ 38 h 47"/>
                  <a:gd name="T66" fmla="*/ 44 w 53"/>
                  <a:gd name="T67" fmla="*/ 35 h 47"/>
                  <a:gd name="T68" fmla="*/ 45 w 53"/>
                  <a:gd name="T69" fmla="*/ 34 h 47"/>
                  <a:gd name="T70" fmla="*/ 45 w 53"/>
                  <a:gd name="T71" fmla="*/ 34 h 47"/>
                  <a:gd name="T72" fmla="*/ 47 w 53"/>
                  <a:gd name="T73" fmla="*/ 34 h 47"/>
                  <a:gd name="T74" fmla="*/ 50 w 53"/>
                  <a:gd name="T75" fmla="*/ 32 h 47"/>
                  <a:gd name="T76" fmla="*/ 52 w 53"/>
                  <a:gd name="T77" fmla="*/ 29 h 47"/>
                  <a:gd name="T78" fmla="*/ 53 w 53"/>
                  <a:gd name="T79" fmla="*/ 26 h 47"/>
                  <a:gd name="T80" fmla="*/ 53 w 53"/>
                  <a:gd name="T81" fmla="*/ 22 h 47"/>
                  <a:gd name="T82" fmla="*/ 52 w 53"/>
                  <a:gd name="T83" fmla="*/ 18 h 47"/>
                  <a:gd name="T84" fmla="*/ 50 w 53"/>
                  <a:gd name="T85" fmla="*/ 16 h 47"/>
                  <a:gd name="T86" fmla="*/ 47 w 53"/>
                  <a:gd name="T87" fmla="*/ 1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3" h="47">
                    <a:moveTo>
                      <a:pt x="46" y="14"/>
                    </a:moveTo>
                    <a:lnTo>
                      <a:pt x="46" y="14"/>
                    </a:lnTo>
                    <a:lnTo>
                      <a:pt x="46" y="14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5" y="12"/>
                    </a:lnTo>
                    <a:lnTo>
                      <a:pt x="44" y="11"/>
                    </a:lnTo>
                    <a:lnTo>
                      <a:pt x="43" y="10"/>
                    </a:lnTo>
                    <a:lnTo>
                      <a:pt x="42" y="8"/>
                    </a:lnTo>
                    <a:lnTo>
                      <a:pt x="41" y="7"/>
                    </a:lnTo>
                    <a:lnTo>
                      <a:pt x="40" y="6"/>
                    </a:lnTo>
                    <a:lnTo>
                      <a:pt x="38" y="5"/>
                    </a:lnTo>
                    <a:lnTo>
                      <a:pt x="37" y="4"/>
                    </a:lnTo>
                    <a:lnTo>
                      <a:pt x="35" y="3"/>
                    </a:lnTo>
                    <a:lnTo>
                      <a:pt x="34" y="2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5" y="2"/>
                    </a:lnTo>
                    <a:lnTo>
                      <a:pt x="13" y="3"/>
                    </a:lnTo>
                    <a:lnTo>
                      <a:pt x="11" y="4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1" y="16"/>
                    </a:lnTo>
                    <a:lnTo>
                      <a:pt x="1" y="19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1" y="28"/>
                    </a:lnTo>
                    <a:lnTo>
                      <a:pt x="1" y="30"/>
                    </a:lnTo>
                    <a:lnTo>
                      <a:pt x="2" y="32"/>
                    </a:lnTo>
                    <a:lnTo>
                      <a:pt x="3" y="34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7" y="40"/>
                    </a:lnTo>
                    <a:lnTo>
                      <a:pt x="9" y="41"/>
                    </a:lnTo>
                    <a:lnTo>
                      <a:pt x="11" y="43"/>
                    </a:lnTo>
                    <a:lnTo>
                      <a:pt x="13" y="44"/>
                    </a:lnTo>
                    <a:lnTo>
                      <a:pt x="15" y="45"/>
                    </a:lnTo>
                    <a:lnTo>
                      <a:pt x="17" y="46"/>
                    </a:lnTo>
                    <a:lnTo>
                      <a:pt x="19" y="46"/>
                    </a:lnTo>
                    <a:lnTo>
                      <a:pt x="21" y="47"/>
                    </a:lnTo>
                    <a:lnTo>
                      <a:pt x="24" y="47"/>
                    </a:lnTo>
                    <a:lnTo>
                      <a:pt x="26" y="47"/>
                    </a:lnTo>
                    <a:lnTo>
                      <a:pt x="27" y="46"/>
                    </a:lnTo>
                    <a:lnTo>
                      <a:pt x="29" y="46"/>
                    </a:lnTo>
                    <a:lnTo>
                      <a:pt x="30" y="46"/>
                    </a:lnTo>
                    <a:lnTo>
                      <a:pt x="32" y="45"/>
                    </a:lnTo>
                    <a:lnTo>
                      <a:pt x="34" y="45"/>
                    </a:lnTo>
                    <a:lnTo>
                      <a:pt x="35" y="44"/>
                    </a:lnTo>
                    <a:lnTo>
                      <a:pt x="36" y="43"/>
                    </a:lnTo>
                    <a:lnTo>
                      <a:pt x="38" y="42"/>
                    </a:lnTo>
                    <a:lnTo>
                      <a:pt x="39" y="41"/>
                    </a:lnTo>
                    <a:lnTo>
                      <a:pt x="40" y="40"/>
                    </a:lnTo>
                    <a:lnTo>
                      <a:pt x="41" y="39"/>
                    </a:lnTo>
                    <a:lnTo>
                      <a:pt x="42" y="38"/>
                    </a:lnTo>
                    <a:lnTo>
                      <a:pt x="43" y="37"/>
                    </a:lnTo>
                    <a:lnTo>
                      <a:pt x="44" y="35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6" y="34"/>
                    </a:lnTo>
                    <a:lnTo>
                      <a:pt x="47" y="34"/>
                    </a:lnTo>
                    <a:lnTo>
                      <a:pt x="49" y="33"/>
                    </a:lnTo>
                    <a:lnTo>
                      <a:pt x="50" y="32"/>
                    </a:lnTo>
                    <a:lnTo>
                      <a:pt x="51" y="31"/>
                    </a:lnTo>
                    <a:lnTo>
                      <a:pt x="52" y="29"/>
                    </a:lnTo>
                    <a:lnTo>
                      <a:pt x="53" y="28"/>
                    </a:lnTo>
                    <a:lnTo>
                      <a:pt x="53" y="26"/>
                    </a:lnTo>
                    <a:lnTo>
                      <a:pt x="53" y="24"/>
                    </a:lnTo>
                    <a:lnTo>
                      <a:pt x="53" y="22"/>
                    </a:lnTo>
                    <a:lnTo>
                      <a:pt x="53" y="20"/>
                    </a:lnTo>
                    <a:lnTo>
                      <a:pt x="52" y="18"/>
                    </a:lnTo>
                    <a:lnTo>
                      <a:pt x="51" y="17"/>
                    </a:lnTo>
                    <a:lnTo>
                      <a:pt x="50" y="16"/>
                    </a:lnTo>
                    <a:lnTo>
                      <a:pt x="49" y="15"/>
                    </a:lnTo>
                    <a:lnTo>
                      <a:pt x="47" y="14"/>
                    </a:lnTo>
                    <a:lnTo>
                      <a:pt x="46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57" name="Freeform 334"/>
              <p:cNvSpPr>
                <a:spLocks/>
              </p:cNvSpPr>
              <p:nvPr/>
            </p:nvSpPr>
            <p:spPr bwMode="auto">
              <a:xfrm>
                <a:off x="1352" y="2666"/>
                <a:ext cx="46" cy="40"/>
              </a:xfrm>
              <a:custGeom>
                <a:avLst/>
                <a:gdLst>
                  <a:gd name="T0" fmla="*/ 41 w 46"/>
                  <a:gd name="T1" fmla="*/ 16 h 40"/>
                  <a:gd name="T2" fmla="*/ 40 w 46"/>
                  <a:gd name="T3" fmla="*/ 16 h 40"/>
                  <a:gd name="T4" fmla="*/ 39 w 46"/>
                  <a:gd name="T5" fmla="*/ 15 h 40"/>
                  <a:gd name="T6" fmla="*/ 38 w 46"/>
                  <a:gd name="T7" fmla="*/ 12 h 40"/>
                  <a:gd name="T8" fmla="*/ 36 w 46"/>
                  <a:gd name="T9" fmla="*/ 9 h 40"/>
                  <a:gd name="T10" fmla="*/ 34 w 46"/>
                  <a:gd name="T11" fmla="*/ 6 h 40"/>
                  <a:gd name="T12" fmla="*/ 31 w 46"/>
                  <a:gd name="T13" fmla="*/ 4 h 40"/>
                  <a:gd name="T14" fmla="*/ 28 w 46"/>
                  <a:gd name="T15" fmla="*/ 2 h 40"/>
                  <a:gd name="T16" fmla="*/ 25 w 46"/>
                  <a:gd name="T17" fmla="*/ 1 h 40"/>
                  <a:gd name="T18" fmla="*/ 22 w 46"/>
                  <a:gd name="T19" fmla="*/ 1 h 40"/>
                  <a:gd name="T20" fmla="*/ 18 w 46"/>
                  <a:gd name="T21" fmla="*/ 1 h 40"/>
                  <a:gd name="T22" fmla="*/ 14 w 46"/>
                  <a:gd name="T23" fmla="*/ 1 h 40"/>
                  <a:gd name="T24" fmla="*/ 10 w 46"/>
                  <a:gd name="T25" fmla="*/ 3 h 40"/>
                  <a:gd name="T26" fmla="*/ 7 w 46"/>
                  <a:gd name="T27" fmla="*/ 5 h 40"/>
                  <a:gd name="T28" fmla="*/ 4 w 46"/>
                  <a:gd name="T29" fmla="*/ 8 h 40"/>
                  <a:gd name="T30" fmla="*/ 2 w 46"/>
                  <a:gd name="T31" fmla="*/ 11 h 40"/>
                  <a:gd name="T32" fmla="*/ 1 w 46"/>
                  <a:gd name="T33" fmla="*/ 14 h 40"/>
                  <a:gd name="T34" fmla="*/ 0 w 46"/>
                  <a:gd name="T35" fmla="*/ 18 h 40"/>
                  <a:gd name="T36" fmla="*/ 0 w 46"/>
                  <a:gd name="T37" fmla="*/ 22 h 40"/>
                  <a:gd name="T38" fmla="*/ 1 w 46"/>
                  <a:gd name="T39" fmla="*/ 26 h 40"/>
                  <a:gd name="T40" fmla="*/ 2 w 46"/>
                  <a:gd name="T41" fmla="*/ 30 h 40"/>
                  <a:gd name="T42" fmla="*/ 4 w 46"/>
                  <a:gd name="T43" fmla="*/ 33 h 40"/>
                  <a:gd name="T44" fmla="*/ 7 w 46"/>
                  <a:gd name="T45" fmla="*/ 36 h 40"/>
                  <a:gd name="T46" fmla="*/ 10 w 46"/>
                  <a:gd name="T47" fmla="*/ 38 h 40"/>
                  <a:gd name="T48" fmla="*/ 14 w 46"/>
                  <a:gd name="T49" fmla="*/ 39 h 40"/>
                  <a:gd name="T50" fmla="*/ 18 w 46"/>
                  <a:gd name="T51" fmla="*/ 40 h 40"/>
                  <a:gd name="T52" fmla="*/ 21 w 46"/>
                  <a:gd name="T53" fmla="*/ 40 h 40"/>
                  <a:gd name="T54" fmla="*/ 25 w 46"/>
                  <a:gd name="T55" fmla="*/ 39 h 40"/>
                  <a:gd name="T56" fmla="*/ 28 w 46"/>
                  <a:gd name="T57" fmla="*/ 38 h 40"/>
                  <a:gd name="T58" fmla="*/ 31 w 46"/>
                  <a:gd name="T59" fmla="*/ 37 h 40"/>
                  <a:gd name="T60" fmla="*/ 33 w 46"/>
                  <a:gd name="T61" fmla="*/ 35 h 40"/>
                  <a:gd name="T62" fmla="*/ 35 w 46"/>
                  <a:gd name="T63" fmla="*/ 33 h 40"/>
                  <a:gd name="T64" fmla="*/ 37 w 46"/>
                  <a:gd name="T65" fmla="*/ 30 h 40"/>
                  <a:gd name="T66" fmla="*/ 38 w 46"/>
                  <a:gd name="T67" fmla="*/ 27 h 40"/>
                  <a:gd name="T68" fmla="*/ 39 w 46"/>
                  <a:gd name="T69" fmla="*/ 26 h 40"/>
                  <a:gd name="T70" fmla="*/ 40 w 46"/>
                  <a:gd name="T71" fmla="*/ 26 h 40"/>
                  <a:gd name="T72" fmla="*/ 41 w 46"/>
                  <a:gd name="T73" fmla="*/ 27 h 40"/>
                  <a:gd name="T74" fmla="*/ 41 w 46"/>
                  <a:gd name="T75" fmla="*/ 27 h 40"/>
                  <a:gd name="T76" fmla="*/ 43 w 46"/>
                  <a:gd name="T77" fmla="*/ 27 h 40"/>
                  <a:gd name="T78" fmla="*/ 44 w 46"/>
                  <a:gd name="T79" fmla="*/ 26 h 40"/>
                  <a:gd name="T80" fmla="*/ 46 w 46"/>
                  <a:gd name="T81" fmla="*/ 24 h 40"/>
                  <a:gd name="T82" fmla="*/ 46 w 46"/>
                  <a:gd name="T83" fmla="*/ 22 h 40"/>
                  <a:gd name="T84" fmla="*/ 46 w 46"/>
                  <a:gd name="T85" fmla="*/ 20 h 40"/>
                  <a:gd name="T86" fmla="*/ 46 w 46"/>
                  <a:gd name="T87" fmla="*/ 18 h 40"/>
                  <a:gd name="T88" fmla="*/ 44 w 46"/>
                  <a:gd name="T89" fmla="*/ 17 h 40"/>
                  <a:gd name="T90" fmla="*/ 43 w 46"/>
                  <a:gd name="T91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40">
                    <a:moveTo>
                      <a:pt x="42" y="16"/>
                    </a:moveTo>
                    <a:lnTo>
                      <a:pt x="41" y="16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39" y="17"/>
                    </a:lnTo>
                    <a:lnTo>
                      <a:pt x="39" y="15"/>
                    </a:lnTo>
                    <a:lnTo>
                      <a:pt x="38" y="13"/>
                    </a:lnTo>
                    <a:lnTo>
                      <a:pt x="38" y="12"/>
                    </a:lnTo>
                    <a:lnTo>
                      <a:pt x="37" y="10"/>
                    </a:lnTo>
                    <a:lnTo>
                      <a:pt x="36" y="9"/>
                    </a:lnTo>
                    <a:lnTo>
                      <a:pt x="35" y="8"/>
                    </a:lnTo>
                    <a:lnTo>
                      <a:pt x="34" y="6"/>
                    </a:lnTo>
                    <a:lnTo>
                      <a:pt x="33" y="5"/>
                    </a:lnTo>
                    <a:lnTo>
                      <a:pt x="31" y="4"/>
                    </a:lnTo>
                    <a:lnTo>
                      <a:pt x="30" y="3"/>
                    </a:lnTo>
                    <a:lnTo>
                      <a:pt x="28" y="2"/>
                    </a:lnTo>
                    <a:lnTo>
                      <a:pt x="27" y="2"/>
                    </a:lnTo>
                    <a:lnTo>
                      <a:pt x="25" y="1"/>
                    </a:lnTo>
                    <a:lnTo>
                      <a:pt x="23" y="1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8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2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1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3" y="31"/>
                    </a:lnTo>
                    <a:lnTo>
                      <a:pt x="4" y="33"/>
                    </a:lnTo>
                    <a:lnTo>
                      <a:pt x="6" y="34"/>
                    </a:lnTo>
                    <a:lnTo>
                      <a:pt x="7" y="36"/>
                    </a:lnTo>
                    <a:lnTo>
                      <a:pt x="9" y="37"/>
                    </a:lnTo>
                    <a:lnTo>
                      <a:pt x="10" y="38"/>
                    </a:lnTo>
                    <a:lnTo>
                      <a:pt x="12" y="39"/>
                    </a:lnTo>
                    <a:lnTo>
                      <a:pt x="14" y="39"/>
                    </a:lnTo>
                    <a:lnTo>
                      <a:pt x="16" y="40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1" y="40"/>
                    </a:lnTo>
                    <a:lnTo>
                      <a:pt x="23" y="40"/>
                    </a:lnTo>
                    <a:lnTo>
                      <a:pt x="25" y="39"/>
                    </a:lnTo>
                    <a:lnTo>
                      <a:pt x="26" y="39"/>
                    </a:lnTo>
                    <a:lnTo>
                      <a:pt x="28" y="38"/>
                    </a:lnTo>
                    <a:lnTo>
                      <a:pt x="29" y="38"/>
                    </a:lnTo>
                    <a:lnTo>
                      <a:pt x="31" y="37"/>
                    </a:lnTo>
                    <a:lnTo>
                      <a:pt x="32" y="36"/>
                    </a:lnTo>
                    <a:lnTo>
                      <a:pt x="33" y="35"/>
                    </a:lnTo>
                    <a:lnTo>
                      <a:pt x="34" y="34"/>
                    </a:lnTo>
                    <a:lnTo>
                      <a:pt x="35" y="33"/>
                    </a:lnTo>
                    <a:lnTo>
                      <a:pt x="36" y="31"/>
                    </a:lnTo>
                    <a:lnTo>
                      <a:pt x="37" y="30"/>
                    </a:lnTo>
                    <a:lnTo>
                      <a:pt x="38" y="29"/>
                    </a:lnTo>
                    <a:lnTo>
                      <a:pt x="38" y="27"/>
                    </a:lnTo>
                    <a:lnTo>
                      <a:pt x="39" y="25"/>
                    </a:lnTo>
                    <a:lnTo>
                      <a:pt x="39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7"/>
                    </a:lnTo>
                    <a:lnTo>
                      <a:pt x="44" y="27"/>
                    </a:lnTo>
                    <a:lnTo>
                      <a:pt x="44" y="26"/>
                    </a:lnTo>
                    <a:lnTo>
                      <a:pt x="45" y="25"/>
                    </a:lnTo>
                    <a:lnTo>
                      <a:pt x="46" y="24"/>
                    </a:lnTo>
                    <a:lnTo>
                      <a:pt x="46" y="24"/>
                    </a:lnTo>
                    <a:lnTo>
                      <a:pt x="46" y="22"/>
                    </a:lnTo>
                    <a:lnTo>
                      <a:pt x="46" y="21"/>
                    </a:lnTo>
                    <a:lnTo>
                      <a:pt x="46" y="20"/>
                    </a:lnTo>
                    <a:lnTo>
                      <a:pt x="46" y="19"/>
                    </a:lnTo>
                    <a:lnTo>
                      <a:pt x="46" y="18"/>
                    </a:lnTo>
                    <a:lnTo>
                      <a:pt x="45" y="17"/>
                    </a:lnTo>
                    <a:lnTo>
                      <a:pt x="44" y="17"/>
                    </a:lnTo>
                    <a:lnTo>
                      <a:pt x="44" y="16"/>
                    </a:lnTo>
                    <a:lnTo>
                      <a:pt x="43" y="16"/>
                    </a:lnTo>
                    <a:lnTo>
                      <a:pt x="42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58" name="Freeform 335"/>
              <p:cNvSpPr>
                <a:spLocks/>
              </p:cNvSpPr>
              <p:nvPr/>
            </p:nvSpPr>
            <p:spPr bwMode="auto">
              <a:xfrm>
                <a:off x="1393" y="2689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3 h 3"/>
                  <a:gd name="T4" fmla="*/ 2 w 3"/>
                  <a:gd name="T5" fmla="*/ 3 h 3"/>
                  <a:gd name="T6" fmla="*/ 3 w 3"/>
                  <a:gd name="T7" fmla="*/ 2 h 3"/>
                  <a:gd name="T8" fmla="*/ 3 w 3"/>
                  <a:gd name="T9" fmla="*/ 2 h 3"/>
                  <a:gd name="T10" fmla="*/ 3 w 3"/>
                  <a:gd name="T11" fmla="*/ 1 h 3"/>
                  <a:gd name="T12" fmla="*/ 2 w 3"/>
                  <a:gd name="T13" fmla="*/ 0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0 w 3"/>
                  <a:gd name="T21" fmla="*/ 0 h 3"/>
                  <a:gd name="T22" fmla="*/ 0 w 3"/>
                  <a:gd name="T23" fmla="*/ 1 h 3"/>
                  <a:gd name="T24" fmla="*/ 0 w 3"/>
                  <a:gd name="T25" fmla="*/ 2 h 3"/>
                  <a:gd name="T26" fmla="*/ 0 w 3"/>
                  <a:gd name="T27" fmla="*/ 2 h 3"/>
                  <a:gd name="T28" fmla="*/ 0 w 3"/>
                  <a:gd name="T29" fmla="*/ 3 h 3"/>
                  <a:gd name="T30" fmla="*/ 1 w 3"/>
                  <a:gd name="T31" fmla="*/ 3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59" name="Freeform 336"/>
              <p:cNvSpPr>
                <a:spLocks/>
              </p:cNvSpPr>
              <p:nvPr/>
            </p:nvSpPr>
            <p:spPr bwMode="auto">
              <a:xfrm>
                <a:off x="1363" y="2694"/>
                <a:ext cx="19" cy="7"/>
              </a:xfrm>
              <a:custGeom>
                <a:avLst/>
                <a:gdLst>
                  <a:gd name="T0" fmla="*/ 0 w 19"/>
                  <a:gd name="T1" fmla="*/ 0 h 7"/>
                  <a:gd name="T2" fmla="*/ 0 w 19"/>
                  <a:gd name="T3" fmla="*/ 1 h 7"/>
                  <a:gd name="T4" fmla="*/ 0 w 19"/>
                  <a:gd name="T5" fmla="*/ 1 h 7"/>
                  <a:gd name="T6" fmla="*/ 0 w 19"/>
                  <a:gd name="T7" fmla="*/ 2 h 7"/>
                  <a:gd name="T8" fmla="*/ 0 w 19"/>
                  <a:gd name="T9" fmla="*/ 3 h 7"/>
                  <a:gd name="T10" fmla="*/ 1 w 19"/>
                  <a:gd name="T11" fmla="*/ 3 h 7"/>
                  <a:gd name="T12" fmla="*/ 1 w 19"/>
                  <a:gd name="T13" fmla="*/ 4 h 7"/>
                  <a:gd name="T14" fmla="*/ 2 w 19"/>
                  <a:gd name="T15" fmla="*/ 5 h 7"/>
                  <a:gd name="T16" fmla="*/ 3 w 19"/>
                  <a:gd name="T17" fmla="*/ 5 h 7"/>
                  <a:gd name="T18" fmla="*/ 4 w 19"/>
                  <a:gd name="T19" fmla="*/ 6 h 7"/>
                  <a:gd name="T20" fmla="*/ 5 w 19"/>
                  <a:gd name="T21" fmla="*/ 6 h 7"/>
                  <a:gd name="T22" fmla="*/ 7 w 19"/>
                  <a:gd name="T23" fmla="*/ 7 h 7"/>
                  <a:gd name="T24" fmla="*/ 8 w 19"/>
                  <a:gd name="T25" fmla="*/ 7 h 7"/>
                  <a:gd name="T26" fmla="*/ 9 w 19"/>
                  <a:gd name="T27" fmla="*/ 7 h 7"/>
                  <a:gd name="T28" fmla="*/ 10 w 19"/>
                  <a:gd name="T29" fmla="*/ 7 h 7"/>
                  <a:gd name="T30" fmla="*/ 10 w 19"/>
                  <a:gd name="T31" fmla="*/ 7 h 7"/>
                  <a:gd name="T32" fmla="*/ 10 w 19"/>
                  <a:gd name="T33" fmla="*/ 7 h 7"/>
                  <a:gd name="T34" fmla="*/ 19 w 19"/>
                  <a:gd name="T35" fmla="*/ 0 h 7"/>
                  <a:gd name="T36" fmla="*/ 0 w 19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7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60" name="Freeform 337"/>
              <p:cNvSpPr>
                <a:spLocks/>
              </p:cNvSpPr>
              <p:nvPr/>
            </p:nvSpPr>
            <p:spPr bwMode="auto">
              <a:xfrm>
                <a:off x="1365" y="2696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 w 11"/>
                  <a:gd name="T3" fmla="*/ 2 h 2"/>
                  <a:gd name="T4" fmla="*/ 9 w 11"/>
                  <a:gd name="T5" fmla="*/ 2 h 2"/>
                  <a:gd name="T6" fmla="*/ 11 w 11"/>
                  <a:gd name="T7" fmla="*/ 0 h 2"/>
                  <a:gd name="T8" fmla="*/ 0 w 1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">
                    <a:moveTo>
                      <a:pt x="0" y="0"/>
                    </a:moveTo>
                    <a:lnTo>
                      <a:pt x="1" y="2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61" name="Freeform 338"/>
              <p:cNvSpPr>
                <a:spLocks/>
              </p:cNvSpPr>
              <p:nvPr/>
            </p:nvSpPr>
            <p:spPr bwMode="auto">
              <a:xfrm>
                <a:off x="1360" y="2675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4 h 4"/>
                  <a:gd name="T4" fmla="*/ 4 w 4"/>
                  <a:gd name="T5" fmla="*/ 4 h 4"/>
                  <a:gd name="T6" fmla="*/ 4 w 4"/>
                  <a:gd name="T7" fmla="*/ 3 h 4"/>
                  <a:gd name="T8" fmla="*/ 4 w 4"/>
                  <a:gd name="T9" fmla="*/ 2 h 4"/>
                  <a:gd name="T10" fmla="*/ 4 w 4"/>
                  <a:gd name="T11" fmla="*/ 1 h 4"/>
                  <a:gd name="T12" fmla="*/ 4 w 4"/>
                  <a:gd name="T13" fmla="*/ 0 h 4"/>
                  <a:gd name="T14" fmla="*/ 3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0 w 4"/>
                  <a:gd name="T21" fmla="*/ 0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0 w 4"/>
                  <a:gd name="T29" fmla="*/ 4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62" name="Freeform 339"/>
              <p:cNvSpPr>
                <a:spLocks/>
              </p:cNvSpPr>
              <p:nvPr/>
            </p:nvSpPr>
            <p:spPr bwMode="auto">
              <a:xfrm>
                <a:off x="1375" y="2675"/>
                <a:ext cx="6" cy="5"/>
              </a:xfrm>
              <a:custGeom>
                <a:avLst/>
                <a:gdLst>
                  <a:gd name="T0" fmla="*/ 3 w 6"/>
                  <a:gd name="T1" fmla="*/ 5 h 5"/>
                  <a:gd name="T2" fmla="*/ 4 w 6"/>
                  <a:gd name="T3" fmla="*/ 5 h 5"/>
                  <a:gd name="T4" fmla="*/ 5 w 6"/>
                  <a:gd name="T5" fmla="*/ 5 h 5"/>
                  <a:gd name="T6" fmla="*/ 5 w 6"/>
                  <a:gd name="T7" fmla="*/ 4 h 5"/>
                  <a:gd name="T8" fmla="*/ 6 w 6"/>
                  <a:gd name="T9" fmla="*/ 3 h 5"/>
                  <a:gd name="T10" fmla="*/ 5 w 6"/>
                  <a:gd name="T11" fmla="*/ 1 h 5"/>
                  <a:gd name="T12" fmla="*/ 5 w 6"/>
                  <a:gd name="T13" fmla="*/ 1 h 5"/>
                  <a:gd name="T14" fmla="*/ 4 w 6"/>
                  <a:gd name="T15" fmla="*/ 0 h 5"/>
                  <a:gd name="T16" fmla="*/ 3 w 6"/>
                  <a:gd name="T17" fmla="*/ 0 h 5"/>
                  <a:gd name="T18" fmla="*/ 2 w 6"/>
                  <a:gd name="T19" fmla="*/ 0 h 5"/>
                  <a:gd name="T20" fmla="*/ 2 w 6"/>
                  <a:gd name="T21" fmla="*/ 0 h 5"/>
                  <a:gd name="T22" fmla="*/ 1 w 6"/>
                  <a:gd name="T23" fmla="*/ 0 h 5"/>
                  <a:gd name="T24" fmla="*/ 1 w 6"/>
                  <a:gd name="T25" fmla="*/ 1 h 5"/>
                  <a:gd name="T26" fmla="*/ 0 w 6"/>
                  <a:gd name="T27" fmla="*/ 1 h 5"/>
                  <a:gd name="T28" fmla="*/ 0 w 6"/>
                  <a:gd name="T29" fmla="*/ 1 h 5"/>
                  <a:gd name="T30" fmla="*/ 0 w 6"/>
                  <a:gd name="T31" fmla="*/ 2 h 5"/>
                  <a:gd name="T32" fmla="*/ 0 w 6"/>
                  <a:gd name="T33" fmla="*/ 3 h 5"/>
                  <a:gd name="T34" fmla="*/ 0 w 6"/>
                  <a:gd name="T35" fmla="*/ 3 h 5"/>
                  <a:gd name="T36" fmla="*/ 0 w 6"/>
                  <a:gd name="T37" fmla="*/ 4 h 5"/>
                  <a:gd name="T38" fmla="*/ 0 w 6"/>
                  <a:gd name="T39" fmla="*/ 4 h 5"/>
                  <a:gd name="T40" fmla="*/ 1 w 6"/>
                  <a:gd name="T41" fmla="*/ 5 h 5"/>
                  <a:gd name="T42" fmla="*/ 1 w 6"/>
                  <a:gd name="T43" fmla="*/ 5 h 5"/>
                  <a:gd name="T44" fmla="*/ 2 w 6"/>
                  <a:gd name="T45" fmla="*/ 5 h 5"/>
                  <a:gd name="T46" fmla="*/ 2 w 6"/>
                  <a:gd name="T47" fmla="*/ 5 h 5"/>
                  <a:gd name="T48" fmla="*/ 3 w 6"/>
                  <a:gd name="T4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lnTo>
                      <a:pt x="4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163" name="Freeform 340"/>
              <p:cNvSpPr>
                <a:spLocks/>
              </p:cNvSpPr>
              <p:nvPr/>
            </p:nvSpPr>
            <p:spPr bwMode="auto">
              <a:xfrm>
                <a:off x="1361" y="2675"/>
                <a:ext cx="12" cy="14"/>
              </a:xfrm>
              <a:custGeom>
                <a:avLst/>
                <a:gdLst>
                  <a:gd name="T0" fmla="*/ 3 w 12"/>
                  <a:gd name="T1" fmla="*/ 12 h 14"/>
                  <a:gd name="T2" fmla="*/ 8 w 12"/>
                  <a:gd name="T3" fmla="*/ 3 h 14"/>
                  <a:gd name="T4" fmla="*/ 8 w 12"/>
                  <a:gd name="T5" fmla="*/ 0 h 14"/>
                  <a:gd name="T6" fmla="*/ 0 w 12"/>
                  <a:gd name="T7" fmla="*/ 14 h 14"/>
                  <a:gd name="T8" fmla="*/ 12 w 12"/>
                  <a:gd name="T9" fmla="*/ 14 h 14"/>
                  <a:gd name="T10" fmla="*/ 12 w 12"/>
                  <a:gd name="T11" fmla="*/ 12 h 14"/>
                  <a:gd name="T12" fmla="*/ 3 w 12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3" y="12"/>
                    </a:moveTo>
                    <a:lnTo>
                      <a:pt x="8" y="3"/>
                    </a:lnTo>
                    <a:lnTo>
                      <a:pt x="8" y="0"/>
                    </a:lnTo>
                    <a:lnTo>
                      <a:pt x="0" y="14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</p:grpSp>
        <p:grpSp>
          <p:nvGrpSpPr>
            <p:cNvPr id="104" name="Group 344"/>
            <p:cNvGrpSpPr>
              <a:grpSpLocks/>
            </p:cNvGrpSpPr>
            <p:nvPr/>
          </p:nvGrpSpPr>
          <p:grpSpPr bwMode="auto">
            <a:xfrm>
              <a:off x="1077443" y="3125442"/>
              <a:ext cx="186453" cy="247464"/>
              <a:chOff x="1256" y="2463"/>
              <a:chExt cx="133" cy="174"/>
            </a:xfrm>
          </p:grpSpPr>
          <p:pic>
            <p:nvPicPr>
              <p:cNvPr id="109" name="Picture 342"/>
              <p:cNvPicPr>
                <a:picLocks noChangeAspect="1" noChangeArrowheads="1"/>
              </p:cNvPicPr>
              <p:nvPr/>
            </p:nvPicPr>
            <p:blipFill>
              <a:blip r:embed="rId1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56" y="2463"/>
                <a:ext cx="133" cy="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0" name="Picture 343"/>
              <p:cNvPicPr>
                <a:picLocks noChangeAspect="1" noChangeArrowheads="1"/>
              </p:cNvPicPr>
              <p:nvPr/>
            </p:nvPicPr>
            <p:blipFill>
              <a:blip r:embed="rId1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56" y="2463"/>
                <a:ext cx="133" cy="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05" name="Rectangle 345"/>
            <p:cNvSpPr>
              <a:spLocks noChangeArrowheads="1"/>
            </p:cNvSpPr>
            <p:nvPr/>
          </p:nvSpPr>
          <p:spPr bwMode="auto">
            <a:xfrm>
              <a:off x="560140" y="3129708"/>
              <a:ext cx="402346" cy="248887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/>
            </a:p>
          </p:txBody>
        </p:sp>
        <p:sp>
          <p:nvSpPr>
            <p:cNvPr id="106" name="Rectangle 346"/>
            <p:cNvSpPr>
              <a:spLocks noChangeArrowheads="1"/>
            </p:cNvSpPr>
            <p:nvPr/>
          </p:nvSpPr>
          <p:spPr bwMode="auto">
            <a:xfrm>
              <a:off x="962487" y="3131131"/>
              <a:ext cx="402346" cy="248887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/>
            </a:p>
          </p:txBody>
        </p:sp>
        <p:sp>
          <p:nvSpPr>
            <p:cNvPr id="107" name="Rectangle 347"/>
            <p:cNvSpPr>
              <a:spLocks noChangeArrowheads="1"/>
            </p:cNvSpPr>
            <p:nvPr/>
          </p:nvSpPr>
          <p:spPr bwMode="auto">
            <a:xfrm>
              <a:off x="561542" y="3381439"/>
              <a:ext cx="402346" cy="250309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/>
            </a:p>
          </p:txBody>
        </p:sp>
        <p:sp>
          <p:nvSpPr>
            <p:cNvPr id="108" name="Rectangle 348"/>
            <p:cNvSpPr>
              <a:spLocks noChangeArrowheads="1"/>
            </p:cNvSpPr>
            <p:nvPr/>
          </p:nvSpPr>
          <p:spPr bwMode="auto">
            <a:xfrm>
              <a:off x="963889" y="3382861"/>
              <a:ext cx="400945" cy="250309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/>
            </a:p>
          </p:txBody>
        </p:sp>
      </p:grpSp>
      <p:grpSp>
        <p:nvGrpSpPr>
          <p:cNvPr id="215" name="グループ化 214"/>
          <p:cNvGrpSpPr/>
          <p:nvPr/>
        </p:nvGrpSpPr>
        <p:grpSpPr>
          <a:xfrm>
            <a:off x="6843844" y="2854815"/>
            <a:ext cx="874789" cy="709682"/>
            <a:chOff x="525092" y="3017354"/>
            <a:chExt cx="874789" cy="709682"/>
          </a:xfrm>
        </p:grpSpPr>
        <p:pic>
          <p:nvPicPr>
            <p:cNvPr id="216" name="Picture 23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5092" y="3017354"/>
              <a:ext cx="874789" cy="7096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17" name="Group 235"/>
            <p:cNvGrpSpPr>
              <a:grpSpLocks/>
            </p:cNvGrpSpPr>
            <p:nvPr/>
          </p:nvGrpSpPr>
          <p:grpSpPr bwMode="auto">
            <a:xfrm>
              <a:off x="561542" y="3125442"/>
              <a:ext cx="804693" cy="503461"/>
              <a:chOff x="888" y="2463"/>
              <a:chExt cx="574" cy="354"/>
            </a:xfrm>
          </p:grpSpPr>
          <p:sp>
            <p:nvSpPr>
              <p:cNvPr id="330" name="Rectangle 233"/>
              <p:cNvSpPr>
                <a:spLocks noChangeArrowheads="1"/>
              </p:cNvSpPr>
              <p:nvPr/>
            </p:nvSpPr>
            <p:spPr bwMode="auto">
              <a:xfrm>
                <a:off x="888" y="2463"/>
                <a:ext cx="574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Rectangle 234"/>
              <p:cNvSpPr>
                <a:spLocks noChangeArrowheads="1"/>
              </p:cNvSpPr>
              <p:nvPr/>
            </p:nvSpPr>
            <p:spPr bwMode="auto">
              <a:xfrm>
                <a:off x="888" y="2463"/>
                <a:ext cx="574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218" name="Group 239"/>
            <p:cNvGrpSpPr>
              <a:grpSpLocks/>
            </p:cNvGrpSpPr>
            <p:nvPr/>
          </p:nvGrpSpPr>
          <p:grpSpPr bwMode="auto">
            <a:xfrm>
              <a:off x="683508" y="3129708"/>
              <a:ext cx="166826" cy="250309"/>
              <a:chOff x="975" y="2466"/>
              <a:chExt cx="119" cy="176"/>
            </a:xfrm>
          </p:grpSpPr>
          <p:pic>
            <p:nvPicPr>
              <p:cNvPr id="328" name="Picture 237"/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75" y="2466"/>
                <a:ext cx="119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9" name="Picture 238"/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75" y="2466"/>
                <a:ext cx="119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19" name="Group 287"/>
            <p:cNvGrpSpPr>
              <a:grpSpLocks/>
            </p:cNvGrpSpPr>
            <p:nvPr/>
          </p:nvGrpSpPr>
          <p:grpSpPr bwMode="auto">
            <a:xfrm>
              <a:off x="607836" y="3411395"/>
              <a:ext cx="323848" cy="192003"/>
              <a:chOff x="921" y="2664"/>
              <a:chExt cx="231" cy="135"/>
            </a:xfrm>
          </p:grpSpPr>
          <p:sp>
            <p:nvSpPr>
              <p:cNvPr id="281" name="Freeform 240"/>
              <p:cNvSpPr>
                <a:spLocks/>
              </p:cNvSpPr>
              <p:nvPr/>
            </p:nvSpPr>
            <p:spPr bwMode="auto">
              <a:xfrm>
                <a:off x="1098" y="2713"/>
                <a:ext cx="43" cy="53"/>
              </a:xfrm>
              <a:custGeom>
                <a:avLst/>
                <a:gdLst>
                  <a:gd name="T0" fmla="*/ 0 w 43"/>
                  <a:gd name="T1" fmla="*/ 3 h 53"/>
                  <a:gd name="T2" fmla="*/ 1 w 43"/>
                  <a:gd name="T3" fmla="*/ 2 h 53"/>
                  <a:gd name="T4" fmla="*/ 3 w 43"/>
                  <a:gd name="T5" fmla="*/ 1 h 53"/>
                  <a:gd name="T6" fmla="*/ 5 w 43"/>
                  <a:gd name="T7" fmla="*/ 1 h 53"/>
                  <a:gd name="T8" fmla="*/ 7 w 43"/>
                  <a:gd name="T9" fmla="*/ 0 h 53"/>
                  <a:gd name="T10" fmla="*/ 10 w 43"/>
                  <a:gd name="T11" fmla="*/ 0 h 53"/>
                  <a:gd name="T12" fmla="*/ 13 w 43"/>
                  <a:gd name="T13" fmla="*/ 1 h 53"/>
                  <a:gd name="T14" fmla="*/ 16 w 43"/>
                  <a:gd name="T15" fmla="*/ 1 h 53"/>
                  <a:gd name="T16" fmla="*/ 19 w 43"/>
                  <a:gd name="T17" fmla="*/ 1 h 53"/>
                  <a:gd name="T18" fmla="*/ 22 w 43"/>
                  <a:gd name="T19" fmla="*/ 2 h 53"/>
                  <a:gd name="T20" fmla="*/ 25 w 43"/>
                  <a:gd name="T21" fmla="*/ 3 h 53"/>
                  <a:gd name="T22" fmla="*/ 28 w 43"/>
                  <a:gd name="T23" fmla="*/ 3 h 53"/>
                  <a:gd name="T24" fmla="*/ 31 w 43"/>
                  <a:gd name="T25" fmla="*/ 4 h 53"/>
                  <a:gd name="T26" fmla="*/ 33 w 43"/>
                  <a:gd name="T27" fmla="*/ 4 h 53"/>
                  <a:gd name="T28" fmla="*/ 34 w 43"/>
                  <a:gd name="T29" fmla="*/ 5 h 53"/>
                  <a:gd name="T30" fmla="*/ 35 w 43"/>
                  <a:gd name="T31" fmla="*/ 5 h 53"/>
                  <a:gd name="T32" fmla="*/ 36 w 43"/>
                  <a:gd name="T33" fmla="*/ 5 h 53"/>
                  <a:gd name="T34" fmla="*/ 36 w 43"/>
                  <a:gd name="T35" fmla="*/ 5 h 53"/>
                  <a:gd name="T36" fmla="*/ 36 w 43"/>
                  <a:gd name="T37" fmla="*/ 5 h 53"/>
                  <a:gd name="T38" fmla="*/ 36 w 43"/>
                  <a:gd name="T39" fmla="*/ 4 h 53"/>
                  <a:gd name="T40" fmla="*/ 36 w 43"/>
                  <a:gd name="T41" fmla="*/ 4 h 53"/>
                  <a:gd name="T42" fmla="*/ 37 w 43"/>
                  <a:gd name="T43" fmla="*/ 3 h 53"/>
                  <a:gd name="T44" fmla="*/ 38 w 43"/>
                  <a:gd name="T45" fmla="*/ 3 h 53"/>
                  <a:gd name="T46" fmla="*/ 39 w 43"/>
                  <a:gd name="T47" fmla="*/ 3 h 53"/>
                  <a:gd name="T48" fmla="*/ 40 w 43"/>
                  <a:gd name="T49" fmla="*/ 3 h 53"/>
                  <a:gd name="T50" fmla="*/ 41 w 43"/>
                  <a:gd name="T51" fmla="*/ 3 h 53"/>
                  <a:gd name="T52" fmla="*/ 42 w 43"/>
                  <a:gd name="T53" fmla="*/ 3 h 53"/>
                  <a:gd name="T54" fmla="*/ 42 w 43"/>
                  <a:gd name="T55" fmla="*/ 3 h 53"/>
                  <a:gd name="T56" fmla="*/ 43 w 43"/>
                  <a:gd name="T57" fmla="*/ 3 h 53"/>
                  <a:gd name="T58" fmla="*/ 43 w 43"/>
                  <a:gd name="T59" fmla="*/ 4 h 53"/>
                  <a:gd name="T60" fmla="*/ 43 w 43"/>
                  <a:gd name="T61" fmla="*/ 4 h 53"/>
                  <a:gd name="T62" fmla="*/ 43 w 43"/>
                  <a:gd name="T63" fmla="*/ 4 h 53"/>
                  <a:gd name="T64" fmla="*/ 43 w 43"/>
                  <a:gd name="T65" fmla="*/ 4 h 53"/>
                  <a:gd name="T66" fmla="*/ 43 w 43"/>
                  <a:gd name="T67" fmla="*/ 53 h 53"/>
                  <a:gd name="T68" fmla="*/ 36 w 43"/>
                  <a:gd name="T69" fmla="*/ 53 h 53"/>
                  <a:gd name="T70" fmla="*/ 36 w 43"/>
                  <a:gd name="T71" fmla="*/ 49 h 53"/>
                  <a:gd name="T72" fmla="*/ 36 w 43"/>
                  <a:gd name="T73" fmla="*/ 42 h 53"/>
                  <a:gd name="T74" fmla="*/ 36 w 43"/>
                  <a:gd name="T75" fmla="*/ 35 h 53"/>
                  <a:gd name="T76" fmla="*/ 36 w 43"/>
                  <a:gd name="T77" fmla="*/ 31 h 53"/>
                  <a:gd name="T78" fmla="*/ 34 w 43"/>
                  <a:gd name="T79" fmla="*/ 31 h 53"/>
                  <a:gd name="T80" fmla="*/ 33 w 43"/>
                  <a:gd name="T81" fmla="*/ 30 h 53"/>
                  <a:gd name="T82" fmla="*/ 31 w 43"/>
                  <a:gd name="T83" fmla="*/ 30 h 53"/>
                  <a:gd name="T84" fmla="*/ 29 w 43"/>
                  <a:gd name="T85" fmla="*/ 29 h 53"/>
                  <a:gd name="T86" fmla="*/ 27 w 43"/>
                  <a:gd name="T87" fmla="*/ 29 h 53"/>
                  <a:gd name="T88" fmla="*/ 24 w 43"/>
                  <a:gd name="T89" fmla="*/ 28 h 53"/>
                  <a:gd name="T90" fmla="*/ 22 w 43"/>
                  <a:gd name="T91" fmla="*/ 27 h 53"/>
                  <a:gd name="T92" fmla="*/ 19 w 43"/>
                  <a:gd name="T93" fmla="*/ 26 h 53"/>
                  <a:gd name="T94" fmla="*/ 17 w 43"/>
                  <a:gd name="T95" fmla="*/ 26 h 53"/>
                  <a:gd name="T96" fmla="*/ 14 w 43"/>
                  <a:gd name="T97" fmla="*/ 25 h 53"/>
                  <a:gd name="T98" fmla="*/ 11 w 43"/>
                  <a:gd name="T99" fmla="*/ 24 h 53"/>
                  <a:gd name="T100" fmla="*/ 9 w 43"/>
                  <a:gd name="T101" fmla="*/ 24 h 53"/>
                  <a:gd name="T102" fmla="*/ 6 w 43"/>
                  <a:gd name="T103" fmla="*/ 23 h 53"/>
                  <a:gd name="T104" fmla="*/ 4 w 43"/>
                  <a:gd name="T105" fmla="*/ 23 h 53"/>
                  <a:gd name="T106" fmla="*/ 2 w 43"/>
                  <a:gd name="T107" fmla="*/ 22 h 53"/>
                  <a:gd name="T108" fmla="*/ 0 w 43"/>
                  <a:gd name="T109" fmla="*/ 22 h 53"/>
                  <a:gd name="T110" fmla="*/ 0 w 43"/>
                  <a:gd name="T111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3">
                    <a:moveTo>
                      <a:pt x="0" y="3"/>
                    </a:moveTo>
                    <a:lnTo>
                      <a:pt x="1" y="2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3" y="1"/>
                    </a:lnTo>
                    <a:lnTo>
                      <a:pt x="16" y="1"/>
                    </a:lnTo>
                    <a:lnTo>
                      <a:pt x="19" y="1"/>
                    </a:lnTo>
                    <a:lnTo>
                      <a:pt x="22" y="2"/>
                    </a:lnTo>
                    <a:lnTo>
                      <a:pt x="25" y="3"/>
                    </a:lnTo>
                    <a:lnTo>
                      <a:pt x="28" y="3"/>
                    </a:lnTo>
                    <a:lnTo>
                      <a:pt x="31" y="4"/>
                    </a:lnTo>
                    <a:lnTo>
                      <a:pt x="33" y="4"/>
                    </a:lnTo>
                    <a:lnTo>
                      <a:pt x="34" y="5"/>
                    </a:lnTo>
                    <a:lnTo>
                      <a:pt x="35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9" y="3"/>
                    </a:lnTo>
                    <a:lnTo>
                      <a:pt x="40" y="3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53"/>
                    </a:lnTo>
                    <a:lnTo>
                      <a:pt x="36" y="53"/>
                    </a:lnTo>
                    <a:lnTo>
                      <a:pt x="36" y="49"/>
                    </a:lnTo>
                    <a:lnTo>
                      <a:pt x="36" y="42"/>
                    </a:lnTo>
                    <a:lnTo>
                      <a:pt x="36" y="35"/>
                    </a:lnTo>
                    <a:lnTo>
                      <a:pt x="36" y="31"/>
                    </a:lnTo>
                    <a:lnTo>
                      <a:pt x="34" y="31"/>
                    </a:lnTo>
                    <a:lnTo>
                      <a:pt x="33" y="30"/>
                    </a:lnTo>
                    <a:lnTo>
                      <a:pt x="31" y="30"/>
                    </a:lnTo>
                    <a:lnTo>
                      <a:pt x="29" y="29"/>
                    </a:lnTo>
                    <a:lnTo>
                      <a:pt x="27" y="29"/>
                    </a:lnTo>
                    <a:lnTo>
                      <a:pt x="24" y="28"/>
                    </a:lnTo>
                    <a:lnTo>
                      <a:pt x="22" y="27"/>
                    </a:lnTo>
                    <a:lnTo>
                      <a:pt x="19" y="26"/>
                    </a:lnTo>
                    <a:lnTo>
                      <a:pt x="17" y="26"/>
                    </a:lnTo>
                    <a:lnTo>
                      <a:pt x="14" y="25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41"/>
              <p:cNvSpPr>
                <a:spLocks/>
              </p:cNvSpPr>
              <p:nvPr/>
            </p:nvSpPr>
            <p:spPr bwMode="auto">
              <a:xfrm>
                <a:off x="1087" y="2703"/>
                <a:ext cx="25" cy="21"/>
              </a:xfrm>
              <a:custGeom>
                <a:avLst/>
                <a:gdLst>
                  <a:gd name="T0" fmla="*/ 25 w 25"/>
                  <a:gd name="T1" fmla="*/ 21 h 21"/>
                  <a:gd name="T2" fmla="*/ 25 w 25"/>
                  <a:gd name="T3" fmla="*/ 0 h 21"/>
                  <a:gd name="T4" fmla="*/ 0 w 25"/>
                  <a:gd name="T5" fmla="*/ 5 h 21"/>
                  <a:gd name="T6" fmla="*/ 0 w 25"/>
                  <a:gd name="T7" fmla="*/ 21 h 21"/>
                  <a:gd name="T8" fmla="*/ 25 w 25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1">
                    <a:moveTo>
                      <a:pt x="25" y="21"/>
                    </a:moveTo>
                    <a:lnTo>
                      <a:pt x="25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5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42"/>
              <p:cNvSpPr>
                <a:spLocks/>
              </p:cNvSpPr>
              <p:nvPr/>
            </p:nvSpPr>
            <p:spPr bwMode="auto">
              <a:xfrm>
                <a:off x="1090" y="2708"/>
                <a:ext cx="18" cy="26"/>
              </a:xfrm>
              <a:custGeom>
                <a:avLst/>
                <a:gdLst>
                  <a:gd name="T0" fmla="*/ 18 w 18"/>
                  <a:gd name="T1" fmla="*/ 0 h 26"/>
                  <a:gd name="T2" fmla="*/ 0 w 18"/>
                  <a:gd name="T3" fmla="*/ 1 h 26"/>
                  <a:gd name="T4" fmla="*/ 0 w 18"/>
                  <a:gd name="T5" fmla="*/ 26 h 26"/>
                  <a:gd name="T6" fmla="*/ 7 w 18"/>
                  <a:gd name="T7" fmla="*/ 26 h 26"/>
                  <a:gd name="T8" fmla="*/ 18 w 18"/>
                  <a:gd name="T9" fmla="*/ 26 h 26"/>
                  <a:gd name="T10" fmla="*/ 18 w 18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6">
                    <a:moveTo>
                      <a:pt x="18" y="0"/>
                    </a:moveTo>
                    <a:lnTo>
                      <a:pt x="0" y="1"/>
                    </a:lnTo>
                    <a:lnTo>
                      <a:pt x="0" y="26"/>
                    </a:lnTo>
                    <a:lnTo>
                      <a:pt x="7" y="26"/>
                    </a:lnTo>
                    <a:lnTo>
                      <a:pt x="18" y="26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43"/>
              <p:cNvSpPr>
                <a:spLocks/>
              </p:cNvSpPr>
              <p:nvPr/>
            </p:nvSpPr>
            <p:spPr bwMode="auto">
              <a:xfrm>
                <a:off x="1071" y="2715"/>
                <a:ext cx="61" cy="48"/>
              </a:xfrm>
              <a:custGeom>
                <a:avLst/>
                <a:gdLst>
                  <a:gd name="T0" fmla="*/ 14 w 61"/>
                  <a:gd name="T1" fmla="*/ 0 h 48"/>
                  <a:gd name="T2" fmla="*/ 13 w 61"/>
                  <a:gd name="T3" fmla="*/ 0 h 48"/>
                  <a:gd name="T4" fmla="*/ 12 w 61"/>
                  <a:gd name="T5" fmla="*/ 0 h 48"/>
                  <a:gd name="T6" fmla="*/ 12 w 61"/>
                  <a:gd name="T7" fmla="*/ 1 h 48"/>
                  <a:gd name="T8" fmla="*/ 10 w 61"/>
                  <a:gd name="T9" fmla="*/ 1 h 48"/>
                  <a:gd name="T10" fmla="*/ 9 w 61"/>
                  <a:gd name="T11" fmla="*/ 1 h 48"/>
                  <a:gd name="T12" fmla="*/ 8 w 61"/>
                  <a:gd name="T13" fmla="*/ 2 h 48"/>
                  <a:gd name="T14" fmla="*/ 6 w 61"/>
                  <a:gd name="T15" fmla="*/ 3 h 48"/>
                  <a:gd name="T16" fmla="*/ 5 w 61"/>
                  <a:gd name="T17" fmla="*/ 4 h 48"/>
                  <a:gd name="T18" fmla="*/ 3 w 61"/>
                  <a:gd name="T19" fmla="*/ 7 h 48"/>
                  <a:gd name="T20" fmla="*/ 2 w 61"/>
                  <a:gd name="T21" fmla="*/ 12 h 48"/>
                  <a:gd name="T22" fmla="*/ 1 w 61"/>
                  <a:gd name="T23" fmla="*/ 18 h 48"/>
                  <a:gd name="T24" fmla="*/ 0 w 61"/>
                  <a:gd name="T25" fmla="*/ 25 h 48"/>
                  <a:gd name="T26" fmla="*/ 0 w 61"/>
                  <a:gd name="T27" fmla="*/ 32 h 48"/>
                  <a:gd name="T28" fmla="*/ 0 w 61"/>
                  <a:gd name="T29" fmla="*/ 38 h 48"/>
                  <a:gd name="T30" fmla="*/ 0 w 61"/>
                  <a:gd name="T31" fmla="*/ 41 h 48"/>
                  <a:gd name="T32" fmla="*/ 0 w 61"/>
                  <a:gd name="T33" fmla="*/ 43 h 48"/>
                  <a:gd name="T34" fmla="*/ 54 w 61"/>
                  <a:gd name="T35" fmla="*/ 48 h 48"/>
                  <a:gd name="T36" fmla="*/ 52 w 61"/>
                  <a:gd name="T37" fmla="*/ 35 h 48"/>
                  <a:gd name="T38" fmla="*/ 52 w 61"/>
                  <a:gd name="T39" fmla="*/ 34 h 48"/>
                  <a:gd name="T40" fmla="*/ 53 w 61"/>
                  <a:gd name="T41" fmla="*/ 34 h 48"/>
                  <a:gd name="T42" fmla="*/ 53 w 61"/>
                  <a:gd name="T43" fmla="*/ 34 h 48"/>
                  <a:gd name="T44" fmla="*/ 54 w 61"/>
                  <a:gd name="T45" fmla="*/ 33 h 48"/>
                  <a:gd name="T46" fmla="*/ 54 w 61"/>
                  <a:gd name="T47" fmla="*/ 33 h 48"/>
                  <a:gd name="T48" fmla="*/ 55 w 61"/>
                  <a:gd name="T49" fmla="*/ 33 h 48"/>
                  <a:gd name="T50" fmla="*/ 56 w 61"/>
                  <a:gd name="T51" fmla="*/ 32 h 48"/>
                  <a:gd name="T52" fmla="*/ 56 w 61"/>
                  <a:gd name="T53" fmla="*/ 32 h 48"/>
                  <a:gd name="T54" fmla="*/ 57 w 61"/>
                  <a:gd name="T55" fmla="*/ 31 h 48"/>
                  <a:gd name="T56" fmla="*/ 59 w 61"/>
                  <a:gd name="T57" fmla="*/ 30 h 48"/>
                  <a:gd name="T58" fmla="*/ 59 w 61"/>
                  <a:gd name="T59" fmla="*/ 28 h 48"/>
                  <a:gd name="T60" fmla="*/ 60 w 61"/>
                  <a:gd name="T61" fmla="*/ 27 h 48"/>
                  <a:gd name="T62" fmla="*/ 61 w 61"/>
                  <a:gd name="T63" fmla="*/ 26 h 48"/>
                  <a:gd name="T64" fmla="*/ 61 w 61"/>
                  <a:gd name="T65" fmla="*/ 24 h 48"/>
                  <a:gd name="T66" fmla="*/ 61 w 61"/>
                  <a:gd name="T67" fmla="*/ 22 h 48"/>
                  <a:gd name="T68" fmla="*/ 60 w 61"/>
                  <a:gd name="T69" fmla="*/ 20 h 48"/>
                  <a:gd name="T70" fmla="*/ 60 w 61"/>
                  <a:gd name="T71" fmla="*/ 20 h 48"/>
                  <a:gd name="T72" fmla="*/ 59 w 61"/>
                  <a:gd name="T73" fmla="*/ 18 h 48"/>
                  <a:gd name="T74" fmla="*/ 58 w 61"/>
                  <a:gd name="T75" fmla="*/ 15 h 48"/>
                  <a:gd name="T76" fmla="*/ 56 w 61"/>
                  <a:gd name="T77" fmla="*/ 12 h 48"/>
                  <a:gd name="T78" fmla="*/ 54 w 61"/>
                  <a:gd name="T79" fmla="*/ 9 h 48"/>
                  <a:gd name="T80" fmla="*/ 51 w 61"/>
                  <a:gd name="T81" fmla="*/ 6 h 48"/>
                  <a:gd name="T82" fmla="*/ 48 w 61"/>
                  <a:gd name="T83" fmla="*/ 3 h 48"/>
                  <a:gd name="T84" fmla="*/ 45 w 61"/>
                  <a:gd name="T85" fmla="*/ 1 h 48"/>
                  <a:gd name="T86" fmla="*/ 44 w 61"/>
                  <a:gd name="T87" fmla="*/ 1 h 48"/>
                  <a:gd name="T88" fmla="*/ 43 w 61"/>
                  <a:gd name="T89" fmla="*/ 1 h 48"/>
                  <a:gd name="T90" fmla="*/ 43 w 61"/>
                  <a:gd name="T91" fmla="*/ 1 h 48"/>
                  <a:gd name="T92" fmla="*/ 41 w 61"/>
                  <a:gd name="T93" fmla="*/ 1 h 48"/>
                  <a:gd name="T94" fmla="*/ 40 w 61"/>
                  <a:gd name="T95" fmla="*/ 0 h 48"/>
                  <a:gd name="T96" fmla="*/ 39 w 61"/>
                  <a:gd name="T97" fmla="*/ 0 h 48"/>
                  <a:gd name="T98" fmla="*/ 38 w 61"/>
                  <a:gd name="T99" fmla="*/ 0 h 48"/>
                  <a:gd name="T100" fmla="*/ 37 w 61"/>
                  <a:gd name="T101" fmla="*/ 0 h 48"/>
                  <a:gd name="T102" fmla="*/ 27 w 61"/>
                  <a:gd name="T103" fmla="*/ 13 h 48"/>
                  <a:gd name="T104" fmla="*/ 19 w 61"/>
                  <a:gd name="T105" fmla="*/ 0 h 48"/>
                  <a:gd name="T106" fmla="*/ 14 w 61"/>
                  <a:gd name="T10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1" h="48">
                    <a:moveTo>
                      <a:pt x="14" y="0"/>
                    </a:moveTo>
                    <a:lnTo>
                      <a:pt x="13" y="0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1" y="18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54" y="48"/>
                    </a:lnTo>
                    <a:lnTo>
                      <a:pt x="52" y="35"/>
                    </a:lnTo>
                    <a:lnTo>
                      <a:pt x="52" y="34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5" y="33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7" y="31"/>
                    </a:lnTo>
                    <a:lnTo>
                      <a:pt x="59" y="30"/>
                    </a:lnTo>
                    <a:lnTo>
                      <a:pt x="59" y="28"/>
                    </a:lnTo>
                    <a:lnTo>
                      <a:pt x="60" y="27"/>
                    </a:lnTo>
                    <a:lnTo>
                      <a:pt x="61" y="26"/>
                    </a:lnTo>
                    <a:lnTo>
                      <a:pt x="61" y="24"/>
                    </a:lnTo>
                    <a:lnTo>
                      <a:pt x="61" y="22"/>
                    </a:lnTo>
                    <a:lnTo>
                      <a:pt x="60" y="20"/>
                    </a:lnTo>
                    <a:lnTo>
                      <a:pt x="60" y="20"/>
                    </a:lnTo>
                    <a:lnTo>
                      <a:pt x="59" y="18"/>
                    </a:lnTo>
                    <a:lnTo>
                      <a:pt x="58" y="15"/>
                    </a:lnTo>
                    <a:lnTo>
                      <a:pt x="56" y="12"/>
                    </a:lnTo>
                    <a:lnTo>
                      <a:pt x="54" y="9"/>
                    </a:lnTo>
                    <a:lnTo>
                      <a:pt x="51" y="6"/>
                    </a:lnTo>
                    <a:lnTo>
                      <a:pt x="48" y="3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1" y="1"/>
                    </a:lnTo>
                    <a:lnTo>
                      <a:pt x="40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27" y="13"/>
                    </a:lnTo>
                    <a:lnTo>
                      <a:pt x="19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44"/>
              <p:cNvSpPr>
                <a:spLocks/>
              </p:cNvSpPr>
              <p:nvPr/>
            </p:nvSpPr>
            <p:spPr bwMode="auto">
              <a:xfrm>
                <a:off x="1074" y="2717"/>
                <a:ext cx="55" cy="46"/>
              </a:xfrm>
              <a:custGeom>
                <a:avLst/>
                <a:gdLst>
                  <a:gd name="T0" fmla="*/ 0 w 55"/>
                  <a:gd name="T1" fmla="*/ 40 h 46"/>
                  <a:gd name="T2" fmla="*/ 0 w 55"/>
                  <a:gd name="T3" fmla="*/ 29 h 46"/>
                  <a:gd name="T4" fmla="*/ 0 w 55"/>
                  <a:gd name="T5" fmla="*/ 20 h 46"/>
                  <a:gd name="T6" fmla="*/ 0 w 55"/>
                  <a:gd name="T7" fmla="*/ 14 h 46"/>
                  <a:gd name="T8" fmla="*/ 1 w 55"/>
                  <a:gd name="T9" fmla="*/ 10 h 46"/>
                  <a:gd name="T10" fmla="*/ 2 w 55"/>
                  <a:gd name="T11" fmla="*/ 7 h 46"/>
                  <a:gd name="T12" fmla="*/ 2 w 55"/>
                  <a:gd name="T13" fmla="*/ 5 h 46"/>
                  <a:gd name="T14" fmla="*/ 3 w 55"/>
                  <a:gd name="T15" fmla="*/ 5 h 46"/>
                  <a:gd name="T16" fmla="*/ 3 w 55"/>
                  <a:gd name="T17" fmla="*/ 5 h 46"/>
                  <a:gd name="T18" fmla="*/ 3 w 55"/>
                  <a:gd name="T19" fmla="*/ 4 h 46"/>
                  <a:gd name="T20" fmla="*/ 4 w 55"/>
                  <a:gd name="T21" fmla="*/ 3 h 46"/>
                  <a:gd name="T22" fmla="*/ 5 w 55"/>
                  <a:gd name="T23" fmla="*/ 3 h 46"/>
                  <a:gd name="T24" fmla="*/ 6 w 55"/>
                  <a:gd name="T25" fmla="*/ 2 h 46"/>
                  <a:gd name="T26" fmla="*/ 7 w 55"/>
                  <a:gd name="T27" fmla="*/ 2 h 46"/>
                  <a:gd name="T28" fmla="*/ 7 w 55"/>
                  <a:gd name="T29" fmla="*/ 1 h 46"/>
                  <a:gd name="T30" fmla="*/ 8 w 55"/>
                  <a:gd name="T31" fmla="*/ 1 h 46"/>
                  <a:gd name="T32" fmla="*/ 9 w 55"/>
                  <a:gd name="T33" fmla="*/ 1 h 46"/>
                  <a:gd name="T34" fmla="*/ 15 w 55"/>
                  <a:gd name="T35" fmla="*/ 0 h 46"/>
                  <a:gd name="T36" fmla="*/ 23 w 55"/>
                  <a:gd name="T37" fmla="*/ 14 h 46"/>
                  <a:gd name="T38" fmla="*/ 35 w 55"/>
                  <a:gd name="T39" fmla="*/ 0 h 46"/>
                  <a:gd name="T40" fmla="*/ 39 w 55"/>
                  <a:gd name="T41" fmla="*/ 0 h 46"/>
                  <a:gd name="T42" fmla="*/ 41 w 55"/>
                  <a:gd name="T43" fmla="*/ 1 h 46"/>
                  <a:gd name="T44" fmla="*/ 44 w 55"/>
                  <a:gd name="T45" fmla="*/ 3 h 46"/>
                  <a:gd name="T46" fmla="*/ 46 w 55"/>
                  <a:gd name="T47" fmla="*/ 5 h 46"/>
                  <a:gd name="T48" fmla="*/ 48 w 55"/>
                  <a:gd name="T49" fmla="*/ 8 h 46"/>
                  <a:gd name="T50" fmla="*/ 50 w 55"/>
                  <a:gd name="T51" fmla="*/ 11 h 46"/>
                  <a:gd name="T52" fmla="*/ 52 w 55"/>
                  <a:gd name="T53" fmla="*/ 13 h 46"/>
                  <a:gd name="T54" fmla="*/ 53 w 55"/>
                  <a:gd name="T55" fmla="*/ 15 h 46"/>
                  <a:gd name="T56" fmla="*/ 53 w 55"/>
                  <a:gd name="T57" fmla="*/ 15 h 46"/>
                  <a:gd name="T58" fmla="*/ 54 w 55"/>
                  <a:gd name="T59" fmla="*/ 16 h 46"/>
                  <a:gd name="T60" fmla="*/ 54 w 55"/>
                  <a:gd name="T61" fmla="*/ 18 h 46"/>
                  <a:gd name="T62" fmla="*/ 55 w 55"/>
                  <a:gd name="T63" fmla="*/ 20 h 46"/>
                  <a:gd name="T64" fmla="*/ 54 w 55"/>
                  <a:gd name="T65" fmla="*/ 23 h 46"/>
                  <a:gd name="T66" fmla="*/ 53 w 55"/>
                  <a:gd name="T67" fmla="*/ 25 h 46"/>
                  <a:gd name="T68" fmla="*/ 52 w 55"/>
                  <a:gd name="T69" fmla="*/ 26 h 46"/>
                  <a:gd name="T70" fmla="*/ 50 w 55"/>
                  <a:gd name="T71" fmla="*/ 28 h 46"/>
                  <a:gd name="T72" fmla="*/ 49 w 55"/>
                  <a:gd name="T73" fmla="*/ 29 h 46"/>
                  <a:gd name="T74" fmla="*/ 48 w 55"/>
                  <a:gd name="T75" fmla="*/ 30 h 46"/>
                  <a:gd name="T76" fmla="*/ 47 w 55"/>
                  <a:gd name="T77" fmla="*/ 31 h 46"/>
                  <a:gd name="T78" fmla="*/ 46 w 55"/>
                  <a:gd name="T79" fmla="*/ 31 h 46"/>
                  <a:gd name="T80" fmla="*/ 46 w 55"/>
                  <a:gd name="T81" fmla="*/ 31 h 46"/>
                  <a:gd name="T82" fmla="*/ 48 w 55"/>
                  <a:gd name="T83" fmla="*/ 46 h 46"/>
                  <a:gd name="T84" fmla="*/ 0 w 55"/>
                  <a:gd name="T85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5" h="46">
                    <a:moveTo>
                      <a:pt x="0" y="40"/>
                    </a:moveTo>
                    <a:lnTo>
                      <a:pt x="0" y="29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5" y="0"/>
                    </a:lnTo>
                    <a:lnTo>
                      <a:pt x="23" y="14"/>
                    </a:lnTo>
                    <a:lnTo>
                      <a:pt x="35" y="0"/>
                    </a:lnTo>
                    <a:lnTo>
                      <a:pt x="39" y="0"/>
                    </a:lnTo>
                    <a:lnTo>
                      <a:pt x="41" y="1"/>
                    </a:lnTo>
                    <a:lnTo>
                      <a:pt x="44" y="3"/>
                    </a:lnTo>
                    <a:lnTo>
                      <a:pt x="46" y="5"/>
                    </a:lnTo>
                    <a:lnTo>
                      <a:pt x="48" y="8"/>
                    </a:lnTo>
                    <a:lnTo>
                      <a:pt x="50" y="11"/>
                    </a:lnTo>
                    <a:lnTo>
                      <a:pt x="52" y="13"/>
                    </a:lnTo>
                    <a:lnTo>
                      <a:pt x="53" y="15"/>
                    </a:lnTo>
                    <a:lnTo>
                      <a:pt x="53" y="15"/>
                    </a:lnTo>
                    <a:lnTo>
                      <a:pt x="54" y="16"/>
                    </a:lnTo>
                    <a:lnTo>
                      <a:pt x="54" y="18"/>
                    </a:lnTo>
                    <a:lnTo>
                      <a:pt x="55" y="20"/>
                    </a:lnTo>
                    <a:lnTo>
                      <a:pt x="54" y="23"/>
                    </a:lnTo>
                    <a:lnTo>
                      <a:pt x="53" y="25"/>
                    </a:lnTo>
                    <a:lnTo>
                      <a:pt x="52" y="26"/>
                    </a:lnTo>
                    <a:lnTo>
                      <a:pt x="50" y="28"/>
                    </a:lnTo>
                    <a:lnTo>
                      <a:pt x="49" y="29"/>
                    </a:lnTo>
                    <a:lnTo>
                      <a:pt x="48" y="30"/>
                    </a:lnTo>
                    <a:lnTo>
                      <a:pt x="47" y="31"/>
                    </a:lnTo>
                    <a:lnTo>
                      <a:pt x="46" y="31"/>
                    </a:lnTo>
                    <a:lnTo>
                      <a:pt x="46" y="31"/>
                    </a:lnTo>
                    <a:lnTo>
                      <a:pt x="48" y="46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45"/>
              <p:cNvSpPr>
                <a:spLocks/>
              </p:cNvSpPr>
              <p:nvPr/>
            </p:nvSpPr>
            <p:spPr bwMode="auto">
              <a:xfrm>
                <a:off x="1086" y="2738"/>
                <a:ext cx="40" cy="17"/>
              </a:xfrm>
              <a:custGeom>
                <a:avLst/>
                <a:gdLst>
                  <a:gd name="T0" fmla="*/ 15 w 40"/>
                  <a:gd name="T1" fmla="*/ 17 h 17"/>
                  <a:gd name="T2" fmla="*/ 16 w 40"/>
                  <a:gd name="T3" fmla="*/ 17 h 17"/>
                  <a:gd name="T4" fmla="*/ 17 w 40"/>
                  <a:gd name="T5" fmla="*/ 17 h 17"/>
                  <a:gd name="T6" fmla="*/ 19 w 40"/>
                  <a:gd name="T7" fmla="*/ 17 h 17"/>
                  <a:gd name="T8" fmla="*/ 20 w 40"/>
                  <a:gd name="T9" fmla="*/ 17 h 17"/>
                  <a:gd name="T10" fmla="*/ 22 w 40"/>
                  <a:gd name="T11" fmla="*/ 16 h 17"/>
                  <a:gd name="T12" fmla="*/ 24 w 40"/>
                  <a:gd name="T13" fmla="*/ 16 h 17"/>
                  <a:gd name="T14" fmla="*/ 26 w 40"/>
                  <a:gd name="T15" fmla="*/ 15 h 17"/>
                  <a:gd name="T16" fmla="*/ 28 w 40"/>
                  <a:gd name="T17" fmla="*/ 15 h 17"/>
                  <a:gd name="T18" fmla="*/ 30 w 40"/>
                  <a:gd name="T19" fmla="*/ 14 h 17"/>
                  <a:gd name="T20" fmla="*/ 32 w 40"/>
                  <a:gd name="T21" fmla="*/ 13 h 17"/>
                  <a:gd name="T22" fmla="*/ 34 w 40"/>
                  <a:gd name="T23" fmla="*/ 12 h 17"/>
                  <a:gd name="T24" fmla="*/ 35 w 40"/>
                  <a:gd name="T25" fmla="*/ 12 h 17"/>
                  <a:gd name="T26" fmla="*/ 37 w 40"/>
                  <a:gd name="T27" fmla="*/ 11 h 17"/>
                  <a:gd name="T28" fmla="*/ 38 w 40"/>
                  <a:gd name="T29" fmla="*/ 10 h 17"/>
                  <a:gd name="T30" fmla="*/ 39 w 40"/>
                  <a:gd name="T31" fmla="*/ 9 h 17"/>
                  <a:gd name="T32" fmla="*/ 40 w 40"/>
                  <a:gd name="T33" fmla="*/ 8 h 17"/>
                  <a:gd name="T34" fmla="*/ 33 w 40"/>
                  <a:gd name="T35" fmla="*/ 0 h 17"/>
                  <a:gd name="T36" fmla="*/ 32 w 40"/>
                  <a:gd name="T37" fmla="*/ 0 h 17"/>
                  <a:gd name="T38" fmla="*/ 32 w 40"/>
                  <a:gd name="T39" fmla="*/ 1 h 17"/>
                  <a:gd name="T40" fmla="*/ 31 w 40"/>
                  <a:gd name="T41" fmla="*/ 2 h 17"/>
                  <a:gd name="T42" fmla="*/ 31 w 40"/>
                  <a:gd name="T43" fmla="*/ 2 h 17"/>
                  <a:gd name="T44" fmla="*/ 30 w 40"/>
                  <a:gd name="T45" fmla="*/ 2 h 17"/>
                  <a:gd name="T46" fmla="*/ 30 w 40"/>
                  <a:gd name="T47" fmla="*/ 3 h 17"/>
                  <a:gd name="T48" fmla="*/ 29 w 40"/>
                  <a:gd name="T49" fmla="*/ 3 h 17"/>
                  <a:gd name="T50" fmla="*/ 28 w 40"/>
                  <a:gd name="T51" fmla="*/ 3 h 17"/>
                  <a:gd name="T52" fmla="*/ 27 w 40"/>
                  <a:gd name="T53" fmla="*/ 4 h 17"/>
                  <a:gd name="T54" fmla="*/ 26 w 40"/>
                  <a:gd name="T55" fmla="*/ 5 h 17"/>
                  <a:gd name="T56" fmla="*/ 24 w 40"/>
                  <a:gd name="T57" fmla="*/ 6 h 17"/>
                  <a:gd name="T58" fmla="*/ 22 w 40"/>
                  <a:gd name="T59" fmla="*/ 6 h 17"/>
                  <a:gd name="T60" fmla="*/ 19 w 40"/>
                  <a:gd name="T61" fmla="*/ 7 h 17"/>
                  <a:gd name="T62" fmla="*/ 17 w 40"/>
                  <a:gd name="T63" fmla="*/ 7 h 17"/>
                  <a:gd name="T64" fmla="*/ 15 w 40"/>
                  <a:gd name="T65" fmla="*/ 7 h 17"/>
                  <a:gd name="T66" fmla="*/ 13 w 40"/>
                  <a:gd name="T67" fmla="*/ 7 h 17"/>
                  <a:gd name="T68" fmla="*/ 12 w 40"/>
                  <a:gd name="T69" fmla="*/ 6 h 17"/>
                  <a:gd name="T70" fmla="*/ 11 w 40"/>
                  <a:gd name="T71" fmla="*/ 5 h 17"/>
                  <a:gd name="T72" fmla="*/ 11 w 40"/>
                  <a:gd name="T73" fmla="*/ 3 h 17"/>
                  <a:gd name="T74" fmla="*/ 10 w 40"/>
                  <a:gd name="T75" fmla="*/ 3 h 17"/>
                  <a:gd name="T76" fmla="*/ 9 w 40"/>
                  <a:gd name="T77" fmla="*/ 2 h 17"/>
                  <a:gd name="T78" fmla="*/ 9 w 40"/>
                  <a:gd name="T79" fmla="*/ 1 h 17"/>
                  <a:gd name="T80" fmla="*/ 8 w 40"/>
                  <a:gd name="T81" fmla="*/ 1 h 17"/>
                  <a:gd name="T82" fmla="*/ 7 w 40"/>
                  <a:gd name="T83" fmla="*/ 2 h 17"/>
                  <a:gd name="T84" fmla="*/ 6 w 40"/>
                  <a:gd name="T85" fmla="*/ 3 h 17"/>
                  <a:gd name="T86" fmla="*/ 6 w 40"/>
                  <a:gd name="T87" fmla="*/ 5 h 17"/>
                  <a:gd name="T88" fmla="*/ 6 w 40"/>
                  <a:gd name="T89" fmla="*/ 6 h 17"/>
                  <a:gd name="T90" fmla="*/ 7 w 40"/>
                  <a:gd name="T91" fmla="*/ 7 h 17"/>
                  <a:gd name="T92" fmla="*/ 0 w 40"/>
                  <a:gd name="T93" fmla="*/ 6 h 17"/>
                  <a:gd name="T94" fmla="*/ 2 w 40"/>
                  <a:gd name="T95" fmla="*/ 17 h 17"/>
                  <a:gd name="T96" fmla="*/ 3 w 40"/>
                  <a:gd name="T97" fmla="*/ 17 h 17"/>
                  <a:gd name="T98" fmla="*/ 5 w 40"/>
                  <a:gd name="T99" fmla="*/ 17 h 17"/>
                  <a:gd name="T100" fmla="*/ 7 w 40"/>
                  <a:gd name="T101" fmla="*/ 17 h 17"/>
                  <a:gd name="T102" fmla="*/ 10 w 40"/>
                  <a:gd name="T103" fmla="*/ 17 h 17"/>
                  <a:gd name="T104" fmla="*/ 12 w 40"/>
                  <a:gd name="T105" fmla="*/ 17 h 17"/>
                  <a:gd name="T106" fmla="*/ 13 w 40"/>
                  <a:gd name="T107" fmla="*/ 17 h 17"/>
                  <a:gd name="T108" fmla="*/ 15 w 40"/>
                  <a:gd name="T109" fmla="*/ 17 h 17"/>
                  <a:gd name="T110" fmla="*/ 15 w 40"/>
                  <a:gd name="T1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" h="17">
                    <a:moveTo>
                      <a:pt x="15" y="17"/>
                    </a:moveTo>
                    <a:lnTo>
                      <a:pt x="16" y="17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20" y="17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6" y="15"/>
                    </a:lnTo>
                    <a:lnTo>
                      <a:pt x="28" y="15"/>
                    </a:lnTo>
                    <a:lnTo>
                      <a:pt x="30" y="14"/>
                    </a:lnTo>
                    <a:lnTo>
                      <a:pt x="32" y="13"/>
                    </a:lnTo>
                    <a:lnTo>
                      <a:pt x="34" y="12"/>
                    </a:lnTo>
                    <a:lnTo>
                      <a:pt x="35" y="12"/>
                    </a:lnTo>
                    <a:lnTo>
                      <a:pt x="37" y="11"/>
                    </a:lnTo>
                    <a:lnTo>
                      <a:pt x="38" y="10"/>
                    </a:lnTo>
                    <a:lnTo>
                      <a:pt x="39" y="9"/>
                    </a:lnTo>
                    <a:lnTo>
                      <a:pt x="40" y="8"/>
                    </a:lnTo>
                    <a:lnTo>
                      <a:pt x="33" y="0"/>
                    </a:lnTo>
                    <a:lnTo>
                      <a:pt x="32" y="0"/>
                    </a:lnTo>
                    <a:lnTo>
                      <a:pt x="32" y="1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29" y="3"/>
                    </a:lnTo>
                    <a:lnTo>
                      <a:pt x="28" y="3"/>
                    </a:lnTo>
                    <a:lnTo>
                      <a:pt x="27" y="4"/>
                    </a:lnTo>
                    <a:lnTo>
                      <a:pt x="26" y="5"/>
                    </a:lnTo>
                    <a:lnTo>
                      <a:pt x="24" y="6"/>
                    </a:lnTo>
                    <a:lnTo>
                      <a:pt x="22" y="6"/>
                    </a:lnTo>
                    <a:lnTo>
                      <a:pt x="19" y="7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3" y="7"/>
                    </a:lnTo>
                    <a:lnTo>
                      <a:pt x="12" y="6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7" y="7"/>
                    </a:lnTo>
                    <a:lnTo>
                      <a:pt x="0" y="6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5" y="17"/>
                    </a:lnTo>
                    <a:lnTo>
                      <a:pt x="15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46"/>
              <p:cNvSpPr>
                <a:spLocks/>
              </p:cNvSpPr>
              <p:nvPr/>
            </p:nvSpPr>
            <p:spPr bwMode="auto">
              <a:xfrm>
                <a:off x="1100" y="2734"/>
                <a:ext cx="29" cy="19"/>
              </a:xfrm>
              <a:custGeom>
                <a:avLst/>
                <a:gdLst>
                  <a:gd name="T0" fmla="*/ 3 w 29"/>
                  <a:gd name="T1" fmla="*/ 19 h 19"/>
                  <a:gd name="T2" fmla="*/ 4 w 29"/>
                  <a:gd name="T3" fmla="*/ 19 h 19"/>
                  <a:gd name="T4" fmla="*/ 5 w 29"/>
                  <a:gd name="T5" fmla="*/ 19 h 19"/>
                  <a:gd name="T6" fmla="*/ 6 w 29"/>
                  <a:gd name="T7" fmla="*/ 19 h 19"/>
                  <a:gd name="T8" fmla="*/ 8 w 29"/>
                  <a:gd name="T9" fmla="*/ 18 h 19"/>
                  <a:gd name="T10" fmla="*/ 9 w 29"/>
                  <a:gd name="T11" fmla="*/ 18 h 19"/>
                  <a:gd name="T12" fmla="*/ 11 w 29"/>
                  <a:gd name="T13" fmla="*/ 17 h 19"/>
                  <a:gd name="T14" fmla="*/ 13 w 29"/>
                  <a:gd name="T15" fmla="*/ 17 h 19"/>
                  <a:gd name="T16" fmla="*/ 14 w 29"/>
                  <a:gd name="T17" fmla="*/ 16 h 19"/>
                  <a:gd name="T18" fmla="*/ 16 w 29"/>
                  <a:gd name="T19" fmla="*/ 15 h 19"/>
                  <a:gd name="T20" fmla="*/ 18 w 29"/>
                  <a:gd name="T21" fmla="*/ 15 h 19"/>
                  <a:gd name="T22" fmla="*/ 19 w 29"/>
                  <a:gd name="T23" fmla="*/ 14 h 19"/>
                  <a:gd name="T24" fmla="*/ 21 w 29"/>
                  <a:gd name="T25" fmla="*/ 13 h 19"/>
                  <a:gd name="T26" fmla="*/ 22 w 29"/>
                  <a:gd name="T27" fmla="*/ 13 h 19"/>
                  <a:gd name="T28" fmla="*/ 23 w 29"/>
                  <a:gd name="T29" fmla="*/ 12 h 19"/>
                  <a:gd name="T30" fmla="*/ 24 w 29"/>
                  <a:gd name="T31" fmla="*/ 12 h 19"/>
                  <a:gd name="T32" fmla="*/ 25 w 29"/>
                  <a:gd name="T33" fmla="*/ 11 h 19"/>
                  <a:gd name="T34" fmla="*/ 26 w 29"/>
                  <a:gd name="T35" fmla="*/ 10 h 19"/>
                  <a:gd name="T36" fmla="*/ 28 w 29"/>
                  <a:gd name="T37" fmla="*/ 9 h 19"/>
                  <a:gd name="T38" fmla="*/ 28 w 29"/>
                  <a:gd name="T39" fmla="*/ 7 h 19"/>
                  <a:gd name="T40" fmla="*/ 29 w 29"/>
                  <a:gd name="T41" fmla="*/ 6 h 19"/>
                  <a:gd name="T42" fmla="*/ 29 w 29"/>
                  <a:gd name="T43" fmla="*/ 5 h 19"/>
                  <a:gd name="T44" fmla="*/ 29 w 29"/>
                  <a:gd name="T45" fmla="*/ 3 h 19"/>
                  <a:gd name="T46" fmla="*/ 29 w 29"/>
                  <a:gd name="T47" fmla="*/ 2 h 19"/>
                  <a:gd name="T48" fmla="*/ 28 w 29"/>
                  <a:gd name="T49" fmla="*/ 0 h 19"/>
                  <a:gd name="T50" fmla="*/ 20 w 29"/>
                  <a:gd name="T51" fmla="*/ 3 h 19"/>
                  <a:gd name="T52" fmla="*/ 20 w 29"/>
                  <a:gd name="T53" fmla="*/ 5 h 19"/>
                  <a:gd name="T54" fmla="*/ 20 w 29"/>
                  <a:gd name="T55" fmla="*/ 6 h 19"/>
                  <a:gd name="T56" fmla="*/ 19 w 29"/>
                  <a:gd name="T57" fmla="*/ 7 h 19"/>
                  <a:gd name="T58" fmla="*/ 18 w 29"/>
                  <a:gd name="T59" fmla="*/ 8 h 19"/>
                  <a:gd name="T60" fmla="*/ 15 w 29"/>
                  <a:gd name="T61" fmla="*/ 9 h 19"/>
                  <a:gd name="T62" fmla="*/ 13 w 29"/>
                  <a:gd name="T63" fmla="*/ 10 h 19"/>
                  <a:gd name="T64" fmla="*/ 10 w 29"/>
                  <a:gd name="T65" fmla="*/ 11 h 19"/>
                  <a:gd name="T66" fmla="*/ 8 w 29"/>
                  <a:gd name="T67" fmla="*/ 12 h 19"/>
                  <a:gd name="T68" fmla="*/ 5 w 29"/>
                  <a:gd name="T69" fmla="*/ 12 h 19"/>
                  <a:gd name="T70" fmla="*/ 4 w 29"/>
                  <a:gd name="T71" fmla="*/ 13 h 19"/>
                  <a:gd name="T72" fmla="*/ 2 w 29"/>
                  <a:gd name="T73" fmla="*/ 13 h 19"/>
                  <a:gd name="T74" fmla="*/ 0 w 29"/>
                  <a:gd name="T75" fmla="*/ 13 h 19"/>
                  <a:gd name="T76" fmla="*/ 3 w 29"/>
                  <a:gd name="T7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9" h="19">
                    <a:moveTo>
                      <a:pt x="3" y="19"/>
                    </a:moveTo>
                    <a:lnTo>
                      <a:pt x="4" y="19"/>
                    </a:lnTo>
                    <a:lnTo>
                      <a:pt x="5" y="19"/>
                    </a:lnTo>
                    <a:lnTo>
                      <a:pt x="6" y="19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11" y="17"/>
                    </a:lnTo>
                    <a:lnTo>
                      <a:pt x="13" y="17"/>
                    </a:lnTo>
                    <a:lnTo>
                      <a:pt x="14" y="16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19" y="14"/>
                    </a:lnTo>
                    <a:lnTo>
                      <a:pt x="21" y="13"/>
                    </a:lnTo>
                    <a:lnTo>
                      <a:pt x="22" y="13"/>
                    </a:lnTo>
                    <a:lnTo>
                      <a:pt x="23" y="12"/>
                    </a:lnTo>
                    <a:lnTo>
                      <a:pt x="24" y="12"/>
                    </a:lnTo>
                    <a:lnTo>
                      <a:pt x="25" y="11"/>
                    </a:lnTo>
                    <a:lnTo>
                      <a:pt x="26" y="10"/>
                    </a:lnTo>
                    <a:lnTo>
                      <a:pt x="28" y="9"/>
                    </a:lnTo>
                    <a:lnTo>
                      <a:pt x="28" y="7"/>
                    </a:lnTo>
                    <a:lnTo>
                      <a:pt x="29" y="6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9" y="2"/>
                    </a:lnTo>
                    <a:lnTo>
                      <a:pt x="28" y="0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8" y="8"/>
                    </a:lnTo>
                    <a:lnTo>
                      <a:pt x="15" y="9"/>
                    </a:lnTo>
                    <a:lnTo>
                      <a:pt x="13" y="10"/>
                    </a:lnTo>
                    <a:lnTo>
                      <a:pt x="10" y="11"/>
                    </a:lnTo>
                    <a:lnTo>
                      <a:pt x="8" y="12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47"/>
              <p:cNvSpPr>
                <a:spLocks/>
              </p:cNvSpPr>
              <p:nvPr/>
            </p:nvSpPr>
            <p:spPr bwMode="auto">
              <a:xfrm>
                <a:off x="1088" y="2742"/>
                <a:ext cx="12" cy="11"/>
              </a:xfrm>
              <a:custGeom>
                <a:avLst/>
                <a:gdLst>
                  <a:gd name="T0" fmla="*/ 10 w 12"/>
                  <a:gd name="T1" fmla="*/ 5 h 11"/>
                  <a:gd name="T2" fmla="*/ 9 w 12"/>
                  <a:gd name="T3" fmla="*/ 4 h 11"/>
                  <a:gd name="T4" fmla="*/ 9 w 12"/>
                  <a:gd name="T5" fmla="*/ 3 h 11"/>
                  <a:gd name="T6" fmla="*/ 8 w 12"/>
                  <a:gd name="T7" fmla="*/ 2 h 11"/>
                  <a:gd name="T8" fmla="*/ 8 w 12"/>
                  <a:gd name="T9" fmla="*/ 1 h 11"/>
                  <a:gd name="T10" fmla="*/ 7 w 12"/>
                  <a:gd name="T11" fmla="*/ 1 h 11"/>
                  <a:gd name="T12" fmla="*/ 7 w 12"/>
                  <a:gd name="T13" fmla="*/ 0 h 11"/>
                  <a:gd name="T14" fmla="*/ 6 w 12"/>
                  <a:gd name="T15" fmla="*/ 0 h 11"/>
                  <a:gd name="T16" fmla="*/ 6 w 12"/>
                  <a:gd name="T17" fmla="*/ 0 h 11"/>
                  <a:gd name="T18" fmla="*/ 6 w 12"/>
                  <a:gd name="T19" fmla="*/ 1 h 11"/>
                  <a:gd name="T20" fmla="*/ 6 w 12"/>
                  <a:gd name="T21" fmla="*/ 2 h 11"/>
                  <a:gd name="T22" fmla="*/ 7 w 12"/>
                  <a:gd name="T23" fmla="*/ 4 h 11"/>
                  <a:gd name="T24" fmla="*/ 7 w 12"/>
                  <a:gd name="T25" fmla="*/ 5 h 11"/>
                  <a:gd name="T26" fmla="*/ 0 w 12"/>
                  <a:gd name="T27" fmla="*/ 5 h 11"/>
                  <a:gd name="T28" fmla="*/ 1 w 12"/>
                  <a:gd name="T29" fmla="*/ 11 h 11"/>
                  <a:gd name="T30" fmla="*/ 2 w 12"/>
                  <a:gd name="T31" fmla="*/ 11 h 11"/>
                  <a:gd name="T32" fmla="*/ 3 w 12"/>
                  <a:gd name="T33" fmla="*/ 11 h 11"/>
                  <a:gd name="T34" fmla="*/ 4 w 12"/>
                  <a:gd name="T35" fmla="*/ 11 h 11"/>
                  <a:gd name="T36" fmla="*/ 5 w 12"/>
                  <a:gd name="T37" fmla="*/ 11 h 11"/>
                  <a:gd name="T38" fmla="*/ 6 w 12"/>
                  <a:gd name="T39" fmla="*/ 11 h 11"/>
                  <a:gd name="T40" fmla="*/ 7 w 12"/>
                  <a:gd name="T41" fmla="*/ 11 h 11"/>
                  <a:gd name="T42" fmla="*/ 7 w 12"/>
                  <a:gd name="T43" fmla="*/ 11 h 11"/>
                  <a:gd name="T44" fmla="*/ 7 w 12"/>
                  <a:gd name="T45" fmla="*/ 11 h 11"/>
                  <a:gd name="T46" fmla="*/ 8 w 12"/>
                  <a:gd name="T47" fmla="*/ 11 h 11"/>
                  <a:gd name="T48" fmla="*/ 9 w 12"/>
                  <a:gd name="T49" fmla="*/ 11 h 11"/>
                  <a:gd name="T50" fmla="*/ 9 w 12"/>
                  <a:gd name="T51" fmla="*/ 11 h 11"/>
                  <a:gd name="T52" fmla="*/ 10 w 12"/>
                  <a:gd name="T53" fmla="*/ 11 h 11"/>
                  <a:gd name="T54" fmla="*/ 10 w 12"/>
                  <a:gd name="T55" fmla="*/ 10 h 11"/>
                  <a:gd name="T56" fmla="*/ 10 w 12"/>
                  <a:gd name="T57" fmla="*/ 10 h 11"/>
                  <a:gd name="T58" fmla="*/ 11 w 12"/>
                  <a:gd name="T59" fmla="*/ 10 h 11"/>
                  <a:gd name="T60" fmla="*/ 12 w 12"/>
                  <a:gd name="T61" fmla="*/ 10 h 11"/>
                  <a:gd name="T62" fmla="*/ 10 w 12"/>
                  <a:gd name="T6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" h="11">
                    <a:moveTo>
                      <a:pt x="10" y="5"/>
                    </a:moveTo>
                    <a:lnTo>
                      <a:pt x="9" y="4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48"/>
              <p:cNvSpPr>
                <a:spLocks/>
              </p:cNvSpPr>
              <p:nvPr/>
            </p:nvSpPr>
            <p:spPr bwMode="auto">
              <a:xfrm>
                <a:off x="1077" y="2664"/>
                <a:ext cx="46" cy="46"/>
              </a:xfrm>
              <a:custGeom>
                <a:avLst/>
                <a:gdLst>
                  <a:gd name="T0" fmla="*/ 36 w 46"/>
                  <a:gd name="T1" fmla="*/ 5 h 46"/>
                  <a:gd name="T2" fmla="*/ 32 w 46"/>
                  <a:gd name="T3" fmla="*/ 2 h 46"/>
                  <a:gd name="T4" fmla="*/ 27 w 46"/>
                  <a:gd name="T5" fmla="*/ 1 h 46"/>
                  <a:gd name="T6" fmla="*/ 23 w 46"/>
                  <a:gd name="T7" fmla="*/ 0 h 46"/>
                  <a:gd name="T8" fmla="*/ 19 w 46"/>
                  <a:gd name="T9" fmla="*/ 0 h 46"/>
                  <a:gd name="T10" fmla="*/ 15 w 46"/>
                  <a:gd name="T11" fmla="*/ 0 h 46"/>
                  <a:gd name="T12" fmla="*/ 12 w 46"/>
                  <a:gd name="T13" fmla="*/ 1 h 46"/>
                  <a:gd name="T14" fmla="*/ 9 w 46"/>
                  <a:gd name="T15" fmla="*/ 1 h 46"/>
                  <a:gd name="T16" fmla="*/ 6 w 46"/>
                  <a:gd name="T17" fmla="*/ 3 h 46"/>
                  <a:gd name="T18" fmla="*/ 3 w 46"/>
                  <a:gd name="T19" fmla="*/ 6 h 46"/>
                  <a:gd name="T20" fmla="*/ 1 w 46"/>
                  <a:gd name="T21" fmla="*/ 10 h 46"/>
                  <a:gd name="T22" fmla="*/ 1 w 46"/>
                  <a:gd name="T23" fmla="*/ 14 h 46"/>
                  <a:gd name="T24" fmla="*/ 1 w 46"/>
                  <a:gd name="T25" fmla="*/ 18 h 46"/>
                  <a:gd name="T26" fmla="*/ 1 w 46"/>
                  <a:gd name="T27" fmla="*/ 21 h 46"/>
                  <a:gd name="T28" fmla="*/ 3 w 46"/>
                  <a:gd name="T29" fmla="*/ 24 h 46"/>
                  <a:gd name="T30" fmla="*/ 5 w 46"/>
                  <a:gd name="T31" fmla="*/ 27 h 46"/>
                  <a:gd name="T32" fmla="*/ 7 w 46"/>
                  <a:gd name="T33" fmla="*/ 29 h 46"/>
                  <a:gd name="T34" fmla="*/ 11 w 46"/>
                  <a:gd name="T35" fmla="*/ 31 h 46"/>
                  <a:gd name="T36" fmla="*/ 14 w 46"/>
                  <a:gd name="T37" fmla="*/ 32 h 46"/>
                  <a:gd name="T38" fmla="*/ 19 w 46"/>
                  <a:gd name="T39" fmla="*/ 33 h 46"/>
                  <a:gd name="T40" fmla="*/ 22 w 46"/>
                  <a:gd name="T41" fmla="*/ 33 h 46"/>
                  <a:gd name="T42" fmla="*/ 24 w 46"/>
                  <a:gd name="T43" fmla="*/ 33 h 46"/>
                  <a:gd name="T44" fmla="*/ 27 w 46"/>
                  <a:gd name="T45" fmla="*/ 33 h 46"/>
                  <a:gd name="T46" fmla="*/ 29 w 46"/>
                  <a:gd name="T47" fmla="*/ 33 h 46"/>
                  <a:gd name="T48" fmla="*/ 29 w 46"/>
                  <a:gd name="T49" fmla="*/ 38 h 46"/>
                  <a:gd name="T50" fmla="*/ 30 w 46"/>
                  <a:gd name="T51" fmla="*/ 45 h 46"/>
                  <a:gd name="T52" fmla="*/ 32 w 46"/>
                  <a:gd name="T53" fmla="*/ 46 h 46"/>
                  <a:gd name="T54" fmla="*/ 37 w 46"/>
                  <a:gd name="T55" fmla="*/ 45 h 46"/>
                  <a:gd name="T56" fmla="*/ 42 w 46"/>
                  <a:gd name="T57" fmla="*/ 44 h 46"/>
                  <a:gd name="T58" fmla="*/ 45 w 46"/>
                  <a:gd name="T59" fmla="*/ 42 h 46"/>
                  <a:gd name="T60" fmla="*/ 46 w 46"/>
                  <a:gd name="T61" fmla="*/ 38 h 46"/>
                  <a:gd name="T62" fmla="*/ 46 w 46"/>
                  <a:gd name="T63" fmla="*/ 29 h 46"/>
                  <a:gd name="T64" fmla="*/ 44 w 46"/>
                  <a:gd name="T65" fmla="*/ 18 h 46"/>
                  <a:gd name="T66" fmla="*/ 41 w 46"/>
                  <a:gd name="T67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6" h="46">
                    <a:moveTo>
                      <a:pt x="38" y="6"/>
                    </a:moveTo>
                    <a:lnTo>
                      <a:pt x="36" y="5"/>
                    </a:lnTo>
                    <a:lnTo>
                      <a:pt x="34" y="3"/>
                    </a:lnTo>
                    <a:lnTo>
                      <a:pt x="32" y="2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2" y="23"/>
                    </a:lnTo>
                    <a:lnTo>
                      <a:pt x="3" y="24"/>
                    </a:lnTo>
                    <a:lnTo>
                      <a:pt x="4" y="26"/>
                    </a:lnTo>
                    <a:lnTo>
                      <a:pt x="5" y="27"/>
                    </a:lnTo>
                    <a:lnTo>
                      <a:pt x="6" y="28"/>
                    </a:lnTo>
                    <a:lnTo>
                      <a:pt x="7" y="29"/>
                    </a:lnTo>
                    <a:lnTo>
                      <a:pt x="9" y="30"/>
                    </a:lnTo>
                    <a:lnTo>
                      <a:pt x="11" y="31"/>
                    </a:lnTo>
                    <a:lnTo>
                      <a:pt x="13" y="32"/>
                    </a:lnTo>
                    <a:lnTo>
                      <a:pt x="14" y="32"/>
                    </a:lnTo>
                    <a:lnTo>
                      <a:pt x="16" y="33"/>
                    </a:lnTo>
                    <a:lnTo>
                      <a:pt x="19" y="33"/>
                    </a:lnTo>
                    <a:lnTo>
                      <a:pt x="21" y="33"/>
                    </a:lnTo>
                    <a:lnTo>
                      <a:pt x="22" y="33"/>
                    </a:lnTo>
                    <a:lnTo>
                      <a:pt x="23" y="33"/>
                    </a:lnTo>
                    <a:lnTo>
                      <a:pt x="24" y="33"/>
                    </a:lnTo>
                    <a:lnTo>
                      <a:pt x="25" y="33"/>
                    </a:lnTo>
                    <a:lnTo>
                      <a:pt x="27" y="33"/>
                    </a:lnTo>
                    <a:lnTo>
                      <a:pt x="28" y="33"/>
                    </a:lnTo>
                    <a:lnTo>
                      <a:pt x="29" y="33"/>
                    </a:lnTo>
                    <a:lnTo>
                      <a:pt x="30" y="32"/>
                    </a:lnTo>
                    <a:lnTo>
                      <a:pt x="29" y="38"/>
                    </a:lnTo>
                    <a:lnTo>
                      <a:pt x="29" y="42"/>
                    </a:lnTo>
                    <a:lnTo>
                      <a:pt x="30" y="45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7" y="45"/>
                    </a:lnTo>
                    <a:lnTo>
                      <a:pt x="39" y="45"/>
                    </a:lnTo>
                    <a:lnTo>
                      <a:pt x="42" y="44"/>
                    </a:lnTo>
                    <a:lnTo>
                      <a:pt x="44" y="43"/>
                    </a:lnTo>
                    <a:lnTo>
                      <a:pt x="45" y="42"/>
                    </a:lnTo>
                    <a:lnTo>
                      <a:pt x="46" y="40"/>
                    </a:lnTo>
                    <a:lnTo>
                      <a:pt x="46" y="38"/>
                    </a:lnTo>
                    <a:lnTo>
                      <a:pt x="46" y="34"/>
                    </a:lnTo>
                    <a:lnTo>
                      <a:pt x="46" y="29"/>
                    </a:lnTo>
                    <a:lnTo>
                      <a:pt x="45" y="24"/>
                    </a:lnTo>
                    <a:lnTo>
                      <a:pt x="44" y="18"/>
                    </a:lnTo>
                    <a:lnTo>
                      <a:pt x="43" y="13"/>
                    </a:lnTo>
                    <a:lnTo>
                      <a:pt x="41" y="9"/>
                    </a:lnTo>
                    <a:lnTo>
                      <a:pt x="38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49"/>
              <p:cNvSpPr>
                <a:spLocks/>
              </p:cNvSpPr>
              <p:nvPr/>
            </p:nvSpPr>
            <p:spPr bwMode="auto">
              <a:xfrm>
                <a:off x="1072" y="2670"/>
                <a:ext cx="49" cy="44"/>
              </a:xfrm>
              <a:custGeom>
                <a:avLst/>
                <a:gdLst>
                  <a:gd name="T0" fmla="*/ 49 w 49"/>
                  <a:gd name="T1" fmla="*/ 19 h 44"/>
                  <a:gd name="T2" fmla="*/ 49 w 49"/>
                  <a:gd name="T3" fmla="*/ 21 h 44"/>
                  <a:gd name="T4" fmla="*/ 49 w 49"/>
                  <a:gd name="T5" fmla="*/ 24 h 44"/>
                  <a:gd name="T6" fmla="*/ 48 w 49"/>
                  <a:gd name="T7" fmla="*/ 27 h 44"/>
                  <a:gd name="T8" fmla="*/ 46 w 49"/>
                  <a:gd name="T9" fmla="*/ 30 h 44"/>
                  <a:gd name="T10" fmla="*/ 44 w 49"/>
                  <a:gd name="T11" fmla="*/ 31 h 44"/>
                  <a:gd name="T12" fmla="*/ 42 w 49"/>
                  <a:gd name="T13" fmla="*/ 31 h 44"/>
                  <a:gd name="T14" fmla="*/ 42 w 49"/>
                  <a:gd name="T15" fmla="*/ 31 h 44"/>
                  <a:gd name="T16" fmla="*/ 41 w 49"/>
                  <a:gd name="T17" fmla="*/ 33 h 44"/>
                  <a:gd name="T18" fmla="*/ 39 w 49"/>
                  <a:gd name="T19" fmla="*/ 35 h 44"/>
                  <a:gd name="T20" fmla="*/ 37 w 49"/>
                  <a:gd name="T21" fmla="*/ 37 h 44"/>
                  <a:gd name="T22" fmla="*/ 35 w 49"/>
                  <a:gd name="T23" fmla="*/ 39 h 44"/>
                  <a:gd name="T24" fmla="*/ 32 w 49"/>
                  <a:gd name="T25" fmla="*/ 41 h 44"/>
                  <a:gd name="T26" fmla="*/ 30 w 49"/>
                  <a:gd name="T27" fmla="*/ 42 h 44"/>
                  <a:gd name="T28" fmla="*/ 27 w 49"/>
                  <a:gd name="T29" fmla="*/ 43 h 44"/>
                  <a:gd name="T30" fmla="*/ 24 w 49"/>
                  <a:gd name="T31" fmla="*/ 44 h 44"/>
                  <a:gd name="T32" fmla="*/ 20 w 49"/>
                  <a:gd name="T33" fmla="*/ 43 h 44"/>
                  <a:gd name="T34" fmla="*/ 15 w 49"/>
                  <a:gd name="T35" fmla="*/ 43 h 44"/>
                  <a:gd name="T36" fmla="*/ 11 w 49"/>
                  <a:gd name="T37" fmla="*/ 41 h 44"/>
                  <a:gd name="T38" fmla="*/ 8 w 49"/>
                  <a:gd name="T39" fmla="*/ 39 h 44"/>
                  <a:gd name="T40" fmla="*/ 5 w 49"/>
                  <a:gd name="T41" fmla="*/ 36 h 44"/>
                  <a:gd name="T42" fmla="*/ 3 w 49"/>
                  <a:gd name="T43" fmla="*/ 32 h 44"/>
                  <a:gd name="T44" fmla="*/ 1 w 49"/>
                  <a:gd name="T45" fmla="*/ 28 h 44"/>
                  <a:gd name="T46" fmla="*/ 0 w 49"/>
                  <a:gd name="T47" fmla="*/ 24 h 44"/>
                  <a:gd name="T48" fmla="*/ 0 w 49"/>
                  <a:gd name="T49" fmla="*/ 20 h 44"/>
                  <a:gd name="T50" fmla="*/ 1 w 49"/>
                  <a:gd name="T51" fmla="*/ 15 h 44"/>
                  <a:gd name="T52" fmla="*/ 3 w 49"/>
                  <a:gd name="T53" fmla="*/ 11 h 44"/>
                  <a:gd name="T54" fmla="*/ 5 w 49"/>
                  <a:gd name="T55" fmla="*/ 8 h 44"/>
                  <a:gd name="T56" fmla="*/ 5 w 49"/>
                  <a:gd name="T57" fmla="*/ 7 h 44"/>
                  <a:gd name="T58" fmla="*/ 6 w 49"/>
                  <a:gd name="T59" fmla="*/ 6 h 44"/>
                  <a:gd name="T60" fmla="*/ 7 w 49"/>
                  <a:gd name="T61" fmla="*/ 6 h 44"/>
                  <a:gd name="T62" fmla="*/ 8 w 49"/>
                  <a:gd name="T63" fmla="*/ 5 h 44"/>
                  <a:gd name="T64" fmla="*/ 10 w 49"/>
                  <a:gd name="T65" fmla="*/ 4 h 44"/>
                  <a:gd name="T66" fmla="*/ 13 w 49"/>
                  <a:gd name="T67" fmla="*/ 2 h 44"/>
                  <a:gd name="T68" fmla="*/ 17 w 49"/>
                  <a:gd name="T69" fmla="*/ 0 h 44"/>
                  <a:gd name="T70" fmla="*/ 23 w 49"/>
                  <a:gd name="T71" fmla="*/ 0 h 44"/>
                  <a:gd name="T72" fmla="*/ 28 w 49"/>
                  <a:gd name="T73" fmla="*/ 0 h 44"/>
                  <a:gd name="T74" fmla="*/ 31 w 49"/>
                  <a:gd name="T75" fmla="*/ 2 h 44"/>
                  <a:gd name="T76" fmla="*/ 34 w 49"/>
                  <a:gd name="T77" fmla="*/ 3 h 44"/>
                  <a:gd name="T78" fmla="*/ 37 w 49"/>
                  <a:gd name="T79" fmla="*/ 5 h 44"/>
                  <a:gd name="T80" fmla="*/ 39 w 49"/>
                  <a:gd name="T81" fmla="*/ 7 h 44"/>
                  <a:gd name="T82" fmla="*/ 41 w 49"/>
                  <a:gd name="T83" fmla="*/ 9 h 44"/>
                  <a:gd name="T84" fmla="*/ 44 w 49"/>
                  <a:gd name="T85" fmla="*/ 13 h 44"/>
                  <a:gd name="T86" fmla="*/ 47 w 49"/>
                  <a:gd name="T87" fmla="*/ 1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4">
                    <a:moveTo>
                      <a:pt x="49" y="18"/>
                    </a:moveTo>
                    <a:lnTo>
                      <a:pt x="49" y="19"/>
                    </a:lnTo>
                    <a:lnTo>
                      <a:pt x="49" y="20"/>
                    </a:lnTo>
                    <a:lnTo>
                      <a:pt x="49" y="21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6"/>
                    </a:lnTo>
                    <a:lnTo>
                      <a:pt x="48" y="27"/>
                    </a:lnTo>
                    <a:lnTo>
                      <a:pt x="47" y="29"/>
                    </a:lnTo>
                    <a:lnTo>
                      <a:pt x="46" y="30"/>
                    </a:lnTo>
                    <a:lnTo>
                      <a:pt x="45" y="31"/>
                    </a:lnTo>
                    <a:lnTo>
                      <a:pt x="44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1" y="33"/>
                    </a:lnTo>
                    <a:lnTo>
                      <a:pt x="40" y="34"/>
                    </a:lnTo>
                    <a:lnTo>
                      <a:pt x="39" y="35"/>
                    </a:lnTo>
                    <a:lnTo>
                      <a:pt x="38" y="36"/>
                    </a:lnTo>
                    <a:lnTo>
                      <a:pt x="37" y="37"/>
                    </a:lnTo>
                    <a:lnTo>
                      <a:pt x="36" y="38"/>
                    </a:lnTo>
                    <a:lnTo>
                      <a:pt x="35" y="39"/>
                    </a:lnTo>
                    <a:lnTo>
                      <a:pt x="34" y="40"/>
                    </a:lnTo>
                    <a:lnTo>
                      <a:pt x="32" y="41"/>
                    </a:lnTo>
                    <a:lnTo>
                      <a:pt x="31" y="42"/>
                    </a:lnTo>
                    <a:lnTo>
                      <a:pt x="30" y="42"/>
                    </a:lnTo>
                    <a:lnTo>
                      <a:pt x="28" y="43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0" y="43"/>
                    </a:lnTo>
                    <a:lnTo>
                      <a:pt x="18" y="43"/>
                    </a:lnTo>
                    <a:lnTo>
                      <a:pt x="15" y="43"/>
                    </a:lnTo>
                    <a:lnTo>
                      <a:pt x="13" y="42"/>
                    </a:lnTo>
                    <a:lnTo>
                      <a:pt x="11" y="41"/>
                    </a:lnTo>
                    <a:lnTo>
                      <a:pt x="10" y="40"/>
                    </a:lnTo>
                    <a:lnTo>
                      <a:pt x="8" y="39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4" y="34"/>
                    </a:lnTo>
                    <a:lnTo>
                      <a:pt x="3" y="32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2" y="13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5" y="1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1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4" y="3"/>
                    </a:lnTo>
                    <a:lnTo>
                      <a:pt x="35" y="4"/>
                    </a:lnTo>
                    <a:lnTo>
                      <a:pt x="37" y="5"/>
                    </a:lnTo>
                    <a:lnTo>
                      <a:pt x="38" y="7"/>
                    </a:lnTo>
                    <a:lnTo>
                      <a:pt x="39" y="7"/>
                    </a:lnTo>
                    <a:lnTo>
                      <a:pt x="40" y="8"/>
                    </a:lnTo>
                    <a:lnTo>
                      <a:pt x="41" y="9"/>
                    </a:lnTo>
                    <a:lnTo>
                      <a:pt x="43" y="11"/>
                    </a:lnTo>
                    <a:lnTo>
                      <a:pt x="44" y="13"/>
                    </a:lnTo>
                    <a:lnTo>
                      <a:pt x="46" y="14"/>
                    </a:lnTo>
                    <a:lnTo>
                      <a:pt x="47" y="16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50"/>
              <p:cNvSpPr>
                <a:spLocks/>
              </p:cNvSpPr>
              <p:nvPr/>
            </p:nvSpPr>
            <p:spPr bwMode="auto">
              <a:xfrm>
                <a:off x="1075" y="2673"/>
                <a:ext cx="44" cy="37"/>
              </a:xfrm>
              <a:custGeom>
                <a:avLst/>
                <a:gdLst>
                  <a:gd name="T0" fmla="*/ 40 w 44"/>
                  <a:gd name="T1" fmla="*/ 14 h 37"/>
                  <a:gd name="T2" fmla="*/ 39 w 44"/>
                  <a:gd name="T3" fmla="*/ 14 h 37"/>
                  <a:gd name="T4" fmla="*/ 38 w 44"/>
                  <a:gd name="T5" fmla="*/ 15 h 37"/>
                  <a:gd name="T6" fmla="*/ 38 w 44"/>
                  <a:gd name="T7" fmla="*/ 15 h 37"/>
                  <a:gd name="T8" fmla="*/ 37 w 44"/>
                  <a:gd name="T9" fmla="*/ 15 h 37"/>
                  <a:gd name="T10" fmla="*/ 36 w 44"/>
                  <a:gd name="T11" fmla="*/ 12 h 37"/>
                  <a:gd name="T12" fmla="*/ 35 w 44"/>
                  <a:gd name="T13" fmla="*/ 9 h 37"/>
                  <a:gd name="T14" fmla="*/ 33 w 44"/>
                  <a:gd name="T15" fmla="*/ 7 h 37"/>
                  <a:gd name="T16" fmla="*/ 31 w 44"/>
                  <a:gd name="T17" fmla="*/ 4 h 37"/>
                  <a:gd name="T18" fmla="*/ 28 w 44"/>
                  <a:gd name="T19" fmla="*/ 3 h 37"/>
                  <a:gd name="T20" fmla="*/ 25 w 44"/>
                  <a:gd name="T21" fmla="*/ 1 h 37"/>
                  <a:gd name="T22" fmla="*/ 22 w 44"/>
                  <a:gd name="T23" fmla="*/ 1 h 37"/>
                  <a:gd name="T24" fmla="*/ 19 w 44"/>
                  <a:gd name="T25" fmla="*/ 0 h 37"/>
                  <a:gd name="T26" fmla="*/ 15 w 44"/>
                  <a:gd name="T27" fmla="*/ 1 h 37"/>
                  <a:gd name="T28" fmla="*/ 12 w 44"/>
                  <a:gd name="T29" fmla="*/ 2 h 37"/>
                  <a:gd name="T30" fmla="*/ 9 w 44"/>
                  <a:gd name="T31" fmla="*/ 3 h 37"/>
                  <a:gd name="T32" fmla="*/ 6 w 44"/>
                  <a:gd name="T33" fmla="*/ 6 h 37"/>
                  <a:gd name="T34" fmla="*/ 4 w 44"/>
                  <a:gd name="T35" fmla="*/ 8 h 37"/>
                  <a:gd name="T36" fmla="*/ 2 w 44"/>
                  <a:gd name="T37" fmla="*/ 11 h 37"/>
                  <a:gd name="T38" fmla="*/ 1 w 44"/>
                  <a:gd name="T39" fmla="*/ 15 h 37"/>
                  <a:gd name="T40" fmla="*/ 0 w 44"/>
                  <a:gd name="T41" fmla="*/ 19 h 37"/>
                  <a:gd name="T42" fmla="*/ 1 w 44"/>
                  <a:gd name="T43" fmla="*/ 22 h 37"/>
                  <a:gd name="T44" fmla="*/ 2 w 44"/>
                  <a:gd name="T45" fmla="*/ 26 h 37"/>
                  <a:gd name="T46" fmla="*/ 4 w 44"/>
                  <a:gd name="T47" fmla="*/ 29 h 37"/>
                  <a:gd name="T48" fmla="*/ 6 w 44"/>
                  <a:gd name="T49" fmla="*/ 32 h 37"/>
                  <a:gd name="T50" fmla="*/ 9 w 44"/>
                  <a:gd name="T51" fmla="*/ 34 h 37"/>
                  <a:gd name="T52" fmla="*/ 12 w 44"/>
                  <a:gd name="T53" fmla="*/ 36 h 37"/>
                  <a:gd name="T54" fmla="*/ 15 w 44"/>
                  <a:gd name="T55" fmla="*/ 37 h 37"/>
                  <a:gd name="T56" fmla="*/ 19 w 44"/>
                  <a:gd name="T57" fmla="*/ 37 h 37"/>
                  <a:gd name="T58" fmla="*/ 22 w 44"/>
                  <a:gd name="T59" fmla="*/ 37 h 37"/>
                  <a:gd name="T60" fmla="*/ 25 w 44"/>
                  <a:gd name="T61" fmla="*/ 36 h 37"/>
                  <a:gd name="T62" fmla="*/ 28 w 44"/>
                  <a:gd name="T63" fmla="*/ 35 h 37"/>
                  <a:gd name="T64" fmla="*/ 30 w 44"/>
                  <a:gd name="T65" fmla="*/ 33 h 37"/>
                  <a:gd name="T66" fmla="*/ 32 w 44"/>
                  <a:gd name="T67" fmla="*/ 31 h 37"/>
                  <a:gd name="T68" fmla="*/ 34 w 44"/>
                  <a:gd name="T69" fmla="*/ 29 h 37"/>
                  <a:gd name="T70" fmla="*/ 36 w 44"/>
                  <a:gd name="T71" fmla="*/ 26 h 37"/>
                  <a:gd name="T72" fmla="*/ 37 w 44"/>
                  <a:gd name="T73" fmla="*/ 24 h 37"/>
                  <a:gd name="T74" fmla="*/ 37 w 44"/>
                  <a:gd name="T75" fmla="*/ 24 h 37"/>
                  <a:gd name="T76" fmla="*/ 38 w 44"/>
                  <a:gd name="T77" fmla="*/ 25 h 37"/>
                  <a:gd name="T78" fmla="*/ 39 w 44"/>
                  <a:gd name="T79" fmla="*/ 25 h 37"/>
                  <a:gd name="T80" fmla="*/ 40 w 44"/>
                  <a:gd name="T81" fmla="*/ 25 h 37"/>
                  <a:gd name="T82" fmla="*/ 40 w 44"/>
                  <a:gd name="T83" fmla="*/ 25 h 37"/>
                  <a:gd name="T84" fmla="*/ 41 w 44"/>
                  <a:gd name="T85" fmla="*/ 25 h 37"/>
                  <a:gd name="T86" fmla="*/ 42 w 44"/>
                  <a:gd name="T87" fmla="*/ 24 h 37"/>
                  <a:gd name="T88" fmla="*/ 43 w 44"/>
                  <a:gd name="T89" fmla="*/ 23 h 37"/>
                  <a:gd name="T90" fmla="*/ 43 w 44"/>
                  <a:gd name="T91" fmla="*/ 23 h 37"/>
                  <a:gd name="T92" fmla="*/ 43 w 44"/>
                  <a:gd name="T93" fmla="*/ 22 h 37"/>
                  <a:gd name="T94" fmla="*/ 44 w 44"/>
                  <a:gd name="T95" fmla="*/ 21 h 37"/>
                  <a:gd name="T96" fmla="*/ 44 w 44"/>
                  <a:gd name="T97" fmla="*/ 20 h 37"/>
                  <a:gd name="T98" fmla="*/ 44 w 44"/>
                  <a:gd name="T99" fmla="*/ 19 h 37"/>
                  <a:gd name="T100" fmla="*/ 43 w 44"/>
                  <a:gd name="T101" fmla="*/ 18 h 37"/>
                  <a:gd name="T102" fmla="*/ 43 w 44"/>
                  <a:gd name="T103" fmla="*/ 17 h 37"/>
                  <a:gd name="T104" fmla="*/ 43 w 44"/>
                  <a:gd name="T105" fmla="*/ 16 h 37"/>
                  <a:gd name="T106" fmla="*/ 42 w 44"/>
                  <a:gd name="T107" fmla="*/ 15 h 37"/>
                  <a:gd name="T108" fmla="*/ 41 w 44"/>
                  <a:gd name="T109" fmla="*/ 15 h 37"/>
                  <a:gd name="T110" fmla="*/ 40 w 44"/>
                  <a:gd name="T111" fmla="*/ 14 h 37"/>
                  <a:gd name="T112" fmla="*/ 40 w 44"/>
                  <a:gd name="T113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4" h="37">
                    <a:moveTo>
                      <a:pt x="40" y="14"/>
                    </a:moveTo>
                    <a:lnTo>
                      <a:pt x="39" y="14"/>
                    </a:lnTo>
                    <a:lnTo>
                      <a:pt x="38" y="15"/>
                    </a:lnTo>
                    <a:lnTo>
                      <a:pt x="38" y="15"/>
                    </a:lnTo>
                    <a:lnTo>
                      <a:pt x="37" y="15"/>
                    </a:lnTo>
                    <a:lnTo>
                      <a:pt x="36" y="12"/>
                    </a:lnTo>
                    <a:lnTo>
                      <a:pt x="35" y="9"/>
                    </a:lnTo>
                    <a:lnTo>
                      <a:pt x="33" y="7"/>
                    </a:lnTo>
                    <a:lnTo>
                      <a:pt x="31" y="4"/>
                    </a:lnTo>
                    <a:lnTo>
                      <a:pt x="28" y="3"/>
                    </a:lnTo>
                    <a:lnTo>
                      <a:pt x="25" y="1"/>
                    </a:lnTo>
                    <a:lnTo>
                      <a:pt x="22" y="1"/>
                    </a:lnTo>
                    <a:lnTo>
                      <a:pt x="19" y="0"/>
                    </a:lnTo>
                    <a:lnTo>
                      <a:pt x="15" y="1"/>
                    </a:lnTo>
                    <a:lnTo>
                      <a:pt x="12" y="2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1" y="15"/>
                    </a:lnTo>
                    <a:lnTo>
                      <a:pt x="0" y="19"/>
                    </a:lnTo>
                    <a:lnTo>
                      <a:pt x="1" y="22"/>
                    </a:lnTo>
                    <a:lnTo>
                      <a:pt x="2" y="26"/>
                    </a:lnTo>
                    <a:lnTo>
                      <a:pt x="4" y="29"/>
                    </a:lnTo>
                    <a:lnTo>
                      <a:pt x="6" y="32"/>
                    </a:lnTo>
                    <a:lnTo>
                      <a:pt x="9" y="34"/>
                    </a:lnTo>
                    <a:lnTo>
                      <a:pt x="12" y="36"/>
                    </a:lnTo>
                    <a:lnTo>
                      <a:pt x="15" y="37"/>
                    </a:lnTo>
                    <a:lnTo>
                      <a:pt x="19" y="37"/>
                    </a:lnTo>
                    <a:lnTo>
                      <a:pt x="22" y="37"/>
                    </a:lnTo>
                    <a:lnTo>
                      <a:pt x="25" y="36"/>
                    </a:lnTo>
                    <a:lnTo>
                      <a:pt x="28" y="35"/>
                    </a:lnTo>
                    <a:lnTo>
                      <a:pt x="30" y="33"/>
                    </a:lnTo>
                    <a:lnTo>
                      <a:pt x="32" y="31"/>
                    </a:lnTo>
                    <a:lnTo>
                      <a:pt x="34" y="29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7" y="24"/>
                    </a:lnTo>
                    <a:lnTo>
                      <a:pt x="38" y="25"/>
                    </a:lnTo>
                    <a:lnTo>
                      <a:pt x="39" y="25"/>
                    </a:lnTo>
                    <a:lnTo>
                      <a:pt x="40" y="25"/>
                    </a:lnTo>
                    <a:lnTo>
                      <a:pt x="40" y="25"/>
                    </a:lnTo>
                    <a:lnTo>
                      <a:pt x="41" y="25"/>
                    </a:lnTo>
                    <a:lnTo>
                      <a:pt x="42" y="24"/>
                    </a:lnTo>
                    <a:lnTo>
                      <a:pt x="43" y="23"/>
                    </a:lnTo>
                    <a:lnTo>
                      <a:pt x="43" y="23"/>
                    </a:lnTo>
                    <a:lnTo>
                      <a:pt x="43" y="22"/>
                    </a:lnTo>
                    <a:lnTo>
                      <a:pt x="44" y="21"/>
                    </a:lnTo>
                    <a:lnTo>
                      <a:pt x="44" y="20"/>
                    </a:lnTo>
                    <a:lnTo>
                      <a:pt x="44" y="19"/>
                    </a:lnTo>
                    <a:lnTo>
                      <a:pt x="43" y="18"/>
                    </a:lnTo>
                    <a:lnTo>
                      <a:pt x="43" y="17"/>
                    </a:lnTo>
                    <a:lnTo>
                      <a:pt x="43" y="16"/>
                    </a:lnTo>
                    <a:lnTo>
                      <a:pt x="42" y="15"/>
                    </a:lnTo>
                    <a:lnTo>
                      <a:pt x="41" y="15"/>
                    </a:lnTo>
                    <a:lnTo>
                      <a:pt x="40" y="14"/>
                    </a:lnTo>
                    <a:lnTo>
                      <a:pt x="4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51"/>
              <p:cNvSpPr>
                <a:spLocks/>
              </p:cNvSpPr>
              <p:nvPr/>
            </p:nvSpPr>
            <p:spPr bwMode="auto">
              <a:xfrm>
                <a:off x="1085" y="2699"/>
                <a:ext cx="17" cy="6"/>
              </a:xfrm>
              <a:custGeom>
                <a:avLst/>
                <a:gdLst>
                  <a:gd name="T0" fmla="*/ 0 w 17"/>
                  <a:gd name="T1" fmla="*/ 0 h 6"/>
                  <a:gd name="T2" fmla="*/ 0 w 17"/>
                  <a:gd name="T3" fmla="*/ 1 h 6"/>
                  <a:gd name="T4" fmla="*/ 0 w 17"/>
                  <a:gd name="T5" fmla="*/ 2 h 6"/>
                  <a:gd name="T6" fmla="*/ 1 w 17"/>
                  <a:gd name="T7" fmla="*/ 4 h 6"/>
                  <a:gd name="T8" fmla="*/ 3 w 17"/>
                  <a:gd name="T9" fmla="*/ 5 h 6"/>
                  <a:gd name="T10" fmla="*/ 4 w 17"/>
                  <a:gd name="T11" fmla="*/ 5 h 6"/>
                  <a:gd name="T12" fmla="*/ 5 w 17"/>
                  <a:gd name="T13" fmla="*/ 6 h 6"/>
                  <a:gd name="T14" fmla="*/ 6 w 17"/>
                  <a:gd name="T15" fmla="*/ 6 h 6"/>
                  <a:gd name="T16" fmla="*/ 7 w 17"/>
                  <a:gd name="T17" fmla="*/ 6 h 6"/>
                  <a:gd name="T18" fmla="*/ 8 w 17"/>
                  <a:gd name="T19" fmla="*/ 6 h 6"/>
                  <a:gd name="T20" fmla="*/ 9 w 17"/>
                  <a:gd name="T21" fmla="*/ 6 h 6"/>
                  <a:gd name="T22" fmla="*/ 9 w 17"/>
                  <a:gd name="T23" fmla="*/ 6 h 6"/>
                  <a:gd name="T24" fmla="*/ 10 w 17"/>
                  <a:gd name="T25" fmla="*/ 6 h 6"/>
                  <a:gd name="T26" fmla="*/ 17 w 17"/>
                  <a:gd name="T27" fmla="*/ 0 h 6"/>
                  <a:gd name="T28" fmla="*/ 0 w 17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6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52"/>
              <p:cNvSpPr>
                <a:spLocks/>
              </p:cNvSpPr>
              <p:nvPr/>
            </p:nvSpPr>
            <p:spPr bwMode="auto">
              <a:xfrm>
                <a:off x="1087" y="2700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 w 10"/>
                  <a:gd name="T3" fmla="*/ 2 h 2"/>
                  <a:gd name="T4" fmla="*/ 8 w 10"/>
                  <a:gd name="T5" fmla="*/ 2 h 2"/>
                  <a:gd name="T6" fmla="*/ 10 w 10"/>
                  <a:gd name="T7" fmla="*/ 0 h 2"/>
                  <a:gd name="T8" fmla="*/ 0 w 10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53"/>
              <p:cNvSpPr>
                <a:spLocks/>
              </p:cNvSpPr>
              <p:nvPr/>
            </p:nvSpPr>
            <p:spPr bwMode="auto">
              <a:xfrm>
                <a:off x="1075" y="2666"/>
                <a:ext cx="35" cy="12"/>
              </a:xfrm>
              <a:custGeom>
                <a:avLst/>
                <a:gdLst>
                  <a:gd name="T0" fmla="*/ 29 w 35"/>
                  <a:gd name="T1" fmla="*/ 2 h 12"/>
                  <a:gd name="T2" fmla="*/ 28 w 35"/>
                  <a:gd name="T3" fmla="*/ 2 h 12"/>
                  <a:gd name="T4" fmla="*/ 27 w 35"/>
                  <a:gd name="T5" fmla="*/ 2 h 12"/>
                  <a:gd name="T6" fmla="*/ 26 w 35"/>
                  <a:gd name="T7" fmla="*/ 2 h 12"/>
                  <a:gd name="T8" fmla="*/ 25 w 35"/>
                  <a:gd name="T9" fmla="*/ 2 h 12"/>
                  <a:gd name="T10" fmla="*/ 24 w 35"/>
                  <a:gd name="T11" fmla="*/ 2 h 12"/>
                  <a:gd name="T12" fmla="*/ 22 w 35"/>
                  <a:gd name="T13" fmla="*/ 1 h 12"/>
                  <a:gd name="T14" fmla="*/ 21 w 35"/>
                  <a:gd name="T15" fmla="*/ 1 h 12"/>
                  <a:gd name="T16" fmla="*/ 19 w 35"/>
                  <a:gd name="T17" fmla="*/ 1 h 12"/>
                  <a:gd name="T18" fmla="*/ 17 w 35"/>
                  <a:gd name="T19" fmla="*/ 1 h 12"/>
                  <a:gd name="T20" fmla="*/ 16 w 35"/>
                  <a:gd name="T21" fmla="*/ 1 h 12"/>
                  <a:gd name="T22" fmla="*/ 14 w 35"/>
                  <a:gd name="T23" fmla="*/ 1 h 12"/>
                  <a:gd name="T24" fmla="*/ 13 w 35"/>
                  <a:gd name="T25" fmla="*/ 0 h 12"/>
                  <a:gd name="T26" fmla="*/ 12 w 35"/>
                  <a:gd name="T27" fmla="*/ 0 h 12"/>
                  <a:gd name="T28" fmla="*/ 11 w 35"/>
                  <a:gd name="T29" fmla="*/ 0 h 12"/>
                  <a:gd name="T30" fmla="*/ 10 w 35"/>
                  <a:gd name="T31" fmla="*/ 0 h 12"/>
                  <a:gd name="T32" fmla="*/ 9 w 35"/>
                  <a:gd name="T33" fmla="*/ 0 h 12"/>
                  <a:gd name="T34" fmla="*/ 8 w 35"/>
                  <a:gd name="T35" fmla="*/ 0 h 12"/>
                  <a:gd name="T36" fmla="*/ 6 w 35"/>
                  <a:gd name="T37" fmla="*/ 1 h 12"/>
                  <a:gd name="T38" fmla="*/ 4 w 35"/>
                  <a:gd name="T39" fmla="*/ 2 h 12"/>
                  <a:gd name="T40" fmla="*/ 3 w 35"/>
                  <a:gd name="T41" fmla="*/ 4 h 12"/>
                  <a:gd name="T42" fmla="*/ 2 w 35"/>
                  <a:gd name="T43" fmla="*/ 6 h 12"/>
                  <a:gd name="T44" fmla="*/ 1 w 35"/>
                  <a:gd name="T45" fmla="*/ 7 h 12"/>
                  <a:gd name="T46" fmla="*/ 0 w 35"/>
                  <a:gd name="T47" fmla="*/ 9 h 12"/>
                  <a:gd name="T48" fmla="*/ 0 w 35"/>
                  <a:gd name="T49" fmla="*/ 10 h 12"/>
                  <a:gd name="T50" fmla="*/ 0 w 35"/>
                  <a:gd name="T51" fmla="*/ 10 h 12"/>
                  <a:gd name="T52" fmla="*/ 1 w 35"/>
                  <a:gd name="T53" fmla="*/ 11 h 12"/>
                  <a:gd name="T54" fmla="*/ 3 w 35"/>
                  <a:gd name="T55" fmla="*/ 11 h 12"/>
                  <a:gd name="T56" fmla="*/ 5 w 35"/>
                  <a:gd name="T57" fmla="*/ 11 h 12"/>
                  <a:gd name="T58" fmla="*/ 7 w 35"/>
                  <a:gd name="T59" fmla="*/ 11 h 12"/>
                  <a:gd name="T60" fmla="*/ 10 w 35"/>
                  <a:gd name="T61" fmla="*/ 12 h 12"/>
                  <a:gd name="T62" fmla="*/ 13 w 35"/>
                  <a:gd name="T63" fmla="*/ 12 h 12"/>
                  <a:gd name="T64" fmla="*/ 16 w 35"/>
                  <a:gd name="T65" fmla="*/ 12 h 12"/>
                  <a:gd name="T66" fmla="*/ 19 w 35"/>
                  <a:gd name="T67" fmla="*/ 12 h 12"/>
                  <a:gd name="T68" fmla="*/ 22 w 35"/>
                  <a:gd name="T69" fmla="*/ 12 h 12"/>
                  <a:gd name="T70" fmla="*/ 25 w 35"/>
                  <a:gd name="T71" fmla="*/ 12 h 12"/>
                  <a:gd name="T72" fmla="*/ 28 w 35"/>
                  <a:gd name="T73" fmla="*/ 12 h 12"/>
                  <a:gd name="T74" fmla="*/ 30 w 35"/>
                  <a:gd name="T75" fmla="*/ 12 h 12"/>
                  <a:gd name="T76" fmla="*/ 32 w 35"/>
                  <a:gd name="T77" fmla="*/ 12 h 12"/>
                  <a:gd name="T78" fmla="*/ 33 w 35"/>
                  <a:gd name="T79" fmla="*/ 12 h 12"/>
                  <a:gd name="T80" fmla="*/ 34 w 35"/>
                  <a:gd name="T81" fmla="*/ 12 h 12"/>
                  <a:gd name="T82" fmla="*/ 35 w 35"/>
                  <a:gd name="T83" fmla="*/ 11 h 12"/>
                  <a:gd name="T84" fmla="*/ 35 w 35"/>
                  <a:gd name="T85" fmla="*/ 10 h 12"/>
                  <a:gd name="T86" fmla="*/ 35 w 35"/>
                  <a:gd name="T87" fmla="*/ 9 h 12"/>
                  <a:gd name="T88" fmla="*/ 35 w 35"/>
                  <a:gd name="T89" fmla="*/ 7 h 12"/>
                  <a:gd name="T90" fmla="*/ 33 w 35"/>
                  <a:gd name="T91" fmla="*/ 5 h 12"/>
                  <a:gd name="T92" fmla="*/ 32 w 35"/>
                  <a:gd name="T93" fmla="*/ 4 h 12"/>
                  <a:gd name="T94" fmla="*/ 30 w 35"/>
                  <a:gd name="T95" fmla="*/ 2 h 12"/>
                  <a:gd name="T96" fmla="*/ 29 w 35"/>
                  <a:gd name="T9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5" h="12">
                    <a:moveTo>
                      <a:pt x="29" y="2"/>
                    </a:moveTo>
                    <a:lnTo>
                      <a:pt x="28" y="2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5" y="2"/>
                    </a:lnTo>
                    <a:lnTo>
                      <a:pt x="24" y="2"/>
                    </a:lnTo>
                    <a:lnTo>
                      <a:pt x="22" y="1"/>
                    </a:lnTo>
                    <a:lnTo>
                      <a:pt x="21" y="1"/>
                    </a:lnTo>
                    <a:lnTo>
                      <a:pt x="19" y="1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10" y="12"/>
                    </a:lnTo>
                    <a:lnTo>
                      <a:pt x="13" y="12"/>
                    </a:lnTo>
                    <a:lnTo>
                      <a:pt x="16" y="12"/>
                    </a:lnTo>
                    <a:lnTo>
                      <a:pt x="19" y="12"/>
                    </a:lnTo>
                    <a:lnTo>
                      <a:pt x="22" y="12"/>
                    </a:lnTo>
                    <a:lnTo>
                      <a:pt x="25" y="12"/>
                    </a:lnTo>
                    <a:lnTo>
                      <a:pt x="28" y="12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4" y="12"/>
                    </a:lnTo>
                    <a:lnTo>
                      <a:pt x="35" y="11"/>
                    </a:lnTo>
                    <a:lnTo>
                      <a:pt x="35" y="10"/>
                    </a:lnTo>
                    <a:lnTo>
                      <a:pt x="35" y="9"/>
                    </a:lnTo>
                    <a:lnTo>
                      <a:pt x="35" y="7"/>
                    </a:lnTo>
                    <a:lnTo>
                      <a:pt x="33" y="5"/>
                    </a:lnTo>
                    <a:lnTo>
                      <a:pt x="32" y="4"/>
                    </a:lnTo>
                    <a:lnTo>
                      <a:pt x="30" y="2"/>
                    </a:ln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54"/>
              <p:cNvSpPr>
                <a:spLocks/>
              </p:cNvSpPr>
              <p:nvPr/>
            </p:nvSpPr>
            <p:spPr bwMode="auto">
              <a:xfrm>
                <a:off x="1113" y="2694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2 h 3"/>
                  <a:gd name="T6" fmla="*/ 3 w 3"/>
                  <a:gd name="T7" fmla="*/ 2 h 3"/>
                  <a:gd name="T8" fmla="*/ 3 w 3"/>
                  <a:gd name="T9" fmla="*/ 1 h 3"/>
                  <a:gd name="T10" fmla="*/ 3 w 3"/>
                  <a:gd name="T11" fmla="*/ 1 h 3"/>
                  <a:gd name="T12" fmla="*/ 3 w 3"/>
                  <a:gd name="T13" fmla="*/ 0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1 w 3"/>
                  <a:gd name="T21" fmla="*/ 0 h 3"/>
                  <a:gd name="T22" fmla="*/ 0 w 3"/>
                  <a:gd name="T23" fmla="*/ 1 h 3"/>
                  <a:gd name="T24" fmla="*/ 0 w 3"/>
                  <a:gd name="T25" fmla="*/ 1 h 3"/>
                  <a:gd name="T26" fmla="*/ 0 w 3"/>
                  <a:gd name="T27" fmla="*/ 2 h 3"/>
                  <a:gd name="T28" fmla="*/ 1 w 3"/>
                  <a:gd name="T29" fmla="*/ 2 h 3"/>
                  <a:gd name="T30" fmla="*/ 1 w 3"/>
                  <a:gd name="T31" fmla="*/ 2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55"/>
              <p:cNvSpPr>
                <a:spLocks/>
              </p:cNvSpPr>
              <p:nvPr/>
            </p:nvSpPr>
            <p:spPr bwMode="auto">
              <a:xfrm>
                <a:off x="1084" y="2715"/>
                <a:ext cx="30" cy="19"/>
              </a:xfrm>
              <a:custGeom>
                <a:avLst/>
                <a:gdLst>
                  <a:gd name="T0" fmla="*/ 29 w 30"/>
                  <a:gd name="T1" fmla="*/ 11 h 19"/>
                  <a:gd name="T2" fmla="*/ 26 w 30"/>
                  <a:gd name="T3" fmla="*/ 7 h 19"/>
                  <a:gd name="T4" fmla="*/ 30 w 30"/>
                  <a:gd name="T5" fmla="*/ 5 h 19"/>
                  <a:gd name="T6" fmla="*/ 27 w 30"/>
                  <a:gd name="T7" fmla="*/ 1 h 19"/>
                  <a:gd name="T8" fmla="*/ 25 w 30"/>
                  <a:gd name="T9" fmla="*/ 1 h 19"/>
                  <a:gd name="T10" fmla="*/ 28 w 30"/>
                  <a:gd name="T11" fmla="*/ 4 h 19"/>
                  <a:gd name="T12" fmla="*/ 24 w 30"/>
                  <a:gd name="T13" fmla="*/ 7 h 19"/>
                  <a:gd name="T14" fmla="*/ 24 w 30"/>
                  <a:gd name="T15" fmla="*/ 8 h 19"/>
                  <a:gd name="T16" fmla="*/ 25 w 30"/>
                  <a:gd name="T17" fmla="*/ 9 h 19"/>
                  <a:gd name="T18" fmla="*/ 26 w 30"/>
                  <a:gd name="T19" fmla="*/ 10 h 19"/>
                  <a:gd name="T20" fmla="*/ 26 w 30"/>
                  <a:gd name="T21" fmla="*/ 10 h 19"/>
                  <a:gd name="T22" fmla="*/ 13 w 30"/>
                  <a:gd name="T23" fmla="*/ 17 h 19"/>
                  <a:gd name="T24" fmla="*/ 3 w 30"/>
                  <a:gd name="T25" fmla="*/ 10 h 19"/>
                  <a:gd name="T26" fmla="*/ 6 w 30"/>
                  <a:gd name="T27" fmla="*/ 7 h 19"/>
                  <a:gd name="T28" fmla="*/ 2 w 30"/>
                  <a:gd name="T29" fmla="*/ 4 h 19"/>
                  <a:gd name="T30" fmla="*/ 4 w 30"/>
                  <a:gd name="T31" fmla="*/ 0 h 19"/>
                  <a:gd name="T32" fmla="*/ 2 w 30"/>
                  <a:gd name="T33" fmla="*/ 1 h 19"/>
                  <a:gd name="T34" fmla="*/ 0 w 30"/>
                  <a:gd name="T35" fmla="*/ 5 h 19"/>
                  <a:gd name="T36" fmla="*/ 3 w 30"/>
                  <a:gd name="T37" fmla="*/ 7 h 19"/>
                  <a:gd name="T38" fmla="*/ 1 w 30"/>
                  <a:gd name="T39" fmla="*/ 10 h 19"/>
                  <a:gd name="T40" fmla="*/ 12 w 30"/>
                  <a:gd name="T41" fmla="*/ 19 h 19"/>
                  <a:gd name="T42" fmla="*/ 29 w 30"/>
                  <a:gd name="T43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" h="19">
                    <a:moveTo>
                      <a:pt x="29" y="11"/>
                    </a:moveTo>
                    <a:lnTo>
                      <a:pt x="26" y="7"/>
                    </a:lnTo>
                    <a:lnTo>
                      <a:pt x="30" y="5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4" y="8"/>
                    </a:lnTo>
                    <a:lnTo>
                      <a:pt x="25" y="9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13" y="17"/>
                    </a:lnTo>
                    <a:lnTo>
                      <a:pt x="3" y="10"/>
                    </a:lnTo>
                    <a:lnTo>
                      <a:pt x="6" y="7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1" y="10"/>
                    </a:lnTo>
                    <a:lnTo>
                      <a:pt x="12" y="19"/>
                    </a:lnTo>
                    <a:lnTo>
                      <a:pt x="29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56"/>
              <p:cNvSpPr>
                <a:spLocks/>
              </p:cNvSpPr>
              <p:nvPr/>
            </p:nvSpPr>
            <p:spPr bwMode="auto">
              <a:xfrm>
                <a:off x="1077" y="2731"/>
                <a:ext cx="2" cy="24"/>
              </a:xfrm>
              <a:custGeom>
                <a:avLst/>
                <a:gdLst>
                  <a:gd name="T0" fmla="*/ 0 w 2"/>
                  <a:gd name="T1" fmla="*/ 24 h 24"/>
                  <a:gd name="T2" fmla="*/ 0 w 2"/>
                  <a:gd name="T3" fmla="*/ 4 h 24"/>
                  <a:gd name="T4" fmla="*/ 2 w 2"/>
                  <a:gd name="T5" fmla="*/ 0 h 24"/>
                  <a:gd name="T6" fmla="*/ 2 w 2"/>
                  <a:gd name="T7" fmla="*/ 24 h 24"/>
                  <a:gd name="T8" fmla="*/ 0 w 2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4">
                    <a:moveTo>
                      <a:pt x="0" y="24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2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57"/>
              <p:cNvSpPr>
                <a:spLocks/>
              </p:cNvSpPr>
              <p:nvPr/>
            </p:nvSpPr>
            <p:spPr bwMode="auto">
              <a:xfrm>
                <a:off x="928" y="2714"/>
                <a:ext cx="43" cy="52"/>
              </a:xfrm>
              <a:custGeom>
                <a:avLst/>
                <a:gdLst>
                  <a:gd name="T0" fmla="*/ 43 w 43"/>
                  <a:gd name="T1" fmla="*/ 2 h 52"/>
                  <a:gd name="T2" fmla="*/ 42 w 43"/>
                  <a:gd name="T3" fmla="*/ 1 h 52"/>
                  <a:gd name="T4" fmla="*/ 40 w 43"/>
                  <a:gd name="T5" fmla="*/ 0 h 52"/>
                  <a:gd name="T6" fmla="*/ 38 w 43"/>
                  <a:gd name="T7" fmla="*/ 0 h 52"/>
                  <a:gd name="T8" fmla="*/ 36 w 43"/>
                  <a:gd name="T9" fmla="*/ 0 h 52"/>
                  <a:gd name="T10" fmla="*/ 33 w 43"/>
                  <a:gd name="T11" fmla="*/ 0 h 52"/>
                  <a:gd name="T12" fmla="*/ 30 w 43"/>
                  <a:gd name="T13" fmla="*/ 0 h 52"/>
                  <a:gd name="T14" fmla="*/ 27 w 43"/>
                  <a:gd name="T15" fmla="*/ 0 h 52"/>
                  <a:gd name="T16" fmla="*/ 24 w 43"/>
                  <a:gd name="T17" fmla="*/ 1 h 52"/>
                  <a:gd name="T18" fmla="*/ 21 w 43"/>
                  <a:gd name="T19" fmla="*/ 2 h 52"/>
                  <a:gd name="T20" fmla="*/ 18 w 43"/>
                  <a:gd name="T21" fmla="*/ 2 h 52"/>
                  <a:gd name="T22" fmla="*/ 15 w 43"/>
                  <a:gd name="T23" fmla="*/ 3 h 52"/>
                  <a:gd name="T24" fmla="*/ 12 w 43"/>
                  <a:gd name="T25" fmla="*/ 4 h 52"/>
                  <a:gd name="T26" fmla="*/ 10 w 43"/>
                  <a:gd name="T27" fmla="*/ 4 h 52"/>
                  <a:gd name="T28" fmla="*/ 9 w 43"/>
                  <a:gd name="T29" fmla="*/ 4 h 52"/>
                  <a:gd name="T30" fmla="*/ 8 w 43"/>
                  <a:gd name="T31" fmla="*/ 5 h 52"/>
                  <a:gd name="T32" fmla="*/ 7 w 43"/>
                  <a:gd name="T33" fmla="*/ 5 h 52"/>
                  <a:gd name="T34" fmla="*/ 7 w 43"/>
                  <a:gd name="T35" fmla="*/ 5 h 52"/>
                  <a:gd name="T36" fmla="*/ 7 w 43"/>
                  <a:gd name="T37" fmla="*/ 4 h 52"/>
                  <a:gd name="T38" fmla="*/ 7 w 43"/>
                  <a:gd name="T39" fmla="*/ 4 h 52"/>
                  <a:gd name="T40" fmla="*/ 7 w 43"/>
                  <a:gd name="T41" fmla="*/ 4 h 52"/>
                  <a:gd name="T42" fmla="*/ 6 w 43"/>
                  <a:gd name="T43" fmla="*/ 3 h 52"/>
                  <a:gd name="T44" fmla="*/ 6 w 43"/>
                  <a:gd name="T45" fmla="*/ 3 h 52"/>
                  <a:gd name="T46" fmla="*/ 5 w 43"/>
                  <a:gd name="T47" fmla="*/ 2 h 52"/>
                  <a:gd name="T48" fmla="*/ 3 w 43"/>
                  <a:gd name="T49" fmla="*/ 2 h 52"/>
                  <a:gd name="T50" fmla="*/ 2 w 43"/>
                  <a:gd name="T51" fmla="*/ 2 h 52"/>
                  <a:gd name="T52" fmla="*/ 2 w 43"/>
                  <a:gd name="T53" fmla="*/ 3 h 52"/>
                  <a:gd name="T54" fmla="*/ 1 w 43"/>
                  <a:gd name="T55" fmla="*/ 3 h 52"/>
                  <a:gd name="T56" fmla="*/ 0 w 43"/>
                  <a:gd name="T57" fmla="*/ 3 h 52"/>
                  <a:gd name="T58" fmla="*/ 0 w 43"/>
                  <a:gd name="T59" fmla="*/ 3 h 52"/>
                  <a:gd name="T60" fmla="*/ 0 w 43"/>
                  <a:gd name="T61" fmla="*/ 4 h 52"/>
                  <a:gd name="T62" fmla="*/ 0 w 43"/>
                  <a:gd name="T63" fmla="*/ 4 h 52"/>
                  <a:gd name="T64" fmla="*/ 0 w 43"/>
                  <a:gd name="T65" fmla="*/ 4 h 52"/>
                  <a:gd name="T66" fmla="*/ 0 w 43"/>
                  <a:gd name="T67" fmla="*/ 52 h 52"/>
                  <a:gd name="T68" fmla="*/ 7 w 43"/>
                  <a:gd name="T69" fmla="*/ 52 h 52"/>
                  <a:gd name="T70" fmla="*/ 7 w 43"/>
                  <a:gd name="T71" fmla="*/ 49 h 52"/>
                  <a:gd name="T72" fmla="*/ 7 w 43"/>
                  <a:gd name="T73" fmla="*/ 41 h 52"/>
                  <a:gd name="T74" fmla="*/ 7 w 43"/>
                  <a:gd name="T75" fmla="*/ 34 h 52"/>
                  <a:gd name="T76" fmla="*/ 7 w 43"/>
                  <a:gd name="T77" fmla="*/ 30 h 52"/>
                  <a:gd name="T78" fmla="*/ 8 w 43"/>
                  <a:gd name="T79" fmla="*/ 30 h 52"/>
                  <a:gd name="T80" fmla="*/ 10 w 43"/>
                  <a:gd name="T81" fmla="*/ 29 h 52"/>
                  <a:gd name="T82" fmla="*/ 12 w 43"/>
                  <a:gd name="T83" fmla="*/ 29 h 52"/>
                  <a:gd name="T84" fmla="*/ 14 w 43"/>
                  <a:gd name="T85" fmla="*/ 28 h 52"/>
                  <a:gd name="T86" fmla="*/ 16 w 43"/>
                  <a:gd name="T87" fmla="*/ 28 h 52"/>
                  <a:gd name="T88" fmla="*/ 19 w 43"/>
                  <a:gd name="T89" fmla="*/ 27 h 52"/>
                  <a:gd name="T90" fmla="*/ 21 w 43"/>
                  <a:gd name="T91" fmla="*/ 26 h 52"/>
                  <a:gd name="T92" fmla="*/ 24 w 43"/>
                  <a:gd name="T93" fmla="*/ 26 h 52"/>
                  <a:gd name="T94" fmla="*/ 26 w 43"/>
                  <a:gd name="T95" fmla="*/ 25 h 52"/>
                  <a:gd name="T96" fmla="*/ 29 w 43"/>
                  <a:gd name="T97" fmla="*/ 24 h 52"/>
                  <a:gd name="T98" fmla="*/ 32 w 43"/>
                  <a:gd name="T99" fmla="*/ 24 h 52"/>
                  <a:gd name="T100" fmla="*/ 34 w 43"/>
                  <a:gd name="T101" fmla="*/ 23 h 52"/>
                  <a:gd name="T102" fmla="*/ 37 w 43"/>
                  <a:gd name="T103" fmla="*/ 22 h 52"/>
                  <a:gd name="T104" fmla="*/ 39 w 43"/>
                  <a:gd name="T105" fmla="*/ 22 h 52"/>
                  <a:gd name="T106" fmla="*/ 41 w 43"/>
                  <a:gd name="T107" fmla="*/ 22 h 52"/>
                  <a:gd name="T108" fmla="*/ 43 w 43"/>
                  <a:gd name="T109" fmla="*/ 21 h 52"/>
                  <a:gd name="T110" fmla="*/ 43 w 43"/>
                  <a:gd name="T111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2">
                    <a:moveTo>
                      <a:pt x="43" y="2"/>
                    </a:moveTo>
                    <a:lnTo>
                      <a:pt x="42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27" y="0"/>
                    </a:lnTo>
                    <a:lnTo>
                      <a:pt x="24" y="1"/>
                    </a:lnTo>
                    <a:lnTo>
                      <a:pt x="21" y="2"/>
                    </a:lnTo>
                    <a:lnTo>
                      <a:pt x="18" y="2"/>
                    </a:lnTo>
                    <a:lnTo>
                      <a:pt x="15" y="3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2"/>
                    </a:lnTo>
                    <a:lnTo>
                      <a:pt x="7" y="52"/>
                    </a:lnTo>
                    <a:lnTo>
                      <a:pt x="7" y="49"/>
                    </a:lnTo>
                    <a:lnTo>
                      <a:pt x="7" y="41"/>
                    </a:lnTo>
                    <a:lnTo>
                      <a:pt x="7" y="34"/>
                    </a:lnTo>
                    <a:lnTo>
                      <a:pt x="7" y="30"/>
                    </a:lnTo>
                    <a:lnTo>
                      <a:pt x="8" y="30"/>
                    </a:lnTo>
                    <a:lnTo>
                      <a:pt x="10" y="29"/>
                    </a:lnTo>
                    <a:lnTo>
                      <a:pt x="12" y="29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9" y="27"/>
                    </a:lnTo>
                    <a:lnTo>
                      <a:pt x="21" y="26"/>
                    </a:lnTo>
                    <a:lnTo>
                      <a:pt x="24" y="26"/>
                    </a:lnTo>
                    <a:lnTo>
                      <a:pt x="26" y="25"/>
                    </a:lnTo>
                    <a:lnTo>
                      <a:pt x="29" y="24"/>
                    </a:lnTo>
                    <a:lnTo>
                      <a:pt x="32" y="24"/>
                    </a:lnTo>
                    <a:lnTo>
                      <a:pt x="34" y="23"/>
                    </a:lnTo>
                    <a:lnTo>
                      <a:pt x="37" y="22"/>
                    </a:lnTo>
                    <a:lnTo>
                      <a:pt x="39" y="22"/>
                    </a:lnTo>
                    <a:lnTo>
                      <a:pt x="41" y="22"/>
                    </a:lnTo>
                    <a:lnTo>
                      <a:pt x="43" y="21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58"/>
              <p:cNvSpPr>
                <a:spLocks/>
              </p:cNvSpPr>
              <p:nvPr/>
            </p:nvSpPr>
            <p:spPr bwMode="auto">
              <a:xfrm>
                <a:off x="921" y="2752"/>
                <a:ext cx="231" cy="47"/>
              </a:xfrm>
              <a:custGeom>
                <a:avLst/>
                <a:gdLst>
                  <a:gd name="T0" fmla="*/ 18 w 231"/>
                  <a:gd name="T1" fmla="*/ 7 h 47"/>
                  <a:gd name="T2" fmla="*/ 24 w 231"/>
                  <a:gd name="T3" fmla="*/ 6 h 47"/>
                  <a:gd name="T4" fmla="*/ 32 w 231"/>
                  <a:gd name="T5" fmla="*/ 5 h 47"/>
                  <a:gd name="T6" fmla="*/ 40 w 231"/>
                  <a:gd name="T7" fmla="*/ 4 h 47"/>
                  <a:gd name="T8" fmla="*/ 49 w 231"/>
                  <a:gd name="T9" fmla="*/ 3 h 47"/>
                  <a:gd name="T10" fmla="*/ 59 w 231"/>
                  <a:gd name="T11" fmla="*/ 2 h 47"/>
                  <a:gd name="T12" fmla="*/ 69 w 231"/>
                  <a:gd name="T13" fmla="*/ 1 h 47"/>
                  <a:gd name="T14" fmla="*/ 80 w 231"/>
                  <a:gd name="T15" fmla="*/ 1 h 47"/>
                  <a:gd name="T16" fmla="*/ 91 w 231"/>
                  <a:gd name="T17" fmla="*/ 0 h 47"/>
                  <a:gd name="T18" fmla="*/ 103 w 231"/>
                  <a:gd name="T19" fmla="*/ 0 h 47"/>
                  <a:gd name="T20" fmla="*/ 115 w 231"/>
                  <a:gd name="T21" fmla="*/ 0 h 47"/>
                  <a:gd name="T22" fmla="*/ 130 w 231"/>
                  <a:gd name="T23" fmla="*/ 0 h 47"/>
                  <a:gd name="T24" fmla="*/ 145 w 231"/>
                  <a:gd name="T25" fmla="*/ 0 h 47"/>
                  <a:gd name="T26" fmla="*/ 159 w 231"/>
                  <a:gd name="T27" fmla="*/ 1 h 47"/>
                  <a:gd name="T28" fmla="*/ 172 w 231"/>
                  <a:gd name="T29" fmla="*/ 2 h 47"/>
                  <a:gd name="T30" fmla="*/ 184 w 231"/>
                  <a:gd name="T31" fmla="*/ 3 h 47"/>
                  <a:gd name="T32" fmla="*/ 194 w 231"/>
                  <a:gd name="T33" fmla="*/ 4 h 47"/>
                  <a:gd name="T34" fmla="*/ 201 w 231"/>
                  <a:gd name="T35" fmla="*/ 5 h 47"/>
                  <a:gd name="T36" fmla="*/ 208 w 231"/>
                  <a:gd name="T37" fmla="*/ 6 h 47"/>
                  <a:gd name="T38" fmla="*/ 215 w 231"/>
                  <a:gd name="T39" fmla="*/ 7 h 47"/>
                  <a:gd name="T40" fmla="*/ 220 w 231"/>
                  <a:gd name="T41" fmla="*/ 9 h 47"/>
                  <a:gd name="T42" fmla="*/ 224 w 231"/>
                  <a:gd name="T43" fmla="*/ 10 h 47"/>
                  <a:gd name="T44" fmla="*/ 228 w 231"/>
                  <a:gd name="T45" fmla="*/ 12 h 47"/>
                  <a:gd name="T46" fmla="*/ 230 w 231"/>
                  <a:gd name="T47" fmla="*/ 15 h 47"/>
                  <a:gd name="T48" fmla="*/ 230 w 231"/>
                  <a:gd name="T49" fmla="*/ 31 h 47"/>
                  <a:gd name="T50" fmla="*/ 225 w 231"/>
                  <a:gd name="T51" fmla="*/ 35 h 47"/>
                  <a:gd name="T52" fmla="*/ 218 w 231"/>
                  <a:gd name="T53" fmla="*/ 38 h 47"/>
                  <a:gd name="T54" fmla="*/ 213 w 231"/>
                  <a:gd name="T55" fmla="*/ 39 h 47"/>
                  <a:gd name="T56" fmla="*/ 209 w 231"/>
                  <a:gd name="T57" fmla="*/ 40 h 47"/>
                  <a:gd name="T58" fmla="*/ 205 w 231"/>
                  <a:gd name="T59" fmla="*/ 41 h 47"/>
                  <a:gd name="T60" fmla="*/ 201 w 231"/>
                  <a:gd name="T61" fmla="*/ 42 h 47"/>
                  <a:gd name="T62" fmla="*/ 196 w 231"/>
                  <a:gd name="T63" fmla="*/ 42 h 47"/>
                  <a:gd name="T64" fmla="*/ 191 w 231"/>
                  <a:gd name="T65" fmla="*/ 43 h 47"/>
                  <a:gd name="T66" fmla="*/ 183 w 231"/>
                  <a:gd name="T67" fmla="*/ 44 h 47"/>
                  <a:gd name="T68" fmla="*/ 175 w 231"/>
                  <a:gd name="T69" fmla="*/ 45 h 47"/>
                  <a:gd name="T70" fmla="*/ 166 w 231"/>
                  <a:gd name="T71" fmla="*/ 45 h 47"/>
                  <a:gd name="T72" fmla="*/ 158 w 231"/>
                  <a:gd name="T73" fmla="*/ 46 h 47"/>
                  <a:gd name="T74" fmla="*/ 148 w 231"/>
                  <a:gd name="T75" fmla="*/ 46 h 47"/>
                  <a:gd name="T76" fmla="*/ 142 w 231"/>
                  <a:gd name="T77" fmla="*/ 46 h 47"/>
                  <a:gd name="T78" fmla="*/ 136 w 231"/>
                  <a:gd name="T79" fmla="*/ 47 h 47"/>
                  <a:gd name="T80" fmla="*/ 130 w 231"/>
                  <a:gd name="T81" fmla="*/ 47 h 47"/>
                  <a:gd name="T82" fmla="*/ 123 w 231"/>
                  <a:gd name="T83" fmla="*/ 47 h 47"/>
                  <a:gd name="T84" fmla="*/ 117 w 231"/>
                  <a:gd name="T85" fmla="*/ 47 h 47"/>
                  <a:gd name="T86" fmla="*/ 111 w 231"/>
                  <a:gd name="T87" fmla="*/ 47 h 47"/>
                  <a:gd name="T88" fmla="*/ 104 w 231"/>
                  <a:gd name="T89" fmla="*/ 47 h 47"/>
                  <a:gd name="T90" fmla="*/ 98 w 231"/>
                  <a:gd name="T91" fmla="*/ 47 h 47"/>
                  <a:gd name="T92" fmla="*/ 92 w 231"/>
                  <a:gd name="T93" fmla="*/ 47 h 47"/>
                  <a:gd name="T94" fmla="*/ 86 w 231"/>
                  <a:gd name="T95" fmla="*/ 46 h 47"/>
                  <a:gd name="T96" fmla="*/ 77 w 231"/>
                  <a:gd name="T97" fmla="*/ 46 h 47"/>
                  <a:gd name="T98" fmla="*/ 63 w 231"/>
                  <a:gd name="T99" fmla="*/ 45 h 47"/>
                  <a:gd name="T100" fmla="*/ 50 w 231"/>
                  <a:gd name="T101" fmla="*/ 44 h 47"/>
                  <a:gd name="T102" fmla="*/ 39 w 231"/>
                  <a:gd name="T103" fmla="*/ 43 h 47"/>
                  <a:gd name="T104" fmla="*/ 29 w 231"/>
                  <a:gd name="T105" fmla="*/ 42 h 47"/>
                  <a:gd name="T106" fmla="*/ 20 w 231"/>
                  <a:gd name="T107" fmla="*/ 40 h 47"/>
                  <a:gd name="T108" fmla="*/ 14 w 231"/>
                  <a:gd name="T109" fmla="*/ 38 h 47"/>
                  <a:gd name="T110" fmla="*/ 9 w 231"/>
                  <a:gd name="T111" fmla="*/ 37 h 47"/>
                  <a:gd name="T112" fmla="*/ 5 w 231"/>
                  <a:gd name="T113" fmla="*/ 35 h 47"/>
                  <a:gd name="T114" fmla="*/ 2 w 231"/>
                  <a:gd name="T115" fmla="*/ 33 h 47"/>
                  <a:gd name="T116" fmla="*/ 0 w 231"/>
                  <a:gd name="T117" fmla="*/ 31 h 47"/>
                  <a:gd name="T118" fmla="*/ 0 w 231"/>
                  <a:gd name="T119" fmla="*/ 14 h 47"/>
                  <a:gd name="T120" fmla="*/ 4 w 231"/>
                  <a:gd name="T121" fmla="*/ 11 h 47"/>
                  <a:gd name="T122" fmla="*/ 10 w 231"/>
                  <a:gd name="T123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1" h="47">
                    <a:moveTo>
                      <a:pt x="14" y="8"/>
                    </a:moveTo>
                    <a:lnTo>
                      <a:pt x="16" y="7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22" y="6"/>
                    </a:lnTo>
                    <a:lnTo>
                      <a:pt x="24" y="6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32" y="5"/>
                    </a:lnTo>
                    <a:lnTo>
                      <a:pt x="34" y="4"/>
                    </a:lnTo>
                    <a:lnTo>
                      <a:pt x="37" y="4"/>
                    </a:lnTo>
                    <a:lnTo>
                      <a:pt x="40" y="4"/>
                    </a:lnTo>
                    <a:lnTo>
                      <a:pt x="43" y="3"/>
                    </a:lnTo>
                    <a:lnTo>
                      <a:pt x="46" y="3"/>
                    </a:lnTo>
                    <a:lnTo>
                      <a:pt x="49" y="3"/>
                    </a:lnTo>
                    <a:lnTo>
                      <a:pt x="52" y="2"/>
                    </a:lnTo>
                    <a:lnTo>
                      <a:pt x="56" y="2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1"/>
                    </a:lnTo>
                    <a:lnTo>
                      <a:pt x="69" y="1"/>
                    </a:lnTo>
                    <a:lnTo>
                      <a:pt x="73" y="1"/>
                    </a:lnTo>
                    <a:lnTo>
                      <a:pt x="76" y="1"/>
                    </a:lnTo>
                    <a:lnTo>
                      <a:pt x="80" y="1"/>
                    </a:lnTo>
                    <a:lnTo>
                      <a:pt x="84" y="1"/>
                    </a:lnTo>
                    <a:lnTo>
                      <a:pt x="87" y="0"/>
                    </a:lnTo>
                    <a:lnTo>
                      <a:pt x="91" y="0"/>
                    </a:lnTo>
                    <a:lnTo>
                      <a:pt x="95" y="0"/>
                    </a:lnTo>
                    <a:lnTo>
                      <a:pt x="99" y="0"/>
                    </a:lnTo>
                    <a:lnTo>
                      <a:pt x="103" y="0"/>
                    </a:lnTo>
                    <a:lnTo>
                      <a:pt x="107" y="0"/>
                    </a:lnTo>
                    <a:lnTo>
                      <a:pt x="111" y="0"/>
                    </a:lnTo>
                    <a:lnTo>
                      <a:pt x="115" y="0"/>
                    </a:lnTo>
                    <a:lnTo>
                      <a:pt x="120" y="0"/>
                    </a:lnTo>
                    <a:lnTo>
                      <a:pt x="125" y="0"/>
                    </a:lnTo>
                    <a:lnTo>
                      <a:pt x="130" y="0"/>
                    </a:lnTo>
                    <a:lnTo>
                      <a:pt x="135" y="0"/>
                    </a:lnTo>
                    <a:lnTo>
                      <a:pt x="140" y="0"/>
                    </a:lnTo>
                    <a:lnTo>
                      <a:pt x="145" y="0"/>
                    </a:lnTo>
                    <a:lnTo>
                      <a:pt x="150" y="1"/>
                    </a:lnTo>
                    <a:lnTo>
                      <a:pt x="154" y="1"/>
                    </a:lnTo>
                    <a:lnTo>
                      <a:pt x="159" y="1"/>
                    </a:lnTo>
                    <a:lnTo>
                      <a:pt x="163" y="1"/>
                    </a:lnTo>
                    <a:lnTo>
                      <a:pt x="168" y="2"/>
                    </a:lnTo>
                    <a:lnTo>
                      <a:pt x="172" y="2"/>
                    </a:lnTo>
                    <a:lnTo>
                      <a:pt x="176" y="2"/>
                    </a:lnTo>
                    <a:lnTo>
                      <a:pt x="180" y="3"/>
                    </a:lnTo>
                    <a:lnTo>
                      <a:pt x="184" y="3"/>
                    </a:lnTo>
                    <a:lnTo>
                      <a:pt x="188" y="3"/>
                    </a:lnTo>
                    <a:lnTo>
                      <a:pt x="191" y="4"/>
                    </a:lnTo>
                    <a:lnTo>
                      <a:pt x="194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4" y="5"/>
                    </a:lnTo>
                    <a:lnTo>
                      <a:pt x="206" y="6"/>
                    </a:lnTo>
                    <a:lnTo>
                      <a:pt x="208" y="6"/>
                    </a:lnTo>
                    <a:lnTo>
                      <a:pt x="211" y="7"/>
                    </a:lnTo>
                    <a:lnTo>
                      <a:pt x="213" y="7"/>
                    </a:lnTo>
                    <a:lnTo>
                      <a:pt x="215" y="7"/>
                    </a:lnTo>
                    <a:lnTo>
                      <a:pt x="216" y="8"/>
                    </a:lnTo>
                    <a:lnTo>
                      <a:pt x="218" y="8"/>
                    </a:lnTo>
                    <a:lnTo>
                      <a:pt x="220" y="9"/>
                    </a:lnTo>
                    <a:lnTo>
                      <a:pt x="221" y="9"/>
                    </a:lnTo>
                    <a:lnTo>
                      <a:pt x="223" y="10"/>
                    </a:lnTo>
                    <a:lnTo>
                      <a:pt x="224" y="10"/>
                    </a:lnTo>
                    <a:lnTo>
                      <a:pt x="226" y="11"/>
                    </a:lnTo>
                    <a:lnTo>
                      <a:pt x="227" y="12"/>
                    </a:lnTo>
                    <a:lnTo>
                      <a:pt x="228" y="12"/>
                    </a:lnTo>
                    <a:lnTo>
                      <a:pt x="229" y="13"/>
                    </a:lnTo>
                    <a:lnTo>
                      <a:pt x="230" y="14"/>
                    </a:lnTo>
                    <a:lnTo>
                      <a:pt x="230" y="15"/>
                    </a:lnTo>
                    <a:lnTo>
                      <a:pt x="231" y="16"/>
                    </a:lnTo>
                    <a:lnTo>
                      <a:pt x="231" y="30"/>
                    </a:lnTo>
                    <a:lnTo>
                      <a:pt x="230" y="31"/>
                    </a:lnTo>
                    <a:lnTo>
                      <a:pt x="229" y="32"/>
                    </a:lnTo>
                    <a:lnTo>
                      <a:pt x="227" y="33"/>
                    </a:lnTo>
                    <a:lnTo>
                      <a:pt x="225" y="35"/>
                    </a:lnTo>
                    <a:lnTo>
                      <a:pt x="222" y="36"/>
                    </a:lnTo>
                    <a:lnTo>
                      <a:pt x="220" y="37"/>
                    </a:lnTo>
                    <a:lnTo>
                      <a:pt x="218" y="38"/>
                    </a:lnTo>
                    <a:lnTo>
                      <a:pt x="216" y="39"/>
                    </a:lnTo>
                    <a:lnTo>
                      <a:pt x="214" y="39"/>
                    </a:lnTo>
                    <a:lnTo>
                      <a:pt x="213" y="39"/>
                    </a:lnTo>
                    <a:lnTo>
                      <a:pt x="212" y="39"/>
                    </a:lnTo>
                    <a:lnTo>
                      <a:pt x="211" y="40"/>
                    </a:lnTo>
                    <a:lnTo>
                      <a:pt x="209" y="40"/>
                    </a:lnTo>
                    <a:lnTo>
                      <a:pt x="208" y="40"/>
                    </a:lnTo>
                    <a:lnTo>
                      <a:pt x="207" y="41"/>
                    </a:lnTo>
                    <a:lnTo>
                      <a:pt x="205" y="41"/>
                    </a:lnTo>
                    <a:lnTo>
                      <a:pt x="204" y="41"/>
                    </a:lnTo>
                    <a:lnTo>
                      <a:pt x="202" y="41"/>
                    </a:lnTo>
                    <a:lnTo>
                      <a:pt x="201" y="42"/>
                    </a:lnTo>
                    <a:lnTo>
                      <a:pt x="200" y="42"/>
                    </a:lnTo>
                    <a:lnTo>
                      <a:pt x="198" y="42"/>
                    </a:lnTo>
                    <a:lnTo>
                      <a:pt x="196" y="42"/>
                    </a:lnTo>
                    <a:lnTo>
                      <a:pt x="195" y="43"/>
                    </a:lnTo>
                    <a:lnTo>
                      <a:pt x="193" y="43"/>
                    </a:lnTo>
                    <a:lnTo>
                      <a:pt x="191" y="43"/>
                    </a:lnTo>
                    <a:lnTo>
                      <a:pt x="188" y="43"/>
                    </a:lnTo>
                    <a:lnTo>
                      <a:pt x="186" y="44"/>
                    </a:lnTo>
                    <a:lnTo>
                      <a:pt x="183" y="44"/>
                    </a:lnTo>
                    <a:lnTo>
                      <a:pt x="180" y="44"/>
                    </a:lnTo>
                    <a:lnTo>
                      <a:pt x="178" y="44"/>
                    </a:lnTo>
                    <a:lnTo>
                      <a:pt x="175" y="45"/>
                    </a:lnTo>
                    <a:lnTo>
                      <a:pt x="172" y="45"/>
                    </a:lnTo>
                    <a:lnTo>
                      <a:pt x="169" y="45"/>
                    </a:lnTo>
                    <a:lnTo>
                      <a:pt x="166" y="45"/>
                    </a:lnTo>
                    <a:lnTo>
                      <a:pt x="163" y="45"/>
                    </a:lnTo>
                    <a:lnTo>
                      <a:pt x="160" y="46"/>
                    </a:lnTo>
                    <a:lnTo>
                      <a:pt x="158" y="46"/>
                    </a:lnTo>
                    <a:lnTo>
                      <a:pt x="154" y="46"/>
                    </a:lnTo>
                    <a:lnTo>
                      <a:pt x="151" y="46"/>
                    </a:lnTo>
                    <a:lnTo>
                      <a:pt x="148" y="46"/>
                    </a:lnTo>
                    <a:lnTo>
                      <a:pt x="146" y="46"/>
                    </a:lnTo>
                    <a:lnTo>
                      <a:pt x="144" y="46"/>
                    </a:lnTo>
                    <a:lnTo>
                      <a:pt x="142" y="46"/>
                    </a:lnTo>
                    <a:lnTo>
                      <a:pt x="140" y="47"/>
                    </a:lnTo>
                    <a:lnTo>
                      <a:pt x="138" y="47"/>
                    </a:lnTo>
                    <a:lnTo>
                      <a:pt x="136" y="47"/>
                    </a:lnTo>
                    <a:lnTo>
                      <a:pt x="134" y="47"/>
                    </a:lnTo>
                    <a:lnTo>
                      <a:pt x="132" y="47"/>
                    </a:lnTo>
                    <a:lnTo>
                      <a:pt x="130" y="47"/>
                    </a:lnTo>
                    <a:lnTo>
                      <a:pt x="128" y="47"/>
                    </a:lnTo>
                    <a:lnTo>
                      <a:pt x="126" y="47"/>
                    </a:lnTo>
                    <a:lnTo>
                      <a:pt x="123" y="47"/>
                    </a:lnTo>
                    <a:lnTo>
                      <a:pt x="121" y="47"/>
                    </a:lnTo>
                    <a:lnTo>
                      <a:pt x="119" y="47"/>
                    </a:lnTo>
                    <a:lnTo>
                      <a:pt x="117" y="47"/>
                    </a:lnTo>
                    <a:lnTo>
                      <a:pt x="115" y="47"/>
                    </a:lnTo>
                    <a:lnTo>
                      <a:pt x="113" y="47"/>
                    </a:lnTo>
                    <a:lnTo>
                      <a:pt x="111" y="47"/>
                    </a:lnTo>
                    <a:lnTo>
                      <a:pt x="109" y="47"/>
                    </a:lnTo>
                    <a:lnTo>
                      <a:pt x="106" y="47"/>
                    </a:lnTo>
                    <a:lnTo>
                      <a:pt x="104" y="47"/>
                    </a:lnTo>
                    <a:lnTo>
                      <a:pt x="102" y="47"/>
                    </a:lnTo>
                    <a:lnTo>
                      <a:pt x="100" y="47"/>
                    </a:lnTo>
                    <a:lnTo>
                      <a:pt x="98" y="47"/>
                    </a:lnTo>
                    <a:lnTo>
                      <a:pt x="96" y="47"/>
                    </a:lnTo>
                    <a:lnTo>
                      <a:pt x="94" y="47"/>
                    </a:lnTo>
                    <a:lnTo>
                      <a:pt x="92" y="47"/>
                    </a:lnTo>
                    <a:lnTo>
                      <a:pt x="90" y="47"/>
                    </a:lnTo>
                    <a:lnTo>
                      <a:pt x="88" y="46"/>
                    </a:lnTo>
                    <a:lnTo>
                      <a:pt x="86" y="46"/>
                    </a:lnTo>
                    <a:lnTo>
                      <a:pt x="84" y="46"/>
                    </a:lnTo>
                    <a:lnTo>
                      <a:pt x="82" y="46"/>
                    </a:lnTo>
                    <a:lnTo>
                      <a:pt x="77" y="46"/>
                    </a:lnTo>
                    <a:lnTo>
                      <a:pt x="72" y="46"/>
                    </a:lnTo>
                    <a:lnTo>
                      <a:pt x="67" y="46"/>
                    </a:lnTo>
                    <a:lnTo>
                      <a:pt x="63" y="45"/>
                    </a:lnTo>
                    <a:lnTo>
                      <a:pt x="58" y="45"/>
                    </a:lnTo>
                    <a:lnTo>
                      <a:pt x="54" y="45"/>
                    </a:lnTo>
                    <a:lnTo>
                      <a:pt x="50" y="44"/>
                    </a:lnTo>
                    <a:lnTo>
                      <a:pt x="46" y="44"/>
                    </a:lnTo>
                    <a:lnTo>
                      <a:pt x="43" y="44"/>
                    </a:lnTo>
                    <a:lnTo>
                      <a:pt x="39" y="43"/>
                    </a:lnTo>
                    <a:lnTo>
                      <a:pt x="35" y="43"/>
                    </a:lnTo>
                    <a:lnTo>
                      <a:pt x="32" y="42"/>
                    </a:lnTo>
                    <a:lnTo>
                      <a:pt x="29" y="42"/>
                    </a:lnTo>
                    <a:lnTo>
                      <a:pt x="26" y="41"/>
                    </a:lnTo>
                    <a:lnTo>
                      <a:pt x="23" y="40"/>
                    </a:lnTo>
                    <a:lnTo>
                      <a:pt x="20" y="40"/>
                    </a:lnTo>
                    <a:lnTo>
                      <a:pt x="18" y="39"/>
                    </a:lnTo>
                    <a:lnTo>
                      <a:pt x="16" y="39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0" y="37"/>
                    </a:lnTo>
                    <a:lnTo>
                      <a:pt x="9" y="37"/>
                    </a:lnTo>
                    <a:lnTo>
                      <a:pt x="7" y="36"/>
                    </a:lnTo>
                    <a:lnTo>
                      <a:pt x="6" y="35"/>
                    </a:lnTo>
                    <a:lnTo>
                      <a:pt x="5" y="35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2" y="33"/>
                    </a:lnTo>
                    <a:lnTo>
                      <a:pt x="1" y="32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0" y="30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1" y="13"/>
                    </a:lnTo>
                    <a:lnTo>
                      <a:pt x="2" y="12"/>
                    </a:lnTo>
                    <a:lnTo>
                      <a:pt x="4" y="11"/>
                    </a:lnTo>
                    <a:lnTo>
                      <a:pt x="5" y="10"/>
                    </a:lnTo>
                    <a:lnTo>
                      <a:pt x="7" y="9"/>
                    </a:lnTo>
                    <a:lnTo>
                      <a:pt x="10" y="9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59"/>
              <p:cNvSpPr>
                <a:spLocks/>
              </p:cNvSpPr>
              <p:nvPr/>
            </p:nvSpPr>
            <p:spPr bwMode="auto">
              <a:xfrm>
                <a:off x="925" y="2755"/>
                <a:ext cx="222" cy="27"/>
              </a:xfrm>
              <a:custGeom>
                <a:avLst/>
                <a:gdLst>
                  <a:gd name="T0" fmla="*/ 211 w 222"/>
                  <a:gd name="T1" fmla="*/ 19 h 27"/>
                  <a:gd name="T2" fmla="*/ 200 w 222"/>
                  <a:gd name="T3" fmla="*/ 21 h 27"/>
                  <a:gd name="T4" fmla="*/ 187 w 222"/>
                  <a:gd name="T5" fmla="*/ 23 h 27"/>
                  <a:gd name="T6" fmla="*/ 172 w 222"/>
                  <a:gd name="T7" fmla="*/ 25 h 27"/>
                  <a:gd name="T8" fmla="*/ 154 w 222"/>
                  <a:gd name="T9" fmla="*/ 26 h 27"/>
                  <a:gd name="T10" fmla="*/ 140 w 222"/>
                  <a:gd name="T11" fmla="*/ 27 h 27"/>
                  <a:gd name="T12" fmla="*/ 134 w 222"/>
                  <a:gd name="T13" fmla="*/ 27 h 27"/>
                  <a:gd name="T14" fmla="*/ 129 w 222"/>
                  <a:gd name="T15" fmla="*/ 27 h 27"/>
                  <a:gd name="T16" fmla="*/ 123 w 222"/>
                  <a:gd name="T17" fmla="*/ 27 h 27"/>
                  <a:gd name="T18" fmla="*/ 117 w 222"/>
                  <a:gd name="T19" fmla="*/ 27 h 27"/>
                  <a:gd name="T20" fmla="*/ 111 w 222"/>
                  <a:gd name="T21" fmla="*/ 27 h 27"/>
                  <a:gd name="T22" fmla="*/ 103 w 222"/>
                  <a:gd name="T23" fmla="*/ 27 h 27"/>
                  <a:gd name="T24" fmla="*/ 94 w 222"/>
                  <a:gd name="T25" fmla="*/ 27 h 27"/>
                  <a:gd name="T26" fmla="*/ 86 w 222"/>
                  <a:gd name="T27" fmla="*/ 27 h 27"/>
                  <a:gd name="T28" fmla="*/ 78 w 222"/>
                  <a:gd name="T29" fmla="*/ 26 h 27"/>
                  <a:gd name="T30" fmla="*/ 71 w 222"/>
                  <a:gd name="T31" fmla="*/ 26 h 27"/>
                  <a:gd name="T32" fmla="*/ 61 w 222"/>
                  <a:gd name="T33" fmla="*/ 25 h 27"/>
                  <a:gd name="T34" fmla="*/ 52 w 222"/>
                  <a:gd name="T35" fmla="*/ 25 h 27"/>
                  <a:gd name="T36" fmla="*/ 43 w 222"/>
                  <a:gd name="T37" fmla="*/ 24 h 27"/>
                  <a:gd name="T38" fmla="*/ 35 w 222"/>
                  <a:gd name="T39" fmla="*/ 23 h 27"/>
                  <a:gd name="T40" fmla="*/ 27 w 222"/>
                  <a:gd name="T41" fmla="*/ 22 h 27"/>
                  <a:gd name="T42" fmla="*/ 21 w 222"/>
                  <a:gd name="T43" fmla="*/ 21 h 27"/>
                  <a:gd name="T44" fmla="*/ 17 w 222"/>
                  <a:gd name="T45" fmla="*/ 21 h 27"/>
                  <a:gd name="T46" fmla="*/ 14 w 222"/>
                  <a:gd name="T47" fmla="*/ 20 h 27"/>
                  <a:gd name="T48" fmla="*/ 7 w 222"/>
                  <a:gd name="T49" fmla="*/ 18 h 27"/>
                  <a:gd name="T50" fmla="*/ 2 w 222"/>
                  <a:gd name="T51" fmla="*/ 16 h 27"/>
                  <a:gd name="T52" fmla="*/ 0 w 222"/>
                  <a:gd name="T53" fmla="*/ 13 h 27"/>
                  <a:gd name="T54" fmla="*/ 1 w 222"/>
                  <a:gd name="T55" fmla="*/ 11 h 27"/>
                  <a:gd name="T56" fmla="*/ 5 w 222"/>
                  <a:gd name="T57" fmla="*/ 9 h 27"/>
                  <a:gd name="T58" fmla="*/ 12 w 222"/>
                  <a:gd name="T59" fmla="*/ 7 h 27"/>
                  <a:gd name="T60" fmla="*/ 21 w 222"/>
                  <a:gd name="T61" fmla="*/ 5 h 27"/>
                  <a:gd name="T62" fmla="*/ 32 w 222"/>
                  <a:gd name="T63" fmla="*/ 4 h 27"/>
                  <a:gd name="T64" fmla="*/ 43 w 222"/>
                  <a:gd name="T65" fmla="*/ 2 h 27"/>
                  <a:gd name="T66" fmla="*/ 56 w 222"/>
                  <a:gd name="T67" fmla="*/ 1 h 27"/>
                  <a:gd name="T68" fmla="*/ 70 w 222"/>
                  <a:gd name="T69" fmla="*/ 1 h 27"/>
                  <a:gd name="T70" fmla="*/ 85 w 222"/>
                  <a:gd name="T71" fmla="*/ 0 h 27"/>
                  <a:gd name="T72" fmla="*/ 100 w 222"/>
                  <a:gd name="T73" fmla="*/ 0 h 27"/>
                  <a:gd name="T74" fmla="*/ 116 w 222"/>
                  <a:gd name="T75" fmla="*/ 0 h 27"/>
                  <a:gd name="T76" fmla="*/ 128 w 222"/>
                  <a:gd name="T77" fmla="*/ 0 h 27"/>
                  <a:gd name="T78" fmla="*/ 141 w 222"/>
                  <a:gd name="T79" fmla="*/ 0 h 27"/>
                  <a:gd name="T80" fmla="*/ 153 w 222"/>
                  <a:gd name="T81" fmla="*/ 1 h 27"/>
                  <a:gd name="T82" fmla="*/ 164 w 222"/>
                  <a:gd name="T83" fmla="*/ 1 h 27"/>
                  <a:gd name="T84" fmla="*/ 175 w 222"/>
                  <a:gd name="T85" fmla="*/ 2 h 27"/>
                  <a:gd name="T86" fmla="*/ 185 w 222"/>
                  <a:gd name="T87" fmla="*/ 3 h 27"/>
                  <a:gd name="T88" fmla="*/ 193 w 222"/>
                  <a:gd name="T89" fmla="*/ 4 h 27"/>
                  <a:gd name="T90" fmla="*/ 201 w 222"/>
                  <a:gd name="T91" fmla="*/ 5 h 27"/>
                  <a:gd name="T92" fmla="*/ 208 w 222"/>
                  <a:gd name="T93" fmla="*/ 7 h 27"/>
                  <a:gd name="T94" fmla="*/ 214 w 222"/>
                  <a:gd name="T95" fmla="*/ 8 h 27"/>
                  <a:gd name="T96" fmla="*/ 218 w 222"/>
                  <a:gd name="T97" fmla="*/ 10 h 27"/>
                  <a:gd name="T98" fmla="*/ 221 w 222"/>
                  <a:gd name="T99" fmla="*/ 11 h 27"/>
                  <a:gd name="T100" fmla="*/ 222 w 222"/>
                  <a:gd name="T101" fmla="*/ 13 h 27"/>
                  <a:gd name="T102" fmla="*/ 222 w 222"/>
                  <a:gd name="T103" fmla="*/ 15 h 27"/>
                  <a:gd name="T104" fmla="*/ 219 w 222"/>
                  <a:gd name="T10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2" h="27">
                    <a:moveTo>
                      <a:pt x="216" y="18"/>
                    </a:moveTo>
                    <a:lnTo>
                      <a:pt x="214" y="19"/>
                    </a:lnTo>
                    <a:lnTo>
                      <a:pt x="211" y="19"/>
                    </a:lnTo>
                    <a:lnTo>
                      <a:pt x="208" y="20"/>
                    </a:lnTo>
                    <a:lnTo>
                      <a:pt x="204" y="21"/>
                    </a:lnTo>
                    <a:lnTo>
                      <a:pt x="200" y="21"/>
                    </a:lnTo>
                    <a:lnTo>
                      <a:pt x="196" y="22"/>
                    </a:lnTo>
                    <a:lnTo>
                      <a:pt x="192" y="23"/>
                    </a:lnTo>
                    <a:lnTo>
                      <a:pt x="187" y="23"/>
                    </a:lnTo>
                    <a:lnTo>
                      <a:pt x="182" y="24"/>
                    </a:lnTo>
                    <a:lnTo>
                      <a:pt x="177" y="24"/>
                    </a:lnTo>
                    <a:lnTo>
                      <a:pt x="172" y="25"/>
                    </a:lnTo>
                    <a:lnTo>
                      <a:pt x="166" y="25"/>
                    </a:lnTo>
                    <a:lnTo>
                      <a:pt x="160" y="25"/>
                    </a:lnTo>
                    <a:lnTo>
                      <a:pt x="154" y="26"/>
                    </a:lnTo>
                    <a:lnTo>
                      <a:pt x="148" y="26"/>
                    </a:lnTo>
                    <a:lnTo>
                      <a:pt x="142" y="26"/>
                    </a:lnTo>
                    <a:lnTo>
                      <a:pt x="140" y="27"/>
                    </a:lnTo>
                    <a:lnTo>
                      <a:pt x="138" y="27"/>
                    </a:lnTo>
                    <a:lnTo>
                      <a:pt x="136" y="27"/>
                    </a:lnTo>
                    <a:lnTo>
                      <a:pt x="134" y="27"/>
                    </a:lnTo>
                    <a:lnTo>
                      <a:pt x="132" y="27"/>
                    </a:lnTo>
                    <a:lnTo>
                      <a:pt x="131" y="27"/>
                    </a:lnTo>
                    <a:lnTo>
                      <a:pt x="129" y="27"/>
                    </a:lnTo>
                    <a:lnTo>
                      <a:pt x="127" y="27"/>
                    </a:lnTo>
                    <a:lnTo>
                      <a:pt x="125" y="27"/>
                    </a:lnTo>
                    <a:lnTo>
                      <a:pt x="123" y="27"/>
                    </a:lnTo>
                    <a:lnTo>
                      <a:pt x="121" y="27"/>
                    </a:lnTo>
                    <a:lnTo>
                      <a:pt x="119" y="27"/>
                    </a:lnTo>
                    <a:lnTo>
                      <a:pt x="117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11" y="27"/>
                    </a:lnTo>
                    <a:lnTo>
                      <a:pt x="108" y="27"/>
                    </a:lnTo>
                    <a:lnTo>
                      <a:pt x="105" y="27"/>
                    </a:lnTo>
                    <a:lnTo>
                      <a:pt x="103" y="27"/>
                    </a:lnTo>
                    <a:lnTo>
                      <a:pt x="100" y="27"/>
                    </a:lnTo>
                    <a:lnTo>
                      <a:pt x="97" y="27"/>
                    </a:lnTo>
                    <a:lnTo>
                      <a:pt x="94" y="27"/>
                    </a:lnTo>
                    <a:lnTo>
                      <a:pt x="91" y="27"/>
                    </a:lnTo>
                    <a:lnTo>
                      <a:pt x="89" y="27"/>
                    </a:lnTo>
                    <a:lnTo>
                      <a:pt x="86" y="27"/>
                    </a:lnTo>
                    <a:lnTo>
                      <a:pt x="84" y="26"/>
                    </a:lnTo>
                    <a:lnTo>
                      <a:pt x="81" y="26"/>
                    </a:lnTo>
                    <a:lnTo>
                      <a:pt x="78" y="26"/>
                    </a:lnTo>
                    <a:lnTo>
                      <a:pt x="76" y="26"/>
                    </a:lnTo>
                    <a:lnTo>
                      <a:pt x="73" y="26"/>
                    </a:lnTo>
                    <a:lnTo>
                      <a:pt x="71" y="26"/>
                    </a:lnTo>
                    <a:lnTo>
                      <a:pt x="68" y="26"/>
                    </a:lnTo>
                    <a:lnTo>
                      <a:pt x="65" y="26"/>
                    </a:lnTo>
                    <a:lnTo>
                      <a:pt x="61" y="25"/>
                    </a:lnTo>
                    <a:lnTo>
                      <a:pt x="58" y="25"/>
                    </a:lnTo>
                    <a:lnTo>
                      <a:pt x="55" y="25"/>
                    </a:lnTo>
                    <a:lnTo>
                      <a:pt x="52" y="25"/>
                    </a:lnTo>
                    <a:lnTo>
                      <a:pt x="49" y="25"/>
                    </a:lnTo>
                    <a:lnTo>
                      <a:pt x="46" y="24"/>
                    </a:lnTo>
                    <a:lnTo>
                      <a:pt x="43" y="24"/>
                    </a:lnTo>
                    <a:lnTo>
                      <a:pt x="40" y="24"/>
                    </a:lnTo>
                    <a:lnTo>
                      <a:pt x="37" y="23"/>
                    </a:lnTo>
                    <a:lnTo>
                      <a:pt x="35" y="23"/>
                    </a:lnTo>
                    <a:lnTo>
                      <a:pt x="32" y="23"/>
                    </a:lnTo>
                    <a:lnTo>
                      <a:pt x="30" y="23"/>
                    </a:lnTo>
                    <a:lnTo>
                      <a:pt x="27" y="22"/>
                    </a:lnTo>
                    <a:lnTo>
                      <a:pt x="25" y="22"/>
                    </a:lnTo>
                    <a:lnTo>
                      <a:pt x="23" y="22"/>
                    </a:lnTo>
                    <a:lnTo>
                      <a:pt x="21" y="21"/>
                    </a:lnTo>
                    <a:lnTo>
                      <a:pt x="20" y="21"/>
                    </a:lnTo>
                    <a:lnTo>
                      <a:pt x="19" y="21"/>
                    </a:lnTo>
                    <a:lnTo>
                      <a:pt x="17" y="21"/>
                    </a:lnTo>
                    <a:lnTo>
                      <a:pt x="16" y="20"/>
                    </a:lnTo>
                    <a:lnTo>
                      <a:pt x="15" y="20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0" y="19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3" y="17"/>
                    </a:lnTo>
                    <a:lnTo>
                      <a:pt x="2" y="16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1" y="11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12" y="7"/>
                    </a:lnTo>
                    <a:lnTo>
                      <a:pt x="14" y="6"/>
                    </a:lnTo>
                    <a:lnTo>
                      <a:pt x="17" y="6"/>
                    </a:lnTo>
                    <a:lnTo>
                      <a:pt x="21" y="5"/>
                    </a:lnTo>
                    <a:lnTo>
                      <a:pt x="24" y="5"/>
                    </a:lnTo>
                    <a:lnTo>
                      <a:pt x="28" y="4"/>
                    </a:lnTo>
                    <a:lnTo>
                      <a:pt x="32" y="4"/>
                    </a:lnTo>
                    <a:lnTo>
                      <a:pt x="36" y="3"/>
                    </a:lnTo>
                    <a:lnTo>
                      <a:pt x="39" y="3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2" y="2"/>
                    </a:lnTo>
                    <a:lnTo>
                      <a:pt x="56" y="1"/>
                    </a:lnTo>
                    <a:lnTo>
                      <a:pt x="61" y="1"/>
                    </a:lnTo>
                    <a:lnTo>
                      <a:pt x="65" y="1"/>
                    </a:lnTo>
                    <a:lnTo>
                      <a:pt x="70" y="1"/>
                    </a:lnTo>
                    <a:lnTo>
                      <a:pt x="75" y="0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90" y="0"/>
                    </a:lnTo>
                    <a:lnTo>
                      <a:pt x="95" y="0"/>
                    </a:lnTo>
                    <a:lnTo>
                      <a:pt x="100" y="0"/>
                    </a:lnTo>
                    <a:lnTo>
                      <a:pt x="106" y="0"/>
                    </a:lnTo>
                    <a:lnTo>
                      <a:pt x="111" y="0"/>
                    </a:lnTo>
                    <a:lnTo>
                      <a:pt x="116" y="0"/>
                    </a:lnTo>
                    <a:lnTo>
                      <a:pt x="120" y="0"/>
                    </a:lnTo>
                    <a:lnTo>
                      <a:pt x="124" y="0"/>
                    </a:lnTo>
                    <a:lnTo>
                      <a:pt x="128" y="0"/>
                    </a:lnTo>
                    <a:lnTo>
                      <a:pt x="133" y="0"/>
                    </a:lnTo>
                    <a:lnTo>
                      <a:pt x="137" y="0"/>
                    </a:lnTo>
                    <a:lnTo>
                      <a:pt x="141" y="0"/>
                    </a:lnTo>
                    <a:lnTo>
                      <a:pt x="145" y="0"/>
                    </a:lnTo>
                    <a:lnTo>
                      <a:pt x="149" y="0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4" y="1"/>
                    </a:lnTo>
                    <a:lnTo>
                      <a:pt x="168" y="2"/>
                    </a:lnTo>
                    <a:lnTo>
                      <a:pt x="171" y="2"/>
                    </a:lnTo>
                    <a:lnTo>
                      <a:pt x="175" y="2"/>
                    </a:lnTo>
                    <a:lnTo>
                      <a:pt x="178" y="2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8" y="3"/>
                    </a:lnTo>
                    <a:lnTo>
                      <a:pt x="191" y="4"/>
                    </a:lnTo>
                    <a:lnTo>
                      <a:pt x="193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4" y="6"/>
                    </a:lnTo>
                    <a:lnTo>
                      <a:pt x="206" y="6"/>
                    </a:lnTo>
                    <a:lnTo>
                      <a:pt x="208" y="7"/>
                    </a:lnTo>
                    <a:lnTo>
                      <a:pt x="210" y="7"/>
                    </a:lnTo>
                    <a:lnTo>
                      <a:pt x="212" y="7"/>
                    </a:lnTo>
                    <a:lnTo>
                      <a:pt x="214" y="8"/>
                    </a:lnTo>
                    <a:lnTo>
                      <a:pt x="215" y="8"/>
                    </a:lnTo>
                    <a:lnTo>
                      <a:pt x="217" y="9"/>
                    </a:lnTo>
                    <a:lnTo>
                      <a:pt x="218" y="10"/>
                    </a:lnTo>
                    <a:lnTo>
                      <a:pt x="220" y="10"/>
                    </a:lnTo>
                    <a:lnTo>
                      <a:pt x="221" y="11"/>
                    </a:lnTo>
                    <a:lnTo>
                      <a:pt x="221" y="11"/>
                    </a:lnTo>
                    <a:lnTo>
                      <a:pt x="222" y="12"/>
                    </a:lnTo>
                    <a:lnTo>
                      <a:pt x="222" y="13"/>
                    </a:lnTo>
                    <a:lnTo>
                      <a:pt x="222" y="13"/>
                    </a:lnTo>
                    <a:lnTo>
                      <a:pt x="222" y="14"/>
                    </a:lnTo>
                    <a:lnTo>
                      <a:pt x="222" y="14"/>
                    </a:lnTo>
                    <a:lnTo>
                      <a:pt x="222" y="15"/>
                    </a:lnTo>
                    <a:lnTo>
                      <a:pt x="221" y="16"/>
                    </a:lnTo>
                    <a:lnTo>
                      <a:pt x="220" y="16"/>
                    </a:lnTo>
                    <a:lnTo>
                      <a:pt x="219" y="17"/>
                    </a:lnTo>
                    <a:lnTo>
                      <a:pt x="218" y="17"/>
                    </a:lnTo>
                    <a:lnTo>
                      <a:pt x="216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60"/>
              <p:cNvSpPr>
                <a:spLocks/>
              </p:cNvSpPr>
              <p:nvPr/>
            </p:nvSpPr>
            <p:spPr bwMode="auto">
              <a:xfrm>
                <a:off x="923" y="2772"/>
                <a:ext cx="226" cy="23"/>
              </a:xfrm>
              <a:custGeom>
                <a:avLst/>
                <a:gdLst>
                  <a:gd name="T0" fmla="*/ 223 w 226"/>
                  <a:gd name="T1" fmla="*/ 10 h 23"/>
                  <a:gd name="T2" fmla="*/ 217 w 226"/>
                  <a:gd name="T3" fmla="*/ 14 h 23"/>
                  <a:gd name="T4" fmla="*/ 209 w 226"/>
                  <a:gd name="T5" fmla="*/ 16 h 23"/>
                  <a:gd name="T6" fmla="*/ 200 w 226"/>
                  <a:gd name="T7" fmla="*/ 18 h 23"/>
                  <a:gd name="T8" fmla="*/ 189 w 226"/>
                  <a:gd name="T9" fmla="*/ 19 h 23"/>
                  <a:gd name="T10" fmla="*/ 177 w 226"/>
                  <a:gd name="T11" fmla="*/ 20 h 23"/>
                  <a:gd name="T12" fmla="*/ 164 w 226"/>
                  <a:gd name="T13" fmla="*/ 21 h 23"/>
                  <a:gd name="T14" fmla="*/ 150 w 226"/>
                  <a:gd name="T15" fmla="*/ 22 h 23"/>
                  <a:gd name="T16" fmla="*/ 141 w 226"/>
                  <a:gd name="T17" fmla="*/ 23 h 23"/>
                  <a:gd name="T18" fmla="*/ 135 w 226"/>
                  <a:gd name="T19" fmla="*/ 23 h 23"/>
                  <a:gd name="T20" fmla="*/ 130 w 226"/>
                  <a:gd name="T21" fmla="*/ 23 h 23"/>
                  <a:gd name="T22" fmla="*/ 124 w 226"/>
                  <a:gd name="T23" fmla="*/ 23 h 23"/>
                  <a:gd name="T24" fmla="*/ 118 w 226"/>
                  <a:gd name="T25" fmla="*/ 23 h 23"/>
                  <a:gd name="T26" fmla="*/ 111 w 226"/>
                  <a:gd name="T27" fmla="*/ 23 h 23"/>
                  <a:gd name="T28" fmla="*/ 102 w 226"/>
                  <a:gd name="T29" fmla="*/ 23 h 23"/>
                  <a:gd name="T30" fmla="*/ 94 w 226"/>
                  <a:gd name="T31" fmla="*/ 23 h 23"/>
                  <a:gd name="T32" fmla="*/ 86 w 226"/>
                  <a:gd name="T33" fmla="*/ 23 h 23"/>
                  <a:gd name="T34" fmla="*/ 78 w 226"/>
                  <a:gd name="T35" fmla="*/ 22 h 23"/>
                  <a:gd name="T36" fmla="*/ 70 w 226"/>
                  <a:gd name="T37" fmla="*/ 22 h 23"/>
                  <a:gd name="T38" fmla="*/ 60 w 226"/>
                  <a:gd name="T39" fmla="*/ 21 h 23"/>
                  <a:gd name="T40" fmla="*/ 51 w 226"/>
                  <a:gd name="T41" fmla="*/ 20 h 23"/>
                  <a:gd name="T42" fmla="*/ 42 w 226"/>
                  <a:gd name="T43" fmla="*/ 20 h 23"/>
                  <a:gd name="T44" fmla="*/ 34 w 226"/>
                  <a:gd name="T45" fmla="*/ 19 h 23"/>
                  <a:gd name="T46" fmla="*/ 27 w 226"/>
                  <a:gd name="T47" fmla="*/ 17 h 23"/>
                  <a:gd name="T48" fmla="*/ 22 w 226"/>
                  <a:gd name="T49" fmla="*/ 17 h 23"/>
                  <a:gd name="T50" fmla="*/ 18 w 226"/>
                  <a:gd name="T51" fmla="*/ 16 h 23"/>
                  <a:gd name="T52" fmla="*/ 15 w 226"/>
                  <a:gd name="T53" fmla="*/ 15 h 23"/>
                  <a:gd name="T54" fmla="*/ 6 w 226"/>
                  <a:gd name="T55" fmla="*/ 12 h 23"/>
                  <a:gd name="T56" fmla="*/ 1 w 226"/>
                  <a:gd name="T57" fmla="*/ 9 h 23"/>
                  <a:gd name="T58" fmla="*/ 0 w 226"/>
                  <a:gd name="T59" fmla="*/ 6 h 23"/>
                  <a:gd name="T60" fmla="*/ 0 w 226"/>
                  <a:gd name="T61" fmla="*/ 0 h 23"/>
                  <a:gd name="T62" fmla="*/ 3 w 226"/>
                  <a:gd name="T63" fmla="*/ 3 h 23"/>
                  <a:gd name="T64" fmla="*/ 9 w 226"/>
                  <a:gd name="T65" fmla="*/ 5 h 23"/>
                  <a:gd name="T66" fmla="*/ 15 w 226"/>
                  <a:gd name="T67" fmla="*/ 6 h 23"/>
                  <a:gd name="T68" fmla="*/ 18 w 226"/>
                  <a:gd name="T69" fmla="*/ 7 h 23"/>
                  <a:gd name="T70" fmla="*/ 22 w 226"/>
                  <a:gd name="T71" fmla="*/ 8 h 23"/>
                  <a:gd name="T72" fmla="*/ 28 w 226"/>
                  <a:gd name="T73" fmla="*/ 9 h 23"/>
                  <a:gd name="T74" fmla="*/ 36 w 226"/>
                  <a:gd name="T75" fmla="*/ 10 h 23"/>
                  <a:gd name="T76" fmla="*/ 44 w 226"/>
                  <a:gd name="T77" fmla="*/ 11 h 23"/>
                  <a:gd name="T78" fmla="*/ 53 w 226"/>
                  <a:gd name="T79" fmla="*/ 12 h 23"/>
                  <a:gd name="T80" fmla="*/ 63 w 226"/>
                  <a:gd name="T81" fmla="*/ 13 h 23"/>
                  <a:gd name="T82" fmla="*/ 72 w 226"/>
                  <a:gd name="T83" fmla="*/ 13 h 23"/>
                  <a:gd name="T84" fmla="*/ 80 w 226"/>
                  <a:gd name="T85" fmla="*/ 14 h 23"/>
                  <a:gd name="T86" fmla="*/ 88 w 226"/>
                  <a:gd name="T87" fmla="*/ 14 h 23"/>
                  <a:gd name="T88" fmla="*/ 97 w 226"/>
                  <a:gd name="T89" fmla="*/ 14 h 23"/>
                  <a:gd name="T90" fmla="*/ 105 w 226"/>
                  <a:gd name="T91" fmla="*/ 14 h 23"/>
                  <a:gd name="T92" fmla="*/ 114 w 226"/>
                  <a:gd name="T93" fmla="*/ 14 h 23"/>
                  <a:gd name="T94" fmla="*/ 120 w 226"/>
                  <a:gd name="T95" fmla="*/ 14 h 23"/>
                  <a:gd name="T96" fmla="*/ 126 w 226"/>
                  <a:gd name="T97" fmla="*/ 14 h 23"/>
                  <a:gd name="T98" fmla="*/ 132 w 226"/>
                  <a:gd name="T99" fmla="*/ 14 h 23"/>
                  <a:gd name="T100" fmla="*/ 137 w 226"/>
                  <a:gd name="T101" fmla="*/ 14 h 23"/>
                  <a:gd name="T102" fmla="*/ 143 w 226"/>
                  <a:gd name="T103" fmla="*/ 14 h 23"/>
                  <a:gd name="T104" fmla="*/ 158 w 226"/>
                  <a:gd name="T105" fmla="*/ 13 h 23"/>
                  <a:gd name="T106" fmla="*/ 175 w 226"/>
                  <a:gd name="T107" fmla="*/ 12 h 23"/>
                  <a:gd name="T108" fmla="*/ 191 w 226"/>
                  <a:gd name="T109" fmla="*/ 10 h 23"/>
                  <a:gd name="T110" fmla="*/ 204 w 226"/>
                  <a:gd name="T111" fmla="*/ 8 h 23"/>
                  <a:gd name="T112" fmla="*/ 214 w 226"/>
                  <a:gd name="T113" fmla="*/ 6 h 23"/>
                  <a:gd name="T114" fmla="*/ 220 w 226"/>
                  <a:gd name="T115" fmla="*/ 3 h 23"/>
                  <a:gd name="T116" fmla="*/ 223 w 226"/>
                  <a:gd name="T117" fmla="*/ 2 h 23"/>
                  <a:gd name="T118" fmla="*/ 226 w 226"/>
                  <a:gd name="T119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6" h="23">
                    <a:moveTo>
                      <a:pt x="226" y="8"/>
                    </a:moveTo>
                    <a:lnTo>
                      <a:pt x="225" y="9"/>
                    </a:lnTo>
                    <a:lnTo>
                      <a:pt x="223" y="10"/>
                    </a:lnTo>
                    <a:lnTo>
                      <a:pt x="221" y="12"/>
                    </a:lnTo>
                    <a:lnTo>
                      <a:pt x="219" y="13"/>
                    </a:lnTo>
                    <a:lnTo>
                      <a:pt x="217" y="14"/>
                    </a:lnTo>
                    <a:lnTo>
                      <a:pt x="214" y="15"/>
                    </a:lnTo>
                    <a:lnTo>
                      <a:pt x="211" y="15"/>
                    </a:lnTo>
                    <a:lnTo>
                      <a:pt x="209" y="16"/>
                    </a:lnTo>
                    <a:lnTo>
                      <a:pt x="206" y="17"/>
                    </a:lnTo>
                    <a:lnTo>
                      <a:pt x="203" y="17"/>
                    </a:lnTo>
                    <a:lnTo>
                      <a:pt x="200" y="18"/>
                    </a:lnTo>
                    <a:lnTo>
                      <a:pt x="196" y="18"/>
                    </a:lnTo>
                    <a:lnTo>
                      <a:pt x="193" y="19"/>
                    </a:lnTo>
                    <a:lnTo>
                      <a:pt x="189" y="19"/>
                    </a:lnTo>
                    <a:lnTo>
                      <a:pt x="185" y="20"/>
                    </a:lnTo>
                    <a:lnTo>
                      <a:pt x="181" y="20"/>
                    </a:lnTo>
                    <a:lnTo>
                      <a:pt x="177" y="20"/>
                    </a:lnTo>
                    <a:lnTo>
                      <a:pt x="173" y="21"/>
                    </a:lnTo>
                    <a:lnTo>
                      <a:pt x="169" y="21"/>
                    </a:lnTo>
                    <a:lnTo>
                      <a:pt x="164" y="21"/>
                    </a:lnTo>
                    <a:lnTo>
                      <a:pt x="160" y="22"/>
                    </a:lnTo>
                    <a:lnTo>
                      <a:pt x="155" y="22"/>
                    </a:lnTo>
                    <a:lnTo>
                      <a:pt x="150" y="22"/>
                    </a:lnTo>
                    <a:lnTo>
                      <a:pt x="145" y="22"/>
                    </a:lnTo>
                    <a:lnTo>
                      <a:pt x="143" y="23"/>
                    </a:lnTo>
                    <a:lnTo>
                      <a:pt x="141" y="23"/>
                    </a:lnTo>
                    <a:lnTo>
                      <a:pt x="139" y="23"/>
                    </a:lnTo>
                    <a:lnTo>
                      <a:pt x="137" y="23"/>
                    </a:lnTo>
                    <a:lnTo>
                      <a:pt x="135" y="23"/>
                    </a:lnTo>
                    <a:lnTo>
                      <a:pt x="133" y="23"/>
                    </a:lnTo>
                    <a:lnTo>
                      <a:pt x="131" y="23"/>
                    </a:lnTo>
                    <a:lnTo>
                      <a:pt x="130" y="23"/>
                    </a:lnTo>
                    <a:lnTo>
                      <a:pt x="128" y="23"/>
                    </a:lnTo>
                    <a:lnTo>
                      <a:pt x="126" y="23"/>
                    </a:lnTo>
                    <a:lnTo>
                      <a:pt x="124" y="23"/>
                    </a:lnTo>
                    <a:lnTo>
                      <a:pt x="122" y="23"/>
                    </a:lnTo>
                    <a:lnTo>
                      <a:pt x="120" y="23"/>
                    </a:lnTo>
                    <a:lnTo>
                      <a:pt x="118" y="23"/>
                    </a:lnTo>
                    <a:lnTo>
                      <a:pt x="116" y="23"/>
                    </a:lnTo>
                    <a:lnTo>
                      <a:pt x="114" y="23"/>
                    </a:lnTo>
                    <a:lnTo>
                      <a:pt x="111" y="23"/>
                    </a:lnTo>
                    <a:lnTo>
                      <a:pt x="108" y="23"/>
                    </a:lnTo>
                    <a:lnTo>
                      <a:pt x="105" y="23"/>
                    </a:lnTo>
                    <a:lnTo>
                      <a:pt x="102" y="23"/>
                    </a:lnTo>
                    <a:lnTo>
                      <a:pt x="100" y="23"/>
                    </a:lnTo>
                    <a:lnTo>
                      <a:pt x="97" y="23"/>
                    </a:lnTo>
                    <a:lnTo>
                      <a:pt x="94" y="23"/>
                    </a:lnTo>
                    <a:lnTo>
                      <a:pt x="91" y="23"/>
                    </a:lnTo>
                    <a:lnTo>
                      <a:pt x="89" y="23"/>
                    </a:lnTo>
                    <a:lnTo>
                      <a:pt x="86" y="23"/>
                    </a:lnTo>
                    <a:lnTo>
                      <a:pt x="83" y="22"/>
                    </a:lnTo>
                    <a:lnTo>
                      <a:pt x="81" y="22"/>
                    </a:lnTo>
                    <a:lnTo>
                      <a:pt x="78" y="22"/>
                    </a:lnTo>
                    <a:lnTo>
                      <a:pt x="76" y="22"/>
                    </a:lnTo>
                    <a:lnTo>
                      <a:pt x="73" y="22"/>
                    </a:lnTo>
                    <a:lnTo>
                      <a:pt x="70" y="22"/>
                    </a:lnTo>
                    <a:lnTo>
                      <a:pt x="67" y="22"/>
                    </a:lnTo>
                    <a:lnTo>
                      <a:pt x="64" y="21"/>
                    </a:lnTo>
                    <a:lnTo>
                      <a:pt x="60" y="21"/>
                    </a:lnTo>
                    <a:lnTo>
                      <a:pt x="57" y="21"/>
                    </a:lnTo>
                    <a:lnTo>
                      <a:pt x="54" y="21"/>
                    </a:lnTo>
                    <a:lnTo>
                      <a:pt x="51" y="20"/>
                    </a:lnTo>
                    <a:lnTo>
                      <a:pt x="48" y="20"/>
                    </a:lnTo>
                    <a:lnTo>
                      <a:pt x="45" y="20"/>
                    </a:lnTo>
                    <a:lnTo>
                      <a:pt x="42" y="20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4" y="19"/>
                    </a:lnTo>
                    <a:lnTo>
                      <a:pt x="32" y="18"/>
                    </a:lnTo>
                    <a:lnTo>
                      <a:pt x="29" y="18"/>
                    </a:lnTo>
                    <a:lnTo>
                      <a:pt x="27" y="17"/>
                    </a:lnTo>
                    <a:lnTo>
                      <a:pt x="24" y="17"/>
                    </a:lnTo>
                    <a:lnTo>
                      <a:pt x="23" y="17"/>
                    </a:lnTo>
                    <a:lnTo>
                      <a:pt x="22" y="17"/>
                    </a:lnTo>
                    <a:lnTo>
                      <a:pt x="20" y="16"/>
                    </a:lnTo>
                    <a:lnTo>
                      <a:pt x="19" y="16"/>
                    </a:lnTo>
                    <a:lnTo>
                      <a:pt x="18" y="16"/>
                    </a:lnTo>
                    <a:lnTo>
                      <a:pt x="17" y="15"/>
                    </a:lnTo>
                    <a:lnTo>
                      <a:pt x="16" y="15"/>
                    </a:lnTo>
                    <a:lnTo>
                      <a:pt x="15" y="15"/>
                    </a:lnTo>
                    <a:lnTo>
                      <a:pt x="11" y="14"/>
                    </a:lnTo>
                    <a:lnTo>
                      <a:pt x="9" y="13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3" y="10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7" y="4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16" y="7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1" y="8"/>
                    </a:lnTo>
                    <a:lnTo>
                      <a:pt x="22" y="8"/>
                    </a:lnTo>
                    <a:lnTo>
                      <a:pt x="23" y="8"/>
                    </a:lnTo>
                    <a:lnTo>
                      <a:pt x="26" y="9"/>
                    </a:lnTo>
                    <a:lnTo>
                      <a:pt x="28" y="9"/>
                    </a:lnTo>
                    <a:lnTo>
                      <a:pt x="31" y="9"/>
                    </a:lnTo>
                    <a:lnTo>
                      <a:pt x="33" y="10"/>
                    </a:lnTo>
                    <a:lnTo>
                      <a:pt x="36" y="10"/>
                    </a:lnTo>
                    <a:lnTo>
                      <a:pt x="39" y="10"/>
                    </a:lnTo>
                    <a:lnTo>
                      <a:pt x="41" y="11"/>
                    </a:lnTo>
                    <a:lnTo>
                      <a:pt x="44" y="11"/>
                    </a:lnTo>
                    <a:lnTo>
                      <a:pt x="47" y="11"/>
                    </a:lnTo>
                    <a:lnTo>
                      <a:pt x="50" y="12"/>
                    </a:lnTo>
                    <a:lnTo>
                      <a:pt x="53" y="12"/>
                    </a:lnTo>
                    <a:lnTo>
                      <a:pt x="57" y="12"/>
                    </a:lnTo>
                    <a:lnTo>
                      <a:pt x="60" y="12"/>
                    </a:lnTo>
                    <a:lnTo>
                      <a:pt x="63" y="13"/>
                    </a:lnTo>
                    <a:lnTo>
                      <a:pt x="67" y="13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80" y="14"/>
                    </a:lnTo>
                    <a:lnTo>
                      <a:pt x="83" y="14"/>
                    </a:lnTo>
                    <a:lnTo>
                      <a:pt x="86" y="14"/>
                    </a:lnTo>
                    <a:lnTo>
                      <a:pt x="88" y="14"/>
                    </a:lnTo>
                    <a:lnTo>
                      <a:pt x="91" y="14"/>
                    </a:lnTo>
                    <a:lnTo>
                      <a:pt x="94" y="14"/>
                    </a:lnTo>
                    <a:lnTo>
                      <a:pt x="97" y="14"/>
                    </a:lnTo>
                    <a:lnTo>
                      <a:pt x="99" y="14"/>
                    </a:lnTo>
                    <a:lnTo>
                      <a:pt x="102" y="14"/>
                    </a:lnTo>
                    <a:lnTo>
                      <a:pt x="105" y="14"/>
                    </a:lnTo>
                    <a:lnTo>
                      <a:pt x="108" y="14"/>
                    </a:lnTo>
                    <a:lnTo>
                      <a:pt x="111" y="14"/>
                    </a:lnTo>
                    <a:lnTo>
                      <a:pt x="114" y="14"/>
                    </a:lnTo>
                    <a:lnTo>
                      <a:pt x="116" y="14"/>
                    </a:lnTo>
                    <a:lnTo>
                      <a:pt x="118" y="14"/>
                    </a:lnTo>
                    <a:lnTo>
                      <a:pt x="120" y="14"/>
                    </a:lnTo>
                    <a:lnTo>
                      <a:pt x="122" y="14"/>
                    </a:lnTo>
                    <a:lnTo>
                      <a:pt x="124" y="14"/>
                    </a:lnTo>
                    <a:lnTo>
                      <a:pt x="126" y="14"/>
                    </a:lnTo>
                    <a:lnTo>
                      <a:pt x="128" y="14"/>
                    </a:lnTo>
                    <a:lnTo>
                      <a:pt x="130" y="14"/>
                    </a:lnTo>
                    <a:lnTo>
                      <a:pt x="132" y="14"/>
                    </a:lnTo>
                    <a:lnTo>
                      <a:pt x="134" y="14"/>
                    </a:lnTo>
                    <a:lnTo>
                      <a:pt x="135" y="14"/>
                    </a:lnTo>
                    <a:lnTo>
                      <a:pt x="137" y="14"/>
                    </a:lnTo>
                    <a:lnTo>
                      <a:pt x="139" y="14"/>
                    </a:lnTo>
                    <a:lnTo>
                      <a:pt x="141" y="14"/>
                    </a:lnTo>
                    <a:lnTo>
                      <a:pt x="143" y="14"/>
                    </a:lnTo>
                    <a:lnTo>
                      <a:pt x="145" y="14"/>
                    </a:lnTo>
                    <a:lnTo>
                      <a:pt x="152" y="13"/>
                    </a:lnTo>
                    <a:lnTo>
                      <a:pt x="158" y="13"/>
                    </a:lnTo>
                    <a:lnTo>
                      <a:pt x="164" y="13"/>
                    </a:lnTo>
                    <a:lnTo>
                      <a:pt x="170" y="12"/>
                    </a:lnTo>
                    <a:lnTo>
                      <a:pt x="175" y="12"/>
                    </a:lnTo>
                    <a:lnTo>
                      <a:pt x="181" y="11"/>
                    </a:lnTo>
                    <a:lnTo>
                      <a:pt x="186" y="11"/>
                    </a:lnTo>
                    <a:lnTo>
                      <a:pt x="191" y="10"/>
                    </a:lnTo>
                    <a:lnTo>
                      <a:pt x="195" y="9"/>
                    </a:lnTo>
                    <a:lnTo>
                      <a:pt x="200" y="9"/>
                    </a:lnTo>
                    <a:lnTo>
                      <a:pt x="204" y="8"/>
                    </a:lnTo>
                    <a:lnTo>
                      <a:pt x="207" y="7"/>
                    </a:lnTo>
                    <a:lnTo>
                      <a:pt x="211" y="6"/>
                    </a:lnTo>
                    <a:lnTo>
                      <a:pt x="214" y="6"/>
                    </a:lnTo>
                    <a:lnTo>
                      <a:pt x="217" y="5"/>
                    </a:lnTo>
                    <a:lnTo>
                      <a:pt x="219" y="4"/>
                    </a:lnTo>
                    <a:lnTo>
                      <a:pt x="220" y="3"/>
                    </a:lnTo>
                    <a:lnTo>
                      <a:pt x="221" y="3"/>
                    </a:lnTo>
                    <a:lnTo>
                      <a:pt x="222" y="2"/>
                    </a:lnTo>
                    <a:lnTo>
                      <a:pt x="223" y="2"/>
                    </a:lnTo>
                    <a:lnTo>
                      <a:pt x="224" y="1"/>
                    </a:lnTo>
                    <a:lnTo>
                      <a:pt x="225" y="1"/>
                    </a:lnTo>
                    <a:lnTo>
                      <a:pt x="226" y="1"/>
                    </a:lnTo>
                    <a:lnTo>
                      <a:pt x="226" y="0"/>
                    </a:lnTo>
                    <a:lnTo>
                      <a:pt x="226" y="8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61"/>
              <p:cNvSpPr>
                <a:spLocks/>
              </p:cNvSpPr>
              <p:nvPr/>
            </p:nvSpPr>
            <p:spPr bwMode="auto">
              <a:xfrm>
                <a:off x="974" y="2758"/>
                <a:ext cx="48" cy="15"/>
              </a:xfrm>
              <a:custGeom>
                <a:avLst/>
                <a:gdLst>
                  <a:gd name="T0" fmla="*/ 25 w 48"/>
                  <a:gd name="T1" fmla="*/ 0 h 15"/>
                  <a:gd name="T2" fmla="*/ 48 w 48"/>
                  <a:gd name="T3" fmla="*/ 11 h 15"/>
                  <a:gd name="T4" fmla="*/ 12 w 48"/>
                  <a:gd name="T5" fmla="*/ 15 h 15"/>
                  <a:gd name="T6" fmla="*/ 0 w 48"/>
                  <a:gd name="T7" fmla="*/ 1 h 15"/>
                  <a:gd name="T8" fmla="*/ 25 w 4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25" y="0"/>
                    </a:moveTo>
                    <a:lnTo>
                      <a:pt x="48" y="11"/>
                    </a:lnTo>
                    <a:lnTo>
                      <a:pt x="12" y="15"/>
                    </a:lnTo>
                    <a:lnTo>
                      <a:pt x="0" y="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62"/>
              <p:cNvSpPr>
                <a:spLocks/>
              </p:cNvSpPr>
              <p:nvPr/>
            </p:nvSpPr>
            <p:spPr bwMode="auto">
              <a:xfrm>
                <a:off x="978" y="2759"/>
                <a:ext cx="38" cy="12"/>
              </a:xfrm>
              <a:custGeom>
                <a:avLst/>
                <a:gdLst>
                  <a:gd name="T0" fmla="*/ 21 w 38"/>
                  <a:gd name="T1" fmla="*/ 0 h 12"/>
                  <a:gd name="T2" fmla="*/ 38 w 38"/>
                  <a:gd name="T3" fmla="*/ 9 h 12"/>
                  <a:gd name="T4" fmla="*/ 10 w 38"/>
                  <a:gd name="T5" fmla="*/ 12 h 12"/>
                  <a:gd name="T6" fmla="*/ 0 w 38"/>
                  <a:gd name="T7" fmla="*/ 2 h 12"/>
                  <a:gd name="T8" fmla="*/ 21 w 38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2">
                    <a:moveTo>
                      <a:pt x="21" y="0"/>
                    </a:moveTo>
                    <a:lnTo>
                      <a:pt x="38" y="9"/>
                    </a:lnTo>
                    <a:lnTo>
                      <a:pt x="10" y="12"/>
                    </a:lnTo>
                    <a:lnTo>
                      <a:pt x="0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63"/>
              <p:cNvSpPr>
                <a:spLocks/>
              </p:cNvSpPr>
              <p:nvPr/>
            </p:nvSpPr>
            <p:spPr bwMode="auto">
              <a:xfrm>
                <a:off x="957" y="2673"/>
                <a:ext cx="8" cy="14"/>
              </a:xfrm>
              <a:custGeom>
                <a:avLst/>
                <a:gdLst>
                  <a:gd name="T0" fmla="*/ 1 w 8"/>
                  <a:gd name="T1" fmla="*/ 14 h 14"/>
                  <a:gd name="T2" fmla="*/ 0 w 8"/>
                  <a:gd name="T3" fmla="*/ 13 h 14"/>
                  <a:gd name="T4" fmla="*/ 0 w 8"/>
                  <a:gd name="T5" fmla="*/ 11 h 14"/>
                  <a:gd name="T6" fmla="*/ 0 w 8"/>
                  <a:gd name="T7" fmla="*/ 8 h 14"/>
                  <a:gd name="T8" fmla="*/ 1 w 8"/>
                  <a:gd name="T9" fmla="*/ 6 h 14"/>
                  <a:gd name="T10" fmla="*/ 1 w 8"/>
                  <a:gd name="T11" fmla="*/ 4 h 14"/>
                  <a:gd name="T12" fmla="*/ 2 w 8"/>
                  <a:gd name="T13" fmla="*/ 3 h 14"/>
                  <a:gd name="T14" fmla="*/ 3 w 8"/>
                  <a:gd name="T15" fmla="*/ 2 h 14"/>
                  <a:gd name="T16" fmla="*/ 4 w 8"/>
                  <a:gd name="T17" fmla="*/ 1 h 14"/>
                  <a:gd name="T18" fmla="*/ 4 w 8"/>
                  <a:gd name="T19" fmla="*/ 1 h 14"/>
                  <a:gd name="T20" fmla="*/ 5 w 8"/>
                  <a:gd name="T21" fmla="*/ 0 h 14"/>
                  <a:gd name="T22" fmla="*/ 6 w 8"/>
                  <a:gd name="T23" fmla="*/ 0 h 14"/>
                  <a:gd name="T24" fmla="*/ 7 w 8"/>
                  <a:gd name="T25" fmla="*/ 0 h 14"/>
                  <a:gd name="T26" fmla="*/ 8 w 8"/>
                  <a:gd name="T27" fmla="*/ 1 h 14"/>
                  <a:gd name="T28" fmla="*/ 8 w 8"/>
                  <a:gd name="T29" fmla="*/ 3 h 14"/>
                  <a:gd name="T30" fmla="*/ 8 w 8"/>
                  <a:gd name="T31" fmla="*/ 6 h 14"/>
                  <a:gd name="T32" fmla="*/ 7 w 8"/>
                  <a:gd name="T33" fmla="*/ 8 h 14"/>
                  <a:gd name="T34" fmla="*/ 7 w 8"/>
                  <a:gd name="T35" fmla="*/ 10 h 14"/>
                  <a:gd name="T36" fmla="*/ 6 w 8"/>
                  <a:gd name="T37" fmla="*/ 11 h 14"/>
                  <a:gd name="T38" fmla="*/ 5 w 8"/>
                  <a:gd name="T39" fmla="*/ 12 h 14"/>
                  <a:gd name="T40" fmla="*/ 4 w 8"/>
                  <a:gd name="T41" fmla="*/ 13 h 14"/>
                  <a:gd name="T42" fmla="*/ 4 w 8"/>
                  <a:gd name="T43" fmla="*/ 13 h 14"/>
                  <a:gd name="T44" fmla="*/ 3 w 8"/>
                  <a:gd name="T45" fmla="*/ 14 h 14"/>
                  <a:gd name="T46" fmla="*/ 2 w 8"/>
                  <a:gd name="T47" fmla="*/ 14 h 14"/>
                  <a:gd name="T48" fmla="*/ 1 w 8"/>
                  <a:gd name="T4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4">
                    <a:moveTo>
                      <a:pt x="1" y="14"/>
                    </a:moveTo>
                    <a:lnTo>
                      <a:pt x="0" y="13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7" y="10"/>
                    </a:lnTo>
                    <a:lnTo>
                      <a:pt x="6" y="11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64"/>
              <p:cNvSpPr>
                <a:spLocks/>
              </p:cNvSpPr>
              <p:nvPr/>
            </p:nvSpPr>
            <p:spPr bwMode="auto">
              <a:xfrm>
                <a:off x="963" y="2703"/>
                <a:ext cx="24" cy="22"/>
              </a:xfrm>
              <a:custGeom>
                <a:avLst/>
                <a:gdLst>
                  <a:gd name="T0" fmla="*/ 0 w 24"/>
                  <a:gd name="T1" fmla="*/ 22 h 22"/>
                  <a:gd name="T2" fmla="*/ 0 w 24"/>
                  <a:gd name="T3" fmla="*/ 0 h 22"/>
                  <a:gd name="T4" fmla="*/ 24 w 24"/>
                  <a:gd name="T5" fmla="*/ 6 h 22"/>
                  <a:gd name="T6" fmla="*/ 24 w 24"/>
                  <a:gd name="T7" fmla="*/ 22 h 22"/>
                  <a:gd name="T8" fmla="*/ 0 w 24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2">
                    <a:moveTo>
                      <a:pt x="0" y="22"/>
                    </a:moveTo>
                    <a:lnTo>
                      <a:pt x="0" y="0"/>
                    </a:lnTo>
                    <a:lnTo>
                      <a:pt x="24" y="6"/>
                    </a:lnTo>
                    <a:lnTo>
                      <a:pt x="24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Rectangle 265"/>
              <p:cNvSpPr>
                <a:spLocks noChangeArrowheads="1"/>
              </p:cNvSpPr>
              <p:nvPr/>
            </p:nvSpPr>
            <p:spPr bwMode="auto">
              <a:xfrm>
                <a:off x="966" y="2707"/>
                <a:ext cx="19" cy="1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66"/>
              <p:cNvSpPr>
                <a:spLocks/>
              </p:cNvSpPr>
              <p:nvPr/>
            </p:nvSpPr>
            <p:spPr bwMode="auto">
              <a:xfrm>
                <a:off x="953" y="2670"/>
                <a:ext cx="49" cy="45"/>
              </a:xfrm>
              <a:custGeom>
                <a:avLst/>
                <a:gdLst>
                  <a:gd name="T0" fmla="*/ 8 w 49"/>
                  <a:gd name="T1" fmla="*/ 12 h 45"/>
                  <a:gd name="T2" fmla="*/ 8 w 49"/>
                  <a:gd name="T3" fmla="*/ 12 h 45"/>
                  <a:gd name="T4" fmla="*/ 9 w 49"/>
                  <a:gd name="T5" fmla="*/ 11 h 45"/>
                  <a:gd name="T6" fmla="*/ 11 w 49"/>
                  <a:gd name="T7" fmla="*/ 8 h 45"/>
                  <a:gd name="T8" fmla="*/ 13 w 49"/>
                  <a:gd name="T9" fmla="*/ 6 h 45"/>
                  <a:gd name="T10" fmla="*/ 15 w 49"/>
                  <a:gd name="T11" fmla="*/ 4 h 45"/>
                  <a:gd name="T12" fmla="*/ 18 w 49"/>
                  <a:gd name="T13" fmla="*/ 2 h 45"/>
                  <a:gd name="T14" fmla="*/ 21 w 49"/>
                  <a:gd name="T15" fmla="*/ 1 h 45"/>
                  <a:gd name="T16" fmla="*/ 24 w 49"/>
                  <a:gd name="T17" fmla="*/ 0 h 45"/>
                  <a:gd name="T18" fmla="*/ 28 w 49"/>
                  <a:gd name="T19" fmla="*/ 0 h 45"/>
                  <a:gd name="T20" fmla="*/ 31 w 49"/>
                  <a:gd name="T21" fmla="*/ 1 h 45"/>
                  <a:gd name="T22" fmla="*/ 36 w 49"/>
                  <a:gd name="T23" fmla="*/ 2 h 45"/>
                  <a:gd name="T24" fmla="*/ 39 w 49"/>
                  <a:gd name="T25" fmla="*/ 4 h 45"/>
                  <a:gd name="T26" fmla="*/ 43 w 49"/>
                  <a:gd name="T27" fmla="*/ 7 h 45"/>
                  <a:gd name="T28" fmla="*/ 46 w 49"/>
                  <a:gd name="T29" fmla="*/ 10 h 45"/>
                  <a:gd name="T30" fmla="*/ 48 w 49"/>
                  <a:gd name="T31" fmla="*/ 14 h 45"/>
                  <a:gd name="T32" fmla="*/ 49 w 49"/>
                  <a:gd name="T33" fmla="*/ 18 h 45"/>
                  <a:gd name="T34" fmla="*/ 49 w 49"/>
                  <a:gd name="T35" fmla="*/ 22 h 45"/>
                  <a:gd name="T36" fmla="*/ 49 w 49"/>
                  <a:gd name="T37" fmla="*/ 27 h 45"/>
                  <a:gd name="T38" fmla="*/ 48 w 49"/>
                  <a:gd name="T39" fmla="*/ 31 h 45"/>
                  <a:gd name="T40" fmla="*/ 46 w 49"/>
                  <a:gd name="T41" fmla="*/ 35 h 45"/>
                  <a:gd name="T42" fmla="*/ 43 w 49"/>
                  <a:gd name="T43" fmla="*/ 38 h 45"/>
                  <a:gd name="T44" fmla="*/ 40 w 49"/>
                  <a:gd name="T45" fmla="*/ 41 h 45"/>
                  <a:gd name="T46" fmla="*/ 36 w 49"/>
                  <a:gd name="T47" fmla="*/ 43 h 45"/>
                  <a:gd name="T48" fmla="*/ 32 w 49"/>
                  <a:gd name="T49" fmla="*/ 44 h 45"/>
                  <a:gd name="T50" fmla="*/ 28 w 49"/>
                  <a:gd name="T51" fmla="*/ 45 h 45"/>
                  <a:gd name="T52" fmla="*/ 24 w 49"/>
                  <a:gd name="T53" fmla="*/ 44 h 45"/>
                  <a:gd name="T54" fmla="*/ 21 w 49"/>
                  <a:gd name="T55" fmla="*/ 44 h 45"/>
                  <a:gd name="T56" fmla="*/ 18 w 49"/>
                  <a:gd name="T57" fmla="*/ 43 h 45"/>
                  <a:gd name="T58" fmla="*/ 15 w 49"/>
                  <a:gd name="T59" fmla="*/ 41 h 45"/>
                  <a:gd name="T60" fmla="*/ 13 w 49"/>
                  <a:gd name="T61" fmla="*/ 39 h 45"/>
                  <a:gd name="T62" fmla="*/ 11 w 49"/>
                  <a:gd name="T63" fmla="*/ 37 h 45"/>
                  <a:gd name="T64" fmla="*/ 9 w 49"/>
                  <a:gd name="T65" fmla="*/ 35 h 45"/>
                  <a:gd name="T66" fmla="*/ 7 w 49"/>
                  <a:gd name="T67" fmla="*/ 32 h 45"/>
                  <a:gd name="T68" fmla="*/ 7 w 49"/>
                  <a:gd name="T69" fmla="*/ 31 h 45"/>
                  <a:gd name="T70" fmla="*/ 6 w 49"/>
                  <a:gd name="T71" fmla="*/ 31 h 45"/>
                  <a:gd name="T72" fmla="*/ 5 w 49"/>
                  <a:gd name="T73" fmla="*/ 30 h 45"/>
                  <a:gd name="T74" fmla="*/ 2 w 49"/>
                  <a:gd name="T75" fmla="*/ 29 h 45"/>
                  <a:gd name="T76" fmla="*/ 1 w 49"/>
                  <a:gd name="T77" fmla="*/ 26 h 45"/>
                  <a:gd name="T78" fmla="*/ 0 w 49"/>
                  <a:gd name="T79" fmla="*/ 23 h 45"/>
                  <a:gd name="T80" fmla="*/ 0 w 49"/>
                  <a:gd name="T81" fmla="*/ 19 h 45"/>
                  <a:gd name="T82" fmla="*/ 1 w 49"/>
                  <a:gd name="T83" fmla="*/ 16 h 45"/>
                  <a:gd name="T84" fmla="*/ 4 w 49"/>
                  <a:gd name="T85" fmla="*/ 13 h 45"/>
                  <a:gd name="T86" fmla="*/ 6 w 49"/>
                  <a:gd name="T87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5">
                    <a:moveTo>
                      <a:pt x="8" y="12"/>
                    </a:move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5" y="4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31" y="1"/>
                    </a:lnTo>
                    <a:lnTo>
                      <a:pt x="34" y="1"/>
                    </a:lnTo>
                    <a:lnTo>
                      <a:pt x="36" y="2"/>
                    </a:lnTo>
                    <a:lnTo>
                      <a:pt x="38" y="3"/>
                    </a:lnTo>
                    <a:lnTo>
                      <a:pt x="39" y="4"/>
                    </a:lnTo>
                    <a:lnTo>
                      <a:pt x="41" y="5"/>
                    </a:lnTo>
                    <a:lnTo>
                      <a:pt x="43" y="7"/>
                    </a:lnTo>
                    <a:lnTo>
                      <a:pt x="44" y="8"/>
                    </a:lnTo>
                    <a:lnTo>
                      <a:pt x="46" y="10"/>
                    </a:lnTo>
                    <a:lnTo>
                      <a:pt x="47" y="12"/>
                    </a:lnTo>
                    <a:lnTo>
                      <a:pt x="48" y="14"/>
                    </a:lnTo>
                    <a:lnTo>
                      <a:pt x="48" y="16"/>
                    </a:lnTo>
                    <a:lnTo>
                      <a:pt x="49" y="18"/>
                    </a:lnTo>
                    <a:lnTo>
                      <a:pt x="49" y="20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7"/>
                    </a:lnTo>
                    <a:lnTo>
                      <a:pt x="49" y="29"/>
                    </a:lnTo>
                    <a:lnTo>
                      <a:pt x="48" y="31"/>
                    </a:lnTo>
                    <a:lnTo>
                      <a:pt x="47" y="33"/>
                    </a:lnTo>
                    <a:lnTo>
                      <a:pt x="46" y="35"/>
                    </a:lnTo>
                    <a:lnTo>
                      <a:pt x="45" y="36"/>
                    </a:lnTo>
                    <a:lnTo>
                      <a:pt x="43" y="38"/>
                    </a:lnTo>
                    <a:lnTo>
                      <a:pt x="42" y="39"/>
                    </a:lnTo>
                    <a:lnTo>
                      <a:pt x="40" y="41"/>
                    </a:lnTo>
                    <a:lnTo>
                      <a:pt x="38" y="42"/>
                    </a:lnTo>
                    <a:lnTo>
                      <a:pt x="36" y="43"/>
                    </a:lnTo>
                    <a:lnTo>
                      <a:pt x="34" y="43"/>
                    </a:lnTo>
                    <a:lnTo>
                      <a:pt x="32" y="44"/>
                    </a:lnTo>
                    <a:lnTo>
                      <a:pt x="30" y="44"/>
                    </a:lnTo>
                    <a:lnTo>
                      <a:pt x="28" y="45"/>
                    </a:lnTo>
                    <a:lnTo>
                      <a:pt x="26" y="44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1" y="44"/>
                    </a:lnTo>
                    <a:lnTo>
                      <a:pt x="19" y="43"/>
                    </a:lnTo>
                    <a:lnTo>
                      <a:pt x="18" y="43"/>
                    </a:lnTo>
                    <a:lnTo>
                      <a:pt x="17" y="42"/>
                    </a:lnTo>
                    <a:lnTo>
                      <a:pt x="15" y="41"/>
                    </a:lnTo>
                    <a:lnTo>
                      <a:pt x="14" y="40"/>
                    </a:lnTo>
                    <a:lnTo>
                      <a:pt x="13" y="39"/>
                    </a:lnTo>
                    <a:lnTo>
                      <a:pt x="12" y="38"/>
                    </a:lnTo>
                    <a:lnTo>
                      <a:pt x="11" y="37"/>
                    </a:lnTo>
                    <a:lnTo>
                      <a:pt x="10" y="36"/>
                    </a:lnTo>
                    <a:lnTo>
                      <a:pt x="9" y="35"/>
                    </a:lnTo>
                    <a:lnTo>
                      <a:pt x="8" y="33"/>
                    </a:lnTo>
                    <a:lnTo>
                      <a:pt x="7" y="32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5" y="30"/>
                    </a:lnTo>
                    <a:lnTo>
                      <a:pt x="4" y="30"/>
                    </a:lnTo>
                    <a:lnTo>
                      <a:pt x="2" y="29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2" y="14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67"/>
              <p:cNvSpPr>
                <a:spLocks/>
              </p:cNvSpPr>
              <p:nvPr/>
            </p:nvSpPr>
            <p:spPr bwMode="auto">
              <a:xfrm>
                <a:off x="955" y="2674"/>
                <a:ext cx="44" cy="37"/>
              </a:xfrm>
              <a:custGeom>
                <a:avLst/>
                <a:gdLst>
                  <a:gd name="T0" fmla="*/ 6 w 44"/>
                  <a:gd name="T1" fmla="*/ 12 h 37"/>
                  <a:gd name="T2" fmla="*/ 7 w 44"/>
                  <a:gd name="T3" fmla="*/ 13 h 37"/>
                  <a:gd name="T4" fmla="*/ 8 w 44"/>
                  <a:gd name="T5" fmla="*/ 12 h 37"/>
                  <a:gd name="T6" fmla="*/ 9 w 44"/>
                  <a:gd name="T7" fmla="*/ 9 h 37"/>
                  <a:gd name="T8" fmla="*/ 11 w 44"/>
                  <a:gd name="T9" fmla="*/ 7 h 37"/>
                  <a:gd name="T10" fmla="*/ 13 w 44"/>
                  <a:gd name="T11" fmla="*/ 4 h 37"/>
                  <a:gd name="T12" fmla="*/ 16 w 44"/>
                  <a:gd name="T13" fmla="*/ 2 h 37"/>
                  <a:gd name="T14" fmla="*/ 19 w 44"/>
                  <a:gd name="T15" fmla="*/ 1 h 37"/>
                  <a:gd name="T16" fmla="*/ 22 w 44"/>
                  <a:gd name="T17" fmla="*/ 0 h 37"/>
                  <a:gd name="T18" fmla="*/ 25 w 44"/>
                  <a:gd name="T19" fmla="*/ 0 h 37"/>
                  <a:gd name="T20" fmla="*/ 31 w 44"/>
                  <a:gd name="T21" fmla="*/ 1 h 37"/>
                  <a:gd name="T22" fmla="*/ 37 w 44"/>
                  <a:gd name="T23" fmla="*/ 4 h 37"/>
                  <a:gd name="T24" fmla="*/ 42 w 44"/>
                  <a:gd name="T25" fmla="*/ 9 h 37"/>
                  <a:gd name="T26" fmla="*/ 44 w 44"/>
                  <a:gd name="T27" fmla="*/ 16 h 37"/>
                  <a:gd name="T28" fmla="*/ 44 w 44"/>
                  <a:gd name="T29" fmla="*/ 22 h 37"/>
                  <a:gd name="T30" fmla="*/ 43 w 44"/>
                  <a:gd name="T31" fmla="*/ 26 h 37"/>
                  <a:gd name="T32" fmla="*/ 41 w 44"/>
                  <a:gd name="T33" fmla="*/ 29 h 37"/>
                  <a:gd name="T34" fmla="*/ 39 w 44"/>
                  <a:gd name="T35" fmla="*/ 32 h 37"/>
                  <a:gd name="T36" fmla="*/ 36 w 44"/>
                  <a:gd name="T37" fmla="*/ 34 h 37"/>
                  <a:gd name="T38" fmla="*/ 33 w 44"/>
                  <a:gd name="T39" fmla="*/ 36 h 37"/>
                  <a:gd name="T40" fmla="*/ 30 w 44"/>
                  <a:gd name="T41" fmla="*/ 37 h 37"/>
                  <a:gd name="T42" fmla="*/ 26 w 44"/>
                  <a:gd name="T43" fmla="*/ 37 h 37"/>
                  <a:gd name="T44" fmla="*/ 21 w 44"/>
                  <a:gd name="T45" fmla="*/ 37 h 37"/>
                  <a:gd name="T46" fmla="*/ 15 w 44"/>
                  <a:gd name="T47" fmla="*/ 34 h 37"/>
                  <a:gd name="T48" fmla="*/ 11 w 44"/>
                  <a:gd name="T49" fmla="*/ 30 h 37"/>
                  <a:gd name="T50" fmla="*/ 8 w 44"/>
                  <a:gd name="T51" fmla="*/ 25 h 37"/>
                  <a:gd name="T52" fmla="*/ 6 w 44"/>
                  <a:gd name="T53" fmla="*/ 22 h 37"/>
                  <a:gd name="T54" fmla="*/ 5 w 44"/>
                  <a:gd name="T55" fmla="*/ 23 h 37"/>
                  <a:gd name="T56" fmla="*/ 3 w 44"/>
                  <a:gd name="T57" fmla="*/ 23 h 37"/>
                  <a:gd name="T58" fmla="*/ 2 w 44"/>
                  <a:gd name="T59" fmla="*/ 22 h 37"/>
                  <a:gd name="T60" fmla="*/ 1 w 44"/>
                  <a:gd name="T61" fmla="*/ 20 h 37"/>
                  <a:gd name="T62" fmla="*/ 0 w 44"/>
                  <a:gd name="T63" fmla="*/ 18 h 37"/>
                  <a:gd name="T64" fmla="*/ 1 w 44"/>
                  <a:gd name="T65" fmla="*/ 16 h 37"/>
                  <a:gd name="T66" fmla="*/ 1 w 44"/>
                  <a:gd name="T67" fmla="*/ 14 h 37"/>
                  <a:gd name="T68" fmla="*/ 3 w 44"/>
                  <a:gd name="T69" fmla="*/ 13 h 37"/>
                  <a:gd name="T70" fmla="*/ 4 w 44"/>
                  <a:gd name="T71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4" h="37">
                    <a:moveTo>
                      <a:pt x="5" y="12"/>
                    </a:moveTo>
                    <a:lnTo>
                      <a:pt x="6" y="12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5" y="3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31" y="1"/>
                    </a:lnTo>
                    <a:lnTo>
                      <a:pt x="34" y="2"/>
                    </a:lnTo>
                    <a:lnTo>
                      <a:pt x="37" y="4"/>
                    </a:lnTo>
                    <a:lnTo>
                      <a:pt x="40" y="6"/>
                    </a:lnTo>
                    <a:lnTo>
                      <a:pt x="42" y="9"/>
                    </a:lnTo>
                    <a:lnTo>
                      <a:pt x="43" y="13"/>
                    </a:lnTo>
                    <a:lnTo>
                      <a:pt x="44" y="16"/>
                    </a:lnTo>
                    <a:lnTo>
                      <a:pt x="44" y="20"/>
                    </a:lnTo>
                    <a:lnTo>
                      <a:pt x="44" y="22"/>
                    </a:lnTo>
                    <a:lnTo>
                      <a:pt x="43" y="24"/>
                    </a:lnTo>
                    <a:lnTo>
                      <a:pt x="43" y="26"/>
                    </a:lnTo>
                    <a:lnTo>
                      <a:pt x="42" y="27"/>
                    </a:lnTo>
                    <a:lnTo>
                      <a:pt x="41" y="29"/>
                    </a:lnTo>
                    <a:lnTo>
                      <a:pt x="40" y="30"/>
                    </a:lnTo>
                    <a:lnTo>
                      <a:pt x="39" y="32"/>
                    </a:lnTo>
                    <a:lnTo>
                      <a:pt x="37" y="33"/>
                    </a:lnTo>
                    <a:lnTo>
                      <a:pt x="36" y="34"/>
                    </a:lnTo>
                    <a:lnTo>
                      <a:pt x="35" y="35"/>
                    </a:lnTo>
                    <a:lnTo>
                      <a:pt x="33" y="36"/>
                    </a:lnTo>
                    <a:lnTo>
                      <a:pt x="31" y="36"/>
                    </a:lnTo>
                    <a:lnTo>
                      <a:pt x="30" y="37"/>
                    </a:lnTo>
                    <a:lnTo>
                      <a:pt x="28" y="37"/>
                    </a:lnTo>
                    <a:lnTo>
                      <a:pt x="26" y="37"/>
                    </a:lnTo>
                    <a:lnTo>
                      <a:pt x="24" y="37"/>
                    </a:lnTo>
                    <a:lnTo>
                      <a:pt x="21" y="37"/>
                    </a:lnTo>
                    <a:lnTo>
                      <a:pt x="18" y="35"/>
                    </a:lnTo>
                    <a:lnTo>
                      <a:pt x="15" y="34"/>
                    </a:lnTo>
                    <a:lnTo>
                      <a:pt x="13" y="32"/>
                    </a:lnTo>
                    <a:lnTo>
                      <a:pt x="11" y="30"/>
                    </a:lnTo>
                    <a:lnTo>
                      <a:pt x="9" y="28"/>
                    </a:lnTo>
                    <a:lnTo>
                      <a:pt x="8" y="25"/>
                    </a:lnTo>
                    <a:lnTo>
                      <a:pt x="7" y="22"/>
                    </a:lnTo>
                    <a:lnTo>
                      <a:pt x="6" y="22"/>
                    </a:lnTo>
                    <a:lnTo>
                      <a:pt x="6" y="23"/>
                    </a:lnTo>
                    <a:lnTo>
                      <a:pt x="5" y="23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2" y="22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68"/>
              <p:cNvSpPr>
                <a:spLocks/>
              </p:cNvSpPr>
              <p:nvPr/>
            </p:nvSpPr>
            <p:spPr bwMode="auto">
              <a:xfrm>
                <a:off x="971" y="2699"/>
                <a:ext cx="17" cy="7"/>
              </a:xfrm>
              <a:custGeom>
                <a:avLst/>
                <a:gdLst>
                  <a:gd name="T0" fmla="*/ 17 w 17"/>
                  <a:gd name="T1" fmla="*/ 2 h 7"/>
                  <a:gd name="T2" fmla="*/ 17 w 17"/>
                  <a:gd name="T3" fmla="*/ 2 h 7"/>
                  <a:gd name="T4" fmla="*/ 17 w 17"/>
                  <a:gd name="T5" fmla="*/ 3 h 7"/>
                  <a:gd name="T6" fmla="*/ 17 w 17"/>
                  <a:gd name="T7" fmla="*/ 3 h 7"/>
                  <a:gd name="T8" fmla="*/ 16 w 17"/>
                  <a:gd name="T9" fmla="*/ 4 h 7"/>
                  <a:gd name="T10" fmla="*/ 16 w 17"/>
                  <a:gd name="T11" fmla="*/ 5 h 7"/>
                  <a:gd name="T12" fmla="*/ 15 w 17"/>
                  <a:gd name="T13" fmla="*/ 5 h 7"/>
                  <a:gd name="T14" fmla="*/ 15 w 17"/>
                  <a:gd name="T15" fmla="*/ 6 h 7"/>
                  <a:gd name="T16" fmla="*/ 14 w 17"/>
                  <a:gd name="T17" fmla="*/ 6 h 7"/>
                  <a:gd name="T18" fmla="*/ 13 w 17"/>
                  <a:gd name="T19" fmla="*/ 7 h 7"/>
                  <a:gd name="T20" fmla="*/ 11 w 17"/>
                  <a:gd name="T21" fmla="*/ 7 h 7"/>
                  <a:gd name="T22" fmla="*/ 10 w 17"/>
                  <a:gd name="T23" fmla="*/ 7 h 7"/>
                  <a:gd name="T24" fmla="*/ 9 w 17"/>
                  <a:gd name="T25" fmla="*/ 7 h 7"/>
                  <a:gd name="T26" fmla="*/ 8 w 17"/>
                  <a:gd name="T27" fmla="*/ 7 h 7"/>
                  <a:gd name="T28" fmla="*/ 7 w 17"/>
                  <a:gd name="T29" fmla="*/ 7 h 7"/>
                  <a:gd name="T30" fmla="*/ 7 w 17"/>
                  <a:gd name="T31" fmla="*/ 7 h 7"/>
                  <a:gd name="T32" fmla="*/ 7 w 17"/>
                  <a:gd name="T33" fmla="*/ 7 h 7"/>
                  <a:gd name="T34" fmla="*/ 0 w 17"/>
                  <a:gd name="T35" fmla="*/ 0 h 7"/>
                  <a:gd name="T36" fmla="*/ 17 w 17"/>
                  <a:gd name="T3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lnTo>
                      <a:pt x="17" y="2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6" y="4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0" y="0"/>
                    </a:ln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69"/>
              <p:cNvSpPr>
                <a:spLocks/>
              </p:cNvSpPr>
              <p:nvPr/>
            </p:nvSpPr>
            <p:spPr bwMode="auto">
              <a:xfrm>
                <a:off x="975" y="2701"/>
                <a:ext cx="11" cy="3"/>
              </a:xfrm>
              <a:custGeom>
                <a:avLst/>
                <a:gdLst>
                  <a:gd name="T0" fmla="*/ 11 w 11"/>
                  <a:gd name="T1" fmla="*/ 1 h 3"/>
                  <a:gd name="T2" fmla="*/ 10 w 11"/>
                  <a:gd name="T3" fmla="*/ 3 h 3"/>
                  <a:gd name="T4" fmla="*/ 3 w 11"/>
                  <a:gd name="T5" fmla="*/ 2 h 3"/>
                  <a:gd name="T6" fmla="*/ 0 w 11"/>
                  <a:gd name="T7" fmla="*/ 0 h 3"/>
                  <a:gd name="T8" fmla="*/ 11 w 1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">
                    <a:moveTo>
                      <a:pt x="11" y="1"/>
                    </a:moveTo>
                    <a:lnTo>
                      <a:pt x="10" y="3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70"/>
              <p:cNvSpPr>
                <a:spLocks/>
              </p:cNvSpPr>
              <p:nvPr/>
            </p:nvSpPr>
            <p:spPr bwMode="auto">
              <a:xfrm>
                <a:off x="961" y="2665"/>
                <a:ext cx="40" cy="12"/>
              </a:xfrm>
              <a:custGeom>
                <a:avLst/>
                <a:gdLst>
                  <a:gd name="T0" fmla="*/ 4 w 40"/>
                  <a:gd name="T1" fmla="*/ 3 h 12"/>
                  <a:gd name="T2" fmla="*/ 6 w 40"/>
                  <a:gd name="T3" fmla="*/ 2 h 12"/>
                  <a:gd name="T4" fmla="*/ 7 w 40"/>
                  <a:gd name="T5" fmla="*/ 2 h 12"/>
                  <a:gd name="T6" fmla="*/ 8 w 40"/>
                  <a:gd name="T7" fmla="*/ 2 h 12"/>
                  <a:gd name="T8" fmla="*/ 9 w 40"/>
                  <a:gd name="T9" fmla="*/ 2 h 12"/>
                  <a:gd name="T10" fmla="*/ 10 w 40"/>
                  <a:gd name="T11" fmla="*/ 1 h 12"/>
                  <a:gd name="T12" fmla="*/ 11 w 40"/>
                  <a:gd name="T13" fmla="*/ 0 h 12"/>
                  <a:gd name="T14" fmla="*/ 13 w 40"/>
                  <a:gd name="T15" fmla="*/ 0 h 12"/>
                  <a:gd name="T16" fmla="*/ 15 w 40"/>
                  <a:gd name="T17" fmla="*/ 0 h 12"/>
                  <a:gd name="T18" fmla="*/ 16 w 40"/>
                  <a:gd name="T19" fmla="*/ 0 h 12"/>
                  <a:gd name="T20" fmla="*/ 17 w 40"/>
                  <a:gd name="T21" fmla="*/ 0 h 12"/>
                  <a:gd name="T22" fmla="*/ 18 w 40"/>
                  <a:gd name="T23" fmla="*/ 0 h 12"/>
                  <a:gd name="T24" fmla="*/ 19 w 40"/>
                  <a:gd name="T25" fmla="*/ 0 h 12"/>
                  <a:gd name="T26" fmla="*/ 21 w 40"/>
                  <a:gd name="T27" fmla="*/ 0 h 12"/>
                  <a:gd name="T28" fmla="*/ 23 w 40"/>
                  <a:gd name="T29" fmla="*/ 0 h 12"/>
                  <a:gd name="T30" fmla="*/ 25 w 40"/>
                  <a:gd name="T31" fmla="*/ 0 h 12"/>
                  <a:gd name="T32" fmla="*/ 27 w 40"/>
                  <a:gd name="T33" fmla="*/ 1 h 12"/>
                  <a:gd name="T34" fmla="*/ 28 w 40"/>
                  <a:gd name="T35" fmla="*/ 2 h 12"/>
                  <a:gd name="T36" fmla="*/ 29 w 40"/>
                  <a:gd name="T37" fmla="*/ 3 h 12"/>
                  <a:gd name="T38" fmla="*/ 31 w 40"/>
                  <a:gd name="T39" fmla="*/ 3 h 12"/>
                  <a:gd name="T40" fmla="*/ 33 w 40"/>
                  <a:gd name="T41" fmla="*/ 3 h 12"/>
                  <a:gd name="T42" fmla="*/ 36 w 40"/>
                  <a:gd name="T43" fmla="*/ 4 h 12"/>
                  <a:gd name="T44" fmla="*/ 39 w 40"/>
                  <a:gd name="T45" fmla="*/ 6 h 12"/>
                  <a:gd name="T46" fmla="*/ 40 w 40"/>
                  <a:gd name="T47" fmla="*/ 7 h 12"/>
                  <a:gd name="T48" fmla="*/ 39 w 40"/>
                  <a:gd name="T49" fmla="*/ 9 h 12"/>
                  <a:gd name="T50" fmla="*/ 38 w 40"/>
                  <a:gd name="T51" fmla="*/ 11 h 12"/>
                  <a:gd name="T52" fmla="*/ 36 w 40"/>
                  <a:gd name="T53" fmla="*/ 12 h 12"/>
                  <a:gd name="T54" fmla="*/ 33 w 40"/>
                  <a:gd name="T55" fmla="*/ 12 h 12"/>
                  <a:gd name="T56" fmla="*/ 30 w 40"/>
                  <a:gd name="T57" fmla="*/ 12 h 12"/>
                  <a:gd name="T58" fmla="*/ 29 w 40"/>
                  <a:gd name="T59" fmla="*/ 12 h 12"/>
                  <a:gd name="T60" fmla="*/ 27 w 40"/>
                  <a:gd name="T61" fmla="*/ 12 h 12"/>
                  <a:gd name="T62" fmla="*/ 26 w 40"/>
                  <a:gd name="T63" fmla="*/ 11 h 12"/>
                  <a:gd name="T64" fmla="*/ 25 w 40"/>
                  <a:gd name="T65" fmla="*/ 11 h 12"/>
                  <a:gd name="T66" fmla="*/ 24 w 40"/>
                  <a:gd name="T67" fmla="*/ 11 h 12"/>
                  <a:gd name="T68" fmla="*/ 23 w 40"/>
                  <a:gd name="T69" fmla="*/ 11 h 12"/>
                  <a:gd name="T70" fmla="*/ 21 w 40"/>
                  <a:gd name="T71" fmla="*/ 11 h 12"/>
                  <a:gd name="T72" fmla="*/ 20 w 40"/>
                  <a:gd name="T73" fmla="*/ 11 h 12"/>
                  <a:gd name="T74" fmla="*/ 18 w 40"/>
                  <a:gd name="T75" fmla="*/ 11 h 12"/>
                  <a:gd name="T76" fmla="*/ 17 w 40"/>
                  <a:gd name="T77" fmla="*/ 10 h 12"/>
                  <a:gd name="T78" fmla="*/ 15 w 40"/>
                  <a:gd name="T79" fmla="*/ 10 h 12"/>
                  <a:gd name="T80" fmla="*/ 15 w 40"/>
                  <a:gd name="T81" fmla="*/ 9 h 12"/>
                  <a:gd name="T82" fmla="*/ 14 w 40"/>
                  <a:gd name="T83" fmla="*/ 9 h 12"/>
                  <a:gd name="T84" fmla="*/ 13 w 40"/>
                  <a:gd name="T85" fmla="*/ 9 h 12"/>
                  <a:gd name="T86" fmla="*/ 11 w 40"/>
                  <a:gd name="T87" fmla="*/ 9 h 12"/>
                  <a:gd name="T88" fmla="*/ 10 w 40"/>
                  <a:gd name="T89" fmla="*/ 9 h 12"/>
                  <a:gd name="T90" fmla="*/ 8 w 40"/>
                  <a:gd name="T91" fmla="*/ 10 h 12"/>
                  <a:gd name="T92" fmla="*/ 6 w 40"/>
                  <a:gd name="T93" fmla="*/ 11 h 12"/>
                  <a:gd name="T94" fmla="*/ 4 w 40"/>
                  <a:gd name="T95" fmla="*/ 11 h 12"/>
                  <a:gd name="T96" fmla="*/ 2 w 40"/>
                  <a:gd name="T97" fmla="*/ 11 h 12"/>
                  <a:gd name="T98" fmla="*/ 0 w 40"/>
                  <a:gd name="T99" fmla="*/ 10 h 12"/>
                  <a:gd name="T100" fmla="*/ 0 w 40"/>
                  <a:gd name="T101" fmla="*/ 8 h 12"/>
                  <a:gd name="T102" fmla="*/ 0 w 40"/>
                  <a:gd name="T103" fmla="*/ 7 h 12"/>
                  <a:gd name="T104" fmla="*/ 1 w 40"/>
                  <a:gd name="T105" fmla="*/ 5 h 12"/>
                  <a:gd name="T106" fmla="*/ 3 w 40"/>
                  <a:gd name="T10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0" h="12">
                    <a:moveTo>
                      <a:pt x="4" y="3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3" y="3"/>
                    </a:lnTo>
                    <a:lnTo>
                      <a:pt x="35" y="3"/>
                    </a:lnTo>
                    <a:lnTo>
                      <a:pt x="36" y="4"/>
                    </a:lnTo>
                    <a:lnTo>
                      <a:pt x="38" y="5"/>
                    </a:lnTo>
                    <a:lnTo>
                      <a:pt x="39" y="6"/>
                    </a:lnTo>
                    <a:lnTo>
                      <a:pt x="39" y="6"/>
                    </a:lnTo>
                    <a:lnTo>
                      <a:pt x="40" y="7"/>
                    </a:lnTo>
                    <a:lnTo>
                      <a:pt x="40" y="8"/>
                    </a:lnTo>
                    <a:lnTo>
                      <a:pt x="39" y="9"/>
                    </a:lnTo>
                    <a:lnTo>
                      <a:pt x="39" y="10"/>
                    </a:lnTo>
                    <a:lnTo>
                      <a:pt x="38" y="11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4" y="12"/>
                    </a:lnTo>
                    <a:lnTo>
                      <a:pt x="33" y="12"/>
                    </a:lnTo>
                    <a:lnTo>
                      <a:pt x="31" y="12"/>
                    </a:lnTo>
                    <a:lnTo>
                      <a:pt x="30" y="12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7" y="12"/>
                    </a:lnTo>
                    <a:lnTo>
                      <a:pt x="27" y="11"/>
                    </a:lnTo>
                    <a:lnTo>
                      <a:pt x="26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4" y="11"/>
                    </a:lnTo>
                    <a:lnTo>
                      <a:pt x="24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2" y="11"/>
                    </a:lnTo>
                    <a:lnTo>
                      <a:pt x="21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7" y="11"/>
                    </a:lnTo>
                    <a:lnTo>
                      <a:pt x="17" y="10"/>
                    </a:lnTo>
                    <a:lnTo>
                      <a:pt x="16" y="10"/>
                    </a:lnTo>
                    <a:lnTo>
                      <a:pt x="15" y="10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2" y="9"/>
                    </a:lnTo>
                    <a:lnTo>
                      <a:pt x="11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9" y="10"/>
                    </a:lnTo>
                    <a:lnTo>
                      <a:pt x="8" y="10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71"/>
              <p:cNvSpPr>
                <a:spLocks/>
              </p:cNvSpPr>
              <p:nvPr/>
            </p:nvSpPr>
            <p:spPr bwMode="auto">
              <a:xfrm>
                <a:off x="997" y="2758"/>
                <a:ext cx="53" cy="16"/>
              </a:xfrm>
              <a:custGeom>
                <a:avLst/>
                <a:gdLst>
                  <a:gd name="T0" fmla="*/ 24 w 53"/>
                  <a:gd name="T1" fmla="*/ 0 h 16"/>
                  <a:gd name="T2" fmla="*/ 53 w 53"/>
                  <a:gd name="T3" fmla="*/ 10 h 16"/>
                  <a:gd name="T4" fmla="*/ 17 w 53"/>
                  <a:gd name="T5" fmla="*/ 16 h 16"/>
                  <a:gd name="T6" fmla="*/ 0 w 53"/>
                  <a:gd name="T7" fmla="*/ 3 h 16"/>
                  <a:gd name="T8" fmla="*/ 24 w 53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16">
                    <a:moveTo>
                      <a:pt x="24" y="0"/>
                    </a:moveTo>
                    <a:lnTo>
                      <a:pt x="53" y="10"/>
                    </a:lnTo>
                    <a:lnTo>
                      <a:pt x="17" y="16"/>
                    </a:lnTo>
                    <a:lnTo>
                      <a:pt x="0" y="3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72"/>
              <p:cNvSpPr>
                <a:spLocks/>
              </p:cNvSpPr>
              <p:nvPr/>
            </p:nvSpPr>
            <p:spPr bwMode="auto">
              <a:xfrm>
                <a:off x="1002" y="2760"/>
                <a:ext cx="41" cy="12"/>
              </a:xfrm>
              <a:custGeom>
                <a:avLst/>
                <a:gdLst>
                  <a:gd name="T0" fmla="*/ 19 w 41"/>
                  <a:gd name="T1" fmla="*/ 0 h 12"/>
                  <a:gd name="T2" fmla="*/ 41 w 41"/>
                  <a:gd name="T3" fmla="*/ 8 h 12"/>
                  <a:gd name="T4" fmla="*/ 12 w 41"/>
                  <a:gd name="T5" fmla="*/ 12 h 12"/>
                  <a:gd name="T6" fmla="*/ 0 w 41"/>
                  <a:gd name="T7" fmla="*/ 3 h 12"/>
                  <a:gd name="T8" fmla="*/ 19 w 4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2">
                    <a:moveTo>
                      <a:pt x="19" y="0"/>
                    </a:moveTo>
                    <a:lnTo>
                      <a:pt x="41" y="8"/>
                    </a:lnTo>
                    <a:lnTo>
                      <a:pt x="12" y="12"/>
                    </a:lnTo>
                    <a:lnTo>
                      <a:pt x="0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73"/>
              <p:cNvSpPr>
                <a:spLocks/>
              </p:cNvSpPr>
              <p:nvPr/>
            </p:nvSpPr>
            <p:spPr bwMode="auto">
              <a:xfrm>
                <a:off x="939" y="2715"/>
                <a:ext cx="86" cy="52"/>
              </a:xfrm>
              <a:custGeom>
                <a:avLst/>
                <a:gdLst>
                  <a:gd name="T0" fmla="*/ 7 w 86"/>
                  <a:gd name="T1" fmla="*/ 8 h 52"/>
                  <a:gd name="T2" fmla="*/ 9 w 86"/>
                  <a:gd name="T3" fmla="*/ 6 h 52"/>
                  <a:gd name="T4" fmla="*/ 12 w 86"/>
                  <a:gd name="T5" fmla="*/ 4 h 52"/>
                  <a:gd name="T6" fmla="*/ 15 w 86"/>
                  <a:gd name="T7" fmla="*/ 2 h 52"/>
                  <a:gd name="T8" fmla="*/ 16 w 86"/>
                  <a:gd name="T9" fmla="*/ 2 h 52"/>
                  <a:gd name="T10" fmla="*/ 18 w 86"/>
                  <a:gd name="T11" fmla="*/ 1 h 52"/>
                  <a:gd name="T12" fmla="*/ 21 w 86"/>
                  <a:gd name="T13" fmla="*/ 1 h 52"/>
                  <a:gd name="T14" fmla="*/ 23 w 86"/>
                  <a:gd name="T15" fmla="*/ 0 h 52"/>
                  <a:gd name="T16" fmla="*/ 23 w 86"/>
                  <a:gd name="T17" fmla="*/ 0 h 52"/>
                  <a:gd name="T18" fmla="*/ 25 w 86"/>
                  <a:gd name="T19" fmla="*/ 0 h 52"/>
                  <a:gd name="T20" fmla="*/ 29 w 86"/>
                  <a:gd name="T21" fmla="*/ 0 h 52"/>
                  <a:gd name="T22" fmla="*/ 33 w 86"/>
                  <a:gd name="T23" fmla="*/ 0 h 52"/>
                  <a:gd name="T24" fmla="*/ 37 w 86"/>
                  <a:gd name="T25" fmla="*/ 0 h 52"/>
                  <a:gd name="T26" fmla="*/ 42 w 86"/>
                  <a:gd name="T27" fmla="*/ 0 h 52"/>
                  <a:gd name="T28" fmla="*/ 45 w 86"/>
                  <a:gd name="T29" fmla="*/ 0 h 52"/>
                  <a:gd name="T30" fmla="*/ 47 w 86"/>
                  <a:gd name="T31" fmla="*/ 0 h 52"/>
                  <a:gd name="T32" fmla="*/ 48 w 86"/>
                  <a:gd name="T33" fmla="*/ 0 h 52"/>
                  <a:gd name="T34" fmla="*/ 50 w 86"/>
                  <a:gd name="T35" fmla="*/ 1 h 52"/>
                  <a:gd name="T36" fmla="*/ 53 w 86"/>
                  <a:gd name="T37" fmla="*/ 1 h 52"/>
                  <a:gd name="T38" fmla="*/ 56 w 86"/>
                  <a:gd name="T39" fmla="*/ 2 h 52"/>
                  <a:gd name="T40" fmla="*/ 58 w 86"/>
                  <a:gd name="T41" fmla="*/ 3 h 52"/>
                  <a:gd name="T42" fmla="*/ 60 w 86"/>
                  <a:gd name="T43" fmla="*/ 5 h 52"/>
                  <a:gd name="T44" fmla="*/ 62 w 86"/>
                  <a:gd name="T45" fmla="*/ 6 h 52"/>
                  <a:gd name="T46" fmla="*/ 63 w 86"/>
                  <a:gd name="T47" fmla="*/ 7 h 52"/>
                  <a:gd name="T48" fmla="*/ 64 w 86"/>
                  <a:gd name="T49" fmla="*/ 9 h 52"/>
                  <a:gd name="T50" fmla="*/ 68 w 86"/>
                  <a:gd name="T51" fmla="*/ 16 h 52"/>
                  <a:gd name="T52" fmla="*/ 73 w 86"/>
                  <a:gd name="T53" fmla="*/ 24 h 52"/>
                  <a:gd name="T54" fmla="*/ 76 w 86"/>
                  <a:gd name="T55" fmla="*/ 33 h 52"/>
                  <a:gd name="T56" fmla="*/ 86 w 86"/>
                  <a:gd name="T57" fmla="*/ 46 h 52"/>
                  <a:gd name="T58" fmla="*/ 75 w 86"/>
                  <a:gd name="T59" fmla="*/ 47 h 52"/>
                  <a:gd name="T60" fmla="*/ 75 w 86"/>
                  <a:gd name="T61" fmla="*/ 49 h 52"/>
                  <a:gd name="T62" fmla="*/ 73 w 86"/>
                  <a:gd name="T63" fmla="*/ 52 h 52"/>
                  <a:gd name="T64" fmla="*/ 72 w 86"/>
                  <a:gd name="T65" fmla="*/ 51 h 52"/>
                  <a:gd name="T66" fmla="*/ 71 w 86"/>
                  <a:gd name="T67" fmla="*/ 51 h 52"/>
                  <a:gd name="T68" fmla="*/ 70 w 86"/>
                  <a:gd name="T69" fmla="*/ 47 h 52"/>
                  <a:gd name="T70" fmla="*/ 69 w 86"/>
                  <a:gd name="T71" fmla="*/ 40 h 52"/>
                  <a:gd name="T72" fmla="*/ 67 w 86"/>
                  <a:gd name="T73" fmla="*/ 39 h 52"/>
                  <a:gd name="T74" fmla="*/ 65 w 86"/>
                  <a:gd name="T75" fmla="*/ 36 h 52"/>
                  <a:gd name="T76" fmla="*/ 62 w 86"/>
                  <a:gd name="T77" fmla="*/ 30 h 52"/>
                  <a:gd name="T78" fmla="*/ 57 w 86"/>
                  <a:gd name="T79" fmla="*/ 24 h 52"/>
                  <a:gd name="T80" fmla="*/ 56 w 86"/>
                  <a:gd name="T81" fmla="*/ 39 h 52"/>
                  <a:gd name="T82" fmla="*/ 14 w 86"/>
                  <a:gd name="T83" fmla="*/ 24 h 52"/>
                  <a:gd name="T84" fmla="*/ 13 w 86"/>
                  <a:gd name="T85" fmla="*/ 29 h 52"/>
                  <a:gd name="T86" fmla="*/ 13 w 86"/>
                  <a:gd name="T87" fmla="*/ 43 h 52"/>
                  <a:gd name="T88" fmla="*/ 1 w 86"/>
                  <a:gd name="T89" fmla="*/ 44 h 52"/>
                  <a:gd name="T90" fmla="*/ 0 w 86"/>
                  <a:gd name="T91" fmla="*/ 37 h 52"/>
                  <a:gd name="T92" fmla="*/ 1 w 86"/>
                  <a:gd name="T93" fmla="*/ 27 h 52"/>
                  <a:gd name="T94" fmla="*/ 3 w 86"/>
                  <a:gd name="T95" fmla="*/ 1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6" h="52">
                    <a:moveTo>
                      <a:pt x="6" y="10"/>
                    </a:moveTo>
                    <a:lnTo>
                      <a:pt x="7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12" y="4"/>
                    </a:lnTo>
                    <a:lnTo>
                      <a:pt x="13" y="3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7" y="3"/>
                    </a:lnTo>
                    <a:lnTo>
                      <a:pt x="58" y="3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6"/>
                    </a:lnTo>
                    <a:lnTo>
                      <a:pt x="62" y="7"/>
                    </a:lnTo>
                    <a:lnTo>
                      <a:pt x="63" y="7"/>
                    </a:lnTo>
                    <a:lnTo>
                      <a:pt x="63" y="7"/>
                    </a:lnTo>
                    <a:lnTo>
                      <a:pt x="64" y="9"/>
                    </a:lnTo>
                    <a:lnTo>
                      <a:pt x="66" y="12"/>
                    </a:lnTo>
                    <a:lnTo>
                      <a:pt x="68" y="16"/>
                    </a:lnTo>
                    <a:lnTo>
                      <a:pt x="70" y="20"/>
                    </a:lnTo>
                    <a:lnTo>
                      <a:pt x="73" y="24"/>
                    </a:lnTo>
                    <a:lnTo>
                      <a:pt x="75" y="28"/>
                    </a:lnTo>
                    <a:lnTo>
                      <a:pt x="76" y="33"/>
                    </a:lnTo>
                    <a:lnTo>
                      <a:pt x="78" y="36"/>
                    </a:lnTo>
                    <a:lnTo>
                      <a:pt x="86" y="46"/>
                    </a:lnTo>
                    <a:lnTo>
                      <a:pt x="79" y="51"/>
                    </a:lnTo>
                    <a:lnTo>
                      <a:pt x="75" y="47"/>
                    </a:lnTo>
                    <a:lnTo>
                      <a:pt x="75" y="48"/>
                    </a:lnTo>
                    <a:lnTo>
                      <a:pt x="75" y="49"/>
                    </a:lnTo>
                    <a:lnTo>
                      <a:pt x="74" y="51"/>
                    </a:lnTo>
                    <a:lnTo>
                      <a:pt x="73" y="52"/>
                    </a:lnTo>
                    <a:lnTo>
                      <a:pt x="72" y="52"/>
                    </a:lnTo>
                    <a:lnTo>
                      <a:pt x="72" y="51"/>
                    </a:lnTo>
                    <a:lnTo>
                      <a:pt x="71" y="51"/>
                    </a:lnTo>
                    <a:lnTo>
                      <a:pt x="71" y="51"/>
                    </a:lnTo>
                    <a:lnTo>
                      <a:pt x="71" y="50"/>
                    </a:lnTo>
                    <a:lnTo>
                      <a:pt x="70" y="47"/>
                    </a:lnTo>
                    <a:lnTo>
                      <a:pt x="70" y="44"/>
                    </a:lnTo>
                    <a:lnTo>
                      <a:pt x="69" y="40"/>
                    </a:lnTo>
                    <a:lnTo>
                      <a:pt x="67" y="40"/>
                    </a:lnTo>
                    <a:lnTo>
                      <a:pt x="67" y="39"/>
                    </a:lnTo>
                    <a:lnTo>
                      <a:pt x="67" y="38"/>
                    </a:lnTo>
                    <a:lnTo>
                      <a:pt x="65" y="36"/>
                    </a:lnTo>
                    <a:lnTo>
                      <a:pt x="64" y="33"/>
                    </a:lnTo>
                    <a:lnTo>
                      <a:pt x="62" y="30"/>
                    </a:lnTo>
                    <a:lnTo>
                      <a:pt x="60" y="27"/>
                    </a:lnTo>
                    <a:lnTo>
                      <a:pt x="57" y="24"/>
                    </a:lnTo>
                    <a:lnTo>
                      <a:pt x="54" y="22"/>
                    </a:lnTo>
                    <a:lnTo>
                      <a:pt x="56" y="39"/>
                    </a:lnTo>
                    <a:lnTo>
                      <a:pt x="15" y="43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3" y="29"/>
                    </a:lnTo>
                    <a:lnTo>
                      <a:pt x="12" y="35"/>
                    </a:lnTo>
                    <a:lnTo>
                      <a:pt x="13" y="43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1" y="41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1" y="27"/>
                    </a:lnTo>
                    <a:lnTo>
                      <a:pt x="2" y="21"/>
                    </a:lnTo>
                    <a:lnTo>
                      <a:pt x="3" y="15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74"/>
              <p:cNvSpPr>
                <a:spLocks/>
              </p:cNvSpPr>
              <p:nvPr/>
            </p:nvSpPr>
            <p:spPr bwMode="auto">
              <a:xfrm>
                <a:off x="1009" y="2753"/>
                <a:ext cx="13" cy="11"/>
              </a:xfrm>
              <a:custGeom>
                <a:avLst/>
                <a:gdLst>
                  <a:gd name="T0" fmla="*/ 0 w 13"/>
                  <a:gd name="T1" fmla="*/ 1 h 11"/>
                  <a:gd name="T2" fmla="*/ 1 w 13"/>
                  <a:gd name="T3" fmla="*/ 4 h 11"/>
                  <a:gd name="T4" fmla="*/ 1 w 13"/>
                  <a:gd name="T5" fmla="*/ 7 h 11"/>
                  <a:gd name="T6" fmla="*/ 2 w 13"/>
                  <a:gd name="T7" fmla="*/ 10 h 11"/>
                  <a:gd name="T8" fmla="*/ 3 w 13"/>
                  <a:gd name="T9" fmla="*/ 11 h 11"/>
                  <a:gd name="T10" fmla="*/ 3 w 13"/>
                  <a:gd name="T11" fmla="*/ 10 h 11"/>
                  <a:gd name="T12" fmla="*/ 4 w 13"/>
                  <a:gd name="T13" fmla="*/ 9 h 11"/>
                  <a:gd name="T14" fmla="*/ 4 w 13"/>
                  <a:gd name="T15" fmla="*/ 7 h 11"/>
                  <a:gd name="T16" fmla="*/ 4 w 13"/>
                  <a:gd name="T17" fmla="*/ 6 h 11"/>
                  <a:gd name="T18" fmla="*/ 9 w 13"/>
                  <a:gd name="T19" fmla="*/ 10 h 11"/>
                  <a:gd name="T20" fmla="*/ 13 w 13"/>
                  <a:gd name="T21" fmla="*/ 8 h 11"/>
                  <a:gd name="T22" fmla="*/ 7 w 13"/>
                  <a:gd name="T23" fmla="*/ 0 h 11"/>
                  <a:gd name="T24" fmla="*/ 0 w 13"/>
                  <a:gd name="T2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1">
                    <a:moveTo>
                      <a:pt x="0" y="1"/>
                    </a:moveTo>
                    <a:lnTo>
                      <a:pt x="1" y="4"/>
                    </a:lnTo>
                    <a:lnTo>
                      <a:pt x="1" y="7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9" y="10"/>
                    </a:lnTo>
                    <a:lnTo>
                      <a:pt x="13" y="8"/>
                    </a:lnTo>
                    <a:lnTo>
                      <a:pt x="7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75"/>
              <p:cNvSpPr>
                <a:spLocks/>
              </p:cNvSpPr>
              <p:nvPr/>
            </p:nvSpPr>
            <p:spPr bwMode="auto">
              <a:xfrm>
                <a:off x="942" y="2718"/>
                <a:ext cx="72" cy="40"/>
              </a:xfrm>
              <a:custGeom>
                <a:avLst/>
                <a:gdLst>
                  <a:gd name="T0" fmla="*/ 54 w 72"/>
                  <a:gd name="T1" fmla="*/ 2 h 40"/>
                  <a:gd name="T2" fmla="*/ 52 w 72"/>
                  <a:gd name="T3" fmla="*/ 1 h 40"/>
                  <a:gd name="T4" fmla="*/ 50 w 72"/>
                  <a:gd name="T5" fmla="*/ 1 h 40"/>
                  <a:gd name="T6" fmla="*/ 48 w 72"/>
                  <a:gd name="T7" fmla="*/ 0 h 40"/>
                  <a:gd name="T8" fmla="*/ 41 w 72"/>
                  <a:gd name="T9" fmla="*/ 0 h 40"/>
                  <a:gd name="T10" fmla="*/ 23 w 72"/>
                  <a:gd name="T11" fmla="*/ 0 h 40"/>
                  <a:gd name="T12" fmla="*/ 16 w 72"/>
                  <a:gd name="T13" fmla="*/ 0 h 40"/>
                  <a:gd name="T14" fmla="*/ 13 w 72"/>
                  <a:gd name="T15" fmla="*/ 1 h 40"/>
                  <a:gd name="T16" fmla="*/ 10 w 72"/>
                  <a:gd name="T17" fmla="*/ 3 h 40"/>
                  <a:gd name="T18" fmla="*/ 7 w 72"/>
                  <a:gd name="T19" fmla="*/ 5 h 40"/>
                  <a:gd name="T20" fmla="*/ 3 w 72"/>
                  <a:gd name="T21" fmla="*/ 12 h 40"/>
                  <a:gd name="T22" fmla="*/ 0 w 72"/>
                  <a:gd name="T23" fmla="*/ 23 h 40"/>
                  <a:gd name="T24" fmla="*/ 0 w 72"/>
                  <a:gd name="T25" fmla="*/ 33 h 40"/>
                  <a:gd name="T26" fmla="*/ 1 w 72"/>
                  <a:gd name="T27" fmla="*/ 39 h 40"/>
                  <a:gd name="T28" fmla="*/ 7 w 72"/>
                  <a:gd name="T29" fmla="*/ 39 h 40"/>
                  <a:gd name="T30" fmla="*/ 8 w 72"/>
                  <a:gd name="T31" fmla="*/ 26 h 40"/>
                  <a:gd name="T32" fmla="*/ 10 w 72"/>
                  <a:gd name="T33" fmla="*/ 19 h 40"/>
                  <a:gd name="T34" fmla="*/ 12 w 72"/>
                  <a:gd name="T35" fmla="*/ 17 h 40"/>
                  <a:gd name="T36" fmla="*/ 13 w 72"/>
                  <a:gd name="T37" fmla="*/ 16 h 40"/>
                  <a:gd name="T38" fmla="*/ 15 w 72"/>
                  <a:gd name="T39" fmla="*/ 38 h 40"/>
                  <a:gd name="T40" fmla="*/ 18 w 72"/>
                  <a:gd name="T41" fmla="*/ 38 h 40"/>
                  <a:gd name="T42" fmla="*/ 23 w 72"/>
                  <a:gd name="T43" fmla="*/ 37 h 40"/>
                  <a:gd name="T44" fmla="*/ 30 w 72"/>
                  <a:gd name="T45" fmla="*/ 37 h 40"/>
                  <a:gd name="T46" fmla="*/ 36 w 72"/>
                  <a:gd name="T47" fmla="*/ 36 h 40"/>
                  <a:gd name="T48" fmla="*/ 42 w 72"/>
                  <a:gd name="T49" fmla="*/ 36 h 40"/>
                  <a:gd name="T50" fmla="*/ 47 w 72"/>
                  <a:gd name="T51" fmla="*/ 35 h 40"/>
                  <a:gd name="T52" fmla="*/ 50 w 72"/>
                  <a:gd name="T53" fmla="*/ 35 h 40"/>
                  <a:gd name="T54" fmla="*/ 48 w 72"/>
                  <a:gd name="T55" fmla="*/ 15 h 40"/>
                  <a:gd name="T56" fmla="*/ 50 w 72"/>
                  <a:gd name="T57" fmla="*/ 16 h 40"/>
                  <a:gd name="T58" fmla="*/ 55 w 72"/>
                  <a:gd name="T59" fmla="*/ 19 h 40"/>
                  <a:gd name="T60" fmla="*/ 60 w 72"/>
                  <a:gd name="T61" fmla="*/ 25 h 40"/>
                  <a:gd name="T62" fmla="*/ 65 w 72"/>
                  <a:gd name="T63" fmla="*/ 34 h 40"/>
                  <a:gd name="T64" fmla="*/ 69 w 72"/>
                  <a:gd name="T65" fmla="*/ 25 h 40"/>
                  <a:gd name="T66" fmla="*/ 63 w 72"/>
                  <a:gd name="T67" fmla="*/ 13 h 40"/>
                  <a:gd name="T68" fmla="*/ 58 w 72"/>
                  <a:gd name="T69" fmla="*/ 6 h 40"/>
                  <a:gd name="T70" fmla="*/ 55 w 72"/>
                  <a:gd name="T71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2" h="40">
                    <a:moveTo>
                      <a:pt x="54" y="2"/>
                    </a:moveTo>
                    <a:lnTo>
                      <a:pt x="54" y="2"/>
                    </a:lnTo>
                    <a:lnTo>
                      <a:pt x="53" y="2"/>
                    </a:lnTo>
                    <a:lnTo>
                      <a:pt x="52" y="1"/>
                    </a:lnTo>
                    <a:lnTo>
                      <a:pt x="51" y="1"/>
                    </a:lnTo>
                    <a:lnTo>
                      <a:pt x="50" y="1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1" y="0"/>
                    </a:lnTo>
                    <a:lnTo>
                      <a:pt x="34" y="19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3" y="12"/>
                    </a:lnTo>
                    <a:lnTo>
                      <a:pt x="1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37"/>
                    </a:lnTo>
                    <a:lnTo>
                      <a:pt x="1" y="39"/>
                    </a:lnTo>
                    <a:lnTo>
                      <a:pt x="1" y="40"/>
                    </a:lnTo>
                    <a:lnTo>
                      <a:pt x="7" y="39"/>
                    </a:lnTo>
                    <a:lnTo>
                      <a:pt x="7" y="32"/>
                    </a:lnTo>
                    <a:lnTo>
                      <a:pt x="8" y="26"/>
                    </a:lnTo>
                    <a:lnTo>
                      <a:pt x="9" y="22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2" y="17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4" y="38"/>
                    </a:lnTo>
                    <a:lnTo>
                      <a:pt x="15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3" y="37"/>
                    </a:lnTo>
                    <a:lnTo>
                      <a:pt x="27" y="37"/>
                    </a:lnTo>
                    <a:lnTo>
                      <a:pt x="30" y="37"/>
                    </a:lnTo>
                    <a:lnTo>
                      <a:pt x="33" y="37"/>
                    </a:lnTo>
                    <a:lnTo>
                      <a:pt x="36" y="36"/>
                    </a:lnTo>
                    <a:lnTo>
                      <a:pt x="39" y="36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7" y="35"/>
                    </a:lnTo>
                    <a:lnTo>
                      <a:pt x="49" y="35"/>
                    </a:lnTo>
                    <a:lnTo>
                      <a:pt x="50" y="35"/>
                    </a:lnTo>
                    <a:lnTo>
                      <a:pt x="50" y="35"/>
                    </a:lnTo>
                    <a:lnTo>
                      <a:pt x="48" y="15"/>
                    </a:lnTo>
                    <a:lnTo>
                      <a:pt x="49" y="16"/>
                    </a:lnTo>
                    <a:lnTo>
                      <a:pt x="50" y="16"/>
                    </a:lnTo>
                    <a:lnTo>
                      <a:pt x="52" y="17"/>
                    </a:lnTo>
                    <a:lnTo>
                      <a:pt x="55" y="19"/>
                    </a:lnTo>
                    <a:lnTo>
                      <a:pt x="58" y="21"/>
                    </a:lnTo>
                    <a:lnTo>
                      <a:pt x="60" y="25"/>
                    </a:lnTo>
                    <a:lnTo>
                      <a:pt x="63" y="29"/>
                    </a:lnTo>
                    <a:lnTo>
                      <a:pt x="65" y="34"/>
                    </a:lnTo>
                    <a:lnTo>
                      <a:pt x="72" y="33"/>
                    </a:lnTo>
                    <a:lnTo>
                      <a:pt x="69" y="25"/>
                    </a:lnTo>
                    <a:lnTo>
                      <a:pt x="66" y="18"/>
                    </a:lnTo>
                    <a:lnTo>
                      <a:pt x="63" y="13"/>
                    </a:lnTo>
                    <a:lnTo>
                      <a:pt x="60" y="9"/>
                    </a:lnTo>
                    <a:lnTo>
                      <a:pt x="58" y="6"/>
                    </a:lnTo>
                    <a:lnTo>
                      <a:pt x="56" y="4"/>
                    </a:lnTo>
                    <a:lnTo>
                      <a:pt x="55" y="3"/>
                    </a:lnTo>
                    <a:lnTo>
                      <a:pt x="54" y="2"/>
                    </a:lnTo>
                    <a:close/>
                  </a:path>
                </a:pathLst>
              </a:custGeom>
              <a:solidFill>
                <a:srgbClr val="59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276"/>
              <p:cNvSpPr>
                <a:spLocks/>
              </p:cNvSpPr>
              <p:nvPr/>
            </p:nvSpPr>
            <p:spPr bwMode="auto">
              <a:xfrm>
                <a:off x="959" y="2717"/>
                <a:ext cx="29" cy="20"/>
              </a:xfrm>
              <a:custGeom>
                <a:avLst/>
                <a:gdLst>
                  <a:gd name="T0" fmla="*/ 4 w 29"/>
                  <a:gd name="T1" fmla="*/ 6 h 20"/>
                  <a:gd name="T2" fmla="*/ 0 w 29"/>
                  <a:gd name="T3" fmla="*/ 4 h 20"/>
                  <a:gd name="T4" fmla="*/ 3 w 29"/>
                  <a:gd name="T5" fmla="*/ 0 h 20"/>
                  <a:gd name="T6" fmla="*/ 5 w 29"/>
                  <a:gd name="T7" fmla="*/ 0 h 20"/>
                  <a:gd name="T8" fmla="*/ 3 w 29"/>
                  <a:gd name="T9" fmla="*/ 3 h 20"/>
                  <a:gd name="T10" fmla="*/ 6 w 29"/>
                  <a:gd name="T11" fmla="*/ 6 h 20"/>
                  <a:gd name="T12" fmla="*/ 6 w 29"/>
                  <a:gd name="T13" fmla="*/ 6 h 20"/>
                  <a:gd name="T14" fmla="*/ 5 w 29"/>
                  <a:gd name="T15" fmla="*/ 7 h 20"/>
                  <a:gd name="T16" fmla="*/ 4 w 29"/>
                  <a:gd name="T17" fmla="*/ 8 h 20"/>
                  <a:gd name="T18" fmla="*/ 4 w 29"/>
                  <a:gd name="T19" fmla="*/ 9 h 20"/>
                  <a:gd name="T20" fmla="*/ 16 w 29"/>
                  <a:gd name="T21" fmla="*/ 17 h 20"/>
                  <a:gd name="T22" fmla="*/ 26 w 29"/>
                  <a:gd name="T23" fmla="*/ 8 h 20"/>
                  <a:gd name="T24" fmla="*/ 24 w 29"/>
                  <a:gd name="T25" fmla="*/ 6 h 20"/>
                  <a:gd name="T26" fmla="*/ 27 w 29"/>
                  <a:gd name="T27" fmla="*/ 3 h 20"/>
                  <a:gd name="T28" fmla="*/ 25 w 29"/>
                  <a:gd name="T29" fmla="*/ 0 h 20"/>
                  <a:gd name="T30" fmla="*/ 27 w 29"/>
                  <a:gd name="T31" fmla="*/ 0 h 20"/>
                  <a:gd name="T32" fmla="*/ 29 w 29"/>
                  <a:gd name="T33" fmla="*/ 4 h 20"/>
                  <a:gd name="T34" fmla="*/ 26 w 29"/>
                  <a:gd name="T35" fmla="*/ 6 h 20"/>
                  <a:gd name="T36" fmla="*/ 28 w 29"/>
                  <a:gd name="T37" fmla="*/ 9 h 20"/>
                  <a:gd name="T38" fmla="*/ 17 w 29"/>
                  <a:gd name="T39" fmla="*/ 20 h 20"/>
                  <a:gd name="T40" fmla="*/ 1 w 29"/>
                  <a:gd name="T41" fmla="*/ 9 h 20"/>
                  <a:gd name="T42" fmla="*/ 4 w 29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" h="20">
                    <a:moveTo>
                      <a:pt x="4" y="6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16" y="17"/>
                    </a:lnTo>
                    <a:lnTo>
                      <a:pt x="26" y="8"/>
                    </a:lnTo>
                    <a:lnTo>
                      <a:pt x="24" y="6"/>
                    </a:lnTo>
                    <a:lnTo>
                      <a:pt x="27" y="3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4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17" y="20"/>
                    </a:lnTo>
                    <a:lnTo>
                      <a:pt x="1" y="9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277"/>
              <p:cNvSpPr>
                <a:spLocks/>
              </p:cNvSpPr>
              <p:nvPr/>
            </p:nvSpPr>
            <p:spPr bwMode="auto">
              <a:xfrm>
                <a:off x="967" y="2718"/>
                <a:ext cx="14" cy="15"/>
              </a:xfrm>
              <a:custGeom>
                <a:avLst/>
                <a:gdLst>
                  <a:gd name="T0" fmla="*/ 14 w 14"/>
                  <a:gd name="T1" fmla="*/ 0 h 15"/>
                  <a:gd name="T2" fmla="*/ 0 w 14"/>
                  <a:gd name="T3" fmla="*/ 0 h 15"/>
                  <a:gd name="T4" fmla="*/ 8 w 14"/>
                  <a:gd name="T5" fmla="*/ 15 h 15"/>
                  <a:gd name="T6" fmla="*/ 14 w 14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5">
                    <a:moveTo>
                      <a:pt x="14" y="0"/>
                    </a:moveTo>
                    <a:lnTo>
                      <a:pt x="0" y="0"/>
                    </a:lnTo>
                    <a:lnTo>
                      <a:pt x="8" y="1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278"/>
              <p:cNvSpPr>
                <a:spLocks/>
              </p:cNvSpPr>
              <p:nvPr/>
            </p:nvSpPr>
            <p:spPr bwMode="auto">
              <a:xfrm>
                <a:off x="971" y="2716"/>
                <a:ext cx="7" cy="18"/>
              </a:xfrm>
              <a:custGeom>
                <a:avLst/>
                <a:gdLst>
                  <a:gd name="T0" fmla="*/ 4 w 7"/>
                  <a:gd name="T1" fmla="*/ 18 h 18"/>
                  <a:gd name="T2" fmla="*/ 0 w 7"/>
                  <a:gd name="T3" fmla="*/ 11 h 18"/>
                  <a:gd name="T4" fmla="*/ 2 w 7"/>
                  <a:gd name="T5" fmla="*/ 4 h 18"/>
                  <a:gd name="T6" fmla="*/ 2 w 7"/>
                  <a:gd name="T7" fmla="*/ 4 h 18"/>
                  <a:gd name="T8" fmla="*/ 2 w 7"/>
                  <a:gd name="T9" fmla="*/ 4 h 18"/>
                  <a:gd name="T10" fmla="*/ 1 w 7"/>
                  <a:gd name="T11" fmla="*/ 3 h 18"/>
                  <a:gd name="T12" fmla="*/ 1 w 7"/>
                  <a:gd name="T13" fmla="*/ 2 h 18"/>
                  <a:gd name="T14" fmla="*/ 1 w 7"/>
                  <a:gd name="T15" fmla="*/ 2 h 18"/>
                  <a:gd name="T16" fmla="*/ 2 w 7"/>
                  <a:gd name="T17" fmla="*/ 1 h 18"/>
                  <a:gd name="T18" fmla="*/ 3 w 7"/>
                  <a:gd name="T19" fmla="*/ 0 h 18"/>
                  <a:gd name="T20" fmla="*/ 3 w 7"/>
                  <a:gd name="T21" fmla="*/ 0 h 18"/>
                  <a:gd name="T22" fmla="*/ 4 w 7"/>
                  <a:gd name="T23" fmla="*/ 0 h 18"/>
                  <a:gd name="T24" fmla="*/ 5 w 7"/>
                  <a:gd name="T25" fmla="*/ 1 h 18"/>
                  <a:gd name="T26" fmla="*/ 5 w 7"/>
                  <a:gd name="T27" fmla="*/ 2 h 18"/>
                  <a:gd name="T28" fmla="*/ 6 w 7"/>
                  <a:gd name="T29" fmla="*/ 2 h 18"/>
                  <a:gd name="T30" fmla="*/ 5 w 7"/>
                  <a:gd name="T31" fmla="*/ 3 h 18"/>
                  <a:gd name="T32" fmla="*/ 5 w 7"/>
                  <a:gd name="T33" fmla="*/ 4 h 18"/>
                  <a:gd name="T34" fmla="*/ 5 w 7"/>
                  <a:gd name="T35" fmla="*/ 4 h 18"/>
                  <a:gd name="T36" fmla="*/ 5 w 7"/>
                  <a:gd name="T37" fmla="*/ 4 h 18"/>
                  <a:gd name="T38" fmla="*/ 7 w 7"/>
                  <a:gd name="T39" fmla="*/ 11 h 18"/>
                  <a:gd name="T40" fmla="*/ 4 w 7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8">
                    <a:moveTo>
                      <a:pt x="4" y="18"/>
                    </a:moveTo>
                    <a:lnTo>
                      <a:pt x="0" y="11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11"/>
                    </a:lnTo>
                    <a:lnTo>
                      <a:pt x="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279"/>
              <p:cNvSpPr>
                <a:spLocks/>
              </p:cNvSpPr>
              <p:nvPr/>
            </p:nvSpPr>
            <p:spPr bwMode="auto">
              <a:xfrm>
                <a:off x="974" y="2740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3 w 4"/>
                  <a:gd name="T5" fmla="*/ 3 h 4"/>
                  <a:gd name="T6" fmla="*/ 3 w 4"/>
                  <a:gd name="T7" fmla="*/ 3 h 4"/>
                  <a:gd name="T8" fmla="*/ 4 w 4"/>
                  <a:gd name="T9" fmla="*/ 2 h 4"/>
                  <a:gd name="T10" fmla="*/ 3 w 4"/>
                  <a:gd name="T11" fmla="*/ 1 h 4"/>
                  <a:gd name="T12" fmla="*/ 3 w 4"/>
                  <a:gd name="T13" fmla="*/ 1 h 4"/>
                  <a:gd name="T14" fmla="*/ 2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1 w 4"/>
                  <a:gd name="T21" fmla="*/ 1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1 w 4"/>
                  <a:gd name="T29" fmla="*/ 3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280"/>
              <p:cNvSpPr>
                <a:spLocks/>
              </p:cNvSpPr>
              <p:nvPr/>
            </p:nvSpPr>
            <p:spPr bwMode="auto">
              <a:xfrm>
                <a:off x="974" y="2747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3 w 4"/>
                  <a:gd name="T5" fmla="*/ 3 h 4"/>
                  <a:gd name="T6" fmla="*/ 3 w 4"/>
                  <a:gd name="T7" fmla="*/ 3 h 4"/>
                  <a:gd name="T8" fmla="*/ 4 w 4"/>
                  <a:gd name="T9" fmla="*/ 2 h 4"/>
                  <a:gd name="T10" fmla="*/ 3 w 4"/>
                  <a:gd name="T11" fmla="*/ 1 h 4"/>
                  <a:gd name="T12" fmla="*/ 3 w 4"/>
                  <a:gd name="T13" fmla="*/ 1 h 4"/>
                  <a:gd name="T14" fmla="*/ 2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1 w 4"/>
                  <a:gd name="T21" fmla="*/ 1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1 w 4"/>
                  <a:gd name="T29" fmla="*/ 3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281"/>
              <p:cNvSpPr>
                <a:spLocks/>
              </p:cNvSpPr>
              <p:nvPr/>
            </p:nvSpPr>
            <p:spPr bwMode="auto">
              <a:xfrm>
                <a:off x="978" y="2681"/>
                <a:ext cx="10" cy="14"/>
              </a:xfrm>
              <a:custGeom>
                <a:avLst/>
                <a:gdLst>
                  <a:gd name="T0" fmla="*/ 8 w 10"/>
                  <a:gd name="T1" fmla="*/ 12 h 14"/>
                  <a:gd name="T2" fmla="*/ 4 w 10"/>
                  <a:gd name="T3" fmla="*/ 4 h 14"/>
                  <a:gd name="T4" fmla="*/ 4 w 10"/>
                  <a:gd name="T5" fmla="*/ 0 h 14"/>
                  <a:gd name="T6" fmla="*/ 10 w 10"/>
                  <a:gd name="T7" fmla="*/ 14 h 14"/>
                  <a:gd name="T8" fmla="*/ 0 w 10"/>
                  <a:gd name="T9" fmla="*/ 13 h 14"/>
                  <a:gd name="T10" fmla="*/ 0 w 10"/>
                  <a:gd name="T11" fmla="*/ 12 h 14"/>
                  <a:gd name="T12" fmla="*/ 8 w 10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8" y="12"/>
                    </a:moveTo>
                    <a:lnTo>
                      <a:pt x="4" y="4"/>
                    </a:lnTo>
                    <a:lnTo>
                      <a:pt x="4" y="0"/>
                    </a:lnTo>
                    <a:lnTo>
                      <a:pt x="10" y="14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282"/>
              <p:cNvSpPr>
                <a:spLocks/>
              </p:cNvSpPr>
              <p:nvPr/>
            </p:nvSpPr>
            <p:spPr bwMode="auto">
              <a:xfrm>
                <a:off x="987" y="2682"/>
                <a:ext cx="3" cy="5"/>
              </a:xfrm>
              <a:custGeom>
                <a:avLst/>
                <a:gdLst>
                  <a:gd name="T0" fmla="*/ 0 w 3"/>
                  <a:gd name="T1" fmla="*/ 5 h 5"/>
                  <a:gd name="T2" fmla="*/ 0 w 3"/>
                  <a:gd name="T3" fmla="*/ 5 h 5"/>
                  <a:gd name="T4" fmla="*/ 0 w 3"/>
                  <a:gd name="T5" fmla="*/ 4 h 5"/>
                  <a:gd name="T6" fmla="*/ 0 w 3"/>
                  <a:gd name="T7" fmla="*/ 3 h 5"/>
                  <a:gd name="T8" fmla="*/ 0 w 3"/>
                  <a:gd name="T9" fmla="*/ 2 h 5"/>
                  <a:gd name="T10" fmla="*/ 0 w 3"/>
                  <a:gd name="T11" fmla="*/ 1 h 5"/>
                  <a:gd name="T12" fmla="*/ 1 w 3"/>
                  <a:gd name="T13" fmla="*/ 0 h 5"/>
                  <a:gd name="T14" fmla="*/ 2 w 3"/>
                  <a:gd name="T15" fmla="*/ 0 h 5"/>
                  <a:gd name="T16" fmla="*/ 3 w 3"/>
                  <a:gd name="T17" fmla="*/ 0 h 5"/>
                  <a:gd name="T18" fmla="*/ 3 w 3"/>
                  <a:gd name="T19" fmla="*/ 0 h 5"/>
                  <a:gd name="T20" fmla="*/ 3 w 3"/>
                  <a:gd name="T21" fmla="*/ 1 h 5"/>
                  <a:gd name="T22" fmla="*/ 3 w 3"/>
                  <a:gd name="T23" fmla="*/ 2 h 5"/>
                  <a:gd name="T24" fmla="*/ 3 w 3"/>
                  <a:gd name="T25" fmla="*/ 3 h 5"/>
                  <a:gd name="T26" fmla="*/ 2 w 3"/>
                  <a:gd name="T27" fmla="*/ 4 h 5"/>
                  <a:gd name="T28" fmla="*/ 2 w 3"/>
                  <a:gd name="T29" fmla="*/ 5 h 5"/>
                  <a:gd name="T30" fmla="*/ 1 w 3"/>
                  <a:gd name="T31" fmla="*/ 5 h 5"/>
                  <a:gd name="T32" fmla="*/ 0 w 3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283"/>
              <p:cNvSpPr>
                <a:spLocks/>
              </p:cNvSpPr>
              <p:nvPr/>
            </p:nvSpPr>
            <p:spPr bwMode="auto">
              <a:xfrm>
                <a:off x="975" y="2680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1 w 4"/>
                  <a:gd name="T3" fmla="*/ 5 h 6"/>
                  <a:gd name="T4" fmla="*/ 0 w 4"/>
                  <a:gd name="T5" fmla="*/ 4 h 6"/>
                  <a:gd name="T6" fmla="*/ 0 w 4"/>
                  <a:gd name="T7" fmla="*/ 3 h 6"/>
                  <a:gd name="T8" fmla="*/ 1 w 4"/>
                  <a:gd name="T9" fmla="*/ 2 h 6"/>
                  <a:gd name="T10" fmla="*/ 1 w 4"/>
                  <a:gd name="T11" fmla="*/ 1 h 6"/>
                  <a:gd name="T12" fmla="*/ 2 w 4"/>
                  <a:gd name="T13" fmla="*/ 0 h 6"/>
                  <a:gd name="T14" fmla="*/ 3 w 4"/>
                  <a:gd name="T15" fmla="*/ 0 h 6"/>
                  <a:gd name="T16" fmla="*/ 3 w 4"/>
                  <a:gd name="T17" fmla="*/ 0 h 6"/>
                  <a:gd name="T18" fmla="*/ 4 w 4"/>
                  <a:gd name="T19" fmla="*/ 0 h 6"/>
                  <a:gd name="T20" fmla="*/ 4 w 4"/>
                  <a:gd name="T21" fmla="*/ 1 h 6"/>
                  <a:gd name="T22" fmla="*/ 4 w 4"/>
                  <a:gd name="T23" fmla="*/ 2 h 6"/>
                  <a:gd name="T24" fmla="*/ 4 w 4"/>
                  <a:gd name="T25" fmla="*/ 3 h 6"/>
                  <a:gd name="T26" fmla="*/ 3 w 4"/>
                  <a:gd name="T27" fmla="*/ 4 h 6"/>
                  <a:gd name="T28" fmla="*/ 3 w 4"/>
                  <a:gd name="T29" fmla="*/ 5 h 6"/>
                  <a:gd name="T30" fmla="*/ 2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1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284"/>
              <p:cNvSpPr>
                <a:spLocks/>
              </p:cNvSpPr>
              <p:nvPr/>
            </p:nvSpPr>
            <p:spPr bwMode="auto">
              <a:xfrm>
                <a:off x="1085" y="2681"/>
                <a:ext cx="10" cy="14"/>
              </a:xfrm>
              <a:custGeom>
                <a:avLst/>
                <a:gdLst>
                  <a:gd name="T0" fmla="*/ 2 w 10"/>
                  <a:gd name="T1" fmla="*/ 12 h 14"/>
                  <a:gd name="T2" fmla="*/ 7 w 10"/>
                  <a:gd name="T3" fmla="*/ 3 h 14"/>
                  <a:gd name="T4" fmla="*/ 7 w 10"/>
                  <a:gd name="T5" fmla="*/ 0 h 14"/>
                  <a:gd name="T6" fmla="*/ 0 w 10"/>
                  <a:gd name="T7" fmla="*/ 14 h 14"/>
                  <a:gd name="T8" fmla="*/ 10 w 10"/>
                  <a:gd name="T9" fmla="*/ 14 h 14"/>
                  <a:gd name="T10" fmla="*/ 10 w 10"/>
                  <a:gd name="T11" fmla="*/ 12 h 14"/>
                  <a:gd name="T12" fmla="*/ 2 w 10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2" y="12"/>
                    </a:moveTo>
                    <a:lnTo>
                      <a:pt x="7" y="3"/>
                    </a:lnTo>
                    <a:lnTo>
                      <a:pt x="7" y="0"/>
                    </a:lnTo>
                    <a:lnTo>
                      <a:pt x="0" y="14"/>
                    </a:lnTo>
                    <a:lnTo>
                      <a:pt x="10" y="14"/>
                    </a:lnTo>
                    <a:lnTo>
                      <a:pt x="10" y="12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285"/>
              <p:cNvSpPr>
                <a:spLocks/>
              </p:cNvSpPr>
              <p:nvPr/>
            </p:nvSpPr>
            <p:spPr bwMode="auto">
              <a:xfrm>
                <a:off x="1083" y="2681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2 w 4"/>
                  <a:gd name="T3" fmla="*/ 5 h 5"/>
                  <a:gd name="T4" fmla="*/ 3 w 4"/>
                  <a:gd name="T5" fmla="*/ 5 h 5"/>
                  <a:gd name="T6" fmla="*/ 3 w 4"/>
                  <a:gd name="T7" fmla="*/ 4 h 5"/>
                  <a:gd name="T8" fmla="*/ 4 w 4"/>
                  <a:gd name="T9" fmla="*/ 3 h 5"/>
                  <a:gd name="T10" fmla="*/ 4 w 4"/>
                  <a:gd name="T11" fmla="*/ 2 h 5"/>
                  <a:gd name="T12" fmla="*/ 3 w 4"/>
                  <a:gd name="T13" fmla="*/ 1 h 5"/>
                  <a:gd name="T14" fmla="*/ 3 w 4"/>
                  <a:gd name="T15" fmla="*/ 0 h 5"/>
                  <a:gd name="T16" fmla="*/ 2 w 4"/>
                  <a:gd name="T17" fmla="*/ 0 h 5"/>
                  <a:gd name="T18" fmla="*/ 2 w 4"/>
                  <a:gd name="T19" fmla="*/ 0 h 5"/>
                  <a:gd name="T20" fmla="*/ 1 w 4"/>
                  <a:gd name="T21" fmla="*/ 0 h 5"/>
                  <a:gd name="T22" fmla="*/ 1 w 4"/>
                  <a:gd name="T23" fmla="*/ 1 h 5"/>
                  <a:gd name="T24" fmla="*/ 0 w 4"/>
                  <a:gd name="T25" fmla="*/ 2 h 5"/>
                  <a:gd name="T26" fmla="*/ 0 w 4"/>
                  <a:gd name="T27" fmla="*/ 3 h 5"/>
                  <a:gd name="T28" fmla="*/ 1 w 4"/>
                  <a:gd name="T29" fmla="*/ 4 h 5"/>
                  <a:gd name="T30" fmla="*/ 1 w 4"/>
                  <a:gd name="T31" fmla="*/ 5 h 5"/>
                  <a:gd name="T32" fmla="*/ 2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286"/>
              <p:cNvSpPr>
                <a:spLocks/>
              </p:cNvSpPr>
              <p:nvPr/>
            </p:nvSpPr>
            <p:spPr bwMode="auto">
              <a:xfrm>
                <a:off x="1096" y="2681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2 w 4"/>
                  <a:gd name="T3" fmla="*/ 6 h 6"/>
                  <a:gd name="T4" fmla="*/ 3 w 4"/>
                  <a:gd name="T5" fmla="*/ 5 h 6"/>
                  <a:gd name="T6" fmla="*/ 3 w 4"/>
                  <a:gd name="T7" fmla="*/ 4 h 6"/>
                  <a:gd name="T8" fmla="*/ 4 w 4"/>
                  <a:gd name="T9" fmla="*/ 3 h 6"/>
                  <a:gd name="T10" fmla="*/ 4 w 4"/>
                  <a:gd name="T11" fmla="*/ 2 h 6"/>
                  <a:gd name="T12" fmla="*/ 3 w 4"/>
                  <a:gd name="T13" fmla="*/ 1 h 6"/>
                  <a:gd name="T14" fmla="*/ 3 w 4"/>
                  <a:gd name="T15" fmla="*/ 0 h 6"/>
                  <a:gd name="T16" fmla="*/ 2 w 4"/>
                  <a:gd name="T17" fmla="*/ 0 h 6"/>
                  <a:gd name="T18" fmla="*/ 1 w 4"/>
                  <a:gd name="T19" fmla="*/ 0 h 6"/>
                  <a:gd name="T20" fmla="*/ 1 w 4"/>
                  <a:gd name="T21" fmla="*/ 0 h 6"/>
                  <a:gd name="T22" fmla="*/ 0 w 4"/>
                  <a:gd name="T23" fmla="*/ 1 h 6"/>
                  <a:gd name="T24" fmla="*/ 0 w 4"/>
                  <a:gd name="T25" fmla="*/ 3 h 6"/>
                  <a:gd name="T26" fmla="*/ 0 w 4"/>
                  <a:gd name="T27" fmla="*/ 4 h 6"/>
                  <a:gd name="T28" fmla="*/ 0 w 4"/>
                  <a:gd name="T29" fmla="*/ 5 h 6"/>
                  <a:gd name="T30" fmla="*/ 1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2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220" name="Group 341"/>
            <p:cNvGrpSpPr>
              <a:grpSpLocks/>
            </p:cNvGrpSpPr>
            <p:nvPr/>
          </p:nvGrpSpPr>
          <p:grpSpPr bwMode="auto">
            <a:xfrm>
              <a:off x="1028462" y="3388662"/>
              <a:ext cx="267777" cy="243205"/>
              <a:chOff x="1221" y="2648"/>
              <a:chExt cx="191" cy="171"/>
            </a:xfrm>
          </p:grpSpPr>
          <p:sp>
            <p:nvSpPr>
              <p:cNvPr id="228" name="Freeform 288"/>
              <p:cNvSpPr>
                <a:spLocks/>
              </p:cNvSpPr>
              <p:nvPr/>
            </p:nvSpPr>
            <p:spPr bwMode="auto">
              <a:xfrm>
                <a:off x="1384" y="2689"/>
                <a:ext cx="15" cy="17"/>
              </a:xfrm>
              <a:custGeom>
                <a:avLst/>
                <a:gdLst>
                  <a:gd name="T0" fmla="*/ 8 w 15"/>
                  <a:gd name="T1" fmla="*/ 17 h 17"/>
                  <a:gd name="T2" fmla="*/ 9 w 15"/>
                  <a:gd name="T3" fmla="*/ 17 h 17"/>
                  <a:gd name="T4" fmla="*/ 11 w 15"/>
                  <a:gd name="T5" fmla="*/ 16 h 17"/>
                  <a:gd name="T6" fmla="*/ 12 w 15"/>
                  <a:gd name="T7" fmla="*/ 16 h 17"/>
                  <a:gd name="T8" fmla="*/ 13 w 15"/>
                  <a:gd name="T9" fmla="*/ 14 h 17"/>
                  <a:gd name="T10" fmla="*/ 14 w 15"/>
                  <a:gd name="T11" fmla="*/ 13 h 17"/>
                  <a:gd name="T12" fmla="*/ 15 w 15"/>
                  <a:gd name="T13" fmla="*/ 12 h 17"/>
                  <a:gd name="T14" fmla="*/ 15 w 15"/>
                  <a:gd name="T15" fmla="*/ 10 h 17"/>
                  <a:gd name="T16" fmla="*/ 15 w 15"/>
                  <a:gd name="T17" fmla="*/ 8 h 17"/>
                  <a:gd name="T18" fmla="*/ 15 w 15"/>
                  <a:gd name="T19" fmla="*/ 7 h 17"/>
                  <a:gd name="T20" fmla="*/ 15 w 15"/>
                  <a:gd name="T21" fmla="*/ 5 h 17"/>
                  <a:gd name="T22" fmla="*/ 14 w 15"/>
                  <a:gd name="T23" fmla="*/ 4 h 17"/>
                  <a:gd name="T24" fmla="*/ 13 w 15"/>
                  <a:gd name="T25" fmla="*/ 3 h 17"/>
                  <a:gd name="T26" fmla="*/ 12 w 15"/>
                  <a:gd name="T27" fmla="*/ 2 h 17"/>
                  <a:gd name="T28" fmla="*/ 11 w 15"/>
                  <a:gd name="T29" fmla="*/ 1 h 17"/>
                  <a:gd name="T30" fmla="*/ 9 w 15"/>
                  <a:gd name="T31" fmla="*/ 0 h 17"/>
                  <a:gd name="T32" fmla="*/ 8 w 15"/>
                  <a:gd name="T33" fmla="*/ 0 h 17"/>
                  <a:gd name="T34" fmla="*/ 6 w 15"/>
                  <a:gd name="T35" fmla="*/ 0 h 17"/>
                  <a:gd name="T36" fmla="*/ 4 w 15"/>
                  <a:gd name="T37" fmla="*/ 1 h 17"/>
                  <a:gd name="T38" fmla="*/ 3 w 15"/>
                  <a:gd name="T39" fmla="*/ 2 h 17"/>
                  <a:gd name="T40" fmla="*/ 2 w 15"/>
                  <a:gd name="T41" fmla="*/ 3 h 17"/>
                  <a:gd name="T42" fmla="*/ 1 w 15"/>
                  <a:gd name="T43" fmla="*/ 4 h 17"/>
                  <a:gd name="T44" fmla="*/ 0 w 15"/>
                  <a:gd name="T45" fmla="*/ 5 h 17"/>
                  <a:gd name="T46" fmla="*/ 0 w 15"/>
                  <a:gd name="T47" fmla="*/ 7 h 17"/>
                  <a:gd name="T48" fmla="*/ 0 w 15"/>
                  <a:gd name="T49" fmla="*/ 8 h 17"/>
                  <a:gd name="T50" fmla="*/ 0 w 15"/>
                  <a:gd name="T51" fmla="*/ 10 h 17"/>
                  <a:gd name="T52" fmla="*/ 0 w 15"/>
                  <a:gd name="T53" fmla="*/ 12 h 17"/>
                  <a:gd name="T54" fmla="*/ 1 w 15"/>
                  <a:gd name="T55" fmla="*/ 13 h 17"/>
                  <a:gd name="T56" fmla="*/ 2 w 15"/>
                  <a:gd name="T57" fmla="*/ 14 h 17"/>
                  <a:gd name="T58" fmla="*/ 3 w 15"/>
                  <a:gd name="T59" fmla="*/ 16 h 17"/>
                  <a:gd name="T60" fmla="*/ 4 w 15"/>
                  <a:gd name="T61" fmla="*/ 16 h 17"/>
                  <a:gd name="T62" fmla="*/ 6 w 15"/>
                  <a:gd name="T63" fmla="*/ 17 h 17"/>
                  <a:gd name="T64" fmla="*/ 8 w 15"/>
                  <a:gd name="T6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7">
                    <a:moveTo>
                      <a:pt x="8" y="17"/>
                    </a:moveTo>
                    <a:lnTo>
                      <a:pt x="9" y="17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13" y="14"/>
                    </a:lnTo>
                    <a:lnTo>
                      <a:pt x="14" y="13"/>
                    </a:lnTo>
                    <a:lnTo>
                      <a:pt x="15" y="12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5" y="7"/>
                    </a:lnTo>
                    <a:lnTo>
                      <a:pt x="15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3" y="16"/>
                    </a:lnTo>
                    <a:lnTo>
                      <a:pt x="4" y="16"/>
                    </a:lnTo>
                    <a:lnTo>
                      <a:pt x="6" y="17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89"/>
              <p:cNvSpPr>
                <a:spLocks/>
              </p:cNvSpPr>
              <p:nvPr/>
            </p:nvSpPr>
            <p:spPr bwMode="auto">
              <a:xfrm>
                <a:off x="1231" y="2651"/>
                <a:ext cx="86" cy="11"/>
              </a:xfrm>
              <a:custGeom>
                <a:avLst/>
                <a:gdLst>
                  <a:gd name="T0" fmla="*/ 86 w 86"/>
                  <a:gd name="T1" fmla="*/ 9 h 11"/>
                  <a:gd name="T2" fmla="*/ 43 w 86"/>
                  <a:gd name="T3" fmla="*/ 0 h 11"/>
                  <a:gd name="T4" fmla="*/ 0 w 86"/>
                  <a:gd name="T5" fmla="*/ 9 h 11"/>
                  <a:gd name="T6" fmla="*/ 0 w 86"/>
                  <a:gd name="T7" fmla="*/ 11 h 11"/>
                  <a:gd name="T8" fmla="*/ 43 w 86"/>
                  <a:gd name="T9" fmla="*/ 1 h 11"/>
                  <a:gd name="T10" fmla="*/ 86 w 86"/>
                  <a:gd name="T11" fmla="*/ 11 h 11"/>
                  <a:gd name="T12" fmla="*/ 86 w 86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11">
                    <a:moveTo>
                      <a:pt x="86" y="9"/>
                    </a:moveTo>
                    <a:lnTo>
                      <a:pt x="43" y="0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43" y="1"/>
                    </a:lnTo>
                    <a:lnTo>
                      <a:pt x="86" y="11"/>
                    </a:lnTo>
                    <a:lnTo>
                      <a:pt x="86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Rectangle 290"/>
              <p:cNvSpPr>
                <a:spLocks noChangeArrowheads="1"/>
              </p:cNvSpPr>
              <p:nvPr/>
            </p:nvSpPr>
            <p:spPr bwMode="auto">
              <a:xfrm>
                <a:off x="1225" y="2666"/>
                <a:ext cx="101" cy="10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Rectangle 291"/>
              <p:cNvSpPr>
                <a:spLocks noChangeArrowheads="1"/>
              </p:cNvSpPr>
              <p:nvPr/>
            </p:nvSpPr>
            <p:spPr bwMode="auto">
              <a:xfrm>
                <a:off x="1227" y="2669"/>
                <a:ext cx="97" cy="10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Rectangle 292"/>
              <p:cNvSpPr>
                <a:spLocks noChangeArrowheads="1"/>
              </p:cNvSpPr>
              <p:nvPr/>
            </p:nvSpPr>
            <p:spPr bwMode="auto">
              <a:xfrm>
                <a:off x="1237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Rectangle 293"/>
              <p:cNvSpPr>
                <a:spLocks noChangeArrowheads="1"/>
              </p:cNvSpPr>
              <p:nvPr/>
            </p:nvSpPr>
            <p:spPr bwMode="auto">
              <a:xfrm>
                <a:off x="1260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Rectangle 294"/>
              <p:cNvSpPr>
                <a:spLocks noChangeArrowheads="1"/>
              </p:cNvSpPr>
              <p:nvPr/>
            </p:nvSpPr>
            <p:spPr bwMode="auto">
              <a:xfrm>
                <a:off x="1284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Rectangle 295"/>
              <p:cNvSpPr>
                <a:spLocks noChangeArrowheads="1"/>
              </p:cNvSpPr>
              <p:nvPr/>
            </p:nvSpPr>
            <p:spPr bwMode="auto">
              <a:xfrm>
                <a:off x="1308" y="2765"/>
                <a:ext cx="13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Rectangle 296"/>
              <p:cNvSpPr>
                <a:spLocks noChangeArrowheads="1"/>
              </p:cNvSpPr>
              <p:nvPr/>
            </p:nvSpPr>
            <p:spPr bwMode="auto">
              <a:xfrm>
                <a:off x="1237" y="2760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Rectangle 297"/>
              <p:cNvSpPr>
                <a:spLocks noChangeArrowheads="1"/>
              </p:cNvSpPr>
              <p:nvPr/>
            </p:nvSpPr>
            <p:spPr bwMode="auto">
              <a:xfrm>
                <a:off x="1230" y="2758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Rectangle 298"/>
              <p:cNvSpPr>
                <a:spLocks noChangeArrowheads="1"/>
              </p:cNvSpPr>
              <p:nvPr/>
            </p:nvSpPr>
            <p:spPr bwMode="auto">
              <a:xfrm>
                <a:off x="1237" y="2735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Rectangle 299"/>
              <p:cNvSpPr>
                <a:spLocks noChangeArrowheads="1"/>
              </p:cNvSpPr>
              <p:nvPr/>
            </p:nvSpPr>
            <p:spPr bwMode="auto">
              <a:xfrm>
                <a:off x="1230" y="2733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Rectangle 300"/>
              <p:cNvSpPr>
                <a:spLocks noChangeArrowheads="1"/>
              </p:cNvSpPr>
              <p:nvPr/>
            </p:nvSpPr>
            <p:spPr bwMode="auto">
              <a:xfrm>
                <a:off x="1237" y="2710"/>
                <a:ext cx="84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Rectangle 301"/>
              <p:cNvSpPr>
                <a:spLocks noChangeArrowheads="1"/>
              </p:cNvSpPr>
              <p:nvPr/>
            </p:nvSpPr>
            <p:spPr bwMode="auto">
              <a:xfrm>
                <a:off x="1230" y="2708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Rectangle 302"/>
              <p:cNvSpPr>
                <a:spLocks noChangeArrowheads="1"/>
              </p:cNvSpPr>
              <p:nvPr/>
            </p:nvSpPr>
            <p:spPr bwMode="auto">
              <a:xfrm>
                <a:off x="1237" y="2686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Rectangle 303"/>
              <p:cNvSpPr>
                <a:spLocks noChangeArrowheads="1"/>
              </p:cNvSpPr>
              <p:nvPr/>
            </p:nvSpPr>
            <p:spPr bwMode="auto">
              <a:xfrm>
                <a:off x="1230" y="2684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Rectangle 304"/>
              <p:cNvSpPr>
                <a:spLocks noChangeArrowheads="1"/>
              </p:cNvSpPr>
              <p:nvPr/>
            </p:nvSpPr>
            <p:spPr bwMode="auto">
              <a:xfrm>
                <a:off x="1240" y="2698"/>
                <a:ext cx="8" cy="6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Rectangle 305"/>
              <p:cNvSpPr>
                <a:spLocks noChangeArrowheads="1"/>
              </p:cNvSpPr>
              <p:nvPr/>
            </p:nvSpPr>
            <p:spPr bwMode="auto">
              <a:xfrm>
                <a:off x="1241" y="2700"/>
                <a:ext cx="5" cy="59"/>
              </a:xfrm>
              <a:prstGeom prst="rect">
                <a:avLst/>
              </a:prstGeom>
              <a:solidFill>
                <a:srgbClr val="FF2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Rectangle 306"/>
              <p:cNvSpPr>
                <a:spLocks noChangeArrowheads="1"/>
              </p:cNvSpPr>
              <p:nvPr/>
            </p:nvSpPr>
            <p:spPr bwMode="auto">
              <a:xfrm>
                <a:off x="1263" y="2718"/>
                <a:ext cx="9" cy="4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Rectangle 307"/>
              <p:cNvSpPr>
                <a:spLocks noChangeArrowheads="1"/>
              </p:cNvSpPr>
              <p:nvPr/>
            </p:nvSpPr>
            <p:spPr bwMode="auto">
              <a:xfrm>
                <a:off x="1265" y="2721"/>
                <a:ext cx="5" cy="38"/>
              </a:xfrm>
              <a:prstGeom prst="rect">
                <a:avLst/>
              </a:prstGeom>
              <a:solidFill>
                <a:srgbClr val="B2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Rectangle 308"/>
              <p:cNvSpPr>
                <a:spLocks noChangeArrowheads="1"/>
              </p:cNvSpPr>
              <p:nvPr/>
            </p:nvSpPr>
            <p:spPr bwMode="auto">
              <a:xfrm>
                <a:off x="1286" y="2729"/>
                <a:ext cx="9" cy="3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Rectangle 309"/>
              <p:cNvSpPr>
                <a:spLocks noChangeArrowheads="1"/>
              </p:cNvSpPr>
              <p:nvPr/>
            </p:nvSpPr>
            <p:spPr bwMode="auto">
              <a:xfrm>
                <a:off x="1288" y="2732"/>
                <a:ext cx="5" cy="27"/>
              </a:xfrm>
              <a:prstGeom prst="rect">
                <a:avLst/>
              </a:prstGeom>
              <a:solidFill>
                <a:srgbClr val="FFAF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Rectangle 310"/>
              <p:cNvSpPr>
                <a:spLocks noChangeArrowheads="1"/>
              </p:cNvSpPr>
              <p:nvPr/>
            </p:nvSpPr>
            <p:spPr bwMode="auto">
              <a:xfrm>
                <a:off x="1310" y="2690"/>
                <a:ext cx="9" cy="7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Rectangle 311"/>
              <p:cNvSpPr>
                <a:spLocks noChangeArrowheads="1"/>
              </p:cNvSpPr>
              <p:nvPr/>
            </p:nvSpPr>
            <p:spPr bwMode="auto">
              <a:xfrm>
                <a:off x="1312" y="2692"/>
                <a:ext cx="5" cy="67"/>
              </a:xfrm>
              <a:prstGeom prst="rect">
                <a:avLst/>
              </a:prstGeom>
              <a:solidFill>
                <a:srgbClr val="FF6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Rectangle 312"/>
              <p:cNvSpPr>
                <a:spLocks noChangeArrowheads="1"/>
              </p:cNvSpPr>
              <p:nvPr/>
            </p:nvSpPr>
            <p:spPr bwMode="auto">
              <a:xfrm>
                <a:off x="1222" y="2773"/>
                <a:ext cx="108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Rectangle 313"/>
              <p:cNvSpPr>
                <a:spLocks noChangeArrowheads="1"/>
              </p:cNvSpPr>
              <p:nvPr/>
            </p:nvSpPr>
            <p:spPr bwMode="auto">
              <a:xfrm>
                <a:off x="1224" y="2775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Rectangle 314"/>
              <p:cNvSpPr>
                <a:spLocks noChangeArrowheads="1"/>
              </p:cNvSpPr>
              <p:nvPr/>
            </p:nvSpPr>
            <p:spPr bwMode="auto">
              <a:xfrm>
                <a:off x="1221" y="2660"/>
                <a:ext cx="109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Rectangle 315"/>
              <p:cNvSpPr>
                <a:spLocks noChangeArrowheads="1"/>
              </p:cNvSpPr>
              <p:nvPr/>
            </p:nvSpPr>
            <p:spPr bwMode="auto">
              <a:xfrm>
                <a:off x="1223" y="2662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316"/>
              <p:cNvSpPr>
                <a:spLocks/>
              </p:cNvSpPr>
              <p:nvPr/>
            </p:nvSpPr>
            <p:spPr bwMode="auto">
              <a:xfrm>
                <a:off x="1270" y="2648"/>
                <a:ext cx="7" cy="7"/>
              </a:xfrm>
              <a:custGeom>
                <a:avLst/>
                <a:gdLst>
                  <a:gd name="T0" fmla="*/ 4 w 7"/>
                  <a:gd name="T1" fmla="*/ 7 h 7"/>
                  <a:gd name="T2" fmla="*/ 5 w 7"/>
                  <a:gd name="T3" fmla="*/ 7 h 7"/>
                  <a:gd name="T4" fmla="*/ 5 w 7"/>
                  <a:gd name="T5" fmla="*/ 7 h 7"/>
                  <a:gd name="T6" fmla="*/ 6 w 7"/>
                  <a:gd name="T7" fmla="*/ 7 h 7"/>
                  <a:gd name="T8" fmla="*/ 6 w 7"/>
                  <a:gd name="T9" fmla="*/ 6 h 7"/>
                  <a:gd name="T10" fmla="*/ 7 w 7"/>
                  <a:gd name="T11" fmla="*/ 6 h 7"/>
                  <a:gd name="T12" fmla="*/ 7 w 7"/>
                  <a:gd name="T13" fmla="*/ 5 h 7"/>
                  <a:gd name="T14" fmla="*/ 7 w 7"/>
                  <a:gd name="T15" fmla="*/ 4 h 7"/>
                  <a:gd name="T16" fmla="*/ 7 w 7"/>
                  <a:gd name="T17" fmla="*/ 4 h 7"/>
                  <a:gd name="T18" fmla="*/ 7 w 7"/>
                  <a:gd name="T19" fmla="*/ 3 h 7"/>
                  <a:gd name="T20" fmla="*/ 7 w 7"/>
                  <a:gd name="T21" fmla="*/ 2 h 7"/>
                  <a:gd name="T22" fmla="*/ 7 w 7"/>
                  <a:gd name="T23" fmla="*/ 2 h 7"/>
                  <a:gd name="T24" fmla="*/ 6 w 7"/>
                  <a:gd name="T25" fmla="*/ 1 h 7"/>
                  <a:gd name="T26" fmla="*/ 6 w 7"/>
                  <a:gd name="T27" fmla="*/ 1 h 7"/>
                  <a:gd name="T28" fmla="*/ 5 w 7"/>
                  <a:gd name="T29" fmla="*/ 1 h 7"/>
                  <a:gd name="T30" fmla="*/ 5 w 7"/>
                  <a:gd name="T31" fmla="*/ 0 h 7"/>
                  <a:gd name="T32" fmla="*/ 4 w 7"/>
                  <a:gd name="T33" fmla="*/ 0 h 7"/>
                  <a:gd name="T34" fmla="*/ 3 w 7"/>
                  <a:gd name="T35" fmla="*/ 0 h 7"/>
                  <a:gd name="T36" fmla="*/ 2 w 7"/>
                  <a:gd name="T37" fmla="*/ 1 h 7"/>
                  <a:gd name="T38" fmla="*/ 2 w 7"/>
                  <a:gd name="T39" fmla="*/ 1 h 7"/>
                  <a:gd name="T40" fmla="*/ 1 w 7"/>
                  <a:gd name="T41" fmla="*/ 1 h 7"/>
                  <a:gd name="T42" fmla="*/ 1 w 7"/>
                  <a:gd name="T43" fmla="*/ 2 h 7"/>
                  <a:gd name="T44" fmla="*/ 1 w 7"/>
                  <a:gd name="T45" fmla="*/ 2 h 7"/>
                  <a:gd name="T46" fmla="*/ 0 w 7"/>
                  <a:gd name="T47" fmla="*/ 3 h 7"/>
                  <a:gd name="T48" fmla="*/ 0 w 7"/>
                  <a:gd name="T49" fmla="*/ 4 h 7"/>
                  <a:gd name="T50" fmla="*/ 0 w 7"/>
                  <a:gd name="T51" fmla="*/ 4 h 7"/>
                  <a:gd name="T52" fmla="*/ 1 w 7"/>
                  <a:gd name="T53" fmla="*/ 5 h 7"/>
                  <a:gd name="T54" fmla="*/ 1 w 7"/>
                  <a:gd name="T55" fmla="*/ 6 h 7"/>
                  <a:gd name="T56" fmla="*/ 1 w 7"/>
                  <a:gd name="T57" fmla="*/ 6 h 7"/>
                  <a:gd name="T58" fmla="*/ 2 w 7"/>
                  <a:gd name="T59" fmla="*/ 7 h 7"/>
                  <a:gd name="T60" fmla="*/ 2 w 7"/>
                  <a:gd name="T61" fmla="*/ 7 h 7"/>
                  <a:gd name="T62" fmla="*/ 3 w 7"/>
                  <a:gd name="T63" fmla="*/ 7 h 7"/>
                  <a:gd name="T64" fmla="*/ 4 w 7"/>
                  <a:gd name="T6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317"/>
              <p:cNvSpPr>
                <a:spLocks/>
              </p:cNvSpPr>
              <p:nvPr/>
            </p:nvSpPr>
            <p:spPr bwMode="auto">
              <a:xfrm>
                <a:off x="1271" y="2649"/>
                <a:ext cx="5" cy="5"/>
              </a:xfrm>
              <a:custGeom>
                <a:avLst/>
                <a:gdLst>
                  <a:gd name="T0" fmla="*/ 3 w 5"/>
                  <a:gd name="T1" fmla="*/ 5 h 5"/>
                  <a:gd name="T2" fmla="*/ 4 w 5"/>
                  <a:gd name="T3" fmla="*/ 5 h 5"/>
                  <a:gd name="T4" fmla="*/ 4 w 5"/>
                  <a:gd name="T5" fmla="*/ 4 h 5"/>
                  <a:gd name="T6" fmla="*/ 5 w 5"/>
                  <a:gd name="T7" fmla="*/ 4 h 5"/>
                  <a:gd name="T8" fmla="*/ 5 w 5"/>
                  <a:gd name="T9" fmla="*/ 3 h 5"/>
                  <a:gd name="T10" fmla="*/ 5 w 5"/>
                  <a:gd name="T11" fmla="*/ 2 h 5"/>
                  <a:gd name="T12" fmla="*/ 4 w 5"/>
                  <a:gd name="T13" fmla="*/ 1 h 5"/>
                  <a:gd name="T14" fmla="*/ 4 w 5"/>
                  <a:gd name="T15" fmla="*/ 1 h 5"/>
                  <a:gd name="T16" fmla="*/ 3 w 5"/>
                  <a:gd name="T17" fmla="*/ 0 h 5"/>
                  <a:gd name="T18" fmla="*/ 2 w 5"/>
                  <a:gd name="T19" fmla="*/ 1 h 5"/>
                  <a:gd name="T20" fmla="*/ 1 w 5"/>
                  <a:gd name="T21" fmla="*/ 1 h 5"/>
                  <a:gd name="T22" fmla="*/ 1 w 5"/>
                  <a:gd name="T23" fmla="*/ 2 h 5"/>
                  <a:gd name="T24" fmla="*/ 0 w 5"/>
                  <a:gd name="T25" fmla="*/ 3 h 5"/>
                  <a:gd name="T26" fmla="*/ 1 w 5"/>
                  <a:gd name="T27" fmla="*/ 4 h 5"/>
                  <a:gd name="T28" fmla="*/ 1 w 5"/>
                  <a:gd name="T29" fmla="*/ 4 h 5"/>
                  <a:gd name="T30" fmla="*/ 2 w 5"/>
                  <a:gd name="T31" fmla="*/ 5 h 5"/>
                  <a:gd name="T32" fmla="*/ 3 w 5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lnTo>
                      <a:pt x="4" y="5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318"/>
              <p:cNvSpPr>
                <a:spLocks/>
              </p:cNvSpPr>
              <p:nvPr/>
            </p:nvSpPr>
            <p:spPr bwMode="auto">
              <a:xfrm>
                <a:off x="1322" y="2712"/>
                <a:ext cx="90" cy="107"/>
              </a:xfrm>
              <a:custGeom>
                <a:avLst/>
                <a:gdLst>
                  <a:gd name="T0" fmla="*/ 75 w 90"/>
                  <a:gd name="T1" fmla="*/ 35 h 107"/>
                  <a:gd name="T2" fmla="*/ 78 w 90"/>
                  <a:gd name="T3" fmla="*/ 34 h 107"/>
                  <a:gd name="T4" fmla="*/ 83 w 90"/>
                  <a:gd name="T5" fmla="*/ 31 h 107"/>
                  <a:gd name="T6" fmla="*/ 85 w 90"/>
                  <a:gd name="T7" fmla="*/ 29 h 107"/>
                  <a:gd name="T8" fmla="*/ 86 w 90"/>
                  <a:gd name="T9" fmla="*/ 27 h 107"/>
                  <a:gd name="T10" fmla="*/ 87 w 90"/>
                  <a:gd name="T11" fmla="*/ 19 h 107"/>
                  <a:gd name="T12" fmla="*/ 86 w 90"/>
                  <a:gd name="T13" fmla="*/ 17 h 107"/>
                  <a:gd name="T14" fmla="*/ 84 w 90"/>
                  <a:gd name="T15" fmla="*/ 12 h 107"/>
                  <a:gd name="T16" fmla="*/ 80 w 90"/>
                  <a:gd name="T17" fmla="*/ 6 h 107"/>
                  <a:gd name="T18" fmla="*/ 74 w 90"/>
                  <a:gd name="T19" fmla="*/ 2 h 107"/>
                  <a:gd name="T20" fmla="*/ 71 w 90"/>
                  <a:gd name="T21" fmla="*/ 1 h 107"/>
                  <a:gd name="T22" fmla="*/ 68 w 90"/>
                  <a:gd name="T23" fmla="*/ 1 h 107"/>
                  <a:gd name="T24" fmla="*/ 64 w 90"/>
                  <a:gd name="T25" fmla="*/ 1 h 107"/>
                  <a:gd name="T26" fmla="*/ 56 w 90"/>
                  <a:gd name="T27" fmla="*/ 0 h 107"/>
                  <a:gd name="T28" fmla="*/ 47 w 90"/>
                  <a:gd name="T29" fmla="*/ 0 h 107"/>
                  <a:gd name="T30" fmla="*/ 43 w 90"/>
                  <a:gd name="T31" fmla="*/ 0 h 107"/>
                  <a:gd name="T32" fmla="*/ 40 w 90"/>
                  <a:gd name="T33" fmla="*/ 1 h 107"/>
                  <a:gd name="T34" fmla="*/ 37 w 90"/>
                  <a:gd name="T35" fmla="*/ 2 h 107"/>
                  <a:gd name="T36" fmla="*/ 32 w 90"/>
                  <a:gd name="T37" fmla="*/ 5 h 107"/>
                  <a:gd name="T38" fmla="*/ 30 w 90"/>
                  <a:gd name="T39" fmla="*/ 7 h 107"/>
                  <a:gd name="T40" fmla="*/ 25 w 90"/>
                  <a:gd name="T41" fmla="*/ 15 h 107"/>
                  <a:gd name="T42" fmla="*/ 22 w 90"/>
                  <a:gd name="T43" fmla="*/ 20 h 107"/>
                  <a:gd name="T44" fmla="*/ 5 w 90"/>
                  <a:gd name="T45" fmla="*/ 15 h 107"/>
                  <a:gd name="T46" fmla="*/ 3 w 90"/>
                  <a:gd name="T47" fmla="*/ 12 h 107"/>
                  <a:gd name="T48" fmla="*/ 1 w 90"/>
                  <a:gd name="T49" fmla="*/ 11 h 107"/>
                  <a:gd name="T50" fmla="*/ 0 w 90"/>
                  <a:gd name="T51" fmla="*/ 16 h 107"/>
                  <a:gd name="T52" fmla="*/ 3 w 90"/>
                  <a:gd name="T53" fmla="*/ 25 h 107"/>
                  <a:gd name="T54" fmla="*/ 6 w 90"/>
                  <a:gd name="T55" fmla="*/ 27 h 107"/>
                  <a:gd name="T56" fmla="*/ 9 w 90"/>
                  <a:gd name="T57" fmla="*/ 28 h 107"/>
                  <a:gd name="T58" fmla="*/ 13 w 90"/>
                  <a:gd name="T59" fmla="*/ 30 h 107"/>
                  <a:gd name="T60" fmla="*/ 18 w 90"/>
                  <a:gd name="T61" fmla="*/ 31 h 107"/>
                  <a:gd name="T62" fmla="*/ 23 w 90"/>
                  <a:gd name="T63" fmla="*/ 32 h 107"/>
                  <a:gd name="T64" fmla="*/ 27 w 90"/>
                  <a:gd name="T65" fmla="*/ 31 h 107"/>
                  <a:gd name="T66" fmla="*/ 32 w 90"/>
                  <a:gd name="T67" fmla="*/ 29 h 107"/>
                  <a:gd name="T68" fmla="*/ 19 w 90"/>
                  <a:gd name="T69" fmla="*/ 80 h 107"/>
                  <a:gd name="T70" fmla="*/ 33 w 90"/>
                  <a:gd name="T71" fmla="*/ 94 h 107"/>
                  <a:gd name="T72" fmla="*/ 41 w 90"/>
                  <a:gd name="T73" fmla="*/ 101 h 107"/>
                  <a:gd name="T74" fmla="*/ 36 w 90"/>
                  <a:gd name="T75" fmla="*/ 102 h 107"/>
                  <a:gd name="T76" fmla="*/ 32 w 90"/>
                  <a:gd name="T77" fmla="*/ 106 h 107"/>
                  <a:gd name="T78" fmla="*/ 49 w 90"/>
                  <a:gd name="T79" fmla="*/ 107 h 107"/>
                  <a:gd name="T80" fmla="*/ 53 w 90"/>
                  <a:gd name="T81" fmla="*/ 101 h 107"/>
                  <a:gd name="T82" fmla="*/ 50 w 90"/>
                  <a:gd name="T83" fmla="*/ 96 h 107"/>
                  <a:gd name="T84" fmla="*/ 50 w 90"/>
                  <a:gd name="T85" fmla="*/ 84 h 107"/>
                  <a:gd name="T86" fmla="*/ 60 w 90"/>
                  <a:gd name="T87" fmla="*/ 87 h 107"/>
                  <a:gd name="T88" fmla="*/ 60 w 90"/>
                  <a:gd name="T89" fmla="*/ 97 h 107"/>
                  <a:gd name="T90" fmla="*/ 58 w 90"/>
                  <a:gd name="T91" fmla="*/ 102 h 107"/>
                  <a:gd name="T92" fmla="*/ 57 w 90"/>
                  <a:gd name="T93" fmla="*/ 105 h 107"/>
                  <a:gd name="T94" fmla="*/ 62 w 90"/>
                  <a:gd name="T95" fmla="*/ 104 h 107"/>
                  <a:gd name="T96" fmla="*/ 80 w 90"/>
                  <a:gd name="T97" fmla="*/ 104 h 107"/>
                  <a:gd name="T98" fmla="*/ 75 w 90"/>
                  <a:gd name="T99" fmla="*/ 101 h 107"/>
                  <a:gd name="T100" fmla="*/ 72 w 90"/>
                  <a:gd name="T101" fmla="*/ 100 h 107"/>
                  <a:gd name="T102" fmla="*/ 80 w 90"/>
                  <a:gd name="T103" fmla="*/ 9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107">
                    <a:moveTo>
                      <a:pt x="82" y="80"/>
                    </a:moveTo>
                    <a:lnTo>
                      <a:pt x="90" y="80"/>
                    </a:lnTo>
                    <a:lnTo>
                      <a:pt x="75" y="43"/>
                    </a:lnTo>
                    <a:lnTo>
                      <a:pt x="75" y="35"/>
                    </a:lnTo>
                    <a:lnTo>
                      <a:pt x="75" y="35"/>
                    </a:lnTo>
                    <a:lnTo>
                      <a:pt x="76" y="35"/>
                    </a:lnTo>
                    <a:lnTo>
                      <a:pt x="77" y="34"/>
                    </a:lnTo>
                    <a:lnTo>
                      <a:pt x="78" y="34"/>
                    </a:lnTo>
                    <a:lnTo>
                      <a:pt x="79" y="34"/>
                    </a:lnTo>
                    <a:lnTo>
                      <a:pt x="80" y="33"/>
                    </a:lnTo>
                    <a:lnTo>
                      <a:pt x="82" y="32"/>
                    </a:lnTo>
                    <a:lnTo>
                      <a:pt x="83" y="31"/>
                    </a:lnTo>
                    <a:lnTo>
                      <a:pt x="83" y="31"/>
                    </a:lnTo>
                    <a:lnTo>
                      <a:pt x="84" y="30"/>
                    </a:lnTo>
                    <a:lnTo>
                      <a:pt x="84" y="30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6" y="28"/>
                    </a:lnTo>
                    <a:lnTo>
                      <a:pt x="86" y="27"/>
                    </a:lnTo>
                    <a:lnTo>
                      <a:pt x="87" y="26"/>
                    </a:lnTo>
                    <a:lnTo>
                      <a:pt x="87" y="24"/>
                    </a:lnTo>
                    <a:lnTo>
                      <a:pt x="87" y="21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7" y="18"/>
                    </a:lnTo>
                    <a:lnTo>
                      <a:pt x="86" y="17"/>
                    </a:lnTo>
                    <a:lnTo>
                      <a:pt x="86" y="16"/>
                    </a:lnTo>
                    <a:lnTo>
                      <a:pt x="85" y="15"/>
                    </a:lnTo>
                    <a:lnTo>
                      <a:pt x="85" y="13"/>
                    </a:lnTo>
                    <a:lnTo>
                      <a:pt x="84" y="12"/>
                    </a:lnTo>
                    <a:lnTo>
                      <a:pt x="83" y="10"/>
                    </a:lnTo>
                    <a:lnTo>
                      <a:pt x="82" y="9"/>
                    </a:lnTo>
                    <a:lnTo>
                      <a:pt x="81" y="7"/>
                    </a:lnTo>
                    <a:lnTo>
                      <a:pt x="80" y="6"/>
                    </a:lnTo>
                    <a:lnTo>
                      <a:pt x="78" y="5"/>
                    </a:lnTo>
                    <a:lnTo>
                      <a:pt x="77" y="4"/>
                    </a:lnTo>
                    <a:lnTo>
                      <a:pt x="75" y="3"/>
                    </a:lnTo>
                    <a:lnTo>
                      <a:pt x="74" y="2"/>
                    </a:lnTo>
                    <a:lnTo>
                      <a:pt x="73" y="2"/>
                    </a:lnTo>
                    <a:lnTo>
                      <a:pt x="73" y="1"/>
                    </a:lnTo>
                    <a:lnTo>
                      <a:pt x="72" y="1"/>
                    </a:lnTo>
                    <a:lnTo>
                      <a:pt x="71" y="1"/>
                    </a:lnTo>
                    <a:lnTo>
                      <a:pt x="70" y="1"/>
                    </a:lnTo>
                    <a:lnTo>
                      <a:pt x="69" y="1"/>
                    </a:lnTo>
                    <a:lnTo>
                      <a:pt x="69" y="1"/>
                    </a:lnTo>
                    <a:lnTo>
                      <a:pt x="68" y="1"/>
                    </a:lnTo>
                    <a:lnTo>
                      <a:pt x="68" y="1"/>
                    </a:lnTo>
                    <a:lnTo>
                      <a:pt x="67" y="1"/>
                    </a:lnTo>
                    <a:lnTo>
                      <a:pt x="66" y="1"/>
                    </a:lnTo>
                    <a:lnTo>
                      <a:pt x="64" y="1"/>
                    </a:lnTo>
                    <a:lnTo>
                      <a:pt x="62" y="1"/>
                    </a:lnTo>
                    <a:lnTo>
                      <a:pt x="60" y="1"/>
                    </a:lnTo>
                    <a:lnTo>
                      <a:pt x="58" y="1"/>
                    </a:lnTo>
                    <a:lnTo>
                      <a:pt x="56" y="0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2" y="1"/>
                    </a:lnTo>
                    <a:lnTo>
                      <a:pt x="41" y="1"/>
                    </a:lnTo>
                    <a:lnTo>
                      <a:pt x="40" y="1"/>
                    </a:lnTo>
                    <a:lnTo>
                      <a:pt x="39" y="1"/>
                    </a:lnTo>
                    <a:lnTo>
                      <a:pt x="38" y="1"/>
                    </a:lnTo>
                    <a:lnTo>
                      <a:pt x="38" y="2"/>
                    </a:lnTo>
                    <a:lnTo>
                      <a:pt x="37" y="2"/>
                    </a:lnTo>
                    <a:lnTo>
                      <a:pt x="36" y="2"/>
                    </a:lnTo>
                    <a:lnTo>
                      <a:pt x="35" y="3"/>
                    </a:lnTo>
                    <a:lnTo>
                      <a:pt x="34" y="4"/>
                    </a:lnTo>
                    <a:lnTo>
                      <a:pt x="32" y="5"/>
                    </a:lnTo>
                    <a:lnTo>
                      <a:pt x="32" y="6"/>
                    </a:lnTo>
                    <a:lnTo>
                      <a:pt x="31" y="6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29" y="9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25" y="15"/>
                    </a:lnTo>
                    <a:lnTo>
                      <a:pt x="24" y="17"/>
                    </a:lnTo>
                    <a:lnTo>
                      <a:pt x="23" y="18"/>
                    </a:lnTo>
                    <a:lnTo>
                      <a:pt x="23" y="19"/>
                    </a:lnTo>
                    <a:lnTo>
                      <a:pt x="22" y="20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6"/>
                    </a:lnTo>
                    <a:lnTo>
                      <a:pt x="5" y="15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4" y="25"/>
                    </a:lnTo>
                    <a:lnTo>
                      <a:pt x="5" y="26"/>
                    </a:lnTo>
                    <a:lnTo>
                      <a:pt x="6" y="26"/>
                    </a:lnTo>
                    <a:lnTo>
                      <a:pt x="6" y="27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8" y="28"/>
                    </a:lnTo>
                    <a:lnTo>
                      <a:pt x="9" y="28"/>
                    </a:lnTo>
                    <a:lnTo>
                      <a:pt x="10" y="28"/>
                    </a:lnTo>
                    <a:lnTo>
                      <a:pt x="11" y="29"/>
                    </a:lnTo>
                    <a:lnTo>
                      <a:pt x="12" y="29"/>
                    </a:lnTo>
                    <a:lnTo>
                      <a:pt x="13" y="30"/>
                    </a:lnTo>
                    <a:lnTo>
                      <a:pt x="15" y="30"/>
                    </a:lnTo>
                    <a:lnTo>
                      <a:pt x="16" y="31"/>
                    </a:lnTo>
                    <a:lnTo>
                      <a:pt x="17" y="31"/>
                    </a:lnTo>
                    <a:lnTo>
                      <a:pt x="18" y="31"/>
                    </a:lnTo>
                    <a:lnTo>
                      <a:pt x="19" y="32"/>
                    </a:lnTo>
                    <a:lnTo>
                      <a:pt x="21" y="32"/>
                    </a:lnTo>
                    <a:lnTo>
                      <a:pt x="22" y="32"/>
                    </a:lnTo>
                    <a:lnTo>
                      <a:pt x="23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6" y="32"/>
                    </a:lnTo>
                    <a:lnTo>
                      <a:pt x="27" y="31"/>
                    </a:lnTo>
                    <a:lnTo>
                      <a:pt x="28" y="31"/>
                    </a:lnTo>
                    <a:lnTo>
                      <a:pt x="29" y="30"/>
                    </a:lnTo>
                    <a:lnTo>
                      <a:pt x="31" y="30"/>
                    </a:lnTo>
                    <a:lnTo>
                      <a:pt x="32" y="29"/>
                    </a:lnTo>
                    <a:lnTo>
                      <a:pt x="33" y="28"/>
                    </a:lnTo>
                    <a:lnTo>
                      <a:pt x="35" y="26"/>
                    </a:lnTo>
                    <a:lnTo>
                      <a:pt x="35" y="41"/>
                    </a:lnTo>
                    <a:lnTo>
                      <a:pt x="19" y="80"/>
                    </a:lnTo>
                    <a:lnTo>
                      <a:pt x="28" y="80"/>
                    </a:lnTo>
                    <a:lnTo>
                      <a:pt x="29" y="86"/>
                    </a:lnTo>
                    <a:lnTo>
                      <a:pt x="31" y="91"/>
                    </a:lnTo>
                    <a:lnTo>
                      <a:pt x="33" y="94"/>
                    </a:lnTo>
                    <a:lnTo>
                      <a:pt x="36" y="97"/>
                    </a:lnTo>
                    <a:lnTo>
                      <a:pt x="38" y="99"/>
                    </a:lnTo>
                    <a:lnTo>
                      <a:pt x="40" y="100"/>
                    </a:lnTo>
                    <a:lnTo>
                      <a:pt x="41" y="101"/>
                    </a:lnTo>
                    <a:lnTo>
                      <a:pt x="41" y="101"/>
                    </a:lnTo>
                    <a:lnTo>
                      <a:pt x="39" y="101"/>
                    </a:lnTo>
                    <a:lnTo>
                      <a:pt x="38" y="101"/>
                    </a:lnTo>
                    <a:lnTo>
                      <a:pt x="36" y="102"/>
                    </a:lnTo>
                    <a:lnTo>
                      <a:pt x="34" y="103"/>
                    </a:lnTo>
                    <a:lnTo>
                      <a:pt x="33" y="103"/>
                    </a:lnTo>
                    <a:lnTo>
                      <a:pt x="32" y="104"/>
                    </a:lnTo>
                    <a:lnTo>
                      <a:pt x="32" y="106"/>
                    </a:lnTo>
                    <a:lnTo>
                      <a:pt x="31" y="107"/>
                    </a:lnTo>
                    <a:lnTo>
                      <a:pt x="45" y="107"/>
                    </a:lnTo>
                    <a:lnTo>
                      <a:pt x="49" y="104"/>
                    </a:lnTo>
                    <a:lnTo>
                      <a:pt x="49" y="107"/>
                    </a:lnTo>
                    <a:lnTo>
                      <a:pt x="52" y="107"/>
                    </a:lnTo>
                    <a:lnTo>
                      <a:pt x="53" y="105"/>
                    </a:lnTo>
                    <a:lnTo>
                      <a:pt x="53" y="103"/>
                    </a:lnTo>
                    <a:lnTo>
                      <a:pt x="53" y="101"/>
                    </a:lnTo>
                    <a:lnTo>
                      <a:pt x="52" y="100"/>
                    </a:lnTo>
                    <a:lnTo>
                      <a:pt x="51" y="99"/>
                    </a:lnTo>
                    <a:lnTo>
                      <a:pt x="51" y="98"/>
                    </a:lnTo>
                    <a:lnTo>
                      <a:pt x="50" y="96"/>
                    </a:lnTo>
                    <a:lnTo>
                      <a:pt x="50" y="94"/>
                    </a:lnTo>
                    <a:lnTo>
                      <a:pt x="50" y="91"/>
                    </a:lnTo>
                    <a:lnTo>
                      <a:pt x="50" y="88"/>
                    </a:lnTo>
                    <a:lnTo>
                      <a:pt x="50" y="84"/>
                    </a:lnTo>
                    <a:lnTo>
                      <a:pt x="51" y="80"/>
                    </a:lnTo>
                    <a:lnTo>
                      <a:pt x="58" y="80"/>
                    </a:lnTo>
                    <a:lnTo>
                      <a:pt x="59" y="84"/>
                    </a:lnTo>
                    <a:lnTo>
                      <a:pt x="60" y="87"/>
                    </a:lnTo>
                    <a:lnTo>
                      <a:pt x="60" y="90"/>
                    </a:lnTo>
                    <a:lnTo>
                      <a:pt x="60" y="92"/>
                    </a:lnTo>
                    <a:lnTo>
                      <a:pt x="60" y="95"/>
                    </a:lnTo>
                    <a:lnTo>
                      <a:pt x="60" y="97"/>
                    </a:lnTo>
                    <a:lnTo>
                      <a:pt x="60" y="98"/>
                    </a:lnTo>
                    <a:lnTo>
                      <a:pt x="60" y="100"/>
                    </a:lnTo>
                    <a:lnTo>
                      <a:pt x="59" y="101"/>
                    </a:lnTo>
                    <a:lnTo>
                      <a:pt x="58" y="102"/>
                    </a:lnTo>
                    <a:lnTo>
                      <a:pt x="58" y="103"/>
                    </a:lnTo>
                    <a:lnTo>
                      <a:pt x="58" y="103"/>
                    </a:lnTo>
                    <a:lnTo>
                      <a:pt x="57" y="104"/>
                    </a:lnTo>
                    <a:lnTo>
                      <a:pt x="57" y="105"/>
                    </a:lnTo>
                    <a:lnTo>
                      <a:pt x="58" y="106"/>
                    </a:lnTo>
                    <a:lnTo>
                      <a:pt x="58" y="107"/>
                    </a:lnTo>
                    <a:lnTo>
                      <a:pt x="62" y="107"/>
                    </a:lnTo>
                    <a:lnTo>
                      <a:pt x="62" y="104"/>
                    </a:lnTo>
                    <a:lnTo>
                      <a:pt x="67" y="107"/>
                    </a:lnTo>
                    <a:lnTo>
                      <a:pt x="81" y="107"/>
                    </a:lnTo>
                    <a:lnTo>
                      <a:pt x="81" y="106"/>
                    </a:lnTo>
                    <a:lnTo>
                      <a:pt x="80" y="104"/>
                    </a:lnTo>
                    <a:lnTo>
                      <a:pt x="79" y="104"/>
                    </a:lnTo>
                    <a:lnTo>
                      <a:pt x="78" y="103"/>
                    </a:lnTo>
                    <a:lnTo>
                      <a:pt x="76" y="102"/>
                    </a:lnTo>
                    <a:lnTo>
                      <a:pt x="75" y="101"/>
                    </a:lnTo>
                    <a:lnTo>
                      <a:pt x="73" y="101"/>
                    </a:lnTo>
                    <a:lnTo>
                      <a:pt x="70" y="101"/>
                    </a:lnTo>
                    <a:lnTo>
                      <a:pt x="71" y="101"/>
                    </a:lnTo>
                    <a:lnTo>
                      <a:pt x="72" y="100"/>
                    </a:lnTo>
                    <a:lnTo>
                      <a:pt x="74" y="99"/>
                    </a:lnTo>
                    <a:lnTo>
                      <a:pt x="76" y="97"/>
                    </a:lnTo>
                    <a:lnTo>
                      <a:pt x="78" y="94"/>
                    </a:lnTo>
                    <a:lnTo>
                      <a:pt x="80" y="90"/>
                    </a:lnTo>
                    <a:lnTo>
                      <a:pt x="81" y="85"/>
                    </a:lnTo>
                    <a:lnTo>
                      <a:pt x="82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319"/>
              <p:cNvSpPr>
                <a:spLocks/>
              </p:cNvSpPr>
              <p:nvPr/>
            </p:nvSpPr>
            <p:spPr bwMode="auto">
              <a:xfrm>
                <a:off x="1365" y="2698"/>
                <a:ext cx="26" cy="23"/>
              </a:xfrm>
              <a:custGeom>
                <a:avLst/>
                <a:gdLst>
                  <a:gd name="T0" fmla="*/ 26 w 26"/>
                  <a:gd name="T1" fmla="*/ 23 h 23"/>
                  <a:gd name="T2" fmla="*/ 26 w 26"/>
                  <a:gd name="T3" fmla="*/ 0 h 23"/>
                  <a:gd name="T4" fmla="*/ 0 w 26"/>
                  <a:gd name="T5" fmla="*/ 5 h 23"/>
                  <a:gd name="T6" fmla="*/ 0 w 26"/>
                  <a:gd name="T7" fmla="*/ 23 h 23"/>
                  <a:gd name="T8" fmla="*/ 26 w 26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6" y="23"/>
                    </a:moveTo>
                    <a:lnTo>
                      <a:pt x="26" y="0"/>
                    </a:lnTo>
                    <a:lnTo>
                      <a:pt x="0" y="5"/>
                    </a:lnTo>
                    <a:lnTo>
                      <a:pt x="0" y="23"/>
                    </a:lnTo>
                    <a:lnTo>
                      <a:pt x="26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320"/>
              <p:cNvSpPr>
                <a:spLocks/>
              </p:cNvSpPr>
              <p:nvPr/>
            </p:nvSpPr>
            <p:spPr bwMode="auto">
              <a:xfrm>
                <a:off x="1332" y="2714"/>
                <a:ext cx="77" cy="75"/>
              </a:xfrm>
              <a:custGeom>
                <a:avLst/>
                <a:gdLst>
                  <a:gd name="T0" fmla="*/ 34 w 77"/>
                  <a:gd name="T1" fmla="*/ 0 h 75"/>
                  <a:gd name="T2" fmla="*/ 33 w 77"/>
                  <a:gd name="T3" fmla="*/ 0 h 75"/>
                  <a:gd name="T4" fmla="*/ 30 w 77"/>
                  <a:gd name="T5" fmla="*/ 1 h 75"/>
                  <a:gd name="T6" fmla="*/ 27 w 77"/>
                  <a:gd name="T7" fmla="*/ 2 h 75"/>
                  <a:gd name="T8" fmla="*/ 24 w 77"/>
                  <a:gd name="T9" fmla="*/ 4 h 75"/>
                  <a:gd name="T10" fmla="*/ 21 w 77"/>
                  <a:gd name="T11" fmla="*/ 8 h 75"/>
                  <a:gd name="T12" fmla="*/ 18 w 77"/>
                  <a:gd name="T13" fmla="*/ 13 h 75"/>
                  <a:gd name="T14" fmla="*/ 14 w 77"/>
                  <a:gd name="T15" fmla="*/ 18 h 75"/>
                  <a:gd name="T16" fmla="*/ 11 w 77"/>
                  <a:gd name="T17" fmla="*/ 20 h 75"/>
                  <a:gd name="T18" fmla="*/ 8 w 77"/>
                  <a:gd name="T19" fmla="*/ 20 h 75"/>
                  <a:gd name="T20" fmla="*/ 4 w 77"/>
                  <a:gd name="T21" fmla="*/ 19 h 75"/>
                  <a:gd name="T22" fmla="*/ 1 w 77"/>
                  <a:gd name="T23" fmla="*/ 18 h 75"/>
                  <a:gd name="T24" fmla="*/ 0 w 77"/>
                  <a:gd name="T25" fmla="*/ 24 h 75"/>
                  <a:gd name="T26" fmla="*/ 0 w 77"/>
                  <a:gd name="T27" fmla="*/ 24 h 75"/>
                  <a:gd name="T28" fmla="*/ 1 w 77"/>
                  <a:gd name="T29" fmla="*/ 25 h 75"/>
                  <a:gd name="T30" fmla="*/ 2 w 77"/>
                  <a:gd name="T31" fmla="*/ 25 h 75"/>
                  <a:gd name="T32" fmla="*/ 3 w 77"/>
                  <a:gd name="T33" fmla="*/ 25 h 75"/>
                  <a:gd name="T34" fmla="*/ 7 w 77"/>
                  <a:gd name="T35" fmla="*/ 27 h 75"/>
                  <a:gd name="T36" fmla="*/ 10 w 77"/>
                  <a:gd name="T37" fmla="*/ 28 h 75"/>
                  <a:gd name="T38" fmla="*/ 13 w 77"/>
                  <a:gd name="T39" fmla="*/ 28 h 75"/>
                  <a:gd name="T40" fmla="*/ 17 w 77"/>
                  <a:gd name="T41" fmla="*/ 27 h 75"/>
                  <a:gd name="T42" fmla="*/ 19 w 77"/>
                  <a:gd name="T43" fmla="*/ 26 h 75"/>
                  <a:gd name="T44" fmla="*/ 22 w 77"/>
                  <a:gd name="T45" fmla="*/ 23 h 75"/>
                  <a:gd name="T46" fmla="*/ 26 w 77"/>
                  <a:gd name="T47" fmla="*/ 21 h 75"/>
                  <a:gd name="T48" fmla="*/ 27 w 77"/>
                  <a:gd name="T49" fmla="*/ 20 h 75"/>
                  <a:gd name="T50" fmla="*/ 12 w 77"/>
                  <a:gd name="T51" fmla="*/ 75 h 75"/>
                  <a:gd name="T52" fmla="*/ 63 w 77"/>
                  <a:gd name="T53" fmla="*/ 41 h 75"/>
                  <a:gd name="T54" fmla="*/ 71 w 77"/>
                  <a:gd name="T55" fmla="*/ 30 h 75"/>
                  <a:gd name="T56" fmla="*/ 75 w 77"/>
                  <a:gd name="T57" fmla="*/ 25 h 75"/>
                  <a:gd name="T58" fmla="*/ 75 w 77"/>
                  <a:gd name="T59" fmla="*/ 23 h 75"/>
                  <a:gd name="T60" fmla="*/ 75 w 77"/>
                  <a:gd name="T61" fmla="*/ 20 h 75"/>
                  <a:gd name="T62" fmla="*/ 75 w 77"/>
                  <a:gd name="T63" fmla="*/ 17 h 75"/>
                  <a:gd name="T64" fmla="*/ 74 w 77"/>
                  <a:gd name="T65" fmla="*/ 14 h 75"/>
                  <a:gd name="T66" fmla="*/ 72 w 77"/>
                  <a:gd name="T67" fmla="*/ 10 h 75"/>
                  <a:gd name="T68" fmla="*/ 69 w 77"/>
                  <a:gd name="T69" fmla="*/ 6 h 75"/>
                  <a:gd name="T70" fmla="*/ 66 w 77"/>
                  <a:gd name="T71" fmla="*/ 4 h 75"/>
                  <a:gd name="T72" fmla="*/ 64 w 77"/>
                  <a:gd name="T73" fmla="*/ 2 h 75"/>
                  <a:gd name="T74" fmla="*/ 62 w 77"/>
                  <a:gd name="T75" fmla="*/ 1 h 75"/>
                  <a:gd name="T76" fmla="*/ 59 w 77"/>
                  <a:gd name="T77" fmla="*/ 0 h 75"/>
                  <a:gd name="T78" fmla="*/ 58 w 77"/>
                  <a:gd name="T79" fmla="*/ 0 h 75"/>
                  <a:gd name="T80" fmla="*/ 44 w 77"/>
                  <a:gd name="T81" fmla="*/ 1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7" h="75">
                    <a:moveTo>
                      <a:pt x="34" y="0"/>
                    </a:moveTo>
                    <a:lnTo>
                      <a:pt x="34" y="0"/>
                    </a:lnTo>
                    <a:lnTo>
                      <a:pt x="34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1"/>
                    </a:lnTo>
                    <a:lnTo>
                      <a:pt x="28" y="1"/>
                    </a:lnTo>
                    <a:lnTo>
                      <a:pt x="27" y="2"/>
                    </a:lnTo>
                    <a:lnTo>
                      <a:pt x="25" y="3"/>
                    </a:lnTo>
                    <a:lnTo>
                      <a:pt x="24" y="4"/>
                    </a:lnTo>
                    <a:lnTo>
                      <a:pt x="22" y="6"/>
                    </a:lnTo>
                    <a:lnTo>
                      <a:pt x="21" y="8"/>
                    </a:lnTo>
                    <a:lnTo>
                      <a:pt x="19" y="10"/>
                    </a:lnTo>
                    <a:lnTo>
                      <a:pt x="18" y="13"/>
                    </a:lnTo>
                    <a:lnTo>
                      <a:pt x="16" y="15"/>
                    </a:lnTo>
                    <a:lnTo>
                      <a:pt x="14" y="18"/>
                    </a:lnTo>
                    <a:lnTo>
                      <a:pt x="13" y="20"/>
                    </a:lnTo>
                    <a:lnTo>
                      <a:pt x="11" y="20"/>
                    </a:lnTo>
                    <a:lnTo>
                      <a:pt x="9" y="20"/>
                    </a:lnTo>
                    <a:lnTo>
                      <a:pt x="8" y="20"/>
                    </a:lnTo>
                    <a:lnTo>
                      <a:pt x="6" y="19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1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5" y="26"/>
                    </a:lnTo>
                    <a:lnTo>
                      <a:pt x="7" y="27"/>
                    </a:lnTo>
                    <a:lnTo>
                      <a:pt x="8" y="27"/>
                    </a:lnTo>
                    <a:lnTo>
                      <a:pt x="10" y="28"/>
                    </a:lnTo>
                    <a:lnTo>
                      <a:pt x="12" y="28"/>
                    </a:lnTo>
                    <a:lnTo>
                      <a:pt x="13" y="28"/>
                    </a:lnTo>
                    <a:lnTo>
                      <a:pt x="15" y="28"/>
                    </a:lnTo>
                    <a:lnTo>
                      <a:pt x="17" y="27"/>
                    </a:lnTo>
                    <a:lnTo>
                      <a:pt x="18" y="26"/>
                    </a:lnTo>
                    <a:lnTo>
                      <a:pt x="19" y="26"/>
                    </a:lnTo>
                    <a:lnTo>
                      <a:pt x="21" y="25"/>
                    </a:lnTo>
                    <a:lnTo>
                      <a:pt x="22" y="23"/>
                    </a:lnTo>
                    <a:lnTo>
                      <a:pt x="24" y="22"/>
                    </a:lnTo>
                    <a:lnTo>
                      <a:pt x="26" y="21"/>
                    </a:lnTo>
                    <a:lnTo>
                      <a:pt x="27" y="21"/>
                    </a:lnTo>
                    <a:lnTo>
                      <a:pt x="27" y="20"/>
                    </a:lnTo>
                    <a:lnTo>
                      <a:pt x="27" y="39"/>
                    </a:lnTo>
                    <a:lnTo>
                      <a:pt x="12" y="75"/>
                    </a:lnTo>
                    <a:lnTo>
                      <a:pt x="77" y="75"/>
                    </a:lnTo>
                    <a:lnTo>
                      <a:pt x="63" y="41"/>
                    </a:lnTo>
                    <a:lnTo>
                      <a:pt x="63" y="33"/>
                    </a:lnTo>
                    <a:lnTo>
                      <a:pt x="71" y="30"/>
                    </a:lnTo>
                    <a:lnTo>
                      <a:pt x="75" y="25"/>
                    </a:lnTo>
                    <a:lnTo>
                      <a:pt x="75" y="25"/>
                    </a:lnTo>
                    <a:lnTo>
                      <a:pt x="75" y="24"/>
                    </a:lnTo>
                    <a:lnTo>
                      <a:pt x="75" y="23"/>
                    </a:lnTo>
                    <a:lnTo>
                      <a:pt x="75" y="22"/>
                    </a:lnTo>
                    <a:lnTo>
                      <a:pt x="75" y="20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6"/>
                    </a:lnTo>
                    <a:lnTo>
                      <a:pt x="74" y="14"/>
                    </a:lnTo>
                    <a:lnTo>
                      <a:pt x="73" y="12"/>
                    </a:lnTo>
                    <a:lnTo>
                      <a:pt x="72" y="10"/>
                    </a:lnTo>
                    <a:lnTo>
                      <a:pt x="70" y="8"/>
                    </a:lnTo>
                    <a:lnTo>
                      <a:pt x="69" y="6"/>
                    </a:lnTo>
                    <a:lnTo>
                      <a:pt x="68" y="5"/>
                    </a:lnTo>
                    <a:lnTo>
                      <a:pt x="66" y="4"/>
                    </a:lnTo>
                    <a:lnTo>
                      <a:pt x="65" y="3"/>
                    </a:lnTo>
                    <a:lnTo>
                      <a:pt x="64" y="2"/>
                    </a:lnTo>
                    <a:lnTo>
                      <a:pt x="63" y="2"/>
                    </a:lnTo>
                    <a:lnTo>
                      <a:pt x="62" y="1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44" y="1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77ED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321"/>
              <p:cNvSpPr>
                <a:spLocks/>
              </p:cNvSpPr>
              <p:nvPr/>
            </p:nvSpPr>
            <p:spPr bwMode="auto">
              <a:xfrm>
                <a:off x="1353" y="2792"/>
                <a:ext cx="18" cy="20"/>
              </a:xfrm>
              <a:custGeom>
                <a:avLst/>
                <a:gdLst>
                  <a:gd name="T0" fmla="*/ 0 w 18"/>
                  <a:gd name="T1" fmla="*/ 0 h 20"/>
                  <a:gd name="T2" fmla="*/ 0 w 18"/>
                  <a:gd name="T3" fmla="*/ 1 h 20"/>
                  <a:gd name="T4" fmla="*/ 0 w 18"/>
                  <a:gd name="T5" fmla="*/ 2 h 20"/>
                  <a:gd name="T6" fmla="*/ 0 w 18"/>
                  <a:gd name="T7" fmla="*/ 2 h 20"/>
                  <a:gd name="T8" fmla="*/ 0 w 18"/>
                  <a:gd name="T9" fmla="*/ 3 h 20"/>
                  <a:gd name="T10" fmla="*/ 1 w 18"/>
                  <a:gd name="T11" fmla="*/ 7 h 20"/>
                  <a:gd name="T12" fmla="*/ 3 w 18"/>
                  <a:gd name="T13" fmla="*/ 11 h 20"/>
                  <a:gd name="T14" fmla="*/ 5 w 18"/>
                  <a:gd name="T15" fmla="*/ 14 h 20"/>
                  <a:gd name="T16" fmla="*/ 7 w 18"/>
                  <a:gd name="T17" fmla="*/ 16 h 20"/>
                  <a:gd name="T18" fmla="*/ 10 w 18"/>
                  <a:gd name="T19" fmla="*/ 18 h 20"/>
                  <a:gd name="T20" fmla="*/ 11 w 18"/>
                  <a:gd name="T21" fmla="*/ 19 h 20"/>
                  <a:gd name="T22" fmla="*/ 13 w 18"/>
                  <a:gd name="T23" fmla="*/ 20 h 20"/>
                  <a:gd name="T24" fmla="*/ 13 w 18"/>
                  <a:gd name="T25" fmla="*/ 20 h 20"/>
                  <a:gd name="T26" fmla="*/ 18 w 18"/>
                  <a:gd name="T27" fmla="*/ 20 h 20"/>
                  <a:gd name="T28" fmla="*/ 18 w 18"/>
                  <a:gd name="T29" fmla="*/ 20 h 20"/>
                  <a:gd name="T30" fmla="*/ 18 w 18"/>
                  <a:gd name="T31" fmla="*/ 19 h 20"/>
                  <a:gd name="T32" fmla="*/ 17 w 18"/>
                  <a:gd name="T33" fmla="*/ 17 h 20"/>
                  <a:gd name="T34" fmla="*/ 16 w 18"/>
                  <a:gd name="T35" fmla="*/ 14 h 20"/>
                  <a:gd name="T36" fmla="*/ 16 w 18"/>
                  <a:gd name="T37" fmla="*/ 11 h 20"/>
                  <a:gd name="T38" fmla="*/ 16 w 18"/>
                  <a:gd name="T39" fmla="*/ 8 h 20"/>
                  <a:gd name="T40" fmla="*/ 16 w 18"/>
                  <a:gd name="T41" fmla="*/ 4 h 20"/>
                  <a:gd name="T42" fmla="*/ 18 w 18"/>
                  <a:gd name="T43" fmla="*/ 0 h 20"/>
                  <a:gd name="T44" fmla="*/ 0 w 18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7" y="16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19"/>
                    </a:lnTo>
                    <a:lnTo>
                      <a:pt x="17" y="17"/>
                    </a:lnTo>
                    <a:lnTo>
                      <a:pt x="16" y="14"/>
                    </a:lnTo>
                    <a:lnTo>
                      <a:pt x="16" y="11"/>
                    </a:lnTo>
                    <a:lnTo>
                      <a:pt x="16" y="8"/>
                    </a:lnTo>
                    <a:lnTo>
                      <a:pt x="16" y="4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322"/>
              <p:cNvSpPr>
                <a:spLocks/>
              </p:cNvSpPr>
              <p:nvPr/>
            </p:nvSpPr>
            <p:spPr bwMode="auto">
              <a:xfrm>
                <a:off x="1382" y="2792"/>
                <a:ext cx="19" cy="20"/>
              </a:xfrm>
              <a:custGeom>
                <a:avLst/>
                <a:gdLst>
                  <a:gd name="T0" fmla="*/ 0 w 19"/>
                  <a:gd name="T1" fmla="*/ 0 h 20"/>
                  <a:gd name="T2" fmla="*/ 2 w 19"/>
                  <a:gd name="T3" fmla="*/ 4 h 20"/>
                  <a:gd name="T4" fmla="*/ 3 w 19"/>
                  <a:gd name="T5" fmla="*/ 7 h 20"/>
                  <a:gd name="T6" fmla="*/ 3 w 19"/>
                  <a:gd name="T7" fmla="*/ 11 h 20"/>
                  <a:gd name="T8" fmla="*/ 3 w 19"/>
                  <a:gd name="T9" fmla="*/ 14 h 20"/>
                  <a:gd name="T10" fmla="*/ 3 w 19"/>
                  <a:gd name="T11" fmla="*/ 16 h 20"/>
                  <a:gd name="T12" fmla="*/ 3 w 19"/>
                  <a:gd name="T13" fmla="*/ 18 h 20"/>
                  <a:gd name="T14" fmla="*/ 2 w 19"/>
                  <a:gd name="T15" fmla="*/ 19 h 20"/>
                  <a:gd name="T16" fmla="*/ 2 w 19"/>
                  <a:gd name="T17" fmla="*/ 20 h 20"/>
                  <a:gd name="T18" fmla="*/ 9 w 19"/>
                  <a:gd name="T19" fmla="*/ 20 h 20"/>
                  <a:gd name="T20" fmla="*/ 9 w 19"/>
                  <a:gd name="T21" fmla="*/ 19 h 20"/>
                  <a:gd name="T22" fmla="*/ 10 w 19"/>
                  <a:gd name="T23" fmla="*/ 19 h 20"/>
                  <a:gd name="T24" fmla="*/ 11 w 19"/>
                  <a:gd name="T25" fmla="*/ 18 h 20"/>
                  <a:gd name="T26" fmla="*/ 13 w 19"/>
                  <a:gd name="T27" fmla="*/ 17 h 20"/>
                  <a:gd name="T28" fmla="*/ 14 w 19"/>
                  <a:gd name="T29" fmla="*/ 15 h 20"/>
                  <a:gd name="T30" fmla="*/ 16 w 19"/>
                  <a:gd name="T31" fmla="*/ 13 h 20"/>
                  <a:gd name="T32" fmla="*/ 17 w 19"/>
                  <a:gd name="T33" fmla="*/ 11 h 20"/>
                  <a:gd name="T34" fmla="*/ 18 w 19"/>
                  <a:gd name="T35" fmla="*/ 8 h 20"/>
                  <a:gd name="T36" fmla="*/ 18 w 19"/>
                  <a:gd name="T37" fmla="*/ 6 h 20"/>
                  <a:gd name="T38" fmla="*/ 19 w 19"/>
                  <a:gd name="T39" fmla="*/ 4 h 20"/>
                  <a:gd name="T40" fmla="*/ 19 w 19"/>
                  <a:gd name="T41" fmla="*/ 2 h 20"/>
                  <a:gd name="T42" fmla="*/ 18 w 19"/>
                  <a:gd name="T43" fmla="*/ 0 h 20"/>
                  <a:gd name="T44" fmla="*/ 0 w 19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20">
                    <a:moveTo>
                      <a:pt x="0" y="0"/>
                    </a:moveTo>
                    <a:lnTo>
                      <a:pt x="2" y="4"/>
                    </a:lnTo>
                    <a:lnTo>
                      <a:pt x="3" y="7"/>
                    </a:lnTo>
                    <a:lnTo>
                      <a:pt x="3" y="11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9" y="20"/>
                    </a:lnTo>
                    <a:lnTo>
                      <a:pt x="9" y="19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3" y="17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7" y="11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9" y="4"/>
                    </a:lnTo>
                    <a:lnTo>
                      <a:pt x="19" y="2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323"/>
              <p:cNvSpPr>
                <a:spLocks/>
              </p:cNvSpPr>
              <p:nvPr/>
            </p:nvSpPr>
            <p:spPr bwMode="auto">
              <a:xfrm>
                <a:off x="1313" y="2676"/>
                <a:ext cx="73" cy="81"/>
              </a:xfrm>
              <a:custGeom>
                <a:avLst/>
                <a:gdLst>
                  <a:gd name="T0" fmla="*/ 73 w 73"/>
                  <a:gd name="T1" fmla="*/ 77 h 81"/>
                  <a:gd name="T2" fmla="*/ 4 w 73"/>
                  <a:gd name="T3" fmla="*/ 0 h 81"/>
                  <a:gd name="T4" fmla="*/ 0 w 73"/>
                  <a:gd name="T5" fmla="*/ 5 h 81"/>
                  <a:gd name="T6" fmla="*/ 68 w 73"/>
                  <a:gd name="T7" fmla="*/ 81 h 81"/>
                  <a:gd name="T8" fmla="*/ 73 w 73"/>
                  <a:gd name="T9" fmla="*/ 7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81">
                    <a:moveTo>
                      <a:pt x="73" y="77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68" y="81"/>
                    </a:lnTo>
                    <a:lnTo>
                      <a:pt x="73" y="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324"/>
              <p:cNvSpPr>
                <a:spLocks/>
              </p:cNvSpPr>
              <p:nvPr/>
            </p:nvSpPr>
            <p:spPr bwMode="auto">
              <a:xfrm>
                <a:off x="1317" y="2681"/>
                <a:ext cx="65" cy="72"/>
              </a:xfrm>
              <a:custGeom>
                <a:avLst/>
                <a:gdLst>
                  <a:gd name="T0" fmla="*/ 65 w 65"/>
                  <a:gd name="T1" fmla="*/ 71 h 72"/>
                  <a:gd name="T2" fmla="*/ 2 w 65"/>
                  <a:gd name="T3" fmla="*/ 0 h 72"/>
                  <a:gd name="T4" fmla="*/ 0 w 65"/>
                  <a:gd name="T5" fmla="*/ 2 h 72"/>
                  <a:gd name="T6" fmla="*/ 63 w 65"/>
                  <a:gd name="T7" fmla="*/ 72 h 72"/>
                  <a:gd name="T8" fmla="*/ 65 w 65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72">
                    <a:moveTo>
                      <a:pt x="65" y="7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63" y="72"/>
                    </a:lnTo>
                    <a:lnTo>
                      <a:pt x="65" y="71"/>
                    </a:lnTo>
                    <a:close/>
                  </a:path>
                </a:pathLst>
              </a:custGeom>
              <a:solidFill>
                <a:srgbClr val="CEB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325"/>
              <p:cNvSpPr>
                <a:spLocks/>
              </p:cNvSpPr>
              <p:nvPr/>
            </p:nvSpPr>
            <p:spPr bwMode="auto">
              <a:xfrm>
                <a:off x="1367" y="2736"/>
                <a:ext cx="41" cy="15"/>
              </a:xfrm>
              <a:custGeom>
                <a:avLst/>
                <a:gdLst>
                  <a:gd name="T0" fmla="*/ 22 w 41"/>
                  <a:gd name="T1" fmla="*/ 14 h 15"/>
                  <a:gd name="T2" fmla="*/ 25 w 41"/>
                  <a:gd name="T3" fmla="*/ 13 h 15"/>
                  <a:gd name="T4" fmla="*/ 29 w 41"/>
                  <a:gd name="T5" fmla="*/ 12 h 15"/>
                  <a:gd name="T6" fmla="*/ 32 w 41"/>
                  <a:gd name="T7" fmla="*/ 11 h 15"/>
                  <a:gd name="T8" fmla="*/ 35 w 41"/>
                  <a:gd name="T9" fmla="*/ 10 h 15"/>
                  <a:gd name="T10" fmla="*/ 37 w 41"/>
                  <a:gd name="T11" fmla="*/ 8 h 15"/>
                  <a:gd name="T12" fmla="*/ 39 w 41"/>
                  <a:gd name="T13" fmla="*/ 6 h 15"/>
                  <a:gd name="T14" fmla="*/ 40 w 41"/>
                  <a:gd name="T15" fmla="*/ 5 h 15"/>
                  <a:gd name="T16" fmla="*/ 41 w 41"/>
                  <a:gd name="T17" fmla="*/ 3 h 15"/>
                  <a:gd name="T18" fmla="*/ 40 w 41"/>
                  <a:gd name="T19" fmla="*/ 0 h 15"/>
                  <a:gd name="T20" fmla="*/ 39 w 41"/>
                  <a:gd name="T21" fmla="*/ 3 h 15"/>
                  <a:gd name="T22" fmla="*/ 37 w 41"/>
                  <a:gd name="T23" fmla="*/ 6 h 15"/>
                  <a:gd name="T24" fmla="*/ 34 w 41"/>
                  <a:gd name="T25" fmla="*/ 9 h 15"/>
                  <a:gd name="T26" fmla="*/ 30 w 41"/>
                  <a:gd name="T27" fmla="*/ 10 h 15"/>
                  <a:gd name="T28" fmla="*/ 27 w 41"/>
                  <a:gd name="T29" fmla="*/ 11 h 15"/>
                  <a:gd name="T30" fmla="*/ 25 w 41"/>
                  <a:gd name="T31" fmla="*/ 12 h 15"/>
                  <a:gd name="T32" fmla="*/ 23 w 41"/>
                  <a:gd name="T33" fmla="*/ 12 h 15"/>
                  <a:gd name="T34" fmla="*/ 22 w 41"/>
                  <a:gd name="T35" fmla="*/ 12 h 15"/>
                  <a:gd name="T36" fmla="*/ 18 w 41"/>
                  <a:gd name="T37" fmla="*/ 7 h 15"/>
                  <a:gd name="T38" fmla="*/ 21 w 41"/>
                  <a:gd name="T39" fmla="*/ 7 h 15"/>
                  <a:gd name="T40" fmla="*/ 26 w 41"/>
                  <a:gd name="T41" fmla="*/ 5 h 15"/>
                  <a:gd name="T42" fmla="*/ 30 w 41"/>
                  <a:gd name="T43" fmla="*/ 3 h 15"/>
                  <a:gd name="T44" fmla="*/ 32 w 41"/>
                  <a:gd name="T45" fmla="*/ 0 h 15"/>
                  <a:gd name="T46" fmla="*/ 30 w 41"/>
                  <a:gd name="T47" fmla="*/ 0 h 15"/>
                  <a:gd name="T48" fmla="*/ 30 w 41"/>
                  <a:gd name="T49" fmla="*/ 0 h 15"/>
                  <a:gd name="T50" fmla="*/ 30 w 41"/>
                  <a:gd name="T51" fmla="*/ 1 h 15"/>
                  <a:gd name="T52" fmla="*/ 28 w 41"/>
                  <a:gd name="T53" fmla="*/ 2 h 15"/>
                  <a:gd name="T54" fmla="*/ 25 w 41"/>
                  <a:gd name="T55" fmla="*/ 3 h 15"/>
                  <a:gd name="T56" fmla="*/ 21 w 41"/>
                  <a:gd name="T57" fmla="*/ 5 h 15"/>
                  <a:gd name="T58" fmla="*/ 17 w 41"/>
                  <a:gd name="T59" fmla="*/ 6 h 15"/>
                  <a:gd name="T60" fmla="*/ 14 w 41"/>
                  <a:gd name="T61" fmla="*/ 6 h 15"/>
                  <a:gd name="T62" fmla="*/ 12 w 41"/>
                  <a:gd name="T63" fmla="*/ 4 h 15"/>
                  <a:gd name="T64" fmla="*/ 10 w 41"/>
                  <a:gd name="T65" fmla="*/ 2 h 15"/>
                  <a:gd name="T66" fmla="*/ 8 w 41"/>
                  <a:gd name="T67" fmla="*/ 2 h 15"/>
                  <a:gd name="T68" fmla="*/ 7 w 41"/>
                  <a:gd name="T69" fmla="*/ 2 h 15"/>
                  <a:gd name="T70" fmla="*/ 6 w 41"/>
                  <a:gd name="T71" fmla="*/ 4 h 15"/>
                  <a:gd name="T72" fmla="*/ 7 w 41"/>
                  <a:gd name="T73" fmla="*/ 6 h 15"/>
                  <a:gd name="T74" fmla="*/ 6 w 41"/>
                  <a:gd name="T75" fmla="*/ 15 h 15"/>
                  <a:gd name="T76" fmla="*/ 9 w 41"/>
                  <a:gd name="T77" fmla="*/ 15 h 15"/>
                  <a:gd name="T78" fmla="*/ 13 w 41"/>
                  <a:gd name="T79" fmla="*/ 14 h 15"/>
                  <a:gd name="T80" fmla="*/ 17 w 41"/>
                  <a:gd name="T81" fmla="*/ 13 h 15"/>
                  <a:gd name="T82" fmla="*/ 19 w 41"/>
                  <a:gd name="T83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1" h="15">
                    <a:moveTo>
                      <a:pt x="20" y="14"/>
                    </a:moveTo>
                    <a:lnTo>
                      <a:pt x="22" y="14"/>
                    </a:lnTo>
                    <a:lnTo>
                      <a:pt x="24" y="13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9" y="12"/>
                    </a:lnTo>
                    <a:lnTo>
                      <a:pt x="30" y="12"/>
                    </a:lnTo>
                    <a:lnTo>
                      <a:pt x="32" y="11"/>
                    </a:lnTo>
                    <a:lnTo>
                      <a:pt x="33" y="10"/>
                    </a:lnTo>
                    <a:lnTo>
                      <a:pt x="35" y="10"/>
                    </a:lnTo>
                    <a:lnTo>
                      <a:pt x="36" y="9"/>
                    </a:lnTo>
                    <a:lnTo>
                      <a:pt x="37" y="8"/>
                    </a:lnTo>
                    <a:lnTo>
                      <a:pt x="38" y="7"/>
                    </a:lnTo>
                    <a:lnTo>
                      <a:pt x="39" y="6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0" y="2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9" y="3"/>
                    </a:lnTo>
                    <a:lnTo>
                      <a:pt x="38" y="4"/>
                    </a:lnTo>
                    <a:lnTo>
                      <a:pt x="37" y="6"/>
                    </a:lnTo>
                    <a:lnTo>
                      <a:pt x="35" y="7"/>
                    </a:lnTo>
                    <a:lnTo>
                      <a:pt x="34" y="9"/>
                    </a:lnTo>
                    <a:lnTo>
                      <a:pt x="32" y="10"/>
                    </a:lnTo>
                    <a:lnTo>
                      <a:pt x="30" y="10"/>
                    </a:lnTo>
                    <a:lnTo>
                      <a:pt x="28" y="11"/>
                    </a:lnTo>
                    <a:lnTo>
                      <a:pt x="27" y="11"/>
                    </a:lnTo>
                    <a:lnTo>
                      <a:pt x="26" y="11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1" y="7"/>
                    </a:lnTo>
                    <a:lnTo>
                      <a:pt x="23" y="6"/>
                    </a:lnTo>
                    <a:lnTo>
                      <a:pt x="26" y="5"/>
                    </a:lnTo>
                    <a:lnTo>
                      <a:pt x="28" y="4"/>
                    </a:lnTo>
                    <a:lnTo>
                      <a:pt x="30" y="3"/>
                    </a:lnTo>
                    <a:lnTo>
                      <a:pt x="31" y="1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1"/>
                    </a:lnTo>
                    <a:lnTo>
                      <a:pt x="29" y="1"/>
                    </a:lnTo>
                    <a:lnTo>
                      <a:pt x="28" y="2"/>
                    </a:lnTo>
                    <a:lnTo>
                      <a:pt x="27" y="3"/>
                    </a:lnTo>
                    <a:lnTo>
                      <a:pt x="25" y="3"/>
                    </a:lnTo>
                    <a:lnTo>
                      <a:pt x="23" y="4"/>
                    </a:lnTo>
                    <a:lnTo>
                      <a:pt x="21" y="5"/>
                    </a:lnTo>
                    <a:lnTo>
                      <a:pt x="19" y="5"/>
                    </a:lnTo>
                    <a:lnTo>
                      <a:pt x="17" y="6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7" y="13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326"/>
              <p:cNvSpPr>
                <a:spLocks/>
              </p:cNvSpPr>
              <p:nvPr/>
            </p:nvSpPr>
            <p:spPr bwMode="auto">
              <a:xfrm>
                <a:off x="1370" y="2739"/>
                <a:ext cx="14" cy="10"/>
              </a:xfrm>
              <a:custGeom>
                <a:avLst/>
                <a:gdLst>
                  <a:gd name="T0" fmla="*/ 12 w 14"/>
                  <a:gd name="T1" fmla="*/ 5 h 10"/>
                  <a:gd name="T2" fmla="*/ 11 w 14"/>
                  <a:gd name="T3" fmla="*/ 5 h 10"/>
                  <a:gd name="T4" fmla="*/ 10 w 14"/>
                  <a:gd name="T5" fmla="*/ 5 h 10"/>
                  <a:gd name="T6" fmla="*/ 10 w 14"/>
                  <a:gd name="T7" fmla="*/ 5 h 10"/>
                  <a:gd name="T8" fmla="*/ 10 w 14"/>
                  <a:gd name="T9" fmla="*/ 4 h 10"/>
                  <a:gd name="T10" fmla="*/ 9 w 14"/>
                  <a:gd name="T11" fmla="*/ 4 h 10"/>
                  <a:gd name="T12" fmla="*/ 8 w 14"/>
                  <a:gd name="T13" fmla="*/ 3 h 10"/>
                  <a:gd name="T14" fmla="*/ 8 w 14"/>
                  <a:gd name="T15" fmla="*/ 2 h 10"/>
                  <a:gd name="T16" fmla="*/ 7 w 14"/>
                  <a:gd name="T17" fmla="*/ 2 h 10"/>
                  <a:gd name="T18" fmla="*/ 6 w 14"/>
                  <a:gd name="T19" fmla="*/ 1 h 10"/>
                  <a:gd name="T20" fmla="*/ 6 w 14"/>
                  <a:gd name="T21" fmla="*/ 1 h 10"/>
                  <a:gd name="T22" fmla="*/ 5 w 14"/>
                  <a:gd name="T23" fmla="*/ 0 h 10"/>
                  <a:gd name="T24" fmla="*/ 5 w 14"/>
                  <a:gd name="T25" fmla="*/ 0 h 10"/>
                  <a:gd name="T26" fmla="*/ 5 w 14"/>
                  <a:gd name="T27" fmla="*/ 1 h 10"/>
                  <a:gd name="T28" fmla="*/ 6 w 14"/>
                  <a:gd name="T29" fmla="*/ 2 h 10"/>
                  <a:gd name="T30" fmla="*/ 6 w 14"/>
                  <a:gd name="T31" fmla="*/ 4 h 10"/>
                  <a:gd name="T32" fmla="*/ 7 w 14"/>
                  <a:gd name="T33" fmla="*/ 4 h 10"/>
                  <a:gd name="T34" fmla="*/ 0 w 14"/>
                  <a:gd name="T35" fmla="*/ 4 h 10"/>
                  <a:gd name="T36" fmla="*/ 4 w 14"/>
                  <a:gd name="T37" fmla="*/ 10 h 10"/>
                  <a:gd name="T38" fmla="*/ 5 w 14"/>
                  <a:gd name="T39" fmla="*/ 10 h 10"/>
                  <a:gd name="T40" fmla="*/ 6 w 14"/>
                  <a:gd name="T41" fmla="*/ 10 h 10"/>
                  <a:gd name="T42" fmla="*/ 7 w 14"/>
                  <a:gd name="T43" fmla="*/ 10 h 10"/>
                  <a:gd name="T44" fmla="*/ 7 w 14"/>
                  <a:gd name="T45" fmla="*/ 10 h 10"/>
                  <a:gd name="T46" fmla="*/ 8 w 14"/>
                  <a:gd name="T47" fmla="*/ 10 h 10"/>
                  <a:gd name="T48" fmla="*/ 9 w 14"/>
                  <a:gd name="T49" fmla="*/ 10 h 10"/>
                  <a:gd name="T50" fmla="*/ 10 w 14"/>
                  <a:gd name="T51" fmla="*/ 10 h 10"/>
                  <a:gd name="T52" fmla="*/ 10 w 14"/>
                  <a:gd name="T53" fmla="*/ 9 h 10"/>
                  <a:gd name="T54" fmla="*/ 11 w 14"/>
                  <a:gd name="T55" fmla="*/ 9 h 10"/>
                  <a:gd name="T56" fmla="*/ 12 w 14"/>
                  <a:gd name="T57" fmla="*/ 9 h 10"/>
                  <a:gd name="T58" fmla="*/ 13 w 14"/>
                  <a:gd name="T59" fmla="*/ 9 h 10"/>
                  <a:gd name="T60" fmla="*/ 13 w 14"/>
                  <a:gd name="T61" fmla="*/ 9 h 10"/>
                  <a:gd name="T62" fmla="*/ 13 w 14"/>
                  <a:gd name="T63" fmla="*/ 9 h 10"/>
                  <a:gd name="T64" fmla="*/ 14 w 14"/>
                  <a:gd name="T65" fmla="*/ 8 h 10"/>
                  <a:gd name="T66" fmla="*/ 14 w 14"/>
                  <a:gd name="T67" fmla="*/ 8 h 10"/>
                  <a:gd name="T68" fmla="*/ 14 w 14"/>
                  <a:gd name="T69" fmla="*/ 8 h 10"/>
                  <a:gd name="T70" fmla="*/ 12 w 14"/>
                  <a:gd name="T71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" h="10">
                    <a:moveTo>
                      <a:pt x="12" y="5"/>
                    </a:moveTo>
                    <a:lnTo>
                      <a:pt x="11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0" y="4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2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327"/>
              <p:cNvSpPr>
                <a:spLocks/>
              </p:cNvSpPr>
              <p:nvPr/>
            </p:nvSpPr>
            <p:spPr bwMode="auto">
              <a:xfrm>
                <a:off x="1395" y="2729"/>
                <a:ext cx="4" cy="7"/>
              </a:xfrm>
              <a:custGeom>
                <a:avLst/>
                <a:gdLst>
                  <a:gd name="T0" fmla="*/ 3 w 4"/>
                  <a:gd name="T1" fmla="*/ 3 h 7"/>
                  <a:gd name="T2" fmla="*/ 3 w 4"/>
                  <a:gd name="T3" fmla="*/ 2 h 7"/>
                  <a:gd name="T4" fmla="*/ 2 w 4"/>
                  <a:gd name="T5" fmla="*/ 1 h 7"/>
                  <a:gd name="T6" fmla="*/ 2 w 4"/>
                  <a:gd name="T7" fmla="*/ 0 h 7"/>
                  <a:gd name="T8" fmla="*/ 1 w 4"/>
                  <a:gd name="T9" fmla="*/ 0 h 7"/>
                  <a:gd name="T10" fmla="*/ 0 w 4"/>
                  <a:gd name="T11" fmla="*/ 0 h 7"/>
                  <a:gd name="T12" fmla="*/ 0 w 4"/>
                  <a:gd name="T13" fmla="*/ 0 h 7"/>
                  <a:gd name="T14" fmla="*/ 0 w 4"/>
                  <a:gd name="T15" fmla="*/ 1 h 7"/>
                  <a:gd name="T16" fmla="*/ 0 w 4"/>
                  <a:gd name="T17" fmla="*/ 1 h 7"/>
                  <a:gd name="T18" fmla="*/ 0 w 4"/>
                  <a:gd name="T19" fmla="*/ 1 h 7"/>
                  <a:gd name="T20" fmla="*/ 1 w 4"/>
                  <a:gd name="T21" fmla="*/ 2 h 7"/>
                  <a:gd name="T22" fmla="*/ 1 w 4"/>
                  <a:gd name="T23" fmla="*/ 2 h 7"/>
                  <a:gd name="T24" fmla="*/ 2 w 4"/>
                  <a:gd name="T25" fmla="*/ 3 h 7"/>
                  <a:gd name="T26" fmla="*/ 2 w 4"/>
                  <a:gd name="T27" fmla="*/ 4 h 7"/>
                  <a:gd name="T28" fmla="*/ 2 w 4"/>
                  <a:gd name="T29" fmla="*/ 5 h 7"/>
                  <a:gd name="T30" fmla="*/ 2 w 4"/>
                  <a:gd name="T31" fmla="*/ 6 h 7"/>
                  <a:gd name="T32" fmla="*/ 2 w 4"/>
                  <a:gd name="T33" fmla="*/ 7 h 7"/>
                  <a:gd name="T34" fmla="*/ 2 w 4"/>
                  <a:gd name="T35" fmla="*/ 7 h 7"/>
                  <a:gd name="T36" fmla="*/ 3 w 4"/>
                  <a:gd name="T37" fmla="*/ 7 h 7"/>
                  <a:gd name="T38" fmla="*/ 3 w 4"/>
                  <a:gd name="T39" fmla="*/ 7 h 7"/>
                  <a:gd name="T40" fmla="*/ 4 w 4"/>
                  <a:gd name="T41" fmla="*/ 7 h 7"/>
                  <a:gd name="T42" fmla="*/ 4 w 4"/>
                  <a:gd name="T43" fmla="*/ 6 h 7"/>
                  <a:gd name="T44" fmla="*/ 4 w 4"/>
                  <a:gd name="T45" fmla="*/ 5 h 7"/>
                  <a:gd name="T46" fmla="*/ 4 w 4"/>
                  <a:gd name="T47" fmla="*/ 4 h 7"/>
                  <a:gd name="T48" fmla="*/ 3 w 4"/>
                  <a:gd name="T4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" h="7">
                    <a:moveTo>
                      <a:pt x="3" y="3"/>
                    </a:moveTo>
                    <a:lnTo>
                      <a:pt x="3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28"/>
              <p:cNvSpPr>
                <a:spLocks/>
              </p:cNvSpPr>
              <p:nvPr/>
            </p:nvSpPr>
            <p:spPr bwMode="auto">
              <a:xfrm>
                <a:off x="1361" y="2713"/>
                <a:ext cx="33" cy="20"/>
              </a:xfrm>
              <a:custGeom>
                <a:avLst/>
                <a:gdLst>
                  <a:gd name="T0" fmla="*/ 31 w 33"/>
                  <a:gd name="T1" fmla="*/ 11 h 20"/>
                  <a:gd name="T2" fmla="*/ 28 w 33"/>
                  <a:gd name="T3" fmla="*/ 8 h 20"/>
                  <a:gd name="T4" fmla="*/ 33 w 33"/>
                  <a:gd name="T5" fmla="*/ 5 h 20"/>
                  <a:gd name="T6" fmla="*/ 29 w 33"/>
                  <a:gd name="T7" fmla="*/ 1 h 20"/>
                  <a:gd name="T8" fmla="*/ 27 w 33"/>
                  <a:gd name="T9" fmla="*/ 1 h 20"/>
                  <a:gd name="T10" fmla="*/ 30 w 33"/>
                  <a:gd name="T11" fmla="*/ 4 h 20"/>
                  <a:gd name="T12" fmla="*/ 26 w 33"/>
                  <a:gd name="T13" fmla="*/ 7 h 20"/>
                  <a:gd name="T14" fmla="*/ 26 w 33"/>
                  <a:gd name="T15" fmla="*/ 8 h 20"/>
                  <a:gd name="T16" fmla="*/ 27 w 33"/>
                  <a:gd name="T17" fmla="*/ 9 h 20"/>
                  <a:gd name="T18" fmla="*/ 28 w 33"/>
                  <a:gd name="T19" fmla="*/ 10 h 20"/>
                  <a:gd name="T20" fmla="*/ 28 w 33"/>
                  <a:gd name="T21" fmla="*/ 10 h 20"/>
                  <a:gd name="T22" fmla="*/ 15 w 33"/>
                  <a:gd name="T23" fmla="*/ 18 h 20"/>
                  <a:gd name="T24" fmla="*/ 4 w 33"/>
                  <a:gd name="T25" fmla="*/ 10 h 20"/>
                  <a:gd name="T26" fmla="*/ 6 w 33"/>
                  <a:gd name="T27" fmla="*/ 7 h 20"/>
                  <a:gd name="T28" fmla="*/ 3 w 33"/>
                  <a:gd name="T29" fmla="*/ 4 h 20"/>
                  <a:gd name="T30" fmla="*/ 5 w 33"/>
                  <a:gd name="T31" fmla="*/ 0 h 20"/>
                  <a:gd name="T32" fmla="*/ 3 w 33"/>
                  <a:gd name="T33" fmla="*/ 0 h 20"/>
                  <a:gd name="T34" fmla="*/ 0 w 33"/>
                  <a:gd name="T35" fmla="*/ 5 h 20"/>
                  <a:gd name="T36" fmla="*/ 4 w 33"/>
                  <a:gd name="T37" fmla="*/ 7 h 20"/>
                  <a:gd name="T38" fmla="*/ 1 w 33"/>
                  <a:gd name="T39" fmla="*/ 11 h 20"/>
                  <a:gd name="T40" fmla="*/ 15 w 33"/>
                  <a:gd name="T41" fmla="*/ 20 h 20"/>
                  <a:gd name="T42" fmla="*/ 31 w 33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3" h="20">
                    <a:moveTo>
                      <a:pt x="31" y="11"/>
                    </a:moveTo>
                    <a:lnTo>
                      <a:pt x="28" y="8"/>
                    </a:lnTo>
                    <a:lnTo>
                      <a:pt x="33" y="5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30" y="4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9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15" y="18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4" y="7"/>
                    </a:lnTo>
                    <a:lnTo>
                      <a:pt x="1" y="11"/>
                    </a:lnTo>
                    <a:lnTo>
                      <a:pt x="15" y="20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29"/>
              <p:cNvSpPr>
                <a:spLocks/>
              </p:cNvSpPr>
              <p:nvPr/>
            </p:nvSpPr>
            <p:spPr bwMode="auto">
              <a:xfrm>
                <a:off x="1352" y="2753"/>
                <a:ext cx="49" cy="15"/>
              </a:xfrm>
              <a:custGeom>
                <a:avLst/>
                <a:gdLst>
                  <a:gd name="T0" fmla="*/ 24 w 49"/>
                  <a:gd name="T1" fmla="*/ 0 h 15"/>
                  <a:gd name="T2" fmla="*/ 23 w 49"/>
                  <a:gd name="T3" fmla="*/ 2 h 15"/>
                  <a:gd name="T4" fmla="*/ 21 w 49"/>
                  <a:gd name="T5" fmla="*/ 4 h 15"/>
                  <a:gd name="T6" fmla="*/ 19 w 49"/>
                  <a:gd name="T7" fmla="*/ 7 h 15"/>
                  <a:gd name="T8" fmla="*/ 16 w 49"/>
                  <a:gd name="T9" fmla="*/ 9 h 15"/>
                  <a:gd name="T10" fmla="*/ 14 w 49"/>
                  <a:gd name="T11" fmla="*/ 10 h 15"/>
                  <a:gd name="T12" fmla="*/ 12 w 49"/>
                  <a:gd name="T13" fmla="*/ 11 h 15"/>
                  <a:gd name="T14" fmla="*/ 10 w 49"/>
                  <a:gd name="T15" fmla="*/ 11 h 15"/>
                  <a:gd name="T16" fmla="*/ 8 w 49"/>
                  <a:gd name="T17" fmla="*/ 12 h 15"/>
                  <a:gd name="T18" fmla="*/ 6 w 49"/>
                  <a:gd name="T19" fmla="*/ 12 h 15"/>
                  <a:gd name="T20" fmla="*/ 4 w 49"/>
                  <a:gd name="T21" fmla="*/ 12 h 15"/>
                  <a:gd name="T22" fmla="*/ 2 w 49"/>
                  <a:gd name="T23" fmla="*/ 12 h 15"/>
                  <a:gd name="T24" fmla="*/ 0 w 49"/>
                  <a:gd name="T25" fmla="*/ 14 h 15"/>
                  <a:gd name="T26" fmla="*/ 3 w 49"/>
                  <a:gd name="T27" fmla="*/ 14 h 15"/>
                  <a:gd name="T28" fmla="*/ 6 w 49"/>
                  <a:gd name="T29" fmla="*/ 14 h 15"/>
                  <a:gd name="T30" fmla="*/ 9 w 49"/>
                  <a:gd name="T31" fmla="*/ 14 h 15"/>
                  <a:gd name="T32" fmla="*/ 11 w 49"/>
                  <a:gd name="T33" fmla="*/ 13 h 15"/>
                  <a:gd name="T34" fmla="*/ 14 w 49"/>
                  <a:gd name="T35" fmla="*/ 12 h 15"/>
                  <a:gd name="T36" fmla="*/ 16 w 49"/>
                  <a:gd name="T37" fmla="*/ 11 h 15"/>
                  <a:gd name="T38" fmla="*/ 18 w 49"/>
                  <a:gd name="T39" fmla="*/ 10 h 15"/>
                  <a:gd name="T40" fmla="*/ 20 w 49"/>
                  <a:gd name="T41" fmla="*/ 8 h 15"/>
                  <a:gd name="T42" fmla="*/ 21 w 49"/>
                  <a:gd name="T43" fmla="*/ 7 h 15"/>
                  <a:gd name="T44" fmla="*/ 22 w 49"/>
                  <a:gd name="T45" fmla="*/ 6 h 15"/>
                  <a:gd name="T46" fmla="*/ 23 w 49"/>
                  <a:gd name="T47" fmla="*/ 5 h 15"/>
                  <a:gd name="T48" fmla="*/ 24 w 49"/>
                  <a:gd name="T49" fmla="*/ 4 h 15"/>
                  <a:gd name="T50" fmla="*/ 25 w 49"/>
                  <a:gd name="T51" fmla="*/ 5 h 15"/>
                  <a:gd name="T52" fmla="*/ 26 w 49"/>
                  <a:gd name="T53" fmla="*/ 7 h 15"/>
                  <a:gd name="T54" fmla="*/ 27 w 49"/>
                  <a:gd name="T55" fmla="*/ 8 h 15"/>
                  <a:gd name="T56" fmla="*/ 28 w 49"/>
                  <a:gd name="T57" fmla="*/ 10 h 15"/>
                  <a:gd name="T58" fmla="*/ 31 w 49"/>
                  <a:gd name="T59" fmla="*/ 12 h 15"/>
                  <a:gd name="T60" fmla="*/ 33 w 49"/>
                  <a:gd name="T61" fmla="*/ 13 h 15"/>
                  <a:gd name="T62" fmla="*/ 36 w 49"/>
                  <a:gd name="T63" fmla="*/ 14 h 15"/>
                  <a:gd name="T64" fmla="*/ 39 w 49"/>
                  <a:gd name="T65" fmla="*/ 14 h 15"/>
                  <a:gd name="T66" fmla="*/ 41 w 49"/>
                  <a:gd name="T67" fmla="*/ 15 h 15"/>
                  <a:gd name="T68" fmla="*/ 44 w 49"/>
                  <a:gd name="T69" fmla="*/ 15 h 15"/>
                  <a:gd name="T70" fmla="*/ 47 w 49"/>
                  <a:gd name="T71" fmla="*/ 15 h 15"/>
                  <a:gd name="T72" fmla="*/ 49 w 49"/>
                  <a:gd name="T73" fmla="*/ 14 h 15"/>
                  <a:gd name="T74" fmla="*/ 47 w 49"/>
                  <a:gd name="T75" fmla="*/ 12 h 15"/>
                  <a:gd name="T76" fmla="*/ 45 w 49"/>
                  <a:gd name="T77" fmla="*/ 12 h 15"/>
                  <a:gd name="T78" fmla="*/ 43 w 49"/>
                  <a:gd name="T79" fmla="*/ 13 h 15"/>
                  <a:gd name="T80" fmla="*/ 41 w 49"/>
                  <a:gd name="T81" fmla="*/ 13 h 15"/>
                  <a:gd name="T82" fmla="*/ 39 w 49"/>
                  <a:gd name="T83" fmla="*/ 12 h 15"/>
                  <a:gd name="T84" fmla="*/ 37 w 49"/>
                  <a:gd name="T85" fmla="*/ 12 h 15"/>
                  <a:gd name="T86" fmla="*/ 34 w 49"/>
                  <a:gd name="T87" fmla="*/ 11 h 15"/>
                  <a:gd name="T88" fmla="*/ 32 w 49"/>
                  <a:gd name="T89" fmla="*/ 10 h 15"/>
                  <a:gd name="T90" fmla="*/ 29 w 49"/>
                  <a:gd name="T91" fmla="*/ 8 h 15"/>
                  <a:gd name="T92" fmla="*/ 27 w 49"/>
                  <a:gd name="T93" fmla="*/ 5 h 15"/>
                  <a:gd name="T94" fmla="*/ 25 w 49"/>
                  <a:gd name="T95" fmla="*/ 2 h 15"/>
                  <a:gd name="T96" fmla="*/ 24 w 49"/>
                  <a:gd name="T9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9" h="15">
                    <a:moveTo>
                      <a:pt x="24" y="0"/>
                    </a:moveTo>
                    <a:lnTo>
                      <a:pt x="24" y="0"/>
                    </a:lnTo>
                    <a:lnTo>
                      <a:pt x="24" y="1"/>
                    </a:lnTo>
                    <a:lnTo>
                      <a:pt x="23" y="2"/>
                    </a:lnTo>
                    <a:lnTo>
                      <a:pt x="22" y="3"/>
                    </a:lnTo>
                    <a:lnTo>
                      <a:pt x="21" y="4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7" y="8"/>
                    </a:lnTo>
                    <a:lnTo>
                      <a:pt x="16" y="9"/>
                    </a:lnTo>
                    <a:lnTo>
                      <a:pt x="15" y="9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9" y="11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4" y="12"/>
                    </a:lnTo>
                    <a:lnTo>
                      <a:pt x="15" y="12"/>
                    </a:lnTo>
                    <a:lnTo>
                      <a:pt x="16" y="11"/>
                    </a:lnTo>
                    <a:lnTo>
                      <a:pt x="17" y="11"/>
                    </a:lnTo>
                    <a:lnTo>
                      <a:pt x="18" y="10"/>
                    </a:lnTo>
                    <a:lnTo>
                      <a:pt x="19" y="9"/>
                    </a:lnTo>
                    <a:lnTo>
                      <a:pt x="20" y="8"/>
                    </a:lnTo>
                    <a:lnTo>
                      <a:pt x="21" y="8"/>
                    </a:lnTo>
                    <a:lnTo>
                      <a:pt x="21" y="7"/>
                    </a:lnTo>
                    <a:lnTo>
                      <a:pt x="22" y="7"/>
                    </a:lnTo>
                    <a:lnTo>
                      <a:pt x="22" y="6"/>
                    </a:lnTo>
                    <a:lnTo>
                      <a:pt x="23" y="6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4" y="4"/>
                    </a:lnTo>
                    <a:lnTo>
                      <a:pt x="24" y="5"/>
                    </a:lnTo>
                    <a:lnTo>
                      <a:pt x="25" y="5"/>
                    </a:lnTo>
                    <a:lnTo>
                      <a:pt x="25" y="6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8"/>
                    </a:lnTo>
                    <a:lnTo>
                      <a:pt x="28" y="9"/>
                    </a:lnTo>
                    <a:lnTo>
                      <a:pt x="28" y="10"/>
                    </a:lnTo>
                    <a:lnTo>
                      <a:pt x="29" y="11"/>
                    </a:lnTo>
                    <a:lnTo>
                      <a:pt x="31" y="12"/>
                    </a:lnTo>
                    <a:lnTo>
                      <a:pt x="32" y="12"/>
                    </a:lnTo>
                    <a:lnTo>
                      <a:pt x="33" y="13"/>
                    </a:lnTo>
                    <a:lnTo>
                      <a:pt x="34" y="14"/>
                    </a:lnTo>
                    <a:lnTo>
                      <a:pt x="36" y="14"/>
                    </a:lnTo>
                    <a:lnTo>
                      <a:pt x="37" y="14"/>
                    </a:lnTo>
                    <a:lnTo>
                      <a:pt x="39" y="14"/>
                    </a:lnTo>
                    <a:lnTo>
                      <a:pt x="40" y="15"/>
                    </a:lnTo>
                    <a:lnTo>
                      <a:pt x="41" y="15"/>
                    </a:lnTo>
                    <a:lnTo>
                      <a:pt x="43" y="15"/>
                    </a:lnTo>
                    <a:lnTo>
                      <a:pt x="44" y="15"/>
                    </a:lnTo>
                    <a:lnTo>
                      <a:pt x="45" y="15"/>
                    </a:lnTo>
                    <a:lnTo>
                      <a:pt x="47" y="15"/>
                    </a:lnTo>
                    <a:lnTo>
                      <a:pt x="48" y="14"/>
                    </a:lnTo>
                    <a:lnTo>
                      <a:pt x="49" y="14"/>
                    </a:lnTo>
                    <a:lnTo>
                      <a:pt x="48" y="12"/>
                    </a:lnTo>
                    <a:lnTo>
                      <a:pt x="47" y="12"/>
                    </a:lnTo>
                    <a:lnTo>
                      <a:pt x="46" y="12"/>
                    </a:lnTo>
                    <a:lnTo>
                      <a:pt x="45" y="12"/>
                    </a:lnTo>
                    <a:lnTo>
                      <a:pt x="44" y="13"/>
                    </a:lnTo>
                    <a:lnTo>
                      <a:pt x="43" y="13"/>
                    </a:lnTo>
                    <a:lnTo>
                      <a:pt x="42" y="13"/>
                    </a:lnTo>
                    <a:lnTo>
                      <a:pt x="41" y="13"/>
                    </a:lnTo>
                    <a:lnTo>
                      <a:pt x="40" y="12"/>
                    </a:lnTo>
                    <a:lnTo>
                      <a:pt x="39" y="12"/>
                    </a:lnTo>
                    <a:lnTo>
                      <a:pt x="38" y="12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4" y="11"/>
                    </a:lnTo>
                    <a:lnTo>
                      <a:pt x="33" y="11"/>
                    </a:lnTo>
                    <a:lnTo>
                      <a:pt x="32" y="10"/>
                    </a:lnTo>
                    <a:lnTo>
                      <a:pt x="31" y="9"/>
                    </a:lnTo>
                    <a:lnTo>
                      <a:pt x="29" y="8"/>
                    </a:lnTo>
                    <a:lnTo>
                      <a:pt x="28" y="7"/>
                    </a:lnTo>
                    <a:lnTo>
                      <a:pt x="27" y="5"/>
                    </a:lnTo>
                    <a:lnTo>
                      <a:pt x="26" y="4"/>
                    </a:lnTo>
                    <a:lnTo>
                      <a:pt x="25" y="2"/>
                    </a:lnTo>
                    <a:lnTo>
                      <a:pt x="25" y="1"/>
                    </a:lnTo>
                    <a:lnTo>
                      <a:pt x="2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30"/>
              <p:cNvSpPr>
                <a:spLocks/>
              </p:cNvSpPr>
              <p:nvPr/>
            </p:nvSpPr>
            <p:spPr bwMode="auto">
              <a:xfrm>
                <a:off x="1324" y="2725"/>
                <a:ext cx="5" cy="12"/>
              </a:xfrm>
              <a:custGeom>
                <a:avLst/>
                <a:gdLst>
                  <a:gd name="T0" fmla="*/ 5 w 5"/>
                  <a:gd name="T1" fmla="*/ 7 h 12"/>
                  <a:gd name="T2" fmla="*/ 5 w 5"/>
                  <a:gd name="T3" fmla="*/ 7 h 12"/>
                  <a:gd name="T4" fmla="*/ 4 w 5"/>
                  <a:gd name="T5" fmla="*/ 6 h 12"/>
                  <a:gd name="T6" fmla="*/ 4 w 5"/>
                  <a:gd name="T7" fmla="*/ 6 h 12"/>
                  <a:gd name="T8" fmla="*/ 4 w 5"/>
                  <a:gd name="T9" fmla="*/ 6 h 12"/>
                  <a:gd name="T10" fmla="*/ 3 w 5"/>
                  <a:gd name="T11" fmla="*/ 6 h 12"/>
                  <a:gd name="T12" fmla="*/ 3 w 5"/>
                  <a:gd name="T13" fmla="*/ 4 h 12"/>
                  <a:gd name="T14" fmla="*/ 2 w 5"/>
                  <a:gd name="T15" fmla="*/ 3 h 12"/>
                  <a:gd name="T16" fmla="*/ 2 w 5"/>
                  <a:gd name="T17" fmla="*/ 2 h 12"/>
                  <a:gd name="T18" fmla="*/ 1 w 5"/>
                  <a:gd name="T19" fmla="*/ 2 h 12"/>
                  <a:gd name="T20" fmla="*/ 1 w 5"/>
                  <a:gd name="T21" fmla="*/ 1 h 12"/>
                  <a:gd name="T22" fmla="*/ 0 w 5"/>
                  <a:gd name="T23" fmla="*/ 0 h 12"/>
                  <a:gd name="T24" fmla="*/ 0 w 5"/>
                  <a:gd name="T25" fmla="*/ 0 h 12"/>
                  <a:gd name="T26" fmla="*/ 0 w 5"/>
                  <a:gd name="T27" fmla="*/ 1 h 12"/>
                  <a:gd name="T28" fmla="*/ 0 w 5"/>
                  <a:gd name="T29" fmla="*/ 2 h 12"/>
                  <a:gd name="T30" fmla="*/ 0 w 5"/>
                  <a:gd name="T31" fmla="*/ 4 h 12"/>
                  <a:gd name="T32" fmla="*/ 1 w 5"/>
                  <a:gd name="T33" fmla="*/ 6 h 12"/>
                  <a:gd name="T34" fmla="*/ 1 w 5"/>
                  <a:gd name="T35" fmla="*/ 8 h 12"/>
                  <a:gd name="T36" fmla="*/ 2 w 5"/>
                  <a:gd name="T37" fmla="*/ 9 h 12"/>
                  <a:gd name="T38" fmla="*/ 3 w 5"/>
                  <a:gd name="T39" fmla="*/ 11 h 12"/>
                  <a:gd name="T40" fmla="*/ 3 w 5"/>
                  <a:gd name="T41" fmla="*/ 11 h 12"/>
                  <a:gd name="T42" fmla="*/ 3 w 5"/>
                  <a:gd name="T43" fmla="*/ 11 h 12"/>
                  <a:gd name="T44" fmla="*/ 4 w 5"/>
                  <a:gd name="T45" fmla="*/ 11 h 12"/>
                  <a:gd name="T46" fmla="*/ 5 w 5"/>
                  <a:gd name="T47" fmla="*/ 12 h 12"/>
                  <a:gd name="T48" fmla="*/ 5 w 5"/>
                  <a:gd name="T49" fmla="*/ 12 h 12"/>
                  <a:gd name="T50" fmla="*/ 5 w 5"/>
                  <a:gd name="T5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" h="12">
                    <a:moveTo>
                      <a:pt x="5" y="7"/>
                    </a:moveTo>
                    <a:lnTo>
                      <a:pt x="5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2" y="9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31"/>
              <p:cNvSpPr>
                <a:spLocks/>
              </p:cNvSpPr>
              <p:nvPr/>
            </p:nvSpPr>
            <p:spPr bwMode="auto">
              <a:xfrm>
                <a:off x="1368" y="2704"/>
                <a:ext cx="19" cy="21"/>
              </a:xfrm>
              <a:custGeom>
                <a:avLst/>
                <a:gdLst>
                  <a:gd name="T0" fmla="*/ 19 w 19"/>
                  <a:gd name="T1" fmla="*/ 10 h 21"/>
                  <a:gd name="T2" fmla="*/ 19 w 19"/>
                  <a:gd name="T3" fmla="*/ 0 h 21"/>
                  <a:gd name="T4" fmla="*/ 0 w 19"/>
                  <a:gd name="T5" fmla="*/ 0 h 21"/>
                  <a:gd name="T6" fmla="*/ 0 w 19"/>
                  <a:gd name="T7" fmla="*/ 8 h 21"/>
                  <a:gd name="T8" fmla="*/ 8 w 19"/>
                  <a:gd name="T9" fmla="*/ 21 h 21"/>
                  <a:gd name="T10" fmla="*/ 19 w 19"/>
                  <a:gd name="T11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1">
                    <a:moveTo>
                      <a:pt x="19" y="10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21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32"/>
              <p:cNvSpPr>
                <a:spLocks/>
              </p:cNvSpPr>
              <p:nvPr/>
            </p:nvSpPr>
            <p:spPr bwMode="auto">
              <a:xfrm>
                <a:off x="1354" y="2655"/>
                <a:ext cx="45" cy="27"/>
              </a:xfrm>
              <a:custGeom>
                <a:avLst/>
                <a:gdLst>
                  <a:gd name="T0" fmla="*/ 36 w 45"/>
                  <a:gd name="T1" fmla="*/ 10 h 27"/>
                  <a:gd name="T2" fmla="*/ 36 w 45"/>
                  <a:gd name="T3" fmla="*/ 9 h 27"/>
                  <a:gd name="T4" fmla="*/ 35 w 45"/>
                  <a:gd name="T5" fmla="*/ 8 h 27"/>
                  <a:gd name="T6" fmla="*/ 34 w 45"/>
                  <a:gd name="T7" fmla="*/ 7 h 27"/>
                  <a:gd name="T8" fmla="*/ 33 w 45"/>
                  <a:gd name="T9" fmla="*/ 6 h 27"/>
                  <a:gd name="T10" fmla="*/ 31 w 45"/>
                  <a:gd name="T11" fmla="*/ 5 h 27"/>
                  <a:gd name="T12" fmla="*/ 29 w 45"/>
                  <a:gd name="T13" fmla="*/ 4 h 27"/>
                  <a:gd name="T14" fmla="*/ 27 w 45"/>
                  <a:gd name="T15" fmla="*/ 3 h 27"/>
                  <a:gd name="T16" fmla="*/ 25 w 45"/>
                  <a:gd name="T17" fmla="*/ 2 h 27"/>
                  <a:gd name="T18" fmla="*/ 23 w 45"/>
                  <a:gd name="T19" fmla="*/ 1 h 27"/>
                  <a:gd name="T20" fmla="*/ 20 w 45"/>
                  <a:gd name="T21" fmla="*/ 1 h 27"/>
                  <a:gd name="T22" fmla="*/ 18 w 45"/>
                  <a:gd name="T23" fmla="*/ 0 h 27"/>
                  <a:gd name="T24" fmla="*/ 15 w 45"/>
                  <a:gd name="T25" fmla="*/ 0 h 27"/>
                  <a:gd name="T26" fmla="*/ 13 w 45"/>
                  <a:gd name="T27" fmla="*/ 0 h 27"/>
                  <a:gd name="T28" fmla="*/ 11 w 45"/>
                  <a:gd name="T29" fmla="*/ 0 h 27"/>
                  <a:gd name="T30" fmla="*/ 9 w 45"/>
                  <a:gd name="T31" fmla="*/ 1 h 27"/>
                  <a:gd name="T32" fmla="*/ 6 w 45"/>
                  <a:gd name="T33" fmla="*/ 1 h 27"/>
                  <a:gd name="T34" fmla="*/ 4 w 45"/>
                  <a:gd name="T35" fmla="*/ 3 h 27"/>
                  <a:gd name="T36" fmla="*/ 2 w 45"/>
                  <a:gd name="T37" fmla="*/ 5 h 27"/>
                  <a:gd name="T38" fmla="*/ 1 w 45"/>
                  <a:gd name="T39" fmla="*/ 8 h 27"/>
                  <a:gd name="T40" fmla="*/ 0 w 45"/>
                  <a:gd name="T41" fmla="*/ 10 h 27"/>
                  <a:gd name="T42" fmla="*/ 1 w 45"/>
                  <a:gd name="T43" fmla="*/ 12 h 27"/>
                  <a:gd name="T44" fmla="*/ 1 w 45"/>
                  <a:gd name="T45" fmla="*/ 14 h 27"/>
                  <a:gd name="T46" fmla="*/ 2 w 45"/>
                  <a:gd name="T47" fmla="*/ 15 h 27"/>
                  <a:gd name="T48" fmla="*/ 3 w 45"/>
                  <a:gd name="T49" fmla="*/ 15 h 27"/>
                  <a:gd name="T50" fmla="*/ 4 w 45"/>
                  <a:gd name="T51" fmla="*/ 16 h 27"/>
                  <a:gd name="T52" fmla="*/ 5 w 45"/>
                  <a:gd name="T53" fmla="*/ 16 h 27"/>
                  <a:gd name="T54" fmla="*/ 6 w 45"/>
                  <a:gd name="T55" fmla="*/ 16 h 27"/>
                  <a:gd name="T56" fmla="*/ 9 w 45"/>
                  <a:gd name="T57" fmla="*/ 17 h 27"/>
                  <a:gd name="T58" fmla="*/ 11 w 45"/>
                  <a:gd name="T59" fmla="*/ 18 h 27"/>
                  <a:gd name="T60" fmla="*/ 14 w 45"/>
                  <a:gd name="T61" fmla="*/ 19 h 27"/>
                  <a:gd name="T62" fmla="*/ 16 w 45"/>
                  <a:gd name="T63" fmla="*/ 20 h 27"/>
                  <a:gd name="T64" fmla="*/ 19 w 45"/>
                  <a:gd name="T65" fmla="*/ 21 h 27"/>
                  <a:gd name="T66" fmla="*/ 22 w 45"/>
                  <a:gd name="T67" fmla="*/ 23 h 27"/>
                  <a:gd name="T68" fmla="*/ 25 w 45"/>
                  <a:gd name="T69" fmla="*/ 24 h 27"/>
                  <a:gd name="T70" fmla="*/ 28 w 45"/>
                  <a:gd name="T71" fmla="*/ 25 h 27"/>
                  <a:gd name="T72" fmla="*/ 30 w 45"/>
                  <a:gd name="T73" fmla="*/ 25 h 27"/>
                  <a:gd name="T74" fmla="*/ 33 w 45"/>
                  <a:gd name="T75" fmla="*/ 26 h 27"/>
                  <a:gd name="T76" fmla="*/ 35 w 45"/>
                  <a:gd name="T77" fmla="*/ 27 h 27"/>
                  <a:gd name="T78" fmla="*/ 36 w 45"/>
                  <a:gd name="T79" fmla="*/ 27 h 27"/>
                  <a:gd name="T80" fmla="*/ 37 w 45"/>
                  <a:gd name="T81" fmla="*/ 27 h 27"/>
                  <a:gd name="T82" fmla="*/ 38 w 45"/>
                  <a:gd name="T83" fmla="*/ 27 h 27"/>
                  <a:gd name="T84" fmla="*/ 40 w 45"/>
                  <a:gd name="T85" fmla="*/ 27 h 27"/>
                  <a:gd name="T86" fmla="*/ 41 w 45"/>
                  <a:gd name="T87" fmla="*/ 27 h 27"/>
                  <a:gd name="T88" fmla="*/ 42 w 45"/>
                  <a:gd name="T89" fmla="*/ 27 h 27"/>
                  <a:gd name="T90" fmla="*/ 43 w 45"/>
                  <a:gd name="T91" fmla="*/ 26 h 27"/>
                  <a:gd name="T92" fmla="*/ 44 w 45"/>
                  <a:gd name="T93" fmla="*/ 26 h 27"/>
                  <a:gd name="T94" fmla="*/ 44 w 45"/>
                  <a:gd name="T95" fmla="*/ 24 h 27"/>
                  <a:gd name="T96" fmla="*/ 45 w 45"/>
                  <a:gd name="T97" fmla="*/ 23 h 27"/>
                  <a:gd name="T98" fmla="*/ 45 w 45"/>
                  <a:gd name="T99" fmla="*/ 20 h 27"/>
                  <a:gd name="T100" fmla="*/ 45 w 45"/>
                  <a:gd name="T101" fmla="*/ 18 h 27"/>
                  <a:gd name="T102" fmla="*/ 44 w 45"/>
                  <a:gd name="T103" fmla="*/ 16 h 27"/>
                  <a:gd name="T104" fmla="*/ 43 w 45"/>
                  <a:gd name="T105" fmla="*/ 14 h 27"/>
                  <a:gd name="T106" fmla="*/ 41 w 45"/>
                  <a:gd name="T107" fmla="*/ 12 h 27"/>
                  <a:gd name="T108" fmla="*/ 40 w 45"/>
                  <a:gd name="T109" fmla="*/ 11 h 27"/>
                  <a:gd name="T110" fmla="*/ 38 w 45"/>
                  <a:gd name="T111" fmla="*/ 10 h 27"/>
                  <a:gd name="T112" fmla="*/ 36 w 45"/>
                  <a:gd name="T11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5" h="27">
                    <a:moveTo>
                      <a:pt x="36" y="10"/>
                    </a:moveTo>
                    <a:lnTo>
                      <a:pt x="36" y="9"/>
                    </a:lnTo>
                    <a:lnTo>
                      <a:pt x="35" y="8"/>
                    </a:lnTo>
                    <a:lnTo>
                      <a:pt x="34" y="7"/>
                    </a:lnTo>
                    <a:lnTo>
                      <a:pt x="33" y="6"/>
                    </a:lnTo>
                    <a:lnTo>
                      <a:pt x="31" y="5"/>
                    </a:lnTo>
                    <a:lnTo>
                      <a:pt x="29" y="4"/>
                    </a:lnTo>
                    <a:lnTo>
                      <a:pt x="27" y="3"/>
                    </a:lnTo>
                    <a:lnTo>
                      <a:pt x="25" y="2"/>
                    </a:lnTo>
                    <a:lnTo>
                      <a:pt x="23" y="1"/>
                    </a:lnTo>
                    <a:lnTo>
                      <a:pt x="20" y="1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9" y="17"/>
                    </a:lnTo>
                    <a:lnTo>
                      <a:pt x="11" y="18"/>
                    </a:lnTo>
                    <a:lnTo>
                      <a:pt x="14" y="19"/>
                    </a:lnTo>
                    <a:lnTo>
                      <a:pt x="16" y="20"/>
                    </a:lnTo>
                    <a:lnTo>
                      <a:pt x="19" y="21"/>
                    </a:lnTo>
                    <a:lnTo>
                      <a:pt x="22" y="23"/>
                    </a:lnTo>
                    <a:lnTo>
                      <a:pt x="25" y="24"/>
                    </a:lnTo>
                    <a:lnTo>
                      <a:pt x="28" y="25"/>
                    </a:lnTo>
                    <a:lnTo>
                      <a:pt x="30" y="25"/>
                    </a:lnTo>
                    <a:lnTo>
                      <a:pt x="33" y="26"/>
                    </a:lnTo>
                    <a:lnTo>
                      <a:pt x="35" y="27"/>
                    </a:lnTo>
                    <a:lnTo>
                      <a:pt x="36" y="27"/>
                    </a:lnTo>
                    <a:lnTo>
                      <a:pt x="37" y="27"/>
                    </a:lnTo>
                    <a:lnTo>
                      <a:pt x="38" y="27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6"/>
                    </a:lnTo>
                    <a:lnTo>
                      <a:pt x="44" y="26"/>
                    </a:lnTo>
                    <a:lnTo>
                      <a:pt x="44" y="24"/>
                    </a:lnTo>
                    <a:lnTo>
                      <a:pt x="45" y="23"/>
                    </a:lnTo>
                    <a:lnTo>
                      <a:pt x="45" y="20"/>
                    </a:lnTo>
                    <a:lnTo>
                      <a:pt x="45" y="18"/>
                    </a:lnTo>
                    <a:lnTo>
                      <a:pt x="44" y="16"/>
                    </a:lnTo>
                    <a:lnTo>
                      <a:pt x="43" y="14"/>
                    </a:lnTo>
                    <a:lnTo>
                      <a:pt x="41" y="12"/>
                    </a:lnTo>
                    <a:lnTo>
                      <a:pt x="40" y="11"/>
                    </a:lnTo>
                    <a:lnTo>
                      <a:pt x="38" y="10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33"/>
              <p:cNvSpPr>
                <a:spLocks/>
              </p:cNvSpPr>
              <p:nvPr/>
            </p:nvSpPr>
            <p:spPr bwMode="auto">
              <a:xfrm>
                <a:off x="1348" y="2663"/>
                <a:ext cx="53" cy="47"/>
              </a:xfrm>
              <a:custGeom>
                <a:avLst/>
                <a:gdLst>
                  <a:gd name="T0" fmla="*/ 46 w 53"/>
                  <a:gd name="T1" fmla="*/ 14 h 47"/>
                  <a:gd name="T2" fmla="*/ 45 w 53"/>
                  <a:gd name="T3" fmla="*/ 14 h 47"/>
                  <a:gd name="T4" fmla="*/ 45 w 53"/>
                  <a:gd name="T5" fmla="*/ 12 h 47"/>
                  <a:gd name="T6" fmla="*/ 43 w 53"/>
                  <a:gd name="T7" fmla="*/ 10 h 47"/>
                  <a:gd name="T8" fmla="*/ 41 w 53"/>
                  <a:gd name="T9" fmla="*/ 7 h 47"/>
                  <a:gd name="T10" fmla="*/ 38 w 53"/>
                  <a:gd name="T11" fmla="*/ 5 h 47"/>
                  <a:gd name="T12" fmla="*/ 35 w 53"/>
                  <a:gd name="T13" fmla="*/ 3 h 47"/>
                  <a:gd name="T14" fmla="*/ 32 w 53"/>
                  <a:gd name="T15" fmla="*/ 1 h 47"/>
                  <a:gd name="T16" fmla="*/ 29 w 53"/>
                  <a:gd name="T17" fmla="*/ 0 h 47"/>
                  <a:gd name="T18" fmla="*/ 26 w 53"/>
                  <a:gd name="T19" fmla="*/ 0 h 47"/>
                  <a:gd name="T20" fmla="*/ 21 w 53"/>
                  <a:gd name="T21" fmla="*/ 0 h 47"/>
                  <a:gd name="T22" fmla="*/ 17 w 53"/>
                  <a:gd name="T23" fmla="*/ 1 h 47"/>
                  <a:gd name="T24" fmla="*/ 13 w 53"/>
                  <a:gd name="T25" fmla="*/ 3 h 47"/>
                  <a:gd name="T26" fmla="*/ 9 w 53"/>
                  <a:gd name="T27" fmla="*/ 5 h 47"/>
                  <a:gd name="T28" fmla="*/ 6 w 53"/>
                  <a:gd name="T29" fmla="*/ 8 h 47"/>
                  <a:gd name="T30" fmla="*/ 3 w 53"/>
                  <a:gd name="T31" fmla="*/ 12 h 47"/>
                  <a:gd name="T32" fmla="*/ 1 w 53"/>
                  <a:gd name="T33" fmla="*/ 16 h 47"/>
                  <a:gd name="T34" fmla="*/ 0 w 53"/>
                  <a:gd name="T35" fmla="*/ 21 h 47"/>
                  <a:gd name="T36" fmla="*/ 0 w 53"/>
                  <a:gd name="T37" fmla="*/ 26 h 47"/>
                  <a:gd name="T38" fmla="*/ 1 w 53"/>
                  <a:gd name="T39" fmla="*/ 30 h 47"/>
                  <a:gd name="T40" fmla="*/ 3 w 53"/>
                  <a:gd name="T41" fmla="*/ 34 h 47"/>
                  <a:gd name="T42" fmla="*/ 6 w 53"/>
                  <a:gd name="T43" fmla="*/ 38 h 47"/>
                  <a:gd name="T44" fmla="*/ 9 w 53"/>
                  <a:gd name="T45" fmla="*/ 41 h 47"/>
                  <a:gd name="T46" fmla="*/ 13 w 53"/>
                  <a:gd name="T47" fmla="*/ 44 h 47"/>
                  <a:gd name="T48" fmla="*/ 17 w 53"/>
                  <a:gd name="T49" fmla="*/ 46 h 47"/>
                  <a:gd name="T50" fmla="*/ 21 w 53"/>
                  <a:gd name="T51" fmla="*/ 47 h 47"/>
                  <a:gd name="T52" fmla="*/ 26 w 53"/>
                  <a:gd name="T53" fmla="*/ 47 h 47"/>
                  <a:gd name="T54" fmla="*/ 29 w 53"/>
                  <a:gd name="T55" fmla="*/ 46 h 47"/>
                  <a:gd name="T56" fmla="*/ 32 w 53"/>
                  <a:gd name="T57" fmla="*/ 45 h 47"/>
                  <a:gd name="T58" fmla="*/ 35 w 53"/>
                  <a:gd name="T59" fmla="*/ 44 h 47"/>
                  <a:gd name="T60" fmla="*/ 38 w 53"/>
                  <a:gd name="T61" fmla="*/ 42 h 47"/>
                  <a:gd name="T62" fmla="*/ 40 w 53"/>
                  <a:gd name="T63" fmla="*/ 40 h 47"/>
                  <a:gd name="T64" fmla="*/ 42 w 53"/>
                  <a:gd name="T65" fmla="*/ 38 h 47"/>
                  <a:gd name="T66" fmla="*/ 44 w 53"/>
                  <a:gd name="T67" fmla="*/ 35 h 47"/>
                  <a:gd name="T68" fmla="*/ 45 w 53"/>
                  <a:gd name="T69" fmla="*/ 34 h 47"/>
                  <a:gd name="T70" fmla="*/ 45 w 53"/>
                  <a:gd name="T71" fmla="*/ 34 h 47"/>
                  <a:gd name="T72" fmla="*/ 47 w 53"/>
                  <a:gd name="T73" fmla="*/ 34 h 47"/>
                  <a:gd name="T74" fmla="*/ 50 w 53"/>
                  <a:gd name="T75" fmla="*/ 32 h 47"/>
                  <a:gd name="T76" fmla="*/ 52 w 53"/>
                  <a:gd name="T77" fmla="*/ 29 h 47"/>
                  <a:gd name="T78" fmla="*/ 53 w 53"/>
                  <a:gd name="T79" fmla="*/ 26 h 47"/>
                  <a:gd name="T80" fmla="*/ 53 w 53"/>
                  <a:gd name="T81" fmla="*/ 22 h 47"/>
                  <a:gd name="T82" fmla="*/ 52 w 53"/>
                  <a:gd name="T83" fmla="*/ 18 h 47"/>
                  <a:gd name="T84" fmla="*/ 50 w 53"/>
                  <a:gd name="T85" fmla="*/ 16 h 47"/>
                  <a:gd name="T86" fmla="*/ 47 w 53"/>
                  <a:gd name="T87" fmla="*/ 1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3" h="47">
                    <a:moveTo>
                      <a:pt x="46" y="14"/>
                    </a:moveTo>
                    <a:lnTo>
                      <a:pt x="46" y="14"/>
                    </a:lnTo>
                    <a:lnTo>
                      <a:pt x="46" y="14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5" y="12"/>
                    </a:lnTo>
                    <a:lnTo>
                      <a:pt x="44" y="11"/>
                    </a:lnTo>
                    <a:lnTo>
                      <a:pt x="43" y="10"/>
                    </a:lnTo>
                    <a:lnTo>
                      <a:pt x="42" y="8"/>
                    </a:lnTo>
                    <a:lnTo>
                      <a:pt x="41" y="7"/>
                    </a:lnTo>
                    <a:lnTo>
                      <a:pt x="40" y="6"/>
                    </a:lnTo>
                    <a:lnTo>
                      <a:pt x="38" y="5"/>
                    </a:lnTo>
                    <a:lnTo>
                      <a:pt x="37" y="4"/>
                    </a:lnTo>
                    <a:lnTo>
                      <a:pt x="35" y="3"/>
                    </a:lnTo>
                    <a:lnTo>
                      <a:pt x="34" y="2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5" y="2"/>
                    </a:lnTo>
                    <a:lnTo>
                      <a:pt x="13" y="3"/>
                    </a:lnTo>
                    <a:lnTo>
                      <a:pt x="11" y="4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1" y="16"/>
                    </a:lnTo>
                    <a:lnTo>
                      <a:pt x="1" y="19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1" y="28"/>
                    </a:lnTo>
                    <a:lnTo>
                      <a:pt x="1" y="30"/>
                    </a:lnTo>
                    <a:lnTo>
                      <a:pt x="2" y="32"/>
                    </a:lnTo>
                    <a:lnTo>
                      <a:pt x="3" y="34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7" y="40"/>
                    </a:lnTo>
                    <a:lnTo>
                      <a:pt x="9" y="41"/>
                    </a:lnTo>
                    <a:lnTo>
                      <a:pt x="11" y="43"/>
                    </a:lnTo>
                    <a:lnTo>
                      <a:pt x="13" y="44"/>
                    </a:lnTo>
                    <a:lnTo>
                      <a:pt x="15" y="45"/>
                    </a:lnTo>
                    <a:lnTo>
                      <a:pt x="17" y="46"/>
                    </a:lnTo>
                    <a:lnTo>
                      <a:pt x="19" y="46"/>
                    </a:lnTo>
                    <a:lnTo>
                      <a:pt x="21" y="47"/>
                    </a:lnTo>
                    <a:lnTo>
                      <a:pt x="24" y="47"/>
                    </a:lnTo>
                    <a:lnTo>
                      <a:pt x="26" y="47"/>
                    </a:lnTo>
                    <a:lnTo>
                      <a:pt x="27" y="46"/>
                    </a:lnTo>
                    <a:lnTo>
                      <a:pt x="29" y="46"/>
                    </a:lnTo>
                    <a:lnTo>
                      <a:pt x="30" y="46"/>
                    </a:lnTo>
                    <a:lnTo>
                      <a:pt x="32" y="45"/>
                    </a:lnTo>
                    <a:lnTo>
                      <a:pt x="34" y="45"/>
                    </a:lnTo>
                    <a:lnTo>
                      <a:pt x="35" y="44"/>
                    </a:lnTo>
                    <a:lnTo>
                      <a:pt x="36" y="43"/>
                    </a:lnTo>
                    <a:lnTo>
                      <a:pt x="38" y="42"/>
                    </a:lnTo>
                    <a:lnTo>
                      <a:pt x="39" y="41"/>
                    </a:lnTo>
                    <a:lnTo>
                      <a:pt x="40" y="40"/>
                    </a:lnTo>
                    <a:lnTo>
                      <a:pt x="41" y="39"/>
                    </a:lnTo>
                    <a:lnTo>
                      <a:pt x="42" y="38"/>
                    </a:lnTo>
                    <a:lnTo>
                      <a:pt x="43" y="37"/>
                    </a:lnTo>
                    <a:lnTo>
                      <a:pt x="44" y="35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6" y="34"/>
                    </a:lnTo>
                    <a:lnTo>
                      <a:pt x="47" y="34"/>
                    </a:lnTo>
                    <a:lnTo>
                      <a:pt x="49" y="33"/>
                    </a:lnTo>
                    <a:lnTo>
                      <a:pt x="50" y="32"/>
                    </a:lnTo>
                    <a:lnTo>
                      <a:pt x="51" y="31"/>
                    </a:lnTo>
                    <a:lnTo>
                      <a:pt x="52" y="29"/>
                    </a:lnTo>
                    <a:lnTo>
                      <a:pt x="53" y="28"/>
                    </a:lnTo>
                    <a:lnTo>
                      <a:pt x="53" y="26"/>
                    </a:lnTo>
                    <a:lnTo>
                      <a:pt x="53" y="24"/>
                    </a:lnTo>
                    <a:lnTo>
                      <a:pt x="53" y="22"/>
                    </a:lnTo>
                    <a:lnTo>
                      <a:pt x="53" y="20"/>
                    </a:lnTo>
                    <a:lnTo>
                      <a:pt x="52" y="18"/>
                    </a:lnTo>
                    <a:lnTo>
                      <a:pt x="51" y="17"/>
                    </a:lnTo>
                    <a:lnTo>
                      <a:pt x="50" y="16"/>
                    </a:lnTo>
                    <a:lnTo>
                      <a:pt x="49" y="15"/>
                    </a:lnTo>
                    <a:lnTo>
                      <a:pt x="47" y="14"/>
                    </a:lnTo>
                    <a:lnTo>
                      <a:pt x="46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34"/>
              <p:cNvSpPr>
                <a:spLocks/>
              </p:cNvSpPr>
              <p:nvPr/>
            </p:nvSpPr>
            <p:spPr bwMode="auto">
              <a:xfrm>
                <a:off x="1352" y="2666"/>
                <a:ext cx="46" cy="40"/>
              </a:xfrm>
              <a:custGeom>
                <a:avLst/>
                <a:gdLst>
                  <a:gd name="T0" fmla="*/ 41 w 46"/>
                  <a:gd name="T1" fmla="*/ 16 h 40"/>
                  <a:gd name="T2" fmla="*/ 40 w 46"/>
                  <a:gd name="T3" fmla="*/ 16 h 40"/>
                  <a:gd name="T4" fmla="*/ 39 w 46"/>
                  <a:gd name="T5" fmla="*/ 15 h 40"/>
                  <a:gd name="T6" fmla="*/ 38 w 46"/>
                  <a:gd name="T7" fmla="*/ 12 h 40"/>
                  <a:gd name="T8" fmla="*/ 36 w 46"/>
                  <a:gd name="T9" fmla="*/ 9 h 40"/>
                  <a:gd name="T10" fmla="*/ 34 w 46"/>
                  <a:gd name="T11" fmla="*/ 6 h 40"/>
                  <a:gd name="T12" fmla="*/ 31 w 46"/>
                  <a:gd name="T13" fmla="*/ 4 h 40"/>
                  <a:gd name="T14" fmla="*/ 28 w 46"/>
                  <a:gd name="T15" fmla="*/ 2 h 40"/>
                  <a:gd name="T16" fmla="*/ 25 w 46"/>
                  <a:gd name="T17" fmla="*/ 1 h 40"/>
                  <a:gd name="T18" fmla="*/ 22 w 46"/>
                  <a:gd name="T19" fmla="*/ 1 h 40"/>
                  <a:gd name="T20" fmla="*/ 18 w 46"/>
                  <a:gd name="T21" fmla="*/ 1 h 40"/>
                  <a:gd name="T22" fmla="*/ 14 w 46"/>
                  <a:gd name="T23" fmla="*/ 1 h 40"/>
                  <a:gd name="T24" fmla="*/ 10 w 46"/>
                  <a:gd name="T25" fmla="*/ 3 h 40"/>
                  <a:gd name="T26" fmla="*/ 7 w 46"/>
                  <a:gd name="T27" fmla="*/ 5 h 40"/>
                  <a:gd name="T28" fmla="*/ 4 w 46"/>
                  <a:gd name="T29" fmla="*/ 8 h 40"/>
                  <a:gd name="T30" fmla="*/ 2 w 46"/>
                  <a:gd name="T31" fmla="*/ 11 h 40"/>
                  <a:gd name="T32" fmla="*/ 1 w 46"/>
                  <a:gd name="T33" fmla="*/ 14 h 40"/>
                  <a:gd name="T34" fmla="*/ 0 w 46"/>
                  <a:gd name="T35" fmla="*/ 18 h 40"/>
                  <a:gd name="T36" fmla="*/ 0 w 46"/>
                  <a:gd name="T37" fmla="*/ 22 h 40"/>
                  <a:gd name="T38" fmla="*/ 1 w 46"/>
                  <a:gd name="T39" fmla="*/ 26 h 40"/>
                  <a:gd name="T40" fmla="*/ 2 w 46"/>
                  <a:gd name="T41" fmla="*/ 30 h 40"/>
                  <a:gd name="T42" fmla="*/ 4 w 46"/>
                  <a:gd name="T43" fmla="*/ 33 h 40"/>
                  <a:gd name="T44" fmla="*/ 7 w 46"/>
                  <a:gd name="T45" fmla="*/ 36 h 40"/>
                  <a:gd name="T46" fmla="*/ 10 w 46"/>
                  <a:gd name="T47" fmla="*/ 38 h 40"/>
                  <a:gd name="T48" fmla="*/ 14 w 46"/>
                  <a:gd name="T49" fmla="*/ 39 h 40"/>
                  <a:gd name="T50" fmla="*/ 18 w 46"/>
                  <a:gd name="T51" fmla="*/ 40 h 40"/>
                  <a:gd name="T52" fmla="*/ 21 w 46"/>
                  <a:gd name="T53" fmla="*/ 40 h 40"/>
                  <a:gd name="T54" fmla="*/ 25 w 46"/>
                  <a:gd name="T55" fmla="*/ 39 h 40"/>
                  <a:gd name="T56" fmla="*/ 28 w 46"/>
                  <a:gd name="T57" fmla="*/ 38 h 40"/>
                  <a:gd name="T58" fmla="*/ 31 w 46"/>
                  <a:gd name="T59" fmla="*/ 37 h 40"/>
                  <a:gd name="T60" fmla="*/ 33 w 46"/>
                  <a:gd name="T61" fmla="*/ 35 h 40"/>
                  <a:gd name="T62" fmla="*/ 35 w 46"/>
                  <a:gd name="T63" fmla="*/ 33 h 40"/>
                  <a:gd name="T64" fmla="*/ 37 w 46"/>
                  <a:gd name="T65" fmla="*/ 30 h 40"/>
                  <a:gd name="T66" fmla="*/ 38 w 46"/>
                  <a:gd name="T67" fmla="*/ 27 h 40"/>
                  <a:gd name="T68" fmla="*/ 39 w 46"/>
                  <a:gd name="T69" fmla="*/ 26 h 40"/>
                  <a:gd name="T70" fmla="*/ 40 w 46"/>
                  <a:gd name="T71" fmla="*/ 26 h 40"/>
                  <a:gd name="T72" fmla="*/ 41 w 46"/>
                  <a:gd name="T73" fmla="*/ 27 h 40"/>
                  <a:gd name="T74" fmla="*/ 41 w 46"/>
                  <a:gd name="T75" fmla="*/ 27 h 40"/>
                  <a:gd name="T76" fmla="*/ 43 w 46"/>
                  <a:gd name="T77" fmla="*/ 27 h 40"/>
                  <a:gd name="T78" fmla="*/ 44 w 46"/>
                  <a:gd name="T79" fmla="*/ 26 h 40"/>
                  <a:gd name="T80" fmla="*/ 46 w 46"/>
                  <a:gd name="T81" fmla="*/ 24 h 40"/>
                  <a:gd name="T82" fmla="*/ 46 w 46"/>
                  <a:gd name="T83" fmla="*/ 22 h 40"/>
                  <a:gd name="T84" fmla="*/ 46 w 46"/>
                  <a:gd name="T85" fmla="*/ 20 h 40"/>
                  <a:gd name="T86" fmla="*/ 46 w 46"/>
                  <a:gd name="T87" fmla="*/ 18 h 40"/>
                  <a:gd name="T88" fmla="*/ 44 w 46"/>
                  <a:gd name="T89" fmla="*/ 17 h 40"/>
                  <a:gd name="T90" fmla="*/ 43 w 46"/>
                  <a:gd name="T91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40">
                    <a:moveTo>
                      <a:pt x="42" y="16"/>
                    </a:moveTo>
                    <a:lnTo>
                      <a:pt x="41" y="16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39" y="17"/>
                    </a:lnTo>
                    <a:lnTo>
                      <a:pt x="39" y="15"/>
                    </a:lnTo>
                    <a:lnTo>
                      <a:pt x="38" y="13"/>
                    </a:lnTo>
                    <a:lnTo>
                      <a:pt x="38" y="12"/>
                    </a:lnTo>
                    <a:lnTo>
                      <a:pt x="37" y="10"/>
                    </a:lnTo>
                    <a:lnTo>
                      <a:pt x="36" y="9"/>
                    </a:lnTo>
                    <a:lnTo>
                      <a:pt x="35" y="8"/>
                    </a:lnTo>
                    <a:lnTo>
                      <a:pt x="34" y="6"/>
                    </a:lnTo>
                    <a:lnTo>
                      <a:pt x="33" y="5"/>
                    </a:lnTo>
                    <a:lnTo>
                      <a:pt x="31" y="4"/>
                    </a:lnTo>
                    <a:lnTo>
                      <a:pt x="30" y="3"/>
                    </a:lnTo>
                    <a:lnTo>
                      <a:pt x="28" y="2"/>
                    </a:lnTo>
                    <a:lnTo>
                      <a:pt x="27" y="2"/>
                    </a:lnTo>
                    <a:lnTo>
                      <a:pt x="25" y="1"/>
                    </a:lnTo>
                    <a:lnTo>
                      <a:pt x="23" y="1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8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2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1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3" y="31"/>
                    </a:lnTo>
                    <a:lnTo>
                      <a:pt x="4" y="33"/>
                    </a:lnTo>
                    <a:lnTo>
                      <a:pt x="6" y="34"/>
                    </a:lnTo>
                    <a:lnTo>
                      <a:pt x="7" y="36"/>
                    </a:lnTo>
                    <a:lnTo>
                      <a:pt x="9" y="37"/>
                    </a:lnTo>
                    <a:lnTo>
                      <a:pt x="10" y="38"/>
                    </a:lnTo>
                    <a:lnTo>
                      <a:pt x="12" y="39"/>
                    </a:lnTo>
                    <a:lnTo>
                      <a:pt x="14" y="39"/>
                    </a:lnTo>
                    <a:lnTo>
                      <a:pt x="16" y="40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1" y="40"/>
                    </a:lnTo>
                    <a:lnTo>
                      <a:pt x="23" y="40"/>
                    </a:lnTo>
                    <a:lnTo>
                      <a:pt x="25" y="39"/>
                    </a:lnTo>
                    <a:lnTo>
                      <a:pt x="26" y="39"/>
                    </a:lnTo>
                    <a:lnTo>
                      <a:pt x="28" y="38"/>
                    </a:lnTo>
                    <a:lnTo>
                      <a:pt x="29" y="38"/>
                    </a:lnTo>
                    <a:lnTo>
                      <a:pt x="31" y="37"/>
                    </a:lnTo>
                    <a:lnTo>
                      <a:pt x="32" y="36"/>
                    </a:lnTo>
                    <a:lnTo>
                      <a:pt x="33" y="35"/>
                    </a:lnTo>
                    <a:lnTo>
                      <a:pt x="34" y="34"/>
                    </a:lnTo>
                    <a:lnTo>
                      <a:pt x="35" y="33"/>
                    </a:lnTo>
                    <a:lnTo>
                      <a:pt x="36" y="31"/>
                    </a:lnTo>
                    <a:lnTo>
                      <a:pt x="37" y="30"/>
                    </a:lnTo>
                    <a:lnTo>
                      <a:pt x="38" y="29"/>
                    </a:lnTo>
                    <a:lnTo>
                      <a:pt x="38" y="27"/>
                    </a:lnTo>
                    <a:lnTo>
                      <a:pt x="39" y="25"/>
                    </a:lnTo>
                    <a:lnTo>
                      <a:pt x="39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7"/>
                    </a:lnTo>
                    <a:lnTo>
                      <a:pt x="44" y="27"/>
                    </a:lnTo>
                    <a:lnTo>
                      <a:pt x="44" y="26"/>
                    </a:lnTo>
                    <a:lnTo>
                      <a:pt x="45" y="25"/>
                    </a:lnTo>
                    <a:lnTo>
                      <a:pt x="46" y="24"/>
                    </a:lnTo>
                    <a:lnTo>
                      <a:pt x="46" y="24"/>
                    </a:lnTo>
                    <a:lnTo>
                      <a:pt x="46" y="22"/>
                    </a:lnTo>
                    <a:lnTo>
                      <a:pt x="46" y="21"/>
                    </a:lnTo>
                    <a:lnTo>
                      <a:pt x="46" y="20"/>
                    </a:lnTo>
                    <a:lnTo>
                      <a:pt x="46" y="19"/>
                    </a:lnTo>
                    <a:lnTo>
                      <a:pt x="46" y="18"/>
                    </a:lnTo>
                    <a:lnTo>
                      <a:pt x="45" y="17"/>
                    </a:lnTo>
                    <a:lnTo>
                      <a:pt x="44" y="17"/>
                    </a:lnTo>
                    <a:lnTo>
                      <a:pt x="44" y="16"/>
                    </a:lnTo>
                    <a:lnTo>
                      <a:pt x="43" y="16"/>
                    </a:lnTo>
                    <a:lnTo>
                      <a:pt x="42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35"/>
              <p:cNvSpPr>
                <a:spLocks/>
              </p:cNvSpPr>
              <p:nvPr/>
            </p:nvSpPr>
            <p:spPr bwMode="auto">
              <a:xfrm>
                <a:off x="1393" y="2689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3 h 3"/>
                  <a:gd name="T4" fmla="*/ 2 w 3"/>
                  <a:gd name="T5" fmla="*/ 3 h 3"/>
                  <a:gd name="T6" fmla="*/ 3 w 3"/>
                  <a:gd name="T7" fmla="*/ 2 h 3"/>
                  <a:gd name="T8" fmla="*/ 3 w 3"/>
                  <a:gd name="T9" fmla="*/ 2 h 3"/>
                  <a:gd name="T10" fmla="*/ 3 w 3"/>
                  <a:gd name="T11" fmla="*/ 1 h 3"/>
                  <a:gd name="T12" fmla="*/ 2 w 3"/>
                  <a:gd name="T13" fmla="*/ 0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0 w 3"/>
                  <a:gd name="T21" fmla="*/ 0 h 3"/>
                  <a:gd name="T22" fmla="*/ 0 w 3"/>
                  <a:gd name="T23" fmla="*/ 1 h 3"/>
                  <a:gd name="T24" fmla="*/ 0 w 3"/>
                  <a:gd name="T25" fmla="*/ 2 h 3"/>
                  <a:gd name="T26" fmla="*/ 0 w 3"/>
                  <a:gd name="T27" fmla="*/ 2 h 3"/>
                  <a:gd name="T28" fmla="*/ 0 w 3"/>
                  <a:gd name="T29" fmla="*/ 3 h 3"/>
                  <a:gd name="T30" fmla="*/ 1 w 3"/>
                  <a:gd name="T31" fmla="*/ 3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36"/>
              <p:cNvSpPr>
                <a:spLocks/>
              </p:cNvSpPr>
              <p:nvPr/>
            </p:nvSpPr>
            <p:spPr bwMode="auto">
              <a:xfrm>
                <a:off x="1363" y="2694"/>
                <a:ext cx="19" cy="7"/>
              </a:xfrm>
              <a:custGeom>
                <a:avLst/>
                <a:gdLst>
                  <a:gd name="T0" fmla="*/ 0 w 19"/>
                  <a:gd name="T1" fmla="*/ 0 h 7"/>
                  <a:gd name="T2" fmla="*/ 0 w 19"/>
                  <a:gd name="T3" fmla="*/ 1 h 7"/>
                  <a:gd name="T4" fmla="*/ 0 w 19"/>
                  <a:gd name="T5" fmla="*/ 1 h 7"/>
                  <a:gd name="T6" fmla="*/ 0 w 19"/>
                  <a:gd name="T7" fmla="*/ 2 h 7"/>
                  <a:gd name="T8" fmla="*/ 0 w 19"/>
                  <a:gd name="T9" fmla="*/ 3 h 7"/>
                  <a:gd name="T10" fmla="*/ 1 w 19"/>
                  <a:gd name="T11" fmla="*/ 3 h 7"/>
                  <a:gd name="T12" fmla="*/ 1 w 19"/>
                  <a:gd name="T13" fmla="*/ 4 h 7"/>
                  <a:gd name="T14" fmla="*/ 2 w 19"/>
                  <a:gd name="T15" fmla="*/ 5 h 7"/>
                  <a:gd name="T16" fmla="*/ 3 w 19"/>
                  <a:gd name="T17" fmla="*/ 5 h 7"/>
                  <a:gd name="T18" fmla="*/ 4 w 19"/>
                  <a:gd name="T19" fmla="*/ 6 h 7"/>
                  <a:gd name="T20" fmla="*/ 5 w 19"/>
                  <a:gd name="T21" fmla="*/ 6 h 7"/>
                  <a:gd name="T22" fmla="*/ 7 w 19"/>
                  <a:gd name="T23" fmla="*/ 7 h 7"/>
                  <a:gd name="T24" fmla="*/ 8 w 19"/>
                  <a:gd name="T25" fmla="*/ 7 h 7"/>
                  <a:gd name="T26" fmla="*/ 9 w 19"/>
                  <a:gd name="T27" fmla="*/ 7 h 7"/>
                  <a:gd name="T28" fmla="*/ 10 w 19"/>
                  <a:gd name="T29" fmla="*/ 7 h 7"/>
                  <a:gd name="T30" fmla="*/ 10 w 19"/>
                  <a:gd name="T31" fmla="*/ 7 h 7"/>
                  <a:gd name="T32" fmla="*/ 10 w 19"/>
                  <a:gd name="T33" fmla="*/ 7 h 7"/>
                  <a:gd name="T34" fmla="*/ 19 w 19"/>
                  <a:gd name="T35" fmla="*/ 0 h 7"/>
                  <a:gd name="T36" fmla="*/ 0 w 19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7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37"/>
              <p:cNvSpPr>
                <a:spLocks/>
              </p:cNvSpPr>
              <p:nvPr/>
            </p:nvSpPr>
            <p:spPr bwMode="auto">
              <a:xfrm>
                <a:off x="1365" y="2696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 w 11"/>
                  <a:gd name="T3" fmla="*/ 2 h 2"/>
                  <a:gd name="T4" fmla="*/ 9 w 11"/>
                  <a:gd name="T5" fmla="*/ 2 h 2"/>
                  <a:gd name="T6" fmla="*/ 11 w 11"/>
                  <a:gd name="T7" fmla="*/ 0 h 2"/>
                  <a:gd name="T8" fmla="*/ 0 w 1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">
                    <a:moveTo>
                      <a:pt x="0" y="0"/>
                    </a:moveTo>
                    <a:lnTo>
                      <a:pt x="1" y="2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38"/>
              <p:cNvSpPr>
                <a:spLocks/>
              </p:cNvSpPr>
              <p:nvPr/>
            </p:nvSpPr>
            <p:spPr bwMode="auto">
              <a:xfrm>
                <a:off x="1360" y="2675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4 h 4"/>
                  <a:gd name="T4" fmla="*/ 4 w 4"/>
                  <a:gd name="T5" fmla="*/ 4 h 4"/>
                  <a:gd name="T6" fmla="*/ 4 w 4"/>
                  <a:gd name="T7" fmla="*/ 3 h 4"/>
                  <a:gd name="T8" fmla="*/ 4 w 4"/>
                  <a:gd name="T9" fmla="*/ 2 h 4"/>
                  <a:gd name="T10" fmla="*/ 4 w 4"/>
                  <a:gd name="T11" fmla="*/ 1 h 4"/>
                  <a:gd name="T12" fmla="*/ 4 w 4"/>
                  <a:gd name="T13" fmla="*/ 0 h 4"/>
                  <a:gd name="T14" fmla="*/ 3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0 w 4"/>
                  <a:gd name="T21" fmla="*/ 0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0 w 4"/>
                  <a:gd name="T29" fmla="*/ 4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39"/>
              <p:cNvSpPr>
                <a:spLocks/>
              </p:cNvSpPr>
              <p:nvPr/>
            </p:nvSpPr>
            <p:spPr bwMode="auto">
              <a:xfrm>
                <a:off x="1375" y="2675"/>
                <a:ext cx="6" cy="5"/>
              </a:xfrm>
              <a:custGeom>
                <a:avLst/>
                <a:gdLst>
                  <a:gd name="T0" fmla="*/ 3 w 6"/>
                  <a:gd name="T1" fmla="*/ 5 h 5"/>
                  <a:gd name="T2" fmla="*/ 4 w 6"/>
                  <a:gd name="T3" fmla="*/ 5 h 5"/>
                  <a:gd name="T4" fmla="*/ 5 w 6"/>
                  <a:gd name="T5" fmla="*/ 5 h 5"/>
                  <a:gd name="T6" fmla="*/ 5 w 6"/>
                  <a:gd name="T7" fmla="*/ 4 h 5"/>
                  <a:gd name="T8" fmla="*/ 6 w 6"/>
                  <a:gd name="T9" fmla="*/ 3 h 5"/>
                  <a:gd name="T10" fmla="*/ 5 w 6"/>
                  <a:gd name="T11" fmla="*/ 1 h 5"/>
                  <a:gd name="T12" fmla="*/ 5 w 6"/>
                  <a:gd name="T13" fmla="*/ 1 h 5"/>
                  <a:gd name="T14" fmla="*/ 4 w 6"/>
                  <a:gd name="T15" fmla="*/ 0 h 5"/>
                  <a:gd name="T16" fmla="*/ 3 w 6"/>
                  <a:gd name="T17" fmla="*/ 0 h 5"/>
                  <a:gd name="T18" fmla="*/ 2 w 6"/>
                  <a:gd name="T19" fmla="*/ 0 h 5"/>
                  <a:gd name="T20" fmla="*/ 2 w 6"/>
                  <a:gd name="T21" fmla="*/ 0 h 5"/>
                  <a:gd name="T22" fmla="*/ 1 w 6"/>
                  <a:gd name="T23" fmla="*/ 0 h 5"/>
                  <a:gd name="T24" fmla="*/ 1 w 6"/>
                  <a:gd name="T25" fmla="*/ 1 h 5"/>
                  <a:gd name="T26" fmla="*/ 0 w 6"/>
                  <a:gd name="T27" fmla="*/ 1 h 5"/>
                  <a:gd name="T28" fmla="*/ 0 w 6"/>
                  <a:gd name="T29" fmla="*/ 1 h 5"/>
                  <a:gd name="T30" fmla="*/ 0 w 6"/>
                  <a:gd name="T31" fmla="*/ 2 h 5"/>
                  <a:gd name="T32" fmla="*/ 0 w 6"/>
                  <a:gd name="T33" fmla="*/ 3 h 5"/>
                  <a:gd name="T34" fmla="*/ 0 w 6"/>
                  <a:gd name="T35" fmla="*/ 3 h 5"/>
                  <a:gd name="T36" fmla="*/ 0 w 6"/>
                  <a:gd name="T37" fmla="*/ 4 h 5"/>
                  <a:gd name="T38" fmla="*/ 0 w 6"/>
                  <a:gd name="T39" fmla="*/ 4 h 5"/>
                  <a:gd name="T40" fmla="*/ 1 w 6"/>
                  <a:gd name="T41" fmla="*/ 5 h 5"/>
                  <a:gd name="T42" fmla="*/ 1 w 6"/>
                  <a:gd name="T43" fmla="*/ 5 h 5"/>
                  <a:gd name="T44" fmla="*/ 2 w 6"/>
                  <a:gd name="T45" fmla="*/ 5 h 5"/>
                  <a:gd name="T46" fmla="*/ 2 w 6"/>
                  <a:gd name="T47" fmla="*/ 5 h 5"/>
                  <a:gd name="T48" fmla="*/ 3 w 6"/>
                  <a:gd name="T4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lnTo>
                      <a:pt x="4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40"/>
              <p:cNvSpPr>
                <a:spLocks/>
              </p:cNvSpPr>
              <p:nvPr/>
            </p:nvSpPr>
            <p:spPr bwMode="auto">
              <a:xfrm>
                <a:off x="1361" y="2675"/>
                <a:ext cx="12" cy="14"/>
              </a:xfrm>
              <a:custGeom>
                <a:avLst/>
                <a:gdLst>
                  <a:gd name="T0" fmla="*/ 3 w 12"/>
                  <a:gd name="T1" fmla="*/ 12 h 14"/>
                  <a:gd name="T2" fmla="*/ 8 w 12"/>
                  <a:gd name="T3" fmla="*/ 3 h 14"/>
                  <a:gd name="T4" fmla="*/ 8 w 12"/>
                  <a:gd name="T5" fmla="*/ 0 h 14"/>
                  <a:gd name="T6" fmla="*/ 0 w 12"/>
                  <a:gd name="T7" fmla="*/ 14 h 14"/>
                  <a:gd name="T8" fmla="*/ 12 w 12"/>
                  <a:gd name="T9" fmla="*/ 14 h 14"/>
                  <a:gd name="T10" fmla="*/ 12 w 12"/>
                  <a:gd name="T11" fmla="*/ 12 h 14"/>
                  <a:gd name="T12" fmla="*/ 3 w 12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3" y="12"/>
                    </a:moveTo>
                    <a:lnTo>
                      <a:pt x="8" y="3"/>
                    </a:lnTo>
                    <a:lnTo>
                      <a:pt x="8" y="0"/>
                    </a:lnTo>
                    <a:lnTo>
                      <a:pt x="0" y="14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221" name="Group 344"/>
            <p:cNvGrpSpPr>
              <a:grpSpLocks/>
            </p:cNvGrpSpPr>
            <p:nvPr/>
          </p:nvGrpSpPr>
          <p:grpSpPr bwMode="auto">
            <a:xfrm>
              <a:off x="1077443" y="3125442"/>
              <a:ext cx="186453" cy="247464"/>
              <a:chOff x="1256" y="2463"/>
              <a:chExt cx="133" cy="174"/>
            </a:xfrm>
          </p:grpSpPr>
          <p:pic>
            <p:nvPicPr>
              <p:cNvPr id="226" name="Picture 342"/>
              <p:cNvPicPr>
                <a:picLocks noChangeAspect="1" noChangeArrowheads="1"/>
              </p:cNvPicPr>
              <p:nvPr/>
            </p:nvPicPr>
            <p:blipFill>
              <a:blip r:embed="rId1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56" y="2463"/>
                <a:ext cx="133" cy="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27" name="Picture 343"/>
              <p:cNvPicPr>
                <a:picLocks noChangeAspect="1" noChangeArrowheads="1"/>
              </p:cNvPicPr>
              <p:nvPr/>
            </p:nvPicPr>
            <p:blipFill>
              <a:blip r:embed="rId1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56" y="2463"/>
                <a:ext cx="133" cy="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222" name="Rectangle 345"/>
            <p:cNvSpPr>
              <a:spLocks noChangeArrowheads="1"/>
            </p:cNvSpPr>
            <p:nvPr/>
          </p:nvSpPr>
          <p:spPr bwMode="auto">
            <a:xfrm>
              <a:off x="560140" y="3129708"/>
              <a:ext cx="402346" cy="248887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23" name="Rectangle 346"/>
            <p:cNvSpPr>
              <a:spLocks noChangeArrowheads="1"/>
            </p:cNvSpPr>
            <p:nvPr/>
          </p:nvSpPr>
          <p:spPr bwMode="auto">
            <a:xfrm>
              <a:off x="962487" y="3131131"/>
              <a:ext cx="402346" cy="248887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24" name="Rectangle 347"/>
            <p:cNvSpPr>
              <a:spLocks noChangeArrowheads="1"/>
            </p:cNvSpPr>
            <p:nvPr/>
          </p:nvSpPr>
          <p:spPr bwMode="auto">
            <a:xfrm>
              <a:off x="561542" y="3381439"/>
              <a:ext cx="402346" cy="250309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25" name="Rectangle 348"/>
            <p:cNvSpPr>
              <a:spLocks noChangeArrowheads="1"/>
            </p:cNvSpPr>
            <p:nvPr/>
          </p:nvSpPr>
          <p:spPr bwMode="auto">
            <a:xfrm>
              <a:off x="963889" y="3382861"/>
              <a:ext cx="400945" cy="250309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332" name="グループ化 331"/>
          <p:cNvGrpSpPr/>
          <p:nvPr/>
        </p:nvGrpSpPr>
        <p:grpSpPr>
          <a:xfrm>
            <a:off x="1908474" y="5164714"/>
            <a:ext cx="874789" cy="709682"/>
            <a:chOff x="525092" y="3017354"/>
            <a:chExt cx="874789" cy="709682"/>
          </a:xfrm>
        </p:grpSpPr>
        <p:pic>
          <p:nvPicPr>
            <p:cNvPr id="333" name="Picture 23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5092" y="3017354"/>
              <a:ext cx="874789" cy="7096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34" name="Group 235"/>
            <p:cNvGrpSpPr>
              <a:grpSpLocks/>
            </p:cNvGrpSpPr>
            <p:nvPr/>
          </p:nvGrpSpPr>
          <p:grpSpPr bwMode="auto">
            <a:xfrm>
              <a:off x="561542" y="3125442"/>
              <a:ext cx="804693" cy="503461"/>
              <a:chOff x="888" y="2463"/>
              <a:chExt cx="574" cy="354"/>
            </a:xfrm>
          </p:grpSpPr>
          <p:sp>
            <p:nvSpPr>
              <p:cNvPr id="447" name="Rectangle 233"/>
              <p:cNvSpPr>
                <a:spLocks noChangeArrowheads="1"/>
              </p:cNvSpPr>
              <p:nvPr/>
            </p:nvSpPr>
            <p:spPr bwMode="auto">
              <a:xfrm>
                <a:off x="888" y="2463"/>
                <a:ext cx="574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8" name="Rectangle 234"/>
              <p:cNvSpPr>
                <a:spLocks noChangeArrowheads="1"/>
              </p:cNvSpPr>
              <p:nvPr/>
            </p:nvSpPr>
            <p:spPr bwMode="auto">
              <a:xfrm>
                <a:off x="888" y="2463"/>
                <a:ext cx="574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335" name="Group 239"/>
            <p:cNvGrpSpPr>
              <a:grpSpLocks/>
            </p:cNvGrpSpPr>
            <p:nvPr/>
          </p:nvGrpSpPr>
          <p:grpSpPr bwMode="auto">
            <a:xfrm>
              <a:off x="683508" y="3129708"/>
              <a:ext cx="166826" cy="250309"/>
              <a:chOff x="975" y="2466"/>
              <a:chExt cx="119" cy="176"/>
            </a:xfrm>
          </p:grpSpPr>
          <p:pic>
            <p:nvPicPr>
              <p:cNvPr id="445" name="Picture 237"/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75" y="2466"/>
                <a:ext cx="119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46" name="Picture 238"/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75" y="2466"/>
                <a:ext cx="119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36" name="Group 287"/>
            <p:cNvGrpSpPr>
              <a:grpSpLocks/>
            </p:cNvGrpSpPr>
            <p:nvPr/>
          </p:nvGrpSpPr>
          <p:grpSpPr bwMode="auto">
            <a:xfrm>
              <a:off x="607836" y="3411395"/>
              <a:ext cx="323848" cy="192003"/>
              <a:chOff x="921" y="2664"/>
              <a:chExt cx="231" cy="135"/>
            </a:xfrm>
          </p:grpSpPr>
          <p:sp>
            <p:nvSpPr>
              <p:cNvPr id="398" name="Freeform 240"/>
              <p:cNvSpPr>
                <a:spLocks/>
              </p:cNvSpPr>
              <p:nvPr/>
            </p:nvSpPr>
            <p:spPr bwMode="auto">
              <a:xfrm>
                <a:off x="1098" y="2713"/>
                <a:ext cx="43" cy="53"/>
              </a:xfrm>
              <a:custGeom>
                <a:avLst/>
                <a:gdLst>
                  <a:gd name="T0" fmla="*/ 0 w 43"/>
                  <a:gd name="T1" fmla="*/ 3 h 53"/>
                  <a:gd name="T2" fmla="*/ 1 w 43"/>
                  <a:gd name="T3" fmla="*/ 2 h 53"/>
                  <a:gd name="T4" fmla="*/ 3 w 43"/>
                  <a:gd name="T5" fmla="*/ 1 h 53"/>
                  <a:gd name="T6" fmla="*/ 5 w 43"/>
                  <a:gd name="T7" fmla="*/ 1 h 53"/>
                  <a:gd name="T8" fmla="*/ 7 w 43"/>
                  <a:gd name="T9" fmla="*/ 0 h 53"/>
                  <a:gd name="T10" fmla="*/ 10 w 43"/>
                  <a:gd name="T11" fmla="*/ 0 h 53"/>
                  <a:gd name="T12" fmla="*/ 13 w 43"/>
                  <a:gd name="T13" fmla="*/ 1 h 53"/>
                  <a:gd name="T14" fmla="*/ 16 w 43"/>
                  <a:gd name="T15" fmla="*/ 1 h 53"/>
                  <a:gd name="T16" fmla="*/ 19 w 43"/>
                  <a:gd name="T17" fmla="*/ 1 h 53"/>
                  <a:gd name="T18" fmla="*/ 22 w 43"/>
                  <a:gd name="T19" fmla="*/ 2 h 53"/>
                  <a:gd name="T20" fmla="*/ 25 w 43"/>
                  <a:gd name="T21" fmla="*/ 3 h 53"/>
                  <a:gd name="T22" fmla="*/ 28 w 43"/>
                  <a:gd name="T23" fmla="*/ 3 h 53"/>
                  <a:gd name="T24" fmla="*/ 31 w 43"/>
                  <a:gd name="T25" fmla="*/ 4 h 53"/>
                  <a:gd name="T26" fmla="*/ 33 w 43"/>
                  <a:gd name="T27" fmla="*/ 4 h 53"/>
                  <a:gd name="T28" fmla="*/ 34 w 43"/>
                  <a:gd name="T29" fmla="*/ 5 h 53"/>
                  <a:gd name="T30" fmla="*/ 35 w 43"/>
                  <a:gd name="T31" fmla="*/ 5 h 53"/>
                  <a:gd name="T32" fmla="*/ 36 w 43"/>
                  <a:gd name="T33" fmla="*/ 5 h 53"/>
                  <a:gd name="T34" fmla="*/ 36 w 43"/>
                  <a:gd name="T35" fmla="*/ 5 h 53"/>
                  <a:gd name="T36" fmla="*/ 36 w 43"/>
                  <a:gd name="T37" fmla="*/ 5 h 53"/>
                  <a:gd name="T38" fmla="*/ 36 w 43"/>
                  <a:gd name="T39" fmla="*/ 4 h 53"/>
                  <a:gd name="T40" fmla="*/ 36 w 43"/>
                  <a:gd name="T41" fmla="*/ 4 h 53"/>
                  <a:gd name="T42" fmla="*/ 37 w 43"/>
                  <a:gd name="T43" fmla="*/ 3 h 53"/>
                  <a:gd name="T44" fmla="*/ 38 w 43"/>
                  <a:gd name="T45" fmla="*/ 3 h 53"/>
                  <a:gd name="T46" fmla="*/ 39 w 43"/>
                  <a:gd name="T47" fmla="*/ 3 h 53"/>
                  <a:gd name="T48" fmla="*/ 40 w 43"/>
                  <a:gd name="T49" fmla="*/ 3 h 53"/>
                  <a:gd name="T50" fmla="*/ 41 w 43"/>
                  <a:gd name="T51" fmla="*/ 3 h 53"/>
                  <a:gd name="T52" fmla="*/ 42 w 43"/>
                  <a:gd name="T53" fmla="*/ 3 h 53"/>
                  <a:gd name="T54" fmla="*/ 42 w 43"/>
                  <a:gd name="T55" fmla="*/ 3 h 53"/>
                  <a:gd name="T56" fmla="*/ 43 w 43"/>
                  <a:gd name="T57" fmla="*/ 3 h 53"/>
                  <a:gd name="T58" fmla="*/ 43 w 43"/>
                  <a:gd name="T59" fmla="*/ 4 h 53"/>
                  <a:gd name="T60" fmla="*/ 43 w 43"/>
                  <a:gd name="T61" fmla="*/ 4 h 53"/>
                  <a:gd name="T62" fmla="*/ 43 w 43"/>
                  <a:gd name="T63" fmla="*/ 4 h 53"/>
                  <a:gd name="T64" fmla="*/ 43 w 43"/>
                  <a:gd name="T65" fmla="*/ 4 h 53"/>
                  <a:gd name="T66" fmla="*/ 43 w 43"/>
                  <a:gd name="T67" fmla="*/ 53 h 53"/>
                  <a:gd name="T68" fmla="*/ 36 w 43"/>
                  <a:gd name="T69" fmla="*/ 53 h 53"/>
                  <a:gd name="T70" fmla="*/ 36 w 43"/>
                  <a:gd name="T71" fmla="*/ 49 h 53"/>
                  <a:gd name="T72" fmla="*/ 36 w 43"/>
                  <a:gd name="T73" fmla="*/ 42 h 53"/>
                  <a:gd name="T74" fmla="*/ 36 w 43"/>
                  <a:gd name="T75" fmla="*/ 35 h 53"/>
                  <a:gd name="T76" fmla="*/ 36 w 43"/>
                  <a:gd name="T77" fmla="*/ 31 h 53"/>
                  <a:gd name="T78" fmla="*/ 34 w 43"/>
                  <a:gd name="T79" fmla="*/ 31 h 53"/>
                  <a:gd name="T80" fmla="*/ 33 w 43"/>
                  <a:gd name="T81" fmla="*/ 30 h 53"/>
                  <a:gd name="T82" fmla="*/ 31 w 43"/>
                  <a:gd name="T83" fmla="*/ 30 h 53"/>
                  <a:gd name="T84" fmla="*/ 29 w 43"/>
                  <a:gd name="T85" fmla="*/ 29 h 53"/>
                  <a:gd name="T86" fmla="*/ 27 w 43"/>
                  <a:gd name="T87" fmla="*/ 29 h 53"/>
                  <a:gd name="T88" fmla="*/ 24 w 43"/>
                  <a:gd name="T89" fmla="*/ 28 h 53"/>
                  <a:gd name="T90" fmla="*/ 22 w 43"/>
                  <a:gd name="T91" fmla="*/ 27 h 53"/>
                  <a:gd name="T92" fmla="*/ 19 w 43"/>
                  <a:gd name="T93" fmla="*/ 26 h 53"/>
                  <a:gd name="T94" fmla="*/ 17 w 43"/>
                  <a:gd name="T95" fmla="*/ 26 h 53"/>
                  <a:gd name="T96" fmla="*/ 14 w 43"/>
                  <a:gd name="T97" fmla="*/ 25 h 53"/>
                  <a:gd name="T98" fmla="*/ 11 w 43"/>
                  <a:gd name="T99" fmla="*/ 24 h 53"/>
                  <a:gd name="T100" fmla="*/ 9 w 43"/>
                  <a:gd name="T101" fmla="*/ 24 h 53"/>
                  <a:gd name="T102" fmla="*/ 6 w 43"/>
                  <a:gd name="T103" fmla="*/ 23 h 53"/>
                  <a:gd name="T104" fmla="*/ 4 w 43"/>
                  <a:gd name="T105" fmla="*/ 23 h 53"/>
                  <a:gd name="T106" fmla="*/ 2 w 43"/>
                  <a:gd name="T107" fmla="*/ 22 h 53"/>
                  <a:gd name="T108" fmla="*/ 0 w 43"/>
                  <a:gd name="T109" fmla="*/ 22 h 53"/>
                  <a:gd name="T110" fmla="*/ 0 w 43"/>
                  <a:gd name="T111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3">
                    <a:moveTo>
                      <a:pt x="0" y="3"/>
                    </a:moveTo>
                    <a:lnTo>
                      <a:pt x="1" y="2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3" y="1"/>
                    </a:lnTo>
                    <a:lnTo>
                      <a:pt x="16" y="1"/>
                    </a:lnTo>
                    <a:lnTo>
                      <a:pt x="19" y="1"/>
                    </a:lnTo>
                    <a:lnTo>
                      <a:pt x="22" y="2"/>
                    </a:lnTo>
                    <a:lnTo>
                      <a:pt x="25" y="3"/>
                    </a:lnTo>
                    <a:lnTo>
                      <a:pt x="28" y="3"/>
                    </a:lnTo>
                    <a:lnTo>
                      <a:pt x="31" y="4"/>
                    </a:lnTo>
                    <a:lnTo>
                      <a:pt x="33" y="4"/>
                    </a:lnTo>
                    <a:lnTo>
                      <a:pt x="34" y="5"/>
                    </a:lnTo>
                    <a:lnTo>
                      <a:pt x="35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9" y="3"/>
                    </a:lnTo>
                    <a:lnTo>
                      <a:pt x="40" y="3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53"/>
                    </a:lnTo>
                    <a:lnTo>
                      <a:pt x="36" y="53"/>
                    </a:lnTo>
                    <a:lnTo>
                      <a:pt x="36" y="49"/>
                    </a:lnTo>
                    <a:lnTo>
                      <a:pt x="36" y="42"/>
                    </a:lnTo>
                    <a:lnTo>
                      <a:pt x="36" y="35"/>
                    </a:lnTo>
                    <a:lnTo>
                      <a:pt x="36" y="31"/>
                    </a:lnTo>
                    <a:lnTo>
                      <a:pt x="34" y="31"/>
                    </a:lnTo>
                    <a:lnTo>
                      <a:pt x="33" y="30"/>
                    </a:lnTo>
                    <a:lnTo>
                      <a:pt x="31" y="30"/>
                    </a:lnTo>
                    <a:lnTo>
                      <a:pt x="29" y="29"/>
                    </a:lnTo>
                    <a:lnTo>
                      <a:pt x="27" y="29"/>
                    </a:lnTo>
                    <a:lnTo>
                      <a:pt x="24" y="28"/>
                    </a:lnTo>
                    <a:lnTo>
                      <a:pt x="22" y="27"/>
                    </a:lnTo>
                    <a:lnTo>
                      <a:pt x="19" y="26"/>
                    </a:lnTo>
                    <a:lnTo>
                      <a:pt x="17" y="26"/>
                    </a:lnTo>
                    <a:lnTo>
                      <a:pt x="14" y="25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9" name="Freeform 241"/>
              <p:cNvSpPr>
                <a:spLocks/>
              </p:cNvSpPr>
              <p:nvPr/>
            </p:nvSpPr>
            <p:spPr bwMode="auto">
              <a:xfrm>
                <a:off x="1087" y="2703"/>
                <a:ext cx="25" cy="21"/>
              </a:xfrm>
              <a:custGeom>
                <a:avLst/>
                <a:gdLst>
                  <a:gd name="T0" fmla="*/ 25 w 25"/>
                  <a:gd name="T1" fmla="*/ 21 h 21"/>
                  <a:gd name="T2" fmla="*/ 25 w 25"/>
                  <a:gd name="T3" fmla="*/ 0 h 21"/>
                  <a:gd name="T4" fmla="*/ 0 w 25"/>
                  <a:gd name="T5" fmla="*/ 5 h 21"/>
                  <a:gd name="T6" fmla="*/ 0 w 25"/>
                  <a:gd name="T7" fmla="*/ 21 h 21"/>
                  <a:gd name="T8" fmla="*/ 25 w 25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1">
                    <a:moveTo>
                      <a:pt x="25" y="21"/>
                    </a:moveTo>
                    <a:lnTo>
                      <a:pt x="25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5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0" name="Freeform 242"/>
              <p:cNvSpPr>
                <a:spLocks/>
              </p:cNvSpPr>
              <p:nvPr/>
            </p:nvSpPr>
            <p:spPr bwMode="auto">
              <a:xfrm>
                <a:off x="1090" y="2708"/>
                <a:ext cx="18" cy="26"/>
              </a:xfrm>
              <a:custGeom>
                <a:avLst/>
                <a:gdLst>
                  <a:gd name="T0" fmla="*/ 18 w 18"/>
                  <a:gd name="T1" fmla="*/ 0 h 26"/>
                  <a:gd name="T2" fmla="*/ 0 w 18"/>
                  <a:gd name="T3" fmla="*/ 1 h 26"/>
                  <a:gd name="T4" fmla="*/ 0 w 18"/>
                  <a:gd name="T5" fmla="*/ 26 h 26"/>
                  <a:gd name="T6" fmla="*/ 7 w 18"/>
                  <a:gd name="T7" fmla="*/ 26 h 26"/>
                  <a:gd name="T8" fmla="*/ 18 w 18"/>
                  <a:gd name="T9" fmla="*/ 26 h 26"/>
                  <a:gd name="T10" fmla="*/ 18 w 18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6">
                    <a:moveTo>
                      <a:pt x="18" y="0"/>
                    </a:moveTo>
                    <a:lnTo>
                      <a:pt x="0" y="1"/>
                    </a:lnTo>
                    <a:lnTo>
                      <a:pt x="0" y="26"/>
                    </a:lnTo>
                    <a:lnTo>
                      <a:pt x="7" y="26"/>
                    </a:lnTo>
                    <a:lnTo>
                      <a:pt x="18" y="26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1" name="Freeform 243"/>
              <p:cNvSpPr>
                <a:spLocks/>
              </p:cNvSpPr>
              <p:nvPr/>
            </p:nvSpPr>
            <p:spPr bwMode="auto">
              <a:xfrm>
                <a:off x="1071" y="2715"/>
                <a:ext cx="61" cy="48"/>
              </a:xfrm>
              <a:custGeom>
                <a:avLst/>
                <a:gdLst>
                  <a:gd name="T0" fmla="*/ 14 w 61"/>
                  <a:gd name="T1" fmla="*/ 0 h 48"/>
                  <a:gd name="T2" fmla="*/ 13 w 61"/>
                  <a:gd name="T3" fmla="*/ 0 h 48"/>
                  <a:gd name="T4" fmla="*/ 12 w 61"/>
                  <a:gd name="T5" fmla="*/ 0 h 48"/>
                  <a:gd name="T6" fmla="*/ 12 w 61"/>
                  <a:gd name="T7" fmla="*/ 1 h 48"/>
                  <a:gd name="T8" fmla="*/ 10 w 61"/>
                  <a:gd name="T9" fmla="*/ 1 h 48"/>
                  <a:gd name="T10" fmla="*/ 9 w 61"/>
                  <a:gd name="T11" fmla="*/ 1 h 48"/>
                  <a:gd name="T12" fmla="*/ 8 w 61"/>
                  <a:gd name="T13" fmla="*/ 2 h 48"/>
                  <a:gd name="T14" fmla="*/ 6 w 61"/>
                  <a:gd name="T15" fmla="*/ 3 h 48"/>
                  <a:gd name="T16" fmla="*/ 5 w 61"/>
                  <a:gd name="T17" fmla="*/ 4 h 48"/>
                  <a:gd name="T18" fmla="*/ 3 w 61"/>
                  <a:gd name="T19" fmla="*/ 7 h 48"/>
                  <a:gd name="T20" fmla="*/ 2 w 61"/>
                  <a:gd name="T21" fmla="*/ 12 h 48"/>
                  <a:gd name="T22" fmla="*/ 1 w 61"/>
                  <a:gd name="T23" fmla="*/ 18 h 48"/>
                  <a:gd name="T24" fmla="*/ 0 w 61"/>
                  <a:gd name="T25" fmla="*/ 25 h 48"/>
                  <a:gd name="T26" fmla="*/ 0 w 61"/>
                  <a:gd name="T27" fmla="*/ 32 h 48"/>
                  <a:gd name="T28" fmla="*/ 0 w 61"/>
                  <a:gd name="T29" fmla="*/ 38 h 48"/>
                  <a:gd name="T30" fmla="*/ 0 w 61"/>
                  <a:gd name="T31" fmla="*/ 41 h 48"/>
                  <a:gd name="T32" fmla="*/ 0 w 61"/>
                  <a:gd name="T33" fmla="*/ 43 h 48"/>
                  <a:gd name="T34" fmla="*/ 54 w 61"/>
                  <a:gd name="T35" fmla="*/ 48 h 48"/>
                  <a:gd name="T36" fmla="*/ 52 w 61"/>
                  <a:gd name="T37" fmla="*/ 35 h 48"/>
                  <a:gd name="T38" fmla="*/ 52 w 61"/>
                  <a:gd name="T39" fmla="*/ 34 h 48"/>
                  <a:gd name="T40" fmla="*/ 53 w 61"/>
                  <a:gd name="T41" fmla="*/ 34 h 48"/>
                  <a:gd name="T42" fmla="*/ 53 w 61"/>
                  <a:gd name="T43" fmla="*/ 34 h 48"/>
                  <a:gd name="T44" fmla="*/ 54 w 61"/>
                  <a:gd name="T45" fmla="*/ 33 h 48"/>
                  <a:gd name="T46" fmla="*/ 54 w 61"/>
                  <a:gd name="T47" fmla="*/ 33 h 48"/>
                  <a:gd name="T48" fmla="*/ 55 w 61"/>
                  <a:gd name="T49" fmla="*/ 33 h 48"/>
                  <a:gd name="T50" fmla="*/ 56 w 61"/>
                  <a:gd name="T51" fmla="*/ 32 h 48"/>
                  <a:gd name="T52" fmla="*/ 56 w 61"/>
                  <a:gd name="T53" fmla="*/ 32 h 48"/>
                  <a:gd name="T54" fmla="*/ 57 w 61"/>
                  <a:gd name="T55" fmla="*/ 31 h 48"/>
                  <a:gd name="T56" fmla="*/ 59 w 61"/>
                  <a:gd name="T57" fmla="*/ 30 h 48"/>
                  <a:gd name="T58" fmla="*/ 59 w 61"/>
                  <a:gd name="T59" fmla="*/ 28 h 48"/>
                  <a:gd name="T60" fmla="*/ 60 w 61"/>
                  <a:gd name="T61" fmla="*/ 27 h 48"/>
                  <a:gd name="T62" fmla="*/ 61 w 61"/>
                  <a:gd name="T63" fmla="*/ 26 h 48"/>
                  <a:gd name="T64" fmla="*/ 61 w 61"/>
                  <a:gd name="T65" fmla="*/ 24 h 48"/>
                  <a:gd name="T66" fmla="*/ 61 w 61"/>
                  <a:gd name="T67" fmla="*/ 22 h 48"/>
                  <a:gd name="T68" fmla="*/ 60 w 61"/>
                  <a:gd name="T69" fmla="*/ 20 h 48"/>
                  <a:gd name="T70" fmla="*/ 60 w 61"/>
                  <a:gd name="T71" fmla="*/ 20 h 48"/>
                  <a:gd name="T72" fmla="*/ 59 w 61"/>
                  <a:gd name="T73" fmla="*/ 18 h 48"/>
                  <a:gd name="T74" fmla="*/ 58 w 61"/>
                  <a:gd name="T75" fmla="*/ 15 h 48"/>
                  <a:gd name="T76" fmla="*/ 56 w 61"/>
                  <a:gd name="T77" fmla="*/ 12 h 48"/>
                  <a:gd name="T78" fmla="*/ 54 w 61"/>
                  <a:gd name="T79" fmla="*/ 9 h 48"/>
                  <a:gd name="T80" fmla="*/ 51 w 61"/>
                  <a:gd name="T81" fmla="*/ 6 h 48"/>
                  <a:gd name="T82" fmla="*/ 48 w 61"/>
                  <a:gd name="T83" fmla="*/ 3 h 48"/>
                  <a:gd name="T84" fmla="*/ 45 w 61"/>
                  <a:gd name="T85" fmla="*/ 1 h 48"/>
                  <a:gd name="T86" fmla="*/ 44 w 61"/>
                  <a:gd name="T87" fmla="*/ 1 h 48"/>
                  <a:gd name="T88" fmla="*/ 43 w 61"/>
                  <a:gd name="T89" fmla="*/ 1 h 48"/>
                  <a:gd name="T90" fmla="*/ 43 w 61"/>
                  <a:gd name="T91" fmla="*/ 1 h 48"/>
                  <a:gd name="T92" fmla="*/ 41 w 61"/>
                  <a:gd name="T93" fmla="*/ 1 h 48"/>
                  <a:gd name="T94" fmla="*/ 40 w 61"/>
                  <a:gd name="T95" fmla="*/ 0 h 48"/>
                  <a:gd name="T96" fmla="*/ 39 w 61"/>
                  <a:gd name="T97" fmla="*/ 0 h 48"/>
                  <a:gd name="T98" fmla="*/ 38 w 61"/>
                  <a:gd name="T99" fmla="*/ 0 h 48"/>
                  <a:gd name="T100" fmla="*/ 37 w 61"/>
                  <a:gd name="T101" fmla="*/ 0 h 48"/>
                  <a:gd name="T102" fmla="*/ 27 w 61"/>
                  <a:gd name="T103" fmla="*/ 13 h 48"/>
                  <a:gd name="T104" fmla="*/ 19 w 61"/>
                  <a:gd name="T105" fmla="*/ 0 h 48"/>
                  <a:gd name="T106" fmla="*/ 14 w 61"/>
                  <a:gd name="T10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1" h="48">
                    <a:moveTo>
                      <a:pt x="14" y="0"/>
                    </a:moveTo>
                    <a:lnTo>
                      <a:pt x="13" y="0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1" y="18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54" y="48"/>
                    </a:lnTo>
                    <a:lnTo>
                      <a:pt x="52" y="35"/>
                    </a:lnTo>
                    <a:lnTo>
                      <a:pt x="52" y="34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5" y="33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7" y="31"/>
                    </a:lnTo>
                    <a:lnTo>
                      <a:pt x="59" y="30"/>
                    </a:lnTo>
                    <a:lnTo>
                      <a:pt x="59" y="28"/>
                    </a:lnTo>
                    <a:lnTo>
                      <a:pt x="60" y="27"/>
                    </a:lnTo>
                    <a:lnTo>
                      <a:pt x="61" y="26"/>
                    </a:lnTo>
                    <a:lnTo>
                      <a:pt x="61" y="24"/>
                    </a:lnTo>
                    <a:lnTo>
                      <a:pt x="61" y="22"/>
                    </a:lnTo>
                    <a:lnTo>
                      <a:pt x="60" y="20"/>
                    </a:lnTo>
                    <a:lnTo>
                      <a:pt x="60" y="20"/>
                    </a:lnTo>
                    <a:lnTo>
                      <a:pt x="59" y="18"/>
                    </a:lnTo>
                    <a:lnTo>
                      <a:pt x="58" y="15"/>
                    </a:lnTo>
                    <a:lnTo>
                      <a:pt x="56" y="12"/>
                    </a:lnTo>
                    <a:lnTo>
                      <a:pt x="54" y="9"/>
                    </a:lnTo>
                    <a:lnTo>
                      <a:pt x="51" y="6"/>
                    </a:lnTo>
                    <a:lnTo>
                      <a:pt x="48" y="3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1" y="1"/>
                    </a:lnTo>
                    <a:lnTo>
                      <a:pt x="40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27" y="13"/>
                    </a:lnTo>
                    <a:lnTo>
                      <a:pt x="19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" name="Freeform 244"/>
              <p:cNvSpPr>
                <a:spLocks/>
              </p:cNvSpPr>
              <p:nvPr/>
            </p:nvSpPr>
            <p:spPr bwMode="auto">
              <a:xfrm>
                <a:off x="1074" y="2717"/>
                <a:ext cx="55" cy="46"/>
              </a:xfrm>
              <a:custGeom>
                <a:avLst/>
                <a:gdLst>
                  <a:gd name="T0" fmla="*/ 0 w 55"/>
                  <a:gd name="T1" fmla="*/ 40 h 46"/>
                  <a:gd name="T2" fmla="*/ 0 w 55"/>
                  <a:gd name="T3" fmla="*/ 29 h 46"/>
                  <a:gd name="T4" fmla="*/ 0 w 55"/>
                  <a:gd name="T5" fmla="*/ 20 h 46"/>
                  <a:gd name="T6" fmla="*/ 0 w 55"/>
                  <a:gd name="T7" fmla="*/ 14 h 46"/>
                  <a:gd name="T8" fmla="*/ 1 w 55"/>
                  <a:gd name="T9" fmla="*/ 10 h 46"/>
                  <a:gd name="T10" fmla="*/ 2 w 55"/>
                  <a:gd name="T11" fmla="*/ 7 h 46"/>
                  <a:gd name="T12" fmla="*/ 2 w 55"/>
                  <a:gd name="T13" fmla="*/ 5 h 46"/>
                  <a:gd name="T14" fmla="*/ 3 w 55"/>
                  <a:gd name="T15" fmla="*/ 5 h 46"/>
                  <a:gd name="T16" fmla="*/ 3 w 55"/>
                  <a:gd name="T17" fmla="*/ 5 h 46"/>
                  <a:gd name="T18" fmla="*/ 3 w 55"/>
                  <a:gd name="T19" fmla="*/ 4 h 46"/>
                  <a:gd name="T20" fmla="*/ 4 w 55"/>
                  <a:gd name="T21" fmla="*/ 3 h 46"/>
                  <a:gd name="T22" fmla="*/ 5 w 55"/>
                  <a:gd name="T23" fmla="*/ 3 h 46"/>
                  <a:gd name="T24" fmla="*/ 6 w 55"/>
                  <a:gd name="T25" fmla="*/ 2 h 46"/>
                  <a:gd name="T26" fmla="*/ 7 w 55"/>
                  <a:gd name="T27" fmla="*/ 2 h 46"/>
                  <a:gd name="T28" fmla="*/ 7 w 55"/>
                  <a:gd name="T29" fmla="*/ 1 h 46"/>
                  <a:gd name="T30" fmla="*/ 8 w 55"/>
                  <a:gd name="T31" fmla="*/ 1 h 46"/>
                  <a:gd name="T32" fmla="*/ 9 w 55"/>
                  <a:gd name="T33" fmla="*/ 1 h 46"/>
                  <a:gd name="T34" fmla="*/ 15 w 55"/>
                  <a:gd name="T35" fmla="*/ 0 h 46"/>
                  <a:gd name="T36" fmla="*/ 23 w 55"/>
                  <a:gd name="T37" fmla="*/ 14 h 46"/>
                  <a:gd name="T38" fmla="*/ 35 w 55"/>
                  <a:gd name="T39" fmla="*/ 0 h 46"/>
                  <a:gd name="T40" fmla="*/ 39 w 55"/>
                  <a:gd name="T41" fmla="*/ 0 h 46"/>
                  <a:gd name="T42" fmla="*/ 41 w 55"/>
                  <a:gd name="T43" fmla="*/ 1 h 46"/>
                  <a:gd name="T44" fmla="*/ 44 w 55"/>
                  <a:gd name="T45" fmla="*/ 3 h 46"/>
                  <a:gd name="T46" fmla="*/ 46 w 55"/>
                  <a:gd name="T47" fmla="*/ 5 h 46"/>
                  <a:gd name="T48" fmla="*/ 48 w 55"/>
                  <a:gd name="T49" fmla="*/ 8 h 46"/>
                  <a:gd name="T50" fmla="*/ 50 w 55"/>
                  <a:gd name="T51" fmla="*/ 11 h 46"/>
                  <a:gd name="T52" fmla="*/ 52 w 55"/>
                  <a:gd name="T53" fmla="*/ 13 h 46"/>
                  <a:gd name="T54" fmla="*/ 53 w 55"/>
                  <a:gd name="T55" fmla="*/ 15 h 46"/>
                  <a:gd name="T56" fmla="*/ 53 w 55"/>
                  <a:gd name="T57" fmla="*/ 15 h 46"/>
                  <a:gd name="T58" fmla="*/ 54 w 55"/>
                  <a:gd name="T59" fmla="*/ 16 h 46"/>
                  <a:gd name="T60" fmla="*/ 54 w 55"/>
                  <a:gd name="T61" fmla="*/ 18 h 46"/>
                  <a:gd name="T62" fmla="*/ 55 w 55"/>
                  <a:gd name="T63" fmla="*/ 20 h 46"/>
                  <a:gd name="T64" fmla="*/ 54 w 55"/>
                  <a:gd name="T65" fmla="*/ 23 h 46"/>
                  <a:gd name="T66" fmla="*/ 53 w 55"/>
                  <a:gd name="T67" fmla="*/ 25 h 46"/>
                  <a:gd name="T68" fmla="*/ 52 w 55"/>
                  <a:gd name="T69" fmla="*/ 26 h 46"/>
                  <a:gd name="T70" fmla="*/ 50 w 55"/>
                  <a:gd name="T71" fmla="*/ 28 h 46"/>
                  <a:gd name="T72" fmla="*/ 49 w 55"/>
                  <a:gd name="T73" fmla="*/ 29 h 46"/>
                  <a:gd name="T74" fmla="*/ 48 w 55"/>
                  <a:gd name="T75" fmla="*/ 30 h 46"/>
                  <a:gd name="T76" fmla="*/ 47 w 55"/>
                  <a:gd name="T77" fmla="*/ 31 h 46"/>
                  <a:gd name="T78" fmla="*/ 46 w 55"/>
                  <a:gd name="T79" fmla="*/ 31 h 46"/>
                  <a:gd name="T80" fmla="*/ 46 w 55"/>
                  <a:gd name="T81" fmla="*/ 31 h 46"/>
                  <a:gd name="T82" fmla="*/ 48 w 55"/>
                  <a:gd name="T83" fmla="*/ 46 h 46"/>
                  <a:gd name="T84" fmla="*/ 0 w 55"/>
                  <a:gd name="T85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5" h="46">
                    <a:moveTo>
                      <a:pt x="0" y="40"/>
                    </a:moveTo>
                    <a:lnTo>
                      <a:pt x="0" y="29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5" y="0"/>
                    </a:lnTo>
                    <a:lnTo>
                      <a:pt x="23" y="14"/>
                    </a:lnTo>
                    <a:lnTo>
                      <a:pt x="35" y="0"/>
                    </a:lnTo>
                    <a:lnTo>
                      <a:pt x="39" y="0"/>
                    </a:lnTo>
                    <a:lnTo>
                      <a:pt x="41" y="1"/>
                    </a:lnTo>
                    <a:lnTo>
                      <a:pt x="44" y="3"/>
                    </a:lnTo>
                    <a:lnTo>
                      <a:pt x="46" y="5"/>
                    </a:lnTo>
                    <a:lnTo>
                      <a:pt x="48" y="8"/>
                    </a:lnTo>
                    <a:lnTo>
                      <a:pt x="50" y="11"/>
                    </a:lnTo>
                    <a:lnTo>
                      <a:pt x="52" y="13"/>
                    </a:lnTo>
                    <a:lnTo>
                      <a:pt x="53" y="15"/>
                    </a:lnTo>
                    <a:lnTo>
                      <a:pt x="53" y="15"/>
                    </a:lnTo>
                    <a:lnTo>
                      <a:pt x="54" y="16"/>
                    </a:lnTo>
                    <a:lnTo>
                      <a:pt x="54" y="18"/>
                    </a:lnTo>
                    <a:lnTo>
                      <a:pt x="55" y="20"/>
                    </a:lnTo>
                    <a:lnTo>
                      <a:pt x="54" y="23"/>
                    </a:lnTo>
                    <a:lnTo>
                      <a:pt x="53" y="25"/>
                    </a:lnTo>
                    <a:lnTo>
                      <a:pt x="52" y="26"/>
                    </a:lnTo>
                    <a:lnTo>
                      <a:pt x="50" y="28"/>
                    </a:lnTo>
                    <a:lnTo>
                      <a:pt x="49" y="29"/>
                    </a:lnTo>
                    <a:lnTo>
                      <a:pt x="48" y="30"/>
                    </a:lnTo>
                    <a:lnTo>
                      <a:pt x="47" y="31"/>
                    </a:lnTo>
                    <a:lnTo>
                      <a:pt x="46" y="31"/>
                    </a:lnTo>
                    <a:lnTo>
                      <a:pt x="46" y="31"/>
                    </a:lnTo>
                    <a:lnTo>
                      <a:pt x="48" y="46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3" name="Freeform 245"/>
              <p:cNvSpPr>
                <a:spLocks/>
              </p:cNvSpPr>
              <p:nvPr/>
            </p:nvSpPr>
            <p:spPr bwMode="auto">
              <a:xfrm>
                <a:off x="1086" y="2738"/>
                <a:ext cx="40" cy="17"/>
              </a:xfrm>
              <a:custGeom>
                <a:avLst/>
                <a:gdLst>
                  <a:gd name="T0" fmla="*/ 15 w 40"/>
                  <a:gd name="T1" fmla="*/ 17 h 17"/>
                  <a:gd name="T2" fmla="*/ 16 w 40"/>
                  <a:gd name="T3" fmla="*/ 17 h 17"/>
                  <a:gd name="T4" fmla="*/ 17 w 40"/>
                  <a:gd name="T5" fmla="*/ 17 h 17"/>
                  <a:gd name="T6" fmla="*/ 19 w 40"/>
                  <a:gd name="T7" fmla="*/ 17 h 17"/>
                  <a:gd name="T8" fmla="*/ 20 w 40"/>
                  <a:gd name="T9" fmla="*/ 17 h 17"/>
                  <a:gd name="T10" fmla="*/ 22 w 40"/>
                  <a:gd name="T11" fmla="*/ 16 h 17"/>
                  <a:gd name="T12" fmla="*/ 24 w 40"/>
                  <a:gd name="T13" fmla="*/ 16 h 17"/>
                  <a:gd name="T14" fmla="*/ 26 w 40"/>
                  <a:gd name="T15" fmla="*/ 15 h 17"/>
                  <a:gd name="T16" fmla="*/ 28 w 40"/>
                  <a:gd name="T17" fmla="*/ 15 h 17"/>
                  <a:gd name="T18" fmla="*/ 30 w 40"/>
                  <a:gd name="T19" fmla="*/ 14 h 17"/>
                  <a:gd name="T20" fmla="*/ 32 w 40"/>
                  <a:gd name="T21" fmla="*/ 13 h 17"/>
                  <a:gd name="T22" fmla="*/ 34 w 40"/>
                  <a:gd name="T23" fmla="*/ 12 h 17"/>
                  <a:gd name="T24" fmla="*/ 35 w 40"/>
                  <a:gd name="T25" fmla="*/ 12 h 17"/>
                  <a:gd name="T26" fmla="*/ 37 w 40"/>
                  <a:gd name="T27" fmla="*/ 11 h 17"/>
                  <a:gd name="T28" fmla="*/ 38 w 40"/>
                  <a:gd name="T29" fmla="*/ 10 h 17"/>
                  <a:gd name="T30" fmla="*/ 39 w 40"/>
                  <a:gd name="T31" fmla="*/ 9 h 17"/>
                  <a:gd name="T32" fmla="*/ 40 w 40"/>
                  <a:gd name="T33" fmla="*/ 8 h 17"/>
                  <a:gd name="T34" fmla="*/ 33 w 40"/>
                  <a:gd name="T35" fmla="*/ 0 h 17"/>
                  <a:gd name="T36" fmla="*/ 32 w 40"/>
                  <a:gd name="T37" fmla="*/ 0 h 17"/>
                  <a:gd name="T38" fmla="*/ 32 w 40"/>
                  <a:gd name="T39" fmla="*/ 1 h 17"/>
                  <a:gd name="T40" fmla="*/ 31 w 40"/>
                  <a:gd name="T41" fmla="*/ 2 h 17"/>
                  <a:gd name="T42" fmla="*/ 31 w 40"/>
                  <a:gd name="T43" fmla="*/ 2 h 17"/>
                  <a:gd name="T44" fmla="*/ 30 w 40"/>
                  <a:gd name="T45" fmla="*/ 2 h 17"/>
                  <a:gd name="T46" fmla="*/ 30 w 40"/>
                  <a:gd name="T47" fmla="*/ 3 h 17"/>
                  <a:gd name="T48" fmla="*/ 29 w 40"/>
                  <a:gd name="T49" fmla="*/ 3 h 17"/>
                  <a:gd name="T50" fmla="*/ 28 w 40"/>
                  <a:gd name="T51" fmla="*/ 3 h 17"/>
                  <a:gd name="T52" fmla="*/ 27 w 40"/>
                  <a:gd name="T53" fmla="*/ 4 h 17"/>
                  <a:gd name="T54" fmla="*/ 26 w 40"/>
                  <a:gd name="T55" fmla="*/ 5 h 17"/>
                  <a:gd name="T56" fmla="*/ 24 w 40"/>
                  <a:gd name="T57" fmla="*/ 6 h 17"/>
                  <a:gd name="T58" fmla="*/ 22 w 40"/>
                  <a:gd name="T59" fmla="*/ 6 h 17"/>
                  <a:gd name="T60" fmla="*/ 19 w 40"/>
                  <a:gd name="T61" fmla="*/ 7 h 17"/>
                  <a:gd name="T62" fmla="*/ 17 w 40"/>
                  <a:gd name="T63" fmla="*/ 7 h 17"/>
                  <a:gd name="T64" fmla="*/ 15 w 40"/>
                  <a:gd name="T65" fmla="*/ 7 h 17"/>
                  <a:gd name="T66" fmla="*/ 13 w 40"/>
                  <a:gd name="T67" fmla="*/ 7 h 17"/>
                  <a:gd name="T68" fmla="*/ 12 w 40"/>
                  <a:gd name="T69" fmla="*/ 6 h 17"/>
                  <a:gd name="T70" fmla="*/ 11 w 40"/>
                  <a:gd name="T71" fmla="*/ 5 h 17"/>
                  <a:gd name="T72" fmla="*/ 11 w 40"/>
                  <a:gd name="T73" fmla="*/ 3 h 17"/>
                  <a:gd name="T74" fmla="*/ 10 w 40"/>
                  <a:gd name="T75" fmla="*/ 3 h 17"/>
                  <a:gd name="T76" fmla="*/ 9 w 40"/>
                  <a:gd name="T77" fmla="*/ 2 h 17"/>
                  <a:gd name="T78" fmla="*/ 9 w 40"/>
                  <a:gd name="T79" fmla="*/ 1 h 17"/>
                  <a:gd name="T80" fmla="*/ 8 w 40"/>
                  <a:gd name="T81" fmla="*/ 1 h 17"/>
                  <a:gd name="T82" fmla="*/ 7 w 40"/>
                  <a:gd name="T83" fmla="*/ 2 h 17"/>
                  <a:gd name="T84" fmla="*/ 6 w 40"/>
                  <a:gd name="T85" fmla="*/ 3 h 17"/>
                  <a:gd name="T86" fmla="*/ 6 w 40"/>
                  <a:gd name="T87" fmla="*/ 5 h 17"/>
                  <a:gd name="T88" fmla="*/ 6 w 40"/>
                  <a:gd name="T89" fmla="*/ 6 h 17"/>
                  <a:gd name="T90" fmla="*/ 7 w 40"/>
                  <a:gd name="T91" fmla="*/ 7 h 17"/>
                  <a:gd name="T92" fmla="*/ 0 w 40"/>
                  <a:gd name="T93" fmla="*/ 6 h 17"/>
                  <a:gd name="T94" fmla="*/ 2 w 40"/>
                  <a:gd name="T95" fmla="*/ 17 h 17"/>
                  <a:gd name="T96" fmla="*/ 3 w 40"/>
                  <a:gd name="T97" fmla="*/ 17 h 17"/>
                  <a:gd name="T98" fmla="*/ 5 w 40"/>
                  <a:gd name="T99" fmla="*/ 17 h 17"/>
                  <a:gd name="T100" fmla="*/ 7 w 40"/>
                  <a:gd name="T101" fmla="*/ 17 h 17"/>
                  <a:gd name="T102" fmla="*/ 10 w 40"/>
                  <a:gd name="T103" fmla="*/ 17 h 17"/>
                  <a:gd name="T104" fmla="*/ 12 w 40"/>
                  <a:gd name="T105" fmla="*/ 17 h 17"/>
                  <a:gd name="T106" fmla="*/ 13 w 40"/>
                  <a:gd name="T107" fmla="*/ 17 h 17"/>
                  <a:gd name="T108" fmla="*/ 15 w 40"/>
                  <a:gd name="T109" fmla="*/ 17 h 17"/>
                  <a:gd name="T110" fmla="*/ 15 w 40"/>
                  <a:gd name="T1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" h="17">
                    <a:moveTo>
                      <a:pt x="15" y="17"/>
                    </a:moveTo>
                    <a:lnTo>
                      <a:pt x="16" y="17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20" y="17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6" y="15"/>
                    </a:lnTo>
                    <a:lnTo>
                      <a:pt x="28" y="15"/>
                    </a:lnTo>
                    <a:lnTo>
                      <a:pt x="30" y="14"/>
                    </a:lnTo>
                    <a:lnTo>
                      <a:pt x="32" y="13"/>
                    </a:lnTo>
                    <a:lnTo>
                      <a:pt x="34" y="12"/>
                    </a:lnTo>
                    <a:lnTo>
                      <a:pt x="35" y="12"/>
                    </a:lnTo>
                    <a:lnTo>
                      <a:pt x="37" y="11"/>
                    </a:lnTo>
                    <a:lnTo>
                      <a:pt x="38" y="10"/>
                    </a:lnTo>
                    <a:lnTo>
                      <a:pt x="39" y="9"/>
                    </a:lnTo>
                    <a:lnTo>
                      <a:pt x="40" y="8"/>
                    </a:lnTo>
                    <a:lnTo>
                      <a:pt x="33" y="0"/>
                    </a:lnTo>
                    <a:lnTo>
                      <a:pt x="32" y="0"/>
                    </a:lnTo>
                    <a:lnTo>
                      <a:pt x="32" y="1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29" y="3"/>
                    </a:lnTo>
                    <a:lnTo>
                      <a:pt x="28" y="3"/>
                    </a:lnTo>
                    <a:lnTo>
                      <a:pt x="27" y="4"/>
                    </a:lnTo>
                    <a:lnTo>
                      <a:pt x="26" y="5"/>
                    </a:lnTo>
                    <a:lnTo>
                      <a:pt x="24" y="6"/>
                    </a:lnTo>
                    <a:lnTo>
                      <a:pt x="22" y="6"/>
                    </a:lnTo>
                    <a:lnTo>
                      <a:pt x="19" y="7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3" y="7"/>
                    </a:lnTo>
                    <a:lnTo>
                      <a:pt x="12" y="6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7" y="7"/>
                    </a:lnTo>
                    <a:lnTo>
                      <a:pt x="0" y="6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5" y="17"/>
                    </a:lnTo>
                    <a:lnTo>
                      <a:pt x="15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246"/>
              <p:cNvSpPr>
                <a:spLocks/>
              </p:cNvSpPr>
              <p:nvPr/>
            </p:nvSpPr>
            <p:spPr bwMode="auto">
              <a:xfrm>
                <a:off x="1100" y="2734"/>
                <a:ext cx="29" cy="19"/>
              </a:xfrm>
              <a:custGeom>
                <a:avLst/>
                <a:gdLst>
                  <a:gd name="T0" fmla="*/ 3 w 29"/>
                  <a:gd name="T1" fmla="*/ 19 h 19"/>
                  <a:gd name="T2" fmla="*/ 4 w 29"/>
                  <a:gd name="T3" fmla="*/ 19 h 19"/>
                  <a:gd name="T4" fmla="*/ 5 w 29"/>
                  <a:gd name="T5" fmla="*/ 19 h 19"/>
                  <a:gd name="T6" fmla="*/ 6 w 29"/>
                  <a:gd name="T7" fmla="*/ 19 h 19"/>
                  <a:gd name="T8" fmla="*/ 8 w 29"/>
                  <a:gd name="T9" fmla="*/ 18 h 19"/>
                  <a:gd name="T10" fmla="*/ 9 w 29"/>
                  <a:gd name="T11" fmla="*/ 18 h 19"/>
                  <a:gd name="T12" fmla="*/ 11 w 29"/>
                  <a:gd name="T13" fmla="*/ 17 h 19"/>
                  <a:gd name="T14" fmla="*/ 13 w 29"/>
                  <a:gd name="T15" fmla="*/ 17 h 19"/>
                  <a:gd name="T16" fmla="*/ 14 w 29"/>
                  <a:gd name="T17" fmla="*/ 16 h 19"/>
                  <a:gd name="T18" fmla="*/ 16 w 29"/>
                  <a:gd name="T19" fmla="*/ 15 h 19"/>
                  <a:gd name="T20" fmla="*/ 18 w 29"/>
                  <a:gd name="T21" fmla="*/ 15 h 19"/>
                  <a:gd name="T22" fmla="*/ 19 w 29"/>
                  <a:gd name="T23" fmla="*/ 14 h 19"/>
                  <a:gd name="T24" fmla="*/ 21 w 29"/>
                  <a:gd name="T25" fmla="*/ 13 h 19"/>
                  <a:gd name="T26" fmla="*/ 22 w 29"/>
                  <a:gd name="T27" fmla="*/ 13 h 19"/>
                  <a:gd name="T28" fmla="*/ 23 w 29"/>
                  <a:gd name="T29" fmla="*/ 12 h 19"/>
                  <a:gd name="T30" fmla="*/ 24 w 29"/>
                  <a:gd name="T31" fmla="*/ 12 h 19"/>
                  <a:gd name="T32" fmla="*/ 25 w 29"/>
                  <a:gd name="T33" fmla="*/ 11 h 19"/>
                  <a:gd name="T34" fmla="*/ 26 w 29"/>
                  <a:gd name="T35" fmla="*/ 10 h 19"/>
                  <a:gd name="T36" fmla="*/ 28 w 29"/>
                  <a:gd name="T37" fmla="*/ 9 h 19"/>
                  <a:gd name="T38" fmla="*/ 28 w 29"/>
                  <a:gd name="T39" fmla="*/ 7 h 19"/>
                  <a:gd name="T40" fmla="*/ 29 w 29"/>
                  <a:gd name="T41" fmla="*/ 6 h 19"/>
                  <a:gd name="T42" fmla="*/ 29 w 29"/>
                  <a:gd name="T43" fmla="*/ 5 h 19"/>
                  <a:gd name="T44" fmla="*/ 29 w 29"/>
                  <a:gd name="T45" fmla="*/ 3 h 19"/>
                  <a:gd name="T46" fmla="*/ 29 w 29"/>
                  <a:gd name="T47" fmla="*/ 2 h 19"/>
                  <a:gd name="T48" fmla="*/ 28 w 29"/>
                  <a:gd name="T49" fmla="*/ 0 h 19"/>
                  <a:gd name="T50" fmla="*/ 20 w 29"/>
                  <a:gd name="T51" fmla="*/ 3 h 19"/>
                  <a:gd name="T52" fmla="*/ 20 w 29"/>
                  <a:gd name="T53" fmla="*/ 5 h 19"/>
                  <a:gd name="T54" fmla="*/ 20 w 29"/>
                  <a:gd name="T55" fmla="*/ 6 h 19"/>
                  <a:gd name="T56" fmla="*/ 19 w 29"/>
                  <a:gd name="T57" fmla="*/ 7 h 19"/>
                  <a:gd name="T58" fmla="*/ 18 w 29"/>
                  <a:gd name="T59" fmla="*/ 8 h 19"/>
                  <a:gd name="T60" fmla="*/ 15 w 29"/>
                  <a:gd name="T61" fmla="*/ 9 h 19"/>
                  <a:gd name="T62" fmla="*/ 13 w 29"/>
                  <a:gd name="T63" fmla="*/ 10 h 19"/>
                  <a:gd name="T64" fmla="*/ 10 w 29"/>
                  <a:gd name="T65" fmla="*/ 11 h 19"/>
                  <a:gd name="T66" fmla="*/ 8 w 29"/>
                  <a:gd name="T67" fmla="*/ 12 h 19"/>
                  <a:gd name="T68" fmla="*/ 5 w 29"/>
                  <a:gd name="T69" fmla="*/ 12 h 19"/>
                  <a:gd name="T70" fmla="*/ 4 w 29"/>
                  <a:gd name="T71" fmla="*/ 13 h 19"/>
                  <a:gd name="T72" fmla="*/ 2 w 29"/>
                  <a:gd name="T73" fmla="*/ 13 h 19"/>
                  <a:gd name="T74" fmla="*/ 0 w 29"/>
                  <a:gd name="T75" fmla="*/ 13 h 19"/>
                  <a:gd name="T76" fmla="*/ 3 w 29"/>
                  <a:gd name="T7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9" h="19">
                    <a:moveTo>
                      <a:pt x="3" y="19"/>
                    </a:moveTo>
                    <a:lnTo>
                      <a:pt x="4" y="19"/>
                    </a:lnTo>
                    <a:lnTo>
                      <a:pt x="5" y="19"/>
                    </a:lnTo>
                    <a:lnTo>
                      <a:pt x="6" y="19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11" y="17"/>
                    </a:lnTo>
                    <a:lnTo>
                      <a:pt x="13" y="17"/>
                    </a:lnTo>
                    <a:lnTo>
                      <a:pt x="14" y="16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19" y="14"/>
                    </a:lnTo>
                    <a:lnTo>
                      <a:pt x="21" y="13"/>
                    </a:lnTo>
                    <a:lnTo>
                      <a:pt x="22" y="13"/>
                    </a:lnTo>
                    <a:lnTo>
                      <a:pt x="23" y="12"/>
                    </a:lnTo>
                    <a:lnTo>
                      <a:pt x="24" y="12"/>
                    </a:lnTo>
                    <a:lnTo>
                      <a:pt x="25" y="11"/>
                    </a:lnTo>
                    <a:lnTo>
                      <a:pt x="26" y="10"/>
                    </a:lnTo>
                    <a:lnTo>
                      <a:pt x="28" y="9"/>
                    </a:lnTo>
                    <a:lnTo>
                      <a:pt x="28" y="7"/>
                    </a:lnTo>
                    <a:lnTo>
                      <a:pt x="29" y="6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9" y="2"/>
                    </a:lnTo>
                    <a:lnTo>
                      <a:pt x="28" y="0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8" y="8"/>
                    </a:lnTo>
                    <a:lnTo>
                      <a:pt x="15" y="9"/>
                    </a:lnTo>
                    <a:lnTo>
                      <a:pt x="13" y="10"/>
                    </a:lnTo>
                    <a:lnTo>
                      <a:pt x="10" y="11"/>
                    </a:lnTo>
                    <a:lnTo>
                      <a:pt x="8" y="12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247"/>
              <p:cNvSpPr>
                <a:spLocks/>
              </p:cNvSpPr>
              <p:nvPr/>
            </p:nvSpPr>
            <p:spPr bwMode="auto">
              <a:xfrm>
                <a:off x="1088" y="2742"/>
                <a:ext cx="12" cy="11"/>
              </a:xfrm>
              <a:custGeom>
                <a:avLst/>
                <a:gdLst>
                  <a:gd name="T0" fmla="*/ 10 w 12"/>
                  <a:gd name="T1" fmla="*/ 5 h 11"/>
                  <a:gd name="T2" fmla="*/ 9 w 12"/>
                  <a:gd name="T3" fmla="*/ 4 h 11"/>
                  <a:gd name="T4" fmla="*/ 9 w 12"/>
                  <a:gd name="T5" fmla="*/ 3 h 11"/>
                  <a:gd name="T6" fmla="*/ 8 w 12"/>
                  <a:gd name="T7" fmla="*/ 2 h 11"/>
                  <a:gd name="T8" fmla="*/ 8 w 12"/>
                  <a:gd name="T9" fmla="*/ 1 h 11"/>
                  <a:gd name="T10" fmla="*/ 7 w 12"/>
                  <a:gd name="T11" fmla="*/ 1 h 11"/>
                  <a:gd name="T12" fmla="*/ 7 w 12"/>
                  <a:gd name="T13" fmla="*/ 0 h 11"/>
                  <a:gd name="T14" fmla="*/ 6 w 12"/>
                  <a:gd name="T15" fmla="*/ 0 h 11"/>
                  <a:gd name="T16" fmla="*/ 6 w 12"/>
                  <a:gd name="T17" fmla="*/ 0 h 11"/>
                  <a:gd name="T18" fmla="*/ 6 w 12"/>
                  <a:gd name="T19" fmla="*/ 1 h 11"/>
                  <a:gd name="T20" fmla="*/ 6 w 12"/>
                  <a:gd name="T21" fmla="*/ 2 h 11"/>
                  <a:gd name="T22" fmla="*/ 7 w 12"/>
                  <a:gd name="T23" fmla="*/ 4 h 11"/>
                  <a:gd name="T24" fmla="*/ 7 w 12"/>
                  <a:gd name="T25" fmla="*/ 5 h 11"/>
                  <a:gd name="T26" fmla="*/ 0 w 12"/>
                  <a:gd name="T27" fmla="*/ 5 h 11"/>
                  <a:gd name="T28" fmla="*/ 1 w 12"/>
                  <a:gd name="T29" fmla="*/ 11 h 11"/>
                  <a:gd name="T30" fmla="*/ 2 w 12"/>
                  <a:gd name="T31" fmla="*/ 11 h 11"/>
                  <a:gd name="T32" fmla="*/ 3 w 12"/>
                  <a:gd name="T33" fmla="*/ 11 h 11"/>
                  <a:gd name="T34" fmla="*/ 4 w 12"/>
                  <a:gd name="T35" fmla="*/ 11 h 11"/>
                  <a:gd name="T36" fmla="*/ 5 w 12"/>
                  <a:gd name="T37" fmla="*/ 11 h 11"/>
                  <a:gd name="T38" fmla="*/ 6 w 12"/>
                  <a:gd name="T39" fmla="*/ 11 h 11"/>
                  <a:gd name="T40" fmla="*/ 7 w 12"/>
                  <a:gd name="T41" fmla="*/ 11 h 11"/>
                  <a:gd name="T42" fmla="*/ 7 w 12"/>
                  <a:gd name="T43" fmla="*/ 11 h 11"/>
                  <a:gd name="T44" fmla="*/ 7 w 12"/>
                  <a:gd name="T45" fmla="*/ 11 h 11"/>
                  <a:gd name="T46" fmla="*/ 8 w 12"/>
                  <a:gd name="T47" fmla="*/ 11 h 11"/>
                  <a:gd name="T48" fmla="*/ 9 w 12"/>
                  <a:gd name="T49" fmla="*/ 11 h 11"/>
                  <a:gd name="T50" fmla="*/ 9 w 12"/>
                  <a:gd name="T51" fmla="*/ 11 h 11"/>
                  <a:gd name="T52" fmla="*/ 10 w 12"/>
                  <a:gd name="T53" fmla="*/ 11 h 11"/>
                  <a:gd name="T54" fmla="*/ 10 w 12"/>
                  <a:gd name="T55" fmla="*/ 10 h 11"/>
                  <a:gd name="T56" fmla="*/ 10 w 12"/>
                  <a:gd name="T57" fmla="*/ 10 h 11"/>
                  <a:gd name="T58" fmla="*/ 11 w 12"/>
                  <a:gd name="T59" fmla="*/ 10 h 11"/>
                  <a:gd name="T60" fmla="*/ 12 w 12"/>
                  <a:gd name="T61" fmla="*/ 10 h 11"/>
                  <a:gd name="T62" fmla="*/ 10 w 12"/>
                  <a:gd name="T6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" h="11">
                    <a:moveTo>
                      <a:pt x="10" y="5"/>
                    </a:moveTo>
                    <a:lnTo>
                      <a:pt x="9" y="4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6" name="Freeform 248"/>
              <p:cNvSpPr>
                <a:spLocks/>
              </p:cNvSpPr>
              <p:nvPr/>
            </p:nvSpPr>
            <p:spPr bwMode="auto">
              <a:xfrm>
                <a:off x="1077" y="2664"/>
                <a:ext cx="46" cy="46"/>
              </a:xfrm>
              <a:custGeom>
                <a:avLst/>
                <a:gdLst>
                  <a:gd name="T0" fmla="*/ 36 w 46"/>
                  <a:gd name="T1" fmla="*/ 5 h 46"/>
                  <a:gd name="T2" fmla="*/ 32 w 46"/>
                  <a:gd name="T3" fmla="*/ 2 h 46"/>
                  <a:gd name="T4" fmla="*/ 27 w 46"/>
                  <a:gd name="T5" fmla="*/ 1 h 46"/>
                  <a:gd name="T6" fmla="*/ 23 w 46"/>
                  <a:gd name="T7" fmla="*/ 0 h 46"/>
                  <a:gd name="T8" fmla="*/ 19 w 46"/>
                  <a:gd name="T9" fmla="*/ 0 h 46"/>
                  <a:gd name="T10" fmla="*/ 15 w 46"/>
                  <a:gd name="T11" fmla="*/ 0 h 46"/>
                  <a:gd name="T12" fmla="*/ 12 w 46"/>
                  <a:gd name="T13" fmla="*/ 1 h 46"/>
                  <a:gd name="T14" fmla="*/ 9 w 46"/>
                  <a:gd name="T15" fmla="*/ 1 h 46"/>
                  <a:gd name="T16" fmla="*/ 6 w 46"/>
                  <a:gd name="T17" fmla="*/ 3 h 46"/>
                  <a:gd name="T18" fmla="*/ 3 w 46"/>
                  <a:gd name="T19" fmla="*/ 6 h 46"/>
                  <a:gd name="T20" fmla="*/ 1 w 46"/>
                  <a:gd name="T21" fmla="*/ 10 h 46"/>
                  <a:gd name="T22" fmla="*/ 1 w 46"/>
                  <a:gd name="T23" fmla="*/ 14 h 46"/>
                  <a:gd name="T24" fmla="*/ 1 w 46"/>
                  <a:gd name="T25" fmla="*/ 18 h 46"/>
                  <a:gd name="T26" fmla="*/ 1 w 46"/>
                  <a:gd name="T27" fmla="*/ 21 h 46"/>
                  <a:gd name="T28" fmla="*/ 3 w 46"/>
                  <a:gd name="T29" fmla="*/ 24 h 46"/>
                  <a:gd name="T30" fmla="*/ 5 w 46"/>
                  <a:gd name="T31" fmla="*/ 27 h 46"/>
                  <a:gd name="T32" fmla="*/ 7 w 46"/>
                  <a:gd name="T33" fmla="*/ 29 h 46"/>
                  <a:gd name="T34" fmla="*/ 11 w 46"/>
                  <a:gd name="T35" fmla="*/ 31 h 46"/>
                  <a:gd name="T36" fmla="*/ 14 w 46"/>
                  <a:gd name="T37" fmla="*/ 32 h 46"/>
                  <a:gd name="T38" fmla="*/ 19 w 46"/>
                  <a:gd name="T39" fmla="*/ 33 h 46"/>
                  <a:gd name="T40" fmla="*/ 22 w 46"/>
                  <a:gd name="T41" fmla="*/ 33 h 46"/>
                  <a:gd name="T42" fmla="*/ 24 w 46"/>
                  <a:gd name="T43" fmla="*/ 33 h 46"/>
                  <a:gd name="T44" fmla="*/ 27 w 46"/>
                  <a:gd name="T45" fmla="*/ 33 h 46"/>
                  <a:gd name="T46" fmla="*/ 29 w 46"/>
                  <a:gd name="T47" fmla="*/ 33 h 46"/>
                  <a:gd name="T48" fmla="*/ 29 w 46"/>
                  <a:gd name="T49" fmla="*/ 38 h 46"/>
                  <a:gd name="T50" fmla="*/ 30 w 46"/>
                  <a:gd name="T51" fmla="*/ 45 h 46"/>
                  <a:gd name="T52" fmla="*/ 32 w 46"/>
                  <a:gd name="T53" fmla="*/ 46 h 46"/>
                  <a:gd name="T54" fmla="*/ 37 w 46"/>
                  <a:gd name="T55" fmla="*/ 45 h 46"/>
                  <a:gd name="T56" fmla="*/ 42 w 46"/>
                  <a:gd name="T57" fmla="*/ 44 h 46"/>
                  <a:gd name="T58" fmla="*/ 45 w 46"/>
                  <a:gd name="T59" fmla="*/ 42 h 46"/>
                  <a:gd name="T60" fmla="*/ 46 w 46"/>
                  <a:gd name="T61" fmla="*/ 38 h 46"/>
                  <a:gd name="T62" fmla="*/ 46 w 46"/>
                  <a:gd name="T63" fmla="*/ 29 h 46"/>
                  <a:gd name="T64" fmla="*/ 44 w 46"/>
                  <a:gd name="T65" fmla="*/ 18 h 46"/>
                  <a:gd name="T66" fmla="*/ 41 w 46"/>
                  <a:gd name="T67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6" h="46">
                    <a:moveTo>
                      <a:pt x="38" y="6"/>
                    </a:moveTo>
                    <a:lnTo>
                      <a:pt x="36" y="5"/>
                    </a:lnTo>
                    <a:lnTo>
                      <a:pt x="34" y="3"/>
                    </a:lnTo>
                    <a:lnTo>
                      <a:pt x="32" y="2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2" y="23"/>
                    </a:lnTo>
                    <a:lnTo>
                      <a:pt x="3" y="24"/>
                    </a:lnTo>
                    <a:lnTo>
                      <a:pt x="4" y="26"/>
                    </a:lnTo>
                    <a:lnTo>
                      <a:pt x="5" y="27"/>
                    </a:lnTo>
                    <a:lnTo>
                      <a:pt x="6" y="28"/>
                    </a:lnTo>
                    <a:lnTo>
                      <a:pt x="7" y="29"/>
                    </a:lnTo>
                    <a:lnTo>
                      <a:pt x="9" y="30"/>
                    </a:lnTo>
                    <a:lnTo>
                      <a:pt x="11" y="31"/>
                    </a:lnTo>
                    <a:lnTo>
                      <a:pt x="13" y="32"/>
                    </a:lnTo>
                    <a:lnTo>
                      <a:pt x="14" y="32"/>
                    </a:lnTo>
                    <a:lnTo>
                      <a:pt x="16" y="33"/>
                    </a:lnTo>
                    <a:lnTo>
                      <a:pt x="19" y="33"/>
                    </a:lnTo>
                    <a:lnTo>
                      <a:pt x="21" y="33"/>
                    </a:lnTo>
                    <a:lnTo>
                      <a:pt x="22" y="33"/>
                    </a:lnTo>
                    <a:lnTo>
                      <a:pt x="23" y="33"/>
                    </a:lnTo>
                    <a:lnTo>
                      <a:pt x="24" y="33"/>
                    </a:lnTo>
                    <a:lnTo>
                      <a:pt x="25" y="33"/>
                    </a:lnTo>
                    <a:lnTo>
                      <a:pt x="27" y="33"/>
                    </a:lnTo>
                    <a:lnTo>
                      <a:pt x="28" y="33"/>
                    </a:lnTo>
                    <a:lnTo>
                      <a:pt x="29" y="33"/>
                    </a:lnTo>
                    <a:lnTo>
                      <a:pt x="30" y="32"/>
                    </a:lnTo>
                    <a:lnTo>
                      <a:pt x="29" y="38"/>
                    </a:lnTo>
                    <a:lnTo>
                      <a:pt x="29" y="42"/>
                    </a:lnTo>
                    <a:lnTo>
                      <a:pt x="30" y="45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7" y="45"/>
                    </a:lnTo>
                    <a:lnTo>
                      <a:pt x="39" y="45"/>
                    </a:lnTo>
                    <a:lnTo>
                      <a:pt x="42" y="44"/>
                    </a:lnTo>
                    <a:lnTo>
                      <a:pt x="44" y="43"/>
                    </a:lnTo>
                    <a:lnTo>
                      <a:pt x="45" y="42"/>
                    </a:lnTo>
                    <a:lnTo>
                      <a:pt x="46" y="40"/>
                    </a:lnTo>
                    <a:lnTo>
                      <a:pt x="46" y="38"/>
                    </a:lnTo>
                    <a:lnTo>
                      <a:pt x="46" y="34"/>
                    </a:lnTo>
                    <a:lnTo>
                      <a:pt x="46" y="29"/>
                    </a:lnTo>
                    <a:lnTo>
                      <a:pt x="45" y="24"/>
                    </a:lnTo>
                    <a:lnTo>
                      <a:pt x="44" y="18"/>
                    </a:lnTo>
                    <a:lnTo>
                      <a:pt x="43" y="13"/>
                    </a:lnTo>
                    <a:lnTo>
                      <a:pt x="41" y="9"/>
                    </a:lnTo>
                    <a:lnTo>
                      <a:pt x="38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7" name="Freeform 249"/>
              <p:cNvSpPr>
                <a:spLocks/>
              </p:cNvSpPr>
              <p:nvPr/>
            </p:nvSpPr>
            <p:spPr bwMode="auto">
              <a:xfrm>
                <a:off x="1072" y="2670"/>
                <a:ext cx="49" cy="44"/>
              </a:xfrm>
              <a:custGeom>
                <a:avLst/>
                <a:gdLst>
                  <a:gd name="T0" fmla="*/ 49 w 49"/>
                  <a:gd name="T1" fmla="*/ 19 h 44"/>
                  <a:gd name="T2" fmla="*/ 49 w 49"/>
                  <a:gd name="T3" fmla="*/ 21 h 44"/>
                  <a:gd name="T4" fmla="*/ 49 w 49"/>
                  <a:gd name="T5" fmla="*/ 24 h 44"/>
                  <a:gd name="T6" fmla="*/ 48 w 49"/>
                  <a:gd name="T7" fmla="*/ 27 h 44"/>
                  <a:gd name="T8" fmla="*/ 46 w 49"/>
                  <a:gd name="T9" fmla="*/ 30 h 44"/>
                  <a:gd name="T10" fmla="*/ 44 w 49"/>
                  <a:gd name="T11" fmla="*/ 31 h 44"/>
                  <a:gd name="T12" fmla="*/ 42 w 49"/>
                  <a:gd name="T13" fmla="*/ 31 h 44"/>
                  <a:gd name="T14" fmla="*/ 42 w 49"/>
                  <a:gd name="T15" fmla="*/ 31 h 44"/>
                  <a:gd name="T16" fmla="*/ 41 w 49"/>
                  <a:gd name="T17" fmla="*/ 33 h 44"/>
                  <a:gd name="T18" fmla="*/ 39 w 49"/>
                  <a:gd name="T19" fmla="*/ 35 h 44"/>
                  <a:gd name="T20" fmla="*/ 37 w 49"/>
                  <a:gd name="T21" fmla="*/ 37 h 44"/>
                  <a:gd name="T22" fmla="*/ 35 w 49"/>
                  <a:gd name="T23" fmla="*/ 39 h 44"/>
                  <a:gd name="T24" fmla="*/ 32 w 49"/>
                  <a:gd name="T25" fmla="*/ 41 h 44"/>
                  <a:gd name="T26" fmla="*/ 30 w 49"/>
                  <a:gd name="T27" fmla="*/ 42 h 44"/>
                  <a:gd name="T28" fmla="*/ 27 w 49"/>
                  <a:gd name="T29" fmla="*/ 43 h 44"/>
                  <a:gd name="T30" fmla="*/ 24 w 49"/>
                  <a:gd name="T31" fmla="*/ 44 h 44"/>
                  <a:gd name="T32" fmla="*/ 20 w 49"/>
                  <a:gd name="T33" fmla="*/ 43 h 44"/>
                  <a:gd name="T34" fmla="*/ 15 w 49"/>
                  <a:gd name="T35" fmla="*/ 43 h 44"/>
                  <a:gd name="T36" fmla="*/ 11 w 49"/>
                  <a:gd name="T37" fmla="*/ 41 h 44"/>
                  <a:gd name="T38" fmla="*/ 8 w 49"/>
                  <a:gd name="T39" fmla="*/ 39 h 44"/>
                  <a:gd name="T40" fmla="*/ 5 w 49"/>
                  <a:gd name="T41" fmla="*/ 36 h 44"/>
                  <a:gd name="T42" fmla="*/ 3 w 49"/>
                  <a:gd name="T43" fmla="*/ 32 h 44"/>
                  <a:gd name="T44" fmla="*/ 1 w 49"/>
                  <a:gd name="T45" fmla="*/ 28 h 44"/>
                  <a:gd name="T46" fmla="*/ 0 w 49"/>
                  <a:gd name="T47" fmla="*/ 24 h 44"/>
                  <a:gd name="T48" fmla="*/ 0 w 49"/>
                  <a:gd name="T49" fmla="*/ 20 h 44"/>
                  <a:gd name="T50" fmla="*/ 1 w 49"/>
                  <a:gd name="T51" fmla="*/ 15 h 44"/>
                  <a:gd name="T52" fmla="*/ 3 w 49"/>
                  <a:gd name="T53" fmla="*/ 11 h 44"/>
                  <a:gd name="T54" fmla="*/ 5 w 49"/>
                  <a:gd name="T55" fmla="*/ 8 h 44"/>
                  <a:gd name="T56" fmla="*/ 5 w 49"/>
                  <a:gd name="T57" fmla="*/ 7 h 44"/>
                  <a:gd name="T58" fmla="*/ 6 w 49"/>
                  <a:gd name="T59" fmla="*/ 6 h 44"/>
                  <a:gd name="T60" fmla="*/ 7 w 49"/>
                  <a:gd name="T61" fmla="*/ 6 h 44"/>
                  <a:gd name="T62" fmla="*/ 8 w 49"/>
                  <a:gd name="T63" fmla="*/ 5 h 44"/>
                  <a:gd name="T64" fmla="*/ 10 w 49"/>
                  <a:gd name="T65" fmla="*/ 4 h 44"/>
                  <a:gd name="T66" fmla="*/ 13 w 49"/>
                  <a:gd name="T67" fmla="*/ 2 h 44"/>
                  <a:gd name="T68" fmla="*/ 17 w 49"/>
                  <a:gd name="T69" fmla="*/ 0 h 44"/>
                  <a:gd name="T70" fmla="*/ 23 w 49"/>
                  <a:gd name="T71" fmla="*/ 0 h 44"/>
                  <a:gd name="T72" fmla="*/ 28 w 49"/>
                  <a:gd name="T73" fmla="*/ 0 h 44"/>
                  <a:gd name="T74" fmla="*/ 31 w 49"/>
                  <a:gd name="T75" fmla="*/ 2 h 44"/>
                  <a:gd name="T76" fmla="*/ 34 w 49"/>
                  <a:gd name="T77" fmla="*/ 3 h 44"/>
                  <a:gd name="T78" fmla="*/ 37 w 49"/>
                  <a:gd name="T79" fmla="*/ 5 h 44"/>
                  <a:gd name="T80" fmla="*/ 39 w 49"/>
                  <a:gd name="T81" fmla="*/ 7 h 44"/>
                  <a:gd name="T82" fmla="*/ 41 w 49"/>
                  <a:gd name="T83" fmla="*/ 9 h 44"/>
                  <a:gd name="T84" fmla="*/ 44 w 49"/>
                  <a:gd name="T85" fmla="*/ 13 h 44"/>
                  <a:gd name="T86" fmla="*/ 47 w 49"/>
                  <a:gd name="T87" fmla="*/ 1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4">
                    <a:moveTo>
                      <a:pt x="49" y="18"/>
                    </a:moveTo>
                    <a:lnTo>
                      <a:pt x="49" y="19"/>
                    </a:lnTo>
                    <a:lnTo>
                      <a:pt x="49" y="20"/>
                    </a:lnTo>
                    <a:lnTo>
                      <a:pt x="49" y="21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6"/>
                    </a:lnTo>
                    <a:lnTo>
                      <a:pt x="48" y="27"/>
                    </a:lnTo>
                    <a:lnTo>
                      <a:pt x="47" y="29"/>
                    </a:lnTo>
                    <a:lnTo>
                      <a:pt x="46" y="30"/>
                    </a:lnTo>
                    <a:lnTo>
                      <a:pt x="45" y="31"/>
                    </a:lnTo>
                    <a:lnTo>
                      <a:pt x="44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1" y="33"/>
                    </a:lnTo>
                    <a:lnTo>
                      <a:pt x="40" y="34"/>
                    </a:lnTo>
                    <a:lnTo>
                      <a:pt x="39" y="35"/>
                    </a:lnTo>
                    <a:lnTo>
                      <a:pt x="38" y="36"/>
                    </a:lnTo>
                    <a:lnTo>
                      <a:pt x="37" y="37"/>
                    </a:lnTo>
                    <a:lnTo>
                      <a:pt x="36" y="38"/>
                    </a:lnTo>
                    <a:lnTo>
                      <a:pt x="35" y="39"/>
                    </a:lnTo>
                    <a:lnTo>
                      <a:pt x="34" y="40"/>
                    </a:lnTo>
                    <a:lnTo>
                      <a:pt x="32" y="41"/>
                    </a:lnTo>
                    <a:lnTo>
                      <a:pt x="31" y="42"/>
                    </a:lnTo>
                    <a:lnTo>
                      <a:pt x="30" y="42"/>
                    </a:lnTo>
                    <a:lnTo>
                      <a:pt x="28" y="43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0" y="43"/>
                    </a:lnTo>
                    <a:lnTo>
                      <a:pt x="18" y="43"/>
                    </a:lnTo>
                    <a:lnTo>
                      <a:pt x="15" y="43"/>
                    </a:lnTo>
                    <a:lnTo>
                      <a:pt x="13" y="42"/>
                    </a:lnTo>
                    <a:lnTo>
                      <a:pt x="11" y="41"/>
                    </a:lnTo>
                    <a:lnTo>
                      <a:pt x="10" y="40"/>
                    </a:lnTo>
                    <a:lnTo>
                      <a:pt x="8" y="39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4" y="34"/>
                    </a:lnTo>
                    <a:lnTo>
                      <a:pt x="3" y="32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2" y="13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5" y="1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1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4" y="3"/>
                    </a:lnTo>
                    <a:lnTo>
                      <a:pt x="35" y="4"/>
                    </a:lnTo>
                    <a:lnTo>
                      <a:pt x="37" y="5"/>
                    </a:lnTo>
                    <a:lnTo>
                      <a:pt x="38" y="7"/>
                    </a:lnTo>
                    <a:lnTo>
                      <a:pt x="39" y="7"/>
                    </a:lnTo>
                    <a:lnTo>
                      <a:pt x="40" y="8"/>
                    </a:lnTo>
                    <a:lnTo>
                      <a:pt x="41" y="9"/>
                    </a:lnTo>
                    <a:lnTo>
                      <a:pt x="43" y="11"/>
                    </a:lnTo>
                    <a:lnTo>
                      <a:pt x="44" y="13"/>
                    </a:lnTo>
                    <a:lnTo>
                      <a:pt x="46" y="14"/>
                    </a:lnTo>
                    <a:lnTo>
                      <a:pt x="47" y="16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8" name="Freeform 250"/>
              <p:cNvSpPr>
                <a:spLocks/>
              </p:cNvSpPr>
              <p:nvPr/>
            </p:nvSpPr>
            <p:spPr bwMode="auto">
              <a:xfrm>
                <a:off x="1075" y="2673"/>
                <a:ext cx="44" cy="37"/>
              </a:xfrm>
              <a:custGeom>
                <a:avLst/>
                <a:gdLst>
                  <a:gd name="T0" fmla="*/ 40 w 44"/>
                  <a:gd name="T1" fmla="*/ 14 h 37"/>
                  <a:gd name="T2" fmla="*/ 39 w 44"/>
                  <a:gd name="T3" fmla="*/ 14 h 37"/>
                  <a:gd name="T4" fmla="*/ 38 w 44"/>
                  <a:gd name="T5" fmla="*/ 15 h 37"/>
                  <a:gd name="T6" fmla="*/ 38 w 44"/>
                  <a:gd name="T7" fmla="*/ 15 h 37"/>
                  <a:gd name="T8" fmla="*/ 37 w 44"/>
                  <a:gd name="T9" fmla="*/ 15 h 37"/>
                  <a:gd name="T10" fmla="*/ 36 w 44"/>
                  <a:gd name="T11" fmla="*/ 12 h 37"/>
                  <a:gd name="T12" fmla="*/ 35 w 44"/>
                  <a:gd name="T13" fmla="*/ 9 h 37"/>
                  <a:gd name="T14" fmla="*/ 33 w 44"/>
                  <a:gd name="T15" fmla="*/ 7 h 37"/>
                  <a:gd name="T16" fmla="*/ 31 w 44"/>
                  <a:gd name="T17" fmla="*/ 4 h 37"/>
                  <a:gd name="T18" fmla="*/ 28 w 44"/>
                  <a:gd name="T19" fmla="*/ 3 h 37"/>
                  <a:gd name="T20" fmla="*/ 25 w 44"/>
                  <a:gd name="T21" fmla="*/ 1 h 37"/>
                  <a:gd name="T22" fmla="*/ 22 w 44"/>
                  <a:gd name="T23" fmla="*/ 1 h 37"/>
                  <a:gd name="T24" fmla="*/ 19 w 44"/>
                  <a:gd name="T25" fmla="*/ 0 h 37"/>
                  <a:gd name="T26" fmla="*/ 15 w 44"/>
                  <a:gd name="T27" fmla="*/ 1 h 37"/>
                  <a:gd name="T28" fmla="*/ 12 w 44"/>
                  <a:gd name="T29" fmla="*/ 2 h 37"/>
                  <a:gd name="T30" fmla="*/ 9 w 44"/>
                  <a:gd name="T31" fmla="*/ 3 h 37"/>
                  <a:gd name="T32" fmla="*/ 6 w 44"/>
                  <a:gd name="T33" fmla="*/ 6 h 37"/>
                  <a:gd name="T34" fmla="*/ 4 w 44"/>
                  <a:gd name="T35" fmla="*/ 8 h 37"/>
                  <a:gd name="T36" fmla="*/ 2 w 44"/>
                  <a:gd name="T37" fmla="*/ 11 h 37"/>
                  <a:gd name="T38" fmla="*/ 1 w 44"/>
                  <a:gd name="T39" fmla="*/ 15 h 37"/>
                  <a:gd name="T40" fmla="*/ 0 w 44"/>
                  <a:gd name="T41" fmla="*/ 19 h 37"/>
                  <a:gd name="T42" fmla="*/ 1 w 44"/>
                  <a:gd name="T43" fmla="*/ 22 h 37"/>
                  <a:gd name="T44" fmla="*/ 2 w 44"/>
                  <a:gd name="T45" fmla="*/ 26 h 37"/>
                  <a:gd name="T46" fmla="*/ 4 w 44"/>
                  <a:gd name="T47" fmla="*/ 29 h 37"/>
                  <a:gd name="T48" fmla="*/ 6 w 44"/>
                  <a:gd name="T49" fmla="*/ 32 h 37"/>
                  <a:gd name="T50" fmla="*/ 9 w 44"/>
                  <a:gd name="T51" fmla="*/ 34 h 37"/>
                  <a:gd name="T52" fmla="*/ 12 w 44"/>
                  <a:gd name="T53" fmla="*/ 36 h 37"/>
                  <a:gd name="T54" fmla="*/ 15 w 44"/>
                  <a:gd name="T55" fmla="*/ 37 h 37"/>
                  <a:gd name="T56" fmla="*/ 19 w 44"/>
                  <a:gd name="T57" fmla="*/ 37 h 37"/>
                  <a:gd name="T58" fmla="*/ 22 w 44"/>
                  <a:gd name="T59" fmla="*/ 37 h 37"/>
                  <a:gd name="T60" fmla="*/ 25 w 44"/>
                  <a:gd name="T61" fmla="*/ 36 h 37"/>
                  <a:gd name="T62" fmla="*/ 28 w 44"/>
                  <a:gd name="T63" fmla="*/ 35 h 37"/>
                  <a:gd name="T64" fmla="*/ 30 w 44"/>
                  <a:gd name="T65" fmla="*/ 33 h 37"/>
                  <a:gd name="T66" fmla="*/ 32 w 44"/>
                  <a:gd name="T67" fmla="*/ 31 h 37"/>
                  <a:gd name="T68" fmla="*/ 34 w 44"/>
                  <a:gd name="T69" fmla="*/ 29 h 37"/>
                  <a:gd name="T70" fmla="*/ 36 w 44"/>
                  <a:gd name="T71" fmla="*/ 26 h 37"/>
                  <a:gd name="T72" fmla="*/ 37 w 44"/>
                  <a:gd name="T73" fmla="*/ 24 h 37"/>
                  <a:gd name="T74" fmla="*/ 37 w 44"/>
                  <a:gd name="T75" fmla="*/ 24 h 37"/>
                  <a:gd name="T76" fmla="*/ 38 w 44"/>
                  <a:gd name="T77" fmla="*/ 25 h 37"/>
                  <a:gd name="T78" fmla="*/ 39 w 44"/>
                  <a:gd name="T79" fmla="*/ 25 h 37"/>
                  <a:gd name="T80" fmla="*/ 40 w 44"/>
                  <a:gd name="T81" fmla="*/ 25 h 37"/>
                  <a:gd name="T82" fmla="*/ 40 w 44"/>
                  <a:gd name="T83" fmla="*/ 25 h 37"/>
                  <a:gd name="T84" fmla="*/ 41 w 44"/>
                  <a:gd name="T85" fmla="*/ 25 h 37"/>
                  <a:gd name="T86" fmla="*/ 42 w 44"/>
                  <a:gd name="T87" fmla="*/ 24 h 37"/>
                  <a:gd name="T88" fmla="*/ 43 w 44"/>
                  <a:gd name="T89" fmla="*/ 23 h 37"/>
                  <a:gd name="T90" fmla="*/ 43 w 44"/>
                  <a:gd name="T91" fmla="*/ 23 h 37"/>
                  <a:gd name="T92" fmla="*/ 43 w 44"/>
                  <a:gd name="T93" fmla="*/ 22 h 37"/>
                  <a:gd name="T94" fmla="*/ 44 w 44"/>
                  <a:gd name="T95" fmla="*/ 21 h 37"/>
                  <a:gd name="T96" fmla="*/ 44 w 44"/>
                  <a:gd name="T97" fmla="*/ 20 h 37"/>
                  <a:gd name="T98" fmla="*/ 44 w 44"/>
                  <a:gd name="T99" fmla="*/ 19 h 37"/>
                  <a:gd name="T100" fmla="*/ 43 w 44"/>
                  <a:gd name="T101" fmla="*/ 18 h 37"/>
                  <a:gd name="T102" fmla="*/ 43 w 44"/>
                  <a:gd name="T103" fmla="*/ 17 h 37"/>
                  <a:gd name="T104" fmla="*/ 43 w 44"/>
                  <a:gd name="T105" fmla="*/ 16 h 37"/>
                  <a:gd name="T106" fmla="*/ 42 w 44"/>
                  <a:gd name="T107" fmla="*/ 15 h 37"/>
                  <a:gd name="T108" fmla="*/ 41 w 44"/>
                  <a:gd name="T109" fmla="*/ 15 h 37"/>
                  <a:gd name="T110" fmla="*/ 40 w 44"/>
                  <a:gd name="T111" fmla="*/ 14 h 37"/>
                  <a:gd name="T112" fmla="*/ 40 w 44"/>
                  <a:gd name="T113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4" h="37">
                    <a:moveTo>
                      <a:pt x="40" y="14"/>
                    </a:moveTo>
                    <a:lnTo>
                      <a:pt x="39" y="14"/>
                    </a:lnTo>
                    <a:lnTo>
                      <a:pt x="38" y="15"/>
                    </a:lnTo>
                    <a:lnTo>
                      <a:pt x="38" y="15"/>
                    </a:lnTo>
                    <a:lnTo>
                      <a:pt x="37" y="15"/>
                    </a:lnTo>
                    <a:lnTo>
                      <a:pt x="36" y="12"/>
                    </a:lnTo>
                    <a:lnTo>
                      <a:pt x="35" y="9"/>
                    </a:lnTo>
                    <a:lnTo>
                      <a:pt x="33" y="7"/>
                    </a:lnTo>
                    <a:lnTo>
                      <a:pt x="31" y="4"/>
                    </a:lnTo>
                    <a:lnTo>
                      <a:pt x="28" y="3"/>
                    </a:lnTo>
                    <a:lnTo>
                      <a:pt x="25" y="1"/>
                    </a:lnTo>
                    <a:lnTo>
                      <a:pt x="22" y="1"/>
                    </a:lnTo>
                    <a:lnTo>
                      <a:pt x="19" y="0"/>
                    </a:lnTo>
                    <a:lnTo>
                      <a:pt x="15" y="1"/>
                    </a:lnTo>
                    <a:lnTo>
                      <a:pt x="12" y="2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1" y="15"/>
                    </a:lnTo>
                    <a:lnTo>
                      <a:pt x="0" y="19"/>
                    </a:lnTo>
                    <a:lnTo>
                      <a:pt x="1" y="22"/>
                    </a:lnTo>
                    <a:lnTo>
                      <a:pt x="2" y="26"/>
                    </a:lnTo>
                    <a:lnTo>
                      <a:pt x="4" y="29"/>
                    </a:lnTo>
                    <a:lnTo>
                      <a:pt x="6" y="32"/>
                    </a:lnTo>
                    <a:lnTo>
                      <a:pt x="9" y="34"/>
                    </a:lnTo>
                    <a:lnTo>
                      <a:pt x="12" y="36"/>
                    </a:lnTo>
                    <a:lnTo>
                      <a:pt x="15" y="37"/>
                    </a:lnTo>
                    <a:lnTo>
                      <a:pt x="19" y="37"/>
                    </a:lnTo>
                    <a:lnTo>
                      <a:pt x="22" y="37"/>
                    </a:lnTo>
                    <a:lnTo>
                      <a:pt x="25" y="36"/>
                    </a:lnTo>
                    <a:lnTo>
                      <a:pt x="28" y="35"/>
                    </a:lnTo>
                    <a:lnTo>
                      <a:pt x="30" y="33"/>
                    </a:lnTo>
                    <a:lnTo>
                      <a:pt x="32" y="31"/>
                    </a:lnTo>
                    <a:lnTo>
                      <a:pt x="34" y="29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7" y="24"/>
                    </a:lnTo>
                    <a:lnTo>
                      <a:pt x="38" y="25"/>
                    </a:lnTo>
                    <a:lnTo>
                      <a:pt x="39" y="25"/>
                    </a:lnTo>
                    <a:lnTo>
                      <a:pt x="40" y="25"/>
                    </a:lnTo>
                    <a:lnTo>
                      <a:pt x="40" y="25"/>
                    </a:lnTo>
                    <a:lnTo>
                      <a:pt x="41" y="25"/>
                    </a:lnTo>
                    <a:lnTo>
                      <a:pt x="42" y="24"/>
                    </a:lnTo>
                    <a:lnTo>
                      <a:pt x="43" y="23"/>
                    </a:lnTo>
                    <a:lnTo>
                      <a:pt x="43" y="23"/>
                    </a:lnTo>
                    <a:lnTo>
                      <a:pt x="43" y="22"/>
                    </a:lnTo>
                    <a:lnTo>
                      <a:pt x="44" y="21"/>
                    </a:lnTo>
                    <a:lnTo>
                      <a:pt x="44" y="20"/>
                    </a:lnTo>
                    <a:lnTo>
                      <a:pt x="44" y="19"/>
                    </a:lnTo>
                    <a:lnTo>
                      <a:pt x="43" y="18"/>
                    </a:lnTo>
                    <a:lnTo>
                      <a:pt x="43" y="17"/>
                    </a:lnTo>
                    <a:lnTo>
                      <a:pt x="43" y="16"/>
                    </a:lnTo>
                    <a:lnTo>
                      <a:pt x="42" y="15"/>
                    </a:lnTo>
                    <a:lnTo>
                      <a:pt x="41" y="15"/>
                    </a:lnTo>
                    <a:lnTo>
                      <a:pt x="40" y="14"/>
                    </a:lnTo>
                    <a:lnTo>
                      <a:pt x="4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9" name="Freeform 251"/>
              <p:cNvSpPr>
                <a:spLocks/>
              </p:cNvSpPr>
              <p:nvPr/>
            </p:nvSpPr>
            <p:spPr bwMode="auto">
              <a:xfrm>
                <a:off x="1085" y="2699"/>
                <a:ext cx="17" cy="6"/>
              </a:xfrm>
              <a:custGeom>
                <a:avLst/>
                <a:gdLst>
                  <a:gd name="T0" fmla="*/ 0 w 17"/>
                  <a:gd name="T1" fmla="*/ 0 h 6"/>
                  <a:gd name="T2" fmla="*/ 0 w 17"/>
                  <a:gd name="T3" fmla="*/ 1 h 6"/>
                  <a:gd name="T4" fmla="*/ 0 w 17"/>
                  <a:gd name="T5" fmla="*/ 2 h 6"/>
                  <a:gd name="T6" fmla="*/ 1 w 17"/>
                  <a:gd name="T7" fmla="*/ 4 h 6"/>
                  <a:gd name="T8" fmla="*/ 3 w 17"/>
                  <a:gd name="T9" fmla="*/ 5 h 6"/>
                  <a:gd name="T10" fmla="*/ 4 w 17"/>
                  <a:gd name="T11" fmla="*/ 5 h 6"/>
                  <a:gd name="T12" fmla="*/ 5 w 17"/>
                  <a:gd name="T13" fmla="*/ 6 h 6"/>
                  <a:gd name="T14" fmla="*/ 6 w 17"/>
                  <a:gd name="T15" fmla="*/ 6 h 6"/>
                  <a:gd name="T16" fmla="*/ 7 w 17"/>
                  <a:gd name="T17" fmla="*/ 6 h 6"/>
                  <a:gd name="T18" fmla="*/ 8 w 17"/>
                  <a:gd name="T19" fmla="*/ 6 h 6"/>
                  <a:gd name="T20" fmla="*/ 9 w 17"/>
                  <a:gd name="T21" fmla="*/ 6 h 6"/>
                  <a:gd name="T22" fmla="*/ 9 w 17"/>
                  <a:gd name="T23" fmla="*/ 6 h 6"/>
                  <a:gd name="T24" fmla="*/ 10 w 17"/>
                  <a:gd name="T25" fmla="*/ 6 h 6"/>
                  <a:gd name="T26" fmla="*/ 17 w 17"/>
                  <a:gd name="T27" fmla="*/ 0 h 6"/>
                  <a:gd name="T28" fmla="*/ 0 w 17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6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252"/>
              <p:cNvSpPr>
                <a:spLocks/>
              </p:cNvSpPr>
              <p:nvPr/>
            </p:nvSpPr>
            <p:spPr bwMode="auto">
              <a:xfrm>
                <a:off x="1087" y="2700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 w 10"/>
                  <a:gd name="T3" fmla="*/ 2 h 2"/>
                  <a:gd name="T4" fmla="*/ 8 w 10"/>
                  <a:gd name="T5" fmla="*/ 2 h 2"/>
                  <a:gd name="T6" fmla="*/ 10 w 10"/>
                  <a:gd name="T7" fmla="*/ 0 h 2"/>
                  <a:gd name="T8" fmla="*/ 0 w 10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253"/>
              <p:cNvSpPr>
                <a:spLocks/>
              </p:cNvSpPr>
              <p:nvPr/>
            </p:nvSpPr>
            <p:spPr bwMode="auto">
              <a:xfrm>
                <a:off x="1075" y="2666"/>
                <a:ext cx="35" cy="12"/>
              </a:xfrm>
              <a:custGeom>
                <a:avLst/>
                <a:gdLst>
                  <a:gd name="T0" fmla="*/ 29 w 35"/>
                  <a:gd name="T1" fmla="*/ 2 h 12"/>
                  <a:gd name="T2" fmla="*/ 28 w 35"/>
                  <a:gd name="T3" fmla="*/ 2 h 12"/>
                  <a:gd name="T4" fmla="*/ 27 w 35"/>
                  <a:gd name="T5" fmla="*/ 2 h 12"/>
                  <a:gd name="T6" fmla="*/ 26 w 35"/>
                  <a:gd name="T7" fmla="*/ 2 h 12"/>
                  <a:gd name="T8" fmla="*/ 25 w 35"/>
                  <a:gd name="T9" fmla="*/ 2 h 12"/>
                  <a:gd name="T10" fmla="*/ 24 w 35"/>
                  <a:gd name="T11" fmla="*/ 2 h 12"/>
                  <a:gd name="T12" fmla="*/ 22 w 35"/>
                  <a:gd name="T13" fmla="*/ 1 h 12"/>
                  <a:gd name="T14" fmla="*/ 21 w 35"/>
                  <a:gd name="T15" fmla="*/ 1 h 12"/>
                  <a:gd name="T16" fmla="*/ 19 w 35"/>
                  <a:gd name="T17" fmla="*/ 1 h 12"/>
                  <a:gd name="T18" fmla="*/ 17 w 35"/>
                  <a:gd name="T19" fmla="*/ 1 h 12"/>
                  <a:gd name="T20" fmla="*/ 16 w 35"/>
                  <a:gd name="T21" fmla="*/ 1 h 12"/>
                  <a:gd name="T22" fmla="*/ 14 w 35"/>
                  <a:gd name="T23" fmla="*/ 1 h 12"/>
                  <a:gd name="T24" fmla="*/ 13 w 35"/>
                  <a:gd name="T25" fmla="*/ 0 h 12"/>
                  <a:gd name="T26" fmla="*/ 12 w 35"/>
                  <a:gd name="T27" fmla="*/ 0 h 12"/>
                  <a:gd name="T28" fmla="*/ 11 w 35"/>
                  <a:gd name="T29" fmla="*/ 0 h 12"/>
                  <a:gd name="T30" fmla="*/ 10 w 35"/>
                  <a:gd name="T31" fmla="*/ 0 h 12"/>
                  <a:gd name="T32" fmla="*/ 9 w 35"/>
                  <a:gd name="T33" fmla="*/ 0 h 12"/>
                  <a:gd name="T34" fmla="*/ 8 w 35"/>
                  <a:gd name="T35" fmla="*/ 0 h 12"/>
                  <a:gd name="T36" fmla="*/ 6 w 35"/>
                  <a:gd name="T37" fmla="*/ 1 h 12"/>
                  <a:gd name="T38" fmla="*/ 4 w 35"/>
                  <a:gd name="T39" fmla="*/ 2 h 12"/>
                  <a:gd name="T40" fmla="*/ 3 w 35"/>
                  <a:gd name="T41" fmla="*/ 4 h 12"/>
                  <a:gd name="T42" fmla="*/ 2 w 35"/>
                  <a:gd name="T43" fmla="*/ 6 h 12"/>
                  <a:gd name="T44" fmla="*/ 1 w 35"/>
                  <a:gd name="T45" fmla="*/ 7 h 12"/>
                  <a:gd name="T46" fmla="*/ 0 w 35"/>
                  <a:gd name="T47" fmla="*/ 9 h 12"/>
                  <a:gd name="T48" fmla="*/ 0 w 35"/>
                  <a:gd name="T49" fmla="*/ 10 h 12"/>
                  <a:gd name="T50" fmla="*/ 0 w 35"/>
                  <a:gd name="T51" fmla="*/ 10 h 12"/>
                  <a:gd name="T52" fmla="*/ 1 w 35"/>
                  <a:gd name="T53" fmla="*/ 11 h 12"/>
                  <a:gd name="T54" fmla="*/ 3 w 35"/>
                  <a:gd name="T55" fmla="*/ 11 h 12"/>
                  <a:gd name="T56" fmla="*/ 5 w 35"/>
                  <a:gd name="T57" fmla="*/ 11 h 12"/>
                  <a:gd name="T58" fmla="*/ 7 w 35"/>
                  <a:gd name="T59" fmla="*/ 11 h 12"/>
                  <a:gd name="T60" fmla="*/ 10 w 35"/>
                  <a:gd name="T61" fmla="*/ 12 h 12"/>
                  <a:gd name="T62" fmla="*/ 13 w 35"/>
                  <a:gd name="T63" fmla="*/ 12 h 12"/>
                  <a:gd name="T64" fmla="*/ 16 w 35"/>
                  <a:gd name="T65" fmla="*/ 12 h 12"/>
                  <a:gd name="T66" fmla="*/ 19 w 35"/>
                  <a:gd name="T67" fmla="*/ 12 h 12"/>
                  <a:gd name="T68" fmla="*/ 22 w 35"/>
                  <a:gd name="T69" fmla="*/ 12 h 12"/>
                  <a:gd name="T70" fmla="*/ 25 w 35"/>
                  <a:gd name="T71" fmla="*/ 12 h 12"/>
                  <a:gd name="T72" fmla="*/ 28 w 35"/>
                  <a:gd name="T73" fmla="*/ 12 h 12"/>
                  <a:gd name="T74" fmla="*/ 30 w 35"/>
                  <a:gd name="T75" fmla="*/ 12 h 12"/>
                  <a:gd name="T76" fmla="*/ 32 w 35"/>
                  <a:gd name="T77" fmla="*/ 12 h 12"/>
                  <a:gd name="T78" fmla="*/ 33 w 35"/>
                  <a:gd name="T79" fmla="*/ 12 h 12"/>
                  <a:gd name="T80" fmla="*/ 34 w 35"/>
                  <a:gd name="T81" fmla="*/ 12 h 12"/>
                  <a:gd name="T82" fmla="*/ 35 w 35"/>
                  <a:gd name="T83" fmla="*/ 11 h 12"/>
                  <a:gd name="T84" fmla="*/ 35 w 35"/>
                  <a:gd name="T85" fmla="*/ 10 h 12"/>
                  <a:gd name="T86" fmla="*/ 35 w 35"/>
                  <a:gd name="T87" fmla="*/ 9 h 12"/>
                  <a:gd name="T88" fmla="*/ 35 w 35"/>
                  <a:gd name="T89" fmla="*/ 7 h 12"/>
                  <a:gd name="T90" fmla="*/ 33 w 35"/>
                  <a:gd name="T91" fmla="*/ 5 h 12"/>
                  <a:gd name="T92" fmla="*/ 32 w 35"/>
                  <a:gd name="T93" fmla="*/ 4 h 12"/>
                  <a:gd name="T94" fmla="*/ 30 w 35"/>
                  <a:gd name="T95" fmla="*/ 2 h 12"/>
                  <a:gd name="T96" fmla="*/ 29 w 35"/>
                  <a:gd name="T9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5" h="12">
                    <a:moveTo>
                      <a:pt x="29" y="2"/>
                    </a:moveTo>
                    <a:lnTo>
                      <a:pt x="28" y="2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5" y="2"/>
                    </a:lnTo>
                    <a:lnTo>
                      <a:pt x="24" y="2"/>
                    </a:lnTo>
                    <a:lnTo>
                      <a:pt x="22" y="1"/>
                    </a:lnTo>
                    <a:lnTo>
                      <a:pt x="21" y="1"/>
                    </a:lnTo>
                    <a:lnTo>
                      <a:pt x="19" y="1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10" y="12"/>
                    </a:lnTo>
                    <a:lnTo>
                      <a:pt x="13" y="12"/>
                    </a:lnTo>
                    <a:lnTo>
                      <a:pt x="16" y="12"/>
                    </a:lnTo>
                    <a:lnTo>
                      <a:pt x="19" y="12"/>
                    </a:lnTo>
                    <a:lnTo>
                      <a:pt x="22" y="12"/>
                    </a:lnTo>
                    <a:lnTo>
                      <a:pt x="25" y="12"/>
                    </a:lnTo>
                    <a:lnTo>
                      <a:pt x="28" y="12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4" y="12"/>
                    </a:lnTo>
                    <a:lnTo>
                      <a:pt x="35" y="11"/>
                    </a:lnTo>
                    <a:lnTo>
                      <a:pt x="35" y="10"/>
                    </a:lnTo>
                    <a:lnTo>
                      <a:pt x="35" y="9"/>
                    </a:lnTo>
                    <a:lnTo>
                      <a:pt x="35" y="7"/>
                    </a:lnTo>
                    <a:lnTo>
                      <a:pt x="33" y="5"/>
                    </a:lnTo>
                    <a:lnTo>
                      <a:pt x="32" y="4"/>
                    </a:lnTo>
                    <a:lnTo>
                      <a:pt x="30" y="2"/>
                    </a:ln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254"/>
              <p:cNvSpPr>
                <a:spLocks/>
              </p:cNvSpPr>
              <p:nvPr/>
            </p:nvSpPr>
            <p:spPr bwMode="auto">
              <a:xfrm>
                <a:off x="1113" y="2694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2 h 3"/>
                  <a:gd name="T6" fmla="*/ 3 w 3"/>
                  <a:gd name="T7" fmla="*/ 2 h 3"/>
                  <a:gd name="T8" fmla="*/ 3 w 3"/>
                  <a:gd name="T9" fmla="*/ 1 h 3"/>
                  <a:gd name="T10" fmla="*/ 3 w 3"/>
                  <a:gd name="T11" fmla="*/ 1 h 3"/>
                  <a:gd name="T12" fmla="*/ 3 w 3"/>
                  <a:gd name="T13" fmla="*/ 0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1 w 3"/>
                  <a:gd name="T21" fmla="*/ 0 h 3"/>
                  <a:gd name="T22" fmla="*/ 0 w 3"/>
                  <a:gd name="T23" fmla="*/ 1 h 3"/>
                  <a:gd name="T24" fmla="*/ 0 w 3"/>
                  <a:gd name="T25" fmla="*/ 1 h 3"/>
                  <a:gd name="T26" fmla="*/ 0 w 3"/>
                  <a:gd name="T27" fmla="*/ 2 h 3"/>
                  <a:gd name="T28" fmla="*/ 1 w 3"/>
                  <a:gd name="T29" fmla="*/ 2 h 3"/>
                  <a:gd name="T30" fmla="*/ 1 w 3"/>
                  <a:gd name="T31" fmla="*/ 2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255"/>
              <p:cNvSpPr>
                <a:spLocks/>
              </p:cNvSpPr>
              <p:nvPr/>
            </p:nvSpPr>
            <p:spPr bwMode="auto">
              <a:xfrm>
                <a:off x="1084" y="2715"/>
                <a:ext cx="30" cy="19"/>
              </a:xfrm>
              <a:custGeom>
                <a:avLst/>
                <a:gdLst>
                  <a:gd name="T0" fmla="*/ 29 w 30"/>
                  <a:gd name="T1" fmla="*/ 11 h 19"/>
                  <a:gd name="T2" fmla="*/ 26 w 30"/>
                  <a:gd name="T3" fmla="*/ 7 h 19"/>
                  <a:gd name="T4" fmla="*/ 30 w 30"/>
                  <a:gd name="T5" fmla="*/ 5 h 19"/>
                  <a:gd name="T6" fmla="*/ 27 w 30"/>
                  <a:gd name="T7" fmla="*/ 1 h 19"/>
                  <a:gd name="T8" fmla="*/ 25 w 30"/>
                  <a:gd name="T9" fmla="*/ 1 h 19"/>
                  <a:gd name="T10" fmla="*/ 28 w 30"/>
                  <a:gd name="T11" fmla="*/ 4 h 19"/>
                  <a:gd name="T12" fmla="*/ 24 w 30"/>
                  <a:gd name="T13" fmla="*/ 7 h 19"/>
                  <a:gd name="T14" fmla="*/ 24 w 30"/>
                  <a:gd name="T15" fmla="*/ 8 h 19"/>
                  <a:gd name="T16" fmla="*/ 25 w 30"/>
                  <a:gd name="T17" fmla="*/ 9 h 19"/>
                  <a:gd name="T18" fmla="*/ 26 w 30"/>
                  <a:gd name="T19" fmla="*/ 10 h 19"/>
                  <a:gd name="T20" fmla="*/ 26 w 30"/>
                  <a:gd name="T21" fmla="*/ 10 h 19"/>
                  <a:gd name="T22" fmla="*/ 13 w 30"/>
                  <a:gd name="T23" fmla="*/ 17 h 19"/>
                  <a:gd name="T24" fmla="*/ 3 w 30"/>
                  <a:gd name="T25" fmla="*/ 10 h 19"/>
                  <a:gd name="T26" fmla="*/ 6 w 30"/>
                  <a:gd name="T27" fmla="*/ 7 h 19"/>
                  <a:gd name="T28" fmla="*/ 2 w 30"/>
                  <a:gd name="T29" fmla="*/ 4 h 19"/>
                  <a:gd name="T30" fmla="*/ 4 w 30"/>
                  <a:gd name="T31" fmla="*/ 0 h 19"/>
                  <a:gd name="T32" fmla="*/ 2 w 30"/>
                  <a:gd name="T33" fmla="*/ 1 h 19"/>
                  <a:gd name="T34" fmla="*/ 0 w 30"/>
                  <a:gd name="T35" fmla="*/ 5 h 19"/>
                  <a:gd name="T36" fmla="*/ 3 w 30"/>
                  <a:gd name="T37" fmla="*/ 7 h 19"/>
                  <a:gd name="T38" fmla="*/ 1 w 30"/>
                  <a:gd name="T39" fmla="*/ 10 h 19"/>
                  <a:gd name="T40" fmla="*/ 12 w 30"/>
                  <a:gd name="T41" fmla="*/ 19 h 19"/>
                  <a:gd name="T42" fmla="*/ 29 w 30"/>
                  <a:gd name="T43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" h="19">
                    <a:moveTo>
                      <a:pt x="29" y="11"/>
                    </a:moveTo>
                    <a:lnTo>
                      <a:pt x="26" y="7"/>
                    </a:lnTo>
                    <a:lnTo>
                      <a:pt x="30" y="5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4" y="8"/>
                    </a:lnTo>
                    <a:lnTo>
                      <a:pt x="25" y="9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13" y="17"/>
                    </a:lnTo>
                    <a:lnTo>
                      <a:pt x="3" y="10"/>
                    </a:lnTo>
                    <a:lnTo>
                      <a:pt x="6" y="7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1" y="10"/>
                    </a:lnTo>
                    <a:lnTo>
                      <a:pt x="12" y="19"/>
                    </a:lnTo>
                    <a:lnTo>
                      <a:pt x="29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256"/>
              <p:cNvSpPr>
                <a:spLocks/>
              </p:cNvSpPr>
              <p:nvPr/>
            </p:nvSpPr>
            <p:spPr bwMode="auto">
              <a:xfrm>
                <a:off x="1077" y="2731"/>
                <a:ext cx="2" cy="24"/>
              </a:xfrm>
              <a:custGeom>
                <a:avLst/>
                <a:gdLst>
                  <a:gd name="T0" fmla="*/ 0 w 2"/>
                  <a:gd name="T1" fmla="*/ 24 h 24"/>
                  <a:gd name="T2" fmla="*/ 0 w 2"/>
                  <a:gd name="T3" fmla="*/ 4 h 24"/>
                  <a:gd name="T4" fmla="*/ 2 w 2"/>
                  <a:gd name="T5" fmla="*/ 0 h 24"/>
                  <a:gd name="T6" fmla="*/ 2 w 2"/>
                  <a:gd name="T7" fmla="*/ 24 h 24"/>
                  <a:gd name="T8" fmla="*/ 0 w 2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4">
                    <a:moveTo>
                      <a:pt x="0" y="24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2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257"/>
              <p:cNvSpPr>
                <a:spLocks/>
              </p:cNvSpPr>
              <p:nvPr/>
            </p:nvSpPr>
            <p:spPr bwMode="auto">
              <a:xfrm>
                <a:off x="928" y="2714"/>
                <a:ext cx="43" cy="52"/>
              </a:xfrm>
              <a:custGeom>
                <a:avLst/>
                <a:gdLst>
                  <a:gd name="T0" fmla="*/ 43 w 43"/>
                  <a:gd name="T1" fmla="*/ 2 h 52"/>
                  <a:gd name="T2" fmla="*/ 42 w 43"/>
                  <a:gd name="T3" fmla="*/ 1 h 52"/>
                  <a:gd name="T4" fmla="*/ 40 w 43"/>
                  <a:gd name="T5" fmla="*/ 0 h 52"/>
                  <a:gd name="T6" fmla="*/ 38 w 43"/>
                  <a:gd name="T7" fmla="*/ 0 h 52"/>
                  <a:gd name="T8" fmla="*/ 36 w 43"/>
                  <a:gd name="T9" fmla="*/ 0 h 52"/>
                  <a:gd name="T10" fmla="*/ 33 w 43"/>
                  <a:gd name="T11" fmla="*/ 0 h 52"/>
                  <a:gd name="T12" fmla="*/ 30 w 43"/>
                  <a:gd name="T13" fmla="*/ 0 h 52"/>
                  <a:gd name="T14" fmla="*/ 27 w 43"/>
                  <a:gd name="T15" fmla="*/ 0 h 52"/>
                  <a:gd name="T16" fmla="*/ 24 w 43"/>
                  <a:gd name="T17" fmla="*/ 1 h 52"/>
                  <a:gd name="T18" fmla="*/ 21 w 43"/>
                  <a:gd name="T19" fmla="*/ 2 h 52"/>
                  <a:gd name="T20" fmla="*/ 18 w 43"/>
                  <a:gd name="T21" fmla="*/ 2 h 52"/>
                  <a:gd name="T22" fmla="*/ 15 w 43"/>
                  <a:gd name="T23" fmla="*/ 3 h 52"/>
                  <a:gd name="T24" fmla="*/ 12 w 43"/>
                  <a:gd name="T25" fmla="*/ 4 h 52"/>
                  <a:gd name="T26" fmla="*/ 10 w 43"/>
                  <a:gd name="T27" fmla="*/ 4 h 52"/>
                  <a:gd name="T28" fmla="*/ 9 w 43"/>
                  <a:gd name="T29" fmla="*/ 4 h 52"/>
                  <a:gd name="T30" fmla="*/ 8 w 43"/>
                  <a:gd name="T31" fmla="*/ 5 h 52"/>
                  <a:gd name="T32" fmla="*/ 7 w 43"/>
                  <a:gd name="T33" fmla="*/ 5 h 52"/>
                  <a:gd name="T34" fmla="*/ 7 w 43"/>
                  <a:gd name="T35" fmla="*/ 5 h 52"/>
                  <a:gd name="T36" fmla="*/ 7 w 43"/>
                  <a:gd name="T37" fmla="*/ 4 h 52"/>
                  <a:gd name="T38" fmla="*/ 7 w 43"/>
                  <a:gd name="T39" fmla="*/ 4 h 52"/>
                  <a:gd name="T40" fmla="*/ 7 w 43"/>
                  <a:gd name="T41" fmla="*/ 4 h 52"/>
                  <a:gd name="T42" fmla="*/ 6 w 43"/>
                  <a:gd name="T43" fmla="*/ 3 h 52"/>
                  <a:gd name="T44" fmla="*/ 6 w 43"/>
                  <a:gd name="T45" fmla="*/ 3 h 52"/>
                  <a:gd name="T46" fmla="*/ 5 w 43"/>
                  <a:gd name="T47" fmla="*/ 2 h 52"/>
                  <a:gd name="T48" fmla="*/ 3 w 43"/>
                  <a:gd name="T49" fmla="*/ 2 h 52"/>
                  <a:gd name="T50" fmla="*/ 2 w 43"/>
                  <a:gd name="T51" fmla="*/ 2 h 52"/>
                  <a:gd name="T52" fmla="*/ 2 w 43"/>
                  <a:gd name="T53" fmla="*/ 3 h 52"/>
                  <a:gd name="T54" fmla="*/ 1 w 43"/>
                  <a:gd name="T55" fmla="*/ 3 h 52"/>
                  <a:gd name="T56" fmla="*/ 0 w 43"/>
                  <a:gd name="T57" fmla="*/ 3 h 52"/>
                  <a:gd name="T58" fmla="*/ 0 w 43"/>
                  <a:gd name="T59" fmla="*/ 3 h 52"/>
                  <a:gd name="T60" fmla="*/ 0 w 43"/>
                  <a:gd name="T61" fmla="*/ 4 h 52"/>
                  <a:gd name="T62" fmla="*/ 0 w 43"/>
                  <a:gd name="T63" fmla="*/ 4 h 52"/>
                  <a:gd name="T64" fmla="*/ 0 w 43"/>
                  <a:gd name="T65" fmla="*/ 4 h 52"/>
                  <a:gd name="T66" fmla="*/ 0 w 43"/>
                  <a:gd name="T67" fmla="*/ 52 h 52"/>
                  <a:gd name="T68" fmla="*/ 7 w 43"/>
                  <a:gd name="T69" fmla="*/ 52 h 52"/>
                  <a:gd name="T70" fmla="*/ 7 w 43"/>
                  <a:gd name="T71" fmla="*/ 49 h 52"/>
                  <a:gd name="T72" fmla="*/ 7 w 43"/>
                  <a:gd name="T73" fmla="*/ 41 h 52"/>
                  <a:gd name="T74" fmla="*/ 7 w 43"/>
                  <a:gd name="T75" fmla="*/ 34 h 52"/>
                  <a:gd name="T76" fmla="*/ 7 w 43"/>
                  <a:gd name="T77" fmla="*/ 30 h 52"/>
                  <a:gd name="T78" fmla="*/ 8 w 43"/>
                  <a:gd name="T79" fmla="*/ 30 h 52"/>
                  <a:gd name="T80" fmla="*/ 10 w 43"/>
                  <a:gd name="T81" fmla="*/ 29 h 52"/>
                  <a:gd name="T82" fmla="*/ 12 w 43"/>
                  <a:gd name="T83" fmla="*/ 29 h 52"/>
                  <a:gd name="T84" fmla="*/ 14 w 43"/>
                  <a:gd name="T85" fmla="*/ 28 h 52"/>
                  <a:gd name="T86" fmla="*/ 16 w 43"/>
                  <a:gd name="T87" fmla="*/ 28 h 52"/>
                  <a:gd name="T88" fmla="*/ 19 w 43"/>
                  <a:gd name="T89" fmla="*/ 27 h 52"/>
                  <a:gd name="T90" fmla="*/ 21 w 43"/>
                  <a:gd name="T91" fmla="*/ 26 h 52"/>
                  <a:gd name="T92" fmla="*/ 24 w 43"/>
                  <a:gd name="T93" fmla="*/ 26 h 52"/>
                  <a:gd name="T94" fmla="*/ 26 w 43"/>
                  <a:gd name="T95" fmla="*/ 25 h 52"/>
                  <a:gd name="T96" fmla="*/ 29 w 43"/>
                  <a:gd name="T97" fmla="*/ 24 h 52"/>
                  <a:gd name="T98" fmla="*/ 32 w 43"/>
                  <a:gd name="T99" fmla="*/ 24 h 52"/>
                  <a:gd name="T100" fmla="*/ 34 w 43"/>
                  <a:gd name="T101" fmla="*/ 23 h 52"/>
                  <a:gd name="T102" fmla="*/ 37 w 43"/>
                  <a:gd name="T103" fmla="*/ 22 h 52"/>
                  <a:gd name="T104" fmla="*/ 39 w 43"/>
                  <a:gd name="T105" fmla="*/ 22 h 52"/>
                  <a:gd name="T106" fmla="*/ 41 w 43"/>
                  <a:gd name="T107" fmla="*/ 22 h 52"/>
                  <a:gd name="T108" fmla="*/ 43 w 43"/>
                  <a:gd name="T109" fmla="*/ 21 h 52"/>
                  <a:gd name="T110" fmla="*/ 43 w 43"/>
                  <a:gd name="T111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2">
                    <a:moveTo>
                      <a:pt x="43" y="2"/>
                    </a:moveTo>
                    <a:lnTo>
                      <a:pt x="42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27" y="0"/>
                    </a:lnTo>
                    <a:lnTo>
                      <a:pt x="24" y="1"/>
                    </a:lnTo>
                    <a:lnTo>
                      <a:pt x="21" y="2"/>
                    </a:lnTo>
                    <a:lnTo>
                      <a:pt x="18" y="2"/>
                    </a:lnTo>
                    <a:lnTo>
                      <a:pt x="15" y="3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2"/>
                    </a:lnTo>
                    <a:lnTo>
                      <a:pt x="7" y="52"/>
                    </a:lnTo>
                    <a:lnTo>
                      <a:pt x="7" y="49"/>
                    </a:lnTo>
                    <a:lnTo>
                      <a:pt x="7" y="41"/>
                    </a:lnTo>
                    <a:lnTo>
                      <a:pt x="7" y="34"/>
                    </a:lnTo>
                    <a:lnTo>
                      <a:pt x="7" y="30"/>
                    </a:lnTo>
                    <a:lnTo>
                      <a:pt x="8" y="30"/>
                    </a:lnTo>
                    <a:lnTo>
                      <a:pt x="10" y="29"/>
                    </a:lnTo>
                    <a:lnTo>
                      <a:pt x="12" y="29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9" y="27"/>
                    </a:lnTo>
                    <a:lnTo>
                      <a:pt x="21" y="26"/>
                    </a:lnTo>
                    <a:lnTo>
                      <a:pt x="24" y="26"/>
                    </a:lnTo>
                    <a:lnTo>
                      <a:pt x="26" y="25"/>
                    </a:lnTo>
                    <a:lnTo>
                      <a:pt x="29" y="24"/>
                    </a:lnTo>
                    <a:lnTo>
                      <a:pt x="32" y="24"/>
                    </a:lnTo>
                    <a:lnTo>
                      <a:pt x="34" y="23"/>
                    </a:lnTo>
                    <a:lnTo>
                      <a:pt x="37" y="22"/>
                    </a:lnTo>
                    <a:lnTo>
                      <a:pt x="39" y="22"/>
                    </a:lnTo>
                    <a:lnTo>
                      <a:pt x="41" y="22"/>
                    </a:lnTo>
                    <a:lnTo>
                      <a:pt x="43" y="21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258"/>
              <p:cNvSpPr>
                <a:spLocks/>
              </p:cNvSpPr>
              <p:nvPr/>
            </p:nvSpPr>
            <p:spPr bwMode="auto">
              <a:xfrm>
                <a:off x="921" y="2752"/>
                <a:ext cx="231" cy="47"/>
              </a:xfrm>
              <a:custGeom>
                <a:avLst/>
                <a:gdLst>
                  <a:gd name="T0" fmla="*/ 18 w 231"/>
                  <a:gd name="T1" fmla="*/ 7 h 47"/>
                  <a:gd name="T2" fmla="*/ 24 w 231"/>
                  <a:gd name="T3" fmla="*/ 6 h 47"/>
                  <a:gd name="T4" fmla="*/ 32 w 231"/>
                  <a:gd name="T5" fmla="*/ 5 h 47"/>
                  <a:gd name="T6" fmla="*/ 40 w 231"/>
                  <a:gd name="T7" fmla="*/ 4 h 47"/>
                  <a:gd name="T8" fmla="*/ 49 w 231"/>
                  <a:gd name="T9" fmla="*/ 3 h 47"/>
                  <a:gd name="T10" fmla="*/ 59 w 231"/>
                  <a:gd name="T11" fmla="*/ 2 h 47"/>
                  <a:gd name="T12" fmla="*/ 69 w 231"/>
                  <a:gd name="T13" fmla="*/ 1 h 47"/>
                  <a:gd name="T14" fmla="*/ 80 w 231"/>
                  <a:gd name="T15" fmla="*/ 1 h 47"/>
                  <a:gd name="T16" fmla="*/ 91 w 231"/>
                  <a:gd name="T17" fmla="*/ 0 h 47"/>
                  <a:gd name="T18" fmla="*/ 103 w 231"/>
                  <a:gd name="T19" fmla="*/ 0 h 47"/>
                  <a:gd name="T20" fmla="*/ 115 w 231"/>
                  <a:gd name="T21" fmla="*/ 0 h 47"/>
                  <a:gd name="T22" fmla="*/ 130 w 231"/>
                  <a:gd name="T23" fmla="*/ 0 h 47"/>
                  <a:gd name="T24" fmla="*/ 145 w 231"/>
                  <a:gd name="T25" fmla="*/ 0 h 47"/>
                  <a:gd name="T26" fmla="*/ 159 w 231"/>
                  <a:gd name="T27" fmla="*/ 1 h 47"/>
                  <a:gd name="T28" fmla="*/ 172 w 231"/>
                  <a:gd name="T29" fmla="*/ 2 h 47"/>
                  <a:gd name="T30" fmla="*/ 184 w 231"/>
                  <a:gd name="T31" fmla="*/ 3 h 47"/>
                  <a:gd name="T32" fmla="*/ 194 w 231"/>
                  <a:gd name="T33" fmla="*/ 4 h 47"/>
                  <a:gd name="T34" fmla="*/ 201 w 231"/>
                  <a:gd name="T35" fmla="*/ 5 h 47"/>
                  <a:gd name="T36" fmla="*/ 208 w 231"/>
                  <a:gd name="T37" fmla="*/ 6 h 47"/>
                  <a:gd name="T38" fmla="*/ 215 w 231"/>
                  <a:gd name="T39" fmla="*/ 7 h 47"/>
                  <a:gd name="T40" fmla="*/ 220 w 231"/>
                  <a:gd name="T41" fmla="*/ 9 h 47"/>
                  <a:gd name="T42" fmla="*/ 224 w 231"/>
                  <a:gd name="T43" fmla="*/ 10 h 47"/>
                  <a:gd name="T44" fmla="*/ 228 w 231"/>
                  <a:gd name="T45" fmla="*/ 12 h 47"/>
                  <a:gd name="T46" fmla="*/ 230 w 231"/>
                  <a:gd name="T47" fmla="*/ 15 h 47"/>
                  <a:gd name="T48" fmla="*/ 230 w 231"/>
                  <a:gd name="T49" fmla="*/ 31 h 47"/>
                  <a:gd name="T50" fmla="*/ 225 w 231"/>
                  <a:gd name="T51" fmla="*/ 35 h 47"/>
                  <a:gd name="T52" fmla="*/ 218 w 231"/>
                  <a:gd name="T53" fmla="*/ 38 h 47"/>
                  <a:gd name="T54" fmla="*/ 213 w 231"/>
                  <a:gd name="T55" fmla="*/ 39 h 47"/>
                  <a:gd name="T56" fmla="*/ 209 w 231"/>
                  <a:gd name="T57" fmla="*/ 40 h 47"/>
                  <a:gd name="T58" fmla="*/ 205 w 231"/>
                  <a:gd name="T59" fmla="*/ 41 h 47"/>
                  <a:gd name="T60" fmla="*/ 201 w 231"/>
                  <a:gd name="T61" fmla="*/ 42 h 47"/>
                  <a:gd name="T62" fmla="*/ 196 w 231"/>
                  <a:gd name="T63" fmla="*/ 42 h 47"/>
                  <a:gd name="T64" fmla="*/ 191 w 231"/>
                  <a:gd name="T65" fmla="*/ 43 h 47"/>
                  <a:gd name="T66" fmla="*/ 183 w 231"/>
                  <a:gd name="T67" fmla="*/ 44 h 47"/>
                  <a:gd name="T68" fmla="*/ 175 w 231"/>
                  <a:gd name="T69" fmla="*/ 45 h 47"/>
                  <a:gd name="T70" fmla="*/ 166 w 231"/>
                  <a:gd name="T71" fmla="*/ 45 h 47"/>
                  <a:gd name="T72" fmla="*/ 158 w 231"/>
                  <a:gd name="T73" fmla="*/ 46 h 47"/>
                  <a:gd name="T74" fmla="*/ 148 w 231"/>
                  <a:gd name="T75" fmla="*/ 46 h 47"/>
                  <a:gd name="T76" fmla="*/ 142 w 231"/>
                  <a:gd name="T77" fmla="*/ 46 h 47"/>
                  <a:gd name="T78" fmla="*/ 136 w 231"/>
                  <a:gd name="T79" fmla="*/ 47 h 47"/>
                  <a:gd name="T80" fmla="*/ 130 w 231"/>
                  <a:gd name="T81" fmla="*/ 47 h 47"/>
                  <a:gd name="T82" fmla="*/ 123 w 231"/>
                  <a:gd name="T83" fmla="*/ 47 h 47"/>
                  <a:gd name="T84" fmla="*/ 117 w 231"/>
                  <a:gd name="T85" fmla="*/ 47 h 47"/>
                  <a:gd name="T86" fmla="*/ 111 w 231"/>
                  <a:gd name="T87" fmla="*/ 47 h 47"/>
                  <a:gd name="T88" fmla="*/ 104 w 231"/>
                  <a:gd name="T89" fmla="*/ 47 h 47"/>
                  <a:gd name="T90" fmla="*/ 98 w 231"/>
                  <a:gd name="T91" fmla="*/ 47 h 47"/>
                  <a:gd name="T92" fmla="*/ 92 w 231"/>
                  <a:gd name="T93" fmla="*/ 47 h 47"/>
                  <a:gd name="T94" fmla="*/ 86 w 231"/>
                  <a:gd name="T95" fmla="*/ 46 h 47"/>
                  <a:gd name="T96" fmla="*/ 77 w 231"/>
                  <a:gd name="T97" fmla="*/ 46 h 47"/>
                  <a:gd name="T98" fmla="*/ 63 w 231"/>
                  <a:gd name="T99" fmla="*/ 45 h 47"/>
                  <a:gd name="T100" fmla="*/ 50 w 231"/>
                  <a:gd name="T101" fmla="*/ 44 h 47"/>
                  <a:gd name="T102" fmla="*/ 39 w 231"/>
                  <a:gd name="T103" fmla="*/ 43 h 47"/>
                  <a:gd name="T104" fmla="*/ 29 w 231"/>
                  <a:gd name="T105" fmla="*/ 42 h 47"/>
                  <a:gd name="T106" fmla="*/ 20 w 231"/>
                  <a:gd name="T107" fmla="*/ 40 h 47"/>
                  <a:gd name="T108" fmla="*/ 14 w 231"/>
                  <a:gd name="T109" fmla="*/ 38 h 47"/>
                  <a:gd name="T110" fmla="*/ 9 w 231"/>
                  <a:gd name="T111" fmla="*/ 37 h 47"/>
                  <a:gd name="T112" fmla="*/ 5 w 231"/>
                  <a:gd name="T113" fmla="*/ 35 h 47"/>
                  <a:gd name="T114" fmla="*/ 2 w 231"/>
                  <a:gd name="T115" fmla="*/ 33 h 47"/>
                  <a:gd name="T116" fmla="*/ 0 w 231"/>
                  <a:gd name="T117" fmla="*/ 31 h 47"/>
                  <a:gd name="T118" fmla="*/ 0 w 231"/>
                  <a:gd name="T119" fmla="*/ 14 h 47"/>
                  <a:gd name="T120" fmla="*/ 4 w 231"/>
                  <a:gd name="T121" fmla="*/ 11 h 47"/>
                  <a:gd name="T122" fmla="*/ 10 w 231"/>
                  <a:gd name="T123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1" h="47">
                    <a:moveTo>
                      <a:pt x="14" y="8"/>
                    </a:moveTo>
                    <a:lnTo>
                      <a:pt x="16" y="7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22" y="6"/>
                    </a:lnTo>
                    <a:lnTo>
                      <a:pt x="24" y="6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32" y="5"/>
                    </a:lnTo>
                    <a:lnTo>
                      <a:pt x="34" y="4"/>
                    </a:lnTo>
                    <a:lnTo>
                      <a:pt x="37" y="4"/>
                    </a:lnTo>
                    <a:lnTo>
                      <a:pt x="40" y="4"/>
                    </a:lnTo>
                    <a:lnTo>
                      <a:pt x="43" y="3"/>
                    </a:lnTo>
                    <a:lnTo>
                      <a:pt x="46" y="3"/>
                    </a:lnTo>
                    <a:lnTo>
                      <a:pt x="49" y="3"/>
                    </a:lnTo>
                    <a:lnTo>
                      <a:pt x="52" y="2"/>
                    </a:lnTo>
                    <a:lnTo>
                      <a:pt x="56" y="2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1"/>
                    </a:lnTo>
                    <a:lnTo>
                      <a:pt x="69" y="1"/>
                    </a:lnTo>
                    <a:lnTo>
                      <a:pt x="73" y="1"/>
                    </a:lnTo>
                    <a:lnTo>
                      <a:pt x="76" y="1"/>
                    </a:lnTo>
                    <a:lnTo>
                      <a:pt x="80" y="1"/>
                    </a:lnTo>
                    <a:lnTo>
                      <a:pt x="84" y="1"/>
                    </a:lnTo>
                    <a:lnTo>
                      <a:pt x="87" y="0"/>
                    </a:lnTo>
                    <a:lnTo>
                      <a:pt x="91" y="0"/>
                    </a:lnTo>
                    <a:lnTo>
                      <a:pt x="95" y="0"/>
                    </a:lnTo>
                    <a:lnTo>
                      <a:pt x="99" y="0"/>
                    </a:lnTo>
                    <a:lnTo>
                      <a:pt x="103" y="0"/>
                    </a:lnTo>
                    <a:lnTo>
                      <a:pt x="107" y="0"/>
                    </a:lnTo>
                    <a:lnTo>
                      <a:pt x="111" y="0"/>
                    </a:lnTo>
                    <a:lnTo>
                      <a:pt x="115" y="0"/>
                    </a:lnTo>
                    <a:lnTo>
                      <a:pt x="120" y="0"/>
                    </a:lnTo>
                    <a:lnTo>
                      <a:pt x="125" y="0"/>
                    </a:lnTo>
                    <a:lnTo>
                      <a:pt x="130" y="0"/>
                    </a:lnTo>
                    <a:lnTo>
                      <a:pt x="135" y="0"/>
                    </a:lnTo>
                    <a:lnTo>
                      <a:pt x="140" y="0"/>
                    </a:lnTo>
                    <a:lnTo>
                      <a:pt x="145" y="0"/>
                    </a:lnTo>
                    <a:lnTo>
                      <a:pt x="150" y="1"/>
                    </a:lnTo>
                    <a:lnTo>
                      <a:pt x="154" y="1"/>
                    </a:lnTo>
                    <a:lnTo>
                      <a:pt x="159" y="1"/>
                    </a:lnTo>
                    <a:lnTo>
                      <a:pt x="163" y="1"/>
                    </a:lnTo>
                    <a:lnTo>
                      <a:pt x="168" y="2"/>
                    </a:lnTo>
                    <a:lnTo>
                      <a:pt x="172" y="2"/>
                    </a:lnTo>
                    <a:lnTo>
                      <a:pt x="176" y="2"/>
                    </a:lnTo>
                    <a:lnTo>
                      <a:pt x="180" y="3"/>
                    </a:lnTo>
                    <a:lnTo>
                      <a:pt x="184" y="3"/>
                    </a:lnTo>
                    <a:lnTo>
                      <a:pt x="188" y="3"/>
                    </a:lnTo>
                    <a:lnTo>
                      <a:pt x="191" y="4"/>
                    </a:lnTo>
                    <a:lnTo>
                      <a:pt x="194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4" y="5"/>
                    </a:lnTo>
                    <a:lnTo>
                      <a:pt x="206" y="6"/>
                    </a:lnTo>
                    <a:lnTo>
                      <a:pt x="208" y="6"/>
                    </a:lnTo>
                    <a:lnTo>
                      <a:pt x="211" y="7"/>
                    </a:lnTo>
                    <a:lnTo>
                      <a:pt x="213" y="7"/>
                    </a:lnTo>
                    <a:lnTo>
                      <a:pt x="215" y="7"/>
                    </a:lnTo>
                    <a:lnTo>
                      <a:pt x="216" y="8"/>
                    </a:lnTo>
                    <a:lnTo>
                      <a:pt x="218" y="8"/>
                    </a:lnTo>
                    <a:lnTo>
                      <a:pt x="220" y="9"/>
                    </a:lnTo>
                    <a:lnTo>
                      <a:pt x="221" y="9"/>
                    </a:lnTo>
                    <a:lnTo>
                      <a:pt x="223" y="10"/>
                    </a:lnTo>
                    <a:lnTo>
                      <a:pt x="224" y="10"/>
                    </a:lnTo>
                    <a:lnTo>
                      <a:pt x="226" y="11"/>
                    </a:lnTo>
                    <a:lnTo>
                      <a:pt x="227" y="12"/>
                    </a:lnTo>
                    <a:lnTo>
                      <a:pt x="228" y="12"/>
                    </a:lnTo>
                    <a:lnTo>
                      <a:pt x="229" y="13"/>
                    </a:lnTo>
                    <a:lnTo>
                      <a:pt x="230" y="14"/>
                    </a:lnTo>
                    <a:lnTo>
                      <a:pt x="230" y="15"/>
                    </a:lnTo>
                    <a:lnTo>
                      <a:pt x="231" y="16"/>
                    </a:lnTo>
                    <a:lnTo>
                      <a:pt x="231" y="30"/>
                    </a:lnTo>
                    <a:lnTo>
                      <a:pt x="230" y="31"/>
                    </a:lnTo>
                    <a:lnTo>
                      <a:pt x="229" y="32"/>
                    </a:lnTo>
                    <a:lnTo>
                      <a:pt x="227" y="33"/>
                    </a:lnTo>
                    <a:lnTo>
                      <a:pt x="225" y="35"/>
                    </a:lnTo>
                    <a:lnTo>
                      <a:pt x="222" y="36"/>
                    </a:lnTo>
                    <a:lnTo>
                      <a:pt x="220" y="37"/>
                    </a:lnTo>
                    <a:lnTo>
                      <a:pt x="218" y="38"/>
                    </a:lnTo>
                    <a:lnTo>
                      <a:pt x="216" y="39"/>
                    </a:lnTo>
                    <a:lnTo>
                      <a:pt x="214" y="39"/>
                    </a:lnTo>
                    <a:lnTo>
                      <a:pt x="213" y="39"/>
                    </a:lnTo>
                    <a:lnTo>
                      <a:pt x="212" y="39"/>
                    </a:lnTo>
                    <a:lnTo>
                      <a:pt x="211" y="40"/>
                    </a:lnTo>
                    <a:lnTo>
                      <a:pt x="209" y="40"/>
                    </a:lnTo>
                    <a:lnTo>
                      <a:pt x="208" y="40"/>
                    </a:lnTo>
                    <a:lnTo>
                      <a:pt x="207" y="41"/>
                    </a:lnTo>
                    <a:lnTo>
                      <a:pt x="205" y="41"/>
                    </a:lnTo>
                    <a:lnTo>
                      <a:pt x="204" y="41"/>
                    </a:lnTo>
                    <a:lnTo>
                      <a:pt x="202" y="41"/>
                    </a:lnTo>
                    <a:lnTo>
                      <a:pt x="201" y="42"/>
                    </a:lnTo>
                    <a:lnTo>
                      <a:pt x="200" y="42"/>
                    </a:lnTo>
                    <a:lnTo>
                      <a:pt x="198" y="42"/>
                    </a:lnTo>
                    <a:lnTo>
                      <a:pt x="196" y="42"/>
                    </a:lnTo>
                    <a:lnTo>
                      <a:pt x="195" y="43"/>
                    </a:lnTo>
                    <a:lnTo>
                      <a:pt x="193" y="43"/>
                    </a:lnTo>
                    <a:lnTo>
                      <a:pt x="191" y="43"/>
                    </a:lnTo>
                    <a:lnTo>
                      <a:pt x="188" y="43"/>
                    </a:lnTo>
                    <a:lnTo>
                      <a:pt x="186" y="44"/>
                    </a:lnTo>
                    <a:lnTo>
                      <a:pt x="183" y="44"/>
                    </a:lnTo>
                    <a:lnTo>
                      <a:pt x="180" y="44"/>
                    </a:lnTo>
                    <a:lnTo>
                      <a:pt x="178" y="44"/>
                    </a:lnTo>
                    <a:lnTo>
                      <a:pt x="175" y="45"/>
                    </a:lnTo>
                    <a:lnTo>
                      <a:pt x="172" y="45"/>
                    </a:lnTo>
                    <a:lnTo>
                      <a:pt x="169" y="45"/>
                    </a:lnTo>
                    <a:lnTo>
                      <a:pt x="166" y="45"/>
                    </a:lnTo>
                    <a:lnTo>
                      <a:pt x="163" y="45"/>
                    </a:lnTo>
                    <a:lnTo>
                      <a:pt x="160" y="46"/>
                    </a:lnTo>
                    <a:lnTo>
                      <a:pt x="158" y="46"/>
                    </a:lnTo>
                    <a:lnTo>
                      <a:pt x="154" y="46"/>
                    </a:lnTo>
                    <a:lnTo>
                      <a:pt x="151" y="46"/>
                    </a:lnTo>
                    <a:lnTo>
                      <a:pt x="148" y="46"/>
                    </a:lnTo>
                    <a:lnTo>
                      <a:pt x="146" y="46"/>
                    </a:lnTo>
                    <a:lnTo>
                      <a:pt x="144" y="46"/>
                    </a:lnTo>
                    <a:lnTo>
                      <a:pt x="142" y="46"/>
                    </a:lnTo>
                    <a:lnTo>
                      <a:pt x="140" y="47"/>
                    </a:lnTo>
                    <a:lnTo>
                      <a:pt x="138" y="47"/>
                    </a:lnTo>
                    <a:lnTo>
                      <a:pt x="136" y="47"/>
                    </a:lnTo>
                    <a:lnTo>
                      <a:pt x="134" y="47"/>
                    </a:lnTo>
                    <a:lnTo>
                      <a:pt x="132" y="47"/>
                    </a:lnTo>
                    <a:lnTo>
                      <a:pt x="130" y="47"/>
                    </a:lnTo>
                    <a:lnTo>
                      <a:pt x="128" y="47"/>
                    </a:lnTo>
                    <a:lnTo>
                      <a:pt x="126" y="47"/>
                    </a:lnTo>
                    <a:lnTo>
                      <a:pt x="123" y="47"/>
                    </a:lnTo>
                    <a:lnTo>
                      <a:pt x="121" y="47"/>
                    </a:lnTo>
                    <a:lnTo>
                      <a:pt x="119" y="47"/>
                    </a:lnTo>
                    <a:lnTo>
                      <a:pt x="117" y="47"/>
                    </a:lnTo>
                    <a:lnTo>
                      <a:pt x="115" y="47"/>
                    </a:lnTo>
                    <a:lnTo>
                      <a:pt x="113" y="47"/>
                    </a:lnTo>
                    <a:lnTo>
                      <a:pt x="111" y="47"/>
                    </a:lnTo>
                    <a:lnTo>
                      <a:pt x="109" y="47"/>
                    </a:lnTo>
                    <a:lnTo>
                      <a:pt x="106" y="47"/>
                    </a:lnTo>
                    <a:lnTo>
                      <a:pt x="104" y="47"/>
                    </a:lnTo>
                    <a:lnTo>
                      <a:pt x="102" y="47"/>
                    </a:lnTo>
                    <a:lnTo>
                      <a:pt x="100" y="47"/>
                    </a:lnTo>
                    <a:lnTo>
                      <a:pt x="98" y="47"/>
                    </a:lnTo>
                    <a:lnTo>
                      <a:pt x="96" y="47"/>
                    </a:lnTo>
                    <a:lnTo>
                      <a:pt x="94" y="47"/>
                    </a:lnTo>
                    <a:lnTo>
                      <a:pt x="92" y="47"/>
                    </a:lnTo>
                    <a:lnTo>
                      <a:pt x="90" y="47"/>
                    </a:lnTo>
                    <a:lnTo>
                      <a:pt x="88" y="46"/>
                    </a:lnTo>
                    <a:lnTo>
                      <a:pt x="86" y="46"/>
                    </a:lnTo>
                    <a:lnTo>
                      <a:pt x="84" y="46"/>
                    </a:lnTo>
                    <a:lnTo>
                      <a:pt x="82" y="46"/>
                    </a:lnTo>
                    <a:lnTo>
                      <a:pt x="77" y="46"/>
                    </a:lnTo>
                    <a:lnTo>
                      <a:pt x="72" y="46"/>
                    </a:lnTo>
                    <a:lnTo>
                      <a:pt x="67" y="46"/>
                    </a:lnTo>
                    <a:lnTo>
                      <a:pt x="63" y="45"/>
                    </a:lnTo>
                    <a:lnTo>
                      <a:pt x="58" y="45"/>
                    </a:lnTo>
                    <a:lnTo>
                      <a:pt x="54" y="45"/>
                    </a:lnTo>
                    <a:lnTo>
                      <a:pt x="50" y="44"/>
                    </a:lnTo>
                    <a:lnTo>
                      <a:pt x="46" y="44"/>
                    </a:lnTo>
                    <a:lnTo>
                      <a:pt x="43" y="44"/>
                    </a:lnTo>
                    <a:lnTo>
                      <a:pt x="39" y="43"/>
                    </a:lnTo>
                    <a:lnTo>
                      <a:pt x="35" y="43"/>
                    </a:lnTo>
                    <a:lnTo>
                      <a:pt x="32" y="42"/>
                    </a:lnTo>
                    <a:lnTo>
                      <a:pt x="29" y="42"/>
                    </a:lnTo>
                    <a:lnTo>
                      <a:pt x="26" y="41"/>
                    </a:lnTo>
                    <a:lnTo>
                      <a:pt x="23" y="40"/>
                    </a:lnTo>
                    <a:lnTo>
                      <a:pt x="20" y="40"/>
                    </a:lnTo>
                    <a:lnTo>
                      <a:pt x="18" y="39"/>
                    </a:lnTo>
                    <a:lnTo>
                      <a:pt x="16" y="39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0" y="37"/>
                    </a:lnTo>
                    <a:lnTo>
                      <a:pt x="9" y="37"/>
                    </a:lnTo>
                    <a:lnTo>
                      <a:pt x="7" y="36"/>
                    </a:lnTo>
                    <a:lnTo>
                      <a:pt x="6" y="35"/>
                    </a:lnTo>
                    <a:lnTo>
                      <a:pt x="5" y="35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2" y="33"/>
                    </a:lnTo>
                    <a:lnTo>
                      <a:pt x="1" y="32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0" y="30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1" y="13"/>
                    </a:lnTo>
                    <a:lnTo>
                      <a:pt x="2" y="12"/>
                    </a:lnTo>
                    <a:lnTo>
                      <a:pt x="4" y="11"/>
                    </a:lnTo>
                    <a:lnTo>
                      <a:pt x="5" y="10"/>
                    </a:lnTo>
                    <a:lnTo>
                      <a:pt x="7" y="9"/>
                    </a:lnTo>
                    <a:lnTo>
                      <a:pt x="10" y="9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259"/>
              <p:cNvSpPr>
                <a:spLocks/>
              </p:cNvSpPr>
              <p:nvPr/>
            </p:nvSpPr>
            <p:spPr bwMode="auto">
              <a:xfrm>
                <a:off x="925" y="2755"/>
                <a:ext cx="222" cy="27"/>
              </a:xfrm>
              <a:custGeom>
                <a:avLst/>
                <a:gdLst>
                  <a:gd name="T0" fmla="*/ 211 w 222"/>
                  <a:gd name="T1" fmla="*/ 19 h 27"/>
                  <a:gd name="T2" fmla="*/ 200 w 222"/>
                  <a:gd name="T3" fmla="*/ 21 h 27"/>
                  <a:gd name="T4" fmla="*/ 187 w 222"/>
                  <a:gd name="T5" fmla="*/ 23 h 27"/>
                  <a:gd name="T6" fmla="*/ 172 w 222"/>
                  <a:gd name="T7" fmla="*/ 25 h 27"/>
                  <a:gd name="T8" fmla="*/ 154 w 222"/>
                  <a:gd name="T9" fmla="*/ 26 h 27"/>
                  <a:gd name="T10" fmla="*/ 140 w 222"/>
                  <a:gd name="T11" fmla="*/ 27 h 27"/>
                  <a:gd name="T12" fmla="*/ 134 w 222"/>
                  <a:gd name="T13" fmla="*/ 27 h 27"/>
                  <a:gd name="T14" fmla="*/ 129 w 222"/>
                  <a:gd name="T15" fmla="*/ 27 h 27"/>
                  <a:gd name="T16" fmla="*/ 123 w 222"/>
                  <a:gd name="T17" fmla="*/ 27 h 27"/>
                  <a:gd name="T18" fmla="*/ 117 w 222"/>
                  <a:gd name="T19" fmla="*/ 27 h 27"/>
                  <a:gd name="T20" fmla="*/ 111 w 222"/>
                  <a:gd name="T21" fmla="*/ 27 h 27"/>
                  <a:gd name="T22" fmla="*/ 103 w 222"/>
                  <a:gd name="T23" fmla="*/ 27 h 27"/>
                  <a:gd name="T24" fmla="*/ 94 w 222"/>
                  <a:gd name="T25" fmla="*/ 27 h 27"/>
                  <a:gd name="T26" fmla="*/ 86 w 222"/>
                  <a:gd name="T27" fmla="*/ 27 h 27"/>
                  <a:gd name="T28" fmla="*/ 78 w 222"/>
                  <a:gd name="T29" fmla="*/ 26 h 27"/>
                  <a:gd name="T30" fmla="*/ 71 w 222"/>
                  <a:gd name="T31" fmla="*/ 26 h 27"/>
                  <a:gd name="T32" fmla="*/ 61 w 222"/>
                  <a:gd name="T33" fmla="*/ 25 h 27"/>
                  <a:gd name="T34" fmla="*/ 52 w 222"/>
                  <a:gd name="T35" fmla="*/ 25 h 27"/>
                  <a:gd name="T36" fmla="*/ 43 w 222"/>
                  <a:gd name="T37" fmla="*/ 24 h 27"/>
                  <a:gd name="T38" fmla="*/ 35 w 222"/>
                  <a:gd name="T39" fmla="*/ 23 h 27"/>
                  <a:gd name="T40" fmla="*/ 27 w 222"/>
                  <a:gd name="T41" fmla="*/ 22 h 27"/>
                  <a:gd name="T42" fmla="*/ 21 w 222"/>
                  <a:gd name="T43" fmla="*/ 21 h 27"/>
                  <a:gd name="T44" fmla="*/ 17 w 222"/>
                  <a:gd name="T45" fmla="*/ 21 h 27"/>
                  <a:gd name="T46" fmla="*/ 14 w 222"/>
                  <a:gd name="T47" fmla="*/ 20 h 27"/>
                  <a:gd name="T48" fmla="*/ 7 w 222"/>
                  <a:gd name="T49" fmla="*/ 18 h 27"/>
                  <a:gd name="T50" fmla="*/ 2 w 222"/>
                  <a:gd name="T51" fmla="*/ 16 h 27"/>
                  <a:gd name="T52" fmla="*/ 0 w 222"/>
                  <a:gd name="T53" fmla="*/ 13 h 27"/>
                  <a:gd name="T54" fmla="*/ 1 w 222"/>
                  <a:gd name="T55" fmla="*/ 11 h 27"/>
                  <a:gd name="T56" fmla="*/ 5 w 222"/>
                  <a:gd name="T57" fmla="*/ 9 h 27"/>
                  <a:gd name="T58" fmla="*/ 12 w 222"/>
                  <a:gd name="T59" fmla="*/ 7 h 27"/>
                  <a:gd name="T60" fmla="*/ 21 w 222"/>
                  <a:gd name="T61" fmla="*/ 5 h 27"/>
                  <a:gd name="T62" fmla="*/ 32 w 222"/>
                  <a:gd name="T63" fmla="*/ 4 h 27"/>
                  <a:gd name="T64" fmla="*/ 43 w 222"/>
                  <a:gd name="T65" fmla="*/ 2 h 27"/>
                  <a:gd name="T66" fmla="*/ 56 w 222"/>
                  <a:gd name="T67" fmla="*/ 1 h 27"/>
                  <a:gd name="T68" fmla="*/ 70 w 222"/>
                  <a:gd name="T69" fmla="*/ 1 h 27"/>
                  <a:gd name="T70" fmla="*/ 85 w 222"/>
                  <a:gd name="T71" fmla="*/ 0 h 27"/>
                  <a:gd name="T72" fmla="*/ 100 w 222"/>
                  <a:gd name="T73" fmla="*/ 0 h 27"/>
                  <a:gd name="T74" fmla="*/ 116 w 222"/>
                  <a:gd name="T75" fmla="*/ 0 h 27"/>
                  <a:gd name="T76" fmla="*/ 128 w 222"/>
                  <a:gd name="T77" fmla="*/ 0 h 27"/>
                  <a:gd name="T78" fmla="*/ 141 w 222"/>
                  <a:gd name="T79" fmla="*/ 0 h 27"/>
                  <a:gd name="T80" fmla="*/ 153 w 222"/>
                  <a:gd name="T81" fmla="*/ 1 h 27"/>
                  <a:gd name="T82" fmla="*/ 164 w 222"/>
                  <a:gd name="T83" fmla="*/ 1 h 27"/>
                  <a:gd name="T84" fmla="*/ 175 w 222"/>
                  <a:gd name="T85" fmla="*/ 2 h 27"/>
                  <a:gd name="T86" fmla="*/ 185 w 222"/>
                  <a:gd name="T87" fmla="*/ 3 h 27"/>
                  <a:gd name="T88" fmla="*/ 193 w 222"/>
                  <a:gd name="T89" fmla="*/ 4 h 27"/>
                  <a:gd name="T90" fmla="*/ 201 w 222"/>
                  <a:gd name="T91" fmla="*/ 5 h 27"/>
                  <a:gd name="T92" fmla="*/ 208 w 222"/>
                  <a:gd name="T93" fmla="*/ 7 h 27"/>
                  <a:gd name="T94" fmla="*/ 214 w 222"/>
                  <a:gd name="T95" fmla="*/ 8 h 27"/>
                  <a:gd name="T96" fmla="*/ 218 w 222"/>
                  <a:gd name="T97" fmla="*/ 10 h 27"/>
                  <a:gd name="T98" fmla="*/ 221 w 222"/>
                  <a:gd name="T99" fmla="*/ 11 h 27"/>
                  <a:gd name="T100" fmla="*/ 222 w 222"/>
                  <a:gd name="T101" fmla="*/ 13 h 27"/>
                  <a:gd name="T102" fmla="*/ 222 w 222"/>
                  <a:gd name="T103" fmla="*/ 15 h 27"/>
                  <a:gd name="T104" fmla="*/ 219 w 222"/>
                  <a:gd name="T10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2" h="27">
                    <a:moveTo>
                      <a:pt x="216" y="18"/>
                    </a:moveTo>
                    <a:lnTo>
                      <a:pt x="214" y="19"/>
                    </a:lnTo>
                    <a:lnTo>
                      <a:pt x="211" y="19"/>
                    </a:lnTo>
                    <a:lnTo>
                      <a:pt x="208" y="20"/>
                    </a:lnTo>
                    <a:lnTo>
                      <a:pt x="204" y="21"/>
                    </a:lnTo>
                    <a:lnTo>
                      <a:pt x="200" y="21"/>
                    </a:lnTo>
                    <a:lnTo>
                      <a:pt x="196" y="22"/>
                    </a:lnTo>
                    <a:lnTo>
                      <a:pt x="192" y="23"/>
                    </a:lnTo>
                    <a:lnTo>
                      <a:pt x="187" y="23"/>
                    </a:lnTo>
                    <a:lnTo>
                      <a:pt x="182" y="24"/>
                    </a:lnTo>
                    <a:lnTo>
                      <a:pt x="177" y="24"/>
                    </a:lnTo>
                    <a:lnTo>
                      <a:pt x="172" y="25"/>
                    </a:lnTo>
                    <a:lnTo>
                      <a:pt x="166" y="25"/>
                    </a:lnTo>
                    <a:lnTo>
                      <a:pt x="160" y="25"/>
                    </a:lnTo>
                    <a:lnTo>
                      <a:pt x="154" y="26"/>
                    </a:lnTo>
                    <a:lnTo>
                      <a:pt x="148" y="26"/>
                    </a:lnTo>
                    <a:lnTo>
                      <a:pt x="142" y="26"/>
                    </a:lnTo>
                    <a:lnTo>
                      <a:pt x="140" y="27"/>
                    </a:lnTo>
                    <a:lnTo>
                      <a:pt x="138" y="27"/>
                    </a:lnTo>
                    <a:lnTo>
                      <a:pt x="136" y="27"/>
                    </a:lnTo>
                    <a:lnTo>
                      <a:pt x="134" y="27"/>
                    </a:lnTo>
                    <a:lnTo>
                      <a:pt x="132" y="27"/>
                    </a:lnTo>
                    <a:lnTo>
                      <a:pt x="131" y="27"/>
                    </a:lnTo>
                    <a:lnTo>
                      <a:pt x="129" y="27"/>
                    </a:lnTo>
                    <a:lnTo>
                      <a:pt x="127" y="27"/>
                    </a:lnTo>
                    <a:lnTo>
                      <a:pt x="125" y="27"/>
                    </a:lnTo>
                    <a:lnTo>
                      <a:pt x="123" y="27"/>
                    </a:lnTo>
                    <a:lnTo>
                      <a:pt x="121" y="27"/>
                    </a:lnTo>
                    <a:lnTo>
                      <a:pt x="119" y="27"/>
                    </a:lnTo>
                    <a:lnTo>
                      <a:pt x="117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11" y="27"/>
                    </a:lnTo>
                    <a:lnTo>
                      <a:pt x="108" y="27"/>
                    </a:lnTo>
                    <a:lnTo>
                      <a:pt x="105" y="27"/>
                    </a:lnTo>
                    <a:lnTo>
                      <a:pt x="103" y="27"/>
                    </a:lnTo>
                    <a:lnTo>
                      <a:pt x="100" y="27"/>
                    </a:lnTo>
                    <a:lnTo>
                      <a:pt x="97" y="27"/>
                    </a:lnTo>
                    <a:lnTo>
                      <a:pt x="94" y="27"/>
                    </a:lnTo>
                    <a:lnTo>
                      <a:pt x="91" y="27"/>
                    </a:lnTo>
                    <a:lnTo>
                      <a:pt x="89" y="27"/>
                    </a:lnTo>
                    <a:lnTo>
                      <a:pt x="86" y="27"/>
                    </a:lnTo>
                    <a:lnTo>
                      <a:pt x="84" y="26"/>
                    </a:lnTo>
                    <a:lnTo>
                      <a:pt x="81" y="26"/>
                    </a:lnTo>
                    <a:lnTo>
                      <a:pt x="78" y="26"/>
                    </a:lnTo>
                    <a:lnTo>
                      <a:pt x="76" y="26"/>
                    </a:lnTo>
                    <a:lnTo>
                      <a:pt x="73" y="26"/>
                    </a:lnTo>
                    <a:lnTo>
                      <a:pt x="71" y="26"/>
                    </a:lnTo>
                    <a:lnTo>
                      <a:pt x="68" y="26"/>
                    </a:lnTo>
                    <a:lnTo>
                      <a:pt x="65" y="26"/>
                    </a:lnTo>
                    <a:lnTo>
                      <a:pt x="61" y="25"/>
                    </a:lnTo>
                    <a:lnTo>
                      <a:pt x="58" y="25"/>
                    </a:lnTo>
                    <a:lnTo>
                      <a:pt x="55" y="25"/>
                    </a:lnTo>
                    <a:lnTo>
                      <a:pt x="52" y="25"/>
                    </a:lnTo>
                    <a:lnTo>
                      <a:pt x="49" y="25"/>
                    </a:lnTo>
                    <a:lnTo>
                      <a:pt x="46" y="24"/>
                    </a:lnTo>
                    <a:lnTo>
                      <a:pt x="43" y="24"/>
                    </a:lnTo>
                    <a:lnTo>
                      <a:pt x="40" y="24"/>
                    </a:lnTo>
                    <a:lnTo>
                      <a:pt x="37" y="23"/>
                    </a:lnTo>
                    <a:lnTo>
                      <a:pt x="35" y="23"/>
                    </a:lnTo>
                    <a:lnTo>
                      <a:pt x="32" y="23"/>
                    </a:lnTo>
                    <a:lnTo>
                      <a:pt x="30" y="23"/>
                    </a:lnTo>
                    <a:lnTo>
                      <a:pt x="27" y="22"/>
                    </a:lnTo>
                    <a:lnTo>
                      <a:pt x="25" y="22"/>
                    </a:lnTo>
                    <a:lnTo>
                      <a:pt x="23" y="22"/>
                    </a:lnTo>
                    <a:lnTo>
                      <a:pt x="21" y="21"/>
                    </a:lnTo>
                    <a:lnTo>
                      <a:pt x="20" y="21"/>
                    </a:lnTo>
                    <a:lnTo>
                      <a:pt x="19" y="21"/>
                    </a:lnTo>
                    <a:lnTo>
                      <a:pt x="17" y="21"/>
                    </a:lnTo>
                    <a:lnTo>
                      <a:pt x="16" y="20"/>
                    </a:lnTo>
                    <a:lnTo>
                      <a:pt x="15" y="20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0" y="19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3" y="17"/>
                    </a:lnTo>
                    <a:lnTo>
                      <a:pt x="2" y="16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1" y="11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12" y="7"/>
                    </a:lnTo>
                    <a:lnTo>
                      <a:pt x="14" y="6"/>
                    </a:lnTo>
                    <a:lnTo>
                      <a:pt x="17" y="6"/>
                    </a:lnTo>
                    <a:lnTo>
                      <a:pt x="21" y="5"/>
                    </a:lnTo>
                    <a:lnTo>
                      <a:pt x="24" y="5"/>
                    </a:lnTo>
                    <a:lnTo>
                      <a:pt x="28" y="4"/>
                    </a:lnTo>
                    <a:lnTo>
                      <a:pt x="32" y="4"/>
                    </a:lnTo>
                    <a:lnTo>
                      <a:pt x="36" y="3"/>
                    </a:lnTo>
                    <a:lnTo>
                      <a:pt x="39" y="3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2" y="2"/>
                    </a:lnTo>
                    <a:lnTo>
                      <a:pt x="56" y="1"/>
                    </a:lnTo>
                    <a:lnTo>
                      <a:pt x="61" y="1"/>
                    </a:lnTo>
                    <a:lnTo>
                      <a:pt x="65" y="1"/>
                    </a:lnTo>
                    <a:lnTo>
                      <a:pt x="70" y="1"/>
                    </a:lnTo>
                    <a:lnTo>
                      <a:pt x="75" y="0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90" y="0"/>
                    </a:lnTo>
                    <a:lnTo>
                      <a:pt x="95" y="0"/>
                    </a:lnTo>
                    <a:lnTo>
                      <a:pt x="100" y="0"/>
                    </a:lnTo>
                    <a:lnTo>
                      <a:pt x="106" y="0"/>
                    </a:lnTo>
                    <a:lnTo>
                      <a:pt x="111" y="0"/>
                    </a:lnTo>
                    <a:lnTo>
                      <a:pt x="116" y="0"/>
                    </a:lnTo>
                    <a:lnTo>
                      <a:pt x="120" y="0"/>
                    </a:lnTo>
                    <a:lnTo>
                      <a:pt x="124" y="0"/>
                    </a:lnTo>
                    <a:lnTo>
                      <a:pt x="128" y="0"/>
                    </a:lnTo>
                    <a:lnTo>
                      <a:pt x="133" y="0"/>
                    </a:lnTo>
                    <a:lnTo>
                      <a:pt x="137" y="0"/>
                    </a:lnTo>
                    <a:lnTo>
                      <a:pt x="141" y="0"/>
                    </a:lnTo>
                    <a:lnTo>
                      <a:pt x="145" y="0"/>
                    </a:lnTo>
                    <a:lnTo>
                      <a:pt x="149" y="0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4" y="1"/>
                    </a:lnTo>
                    <a:lnTo>
                      <a:pt x="168" y="2"/>
                    </a:lnTo>
                    <a:lnTo>
                      <a:pt x="171" y="2"/>
                    </a:lnTo>
                    <a:lnTo>
                      <a:pt x="175" y="2"/>
                    </a:lnTo>
                    <a:lnTo>
                      <a:pt x="178" y="2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8" y="3"/>
                    </a:lnTo>
                    <a:lnTo>
                      <a:pt x="191" y="4"/>
                    </a:lnTo>
                    <a:lnTo>
                      <a:pt x="193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4" y="6"/>
                    </a:lnTo>
                    <a:lnTo>
                      <a:pt x="206" y="6"/>
                    </a:lnTo>
                    <a:lnTo>
                      <a:pt x="208" y="7"/>
                    </a:lnTo>
                    <a:lnTo>
                      <a:pt x="210" y="7"/>
                    </a:lnTo>
                    <a:lnTo>
                      <a:pt x="212" y="7"/>
                    </a:lnTo>
                    <a:lnTo>
                      <a:pt x="214" y="8"/>
                    </a:lnTo>
                    <a:lnTo>
                      <a:pt x="215" y="8"/>
                    </a:lnTo>
                    <a:lnTo>
                      <a:pt x="217" y="9"/>
                    </a:lnTo>
                    <a:lnTo>
                      <a:pt x="218" y="10"/>
                    </a:lnTo>
                    <a:lnTo>
                      <a:pt x="220" y="10"/>
                    </a:lnTo>
                    <a:lnTo>
                      <a:pt x="221" y="11"/>
                    </a:lnTo>
                    <a:lnTo>
                      <a:pt x="221" y="11"/>
                    </a:lnTo>
                    <a:lnTo>
                      <a:pt x="222" y="12"/>
                    </a:lnTo>
                    <a:lnTo>
                      <a:pt x="222" y="13"/>
                    </a:lnTo>
                    <a:lnTo>
                      <a:pt x="222" y="13"/>
                    </a:lnTo>
                    <a:lnTo>
                      <a:pt x="222" y="14"/>
                    </a:lnTo>
                    <a:lnTo>
                      <a:pt x="222" y="14"/>
                    </a:lnTo>
                    <a:lnTo>
                      <a:pt x="222" y="15"/>
                    </a:lnTo>
                    <a:lnTo>
                      <a:pt x="221" y="16"/>
                    </a:lnTo>
                    <a:lnTo>
                      <a:pt x="220" y="16"/>
                    </a:lnTo>
                    <a:lnTo>
                      <a:pt x="219" y="17"/>
                    </a:lnTo>
                    <a:lnTo>
                      <a:pt x="218" y="17"/>
                    </a:lnTo>
                    <a:lnTo>
                      <a:pt x="216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8" name="Freeform 260"/>
              <p:cNvSpPr>
                <a:spLocks/>
              </p:cNvSpPr>
              <p:nvPr/>
            </p:nvSpPr>
            <p:spPr bwMode="auto">
              <a:xfrm>
                <a:off x="923" y="2772"/>
                <a:ext cx="226" cy="23"/>
              </a:xfrm>
              <a:custGeom>
                <a:avLst/>
                <a:gdLst>
                  <a:gd name="T0" fmla="*/ 223 w 226"/>
                  <a:gd name="T1" fmla="*/ 10 h 23"/>
                  <a:gd name="T2" fmla="*/ 217 w 226"/>
                  <a:gd name="T3" fmla="*/ 14 h 23"/>
                  <a:gd name="T4" fmla="*/ 209 w 226"/>
                  <a:gd name="T5" fmla="*/ 16 h 23"/>
                  <a:gd name="T6" fmla="*/ 200 w 226"/>
                  <a:gd name="T7" fmla="*/ 18 h 23"/>
                  <a:gd name="T8" fmla="*/ 189 w 226"/>
                  <a:gd name="T9" fmla="*/ 19 h 23"/>
                  <a:gd name="T10" fmla="*/ 177 w 226"/>
                  <a:gd name="T11" fmla="*/ 20 h 23"/>
                  <a:gd name="T12" fmla="*/ 164 w 226"/>
                  <a:gd name="T13" fmla="*/ 21 h 23"/>
                  <a:gd name="T14" fmla="*/ 150 w 226"/>
                  <a:gd name="T15" fmla="*/ 22 h 23"/>
                  <a:gd name="T16" fmla="*/ 141 w 226"/>
                  <a:gd name="T17" fmla="*/ 23 h 23"/>
                  <a:gd name="T18" fmla="*/ 135 w 226"/>
                  <a:gd name="T19" fmla="*/ 23 h 23"/>
                  <a:gd name="T20" fmla="*/ 130 w 226"/>
                  <a:gd name="T21" fmla="*/ 23 h 23"/>
                  <a:gd name="T22" fmla="*/ 124 w 226"/>
                  <a:gd name="T23" fmla="*/ 23 h 23"/>
                  <a:gd name="T24" fmla="*/ 118 w 226"/>
                  <a:gd name="T25" fmla="*/ 23 h 23"/>
                  <a:gd name="T26" fmla="*/ 111 w 226"/>
                  <a:gd name="T27" fmla="*/ 23 h 23"/>
                  <a:gd name="T28" fmla="*/ 102 w 226"/>
                  <a:gd name="T29" fmla="*/ 23 h 23"/>
                  <a:gd name="T30" fmla="*/ 94 w 226"/>
                  <a:gd name="T31" fmla="*/ 23 h 23"/>
                  <a:gd name="T32" fmla="*/ 86 w 226"/>
                  <a:gd name="T33" fmla="*/ 23 h 23"/>
                  <a:gd name="T34" fmla="*/ 78 w 226"/>
                  <a:gd name="T35" fmla="*/ 22 h 23"/>
                  <a:gd name="T36" fmla="*/ 70 w 226"/>
                  <a:gd name="T37" fmla="*/ 22 h 23"/>
                  <a:gd name="T38" fmla="*/ 60 w 226"/>
                  <a:gd name="T39" fmla="*/ 21 h 23"/>
                  <a:gd name="T40" fmla="*/ 51 w 226"/>
                  <a:gd name="T41" fmla="*/ 20 h 23"/>
                  <a:gd name="T42" fmla="*/ 42 w 226"/>
                  <a:gd name="T43" fmla="*/ 20 h 23"/>
                  <a:gd name="T44" fmla="*/ 34 w 226"/>
                  <a:gd name="T45" fmla="*/ 19 h 23"/>
                  <a:gd name="T46" fmla="*/ 27 w 226"/>
                  <a:gd name="T47" fmla="*/ 17 h 23"/>
                  <a:gd name="T48" fmla="*/ 22 w 226"/>
                  <a:gd name="T49" fmla="*/ 17 h 23"/>
                  <a:gd name="T50" fmla="*/ 18 w 226"/>
                  <a:gd name="T51" fmla="*/ 16 h 23"/>
                  <a:gd name="T52" fmla="*/ 15 w 226"/>
                  <a:gd name="T53" fmla="*/ 15 h 23"/>
                  <a:gd name="T54" fmla="*/ 6 w 226"/>
                  <a:gd name="T55" fmla="*/ 12 h 23"/>
                  <a:gd name="T56" fmla="*/ 1 w 226"/>
                  <a:gd name="T57" fmla="*/ 9 h 23"/>
                  <a:gd name="T58" fmla="*/ 0 w 226"/>
                  <a:gd name="T59" fmla="*/ 6 h 23"/>
                  <a:gd name="T60" fmla="*/ 0 w 226"/>
                  <a:gd name="T61" fmla="*/ 0 h 23"/>
                  <a:gd name="T62" fmla="*/ 3 w 226"/>
                  <a:gd name="T63" fmla="*/ 3 h 23"/>
                  <a:gd name="T64" fmla="*/ 9 w 226"/>
                  <a:gd name="T65" fmla="*/ 5 h 23"/>
                  <a:gd name="T66" fmla="*/ 15 w 226"/>
                  <a:gd name="T67" fmla="*/ 6 h 23"/>
                  <a:gd name="T68" fmla="*/ 18 w 226"/>
                  <a:gd name="T69" fmla="*/ 7 h 23"/>
                  <a:gd name="T70" fmla="*/ 22 w 226"/>
                  <a:gd name="T71" fmla="*/ 8 h 23"/>
                  <a:gd name="T72" fmla="*/ 28 w 226"/>
                  <a:gd name="T73" fmla="*/ 9 h 23"/>
                  <a:gd name="T74" fmla="*/ 36 w 226"/>
                  <a:gd name="T75" fmla="*/ 10 h 23"/>
                  <a:gd name="T76" fmla="*/ 44 w 226"/>
                  <a:gd name="T77" fmla="*/ 11 h 23"/>
                  <a:gd name="T78" fmla="*/ 53 w 226"/>
                  <a:gd name="T79" fmla="*/ 12 h 23"/>
                  <a:gd name="T80" fmla="*/ 63 w 226"/>
                  <a:gd name="T81" fmla="*/ 13 h 23"/>
                  <a:gd name="T82" fmla="*/ 72 w 226"/>
                  <a:gd name="T83" fmla="*/ 13 h 23"/>
                  <a:gd name="T84" fmla="*/ 80 w 226"/>
                  <a:gd name="T85" fmla="*/ 14 h 23"/>
                  <a:gd name="T86" fmla="*/ 88 w 226"/>
                  <a:gd name="T87" fmla="*/ 14 h 23"/>
                  <a:gd name="T88" fmla="*/ 97 w 226"/>
                  <a:gd name="T89" fmla="*/ 14 h 23"/>
                  <a:gd name="T90" fmla="*/ 105 w 226"/>
                  <a:gd name="T91" fmla="*/ 14 h 23"/>
                  <a:gd name="T92" fmla="*/ 114 w 226"/>
                  <a:gd name="T93" fmla="*/ 14 h 23"/>
                  <a:gd name="T94" fmla="*/ 120 w 226"/>
                  <a:gd name="T95" fmla="*/ 14 h 23"/>
                  <a:gd name="T96" fmla="*/ 126 w 226"/>
                  <a:gd name="T97" fmla="*/ 14 h 23"/>
                  <a:gd name="T98" fmla="*/ 132 w 226"/>
                  <a:gd name="T99" fmla="*/ 14 h 23"/>
                  <a:gd name="T100" fmla="*/ 137 w 226"/>
                  <a:gd name="T101" fmla="*/ 14 h 23"/>
                  <a:gd name="T102" fmla="*/ 143 w 226"/>
                  <a:gd name="T103" fmla="*/ 14 h 23"/>
                  <a:gd name="T104" fmla="*/ 158 w 226"/>
                  <a:gd name="T105" fmla="*/ 13 h 23"/>
                  <a:gd name="T106" fmla="*/ 175 w 226"/>
                  <a:gd name="T107" fmla="*/ 12 h 23"/>
                  <a:gd name="T108" fmla="*/ 191 w 226"/>
                  <a:gd name="T109" fmla="*/ 10 h 23"/>
                  <a:gd name="T110" fmla="*/ 204 w 226"/>
                  <a:gd name="T111" fmla="*/ 8 h 23"/>
                  <a:gd name="T112" fmla="*/ 214 w 226"/>
                  <a:gd name="T113" fmla="*/ 6 h 23"/>
                  <a:gd name="T114" fmla="*/ 220 w 226"/>
                  <a:gd name="T115" fmla="*/ 3 h 23"/>
                  <a:gd name="T116" fmla="*/ 223 w 226"/>
                  <a:gd name="T117" fmla="*/ 2 h 23"/>
                  <a:gd name="T118" fmla="*/ 226 w 226"/>
                  <a:gd name="T119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6" h="23">
                    <a:moveTo>
                      <a:pt x="226" y="8"/>
                    </a:moveTo>
                    <a:lnTo>
                      <a:pt x="225" y="9"/>
                    </a:lnTo>
                    <a:lnTo>
                      <a:pt x="223" y="10"/>
                    </a:lnTo>
                    <a:lnTo>
                      <a:pt x="221" y="12"/>
                    </a:lnTo>
                    <a:lnTo>
                      <a:pt x="219" y="13"/>
                    </a:lnTo>
                    <a:lnTo>
                      <a:pt x="217" y="14"/>
                    </a:lnTo>
                    <a:lnTo>
                      <a:pt x="214" y="15"/>
                    </a:lnTo>
                    <a:lnTo>
                      <a:pt x="211" y="15"/>
                    </a:lnTo>
                    <a:lnTo>
                      <a:pt x="209" y="16"/>
                    </a:lnTo>
                    <a:lnTo>
                      <a:pt x="206" y="17"/>
                    </a:lnTo>
                    <a:lnTo>
                      <a:pt x="203" y="17"/>
                    </a:lnTo>
                    <a:lnTo>
                      <a:pt x="200" y="18"/>
                    </a:lnTo>
                    <a:lnTo>
                      <a:pt x="196" y="18"/>
                    </a:lnTo>
                    <a:lnTo>
                      <a:pt x="193" y="19"/>
                    </a:lnTo>
                    <a:lnTo>
                      <a:pt x="189" y="19"/>
                    </a:lnTo>
                    <a:lnTo>
                      <a:pt x="185" y="20"/>
                    </a:lnTo>
                    <a:lnTo>
                      <a:pt x="181" y="20"/>
                    </a:lnTo>
                    <a:lnTo>
                      <a:pt x="177" y="20"/>
                    </a:lnTo>
                    <a:lnTo>
                      <a:pt x="173" y="21"/>
                    </a:lnTo>
                    <a:lnTo>
                      <a:pt x="169" y="21"/>
                    </a:lnTo>
                    <a:lnTo>
                      <a:pt x="164" y="21"/>
                    </a:lnTo>
                    <a:lnTo>
                      <a:pt x="160" y="22"/>
                    </a:lnTo>
                    <a:lnTo>
                      <a:pt x="155" y="22"/>
                    </a:lnTo>
                    <a:lnTo>
                      <a:pt x="150" y="22"/>
                    </a:lnTo>
                    <a:lnTo>
                      <a:pt x="145" y="22"/>
                    </a:lnTo>
                    <a:lnTo>
                      <a:pt x="143" y="23"/>
                    </a:lnTo>
                    <a:lnTo>
                      <a:pt x="141" y="23"/>
                    </a:lnTo>
                    <a:lnTo>
                      <a:pt x="139" y="23"/>
                    </a:lnTo>
                    <a:lnTo>
                      <a:pt x="137" y="23"/>
                    </a:lnTo>
                    <a:lnTo>
                      <a:pt x="135" y="23"/>
                    </a:lnTo>
                    <a:lnTo>
                      <a:pt x="133" y="23"/>
                    </a:lnTo>
                    <a:lnTo>
                      <a:pt x="131" y="23"/>
                    </a:lnTo>
                    <a:lnTo>
                      <a:pt x="130" y="23"/>
                    </a:lnTo>
                    <a:lnTo>
                      <a:pt x="128" y="23"/>
                    </a:lnTo>
                    <a:lnTo>
                      <a:pt x="126" y="23"/>
                    </a:lnTo>
                    <a:lnTo>
                      <a:pt x="124" y="23"/>
                    </a:lnTo>
                    <a:lnTo>
                      <a:pt x="122" y="23"/>
                    </a:lnTo>
                    <a:lnTo>
                      <a:pt x="120" y="23"/>
                    </a:lnTo>
                    <a:lnTo>
                      <a:pt x="118" y="23"/>
                    </a:lnTo>
                    <a:lnTo>
                      <a:pt x="116" y="23"/>
                    </a:lnTo>
                    <a:lnTo>
                      <a:pt x="114" y="23"/>
                    </a:lnTo>
                    <a:lnTo>
                      <a:pt x="111" y="23"/>
                    </a:lnTo>
                    <a:lnTo>
                      <a:pt x="108" y="23"/>
                    </a:lnTo>
                    <a:lnTo>
                      <a:pt x="105" y="23"/>
                    </a:lnTo>
                    <a:lnTo>
                      <a:pt x="102" y="23"/>
                    </a:lnTo>
                    <a:lnTo>
                      <a:pt x="100" y="23"/>
                    </a:lnTo>
                    <a:lnTo>
                      <a:pt x="97" y="23"/>
                    </a:lnTo>
                    <a:lnTo>
                      <a:pt x="94" y="23"/>
                    </a:lnTo>
                    <a:lnTo>
                      <a:pt x="91" y="23"/>
                    </a:lnTo>
                    <a:lnTo>
                      <a:pt x="89" y="23"/>
                    </a:lnTo>
                    <a:lnTo>
                      <a:pt x="86" y="23"/>
                    </a:lnTo>
                    <a:lnTo>
                      <a:pt x="83" y="22"/>
                    </a:lnTo>
                    <a:lnTo>
                      <a:pt x="81" y="22"/>
                    </a:lnTo>
                    <a:lnTo>
                      <a:pt x="78" y="22"/>
                    </a:lnTo>
                    <a:lnTo>
                      <a:pt x="76" y="22"/>
                    </a:lnTo>
                    <a:lnTo>
                      <a:pt x="73" y="22"/>
                    </a:lnTo>
                    <a:lnTo>
                      <a:pt x="70" y="22"/>
                    </a:lnTo>
                    <a:lnTo>
                      <a:pt x="67" y="22"/>
                    </a:lnTo>
                    <a:lnTo>
                      <a:pt x="64" y="21"/>
                    </a:lnTo>
                    <a:lnTo>
                      <a:pt x="60" y="21"/>
                    </a:lnTo>
                    <a:lnTo>
                      <a:pt x="57" y="21"/>
                    </a:lnTo>
                    <a:lnTo>
                      <a:pt x="54" y="21"/>
                    </a:lnTo>
                    <a:lnTo>
                      <a:pt x="51" y="20"/>
                    </a:lnTo>
                    <a:lnTo>
                      <a:pt x="48" y="20"/>
                    </a:lnTo>
                    <a:lnTo>
                      <a:pt x="45" y="20"/>
                    </a:lnTo>
                    <a:lnTo>
                      <a:pt x="42" y="20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4" y="19"/>
                    </a:lnTo>
                    <a:lnTo>
                      <a:pt x="32" y="18"/>
                    </a:lnTo>
                    <a:lnTo>
                      <a:pt x="29" y="18"/>
                    </a:lnTo>
                    <a:lnTo>
                      <a:pt x="27" y="17"/>
                    </a:lnTo>
                    <a:lnTo>
                      <a:pt x="24" y="17"/>
                    </a:lnTo>
                    <a:lnTo>
                      <a:pt x="23" y="17"/>
                    </a:lnTo>
                    <a:lnTo>
                      <a:pt x="22" y="17"/>
                    </a:lnTo>
                    <a:lnTo>
                      <a:pt x="20" y="16"/>
                    </a:lnTo>
                    <a:lnTo>
                      <a:pt x="19" y="16"/>
                    </a:lnTo>
                    <a:lnTo>
                      <a:pt x="18" y="16"/>
                    </a:lnTo>
                    <a:lnTo>
                      <a:pt x="17" y="15"/>
                    </a:lnTo>
                    <a:lnTo>
                      <a:pt x="16" y="15"/>
                    </a:lnTo>
                    <a:lnTo>
                      <a:pt x="15" y="15"/>
                    </a:lnTo>
                    <a:lnTo>
                      <a:pt x="11" y="14"/>
                    </a:lnTo>
                    <a:lnTo>
                      <a:pt x="9" y="13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3" y="10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7" y="4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16" y="7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1" y="8"/>
                    </a:lnTo>
                    <a:lnTo>
                      <a:pt x="22" y="8"/>
                    </a:lnTo>
                    <a:lnTo>
                      <a:pt x="23" y="8"/>
                    </a:lnTo>
                    <a:lnTo>
                      <a:pt x="26" y="9"/>
                    </a:lnTo>
                    <a:lnTo>
                      <a:pt x="28" y="9"/>
                    </a:lnTo>
                    <a:lnTo>
                      <a:pt x="31" y="9"/>
                    </a:lnTo>
                    <a:lnTo>
                      <a:pt x="33" y="10"/>
                    </a:lnTo>
                    <a:lnTo>
                      <a:pt x="36" y="10"/>
                    </a:lnTo>
                    <a:lnTo>
                      <a:pt x="39" y="10"/>
                    </a:lnTo>
                    <a:lnTo>
                      <a:pt x="41" y="11"/>
                    </a:lnTo>
                    <a:lnTo>
                      <a:pt x="44" y="11"/>
                    </a:lnTo>
                    <a:lnTo>
                      <a:pt x="47" y="11"/>
                    </a:lnTo>
                    <a:lnTo>
                      <a:pt x="50" y="12"/>
                    </a:lnTo>
                    <a:lnTo>
                      <a:pt x="53" y="12"/>
                    </a:lnTo>
                    <a:lnTo>
                      <a:pt x="57" y="12"/>
                    </a:lnTo>
                    <a:lnTo>
                      <a:pt x="60" y="12"/>
                    </a:lnTo>
                    <a:lnTo>
                      <a:pt x="63" y="13"/>
                    </a:lnTo>
                    <a:lnTo>
                      <a:pt x="67" y="13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80" y="14"/>
                    </a:lnTo>
                    <a:lnTo>
                      <a:pt x="83" y="14"/>
                    </a:lnTo>
                    <a:lnTo>
                      <a:pt x="86" y="14"/>
                    </a:lnTo>
                    <a:lnTo>
                      <a:pt x="88" y="14"/>
                    </a:lnTo>
                    <a:lnTo>
                      <a:pt x="91" y="14"/>
                    </a:lnTo>
                    <a:lnTo>
                      <a:pt x="94" y="14"/>
                    </a:lnTo>
                    <a:lnTo>
                      <a:pt x="97" y="14"/>
                    </a:lnTo>
                    <a:lnTo>
                      <a:pt x="99" y="14"/>
                    </a:lnTo>
                    <a:lnTo>
                      <a:pt x="102" y="14"/>
                    </a:lnTo>
                    <a:lnTo>
                      <a:pt x="105" y="14"/>
                    </a:lnTo>
                    <a:lnTo>
                      <a:pt x="108" y="14"/>
                    </a:lnTo>
                    <a:lnTo>
                      <a:pt x="111" y="14"/>
                    </a:lnTo>
                    <a:lnTo>
                      <a:pt x="114" y="14"/>
                    </a:lnTo>
                    <a:lnTo>
                      <a:pt x="116" y="14"/>
                    </a:lnTo>
                    <a:lnTo>
                      <a:pt x="118" y="14"/>
                    </a:lnTo>
                    <a:lnTo>
                      <a:pt x="120" y="14"/>
                    </a:lnTo>
                    <a:lnTo>
                      <a:pt x="122" y="14"/>
                    </a:lnTo>
                    <a:lnTo>
                      <a:pt x="124" y="14"/>
                    </a:lnTo>
                    <a:lnTo>
                      <a:pt x="126" y="14"/>
                    </a:lnTo>
                    <a:lnTo>
                      <a:pt x="128" y="14"/>
                    </a:lnTo>
                    <a:lnTo>
                      <a:pt x="130" y="14"/>
                    </a:lnTo>
                    <a:lnTo>
                      <a:pt x="132" y="14"/>
                    </a:lnTo>
                    <a:lnTo>
                      <a:pt x="134" y="14"/>
                    </a:lnTo>
                    <a:lnTo>
                      <a:pt x="135" y="14"/>
                    </a:lnTo>
                    <a:lnTo>
                      <a:pt x="137" y="14"/>
                    </a:lnTo>
                    <a:lnTo>
                      <a:pt x="139" y="14"/>
                    </a:lnTo>
                    <a:lnTo>
                      <a:pt x="141" y="14"/>
                    </a:lnTo>
                    <a:lnTo>
                      <a:pt x="143" y="14"/>
                    </a:lnTo>
                    <a:lnTo>
                      <a:pt x="145" y="14"/>
                    </a:lnTo>
                    <a:lnTo>
                      <a:pt x="152" y="13"/>
                    </a:lnTo>
                    <a:lnTo>
                      <a:pt x="158" y="13"/>
                    </a:lnTo>
                    <a:lnTo>
                      <a:pt x="164" y="13"/>
                    </a:lnTo>
                    <a:lnTo>
                      <a:pt x="170" y="12"/>
                    </a:lnTo>
                    <a:lnTo>
                      <a:pt x="175" y="12"/>
                    </a:lnTo>
                    <a:lnTo>
                      <a:pt x="181" y="11"/>
                    </a:lnTo>
                    <a:lnTo>
                      <a:pt x="186" y="11"/>
                    </a:lnTo>
                    <a:lnTo>
                      <a:pt x="191" y="10"/>
                    </a:lnTo>
                    <a:lnTo>
                      <a:pt x="195" y="9"/>
                    </a:lnTo>
                    <a:lnTo>
                      <a:pt x="200" y="9"/>
                    </a:lnTo>
                    <a:lnTo>
                      <a:pt x="204" y="8"/>
                    </a:lnTo>
                    <a:lnTo>
                      <a:pt x="207" y="7"/>
                    </a:lnTo>
                    <a:lnTo>
                      <a:pt x="211" y="6"/>
                    </a:lnTo>
                    <a:lnTo>
                      <a:pt x="214" y="6"/>
                    </a:lnTo>
                    <a:lnTo>
                      <a:pt x="217" y="5"/>
                    </a:lnTo>
                    <a:lnTo>
                      <a:pt x="219" y="4"/>
                    </a:lnTo>
                    <a:lnTo>
                      <a:pt x="220" y="3"/>
                    </a:lnTo>
                    <a:lnTo>
                      <a:pt x="221" y="3"/>
                    </a:lnTo>
                    <a:lnTo>
                      <a:pt x="222" y="2"/>
                    </a:lnTo>
                    <a:lnTo>
                      <a:pt x="223" y="2"/>
                    </a:lnTo>
                    <a:lnTo>
                      <a:pt x="224" y="1"/>
                    </a:lnTo>
                    <a:lnTo>
                      <a:pt x="225" y="1"/>
                    </a:lnTo>
                    <a:lnTo>
                      <a:pt x="226" y="1"/>
                    </a:lnTo>
                    <a:lnTo>
                      <a:pt x="226" y="0"/>
                    </a:lnTo>
                    <a:lnTo>
                      <a:pt x="226" y="8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261"/>
              <p:cNvSpPr>
                <a:spLocks/>
              </p:cNvSpPr>
              <p:nvPr/>
            </p:nvSpPr>
            <p:spPr bwMode="auto">
              <a:xfrm>
                <a:off x="974" y="2758"/>
                <a:ext cx="48" cy="15"/>
              </a:xfrm>
              <a:custGeom>
                <a:avLst/>
                <a:gdLst>
                  <a:gd name="T0" fmla="*/ 25 w 48"/>
                  <a:gd name="T1" fmla="*/ 0 h 15"/>
                  <a:gd name="T2" fmla="*/ 48 w 48"/>
                  <a:gd name="T3" fmla="*/ 11 h 15"/>
                  <a:gd name="T4" fmla="*/ 12 w 48"/>
                  <a:gd name="T5" fmla="*/ 15 h 15"/>
                  <a:gd name="T6" fmla="*/ 0 w 48"/>
                  <a:gd name="T7" fmla="*/ 1 h 15"/>
                  <a:gd name="T8" fmla="*/ 25 w 4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25" y="0"/>
                    </a:moveTo>
                    <a:lnTo>
                      <a:pt x="48" y="11"/>
                    </a:lnTo>
                    <a:lnTo>
                      <a:pt x="12" y="15"/>
                    </a:lnTo>
                    <a:lnTo>
                      <a:pt x="0" y="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0" name="Freeform 262"/>
              <p:cNvSpPr>
                <a:spLocks/>
              </p:cNvSpPr>
              <p:nvPr/>
            </p:nvSpPr>
            <p:spPr bwMode="auto">
              <a:xfrm>
                <a:off x="978" y="2759"/>
                <a:ext cx="38" cy="12"/>
              </a:xfrm>
              <a:custGeom>
                <a:avLst/>
                <a:gdLst>
                  <a:gd name="T0" fmla="*/ 21 w 38"/>
                  <a:gd name="T1" fmla="*/ 0 h 12"/>
                  <a:gd name="T2" fmla="*/ 38 w 38"/>
                  <a:gd name="T3" fmla="*/ 9 h 12"/>
                  <a:gd name="T4" fmla="*/ 10 w 38"/>
                  <a:gd name="T5" fmla="*/ 12 h 12"/>
                  <a:gd name="T6" fmla="*/ 0 w 38"/>
                  <a:gd name="T7" fmla="*/ 2 h 12"/>
                  <a:gd name="T8" fmla="*/ 21 w 38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2">
                    <a:moveTo>
                      <a:pt x="21" y="0"/>
                    </a:moveTo>
                    <a:lnTo>
                      <a:pt x="38" y="9"/>
                    </a:lnTo>
                    <a:lnTo>
                      <a:pt x="10" y="12"/>
                    </a:lnTo>
                    <a:lnTo>
                      <a:pt x="0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1" name="Freeform 263"/>
              <p:cNvSpPr>
                <a:spLocks/>
              </p:cNvSpPr>
              <p:nvPr/>
            </p:nvSpPr>
            <p:spPr bwMode="auto">
              <a:xfrm>
                <a:off x="957" y="2673"/>
                <a:ext cx="8" cy="14"/>
              </a:xfrm>
              <a:custGeom>
                <a:avLst/>
                <a:gdLst>
                  <a:gd name="T0" fmla="*/ 1 w 8"/>
                  <a:gd name="T1" fmla="*/ 14 h 14"/>
                  <a:gd name="T2" fmla="*/ 0 w 8"/>
                  <a:gd name="T3" fmla="*/ 13 h 14"/>
                  <a:gd name="T4" fmla="*/ 0 w 8"/>
                  <a:gd name="T5" fmla="*/ 11 h 14"/>
                  <a:gd name="T6" fmla="*/ 0 w 8"/>
                  <a:gd name="T7" fmla="*/ 8 h 14"/>
                  <a:gd name="T8" fmla="*/ 1 w 8"/>
                  <a:gd name="T9" fmla="*/ 6 h 14"/>
                  <a:gd name="T10" fmla="*/ 1 w 8"/>
                  <a:gd name="T11" fmla="*/ 4 h 14"/>
                  <a:gd name="T12" fmla="*/ 2 w 8"/>
                  <a:gd name="T13" fmla="*/ 3 h 14"/>
                  <a:gd name="T14" fmla="*/ 3 w 8"/>
                  <a:gd name="T15" fmla="*/ 2 h 14"/>
                  <a:gd name="T16" fmla="*/ 4 w 8"/>
                  <a:gd name="T17" fmla="*/ 1 h 14"/>
                  <a:gd name="T18" fmla="*/ 4 w 8"/>
                  <a:gd name="T19" fmla="*/ 1 h 14"/>
                  <a:gd name="T20" fmla="*/ 5 w 8"/>
                  <a:gd name="T21" fmla="*/ 0 h 14"/>
                  <a:gd name="T22" fmla="*/ 6 w 8"/>
                  <a:gd name="T23" fmla="*/ 0 h 14"/>
                  <a:gd name="T24" fmla="*/ 7 w 8"/>
                  <a:gd name="T25" fmla="*/ 0 h 14"/>
                  <a:gd name="T26" fmla="*/ 8 w 8"/>
                  <a:gd name="T27" fmla="*/ 1 h 14"/>
                  <a:gd name="T28" fmla="*/ 8 w 8"/>
                  <a:gd name="T29" fmla="*/ 3 h 14"/>
                  <a:gd name="T30" fmla="*/ 8 w 8"/>
                  <a:gd name="T31" fmla="*/ 6 h 14"/>
                  <a:gd name="T32" fmla="*/ 7 w 8"/>
                  <a:gd name="T33" fmla="*/ 8 h 14"/>
                  <a:gd name="T34" fmla="*/ 7 w 8"/>
                  <a:gd name="T35" fmla="*/ 10 h 14"/>
                  <a:gd name="T36" fmla="*/ 6 w 8"/>
                  <a:gd name="T37" fmla="*/ 11 h 14"/>
                  <a:gd name="T38" fmla="*/ 5 w 8"/>
                  <a:gd name="T39" fmla="*/ 12 h 14"/>
                  <a:gd name="T40" fmla="*/ 4 w 8"/>
                  <a:gd name="T41" fmla="*/ 13 h 14"/>
                  <a:gd name="T42" fmla="*/ 4 w 8"/>
                  <a:gd name="T43" fmla="*/ 13 h 14"/>
                  <a:gd name="T44" fmla="*/ 3 w 8"/>
                  <a:gd name="T45" fmla="*/ 14 h 14"/>
                  <a:gd name="T46" fmla="*/ 2 w 8"/>
                  <a:gd name="T47" fmla="*/ 14 h 14"/>
                  <a:gd name="T48" fmla="*/ 1 w 8"/>
                  <a:gd name="T4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4">
                    <a:moveTo>
                      <a:pt x="1" y="14"/>
                    </a:moveTo>
                    <a:lnTo>
                      <a:pt x="0" y="13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7" y="10"/>
                    </a:lnTo>
                    <a:lnTo>
                      <a:pt x="6" y="11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2" name="Freeform 264"/>
              <p:cNvSpPr>
                <a:spLocks/>
              </p:cNvSpPr>
              <p:nvPr/>
            </p:nvSpPr>
            <p:spPr bwMode="auto">
              <a:xfrm>
                <a:off x="963" y="2703"/>
                <a:ext cx="24" cy="22"/>
              </a:xfrm>
              <a:custGeom>
                <a:avLst/>
                <a:gdLst>
                  <a:gd name="T0" fmla="*/ 0 w 24"/>
                  <a:gd name="T1" fmla="*/ 22 h 22"/>
                  <a:gd name="T2" fmla="*/ 0 w 24"/>
                  <a:gd name="T3" fmla="*/ 0 h 22"/>
                  <a:gd name="T4" fmla="*/ 24 w 24"/>
                  <a:gd name="T5" fmla="*/ 6 h 22"/>
                  <a:gd name="T6" fmla="*/ 24 w 24"/>
                  <a:gd name="T7" fmla="*/ 22 h 22"/>
                  <a:gd name="T8" fmla="*/ 0 w 24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2">
                    <a:moveTo>
                      <a:pt x="0" y="22"/>
                    </a:moveTo>
                    <a:lnTo>
                      <a:pt x="0" y="0"/>
                    </a:lnTo>
                    <a:lnTo>
                      <a:pt x="24" y="6"/>
                    </a:lnTo>
                    <a:lnTo>
                      <a:pt x="24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3" name="Rectangle 265"/>
              <p:cNvSpPr>
                <a:spLocks noChangeArrowheads="1"/>
              </p:cNvSpPr>
              <p:nvPr/>
            </p:nvSpPr>
            <p:spPr bwMode="auto">
              <a:xfrm>
                <a:off x="966" y="2707"/>
                <a:ext cx="19" cy="1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4" name="Freeform 266"/>
              <p:cNvSpPr>
                <a:spLocks/>
              </p:cNvSpPr>
              <p:nvPr/>
            </p:nvSpPr>
            <p:spPr bwMode="auto">
              <a:xfrm>
                <a:off x="953" y="2670"/>
                <a:ext cx="49" cy="45"/>
              </a:xfrm>
              <a:custGeom>
                <a:avLst/>
                <a:gdLst>
                  <a:gd name="T0" fmla="*/ 8 w 49"/>
                  <a:gd name="T1" fmla="*/ 12 h 45"/>
                  <a:gd name="T2" fmla="*/ 8 w 49"/>
                  <a:gd name="T3" fmla="*/ 12 h 45"/>
                  <a:gd name="T4" fmla="*/ 9 w 49"/>
                  <a:gd name="T5" fmla="*/ 11 h 45"/>
                  <a:gd name="T6" fmla="*/ 11 w 49"/>
                  <a:gd name="T7" fmla="*/ 8 h 45"/>
                  <a:gd name="T8" fmla="*/ 13 w 49"/>
                  <a:gd name="T9" fmla="*/ 6 h 45"/>
                  <a:gd name="T10" fmla="*/ 15 w 49"/>
                  <a:gd name="T11" fmla="*/ 4 h 45"/>
                  <a:gd name="T12" fmla="*/ 18 w 49"/>
                  <a:gd name="T13" fmla="*/ 2 h 45"/>
                  <a:gd name="T14" fmla="*/ 21 w 49"/>
                  <a:gd name="T15" fmla="*/ 1 h 45"/>
                  <a:gd name="T16" fmla="*/ 24 w 49"/>
                  <a:gd name="T17" fmla="*/ 0 h 45"/>
                  <a:gd name="T18" fmla="*/ 28 w 49"/>
                  <a:gd name="T19" fmla="*/ 0 h 45"/>
                  <a:gd name="T20" fmla="*/ 31 w 49"/>
                  <a:gd name="T21" fmla="*/ 1 h 45"/>
                  <a:gd name="T22" fmla="*/ 36 w 49"/>
                  <a:gd name="T23" fmla="*/ 2 h 45"/>
                  <a:gd name="T24" fmla="*/ 39 w 49"/>
                  <a:gd name="T25" fmla="*/ 4 h 45"/>
                  <a:gd name="T26" fmla="*/ 43 w 49"/>
                  <a:gd name="T27" fmla="*/ 7 h 45"/>
                  <a:gd name="T28" fmla="*/ 46 w 49"/>
                  <a:gd name="T29" fmla="*/ 10 h 45"/>
                  <a:gd name="T30" fmla="*/ 48 w 49"/>
                  <a:gd name="T31" fmla="*/ 14 h 45"/>
                  <a:gd name="T32" fmla="*/ 49 w 49"/>
                  <a:gd name="T33" fmla="*/ 18 h 45"/>
                  <a:gd name="T34" fmla="*/ 49 w 49"/>
                  <a:gd name="T35" fmla="*/ 22 h 45"/>
                  <a:gd name="T36" fmla="*/ 49 w 49"/>
                  <a:gd name="T37" fmla="*/ 27 h 45"/>
                  <a:gd name="T38" fmla="*/ 48 w 49"/>
                  <a:gd name="T39" fmla="*/ 31 h 45"/>
                  <a:gd name="T40" fmla="*/ 46 w 49"/>
                  <a:gd name="T41" fmla="*/ 35 h 45"/>
                  <a:gd name="T42" fmla="*/ 43 w 49"/>
                  <a:gd name="T43" fmla="*/ 38 h 45"/>
                  <a:gd name="T44" fmla="*/ 40 w 49"/>
                  <a:gd name="T45" fmla="*/ 41 h 45"/>
                  <a:gd name="T46" fmla="*/ 36 w 49"/>
                  <a:gd name="T47" fmla="*/ 43 h 45"/>
                  <a:gd name="T48" fmla="*/ 32 w 49"/>
                  <a:gd name="T49" fmla="*/ 44 h 45"/>
                  <a:gd name="T50" fmla="*/ 28 w 49"/>
                  <a:gd name="T51" fmla="*/ 45 h 45"/>
                  <a:gd name="T52" fmla="*/ 24 w 49"/>
                  <a:gd name="T53" fmla="*/ 44 h 45"/>
                  <a:gd name="T54" fmla="*/ 21 w 49"/>
                  <a:gd name="T55" fmla="*/ 44 h 45"/>
                  <a:gd name="T56" fmla="*/ 18 w 49"/>
                  <a:gd name="T57" fmla="*/ 43 h 45"/>
                  <a:gd name="T58" fmla="*/ 15 w 49"/>
                  <a:gd name="T59" fmla="*/ 41 h 45"/>
                  <a:gd name="T60" fmla="*/ 13 w 49"/>
                  <a:gd name="T61" fmla="*/ 39 h 45"/>
                  <a:gd name="T62" fmla="*/ 11 w 49"/>
                  <a:gd name="T63" fmla="*/ 37 h 45"/>
                  <a:gd name="T64" fmla="*/ 9 w 49"/>
                  <a:gd name="T65" fmla="*/ 35 h 45"/>
                  <a:gd name="T66" fmla="*/ 7 w 49"/>
                  <a:gd name="T67" fmla="*/ 32 h 45"/>
                  <a:gd name="T68" fmla="*/ 7 w 49"/>
                  <a:gd name="T69" fmla="*/ 31 h 45"/>
                  <a:gd name="T70" fmla="*/ 6 w 49"/>
                  <a:gd name="T71" fmla="*/ 31 h 45"/>
                  <a:gd name="T72" fmla="*/ 5 w 49"/>
                  <a:gd name="T73" fmla="*/ 30 h 45"/>
                  <a:gd name="T74" fmla="*/ 2 w 49"/>
                  <a:gd name="T75" fmla="*/ 29 h 45"/>
                  <a:gd name="T76" fmla="*/ 1 w 49"/>
                  <a:gd name="T77" fmla="*/ 26 h 45"/>
                  <a:gd name="T78" fmla="*/ 0 w 49"/>
                  <a:gd name="T79" fmla="*/ 23 h 45"/>
                  <a:gd name="T80" fmla="*/ 0 w 49"/>
                  <a:gd name="T81" fmla="*/ 19 h 45"/>
                  <a:gd name="T82" fmla="*/ 1 w 49"/>
                  <a:gd name="T83" fmla="*/ 16 h 45"/>
                  <a:gd name="T84" fmla="*/ 4 w 49"/>
                  <a:gd name="T85" fmla="*/ 13 h 45"/>
                  <a:gd name="T86" fmla="*/ 6 w 49"/>
                  <a:gd name="T87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5">
                    <a:moveTo>
                      <a:pt x="8" y="12"/>
                    </a:move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5" y="4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31" y="1"/>
                    </a:lnTo>
                    <a:lnTo>
                      <a:pt x="34" y="1"/>
                    </a:lnTo>
                    <a:lnTo>
                      <a:pt x="36" y="2"/>
                    </a:lnTo>
                    <a:lnTo>
                      <a:pt x="38" y="3"/>
                    </a:lnTo>
                    <a:lnTo>
                      <a:pt x="39" y="4"/>
                    </a:lnTo>
                    <a:lnTo>
                      <a:pt x="41" y="5"/>
                    </a:lnTo>
                    <a:lnTo>
                      <a:pt x="43" y="7"/>
                    </a:lnTo>
                    <a:lnTo>
                      <a:pt x="44" y="8"/>
                    </a:lnTo>
                    <a:lnTo>
                      <a:pt x="46" y="10"/>
                    </a:lnTo>
                    <a:lnTo>
                      <a:pt x="47" y="12"/>
                    </a:lnTo>
                    <a:lnTo>
                      <a:pt x="48" y="14"/>
                    </a:lnTo>
                    <a:lnTo>
                      <a:pt x="48" y="16"/>
                    </a:lnTo>
                    <a:lnTo>
                      <a:pt x="49" y="18"/>
                    </a:lnTo>
                    <a:lnTo>
                      <a:pt x="49" y="20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7"/>
                    </a:lnTo>
                    <a:lnTo>
                      <a:pt x="49" y="29"/>
                    </a:lnTo>
                    <a:lnTo>
                      <a:pt x="48" y="31"/>
                    </a:lnTo>
                    <a:lnTo>
                      <a:pt x="47" y="33"/>
                    </a:lnTo>
                    <a:lnTo>
                      <a:pt x="46" y="35"/>
                    </a:lnTo>
                    <a:lnTo>
                      <a:pt x="45" y="36"/>
                    </a:lnTo>
                    <a:lnTo>
                      <a:pt x="43" y="38"/>
                    </a:lnTo>
                    <a:lnTo>
                      <a:pt x="42" y="39"/>
                    </a:lnTo>
                    <a:lnTo>
                      <a:pt x="40" y="41"/>
                    </a:lnTo>
                    <a:lnTo>
                      <a:pt x="38" y="42"/>
                    </a:lnTo>
                    <a:lnTo>
                      <a:pt x="36" y="43"/>
                    </a:lnTo>
                    <a:lnTo>
                      <a:pt x="34" y="43"/>
                    </a:lnTo>
                    <a:lnTo>
                      <a:pt x="32" y="44"/>
                    </a:lnTo>
                    <a:lnTo>
                      <a:pt x="30" y="44"/>
                    </a:lnTo>
                    <a:lnTo>
                      <a:pt x="28" y="45"/>
                    </a:lnTo>
                    <a:lnTo>
                      <a:pt x="26" y="44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1" y="44"/>
                    </a:lnTo>
                    <a:lnTo>
                      <a:pt x="19" y="43"/>
                    </a:lnTo>
                    <a:lnTo>
                      <a:pt x="18" y="43"/>
                    </a:lnTo>
                    <a:lnTo>
                      <a:pt x="17" y="42"/>
                    </a:lnTo>
                    <a:lnTo>
                      <a:pt x="15" y="41"/>
                    </a:lnTo>
                    <a:lnTo>
                      <a:pt x="14" y="40"/>
                    </a:lnTo>
                    <a:lnTo>
                      <a:pt x="13" y="39"/>
                    </a:lnTo>
                    <a:lnTo>
                      <a:pt x="12" y="38"/>
                    </a:lnTo>
                    <a:lnTo>
                      <a:pt x="11" y="37"/>
                    </a:lnTo>
                    <a:lnTo>
                      <a:pt x="10" y="36"/>
                    </a:lnTo>
                    <a:lnTo>
                      <a:pt x="9" y="35"/>
                    </a:lnTo>
                    <a:lnTo>
                      <a:pt x="8" y="33"/>
                    </a:lnTo>
                    <a:lnTo>
                      <a:pt x="7" y="32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5" y="30"/>
                    </a:lnTo>
                    <a:lnTo>
                      <a:pt x="4" y="30"/>
                    </a:lnTo>
                    <a:lnTo>
                      <a:pt x="2" y="29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2" y="14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5" name="Freeform 267"/>
              <p:cNvSpPr>
                <a:spLocks/>
              </p:cNvSpPr>
              <p:nvPr/>
            </p:nvSpPr>
            <p:spPr bwMode="auto">
              <a:xfrm>
                <a:off x="955" y="2674"/>
                <a:ext cx="44" cy="37"/>
              </a:xfrm>
              <a:custGeom>
                <a:avLst/>
                <a:gdLst>
                  <a:gd name="T0" fmla="*/ 6 w 44"/>
                  <a:gd name="T1" fmla="*/ 12 h 37"/>
                  <a:gd name="T2" fmla="*/ 7 w 44"/>
                  <a:gd name="T3" fmla="*/ 13 h 37"/>
                  <a:gd name="T4" fmla="*/ 8 w 44"/>
                  <a:gd name="T5" fmla="*/ 12 h 37"/>
                  <a:gd name="T6" fmla="*/ 9 w 44"/>
                  <a:gd name="T7" fmla="*/ 9 h 37"/>
                  <a:gd name="T8" fmla="*/ 11 w 44"/>
                  <a:gd name="T9" fmla="*/ 7 h 37"/>
                  <a:gd name="T10" fmla="*/ 13 w 44"/>
                  <a:gd name="T11" fmla="*/ 4 h 37"/>
                  <a:gd name="T12" fmla="*/ 16 w 44"/>
                  <a:gd name="T13" fmla="*/ 2 h 37"/>
                  <a:gd name="T14" fmla="*/ 19 w 44"/>
                  <a:gd name="T15" fmla="*/ 1 h 37"/>
                  <a:gd name="T16" fmla="*/ 22 w 44"/>
                  <a:gd name="T17" fmla="*/ 0 h 37"/>
                  <a:gd name="T18" fmla="*/ 25 w 44"/>
                  <a:gd name="T19" fmla="*/ 0 h 37"/>
                  <a:gd name="T20" fmla="*/ 31 w 44"/>
                  <a:gd name="T21" fmla="*/ 1 h 37"/>
                  <a:gd name="T22" fmla="*/ 37 w 44"/>
                  <a:gd name="T23" fmla="*/ 4 h 37"/>
                  <a:gd name="T24" fmla="*/ 42 w 44"/>
                  <a:gd name="T25" fmla="*/ 9 h 37"/>
                  <a:gd name="T26" fmla="*/ 44 w 44"/>
                  <a:gd name="T27" fmla="*/ 16 h 37"/>
                  <a:gd name="T28" fmla="*/ 44 w 44"/>
                  <a:gd name="T29" fmla="*/ 22 h 37"/>
                  <a:gd name="T30" fmla="*/ 43 w 44"/>
                  <a:gd name="T31" fmla="*/ 26 h 37"/>
                  <a:gd name="T32" fmla="*/ 41 w 44"/>
                  <a:gd name="T33" fmla="*/ 29 h 37"/>
                  <a:gd name="T34" fmla="*/ 39 w 44"/>
                  <a:gd name="T35" fmla="*/ 32 h 37"/>
                  <a:gd name="T36" fmla="*/ 36 w 44"/>
                  <a:gd name="T37" fmla="*/ 34 h 37"/>
                  <a:gd name="T38" fmla="*/ 33 w 44"/>
                  <a:gd name="T39" fmla="*/ 36 h 37"/>
                  <a:gd name="T40" fmla="*/ 30 w 44"/>
                  <a:gd name="T41" fmla="*/ 37 h 37"/>
                  <a:gd name="T42" fmla="*/ 26 w 44"/>
                  <a:gd name="T43" fmla="*/ 37 h 37"/>
                  <a:gd name="T44" fmla="*/ 21 w 44"/>
                  <a:gd name="T45" fmla="*/ 37 h 37"/>
                  <a:gd name="T46" fmla="*/ 15 w 44"/>
                  <a:gd name="T47" fmla="*/ 34 h 37"/>
                  <a:gd name="T48" fmla="*/ 11 w 44"/>
                  <a:gd name="T49" fmla="*/ 30 h 37"/>
                  <a:gd name="T50" fmla="*/ 8 w 44"/>
                  <a:gd name="T51" fmla="*/ 25 h 37"/>
                  <a:gd name="T52" fmla="*/ 6 w 44"/>
                  <a:gd name="T53" fmla="*/ 22 h 37"/>
                  <a:gd name="T54" fmla="*/ 5 w 44"/>
                  <a:gd name="T55" fmla="*/ 23 h 37"/>
                  <a:gd name="T56" fmla="*/ 3 w 44"/>
                  <a:gd name="T57" fmla="*/ 23 h 37"/>
                  <a:gd name="T58" fmla="*/ 2 w 44"/>
                  <a:gd name="T59" fmla="*/ 22 h 37"/>
                  <a:gd name="T60" fmla="*/ 1 w 44"/>
                  <a:gd name="T61" fmla="*/ 20 h 37"/>
                  <a:gd name="T62" fmla="*/ 0 w 44"/>
                  <a:gd name="T63" fmla="*/ 18 h 37"/>
                  <a:gd name="T64" fmla="*/ 1 w 44"/>
                  <a:gd name="T65" fmla="*/ 16 h 37"/>
                  <a:gd name="T66" fmla="*/ 1 w 44"/>
                  <a:gd name="T67" fmla="*/ 14 h 37"/>
                  <a:gd name="T68" fmla="*/ 3 w 44"/>
                  <a:gd name="T69" fmla="*/ 13 h 37"/>
                  <a:gd name="T70" fmla="*/ 4 w 44"/>
                  <a:gd name="T71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4" h="37">
                    <a:moveTo>
                      <a:pt x="5" y="12"/>
                    </a:moveTo>
                    <a:lnTo>
                      <a:pt x="6" y="12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5" y="3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31" y="1"/>
                    </a:lnTo>
                    <a:lnTo>
                      <a:pt x="34" y="2"/>
                    </a:lnTo>
                    <a:lnTo>
                      <a:pt x="37" y="4"/>
                    </a:lnTo>
                    <a:lnTo>
                      <a:pt x="40" y="6"/>
                    </a:lnTo>
                    <a:lnTo>
                      <a:pt x="42" y="9"/>
                    </a:lnTo>
                    <a:lnTo>
                      <a:pt x="43" y="13"/>
                    </a:lnTo>
                    <a:lnTo>
                      <a:pt x="44" y="16"/>
                    </a:lnTo>
                    <a:lnTo>
                      <a:pt x="44" y="20"/>
                    </a:lnTo>
                    <a:lnTo>
                      <a:pt x="44" y="22"/>
                    </a:lnTo>
                    <a:lnTo>
                      <a:pt x="43" y="24"/>
                    </a:lnTo>
                    <a:lnTo>
                      <a:pt x="43" y="26"/>
                    </a:lnTo>
                    <a:lnTo>
                      <a:pt x="42" y="27"/>
                    </a:lnTo>
                    <a:lnTo>
                      <a:pt x="41" y="29"/>
                    </a:lnTo>
                    <a:lnTo>
                      <a:pt x="40" y="30"/>
                    </a:lnTo>
                    <a:lnTo>
                      <a:pt x="39" y="32"/>
                    </a:lnTo>
                    <a:lnTo>
                      <a:pt x="37" y="33"/>
                    </a:lnTo>
                    <a:lnTo>
                      <a:pt x="36" y="34"/>
                    </a:lnTo>
                    <a:lnTo>
                      <a:pt x="35" y="35"/>
                    </a:lnTo>
                    <a:lnTo>
                      <a:pt x="33" y="36"/>
                    </a:lnTo>
                    <a:lnTo>
                      <a:pt x="31" y="36"/>
                    </a:lnTo>
                    <a:lnTo>
                      <a:pt x="30" y="37"/>
                    </a:lnTo>
                    <a:lnTo>
                      <a:pt x="28" y="37"/>
                    </a:lnTo>
                    <a:lnTo>
                      <a:pt x="26" y="37"/>
                    </a:lnTo>
                    <a:lnTo>
                      <a:pt x="24" y="37"/>
                    </a:lnTo>
                    <a:lnTo>
                      <a:pt x="21" y="37"/>
                    </a:lnTo>
                    <a:lnTo>
                      <a:pt x="18" y="35"/>
                    </a:lnTo>
                    <a:lnTo>
                      <a:pt x="15" y="34"/>
                    </a:lnTo>
                    <a:lnTo>
                      <a:pt x="13" y="32"/>
                    </a:lnTo>
                    <a:lnTo>
                      <a:pt x="11" y="30"/>
                    </a:lnTo>
                    <a:lnTo>
                      <a:pt x="9" y="28"/>
                    </a:lnTo>
                    <a:lnTo>
                      <a:pt x="8" y="25"/>
                    </a:lnTo>
                    <a:lnTo>
                      <a:pt x="7" y="22"/>
                    </a:lnTo>
                    <a:lnTo>
                      <a:pt x="6" y="22"/>
                    </a:lnTo>
                    <a:lnTo>
                      <a:pt x="6" y="23"/>
                    </a:lnTo>
                    <a:lnTo>
                      <a:pt x="5" y="23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2" y="22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6" name="Freeform 268"/>
              <p:cNvSpPr>
                <a:spLocks/>
              </p:cNvSpPr>
              <p:nvPr/>
            </p:nvSpPr>
            <p:spPr bwMode="auto">
              <a:xfrm>
                <a:off x="971" y="2699"/>
                <a:ext cx="17" cy="7"/>
              </a:xfrm>
              <a:custGeom>
                <a:avLst/>
                <a:gdLst>
                  <a:gd name="T0" fmla="*/ 17 w 17"/>
                  <a:gd name="T1" fmla="*/ 2 h 7"/>
                  <a:gd name="T2" fmla="*/ 17 w 17"/>
                  <a:gd name="T3" fmla="*/ 2 h 7"/>
                  <a:gd name="T4" fmla="*/ 17 w 17"/>
                  <a:gd name="T5" fmla="*/ 3 h 7"/>
                  <a:gd name="T6" fmla="*/ 17 w 17"/>
                  <a:gd name="T7" fmla="*/ 3 h 7"/>
                  <a:gd name="T8" fmla="*/ 16 w 17"/>
                  <a:gd name="T9" fmla="*/ 4 h 7"/>
                  <a:gd name="T10" fmla="*/ 16 w 17"/>
                  <a:gd name="T11" fmla="*/ 5 h 7"/>
                  <a:gd name="T12" fmla="*/ 15 w 17"/>
                  <a:gd name="T13" fmla="*/ 5 h 7"/>
                  <a:gd name="T14" fmla="*/ 15 w 17"/>
                  <a:gd name="T15" fmla="*/ 6 h 7"/>
                  <a:gd name="T16" fmla="*/ 14 w 17"/>
                  <a:gd name="T17" fmla="*/ 6 h 7"/>
                  <a:gd name="T18" fmla="*/ 13 w 17"/>
                  <a:gd name="T19" fmla="*/ 7 h 7"/>
                  <a:gd name="T20" fmla="*/ 11 w 17"/>
                  <a:gd name="T21" fmla="*/ 7 h 7"/>
                  <a:gd name="T22" fmla="*/ 10 w 17"/>
                  <a:gd name="T23" fmla="*/ 7 h 7"/>
                  <a:gd name="T24" fmla="*/ 9 w 17"/>
                  <a:gd name="T25" fmla="*/ 7 h 7"/>
                  <a:gd name="T26" fmla="*/ 8 w 17"/>
                  <a:gd name="T27" fmla="*/ 7 h 7"/>
                  <a:gd name="T28" fmla="*/ 7 w 17"/>
                  <a:gd name="T29" fmla="*/ 7 h 7"/>
                  <a:gd name="T30" fmla="*/ 7 w 17"/>
                  <a:gd name="T31" fmla="*/ 7 h 7"/>
                  <a:gd name="T32" fmla="*/ 7 w 17"/>
                  <a:gd name="T33" fmla="*/ 7 h 7"/>
                  <a:gd name="T34" fmla="*/ 0 w 17"/>
                  <a:gd name="T35" fmla="*/ 0 h 7"/>
                  <a:gd name="T36" fmla="*/ 17 w 17"/>
                  <a:gd name="T3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lnTo>
                      <a:pt x="17" y="2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6" y="4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0" y="0"/>
                    </a:ln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7" name="Freeform 269"/>
              <p:cNvSpPr>
                <a:spLocks/>
              </p:cNvSpPr>
              <p:nvPr/>
            </p:nvSpPr>
            <p:spPr bwMode="auto">
              <a:xfrm>
                <a:off x="975" y="2701"/>
                <a:ext cx="11" cy="3"/>
              </a:xfrm>
              <a:custGeom>
                <a:avLst/>
                <a:gdLst>
                  <a:gd name="T0" fmla="*/ 11 w 11"/>
                  <a:gd name="T1" fmla="*/ 1 h 3"/>
                  <a:gd name="T2" fmla="*/ 10 w 11"/>
                  <a:gd name="T3" fmla="*/ 3 h 3"/>
                  <a:gd name="T4" fmla="*/ 3 w 11"/>
                  <a:gd name="T5" fmla="*/ 2 h 3"/>
                  <a:gd name="T6" fmla="*/ 0 w 11"/>
                  <a:gd name="T7" fmla="*/ 0 h 3"/>
                  <a:gd name="T8" fmla="*/ 11 w 1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">
                    <a:moveTo>
                      <a:pt x="11" y="1"/>
                    </a:moveTo>
                    <a:lnTo>
                      <a:pt x="10" y="3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8" name="Freeform 270"/>
              <p:cNvSpPr>
                <a:spLocks/>
              </p:cNvSpPr>
              <p:nvPr/>
            </p:nvSpPr>
            <p:spPr bwMode="auto">
              <a:xfrm>
                <a:off x="961" y="2665"/>
                <a:ext cx="40" cy="12"/>
              </a:xfrm>
              <a:custGeom>
                <a:avLst/>
                <a:gdLst>
                  <a:gd name="T0" fmla="*/ 4 w 40"/>
                  <a:gd name="T1" fmla="*/ 3 h 12"/>
                  <a:gd name="T2" fmla="*/ 6 w 40"/>
                  <a:gd name="T3" fmla="*/ 2 h 12"/>
                  <a:gd name="T4" fmla="*/ 7 w 40"/>
                  <a:gd name="T5" fmla="*/ 2 h 12"/>
                  <a:gd name="T6" fmla="*/ 8 w 40"/>
                  <a:gd name="T7" fmla="*/ 2 h 12"/>
                  <a:gd name="T8" fmla="*/ 9 w 40"/>
                  <a:gd name="T9" fmla="*/ 2 h 12"/>
                  <a:gd name="T10" fmla="*/ 10 w 40"/>
                  <a:gd name="T11" fmla="*/ 1 h 12"/>
                  <a:gd name="T12" fmla="*/ 11 w 40"/>
                  <a:gd name="T13" fmla="*/ 0 h 12"/>
                  <a:gd name="T14" fmla="*/ 13 w 40"/>
                  <a:gd name="T15" fmla="*/ 0 h 12"/>
                  <a:gd name="T16" fmla="*/ 15 w 40"/>
                  <a:gd name="T17" fmla="*/ 0 h 12"/>
                  <a:gd name="T18" fmla="*/ 16 w 40"/>
                  <a:gd name="T19" fmla="*/ 0 h 12"/>
                  <a:gd name="T20" fmla="*/ 17 w 40"/>
                  <a:gd name="T21" fmla="*/ 0 h 12"/>
                  <a:gd name="T22" fmla="*/ 18 w 40"/>
                  <a:gd name="T23" fmla="*/ 0 h 12"/>
                  <a:gd name="T24" fmla="*/ 19 w 40"/>
                  <a:gd name="T25" fmla="*/ 0 h 12"/>
                  <a:gd name="T26" fmla="*/ 21 w 40"/>
                  <a:gd name="T27" fmla="*/ 0 h 12"/>
                  <a:gd name="T28" fmla="*/ 23 w 40"/>
                  <a:gd name="T29" fmla="*/ 0 h 12"/>
                  <a:gd name="T30" fmla="*/ 25 w 40"/>
                  <a:gd name="T31" fmla="*/ 0 h 12"/>
                  <a:gd name="T32" fmla="*/ 27 w 40"/>
                  <a:gd name="T33" fmla="*/ 1 h 12"/>
                  <a:gd name="T34" fmla="*/ 28 w 40"/>
                  <a:gd name="T35" fmla="*/ 2 h 12"/>
                  <a:gd name="T36" fmla="*/ 29 w 40"/>
                  <a:gd name="T37" fmla="*/ 3 h 12"/>
                  <a:gd name="T38" fmla="*/ 31 w 40"/>
                  <a:gd name="T39" fmla="*/ 3 h 12"/>
                  <a:gd name="T40" fmla="*/ 33 w 40"/>
                  <a:gd name="T41" fmla="*/ 3 h 12"/>
                  <a:gd name="T42" fmla="*/ 36 w 40"/>
                  <a:gd name="T43" fmla="*/ 4 h 12"/>
                  <a:gd name="T44" fmla="*/ 39 w 40"/>
                  <a:gd name="T45" fmla="*/ 6 h 12"/>
                  <a:gd name="T46" fmla="*/ 40 w 40"/>
                  <a:gd name="T47" fmla="*/ 7 h 12"/>
                  <a:gd name="T48" fmla="*/ 39 w 40"/>
                  <a:gd name="T49" fmla="*/ 9 h 12"/>
                  <a:gd name="T50" fmla="*/ 38 w 40"/>
                  <a:gd name="T51" fmla="*/ 11 h 12"/>
                  <a:gd name="T52" fmla="*/ 36 w 40"/>
                  <a:gd name="T53" fmla="*/ 12 h 12"/>
                  <a:gd name="T54" fmla="*/ 33 w 40"/>
                  <a:gd name="T55" fmla="*/ 12 h 12"/>
                  <a:gd name="T56" fmla="*/ 30 w 40"/>
                  <a:gd name="T57" fmla="*/ 12 h 12"/>
                  <a:gd name="T58" fmla="*/ 29 w 40"/>
                  <a:gd name="T59" fmla="*/ 12 h 12"/>
                  <a:gd name="T60" fmla="*/ 27 w 40"/>
                  <a:gd name="T61" fmla="*/ 12 h 12"/>
                  <a:gd name="T62" fmla="*/ 26 w 40"/>
                  <a:gd name="T63" fmla="*/ 11 h 12"/>
                  <a:gd name="T64" fmla="*/ 25 w 40"/>
                  <a:gd name="T65" fmla="*/ 11 h 12"/>
                  <a:gd name="T66" fmla="*/ 24 w 40"/>
                  <a:gd name="T67" fmla="*/ 11 h 12"/>
                  <a:gd name="T68" fmla="*/ 23 w 40"/>
                  <a:gd name="T69" fmla="*/ 11 h 12"/>
                  <a:gd name="T70" fmla="*/ 21 w 40"/>
                  <a:gd name="T71" fmla="*/ 11 h 12"/>
                  <a:gd name="T72" fmla="*/ 20 w 40"/>
                  <a:gd name="T73" fmla="*/ 11 h 12"/>
                  <a:gd name="T74" fmla="*/ 18 w 40"/>
                  <a:gd name="T75" fmla="*/ 11 h 12"/>
                  <a:gd name="T76" fmla="*/ 17 w 40"/>
                  <a:gd name="T77" fmla="*/ 10 h 12"/>
                  <a:gd name="T78" fmla="*/ 15 w 40"/>
                  <a:gd name="T79" fmla="*/ 10 h 12"/>
                  <a:gd name="T80" fmla="*/ 15 w 40"/>
                  <a:gd name="T81" fmla="*/ 9 h 12"/>
                  <a:gd name="T82" fmla="*/ 14 w 40"/>
                  <a:gd name="T83" fmla="*/ 9 h 12"/>
                  <a:gd name="T84" fmla="*/ 13 w 40"/>
                  <a:gd name="T85" fmla="*/ 9 h 12"/>
                  <a:gd name="T86" fmla="*/ 11 w 40"/>
                  <a:gd name="T87" fmla="*/ 9 h 12"/>
                  <a:gd name="T88" fmla="*/ 10 w 40"/>
                  <a:gd name="T89" fmla="*/ 9 h 12"/>
                  <a:gd name="T90" fmla="*/ 8 w 40"/>
                  <a:gd name="T91" fmla="*/ 10 h 12"/>
                  <a:gd name="T92" fmla="*/ 6 w 40"/>
                  <a:gd name="T93" fmla="*/ 11 h 12"/>
                  <a:gd name="T94" fmla="*/ 4 w 40"/>
                  <a:gd name="T95" fmla="*/ 11 h 12"/>
                  <a:gd name="T96" fmla="*/ 2 w 40"/>
                  <a:gd name="T97" fmla="*/ 11 h 12"/>
                  <a:gd name="T98" fmla="*/ 0 w 40"/>
                  <a:gd name="T99" fmla="*/ 10 h 12"/>
                  <a:gd name="T100" fmla="*/ 0 w 40"/>
                  <a:gd name="T101" fmla="*/ 8 h 12"/>
                  <a:gd name="T102" fmla="*/ 0 w 40"/>
                  <a:gd name="T103" fmla="*/ 7 h 12"/>
                  <a:gd name="T104" fmla="*/ 1 w 40"/>
                  <a:gd name="T105" fmla="*/ 5 h 12"/>
                  <a:gd name="T106" fmla="*/ 3 w 40"/>
                  <a:gd name="T10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0" h="12">
                    <a:moveTo>
                      <a:pt x="4" y="3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3" y="3"/>
                    </a:lnTo>
                    <a:lnTo>
                      <a:pt x="35" y="3"/>
                    </a:lnTo>
                    <a:lnTo>
                      <a:pt x="36" y="4"/>
                    </a:lnTo>
                    <a:lnTo>
                      <a:pt x="38" y="5"/>
                    </a:lnTo>
                    <a:lnTo>
                      <a:pt x="39" y="6"/>
                    </a:lnTo>
                    <a:lnTo>
                      <a:pt x="39" y="6"/>
                    </a:lnTo>
                    <a:lnTo>
                      <a:pt x="40" y="7"/>
                    </a:lnTo>
                    <a:lnTo>
                      <a:pt x="40" y="8"/>
                    </a:lnTo>
                    <a:lnTo>
                      <a:pt x="39" y="9"/>
                    </a:lnTo>
                    <a:lnTo>
                      <a:pt x="39" y="10"/>
                    </a:lnTo>
                    <a:lnTo>
                      <a:pt x="38" y="11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4" y="12"/>
                    </a:lnTo>
                    <a:lnTo>
                      <a:pt x="33" y="12"/>
                    </a:lnTo>
                    <a:lnTo>
                      <a:pt x="31" y="12"/>
                    </a:lnTo>
                    <a:lnTo>
                      <a:pt x="30" y="12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7" y="12"/>
                    </a:lnTo>
                    <a:lnTo>
                      <a:pt x="27" y="11"/>
                    </a:lnTo>
                    <a:lnTo>
                      <a:pt x="26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4" y="11"/>
                    </a:lnTo>
                    <a:lnTo>
                      <a:pt x="24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2" y="11"/>
                    </a:lnTo>
                    <a:lnTo>
                      <a:pt x="21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7" y="11"/>
                    </a:lnTo>
                    <a:lnTo>
                      <a:pt x="17" y="10"/>
                    </a:lnTo>
                    <a:lnTo>
                      <a:pt x="16" y="10"/>
                    </a:lnTo>
                    <a:lnTo>
                      <a:pt x="15" y="10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2" y="9"/>
                    </a:lnTo>
                    <a:lnTo>
                      <a:pt x="11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9" y="10"/>
                    </a:lnTo>
                    <a:lnTo>
                      <a:pt x="8" y="10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9" name="Freeform 271"/>
              <p:cNvSpPr>
                <a:spLocks/>
              </p:cNvSpPr>
              <p:nvPr/>
            </p:nvSpPr>
            <p:spPr bwMode="auto">
              <a:xfrm>
                <a:off x="997" y="2758"/>
                <a:ext cx="53" cy="16"/>
              </a:xfrm>
              <a:custGeom>
                <a:avLst/>
                <a:gdLst>
                  <a:gd name="T0" fmla="*/ 24 w 53"/>
                  <a:gd name="T1" fmla="*/ 0 h 16"/>
                  <a:gd name="T2" fmla="*/ 53 w 53"/>
                  <a:gd name="T3" fmla="*/ 10 h 16"/>
                  <a:gd name="T4" fmla="*/ 17 w 53"/>
                  <a:gd name="T5" fmla="*/ 16 h 16"/>
                  <a:gd name="T6" fmla="*/ 0 w 53"/>
                  <a:gd name="T7" fmla="*/ 3 h 16"/>
                  <a:gd name="T8" fmla="*/ 24 w 53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16">
                    <a:moveTo>
                      <a:pt x="24" y="0"/>
                    </a:moveTo>
                    <a:lnTo>
                      <a:pt x="53" y="10"/>
                    </a:lnTo>
                    <a:lnTo>
                      <a:pt x="17" y="16"/>
                    </a:lnTo>
                    <a:lnTo>
                      <a:pt x="0" y="3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0" name="Freeform 272"/>
              <p:cNvSpPr>
                <a:spLocks/>
              </p:cNvSpPr>
              <p:nvPr/>
            </p:nvSpPr>
            <p:spPr bwMode="auto">
              <a:xfrm>
                <a:off x="1002" y="2760"/>
                <a:ext cx="41" cy="12"/>
              </a:xfrm>
              <a:custGeom>
                <a:avLst/>
                <a:gdLst>
                  <a:gd name="T0" fmla="*/ 19 w 41"/>
                  <a:gd name="T1" fmla="*/ 0 h 12"/>
                  <a:gd name="T2" fmla="*/ 41 w 41"/>
                  <a:gd name="T3" fmla="*/ 8 h 12"/>
                  <a:gd name="T4" fmla="*/ 12 w 41"/>
                  <a:gd name="T5" fmla="*/ 12 h 12"/>
                  <a:gd name="T6" fmla="*/ 0 w 41"/>
                  <a:gd name="T7" fmla="*/ 3 h 12"/>
                  <a:gd name="T8" fmla="*/ 19 w 4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2">
                    <a:moveTo>
                      <a:pt x="19" y="0"/>
                    </a:moveTo>
                    <a:lnTo>
                      <a:pt x="41" y="8"/>
                    </a:lnTo>
                    <a:lnTo>
                      <a:pt x="12" y="12"/>
                    </a:lnTo>
                    <a:lnTo>
                      <a:pt x="0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1" name="Freeform 273"/>
              <p:cNvSpPr>
                <a:spLocks/>
              </p:cNvSpPr>
              <p:nvPr/>
            </p:nvSpPr>
            <p:spPr bwMode="auto">
              <a:xfrm>
                <a:off x="939" y="2715"/>
                <a:ext cx="86" cy="52"/>
              </a:xfrm>
              <a:custGeom>
                <a:avLst/>
                <a:gdLst>
                  <a:gd name="T0" fmla="*/ 7 w 86"/>
                  <a:gd name="T1" fmla="*/ 8 h 52"/>
                  <a:gd name="T2" fmla="*/ 9 w 86"/>
                  <a:gd name="T3" fmla="*/ 6 h 52"/>
                  <a:gd name="T4" fmla="*/ 12 w 86"/>
                  <a:gd name="T5" fmla="*/ 4 h 52"/>
                  <a:gd name="T6" fmla="*/ 15 w 86"/>
                  <a:gd name="T7" fmla="*/ 2 h 52"/>
                  <a:gd name="T8" fmla="*/ 16 w 86"/>
                  <a:gd name="T9" fmla="*/ 2 h 52"/>
                  <a:gd name="T10" fmla="*/ 18 w 86"/>
                  <a:gd name="T11" fmla="*/ 1 h 52"/>
                  <a:gd name="T12" fmla="*/ 21 w 86"/>
                  <a:gd name="T13" fmla="*/ 1 h 52"/>
                  <a:gd name="T14" fmla="*/ 23 w 86"/>
                  <a:gd name="T15" fmla="*/ 0 h 52"/>
                  <a:gd name="T16" fmla="*/ 23 w 86"/>
                  <a:gd name="T17" fmla="*/ 0 h 52"/>
                  <a:gd name="T18" fmla="*/ 25 w 86"/>
                  <a:gd name="T19" fmla="*/ 0 h 52"/>
                  <a:gd name="T20" fmla="*/ 29 w 86"/>
                  <a:gd name="T21" fmla="*/ 0 h 52"/>
                  <a:gd name="T22" fmla="*/ 33 w 86"/>
                  <a:gd name="T23" fmla="*/ 0 h 52"/>
                  <a:gd name="T24" fmla="*/ 37 w 86"/>
                  <a:gd name="T25" fmla="*/ 0 h 52"/>
                  <a:gd name="T26" fmla="*/ 42 w 86"/>
                  <a:gd name="T27" fmla="*/ 0 h 52"/>
                  <a:gd name="T28" fmla="*/ 45 w 86"/>
                  <a:gd name="T29" fmla="*/ 0 h 52"/>
                  <a:gd name="T30" fmla="*/ 47 w 86"/>
                  <a:gd name="T31" fmla="*/ 0 h 52"/>
                  <a:gd name="T32" fmla="*/ 48 w 86"/>
                  <a:gd name="T33" fmla="*/ 0 h 52"/>
                  <a:gd name="T34" fmla="*/ 50 w 86"/>
                  <a:gd name="T35" fmla="*/ 1 h 52"/>
                  <a:gd name="T36" fmla="*/ 53 w 86"/>
                  <a:gd name="T37" fmla="*/ 1 h 52"/>
                  <a:gd name="T38" fmla="*/ 56 w 86"/>
                  <a:gd name="T39" fmla="*/ 2 h 52"/>
                  <a:gd name="T40" fmla="*/ 58 w 86"/>
                  <a:gd name="T41" fmla="*/ 3 h 52"/>
                  <a:gd name="T42" fmla="*/ 60 w 86"/>
                  <a:gd name="T43" fmla="*/ 5 h 52"/>
                  <a:gd name="T44" fmla="*/ 62 w 86"/>
                  <a:gd name="T45" fmla="*/ 6 h 52"/>
                  <a:gd name="T46" fmla="*/ 63 w 86"/>
                  <a:gd name="T47" fmla="*/ 7 h 52"/>
                  <a:gd name="T48" fmla="*/ 64 w 86"/>
                  <a:gd name="T49" fmla="*/ 9 h 52"/>
                  <a:gd name="T50" fmla="*/ 68 w 86"/>
                  <a:gd name="T51" fmla="*/ 16 h 52"/>
                  <a:gd name="T52" fmla="*/ 73 w 86"/>
                  <a:gd name="T53" fmla="*/ 24 h 52"/>
                  <a:gd name="T54" fmla="*/ 76 w 86"/>
                  <a:gd name="T55" fmla="*/ 33 h 52"/>
                  <a:gd name="T56" fmla="*/ 86 w 86"/>
                  <a:gd name="T57" fmla="*/ 46 h 52"/>
                  <a:gd name="T58" fmla="*/ 75 w 86"/>
                  <a:gd name="T59" fmla="*/ 47 h 52"/>
                  <a:gd name="T60" fmla="*/ 75 w 86"/>
                  <a:gd name="T61" fmla="*/ 49 h 52"/>
                  <a:gd name="T62" fmla="*/ 73 w 86"/>
                  <a:gd name="T63" fmla="*/ 52 h 52"/>
                  <a:gd name="T64" fmla="*/ 72 w 86"/>
                  <a:gd name="T65" fmla="*/ 51 h 52"/>
                  <a:gd name="T66" fmla="*/ 71 w 86"/>
                  <a:gd name="T67" fmla="*/ 51 h 52"/>
                  <a:gd name="T68" fmla="*/ 70 w 86"/>
                  <a:gd name="T69" fmla="*/ 47 h 52"/>
                  <a:gd name="T70" fmla="*/ 69 w 86"/>
                  <a:gd name="T71" fmla="*/ 40 h 52"/>
                  <a:gd name="T72" fmla="*/ 67 w 86"/>
                  <a:gd name="T73" fmla="*/ 39 h 52"/>
                  <a:gd name="T74" fmla="*/ 65 w 86"/>
                  <a:gd name="T75" fmla="*/ 36 h 52"/>
                  <a:gd name="T76" fmla="*/ 62 w 86"/>
                  <a:gd name="T77" fmla="*/ 30 h 52"/>
                  <a:gd name="T78" fmla="*/ 57 w 86"/>
                  <a:gd name="T79" fmla="*/ 24 h 52"/>
                  <a:gd name="T80" fmla="*/ 56 w 86"/>
                  <a:gd name="T81" fmla="*/ 39 h 52"/>
                  <a:gd name="T82" fmla="*/ 14 w 86"/>
                  <a:gd name="T83" fmla="*/ 24 h 52"/>
                  <a:gd name="T84" fmla="*/ 13 w 86"/>
                  <a:gd name="T85" fmla="*/ 29 h 52"/>
                  <a:gd name="T86" fmla="*/ 13 w 86"/>
                  <a:gd name="T87" fmla="*/ 43 h 52"/>
                  <a:gd name="T88" fmla="*/ 1 w 86"/>
                  <a:gd name="T89" fmla="*/ 44 h 52"/>
                  <a:gd name="T90" fmla="*/ 0 w 86"/>
                  <a:gd name="T91" fmla="*/ 37 h 52"/>
                  <a:gd name="T92" fmla="*/ 1 w 86"/>
                  <a:gd name="T93" fmla="*/ 27 h 52"/>
                  <a:gd name="T94" fmla="*/ 3 w 86"/>
                  <a:gd name="T95" fmla="*/ 1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6" h="52">
                    <a:moveTo>
                      <a:pt x="6" y="10"/>
                    </a:moveTo>
                    <a:lnTo>
                      <a:pt x="7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12" y="4"/>
                    </a:lnTo>
                    <a:lnTo>
                      <a:pt x="13" y="3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7" y="3"/>
                    </a:lnTo>
                    <a:lnTo>
                      <a:pt x="58" y="3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6"/>
                    </a:lnTo>
                    <a:lnTo>
                      <a:pt x="62" y="7"/>
                    </a:lnTo>
                    <a:lnTo>
                      <a:pt x="63" y="7"/>
                    </a:lnTo>
                    <a:lnTo>
                      <a:pt x="63" y="7"/>
                    </a:lnTo>
                    <a:lnTo>
                      <a:pt x="64" y="9"/>
                    </a:lnTo>
                    <a:lnTo>
                      <a:pt x="66" y="12"/>
                    </a:lnTo>
                    <a:lnTo>
                      <a:pt x="68" y="16"/>
                    </a:lnTo>
                    <a:lnTo>
                      <a:pt x="70" y="20"/>
                    </a:lnTo>
                    <a:lnTo>
                      <a:pt x="73" y="24"/>
                    </a:lnTo>
                    <a:lnTo>
                      <a:pt x="75" y="28"/>
                    </a:lnTo>
                    <a:lnTo>
                      <a:pt x="76" y="33"/>
                    </a:lnTo>
                    <a:lnTo>
                      <a:pt x="78" y="36"/>
                    </a:lnTo>
                    <a:lnTo>
                      <a:pt x="86" y="46"/>
                    </a:lnTo>
                    <a:lnTo>
                      <a:pt x="79" y="51"/>
                    </a:lnTo>
                    <a:lnTo>
                      <a:pt x="75" y="47"/>
                    </a:lnTo>
                    <a:lnTo>
                      <a:pt x="75" y="48"/>
                    </a:lnTo>
                    <a:lnTo>
                      <a:pt x="75" y="49"/>
                    </a:lnTo>
                    <a:lnTo>
                      <a:pt x="74" y="51"/>
                    </a:lnTo>
                    <a:lnTo>
                      <a:pt x="73" y="52"/>
                    </a:lnTo>
                    <a:lnTo>
                      <a:pt x="72" y="52"/>
                    </a:lnTo>
                    <a:lnTo>
                      <a:pt x="72" y="51"/>
                    </a:lnTo>
                    <a:lnTo>
                      <a:pt x="71" y="51"/>
                    </a:lnTo>
                    <a:lnTo>
                      <a:pt x="71" y="51"/>
                    </a:lnTo>
                    <a:lnTo>
                      <a:pt x="71" y="50"/>
                    </a:lnTo>
                    <a:lnTo>
                      <a:pt x="70" y="47"/>
                    </a:lnTo>
                    <a:lnTo>
                      <a:pt x="70" y="44"/>
                    </a:lnTo>
                    <a:lnTo>
                      <a:pt x="69" y="40"/>
                    </a:lnTo>
                    <a:lnTo>
                      <a:pt x="67" y="40"/>
                    </a:lnTo>
                    <a:lnTo>
                      <a:pt x="67" y="39"/>
                    </a:lnTo>
                    <a:lnTo>
                      <a:pt x="67" y="38"/>
                    </a:lnTo>
                    <a:lnTo>
                      <a:pt x="65" y="36"/>
                    </a:lnTo>
                    <a:lnTo>
                      <a:pt x="64" y="33"/>
                    </a:lnTo>
                    <a:lnTo>
                      <a:pt x="62" y="30"/>
                    </a:lnTo>
                    <a:lnTo>
                      <a:pt x="60" y="27"/>
                    </a:lnTo>
                    <a:lnTo>
                      <a:pt x="57" y="24"/>
                    </a:lnTo>
                    <a:lnTo>
                      <a:pt x="54" y="22"/>
                    </a:lnTo>
                    <a:lnTo>
                      <a:pt x="56" y="39"/>
                    </a:lnTo>
                    <a:lnTo>
                      <a:pt x="15" y="43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3" y="29"/>
                    </a:lnTo>
                    <a:lnTo>
                      <a:pt x="12" y="35"/>
                    </a:lnTo>
                    <a:lnTo>
                      <a:pt x="13" y="43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1" y="41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1" y="27"/>
                    </a:lnTo>
                    <a:lnTo>
                      <a:pt x="2" y="21"/>
                    </a:lnTo>
                    <a:lnTo>
                      <a:pt x="3" y="15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2" name="Freeform 274"/>
              <p:cNvSpPr>
                <a:spLocks/>
              </p:cNvSpPr>
              <p:nvPr/>
            </p:nvSpPr>
            <p:spPr bwMode="auto">
              <a:xfrm>
                <a:off x="1009" y="2753"/>
                <a:ext cx="13" cy="11"/>
              </a:xfrm>
              <a:custGeom>
                <a:avLst/>
                <a:gdLst>
                  <a:gd name="T0" fmla="*/ 0 w 13"/>
                  <a:gd name="T1" fmla="*/ 1 h 11"/>
                  <a:gd name="T2" fmla="*/ 1 w 13"/>
                  <a:gd name="T3" fmla="*/ 4 h 11"/>
                  <a:gd name="T4" fmla="*/ 1 w 13"/>
                  <a:gd name="T5" fmla="*/ 7 h 11"/>
                  <a:gd name="T6" fmla="*/ 2 w 13"/>
                  <a:gd name="T7" fmla="*/ 10 h 11"/>
                  <a:gd name="T8" fmla="*/ 3 w 13"/>
                  <a:gd name="T9" fmla="*/ 11 h 11"/>
                  <a:gd name="T10" fmla="*/ 3 w 13"/>
                  <a:gd name="T11" fmla="*/ 10 h 11"/>
                  <a:gd name="T12" fmla="*/ 4 w 13"/>
                  <a:gd name="T13" fmla="*/ 9 h 11"/>
                  <a:gd name="T14" fmla="*/ 4 w 13"/>
                  <a:gd name="T15" fmla="*/ 7 h 11"/>
                  <a:gd name="T16" fmla="*/ 4 w 13"/>
                  <a:gd name="T17" fmla="*/ 6 h 11"/>
                  <a:gd name="T18" fmla="*/ 9 w 13"/>
                  <a:gd name="T19" fmla="*/ 10 h 11"/>
                  <a:gd name="T20" fmla="*/ 13 w 13"/>
                  <a:gd name="T21" fmla="*/ 8 h 11"/>
                  <a:gd name="T22" fmla="*/ 7 w 13"/>
                  <a:gd name="T23" fmla="*/ 0 h 11"/>
                  <a:gd name="T24" fmla="*/ 0 w 13"/>
                  <a:gd name="T2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1">
                    <a:moveTo>
                      <a:pt x="0" y="1"/>
                    </a:moveTo>
                    <a:lnTo>
                      <a:pt x="1" y="4"/>
                    </a:lnTo>
                    <a:lnTo>
                      <a:pt x="1" y="7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9" y="10"/>
                    </a:lnTo>
                    <a:lnTo>
                      <a:pt x="13" y="8"/>
                    </a:lnTo>
                    <a:lnTo>
                      <a:pt x="7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3" name="Freeform 275"/>
              <p:cNvSpPr>
                <a:spLocks/>
              </p:cNvSpPr>
              <p:nvPr/>
            </p:nvSpPr>
            <p:spPr bwMode="auto">
              <a:xfrm>
                <a:off x="942" y="2718"/>
                <a:ext cx="72" cy="40"/>
              </a:xfrm>
              <a:custGeom>
                <a:avLst/>
                <a:gdLst>
                  <a:gd name="T0" fmla="*/ 54 w 72"/>
                  <a:gd name="T1" fmla="*/ 2 h 40"/>
                  <a:gd name="T2" fmla="*/ 52 w 72"/>
                  <a:gd name="T3" fmla="*/ 1 h 40"/>
                  <a:gd name="T4" fmla="*/ 50 w 72"/>
                  <a:gd name="T5" fmla="*/ 1 h 40"/>
                  <a:gd name="T6" fmla="*/ 48 w 72"/>
                  <a:gd name="T7" fmla="*/ 0 h 40"/>
                  <a:gd name="T8" fmla="*/ 41 w 72"/>
                  <a:gd name="T9" fmla="*/ 0 h 40"/>
                  <a:gd name="T10" fmla="*/ 23 w 72"/>
                  <a:gd name="T11" fmla="*/ 0 h 40"/>
                  <a:gd name="T12" fmla="*/ 16 w 72"/>
                  <a:gd name="T13" fmla="*/ 0 h 40"/>
                  <a:gd name="T14" fmla="*/ 13 w 72"/>
                  <a:gd name="T15" fmla="*/ 1 h 40"/>
                  <a:gd name="T16" fmla="*/ 10 w 72"/>
                  <a:gd name="T17" fmla="*/ 3 h 40"/>
                  <a:gd name="T18" fmla="*/ 7 w 72"/>
                  <a:gd name="T19" fmla="*/ 5 h 40"/>
                  <a:gd name="T20" fmla="*/ 3 w 72"/>
                  <a:gd name="T21" fmla="*/ 12 h 40"/>
                  <a:gd name="T22" fmla="*/ 0 w 72"/>
                  <a:gd name="T23" fmla="*/ 23 h 40"/>
                  <a:gd name="T24" fmla="*/ 0 w 72"/>
                  <a:gd name="T25" fmla="*/ 33 h 40"/>
                  <a:gd name="T26" fmla="*/ 1 w 72"/>
                  <a:gd name="T27" fmla="*/ 39 h 40"/>
                  <a:gd name="T28" fmla="*/ 7 w 72"/>
                  <a:gd name="T29" fmla="*/ 39 h 40"/>
                  <a:gd name="T30" fmla="*/ 8 w 72"/>
                  <a:gd name="T31" fmla="*/ 26 h 40"/>
                  <a:gd name="T32" fmla="*/ 10 w 72"/>
                  <a:gd name="T33" fmla="*/ 19 h 40"/>
                  <a:gd name="T34" fmla="*/ 12 w 72"/>
                  <a:gd name="T35" fmla="*/ 17 h 40"/>
                  <a:gd name="T36" fmla="*/ 13 w 72"/>
                  <a:gd name="T37" fmla="*/ 16 h 40"/>
                  <a:gd name="T38" fmla="*/ 15 w 72"/>
                  <a:gd name="T39" fmla="*/ 38 h 40"/>
                  <a:gd name="T40" fmla="*/ 18 w 72"/>
                  <a:gd name="T41" fmla="*/ 38 h 40"/>
                  <a:gd name="T42" fmla="*/ 23 w 72"/>
                  <a:gd name="T43" fmla="*/ 37 h 40"/>
                  <a:gd name="T44" fmla="*/ 30 w 72"/>
                  <a:gd name="T45" fmla="*/ 37 h 40"/>
                  <a:gd name="T46" fmla="*/ 36 w 72"/>
                  <a:gd name="T47" fmla="*/ 36 h 40"/>
                  <a:gd name="T48" fmla="*/ 42 w 72"/>
                  <a:gd name="T49" fmla="*/ 36 h 40"/>
                  <a:gd name="T50" fmla="*/ 47 w 72"/>
                  <a:gd name="T51" fmla="*/ 35 h 40"/>
                  <a:gd name="T52" fmla="*/ 50 w 72"/>
                  <a:gd name="T53" fmla="*/ 35 h 40"/>
                  <a:gd name="T54" fmla="*/ 48 w 72"/>
                  <a:gd name="T55" fmla="*/ 15 h 40"/>
                  <a:gd name="T56" fmla="*/ 50 w 72"/>
                  <a:gd name="T57" fmla="*/ 16 h 40"/>
                  <a:gd name="T58" fmla="*/ 55 w 72"/>
                  <a:gd name="T59" fmla="*/ 19 h 40"/>
                  <a:gd name="T60" fmla="*/ 60 w 72"/>
                  <a:gd name="T61" fmla="*/ 25 h 40"/>
                  <a:gd name="T62" fmla="*/ 65 w 72"/>
                  <a:gd name="T63" fmla="*/ 34 h 40"/>
                  <a:gd name="T64" fmla="*/ 69 w 72"/>
                  <a:gd name="T65" fmla="*/ 25 h 40"/>
                  <a:gd name="T66" fmla="*/ 63 w 72"/>
                  <a:gd name="T67" fmla="*/ 13 h 40"/>
                  <a:gd name="T68" fmla="*/ 58 w 72"/>
                  <a:gd name="T69" fmla="*/ 6 h 40"/>
                  <a:gd name="T70" fmla="*/ 55 w 72"/>
                  <a:gd name="T71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2" h="40">
                    <a:moveTo>
                      <a:pt x="54" y="2"/>
                    </a:moveTo>
                    <a:lnTo>
                      <a:pt x="54" y="2"/>
                    </a:lnTo>
                    <a:lnTo>
                      <a:pt x="53" y="2"/>
                    </a:lnTo>
                    <a:lnTo>
                      <a:pt x="52" y="1"/>
                    </a:lnTo>
                    <a:lnTo>
                      <a:pt x="51" y="1"/>
                    </a:lnTo>
                    <a:lnTo>
                      <a:pt x="50" y="1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1" y="0"/>
                    </a:lnTo>
                    <a:lnTo>
                      <a:pt x="34" y="19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3" y="12"/>
                    </a:lnTo>
                    <a:lnTo>
                      <a:pt x="1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37"/>
                    </a:lnTo>
                    <a:lnTo>
                      <a:pt x="1" y="39"/>
                    </a:lnTo>
                    <a:lnTo>
                      <a:pt x="1" y="40"/>
                    </a:lnTo>
                    <a:lnTo>
                      <a:pt x="7" y="39"/>
                    </a:lnTo>
                    <a:lnTo>
                      <a:pt x="7" y="32"/>
                    </a:lnTo>
                    <a:lnTo>
                      <a:pt x="8" y="26"/>
                    </a:lnTo>
                    <a:lnTo>
                      <a:pt x="9" y="22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2" y="17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4" y="38"/>
                    </a:lnTo>
                    <a:lnTo>
                      <a:pt x="15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3" y="37"/>
                    </a:lnTo>
                    <a:lnTo>
                      <a:pt x="27" y="37"/>
                    </a:lnTo>
                    <a:lnTo>
                      <a:pt x="30" y="37"/>
                    </a:lnTo>
                    <a:lnTo>
                      <a:pt x="33" y="37"/>
                    </a:lnTo>
                    <a:lnTo>
                      <a:pt x="36" y="36"/>
                    </a:lnTo>
                    <a:lnTo>
                      <a:pt x="39" y="36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7" y="35"/>
                    </a:lnTo>
                    <a:lnTo>
                      <a:pt x="49" y="35"/>
                    </a:lnTo>
                    <a:lnTo>
                      <a:pt x="50" y="35"/>
                    </a:lnTo>
                    <a:lnTo>
                      <a:pt x="50" y="35"/>
                    </a:lnTo>
                    <a:lnTo>
                      <a:pt x="48" y="15"/>
                    </a:lnTo>
                    <a:lnTo>
                      <a:pt x="49" y="16"/>
                    </a:lnTo>
                    <a:lnTo>
                      <a:pt x="50" y="16"/>
                    </a:lnTo>
                    <a:lnTo>
                      <a:pt x="52" y="17"/>
                    </a:lnTo>
                    <a:lnTo>
                      <a:pt x="55" y="19"/>
                    </a:lnTo>
                    <a:lnTo>
                      <a:pt x="58" y="21"/>
                    </a:lnTo>
                    <a:lnTo>
                      <a:pt x="60" y="25"/>
                    </a:lnTo>
                    <a:lnTo>
                      <a:pt x="63" y="29"/>
                    </a:lnTo>
                    <a:lnTo>
                      <a:pt x="65" y="34"/>
                    </a:lnTo>
                    <a:lnTo>
                      <a:pt x="72" y="33"/>
                    </a:lnTo>
                    <a:lnTo>
                      <a:pt x="69" y="25"/>
                    </a:lnTo>
                    <a:lnTo>
                      <a:pt x="66" y="18"/>
                    </a:lnTo>
                    <a:lnTo>
                      <a:pt x="63" y="13"/>
                    </a:lnTo>
                    <a:lnTo>
                      <a:pt x="60" y="9"/>
                    </a:lnTo>
                    <a:lnTo>
                      <a:pt x="58" y="6"/>
                    </a:lnTo>
                    <a:lnTo>
                      <a:pt x="56" y="4"/>
                    </a:lnTo>
                    <a:lnTo>
                      <a:pt x="55" y="3"/>
                    </a:lnTo>
                    <a:lnTo>
                      <a:pt x="54" y="2"/>
                    </a:lnTo>
                    <a:close/>
                  </a:path>
                </a:pathLst>
              </a:custGeom>
              <a:solidFill>
                <a:srgbClr val="59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4" name="Freeform 276"/>
              <p:cNvSpPr>
                <a:spLocks/>
              </p:cNvSpPr>
              <p:nvPr/>
            </p:nvSpPr>
            <p:spPr bwMode="auto">
              <a:xfrm>
                <a:off x="959" y="2717"/>
                <a:ext cx="29" cy="20"/>
              </a:xfrm>
              <a:custGeom>
                <a:avLst/>
                <a:gdLst>
                  <a:gd name="T0" fmla="*/ 4 w 29"/>
                  <a:gd name="T1" fmla="*/ 6 h 20"/>
                  <a:gd name="T2" fmla="*/ 0 w 29"/>
                  <a:gd name="T3" fmla="*/ 4 h 20"/>
                  <a:gd name="T4" fmla="*/ 3 w 29"/>
                  <a:gd name="T5" fmla="*/ 0 h 20"/>
                  <a:gd name="T6" fmla="*/ 5 w 29"/>
                  <a:gd name="T7" fmla="*/ 0 h 20"/>
                  <a:gd name="T8" fmla="*/ 3 w 29"/>
                  <a:gd name="T9" fmla="*/ 3 h 20"/>
                  <a:gd name="T10" fmla="*/ 6 w 29"/>
                  <a:gd name="T11" fmla="*/ 6 h 20"/>
                  <a:gd name="T12" fmla="*/ 6 w 29"/>
                  <a:gd name="T13" fmla="*/ 6 h 20"/>
                  <a:gd name="T14" fmla="*/ 5 w 29"/>
                  <a:gd name="T15" fmla="*/ 7 h 20"/>
                  <a:gd name="T16" fmla="*/ 4 w 29"/>
                  <a:gd name="T17" fmla="*/ 8 h 20"/>
                  <a:gd name="T18" fmla="*/ 4 w 29"/>
                  <a:gd name="T19" fmla="*/ 9 h 20"/>
                  <a:gd name="T20" fmla="*/ 16 w 29"/>
                  <a:gd name="T21" fmla="*/ 17 h 20"/>
                  <a:gd name="T22" fmla="*/ 26 w 29"/>
                  <a:gd name="T23" fmla="*/ 8 h 20"/>
                  <a:gd name="T24" fmla="*/ 24 w 29"/>
                  <a:gd name="T25" fmla="*/ 6 h 20"/>
                  <a:gd name="T26" fmla="*/ 27 w 29"/>
                  <a:gd name="T27" fmla="*/ 3 h 20"/>
                  <a:gd name="T28" fmla="*/ 25 w 29"/>
                  <a:gd name="T29" fmla="*/ 0 h 20"/>
                  <a:gd name="T30" fmla="*/ 27 w 29"/>
                  <a:gd name="T31" fmla="*/ 0 h 20"/>
                  <a:gd name="T32" fmla="*/ 29 w 29"/>
                  <a:gd name="T33" fmla="*/ 4 h 20"/>
                  <a:gd name="T34" fmla="*/ 26 w 29"/>
                  <a:gd name="T35" fmla="*/ 6 h 20"/>
                  <a:gd name="T36" fmla="*/ 28 w 29"/>
                  <a:gd name="T37" fmla="*/ 9 h 20"/>
                  <a:gd name="T38" fmla="*/ 17 w 29"/>
                  <a:gd name="T39" fmla="*/ 20 h 20"/>
                  <a:gd name="T40" fmla="*/ 1 w 29"/>
                  <a:gd name="T41" fmla="*/ 9 h 20"/>
                  <a:gd name="T42" fmla="*/ 4 w 29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" h="20">
                    <a:moveTo>
                      <a:pt x="4" y="6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16" y="17"/>
                    </a:lnTo>
                    <a:lnTo>
                      <a:pt x="26" y="8"/>
                    </a:lnTo>
                    <a:lnTo>
                      <a:pt x="24" y="6"/>
                    </a:lnTo>
                    <a:lnTo>
                      <a:pt x="27" y="3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4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17" y="20"/>
                    </a:lnTo>
                    <a:lnTo>
                      <a:pt x="1" y="9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5" name="Freeform 277"/>
              <p:cNvSpPr>
                <a:spLocks/>
              </p:cNvSpPr>
              <p:nvPr/>
            </p:nvSpPr>
            <p:spPr bwMode="auto">
              <a:xfrm>
                <a:off x="967" y="2718"/>
                <a:ext cx="14" cy="15"/>
              </a:xfrm>
              <a:custGeom>
                <a:avLst/>
                <a:gdLst>
                  <a:gd name="T0" fmla="*/ 14 w 14"/>
                  <a:gd name="T1" fmla="*/ 0 h 15"/>
                  <a:gd name="T2" fmla="*/ 0 w 14"/>
                  <a:gd name="T3" fmla="*/ 0 h 15"/>
                  <a:gd name="T4" fmla="*/ 8 w 14"/>
                  <a:gd name="T5" fmla="*/ 15 h 15"/>
                  <a:gd name="T6" fmla="*/ 14 w 14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5">
                    <a:moveTo>
                      <a:pt x="14" y="0"/>
                    </a:moveTo>
                    <a:lnTo>
                      <a:pt x="0" y="0"/>
                    </a:lnTo>
                    <a:lnTo>
                      <a:pt x="8" y="1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6" name="Freeform 278"/>
              <p:cNvSpPr>
                <a:spLocks/>
              </p:cNvSpPr>
              <p:nvPr/>
            </p:nvSpPr>
            <p:spPr bwMode="auto">
              <a:xfrm>
                <a:off x="971" y="2716"/>
                <a:ext cx="7" cy="18"/>
              </a:xfrm>
              <a:custGeom>
                <a:avLst/>
                <a:gdLst>
                  <a:gd name="T0" fmla="*/ 4 w 7"/>
                  <a:gd name="T1" fmla="*/ 18 h 18"/>
                  <a:gd name="T2" fmla="*/ 0 w 7"/>
                  <a:gd name="T3" fmla="*/ 11 h 18"/>
                  <a:gd name="T4" fmla="*/ 2 w 7"/>
                  <a:gd name="T5" fmla="*/ 4 h 18"/>
                  <a:gd name="T6" fmla="*/ 2 w 7"/>
                  <a:gd name="T7" fmla="*/ 4 h 18"/>
                  <a:gd name="T8" fmla="*/ 2 w 7"/>
                  <a:gd name="T9" fmla="*/ 4 h 18"/>
                  <a:gd name="T10" fmla="*/ 1 w 7"/>
                  <a:gd name="T11" fmla="*/ 3 h 18"/>
                  <a:gd name="T12" fmla="*/ 1 w 7"/>
                  <a:gd name="T13" fmla="*/ 2 h 18"/>
                  <a:gd name="T14" fmla="*/ 1 w 7"/>
                  <a:gd name="T15" fmla="*/ 2 h 18"/>
                  <a:gd name="T16" fmla="*/ 2 w 7"/>
                  <a:gd name="T17" fmla="*/ 1 h 18"/>
                  <a:gd name="T18" fmla="*/ 3 w 7"/>
                  <a:gd name="T19" fmla="*/ 0 h 18"/>
                  <a:gd name="T20" fmla="*/ 3 w 7"/>
                  <a:gd name="T21" fmla="*/ 0 h 18"/>
                  <a:gd name="T22" fmla="*/ 4 w 7"/>
                  <a:gd name="T23" fmla="*/ 0 h 18"/>
                  <a:gd name="T24" fmla="*/ 5 w 7"/>
                  <a:gd name="T25" fmla="*/ 1 h 18"/>
                  <a:gd name="T26" fmla="*/ 5 w 7"/>
                  <a:gd name="T27" fmla="*/ 2 h 18"/>
                  <a:gd name="T28" fmla="*/ 6 w 7"/>
                  <a:gd name="T29" fmla="*/ 2 h 18"/>
                  <a:gd name="T30" fmla="*/ 5 w 7"/>
                  <a:gd name="T31" fmla="*/ 3 h 18"/>
                  <a:gd name="T32" fmla="*/ 5 w 7"/>
                  <a:gd name="T33" fmla="*/ 4 h 18"/>
                  <a:gd name="T34" fmla="*/ 5 w 7"/>
                  <a:gd name="T35" fmla="*/ 4 h 18"/>
                  <a:gd name="T36" fmla="*/ 5 w 7"/>
                  <a:gd name="T37" fmla="*/ 4 h 18"/>
                  <a:gd name="T38" fmla="*/ 7 w 7"/>
                  <a:gd name="T39" fmla="*/ 11 h 18"/>
                  <a:gd name="T40" fmla="*/ 4 w 7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8">
                    <a:moveTo>
                      <a:pt x="4" y="18"/>
                    </a:moveTo>
                    <a:lnTo>
                      <a:pt x="0" y="11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11"/>
                    </a:lnTo>
                    <a:lnTo>
                      <a:pt x="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7" name="Freeform 279"/>
              <p:cNvSpPr>
                <a:spLocks/>
              </p:cNvSpPr>
              <p:nvPr/>
            </p:nvSpPr>
            <p:spPr bwMode="auto">
              <a:xfrm>
                <a:off x="974" y="2740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3 w 4"/>
                  <a:gd name="T5" fmla="*/ 3 h 4"/>
                  <a:gd name="T6" fmla="*/ 3 w 4"/>
                  <a:gd name="T7" fmla="*/ 3 h 4"/>
                  <a:gd name="T8" fmla="*/ 4 w 4"/>
                  <a:gd name="T9" fmla="*/ 2 h 4"/>
                  <a:gd name="T10" fmla="*/ 3 w 4"/>
                  <a:gd name="T11" fmla="*/ 1 h 4"/>
                  <a:gd name="T12" fmla="*/ 3 w 4"/>
                  <a:gd name="T13" fmla="*/ 1 h 4"/>
                  <a:gd name="T14" fmla="*/ 2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1 w 4"/>
                  <a:gd name="T21" fmla="*/ 1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1 w 4"/>
                  <a:gd name="T29" fmla="*/ 3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8" name="Freeform 280"/>
              <p:cNvSpPr>
                <a:spLocks/>
              </p:cNvSpPr>
              <p:nvPr/>
            </p:nvSpPr>
            <p:spPr bwMode="auto">
              <a:xfrm>
                <a:off x="974" y="2747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3 w 4"/>
                  <a:gd name="T5" fmla="*/ 3 h 4"/>
                  <a:gd name="T6" fmla="*/ 3 w 4"/>
                  <a:gd name="T7" fmla="*/ 3 h 4"/>
                  <a:gd name="T8" fmla="*/ 4 w 4"/>
                  <a:gd name="T9" fmla="*/ 2 h 4"/>
                  <a:gd name="T10" fmla="*/ 3 w 4"/>
                  <a:gd name="T11" fmla="*/ 1 h 4"/>
                  <a:gd name="T12" fmla="*/ 3 w 4"/>
                  <a:gd name="T13" fmla="*/ 1 h 4"/>
                  <a:gd name="T14" fmla="*/ 2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1 w 4"/>
                  <a:gd name="T21" fmla="*/ 1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1 w 4"/>
                  <a:gd name="T29" fmla="*/ 3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9" name="Freeform 281"/>
              <p:cNvSpPr>
                <a:spLocks/>
              </p:cNvSpPr>
              <p:nvPr/>
            </p:nvSpPr>
            <p:spPr bwMode="auto">
              <a:xfrm>
                <a:off x="978" y="2681"/>
                <a:ext cx="10" cy="14"/>
              </a:xfrm>
              <a:custGeom>
                <a:avLst/>
                <a:gdLst>
                  <a:gd name="T0" fmla="*/ 8 w 10"/>
                  <a:gd name="T1" fmla="*/ 12 h 14"/>
                  <a:gd name="T2" fmla="*/ 4 w 10"/>
                  <a:gd name="T3" fmla="*/ 4 h 14"/>
                  <a:gd name="T4" fmla="*/ 4 w 10"/>
                  <a:gd name="T5" fmla="*/ 0 h 14"/>
                  <a:gd name="T6" fmla="*/ 10 w 10"/>
                  <a:gd name="T7" fmla="*/ 14 h 14"/>
                  <a:gd name="T8" fmla="*/ 0 w 10"/>
                  <a:gd name="T9" fmla="*/ 13 h 14"/>
                  <a:gd name="T10" fmla="*/ 0 w 10"/>
                  <a:gd name="T11" fmla="*/ 12 h 14"/>
                  <a:gd name="T12" fmla="*/ 8 w 10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8" y="12"/>
                    </a:moveTo>
                    <a:lnTo>
                      <a:pt x="4" y="4"/>
                    </a:lnTo>
                    <a:lnTo>
                      <a:pt x="4" y="0"/>
                    </a:lnTo>
                    <a:lnTo>
                      <a:pt x="10" y="14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0" name="Freeform 282"/>
              <p:cNvSpPr>
                <a:spLocks/>
              </p:cNvSpPr>
              <p:nvPr/>
            </p:nvSpPr>
            <p:spPr bwMode="auto">
              <a:xfrm>
                <a:off x="987" y="2682"/>
                <a:ext cx="3" cy="5"/>
              </a:xfrm>
              <a:custGeom>
                <a:avLst/>
                <a:gdLst>
                  <a:gd name="T0" fmla="*/ 0 w 3"/>
                  <a:gd name="T1" fmla="*/ 5 h 5"/>
                  <a:gd name="T2" fmla="*/ 0 w 3"/>
                  <a:gd name="T3" fmla="*/ 5 h 5"/>
                  <a:gd name="T4" fmla="*/ 0 w 3"/>
                  <a:gd name="T5" fmla="*/ 4 h 5"/>
                  <a:gd name="T6" fmla="*/ 0 w 3"/>
                  <a:gd name="T7" fmla="*/ 3 h 5"/>
                  <a:gd name="T8" fmla="*/ 0 w 3"/>
                  <a:gd name="T9" fmla="*/ 2 h 5"/>
                  <a:gd name="T10" fmla="*/ 0 w 3"/>
                  <a:gd name="T11" fmla="*/ 1 h 5"/>
                  <a:gd name="T12" fmla="*/ 1 w 3"/>
                  <a:gd name="T13" fmla="*/ 0 h 5"/>
                  <a:gd name="T14" fmla="*/ 2 w 3"/>
                  <a:gd name="T15" fmla="*/ 0 h 5"/>
                  <a:gd name="T16" fmla="*/ 3 w 3"/>
                  <a:gd name="T17" fmla="*/ 0 h 5"/>
                  <a:gd name="T18" fmla="*/ 3 w 3"/>
                  <a:gd name="T19" fmla="*/ 0 h 5"/>
                  <a:gd name="T20" fmla="*/ 3 w 3"/>
                  <a:gd name="T21" fmla="*/ 1 h 5"/>
                  <a:gd name="T22" fmla="*/ 3 w 3"/>
                  <a:gd name="T23" fmla="*/ 2 h 5"/>
                  <a:gd name="T24" fmla="*/ 3 w 3"/>
                  <a:gd name="T25" fmla="*/ 3 h 5"/>
                  <a:gd name="T26" fmla="*/ 2 w 3"/>
                  <a:gd name="T27" fmla="*/ 4 h 5"/>
                  <a:gd name="T28" fmla="*/ 2 w 3"/>
                  <a:gd name="T29" fmla="*/ 5 h 5"/>
                  <a:gd name="T30" fmla="*/ 1 w 3"/>
                  <a:gd name="T31" fmla="*/ 5 h 5"/>
                  <a:gd name="T32" fmla="*/ 0 w 3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1" name="Freeform 283"/>
              <p:cNvSpPr>
                <a:spLocks/>
              </p:cNvSpPr>
              <p:nvPr/>
            </p:nvSpPr>
            <p:spPr bwMode="auto">
              <a:xfrm>
                <a:off x="975" y="2680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1 w 4"/>
                  <a:gd name="T3" fmla="*/ 5 h 6"/>
                  <a:gd name="T4" fmla="*/ 0 w 4"/>
                  <a:gd name="T5" fmla="*/ 4 h 6"/>
                  <a:gd name="T6" fmla="*/ 0 w 4"/>
                  <a:gd name="T7" fmla="*/ 3 h 6"/>
                  <a:gd name="T8" fmla="*/ 1 w 4"/>
                  <a:gd name="T9" fmla="*/ 2 h 6"/>
                  <a:gd name="T10" fmla="*/ 1 w 4"/>
                  <a:gd name="T11" fmla="*/ 1 h 6"/>
                  <a:gd name="T12" fmla="*/ 2 w 4"/>
                  <a:gd name="T13" fmla="*/ 0 h 6"/>
                  <a:gd name="T14" fmla="*/ 3 w 4"/>
                  <a:gd name="T15" fmla="*/ 0 h 6"/>
                  <a:gd name="T16" fmla="*/ 3 w 4"/>
                  <a:gd name="T17" fmla="*/ 0 h 6"/>
                  <a:gd name="T18" fmla="*/ 4 w 4"/>
                  <a:gd name="T19" fmla="*/ 0 h 6"/>
                  <a:gd name="T20" fmla="*/ 4 w 4"/>
                  <a:gd name="T21" fmla="*/ 1 h 6"/>
                  <a:gd name="T22" fmla="*/ 4 w 4"/>
                  <a:gd name="T23" fmla="*/ 2 h 6"/>
                  <a:gd name="T24" fmla="*/ 4 w 4"/>
                  <a:gd name="T25" fmla="*/ 3 h 6"/>
                  <a:gd name="T26" fmla="*/ 3 w 4"/>
                  <a:gd name="T27" fmla="*/ 4 h 6"/>
                  <a:gd name="T28" fmla="*/ 3 w 4"/>
                  <a:gd name="T29" fmla="*/ 5 h 6"/>
                  <a:gd name="T30" fmla="*/ 2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1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2" name="Freeform 284"/>
              <p:cNvSpPr>
                <a:spLocks/>
              </p:cNvSpPr>
              <p:nvPr/>
            </p:nvSpPr>
            <p:spPr bwMode="auto">
              <a:xfrm>
                <a:off x="1085" y="2681"/>
                <a:ext cx="10" cy="14"/>
              </a:xfrm>
              <a:custGeom>
                <a:avLst/>
                <a:gdLst>
                  <a:gd name="T0" fmla="*/ 2 w 10"/>
                  <a:gd name="T1" fmla="*/ 12 h 14"/>
                  <a:gd name="T2" fmla="*/ 7 w 10"/>
                  <a:gd name="T3" fmla="*/ 3 h 14"/>
                  <a:gd name="T4" fmla="*/ 7 w 10"/>
                  <a:gd name="T5" fmla="*/ 0 h 14"/>
                  <a:gd name="T6" fmla="*/ 0 w 10"/>
                  <a:gd name="T7" fmla="*/ 14 h 14"/>
                  <a:gd name="T8" fmla="*/ 10 w 10"/>
                  <a:gd name="T9" fmla="*/ 14 h 14"/>
                  <a:gd name="T10" fmla="*/ 10 w 10"/>
                  <a:gd name="T11" fmla="*/ 12 h 14"/>
                  <a:gd name="T12" fmla="*/ 2 w 10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2" y="12"/>
                    </a:moveTo>
                    <a:lnTo>
                      <a:pt x="7" y="3"/>
                    </a:lnTo>
                    <a:lnTo>
                      <a:pt x="7" y="0"/>
                    </a:lnTo>
                    <a:lnTo>
                      <a:pt x="0" y="14"/>
                    </a:lnTo>
                    <a:lnTo>
                      <a:pt x="10" y="14"/>
                    </a:lnTo>
                    <a:lnTo>
                      <a:pt x="10" y="12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3" name="Freeform 285"/>
              <p:cNvSpPr>
                <a:spLocks/>
              </p:cNvSpPr>
              <p:nvPr/>
            </p:nvSpPr>
            <p:spPr bwMode="auto">
              <a:xfrm>
                <a:off x="1083" y="2681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2 w 4"/>
                  <a:gd name="T3" fmla="*/ 5 h 5"/>
                  <a:gd name="T4" fmla="*/ 3 w 4"/>
                  <a:gd name="T5" fmla="*/ 5 h 5"/>
                  <a:gd name="T6" fmla="*/ 3 w 4"/>
                  <a:gd name="T7" fmla="*/ 4 h 5"/>
                  <a:gd name="T8" fmla="*/ 4 w 4"/>
                  <a:gd name="T9" fmla="*/ 3 h 5"/>
                  <a:gd name="T10" fmla="*/ 4 w 4"/>
                  <a:gd name="T11" fmla="*/ 2 h 5"/>
                  <a:gd name="T12" fmla="*/ 3 w 4"/>
                  <a:gd name="T13" fmla="*/ 1 h 5"/>
                  <a:gd name="T14" fmla="*/ 3 w 4"/>
                  <a:gd name="T15" fmla="*/ 0 h 5"/>
                  <a:gd name="T16" fmla="*/ 2 w 4"/>
                  <a:gd name="T17" fmla="*/ 0 h 5"/>
                  <a:gd name="T18" fmla="*/ 2 w 4"/>
                  <a:gd name="T19" fmla="*/ 0 h 5"/>
                  <a:gd name="T20" fmla="*/ 1 w 4"/>
                  <a:gd name="T21" fmla="*/ 0 h 5"/>
                  <a:gd name="T22" fmla="*/ 1 w 4"/>
                  <a:gd name="T23" fmla="*/ 1 h 5"/>
                  <a:gd name="T24" fmla="*/ 0 w 4"/>
                  <a:gd name="T25" fmla="*/ 2 h 5"/>
                  <a:gd name="T26" fmla="*/ 0 w 4"/>
                  <a:gd name="T27" fmla="*/ 3 h 5"/>
                  <a:gd name="T28" fmla="*/ 1 w 4"/>
                  <a:gd name="T29" fmla="*/ 4 h 5"/>
                  <a:gd name="T30" fmla="*/ 1 w 4"/>
                  <a:gd name="T31" fmla="*/ 5 h 5"/>
                  <a:gd name="T32" fmla="*/ 2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4" name="Freeform 286"/>
              <p:cNvSpPr>
                <a:spLocks/>
              </p:cNvSpPr>
              <p:nvPr/>
            </p:nvSpPr>
            <p:spPr bwMode="auto">
              <a:xfrm>
                <a:off x="1096" y="2681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2 w 4"/>
                  <a:gd name="T3" fmla="*/ 6 h 6"/>
                  <a:gd name="T4" fmla="*/ 3 w 4"/>
                  <a:gd name="T5" fmla="*/ 5 h 6"/>
                  <a:gd name="T6" fmla="*/ 3 w 4"/>
                  <a:gd name="T7" fmla="*/ 4 h 6"/>
                  <a:gd name="T8" fmla="*/ 4 w 4"/>
                  <a:gd name="T9" fmla="*/ 3 h 6"/>
                  <a:gd name="T10" fmla="*/ 4 w 4"/>
                  <a:gd name="T11" fmla="*/ 2 h 6"/>
                  <a:gd name="T12" fmla="*/ 3 w 4"/>
                  <a:gd name="T13" fmla="*/ 1 h 6"/>
                  <a:gd name="T14" fmla="*/ 3 w 4"/>
                  <a:gd name="T15" fmla="*/ 0 h 6"/>
                  <a:gd name="T16" fmla="*/ 2 w 4"/>
                  <a:gd name="T17" fmla="*/ 0 h 6"/>
                  <a:gd name="T18" fmla="*/ 1 w 4"/>
                  <a:gd name="T19" fmla="*/ 0 h 6"/>
                  <a:gd name="T20" fmla="*/ 1 w 4"/>
                  <a:gd name="T21" fmla="*/ 0 h 6"/>
                  <a:gd name="T22" fmla="*/ 0 w 4"/>
                  <a:gd name="T23" fmla="*/ 1 h 6"/>
                  <a:gd name="T24" fmla="*/ 0 w 4"/>
                  <a:gd name="T25" fmla="*/ 3 h 6"/>
                  <a:gd name="T26" fmla="*/ 0 w 4"/>
                  <a:gd name="T27" fmla="*/ 4 h 6"/>
                  <a:gd name="T28" fmla="*/ 0 w 4"/>
                  <a:gd name="T29" fmla="*/ 5 h 6"/>
                  <a:gd name="T30" fmla="*/ 1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2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337" name="Group 341"/>
            <p:cNvGrpSpPr>
              <a:grpSpLocks/>
            </p:cNvGrpSpPr>
            <p:nvPr/>
          </p:nvGrpSpPr>
          <p:grpSpPr bwMode="auto">
            <a:xfrm>
              <a:off x="1028462" y="3388662"/>
              <a:ext cx="267777" cy="243205"/>
              <a:chOff x="1221" y="2648"/>
              <a:chExt cx="191" cy="171"/>
            </a:xfrm>
          </p:grpSpPr>
          <p:sp>
            <p:nvSpPr>
              <p:cNvPr id="345" name="Freeform 288"/>
              <p:cNvSpPr>
                <a:spLocks/>
              </p:cNvSpPr>
              <p:nvPr/>
            </p:nvSpPr>
            <p:spPr bwMode="auto">
              <a:xfrm>
                <a:off x="1384" y="2689"/>
                <a:ext cx="15" cy="17"/>
              </a:xfrm>
              <a:custGeom>
                <a:avLst/>
                <a:gdLst>
                  <a:gd name="T0" fmla="*/ 8 w 15"/>
                  <a:gd name="T1" fmla="*/ 17 h 17"/>
                  <a:gd name="T2" fmla="*/ 9 w 15"/>
                  <a:gd name="T3" fmla="*/ 17 h 17"/>
                  <a:gd name="T4" fmla="*/ 11 w 15"/>
                  <a:gd name="T5" fmla="*/ 16 h 17"/>
                  <a:gd name="T6" fmla="*/ 12 w 15"/>
                  <a:gd name="T7" fmla="*/ 16 h 17"/>
                  <a:gd name="T8" fmla="*/ 13 w 15"/>
                  <a:gd name="T9" fmla="*/ 14 h 17"/>
                  <a:gd name="T10" fmla="*/ 14 w 15"/>
                  <a:gd name="T11" fmla="*/ 13 h 17"/>
                  <a:gd name="T12" fmla="*/ 15 w 15"/>
                  <a:gd name="T13" fmla="*/ 12 h 17"/>
                  <a:gd name="T14" fmla="*/ 15 w 15"/>
                  <a:gd name="T15" fmla="*/ 10 h 17"/>
                  <a:gd name="T16" fmla="*/ 15 w 15"/>
                  <a:gd name="T17" fmla="*/ 8 h 17"/>
                  <a:gd name="T18" fmla="*/ 15 w 15"/>
                  <a:gd name="T19" fmla="*/ 7 h 17"/>
                  <a:gd name="T20" fmla="*/ 15 w 15"/>
                  <a:gd name="T21" fmla="*/ 5 h 17"/>
                  <a:gd name="T22" fmla="*/ 14 w 15"/>
                  <a:gd name="T23" fmla="*/ 4 h 17"/>
                  <a:gd name="T24" fmla="*/ 13 w 15"/>
                  <a:gd name="T25" fmla="*/ 3 h 17"/>
                  <a:gd name="T26" fmla="*/ 12 w 15"/>
                  <a:gd name="T27" fmla="*/ 2 h 17"/>
                  <a:gd name="T28" fmla="*/ 11 w 15"/>
                  <a:gd name="T29" fmla="*/ 1 h 17"/>
                  <a:gd name="T30" fmla="*/ 9 w 15"/>
                  <a:gd name="T31" fmla="*/ 0 h 17"/>
                  <a:gd name="T32" fmla="*/ 8 w 15"/>
                  <a:gd name="T33" fmla="*/ 0 h 17"/>
                  <a:gd name="T34" fmla="*/ 6 w 15"/>
                  <a:gd name="T35" fmla="*/ 0 h 17"/>
                  <a:gd name="T36" fmla="*/ 4 w 15"/>
                  <a:gd name="T37" fmla="*/ 1 h 17"/>
                  <a:gd name="T38" fmla="*/ 3 w 15"/>
                  <a:gd name="T39" fmla="*/ 2 h 17"/>
                  <a:gd name="T40" fmla="*/ 2 w 15"/>
                  <a:gd name="T41" fmla="*/ 3 h 17"/>
                  <a:gd name="T42" fmla="*/ 1 w 15"/>
                  <a:gd name="T43" fmla="*/ 4 h 17"/>
                  <a:gd name="T44" fmla="*/ 0 w 15"/>
                  <a:gd name="T45" fmla="*/ 5 h 17"/>
                  <a:gd name="T46" fmla="*/ 0 w 15"/>
                  <a:gd name="T47" fmla="*/ 7 h 17"/>
                  <a:gd name="T48" fmla="*/ 0 w 15"/>
                  <a:gd name="T49" fmla="*/ 8 h 17"/>
                  <a:gd name="T50" fmla="*/ 0 w 15"/>
                  <a:gd name="T51" fmla="*/ 10 h 17"/>
                  <a:gd name="T52" fmla="*/ 0 w 15"/>
                  <a:gd name="T53" fmla="*/ 12 h 17"/>
                  <a:gd name="T54" fmla="*/ 1 w 15"/>
                  <a:gd name="T55" fmla="*/ 13 h 17"/>
                  <a:gd name="T56" fmla="*/ 2 w 15"/>
                  <a:gd name="T57" fmla="*/ 14 h 17"/>
                  <a:gd name="T58" fmla="*/ 3 w 15"/>
                  <a:gd name="T59" fmla="*/ 16 h 17"/>
                  <a:gd name="T60" fmla="*/ 4 w 15"/>
                  <a:gd name="T61" fmla="*/ 16 h 17"/>
                  <a:gd name="T62" fmla="*/ 6 w 15"/>
                  <a:gd name="T63" fmla="*/ 17 h 17"/>
                  <a:gd name="T64" fmla="*/ 8 w 15"/>
                  <a:gd name="T6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7">
                    <a:moveTo>
                      <a:pt x="8" y="17"/>
                    </a:moveTo>
                    <a:lnTo>
                      <a:pt x="9" y="17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13" y="14"/>
                    </a:lnTo>
                    <a:lnTo>
                      <a:pt x="14" y="13"/>
                    </a:lnTo>
                    <a:lnTo>
                      <a:pt x="15" y="12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5" y="7"/>
                    </a:lnTo>
                    <a:lnTo>
                      <a:pt x="15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3" y="16"/>
                    </a:lnTo>
                    <a:lnTo>
                      <a:pt x="4" y="16"/>
                    </a:lnTo>
                    <a:lnTo>
                      <a:pt x="6" y="17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289"/>
              <p:cNvSpPr>
                <a:spLocks/>
              </p:cNvSpPr>
              <p:nvPr/>
            </p:nvSpPr>
            <p:spPr bwMode="auto">
              <a:xfrm>
                <a:off x="1231" y="2651"/>
                <a:ext cx="86" cy="11"/>
              </a:xfrm>
              <a:custGeom>
                <a:avLst/>
                <a:gdLst>
                  <a:gd name="T0" fmla="*/ 86 w 86"/>
                  <a:gd name="T1" fmla="*/ 9 h 11"/>
                  <a:gd name="T2" fmla="*/ 43 w 86"/>
                  <a:gd name="T3" fmla="*/ 0 h 11"/>
                  <a:gd name="T4" fmla="*/ 0 w 86"/>
                  <a:gd name="T5" fmla="*/ 9 h 11"/>
                  <a:gd name="T6" fmla="*/ 0 w 86"/>
                  <a:gd name="T7" fmla="*/ 11 h 11"/>
                  <a:gd name="T8" fmla="*/ 43 w 86"/>
                  <a:gd name="T9" fmla="*/ 1 h 11"/>
                  <a:gd name="T10" fmla="*/ 86 w 86"/>
                  <a:gd name="T11" fmla="*/ 11 h 11"/>
                  <a:gd name="T12" fmla="*/ 86 w 86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11">
                    <a:moveTo>
                      <a:pt x="86" y="9"/>
                    </a:moveTo>
                    <a:lnTo>
                      <a:pt x="43" y="0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43" y="1"/>
                    </a:lnTo>
                    <a:lnTo>
                      <a:pt x="86" y="11"/>
                    </a:lnTo>
                    <a:lnTo>
                      <a:pt x="86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Rectangle 290"/>
              <p:cNvSpPr>
                <a:spLocks noChangeArrowheads="1"/>
              </p:cNvSpPr>
              <p:nvPr/>
            </p:nvSpPr>
            <p:spPr bwMode="auto">
              <a:xfrm>
                <a:off x="1225" y="2666"/>
                <a:ext cx="101" cy="10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Rectangle 291"/>
              <p:cNvSpPr>
                <a:spLocks noChangeArrowheads="1"/>
              </p:cNvSpPr>
              <p:nvPr/>
            </p:nvSpPr>
            <p:spPr bwMode="auto">
              <a:xfrm>
                <a:off x="1227" y="2669"/>
                <a:ext cx="97" cy="10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Rectangle 292"/>
              <p:cNvSpPr>
                <a:spLocks noChangeArrowheads="1"/>
              </p:cNvSpPr>
              <p:nvPr/>
            </p:nvSpPr>
            <p:spPr bwMode="auto">
              <a:xfrm>
                <a:off x="1237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Rectangle 293"/>
              <p:cNvSpPr>
                <a:spLocks noChangeArrowheads="1"/>
              </p:cNvSpPr>
              <p:nvPr/>
            </p:nvSpPr>
            <p:spPr bwMode="auto">
              <a:xfrm>
                <a:off x="1260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Rectangle 294"/>
              <p:cNvSpPr>
                <a:spLocks noChangeArrowheads="1"/>
              </p:cNvSpPr>
              <p:nvPr/>
            </p:nvSpPr>
            <p:spPr bwMode="auto">
              <a:xfrm>
                <a:off x="1284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Rectangle 295"/>
              <p:cNvSpPr>
                <a:spLocks noChangeArrowheads="1"/>
              </p:cNvSpPr>
              <p:nvPr/>
            </p:nvSpPr>
            <p:spPr bwMode="auto">
              <a:xfrm>
                <a:off x="1308" y="2765"/>
                <a:ext cx="13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Rectangle 296"/>
              <p:cNvSpPr>
                <a:spLocks noChangeArrowheads="1"/>
              </p:cNvSpPr>
              <p:nvPr/>
            </p:nvSpPr>
            <p:spPr bwMode="auto">
              <a:xfrm>
                <a:off x="1237" y="2760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Rectangle 297"/>
              <p:cNvSpPr>
                <a:spLocks noChangeArrowheads="1"/>
              </p:cNvSpPr>
              <p:nvPr/>
            </p:nvSpPr>
            <p:spPr bwMode="auto">
              <a:xfrm>
                <a:off x="1230" y="2758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Rectangle 298"/>
              <p:cNvSpPr>
                <a:spLocks noChangeArrowheads="1"/>
              </p:cNvSpPr>
              <p:nvPr/>
            </p:nvSpPr>
            <p:spPr bwMode="auto">
              <a:xfrm>
                <a:off x="1237" y="2735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Rectangle 299"/>
              <p:cNvSpPr>
                <a:spLocks noChangeArrowheads="1"/>
              </p:cNvSpPr>
              <p:nvPr/>
            </p:nvSpPr>
            <p:spPr bwMode="auto">
              <a:xfrm>
                <a:off x="1230" y="2733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Rectangle 300"/>
              <p:cNvSpPr>
                <a:spLocks noChangeArrowheads="1"/>
              </p:cNvSpPr>
              <p:nvPr/>
            </p:nvSpPr>
            <p:spPr bwMode="auto">
              <a:xfrm>
                <a:off x="1237" y="2710"/>
                <a:ext cx="84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Rectangle 301"/>
              <p:cNvSpPr>
                <a:spLocks noChangeArrowheads="1"/>
              </p:cNvSpPr>
              <p:nvPr/>
            </p:nvSpPr>
            <p:spPr bwMode="auto">
              <a:xfrm>
                <a:off x="1230" y="2708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Rectangle 302"/>
              <p:cNvSpPr>
                <a:spLocks noChangeArrowheads="1"/>
              </p:cNvSpPr>
              <p:nvPr/>
            </p:nvSpPr>
            <p:spPr bwMode="auto">
              <a:xfrm>
                <a:off x="1237" y="2686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Rectangle 303"/>
              <p:cNvSpPr>
                <a:spLocks noChangeArrowheads="1"/>
              </p:cNvSpPr>
              <p:nvPr/>
            </p:nvSpPr>
            <p:spPr bwMode="auto">
              <a:xfrm>
                <a:off x="1230" y="2684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Rectangle 304"/>
              <p:cNvSpPr>
                <a:spLocks noChangeArrowheads="1"/>
              </p:cNvSpPr>
              <p:nvPr/>
            </p:nvSpPr>
            <p:spPr bwMode="auto">
              <a:xfrm>
                <a:off x="1240" y="2698"/>
                <a:ext cx="8" cy="6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Rectangle 305"/>
              <p:cNvSpPr>
                <a:spLocks noChangeArrowheads="1"/>
              </p:cNvSpPr>
              <p:nvPr/>
            </p:nvSpPr>
            <p:spPr bwMode="auto">
              <a:xfrm>
                <a:off x="1241" y="2700"/>
                <a:ext cx="5" cy="59"/>
              </a:xfrm>
              <a:prstGeom prst="rect">
                <a:avLst/>
              </a:prstGeom>
              <a:solidFill>
                <a:srgbClr val="FF2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Rectangle 306"/>
              <p:cNvSpPr>
                <a:spLocks noChangeArrowheads="1"/>
              </p:cNvSpPr>
              <p:nvPr/>
            </p:nvSpPr>
            <p:spPr bwMode="auto">
              <a:xfrm>
                <a:off x="1263" y="2718"/>
                <a:ext cx="9" cy="4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Rectangle 307"/>
              <p:cNvSpPr>
                <a:spLocks noChangeArrowheads="1"/>
              </p:cNvSpPr>
              <p:nvPr/>
            </p:nvSpPr>
            <p:spPr bwMode="auto">
              <a:xfrm>
                <a:off x="1265" y="2721"/>
                <a:ext cx="5" cy="38"/>
              </a:xfrm>
              <a:prstGeom prst="rect">
                <a:avLst/>
              </a:prstGeom>
              <a:solidFill>
                <a:srgbClr val="B2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Rectangle 308"/>
              <p:cNvSpPr>
                <a:spLocks noChangeArrowheads="1"/>
              </p:cNvSpPr>
              <p:nvPr/>
            </p:nvSpPr>
            <p:spPr bwMode="auto">
              <a:xfrm>
                <a:off x="1286" y="2729"/>
                <a:ext cx="9" cy="3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Rectangle 309"/>
              <p:cNvSpPr>
                <a:spLocks noChangeArrowheads="1"/>
              </p:cNvSpPr>
              <p:nvPr/>
            </p:nvSpPr>
            <p:spPr bwMode="auto">
              <a:xfrm>
                <a:off x="1288" y="2732"/>
                <a:ext cx="5" cy="27"/>
              </a:xfrm>
              <a:prstGeom prst="rect">
                <a:avLst/>
              </a:prstGeom>
              <a:solidFill>
                <a:srgbClr val="FFAF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Rectangle 310"/>
              <p:cNvSpPr>
                <a:spLocks noChangeArrowheads="1"/>
              </p:cNvSpPr>
              <p:nvPr/>
            </p:nvSpPr>
            <p:spPr bwMode="auto">
              <a:xfrm>
                <a:off x="1310" y="2690"/>
                <a:ext cx="9" cy="7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Rectangle 311"/>
              <p:cNvSpPr>
                <a:spLocks noChangeArrowheads="1"/>
              </p:cNvSpPr>
              <p:nvPr/>
            </p:nvSpPr>
            <p:spPr bwMode="auto">
              <a:xfrm>
                <a:off x="1312" y="2692"/>
                <a:ext cx="5" cy="67"/>
              </a:xfrm>
              <a:prstGeom prst="rect">
                <a:avLst/>
              </a:prstGeom>
              <a:solidFill>
                <a:srgbClr val="FF6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Rectangle 312"/>
              <p:cNvSpPr>
                <a:spLocks noChangeArrowheads="1"/>
              </p:cNvSpPr>
              <p:nvPr/>
            </p:nvSpPr>
            <p:spPr bwMode="auto">
              <a:xfrm>
                <a:off x="1222" y="2773"/>
                <a:ext cx="108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Rectangle 313"/>
              <p:cNvSpPr>
                <a:spLocks noChangeArrowheads="1"/>
              </p:cNvSpPr>
              <p:nvPr/>
            </p:nvSpPr>
            <p:spPr bwMode="auto">
              <a:xfrm>
                <a:off x="1224" y="2775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1" name="Rectangle 314"/>
              <p:cNvSpPr>
                <a:spLocks noChangeArrowheads="1"/>
              </p:cNvSpPr>
              <p:nvPr/>
            </p:nvSpPr>
            <p:spPr bwMode="auto">
              <a:xfrm>
                <a:off x="1221" y="2660"/>
                <a:ext cx="109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2" name="Rectangle 315"/>
              <p:cNvSpPr>
                <a:spLocks noChangeArrowheads="1"/>
              </p:cNvSpPr>
              <p:nvPr/>
            </p:nvSpPr>
            <p:spPr bwMode="auto">
              <a:xfrm>
                <a:off x="1223" y="2662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3" name="Freeform 316"/>
              <p:cNvSpPr>
                <a:spLocks/>
              </p:cNvSpPr>
              <p:nvPr/>
            </p:nvSpPr>
            <p:spPr bwMode="auto">
              <a:xfrm>
                <a:off x="1270" y="2648"/>
                <a:ext cx="7" cy="7"/>
              </a:xfrm>
              <a:custGeom>
                <a:avLst/>
                <a:gdLst>
                  <a:gd name="T0" fmla="*/ 4 w 7"/>
                  <a:gd name="T1" fmla="*/ 7 h 7"/>
                  <a:gd name="T2" fmla="*/ 5 w 7"/>
                  <a:gd name="T3" fmla="*/ 7 h 7"/>
                  <a:gd name="T4" fmla="*/ 5 w 7"/>
                  <a:gd name="T5" fmla="*/ 7 h 7"/>
                  <a:gd name="T6" fmla="*/ 6 w 7"/>
                  <a:gd name="T7" fmla="*/ 7 h 7"/>
                  <a:gd name="T8" fmla="*/ 6 w 7"/>
                  <a:gd name="T9" fmla="*/ 6 h 7"/>
                  <a:gd name="T10" fmla="*/ 7 w 7"/>
                  <a:gd name="T11" fmla="*/ 6 h 7"/>
                  <a:gd name="T12" fmla="*/ 7 w 7"/>
                  <a:gd name="T13" fmla="*/ 5 h 7"/>
                  <a:gd name="T14" fmla="*/ 7 w 7"/>
                  <a:gd name="T15" fmla="*/ 4 h 7"/>
                  <a:gd name="T16" fmla="*/ 7 w 7"/>
                  <a:gd name="T17" fmla="*/ 4 h 7"/>
                  <a:gd name="T18" fmla="*/ 7 w 7"/>
                  <a:gd name="T19" fmla="*/ 3 h 7"/>
                  <a:gd name="T20" fmla="*/ 7 w 7"/>
                  <a:gd name="T21" fmla="*/ 2 h 7"/>
                  <a:gd name="T22" fmla="*/ 7 w 7"/>
                  <a:gd name="T23" fmla="*/ 2 h 7"/>
                  <a:gd name="T24" fmla="*/ 6 w 7"/>
                  <a:gd name="T25" fmla="*/ 1 h 7"/>
                  <a:gd name="T26" fmla="*/ 6 w 7"/>
                  <a:gd name="T27" fmla="*/ 1 h 7"/>
                  <a:gd name="T28" fmla="*/ 5 w 7"/>
                  <a:gd name="T29" fmla="*/ 1 h 7"/>
                  <a:gd name="T30" fmla="*/ 5 w 7"/>
                  <a:gd name="T31" fmla="*/ 0 h 7"/>
                  <a:gd name="T32" fmla="*/ 4 w 7"/>
                  <a:gd name="T33" fmla="*/ 0 h 7"/>
                  <a:gd name="T34" fmla="*/ 3 w 7"/>
                  <a:gd name="T35" fmla="*/ 0 h 7"/>
                  <a:gd name="T36" fmla="*/ 2 w 7"/>
                  <a:gd name="T37" fmla="*/ 1 h 7"/>
                  <a:gd name="T38" fmla="*/ 2 w 7"/>
                  <a:gd name="T39" fmla="*/ 1 h 7"/>
                  <a:gd name="T40" fmla="*/ 1 w 7"/>
                  <a:gd name="T41" fmla="*/ 1 h 7"/>
                  <a:gd name="T42" fmla="*/ 1 w 7"/>
                  <a:gd name="T43" fmla="*/ 2 h 7"/>
                  <a:gd name="T44" fmla="*/ 1 w 7"/>
                  <a:gd name="T45" fmla="*/ 2 h 7"/>
                  <a:gd name="T46" fmla="*/ 0 w 7"/>
                  <a:gd name="T47" fmla="*/ 3 h 7"/>
                  <a:gd name="T48" fmla="*/ 0 w 7"/>
                  <a:gd name="T49" fmla="*/ 4 h 7"/>
                  <a:gd name="T50" fmla="*/ 0 w 7"/>
                  <a:gd name="T51" fmla="*/ 4 h 7"/>
                  <a:gd name="T52" fmla="*/ 1 w 7"/>
                  <a:gd name="T53" fmla="*/ 5 h 7"/>
                  <a:gd name="T54" fmla="*/ 1 w 7"/>
                  <a:gd name="T55" fmla="*/ 6 h 7"/>
                  <a:gd name="T56" fmla="*/ 1 w 7"/>
                  <a:gd name="T57" fmla="*/ 6 h 7"/>
                  <a:gd name="T58" fmla="*/ 2 w 7"/>
                  <a:gd name="T59" fmla="*/ 7 h 7"/>
                  <a:gd name="T60" fmla="*/ 2 w 7"/>
                  <a:gd name="T61" fmla="*/ 7 h 7"/>
                  <a:gd name="T62" fmla="*/ 3 w 7"/>
                  <a:gd name="T63" fmla="*/ 7 h 7"/>
                  <a:gd name="T64" fmla="*/ 4 w 7"/>
                  <a:gd name="T6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317"/>
              <p:cNvSpPr>
                <a:spLocks/>
              </p:cNvSpPr>
              <p:nvPr/>
            </p:nvSpPr>
            <p:spPr bwMode="auto">
              <a:xfrm>
                <a:off x="1271" y="2649"/>
                <a:ext cx="5" cy="5"/>
              </a:xfrm>
              <a:custGeom>
                <a:avLst/>
                <a:gdLst>
                  <a:gd name="T0" fmla="*/ 3 w 5"/>
                  <a:gd name="T1" fmla="*/ 5 h 5"/>
                  <a:gd name="T2" fmla="*/ 4 w 5"/>
                  <a:gd name="T3" fmla="*/ 5 h 5"/>
                  <a:gd name="T4" fmla="*/ 4 w 5"/>
                  <a:gd name="T5" fmla="*/ 4 h 5"/>
                  <a:gd name="T6" fmla="*/ 5 w 5"/>
                  <a:gd name="T7" fmla="*/ 4 h 5"/>
                  <a:gd name="T8" fmla="*/ 5 w 5"/>
                  <a:gd name="T9" fmla="*/ 3 h 5"/>
                  <a:gd name="T10" fmla="*/ 5 w 5"/>
                  <a:gd name="T11" fmla="*/ 2 h 5"/>
                  <a:gd name="T12" fmla="*/ 4 w 5"/>
                  <a:gd name="T13" fmla="*/ 1 h 5"/>
                  <a:gd name="T14" fmla="*/ 4 w 5"/>
                  <a:gd name="T15" fmla="*/ 1 h 5"/>
                  <a:gd name="T16" fmla="*/ 3 w 5"/>
                  <a:gd name="T17" fmla="*/ 0 h 5"/>
                  <a:gd name="T18" fmla="*/ 2 w 5"/>
                  <a:gd name="T19" fmla="*/ 1 h 5"/>
                  <a:gd name="T20" fmla="*/ 1 w 5"/>
                  <a:gd name="T21" fmla="*/ 1 h 5"/>
                  <a:gd name="T22" fmla="*/ 1 w 5"/>
                  <a:gd name="T23" fmla="*/ 2 h 5"/>
                  <a:gd name="T24" fmla="*/ 0 w 5"/>
                  <a:gd name="T25" fmla="*/ 3 h 5"/>
                  <a:gd name="T26" fmla="*/ 1 w 5"/>
                  <a:gd name="T27" fmla="*/ 4 h 5"/>
                  <a:gd name="T28" fmla="*/ 1 w 5"/>
                  <a:gd name="T29" fmla="*/ 4 h 5"/>
                  <a:gd name="T30" fmla="*/ 2 w 5"/>
                  <a:gd name="T31" fmla="*/ 5 h 5"/>
                  <a:gd name="T32" fmla="*/ 3 w 5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lnTo>
                      <a:pt x="4" y="5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18"/>
              <p:cNvSpPr>
                <a:spLocks/>
              </p:cNvSpPr>
              <p:nvPr/>
            </p:nvSpPr>
            <p:spPr bwMode="auto">
              <a:xfrm>
                <a:off x="1322" y="2712"/>
                <a:ext cx="90" cy="107"/>
              </a:xfrm>
              <a:custGeom>
                <a:avLst/>
                <a:gdLst>
                  <a:gd name="T0" fmla="*/ 75 w 90"/>
                  <a:gd name="T1" fmla="*/ 35 h 107"/>
                  <a:gd name="T2" fmla="*/ 78 w 90"/>
                  <a:gd name="T3" fmla="*/ 34 h 107"/>
                  <a:gd name="T4" fmla="*/ 83 w 90"/>
                  <a:gd name="T5" fmla="*/ 31 h 107"/>
                  <a:gd name="T6" fmla="*/ 85 w 90"/>
                  <a:gd name="T7" fmla="*/ 29 h 107"/>
                  <a:gd name="T8" fmla="*/ 86 w 90"/>
                  <a:gd name="T9" fmla="*/ 27 h 107"/>
                  <a:gd name="T10" fmla="*/ 87 w 90"/>
                  <a:gd name="T11" fmla="*/ 19 h 107"/>
                  <a:gd name="T12" fmla="*/ 86 w 90"/>
                  <a:gd name="T13" fmla="*/ 17 h 107"/>
                  <a:gd name="T14" fmla="*/ 84 w 90"/>
                  <a:gd name="T15" fmla="*/ 12 h 107"/>
                  <a:gd name="T16" fmla="*/ 80 w 90"/>
                  <a:gd name="T17" fmla="*/ 6 h 107"/>
                  <a:gd name="T18" fmla="*/ 74 w 90"/>
                  <a:gd name="T19" fmla="*/ 2 h 107"/>
                  <a:gd name="T20" fmla="*/ 71 w 90"/>
                  <a:gd name="T21" fmla="*/ 1 h 107"/>
                  <a:gd name="T22" fmla="*/ 68 w 90"/>
                  <a:gd name="T23" fmla="*/ 1 h 107"/>
                  <a:gd name="T24" fmla="*/ 64 w 90"/>
                  <a:gd name="T25" fmla="*/ 1 h 107"/>
                  <a:gd name="T26" fmla="*/ 56 w 90"/>
                  <a:gd name="T27" fmla="*/ 0 h 107"/>
                  <a:gd name="T28" fmla="*/ 47 w 90"/>
                  <a:gd name="T29" fmla="*/ 0 h 107"/>
                  <a:gd name="T30" fmla="*/ 43 w 90"/>
                  <a:gd name="T31" fmla="*/ 0 h 107"/>
                  <a:gd name="T32" fmla="*/ 40 w 90"/>
                  <a:gd name="T33" fmla="*/ 1 h 107"/>
                  <a:gd name="T34" fmla="*/ 37 w 90"/>
                  <a:gd name="T35" fmla="*/ 2 h 107"/>
                  <a:gd name="T36" fmla="*/ 32 w 90"/>
                  <a:gd name="T37" fmla="*/ 5 h 107"/>
                  <a:gd name="T38" fmla="*/ 30 w 90"/>
                  <a:gd name="T39" fmla="*/ 7 h 107"/>
                  <a:gd name="T40" fmla="*/ 25 w 90"/>
                  <a:gd name="T41" fmla="*/ 15 h 107"/>
                  <a:gd name="T42" fmla="*/ 22 w 90"/>
                  <a:gd name="T43" fmla="*/ 20 h 107"/>
                  <a:gd name="T44" fmla="*/ 5 w 90"/>
                  <a:gd name="T45" fmla="*/ 15 h 107"/>
                  <a:gd name="T46" fmla="*/ 3 w 90"/>
                  <a:gd name="T47" fmla="*/ 12 h 107"/>
                  <a:gd name="T48" fmla="*/ 1 w 90"/>
                  <a:gd name="T49" fmla="*/ 11 h 107"/>
                  <a:gd name="T50" fmla="*/ 0 w 90"/>
                  <a:gd name="T51" fmla="*/ 16 h 107"/>
                  <a:gd name="T52" fmla="*/ 3 w 90"/>
                  <a:gd name="T53" fmla="*/ 25 h 107"/>
                  <a:gd name="T54" fmla="*/ 6 w 90"/>
                  <a:gd name="T55" fmla="*/ 27 h 107"/>
                  <a:gd name="T56" fmla="*/ 9 w 90"/>
                  <a:gd name="T57" fmla="*/ 28 h 107"/>
                  <a:gd name="T58" fmla="*/ 13 w 90"/>
                  <a:gd name="T59" fmla="*/ 30 h 107"/>
                  <a:gd name="T60" fmla="*/ 18 w 90"/>
                  <a:gd name="T61" fmla="*/ 31 h 107"/>
                  <a:gd name="T62" fmla="*/ 23 w 90"/>
                  <a:gd name="T63" fmla="*/ 32 h 107"/>
                  <a:gd name="T64" fmla="*/ 27 w 90"/>
                  <a:gd name="T65" fmla="*/ 31 h 107"/>
                  <a:gd name="T66" fmla="*/ 32 w 90"/>
                  <a:gd name="T67" fmla="*/ 29 h 107"/>
                  <a:gd name="T68" fmla="*/ 19 w 90"/>
                  <a:gd name="T69" fmla="*/ 80 h 107"/>
                  <a:gd name="T70" fmla="*/ 33 w 90"/>
                  <a:gd name="T71" fmla="*/ 94 h 107"/>
                  <a:gd name="T72" fmla="*/ 41 w 90"/>
                  <a:gd name="T73" fmla="*/ 101 h 107"/>
                  <a:gd name="T74" fmla="*/ 36 w 90"/>
                  <a:gd name="T75" fmla="*/ 102 h 107"/>
                  <a:gd name="T76" fmla="*/ 32 w 90"/>
                  <a:gd name="T77" fmla="*/ 106 h 107"/>
                  <a:gd name="T78" fmla="*/ 49 w 90"/>
                  <a:gd name="T79" fmla="*/ 107 h 107"/>
                  <a:gd name="T80" fmla="*/ 53 w 90"/>
                  <a:gd name="T81" fmla="*/ 101 h 107"/>
                  <a:gd name="T82" fmla="*/ 50 w 90"/>
                  <a:gd name="T83" fmla="*/ 96 h 107"/>
                  <a:gd name="T84" fmla="*/ 50 w 90"/>
                  <a:gd name="T85" fmla="*/ 84 h 107"/>
                  <a:gd name="T86" fmla="*/ 60 w 90"/>
                  <a:gd name="T87" fmla="*/ 87 h 107"/>
                  <a:gd name="T88" fmla="*/ 60 w 90"/>
                  <a:gd name="T89" fmla="*/ 97 h 107"/>
                  <a:gd name="T90" fmla="*/ 58 w 90"/>
                  <a:gd name="T91" fmla="*/ 102 h 107"/>
                  <a:gd name="T92" fmla="*/ 57 w 90"/>
                  <a:gd name="T93" fmla="*/ 105 h 107"/>
                  <a:gd name="T94" fmla="*/ 62 w 90"/>
                  <a:gd name="T95" fmla="*/ 104 h 107"/>
                  <a:gd name="T96" fmla="*/ 80 w 90"/>
                  <a:gd name="T97" fmla="*/ 104 h 107"/>
                  <a:gd name="T98" fmla="*/ 75 w 90"/>
                  <a:gd name="T99" fmla="*/ 101 h 107"/>
                  <a:gd name="T100" fmla="*/ 72 w 90"/>
                  <a:gd name="T101" fmla="*/ 100 h 107"/>
                  <a:gd name="T102" fmla="*/ 80 w 90"/>
                  <a:gd name="T103" fmla="*/ 9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107">
                    <a:moveTo>
                      <a:pt x="82" y="80"/>
                    </a:moveTo>
                    <a:lnTo>
                      <a:pt x="90" y="80"/>
                    </a:lnTo>
                    <a:lnTo>
                      <a:pt x="75" y="43"/>
                    </a:lnTo>
                    <a:lnTo>
                      <a:pt x="75" y="35"/>
                    </a:lnTo>
                    <a:lnTo>
                      <a:pt x="75" y="35"/>
                    </a:lnTo>
                    <a:lnTo>
                      <a:pt x="76" y="35"/>
                    </a:lnTo>
                    <a:lnTo>
                      <a:pt x="77" y="34"/>
                    </a:lnTo>
                    <a:lnTo>
                      <a:pt x="78" y="34"/>
                    </a:lnTo>
                    <a:lnTo>
                      <a:pt x="79" y="34"/>
                    </a:lnTo>
                    <a:lnTo>
                      <a:pt x="80" y="33"/>
                    </a:lnTo>
                    <a:lnTo>
                      <a:pt x="82" y="32"/>
                    </a:lnTo>
                    <a:lnTo>
                      <a:pt x="83" y="31"/>
                    </a:lnTo>
                    <a:lnTo>
                      <a:pt x="83" y="31"/>
                    </a:lnTo>
                    <a:lnTo>
                      <a:pt x="84" y="30"/>
                    </a:lnTo>
                    <a:lnTo>
                      <a:pt x="84" y="30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6" y="28"/>
                    </a:lnTo>
                    <a:lnTo>
                      <a:pt x="86" y="27"/>
                    </a:lnTo>
                    <a:lnTo>
                      <a:pt x="87" y="26"/>
                    </a:lnTo>
                    <a:lnTo>
                      <a:pt x="87" y="24"/>
                    </a:lnTo>
                    <a:lnTo>
                      <a:pt x="87" y="21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7" y="18"/>
                    </a:lnTo>
                    <a:lnTo>
                      <a:pt x="86" y="17"/>
                    </a:lnTo>
                    <a:lnTo>
                      <a:pt x="86" y="16"/>
                    </a:lnTo>
                    <a:lnTo>
                      <a:pt x="85" y="15"/>
                    </a:lnTo>
                    <a:lnTo>
                      <a:pt x="85" y="13"/>
                    </a:lnTo>
                    <a:lnTo>
                      <a:pt x="84" y="12"/>
                    </a:lnTo>
                    <a:lnTo>
                      <a:pt x="83" y="10"/>
                    </a:lnTo>
                    <a:lnTo>
                      <a:pt x="82" y="9"/>
                    </a:lnTo>
                    <a:lnTo>
                      <a:pt x="81" y="7"/>
                    </a:lnTo>
                    <a:lnTo>
                      <a:pt x="80" y="6"/>
                    </a:lnTo>
                    <a:lnTo>
                      <a:pt x="78" y="5"/>
                    </a:lnTo>
                    <a:lnTo>
                      <a:pt x="77" y="4"/>
                    </a:lnTo>
                    <a:lnTo>
                      <a:pt x="75" y="3"/>
                    </a:lnTo>
                    <a:lnTo>
                      <a:pt x="74" y="2"/>
                    </a:lnTo>
                    <a:lnTo>
                      <a:pt x="73" y="2"/>
                    </a:lnTo>
                    <a:lnTo>
                      <a:pt x="73" y="1"/>
                    </a:lnTo>
                    <a:lnTo>
                      <a:pt x="72" y="1"/>
                    </a:lnTo>
                    <a:lnTo>
                      <a:pt x="71" y="1"/>
                    </a:lnTo>
                    <a:lnTo>
                      <a:pt x="70" y="1"/>
                    </a:lnTo>
                    <a:lnTo>
                      <a:pt x="69" y="1"/>
                    </a:lnTo>
                    <a:lnTo>
                      <a:pt x="69" y="1"/>
                    </a:lnTo>
                    <a:lnTo>
                      <a:pt x="68" y="1"/>
                    </a:lnTo>
                    <a:lnTo>
                      <a:pt x="68" y="1"/>
                    </a:lnTo>
                    <a:lnTo>
                      <a:pt x="67" y="1"/>
                    </a:lnTo>
                    <a:lnTo>
                      <a:pt x="66" y="1"/>
                    </a:lnTo>
                    <a:lnTo>
                      <a:pt x="64" y="1"/>
                    </a:lnTo>
                    <a:lnTo>
                      <a:pt x="62" y="1"/>
                    </a:lnTo>
                    <a:lnTo>
                      <a:pt x="60" y="1"/>
                    </a:lnTo>
                    <a:lnTo>
                      <a:pt x="58" y="1"/>
                    </a:lnTo>
                    <a:lnTo>
                      <a:pt x="56" y="0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2" y="1"/>
                    </a:lnTo>
                    <a:lnTo>
                      <a:pt x="41" y="1"/>
                    </a:lnTo>
                    <a:lnTo>
                      <a:pt x="40" y="1"/>
                    </a:lnTo>
                    <a:lnTo>
                      <a:pt x="39" y="1"/>
                    </a:lnTo>
                    <a:lnTo>
                      <a:pt x="38" y="1"/>
                    </a:lnTo>
                    <a:lnTo>
                      <a:pt x="38" y="2"/>
                    </a:lnTo>
                    <a:lnTo>
                      <a:pt x="37" y="2"/>
                    </a:lnTo>
                    <a:lnTo>
                      <a:pt x="36" y="2"/>
                    </a:lnTo>
                    <a:lnTo>
                      <a:pt x="35" y="3"/>
                    </a:lnTo>
                    <a:lnTo>
                      <a:pt x="34" y="4"/>
                    </a:lnTo>
                    <a:lnTo>
                      <a:pt x="32" y="5"/>
                    </a:lnTo>
                    <a:lnTo>
                      <a:pt x="32" y="6"/>
                    </a:lnTo>
                    <a:lnTo>
                      <a:pt x="31" y="6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29" y="9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25" y="15"/>
                    </a:lnTo>
                    <a:lnTo>
                      <a:pt x="24" y="17"/>
                    </a:lnTo>
                    <a:lnTo>
                      <a:pt x="23" y="18"/>
                    </a:lnTo>
                    <a:lnTo>
                      <a:pt x="23" y="19"/>
                    </a:lnTo>
                    <a:lnTo>
                      <a:pt x="22" y="20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6"/>
                    </a:lnTo>
                    <a:lnTo>
                      <a:pt x="5" y="15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4" y="25"/>
                    </a:lnTo>
                    <a:lnTo>
                      <a:pt x="5" y="26"/>
                    </a:lnTo>
                    <a:lnTo>
                      <a:pt x="6" y="26"/>
                    </a:lnTo>
                    <a:lnTo>
                      <a:pt x="6" y="27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8" y="28"/>
                    </a:lnTo>
                    <a:lnTo>
                      <a:pt x="9" y="28"/>
                    </a:lnTo>
                    <a:lnTo>
                      <a:pt x="10" y="28"/>
                    </a:lnTo>
                    <a:lnTo>
                      <a:pt x="11" y="29"/>
                    </a:lnTo>
                    <a:lnTo>
                      <a:pt x="12" y="29"/>
                    </a:lnTo>
                    <a:lnTo>
                      <a:pt x="13" y="30"/>
                    </a:lnTo>
                    <a:lnTo>
                      <a:pt x="15" y="30"/>
                    </a:lnTo>
                    <a:lnTo>
                      <a:pt x="16" y="31"/>
                    </a:lnTo>
                    <a:lnTo>
                      <a:pt x="17" y="31"/>
                    </a:lnTo>
                    <a:lnTo>
                      <a:pt x="18" y="31"/>
                    </a:lnTo>
                    <a:lnTo>
                      <a:pt x="19" y="32"/>
                    </a:lnTo>
                    <a:lnTo>
                      <a:pt x="21" y="32"/>
                    </a:lnTo>
                    <a:lnTo>
                      <a:pt x="22" y="32"/>
                    </a:lnTo>
                    <a:lnTo>
                      <a:pt x="23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6" y="32"/>
                    </a:lnTo>
                    <a:lnTo>
                      <a:pt x="27" y="31"/>
                    </a:lnTo>
                    <a:lnTo>
                      <a:pt x="28" y="31"/>
                    </a:lnTo>
                    <a:lnTo>
                      <a:pt x="29" y="30"/>
                    </a:lnTo>
                    <a:lnTo>
                      <a:pt x="31" y="30"/>
                    </a:lnTo>
                    <a:lnTo>
                      <a:pt x="32" y="29"/>
                    </a:lnTo>
                    <a:lnTo>
                      <a:pt x="33" y="28"/>
                    </a:lnTo>
                    <a:lnTo>
                      <a:pt x="35" y="26"/>
                    </a:lnTo>
                    <a:lnTo>
                      <a:pt x="35" y="41"/>
                    </a:lnTo>
                    <a:lnTo>
                      <a:pt x="19" y="80"/>
                    </a:lnTo>
                    <a:lnTo>
                      <a:pt x="28" y="80"/>
                    </a:lnTo>
                    <a:lnTo>
                      <a:pt x="29" y="86"/>
                    </a:lnTo>
                    <a:lnTo>
                      <a:pt x="31" y="91"/>
                    </a:lnTo>
                    <a:lnTo>
                      <a:pt x="33" y="94"/>
                    </a:lnTo>
                    <a:lnTo>
                      <a:pt x="36" y="97"/>
                    </a:lnTo>
                    <a:lnTo>
                      <a:pt x="38" y="99"/>
                    </a:lnTo>
                    <a:lnTo>
                      <a:pt x="40" y="100"/>
                    </a:lnTo>
                    <a:lnTo>
                      <a:pt x="41" y="101"/>
                    </a:lnTo>
                    <a:lnTo>
                      <a:pt x="41" y="101"/>
                    </a:lnTo>
                    <a:lnTo>
                      <a:pt x="39" y="101"/>
                    </a:lnTo>
                    <a:lnTo>
                      <a:pt x="38" y="101"/>
                    </a:lnTo>
                    <a:lnTo>
                      <a:pt x="36" y="102"/>
                    </a:lnTo>
                    <a:lnTo>
                      <a:pt x="34" y="103"/>
                    </a:lnTo>
                    <a:lnTo>
                      <a:pt x="33" y="103"/>
                    </a:lnTo>
                    <a:lnTo>
                      <a:pt x="32" y="104"/>
                    </a:lnTo>
                    <a:lnTo>
                      <a:pt x="32" y="106"/>
                    </a:lnTo>
                    <a:lnTo>
                      <a:pt x="31" y="107"/>
                    </a:lnTo>
                    <a:lnTo>
                      <a:pt x="45" y="107"/>
                    </a:lnTo>
                    <a:lnTo>
                      <a:pt x="49" y="104"/>
                    </a:lnTo>
                    <a:lnTo>
                      <a:pt x="49" y="107"/>
                    </a:lnTo>
                    <a:lnTo>
                      <a:pt x="52" y="107"/>
                    </a:lnTo>
                    <a:lnTo>
                      <a:pt x="53" y="105"/>
                    </a:lnTo>
                    <a:lnTo>
                      <a:pt x="53" y="103"/>
                    </a:lnTo>
                    <a:lnTo>
                      <a:pt x="53" y="101"/>
                    </a:lnTo>
                    <a:lnTo>
                      <a:pt x="52" y="100"/>
                    </a:lnTo>
                    <a:lnTo>
                      <a:pt x="51" y="99"/>
                    </a:lnTo>
                    <a:lnTo>
                      <a:pt x="51" y="98"/>
                    </a:lnTo>
                    <a:lnTo>
                      <a:pt x="50" y="96"/>
                    </a:lnTo>
                    <a:lnTo>
                      <a:pt x="50" y="94"/>
                    </a:lnTo>
                    <a:lnTo>
                      <a:pt x="50" y="91"/>
                    </a:lnTo>
                    <a:lnTo>
                      <a:pt x="50" y="88"/>
                    </a:lnTo>
                    <a:lnTo>
                      <a:pt x="50" y="84"/>
                    </a:lnTo>
                    <a:lnTo>
                      <a:pt x="51" y="80"/>
                    </a:lnTo>
                    <a:lnTo>
                      <a:pt x="58" y="80"/>
                    </a:lnTo>
                    <a:lnTo>
                      <a:pt x="59" y="84"/>
                    </a:lnTo>
                    <a:lnTo>
                      <a:pt x="60" y="87"/>
                    </a:lnTo>
                    <a:lnTo>
                      <a:pt x="60" y="90"/>
                    </a:lnTo>
                    <a:lnTo>
                      <a:pt x="60" y="92"/>
                    </a:lnTo>
                    <a:lnTo>
                      <a:pt x="60" y="95"/>
                    </a:lnTo>
                    <a:lnTo>
                      <a:pt x="60" y="97"/>
                    </a:lnTo>
                    <a:lnTo>
                      <a:pt x="60" y="98"/>
                    </a:lnTo>
                    <a:lnTo>
                      <a:pt x="60" y="100"/>
                    </a:lnTo>
                    <a:lnTo>
                      <a:pt x="59" y="101"/>
                    </a:lnTo>
                    <a:lnTo>
                      <a:pt x="58" y="102"/>
                    </a:lnTo>
                    <a:lnTo>
                      <a:pt x="58" y="103"/>
                    </a:lnTo>
                    <a:lnTo>
                      <a:pt x="58" y="103"/>
                    </a:lnTo>
                    <a:lnTo>
                      <a:pt x="57" y="104"/>
                    </a:lnTo>
                    <a:lnTo>
                      <a:pt x="57" y="105"/>
                    </a:lnTo>
                    <a:lnTo>
                      <a:pt x="58" y="106"/>
                    </a:lnTo>
                    <a:lnTo>
                      <a:pt x="58" y="107"/>
                    </a:lnTo>
                    <a:lnTo>
                      <a:pt x="62" y="107"/>
                    </a:lnTo>
                    <a:lnTo>
                      <a:pt x="62" y="104"/>
                    </a:lnTo>
                    <a:lnTo>
                      <a:pt x="67" y="107"/>
                    </a:lnTo>
                    <a:lnTo>
                      <a:pt x="81" y="107"/>
                    </a:lnTo>
                    <a:lnTo>
                      <a:pt x="81" y="106"/>
                    </a:lnTo>
                    <a:lnTo>
                      <a:pt x="80" y="104"/>
                    </a:lnTo>
                    <a:lnTo>
                      <a:pt x="79" y="104"/>
                    </a:lnTo>
                    <a:lnTo>
                      <a:pt x="78" y="103"/>
                    </a:lnTo>
                    <a:lnTo>
                      <a:pt x="76" y="102"/>
                    </a:lnTo>
                    <a:lnTo>
                      <a:pt x="75" y="101"/>
                    </a:lnTo>
                    <a:lnTo>
                      <a:pt x="73" y="101"/>
                    </a:lnTo>
                    <a:lnTo>
                      <a:pt x="70" y="101"/>
                    </a:lnTo>
                    <a:lnTo>
                      <a:pt x="71" y="101"/>
                    </a:lnTo>
                    <a:lnTo>
                      <a:pt x="72" y="100"/>
                    </a:lnTo>
                    <a:lnTo>
                      <a:pt x="74" y="99"/>
                    </a:lnTo>
                    <a:lnTo>
                      <a:pt x="76" y="97"/>
                    </a:lnTo>
                    <a:lnTo>
                      <a:pt x="78" y="94"/>
                    </a:lnTo>
                    <a:lnTo>
                      <a:pt x="80" y="90"/>
                    </a:lnTo>
                    <a:lnTo>
                      <a:pt x="81" y="85"/>
                    </a:lnTo>
                    <a:lnTo>
                      <a:pt x="82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19"/>
              <p:cNvSpPr>
                <a:spLocks/>
              </p:cNvSpPr>
              <p:nvPr/>
            </p:nvSpPr>
            <p:spPr bwMode="auto">
              <a:xfrm>
                <a:off x="1365" y="2698"/>
                <a:ext cx="26" cy="23"/>
              </a:xfrm>
              <a:custGeom>
                <a:avLst/>
                <a:gdLst>
                  <a:gd name="T0" fmla="*/ 26 w 26"/>
                  <a:gd name="T1" fmla="*/ 23 h 23"/>
                  <a:gd name="T2" fmla="*/ 26 w 26"/>
                  <a:gd name="T3" fmla="*/ 0 h 23"/>
                  <a:gd name="T4" fmla="*/ 0 w 26"/>
                  <a:gd name="T5" fmla="*/ 5 h 23"/>
                  <a:gd name="T6" fmla="*/ 0 w 26"/>
                  <a:gd name="T7" fmla="*/ 23 h 23"/>
                  <a:gd name="T8" fmla="*/ 26 w 26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6" y="23"/>
                    </a:moveTo>
                    <a:lnTo>
                      <a:pt x="26" y="0"/>
                    </a:lnTo>
                    <a:lnTo>
                      <a:pt x="0" y="5"/>
                    </a:lnTo>
                    <a:lnTo>
                      <a:pt x="0" y="23"/>
                    </a:lnTo>
                    <a:lnTo>
                      <a:pt x="26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7" name="Freeform 320"/>
              <p:cNvSpPr>
                <a:spLocks/>
              </p:cNvSpPr>
              <p:nvPr/>
            </p:nvSpPr>
            <p:spPr bwMode="auto">
              <a:xfrm>
                <a:off x="1332" y="2714"/>
                <a:ext cx="77" cy="75"/>
              </a:xfrm>
              <a:custGeom>
                <a:avLst/>
                <a:gdLst>
                  <a:gd name="T0" fmla="*/ 34 w 77"/>
                  <a:gd name="T1" fmla="*/ 0 h 75"/>
                  <a:gd name="T2" fmla="*/ 33 w 77"/>
                  <a:gd name="T3" fmla="*/ 0 h 75"/>
                  <a:gd name="T4" fmla="*/ 30 w 77"/>
                  <a:gd name="T5" fmla="*/ 1 h 75"/>
                  <a:gd name="T6" fmla="*/ 27 w 77"/>
                  <a:gd name="T7" fmla="*/ 2 h 75"/>
                  <a:gd name="T8" fmla="*/ 24 w 77"/>
                  <a:gd name="T9" fmla="*/ 4 h 75"/>
                  <a:gd name="T10" fmla="*/ 21 w 77"/>
                  <a:gd name="T11" fmla="*/ 8 h 75"/>
                  <a:gd name="T12" fmla="*/ 18 w 77"/>
                  <a:gd name="T13" fmla="*/ 13 h 75"/>
                  <a:gd name="T14" fmla="*/ 14 w 77"/>
                  <a:gd name="T15" fmla="*/ 18 h 75"/>
                  <a:gd name="T16" fmla="*/ 11 w 77"/>
                  <a:gd name="T17" fmla="*/ 20 h 75"/>
                  <a:gd name="T18" fmla="*/ 8 w 77"/>
                  <a:gd name="T19" fmla="*/ 20 h 75"/>
                  <a:gd name="T20" fmla="*/ 4 w 77"/>
                  <a:gd name="T21" fmla="*/ 19 h 75"/>
                  <a:gd name="T22" fmla="*/ 1 w 77"/>
                  <a:gd name="T23" fmla="*/ 18 h 75"/>
                  <a:gd name="T24" fmla="*/ 0 w 77"/>
                  <a:gd name="T25" fmla="*/ 24 h 75"/>
                  <a:gd name="T26" fmla="*/ 0 w 77"/>
                  <a:gd name="T27" fmla="*/ 24 h 75"/>
                  <a:gd name="T28" fmla="*/ 1 w 77"/>
                  <a:gd name="T29" fmla="*/ 25 h 75"/>
                  <a:gd name="T30" fmla="*/ 2 w 77"/>
                  <a:gd name="T31" fmla="*/ 25 h 75"/>
                  <a:gd name="T32" fmla="*/ 3 w 77"/>
                  <a:gd name="T33" fmla="*/ 25 h 75"/>
                  <a:gd name="T34" fmla="*/ 7 w 77"/>
                  <a:gd name="T35" fmla="*/ 27 h 75"/>
                  <a:gd name="T36" fmla="*/ 10 w 77"/>
                  <a:gd name="T37" fmla="*/ 28 h 75"/>
                  <a:gd name="T38" fmla="*/ 13 w 77"/>
                  <a:gd name="T39" fmla="*/ 28 h 75"/>
                  <a:gd name="T40" fmla="*/ 17 w 77"/>
                  <a:gd name="T41" fmla="*/ 27 h 75"/>
                  <a:gd name="T42" fmla="*/ 19 w 77"/>
                  <a:gd name="T43" fmla="*/ 26 h 75"/>
                  <a:gd name="T44" fmla="*/ 22 w 77"/>
                  <a:gd name="T45" fmla="*/ 23 h 75"/>
                  <a:gd name="T46" fmla="*/ 26 w 77"/>
                  <a:gd name="T47" fmla="*/ 21 h 75"/>
                  <a:gd name="T48" fmla="*/ 27 w 77"/>
                  <a:gd name="T49" fmla="*/ 20 h 75"/>
                  <a:gd name="T50" fmla="*/ 12 w 77"/>
                  <a:gd name="T51" fmla="*/ 75 h 75"/>
                  <a:gd name="T52" fmla="*/ 63 w 77"/>
                  <a:gd name="T53" fmla="*/ 41 h 75"/>
                  <a:gd name="T54" fmla="*/ 71 w 77"/>
                  <a:gd name="T55" fmla="*/ 30 h 75"/>
                  <a:gd name="T56" fmla="*/ 75 w 77"/>
                  <a:gd name="T57" fmla="*/ 25 h 75"/>
                  <a:gd name="T58" fmla="*/ 75 w 77"/>
                  <a:gd name="T59" fmla="*/ 23 h 75"/>
                  <a:gd name="T60" fmla="*/ 75 w 77"/>
                  <a:gd name="T61" fmla="*/ 20 h 75"/>
                  <a:gd name="T62" fmla="*/ 75 w 77"/>
                  <a:gd name="T63" fmla="*/ 17 h 75"/>
                  <a:gd name="T64" fmla="*/ 74 w 77"/>
                  <a:gd name="T65" fmla="*/ 14 h 75"/>
                  <a:gd name="T66" fmla="*/ 72 w 77"/>
                  <a:gd name="T67" fmla="*/ 10 h 75"/>
                  <a:gd name="T68" fmla="*/ 69 w 77"/>
                  <a:gd name="T69" fmla="*/ 6 h 75"/>
                  <a:gd name="T70" fmla="*/ 66 w 77"/>
                  <a:gd name="T71" fmla="*/ 4 h 75"/>
                  <a:gd name="T72" fmla="*/ 64 w 77"/>
                  <a:gd name="T73" fmla="*/ 2 h 75"/>
                  <a:gd name="T74" fmla="*/ 62 w 77"/>
                  <a:gd name="T75" fmla="*/ 1 h 75"/>
                  <a:gd name="T76" fmla="*/ 59 w 77"/>
                  <a:gd name="T77" fmla="*/ 0 h 75"/>
                  <a:gd name="T78" fmla="*/ 58 w 77"/>
                  <a:gd name="T79" fmla="*/ 0 h 75"/>
                  <a:gd name="T80" fmla="*/ 44 w 77"/>
                  <a:gd name="T81" fmla="*/ 1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7" h="75">
                    <a:moveTo>
                      <a:pt x="34" y="0"/>
                    </a:moveTo>
                    <a:lnTo>
                      <a:pt x="34" y="0"/>
                    </a:lnTo>
                    <a:lnTo>
                      <a:pt x="34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1"/>
                    </a:lnTo>
                    <a:lnTo>
                      <a:pt x="28" y="1"/>
                    </a:lnTo>
                    <a:lnTo>
                      <a:pt x="27" y="2"/>
                    </a:lnTo>
                    <a:lnTo>
                      <a:pt x="25" y="3"/>
                    </a:lnTo>
                    <a:lnTo>
                      <a:pt x="24" y="4"/>
                    </a:lnTo>
                    <a:lnTo>
                      <a:pt x="22" y="6"/>
                    </a:lnTo>
                    <a:lnTo>
                      <a:pt x="21" y="8"/>
                    </a:lnTo>
                    <a:lnTo>
                      <a:pt x="19" y="10"/>
                    </a:lnTo>
                    <a:lnTo>
                      <a:pt x="18" y="13"/>
                    </a:lnTo>
                    <a:lnTo>
                      <a:pt x="16" y="15"/>
                    </a:lnTo>
                    <a:lnTo>
                      <a:pt x="14" y="18"/>
                    </a:lnTo>
                    <a:lnTo>
                      <a:pt x="13" y="20"/>
                    </a:lnTo>
                    <a:lnTo>
                      <a:pt x="11" y="20"/>
                    </a:lnTo>
                    <a:lnTo>
                      <a:pt x="9" y="20"/>
                    </a:lnTo>
                    <a:lnTo>
                      <a:pt x="8" y="20"/>
                    </a:lnTo>
                    <a:lnTo>
                      <a:pt x="6" y="19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1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5" y="26"/>
                    </a:lnTo>
                    <a:lnTo>
                      <a:pt x="7" y="27"/>
                    </a:lnTo>
                    <a:lnTo>
                      <a:pt x="8" y="27"/>
                    </a:lnTo>
                    <a:lnTo>
                      <a:pt x="10" y="28"/>
                    </a:lnTo>
                    <a:lnTo>
                      <a:pt x="12" y="28"/>
                    </a:lnTo>
                    <a:lnTo>
                      <a:pt x="13" y="28"/>
                    </a:lnTo>
                    <a:lnTo>
                      <a:pt x="15" y="28"/>
                    </a:lnTo>
                    <a:lnTo>
                      <a:pt x="17" y="27"/>
                    </a:lnTo>
                    <a:lnTo>
                      <a:pt x="18" y="26"/>
                    </a:lnTo>
                    <a:lnTo>
                      <a:pt x="19" y="26"/>
                    </a:lnTo>
                    <a:lnTo>
                      <a:pt x="21" y="25"/>
                    </a:lnTo>
                    <a:lnTo>
                      <a:pt x="22" y="23"/>
                    </a:lnTo>
                    <a:lnTo>
                      <a:pt x="24" y="22"/>
                    </a:lnTo>
                    <a:lnTo>
                      <a:pt x="26" y="21"/>
                    </a:lnTo>
                    <a:lnTo>
                      <a:pt x="27" y="21"/>
                    </a:lnTo>
                    <a:lnTo>
                      <a:pt x="27" y="20"/>
                    </a:lnTo>
                    <a:lnTo>
                      <a:pt x="27" y="39"/>
                    </a:lnTo>
                    <a:lnTo>
                      <a:pt x="12" y="75"/>
                    </a:lnTo>
                    <a:lnTo>
                      <a:pt x="77" y="75"/>
                    </a:lnTo>
                    <a:lnTo>
                      <a:pt x="63" y="41"/>
                    </a:lnTo>
                    <a:lnTo>
                      <a:pt x="63" y="33"/>
                    </a:lnTo>
                    <a:lnTo>
                      <a:pt x="71" y="30"/>
                    </a:lnTo>
                    <a:lnTo>
                      <a:pt x="75" y="25"/>
                    </a:lnTo>
                    <a:lnTo>
                      <a:pt x="75" y="25"/>
                    </a:lnTo>
                    <a:lnTo>
                      <a:pt x="75" y="24"/>
                    </a:lnTo>
                    <a:lnTo>
                      <a:pt x="75" y="23"/>
                    </a:lnTo>
                    <a:lnTo>
                      <a:pt x="75" y="22"/>
                    </a:lnTo>
                    <a:lnTo>
                      <a:pt x="75" y="20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6"/>
                    </a:lnTo>
                    <a:lnTo>
                      <a:pt x="74" y="14"/>
                    </a:lnTo>
                    <a:lnTo>
                      <a:pt x="73" y="12"/>
                    </a:lnTo>
                    <a:lnTo>
                      <a:pt x="72" y="10"/>
                    </a:lnTo>
                    <a:lnTo>
                      <a:pt x="70" y="8"/>
                    </a:lnTo>
                    <a:lnTo>
                      <a:pt x="69" y="6"/>
                    </a:lnTo>
                    <a:lnTo>
                      <a:pt x="68" y="5"/>
                    </a:lnTo>
                    <a:lnTo>
                      <a:pt x="66" y="4"/>
                    </a:lnTo>
                    <a:lnTo>
                      <a:pt x="65" y="3"/>
                    </a:lnTo>
                    <a:lnTo>
                      <a:pt x="64" y="2"/>
                    </a:lnTo>
                    <a:lnTo>
                      <a:pt x="63" y="2"/>
                    </a:lnTo>
                    <a:lnTo>
                      <a:pt x="62" y="1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44" y="1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77ED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321"/>
              <p:cNvSpPr>
                <a:spLocks/>
              </p:cNvSpPr>
              <p:nvPr/>
            </p:nvSpPr>
            <p:spPr bwMode="auto">
              <a:xfrm>
                <a:off x="1353" y="2792"/>
                <a:ext cx="18" cy="20"/>
              </a:xfrm>
              <a:custGeom>
                <a:avLst/>
                <a:gdLst>
                  <a:gd name="T0" fmla="*/ 0 w 18"/>
                  <a:gd name="T1" fmla="*/ 0 h 20"/>
                  <a:gd name="T2" fmla="*/ 0 w 18"/>
                  <a:gd name="T3" fmla="*/ 1 h 20"/>
                  <a:gd name="T4" fmla="*/ 0 w 18"/>
                  <a:gd name="T5" fmla="*/ 2 h 20"/>
                  <a:gd name="T6" fmla="*/ 0 w 18"/>
                  <a:gd name="T7" fmla="*/ 2 h 20"/>
                  <a:gd name="T8" fmla="*/ 0 w 18"/>
                  <a:gd name="T9" fmla="*/ 3 h 20"/>
                  <a:gd name="T10" fmla="*/ 1 w 18"/>
                  <a:gd name="T11" fmla="*/ 7 h 20"/>
                  <a:gd name="T12" fmla="*/ 3 w 18"/>
                  <a:gd name="T13" fmla="*/ 11 h 20"/>
                  <a:gd name="T14" fmla="*/ 5 w 18"/>
                  <a:gd name="T15" fmla="*/ 14 h 20"/>
                  <a:gd name="T16" fmla="*/ 7 w 18"/>
                  <a:gd name="T17" fmla="*/ 16 h 20"/>
                  <a:gd name="T18" fmla="*/ 10 w 18"/>
                  <a:gd name="T19" fmla="*/ 18 h 20"/>
                  <a:gd name="T20" fmla="*/ 11 w 18"/>
                  <a:gd name="T21" fmla="*/ 19 h 20"/>
                  <a:gd name="T22" fmla="*/ 13 w 18"/>
                  <a:gd name="T23" fmla="*/ 20 h 20"/>
                  <a:gd name="T24" fmla="*/ 13 w 18"/>
                  <a:gd name="T25" fmla="*/ 20 h 20"/>
                  <a:gd name="T26" fmla="*/ 18 w 18"/>
                  <a:gd name="T27" fmla="*/ 20 h 20"/>
                  <a:gd name="T28" fmla="*/ 18 w 18"/>
                  <a:gd name="T29" fmla="*/ 20 h 20"/>
                  <a:gd name="T30" fmla="*/ 18 w 18"/>
                  <a:gd name="T31" fmla="*/ 19 h 20"/>
                  <a:gd name="T32" fmla="*/ 17 w 18"/>
                  <a:gd name="T33" fmla="*/ 17 h 20"/>
                  <a:gd name="T34" fmla="*/ 16 w 18"/>
                  <a:gd name="T35" fmla="*/ 14 h 20"/>
                  <a:gd name="T36" fmla="*/ 16 w 18"/>
                  <a:gd name="T37" fmla="*/ 11 h 20"/>
                  <a:gd name="T38" fmla="*/ 16 w 18"/>
                  <a:gd name="T39" fmla="*/ 8 h 20"/>
                  <a:gd name="T40" fmla="*/ 16 w 18"/>
                  <a:gd name="T41" fmla="*/ 4 h 20"/>
                  <a:gd name="T42" fmla="*/ 18 w 18"/>
                  <a:gd name="T43" fmla="*/ 0 h 20"/>
                  <a:gd name="T44" fmla="*/ 0 w 18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7" y="16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19"/>
                    </a:lnTo>
                    <a:lnTo>
                      <a:pt x="17" y="17"/>
                    </a:lnTo>
                    <a:lnTo>
                      <a:pt x="16" y="14"/>
                    </a:lnTo>
                    <a:lnTo>
                      <a:pt x="16" y="11"/>
                    </a:lnTo>
                    <a:lnTo>
                      <a:pt x="16" y="8"/>
                    </a:lnTo>
                    <a:lnTo>
                      <a:pt x="16" y="4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322"/>
              <p:cNvSpPr>
                <a:spLocks/>
              </p:cNvSpPr>
              <p:nvPr/>
            </p:nvSpPr>
            <p:spPr bwMode="auto">
              <a:xfrm>
                <a:off x="1382" y="2792"/>
                <a:ext cx="19" cy="20"/>
              </a:xfrm>
              <a:custGeom>
                <a:avLst/>
                <a:gdLst>
                  <a:gd name="T0" fmla="*/ 0 w 19"/>
                  <a:gd name="T1" fmla="*/ 0 h 20"/>
                  <a:gd name="T2" fmla="*/ 2 w 19"/>
                  <a:gd name="T3" fmla="*/ 4 h 20"/>
                  <a:gd name="T4" fmla="*/ 3 w 19"/>
                  <a:gd name="T5" fmla="*/ 7 h 20"/>
                  <a:gd name="T6" fmla="*/ 3 w 19"/>
                  <a:gd name="T7" fmla="*/ 11 h 20"/>
                  <a:gd name="T8" fmla="*/ 3 w 19"/>
                  <a:gd name="T9" fmla="*/ 14 h 20"/>
                  <a:gd name="T10" fmla="*/ 3 w 19"/>
                  <a:gd name="T11" fmla="*/ 16 h 20"/>
                  <a:gd name="T12" fmla="*/ 3 w 19"/>
                  <a:gd name="T13" fmla="*/ 18 h 20"/>
                  <a:gd name="T14" fmla="*/ 2 w 19"/>
                  <a:gd name="T15" fmla="*/ 19 h 20"/>
                  <a:gd name="T16" fmla="*/ 2 w 19"/>
                  <a:gd name="T17" fmla="*/ 20 h 20"/>
                  <a:gd name="T18" fmla="*/ 9 w 19"/>
                  <a:gd name="T19" fmla="*/ 20 h 20"/>
                  <a:gd name="T20" fmla="*/ 9 w 19"/>
                  <a:gd name="T21" fmla="*/ 19 h 20"/>
                  <a:gd name="T22" fmla="*/ 10 w 19"/>
                  <a:gd name="T23" fmla="*/ 19 h 20"/>
                  <a:gd name="T24" fmla="*/ 11 w 19"/>
                  <a:gd name="T25" fmla="*/ 18 h 20"/>
                  <a:gd name="T26" fmla="*/ 13 w 19"/>
                  <a:gd name="T27" fmla="*/ 17 h 20"/>
                  <a:gd name="T28" fmla="*/ 14 w 19"/>
                  <a:gd name="T29" fmla="*/ 15 h 20"/>
                  <a:gd name="T30" fmla="*/ 16 w 19"/>
                  <a:gd name="T31" fmla="*/ 13 h 20"/>
                  <a:gd name="T32" fmla="*/ 17 w 19"/>
                  <a:gd name="T33" fmla="*/ 11 h 20"/>
                  <a:gd name="T34" fmla="*/ 18 w 19"/>
                  <a:gd name="T35" fmla="*/ 8 h 20"/>
                  <a:gd name="T36" fmla="*/ 18 w 19"/>
                  <a:gd name="T37" fmla="*/ 6 h 20"/>
                  <a:gd name="T38" fmla="*/ 19 w 19"/>
                  <a:gd name="T39" fmla="*/ 4 h 20"/>
                  <a:gd name="T40" fmla="*/ 19 w 19"/>
                  <a:gd name="T41" fmla="*/ 2 h 20"/>
                  <a:gd name="T42" fmla="*/ 18 w 19"/>
                  <a:gd name="T43" fmla="*/ 0 h 20"/>
                  <a:gd name="T44" fmla="*/ 0 w 19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20">
                    <a:moveTo>
                      <a:pt x="0" y="0"/>
                    </a:moveTo>
                    <a:lnTo>
                      <a:pt x="2" y="4"/>
                    </a:lnTo>
                    <a:lnTo>
                      <a:pt x="3" y="7"/>
                    </a:lnTo>
                    <a:lnTo>
                      <a:pt x="3" y="11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9" y="20"/>
                    </a:lnTo>
                    <a:lnTo>
                      <a:pt x="9" y="19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3" y="17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7" y="11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9" y="4"/>
                    </a:lnTo>
                    <a:lnTo>
                      <a:pt x="19" y="2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323"/>
              <p:cNvSpPr>
                <a:spLocks/>
              </p:cNvSpPr>
              <p:nvPr/>
            </p:nvSpPr>
            <p:spPr bwMode="auto">
              <a:xfrm>
                <a:off x="1313" y="2676"/>
                <a:ext cx="73" cy="81"/>
              </a:xfrm>
              <a:custGeom>
                <a:avLst/>
                <a:gdLst>
                  <a:gd name="T0" fmla="*/ 73 w 73"/>
                  <a:gd name="T1" fmla="*/ 77 h 81"/>
                  <a:gd name="T2" fmla="*/ 4 w 73"/>
                  <a:gd name="T3" fmla="*/ 0 h 81"/>
                  <a:gd name="T4" fmla="*/ 0 w 73"/>
                  <a:gd name="T5" fmla="*/ 5 h 81"/>
                  <a:gd name="T6" fmla="*/ 68 w 73"/>
                  <a:gd name="T7" fmla="*/ 81 h 81"/>
                  <a:gd name="T8" fmla="*/ 73 w 73"/>
                  <a:gd name="T9" fmla="*/ 7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81">
                    <a:moveTo>
                      <a:pt x="73" y="77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68" y="81"/>
                    </a:lnTo>
                    <a:lnTo>
                      <a:pt x="73" y="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324"/>
              <p:cNvSpPr>
                <a:spLocks/>
              </p:cNvSpPr>
              <p:nvPr/>
            </p:nvSpPr>
            <p:spPr bwMode="auto">
              <a:xfrm>
                <a:off x="1317" y="2681"/>
                <a:ext cx="65" cy="72"/>
              </a:xfrm>
              <a:custGeom>
                <a:avLst/>
                <a:gdLst>
                  <a:gd name="T0" fmla="*/ 65 w 65"/>
                  <a:gd name="T1" fmla="*/ 71 h 72"/>
                  <a:gd name="T2" fmla="*/ 2 w 65"/>
                  <a:gd name="T3" fmla="*/ 0 h 72"/>
                  <a:gd name="T4" fmla="*/ 0 w 65"/>
                  <a:gd name="T5" fmla="*/ 2 h 72"/>
                  <a:gd name="T6" fmla="*/ 63 w 65"/>
                  <a:gd name="T7" fmla="*/ 72 h 72"/>
                  <a:gd name="T8" fmla="*/ 65 w 65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72">
                    <a:moveTo>
                      <a:pt x="65" y="7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63" y="72"/>
                    </a:lnTo>
                    <a:lnTo>
                      <a:pt x="65" y="71"/>
                    </a:lnTo>
                    <a:close/>
                  </a:path>
                </a:pathLst>
              </a:custGeom>
              <a:solidFill>
                <a:srgbClr val="CEB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25"/>
              <p:cNvSpPr>
                <a:spLocks/>
              </p:cNvSpPr>
              <p:nvPr/>
            </p:nvSpPr>
            <p:spPr bwMode="auto">
              <a:xfrm>
                <a:off x="1367" y="2736"/>
                <a:ext cx="41" cy="15"/>
              </a:xfrm>
              <a:custGeom>
                <a:avLst/>
                <a:gdLst>
                  <a:gd name="T0" fmla="*/ 22 w 41"/>
                  <a:gd name="T1" fmla="*/ 14 h 15"/>
                  <a:gd name="T2" fmla="*/ 25 w 41"/>
                  <a:gd name="T3" fmla="*/ 13 h 15"/>
                  <a:gd name="T4" fmla="*/ 29 w 41"/>
                  <a:gd name="T5" fmla="*/ 12 h 15"/>
                  <a:gd name="T6" fmla="*/ 32 w 41"/>
                  <a:gd name="T7" fmla="*/ 11 h 15"/>
                  <a:gd name="T8" fmla="*/ 35 w 41"/>
                  <a:gd name="T9" fmla="*/ 10 h 15"/>
                  <a:gd name="T10" fmla="*/ 37 w 41"/>
                  <a:gd name="T11" fmla="*/ 8 h 15"/>
                  <a:gd name="T12" fmla="*/ 39 w 41"/>
                  <a:gd name="T13" fmla="*/ 6 h 15"/>
                  <a:gd name="T14" fmla="*/ 40 w 41"/>
                  <a:gd name="T15" fmla="*/ 5 h 15"/>
                  <a:gd name="T16" fmla="*/ 41 w 41"/>
                  <a:gd name="T17" fmla="*/ 3 h 15"/>
                  <a:gd name="T18" fmla="*/ 40 w 41"/>
                  <a:gd name="T19" fmla="*/ 0 h 15"/>
                  <a:gd name="T20" fmla="*/ 39 w 41"/>
                  <a:gd name="T21" fmla="*/ 3 h 15"/>
                  <a:gd name="T22" fmla="*/ 37 w 41"/>
                  <a:gd name="T23" fmla="*/ 6 h 15"/>
                  <a:gd name="T24" fmla="*/ 34 w 41"/>
                  <a:gd name="T25" fmla="*/ 9 h 15"/>
                  <a:gd name="T26" fmla="*/ 30 w 41"/>
                  <a:gd name="T27" fmla="*/ 10 h 15"/>
                  <a:gd name="T28" fmla="*/ 27 w 41"/>
                  <a:gd name="T29" fmla="*/ 11 h 15"/>
                  <a:gd name="T30" fmla="*/ 25 w 41"/>
                  <a:gd name="T31" fmla="*/ 12 h 15"/>
                  <a:gd name="T32" fmla="*/ 23 w 41"/>
                  <a:gd name="T33" fmla="*/ 12 h 15"/>
                  <a:gd name="T34" fmla="*/ 22 w 41"/>
                  <a:gd name="T35" fmla="*/ 12 h 15"/>
                  <a:gd name="T36" fmla="*/ 18 w 41"/>
                  <a:gd name="T37" fmla="*/ 7 h 15"/>
                  <a:gd name="T38" fmla="*/ 21 w 41"/>
                  <a:gd name="T39" fmla="*/ 7 h 15"/>
                  <a:gd name="T40" fmla="*/ 26 w 41"/>
                  <a:gd name="T41" fmla="*/ 5 h 15"/>
                  <a:gd name="T42" fmla="*/ 30 w 41"/>
                  <a:gd name="T43" fmla="*/ 3 h 15"/>
                  <a:gd name="T44" fmla="*/ 32 w 41"/>
                  <a:gd name="T45" fmla="*/ 0 h 15"/>
                  <a:gd name="T46" fmla="*/ 30 w 41"/>
                  <a:gd name="T47" fmla="*/ 0 h 15"/>
                  <a:gd name="T48" fmla="*/ 30 w 41"/>
                  <a:gd name="T49" fmla="*/ 0 h 15"/>
                  <a:gd name="T50" fmla="*/ 30 w 41"/>
                  <a:gd name="T51" fmla="*/ 1 h 15"/>
                  <a:gd name="T52" fmla="*/ 28 w 41"/>
                  <a:gd name="T53" fmla="*/ 2 h 15"/>
                  <a:gd name="T54" fmla="*/ 25 w 41"/>
                  <a:gd name="T55" fmla="*/ 3 h 15"/>
                  <a:gd name="T56" fmla="*/ 21 w 41"/>
                  <a:gd name="T57" fmla="*/ 5 h 15"/>
                  <a:gd name="T58" fmla="*/ 17 w 41"/>
                  <a:gd name="T59" fmla="*/ 6 h 15"/>
                  <a:gd name="T60" fmla="*/ 14 w 41"/>
                  <a:gd name="T61" fmla="*/ 6 h 15"/>
                  <a:gd name="T62" fmla="*/ 12 w 41"/>
                  <a:gd name="T63" fmla="*/ 4 h 15"/>
                  <a:gd name="T64" fmla="*/ 10 w 41"/>
                  <a:gd name="T65" fmla="*/ 2 h 15"/>
                  <a:gd name="T66" fmla="*/ 8 w 41"/>
                  <a:gd name="T67" fmla="*/ 2 h 15"/>
                  <a:gd name="T68" fmla="*/ 7 w 41"/>
                  <a:gd name="T69" fmla="*/ 2 h 15"/>
                  <a:gd name="T70" fmla="*/ 6 w 41"/>
                  <a:gd name="T71" fmla="*/ 4 h 15"/>
                  <a:gd name="T72" fmla="*/ 7 w 41"/>
                  <a:gd name="T73" fmla="*/ 6 h 15"/>
                  <a:gd name="T74" fmla="*/ 6 w 41"/>
                  <a:gd name="T75" fmla="*/ 15 h 15"/>
                  <a:gd name="T76" fmla="*/ 9 w 41"/>
                  <a:gd name="T77" fmla="*/ 15 h 15"/>
                  <a:gd name="T78" fmla="*/ 13 w 41"/>
                  <a:gd name="T79" fmla="*/ 14 h 15"/>
                  <a:gd name="T80" fmla="*/ 17 w 41"/>
                  <a:gd name="T81" fmla="*/ 13 h 15"/>
                  <a:gd name="T82" fmla="*/ 19 w 41"/>
                  <a:gd name="T83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1" h="15">
                    <a:moveTo>
                      <a:pt x="20" y="14"/>
                    </a:moveTo>
                    <a:lnTo>
                      <a:pt x="22" y="14"/>
                    </a:lnTo>
                    <a:lnTo>
                      <a:pt x="24" y="13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9" y="12"/>
                    </a:lnTo>
                    <a:lnTo>
                      <a:pt x="30" y="12"/>
                    </a:lnTo>
                    <a:lnTo>
                      <a:pt x="32" y="11"/>
                    </a:lnTo>
                    <a:lnTo>
                      <a:pt x="33" y="10"/>
                    </a:lnTo>
                    <a:lnTo>
                      <a:pt x="35" y="10"/>
                    </a:lnTo>
                    <a:lnTo>
                      <a:pt x="36" y="9"/>
                    </a:lnTo>
                    <a:lnTo>
                      <a:pt x="37" y="8"/>
                    </a:lnTo>
                    <a:lnTo>
                      <a:pt x="38" y="7"/>
                    </a:lnTo>
                    <a:lnTo>
                      <a:pt x="39" y="6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0" y="2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9" y="3"/>
                    </a:lnTo>
                    <a:lnTo>
                      <a:pt x="38" y="4"/>
                    </a:lnTo>
                    <a:lnTo>
                      <a:pt x="37" y="6"/>
                    </a:lnTo>
                    <a:lnTo>
                      <a:pt x="35" y="7"/>
                    </a:lnTo>
                    <a:lnTo>
                      <a:pt x="34" y="9"/>
                    </a:lnTo>
                    <a:lnTo>
                      <a:pt x="32" y="10"/>
                    </a:lnTo>
                    <a:lnTo>
                      <a:pt x="30" y="10"/>
                    </a:lnTo>
                    <a:lnTo>
                      <a:pt x="28" y="11"/>
                    </a:lnTo>
                    <a:lnTo>
                      <a:pt x="27" y="11"/>
                    </a:lnTo>
                    <a:lnTo>
                      <a:pt x="26" y="11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1" y="7"/>
                    </a:lnTo>
                    <a:lnTo>
                      <a:pt x="23" y="6"/>
                    </a:lnTo>
                    <a:lnTo>
                      <a:pt x="26" y="5"/>
                    </a:lnTo>
                    <a:lnTo>
                      <a:pt x="28" y="4"/>
                    </a:lnTo>
                    <a:lnTo>
                      <a:pt x="30" y="3"/>
                    </a:lnTo>
                    <a:lnTo>
                      <a:pt x="31" y="1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1"/>
                    </a:lnTo>
                    <a:lnTo>
                      <a:pt x="29" y="1"/>
                    </a:lnTo>
                    <a:lnTo>
                      <a:pt x="28" y="2"/>
                    </a:lnTo>
                    <a:lnTo>
                      <a:pt x="27" y="3"/>
                    </a:lnTo>
                    <a:lnTo>
                      <a:pt x="25" y="3"/>
                    </a:lnTo>
                    <a:lnTo>
                      <a:pt x="23" y="4"/>
                    </a:lnTo>
                    <a:lnTo>
                      <a:pt x="21" y="5"/>
                    </a:lnTo>
                    <a:lnTo>
                      <a:pt x="19" y="5"/>
                    </a:lnTo>
                    <a:lnTo>
                      <a:pt x="17" y="6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7" y="13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26"/>
              <p:cNvSpPr>
                <a:spLocks/>
              </p:cNvSpPr>
              <p:nvPr/>
            </p:nvSpPr>
            <p:spPr bwMode="auto">
              <a:xfrm>
                <a:off x="1370" y="2739"/>
                <a:ext cx="14" cy="10"/>
              </a:xfrm>
              <a:custGeom>
                <a:avLst/>
                <a:gdLst>
                  <a:gd name="T0" fmla="*/ 12 w 14"/>
                  <a:gd name="T1" fmla="*/ 5 h 10"/>
                  <a:gd name="T2" fmla="*/ 11 w 14"/>
                  <a:gd name="T3" fmla="*/ 5 h 10"/>
                  <a:gd name="T4" fmla="*/ 10 w 14"/>
                  <a:gd name="T5" fmla="*/ 5 h 10"/>
                  <a:gd name="T6" fmla="*/ 10 w 14"/>
                  <a:gd name="T7" fmla="*/ 5 h 10"/>
                  <a:gd name="T8" fmla="*/ 10 w 14"/>
                  <a:gd name="T9" fmla="*/ 4 h 10"/>
                  <a:gd name="T10" fmla="*/ 9 w 14"/>
                  <a:gd name="T11" fmla="*/ 4 h 10"/>
                  <a:gd name="T12" fmla="*/ 8 w 14"/>
                  <a:gd name="T13" fmla="*/ 3 h 10"/>
                  <a:gd name="T14" fmla="*/ 8 w 14"/>
                  <a:gd name="T15" fmla="*/ 2 h 10"/>
                  <a:gd name="T16" fmla="*/ 7 w 14"/>
                  <a:gd name="T17" fmla="*/ 2 h 10"/>
                  <a:gd name="T18" fmla="*/ 6 w 14"/>
                  <a:gd name="T19" fmla="*/ 1 h 10"/>
                  <a:gd name="T20" fmla="*/ 6 w 14"/>
                  <a:gd name="T21" fmla="*/ 1 h 10"/>
                  <a:gd name="T22" fmla="*/ 5 w 14"/>
                  <a:gd name="T23" fmla="*/ 0 h 10"/>
                  <a:gd name="T24" fmla="*/ 5 w 14"/>
                  <a:gd name="T25" fmla="*/ 0 h 10"/>
                  <a:gd name="T26" fmla="*/ 5 w 14"/>
                  <a:gd name="T27" fmla="*/ 1 h 10"/>
                  <a:gd name="T28" fmla="*/ 6 w 14"/>
                  <a:gd name="T29" fmla="*/ 2 h 10"/>
                  <a:gd name="T30" fmla="*/ 6 w 14"/>
                  <a:gd name="T31" fmla="*/ 4 h 10"/>
                  <a:gd name="T32" fmla="*/ 7 w 14"/>
                  <a:gd name="T33" fmla="*/ 4 h 10"/>
                  <a:gd name="T34" fmla="*/ 0 w 14"/>
                  <a:gd name="T35" fmla="*/ 4 h 10"/>
                  <a:gd name="T36" fmla="*/ 4 w 14"/>
                  <a:gd name="T37" fmla="*/ 10 h 10"/>
                  <a:gd name="T38" fmla="*/ 5 w 14"/>
                  <a:gd name="T39" fmla="*/ 10 h 10"/>
                  <a:gd name="T40" fmla="*/ 6 w 14"/>
                  <a:gd name="T41" fmla="*/ 10 h 10"/>
                  <a:gd name="T42" fmla="*/ 7 w 14"/>
                  <a:gd name="T43" fmla="*/ 10 h 10"/>
                  <a:gd name="T44" fmla="*/ 7 w 14"/>
                  <a:gd name="T45" fmla="*/ 10 h 10"/>
                  <a:gd name="T46" fmla="*/ 8 w 14"/>
                  <a:gd name="T47" fmla="*/ 10 h 10"/>
                  <a:gd name="T48" fmla="*/ 9 w 14"/>
                  <a:gd name="T49" fmla="*/ 10 h 10"/>
                  <a:gd name="T50" fmla="*/ 10 w 14"/>
                  <a:gd name="T51" fmla="*/ 10 h 10"/>
                  <a:gd name="T52" fmla="*/ 10 w 14"/>
                  <a:gd name="T53" fmla="*/ 9 h 10"/>
                  <a:gd name="T54" fmla="*/ 11 w 14"/>
                  <a:gd name="T55" fmla="*/ 9 h 10"/>
                  <a:gd name="T56" fmla="*/ 12 w 14"/>
                  <a:gd name="T57" fmla="*/ 9 h 10"/>
                  <a:gd name="T58" fmla="*/ 13 w 14"/>
                  <a:gd name="T59" fmla="*/ 9 h 10"/>
                  <a:gd name="T60" fmla="*/ 13 w 14"/>
                  <a:gd name="T61" fmla="*/ 9 h 10"/>
                  <a:gd name="T62" fmla="*/ 13 w 14"/>
                  <a:gd name="T63" fmla="*/ 9 h 10"/>
                  <a:gd name="T64" fmla="*/ 14 w 14"/>
                  <a:gd name="T65" fmla="*/ 8 h 10"/>
                  <a:gd name="T66" fmla="*/ 14 w 14"/>
                  <a:gd name="T67" fmla="*/ 8 h 10"/>
                  <a:gd name="T68" fmla="*/ 14 w 14"/>
                  <a:gd name="T69" fmla="*/ 8 h 10"/>
                  <a:gd name="T70" fmla="*/ 12 w 14"/>
                  <a:gd name="T71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" h="10">
                    <a:moveTo>
                      <a:pt x="12" y="5"/>
                    </a:moveTo>
                    <a:lnTo>
                      <a:pt x="11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0" y="4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2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4" name="Freeform 327"/>
              <p:cNvSpPr>
                <a:spLocks/>
              </p:cNvSpPr>
              <p:nvPr/>
            </p:nvSpPr>
            <p:spPr bwMode="auto">
              <a:xfrm>
                <a:off x="1395" y="2729"/>
                <a:ext cx="4" cy="7"/>
              </a:xfrm>
              <a:custGeom>
                <a:avLst/>
                <a:gdLst>
                  <a:gd name="T0" fmla="*/ 3 w 4"/>
                  <a:gd name="T1" fmla="*/ 3 h 7"/>
                  <a:gd name="T2" fmla="*/ 3 w 4"/>
                  <a:gd name="T3" fmla="*/ 2 h 7"/>
                  <a:gd name="T4" fmla="*/ 2 w 4"/>
                  <a:gd name="T5" fmla="*/ 1 h 7"/>
                  <a:gd name="T6" fmla="*/ 2 w 4"/>
                  <a:gd name="T7" fmla="*/ 0 h 7"/>
                  <a:gd name="T8" fmla="*/ 1 w 4"/>
                  <a:gd name="T9" fmla="*/ 0 h 7"/>
                  <a:gd name="T10" fmla="*/ 0 w 4"/>
                  <a:gd name="T11" fmla="*/ 0 h 7"/>
                  <a:gd name="T12" fmla="*/ 0 w 4"/>
                  <a:gd name="T13" fmla="*/ 0 h 7"/>
                  <a:gd name="T14" fmla="*/ 0 w 4"/>
                  <a:gd name="T15" fmla="*/ 1 h 7"/>
                  <a:gd name="T16" fmla="*/ 0 w 4"/>
                  <a:gd name="T17" fmla="*/ 1 h 7"/>
                  <a:gd name="T18" fmla="*/ 0 w 4"/>
                  <a:gd name="T19" fmla="*/ 1 h 7"/>
                  <a:gd name="T20" fmla="*/ 1 w 4"/>
                  <a:gd name="T21" fmla="*/ 2 h 7"/>
                  <a:gd name="T22" fmla="*/ 1 w 4"/>
                  <a:gd name="T23" fmla="*/ 2 h 7"/>
                  <a:gd name="T24" fmla="*/ 2 w 4"/>
                  <a:gd name="T25" fmla="*/ 3 h 7"/>
                  <a:gd name="T26" fmla="*/ 2 w 4"/>
                  <a:gd name="T27" fmla="*/ 4 h 7"/>
                  <a:gd name="T28" fmla="*/ 2 w 4"/>
                  <a:gd name="T29" fmla="*/ 5 h 7"/>
                  <a:gd name="T30" fmla="*/ 2 w 4"/>
                  <a:gd name="T31" fmla="*/ 6 h 7"/>
                  <a:gd name="T32" fmla="*/ 2 w 4"/>
                  <a:gd name="T33" fmla="*/ 7 h 7"/>
                  <a:gd name="T34" fmla="*/ 2 w 4"/>
                  <a:gd name="T35" fmla="*/ 7 h 7"/>
                  <a:gd name="T36" fmla="*/ 3 w 4"/>
                  <a:gd name="T37" fmla="*/ 7 h 7"/>
                  <a:gd name="T38" fmla="*/ 3 w 4"/>
                  <a:gd name="T39" fmla="*/ 7 h 7"/>
                  <a:gd name="T40" fmla="*/ 4 w 4"/>
                  <a:gd name="T41" fmla="*/ 7 h 7"/>
                  <a:gd name="T42" fmla="*/ 4 w 4"/>
                  <a:gd name="T43" fmla="*/ 6 h 7"/>
                  <a:gd name="T44" fmla="*/ 4 w 4"/>
                  <a:gd name="T45" fmla="*/ 5 h 7"/>
                  <a:gd name="T46" fmla="*/ 4 w 4"/>
                  <a:gd name="T47" fmla="*/ 4 h 7"/>
                  <a:gd name="T48" fmla="*/ 3 w 4"/>
                  <a:gd name="T4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" h="7">
                    <a:moveTo>
                      <a:pt x="3" y="3"/>
                    </a:moveTo>
                    <a:lnTo>
                      <a:pt x="3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5" name="Freeform 328"/>
              <p:cNvSpPr>
                <a:spLocks/>
              </p:cNvSpPr>
              <p:nvPr/>
            </p:nvSpPr>
            <p:spPr bwMode="auto">
              <a:xfrm>
                <a:off x="1361" y="2713"/>
                <a:ext cx="33" cy="20"/>
              </a:xfrm>
              <a:custGeom>
                <a:avLst/>
                <a:gdLst>
                  <a:gd name="T0" fmla="*/ 31 w 33"/>
                  <a:gd name="T1" fmla="*/ 11 h 20"/>
                  <a:gd name="T2" fmla="*/ 28 w 33"/>
                  <a:gd name="T3" fmla="*/ 8 h 20"/>
                  <a:gd name="T4" fmla="*/ 33 w 33"/>
                  <a:gd name="T5" fmla="*/ 5 h 20"/>
                  <a:gd name="T6" fmla="*/ 29 w 33"/>
                  <a:gd name="T7" fmla="*/ 1 h 20"/>
                  <a:gd name="T8" fmla="*/ 27 w 33"/>
                  <a:gd name="T9" fmla="*/ 1 h 20"/>
                  <a:gd name="T10" fmla="*/ 30 w 33"/>
                  <a:gd name="T11" fmla="*/ 4 h 20"/>
                  <a:gd name="T12" fmla="*/ 26 w 33"/>
                  <a:gd name="T13" fmla="*/ 7 h 20"/>
                  <a:gd name="T14" fmla="*/ 26 w 33"/>
                  <a:gd name="T15" fmla="*/ 8 h 20"/>
                  <a:gd name="T16" fmla="*/ 27 w 33"/>
                  <a:gd name="T17" fmla="*/ 9 h 20"/>
                  <a:gd name="T18" fmla="*/ 28 w 33"/>
                  <a:gd name="T19" fmla="*/ 10 h 20"/>
                  <a:gd name="T20" fmla="*/ 28 w 33"/>
                  <a:gd name="T21" fmla="*/ 10 h 20"/>
                  <a:gd name="T22" fmla="*/ 15 w 33"/>
                  <a:gd name="T23" fmla="*/ 18 h 20"/>
                  <a:gd name="T24" fmla="*/ 4 w 33"/>
                  <a:gd name="T25" fmla="*/ 10 h 20"/>
                  <a:gd name="T26" fmla="*/ 6 w 33"/>
                  <a:gd name="T27" fmla="*/ 7 h 20"/>
                  <a:gd name="T28" fmla="*/ 3 w 33"/>
                  <a:gd name="T29" fmla="*/ 4 h 20"/>
                  <a:gd name="T30" fmla="*/ 5 w 33"/>
                  <a:gd name="T31" fmla="*/ 0 h 20"/>
                  <a:gd name="T32" fmla="*/ 3 w 33"/>
                  <a:gd name="T33" fmla="*/ 0 h 20"/>
                  <a:gd name="T34" fmla="*/ 0 w 33"/>
                  <a:gd name="T35" fmla="*/ 5 h 20"/>
                  <a:gd name="T36" fmla="*/ 4 w 33"/>
                  <a:gd name="T37" fmla="*/ 7 h 20"/>
                  <a:gd name="T38" fmla="*/ 1 w 33"/>
                  <a:gd name="T39" fmla="*/ 11 h 20"/>
                  <a:gd name="T40" fmla="*/ 15 w 33"/>
                  <a:gd name="T41" fmla="*/ 20 h 20"/>
                  <a:gd name="T42" fmla="*/ 31 w 33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3" h="20">
                    <a:moveTo>
                      <a:pt x="31" y="11"/>
                    </a:moveTo>
                    <a:lnTo>
                      <a:pt x="28" y="8"/>
                    </a:lnTo>
                    <a:lnTo>
                      <a:pt x="33" y="5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30" y="4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9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15" y="18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4" y="7"/>
                    </a:lnTo>
                    <a:lnTo>
                      <a:pt x="1" y="11"/>
                    </a:lnTo>
                    <a:lnTo>
                      <a:pt x="15" y="20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6" name="Freeform 329"/>
              <p:cNvSpPr>
                <a:spLocks/>
              </p:cNvSpPr>
              <p:nvPr/>
            </p:nvSpPr>
            <p:spPr bwMode="auto">
              <a:xfrm>
                <a:off x="1352" y="2753"/>
                <a:ext cx="49" cy="15"/>
              </a:xfrm>
              <a:custGeom>
                <a:avLst/>
                <a:gdLst>
                  <a:gd name="T0" fmla="*/ 24 w 49"/>
                  <a:gd name="T1" fmla="*/ 0 h 15"/>
                  <a:gd name="T2" fmla="*/ 23 w 49"/>
                  <a:gd name="T3" fmla="*/ 2 h 15"/>
                  <a:gd name="T4" fmla="*/ 21 w 49"/>
                  <a:gd name="T5" fmla="*/ 4 h 15"/>
                  <a:gd name="T6" fmla="*/ 19 w 49"/>
                  <a:gd name="T7" fmla="*/ 7 h 15"/>
                  <a:gd name="T8" fmla="*/ 16 w 49"/>
                  <a:gd name="T9" fmla="*/ 9 h 15"/>
                  <a:gd name="T10" fmla="*/ 14 w 49"/>
                  <a:gd name="T11" fmla="*/ 10 h 15"/>
                  <a:gd name="T12" fmla="*/ 12 w 49"/>
                  <a:gd name="T13" fmla="*/ 11 h 15"/>
                  <a:gd name="T14" fmla="*/ 10 w 49"/>
                  <a:gd name="T15" fmla="*/ 11 h 15"/>
                  <a:gd name="T16" fmla="*/ 8 w 49"/>
                  <a:gd name="T17" fmla="*/ 12 h 15"/>
                  <a:gd name="T18" fmla="*/ 6 w 49"/>
                  <a:gd name="T19" fmla="*/ 12 h 15"/>
                  <a:gd name="T20" fmla="*/ 4 w 49"/>
                  <a:gd name="T21" fmla="*/ 12 h 15"/>
                  <a:gd name="T22" fmla="*/ 2 w 49"/>
                  <a:gd name="T23" fmla="*/ 12 h 15"/>
                  <a:gd name="T24" fmla="*/ 0 w 49"/>
                  <a:gd name="T25" fmla="*/ 14 h 15"/>
                  <a:gd name="T26" fmla="*/ 3 w 49"/>
                  <a:gd name="T27" fmla="*/ 14 h 15"/>
                  <a:gd name="T28" fmla="*/ 6 w 49"/>
                  <a:gd name="T29" fmla="*/ 14 h 15"/>
                  <a:gd name="T30" fmla="*/ 9 w 49"/>
                  <a:gd name="T31" fmla="*/ 14 h 15"/>
                  <a:gd name="T32" fmla="*/ 11 w 49"/>
                  <a:gd name="T33" fmla="*/ 13 h 15"/>
                  <a:gd name="T34" fmla="*/ 14 w 49"/>
                  <a:gd name="T35" fmla="*/ 12 h 15"/>
                  <a:gd name="T36" fmla="*/ 16 w 49"/>
                  <a:gd name="T37" fmla="*/ 11 h 15"/>
                  <a:gd name="T38" fmla="*/ 18 w 49"/>
                  <a:gd name="T39" fmla="*/ 10 h 15"/>
                  <a:gd name="T40" fmla="*/ 20 w 49"/>
                  <a:gd name="T41" fmla="*/ 8 h 15"/>
                  <a:gd name="T42" fmla="*/ 21 w 49"/>
                  <a:gd name="T43" fmla="*/ 7 h 15"/>
                  <a:gd name="T44" fmla="*/ 22 w 49"/>
                  <a:gd name="T45" fmla="*/ 6 h 15"/>
                  <a:gd name="T46" fmla="*/ 23 w 49"/>
                  <a:gd name="T47" fmla="*/ 5 h 15"/>
                  <a:gd name="T48" fmla="*/ 24 w 49"/>
                  <a:gd name="T49" fmla="*/ 4 h 15"/>
                  <a:gd name="T50" fmla="*/ 25 w 49"/>
                  <a:gd name="T51" fmla="*/ 5 h 15"/>
                  <a:gd name="T52" fmla="*/ 26 w 49"/>
                  <a:gd name="T53" fmla="*/ 7 h 15"/>
                  <a:gd name="T54" fmla="*/ 27 w 49"/>
                  <a:gd name="T55" fmla="*/ 8 h 15"/>
                  <a:gd name="T56" fmla="*/ 28 w 49"/>
                  <a:gd name="T57" fmla="*/ 10 h 15"/>
                  <a:gd name="T58" fmla="*/ 31 w 49"/>
                  <a:gd name="T59" fmla="*/ 12 h 15"/>
                  <a:gd name="T60" fmla="*/ 33 w 49"/>
                  <a:gd name="T61" fmla="*/ 13 h 15"/>
                  <a:gd name="T62" fmla="*/ 36 w 49"/>
                  <a:gd name="T63" fmla="*/ 14 h 15"/>
                  <a:gd name="T64" fmla="*/ 39 w 49"/>
                  <a:gd name="T65" fmla="*/ 14 h 15"/>
                  <a:gd name="T66" fmla="*/ 41 w 49"/>
                  <a:gd name="T67" fmla="*/ 15 h 15"/>
                  <a:gd name="T68" fmla="*/ 44 w 49"/>
                  <a:gd name="T69" fmla="*/ 15 h 15"/>
                  <a:gd name="T70" fmla="*/ 47 w 49"/>
                  <a:gd name="T71" fmla="*/ 15 h 15"/>
                  <a:gd name="T72" fmla="*/ 49 w 49"/>
                  <a:gd name="T73" fmla="*/ 14 h 15"/>
                  <a:gd name="T74" fmla="*/ 47 w 49"/>
                  <a:gd name="T75" fmla="*/ 12 h 15"/>
                  <a:gd name="T76" fmla="*/ 45 w 49"/>
                  <a:gd name="T77" fmla="*/ 12 h 15"/>
                  <a:gd name="T78" fmla="*/ 43 w 49"/>
                  <a:gd name="T79" fmla="*/ 13 h 15"/>
                  <a:gd name="T80" fmla="*/ 41 w 49"/>
                  <a:gd name="T81" fmla="*/ 13 h 15"/>
                  <a:gd name="T82" fmla="*/ 39 w 49"/>
                  <a:gd name="T83" fmla="*/ 12 h 15"/>
                  <a:gd name="T84" fmla="*/ 37 w 49"/>
                  <a:gd name="T85" fmla="*/ 12 h 15"/>
                  <a:gd name="T86" fmla="*/ 34 w 49"/>
                  <a:gd name="T87" fmla="*/ 11 h 15"/>
                  <a:gd name="T88" fmla="*/ 32 w 49"/>
                  <a:gd name="T89" fmla="*/ 10 h 15"/>
                  <a:gd name="T90" fmla="*/ 29 w 49"/>
                  <a:gd name="T91" fmla="*/ 8 h 15"/>
                  <a:gd name="T92" fmla="*/ 27 w 49"/>
                  <a:gd name="T93" fmla="*/ 5 h 15"/>
                  <a:gd name="T94" fmla="*/ 25 w 49"/>
                  <a:gd name="T95" fmla="*/ 2 h 15"/>
                  <a:gd name="T96" fmla="*/ 24 w 49"/>
                  <a:gd name="T9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9" h="15">
                    <a:moveTo>
                      <a:pt x="24" y="0"/>
                    </a:moveTo>
                    <a:lnTo>
                      <a:pt x="24" y="0"/>
                    </a:lnTo>
                    <a:lnTo>
                      <a:pt x="24" y="1"/>
                    </a:lnTo>
                    <a:lnTo>
                      <a:pt x="23" y="2"/>
                    </a:lnTo>
                    <a:lnTo>
                      <a:pt x="22" y="3"/>
                    </a:lnTo>
                    <a:lnTo>
                      <a:pt x="21" y="4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7" y="8"/>
                    </a:lnTo>
                    <a:lnTo>
                      <a:pt x="16" y="9"/>
                    </a:lnTo>
                    <a:lnTo>
                      <a:pt x="15" y="9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9" y="11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4" y="12"/>
                    </a:lnTo>
                    <a:lnTo>
                      <a:pt x="15" y="12"/>
                    </a:lnTo>
                    <a:lnTo>
                      <a:pt x="16" y="11"/>
                    </a:lnTo>
                    <a:lnTo>
                      <a:pt x="17" y="11"/>
                    </a:lnTo>
                    <a:lnTo>
                      <a:pt x="18" y="10"/>
                    </a:lnTo>
                    <a:lnTo>
                      <a:pt x="19" y="9"/>
                    </a:lnTo>
                    <a:lnTo>
                      <a:pt x="20" y="8"/>
                    </a:lnTo>
                    <a:lnTo>
                      <a:pt x="21" y="8"/>
                    </a:lnTo>
                    <a:lnTo>
                      <a:pt x="21" y="7"/>
                    </a:lnTo>
                    <a:lnTo>
                      <a:pt x="22" y="7"/>
                    </a:lnTo>
                    <a:lnTo>
                      <a:pt x="22" y="6"/>
                    </a:lnTo>
                    <a:lnTo>
                      <a:pt x="23" y="6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4" y="4"/>
                    </a:lnTo>
                    <a:lnTo>
                      <a:pt x="24" y="5"/>
                    </a:lnTo>
                    <a:lnTo>
                      <a:pt x="25" y="5"/>
                    </a:lnTo>
                    <a:lnTo>
                      <a:pt x="25" y="6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8"/>
                    </a:lnTo>
                    <a:lnTo>
                      <a:pt x="28" y="9"/>
                    </a:lnTo>
                    <a:lnTo>
                      <a:pt x="28" y="10"/>
                    </a:lnTo>
                    <a:lnTo>
                      <a:pt x="29" y="11"/>
                    </a:lnTo>
                    <a:lnTo>
                      <a:pt x="31" y="12"/>
                    </a:lnTo>
                    <a:lnTo>
                      <a:pt x="32" y="12"/>
                    </a:lnTo>
                    <a:lnTo>
                      <a:pt x="33" y="13"/>
                    </a:lnTo>
                    <a:lnTo>
                      <a:pt x="34" y="14"/>
                    </a:lnTo>
                    <a:lnTo>
                      <a:pt x="36" y="14"/>
                    </a:lnTo>
                    <a:lnTo>
                      <a:pt x="37" y="14"/>
                    </a:lnTo>
                    <a:lnTo>
                      <a:pt x="39" y="14"/>
                    </a:lnTo>
                    <a:lnTo>
                      <a:pt x="40" y="15"/>
                    </a:lnTo>
                    <a:lnTo>
                      <a:pt x="41" y="15"/>
                    </a:lnTo>
                    <a:lnTo>
                      <a:pt x="43" y="15"/>
                    </a:lnTo>
                    <a:lnTo>
                      <a:pt x="44" y="15"/>
                    </a:lnTo>
                    <a:lnTo>
                      <a:pt x="45" y="15"/>
                    </a:lnTo>
                    <a:lnTo>
                      <a:pt x="47" y="15"/>
                    </a:lnTo>
                    <a:lnTo>
                      <a:pt x="48" y="14"/>
                    </a:lnTo>
                    <a:lnTo>
                      <a:pt x="49" y="14"/>
                    </a:lnTo>
                    <a:lnTo>
                      <a:pt x="48" y="12"/>
                    </a:lnTo>
                    <a:lnTo>
                      <a:pt x="47" y="12"/>
                    </a:lnTo>
                    <a:lnTo>
                      <a:pt x="46" y="12"/>
                    </a:lnTo>
                    <a:lnTo>
                      <a:pt x="45" y="12"/>
                    </a:lnTo>
                    <a:lnTo>
                      <a:pt x="44" y="13"/>
                    </a:lnTo>
                    <a:lnTo>
                      <a:pt x="43" y="13"/>
                    </a:lnTo>
                    <a:lnTo>
                      <a:pt x="42" y="13"/>
                    </a:lnTo>
                    <a:lnTo>
                      <a:pt x="41" y="13"/>
                    </a:lnTo>
                    <a:lnTo>
                      <a:pt x="40" y="12"/>
                    </a:lnTo>
                    <a:lnTo>
                      <a:pt x="39" y="12"/>
                    </a:lnTo>
                    <a:lnTo>
                      <a:pt x="38" y="12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4" y="11"/>
                    </a:lnTo>
                    <a:lnTo>
                      <a:pt x="33" y="11"/>
                    </a:lnTo>
                    <a:lnTo>
                      <a:pt x="32" y="10"/>
                    </a:lnTo>
                    <a:lnTo>
                      <a:pt x="31" y="9"/>
                    </a:lnTo>
                    <a:lnTo>
                      <a:pt x="29" y="8"/>
                    </a:lnTo>
                    <a:lnTo>
                      <a:pt x="28" y="7"/>
                    </a:lnTo>
                    <a:lnTo>
                      <a:pt x="27" y="5"/>
                    </a:lnTo>
                    <a:lnTo>
                      <a:pt x="26" y="4"/>
                    </a:lnTo>
                    <a:lnTo>
                      <a:pt x="25" y="2"/>
                    </a:lnTo>
                    <a:lnTo>
                      <a:pt x="25" y="1"/>
                    </a:lnTo>
                    <a:lnTo>
                      <a:pt x="2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7" name="Freeform 330"/>
              <p:cNvSpPr>
                <a:spLocks/>
              </p:cNvSpPr>
              <p:nvPr/>
            </p:nvSpPr>
            <p:spPr bwMode="auto">
              <a:xfrm>
                <a:off x="1324" y="2725"/>
                <a:ext cx="5" cy="12"/>
              </a:xfrm>
              <a:custGeom>
                <a:avLst/>
                <a:gdLst>
                  <a:gd name="T0" fmla="*/ 5 w 5"/>
                  <a:gd name="T1" fmla="*/ 7 h 12"/>
                  <a:gd name="T2" fmla="*/ 5 w 5"/>
                  <a:gd name="T3" fmla="*/ 7 h 12"/>
                  <a:gd name="T4" fmla="*/ 4 w 5"/>
                  <a:gd name="T5" fmla="*/ 6 h 12"/>
                  <a:gd name="T6" fmla="*/ 4 w 5"/>
                  <a:gd name="T7" fmla="*/ 6 h 12"/>
                  <a:gd name="T8" fmla="*/ 4 w 5"/>
                  <a:gd name="T9" fmla="*/ 6 h 12"/>
                  <a:gd name="T10" fmla="*/ 3 w 5"/>
                  <a:gd name="T11" fmla="*/ 6 h 12"/>
                  <a:gd name="T12" fmla="*/ 3 w 5"/>
                  <a:gd name="T13" fmla="*/ 4 h 12"/>
                  <a:gd name="T14" fmla="*/ 2 w 5"/>
                  <a:gd name="T15" fmla="*/ 3 h 12"/>
                  <a:gd name="T16" fmla="*/ 2 w 5"/>
                  <a:gd name="T17" fmla="*/ 2 h 12"/>
                  <a:gd name="T18" fmla="*/ 1 w 5"/>
                  <a:gd name="T19" fmla="*/ 2 h 12"/>
                  <a:gd name="T20" fmla="*/ 1 w 5"/>
                  <a:gd name="T21" fmla="*/ 1 h 12"/>
                  <a:gd name="T22" fmla="*/ 0 w 5"/>
                  <a:gd name="T23" fmla="*/ 0 h 12"/>
                  <a:gd name="T24" fmla="*/ 0 w 5"/>
                  <a:gd name="T25" fmla="*/ 0 h 12"/>
                  <a:gd name="T26" fmla="*/ 0 w 5"/>
                  <a:gd name="T27" fmla="*/ 1 h 12"/>
                  <a:gd name="T28" fmla="*/ 0 w 5"/>
                  <a:gd name="T29" fmla="*/ 2 h 12"/>
                  <a:gd name="T30" fmla="*/ 0 w 5"/>
                  <a:gd name="T31" fmla="*/ 4 h 12"/>
                  <a:gd name="T32" fmla="*/ 1 w 5"/>
                  <a:gd name="T33" fmla="*/ 6 h 12"/>
                  <a:gd name="T34" fmla="*/ 1 w 5"/>
                  <a:gd name="T35" fmla="*/ 8 h 12"/>
                  <a:gd name="T36" fmla="*/ 2 w 5"/>
                  <a:gd name="T37" fmla="*/ 9 h 12"/>
                  <a:gd name="T38" fmla="*/ 3 w 5"/>
                  <a:gd name="T39" fmla="*/ 11 h 12"/>
                  <a:gd name="T40" fmla="*/ 3 w 5"/>
                  <a:gd name="T41" fmla="*/ 11 h 12"/>
                  <a:gd name="T42" fmla="*/ 3 w 5"/>
                  <a:gd name="T43" fmla="*/ 11 h 12"/>
                  <a:gd name="T44" fmla="*/ 4 w 5"/>
                  <a:gd name="T45" fmla="*/ 11 h 12"/>
                  <a:gd name="T46" fmla="*/ 5 w 5"/>
                  <a:gd name="T47" fmla="*/ 12 h 12"/>
                  <a:gd name="T48" fmla="*/ 5 w 5"/>
                  <a:gd name="T49" fmla="*/ 12 h 12"/>
                  <a:gd name="T50" fmla="*/ 5 w 5"/>
                  <a:gd name="T5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" h="12">
                    <a:moveTo>
                      <a:pt x="5" y="7"/>
                    </a:moveTo>
                    <a:lnTo>
                      <a:pt x="5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2" y="9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8" name="Freeform 331"/>
              <p:cNvSpPr>
                <a:spLocks/>
              </p:cNvSpPr>
              <p:nvPr/>
            </p:nvSpPr>
            <p:spPr bwMode="auto">
              <a:xfrm>
                <a:off x="1368" y="2704"/>
                <a:ext cx="19" cy="21"/>
              </a:xfrm>
              <a:custGeom>
                <a:avLst/>
                <a:gdLst>
                  <a:gd name="T0" fmla="*/ 19 w 19"/>
                  <a:gd name="T1" fmla="*/ 10 h 21"/>
                  <a:gd name="T2" fmla="*/ 19 w 19"/>
                  <a:gd name="T3" fmla="*/ 0 h 21"/>
                  <a:gd name="T4" fmla="*/ 0 w 19"/>
                  <a:gd name="T5" fmla="*/ 0 h 21"/>
                  <a:gd name="T6" fmla="*/ 0 w 19"/>
                  <a:gd name="T7" fmla="*/ 8 h 21"/>
                  <a:gd name="T8" fmla="*/ 8 w 19"/>
                  <a:gd name="T9" fmla="*/ 21 h 21"/>
                  <a:gd name="T10" fmla="*/ 19 w 19"/>
                  <a:gd name="T11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1">
                    <a:moveTo>
                      <a:pt x="19" y="10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21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9" name="Freeform 332"/>
              <p:cNvSpPr>
                <a:spLocks/>
              </p:cNvSpPr>
              <p:nvPr/>
            </p:nvSpPr>
            <p:spPr bwMode="auto">
              <a:xfrm>
                <a:off x="1354" y="2655"/>
                <a:ext cx="45" cy="27"/>
              </a:xfrm>
              <a:custGeom>
                <a:avLst/>
                <a:gdLst>
                  <a:gd name="T0" fmla="*/ 36 w 45"/>
                  <a:gd name="T1" fmla="*/ 10 h 27"/>
                  <a:gd name="T2" fmla="*/ 36 w 45"/>
                  <a:gd name="T3" fmla="*/ 9 h 27"/>
                  <a:gd name="T4" fmla="*/ 35 w 45"/>
                  <a:gd name="T5" fmla="*/ 8 h 27"/>
                  <a:gd name="T6" fmla="*/ 34 w 45"/>
                  <a:gd name="T7" fmla="*/ 7 h 27"/>
                  <a:gd name="T8" fmla="*/ 33 w 45"/>
                  <a:gd name="T9" fmla="*/ 6 h 27"/>
                  <a:gd name="T10" fmla="*/ 31 w 45"/>
                  <a:gd name="T11" fmla="*/ 5 h 27"/>
                  <a:gd name="T12" fmla="*/ 29 w 45"/>
                  <a:gd name="T13" fmla="*/ 4 h 27"/>
                  <a:gd name="T14" fmla="*/ 27 w 45"/>
                  <a:gd name="T15" fmla="*/ 3 h 27"/>
                  <a:gd name="T16" fmla="*/ 25 w 45"/>
                  <a:gd name="T17" fmla="*/ 2 h 27"/>
                  <a:gd name="T18" fmla="*/ 23 w 45"/>
                  <a:gd name="T19" fmla="*/ 1 h 27"/>
                  <a:gd name="T20" fmla="*/ 20 w 45"/>
                  <a:gd name="T21" fmla="*/ 1 h 27"/>
                  <a:gd name="T22" fmla="*/ 18 w 45"/>
                  <a:gd name="T23" fmla="*/ 0 h 27"/>
                  <a:gd name="T24" fmla="*/ 15 w 45"/>
                  <a:gd name="T25" fmla="*/ 0 h 27"/>
                  <a:gd name="T26" fmla="*/ 13 w 45"/>
                  <a:gd name="T27" fmla="*/ 0 h 27"/>
                  <a:gd name="T28" fmla="*/ 11 w 45"/>
                  <a:gd name="T29" fmla="*/ 0 h 27"/>
                  <a:gd name="T30" fmla="*/ 9 w 45"/>
                  <a:gd name="T31" fmla="*/ 1 h 27"/>
                  <a:gd name="T32" fmla="*/ 6 w 45"/>
                  <a:gd name="T33" fmla="*/ 1 h 27"/>
                  <a:gd name="T34" fmla="*/ 4 w 45"/>
                  <a:gd name="T35" fmla="*/ 3 h 27"/>
                  <a:gd name="T36" fmla="*/ 2 w 45"/>
                  <a:gd name="T37" fmla="*/ 5 h 27"/>
                  <a:gd name="T38" fmla="*/ 1 w 45"/>
                  <a:gd name="T39" fmla="*/ 8 h 27"/>
                  <a:gd name="T40" fmla="*/ 0 w 45"/>
                  <a:gd name="T41" fmla="*/ 10 h 27"/>
                  <a:gd name="T42" fmla="*/ 1 w 45"/>
                  <a:gd name="T43" fmla="*/ 12 h 27"/>
                  <a:gd name="T44" fmla="*/ 1 w 45"/>
                  <a:gd name="T45" fmla="*/ 14 h 27"/>
                  <a:gd name="T46" fmla="*/ 2 w 45"/>
                  <a:gd name="T47" fmla="*/ 15 h 27"/>
                  <a:gd name="T48" fmla="*/ 3 w 45"/>
                  <a:gd name="T49" fmla="*/ 15 h 27"/>
                  <a:gd name="T50" fmla="*/ 4 w 45"/>
                  <a:gd name="T51" fmla="*/ 16 h 27"/>
                  <a:gd name="T52" fmla="*/ 5 w 45"/>
                  <a:gd name="T53" fmla="*/ 16 h 27"/>
                  <a:gd name="T54" fmla="*/ 6 w 45"/>
                  <a:gd name="T55" fmla="*/ 16 h 27"/>
                  <a:gd name="T56" fmla="*/ 9 w 45"/>
                  <a:gd name="T57" fmla="*/ 17 h 27"/>
                  <a:gd name="T58" fmla="*/ 11 w 45"/>
                  <a:gd name="T59" fmla="*/ 18 h 27"/>
                  <a:gd name="T60" fmla="*/ 14 w 45"/>
                  <a:gd name="T61" fmla="*/ 19 h 27"/>
                  <a:gd name="T62" fmla="*/ 16 w 45"/>
                  <a:gd name="T63" fmla="*/ 20 h 27"/>
                  <a:gd name="T64" fmla="*/ 19 w 45"/>
                  <a:gd name="T65" fmla="*/ 21 h 27"/>
                  <a:gd name="T66" fmla="*/ 22 w 45"/>
                  <a:gd name="T67" fmla="*/ 23 h 27"/>
                  <a:gd name="T68" fmla="*/ 25 w 45"/>
                  <a:gd name="T69" fmla="*/ 24 h 27"/>
                  <a:gd name="T70" fmla="*/ 28 w 45"/>
                  <a:gd name="T71" fmla="*/ 25 h 27"/>
                  <a:gd name="T72" fmla="*/ 30 w 45"/>
                  <a:gd name="T73" fmla="*/ 25 h 27"/>
                  <a:gd name="T74" fmla="*/ 33 w 45"/>
                  <a:gd name="T75" fmla="*/ 26 h 27"/>
                  <a:gd name="T76" fmla="*/ 35 w 45"/>
                  <a:gd name="T77" fmla="*/ 27 h 27"/>
                  <a:gd name="T78" fmla="*/ 36 w 45"/>
                  <a:gd name="T79" fmla="*/ 27 h 27"/>
                  <a:gd name="T80" fmla="*/ 37 w 45"/>
                  <a:gd name="T81" fmla="*/ 27 h 27"/>
                  <a:gd name="T82" fmla="*/ 38 w 45"/>
                  <a:gd name="T83" fmla="*/ 27 h 27"/>
                  <a:gd name="T84" fmla="*/ 40 w 45"/>
                  <a:gd name="T85" fmla="*/ 27 h 27"/>
                  <a:gd name="T86" fmla="*/ 41 w 45"/>
                  <a:gd name="T87" fmla="*/ 27 h 27"/>
                  <a:gd name="T88" fmla="*/ 42 w 45"/>
                  <a:gd name="T89" fmla="*/ 27 h 27"/>
                  <a:gd name="T90" fmla="*/ 43 w 45"/>
                  <a:gd name="T91" fmla="*/ 26 h 27"/>
                  <a:gd name="T92" fmla="*/ 44 w 45"/>
                  <a:gd name="T93" fmla="*/ 26 h 27"/>
                  <a:gd name="T94" fmla="*/ 44 w 45"/>
                  <a:gd name="T95" fmla="*/ 24 h 27"/>
                  <a:gd name="T96" fmla="*/ 45 w 45"/>
                  <a:gd name="T97" fmla="*/ 23 h 27"/>
                  <a:gd name="T98" fmla="*/ 45 w 45"/>
                  <a:gd name="T99" fmla="*/ 20 h 27"/>
                  <a:gd name="T100" fmla="*/ 45 w 45"/>
                  <a:gd name="T101" fmla="*/ 18 h 27"/>
                  <a:gd name="T102" fmla="*/ 44 w 45"/>
                  <a:gd name="T103" fmla="*/ 16 h 27"/>
                  <a:gd name="T104" fmla="*/ 43 w 45"/>
                  <a:gd name="T105" fmla="*/ 14 h 27"/>
                  <a:gd name="T106" fmla="*/ 41 w 45"/>
                  <a:gd name="T107" fmla="*/ 12 h 27"/>
                  <a:gd name="T108" fmla="*/ 40 w 45"/>
                  <a:gd name="T109" fmla="*/ 11 h 27"/>
                  <a:gd name="T110" fmla="*/ 38 w 45"/>
                  <a:gd name="T111" fmla="*/ 10 h 27"/>
                  <a:gd name="T112" fmla="*/ 36 w 45"/>
                  <a:gd name="T11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5" h="27">
                    <a:moveTo>
                      <a:pt x="36" y="10"/>
                    </a:moveTo>
                    <a:lnTo>
                      <a:pt x="36" y="9"/>
                    </a:lnTo>
                    <a:lnTo>
                      <a:pt x="35" y="8"/>
                    </a:lnTo>
                    <a:lnTo>
                      <a:pt x="34" y="7"/>
                    </a:lnTo>
                    <a:lnTo>
                      <a:pt x="33" y="6"/>
                    </a:lnTo>
                    <a:lnTo>
                      <a:pt x="31" y="5"/>
                    </a:lnTo>
                    <a:lnTo>
                      <a:pt x="29" y="4"/>
                    </a:lnTo>
                    <a:lnTo>
                      <a:pt x="27" y="3"/>
                    </a:lnTo>
                    <a:lnTo>
                      <a:pt x="25" y="2"/>
                    </a:lnTo>
                    <a:lnTo>
                      <a:pt x="23" y="1"/>
                    </a:lnTo>
                    <a:lnTo>
                      <a:pt x="20" y="1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9" y="17"/>
                    </a:lnTo>
                    <a:lnTo>
                      <a:pt x="11" y="18"/>
                    </a:lnTo>
                    <a:lnTo>
                      <a:pt x="14" y="19"/>
                    </a:lnTo>
                    <a:lnTo>
                      <a:pt x="16" y="20"/>
                    </a:lnTo>
                    <a:lnTo>
                      <a:pt x="19" y="21"/>
                    </a:lnTo>
                    <a:lnTo>
                      <a:pt x="22" y="23"/>
                    </a:lnTo>
                    <a:lnTo>
                      <a:pt x="25" y="24"/>
                    </a:lnTo>
                    <a:lnTo>
                      <a:pt x="28" y="25"/>
                    </a:lnTo>
                    <a:lnTo>
                      <a:pt x="30" y="25"/>
                    </a:lnTo>
                    <a:lnTo>
                      <a:pt x="33" y="26"/>
                    </a:lnTo>
                    <a:lnTo>
                      <a:pt x="35" y="27"/>
                    </a:lnTo>
                    <a:lnTo>
                      <a:pt x="36" y="27"/>
                    </a:lnTo>
                    <a:lnTo>
                      <a:pt x="37" y="27"/>
                    </a:lnTo>
                    <a:lnTo>
                      <a:pt x="38" y="27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6"/>
                    </a:lnTo>
                    <a:lnTo>
                      <a:pt x="44" y="26"/>
                    </a:lnTo>
                    <a:lnTo>
                      <a:pt x="44" y="24"/>
                    </a:lnTo>
                    <a:lnTo>
                      <a:pt x="45" y="23"/>
                    </a:lnTo>
                    <a:lnTo>
                      <a:pt x="45" y="20"/>
                    </a:lnTo>
                    <a:lnTo>
                      <a:pt x="45" y="18"/>
                    </a:lnTo>
                    <a:lnTo>
                      <a:pt x="44" y="16"/>
                    </a:lnTo>
                    <a:lnTo>
                      <a:pt x="43" y="14"/>
                    </a:lnTo>
                    <a:lnTo>
                      <a:pt x="41" y="12"/>
                    </a:lnTo>
                    <a:lnTo>
                      <a:pt x="40" y="11"/>
                    </a:lnTo>
                    <a:lnTo>
                      <a:pt x="38" y="10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0" name="Freeform 333"/>
              <p:cNvSpPr>
                <a:spLocks/>
              </p:cNvSpPr>
              <p:nvPr/>
            </p:nvSpPr>
            <p:spPr bwMode="auto">
              <a:xfrm>
                <a:off x="1348" y="2663"/>
                <a:ext cx="53" cy="47"/>
              </a:xfrm>
              <a:custGeom>
                <a:avLst/>
                <a:gdLst>
                  <a:gd name="T0" fmla="*/ 46 w 53"/>
                  <a:gd name="T1" fmla="*/ 14 h 47"/>
                  <a:gd name="T2" fmla="*/ 45 w 53"/>
                  <a:gd name="T3" fmla="*/ 14 h 47"/>
                  <a:gd name="T4" fmla="*/ 45 w 53"/>
                  <a:gd name="T5" fmla="*/ 12 h 47"/>
                  <a:gd name="T6" fmla="*/ 43 w 53"/>
                  <a:gd name="T7" fmla="*/ 10 h 47"/>
                  <a:gd name="T8" fmla="*/ 41 w 53"/>
                  <a:gd name="T9" fmla="*/ 7 h 47"/>
                  <a:gd name="T10" fmla="*/ 38 w 53"/>
                  <a:gd name="T11" fmla="*/ 5 h 47"/>
                  <a:gd name="T12" fmla="*/ 35 w 53"/>
                  <a:gd name="T13" fmla="*/ 3 h 47"/>
                  <a:gd name="T14" fmla="*/ 32 w 53"/>
                  <a:gd name="T15" fmla="*/ 1 h 47"/>
                  <a:gd name="T16" fmla="*/ 29 w 53"/>
                  <a:gd name="T17" fmla="*/ 0 h 47"/>
                  <a:gd name="T18" fmla="*/ 26 w 53"/>
                  <a:gd name="T19" fmla="*/ 0 h 47"/>
                  <a:gd name="T20" fmla="*/ 21 w 53"/>
                  <a:gd name="T21" fmla="*/ 0 h 47"/>
                  <a:gd name="T22" fmla="*/ 17 w 53"/>
                  <a:gd name="T23" fmla="*/ 1 h 47"/>
                  <a:gd name="T24" fmla="*/ 13 w 53"/>
                  <a:gd name="T25" fmla="*/ 3 h 47"/>
                  <a:gd name="T26" fmla="*/ 9 w 53"/>
                  <a:gd name="T27" fmla="*/ 5 h 47"/>
                  <a:gd name="T28" fmla="*/ 6 w 53"/>
                  <a:gd name="T29" fmla="*/ 8 h 47"/>
                  <a:gd name="T30" fmla="*/ 3 w 53"/>
                  <a:gd name="T31" fmla="*/ 12 h 47"/>
                  <a:gd name="T32" fmla="*/ 1 w 53"/>
                  <a:gd name="T33" fmla="*/ 16 h 47"/>
                  <a:gd name="T34" fmla="*/ 0 w 53"/>
                  <a:gd name="T35" fmla="*/ 21 h 47"/>
                  <a:gd name="T36" fmla="*/ 0 w 53"/>
                  <a:gd name="T37" fmla="*/ 26 h 47"/>
                  <a:gd name="T38" fmla="*/ 1 w 53"/>
                  <a:gd name="T39" fmla="*/ 30 h 47"/>
                  <a:gd name="T40" fmla="*/ 3 w 53"/>
                  <a:gd name="T41" fmla="*/ 34 h 47"/>
                  <a:gd name="T42" fmla="*/ 6 w 53"/>
                  <a:gd name="T43" fmla="*/ 38 h 47"/>
                  <a:gd name="T44" fmla="*/ 9 w 53"/>
                  <a:gd name="T45" fmla="*/ 41 h 47"/>
                  <a:gd name="T46" fmla="*/ 13 w 53"/>
                  <a:gd name="T47" fmla="*/ 44 h 47"/>
                  <a:gd name="T48" fmla="*/ 17 w 53"/>
                  <a:gd name="T49" fmla="*/ 46 h 47"/>
                  <a:gd name="T50" fmla="*/ 21 w 53"/>
                  <a:gd name="T51" fmla="*/ 47 h 47"/>
                  <a:gd name="T52" fmla="*/ 26 w 53"/>
                  <a:gd name="T53" fmla="*/ 47 h 47"/>
                  <a:gd name="T54" fmla="*/ 29 w 53"/>
                  <a:gd name="T55" fmla="*/ 46 h 47"/>
                  <a:gd name="T56" fmla="*/ 32 w 53"/>
                  <a:gd name="T57" fmla="*/ 45 h 47"/>
                  <a:gd name="T58" fmla="*/ 35 w 53"/>
                  <a:gd name="T59" fmla="*/ 44 h 47"/>
                  <a:gd name="T60" fmla="*/ 38 w 53"/>
                  <a:gd name="T61" fmla="*/ 42 h 47"/>
                  <a:gd name="T62" fmla="*/ 40 w 53"/>
                  <a:gd name="T63" fmla="*/ 40 h 47"/>
                  <a:gd name="T64" fmla="*/ 42 w 53"/>
                  <a:gd name="T65" fmla="*/ 38 h 47"/>
                  <a:gd name="T66" fmla="*/ 44 w 53"/>
                  <a:gd name="T67" fmla="*/ 35 h 47"/>
                  <a:gd name="T68" fmla="*/ 45 w 53"/>
                  <a:gd name="T69" fmla="*/ 34 h 47"/>
                  <a:gd name="T70" fmla="*/ 45 w 53"/>
                  <a:gd name="T71" fmla="*/ 34 h 47"/>
                  <a:gd name="T72" fmla="*/ 47 w 53"/>
                  <a:gd name="T73" fmla="*/ 34 h 47"/>
                  <a:gd name="T74" fmla="*/ 50 w 53"/>
                  <a:gd name="T75" fmla="*/ 32 h 47"/>
                  <a:gd name="T76" fmla="*/ 52 w 53"/>
                  <a:gd name="T77" fmla="*/ 29 h 47"/>
                  <a:gd name="T78" fmla="*/ 53 w 53"/>
                  <a:gd name="T79" fmla="*/ 26 h 47"/>
                  <a:gd name="T80" fmla="*/ 53 w 53"/>
                  <a:gd name="T81" fmla="*/ 22 h 47"/>
                  <a:gd name="T82" fmla="*/ 52 w 53"/>
                  <a:gd name="T83" fmla="*/ 18 h 47"/>
                  <a:gd name="T84" fmla="*/ 50 w 53"/>
                  <a:gd name="T85" fmla="*/ 16 h 47"/>
                  <a:gd name="T86" fmla="*/ 47 w 53"/>
                  <a:gd name="T87" fmla="*/ 1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3" h="47">
                    <a:moveTo>
                      <a:pt x="46" y="14"/>
                    </a:moveTo>
                    <a:lnTo>
                      <a:pt x="46" y="14"/>
                    </a:lnTo>
                    <a:lnTo>
                      <a:pt x="46" y="14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5" y="12"/>
                    </a:lnTo>
                    <a:lnTo>
                      <a:pt x="44" y="11"/>
                    </a:lnTo>
                    <a:lnTo>
                      <a:pt x="43" y="10"/>
                    </a:lnTo>
                    <a:lnTo>
                      <a:pt x="42" y="8"/>
                    </a:lnTo>
                    <a:lnTo>
                      <a:pt x="41" y="7"/>
                    </a:lnTo>
                    <a:lnTo>
                      <a:pt x="40" y="6"/>
                    </a:lnTo>
                    <a:lnTo>
                      <a:pt x="38" y="5"/>
                    </a:lnTo>
                    <a:lnTo>
                      <a:pt x="37" y="4"/>
                    </a:lnTo>
                    <a:lnTo>
                      <a:pt x="35" y="3"/>
                    </a:lnTo>
                    <a:lnTo>
                      <a:pt x="34" y="2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5" y="2"/>
                    </a:lnTo>
                    <a:lnTo>
                      <a:pt x="13" y="3"/>
                    </a:lnTo>
                    <a:lnTo>
                      <a:pt x="11" y="4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1" y="16"/>
                    </a:lnTo>
                    <a:lnTo>
                      <a:pt x="1" y="19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1" y="28"/>
                    </a:lnTo>
                    <a:lnTo>
                      <a:pt x="1" y="30"/>
                    </a:lnTo>
                    <a:lnTo>
                      <a:pt x="2" y="32"/>
                    </a:lnTo>
                    <a:lnTo>
                      <a:pt x="3" y="34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7" y="40"/>
                    </a:lnTo>
                    <a:lnTo>
                      <a:pt x="9" y="41"/>
                    </a:lnTo>
                    <a:lnTo>
                      <a:pt x="11" y="43"/>
                    </a:lnTo>
                    <a:lnTo>
                      <a:pt x="13" y="44"/>
                    </a:lnTo>
                    <a:lnTo>
                      <a:pt x="15" y="45"/>
                    </a:lnTo>
                    <a:lnTo>
                      <a:pt x="17" y="46"/>
                    </a:lnTo>
                    <a:lnTo>
                      <a:pt x="19" y="46"/>
                    </a:lnTo>
                    <a:lnTo>
                      <a:pt x="21" y="47"/>
                    </a:lnTo>
                    <a:lnTo>
                      <a:pt x="24" y="47"/>
                    </a:lnTo>
                    <a:lnTo>
                      <a:pt x="26" y="47"/>
                    </a:lnTo>
                    <a:lnTo>
                      <a:pt x="27" y="46"/>
                    </a:lnTo>
                    <a:lnTo>
                      <a:pt x="29" y="46"/>
                    </a:lnTo>
                    <a:lnTo>
                      <a:pt x="30" y="46"/>
                    </a:lnTo>
                    <a:lnTo>
                      <a:pt x="32" y="45"/>
                    </a:lnTo>
                    <a:lnTo>
                      <a:pt x="34" y="45"/>
                    </a:lnTo>
                    <a:lnTo>
                      <a:pt x="35" y="44"/>
                    </a:lnTo>
                    <a:lnTo>
                      <a:pt x="36" y="43"/>
                    </a:lnTo>
                    <a:lnTo>
                      <a:pt x="38" y="42"/>
                    </a:lnTo>
                    <a:lnTo>
                      <a:pt x="39" y="41"/>
                    </a:lnTo>
                    <a:lnTo>
                      <a:pt x="40" y="40"/>
                    </a:lnTo>
                    <a:lnTo>
                      <a:pt x="41" y="39"/>
                    </a:lnTo>
                    <a:lnTo>
                      <a:pt x="42" y="38"/>
                    </a:lnTo>
                    <a:lnTo>
                      <a:pt x="43" y="37"/>
                    </a:lnTo>
                    <a:lnTo>
                      <a:pt x="44" y="35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6" y="34"/>
                    </a:lnTo>
                    <a:lnTo>
                      <a:pt x="47" y="34"/>
                    </a:lnTo>
                    <a:lnTo>
                      <a:pt x="49" y="33"/>
                    </a:lnTo>
                    <a:lnTo>
                      <a:pt x="50" y="32"/>
                    </a:lnTo>
                    <a:lnTo>
                      <a:pt x="51" y="31"/>
                    </a:lnTo>
                    <a:lnTo>
                      <a:pt x="52" y="29"/>
                    </a:lnTo>
                    <a:lnTo>
                      <a:pt x="53" y="28"/>
                    </a:lnTo>
                    <a:lnTo>
                      <a:pt x="53" y="26"/>
                    </a:lnTo>
                    <a:lnTo>
                      <a:pt x="53" y="24"/>
                    </a:lnTo>
                    <a:lnTo>
                      <a:pt x="53" y="22"/>
                    </a:lnTo>
                    <a:lnTo>
                      <a:pt x="53" y="20"/>
                    </a:lnTo>
                    <a:lnTo>
                      <a:pt x="52" y="18"/>
                    </a:lnTo>
                    <a:lnTo>
                      <a:pt x="51" y="17"/>
                    </a:lnTo>
                    <a:lnTo>
                      <a:pt x="50" y="16"/>
                    </a:lnTo>
                    <a:lnTo>
                      <a:pt x="49" y="15"/>
                    </a:lnTo>
                    <a:lnTo>
                      <a:pt x="47" y="14"/>
                    </a:lnTo>
                    <a:lnTo>
                      <a:pt x="46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1" name="Freeform 334"/>
              <p:cNvSpPr>
                <a:spLocks/>
              </p:cNvSpPr>
              <p:nvPr/>
            </p:nvSpPr>
            <p:spPr bwMode="auto">
              <a:xfrm>
                <a:off x="1352" y="2666"/>
                <a:ext cx="46" cy="40"/>
              </a:xfrm>
              <a:custGeom>
                <a:avLst/>
                <a:gdLst>
                  <a:gd name="T0" fmla="*/ 41 w 46"/>
                  <a:gd name="T1" fmla="*/ 16 h 40"/>
                  <a:gd name="T2" fmla="*/ 40 w 46"/>
                  <a:gd name="T3" fmla="*/ 16 h 40"/>
                  <a:gd name="T4" fmla="*/ 39 w 46"/>
                  <a:gd name="T5" fmla="*/ 15 h 40"/>
                  <a:gd name="T6" fmla="*/ 38 w 46"/>
                  <a:gd name="T7" fmla="*/ 12 h 40"/>
                  <a:gd name="T8" fmla="*/ 36 w 46"/>
                  <a:gd name="T9" fmla="*/ 9 h 40"/>
                  <a:gd name="T10" fmla="*/ 34 w 46"/>
                  <a:gd name="T11" fmla="*/ 6 h 40"/>
                  <a:gd name="T12" fmla="*/ 31 w 46"/>
                  <a:gd name="T13" fmla="*/ 4 h 40"/>
                  <a:gd name="T14" fmla="*/ 28 w 46"/>
                  <a:gd name="T15" fmla="*/ 2 h 40"/>
                  <a:gd name="T16" fmla="*/ 25 w 46"/>
                  <a:gd name="T17" fmla="*/ 1 h 40"/>
                  <a:gd name="T18" fmla="*/ 22 w 46"/>
                  <a:gd name="T19" fmla="*/ 1 h 40"/>
                  <a:gd name="T20" fmla="*/ 18 w 46"/>
                  <a:gd name="T21" fmla="*/ 1 h 40"/>
                  <a:gd name="T22" fmla="*/ 14 w 46"/>
                  <a:gd name="T23" fmla="*/ 1 h 40"/>
                  <a:gd name="T24" fmla="*/ 10 w 46"/>
                  <a:gd name="T25" fmla="*/ 3 h 40"/>
                  <a:gd name="T26" fmla="*/ 7 w 46"/>
                  <a:gd name="T27" fmla="*/ 5 h 40"/>
                  <a:gd name="T28" fmla="*/ 4 w 46"/>
                  <a:gd name="T29" fmla="*/ 8 h 40"/>
                  <a:gd name="T30" fmla="*/ 2 w 46"/>
                  <a:gd name="T31" fmla="*/ 11 h 40"/>
                  <a:gd name="T32" fmla="*/ 1 w 46"/>
                  <a:gd name="T33" fmla="*/ 14 h 40"/>
                  <a:gd name="T34" fmla="*/ 0 w 46"/>
                  <a:gd name="T35" fmla="*/ 18 h 40"/>
                  <a:gd name="T36" fmla="*/ 0 w 46"/>
                  <a:gd name="T37" fmla="*/ 22 h 40"/>
                  <a:gd name="T38" fmla="*/ 1 w 46"/>
                  <a:gd name="T39" fmla="*/ 26 h 40"/>
                  <a:gd name="T40" fmla="*/ 2 w 46"/>
                  <a:gd name="T41" fmla="*/ 30 h 40"/>
                  <a:gd name="T42" fmla="*/ 4 w 46"/>
                  <a:gd name="T43" fmla="*/ 33 h 40"/>
                  <a:gd name="T44" fmla="*/ 7 w 46"/>
                  <a:gd name="T45" fmla="*/ 36 h 40"/>
                  <a:gd name="T46" fmla="*/ 10 w 46"/>
                  <a:gd name="T47" fmla="*/ 38 h 40"/>
                  <a:gd name="T48" fmla="*/ 14 w 46"/>
                  <a:gd name="T49" fmla="*/ 39 h 40"/>
                  <a:gd name="T50" fmla="*/ 18 w 46"/>
                  <a:gd name="T51" fmla="*/ 40 h 40"/>
                  <a:gd name="T52" fmla="*/ 21 w 46"/>
                  <a:gd name="T53" fmla="*/ 40 h 40"/>
                  <a:gd name="T54" fmla="*/ 25 w 46"/>
                  <a:gd name="T55" fmla="*/ 39 h 40"/>
                  <a:gd name="T56" fmla="*/ 28 w 46"/>
                  <a:gd name="T57" fmla="*/ 38 h 40"/>
                  <a:gd name="T58" fmla="*/ 31 w 46"/>
                  <a:gd name="T59" fmla="*/ 37 h 40"/>
                  <a:gd name="T60" fmla="*/ 33 w 46"/>
                  <a:gd name="T61" fmla="*/ 35 h 40"/>
                  <a:gd name="T62" fmla="*/ 35 w 46"/>
                  <a:gd name="T63" fmla="*/ 33 h 40"/>
                  <a:gd name="T64" fmla="*/ 37 w 46"/>
                  <a:gd name="T65" fmla="*/ 30 h 40"/>
                  <a:gd name="T66" fmla="*/ 38 w 46"/>
                  <a:gd name="T67" fmla="*/ 27 h 40"/>
                  <a:gd name="T68" fmla="*/ 39 w 46"/>
                  <a:gd name="T69" fmla="*/ 26 h 40"/>
                  <a:gd name="T70" fmla="*/ 40 w 46"/>
                  <a:gd name="T71" fmla="*/ 26 h 40"/>
                  <a:gd name="T72" fmla="*/ 41 w 46"/>
                  <a:gd name="T73" fmla="*/ 27 h 40"/>
                  <a:gd name="T74" fmla="*/ 41 w 46"/>
                  <a:gd name="T75" fmla="*/ 27 h 40"/>
                  <a:gd name="T76" fmla="*/ 43 w 46"/>
                  <a:gd name="T77" fmla="*/ 27 h 40"/>
                  <a:gd name="T78" fmla="*/ 44 w 46"/>
                  <a:gd name="T79" fmla="*/ 26 h 40"/>
                  <a:gd name="T80" fmla="*/ 46 w 46"/>
                  <a:gd name="T81" fmla="*/ 24 h 40"/>
                  <a:gd name="T82" fmla="*/ 46 w 46"/>
                  <a:gd name="T83" fmla="*/ 22 h 40"/>
                  <a:gd name="T84" fmla="*/ 46 w 46"/>
                  <a:gd name="T85" fmla="*/ 20 h 40"/>
                  <a:gd name="T86" fmla="*/ 46 w 46"/>
                  <a:gd name="T87" fmla="*/ 18 h 40"/>
                  <a:gd name="T88" fmla="*/ 44 w 46"/>
                  <a:gd name="T89" fmla="*/ 17 h 40"/>
                  <a:gd name="T90" fmla="*/ 43 w 46"/>
                  <a:gd name="T91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40">
                    <a:moveTo>
                      <a:pt x="42" y="16"/>
                    </a:moveTo>
                    <a:lnTo>
                      <a:pt x="41" y="16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39" y="17"/>
                    </a:lnTo>
                    <a:lnTo>
                      <a:pt x="39" y="15"/>
                    </a:lnTo>
                    <a:lnTo>
                      <a:pt x="38" y="13"/>
                    </a:lnTo>
                    <a:lnTo>
                      <a:pt x="38" y="12"/>
                    </a:lnTo>
                    <a:lnTo>
                      <a:pt x="37" y="10"/>
                    </a:lnTo>
                    <a:lnTo>
                      <a:pt x="36" y="9"/>
                    </a:lnTo>
                    <a:lnTo>
                      <a:pt x="35" y="8"/>
                    </a:lnTo>
                    <a:lnTo>
                      <a:pt x="34" y="6"/>
                    </a:lnTo>
                    <a:lnTo>
                      <a:pt x="33" y="5"/>
                    </a:lnTo>
                    <a:lnTo>
                      <a:pt x="31" y="4"/>
                    </a:lnTo>
                    <a:lnTo>
                      <a:pt x="30" y="3"/>
                    </a:lnTo>
                    <a:lnTo>
                      <a:pt x="28" y="2"/>
                    </a:lnTo>
                    <a:lnTo>
                      <a:pt x="27" y="2"/>
                    </a:lnTo>
                    <a:lnTo>
                      <a:pt x="25" y="1"/>
                    </a:lnTo>
                    <a:lnTo>
                      <a:pt x="23" y="1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8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2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1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3" y="31"/>
                    </a:lnTo>
                    <a:lnTo>
                      <a:pt x="4" y="33"/>
                    </a:lnTo>
                    <a:lnTo>
                      <a:pt x="6" y="34"/>
                    </a:lnTo>
                    <a:lnTo>
                      <a:pt x="7" y="36"/>
                    </a:lnTo>
                    <a:lnTo>
                      <a:pt x="9" y="37"/>
                    </a:lnTo>
                    <a:lnTo>
                      <a:pt x="10" y="38"/>
                    </a:lnTo>
                    <a:lnTo>
                      <a:pt x="12" y="39"/>
                    </a:lnTo>
                    <a:lnTo>
                      <a:pt x="14" y="39"/>
                    </a:lnTo>
                    <a:lnTo>
                      <a:pt x="16" y="40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1" y="40"/>
                    </a:lnTo>
                    <a:lnTo>
                      <a:pt x="23" y="40"/>
                    </a:lnTo>
                    <a:lnTo>
                      <a:pt x="25" y="39"/>
                    </a:lnTo>
                    <a:lnTo>
                      <a:pt x="26" y="39"/>
                    </a:lnTo>
                    <a:lnTo>
                      <a:pt x="28" y="38"/>
                    </a:lnTo>
                    <a:lnTo>
                      <a:pt x="29" y="38"/>
                    </a:lnTo>
                    <a:lnTo>
                      <a:pt x="31" y="37"/>
                    </a:lnTo>
                    <a:lnTo>
                      <a:pt x="32" y="36"/>
                    </a:lnTo>
                    <a:lnTo>
                      <a:pt x="33" y="35"/>
                    </a:lnTo>
                    <a:lnTo>
                      <a:pt x="34" y="34"/>
                    </a:lnTo>
                    <a:lnTo>
                      <a:pt x="35" y="33"/>
                    </a:lnTo>
                    <a:lnTo>
                      <a:pt x="36" y="31"/>
                    </a:lnTo>
                    <a:lnTo>
                      <a:pt x="37" y="30"/>
                    </a:lnTo>
                    <a:lnTo>
                      <a:pt x="38" y="29"/>
                    </a:lnTo>
                    <a:lnTo>
                      <a:pt x="38" y="27"/>
                    </a:lnTo>
                    <a:lnTo>
                      <a:pt x="39" y="25"/>
                    </a:lnTo>
                    <a:lnTo>
                      <a:pt x="39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7"/>
                    </a:lnTo>
                    <a:lnTo>
                      <a:pt x="44" y="27"/>
                    </a:lnTo>
                    <a:lnTo>
                      <a:pt x="44" y="26"/>
                    </a:lnTo>
                    <a:lnTo>
                      <a:pt x="45" y="25"/>
                    </a:lnTo>
                    <a:lnTo>
                      <a:pt x="46" y="24"/>
                    </a:lnTo>
                    <a:lnTo>
                      <a:pt x="46" y="24"/>
                    </a:lnTo>
                    <a:lnTo>
                      <a:pt x="46" y="22"/>
                    </a:lnTo>
                    <a:lnTo>
                      <a:pt x="46" y="21"/>
                    </a:lnTo>
                    <a:lnTo>
                      <a:pt x="46" y="20"/>
                    </a:lnTo>
                    <a:lnTo>
                      <a:pt x="46" y="19"/>
                    </a:lnTo>
                    <a:lnTo>
                      <a:pt x="46" y="18"/>
                    </a:lnTo>
                    <a:lnTo>
                      <a:pt x="45" y="17"/>
                    </a:lnTo>
                    <a:lnTo>
                      <a:pt x="44" y="17"/>
                    </a:lnTo>
                    <a:lnTo>
                      <a:pt x="44" y="16"/>
                    </a:lnTo>
                    <a:lnTo>
                      <a:pt x="43" y="16"/>
                    </a:lnTo>
                    <a:lnTo>
                      <a:pt x="42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2" name="Freeform 335"/>
              <p:cNvSpPr>
                <a:spLocks/>
              </p:cNvSpPr>
              <p:nvPr/>
            </p:nvSpPr>
            <p:spPr bwMode="auto">
              <a:xfrm>
                <a:off x="1393" y="2689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3 h 3"/>
                  <a:gd name="T4" fmla="*/ 2 w 3"/>
                  <a:gd name="T5" fmla="*/ 3 h 3"/>
                  <a:gd name="T6" fmla="*/ 3 w 3"/>
                  <a:gd name="T7" fmla="*/ 2 h 3"/>
                  <a:gd name="T8" fmla="*/ 3 w 3"/>
                  <a:gd name="T9" fmla="*/ 2 h 3"/>
                  <a:gd name="T10" fmla="*/ 3 w 3"/>
                  <a:gd name="T11" fmla="*/ 1 h 3"/>
                  <a:gd name="T12" fmla="*/ 2 w 3"/>
                  <a:gd name="T13" fmla="*/ 0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0 w 3"/>
                  <a:gd name="T21" fmla="*/ 0 h 3"/>
                  <a:gd name="T22" fmla="*/ 0 w 3"/>
                  <a:gd name="T23" fmla="*/ 1 h 3"/>
                  <a:gd name="T24" fmla="*/ 0 w 3"/>
                  <a:gd name="T25" fmla="*/ 2 h 3"/>
                  <a:gd name="T26" fmla="*/ 0 w 3"/>
                  <a:gd name="T27" fmla="*/ 2 h 3"/>
                  <a:gd name="T28" fmla="*/ 0 w 3"/>
                  <a:gd name="T29" fmla="*/ 3 h 3"/>
                  <a:gd name="T30" fmla="*/ 1 w 3"/>
                  <a:gd name="T31" fmla="*/ 3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336"/>
              <p:cNvSpPr>
                <a:spLocks/>
              </p:cNvSpPr>
              <p:nvPr/>
            </p:nvSpPr>
            <p:spPr bwMode="auto">
              <a:xfrm>
                <a:off x="1363" y="2694"/>
                <a:ext cx="19" cy="7"/>
              </a:xfrm>
              <a:custGeom>
                <a:avLst/>
                <a:gdLst>
                  <a:gd name="T0" fmla="*/ 0 w 19"/>
                  <a:gd name="T1" fmla="*/ 0 h 7"/>
                  <a:gd name="T2" fmla="*/ 0 w 19"/>
                  <a:gd name="T3" fmla="*/ 1 h 7"/>
                  <a:gd name="T4" fmla="*/ 0 w 19"/>
                  <a:gd name="T5" fmla="*/ 1 h 7"/>
                  <a:gd name="T6" fmla="*/ 0 w 19"/>
                  <a:gd name="T7" fmla="*/ 2 h 7"/>
                  <a:gd name="T8" fmla="*/ 0 w 19"/>
                  <a:gd name="T9" fmla="*/ 3 h 7"/>
                  <a:gd name="T10" fmla="*/ 1 w 19"/>
                  <a:gd name="T11" fmla="*/ 3 h 7"/>
                  <a:gd name="T12" fmla="*/ 1 w 19"/>
                  <a:gd name="T13" fmla="*/ 4 h 7"/>
                  <a:gd name="T14" fmla="*/ 2 w 19"/>
                  <a:gd name="T15" fmla="*/ 5 h 7"/>
                  <a:gd name="T16" fmla="*/ 3 w 19"/>
                  <a:gd name="T17" fmla="*/ 5 h 7"/>
                  <a:gd name="T18" fmla="*/ 4 w 19"/>
                  <a:gd name="T19" fmla="*/ 6 h 7"/>
                  <a:gd name="T20" fmla="*/ 5 w 19"/>
                  <a:gd name="T21" fmla="*/ 6 h 7"/>
                  <a:gd name="T22" fmla="*/ 7 w 19"/>
                  <a:gd name="T23" fmla="*/ 7 h 7"/>
                  <a:gd name="T24" fmla="*/ 8 w 19"/>
                  <a:gd name="T25" fmla="*/ 7 h 7"/>
                  <a:gd name="T26" fmla="*/ 9 w 19"/>
                  <a:gd name="T27" fmla="*/ 7 h 7"/>
                  <a:gd name="T28" fmla="*/ 10 w 19"/>
                  <a:gd name="T29" fmla="*/ 7 h 7"/>
                  <a:gd name="T30" fmla="*/ 10 w 19"/>
                  <a:gd name="T31" fmla="*/ 7 h 7"/>
                  <a:gd name="T32" fmla="*/ 10 w 19"/>
                  <a:gd name="T33" fmla="*/ 7 h 7"/>
                  <a:gd name="T34" fmla="*/ 19 w 19"/>
                  <a:gd name="T35" fmla="*/ 0 h 7"/>
                  <a:gd name="T36" fmla="*/ 0 w 19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7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337"/>
              <p:cNvSpPr>
                <a:spLocks/>
              </p:cNvSpPr>
              <p:nvPr/>
            </p:nvSpPr>
            <p:spPr bwMode="auto">
              <a:xfrm>
                <a:off x="1365" y="2696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 w 11"/>
                  <a:gd name="T3" fmla="*/ 2 h 2"/>
                  <a:gd name="T4" fmla="*/ 9 w 11"/>
                  <a:gd name="T5" fmla="*/ 2 h 2"/>
                  <a:gd name="T6" fmla="*/ 11 w 11"/>
                  <a:gd name="T7" fmla="*/ 0 h 2"/>
                  <a:gd name="T8" fmla="*/ 0 w 1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">
                    <a:moveTo>
                      <a:pt x="0" y="0"/>
                    </a:moveTo>
                    <a:lnTo>
                      <a:pt x="1" y="2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5" name="Freeform 338"/>
              <p:cNvSpPr>
                <a:spLocks/>
              </p:cNvSpPr>
              <p:nvPr/>
            </p:nvSpPr>
            <p:spPr bwMode="auto">
              <a:xfrm>
                <a:off x="1360" y="2675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4 h 4"/>
                  <a:gd name="T4" fmla="*/ 4 w 4"/>
                  <a:gd name="T5" fmla="*/ 4 h 4"/>
                  <a:gd name="T6" fmla="*/ 4 w 4"/>
                  <a:gd name="T7" fmla="*/ 3 h 4"/>
                  <a:gd name="T8" fmla="*/ 4 w 4"/>
                  <a:gd name="T9" fmla="*/ 2 h 4"/>
                  <a:gd name="T10" fmla="*/ 4 w 4"/>
                  <a:gd name="T11" fmla="*/ 1 h 4"/>
                  <a:gd name="T12" fmla="*/ 4 w 4"/>
                  <a:gd name="T13" fmla="*/ 0 h 4"/>
                  <a:gd name="T14" fmla="*/ 3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0 w 4"/>
                  <a:gd name="T21" fmla="*/ 0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0 w 4"/>
                  <a:gd name="T29" fmla="*/ 4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6" name="Freeform 339"/>
              <p:cNvSpPr>
                <a:spLocks/>
              </p:cNvSpPr>
              <p:nvPr/>
            </p:nvSpPr>
            <p:spPr bwMode="auto">
              <a:xfrm>
                <a:off x="1375" y="2675"/>
                <a:ext cx="6" cy="5"/>
              </a:xfrm>
              <a:custGeom>
                <a:avLst/>
                <a:gdLst>
                  <a:gd name="T0" fmla="*/ 3 w 6"/>
                  <a:gd name="T1" fmla="*/ 5 h 5"/>
                  <a:gd name="T2" fmla="*/ 4 w 6"/>
                  <a:gd name="T3" fmla="*/ 5 h 5"/>
                  <a:gd name="T4" fmla="*/ 5 w 6"/>
                  <a:gd name="T5" fmla="*/ 5 h 5"/>
                  <a:gd name="T6" fmla="*/ 5 w 6"/>
                  <a:gd name="T7" fmla="*/ 4 h 5"/>
                  <a:gd name="T8" fmla="*/ 6 w 6"/>
                  <a:gd name="T9" fmla="*/ 3 h 5"/>
                  <a:gd name="T10" fmla="*/ 5 w 6"/>
                  <a:gd name="T11" fmla="*/ 1 h 5"/>
                  <a:gd name="T12" fmla="*/ 5 w 6"/>
                  <a:gd name="T13" fmla="*/ 1 h 5"/>
                  <a:gd name="T14" fmla="*/ 4 w 6"/>
                  <a:gd name="T15" fmla="*/ 0 h 5"/>
                  <a:gd name="T16" fmla="*/ 3 w 6"/>
                  <a:gd name="T17" fmla="*/ 0 h 5"/>
                  <a:gd name="T18" fmla="*/ 2 w 6"/>
                  <a:gd name="T19" fmla="*/ 0 h 5"/>
                  <a:gd name="T20" fmla="*/ 2 w 6"/>
                  <a:gd name="T21" fmla="*/ 0 h 5"/>
                  <a:gd name="T22" fmla="*/ 1 w 6"/>
                  <a:gd name="T23" fmla="*/ 0 h 5"/>
                  <a:gd name="T24" fmla="*/ 1 w 6"/>
                  <a:gd name="T25" fmla="*/ 1 h 5"/>
                  <a:gd name="T26" fmla="*/ 0 w 6"/>
                  <a:gd name="T27" fmla="*/ 1 h 5"/>
                  <a:gd name="T28" fmla="*/ 0 w 6"/>
                  <a:gd name="T29" fmla="*/ 1 h 5"/>
                  <a:gd name="T30" fmla="*/ 0 w 6"/>
                  <a:gd name="T31" fmla="*/ 2 h 5"/>
                  <a:gd name="T32" fmla="*/ 0 w 6"/>
                  <a:gd name="T33" fmla="*/ 3 h 5"/>
                  <a:gd name="T34" fmla="*/ 0 w 6"/>
                  <a:gd name="T35" fmla="*/ 3 h 5"/>
                  <a:gd name="T36" fmla="*/ 0 w 6"/>
                  <a:gd name="T37" fmla="*/ 4 h 5"/>
                  <a:gd name="T38" fmla="*/ 0 w 6"/>
                  <a:gd name="T39" fmla="*/ 4 h 5"/>
                  <a:gd name="T40" fmla="*/ 1 w 6"/>
                  <a:gd name="T41" fmla="*/ 5 h 5"/>
                  <a:gd name="T42" fmla="*/ 1 w 6"/>
                  <a:gd name="T43" fmla="*/ 5 h 5"/>
                  <a:gd name="T44" fmla="*/ 2 w 6"/>
                  <a:gd name="T45" fmla="*/ 5 h 5"/>
                  <a:gd name="T46" fmla="*/ 2 w 6"/>
                  <a:gd name="T47" fmla="*/ 5 h 5"/>
                  <a:gd name="T48" fmla="*/ 3 w 6"/>
                  <a:gd name="T4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lnTo>
                      <a:pt x="4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7" name="Freeform 340"/>
              <p:cNvSpPr>
                <a:spLocks/>
              </p:cNvSpPr>
              <p:nvPr/>
            </p:nvSpPr>
            <p:spPr bwMode="auto">
              <a:xfrm>
                <a:off x="1361" y="2675"/>
                <a:ext cx="12" cy="14"/>
              </a:xfrm>
              <a:custGeom>
                <a:avLst/>
                <a:gdLst>
                  <a:gd name="T0" fmla="*/ 3 w 12"/>
                  <a:gd name="T1" fmla="*/ 12 h 14"/>
                  <a:gd name="T2" fmla="*/ 8 w 12"/>
                  <a:gd name="T3" fmla="*/ 3 h 14"/>
                  <a:gd name="T4" fmla="*/ 8 w 12"/>
                  <a:gd name="T5" fmla="*/ 0 h 14"/>
                  <a:gd name="T6" fmla="*/ 0 w 12"/>
                  <a:gd name="T7" fmla="*/ 14 h 14"/>
                  <a:gd name="T8" fmla="*/ 12 w 12"/>
                  <a:gd name="T9" fmla="*/ 14 h 14"/>
                  <a:gd name="T10" fmla="*/ 12 w 12"/>
                  <a:gd name="T11" fmla="*/ 12 h 14"/>
                  <a:gd name="T12" fmla="*/ 3 w 12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3" y="12"/>
                    </a:moveTo>
                    <a:lnTo>
                      <a:pt x="8" y="3"/>
                    </a:lnTo>
                    <a:lnTo>
                      <a:pt x="8" y="0"/>
                    </a:lnTo>
                    <a:lnTo>
                      <a:pt x="0" y="14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 b="1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338" name="Group 344"/>
            <p:cNvGrpSpPr>
              <a:grpSpLocks/>
            </p:cNvGrpSpPr>
            <p:nvPr/>
          </p:nvGrpSpPr>
          <p:grpSpPr bwMode="auto">
            <a:xfrm>
              <a:off x="1077443" y="3125442"/>
              <a:ext cx="186453" cy="247464"/>
              <a:chOff x="1256" y="2463"/>
              <a:chExt cx="133" cy="174"/>
            </a:xfrm>
          </p:grpSpPr>
          <p:pic>
            <p:nvPicPr>
              <p:cNvPr id="343" name="Picture 342"/>
              <p:cNvPicPr>
                <a:picLocks noChangeAspect="1" noChangeArrowheads="1"/>
              </p:cNvPicPr>
              <p:nvPr/>
            </p:nvPicPr>
            <p:blipFill>
              <a:blip r:embed="rId1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56" y="2463"/>
                <a:ext cx="133" cy="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44" name="Picture 343"/>
              <p:cNvPicPr>
                <a:picLocks noChangeAspect="1" noChangeArrowheads="1"/>
              </p:cNvPicPr>
              <p:nvPr/>
            </p:nvPicPr>
            <p:blipFill>
              <a:blip r:embed="rId1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56" y="2463"/>
                <a:ext cx="133" cy="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339" name="Rectangle 345"/>
            <p:cNvSpPr>
              <a:spLocks noChangeArrowheads="1"/>
            </p:cNvSpPr>
            <p:nvPr/>
          </p:nvSpPr>
          <p:spPr bwMode="auto">
            <a:xfrm>
              <a:off x="560140" y="3129708"/>
              <a:ext cx="402346" cy="248887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40" name="Rectangle 346"/>
            <p:cNvSpPr>
              <a:spLocks noChangeArrowheads="1"/>
            </p:cNvSpPr>
            <p:nvPr/>
          </p:nvSpPr>
          <p:spPr bwMode="auto">
            <a:xfrm>
              <a:off x="962487" y="3131131"/>
              <a:ext cx="402346" cy="248887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41" name="Rectangle 347"/>
            <p:cNvSpPr>
              <a:spLocks noChangeArrowheads="1"/>
            </p:cNvSpPr>
            <p:nvPr/>
          </p:nvSpPr>
          <p:spPr bwMode="auto">
            <a:xfrm>
              <a:off x="561542" y="3381439"/>
              <a:ext cx="402346" cy="250309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42" name="Rectangle 348"/>
            <p:cNvSpPr>
              <a:spLocks noChangeArrowheads="1"/>
            </p:cNvSpPr>
            <p:nvPr/>
          </p:nvSpPr>
          <p:spPr bwMode="auto">
            <a:xfrm>
              <a:off x="963889" y="3382861"/>
              <a:ext cx="400945" cy="250309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 b="1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449" name="グループ化 448"/>
          <p:cNvGrpSpPr/>
          <p:nvPr/>
        </p:nvGrpSpPr>
        <p:grpSpPr>
          <a:xfrm>
            <a:off x="3049459" y="4233033"/>
            <a:ext cx="874789" cy="709682"/>
            <a:chOff x="525092" y="3017354"/>
            <a:chExt cx="874789" cy="709682"/>
          </a:xfrm>
        </p:grpSpPr>
        <p:pic>
          <p:nvPicPr>
            <p:cNvPr id="450" name="Picture 23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5092" y="3017354"/>
              <a:ext cx="874789" cy="7096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51" name="Group 235"/>
            <p:cNvGrpSpPr>
              <a:grpSpLocks/>
            </p:cNvGrpSpPr>
            <p:nvPr/>
          </p:nvGrpSpPr>
          <p:grpSpPr bwMode="auto">
            <a:xfrm>
              <a:off x="561542" y="3125442"/>
              <a:ext cx="804693" cy="503461"/>
              <a:chOff x="888" y="2463"/>
              <a:chExt cx="574" cy="354"/>
            </a:xfrm>
          </p:grpSpPr>
          <p:sp>
            <p:nvSpPr>
              <p:cNvPr id="564" name="Rectangle 233"/>
              <p:cNvSpPr>
                <a:spLocks noChangeArrowheads="1"/>
              </p:cNvSpPr>
              <p:nvPr/>
            </p:nvSpPr>
            <p:spPr bwMode="auto">
              <a:xfrm>
                <a:off x="888" y="2463"/>
                <a:ext cx="574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65" name="Rectangle 234"/>
              <p:cNvSpPr>
                <a:spLocks noChangeArrowheads="1"/>
              </p:cNvSpPr>
              <p:nvPr/>
            </p:nvSpPr>
            <p:spPr bwMode="auto">
              <a:xfrm>
                <a:off x="888" y="2463"/>
                <a:ext cx="574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</p:grpSp>
        <p:grpSp>
          <p:nvGrpSpPr>
            <p:cNvPr id="452" name="Group 239"/>
            <p:cNvGrpSpPr>
              <a:grpSpLocks/>
            </p:cNvGrpSpPr>
            <p:nvPr/>
          </p:nvGrpSpPr>
          <p:grpSpPr bwMode="auto">
            <a:xfrm>
              <a:off x="683508" y="3129708"/>
              <a:ext cx="166826" cy="250309"/>
              <a:chOff x="975" y="2466"/>
              <a:chExt cx="119" cy="176"/>
            </a:xfrm>
          </p:grpSpPr>
          <p:pic>
            <p:nvPicPr>
              <p:cNvPr id="562" name="Picture 237"/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75" y="2466"/>
                <a:ext cx="119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63" name="Picture 238"/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75" y="2466"/>
                <a:ext cx="119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53" name="Group 287"/>
            <p:cNvGrpSpPr>
              <a:grpSpLocks/>
            </p:cNvGrpSpPr>
            <p:nvPr/>
          </p:nvGrpSpPr>
          <p:grpSpPr bwMode="auto">
            <a:xfrm>
              <a:off x="607836" y="3411395"/>
              <a:ext cx="323848" cy="192003"/>
              <a:chOff x="921" y="2664"/>
              <a:chExt cx="231" cy="135"/>
            </a:xfrm>
          </p:grpSpPr>
          <p:sp>
            <p:nvSpPr>
              <p:cNvPr id="515" name="Freeform 240"/>
              <p:cNvSpPr>
                <a:spLocks/>
              </p:cNvSpPr>
              <p:nvPr/>
            </p:nvSpPr>
            <p:spPr bwMode="auto">
              <a:xfrm>
                <a:off x="1098" y="2713"/>
                <a:ext cx="43" cy="53"/>
              </a:xfrm>
              <a:custGeom>
                <a:avLst/>
                <a:gdLst>
                  <a:gd name="T0" fmla="*/ 0 w 43"/>
                  <a:gd name="T1" fmla="*/ 3 h 53"/>
                  <a:gd name="T2" fmla="*/ 1 w 43"/>
                  <a:gd name="T3" fmla="*/ 2 h 53"/>
                  <a:gd name="T4" fmla="*/ 3 w 43"/>
                  <a:gd name="T5" fmla="*/ 1 h 53"/>
                  <a:gd name="T6" fmla="*/ 5 w 43"/>
                  <a:gd name="T7" fmla="*/ 1 h 53"/>
                  <a:gd name="T8" fmla="*/ 7 w 43"/>
                  <a:gd name="T9" fmla="*/ 0 h 53"/>
                  <a:gd name="T10" fmla="*/ 10 w 43"/>
                  <a:gd name="T11" fmla="*/ 0 h 53"/>
                  <a:gd name="T12" fmla="*/ 13 w 43"/>
                  <a:gd name="T13" fmla="*/ 1 h 53"/>
                  <a:gd name="T14" fmla="*/ 16 w 43"/>
                  <a:gd name="T15" fmla="*/ 1 h 53"/>
                  <a:gd name="T16" fmla="*/ 19 w 43"/>
                  <a:gd name="T17" fmla="*/ 1 h 53"/>
                  <a:gd name="T18" fmla="*/ 22 w 43"/>
                  <a:gd name="T19" fmla="*/ 2 h 53"/>
                  <a:gd name="T20" fmla="*/ 25 w 43"/>
                  <a:gd name="T21" fmla="*/ 3 h 53"/>
                  <a:gd name="T22" fmla="*/ 28 w 43"/>
                  <a:gd name="T23" fmla="*/ 3 h 53"/>
                  <a:gd name="T24" fmla="*/ 31 w 43"/>
                  <a:gd name="T25" fmla="*/ 4 h 53"/>
                  <a:gd name="T26" fmla="*/ 33 w 43"/>
                  <a:gd name="T27" fmla="*/ 4 h 53"/>
                  <a:gd name="T28" fmla="*/ 34 w 43"/>
                  <a:gd name="T29" fmla="*/ 5 h 53"/>
                  <a:gd name="T30" fmla="*/ 35 w 43"/>
                  <a:gd name="T31" fmla="*/ 5 h 53"/>
                  <a:gd name="T32" fmla="*/ 36 w 43"/>
                  <a:gd name="T33" fmla="*/ 5 h 53"/>
                  <a:gd name="T34" fmla="*/ 36 w 43"/>
                  <a:gd name="T35" fmla="*/ 5 h 53"/>
                  <a:gd name="T36" fmla="*/ 36 w 43"/>
                  <a:gd name="T37" fmla="*/ 5 h 53"/>
                  <a:gd name="T38" fmla="*/ 36 w 43"/>
                  <a:gd name="T39" fmla="*/ 4 h 53"/>
                  <a:gd name="T40" fmla="*/ 36 w 43"/>
                  <a:gd name="T41" fmla="*/ 4 h 53"/>
                  <a:gd name="T42" fmla="*/ 37 w 43"/>
                  <a:gd name="T43" fmla="*/ 3 h 53"/>
                  <a:gd name="T44" fmla="*/ 38 w 43"/>
                  <a:gd name="T45" fmla="*/ 3 h 53"/>
                  <a:gd name="T46" fmla="*/ 39 w 43"/>
                  <a:gd name="T47" fmla="*/ 3 h 53"/>
                  <a:gd name="T48" fmla="*/ 40 w 43"/>
                  <a:gd name="T49" fmla="*/ 3 h 53"/>
                  <a:gd name="T50" fmla="*/ 41 w 43"/>
                  <a:gd name="T51" fmla="*/ 3 h 53"/>
                  <a:gd name="T52" fmla="*/ 42 w 43"/>
                  <a:gd name="T53" fmla="*/ 3 h 53"/>
                  <a:gd name="T54" fmla="*/ 42 w 43"/>
                  <a:gd name="T55" fmla="*/ 3 h 53"/>
                  <a:gd name="T56" fmla="*/ 43 w 43"/>
                  <a:gd name="T57" fmla="*/ 3 h 53"/>
                  <a:gd name="T58" fmla="*/ 43 w 43"/>
                  <a:gd name="T59" fmla="*/ 4 h 53"/>
                  <a:gd name="T60" fmla="*/ 43 w 43"/>
                  <a:gd name="T61" fmla="*/ 4 h 53"/>
                  <a:gd name="T62" fmla="*/ 43 w 43"/>
                  <a:gd name="T63" fmla="*/ 4 h 53"/>
                  <a:gd name="T64" fmla="*/ 43 w 43"/>
                  <a:gd name="T65" fmla="*/ 4 h 53"/>
                  <a:gd name="T66" fmla="*/ 43 w 43"/>
                  <a:gd name="T67" fmla="*/ 53 h 53"/>
                  <a:gd name="T68" fmla="*/ 36 w 43"/>
                  <a:gd name="T69" fmla="*/ 53 h 53"/>
                  <a:gd name="T70" fmla="*/ 36 w 43"/>
                  <a:gd name="T71" fmla="*/ 49 h 53"/>
                  <a:gd name="T72" fmla="*/ 36 w 43"/>
                  <a:gd name="T73" fmla="*/ 42 h 53"/>
                  <a:gd name="T74" fmla="*/ 36 w 43"/>
                  <a:gd name="T75" fmla="*/ 35 h 53"/>
                  <a:gd name="T76" fmla="*/ 36 w 43"/>
                  <a:gd name="T77" fmla="*/ 31 h 53"/>
                  <a:gd name="T78" fmla="*/ 34 w 43"/>
                  <a:gd name="T79" fmla="*/ 31 h 53"/>
                  <a:gd name="T80" fmla="*/ 33 w 43"/>
                  <a:gd name="T81" fmla="*/ 30 h 53"/>
                  <a:gd name="T82" fmla="*/ 31 w 43"/>
                  <a:gd name="T83" fmla="*/ 30 h 53"/>
                  <a:gd name="T84" fmla="*/ 29 w 43"/>
                  <a:gd name="T85" fmla="*/ 29 h 53"/>
                  <a:gd name="T86" fmla="*/ 27 w 43"/>
                  <a:gd name="T87" fmla="*/ 29 h 53"/>
                  <a:gd name="T88" fmla="*/ 24 w 43"/>
                  <a:gd name="T89" fmla="*/ 28 h 53"/>
                  <a:gd name="T90" fmla="*/ 22 w 43"/>
                  <a:gd name="T91" fmla="*/ 27 h 53"/>
                  <a:gd name="T92" fmla="*/ 19 w 43"/>
                  <a:gd name="T93" fmla="*/ 26 h 53"/>
                  <a:gd name="T94" fmla="*/ 17 w 43"/>
                  <a:gd name="T95" fmla="*/ 26 h 53"/>
                  <a:gd name="T96" fmla="*/ 14 w 43"/>
                  <a:gd name="T97" fmla="*/ 25 h 53"/>
                  <a:gd name="T98" fmla="*/ 11 w 43"/>
                  <a:gd name="T99" fmla="*/ 24 h 53"/>
                  <a:gd name="T100" fmla="*/ 9 w 43"/>
                  <a:gd name="T101" fmla="*/ 24 h 53"/>
                  <a:gd name="T102" fmla="*/ 6 w 43"/>
                  <a:gd name="T103" fmla="*/ 23 h 53"/>
                  <a:gd name="T104" fmla="*/ 4 w 43"/>
                  <a:gd name="T105" fmla="*/ 23 h 53"/>
                  <a:gd name="T106" fmla="*/ 2 w 43"/>
                  <a:gd name="T107" fmla="*/ 22 h 53"/>
                  <a:gd name="T108" fmla="*/ 0 w 43"/>
                  <a:gd name="T109" fmla="*/ 22 h 53"/>
                  <a:gd name="T110" fmla="*/ 0 w 43"/>
                  <a:gd name="T111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3">
                    <a:moveTo>
                      <a:pt x="0" y="3"/>
                    </a:moveTo>
                    <a:lnTo>
                      <a:pt x="1" y="2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3" y="1"/>
                    </a:lnTo>
                    <a:lnTo>
                      <a:pt x="16" y="1"/>
                    </a:lnTo>
                    <a:lnTo>
                      <a:pt x="19" y="1"/>
                    </a:lnTo>
                    <a:lnTo>
                      <a:pt x="22" y="2"/>
                    </a:lnTo>
                    <a:lnTo>
                      <a:pt x="25" y="3"/>
                    </a:lnTo>
                    <a:lnTo>
                      <a:pt x="28" y="3"/>
                    </a:lnTo>
                    <a:lnTo>
                      <a:pt x="31" y="4"/>
                    </a:lnTo>
                    <a:lnTo>
                      <a:pt x="33" y="4"/>
                    </a:lnTo>
                    <a:lnTo>
                      <a:pt x="34" y="5"/>
                    </a:lnTo>
                    <a:lnTo>
                      <a:pt x="35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9" y="3"/>
                    </a:lnTo>
                    <a:lnTo>
                      <a:pt x="40" y="3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53"/>
                    </a:lnTo>
                    <a:lnTo>
                      <a:pt x="36" y="53"/>
                    </a:lnTo>
                    <a:lnTo>
                      <a:pt x="36" y="49"/>
                    </a:lnTo>
                    <a:lnTo>
                      <a:pt x="36" y="42"/>
                    </a:lnTo>
                    <a:lnTo>
                      <a:pt x="36" y="35"/>
                    </a:lnTo>
                    <a:lnTo>
                      <a:pt x="36" y="31"/>
                    </a:lnTo>
                    <a:lnTo>
                      <a:pt x="34" y="31"/>
                    </a:lnTo>
                    <a:lnTo>
                      <a:pt x="33" y="30"/>
                    </a:lnTo>
                    <a:lnTo>
                      <a:pt x="31" y="30"/>
                    </a:lnTo>
                    <a:lnTo>
                      <a:pt x="29" y="29"/>
                    </a:lnTo>
                    <a:lnTo>
                      <a:pt x="27" y="29"/>
                    </a:lnTo>
                    <a:lnTo>
                      <a:pt x="24" y="28"/>
                    </a:lnTo>
                    <a:lnTo>
                      <a:pt x="22" y="27"/>
                    </a:lnTo>
                    <a:lnTo>
                      <a:pt x="19" y="26"/>
                    </a:lnTo>
                    <a:lnTo>
                      <a:pt x="17" y="26"/>
                    </a:lnTo>
                    <a:lnTo>
                      <a:pt x="14" y="25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16" name="Freeform 241"/>
              <p:cNvSpPr>
                <a:spLocks/>
              </p:cNvSpPr>
              <p:nvPr/>
            </p:nvSpPr>
            <p:spPr bwMode="auto">
              <a:xfrm>
                <a:off x="1087" y="2703"/>
                <a:ext cx="25" cy="21"/>
              </a:xfrm>
              <a:custGeom>
                <a:avLst/>
                <a:gdLst>
                  <a:gd name="T0" fmla="*/ 25 w 25"/>
                  <a:gd name="T1" fmla="*/ 21 h 21"/>
                  <a:gd name="T2" fmla="*/ 25 w 25"/>
                  <a:gd name="T3" fmla="*/ 0 h 21"/>
                  <a:gd name="T4" fmla="*/ 0 w 25"/>
                  <a:gd name="T5" fmla="*/ 5 h 21"/>
                  <a:gd name="T6" fmla="*/ 0 w 25"/>
                  <a:gd name="T7" fmla="*/ 21 h 21"/>
                  <a:gd name="T8" fmla="*/ 25 w 25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1">
                    <a:moveTo>
                      <a:pt x="25" y="21"/>
                    </a:moveTo>
                    <a:lnTo>
                      <a:pt x="25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5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17" name="Freeform 242"/>
              <p:cNvSpPr>
                <a:spLocks/>
              </p:cNvSpPr>
              <p:nvPr/>
            </p:nvSpPr>
            <p:spPr bwMode="auto">
              <a:xfrm>
                <a:off x="1090" y="2708"/>
                <a:ext cx="18" cy="26"/>
              </a:xfrm>
              <a:custGeom>
                <a:avLst/>
                <a:gdLst>
                  <a:gd name="T0" fmla="*/ 18 w 18"/>
                  <a:gd name="T1" fmla="*/ 0 h 26"/>
                  <a:gd name="T2" fmla="*/ 0 w 18"/>
                  <a:gd name="T3" fmla="*/ 1 h 26"/>
                  <a:gd name="T4" fmla="*/ 0 w 18"/>
                  <a:gd name="T5" fmla="*/ 26 h 26"/>
                  <a:gd name="T6" fmla="*/ 7 w 18"/>
                  <a:gd name="T7" fmla="*/ 26 h 26"/>
                  <a:gd name="T8" fmla="*/ 18 w 18"/>
                  <a:gd name="T9" fmla="*/ 26 h 26"/>
                  <a:gd name="T10" fmla="*/ 18 w 18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6">
                    <a:moveTo>
                      <a:pt x="18" y="0"/>
                    </a:moveTo>
                    <a:lnTo>
                      <a:pt x="0" y="1"/>
                    </a:lnTo>
                    <a:lnTo>
                      <a:pt x="0" y="26"/>
                    </a:lnTo>
                    <a:lnTo>
                      <a:pt x="7" y="26"/>
                    </a:lnTo>
                    <a:lnTo>
                      <a:pt x="18" y="26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18" name="Freeform 243"/>
              <p:cNvSpPr>
                <a:spLocks/>
              </p:cNvSpPr>
              <p:nvPr/>
            </p:nvSpPr>
            <p:spPr bwMode="auto">
              <a:xfrm>
                <a:off x="1071" y="2715"/>
                <a:ext cx="61" cy="48"/>
              </a:xfrm>
              <a:custGeom>
                <a:avLst/>
                <a:gdLst>
                  <a:gd name="T0" fmla="*/ 14 w 61"/>
                  <a:gd name="T1" fmla="*/ 0 h 48"/>
                  <a:gd name="T2" fmla="*/ 13 w 61"/>
                  <a:gd name="T3" fmla="*/ 0 h 48"/>
                  <a:gd name="T4" fmla="*/ 12 w 61"/>
                  <a:gd name="T5" fmla="*/ 0 h 48"/>
                  <a:gd name="T6" fmla="*/ 12 w 61"/>
                  <a:gd name="T7" fmla="*/ 1 h 48"/>
                  <a:gd name="T8" fmla="*/ 10 w 61"/>
                  <a:gd name="T9" fmla="*/ 1 h 48"/>
                  <a:gd name="T10" fmla="*/ 9 w 61"/>
                  <a:gd name="T11" fmla="*/ 1 h 48"/>
                  <a:gd name="T12" fmla="*/ 8 w 61"/>
                  <a:gd name="T13" fmla="*/ 2 h 48"/>
                  <a:gd name="T14" fmla="*/ 6 w 61"/>
                  <a:gd name="T15" fmla="*/ 3 h 48"/>
                  <a:gd name="T16" fmla="*/ 5 w 61"/>
                  <a:gd name="T17" fmla="*/ 4 h 48"/>
                  <a:gd name="T18" fmla="*/ 3 w 61"/>
                  <a:gd name="T19" fmla="*/ 7 h 48"/>
                  <a:gd name="T20" fmla="*/ 2 w 61"/>
                  <a:gd name="T21" fmla="*/ 12 h 48"/>
                  <a:gd name="T22" fmla="*/ 1 w 61"/>
                  <a:gd name="T23" fmla="*/ 18 h 48"/>
                  <a:gd name="T24" fmla="*/ 0 w 61"/>
                  <a:gd name="T25" fmla="*/ 25 h 48"/>
                  <a:gd name="T26" fmla="*/ 0 w 61"/>
                  <a:gd name="T27" fmla="*/ 32 h 48"/>
                  <a:gd name="T28" fmla="*/ 0 w 61"/>
                  <a:gd name="T29" fmla="*/ 38 h 48"/>
                  <a:gd name="T30" fmla="*/ 0 w 61"/>
                  <a:gd name="T31" fmla="*/ 41 h 48"/>
                  <a:gd name="T32" fmla="*/ 0 w 61"/>
                  <a:gd name="T33" fmla="*/ 43 h 48"/>
                  <a:gd name="T34" fmla="*/ 54 w 61"/>
                  <a:gd name="T35" fmla="*/ 48 h 48"/>
                  <a:gd name="T36" fmla="*/ 52 w 61"/>
                  <a:gd name="T37" fmla="*/ 35 h 48"/>
                  <a:gd name="T38" fmla="*/ 52 w 61"/>
                  <a:gd name="T39" fmla="*/ 34 h 48"/>
                  <a:gd name="T40" fmla="*/ 53 w 61"/>
                  <a:gd name="T41" fmla="*/ 34 h 48"/>
                  <a:gd name="T42" fmla="*/ 53 w 61"/>
                  <a:gd name="T43" fmla="*/ 34 h 48"/>
                  <a:gd name="T44" fmla="*/ 54 w 61"/>
                  <a:gd name="T45" fmla="*/ 33 h 48"/>
                  <a:gd name="T46" fmla="*/ 54 w 61"/>
                  <a:gd name="T47" fmla="*/ 33 h 48"/>
                  <a:gd name="T48" fmla="*/ 55 w 61"/>
                  <a:gd name="T49" fmla="*/ 33 h 48"/>
                  <a:gd name="T50" fmla="*/ 56 w 61"/>
                  <a:gd name="T51" fmla="*/ 32 h 48"/>
                  <a:gd name="T52" fmla="*/ 56 w 61"/>
                  <a:gd name="T53" fmla="*/ 32 h 48"/>
                  <a:gd name="T54" fmla="*/ 57 w 61"/>
                  <a:gd name="T55" fmla="*/ 31 h 48"/>
                  <a:gd name="T56" fmla="*/ 59 w 61"/>
                  <a:gd name="T57" fmla="*/ 30 h 48"/>
                  <a:gd name="T58" fmla="*/ 59 w 61"/>
                  <a:gd name="T59" fmla="*/ 28 h 48"/>
                  <a:gd name="T60" fmla="*/ 60 w 61"/>
                  <a:gd name="T61" fmla="*/ 27 h 48"/>
                  <a:gd name="T62" fmla="*/ 61 w 61"/>
                  <a:gd name="T63" fmla="*/ 26 h 48"/>
                  <a:gd name="T64" fmla="*/ 61 w 61"/>
                  <a:gd name="T65" fmla="*/ 24 h 48"/>
                  <a:gd name="T66" fmla="*/ 61 w 61"/>
                  <a:gd name="T67" fmla="*/ 22 h 48"/>
                  <a:gd name="T68" fmla="*/ 60 w 61"/>
                  <a:gd name="T69" fmla="*/ 20 h 48"/>
                  <a:gd name="T70" fmla="*/ 60 w 61"/>
                  <a:gd name="T71" fmla="*/ 20 h 48"/>
                  <a:gd name="T72" fmla="*/ 59 w 61"/>
                  <a:gd name="T73" fmla="*/ 18 h 48"/>
                  <a:gd name="T74" fmla="*/ 58 w 61"/>
                  <a:gd name="T75" fmla="*/ 15 h 48"/>
                  <a:gd name="T76" fmla="*/ 56 w 61"/>
                  <a:gd name="T77" fmla="*/ 12 h 48"/>
                  <a:gd name="T78" fmla="*/ 54 w 61"/>
                  <a:gd name="T79" fmla="*/ 9 h 48"/>
                  <a:gd name="T80" fmla="*/ 51 w 61"/>
                  <a:gd name="T81" fmla="*/ 6 h 48"/>
                  <a:gd name="T82" fmla="*/ 48 w 61"/>
                  <a:gd name="T83" fmla="*/ 3 h 48"/>
                  <a:gd name="T84" fmla="*/ 45 w 61"/>
                  <a:gd name="T85" fmla="*/ 1 h 48"/>
                  <a:gd name="T86" fmla="*/ 44 w 61"/>
                  <a:gd name="T87" fmla="*/ 1 h 48"/>
                  <a:gd name="T88" fmla="*/ 43 w 61"/>
                  <a:gd name="T89" fmla="*/ 1 h 48"/>
                  <a:gd name="T90" fmla="*/ 43 w 61"/>
                  <a:gd name="T91" fmla="*/ 1 h 48"/>
                  <a:gd name="T92" fmla="*/ 41 w 61"/>
                  <a:gd name="T93" fmla="*/ 1 h 48"/>
                  <a:gd name="T94" fmla="*/ 40 w 61"/>
                  <a:gd name="T95" fmla="*/ 0 h 48"/>
                  <a:gd name="T96" fmla="*/ 39 w 61"/>
                  <a:gd name="T97" fmla="*/ 0 h 48"/>
                  <a:gd name="T98" fmla="*/ 38 w 61"/>
                  <a:gd name="T99" fmla="*/ 0 h 48"/>
                  <a:gd name="T100" fmla="*/ 37 w 61"/>
                  <a:gd name="T101" fmla="*/ 0 h 48"/>
                  <a:gd name="T102" fmla="*/ 27 w 61"/>
                  <a:gd name="T103" fmla="*/ 13 h 48"/>
                  <a:gd name="T104" fmla="*/ 19 w 61"/>
                  <a:gd name="T105" fmla="*/ 0 h 48"/>
                  <a:gd name="T106" fmla="*/ 14 w 61"/>
                  <a:gd name="T10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1" h="48">
                    <a:moveTo>
                      <a:pt x="14" y="0"/>
                    </a:moveTo>
                    <a:lnTo>
                      <a:pt x="13" y="0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1" y="18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54" y="48"/>
                    </a:lnTo>
                    <a:lnTo>
                      <a:pt x="52" y="35"/>
                    </a:lnTo>
                    <a:lnTo>
                      <a:pt x="52" y="34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5" y="33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7" y="31"/>
                    </a:lnTo>
                    <a:lnTo>
                      <a:pt x="59" y="30"/>
                    </a:lnTo>
                    <a:lnTo>
                      <a:pt x="59" y="28"/>
                    </a:lnTo>
                    <a:lnTo>
                      <a:pt x="60" y="27"/>
                    </a:lnTo>
                    <a:lnTo>
                      <a:pt x="61" y="26"/>
                    </a:lnTo>
                    <a:lnTo>
                      <a:pt x="61" y="24"/>
                    </a:lnTo>
                    <a:lnTo>
                      <a:pt x="61" y="22"/>
                    </a:lnTo>
                    <a:lnTo>
                      <a:pt x="60" y="20"/>
                    </a:lnTo>
                    <a:lnTo>
                      <a:pt x="60" y="20"/>
                    </a:lnTo>
                    <a:lnTo>
                      <a:pt x="59" y="18"/>
                    </a:lnTo>
                    <a:lnTo>
                      <a:pt x="58" y="15"/>
                    </a:lnTo>
                    <a:lnTo>
                      <a:pt x="56" y="12"/>
                    </a:lnTo>
                    <a:lnTo>
                      <a:pt x="54" y="9"/>
                    </a:lnTo>
                    <a:lnTo>
                      <a:pt x="51" y="6"/>
                    </a:lnTo>
                    <a:lnTo>
                      <a:pt x="48" y="3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1" y="1"/>
                    </a:lnTo>
                    <a:lnTo>
                      <a:pt x="40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27" y="13"/>
                    </a:lnTo>
                    <a:lnTo>
                      <a:pt x="19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19" name="Freeform 244"/>
              <p:cNvSpPr>
                <a:spLocks/>
              </p:cNvSpPr>
              <p:nvPr/>
            </p:nvSpPr>
            <p:spPr bwMode="auto">
              <a:xfrm>
                <a:off x="1074" y="2717"/>
                <a:ext cx="55" cy="46"/>
              </a:xfrm>
              <a:custGeom>
                <a:avLst/>
                <a:gdLst>
                  <a:gd name="T0" fmla="*/ 0 w 55"/>
                  <a:gd name="T1" fmla="*/ 40 h 46"/>
                  <a:gd name="T2" fmla="*/ 0 w 55"/>
                  <a:gd name="T3" fmla="*/ 29 h 46"/>
                  <a:gd name="T4" fmla="*/ 0 w 55"/>
                  <a:gd name="T5" fmla="*/ 20 h 46"/>
                  <a:gd name="T6" fmla="*/ 0 w 55"/>
                  <a:gd name="T7" fmla="*/ 14 h 46"/>
                  <a:gd name="T8" fmla="*/ 1 w 55"/>
                  <a:gd name="T9" fmla="*/ 10 h 46"/>
                  <a:gd name="T10" fmla="*/ 2 w 55"/>
                  <a:gd name="T11" fmla="*/ 7 h 46"/>
                  <a:gd name="T12" fmla="*/ 2 w 55"/>
                  <a:gd name="T13" fmla="*/ 5 h 46"/>
                  <a:gd name="T14" fmla="*/ 3 w 55"/>
                  <a:gd name="T15" fmla="*/ 5 h 46"/>
                  <a:gd name="T16" fmla="*/ 3 w 55"/>
                  <a:gd name="T17" fmla="*/ 5 h 46"/>
                  <a:gd name="T18" fmla="*/ 3 w 55"/>
                  <a:gd name="T19" fmla="*/ 4 h 46"/>
                  <a:gd name="T20" fmla="*/ 4 w 55"/>
                  <a:gd name="T21" fmla="*/ 3 h 46"/>
                  <a:gd name="T22" fmla="*/ 5 w 55"/>
                  <a:gd name="T23" fmla="*/ 3 h 46"/>
                  <a:gd name="T24" fmla="*/ 6 w 55"/>
                  <a:gd name="T25" fmla="*/ 2 h 46"/>
                  <a:gd name="T26" fmla="*/ 7 w 55"/>
                  <a:gd name="T27" fmla="*/ 2 h 46"/>
                  <a:gd name="T28" fmla="*/ 7 w 55"/>
                  <a:gd name="T29" fmla="*/ 1 h 46"/>
                  <a:gd name="T30" fmla="*/ 8 w 55"/>
                  <a:gd name="T31" fmla="*/ 1 h 46"/>
                  <a:gd name="T32" fmla="*/ 9 w 55"/>
                  <a:gd name="T33" fmla="*/ 1 h 46"/>
                  <a:gd name="T34" fmla="*/ 15 w 55"/>
                  <a:gd name="T35" fmla="*/ 0 h 46"/>
                  <a:gd name="T36" fmla="*/ 23 w 55"/>
                  <a:gd name="T37" fmla="*/ 14 h 46"/>
                  <a:gd name="T38" fmla="*/ 35 w 55"/>
                  <a:gd name="T39" fmla="*/ 0 h 46"/>
                  <a:gd name="T40" fmla="*/ 39 w 55"/>
                  <a:gd name="T41" fmla="*/ 0 h 46"/>
                  <a:gd name="T42" fmla="*/ 41 w 55"/>
                  <a:gd name="T43" fmla="*/ 1 h 46"/>
                  <a:gd name="T44" fmla="*/ 44 w 55"/>
                  <a:gd name="T45" fmla="*/ 3 h 46"/>
                  <a:gd name="T46" fmla="*/ 46 w 55"/>
                  <a:gd name="T47" fmla="*/ 5 h 46"/>
                  <a:gd name="T48" fmla="*/ 48 w 55"/>
                  <a:gd name="T49" fmla="*/ 8 h 46"/>
                  <a:gd name="T50" fmla="*/ 50 w 55"/>
                  <a:gd name="T51" fmla="*/ 11 h 46"/>
                  <a:gd name="T52" fmla="*/ 52 w 55"/>
                  <a:gd name="T53" fmla="*/ 13 h 46"/>
                  <a:gd name="T54" fmla="*/ 53 w 55"/>
                  <a:gd name="T55" fmla="*/ 15 h 46"/>
                  <a:gd name="T56" fmla="*/ 53 w 55"/>
                  <a:gd name="T57" fmla="*/ 15 h 46"/>
                  <a:gd name="T58" fmla="*/ 54 w 55"/>
                  <a:gd name="T59" fmla="*/ 16 h 46"/>
                  <a:gd name="T60" fmla="*/ 54 w 55"/>
                  <a:gd name="T61" fmla="*/ 18 h 46"/>
                  <a:gd name="T62" fmla="*/ 55 w 55"/>
                  <a:gd name="T63" fmla="*/ 20 h 46"/>
                  <a:gd name="T64" fmla="*/ 54 w 55"/>
                  <a:gd name="T65" fmla="*/ 23 h 46"/>
                  <a:gd name="T66" fmla="*/ 53 w 55"/>
                  <a:gd name="T67" fmla="*/ 25 h 46"/>
                  <a:gd name="T68" fmla="*/ 52 w 55"/>
                  <a:gd name="T69" fmla="*/ 26 h 46"/>
                  <a:gd name="T70" fmla="*/ 50 w 55"/>
                  <a:gd name="T71" fmla="*/ 28 h 46"/>
                  <a:gd name="T72" fmla="*/ 49 w 55"/>
                  <a:gd name="T73" fmla="*/ 29 h 46"/>
                  <a:gd name="T74" fmla="*/ 48 w 55"/>
                  <a:gd name="T75" fmla="*/ 30 h 46"/>
                  <a:gd name="T76" fmla="*/ 47 w 55"/>
                  <a:gd name="T77" fmla="*/ 31 h 46"/>
                  <a:gd name="T78" fmla="*/ 46 w 55"/>
                  <a:gd name="T79" fmla="*/ 31 h 46"/>
                  <a:gd name="T80" fmla="*/ 46 w 55"/>
                  <a:gd name="T81" fmla="*/ 31 h 46"/>
                  <a:gd name="T82" fmla="*/ 48 w 55"/>
                  <a:gd name="T83" fmla="*/ 46 h 46"/>
                  <a:gd name="T84" fmla="*/ 0 w 55"/>
                  <a:gd name="T85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5" h="46">
                    <a:moveTo>
                      <a:pt x="0" y="40"/>
                    </a:moveTo>
                    <a:lnTo>
                      <a:pt x="0" y="29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5" y="0"/>
                    </a:lnTo>
                    <a:lnTo>
                      <a:pt x="23" y="14"/>
                    </a:lnTo>
                    <a:lnTo>
                      <a:pt x="35" y="0"/>
                    </a:lnTo>
                    <a:lnTo>
                      <a:pt x="39" y="0"/>
                    </a:lnTo>
                    <a:lnTo>
                      <a:pt x="41" y="1"/>
                    </a:lnTo>
                    <a:lnTo>
                      <a:pt x="44" y="3"/>
                    </a:lnTo>
                    <a:lnTo>
                      <a:pt x="46" y="5"/>
                    </a:lnTo>
                    <a:lnTo>
                      <a:pt x="48" y="8"/>
                    </a:lnTo>
                    <a:lnTo>
                      <a:pt x="50" y="11"/>
                    </a:lnTo>
                    <a:lnTo>
                      <a:pt x="52" y="13"/>
                    </a:lnTo>
                    <a:lnTo>
                      <a:pt x="53" y="15"/>
                    </a:lnTo>
                    <a:lnTo>
                      <a:pt x="53" y="15"/>
                    </a:lnTo>
                    <a:lnTo>
                      <a:pt x="54" y="16"/>
                    </a:lnTo>
                    <a:lnTo>
                      <a:pt x="54" y="18"/>
                    </a:lnTo>
                    <a:lnTo>
                      <a:pt x="55" y="20"/>
                    </a:lnTo>
                    <a:lnTo>
                      <a:pt x="54" y="23"/>
                    </a:lnTo>
                    <a:lnTo>
                      <a:pt x="53" y="25"/>
                    </a:lnTo>
                    <a:lnTo>
                      <a:pt x="52" y="26"/>
                    </a:lnTo>
                    <a:lnTo>
                      <a:pt x="50" y="28"/>
                    </a:lnTo>
                    <a:lnTo>
                      <a:pt x="49" y="29"/>
                    </a:lnTo>
                    <a:lnTo>
                      <a:pt x="48" y="30"/>
                    </a:lnTo>
                    <a:lnTo>
                      <a:pt x="47" y="31"/>
                    </a:lnTo>
                    <a:lnTo>
                      <a:pt x="46" y="31"/>
                    </a:lnTo>
                    <a:lnTo>
                      <a:pt x="46" y="31"/>
                    </a:lnTo>
                    <a:lnTo>
                      <a:pt x="48" y="46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20" name="Freeform 245"/>
              <p:cNvSpPr>
                <a:spLocks/>
              </p:cNvSpPr>
              <p:nvPr/>
            </p:nvSpPr>
            <p:spPr bwMode="auto">
              <a:xfrm>
                <a:off x="1086" y="2738"/>
                <a:ext cx="40" cy="17"/>
              </a:xfrm>
              <a:custGeom>
                <a:avLst/>
                <a:gdLst>
                  <a:gd name="T0" fmla="*/ 15 w 40"/>
                  <a:gd name="T1" fmla="*/ 17 h 17"/>
                  <a:gd name="T2" fmla="*/ 16 w 40"/>
                  <a:gd name="T3" fmla="*/ 17 h 17"/>
                  <a:gd name="T4" fmla="*/ 17 w 40"/>
                  <a:gd name="T5" fmla="*/ 17 h 17"/>
                  <a:gd name="T6" fmla="*/ 19 w 40"/>
                  <a:gd name="T7" fmla="*/ 17 h 17"/>
                  <a:gd name="T8" fmla="*/ 20 w 40"/>
                  <a:gd name="T9" fmla="*/ 17 h 17"/>
                  <a:gd name="T10" fmla="*/ 22 w 40"/>
                  <a:gd name="T11" fmla="*/ 16 h 17"/>
                  <a:gd name="T12" fmla="*/ 24 w 40"/>
                  <a:gd name="T13" fmla="*/ 16 h 17"/>
                  <a:gd name="T14" fmla="*/ 26 w 40"/>
                  <a:gd name="T15" fmla="*/ 15 h 17"/>
                  <a:gd name="T16" fmla="*/ 28 w 40"/>
                  <a:gd name="T17" fmla="*/ 15 h 17"/>
                  <a:gd name="T18" fmla="*/ 30 w 40"/>
                  <a:gd name="T19" fmla="*/ 14 h 17"/>
                  <a:gd name="T20" fmla="*/ 32 w 40"/>
                  <a:gd name="T21" fmla="*/ 13 h 17"/>
                  <a:gd name="T22" fmla="*/ 34 w 40"/>
                  <a:gd name="T23" fmla="*/ 12 h 17"/>
                  <a:gd name="T24" fmla="*/ 35 w 40"/>
                  <a:gd name="T25" fmla="*/ 12 h 17"/>
                  <a:gd name="T26" fmla="*/ 37 w 40"/>
                  <a:gd name="T27" fmla="*/ 11 h 17"/>
                  <a:gd name="T28" fmla="*/ 38 w 40"/>
                  <a:gd name="T29" fmla="*/ 10 h 17"/>
                  <a:gd name="T30" fmla="*/ 39 w 40"/>
                  <a:gd name="T31" fmla="*/ 9 h 17"/>
                  <a:gd name="T32" fmla="*/ 40 w 40"/>
                  <a:gd name="T33" fmla="*/ 8 h 17"/>
                  <a:gd name="T34" fmla="*/ 33 w 40"/>
                  <a:gd name="T35" fmla="*/ 0 h 17"/>
                  <a:gd name="T36" fmla="*/ 32 w 40"/>
                  <a:gd name="T37" fmla="*/ 0 h 17"/>
                  <a:gd name="T38" fmla="*/ 32 w 40"/>
                  <a:gd name="T39" fmla="*/ 1 h 17"/>
                  <a:gd name="T40" fmla="*/ 31 w 40"/>
                  <a:gd name="T41" fmla="*/ 2 h 17"/>
                  <a:gd name="T42" fmla="*/ 31 w 40"/>
                  <a:gd name="T43" fmla="*/ 2 h 17"/>
                  <a:gd name="T44" fmla="*/ 30 w 40"/>
                  <a:gd name="T45" fmla="*/ 2 h 17"/>
                  <a:gd name="T46" fmla="*/ 30 w 40"/>
                  <a:gd name="T47" fmla="*/ 3 h 17"/>
                  <a:gd name="T48" fmla="*/ 29 w 40"/>
                  <a:gd name="T49" fmla="*/ 3 h 17"/>
                  <a:gd name="T50" fmla="*/ 28 w 40"/>
                  <a:gd name="T51" fmla="*/ 3 h 17"/>
                  <a:gd name="T52" fmla="*/ 27 w 40"/>
                  <a:gd name="T53" fmla="*/ 4 h 17"/>
                  <a:gd name="T54" fmla="*/ 26 w 40"/>
                  <a:gd name="T55" fmla="*/ 5 h 17"/>
                  <a:gd name="T56" fmla="*/ 24 w 40"/>
                  <a:gd name="T57" fmla="*/ 6 h 17"/>
                  <a:gd name="T58" fmla="*/ 22 w 40"/>
                  <a:gd name="T59" fmla="*/ 6 h 17"/>
                  <a:gd name="T60" fmla="*/ 19 w 40"/>
                  <a:gd name="T61" fmla="*/ 7 h 17"/>
                  <a:gd name="T62" fmla="*/ 17 w 40"/>
                  <a:gd name="T63" fmla="*/ 7 h 17"/>
                  <a:gd name="T64" fmla="*/ 15 w 40"/>
                  <a:gd name="T65" fmla="*/ 7 h 17"/>
                  <a:gd name="T66" fmla="*/ 13 w 40"/>
                  <a:gd name="T67" fmla="*/ 7 h 17"/>
                  <a:gd name="T68" fmla="*/ 12 w 40"/>
                  <a:gd name="T69" fmla="*/ 6 h 17"/>
                  <a:gd name="T70" fmla="*/ 11 w 40"/>
                  <a:gd name="T71" fmla="*/ 5 h 17"/>
                  <a:gd name="T72" fmla="*/ 11 w 40"/>
                  <a:gd name="T73" fmla="*/ 3 h 17"/>
                  <a:gd name="T74" fmla="*/ 10 w 40"/>
                  <a:gd name="T75" fmla="*/ 3 h 17"/>
                  <a:gd name="T76" fmla="*/ 9 w 40"/>
                  <a:gd name="T77" fmla="*/ 2 h 17"/>
                  <a:gd name="T78" fmla="*/ 9 w 40"/>
                  <a:gd name="T79" fmla="*/ 1 h 17"/>
                  <a:gd name="T80" fmla="*/ 8 w 40"/>
                  <a:gd name="T81" fmla="*/ 1 h 17"/>
                  <a:gd name="T82" fmla="*/ 7 w 40"/>
                  <a:gd name="T83" fmla="*/ 2 h 17"/>
                  <a:gd name="T84" fmla="*/ 6 w 40"/>
                  <a:gd name="T85" fmla="*/ 3 h 17"/>
                  <a:gd name="T86" fmla="*/ 6 w 40"/>
                  <a:gd name="T87" fmla="*/ 5 h 17"/>
                  <a:gd name="T88" fmla="*/ 6 w 40"/>
                  <a:gd name="T89" fmla="*/ 6 h 17"/>
                  <a:gd name="T90" fmla="*/ 7 w 40"/>
                  <a:gd name="T91" fmla="*/ 7 h 17"/>
                  <a:gd name="T92" fmla="*/ 0 w 40"/>
                  <a:gd name="T93" fmla="*/ 6 h 17"/>
                  <a:gd name="T94" fmla="*/ 2 w 40"/>
                  <a:gd name="T95" fmla="*/ 17 h 17"/>
                  <a:gd name="T96" fmla="*/ 3 w 40"/>
                  <a:gd name="T97" fmla="*/ 17 h 17"/>
                  <a:gd name="T98" fmla="*/ 5 w 40"/>
                  <a:gd name="T99" fmla="*/ 17 h 17"/>
                  <a:gd name="T100" fmla="*/ 7 w 40"/>
                  <a:gd name="T101" fmla="*/ 17 h 17"/>
                  <a:gd name="T102" fmla="*/ 10 w 40"/>
                  <a:gd name="T103" fmla="*/ 17 h 17"/>
                  <a:gd name="T104" fmla="*/ 12 w 40"/>
                  <a:gd name="T105" fmla="*/ 17 h 17"/>
                  <a:gd name="T106" fmla="*/ 13 w 40"/>
                  <a:gd name="T107" fmla="*/ 17 h 17"/>
                  <a:gd name="T108" fmla="*/ 15 w 40"/>
                  <a:gd name="T109" fmla="*/ 17 h 17"/>
                  <a:gd name="T110" fmla="*/ 15 w 40"/>
                  <a:gd name="T1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" h="17">
                    <a:moveTo>
                      <a:pt x="15" y="17"/>
                    </a:moveTo>
                    <a:lnTo>
                      <a:pt x="16" y="17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20" y="17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6" y="15"/>
                    </a:lnTo>
                    <a:lnTo>
                      <a:pt x="28" y="15"/>
                    </a:lnTo>
                    <a:lnTo>
                      <a:pt x="30" y="14"/>
                    </a:lnTo>
                    <a:lnTo>
                      <a:pt x="32" y="13"/>
                    </a:lnTo>
                    <a:lnTo>
                      <a:pt x="34" y="12"/>
                    </a:lnTo>
                    <a:lnTo>
                      <a:pt x="35" y="12"/>
                    </a:lnTo>
                    <a:lnTo>
                      <a:pt x="37" y="11"/>
                    </a:lnTo>
                    <a:lnTo>
                      <a:pt x="38" y="10"/>
                    </a:lnTo>
                    <a:lnTo>
                      <a:pt x="39" y="9"/>
                    </a:lnTo>
                    <a:lnTo>
                      <a:pt x="40" y="8"/>
                    </a:lnTo>
                    <a:lnTo>
                      <a:pt x="33" y="0"/>
                    </a:lnTo>
                    <a:lnTo>
                      <a:pt x="32" y="0"/>
                    </a:lnTo>
                    <a:lnTo>
                      <a:pt x="32" y="1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29" y="3"/>
                    </a:lnTo>
                    <a:lnTo>
                      <a:pt x="28" y="3"/>
                    </a:lnTo>
                    <a:lnTo>
                      <a:pt x="27" y="4"/>
                    </a:lnTo>
                    <a:lnTo>
                      <a:pt x="26" y="5"/>
                    </a:lnTo>
                    <a:lnTo>
                      <a:pt x="24" y="6"/>
                    </a:lnTo>
                    <a:lnTo>
                      <a:pt x="22" y="6"/>
                    </a:lnTo>
                    <a:lnTo>
                      <a:pt x="19" y="7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3" y="7"/>
                    </a:lnTo>
                    <a:lnTo>
                      <a:pt x="12" y="6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7" y="7"/>
                    </a:lnTo>
                    <a:lnTo>
                      <a:pt x="0" y="6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5" y="17"/>
                    </a:lnTo>
                    <a:lnTo>
                      <a:pt x="15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21" name="Freeform 246"/>
              <p:cNvSpPr>
                <a:spLocks/>
              </p:cNvSpPr>
              <p:nvPr/>
            </p:nvSpPr>
            <p:spPr bwMode="auto">
              <a:xfrm>
                <a:off x="1100" y="2734"/>
                <a:ext cx="29" cy="19"/>
              </a:xfrm>
              <a:custGeom>
                <a:avLst/>
                <a:gdLst>
                  <a:gd name="T0" fmla="*/ 3 w 29"/>
                  <a:gd name="T1" fmla="*/ 19 h 19"/>
                  <a:gd name="T2" fmla="*/ 4 w 29"/>
                  <a:gd name="T3" fmla="*/ 19 h 19"/>
                  <a:gd name="T4" fmla="*/ 5 w 29"/>
                  <a:gd name="T5" fmla="*/ 19 h 19"/>
                  <a:gd name="T6" fmla="*/ 6 w 29"/>
                  <a:gd name="T7" fmla="*/ 19 h 19"/>
                  <a:gd name="T8" fmla="*/ 8 w 29"/>
                  <a:gd name="T9" fmla="*/ 18 h 19"/>
                  <a:gd name="T10" fmla="*/ 9 w 29"/>
                  <a:gd name="T11" fmla="*/ 18 h 19"/>
                  <a:gd name="T12" fmla="*/ 11 w 29"/>
                  <a:gd name="T13" fmla="*/ 17 h 19"/>
                  <a:gd name="T14" fmla="*/ 13 w 29"/>
                  <a:gd name="T15" fmla="*/ 17 h 19"/>
                  <a:gd name="T16" fmla="*/ 14 w 29"/>
                  <a:gd name="T17" fmla="*/ 16 h 19"/>
                  <a:gd name="T18" fmla="*/ 16 w 29"/>
                  <a:gd name="T19" fmla="*/ 15 h 19"/>
                  <a:gd name="T20" fmla="*/ 18 w 29"/>
                  <a:gd name="T21" fmla="*/ 15 h 19"/>
                  <a:gd name="T22" fmla="*/ 19 w 29"/>
                  <a:gd name="T23" fmla="*/ 14 h 19"/>
                  <a:gd name="T24" fmla="*/ 21 w 29"/>
                  <a:gd name="T25" fmla="*/ 13 h 19"/>
                  <a:gd name="T26" fmla="*/ 22 w 29"/>
                  <a:gd name="T27" fmla="*/ 13 h 19"/>
                  <a:gd name="T28" fmla="*/ 23 w 29"/>
                  <a:gd name="T29" fmla="*/ 12 h 19"/>
                  <a:gd name="T30" fmla="*/ 24 w 29"/>
                  <a:gd name="T31" fmla="*/ 12 h 19"/>
                  <a:gd name="T32" fmla="*/ 25 w 29"/>
                  <a:gd name="T33" fmla="*/ 11 h 19"/>
                  <a:gd name="T34" fmla="*/ 26 w 29"/>
                  <a:gd name="T35" fmla="*/ 10 h 19"/>
                  <a:gd name="T36" fmla="*/ 28 w 29"/>
                  <a:gd name="T37" fmla="*/ 9 h 19"/>
                  <a:gd name="T38" fmla="*/ 28 w 29"/>
                  <a:gd name="T39" fmla="*/ 7 h 19"/>
                  <a:gd name="T40" fmla="*/ 29 w 29"/>
                  <a:gd name="T41" fmla="*/ 6 h 19"/>
                  <a:gd name="T42" fmla="*/ 29 w 29"/>
                  <a:gd name="T43" fmla="*/ 5 h 19"/>
                  <a:gd name="T44" fmla="*/ 29 w 29"/>
                  <a:gd name="T45" fmla="*/ 3 h 19"/>
                  <a:gd name="T46" fmla="*/ 29 w 29"/>
                  <a:gd name="T47" fmla="*/ 2 h 19"/>
                  <a:gd name="T48" fmla="*/ 28 w 29"/>
                  <a:gd name="T49" fmla="*/ 0 h 19"/>
                  <a:gd name="T50" fmla="*/ 20 w 29"/>
                  <a:gd name="T51" fmla="*/ 3 h 19"/>
                  <a:gd name="T52" fmla="*/ 20 w 29"/>
                  <a:gd name="T53" fmla="*/ 5 h 19"/>
                  <a:gd name="T54" fmla="*/ 20 w 29"/>
                  <a:gd name="T55" fmla="*/ 6 h 19"/>
                  <a:gd name="T56" fmla="*/ 19 w 29"/>
                  <a:gd name="T57" fmla="*/ 7 h 19"/>
                  <a:gd name="T58" fmla="*/ 18 w 29"/>
                  <a:gd name="T59" fmla="*/ 8 h 19"/>
                  <a:gd name="T60" fmla="*/ 15 w 29"/>
                  <a:gd name="T61" fmla="*/ 9 h 19"/>
                  <a:gd name="T62" fmla="*/ 13 w 29"/>
                  <a:gd name="T63" fmla="*/ 10 h 19"/>
                  <a:gd name="T64" fmla="*/ 10 w 29"/>
                  <a:gd name="T65" fmla="*/ 11 h 19"/>
                  <a:gd name="T66" fmla="*/ 8 w 29"/>
                  <a:gd name="T67" fmla="*/ 12 h 19"/>
                  <a:gd name="T68" fmla="*/ 5 w 29"/>
                  <a:gd name="T69" fmla="*/ 12 h 19"/>
                  <a:gd name="T70" fmla="*/ 4 w 29"/>
                  <a:gd name="T71" fmla="*/ 13 h 19"/>
                  <a:gd name="T72" fmla="*/ 2 w 29"/>
                  <a:gd name="T73" fmla="*/ 13 h 19"/>
                  <a:gd name="T74" fmla="*/ 0 w 29"/>
                  <a:gd name="T75" fmla="*/ 13 h 19"/>
                  <a:gd name="T76" fmla="*/ 3 w 29"/>
                  <a:gd name="T7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9" h="19">
                    <a:moveTo>
                      <a:pt x="3" y="19"/>
                    </a:moveTo>
                    <a:lnTo>
                      <a:pt x="4" y="19"/>
                    </a:lnTo>
                    <a:lnTo>
                      <a:pt x="5" y="19"/>
                    </a:lnTo>
                    <a:lnTo>
                      <a:pt x="6" y="19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11" y="17"/>
                    </a:lnTo>
                    <a:lnTo>
                      <a:pt x="13" y="17"/>
                    </a:lnTo>
                    <a:lnTo>
                      <a:pt x="14" y="16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19" y="14"/>
                    </a:lnTo>
                    <a:lnTo>
                      <a:pt x="21" y="13"/>
                    </a:lnTo>
                    <a:lnTo>
                      <a:pt x="22" y="13"/>
                    </a:lnTo>
                    <a:lnTo>
                      <a:pt x="23" y="12"/>
                    </a:lnTo>
                    <a:lnTo>
                      <a:pt x="24" y="12"/>
                    </a:lnTo>
                    <a:lnTo>
                      <a:pt x="25" y="11"/>
                    </a:lnTo>
                    <a:lnTo>
                      <a:pt x="26" y="10"/>
                    </a:lnTo>
                    <a:lnTo>
                      <a:pt x="28" y="9"/>
                    </a:lnTo>
                    <a:lnTo>
                      <a:pt x="28" y="7"/>
                    </a:lnTo>
                    <a:lnTo>
                      <a:pt x="29" y="6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9" y="2"/>
                    </a:lnTo>
                    <a:lnTo>
                      <a:pt x="28" y="0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8" y="8"/>
                    </a:lnTo>
                    <a:lnTo>
                      <a:pt x="15" y="9"/>
                    </a:lnTo>
                    <a:lnTo>
                      <a:pt x="13" y="10"/>
                    </a:lnTo>
                    <a:lnTo>
                      <a:pt x="10" y="11"/>
                    </a:lnTo>
                    <a:lnTo>
                      <a:pt x="8" y="12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22" name="Freeform 247"/>
              <p:cNvSpPr>
                <a:spLocks/>
              </p:cNvSpPr>
              <p:nvPr/>
            </p:nvSpPr>
            <p:spPr bwMode="auto">
              <a:xfrm>
                <a:off x="1088" y="2742"/>
                <a:ext cx="12" cy="11"/>
              </a:xfrm>
              <a:custGeom>
                <a:avLst/>
                <a:gdLst>
                  <a:gd name="T0" fmla="*/ 10 w 12"/>
                  <a:gd name="T1" fmla="*/ 5 h 11"/>
                  <a:gd name="T2" fmla="*/ 9 w 12"/>
                  <a:gd name="T3" fmla="*/ 4 h 11"/>
                  <a:gd name="T4" fmla="*/ 9 w 12"/>
                  <a:gd name="T5" fmla="*/ 3 h 11"/>
                  <a:gd name="T6" fmla="*/ 8 w 12"/>
                  <a:gd name="T7" fmla="*/ 2 h 11"/>
                  <a:gd name="T8" fmla="*/ 8 w 12"/>
                  <a:gd name="T9" fmla="*/ 1 h 11"/>
                  <a:gd name="T10" fmla="*/ 7 w 12"/>
                  <a:gd name="T11" fmla="*/ 1 h 11"/>
                  <a:gd name="T12" fmla="*/ 7 w 12"/>
                  <a:gd name="T13" fmla="*/ 0 h 11"/>
                  <a:gd name="T14" fmla="*/ 6 w 12"/>
                  <a:gd name="T15" fmla="*/ 0 h 11"/>
                  <a:gd name="T16" fmla="*/ 6 w 12"/>
                  <a:gd name="T17" fmla="*/ 0 h 11"/>
                  <a:gd name="T18" fmla="*/ 6 w 12"/>
                  <a:gd name="T19" fmla="*/ 1 h 11"/>
                  <a:gd name="T20" fmla="*/ 6 w 12"/>
                  <a:gd name="T21" fmla="*/ 2 h 11"/>
                  <a:gd name="T22" fmla="*/ 7 w 12"/>
                  <a:gd name="T23" fmla="*/ 4 h 11"/>
                  <a:gd name="T24" fmla="*/ 7 w 12"/>
                  <a:gd name="T25" fmla="*/ 5 h 11"/>
                  <a:gd name="T26" fmla="*/ 0 w 12"/>
                  <a:gd name="T27" fmla="*/ 5 h 11"/>
                  <a:gd name="T28" fmla="*/ 1 w 12"/>
                  <a:gd name="T29" fmla="*/ 11 h 11"/>
                  <a:gd name="T30" fmla="*/ 2 w 12"/>
                  <a:gd name="T31" fmla="*/ 11 h 11"/>
                  <a:gd name="T32" fmla="*/ 3 w 12"/>
                  <a:gd name="T33" fmla="*/ 11 h 11"/>
                  <a:gd name="T34" fmla="*/ 4 w 12"/>
                  <a:gd name="T35" fmla="*/ 11 h 11"/>
                  <a:gd name="T36" fmla="*/ 5 w 12"/>
                  <a:gd name="T37" fmla="*/ 11 h 11"/>
                  <a:gd name="T38" fmla="*/ 6 w 12"/>
                  <a:gd name="T39" fmla="*/ 11 h 11"/>
                  <a:gd name="T40" fmla="*/ 7 w 12"/>
                  <a:gd name="T41" fmla="*/ 11 h 11"/>
                  <a:gd name="T42" fmla="*/ 7 w 12"/>
                  <a:gd name="T43" fmla="*/ 11 h 11"/>
                  <a:gd name="T44" fmla="*/ 7 w 12"/>
                  <a:gd name="T45" fmla="*/ 11 h 11"/>
                  <a:gd name="T46" fmla="*/ 8 w 12"/>
                  <a:gd name="T47" fmla="*/ 11 h 11"/>
                  <a:gd name="T48" fmla="*/ 9 w 12"/>
                  <a:gd name="T49" fmla="*/ 11 h 11"/>
                  <a:gd name="T50" fmla="*/ 9 w 12"/>
                  <a:gd name="T51" fmla="*/ 11 h 11"/>
                  <a:gd name="T52" fmla="*/ 10 w 12"/>
                  <a:gd name="T53" fmla="*/ 11 h 11"/>
                  <a:gd name="T54" fmla="*/ 10 w 12"/>
                  <a:gd name="T55" fmla="*/ 10 h 11"/>
                  <a:gd name="T56" fmla="*/ 10 w 12"/>
                  <a:gd name="T57" fmla="*/ 10 h 11"/>
                  <a:gd name="T58" fmla="*/ 11 w 12"/>
                  <a:gd name="T59" fmla="*/ 10 h 11"/>
                  <a:gd name="T60" fmla="*/ 12 w 12"/>
                  <a:gd name="T61" fmla="*/ 10 h 11"/>
                  <a:gd name="T62" fmla="*/ 10 w 12"/>
                  <a:gd name="T6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" h="11">
                    <a:moveTo>
                      <a:pt x="10" y="5"/>
                    </a:moveTo>
                    <a:lnTo>
                      <a:pt x="9" y="4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23" name="Freeform 248"/>
              <p:cNvSpPr>
                <a:spLocks/>
              </p:cNvSpPr>
              <p:nvPr/>
            </p:nvSpPr>
            <p:spPr bwMode="auto">
              <a:xfrm>
                <a:off x="1077" y="2664"/>
                <a:ext cx="46" cy="46"/>
              </a:xfrm>
              <a:custGeom>
                <a:avLst/>
                <a:gdLst>
                  <a:gd name="T0" fmla="*/ 36 w 46"/>
                  <a:gd name="T1" fmla="*/ 5 h 46"/>
                  <a:gd name="T2" fmla="*/ 32 w 46"/>
                  <a:gd name="T3" fmla="*/ 2 h 46"/>
                  <a:gd name="T4" fmla="*/ 27 w 46"/>
                  <a:gd name="T5" fmla="*/ 1 h 46"/>
                  <a:gd name="T6" fmla="*/ 23 w 46"/>
                  <a:gd name="T7" fmla="*/ 0 h 46"/>
                  <a:gd name="T8" fmla="*/ 19 w 46"/>
                  <a:gd name="T9" fmla="*/ 0 h 46"/>
                  <a:gd name="T10" fmla="*/ 15 w 46"/>
                  <a:gd name="T11" fmla="*/ 0 h 46"/>
                  <a:gd name="T12" fmla="*/ 12 w 46"/>
                  <a:gd name="T13" fmla="*/ 1 h 46"/>
                  <a:gd name="T14" fmla="*/ 9 w 46"/>
                  <a:gd name="T15" fmla="*/ 1 h 46"/>
                  <a:gd name="T16" fmla="*/ 6 w 46"/>
                  <a:gd name="T17" fmla="*/ 3 h 46"/>
                  <a:gd name="T18" fmla="*/ 3 w 46"/>
                  <a:gd name="T19" fmla="*/ 6 h 46"/>
                  <a:gd name="T20" fmla="*/ 1 w 46"/>
                  <a:gd name="T21" fmla="*/ 10 h 46"/>
                  <a:gd name="T22" fmla="*/ 1 w 46"/>
                  <a:gd name="T23" fmla="*/ 14 h 46"/>
                  <a:gd name="T24" fmla="*/ 1 w 46"/>
                  <a:gd name="T25" fmla="*/ 18 h 46"/>
                  <a:gd name="T26" fmla="*/ 1 w 46"/>
                  <a:gd name="T27" fmla="*/ 21 h 46"/>
                  <a:gd name="T28" fmla="*/ 3 w 46"/>
                  <a:gd name="T29" fmla="*/ 24 h 46"/>
                  <a:gd name="T30" fmla="*/ 5 w 46"/>
                  <a:gd name="T31" fmla="*/ 27 h 46"/>
                  <a:gd name="T32" fmla="*/ 7 w 46"/>
                  <a:gd name="T33" fmla="*/ 29 h 46"/>
                  <a:gd name="T34" fmla="*/ 11 w 46"/>
                  <a:gd name="T35" fmla="*/ 31 h 46"/>
                  <a:gd name="T36" fmla="*/ 14 w 46"/>
                  <a:gd name="T37" fmla="*/ 32 h 46"/>
                  <a:gd name="T38" fmla="*/ 19 w 46"/>
                  <a:gd name="T39" fmla="*/ 33 h 46"/>
                  <a:gd name="T40" fmla="*/ 22 w 46"/>
                  <a:gd name="T41" fmla="*/ 33 h 46"/>
                  <a:gd name="T42" fmla="*/ 24 w 46"/>
                  <a:gd name="T43" fmla="*/ 33 h 46"/>
                  <a:gd name="T44" fmla="*/ 27 w 46"/>
                  <a:gd name="T45" fmla="*/ 33 h 46"/>
                  <a:gd name="T46" fmla="*/ 29 w 46"/>
                  <a:gd name="T47" fmla="*/ 33 h 46"/>
                  <a:gd name="T48" fmla="*/ 29 w 46"/>
                  <a:gd name="T49" fmla="*/ 38 h 46"/>
                  <a:gd name="T50" fmla="*/ 30 w 46"/>
                  <a:gd name="T51" fmla="*/ 45 h 46"/>
                  <a:gd name="T52" fmla="*/ 32 w 46"/>
                  <a:gd name="T53" fmla="*/ 46 h 46"/>
                  <a:gd name="T54" fmla="*/ 37 w 46"/>
                  <a:gd name="T55" fmla="*/ 45 h 46"/>
                  <a:gd name="T56" fmla="*/ 42 w 46"/>
                  <a:gd name="T57" fmla="*/ 44 h 46"/>
                  <a:gd name="T58" fmla="*/ 45 w 46"/>
                  <a:gd name="T59" fmla="*/ 42 h 46"/>
                  <a:gd name="T60" fmla="*/ 46 w 46"/>
                  <a:gd name="T61" fmla="*/ 38 h 46"/>
                  <a:gd name="T62" fmla="*/ 46 w 46"/>
                  <a:gd name="T63" fmla="*/ 29 h 46"/>
                  <a:gd name="T64" fmla="*/ 44 w 46"/>
                  <a:gd name="T65" fmla="*/ 18 h 46"/>
                  <a:gd name="T66" fmla="*/ 41 w 46"/>
                  <a:gd name="T67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6" h="46">
                    <a:moveTo>
                      <a:pt x="38" y="6"/>
                    </a:moveTo>
                    <a:lnTo>
                      <a:pt x="36" y="5"/>
                    </a:lnTo>
                    <a:lnTo>
                      <a:pt x="34" y="3"/>
                    </a:lnTo>
                    <a:lnTo>
                      <a:pt x="32" y="2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2" y="23"/>
                    </a:lnTo>
                    <a:lnTo>
                      <a:pt x="3" y="24"/>
                    </a:lnTo>
                    <a:lnTo>
                      <a:pt x="4" y="26"/>
                    </a:lnTo>
                    <a:lnTo>
                      <a:pt x="5" y="27"/>
                    </a:lnTo>
                    <a:lnTo>
                      <a:pt x="6" y="28"/>
                    </a:lnTo>
                    <a:lnTo>
                      <a:pt x="7" y="29"/>
                    </a:lnTo>
                    <a:lnTo>
                      <a:pt x="9" y="30"/>
                    </a:lnTo>
                    <a:lnTo>
                      <a:pt x="11" y="31"/>
                    </a:lnTo>
                    <a:lnTo>
                      <a:pt x="13" y="32"/>
                    </a:lnTo>
                    <a:lnTo>
                      <a:pt x="14" y="32"/>
                    </a:lnTo>
                    <a:lnTo>
                      <a:pt x="16" y="33"/>
                    </a:lnTo>
                    <a:lnTo>
                      <a:pt x="19" y="33"/>
                    </a:lnTo>
                    <a:lnTo>
                      <a:pt x="21" y="33"/>
                    </a:lnTo>
                    <a:lnTo>
                      <a:pt x="22" y="33"/>
                    </a:lnTo>
                    <a:lnTo>
                      <a:pt x="23" y="33"/>
                    </a:lnTo>
                    <a:lnTo>
                      <a:pt x="24" y="33"/>
                    </a:lnTo>
                    <a:lnTo>
                      <a:pt x="25" y="33"/>
                    </a:lnTo>
                    <a:lnTo>
                      <a:pt x="27" y="33"/>
                    </a:lnTo>
                    <a:lnTo>
                      <a:pt x="28" y="33"/>
                    </a:lnTo>
                    <a:lnTo>
                      <a:pt x="29" y="33"/>
                    </a:lnTo>
                    <a:lnTo>
                      <a:pt x="30" y="32"/>
                    </a:lnTo>
                    <a:lnTo>
                      <a:pt x="29" y="38"/>
                    </a:lnTo>
                    <a:lnTo>
                      <a:pt x="29" y="42"/>
                    </a:lnTo>
                    <a:lnTo>
                      <a:pt x="30" y="45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7" y="45"/>
                    </a:lnTo>
                    <a:lnTo>
                      <a:pt x="39" y="45"/>
                    </a:lnTo>
                    <a:lnTo>
                      <a:pt x="42" y="44"/>
                    </a:lnTo>
                    <a:lnTo>
                      <a:pt x="44" y="43"/>
                    </a:lnTo>
                    <a:lnTo>
                      <a:pt x="45" y="42"/>
                    </a:lnTo>
                    <a:lnTo>
                      <a:pt x="46" y="40"/>
                    </a:lnTo>
                    <a:lnTo>
                      <a:pt x="46" y="38"/>
                    </a:lnTo>
                    <a:lnTo>
                      <a:pt x="46" y="34"/>
                    </a:lnTo>
                    <a:lnTo>
                      <a:pt x="46" y="29"/>
                    </a:lnTo>
                    <a:lnTo>
                      <a:pt x="45" y="24"/>
                    </a:lnTo>
                    <a:lnTo>
                      <a:pt x="44" y="18"/>
                    </a:lnTo>
                    <a:lnTo>
                      <a:pt x="43" y="13"/>
                    </a:lnTo>
                    <a:lnTo>
                      <a:pt x="41" y="9"/>
                    </a:lnTo>
                    <a:lnTo>
                      <a:pt x="38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24" name="Freeform 249"/>
              <p:cNvSpPr>
                <a:spLocks/>
              </p:cNvSpPr>
              <p:nvPr/>
            </p:nvSpPr>
            <p:spPr bwMode="auto">
              <a:xfrm>
                <a:off x="1072" y="2670"/>
                <a:ext cx="49" cy="44"/>
              </a:xfrm>
              <a:custGeom>
                <a:avLst/>
                <a:gdLst>
                  <a:gd name="T0" fmla="*/ 49 w 49"/>
                  <a:gd name="T1" fmla="*/ 19 h 44"/>
                  <a:gd name="T2" fmla="*/ 49 w 49"/>
                  <a:gd name="T3" fmla="*/ 21 h 44"/>
                  <a:gd name="T4" fmla="*/ 49 w 49"/>
                  <a:gd name="T5" fmla="*/ 24 h 44"/>
                  <a:gd name="T6" fmla="*/ 48 w 49"/>
                  <a:gd name="T7" fmla="*/ 27 h 44"/>
                  <a:gd name="T8" fmla="*/ 46 w 49"/>
                  <a:gd name="T9" fmla="*/ 30 h 44"/>
                  <a:gd name="T10" fmla="*/ 44 w 49"/>
                  <a:gd name="T11" fmla="*/ 31 h 44"/>
                  <a:gd name="T12" fmla="*/ 42 w 49"/>
                  <a:gd name="T13" fmla="*/ 31 h 44"/>
                  <a:gd name="T14" fmla="*/ 42 w 49"/>
                  <a:gd name="T15" fmla="*/ 31 h 44"/>
                  <a:gd name="T16" fmla="*/ 41 w 49"/>
                  <a:gd name="T17" fmla="*/ 33 h 44"/>
                  <a:gd name="T18" fmla="*/ 39 w 49"/>
                  <a:gd name="T19" fmla="*/ 35 h 44"/>
                  <a:gd name="T20" fmla="*/ 37 w 49"/>
                  <a:gd name="T21" fmla="*/ 37 h 44"/>
                  <a:gd name="T22" fmla="*/ 35 w 49"/>
                  <a:gd name="T23" fmla="*/ 39 h 44"/>
                  <a:gd name="T24" fmla="*/ 32 w 49"/>
                  <a:gd name="T25" fmla="*/ 41 h 44"/>
                  <a:gd name="T26" fmla="*/ 30 w 49"/>
                  <a:gd name="T27" fmla="*/ 42 h 44"/>
                  <a:gd name="T28" fmla="*/ 27 w 49"/>
                  <a:gd name="T29" fmla="*/ 43 h 44"/>
                  <a:gd name="T30" fmla="*/ 24 w 49"/>
                  <a:gd name="T31" fmla="*/ 44 h 44"/>
                  <a:gd name="T32" fmla="*/ 20 w 49"/>
                  <a:gd name="T33" fmla="*/ 43 h 44"/>
                  <a:gd name="T34" fmla="*/ 15 w 49"/>
                  <a:gd name="T35" fmla="*/ 43 h 44"/>
                  <a:gd name="T36" fmla="*/ 11 w 49"/>
                  <a:gd name="T37" fmla="*/ 41 h 44"/>
                  <a:gd name="T38" fmla="*/ 8 w 49"/>
                  <a:gd name="T39" fmla="*/ 39 h 44"/>
                  <a:gd name="T40" fmla="*/ 5 w 49"/>
                  <a:gd name="T41" fmla="*/ 36 h 44"/>
                  <a:gd name="T42" fmla="*/ 3 w 49"/>
                  <a:gd name="T43" fmla="*/ 32 h 44"/>
                  <a:gd name="T44" fmla="*/ 1 w 49"/>
                  <a:gd name="T45" fmla="*/ 28 h 44"/>
                  <a:gd name="T46" fmla="*/ 0 w 49"/>
                  <a:gd name="T47" fmla="*/ 24 h 44"/>
                  <a:gd name="T48" fmla="*/ 0 w 49"/>
                  <a:gd name="T49" fmla="*/ 20 h 44"/>
                  <a:gd name="T50" fmla="*/ 1 w 49"/>
                  <a:gd name="T51" fmla="*/ 15 h 44"/>
                  <a:gd name="T52" fmla="*/ 3 w 49"/>
                  <a:gd name="T53" fmla="*/ 11 h 44"/>
                  <a:gd name="T54" fmla="*/ 5 w 49"/>
                  <a:gd name="T55" fmla="*/ 8 h 44"/>
                  <a:gd name="T56" fmla="*/ 5 w 49"/>
                  <a:gd name="T57" fmla="*/ 7 h 44"/>
                  <a:gd name="T58" fmla="*/ 6 w 49"/>
                  <a:gd name="T59" fmla="*/ 6 h 44"/>
                  <a:gd name="T60" fmla="*/ 7 w 49"/>
                  <a:gd name="T61" fmla="*/ 6 h 44"/>
                  <a:gd name="T62" fmla="*/ 8 w 49"/>
                  <a:gd name="T63" fmla="*/ 5 h 44"/>
                  <a:gd name="T64" fmla="*/ 10 w 49"/>
                  <a:gd name="T65" fmla="*/ 4 h 44"/>
                  <a:gd name="T66" fmla="*/ 13 w 49"/>
                  <a:gd name="T67" fmla="*/ 2 h 44"/>
                  <a:gd name="T68" fmla="*/ 17 w 49"/>
                  <a:gd name="T69" fmla="*/ 0 h 44"/>
                  <a:gd name="T70" fmla="*/ 23 w 49"/>
                  <a:gd name="T71" fmla="*/ 0 h 44"/>
                  <a:gd name="T72" fmla="*/ 28 w 49"/>
                  <a:gd name="T73" fmla="*/ 0 h 44"/>
                  <a:gd name="T74" fmla="*/ 31 w 49"/>
                  <a:gd name="T75" fmla="*/ 2 h 44"/>
                  <a:gd name="T76" fmla="*/ 34 w 49"/>
                  <a:gd name="T77" fmla="*/ 3 h 44"/>
                  <a:gd name="T78" fmla="*/ 37 w 49"/>
                  <a:gd name="T79" fmla="*/ 5 h 44"/>
                  <a:gd name="T80" fmla="*/ 39 w 49"/>
                  <a:gd name="T81" fmla="*/ 7 h 44"/>
                  <a:gd name="T82" fmla="*/ 41 w 49"/>
                  <a:gd name="T83" fmla="*/ 9 h 44"/>
                  <a:gd name="T84" fmla="*/ 44 w 49"/>
                  <a:gd name="T85" fmla="*/ 13 h 44"/>
                  <a:gd name="T86" fmla="*/ 47 w 49"/>
                  <a:gd name="T87" fmla="*/ 1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4">
                    <a:moveTo>
                      <a:pt x="49" y="18"/>
                    </a:moveTo>
                    <a:lnTo>
                      <a:pt x="49" y="19"/>
                    </a:lnTo>
                    <a:lnTo>
                      <a:pt x="49" y="20"/>
                    </a:lnTo>
                    <a:lnTo>
                      <a:pt x="49" y="21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6"/>
                    </a:lnTo>
                    <a:lnTo>
                      <a:pt x="48" y="27"/>
                    </a:lnTo>
                    <a:lnTo>
                      <a:pt x="47" y="29"/>
                    </a:lnTo>
                    <a:lnTo>
                      <a:pt x="46" y="30"/>
                    </a:lnTo>
                    <a:lnTo>
                      <a:pt x="45" y="31"/>
                    </a:lnTo>
                    <a:lnTo>
                      <a:pt x="44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1" y="33"/>
                    </a:lnTo>
                    <a:lnTo>
                      <a:pt x="40" y="34"/>
                    </a:lnTo>
                    <a:lnTo>
                      <a:pt x="39" y="35"/>
                    </a:lnTo>
                    <a:lnTo>
                      <a:pt x="38" y="36"/>
                    </a:lnTo>
                    <a:lnTo>
                      <a:pt x="37" y="37"/>
                    </a:lnTo>
                    <a:lnTo>
                      <a:pt x="36" y="38"/>
                    </a:lnTo>
                    <a:lnTo>
                      <a:pt x="35" y="39"/>
                    </a:lnTo>
                    <a:lnTo>
                      <a:pt x="34" y="40"/>
                    </a:lnTo>
                    <a:lnTo>
                      <a:pt x="32" y="41"/>
                    </a:lnTo>
                    <a:lnTo>
                      <a:pt x="31" y="42"/>
                    </a:lnTo>
                    <a:lnTo>
                      <a:pt x="30" y="42"/>
                    </a:lnTo>
                    <a:lnTo>
                      <a:pt x="28" y="43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0" y="43"/>
                    </a:lnTo>
                    <a:lnTo>
                      <a:pt x="18" y="43"/>
                    </a:lnTo>
                    <a:lnTo>
                      <a:pt x="15" y="43"/>
                    </a:lnTo>
                    <a:lnTo>
                      <a:pt x="13" y="42"/>
                    </a:lnTo>
                    <a:lnTo>
                      <a:pt x="11" y="41"/>
                    </a:lnTo>
                    <a:lnTo>
                      <a:pt x="10" y="40"/>
                    </a:lnTo>
                    <a:lnTo>
                      <a:pt x="8" y="39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4" y="34"/>
                    </a:lnTo>
                    <a:lnTo>
                      <a:pt x="3" y="32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2" y="13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5" y="1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1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4" y="3"/>
                    </a:lnTo>
                    <a:lnTo>
                      <a:pt x="35" y="4"/>
                    </a:lnTo>
                    <a:lnTo>
                      <a:pt x="37" y="5"/>
                    </a:lnTo>
                    <a:lnTo>
                      <a:pt x="38" y="7"/>
                    </a:lnTo>
                    <a:lnTo>
                      <a:pt x="39" y="7"/>
                    </a:lnTo>
                    <a:lnTo>
                      <a:pt x="40" y="8"/>
                    </a:lnTo>
                    <a:lnTo>
                      <a:pt x="41" y="9"/>
                    </a:lnTo>
                    <a:lnTo>
                      <a:pt x="43" y="11"/>
                    </a:lnTo>
                    <a:lnTo>
                      <a:pt x="44" y="13"/>
                    </a:lnTo>
                    <a:lnTo>
                      <a:pt x="46" y="14"/>
                    </a:lnTo>
                    <a:lnTo>
                      <a:pt x="47" y="16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25" name="Freeform 250"/>
              <p:cNvSpPr>
                <a:spLocks/>
              </p:cNvSpPr>
              <p:nvPr/>
            </p:nvSpPr>
            <p:spPr bwMode="auto">
              <a:xfrm>
                <a:off x="1075" y="2673"/>
                <a:ext cx="44" cy="37"/>
              </a:xfrm>
              <a:custGeom>
                <a:avLst/>
                <a:gdLst>
                  <a:gd name="T0" fmla="*/ 40 w 44"/>
                  <a:gd name="T1" fmla="*/ 14 h 37"/>
                  <a:gd name="T2" fmla="*/ 39 w 44"/>
                  <a:gd name="T3" fmla="*/ 14 h 37"/>
                  <a:gd name="T4" fmla="*/ 38 w 44"/>
                  <a:gd name="T5" fmla="*/ 15 h 37"/>
                  <a:gd name="T6" fmla="*/ 38 w 44"/>
                  <a:gd name="T7" fmla="*/ 15 h 37"/>
                  <a:gd name="T8" fmla="*/ 37 w 44"/>
                  <a:gd name="T9" fmla="*/ 15 h 37"/>
                  <a:gd name="T10" fmla="*/ 36 w 44"/>
                  <a:gd name="T11" fmla="*/ 12 h 37"/>
                  <a:gd name="T12" fmla="*/ 35 w 44"/>
                  <a:gd name="T13" fmla="*/ 9 h 37"/>
                  <a:gd name="T14" fmla="*/ 33 w 44"/>
                  <a:gd name="T15" fmla="*/ 7 h 37"/>
                  <a:gd name="T16" fmla="*/ 31 w 44"/>
                  <a:gd name="T17" fmla="*/ 4 h 37"/>
                  <a:gd name="T18" fmla="*/ 28 w 44"/>
                  <a:gd name="T19" fmla="*/ 3 h 37"/>
                  <a:gd name="T20" fmla="*/ 25 w 44"/>
                  <a:gd name="T21" fmla="*/ 1 h 37"/>
                  <a:gd name="T22" fmla="*/ 22 w 44"/>
                  <a:gd name="T23" fmla="*/ 1 h 37"/>
                  <a:gd name="T24" fmla="*/ 19 w 44"/>
                  <a:gd name="T25" fmla="*/ 0 h 37"/>
                  <a:gd name="T26" fmla="*/ 15 w 44"/>
                  <a:gd name="T27" fmla="*/ 1 h 37"/>
                  <a:gd name="T28" fmla="*/ 12 w 44"/>
                  <a:gd name="T29" fmla="*/ 2 h 37"/>
                  <a:gd name="T30" fmla="*/ 9 w 44"/>
                  <a:gd name="T31" fmla="*/ 3 h 37"/>
                  <a:gd name="T32" fmla="*/ 6 w 44"/>
                  <a:gd name="T33" fmla="*/ 6 h 37"/>
                  <a:gd name="T34" fmla="*/ 4 w 44"/>
                  <a:gd name="T35" fmla="*/ 8 h 37"/>
                  <a:gd name="T36" fmla="*/ 2 w 44"/>
                  <a:gd name="T37" fmla="*/ 11 h 37"/>
                  <a:gd name="T38" fmla="*/ 1 w 44"/>
                  <a:gd name="T39" fmla="*/ 15 h 37"/>
                  <a:gd name="T40" fmla="*/ 0 w 44"/>
                  <a:gd name="T41" fmla="*/ 19 h 37"/>
                  <a:gd name="T42" fmla="*/ 1 w 44"/>
                  <a:gd name="T43" fmla="*/ 22 h 37"/>
                  <a:gd name="T44" fmla="*/ 2 w 44"/>
                  <a:gd name="T45" fmla="*/ 26 h 37"/>
                  <a:gd name="T46" fmla="*/ 4 w 44"/>
                  <a:gd name="T47" fmla="*/ 29 h 37"/>
                  <a:gd name="T48" fmla="*/ 6 w 44"/>
                  <a:gd name="T49" fmla="*/ 32 h 37"/>
                  <a:gd name="T50" fmla="*/ 9 w 44"/>
                  <a:gd name="T51" fmla="*/ 34 h 37"/>
                  <a:gd name="T52" fmla="*/ 12 w 44"/>
                  <a:gd name="T53" fmla="*/ 36 h 37"/>
                  <a:gd name="T54" fmla="*/ 15 w 44"/>
                  <a:gd name="T55" fmla="*/ 37 h 37"/>
                  <a:gd name="T56" fmla="*/ 19 w 44"/>
                  <a:gd name="T57" fmla="*/ 37 h 37"/>
                  <a:gd name="T58" fmla="*/ 22 w 44"/>
                  <a:gd name="T59" fmla="*/ 37 h 37"/>
                  <a:gd name="T60" fmla="*/ 25 w 44"/>
                  <a:gd name="T61" fmla="*/ 36 h 37"/>
                  <a:gd name="T62" fmla="*/ 28 w 44"/>
                  <a:gd name="T63" fmla="*/ 35 h 37"/>
                  <a:gd name="T64" fmla="*/ 30 w 44"/>
                  <a:gd name="T65" fmla="*/ 33 h 37"/>
                  <a:gd name="T66" fmla="*/ 32 w 44"/>
                  <a:gd name="T67" fmla="*/ 31 h 37"/>
                  <a:gd name="T68" fmla="*/ 34 w 44"/>
                  <a:gd name="T69" fmla="*/ 29 h 37"/>
                  <a:gd name="T70" fmla="*/ 36 w 44"/>
                  <a:gd name="T71" fmla="*/ 26 h 37"/>
                  <a:gd name="T72" fmla="*/ 37 w 44"/>
                  <a:gd name="T73" fmla="*/ 24 h 37"/>
                  <a:gd name="T74" fmla="*/ 37 w 44"/>
                  <a:gd name="T75" fmla="*/ 24 h 37"/>
                  <a:gd name="T76" fmla="*/ 38 w 44"/>
                  <a:gd name="T77" fmla="*/ 25 h 37"/>
                  <a:gd name="T78" fmla="*/ 39 w 44"/>
                  <a:gd name="T79" fmla="*/ 25 h 37"/>
                  <a:gd name="T80" fmla="*/ 40 w 44"/>
                  <a:gd name="T81" fmla="*/ 25 h 37"/>
                  <a:gd name="T82" fmla="*/ 40 w 44"/>
                  <a:gd name="T83" fmla="*/ 25 h 37"/>
                  <a:gd name="T84" fmla="*/ 41 w 44"/>
                  <a:gd name="T85" fmla="*/ 25 h 37"/>
                  <a:gd name="T86" fmla="*/ 42 w 44"/>
                  <a:gd name="T87" fmla="*/ 24 h 37"/>
                  <a:gd name="T88" fmla="*/ 43 w 44"/>
                  <a:gd name="T89" fmla="*/ 23 h 37"/>
                  <a:gd name="T90" fmla="*/ 43 w 44"/>
                  <a:gd name="T91" fmla="*/ 23 h 37"/>
                  <a:gd name="T92" fmla="*/ 43 w 44"/>
                  <a:gd name="T93" fmla="*/ 22 h 37"/>
                  <a:gd name="T94" fmla="*/ 44 w 44"/>
                  <a:gd name="T95" fmla="*/ 21 h 37"/>
                  <a:gd name="T96" fmla="*/ 44 w 44"/>
                  <a:gd name="T97" fmla="*/ 20 h 37"/>
                  <a:gd name="T98" fmla="*/ 44 w 44"/>
                  <a:gd name="T99" fmla="*/ 19 h 37"/>
                  <a:gd name="T100" fmla="*/ 43 w 44"/>
                  <a:gd name="T101" fmla="*/ 18 h 37"/>
                  <a:gd name="T102" fmla="*/ 43 w 44"/>
                  <a:gd name="T103" fmla="*/ 17 h 37"/>
                  <a:gd name="T104" fmla="*/ 43 w 44"/>
                  <a:gd name="T105" fmla="*/ 16 h 37"/>
                  <a:gd name="T106" fmla="*/ 42 w 44"/>
                  <a:gd name="T107" fmla="*/ 15 h 37"/>
                  <a:gd name="T108" fmla="*/ 41 w 44"/>
                  <a:gd name="T109" fmla="*/ 15 h 37"/>
                  <a:gd name="T110" fmla="*/ 40 w 44"/>
                  <a:gd name="T111" fmla="*/ 14 h 37"/>
                  <a:gd name="T112" fmla="*/ 40 w 44"/>
                  <a:gd name="T113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4" h="37">
                    <a:moveTo>
                      <a:pt x="40" y="14"/>
                    </a:moveTo>
                    <a:lnTo>
                      <a:pt x="39" y="14"/>
                    </a:lnTo>
                    <a:lnTo>
                      <a:pt x="38" y="15"/>
                    </a:lnTo>
                    <a:lnTo>
                      <a:pt x="38" y="15"/>
                    </a:lnTo>
                    <a:lnTo>
                      <a:pt x="37" y="15"/>
                    </a:lnTo>
                    <a:lnTo>
                      <a:pt x="36" y="12"/>
                    </a:lnTo>
                    <a:lnTo>
                      <a:pt x="35" y="9"/>
                    </a:lnTo>
                    <a:lnTo>
                      <a:pt x="33" y="7"/>
                    </a:lnTo>
                    <a:lnTo>
                      <a:pt x="31" y="4"/>
                    </a:lnTo>
                    <a:lnTo>
                      <a:pt x="28" y="3"/>
                    </a:lnTo>
                    <a:lnTo>
                      <a:pt x="25" y="1"/>
                    </a:lnTo>
                    <a:lnTo>
                      <a:pt x="22" y="1"/>
                    </a:lnTo>
                    <a:lnTo>
                      <a:pt x="19" y="0"/>
                    </a:lnTo>
                    <a:lnTo>
                      <a:pt x="15" y="1"/>
                    </a:lnTo>
                    <a:lnTo>
                      <a:pt x="12" y="2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1" y="15"/>
                    </a:lnTo>
                    <a:lnTo>
                      <a:pt x="0" y="19"/>
                    </a:lnTo>
                    <a:lnTo>
                      <a:pt x="1" y="22"/>
                    </a:lnTo>
                    <a:lnTo>
                      <a:pt x="2" y="26"/>
                    </a:lnTo>
                    <a:lnTo>
                      <a:pt x="4" y="29"/>
                    </a:lnTo>
                    <a:lnTo>
                      <a:pt x="6" y="32"/>
                    </a:lnTo>
                    <a:lnTo>
                      <a:pt x="9" y="34"/>
                    </a:lnTo>
                    <a:lnTo>
                      <a:pt x="12" y="36"/>
                    </a:lnTo>
                    <a:lnTo>
                      <a:pt x="15" y="37"/>
                    </a:lnTo>
                    <a:lnTo>
                      <a:pt x="19" y="37"/>
                    </a:lnTo>
                    <a:lnTo>
                      <a:pt x="22" y="37"/>
                    </a:lnTo>
                    <a:lnTo>
                      <a:pt x="25" y="36"/>
                    </a:lnTo>
                    <a:lnTo>
                      <a:pt x="28" y="35"/>
                    </a:lnTo>
                    <a:lnTo>
                      <a:pt x="30" y="33"/>
                    </a:lnTo>
                    <a:lnTo>
                      <a:pt x="32" y="31"/>
                    </a:lnTo>
                    <a:lnTo>
                      <a:pt x="34" y="29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7" y="24"/>
                    </a:lnTo>
                    <a:lnTo>
                      <a:pt x="38" y="25"/>
                    </a:lnTo>
                    <a:lnTo>
                      <a:pt x="39" y="25"/>
                    </a:lnTo>
                    <a:lnTo>
                      <a:pt x="40" y="25"/>
                    </a:lnTo>
                    <a:lnTo>
                      <a:pt x="40" y="25"/>
                    </a:lnTo>
                    <a:lnTo>
                      <a:pt x="41" y="25"/>
                    </a:lnTo>
                    <a:lnTo>
                      <a:pt x="42" y="24"/>
                    </a:lnTo>
                    <a:lnTo>
                      <a:pt x="43" y="23"/>
                    </a:lnTo>
                    <a:lnTo>
                      <a:pt x="43" y="23"/>
                    </a:lnTo>
                    <a:lnTo>
                      <a:pt x="43" y="22"/>
                    </a:lnTo>
                    <a:lnTo>
                      <a:pt x="44" y="21"/>
                    </a:lnTo>
                    <a:lnTo>
                      <a:pt x="44" y="20"/>
                    </a:lnTo>
                    <a:lnTo>
                      <a:pt x="44" y="19"/>
                    </a:lnTo>
                    <a:lnTo>
                      <a:pt x="43" y="18"/>
                    </a:lnTo>
                    <a:lnTo>
                      <a:pt x="43" y="17"/>
                    </a:lnTo>
                    <a:lnTo>
                      <a:pt x="43" y="16"/>
                    </a:lnTo>
                    <a:lnTo>
                      <a:pt x="42" y="15"/>
                    </a:lnTo>
                    <a:lnTo>
                      <a:pt x="41" y="15"/>
                    </a:lnTo>
                    <a:lnTo>
                      <a:pt x="40" y="14"/>
                    </a:lnTo>
                    <a:lnTo>
                      <a:pt x="4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26" name="Freeform 251"/>
              <p:cNvSpPr>
                <a:spLocks/>
              </p:cNvSpPr>
              <p:nvPr/>
            </p:nvSpPr>
            <p:spPr bwMode="auto">
              <a:xfrm>
                <a:off x="1085" y="2699"/>
                <a:ext cx="17" cy="6"/>
              </a:xfrm>
              <a:custGeom>
                <a:avLst/>
                <a:gdLst>
                  <a:gd name="T0" fmla="*/ 0 w 17"/>
                  <a:gd name="T1" fmla="*/ 0 h 6"/>
                  <a:gd name="T2" fmla="*/ 0 w 17"/>
                  <a:gd name="T3" fmla="*/ 1 h 6"/>
                  <a:gd name="T4" fmla="*/ 0 w 17"/>
                  <a:gd name="T5" fmla="*/ 2 h 6"/>
                  <a:gd name="T6" fmla="*/ 1 w 17"/>
                  <a:gd name="T7" fmla="*/ 4 h 6"/>
                  <a:gd name="T8" fmla="*/ 3 w 17"/>
                  <a:gd name="T9" fmla="*/ 5 h 6"/>
                  <a:gd name="T10" fmla="*/ 4 w 17"/>
                  <a:gd name="T11" fmla="*/ 5 h 6"/>
                  <a:gd name="T12" fmla="*/ 5 w 17"/>
                  <a:gd name="T13" fmla="*/ 6 h 6"/>
                  <a:gd name="T14" fmla="*/ 6 w 17"/>
                  <a:gd name="T15" fmla="*/ 6 h 6"/>
                  <a:gd name="T16" fmla="*/ 7 w 17"/>
                  <a:gd name="T17" fmla="*/ 6 h 6"/>
                  <a:gd name="T18" fmla="*/ 8 w 17"/>
                  <a:gd name="T19" fmla="*/ 6 h 6"/>
                  <a:gd name="T20" fmla="*/ 9 w 17"/>
                  <a:gd name="T21" fmla="*/ 6 h 6"/>
                  <a:gd name="T22" fmla="*/ 9 w 17"/>
                  <a:gd name="T23" fmla="*/ 6 h 6"/>
                  <a:gd name="T24" fmla="*/ 10 w 17"/>
                  <a:gd name="T25" fmla="*/ 6 h 6"/>
                  <a:gd name="T26" fmla="*/ 17 w 17"/>
                  <a:gd name="T27" fmla="*/ 0 h 6"/>
                  <a:gd name="T28" fmla="*/ 0 w 17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6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27" name="Freeform 252"/>
              <p:cNvSpPr>
                <a:spLocks/>
              </p:cNvSpPr>
              <p:nvPr/>
            </p:nvSpPr>
            <p:spPr bwMode="auto">
              <a:xfrm>
                <a:off x="1087" y="2700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 w 10"/>
                  <a:gd name="T3" fmla="*/ 2 h 2"/>
                  <a:gd name="T4" fmla="*/ 8 w 10"/>
                  <a:gd name="T5" fmla="*/ 2 h 2"/>
                  <a:gd name="T6" fmla="*/ 10 w 10"/>
                  <a:gd name="T7" fmla="*/ 0 h 2"/>
                  <a:gd name="T8" fmla="*/ 0 w 10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28" name="Freeform 253"/>
              <p:cNvSpPr>
                <a:spLocks/>
              </p:cNvSpPr>
              <p:nvPr/>
            </p:nvSpPr>
            <p:spPr bwMode="auto">
              <a:xfrm>
                <a:off x="1075" y="2666"/>
                <a:ext cx="35" cy="12"/>
              </a:xfrm>
              <a:custGeom>
                <a:avLst/>
                <a:gdLst>
                  <a:gd name="T0" fmla="*/ 29 w 35"/>
                  <a:gd name="T1" fmla="*/ 2 h 12"/>
                  <a:gd name="T2" fmla="*/ 28 w 35"/>
                  <a:gd name="T3" fmla="*/ 2 h 12"/>
                  <a:gd name="T4" fmla="*/ 27 w 35"/>
                  <a:gd name="T5" fmla="*/ 2 h 12"/>
                  <a:gd name="T6" fmla="*/ 26 w 35"/>
                  <a:gd name="T7" fmla="*/ 2 h 12"/>
                  <a:gd name="T8" fmla="*/ 25 w 35"/>
                  <a:gd name="T9" fmla="*/ 2 h 12"/>
                  <a:gd name="T10" fmla="*/ 24 w 35"/>
                  <a:gd name="T11" fmla="*/ 2 h 12"/>
                  <a:gd name="T12" fmla="*/ 22 w 35"/>
                  <a:gd name="T13" fmla="*/ 1 h 12"/>
                  <a:gd name="T14" fmla="*/ 21 w 35"/>
                  <a:gd name="T15" fmla="*/ 1 h 12"/>
                  <a:gd name="T16" fmla="*/ 19 w 35"/>
                  <a:gd name="T17" fmla="*/ 1 h 12"/>
                  <a:gd name="T18" fmla="*/ 17 w 35"/>
                  <a:gd name="T19" fmla="*/ 1 h 12"/>
                  <a:gd name="T20" fmla="*/ 16 w 35"/>
                  <a:gd name="T21" fmla="*/ 1 h 12"/>
                  <a:gd name="T22" fmla="*/ 14 w 35"/>
                  <a:gd name="T23" fmla="*/ 1 h 12"/>
                  <a:gd name="T24" fmla="*/ 13 w 35"/>
                  <a:gd name="T25" fmla="*/ 0 h 12"/>
                  <a:gd name="T26" fmla="*/ 12 w 35"/>
                  <a:gd name="T27" fmla="*/ 0 h 12"/>
                  <a:gd name="T28" fmla="*/ 11 w 35"/>
                  <a:gd name="T29" fmla="*/ 0 h 12"/>
                  <a:gd name="T30" fmla="*/ 10 w 35"/>
                  <a:gd name="T31" fmla="*/ 0 h 12"/>
                  <a:gd name="T32" fmla="*/ 9 w 35"/>
                  <a:gd name="T33" fmla="*/ 0 h 12"/>
                  <a:gd name="T34" fmla="*/ 8 w 35"/>
                  <a:gd name="T35" fmla="*/ 0 h 12"/>
                  <a:gd name="T36" fmla="*/ 6 w 35"/>
                  <a:gd name="T37" fmla="*/ 1 h 12"/>
                  <a:gd name="T38" fmla="*/ 4 w 35"/>
                  <a:gd name="T39" fmla="*/ 2 h 12"/>
                  <a:gd name="T40" fmla="*/ 3 w 35"/>
                  <a:gd name="T41" fmla="*/ 4 h 12"/>
                  <a:gd name="T42" fmla="*/ 2 w 35"/>
                  <a:gd name="T43" fmla="*/ 6 h 12"/>
                  <a:gd name="T44" fmla="*/ 1 w 35"/>
                  <a:gd name="T45" fmla="*/ 7 h 12"/>
                  <a:gd name="T46" fmla="*/ 0 w 35"/>
                  <a:gd name="T47" fmla="*/ 9 h 12"/>
                  <a:gd name="T48" fmla="*/ 0 w 35"/>
                  <a:gd name="T49" fmla="*/ 10 h 12"/>
                  <a:gd name="T50" fmla="*/ 0 w 35"/>
                  <a:gd name="T51" fmla="*/ 10 h 12"/>
                  <a:gd name="T52" fmla="*/ 1 w 35"/>
                  <a:gd name="T53" fmla="*/ 11 h 12"/>
                  <a:gd name="T54" fmla="*/ 3 w 35"/>
                  <a:gd name="T55" fmla="*/ 11 h 12"/>
                  <a:gd name="T56" fmla="*/ 5 w 35"/>
                  <a:gd name="T57" fmla="*/ 11 h 12"/>
                  <a:gd name="T58" fmla="*/ 7 w 35"/>
                  <a:gd name="T59" fmla="*/ 11 h 12"/>
                  <a:gd name="T60" fmla="*/ 10 w 35"/>
                  <a:gd name="T61" fmla="*/ 12 h 12"/>
                  <a:gd name="T62" fmla="*/ 13 w 35"/>
                  <a:gd name="T63" fmla="*/ 12 h 12"/>
                  <a:gd name="T64" fmla="*/ 16 w 35"/>
                  <a:gd name="T65" fmla="*/ 12 h 12"/>
                  <a:gd name="T66" fmla="*/ 19 w 35"/>
                  <a:gd name="T67" fmla="*/ 12 h 12"/>
                  <a:gd name="T68" fmla="*/ 22 w 35"/>
                  <a:gd name="T69" fmla="*/ 12 h 12"/>
                  <a:gd name="T70" fmla="*/ 25 w 35"/>
                  <a:gd name="T71" fmla="*/ 12 h 12"/>
                  <a:gd name="T72" fmla="*/ 28 w 35"/>
                  <a:gd name="T73" fmla="*/ 12 h 12"/>
                  <a:gd name="T74" fmla="*/ 30 w 35"/>
                  <a:gd name="T75" fmla="*/ 12 h 12"/>
                  <a:gd name="T76" fmla="*/ 32 w 35"/>
                  <a:gd name="T77" fmla="*/ 12 h 12"/>
                  <a:gd name="T78" fmla="*/ 33 w 35"/>
                  <a:gd name="T79" fmla="*/ 12 h 12"/>
                  <a:gd name="T80" fmla="*/ 34 w 35"/>
                  <a:gd name="T81" fmla="*/ 12 h 12"/>
                  <a:gd name="T82" fmla="*/ 35 w 35"/>
                  <a:gd name="T83" fmla="*/ 11 h 12"/>
                  <a:gd name="T84" fmla="*/ 35 w 35"/>
                  <a:gd name="T85" fmla="*/ 10 h 12"/>
                  <a:gd name="T86" fmla="*/ 35 w 35"/>
                  <a:gd name="T87" fmla="*/ 9 h 12"/>
                  <a:gd name="T88" fmla="*/ 35 w 35"/>
                  <a:gd name="T89" fmla="*/ 7 h 12"/>
                  <a:gd name="T90" fmla="*/ 33 w 35"/>
                  <a:gd name="T91" fmla="*/ 5 h 12"/>
                  <a:gd name="T92" fmla="*/ 32 w 35"/>
                  <a:gd name="T93" fmla="*/ 4 h 12"/>
                  <a:gd name="T94" fmla="*/ 30 w 35"/>
                  <a:gd name="T95" fmla="*/ 2 h 12"/>
                  <a:gd name="T96" fmla="*/ 29 w 35"/>
                  <a:gd name="T9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5" h="12">
                    <a:moveTo>
                      <a:pt x="29" y="2"/>
                    </a:moveTo>
                    <a:lnTo>
                      <a:pt x="28" y="2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5" y="2"/>
                    </a:lnTo>
                    <a:lnTo>
                      <a:pt x="24" y="2"/>
                    </a:lnTo>
                    <a:lnTo>
                      <a:pt x="22" y="1"/>
                    </a:lnTo>
                    <a:lnTo>
                      <a:pt x="21" y="1"/>
                    </a:lnTo>
                    <a:lnTo>
                      <a:pt x="19" y="1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10" y="12"/>
                    </a:lnTo>
                    <a:lnTo>
                      <a:pt x="13" y="12"/>
                    </a:lnTo>
                    <a:lnTo>
                      <a:pt x="16" y="12"/>
                    </a:lnTo>
                    <a:lnTo>
                      <a:pt x="19" y="12"/>
                    </a:lnTo>
                    <a:lnTo>
                      <a:pt x="22" y="12"/>
                    </a:lnTo>
                    <a:lnTo>
                      <a:pt x="25" y="12"/>
                    </a:lnTo>
                    <a:lnTo>
                      <a:pt x="28" y="12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4" y="12"/>
                    </a:lnTo>
                    <a:lnTo>
                      <a:pt x="35" y="11"/>
                    </a:lnTo>
                    <a:lnTo>
                      <a:pt x="35" y="10"/>
                    </a:lnTo>
                    <a:lnTo>
                      <a:pt x="35" y="9"/>
                    </a:lnTo>
                    <a:lnTo>
                      <a:pt x="35" y="7"/>
                    </a:lnTo>
                    <a:lnTo>
                      <a:pt x="33" y="5"/>
                    </a:lnTo>
                    <a:lnTo>
                      <a:pt x="32" y="4"/>
                    </a:lnTo>
                    <a:lnTo>
                      <a:pt x="30" y="2"/>
                    </a:ln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29" name="Freeform 254"/>
              <p:cNvSpPr>
                <a:spLocks/>
              </p:cNvSpPr>
              <p:nvPr/>
            </p:nvSpPr>
            <p:spPr bwMode="auto">
              <a:xfrm>
                <a:off x="1113" y="2694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2 h 3"/>
                  <a:gd name="T6" fmla="*/ 3 w 3"/>
                  <a:gd name="T7" fmla="*/ 2 h 3"/>
                  <a:gd name="T8" fmla="*/ 3 w 3"/>
                  <a:gd name="T9" fmla="*/ 1 h 3"/>
                  <a:gd name="T10" fmla="*/ 3 w 3"/>
                  <a:gd name="T11" fmla="*/ 1 h 3"/>
                  <a:gd name="T12" fmla="*/ 3 w 3"/>
                  <a:gd name="T13" fmla="*/ 0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1 w 3"/>
                  <a:gd name="T21" fmla="*/ 0 h 3"/>
                  <a:gd name="T22" fmla="*/ 0 w 3"/>
                  <a:gd name="T23" fmla="*/ 1 h 3"/>
                  <a:gd name="T24" fmla="*/ 0 w 3"/>
                  <a:gd name="T25" fmla="*/ 1 h 3"/>
                  <a:gd name="T26" fmla="*/ 0 w 3"/>
                  <a:gd name="T27" fmla="*/ 2 h 3"/>
                  <a:gd name="T28" fmla="*/ 1 w 3"/>
                  <a:gd name="T29" fmla="*/ 2 h 3"/>
                  <a:gd name="T30" fmla="*/ 1 w 3"/>
                  <a:gd name="T31" fmla="*/ 2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30" name="Freeform 255"/>
              <p:cNvSpPr>
                <a:spLocks/>
              </p:cNvSpPr>
              <p:nvPr/>
            </p:nvSpPr>
            <p:spPr bwMode="auto">
              <a:xfrm>
                <a:off x="1084" y="2715"/>
                <a:ext cx="30" cy="19"/>
              </a:xfrm>
              <a:custGeom>
                <a:avLst/>
                <a:gdLst>
                  <a:gd name="T0" fmla="*/ 29 w 30"/>
                  <a:gd name="T1" fmla="*/ 11 h 19"/>
                  <a:gd name="T2" fmla="*/ 26 w 30"/>
                  <a:gd name="T3" fmla="*/ 7 h 19"/>
                  <a:gd name="T4" fmla="*/ 30 w 30"/>
                  <a:gd name="T5" fmla="*/ 5 h 19"/>
                  <a:gd name="T6" fmla="*/ 27 w 30"/>
                  <a:gd name="T7" fmla="*/ 1 h 19"/>
                  <a:gd name="T8" fmla="*/ 25 w 30"/>
                  <a:gd name="T9" fmla="*/ 1 h 19"/>
                  <a:gd name="T10" fmla="*/ 28 w 30"/>
                  <a:gd name="T11" fmla="*/ 4 h 19"/>
                  <a:gd name="T12" fmla="*/ 24 w 30"/>
                  <a:gd name="T13" fmla="*/ 7 h 19"/>
                  <a:gd name="T14" fmla="*/ 24 w 30"/>
                  <a:gd name="T15" fmla="*/ 8 h 19"/>
                  <a:gd name="T16" fmla="*/ 25 w 30"/>
                  <a:gd name="T17" fmla="*/ 9 h 19"/>
                  <a:gd name="T18" fmla="*/ 26 w 30"/>
                  <a:gd name="T19" fmla="*/ 10 h 19"/>
                  <a:gd name="T20" fmla="*/ 26 w 30"/>
                  <a:gd name="T21" fmla="*/ 10 h 19"/>
                  <a:gd name="T22" fmla="*/ 13 w 30"/>
                  <a:gd name="T23" fmla="*/ 17 h 19"/>
                  <a:gd name="T24" fmla="*/ 3 w 30"/>
                  <a:gd name="T25" fmla="*/ 10 h 19"/>
                  <a:gd name="T26" fmla="*/ 6 w 30"/>
                  <a:gd name="T27" fmla="*/ 7 h 19"/>
                  <a:gd name="T28" fmla="*/ 2 w 30"/>
                  <a:gd name="T29" fmla="*/ 4 h 19"/>
                  <a:gd name="T30" fmla="*/ 4 w 30"/>
                  <a:gd name="T31" fmla="*/ 0 h 19"/>
                  <a:gd name="T32" fmla="*/ 2 w 30"/>
                  <a:gd name="T33" fmla="*/ 1 h 19"/>
                  <a:gd name="T34" fmla="*/ 0 w 30"/>
                  <a:gd name="T35" fmla="*/ 5 h 19"/>
                  <a:gd name="T36" fmla="*/ 3 w 30"/>
                  <a:gd name="T37" fmla="*/ 7 h 19"/>
                  <a:gd name="T38" fmla="*/ 1 w 30"/>
                  <a:gd name="T39" fmla="*/ 10 h 19"/>
                  <a:gd name="T40" fmla="*/ 12 w 30"/>
                  <a:gd name="T41" fmla="*/ 19 h 19"/>
                  <a:gd name="T42" fmla="*/ 29 w 30"/>
                  <a:gd name="T43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" h="19">
                    <a:moveTo>
                      <a:pt x="29" y="11"/>
                    </a:moveTo>
                    <a:lnTo>
                      <a:pt x="26" y="7"/>
                    </a:lnTo>
                    <a:lnTo>
                      <a:pt x="30" y="5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4" y="8"/>
                    </a:lnTo>
                    <a:lnTo>
                      <a:pt x="25" y="9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13" y="17"/>
                    </a:lnTo>
                    <a:lnTo>
                      <a:pt x="3" y="10"/>
                    </a:lnTo>
                    <a:lnTo>
                      <a:pt x="6" y="7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1" y="10"/>
                    </a:lnTo>
                    <a:lnTo>
                      <a:pt x="12" y="19"/>
                    </a:lnTo>
                    <a:lnTo>
                      <a:pt x="29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31" name="Freeform 256"/>
              <p:cNvSpPr>
                <a:spLocks/>
              </p:cNvSpPr>
              <p:nvPr/>
            </p:nvSpPr>
            <p:spPr bwMode="auto">
              <a:xfrm>
                <a:off x="1077" y="2731"/>
                <a:ext cx="2" cy="24"/>
              </a:xfrm>
              <a:custGeom>
                <a:avLst/>
                <a:gdLst>
                  <a:gd name="T0" fmla="*/ 0 w 2"/>
                  <a:gd name="T1" fmla="*/ 24 h 24"/>
                  <a:gd name="T2" fmla="*/ 0 w 2"/>
                  <a:gd name="T3" fmla="*/ 4 h 24"/>
                  <a:gd name="T4" fmla="*/ 2 w 2"/>
                  <a:gd name="T5" fmla="*/ 0 h 24"/>
                  <a:gd name="T6" fmla="*/ 2 w 2"/>
                  <a:gd name="T7" fmla="*/ 24 h 24"/>
                  <a:gd name="T8" fmla="*/ 0 w 2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4">
                    <a:moveTo>
                      <a:pt x="0" y="24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2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32" name="Freeform 257"/>
              <p:cNvSpPr>
                <a:spLocks/>
              </p:cNvSpPr>
              <p:nvPr/>
            </p:nvSpPr>
            <p:spPr bwMode="auto">
              <a:xfrm>
                <a:off x="928" y="2714"/>
                <a:ext cx="43" cy="52"/>
              </a:xfrm>
              <a:custGeom>
                <a:avLst/>
                <a:gdLst>
                  <a:gd name="T0" fmla="*/ 43 w 43"/>
                  <a:gd name="T1" fmla="*/ 2 h 52"/>
                  <a:gd name="T2" fmla="*/ 42 w 43"/>
                  <a:gd name="T3" fmla="*/ 1 h 52"/>
                  <a:gd name="T4" fmla="*/ 40 w 43"/>
                  <a:gd name="T5" fmla="*/ 0 h 52"/>
                  <a:gd name="T6" fmla="*/ 38 w 43"/>
                  <a:gd name="T7" fmla="*/ 0 h 52"/>
                  <a:gd name="T8" fmla="*/ 36 w 43"/>
                  <a:gd name="T9" fmla="*/ 0 h 52"/>
                  <a:gd name="T10" fmla="*/ 33 w 43"/>
                  <a:gd name="T11" fmla="*/ 0 h 52"/>
                  <a:gd name="T12" fmla="*/ 30 w 43"/>
                  <a:gd name="T13" fmla="*/ 0 h 52"/>
                  <a:gd name="T14" fmla="*/ 27 w 43"/>
                  <a:gd name="T15" fmla="*/ 0 h 52"/>
                  <a:gd name="T16" fmla="*/ 24 w 43"/>
                  <a:gd name="T17" fmla="*/ 1 h 52"/>
                  <a:gd name="T18" fmla="*/ 21 w 43"/>
                  <a:gd name="T19" fmla="*/ 2 h 52"/>
                  <a:gd name="T20" fmla="*/ 18 w 43"/>
                  <a:gd name="T21" fmla="*/ 2 h 52"/>
                  <a:gd name="T22" fmla="*/ 15 w 43"/>
                  <a:gd name="T23" fmla="*/ 3 h 52"/>
                  <a:gd name="T24" fmla="*/ 12 w 43"/>
                  <a:gd name="T25" fmla="*/ 4 h 52"/>
                  <a:gd name="T26" fmla="*/ 10 w 43"/>
                  <a:gd name="T27" fmla="*/ 4 h 52"/>
                  <a:gd name="T28" fmla="*/ 9 w 43"/>
                  <a:gd name="T29" fmla="*/ 4 h 52"/>
                  <a:gd name="T30" fmla="*/ 8 w 43"/>
                  <a:gd name="T31" fmla="*/ 5 h 52"/>
                  <a:gd name="T32" fmla="*/ 7 w 43"/>
                  <a:gd name="T33" fmla="*/ 5 h 52"/>
                  <a:gd name="T34" fmla="*/ 7 w 43"/>
                  <a:gd name="T35" fmla="*/ 5 h 52"/>
                  <a:gd name="T36" fmla="*/ 7 w 43"/>
                  <a:gd name="T37" fmla="*/ 4 h 52"/>
                  <a:gd name="T38" fmla="*/ 7 w 43"/>
                  <a:gd name="T39" fmla="*/ 4 h 52"/>
                  <a:gd name="T40" fmla="*/ 7 w 43"/>
                  <a:gd name="T41" fmla="*/ 4 h 52"/>
                  <a:gd name="T42" fmla="*/ 6 w 43"/>
                  <a:gd name="T43" fmla="*/ 3 h 52"/>
                  <a:gd name="T44" fmla="*/ 6 w 43"/>
                  <a:gd name="T45" fmla="*/ 3 h 52"/>
                  <a:gd name="T46" fmla="*/ 5 w 43"/>
                  <a:gd name="T47" fmla="*/ 2 h 52"/>
                  <a:gd name="T48" fmla="*/ 3 w 43"/>
                  <a:gd name="T49" fmla="*/ 2 h 52"/>
                  <a:gd name="T50" fmla="*/ 2 w 43"/>
                  <a:gd name="T51" fmla="*/ 2 h 52"/>
                  <a:gd name="T52" fmla="*/ 2 w 43"/>
                  <a:gd name="T53" fmla="*/ 3 h 52"/>
                  <a:gd name="T54" fmla="*/ 1 w 43"/>
                  <a:gd name="T55" fmla="*/ 3 h 52"/>
                  <a:gd name="T56" fmla="*/ 0 w 43"/>
                  <a:gd name="T57" fmla="*/ 3 h 52"/>
                  <a:gd name="T58" fmla="*/ 0 w 43"/>
                  <a:gd name="T59" fmla="*/ 3 h 52"/>
                  <a:gd name="T60" fmla="*/ 0 w 43"/>
                  <a:gd name="T61" fmla="*/ 4 h 52"/>
                  <a:gd name="T62" fmla="*/ 0 w 43"/>
                  <a:gd name="T63" fmla="*/ 4 h 52"/>
                  <a:gd name="T64" fmla="*/ 0 w 43"/>
                  <a:gd name="T65" fmla="*/ 4 h 52"/>
                  <a:gd name="T66" fmla="*/ 0 w 43"/>
                  <a:gd name="T67" fmla="*/ 52 h 52"/>
                  <a:gd name="T68" fmla="*/ 7 w 43"/>
                  <a:gd name="T69" fmla="*/ 52 h 52"/>
                  <a:gd name="T70" fmla="*/ 7 w 43"/>
                  <a:gd name="T71" fmla="*/ 49 h 52"/>
                  <a:gd name="T72" fmla="*/ 7 w 43"/>
                  <a:gd name="T73" fmla="*/ 41 h 52"/>
                  <a:gd name="T74" fmla="*/ 7 w 43"/>
                  <a:gd name="T75" fmla="*/ 34 h 52"/>
                  <a:gd name="T76" fmla="*/ 7 w 43"/>
                  <a:gd name="T77" fmla="*/ 30 h 52"/>
                  <a:gd name="T78" fmla="*/ 8 w 43"/>
                  <a:gd name="T79" fmla="*/ 30 h 52"/>
                  <a:gd name="T80" fmla="*/ 10 w 43"/>
                  <a:gd name="T81" fmla="*/ 29 h 52"/>
                  <a:gd name="T82" fmla="*/ 12 w 43"/>
                  <a:gd name="T83" fmla="*/ 29 h 52"/>
                  <a:gd name="T84" fmla="*/ 14 w 43"/>
                  <a:gd name="T85" fmla="*/ 28 h 52"/>
                  <a:gd name="T86" fmla="*/ 16 w 43"/>
                  <a:gd name="T87" fmla="*/ 28 h 52"/>
                  <a:gd name="T88" fmla="*/ 19 w 43"/>
                  <a:gd name="T89" fmla="*/ 27 h 52"/>
                  <a:gd name="T90" fmla="*/ 21 w 43"/>
                  <a:gd name="T91" fmla="*/ 26 h 52"/>
                  <a:gd name="T92" fmla="*/ 24 w 43"/>
                  <a:gd name="T93" fmla="*/ 26 h 52"/>
                  <a:gd name="T94" fmla="*/ 26 w 43"/>
                  <a:gd name="T95" fmla="*/ 25 h 52"/>
                  <a:gd name="T96" fmla="*/ 29 w 43"/>
                  <a:gd name="T97" fmla="*/ 24 h 52"/>
                  <a:gd name="T98" fmla="*/ 32 w 43"/>
                  <a:gd name="T99" fmla="*/ 24 h 52"/>
                  <a:gd name="T100" fmla="*/ 34 w 43"/>
                  <a:gd name="T101" fmla="*/ 23 h 52"/>
                  <a:gd name="T102" fmla="*/ 37 w 43"/>
                  <a:gd name="T103" fmla="*/ 22 h 52"/>
                  <a:gd name="T104" fmla="*/ 39 w 43"/>
                  <a:gd name="T105" fmla="*/ 22 h 52"/>
                  <a:gd name="T106" fmla="*/ 41 w 43"/>
                  <a:gd name="T107" fmla="*/ 22 h 52"/>
                  <a:gd name="T108" fmla="*/ 43 w 43"/>
                  <a:gd name="T109" fmla="*/ 21 h 52"/>
                  <a:gd name="T110" fmla="*/ 43 w 43"/>
                  <a:gd name="T111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2">
                    <a:moveTo>
                      <a:pt x="43" y="2"/>
                    </a:moveTo>
                    <a:lnTo>
                      <a:pt x="42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27" y="0"/>
                    </a:lnTo>
                    <a:lnTo>
                      <a:pt x="24" y="1"/>
                    </a:lnTo>
                    <a:lnTo>
                      <a:pt x="21" y="2"/>
                    </a:lnTo>
                    <a:lnTo>
                      <a:pt x="18" y="2"/>
                    </a:lnTo>
                    <a:lnTo>
                      <a:pt x="15" y="3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2"/>
                    </a:lnTo>
                    <a:lnTo>
                      <a:pt x="7" y="52"/>
                    </a:lnTo>
                    <a:lnTo>
                      <a:pt x="7" y="49"/>
                    </a:lnTo>
                    <a:lnTo>
                      <a:pt x="7" y="41"/>
                    </a:lnTo>
                    <a:lnTo>
                      <a:pt x="7" y="34"/>
                    </a:lnTo>
                    <a:lnTo>
                      <a:pt x="7" y="30"/>
                    </a:lnTo>
                    <a:lnTo>
                      <a:pt x="8" y="30"/>
                    </a:lnTo>
                    <a:lnTo>
                      <a:pt x="10" y="29"/>
                    </a:lnTo>
                    <a:lnTo>
                      <a:pt x="12" y="29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9" y="27"/>
                    </a:lnTo>
                    <a:lnTo>
                      <a:pt x="21" y="26"/>
                    </a:lnTo>
                    <a:lnTo>
                      <a:pt x="24" y="26"/>
                    </a:lnTo>
                    <a:lnTo>
                      <a:pt x="26" y="25"/>
                    </a:lnTo>
                    <a:lnTo>
                      <a:pt x="29" y="24"/>
                    </a:lnTo>
                    <a:lnTo>
                      <a:pt x="32" y="24"/>
                    </a:lnTo>
                    <a:lnTo>
                      <a:pt x="34" y="23"/>
                    </a:lnTo>
                    <a:lnTo>
                      <a:pt x="37" y="22"/>
                    </a:lnTo>
                    <a:lnTo>
                      <a:pt x="39" y="22"/>
                    </a:lnTo>
                    <a:lnTo>
                      <a:pt x="41" y="22"/>
                    </a:lnTo>
                    <a:lnTo>
                      <a:pt x="43" y="21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33" name="Freeform 258"/>
              <p:cNvSpPr>
                <a:spLocks/>
              </p:cNvSpPr>
              <p:nvPr/>
            </p:nvSpPr>
            <p:spPr bwMode="auto">
              <a:xfrm>
                <a:off x="921" y="2752"/>
                <a:ext cx="231" cy="47"/>
              </a:xfrm>
              <a:custGeom>
                <a:avLst/>
                <a:gdLst>
                  <a:gd name="T0" fmla="*/ 18 w 231"/>
                  <a:gd name="T1" fmla="*/ 7 h 47"/>
                  <a:gd name="T2" fmla="*/ 24 w 231"/>
                  <a:gd name="T3" fmla="*/ 6 h 47"/>
                  <a:gd name="T4" fmla="*/ 32 w 231"/>
                  <a:gd name="T5" fmla="*/ 5 h 47"/>
                  <a:gd name="T6" fmla="*/ 40 w 231"/>
                  <a:gd name="T7" fmla="*/ 4 h 47"/>
                  <a:gd name="T8" fmla="*/ 49 w 231"/>
                  <a:gd name="T9" fmla="*/ 3 h 47"/>
                  <a:gd name="T10" fmla="*/ 59 w 231"/>
                  <a:gd name="T11" fmla="*/ 2 h 47"/>
                  <a:gd name="T12" fmla="*/ 69 w 231"/>
                  <a:gd name="T13" fmla="*/ 1 h 47"/>
                  <a:gd name="T14" fmla="*/ 80 w 231"/>
                  <a:gd name="T15" fmla="*/ 1 h 47"/>
                  <a:gd name="T16" fmla="*/ 91 w 231"/>
                  <a:gd name="T17" fmla="*/ 0 h 47"/>
                  <a:gd name="T18" fmla="*/ 103 w 231"/>
                  <a:gd name="T19" fmla="*/ 0 h 47"/>
                  <a:gd name="T20" fmla="*/ 115 w 231"/>
                  <a:gd name="T21" fmla="*/ 0 h 47"/>
                  <a:gd name="T22" fmla="*/ 130 w 231"/>
                  <a:gd name="T23" fmla="*/ 0 h 47"/>
                  <a:gd name="T24" fmla="*/ 145 w 231"/>
                  <a:gd name="T25" fmla="*/ 0 h 47"/>
                  <a:gd name="T26" fmla="*/ 159 w 231"/>
                  <a:gd name="T27" fmla="*/ 1 h 47"/>
                  <a:gd name="T28" fmla="*/ 172 w 231"/>
                  <a:gd name="T29" fmla="*/ 2 h 47"/>
                  <a:gd name="T30" fmla="*/ 184 w 231"/>
                  <a:gd name="T31" fmla="*/ 3 h 47"/>
                  <a:gd name="T32" fmla="*/ 194 w 231"/>
                  <a:gd name="T33" fmla="*/ 4 h 47"/>
                  <a:gd name="T34" fmla="*/ 201 w 231"/>
                  <a:gd name="T35" fmla="*/ 5 h 47"/>
                  <a:gd name="T36" fmla="*/ 208 w 231"/>
                  <a:gd name="T37" fmla="*/ 6 h 47"/>
                  <a:gd name="T38" fmla="*/ 215 w 231"/>
                  <a:gd name="T39" fmla="*/ 7 h 47"/>
                  <a:gd name="T40" fmla="*/ 220 w 231"/>
                  <a:gd name="T41" fmla="*/ 9 h 47"/>
                  <a:gd name="T42" fmla="*/ 224 w 231"/>
                  <a:gd name="T43" fmla="*/ 10 h 47"/>
                  <a:gd name="T44" fmla="*/ 228 w 231"/>
                  <a:gd name="T45" fmla="*/ 12 h 47"/>
                  <a:gd name="T46" fmla="*/ 230 w 231"/>
                  <a:gd name="T47" fmla="*/ 15 h 47"/>
                  <a:gd name="T48" fmla="*/ 230 w 231"/>
                  <a:gd name="T49" fmla="*/ 31 h 47"/>
                  <a:gd name="T50" fmla="*/ 225 w 231"/>
                  <a:gd name="T51" fmla="*/ 35 h 47"/>
                  <a:gd name="T52" fmla="*/ 218 w 231"/>
                  <a:gd name="T53" fmla="*/ 38 h 47"/>
                  <a:gd name="T54" fmla="*/ 213 w 231"/>
                  <a:gd name="T55" fmla="*/ 39 h 47"/>
                  <a:gd name="T56" fmla="*/ 209 w 231"/>
                  <a:gd name="T57" fmla="*/ 40 h 47"/>
                  <a:gd name="T58" fmla="*/ 205 w 231"/>
                  <a:gd name="T59" fmla="*/ 41 h 47"/>
                  <a:gd name="T60" fmla="*/ 201 w 231"/>
                  <a:gd name="T61" fmla="*/ 42 h 47"/>
                  <a:gd name="T62" fmla="*/ 196 w 231"/>
                  <a:gd name="T63" fmla="*/ 42 h 47"/>
                  <a:gd name="T64" fmla="*/ 191 w 231"/>
                  <a:gd name="T65" fmla="*/ 43 h 47"/>
                  <a:gd name="T66" fmla="*/ 183 w 231"/>
                  <a:gd name="T67" fmla="*/ 44 h 47"/>
                  <a:gd name="T68" fmla="*/ 175 w 231"/>
                  <a:gd name="T69" fmla="*/ 45 h 47"/>
                  <a:gd name="T70" fmla="*/ 166 w 231"/>
                  <a:gd name="T71" fmla="*/ 45 h 47"/>
                  <a:gd name="T72" fmla="*/ 158 w 231"/>
                  <a:gd name="T73" fmla="*/ 46 h 47"/>
                  <a:gd name="T74" fmla="*/ 148 w 231"/>
                  <a:gd name="T75" fmla="*/ 46 h 47"/>
                  <a:gd name="T76" fmla="*/ 142 w 231"/>
                  <a:gd name="T77" fmla="*/ 46 h 47"/>
                  <a:gd name="T78" fmla="*/ 136 w 231"/>
                  <a:gd name="T79" fmla="*/ 47 h 47"/>
                  <a:gd name="T80" fmla="*/ 130 w 231"/>
                  <a:gd name="T81" fmla="*/ 47 h 47"/>
                  <a:gd name="T82" fmla="*/ 123 w 231"/>
                  <a:gd name="T83" fmla="*/ 47 h 47"/>
                  <a:gd name="T84" fmla="*/ 117 w 231"/>
                  <a:gd name="T85" fmla="*/ 47 h 47"/>
                  <a:gd name="T86" fmla="*/ 111 w 231"/>
                  <a:gd name="T87" fmla="*/ 47 h 47"/>
                  <a:gd name="T88" fmla="*/ 104 w 231"/>
                  <a:gd name="T89" fmla="*/ 47 h 47"/>
                  <a:gd name="T90" fmla="*/ 98 w 231"/>
                  <a:gd name="T91" fmla="*/ 47 h 47"/>
                  <a:gd name="T92" fmla="*/ 92 w 231"/>
                  <a:gd name="T93" fmla="*/ 47 h 47"/>
                  <a:gd name="T94" fmla="*/ 86 w 231"/>
                  <a:gd name="T95" fmla="*/ 46 h 47"/>
                  <a:gd name="T96" fmla="*/ 77 w 231"/>
                  <a:gd name="T97" fmla="*/ 46 h 47"/>
                  <a:gd name="T98" fmla="*/ 63 w 231"/>
                  <a:gd name="T99" fmla="*/ 45 h 47"/>
                  <a:gd name="T100" fmla="*/ 50 w 231"/>
                  <a:gd name="T101" fmla="*/ 44 h 47"/>
                  <a:gd name="T102" fmla="*/ 39 w 231"/>
                  <a:gd name="T103" fmla="*/ 43 h 47"/>
                  <a:gd name="T104" fmla="*/ 29 w 231"/>
                  <a:gd name="T105" fmla="*/ 42 h 47"/>
                  <a:gd name="T106" fmla="*/ 20 w 231"/>
                  <a:gd name="T107" fmla="*/ 40 h 47"/>
                  <a:gd name="T108" fmla="*/ 14 w 231"/>
                  <a:gd name="T109" fmla="*/ 38 h 47"/>
                  <a:gd name="T110" fmla="*/ 9 w 231"/>
                  <a:gd name="T111" fmla="*/ 37 h 47"/>
                  <a:gd name="T112" fmla="*/ 5 w 231"/>
                  <a:gd name="T113" fmla="*/ 35 h 47"/>
                  <a:gd name="T114" fmla="*/ 2 w 231"/>
                  <a:gd name="T115" fmla="*/ 33 h 47"/>
                  <a:gd name="T116" fmla="*/ 0 w 231"/>
                  <a:gd name="T117" fmla="*/ 31 h 47"/>
                  <a:gd name="T118" fmla="*/ 0 w 231"/>
                  <a:gd name="T119" fmla="*/ 14 h 47"/>
                  <a:gd name="T120" fmla="*/ 4 w 231"/>
                  <a:gd name="T121" fmla="*/ 11 h 47"/>
                  <a:gd name="T122" fmla="*/ 10 w 231"/>
                  <a:gd name="T123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1" h="47">
                    <a:moveTo>
                      <a:pt x="14" y="8"/>
                    </a:moveTo>
                    <a:lnTo>
                      <a:pt x="16" y="7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22" y="6"/>
                    </a:lnTo>
                    <a:lnTo>
                      <a:pt x="24" y="6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32" y="5"/>
                    </a:lnTo>
                    <a:lnTo>
                      <a:pt x="34" y="4"/>
                    </a:lnTo>
                    <a:lnTo>
                      <a:pt x="37" y="4"/>
                    </a:lnTo>
                    <a:lnTo>
                      <a:pt x="40" y="4"/>
                    </a:lnTo>
                    <a:lnTo>
                      <a:pt x="43" y="3"/>
                    </a:lnTo>
                    <a:lnTo>
                      <a:pt x="46" y="3"/>
                    </a:lnTo>
                    <a:lnTo>
                      <a:pt x="49" y="3"/>
                    </a:lnTo>
                    <a:lnTo>
                      <a:pt x="52" y="2"/>
                    </a:lnTo>
                    <a:lnTo>
                      <a:pt x="56" y="2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1"/>
                    </a:lnTo>
                    <a:lnTo>
                      <a:pt x="69" y="1"/>
                    </a:lnTo>
                    <a:lnTo>
                      <a:pt x="73" y="1"/>
                    </a:lnTo>
                    <a:lnTo>
                      <a:pt x="76" y="1"/>
                    </a:lnTo>
                    <a:lnTo>
                      <a:pt x="80" y="1"/>
                    </a:lnTo>
                    <a:lnTo>
                      <a:pt x="84" y="1"/>
                    </a:lnTo>
                    <a:lnTo>
                      <a:pt x="87" y="0"/>
                    </a:lnTo>
                    <a:lnTo>
                      <a:pt x="91" y="0"/>
                    </a:lnTo>
                    <a:lnTo>
                      <a:pt x="95" y="0"/>
                    </a:lnTo>
                    <a:lnTo>
                      <a:pt x="99" y="0"/>
                    </a:lnTo>
                    <a:lnTo>
                      <a:pt x="103" y="0"/>
                    </a:lnTo>
                    <a:lnTo>
                      <a:pt x="107" y="0"/>
                    </a:lnTo>
                    <a:lnTo>
                      <a:pt x="111" y="0"/>
                    </a:lnTo>
                    <a:lnTo>
                      <a:pt x="115" y="0"/>
                    </a:lnTo>
                    <a:lnTo>
                      <a:pt x="120" y="0"/>
                    </a:lnTo>
                    <a:lnTo>
                      <a:pt x="125" y="0"/>
                    </a:lnTo>
                    <a:lnTo>
                      <a:pt x="130" y="0"/>
                    </a:lnTo>
                    <a:lnTo>
                      <a:pt x="135" y="0"/>
                    </a:lnTo>
                    <a:lnTo>
                      <a:pt x="140" y="0"/>
                    </a:lnTo>
                    <a:lnTo>
                      <a:pt x="145" y="0"/>
                    </a:lnTo>
                    <a:lnTo>
                      <a:pt x="150" y="1"/>
                    </a:lnTo>
                    <a:lnTo>
                      <a:pt x="154" y="1"/>
                    </a:lnTo>
                    <a:lnTo>
                      <a:pt x="159" y="1"/>
                    </a:lnTo>
                    <a:lnTo>
                      <a:pt x="163" y="1"/>
                    </a:lnTo>
                    <a:lnTo>
                      <a:pt x="168" y="2"/>
                    </a:lnTo>
                    <a:lnTo>
                      <a:pt x="172" y="2"/>
                    </a:lnTo>
                    <a:lnTo>
                      <a:pt x="176" y="2"/>
                    </a:lnTo>
                    <a:lnTo>
                      <a:pt x="180" y="3"/>
                    </a:lnTo>
                    <a:lnTo>
                      <a:pt x="184" y="3"/>
                    </a:lnTo>
                    <a:lnTo>
                      <a:pt x="188" y="3"/>
                    </a:lnTo>
                    <a:lnTo>
                      <a:pt x="191" y="4"/>
                    </a:lnTo>
                    <a:lnTo>
                      <a:pt x="194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4" y="5"/>
                    </a:lnTo>
                    <a:lnTo>
                      <a:pt x="206" y="6"/>
                    </a:lnTo>
                    <a:lnTo>
                      <a:pt x="208" y="6"/>
                    </a:lnTo>
                    <a:lnTo>
                      <a:pt x="211" y="7"/>
                    </a:lnTo>
                    <a:lnTo>
                      <a:pt x="213" y="7"/>
                    </a:lnTo>
                    <a:lnTo>
                      <a:pt x="215" y="7"/>
                    </a:lnTo>
                    <a:lnTo>
                      <a:pt x="216" y="8"/>
                    </a:lnTo>
                    <a:lnTo>
                      <a:pt x="218" y="8"/>
                    </a:lnTo>
                    <a:lnTo>
                      <a:pt x="220" y="9"/>
                    </a:lnTo>
                    <a:lnTo>
                      <a:pt x="221" y="9"/>
                    </a:lnTo>
                    <a:lnTo>
                      <a:pt x="223" y="10"/>
                    </a:lnTo>
                    <a:lnTo>
                      <a:pt x="224" y="10"/>
                    </a:lnTo>
                    <a:lnTo>
                      <a:pt x="226" y="11"/>
                    </a:lnTo>
                    <a:lnTo>
                      <a:pt x="227" y="12"/>
                    </a:lnTo>
                    <a:lnTo>
                      <a:pt x="228" y="12"/>
                    </a:lnTo>
                    <a:lnTo>
                      <a:pt x="229" y="13"/>
                    </a:lnTo>
                    <a:lnTo>
                      <a:pt x="230" y="14"/>
                    </a:lnTo>
                    <a:lnTo>
                      <a:pt x="230" y="15"/>
                    </a:lnTo>
                    <a:lnTo>
                      <a:pt x="231" y="16"/>
                    </a:lnTo>
                    <a:lnTo>
                      <a:pt x="231" y="30"/>
                    </a:lnTo>
                    <a:lnTo>
                      <a:pt x="230" y="31"/>
                    </a:lnTo>
                    <a:lnTo>
                      <a:pt x="229" y="32"/>
                    </a:lnTo>
                    <a:lnTo>
                      <a:pt x="227" y="33"/>
                    </a:lnTo>
                    <a:lnTo>
                      <a:pt x="225" y="35"/>
                    </a:lnTo>
                    <a:lnTo>
                      <a:pt x="222" y="36"/>
                    </a:lnTo>
                    <a:lnTo>
                      <a:pt x="220" y="37"/>
                    </a:lnTo>
                    <a:lnTo>
                      <a:pt x="218" y="38"/>
                    </a:lnTo>
                    <a:lnTo>
                      <a:pt x="216" y="39"/>
                    </a:lnTo>
                    <a:lnTo>
                      <a:pt x="214" y="39"/>
                    </a:lnTo>
                    <a:lnTo>
                      <a:pt x="213" y="39"/>
                    </a:lnTo>
                    <a:lnTo>
                      <a:pt x="212" y="39"/>
                    </a:lnTo>
                    <a:lnTo>
                      <a:pt x="211" y="40"/>
                    </a:lnTo>
                    <a:lnTo>
                      <a:pt x="209" y="40"/>
                    </a:lnTo>
                    <a:lnTo>
                      <a:pt x="208" y="40"/>
                    </a:lnTo>
                    <a:lnTo>
                      <a:pt x="207" y="41"/>
                    </a:lnTo>
                    <a:lnTo>
                      <a:pt x="205" y="41"/>
                    </a:lnTo>
                    <a:lnTo>
                      <a:pt x="204" y="41"/>
                    </a:lnTo>
                    <a:lnTo>
                      <a:pt x="202" y="41"/>
                    </a:lnTo>
                    <a:lnTo>
                      <a:pt x="201" y="42"/>
                    </a:lnTo>
                    <a:lnTo>
                      <a:pt x="200" y="42"/>
                    </a:lnTo>
                    <a:lnTo>
                      <a:pt x="198" y="42"/>
                    </a:lnTo>
                    <a:lnTo>
                      <a:pt x="196" y="42"/>
                    </a:lnTo>
                    <a:lnTo>
                      <a:pt x="195" y="43"/>
                    </a:lnTo>
                    <a:lnTo>
                      <a:pt x="193" y="43"/>
                    </a:lnTo>
                    <a:lnTo>
                      <a:pt x="191" y="43"/>
                    </a:lnTo>
                    <a:lnTo>
                      <a:pt x="188" y="43"/>
                    </a:lnTo>
                    <a:lnTo>
                      <a:pt x="186" y="44"/>
                    </a:lnTo>
                    <a:lnTo>
                      <a:pt x="183" y="44"/>
                    </a:lnTo>
                    <a:lnTo>
                      <a:pt x="180" y="44"/>
                    </a:lnTo>
                    <a:lnTo>
                      <a:pt x="178" y="44"/>
                    </a:lnTo>
                    <a:lnTo>
                      <a:pt x="175" y="45"/>
                    </a:lnTo>
                    <a:lnTo>
                      <a:pt x="172" y="45"/>
                    </a:lnTo>
                    <a:lnTo>
                      <a:pt x="169" y="45"/>
                    </a:lnTo>
                    <a:lnTo>
                      <a:pt x="166" y="45"/>
                    </a:lnTo>
                    <a:lnTo>
                      <a:pt x="163" y="45"/>
                    </a:lnTo>
                    <a:lnTo>
                      <a:pt x="160" y="46"/>
                    </a:lnTo>
                    <a:lnTo>
                      <a:pt x="158" y="46"/>
                    </a:lnTo>
                    <a:lnTo>
                      <a:pt x="154" y="46"/>
                    </a:lnTo>
                    <a:lnTo>
                      <a:pt x="151" y="46"/>
                    </a:lnTo>
                    <a:lnTo>
                      <a:pt x="148" y="46"/>
                    </a:lnTo>
                    <a:lnTo>
                      <a:pt x="146" y="46"/>
                    </a:lnTo>
                    <a:lnTo>
                      <a:pt x="144" y="46"/>
                    </a:lnTo>
                    <a:lnTo>
                      <a:pt x="142" y="46"/>
                    </a:lnTo>
                    <a:lnTo>
                      <a:pt x="140" y="47"/>
                    </a:lnTo>
                    <a:lnTo>
                      <a:pt x="138" y="47"/>
                    </a:lnTo>
                    <a:lnTo>
                      <a:pt x="136" y="47"/>
                    </a:lnTo>
                    <a:lnTo>
                      <a:pt x="134" y="47"/>
                    </a:lnTo>
                    <a:lnTo>
                      <a:pt x="132" y="47"/>
                    </a:lnTo>
                    <a:lnTo>
                      <a:pt x="130" y="47"/>
                    </a:lnTo>
                    <a:lnTo>
                      <a:pt x="128" y="47"/>
                    </a:lnTo>
                    <a:lnTo>
                      <a:pt x="126" y="47"/>
                    </a:lnTo>
                    <a:lnTo>
                      <a:pt x="123" y="47"/>
                    </a:lnTo>
                    <a:lnTo>
                      <a:pt x="121" y="47"/>
                    </a:lnTo>
                    <a:lnTo>
                      <a:pt x="119" y="47"/>
                    </a:lnTo>
                    <a:lnTo>
                      <a:pt x="117" y="47"/>
                    </a:lnTo>
                    <a:lnTo>
                      <a:pt x="115" y="47"/>
                    </a:lnTo>
                    <a:lnTo>
                      <a:pt x="113" y="47"/>
                    </a:lnTo>
                    <a:lnTo>
                      <a:pt x="111" y="47"/>
                    </a:lnTo>
                    <a:lnTo>
                      <a:pt x="109" y="47"/>
                    </a:lnTo>
                    <a:lnTo>
                      <a:pt x="106" y="47"/>
                    </a:lnTo>
                    <a:lnTo>
                      <a:pt x="104" y="47"/>
                    </a:lnTo>
                    <a:lnTo>
                      <a:pt x="102" y="47"/>
                    </a:lnTo>
                    <a:lnTo>
                      <a:pt x="100" y="47"/>
                    </a:lnTo>
                    <a:lnTo>
                      <a:pt x="98" y="47"/>
                    </a:lnTo>
                    <a:lnTo>
                      <a:pt x="96" y="47"/>
                    </a:lnTo>
                    <a:lnTo>
                      <a:pt x="94" y="47"/>
                    </a:lnTo>
                    <a:lnTo>
                      <a:pt x="92" y="47"/>
                    </a:lnTo>
                    <a:lnTo>
                      <a:pt x="90" y="47"/>
                    </a:lnTo>
                    <a:lnTo>
                      <a:pt x="88" y="46"/>
                    </a:lnTo>
                    <a:lnTo>
                      <a:pt x="86" y="46"/>
                    </a:lnTo>
                    <a:lnTo>
                      <a:pt x="84" y="46"/>
                    </a:lnTo>
                    <a:lnTo>
                      <a:pt x="82" y="46"/>
                    </a:lnTo>
                    <a:lnTo>
                      <a:pt x="77" y="46"/>
                    </a:lnTo>
                    <a:lnTo>
                      <a:pt x="72" y="46"/>
                    </a:lnTo>
                    <a:lnTo>
                      <a:pt x="67" y="46"/>
                    </a:lnTo>
                    <a:lnTo>
                      <a:pt x="63" y="45"/>
                    </a:lnTo>
                    <a:lnTo>
                      <a:pt x="58" y="45"/>
                    </a:lnTo>
                    <a:lnTo>
                      <a:pt x="54" y="45"/>
                    </a:lnTo>
                    <a:lnTo>
                      <a:pt x="50" y="44"/>
                    </a:lnTo>
                    <a:lnTo>
                      <a:pt x="46" y="44"/>
                    </a:lnTo>
                    <a:lnTo>
                      <a:pt x="43" y="44"/>
                    </a:lnTo>
                    <a:lnTo>
                      <a:pt x="39" y="43"/>
                    </a:lnTo>
                    <a:lnTo>
                      <a:pt x="35" y="43"/>
                    </a:lnTo>
                    <a:lnTo>
                      <a:pt x="32" y="42"/>
                    </a:lnTo>
                    <a:lnTo>
                      <a:pt x="29" y="42"/>
                    </a:lnTo>
                    <a:lnTo>
                      <a:pt x="26" y="41"/>
                    </a:lnTo>
                    <a:lnTo>
                      <a:pt x="23" y="40"/>
                    </a:lnTo>
                    <a:lnTo>
                      <a:pt x="20" y="40"/>
                    </a:lnTo>
                    <a:lnTo>
                      <a:pt x="18" y="39"/>
                    </a:lnTo>
                    <a:lnTo>
                      <a:pt x="16" y="39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0" y="37"/>
                    </a:lnTo>
                    <a:lnTo>
                      <a:pt x="9" y="37"/>
                    </a:lnTo>
                    <a:lnTo>
                      <a:pt x="7" y="36"/>
                    </a:lnTo>
                    <a:lnTo>
                      <a:pt x="6" y="35"/>
                    </a:lnTo>
                    <a:lnTo>
                      <a:pt x="5" y="35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2" y="33"/>
                    </a:lnTo>
                    <a:lnTo>
                      <a:pt x="1" y="32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0" y="30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1" y="13"/>
                    </a:lnTo>
                    <a:lnTo>
                      <a:pt x="2" y="12"/>
                    </a:lnTo>
                    <a:lnTo>
                      <a:pt x="4" y="11"/>
                    </a:lnTo>
                    <a:lnTo>
                      <a:pt x="5" y="10"/>
                    </a:lnTo>
                    <a:lnTo>
                      <a:pt x="7" y="9"/>
                    </a:lnTo>
                    <a:lnTo>
                      <a:pt x="10" y="9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34" name="Freeform 259"/>
              <p:cNvSpPr>
                <a:spLocks/>
              </p:cNvSpPr>
              <p:nvPr/>
            </p:nvSpPr>
            <p:spPr bwMode="auto">
              <a:xfrm>
                <a:off x="925" y="2755"/>
                <a:ext cx="222" cy="27"/>
              </a:xfrm>
              <a:custGeom>
                <a:avLst/>
                <a:gdLst>
                  <a:gd name="T0" fmla="*/ 211 w 222"/>
                  <a:gd name="T1" fmla="*/ 19 h 27"/>
                  <a:gd name="T2" fmla="*/ 200 w 222"/>
                  <a:gd name="T3" fmla="*/ 21 h 27"/>
                  <a:gd name="T4" fmla="*/ 187 w 222"/>
                  <a:gd name="T5" fmla="*/ 23 h 27"/>
                  <a:gd name="T6" fmla="*/ 172 w 222"/>
                  <a:gd name="T7" fmla="*/ 25 h 27"/>
                  <a:gd name="T8" fmla="*/ 154 w 222"/>
                  <a:gd name="T9" fmla="*/ 26 h 27"/>
                  <a:gd name="T10" fmla="*/ 140 w 222"/>
                  <a:gd name="T11" fmla="*/ 27 h 27"/>
                  <a:gd name="T12" fmla="*/ 134 w 222"/>
                  <a:gd name="T13" fmla="*/ 27 h 27"/>
                  <a:gd name="T14" fmla="*/ 129 w 222"/>
                  <a:gd name="T15" fmla="*/ 27 h 27"/>
                  <a:gd name="T16" fmla="*/ 123 w 222"/>
                  <a:gd name="T17" fmla="*/ 27 h 27"/>
                  <a:gd name="T18" fmla="*/ 117 w 222"/>
                  <a:gd name="T19" fmla="*/ 27 h 27"/>
                  <a:gd name="T20" fmla="*/ 111 w 222"/>
                  <a:gd name="T21" fmla="*/ 27 h 27"/>
                  <a:gd name="T22" fmla="*/ 103 w 222"/>
                  <a:gd name="T23" fmla="*/ 27 h 27"/>
                  <a:gd name="T24" fmla="*/ 94 w 222"/>
                  <a:gd name="T25" fmla="*/ 27 h 27"/>
                  <a:gd name="T26" fmla="*/ 86 w 222"/>
                  <a:gd name="T27" fmla="*/ 27 h 27"/>
                  <a:gd name="T28" fmla="*/ 78 w 222"/>
                  <a:gd name="T29" fmla="*/ 26 h 27"/>
                  <a:gd name="T30" fmla="*/ 71 w 222"/>
                  <a:gd name="T31" fmla="*/ 26 h 27"/>
                  <a:gd name="T32" fmla="*/ 61 w 222"/>
                  <a:gd name="T33" fmla="*/ 25 h 27"/>
                  <a:gd name="T34" fmla="*/ 52 w 222"/>
                  <a:gd name="T35" fmla="*/ 25 h 27"/>
                  <a:gd name="T36" fmla="*/ 43 w 222"/>
                  <a:gd name="T37" fmla="*/ 24 h 27"/>
                  <a:gd name="T38" fmla="*/ 35 w 222"/>
                  <a:gd name="T39" fmla="*/ 23 h 27"/>
                  <a:gd name="T40" fmla="*/ 27 w 222"/>
                  <a:gd name="T41" fmla="*/ 22 h 27"/>
                  <a:gd name="T42" fmla="*/ 21 w 222"/>
                  <a:gd name="T43" fmla="*/ 21 h 27"/>
                  <a:gd name="T44" fmla="*/ 17 w 222"/>
                  <a:gd name="T45" fmla="*/ 21 h 27"/>
                  <a:gd name="T46" fmla="*/ 14 w 222"/>
                  <a:gd name="T47" fmla="*/ 20 h 27"/>
                  <a:gd name="T48" fmla="*/ 7 w 222"/>
                  <a:gd name="T49" fmla="*/ 18 h 27"/>
                  <a:gd name="T50" fmla="*/ 2 w 222"/>
                  <a:gd name="T51" fmla="*/ 16 h 27"/>
                  <a:gd name="T52" fmla="*/ 0 w 222"/>
                  <a:gd name="T53" fmla="*/ 13 h 27"/>
                  <a:gd name="T54" fmla="*/ 1 w 222"/>
                  <a:gd name="T55" fmla="*/ 11 h 27"/>
                  <a:gd name="T56" fmla="*/ 5 w 222"/>
                  <a:gd name="T57" fmla="*/ 9 h 27"/>
                  <a:gd name="T58" fmla="*/ 12 w 222"/>
                  <a:gd name="T59" fmla="*/ 7 h 27"/>
                  <a:gd name="T60" fmla="*/ 21 w 222"/>
                  <a:gd name="T61" fmla="*/ 5 h 27"/>
                  <a:gd name="T62" fmla="*/ 32 w 222"/>
                  <a:gd name="T63" fmla="*/ 4 h 27"/>
                  <a:gd name="T64" fmla="*/ 43 w 222"/>
                  <a:gd name="T65" fmla="*/ 2 h 27"/>
                  <a:gd name="T66" fmla="*/ 56 w 222"/>
                  <a:gd name="T67" fmla="*/ 1 h 27"/>
                  <a:gd name="T68" fmla="*/ 70 w 222"/>
                  <a:gd name="T69" fmla="*/ 1 h 27"/>
                  <a:gd name="T70" fmla="*/ 85 w 222"/>
                  <a:gd name="T71" fmla="*/ 0 h 27"/>
                  <a:gd name="T72" fmla="*/ 100 w 222"/>
                  <a:gd name="T73" fmla="*/ 0 h 27"/>
                  <a:gd name="T74" fmla="*/ 116 w 222"/>
                  <a:gd name="T75" fmla="*/ 0 h 27"/>
                  <a:gd name="T76" fmla="*/ 128 w 222"/>
                  <a:gd name="T77" fmla="*/ 0 h 27"/>
                  <a:gd name="T78" fmla="*/ 141 w 222"/>
                  <a:gd name="T79" fmla="*/ 0 h 27"/>
                  <a:gd name="T80" fmla="*/ 153 w 222"/>
                  <a:gd name="T81" fmla="*/ 1 h 27"/>
                  <a:gd name="T82" fmla="*/ 164 w 222"/>
                  <a:gd name="T83" fmla="*/ 1 h 27"/>
                  <a:gd name="T84" fmla="*/ 175 w 222"/>
                  <a:gd name="T85" fmla="*/ 2 h 27"/>
                  <a:gd name="T86" fmla="*/ 185 w 222"/>
                  <a:gd name="T87" fmla="*/ 3 h 27"/>
                  <a:gd name="T88" fmla="*/ 193 w 222"/>
                  <a:gd name="T89" fmla="*/ 4 h 27"/>
                  <a:gd name="T90" fmla="*/ 201 w 222"/>
                  <a:gd name="T91" fmla="*/ 5 h 27"/>
                  <a:gd name="T92" fmla="*/ 208 w 222"/>
                  <a:gd name="T93" fmla="*/ 7 h 27"/>
                  <a:gd name="T94" fmla="*/ 214 w 222"/>
                  <a:gd name="T95" fmla="*/ 8 h 27"/>
                  <a:gd name="T96" fmla="*/ 218 w 222"/>
                  <a:gd name="T97" fmla="*/ 10 h 27"/>
                  <a:gd name="T98" fmla="*/ 221 w 222"/>
                  <a:gd name="T99" fmla="*/ 11 h 27"/>
                  <a:gd name="T100" fmla="*/ 222 w 222"/>
                  <a:gd name="T101" fmla="*/ 13 h 27"/>
                  <a:gd name="T102" fmla="*/ 222 w 222"/>
                  <a:gd name="T103" fmla="*/ 15 h 27"/>
                  <a:gd name="T104" fmla="*/ 219 w 222"/>
                  <a:gd name="T10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2" h="27">
                    <a:moveTo>
                      <a:pt x="216" y="18"/>
                    </a:moveTo>
                    <a:lnTo>
                      <a:pt x="214" y="19"/>
                    </a:lnTo>
                    <a:lnTo>
                      <a:pt x="211" y="19"/>
                    </a:lnTo>
                    <a:lnTo>
                      <a:pt x="208" y="20"/>
                    </a:lnTo>
                    <a:lnTo>
                      <a:pt x="204" y="21"/>
                    </a:lnTo>
                    <a:lnTo>
                      <a:pt x="200" y="21"/>
                    </a:lnTo>
                    <a:lnTo>
                      <a:pt x="196" y="22"/>
                    </a:lnTo>
                    <a:lnTo>
                      <a:pt x="192" y="23"/>
                    </a:lnTo>
                    <a:lnTo>
                      <a:pt x="187" y="23"/>
                    </a:lnTo>
                    <a:lnTo>
                      <a:pt x="182" y="24"/>
                    </a:lnTo>
                    <a:lnTo>
                      <a:pt x="177" y="24"/>
                    </a:lnTo>
                    <a:lnTo>
                      <a:pt x="172" y="25"/>
                    </a:lnTo>
                    <a:lnTo>
                      <a:pt x="166" y="25"/>
                    </a:lnTo>
                    <a:lnTo>
                      <a:pt x="160" y="25"/>
                    </a:lnTo>
                    <a:lnTo>
                      <a:pt x="154" y="26"/>
                    </a:lnTo>
                    <a:lnTo>
                      <a:pt x="148" y="26"/>
                    </a:lnTo>
                    <a:lnTo>
                      <a:pt x="142" y="26"/>
                    </a:lnTo>
                    <a:lnTo>
                      <a:pt x="140" y="27"/>
                    </a:lnTo>
                    <a:lnTo>
                      <a:pt x="138" y="27"/>
                    </a:lnTo>
                    <a:lnTo>
                      <a:pt x="136" y="27"/>
                    </a:lnTo>
                    <a:lnTo>
                      <a:pt x="134" y="27"/>
                    </a:lnTo>
                    <a:lnTo>
                      <a:pt x="132" y="27"/>
                    </a:lnTo>
                    <a:lnTo>
                      <a:pt x="131" y="27"/>
                    </a:lnTo>
                    <a:lnTo>
                      <a:pt x="129" y="27"/>
                    </a:lnTo>
                    <a:lnTo>
                      <a:pt x="127" y="27"/>
                    </a:lnTo>
                    <a:lnTo>
                      <a:pt x="125" y="27"/>
                    </a:lnTo>
                    <a:lnTo>
                      <a:pt x="123" y="27"/>
                    </a:lnTo>
                    <a:lnTo>
                      <a:pt x="121" y="27"/>
                    </a:lnTo>
                    <a:lnTo>
                      <a:pt x="119" y="27"/>
                    </a:lnTo>
                    <a:lnTo>
                      <a:pt x="117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11" y="27"/>
                    </a:lnTo>
                    <a:lnTo>
                      <a:pt x="108" y="27"/>
                    </a:lnTo>
                    <a:lnTo>
                      <a:pt x="105" y="27"/>
                    </a:lnTo>
                    <a:lnTo>
                      <a:pt x="103" y="27"/>
                    </a:lnTo>
                    <a:lnTo>
                      <a:pt x="100" y="27"/>
                    </a:lnTo>
                    <a:lnTo>
                      <a:pt x="97" y="27"/>
                    </a:lnTo>
                    <a:lnTo>
                      <a:pt x="94" y="27"/>
                    </a:lnTo>
                    <a:lnTo>
                      <a:pt x="91" y="27"/>
                    </a:lnTo>
                    <a:lnTo>
                      <a:pt x="89" y="27"/>
                    </a:lnTo>
                    <a:lnTo>
                      <a:pt x="86" y="27"/>
                    </a:lnTo>
                    <a:lnTo>
                      <a:pt x="84" y="26"/>
                    </a:lnTo>
                    <a:lnTo>
                      <a:pt x="81" y="26"/>
                    </a:lnTo>
                    <a:lnTo>
                      <a:pt x="78" y="26"/>
                    </a:lnTo>
                    <a:lnTo>
                      <a:pt x="76" y="26"/>
                    </a:lnTo>
                    <a:lnTo>
                      <a:pt x="73" y="26"/>
                    </a:lnTo>
                    <a:lnTo>
                      <a:pt x="71" y="26"/>
                    </a:lnTo>
                    <a:lnTo>
                      <a:pt x="68" y="26"/>
                    </a:lnTo>
                    <a:lnTo>
                      <a:pt x="65" y="26"/>
                    </a:lnTo>
                    <a:lnTo>
                      <a:pt x="61" y="25"/>
                    </a:lnTo>
                    <a:lnTo>
                      <a:pt x="58" y="25"/>
                    </a:lnTo>
                    <a:lnTo>
                      <a:pt x="55" y="25"/>
                    </a:lnTo>
                    <a:lnTo>
                      <a:pt x="52" y="25"/>
                    </a:lnTo>
                    <a:lnTo>
                      <a:pt x="49" y="25"/>
                    </a:lnTo>
                    <a:lnTo>
                      <a:pt x="46" y="24"/>
                    </a:lnTo>
                    <a:lnTo>
                      <a:pt x="43" y="24"/>
                    </a:lnTo>
                    <a:lnTo>
                      <a:pt x="40" y="24"/>
                    </a:lnTo>
                    <a:lnTo>
                      <a:pt x="37" y="23"/>
                    </a:lnTo>
                    <a:lnTo>
                      <a:pt x="35" y="23"/>
                    </a:lnTo>
                    <a:lnTo>
                      <a:pt x="32" y="23"/>
                    </a:lnTo>
                    <a:lnTo>
                      <a:pt x="30" y="23"/>
                    </a:lnTo>
                    <a:lnTo>
                      <a:pt x="27" y="22"/>
                    </a:lnTo>
                    <a:lnTo>
                      <a:pt x="25" y="22"/>
                    </a:lnTo>
                    <a:lnTo>
                      <a:pt x="23" y="22"/>
                    </a:lnTo>
                    <a:lnTo>
                      <a:pt x="21" y="21"/>
                    </a:lnTo>
                    <a:lnTo>
                      <a:pt x="20" y="21"/>
                    </a:lnTo>
                    <a:lnTo>
                      <a:pt x="19" y="21"/>
                    </a:lnTo>
                    <a:lnTo>
                      <a:pt x="17" y="21"/>
                    </a:lnTo>
                    <a:lnTo>
                      <a:pt x="16" y="20"/>
                    </a:lnTo>
                    <a:lnTo>
                      <a:pt x="15" y="20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0" y="19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3" y="17"/>
                    </a:lnTo>
                    <a:lnTo>
                      <a:pt x="2" y="16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1" y="11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12" y="7"/>
                    </a:lnTo>
                    <a:lnTo>
                      <a:pt x="14" y="6"/>
                    </a:lnTo>
                    <a:lnTo>
                      <a:pt x="17" y="6"/>
                    </a:lnTo>
                    <a:lnTo>
                      <a:pt x="21" y="5"/>
                    </a:lnTo>
                    <a:lnTo>
                      <a:pt x="24" y="5"/>
                    </a:lnTo>
                    <a:lnTo>
                      <a:pt x="28" y="4"/>
                    </a:lnTo>
                    <a:lnTo>
                      <a:pt x="32" y="4"/>
                    </a:lnTo>
                    <a:lnTo>
                      <a:pt x="36" y="3"/>
                    </a:lnTo>
                    <a:lnTo>
                      <a:pt x="39" y="3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2" y="2"/>
                    </a:lnTo>
                    <a:lnTo>
                      <a:pt x="56" y="1"/>
                    </a:lnTo>
                    <a:lnTo>
                      <a:pt x="61" y="1"/>
                    </a:lnTo>
                    <a:lnTo>
                      <a:pt x="65" y="1"/>
                    </a:lnTo>
                    <a:lnTo>
                      <a:pt x="70" y="1"/>
                    </a:lnTo>
                    <a:lnTo>
                      <a:pt x="75" y="0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90" y="0"/>
                    </a:lnTo>
                    <a:lnTo>
                      <a:pt x="95" y="0"/>
                    </a:lnTo>
                    <a:lnTo>
                      <a:pt x="100" y="0"/>
                    </a:lnTo>
                    <a:lnTo>
                      <a:pt x="106" y="0"/>
                    </a:lnTo>
                    <a:lnTo>
                      <a:pt x="111" y="0"/>
                    </a:lnTo>
                    <a:lnTo>
                      <a:pt x="116" y="0"/>
                    </a:lnTo>
                    <a:lnTo>
                      <a:pt x="120" y="0"/>
                    </a:lnTo>
                    <a:lnTo>
                      <a:pt x="124" y="0"/>
                    </a:lnTo>
                    <a:lnTo>
                      <a:pt x="128" y="0"/>
                    </a:lnTo>
                    <a:lnTo>
                      <a:pt x="133" y="0"/>
                    </a:lnTo>
                    <a:lnTo>
                      <a:pt x="137" y="0"/>
                    </a:lnTo>
                    <a:lnTo>
                      <a:pt x="141" y="0"/>
                    </a:lnTo>
                    <a:lnTo>
                      <a:pt x="145" y="0"/>
                    </a:lnTo>
                    <a:lnTo>
                      <a:pt x="149" y="0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4" y="1"/>
                    </a:lnTo>
                    <a:lnTo>
                      <a:pt x="168" y="2"/>
                    </a:lnTo>
                    <a:lnTo>
                      <a:pt x="171" y="2"/>
                    </a:lnTo>
                    <a:lnTo>
                      <a:pt x="175" y="2"/>
                    </a:lnTo>
                    <a:lnTo>
                      <a:pt x="178" y="2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8" y="3"/>
                    </a:lnTo>
                    <a:lnTo>
                      <a:pt x="191" y="4"/>
                    </a:lnTo>
                    <a:lnTo>
                      <a:pt x="193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4" y="6"/>
                    </a:lnTo>
                    <a:lnTo>
                      <a:pt x="206" y="6"/>
                    </a:lnTo>
                    <a:lnTo>
                      <a:pt x="208" y="7"/>
                    </a:lnTo>
                    <a:lnTo>
                      <a:pt x="210" y="7"/>
                    </a:lnTo>
                    <a:lnTo>
                      <a:pt x="212" y="7"/>
                    </a:lnTo>
                    <a:lnTo>
                      <a:pt x="214" y="8"/>
                    </a:lnTo>
                    <a:lnTo>
                      <a:pt x="215" y="8"/>
                    </a:lnTo>
                    <a:lnTo>
                      <a:pt x="217" y="9"/>
                    </a:lnTo>
                    <a:lnTo>
                      <a:pt x="218" y="10"/>
                    </a:lnTo>
                    <a:lnTo>
                      <a:pt x="220" y="10"/>
                    </a:lnTo>
                    <a:lnTo>
                      <a:pt x="221" y="11"/>
                    </a:lnTo>
                    <a:lnTo>
                      <a:pt x="221" y="11"/>
                    </a:lnTo>
                    <a:lnTo>
                      <a:pt x="222" y="12"/>
                    </a:lnTo>
                    <a:lnTo>
                      <a:pt x="222" y="13"/>
                    </a:lnTo>
                    <a:lnTo>
                      <a:pt x="222" y="13"/>
                    </a:lnTo>
                    <a:lnTo>
                      <a:pt x="222" y="14"/>
                    </a:lnTo>
                    <a:lnTo>
                      <a:pt x="222" y="14"/>
                    </a:lnTo>
                    <a:lnTo>
                      <a:pt x="222" y="15"/>
                    </a:lnTo>
                    <a:lnTo>
                      <a:pt x="221" y="16"/>
                    </a:lnTo>
                    <a:lnTo>
                      <a:pt x="220" y="16"/>
                    </a:lnTo>
                    <a:lnTo>
                      <a:pt x="219" y="17"/>
                    </a:lnTo>
                    <a:lnTo>
                      <a:pt x="218" y="17"/>
                    </a:lnTo>
                    <a:lnTo>
                      <a:pt x="216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35" name="Freeform 260"/>
              <p:cNvSpPr>
                <a:spLocks/>
              </p:cNvSpPr>
              <p:nvPr/>
            </p:nvSpPr>
            <p:spPr bwMode="auto">
              <a:xfrm>
                <a:off x="923" y="2772"/>
                <a:ext cx="226" cy="23"/>
              </a:xfrm>
              <a:custGeom>
                <a:avLst/>
                <a:gdLst>
                  <a:gd name="T0" fmla="*/ 223 w 226"/>
                  <a:gd name="T1" fmla="*/ 10 h 23"/>
                  <a:gd name="T2" fmla="*/ 217 w 226"/>
                  <a:gd name="T3" fmla="*/ 14 h 23"/>
                  <a:gd name="T4" fmla="*/ 209 w 226"/>
                  <a:gd name="T5" fmla="*/ 16 h 23"/>
                  <a:gd name="T6" fmla="*/ 200 w 226"/>
                  <a:gd name="T7" fmla="*/ 18 h 23"/>
                  <a:gd name="T8" fmla="*/ 189 w 226"/>
                  <a:gd name="T9" fmla="*/ 19 h 23"/>
                  <a:gd name="T10" fmla="*/ 177 w 226"/>
                  <a:gd name="T11" fmla="*/ 20 h 23"/>
                  <a:gd name="T12" fmla="*/ 164 w 226"/>
                  <a:gd name="T13" fmla="*/ 21 h 23"/>
                  <a:gd name="T14" fmla="*/ 150 w 226"/>
                  <a:gd name="T15" fmla="*/ 22 h 23"/>
                  <a:gd name="T16" fmla="*/ 141 w 226"/>
                  <a:gd name="T17" fmla="*/ 23 h 23"/>
                  <a:gd name="T18" fmla="*/ 135 w 226"/>
                  <a:gd name="T19" fmla="*/ 23 h 23"/>
                  <a:gd name="T20" fmla="*/ 130 w 226"/>
                  <a:gd name="T21" fmla="*/ 23 h 23"/>
                  <a:gd name="T22" fmla="*/ 124 w 226"/>
                  <a:gd name="T23" fmla="*/ 23 h 23"/>
                  <a:gd name="T24" fmla="*/ 118 w 226"/>
                  <a:gd name="T25" fmla="*/ 23 h 23"/>
                  <a:gd name="T26" fmla="*/ 111 w 226"/>
                  <a:gd name="T27" fmla="*/ 23 h 23"/>
                  <a:gd name="T28" fmla="*/ 102 w 226"/>
                  <a:gd name="T29" fmla="*/ 23 h 23"/>
                  <a:gd name="T30" fmla="*/ 94 w 226"/>
                  <a:gd name="T31" fmla="*/ 23 h 23"/>
                  <a:gd name="T32" fmla="*/ 86 w 226"/>
                  <a:gd name="T33" fmla="*/ 23 h 23"/>
                  <a:gd name="T34" fmla="*/ 78 w 226"/>
                  <a:gd name="T35" fmla="*/ 22 h 23"/>
                  <a:gd name="T36" fmla="*/ 70 w 226"/>
                  <a:gd name="T37" fmla="*/ 22 h 23"/>
                  <a:gd name="T38" fmla="*/ 60 w 226"/>
                  <a:gd name="T39" fmla="*/ 21 h 23"/>
                  <a:gd name="T40" fmla="*/ 51 w 226"/>
                  <a:gd name="T41" fmla="*/ 20 h 23"/>
                  <a:gd name="T42" fmla="*/ 42 w 226"/>
                  <a:gd name="T43" fmla="*/ 20 h 23"/>
                  <a:gd name="T44" fmla="*/ 34 w 226"/>
                  <a:gd name="T45" fmla="*/ 19 h 23"/>
                  <a:gd name="T46" fmla="*/ 27 w 226"/>
                  <a:gd name="T47" fmla="*/ 17 h 23"/>
                  <a:gd name="T48" fmla="*/ 22 w 226"/>
                  <a:gd name="T49" fmla="*/ 17 h 23"/>
                  <a:gd name="T50" fmla="*/ 18 w 226"/>
                  <a:gd name="T51" fmla="*/ 16 h 23"/>
                  <a:gd name="T52" fmla="*/ 15 w 226"/>
                  <a:gd name="T53" fmla="*/ 15 h 23"/>
                  <a:gd name="T54" fmla="*/ 6 w 226"/>
                  <a:gd name="T55" fmla="*/ 12 h 23"/>
                  <a:gd name="T56" fmla="*/ 1 w 226"/>
                  <a:gd name="T57" fmla="*/ 9 h 23"/>
                  <a:gd name="T58" fmla="*/ 0 w 226"/>
                  <a:gd name="T59" fmla="*/ 6 h 23"/>
                  <a:gd name="T60" fmla="*/ 0 w 226"/>
                  <a:gd name="T61" fmla="*/ 0 h 23"/>
                  <a:gd name="T62" fmla="*/ 3 w 226"/>
                  <a:gd name="T63" fmla="*/ 3 h 23"/>
                  <a:gd name="T64" fmla="*/ 9 w 226"/>
                  <a:gd name="T65" fmla="*/ 5 h 23"/>
                  <a:gd name="T66" fmla="*/ 15 w 226"/>
                  <a:gd name="T67" fmla="*/ 6 h 23"/>
                  <a:gd name="T68" fmla="*/ 18 w 226"/>
                  <a:gd name="T69" fmla="*/ 7 h 23"/>
                  <a:gd name="T70" fmla="*/ 22 w 226"/>
                  <a:gd name="T71" fmla="*/ 8 h 23"/>
                  <a:gd name="T72" fmla="*/ 28 w 226"/>
                  <a:gd name="T73" fmla="*/ 9 h 23"/>
                  <a:gd name="T74" fmla="*/ 36 w 226"/>
                  <a:gd name="T75" fmla="*/ 10 h 23"/>
                  <a:gd name="T76" fmla="*/ 44 w 226"/>
                  <a:gd name="T77" fmla="*/ 11 h 23"/>
                  <a:gd name="T78" fmla="*/ 53 w 226"/>
                  <a:gd name="T79" fmla="*/ 12 h 23"/>
                  <a:gd name="T80" fmla="*/ 63 w 226"/>
                  <a:gd name="T81" fmla="*/ 13 h 23"/>
                  <a:gd name="T82" fmla="*/ 72 w 226"/>
                  <a:gd name="T83" fmla="*/ 13 h 23"/>
                  <a:gd name="T84" fmla="*/ 80 w 226"/>
                  <a:gd name="T85" fmla="*/ 14 h 23"/>
                  <a:gd name="T86" fmla="*/ 88 w 226"/>
                  <a:gd name="T87" fmla="*/ 14 h 23"/>
                  <a:gd name="T88" fmla="*/ 97 w 226"/>
                  <a:gd name="T89" fmla="*/ 14 h 23"/>
                  <a:gd name="T90" fmla="*/ 105 w 226"/>
                  <a:gd name="T91" fmla="*/ 14 h 23"/>
                  <a:gd name="T92" fmla="*/ 114 w 226"/>
                  <a:gd name="T93" fmla="*/ 14 h 23"/>
                  <a:gd name="T94" fmla="*/ 120 w 226"/>
                  <a:gd name="T95" fmla="*/ 14 h 23"/>
                  <a:gd name="T96" fmla="*/ 126 w 226"/>
                  <a:gd name="T97" fmla="*/ 14 h 23"/>
                  <a:gd name="T98" fmla="*/ 132 w 226"/>
                  <a:gd name="T99" fmla="*/ 14 h 23"/>
                  <a:gd name="T100" fmla="*/ 137 w 226"/>
                  <a:gd name="T101" fmla="*/ 14 h 23"/>
                  <a:gd name="T102" fmla="*/ 143 w 226"/>
                  <a:gd name="T103" fmla="*/ 14 h 23"/>
                  <a:gd name="T104" fmla="*/ 158 w 226"/>
                  <a:gd name="T105" fmla="*/ 13 h 23"/>
                  <a:gd name="T106" fmla="*/ 175 w 226"/>
                  <a:gd name="T107" fmla="*/ 12 h 23"/>
                  <a:gd name="T108" fmla="*/ 191 w 226"/>
                  <a:gd name="T109" fmla="*/ 10 h 23"/>
                  <a:gd name="T110" fmla="*/ 204 w 226"/>
                  <a:gd name="T111" fmla="*/ 8 h 23"/>
                  <a:gd name="T112" fmla="*/ 214 w 226"/>
                  <a:gd name="T113" fmla="*/ 6 h 23"/>
                  <a:gd name="T114" fmla="*/ 220 w 226"/>
                  <a:gd name="T115" fmla="*/ 3 h 23"/>
                  <a:gd name="T116" fmla="*/ 223 w 226"/>
                  <a:gd name="T117" fmla="*/ 2 h 23"/>
                  <a:gd name="T118" fmla="*/ 226 w 226"/>
                  <a:gd name="T119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6" h="23">
                    <a:moveTo>
                      <a:pt x="226" y="8"/>
                    </a:moveTo>
                    <a:lnTo>
                      <a:pt x="225" y="9"/>
                    </a:lnTo>
                    <a:lnTo>
                      <a:pt x="223" y="10"/>
                    </a:lnTo>
                    <a:lnTo>
                      <a:pt x="221" y="12"/>
                    </a:lnTo>
                    <a:lnTo>
                      <a:pt x="219" y="13"/>
                    </a:lnTo>
                    <a:lnTo>
                      <a:pt x="217" y="14"/>
                    </a:lnTo>
                    <a:lnTo>
                      <a:pt x="214" y="15"/>
                    </a:lnTo>
                    <a:lnTo>
                      <a:pt x="211" y="15"/>
                    </a:lnTo>
                    <a:lnTo>
                      <a:pt x="209" y="16"/>
                    </a:lnTo>
                    <a:lnTo>
                      <a:pt x="206" y="17"/>
                    </a:lnTo>
                    <a:lnTo>
                      <a:pt x="203" y="17"/>
                    </a:lnTo>
                    <a:lnTo>
                      <a:pt x="200" y="18"/>
                    </a:lnTo>
                    <a:lnTo>
                      <a:pt x="196" y="18"/>
                    </a:lnTo>
                    <a:lnTo>
                      <a:pt x="193" y="19"/>
                    </a:lnTo>
                    <a:lnTo>
                      <a:pt x="189" y="19"/>
                    </a:lnTo>
                    <a:lnTo>
                      <a:pt x="185" y="20"/>
                    </a:lnTo>
                    <a:lnTo>
                      <a:pt x="181" y="20"/>
                    </a:lnTo>
                    <a:lnTo>
                      <a:pt x="177" y="20"/>
                    </a:lnTo>
                    <a:lnTo>
                      <a:pt x="173" y="21"/>
                    </a:lnTo>
                    <a:lnTo>
                      <a:pt x="169" y="21"/>
                    </a:lnTo>
                    <a:lnTo>
                      <a:pt x="164" y="21"/>
                    </a:lnTo>
                    <a:lnTo>
                      <a:pt x="160" y="22"/>
                    </a:lnTo>
                    <a:lnTo>
                      <a:pt x="155" y="22"/>
                    </a:lnTo>
                    <a:lnTo>
                      <a:pt x="150" y="22"/>
                    </a:lnTo>
                    <a:lnTo>
                      <a:pt x="145" y="22"/>
                    </a:lnTo>
                    <a:lnTo>
                      <a:pt x="143" y="23"/>
                    </a:lnTo>
                    <a:lnTo>
                      <a:pt x="141" y="23"/>
                    </a:lnTo>
                    <a:lnTo>
                      <a:pt x="139" y="23"/>
                    </a:lnTo>
                    <a:lnTo>
                      <a:pt x="137" y="23"/>
                    </a:lnTo>
                    <a:lnTo>
                      <a:pt x="135" y="23"/>
                    </a:lnTo>
                    <a:lnTo>
                      <a:pt x="133" y="23"/>
                    </a:lnTo>
                    <a:lnTo>
                      <a:pt x="131" y="23"/>
                    </a:lnTo>
                    <a:lnTo>
                      <a:pt x="130" y="23"/>
                    </a:lnTo>
                    <a:lnTo>
                      <a:pt x="128" y="23"/>
                    </a:lnTo>
                    <a:lnTo>
                      <a:pt x="126" y="23"/>
                    </a:lnTo>
                    <a:lnTo>
                      <a:pt x="124" y="23"/>
                    </a:lnTo>
                    <a:lnTo>
                      <a:pt x="122" y="23"/>
                    </a:lnTo>
                    <a:lnTo>
                      <a:pt x="120" y="23"/>
                    </a:lnTo>
                    <a:lnTo>
                      <a:pt x="118" y="23"/>
                    </a:lnTo>
                    <a:lnTo>
                      <a:pt x="116" y="23"/>
                    </a:lnTo>
                    <a:lnTo>
                      <a:pt x="114" y="23"/>
                    </a:lnTo>
                    <a:lnTo>
                      <a:pt x="111" y="23"/>
                    </a:lnTo>
                    <a:lnTo>
                      <a:pt x="108" y="23"/>
                    </a:lnTo>
                    <a:lnTo>
                      <a:pt x="105" y="23"/>
                    </a:lnTo>
                    <a:lnTo>
                      <a:pt x="102" y="23"/>
                    </a:lnTo>
                    <a:lnTo>
                      <a:pt x="100" y="23"/>
                    </a:lnTo>
                    <a:lnTo>
                      <a:pt x="97" y="23"/>
                    </a:lnTo>
                    <a:lnTo>
                      <a:pt x="94" y="23"/>
                    </a:lnTo>
                    <a:lnTo>
                      <a:pt x="91" y="23"/>
                    </a:lnTo>
                    <a:lnTo>
                      <a:pt x="89" y="23"/>
                    </a:lnTo>
                    <a:lnTo>
                      <a:pt x="86" y="23"/>
                    </a:lnTo>
                    <a:lnTo>
                      <a:pt x="83" y="22"/>
                    </a:lnTo>
                    <a:lnTo>
                      <a:pt x="81" y="22"/>
                    </a:lnTo>
                    <a:lnTo>
                      <a:pt x="78" y="22"/>
                    </a:lnTo>
                    <a:lnTo>
                      <a:pt x="76" y="22"/>
                    </a:lnTo>
                    <a:lnTo>
                      <a:pt x="73" y="22"/>
                    </a:lnTo>
                    <a:lnTo>
                      <a:pt x="70" y="22"/>
                    </a:lnTo>
                    <a:lnTo>
                      <a:pt x="67" y="22"/>
                    </a:lnTo>
                    <a:lnTo>
                      <a:pt x="64" y="21"/>
                    </a:lnTo>
                    <a:lnTo>
                      <a:pt x="60" y="21"/>
                    </a:lnTo>
                    <a:lnTo>
                      <a:pt x="57" y="21"/>
                    </a:lnTo>
                    <a:lnTo>
                      <a:pt x="54" y="21"/>
                    </a:lnTo>
                    <a:lnTo>
                      <a:pt x="51" y="20"/>
                    </a:lnTo>
                    <a:lnTo>
                      <a:pt x="48" y="20"/>
                    </a:lnTo>
                    <a:lnTo>
                      <a:pt x="45" y="20"/>
                    </a:lnTo>
                    <a:lnTo>
                      <a:pt x="42" y="20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4" y="19"/>
                    </a:lnTo>
                    <a:lnTo>
                      <a:pt x="32" y="18"/>
                    </a:lnTo>
                    <a:lnTo>
                      <a:pt x="29" y="18"/>
                    </a:lnTo>
                    <a:lnTo>
                      <a:pt x="27" y="17"/>
                    </a:lnTo>
                    <a:lnTo>
                      <a:pt x="24" y="17"/>
                    </a:lnTo>
                    <a:lnTo>
                      <a:pt x="23" y="17"/>
                    </a:lnTo>
                    <a:lnTo>
                      <a:pt x="22" y="17"/>
                    </a:lnTo>
                    <a:lnTo>
                      <a:pt x="20" y="16"/>
                    </a:lnTo>
                    <a:lnTo>
                      <a:pt x="19" y="16"/>
                    </a:lnTo>
                    <a:lnTo>
                      <a:pt x="18" y="16"/>
                    </a:lnTo>
                    <a:lnTo>
                      <a:pt x="17" y="15"/>
                    </a:lnTo>
                    <a:lnTo>
                      <a:pt x="16" y="15"/>
                    </a:lnTo>
                    <a:lnTo>
                      <a:pt x="15" y="15"/>
                    </a:lnTo>
                    <a:lnTo>
                      <a:pt x="11" y="14"/>
                    </a:lnTo>
                    <a:lnTo>
                      <a:pt x="9" y="13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3" y="10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7" y="4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16" y="7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1" y="8"/>
                    </a:lnTo>
                    <a:lnTo>
                      <a:pt x="22" y="8"/>
                    </a:lnTo>
                    <a:lnTo>
                      <a:pt x="23" y="8"/>
                    </a:lnTo>
                    <a:lnTo>
                      <a:pt x="26" y="9"/>
                    </a:lnTo>
                    <a:lnTo>
                      <a:pt x="28" y="9"/>
                    </a:lnTo>
                    <a:lnTo>
                      <a:pt x="31" y="9"/>
                    </a:lnTo>
                    <a:lnTo>
                      <a:pt x="33" y="10"/>
                    </a:lnTo>
                    <a:lnTo>
                      <a:pt x="36" y="10"/>
                    </a:lnTo>
                    <a:lnTo>
                      <a:pt x="39" y="10"/>
                    </a:lnTo>
                    <a:lnTo>
                      <a:pt x="41" y="11"/>
                    </a:lnTo>
                    <a:lnTo>
                      <a:pt x="44" y="11"/>
                    </a:lnTo>
                    <a:lnTo>
                      <a:pt x="47" y="11"/>
                    </a:lnTo>
                    <a:lnTo>
                      <a:pt x="50" y="12"/>
                    </a:lnTo>
                    <a:lnTo>
                      <a:pt x="53" y="12"/>
                    </a:lnTo>
                    <a:lnTo>
                      <a:pt x="57" y="12"/>
                    </a:lnTo>
                    <a:lnTo>
                      <a:pt x="60" y="12"/>
                    </a:lnTo>
                    <a:lnTo>
                      <a:pt x="63" y="13"/>
                    </a:lnTo>
                    <a:lnTo>
                      <a:pt x="67" y="13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80" y="14"/>
                    </a:lnTo>
                    <a:lnTo>
                      <a:pt x="83" y="14"/>
                    </a:lnTo>
                    <a:lnTo>
                      <a:pt x="86" y="14"/>
                    </a:lnTo>
                    <a:lnTo>
                      <a:pt x="88" y="14"/>
                    </a:lnTo>
                    <a:lnTo>
                      <a:pt x="91" y="14"/>
                    </a:lnTo>
                    <a:lnTo>
                      <a:pt x="94" y="14"/>
                    </a:lnTo>
                    <a:lnTo>
                      <a:pt x="97" y="14"/>
                    </a:lnTo>
                    <a:lnTo>
                      <a:pt x="99" y="14"/>
                    </a:lnTo>
                    <a:lnTo>
                      <a:pt x="102" y="14"/>
                    </a:lnTo>
                    <a:lnTo>
                      <a:pt x="105" y="14"/>
                    </a:lnTo>
                    <a:lnTo>
                      <a:pt x="108" y="14"/>
                    </a:lnTo>
                    <a:lnTo>
                      <a:pt x="111" y="14"/>
                    </a:lnTo>
                    <a:lnTo>
                      <a:pt x="114" y="14"/>
                    </a:lnTo>
                    <a:lnTo>
                      <a:pt x="116" y="14"/>
                    </a:lnTo>
                    <a:lnTo>
                      <a:pt x="118" y="14"/>
                    </a:lnTo>
                    <a:lnTo>
                      <a:pt x="120" y="14"/>
                    </a:lnTo>
                    <a:lnTo>
                      <a:pt x="122" y="14"/>
                    </a:lnTo>
                    <a:lnTo>
                      <a:pt x="124" y="14"/>
                    </a:lnTo>
                    <a:lnTo>
                      <a:pt x="126" y="14"/>
                    </a:lnTo>
                    <a:lnTo>
                      <a:pt x="128" y="14"/>
                    </a:lnTo>
                    <a:lnTo>
                      <a:pt x="130" y="14"/>
                    </a:lnTo>
                    <a:lnTo>
                      <a:pt x="132" y="14"/>
                    </a:lnTo>
                    <a:lnTo>
                      <a:pt x="134" y="14"/>
                    </a:lnTo>
                    <a:lnTo>
                      <a:pt x="135" y="14"/>
                    </a:lnTo>
                    <a:lnTo>
                      <a:pt x="137" y="14"/>
                    </a:lnTo>
                    <a:lnTo>
                      <a:pt x="139" y="14"/>
                    </a:lnTo>
                    <a:lnTo>
                      <a:pt x="141" y="14"/>
                    </a:lnTo>
                    <a:lnTo>
                      <a:pt x="143" y="14"/>
                    </a:lnTo>
                    <a:lnTo>
                      <a:pt x="145" y="14"/>
                    </a:lnTo>
                    <a:lnTo>
                      <a:pt x="152" y="13"/>
                    </a:lnTo>
                    <a:lnTo>
                      <a:pt x="158" y="13"/>
                    </a:lnTo>
                    <a:lnTo>
                      <a:pt x="164" y="13"/>
                    </a:lnTo>
                    <a:lnTo>
                      <a:pt x="170" y="12"/>
                    </a:lnTo>
                    <a:lnTo>
                      <a:pt x="175" y="12"/>
                    </a:lnTo>
                    <a:lnTo>
                      <a:pt x="181" y="11"/>
                    </a:lnTo>
                    <a:lnTo>
                      <a:pt x="186" y="11"/>
                    </a:lnTo>
                    <a:lnTo>
                      <a:pt x="191" y="10"/>
                    </a:lnTo>
                    <a:lnTo>
                      <a:pt x="195" y="9"/>
                    </a:lnTo>
                    <a:lnTo>
                      <a:pt x="200" y="9"/>
                    </a:lnTo>
                    <a:lnTo>
                      <a:pt x="204" y="8"/>
                    </a:lnTo>
                    <a:lnTo>
                      <a:pt x="207" y="7"/>
                    </a:lnTo>
                    <a:lnTo>
                      <a:pt x="211" y="6"/>
                    </a:lnTo>
                    <a:lnTo>
                      <a:pt x="214" y="6"/>
                    </a:lnTo>
                    <a:lnTo>
                      <a:pt x="217" y="5"/>
                    </a:lnTo>
                    <a:lnTo>
                      <a:pt x="219" y="4"/>
                    </a:lnTo>
                    <a:lnTo>
                      <a:pt x="220" y="3"/>
                    </a:lnTo>
                    <a:lnTo>
                      <a:pt x="221" y="3"/>
                    </a:lnTo>
                    <a:lnTo>
                      <a:pt x="222" y="2"/>
                    </a:lnTo>
                    <a:lnTo>
                      <a:pt x="223" y="2"/>
                    </a:lnTo>
                    <a:lnTo>
                      <a:pt x="224" y="1"/>
                    </a:lnTo>
                    <a:lnTo>
                      <a:pt x="225" y="1"/>
                    </a:lnTo>
                    <a:lnTo>
                      <a:pt x="226" y="1"/>
                    </a:lnTo>
                    <a:lnTo>
                      <a:pt x="226" y="0"/>
                    </a:lnTo>
                    <a:lnTo>
                      <a:pt x="226" y="8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36" name="Freeform 261"/>
              <p:cNvSpPr>
                <a:spLocks/>
              </p:cNvSpPr>
              <p:nvPr/>
            </p:nvSpPr>
            <p:spPr bwMode="auto">
              <a:xfrm>
                <a:off x="974" y="2758"/>
                <a:ext cx="48" cy="15"/>
              </a:xfrm>
              <a:custGeom>
                <a:avLst/>
                <a:gdLst>
                  <a:gd name="T0" fmla="*/ 25 w 48"/>
                  <a:gd name="T1" fmla="*/ 0 h 15"/>
                  <a:gd name="T2" fmla="*/ 48 w 48"/>
                  <a:gd name="T3" fmla="*/ 11 h 15"/>
                  <a:gd name="T4" fmla="*/ 12 w 48"/>
                  <a:gd name="T5" fmla="*/ 15 h 15"/>
                  <a:gd name="T6" fmla="*/ 0 w 48"/>
                  <a:gd name="T7" fmla="*/ 1 h 15"/>
                  <a:gd name="T8" fmla="*/ 25 w 4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25" y="0"/>
                    </a:moveTo>
                    <a:lnTo>
                      <a:pt x="48" y="11"/>
                    </a:lnTo>
                    <a:lnTo>
                      <a:pt x="12" y="15"/>
                    </a:lnTo>
                    <a:lnTo>
                      <a:pt x="0" y="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37" name="Freeform 262"/>
              <p:cNvSpPr>
                <a:spLocks/>
              </p:cNvSpPr>
              <p:nvPr/>
            </p:nvSpPr>
            <p:spPr bwMode="auto">
              <a:xfrm>
                <a:off x="978" y="2759"/>
                <a:ext cx="38" cy="12"/>
              </a:xfrm>
              <a:custGeom>
                <a:avLst/>
                <a:gdLst>
                  <a:gd name="T0" fmla="*/ 21 w 38"/>
                  <a:gd name="T1" fmla="*/ 0 h 12"/>
                  <a:gd name="T2" fmla="*/ 38 w 38"/>
                  <a:gd name="T3" fmla="*/ 9 h 12"/>
                  <a:gd name="T4" fmla="*/ 10 w 38"/>
                  <a:gd name="T5" fmla="*/ 12 h 12"/>
                  <a:gd name="T6" fmla="*/ 0 w 38"/>
                  <a:gd name="T7" fmla="*/ 2 h 12"/>
                  <a:gd name="T8" fmla="*/ 21 w 38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2">
                    <a:moveTo>
                      <a:pt x="21" y="0"/>
                    </a:moveTo>
                    <a:lnTo>
                      <a:pt x="38" y="9"/>
                    </a:lnTo>
                    <a:lnTo>
                      <a:pt x="10" y="12"/>
                    </a:lnTo>
                    <a:lnTo>
                      <a:pt x="0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38" name="Freeform 263"/>
              <p:cNvSpPr>
                <a:spLocks/>
              </p:cNvSpPr>
              <p:nvPr/>
            </p:nvSpPr>
            <p:spPr bwMode="auto">
              <a:xfrm>
                <a:off x="957" y="2673"/>
                <a:ext cx="8" cy="14"/>
              </a:xfrm>
              <a:custGeom>
                <a:avLst/>
                <a:gdLst>
                  <a:gd name="T0" fmla="*/ 1 w 8"/>
                  <a:gd name="T1" fmla="*/ 14 h 14"/>
                  <a:gd name="T2" fmla="*/ 0 w 8"/>
                  <a:gd name="T3" fmla="*/ 13 h 14"/>
                  <a:gd name="T4" fmla="*/ 0 w 8"/>
                  <a:gd name="T5" fmla="*/ 11 h 14"/>
                  <a:gd name="T6" fmla="*/ 0 w 8"/>
                  <a:gd name="T7" fmla="*/ 8 h 14"/>
                  <a:gd name="T8" fmla="*/ 1 w 8"/>
                  <a:gd name="T9" fmla="*/ 6 h 14"/>
                  <a:gd name="T10" fmla="*/ 1 w 8"/>
                  <a:gd name="T11" fmla="*/ 4 h 14"/>
                  <a:gd name="T12" fmla="*/ 2 w 8"/>
                  <a:gd name="T13" fmla="*/ 3 h 14"/>
                  <a:gd name="T14" fmla="*/ 3 w 8"/>
                  <a:gd name="T15" fmla="*/ 2 h 14"/>
                  <a:gd name="T16" fmla="*/ 4 w 8"/>
                  <a:gd name="T17" fmla="*/ 1 h 14"/>
                  <a:gd name="T18" fmla="*/ 4 w 8"/>
                  <a:gd name="T19" fmla="*/ 1 h 14"/>
                  <a:gd name="T20" fmla="*/ 5 w 8"/>
                  <a:gd name="T21" fmla="*/ 0 h 14"/>
                  <a:gd name="T22" fmla="*/ 6 w 8"/>
                  <a:gd name="T23" fmla="*/ 0 h 14"/>
                  <a:gd name="T24" fmla="*/ 7 w 8"/>
                  <a:gd name="T25" fmla="*/ 0 h 14"/>
                  <a:gd name="T26" fmla="*/ 8 w 8"/>
                  <a:gd name="T27" fmla="*/ 1 h 14"/>
                  <a:gd name="T28" fmla="*/ 8 w 8"/>
                  <a:gd name="T29" fmla="*/ 3 h 14"/>
                  <a:gd name="T30" fmla="*/ 8 w 8"/>
                  <a:gd name="T31" fmla="*/ 6 h 14"/>
                  <a:gd name="T32" fmla="*/ 7 w 8"/>
                  <a:gd name="T33" fmla="*/ 8 h 14"/>
                  <a:gd name="T34" fmla="*/ 7 w 8"/>
                  <a:gd name="T35" fmla="*/ 10 h 14"/>
                  <a:gd name="T36" fmla="*/ 6 w 8"/>
                  <a:gd name="T37" fmla="*/ 11 h 14"/>
                  <a:gd name="T38" fmla="*/ 5 w 8"/>
                  <a:gd name="T39" fmla="*/ 12 h 14"/>
                  <a:gd name="T40" fmla="*/ 4 w 8"/>
                  <a:gd name="T41" fmla="*/ 13 h 14"/>
                  <a:gd name="T42" fmla="*/ 4 w 8"/>
                  <a:gd name="T43" fmla="*/ 13 h 14"/>
                  <a:gd name="T44" fmla="*/ 3 w 8"/>
                  <a:gd name="T45" fmla="*/ 14 h 14"/>
                  <a:gd name="T46" fmla="*/ 2 w 8"/>
                  <a:gd name="T47" fmla="*/ 14 h 14"/>
                  <a:gd name="T48" fmla="*/ 1 w 8"/>
                  <a:gd name="T4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4">
                    <a:moveTo>
                      <a:pt x="1" y="14"/>
                    </a:moveTo>
                    <a:lnTo>
                      <a:pt x="0" y="13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7" y="10"/>
                    </a:lnTo>
                    <a:lnTo>
                      <a:pt x="6" y="11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39" name="Freeform 264"/>
              <p:cNvSpPr>
                <a:spLocks/>
              </p:cNvSpPr>
              <p:nvPr/>
            </p:nvSpPr>
            <p:spPr bwMode="auto">
              <a:xfrm>
                <a:off x="963" y="2703"/>
                <a:ext cx="24" cy="22"/>
              </a:xfrm>
              <a:custGeom>
                <a:avLst/>
                <a:gdLst>
                  <a:gd name="T0" fmla="*/ 0 w 24"/>
                  <a:gd name="T1" fmla="*/ 22 h 22"/>
                  <a:gd name="T2" fmla="*/ 0 w 24"/>
                  <a:gd name="T3" fmla="*/ 0 h 22"/>
                  <a:gd name="T4" fmla="*/ 24 w 24"/>
                  <a:gd name="T5" fmla="*/ 6 h 22"/>
                  <a:gd name="T6" fmla="*/ 24 w 24"/>
                  <a:gd name="T7" fmla="*/ 22 h 22"/>
                  <a:gd name="T8" fmla="*/ 0 w 24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2">
                    <a:moveTo>
                      <a:pt x="0" y="22"/>
                    </a:moveTo>
                    <a:lnTo>
                      <a:pt x="0" y="0"/>
                    </a:lnTo>
                    <a:lnTo>
                      <a:pt x="24" y="6"/>
                    </a:lnTo>
                    <a:lnTo>
                      <a:pt x="24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40" name="Rectangle 265"/>
              <p:cNvSpPr>
                <a:spLocks noChangeArrowheads="1"/>
              </p:cNvSpPr>
              <p:nvPr/>
            </p:nvSpPr>
            <p:spPr bwMode="auto">
              <a:xfrm>
                <a:off x="966" y="2707"/>
                <a:ext cx="19" cy="1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41" name="Freeform 266"/>
              <p:cNvSpPr>
                <a:spLocks/>
              </p:cNvSpPr>
              <p:nvPr/>
            </p:nvSpPr>
            <p:spPr bwMode="auto">
              <a:xfrm>
                <a:off x="953" y="2670"/>
                <a:ext cx="49" cy="45"/>
              </a:xfrm>
              <a:custGeom>
                <a:avLst/>
                <a:gdLst>
                  <a:gd name="T0" fmla="*/ 8 w 49"/>
                  <a:gd name="T1" fmla="*/ 12 h 45"/>
                  <a:gd name="T2" fmla="*/ 8 w 49"/>
                  <a:gd name="T3" fmla="*/ 12 h 45"/>
                  <a:gd name="T4" fmla="*/ 9 w 49"/>
                  <a:gd name="T5" fmla="*/ 11 h 45"/>
                  <a:gd name="T6" fmla="*/ 11 w 49"/>
                  <a:gd name="T7" fmla="*/ 8 h 45"/>
                  <a:gd name="T8" fmla="*/ 13 w 49"/>
                  <a:gd name="T9" fmla="*/ 6 h 45"/>
                  <a:gd name="T10" fmla="*/ 15 w 49"/>
                  <a:gd name="T11" fmla="*/ 4 h 45"/>
                  <a:gd name="T12" fmla="*/ 18 w 49"/>
                  <a:gd name="T13" fmla="*/ 2 h 45"/>
                  <a:gd name="T14" fmla="*/ 21 w 49"/>
                  <a:gd name="T15" fmla="*/ 1 h 45"/>
                  <a:gd name="T16" fmla="*/ 24 w 49"/>
                  <a:gd name="T17" fmla="*/ 0 h 45"/>
                  <a:gd name="T18" fmla="*/ 28 w 49"/>
                  <a:gd name="T19" fmla="*/ 0 h 45"/>
                  <a:gd name="T20" fmla="*/ 31 w 49"/>
                  <a:gd name="T21" fmla="*/ 1 h 45"/>
                  <a:gd name="T22" fmla="*/ 36 w 49"/>
                  <a:gd name="T23" fmla="*/ 2 h 45"/>
                  <a:gd name="T24" fmla="*/ 39 w 49"/>
                  <a:gd name="T25" fmla="*/ 4 h 45"/>
                  <a:gd name="T26" fmla="*/ 43 w 49"/>
                  <a:gd name="T27" fmla="*/ 7 h 45"/>
                  <a:gd name="T28" fmla="*/ 46 w 49"/>
                  <a:gd name="T29" fmla="*/ 10 h 45"/>
                  <a:gd name="T30" fmla="*/ 48 w 49"/>
                  <a:gd name="T31" fmla="*/ 14 h 45"/>
                  <a:gd name="T32" fmla="*/ 49 w 49"/>
                  <a:gd name="T33" fmla="*/ 18 h 45"/>
                  <a:gd name="T34" fmla="*/ 49 w 49"/>
                  <a:gd name="T35" fmla="*/ 22 h 45"/>
                  <a:gd name="T36" fmla="*/ 49 w 49"/>
                  <a:gd name="T37" fmla="*/ 27 h 45"/>
                  <a:gd name="T38" fmla="*/ 48 w 49"/>
                  <a:gd name="T39" fmla="*/ 31 h 45"/>
                  <a:gd name="T40" fmla="*/ 46 w 49"/>
                  <a:gd name="T41" fmla="*/ 35 h 45"/>
                  <a:gd name="T42" fmla="*/ 43 w 49"/>
                  <a:gd name="T43" fmla="*/ 38 h 45"/>
                  <a:gd name="T44" fmla="*/ 40 w 49"/>
                  <a:gd name="T45" fmla="*/ 41 h 45"/>
                  <a:gd name="T46" fmla="*/ 36 w 49"/>
                  <a:gd name="T47" fmla="*/ 43 h 45"/>
                  <a:gd name="T48" fmla="*/ 32 w 49"/>
                  <a:gd name="T49" fmla="*/ 44 h 45"/>
                  <a:gd name="T50" fmla="*/ 28 w 49"/>
                  <a:gd name="T51" fmla="*/ 45 h 45"/>
                  <a:gd name="T52" fmla="*/ 24 w 49"/>
                  <a:gd name="T53" fmla="*/ 44 h 45"/>
                  <a:gd name="T54" fmla="*/ 21 w 49"/>
                  <a:gd name="T55" fmla="*/ 44 h 45"/>
                  <a:gd name="T56" fmla="*/ 18 w 49"/>
                  <a:gd name="T57" fmla="*/ 43 h 45"/>
                  <a:gd name="T58" fmla="*/ 15 w 49"/>
                  <a:gd name="T59" fmla="*/ 41 h 45"/>
                  <a:gd name="T60" fmla="*/ 13 w 49"/>
                  <a:gd name="T61" fmla="*/ 39 h 45"/>
                  <a:gd name="T62" fmla="*/ 11 w 49"/>
                  <a:gd name="T63" fmla="*/ 37 h 45"/>
                  <a:gd name="T64" fmla="*/ 9 w 49"/>
                  <a:gd name="T65" fmla="*/ 35 h 45"/>
                  <a:gd name="T66" fmla="*/ 7 w 49"/>
                  <a:gd name="T67" fmla="*/ 32 h 45"/>
                  <a:gd name="T68" fmla="*/ 7 w 49"/>
                  <a:gd name="T69" fmla="*/ 31 h 45"/>
                  <a:gd name="T70" fmla="*/ 6 w 49"/>
                  <a:gd name="T71" fmla="*/ 31 h 45"/>
                  <a:gd name="T72" fmla="*/ 5 w 49"/>
                  <a:gd name="T73" fmla="*/ 30 h 45"/>
                  <a:gd name="T74" fmla="*/ 2 w 49"/>
                  <a:gd name="T75" fmla="*/ 29 h 45"/>
                  <a:gd name="T76" fmla="*/ 1 w 49"/>
                  <a:gd name="T77" fmla="*/ 26 h 45"/>
                  <a:gd name="T78" fmla="*/ 0 w 49"/>
                  <a:gd name="T79" fmla="*/ 23 h 45"/>
                  <a:gd name="T80" fmla="*/ 0 w 49"/>
                  <a:gd name="T81" fmla="*/ 19 h 45"/>
                  <a:gd name="T82" fmla="*/ 1 w 49"/>
                  <a:gd name="T83" fmla="*/ 16 h 45"/>
                  <a:gd name="T84" fmla="*/ 4 w 49"/>
                  <a:gd name="T85" fmla="*/ 13 h 45"/>
                  <a:gd name="T86" fmla="*/ 6 w 49"/>
                  <a:gd name="T87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5">
                    <a:moveTo>
                      <a:pt x="8" y="12"/>
                    </a:move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5" y="4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31" y="1"/>
                    </a:lnTo>
                    <a:lnTo>
                      <a:pt x="34" y="1"/>
                    </a:lnTo>
                    <a:lnTo>
                      <a:pt x="36" y="2"/>
                    </a:lnTo>
                    <a:lnTo>
                      <a:pt x="38" y="3"/>
                    </a:lnTo>
                    <a:lnTo>
                      <a:pt x="39" y="4"/>
                    </a:lnTo>
                    <a:lnTo>
                      <a:pt x="41" y="5"/>
                    </a:lnTo>
                    <a:lnTo>
                      <a:pt x="43" y="7"/>
                    </a:lnTo>
                    <a:lnTo>
                      <a:pt x="44" y="8"/>
                    </a:lnTo>
                    <a:lnTo>
                      <a:pt x="46" y="10"/>
                    </a:lnTo>
                    <a:lnTo>
                      <a:pt x="47" y="12"/>
                    </a:lnTo>
                    <a:lnTo>
                      <a:pt x="48" y="14"/>
                    </a:lnTo>
                    <a:lnTo>
                      <a:pt x="48" y="16"/>
                    </a:lnTo>
                    <a:lnTo>
                      <a:pt x="49" y="18"/>
                    </a:lnTo>
                    <a:lnTo>
                      <a:pt x="49" y="20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7"/>
                    </a:lnTo>
                    <a:lnTo>
                      <a:pt x="49" y="29"/>
                    </a:lnTo>
                    <a:lnTo>
                      <a:pt x="48" y="31"/>
                    </a:lnTo>
                    <a:lnTo>
                      <a:pt x="47" y="33"/>
                    </a:lnTo>
                    <a:lnTo>
                      <a:pt x="46" y="35"/>
                    </a:lnTo>
                    <a:lnTo>
                      <a:pt x="45" y="36"/>
                    </a:lnTo>
                    <a:lnTo>
                      <a:pt x="43" y="38"/>
                    </a:lnTo>
                    <a:lnTo>
                      <a:pt x="42" y="39"/>
                    </a:lnTo>
                    <a:lnTo>
                      <a:pt x="40" y="41"/>
                    </a:lnTo>
                    <a:lnTo>
                      <a:pt x="38" y="42"/>
                    </a:lnTo>
                    <a:lnTo>
                      <a:pt x="36" y="43"/>
                    </a:lnTo>
                    <a:lnTo>
                      <a:pt x="34" y="43"/>
                    </a:lnTo>
                    <a:lnTo>
                      <a:pt x="32" y="44"/>
                    </a:lnTo>
                    <a:lnTo>
                      <a:pt x="30" y="44"/>
                    </a:lnTo>
                    <a:lnTo>
                      <a:pt x="28" y="45"/>
                    </a:lnTo>
                    <a:lnTo>
                      <a:pt x="26" y="44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1" y="44"/>
                    </a:lnTo>
                    <a:lnTo>
                      <a:pt x="19" y="43"/>
                    </a:lnTo>
                    <a:lnTo>
                      <a:pt x="18" y="43"/>
                    </a:lnTo>
                    <a:lnTo>
                      <a:pt x="17" y="42"/>
                    </a:lnTo>
                    <a:lnTo>
                      <a:pt x="15" y="41"/>
                    </a:lnTo>
                    <a:lnTo>
                      <a:pt x="14" y="40"/>
                    </a:lnTo>
                    <a:lnTo>
                      <a:pt x="13" y="39"/>
                    </a:lnTo>
                    <a:lnTo>
                      <a:pt x="12" y="38"/>
                    </a:lnTo>
                    <a:lnTo>
                      <a:pt x="11" y="37"/>
                    </a:lnTo>
                    <a:lnTo>
                      <a:pt x="10" y="36"/>
                    </a:lnTo>
                    <a:lnTo>
                      <a:pt x="9" y="35"/>
                    </a:lnTo>
                    <a:lnTo>
                      <a:pt x="8" y="33"/>
                    </a:lnTo>
                    <a:lnTo>
                      <a:pt x="7" y="32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5" y="30"/>
                    </a:lnTo>
                    <a:lnTo>
                      <a:pt x="4" y="30"/>
                    </a:lnTo>
                    <a:lnTo>
                      <a:pt x="2" y="29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2" y="14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42" name="Freeform 267"/>
              <p:cNvSpPr>
                <a:spLocks/>
              </p:cNvSpPr>
              <p:nvPr/>
            </p:nvSpPr>
            <p:spPr bwMode="auto">
              <a:xfrm>
                <a:off x="955" y="2674"/>
                <a:ext cx="44" cy="37"/>
              </a:xfrm>
              <a:custGeom>
                <a:avLst/>
                <a:gdLst>
                  <a:gd name="T0" fmla="*/ 6 w 44"/>
                  <a:gd name="T1" fmla="*/ 12 h 37"/>
                  <a:gd name="T2" fmla="*/ 7 w 44"/>
                  <a:gd name="T3" fmla="*/ 13 h 37"/>
                  <a:gd name="T4" fmla="*/ 8 w 44"/>
                  <a:gd name="T5" fmla="*/ 12 h 37"/>
                  <a:gd name="T6" fmla="*/ 9 w 44"/>
                  <a:gd name="T7" fmla="*/ 9 h 37"/>
                  <a:gd name="T8" fmla="*/ 11 w 44"/>
                  <a:gd name="T9" fmla="*/ 7 h 37"/>
                  <a:gd name="T10" fmla="*/ 13 w 44"/>
                  <a:gd name="T11" fmla="*/ 4 h 37"/>
                  <a:gd name="T12" fmla="*/ 16 w 44"/>
                  <a:gd name="T13" fmla="*/ 2 h 37"/>
                  <a:gd name="T14" fmla="*/ 19 w 44"/>
                  <a:gd name="T15" fmla="*/ 1 h 37"/>
                  <a:gd name="T16" fmla="*/ 22 w 44"/>
                  <a:gd name="T17" fmla="*/ 0 h 37"/>
                  <a:gd name="T18" fmla="*/ 25 w 44"/>
                  <a:gd name="T19" fmla="*/ 0 h 37"/>
                  <a:gd name="T20" fmla="*/ 31 w 44"/>
                  <a:gd name="T21" fmla="*/ 1 h 37"/>
                  <a:gd name="T22" fmla="*/ 37 w 44"/>
                  <a:gd name="T23" fmla="*/ 4 h 37"/>
                  <a:gd name="T24" fmla="*/ 42 w 44"/>
                  <a:gd name="T25" fmla="*/ 9 h 37"/>
                  <a:gd name="T26" fmla="*/ 44 w 44"/>
                  <a:gd name="T27" fmla="*/ 16 h 37"/>
                  <a:gd name="T28" fmla="*/ 44 w 44"/>
                  <a:gd name="T29" fmla="*/ 22 h 37"/>
                  <a:gd name="T30" fmla="*/ 43 w 44"/>
                  <a:gd name="T31" fmla="*/ 26 h 37"/>
                  <a:gd name="T32" fmla="*/ 41 w 44"/>
                  <a:gd name="T33" fmla="*/ 29 h 37"/>
                  <a:gd name="T34" fmla="*/ 39 w 44"/>
                  <a:gd name="T35" fmla="*/ 32 h 37"/>
                  <a:gd name="T36" fmla="*/ 36 w 44"/>
                  <a:gd name="T37" fmla="*/ 34 h 37"/>
                  <a:gd name="T38" fmla="*/ 33 w 44"/>
                  <a:gd name="T39" fmla="*/ 36 h 37"/>
                  <a:gd name="T40" fmla="*/ 30 w 44"/>
                  <a:gd name="T41" fmla="*/ 37 h 37"/>
                  <a:gd name="T42" fmla="*/ 26 w 44"/>
                  <a:gd name="T43" fmla="*/ 37 h 37"/>
                  <a:gd name="T44" fmla="*/ 21 w 44"/>
                  <a:gd name="T45" fmla="*/ 37 h 37"/>
                  <a:gd name="T46" fmla="*/ 15 w 44"/>
                  <a:gd name="T47" fmla="*/ 34 h 37"/>
                  <a:gd name="T48" fmla="*/ 11 w 44"/>
                  <a:gd name="T49" fmla="*/ 30 h 37"/>
                  <a:gd name="T50" fmla="*/ 8 w 44"/>
                  <a:gd name="T51" fmla="*/ 25 h 37"/>
                  <a:gd name="T52" fmla="*/ 6 w 44"/>
                  <a:gd name="T53" fmla="*/ 22 h 37"/>
                  <a:gd name="T54" fmla="*/ 5 w 44"/>
                  <a:gd name="T55" fmla="*/ 23 h 37"/>
                  <a:gd name="T56" fmla="*/ 3 w 44"/>
                  <a:gd name="T57" fmla="*/ 23 h 37"/>
                  <a:gd name="T58" fmla="*/ 2 w 44"/>
                  <a:gd name="T59" fmla="*/ 22 h 37"/>
                  <a:gd name="T60" fmla="*/ 1 w 44"/>
                  <a:gd name="T61" fmla="*/ 20 h 37"/>
                  <a:gd name="T62" fmla="*/ 0 w 44"/>
                  <a:gd name="T63" fmla="*/ 18 h 37"/>
                  <a:gd name="T64" fmla="*/ 1 w 44"/>
                  <a:gd name="T65" fmla="*/ 16 h 37"/>
                  <a:gd name="T66" fmla="*/ 1 w 44"/>
                  <a:gd name="T67" fmla="*/ 14 h 37"/>
                  <a:gd name="T68" fmla="*/ 3 w 44"/>
                  <a:gd name="T69" fmla="*/ 13 h 37"/>
                  <a:gd name="T70" fmla="*/ 4 w 44"/>
                  <a:gd name="T71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4" h="37">
                    <a:moveTo>
                      <a:pt x="5" y="12"/>
                    </a:moveTo>
                    <a:lnTo>
                      <a:pt x="6" y="12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5" y="3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31" y="1"/>
                    </a:lnTo>
                    <a:lnTo>
                      <a:pt x="34" y="2"/>
                    </a:lnTo>
                    <a:lnTo>
                      <a:pt x="37" y="4"/>
                    </a:lnTo>
                    <a:lnTo>
                      <a:pt x="40" y="6"/>
                    </a:lnTo>
                    <a:lnTo>
                      <a:pt x="42" y="9"/>
                    </a:lnTo>
                    <a:lnTo>
                      <a:pt x="43" y="13"/>
                    </a:lnTo>
                    <a:lnTo>
                      <a:pt x="44" y="16"/>
                    </a:lnTo>
                    <a:lnTo>
                      <a:pt x="44" y="20"/>
                    </a:lnTo>
                    <a:lnTo>
                      <a:pt x="44" y="22"/>
                    </a:lnTo>
                    <a:lnTo>
                      <a:pt x="43" y="24"/>
                    </a:lnTo>
                    <a:lnTo>
                      <a:pt x="43" y="26"/>
                    </a:lnTo>
                    <a:lnTo>
                      <a:pt x="42" y="27"/>
                    </a:lnTo>
                    <a:lnTo>
                      <a:pt x="41" y="29"/>
                    </a:lnTo>
                    <a:lnTo>
                      <a:pt x="40" y="30"/>
                    </a:lnTo>
                    <a:lnTo>
                      <a:pt x="39" y="32"/>
                    </a:lnTo>
                    <a:lnTo>
                      <a:pt x="37" y="33"/>
                    </a:lnTo>
                    <a:lnTo>
                      <a:pt x="36" y="34"/>
                    </a:lnTo>
                    <a:lnTo>
                      <a:pt x="35" y="35"/>
                    </a:lnTo>
                    <a:lnTo>
                      <a:pt x="33" y="36"/>
                    </a:lnTo>
                    <a:lnTo>
                      <a:pt x="31" y="36"/>
                    </a:lnTo>
                    <a:lnTo>
                      <a:pt x="30" y="37"/>
                    </a:lnTo>
                    <a:lnTo>
                      <a:pt x="28" y="37"/>
                    </a:lnTo>
                    <a:lnTo>
                      <a:pt x="26" y="37"/>
                    </a:lnTo>
                    <a:lnTo>
                      <a:pt x="24" y="37"/>
                    </a:lnTo>
                    <a:lnTo>
                      <a:pt x="21" y="37"/>
                    </a:lnTo>
                    <a:lnTo>
                      <a:pt x="18" y="35"/>
                    </a:lnTo>
                    <a:lnTo>
                      <a:pt x="15" y="34"/>
                    </a:lnTo>
                    <a:lnTo>
                      <a:pt x="13" y="32"/>
                    </a:lnTo>
                    <a:lnTo>
                      <a:pt x="11" y="30"/>
                    </a:lnTo>
                    <a:lnTo>
                      <a:pt x="9" y="28"/>
                    </a:lnTo>
                    <a:lnTo>
                      <a:pt x="8" y="25"/>
                    </a:lnTo>
                    <a:lnTo>
                      <a:pt x="7" y="22"/>
                    </a:lnTo>
                    <a:lnTo>
                      <a:pt x="6" y="22"/>
                    </a:lnTo>
                    <a:lnTo>
                      <a:pt x="6" y="23"/>
                    </a:lnTo>
                    <a:lnTo>
                      <a:pt x="5" y="23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2" y="22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43" name="Freeform 268"/>
              <p:cNvSpPr>
                <a:spLocks/>
              </p:cNvSpPr>
              <p:nvPr/>
            </p:nvSpPr>
            <p:spPr bwMode="auto">
              <a:xfrm>
                <a:off x="971" y="2699"/>
                <a:ext cx="17" cy="7"/>
              </a:xfrm>
              <a:custGeom>
                <a:avLst/>
                <a:gdLst>
                  <a:gd name="T0" fmla="*/ 17 w 17"/>
                  <a:gd name="T1" fmla="*/ 2 h 7"/>
                  <a:gd name="T2" fmla="*/ 17 w 17"/>
                  <a:gd name="T3" fmla="*/ 2 h 7"/>
                  <a:gd name="T4" fmla="*/ 17 w 17"/>
                  <a:gd name="T5" fmla="*/ 3 h 7"/>
                  <a:gd name="T6" fmla="*/ 17 w 17"/>
                  <a:gd name="T7" fmla="*/ 3 h 7"/>
                  <a:gd name="T8" fmla="*/ 16 w 17"/>
                  <a:gd name="T9" fmla="*/ 4 h 7"/>
                  <a:gd name="T10" fmla="*/ 16 w 17"/>
                  <a:gd name="T11" fmla="*/ 5 h 7"/>
                  <a:gd name="T12" fmla="*/ 15 w 17"/>
                  <a:gd name="T13" fmla="*/ 5 h 7"/>
                  <a:gd name="T14" fmla="*/ 15 w 17"/>
                  <a:gd name="T15" fmla="*/ 6 h 7"/>
                  <a:gd name="T16" fmla="*/ 14 w 17"/>
                  <a:gd name="T17" fmla="*/ 6 h 7"/>
                  <a:gd name="T18" fmla="*/ 13 w 17"/>
                  <a:gd name="T19" fmla="*/ 7 h 7"/>
                  <a:gd name="T20" fmla="*/ 11 w 17"/>
                  <a:gd name="T21" fmla="*/ 7 h 7"/>
                  <a:gd name="T22" fmla="*/ 10 w 17"/>
                  <a:gd name="T23" fmla="*/ 7 h 7"/>
                  <a:gd name="T24" fmla="*/ 9 w 17"/>
                  <a:gd name="T25" fmla="*/ 7 h 7"/>
                  <a:gd name="T26" fmla="*/ 8 w 17"/>
                  <a:gd name="T27" fmla="*/ 7 h 7"/>
                  <a:gd name="T28" fmla="*/ 7 w 17"/>
                  <a:gd name="T29" fmla="*/ 7 h 7"/>
                  <a:gd name="T30" fmla="*/ 7 w 17"/>
                  <a:gd name="T31" fmla="*/ 7 h 7"/>
                  <a:gd name="T32" fmla="*/ 7 w 17"/>
                  <a:gd name="T33" fmla="*/ 7 h 7"/>
                  <a:gd name="T34" fmla="*/ 0 w 17"/>
                  <a:gd name="T35" fmla="*/ 0 h 7"/>
                  <a:gd name="T36" fmla="*/ 17 w 17"/>
                  <a:gd name="T3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lnTo>
                      <a:pt x="17" y="2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6" y="4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0" y="0"/>
                    </a:ln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44" name="Freeform 269"/>
              <p:cNvSpPr>
                <a:spLocks/>
              </p:cNvSpPr>
              <p:nvPr/>
            </p:nvSpPr>
            <p:spPr bwMode="auto">
              <a:xfrm>
                <a:off x="975" y="2701"/>
                <a:ext cx="11" cy="3"/>
              </a:xfrm>
              <a:custGeom>
                <a:avLst/>
                <a:gdLst>
                  <a:gd name="T0" fmla="*/ 11 w 11"/>
                  <a:gd name="T1" fmla="*/ 1 h 3"/>
                  <a:gd name="T2" fmla="*/ 10 w 11"/>
                  <a:gd name="T3" fmla="*/ 3 h 3"/>
                  <a:gd name="T4" fmla="*/ 3 w 11"/>
                  <a:gd name="T5" fmla="*/ 2 h 3"/>
                  <a:gd name="T6" fmla="*/ 0 w 11"/>
                  <a:gd name="T7" fmla="*/ 0 h 3"/>
                  <a:gd name="T8" fmla="*/ 11 w 1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">
                    <a:moveTo>
                      <a:pt x="11" y="1"/>
                    </a:moveTo>
                    <a:lnTo>
                      <a:pt x="10" y="3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45" name="Freeform 270"/>
              <p:cNvSpPr>
                <a:spLocks/>
              </p:cNvSpPr>
              <p:nvPr/>
            </p:nvSpPr>
            <p:spPr bwMode="auto">
              <a:xfrm>
                <a:off x="961" y="2665"/>
                <a:ext cx="40" cy="12"/>
              </a:xfrm>
              <a:custGeom>
                <a:avLst/>
                <a:gdLst>
                  <a:gd name="T0" fmla="*/ 4 w 40"/>
                  <a:gd name="T1" fmla="*/ 3 h 12"/>
                  <a:gd name="T2" fmla="*/ 6 w 40"/>
                  <a:gd name="T3" fmla="*/ 2 h 12"/>
                  <a:gd name="T4" fmla="*/ 7 w 40"/>
                  <a:gd name="T5" fmla="*/ 2 h 12"/>
                  <a:gd name="T6" fmla="*/ 8 w 40"/>
                  <a:gd name="T7" fmla="*/ 2 h 12"/>
                  <a:gd name="T8" fmla="*/ 9 w 40"/>
                  <a:gd name="T9" fmla="*/ 2 h 12"/>
                  <a:gd name="T10" fmla="*/ 10 w 40"/>
                  <a:gd name="T11" fmla="*/ 1 h 12"/>
                  <a:gd name="T12" fmla="*/ 11 w 40"/>
                  <a:gd name="T13" fmla="*/ 0 h 12"/>
                  <a:gd name="T14" fmla="*/ 13 w 40"/>
                  <a:gd name="T15" fmla="*/ 0 h 12"/>
                  <a:gd name="T16" fmla="*/ 15 w 40"/>
                  <a:gd name="T17" fmla="*/ 0 h 12"/>
                  <a:gd name="T18" fmla="*/ 16 w 40"/>
                  <a:gd name="T19" fmla="*/ 0 h 12"/>
                  <a:gd name="T20" fmla="*/ 17 w 40"/>
                  <a:gd name="T21" fmla="*/ 0 h 12"/>
                  <a:gd name="T22" fmla="*/ 18 w 40"/>
                  <a:gd name="T23" fmla="*/ 0 h 12"/>
                  <a:gd name="T24" fmla="*/ 19 w 40"/>
                  <a:gd name="T25" fmla="*/ 0 h 12"/>
                  <a:gd name="T26" fmla="*/ 21 w 40"/>
                  <a:gd name="T27" fmla="*/ 0 h 12"/>
                  <a:gd name="T28" fmla="*/ 23 w 40"/>
                  <a:gd name="T29" fmla="*/ 0 h 12"/>
                  <a:gd name="T30" fmla="*/ 25 w 40"/>
                  <a:gd name="T31" fmla="*/ 0 h 12"/>
                  <a:gd name="T32" fmla="*/ 27 w 40"/>
                  <a:gd name="T33" fmla="*/ 1 h 12"/>
                  <a:gd name="T34" fmla="*/ 28 w 40"/>
                  <a:gd name="T35" fmla="*/ 2 h 12"/>
                  <a:gd name="T36" fmla="*/ 29 w 40"/>
                  <a:gd name="T37" fmla="*/ 3 h 12"/>
                  <a:gd name="T38" fmla="*/ 31 w 40"/>
                  <a:gd name="T39" fmla="*/ 3 h 12"/>
                  <a:gd name="T40" fmla="*/ 33 w 40"/>
                  <a:gd name="T41" fmla="*/ 3 h 12"/>
                  <a:gd name="T42" fmla="*/ 36 w 40"/>
                  <a:gd name="T43" fmla="*/ 4 h 12"/>
                  <a:gd name="T44" fmla="*/ 39 w 40"/>
                  <a:gd name="T45" fmla="*/ 6 h 12"/>
                  <a:gd name="T46" fmla="*/ 40 w 40"/>
                  <a:gd name="T47" fmla="*/ 7 h 12"/>
                  <a:gd name="T48" fmla="*/ 39 w 40"/>
                  <a:gd name="T49" fmla="*/ 9 h 12"/>
                  <a:gd name="T50" fmla="*/ 38 w 40"/>
                  <a:gd name="T51" fmla="*/ 11 h 12"/>
                  <a:gd name="T52" fmla="*/ 36 w 40"/>
                  <a:gd name="T53" fmla="*/ 12 h 12"/>
                  <a:gd name="T54" fmla="*/ 33 w 40"/>
                  <a:gd name="T55" fmla="*/ 12 h 12"/>
                  <a:gd name="T56" fmla="*/ 30 w 40"/>
                  <a:gd name="T57" fmla="*/ 12 h 12"/>
                  <a:gd name="T58" fmla="*/ 29 w 40"/>
                  <a:gd name="T59" fmla="*/ 12 h 12"/>
                  <a:gd name="T60" fmla="*/ 27 w 40"/>
                  <a:gd name="T61" fmla="*/ 12 h 12"/>
                  <a:gd name="T62" fmla="*/ 26 w 40"/>
                  <a:gd name="T63" fmla="*/ 11 h 12"/>
                  <a:gd name="T64" fmla="*/ 25 w 40"/>
                  <a:gd name="T65" fmla="*/ 11 h 12"/>
                  <a:gd name="T66" fmla="*/ 24 w 40"/>
                  <a:gd name="T67" fmla="*/ 11 h 12"/>
                  <a:gd name="T68" fmla="*/ 23 w 40"/>
                  <a:gd name="T69" fmla="*/ 11 h 12"/>
                  <a:gd name="T70" fmla="*/ 21 w 40"/>
                  <a:gd name="T71" fmla="*/ 11 h 12"/>
                  <a:gd name="T72" fmla="*/ 20 w 40"/>
                  <a:gd name="T73" fmla="*/ 11 h 12"/>
                  <a:gd name="T74" fmla="*/ 18 w 40"/>
                  <a:gd name="T75" fmla="*/ 11 h 12"/>
                  <a:gd name="T76" fmla="*/ 17 w 40"/>
                  <a:gd name="T77" fmla="*/ 10 h 12"/>
                  <a:gd name="T78" fmla="*/ 15 w 40"/>
                  <a:gd name="T79" fmla="*/ 10 h 12"/>
                  <a:gd name="T80" fmla="*/ 15 w 40"/>
                  <a:gd name="T81" fmla="*/ 9 h 12"/>
                  <a:gd name="T82" fmla="*/ 14 w 40"/>
                  <a:gd name="T83" fmla="*/ 9 h 12"/>
                  <a:gd name="T84" fmla="*/ 13 w 40"/>
                  <a:gd name="T85" fmla="*/ 9 h 12"/>
                  <a:gd name="T86" fmla="*/ 11 w 40"/>
                  <a:gd name="T87" fmla="*/ 9 h 12"/>
                  <a:gd name="T88" fmla="*/ 10 w 40"/>
                  <a:gd name="T89" fmla="*/ 9 h 12"/>
                  <a:gd name="T90" fmla="*/ 8 w 40"/>
                  <a:gd name="T91" fmla="*/ 10 h 12"/>
                  <a:gd name="T92" fmla="*/ 6 w 40"/>
                  <a:gd name="T93" fmla="*/ 11 h 12"/>
                  <a:gd name="T94" fmla="*/ 4 w 40"/>
                  <a:gd name="T95" fmla="*/ 11 h 12"/>
                  <a:gd name="T96" fmla="*/ 2 w 40"/>
                  <a:gd name="T97" fmla="*/ 11 h 12"/>
                  <a:gd name="T98" fmla="*/ 0 w 40"/>
                  <a:gd name="T99" fmla="*/ 10 h 12"/>
                  <a:gd name="T100" fmla="*/ 0 w 40"/>
                  <a:gd name="T101" fmla="*/ 8 h 12"/>
                  <a:gd name="T102" fmla="*/ 0 w 40"/>
                  <a:gd name="T103" fmla="*/ 7 h 12"/>
                  <a:gd name="T104" fmla="*/ 1 w 40"/>
                  <a:gd name="T105" fmla="*/ 5 h 12"/>
                  <a:gd name="T106" fmla="*/ 3 w 40"/>
                  <a:gd name="T10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0" h="12">
                    <a:moveTo>
                      <a:pt x="4" y="3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3" y="3"/>
                    </a:lnTo>
                    <a:lnTo>
                      <a:pt x="35" y="3"/>
                    </a:lnTo>
                    <a:lnTo>
                      <a:pt x="36" y="4"/>
                    </a:lnTo>
                    <a:lnTo>
                      <a:pt x="38" y="5"/>
                    </a:lnTo>
                    <a:lnTo>
                      <a:pt x="39" y="6"/>
                    </a:lnTo>
                    <a:lnTo>
                      <a:pt x="39" y="6"/>
                    </a:lnTo>
                    <a:lnTo>
                      <a:pt x="40" y="7"/>
                    </a:lnTo>
                    <a:lnTo>
                      <a:pt x="40" y="8"/>
                    </a:lnTo>
                    <a:lnTo>
                      <a:pt x="39" y="9"/>
                    </a:lnTo>
                    <a:lnTo>
                      <a:pt x="39" y="10"/>
                    </a:lnTo>
                    <a:lnTo>
                      <a:pt x="38" y="11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4" y="12"/>
                    </a:lnTo>
                    <a:lnTo>
                      <a:pt x="33" y="12"/>
                    </a:lnTo>
                    <a:lnTo>
                      <a:pt x="31" y="12"/>
                    </a:lnTo>
                    <a:lnTo>
                      <a:pt x="30" y="12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7" y="12"/>
                    </a:lnTo>
                    <a:lnTo>
                      <a:pt x="27" y="11"/>
                    </a:lnTo>
                    <a:lnTo>
                      <a:pt x="26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4" y="11"/>
                    </a:lnTo>
                    <a:lnTo>
                      <a:pt x="24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2" y="11"/>
                    </a:lnTo>
                    <a:lnTo>
                      <a:pt x="21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7" y="11"/>
                    </a:lnTo>
                    <a:lnTo>
                      <a:pt x="17" y="10"/>
                    </a:lnTo>
                    <a:lnTo>
                      <a:pt x="16" y="10"/>
                    </a:lnTo>
                    <a:lnTo>
                      <a:pt x="15" y="10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2" y="9"/>
                    </a:lnTo>
                    <a:lnTo>
                      <a:pt x="11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9" y="10"/>
                    </a:lnTo>
                    <a:lnTo>
                      <a:pt x="8" y="10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46" name="Freeform 271"/>
              <p:cNvSpPr>
                <a:spLocks/>
              </p:cNvSpPr>
              <p:nvPr/>
            </p:nvSpPr>
            <p:spPr bwMode="auto">
              <a:xfrm>
                <a:off x="997" y="2758"/>
                <a:ext cx="53" cy="16"/>
              </a:xfrm>
              <a:custGeom>
                <a:avLst/>
                <a:gdLst>
                  <a:gd name="T0" fmla="*/ 24 w 53"/>
                  <a:gd name="T1" fmla="*/ 0 h 16"/>
                  <a:gd name="T2" fmla="*/ 53 w 53"/>
                  <a:gd name="T3" fmla="*/ 10 h 16"/>
                  <a:gd name="T4" fmla="*/ 17 w 53"/>
                  <a:gd name="T5" fmla="*/ 16 h 16"/>
                  <a:gd name="T6" fmla="*/ 0 w 53"/>
                  <a:gd name="T7" fmla="*/ 3 h 16"/>
                  <a:gd name="T8" fmla="*/ 24 w 53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16">
                    <a:moveTo>
                      <a:pt x="24" y="0"/>
                    </a:moveTo>
                    <a:lnTo>
                      <a:pt x="53" y="10"/>
                    </a:lnTo>
                    <a:lnTo>
                      <a:pt x="17" y="16"/>
                    </a:lnTo>
                    <a:lnTo>
                      <a:pt x="0" y="3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47" name="Freeform 272"/>
              <p:cNvSpPr>
                <a:spLocks/>
              </p:cNvSpPr>
              <p:nvPr/>
            </p:nvSpPr>
            <p:spPr bwMode="auto">
              <a:xfrm>
                <a:off x="1002" y="2760"/>
                <a:ext cx="41" cy="12"/>
              </a:xfrm>
              <a:custGeom>
                <a:avLst/>
                <a:gdLst>
                  <a:gd name="T0" fmla="*/ 19 w 41"/>
                  <a:gd name="T1" fmla="*/ 0 h 12"/>
                  <a:gd name="T2" fmla="*/ 41 w 41"/>
                  <a:gd name="T3" fmla="*/ 8 h 12"/>
                  <a:gd name="T4" fmla="*/ 12 w 41"/>
                  <a:gd name="T5" fmla="*/ 12 h 12"/>
                  <a:gd name="T6" fmla="*/ 0 w 41"/>
                  <a:gd name="T7" fmla="*/ 3 h 12"/>
                  <a:gd name="T8" fmla="*/ 19 w 4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2">
                    <a:moveTo>
                      <a:pt x="19" y="0"/>
                    </a:moveTo>
                    <a:lnTo>
                      <a:pt x="41" y="8"/>
                    </a:lnTo>
                    <a:lnTo>
                      <a:pt x="12" y="12"/>
                    </a:lnTo>
                    <a:lnTo>
                      <a:pt x="0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48" name="Freeform 273"/>
              <p:cNvSpPr>
                <a:spLocks/>
              </p:cNvSpPr>
              <p:nvPr/>
            </p:nvSpPr>
            <p:spPr bwMode="auto">
              <a:xfrm>
                <a:off x="939" y="2715"/>
                <a:ext cx="86" cy="52"/>
              </a:xfrm>
              <a:custGeom>
                <a:avLst/>
                <a:gdLst>
                  <a:gd name="T0" fmla="*/ 7 w 86"/>
                  <a:gd name="T1" fmla="*/ 8 h 52"/>
                  <a:gd name="T2" fmla="*/ 9 w 86"/>
                  <a:gd name="T3" fmla="*/ 6 h 52"/>
                  <a:gd name="T4" fmla="*/ 12 w 86"/>
                  <a:gd name="T5" fmla="*/ 4 h 52"/>
                  <a:gd name="T6" fmla="*/ 15 w 86"/>
                  <a:gd name="T7" fmla="*/ 2 h 52"/>
                  <a:gd name="T8" fmla="*/ 16 w 86"/>
                  <a:gd name="T9" fmla="*/ 2 h 52"/>
                  <a:gd name="T10" fmla="*/ 18 w 86"/>
                  <a:gd name="T11" fmla="*/ 1 h 52"/>
                  <a:gd name="T12" fmla="*/ 21 w 86"/>
                  <a:gd name="T13" fmla="*/ 1 h 52"/>
                  <a:gd name="T14" fmla="*/ 23 w 86"/>
                  <a:gd name="T15" fmla="*/ 0 h 52"/>
                  <a:gd name="T16" fmla="*/ 23 w 86"/>
                  <a:gd name="T17" fmla="*/ 0 h 52"/>
                  <a:gd name="T18" fmla="*/ 25 w 86"/>
                  <a:gd name="T19" fmla="*/ 0 h 52"/>
                  <a:gd name="T20" fmla="*/ 29 w 86"/>
                  <a:gd name="T21" fmla="*/ 0 h 52"/>
                  <a:gd name="T22" fmla="*/ 33 w 86"/>
                  <a:gd name="T23" fmla="*/ 0 h 52"/>
                  <a:gd name="T24" fmla="*/ 37 w 86"/>
                  <a:gd name="T25" fmla="*/ 0 h 52"/>
                  <a:gd name="T26" fmla="*/ 42 w 86"/>
                  <a:gd name="T27" fmla="*/ 0 h 52"/>
                  <a:gd name="T28" fmla="*/ 45 w 86"/>
                  <a:gd name="T29" fmla="*/ 0 h 52"/>
                  <a:gd name="T30" fmla="*/ 47 w 86"/>
                  <a:gd name="T31" fmla="*/ 0 h 52"/>
                  <a:gd name="T32" fmla="*/ 48 w 86"/>
                  <a:gd name="T33" fmla="*/ 0 h 52"/>
                  <a:gd name="T34" fmla="*/ 50 w 86"/>
                  <a:gd name="T35" fmla="*/ 1 h 52"/>
                  <a:gd name="T36" fmla="*/ 53 w 86"/>
                  <a:gd name="T37" fmla="*/ 1 h 52"/>
                  <a:gd name="T38" fmla="*/ 56 w 86"/>
                  <a:gd name="T39" fmla="*/ 2 h 52"/>
                  <a:gd name="T40" fmla="*/ 58 w 86"/>
                  <a:gd name="T41" fmla="*/ 3 h 52"/>
                  <a:gd name="T42" fmla="*/ 60 w 86"/>
                  <a:gd name="T43" fmla="*/ 5 h 52"/>
                  <a:gd name="T44" fmla="*/ 62 w 86"/>
                  <a:gd name="T45" fmla="*/ 6 h 52"/>
                  <a:gd name="T46" fmla="*/ 63 w 86"/>
                  <a:gd name="T47" fmla="*/ 7 h 52"/>
                  <a:gd name="T48" fmla="*/ 64 w 86"/>
                  <a:gd name="T49" fmla="*/ 9 h 52"/>
                  <a:gd name="T50" fmla="*/ 68 w 86"/>
                  <a:gd name="T51" fmla="*/ 16 h 52"/>
                  <a:gd name="T52" fmla="*/ 73 w 86"/>
                  <a:gd name="T53" fmla="*/ 24 h 52"/>
                  <a:gd name="T54" fmla="*/ 76 w 86"/>
                  <a:gd name="T55" fmla="*/ 33 h 52"/>
                  <a:gd name="T56" fmla="*/ 86 w 86"/>
                  <a:gd name="T57" fmla="*/ 46 h 52"/>
                  <a:gd name="T58" fmla="*/ 75 w 86"/>
                  <a:gd name="T59" fmla="*/ 47 h 52"/>
                  <a:gd name="T60" fmla="*/ 75 w 86"/>
                  <a:gd name="T61" fmla="*/ 49 h 52"/>
                  <a:gd name="T62" fmla="*/ 73 w 86"/>
                  <a:gd name="T63" fmla="*/ 52 h 52"/>
                  <a:gd name="T64" fmla="*/ 72 w 86"/>
                  <a:gd name="T65" fmla="*/ 51 h 52"/>
                  <a:gd name="T66" fmla="*/ 71 w 86"/>
                  <a:gd name="T67" fmla="*/ 51 h 52"/>
                  <a:gd name="T68" fmla="*/ 70 w 86"/>
                  <a:gd name="T69" fmla="*/ 47 h 52"/>
                  <a:gd name="T70" fmla="*/ 69 w 86"/>
                  <a:gd name="T71" fmla="*/ 40 h 52"/>
                  <a:gd name="T72" fmla="*/ 67 w 86"/>
                  <a:gd name="T73" fmla="*/ 39 h 52"/>
                  <a:gd name="T74" fmla="*/ 65 w 86"/>
                  <a:gd name="T75" fmla="*/ 36 h 52"/>
                  <a:gd name="T76" fmla="*/ 62 w 86"/>
                  <a:gd name="T77" fmla="*/ 30 h 52"/>
                  <a:gd name="T78" fmla="*/ 57 w 86"/>
                  <a:gd name="T79" fmla="*/ 24 h 52"/>
                  <a:gd name="T80" fmla="*/ 56 w 86"/>
                  <a:gd name="T81" fmla="*/ 39 h 52"/>
                  <a:gd name="T82" fmla="*/ 14 w 86"/>
                  <a:gd name="T83" fmla="*/ 24 h 52"/>
                  <a:gd name="T84" fmla="*/ 13 w 86"/>
                  <a:gd name="T85" fmla="*/ 29 h 52"/>
                  <a:gd name="T86" fmla="*/ 13 w 86"/>
                  <a:gd name="T87" fmla="*/ 43 h 52"/>
                  <a:gd name="T88" fmla="*/ 1 w 86"/>
                  <a:gd name="T89" fmla="*/ 44 h 52"/>
                  <a:gd name="T90" fmla="*/ 0 w 86"/>
                  <a:gd name="T91" fmla="*/ 37 h 52"/>
                  <a:gd name="T92" fmla="*/ 1 w 86"/>
                  <a:gd name="T93" fmla="*/ 27 h 52"/>
                  <a:gd name="T94" fmla="*/ 3 w 86"/>
                  <a:gd name="T95" fmla="*/ 1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6" h="52">
                    <a:moveTo>
                      <a:pt x="6" y="10"/>
                    </a:moveTo>
                    <a:lnTo>
                      <a:pt x="7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12" y="4"/>
                    </a:lnTo>
                    <a:lnTo>
                      <a:pt x="13" y="3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7" y="3"/>
                    </a:lnTo>
                    <a:lnTo>
                      <a:pt x="58" y="3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6"/>
                    </a:lnTo>
                    <a:lnTo>
                      <a:pt x="62" y="7"/>
                    </a:lnTo>
                    <a:lnTo>
                      <a:pt x="63" y="7"/>
                    </a:lnTo>
                    <a:lnTo>
                      <a:pt x="63" y="7"/>
                    </a:lnTo>
                    <a:lnTo>
                      <a:pt x="64" y="9"/>
                    </a:lnTo>
                    <a:lnTo>
                      <a:pt x="66" y="12"/>
                    </a:lnTo>
                    <a:lnTo>
                      <a:pt x="68" y="16"/>
                    </a:lnTo>
                    <a:lnTo>
                      <a:pt x="70" y="20"/>
                    </a:lnTo>
                    <a:lnTo>
                      <a:pt x="73" y="24"/>
                    </a:lnTo>
                    <a:lnTo>
                      <a:pt x="75" y="28"/>
                    </a:lnTo>
                    <a:lnTo>
                      <a:pt x="76" y="33"/>
                    </a:lnTo>
                    <a:lnTo>
                      <a:pt x="78" y="36"/>
                    </a:lnTo>
                    <a:lnTo>
                      <a:pt x="86" y="46"/>
                    </a:lnTo>
                    <a:lnTo>
                      <a:pt x="79" y="51"/>
                    </a:lnTo>
                    <a:lnTo>
                      <a:pt x="75" y="47"/>
                    </a:lnTo>
                    <a:lnTo>
                      <a:pt x="75" y="48"/>
                    </a:lnTo>
                    <a:lnTo>
                      <a:pt x="75" y="49"/>
                    </a:lnTo>
                    <a:lnTo>
                      <a:pt x="74" y="51"/>
                    </a:lnTo>
                    <a:lnTo>
                      <a:pt x="73" y="52"/>
                    </a:lnTo>
                    <a:lnTo>
                      <a:pt x="72" y="52"/>
                    </a:lnTo>
                    <a:lnTo>
                      <a:pt x="72" y="51"/>
                    </a:lnTo>
                    <a:lnTo>
                      <a:pt x="71" y="51"/>
                    </a:lnTo>
                    <a:lnTo>
                      <a:pt x="71" y="51"/>
                    </a:lnTo>
                    <a:lnTo>
                      <a:pt x="71" y="50"/>
                    </a:lnTo>
                    <a:lnTo>
                      <a:pt x="70" y="47"/>
                    </a:lnTo>
                    <a:lnTo>
                      <a:pt x="70" y="44"/>
                    </a:lnTo>
                    <a:lnTo>
                      <a:pt x="69" y="40"/>
                    </a:lnTo>
                    <a:lnTo>
                      <a:pt x="67" y="40"/>
                    </a:lnTo>
                    <a:lnTo>
                      <a:pt x="67" y="39"/>
                    </a:lnTo>
                    <a:lnTo>
                      <a:pt x="67" y="38"/>
                    </a:lnTo>
                    <a:lnTo>
                      <a:pt x="65" y="36"/>
                    </a:lnTo>
                    <a:lnTo>
                      <a:pt x="64" y="33"/>
                    </a:lnTo>
                    <a:lnTo>
                      <a:pt x="62" y="30"/>
                    </a:lnTo>
                    <a:lnTo>
                      <a:pt x="60" y="27"/>
                    </a:lnTo>
                    <a:lnTo>
                      <a:pt x="57" y="24"/>
                    </a:lnTo>
                    <a:lnTo>
                      <a:pt x="54" y="22"/>
                    </a:lnTo>
                    <a:lnTo>
                      <a:pt x="56" y="39"/>
                    </a:lnTo>
                    <a:lnTo>
                      <a:pt x="15" y="43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3" y="29"/>
                    </a:lnTo>
                    <a:lnTo>
                      <a:pt x="12" y="35"/>
                    </a:lnTo>
                    <a:lnTo>
                      <a:pt x="13" y="43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1" y="41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1" y="27"/>
                    </a:lnTo>
                    <a:lnTo>
                      <a:pt x="2" y="21"/>
                    </a:lnTo>
                    <a:lnTo>
                      <a:pt x="3" y="15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49" name="Freeform 274"/>
              <p:cNvSpPr>
                <a:spLocks/>
              </p:cNvSpPr>
              <p:nvPr/>
            </p:nvSpPr>
            <p:spPr bwMode="auto">
              <a:xfrm>
                <a:off x="1009" y="2753"/>
                <a:ext cx="13" cy="11"/>
              </a:xfrm>
              <a:custGeom>
                <a:avLst/>
                <a:gdLst>
                  <a:gd name="T0" fmla="*/ 0 w 13"/>
                  <a:gd name="T1" fmla="*/ 1 h 11"/>
                  <a:gd name="T2" fmla="*/ 1 w 13"/>
                  <a:gd name="T3" fmla="*/ 4 h 11"/>
                  <a:gd name="T4" fmla="*/ 1 w 13"/>
                  <a:gd name="T5" fmla="*/ 7 h 11"/>
                  <a:gd name="T6" fmla="*/ 2 w 13"/>
                  <a:gd name="T7" fmla="*/ 10 h 11"/>
                  <a:gd name="T8" fmla="*/ 3 w 13"/>
                  <a:gd name="T9" fmla="*/ 11 h 11"/>
                  <a:gd name="T10" fmla="*/ 3 w 13"/>
                  <a:gd name="T11" fmla="*/ 10 h 11"/>
                  <a:gd name="T12" fmla="*/ 4 w 13"/>
                  <a:gd name="T13" fmla="*/ 9 h 11"/>
                  <a:gd name="T14" fmla="*/ 4 w 13"/>
                  <a:gd name="T15" fmla="*/ 7 h 11"/>
                  <a:gd name="T16" fmla="*/ 4 w 13"/>
                  <a:gd name="T17" fmla="*/ 6 h 11"/>
                  <a:gd name="T18" fmla="*/ 9 w 13"/>
                  <a:gd name="T19" fmla="*/ 10 h 11"/>
                  <a:gd name="T20" fmla="*/ 13 w 13"/>
                  <a:gd name="T21" fmla="*/ 8 h 11"/>
                  <a:gd name="T22" fmla="*/ 7 w 13"/>
                  <a:gd name="T23" fmla="*/ 0 h 11"/>
                  <a:gd name="T24" fmla="*/ 0 w 13"/>
                  <a:gd name="T2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1">
                    <a:moveTo>
                      <a:pt x="0" y="1"/>
                    </a:moveTo>
                    <a:lnTo>
                      <a:pt x="1" y="4"/>
                    </a:lnTo>
                    <a:lnTo>
                      <a:pt x="1" y="7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9" y="10"/>
                    </a:lnTo>
                    <a:lnTo>
                      <a:pt x="13" y="8"/>
                    </a:lnTo>
                    <a:lnTo>
                      <a:pt x="7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50" name="Freeform 275"/>
              <p:cNvSpPr>
                <a:spLocks/>
              </p:cNvSpPr>
              <p:nvPr/>
            </p:nvSpPr>
            <p:spPr bwMode="auto">
              <a:xfrm>
                <a:off x="942" y="2718"/>
                <a:ext cx="72" cy="40"/>
              </a:xfrm>
              <a:custGeom>
                <a:avLst/>
                <a:gdLst>
                  <a:gd name="T0" fmla="*/ 54 w 72"/>
                  <a:gd name="T1" fmla="*/ 2 h 40"/>
                  <a:gd name="T2" fmla="*/ 52 w 72"/>
                  <a:gd name="T3" fmla="*/ 1 h 40"/>
                  <a:gd name="T4" fmla="*/ 50 w 72"/>
                  <a:gd name="T5" fmla="*/ 1 h 40"/>
                  <a:gd name="T6" fmla="*/ 48 w 72"/>
                  <a:gd name="T7" fmla="*/ 0 h 40"/>
                  <a:gd name="T8" fmla="*/ 41 w 72"/>
                  <a:gd name="T9" fmla="*/ 0 h 40"/>
                  <a:gd name="T10" fmla="*/ 23 w 72"/>
                  <a:gd name="T11" fmla="*/ 0 h 40"/>
                  <a:gd name="T12" fmla="*/ 16 w 72"/>
                  <a:gd name="T13" fmla="*/ 0 h 40"/>
                  <a:gd name="T14" fmla="*/ 13 w 72"/>
                  <a:gd name="T15" fmla="*/ 1 h 40"/>
                  <a:gd name="T16" fmla="*/ 10 w 72"/>
                  <a:gd name="T17" fmla="*/ 3 h 40"/>
                  <a:gd name="T18" fmla="*/ 7 w 72"/>
                  <a:gd name="T19" fmla="*/ 5 h 40"/>
                  <a:gd name="T20" fmla="*/ 3 w 72"/>
                  <a:gd name="T21" fmla="*/ 12 h 40"/>
                  <a:gd name="T22" fmla="*/ 0 w 72"/>
                  <a:gd name="T23" fmla="*/ 23 h 40"/>
                  <a:gd name="T24" fmla="*/ 0 w 72"/>
                  <a:gd name="T25" fmla="*/ 33 h 40"/>
                  <a:gd name="T26" fmla="*/ 1 w 72"/>
                  <a:gd name="T27" fmla="*/ 39 h 40"/>
                  <a:gd name="T28" fmla="*/ 7 w 72"/>
                  <a:gd name="T29" fmla="*/ 39 h 40"/>
                  <a:gd name="T30" fmla="*/ 8 w 72"/>
                  <a:gd name="T31" fmla="*/ 26 h 40"/>
                  <a:gd name="T32" fmla="*/ 10 w 72"/>
                  <a:gd name="T33" fmla="*/ 19 h 40"/>
                  <a:gd name="T34" fmla="*/ 12 w 72"/>
                  <a:gd name="T35" fmla="*/ 17 h 40"/>
                  <a:gd name="T36" fmla="*/ 13 w 72"/>
                  <a:gd name="T37" fmla="*/ 16 h 40"/>
                  <a:gd name="T38" fmla="*/ 15 w 72"/>
                  <a:gd name="T39" fmla="*/ 38 h 40"/>
                  <a:gd name="T40" fmla="*/ 18 w 72"/>
                  <a:gd name="T41" fmla="*/ 38 h 40"/>
                  <a:gd name="T42" fmla="*/ 23 w 72"/>
                  <a:gd name="T43" fmla="*/ 37 h 40"/>
                  <a:gd name="T44" fmla="*/ 30 w 72"/>
                  <a:gd name="T45" fmla="*/ 37 h 40"/>
                  <a:gd name="T46" fmla="*/ 36 w 72"/>
                  <a:gd name="T47" fmla="*/ 36 h 40"/>
                  <a:gd name="T48" fmla="*/ 42 w 72"/>
                  <a:gd name="T49" fmla="*/ 36 h 40"/>
                  <a:gd name="T50" fmla="*/ 47 w 72"/>
                  <a:gd name="T51" fmla="*/ 35 h 40"/>
                  <a:gd name="T52" fmla="*/ 50 w 72"/>
                  <a:gd name="T53" fmla="*/ 35 h 40"/>
                  <a:gd name="T54" fmla="*/ 48 w 72"/>
                  <a:gd name="T55" fmla="*/ 15 h 40"/>
                  <a:gd name="T56" fmla="*/ 50 w 72"/>
                  <a:gd name="T57" fmla="*/ 16 h 40"/>
                  <a:gd name="T58" fmla="*/ 55 w 72"/>
                  <a:gd name="T59" fmla="*/ 19 h 40"/>
                  <a:gd name="T60" fmla="*/ 60 w 72"/>
                  <a:gd name="T61" fmla="*/ 25 h 40"/>
                  <a:gd name="T62" fmla="*/ 65 w 72"/>
                  <a:gd name="T63" fmla="*/ 34 h 40"/>
                  <a:gd name="T64" fmla="*/ 69 w 72"/>
                  <a:gd name="T65" fmla="*/ 25 h 40"/>
                  <a:gd name="T66" fmla="*/ 63 w 72"/>
                  <a:gd name="T67" fmla="*/ 13 h 40"/>
                  <a:gd name="T68" fmla="*/ 58 w 72"/>
                  <a:gd name="T69" fmla="*/ 6 h 40"/>
                  <a:gd name="T70" fmla="*/ 55 w 72"/>
                  <a:gd name="T71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2" h="40">
                    <a:moveTo>
                      <a:pt x="54" y="2"/>
                    </a:moveTo>
                    <a:lnTo>
                      <a:pt x="54" y="2"/>
                    </a:lnTo>
                    <a:lnTo>
                      <a:pt x="53" y="2"/>
                    </a:lnTo>
                    <a:lnTo>
                      <a:pt x="52" y="1"/>
                    </a:lnTo>
                    <a:lnTo>
                      <a:pt x="51" y="1"/>
                    </a:lnTo>
                    <a:lnTo>
                      <a:pt x="50" y="1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1" y="0"/>
                    </a:lnTo>
                    <a:lnTo>
                      <a:pt x="34" y="19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3" y="12"/>
                    </a:lnTo>
                    <a:lnTo>
                      <a:pt x="1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37"/>
                    </a:lnTo>
                    <a:lnTo>
                      <a:pt x="1" y="39"/>
                    </a:lnTo>
                    <a:lnTo>
                      <a:pt x="1" y="40"/>
                    </a:lnTo>
                    <a:lnTo>
                      <a:pt x="7" y="39"/>
                    </a:lnTo>
                    <a:lnTo>
                      <a:pt x="7" y="32"/>
                    </a:lnTo>
                    <a:lnTo>
                      <a:pt x="8" y="26"/>
                    </a:lnTo>
                    <a:lnTo>
                      <a:pt x="9" y="22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2" y="17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4" y="38"/>
                    </a:lnTo>
                    <a:lnTo>
                      <a:pt x="15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3" y="37"/>
                    </a:lnTo>
                    <a:lnTo>
                      <a:pt x="27" y="37"/>
                    </a:lnTo>
                    <a:lnTo>
                      <a:pt x="30" y="37"/>
                    </a:lnTo>
                    <a:lnTo>
                      <a:pt x="33" y="37"/>
                    </a:lnTo>
                    <a:lnTo>
                      <a:pt x="36" y="36"/>
                    </a:lnTo>
                    <a:lnTo>
                      <a:pt x="39" y="36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7" y="35"/>
                    </a:lnTo>
                    <a:lnTo>
                      <a:pt x="49" y="35"/>
                    </a:lnTo>
                    <a:lnTo>
                      <a:pt x="50" y="35"/>
                    </a:lnTo>
                    <a:lnTo>
                      <a:pt x="50" y="35"/>
                    </a:lnTo>
                    <a:lnTo>
                      <a:pt x="48" y="15"/>
                    </a:lnTo>
                    <a:lnTo>
                      <a:pt x="49" y="16"/>
                    </a:lnTo>
                    <a:lnTo>
                      <a:pt x="50" y="16"/>
                    </a:lnTo>
                    <a:lnTo>
                      <a:pt x="52" y="17"/>
                    </a:lnTo>
                    <a:lnTo>
                      <a:pt x="55" y="19"/>
                    </a:lnTo>
                    <a:lnTo>
                      <a:pt x="58" y="21"/>
                    </a:lnTo>
                    <a:lnTo>
                      <a:pt x="60" y="25"/>
                    </a:lnTo>
                    <a:lnTo>
                      <a:pt x="63" y="29"/>
                    </a:lnTo>
                    <a:lnTo>
                      <a:pt x="65" y="34"/>
                    </a:lnTo>
                    <a:lnTo>
                      <a:pt x="72" y="33"/>
                    </a:lnTo>
                    <a:lnTo>
                      <a:pt x="69" y="25"/>
                    </a:lnTo>
                    <a:lnTo>
                      <a:pt x="66" y="18"/>
                    </a:lnTo>
                    <a:lnTo>
                      <a:pt x="63" y="13"/>
                    </a:lnTo>
                    <a:lnTo>
                      <a:pt x="60" y="9"/>
                    </a:lnTo>
                    <a:lnTo>
                      <a:pt x="58" y="6"/>
                    </a:lnTo>
                    <a:lnTo>
                      <a:pt x="56" y="4"/>
                    </a:lnTo>
                    <a:lnTo>
                      <a:pt x="55" y="3"/>
                    </a:lnTo>
                    <a:lnTo>
                      <a:pt x="54" y="2"/>
                    </a:lnTo>
                    <a:close/>
                  </a:path>
                </a:pathLst>
              </a:custGeom>
              <a:solidFill>
                <a:srgbClr val="59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51" name="Freeform 276"/>
              <p:cNvSpPr>
                <a:spLocks/>
              </p:cNvSpPr>
              <p:nvPr/>
            </p:nvSpPr>
            <p:spPr bwMode="auto">
              <a:xfrm>
                <a:off x="959" y="2717"/>
                <a:ext cx="29" cy="20"/>
              </a:xfrm>
              <a:custGeom>
                <a:avLst/>
                <a:gdLst>
                  <a:gd name="T0" fmla="*/ 4 w 29"/>
                  <a:gd name="T1" fmla="*/ 6 h 20"/>
                  <a:gd name="T2" fmla="*/ 0 w 29"/>
                  <a:gd name="T3" fmla="*/ 4 h 20"/>
                  <a:gd name="T4" fmla="*/ 3 w 29"/>
                  <a:gd name="T5" fmla="*/ 0 h 20"/>
                  <a:gd name="T6" fmla="*/ 5 w 29"/>
                  <a:gd name="T7" fmla="*/ 0 h 20"/>
                  <a:gd name="T8" fmla="*/ 3 w 29"/>
                  <a:gd name="T9" fmla="*/ 3 h 20"/>
                  <a:gd name="T10" fmla="*/ 6 w 29"/>
                  <a:gd name="T11" fmla="*/ 6 h 20"/>
                  <a:gd name="T12" fmla="*/ 6 w 29"/>
                  <a:gd name="T13" fmla="*/ 6 h 20"/>
                  <a:gd name="T14" fmla="*/ 5 w 29"/>
                  <a:gd name="T15" fmla="*/ 7 h 20"/>
                  <a:gd name="T16" fmla="*/ 4 w 29"/>
                  <a:gd name="T17" fmla="*/ 8 h 20"/>
                  <a:gd name="T18" fmla="*/ 4 w 29"/>
                  <a:gd name="T19" fmla="*/ 9 h 20"/>
                  <a:gd name="T20" fmla="*/ 16 w 29"/>
                  <a:gd name="T21" fmla="*/ 17 h 20"/>
                  <a:gd name="T22" fmla="*/ 26 w 29"/>
                  <a:gd name="T23" fmla="*/ 8 h 20"/>
                  <a:gd name="T24" fmla="*/ 24 w 29"/>
                  <a:gd name="T25" fmla="*/ 6 h 20"/>
                  <a:gd name="T26" fmla="*/ 27 w 29"/>
                  <a:gd name="T27" fmla="*/ 3 h 20"/>
                  <a:gd name="T28" fmla="*/ 25 w 29"/>
                  <a:gd name="T29" fmla="*/ 0 h 20"/>
                  <a:gd name="T30" fmla="*/ 27 w 29"/>
                  <a:gd name="T31" fmla="*/ 0 h 20"/>
                  <a:gd name="T32" fmla="*/ 29 w 29"/>
                  <a:gd name="T33" fmla="*/ 4 h 20"/>
                  <a:gd name="T34" fmla="*/ 26 w 29"/>
                  <a:gd name="T35" fmla="*/ 6 h 20"/>
                  <a:gd name="T36" fmla="*/ 28 w 29"/>
                  <a:gd name="T37" fmla="*/ 9 h 20"/>
                  <a:gd name="T38" fmla="*/ 17 w 29"/>
                  <a:gd name="T39" fmla="*/ 20 h 20"/>
                  <a:gd name="T40" fmla="*/ 1 w 29"/>
                  <a:gd name="T41" fmla="*/ 9 h 20"/>
                  <a:gd name="T42" fmla="*/ 4 w 29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" h="20">
                    <a:moveTo>
                      <a:pt x="4" y="6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16" y="17"/>
                    </a:lnTo>
                    <a:lnTo>
                      <a:pt x="26" y="8"/>
                    </a:lnTo>
                    <a:lnTo>
                      <a:pt x="24" y="6"/>
                    </a:lnTo>
                    <a:lnTo>
                      <a:pt x="27" y="3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4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17" y="20"/>
                    </a:lnTo>
                    <a:lnTo>
                      <a:pt x="1" y="9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52" name="Freeform 277"/>
              <p:cNvSpPr>
                <a:spLocks/>
              </p:cNvSpPr>
              <p:nvPr/>
            </p:nvSpPr>
            <p:spPr bwMode="auto">
              <a:xfrm>
                <a:off x="967" y="2718"/>
                <a:ext cx="14" cy="15"/>
              </a:xfrm>
              <a:custGeom>
                <a:avLst/>
                <a:gdLst>
                  <a:gd name="T0" fmla="*/ 14 w 14"/>
                  <a:gd name="T1" fmla="*/ 0 h 15"/>
                  <a:gd name="T2" fmla="*/ 0 w 14"/>
                  <a:gd name="T3" fmla="*/ 0 h 15"/>
                  <a:gd name="T4" fmla="*/ 8 w 14"/>
                  <a:gd name="T5" fmla="*/ 15 h 15"/>
                  <a:gd name="T6" fmla="*/ 14 w 14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5">
                    <a:moveTo>
                      <a:pt x="14" y="0"/>
                    </a:moveTo>
                    <a:lnTo>
                      <a:pt x="0" y="0"/>
                    </a:lnTo>
                    <a:lnTo>
                      <a:pt x="8" y="1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53" name="Freeform 278"/>
              <p:cNvSpPr>
                <a:spLocks/>
              </p:cNvSpPr>
              <p:nvPr/>
            </p:nvSpPr>
            <p:spPr bwMode="auto">
              <a:xfrm>
                <a:off x="971" y="2716"/>
                <a:ext cx="7" cy="18"/>
              </a:xfrm>
              <a:custGeom>
                <a:avLst/>
                <a:gdLst>
                  <a:gd name="T0" fmla="*/ 4 w 7"/>
                  <a:gd name="T1" fmla="*/ 18 h 18"/>
                  <a:gd name="T2" fmla="*/ 0 w 7"/>
                  <a:gd name="T3" fmla="*/ 11 h 18"/>
                  <a:gd name="T4" fmla="*/ 2 w 7"/>
                  <a:gd name="T5" fmla="*/ 4 h 18"/>
                  <a:gd name="T6" fmla="*/ 2 w 7"/>
                  <a:gd name="T7" fmla="*/ 4 h 18"/>
                  <a:gd name="T8" fmla="*/ 2 w 7"/>
                  <a:gd name="T9" fmla="*/ 4 h 18"/>
                  <a:gd name="T10" fmla="*/ 1 w 7"/>
                  <a:gd name="T11" fmla="*/ 3 h 18"/>
                  <a:gd name="T12" fmla="*/ 1 w 7"/>
                  <a:gd name="T13" fmla="*/ 2 h 18"/>
                  <a:gd name="T14" fmla="*/ 1 w 7"/>
                  <a:gd name="T15" fmla="*/ 2 h 18"/>
                  <a:gd name="T16" fmla="*/ 2 w 7"/>
                  <a:gd name="T17" fmla="*/ 1 h 18"/>
                  <a:gd name="T18" fmla="*/ 3 w 7"/>
                  <a:gd name="T19" fmla="*/ 0 h 18"/>
                  <a:gd name="T20" fmla="*/ 3 w 7"/>
                  <a:gd name="T21" fmla="*/ 0 h 18"/>
                  <a:gd name="T22" fmla="*/ 4 w 7"/>
                  <a:gd name="T23" fmla="*/ 0 h 18"/>
                  <a:gd name="T24" fmla="*/ 5 w 7"/>
                  <a:gd name="T25" fmla="*/ 1 h 18"/>
                  <a:gd name="T26" fmla="*/ 5 w 7"/>
                  <a:gd name="T27" fmla="*/ 2 h 18"/>
                  <a:gd name="T28" fmla="*/ 6 w 7"/>
                  <a:gd name="T29" fmla="*/ 2 h 18"/>
                  <a:gd name="T30" fmla="*/ 5 w 7"/>
                  <a:gd name="T31" fmla="*/ 3 h 18"/>
                  <a:gd name="T32" fmla="*/ 5 w 7"/>
                  <a:gd name="T33" fmla="*/ 4 h 18"/>
                  <a:gd name="T34" fmla="*/ 5 w 7"/>
                  <a:gd name="T35" fmla="*/ 4 h 18"/>
                  <a:gd name="T36" fmla="*/ 5 w 7"/>
                  <a:gd name="T37" fmla="*/ 4 h 18"/>
                  <a:gd name="T38" fmla="*/ 7 w 7"/>
                  <a:gd name="T39" fmla="*/ 11 h 18"/>
                  <a:gd name="T40" fmla="*/ 4 w 7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8">
                    <a:moveTo>
                      <a:pt x="4" y="18"/>
                    </a:moveTo>
                    <a:lnTo>
                      <a:pt x="0" y="11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11"/>
                    </a:lnTo>
                    <a:lnTo>
                      <a:pt x="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54" name="Freeform 279"/>
              <p:cNvSpPr>
                <a:spLocks/>
              </p:cNvSpPr>
              <p:nvPr/>
            </p:nvSpPr>
            <p:spPr bwMode="auto">
              <a:xfrm>
                <a:off x="974" y="2740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3 w 4"/>
                  <a:gd name="T5" fmla="*/ 3 h 4"/>
                  <a:gd name="T6" fmla="*/ 3 w 4"/>
                  <a:gd name="T7" fmla="*/ 3 h 4"/>
                  <a:gd name="T8" fmla="*/ 4 w 4"/>
                  <a:gd name="T9" fmla="*/ 2 h 4"/>
                  <a:gd name="T10" fmla="*/ 3 w 4"/>
                  <a:gd name="T11" fmla="*/ 1 h 4"/>
                  <a:gd name="T12" fmla="*/ 3 w 4"/>
                  <a:gd name="T13" fmla="*/ 1 h 4"/>
                  <a:gd name="T14" fmla="*/ 2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1 w 4"/>
                  <a:gd name="T21" fmla="*/ 1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1 w 4"/>
                  <a:gd name="T29" fmla="*/ 3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55" name="Freeform 280"/>
              <p:cNvSpPr>
                <a:spLocks/>
              </p:cNvSpPr>
              <p:nvPr/>
            </p:nvSpPr>
            <p:spPr bwMode="auto">
              <a:xfrm>
                <a:off x="974" y="2747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3 w 4"/>
                  <a:gd name="T5" fmla="*/ 3 h 4"/>
                  <a:gd name="T6" fmla="*/ 3 w 4"/>
                  <a:gd name="T7" fmla="*/ 3 h 4"/>
                  <a:gd name="T8" fmla="*/ 4 w 4"/>
                  <a:gd name="T9" fmla="*/ 2 h 4"/>
                  <a:gd name="T10" fmla="*/ 3 w 4"/>
                  <a:gd name="T11" fmla="*/ 1 h 4"/>
                  <a:gd name="T12" fmla="*/ 3 w 4"/>
                  <a:gd name="T13" fmla="*/ 1 h 4"/>
                  <a:gd name="T14" fmla="*/ 2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1 w 4"/>
                  <a:gd name="T21" fmla="*/ 1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1 w 4"/>
                  <a:gd name="T29" fmla="*/ 3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56" name="Freeform 281"/>
              <p:cNvSpPr>
                <a:spLocks/>
              </p:cNvSpPr>
              <p:nvPr/>
            </p:nvSpPr>
            <p:spPr bwMode="auto">
              <a:xfrm>
                <a:off x="978" y="2681"/>
                <a:ext cx="10" cy="14"/>
              </a:xfrm>
              <a:custGeom>
                <a:avLst/>
                <a:gdLst>
                  <a:gd name="T0" fmla="*/ 8 w 10"/>
                  <a:gd name="T1" fmla="*/ 12 h 14"/>
                  <a:gd name="T2" fmla="*/ 4 w 10"/>
                  <a:gd name="T3" fmla="*/ 4 h 14"/>
                  <a:gd name="T4" fmla="*/ 4 w 10"/>
                  <a:gd name="T5" fmla="*/ 0 h 14"/>
                  <a:gd name="T6" fmla="*/ 10 w 10"/>
                  <a:gd name="T7" fmla="*/ 14 h 14"/>
                  <a:gd name="T8" fmla="*/ 0 w 10"/>
                  <a:gd name="T9" fmla="*/ 13 h 14"/>
                  <a:gd name="T10" fmla="*/ 0 w 10"/>
                  <a:gd name="T11" fmla="*/ 12 h 14"/>
                  <a:gd name="T12" fmla="*/ 8 w 10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8" y="12"/>
                    </a:moveTo>
                    <a:lnTo>
                      <a:pt x="4" y="4"/>
                    </a:lnTo>
                    <a:lnTo>
                      <a:pt x="4" y="0"/>
                    </a:lnTo>
                    <a:lnTo>
                      <a:pt x="10" y="14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57" name="Freeform 282"/>
              <p:cNvSpPr>
                <a:spLocks/>
              </p:cNvSpPr>
              <p:nvPr/>
            </p:nvSpPr>
            <p:spPr bwMode="auto">
              <a:xfrm>
                <a:off x="987" y="2682"/>
                <a:ext cx="3" cy="5"/>
              </a:xfrm>
              <a:custGeom>
                <a:avLst/>
                <a:gdLst>
                  <a:gd name="T0" fmla="*/ 0 w 3"/>
                  <a:gd name="T1" fmla="*/ 5 h 5"/>
                  <a:gd name="T2" fmla="*/ 0 w 3"/>
                  <a:gd name="T3" fmla="*/ 5 h 5"/>
                  <a:gd name="T4" fmla="*/ 0 w 3"/>
                  <a:gd name="T5" fmla="*/ 4 h 5"/>
                  <a:gd name="T6" fmla="*/ 0 w 3"/>
                  <a:gd name="T7" fmla="*/ 3 h 5"/>
                  <a:gd name="T8" fmla="*/ 0 w 3"/>
                  <a:gd name="T9" fmla="*/ 2 h 5"/>
                  <a:gd name="T10" fmla="*/ 0 w 3"/>
                  <a:gd name="T11" fmla="*/ 1 h 5"/>
                  <a:gd name="T12" fmla="*/ 1 w 3"/>
                  <a:gd name="T13" fmla="*/ 0 h 5"/>
                  <a:gd name="T14" fmla="*/ 2 w 3"/>
                  <a:gd name="T15" fmla="*/ 0 h 5"/>
                  <a:gd name="T16" fmla="*/ 3 w 3"/>
                  <a:gd name="T17" fmla="*/ 0 h 5"/>
                  <a:gd name="T18" fmla="*/ 3 w 3"/>
                  <a:gd name="T19" fmla="*/ 0 h 5"/>
                  <a:gd name="T20" fmla="*/ 3 w 3"/>
                  <a:gd name="T21" fmla="*/ 1 h 5"/>
                  <a:gd name="T22" fmla="*/ 3 w 3"/>
                  <a:gd name="T23" fmla="*/ 2 h 5"/>
                  <a:gd name="T24" fmla="*/ 3 w 3"/>
                  <a:gd name="T25" fmla="*/ 3 h 5"/>
                  <a:gd name="T26" fmla="*/ 2 w 3"/>
                  <a:gd name="T27" fmla="*/ 4 h 5"/>
                  <a:gd name="T28" fmla="*/ 2 w 3"/>
                  <a:gd name="T29" fmla="*/ 5 h 5"/>
                  <a:gd name="T30" fmla="*/ 1 w 3"/>
                  <a:gd name="T31" fmla="*/ 5 h 5"/>
                  <a:gd name="T32" fmla="*/ 0 w 3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58" name="Freeform 283"/>
              <p:cNvSpPr>
                <a:spLocks/>
              </p:cNvSpPr>
              <p:nvPr/>
            </p:nvSpPr>
            <p:spPr bwMode="auto">
              <a:xfrm>
                <a:off x="975" y="2680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1 w 4"/>
                  <a:gd name="T3" fmla="*/ 5 h 6"/>
                  <a:gd name="T4" fmla="*/ 0 w 4"/>
                  <a:gd name="T5" fmla="*/ 4 h 6"/>
                  <a:gd name="T6" fmla="*/ 0 w 4"/>
                  <a:gd name="T7" fmla="*/ 3 h 6"/>
                  <a:gd name="T8" fmla="*/ 1 w 4"/>
                  <a:gd name="T9" fmla="*/ 2 h 6"/>
                  <a:gd name="T10" fmla="*/ 1 w 4"/>
                  <a:gd name="T11" fmla="*/ 1 h 6"/>
                  <a:gd name="T12" fmla="*/ 2 w 4"/>
                  <a:gd name="T13" fmla="*/ 0 h 6"/>
                  <a:gd name="T14" fmla="*/ 3 w 4"/>
                  <a:gd name="T15" fmla="*/ 0 h 6"/>
                  <a:gd name="T16" fmla="*/ 3 w 4"/>
                  <a:gd name="T17" fmla="*/ 0 h 6"/>
                  <a:gd name="T18" fmla="*/ 4 w 4"/>
                  <a:gd name="T19" fmla="*/ 0 h 6"/>
                  <a:gd name="T20" fmla="*/ 4 w 4"/>
                  <a:gd name="T21" fmla="*/ 1 h 6"/>
                  <a:gd name="T22" fmla="*/ 4 w 4"/>
                  <a:gd name="T23" fmla="*/ 2 h 6"/>
                  <a:gd name="T24" fmla="*/ 4 w 4"/>
                  <a:gd name="T25" fmla="*/ 3 h 6"/>
                  <a:gd name="T26" fmla="*/ 3 w 4"/>
                  <a:gd name="T27" fmla="*/ 4 h 6"/>
                  <a:gd name="T28" fmla="*/ 3 w 4"/>
                  <a:gd name="T29" fmla="*/ 5 h 6"/>
                  <a:gd name="T30" fmla="*/ 2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1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59" name="Freeform 284"/>
              <p:cNvSpPr>
                <a:spLocks/>
              </p:cNvSpPr>
              <p:nvPr/>
            </p:nvSpPr>
            <p:spPr bwMode="auto">
              <a:xfrm>
                <a:off x="1085" y="2681"/>
                <a:ext cx="10" cy="14"/>
              </a:xfrm>
              <a:custGeom>
                <a:avLst/>
                <a:gdLst>
                  <a:gd name="T0" fmla="*/ 2 w 10"/>
                  <a:gd name="T1" fmla="*/ 12 h 14"/>
                  <a:gd name="T2" fmla="*/ 7 w 10"/>
                  <a:gd name="T3" fmla="*/ 3 h 14"/>
                  <a:gd name="T4" fmla="*/ 7 w 10"/>
                  <a:gd name="T5" fmla="*/ 0 h 14"/>
                  <a:gd name="T6" fmla="*/ 0 w 10"/>
                  <a:gd name="T7" fmla="*/ 14 h 14"/>
                  <a:gd name="T8" fmla="*/ 10 w 10"/>
                  <a:gd name="T9" fmla="*/ 14 h 14"/>
                  <a:gd name="T10" fmla="*/ 10 w 10"/>
                  <a:gd name="T11" fmla="*/ 12 h 14"/>
                  <a:gd name="T12" fmla="*/ 2 w 10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2" y="12"/>
                    </a:moveTo>
                    <a:lnTo>
                      <a:pt x="7" y="3"/>
                    </a:lnTo>
                    <a:lnTo>
                      <a:pt x="7" y="0"/>
                    </a:lnTo>
                    <a:lnTo>
                      <a:pt x="0" y="14"/>
                    </a:lnTo>
                    <a:lnTo>
                      <a:pt x="10" y="14"/>
                    </a:lnTo>
                    <a:lnTo>
                      <a:pt x="10" y="12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60" name="Freeform 285"/>
              <p:cNvSpPr>
                <a:spLocks/>
              </p:cNvSpPr>
              <p:nvPr/>
            </p:nvSpPr>
            <p:spPr bwMode="auto">
              <a:xfrm>
                <a:off x="1083" y="2681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2 w 4"/>
                  <a:gd name="T3" fmla="*/ 5 h 5"/>
                  <a:gd name="T4" fmla="*/ 3 w 4"/>
                  <a:gd name="T5" fmla="*/ 5 h 5"/>
                  <a:gd name="T6" fmla="*/ 3 w 4"/>
                  <a:gd name="T7" fmla="*/ 4 h 5"/>
                  <a:gd name="T8" fmla="*/ 4 w 4"/>
                  <a:gd name="T9" fmla="*/ 3 h 5"/>
                  <a:gd name="T10" fmla="*/ 4 w 4"/>
                  <a:gd name="T11" fmla="*/ 2 h 5"/>
                  <a:gd name="T12" fmla="*/ 3 w 4"/>
                  <a:gd name="T13" fmla="*/ 1 h 5"/>
                  <a:gd name="T14" fmla="*/ 3 w 4"/>
                  <a:gd name="T15" fmla="*/ 0 h 5"/>
                  <a:gd name="T16" fmla="*/ 2 w 4"/>
                  <a:gd name="T17" fmla="*/ 0 h 5"/>
                  <a:gd name="T18" fmla="*/ 2 w 4"/>
                  <a:gd name="T19" fmla="*/ 0 h 5"/>
                  <a:gd name="T20" fmla="*/ 1 w 4"/>
                  <a:gd name="T21" fmla="*/ 0 h 5"/>
                  <a:gd name="T22" fmla="*/ 1 w 4"/>
                  <a:gd name="T23" fmla="*/ 1 h 5"/>
                  <a:gd name="T24" fmla="*/ 0 w 4"/>
                  <a:gd name="T25" fmla="*/ 2 h 5"/>
                  <a:gd name="T26" fmla="*/ 0 w 4"/>
                  <a:gd name="T27" fmla="*/ 3 h 5"/>
                  <a:gd name="T28" fmla="*/ 1 w 4"/>
                  <a:gd name="T29" fmla="*/ 4 h 5"/>
                  <a:gd name="T30" fmla="*/ 1 w 4"/>
                  <a:gd name="T31" fmla="*/ 5 h 5"/>
                  <a:gd name="T32" fmla="*/ 2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61" name="Freeform 286"/>
              <p:cNvSpPr>
                <a:spLocks/>
              </p:cNvSpPr>
              <p:nvPr/>
            </p:nvSpPr>
            <p:spPr bwMode="auto">
              <a:xfrm>
                <a:off x="1096" y="2681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2 w 4"/>
                  <a:gd name="T3" fmla="*/ 6 h 6"/>
                  <a:gd name="T4" fmla="*/ 3 w 4"/>
                  <a:gd name="T5" fmla="*/ 5 h 6"/>
                  <a:gd name="T6" fmla="*/ 3 w 4"/>
                  <a:gd name="T7" fmla="*/ 4 h 6"/>
                  <a:gd name="T8" fmla="*/ 4 w 4"/>
                  <a:gd name="T9" fmla="*/ 3 h 6"/>
                  <a:gd name="T10" fmla="*/ 4 w 4"/>
                  <a:gd name="T11" fmla="*/ 2 h 6"/>
                  <a:gd name="T12" fmla="*/ 3 w 4"/>
                  <a:gd name="T13" fmla="*/ 1 h 6"/>
                  <a:gd name="T14" fmla="*/ 3 w 4"/>
                  <a:gd name="T15" fmla="*/ 0 h 6"/>
                  <a:gd name="T16" fmla="*/ 2 w 4"/>
                  <a:gd name="T17" fmla="*/ 0 h 6"/>
                  <a:gd name="T18" fmla="*/ 1 w 4"/>
                  <a:gd name="T19" fmla="*/ 0 h 6"/>
                  <a:gd name="T20" fmla="*/ 1 w 4"/>
                  <a:gd name="T21" fmla="*/ 0 h 6"/>
                  <a:gd name="T22" fmla="*/ 0 w 4"/>
                  <a:gd name="T23" fmla="*/ 1 h 6"/>
                  <a:gd name="T24" fmla="*/ 0 w 4"/>
                  <a:gd name="T25" fmla="*/ 3 h 6"/>
                  <a:gd name="T26" fmla="*/ 0 w 4"/>
                  <a:gd name="T27" fmla="*/ 4 h 6"/>
                  <a:gd name="T28" fmla="*/ 0 w 4"/>
                  <a:gd name="T29" fmla="*/ 5 h 6"/>
                  <a:gd name="T30" fmla="*/ 1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2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</p:grpSp>
        <p:grpSp>
          <p:nvGrpSpPr>
            <p:cNvPr id="454" name="Group 341"/>
            <p:cNvGrpSpPr>
              <a:grpSpLocks/>
            </p:cNvGrpSpPr>
            <p:nvPr/>
          </p:nvGrpSpPr>
          <p:grpSpPr bwMode="auto">
            <a:xfrm>
              <a:off x="1028462" y="3388662"/>
              <a:ext cx="267777" cy="243205"/>
              <a:chOff x="1221" y="2648"/>
              <a:chExt cx="191" cy="171"/>
            </a:xfrm>
          </p:grpSpPr>
          <p:sp>
            <p:nvSpPr>
              <p:cNvPr id="462" name="Freeform 288"/>
              <p:cNvSpPr>
                <a:spLocks/>
              </p:cNvSpPr>
              <p:nvPr/>
            </p:nvSpPr>
            <p:spPr bwMode="auto">
              <a:xfrm>
                <a:off x="1384" y="2689"/>
                <a:ext cx="15" cy="17"/>
              </a:xfrm>
              <a:custGeom>
                <a:avLst/>
                <a:gdLst>
                  <a:gd name="T0" fmla="*/ 8 w 15"/>
                  <a:gd name="T1" fmla="*/ 17 h 17"/>
                  <a:gd name="T2" fmla="*/ 9 w 15"/>
                  <a:gd name="T3" fmla="*/ 17 h 17"/>
                  <a:gd name="T4" fmla="*/ 11 w 15"/>
                  <a:gd name="T5" fmla="*/ 16 h 17"/>
                  <a:gd name="T6" fmla="*/ 12 w 15"/>
                  <a:gd name="T7" fmla="*/ 16 h 17"/>
                  <a:gd name="T8" fmla="*/ 13 w 15"/>
                  <a:gd name="T9" fmla="*/ 14 h 17"/>
                  <a:gd name="T10" fmla="*/ 14 w 15"/>
                  <a:gd name="T11" fmla="*/ 13 h 17"/>
                  <a:gd name="T12" fmla="*/ 15 w 15"/>
                  <a:gd name="T13" fmla="*/ 12 h 17"/>
                  <a:gd name="T14" fmla="*/ 15 w 15"/>
                  <a:gd name="T15" fmla="*/ 10 h 17"/>
                  <a:gd name="T16" fmla="*/ 15 w 15"/>
                  <a:gd name="T17" fmla="*/ 8 h 17"/>
                  <a:gd name="T18" fmla="*/ 15 w 15"/>
                  <a:gd name="T19" fmla="*/ 7 h 17"/>
                  <a:gd name="T20" fmla="*/ 15 w 15"/>
                  <a:gd name="T21" fmla="*/ 5 h 17"/>
                  <a:gd name="T22" fmla="*/ 14 w 15"/>
                  <a:gd name="T23" fmla="*/ 4 h 17"/>
                  <a:gd name="T24" fmla="*/ 13 w 15"/>
                  <a:gd name="T25" fmla="*/ 3 h 17"/>
                  <a:gd name="T26" fmla="*/ 12 w 15"/>
                  <a:gd name="T27" fmla="*/ 2 h 17"/>
                  <a:gd name="T28" fmla="*/ 11 w 15"/>
                  <a:gd name="T29" fmla="*/ 1 h 17"/>
                  <a:gd name="T30" fmla="*/ 9 w 15"/>
                  <a:gd name="T31" fmla="*/ 0 h 17"/>
                  <a:gd name="T32" fmla="*/ 8 w 15"/>
                  <a:gd name="T33" fmla="*/ 0 h 17"/>
                  <a:gd name="T34" fmla="*/ 6 w 15"/>
                  <a:gd name="T35" fmla="*/ 0 h 17"/>
                  <a:gd name="T36" fmla="*/ 4 w 15"/>
                  <a:gd name="T37" fmla="*/ 1 h 17"/>
                  <a:gd name="T38" fmla="*/ 3 w 15"/>
                  <a:gd name="T39" fmla="*/ 2 h 17"/>
                  <a:gd name="T40" fmla="*/ 2 w 15"/>
                  <a:gd name="T41" fmla="*/ 3 h 17"/>
                  <a:gd name="T42" fmla="*/ 1 w 15"/>
                  <a:gd name="T43" fmla="*/ 4 h 17"/>
                  <a:gd name="T44" fmla="*/ 0 w 15"/>
                  <a:gd name="T45" fmla="*/ 5 h 17"/>
                  <a:gd name="T46" fmla="*/ 0 w 15"/>
                  <a:gd name="T47" fmla="*/ 7 h 17"/>
                  <a:gd name="T48" fmla="*/ 0 w 15"/>
                  <a:gd name="T49" fmla="*/ 8 h 17"/>
                  <a:gd name="T50" fmla="*/ 0 w 15"/>
                  <a:gd name="T51" fmla="*/ 10 h 17"/>
                  <a:gd name="T52" fmla="*/ 0 w 15"/>
                  <a:gd name="T53" fmla="*/ 12 h 17"/>
                  <a:gd name="T54" fmla="*/ 1 w 15"/>
                  <a:gd name="T55" fmla="*/ 13 h 17"/>
                  <a:gd name="T56" fmla="*/ 2 w 15"/>
                  <a:gd name="T57" fmla="*/ 14 h 17"/>
                  <a:gd name="T58" fmla="*/ 3 w 15"/>
                  <a:gd name="T59" fmla="*/ 16 h 17"/>
                  <a:gd name="T60" fmla="*/ 4 w 15"/>
                  <a:gd name="T61" fmla="*/ 16 h 17"/>
                  <a:gd name="T62" fmla="*/ 6 w 15"/>
                  <a:gd name="T63" fmla="*/ 17 h 17"/>
                  <a:gd name="T64" fmla="*/ 8 w 15"/>
                  <a:gd name="T6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7">
                    <a:moveTo>
                      <a:pt x="8" y="17"/>
                    </a:moveTo>
                    <a:lnTo>
                      <a:pt x="9" y="17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13" y="14"/>
                    </a:lnTo>
                    <a:lnTo>
                      <a:pt x="14" y="13"/>
                    </a:lnTo>
                    <a:lnTo>
                      <a:pt x="15" y="12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5" y="7"/>
                    </a:lnTo>
                    <a:lnTo>
                      <a:pt x="15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3" y="16"/>
                    </a:lnTo>
                    <a:lnTo>
                      <a:pt x="4" y="16"/>
                    </a:lnTo>
                    <a:lnTo>
                      <a:pt x="6" y="17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63" name="Freeform 289"/>
              <p:cNvSpPr>
                <a:spLocks/>
              </p:cNvSpPr>
              <p:nvPr/>
            </p:nvSpPr>
            <p:spPr bwMode="auto">
              <a:xfrm>
                <a:off x="1231" y="2651"/>
                <a:ext cx="86" cy="11"/>
              </a:xfrm>
              <a:custGeom>
                <a:avLst/>
                <a:gdLst>
                  <a:gd name="T0" fmla="*/ 86 w 86"/>
                  <a:gd name="T1" fmla="*/ 9 h 11"/>
                  <a:gd name="T2" fmla="*/ 43 w 86"/>
                  <a:gd name="T3" fmla="*/ 0 h 11"/>
                  <a:gd name="T4" fmla="*/ 0 w 86"/>
                  <a:gd name="T5" fmla="*/ 9 h 11"/>
                  <a:gd name="T6" fmla="*/ 0 w 86"/>
                  <a:gd name="T7" fmla="*/ 11 h 11"/>
                  <a:gd name="T8" fmla="*/ 43 w 86"/>
                  <a:gd name="T9" fmla="*/ 1 h 11"/>
                  <a:gd name="T10" fmla="*/ 86 w 86"/>
                  <a:gd name="T11" fmla="*/ 11 h 11"/>
                  <a:gd name="T12" fmla="*/ 86 w 86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11">
                    <a:moveTo>
                      <a:pt x="86" y="9"/>
                    </a:moveTo>
                    <a:lnTo>
                      <a:pt x="43" y="0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43" y="1"/>
                    </a:lnTo>
                    <a:lnTo>
                      <a:pt x="86" y="11"/>
                    </a:lnTo>
                    <a:lnTo>
                      <a:pt x="86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64" name="Rectangle 290"/>
              <p:cNvSpPr>
                <a:spLocks noChangeArrowheads="1"/>
              </p:cNvSpPr>
              <p:nvPr/>
            </p:nvSpPr>
            <p:spPr bwMode="auto">
              <a:xfrm>
                <a:off x="1225" y="2666"/>
                <a:ext cx="101" cy="10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65" name="Rectangle 291"/>
              <p:cNvSpPr>
                <a:spLocks noChangeArrowheads="1"/>
              </p:cNvSpPr>
              <p:nvPr/>
            </p:nvSpPr>
            <p:spPr bwMode="auto">
              <a:xfrm>
                <a:off x="1227" y="2669"/>
                <a:ext cx="97" cy="10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66" name="Rectangle 292"/>
              <p:cNvSpPr>
                <a:spLocks noChangeArrowheads="1"/>
              </p:cNvSpPr>
              <p:nvPr/>
            </p:nvSpPr>
            <p:spPr bwMode="auto">
              <a:xfrm>
                <a:off x="1237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67" name="Rectangle 293"/>
              <p:cNvSpPr>
                <a:spLocks noChangeArrowheads="1"/>
              </p:cNvSpPr>
              <p:nvPr/>
            </p:nvSpPr>
            <p:spPr bwMode="auto">
              <a:xfrm>
                <a:off x="1260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68" name="Rectangle 294"/>
              <p:cNvSpPr>
                <a:spLocks noChangeArrowheads="1"/>
              </p:cNvSpPr>
              <p:nvPr/>
            </p:nvSpPr>
            <p:spPr bwMode="auto">
              <a:xfrm>
                <a:off x="1284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69" name="Rectangle 295"/>
              <p:cNvSpPr>
                <a:spLocks noChangeArrowheads="1"/>
              </p:cNvSpPr>
              <p:nvPr/>
            </p:nvSpPr>
            <p:spPr bwMode="auto">
              <a:xfrm>
                <a:off x="1308" y="2765"/>
                <a:ext cx="13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70" name="Rectangle 296"/>
              <p:cNvSpPr>
                <a:spLocks noChangeArrowheads="1"/>
              </p:cNvSpPr>
              <p:nvPr/>
            </p:nvSpPr>
            <p:spPr bwMode="auto">
              <a:xfrm>
                <a:off x="1237" y="2760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71" name="Rectangle 297"/>
              <p:cNvSpPr>
                <a:spLocks noChangeArrowheads="1"/>
              </p:cNvSpPr>
              <p:nvPr/>
            </p:nvSpPr>
            <p:spPr bwMode="auto">
              <a:xfrm>
                <a:off x="1230" y="2758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72" name="Rectangle 298"/>
              <p:cNvSpPr>
                <a:spLocks noChangeArrowheads="1"/>
              </p:cNvSpPr>
              <p:nvPr/>
            </p:nvSpPr>
            <p:spPr bwMode="auto">
              <a:xfrm>
                <a:off x="1237" y="2735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73" name="Rectangle 299"/>
              <p:cNvSpPr>
                <a:spLocks noChangeArrowheads="1"/>
              </p:cNvSpPr>
              <p:nvPr/>
            </p:nvSpPr>
            <p:spPr bwMode="auto">
              <a:xfrm>
                <a:off x="1230" y="2733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74" name="Rectangle 300"/>
              <p:cNvSpPr>
                <a:spLocks noChangeArrowheads="1"/>
              </p:cNvSpPr>
              <p:nvPr/>
            </p:nvSpPr>
            <p:spPr bwMode="auto">
              <a:xfrm>
                <a:off x="1237" y="2710"/>
                <a:ext cx="84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75" name="Rectangle 301"/>
              <p:cNvSpPr>
                <a:spLocks noChangeArrowheads="1"/>
              </p:cNvSpPr>
              <p:nvPr/>
            </p:nvSpPr>
            <p:spPr bwMode="auto">
              <a:xfrm>
                <a:off x="1230" y="2708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76" name="Rectangle 302"/>
              <p:cNvSpPr>
                <a:spLocks noChangeArrowheads="1"/>
              </p:cNvSpPr>
              <p:nvPr/>
            </p:nvSpPr>
            <p:spPr bwMode="auto">
              <a:xfrm>
                <a:off x="1237" y="2686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77" name="Rectangle 303"/>
              <p:cNvSpPr>
                <a:spLocks noChangeArrowheads="1"/>
              </p:cNvSpPr>
              <p:nvPr/>
            </p:nvSpPr>
            <p:spPr bwMode="auto">
              <a:xfrm>
                <a:off x="1230" y="2684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78" name="Rectangle 304"/>
              <p:cNvSpPr>
                <a:spLocks noChangeArrowheads="1"/>
              </p:cNvSpPr>
              <p:nvPr/>
            </p:nvSpPr>
            <p:spPr bwMode="auto">
              <a:xfrm>
                <a:off x="1240" y="2698"/>
                <a:ext cx="8" cy="6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79" name="Rectangle 305"/>
              <p:cNvSpPr>
                <a:spLocks noChangeArrowheads="1"/>
              </p:cNvSpPr>
              <p:nvPr/>
            </p:nvSpPr>
            <p:spPr bwMode="auto">
              <a:xfrm>
                <a:off x="1241" y="2700"/>
                <a:ext cx="5" cy="59"/>
              </a:xfrm>
              <a:prstGeom prst="rect">
                <a:avLst/>
              </a:prstGeom>
              <a:solidFill>
                <a:srgbClr val="FF2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80" name="Rectangle 306"/>
              <p:cNvSpPr>
                <a:spLocks noChangeArrowheads="1"/>
              </p:cNvSpPr>
              <p:nvPr/>
            </p:nvSpPr>
            <p:spPr bwMode="auto">
              <a:xfrm>
                <a:off x="1263" y="2718"/>
                <a:ext cx="9" cy="4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81" name="Rectangle 307"/>
              <p:cNvSpPr>
                <a:spLocks noChangeArrowheads="1"/>
              </p:cNvSpPr>
              <p:nvPr/>
            </p:nvSpPr>
            <p:spPr bwMode="auto">
              <a:xfrm>
                <a:off x="1265" y="2721"/>
                <a:ext cx="5" cy="38"/>
              </a:xfrm>
              <a:prstGeom prst="rect">
                <a:avLst/>
              </a:prstGeom>
              <a:solidFill>
                <a:srgbClr val="B2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82" name="Rectangle 308"/>
              <p:cNvSpPr>
                <a:spLocks noChangeArrowheads="1"/>
              </p:cNvSpPr>
              <p:nvPr/>
            </p:nvSpPr>
            <p:spPr bwMode="auto">
              <a:xfrm>
                <a:off x="1286" y="2729"/>
                <a:ext cx="9" cy="3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83" name="Rectangle 309"/>
              <p:cNvSpPr>
                <a:spLocks noChangeArrowheads="1"/>
              </p:cNvSpPr>
              <p:nvPr/>
            </p:nvSpPr>
            <p:spPr bwMode="auto">
              <a:xfrm>
                <a:off x="1288" y="2732"/>
                <a:ext cx="5" cy="27"/>
              </a:xfrm>
              <a:prstGeom prst="rect">
                <a:avLst/>
              </a:prstGeom>
              <a:solidFill>
                <a:srgbClr val="FFAF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84" name="Rectangle 310"/>
              <p:cNvSpPr>
                <a:spLocks noChangeArrowheads="1"/>
              </p:cNvSpPr>
              <p:nvPr/>
            </p:nvSpPr>
            <p:spPr bwMode="auto">
              <a:xfrm>
                <a:off x="1310" y="2690"/>
                <a:ext cx="9" cy="7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85" name="Rectangle 311"/>
              <p:cNvSpPr>
                <a:spLocks noChangeArrowheads="1"/>
              </p:cNvSpPr>
              <p:nvPr/>
            </p:nvSpPr>
            <p:spPr bwMode="auto">
              <a:xfrm>
                <a:off x="1312" y="2692"/>
                <a:ext cx="5" cy="67"/>
              </a:xfrm>
              <a:prstGeom prst="rect">
                <a:avLst/>
              </a:prstGeom>
              <a:solidFill>
                <a:srgbClr val="FF6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86" name="Rectangle 312"/>
              <p:cNvSpPr>
                <a:spLocks noChangeArrowheads="1"/>
              </p:cNvSpPr>
              <p:nvPr/>
            </p:nvSpPr>
            <p:spPr bwMode="auto">
              <a:xfrm>
                <a:off x="1222" y="2773"/>
                <a:ext cx="108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87" name="Rectangle 313"/>
              <p:cNvSpPr>
                <a:spLocks noChangeArrowheads="1"/>
              </p:cNvSpPr>
              <p:nvPr/>
            </p:nvSpPr>
            <p:spPr bwMode="auto">
              <a:xfrm>
                <a:off x="1224" y="2775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88" name="Rectangle 314"/>
              <p:cNvSpPr>
                <a:spLocks noChangeArrowheads="1"/>
              </p:cNvSpPr>
              <p:nvPr/>
            </p:nvSpPr>
            <p:spPr bwMode="auto">
              <a:xfrm>
                <a:off x="1221" y="2660"/>
                <a:ext cx="109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89" name="Rectangle 315"/>
              <p:cNvSpPr>
                <a:spLocks noChangeArrowheads="1"/>
              </p:cNvSpPr>
              <p:nvPr/>
            </p:nvSpPr>
            <p:spPr bwMode="auto">
              <a:xfrm>
                <a:off x="1223" y="2662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90" name="Freeform 316"/>
              <p:cNvSpPr>
                <a:spLocks/>
              </p:cNvSpPr>
              <p:nvPr/>
            </p:nvSpPr>
            <p:spPr bwMode="auto">
              <a:xfrm>
                <a:off x="1270" y="2648"/>
                <a:ext cx="7" cy="7"/>
              </a:xfrm>
              <a:custGeom>
                <a:avLst/>
                <a:gdLst>
                  <a:gd name="T0" fmla="*/ 4 w 7"/>
                  <a:gd name="T1" fmla="*/ 7 h 7"/>
                  <a:gd name="T2" fmla="*/ 5 w 7"/>
                  <a:gd name="T3" fmla="*/ 7 h 7"/>
                  <a:gd name="T4" fmla="*/ 5 w 7"/>
                  <a:gd name="T5" fmla="*/ 7 h 7"/>
                  <a:gd name="T6" fmla="*/ 6 w 7"/>
                  <a:gd name="T7" fmla="*/ 7 h 7"/>
                  <a:gd name="T8" fmla="*/ 6 w 7"/>
                  <a:gd name="T9" fmla="*/ 6 h 7"/>
                  <a:gd name="T10" fmla="*/ 7 w 7"/>
                  <a:gd name="T11" fmla="*/ 6 h 7"/>
                  <a:gd name="T12" fmla="*/ 7 w 7"/>
                  <a:gd name="T13" fmla="*/ 5 h 7"/>
                  <a:gd name="T14" fmla="*/ 7 w 7"/>
                  <a:gd name="T15" fmla="*/ 4 h 7"/>
                  <a:gd name="T16" fmla="*/ 7 w 7"/>
                  <a:gd name="T17" fmla="*/ 4 h 7"/>
                  <a:gd name="T18" fmla="*/ 7 w 7"/>
                  <a:gd name="T19" fmla="*/ 3 h 7"/>
                  <a:gd name="T20" fmla="*/ 7 w 7"/>
                  <a:gd name="T21" fmla="*/ 2 h 7"/>
                  <a:gd name="T22" fmla="*/ 7 w 7"/>
                  <a:gd name="T23" fmla="*/ 2 h 7"/>
                  <a:gd name="T24" fmla="*/ 6 w 7"/>
                  <a:gd name="T25" fmla="*/ 1 h 7"/>
                  <a:gd name="T26" fmla="*/ 6 w 7"/>
                  <a:gd name="T27" fmla="*/ 1 h 7"/>
                  <a:gd name="T28" fmla="*/ 5 w 7"/>
                  <a:gd name="T29" fmla="*/ 1 h 7"/>
                  <a:gd name="T30" fmla="*/ 5 w 7"/>
                  <a:gd name="T31" fmla="*/ 0 h 7"/>
                  <a:gd name="T32" fmla="*/ 4 w 7"/>
                  <a:gd name="T33" fmla="*/ 0 h 7"/>
                  <a:gd name="T34" fmla="*/ 3 w 7"/>
                  <a:gd name="T35" fmla="*/ 0 h 7"/>
                  <a:gd name="T36" fmla="*/ 2 w 7"/>
                  <a:gd name="T37" fmla="*/ 1 h 7"/>
                  <a:gd name="T38" fmla="*/ 2 w 7"/>
                  <a:gd name="T39" fmla="*/ 1 h 7"/>
                  <a:gd name="T40" fmla="*/ 1 w 7"/>
                  <a:gd name="T41" fmla="*/ 1 h 7"/>
                  <a:gd name="T42" fmla="*/ 1 w 7"/>
                  <a:gd name="T43" fmla="*/ 2 h 7"/>
                  <a:gd name="T44" fmla="*/ 1 w 7"/>
                  <a:gd name="T45" fmla="*/ 2 h 7"/>
                  <a:gd name="T46" fmla="*/ 0 w 7"/>
                  <a:gd name="T47" fmla="*/ 3 h 7"/>
                  <a:gd name="T48" fmla="*/ 0 w 7"/>
                  <a:gd name="T49" fmla="*/ 4 h 7"/>
                  <a:gd name="T50" fmla="*/ 0 w 7"/>
                  <a:gd name="T51" fmla="*/ 4 h 7"/>
                  <a:gd name="T52" fmla="*/ 1 w 7"/>
                  <a:gd name="T53" fmla="*/ 5 h 7"/>
                  <a:gd name="T54" fmla="*/ 1 w 7"/>
                  <a:gd name="T55" fmla="*/ 6 h 7"/>
                  <a:gd name="T56" fmla="*/ 1 w 7"/>
                  <a:gd name="T57" fmla="*/ 6 h 7"/>
                  <a:gd name="T58" fmla="*/ 2 w 7"/>
                  <a:gd name="T59" fmla="*/ 7 h 7"/>
                  <a:gd name="T60" fmla="*/ 2 w 7"/>
                  <a:gd name="T61" fmla="*/ 7 h 7"/>
                  <a:gd name="T62" fmla="*/ 3 w 7"/>
                  <a:gd name="T63" fmla="*/ 7 h 7"/>
                  <a:gd name="T64" fmla="*/ 4 w 7"/>
                  <a:gd name="T6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91" name="Freeform 317"/>
              <p:cNvSpPr>
                <a:spLocks/>
              </p:cNvSpPr>
              <p:nvPr/>
            </p:nvSpPr>
            <p:spPr bwMode="auto">
              <a:xfrm>
                <a:off x="1271" y="2649"/>
                <a:ext cx="5" cy="5"/>
              </a:xfrm>
              <a:custGeom>
                <a:avLst/>
                <a:gdLst>
                  <a:gd name="T0" fmla="*/ 3 w 5"/>
                  <a:gd name="T1" fmla="*/ 5 h 5"/>
                  <a:gd name="T2" fmla="*/ 4 w 5"/>
                  <a:gd name="T3" fmla="*/ 5 h 5"/>
                  <a:gd name="T4" fmla="*/ 4 w 5"/>
                  <a:gd name="T5" fmla="*/ 4 h 5"/>
                  <a:gd name="T6" fmla="*/ 5 w 5"/>
                  <a:gd name="T7" fmla="*/ 4 h 5"/>
                  <a:gd name="T8" fmla="*/ 5 w 5"/>
                  <a:gd name="T9" fmla="*/ 3 h 5"/>
                  <a:gd name="T10" fmla="*/ 5 w 5"/>
                  <a:gd name="T11" fmla="*/ 2 h 5"/>
                  <a:gd name="T12" fmla="*/ 4 w 5"/>
                  <a:gd name="T13" fmla="*/ 1 h 5"/>
                  <a:gd name="T14" fmla="*/ 4 w 5"/>
                  <a:gd name="T15" fmla="*/ 1 h 5"/>
                  <a:gd name="T16" fmla="*/ 3 w 5"/>
                  <a:gd name="T17" fmla="*/ 0 h 5"/>
                  <a:gd name="T18" fmla="*/ 2 w 5"/>
                  <a:gd name="T19" fmla="*/ 1 h 5"/>
                  <a:gd name="T20" fmla="*/ 1 w 5"/>
                  <a:gd name="T21" fmla="*/ 1 h 5"/>
                  <a:gd name="T22" fmla="*/ 1 w 5"/>
                  <a:gd name="T23" fmla="*/ 2 h 5"/>
                  <a:gd name="T24" fmla="*/ 0 w 5"/>
                  <a:gd name="T25" fmla="*/ 3 h 5"/>
                  <a:gd name="T26" fmla="*/ 1 w 5"/>
                  <a:gd name="T27" fmla="*/ 4 h 5"/>
                  <a:gd name="T28" fmla="*/ 1 w 5"/>
                  <a:gd name="T29" fmla="*/ 4 h 5"/>
                  <a:gd name="T30" fmla="*/ 2 w 5"/>
                  <a:gd name="T31" fmla="*/ 5 h 5"/>
                  <a:gd name="T32" fmla="*/ 3 w 5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lnTo>
                      <a:pt x="4" y="5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92" name="Freeform 318"/>
              <p:cNvSpPr>
                <a:spLocks/>
              </p:cNvSpPr>
              <p:nvPr/>
            </p:nvSpPr>
            <p:spPr bwMode="auto">
              <a:xfrm>
                <a:off x="1322" y="2712"/>
                <a:ext cx="90" cy="107"/>
              </a:xfrm>
              <a:custGeom>
                <a:avLst/>
                <a:gdLst>
                  <a:gd name="T0" fmla="*/ 75 w 90"/>
                  <a:gd name="T1" fmla="*/ 35 h 107"/>
                  <a:gd name="T2" fmla="*/ 78 w 90"/>
                  <a:gd name="T3" fmla="*/ 34 h 107"/>
                  <a:gd name="T4" fmla="*/ 83 w 90"/>
                  <a:gd name="T5" fmla="*/ 31 h 107"/>
                  <a:gd name="T6" fmla="*/ 85 w 90"/>
                  <a:gd name="T7" fmla="*/ 29 h 107"/>
                  <a:gd name="T8" fmla="*/ 86 w 90"/>
                  <a:gd name="T9" fmla="*/ 27 h 107"/>
                  <a:gd name="T10" fmla="*/ 87 w 90"/>
                  <a:gd name="T11" fmla="*/ 19 h 107"/>
                  <a:gd name="T12" fmla="*/ 86 w 90"/>
                  <a:gd name="T13" fmla="*/ 17 h 107"/>
                  <a:gd name="T14" fmla="*/ 84 w 90"/>
                  <a:gd name="T15" fmla="*/ 12 h 107"/>
                  <a:gd name="T16" fmla="*/ 80 w 90"/>
                  <a:gd name="T17" fmla="*/ 6 h 107"/>
                  <a:gd name="T18" fmla="*/ 74 w 90"/>
                  <a:gd name="T19" fmla="*/ 2 h 107"/>
                  <a:gd name="T20" fmla="*/ 71 w 90"/>
                  <a:gd name="T21" fmla="*/ 1 h 107"/>
                  <a:gd name="T22" fmla="*/ 68 w 90"/>
                  <a:gd name="T23" fmla="*/ 1 h 107"/>
                  <a:gd name="T24" fmla="*/ 64 w 90"/>
                  <a:gd name="T25" fmla="*/ 1 h 107"/>
                  <a:gd name="T26" fmla="*/ 56 w 90"/>
                  <a:gd name="T27" fmla="*/ 0 h 107"/>
                  <a:gd name="T28" fmla="*/ 47 w 90"/>
                  <a:gd name="T29" fmla="*/ 0 h 107"/>
                  <a:gd name="T30" fmla="*/ 43 w 90"/>
                  <a:gd name="T31" fmla="*/ 0 h 107"/>
                  <a:gd name="T32" fmla="*/ 40 w 90"/>
                  <a:gd name="T33" fmla="*/ 1 h 107"/>
                  <a:gd name="T34" fmla="*/ 37 w 90"/>
                  <a:gd name="T35" fmla="*/ 2 h 107"/>
                  <a:gd name="T36" fmla="*/ 32 w 90"/>
                  <a:gd name="T37" fmla="*/ 5 h 107"/>
                  <a:gd name="T38" fmla="*/ 30 w 90"/>
                  <a:gd name="T39" fmla="*/ 7 h 107"/>
                  <a:gd name="T40" fmla="*/ 25 w 90"/>
                  <a:gd name="T41" fmla="*/ 15 h 107"/>
                  <a:gd name="T42" fmla="*/ 22 w 90"/>
                  <a:gd name="T43" fmla="*/ 20 h 107"/>
                  <a:gd name="T44" fmla="*/ 5 w 90"/>
                  <a:gd name="T45" fmla="*/ 15 h 107"/>
                  <a:gd name="T46" fmla="*/ 3 w 90"/>
                  <a:gd name="T47" fmla="*/ 12 h 107"/>
                  <a:gd name="T48" fmla="*/ 1 w 90"/>
                  <a:gd name="T49" fmla="*/ 11 h 107"/>
                  <a:gd name="T50" fmla="*/ 0 w 90"/>
                  <a:gd name="T51" fmla="*/ 16 h 107"/>
                  <a:gd name="T52" fmla="*/ 3 w 90"/>
                  <a:gd name="T53" fmla="*/ 25 h 107"/>
                  <a:gd name="T54" fmla="*/ 6 w 90"/>
                  <a:gd name="T55" fmla="*/ 27 h 107"/>
                  <a:gd name="T56" fmla="*/ 9 w 90"/>
                  <a:gd name="T57" fmla="*/ 28 h 107"/>
                  <a:gd name="T58" fmla="*/ 13 w 90"/>
                  <a:gd name="T59" fmla="*/ 30 h 107"/>
                  <a:gd name="T60" fmla="*/ 18 w 90"/>
                  <a:gd name="T61" fmla="*/ 31 h 107"/>
                  <a:gd name="T62" fmla="*/ 23 w 90"/>
                  <a:gd name="T63" fmla="*/ 32 h 107"/>
                  <a:gd name="T64" fmla="*/ 27 w 90"/>
                  <a:gd name="T65" fmla="*/ 31 h 107"/>
                  <a:gd name="T66" fmla="*/ 32 w 90"/>
                  <a:gd name="T67" fmla="*/ 29 h 107"/>
                  <a:gd name="T68" fmla="*/ 19 w 90"/>
                  <a:gd name="T69" fmla="*/ 80 h 107"/>
                  <a:gd name="T70" fmla="*/ 33 w 90"/>
                  <a:gd name="T71" fmla="*/ 94 h 107"/>
                  <a:gd name="T72" fmla="*/ 41 w 90"/>
                  <a:gd name="T73" fmla="*/ 101 h 107"/>
                  <a:gd name="T74" fmla="*/ 36 w 90"/>
                  <a:gd name="T75" fmla="*/ 102 h 107"/>
                  <a:gd name="T76" fmla="*/ 32 w 90"/>
                  <a:gd name="T77" fmla="*/ 106 h 107"/>
                  <a:gd name="T78" fmla="*/ 49 w 90"/>
                  <a:gd name="T79" fmla="*/ 107 h 107"/>
                  <a:gd name="T80" fmla="*/ 53 w 90"/>
                  <a:gd name="T81" fmla="*/ 101 h 107"/>
                  <a:gd name="T82" fmla="*/ 50 w 90"/>
                  <a:gd name="T83" fmla="*/ 96 h 107"/>
                  <a:gd name="T84" fmla="*/ 50 w 90"/>
                  <a:gd name="T85" fmla="*/ 84 h 107"/>
                  <a:gd name="T86" fmla="*/ 60 w 90"/>
                  <a:gd name="T87" fmla="*/ 87 h 107"/>
                  <a:gd name="T88" fmla="*/ 60 w 90"/>
                  <a:gd name="T89" fmla="*/ 97 h 107"/>
                  <a:gd name="T90" fmla="*/ 58 w 90"/>
                  <a:gd name="T91" fmla="*/ 102 h 107"/>
                  <a:gd name="T92" fmla="*/ 57 w 90"/>
                  <a:gd name="T93" fmla="*/ 105 h 107"/>
                  <a:gd name="T94" fmla="*/ 62 w 90"/>
                  <a:gd name="T95" fmla="*/ 104 h 107"/>
                  <a:gd name="T96" fmla="*/ 80 w 90"/>
                  <a:gd name="T97" fmla="*/ 104 h 107"/>
                  <a:gd name="T98" fmla="*/ 75 w 90"/>
                  <a:gd name="T99" fmla="*/ 101 h 107"/>
                  <a:gd name="T100" fmla="*/ 72 w 90"/>
                  <a:gd name="T101" fmla="*/ 100 h 107"/>
                  <a:gd name="T102" fmla="*/ 80 w 90"/>
                  <a:gd name="T103" fmla="*/ 9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107">
                    <a:moveTo>
                      <a:pt x="82" y="80"/>
                    </a:moveTo>
                    <a:lnTo>
                      <a:pt x="90" y="80"/>
                    </a:lnTo>
                    <a:lnTo>
                      <a:pt x="75" y="43"/>
                    </a:lnTo>
                    <a:lnTo>
                      <a:pt x="75" y="35"/>
                    </a:lnTo>
                    <a:lnTo>
                      <a:pt x="75" y="35"/>
                    </a:lnTo>
                    <a:lnTo>
                      <a:pt x="76" y="35"/>
                    </a:lnTo>
                    <a:lnTo>
                      <a:pt x="77" y="34"/>
                    </a:lnTo>
                    <a:lnTo>
                      <a:pt x="78" y="34"/>
                    </a:lnTo>
                    <a:lnTo>
                      <a:pt x="79" y="34"/>
                    </a:lnTo>
                    <a:lnTo>
                      <a:pt x="80" y="33"/>
                    </a:lnTo>
                    <a:lnTo>
                      <a:pt x="82" y="32"/>
                    </a:lnTo>
                    <a:lnTo>
                      <a:pt x="83" y="31"/>
                    </a:lnTo>
                    <a:lnTo>
                      <a:pt x="83" y="31"/>
                    </a:lnTo>
                    <a:lnTo>
                      <a:pt x="84" y="30"/>
                    </a:lnTo>
                    <a:lnTo>
                      <a:pt x="84" y="30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6" y="28"/>
                    </a:lnTo>
                    <a:lnTo>
                      <a:pt x="86" y="27"/>
                    </a:lnTo>
                    <a:lnTo>
                      <a:pt x="87" y="26"/>
                    </a:lnTo>
                    <a:lnTo>
                      <a:pt x="87" y="24"/>
                    </a:lnTo>
                    <a:lnTo>
                      <a:pt x="87" y="21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7" y="18"/>
                    </a:lnTo>
                    <a:lnTo>
                      <a:pt x="86" y="17"/>
                    </a:lnTo>
                    <a:lnTo>
                      <a:pt x="86" y="16"/>
                    </a:lnTo>
                    <a:lnTo>
                      <a:pt x="85" y="15"/>
                    </a:lnTo>
                    <a:lnTo>
                      <a:pt x="85" y="13"/>
                    </a:lnTo>
                    <a:lnTo>
                      <a:pt x="84" y="12"/>
                    </a:lnTo>
                    <a:lnTo>
                      <a:pt x="83" y="10"/>
                    </a:lnTo>
                    <a:lnTo>
                      <a:pt x="82" y="9"/>
                    </a:lnTo>
                    <a:lnTo>
                      <a:pt x="81" y="7"/>
                    </a:lnTo>
                    <a:lnTo>
                      <a:pt x="80" y="6"/>
                    </a:lnTo>
                    <a:lnTo>
                      <a:pt x="78" y="5"/>
                    </a:lnTo>
                    <a:lnTo>
                      <a:pt x="77" y="4"/>
                    </a:lnTo>
                    <a:lnTo>
                      <a:pt x="75" y="3"/>
                    </a:lnTo>
                    <a:lnTo>
                      <a:pt x="74" y="2"/>
                    </a:lnTo>
                    <a:lnTo>
                      <a:pt x="73" y="2"/>
                    </a:lnTo>
                    <a:lnTo>
                      <a:pt x="73" y="1"/>
                    </a:lnTo>
                    <a:lnTo>
                      <a:pt x="72" y="1"/>
                    </a:lnTo>
                    <a:lnTo>
                      <a:pt x="71" y="1"/>
                    </a:lnTo>
                    <a:lnTo>
                      <a:pt x="70" y="1"/>
                    </a:lnTo>
                    <a:lnTo>
                      <a:pt x="69" y="1"/>
                    </a:lnTo>
                    <a:lnTo>
                      <a:pt x="69" y="1"/>
                    </a:lnTo>
                    <a:lnTo>
                      <a:pt x="68" y="1"/>
                    </a:lnTo>
                    <a:lnTo>
                      <a:pt x="68" y="1"/>
                    </a:lnTo>
                    <a:lnTo>
                      <a:pt x="67" y="1"/>
                    </a:lnTo>
                    <a:lnTo>
                      <a:pt x="66" y="1"/>
                    </a:lnTo>
                    <a:lnTo>
                      <a:pt x="64" y="1"/>
                    </a:lnTo>
                    <a:lnTo>
                      <a:pt x="62" y="1"/>
                    </a:lnTo>
                    <a:lnTo>
                      <a:pt x="60" y="1"/>
                    </a:lnTo>
                    <a:lnTo>
                      <a:pt x="58" y="1"/>
                    </a:lnTo>
                    <a:lnTo>
                      <a:pt x="56" y="0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2" y="1"/>
                    </a:lnTo>
                    <a:lnTo>
                      <a:pt x="41" y="1"/>
                    </a:lnTo>
                    <a:lnTo>
                      <a:pt x="40" y="1"/>
                    </a:lnTo>
                    <a:lnTo>
                      <a:pt x="39" y="1"/>
                    </a:lnTo>
                    <a:lnTo>
                      <a:pt x="38" y="1"/>
                    </a:lnTo>
                    <a:lnTo>
                      <a:pt x="38" y="2"/>
                    </a:lnTo>
                    <a:lnTo>
                      <a:pt x="37" y="2"/>
                    </a:lnTo>
                    <a:lnTo>
                      <a:pt x="36" y="2"/>
                    </a:lnTo>
                    <a:lnTo>
                      <a:pt x="35" y="3"/>
                    </a:lnTo>
                    <a:lnTo>
                      <a:pt x="34" y="4"/>
                    </a:lnTo>
                    <a:lnTo>
                      <a:pt x="32" y="5"/>
                    </a:lnTo>
                    <a:lnTo>
                      <a:pt x="32" y="6"/>
                    </a:lnTo>
                    <a:lnTo>
                      <a:pt x="31" y="6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29" y="9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25" y="15"/>
                    </a:lnTo>
                    <a:lnTo>
                      <a:pt x="24" y="17"/>
                    </a:lnTo>
                    <a:lnTo>
                      <a:pt x="23" y="18"/>
                    </a:lnTo>
                    <a:lnTo>
                      <a:pt x="23" y="19"/>
                    </a:lnTo>
                    <a:lnTo>
                      <a:pt x="22" y="20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6"/>
                    </a:lnTo>
                    <a:lnTo>
                      <a:pt x="5" y="15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4" y="25"/>
                    </a:lnTo>
                    <a:lnTo>
                      <a:pt x="5" y="26"/>
                    </a:lnTo>
                    <a:lnTo>
                      <a:pt x="6" y="26"/>
                    </a:lnTo>
                    <a:lnTo>
                      <a:pt x="6" y="27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8" y="28"/>
                    </a:lnTo>
                    <a:lnTo>
                      <a:pt x="9" y="28"/>
                    </a:lnTo>
                    <a:lnTo>
                      <a:pt x="10" y="28"/>
                    </a:lnTo>
                    <a:lnTo>
                      <a:pt x="11" y="29"/>
                    </a:lnTo>
                    <a:lnTo>
                      <a:pt x="12" y="29"/>
                    </a:lnTo>
                    <a:lnTo>
                      <a:pt x="13" y="30"/>
                    </a:lnTo>
                    <a:lnTo>
                      <a:pt x="15" y="30"/>
                    </a:lnTo>
                    <a:lnTo>
                      <a:pt x="16" y="31"/>
                    </a:lnTo>
                    <a:lnTo>
                      <a:pt x="17" y="31"/>
                    </a:lnTo>
                    <a:lnTo>
                      <a:pt x="18" y="31"/>
                    </a:lnTo>
                    <a:lnTo>
                      <a:pt x="19" y="32"/>
                    </a:lnTo>
                    <a:lnTo>
                      <a:pt x="21" y="32"/>
                    </a:lnTo>
                    <a:lnTo>
                      <a:pt x="22" y="32"/>
                    </a:lnTo>
                    <a:lnTo>
                      <a:pt x="23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6" y="32"/>
                    </a:lnTo>
                    <a:lnTo>
                      <a:pt x="27" y="31"/>
                    </a:lnTo>
                    <a:lnTo>
                      <a:pt x="28" y="31"/>
                    </a:lnTo>
                    <a:lnTo>
                      <a:pt x="29" y="30"/>
                    </a:lnTo>
                    <a:lnTo>
                      <a:pt x="31" y="30"/>
                    </a:lnTo>
                    <a:lnTo>
                      <a:pt x="32" y="29"/>
                    </a:lnTo>
                    <a:lnTo>
                      <a:pt x="33" y="28"/>
                    </a:lnTo>
                    <a:lnTo>
                      <a:pt x="35" y="26"/>
                    </a:lnTo>
                    <a:lnTo>
                      <a:pt x="35" y="41"/>
                    </a:lnTo>
                    <a:lnTo>
                      <a:pt x="19" y="80"/>
                    </a:lnTo>
                    <a:lnTo>
                      <a:pt x="28" y="80"/>
                    </a:lnTo>
                    <a:lnTo>
                      <a:pt x="29" y="86"/>
                    </a:lnTo>
                    <a:lnTo>
                      <a:pt x="31" y="91"/>
                    </a:lnTo>
                    <a:lnTo>
                      <a:pt x="33" y="94"/>
                    </a:lnTo>
                    <a:lnTo>
                      <a:pt x="36" y="97"/>
                    </a:lnTo>
                    <a:lnTo>
                      <a:pt x="38" y="99"/>
                    </a:lnTo>
                    <a:lnTo>
                      <a:pt x="40" y="100"/>
                    </a:lnTo>
                    <a:lnTo>
                      <a:pt x="41" y="101"/>
                    </a:lnTo>
                    <a:lnTo>
                      <a:pt x="41" y="101"/>
                    </a:lnTo>
                    <a:lnTo>
                      <a:pt x="39" y="101"/>
                    </a:lnTo>
                    <a:lnTo>
                      <a:pt x="38" y="101"/>
                    </a:lnTo>
                    <a:lnTo>
                      <a:pt x="36" y="102"/>
                    </a:lnTo>
                    <a:lnTo>
                      <a:pt x="34" y="103"/>
                    </a:lnTo>
                    <a:lnTo>
                      <a:pt x="33" y="103"/>
                    </a:lnTo>
                    <a:lnTo>
                      <a:pt x="32" y="104"/>
                    </a:lnTo>
                    <a:lnTo>
                      <a:pt x="32" y="106"/>
                    </a:lnTo>
                    <a:lnTo>
                      <a:pt x="31" y="107"/>
                    </a:lnTo>
                    <a:lnTo>
                      <a:pt x="45" y="107"/>
                    </a:lnTo>
                    <a:lnTo>
                      <a:pt x="49" y="104"/>
                    </a:lnTo>
                    <a:lnTo>
                      <a:pt x="49" y="107"/>
                    </a:lnTo>
                    <a:lnTo>
                      <a:pt x="52" y="107"/>
                    </a:lnTo>
                    <a:lnTo>
                      <a:pt x="53" y="105"/>
                    </a:lnTo>
                    <a:lnTo>
                      <a:pt x="53" y="103"/>
                    </a:lnTo>
                    <a:lnTo>
                      <a:pt x="53" y="101"/>
                    </a:lnTo>
                    <a:lnTo>
                      <a:pt x="52" y="100"/>
                    </a:lnTo>
                    <a:lnTo>
                      <a:pt x="51" y="99"/>
                    </a:lnTo>
                    <a:lnTo>
                      <a:pt x="51" y="98"/>
                    </a:lnTo>
                    <a:lnTo>
                      <a:pt x="50" y="96"/>
                    </a:lnTo>
                    <a:lnTo>
                      <a:pt x="50" y="94"/>
                    </a:lnTo>
                    <a:lnTo>
                      <a:pt x="50" y="91"/>
                    </a:lnTo>
                    <a:lnTo>
                      <a:pt x="50" y="88"/>
                    </a:lnTo>
                    <a:lnTo>
                      <a:pt x="50" y="84"/>
                    </a:lnTo>
                    <a:lnTo>
                      <a:pt x="51" y="80"/>
                    </a:lnTo>
                    <a:lnTo>
                      <a:pt x="58" y="80"/>
                    </a:lnTo>
                    <a:lnTo>
                      <a:pt x="59" y="84"/>
                    </a:lnTo>
                    <a:lnTo>
                      <a:pt x="60" y="87"/>
                    </a:lnTo>
                    <a:lnTo>
                      <a:pt x="60" y="90"/>
                    </a:lnTo>
                    <a:lnTo>
                      <a:pt x="60" y="92"/>
                    </a:lnTo>
                    <a:lnTo>
                      <a:pt x="60" y="95"/>
                    </a:lnTo>
                    <a:lnTo>
                      <a:pt x="60" y="97"/>
                    </a:lnTo>
                    <a:lnTo>
                      <a:pt x="60" y="98"/>
                    </a:lnTo>
                    <a:lnTo>
                      <a:pt x="60" y="100"/>
                    </a:lnTo>
                    <a:lnTo>
                      <a:pt x="59" y="101"/>
                    </a:lnTo>
                    <a:lnTo>
                      <a:pt x="58" y="102"/>
                    </a:lnTo>
                    <a:lnTo>
                      <a:pt x="58" y="103"/>
                    </a:lnTo>
                    <a:lnTo>
                      <a:pt x="58" y="103"/>
                    </a:lnTo>
                    <a:lnTo>
                      <a:pt x="57" y="104"/>
                    </a:lnTo>
                    <a:lnTo>
                      <a:pt x="57" y="105"/>
                    </a:lnTo>
                    <a:lnTo>
                      <a:pt x="58" y="106"/>
                    </a:lnTo>
                    <a:lnTo>
                      <a:pt x="58" y="107"/>
                    </a:lnTo>
                    <a:lnTo>
                      <a:pt x="62" y="107"/>
                    </a:lnTo>
                    <a:lnTo>
                      <a:pt x="62" y="104"/>
                    </a:lnTo>
                    <a:lnTo>
                      <a:pt x="67" y="107"/>
                    </a:lnTo>
                    <a:lnTo>
                      <a:pt x="81" y="107"/>
                    </a:lnTo>
                    <a:lnTo>
                      <a:pt x="81" y="106"/>
                    </a:lnTo>
                    <a:lnTo>
                      <a:pt x="80" y="104"/>
                    </a:lnTo>
                    <a:lnTo>
                      <a:pt x="79" y="104"/>
                    </a:lnTo>
                    <a:lnTo>
                      <a:pt x="78" y="103"/>
                    </a:lnTo>
                    <a:lnTo>
                      <a:pt x="76" y="102"/>
                    </a:lnTo>
                    <a:lnTo>
                      <a:pt x="75" y="101"/>
                    </a:lnTo>
                    <a:lnTo>
                      <a:pt x="73" y="101"/>
                    </a:lnTo>
                    <a:lnTo>
                      <a:pt x="70" y="101"/>
                    </a:lnTo>
                    <a:lnTo>
                      <a:pt x="71" y="101"/>
                    </a:lnTo>
                    <a:lnTo>
                      <a:pt x="72" y="100"/>
                    </a:lnTo>
                    <a:lnTo>
                      <a:pt x="74" y="99"/>
                    </a:lnTo>
                    <a:lnTo>
                      <a:pt x="76" y="97"/>
                    </a:lnTo>
                    <a:lnTo>
                      <a:pt x="78" y="94"/>
                    </a:lnTo>
                    <a:lnTo>
                      <a:pt x="80" y="90"/>
                    </a:lnTo>
                    <a:lnTo>
                      <a:pt x="81" y="85"/>
                    </a:lnTo>
                    <a:lnTo>
                      <a:pt x="82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93" name="Freeform 319"/>
              <p:cNvSpPr>
                <a:spLocks/>
              </p:cNvSpPr>
              <p:nvPr/>
            </p:nvSpPr>
            <p:spPr bwMode="auto">
              <a:xfrm>
                <a:off x="1365" y="2698"/>
                <a:ext cx="26" cy="23"/>
              </a:xfrm>
              <a:custGeom>
                <a:avLst/>
                <a:gdLst>
                  <a:gd name="T0" fmla="*/ 26 w 26"/>
                  <a:gd name="T1" fmla="*/ 23 h 23"/>
                  <a:gd name="T2" fmla="*/ 26 w 26"/>
                  <a:gd name="T3" fmla="*/ 0 h 23"/>
                  <a:gd name="T4" fmla="*/ 0 w 26"/>
                  <a:gd name="T5" fmla="*/ 5 h 23"/>
                  <a:gd name="T6" fmla="*/ 0 w 26"/>
                  <a:gd name="T7" fmla="*/ 23 h 23"/>
                  <a:gd name="T8" fmla="*/ 26 w 26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6" y="23"/>
                    </a:moveTo>
                    <a:lnTo>
                      <a:pt x="26" y="0"/>
                    </a:lnTo>
                    <a:lnTo>
                      <a:pt x="0" y="5"/>
                    </a:lnTo>
                    <a:lnTo>
                      <a:pt x="0" y="23"/>
                    </a:lnTo>
                    <a:lnTo>
                      <a:pt x="26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94" name="Freeform 320"/>
              <p:cNvSpPr>
                <a:spLocks/>
              </p:cNvSpPr>
              <p:nvPr/>
            </p:nvSpPr>
            <p:spPr bwMode="auto">
              <a:xfrm>
                <a:off x="1332" y="2714"/>
                <a:ext cx="77" cy="75"/>
              </a:xfrm>
              <a:custGeom>
                <a:avLst/>
                <a:gdLst>
                  <a:gd name="T0" fmla="*/ 34 w 77"/>
                  <a:gd name="T1" fmla="*/ 0 h 75"/>
                  <a:gd name="T2" fmla="*/ 33 w 77"/>
                  <a:gd name="T3" fmla="*/ 0 h 75"/>
                  <a:gd name="T4" fmla="*/ 30 w 77"/>
                  <a:gd name="T5" fmla="*/ 1 h 75"/>
                  <a:gd name="T6" fmla="*/ 27 w 77"/>
                  <a:gd name="T7" fmla="*/ 2 h 75"/>
                  <a:gd name="T8" fmla="*/ 24 w 77"/>
                  <a:gd name="T9" fmla="*/ 4 h 75"/>
                  <a:gd name="T10" fmla="*/ 21 w 77"/>
                  <a:gd name="T11" fmla="*/ 8 h 75"/>
                  <a:gd name="T12" fmla="*/ 18 w 77"/>
                  <a:gd name="T13" fmla="*/ 13 h 75"/>
                  <a:gd name="T14" fmla="*/ 14 w 77"/>
                  <a:gd name="T15" fmla="*/ 18 h 75"/>
                  <a:gd name="T16" fmla="*/ 11 w 77"/>
                  <a:gd name="T17" fmla="*/ 20 h 75"/>
                  <a:gd name="T18" fmla="*/ 8 w 77"/>
                  <a:gd name="T19" fmla="*/ 20 h 75"/>
                  <a:gd name="T20" fmla="*/ 4 w 77"/>
                  <a:gd name="T21" fmla="*/ 19 h 75"/>
                  <a:gd name="T22" fmla="*/ 1 w 77"/>
                  <a:gd name="T23" fmla="*/ 18 h 75"/>
                  <a:gd name="T24" fmla="*/ 0 w 77"/>
                  <a:gd name="T25" fmla="*/ 24 h 75"/>
                  <a:gd name="T26" fmla="*/ 0 w 77"/>
                  <a:gd name="T27" fmla="*/ 24 h 75"/>
                  <a:gd name="T28" fmla="*/ 1 w 77"/>
                  <a:gd name="T29" fmla="*/ 25 h 75"/>
                  <a:gd name="T30" fmla="*/ 2 w 77"/>
                  <a:gd name="T31" fmla="*/ 25 h 75"/>
                  <a:gd name="T32" fmla="*/ 3 w 77"/>
                  <a:gd name="T33" fmla="*/ 25 h 75"/>
                  <a:gd name="T34" fmla="*/ 7 w 77"/>
                  <a:gd name="T35" fmla="*/ 27 h 75"/>
                  <a:gd name="T36" fmla="*/ 10 w 77"/>
                  <a:gd name="T37" fmla="*/ 28 h 75"/>
                  <a:gd name="T38" fmla="*/ 13 w 77"/>
                  <a:gd name="T39" fmla="*/ 28 h 75"/>
                  <a:gd name="T40" fmla="*/ 17 w 77"/>
                  <a:gd name="T41" fmla="*/ 27 h 75"/>
                  <a:gd name="T42" fmla="*/ 19 w 77"/>
                  <a:gd name="T43" fmla="*/ 26 h 75"/>
                  <a:gd name="T44" fmla="*/ 22 w 77"/>
                  <a:gd name="T45" fmla="*/ 23 h 75"/>
                  <a:gd name="T46" fmla="*/ 26 w 77"/>
                  <a:gd name="T47" fmla="*/ 21 h 75"/>
                  <a:gd name="T48" fmla="*/ 27 w 77"/>
                  <a:gd name="T49" fmla="*/ 20 h 75"/>
                  <a:gd name="T50" fmla="*/ 12 w 77"/>
                  <a:gd name="T51" fmla="*/ 75 h 75"/>
                  <a:gd name="T52" fmla="*/ 63 w 77"/>
                  <a:gd name="T53" fmla="*/ 41 h 75"/>
                  <a:gd name="T54" fmla="*/ 71 w 77"/>
                  <a:gd name="T55" fmla="*/ 30 h 75"/>
                  <a:gd name="T56" fmla="*/ 75 w 77"/>
                  <a:gd name="T57" fmla="*/ 25 h 75"/>
                  <a:gd name="T58" fmla="*/ 75 w 77"/>
                  <a:gd name="T59" fmla="*/ 23 h 75"/>
                  <a:gd name="T60" fmla="*/ 75 w 77"/>
                  <a:gd name="T61" fmla="*/ 20 h 75"/>
                  <a:gd name="T62" fmla="*/ 75 w 77"/>
                  <a:gd name="T63" fmla="*/ 17 h 75"/>
                  <a:gd name="T64" fmla="*/ 74 w 77"/>
                  <a:gd name="T65" fmla="*/ 14 h 75"/>
                  <a:gd name="T66" fmla="*/ 72 w 77"/>
                  <a:gd name="T67" fmla="*/ 10 h 75"/>
                  <a:gd name="T68" fmla="*/ 69 w 77"/>
                  <a:gd name="T69" fmla="*/ 6 h 75"/>
                  <a:gd name="T70" fmla="*/ 66 w 77"/>
                  <a:gd name="T71" fmla="*/ 4 h 75"/>
                  <a:gd name="T72" fmla="*/ 64 w 77"/>
                  <a:gd name="T73" fmla="*/ 2 h 75"/>
                  <a:gd name="T74" fmla="*/ 62 w 77"/>
                  <a:gd name="T75" fmla="*/ 1 h 75"/>
                  <a:gd name="T76" fmla="*/ 59 w 77"/>
                  <a:gd name="T77" fmla="*/ 0 h 75"/>
                  <a:gd name="T78" fmla="*/ 58 w 77"/>
                  <a:gd name="T79" fmla="*/ 0 h 75"/>
                  <a:gd name="T80" fmla="*/ 44 w 77"/>
                  <a:gd name="T81" fmla="*/ 1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7" h="75">
                    <a:moveTo>
                      <a:pt x="34" y="0"/>
                    </a:moveTo>
                    <a:lnTo>
                      <a:pt x="34" y="0"/>
                    </a:lnTo>
                    <a:lnTo>
                      <a:pt x="34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1"/>
                    </a:lnTo>
                    <a:lnTo>
                      <a:pt x="28" y="1"/>
                    </a:lnTo>
                    <a:lnTo>
                      <a:pt x="27" y="2"/>
                    </a:lnTo>
                    <a:lnTo>
                      <a:pt x="25" y="3"/>
                    </a:lnTo>
                    <a:lnTo>
                      <a:pt x="24" y="4"/>
                    </a:lnTo>
                    <a:lnTo>
                      <a:pt x="22" y="6"/>
                    </a:lnTo>
                    <a:lnTo>
                      <a:pt x="21" y="8"/>
                    </a:lnTo>
                    <a:lnTo>
                      <a:pt x="19" y="10"/>
                    </a:lnTo>
                    <a:lnTo>
                      <a:pt x="18" y="13"/>
                    </a:lnTo>
                    <a:lnTo>
                      <a:pt x="16" y="15"/>
                    </a:lnTo>
                    <a:lnTo>
                      <a:pt x="14" y="18"/>
                    </a:lnTo>
                    <a:lnTo>
                      <a:pt x="13" y="20"/>
                    </a:lnTo>
                    <a:lnTo>
                      <a:pt x="11" y="20"/>
                    </a:lnTo>
                    <a:lnTo>
                      <a:pt x="9" y="20"/>
                    </a:lnTo>
                    <a:lnTo>
                      <a:pt x="8" y="20"/>
                    </a:lnTo>
                    <a:lnTo>
                      <a:pt x="6" y="19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1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5" y="26"/>
                    </a:lnTo>
                    <a:lnTo>
                      <a:pt x="7" y="27"/>
                    </a:lnTo>
                    <a:lnTo>
                      <a:pt x="8" y="27"/>
                    </a:lnTo>
                    <a:lnTo>
                      <a:pt x="10" y="28"/>
                    </a:lnTo>
                    <a:lnTo>
                      <a:pt x="12" y="28"/>
                    </a:lnTo>
                    <a:lnTo>
                      <a:pt x="13" y="28"/>
                    </a:lnTo>
                    <a:lnTo>
                      <a:pt x="15" y="28"/>
                    </a:lnTo>
                    <a:lnTo>
                      <a:pt x="17" y="27"/>
                    </a:lnTo>
                    <a:lnTo>
                      <a:pt x="18" y="26"/>
                    </a:lnTo>
                    <a:lnTo>
                      <a:pt x="19" y="26"/>
                    </a:lnTo>
                    <a:lnTo>
                      <a:pt x="21" y="25"/>
                    </a:lnTo>
                    <a:lnTo>
                      <a:pt x="22" y="23"/>
                    </a:lnTo>
                    <a:lnTo>
                      <a:pt x="24" y="22"/>
                    </a:lnTo>
                    <a:lnTo>
                      <a:pt x="26" y="21"/>
                    </a:lnTo>
                    <a:lnTo>
                      <a:pt x="27" y="21"/>
                    </a:lnTo>
                    <a:lnTo>
                      <a:pt x="27" y="20"/>
                    </a:lnTo>
                    <a:lnTo>
                      <a:pt x="27" y="39"/>
                    </a:lnTo>
                    <a:lnTo>
                      <a:pt x="12" y="75"/>
                    </a:lnTo>
                    <a:lnTo>
                      <a:pt x="77" y="75"/>
                    </a:lnTo>
                    <a:lnTo>
                      <a:pt x="63" y="41"/>
                    </a:lnTo>
                    <a:lnTo>
                      <a:pt x="63" y="33"/>
                    </a:lnTo>
                    <a:lnTo>
                      <a:pt x="71" y="30"/>
                    </a:lnTo>
                    <a:lnTo>
                      <a:pt x="75" y="25"/>
                    </a:lnTo>
                    <a:lnTo>
                      <a:pt x="75" y="25"/>
                    </a:lnTo>
                    <a:lnTo>
                      <a:pt x="75" y="24"/>
                    </a:lnTo>
                    <a:lnTo>
                      <a:pt x="75" y="23"/>
                    </a:lnTo>
                    <a:lnTo>
                      <a:pt x="75" y="22"/>
                    </a:lnTo>
                    <a:lnTo>
                      <a:pt x="75" y="20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6"/>
                    </a:lnTo>
                    <a:lnTo>
                      <a:pt x="74" y="14"/>
                    </a:lnTo>
                    <a:lnTo>
                      <a:pt x="73" y="12"/>
                    </a:lnTo>
                    <a:lnTo>
                      <a:pt x="72" y="10"/>
                    </a:lnTo>
                    <a:lnTo>
                      <a:pt x="70" y="8"/>
                    </a:lnTo>
                    <a:lnTo>
                      <a:pt x="69" y="6"/>
                    </a:lnTo>
                    <a:lnTo>
                      <a:pt x="68" y="5"/>
                    </a:lnTo>
                    <a:lnTo>
                      <a:pt x="66" y="4"/>
                    </a:lnTo>
                    <a:lnTo>
                      <a:pt x="65" y="3"/>
                    </a:lnTo>
                    <a:lnTo>
                      <a:pt x="64" y="2"/>
                    </a:lnTo>
                    <a:lnTo>
                      <a:pt x="63" y="2"/>
                    </a:lnTo>
                    <a:lnTo>
                      <a:pt x="62" y="1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44" y="1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77ED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95" name="Freeform 321"/>
              <p:cNvSpPr>
                <a:spLocks/>
              </p:cNvSpPr>
              <p:nvPr/>
            </p:nvSpPr>
            <p:spPr bwMode="auto">
              <a:xfrm>
                <a:off x="1353" y="2792"/>
                <a:ext cx="18" cy="20"/>
              </a:xfrm>
              <a:custGeom>
                <a:avLst/>
                <a:gdLst>
                  <a:gd name="T0" fmla="*/ 0 w 18"/>
                  <a:gd name="T1" fmla="*/ 0 h 20"/>
                  <a:gd name="T2" fmla="*/ 0 w 18"/>
                  <a:gd name="T3" fmla="*/ 1 h 20"/>
                  <a:gd name="T4" fmla="*/ 0 w 18"/>
                  <a:gd name="T5" fmla="*/ 2 h 20"/>
                  <a:gd name="T6" fmla="*/ 0 w 18"/>
                  <a:gd name="T7" fmla="*/ 2 h 20"/>
                  <a:gd name="T8" fmla="*/ 0 w 18"/>
                  <a:gd name="T9" fmla="*/ 3 h 20"/>
                  <a:gd name="T10" fmla="*/ 1 w 18"/>
                  <a:gd name="T11" fmla="*/ 7 h 20"/>
                  <a:gd name="T12" fmla="*/ 3 w 18"/>
                  <a:gd name="T13" fmla="*/ 11 h 20"/>
                  <a:gd name="T14" fmla="*/ 5 w 18"/>
                  <a:gd name="T15" fmla="*/ 14 h 20"/>
                  <a:gd name="T16" fmla="*/ 7 w 18"/>
                  <a:gd name="T17" fmla="*/ 16 h 20"/>
                  <a:gd name="T18" fmla="*/ 10 w 18"/>
                  <a:gd name="T19" fmla="*/ 18 h 20"/>
                  <a:gd name="T20" fmla="*/ 11 w 18"/>
                  <a:gd name="T21" fmla="*/ 19 h 20"/>
                  <a:gd name="T22" fmla="*/ 13 w 18"/>
                  <a:gd name="T23" fmla="*/ 20 h 20"/>
                  <a:gd name="T24" fmla="*/ 13 w 18"/>
                  <a:gd name="T25" fmla="*/ 20 h 20"/>
                  <a:gd name="T26" fmla="*/ 18 w 18"/>
                  <a:gd name="T27" fmla="*/ 20 h 20"/>
                  <a:gd name="T28" fmla="*/ 18 w 18"/>
                  <a:gd name="T29" fmla="*/ 20 h 20"/>
                  <a:gd name="T30" fmla="*/ 18 w 18"/>
                  <a:gd name="T31" fmla="*/ 19 h 20"/>
                  <a:gd name="T32" fmla="*/ 17 w 18"/>
                  <a:gd name="T33" fmla="*/ 17 h 20"/>
                  <a:gd name="T34" fmla="*/ 16 w 18"/>
                  <a:gd name="T35" fmla="*/ 14 h 20"/>
                  <a:gd name="T36" fmla="*/ 16 w 18"/>
                  <a:gd name="T37" fmla="*/ 11 h 20"/>
                  <a:gd name="T38" fmla="*/ 16 w 18"/>
                  <a:gd name="T39" fmla="*/ 8 h 20"/>
                  <a:gd name="T40" fmla="*/ 16 w 18"/>
                  <a:gd name="T41" fmla="*/ 4 h 20"/>
                  <a:gd name="T42" fmla="*/ 18 w 18"/>
                  <a:gd name="T43" fmla="*/ 0 h 20"/>
                  <a:gd name="T44" fmla="*/ 0 w 18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7" y="16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19"/>
                    </a:lnTo>
                    <a:lnTo>
                      <a:pt x="17" y="17"/>
                    </a:lnTo>
                    <a:lnTo>
                      <a:pt x="16" y="14"/>
                    </a:lnTo>
                    <a:lnTo>
                      <a:pt x="16" y="11"/>
                    </a:lnTo>
                    <a:lnTo>
                      <a:pt x="16" y="8"/>
                    </a:lnTo>
                    <a:lnTo>
                      <a:pt x="16" y="4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96" name="Freeform 322"/>
              <p:cNvSpPr>
                <a:spLocks/>
              </p:cNvSpPr>
              <p:nvPr/>
            </p:nvSpPr>
            <p:spPr bwMode="auto">
              <a:xfrm>
                <a:off x="1382" y="2792"/>
                <a:ext cx="19" cy="20"/>
              </a:xfrm>
              <a:custGeom>
                <a:avLst/>
                <a:gdLst>
                  <a:gd name="T0" fmla="*/ 0 w 19"/>
                  <a:gd name="T1" fmla="*/ 0 h 20"/>
                  <a:gd name="T2" fmla="*/ 2 w 19"/>
                  <a:gd name="T3" fmla="*/ 4 h 20"/>
                  <a:gd name="T4" fmla="*/ 3 w 19"/>
                  <a:gd name="T5" fmla="*/ 7 h 20"/>
                  <a:gd name="T6" fmla="*/ 3 w 19"/>
                  <a:gd name="T7" fmla="*/ 11 h 20"/>
                  <a:gd name="T8" fmla="*/ 3 w 19"/>
                  <a:gd name="T9" fmla="*/ 14 h 20"/>
                  <a:gd name="T10" fmla="*/ 3 w 19"/>
                  <a:gd name="T11" fmla="*/ 16 h 20"/>
                  <a:gd name="T12" fmla="*/ 3 w 19"/>
                  <a:gd name="T13" fmla="*/ 18 h 20"/>
                  <a:gd name="T14" fmla="*/ 2 w 19"/>
                  <a:gd name="T15" fmla="*/ 19 h 20"/>
                  <a:gd name="T16" fmla="*/ 2 w 19"/>
                  <a:gd name="T17" fmla="*/ 20 h 20"/>
                  <a:gd name="T18" fmla="*/ 9 w 19"/>
                  <a:gd name="T19" fmla="*/ 20 h 20"/>
                  <a:gd name="T20" fmla="*/ 9 w 19"/>
                  <a:gd name="T21" fmla="*/ 19 h 20"/>
                  <a:gd name="T22" fmla="*/ 10 w 19"/>
                  <a:gd name="T23" fmla="*/ 19 h 20"/>
                  <a:gd name="T24" fmla="*/ 11 w 19"/>
                  <a:gd name="T25" fmla="*/ 18 h 20"/>
                  <a:gd name="T26" fmla="*/ 13 w 19"/>
                  <a:gd name="T27" fmla="*/ 17 h 20"/>
                  <a:gd name="T28" fmla="*/ 14 w 19"/>
                  <a:gd name="T29" fmla="*/ 15 h 20"/>
                  <a:gd name="T30" fmla="*/ 16 w 19"/>
                  <a:gd name="T31" fmla="*/ 13 h 20"/>
                  <a:gd name="T32" fmla="*/ 17 w 19"/>
                  <a:gd name="T33" fmla="*/ 11 h 20"/>
                  <a:gd name="T34" fmla="*/ 18 w 19"/>
                  <a:gd name="T35" fmla="*/ 8 h 20"/>
                  <a:gd name="T36" fmla="*/ 18 w 19"/>
                  <a:gd name="T37" fmla="*/ 6 h 20"/>
                  <a:gd name="T38" fmla="*/ 19 w 19"/>
                  <a:gd name="T39" fmla="*/ 4 h 20"/>
                  <a:gd name="T40" fmla="*/ 19 w 19"/>
                  <a:gd name="T41" fmla="*/ 2 h 20"/>
                  <a:gd name="T42" fmla="*/ 18 w 19"/>
                  <a:gd name="T43" fmla="*/ 0 h 20"/>
                  <a:gd name="T44" fmla="*/ 0 w 19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20">
                    <a:moveTo>
                      <a:pt x="0" y="0"/>
                    </a:moveTo>
                    <a:lnTo>
                      <a:pt x="2" y="4"/>
                    </a:lnTo>
                    <a:lnTo>
                      <a:pt x="3" y="7"/>
                    </a:lnTo>
                    <a:lnTo>
                      <a:pt x="3" y="11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9" y="20"/>
                    </a:lnTo>
                    <a:lnTo>
                      <a:pt x="9" y="19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3" y="17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7" y="11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9" y="4"/>
                    </a:lnTo>
                    <a:lnTo>
                      <a:pt x="19" y="2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97" name="Freeform 323"/>
              <p:cNvSpPr>
                <a:spLocks/>
              </p:cNvSpPr>
              <p:nvPr/>
            </p:nvSpPr>
            <p:spPr bwMode="auto">
              <a:xfrm>
                <a:off x="1313" y="2676"/>
                <a:ext cx="73" cy="81"/>
              </a:xfrm>
              <a:custGeom>
                <a:avLst/>
                <a:gdLst>
                  <a:gd name="T0" fmla="*/ 73 w 73"/>
                  <a:gd name="T1" fmla="*/ 77 h 81"/>
                  <a:gd name="T2" fmla="*/ 4 w 73"/>
                  <a:gd name="T3" fmla="*/ 0 h 81"/>
                  <a:gd name="T4" fmla="*/ 0 w 73"/>
                  <a:gd name="T5" fmla="*/ 5 h 81"/>
                  <a:gd name="T6" fmla="*/ 68 w 73"/>
                  <a:gd name="T7" fmla="*/ 81 h 81"/>
                  <a:gd name="T8" fmla="*/ 73 w 73"/>
                  <a:gd name="T9" fmla="*/ 7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81">
                    <a:moveTo>
                      <a:pt x="73" y="77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68" y="81"/>
                    </a:lnTo>
                    <a:lnTo>
                      <a:pt x="73" y="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98" name="Freeform 324"/>
              <p:cNvSpPr>
                <a:spLocks/>
              </p:cNvSpPr>
              <p:nvPr/>
            </p:nvSpPr>
            <p:spPr bwMode="auto">
              <a:xfrm>
                <a:off x="1317" y="2681"/>
                <a:ext cx="65" cy="72"/>
              </a:xfrm>
              <a:custGeom>
                <a:avLst/>
                <a:gdLst>
                  <a:gd name="T0" fmla="*/ 65 w 65"/>
                  <a:gd name="T1" fmla="*/ 71 h 72"/>
                  <a:gd name="T2" fmla="*/ 2 w 65"/>
                  <a:gd name="T3" fmla="*/ 0 h 72"/>
                  <a:gd name="T4" fmla="*/ 0 w 65"/>
                  <a:gd name="T5" fmla="*/ 2 h 72"/>
                  <a:gd name="T6" fmla="*/ 63 w 65"/>
                  <a:gd name="T7" fmla="*/ 72 h 72"/>
                  <a:gd name="T8" fmla="*/ 65 w 65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72">
                    <a:moveTo>
                      <a:pt x="65" y="7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63" y="72"/>
                    </a:lnTo>
                    <a:lnTo>
                      <a:pt x="65" y="71"/>
                    </a:lnTo>
                    <a:close/>
                  </a:path>
                </a:pathLst>
              </a:custGeom>
              <a:solidFill>
                <a:srgbClr val="CEB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499" name="Freeform 325"/>
              <p:cNvSpPr>
                <a:spLocks/>
              </p:cNvSpPr>
              <p:nvPr/>
            </p:nvSpPr>
            <p:spPr bwMode="auto">
              <a:xfrm>
                <a:off x="1367" y="2736"/>
                <a:ext cx="41" cy="15"/>
              </a:xfrm>
              <a:custGeom>
                <a:avLst/>
                <a:gdLst>
                  <a:gd name="T0" fmla="*/ 22 w 41"/>
                  <a:gd name="T1" fmla="*/ 14 h 15"/>
                  <a:gd name="T2" fmla="*/ 25 w 41"/>
                  <a:gd name="T3" fmla="*/ 13 h 15"/>
                  <a:gd name="T4" fmla="*/ 29 w 41"/>
                  <a:gd name="T5" fmla="*/ 12 h 15"/>
                  <a:gd name="T6" fmla="*/ 32 w 41"/>
                  <a:gd name="T7" fmla="*/ 11 h 15"/>
                  <a:gd name="T8" fmla="*/ 35 w 41"/>
                  <a:gd name="T9" fmla="*/ 10 h 15"/>
                  <a:gd name="T10" fmla="*/ 37 w 41"/>
                  <a:gd name="T11" fmla="*/ 8 h 15"/>
                  <a:gd name="T12" fmla="*/ 39 w 41"/>
                  <a:gd name="T13" fmla="*/ 6 h 15"/>
                  <a:gd name="T14" fmla="*/ 40 w 41"/>
                  <a:gd name="T15" fmla="*/ 5 h 15"/>
                  <a:gd name="T16" fmla="*/ 41 w 41"/>
                  <a:gd name="T17" fmla="*/ 3 h 15"/>
                  <a:gd name="T18" fmla="*/ 40 w 41"/>
                  <a:gd name="T19" fmla="*/ 0 h 15"/>
                  <a:gd name="T20" fmla="*/ 39 w 41"/>
                  <a:gd name="T21" fmla="*/ 3 h 15"/>
                  <a:gd name="T22" fmla="*/ 37 w 41"/>
                  <a:gd name="T23" fmla="*/ 6 h 15"/>
                  <a:gd name="T24" fmla="*/ 34 w 41"/>
                  <a:gd name="T25" fmla="*/ 9 h 15"/>
                  <a:gd name="T26" fmla="*/ 30 w 41"/>
                  <a:gd name="T27" fmla="*/ 10 h 15"/>
                  <a:gd name="T28" fmla="*/ 27 w 41"/>
                  <a:gd name="T29" fmla="*/ 11 h 15"/>
                  <a:gd name="T30" fmla="*/ 25 w 41"/>
                  <a:gd name="T31" fmla="*/ 12 h 15"/>
                  <a:gd name="T32" fmla="*/ 23 w 41"/>
                  <a:gd name="T33" fmla="*/ 12 h 15"/>
                  <a:gd name="T34" fmla="*/ 22 w 41"/>
                  <a:gd name="T35" fmla="*/ 12 h 15"/>
                  <a:gd name="T36" fmla="*/ 18 w 41"/>
                  <a:gd name="T37" fmla="*/ 7 h 15"/>
                  <a:gd name="T38" fmla="*/ 21 w 41"/>
                  <a:gd name="T39" fmla="*/ 7 h 15"/>
                  <a:gd name="T40" fmla="*/ 26 w 41"/>
                  <a:gd name="T41" fmla="*/ 5 h 15"/>
                  <a:gd name="T42" fmla="*/ 30 w 41"/>
                  <a:gd name="T43" fmla="*/ 3 h 15"/>
                  <a:gd name="T44" fmla="*/ 32 w 41"/>
                  <a:gd name="T45" fmla="*/ 0 h 15"/>
                  <a:gd name="T46" fmla="*/ 30 w 41"/>
                  <a:gd name="T47" fmla="*/ 0 h 15"/>
                  <a:gd name="T48" fmla="*/ 30 w 41"/>
                  <a:gd name="T49" fmla="*/ 0 h 15"/>
                  <a:gd name="T50" fmla="*/ 30 w 41"/>
                  <a:gd name="T51" fmla="*/ 1 h 15"/>
                  <a:gd name="T52" fmla="*/ 28 w 41"/>
                  <a:gd name="T53" fmla="*/ 2 h 15"/>
                  <a:gd name="T54" fmla="*/ 25 w 41"/>
                  <a:gd name="T55" fmla="*/ 3 h 15"/>
                  <a:gd name="T56" fmla="*/ 21 w 41"/>
                  <a:gd name="T57" fmla="*/ 5 h 15"/>
                  <a:gd name="T58" fmla="*/ 17 w 41"/>
                  <a:gd name="T59" fmla="*/ 6 h 15"/>
                  <a:gd name="T60" fmla="*/ 14 w 41"/>
                  <a:gd name="T61" fmla="*/ 6 h 15"/>
                  <a:gd name="T62" fmla="*/ 12 w 41"/>
                  <a:gd name="T63" fmla="*/ 4 h 15"/>
                  <a:gd name="T64" fmla="*/ 10 w 41"/>
                  <a:gd name="T65" fmla="*/ 2 h 15"/>
                  <a:gd name="T66" fmla="*/ 8 w 41"/>
                  <a:gd name="T67" fmla="*/ 2 h 15"/>
                  <a:gd name="T68" fmla="*/ 7 w 41"/>
                  <a:gd name="T69" fmla="*/ 2 h 15"/>
                  <a:gd name="T70" fmla="*/ 6 w 41"/>
                  <a:gd name="T71" fmla="*/ 4 h 15"/>
                  <a:gd name="T72" fmla="*/ 7 w 41"/>
                  <a:gd name="T73" fmla="*/ 6 h 15"/>
                  <a:gd name="T74" fmla="*/ 6 w 41"/>
                  <a:gd name="T75" fmla="*/ 15 h 15"/>
                  <a:gd name="T76" fmla="*/ 9 w 41"/>
                  <a:gd name="T77" fmla="*/ 15 h 15"/>
                  <a:gd name="T78" fmla="*/ 13 w 41"/>
                  <a:gd name="T79" fmla="*/ 14 h 15"/>
                  <a:gd name="T80" fmla="*/ 17 w 41"/>
                  <a:gd name="T81" fmla="*/ 13 h 15"/>
                  <a:gd name="T82" fmla="*/ 19 w 41"/>
                  <a:gd name="T83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1" h="15">
                    <a:moveTo>
                      <a:pt x="20" y="14"/>
                    </a:moveTo>
                    <a:lnTo>
                      <a:pt x="22" y="14"/>
                    </a:lnTo>
                    <a:lnTo>
                      <a:pt x="24" y="13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9" y="12"/>
                    </a:lnTo>
                    <a:lnTo>
                      <a:pt x="30" y="12"/>
                    </a:lnTo>
                    <a:lnTo>
                      <a:pt x="32" y="11"/>
                    </a:lnTo>
                    <a:lnTo>
                      <a:pt x="33" y="10"/>
                    </a:lnTo>
                    <a:lnTo>
                      <a:pt x="35" y="10"/>
                    </a:lnTo>
                    <a:lnTo>
                      <a:pt x="36" y="9"/>
                    </a:lnTo>
                    <a:lnTo>
                      <a:pt x="37" y="8"/>
                    </a:lnTo>
                    <a:lnTo>
                      <a:pt x="38" y="7"/>
                    </a:lnTo>
                    <a:lnTo>
                      <a:pt x="39" y="6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0" y="2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9" y="3"/>
                    </a:lnTo>
                    <a:lnTo>
                      <a:pt x="38" y="4"/>
                    </a:lnTo>
                    <a:lnTo>
                      <a:pt x="37" y="6"/>
                    </a:lnTo>
                    <a:lnTo>
                      <a:pt x="35" y="7"/>
                    </a:lnTo>
                    <a:lnTo>
                      <a:pt x="34" y="9"/>
                    </a:lnTo>
                    <a:lnTo>
                      <a:pt x="32" y="10"/>
                    </a:lnTo>
                    <a:lnTo>
                      <a:pt x="30" y="10"/>
                    </a:lnTo>
                    <a:lnTo>
                      <a:pt x="28" y="11"/>
                    </a:lnTo>
                    <a:lnTo>
                      <a:pt x="27" y="11"/>
                    </a:lnTo>
                    <a:lnTo>
                      <a:pt x="26" y="11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1" y="7"/>
                    </a:lnTo>
                    <a:lnTo>
                      <a:pt x="23" y="6"/>
                    </a:lnTo>
                    <a:lnTo>
                      <a:pt x="26" y="5"/>
                    </a:lnTo>
                    <a:lnTo>
                      <a:pt x="28" y="4"/>
                    </a:lnTo>
                    <a:lnTo>
                      <a:pt x="30" y="3"/>
                    </a:lnTo>
                    <a:lnTo>
                      <a:pt x="31" y="1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1"/>
                    </a:lnTo>
                    <a:lnTo>
                      <a:pt x="29" y="1"/>
                    </a:lnTo>
                    <a:lnTo>
                      <a:pt x="28" y="2"/>
                    </a:lnTo>
                    <a:lnTo>
                      <a:pt x="27" y="3"/>
                    </a:lnTo>
                    <a:lnTo>
                      <a:pt x="25" y="3"/>
                    </a:lnTo>
                    <a:lnTo>
                      <a:pt x="23" y="4"/>
                    </a:lnTo>
                    <a:lnTo>
                      <a:pt x="21" y="5"/>
                    </a:lnTo>
                    <a:lnTo>
                      <a:pt x="19" y="5"/>
                    </a:lnTo>
                    <a:lnTo>
                      <a:pt x="17" y="6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7" y="13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00" name="Freeform 326"/>
              <p:cNvSpPr>
                <a:spLocks/>
              </p:cNvSpPr>
              <p:nvPr/>
            </p:nvSpPr>
            <p:spPr bwMode="auto">
              <a:xfrm>
                <a:off x="1370" y="2739"/>
                <a:ext cx="14" cy="10"/>
              </a:xfrm>
              <a:custGeom>
                <a:avLst/>
                <a:gdLst>
                  <a:gd name="T0" fmla="*/ 12 w 14"/>
                  <a:gd name="T1" fmla="*/ 5 h 10"/>
                  <a:gd name="T2" fmla="*/ 11 w 14"/>
                  <a:gd name="T3" fmla="*/ 5 h 10"/>
                  <a:gd name="T4" fmla="*/ 10 w 14"/>
                  <a:gd name="T5" fmla="*/ 5 h 10"/>
                  <a:gd name="T6" fmla="*/ 10 w 14"/>
                  <a:gd name="T7" fmla="*/ 5 h 10"/>
                  <a:gd name="T8" fmla="*/ 10 w 14"/>
                  <a:gd name="T9" fmla="*/ 4 h 10"/>
                  <a:gd name="T10" fmla="*/ 9 w 14"/>
                  <a:gd name="T11" fmla="*/ 4 h 10"/>
                  <a:gd name="T12" fmla="*/ 8 w 14"/>
                  <a:gd name="T13" fmla="*/ 3 h 10"/>
                  <a:gd name="T14" fmla="*/ 8 w 14"/>
                  <a:gd name="T15" fmla="*/ 2 h 10"/>
                  <a:gd name="T16" fmla="*/ 7 w 14"/>
                  <a:gd name="T17" fmla="*/ 2 h 10"/>
                  <a:gd name="T18" fmla="*/ 6 w 14"/>
                  <a:gd name="T19" fmla="*/ 1 h 10"/>
                  <a:gd name="T20" fmla="*/ 6 w 14"/>
                  <a:gd name="T21" fmla="*/ 1 h 10"/>
                  <a:gd name="T22" fmla="*/ 5 w 14"/>
                  <a:gd name="T23" fmla="*/ 0 h 10"/>
                  <a:gd name="T24" fmla="*/ 5 w 14"/>
                  <a:gd name="T25" fmla="*/ 0 h 10"/>
                  <a:gd name="T26" fmla="*/ 5 w 14"/>
                  <a:gd name="T27" fmla="*/ 1 h 10"/>
                  <a:gd name="T28" fmla="*/ 6 w 14"/>
                  <a:gd name="T29" fmla="*/ 2 h 10"/>
                  <a:gd name="T30" fmla="*/ 6 w 14"/>
                  <a:gd name="T31" fmla="*/ 4 h 10"/>
                  <a:gd name="T32" fmla="*/ 7 w 14"/>
                  <a:gd name="T33" fmla="*/ 4 h 10"/>
                  <a:gd name="T34" fmla="*/ 0 w 14"/>
                  <a:gd name="T35" fmla="*/ 4 h 10"/>
                  <a:gd name="T36" fmla="*/ 4 w 14"/>
                  <a:gd name="T37" fmla="*/ 10 h 10"/>
                  <a:gd name="T38" fmla="*/ 5 w 14"/>
                  <a:gd name="T39" fmla="*/ 10 h 10"/>
                  <a:gd name="T40" fmla="*/ 6 w 14"/>
                  <a:gd name="T41" fmla="*/ 10 h 10"/>
                  <a:gd name="T42" fmla="*/ 7 w 14"/>
                  <a:gd name="T43" fmla="*/ 10 h 10"/>
                  <a:gd name="T44" fmla="*/ 7 w 14"/>
                  <a:gd name="T45" fmla="*/ 10 h 10"/>
                  <a:gd name="T46" fmla="*/ 8 w 14"/>
                  <a:gd name="T47" fmla="*/ 10 h 10"/>
                  <a:gd name="T48" fmla="*/ 9 w 14"/>
                  <a:gd name="T49" fmla="*/ 10 h 10"/>
                  <a:gd name="T50" fmla="*/ 10 w 14"/>
                  <a:gd name="T51" fmla="*/ 10 h 10"/>
                  <a:gd name="T52" fmla="*/ 10 w 14"/>
                  <a:gd name="T53" fmla="*/ 9 h 10"/>
                  <a:gd name="T54" fmla="*/ 11 w 14"/>
                  <a:gd name="T55" fmla="*/ 9 h 10"/>
                  <a:gd name="T56" fmla="*/ 12 w 14"/>
                  <a:gd name="T57" fmla="*/ 9 h 10"/>
                  <a:gd name="T58" fmla="*/ 13 w 14"/>
                  <a:gd name="T59" fmla="*/ 9 h 10"/>
                  <a:gd name="T60" fmla="*/ 13 w 14"/>
                  <a:gd name="T61" fmla="*/ 9 h 10"/>
                  <a:gd name="T62" fmla="*/ 13 w 14"/>
                  <a:gd name="T63" fmla="*/ 9 h 10"/>
                  <a:gd name="T64" fmla="*/ 14 w 14"/>
                  <a:gd name="T65" fmla="*/ 8 h 10"/>
                  <a:gd name="T66" fmla="*/ 14 w 14"/>
                  <a:gd name="T67" fmla="*/ 8 h 10"/>
                  <a:gd name="T68" fmla="*/ 14 w 14"/>
                  <a:gd name="T69" fmla="*/ 8 h 10"/>
                  <a:gd name="T70" fmla="*/ 12 w 14"/>
                  <a:gd name="T71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" h="10">
                    <a:moveTo>
                      <a:pt x="12" y="5"/>
                    </a:moveTo>
                    <a:lnTo>
                      <a:pt x="11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0" y="4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2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01" name="Freeform 327"/>
              <p:cNvSpPr>
                <a:spLocks/>
              </p:cNvSpPr>
              <p:nvPr/>
            </p:nvSpPr>
            <p:spPr bwMode="auto">
              <a:xfrm>
                <a:off x="1395" y="2729"/>
                <a:ext cx="4" cy="7"/>
              </a:xfrm>
              <a:custGeom>
                <a:avLst/>
                <a:gdLst>
                  <a:gd name="T0" fmla="*/ 3 w 4"/>
                  <a:gd name="T1" fmla="*/ 3 h 7"/>
                  <a:gd name="T2" fmla="*/ 3 w 4"/>
                  <a:gd name="T3" fmla="*/ 2 h 7"/>
                  <a:gd name="T4" fmla="*/ 2 w 4"/>
                  <a:gd name="T5" fmla="*/ 1 h 7"/>
                  <a:gd name="T6" fmla="*/ 2 w 4"/>
                  <a:gd name="T7" fmla="*/ 0 h 7"/>
                  <a:gd name="T8" fmla="*/ 1 w 4"/>
                  <a:gd name="T9" fmla="*/ 0 h 7"/>
                  <a:gd name="T10" fmla="*/ 0 w 4"/>
                  <a:gd name="T11" fmla="*/ 0 h 7"/>
                  <a:gd name="T12" fmla="*/ 0 w 4"/>
                  <a:gd name="T13" fmla="*/ 0 h 7"/>
                  <a:gd name="T14" fmla="*/ 0 w 4"/>
                  <a:gd name="T15" fmla="*/ 1 h 7"/>
                  <a:gd name="T16" fmla="*/ 0 w 4"/>
                  <a:gd name="T17" fmla="*/ 1 h 7"/>
                  <a:gd name="T18" fmla="*/ 0 w 4"/>
                  <a:gd name="T19" fmla="*/ 1 h 7"/>
                  <a:gd name="T20" fmla="*/ 1 w 4"/>
                  <a:gd name="T21" fmla="*/ 2 h 7"/>
                  <a:gd name="T22" fmla="*/ 1 w 4"/>
                  <a:gd name="T23" fmla="*/ 2 h 7"/>
                  <a:gd name="T24" fmla="*/ 2 w 4"/>
                  <a:gd name="T25" fmla="*/ 3 h 7"/>
                  <a:gd name="T26" fmla="*/ 2 w 4"/>
                  <a:gd name="T27" fmla="*/ 4 h 7"/>
                  <a:gd name="T28" fmla="*/ 2 w 4"/>
                  <a:gd name="T29" fmla="*/ 5 h 7"/>
                  <a:gd name="T30" fmla="*/ 2 w 4"/>
                  <a:gd name="T31" fmla="*/ 6 h 7"/>
                  <a:gd name="T32" fmla="*/ 2 w 4"/>
                  <a:gd name="T33" fmla="*/ 7 h 7"/>
                  <a:gd name="T34" fmla="*/ 2 w 4"/>
                  <a:gd name="T35" fmla="*/ 7 h 7"/>
                  <a:gd name="T36" fmla="*/ 3 w 4"/>
                  <a:gd name="T37" fmla="*/ 7 h 7"/>
                  <a:gd name="T38" fmla="*/ 3 w 4"/>
                  <a:gd name="T39" fmla="*/ 7 h 7"/>
                  <a:gd name="T40" fmla="*/ 4 w 4"/>
                  <a:gd name="T41" fmla="*/ 7 h 7"/>
                  <a:gd name="T42" fmla="*/ 4 w 4"/>
                  <a:gd name="T43" fmla="*/ 6 h 7"/>
                  <a:gd name="T44" fmla="*/ 4 w 4"/>
                  <a:gd name="T45" fmla="*/ 5 h 7"/>
                  <a:gd name="T46" fmla="*/ 4 w 4"/>
                  <a:gd name="T47" fmla="*/ 4 h 7"/>
                  <a:gd name="T48" fmla="*/ 3 w 4"/>
                  <a:gd name="T4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" h="7">
                    <a:moveTo>
                      <a:pt x="3" y="3"/>
                    </a:moveTo>
                    <a:lnTo>
                      <a:pt x="3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02" name="Freeform 328"/>
              <p:cNvSpPr>
                <a:spLocks/>
              </p:cNvSpPr>
              <p:nvPr/>
            </p:nvSpPr>
            <p:spPr bwMode="auto">
              <a:xfrm>
                <a:off x="1361" y="2713"/>
                <a:ext cx="33" cy="20"/>
              </a:xfrm>
              <a:custGeom>
                <a:avLst/>
                <a:gdLst>
                  <a:gd name="T0" fmla="*/ 31 w 33"/>
                  <a:gd name="T1" fmla="*/ 11 h 20"/>
                  <a:gd name="T2" fmla="*/ 28 w 33"/>
                  <a:gd name="T3" fmla="*/ 8 h 20"/>
                  <a:gd name="T4" fmla="*/ 33 w 33"/>
                  <a:gd name="T5" fmla="*/ 5 h 20"/>
                  <a:gd name="T6" fmla="*/ 29 w 33"/>
                  <a:gd name="T7" fmla="*/ 1 h 20"/>
                  <a:gd name="T8" fmla="*/ 27 w 33"/>
                  <a:gd name="T9" fmla="*/ 1 h 20"/>
                  <a:gd name="T10" fmla="*/ 30 w 33"/>
                  <a:gd name="T11" fmla="*/ 4 h 20"/>
                  <a:gd name="T12" fmla="*/ 26 w 33"/>
                  <a:gd name="T13" fmla="*/ 7 h 20"/>
                  <a:gd name="T14" fmla="*/ 26 w 33"/>
                  <a:gd name="T15" fmla="*/ 8 h 20"/>
                  <a:gd name="T16" fmla="*/ 27 w 33"/>
                  <a:gd name="T17" fmla="*/ 9 h 20"/>
                  <a:gd name="T18" fmla="*/ 28 w 33"/>
                  <a:gd name="T19" fmla="*/ 10 h 20"/>
                  <a:gd name="T20" fmla="*/ 28 w 33"/>
                  <a:gd name="T21" fmla="*/ 10 h 20"/>
                  <a:gd name="T22" fmla="*/ 15 w 33"/>
                  <a:gd name="T23" fmla="*/ 18 h 20"/>
                  <a:gd name="T24" fmla="*/ 4 w 33"/>
                  <a:gd name="T25" fmla="*/ 10 h 20"/>
                  <a:gd name="T26" fmla="*/ 6 w 33"/>
                  <a:gd name="T27" fmla="*/ 7 h 20"/>
                  <a:gd name="T28" fmla="*/ 3 w 33"/>
                  <a:gd name="T29" fmla="*/ 4 h 20"/>
                  <a:gd name="T30" fmla="*/ 5 w 33"/>
                  <a:gd name="T31" fmla="*/ 0 h 20"/>
                  <a:gd name="T32" fmla="*/ 3 w 33"/>
                  <a:gd name="T33" fmla="*/ 0 h 20"/>
                  <a:gd name="T34" fmla="*/ 0 w 33"/>
                  <a:gd name="T35" fmla="*/ 5 h 20"/>
                  <a:gd name="T36" fmla="*/ 4 w 33"/>
                  <a:gd name="T37" fmla="*/ 7 h 20"/>
                  <a:gd name="T38" fmla="*/ 1 w 33"/>
                  <a:gd name="T39" fmla="*/ 11 h 20"/>
                  <a:gd name="T40" fmla="*/ 15 w 33"/>
                  <a:gd name="T41" fmla="*/ 20 h 20"/>
                  <a:gd name="T42" fmla="*/ 31 w 33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3" h="20">
                    <a:moveTo>
                      <a:pt x="31" y="11"/>
                    </a:moveTo>
                    <a:lnTo>
                      <a:pt x="28" y="8"/>
                    </a:lnTo>
                    <a:lnTo>
                      <a:pt x="33" y="5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30" y="4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9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15" y="18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4" y="7"/>
                    </a:lnTo>
                    <a:lnTo>
                      <a:pt x="1" y="11"/>
                    </a:lnTo>
                    <a:lnTo>
                      <a:pt x="15" y="20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03" name="Freeform 329"/>
              <p:cNvSpPr>
                <a:spLocks/>
              </p:cNvSpPr>
              <p:nvPr/>
            </p:nvSpPr>
            <p:spPr bwMode="auto">
              <a:xfrm>
                <a:off x="1352" y="2753"/>
                <a:ext cx="49" cy="15"/>
              </a:xfrm>
              <a:custGeom>
                <a:avLst/>
                <a:gdLst>
                  <a:gd name="T0" fmla="*/ 24 w 49"/>
                  <a:gd name="T1" fmla="*/ 0 h 15"/>
                  <a:gd name="T2" fmla="*/ 23 w 49"/>
                  <a:gd name="T3" fmla="*/ 2 h 15"/>
                  <a:gd name="T4" fmla="*/ 21 w 49"/>
                  <a:gd name="T5" fmla="*/ 4 h 15"/>
                  <a:gd name="T6" fmla="*/ 19 w 49"/>
                  <a:gd name="T7" fmla="*/ 7 h 15"/>
                  <a:gd name="T8" fmla="*/ 16 w 49"/>
                  <a:gd name="T9" fmla="*/ 9 h 15"/>
                  <a:gd name="T10" fmla="*/ 14 w 49"/>
                  <a:gd name="T11" fmla="*/ 10 h 15"/>
                  <a:gd name="T12" fmla="*/ 12 w 49"/>
                  <a:gd name="T13" fmla="*/ 11 h 15"/>
                  <a:gd name="T14" fmla="*/ 10 w 49"/>
                  <a:gd name="T15" fmla="*/ 11 h 15"/>
                  <a:gd name="T16" fmla="*/ 8 w 49"/>
                  <a:gd name="T17" fmla="*/ 12 h 15"/>
                  <a:gd name="T18" fmla="*/ 6 w 49"/>
                  <a:gd name="T19" fmla="*/ 12 h 15"/>
                  <a:gd name="T20" fmla="*/ 4 w 49"/>
                  <a:gd name="T21" fmla="*/ 12 h 15"/>
                  <a:gd name="T22" fmla="*/ 2 w 49"/>
                  <a:gd name="T23" fmla="*/ 12 h 15"/>
                  <a:gd name="T24" fmla="*/ 0 w 49"/>
                  <a:gd name="T25" fmla="*/ 14 h 15"/>
                  <a:gd name="T26" fmla="*/ 3 w 49"/>
                  <a:gd name="T27" fmla="*/ 14 h 15"/>
                  <a:gd name="T28" fmla="*/ 6 w 49"/>
                  <a:gd name="T29" fmla="*/ 14 h 15"/>
                  <a:gd name="T30" fmla="*/ 9 w 49"/>
                  <a:gd name="T31" fmla="*/ 14 h 15"/>
                  <a:gd name="T32" fmla="*/ 11 w 49"/>
                  <a:gd name="T33" fmla="*/ 13 h 15"/>
                  <a:gd name="T34" fmla="*/ 14 w 49"/>
                  <a:gd name="T35" fmla="*/ 12 h 15"/>
                  <a:gd name="T36" fmla="*/ 16 w 49"/>
                  <a:gd name="T37" fmla="*/ 11 h 15"/>
                  <a:gd name="T38" fmla="*/ 18 w 49"/>
                  <a:gd name="T39" fmla="*/ 10 h 15"/>
                  <a:gd name="T40" fmla="*/ 20 w 49"/>
                  <a:gd name="T41" fmla="*/ 8 h 15"/>
                  <a:gd name="T42" fmla="*/ 21 w 49"/>
                  <a:gd name="T43" fmla="*/ 7 h 15"/>
                  <a:gd name="T44" fmla="*/ 22 w 49"/>
                  <a:gd name="T45" fmla="*/ 6 h 15"/>
                  <a:gd name="T46" fmla="*/ 23 w 49"/>
                  <a:gd name="T47" fmla="*/ 5 h 15"/>
                  <a:gd name="T48" fmla="*/ 24 w 49"/>
                  <a:gd name="T49" fmla="*/ 4 h 15"/>
                  <a:gd name="T50" fmla="*/ 25 w 49"/>
                  <a:gd name="T51" fmla="*/ 5 h 15"/>
                  <a:gd name="T52" fmla="*/ 26 w 49"/>
                  <a:gd name="T53" fmla="*/ 7 h 15"/>
                  <a:gd name="T54" fmla="*/ 27 w 49"/>
                  <a:gd name="T55" fmla="*/ 8 h 15"/>
                  <a:gd name="T56" fmla="*/ 28 w 49"/>
                  <a:gd name="T57" fmla="*/ 10 h 15"/>
                  <a:gd name="T58" fmla="*/ 31 w 49"/>
                  <a:gd name="T59" fmla="*/ 12 h 15"/>
                  <a:gd name="T60" fmla="*/ 33 w 49"/>
                  <a:gd name="T61" fmla="*/ 13 h 15"/>
                  <a:gd name="T62" fmla="*/ 36 w 49"/>
                  <a:gd name="T63" fmla="*/ 14 h 15"/>
                  <a:gd name="T64" fmla="*/ 39 w 49"/>
                  <a:gd name="T65" fmla="*/ 14 h 15"/>
                  <a:gd name="T66" fmla="*/ 41 w 49"/>
                  <a:gd name="T67" fmla="*/ 15 h 15"/>
                  <a:gd name="T68" fmla="*/ 44 w 49"/>
                  <a:gd name="T69" fmla="*/ 15 h 15"/>
                  <a:gd name="T70" fmla="*/ 47 w 49"/>
                  <a:gd name="T71" fmla="*/ 15 h 15"/>
                  <a:gd name="T72" fmla="*/ 49 w 49"/>
                  <a:gd name="T73" fmla="*/ 14 h 15"/>
                  <a:gd name="T74" fmla="*/ 47 w 49"/>
                  <a:gd name="T75" fmla="*/ 12 h 15"/>
                  <a:gd name="T76" fmla="*/ 45 w 49"/>
                  <a:gd name="T77" fmla="*/ 12 h 15"/>
                  <a:gd name="T78" fmla="*/ 43 w 49"/>
                  <a:gd name="T79" fmla="*/ 13 h 15"/>
                  <a:gd name="T80" fmla="*/ 41 w 49"/>
                  <a:gd name="T81" fmla="*/ 13 h 15"/>
                  <a:gd name="T82" fmla="*/ 39 w 49"/>
                  <a:gd name="T83" fmla="*/ 12 h 15"/>
                  <a:gd name="T84" fmla="*/ 37 w 49"/>
                  <a:gd name="T85" fmla="*/ 12 h 15"/>
                  <a:gd name="T86" fmla="*/ 34 w 49"/>
                  <a:gd name="T87" fmla="*/ 11 h 15"/>
                  <a:gd name="T88" fmla="*/ 32 w 49"/>
                  <a:gd name="T89" fmla="*/ 10 h 15"/>
                  <a:gd name="T90" fmla="*/ 29 w 49"/>
                  <a:gd name="T91" fmla="*/ 8 h 15"/>
                  <a:gd name="T92" fmla="*/ 27 w 49"/>
                  <a:gd name="T93" fmla="*/ 5 h 15"/>
                  <a:gd name="T94" fmla="*/ 25 w 49"/>
                  <a:gd name="T95" fmla="*/ 2 h 15"/>
                  <a:gd name="T96" fmla="*/ 24 w 49"/>
                  <a:gd name="T9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9" h="15">
                    <a:moveTo>
                      <a:pt x="24" y="0"/>
                    </a:moveTo>
                    <a:lnTo>
                      <a:pt x="24" y="0"/>
                    </a:lnTo>
                    <a:lnTo>
                      <a:pt x="24" y="1"/>
                    </a:lnTo>
                    <a:lnTo>
                      <a:pt x="23" y="2"/>
                    </a:lnTo>
                    <a:lnTo>
                      <a:pt x="22" y="3"/>
                    </a:lnTo>
                    <a:lnTo>
                      <a:pt x="21" y="4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7" y="8"/>
                    </a:lnTo>
                    <a:lnTo>
                      <a:pt x="16" y="9"/>
                    </a:lnTo>
                    <a:lnTo>
                      <a:pt x="15" y="9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9" y="11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4" y="12"/>
                    </a:lnTo>
                    <a:lnTo>
                      <a:pt x="15" y="12"/>
                    </a:lnTo>
                    <a:lnTo>
                      <a:pt x="16" y="11"/>
                    </a:lnTo>
                    <a:lnTo>
                      <a:pt x="17" y="11"/>
                    </a:lnTo>
                    <a:lnTo>
                      <a:pt x="18" y="10"/>
                    </a:lnTo>
                    <a:lnTo>
                      <a:pt x="19" y="9"/>
                    </a:lnTo>
                    <a:lnTo>
                      <a:pt x="20" y="8"/>
                    </a:lnTo>
                    <a:lnTo>
                      <a:pt x="21" y="8"/>
                    </a:lnTo>
                    <a:lnTo>
                      <a:pt x="21" y="7"/>
                    </a:lnTo>
                    <a:lnTo>
                      <a:pt x="22" y="7"/>
                    </a:lnTo>
                    <a:lnTo>
                      <a:pt x="22" y="6"/>
                    </a:lnTo>
                    <a:lnTo>
                      <a:pt x="23" y="6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4" y="4"/>
                    </a:lnTo>
                    <a:lnTo>
                      <a:pt x="24" y="5"/>
                    </a:lnTo>
                    <a:lnTo>
                      <a:pt x="25" y="5"/>
                    </a:lnTo>
                    <a:lnTo>
                      <a:pt x="25" y="6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8"/>
                    </a:lnTo>
                    <a:lnTo>
                      <a:pt x="28" y="9"/>
                    </a:lnTo>
                    <a:lnTo>
                      <a:pt x="28" y="10"/>
                    </a:lnTo>
                    <a:lnTo>
                      <a:pt x="29" y="11"/>
                    </a:lnTo>
                    <a:lnTo>
                      <a:pt x="31" y="12"/>
                    </a:lnTo>
                    <a:lnTo>
                      <a:pt x="32" y="12"/>
                    </a:lnTo>
                    <a:lnTo>
                      <a:pt x="33" y="13"/>
                    </a:lnTo>
                    <a:lnTo>
                      <a:pt x="34" y="14"/>
                    </a:lnTo>
                    <a:lnTo>
                      <a:pt x="36" y="14"/>
                    </a:lnTo>
                    <a:lnTo>
                      <a:pt x="37" y="14"/>
                    </a:lnTo>
                    <a:lnTo>
                      <a:pt x="39" y="14"/>
                    </a:lnTo>
                    <a:lnTo>
                      <a:pt x="40" y="15"/>
                    </a:lnTo>
                    <a:lnTo>
                      <a:pt x="41" y="15"/>
                    </a:lnTo>
                    <a:lnTo>
                      <a:pt x="43" y="15"/>
                    </a:lnTo>
                    <a:lnTo>
                      <a:pt x="44" y="15"/>
                    </a:lnTo>
                    <a:lnTo>
                      <a:pt x="45" y="15"/>
                    </a:lnTo>
                    <a:lnTo>
                      <a:pt x="47" y="15"/>
                    </a:lnTo>
                    <a:lnTo>
                      <a:pt x="48" y="14"/>
                    </a:lnTo>
                    <a:lnTo>
                      <a:pt x="49" y="14"/>
                    </a:lnTo>
                    <a:lnTo>
                      <a:pt x="48" y="12"/>
                    </a:lnTo>
                    <a:lnTo>
                      <a:pt x="47" y="12"/>
                    </a:lnTo>
                    <a:lnTo>
                      <a:pt x="46" y="12"/>
                    </a:lnTo>
                    <a:lnTo>
                      <a:pt x="45" y="12"/>
                    </a:lnTo>
                    <a:lnTo>
                      <a:pt x="44" y="13"/>
                    </a:lnTo>
                    <a:lnTo>
                      <a:pt x="43" y="13"/>
                    </a:lnTo>
                    <a:lnTo>
                      <a:pt x="42" y="13"/>
                    </a:lnTo>
                    <a:lnTo>
                      <a:pt x="41" y="13"/>
                    </a:lnTo>
                    <a:lnTo>
                      <a:pt x="40" y="12"/>
                    </a:lnTo>
                    <a:lnTo>
                      <a:pt x="39" y="12"/>
                    </a:lnTo>
                    <a:lnTo>
                      <a:pt x="38" y="12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4" y="11"/>
                    </a:lnTo>
                    <a:lnTo>
                      <a:pt x="33" y="11"/>
                    </a:lnTo>
                    <a:lnTo>
                      <a:pt x="32" y="10"/>
                    </a:lnTo>
                    <a:lnTo>
                      <a:pt x="31" y="9"/>
                    </a:lnTo>
                    <a:lnTo>
                      <a:pt x="29" y="8"/>
                    </a:lnTo>
                    <a:lnTo>
                      <a:pt x="28" y="7"/>
                    </a:lnTo>
                    <a:lnTo>
                      <a:pt x="27" y="5"/>
                    </a:lnTo>
                    <a:lnTo>
                      <a:pt x="26" y="4"/>
                    </a:lnTo>
                    <a:lnTo>
                      <a:pt x="25" y="2"/>
                    </a:lnTo>
                    <a:lnTo>
                      <a:pt x="25" y="1"/>
                    </a:lnTo>
                    <a:lnTo>
                      <a:pt x="2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04" name="Freeform 330"/>
              <p:cNvSpPr>
                <a:spLocks/>
              </p:cNvSpPr>
              <p:nvPr/>
            </p:nvSpPr>
            <p:spPr bwMode="auto">
              <a:xfrm>
                <a:off x="1324" y="2725"/>
                <a:ext cx="5" cy="12"/>
              </a:xfrm>
              <a:custGeom>
                <a:avLst/>
                <a:gdLst>
                  <a:gd name="T0" fmla="*/ 5 w 5"/>
                  <a:gd name="T1" fmla="*/ 7 h 12"/>
                  <a:gd name="T2" fmla="*/ 5 w 5"/>
                  <a:gd name="T3" fmla="*/ 7 h 12"/>
                  <a:gd name="T4" fmla="*/ 4 w 5"/>
                  <a:gd name="T5" fmla="*/ 6 h 12"/>
                  <a:gd name="T6" fmla="*/ 4 w 5"/>
                  <a:gd name="T7" fmla="*/ 6 h 12"/>
                  <a:gd name="T8" fmla="*/ 4 w 5"/>
                  <a:gd name="T9" fmla="*/ 6 h 12"/>
                  <a:gd name="T10" fmla="*/ 3 w 5"/>
                  <a:gd name="T11" fmla="*/ 6 h 12"/>
                  <a:gd name="T12" fmla="*/ 3 w 5"/>
                  <a:gd name="T13" fmla="*/ 4 h 12"/>
                  <a:gd name="T14" fmla="*/ 2 w 5"/>
                  <a:gd name="T15" fmla="*/ 3 h 12"/>
                  <a:gd name="T16" fmla="*/ 2 w 5"/>
                  <a:gd name="T17" fmla="*/ 2 h 12"/>
                  <a:gd name="T18" fmla="*/ 1 w 5"/>
                  <a:gd name="T19" fmla="*/ 2 h 12"/>
                  <a:gd name="T20" fmla="*/ 1 w 5"/>
                  <a:gd name="T21" fmla="*/ 1 h 12"/>
                  <a:gd name="T22" fmla="*/ 0 w 5"/>
                  <a:gd name="T23" fmla="*/ 0 h 12"/>
                  <a:gd name="T24" fmla="*/ 0 w 5"/>
                  <a:gd name="T25" fmla="*/ 0 h 12"/>
                  <a:gd name="T26" fmla="*/ 0 w 5"/>
                  <a:gd name="T27" fmla="*/ 1 h 12"/>
                  <a:gd name="T28" fmla="*/ 0 w 5"/>
                  <a:gd name="T29" fmla="*/ 2 h 12"/>
                  <a:gd name="T30" fmla="*/ 0 w 5"/>
                  <a:gd name="T31" fmla="*/ 4 h 12"/>
                  <a:gd name="T32" fmla="*/ 1 w 5"/>
                  <a:gd name="T33" fmla="*/ 6 h 12"/>
                  <a:gd name="T34" fmla="*/ 1 w 5"/>
                  <a:gd name="T35" fmla="*/ 8 h 12"/>
                  <a:gd name="T36" fmla="*/ 2 w 5"/>
                  <a:gd name="T37" fmla="*/ 9 h 12"/>
                  <a:gd name="T38" fmla="*/ 3 w 5"/>
                  <a:gd name="T39" fmla="*/ 11 h 12"/>
                  <a:gd name="T40" fmla="*/ 3 w 5"/>
                  <a:gd name="T41" fmla="*/ 11 h 12"/>
                  <a:gd name="T42" fmla="*/ 3 w 5"/>
                  <a:gd name="T43" fmla="*/ 11 h 12"/>
                  <a:gd name="T44" fmla="*/ 4 w 5"/>
                  <a:gd name="T45" fmla="*/ 11 h 12"/>
                  <a:gd name="T46" fmla="*/ 5 w 5"/>
                  <a:gd name="T47" fmla="*/ 12 h 12"/>
                  <a:gd name="T48" fmla="*/ 5 w 5"/>
                  <a:gd name="T49" fmla="*/ 12 h 12"/>
                  <a:gd name="T50" fmla="*/ 5 w 5"/>
                  <a:gd name="T5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" h="12">
                    <a:moveTo>
                      <a:pt x="5" y="7"/>
                    </a:moveTo>
                    <a:lnTo>
                      <a:pt x="5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2" y="9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05" name="Freeform 331"/>
              <p:cNvSpPr>
                <a:spLocks/>
              </p:cNvSpPr>
              <p:nvPr/>
            </p:nvSpPr>
            <p:spPr bwMode="auto">
              <a:xfrm>
                <a:off x="1368" y="2704"/>
                <a:ext cx="19" cy="21"/>
              </a:xfrm>
              <a:custGeom>
                <a:avLst/>
                <a:gdLst>
                  <a:gd name="T0" fmla="*/ 19 w 19"/>
                  <a:gd name="T1" fmla="*/ 10 h 21"/>
                  <a:gd name="T2" fmla="*/ 19 w 19"/>
                  <a:gd name="T3" fmla="*/ 0 h 21"/>
                  <a:gd name="T4" fmla="*/ 0 w 19"/>
                  <a:gd name="T5" fmla="*/ 0 h 21"/>
                  <a:gd name="T6" fmla="*/ 0 w 19"/>
                  <a:gd name="T7" fmla="*/ 8 h 21"/>
                  <a:gd name="T8" fmla="*/ 8 w 19"/>
                  <a:gd name="T9" fmla="*/ 21 h 21"/>
                  <a:gd name="T10" fmla="*/ 19 w 19"/>
                  <a:gd name="T11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1">
                    <a:moveTo>
                      <a:pt x="19" y="10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21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06" name="Freeform 332"/>
              <p:cNvSpPr>
                <a:spLocks/>
              </p:cNvSpPr>
              <p:nvPr/>
            </p:nvSpPr>
            <p:spPr bwMode="auto">
              <a:xfrm>
                <a:off x="1354" y="2655"/>
                <a:ext cx="45" cy="27"/>
              </a:xfrm>
              <a:custGeom>
                <a:avLst/>
                <a:gdLst>
                  <a:gd name="T0" fmla="*/ 36 w 45"/>
                  <a:gd name="T1" fmla="*/ 10 h 27"/>
                  <a:gd name="T2" fmla="*/ 36 w 45"/>
                  <a:gd name="T3" fmla="*/ 9 h 27"/>
                  <a:gd name="T4" fmla="*/ 35 w 45"/>
                  <a:gd name="T5" fmla="*/ 8 h 27"/>
                  <a:gd name="T6" fmla="*/ 34 w 45"/>
                  <a:gd name="T7" fmla="*/ 7 h 27"/>
                  <a:gd name="T8" fmla="*/ 33 w 45"/>
                  <a:gd name="T9" fmla="*/ 6 h 27"/>
                  <a:gd name="T10" fmla="*/ 31 w 45"/>
                  <a:gd name="T11" fmla="*/ 5 h 27"/>
                  <a:gd name="T12" fmla="*/ 29 w 45"/>
                  <a:gd name="T13" fmla="*/ 4 h 27"/>
                  <a:gd name="T14" fmla="*/ 27 w 45"/>
                  <a:gd name="T15" fmla="*/ 3 h 27"/>
                  <a:gd name="T16" fmla="*/ 25 w 45"/>
                  <a:gd name="T17" fmla="*/ 2 h 27"/>
                  <a:gd name="T18" fmla="*/ 23 w 45"/>
                  <a:gd name="T19" fmla="*/ 1 h 27"/>
                  <a:gd name="T20" fmla="*/ 20 w 45"/>
                  <a:gd name="T21" fmla="*/ 1 h 27"/>
                  <a:gd name="T22" fmla="*/ 18 w 45"/>
                  <a:gd name="T23" fmla="*/ 0 h 27"/>
                  <a:gd name="T24" fmla="*/ 15 w 45"/>
                  <a:gd name="T25" fmla="*/ 0 h 27"/>
                  <a:gd name="T26" fmla="*/ 13 w 45"/>
                  <a:gd name="T27" fmla="*/ 0 h 27"/>
                  <a:gd name="T28" fmla="*/ 11 w 45"/>
                  <a:gd name="T29" fmla="*/ 0 h 27"/>
                  <a:gd name="T30" fmla="*/ 9 w 45"/>
                  <a:gd name="T31" fmla="*/ 1 h 27"/>
                  <a:gd name="T32" fmla="*/ 6 w 45"/>
                  <a:gd name="T33" fmla="*/ 1 h 27"/>
                  <a:gd name="T34" fmla="*/ 4 w 45"/>
                  <a:gd name="T35" fmla="*/ 3 h 27"/>
                  <a:gd name="T36" fmla="*/ 2 w 45"/>
                  <a:gd name="T37" fmla="*/ 5 h 27"/>
                  <a:gd name="T38" fmla="*/ 1 w 45"/>
                  <a:gd name="T39" fmla="*/ 8 h 27"/>
                  <a:gd name="T40" fmla="*/ 0 w 45"/>
                  <a:gd name="T41" fmla="*/ 10 h 27"/>
                  <a:gd name="T42" fmla="*/ 1 w 45"/>
                  <a:gd name="T43" fmla="*/ 12 h 27"/>
                  <a:gd name="T44" fmla="*/ 1 w 45"/>
                  <a:gd name="T45" fmla="*/ 14 h 27"/>
                  <a:gd name="T46" fmla="*/ 2 w 45"/>
                  <a:gd name="T47" fmla="*/ 15 h 27"/>
                  <a:gd name="T48" fmla="*/ 3 w 45"/>
                  <a:gd name="T49" fmla="*/ 15 h 27"/>
                  <a:gd name="T50" fmla="*/ 4 w 45"/>
                  <a:gd name="T51" fmla="*/ 16 h 27"/>
                  <a:gd name="T52" fmla="*/ 5 w 45"/>
                  <a:gd name="T53" fmla="*/ 16 h 27"/>
                  <a:gd name="T54" fmla="*/ 6 w 45"/>
                  <a:gd name="T55" fmla="*/ 16 h 27"/>
                  <a:gd name="T56" fmla="*/ 9 w 45"/>
                  <a:gd name="T57" fmla="*/ 17 h 27"/>
                  <a:gd name="T58" fmla="*/ 11 w 45"/>
                  <a:gd name="T59" fmla="*/ 18 h 27"/>
                  <a:gd name="T60" fmla="*/ 14 w 45"/>
                  <a:gd name="T61" fmla="*/ 19 h 27"/>
                  <a:gd name="T62" fmla="*/ 16 w 45"/>
                  <a:gd name="T63" fmla="*/ 20 h 27"/>
                  <a:gd name="T64" fmla="*/ 19 w 45"/>
                  <a:gd name="T65" fmla="*/ 21 h 27"/>
                  <a:gd name="T66" fmla="*/ 22 w 45"/>
                  <a:gd name="T67" fmla="*/ 23 h 27"/>
                  <a:gd name="T68" fmla="*/ 25 w 45"/>
                  <a:gd name="T69" fmla="*/ 24 h 27"/>
                  <a:gd name="T70" fmla="*/ 28 w 45"/>
                  <a:gd name="T71" fmla="*/ 25 h 27"/>
                  <a:gd name="T72" fmla="*/ 30 w 45"/>
                  <a:gd name="T73" fmla="*/ 25 h 27"/>
                  <a:gd name="T74" fmla="*/ 33 w 45"/>
                  <a:gd name="T75" fmla="*/ 26 h 27"/>
                  <a:gd name="T76" fmla="*/ 35 w 45"/>
                  <a:gd name="T77" fmla="*/ 27 h 27"/>
                  <a:gd name="T78" fmla="*/ 36 w 45"/>
                  <a:gd name="T79" fmla="*/ 27 h 27"/>
                  <a:gd name="T80" fmla="*/ 37 w 45"/>
                  <a:gd name="T81" fmla="*/ 27 h 27"/>
                  <a:gd name="T82" fmla="*/ 38 w 45"/>
                  <a:gd name="T83" fmla="*/ 27 h 27"/>
                  <a:gd name="T84" fmla="*/ 40 w 45"/>
                  <a:gd name="T85" fmla="*/ 27 h 27"/>
                  <a:gd name="T86" fmla="*/ 41 w 45"/>
                  <a:gd name="T87" fmla="*/ 27 h 27"/>
                  <a:gd name="T88" fmla="*/ 42 w 45"/>
                  <a:gd name="T89" fmla="*/ 27 h 27"/>
                  <a:gd name="T90" fmla="*/ 43 w 45"/>
                  <a:gd name="T91" fmla="*/ 26 h 27"/>
                  <a:gd name="T92" fmla="*/ 44 w 45"/>
                  <a:gd name="T93" fmla="*/ 26 h 27"/>
                  <a:gd name="T94" fmla="*/ 44 w 45"/>
                  <a:gd name="T95" fmla="*/ 24 h 27"/>
                  <a:gd name="T96" fmla="*/ 45 w 45"/>
                  <a:gd name="T97" fmla="*/ 23 h 27"/>
                  <a:gd name="T98" fmla="*/ 45 w 45"/>
                  <a:gd name="T99" fmla="*/ 20 h 27"/>
                  <a:gd name="T100" fmla="*/ 45 w 45"/>
                  <a:gd name="T101" fmla="*/ 18 h 27"/>
                  <a:gd name="T102" fmla="*/ 44 w 45"/>
                  <a:gd name="T103" fmla="*/ 16 h 27"/>
                  <a:gd name="T104" fmla="*/ 43 w 45"/>
                  <a:gd name="T105" fmla="*/ 14 h 27"/>
                  <a:gd name="T106" fmla="*/ 41 w 45"/>
                  <a:gd name="T107" fmla="*/ 12 h 27"/>
                  <a:gd name="T108" fmla="*/ 40 w 45"/>
                  <a:gd name="T109" fmla="*/ 11 h 27"/>
                  <a:gd name="T110" fmla="*/ 38 w 45"/>
                  <a:gd name="T111" fmla="*/ 10 h 27"/>
                  <a:gd name="T112" fmla="*/ 36 w 45"/>
                  <a:gd name="T11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5" h="27">
                    <a:moveTo>
                      <a:pt x="36" y="10"/>
                    </a:moveTo>
                    <a:lnTo>
                      <a:pt x="36" y="9"/>
                    </a:lnTo>
                    <a:lnTo>
                      <a:pt x="35" y="8"/>
                    </a:lnTo>
                    <a:lnTo>
                      <a:pt x="34" y="7"/>
                    </a:lnTo>
                    <a:lnTo>
                      <a:pt x="33" y="6"/>
                    </a:lnTo>
                    <a:lnTo>
                      <a:pt x="31" y="5"/>
                    </a:lnTo>
                    <a:lnTo>
                      <a:pt x="29" y="4"/>
                    </a:lnTo>
                    <a:lnTo>
                      <a:pt x="27" y="3"/>
                    </a:lnTo>
                    <a:lnTo>
                      <a:pt x="25" y="2"/>
                    </a:lnTo>
                    <a:lnTo>
                      <a:pt x="23" y="1"/>
                    </a:lnTo>
                    <a:lnTo>
                      <a:pt x="20" y="1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9" y="17"/>
                    </a:lnTo>
                    <a:lnTo>
                      <a:pt x="11" y="18"/>
                    </a:lnTo>
                    <a:lnTo>
                      <a:pt x="14" y="19"/>
                    </a:lnTo>
                    <a:lnTo>
                      <a:pt x="16" y="20"/>
                    </a:lnTo>
                    <a:lnTo>
                      <a:pt x="19" y="21"/>
                    </a:lnTo>
                    <a:lnTo>
                      <a:pt x="22" y="23"/>
                    </a:lnTo>
                    <a:lnTo>
                      <a:pt x="25" y="24"/>
                    </a:lnTo>
                    <a:lnTo>
                      <a:pt x="28" y="25"/>
                    </a:lnTo>
                    <a:lnTo>
                      <a:pt x="30" y="25"/>
                    </a:lnTo>
                    <a:lnTo>
                      <a:pt x="33" y="26"/>
                    </a:lnTo>
                    <a:lnTo>
                      <a:pt x="35" y="27"/>
                    </a:lnTo>
                    <a:lnTo>
                      <a:pt x="36" y="27"/>
                    </a:lnTo>
                    <a:lnTo>
                      <a:pt x="37" y="27"/>
                    </a:lnTo>
                    <a:lnTo>
                      <a:pt x="38" y="27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6"/>
                    </a:lnTo>
                    <a:lnTo>
                      <a:pt x="44" y="26"/>
                    </a:lnTo>
                    <a:lnTo>
                      <a:pt x="44" y="24"/>
                    </a:lnTo>
                    <a:lnTo>
                      <a:pt x="45" y="23"/>
                    </a:lnTo>
                    <a:lnTo>
                      <a:pt x="45" y="20"/>
                    </a:lnTo>
                    <a:lnTo>
                      <a:pt x="45" y="18"/>
                    </a:lnTo>
                    <a:lnTo>
                      <a:pt x="44" y="16"/>
                    </a:lnTo>
                    <a:lnTo>
                      <a:pt x="43" y="14"/>
                    </a:lnTo>
                    <a:lnTo>
                      <a:pt x="41" y="12"/>
                    </a:lnTo>
                    <a:lnTo>
                      <a:pt x="40" y="11"/>
                    </a:lnTo>
                    <a:lnTo>
                      <a:pt x="38" y="10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07" name="Freeform 333"/>
              <p:cNvSpPr>
                <a:spLocks/>
              </p:cNvSpPr>
              <p:nvPr/>
            </p:nvSpPr>
            <p:spPr bwMode="auto">
              <a:xfrm>
                <a:off x="1348" y="2663"/>
                <a:ext cx="53" cy="47"/>
              </a:xfrm>
              <a:custGeom>
                <a:avLst/>
                <a:gdLst>
                  <a:gd name="T0" fmla="*/ 46 w 53"/>
                  <a:gd name="T1" fmla="*/ 14 h 47"/>
                  <a:gd name="T2" fmla="*/ 45 w 53"/>
                  <a:gd name="T3" fmla="*/ 14 h 47"/>
                  <a:gd name="T4" fmla="*/ 45 w 53"/>
                  <a:gd name="T5" fmla="*/ 12 h 47"/>
                  <a:gd name="T6" fmla="*/ 43 w 53"/>
                  <a:gd name="T7" fmla="*/ 10 h 47"/>
                  <a:gd name="T8" fmla="*/ 41 w 53"/>
                  <a:gd name="T9" fmla="*/ 7 h 47"/>
                  <a:gd name="T10" fmla="*/ 38 w 53"/>
                  <a:gd name="T11" fmla="*/ 5 h 47"/>
                  <a:gd name="T12" fmla="*/ 35 w 53"/>
                  <a:gd name="T13" fmla="*/ 3 h 47"/>
                  <a:gd name="T14" fmla="*/ 32 w 53"/>
                  <a:gd name="T15" fmla="*/ 1 h 47"/>
                  <a:gd name="T16" fmla="*/ 29 w 53"/>
                  <a:gd name="T17" fmla="*/ 0 h 47"/>
                  <a:gd name="T18" fmla="*/ 26 w 53"/>
                  <a:gd name="T19" fmla="*/ 0 h 47"/>
                  <a:gd name="T20" fmla="*/ 21 w 53"/>
                  <a:gd name="T21" fmla="*/ 0 h 47"/>
                  <a:gd name="T22" fmla="*/ 17 w 53"/>
                  <a:gd name="T23" fmla="*/ 1 h 47"/>
                  <a:gd name="T24" fmla="*/ 13 w 53"/>
                  <a:gd name="T25" fmla="*/ 3 h 47"/>
                  <a:gd name="T26" fmla="*/ 9 w 53"/>
                  <a:gd name="T27" fmla="*/ 5 h 47"/>
                  <a:gd name="T28" fmla="*/ 6 w 53"/>
                  <a:gd name="T29" fmla="*/ 8 h 47"/>
                  <a:gd name="T30" fmla="*/ 3 w 53"/>
                  <a:gd name="T31" fmla="*/ 12 h 47"/>
                  <a:gd name="T32" fmla="*/ 1 w 53"/>
                  <a:gd name="T33" fmla="*/ 16 h 47"/>
                  <a:gd name="T34" fmla="*/ 0 w 53"/>
                  <a:gd name="T35" fmla="*/ 21 h 47"/>
                  <a:gd name="T36" fmla="*/ 0 w 53"/>
                  <a:gd name="T37" fmla="*/ 26 h 47"/>
                  <a:gd name="T38" fmla="*/ 1 w 53"/>
                  <a:gd name="T39" fmla="*/ 30 h 47"/>
                  <a:gd name="T40" fmla="*/ 3 w 53"/>
                  <a:gd name="T41" fmla="*/ 34 h 47"/>
                  <a:gd name="T42" fmla="*/ 6 w 53"/>
                  <a:gd name="T43" fmla="*/ 38 h 47"/>
                  <a:gd name="T44" fmla="*/ 9 w 53"/>
                  <a:gd name="T45" fmla="*/ 41 h 47"/>
                  <a:gd name="T46" fmla="*/ 13 w 53"/>
                  <a:gd name="T47" fmla="*/ 44 h 47"/>
                  <a:gd name="T48" fmla="*/ 17 w 53"/>
                  <a:gd name="T49" fmla="*/ 46 h 47"/>
                  <a:gd name="T50" fmla="*/ 21 w 53"/>
                  <a:gd name="T51" fmla="*/ 47 h 47"/>
                  <a:gd name="T52" fmla="*/ 26 w 53"/>
                  <a:gd name="T53" fmla="*/ 47 h 47"/>
                  <a:gd name="T54" fmla="*/ 29 w 53"/>
                  <a:gd name="T55" fmla="*/ 46 h 47"/>
                  <a:gd name="T56" fmla="*/ 32 w 53"/>
                  <a:gd name="T57" fmla="*/ 45 h 47"/>
                  <a:gd name="T58" fmla="*/ 35 w 53"/>
                  <a:gd name="T59" fmla="*/ 44 h 47"/>
                  <a:gd name="T60" fmla="*/ 38 w 53"/>
                  <a:gd name="T61" fmla="*/ 42 h 47"/>
                  <a:gd name="T62" fmla="*/ 40 w 53"/>
                  <a:gd name="T63" fmla="*/ 40 h 47"/>
                  <a:gd name="T64" fmla="*/ 42 w 53"/>
                  <a:gd name="T65" fmla="*/ 38 h 47"/>
                  <a:gd name="T66" fmla="*/ 44 w 53"/>
                  <a:gd name="T67" fmla="*/ 35 h 47"/>
                  <a:gd name="T68" fmla="*/ 45 w 53"/>
                  <a:gd name="T69" fmla="*/ 34 h 47"/>
                  <a:gd name="T70" fmla="*/ 45 w 53"/>
                  <a:gd name="T71" fmla="*/ 34 h 47"/>
                  <a:gd name="T72" fmla="*/ 47 w 53"/>
                  <a:gd name="T73" fmla="*/ 34 h 47"/>
                  <a:gd name="T74" fmla="*/ 50 w 53"/>
                  <a:gd name="T75" fmla="*/ 32 h 47"/>
                  <a:gd name="T76" fmla="*/ 52 w 53"/>
                  <a:gd name="T77" fmla="*/ 29 h 47"/>
                  <a:gd name="T78" fmla="*/ 53 w 53"/>
                  <a:gd name="T79" fmla="*/ 26 h 47"/>
                  <a:gd name="T80" fmla="*/ 53 w 53"/>
                  <a:gd name="T81" fmla="*/ 22 h 47"/>
                  <a:gd name="T82" fmla="*/ 52 w 53"/>
                  <a:gd name="T83" fmla="*/ 18 h 47"/>
                  <a:gd name="T84" fmla="*/ 50 w 53"/>
                  <a:gd name="T85" fmla="*/ 16 h 47"/>
                  <a:gd name="T86" fmla="*/ 47 w 53"/>
                  <a:gd name="T87" fmla="*/ 1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3" h="47">
                    <a:moveTo>
                      <a:pt x="46" y="14"/>
                    </a:moveTo>
                    <a:lnTo>
                      <a:pt x="46" y="14"/>
                    </a:lnTo>
                    <a:lnTo>
                      <a:pt x="46" y="14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5" y="12"/>
                    </a:lnTo>
                    <a:lnTo>
                      <a:pt x="44" y="11"/>
                    </a:lnTo>
                    <a:lnTo>
                      <a:pt x="43" y="10"/>
                    </a:lnTo>
                    <a:lnTo>
                      <a:pt x="42" y="8"/>
                    </a:lnTo>
                    <a:lnTo>
                      <a:pt x="41" y="7"/>
                    </a:lnTo>
                    <a:lnTo>
                      <a:pt x="40" y="6"/>
                    </a:lnTo>
                    <a:lnTo>
                      <a:pt x="38" y="5"/>
                    </a:lnTo>
                    <a:lnTo>
                      <a:pt x="37" y="4"/>
                    </a:lnTo>
                    <a:lnTo>
                      <a:pt x="35" y="3"/>
                    </a:lnTo>
                    <a:lnTo>
                      <a:pt x="34" y="2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5" y="2"/>
                    </a:lnTo>
                    <a:lnTo>
                      <a:pt x="13" y="3"/>
                    </a:lnTo>
                    <a:lnTo>
                      <a:pt x="11" y="4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1" y="16"/>
                    </a:lnTo>
                    <a:lnTo>
                      <a:pt x="1" y="19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1" y="28"/>
                    </a:lnTo>
                    <a:lnTo>
                      <a:pt x="1" y="30"/>
                    </a:lnTo>
                    <a:lnTo>
                      <a:pt x="2" y="32"/>
                    </a:lnTo>
                    <a:lnTo>
                      <a:pt x="3" y="34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7" y="40"/>
                    </a:lnTo>
                    <a:lnTo>
                      <a:pt x="9" y="41"/>
                    </a:lnTo>
                    <a:lnTo>
                      <a:pt x="11" y="43"/>
                    </a:lnTo>
                    <a:lnTo>
                      <a:pt x="13" y="44"/>
                    </a:lnTo>
                    <a:lnTo>
                      <a:pt x="15" y="45"/>
                    </a:lnTo>
                    <a:lnTo>
                      <a:pt x="17" y="46"/>
                    </a:lnTo>
                    <a:lnTo>
                      <a:pt x="19" y="46"/>
                    </a:lnTo>
                    <a:lnTo>
                      <a:pt x="21" y="47"/>
                    </a:lnTo>
                    <a:lnTo>
                      <a:pt x="24" y="47"/>
                    </a:lnTo>
                    <a:lnTo>
                      <a:pt x="26" y="47"/>
                    </a:lnTo>
                    <a:lnTo>
                      <a:pt x="27" y="46"/>
                    </a:lnTo>
                    <a:lnTo>
                      <a:pt x="29" y="46"/>
                    </a:lnTo>
                    <a:lnTo>
                      <a:pt x="30" y="46"/>
                    </a:lnTo>
                    <a:lnTo>
                      <a:pt x="32" y="45"/>
                    </a:lnTo>
                    <a:lnTo>
                      <a:pt x="34" y="45"/>
                    </a:lnTo>
                    <a:lnTo>
                      <a:pt x="35" y="44"/>
                    </a:lnTo>
                    <a:lnTo>
                      <a:pt x="36" y="43"/>
                    </a:lnTo>
                    <a:lnTo>
                      <a:pt x="38" y="42"/>
                    </a:lnTo>
                    <a:lnTo>
                      <a:pt x="39" y="41"/>
                    </a:lnTo>
                    <a:lnTo>
                      <a:pt x="40" y="40"/>
                    </a:lnTo>
                    <a:lnTo>
                      <a:pt x="41" y="39"/>
                    </a:lnTo>
                    <a:lnTo>
                      <a:pt x="42" y="38"/>
                    </a:lnTo>
                    <a:lnTo>
                      <a:pt x="43" y="37"/>
                    </a:lnTo>
                    <a:lnTo>
                      <a:pt x="44" y="35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6" y="34"/>
                    </a:lnTo>
                    <a:lnTo>
                      <a:pt x="47" y="34"/>
                    </a:lnTo>
                    <a:lnTo>
                      <a:pt x="49" y="33"/>
                    </a:lnTo>
                    <a:lnTo>
                      <a:pt x="50" y="32"/>
                    </a:lnTo>
                    <a:lnTo>
                      <a:pt x="51" y="31"/>
                    </a:lnTo>
                    <a:lnTo>
                      <a:pt x="52" y="29"/>
                    </a:lnTo>
                    <a:lnTo>
                      <a:pt x="53" y="28"/>
                    </a:lnTo>
                    <a:lnTo>
                      <a:pt x="53" y="26"/>
                    </a:lnTo>
                    <a:lnTo>
                      <a:pt x="53" y="24"/>
                    </a:lnTo>
                    <a:lnTo>
                      <a:pt x="53" y="22"/>
                    </a:lnTo>
                    <a:lnTo>
                      <a:pt x="53" y="20"/>
                    </a:lnTo>
                    <a:lnTo>
                      <a:pt x="52" y="18"/>
                    </a:lnTo>
                    <a:lnTo>
                      <a:pt x="51" y="17"/>
                    </a:lnTo>
                    <a:lnTo>
                      <a:pt x="50" y="16"/>
                    </a:lnTo>
                    <a:lnTo>
                      <a:pt x="49" y="15"/>
                    </a:lnTo>
                    <a:lnTo>
                      <a:pt x="47" y="14"/>
                    </a:lnTo>
                    <a:lnTo>
                      <a:pt x="46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08" name="Freeform 334"/>
              <p:cNvSpPr>
                <a:spLocks/>
              </p:cNvSpPr>
              <p:nvPr/>
            </p:nvSpPr>
            <p:spPr bwMode="auto">
              <a:xfrm>
                <a:off x="1352" y="2666"/>
                <a:ext cx="46" cy="40"/>
              </a:xfrm>
              <a:custGeom>
                <a:avLst/>
                <a:gdLst>
                  <a:gd name="T0" fmla="*/ 41 w 46"/>
                  <a:gd name="T1" fmla="*/ 16 h 40"/>
                  <a:gd name="T2" fmla="*/ 40 w 46"/>
                  <a:gd name="T3" fmla="*/ 16 h 40"/>
                  <a:gd name="T4" fmla="*/ 39 w 46"/>
                  <a:gd name="T5" fmla="*/ 15 h 40"/>
                  <a:gd name="T6" fmla="*/ 38 w 46"/>
                  <a:gd name="T7" fmla="*/ 12 h 40"/>
                  <a:gd name="T8" fmla="*/ 36 w 46"/>
                  <a:gd name="T9" fmla="*/ 9 h 40"/>
                  <a:gd name="T10" fmla="*/ 34 w 46"/>
                  <a:gd name="T11" fmla="*/ 6 h 40"/>
                  <a:gd name="T12" fmla="*/ 31 w 46"/>
                  <a:gd name="T13" fmla="*/ 4 h 40"/>
                  <a:gd name="T14" fmla="*/ 28 w 46"/>
                  <a:gd name="T15" fmla="*/ 2 h 40"/>
                  <a:gd name="T16" fmla="*/ 25 w 46"/>
                  <a:gd name="T17" fmla="*/ 1 h 40"/>
                  <a:gd name="T18" fmla="*/ 22 w 46"/>
                  <a:gd name="T19" fmla="*/ 1 h 40"/>
                  <a:gd name="T20" fmla="*/ 18 w 46"/>
                  <a:gd name="T21" fmla="*/ 1 h 40"/>
                  <a:gd name="T22" fmla="*/ 14 w 46"/>
                  <a:gd name="T23" fmla="*/ 1 h 40"/>
                  <a:gd name="T24" fmla="*/ 10 w 46"/>
                  <a:gd name="T25" fmla="*/ 3 h 40"/>
                  <a:gd name="T26" fmla="*/ 7 w 46"/>
                  <a:gd name="T27" fmla="*/ 5 h 40"/>
                  <a:gd name="T28" fmla="*/ 4 w 46"/>
                  <a:gd name="T29" fmla="*/ 8 h 40"/>
                  <a:gd name="T30" fmla="*/ 2 w 46"/>
                  <a:gd name="T31" fmla="*/ 11 h 40"/>
                  <a:gd name="T32" fmla="*/ 1 w 46"/>
                  <a:gd name="T33" fmla="*/ 14 h 40"/>
                  <a:gd name="T34" fmla="*/ 0 w 46"/>
                  <a:gd name="T35" fmla="*/ 18 h 40"/>
                  <a:gd name="T36" fmla="*/ 0 w 46"/>
                  <a:gd name="T37" fmla="*/ 22 h 40"/>
                  <a:gd name="T38" fmla="*/ 1 w 46"/>
                  <a:gd name="T39" fmla="*/ 26 h 40"/>
                  <a:gd name="T40" fmla="*/ 2 w 46"/>
                  <a:gd name="T41" fmla="*/ 30 h 40"/>
                  <a:gd name="T42" fmla="*/ 4 w 46"/>
                  <a:gd name="T43" fmla="*/ 33 h 40"/>
                  <a:gd name="T44" fmla="*/ 7 w 46"/>
                  <a:gd name="T45" fmla="*/ 36 h 40"/>
                  <a:gd name="T46" fmla="*/ 10 w 46"/>
                  <a:gd name="T47" fmla="*/ 38 h 40"/>
                  <a:gd name="T48" fmla="*/ 14 w 46"/>
                  <a:gd name="T49" fmla="*/ 39 h 40"/>
                  <a:gd name="T50" fmla="*/ 18 w 46"/>
                  <a:gd name="T51" fmla="*/ 40 h 40"/>
                  <a:gd name="T52" fmla="*/ 21 w 46"/>
                  <a:gd name="T53" fmla="*/ 40 h 40"/>
                  <a:gd name="T54" fmla="*/ 25 w 46"/>
                  <a:gd name="T55" fmla="*/ 39 h 40"/>
                  <a:gd name="T56" fmla="*/ 28 w 46"/>
                  <a:gd name="T57" fmla="*/ 38 h 40"/>
                  <a:gd name="T58" fmla="*/ 31 w 46"/>
                  <a:gd name="T59" fmla="*/ 37 h 40"/>
                  <a:gd name="T60" fmla="*/ 33 w 46"/>
                  <a:gd name="T61" fmla="*/ 35 h 40"/>
                  <a:gd name="T62" fmla="*/ 35 w 46"/>
                  <a:gd name="T63" fmla="*/ 33 h 40"/>
                  <a:gd name="T64" fmla="*/ 37 w 46"/>
                  <a:gd name="T65" fmla="*/ 30 h 40"/>
                  <a:gd name="T66" fmla="*/ 38 w 46"/>
                  <a:gd name="T67" fmla="*/ 27 h 40"/>
                  <a:gd name="T68" fmla="*/ 39 w 46"/>
                  <a:gd name="T69" fmla="*/ 26 h 40"/>
                  <a:gd name="T70" fmla="*/ 40 w 46"/>
                  <a:gd name="T71" fmla="*/ 26 h 40"/>
                  <a:gd name="T72" fmla="*/ 41 w 46"/>
                  <a:gd name="T73" fmla="*/ 27 h 40"/>
                  <a:gd name="T74" fmla="*/ 41 w 46"/>
                  <a:gd name="T75" fmla="*/ 27 h 40"/>
                  <a:gd name="T76" fmla="*/ 43 w 46"/>
                  <a:gd name="T77" fmla="*/ 27 h 40"/>
                  <a:gd name="T78" fmla="*/ 44 w 46"/>
                  <a:gd name="T79" fmla="*/ 26 h 40"/>
                  <a:gd name="T80" fmla="*/ 46 w 46"/>
                  <a:gd name="T81" fmla="*/ 24 h 40"/>
                  <a:gd name="T82" fmla="*/ 46 w 46"/>
                  <a:gd name="T83" fmla="*/ 22 h 40"/>
                  <a:gd name="T84" fmla="*/ 46 w 46"/>
                  <a:gd name="T85" fmla="*/ 20 h 40"/>
                  <a:gd name="T86" fmla="*/ 46 w 46"/>
                  <a:gd name="T87" fmla="*/ 18 h 40"/>
                  <a:gd name="T88" fmla="*/ 44 w 46"/>
                  <a:gd name="T89" fmla="*/ 17 h 40"/>
                  <a:gd name="T90" fmla="*/ 43 w 46"/>
                  <a:gd name="T91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40">
                    <a:moveTo>
                      <a:pt x="42" y="16"/>
                    </a:moveTo>
                    <a:lnTo>
                      <a:pt x="41" y="16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39" y="17"/>
                    </a:lnTo>
                    <a:lnTo>
                      <a:pt x="39" y="15"/>
                    </a:lnTo>
                    <a:lnTo>
                      <a:pt x="38" y="13"/>
                    </a:lnTo>
                    <a:lnTo>
                      <a:pt x="38" y="12"/>
                    </a:lnTo>
                    <a:lnTo>
                      <a:pt x="37" y="10"/>
                    </a:lnTo>
                    <a:lnTo>
                      <a:pt x="36" y="9"/>
                    </a:lnTo>
                    <a:lnTo>
                      <a:pt x="35" y="8"/>
                    </a:lnTo>
                    <a:lnTo>
                      <a:pt x="34" y="6"/>
                    </a:lnTo>
                    <a:lnTo>
                      <a:pt x="33" y="5"/>
                    </a:lnTo>
                    <a:lnTo>
                      <a:pt x="31" y="4"/>
                    </a:lnTo>
                    <a:lnTo>
                      <a:pt x="30" y="3"/>
                    </a:lnTo>
                    <a:lnTo>
                      <a:pt x="28" y="2"/>
                    </a:lnTo>
                    <a:lnTo>
                      <a:pt x="27" y="2"/>
                    </a:lnTo>
                    <a:lnTo>
                      <a:pt x="25" y="1"/>
                    </a:lnTo>
                    <a:lnTo>
                      <a:pt x="23" y="1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8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2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1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3" y="31"/>
                    </a:lnTo>
                    <a:lnTo>
                      <a:pt x="4" y="33"/>
                    </a:lnTo>
                    <a:lnTo>
                      <a:pt x="6" y="34"/>
                    </a:lnTo>
                    <a:lnTo>
                      <a:pt x="7" y="36"/>
                    </a:lnTo>
                    <a:lnTo>
                      <a:pt x="9" y="37"/>
                    </a:lnTo>
                    <a:lnTo>
                      <a:pt x="10" y="38"/>
                    </a:lnTo>
                    <a:lnTo>
                      <a:pt x="12" y="39"/>
                    </a:lnTo>
                    <a:lnTo>
                      <a:pt x="14" y="39"/>
                    </a:lnTo>
                    <a:lnTo>
                      <a:pt x="16" y="40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1" y="40"/>
                    </a:lnTo>
                    <a:lnTo>
                      <a:pt x="23" y="40"/>
                    </a:lnTo>
                    <a:lnTo>
                      <a:pt x="25" y="39"/>
                    </a:lnTo>
                    <a:lnTo>
                      <a:pt x="26" y="39"/>
                    </a:lnTo>
                    <a:lnTo>
                      <a:pt x="28" y="38"/>
                    </a:lnTo>
                    <a:lnTo>
                      <a:pt x="29" y="38"/>
                    </a:lnTo>
                    <a:lnTo>
                      <a:pt x="31" y="37"/>
                    </a:lnTo>
                    <a:lnTo>
                      <a:pt x="32" y="36"/>
                    </a:lnTo>
                    <a:lnTo>
                      <a:pt x="33" y="35"/>
                    </a:lnTo>
                    <a:lnTo>
                      <a:pt x="34" y="34"/>
                    </a:lnTo>
                    <a:lnTo>
                      <a:pt x="35" y="33"/>
                    </a:lnTo>
                    <a:lnTo>
                      <a:pt x="36" y="31"/>
                    </a:lnTo>
                    <a:lnTo>
                      <a:pt x="37" y="30"/>
                    </a:lnTo>
                    <a:lnTo>
                      <a:pt x="38" y="29"/>
                    </a:lnTo>
                    <a:lnTo>
                      <a:pt x="38" y="27"/>
                    </a:lnTo>
                    <a:lnTo>
                      <a:pt x="39" y="25"/>
                    </a:lnTo>
                    <a:lnTo>
                      <a:pt x="39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7"/>
                    </a:lnTo>
                    <a:lnTo>
                      <a:pt x="44" y="27"/>
                    </a:lnTo>
                    <a:lnTo>
                      <a:pt x="44" y="26"/>
                    </a:lnTo>
                    <a:lnTo>
                      <a:pt x="45" y="25"/>
                    </a:lnTo>
                    <a:lnTo>
                      <a:pt x="46" y="24"/>
                    </a:lnTo>
                    <a:lnTo>
                      <a:pt x="46" y="24"/>
                    </a:lnTo>
                    <a:lnTo>
                      <a:pt x="46" y="22"/>
                    </a:lnTo>
                    <a:lnTo>
                      <a:pt x="46" y="21"/>
                    </a:lnTo>
                    <a:lnTo>
                      <a:pt x="46" y="20"/>
                    </a:lnTo>
                    <a:lnTo>
                      <a:pt x="46" y="19"/>
                    </a:lnTo>
                    <a:lnTo>
                      <a:pt x="46" y="18"/>
                    </a:lnTo>
                    <a:lnTo>
                      <a:pt x="45" y="17"/>
                    </a:lnTo>
                    <a:lnTo>
                      <a:pt x="44" y="17"/>
                    </a:lnTo>
                    <a:lnTo>
                      <a:pt x="44" y="16"/>
                    </a:lnTo>
                    <a:lnTo>
                      <a:pt x="43" y="16"/>
                    </a:lnTo>
                    <a:lnTo>
                      <a:pt x="42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09" name="Freeform 335"/>
              <p:cNvSpPr>
                <a:spLocks/>
              </p:cNvSpPr>
              <p:nvPr/>
            </p:nvSpPr>
            <p:spPr bwMode="auto">
              <a:xfrm>
                <a:off x="1393" y="2689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3 h 3"/>
                  <a:gd name="T4" fmla="*/ 2 w 3"/>
                  <a:gd name="T5" fmla="*/ 3 h 3"/>
                  <a:gd name="T6" fmla="*/ 3 w 3"/>
                  <a:gd name="T7" fmla="*/ 2 h 3"/>
                  <a:gd name="T8" fmla="*/ 3 w 3"/>
                  <a:gd name="T9" fmla="*/ 2 h 3"/>
                  <a:gd name="T10" fmla="*/ 3 w 3"/>
                  <a:gd name="T11" fmla="*/ 1 h 3"/>
                  <a:gd name="T12" fmla="*/ 2 w 3"/>
                  <a:gd name="T13" fmla="*/ 0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0 w 3"/>
                  <a:gd name="T21" fmla="*/ 0 h 3"/>
                  <a:gd name="T22" fmla="*/ 0 w 3"/>
                  <a:gd name="T23" fmla="*/ 1 h 3"/>
                  <a:gd name="T24" fmla="*/ 0 w 3"/>
                  <a:gd name="T25" fmla="*/ 2 h 3"/>
                  <a:gd name="T26" fmla="*/ 0 w 3"/>
                  <a:gd name="T27" fmla="*/ 2 h 3"/>
                  <a:gd name="T28" fmla="*/ 0 w 3"/>
                  <a:gd name="T29" fmla="*/ 3 h 3"/>
                  <a:gd name="T30" fmla="*/ 1 w 3"/>
                  <a:gd name="T31" fmla="*/ 3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10" name="Freeform 336"/>
              <p:cNvSpPr>
                <a:spLocks/>
              </p:cNvSpPr>
              <p:nvPr/>
            </p:nvSpPr>
            <p:spPr bwMode="auto">
              <a:xfrm>
                <a:off x="1363" y="2694"/>
                <a:ext cx="19" cy="7"/>
              </a:xfrm>
              <a:custGeom>
                <a:avLst/>
                <a:gdLst>
                  <a:gd name="T0" fmla="*/ 0 w 19"/>
                  <a:gd name="T1" fmla="*/ 0 h 7"/>
                  <a:gd name="T2" fmla="*/ 0 w 19"/>
                  <a:gd name="T3" fmla="*/ 1 h 7"/>
                  <a:gd name="T4" fmla="*/ 0 w 19"/>
                  <a:gd name="T5" fmla="*/ 1 h 7"/>
                  <a:gd name="T6" fmla="*/ 0 w 19"/>
                  <a:gd name="T7" fmla="*/ 2 h 7"/>
                  <a:gd name="T8" fmla="*/ 0 w 19"/>
                  <a:gd name="T9" fmla="*/ 3 h 7"/>
                  <a:gd name="T10" fmla="*/ 1 w 19"/>
                  <a:gd name="T11" fmla="*/ 3 h 7"/>
                  <a:gd name="T12" fmla="*/ 1 w 19"/>
                  <a:gd name="T13" fmla="*/ 4 h 7"/>
                  <a:gd name="T14" fmla="*/ 2 w 19"/>
                  <a:gd name="T15" fmla="*/ 5 h 7"/>
                  <a:gd name="T16" fmla="*/ 3 w 19"/>
                  <a:gd name="T17" fmla="*/ 5 h 7"/>
                  <a:gd name="T18" fmla="*/ 4 w 19"/>
                  <a:gd name="T19" fmla="*/ 6 h 7"/>
                  <a:gd name="T20" fmla="*/ 5 w 19"/>
                  <a:gd name="T21" fmla="*/ 6 h 7"/>
                  <a:gd name="T22" fmla="*/ 7 w 19"/>
                  <a:gd name="T23" fmla="*/ 7 h 7"/>
                  <a:gd name="T24" fmla="*/ 8 w 19"/>
                  <a:gd name="T25" fmla="*/ 7 h 7"/>
                  <a:gd name="T26" fmla="*/ 9 w 19"/>
                  <a:gd name="T27" fmla="*/ 7 h 7"/>
                  <a:gd name="T28" fmla="*/ 10 w 19"/>
                  <a:gd name="T29" fmla="*/ 7 h 7"/>
                  <a:gd name="T30" fmla="*/ 10 w 19"/>
                  <a:gd name="T31" fmla="*/ 7 h 7"/>
                  <a:gd name="T32" fmla="*/ 10 w 19"/>
                  <a:gd name="T33" fmla="*/ 7 h 7"/>
                  <a:gd name="T34" fmla="*/ 19 w 19"/>
                  <a:gd name="T35" fmla="*/ 0 h 7"/>
                  <a:gd name="T36" fmla="*/ 0 w 19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7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11" name="Freeform 337"/>
              <p:cNvSpPr>
                <a:spLocks/>
              </p:cNvSpPr>
              <p:nvPr/>
            </p:nvSpPr>
            <p:spPr bwMode="auto">
              <a:xfrm>
                <a:off x="1365" y="2696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 w 11"/>
                  <a:gd name="T3" fmla="*/ 2 h 2"/>
                  <a:gd name="T4" fmla="*/ 9 w 11"/>
                  <a:gd name="T5" fmla="*/ 2 h 2"/>
                  <a:gd name="T6" fmla="*/ 11 w 11"/>
                  <a:gd name="T7" fmla="*/ 0 h 2"/>
                  <a:gd name="T8" fmla="*/ 0 w 1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">
                    <a:moveTo>
                      <a:pt x="0" y="0"/>
                    </a:moveTo>
                    <a:lnTo>
                      <a:pt x="1" y="2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12" name="Freeform 338"/>
              <p:cNvSpPr>
                <a:spLocks/>
              </p:cNvSpPr>
              <p:nvPr/>
            </p:nvSpPr>
            <p:spPr bwMode="auto">
              <a:xfrm>
                <a:off x="1360" y="2675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4 h 4"/>
                  <a:gd name="T4" fmla="*/ 4 w 4"/>
                  <a:gd name="T5" fmla="*/ 4 h 4"/>
                  <a:gd name="T6" fmla="*/ 4 w 4"/>
                  <a:gd name="T7" fmla="*/ 3 h 4"/>
                  <a:gd name="T8" fmla="*/ 4 w 4"/>
                  <a:gd name="T9" fmla="*/ 2 h 4"/>
                  <a:gd name="T10" fmla="*/ 4 w 4"/>
                  <a:gd name="T11" fmla="*/ 1 h 4"/>
                  <a:gd name="T12" fmla="*/ 4 w 4"/>
                  <a:gd name="T13" fmla="*/ 0 h 4"/>
                  <a:gd name="T14" fmla="*/ 3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0 w 4"/>
                  <a:gd name="T21" fmla="*/ 0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0 w 4"/>
                  <a:gd name="T29" fmla="*/ 4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13" name="Freeform 339"/>
              <p:cNvSpPr>
                <a:spLocks/>
              </p:cNvSpPr>
              <p:nvPr/>
            </p:nvSpPr>
            <p:spPr bwMode="auto">
              <a:xfrm>
                <a:off x="1375" y="2675"/>
                <a:ext cx="6" cy="5"/>
              </a:xfrm>
              <a:custGeom>
                <a:avLst/>
                <a:gdLst>
                  <a:gd name="T0" fmla="*/ 3 w 6"/>
                  <a:gd name="T1" fmla="*/ 5 h 5"/>
                  <a:gd name="T2" fmla="*/ 4 w 6"/>
                  <a:gd name="T3" fmla="*/ 5 h 5"/>
                  <a:gd name="T4" fmla="*/ 5 w 6"/>
                  <a:gd name="T5" fmla="*/ 5 h 5"/>
                  <a:gd name="T6" fmla="*/ 5 w 6"/>
                  <a:gd name="T7" fmla="*/ 4 h 5"/>
                  <a:gd name="T8" fmla="*/ 6 w 6"/>
                  <a:gd name="T9" fmla="*/ 3 h 5"/>
                  <a:gd name="T10" fmla="*/ 5 w 6"/>
                  <a:gd name="T11" fmla="*/ 1 h 5"/>
                  <a:gd name="T12" fmla="*/ 5 w 6"/>
                  <a:gd name="T13" fmla="*/ 1 h 5"/>
                  <a:gd name="T14" fmla="*/ 4 w 6"/>
                  <a:gd name="T15" fmla="*/ 0 h 5"/>
                  <a:gd name="T16" fmla="*/ 3 w 6"/>
                  <a:gd name="T17" fmla="*/ 0 h 5"/>
                  <a:gd name="T18" fmla="*/ 2 w 6"/>
                  <a:gd name="T19" fmla="*/ 0 h 5"/>
                  <a:gd name="T20" fmla="*/ 2 w 6"/>
                  <a:gd name="T21" fmla="*/ 0 h 5"/>
                  <a:gd name="T22" fmla="*/ 1 w 6"/>
                  <a:gd name="T23" fmla="*/ 0 h 5"/>
                  <a:gd name="T24" fmla="*/ 1 w 6"/>
                  <a:gd name="T25" fmla="*/ 1 h 5"/>
                  <a:gd name="T26" fmla="*/ 0 w 6"/>
                  <a:gd name="T27" fmla="*/ 1 h 5"/>
                  <a:gd name="T28" fmla="*/ 0 w 6"/>
                  <a:gd name="T29" fmla="*/ 1 h 5"/>
                  <a:gd name="T30" fmla="*/ 0 w 6"/>
                  <a:gd name="T31" fmla="*/ 2 h 5"/>
                  <a:gd name="T32" fmla="*/ 0 w 6"/>
                  <a:gd name="T33" fmla="*/ 3 h 5"/>
                  <a:gd name="T34" fmla="*/ 0 w 6"/>
                  <a:gd name="T35" fmla="*/ 3 h 5"/>
                  <a:gd name="T36" fmla="*/ 0 w 6"/>
                  <a:gd name="T37" fmla="*/ 4 h 5"/>
                  <a:gd name="T38" fmla="*/ 0 w 6"/>
                  <a:gd name="T39" fmla="*/ 4 h 5"/>
                  <a:gd name="T40" fmla="*/ 1 w 6"/>
                  <a:gd name="T41" fmla="*/ 5 h 5"/>
                  <a:gd name="T42" fmla="*/ 1 w 6"/>
                  <a:gd name="T43" fmla="*/ 5 h 5"/>
                  <a:gd name="T44" fmla="*/ 2 w 6"/>
                  <a:gd name="T45" fmla="*/ 5 h 5"/>
                  <a:gd name="T46" fmla="*/ 2 w 6"/>
                  <a:gd name="T47" fmla="*/ 5 h 5"/>
                  <a:gd name="T48" fmla="*/ 3 w 6"/>
                  <a:gd name="T4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lnTo>
                      <a:pt x="4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  <p:sp>
            <p:nvSpPr>
              <p:cNvPr id="514" name="Freeform 340"/>
              <p:cNvSpPr>
                <a:spLocks/>
              </p:cNvSpPr>
              <p:nvPr/>
            </p:nvSpPr>
            <p:spPr bwMode="auto">
              <a:xfrm>
                <a:off x="1361" y="2675"/>
                <a:ext cx="12" cy="14"/>
              </a:xfrm>
              <a:custGeom>
                <a:avLst/>
                <a:gdLst>
                  <a:gd name="T0" fmla="*/ 3 w 12"/>
                  <a:gd name="T1" fmla="*/ 12 h 14"/>
                  <a:gd name="T2" fmla="*/ 8 w 12"/>
                  <a:gd name="T3" fmla="*/ 3 h 14"/>
                  <a:gd name="T4" fmla="*/ 8 w 12"/>
                  <a:gd name="T5" fmla="*/ 0 h 14"/>
                  <a:gd name="T6" fmla="*/ 0 w 12"/>
                  <a:gd name="T7" fmla="*/ 14 h 14"/>
                  <a:gd name="T8" fmla="*/ 12 w 12"/>
                  <a:gd name="T9" fmla="*/ 14 h 14"/>
                  <a:gd name="T10" fmla="*/ 12 w 12"/>
                  <a:gd name="T11" fmla="*/ 12 h 14"/>
                  <a:gd name="T12" fmla="*/ 3 w 12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3" y="12"/>
                    </a:moveTo>
                    <a:lnTo>
                      <a:pt x="8" y="3"/>
                    </a:lnTo>
                    <a:lnTo>
                      <a:pt x="8" y="0"/>
                    </a:lnTo>
                    <a:lnTo>
                      <a:pt x="0" y="14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/>
              </a:p>
            </p:txBody>
          </p:sp>
        </p:grpSp>
        <p:grpSp>
          <p:nvGrpSpPr>
            <p:cNvPr id="455" name="Group 344"/>
            <p:cNvGrpSpPr>
              <a:grpSpLocks/>
            </p:cNvGrpSpPr>
            <p:nvPr/>
          </p:nvGrpSpPr>
          <p:grpSpPr bwMode="auto">
            <a:xfrm>
              <a:off x="1077443" y="3125442"/>
              <a:ext cx="186453" cy="247464"/>
              <a:chOff x="1256" y="2463"/>
              <a:chExt cx="133" cy="174"/>
            </a:xfrm>
          </p:grpSpPr>
          <p:pic>
            <p:nvPicPr>
              <p:cNvPr id="460" name="Picture 342"/>
              <p:cNvPicPr>
                <a:picLocks noChangeAspect="1" noChangeArrowheads="1"/>
              </p:cNvPicPr>
              <p:nvPr/>
            </p:nvPicPr>
            <p:blipFill>
              <a:blip r:embed="rId1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56" y="2463"/>
                <a:ext cx="133" cy="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1" name="Picture 343"/>
              <p:cNvPicPr>
                <a:picLocks noChangeAspect="1" noChangeArrowheads="1"/>
              </p:cNvPicPr>
              <p:nvPr/>
            </p:nvPicPr>
            <p:blipFill>
              <a:blip r:embed="rId1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56" y="2463"/>
                <a:ext cx="133" cy="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456" name="Rectangle 345"/>
            <p:cNvSpPr>
              <a:spLocks noChangeArrowheads="1"/>
            </p:cNvSpPr>
            <p:nvPr/>
          </p:nvSpPr>
          <p:spPr bwMode="auto">
            <a:xfrm>
              <a:off x="560140" y="3129708"/>
              <a:ext cx="402346" cy="248887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/>
            </a:p>
          </p:txBody>
        </p:sp>
        <p:sp>
          <p:nvSpPr>
            <p:cNvPr id="457" name="Rectangle 346"/>
            <p:cNvSpPr>
              <a:spLocks noChangeArrowheads="1"/>
            </p:cNvSpPr>
            <p:nvPr/>
          </p:nvSpPr>
          <p:spPr bwMode="auto">
            <a:xfrm>
              <a:off x="962487" y="3131131"/>
              <a:ext cx="402346" cy="248887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/>
            </a:p>
          </p:txBody>
        </p:sp>
        <p:sp>
          <p:nvSpPr>
            <p:cNvPr id="458" name="Rectangle 347"/>
            <p:cNvSpPr>
              <a:spLocks noChangeArrowheads="1"/>
            </p:cNvSpPr>
            <p:nvPr/>
          </p:nvSpPr>
          <p:spPr bwMode="auto">
            <a:xfrm>
              <a:off x="561542" y="3381439"/>
              <a:ext cx="402346" cy="250309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/>
            </a:p>
          </p:txBody>
        </p:sp>
        <p:sp>
          <p:nvSpPr>
            <p:cNvPr id="459" name="Rectangle 348"/>
            <p:cNvSpPr>
              <a:spLocks noChangeArrowheads="1"/>
            </p:cNvSpPr>
            <p:nvPr/>
          </p:nvSpPr>
          <p:spPr bwMode="auto">
            <a:xfrm>
              <a:off x="963889" y="3382861"/>
              <a:ext cx="400945" cy="250309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 sz="800"/>
            </a:p>
          </p:txBody>
        </p:sp>
      </p:grpSp>
      <p:sp>
        <p:nvSpPr>
          <p:cNvPr id="566" name="右矢印 565"/>
          <p:cNvSpPr/>
          <p:nvPr/>
        </p:nvSpPr>
        <p:spPr bwMode="auto">
          <a:xfrm>
            <a:off x="6494427" y="2144070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567" name="Rectangle 12"/>
          <p:cNvSpPr>
            <a:spLocks noChangeArrowheads="1"/>
          </p:cNvSpPr>
          <p:nvPr/>
        </p:nvSpPr>
        <p:spPr bwMode="auto">
          <a:xfrm>
            <a:off x="417446" y="1411029"/>
            <a:ext cx="4257871" cy="253533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lIns="72000" rIns="72000" anchor="ctr"/>
          <a:lstStyle/>
          <a:p>
            <a:pPr>
              <a:lnSpc>
                <a:spcPct val="110000"/>
              </a:lnSpc>
            </a:pPr>
            <a:r>
              <a:rPr lang="en-US" altLang="ja-JP" sz="12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Dual Monitor (HDMI 1 + HDMI 2)</a:t>
            </a:r>
          </a:p>
        </p:txBody>
      </p:sp>
      <p:sp>
        <p:nvSpPr>
          <p:cNvPr id="568" name="正方形/長方形 6"/>
          <p:cNvSpPr>
            <a:spLocks noChangeArrowheads="1"/>
          </p:cNvSpPr>
          <p:nvPr/>
        </p:nvSpPr>
        <p:spPr bwMode="auto">
          <a:xfrm>
            <a:off x="357188" y="842228"/>
            <a:ext cx="8552350" cy="4385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285750" indent="-285750" eaLnBrk="1" hangingPunct="1">
              <a:lnSpc>
                <a:spcPts val="2700"/>
              </a:lnSpc>
              <a:spcAft>
                <a:spcPct val="10000"/>
              </a:spcAft>
              <a:buFont typeface="Wingdings" panose="05000000000000000000" pitchFamily="2" charset="2"/>
              <a:buChar char="n"/>
            </a:pPr>
            <a:r>
              <a:rPr kumimoji="1" lang="en-US" altLang="ja-JP" b="1" dirty="0" smtClean="0">
                <a:latin typeface="Arial" panose="020B0604020202020204" pitchFamily="34" charset="0"/>
                <a:cs typeface="Arial" panose="020B0604020202020204" pitchFamily="34" charset="0"/>
              </a:rPr>
              <a:t>In case of Multiple connection / Contents Sharing / </a:t>
            </a:r>
            <a:r>
              <a:rPr kumimoji="1" lang="en-US" altLang="ja-JP" b="1" dirty="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Dual Stream</a:t>
            </a:r>
            <a:endParaRPr kumimoji="1" lang="ja-JP" altLang="en-US" sz="1400" b="1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69" name="Text Box 43"/>
          <p:cNvSpPr txBox="1">
            <a:spLocks noChangeArrowheads="1"/>
          </p:cNvSpPr>
          <p:nvPr/>
        </p:nvSpPr>
        <p:spPr bwMode="auto">
          <a:xfrm>
            <a:off x="474237" y="6124942"/>
            <a:ext cx="8404035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900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* The system will display same layout with camera image because it can not recognize whether camera image or contents.</a:t>
            </a:r>
            <a:endParaRPr lang="ja-JP" altLang="en-US" sz="900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4109293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フッター プレースホルダー 3"/>
          <p:cNvSpPr txBox="1">
            <a:spLocks/>
          </p:cNvSpPr>
          <p:nvPr/>
        </p:nvSpPr>
        <p:spPr>
          <a:xfrm>
            <a:off x="8061203" y="6605691"/>
            <a:ext cx="1066800" cy="247650"/>
          </a:xfrm>
          <a:prstGeom prst="rect">
            <a:avLst/>
          </a:prstGeom>
          <a:noFill/>
        </p:spPr>
        <p:txBody>
          <a:bodyPr/>
          <a:lstStyle>
            <a:defPPr>
              <a:defRPr lang="de-DE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5146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9718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4290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8862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algn="r"/>
            <a:r>
              <a:rPr lang="de-DE" altLang="ja-JP" sz="800" dirty="0" smtClean="0">
                <a:solidFill>
                  <a:schemeClr val="bg1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Page </a:t>
            </a:r>
            <a:fld id="{11D062A2-B506-4044-A2EC-4FDCB15F0732}" type="slidenum">
              <a:rPr lang="de-DE" altLang="ja-JP" sz="800" b="1" smtClean="0">
                <a:solidFill>
                  <a:schemeClr val="bg1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pPr algn="r"/>
              <a:t>26</a:t>
            </a:fld>
            <a:endParaRPr lang="de-DE" altLang="ja-JP" sz="800" b="1" dirty="0" smtClean="0">
              <a:solidFill>
                <a:schemeClr val="bg1"/>
              </a:solidFill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4" name="Rectangle 8"/>
          <p:cNvSpPr txBox="1">
            <a:spLocks noChangeArrowheads="1"/>
          </p:cNvSpPr>
          <p:nvPr/>
        </p:nvSpPr>
        <p:spPr bwMode="auto">
          <a:xfrm>
            <a:off x="1" y="50965"/>
            <a:ext cx="9143999" cy="600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accent1"/>
                  </a:outerShdw>
                </a:effectLst>
              </a14:hiddenEffects>
            </a:ext>
          </a:extLst>
        </p:spPr>
        <p:txBody>
          <a:bodyPr vert="horz" wrap="square" lIns="0" tIns="45720" rIns="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0">
                <a:solidFill>
                  <a:schemeClr val="tx1"/>
                </a:solidFill>
                <a:latin typeface="HGP創英角ｺﾞｼｯｸUB" panose="020B0900000000000000" pitchFamily="50" charset="-128"/>
                <a:ea typeface="HGP創英角ｺﾞｼｯｸUB" panose="020B0900000000000000" pitchFamily="50" charset="-128"/>
                <a:cs typeface="Meiryo UI" panose="020B0604030504040204" pitchFamily="50" charset="-128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altLang="ja-JP" sz="2800" kern="0" dirty="0" smtClean="0">
                <a:latin typeface="Arial Black" panose="020B0A04020102020204" pitchFamily="34" charset="0"/>
              </a:rPr>
              <a:t>Screen Layout (Video Output Settings) </a:t>
            </a:r>
            <a:endParaRPr lang="de-DE" altLang="ja-JP" sz="2800" kern="0" dirty="0" smtClean="0">
              <a:latin typeface="Arial Black" panose="020B0A04020102020204" pitchFamily="34" charset="0"/>
            </a:endParaRPr>
          </a:p>
        </p:txBody>
      </p:sp>
      <p:graphicFrame>
        <p:nvGraphicFramePr>
          <p:cNvPr id="7" name="Group 16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20211111"/>
              </p:ext>
            </p:extLst>
          </p:nvPr>
        </p:nvGraphicFramePr>
        <p:xfrm>
          <a:off x="4921924" y="720304"/>
          <a:ext cx="3940716" cy="5768688"/>
        </p:xfrm>
        <a:graphic>
          <a:graphicData uri="http://schemas.openxmlformats.org/drawingml/2006/table">
            <a:tbl>
              <a:tblPr/>
              <a:tblGrid>
                <a:gridCol w="1344511"/>
                <a:gridCol w="2596205"/>
              </a:tblGrid>
              <a:tr h="270096">
                <a:tc>
                  <a:txBody>
                    <a:bodyPr/>
                    <a:lstStyle>
                      <a:lvl1pPr algn="l" defTabSz="866775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kumimoji="1" sz="1500">
                          <a:solidFill>
                            <a:schemeClr val="tx1"/>
                          </a:solidFill>
                          <a:latin typeface="HGP創英角ｺﾞｼｯｸUB" pitchFamily="50" charset="-128"/>
                          <a:ea typeface="HGP創英角ｺﾞｼｯｸUB" pitchFamily="50" charset="-128"/>
                        </a:defRPr>
                      </a:lvl1pPr>
                      <a:lvl2pPr marL="433388" algn="l" defTabSz="866775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kumimoji="1" sz="1300">
                          <a:solidFill>
                            <a:schemeClr val="tx1"/>
                          </a:solidFill>
                          <a:latin typeface="HGP創英角ｺﾞｼｯｸUB" pitchFamily="50" charset="-128"/>
                          <a:ea typeface="HGP創英角ｺﾞｼｯｸUB" pitchFamily="50" charset="-128"/>
                        </a:defRPr>
                      </a:lvl2pPr>
                      <a:lvl3pPr marL="866775" algn="l" defTabSz="866775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kumimoji="1" sz="1100">
                          <a:solidFill>
                            <a:schemeClr val="tx1"/>
                          </a:solidFill>
                          <a:latin typeface="HGP創英角ｺﾞｼｯｸUB" pitchFamily="50" charset="-128"/>
                          <a:ea typeface="HGP創英角ｺﾞｼｯｸUB" pitchFamily="50" charset="-128"/>
                        </a:defRPr>
                      </a:lvl3pPr>
                      <a:lvl4pPr marL="1298575" algn="l" defTabSz="866775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 kumimoji="1" sz="1000">
                          <a:solidFill>
                            <a:schemeClr val="tx1"/>
                          </a:solidFill>
                          <a:latin typeface="HGP創英角ｺﾞｼｯｸUB" pitchFamily="50" charset="-128"/>
                          <a:ea typeface="HGP創英角ｺﾞｼｯｸUB" pitchFamily="50" charset="-128"/>
                        </a:defRPr>
                      </a:lvl4pPr>
                      <a:lvl5pPr marL="1731963" algn="l" defTabSz="866775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 kumimoji="1" sz="800">
                          <a:solidFill>
                            <a:schemeClr val="tx1"/>
                          </a:solidFill>
                          <a:latin typeface="HGP創英角ｺﾞｼｯｸUB" pitchFamily="50" charset="-128"/>
                          <a:ea typeface="HGP創英角ｺﾞｼｯｸUB" pitchFamily="50" charset="-128"/>
                        </a:defRPr>
                      </a:lvl5pPr>
                      <a:lvl6pPr marL="2189163" defTabSz="866775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 kumimoji="1" sz="800">
                          <a:solidFill>
                            <a:schemeClr val="tx1"/>
                          </a:solidFill>
                          <a:latin typeface="HGP創英角ｺﾞｼｯｸUB" pitchFamily="50" charset="-128"/>
                          <a:ea typeface="HGP創英角ｺﾞｼｯｸUB" pitchFamily="50" charset="-128"/>
                        </a:defRPr>
                      </a:lvl6pPr>
                      <a:lvl7pPr marL="2646363" defTabSz="866775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 kumimoji="1" sz="800">
                          <a:solidFill>
                            <a:schemeClr val="tx1"/>
                          </a:solidFill>
                          <a:latin typeface="HGP創英角ｺﾞｼｯｸUB" pitchFamily="50" charset="-128"/>
                          <a:ea typeface="HGP創英角ｺﾞｼｯｸUB" pitchFamily="50" charset="-128"/>
                        </a:defRPr>
                      </a:lvl7pPr>
                      <a:lvl8pPr marL="3103563" defTabSz="866775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 kumimoji="1" sz="800">
                          <a:solidFill>
                            <a:schemeClr val="tx1"/>
                          </a:solidFill>
                          <a:latin typeface="HGP創英角ｺﾞｼｯｸUB" pitchFamily="50" charset="-128"/>
                          <a:ea typeface="HGP創英角ｺﾞｼｯｸUB" pitchFamily="50" charset="-128"/>
                        </a:defRPr>
                      </a:lvl8pPr>
                      <a:lvl9pPr marL="3560763" defTabSz="866775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 kumimoji="1" sz="800">
                          <a:solidFill>
                            <a:schemeClr val="tx1"/>
                          </a:solidFill>
                          <a:latin typeface="HGP創英角ｺﾞｼｯｸUB" pitchFamily="50" charset="-128"/>
                          <a:ea typeface="HGP創英角ｺﾞｼｯｸUB" pitchFamily="50" charset="-128"/>
                        </a:defRPr>
                      </a:lvl9pPr>
                    </a:lstStyle>
                    <a:p>
                      <a:pPr marL="0" marR="0" lvl="0" indent="0" algn="ctr" defTabSz="86677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ja-JP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Setting Item</a:t>
                      </a:r>
                      <a:endParaRPr kumimoji="1" lang="ja-JP" altLang="ja-JP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>
                      <a:lvl1pPr algn="l" defTabSz="866775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kumimoji="1" sz="1500">
                          <a:solidFill>
                            <a:schemeClr val="tx1"/>
                          </a:solidFill>
                          <a:latin typeface="HGP創英角ｺﾞｼｯｸUB" pitchFamily="50" charset="-128"/>
                          <a:ea typeface="HGP創英角ｺﾞｼｯｸUB" pitchFamily="50" charset="-128"/>
                        </a:defRPr>
                      </a:lvl1pPr>
                      <a:lvl2pPr marL="433388" algn="l" defTabSz="866775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kumimoji="1" sz="1300">
                          <a:solidFill>
                            <a:schemeClr val="tx1"/>
                          </a:solidFill>
                          <a:latin typeface="HGP創英角ｺﾞｼｯｸUB" pitchFamily="50" charset="-128"/>
                          <a:ea typeface="HGP創英角ｺﾞｼｯｸUB" pitchFamily="50" charset="-128"/>
                        </a:defRPr>
                      </a:lvl2pPr>
                      <a:lvl3pPr marL="866775" algn="l" defTabSz="866775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kumimoji="1" sz="1100">
                          <a:solidFill>
                            <a:schemeClr val="tx1"/>
                          </a:solidFill>
                          <a:latin typeface="HGP創英角ｺﾞｼｯｸUB" pitchFamily="50" charset="-128"/>
                          <a:ea typeface="HGP創英角ｺﾞｼｯｸUB" pitchFamily="50" charset="-128"/>
                        </a:defRPr>
                      </a:lvl3pPr>
                      <a:lvl4pPr marL="1298575" algn="l" defTabSz="866775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 kumimoji="1" sz="1000">
                          <a:solidFill>
                            <a:schemeClr val="tx1"/>
                          </a:solidFill>
                          <a:latin typeface="HGP創英角ｺﾞｼｯｸUB" pitchFamily="50" charset="-128"/>
                          <a:ea typeface="HGP創英角ｺﾞｼｯｸUB" pitchFamily="50" charset="-128"/>
                        </a:defRPr>
                      </a:lvl4pPr>
                      <a:lvl5pPr marL="1731963" algn="l" defTabSz="866775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 kumimoji="1" sz="800">
                          <a:solidFill>
                            <a:schemeClr val="tx1"/>
                          </a:solidFill>
                          <a:latin typeface="HGP創英角ｺﾞｼｯｸUB" pitchFamily="50" charset="-128"/>
                          <a:ea typeface="HGP創英角ｺﾞｼｯｸUB" pitchFamily="50" charset="-128"/>
                        </a:defRPr>
                      </a:lvl5pPr>
                      <a:lvl6pPr marL="2189163" defTabSz="866775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 kumimoji="1" sz="800">
                          <a:solidFill>
                            <a:schemeClr val="tx1"/>
                          </a:solidFill>
                          <a:latin typeface="HGP創英角ｺﾞｼｯｸUB" pitchFamily="50" charset="-128"/>
                          <a:ea typeface="HGP創英角ｺﾞｼｯｸUB" pitchFamily="50" charset="-128"/>
                        </a:defRPr>
                      </a:lvl6pPr>
                      <a:lvl7pPr marL="2646363" defTabSz="866775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 kumimoji="1" sz="800">
                          <a:solidFill>
                            <a:schemeClr val="tx1"/>
                          </a:solidFill>
                          <a:latin typeface="HGP創英角ｺﾞｼｯｸUB" pitchFamily="50" charset="-128"/>
                          <a:ea typeface="HGP創英角ｺﾞｼｯｸUB" pitchFamily="50" charset="-128"/>
                        </a:defRPr>
                      </a:lvl7pPr>
                      <a:lvl8pPr marL="3103563" defTabSz="866775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 kumimoji="1" sz="800">
                          <a:solidFill>
                            <a:schemeClr val="tx1"/>
                          </a:solidFill>
                          <a:latin typeface="HGP創英角ｺﾞｼｯｸUB" pitchFamily="50" charset="-128"/>
                          <a:ea typeface="HGP創英角ｺﾞｼｯｸUB" pitchFamily="50" charset="-128"/>
                        </a:defRPr>
                      </a:lvl8pPr>
                      <a:lvl9pPr marL="3560763" defTabSz="866775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 kumimoji="1" sz="800">
                          <a:solidFill>
                            <a:schemeClr val="tx1"/>
                          </a:solidFill>
                          <a:latin typeface="HGP創英角ｺﾞｼｯｸUB" pitchFamily="50" charset="-128"/>
                          <a:ea typeface="HGP創英角ｺﾞｼｯｸUB" pitchFamily="50" charset="-128"/>
                        </a:defRPr>
                      </a:lvl9pPr>
                    </a:lstStyle>
                    <a:p>
                      <a:pPr marL="0" marR="0" lvl="0" indent="0" algn="ctr" defTabSz="86677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ja-JP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Setting Value</a:t>
                      </a:r>
                    </a:p>
                  </a:txBody>
                  <a:tcPr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</a:tr>
              <a:tr h="1108786">
                <a:tc>
                  <a:txBody>
                    <a:bodyPr/>
                    <a:lstStyle>
                      <a:lvl1pPr algn="l" defTabSz="866775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kumimoji="1" sz="1500">
                          <a:solidFill>
                            <a:schemeClr val="tx1"/>
                          </a:solidFill>
                          <a:latin typeface="HGP創英角ｺﾞｼｯｸUB" pitchFamily="50" charset="-128"/>
                          <a:ea typeface="HGP創英角ｺﾞｼｯｸUB" pitchFamily="50" charset="-128"/>
                        </a:defRPr>
                      </a:lvl1pPr>
                      <a:lvl2pPr marL="433388" algn="l" defTabSz="866775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kumimoji="1" sz="1300">
                          <a:solidFill>
                            <a:schemeClr val="tx1"/>
                          </a:solidFill>
                          <a:latin typeface="HGP創英角ｺﾞｼｯｸUB" pitchFamily="50" charset="-128"/>
                          <a:ea typeface="HGP創英角ｺﾞｼｯｸUB" pitchFamily="50" charset="-128"/>
                        </a:defRPr>
                      </a:lvl2pPr>
                      <a:lvl3pPr marL="866775" algn="l" defTabSz="866775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kumimoji="1" sz="1100">
                          <a:solidFill>
                            <a:schemeClr val="tx1"/>
                          </a:solidFill>
                          <a:latin typeface="HGP創英角ｺﾞｼｯｸUB" pitchFamily="50" charset="-128"/>
                          <a:ea typeface="HGP創英角ｺﾞｼｯｸUB" pitchFamily="50" charset="-128"/>
                        </a:defRPr>
                      </a:lvl3pPr>
                      <a:lvl4pPr marL="1298575" algn="l" defTabSz="866775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 kumimoji="1" sz="1000">
                          <a:solidFill>
                            <a:schemeClr val="tx1"/>
                          </a:solidFill>
                          <a:latin typeface="HGP創英角ｺﾞｼｯｸUB" pitchFamily="50" charset="-128"/>
                          <a:ea typeface="HGP創英角ｺﾞｼｯｸUB" pitchFamily="50" charset="-128"/>
                        </a:defRPr>
                      </a:lvl4pPr>
                      <a:lvl5pPr marL="1731963" algn="l" defTabSz="866775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 kumimoji="1" sz="800">
                          <a:solidFill>
                            <a:schemeClr val="tx1"/>
                          </a:solidFill>
                          <a:latin typeface="HGP創英角ｺﾞｼｯｸUB" pitchFamily="50" charset="-128"/>
                          <a:ea typeface="HGP創英角ｺﾞｼｯｸUB" pitchFamily="50" charset="-128"/>
                        </a:defRPr>
                      </a:lvl5pPr>
                      <a:lvl6pPr marL="2189163" defTabSz="866775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 kumimoji="1" sz="800">
                          <a:solidFill>
                            <a:schemeClr val="tx1"/>
                          </a:solidFill>
                          <a:latin typeface="HGP創英角ｺﾞｼｯｸUB" pitchFamily="50" charset="-128"/>
                          <a:ea typeface="HGP創英角ｺﾞｼｯｸUB" pitchFamily="50" charset="-128"/>
                        </a:defRPr>
                      </a:lvl6pPr>
                      <a:lvl7pPr marL="2646363" defTabSz="866775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 kumimoji="1" sz="800">
                          <a:solidFill>
                            <a:schemeClr val="tx1"/>
                          </a:solidFill>
                          <a:latin typeface="HGP創英角ｺﾞｼｯｸUB" pitchFamily="50" charset="-128"/>
                          <a:ea typeface="HGP創英角ｺﾞｼｯｸUB" pitchFamily="50" charset="-128"/>
                        </a:defRPr>
                      </a:lvl7pPr>
                      <a:lvl8pPr marL="3103563" defTabSz="866775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 kumimoji="1" sz="800">
                          <a:solidFill>
                            <a:schemeClr val="tx1"/>
                          </a:solidFill>
                          <a:latin typeface="HGP創英角ｺﾞｼｯｸUB" pitchFamily="50" charset="-128"/>
                          <a:ea typeface="HGP創英角ｺﾞｼｯｸUB" pitchFamily="50" charset="-128"/>
                        </a:defRPr>
                      </a:lvl8pPr>
                      <a:lvl9pPr marL="3560763" defTabSz="866775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 kumimoji="1" sz="800">
                          <a:solidFill>
                            <a:schemeClr val="tx1"/>
                          </a:solidFill>
                          <a:latin typeface="HGP創英角ｺﾞｼｯｸUB" pitchFamily="50" charset="-128"/>
                          <a:ea typeface="HGP創英角ｺﾞｼｯｸUB" pitchFamily="50" charset="-128"/>
                        </a:defRPr>
                      </a:lvl9pPr>
                    </a:lstStyle>
                    <a:p>
                      <a:pPr marL="0" marR="0" indent="0" algn="l" defTabSz="866775" rtl="0" eaLnBrk="1" fontAlgn="ctr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ts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lang="en-US" altLang="ja-JP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Layout</a:t>
                      </a:r>
                      <a:r>
                        <a:rPr lang="en-US" altLang="ja-JP" sz="8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 1 (Switching video)</a:t>
                      </a:r>
                      <a:endParaRPr lang="en-US" altLang="ja-JP" sz="800" b="0" i="0" u="none" strike="noStrike" dirty="0" smtClean="0">
                        <a:solidFill>
                          <a:srgbClr val="7030A0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>
                      <a:lvl1pPr algn="l" defTabSz="866775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kumimoji="1" sz="1500">
                          <a:solidFill>
                            <a:schemeClr val="tx1"/>
                          </a:solidFill>
                          <a:latin typeface="HGP創英角ｺﾞｼｯｸUB" pitchFamily="50" charset="-128"/>
                          <a:ea typeface="HGP創英角ｺﾞｼｯｸUB" pitchFamily="50" charset="-128"/>
                        </a:defRPr>
                      </a:lvl1pPr>
                      <a:lvl2pPr marL="433388" algn="l" defTabSz="866775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kumimoji="1" sz="1300">
                          <a:solidFill>
                            <a:schemeClr val="tx1"/>
                          </a:solidFill>
                          <a:latin typeface="HGP創英角ｺﾞｼｯｸUB" pitchFamily="50" charset="-128"/>
                          <a:ea typeface="HGP創英角ｺﾞｼｯｸUB" pitchFamily="50" charset="-128"/>
                        </a:defRPr>
                      </a:lvl2pPr>
                      <a:lvl3pPr marL="866775" algn="l" defTabSz="866775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kumimoji="1" sz="1100">
                          <a:solidFill>
                            <a:schemeClr val="tx1"/>
                          </a:solidFill>
                          <a:latin typeface="HGP創英角ｺﾞｼｯｸUB" pitchFamily="50" charset="-128"/>
                          <a:ea typeface="HGP創英角ｺﾞｼｯｸUB" pitchFamily="50" charset="-128"/>
                        </a:defRPr>
                      </a:lvl3pPr>
                      <a:lvl4pPr marL="1298575" algn="l" defTabSz="866775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 kumimoji="1" sz="1000">
                          <a:solidFill>
                            <a:schemeClr val="tx1"/>
                          </a:solidFill>
                          <a:latin typeface="HGP創英角ｺﾞｼｯｸUB" pitchFamily="50" charset="-128"/>
                          <a:ea typeface="HGP創英角ｺﾞｼｯｸUB" pitchFamily="50" charset="-128"/>
                        </a:defRPr>
                      </a:lvl4pPr>
                      <a:lvl5pPr marL="1731963" algn="l" defTabSz="866775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 kumimoji="1" sz="800">
                          <a:solidFill>
                            <a:schemeClr val="tx1"/>
                          </a:solidFill>
                          <a:latin typeface="HGP創英角ｺﾞｼｯｸUB" pitchFamily="50" charset="-128"/>
                          <a:ea typeface="HGP創英角ｺﾞｼｯｸUB" pitchFamily="50" charset="-128"/>
                        </a:defRPr>
                      </a:lvl5pPr>
                      <a:lvl6pPr marL="2189163" defTabSz="866775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 kumimoji="1" sz="800">
                          <a:solidFill>
                            <a:schemeClr val="tx1"/>
                          </a:solidFill>
                          <a:latin typeface="HGP創英角ｺﾞｼｯｸUB" pitchFamily="50" charset="-128"/>
                          <a:ea typeface="HGP創英角ｺﾞｼｯｸUB" pitchFamily="50" charset="-128"/>
                        </a:defRPr>
                      </a:lvl6pPr>
                      <a:lvl7pPr marL="2646363" defTabSz="866775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 kumimoji="1" sz="800">
                          <a:solidFill>
                            <a:schemeClr val="tx1"/>
                          </a:solidFill>
                          <a:latin typeface="HGP創英角ｺﾞｼｯｸUB" pitchFamily="50" charset="-128"/>
                          <a:ea typeface="HGP創英角ｺﾞｼｯｸUB" pitchFamily="50" charset="-128"/>
                        </a:defRPr>
                      </a:lvl7pPr>
                      <a:lvl8pPr marL="3103563" defTabSz="866775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 kumimoji="1" sz="800">
                          <a:solidFill>
                            <a:schemeClr val="tx1"/>
                          </a:solidFill>
                          <a:latin typeface="HGP創英角ｺﾞｼｯｸUB" pitchFamily="50" charset="-128"/>
                          <a:ea typeface="HGP創英角ｺﾞｼｯｸUB" pitchFamily="50" charset="-128"/>
                        </a:defRPr>
                      </a:lvl8pPr>
                      <a:lvl9pPr marL="3560763" defTabSz="866775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 kumimoji="1" sz="800">
                          <a:solidFill>
                            <a:schemeClr val="tx1"/>
                          </a:solidFill>
                          <a:latin typeface="HGP創英角ｺﾞｼｯｸUB" pitchFamily="50" charset="-128"/>
                          <a:ea typeface="HGP創英角ｺﾞｼｯｸUB" pitchFamily="50" charset="-128"/>
                        </a:defRPr>
                      </a:lvl9pPr>
                    </a:lstStyle>
                    <a:p>
                      <a:pPr marL="0" marR="0" lvl="0" indent="0" algn="l" defTabSz="86677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lang="en-US" altLang="ja-JP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----- HDMI 1 -----</a:t>
                      </a:r>
                    </a:p>
                    <a:p>
                      <a:pPr marL="0" marR="0" lvl="0" indent="0" algn="l" defTabSz="86677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lang="en-US" altLang="ja-JP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Content</a:t>
                      </a:r>
                      <a:endParaRPr lang="ja-JP" altLang="en-US" sz="800" b="0" i="0" u="none" strike="noStrike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  <a:p>
                      <a:pPr marL="0" marR="0" lvl="0" indent="0" algn="l" defTabSz="86677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lang="en-US" altLang="ja-JP" sz="80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Content / Camera (</a:t>
                      </a:r>
                      <a:r>
                        <a:rPr lang="en-US" altLang="ja-JP" sz="800" u="none" strike="noStrike" dirty="0" err="1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PwithP</a:t>
                      </a:r>
                      <a:r>
                        <a:rPr lang="en-US" altLang="ja-JP" sz="80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)</a:t>
                      </a:r>
                    </a:p>
                    <a:p>
                      <a:pPr marL="0" marR="0" lvl="0" indent="0" algn="l" defTabSz="86677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lang="en-US" altLang="ja-JP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Content / Camera (</a:t>
                      </a:r>
                      <a:r>
                        <a:rPr lang="en-US" altLang="ja-JP" sz="800" b="0" i="0" u="none" strike="noStrike" dirty="0" err="1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SideBySide</a:t>
                      </a:r>
                      <a:r>
                        <a:rPr lang="en-US" altLang="ja-JP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)</a:t>
                      </a:r>
                    </a:p>
                    <a:p>
                      <a:pPr marL="0" marR="0" lvl="0" indent="0" algn="l" defTabSz="86677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lang="en-US" altLang="ja-JP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Other Site</a:t>
                      </a:r>
                    </a:p>
                    <a:p>
                      <a:pPr marL="0" marR="0" lvl="0" indent="0" algn="l" defTabSz="86677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lang="en-US" altLang="ja-JP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Local Site</a:t>
                      </a:r>
                    </a:p>
                    <a:p>
                      <a:pPr marL="0" marR="0" lvl="0" indent="0" algn="l" defTabSz="86677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lang="en-US" altLang="ja-JP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----- HDMI 1 / HDMI 2 -----</a:t>
                      </a:r>
                    </a:p>
                    <a:p>
                      <a:pPr marL="0" marR="0" lvl="0" indent="0" algn="l" defTabSz="86677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lang="en-US" altLang="ja-JP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Content / Other</a:t>
                      </a:r>
                    </a:p>
                    <a:p>
                      <a:pPr marL="0" marR="0" lvl="0" indent="0" algn="l" defTabSz="86677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lang="en-US" altLang="ja-JP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Other / Content</a:t>
                      </a:r>
                    </a:p>
                    <a:p>
                      <a:pPr marL="0" marR="0" lvl="0" indent="0" algn="l" defTabSz="86677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lang="en-US" altLang="ja-JP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Content / Content</a:t>
                      </a:r>
                      <a:endParaRPr lang="ja-JP" altLang="en-US" sz="800" b="0" i="0" u="none" strike="noStrike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633138">
                <a:tc>
                  <a:txBody>
                    <a:bodyPr/>
                    <a:lstStyle/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ja-JP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Layout</a:t>
                      </a:r>
                      <a:r>
                        <a:rPr lang="en-US" altLang="ja-JP" sz="8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 2 (Switching video)</a:t>
                      </a:r>
                      <a:endParaRPr lang="en-US" altLang="ja-JP" sz="800" b="0" i="0" u="none" strike="noStrike" dirty="0" smtClean="0">
                        <a:solidFill>
                          <a:srgbClr val="7030A0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  <a:p>
                      <a:pPr algn="l" fontAlgn="ctr"/>
                      <a:endParaRPr lang="en-US" altLang="ja-JP" sz="800" b="0" i="0" u="none" strike="noStrike" dirty="0"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677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lang="en-US" altLang="ja-JP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-----</a:t>
                      </a:r>
                      <a:r>
                        <a:rPr lang="en-US" altLang="ja-JP" sz="8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 HDMI 1 -----</a:t>
                      </a:r>
                      <a:endParaRPr lang="en-US" altLang="ja-JP" sz="800" b="0" i="0" u="none" strike="noStrike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  <a:p>
                      <a:pPr marL="0" marR="0" lvl="0" indent="0" algn="l" defTabSz="86677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lang="en-US" altLang="ja-JP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Content</a:t>
                      </a:r>
                    </a:p>
                    <a:p>
                      <a:pPr marL="0" marR="0" lvl="0" indent="0" algn="l" defTabSz="86677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lang="en-US" altLang="ja-JP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Content / Other (</a:t>
                      </a:r>
                      <a:r>
                        <a:rPr lang="en-US" altLang="ja-JP" sz="800" b="0" i="0" u="none" strike="noStrike" dirty="0" err="1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PwithP</a:t>
                      </a:r>
                      <a:r>
                        <a:rPr lang="en-US" altLang="ja-JP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)</a:t>
                      </a:r>
                    </a:p>
                    <a:p>
                      <a:pPr marL="0" marR="0" lvl="0" indent="0" algn="l" defTabSz="86677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lang="en-US" altLang="ja-JP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Content / Local (</a:t>
                      </a:r>
                      <a:r>
                        <a:rPr lang="en-US" altLang="ja-JP" sz="800" b="0" i="0" u="none" strike="noStrike" dirty="0" err="1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PwithP</a:t>
                      </a:r>
                      <a:r>
                        <a:rPr lang="en-US" altLang="ja-JP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)</a:t>
                      </a:r>
                    </a:p>
                    <a:p>
                      <a:pPr marL="0" marR="0" lvl="0" indent="0" algn="l" defTabSz="86677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lang="en-US" altLang="ja-JP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Content</a:t>
                      </a:r>
                      <a:r>
                        <a:rPr lang="en-US" altLang="ja-JP" sz="8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 / Other (</a:t>
                      </a:r>
                      <a:r>
                        <a:rPr lang="en-US" altLang="ja-JP" sz="800" b="0" i="0" u="none" strike="noStrike" baseline="0" dirty="0" err="1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SideBySide</a:t>
                      </a:r>
                      <a:r>
                        <a:rPr lang="en-US" altLang="ja-JP" sz="8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)</a:t>
                      </a:r>
                    </a:p>
                    <a:p>
                      <a:pPr marL="0" marR="0" lvl="0" indent="0" algn="l" defTabSz="86677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lang="en-US" altLang="ja-JP" sz="8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Content / Local (</a:t>
                      </a:r>
                      <a:r>
                        <a:rPr lang="en-US" altLang="ja-JP" sz="800" b="0" i="0" u="none" strike="noStrike" baseline="0" dirty="0" err="1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SideBySide</a:t>
                      </a:r>
                      <a:r>
                        <a:rPr lang="en-US" altLang="ja-JP" sz="8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)</a:t>
                      </a:r>
                    </a:p>
                    <a:p>
                      <a:pPr marL="0" marR="0" lvl="0" indent="0" algn="l" defTabSz="86677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lang="en-US" altLang="ja-JP" sz="8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Other Site</a:t>
                      </a:r>
                    </a:p>
                    <a:p>
                      <a:pPr marL="0" marR="0" lvl="0" indent="0" algn="l" defTabSz="86677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lang="en-US" altLang="ja-JP" sz="8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Local Site</a:t>
                      </a:r>
                    </a:p>
                    <a:p>
                      <a:pPr marL="0" marR="0" lvl="0" indent="0" algn="l" defTabSz="86677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lang="en-US" altLang="ja-JP" sz="8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----- HDMI / HDMI 2 -----</a:t>
                      </a:r>
                    </a:p>
                    <a:p>
                      <a:pPr marL="0" marR="0" lvl="0" indent="0" algn="l" defTabSz="86677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lang="en-US" altLang="ja-JP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Content / Other</a:t>
                      </a:r>
                    </a:p>
                    <a:p>
                      <a:pPr marL="0" marR="0" lvl="0" indent="0" algn="l" defTabSz="86677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lang="en-US" altLang="ja-JP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Other / Content</a:t>
                      </a:r>
                    </a:p>
                    <a:p>
                      <a:pPr marL="0" marR="0" lvl="0" indent="0" algn="l" defTabSz="86677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lang="en-US" altLang="ja-JP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Content / Content</a:t>
                      </a:r>
                      <a:endParaRPr lang="ja-JP" altLang="en-US" sz="800" b="0" i="0" u="none" strike="noStrike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715522">
                <a:tc>
                  <a:txBody>
                    <a:bodyPr/>
                    <a:lstStyle/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ja-JP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Output</a:t>
                      </a:r>
                      <a:r>
                        <a:rPr lang="en-US" altLang="ja-JP" sz="8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 of HDMI 3</a:t>
                      </a:r>
                    </a:p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ja-JP" sz="8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*KX-VC1600 only</a:t>
                      </a:r>
                      <a:endParaRPr lang="ja-JP" altLang="en-US" sz="800" b="0" i="0" u="none" strike="noStrike" dirty="0" smtClean="0">
                        <a:solidFill>
                          <a:srgbClr val="7030A0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677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lang="en-US" altLang="zh-CN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Local Site</a:t>
                      </a:r>
                      <a:r>
                        <a:rPr lang="en-US" altLang="zh-CN" sz="8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 Video</a:t>
                      </a:r>
                    </a:p>
                    <a:p>
                      <a:pPr marL="0" marR="0" lvl="0" indent="0" algn="l" defTabSz="86677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lang="en-US" altLang="zh-CN" sz="8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Rec (HDMI 1 / LR-Split)</a:t>
                      </a:r>
                    </a:p>
                    <a:p>
                      <a:pPr marL="0" marR="0" lvl="0" indent="0" algn="l" defTabSz="86677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lang="en-US" altLang="zh-CN" sz="8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Rec (HDMI 1 / LR-Mix)</a:t>
                      </a:r>
                    </a:p>
                    <a:p>
                      <a:pPr marL="0" marR="0" lvl="0" indent="0" algn="l" defTabSz="86677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lang="en-US" altLang="zh-CN" sz="8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Rec (HDMI 2 / LR-Split)</a:t>
                      </a:r>
                    </a:p>
                    <a:p>
                      <a:pPr marL="0" marR="0" lvl="0" indent="0" algn="l" defTabSz="86677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lang="en-US" altLang="zh-CN" sz="8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Rec (HDMI 2 / LR-Mix)</a:t>
                      </a:r>
                      <a:endParaRPr lang="zh-CN" altLang="en-US" sz="800" b="0" i="0" u="none" strike="noStrike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22258">
                <a:tc>
                  <a:txBody>
                    <a:bodyPr/>
                    <a:lstStyle/>
                    <a:p>
                      <a:pPr marL="0" marR="0" lvl="0" indent="0" algn="l" defTabSz="86677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lang="en-US" altLang="ja-JP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Analog</a:t>
                      </a:r>
                      <a:r>
                        <a:rPr lang="en-US" altLang="ja-JP" sz="8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 compo. Video output</a:t>
                      </a:r>
                      <a:endParaRPr lang="ja-JP" altLang="en-US" sz="800" b="0" i="0" u="none" strike="noStrike" dirty="0" smtClean="0">
                        <a:solidFill>
                          <a:srgbClr val="7030A0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ja-JP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Same</a:t>
                      </a:r>
                      <a:r>
                        <a:rPr lang="en-US" altLang="ja-JP" sz="8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 as HDMI 1</a:t>
                      </a:r>
                    </a:p>
                    <a:p>
                      <a:pPr algn="l" fontAlgn="ctr"/>
                      <a:r>
                        <a:rPr lang="en-US" altLang="ja-JP" sz="8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Same as HDMI 2</a:t>
                      </a:r>
                      <a:endParaRPr lang="ja-JP" altLang="en-US" sz="800" b="0" i="0" u="none" strike="noStrike" dirty="0" smtClean="0">
                        <a:solidFill>
                          <a:srgbClr val="7030A0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22258">
                <a:tc>
                  <a:txBody>
                    <a:bodyPr/>
                    <a:lstStyle/>
                    <a:p>
                      <a:pPr marL="0" marR="0" lvl="0" indent="0" algn="l" defTabSz="86677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lang="en-US" altLang="ja-JP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Max</a:t>
                      </a:r>
                      <a:r>
                        <a:rPr lang="en-US" altLang="ja-JP" sz="8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 Resolution</a:t>
                      </a:r>
                      <a:endParaRPr lang="ja-JP" altLang="en-US" sz="800" b="0" i="0" u="none" strike="noStrike" dirty="0" smtClean="0"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  <a:p>
                      <a:pPr marL="0" marR="0" lvl="0" indent="0" algn="l" defTabSz="86677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  <a:defRPr/>
                      </a:pPr>
                      <a:endParaRPr lang="en-US" altLang="ja-JP" sz="800" b="0" i="0" u="none" strike="noStrike" dirty="0" smtClean="0"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677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lang="en-US" altLang="ja-JP" sz="800" u="none" strike="noStrike" dirty="0" smtClean="0"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1080p</a:t>
                      </a:r>
                    </a:p>
                    <a:p>
                      <a:pPr marL="0" marR="0" lvl="0" indent="0" algn="l" defTabSz="86677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lang="en-US" altLang="ja-JP" sz="800" u="none" strike="noStrike" dirty="0" smtClean="0"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1080i</a:t>
                      </a:r>
                      <a:endParaRPr lang="en-US" altLang="ja-JP" sz="800" b="0" i="0" u="none" strike="noStrike" dirty="0" smtClean="0"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584434">
                <a:tc>
                  <a:txBody>
                    <a:bodyPr/>
                    <a:lstStyle/>
                    <a:p>
                      <a:pPr marL="0" marR="0" lvl="0" indent="0" algn="l" defTabSz="86677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lang="en-US" altLang="ja-JP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Display</a:t>
                      </a:r>
                      <a:r>
                        <a:rPr lang="en-US" altLang="ja-JP" sz="8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 position of local site</a:t>
                      </a:r>
                      <a:endParaRPr lang="ja-JP" altLang="en-US" sz="800" b="0" i="0" u="none" strike="noStrike" dirty="0" smtClean="0"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6677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lang="en-US" altLang="ja-JP" sz="800" u="none" strike="noStrike" dirty="0" smtClean="0"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Upper</a:t>
                      </a:r>
                      <a:r>
                        <a:rPr lang="en-US" altLang="ja-JP" sz="800" u="none" strike="noStrike" baseline="0" dirty="0" smtClean="0"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 right</a:t>
                      </a:r>
                    </a:p>
                    <a:p>
                      <a:pPr marL="0" marR="0" lvl="0" indent="0" algn="l" defTabSz="86677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lang="en-US" altLang="ja-JP" sz="800" u="none" strike="noStrike" baseline="0" dirty="0" smtClean="0"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Lower right</a:t>
                      </a:r>
                    </a:p>
                    <a:p>
                      <a:pPr marL="0" marR="0" lvl="0" indent="0" algn="l" defTabSz="86677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lang="en-US" altLang="ja-JP" sz="800" u="none" strike="noStrike" baseline="0" dirty="0" smtClean="0"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Upper left</a:t>
                      </a:r>
                    </a:p>
                    <a:p>
                      <a:pPr marL="0" marR="0" lvl="0" indent="0" algn="l" defTabSz="86677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lang="en-US" altLang="ja-JP" sz="800" u="none" strike="noStrike" baseline="0" dirty="0" smtClean="0"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Lower left</a:t>
                      </a:r>
                      <a:endParaRPr lang="en-US" altLang="ja-JP" sz="800" u="none" strike="noStrike" dirty="0" smtClean="0"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8" name="正方形/長方形 6"/>
          <p:cNvSpPr>
            <a:spLocks noChangeArrowheads="1"/>
          </p:cNvSpPr>
          <p:nvPr/>
        </p:nvSpPr>
        <p:spPr bwMode="auto">
          <a:xfrm>
            <a:off x="357187" y="842228"/>
            <a:ext cx="4199967" cy="11772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285750" indent="-285750" eaLnBrk="1" hangingPunct="1">
              <a:lnSpc>
                <a:spcPts val="2700"/>
              </a:lnSpc>
              <a:spcAft>
                <a:spcPct val="10000"/>
              </a:spcAft>
              <a:buFont typeface="Wingdings" panose="05000000000000000000" pitchFamily="2" charset="2"/>
              <a:buChar char="n"/>
            </a:pPr>
            <a:r>
              <a:rPr kumimoji="1" lang="en-US" altLang="ja-JP" b="1" dirty="0" smtClean="0">
                <a:latin typeface="Arial" panose="020B0604020202020204" pitchFamily="34" charset="0"/>
                <a:cs typeface="Arial" panose="020B0604020202020204" pitchFamily="34" charset="0"/>
              </a:rPr>
              <a:t>Video Output Settings</a:t>
            </a:r>
          </a:p>
          <a:p>
            <a:pPr marL="285750" eaLnBrk="1" hangingPunct="1">
              <a:lnSpc>
                <a:spcPts val="2700"/>
              </a:lnSpc>
              <a:spcAft>
                <a:spcPct val="10000"/>
              </a:spcAft>
              <a:buFont typeface="Wingdings" panose="05000000000000000000" pitchFamily="2" charset="2"/>
              <a:buChar char="l"/>
            </a:pPr>
            <a:r>
              <a:rPr kumimoji="1" lang="en-US" altLang="ja-JP" sz="14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1" lang="en-US" altLang="ja-JP" sz="1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Go to “Menu” =&gt; “Settings”</a:t>
            </a:r>
          </a:p>
          <a:p>
            <a:pPr marL="285750" eaLnBrk="1" hangingPunct="1">
              <a:lnSpc>
                <a:spcPts val="2700"/>
              </a:lnSpc>
              <a:spcAft>
                <a:spcPct val="10000"/>
              </a:spcAft>
            </a:pPr>
            <a:r>
              <a:rPr kumimoji="1" lang="ja-JP" altLang="en-US" sz="14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1" lang="ja-JP" altLang="en-US" sz="1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 </a:t>
            </a:r>
            <a:r>
              <a:rPr kumimoji="1" lang="en-US" altLang="ja-JP" sz="1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=&gt; “Admin Login” =&gt; “Video Output”</a:t>
            </a:r>
            <a:endParaRPr kumimoji="1" lang="ja-JP" altLang="en-US" sz="1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9" name="Group 16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59627754"/>
              </p:ext>
            </p:extLst>
          </p:nvPr>
        </p:nvGraphicFramePr>
        <p:xfrm>
          <a:off x="486813" y="4878392"/>
          <a:ext cx="3940716" cy="1580736"/>
        </p:xfrm>
        <a:graphic>
          <a:graphicData uri="http://schemas.openxmlformats.org/drawingml/2006/table">
            <a:tbl>
              <a:tblPr/>
              <a:tblGrid>
                <a:gridCol w="1344511"/>
                <a:gridCol w="2596205"/>
              </a:tblGrid>
              <a:tr h="270096">
                <a:tc>
                  <a:txBody>
                    <a:bodyPr/>
                    <a:lstStyle>
                      <a:lvl1pPr algn="l" defTabSz="866775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kumimoji="1" sz="1500">
                          <a:solidFill>
                            <a:schemeClr val="tx1"/>
                          </a:solidFill>
                          <a:latin typeface="HGP創英角ｺﾞｼｯｸUB" pitchFamily="50" charset="-128"/>
                          <a:ea typeface="HGP創英角ｺﾞｼｯｸUB" pitchFamily="50" charset="-128"/>
                        </a:defRPr>
                      </a:lvl1pPr>
                      <a:lvl2pPr marL="433388" algn="l" defTabSz="866775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kumimoji="1" sz="1300">
                          <a:solidFill>
                            <a:schemeClr val="tx1"/>
                          </a:solidFill>
                          <a:latin typeface="HGP創英角ｺﾞｼｯｸUB" pitchFamily="50" charset="-128"/>
                          <a:ea typeface="HGP創英角ｺﾞｼｯｸUB" pitchFamily="50" charset="-128"/>
                        </a:defRPr>
                      </a:lvl2pPr>
                      <a:lvl3pPr marL="866775" algn="l" defTabSz="866775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kumimoji="1" sz="1100">
                          <a:solidFill>
                            <a:schemeClr val="tx1"/>
                          </a:solidFill>
                          <a:latin typeface="HGP創英角ｺﾞｼｯｸUB" pitchFamily="50" charset="-128"/>
                          <a:ea typeface="HGP創英角ｺﾞｼｯｸUB" pitchFamily="50" charset="-128"/>
                        </a:defRPr>
                      </a:lvl3pPr>
                      <a:lvl4pPr marL="1298575" algn="l" defTabSz="866775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 kumimoji="1" sz="1000">
                          <a:solidFill>
                            <a:schemeClr val="tx1"/>
                          </a:solidFill>
                          <a:latin typeface="HGP創英角ｺﾞｼｯｸUB" pitchFamily="50" charset="-128"/>
                          <a:ea typeface="HGP創英角ｺﾞｼｯｸUB" pitchFamily="50" charset="-128"/>
                        </a:defRPr>
                      </a:lvl4pPr>
                      <a:lvl5pPr marL="1731963" algn="l" defTabSz="866775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 kumimoji="1" sz="800">
                          <a:solidFill>
                            <a:schemeClr val="tx1"/>
                          </a:solidFill>
                          <a:latin typeface="HGP創英角ｺﾞｼｯｸUB" pitchFamily="50" charset="-128"/>
                          <a:ea typeface="HGP創英角ｺﾞｼｯｸUB" pitchFamily="50" charset="-128"/>
                        </a:defRPr>
                      </a:lvl5pPr>
                      <a:lvl6pPr marL="2189163" defTabSz="866775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 kumimoji="1" sz="800">
                          <a:solidFill>
                            <a:schemeClr val="tx1"/>
                          </a:solidFill>
                          <a:latin typeface="HGP創英角ｺﾞｼｯｸUB" pitchFamily="50" charset="-128"/>
                          <a:ea typeface="HGP創英角ｺﾞｼｯｸUB" pitchFamily="50" charset="-128"/>
                        </a:defRPr>
                      </a:lvl6pPr>
                      <a:lvl7pPr marL="2646363" defTabSz="866775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 kumimoji="1" sz="800">
                          <a:solidFill>
                            <a:schemeClr val="tx1"/>
                          </a:solidFill>
                          <a:latin typeface="HGP創英角ｺﾞｼｯｸUB" pitchFamily="50" charset="-128"/>
                          <a:ea typeface="HGP創英角ｺﾞｼｯｸUB" pitchFamily="50" charset="-128"/>
                        </a:defRPr>
                      </a:lvl7pPr>
                      <a:lvl8pPr marL="3103563" defTabSz="866775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 kumimoji="1" sz="800">
                          <a:solidFill>
                            <a:schemeClr val="tx1"/>
                          </a:solidFill>
                          <a:latin typeface="HGP創英角ｺﾞｼｯｸUB" pitchFamily="50" charset="-128"/>
                          <a:ea typeface="HGP創英角ｺﾞｼｯｸUB" pitchFamily="50" charset="-128"/>
                        </a:defRPr>
                      </a:lvl8pPr>
                      <a:lvl9pPr marL="3560763" defTabSz="866775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 kumimoji="1" sz="800">
                          <a:solidFill>
                            <a:schemeClr val="tx1"/>
                          </a:solidFill>
                          <a:latin typeface="HGP創英角ｺﾞｼｯｸUB" pitchFamily="50" charset="-128"/>
                          <a:ea typeface="HGP創英角ｺﾞｼｯｸUB" pitchFamily="50" charset="-128"/>
                        </a:defRPr>
                      </a:lvl9pPr>
                    </a:lstStyle>
                    <a:p>
                      <a:pPr marL="0" marR="0" lvl="0" indent="0" algn="ctr" defTabSz="86677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ja-JP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Setting Item</a:t>
                      </a:r>
                      <a:endParaRPr kumimoji="1" lang="ja-JP" altLang="ja-JP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>
                      <a:lvl1pPr algn="l" defTabSz="866775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kumimoji="1" sz="1500">
                          <a:solidFill>
                            <a:schemeClr val="tx1"/>
                          </a:solidFill>
                          <a:latin typeface="HGP創英角ｺﾞｼｯｸUB" pitchFamily="50" charset="-128"/>
                          <a:ea typeface="HGP創英角ｺﾞｼｯｸUB" pitchFamily="50" charset="-128"/>
                        </a:defRPr>
                      </a:lvl1pPr>
                      <a:lvl2pPr marL="433388" algn="l" defTabSz="866775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kumimoji="1" sz="1300">
                          <a:solidFill>
                            <a:schemeClr val="tx1"/>
                          </a:solidFill>
                          <a:latin typeface="HGP創英角ｺﾞｼｯｸUB" pitchFamily="50" charset="-128"/>
                          <a:ea typeface="HGP創英角ｺﾞｼｯｸUB" pitchFamily="50" charset="-128"/>
                        </a:defRPr>
                      </a:lvl2pPr>
                      <a:lvl3pPr marL="866775" algn="l" defTabSz="866775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kumimoji="1" sz="1100">
                          <a:solidFill>
                            <a:schemeClr val="tx1"/>
                          </a:solidFill>
                          <a:latin typeface="HGP創英角ｺﾞｼｯｸUB" pitchFamily="50" charset="-128"/>
                          <a:ea typeface="HGP創英角ｺﾞｼｯｸUB" pitchFamily="50" charset="-128"/>
                        </a:defRPr>
                      </a:lvl3pPr>
                      <a:lvl4pPr marL="1298575" algn="l" defTabSz="866775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 kumimoji="1" sz="1000">
                          <a:solidFill>
                            <a:schemeClr val="tx1"/>
                          </a:solidFill>
                          <a:latin typeface="HGP創英角ｺﾞｼｯｸUB" pitchFamily="50" charset="-128"/>
                          <a:ea typeface="HGP創英角ｺﾞｼｯｸUB" pitchFamily="50" charset="-128"/>
                        </a:defRPr>
                      </a:lvl4pPr>
                      <a:lvl5pPr marL="1731963" algn="l" defTabSz="866775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 kumimoji="1" sz="800">
                          <a:solidFill>
                            <a:schemeClr val="tx1"/>
                          </a:solidFill>
                          <a:latin typeface="HGP創英角ｺﾞｼｯｸUB" pitchFamily="50" charset="-128"/>
                          <a:ea typeface="HGP創英角ｺﾞｼｯｸUB" pitchFamily="50" charset="-128"/>
                        </a:defRPr>
                      </a:lvl5pPr>
                      <a:lvl6pPr marL="2189163" defTabSz="866775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 kumimoji="1" sz="800">
                          <a:solidFill>
                            <a:schemeClr val="tx1"/>
                          </a:solidFill>
                          <a:latin typeface="HGP創英角ｺﾞｼｯｸUB" pitchFamily="50" charset="-128"/>
                          <a:ea typeface="HGP創英角ｺﾞｼｯｸUB" pitchFamily="50" charset="-128"/>
                        </a:defRPr>
                      </a:lvl6pPr>
                      <a:lvl7pPr marL="2646363" defTabSz="866775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 kumimoji="1" sz="800">
                          <a:solidFill>
                            <a:schemeClr val="tx1"/>
                          </a:solidFill>
                          <a:latin typeface="HGP創英角ｺﾞｼｯｸUB" pitchFamily="50" charset="-128"/>
                          <a:ea typeface="HGP創英角ｺﾞｼｯｸUB" pitchFamily="50" charset="-128"/>
                        </a:defRPr>
                      </a:lvl7pPr>
                      <a:lvl8pPr marL="3103563" defTabSz="866775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 kumimoji="1" sz="800">
                          <a:solidFill>
                            <a:schemeClr val="tx1"/>
                          </a:solidFill>
                          <a:latin typeface="HGP創英角ｺﾞｼｯｸUB" pitchFamily="50" charset="-128"/>
                          <a:ea typeface="HGP創英角ｺﾞｼｯｸUB" pitchFamily="50" charset="-128"/>
                        </a:defRPr>
                      </a:lvl8pPr>
                      <a:lvl9pPr marL="3560763" defTabSz="866775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 kumimoji="1" sz="800">
                          <a:solidFill>
                            <a:schemeClr val="tx1"/>
                          </a:solidFill>
                          <a:latin typeface="HGP創英角ｺﾞｼｯｸUB" pitchFamily="50" charset="-128"/>
                          <a:ea typeface="HGP創英角ｺﾞｼｯｸUB" pitchFamily="50" charset="-128"/>
                        </a:defRPr>
                      </a:lvl9pPr>
                    </a:lstStyle>
                    <a:p>
                      <a:pPr marL="0" marR="0" lvl="0" indent="0" algn="ctr" defTabSz="86677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1" lang="en-US" altLang="ja-JP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Setting Value</a:t>
                      </a:r>
                    </a:p>
                  </a:txBody>
                  <a:tcPr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2"/>
                    </a:solidFill>
                  </a:tcPr>
                </a:tc>
              </a:tr>
              <a:tr h="191170">
                <a:tc>
                  <a:txBody>
                    <a:bodyPr/>
                    <a:lstStyle/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ja-JP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Video</a:t>
                      </a:r>
                      <a:r>
                        <a:rPr lang="en-US" altLang="ja-JP" sz="8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 Output</a:t>
                      </a:r>
                      <a:endParaRPr lang="en-US" altLang="ja-JP" sz="8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u="none" strike="noStrike" dirty="0" smtClean="0"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HDMI1,</a:t>
                      </a:r>
                      <a:r>
                        <a:rPr lang="en-US" sz="800" u="none" strike="noStrike" baseline="0" dirty="0" smtClean="0"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ja-JP" sz="800" u="none" strike="noStrike" dirty="0" smtClean="0"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HDMI1 / HDMI2</a:t>
                      </a:r>
                      <a:endParaRPr lang="en-US" altLang="ja-JP" sz="800" b="0" i="0" u="none" strike="noStrike" dirty="0" smtClean="0"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764680">
                <a:tc>
                  <a:txBody>
                    <a:bodyPr/>
                    <a:lstStyle>
                      <a:lvl1pPr algn="l" defTabSz="866775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defRPr kumimoji="1" sz="1500">
                          <a:solidFill>
                            <a:schemeClr val="tx1"/>
                          </a:solidFill>
                          <a:latin typeface="HGP創英角ｺﾞｼｯｸUB" pitchFamily="50" charset="-128"/>
                          <a:ea typeface="HGP創英角ｺﾞｼｯｸUB" pitchFamily="50" charset="-128"/>
                        </a:defRPr>
                      </a:lvl1pPr>
                      <a:lvl2pPr marL="433388" algn="l" defTabSz="866775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80000"/>
                        <a:buFont typeface="Wingdings" pitchFamily="2" charset="2"/>
                        <a:defRPr kumimoji="1" sz="1300">
                          <a:solidFill>
                            <a:schemeClr val="tx1"/>
                          </a:solidFill>
                          <a:latin typeface="HGP創英角ｺﾞｼｯｸUB" pitchFamily="50" charset="-128"/>
                          <a:ea typeface="HGP創英角ｺﾞｼｯｸUB" pitchFamily="50" charset="-128"/>
                        </a:defRPr>
                      </a:lvl2pPr>
                      <a:lvl3pPr marL="866775" algn="l" defTabSz="866775">
                        <a:spcBef>
                          <a:spcPct val="20000"/>
                        </a:spcBef>
                        <a:buClr>
                          <a:schemeClr val="bg2"/>
                        </a:buClr>
                        <a:buSzPct val="65000"/>
                        <a:buFont typeface="Wingdings" pitchFamily="2" charset="2"/>
                        <a:defRPr kumimoji="1" sz="1100">
                          <a:solidFill>
                            <a:schemeClr val="tx1"/>
                          </a:solidFill>
                          <a:latin typeface="HGP創英角ｺﾞｼｯｸUB" pitchFamily="50" charset="-128"/>
                          <a:ea typeface="HGP創英角ｺﾞｼｯｸUB" pitchFamily="50" charset="-128"/>
                        </a:defRPr>
                      </a:lvl3pPr>
                      <a:lvl4pPr marL="1298575" algn="l" defTabSz="866775">
                        <a:spcBef>
                          <a:spcPct val="20000"/>
                        </a:spcBef>
                        <a:buClr>
                          <a:schemeClr val="accent2"/>
                        </a:buClr>
                        <a:buSzPct val="70000"/>
                        <a:buFont typeface="Wingdings" pitchFamily="2" charset="2"/>
                        <a:defRPr kumimoji="1" sz="1000">
                          <a:solidFill>
                            <a:schemeClr val="tx1"/>
                          </a:solidFill>
                          <a:latin typeface="HGP創英角ｺﾞｼｯｸUB" pitchFamily="50" charset="-128"/>
                          <a:ea typeface="HGP創英角ｺﾞｼｯｸUB" pitchFamily="50" charset="-128"/>
                        </a:defRPr>
                      </a:lvl4pPr>
                      <a:lvl5pPr marL="1731963" algn="l" defTabSz="866775">
                        <a:spcBef>
                          <a:spcPct val="20000"/>
                        </a:spcBef>
                        <a:buClr>
                          <a:schemeClr val="bg2"/>
                        </a:buClr>
                        <a:buFont typeface="Wingdings" pitchFamily="2" charset="2"/>
                        <a:defRPr kumimoji="1" sz="800">
                          <a:solidFill>
                            <a:schemeClr val="tx1"/>
                          </a:solidFill>
                          <a:latin typeface="HGP創英角ｺﾞｼｯｸUB" pitchFamily="50" charset="-128"/>
                          <a:ea typeface="HGP創英角ｺﾞｼｯｸUB" pitchFamily="50" charset="-128"/>
                        </a:defRPr>
                      </a:lvl5pPr>
                      <a:lvl6pPr marL="2189163" defTabSz="866775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 kumimoji="1" sz="800">
                          <a:solidFill>
                            <a:schemeClr val="tx1"/>
                          </a:solidFill>
                          <a:latin typeface="HGP創英角ｺﾞｼｯｸUB" pitchFamily="50" charset="-128"/>
                          <a:ea typeface="HGP創英角ｺﾞｼｯｸUB" pitchFamily="50" charset="-128"/>
                        </a:defRPr>
                      </a:lvl6pPr>
                      <a:lvl7pPr marL="2646363" defTabSz="866775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 kumimoji="1" sz="800">
                          <a:solidFill>
                            <a:schemeClr val="tx1"/>
                          </a:solidFill>
                          <a:latin typeface="HGP創英角ｺﾞｼｯｸUB" pitchFamily="50" charset="-128"/>
                          <a:ea typeface="HGP創英角ｺﾞｼｯｸUB" pitchFamily="50" charset="-128"/>
                        </a:defRPr>
                      </a:lvl7pPr>
                      <a:lvl8pPr marL="3103563" defTabSz="866775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 kumimoji="1" sz="800">
                          <a:solidFill>
                            <a:schemeClr val="tx1"/>
                          </a:solidFill>
                          <a:latin typeface="HGP創英角ｺﾞｼｯｸUB" pitchFamily="50" charset="-128"/>
                          <a:ea typeface="HGP創英角ｺﾞｼｯｸUB" pitchFamily="50" charset="-128"/>
                        </a:defRPr>
                      </a:lvl8pPr>
                      <a:lvl9pPr marL="3560763" defTabSz="866775" fontAlgn="base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Font typeface="Wingdings" pitchFamily="2" charset="2"/>
                        <a:defRPr kumimoji="1" sz="800">
                          <a:solidFill>
                            <a:schemeClr val="tx1"/>
                          </a:solidFill>
                          <a:latin typeface="HGP創英角ｺﾞｼｯｸUB" pitchFamily="50" charset="-128"/>
                          <a:ea typeface="HGP創英角ｺﾞｼｯｸUB" pitchFamily="50" charset="-128"/>
                        </a:defRPr>
                      </a:lvl9pPr>
                    </a:lstStyle>
                    <a:p>
                      <a:pPr algn="l" fontAlgn="ctr"/>
                      <a:r>
                        <a:rPr lang="en-US" altLang="ja-JP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Default</a:t>
                      </a:r>
                      <a:r>
                        <a:rPr lang="en-US" altLang="ja-JP" sz="8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 Screen Layout</a:t>
                      </a:r>
                      <a:endParaRPr lang="ja-JP" altLang="en-US" sz="800" b="0" i="0" u="none" strike="noStrike" dirty="0">
                        <a:solidFill>
                          <a:srgbClr val="7030A0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ja-JP" sz="800" u="none" strike="noStrike" dirty="0" smtClean="0"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----- HDMI 1 -----</a:t>
                      </a:r>
                    </a:p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ja-JP" sz="800" u="none" strike="noStrike" dirty="0" smtClean="0"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Other</a:t>
                      </a:r>
                      <a:r>
                        <a:rPr lang="en-US" altLang="ja-JP" sz="800" u="none" strike="noStrike" baseline="0" dirty="0" smtClean="0"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 Site</a:t>
                      </a:r>
                      <a:endParaRPr lang="en-US" altLang="ja-JP" sz="800" u="none" strike="noStrike" dirty="0" smtClean="0"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ja-JP" sz="800" u="none" strike="noStrike" dirty="0" smtClean="0"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Other / Local (</a:t>
                      </a:r>
                      <a:r>
                        <a:rPr lang="en-US" altLang="ja-JP" sz="800" u="none" strike="noStrike" dirty="0" err="1" smtClean="0"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PwithP</a:t>
                      </a:r>
                      <a:r>
                        <a:rPr lang="en-US" altLang="ja-JP" sz="800" u="none" strike="noStrike" dirty="0" smtClean="0"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)</a:t>
                      </a:r>
                    </a:p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ja-JP" sz="800" u="none" strike="noStrike" dirty="0" smtClean="0"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Other</a:t>
                      </a:r>
                      <a:r>
                        <a:rPr lang="en-US" altLang="ja-JP" sz="800" u="none" strike="noStrike" baseline="0" dirty="0" smtClean="0"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 / Local (</a:t>
                      </a:r>
                      <a:r>
                        <a:rPr lang="en-US" altLang="ja-JP" sz="800" u="none" strike="noStrike" dirty="0" err="1" smtClean="0"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SideBySide</a:t>
                      </a:r>
                      <a:r>
                        <a:rPr lang="en-US" altLang="ja-JP" sz="800" u="none" strike="noStrike" dirty="0" smtClean="0"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)</a:t>
                      </a:r>
                    </a:p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ja-JP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Local</a:t>
                      </a:r>
                    </a:p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----- HDMI</a:t>
                      </a:r>
                      <a:r>
                        <a:rPr lang="en-US" sz="8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 1 / HDMI 2 -----</a:t>
                      </a:r>
                    </a:p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Other / Local</a:t>
                      </a:r>
                    </a:p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Local / Other</a:t>
                      </a:r>
                    </a:p>
                    <a:p>
                      <a:pPr marL="0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0" i="0" u="none" strike="noStrike" baseline="0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Other / Other</a:t>
                      </a:r>
                      <a:endParaRPr lang="en-US" sz="800" b="0" i="0" u="none" strike="noStrike" dirty="0">
                        <a:solidFill>
                          <a:srgbClr val="FF0000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</a:tbl>
          </a:graphicData>
        </a:graphic>
      </p:graphicFrame>
      <p:pic>
        <p:nvPicPr>
          <p:cNvPr id="10" name="図 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0244" y="2187205"/>
            <a:ext cx="4076910" cy="2400692"/>
          </a:xfrm>
          <a:prstGeom prst="rect">
            <a:avLst/>
          </a:prstGeom>
        </p:spPr>
      </p:pic>
      <p:sp>
        <p:nvSpPr>
          <p:cNvPr id="11" name="テキスト ボックス 10"/>
          <p:cNvSpPr txBox="1"/>
          <p:nvPr/>
        </p:nvSpPr>
        <p:spPr>
          <a:xfrm>
            <a:off x="480244" y="2187205"/>
            <a:ext cx="926525" cy="18466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kumimoji="1" lang="en-US" altLang="ja-JP" sz="600" dirty="0" smtClean="0"/>
              <a:t>Video Output Settings</a:t>
            </a:r>
            <a:endParaRPr kumimoji="1" lang="ja-JP" altLang="en-US" sz="600" dirty="0"/>
          </a:p>
        </p:txBody>
      </p:sp>
      <p:sp>
        <p:nvSpPr>
          <p:cNvPr id="12" name="テキスト ボックス 11"/>
          <p:cNvSpPr txBox="1"/>
          <p:nvPr/>
        </p:nvSpPr>
        <p:spPr>
          <a:xfrm>
            <a:off x="1484479" y="2238010"/>
            <a:ext cx="926525" cy="200055"/>
          </a:xfrm>
          <a:prstGeom prst="rect">
            <a:avLst/>
          </a:prstGeom>
          <a:solidFill>
            <a:srgbClr val="FFC000"/>
          </a:solidFill>
        </p:spPr>
        <p:txBody>
          <a:bodyPr wrap="square" rtlCol="0">
            <a:spAutoFit/>
          </a:bodyPr>
          <a:lstStyle/>
          <a:p>
            <a:r>
              <a:rPr kumimoji="1" lang="en-US" altLang="ja-JP" sz="700" b="1" dirty="0" smtClean="0"/>
              <a:t>Video Output </a:t>
            </a:r>
            <a:endParaRPr kumimoji="1" lang="ja-JP" altLang="en-US" sz="700" b="1" dirty="0"/>
          </a:p>
        </p:txBody>
      </p:sp>
      <p:sp>
        <p:nvSpPr>
          <p:cNvPr id="13" name="テキスト ボックス 12"/>
          <p:cNvSpPr txBox="1"/>
          <p:nvPr/>
        </p:nvSpPr>
        <p:spPr>
          <a:xfrm>
            <a:off x="1484479" y="2511535"/>
            <a:ext cx="1211829" cy="20005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kumimoji="1" lang="en-US" altLang="ja-JP" sz="700" b="1" dirty="0" smtClean="0"/>
              <a:t>Default Screen Layout</a:t>
            </a:r>
            <a:endParaRPr kumimoji="1" lang="ja-JP" altLang="en-US" sz="700" b="1" dirty="0"/>
          </a:p>
        </p:txBody>
      </p:sp>
      <p:sp>
        <p:nvSpPr>
          <p:cNvPr id="14" name="テキスト ボックス 13"/>
          <p:cNvSpPr txBox="1"/>
          <p:nvPr/>
        </p:nvSpPr>
        <p:spPr>
          <a:xfrm>
            <a:off x="1488394" y="3023425"/>
            <a:ext cx="1211829" cy="20005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kumimoji="1" lang="en-US" altLang="ja-JP" sz="700" b="1" dirty="0" smtClean="0"/>
              <a:t>Layout 2</a:t>
            </a:r>
            <a:endParaRPr kumimoji="1" lang="ja-JP" altLang="en-US" sz="700" b="1" dirty="0"/>
          </a:p>
        </p:txBody>
      </p:sp>
      <p:sp>
        <p:nvSpPr>
          <p:cNvPr id="16" name="テキスト ボックス 15"/>
          <p:cNvSpPr txBox="1"/>
          <p:nvPr/>
        </p:nvSpPr>
        <p:spPr>
          <a:xfrm>
            <a:off x="1476679" y="3285235"/>
            <a:ext cx="1211829" cy="20005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kumimoji="1" lang="en-US" altLang="ja-JP" sz="700" b="1" dirty="0" smtClean="0"/>
              <a:t>Output of HDMI 3</a:t>
            </a:r>
            <a:endParaRPr kumimoji="1" lang="ja-JP" altLang="en-US" sz="700" b="1" dirty="0"/>
          </a:p>
        </p:txBody>
      </p:sp>
      <p:sp>
        <p:nvSpPr>
          <p:cNvPr id="17" name="テキスト ボックス 16"/>
          <p:cNvSpPr txBox="1"/>
          <p:nvPr/>
        </p:nvSpPr>
        <p:spPr>
          <a:xfrm>
            <a:off x="1488409" y="3547045"/>
            <a:ext cx="1270422" cy="18466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kumimoji="1" lang="en-US" altLang="ja-JP" sz="600" b="1" dirty="0" smtClean="0"/>
              <a:t>Analog compo. Video output</a:t>
            </a:r>
            <a:endParaRPr kumimoji="1" lang="ja-JP" altLang="en-US" sz="600" b="1" dirty="0"/>
          </a:p>
        </p:txBody>
      </p:sp>
      <p:sp>
        <p:nvSpPr>
          <p:cNvPr id="18" name="テキスト ボックス 17"/>
          <p:cNvSpPr txBox="1"/>
          <p:nvPr/>
        </p:nvSpPr>
        <p:spPr>
          <a:xfrm>
            <a:off x="1487622" y="3801072"/>
            <a:ext cx="1211829" cy="20005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kumimoji="1" lang="en-US" altLang="ja-JP" sz="700" b="1" dirty="0" smtClean="0"/>
              <a:t>Max Resolution</a:t>
            </a:r>
            <a:endParaRPr kumimoji="1" lang="ja-JP" altLang="en-US" sz="700" b="1" dirty="0"/>
          </a:p>
        </p:txBody>
      </p:sp>
      <p:sp>
        <p:nvSpPr>
          <p:cNvPr id="19" name="テキスト ボックス 18"/>
          <p:cNvSpPr txBox="1"/>
          <p:nvPr/>
        </p:nvSpPr>
        <p:spPr>
          <a:xfrm>
            <a:off x="1484444" y="4062888"/>
            <a:ext cx="1274387" cy="18466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kumimoji="1" lang="en-US" altLang="ja-JP" sz="600" b="1" dirty="0" smtClean="0"/>
              <a:t>Display Position of Local Site</a:t>
            </a:r>
            <a:endParaRPr kumimoji="1" lang="ja-JP" altLang="en-US" sz="600" b="1" dirty="0"/>
          </a:p>
        </p:txBody>
      </p:sp>
      <p:sp>
        <p:nvSpPr>
          <p:cNvPr id="20" name="テキスト ボックス 19"/>
          <p:cNvSpPr txBox="1"/>
          <p:nvPr/>
        </p:nvSpPr>
        <p:spPr>
          <a:xfrm>
            <a:off x="1484494" y="2746000"/>
            <a:ext cx="1211829" cy="20005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kumimoji="1" lang="en-US" altLang="ja-JP" sz="700" b="1" dirty="0" smtClean="0"/>
              <a:t>Layout 1</a:t>
            </a:r>
            <a:endParaRPr kumimoji="1" lang="ja-JP" altLang="en-US" sz="700" b="1" dirty="0"/>
          </a:p>
        </p:txBody>
      </p:sp>
      <p:sp>
        <p:nvSpPr>
          <p:cNvPr id="21" name="テキスト ボックス 20"/>
          <p:cNvSpPr txBox="1"/>
          <p:nvPr/>
        </p:nvSpPr>
        <p:spPr>
          <a:xfrm>
            <a:off x="578079" y="2693856"/>
            <a:ext cx="673206" cy="52322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kumimoji="1" lang="en-US" altLang="ja-JP" sz="700" b="1" smtClean="0"/>
              <a:t>Press [Enter] to set Video output</a:t>
            </a:r>
            <a:endParaRPr kumimoji="1" lang="ja-JP" altLang="en-US" sz="700" b="1" dirty="0"/>
          </a:p>
        </p:txBody>
      </p:sp>
    </p:spTree>
    <p:extLst>
      <p:ext uri="{BB962C8B-B14F-4D97-AF65-F5344CB8AC3E}">
        <p14:creationId xmlns:p14="http://schemas.microsoft.com/office/powerpoint/2010/main" val="204109293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フッター プレースホルダー 3"/>
          <p:cNvSpPr txBox="1">
            <a:spLocks/>
          </p:cNvSpPr>
          <p:nvPr/>
        </p:nvSpPr>
        <p:spPr>
          <a:xfrm>
            <a:off x="8061203" y="6605691"/>
            <a:ext cx="1066800" cy="247650"/>
          </a:xfrm>
          <a:prstGeom prst="rect">
            <a:avLst/>
          </a:prstGeom>
          <a:noFill/>
        </p:spPr>
        <p:txBody>
          <a:bodyPr/>
          <a:lstStyle>
            <a:defPPr>
              <a:defRPr lang="de-DE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5146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9718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4290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8862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algn="r"/>
            <a:r>
              <a:rPr lang="de-DE" altLang="ja-JP" sz="800" dirty="0" smtClean="0">
                <a:solidFill>
                  <a:schemeClr val="bg1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Page </a:t>
            </a:r>
            <a:fld id="{11D062A2-B506-4044-A2EC-4FDCB15F0732}" type="slidenum">
              <a:rPr lang="de-DE" altLang="ja-JP" sz="800" b="1" smtClean="0">
                <a:solidFill>
                  <a:schemeClr val="bg1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pPr algn="r"/>
              <a:t>2</a:t>
            </a:fld>
            <a:endParaRPr lang="de-DE" altLang="ja-JP" sz="800" b="1" dirty="0" smtClean="0">
              <a:solidFill>
                <a:schemeClr val="bg1"/>
              </a:solidFill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27" name="Rectangle 8"/>
          <p:cNvSpPr txBox="1">
            <a:spLocks noChangeArrowheads="1"/>
          </p:cNvSpPr>
          <p:nvPr/>
        </p:nvSpPr>
        <p:spPr bwMode="auto">
          <a:xfrm>
            <a:off x="1" y="43150"/>
            <a:ext cx="9143999" cy="600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accent1"/>
                  </a:outerShdw>
                </a:effectLst>
              </a14:hiddenEffects>
            </a:ext>
          </a:extLst>
        </p:spPr>
        <p:txBody>
          <a:bodyPr vert="horz" wrap="square" lIns="0" tIns="45720" rIns="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0">
                <a:solidFill>
                  <a:schemeClr val="tx1"/>
                </a:solidFill>
                <a:latin typeface="HGP創英角ｺﾞｼｯｸUB" panose="020B0900000000000000" pitchFamily="50" charset="-128"/>
                <a:ea typeface="HGP創英角ｺﾞｼｯｸUB" panose="020B0900000000000000" pitchFamily="50" charset="-128"/>
                <a:cs typeface="Meiryo UI" panose="020B0604030504040204" pitchFamily="50" charset="-128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altLang="ja-JP" sz="2800" kern="0" dirty="0">
                <a:latin typeface="Arial Black" panose="020B0A04020102020204" pitchFamily="34" charset="0"/>
              </a:rPr>
              <a:t>Screen</a:t>
            </a:r>
            <a:r>
              <a:rPr lang="en-US" altLang="ja-JP" sz="2800" kern="0" dirty="0" smtClean="0">
                <a:latin typeface="Arial Black" panose="020B0A04020102020204" pitchFamily="34" charset="0"/>
              </a:rPr>
              <a:t> Layout</a:t>
            </a:r>
            <a:endParaRPr lang="de-DE" altLang="ja-JP" sz="2800" kern="0" dirty="0" smtClean="0">
              <a:latin typeface="Arial Black" panose="020B0A04020102020204" pitchFamily="34" charset="0"/>
            </a:endParaRPr>
          </a:p>
        </p:txBody>
      </p:sp>
      <p:sp>
        <p:nvSpPr>
          <p:cNvPr id="116" name="正方形/長方形 6"/>
          <p:cNvSpPr>
            <a:spLocks noChangeArrowheads="1"/>
          </p:cNvSpPr>
          <p:nvPr/>
        </p:nvSpPr>
        <p:spPr bwMode="auto">
          <a:xfrm>
            <a:off x="357188" y="842228"/>
            <a:ext cx="8497643" cy="2240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285750" indent="-285750" eaLnBrk="1" hangingPunct="1">
              <a:lnSpc>
                <a:spcPts val="2700"/>
              </a:lnSpc>
              <a:spcAft>
                <a:spcPct val="10000"/>
              </a:spcAft>
              <a:buFont typeface="Wingdings" panose="05000000000000000000" pitchFamily="2" charset="2"/>
              <a:buChar char="n"/>
            </a:pPr>
            <a:r>
              <a:rPr kumimoji="1" lang="en-US" altLang="ja-JP" b="1" dirty="0" smtClean="0">
                <a:latin typeface="Arial" panose="020B0604020202020204" pitchFamily="34" charset="0"/>
                <a:cs typeface="Arial" panose="020B0604020202020204" pitchFamily="34" charset="0"/>
              </a:rPr>
              <a:t>Available Screen Layout will be different depends on Video Output Settings and number of monitor.</a:t>
            </a:r>
          </a:p>
          <a:p>
            <a:pPr marL="285750" indent="-285750" eaLnBrk="1" hangingPunct="1">
              <a:lnSpc>
                <a:spcPts val="2700"/>
              </a:lnSpc>
              <a:spcAft>
                <a:spcPct val="10000"/>
              </a:spcAft>
              <a:buFont typeface="Wingdings" panose="05000000000000000000" pitchFamily="2" charset="2"/>
              <a:buChar char="n"/>
            </a:pPr>
            <a:r>
              <a:rPr kumimoji="1" lang="en-US" altLang="ja-JP" b="1" dirty="0" smtClean="0">
                <a:latin typeface="Arial" panose="020B0604020202020204" pitchFamily="34" charset="0"/>
                <a:cs typeface="Arial" panose="020B0604020202020204" pitchFamily="34" charset="0"/>
              </a:rPr>
              <a:t>Screen Layout while in contents sharing (PC or Sub-camera) will be different depends on following conditions.</a:t>
            </a:r>
          </a:p>
          <a:p>
            <a:pPr marL="1028700" lvl="1" eaLnBrk="1" hangingPunct="1">
              <a:lnSpc>
                <a:spcPts val="2700"/>
              </a:lnSpc>
              <a:spcAft>
                <a:spcPct val="10000"/>
              </a:spcAft>
              <a:buFont typeface="Wingdings" panose="05000000000000000000" pitchFamily="2" charset="2"/>
              <a:buChar char="l"/>
            </a:pPr>
            <a:r>
              <a:rPr kumimoji="1" lang="en-US" altLang="ja-JP" sz="1400" b="1" dirty="0" smtClean="0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Dual Stream mode and Single Stream mode</a:t>
            </a:r>
          </a:p>
          <a:p>
            <a:pPr marL="1028700" lvl="1" eaLnBrk="1" hangingPunct="1">
              <a:lnSpc>
                <a:spcPts val="2700"/>
              </a:lnSpc>
              <a:spcAft>
                <a:spcPct val="10000"/>
              </a:spcAft>
              <a:buFont typeface="Wingdings" panose="05000000000000000000" pitchFamily="2" charset="2"/>
              <a:buChar char="l"/>
            </a:pPr>
            <a:r>
              <a:rPr kumimoji="1" lang="en-US" altLang="ja-JP" sz="1400" b="1" dirty="0" smtClean="0">
                <a:solidFill>
                  <a:srgbClr val="0000CC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Embedded MCU site and Remote site (Receiving)</a:t>
            </a:r>
          </a:p>
        </p:txBody>
      </p:sp>
      <p:sp>
        <p:nvSpPr>
          <p:cNvPr id="5" name="正方形/長方形 6"/>
          <p:cNvSpPr>
            <a:spLocks noChangeArrowheads="1"/>
          </p:cNvSpPr>
          <p:nvPr/>
        </p:nvSpPr>
        <p:spPr bwMode="auto">
          <a:xfrm>
            <a:off x="40104" y="5353763"/>
            <a:ext cx="9063835" cy="10618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285750" eaLnBrk="1" hangingPunct="1">
              <a:lnSpc>
                <a:spcPct val="150000"/>
              </a:lnSpc>
              <a:spcAft>
                <a:spcPct val="10000"/>
              </a:spcAft>
            </a:pPr>
            <a:r>
              <a:rPr kumimoji="1" lang="en-US" altLang="ja-JP" sz="1000" b="1" dirty="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Note:</a:t>
            </a:r>
          </a:p>
          <a:p>
            <a:pPr marL="571500" indent="-285750" eaLnBrk="1" hangingPunct="1">
              <a:lnSpc>
                <a:spcPct val="150000"/>
              </a:lnSpc>
              <a:spcAft>
                <a:spcPct val="10000"/>
              </a:spcAft>
              <a:buFont typeface="Wingdings" panose="05000000000000000000" pitchFamily="2" charset="2"/>
              <a:buChar char="ü"/>
            </a:pPr>
            <a:r>
              <a:rPr kumimoji="1" lang="en-US" altLang="ja-JP" sz="1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Screen Layout while in conference will be same at both Base site and each remote site. (Impossible to change screen layout at each site.)</a:t>
            </a:r>
          </a:p>
          <a:p>
            <a:pPr marL="571500" indent="-285750" eaLnBrk="1" hangingPunct="1">
              <a:lnSpc>
                <a:spcPct val="150000"/>
              </a:lnSpc>
              <a:spcAft>
                <a:spcPct val="10000"/>
              </a:spcAft>
              <a:buFont typeface="Wingdings" panose="05000000000000000000" pitchFamily="2" charset="2"/>
              <a:buChar char="ü"/>
            </a:pPr>
            <a:r>
              <a:rPr kumimoji="1" lang="en-US" altLang="ja-JP" sz="1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By </a:t>
            </a:r>
            <a:r>
              <a:rPr kumimoji="1" lang="en-US" altLang="ja-JP" sz="1000" b="1" dirty="0">
                <a:latin typeface="Arial" panose="020B0604020202020204" pitchFamily="34" charset="0"/>
                <a:cs typeface="Arial" panose="020B0604020202020204" pitchFamily="34" charset="0"/>
              </a:rPr>
              <a:t>remote controller or GUI </a:t>
            </a:r>
            <a:r>
              <a:rPr kumimoji="1" lang="en-US" altLang="ja-JP" sz="1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menu, Screen Layout operation mode can be set and change at base site.</a:t>
            </a:r>
          </a:p>
          <a:p>
            <a:pPr marL="571500" indent="-285750" eaLnBrk="1" hangingPunct="1">
              <a:lnSpc>
                <a:spcPct val="150000"/>
              </a:lnSpc>
              <a:spcAft>
                <a:spcPct val="10000"/>
              </a:spcAft>
              <a:buFont typeface="Wingdings" panose="05000000000000000000" pitchFamily="2" charset="2"/>
              <a:buChar char="ü"/>
            </a:pPr>
            <a:r>
              <a:rPr kumimoji="1" lang="en-US" altLang="ja-JP" sz="1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At remote site, Screen Layout can be changed by DTMF of the remote controller. (In case of fixed split screen layout only)</a:t>
            </a:r>
            <a:endParaRPr kumimoji="1" lang="ja-JP" altLang="en-US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4"/>
          <p:cNvSpPr>
            <a:spLocks noChangeArrowheads="1"/>
          </p:cNvSpPr>
          <p:nvPr/>
        </p:nvSpPr>
        <p:spPr bwMode="auto">
          <a:xfrm>
            <a:off x="2639447" y="3310155"/>
            <a:ext cx="1382713" cy="854075"/>
          </a:xfrm>
          <a:prstGeom prst="rect">
            <a:avLst/>
          </a:prstGeom>
          <a:noFill/>
          <a:ln w="9525">
            <a:solidFill>
              <a:schemeClr val="bg2">
                <a:lumMod val="40000"/>
                <a:lumOff val="60000"/>
              </a:schemeClr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>
              <a:defRPr/>
            </a:pPr>
            <a:endParaRPr lang="en-US" altLang="ja-JP" sz="1600" dirty="0">
              <a:solidFill>
                <a:srgbClr val="5F5F5F"/>
              </a:solidFill>
              <a:latin typeface="HGP創英角ｺﾞｼｯｸUB" panose="020B0900000000000000" pitchFamily="50" charset="-128"/>
              <a:ea typeface="HGP創英角ｺﾞｼｯｸUB" panose="020B0900000000000000" pitchFamily="50" charset="-128"/>
            </a:endParaRPr>
          </a:p>
        </p:txBody>
      </p:sp>
      <p:sp>
        <p:nvSpPr>
          <p:cNvPr id="9" name="テキスト ボックス 1"/>
          <p:cNvSpPr txBox="1">
            <a:spLocks noChangeArrowheads="1"/>
          </p:cNvSpPr>
          <p:nvPr/>
        </p:nvSpPr>
        <p:spPr bwMode="auto">
          <a:xfrm>
            <a:off x="1157144" y="3057411"/>
            <a:ext cx="484187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200" dirty="0">
                <a:latin typeface="HGP創英角ｺﾞｼｯｸUB" panose="020B0900000000000000" pitchFamily="50" charset="-128"/>
                <a:ea typeface="HGP創英角ｺﾞｼｯｸUB" panose="020B0900000000000000" pitchFamily="50" charset="-128"/>
              </a:rPr>
              <a:t>CP1</a:t>
            </a:r>
            <a:endParaRPr lang="ja-JP" altLang="en-US" sz="1200" dirty="0">
              <a:latin typeface="HGP創英角ｺﾞｼｯｸUB" panose="020B0900000000000000" pitchFamily="50" charset="-128"/>
              <a:ea typeface="HGP創英角ｺﾞｼｯｸUB" panose="020B0900000000000000" pitchFamily="50" charset="-128"/>
            </a:endParaRPr>
          </a:p>
        </p:txBody>
      </p:sp>
      <p:sp>
        <p:nvSpPr>
          <p:cNvPr id="10" name="テキスト ボックス 23"/>
          <p:cNvSpPr txBox="1">
            <a:spLocks noChangeArrowheads="1"/>
          </p:cNvSpPr>
          <p:nvPr/>
        </p:nvSpPr>
        <p:spPr bwMode="auto">
          <a:xfrm>
            <a:off x="3123635" y="3057411"/>
            <a:ext cx="4826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200" dirty="0">
                <a:latin typeface="HGP創英角ｺﾞｼｯｸUB" panose="020B0900000000000000" pitchFamily="50" charset="-128"/>
                <a:ea typeface="HGP創英角ｺﾞｼｯｸUB" panose="020B0900000000000000" pitchFamily="50" charset="-128"/>
              </a:rPr>
              <a:t>CP2</a:t>
            </a:r>
            <a:endParaRPr lang="ja-JP" altLang="en-US" sz="1200" dirty="0">
              <a:latin typeface="HGP創英角ｺﾞｼｯｸUB" panose="020B0900000000000000" pitchFamily="50" charset="-128"/>
              <a:ea typeface="HGP創英角ｺﾞｼｯｸUB" panose="020B0900000000000000" pitchFamily="50" charset="-128"/>
            </a:endParaRPr>
          </a:p>
        </p:txBody>
      </p:sp>
      <p:sp>
        <p:nvSpPr>
          <p:cNvPr id="11" name="テキスト ボックス 24"/>
          <p:cNvSpPr txBox="1">
            <a:spLocks noChangeArrowheads="1"/>
          </p:cNvSpPr>
          <p:nvPr/>
        </p:nvSpPr>
        <p:spPr bwMode="auto">
          <a:xfrm>
            <a:off x="7466106" y="3057411"/>
            <a:ext cx="4826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200" dirty="0">
                <a:latin typeface="HGP創英角ｺﾞｼｯｸUB" panose="020B0900000000000000" pitchFamily="50" charset="-128"/>
                <a:ea typeface="HGP創英角ｺﾞｼｯｸUB" panose="020B0900000000000000" pitchFamily="50" charset="-128"/>
              </a:rPr>
              <a:t>CP6</a:t>
            </a:r>
            <a:endParaRPr lang="ja-JP" altLang="en-US" sz="1200" dirty="0">
              <a:latin typeface="HGP創英角ｺﾞｼｯｸUB" panose="020B0900000000000000" pitchFamily="50" charset="-128"/>
              <a:ea typeface="HGP創英角ｺﾞｼｯｸUB" panose="020B0900000000000000" pitchFamily="50" charset="-128"/>
            </a:endParaRPr>
          </a:p>
        </p:txBody>
      </p:sp>
      <p:sp>
        <p:nvSpPr>
          <p:cNvPr id="12" name="テキスト ボックス 25"/>
          <p:cNvSpPr txBox="1">
            <a:spLocks noChangeArrowheads="1"/>
          </p:cNvSpPr>
          <p:nvPr/>
        </p:nvSpPr>
        <p:spPr bwMode="auto">
          <a:xfrm>
            <a:off x="2197883" y="4404948"/>
            <a:ext cx="4826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200" dirty="0">
                <a:latin typeface="HGP創英角ｺﾞｼｯｸUB" panose="020B0900000000000000" pitchFamily="50" charset="-128"/>
                <a:ea typeface="HGP創英角ｺﾞｼｯｸUB" panose="020B0900000000000000" pitchFamily="50" charset="-128"/>
              </a:rPr>
              <a:t>CP8</a:t>
            </a:r>
            <a:endParaRPr lang="ja-JP" altLang="en-US" sz="1200" dirty="0">
              <a:latin typeface="HGP創英角ｺﾞｼｯｸUB" panose="020B0900000000000000" pitchFamily="50" charset="-128"/>
              <a:ea typeface="HGP創英角ｺﾞｼｯｸUB" panose="020B0900000000000000" pitchFamily="50" charset="-128"/>
            </a:endParaRPr>
          </a:p>
        </p:txBody>
      </p:sp>
      <p:sp>
        <p:nvSpPr>
          <p:cNvPr id="13" name="テキスト ボックス 26"/>
          <p:cNvSpPr txBox="1">
            <a:spLocks noChangeArrowheads="1"/>
          </p:cNvSpPr>
          <p:nvPr/>
        </p:nvSpPr>
        <p:spPr bwMode="auto">
          <a:xfrm>
            <a:off x="6457128" y="4404948"/>
            <a:ext cx="566737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200" dirty="0">
                <a:latin typeface="HGP創英角ｺﾞｼｯｸUB" panose="020B0900000000000000" pitchFamily="50" charset="-128"/>
                <a:ea typeface="HGP創英角ｺﾞｼｯｸUB" panose="020B0900000000000000" pitchFamily="50" charset="-128"/>
              </a:rPr>
              <a:t>CP10</a:t>
            </a:r>
            <a:endParaRPr lang="ja-JP" altLang="en-US" sz="1200" dirty="0">
              <a:latin typeface="HGP創英角ｺﾞｼｯｸUB" panose="020B0900000000000000" pitchFamily="50" charset="-128"/>
              <a:ea typeface="HGP創英角ｺﾞｼｯｸUB" panose="020B0900000000000000" pitchFamily="50" charset="-128"/>
            </a:endParaRPr>
          </a:p>
        </p:txBody>
      </p:sp>
      <p:sp>
        <p:nvSpPr>
          <p:cNvPr id="14" name="Rectangle 54"/>
          <p:cNvSpPr>
            <a:spLocks noChangeArrowheads="1"/>
          </p:cNvSpPr>
          <p:nvPr/>
        </p:nvSpPr>
        <p:spPr bwMode="auto">
          <a:xfrm>
            <a:off x="607869" y="3318092"/>
            <a:ext cx="1370012" cy="854075"/>
          </a:xfrm>
          <a:prstGeom prst="rect">
            <a:avLst/>
          </a:prstGeom>
          <a:solidFill>
            <a:srgbClr val="D2D2D2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altLang="ja-JP" sz="1600" dirty="0">
                <a:solidFill>
                  <a:srgbClr val="5F5F5F"/>
                </a:solidFill>
                <a:latin typeface="HGP創英角ｺﾞｼｯｸUB" panose="020B0900000000000000" pitchFamily="50" charset="-128"/>
                <a:ea typeface="HGP創英角ｺﾞｼｯｸUB" panose="020B0900000000000000" pitchFamily="50" charset="-128"/>
              </a:rPr>
              <a:t>1</a:t>
            </a:r>
          </a:p>
        </p:txBody>
      </p:sp>
      <p:sp>
        <p:nvSpPr>
          <p:cNvPr id="15" name="Rectangle 54"/>
          <p:cNvSpPr>
            <a:spLocks noChangeAspect="1" noChangeArrowheads="1"/>
          </p:cNvSpPr>
          <p:nvPr/>
        </p:nvSpPr>
        <p:spPr bwMode="auto">
          <a:xfrm>
            <a:off x="2639447" y="3551455"/>
            <a:ext cx="685800" cy="427037"/>
          </a:xfrm>
          <a:prstGeom prst="rect">
            <a:avLst/>
          </a:prstGeom>
          <a:solidFill>
            <a:srgbClr val="D2D2D2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altLang="ja-JP" sz="1600" dirty="0">
                <a:solidFill>
                  <a:srgbClr val="5F5F5F"/>
                </a:solidFill>
                <a:latin typeface="HGP創英角ｺﾞｼｯｸUB" panose="020B0900000000000000" pitchFamily="50" charset="-128"/>
                <a:ea typeface="HGP創英角ｺﾞｼｯｸUB" panose="020B0900000000000000" pitchFamily="50" charset="-128"/>
              </a:rPr>
              <a:t>1</a:t>
            </a:r>
          </a:p>
        </p:txBody>
      </p:sp>
      <p:sp>
        <p:nvSpPr>
          <p:cNvPr id="16" name="Rectangle 54"/>
          <p:cNvSpPr>
            <a:spLocks noChangeAspect="1" noChangeArrowheads="1"/>
          </p:cNvSpPr>
          <p:nvPr/>
        </p:nvSpPr>
        <p:spPr bwMode="auto">
          <a:xfrm>
            <a:off x="3345885" y="3551455"/>
            <a:ext cx="685800" cy="427037"/>
          </a:xfrm>
          <a:prstGeom prst="rect">
            <a:avLst/>
          </a:prstGeom>
          <a:solidFill>
            <a:srgbClr val="D2D2D2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n-US" altLang="ja-JP" sz="1600" dirty="0">
                <a:solidFill>
                  <a:srgbClr val="5F5F5F"/>
                </a:solidFill>
                <a:latin typeface="HGP創英角ｺﾞｼｯｸUB" panose="020B0900000000000000" pitchFamily="50" charset="-128"/>
                <a:ea typeface="HGP創英角ｺﾞｼｯｸUB" panose="020B0900000000000000" pitchFamily="50" charset="-128"/>
              </a:rPr>
              <a:t>2</a:t>
            </a:r>
          </a:p>
        </p:txBody>
      </p:sp>
      <p:sp>
        <p:nvSpPr>
          <p:cNvPr id="17" name="テキスト ボックス 52"/>
          <p:cNvSpPr txBox="1">
            <a:spLocks noChangeArrowheads="1"/>
          </p:cNvSpPr>
          <p:nvPr/>
        </p:nvSpPr>
        <p:spPr bwMode="auto">
          <a:xfrm>
            <a:off x="5282045" y="3057411"/>
            <a:ext cx="4826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200" dirty="0">
                <a:latin typeface="HGP創英角ｺﾞｼｯｸUB" panose="020B0900000000000000" pitchFamily="50" charset="-128"/>
                <a:ea typeface="HGP創英角ｺﾞｼｯｸUB" panose="020B0900000000000000" pitchFamily="50" charset="-128"/>
              </a:rPr>
              <a:t>CP4</a:t>
            </a:r>
            <a:endParaRPr lang="ja-JP" altLang="en-US" sz="1200" dirty="0">
              <a:latin typeface="HGP創英角ｺﾞｼｯｸUB" panose="020B0900000000000000" pitchFamily="50" charset="-128"/>
              <a:ea typeface="HGP創英角ｺﾞｼｯｸUB" panose="020B0900000000000000" pitchFamily="50" charset="-128"/>
            </a:endParaRPr>
          </a:p>
        </p:txBody>
      </p:sp>
      <p:grpSp>
        <p:nvGrpSpPr>
          <p:cNvPr id="18" name="グループ化 3"/>
          <p:cNvGrpSpPr>
            <a:grpSpLocks/>
          </p:cNvGrpSpPr>
          <p:nvPr/>
        </p:nvGrpSpPr>
        <p:grpSpPr bwMode="auto">
          <a:xfrm>
            <a:off x="4837545" y="3318092"/>
            <a:ext cx="1390650" cy="877888"/>
            <a:chOff x="3028826" y="4927600"/>
            <a:chExt cx="1391396" cy="877826"/>
          </a:xfrm>
        </p:grpSpPr>
        <p:sp>
          <p:nvSpPr>
            <p:cNvPr id="19" name="Rectangle 54"/>
            <p:cNvSpPr>
              <a:spLocks noChangeAspect="1" noChangeArrowheads="1"/>
            </p:cNvSpPr>
            <p:nvPr/>
          </p:nvSpPr>
          <p:spPr bwMode="auto">
            <a:xfrm>
              <a:off x="3028826" y="4927600"/>
              <a:ext cx="685252" cy="427038"/>
            </a:xfrm>
            <a:prstGeom prst="rect">
              <a:avLst/>
            </a:prstGeom>
            <a:solidFill>
              <a:srgbClr val="D2D2D2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altLang="ja-JP" sz="1600" dirty="0">
                  <a:solidFill>
                    <a:srgbClr val="5F5F5F"/>
                  </a:solidFill>
                  <a:latin typeface="HGP創英角ｺﾞｼｯｸUB" panose="020B0900000000000000" pitchFamily="50" charset="-128"/>
                  <a:ea typeface="HGP創英角ｺﾞｼｯｸUB" panose="020B0900000000000000" pitchFamily="50" charset="-128"/>
                </a:rPr>
                <a:t>1</a:t>
              </a:r>
            </a:p>
          </p:txBody>
        </p:sp>
        <p:sp>
          <p:nvSpPr>
            <p:cNvPr id="20" name="Rectangle 54"/>
            <p:cNvSpPr>
              <a:spLocks noChangeAspect="1" noChangeArrowheads="1"/>
            </p:cNvSpPr>
            <p:nvPr/>
          </p:nvSpPr>
          <p:spPr bwMode="auto">
            <a:xfrm>
              <a:off x="3734970" y="4927600"/>
              <a:ext cx="685252" cy="427038"/>
            </a:xfrm>
            <a:prstGeom prst="rect">
              <a:avLst/>
            </a:prstGeom>
            <a:solidFill>
              <a:srgbClr val="D2D2D2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altLang="ja-JP" sz="1600" dirty="0">
                  <a:solidFill>
                    <a:srgbClr val="5F5F5F"/>
                  </a:solidFill>
                  <a:latin typeface="HGP創英角ｺﾞｼｯｸUB" panose="020B0900000000000000" pitchFamily="50" charset="-128"/>
                  <a:ea typeface="HGP創英角ｺﾞｼｯｸUB" panose="020B0900000000000000" pitchFamily="50" charset="-128"/>
                </a:rPr>
                <a:t>2</a:t>
              </a:r>
            </a:p>
          </p:txBody>
        </p:sp>
        <p:sp>
          <p:nvSpPr>
            <p:cNvPr id="21" name="Rectangle 54"/>
            <p:cNvSpPr>
              <a:spLocks noChangeAspect="1" noChangeArrowheads="1"/>
            </p:cNvSpPr>
            <p:nvPr/>
          </p:nvSpPr>
          <p:spPr bwMode="auto">
            <a:xfrm>
              <a:off x="3028826" y="5378388"/>
              <a:ext cx="685252" cy="427038"/>
            </a:xfrm>
            <a:prstGeom prst="rect">
              <a:avLst/>
            </a:prstGeom>
            <a:solidFill>
              <a:srgbClr val="D2D2D2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altLang="ja-JP" sz="1600" dirty="0">
                  <a:solidFill>
                    <a:srgbClr val="5F5F5F"/>
                  </a:solidFill>
                  <a:latin typeface="HGP創英角ｺﾞｼｯｸUB" panose="020B0900000000000000" pitchFamily="50" charset="-128"/>
                  <a:ea typeface="HGP創英角ｺﾞｼｯｸUB" panose="020B0900000000000000" pitchFamily="50" charset="-128"/>
                </a:rPr>
                <a:t>3</a:t>
              </a:r>
            </a:p>
          </p:txBody>
        </p:sp>
        <p:sp>
          <p:nvSpPr>
            <p:cNvPr id="22" name="Rectangle 54"/>
            <p:cNvSpPr>
              <a:spLocks noChangeAspect="1" noChangeArrowheads="1"/>
            </p:cNvSpPr>
            <p:nvPr/>
          </p:nvSpPr>
          <p:spPr bwMode="auto">
            <a:xfrm>
              <a:off x="3734970" y="5378388"/>
              <a:ext cx="685252" cy="427038"/>
            </a:xfrm>
            <a:prstGeom prst="rect">
              <a:avLst/>
            </a:prstGeom>
            <a:solidFill>
              <a:srgbClr val="D2D2D2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altLang="ja-JP" sz="1600" dirty="0">
                  <a:solidFill>
                    <a:srgbClr val="5F5F5F"/>
                  </a:solidFill>
                  <a:latin typeface="HGP創英角ｺﾞｼｯｸUB" panose="020B0900000000000000" pitchFamily="50" charset="-128"/>
                  <a:ea typeface="HGP創英角ｺﾞｼｯｸUB" panose="020B0900000000000000" pitchFamily="50" charset="-128"/>
                </a:rPr>
                <a:t>4</a:t>
              </a:r>
            </a:p>
          </p:txBody>
        </p:sp>
      </p:grpSp>
      <p:grpSp>
        <p:nvGrpSpPr>
          <p:cNvPr id="23" name="グループ化 4"/>
          <p:cNvGrpSpPr>
            <a:grpSpLocks/>
          </p:cNvGrpSpPr>
          <p:nvPr/>
        </p:nvGrpSpPr>
        <p:grpSpPr bwMode="auto">
          <a:xfrm>
            <a:off x="7043831" y="3318092"/>
            <a:ext cx="1346200" cy="868363"/>
            <a:chOff x="4505399" y="4927599"/>
            <a:chExt cx="1346181" cy="869000"/>
          </a:xfrm>
        </p:grpSpPr>
        <p:sp>
          <p:nvSpPr>
            <p:cNvPr id="24" name="Rectangle 54"/>
            <p:cNvSpPr>
              <a:spLocks noChangeAspect="1" noChangeArrowheads="1"/>
            </p:cNvSpPr>
            <p:nvPr/>
          </p:nvSpPr>
          <p:spPr bwMode="auto">
            <a:xfrm>
              <a:off x="5413019" y="4927600"/>
              <a:ext cx="438561" cy="273304"/>
            </a:xfrm>
            <a:prstGeom prst="rect">
              <a:avLst/>
            </a:prstGeom>
            <a:solidFill>
              <a:srgbClr val="D2D2D2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altLang="ja-JP" sz="1600" dirty="0">
                  <a:solidFill>
                    <a:srgbClr val="5F5F5F"/>
                  </a:solidFill>
                  <a:latin typeface="HGP創英角ｺﾞｼｯｸUB" panose="020B0900000000000000" pitchFamily="50" charset="-128"/>
                  <a:ea typeface="HGP創英角ｺﾞｼｯｸUB" panose="020B0900000000000000" pitchFamily="50" charset="-128"/>
                </a:rPr>
                <a:t>2</a:t>
              </a:r>
            </a:p>
          </p:txBody>
        </p:sp>
        <p:sp>
          <p:nvSpPr>
            <p:cNvPr id="25" name="Rectangle 54"/>
            <p:cNvSpPr>
              <a:spLocks noChangeAspect="1" noChangeArrowheads="1"/>
            </p:cNvSpPr>
            <p:nvPr/>
          </p:nvSpPr>
          <p:spPr bwMode="auto">
            <a:xfrm>
              <a:off x="4505399" y="4927599"/>
              <a:ext cx="890828" cy="573438"/>
            </a:xfrm>
            <a:prstGeom prst="rect">
              <a:avLst/>
            </a:prstGeom>
            <a:solidFill>
              <a:srgbClr val="D2D2D2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altLang="ja-JP" sz="1600" dirty="0">
                  <a:solidFill>
                    <a:srgbClr val="5F5F5F"/>
                  </a:solidFill>
                  <a:latin typeface="HGP創英角ｺﾞｼｯｸUB" panose="020B0900000000000000" pitchFamily="50" charset="-128"/>
                  <a:ea typeface="HGP創英角ｺﾞｼｯｸUB" panose="020B0900000000000000" pitchFamily="50" charset="-128"/>
                </a:rPr>
                <a:t>1</a:t>
              </a:r>
            </a:p>
          </p:txBody>
        </p:sp>
        <p:sp>
          <p:nvSpPr>
            <p:cNvPr id="28" name="Rectangle 54"/>
            <p:cNvSpPr>
              <a:spLocks noChangeAspect="1" noChangeArrowheads="1"/>
            </p:cNvSpPr>
            <p:nvPr/>
          </p:nvSpPr>
          <p:spPr bwMode="auto">
            <a:xfrm>
              <a:off x="4512252" y="5523295"/>
              <a:ext cx="438561" cy="273304"/>
            </a:xfrm>
            <a:prstGeom prst="rect">
              <a:avLst/>
            </a:prstGeom>
            <a:solidFill>
              <a:srgbClr val="D2D2D2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altLang="ja-JP" sz="1600" dirty="0">
                  <a:solidFill>
                    <a:srgbClr val="5F5F5F"/>
                  </a:solidFill>
                  <a:latin typeface="HGP創英角ｺﾞｼｯｸUB" panose="020B0900000000000000" pitchFamily="50" charset="-128"/>
                  <a:ea typeface="HGP創英角ｺﾞｼｯｸUB" panose="020B0900000000000000" pitchFamily="50" charset="-128"/>
                </a:rPr>
                <a:t>4</a:t>
              </a:r>
            </a:p>
          </p:txBody>
        </p:sp>
        <p:sp>
          <p:nvSpPr>
            <p:cNvPr id="29" name="Rectangle 54"/>
            <p:cNvSpPr>
              <a:spLocks noChangeAspect="1" noChangeArrowheads="1"/>
            </p:cNvSpPr>
            <p:nvPr/>
          </p:nvSpPr>
          <p:spPr bwMode="auto">
            <a:xfrm>
              <a:off x="4957666" y="5523295"/>
              <a:ext cx="438561" cy="273304"/>
            </a:xfrm>
            <a:prstGeom prst="rect">
              <a:avLst/>
            </a:prstGeom>
            <a:solidFill>
              <a:srgbClr val="D2D2D2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altLang="ja-JP" sz="1600" dirty="0">
                  <a:solidFill>
                    <a:srgbClr val="5F5F5F"/>
                  </a:solidFill>
                  <a:latin typeface="HGP創英角ｺﾞｼｯｸUB" panose="020B0900000000000000" pitchFamily="50" charset="-128"/>
                  <a:ea typeface="HGP創英角ｺﾞｼｯｸUB" panose="020B0900000000000000" pitchFamily="50" charset="-128"/>
                </a:rPr>
                <a:t>5</a:t>
              </a:r>
            </a:p>
          </p:txBody>
        </p:sp>
        <p:sp>
          <p:nvSpPr>
            <p:cNvPr id="30" name="Rectangle 54"/>
            <p:cNvSpPr>
              <a:spLocks noChangeAspect="1" noChangeArrowheads="1"/>
            </p:cNvSpPr>
            <p:nvPr/>
          </p:nvSpPr>
          <p:spPr bwMode="auto">
            <a:xfrm>
              <a:off x="5409932" y="5523295"/>
              <a:ext cx="438561" cy="273304"/>
            </a:xfrm>
            <a:prstGeom prst="rect">
              <a:avLst/>
            </a:prstGeom>
            <a:solidFill>
              <a:srgbClr val="D2D2D2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altLang="ja-JP" sz="1600" dirty="0">
                  <a:solidFill>
                    <a:srgbClr val="5F5F5F"/>
                  </a:solidFill>
                  <a:latin typeface="HGP創英角ｺﾞｼｯｸUB" panose="020B0900000000000000" pitchFamily="50" charset="-128"/>
                  <a:ea typeface="HGP創英角ｺﾞｼｯｸUB" panose="020B0900000000000000" pitchFamily="50" charset="-128"/>
                </a:rPr>
                <a:t>6</a:t>
              </a:r>
            </a:p>
          </p:txBody>
        </p:sp>
        <p:sp>
          <p:nvSpPr>
            <p:cNvPr id="31" name="Rectangle 54"/>
            <p:cNvSpPr>
              <a:spLocks noChangeAspect="1" noChangeArrowheads="1"/>
            </p:cNvSpPr>
            <p:nvPr/>
          </p:nvSpPr>
          <p:spPr bwMode="auto">
            <a:xfrm>
              <a:off x="5413019" y="5227989"/>
              <a:ext cx="438561" cy="273304"/>
            </a:xfrm>
            <a:prstGeom prst="rect">
              <a:avLst/>
            </a:prstGeom>
            <a:solidFill>
              <a:srgbClr val="D2D2D2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altLang="ja-JP" sz="1600" dirty="0">
                  <a:solidFill>
                    <a:srgbClr val="5F5F5F"/>
                  </a:solidFill>
                  <a:latin typeface="HGP創英角ｺﾞｼｯｸUB" panose="020B0900000000000000" pitchFamily="50" charset="-128"/>
                  <a:ea typeface="HGP創英角ｺﾞｼｯｸUB" panose="020B0900000000000000" pitchFamily="50" charset="-128"/>
                </a:rPr>
                <a:t>3</a:t>
              </a:r>
            </a:p>
          </p:txBody>
        </p:sp>
      </p:grpSp>
      <p:grpSp>
        <p:nvGrpSpPr>
          <p:cNvPr id="32" name="グループ化 5"/>
          <p:cNvGrpSpPr>
            <a:grpSpLocks/>
          </p:cNvGrpSpPr>
          <p:nvPr/>
        </p:nvGrpSpPr>
        <p:grpSpPr bwMode="auto">
          <a:xfrm>
            <a:off x="1732746" y="4657692"/>
            <a:ext cx="1401762" cy="877887"/>
            <a:chOff x="5964378" y="4919314"/>
            <a:chExt cx="1401280" cy="878999"/>
          </a:xfrm>
        </p:grpSpPr>
        <p:sp>
          <p:nvSpPr>
            <p:cNvPr id="33" name="Rectangle 54"/>
            <p:cNvSpPr>
              <a:spLocks noChangeAspect="1" noChangeArrowheads="1"/>
            </p:cNvSpPr>
            <p:nvPr/>
          </p:nvSpPr>
          <p:spPr bwMode="auto">
            <a:xfrm>
              <a:off x="6325579" y="5593335"/>
              <a:ext cx="328921" cy="204978"/>
            </a:xfrm>
            <a:prstGeom prst="rect">
              <a:avLst/>
            </a:prstGeom>
            <a:solidFill>
              <a:srgbClr val="D2D2D2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altLang="ja-JP" sz="1600" dirty="0">
                  <a:solidFill>
                    <a:srgbClr val="5F5F5F"/>
                  </a:solidFill>
                  <a:latin typeface="HGP創英角ｺﾞｼｯｸUB" panose="020B0900000000000000" pitchFamily="50" charset="-128"/>
                  <a:ea typeface="HGP創英角ｺﾞｼｯｸUB" panose="020B0900000000000000" pitchFamily="50" charset="-128"/>
                </a:rPr>
                <a:t>6</a:t>
              </a:r>
            </a:p>
          </p:txBody>
        </p:sp>
        <p:sp>
          <p:nvSpPr>
            <p:cNvPr id="34" name="Rectangle 54"/>
            <p:cNvSpPr>
              <a:spLocks noChangeAspect="1" noChangeArrowheads="1"/>
            </p:cNvSpPr>
            <p:nvPr/>
          </p:nvSpPr>
          <p:spPr bwMode="auto">
            <a:xfrm>
              <a:off x="5964378" y="5593335"/>
              <a:ext cx="328921" cy="204978"/>
            </a:xfrm>
            <a:prstGeom prst="rect">
              <a:avLst/>
            </a:prstGeom>
            <a:solidFill>
              <a:srgbClr val="D2D2D2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altLang="ja-JP" sz="1600" dirty="0">
                  <a:solidFill>
                    <a:srgbClr val="5F5F5F"/>
                  </a:solidFill>
                  <a:latin typeface="HGP創英角ｺﾞｼｯｸUB" panose="020B0900000000000000" pitchFamily="50" charset="-128"/>
                  <a:ea typeface="HGP創英角ｺﾞｼｯｸUB" panose="020B0900000000000000" pitchFamily="50" charset="-128"/>
                </a:rPr>
                <a:t>5</a:t>
              </a:r>
            </a:p>
          </p:txBody>
        </p:sp>
        <p:sp>
          <p:nvSpPr>
            <p:cNvPr id="35" name="Rectangle 54"/>
            <p:cNvSpPr>
              <a:spLocks noChangeAspect="1" noChangeArrowheads="1"/>
            </p:cNvSpPr>
            <p:nvPr/>
          </p:nvSpPr>
          <p:spPr bwMode="auto">
            <a:xfrm>
              <a:off x="5964378" y="4919314"/>
              <a:ext cx="1051091" cy="655023"/>
            </a:xfrm>
            <a:prstGeom prst="rect">
              <a:avLst/>
            </a:prstGeom>
            <a:solidFill>
              <a:srgbClr val="D2D2D2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altLang="ja-JP" sz="1600" dirty="0">
                  <a:solidFill>
                    <a:srgbClr val="5F5F5F"/>
                  </a:solidFill>
                  <a:latin typeface="HGP創英角ｺﾞｼｯｸUB" panose="020B0900000000000000" pitchFamily="50" charset="-128"/>
                  <a:ea typeface="HGP創英角ｺﾞｼｯｸUB" panose="020B0900000000000000" pitchFamily="50" charset="-128"/>
                </a:rPr>
                <a:t>1</a:t>
              </a:r>
            </a:p>
          </p:txBody>
        </p:sp>
        <p:sp>
          <p:nvSpPr>
            <p:cNvPr id="36" name="Rectangle 54"/>
            <p:cNvSpPr>
              <a:spLocks noChangeAspect="1" noChangeArrowheads="1"/>
            </p:cNvSpPr>
            <p:nvPr/>
          </p:nvSpPr>
          <p:spPr bwMode="auto">
            <a:xfrm>
              <a:off x="6688291" y="5593335"/>
              <a:ext cx="328921" cy="204978"/>
            </a:xfrm>
            <a:prstGeom prst="rect">
              <a:avLst/>
            </a:prstGeom>
            <a:solidFill>
              <a:srgbClr val="D2D2D2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altLang="ja-JP" sz="1600" dirty="0">
                  <a:solidFill>
                    <a:srgbClr val="5F5F5F"/>
                  </a:solidFill>
                  <a:latin typeface="HGP創英角ｺﾞｼｯｸUB" panose="020B0900000000000000" pitchFamily="50" charset="-128"/>
                  <a:ea typeface="HGP創英角ｺﾞｼｯｸUB" panose="020B0900000000000000" pitchFamily="50" charset="-128"/>
                </a:rPr>
                <a:t>7</a:t>
              </a:r>
            </a:p>
          </p:txBody>
        </p:sp>
        <p:sp>
          <p:nvSpPr>
            <p:cNvPr id="37" name="Rectangle 54"/>
            <p:cNvSpPr>
              <a:spLocks noChangeAspect="1" noChangeArrowheads="1"/>
            </p:cNvSpPr>
            <p:nvPr/>
          </p:nvSpPr>
          <p:spPr bwMode="auto">
            <a:xfrm>
              <a:off x="7036737" y="4919314"/>
              <a:ext cx="328921" cy="204978"/>
            </a:xfrm>
            <a:prstGeom prst="rect">
              <a:avLst/>
            </a:prstGeom>
            <a:solidFill>
              <a:srgbClr val="D2D2D2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altLang="ja-JP" sz="1600" dirty="0">
                  <a:solidFill>
                    <a:srgbClr val="5F5F5F"/>
                  </a:solidFill>
                  <a:latin typeface="HGP創英角ｺﾞｼｯｸUB" panose="020B0900000000000000" pitchFamily="50" charset="-128"/>
                  <a:ea typeface="HGP創英角ｺﾞｼｯｸUB" panose="020B0900000000000000" pitchFamily="50" charset="-128"/>
                </a:rPr>
                <a:t>2</a:t>
              </a:r>
            </a:p>
          </p:txBody>
        </p:sp>
        <p:sp>
          <p:nvSpPr>
            <p:cNvPr id="38" name="Rectangle 54"/>
            <p:cNvSpPr>
              <a:spLocks noChangeAspect="1" noChangeArrowheads="1"/>
            </p:cNvSpPr>
            <p:nvPr/>
          </p:nvSpPr>
          <p:spPr bwMode="auto">
            <a:xfrm>
              <a:off x="7036737" y="5135722"/>
              <a:ext cx="328921" cy="204978"/>
            </a:xfrm>
            <a:prstGeom prst="rect">
              <a:avLst/>
            </a:prstGeom>
            <a:solidFill>
              <a:srgbClr val="D2D2D2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altLang="ja-JP" sz="1600" dirty="0">
                  <a:solidFill>
                    <a:srgbClr val="5F5F5F"/>
                  </a:solidFill>
                  <a:latin typeface="HGP創英角ｺﾞｼｯｸUB" panose="020B0900000000000000" pitchFamily="50" charset="-128"/>
                  <a:ea typeface="HGP創英角ｺﾞｼｯｸUB" panose="020B0900000000000000" pitchFamily="50" charset="-128"/>
                </a:rPr>
                <a:t>3</a:t>
              </a:r>
            </a:p>
          </p:txBody>
        </p:sp>
        <p:sp>
          <p:nvSpPr>
            <p:cNvPr id="39" name="Rectangle 54"/>
            <p:cNvSpPr>
              <a:spLocks noChangeAspect="1" noChangeArrowheads="1"/>
            </p:cNvSpPr>
            <p:nvPr/>
          </p:nvSpPr>
          <p:spPr bwMode="auto">
            <a:xfrm>
              <a:off x="7036737" y="5360990"/>
              <a:ext cx="328921" cy="204978"/>
            </a:xfrm>
            <a:prstGeom prst="rect">
              <a:avLst/>
            </a:prstGeom>
            <a:solidFill>
              <a:srgbClr val="D2D2D2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altLang="ja-JP" sz="1600" dirty="0">
                  <a:solidFill>
                    <a:srgbClr val="5F5F5F"/>
                  </a:solidFill>
                  <a:latin typeface="HGP創英角ｺﾞｼｯｸUB" panose="020B0900000000000000" pitchFamily="50" charset="-128"/>
                  <a:ea typeface="HGP創英角ｺﾞｼｯｸUB" panose="020B0900000000000000" pitchFamily="50" charset="-128"/>
                </a:rPr>
                <a:t>4</a:t>
              </a:r>
            </a:p>
          </p:txBody>
        </p:sp>
        <p:sp>
          <p:nvSpPr>
            <p:cNvPr id="40" name="Rectangle 54"/>
            <p:cNvSpPr>
              <a:spLocks noChangeAspect="1" noChangeArrowheads="1"/>
            </p:cNvSpPr>
            <p:nvPr/>
          </p:nvSpPr>
          <p:spPr bwMode="auto">
            <a:xfrm>
              <a:off x="7036737" y="5593335"/>
              <a:ext cx="328921" cy="204978"/>
            </a:xfrm>
            <a:prstGeom prst="rect">
              <a:avLst/>
            </a:prstGeom>
            <a:solidFill>
              <a:srgbClr val="D2D2D2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altLang="ja-JP" sz="1600" dirty="0">
                  <a:solidFill>
                    <a:srgbClr val="5F5F5F"/>
                  </a:solidFill>
                  <a:latin typeface="HGP創英角ｺﾞｼｯｸUB" panose="020B0900000000000000" pitchFamily="50" charset="-128"/>
                  <a:ea typeface="HGP創英角ｺﾞｼｯｸUB" panose="020B0900000000000000" pitchFamily="50" charset="-128"/>
                </a:rPr>
                <a:t>8</a:t>
              </a:r>
            </a:p>
          </p:txBody>
        </p:sp>
      </p:grpSp>
      <p:grpSp>
        <p:nvGrpSpPr>
          <p:cNvPr id="41" name="グループ化 6"/>
          <p:cNvGrpSpPr>
            <a:grpSpLocks/>
          </p:cNvGrpSpPr>
          <p:nvPr/>
        </p:nvGrpSpPr>
        <p:grpSpPr bwMode="auto">
          <a:xfrm>
            <a:off x="6014215" y="4657692"/>
            <a:ext cx="1390650" cy="873125"/>
            <a:chOff x="7501778" y="4919316"/>
            <a:chExt cx="1391397" cy="873830"/>
          </a:xfrm>
        </p:grpSpPr>
        <p:sp>
          <p:nvSpPr>
            <p:cNvPr id="42" name="Rectangle 54"/>
            <p:cNvSpPr>
              <a:spLocks noChangeAspect="1" noChangeArrowheads="1"/>
            </p:cNvSpPr>
            <p:nvPr/>
          </p:nvSpPr>
          <p:spPr bwMode="auto">
            <a:xfrm>
              <a:off x="7501779" y="4919316"/>
              <a:ext cx="685252" cy="427038"/>
            </a:xfrm>
            <a:prstGeom prst="rect">
              <a:avLst/>
            </a:prstGeom>
            <a:solidFill>
              <a:srgbClr val="D2D2D2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altLang="ja-JP" sz="1600" dirty="0">
                  <a:solidFill>
                    <a:srgbClr val="5F5F5F"/>
                  </a:solidFill>
                  <a:latin typeface="HGP創英角ｺﾞｼｯｸUB" panose="020B0900000000000000" pitchFamily="50" charset="-128"/>
                  <a:ea typeface="HGP創英角ｺﾞｼｯｸUB" panose="020B0900000000000000" pitchFamily="50" charset="-128"/>
                </a:rPr>
                <a:t>1</a:t>
              </a:r>
            </a:p>
          </p:txBody>
        </p:sp>
        <p:sp>
          <p:nvSpPr>
            <p:cNvPr id="43" name="Rectangle 54"/>
            <p:cNvSpPr>
              <a:spLocks noChangeAspect="1" noChangeArrowheads="1"/>
            </p:cNvSpPr>
            <p:nvPr/>
          </p:nvSpPr>
          <p:spPr bwMode="auto">
            <a:xfrm>
              <a:off x="8207923" y="4919316"/>
              <a:ext cx="685252" cy="427038"/>
            </a:xfrm>
            <a:prstGeom prst="rect">
              <a:avLst/>
            </a:prstGeom>
            <a:solidFill>
              <a:srgbClr val="D2D2D2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altLang="ja-JP" sz="1600" dirty="0">
                  <a:solidFill>
                    <a:srgbClr val="5F5F5F"/>
                  </a:solidFill>
                  <a:latin typeface="HGP創英角ｺﾞｼｯｸUB" panose="020B0900000000000000" pitchFamily="50" charset="-128"/>
                  <a:ea typeface="HGP創英角ｺﾞｼｯｸUB" panose="020B0900000000000000" pitchFamily="50" charset="-128"/>
                </a:rPr>
                <a:t>2</a:t>
              </a:r>
            </a:p>
          </p:txBody>
        </p:sp>
        <p:sp>
          <p:nvSpPr>
            <p:cNvPr id="44" name="Rectangle 54"/>
            <p:cNvSpPr>
              <a:spLocks noChangeAspect="1" noChangeArrowheads="1"/>
            </p:cNvSpPr>
            <p:nvPr/>
          </p:nvSpPr>
          <p:spPr bwMode="auto">
            <a:xfrm>
              <a:off x="7501779" y="5364691"/>
              <a:ext cx="328921" cy="204978"/>
            </a:xfrm>
            <a:prstGeom prst="rect">
              <a:avLst/>
            </a:prstGeom>
            <a:solidFill>
              <a:srgbClr val="D2D2D2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altLang="ja-JP" sz="1600" dirty="0">
                  <a:solidFill>
                    <a:srgbClr val="5F5F5F"/>
                  </a:solidFill>
                  <a:latin typeface="HGP創英角ｺﾞｼｯｸUB" panose="020B0900000000000000" pitchFamily="50" charset="-128"/>
                  <a:ea typeface="HGP創英角ｺﾞｼｯｸUB" panose="020B0900000000000000" pitchFamily="50" charset="-128"/>
                </a:rPr>
                <a:t>3</a:t>
              </a:r>
            </a:p>
          </p:txBody>
        </p:sp>
        <p:sp>
          <p:nvSpPr>
            <p:cNvPr id="45" name="Rectangle 54"/>
            <p:cNvSpPr>
              <a:spLocks noChangeAspect="1" noChangeArrowheads="1"/>
            </p:cNvSpPr>
            <p:nvPr/>
          </p:nvSpPr>
          <p:spPr bwMode="auto">
            <a:xfrm>
              <a:off x="7853820" y="5364691"/>
              <a:ext cx="328921" cy="204978"/>
            </a:xfrm>
            <a:prstGeom prst="rect">
              <a:avLst/>
            </a:prstGeom>
            <a:solidFill>
              <a:srgbClr val="D2D2D2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altLang="ja-JP" sz="1600" dirty="0">
                  <a:solidFill>
                    <a:srgbClr val="5F5F5F"/>
                  </a:solidFill>
                  <a:latin typeface="HGP創英角ｺﾞｼｯｸUB" panose="020B0900000000000000" pitchFamily="50" charset="-128"/>
                  <a:ea typeface="HGP創英角ｺﾞｼｯｸUB" panose="020B0900000000000000" pitchFamily="50" charset="-128"/>
                </a:rPr>
                <a:t>4</a:t>
              </a:r>
            </a:p>
          </p:txBody>
        </p:sp>
        <p:sp>
          <p:nvSpPr>
            <p:cNvPr id="46" name="Rectangle 54"/>
            <p:cNvSpPr>
              <a:spLocks noChangeAspect="1" noChangeArrowheads="1"/>
            </p:cNvSpPr>
            <p:nvPr/>
          </p:nvSpPr>
          <p:spPr bwMode="auto">
            <a:xfrm>
              <a:off x="8207923" y="5364691"/>
              <a:ext cx="328921" cy="204978"/>
            </a:xfrm>
            <a:prstGeom prst="rect">
              <a:avLst/>
            </a:prstGeom>
            <a:solidFill>
              <a:srgbClr val="D2D2D2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altLang="ja-JP" sz="1600" dirty="0">
                  <a:solidFill>
                    <a:srgbClr val="5F5F5F"/>
                  </a:solidFill>
                  <a:latin typeface="HGP創英角ｺﾞｼｯｸUB" panose="020B0900000000000000" pitchFamily="50" charset="-128"/>
                  <a:ea typeface="HGP創英角ｺﾞｼｯｸUB" panose="020B0900000000000000" pitchFamily="50" charset="-128"/>
                </a:rPr>
                <a:t>5</a:t>
              </a:r>
            </a:p>
          </p:txBody>
        </p:sp>
        <p:sp>
          <p:nvSpPr>
            <p:cNvPr id="47" name="Rectangle 54"/>
            <p:cNvSpPr>
              <a:spLocks noChangeAspect="1" noChangeArrowheads="1"/>
            </p:cNvSpPr>
            <p:nvPr/>
          </p:nvSpPr>
          <p:spPr bwMode="auto">
            <a:xfrm>
              <a:off x="8564254" y="5364691"/>
              <a:ext cx="328921" cy="204978"/>
            </a:xfrm>
            <a:prstGeom prst="rect">
              <a:avLst/>
            </a:prstGeom>
            <a:solidFill>
              <a:srgbClr val="D2D2D2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altLang="ja-JP" sz="1600" dirty="0">
                  <a:solidFill>
                    <a:srgbClr val="5F5F5F"/>
                  </a:solidFill>
                  <a:latin typeface="HGP創英角ｺﾞｼｯｸUB" panose="020B0900000000000000" pitchFamily="50" charset="-128"/>
                  <a:ea typeface="HGP創英角ｺﾞｼｯｸUB" panose="020B0900000000000000" pitchFamily="50" charset="-128"/>
                </a:rPr>
                <a:t>6</a:t>
              </a:r>
            </a:p>
          </p:txBody>
        </p:sp>
        <p:sp>
          <p:nvSpPr>
            <p:cNvPr id="48" name="Rectangle 54"/>
            <p:cNvSpPr>
              <a:spLocks noChangeAspect="1" noChangeArrowheads="1"/>
            </p:cNvSpPr>
            <p:nvPr/>
          </p:nvSpPr>
          <p:spPr bwMode="auto">
            <a:xfrm>
              <a:off x="7501778" y="5588168"/>
              <a:ext cx="328921" cy="204978"/>
            </a:xfrm>
            <a:prstGeom prst="rect">
              <a:avLst/>
            </a:prstGeom>
            <a:solidFill>
              <a:srgbClr val="D2D2D2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altLang="ja-JP" sz="1600" dirty="0">
                  <a:solidFill>
                    <a:srgbClr val="5F5F5F"/>
                  </a:solidFill>
                  <a:latin typeface="HGP創英角ｺﾞｼｯｸUB" panose="020B0900000000000000" pitchFamily="50" charset="-128"/>
                  <a:ea typeface="HGP創英角ｺﾞｼｯｸUB" panose="020B0900000000000000" pitchFamily="50" charset="-128"/>
                </a:rPr>
                <a:t>7</a:t>
              </a:r>
            </a:p>
          </p:txBody>
        </p:sp>
        <p:sp>
          <p:nvSpPr>
            <p:cNvPr id="49" name="Rectangle 54"/>
            <p:cNvSpPr>
              <a:spLocks noChangeAspect="1" noChangeArrowheads="1"/>
            </p:cNvSpPr>
            <p:nvPr/>
          </p:nvSpPr>
          <p:spPr bwMode="auto">
            <a:xfrm>
              <a:off x="7853819" y="5588168"/>
              <a:ext cx="328921" cy="204978"/>
            </a:xfrm>
            <a:prstGeom prst="rect">
              <a:avLst/>
            </a:prstGeom>
            <a:solidFill>
              <a:srgbClr val="D2D2D2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altLang="ja-JP" sz="1600" dirty="0">
                  <a:solidFill>
                    <a:srgbClr val="5F5F5F"/>
                  </a:solidFill>
                  <a:latin typeface="HGP創英角ｺﾞｼｯｸUB" panose="020B0900000000000000" pitchFamily="50" charset="-128"/>
                  <a:ea typeface="HGP創英角ｺﾞｼｯｸUB" panose="020B0900000000000000" pitchFamily="50" charset="-128"/>
                </a:rPr>
                <a:t>8</a:t>
              </a:r>
            </a:p>
          </p:txBody>
        </p:sp>
        <p:sp>
          <p:nvSpPr>
            <p:cNvPr id="50" name="Rectangle 54"/>
            <p:cNvSpPr>
              <a:spLocks noChangeAspect="1" noChangeArrowheads="1"/>
            </p:cNvSpPr>
            <p:nvPr/>
          </p:nvSpPr>
          <p:spPr bwMode="auto">
            <a:xfrm>
              <a:off x="8207922" y="5588168"/>
              <a:ext cx="328921" cy="204978"/>
            </a:xfrm>
            <a:prstGeom prst="rect">
              <a:avLst/>
            </a:prstGeom>
            <a:solidFill>
              <a:srgbClr val="D2D2D2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altLang="ja-JP" sz="1600" dirty="0">
                  <a:solidFill>
                    <a:srgbClr val="5F5F5F"/>
                  </a:solidFill>
                  <a:latin typeface="HGP創英角ｺﾞｼｯｸUB" panose="020B0900000000000000" pitchFamily="50" charset="-128"/>
                  <a:ea typeface="HGP創英角ｺﾞｼｯｸUB" panose="020B0900000000000000" pitchFamily="50" charset="-128"/>
                </a:rPr>
                <a:t>9</a:t>
              </a:r>
            </a:p>
          </p:txBody>
        </p:sp>
        <p:sp>
          <p:nvSpPr>
            <p:cNvPr id="51" name="Rectangle 54"/>
            <p:cNvSpPr>
              <a:spLocks noChangeAspect="1" noChangeArrowheads="1"/>
            </p:cNvSpPr>
            <p:nvPr/>
          </p:nvSpPr>
          <p:spPr bwMode="auto">
            <a:xfrm>
              <a:off x="8564253" y="5588168"/>
              <a:ext cx="328921" cy="204978"/>
            </a:xfrm>
            <a:prstGeom prst="rect">
              <a:avLst/>
            </a:prstGeom>
            <a:solidFill>
              <a:srgbClr val="D2D2D2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altLang="ja-JP" sz="1600" dirty="0">
                  <a:solidFill>
                    <a:srgbClr val="5F5F5F"/>
                  </a:solidFill>
                  <a:latin typeface="HGP創英角ｺﾞｼｯｸUB" panose="020B0900000000000000" pitchFamily="50" charset="-128"/>
                  <a:ea typeface="HGP創英角ｺﾞｼｯｸUB" panose="020B0900000000000000" pitchFamily="50" charset="-128"/>
                </a:rPr>
                <a:t>10</a:t>
              </a:r>
            </a:p>
          </p:txBody>
        </p:sp>
      </p:grpSp>
      <p:sp>
        <p:nvSpPr>
          <p:cNvPr id="52" name="テキスト ボックス 25"/>
          <p:cNvSpPr txBox="1">
            <a:spLocks noChangeArrowheads="1"/>
          </p:cNvSpPr>
          <p:nvPr/>
        </p:nvSpPr>
        <p:spPr bwMode="auto">
          <a:xfrm>
            <a:off x="4323449" y="4404949"/>
            <a:ext cx="468398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altLang="ja-JP" sz="1200" dirty="0" smtClean="0">
                <a:solidFill>
                  <a:srgbClr val="FF0000"/>
                </a:solidFill>
                <a:latin typeface="HGP創英角ｺﾞｼｯｸUB" panose="020B0900000000000000" pitchFamily="50" charset="-128"/>
                <a:ea typeface="HGP創英角ｺﾞｼｯｸUB" panose="020B0900000000000000" pitchFamily="50" charset="-128"/>
              </a:rPr>
              <a:t>CP9</a:t>
            </a:r>
            <a:endParaRPr lang="ja-JP" altLang="en-US" sz="1200" dirty="0">
              <a:solidFill>
                <a:srgbClr val="FF0000"/>
              </a:solidFill>
              <a:latin typeface="HGP創英角ｺﾞｼｯｸUB" panose="020B0900000000000000" pitchFamily="50" charset="-128"/>
              <a:ea typeface="HGP創英角ｺﾞｼｯｸUB" panose="020B0900000000000000" pitchFamily="50" charset="-128"/>
            </a:endParaRPr>
          </a:p>
        </p:txBody>
      </p:sp>
      <p:grpSp>
        <p:nvGrpSpPr>
          <p:cNvPr id="2" name="グループ化 1"/>
          <p:cNvGrpSpPr/>
          <p:nvPr/>
        </p:nvGrpSpPr>
        <p:grpSpPr>
          <a:xfrm>
            <a:off x="3923720" y="4659696"/>
            <a:ext cx="1339347" cy="868362"/>
            <a:chOff x="3923720" y="4659696"/>
            <a:chExt cx="1339347" cy="868362"/>
          </a:xfrm>
        </p:grpSpPr>
        <p:sp>
          <p:nvSpPr>
            <p:cNvPr id="54" name="Rectangle 54"/>
            <p:cNvSpPr>
              <a:spLocks noChangeAspect="1" noChangeArrowheads="1"/>
            </p:cNvSpPr>
            <p:nvPr/>
          </p:nvSpPr>
          <p:spPr bwMode="auto">
            <a:xfrm>
              <a:off x="4824500" y="4659696"/>
              <a:ext cx="438567" cy="273104"/>
            </a:xfrm>
            <a:prstGeom prst="rect">
              <a:avLst/>
            </a:prstGeom>
            <a:solidFill>
              <a:srgbClr val="D2D2D2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altLang="ja-JP" sz="1600" dirty="0">
                  <a:solidFill>
                    <a:srgbClr val="5F5F5F"/>
                  </a:solidFill>
                  <a:latin typeface="HGP創英角ｺﾞｼｯｸUB" panose="020B0900000000000000" pitchFamily="50" charset="-128"/>
                  <a:ea typeface="HGP創英角ｺﾞｼｯｸUB" panose="020B0900000000000000" pitchFamily="50" charset="-128"/>
                </a:rPr>
                <a:t>3</a:t>
              </a:r>
            </a:p>
          </p:txBody>
        </p:sp>
        <p:sp>
          <p:nvSpPr>
            <p:cNvPr id="56" name="Rectangle 54"/>
            <p:cNvSpPr>
              <a:spLocks noChangeAspect="1" noChangeArrowheads="1"/>
            </p:cNvSpPr>
            <p:nvPr/>
          </p:nvSpPr>
          <p:spPr bwMode="auto">
            <a:xfrm>
              <a:off x="3923720" y="5254954"/>
              <a:ext cx="438567" cy="273104"/>
            </a:xfrm>
            <a:prstGeom prst="rect">
              <a:avLst/>
            </a:prstGeom>
            <a:solidFill>
              <a:srgbClr val="D2D2D2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altLang="ja-JP" sz="1600" dirty="0">
                  <a:solidFill>
                    <a:srgbClr val="5F5F5F"/>
                  </a:solidFill>
                  <a:latin typeface="HGP創英角ｺﾞｼｯｸUB" panose="020B0900000000000000" pitchFamily="50" charset="-128"/>
                  <a:ea typeface="HGP創英角ｺﾞｼｯｸUB" panose="020B0900000000000000" pitchFamily="50" charset="-128"/>
                </a:rPr>
                <a:t>7</a:t>
              </a:r>
            </a:p>
          </p:txBody>
        </p:sp>
        <p:sp>
          <p:nvSpPr>
            <p:cNvPr id="57" name="Rectangle 54"/>
            <p:cNvSpPr>
              <a:spLocks noChangeAspect="1" noChangeArrowheads="1"/>
            </p:cNvSpPr>
            <p:nvPr/>
          </p:nvSpPr>
          <p:spPr bwMode="auto">
            <a:xfrm>
              <a:off x="4369140" y="5254954"/>
              <a:ext cx="438567" cy="273104"/>
            </a:xfrm>
            <a:prstGeom prst="rect">
              <a:avLst/>
            </a:prstGeom>
            <a:solidFill>
              <a:srgbClr val="D2D2D2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altLang="ja-JP" sz="1600" dirty="0" smtClean="0">
                  <a:solidFill>
                    <a:srgbClr val="5F5F5F"/>
                  </a:solidFill>
                  <a:latin typeface="HGP創英角ｺﾞｼｯｸUB" panose="020B0900000000000000" pitchFamily="50" charset="-128"/>
                  <a:ea typeface="HGP創英角ｺﾞｼｯｸUB" panose="020B0900000000000000" pitchFamily="50" charset="-128"/>
                </a:rPr>
                <a:t>8</a:t>
              </a:r>
              <a:endParaRPr lang="en-US" altLang="ja-JP" sz="1600" dirty="0">
                <a:solidFill>
                  <a:srgbClr val="5F5F5F"/>
                </a:solidFill>
                <a:latin typeface="HGP創英角ｺﾞｼｯｸUB" panose="020B0900000000000000" pitchFamily="50" charset="-128"/>
                <a:ea typeface="HGP創英角ｺﾞｼｯｸUB" panose="020B0900000000000000" pitchFamily="50" charset="-128"/>
              </a:endParaRPr>
            </a:p>
          </p:txBody>
        </p:sp>
        <p:sp>
          <p:nvSpPr>
            <p:cNvPr id="58" name="Rectangle 54"/>
            <p:cNvSpPr>
              <a:spLocks noChangeAspect="1" noChangeArrowheads="1"/>
            </p:cNvSpPr>
            <p:nvPr/>
          </p:nvSpPr>
          <p:spPr bwMode="auto">
            <a:xfrm>
              <a:off x="4821413" y="5254954"/>
              <a:ext cx="438567" cy="273104"/>
            </a:xfrm>
            <a:prstGeom prst="rect">
              <a:avLst/>
            </a:prstGeom>
            <a:solidFill>
              <a:srgbClr val="D2D2D2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altLang="ja-JP" sz="1600" dirty="0" smtClean="0">
                  <a:solidFill>
                    <a:srgbClr val="5F5F5F"/>
                  </a:solidFill>
                  <a:latin typeface="HGP創英角ｺﾞｼｯｸUB" panose="020B0900000000000000" pitchFamily="50" charset="-128"/>
                  <a:ea typeface="HGP創英角ｺﾞｼｯｸUB" panose="020B0900000000000000" pitchFamily="50" charset="-128"/>
                </a:rPr>
                <a:t>9</a:t>
              </a:r>
              <a:endParaRPr lang="en-US" altLang="ja-JP" sz="1600" dirty="0">
                <a:solidFill>
                  <a:srgbClr val="5F5F5F"/>
                </a:solidFill>
                <a:latin typeface="HGP創英角ｺﾞｼｯｸUB" panose="020B0900000000000000" pitchFamily="50" charset="-128"/>
                <a:ea typeface="HGP創英角ｺﾞｼｯｸUB" panose="020B0900000000000000" pitchFamily="50" charset="-128"/>
              </a:endParaRPr>
            </a:p>
          </p:txBody>
        </p:sp>
        <p:sp>
          <p:nvSpPr>
            <p:cNvPr id="59" name="Rectangle 54"/>
            <p:cNvSpPr>
              <a:spLocks noChangeAspect="1" noChangeArrowheads="1"/>
            </p:cNvSpPr>
            <p:nvPr/>
          </p:nvSpPr>
          <p:spPr bwMode="auto">
            <a:xfrm>
              <a:off x="4824500" y="4959865"/>
              <a:ext cx="438567" cy="273104"/>
            </a:xfrm>
            <a:prstGeom prst="rect">
              <a:avLst/>
            </a:prstGeom>
            <a:solidFill>
              <a:srgbClr val="D2D2D2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altLang="ja-JP" sz="1600" dirty="0">
                  <a:solidFill>
                    <a:srgbClr val="5F5F5F"/>
                  </a:solidFill>
                  <a:latin typeface="HGP創英角ｺﾞｼｯｸUB" panose="020B0900000000000000" pitchFamily="50" charset="-128"/>
                  <a:ea typeface="HGP創英角ｺﾞｼｯｸUB" panose="020B0900000000000000" pitchFamily="50" charset="-128"/>
                </a:rPr>
                <a:t>6</a:t>
              </a:r>
            </a:p>
          </p:txBody>
        </p:sp>
        <p:sp>
          <p:nvSpPr>
            <p:cNvPr id="60" name="Rectangle 54"/>
            <p:cNvSpPr>
              <a:spLocks noChangeAspect="1" noChangeArrowheads="1"/>
            </p:cNvSpPr>
            <p:nvPr/>
          </p:nvSpPr>
          <p:spPr bwMode="auto">
            <a:xfrm>
              <a:off x="3923721" y="4958178"/>
              <a:ext cx="438567" cy="273104"/>
            </a:xfrm>
            <a:prstGeom prst="rect">
              <a:avLst/>
            </a:prstGeom>
            <a:solidFill>
              <a:srgbClr val="D2D2D2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altLang="ja-JP" sz="1600" dirty="0">
                  <a:solidFill>
                    <a:srgbClr val="5F5F5F"/>
                  </a:solidFill>
                  <a:latin typeface="HGP創英角ｺﾞｼｯｸUB" panose="020B0900000000000000" pitchFamily="50" charset="-128"/>
                  <a:ea typeface="HGP創英角ｺﾞｼｯｸUB" panose="020B0900000000000000" pitchFamily="50" charset="-128"/>
                </a:rPr>
                <a:t>4</a:t>
              </a:r>
            </a:p>
          </p:txBody>
        </p:sp>
        <p:sp>
          <p:nvSpPr>
            <p:cNvPr id="61" name="Rectangle 54"/>
            <p:cNvSpPr>
              <a:spLocks noChangeAspect="1" noChangeArrowheads="1"/>
            </p:cNvSpPr>
            <p:nvPr/>
          </p:nvSpPr>
          <p:spPr bwMode="auto">
            <a:xfrm>
              <a:off x="4369141" y="4958178"/>
              <a:ext cx="438567" cy="273104"/>
            </a:xfrm>
            <a:prstGeom prst="rect">
              <a:avLst/>
            </a:prstGeom>
            <a:solidFill>
              <a:srgbClr val="D2D2D2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altLang="ja-JP" sz="1600" dirty="0">
                  <a:solidFill>
                    <a:srgbClr val="5F5F5F"/>
                  </a:solidFill>
                  <a:latin typeface="HGP創英角ｺﾞｼｯｸUB" panose="020B0900000000000000" pitchFamily="50" charset="-128"/>
                  <a:ea typeface="HGP創英角ｺﾞｼｯｸUB" panose="020B0900000000000000" pitchFamily="50" charset="-128"/>
                </a:rPr>
                <a:t>5</a:t>
              </a:r>
            </a:p>
          </p:txBody>
        </p:sp>
        <p:sp>
          <p:nvSpPr>
            <p:cNvPr id="62" name="Rectangle 54"/>
            <p:cNvSpPr>
              <a:spLocks noChangeAspect="1" noChangeArrowheads="1"/>
            </p:cNvSpPr>
            <p:nvPr/>
          </p:nvSpPr>
          <p:spPr bwMode="auto">
            <a:xfrm>
              <a:off x="3923721" y="4669422"/>
              <a:ext cx="438567" cy="273104"/>
            </a:xfrm>
            <a:prstGeom prst="rect">
              <a:avLst/>
            </a:prstGeom>
            <a:solidFill>
              <a:srgbClr val="D2D2D2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altLang="ja-JP" sz="1600" dirty="0">
                  <a:solidFill>
                    <a:srgbClr val="5F5F5F"/>
                  </a:solidFill>
                  <a:latin typeface="HGP創英角ｺﾞｼｯｸUB" panose="020B0900000000000000" pitchFamily="50" charset="-128"/>
                  <a:ea typeface="HGP創英角ｺﾞｼｯｸUB" panose="020B0900000000000000" pitchFamily="50" charset="-128"/>
                </a:rPr>
                <a:t>1</a:t>
              </a:r>
            </a:p>
          </p:txBody>
        </p:sp>
        <p:sp>
          <p:nvSpPr>
            <p:cNvPr id="63" name="Rectangle 54"/>
            <p:cNvSpPr>
              <a:spLocks noChangeAspect="1" noChangeArrowheads="1"/>
            </p:cNvSpPr>
            <p:nvPr/>
          </p:nvSpPr>
          <p:spPr bwMode="auto">
            <a:xfrm>
              <a:off x="4369141" y="4669422"/>
              <a:ext cx="438567" cy="273104"/>
            </a:xfrm>
            <a:prstGeom prst="rect">
              <a:avLst/>
            </a:prstGeom>
            <a:solidFill>
              <a:srgbClr val="D2D2D2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en-US" altLang="ja-JP" sz="1600" dirty="0">
                  <a:solidFill>
                    <a:srgbClr val="5F5F5F"/>
                  </a:solidFill>
                  <a:latin typeface="HGP創英角ｺﾞｼｯｸUB" panose="020B0900000000000000" pitchFamily="50" charset="-128"/>
                  <a:ea typeface="HGP創英角ｺﾞｼｯｸUB" panose="020B0900000000000000" pitchFamily="50" charset="-128"/>
                </a:rPr>
                <a:t>2</a:t>
              </a:r>
            </a:p>
          </p:txBody>
        </p:sp>
      </p:grpSp>
      <p:grpSp>
        <p:nvGrpSpPr>
          <p:cNvPr id="64" name="Group 708"/>
          <p:cNvGrpSpPr>
            <a:grpSpLocks/>
          </p:cNvGrpSpPr>
          <p:nvPr/>
        </p:nvGrpSpPr>
        <p:grpSpPr bwMode="auto">
          <a:xfrm>
            <a:off x="3497809" y="4302523"/>
            <a:ext cx="733425" cy="488950"/>
            <a:chOff x="132" y="2044"/>
            <a:chExt cx="462" cy="308"/>
          </a:xfrm>
        </p:grpSpPr>
        <p:pic>
          <p:nvPicPr>
            <p:cNvPr id="65" name="Picture 709" descr="名称未設定-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-1174518">
              <a:off x="132" y="2044"/>
              <a:ext cx="462" cy="3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6" name="Text Box 710"/>
            <p:cNvSpPr txBox="1">
              <a:spLocks noChangeArrowheads="1"/>
            </p:cNvSpPr>
            <p:nvPr/>
          </p:nvSpPr>
          <p:spPr bwMode="auto">
            <a:xfrm rot="-1192966">
              <a:off x="158" y="2081"/>
              <a:ext cx="430" cy="2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12700" algn="ctr" rotWithShape="0">
                <a:srgbClr val="4D4D4D"/>
              </a:outerShdw>
            </a:effectLst>
          </p:spPr>
          <p:txBody>
            <a:bodyPr>
              <a:spAutoFit/>
            </a:bodyPr>
            <a:lstStyle/>
            <a:p>
              <a:pPr algn="ctr" defTabSz="1042988">
                <a:lnSpc>
                  <a:spcPct val="80000"/>
                </a:lnSpc>
                <a:defRPr/>
              </a:pPr>
              <a:r>
                <a:rPr kumimoji="1" lang="en-US" altLang="ja-JP" sz="1100" b="1">
                  <a:solidFill>
                    <a:schemeClr val="bg1"/>
                  </a:solidFill>
                  <a:ea typeface="ＭＳ Ｐゴシック" pitchFamily="50" charset="-128"/>
                </a:rPr>
                <a:t>This is new!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032553427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フッター プレースホルダー 3"/>
          <p:cNvSpPr txBox="1">
            <a:spLocks/>
          </p:cNvSpPr>
          <p:nvPr/>
        </p:nvSpPr>
        <p:spPr>
          <a:xfrm>
            <a:off x="8061203" y="6605691"/>
            <a:ext cx="1066800" cy="247650"/>
          </a:xfrm>
          <a:prstGeom prst="rect">
            <a:avLst/>
          </a:prstGeom>
          <a:noFill/>
        </p:spPr>
        <p:txBody>
          <a:bodyPr/>
          <a:lstStyle>
            <a:defPPr>
              <a:defRPr lang="de-DE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5146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9718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4290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8862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algn="r"/>
            <a:r>
              <a:rPr lang="de-DE" altLang="ja-JP" sz="800" dirty="0" smtClean="0">
                <a:solidFill>
                  <a:schemeClr val="bg1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Page </a:t>
            </a:r>
            <a:fld id="{11D062A2-B506-4044-A2EC-4FDCB15F0732}" type="slidenum">
              <a:rPr lang="de-DE" altLang="ja-JP" sz="800" b="1" smtClean="0">
                <a:solidFill>
                  <a:schemeClr val="bg1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pPr algn="r"/>
              <a:t>3</a:t>
            </a:fld>
            <a:endParaRPr lang="de-DE" altLang="ja-JP" sz="800" b="1" dirty="0" smtClean="0">
              <a:solidFill>
                <a:schemeClr val="bg1"/>
              </a:solidFill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27" name="Rectangle 8"/>
          <p:cNvSpPr txBox="1">
            <a:spLocks noChangeArrowheads="1"/>
          </p:cNvSpPr>
          <p:nvPr/>
        </p:nvSpPr>
        <p:spPr bwMode="auto">
          <a:xfrm>
            <a:off x="1" y="43150"/>
            <a:ext cx="9143999" cy="600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accent1"/>
                  </a:outerShdw>
                </a:effectLst>
              </a14:hiddenEffects>
            </a:ext>
          </a:extLst>
        </p:spPr>
        <p:txBody>
          <a:bodyPr vert="horz" wrap="square" lIns="0" tIns="45720" rIns="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0">
                <a:solidFill>
                  <a:schemeClr val="tx1"/>
                </a:solidFill>
                <a:latin typeface="HGP創英角ｺﾞｼｯｸUB" panose="020B0900000000000000" pitchFamily="50" charset="-128"/>
                <a:ea typeface="HGP創英角ｺﾞｼｯｸUB" panose="020B0900000000000000" pitchFamily="50" charset="-128"/>
                <a:cs typeface="Meiryo UI" panose="020B0604030504040204" pitchFamily="50" charset="-128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altLang="ja-JP" sz="2800" kern="0" dirty="0" smtClean="0">
                <a:latin typeface="Arial Black" panose="020B0A04020102020204" pitchFamily="34" charset="0"/>
              </a:rPr>
              <a:t>Screen Layout (Single Monitor) 1</a:t>
            </a:r>
            <a:endParaRPr lang="de-DE" altLang="ja-JP" sz="2800" kern="0" dirty="0" smtClean="0">
              <a:latin typeface="Arial Black" panose="020B0A04020102020204" pitchFamily="34" charset="0"/>
            </a:endParaRPr>
          </a:p>
        </p:txBody>
      </p:sp>
      <p:sp>
        <p:nvSpPr>
          <p:cNvPr id="116" name="正方形/長方形 6"/>
          <p:cNvSpPr>
            <a:spLocks noChangeArrowheads="1"/>
          </p:cNvSpPr>
          <p:nvPr/>
        </p:nvSpPr>
        <p:spPr bwMode="auto">
          <a:xfrm>
            <a:off x="357188" y="842228"/>
            <a:ext cx="8691562" cy="4385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285750" indent="-285750" eaLnBrk="1" hangingPunct="1">
              <a:lnSpc>
                <a:spcPts val="2700"/>
              </a:lnSpc>
              <a:spcAft>
                <a:spcPct val="10000"/>
              </a:spcAft>
              <a:buFont typeface="Wingdings" panose="05000000000000000000" pitchFamily="2" charset="2"/>
              <a:buChar char="n"/>
            </a:pPr>
            <a:r>
              <a:rPr kumimoji="1" lang="en-US" altLang="ja-JP" b="1" dirty="0" smtClean="0">
                <a:latin typeface="Arial" panose="020B0604020202020204" pitchFamily="34" charset="0"/>
                <a:cs typeface="Arial" panose="020B0604020202020204" pitchFamily="34" charset="0"/>
              </a:rPr>
              <a:t>In stand-by mode</a:t>
            </a:r>
            <a:endParaRPr kumimoji="1" lang="ja-JP" altLang="en-US" sz="1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5" name="表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68427957"/>
              </p:ext>
            </p:extLst>
          </p:nvPr>
        </p:nvGraphicFramePr>
        <p:xfrm>
          <a:off x="375371" y="3838751"/>
          <a:ext cx="8404602" cy="2343226"/>
        </p:xfrm>
        <a:graphic>
          <a:graphicData uri="http://schemas.openxmlformats.org/drawingml/2006/table">
            <a:tbl>
              <a:tblPr/>
              <a:tblGrid>
                <a:gridCol w="1049392"/>
                <a:gridCol w="208280"/>
                <a:gridCol w="1142055"/>
                <a:gridCol w="1244009"/>
                <a:gridCol w="1148316"/>
                <a:gridCol w="3612550"/>
              </a:tblGrid>
              <a:tr h="308957"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Button</a:t>
                      </a: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Main Camera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PC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Sub-camera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Layout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023870"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Dual Monitor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(In Stand-by)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HDMI1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010399">
                <a:tc v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dirty="0" smtClean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HDMI2</a:t>
                      </a:r>
                    </a:p>
                  </a:txBody>
                  <a:tcPr vert="wordArtVertRtl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6" name="グループ化 5"/>
          <p:cNvGrpSpPr/>
          <p:nvPr/>
        </p:nvGrpSpPr>
        <p:grpSpPr>
          <a:xfrm>
            <a:off x="2959394" y="2125498"/>
            <a:ext cx="874789" cy="709682"/>
            <a:chOff x="3208339" y="3263901"/>
            <a:chExt cx="990600" cy="792163"/>
          </a:xfrm>
        </p:grpSpPr>
        <p:pic>
          <p:nvPicPr>
            <p:cNvPr id="7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9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9" name="グループ化 8"/>
          <p:cNvGrpSpPr/>
          <p:nvPr/>
        </p:nvGrpSpPr>
        <p:grpSpPr>
          <a:xfrm>
            <a:off x="4169688" y="2126921"/>
            <a:ext cx="874789" cy="708259"/>
            <a:chOff x="4675186" y="3265487"/>
            <a:chExt cx="990600" cy="790574"/>
          </a:xfrm>
        </p:grpSpPr>
        <p:pic>
          <p:nvPicPr>
            <p:cNvPr id="10" name="Picture 56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75186" y="3265487"/>
              <a:ext cx="990600" cy="790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1" name="Group 59"/>
            <p:cNvGrpSpPr>
              <a:grpSpLocks/>
            </p:cNvGrpSpPr>
            <p:nvPr/>
          </p:nvGrpSpPr>
          <p:grpSpPr bwMode="auto">
            <a:xfrm>
              <a:off x="4713287" y="3371848"/>
              <a:ext cx="909637" cy="561974"/>
              <a:chOff x="2969" y="2124"/>
              <a:chExt cx="573" cy="354"/>
            </a:xfrm>
          </p:grpSpPr>
          <p:sp>
            <p:nvSpPr>
              <p:cNvPr id="13" name="Rectangle 57"/>
              <p:cNvSpPr>
                <a:spLocks noChangeArrowheads="1"/>
              </p:cNvSpPr>
              <p:nvPr/>
            </p:nvSpPr>
            <p:spPr bwMode="auto">
              <a:xfrm>
                <a:off x="2969" y="2124"/>
                <a:ext cx="573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4" name="Rectangle 58"/>
              <p:cNvSpPr>
                <a:spLocks noChangeArrowheads="1"/>
              </p:cNvSpPr>
              <p:nvPr/>
            </p:nvSpPr>
            <p:spPr bwMode="auto">
              <a:xfrm>
                <a:off x="2969" y="2124"/>
                <a:ext cx="573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pic>
          <p:nvPicPr>
            <p:cNvPr id="12" name="Picture 61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13288" y="3375026"/>
              <a:ext cx="911225" cy="560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5" name="グループ化 14"/>
          <p:cNvGrpSpPr/>
          <p:nvPr/>
        </p:nvGrpSpPr>
        <p:grpSpPr>
          <a:xfrm>
            <a:off x="1741909" y="2114865"/>
            <a:ext cx="874789" cy="709682"/>
            <a:chOff x="6103933" y="3263904"/>
            <a:chExt cx="990599" cy="792164"/>
          </a:xfrm>
        </p:grpSpPr>
        <p:pic>
          <p:nvPicPr>
            <p:cNvPr id="16" name="Picture 1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03933" y="3263904"/>
              <a:ext cx="990599" cy="7921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7" name="Group 21"/>
            <p:cNvGrpSpPr>
              <a:grpSpLocks/>
            </p:cNvGrpSpPr>
            <p:nvPr/>
          </p:nvGrpSpPr>
          <p:grpSpPr bwMode="auto">
            <a:xfrm>
              <a:off x="6146795" y="3373439"/>
              <a:ext cx="909637" cy="560389"/>
              <a:chOff x="3872" y="2125"/>
              <a:chExt cx="573" cy="353"/>
            </a:xfrm>
          </p:grpSpPr>
          <p:sp>
            <p:nvSpPr>
              <p:cNvPr id="21" name="Rectangle 19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22" name="Rectangle 20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18" name="Group 25"/>
            <p:cNvGrpSpPr>
              <a:grpSpLocks/>
            </p:cNvGrpSpPr>
            <p:nvPr/>
          </p:nvGrpSpPr>
          <p:grpSpPr bwMode="auto">
            <a:xfrm>
              <a:off x="6423026" y="3409951"/>
              <a:ext cx="339725" cy="503238"/>
              <a:chOff x="4046" y="2148"/>
              <a:chExt cx="214" cy="317"/>
            </a:xfrm>
          </p:grpSpPr>
          <p:pic>
            <p:nvPicPr>
              <p:cNvPr id="19" name="Picture 23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0" name="Picture 24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23" name="右矢印 22"/>
          <p:cNvSpPr/>
          <p:nvPr/>
        </p:nvSpPr>
        <p:spPr bwMode="auto">
          <a:xfrm>
            <a:off x="6320156" y="5088750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grpSp>
        <p:nvGrpSpPr>
          <p:cNvPr id="25" name="グループ化 24"/>
          <p:cNvGrpSpPr/>
          <p:nvPr/>
        </p:nvGrpSpPr>
        <p:grpSpPr>
          <a:xfrm>
            <a:off x="1741908" y="5326139"/>
            <a:ext cx="874789" cy="709682"/>
            <a:chOff x="6103938" y="3263901"/>
            <a:chExt cx="990600" cy="792163"/>
          </a:xfrm>
        </p:grpSpPr>
        <p:pic>
          <p:nvPicPr>
            <p:cNvPr id="28" name="Picture 1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039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9" name="Group 21"/>
            <p:cNvGrpSpPr>
              <a:grpSpLocks/>
            </p:cNvGrpSpPr>
            <p:nvPr/>
          </p:nvGrpSpPr>
          <p:grpSpPr bwMode="auto">
            <a:xfrm>
              <a:off x="6146800" y="3373438"/>
              <a:ext cx="909638" cy="560388"/>
              <a:chOff x="3872" y="2125"/>
              <a:chExt cx="573" cy="353"/>
            </a:xfrm>
          </p:grpSpPr>
          <p:sp>
            <p:nvSpPr>
              <p:cNvPr id="33" name="Rectangle 19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4" name="Rectangle 20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30" name="Group 25"/>
            <p:cNvGrpSpPr>
              <a:grpSpLocks/>
            </p:cNvGrpSpPr>
            <p:nvPr/>
          </p:nvGrpSpPr>
          <p:grpSpPr bwMode="auto">
            <a:xfrm>
              <a:off x="6423025" y="3409951"/>
              <a:ext cx="339725" cy="503238"/>
              <a:chOff x="4046" y="2148"/>
              <a:chExt cx="214" cy="317"/>
            </a:xfrm>
          </p:grpSpPr>
          <p:pic>
            <p:nvPicPr>
              <p:cNvPr id="31" name="Picture 23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2" name="Picture 24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35" name="グループ化 34"/>
          <p:cNvGrpSpPr/>
          <p:nvPr/>
        </p:nvGrpSpPr>
        <p:grpSpPr>
          <a:xfrm>
            <a:off x="4135688" y="5337158"/>
            <a:ext cx="874789" cy="708259"/>
            <a:chOff x="4675188" y="3265488"/>
            <a:chExt cx="990600" cy="790575"/>
          </a:xfrm>
        </p:grpSpPr>
        <p:pic>
          <p:nvPicPr>
            <p:cNvPr id="36" name="Picture 56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75188" y="3265488"/>
              <a:ext cx="990600" cy="790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7" name="Group 59"/>
            <p:cNvGrpSpPr>
              <a:grpSpLocks/>
            </p:cNvGrpSpPr>
            <p:nvPr/>
          </p:nvGrpSpPr>
          <p:grpSpPr bwMode="auto">
            <a:xfrm>
              <a:off x="4713288" y="3371851"/>
              <a:ext cx="909638" cy="561975"/>
              <a:chOff x="2969" y="2124"/>
              <a:chExt cx="573" cy="354"/>
            </a:xfrm>
          </p:grpSpPr>
          <p:sp>
            <p:nvSpPr>
              <p:cNvPr id="39" name="Rectangle 57"/>
              <p:cNvSpPr>
                <a:spLocks noChangeArrowheads="1"/>
              </p:cNvSpPr>
              <p:nvPr/>
            </p:nvSpPr>
            <p:spPr bwMode="auto">
              <a:xfrm>
                <a:off x="2969" y="2124"/>
                <a:ext cx="573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0" name="Rectangle 58"/>
              <p:cNvSpPr>
                <a:spLocks noChangeArrowheads="1"/>
              </p:cNvSpPr>
              <p:nvPr/>
            </p:nvSpPr>
            <p:spPr bwMode="auto">
              <a:xfrm>
                <a:off x="2969" y="2124"/>
                <a:ext cx="573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pic>
          <p:nvPicPr>
            <p:cNvPr id="38" name="Picture 61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13288" y="3375026"/>
              <a:ext cx="911225" cy="560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1" name="グループ化 40"/>
          <p:cNvGrpSpPr/>
          <p:nvPr/>
        </p:nvGrpSpPr>
        <p:grpSpPr>
          <a:xfrm>
            <a:off x="1741908" y="4309887"/>
            <a:ext cx="874789" cy="709682"/>
            <a:chOff x="6103938" y="3263901"/>
            <a:chExt cx="990600" cy="792163"/>
          </a:xfrm>
        </p:grpSpPr>
        <p:pic>
          <p:nvPicPr>
            <p:cNvPr id="42" name="Picture 1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039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3" name="Group 21"/>
            <p:cNvGrpSpPr>
              <a:grpSpLocks/>
            </p:cNvGrpSpPr>
            <p:nvPr/>
          </p:nvGrpSpPr>
          <p:grpSpPr bwMode="auto">
            <a:xfrm>
              <a:off x="6146800" y="3373438"/>
              <a:ext cx="909638" cy="560388"/>
              <a:chOff x="3872" y="2125"/>
              <a:chExt cx="573" cy="353"/>
            </a:xfrm>
          </p:grpSpPr>
          <p:sp>
            <p:nvSpPr>
              <p:cNvPr id="47" name="Rectangle 19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8" name="Rectangle 20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44" name="Group 25"/>
            <p:cNvGrpSpPr>
              <a:grpSpLocks/>
            </p:cNvGrpSpPr>
            <p:nvPr/>
          </p:nvGrpSpPr>
          <p:grpSpPr bwMode="auto">
            <a:xfrm>
              <a:off x="6423025" y="3409951"/>
              <a:ext cx="339725" cy="503238"/>
              <a:chOff x="4046" y="2148"/>
              <a:chExt cx="214" cy="317"/>
            </a:xfrm>
          </p:grpSpPr>
          <p:pic>
            <p:nvPicPr>
              <p:cNvPr id="45" name="Picture 23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" name="Picture 24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9" name="グループ化 48"/>
          <p:cNvGrpSpPr/>
          <p:nvPr/>
        </p:nvGrpSpPr>
        <p:grpSpPr>
          <a:xfrm>
            <a:off x="5410140" y="4309887"/>
            <a:ext cx="874789" cy="709682"/>
            <a:chOff x="6103938" y="3263901"/>
            <a:chExt cx="990600" cy="792163"/>
          </a:xfrm>
        </p:grpSpPr>
        <p:pic>
          <p:nvPicPr>
            <p:cNvPr id="50" name="Picture 1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039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51" name="Group 21"/>
            <p:cNvGrpSpPr>
              <a:grpSpLocks/>
            </p:cNvGrpSpPr>
            <p:nvPr/>
          </p:nvGrpSpPr>
          <p:grpSpPr bwMode="auto">
            <a:xfrm>
              <a:off x="6146800" y="3373438"/>
              <a:ext cx="909638" cy="560388"/>
              <a:chOff x="3872" y="2125"/>
              <a:chExt cx="573" cy="353"/>
            </a:xfrm>
          </p:grpSpPr>
          <p:sp>
            <p:nvSpPr>
              <p:cNvPr id="55" name="Rectangle 19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6" name="Rectangle 20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52" name="Group 25"/>
            <p:cNvGrpSpPr>
              <a:grpSpLocks/>
            </p:cNvGrpSpPr>
            <p:nvPr/>
          </p:nvGrpSpPr>
          <p:grpSpPr bwMode="auto">
            <a:xfrm>
              <a:off x="6423025" y="3409951"/>
              <a:ext cx="339725" cy="503238"/>
              <a:chOff x="4046" y="2148"/>
              <a:chExt cx="214" cy="317"/>
            </a:xfrm>
          </p:grpSpPr>
          <p:pic>
            <p:nvPicPr>
              <p:cNvPr id="53" name="Picture 23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4" name="Picture 24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57" name="グループ化 56"/>
          <p:cNvGrpSpPr/>
          <p:nvPr/>
        </p:nvGrpSpPr>
        <p:grpSpPr>
          <a:xfrm>
            <a:off x="2959393" y="5328855"/>
            <a:ext cx="874789" cy="709682"/>
            <a:chOff x="3208338" y="3263901"/>
            <a:chExt cx="990600" cy="792163"/>
          </a:xfrm>
        </p:grpSpPr>
        <p:pic>
          <p:nvPicPr>
            <p:cNvPr id="58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9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0" name="グループ化 59"/>
          <p:cNvGrpSpPr/>
          <p:nvPr/>
        </p:nvGrpSpPr>
        <p:grpSpPr>
          <a:xfrm>
            <a:off x="2957990" y="4309887"/>
            <a:ext cx="874789" cy="709682"/>
            <a:chOff x="6103938" y="3263901"/>
            <a:chExt cx="990600" cy="792163"/>
          </a:xfrm>
        </p:grpSpPr>
        <p:pic>
          <p:nvPicPr>
            <p:cNvPr id="61" name="Picture 1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039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2" name="Group 21"/>
            <p:cNvGrpSpPr>
              <a:grpSpLocks/>
            </p:cNvGrpSpPr>
            <p:nvPr/>
          </p:nvGrpSpPr>
          <p:grpSpPr bwMode="auto">
            <a:xfrm>
              <a:off x="6146800" y="3373438"/>
              <a:ext cx="909638" cy="560388"/>
              <a:chOff x="3872" y="2125"/>
              <a:chExt cx="573" cy="353"/>
            </a:xfrm>
          </p:grpSpPr>
          <p:sp>
            <p:nvSpPr>
              <p:cNvPr id="66" name="Rectangle 19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7" name="Rectangle 20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63" name="Group 25"/>
            <p:cNvGrpSpPr>
              <a:grpSpLocks/>
            </p:cNvGrpSpPr>
            <p:nvPr/>
          </p:nvGrpSpPr>
          <p:grpSpPr bwMode="auto">
            <a:xfrm>
              <a:off x="6423025" y="3409951"/>
              <a:ext cx="339725" cy="503238"/>
              <a:chOff x="4046" y="2148"/>
              <a:chExt cx="214" cy="317"/>
            </a:xfrm>
          </p:grpSpPr>
          <p:pic>
            <p:nvPicPr>
              <p:cNvPr id="64" name="Picture 23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5" name="Picture 24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8" name="グループ化 67"/>
          <p:cNvGrpSpPr/>
          <p:nvPr/>
        </p:nvGrpSpPr>
        <p:grpSpPr>
          <a:xfrm>
            <a:off x="4137791" y="4309887"/>
            <a:ext cx="874789" cy="709682"/>
            <a:chOff x="6103938" y="3263901"/>
            <a:chExt cx="990600" cy="792163"/>
          </a:xfrm>
        </p:grpSpPr>
        <p:pic>
          <p:nvPicPr>
            <p:cNvPr id="69" name="Picture 1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039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0" name="Group 21"/>
            <p:cNvGrpSpPr>
              <a:grpSpLocks/>
            </p:cNvGrpSpPr>
            <p:nvPr/>
          </p:nvGrpSpPr>
          <p:grpSpPr bwMode="auto">
            <a:xfrm>
              <a:off x="6146800" y="3373438"/>
              <a:ext cx="909638" cy="560388"/>
              <a:chOff x="3872" y="2125"/>
              <a:chExt cx="573" cy="353"/>
            </a:xfrm>
          </p:grpSpPr>
          <p:sp>
            <p:nvSpPr>
              <p:cNvPr id="74" name="Rectangle 19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5" name="Rectangle 20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71" name="Group 25"/>
            <p:cNvGrpSpPr>
              <a:grpSpLocks/>
            </p:cNvGrpSpPr>
            <p:nvPr/>
          </p:nvGrpSpPr>
          <p:grpSpPr bwMode="auto">
            <a:xfrm>
              <a:off x="6423025" y="3409951"/>
              <a:ext cx="339725" cy="503238"/>
              <a:chOff x="4046" y="2148"/>
              <a:chExt cx="214" cy="317"/>
            </a:xfrm>
          </p:grpSpPr>
          <p:pic>
            <p:nvPicPr>
              <p:cNvPr id="72" name="Picture 23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24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6" name="グループ化 75"/>
          <p:cNvGrpSpPr/>
          <p:nvPr/>
        </p:nvGrpSpPr>
        <p:grpSpPr>
          <a:xfrm>
            <a:off x="5412243" y="5328855"/>
            <a:ext cx="874789" cy="709682"/>
            <a:chOff x="3208338" y="3263901"/>
            <a:chExt cx="990600" cy="792163"/>
          </a:xfrm>
        </p:grpSpPr>
        <p:pic>
          <p:nvPicPr>
            <p:cNvPr id="77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8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9" name="グループ化 78"/>
          <p:cNvGrpSpPr/>
          <p:nvPr/>
        </p:nvGrpSpPr>
        <p:grpSpPr>
          <a:xfrm>
            <a:off x="7620630" y="5328855"/>
            <a:ext cx="874789" cy="709682"/>
            <a:chOff x="3208338" y="3263901"/>
            <a:chExt cx="990600" cy="792163"/>
          </a:xfrm>
        </p:grpSpPr>
        <p:pic>
          <p:nvPicPr>
            <p:cNvPr id="80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1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82" name="グループ化 81"/>
          <p:cNvGrpSpPr/>
          <p:nvPr/>
        </p:nvGrpSpPr>
        <p:grpSpPr>
          <a:xfrm>
            <a:off x="6525471" y="4316259"/>
            <a:ext cx="874789" cy="709682"/>
            <a:chOff x="3208338" y="3263901"/>
            <a:chExt cx="990600" cy="792163"/>
          </a:xfrm>
        </p:grpSpPr>
        <p:pic>
          <p:nvPicPr>
            <p:cNvPr id="83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4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85" name="グループ化 84"/>
          <p:cNvGrpSpPr/>
          <p:nvPr/>
        </p:nvGrpSpPr>
        <p:grpSpPr>
          <a:xfrm>
            <a:off x="7619227" y="4316259"/>
            <a:ext cx="874789" cy="709682"/>
            <a:chOff x="3208338" y="3263901"/>
            <a:chExt cx="990600" cy="792163"/>
          </a:xfrm>
        </p:grpSpPr>
        <p:pic>
          <p:nvPicPr>
            <p:cNvPr id="86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7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88" name="グループ化 87"/>
          <p:cNvGrpSpPr/>
          <p:nvPr/>
        </p:nvGrpSpPr>
        <p:grpSpPr>
          <a:xfrm>
            <a:off x="6505298" y="5337158"/>
            <a:ext cx="874789" cy="709682"/>
            <a:chOff x="6103938" y="3263901"/>
            <a:chExt cx="990600" cy="792163"/>
          </a:xfrm>
        </p:grpSpPr>
        <p:pic>
          <p:nvPicPr>
            <p:cNvPr id="89" name="Picture 1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039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90" name="Group 21"/>
            <p:cNvGrpSpPr>
              <a:grpSpLocks/>
            </p:cNvGrpSpPr>
            <p:nvPr/>
          </p:nvGrpSpPr>
          <p:grpSpPr bwMode="auto">
            <a:xfrm>
              <a:off x="6146800" y="3373438"/>
              <a:ext cx="909638" cy="560388"/>
              <a:chOff x="3872" y="2125"/>
              <a:chExt cx="573" cy="353"/>
            </a:xfrm>
          </p:grpSpPr>
          <p:sp>
            <p:nvSpPr>
              <p:cNvPr id="94" name="Rectangle 19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5" name="Rectangle 20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91" name="Group 25"/>
            <p:cNvGrpSpPr>
              <a:grpSpLocks/>
            </p:cNvGrpSpPr>
            <p:nvPr/>
          </p:nvGrpSpPr>
          <p:grpSpPr bwMode="auto">
            <a:xfrm>
              <a:off x="6423025" y="3409951"/>
              <a:ext cx="339725" cy="503238"/>
              <a:chOff x="4046" y="2148"/>
              <a:chExt cx="214" cy="317"/>
            </a:xfrm>
          </p:grpSpPr>
          <p:pic>
            <p:nvPicPr>
              <p:cNvPr id="92" name="Picture 23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3" name="Picture 24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96" name="右矢印 95"/>
          <p:cNvSpPr/>
          <p:nvPr/>
        </p:nvSpPr>
        <p:spPr bwMode="auto">
          <a:xfrm>
            <a:off x="7430805" y="5088750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graphicFrame>
        <p:nvGraphicFramePr>
          <p:cNvPr id="97" name="表 9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01592415"/>
              </p:ext>
            </p:extLst>
          </p:nvPr>
        </p:nvGraphicFramePr>
        <p:xfrm>
          <a:off x="375371" y="1720458"/>
          <a:ext cx="8404602" cy="1483866"/>
        </p:xfrm>
        <a:graphic>
          <a:graphicData uri="http://schemas.openxmlformats.org/drawingml/2006/table">
            <a:tbl>
              <a:tblPr/>
              <a:tblGrid>
                <a:gridCol w="1257672"/>
                <a:gridCol w="1152687"/>
                <a:gridCol w="1233377"/>
                <a:gridCol w="1158949"/>
                <a:gridCol w="3601917"/>
              </a:tblGrid>
              <a:tr h="288343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+mn-ea"/>
                          <a:cs typeface="Arial" panose="020B0604020202020204" pitchFamily="34" charset="0"/>
                        </a:rPr>
                        <a:t>Button</a:t>
                      </a: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Main Camera 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PC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Sub-camera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195523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Single</a:t>
                      </a:r>
                      <a:r>
                        <a:rPr kumimoji="1" lang="en-US" altLang="ja-JP" sz="1000" b="1" kern="1200" baseline="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 Monitor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kern="1200" baseline="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(In Stand-by)</a:t>
                      </a:r>
                      <a:endParaRPr kumimoji="1" lang="ja-JP" altLang="ja-JP" sz="800" b="1" kern="1200" dirty="0" smtClean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100" name="Rectangle 12"/>
          <p:cNvSpPr>
            <a:spLocks noChangeArrowheads="1"/>
          </p:cNvSpPr>
          <p:nvPr/>
        </p:nvSpPr>
        <p:spPr bwMode="auto">
          <a:xfrm>
            <a:off x="378371" y="1460472"/>
            <a:ext cx="4257871" cy="253533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lIns="72000" rIns="72000" anchor="ctr"/>
          <a:lstStyle/>
          <a:p>
            <a:pPr>
              <a:lnSpc>
                <a:spcPct val="110000"/>
              </a:lnSpc>
            </a:pPr>
            <a:r>
              <a:rPr lang="en-US" altLang="ja-JP" sz="12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Single Monitor (HDMI 1 only)</a:t>
            </a:r>
          </a:p>
        </p:txBody>
      </p:sp>
      <p:sp>
        <p:nvSpPr>
          <p:cNvPr id="101" name="Rectangle 12"/>
          <p:cNvSpPr>
            <a:spLocks noChangeArrowheads="1"/>
          </p:cNvSpPr>
          <p:nvPr/>
        </p:nvSpPr>
        <p:spPr bwMode="auto">
          <a:xfrm>
            <a:off x="370556" y="3575873"/>
            <a:ext cx="4257871" cy="253533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lIns="72000" rIns="72000" anchor="ctr"/>
          <a:lstStyle/>
          <a:p>
            <a:pPr>
              <a:lnSpc>
                <a:spcPct val="110000"/>
              </a:lnSpc>
            </a:pPr>
            <a:r>
              <a:rPr lang="en-US" altLang="ja-JP" sz="12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Dual Monitor (HDMI 1 + HDMI 2)</a:t>
            </a:r>
          </a:p>
        </p:txBody>
      </p:sp>
      <p:sp>
        <p:nvSpPr>
          <p:cNvPr id="2" name="テキスト ボックス 1"/>
          <p:cNvSpPr txBox="1"/>
          <p:nvPr/>
        </p:nvSpPr>
        <p:spPr>
          <a:xfrm>
            <a:off x="1779760" y="2852620"/>
            <a:ext cx="83693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sz="800" b="1" dirty="0" smtClean="0"/>
              <a:t>Main Camera Image</a:t>
            </a:r>
            <a:endParaRPr kumimoji="1" lang="ja-JP" altLang="en-US" sz="800" b="1" dirty="0"/>
          </a:p>
        </p:txBody>
      </p:sp>
      <p:sp>
        <p:nvSpPr>
          <p:cNvPr id="102" name="テキスト ボックス 101"/>
          <p:cNvSpPr txBox="1"/>
          <p:nvPr/>
        </p:nvSpPr>
        <p:spPr>
          <a:xfrm>
            <a:off x="2995000" y="2919055"/>
            <a:ext cx="836938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sz="800" b="1" dirty="0" smtClean="0"/>
              <a:t>PC Contents</a:t>
            </a:r>
            <a:endParaRPr kumimoji="1" lang="ja-JP" altLang="en-US" sz="800" b="1" dirty="0"/>
          </a:p>
        </p:txBody>
      </p:sp>
      <p:sp>
        <p:nvSpPr>
          <p:cNvPr id="103" name="テキスト ボックス 102"/>
          <p:cNvSpPr txBox="1"/>
          <p:nvPr/>
        </p:nvSpPr>
        <p:spPr>
          <a:xfrm>
            <a:off x="4190695" y="2856535"/>
            <a:ext cx="83693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sz="800" b="1" dirty="0" smtClean="0"/>
              <a:t>Sub Camera Image</a:t>
            </a:r>
            <a:endParaRPr kumimoji="1" lang="ja-JP" altLang="en-US" sz="800" b="1" dirty="0"/>
          </a:p>
        </p:txBody>
      </p:sp>
    </p:spTree>
    <p:extLst>
      <p:ext uri="{BB962C8B-B14F-4D97-AF65-F5344CB8AC3E}">
        <p14:creationId xmlns:p14="http://schemas.microsoft.com/office/powerpoint/2010/main" val="640954790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フッター プレースホルダー 3"/>
          <p:cNvSpPr txBox="1">
            <a:spLocks/>
          </p:cNvSpPr>
          <p:nvPr/>
        </p:nvSpPr>
        <p:spPr>
          <a:xfrm>
            <a:off x="8061203" y="6605691"/>
            <a:ext cx="1066800" cy="247650"/>
          </a:xfrm>
          <a:prstGeom prst="rect">
            <a:avLst/>
          </a:prstGeom>
          <a:noFill/>
        </p:spPr>
        <p:txBody>
          <a:bodyPr/>
          <a:lstStyle>
            <a:defPPr>
              <a:defRPr lang="de-DE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5146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9718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4290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8862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algn="r"/>
            <a:r>
              <a:rPr lang="de-DE" altLang="ja-JP" sz="800" dirty="0" smtClean="0">
                <a:solidFill>
                  <a:schemeClr val="bg1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Page </a:t>
            </a:r>
            <a:fld id="{11D062A2-B506-4044-A2EC-4FDCB15F0732}" type="slidenum">
              <a:rPr lang="de-DE" altLang="ja-JP" sz="800" b="1" smtClean="0">
                <a:solidFill>
                  <a:schemeClr val="bg1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pPr algn="r"/>
              <a:t>4</a:t>
            </a:fld>
            <a:endParaRPr lang="de-DE" altLang="ja-JP" sz="800" b="1" dirty="0" smtClean="0">
              <a:solidFill>
                <a:schemeClr val="bg1"/>
              </a:solidFill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19" name="Rectangle 8"/>
          <p:cNvSpPr txBox="1">
            <a:spLocks noChangeArrowheads="1"/>
          </p:cNvSpPr>
          <p:nvPr/>
        </p:nvSpPr>
        <p:spPr bwMode="auto">
          <a:xfrm>
            <a:off x="1" y="50965"/>
            <a:ext cx="9143999" cy="600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accent1"/>
                  </a:outerShdw>
                </a:effectLst>
              </a14:hiddenEffects>
            </a:ext>
          </a:extLst>
        </p:spPr>
        <p:txBody>
          <a:bodyPr vert="horz" wrap="square" lIns="0" tIns="45720" rIns="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0">
                <a:solidFill>
                  <a:schemeClr val="tx1"/>
                </a:solidFill>
                <a:latin typeface="HGP創英角ｺﾞｼｯｸUB" panose="020B0900000000000000" pitchFamily="50" charset="-128"/>
                <a:ea typeface="HGP創英角ｺﾞｼｯｸUB" panose="020B0900000000000000" pitchFamily="50" charset="-128"/>
                <a:cs typeface="Meiryo UI" panose="020B0604030504040204" pitchFamily="50" charset="-128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de-DE" altLang="ja-JP" sz="2800" kern="0" dirty="0" smtClean="0">
                <a:latin typeface="Arial Black" panose="020B0A04020102020204" pitchFamily="34" charset="0"/>
              </a:rPr>
              <a:t>Screen Layout (Single Monitor) 2</a:t>
            </a:r>
          </a:p>
        </p:txBody>
      </p:sp>
      <p:sp>
        <p:nvSpPr>
          <p:cNvPr id="81" name="正方形/長方形 6"/>
          <p:cNvSpPr>
            <a:spLocks noChangeArrowheads="1"/>
          </p:cNvSpPr>
          <p:nvPr/>
        </p:nvSpPr>
        <p:spPr bwMode="auto">
          <a:xfrm>
            <a:off x="357188" y="842228"/>
            <a:ext cx="8552350" cy="4385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285750" indent="-285750" eaLnBrk="1" hangingPunct="1">
              <a:lnSpc>
                <a:spcPts val="2700"/>
              </a:lnSpc>
              <a:spcAft>
                <a:spcPct val="10000"/>
              </a:spcAft>
              <a:buFont typeface="Wingdings" panose="05000000000000000000" pitchFamily="2" charset="2"/>
              <a:buChar char="n"/>
            </a:pPr>
            <a:r>
              <a:rPr kumimoji="1" lang="en-US" altLang="ja-JP" b="1" dirty="0" smtClean="0">
                <a:latin typeface="Arial" panose="020B0604020202020204" pitchFamily="34" charset="0"/>
                <a:cs typeface="Arial" panose="020B0604020202020204" pitchFamily="34" charset="0"/>
              </a:rPr>
              <a:t>In case of 1:1 Connection</a:t>
            </a:r>
            <a:endParaRPr kumimoji="1" lang="ja-JP" altLang="en-US" sz="1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5" name="表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82858497"/>
              </p:ext>
            </p:extLst>
          </p:nvPr>
        </p:nvGraphicFramePr>
        <p:xfrm>
          <a:off x="438510" y="1611723"/>
          <a:ext cx="8404602" cy="1230832"/>
        </p:xfrm>
        <a:graphic>
          <a:graphicData uri="http://schemas.openxmlformats.org/drawingml/2006/table">
            <a:tbl>
              <a:tblPr/>
              <a:tblGrid>
                <a:gridCol w="1257672"/>
                <a:gridCol w="7146930"/>
              </a:tblGrid>
              <a:tr h="288343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Button</a:t>
                      </a: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baseline="0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Conference Start</a:t>
                      </a: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94248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Single Monitor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(1:1 connection</a:t>
                      </a:r>
                      <a:r>
                        <a:rPr kumimoji="1" lang="en-US" altLang="ja-JP" sz="800" b="1" kern="1200" baseline="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)</a:t>
                      </a:r>
                      <a:endParaRPr kumimoji="1" lang="ja-JP" altLang="ja-JP" sz="800" b="1" kern="1200" dirty="0" smtClean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6" name="Text Box 43"/>
          <p:cNvSpPr txBox="1">
            <a:spLocks noChangeArrowheads="1"/>
          </p:cNvSpPr>
          <p:nvPr/>
        </p:nvSpPr>
        <p:spPr bwMode="auto">
          <a:xfrm>
            <a:off x="435782" y="4122981"/>
            <a:ext cx="8379972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900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* “</a:t>
            </a:r>
            <a:r>
              <a:rPr lang="en-US" altLang="ja-JP" sz="900" dirty="0" err="1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PinP</a:t>
            </a:r>
            <a:r>
              <a:rPr lang="en-US" altLang="ja-JP" sz="900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” mode can not be used with “</a:t>
            </a:r>
            <a:r>
              <a:rPr lang="en-US" altLang="ja-JP" sz="900" dirty="0" err="1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PwithP</a:t>
            </a:r>
            <a:r>
              <a:rPr lang="en-US" altLang="ja-JP" sz="900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” and “</a:t>
            </a:r>
            <a:r>
              <a:rPr lang="en-US" altLang="ja-JP" sz="900" dirty="0" err="1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SideBySide</a:t>
            </a:r>
            <a:r>
              <a:rPr lang="en-US" altLang="ja-JP" sz="900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” mode.</a:t>
            </a:r>
            <a:endParaRPr lang="ja-JP" altLang="en-US" sz="900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7" name="グループ化 6"/>
          <p:cNvGrpSpPr/>
          <p:nvPr/>
        </p:nvGrpSpPr>
        <p:grpSpPr>
          <a:xfrm>
            <a:off x="1805047" y="1932881"/>
            <a:ext cx="2092973" cy="904080"/>
            <a:chOff x="1741908" y="1812260"/>
            <a:chExt cx="2092973" cy="904080"/>
          </a:xfrm>
        </p:grpSpPr>
        <p:grpSp>
          <p:nvGrpSpPr>
            <p:cNvPr id="8" name="グループ化 7"/>
            <p:cNvGrpSpPr/>
            <p:nvPr/>
          </p:nvGrpSpPr>
          <p:grpSpPr>
            <a:xfrm>
              <a:off x="1741908" y="1812260"/>
              <a:ext cx="874789" cy="709682"/>
              <a:chOff x="6103938" y="3263901"/>
              <a:chExt cx="990600" cy="792163"/>
            </a:xfrm>
          </p:grpSpPr>
          <p:pic>
            <p:nvPicPr>
              <p:cNvPr id="21" name="Picture 18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103938" y="3263901"/>
                <a:ext cx="990600" cy="792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22" name="Group 21"/>
              <p:cNvGrpSpPr>
                <a:grpSpLocks/>
              </p:cNvGrpSpPr>
              <p:nvPr/>
            </p:nvGrpSpPr>
            <p:grpSpPr bwMode="auto">
              <a:xfrm>
                <a:off x="6146800" y="3373438"/>
                <a:ext cx="909638" cy="560388"/>
                <a:chOff x="3872" y="2125"/>
                <a:chExt cx="573" cy="353"/>
              </a:xfrm>
            </p:grpSpPr>
            <p:sp>
              <p:nvSpPr>
                <p:cNvPr id="27" name="Rectangle 19"/>
                <p:cNvSpPr>
                  <a:spLocks noChangeArrowheads="1"/>
                </p:cNvSpPr>
                <p:nvPr/>
              </p:nvSpPr>
              <p:spPr bwMode="auto">
                <a:xfrm>
                  <a:off x="3872" y="2125"/>
                  <a:ext cx="573" cy="353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8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8" name="Rectangle 20"/>
                <p:cNvSpPr>
                  <a:spLocks noChangeArrowheads="1"/>
                </p:cNvSpPr>
                <p:nvPr/>
              </p:nvSpPr>
              <p:spPr bwMode="auto">
                <a:xfrm>
                  <a:off x="3872" y="2125"/>
                  <a:ext cx="573" cy="353"/>
                </a:xfrm>
                <a:prstGeom prst="rect">
                  <a:avLst/>
                </a:prstGeom>
                <a:noFill/>
                <a:ln w="9525" cap="rnd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8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23" name="Group 25"/>
              <p:cNvGrpSpPr>
                <a:grpSpLocks/>
              </p:cNvGrpSpPr>
              <p:nvPr/>
            </p:nvGrpSpPr>
            <p:grpSpPr bwMode="auto">
              <a:xfrm>
                <a:off x="6423025" y="3409951"/>
                <a:ext cx="339725" cy="503238"/>
                <a:chOff x="4046" y="2148"/>
                <a:chExt cx="214" cy="317"/>
              </a:xfrm>
            </p:grpSpPr>
            <p:pic>
              <p:nvPicPr>
                <p:cNvPr id="24" name="Picture 23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046" y="2148"/>
                  <a:ext cx="214" cy="31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" name="Picture 24"/>
                <p:cNvPicPr>
                  <a:picLocks noChangeAspect="1" noChangeArrowheads="1"/>
                </p:cNvPicPr>
                <p:nvPr/>
              </p:nvPicPr>
              <p:blipFill>
                <a:blip r:embed="rId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046" y="2148"/>
                  <a:ext cx="214" cy="31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9" name="グループ化 8"/>
            <p:cNvGrpSpPr/>
            <p:nvPr/>
          </p:nvGrpSpPr>
          <p:grpSpPr>
            <a:xfrm>
              <a:off x="2960092" y="1813682"/>
              <a:ext cx="874789" cy="709682"/>
              <a:chOff x="1449388" y="3081338"/>
              <a:chExt cx="990600" cy="792163"/>
            </a:xfrm>
          </p:grpSpPr>
          <p:pic>
            <p:nvPicPr>
              <p:cNvPr id="13" name="Picture 82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49388" y="3081338"/>
                <a:ext cx="990600" cy="792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4" name="Group 85"/>
              <p:cNvGrpSpPr>
                <a:grpSpLocks/>
              </p:cNvGrpSpPr>
              <p:nvPr/>
            </p:nvGrpSpPr>
            <p:grpSpPr bwMode="auto">
              <a:xfrm>
                <a:off x="1492251" y="3189288"/>
                <a:ext cx="909638" cy="561975"/>
                <a:chOff x="940" y="2009"/>
                <a:chExt cx="573" cy="354"/>
              </a:xfrm>
            </p:grpSpPr>
            <p:sp>
              <p:nvSpPr>
                <p:cNvPr id="18" name="Rectangle 83"/>
                <p:cNvSpPr>
                  <a:spLocks noChangeArrowheads="1"/>
                </p:cNvSpPr>
                <p:nvPr/>
              </p:nvSpPr>
              <p:spPr bwMode="auto">
                <a:xfrm>
                  <a:off x="940" y="2009"/>
                  <a:ext cx="573" cy="354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8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" name="Rectangle 84"/>
                <p:cNvSpPr>
                  <a:spLocks noChangeArrowheads="1"/>
                </p:cNvSpPr>
                <p:nvPr/>
              </p:nvSpPr>
              <p:spPr bwMode="auto">
                <a:xfrm>
                  <a:off x="940" y="2009"/>
                  <a:ext cx="573" cy="354"/>
                </a:xfrm>
                <a:prstGeom prst="rect">
                  <a:avLst/>
                </a:prstGeom>
                <a:noFill/>
                <a:ln w="9525" cap="rnd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 sz="800"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5" name="Group 89"/>
              <p:cNvGrpSpPr>
                <a:grpSpLocks/>
              </p:cNvGrpSpPr>
              <p:nvPr/>
            </p:nvGrpSpPr>
            <p:grpSpPr bwMode="auto">
              <a:xfrm>
                <a:off x="1757363" y="3244851"/>
                <a:ext cx="401638" cy="519113"/>
                <a:chOff x="1107" y="2044"/>
                <a:chExt cx="253" cy="327"/>
              </a:xfrm>
            </p:grpSpPr>
            <p:pic>
              <p:nvPicPr>
                <p:cNvPr id="16" name="Picture 87"/>
                <p:cNvPicPr>
                  <a:picLocks noChangeAspect="1" noChangeArrowheads="1"/>
                </p:cNvPicPr>
                <p:nvPr/>
              </p:nvPicPr>
              <p:blipFill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107" y="2044"/>
                  <a:ext cx="253" cy="3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7" name="Picture 88"/>
                <p:cNvPicPr>
                  <a:picLocks noChangeAspect="1" noChangeArrowheads="1"/>
                </p:cNvPicPr>
                <p:nvPr/>
              </p:nvPicPr>
              <p:blipFill>
                <a:blip r:embed="rId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107" y="2044"/>
                  <a:ext cx="253" cy="3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sp>
          <p:nvSpPr>
            <p:cNvPr id="10" name="右矢印 9"/>
            <p:cNvSpPr/>
            <p:nvPr/>
          </p:nvSpPr>
          <p:spPr bwMode="auto">
            <a:xfrm>
              <a:off x="2715095" y="2080256"/>
              <a:ext cx="201112" cy="176533"/>
            </a:xfrm>
            <a:prstGeom prst="rightArrow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10800000" algn="r" rotWithShape="0">
                <a:prstClr val="black">
                  <a:alpha val="40000"/>
                </a:prstClr>
              </a:outerShdw>
            </a:effectLst>
            <a:ex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ja-JP" altLang="en-US" sz="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11" name="Text Box 43"/>
            <p:cNvSpPr txBox="1">
              <a:spLocks noChangeArrowheads="1"/>
            </p:cNvSpPr>
            <p:nvPr/>
          </p:nvSpPr>
          <p:spPr bwMode="auto">
            <a:xfrm>
              <a:off x="1776625" y="2490043"/>
              <a:ext cx="822717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en-US" altLang="ja-JP" sz="800" b="1" dirty="0" smtClean="0">
                  <a:latin typeface="Arial" panose="020B0604020202020204" pitchFamily="34" charset="0"/>
                  <a:ea typeface="Meiryo UI" panose="020B0604030504040204" pitchFamily="50" charset="-128"/>
                  <a:cs typeface="Arial" panose="020B0604020202020204" pitchFamily="34" charset="0"/>
                </a:rPr>
                <a:t>Local site</a:t>
              </a:r>
              <a:endParaRPr lang="ja-JP" altLang="en-US" sz="800" b="1" dirty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endParaRPr>
            </a:p>
          </p:txBody>
        </p:sp>
        <p:sp>
          <p:nvSpPr>
            <p:cNvPr id="12" name="Text Box 43"/>
            <p:cNvSpPr txBox="1">
              <a:spLocks noChangeArrowheads="1"/>
            </p:cNvSpPr>
            <p:nvPr/>
          </p:nvSpPr>
          <p:spPr bwMode="auto">
            <a:xfrm>
              <a:off x="2983499" y="2500896"/>
              <a:ext cx="822717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en-US" altLang="ja-JP" sz="800" b="1" dirty="0" smtClean="0">
                  <a:latin typeface="Arial" panose="020B0604020202020204" pitchFamily="34" charset="0"/>
                  <a:ea typeface="Meiryo UI" panose="020B0604030504040204" pitchFamily="50" charset="-128"/>
                  <a:cs typeface="Arial" panose="020B0604020202020204" pitchFamily="34" charset="0"/>
                </a:rPr>
                <a:t>Remote site</a:t>
              </a:r>
              <a:endParaRPr lang="ja-JP" altLang="en-US" sz="800" b="1" dirty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30" name="グループ化 29"/>
          <p:cNvGrpSpPr/>
          <p:nvPr/>
        </p:nvGrpSpPr>
        <p:grpSpPr>
          <a:xfrm>
            <a:off x="5331859" y="3213762"/>
            <a:ext cx="874789" cy="709682"/>
            <a:chOff x="6103938" y="3263901"/>
            <a:chExt cx="990600" cy="792163"/>
          </a:xfrm>
        </p:grpSpPr>
        <p:pic>
          <p:nvPicPr>
            <p:cNvPr id="80" name="Picture 1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039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82" name="Group 21"/>
            <p:cNvGrpSpPr>
              <a:grpSpLocks/>
            </p:cNvGrpSpPr>
            <p:nvPr/>
          </p:nvGrpSpPr>
          <p:grpSpPr bwMode="auto">
            <a:xfrm>
              <a:off x="6146800" y="3373438"/>
              <a:ext cx="909638" cy="560388"/>
              <a:chOff x="3872" y="2125"/>
              <a:chExt cx="573" cy="353"/>
            </a:xfrm>
          </p:grpSpPr>
          <p:sp>
            <p:nvSpPr>
              <p:cNvPr id="86" name="Rectangle 19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Rectangle 20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83" name="Group 25"/>
            <p:cNvGrpSpPr>
              <a:grpSpLocks/>
            </p:cNvGrpSpPr>
            <p:nvPr/>
          </p:nvGrpSpPr>
          <p:grpSpPr bwMode="auto">
            <a:xfrm>
              <a:off x="6423025" y="3409951"/>
              <a:ext cx="339725" cy="503238"/>
              <a:chOff x="4046" y="2148"/>
              <a:chExt cx="214" cy="317"/>
            </a:xfrm>
          </p:grpSpPr>
          <p:pic>
            <p:nvPicPr>
              <p:cNvPr id="84" name="Picture 23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5" name="Picture 24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31" name="グループ化 30"/>
          <p:cNvGrpSpPr/>
          <p:nvPr/>
        </p:nvGrpSpPr>
        <p:grpSpPr>
          <a:xfrm>
            <a:off x="1842010" y="3209228"/>
            <a:ext cx="874789" cy="709682"/>
            <a:chOff x="1449388" y="3081338"/>
            <a:chExt cx="990600" cy="792163"/>
          </a:xfrm>
        </p:grpSpPr>
        <p:pic>
          <p:nvPicPr>
            <p:cNvPr id="73" name="Picture 8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9388" y="3081338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4" name="Group 85"/>
            <p:cNvGrpSpPr>
              <a:grpSpLocks/>
            </p:cNvGrpSpPr>
            <p:nvPr/>
          </p:nvGrpSpPr>
          <p:grpSpPr bwMode="auto">
            <a:xfrm>
              <a:off x="1492251" y="3189288"/>
              <a:ext cx="909638" cy="561975"/>
              <a:chOff x="940" y="2009"/>
              <a:chExt cx="573" cy="354"/>
            </a:xfrm>
          </p:grpSpPr>
          <p:sp>
            <p:nvSpPr>
              <p:cNvPr id="78" name="Rectangle 83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Rectangle 84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75" name="Group 89"/>
            <p:cNvGrpSpPr>
              <a:grpSpLocks/>
            </p:cNvGrpSpPr>
            <p:nvPr/>
          </p:nvGrpSpPr>
          <p:grpSpPr bwMode="auto">
            <a:xfrm>
              <a:off x="1757363" y="3244851"/>
              <a:ext cx="401638" cy="519113"/>
              <a:chOff x="1107" y="2044"/>
              <a:chExt cx="253" cy="327"/>
            </a:xfrm>
          </p:grpSpPr>
          <p:pic>
            <p:nvPicPr>
              <p:cNvPr id="76" name="Picture 87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7" name="Picture 88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32" name="グループ化 31"/>
          <p:cNvGrpSpPr/>
          <p:nvPr/>
        </p:nvGrpSpPr>
        <p:grpSpPr>
          <a:xfrm>
            <a:off x="4198827" y="3214301"/>
            <a:ext cx="874789" cy="709682"/>
            <a:chOff x="4111626" y="3081338"/>
            <a:chExt cx="990600" cy="792163"/>
          </a:xfrm>
        </p:grpSpPr>
        <p:pic>
          <p:nvPicPr>
            <p:cNvPr id="57" name="Picture 9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11626" y="3081338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58" name="Group 101"/>
            <p:cNvGrpSpPr>
              <a:grpSpLocks/>
            </p:cNvGrpSpPr>
            <p:nvPr/>
          </p:nvGrpSpPr>
          <p:grpSpPr bwMode="auto">
            <a:xfrm>
              <a:off x="4154488" y="3189288"/>
              <a:ext cx="909638" cy="561975"/>
              <a:chOff x="2617" y="2009"/>
              <a:chExt cx="573" cy="354"/>
            </a:xfrm>
          </p:grpSpPr>
          <p:sp>
            <p:nvSpPr>
              <p:cNvPr id="71" name="Rectangle 99"/>
              <p:cNvSpPr>
                <a:spLocks noChangeArrowheads="1"/>
              </p:cNvSpPr>
              <p:nvPr/>
            </p:nvSpPr>
            <p:spPr bwMode="auto">
              <a:xfrm>
                <a:off x="2617" y="2009"/>
                <a:ext cx="573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Rectangle 100"/>
              <p:cNvSpPr>
                <a:spLocks noChangeArrowheads="1"/>
              </p:cNvSpPr>
              <p:nvPr/>
            </p:nvSpPr>
            <p:spPr bwMode="auto">
              <a:xfrm>
                <a:off x="2617" y="2009"/>
                <a:ext cx="573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59" name="Group 105"/>
            <p:cNvGrpSpPr>
              <a:grpSpLocks/>
            </p:cNvGrpSpPr>
            <p:nvPr/>
          </p:nvGrpSpPr>
          <p:grpSpPr bwMode="auto">
            <a:xfrm>
              <a:off x="4605338" y="3362326"/>
              <a:ext cx="454025" cy="280988"/>
              <a:chOff x="2901" y="2118"/>
              <a:chExt cx="286" cy="177"/>
            </a:xfrm>
          </p:grpSpPr>
          <p:sp>
            <p:nvSpPr>
              <p:cNvPr id="69" name="Rectangle 103"/>
              <p:cNvSpPr>
                <a:spLocks noChangeArrowheads="1"/>
              </p:cNvSpPr>
              <p:nvPr/>
            </p:nvSpPr>
            <p:spPr bwMode="auto">
              <a:xfrm>
                <a:off x="2901" y="2118"/>
                <a:ext cx="286" cy="17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Rectangle 104"/>
              <p:cNvSpPr>
                <a:spLocks noChangeArrowheads="1"/>
              </p:cNvSpPr>
              <p:nvPr/>
            </p:nvSpPr>
            <p:spPr bwMode="auto">
              <a:xfrm>
                <a:off x="2901" y="2118"/>
                <a:ext cx="286" cy="177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60" name="Group 109"/>
            <p:cNvGrpSpPr>
              <a:grpSpLocks/>
            </p:cNvGrpSpPr>
            <p:nvPr/>
          </p:nvGrpSpPr>
          <p:grpSpPr bwMode="auto">
            <a:xfrm>
              <a:off x="4743451" y="3381376"/>
              <a:ext cx="168275" cy="250825"/>
              <a:chOff x="2988" y="2130"/>
              <a:chExt cx="106" cy="158"/>
            </a:xfrm>
          </p:grpSpPr>
          <p:pic>
            <p:nvPicPr>
              <p:cNvPr id="67" name="Picture 107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88" y="2130"/>
                <a:ext cx="106" cy="15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8" name="Picture 108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88" y="2130"/>
                <a:ext cx="106" cy="15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61" name="Group 112"/>
            <p:cNvGrpSpPr>
              <a:grpSpLocks/>
            </p:cNvGrpSpPr>
            <p:nvPr/>
          </p:nvGrpSpPr>
          <p:grpSpPr bwMode="auto">
            <a:xfrm>
              <a:off x="4148138" y="3362326"/>
              <a:ext cx="455613" cy="279400"/>
              <a:chOff x="2613" y="2118"/>
              <a:chExt cx="287" cy="176"/>
            </a:xfrm>
          </p:grpSpPr>
          <p:sp>
            <p:nvSpPr>
              <p:cNvPr id="65" name="Rectangle 110"/>
              <p:cNvSpPr>
                <a:spLocks noChangeArrowheads="1"/>
              </p:cNvSpPr>
              <p:nvPr/>
            </p:nvSpPr>
            <p:spPr bwMode="auto">
              <a:xfrm>
                <a:off x="2613" y="2118"/>
                <a:ext cx="287" cy="17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Rectangle 111"/>
              <p:cNvSpPr>
                <a:spLocks noChangeArrowheads="1"/>
              </p:cNvSpPr>
              <p:nvPr/>
            </p:nvSpPr>
            <p:spPr bwMode="auto">
              <a:xfrm>
                <a:off x="2613" y="2118"/>
                <a:ext cx="287" cy="176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62" name="Group 116"/>
            <p:cNvGrpSpPr>
              <a:grpSpLocks/>
            </p:cNvGrpSpPr>
            <p:nvPr/>
          </p:nvGrpSpPr>
          <p:grpSpPr bwMode="auto">
            <a:xfrm>
              <a:off x="4286251" y="3367088"/>
              <a:ext cx="201613" cy="258763"/>
              <a:chOff x="2700" y="2121"/>
              <a:chExt cx="127" cy="163"/>
            </a:xfrm>
          </p:grpSpPr>
          <p:pic>
            <p:nvPicPr>
              <p:cNvPr id="63" name="Picture 114"/>
              <p:cNvPicPr>
                <a:picLocks noChangeAspect="1" noChangeArrowheads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0" y="2121"/>
                <a:ext cx="127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4" name="Picture 115"/>
              <p:cNvPicPr>
                <a:picLocks noChangeAspect="1" noChangeArrowheads="1"/>
              </p:cNvPicPr>
              <p:nvPr/>
            </p:nvPicPr>
            <p:blipFill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00" y="2121"/>
                <a:ext cx="127" cy="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33" name="グループ化 32"/>
          <p:cNvGrpSpPr/>
          <p:nvPr/>
        </p:nvGrpSpPr>
        <p:grpSpPr>
          <a:xfrm>
            <a:off x="3024514" y="3213762"/>
            <a:ext cx="874789" cy="709682"/>
            <a:chOff x="2794001" y="3081338"/>
            <a:chExt cx="990600" cy="792163"/>
          </a:xfrm>
        </p:grpSpPr>
        <p:pic>
          <p:nvPicPr>
            <p:cNvPr id="41" name="Picture 117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94001" y="3081338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2" name="Group 120"/>
            <p:cNvGrpSpPr>
              <a:grpSpLocks/>
            </p:cNvGrpSpPr>
            <p:nvPr/>
          </p:nvGrpSpPr>
          <p:grpSpPr bwMode="auto">
            <a:xfrm>
              <a:off x="2835276" y="3189288"/>
              <a:ext cx="911225" cy="561975"/>
              <a:chOff x="1786" y="2009"/>
              <a:chExt cx="574" cy="354"/>
            </a:xfrm>
          </p:grpSpPr>
          <p:sp>
            <p:nvSpPr>
              <p:cNvPr id="55" name="Rectangle 118"/>
              <p:cNvSpPr>
                <a:spLocks noChangeArrowheads="1"/>
              </p:cNvSpPr>
              <p:nvPr/>
            </p:nvSpPr>
            <p:spPr bwMode="auto">
              <a:xfrm>
                <a:off x="1786" y="2009"/>
                <a:ext cx="574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Rectangle 119"/>
              <p:cNvSpPr>
                <a:spLocks noChangeArrowheads="1"/>
              </p:cNvSpPr>
              <p:nvPr/>
            </p:nvSpPr>
            <p:spPr bwMode="auto">
              <a:xfrm>
                <a:off x="1786" y="2009"/>
                <a:ext cx="574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43" name="Group 124"/>
            <p:cNvGrpSpPr>
              <a:grpSpLocks/>
            </p:cNvGrpSpPr>
            <p:nvPr/>
          </p:nvGrpSpPr>
          <p:grpSpPr bwMode="auto">
            <a:xfrm>
              <a:off x="3513138" y="3238501"/>
              <a:ext cx="227013" cy="139700"/>
              <a:chOff x="2213" y="2040"/>
              <a:chExt cx="143" cy="88"/>
            </a:xfrm>
          </p:grpSpPr>
          <p:sp>
            <p:nvSpPr>
              <p:cNvPr id="53" name="Rectangle 122"/>
              <p:cNvSpPr>
                <a:spLocks noChangeArrowheads="1"/>
              </p:cNvSpPr>
              <p:nvPr/>
            </p:nvSpPr>
            <p:spPr bwMode="auto">
              <a:xfrm>
                <a:off x="2213" y="2040"/>
                <a:ext cx="143" cy="8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Rectangle 123"/>
              <p:cNvSpPr>
                <a:spLocks noChangeArrowheads="1"/>
              </p:cNvSpPr>
              <p:nvPr/>
            </p:nvSpPr>
            <p:spPr bwMode="auto">
              <a:xfrm>
                <a:off x="2213" y="2040"/>
                <a:ext cx="143" cy="88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44" name="Group 128"/>
            <p:cNvGrpSpPr>
              <a:grpSpLocks/>
            </p:cNvGrpSpPr>
            <p:nvPr/>
          </p:nvGrpSpPr>
          <p:grpSpPr bwMode="auto">
            <a:xfrm>
              <a:off x="3581401" y="3248026"/>
              <a:ext cx="85725" cy="125413"/>
              <a:chOff x="2256" y="2046"/>
              <a:chExt cx="54" cy="79"/>
            </a:xfrm>
          </p:grpSpPr>
          <p:pic>
            <p:nvPicPr>
              <p:cNvPr id="51" name="Picture 126"/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56" y="2046"/>
                <a:ext cx="54" cy="7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2" name="Picture 127"/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56" y="2046"/>
                <a:ext cx="54" cy="7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5" name="Group 131"/>
            <p:cNvGrpSpPr>
              <a:grpSpLocks/>
            </p:cNvGrpSpPr>
            <p:nvPr/>
          </p:nvGrpSpPr>
          <p:grpSpPr bwMode="auto">
            <a:xfrm>
              <a:off x="2830513" y="3278188"/>
              <a:ext cx="681038" cy="420688"/>
              <a:chOff x="1783" y="2065"/>
              <a:chExt cx="429" cy="265"/>
            </a:xfrm>
          </p:grpSpPr>
          <p:sp>
            <p:nvSpPr>
              <p:cNvPr id="49" name="Rectangle 129"/>
              <p:cNvSpPr>
                <a:spLocks noChangeArrowheads="1"/>
              </p:cNvSpPr>
              <p:nvPr/>
            </p:nvSpPr>
            <p:spPr bwMode="auto">
              <a:xfrm>
                <a:off x="1783" y="2065"/>
                <a:ext cx="429" cy="26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Rectangle 130"/>
              <p:cNvSpPr>
                <a:spLocks noChangeArrowheads="1"/>
              </p:cNvSpPr>
              <p:nvPr/>
            </p:nvSpPr>
            <p:spPr bwMode="auto">
              <a:xfrm>
                <a:off x="1783" y="2065"/>
                <a:ext cx="429" cy="265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 sz="8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46" name="Group 135"/>
            <p:cNvGrpSpPr>
              <a:grpSpLocks/>
            </p:cNvGrpSpPr>
            <p:nvPr/>
          </p:nvGrpSpPr>
          <p:grpSpPr bwMode="auto">
            <a:xfrm>
              <a:off x="3036888" y="3286126"/>
              <a:ext cx="300038" cy="388938"/>
              <a:chOff x="1913" y="2070"/>
              <a:chExt cx="189" cy="245"/>
            </a:xfrm>
          </p:grpSpPr>
          <p:pic>
            <p:nvPicPr>
              <p:cNvPr id="47" name="Picture 133"/>
              <p:cNvPicPr>
                <a:picLocks noChangeAspect="1" noChangeArrowheads="1"/>
              </p:cNvPicPr>
              <p:nvPr/>
            </p:nvPicPr>
            <p:blipFill>
              <a:blip r:embed="rId1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13" y="2070"/>
                <a:ext cx="189" cy="2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8" name="Picture 134"/>
              <p:cNvPicPr>
                <a:picLocks noChangeAspect="1" noChangeArrowheads="1"/>
              </p:cNvPicPr>
              <p:nvPr/>
            </p:nvPicPr>
            <p:blipFill>
              <a:blip r:embed="rId1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913" y="2070"/>
                <a:ext cx="189" cy="24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34" name="右矢印 33"/>
          <p:cNvSpPr/>
          <p:nvPr/>
        </p:nvSpPr>
        <p:spPr bwMode="auto">
          <a:xfrm>
            <a:off x="2778234" y="3492997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35" name="右矢印 34"/>
          <p:cNvSpPr/>
          <p:nvPr/>
        </p:nvSpPr>
        <p:spPr bwMode="auto">
          <a:xfrm>
            <a:off x="3948051" y="3492997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36" name="右矢印 35"/>
          <p:cNvSpPr/>
          <p:nvPr/>
        </p:nvSpPr>
        <p:spPr bwMode="auto">
          <a:xfrm>
            <a:off x="5107618" y="3492997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aphicFrame>
        <p:nvGraphicFramePr>
          <p:cNvPr id="88" name="表 8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12308970"/>
              </p:ext>
            </p:extLst>
          </p:nvPr>
        </p:nvGraphicFramePr>
        <p:xfrm>
          <a:off x="437170" y="2887364"/>
          <a:ext cx="8404602" cy="1230832"/>
        </p:xfrm>
        <a:graphic>
          <a:graphicData uri="http://schemas.openxmlformats.org/drawingml/2006/table">
            <a:tbl>
              <a:tblPr/>
              <a:tblGrid>
                <a:gridCol w="1257672"/>
                <a:gridCol w="7146930"/>
              </a:tblGrid>
              <a:tr h="288343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Button</a:t>
                      </a: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baseline="0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Layout (Layout change)</a:t>
                      </a: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94248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Single Monitor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(1:1 connection)</a:t>
                      </a:r>
                      <a:endParaRPr kumimoji="1" lang="ja-JP" altLang="ja-JP" sz="800" b="1" kern="1200" dirty="0" smtClean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graphicFrame>
        <p:nvGraphicFramePr>
          <p:cNvPr id="89" name="表 8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47457900"/>
              </p:ext>
            </p:extLst>
          </p:nvPr>
        </p:nvGraphicFramePr>
        <p:xfrm>
          <a:off x="414446" y="4762200"/>
          <a:ext cx="8404602" cy="1230832"/>
        </p:xfrm>
        <a:graphic>
          <a:graphicData uri="http://schemas.openxmlformats.org/drawingml/2006/table">
            <a:tbl>
              <a:tblPr/>
              <a:tblGrid>
                <a:gridCol w="1257672"/>
                <a:gridCol w="7146930"/>
              </a:tblGrid>
              <a:tr h="288343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Button</a:t>
                      </a: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baseline="0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Red (</a:t>
                      </a:r>
                      <a:r>
                        <a:rPr kumimoji="1" lang="en-US" altLang="ja-JP" sz="1000" b="1" baseline="0" dirty="0" err="1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PinP</a:t>
                      </a:r>
                      <a:r>
                        <a:rPr kumimoji="1" lang="en-US" altLang="ja-JP" sz="1000" b="1" baseline="0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 start / Position change) / Back (</a:t>
                      </a:r>
                      <a:r>
                        <a:rPr kumimoji="1" lang="en-US" altLang="ja-JP" sz="1000" b="1" baseline="0" dirty="0" err="1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PinP</a:t>
                      </a:r>
                      <a:r>
                        <a:rPr kumimoji="1" lang="en-US" altLang="ja-JP" sz="1000" b="1" baseline="0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 end)</a:t>
                      </a: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94248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Single Monitor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(1:1 connection)</a:t>
                      </a:r>
                      <a:endParaRPr kumimoji="1" lang="ja-JP" altLang="ja-JP" sz="800" b="1" kern="1200" dirty="0" smtClean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grpSp>
        <p:nvGrpSpPr>
          <p:cNvPr id="90" name="グループ化 89"/>
          <p:cNvGrpSpPr/>
          <p:nvPr/>
        </p:nvGrpSpPr>
        <p:grpSpPr>
          <a:xfrm>
            <a:off x="1817946" y="5069205"/>
            <a:ext cx="5534883" cy="906120"/>
            <a:chOff x="1778871" y="4596578"/>
            <a:chExt cx="5534883" cy="906120"/>
          </a:xfrm>
        </p:grpSpPr>
        <p:grpSp>
          <p:nvGrpSpPr>
            <p:cNvPr id="91" name="グループ化 90"/>
            <p:cNvGrpSpPr/>
            <p:nvPr/>
          </p:nvGrpSpPr>
          <p:grpSpPr>
            <a:xfrm>
              <a:off x="1778871" y="4604333"/>
              <a:ext cx="874789" cy="709682"/>
              <a:chOff x="1449388" y="3081338"/>
              <a:chExt cx="990600" cy="792163"/>
            </a:xfrm>
          </p:grpSpPr>
          <p:pic>
            <p:nvPicPr>
              <p:cNvPr id="157" name="Picture 82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49388" y="3081338"/>
                <a:ext cx="990600" cy="792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58" name="Group 85"/>
              <p:cNvGrpSpPr>
                <a:grpSpLocks/>
              </p:cNvGrpSpPr>
              <p:nvPr/>
            </p:nvGrpSpPr>
            <p:grpSpPr bwMode="auto">
              <a:xfrm>
                <a:off x="1492251" y="3189288"/>
                <a:ext cx="909638" cy="561975"/>
                <a:chOff x="940" y="2009"/>
                <a:chExt cx="573" cy="354"/>
              </a:xfrm>
            </p:grpSpPr>
            <p:sp>
              <p:nvSpPr>
                <p:cNvPr id="162" name="Rectangle 83"/>
                <p:cNvSpPr>
                  <a:spLocks noChangeArrowheads="1"/>
                </p:cNvSpPr>
                <p:nvPr/>
              </p:nvSpPr>
              <p:spPr bwMode="auto">
                <a:xfrm>
                  <a:off x="940" y="2009"/>
                  <a:ext cx="573" cy="354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/>
                </a:p>
              </p:txBody>
            </p:sp>
            <p:sp>
              <p:nvSpPr>
                <p:cNvPr id="163" name="Rectangle 84"/>
                <p:cNvSpPr>
                  <a:spLocks noChangeArrowheads="1"/>
                </p:cNvSpPr>
                <p:nvPr/>
              </p:nvSpPr>
              <p:spPr bwMode="auto">
                <a:xfrm>
                  <a:off x="940" y="2009"/>
                  <a:ext cx="573" cy="354"/>
                </a:xfrm>
                <a:prstGeom prst="rect">
                  <a:avLst/>
                </a:prstGeom>
                <a:noFill/>
                <a:ln w="9525" cap="rnd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159" name="Group 89"/>
              <p:cNvGrpSpPr>
                <a:grpSpLocks/>
              </p:cNvGrpSpPr>
              <p:nvPr/>
            </p:nvGrpSpPr>
            <p:grpSpPr bwMode="auto">
              <a:xfrm>
                <a:off x="1757363" y="3244851"/>
                <a:ext cx="401638" cy="519113"/>
                <a:chOff x="1107" y="2044"/>
                <a:chExt cx="253" cy="327"/>
              </a:xfrm>
            </p:grpSpPr>
            <p:pic>
              <p:nvPicPr>
                <p:cNvPr id="160" name="Picture 87"/>
                <p:cNvPicPr>
                  <a:picLocks noChangeAspect="1" noChangeArrowheads="1"/>
                </p:cNvPicPr>
                <p:nvPr/>
              </p:nvPicPr>
              <p:blipFill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107" y="2044"/>
                  <a:ext cx="253" cy="3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61" name="Picture 88"/>
                <p:cNvPicPr>
                  <a:picLocks noChangeAspect="1" noChangeArrowheads="1"/>
                </p:cNvPicPr>
                <p:nvPr/>
              </p:nvPicPr>
              <p:blipFill>
                <a:blip r:embed="rId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107" y="2044"/>
                  <a:ext cx="253" cy="3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sp>
          <p:nvSpPr>
            <p:cNvPr id="92" name="右矢印 91"/>
            <p:cNvSpPr/>
            <p:nvPr/>
          </p:nvSpPr>
          <p:spPr bwMode="auto">
            <a:xfrm>
              <a:off x="2715095" y="4888102"/>
              <a:ext cx="201112" cy="176533"/>
            </a:xfrm>
            <a:prstGeom prst="rightArrow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10800000" algn="r" rotWithShape="0">
                <a:prstClr val="black">
                  <a:alpha val="40000"/>
                </a:prstClr>
              </a:outerShdw>
            </a:effectLst>
            <a:ex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ja-JP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endParaRPr>
            </a:p>
          </p:txBody>
        </p:sp>
        <p:sp>
          <p:nvSpPr>
            <p:cNvPr id="93" name="右矢印 92"/>
            <p:cNvSpPr/>
            <p:nvPr/>
          </p:nvSpPr>
          <p:spPr bwMode="auto">
            <a:xfrm>
              <a:off x="3884912" y="4888102"/>
              <a:ext cx="201112" cy="176533"/>
            </a:xfrm>
            <a:prstGeom prst="rightArrow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10800000" algn="r" rotWithShape="0">
                <a:prstClr val="black">
                  <a:alpha val="40000"/>
                </a:prstClr>
              </a:outerShdw>
            </a:effectLst>
            <a:ex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ja-JP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endParaRPr>
            </a:p>
          </p:txBody>
        </p:sp>
        <p:sp>
          <p:nvSpPr>
            <p:cNvPr id="94" name="右矢印 93"/>
            <p:cNvSpPr/>
            <p:nvPr/>
          </p:nvSpPr>
          <p:spPr bwMode="auto">
            <a:xfrm>
              <a:off x="5044479" y="4888102"/>
              <a:ext cx="201112" cy="176533"/>
            </a:xfrm>
            <a:prstGeom prst="rightArrow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10800000" algn="r" rotWithShape="0">
                <a:prstClr val="black">
                  <a:alpha val="40000"/>
                </a:prstClr>
              </a:outerShdw>
            </a:effectLst>
            <a:ex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ja-JP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endParaRPr>
            </a:p>
          </p:txBody>
        </p:sp>
        <p:sp>
          <p:nvSpPr>
            <p:cNvPr id="95" name="Text Box 43"/>
            <p:cNvSpPr txBox="1">
              <a:spLocks noChangeArrowheads="1"/>
            </p:cNvSpPr>
            <p:nvPr/>
          </p:nvSpPr>
          <p:spPr bwMode="auto">
            <a:xfrm>
              <a:off x="1817643" y="5287254"/>
              <a:ext cx="822717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en-US" altLang="ja-JP" sz="800" dirty="0" smtClean="0">
                  <a:latin typeface="Meiryo UI" panose="020B0604030504040204" pitchFamily="50" charset="-128"/>
                  <a:ea typeface="Meiryo UI" panose="020B0604030504040204" pitchFamily="50" charset="-128"/>
                  <a:cs typeface="Meiryo UI" panose="020B0604030504040204" pitchFamily="50" charset="-128"/>
                </a:rPr>
                <a:t>Remote site</a:t>
              </a:r>
              <a:endParaRPr lang="ja-JP" altLang="en-US" sz="800" dirty="0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endParaRPr>
            </a:p>
          </p:txBody>
        </p:sp>
        <p:grpSp>
          <p:nvGrpSpPr>
            <p:cNvPr id="96" name="グループ化 95"/>
            <p:cNvGrpSpPr/>
            <p:nvPr/>
          </p:nvGrpSpPr>
          <p:grpSpPr>
            <a:xfrm>
              <a:off x="2950285" y="4607245"/>
              <a:ext cx="874789" cy="709682"/>
              <a:chOff x="2826544" y="3132138"/>
              <a:chExt cx="990600" cy="792163"/>
            </a:xfrm>
          </p:grpSpPr>
          <p:pic>
            <p:nvPicPr>
              <p:cNvPr id="143" name="Picture 150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26544" y="3132138"/>
                <a:ext cx="990600" cy="792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44" name="Group 153"/>
              <p:cNvGrpSpPr>
                <a:grpSpLocks/>
              </p:cNvGrpSpPr>
              <p:nvPr/>
            </p:nvGrpSpPr>
            <p:grpSpPr bwMode="auto">
              <a:xfrm>
                <a:off x="2869407" y="3241675"/>
                <a:ext cx="909638" cy="560388"/>
                <a:chOff x="1780" y="2026"/>
                <a:chExt cx="573" cy="353"/>
              </a:xfrm>
            </p:grpSpPr>
            <p:sp>
              <p:nvSpPr>
                <p:cNvPr id="155" name="Rectangle 151"/>
                <p:cNvSpPr>
                  <a:spLocks noChangeArrowheads="1"/>
                </p:cNvSpPr>
                <p:nvPr/>
              </p:nvSpPr>
              <p:spPr bwMode="auto">
                <a:xfrm>
                  <a:off x="1780" y="2026"/>
                  <a:ext cx="573" cy="353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/>
                </a:p>
              </p:txBody>
            </p:sp>
            <p:sp>
              <p:nvSpPr>
                <p:cNvPr id="156" name="Rectangle 152"/>
                <p:cNvSpPr>
                  <a:spLocks noChangeArrowheads="1"/>
                </p:cNvSpPr>
                <p:nvPr/>
              </p:nvSpPr>
              <p:spPr bwMode="auto">
                <a:xfrm>
                  <a:off x="1780" y="2026"/>
                  <a:ext cx="573" cy="353"/>
                </a:xfrm>
                <a:prstGeom prst="rect">
                  <a:avLst/>
                </a:prstGeom>
                <a:noFill/>
                <a:ln w="9525" cap="rnd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145" name="Group 157"/>
              <p:cNvGrpSpPr>
                <a:grpSpLocks/>
              </p:cNvGrpSpPr>
              <p:nvPr/>
            </p:nvGrpSpPr>
            <p:grpSpPr bwMode="auto">
              <a:xfrm>
                <a:off x="3134519" y="3284538"/>
                <a:ext cx="401638" cy="517525"/>
                <a:chOff x="1947" y="2053"/>
                <a:chExt cx="253" cy="326"/>
              </a:xfrm>
            </p:grpSpPr>
            <p:pic>
              <p:nvPicPr>
                <p:cNvPr id="153" name="Picture 155"/>
                <p:cNvPicPr>
                  <a:picLocks noChangeAspect="1" noChangeArrowheads="1"/>
                </p:cNvPicPr>
                <p:nvPr/>
              </p:nvPicPr>
              <p:blipFill>
                <a:blip r:embed="rId1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947" y="2053"/>
                  <a:ext cx="253" cy="32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54" name="Picture 156"/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947" y="2053"/>
                  <a:ext cx="253" cy="32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146" name="Group 164"/>
              <p:cNvGrpSpPr>
                <a:grpSpLocks/>
              </p:cNvGrpSpPr>
              <p:nvPr/>
            </p:nvGrpSpPr>
            <p:grpSpPr bwMode="auto">
              <a:xfrm>
                <a:off x="3447257" y="3267075"/>
                <a:ext cx="300038" cy="201613"/>
                <a:chOff x="2144" y="2042"/>
                <a:chExt cx="189" cy="127"/>
              </a:xfrm>
            </p:grpSpPr>
            <p:grpSp>
              <p:nvGrpSpPr>
                <p:cNvPr id="147" name="Group 160"/>
                <p:cNvGrpSpPr>
                  <a:grpSpLocks/>
                </p:cNvGrpSpPr>
                <p:nvPr/>
              </p:nvGrpSpPr>
              <p:grpSpPr bwMode="auto">
                <a:xfrm>
                  <a:off x="2144" y="2049"/>
                  <a:ext cx="189" cy="119"/>
                  <a:chOff x="2144" y="2049"/>
                  <a:chExt cx="189" cy="119"/>
                </a:xfrm>
              </p:grpSpPr>
              <p:sp>
                <p:nvSpPr>
                  <p:cNvPr id="151" name="Rectangle 158"/>
                  <p:cNvSpPr>
                    <a:spLocks noChangeArrowheads="1"/>
                  </p:cNvSpPr>
                  <p:nvPr/>
                </p:nvSpPr>
                <p:spPr bwMode="auto">
                  <a:xfrm>
                    <a:off x="2144" y="2049"/>
                    <a:ext cx="189" cy="119"/>
                  </a:xfrm>
                  <a:prstGeom prst="rect">
                    <a:avLst/>
                  </a:pr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/>
                  </a:p>
                </p:txBody>
              </p:sp>
              <p:sp>
                <p:nvSpPr>
                  <p:cNvPr id="152" name="Rectangle 159"/>
                  <p:cNvSpPr>
                    <a:spLocks noChangeArrowheads="1"/>
                  </p:cNvSpPr>
                  <p:nvPr/>
                </p:nvSpPr>
                <p:spPr bwMode="auto">
                  <a:xfrm>
                    <a:off x="2144" y="2049"/>
                    <a:ext cx="189" cy="119"/>
                  </a:xfrm>
                  <a:prstGeom prst="rect">
                    <a:avLst/>
                  </a:prstGeom>
                  <a:noFill/>
                  <a:ln w="9525" cap="rnd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48" name="Group 163"/>
                <p:cNvGrpSpPr>
                  <a:grpSpLocks/>
                </p:cNvGrpSpPr>
                <p:nvPr/>
              </p:nvGrpSpPr>
              <p:grpSpPr bwMode="auto">
                <a:xfrm>
                  <a:off x="2199" y="2042"/>
                  <a:ext cx="85" cy="127"/>
                  <a:chOff x="2199" y="2042"/>
                  <a:chExt cx="85" cy="127"/>
                </a:xfrm>
              </p:grpSpPr>
              <p:pic>
                <p:nvPicPr>
                  <p:cNvPr id="149" name="Picture 161"/>
                  <p:cNvPicPr>
                    <a:picLocks noChangeAspect="1" noChangeArrowheads="1"/>
                  </p:cNvPicPr>
                  <p:nvPr/>
                </p:nvPicPr>
                <p:blipFill>
                  <a:blip r:embed="rId18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199" y="2042"/>
                    <a:ext cx="85" cy="12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50" name="Picture 162"/>
                  <p:cNvPicPr>
                    <a:picLocks noChangeAspect="1" noChangeArrowheads="1"/>
                  </p:cNvPicPr>
                  <p:nvPr/>
                </p:nvPicPr>
                <p:blipFill>
                  <a:blip r:embed="rId19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199" y="2042"/>
                    <a:ext cx="85" cy="12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</p:grpSp>
        <p:grpSp>
          <p:nvGrpSpPr>
            <p:cNvPr id="97" name="グループ化 96"/>
            <p:cNvGrpSpPr/>
            <p:nvPr/>
          </p:nvGrpSpPr>
          <p:grpSpPr>
            <a:xfrm>
              <a:off x="4112675" y="4608668"/>
              <a:ext cx="874789" cy="708259"/>
              <a:chOff x="4152107" y="3141663"/>
              <a:chExt cx="990600" cy="790575"/>
            </a:xfrm>
          </p:grpSpPr>
          <p:pic>
            <p:nvPicPr>
              <p:cNvPr id="129" name="Picture 165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152107" y="3141663"/>
                <a:ext cx="990600" cy="7905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30" name="Group 168"/>
              <p:cNvGrpSpPr>
                <a:grpSpLocks/>
              </p:cNvGrpSpPr>
              <p:nvPr/>
            </p:nvGrpSpPr>
            <p:grpSpPr bwMode="auto">
              <a:xfrm>
                <a:off x="4193382" y="3249613"/>
                <a:ext cx="911225" cy="560388"/>
                <a:chOff x="2614" y="2031"/>
                <a:chExt cx="574" cy="353"/>
              </a:xfrm>
            </p:grpSpPr>
            <p:sp>
              <p:nvSpPr>
                <p:cNvPr id="141" name="Rectangle 166"/>
                <p:cNvSpPr>
                  <a:spLocks noChangeArrowheads="1"/>
                </p:cNvSpPr>
                <p:nvPr/>
              </p:nvSpPr>
              <p:spPr bwMode="auto">
                <a:xfrm>
                  <a:off x="2614" y="2031"/>
                  <a:ext cx="574" cy="353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/>
                </a:p>
              </p:txBody>
            </p:sp>
            <p:sp>
              <p:nvSpPr>
                <p:cNvPr id="142" name="Rectangle 167"/>
                <p:cNvSpPr>
                  <a:spLocks noChangeArrowheads="1"/>
                </p:cNvSpPr>
                <p:nvPr/>
              </p:nvSpPr>
              <p:spPr bwMode="auto">
                <a:xfrm>
                  <a:off x="2614" y="2031"/>
                  <a:ext cx="574" cy="353"/>
                </a:xfrm>
                <a:prstGeom prst="rect">
                  <a:avLst/>
                </a:prstGeom>
                <a:noFill/>
                <a:ln w="9525" cap="rnd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131" name="Group 172"/>
              <p:cNvGrpSpPr>
                <a:grpSpLocks/>
              </p:cNvGrpSpPr>
              <p:nvPr/>
            </p:nvGrpSpPr>
            <p:grpSpPr bwMode="auto">
              <a:xfrm>
                <a:off x="4458494" y="3294063"/>
                <a:ext cx="401638" cy="517525"/>
                <a:chOff x="2781" y="2059"/>
                <a:chExt cx="253" cy="326"/>
              </a:xfrm>
            </p:grpSpPr>
            <p:pic>
              <p:nvPicPr>
                <p:cNvPr id="139" name="Picture 170"/>
                <p:cNvPicPr>
                  <a:picLocks noChangeAspect="1" noChangeArrowheads="1"/>
                </p:cNvPicPr>
                <p:nvPr/>
              </p:nvPicPr>
              <p:blipFill>
                <a:blip r:embed="rId20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81" y="2059"/>
                  <a:ext cx="253" cy="32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40" name="Picture 171"/>
                <p:cNvPicPr>
                  <a:picLocks noChangeAspect="1" noChangeArrowheads="1"/>
                </p:cNvPicPr>
                <p:nvPr/>
              </p:nvPicPr>
              <p:blipFill>
                <a:blip r:embed="rId21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81" y="2059"/>
                  <a:ext cx="253" cy="32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132" name="Group 179"/>
              <p:cNvGrpSpPr>
                <a:grpSpLocks/>
              </p:cNvGrpSpPr>
              <p:nvPr/>
            </p:nvGrpSpPr>
            <p:grpSpPr bwMode="auto">
              <a:xfrm>
                <a:off x="4761707" y="3578225"/>
                <a:ext cx="298450" cy="200025"/>
                <a:chOff x="2972" y="2238"/>
                <a:chExt cx="188" cy="126"/>
              </a:xfrm>
            </p:grpSpPr>
            <p:grpSp>
              <p:nvGrpSpPr>
                <p:cNvPr id="133" name="Group 175"/>
                <p:cNvGrpSpPr>
                  <a:grpSpLocks/>
                </p:cNvGrpSpPr>
                <p:nvPr/>
              </p:nvGrpSpPr>
              <p:grpSpPr bwMode="auto">
                <a:xfrm>
                  <a:off x="2972" y="2244"/>
                  <a:ext cx="188" cy="120"/>
                  <a:chOff x="2972" y="2244"/>
                  <a:chExt cx="188" cy="120"/>
                </a:xfrm>
              </p:grpSpPr>
              <p:sp>
                <p:nvSpPr>
                  <p:cNvPr id="137" name="Rectangle 173"/>
                  <p:cNvSpPr>
                    <a:spLocks noChangeArrowheads="1"/>
                  </p:cNvSpPr>
                  <p:nvPr/>
                </p:nvSpPr>
                <p:spPr bwMode="auto">
                  <a:xfrm>
                    <a:off x="2972" y="2244"/>
                    <a:ext cx="188" cy="120"/>
                  </a:xfrm>
                  <a:prstGeom prst="rect">
                    <a:avLst/>
                  </a:pr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/>
                  </a:p>
                </p:txBody>
              </p:sp>
              <p:sp>
                <p:nvSpPr>
                  <p:cNvPr id="138" name="Rectangle 174"/>
                  <p:cNvSpPr>
                    <a:spLocks noChangeArrowheads="1"/>
                  </p:cNvSpPr>
                  <p:nvPr/>
                </p:nvSpPr>
                <p:spPr bwMode="auto">
                  <a:xfrm>
                    <a:off x="2972" y="2244"/>
                    <a:ext cx="188" cy="120"/>
                  </a:xfrm>
                  <a:prstGeom prst="rect">
                    <a:avLst/>
                  </a:prstGeom>
                  <a:noFill/>
                  <a:ln w="9525" cap="rnd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34" name="Group 178"/>
                <p:cNvGrpSpPr>
                  <a:grpSpLocks/>
                </p:cNvGrpSpPr>
                <p:nvPr/>
              </p:nvGrpSpPr>
              <p:grpSpPr bwMode="auto">
                <a:xfrm>
                  <a:off x="3026" y="2238"/>
                  <a:ext cx="86" cy="126"/>
                  <a:chOff x="3026" y="2238"/>
                  <a:chExt cx="86" cy="126"/>
                </a:xfrm>
              </p:grpSpPr>
              <p:pic>
                <p:nvPicPr>
                  <p:cNvPr id="135" name="Picture 176"/>
                  <p:cNvPicPr>
                    <a:picLocks noChangeAspect="1" noChangeArrowheads="1"/>
                  </p:cNvPicPr>
                  <p:nvPr/>
                </p:nvPicPr>
                <p:blipFill>
                  <a:blip r:embed="rId22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3026" y="2238"/>
                    <a:ext cx="86" cy="1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36" name="Picture 177"/>
                  <p:cNvPicPr>
                    <a:picLocks noChangeAspect="1" noChangeArrowheads="1"/>
                  </p:cNvPicPr>
                  <p:nvPr/>
                </p:nvPicPr>
                <p:blipFill>
                  <a:blip r:embed="rId23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3026" y="2238"/>
                    <a:ext cx="86" cy="12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</p:grpSp>
        <p:grpSp>
          <p:nvGrpSpPr>
            <p:cNvPr id="98" name="グループ化 97"/>
            <p:cNvGrpSpPr/>
            <p:nvPr/>
          </p:nvGrpSpPr>
          <p:grpSpPr>
            <a:xfrm>
              <a:off x="5271036" y="4604333"/>
              <a:ext cx="874789" cy="709682"/>
              <a:chOff x="5464969" y="3132138"/>
              <a:chExt cx="990600" cy="792163"/>
            </a:xfrm>
          </p:grpSpPr>
          <p:pic>
            <p:nvPicPr>
              <p:cNvPr id="115" name="Picture 180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64969" y="3132138"/>
                <a:ext cx="990600" cy="792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6" name="Group 183"/>
              <p:cNvGrpSpPr>
                <a:grpSpLocks/>
              </p:cNvGrpSpPr>
              <p:nvPr/>
            </p:nvGrpSpPr>
            <p:grpSpPr bwMode="auto">
              <a:xfrm>
                <a:off x="5506244" y="3241675"/>
                <a:ext cx="911225" cy="560388"/>
                <a:chOff x="3441" y="2026"/>
                <a:chExt cx="574" cy="353"/>
              </a:xfrm>
            </p:grpSpPr>
            <p:sp>
              <p:nvSpPr>
                <p:cNvPr id="127" name="Rectangle 181"/>
                <p:cNvSpPr>
                  <a:spLocks noChangeArrowheads="1"/>
                </p:cNvSpPr>
                <p:nvPr/>
              </p:nvSpPr>
              <p:spPr bwMode="auto">
                <a:xfrm>
                  <a:off x="3441" y="2026"/>
                  <a:ext cx="574" cy="353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/>
                </a:p>
              </p:txBody>
            </p:sp>
            <p:sp>
              <p:nvSpPr>
                <p:cNvPr id="128" name="Rectangle 182"/>
                <p:cNvSpPr>
                  <a:spLocks noChangeArrowheads="1"/>
                </p:cNvSpPr>
                <p:nvPr/>
              </p:nvSpPr>
              <p:spPr bwMode="auto">
                <a:xfrm>
                  <a:off x="3441" y="2026"/>
                  <a:ext cx="574" cy="353"/>
                </a:xfrm>
                <a:prstGeom prst="rect">
                  <a:avLst/>
                </a:prstGeom>
                <a:noFill/>
                <a:ln w="9525" cap="rnd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117" name="Group 187"/>
              <p:cNvGrpSpPr>
                <a:grpSpLocks/>
              </p:cNvGrpSpPr>
              <p:nvPr/>
            </p:nvGrpSpPr>
            <p:grpSpPr bwMode="auto">
              <a:xfrm>
                <a:off x="5772944" y="3284538"/>
                <a:ext cx="400050" cy="517525"/>
                <a:chOff x="3609" y="2053"/>
                <a:chExt cx="252" cy="326"/>
              </a:xfrm>
            </p:grpSpPr>
            <p:pic>
              <p:nvPicPr>
                <p:cNvPr id="125" name="Picture 185"/>
                <p:cNvPicPr>
                  <a:picLocks noChangeAspect="1" noChangeArrowheads="1"/>
                </p:cNvPicPr>
                <p:nvPr/>
              </p:nvPicPr>
              <p:blipFill>
                <a:blip r:embed="rId2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609" y="2053"/>
                  <a:ext cx="252" cy="32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26" name="Picture 186"/>
                <p:cNvPicPr>
                  <a:picLocks noChangeAspect="1" noChangeArrowheads="1"/>
                </p:cNvPicPr>
                <p:nvPr/>
              </p:nvPicPr>
              <p:blipFill>
                <a:blip r:embed="rId2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609" y="2053"/>
                  <a:ext cx="252" cy="32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118" name="Group 194"/>
              <p:cNvGrpSpPr>
                <a:grpSpLocks/>
              </p:cNvGrpSpPr>
              <p:nvPr/>
            </p:nvGrpSpPr>
            <p:grpSpPr bwMode="auto">
              <a:xfrm>
                <a:off x="5545932" y="3568700"/>
                <a:ext cx="300038" cy="201613"/>
                <a:chOff x="3466" y="2232"/>
                <a:chExt cx="189" cy="127"/>
              </a:xfrm>
            </p:grpSpPr>
            <p:grpSp>
              <p:nvGrpSpPr>
                <p:cNvPr id="119" name="Group 190"/>
                <p:cNvGrpSpPr>
                  <a:grpSpLocks/>
                </p:cNvGrpSpPr>
                <p:nvPr/>
              </p:nvGrpSpPr>
              <p:grpSpPr bwMode="auto">
                <a:xfrm>
                  <a:off x="3466" y="2239"/>
                  <a:ext cx="189" cy="119"/>
                  <a:chOff x="3466" y="2239"/>
                  <a:chExt cx="189" cy="119"/>
                </a:xfrm>
              </p:grpSpPr>
              <p:sp>
                <p:nvSpPr>
                  <p:cNvPr id="123" name="Rectangle 188"/>
                  <p:cNvSpPr>
                    <a:spLocks noChangeArrowheads="1"/>
                  </p:cNvSpPr>
                  <p:nvPr/>
                </p:nvSpPr>
                <p:spPr bwMode="auto">
                  <a:xfrm>
                    <a:off x="3466" y="2239"/>
                    <a:ext cx="189" cy="119"/>
                  </a:xfrm>
                  <a:prstGeom prst="rect">
                    <a:avLst/>
                  </a:pr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/>
                  </a:p>
                </p:txBody>
              </p:sp>
              <p:sp>
                <p:nvSpPr>
                  <p:cNvPr id="124" name="Rectangle 189"/>
                  <p:cNvSpPr>
                    <a:spLocks noChangeArrowheads="1"/>
                  </p:cNvSpPr>
                  <p:nvPr/>
                </p:nvSpPr>
                <p:spPr bwMode="auto">
                  <a:xfrm>
                    <a:off x="3466" y="2239"/>
                    <a:ext cx="189" cy="119"/>
                  </a:xfrm>
                  <a:prstGeom prst="rect">
                    <a:avLst/>
                  </a:prstGeom>
                  <a:noFill/>
                  <a:ln w="9525" cap="rnd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20" name="Group 193"/>
                <p:cNvGrpSpPr>
                  <a:grpSpLocks/>
                </p:cNvGrpSpPr>
                <p:nvPr/>
              </p:nvGrpSpPr>
              <p:grpSpPr bwMode="auto">
                <a:xfrm>
                  <a:off x="3521" y="2232"/>
                  <a:ext cx="85" cy="127"/>
                  <a:chOff x="3521" y="2232"/>
                  <a:chExt cx="85" cy="127"/>
                </a:xfrm>
              </p:grpSpPr>
              <p:pic>
                <p:nvPicPr>
                  <p:cNvPr id="121" name="Picture 191"/>
                  <p:cNvPicPr>
                    <a:picLocks noChangeAspect="1" noChangeArrowheads="1"/>
                  </p:cNvPicPr>
                  <p:nvPr/>
                </p:nvPicPr>
                <p:blipFill>
                  <a:blip r:embed="rId26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3521" y="2232"/>
                    <a:ext cx="85" cy="12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22" name="Picture 192"/>
                  <p:cNvPicPr>
                    <a:picLocks noChangeAspect="1" noChangeArrowheads="1"/>
                  </p:cNvPicPr>
                  <p:nvPr/>
                </p:nvPicPr>
                <p:blipFill>
                  <a:blip r:embed="rId27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3521" y="2232"/>
                    <a:ext cx="85" cy="12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</p:grpSp>
        <p:grpSp>
          <p:nvGrpSpPr>
            <p:cNvPr id="99" name="グループ化 98"/>
            <p:cNvGrpSpPr/>
            <p:nvPr/>
          </p:nvGrpSpPr>
          <p:grpSpPr>
            <a:xfrm>
              <a:off x="6438965" y="4596578"/>
              <a:ext cx="874789" cy="709682"/>
              <a:chOff x="4504993" y="2185840"/>
              <a:chExt cx="990600" cy="792163"/>
            </a:xfrm>
          </p:grpSpPr>
          <p:pic>
            <p:nvPicPr>
              <p:cNvPr id="101" name="Picture 195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504993" y="2185840"/>
                <a:ext cx="990600" cy="792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02" name="Group 198"/>
              <p:cNvGrpSpPr>
                <a:grpSpLocks/>
              </p:cNvGrpSpPr>
              <p:nvPr/>
            </p:nvGrpSpPr>
            <p:grpSpPr bwMode="auto">
              <a:xfrm>
                <a:off x="4544680" y="2295377"/>
                <a:ext cx="911225" cy="560388"/>
                <a:chOff x="4287" y="2026"/>
                <a:chExt cx="574" cy="353"/>
              </a:xfrm>
            </p:grpSpPr>
            <p:sp>
              <p:nvSpPr>
                <p:cNvPr id="113" name="Rectangle 196"/>
                <p:cNvSpPr>
                  <a:spLocks noChangeArrowheads="1"/>
                </p:cNvSpPr>
                <p:nvPr/>
              </p:nvSpPr>
              <p:spPr bwMode="auto">
                <a:xfrm>
                  <a:off x="4287" y="2026"/>
                  <a:ext cx="574" cy="353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/>
                </a:p>
              </p:txBody>
            </p:sp>
            <p:sp>
              <p:nvSpPr>
                <p:cNvPr id="114" name="Rectangle 197"/>
                <p:cNvSpPr>
                  <a:spLocks noChangeArrowheads="1"/>
                </p:cNvSpPr>
                <p:nvPr/>
              </p:nvSpPr>
              <p:spPr bwMode="auto">
                <a:xfrm>
                  <a:off x="4287" y="2026"/>
                  <a:ext cx="574" cy="353"/>
                </a:xfrm>
                <a:prstGeom prst="rect">
                  <a:avLst/>
                </a:prstGeom>
                <a:noFill/>
                <a:ln w="9525" cap="rnd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103" name="Group 202"/>
              <p:cNvGrpSpPr>
                <a:grpSpLocks/>
              </p:cNvGrpSpPr>
              <p:nvPr/>
            </p:nvGrpSpPr>
            <p:grpSpPr bwMode="auto">
              <a:xfrm>
                <a:off x="4811380" y="2338240"/>
                <a:ext cx="401638" cy="517525"/>
                <a:chOff x="4455" y="2053"/>
                <a:chExt cx="253" cy="326"/>
              </a:xfrm>
            </p:grpSpPr>
            <p:pic>
              <p:nvPicPr>
                <p:cNvPr id="111" name="Picture 200"/>
                <p:cNvPicPr>
                  <a:picLocks noChangeAspect="1" noChangeArrowheads="1"/>
                </p:cNvPicPr>
                <p:nvPr/>
              </p:nvPicPr>
              <p:blipFill>
                <a:blip r:embed="rId2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455" y="2053"/>
                  <a:ext cx="253" cy="32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2" name="Picture 201"/>
                <p:cNvPicPr>
                  <a:picLocks noChangeAspect="1" noChangeArrowheads="1"/>
                </p:cNvPicPr>
                <p:nvPr/>
              </p:nvPicPr>
              <p:blipFill>
                <a:blip r:embed="rId2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455" y="2053"/>
                  <a:ext cx="253" cy="32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104" name="Group 209"/>
              <p:cNvGrpSpPr>
                <a:grpSpLocks/>
              </p:cNvGrpSpPr>
              <p:nvPr/>
            </p:nvGrpSpPr>
            <p:grpSpPr bwMode="auto">
              <a:xfrm>
                <a:off x="4584368" y="2320777"/>
                <a:ext cx="300038" cy="201613"/>
                <a:chOff x="4312" y="2042"/>
                <a:chExt cx="189" cy="127"/>
              </a:xfrm>
            </p:grpSpPr>
            <p:grpSp>
              <p:nvGrpSpPr>
                <p:cNvPr id="105" name="Group 205"/>
                <p:cNvGrpSpPr>
                  <a:grpSpLocks/>
                </p:cNvGrpSpPr>
                <p:nvPr/>
              </p:nvGrpSpPr>
              <p:grpSpPr bwMode="auto">
                <a:xfrm>
                  <a:off x="4312" y="2049"/>
                  <a:ext cx="189" cy="119"/>
                  <a:chOff x="4312" y="2049"/>
                  <a:chExt cx="189" cy="119"/>
                </a:xfrm>
              </p:grpSpPr>
              <p:sp>
                <p:nvSpPr>
                  <p:cNvPr id="109" name="Rectangle 203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2049"/>
                    <a:ext cx="189" cy="119"/>
                  </a:xfrm>
                  <a:prstGeom prst="rect">
                    <a:avLst/>
                  </a:pr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/>
                  </a:p>
                </p:txBody>
              </p:sp>
              <p:sp>
                <p:nvSpPr>
                  <p:cNvPr id="110" name="Rectangle 204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2049"/>
                    <a:ext cx="189" cy="119"/>
                  </a:xfrm>
                  <a:prstGeom prst="rect">
                    <a:avLst/>
                  </a:prstGeom>
                  <a:noFill/>
                  <a:ln w="9525" cap="rnd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ja-JP" altLang="en-US"/>
                  </a:p>
                </p:txBody>
              </p:sp>
            </p:grpSp>
            <p:grpSp>
              <p:nvGrpSpPr>
                <p:cNvPr id="106" name="Group 208"/>
                <p:cNvGrpSpPr>
                  <a:grpSpLocks/>
                </p:cNvGrpSpPr>
                <p:nvPr/>
              </p:nvGrpSpPr>
              <p:grpSpPr bwMode="auto">
                <a:xfrm>
                  <a:off x="4366" y="2042"/>
                  <a:ext cx="86" cy="127"/>
                  <a:chOff x="4366" y="2042"/>
                  <a:chExt cx="86" cy="127"/>
                </a:xfrm>
              </p:grpSpPr>
              <p:pic>
                <p:nvPicPr>
                  <p:cNvPr id="107" name="Picture 206"/>
                  <p:cNvPicPr>
                    <a:picLocks noChangeAspect="1" noChangeArrowheads="1"/>
                  </p:cNvPicPr>
                  <p:nvPr/>
                </p:nvPicPr>
                <p:blipFill>
                  <a:blip r:embed="rId3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366" y="2042"/>
                    <a:ext cx="86" cy="12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08" name="Picture 207"/>
                  <p:cNvPicPr>
                    <a:picLocks noChangeAspect="1" noChangeArrowheads="1"/>
                  </p:cNvPicPr>
                  <p:nvPr/>
                </p:nvPicPr>
                <p:blipFill>
                  <a:blip r:embed="rId31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4366" y="2042"/>
                    <a:ext cx="86" cy="12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</p:grpSp>
        <p:sp>
          <p:nvSpPr>
            <p:cNvPr id="100" name="右矢印 99"/>
            <p:cNvSpPr/>
            <p:nvPr/>
          </p:nvSpPr>
          <p:spPr bwMode="auto">
            <a:xfrm>
              <a:off x="6208967" y="4898774"/>
              <a:ext cx="201112" cy="176533"/>
            </a:xfrm>
            <a:prstGeom prst="rightArrow">
              <a:avLst/>
            </a:prstGeom>
            <a:solidFill>
              <a:schemeClr val="accent1"/>
            </a:solidFill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blurRad="50800" dist="38100" dir="10800000" algn="r" rotWithShape="0">
                <a:prstClr val="black">
                  <a:alpha val="40000"/>
                </a:prstClr>
              </a:outerShdw>
            </a:effectLst>
            <a:extLst/>
          </p:spPr>
          <p:txBody>
            <a:bodyPr vert="horz" wrap="none" lIns="91440" tIns="45720" rIns="91440" bIns="4572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ja-JP" altLang="en-US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endParaRPr>
            </a:p>
          </p:txBody>
        </p:sp>
      </p:grpSp>
      <p:sp>
        <p:nvSpPr>
          <p:cNvPr id="164" name="Rectangle 12"/>
          <p:cNvSpPr>
            <a:spLocks noChangeArrowheads="1"/>
          </p:cNvSpPr>
          <p:nvPr/>
        </p:nvSpPr>
        <p:spPr bwMode="auto">
          <a:xfrm>
            <a:off x="409631" y="4506673"/>
            <a:ext cx="4257871" cy="253533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lIns="72000" rIns="72000" anchor="ctr"/>
          <a:lstStyle/>
          <a:p>
            <a:pPr>
              <a:lnSpc>
                <a:spcPct val="110000"/>
              </a:lnSpc>
            </a:pPr>
            <a:r>
              <a:rPr lang="en-US" altLang="ja-JP" sz="12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Single Monitor (HDMI 1 only) </a:t>
            </a:r>
            <a:r>
              <a:rPr lang="en-US" altLang="ja-JP" sz="1200" b="1" dirty="0" err="1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PinP</a:t>
            </a:r>
            <a:r>
              <a:rPr lang="en-US" altLang="ja-JP" sz="12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 mode Auto Positioning</a:t>
            </a:r>
          </a:p>
        </p:txBody>
      </p:sp>
      <p:sp>
        <p:nvSpPr>
          <p:cNvPr id="165" name="正方形/長方形 164"/>
          <p:cNvSpPr/>
          <p:nvPr/>
        </p:nvSpPr>
        <p:spPr>
          <a:xfrm>
            <a:off x="413464" y="5991965"/>
            <a:ext cx="8261619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ja-JP" sz="900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* </a:t>
            </a:r>
            <a:r>
              <a:rPr lang="en-US" altLang="ja-JP" sz="900" b="1" dirty="0" smtClean="0">
                <a:solidFill>
                  <a:srgbClr val="FF0000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Possible to display with Single Monitor and “HDMI 1 only” is selected only</a:t>
            </a:r>
            <a:r>
              <a:rPr lang="en-US" altLang="ja-JP" sz="900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.</a:t>
            </a:r>
          </a:p>
          <a:p>
            <a:r>
              <a:rPr lang="en-US" altLang="ja-JP" sz="900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* Rest of available layout, “Red” button will be gray out.</a:t>
            </a:r>
            <a:endParaRPr lang="ja-JP" altLang="ja-JP" sz="900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166" name="Rectangle 12"/>
          <p:cNvSpPr>
            <a:spLocks noChangeArrowheads="1"/>
          </p:cNvSpPr>
          <p:nvPr/>
        </p:nvSpPr>
        <p:spPr bwMode="auto">
          <a:xfrm>
            <a:off x="441510" y="1351151"/>
            <a:ext cx="4257871" cy="253533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lIns="72000" rIns="72000" anchor="ctr"/>
          <a:lstStyle/>
          <a:p>
            <a:pPr>
              <a:lnSpc>
                <a:spcPct val="110000"/>
              </a:lnSpc>
            </a:pPr>
            <a:r>
              <a:rPr lang="en-US" altLang="ja-JP" sz="12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Single Monitor (HDMI 1 only)</a:t>
            </a:r>
          </a:p>
        </p:txBody>
      </p:sp>
      <p:sp>
        <p:nvSpPr>
          <p:cNvPr id="167" name="左カーブ矢印 166"/>
          <p:cNvSpPr/>
          <p:nvPr/>
        </p:nvSpPr>
        <p:spPr bwMode="auto">
          <a:xfrm>
            <a:off x="6337696" y="3400975"/>
            <a:ext cx="266569" cy="512440"/>
          </a:xfrm>
          <a:prstGeom prst="curvedLeftArrow">
            <a:avLst>
              <a:gd name="adj1" fmla="val 39902"/>
              <a:gd name="adj2" fmla="val 39902"/>
              <a:gd name="adj3" fmla="val 25000"/>
            </a:avLst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9" name="テキスト ボックス 168"/>
          <p:cNvSpPr txBox="1"/>
          <p:nvPr/>
        </p:nvSpPr>
        <p:spPr>
          <a:xfrm>
            <a:off x="5358164" y="3899878"/>
            <a:ext cx="836938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sz="800" b="1" dirty="0" smtClean="0"/>
              <a:t>Local site</a:t>
            </a:r>
            <a:endParaRPr kumimoji="1" lang="ja-JP" altLang="en-US" sz="800" b="1" dirty="0"/>
          </a:p>
        </p:txBody>
      </p:sp>
      <p:sp>
        <p:nvSpPr>
          <p:cNvPr id="170" name="テキスト ボックス 169"/>
          <p:cNvSpPr txBox="1"/>
          <p:nvPr/>
        </p:nvSpPr>
        <p:spPr>
          <a:xfrm>
            <a:off x="3054073" y="3907537"/>
            <a:ext cx="836938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sz="800" b="1" dirty="0" err="1" smtClean="0"/>
              <a:t>PwithP</a:t>
            </a:r>
            <a:endParaRPr kumimoji="1" lang="ja-JP" altLang="en-US" sz="800" b="1" dirty="0"/>
          </a:p>
        </p:txBody>
      </p:sp>
      <p:sp>
        <p:nvSpPr>
          <p:cNvPr id="171" name="テキスト ボックス 170"/>
          <p:cNvSpPr txBox="1"/>
          <p:nvPr/>
        </p:nvSpPr>
        <p:spPr>
          <a:xfrm>
            <a:off x="4227399" y="3914439"/>
            <a:ext cx="836938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sz="800" b="1" dirty="0" err="1" smtClean="0"/>
              <a:t>SideBySide</a:t>
            </a:r>
            <a:endParaRPr kumimoji="1" lang="ja-JP" altLang="en-US" sz="800" b="1" dirty="0"/>
          </a:p>
        </p:txBody>
      </p:sp>
      <p:sp>
        <p:nvSpPr>
          <p:cNvPr id="172" name="テキスト ボックス 171"/>
          <p:cNvSpPr txBox="1"/>
          <p:nvPr/>
        </p:nvSpPr>
        <p:spPr>
          <a:xfrm>
            <a:off x="1874589" y="3890974"/>
            <a:ext cx="836938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sz="800" b="1" dirty="0" smtClean="0"/>
              <a:t>Remote site</a:t>
            </a:r>
            <a:endParaRPr kumimoji="1" lang="ja-JP" altLang="en-US" sz="800" b="1" dirty="0"/>
          </a:p>
        </p:txBody>
      </p:sp>
      <p:sp>
        <p:nvSpPr>
          <p:cNvPr id="173" name="テキスト ボックス 172"/>
          <p:cNvSpPr txBox="1"/>
          <p:nvPr/>
        </p:nvSpPr>
        <p:spPr>
          <a:xfrm>
            <a:off x="6548135" y="3820778"/>
            <a:ext cx="836938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Repeat</a:t>
            </a:r>
            <a:endParaRPr kumimoji="1" lang="ja-JP" alt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0087680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フッター プレースホルダー 3"/>
          <p:cNvSpPr txBox="1">
            <a:spLocks/>
          </p:cNvSpPr>
          <p:nvPr/>
        </p:nvSpPr>
        <p:spPr>
          <a:xfrm>
            <a:off x="8061203" y="6605691"/>
            <a:ext cx="1066800" cy="247650"/>
          </a:xfrm>
          <a:prstGeom prst="rect">
            <a:avLst/>
          </a:prstGeom>
          <a:noFill/>
        </p:spPr>
        <p:txBody>
          <a:bodyPr/>
          <a:lstStyle>
            <a:defPPr>
              <a:defRPr lang="de-DE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5146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9718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4290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8862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algn="r"/>
            <a:r>
              <a:rPr lang="de-DE" altLang="ja-JP" sz="800" dirty="0" smtClean="0">
                <a:solidFill>
                  <a:schemeClr val="bg1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Page </a:t>
            </a:r>
            <a:fld id="{11D062A2-B506-4044-A2EC-4FDCB15F0732}" type="slidenum">
              <a:rPr lang="de-DE" altLang="ja-JP" sz="800" b="1" smtClean="0">
                <a:solidFill>
                  <a:schemeClr val="bg1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pPr algn="r"/>
              <a:t>5</a:t>
            </a:fld>
            <a:endParaRPr lang="de-DE" altLang="ja-JP" sz="800" b="1" dirty="0" smtClean="0">
              <a:solidFill>
                <a:schemeClr val="bg1"/>
              </a:solidFill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19" name="Rectangle 8"/>
          <p:cNvSpPr txBox="1">
            <a:spLocks noChangeArrowheads="1"/>
          </p:cNvSpPr>
          <p:nvPr/>
        </p:nvSpPr>
        <p:spPr bwMode="auto">
          <a:xfrm>
            <a:off x="1" y="50965"/>
            <a:ext cx="9143999" cy="600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accent1"/>
                  </a:outerShdw>
                </a:effectLst>
              </a14:hiddenEffects>
            </a:ext>
          </a:extLst>
        </p:spPr>
        <p:txBody>
          <a:bodyPr vert="horz" wrap="square" lIns="0" tIns="45720" rIns="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0">
                <a:solidFill>
                  <a:schemeClr val="tx1"/>
                </a:solidFill>
                <a:latin typeface="HGP創英角ｺﾞｼｯｸUB" panose="020B0900000000000000" pitchFamily="50" charset="-128"/>
                <a:ea typeface="HGP創英角ｺﾞｼｯｸUB" panose="020B0900000000000000" pitchFamily="50" charset="-128"/>
                <a:cs typeface="Meiryo UI" panose="020B0604030504040204" pitchFamily="50" charset="-128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de-DE" altLang="ja-JP" sz="2800" kern="0" dirty="0" smtClean="0">
                <a:latin typeface="Arial Black" panose="020B0A04020102020204" pitchFamily="34" charset="0"/>
              </a:rPr>
              <a:t>Screen Layout (Single Monitor) 3</a:t>
            </a:r>
          </a:p>
        </p:txBody>
      </p:sp>
      <p:graphicFrame>
        <p:nvGraphicFramePr>
          <p:cNvPr id="4" name="表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75341954"/>
              </p:ext>
            </p:extLst>
          </p:nvPr>
        </p:nvGraphicFramePr>
        <p:xfrm>
          <a:off x="422261" y="1674419"/>
          <a:ext cx="8404602" cy="1230832"/>
        </p:xfrm>
        <a:graphic>
          <a:graphicData uri="http://schemas.openxmlformats.org/drawingml/2006/table">
            <a:tbl>
              <a:tblPr/>
              <a:tblGrid>
                <a:gridCol w="1257672"/>
                <a:gridCol w="7146930"/>
              </a:tblGrid>
              <a:tr h="288343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Button</a:t>
                      </a: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baseline="0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Conference start</a:t>
                      </a: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94248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Single Monitor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(Multiple connection)</a:t>
                      </a:r>
                      <a:endParaRPr kumimoji="1" lang="ja-JP" altLang="ja-JP" sz="800" b="1" kern="1200" dirty="0" smtClean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pic>
        <p:nvPicPr>
          <p:cNvPr id="7" name="Picture 1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1240" y="3378053"/>
            <a:ext cx="874789" cy="7096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" name="Group 21"/>
          <p:cNvGrpSpPr>
            <a:grpSpLocks/>
          </p:cNvGrpSpPr>
          <p:nvPr/>
        </p:nvGrpSpPr>
        <p:grpSpPr bwMode="auto">
          <a:xfrm>
            <a:off x="5369091" y="3476185"/>
            <a:ext cx="803292" cy="502040"/>
            <a:chOff x="3872" y="2125"/>
            <a:chExt cx="573" cy="353"/>
          </a:xfrm>
        </p:grpSpPr>
        <p:sp>
          <p:nvSpPr>
            <p:cNvPr id="12" name="Rectangle 19"/>
            <p:cNvSpPr>
              <a:spLocks noChangeArrowheads="1"/>
            </p:cNvSpPr>
            <p:nvPr/>
          </p:nvSpPr>
          <p:spPr bwMode="auto">
            <a:xfrm>
              <a:off x="3872" y="2125"/>
              <a:ext cx="573" cy="35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13" name="Rectangle 20"/>
            <p:cNvSpPr>
              <a:spLocks noChangeArrowheads="1"/>
            </p:cNvSpPr>
            <p:nvPr/>
          </p:nvSpPr>
          <p:spPr bwMode="auto">
            <a:xfrm>
              <a:off x="3872" y="2125"/>
              <a:ext cx="573" cy="353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</p:grpSp>
      <p:grpSp>
        <p:nvGrpSpPr>
          <p:cNvPr id="9" name="Group 25"/>
          <p:cNvGrpSpPr>
            <a:grpSpLocks/>
          </p:cNvGrpSpPr>
          <p:nvPr/>
        </p:nvGrpSpPr>
        <p:grpSpPr bwMode="auto">
          <a:xfrm>
            <a:off x="5613023" y="3508896"/>
            <a:ext cx="300008" cy="450840"/>
            <a:chOff x="4046" y="2148"/>
            <a:chExt cx="214" cy="317"/>
          </a:xfrm>
        </p:grpSpPr>
        <p:pic>
          <p:nvPicPr>
            <p:cNvPr id="10" name="Picture 23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46" y="2148"/>
              <a:ext cx="214" cy="3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" name="Picture 24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46" y="2148"/>
              <a:ext cx="214" cy="3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4" name="右矢印 13"/>
          <p:cNvSpPr/>
          <p:nvPr/>
        </p:nvSpPr>
        <p:spPr bwMode="auto">
          <a:xfrm>
            <a:off x="2777615" y="3657288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15" name="右矢印 14"/>
          <p:cNvSpPr/>
          <p:nvPr/>
        </p:nvSpPr>
        <p:spPr bwMode="auto">
          <a:xfrm>
            <a:off x="3947432" y="3657288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16" name="右矢印 15"/>
          <p:cNvSpPr/>
          <p:nvPr/>
        </p:nvSpPr>
        <p:spPr bwMode="auto">
          <a:xfrm>
            <a:off x="5106999" y="3657288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graphicFrame>
        <p:nvGraphicFramePr>
          <p:cNvPr id="22" name="表 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6021448"/>
              </p:ext>
            </p:extLst>
          </p:nvPr>
        </p:nvGraphicFramePr>
        <p:xfrm>
          <a:off x="426708" y="3032843"/>
          <a:ext cx="8404602" cy="1235347"/>
        </p:xfrm>
        <a:graphic>
          <a:graphicData uri="http://schemas.openxmlformats.org/drawingml/2006/table">
            <a:tbl>
              <a:tblPr/>
              <a:tblGrid>
                <a:gridCol w="1257672"/>
                <a:gridCol w="7146930"/>
              </a:tblGrid>
              <a:tr h="292858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Button</a:t>
                      </a: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baseline="0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Layout (Layout change) / Main (End of sharing)</a:t>
                      </a: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94248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Single Monitor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(Multiple connection)</a:t>
                      </a:r>
                      <a:endParaRPr kumimoji="1" lang="ja-JP" altLang="ja-JP" sz="800" b="1" kern="1200" dirty="0" smtClean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graphicFrame>
        <p:nvGraphicFramePr>
          <p:cNvPr id="23" name="表 2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8852900"/>
              </p:ext>
            </p:extLst>
          </p:nvPr>
        </p:nvGraphicFramePr>
        <p:xfrm>
          <a:off x="422261" y="4908843"/>
          <a:ext cx="8404602" cy="1230832"/>
        </p:xfrm>
        <a:graphic>
          <a:graphicData uri="http://schemas.openxmlformats.org/drawingml/2006/table">
            <a:tbl>
              <a:tblPr/>
              <a:tblGrid>
                <a:gridCol w="1257672"/>
                <a:gridCol w="7146930"/>
              </a:tblGrid>
              <a:tr h="288343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Button</a:t>
                      </a: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baseline="0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Red (</a:t>
                      </a:r>
                      <a:r>
                        <a:rPr kumimoji="1" lang="en-US" altLang="ja-JP" sz="1000" b="1" baseline="0" dirty="0" err="1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PinP</a:t>
                      </a:r>
                      <a:r>
                        <a:rPr kumimoji="1" lang="en-US" altLang="ja-JP" sz="1000" b="1" baseline="0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 start / Position change) / Back (</a:t>
                      </a:r>
                      <a:r>
                        <a:rPr kumimoji="1" lang="en-US" altLang="ja-JP" sz="1000" b="1" baseline="0" dirty="0" err="1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PinP</a:t>
                      </a:r>
                      <a:r>
                        <a:rPr kumimoji="1" lang="en-US" altLang="ja-JP" sz="1000" b="1" baseline="0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 end)</a:t>
                      </a: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94248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Single Monitor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(Multiple connection)</a:t>
                      </a:r>
                      <a:endParaRPr kumimoji="1" lang="ja-JP" altLang="ja-JP" sz="800" b="1" kern="1200" dirty="0" smtClean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24" name="右矢印 23"/>
          <p:cNvSpPr/>
          <p:nvPr/>
        </p:nvSpPr>
        <p:spPr bwMode="auto">
          <a:xfrm>
            <a:off x="2761985" y="5518005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25" name="右矢印 24"/>
          <p:cNvSpPr/>
          <p:nvPr/>
        </p:nvSpPr>
        <p:spPr bwMode="auto">
          <a:xfrm>
            <a:off x="3931802" y="5518005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27" name="右矢印 26"/>
          <p:cNvSpPr/>
          <p:nvPr/>
        </p:nvSpPr>
        <p:spPr bwMode="auto">
          <a:xfrm>
            <a:off x="5091369" y="5518005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28" name="Text Box 43"/>
          <p:cNvSpPr txBox="1">
            <a:spLocks noChangeArrowheads="1"/>
          </p:cNvSpPr>
          <p:nvPr/>
        </p:nvSpPr>
        <p:spPr bwMode="auto">
          <a:xfrm>
            <a:off x="1864533" y="5917157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Remote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29" name="右矢印 28"/>
          <p:cNvSpPr/>
          <p:nvPr/>
        </p:nvSpPr>
        <p:spPr bwMode="auto">
          <a:xfrm>
            <a:off x="6255857" y="5528677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grpSp>
        <p:nvGrpSpPr>
          <p:cNvPr id="30" name="グループ化 29"/>
          <p:cNvGrpSpPr/>
          <p:nvPr/>
        </p:nvGrpSpPr>
        <p:grpSpPr>
          <a:xfrm>
            <a:off x="1788798" y="1995577"/>
            <a:ext cx="874789" cy="709682"/>
            <a:chOff x="6103938" y="3263901"/>
            <a:chExt cx="990600" cy="792163"/>
          </a:xfrm>
        </p:grpSpPr>
        <p:pic>
          <p:nvPicPr>
            <p:cNvPr id="31" name="Picture 1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039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2" name="Group 21"/>
            <p:cNvGrpSpPr>
              <a:grpSpLocks/>
            </p:cNvGrpSpPr>
            <p:nvPr/>
          </p:nvGrpSpPr>
          <p:grpSpPr bwMode="auto">
            <a:xfrm>
              <a:off x="6146800" y="3373438"/>
              <a:ext cx="909638" cy="560388"/>
              <a:chOff x="3872" y="2125"/>
              <a:chExt cx="573" cy="353"/>
            </a:xfrm>
          </p:grpSpPr>
          <p:sp>
            <p:nvSpPr>
              <p:cNvPr id="36" name="Rectangle 19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7" name="Rectangle 20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33" name="Group 25"/>
            <p:cNvGrpSpPr>
              <a:grpSpLocks/>
            </p:cNvGrpSpPr>
            <p:nvPr/>
          </p:nvGrpSpPr>
          <p:grpSpPr bwMode="auto">
            <a:xfrm>
              <a:off x="6423025" y="3409951"/>
              <a:ext cx="339725" cy="503238"/>
              <a:chOff x="4046" y="2148"/>
              <a:chExt cx="214" cy="317"/>
            </a:xfrm>
          </p:grpSpPr>
          <p:pic>
            <p:nvPicPr>
              <p:cNvPr id="34" name="Picture 23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5" name="Picture 24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38" name="右矢印 37"/>
          <p:cNvSpPr/>
          <p:nvPr/>
        </p:nvSpPr>
        <p:spPr bwMode="auto">
          <a:xfrm>
            <a:off x="2761985" y="2263573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39" name="Text Box 43"/>
          <p:cNvSpPr txBox="1">
            <a:spLocks noChangeArrowheads="1"/>
          </p:cNvSpPr>
          <p:nvPr/>
        </p:nvSpPr>
        <p:spPr bwMode="auto">
          <a:xfrm>
            <a:off x="1831330" y="2673360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Local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40" name="Text Box 43"/>
          <p:cNvSpPr txBox="1">
            <a:spLocks noChangeArrowheads="1"/>
          </p:cNvSpPr>
          <p:nvPr/>
        </p:nvSpPr>
        <p:spPr bwMode="auto">
          <a:xfrm>
            <a:off x="2991314" y="2676398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Remote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41" name="グループ化 40"/>
          <p:cNvGrpSpPr/>
          <p:nvPr/>
        </p:nvGrpSpPr>
        <p:grpSpPr>
          <a:xfrm>
            <a:off x="2980680" y="2000521"/>
            <a:ext cx="874789" cy="709682"/>
            <a:chOff x="525092" y="3017354"/>
            <a:chExt cx="874789" cy="709682"/>
          </a:xfrm>
        </p:grpSpPr>
        <p:pic>
          <p:nvPicPr>
            <p:cNvPr id="42" name="Picture 23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5092" y="3017354"/>
              <a:ext cx="874789" cy="7096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3" name="Group 235"/>
            <p:cNvGrpSpPr>
              <a:grpSpLocks/>
            </p:cNvGrpSpPr>
            <p:nvPr/>
          </p:nvGrpSpPr>
          <p:grpSpPr bwMode="auto">
            <a:xfrm>
              <a:off x="561542" y="3125442"/>
              <a:ext cx="804693" cy="503461"/>
              <a:chOff x="888" y="2463"/>
              <a:chExt cx="574" cy="354"/>
            </a:xfrm>
          </p:grpSpPr>
          <p:sp>
            <p:nvSpPr>
              <p:cNvPr id="156" name="Rectangle 233"/>
              <p:cNvSpPr>
                <a:spLocks noChangeArrowheads="1"/>
              </p:cNvSpPr>
              <p:nvPr/>
            </p:nvSpPr>
            <p:spPr bwMode="auto">
              <a:xfrm>
                <a:off x="888" y="2463"/>
                <a:ext cx="574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57" name="Rectangle 234"/>
              <p:cNvSpPr>
                <a:spLocks noChangeArrowheads="1"/>
              </p:cNvSpPr>
              <p:nvPr/>
            </p:nvSpPr>
            <p:spPr bwMode="auto">
              <a:xfrm>
                <a:off x="888" y="2463"/>
                <a:ext cx="574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44" name="Group 239"/>
            <p:cNvGrpSpPr>
              <a:grpSpLocks/>
            </p:cNvGrpSpPr>
            <p:nvPr/>
          </p:nvGrpSpPr>
          <p:grpSpPr bwMode="auto">
            <a:xfrm>
              <a:off x="683508" y="3129708"/>
              <a:ext cx="166826" cy="250309"/>
              <a:chOff x="975" y="2466"/>
              <a:chExt cx="119" cy="176"/>
            </a:xfrm>
          </p:grpSpPr>
          <p:pic>
            <p:nvPicPr>
              <p:cNvPr id="154" name="Picture 237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75" y="2466"/>
                <a:ext cx="119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55" name="Picture 238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75" y="2466"/>
                <a:ext cx="119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5" name="Group 287"/>
            <p:cNvGrpSpPr>
              <a:grpSpLocks/>
            </p:cNvGrpSpPr>
            <p:nvPr/>
          </p:nvGrpSpPr>
          <p:grpSpPr bwMode="auto">
            <a:xfrm>
              <a:off x="607836" y="3411395"/>
              <a:ext cx="323848" cy="192003"/>
              <a:chOff x="921" y="2664"/>
              <a:chExt cx="231" cy="135"/>
            </a:xfrm>
          </p:grpSpPr>
          <p:sp>
            <p:nvSpPr>
              <p:cNvPr id="107" name="Freeform 240"/>
              <p:cNvSpPr>
                <a:spLocks/>
              </p:cNvSpPr>
              <p:nvPr/>
            </p:nvSpPr>
            <p:spPr bwMode="auto">
              <a:xfrm>
                <a:off x="1098" y="2713"/>
                <a:ext cx="43" cy="53"/>
              </a:xfrm>
              <a:custGeom>
                <a:avLst/>
                <a:gdLst>
                  <a:gd name="T0" fmla="*/ 0 w 43"/>
                  <a:gd name="T1" fmla="*/ 3 h 53"/>
                  <a:gd name="T2" fmla="*/ 1 w 43"/>
                  <a:gd name="T3" fmla="*/ 2 h 53"/>
                  <a:gd name="T4" fmla="*/ 3 w 43"/>
                  <a:gd name="T5" fmla="*/ 1 h 53"/>
                  <a:gd name="T6" fmla="*/ 5 w 43"/>
                  <a:gd name="T7" fmla="*/ 1 h 53"/>
                  <a:gd name="T8" fmla="*/ 7 w 43"/>
                  <a:gd name="T9" fmla="*/ 0 h 53"/>
                  <a:gd name="T10" fmla="*/ 10 w 43"/>
                  <a:gd name="T11" fmla="*/ 0 h 53"/>
                  <a:gd name="T12" fmla="*/ 13 w 43"/>
                  <a:gd name="T13" fmla="*/ 1 h 53"/>
                  <a:gd name="T14" fmla="*/ 16 w 43"/>
                  <a:gd name="T15" fmla="*/ 1 h 53"/>
                  <a:gd name="T16" fmla="*/ 19 w 43"/>
                  <a:gd name="T17" fmla="*/ 1 h 53"/>
                  <a:gd name="T18" fmla="*/ 22 w 43"/>
                  <a:gd name="T19" fmla="*/ 2 h 53"/>
                  <a:gd name="T20" fmla="*/ 25 w 43"/>
                  <a:gd name="T21" fmla="*/ 3 h 53"/>
                  <a:gd name="T22" fmla="*/ 28 w 43"/>
                  <a:gd name="T23" fmla="*/ 3 h 53"/>
                  <a:gd name="T24" fmla="*/ 31 w 43"/>
                  <a:gd name="T25" fmla="*/ 4 h 53"/>
                  <a:gd name="T26" fmla="*/ 33 w 43"/>
                  <a:gd name="T27" fmla="*/ 4 h 53"/>
                  <a:gd name="T28" fmla="*/ 34 w 43"/>
                  <a:gd name="T29" fmla="*/ 5 h 53"/>
                  <a:gd name="T30" fmla="*/ 35 w 43"/>
                  <a:gd name="T31" fmla="*/ 5 h 53"/>
                  <a:gd name="T32" fmla="*/ 36 w 43"/>
                  <a:gd name="T33" fmla="*/ 5 h 53"/>
                  <a:gd name="T34" fmla="*/ 36 w 43"/>
                  <a:gd name="T35" fmla="*/ 5 h 53"/>
                  <a:gd name="T36" fmla="*/ 36 w 43"/>
                  <a:gd name="T37" fmla="*/ 5 h 53"/>
                  <a:gd name="T38" fmla="*/ 36 w 43"/>
                  <a:gd name="T39" fmla="*/ 4 h 53"/>
                  <a:gd name="T40" fmla="*/ 36 w 43"/>
                  <a:gd name="T41" fmla="*/ 4 h 53"/>
                  <a:gd name="T42" fmla="*/ 37 w 43"/>
                  <a:gd name="T43" fmla="*/ 3 h 53"/>
                  <a:gd name="T44" fmla="*/ 38 w 43"/>
                  <a:gd name="T45" fmla="*/ 3 h 53"/>
                  <a:gd name="T46" fmla="*/ 39 w 43"/>
                  <a:gd name="T47" fmla="*/ 3 h 53"/>
                  <a:gd name="T48" fmla="*/ 40 w 43"/>
                  <a:gd name="T49" fmla="*/ 3 h 53"/>
                  <a:gd name="T50" fmla="*/ 41 w 43"/>
                  <a:gd name="T51" fmla="*/ 3 h 53"/>
                  <a:gd name="T52" fmla="*/ 42 w 43"/>
                  <a:gd name="T53" fmla="*/ 3 h 53"/>
                  <a:gd name="T54" fmla="*/ 42 w 43"/>
                  <a:gd name="T55" fmla="*/ 3 h 53"/>
                  <a:gd name="T56" fmla="*/ 43 w 43"/>
                  <a:gd name="T57" fmla="*/ 3 h 53"/>
                  <a:gd name="T58" fmla="*/ 43 w 43"/>
                  <a:gd name="T59" fmla="*/ 4 h 53"/>
                  <a:gd name="T60" fmla="*/ 43 w 43"/>
                  <a:gd name="T61" fmla="*/ 4 h 53"/>
                  <a:gd name="T62" fmla="*/ 43 w 43"/>
                  <a:gd name="T63" fmla="*/ 4 h 53"/>
                  <a:gd name="T64" fmla="*/ 43 w 43"/>
                  <a:gd name="T65" fmla="*/ 4 h 53"/>
                  <a:gd name="T66" fmla="*/ 43 w 43"/>
                  <a:gd name="T67" fmla="*/ 53 h 53"/>
                  <a:gd name="T68" fmla="*/ 36 w 43"/>
                  <a:gd name="T69" fmla="*/ 53 h 53"/>
                  <a:gd name="T70" fmla="*/ 36 w 43"/>
                  <a:gd name="T71" fmla="*/ 49 h 53"/>
                  <a:gd name="T72" fmla="*/ 36 w 43"/>
                  <a:gd name="T73" fmla="*/ 42 h 53"/>
                  <a:gd name="T74" fmla="*/ 36 w 43"/>
                  <a:gd name="T75" fmla="*/ 35 h 53"/>
                  <a:gd name="T76" fmla="*/ 36 w 43"/>
                  <a:gd name="T77" fmla="*/ 31 h 53"/>
                  <a:gd name="T78" fmla="*/ 34 w 43"/>
                  <a:gd name="T79" fmla="*/ 31 h 53"/>
                  <a:gd name="T80" fmla="*/ 33 w 43"/>
                  <a:gd name="T81" fmla="*/ 30 h 53"/>
                  <a:gd name="T82" fmla="*/ 31 w 43"/>
                  <a:gd name="T83" fmla="*/ 30 h 53"/>
                  <a:gd name="T84" fmla="*/ 29 w 43"/>
                  <a:gd name="T85" fmla="*/ 29 h 53"/>
                  <a:gd name="T86" fmla="*/ 27 w 43"/>
                  <a:gd name="T87" fmla="*/ 29 h 53"/>
                  <a:gd name="T88" fmla="*/ 24 w 43"/>
                  <a:gd name="T89" fmla="*/ 28 h 53"/>
                  <a:gd name="T90" fmla="*/ 22 w 43"/>
                  <a:gd name="T91" fmla="*/ 27 h 53"/>
                  <a:gd name="T92" fmla="*/ 19 w 43"/>
                  <a:gd name="T93" fmla="*/ 26 h 53"/>
                  <a:gd name="T94" fmla="*/ 17 w 43"/>
                  <a:gd name="T95" fmla="*/ 26 h 53"/>
                  <a:gd name="T96" fmla="*/ 14 w 43"/>
                  <a:gd name="T97" fmla="*/ 25 h 53"/>
                  <a:gd name="T98" fmla="*/ 11 w 43"/>
                  <a:gd name="T99" fmla="*/ 24 h 53"/>
                  <a:gd name="T100" fmla="*/ 9 w 43"/>
                  <a:gd name="T101" fmla="*/ 24 h 53"/>
                  <a:gd name="T102" fmla="*/ 6 w 43"/>
                  <a:gd name="T103" fmla="*/ 23 h 53"/>
                  <a:gd name="T104" fmla="*/ 4 w 43"/>
                  <a:gd name="T105" fmla="*/ 23 h 53"/>
                  <a:gd name="T106" fmla="*/ 2 w 43"/>
                  <a:gd name="T107" fmla="*/ 22 h 53"/>
                  <a:gd name="T108" fmla="*/ 0 w 43"/>
                  <a:gd name="T109" fmla="*/ 22 h 53"/>
                  <a:gd name="T110" fmla="*/ 0 w 43"/>
                  <a:gd name="T111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3">
                    <a:moveTo>
                      <a:pt x="0" y="3"/>
                    </a:moveTo>
                    <a:lnTo>
                      <a:pt x="1" y="2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3" y="1"/>
                    </a:lnTo>
                    <a:lnTo>
                      <a:pt x="16" y="1"/>
                    </a:lnTo>
                    <a:lnTo>
                      <a:pt x="19" y="1"/>
                    </a:lnTo>
                    <a:lnTo>
                      <a:pt x="22" y="2"/>
                    </a:lnTo>
                    <a:lnTo>
                      <a:pt x="25" y="3"/>
                    </a:lnTo>
                    <a:lnTo>
                      <a:pt x="28" y="3"/>
                    </a:lnTo>
                    <a:lnTo>
                      <a:pt x="31" y="4"/>
                    </a:lnTo>
                    <a:lnTo>
                      <a:pt x="33" y="4"/>
                    </a:lnTo>
                    <a:lnTo>
                      <a:pt x="34" y="5"/>
                    </a:lnTo>
                    <a:lnTo>
                      <a:pt x="35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9" y="3"/>
                    </a:lnTo>
                    <a:lnTo>
                      <a:pt x="40" y="3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53"/>
                    </a:lnTo>
                    <a:lnTo>
                      <a:pt x="36" y="53"/>
                    </a:lnTo>
                    <a:lnTo>
                      <a:pt x="36" y="49"/>
                    </a:lnTo>
                    <a:lnTo>
                      <a:pt x="36" y="42"/>
                    </a:lnTo>
                    <a:lnTo>
                      <a:pt x="36" y="35"/>
                    </a:lnTo>
                    <a:lnTo>
                      <a:pt x="36" y="31"/>
                    </a:lnTo>
                    <a:lnTo>
                      <a:pt x="34" y="31"/>
                    </a:lnTo>
                    <a:lnTo>
                      <a:pt x="33" y="30"/>
                    </a:lnTo>
                    <a:lnTo>
                      <a:pt x="31" y="30"/>
                    </a:lnTo>
                    <a:lnTo>
                      <a:pt x="29" y="29"/>
                    </a:lnTo>
                    <a:lnTo>
                      <a:pt x="27" y="29"/>
                    </a:lnTo>
                    <a:lnTo>
                      <a:pt x="24" y="28"/>
                    </a:lnTo>
                    <a:lnTo>
                      <a:pt x="22" y="27"/>
                    </a:lnTo>
                    <a:lnTo>
                      <a:pt x="19" y="26"/>
                    </a:lnTo>
                    <a:lnTo>
                      <a:pt x="17" y="26"/>
                    </a:lnTo>
                    <a:lnTo>
                      <a:pt x="14" y="25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8" name="Freeform 241"/>
              <p:cNvSpPr>
                <a:spLocks/>
              </p:cNvSpPr>
              <p:nvPr/>
            </p:nvSpPr>
            <p:spPr bwMode="auto">
              <a:xfrm>
                <a:off x="1087" y="2703"/>
                <a:ext cx="25" cy="21"/>
              </a:xfrm>
              <a:custGeom>
                <a:avLst/>
                <a:gdLst>
                  <a:gd name="T0" fmla="*/ 25 w 25"/>
                  <a:gd name="T1" fmla="*/ 21 h 21"/>
                  <a:gd name="T2" fmla="*/ 25 w 25"/>
                  <a:gd name="T3" fmla="*/ 0 h 21"/>
                  <a:gd name="T4" fmla="*/ 0 w 25"/>
                  <a:gd name="T5" fmla="*/ 5 h 21"/>
                  <a:gd name="T6" fmla="*/ 0 w 25"/>
                  <a:gd name="T7" fmla="*/ 21 h 21"/>
                  <a:gd name="T8" fmla="*/ 25 w 25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1">
                    <a:moveTo>
                      <a:pt x="25" y="21"/>
                    </a:moveTo>
                    <a:lnTo>
                      <a:pt x="25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5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9" name="Freeform 242"/>
              <p:cNvSpPr>
                <a:spLocks/>
              </p:cNvSpPr>
              <p:nvPr/>
            </p:nvSpPr>
            <p:spPr bwMode="auto">
              <a:xfrm>
                <a:off x="1090" y="2708"/>
                <a:ext cx="18" cy="26"/>
              </a:xfrm>
              <a:custGeom>
                <a:avLst/>
                <a:gdLst>
                  <a:gd name="T0" fmla="*/ 18 w 18"/>
                  <a:gd name="T1" fmla="*/ 0 h 26"/>
                  <a:gd name="T2" fmla="*/ 0 w 18"/>
                  <a:gd name="T3" fmla="*/ 1 h 26"/>
                  <a:gd name="T4" fmla="*/ 0 w 18"/>
                  <a:gd name="T5" fmla="*/ 26 h 26"/>
                  <a:gd name="T6" fmla="*/ 7 w 18"/>
                  <a:gd name="T7" fmla="*/ 26 h 26"/>
                  <a:gd name="T8" fmla="*/ 18 w 18"/>
                  <a:gd name="T9" fmla="*/ 26 h 26"/>
                  <a:gd name="T10" fmla="*/ 18 w 18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6">
                    <a:moveTo>
                      <a:pt x="18" y="0"/>
                    </a:moveTo>
                    <a:lnTo>
                      <a:pt x="0" y="1"/>
                    </a:lnTo>
                    <a:lnTo>
                      <a:pt x="0" y="26"/>
                    </a:lnTo>
                    <a:lnTo>
                      <a:pt x="7" y="26"/>
                    </a:lnTo>
                    <a:lnTo>
                      <a:pt x="18" y="26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0" name="Freeform 243"/>
              <p:cNvSpPr>
                <a:spLocks/>
              </p:cNvSpPr>
              <p:nvPr/>
            </p:nvSpPr>
            <p:spPr bwMode="auto">
              <a:xfrm>
                <a:off x="1071" y="2715"/>
                <a:ext cx="61" cy="48"/>
              </a:xfrm>
              <a:custGeom>
                <a:avLst/>
                <a:gdLst>
                  <a:gd name="T0" fmla="*/ 14 w 61"/>
                  <a:gd name="T1" fmla="*/ 0 h 48"/>
                  <a:gd name="T2" fmla="*/ 13 w 61"/>
                  <a:gd name="T3" fmla="*/ 0 h 48"/>
                  <a:gd name="T4" fmla="*/ 12 w 61"/>
                  <a:gd name="T5" fmla="*/ 0 h 48"/>
                  <a:gd name="T6" fmla="*/ 12 w 61"/>
                  <a:gd name="T7" fmla="*/ 1 h 48"/>
                  <a:gd name="T8" fmla="*/ 10 w 61"/>
                  <a:gd name="T9" fmla="*/ 1 h 48"/>
                  <a:gd name="T10" fmla="*/ 9 w 61"/>
                  <a:gd name="T11" fmla="*/ 1 h 48"/>
                  <a:gd name="T12" fmla="*/ 8 w 61"/>
                  <a:gd name="T13" fmla="*/ 2 h 48"/>
                  <a:gd name="T14" fmla="*/ 6 w 61"/>
                  <a:gd name="T15" fmla="*/ 3 h 48"/>
                  <a:gd name="T16" fmla="*/ 5 w 61"/>
                  <a:gd name="T17" fmla="*/ 4 h 48"/>
                  <a:gd name="T18" fmla="*/ 3 w 61"/>
                  <a:gd name="T19" fmla="*/ 7 h 48"/>
                  <a:gd name="T20" fmla="*/ 2 w 61"/>
                  <a:gd name="T21" fmla="*/ 12 h 48"/>
                  <a:gd name="T22" fmla="*/ 1 w 61"/>
                  <a:gd name="T23" fmla="*/ 18 h 48"/>
                  <a:gd name="T24" fmla="*/ 0 w 61"/>
                  <a:gd name="T25" fmla="*/ 25 h 48"/>
                  <a:gd name="T26" fmla="*/ 0 w 61"/>
                  <a:gd name="T27" fmla="*/ 32 h 48"/>
                  <a:gd name="T28" fmla="*/ 0 w 61"/>
                  <a:gd name="T29" fmla="*/ 38 h 48"/>
                  <a:gd name="T30" fmla="*/ 0 w 61"/>
                  <a:gd name="T31" fmla="*/ 41 h 48"/>
                  <a:gd name="T32" fmla="*/ 0 w 61"/>
                  <a:gd name="T33" fmla="*/ 43 h 48"/>
                  <a:gd name="T34" fmla="*/ 54 w 61"/>
                  <a:gd name="T35" fmla="*/ 48 h 48"/>
                  <a:gd name="T36" fmla="*/ 52 w 61"/>
                  <a:gd name="T37" fmla="*/ 35 h 48"/>
                  <a:gd name="T38" fmla="*/ 52 w 61"/>
                  <a:gd name="T39" fmla="*/ 34 h 48"/>
                  <a:gd name="T40" fmla="*/ 53 w 61"/>
                  <a:gd name="T41" fmla="*/ 34 h 48"/>
                  <a:gd name="T42" fmla="*/ 53 w 61"/>
                  <a:gd name="T43" fmla="*/ 34 h 48"/>
                  <a:gd name="T44" fmla="*/ 54 w 61"/>
                  <a:gd name="T45" fmla="*/ 33 h 48"/>
                  <a:gd name="T46" fmla="*/ 54 w 61"/>
                  <a:gd name="T47" fmla="*/ 33 h 48"/>
                  <a:gd name="T48" fmla="*/ 55 w 61"/>
                  <a:gd name="T49" fmla="*/ 33 h 48"/>
                  <a:gd name="T50" fmla="*/ 56 w 61"/>
                  <a:gd name="T51" fmla="*/ 32 h 48"/>
                  <a:gd name="T52" fmla="*/ 56 w 61"/>
                  <a:gd name="T53" fmla="*/ 32 h 48"/>
                  <a:gd name="T54" fmla="*/ 57 w 61"/>
                  <a:gd name="T55" fmla="*/ 31 h 48"/>
                  <a:gd name="T56" fmla="*/ 59 w 61"/>
                  <a:gd name="T57" fmla="*/ 30 h 48"/>
                  <a:gd name="T58" fmla="*/ 59 w 61"/>
                  <a:gd name="T59" fmla="*/ 28 h 48"/>
                  <a:gd name="T60" fmla="*/ 60 w 61"/>
                  <a:gd name="T61" fmla="*/ 27 h 48"/>
                  <a:gd name="T62" fmla="*/ 61 w 61"/>
                  <a:gd name="T63" fmla="*/ 26 h 48"/>
                  <a:gd name="T64" fmla="*/ 61 w 61"/>
                  <a:gd name="T65" fmla="*/ 24 h 48"/>
                  <a:gd name="T66" fmla="*/ 61 w 61"/>
                  <a:gd name="T67" fmla="*/ 22 h 48"/>
                  <a:gd name="T68" fmla="*/ 60 w 61"/>
                  <a:gd name="T69" fmla="*/ 20 h 48"/>
                  <a:gd name="T70" fmla="*/ 60 w 61"/>
                  <a:gd name="T71" fmla="*/ 20 h 48"/>
                  <a:gd name="T72" fmla="*/ 59 w 61"/>
                  <a:gd name="T73" fmla="*/ 18 h 48"/>
                  <a:gd name="T74" fmla="*/ 58 w 61"/>
                  <a:gd name="T75" fmla="*/ 15 h 48"/>
                  <a:gd name="T76" fmla="*/ 56 w 61"/>
                  <a:gd name="T77" fmla="*/ 12 h 48"/>
                  <a:gd name="T78" fmla="*/ 54 w 61"/>
                  <a:gd name="T79" fmla="*/ 9 h 48"/>
                  <a:gd name="T80" fmla="*/ 51 w 61"/>
                  <a:gd name="T81" fmla="*/ 6 h 48"/>
                  <a:gd name="T82" fmla="*/ 48 w 61"/>
                  <a:gd name="T83" fmla="*/ 3 h 48"/>
                  <a:gd name="T84" fmla="*/ 45 w 61"/>
                  <a:gd name="T85" fmla="*/ 1 h 48"/>
                  <a:gd name="T86" fmla="*/ 44 w 61"/>
                  <a:gd name="T87" fmla="*/ 1 h 48"/>
                  <a:gd name="T88" fmla="*/ 43 w 61"/>
                  <a:gd name="T89" fmla="*/ 1 h 48"/>
                  <a:gd name="T90" fmla="*/ 43 w 61"/>
                  <a:gd name="T91" fmla="*/ 1 h 48"/>
                  <a:gd name="T92" fmla="*/ 41 w 61"/>
                  <a:gd name="T93" fmla="*/ 1 h 48"/>
                  <a:gd name="T94" fmla="*/ 40 w 61"/>
                  <a:gd name="T95" fmla="*/ 0 h 48"/>
                  <a:gd name="T96" fmla="*/ 39 w 61"/>
                  <a:gd name="T97" fmla="*/ 0 h 48"/>
                  <a:gd name="T98" fmla="*/ 38 w 61"/>
                  <a:gd name="T99" fmla="*/ 0 h 48"/>
                  <a:gd name="T100" fmla="*/ 37 w 61"/>
                  <a:gd name="T101" fmla="*/ 0 h 48"/>
                  <a:gd name="T102" fmla="*/ 27 w 61"/>
                  <a:gd name="T103" fmla="*/ 13 h 48"/>
                  <a:gd name="T104" fmla="*/ 19 w 61"/>
                  <a:gd name="T105" fmla="*/ 0 h 48"/>
                  <a:gd name="T106" fmla="*/ 14 w 61"/>
                  <a:gd name="T10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1" h="48">
                    <a:moveTo>
                      <a:pt x="14" y="0"/>
                    </a:moveTo>
                    <a:lnTo>
                      <a:pt x="13" y="0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1" y="18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54" y="48"/>
                    </a:lnTo>
                    <a:lnTo>
                      <a:pt x="52" y="35"/>
                    </a:lnTo>
                    <a:lnTo>
                      <a:pt x="52" y="34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5" y="33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7" y="31"/>
                    </a:lnTo>
                    <a:lnTo>
                      <a:pt x="59" y="30"/>
                    </a:lnTo>
                    <a:lnTo>
                      <a:pt x="59" y="28"/>
                    </a:lnTo>
                    <a:lnTo>
                      <a:pt x="60" y="27"/>
                    </a:lnTo>
                    <a:lnTo>
                      <a:pt x="61" y="26"/>
                    </a:lnTo>
                    <a:lnTo>
                      <a:pt x="61" y="24"/>
                    </a:lnTo>
                    <a:lnTo>
                      <a:pt x="61" y="22"/>
                    </a:lnTo>
                    <a:lnTo>
                      <a:pt x="60" y="20"/>
                    </a:lnTo>
                    <a:lnTo>
                      <a:pt x="60" y="20"/>
                    </a:lnTo>
                    <a:lnTo>
                      <a:pt x="59" y="18"/>
                    </a:lnTo>
                    <a:lnTo>
                      <a:pt x="58" y="15"/>
                    </a:lnTo>
                    <a:lnTo>
                      <a:pt x="56" y="12"/>
                    </a:lnTo>
                    <a:lnTo>
                      <a:pt x="54" y="9"/>
                    </a:lnTo>
                    <a:lnTo>
                      <a:pt x="51" y="6"/>
                    </a:lnTo>
                    <a:lnTo>
                      <a:pt x="48" y="3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1" y="1"/>
                    </a:lnTo>
                    <a:lnTo>
                      <a:pt x="40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27" y="13"/>
                    </a:lnTo>
                    <a:lnTo>
                      <a:pt x="19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1" name="Freeform 244"/>
              <p:cNvSpPr>
                <a:spLocks/>
              </p:cNvSpPr>
              <p:nvPr/>
            </p:nvSpPr>
            <p:spPr bwMode="auto">
              <a:xfrm>
                <a:off x="1074" y="2717"/>
                <a:ext cx="55" cy="46"/>
              </a:xfrm>
              <a:custGeom>
                <a:avLst/>
                <a:gdLst>
                  <a:gd name="T0" fmla="*/ 0 w 55"/>
                  <a:gd name="T1" fmla="*/ 40 h 46"/>
                  <a:gd name="T2" fmla="*/ 0 w 55"/>
                  <a:gd name="T3" fmla="*/ 29 h 46"/>
                  <a:gd name="T4" fmla="*/ 0 w 55"/>
                  <a:gd name="T5" fmla="*/ 20 h 46"/>
                  <a:gd name="T6" fmla="*/ 0 w 55"/>
                  <a:gd name="T7" fmla="*/ 14 h 46"/>
                  <a:gd name="T8" fmla="*/ 1 w 55"/>
                  <a:gd name="T9" fmla="*/ 10 h 46"/>
                  <a:gd name="T10" fmla="*/ 2 w 55"/>
                  <a:gd name="T11" fmla="*/ 7 h 46"/>
                  <a:gd name="T12" fmla="*/ 2 w 55"/>
                  <a:gd name="T13" fmla="*/ 5 h 46"/>
                  <a:gd name="T14" fmla="*/ 3 w 55"/>
                  <a:gd name="T15" fmla="*/ 5 h 46"/>
                  <a:gd name="T16" fmla="*/ 3 w 55"/>
                  <a:gd name="T17" fmla="*/ 5 h 46"/>
                  <a:gd name="T18" fmla="*/ 3 w 55"/>
                  <a:gd name="T19" fmla="*/ 4 h 46"/>
                  <a:gd name="T20" fmla="*/ 4 w 55"/>
                  <a:gd name="T21" fmla="*/ 3 h 46"/>
                  <a:gd name="T22" fmla="*/ 5 w 55"/>
                  <a:gd name="T23" fmla="*/ 3 h 46"/>
                  <a:gd name="T24" fmla="*/ 6 w 55"/>
                  <a:gd name="T25" fmla="*/ 2 h 46"/>
                  <a:gd name="T26" fmla="*/ 7 w 55"/>
                  <a:gd name="T27" fmla="*/ 2 h 46"/>
                  <a:gd name="T28" fmla="*/ 7 w 55"/>
                  <a:gd name="T29" fmla="*/ 1 h 46"/>
                  <a:gd name="T30" fmla="*/ 8 w 55"/>
                  <a:gd name="T31" fmla="*/ 1 h 46"/>
                  <a:gd name="T32" fmla="*/ 9 w 55"/>
                  <a:gd name="T33" fmla="*/ 1 h 46"/>
                  <a:gd name="T34" fmla="*/ 15 w 55"/>
                  <a:gd name="T35" fmla="*/ 0 h 46"/>
                  <a:gd name="T36" fmla="*/ 23 w 55"/>
                  <a:gd name="T37" fmla="*/ 14 h 46"/>
                  <a:gd name="T38" fmla="*/ 35 w 55"/>
                  <a:gd name="T39" fmla="*/ 0 h 46"/>
                  <a:gd name="T40" fmla="*/ 39 w 55"/>
                  <a:gd name="T41" fmla="*/ 0 h 46"/>
                  <a:gd name="T42" fmla="*/ 41 w 55"/>
                  <a:gd name="T43" fmla="*/ 1 h 46"/>
                  <a:gd name="T44" fmla="*/ 44 w 55"/>
                  <a:gd name="T45" fmla="*/ 3 h 46"/>
                  <a:gd name="T46" fmla="*/ 46 w 55"/>
                  <a:gd name="T47" fmla="*/ 5 h 46"/>
                  <a:gd name="T48" fmla="*/ 48 w 55"/>
                  <a:gd name="T49" fmla="*/ 8 h 46"/>
                  <a:gd name="T50" fmla="*/ 50 w 55"/>
                  <a:gd name="T51" fmla="*/ 11 h 46"/>
                  <a:gd name="T52" fmla="*/ 52 w 55"/>
                  <a:gd name="T53" fmla="*/ 13 h 46"/>
                  <a:gd name="T54" fmla="*/ 53 w 55"/>
                  <a:gd name="T55" fmla="*/ 15 h 46"/>
                  <a:gd name="T56" fmla="*/ 53 w 55"/>
                  <a:gd name="T57" fmla="*/ 15 h 46"/>
                  <a:gd name="T58" fmla="*/ 54 w 55"/>
                  <a:gd name="T59" fmla="*/ 16 h 46"/>
                  <a:gd name="T60" fmla="*/ 54 w 55"/>
                  <a:gd name="T61" fmla="*/ 18 h 46"/>
                  <a:gd name="T62" fmla="*/ 55 w 55"/>
                  <a:gd name="T63" fmla="*/ 20 h 46"/>
                  <a:gd name="T64" fmla="*/ 54 w 55"/>
                  <a:gd name="T65" fmla="*/ 23 h 46"/>
                  <a:gd name="T66" fmla="*/ 53 w 55"/>
                  <a:gd name="T67" fmla="*/ 25 h 46"/>
                  <a:gd name="T68" fmla="*/ 52 w 55"/>
                  <a:gd name="T69" fmla="*/ 26 h 46"/>
                  <a:gd name="T70" fmla="*/ 50 w 55"/>
                  <a:gd name="T71" fmla="*/ 28 h 46"/>
                  <a:gd name="T72" fmla="*/ 49 w 55"/>
                  <a:gd name="T73" fmla="*/ 29 h 46"/>
                  <a:gd name="T74" fmla="*/ 48 w 55"/>
                  <a:gd name="T75" fmla="*/ 30 h 46"/>
                  <a:gd name="T76" fmla="*/ 47 w 55"/>
                  <a:gd name="T77" fmla="*/ 31 h 46"/>
                  <a:gd name="T78" fmla="*/ 46 w 55"/>
                  <a:gd name="T79" fmla="*/ 31 h 46"/>
                  <a:gd name="T80" fmla="*/ 46 w 55"/>
                  <a:gd name="T81" fmla="*/ 31 h 46"/>
                  <a:gd name="T82" fmla="*/ 48 w 55"/>
                  <a:gd name="T83" fmla="*/ 46 h 46"/>
                  <a:gd name="T84" fmla="*/ 0 w 55"/>
                  <a:gd name="T85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5" h="46">
                    <a:moveTo>
                      <a:pt x="0" y="40"/>
                    </a:moveTo>
                    <a:lnTo>
                      <a:pt x="0" y="29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5" y="0"/>
                    </a:lnTo>
                    <a:lnTo>
                      <a:pt x="23" y="14"/>
                    </a:lnTo>
                    <a:lnTo>
                      <a:pt x="35" y="0"/>
                    </a:lnTo>
                    <a:lnTo>
                      <a:pt x="39" y="0"/>
                    </a:lnTo>
                    <a:lnTo>
                      <a:pt x="41" y="1"/>
                    </a:lnTo>
                    <a:lnTo>
                      <a:pt x="44" y="3"/>
                    </a:lnTo>
                    <a:lnTo>
                      <a:pt x="46" y="5"/>
                    </a:lnTo>
                    <a:lnTo>
                      <a:pt x="48" y="8"/>
                    </a:lnTo>
                    <a:lnTo>
                      <a:pt x="50" y="11"/>
                    </a:lnTo>
                    <a:lnTo>
                      <a:pt x="52" y="13"/>
                    </a:lnTo>
                    <a:lnTo>
                      <a:pt x="53" y="15"/>
                    </a:lnTo>
                    <a:lnTo>
                      <a:pt x="53" y="15"/>
                    </a:lnTo>
                    <a:lnTo>
                      <a:pt x="54" y="16"/>
                    </a:lnTo>
                    <a:lnTo>
                      <a:pt x="54" y="18"/>
                    </a:lnTo>
                    <a:lnTo>
                      <a:pt x="55" y="20"/>
                    </a:lnTo>
                    <a:lnTo>
                      <a:pt x="54" y="23"/>
                    </a:lnTo>
                    <a:lnTo>
                      <a:pt x="53" y="25"/>
                    </a:lnTo>
                    <a:lnTo>
                      <a:pt x="52" y="26"/>
                    </a:lnTo>
                    <a:lnTo>
                      <a:pt x="50" y="28"/>
                    </a:lnTo>
                    <a:lnTo>
                      <a:pt x="49" y="29"/>
                    </a:lnTo>
                    <a:lnTo>
                      <a:pt x="48" y="30"/>
                    </a:lnTo>
                    <a:lnTo>
                      <a:pt x="47" y="31"/>
                    </a:lnTo>
                    <a:lnTo>
                      <a:pt x="46" y="31"/>
                    </a:lnTo>
                    <a:lnTo>
                      <a:pt x="46" y="31"/>
                    </a:lnTo>
                    <a:lnTo>
                      <a:pt x="48" y="46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2" name="Freeform 245"/>
              <p:cNvSpPr>
                <a:spLocks/>
              </p:cNvSpPr>
              <p:nvPr/>
            </p:nvSpPr>
            <p:spPr bwMode="auto">
              <a:xfrm>
                <a:off x="1086" y="2738"/>
                <a:ext cx="40" cy="17"/>
              </a:xfrm>
              <a:custGeom>
                <a:avLst/>
                <a:gdLst>
                  <a:gd name="T0" fmla="*/ 15 w 40"/>
                  <a:gd name="T1" fmla="*/ 17 h 17"/>
                  <a:gd name="T2" fmla="*/ 16 w 40"/>
                  <a:gd name="T3" fmla="*/ 17 h 17"/>
                  <a:gd name="T4" fmla="*/ 17 w 40"/>
                  <a:gd name="T5" fmla="*/ 17 h 17"/>
                  <a:gd name="T6" fmla="*/ 19 w 40"/>
                  <a:gd name="T7" fmla="*/ 17 h 17"/>
                  <a:gd name="T8" fmla="*/ 20 w 40"/>
                  <a:gd name="T9" fmla="*/ 17 h 17"/>
                  <a:gd name="T10" fmla="*/ 22 w 40"/>
                  <a:gd name="T11" fmla="*/ 16 h 17"/>
                  <a:gd name="T12" fmla="*/ 24 w 40"/>
                  <a:gd name="T13" fmla="*/ 16 h 17"/>
                  <a:gd name="T14" fmla="*/ 26 w 40"/>
                  <a:gd name="T15" fmla="*/ 15 h 17"/>
                  <a:gd name="T16" fmla="*/ 28 w 40"/>
                  <a:gd name="T17" fmla="*/ 15 h 17"/>
                  <a:gd name="T18" fmla="*/ 30 w 40"/>
                  <a:gd name="T19" fmla="*/ 14 h 17"/>
                  <a:gd name="T20" fmla="*/ 32 w 40"/>
                  <a:gd name="T21" fmla="*/ 13 h 17"/>
                  <a:gd name="T22" fmla="*/ 34 w 40"/>
                  <a:gd name="T23" fmla="*/ 12 h 17"/>
                  <a:gd name="T24" fmla="*/ 35 w 40"/>
                  <a:gd name="T25" fmla="*/ 12 h 17"/>
                  <a:gd name="T26" fmla="*/ 37 w 40"/>
                  <a:gd name="T27" fmla="*/ 11 h 17"/>
                  <a:gd name="T28" fmla="*/ 38 w 40"/>
                  <a:gd name="T29" fmla="*/ 10 h 17"/>
                  <a:gd name="T30" fmla="*/ 39 w 40"/>
                  <a:gd name="T31" fmla="*/ 9 h 17"/>
                  <a:gd name="T32" fmla="*/ 40 w 40"/>
                  <a:gd name="T33" fmla="*/ 8 h 17"/>
                  <a:gd name="T34" fmla="*/ 33 w 40"/>
                  <a:gd name="T35" fmla="*/ 0 h 17"/>
                  <a:gd name="T36" fmla="*/ 32 w 40"/>
                  <a:gd name="T37" fmla="*/ 0 h 17"/>
                  <a:gd name="T38" fmla="*/ 32 w 40"/>
                  <a:gd name="T39" fmla="*/ 1 h 17"/>
                  <a:gd name="T40" fmla="*/ 31 w 40"/>
                  <a:gd name="T41" fmla="*/ 2 h 17"/>
                  <a:gd name="T42" fmla="*/ 31 w 40"/>
                  <a:gd name="T43" fmla="*/ 2 h 17"/>
                  <a:gd name="T44" fmla="*/ 30 w 40"/>
                  <a:gd name="T45" fmla="*/ 2 h 17"/>
                  <a:gd name="T46" fmla="*/ 30 w 40"/>
                  <a:gd name="T47" fmla="*/ 3 h 17"/>
                  <a:gd name="T48" fmla="*/ 29 w 40"/>
                  <a:gd name="T49" fmla="*/ 3 h 17"/>
                  <a:gd name="T50" fmla="*/ 28 w 40"/>
                  <a:gd name="T51" fmla="*/ 3 h 17"/>
                  <a:gd name="T52" fmla="*/ 27 w 40"/>
                  <a:gd name="T53" fmla="*/ 4 h 17"/>
                  <a:gd name="T54" fmla="*/ 26 w 40"/>
                  <a:gd name="T55" fmla="*/ 5 h 17"/>
                  <a:gd name="T56" fmla="*/ 24 w 40"/>
                  <a:gd name="T57" fmla="*/ 6 h 17"/>
                  <a:gd name="T58" fmla="*/ 22 w 40"/>
                  <a:gd name="T59" fmla="*/ 6 h 17"/>
                  <a:gd name="T60" fmla="*/ 19 w 40"/>
                  <a:gd name="T61" fmla="*/ 7 h 17"/>
                  <a:gd name="T62" fmla="*/ 17 w 40"/>
                  <a:gd name="T63" fmla="*/ 7 h 17"/>
                  <a:gd name="T64" fmla="*/ 15 w 40"/>
                  <a:gd name="T65" fmla="*/ 7 h 17"/>
                  <a:gd name="T66" fmla="*/ 13 w 40"/>
                  <a:gd name="T67" fmla="*/ 7 h 17"/>
                  <a:gd name="T68" fmla="*/ 12 w 40"/>
                  <a:gd name="T69" fmla="*/ 6 h 17"/>
                  <a:gd name="T70" fmla="*/ 11 w 40"/>
                  <a:gd name="T71" fmla="*/ 5 h 17"/>
                  <a:gd name="T72" fmla="*/ 11 w 40"/>
                  <a:gd name="T73" fmla="*/ 3 h 17"/>
                  <a:gd name="T74" fmla="*/ 10 w 40"/>
                  <a:gd name="T75" fmla="*/ 3 h 17"/>
                  <a:gd name="T76" fmla="*/ 9 w 40"/>
                  <a:gd name="T77" fmla="*/ 2 h 17"/>
                  <a:gd name="T78" fmla="*/ 9 w 40"/>
                  <a:gd name="T79" fmla="*/ 1 h 17"/>
                  <a:gd name="T80" fmla="*/ 8 w 40"/>
                  <a:gd name="T81" fmla="*/ 1 h 17"/>
                  <a:gd name="T82" fmla="*/ 7 w 40"/>
                  <a:gd name="T83" fmla="*/ 2 h 17"/>
                  <a:gd name="T84" fmla="*/ 6 w 40"/>
                  <a:gd name="T85" fmla="*/ 3 h 17"/>
                  <a:gd name="T86" fmla="*/ 6 w 40"/>
                  <a:gd name="T87" fmla="*/ 5 h 17"/>
                  <a:gd name="T88" fmla="*/ 6 w 40"/>
                  <a:gd name="T89" fmla="*/ 6 h 17"/>
                  <a:gd name="T90" fmla="*/ 7 w 40"/>
                  <a:gd name="T91" fmla="*/ 7 h 17"/>
                  <a:gd name="T92" fmla="*/ 0 w 40"/>
                  <a:gd name="T93" fmla="*/ 6 h 17"/>
                  <a:gd name="T94" fmla="*/ 2 w 40"/>
                  <a:gd name="T95" fmla="*/ 17 h 17"/>
                  <a:gd name="T96" fmla="*/ 3 w 40"/>
                  <a:gd name="T97" fmla="*/ 17 h 17"/>
                  <a:gd name="T98" fmla="*/ 5 w 40"/>
                  <a:gd name="T99" fmla="*/ 17 h 17"/>
                  <a:gd name="T100" fmla="*/ 7 w 40"/>
                  <a:gd name="T101" fmla="*/ 17 h 17"/>
                  <a:gd name="T102" fmla="*/ 10 w 40"/>
                  <a:gd name="T103" fmla="*/ 17 h 17"/>
                  <a:gd name="T104" fmla="*/ 12 w 40"/>
                  <a:gd name="T105" fmla="*/ 17 h 17"/>
                  <a:gd name="T106" fmla="*/ 13 w 40"/>
                  <a:gd name="T107" fmla="*/ 17 h 17"/>
                  <a:gd name="T108" fmla="*/ 15 w 40"/>
                  <a:gd name="T109" fmla="*/ 17 h 17"/>
                  <a:gd name="T110" fmla="*/ 15 w 40"/>
                  <a:gd name="T1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" h="17">
                    <a:moveTo>
                      <a:pt x="15" y="17"/>
                    </a:moveTo>
                    <a:lnTo>
                      <a:pt x="16" y="17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20" y="17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6" y="15"/>
                    </a:lnTo>
                    <a:lnTo>
                      <a:pt x="28" y="15"/>
                    </a:lnTo>
                    <a:lnTo>
                      <a:pt x="30" y="14"/>
                    </a:lnTo>
                    <a:lnTo>
                      <a:pt x="32" y="13"/>
                    </a:lnTo>
                    <a:lnTo>
                      <a:pt x="34" y="12"/>
                    </a:lnTo>
                    <a:lnTo>
                      <a:pt x="35" y="12"/>
                    </a:lnTo>
                    <a:lnTo>
                      <a:pt x="37" y="11"/>
                    </a:lnTo>
                    <a:lnTo>
                      <a:pt x="38" y="10"/>
                    </a:lnTo>
                    <a:lnTo>
                      <a:pt x="39" y="9"/>
                    </a:lnTo>
                    <a:lnTo>
                      <a:pt x="40" y="8"/>
                    </a:lnTo>
                    <a:lnTo>
                      <a:pt x="33" y="0"/>
                    </a:lnTo>
                    <a:lnTo>
                      <a:pt x="32" y="0"/>
                    </a:lnTo>
                    <a:lnTo>
                      <a:pt x="32" y="1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29" y="3"/>
                    </a:lnTo>
                    <a:lnTo>
                      <a:pt x="28" y="3"/>
                    </a:lnTo>
                    <a:lnTo>
                      <a:pt x="27" y="4"/>
                    </a:lnTo>
                    <a:lnTo>
                      <a:pt x="26" y="5"/>
                    </a:lnTo>
                    <a:lnTo>
                      <a:pt x="24" y="6"/>
                    </a:lnTo>
                    <a:lnTo>
                      <a:pt x="22" y="6"/>
                    </a:lnTo>
                    <a:lnTo>
                      <a:pt x="19" y="7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3" y="7"/>
                    </a:lnTo>
                    <a:lnTo>
                      <a:pt x="12" y="6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7" y="7"/>
                    </a:lnTo>
                    <a:lnTo>
                      <a:pt x="0" y="6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5" y="17"/>
                    </a:lnTo>
                    <a:lnTo>
                      <a:pt x="15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3" name="Freeform 246"/>
              <p:cNvSpPr>
                <a:spLocks/>
              </p:cNvSpPr>
              <p:nvPr/>
            </p:nvSpPr>
            <p:spPr bwMode="auto">
              <a:xfrm>
                <a:off x="1100" y="2734"/>
                <a:ext cx="29" cy="19"/>
              </a:xfrm>
              <a:custGeom>
                <a:avLst/>
                <a:gdLst>
                  <a:gd name="T0" fmla="*/ 3 w 29"/>
                  <a:gd name="T1" fmla="*/ 19 h 19"/>
                  <a:gd name="T2" fmla="*/ 4 w 29"/>
                  <a:gd name="T3" fmla="*/ 19 h 19"/>
                  <a:gd name="T4" fmla="*/ 5 w 29"/>
                  <a:gd name="T5" fmla="*/ 19 h 19"/>
                  <a:gd name="T6" fmla="*/ 6 w 29"/>
                  <a:gd name="T7" fmla="*/ 19 h 19"/>
                  <a:gd name="T8" fmla="*/ 8 w 29"/>
                  <a:gd name="T9" fmla="*/ 18 h 19"/>
                  <a:gd name="T10" fmla="*/ 9 w 29"/>
                  <a:gd name="T11" fmla="*/ 18 h 19"/>
                  <a:gd name="T12" fmla="*/ 11 w 29"/>
                  <a:gd name="T13" fmla="*/ 17 h 19"/>
                  <a:gd name="T14" fmla="*/ 13 w 29"/>
                  <a:gd name="T15" fmla="*/ 17 h 19"/>
                  <a:gd name="T16" fmla="*/ 14 w 29"/>
                  <a:gd name="T17" fmla="*/ 16 h 19"/>
                  <a:gd name="T18" fmla="*/ 16 w 29"/>
                  <a:gd name="T19" fmla="*/ 15 h 19"/>
                  <a:gd name="T20" fmla="*/ 18 w 29"/>
                  <a:gd name="T21" fmla="*/ 15 h 19"/>
                  <a:gd name="T22" fmla="*/ 19 w 29"/>
                  <a:gd name="T23" fmla="*/ 14 h 19"/>
                  <a:gd name="T24" fmla="*/ 21 w 29"/>
                  <a:gd name="T25" fmla="*/ 13 h 19"/>
                  <a:gd name="T26" fmla="*/ 22 w 29"/>
                  <a:gd name="T27" fmla="*/ 13 h 19"/>
                  <a:gd name="T28" fmla="*/ 23 w 29"/>
                  <a:gd name="T29" fmla="*/ 12 h 19"/>
                  <a:gd name="T30" fmla="*/ 24 w 29"/>
                  <a:gd name="T31" fmla="*/ 12 h 19"/>
                  <a:gd name="T32" fmla="*/ 25 w 29"/>
                  <a:gd name="T33" fmla="*/ 11 h 19"/>
                  <a:gd name="T34" fmla="*/ 26 w 29"/>
                  <a:gd name="T35" fmla="*/ 10 h 19"/>
                  <a:gd name="T36" fmla="*/ 28 w 29"/>
                  <a:gd name="T37" fmla="*/ 9 h 19"/>
                  <a:gd name="T38" fmla="*/ 28 w 29"/>
                  <a:gd name="T39" fmla="*/ 7 h 19"/>
                  <a:gd name="T40" fmla="*/ 29 w 29"/>
                  <a:gd name="T41" fmla="*/ 6 h 19"/>
                  <a:gd name="T42" fmla="*/ 29 w 29"/>
                  <a:gd name="T43" fmla="*/ 5 h 19"/>
                  <a:gd name="T44" fmla="*/ 29 w 29"/>
                  <a:gd name="T45" fmla="*/ 3 h 19"/>
                  <a:gd name="T46" fmla="*/ 29 w 29"/>
                  <a:gd name="T47" fmla="*/ 2 h 19"/>
                  <a:gd name="T48" fmla="*/ 28 w 29"/>
                  <a:gd name="T49" fmla="*/ 0 h 19"/>
                  <a:gd name="T50" fmla="*/ 20 w 29"/>
                  <a:gd name="T51" fmla="*/ 3 h 19"/>
                  <a:gd name="T52" fmla="*/ 20 w 29"/>
                  <a:gd name="T53" fmla="*/ 5 h 19"/>
                  <a:gd name="T54" fmla="*/ 20 w 29"/>
                  <a:gd name="T55" fmla="*/ 6 h 19"/>
                  <a:gd name="T56" fmla="*/ 19 w 29"/>
                  <a:gd name="T57" fmla="*/ 7 h 19"/>
                  <a:gd name="T58" fmla="*/ 18 w 29"/>
                  <a:gd name="T59" fmla="*/ 8 h 19"/>
                  <a:gd name="T60" fmla="*/ 15 w 29"/>
                  <a:gd name="T61" fmla="*/ 9 h 19"/>
                  <a:gd name="T62" fmla="*/ 13 w 29"/>
                  <a:gd name="T63" fmla="*/ 10 h 19"/>
                  <a:gd name="T64" fmla="*/ 10 w 29"/>
                  <a:gd name="T65" fmla="*/ 11 h 19"/>
                  <a:gd name="T66" fmla="*/ 8 w 29"/>
                  <a:gd name="T67" fmla="*/ 12 h 19"/>
                  <a:gd name="T68" fmla="*/ 5 w 29"/>
                  <a:gd name="T69" fmla="*/ 12 h 19"/>
                  <a:gd name="T70" fmla="*/ 4 w 29"/>
                  <a:gd name="T71" fmla="*/ 13 h 19"/>
                  <a:gd name="T72" fmla="*/ 2 w 29"/>
                  <a:gd name="T73" fmla="*/ 13 h 19"/>
                  <a:gd name="T74" fmla="*/ 0 w 29"/>
                  <a:gd name="T75" fmla="*/ 13 h 19"/>
                  <a:gd name="T76" fmla="*/ 3 w 29"/>
                  <a:gd name="T7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9" h="19">
                    <a:moveTo>
                      <a:pt x="3" y="19"/>
                    </a:moveTo>
                    <a:lnTo>
                      <a:pt x="4" y="19"/>
                    </a:lnTo>
                    <a:lnTo>
                      <a:pt x="5" y="19"/>
                    </a:lnTo>
                    <a:lnTo>
                      <a:pt x="6" y="19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11" y="17"/>
                    </a:lnTo>
                    <a:lnTo>
                      <a:pt x="13" y="17"/>
                    </a:lnTo>
                    <a:lnTo>
                      <a:pt x="14" y="16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19" y="14"/>
                    </a:lnTo>
                    <a:lnTo>
                      <a:pt x="21" y="13"/>
                    </a:lnTo>
                    <a:lnTo>
                      <a:pt x="22" y="13"/>
                    </a:lnTo>
                    <a:lnTo>
                      <a:pt x="23" y="12"/>
                    </a:lnTo>
                    <a:lnTo>
                      <a:pt x="24" y="12"/>
                    </a:lnTo>
                    <a:lnTo>
                      <a:pt x="25" y="11"/>
                    </a:lnTo>
                    <a:lnTo>
                      <a:pt x="26" y="10"/>
                    </a:lnTo>
                    <a:lnTo>
                      <a:pt x="28" y="9"/>
                    </a:lnTo>
                    <a:lnTo>
                      <a:pt x="28" y="7"/>
                    </a:lnTo>
                    <a:lnTo>
                      <a:pt x="29" y="6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9" y="2"/>
                    </a:lnTo>
                    <a:lnTo>
                      <a:pt x="28" y="0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8" y="8"/>
                    </a:lnTo>
                    <a:lnTo>
                      <a:pt x="15" y="9"/>
                    </a:lnTo>
                    <a:lnTo>
                      <a:pt x="13" y="10"/>
                    </a:lnTo>
                    <a:lnTo>
                      <a:pt x="10" y="11"/>
                    </a:lnTo>
                    <a:lnTo>
                      <a:pt x="8" y="12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4" name="Freeform 247"/>
              <p:cNvSpPr>
                <a:spLocks/>
              </p:cNvSpPr>
              <p:nvPr/>
            </p:nvSpPr>
            <p:spPr bwMode="auto">
              <a:xfrm>
                <a:off x="1088" y="2742"/>
                <a:ext cx="12" cy="11"/>
              </a:xfrm>
              <a:custGeom>
                <a:avLst/>
                <a:gdLst>
                  <a:gd name="T0" fmla="*/ 10 w 12"/>
                  <a:gd name="T1" fmla="*/ 5 h 11"/>
                  <a:gd name="T2" fmla="*/ 9 w 12"/>
                  <a:gd name="T3" fmla="*/ 4 h 11"/>
                  <a:gd name="T4" fmla="*/ 9 w 12"/>
                  <a:gd name="T5" fmla="*/ 3 h 11"/>
                  <a:gd name="T6" fmla="*/ 8 w 12"/>
                  <a:gd name="T7" fmla="*/ 2 h 11"/>
                  <a:gd name="T8" fmla="*/ 8 w 12"/>
                  <a:gd name="T9" fmla="*/ 1 h 11"/>
                  <a:gd name="T10" fmla="*/ 7 w 12"/>
                  <a:gd name="T11" fmla="*/ 1 h 11"/>
                  <a:gd name="T12" fmla="*/ 7 w 12"/>
                  <a:gd name="T13" fmla="*/ 0 h 11"/>
                  <a:gd name="T14" fmla="*/ 6 w 12"/>
                  <a:gd name="T15" fmla="*/ 0 h 11"/>
                  <a:gd name="T16" fmla="*/ 6 w 12"/>
                  <a:gd name="T17" fmla="*/ 0 h 11"/>
                  <a:gd name="T18" fmla="*/ 6 w 12"/>
                  <a:gd name="T19" fmla="*/ 1 h 11"/>
                  <a:gd name="T20" fmla="*/ 6 w 12"/>
                  <a:gd name="T21" fmla="*/ 2 h 11"/>
                  <a:gd name="T22" fmla="*/ 7 w 12"/>
                  <a:gd name="T23" fmla="*/ 4 h 11"/>
                  <a:gd name="T24" fmla="*/ 7 w 12"/>
                  <a:gd name="T25" fmla="*/ 5 h 11"/>
                  <a:gd name="T26" fmla="*/ 0 w 12"/>
                  <a:gd name="T27" fmla="*/ 5 h 11"/>
                  <a:gd name="T28" fmla="*/ 1 w 12"/>
                  <a:gd name="T29" fmla="*/ 11 h 11"/>
                  <a:gd name="T30" fmla="*/ 2 w 12"/>
                  <a:gd name="T31" fmla="*/ 11 h 11"/>
                  <a:gd name="T32" fmla="*/ 3 w 12"/>
                  <a:gd name="T33" fmla="*/ 11 h 11"/>
                  <a:gd name="T34" fmla="*/ 4 w 12"/>
                  <a:gd name="T35" fmla="*/ 11 h 11"/>
                  <a:gd name="T36" fmla="*/ 5 w 12"/>
                  <a:gd name="T37" fmla="*/ 11 h 11"/>
                  <a:gd name="T38" fmla="*/ 6 w 12"/>
                  <a:gd name="T39" fmla="*/ 11 h 11"/>
                  <a:gd name="T40" fmla="*/ 7 w 12"/>
                  <a:gd name="T41" fmla="*/ 11 h 11"/>
                  <a:gd name="T42" fmla="*/ 7 w 12"/>
                  <a:gd name="T43" fmla="*/ 11 h 11"/>
                  <a:gd name="T44" fmla="*/ 7 w 12"/>
                  <a:gd name="T45" fmla="*/ 11 h 11"/>
                  <a:gd name="T46" fmla="*/ 8 w 12"/>
                  <a:gd name="T47" fmla="*/ 11 h 11"/>
                  <a:gd name="T48" fmla="*/ 9 w 12"/>
                  <a:gd name="T49" fmla="*/ 11 h 11"/>
                  <a:gd name="T50" fmla="*/ 9 w 12"/>
                  <a:gd name="T51" fmla="*/ 11 h 11"/>
                  <a:gd name="T52" fmla="*/ 10 w 12"/>
                  <a:gd name="T53" fmla="*/ 11 h 11"/>
                  <a:gd name="T54" fmla="*/ 10 w 12"/>
                  <a:gd name="T55" fmla="*/ 10 h 11"/>
                  <a:gd name="T56" fmla="*/ 10 w 12"/>
                  <a:gd name="T57" fmla="*/ 10 h 11"/>
                  <a:gd name="T58" fmla="*/ 11 w 12"/>
                  <a:gd name="T59" fmla="*/ 10 h 11"/>
                  <a:gd name="T60" fmla="*/ 12 w 12"/>
                  <a:gd name="T61" fmla="*/ 10 h 11"/>
                  <a:gd name="T62" fmla="*/ 10 w 12"/>
                  <a:gd name="T6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" h="11">
                    <a:moveTo>
                      <a:pt x="10" y="5"/>
                    </a:moveTo>
                    <a:lnTo>
                      <a:pt x="9" y="4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5" name="Freeform 248"/>
              <p:cNvSpPr>
                <a:spLocks/>
              </p:cNvSpPr>
              <p:nvPr/>
            </p:nvSpPr>
            <p:spPr bwMode="auto">
              <a:xfrm>
                <a:off x="1077" y="2664"/>
                <a:ext cx="46" cy="46"/>
              </a:xfrm>
              <a:custGeom>
                <a:avLst/>
                <a:gdLst>
                  <a:gd name="T0" fmla="*/ 36 w 46"/>
                  <a:gd name="T1" fmla="*/ 5 h 46"/>
                  <a:gd name="T2" fmla="*/ 32 w 46"/>
                  <a:gd name="T3" fmla="*/ 2 h 46"/>
                  <a:gd name="T4" fmla="*/ 27 w 46"/>
                  <a:gd name="T5" fmla="*/ 1 h 46"/>
                  <a:gd name="T6" fmla="*/ 23 w 46"/>
                  <a:gd name="T7" fmla="*/ 0 h 46"/>
                  <a:gd name="T8" fmla="*/ 19 w 46"/>
                  <a:gd name="T9" fmla="*/ 0 h 46"/>
                  <a:gd name="T10" fmla="*/ 15 w 46"/>
                  <a:gd name="T11" fmla="*/ 0 h 46"/>
                  <a:gd name="T12" fmla="*/ 12 w 46"/>
                  <a:gd name="T13" fmla="*/ 1 h 46"/>
                  <a:gd name="T14" fmla="*/ 9 w 46"/>
                  <a:gd name="T15" fmla="*/ 1 h 46"/>
                  <a:gd name="T16" fmla="*/ 6 w 46"/>
                  <a:gd name="T17" fmla="*/ 3 h 46"/>
                  <a:gd name="T18" fmla="*/ 3 w 46"/>
                  <a:gd name="T19" fmla="*/ 6 h 46"/>
                  <a:gd name="T20" fmla="*/ 1 w 46"/>
                  <a:gd name="T21" fmla="*/ 10 h 46"/>
                  <a:gd name="T22" fmla="*/ 1 w 46"/>
                  <a:gd name="T23" fmla="*/ 14 h 46"/>
                  <a:gd name="T24" fmla="*/ 1 w 46"/>
                  <a:gd name="T25" fmla="*/ 18 h 46"/>
                  <a:gd name="T26" fmla="*/ 1 w 46"/>
                  <a:gd name="T27" fmla="*/ 21 h 46"/>
                  <a:gd name="T28" fmla="*/ 3 w 46"/>
                  <a:gd name="T29" fmla="*/ 24 h 46"/>
                  <a:gd name="T30" fmla="*/ 5 w 46"/>
                  <a:gd name="T31" fmla="*/ 27 h 46"/>
                  <a:gd name="T32" fmla="*/ 7 w 46"/>
                  <a:gd name="T33" fmla="*/ 29 h 46"/>
                  <a:gd name="T34" fmla="*/ 11 w 46"/>
                  <a:gd name="T35" fmla="*/ 31 h 46"/>
                  <a:gd name="T36" fmla="*/ 14 w 46"/>
                  <a:gd name="T37" fmla="*/ 32 h 46"/>
                  <a:gd name="T38" fmla="*/ 19 w 46"/>
                  <a:gd name="T39" fmla="*/ 33 h 46"/>
                  <a:gd name="T40" fmla="*/ 22 w 46"/>
                  <a:gd name="T41" fmla="*/ 33 h 46"/>
                  <a:gd name="T42" fmla="*/ 24 w 46"/>
                  <a:gd name="T43" fmla="*/ 33 h 46"/>
                  <a:gd name="T44" fmla="*/ 27 w 46"/>
                  <a:gd name="T45" fmla="*/ 33 h 46"/>
                  <a:gd name="T46" fmla="*/ 29 w 46"/>
                  <a:gd name="T47" fmla="*/ 33 h 46"/>
                  <a:gd name="T48" fmla="*/ 29 w 46"/>
                  <a:gd name="T49" fmla="*/ 38 h 46"/>
                  <a:gd name="T50" fmla="*/ 30 w 46"/>
                  <a:gd name="T51" fmla="*/ 45 h 46"/>
                  <a:gd name="T52" fmla="*/ 32 w 46"/>
                  <a:gd name="T53" fmla="*/ 46 h 46"/>
                  <a:gd name="T54" fmla="*/ 37 w 46"/>
                  <a:gd name="T55" fmla="*/ 45 h 46"/>
                  <a:gd name="T56" fmla="*/ 42 w 46"/>
                  <a:gd name="T57" fmla="*/ 44 h 46"/>
                  <a:gd name="T58" fmla="*/ 45 w 46"/>
                  <a:gd name="T59" fmla="*/ 42 h 46"/>
                  <a:gd name="T60" fmla="*/ 46 w 46"/>
                  <a:gd name="T61" fmla="*/ 38 h 46"/>
                  <a:gd name="T62" fmla="*/ 46 w 46"/>
                  <a:gd name="T63" fmla="*/ 29 h 46"/>
                  <a:gd name="T64" fmla="*/ 44 w 46"/>
                  <a:gd name="T65" fmla="*/ 18 h 46"/>
                  <a:gd name="T66" fmla="*/ 41 w 46"/>
                  <a:gd name="T67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6" h="46">
                    <a:moveTo>
                      <a:pt x="38" y="6"/>
                    </a:moveTo>
                    <a:lnTo>
                      <a:pt x="36" y="5"/>
                    </a:lnTo>
                    <a:lnTo>
                      <a:pt x="34" y="3"/>
                    </a:lnTo>
                    <a:lnTo>
                      <a:pt x="32" y="2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2" y="23"/>
                    </a:lnTo>
                    <a:lnTo>
                      <a:pt x="3" y="24"/>
                    </a:lnTo>
                    <a:lnTo>
                      <a:pt x="4" y="26"/>
                    </a:lnTo>
                    <a:lnTo>
                      <a:pt x="5" y="27"/>
                    </a:lnTo>
                    <a:lnTo>
                      <a:pt x="6" y="28"/>
                    </a:lnTo>
                    <a:lnTo>
                      <a:pt x="7" y="29"/>
                    </a:lnTo>
                    <a:lnTo>
                      <a:pt x="9" y="30"/>
                    </a:lnTo>
                    <a:lnTo>
                      <a:pt x="11" y="31"/>
                    </a:lnTo>
                    <a:lnTo>
                      <a:pt x="13" y="32"/>
                    </a:lnTo>
                    <a:lnTo>
                      <a:pt x="14" y="32"/>
                    </a:lnTo>
                    <a:lnTo>
                      <a:pt x="16" y="33"/>
                    </a:lnTo>
                    <a:lnTo>
                      <a:pt x="19" y="33"/>
                    </a:lnTo>
                    <a:lnTo>
                      <a:pt x="21" y="33"/>
                    </a:lnTo>
                    <a:lnTo>
                      <a:pt x="22" y="33"/>
                    </a:lnTo>
                    <a:lnTo>
                      <a:pt x="23" y="33"/>
                    </a:lnTo>
                    <a:lnTo>
                      <a:pt x="24" y="33"/>
                    </a:lnTo>
                    <a:lnTo>
                      <a:pt x="25" y="33"/>
                    </a:lnTo>
                    <a:lnTo>
                      <a:pt x="27" y="33"/>
                    </a:lnTo>
                    <a:lnTo>
                      <a:pt x="28" y="33"/>
                    </a:lnTo>
                    <a:lnTo>
                      <a:pt x="29" y="33"/>
                    </a:lnTo>
                    <a:lnTo>
                      <a:pt x="30" y="32"/>
                    </a:lnTo>
                    <a:lnTo>
                      <a:pt x="29" y="38"/>
                    </a:lnTo>
                    <a:lnTo>
                      <a:pt x="29" y="42"/>
                    </a:lnTo>
                    <a:lnTo>
                      <a:pt x="30" y="45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7" y="45"/>
                    </a:lnTo>
                    <a:lnTo>
                      <a:pt x="39" y="45"/>
                    </a:lnTo>
                    <a:lnTo>
                      <a:pt x="42" y="44"/>
                    </a:lnTo>
                    <a:lnTo>
                      <a:pt x="44" y="43"/>
                    </a:lnTo>
                    <a:lnTo>
                      <a:pt x="45" y="42"/>
                    </a:lnTo>
                    <a:lnTo>
                      <a:pt x="46" y="40"/>
                    </a:lnTo>
                    <a:lnTo>
                      <a:pt x="46" y="38"/>
                    </a:lnTo>
                    <a:lnTo>
                      <a:pt x="46" y="34"/>
                    </a:lnTo>
                    <a:lnTo>
                      <a:pt x="46" y="29"/>
                    </a:lnTo>
                    <a:lnTo>
                      <a:pt x="45" y="24"/>
                    </a:lnTo>
                    <a:lnTo>
                      <a:pt x="44" y="18"/>
                    </a:lnTo>
                    <a:lnTo>
                      <a:pt x="43" y="13"/>
                    </a:lnTo>
                    <a:lnTo>
                      <a:pt x="41" y="9"/>
                    </a:lnTo>
                    <a:lnTo>
                      <a:pt x="38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6" name="Freeform 249"/>
              <p:cNvSpPr>
                <a:spLocks/>
              </p:cNvSpPr>
              <p:nvPr/>
            </p:nvSpPr>
            <p:spPr bwMode="auto">
              <a:xfrm>
                <a:off x="1072" y="2670"/>
                <a:ext cx="49" cy="44"/>
              </a:xfrm>
              <a:custGeom>
                <a:avLst/>
                <a:gdLst>
                  <a:gd name="T0" fmla="*/ 49 w 49"/>
                  <a:gd name="T1" fmla="*/ 19 h 44"/>
                  <a:gd name="T2" fmla="*/ 49 w 49"/>
                  <a:gd name="T3" fmla="*/ 21 h 44"/>
                  <a:gd name="T4" fmla="*/ 49 w 49"/>
                  <a:gd name="T5" fmla="*/ 24 h 44"/>
                  <a:gd name="T6" fmla="*/ 48 w 49"/>
                  <a:gd name="T7" fmla="*/ 27 h 44"/>
                  <a:gd name="T8" fmla="*/ 46 w 49"/>
                  <a:gd name="T9" fmla="*/ 30 h 44"/>
                  <a:gd name="T10" fmla="*/ 44 w 49"/>
                  <a:gd name="T11" fmla="*/ 31 h 44"/>
                  <a:gd name="T12" fmla="*/ 42 w 49"/>
                  <a:gd name="T13" fmla="*/ 31 h 44"/>
                  <a:gd name="T14" fmla="*/ 42 w 49"/>
                  <a:gd name="T15" fmla="*/ 31 h 44"/>
                  <a:gd name="T16" fmla="*/ 41 w 49"/>
                  <a:gd name="T17" fmla="*/ 33 h 44"/>
                  <a:gd name="T18" fmla="*/ 39 w 49"/>
                  <a:gd name="T19" fmla="*/ 35 h 44"/>
                  <a:gd name="T20" fmla="*/ 37 w 49"/>
                  <a:gd name="T21" fmla="*/ 37 h 44"/>
                  <a:gd name="T22" fmla="*/ 35 w 49"/>
                  <a:gd name="T23" fmla="*/ 39 h 44"/>
                  <a:gd name="T24" fmla="*/ 32 w 49"/>
                  <a:gd name="T25" fmla="*/ 41 h 44"/>
                  <a:gd name="T26" fmla="*/ 30 w 49"/>
                  <a:gd name="T27" fmla="*/ 42 h 44"/>
                  <a:gd name="T28" fmla="*/ 27 w 49"/>
                  <a:gd name="T29" fmla="*/ 43 h 44"/>
                  <a:gd name="T30" fmla="*/ 24 w 49"/>
                  <a:gd name="T31" fmla="*/ 44 h 44"/>
                  <a:gd name="T32" fmla="*/ 20 w 49"/>
                  <a:gd name="T33" fmla="*/ 43 h 44"/>
                  <a:gd name="T34" fmla="*/ 15 w 49"/>
                  <a:gd name="T35" fmla="*/ 43 h 44"/>
                  <a:gd name="T36" fmla="*/ 11 w 49"/>
                  <a:gd name="T37" fmla="*/ 41 h 44"/>
                  <a:gd name="T38" fmla="*/ 8 w 49"/>
                  <a:gd name="T39" fmla="*/ 39 h 44"/>
                  <a:gd name="T40" fmla="*/ 5 w 49"/>
                  <a:gd name="T41" fmla="*/ 36 h 44"/>
                  <a:gd name="T42" fmla="*/ 3 w 49"/>
                  <a:gd name="T43" fmla="*/ 32 h 44"/>
                  <a:gd name="T44" fmla="*/ 1 w 49"/>
                  <a:gd name="T45" fmla="*/ 28 h 44"/>
                  <a:gd name="T46" fmla="*/ 0 w 49"/>
                  <a:gd name="T47" fmla="*/ 24 h 44"/>
                  <a:gd name="T48" fmla="*/ 0 w 49"/>
                  <a:gd name="T49" fmla="*/ 20 h 44"/>
                  <a:gd name="T50" fmla="*/ 1 w 49"/>
                  <a:gd name="T51" fmla="*/ 15 h 44"/>
                  <a:gd name="T52" fmla="*/ 3 w 49"/>
                  <a:gd name="T53" fmla="*/ 11 h 44"/>
                  <a:gd name="T54" fmla="*/ 5 w 49"/>
                  <a:gd name="T55" fmla="*/ 8 h 44"/>
                  <a:gd name="T56" fmla="*/ 5 w 49"/>
                  <a:gd name="T57" fmla="*/ 7 h 44"/>
                  <a:gd name="T58" fmla="*/ 6 w 49"/>
                  <a:gd name="T59" fmla="*/ 6 h 44"/>
                  <a:gd name="T60" fmla="*/ 7 w 49"/>
                  <a:gd name="T61" fmla="*/ 6 h 44"/>
                  <a:gd name="T62" fmla="*/ 8 w 49"/>
                  <a:gd name="T63" fmla="*/ 5 h 44"/>
                  <a:gd name="T64" fmla="*/ 10 w 49"/>
                  <a:gd name="T65" fmla="*/ 4 h 44"/>
                  <a:gd name="T66" fmla="*/ 13 w 49"/>
                  <a:gd name="T67" fmla="*/ 2 h 44"/>
                  <a:gd name="T68" fmla="*/ 17 w 49"/>
                  <a:gd name="T69" fmla="*/ 0 h 44"/>
                  <a:gd name="T70" fmla="*/ 23 w 49"/>
                  <a:gd name="T71" fmla="*/ 0 h 44"/>
                  <a:gd name="T72" fmla="*/ 28 w 49"/>
                  <a:gd name="T73" fmla="*/ 0 h 44"/>
                  <a:gd name="T74" fmla="*/ 31 w 49"/>
                  <a:gd name="T75" fmla="*/ 2 h 44"/>
                  <a:gd name="T76" fmla="*/ 34 w 49"/>
                  <a:gd name="T77" fmla="*/ 3 h 44"/>
                  <a:gd name="T78" fmla="*/ 37 w 49"/>
                  <a:gd name="T79" fmla="*/ 5 h 44"/>
                  <a:gd name="T80" fmla="*/ 39 w 49"/>
                  <a:gd name="T81" fmla="*/ 7 h 44"/>
                  <a:gd name="T82" fmla="*/ 41 w 49"/>
                  <a:gd name="T83" fmla="*/ 9 h 44"/>
                  <a:gd name="T84" fmla="*/ 44 w 49"/>
                  <a:gd name="T85" fmla="*/ 13 h 44"/>
                  <a:gd name="T86" fmla="*/ 47 w 49"/>
                  <a:gd name="T87" fmla="*/ 1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4">
                    <a:moveTo>
                      <a:pt x="49" y="18"/>
                    </a:moveTo>
                    <a:lnTo>
                      <a:pt x="49" y="19"/>
                    </a:lnTo>
                    <a:lnTo>
                      <a:pt x="49" y="20"/>
                    </a:lnTo>
                    <a:lnTo>
                      <a:pt x="49" y="21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6"/>
                    </a:lnTo>
                    <a:lnTo>
                      <a:pt x="48" y="27"/>
                    </a:lnTo>
                    <a:lnTo>
                      <a:pt x="47" y="29"/>
                    </a:lnTo>
                    <a:lnTo>
                      <a:pt x="46" y="30"/>
                    </a:lnTo>
                    <a:lnTo>
                      <a:pt x="45" y="31"/>
                    </a:lnTo>
                    <a:lnTo>
                      <a:pt x="44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1" y="33"/>
                    </a:lnTo>
                    <a:lnTo>
                      <a:pt x="40" y="34"/>
                    </a:lnTo>
                    <a:lnTo>
                      <a:pt x="39" y="35"/>
                    </a:lnTo>
                    <a:lnTo>
                      <a:pt x="38" y="36"/>
                    </a:lnTo>
                    <a:lnTo>
                      <a:pt x="37" y="37"/>
                    </a:lnTo>
                    <a:lnTo>
                      <a:pt x="36" y="38"/>
                    </a:lnTo>
                    <a:lnTo>
                      <a:pt x="35" y="39"/>
                    </a:lnTo>
                    <a:lnTo>
                      <a:pt x="34" y="40"/>
                    </a:lnTo>
                    <a:lnTo>
                      <a:pt x="32" y="41"/>
                    </a:lnTo>
                    <a:lnTo>
                      <a:pt x="31" y="42"/>
                    </a:lnTo>
                    <a:lnTo>
                      <a:pt x="30" y="42"/>
                    </a:lnTo>
                    <a:lnTo>
                      <a:pt x="28" y="43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0" y="43"/>
                    </a:lnTo>
                    <a:lnTo>
                      <a:pt x="18" y="43"/>
                    </a:lnTo>
                    <a:lnTo>
                      <a:pt x="15" y="43"/>
                    </a:lnTo>
                    <a:lnTo>
                      <a:pt x="13" y="42"/>
                    </a:lnTo>
                    <a:lnTo>
                      <a:pt x="11" y="41"/>
                    </a:lnTo>
                    <a:lnTo>
                      <a:pt x="10" y="40"/>
                    </a:lnTo>
                    <a:lnTo>
                      <a:pt x="8" y="39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4" y="34"/>
                    </a:lnTo>
                    <a:lnTo>
                      <a:pt x="3" y="32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2" y="13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5" y="1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1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4" y="3"/>
                    </a:lnTo>
                    <a:lnTo>
                      <a:pt x="35" y="4"/>
                    </a:lnTo>
                    <a:lnTo>
                      <a:pt x="37" y="5"/>
                    </a:lnTo>
                    <a:lnTo>
                      <a:pt x="38" y="7"/>
                    </a:lnTo>
                    <a:lnTo>
                      <a:pt x="39" y="7"/>
                    </a:lnTo>
                    <a:lnTo>
                      <a:pt x="40" y="8"/>
                    </a:lnTo>
                    <a:lnTo>
                      <a:pt x="41" y="9"/>
                    </a:lnTo>
                    <a:lnTo>
                      <a:pt x="43" y="11"/>
                    </a:lnTo>
                    <a:lnTo>
                      <a:pt x="44" y="13"/>
                    </a:lnTo>
                    <a:lnTo>
                      <a:pt x="46" y="14"/>
                    </a:lnTo>
                    <a:lnTo>
                      <a:pt x="47" y="16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7" name="Freeform 250"/>
              <p:cNvSpPr>
                <a:spLocks/>
              </p:cNvSpPr>
              <p:nvPr/>
            </p:nvSpPr>
            <p:spPr bwMode="auto">
              <a:xfrm>
                <a:off x="1075" y="2673"/>
                <a:ext cx="44" cy="37"/>
              </a:xfrm>
              <a:custGeom>
                <a:avLst/>
                <a:gdLst>
                  <a:gd name="T0" fmla="*/ 40 w 44"/>
                  <a:gd name="T1" fmla="*/ 14 h 37"/>
                  <a:gd name="T2" fmla="*/ 39 w 44"/>
                  <a:gd name="T3" fmla="*/ 14 h 37"/>
                  <a:gd name="T4" fmla="*/ 38 w 44"/>
                  <a:gd name="T5" fmla="*/ 15 h 37"/>
                  <a:gd name="T6" fmla="*/ 38 w 44"/>
                  <a:gd name="T7" fmla="*/ 15 h 37"/>
                  <a:gd name="T8" fmla="*/ 37 w 44"/>
                  <a:gd name="T9" fmla="*/ 15 h 37"/>
                  <a:gd name="T10" fmla="*/ 36 w 44"/>
                  <a:gd name="T11" fmla="*/ 12 h 37"/>
                  <a:gd name="T12" fmla="*/ 35 w 44"/>
                  <a:gd name="T13" fmla="*/ 9 h 37"/>
                  <a:gd name="T14" fmla="*/ 33 w 44"/>
                  <a:gd name="T15" fmla="*/ 7 h 37"/>
                  <a:gd name="T16" fmla="*/ 31 w 44"/>
                  <a:gd name="T17" fmla="*/ 4 h 37"/>
                  <a:gd name="T18" fmla="*/ 28 w 44"/>
                  <a:gd name="T19" fmla="*/ 3 h 37"/>
                  <a:gd name="T20" fmla="*/ 25 w 44"/>
                  <a:gd name="T21" fmla="*/ 1 h 37"/>
                  <a:gd name="T22" fmla="*/ 22 w 44"/>
                  <a:gd name="T23" fmla="*/ 1 h 37"/>
                  <a:gd name="T24" fmla="*/ 19 w 44"/>
                  <a:gd name="T25" fmla="*/ 0 h 37"/>
                  <a:gd name="T26" fmla="*/ 15 w 44"/>
                  <a:gd name="T27" fmla="*/ 1 h 37"/>
                  <a:gd name="T28" fmla="*/ 12 w 44"/>
                  <a:gd name="T29" fmla="*/ 2 h 37"/>
                  <a:gd name="T30" fmla="*/ 9 w 44"/>
                  <a:gd name="T31" fmla="*/ 3 h 37"/>
                  <a:gd name="T32" fmla="*/ 6 w 44"/>
                  <a:gd name="T33" fmla="*/ 6 h 37"/>
                  <a:gd name="T34" fmla="*/ 4 w 44"/>
                  <a:gd name="T35" fmla="*/ 8 h 37"/>
                  <a:gd name="T36" fmla="*/ 2 w 44"/>
                  <a:gd name="T37" fmla="*/ 11 h 37"/>
                  <a:gd name="T38" fmla="*/ 1 w 44"/>
                  <a:gd name="T39" fmla="*/ 15 h 37"/>
                  <a:gd name="T40" fmla="*/ 0 w 44"/>
                  <a:gd name="T41" fmla="*/ 19 h 37"/>
                  <a:gd name="T42" fmla="*/ 1 w 44"/>
                  <a:gd name="T43" fmla="*/ 22 h 37"/>
                  <a:gd name="T44" fmla="*/ 2 w 44"/>
                  <a:gd name="T45" fmla="*/ 26 h 37"/>
                  <a:gd name="T46" fmla="*/ 4 w 44"/>
                  <a:gd name="T47" fmla="*/ 29 h 37"/>
                  <a:gd name="T48" fmla="*/ 6 w 44"/>
                  <a:gd name="T49" fmla="*/ 32 h 37"/>
                  <a:gd name="T50" fmla="*/ 9 w 44"/>
                  <a:gd name="T51" fmla="*/ 34 h 37"/>
                  <a:gd name="T52" fmla="*/ 12 w 44"/>
                  <a:gd name="T53" fmla="*/ 36 h 37"/>
                  <a:gd name="T54" fmla="*/ 15 w 44"/>
                  <a:gd name="T55" fmla="*/ 37 h 37"/>
                  <a:gd name="T56" fmla="*/ 19 w 44"/>
                  <a:gd name="T57" fmla="*/ 37 h 37"/>
                  <a:gd name="T58" fmla="*/ 22 w 44"/>
                  <a:gd name="T59" fmla="*/ 37 h 37"/>
                  <a:gd name="T60" fmla="*/ 25 w 44"/>
                  <a:gd name="T61" fmla="*/ 36 h 37"/>
                  <a:gd name="T62" fmla="*/ 28 w 44"/>
                  <a:gd name="T63" fmla="*/ 35 h 37"/>
                  <a:gd name="T64" fmla="*/ 30 w 44"/>
                  <a:gd name="T65" fmla="*/ 33 h 37"/>
                  <a:gd name="T66" fmla="*/ 32 w 44"/>
                  <a:gd name="T67" fmla="*/ 31 h 37"/>
                  <a:gd name="T68" fmla="*/ 34 w 44"/>
                  <a:gd name="T69" fmla="*/ 29 h 37"/>
                  <a:gd name="T70" fmla="*/ 36 w 44"/>
                  <a:gd name="T71" fmla="*/ 26 h 37"/>
                  <a:gd name="T72" fmla="*/ 37 w 44"/>
                  <a:gd name="T73" fmla="*/ 24 h 37"/>
                  <a:gd name="T74" fmla="*/ 37 w 44"/>
                  <a:gd name="T75" fmla="*/ 24 h 37"/>
                  <a:gd name="T76" fmla="*/ 38 w 44"/>
                  <a:gd name="T77" fmla="*/ 25 h 37"/>
                  <a:gd name="T78" fmla="*/ 39 w 44"/>
                  <a:gd name="T79" fmla="*/ 25 h 37"/>
                  <a:gd name="T80" fmla="*/ 40 w 44"/>
                  <a:gd name="T81" fmla="*/ 25 h 37"/>
                  <a:gd name="T82" fmla="*/ 40 w 44"/>
                  <a:gd name="T83" fmla="*/ 25 h 37"/>
                  <a:gd name="T84" fmla="*/ 41 w 44"/>
                  <a:gd name="T85" fmla="*/ 25 h 37"/>
                  <a:gd name="T86" fmla="*/ 42 w 44"/>
                  <a:gd name="T87" fmla="*/ 24 h 37"/>
                  <a:gd name="T88" fmla="*/ 43 w 44"/>
                  <a:gd name="T89" fmla="*/ 23 h 37"/>
                  <a:gd name="T90" fmla="*/ 43 w 44"/>
                  <a:gd name="T91" fmla="*/ 23 h 37"/>
                  <a:gd name="T92" fmla="*/ 43 w 44"/>
                  <a:gd name="T93" fmla="*/ 22 h 37"/>
                  <a:gd name="T94" fmla="*/ 44 w 44"/>
                  <a:gd name="T95" fmla="*/ 21 h 37"/>
                  <a:gd name="T96" fmla="*/ 44 w 44"/>
                  <a:gd name="T97" fmla="*/ 20 h 37"/>
                  <a:gd name="T98" fmla="*/ 44 w 44"/>
                  <a:gd name="T99" fmla="*/ 19 h 37"/>
                  <a:gd name="T100" fmla="*/ 43 w 44"/>
                  <a:gd name="T101" fmla="*/ 18 h 37"/>
                  <a:gd name="T102" fmla="*/ 43 w 44"/>
                  <a:gd name="T103" fmla="*/ 17 h 37"/>
                  <a:gd name="T104" fmla="*/ 43 w 44"/>
                  <a:gd name="T105" fmla="*/ 16 h 37"/>
                  <a:gd name="T106" fmla="*/ 42 w 44"/>
                  <a:gd name="T107" fmla="*/ 15 h 37"/>
                  <a:gd name="T108" fmla="*/ 41 w 44"/>
                  <a:gd name="T109" fmla="*/ 15 h 37"/>
                  <a:gd name="T110" fmla="*/ 40 w 44"/>
                  <a:gd name="T111" fmla="*/ 14 h 37"/>
                  <a:gd name="T112" fmla="*/ 40 w 44"/>
                  <a:gd name="T113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4" h="37">
                    <a:moveTo>
                      <a:pt x="40" y="14"/>
                    </a:moveTo>
                    <a:lnTo>
                      <a:pt x="39" y="14"/>
                    </a:lnTo>
                    <a:lnTo>
                      <a:pt x="38" y="15"/>
                    </a:lnTo>
                    <a:lnTo>
                      <a:pt x="38" y="15"/>
                    </a:lnTo>
                    <a:lnTo>
                      <a:pt x="37" y="15"/>
                    </a:lnTo>
                    <a:lnTo>
                      <a:pt x="36" y="12"/>
                    </a:lnTo>
                    <a:lnTo>
                      <a:pt x="35" y="9"/>
                    </a:lnTo>
                    <a:lnTo>
                      <a:pt x="33" y="7"/>
                    </a:lnTo>
                    <a:lnTo>
                      <a:pt x="31" y="4"/>
                    </a:lnTo>
                    <a:lnTo>
                      <a:pt x="28" y="3"/>
                    </a:lnTo>
                    <a:lnTo>
                      <a:pt x="25" y="1"/>
                    </a:lnTo>
                    <a:lnTo>
                      <a:pt x="22" y="1"/>
                    </a:lnTo>
                    <a:lnTo>
                      <a:pt x="19" y="0"/>
                    </a:lnTo>
                    <a:lnTo>
                      <a:pt x="15" y="1"/>
                    </a:lnTo>
                    <a:lnTo>
                      <a:pt x="12" y="2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1" y="15"/>
                    </a:lnTo>
                    <a:lnTo>
                      <a:pt x="0" y="19"/>
                    </a:lnTo>
                    <a:lnTo>
                      <a:pt x="1" y="22"/>
                    </a:lnTo>
                    <a:lnTo>
                      <a:pt x="2" y="26"/>
                    </a:lnTo>
                    <a:lnTo>
                      <a:pt x="4" y="29"/>
                    </a:lnTo>
                    <a:lnTo>
                      <a:pt x="6" y="32"/>
                    </a:lnTo>
                    <a:lnTo>
                      <a:pt x="9" y="34"/>
                    </a:lnTo>
                    <a:lnTo>
                      <a:pt x="12" y="36"/>
                    </a:lnTo>
                    <a:lnTo>
                      <a:pt x="15" y="37"/>
                    </a:lnTo>
                    <a:lnTo>
                      <a:pt x="19" y="37"/>
                    </a:lnTo>
                    <a:lnTo>
                      <a:pt x="22" y="37"/>
                    </a:lnTo>
                    <a:lnTo>
                      <a:pt x="25" y="36"/>
                    </a:lnTo>
                    <a:lnTo>
                      <a:pt x="28" y="35"/>
                    </a:lnTo>
                    <a:lnTo>
                      <a:pt x="30" y="33"/>
                    </a:lnTo>
                    <a:lnTo>
                      <a:pt x="32" y="31"/>
                    </a:lnTo>
                    <a:lnTo>
                      <a:pt x="34" y="29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7" y="24"/>
                    </a:lnTo>
                    <a:lnTo>
                      <a:pt x="38" y="25"/>
                    </a:lnTo>
                    <a:lnTo>
                      <a:pt x="39" y="25"/>
                    </a:lnTo>
                    <a:lnTo>
                      <a:pt x="40" y="25"/>
                    </a:lnTo>
                    <a:lnTo>
                      <a:pt x="40" y="25"/>
                    </a:lnTo>
                    <a:lnTo>
                      <a:pt x="41" y="25"/>
                    </a:lnTo>
                    <a:lnTo>
                      <a:pt x="42" y="24"/>
                    </a:lnTo>
                    <a:lnTo>
                      <a:pt x="43" y="23"/>
                    </a:lnTo>
                    <a:lnTo>
                      <a:pt x="43" y="23"/>
                    </a:lnTo>
                    <a:lnTo>
                      <a:pt x="43" y="22"/>
                    </a:lnTo>
                    <a:lnTo>
                      <a:pt x="44" y="21"/>
                    </a:lnTo>
                    <a:lnTo>
                      <a:pt x="44" y="20"/>
                    </a:lnTo>
                    <a:lnTo>
                      <a:pt x="44" y="19"/>
                    </a:lnTo>
                    <a:lnTo>
                      <a:pt x="43" y="18"/>
                    </a:lnTo>
                    <a:lnTo>
                      <a:pt x="43" y="17"/>
                    </a:lnTo>
                    <a:lnTo>
                      <a:pt x="43" y="16"/>
                    </a:lnTo>
                    <a:lnTo>
                      <a:pt x="42" y="15"/>
                    </a:lnTo>
                    <a:lnTo>
                      <a:pt x="41" y="15"/>
                    </a:lnTo>
                    <a:lnTo>
                      <a:pt x="40" y="14"/>
                    </a:lnTo>
                    <a:lnTo>
                      <a:pt x="4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8" name="Freeform 251"/>
              <p:cNvSpPr>
                <a:spLocks/>
              </p:cNvSpPr>
              <p:nvPr/>
            </p:nvSpPr>
            <p:spPr bwMode="auto">
              <a:xfrm>
                <a:off x="1085" y="2699"/>
                <a:ext cx="17" cy="6"/>
              </a:xfrm>
              <a:custGeom>
                <a:avLst/>
                <a:gdLst>
                  <a:gd name="T0" fmla="*/ 0 w 17"/>
                  <a:gd name="T1" fmla="*/ 0 h 6"/>
                  <a:gd name="T2" fmla="*/ 0 w 17"/>
                  <a:gd name="T3" fmla="*/ 1 h 6"/>
                  <a:gd name="T4" fmla="*/ 0 w 17"/>
                  <a:gd name="T5" fmla="*/ 2 h 6"/>
                  <a:gd name="T6" fmla="*/ 1 w 17"/>
                  <a:gd name="T7" fmla="*/ 4 h 6"/>
                  <a:gd name="T8" fmla="*/ 3 w 17"/>
                  <a:gd name="T9" fmla="*/ 5 h 6"/>
                  <a:gd name="T10" fmla="*/ 4 w 17"/>
                  <a:gd name="T11" fmla="*/ 5 h 6"/>
                  <a:gd name="T12" fmla="*/ 5 w 17"/>
                  <a:gd name="T13" fmla="*/ 6 h 6"/>
                  <a:gd name="T14" fmla="*/ 6 w 17"/>
                  <a:gd name="T15" fmla="*/ 6 h 6"/>
                  <a:gd name="T16" fmla="*/ 7 w 17"/>
                  <a:gd name="T17" fmla="*/ 6 h 6"/>
                  <a:gd name="T18" fmla="*/ 8 w 17"/>
                  <a:gd name="T19" fmla="*/ 6 h 6"/>
                  <a:gd name="T20" fmla="*/ 9 w 17"/>
                  <a:gd name="T21" fmla="*/ 6 h 6"/>
                  <a:gd name="T22" fmla="*/ 9 w 17"/>
                  <a:gd name="T23" fmla="*/ 6 h 6"/>
                  <a:gd name="T24" fmla="*/ 10 w 17"/>
                  <a:gd name="T25" fmla="*/ 6 h 6"/>
                  <a:gd name="T26" fmla="*/ 17 w 17"/>
                  <a:gd name="T27" fmla="*/ 0 h 6"/>
                  <a:gd name="T28" fmla="*/ 0 w 17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6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9" name="Freeform 252"/>
              <p:cNvSpPr>
                <a:spLocks/>
              </p:cNvSpPr>
              <p:nvPr/>
            </p:nvSpPr>
            <p:spPr bwMode="auto">
              <a:xfrm>
                <a:off x="1087" y="2700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 w 10"/>
                  <a:gd name="T3" fmla="*/ 2 h 2"/>
                  <a:gd name="T4" fmla="*/ 8 w 10"/>
                  <a:gd name="T5" fmla="*/ 2 h 2"/>
                  <a:gd name="T6" fmla="*/ 10 w 10"/>
                  <a:gd name="T7" fmla="*/ 0 h 2"/>
                  <a:gd name="T8" fmla="*/ 0 w 10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20" name="Freeform 253"/>
              <p:cNvSpPr>
                <a:spLocks/>
              </p:cNvSpPr>
              <p:nvPr/>
            </p:nvSpPr>
            <p:spPr bwMode="auto">
              <a:xfrm>
                <a:off x="1075" y="2666"/>
                <a:ext cx="35" cy="12"/>
              </a:xfrm>
              <a:custGeom>
                <a:avLst/>
                <a:gdLst>
                  <a:gd name="T0" fmla="*/ 29 w 35"/>
                  <a:gd name="T1" fmla="*/ 2 h 12"/>
                  <a:gd name="T2" fmla="*/ 28 w 35"/>
                  <a:gd name="T3" fmla="*/ 2 h 12"/>
                  <a:gd name="T4" fmla="*/ 27 w 35"/>
                  <a:gd name="T5" fmla="*/ 2 h 12"/>
                  <a:gd name="T6" fmla="*/ 26 w 35"/>
                  <a:gd name="T7" fmla="*/ 2 h 12"/>
                  <a:gd name="T8" fmla="*/ 25 w 35"/>
                  <a:gd name="T9" fmla="*/ 2 h 12"/>
                  <a:gd name="T10" fmla="*/ 24 w 35"/>
                  <a:gd name="T11" fmla="*/ 2 h 12"/>
                  <a:gd name="T12" fmla="*/ 22 w 35"/>
                  <a:gd name="T13" fmla="*/ 1 h 12"/>
                  <a:gd name="T14" fmla="*/ 21 w 35"/>
                  <a:gd name="T15" fmla="*/ 1 h 12"/>
                  <a:gd name="T16" fmla="*/ 19 w 35"/>
                  <a:gd name="T17" fmla="*/ 1 h 12"/>
                  <a:gd name="T18" fmla="*/ 17 w 35"/>
                  <a:gd name="T19" fmla="*/ 1 h 12"/>
                  <a:gd name="T20" fmla="*/ 16 w 35"/>
                  <a:gd name="T21" fmla="*/ 1 h 12"/>
                  <a:gd name="T22" fmla="*/ 14 w 35"/>
                  <a:gd name="T23" fmla="*/ 1 h 12"/>
                  <a:gd name="T24" fmla="*/ 13 w 35"/>
                  <a:gd name="T25" fmla="*/ 0 h 12"/>
                  <a:gd name="T26" fmla="*/ 12 w 35"/>
                  <a:gd name="T27" fmla="*/ 0 h 12"/>
                  <a:gd name="T28" fmla="*/ 11 w 35"/>
                  <a:gd name="T29" fmla="*/ 0 h 12"/>
                  <a:gd name="T30" fmla="*/ 10 w 35"/>
                  <a:gd name="T31" fmla="*/ 0 h 12"/>
                  <a:gd name="T32" fmla="*/ 9 w 35"/>
                  <a:gd name="T33" fmla="*/ 0 h 12"/>
                  <a:gd name="T34" fmla="*/ 8 w 35"/>
                  <a:gd name="T35" fmla="*/ 0 h 12"/>
                  <a:gd name="T36" fmla="*/ 6 w 35"/>
                  <a:gd name="T37" fmla="*/ 1 h 12"/>
                  <a:gd name="T38" fmla="*/ 4 w 35"/>
                  <a:gd name="T39" fmla="*/ 2 h 12"/>
                  <a:gd name="T40" fmla="*/ 3 w 35"/>
                  <a:gd name="T41" fmla="*/ 4 h 12"/>
                  <a:gd name="T42" fmla="*/ 2 w 35"/>
                  <a:gd name="T43" fmla="*/ 6 h 12"/>
                  <a:gd name="T44" fmla="*/ 1 w 35"/>
                  <a:gd name="T45" fmla="*/ 7 h 12"/>
                  <a:gd name="T46" fmla="*/ 0 w 35"/>
                  <a:gd name="T47" fmla="*/ 9 h 12"/>
                  <a:gd name="T48" fmla="*/ 0 w 35"/>
                  <a:gd name="T49" fmla="*/ 10 h 12"/>
                  <a:gd name="T50" fmla="*/ 0 w 35"/>
                  <a:gd name="T51" fmla="*/ 10 h 12"/>
                  <a:gd name="T52" fmla="*/ 1 w 35"/>
                  <a:gd name="T53" fmla="*/ 11 h 12"/>
                  <a:gd name="T54" fmla="*/ 3 w 35"/>
                  <a:gd name="T55" fmla="*/ 11 h 12"/>
                  <a:gd name="T56" fmla="*/ 5 w 35"/>
                  <a:gd name="T57" fmla="*/ 11 h 12"/>
                  <a:gd name="T58" fmla="*/ 7 w 35"/>
                  <a:gd name="T59" fmla="*/ 11 h 12"/>
                  <a:gd name="T60" fmla="*/ 10 w 35"/>
                  <a:gd name="T61" fmla="*/ 12 h 12"/>
                  <a:gd name="T62" fmla="*/ 13 w 35"/>
                  <a:gd name="T63" fmla="*/ 12 h 12"/>
                  <a:gd name="T64" fmla="*/ 16 w 35"/>
                  <a:gd name="T65" fmla="*/ 12 h 12"/>
                  <a:gd name="T66" fmla="*/ 19 w 35"/>
                  <a:gd name="T67" fmla="*/ 12 h 12"/>
                  <a:gd name="T68" fmla="*/ 22 w 35"/>
                  <a:gd name="T69" fmla="*/ 12 h 12"/>
                  <a:gd name="T70" fmla="*/ 25 w 35"/>
                  <a:gd name="T71" fmla="*/ 12 h 12"/>
                  <a:gd name="T72" fmla="*/ 28 w 35"/>
                  <a:gd name="T73" fmla="*/ 12 h 12"/>
                  <a:gd name="T74" fmla="*/ 30 w 35"/>
                  <a:gd name="T75" fmla="*/ 12 h 12"/>
                  <a:gd name="T76" fmla="*/ 32 w 35"/>
                  <a:gd name="T77" fmla="*/ 12 h 12"/>
                  <a:gd name="T78" fmla="*/ 33 w 35"/>
                  <a:gd name="T79" fmla="*/ 12 h 12"/>
                  <a:gd name="T80" fmla="*/ 34 w 35"/>
                  <a:gd name="T81" fmla="*/ 12 h 12"/>
                  <a:gd name="T82" fmla="*/ 35 w 35"/>
                  <a:gd name="T83" fmla="*/ 11 h 12"/>
                  <a:gd name="T84" fmla="*/ 35 w 35"/>
                  <a:gd name="T85" fmla="*/ 10 h 12"/>
                  <a:gd name="T86" fmla="*/ 35 w 35"/>
                  <a:gd name="T87" fmla="*/ 9 h 12"/>
                  <a:gd name="T88" fmla="*/ 35 w 35"/>
                  <a:gd name="T89" fmla="*/ 7 h 12"/>
                  <a:gd name="T90" fmla="*/ 33 w 35"/>
                  <a:gd name="T91" fmla="*/ 5 h 12"/>
                  <a:gd name="T92" fmla="*/ 32 w 35"/>
                  <a:gd name="T93" fmla="*/ 4 h 12"/>
                  <a:gd name="T94" fmla="*/ 30 w 35"/>
                  <a:gd name="T95" fmla="*/ 2 h 12"/>
                  <a:gd name="T96" fmla="*/ 29 w 35"/>
                  <a:gd name="T9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5" h="12">
                    <a:moveTo>
                      <a:pt x="29" y="2"/>
                    </a:moveTo>
                    <a:lnTo>
                      <a:pt x="28" y="2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5" y="2"/>
                    </a:lnTo>
                    <a:lnTo>
                      <a:pt x="24" y="2"/>
                    </a:lnTo>
                    <a:lnTo>
                      <a:pt x="22" y="1"/>
                    </a:lnTo>
                    <a:lnTo>
                      <a:pt x="21" y="1"/>
                    </a:lnTo>
                    <a:lnTo>
                      <a:pt x="19" y="1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10" y="12"/>
                    </a:lnTo>
                    <a:lnTo>
                      <a:pt x="13" y="12"/>
                    </a:lnTo>
                    <a:lnTo>
                      <a:pt x="16" y="12"/>
                    </a:lnTo>
                    <a:lnTo>
                      <a:pt x="19" y="12"/>
                    </a:lnTo>
                    <a:lnTo>
                      <a:pt x="22" y="12"/>
                    </a:lnTo>
                    <a:lnTo>
                      <a:pt x="25" y="12"/>
                    </a:lnTo>
                    <a:lnTo>
                      <a:pt x="28" y="12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4" y="12"/>
                    </a:lnTo>
                    <a:lnTo>
                      <a:pt x="35" y="11"/>
                    </a:lnTo>
                    <a:lnTo>
                      <a:pt x="35" y="10"/>
                    </a:lnTo>
                    <a:lnTo>
                      <a:pt x="35" y="9"/>
                    </a:lnTo>
                    <a:lnTo>
                      <a:pt x="35" y="7"/>
                    </a:lnTo>
                    <a:lnTo>
                      <a:pt x="33" y="5"/>
                    </a:lnTo>
                    <a:lnTo>
                      <a:pt x="32" y="4"/>
                    </a:lnTo>
                    <a:lnTo>
                      <a:pt x="30" y="2"/>
                    </a:ln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21" name="Freeform 254"/>
              <p:cNvSpPr>
                <a:spLocks/>
              </p:cNvSpPr>
              <p:nvPr/>
            </p:nvSpPr>
            <p:spPr bwMode="auto">
              <a:xfrm>
                <a:off x="1113" y="2694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2 h 3"/>
                  <a:gd name="T6" fmla="*/ 3 w 3"/>
                  <a:gd name="T7" fmla="*/ 2 h 3"/>
                  <a:gd name="T8" fmla="*/ 3 w 3"/>
                  <a:gd name="T9" fmla="*/ 1 h 3"/>
                  <a:gd name="T10" fmla="*/ 3 w 3"/>
                  <a:gd name="T11" fmla="*/ 1 h 3"/>
                  <a:gd name="T12" fmla="*/ 3 w 3"/>
                  <a:gd name="T13" fmla="*/ 0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1 w 3"/>
                  <a:gd name="T21" fmla="*/ 0 h 3"/>
                  <a:gd name="T22" fmla="*/ 0 w 3"/>
                  <a:gd name="T23" fmla="*/ 1 h 3"/>
                  <a:gd name="T24" fmla="*/ 0 w 3"/>
                  <a:gd name="T25" fmla="*/ 1 h 3"/>
                  <a:gd name="T26" fmla="*/ 0 w 3"/>
                  <a:gd name="T27" fmla="*/ 2 h 3"/>
                  <a:gd name="T28" fmla="*/ 1 w 3"/>
                  <a:gd name="T29" fmla="*/ 2 h 3"/>
                  <a:gd name="T30" fmla="*/ 1 w 3"/>
                  <a:gd name="T31" fmla="*/ 2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22" name="Freeform 255"/>
              <p:cNvSpPr>
                <a:spLocks/>
              </p:cNvSpPr>
              <p:nvPr/>
            </p:nvSpPr>
            <p:spPr bwMode="auto">
              <a:xfrm>
                <a:off x="1084" y="2715"/>
                <a:ext cx="30" cy="19"/>
              </a:xfrm>
              <a:custGeom>
                <a:avLst/>
                <a:gdLst>
                  <a:gd name="T0" fmla="*/ 29 w 30"/>
                  <a:gd name="T1" fmla="*/ 11 h 19"/>
                  <a:gd name="T2" fmla="*/ 26 w 30"/>
                  <a:gd name="T3" fmla="*/ 7 h 19"/>
                  <a:gd name="T4" fmla="*/ 30 w 30"/>
                  <a:gd name="T5" fmla="*/ 5 h 19"/>
                  <a:gd name="T6" fmla="*/ 27 w 30"/>
                  <a:gd name="T7" fmla="*/ 1 h 19"/>
                  <a:gd name="T8" fmla="*/ 25 w 30"/>
                  <a:gd name="T9" fmla="*/ 1 h 19"/>
                  <a:gd name="T10" fmla="*/ 28 w 30"/>
                  <a:gd name="T11" fmla="*/ 4 h 19"/>
                  <a:gd name="T12" fmla="*/ 24 w 30"/>
                  <a:gd name="T13" fmla="*/ 7 h 19"/>
                  <a:gd name="T14" fmla="*/ 24 w 30"/>
                  <a:gd name="T15" fmla="*/ 8 h 19"/>
                  <a:gd name="T16" fmla="*/ 25 w 30"/>
                  <a:gd name="T17" fmla="*/ 9 h 19"/>
                  <a:gd name="T18" fmla="*/ 26 w 30"/>
                  <a:gd name="T19" fmla="*/ 10 h 19"/>
                  <a:gd name="T20" fmla="*/ 26 w 30"/>
                  <a:gd name="T21" fmla="*/ 10 h 19"/>
                  <a:gd name="T22" fmla="*/ 13 w 30"/>
                  <a:gd name="T23" fmla="*/ 17 h 19"/>
                  <a:gd name="T24" fmla="*/ 3 w 30"/>
                  <a:gd name="T25" fmla="*/ 10 h 19"/>
                  <a:gd name="T26" fmla="*/ 6 w 30"/>
                  <a:gd name="T27" fmla="*/ 7 h 19"/>
                  <a:gd name="T28" fmla="*/ 2 w 30"/>
                  <a:gd name="T29" fmla="*/ 4 h 19"/>
                  <a:gd name="T30" fmla="*/ 4 w 30"/>
                  <a:gd name="T31" fmla="*/ 0 h 19"/>
                  <a:gd name="T32" fmla="*/ 2 w 30"/>
                  <a:gd name="T33" fmla="*/ 1 h 19"/>
                  <a:gd name="T34" fmla="*/ 0 w 30"/>
                  <a:gd name="T35" fmla="*/ 5 h 19"/>
                  <a:gd name="T36" fmla="*/ 3 w 30"/>
                  <a:gd name="T37" fmla="*/ 7 h 19"/>
                  <a:gd name="T38" fmla="*/ 1 w 30"/>
                  <a:gd name="T39" fmla="*/ 10 h 19"/>
                  <a:gd name="T40" fmla="*/ 12 w 30"/>
                  <a:gd name="T41" fmla="*/ 19 h 19"/>
                  <a:gd name="T42" fmla="*/ 29 w 30"/>
                  <a:gd name="T43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" h="19">
                    <a:moveTo>
                      <a:pt x="29" y="11"/>
                    </a:moveTo>
                    <a:lnTo>
                      <a:pt x="26" y="7"/>
                    </a:lnTo>
                    <a:lnTo>
                      <a:pt x="30" y="5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4" y="8"/>
                    </a:lnTo>
                    <a:lnTo>
                      <a:pt x="25" y="9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13" y="17"/>
                    </a:lnTo>
                    <a:lnTo>
                      <a:pt x="3" y="10"/>
                    </a:lnTo>
                    <a:lnTo>
                      <a:pt x="6" y="7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1" y="10"/>
                    </a:lnTo>
                    <a:lnTo>
                      <a:pt x="12" y="19"/>
                    </a:lnTo>
                    <a:lnTo>
                      <a:pt x="29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23" name="Freeform 256"/>
              <p:cNvSpPr>
                <a:spLocks/>
              </p:cNvSpPr>
              <p:nvPr/>
            </p:nvSpPr>
            <p:spPr bwMode="auto">
              <a:xfrm>
                <a:off x="1077" y="2731"/>
                <a:ext cx="2" cy="24"/>
              </a:xfrm>
              <a:custGeom>
                <a:avLst/>
                <a:gdLst>
                  <a:gd name="T0" fmla="*/ 0 w 2"/>
                  <a:gd name="T1" fmla="*/ 24 h 24"/>
                  <a:gd name="T2" fmla="*/ 0 w 2"/>
                  <a:gd name="T3" fmla="*/ 4 h 24"/>
                  <a:gd name="T4" fmla="*/ 2 w 2"/>
                  <a:gd name="T5" fmla="*/ 0 h 24"/>
                  <a:gd name="T6" fmla="*/ 2 w 2"/>
                  <a:gd name="T7" fmla="*/ 24 h 24"/>
                  <a:gd name="T8" fmla="*/ 0 w 2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4">
                    <a:moveTo>
                      <a:pt x="0" y="24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2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24" name="Freeform 257"/>
              <p:cNvSpPr>
                <a:spLocks/>
              </p:cNvSpPr>
              <p:nvPr/>
            </p:nvSpPr>
            <p:spPr bwMode="auto">
              <a:xfrm>
                <a:off x="928" y="2714"/>
                <a:ext cx="43" cy="52"/>
              </a:xfrm>
              <a:custGeom>
                <a:avLst/>
                <a:gdLst>
                  <a:gd name="T0" fmla="*/ 43 w 43"/>
                  <a:gd name="T1" fmla="*/ 2 h 52"/>
                  <a:gd name="T2" fmla="*/ 42 w 43"/>
                  <a:gd name="T3" fmla="*/ 1 h 52"/>
                  <a:gd name="T4" fmla="*/ 40 w 43"/>
                  <a:gd name="T5" fmla="*/ 0 h 52"/>
                  <a:gd name="T6" fmla="*/ 38 w 43"/>
                  <a:gd name="T7" fmla="*/ 0 h 52"/>
                  <a:gd name="T8" fmla="*/ 36 w 43"/>
                  <a:gd name="T9" fmla="*/ 0 h 52"/>
                  <a:gd name="T10" fmla="*/ 33 w 43"/>
                  <a:gd name="T11" fmla="*/ 0 h 52"/>
                  <a:gd name="T12" fmla="*/ 30 w 43"/>
                  <a:gd name="T13" fmla="*/ 0 h 52"/>
                  <a:gd name="T14" fmla="*/ 27 w 43"/>
                  <a:gd name="T15" fmla="*/ 0 h 52"/>
                  <a:gd name="T16" fmla="*/ 24 w 43"/>
                  <a:gd name="T17" fmla="*/ 1 h 52"/>
                  <a:gd name="T18" fmla="*/ 21 w 43"/>
                  <a:gd name="T19" fmla="*/ 2 h 52"/>
                  <a:gd name="T20" fmla="*/ 18 w 43"/>
                  <a:gd name="T21" fmla="*/ 2 h 52"/>
                  <a:gd name="T22" fmla="*/ 15 w 43"/>
                  <a:gd name="T23" fmla="*/ 3 h 52"/>
                  <a:gd name="T24" fmla="*/ 12 w 43"/>
                  <a:gd name="T25" fmla="*/ 4 h 52"/>
                  <a:gd name="T26" fmla="*/ 10 w 43"/>
                  <a:gd name="T27" fmla="*/ 4 h 52"/>
                  <a:gd name="T28" fmla="*/ 9 w 43"/>
                  <a:gd name="T29" fmla="*/ 4 h 52"/>
                  <a:gd name="T30" fmla="*/ 8 w 43"/>
                  <a:gd name="T31" fmla="*/ 5 h 52"/>
                  <a:gd name="T32" fmla="*/ 7 w 43"/>
                  <a:gd name="T33" fmla="*/ 5 h 52"/>
                  <a:gd name="T34" fmla="*/ 7 w 43"/>
                  <a:gd name="T35" fmla="*/ 5 h 52"/>
                  <a:gd name="T36" fmla="*/ 7 w 43"/>
                  <a:gd name="T37" fmla="*/ 4 h 52"/>
                  <a:gd name="T38" fmla="*/ 7 w 43"/>
                  <a:gd name="T39" fmla="*/ 4 h 52"/>
                  <a:gd name="T40" fmla="*/ 7 w 43"/>
                  <a:gd name="T41" fmla="*/ 4 h 52"/>
                  <a:gd name="T42" fmla="*/ 6 w 43"/>
                  <a:gd name="T43" fmla="*/ 3 h 52"/>
                  <a:gd name="T44" fmla="*/ 6 w 43"/>
                  <a:gd name="T45" fmla="*/ 3 h 52"/>
                  <a:gd name="T46" fmla="*/ 5 w 43"/>
                  <a:gd name="T47" fmla="*/ 2 h 52"/>
                  <a:gd name="T48" fmla="*/ 3 w 43"/>
                  <a:gd name="T49" fmla="*/ 2 h 52"/>
                  <a:gd name="T50" fmla="*/ 2 w 43"/>
                  <a:gd name="T51" fmla="*/ 2 h 52"/>
                  <a:gd name="T52" fmla="*/ 2 w 43"/>
                  <a:gd name="T53" fmla="*/ 3 h 52"/>
                  <a:gd name="T54" fmla="*/ 1 w 43"/>
                  <a:gd name="T55" fmla="*/ 3 h 52"/>
                  <a:gd name="T56" fmla="*/ 0 w 43"/>
                  <a:gd name="T57" fmla="*/ 3 h 52"/>
                  <a:gd name="T58" fmla="*/ 0 w 43"/>
                  <a:gd name="T59" fmla="*/ 3 h 52"/>
                  <a:gd name="T60" fmla="*/ 0 w 43"/>
                  <a:gd name="T61" fmla="*/ 4 h 52"/>
                  <a:gd name="T62" fmla="*/ 0 w 43"/>
                  <a:gd name="T63" fmla="*/ 4 h 52"/>
                  <a:gd name="T64" fmla="*/ 0 w 43"/>
                  <a:gd name="T65" fmla="*/ 4 h 52"/>
                  <a:gd name="T66" fmla="*/ 0 w 43"/>
                  <a:gd name="T67" fmla="*/ 52 h 52"/>
                  <a:gd name="T68" fmla="*/ 7 w 43"/>
                  <a:gd name="T69" fmla="*/ 52 h 52"/>
                  <a:gd name="T70" fmla="*/ 7 w 43"/>
                  <a:gd name="T71" fmla="*/ 49 h 52"/>
                  <a:gd name="T72" fmla="*/ 7 w 43"/>
                  <a:gd name="T73" fmla="*/ 41 h 52"/>
                  <a:gd name="T74" fmla="*/ 7 w 43"/>
                  <a:gd name="T75" fmla="*/ 34 h 52"/>
                  <a:gd name="T76" fmla="*/ 7 w 43"/>
                  <a:gd name="T77" fmla="*/ 30 h 52"/>
                  <a:gd name="T78" fmla="*/ 8 w 43"/>
                  <a:gd name="T79" fmla="*/ 30 h 52"/>
                  <a:gd name="T80" fmla="*/ 10 w 43"/>
                  <a:gd name="T81" fmla="*/ 29 h 52"/>
                  <a:gd name="T82" fmla="*/ 12 w 43"/>
                  <a:gd name="T83" fmla="*/ 29 h 52"/>
                  <a:gd name="T84" fmla="*/ 14 w 43"/>
                  <a:gd name="T85" fmla="*/ 28 h 52"/>
                  <a:gd name="T86" fmla="*/ 16 w 43"/>
                  <a:gd name="T87" fmla="*/ 28 h 52"/>
                  <a:gd name="T88" fmla="*/ 19 w 43"/>
                  <a:gd name="T89" fmla="*/ 27 h 52"/>
                  <a:gd name="T90" fmla="*/ 21 w 43"/>
                  <a:gd name="T91" fmla="*/ 26 h 52"/>
                  <a:gd name="T92" fmla="*/ 24 w 43"/>
                  <a:gd name="T93" fmla="*/ 26 h 52"/>
                  <a:gd name="T94" fmla="*/ 26 w 43"/>
                  <a:gd name="T95" fmla="*/ 25 h 52"/>
                  <a:gd name="T96" fmla="*/ 29 w 43"/>
                  <a:gd name="T97" fmla="*/ 24 h 52"/>
                  <a:gd name="T98" fmla="*/ 32 w 43"/>
                  <a:gd name="T99" fmla="*/ 24 h 52"/>
                  <a:gd name="T100" fmla="*/ 34 w 43"/>
                  <a:gd name="T101" fmla="*/ 23 h 52"/>
                  <a:gd name="T102" fmla="*/ 37 w 43"/>
                  <a:gd name="T103" fmla="*/ 22 h 52"/>
                  <a:gd name="T104" fmla="*/ 39 w 43"/>
                  <a:gd name="T105" fmla="*/ 22 h 52"/>
                  <a:gd name="T106" fmla="*/ 41 w 43"/>
                  <a:gd name="T107" fmla="*/ 22 h 52"/>
                  <a:gd name="T108" fmla="*/ 43 w 43"/>
                  <a:gd name="T109" fmla="*/ 21 h 52"/>
                  <a:gd name="T110" fmla="*/ 43 w 43"/>
                  <a:gd name="T111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2">
                    <a:moveTo>
                      <a:pt x="43" y="2"/>
                    </a:moveTo>
                    <a:lnTo>
                      <a:pt x="42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27" y="0"/>
                    </a:lnTo>
                    <a:lnTo>
                      <a:pt x="24" y="1"/>
                    </a:lnTo>
                    <a:lnTo>
                      <a:pt x="21" y="2"/>
                    </a:lnTo>
                    <a:lnTo>
                      <a:pt x="18" y="2"/>
                    </a:lnTo>
                    <a:lnTo>
                      <a:pt x="15" y="3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2"/>
                    </a:lnTo>
                    <a:lnTo>
                      <a:pt x="7" y="52"/>
                    </a:lnTo>
                    <a:lnTo>
                      <a:pt x="7" y="49"/>
                    </a:lnTo>
                    <a:lnTo>
                      <a:pt x="7" y="41"/>
                    </a:lnTo>
                    <a:lnTo>
                      <a:pt x="7" y="34"/>
                    </a:lnTo>
                    <a:lnTo>
                      <a:pt x="7" y="30"/>
                    </a:lnTo>
                    <a:lnTo>
                      <a:pt x="8" y="30"/>
                    </a:lnTo>
                    <a:lnTo>
                      <a:pt x="10" y="29"/>
                    </a:lnTo>
                    <a:lnTo>
                      <a:pt x="12" y="29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9" y="27"/>
                    </a:lnTo>
                    <a:lnTo>
                      <a:pt x="21" y="26"/>
                    </a:lnTo>
                    <a:lnTo>
                      <a:pt x="24" y="26"/>
                    </a:lnTo>
                    <a:lnTo>
                      <a:pt x="26" y="25"/>
                    </a:lnTo>
                    <a:lnTo>
                      <a:pt x="29" y="24"/>
                    </a:lnTo>
                    <a:lnTo>
                      <a:pt x="32" y="24"/>
                    </a:lnTo>
                    <a:lnTo>
                      <a:pt x="34" y="23"/>
                    </a:lnTo>
                    <a:lnTo>
                      <a:pt x="37" y="22"/>
                    </a:lnTo>
                    <a:lnTo>
                      <a:pt x="39" y="22"/>
                    </a:lnTo>
                    <a:lnTo>
                      <a:pt x="41" y="22"/>
                    </a:lnTo>
                    <a:lnTo>
                      <a:pt x="43" y="21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25" name="Freeform 258"/>
              <p:cNvSpPr>
                <a:spLocks/>
              </p:cNvSpPr>
              <p:nvPr/>
            </p:nvSpPr>
            <p:spPr bwMode="auto">
              <a:xfrm>
                <a:off x="921" y="2752"/>
                <a:ext cx="231" cy="47"/>
              </a:xfrm>
              <a:custGeom>
                <a:avLst/>
                <a:gdLst>
                  <a:gd name="T0" fmla="*/ 18 w 231"/>
                  <a:gd name="T1" fmla="*/ 7 h 47"/>
                  <a:gd name="T2" fmla="*/ 24 w 231"/>
                  <a:gd name="T3" fmla="*/ 6 h 47"/>
                  <a:gd name="T4" fmla="*/ 32 w 231"/>
                  <a:gd name="T5" fmla="*/ 5 h 47"/>
                  <a:gd name="T6" fmla="*/ 40 w 231"/>
                  <a:gd name="T7" fmla="*/ 4 h 47"/>
                  <a:gd name="T8" fmla="*/ 49 w 231"/>
                  <a:gd name="T9" fmla="*/ 3 h 47"/>
                  <a:gd name="T10" fmla="*/ 59 w 231"/>
                  <a:gd name="T11" fmla="*/ 2 h 47"/>
                  <a:gd name="T12" fmla="*/ 69 w 231"/>
                  <a:gd name="T13" fmla="*/ 1 h 47"/>
                  <a:gd name="T14" fmla="*/ 80 w 231"/>
                  <a:gd name="T15" fmla="*/ 1 h 47"/>
                  <a:gd name="T16" fmla="*/ 91 w 231"/>
                  <a:gd name="T17" fmla="*/ 0 h 47"/>
                  <a:gd name="T18" fmla="*/ 103 w 231"/>
                  <a:gd name="T19" fmla="*/ 0 h 47"/>
                  <a:gd name="T20" fmla="*/ 115 w 231"/>
                  <a:gd name="T21" fmla="*/ 0 h 47"/>
                  <a:gd name="T22" fmla="*/ 130 w 231"/>
                  <a:gd name="T23" fmla="*/ 0 h 47"/>
                  <a:gd name="T24" fmla="*/ 145 w 231"/>
                  <a:gd name="T25" fmla="*/ 0 h 47"/>
                  <a:gd name="T26" fmla="*/ 159 w 231"/>
                  <a:gd name="T27" fmla="*/ 1 h 47"/>
                  <a:gd name="T28" fmla="*/ 172 w 231"/>
                  <a:gd name="T29" fmla="*/ 2 h 47"/>
                  <a:gd name="T30" fmla="*/ 184 w 231"/>
                  <a:gd name="T31" fmla="*/ 3 h 47"/>
                  <a:gd name="T32" fmla="*/ 194 w 231"/>
                  <a:gd name="T33" fmla="*/ 4 h 47"/>
                  <a:gd name="T34" fmla="*/ 201 w 231"/>
                  <a:gd name="T35" fmla="*/ 5 h 47"/>
                  <a:gd name="T36" fmla="*/ 208 w 231"/>
                  <a:gd name="T37" fmla="*/ 6 h 47"/>
                  <a:gd name="T38" fmla="*/ 215 w 231"/>
                  <a:gd name="T39" fmla="*/ 7 h 47"/>
                  <a:gd name="T40" fmla="*/ 220 w 231"/>
                  <a:gd name="T41" fmla="*/ 9 h 47"/>
                  <a:gd name="T42" fmla="*/ 224 w 231"/>
                  <a:gd name="T43" fmla="*/ 10 h 47"/>
                  <a:gd name="T44" fmla="*/ 228 w 231"/>
                  <a:gd name="T45" fmla="*/ 12 h 47"/>
                  <a:gd name="T46" fmla="*/ 230 w 231"/>
                  <a:gd name="T47" fmla="*/ 15 h 47"/>
                  <a:gd name="T48" fmla="*/ 230 w 231"/>
                  <a:gd name="T49" fmla="*/ 31 h 47"/>
                  <a:gd name="T50" fmla="*/ 225 w 231"/>
                  <a:gd name="T51" fmla="*/ 35 h 47"/>
                  <a:gd name="T52" fmla="*/ 218 w 231"/>
                  <a:gd name="T53" fmla="*/ 38 h 47"/>
                  <a:gd name="T54" fmla="*/ 213 w 231"/>
                  <a:gd name="T55" fmla="*/ 39 h 47"/>
                  <a:gd name="T56" fmla="*/ 209 w 231"/>
                  <a:gd name="T57" fmla="*/ 40 h 47"/>
                  <a:gd name="T58" fmla="*/ 205 w 231"/>
                  <a:gd name="T59" fmla="*/ 41 h 47"/>
                  <a:gd name="T60" fmla="*/ 201 w 231"/>
                  <a:gd name="T61" fmla="*/ 42 h 47"/>
                  <a:gd name="T62" fmla="*/ 196 w 231"/>
                  <a:gd name="T63" fmla="*/ 42 h 47"/>
                  <a:gd name="T64" fmla="*/ 191 w 231"/>
                  <a:gd name="T65" fmla="*/ 43 h 47"/>
                  <a:gd name="T66" fmla="*/ 183 w 231"/>
                  <a:gd name="T67" fmla="*/ 44 h 47"/>
                  <a:gd name="T68" fmla="*/ 175 w 231"/>
                  <a:gd name="T69" fmla="*/ 45 h 47"/>
                  <a:gd name="T70" fmla="*/ 166 w 231"/>
                  <a:gd name="T71" fmla="*/ 45 h 47"/>
                  <a:gd name="T72" fmla="*/ 158 w 231"/>
                  <a:gd name="T73" fmla="*/ 46 h 47"/>
                  <a:gd name="T74" fmla="*/ 148 w 231"/>
                  <a:gd name="T75" fmla="*/ 46 h 47"/>
                  <a:gd name="T76" fmla="*/ 142 w 231"/>
                  <a:gd name="T77" fmla="*/ 46 h 47"/>
                  <a:gd name="T78" fmla="*/ 136 w 231"/>
                  <a:gd name="T79" fmla="*/ 47 h 47"/>
                  <a:gd name="T80" fmla="*/ 130 w 231"/>
                  <a:gd name="T81" fmla="*/ 47 h 47"/>
                  <a:gd name="T82" fmla="*/ 123 w 231"/>
                  <a:gd name="T83" fmla="*/ 47 h 47"/>
                  <a:gd name="T84" fmla="*/ 117 w 231"/>
                  <a:gd name="T85" fmla="*/ 47 h 47"/>
                  <a:gd name="T86" fmla="*/ 111 w 231"/>
                  <a:gd name="T87" fmla="*/ 47 h 47"/>
                  <a:gd name="T88" fmla="*/ 104 w 231"/>
                  <a:gd name="T89" fmla="*/ 47 h 47"/>
                  <a:gd name="T90" fmla="*/ 98 w 231"/>
                  <a:gd name="T91" fmla="*/ 47 h 47"/>
                  <a:gd name="T92" fmla="*/ 92 w 231"/>
                  <a:gd name="T93" fmla="*/ 47 h 47"/>
                  <a:gd name="T94" fmla="*/ 86 w 231"/>
                  <a:gd name="T95" fmla="*/ 46 h 47"/>
                  <a:gd name="T96" fmla="*/ 77 w 231"/>
                  <a:gd name="T97" fmla="*/ 46 h 47"/>
                  <a:gd name="T98" fmla="*/ 63 w 231"/>
                  <a:gd name="T99" fmla="*/ 45 h 47"/>
                  <a:gd name="T100" fmla="*/ 50 w 231"/>
                  <a:gd name="T101" fmla="*/ 44 h 47"/>
                  <a:gd name="T102" fmla="*/ 39 w 231"/>
                  <a:gd name="T103" fmla="*/ 43 h 47"/>
                  <a:gd name="T104" fmla="*/ 29 w 231"/>
                  <a:gd name="T105" fmla="*/ 42 h 47"/>
                  <a:gd name="T106" fmla="*/ 20 w 231"/>
                  <a:gd name="T107" fmla="*/ 40 h 47"/>
                  <a:gd name="T108" fmla="*/ 14 w 231"/>
                  <a:gd name="T109" fmla="*/ 38 h 47"/>
                  <a:gd name="T110" fmla="*/ 9 w 231"/>
                  <a:gd name="T111" fmla="*/ 37 h 47"/>
                  <a:gd name="T112" fmla="*/ 5 w 231"/>
                  <a:gd name="T113" fmla="*/ 35 h 47"/>
                  <a:gd name="T114" fmla="*/ 2 w 231"/>
                  <a:gd name="T115" fmla="*/ 33 h 47"/>
                  <a:gd name="T116" fmla="*/ 0 w 231"/>
                  <a:gd name="T117" fmla="*/ 31 h 47"/>
                  <a:gd name="T118" fmla="*/ 0 w 231"/>
                  <a:gd name="T119" fmla="*/ 14 h 47"/>
                  <a:gd name="T120" fmla="*/ 4 w 231"/>
                  <a:gd name="T121" fmla="*/ 11 h 47"/>
                  <a:gd name="T122" fmla="*/ 10 w 231"/>
                  <a:gd name="T123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1" h="47">
                    <a:moveTo>
                      <a:pt x="14" y="8"/>
                    </a:moveTo>
                    <a:lnTo>
                      <a:pt x="16" y="7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22" y="6"/>
                    </a:lnTo>
                    <a:lnTo>
                      <a:pt x="24" y="6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32" y="5"/>
                    </a:lnTo>
                    <a:lnTo>
                      <a:pt x="34" y="4"/>
                    </a:lnTo>
                    <a:lnTo>
                      <a:pt x="37" y="4"/>
                    </a:lnTo>
                    <a:lnTo>
                      <a:pt x="40" y="4"/>
                    </a:lnTo>
                    <a:lnTo>
                      <a:pt x="43" y="3"/>
                    </a:lnTo>
                    <a:lnTo>
                      <a:pt x="46" y="3"/>
                    </a:lnTo>
                    <a:lnTo>
                      <a:pt x="49" y="3"/>
                    </a:lnTo>
                    <a:lnTo>
                      <a:pt x="52" y="2"/>
                    </a:lnTo>
                    <a:lnTo>
                      <a:pt x="56" y="2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1"/>
                    </a:lnTo>
                    <a:lnTo>
                      <a:pt x="69" y="1"/>
                    </a:lnTo>
                    <a:lnTo>
                      <a:pt x="73" y="1"/>
                    </a:lnTo>
                    <a:lnTo>
                      <a:pt x="76" y="1"/>
                    </a:lnTo>
                    <a:lnTo>
                      <a:pt x="80" y="1"/>
                    </a:lnTo>
                    <a:lnTo>
                      <a:pt x="84" y="1"/>
                    </a:lnTo>
                    <a:lnTo>
                      <a:pt x="87" y="0"/>
                    </a:lnTo>
                    <a:lnTo>
                      <a:pt x="91" y="0"/>
                    </a:lnTo>
                    <a:lnTo>
                      <a:pt x="95" y="0"/>
                    </a:lnTo>
                    <a:lnTo>
                      <a:pt x="99" y="0"/>
                    </a:lnTo>
                    <a:lnTo>
                      <a:pt x="103" y="0"/>
                    </a:lnTo>
                    <a:lnTo>
                      <a:pt x="107" y="0"/>
                    </a:lnTo>
                    <a:lnTo>
                      <a:pt x="111" y="0"/>
                    </a:lnTo>
                    <a:lnTo>
                      <a:pt x="115" y="0"/>
                    </a:lnTo>
                    <a:lnTo>
                      <a:pt x="120" y="0"/>
                    </a:lnTo>
                    <a:lnTo>
                      <a:pt x="125" y="0"/>
                    </a:lnTo>
                    <a:lnTo>
                      <a:pt x="130" y="0"/>
                    </a:lnTo>
                    <a:lnTo>
                      <a:pt x="135" y="0"/>
                    </a:lnTo>
                    <a:lnTo>
                      <a:pt x="140" y="0"/>
                    </a:lnTo>
                    <a:lnTo>
                      <a:pt x="145" y="0"/>
                    </a:lnTo>
                    <a:lnTo>
                      <a:pt x="150" y="1"/>
                    </a:lnTo>
                    <a:lnTo>
                      <a:pt x="154" y="1"/>
                    </a:lnTo>
                    <a:lnTo>
                      <a:pt x="159" y="1"/>
                    </a:lnTo>
                    <a:lnTo>
                      <a:pt x="163" y="1"/>
                    </a:lnTo>
                    <a:lnTo>
                      <a:pt x="168" y="2"/>
                    </a:lnTo>
                    <a:lnTo>
                      <a:pt x="172" y="2"/>
                    </a:lnTo>
                    <a:lnTo>
                      <a:pt x="176" y="2"/>
                    </a:lnTo>
                    <a:lnTo>
                      <a:pt x="180" y="3"/>
                    </a:lnTo>
                    <a:lnTo>
                      <a:pt x="184" y="3"/>
                    </a:lnTo>
                    <a:lnTo>
                      <a:pt x="188" y="3"/>
                    </a:lnTo>
                    <a:lnTo>
                      <a:pt x="191" y="4"/>
                    </a:lnTo>
                    <a:lnTo>
                      <a:pt x="194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4" y="5"/>
                    </a:lnTo>
                    <a:lnTo>
                      <a:pt x="206" y="6"/>
                    </a:lnTo>
                    <a:lnTo>
                      <a:pt x="208" y="6"/>
                    </a:lnTo>
                    <a:lnTo>
                      <a:pt x="211" y="7"/>
                    </a:lnTo>
                    <a:lnTo>
                      <a:pt x="213" y="7"/>
                    </a:lnTo>
                    <a:lnTo>
                      <a:pt x="215" y="7"/>
                    </a:lnTo>
                    <a:lnTo>
                      <a:pt x="216" y="8"/>
                    </a:lnTo>
                    <a:lnTo>
                      <a:pt x="218" y="8"/>
                    </a:lnTo>
                    <a:lnTo>
                      <a:pt x="220" y="9"/>
                    </a:lnTo>
                    <a:lnTo>
                      <a:pt x="221" y="9"/>
                    </a:lnTo>
                    <a:lnTo>
                      <a:pt x="223" y="10"/>
                    </a:lnTo>
                    <a:lnTo>
                      <a:pt x="224" y="10"/>
                    </a:lnTo>
                    <a:lnTo>
                      <a:pt x="226" y="11"/>
                    </a:lnTo>
                    <a:lnTo>
                      <a:pt x="227" y="12"/>
                    </a:lnTo>
                    <a:lnTo>
                      <a:pt x="228" y="12"/>
                    </a:lnTo>
                    <a:lnTo>
                      <a:pt x="229" y="13"/>
                    </a:lnTo>
                    <a:lnTo>
                      <a:pt x="230" y="14"/>
                    </a:lnTo>
                    <a:lnTo>
                      <a:pt x="230" y="15"/>
                    </a:lnTo>
                    <a:lnTo>
                      <a:pt x="231" y="16"/>
                    </a:lnTo>
                    <a:lnTo>
                      <a:pt x="231" y="30"/>
                    </a:lnTo>
                    <a:lnTo>
                      <a:pt x="230" y="31"/>
                    </a:lnTo>
                    <a:lnTo>
                      <a:pt x="229" y="32"/>
                    </a:lnTo>
                    <a:lnTo>
                      <a:pt x="227" y="33"/>
                    </a:lnTo>
                    <a:lnTo>
                      <a:pt x="225" y="35"/>
                    </a:lnTo>
                    <a:lnTo>
                      <a:pt x="222" y="36"/>
                    </a:lnTo>
                    <a:lnTo>
                      <a:pt x="220" y="37"/>
                    </a:lnTo>
                    <a:lnTo>
                      <a:pt x="218" y="38"/>
                    </a:lnTo>
                    <a:lnTo>
                      <a:pt x="216" y="39"/>
                    </a:lnTo>
                    <a:lnTo>
                      <a:pt x="214" y="39"/>
                    </a:lnTo>
                    <a:lnTo>
                      <a:pt x="213" y="39"/>
                    </a:lnTo>
                    <a:lnTo>
                      <a:pt x="212" y="39"/>
                    </a:lnTo>
                    <a:lnTo>
                      <a:pt x="211" y="40"/>
                    </a:lnTo>
                    <a:lnTo>
                      <a:pt x="209" y="40"/>
                    </a:lnTo>
                    <a:lnTo>
                      <a:pt x="208" y="40"/>
                    </a:lnTo>
                    <a:lnTo>
                      <a:pt x="207" y="41"/>
                    </a:lnTo>
                    <a:lnTo>
                      <a:pt x="205" y="41"/>
                    </a:lnTo>
                    <a:lnTo>
                      <a:pt x="204" y="41"/>
                    </a:lnTo>
                    <a:lnTo>
                      <a:pt x="202" y="41"/>
                    </a:lnTo>
                    <a:lnTo>
                      <a:pt x="201" y="42"/>
                    </a:lnTo>
                    <a:lnTo>
                      <a:pt x="200" y="42"/>
                    </a:lnTo>
                    <a:lnTo>
                      <a:pt x="198" y="42"/>
                    </a:lnTo>
                    <a:lnTo>
                      <a:pt x="196" y="42"/>
                    </a:lnTo>
                    <a:lnTo>
                      <a:pt x="195" y="43"/>
                    </a:lnTo>
                    <a:lnTo>
                      <a:pt x="193" y="43"/>
                    </a:lnTo>
                    <a:lnTo>
                      <a:pt x="191" y="43"/>
                    </a:lnTo>
                    <a:lnTo>
                      <a:pt x="188" y="43"/>
                    </a:lnTo>
                    <a:lnTo>
                      <a:pt x="186" y="44"/>
                    </a:lnTo>
                    <a:lnTo>
                      <a:pt x="183" y="44"/>
                    </a:lnTo>
                    <a:lnTo>
                      <a:pt x="180" y="44"/>
                    </a:lnTo>
                    <a:lnTo>
                      <a:pt x="178" y="44"/>
                    </a:lnTo>
                    <a:lnTo>
                      <a:pt x="175" y="45"/>
                    </a:lnTo>
                    <a:lnTo>
                      <a:pt x="172" y="45"/>
                    </a:lnTo>
                    <a:lnTo>
                      <a:pt x="169" y="45"/>
                    </a:lnTo>
                    <a:lnTo>
                      <a:pt x="166" y="45"/>
                    </a:lnTo>
                    <a:lnTo>
                      <a:pt x="163" y="45"/>
                    </a:lnTo>
                    <a:lnTo>
                      <a:pt x="160" y="46"/>
                    </a:lnTo>
                    <a:lnTo>
                      <a:pt x="158" y="46"/>
                    </a:lnTo>
                    <a:lnTo>
                      <a:pt x="154" y="46"/>
                    </a:lnTo>
                    <a:lnTo>
                      <a:pt x="151" y="46"/>
                    </a:lnTo>
                    <a:lnTo>
                      <a:pt x="148" y="46"/>
                    </a:lnTo>
                    <a:lnTo>
                      <a:pt x="146" y="46"/>
                    </a:lnTo>
                    <a:lnTo>
                      <a:pt x="144" y="46"/>
                    </a:lnTo>
                    <a:lnTo>
                      <a:pt x="142" y="46"/>
                    </a:lnTo>
                    <a:lnTo>
                      <a:pt x="140" y="47"/>
                    </a:lnTo>
                    <a:lnTo>
                      <a:pt x="138" y="47"/>
                    </a:lnTo>
                    <a:lnTo>
                      <a:pt x="136" y="47"/>
                    </a:lnTo>
                    <a:lnTo>
                      <a:pt x="134" y="47"/>
                    </a:lnTo>
                    <a:lnTo>
                      <a:pt x="132" y="47"/>
                    </a:lnTo>
                    <a:lnTo>
                      <a:pt x="130" y="47"/>
                    </a:lnTo>
                    <a:lnTo>
                      <a:pt x="128" y="47"/>
                    </a:lnTo>
                    <a:lnTo>
                      <a:pt x="126" y="47"/>
                    </a:lnTo>
                    <a:lnTo>
                      <a:pt x="123" y="47"/>
                    </a:lnTo>
                    <a:lnTo>
                      <a:pt x="121" y="47"/>
                    </a:lnTo>
                    <a:lnTo>
                      <a:pt x="119" y="47"/>
                    </a:lnTo>
                    <a:lnTo>
                      <a:pt x="117" y="47"/>
                    </a:lnTo>
                    <a:lnTo>
                      <a:pt x="115" y="47"/>
                    </a:lnTo>
                    <a:lnTo>
                      <a:pt x="113" y="47"/>
                    </a:lnTo>
                    <a:lnTo>
                      <a:pt x="111" y="47"/>
                    </a:lnTo>
                    <a:lnTo>
                      <a:pt x="109" y="47"/>
                    </a:lnTo>
                    <a:lnTo>
                      <a:pt x="106" y="47"/>
                    </a:lnTo>
                    <a:lnTo>
                      <a:pt x="104" y="47"/>
                    </a:lnTo>
                    <a:lnTo>
                      <a:pt x="102" y="47"/>
                    </a:lnTo>
                    <a:lnTo>
                      <a:pt x="100" y="47"/>
                    </a:lnTo>
                    <a:lnTo>
                      <a:pt x="98" y="47"/>
                    </a:lnTo>
                    <a:lnTo>
                      <a:pt x="96" y="47"/>
                    </a:lnTo>
                    <a:lnTo>
                      <a:pt x="94" y="47"/>
                    </a:lnTo>
                    <a:lnTo>
                      <a:pt x="92" y="47"/>
                    </a:lnTo>
                    <a:lnTo>
                      <a:pt x="90" y="47"/>
                    </a:lnTo>
                    <a:lnTo>
                      <a:pt x="88" y="46"/>
                    </a:lnTo>
                    <a:lnTo>
                      <a:pt x="86" y="46"/>
                    </a:lnTo>
                    <a:lnTo>
                      <a:pt x="84" y="46"/>
                    </a:lnTo>
                    <a:lnTo>
                      <a:pt x="82" y="46"/>
                    </a:lnTo>
                    <a:lnTo>
                      <a:pt x="77" y="46"/>
                    </a:lnTo>
                    <a:lnTo>
                      <a:pt x="72" y="46"/>
                    </a:lnTo>
                    <a:lnTo>
                      <a:pt x="67" y="46"/>
                    </a:lnTo>
                    <a:lnTo>
                      <a:pt x="63" y="45"/>
                    </a:lnTo>
                    <a:lnTo>
                      <a:pt x="58" y="45"/>
                    </a:lnTo>
                    <a:lnTo>
                      <a:pt x="54" y="45"/>
                    </a:lnTo>
                    <a:lnTo>
                      <a:pt x="50" y="44"/>
                    </a:lnTo>
                    <a:lnTo>
                      <a:pt x="46" y="44"/>
                    </a:lnTo>
                    <a:lnTo>
                      <a:pt x="43" y="44"/>
                    </a:lnTo>
                    <a:lnTo>
                      <a:pt x="39" y="43"/>
                    </a:lnTo>
                    <a:lnTo>
                      <a:pt x="35" y="43"/>
                    </a:lnTo>
                    <a:lnTo>
                      <a:pt x="32" y="42"/>
                    </a:lnTo>
                    <a:lnTo>
                      <a:pt x="29" y="42"/>
                    </a:lnTo>
                    <a:lnTo>
                      <a:pt x="26" y="41"/>
                    </a:lnTo>
                    <a:lnTo>
                      <a:pt x="23" y="40"/>
                    </a:lnTo>
                    <a:lnTo>
                      <a:pt x="20" y="40"/>
                    </a:lnTo>
                    <a:lnTo>
                      <a:pt x="18" y="39"/>
                    </a:lnTo>
                    <a:lnTo>
                      <a:pt x="16" y="39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0" y="37"/>
                    </a:lnTo>
                    <a:lnTo>
                      <a:pt x="9" y="37"/>
                    </a:lnTo>
                    <a:lnTo>
                      <a:pt x="7" y="36"/>
                    </a:lnTo>
                    <a:lnTo>
                      <a:pt x="6" y="35"/>
                    </a:lnTo>
                    <a:lnTo>
                      <a:pt x="5" y="35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2" y="33"/>
                    </a:lnTo>
                    <a:lnTo>
                      <a:pt x="1" y="32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0" y="30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1" y="13"/>
                    </a:lnTo>
                    <a:lnTo>
                      <a:pt x="2" y="12"/>
                    </a:lnTo>
                    <a:lnTo>
                      <a:pt x="4" y="11"/>
                    </a:lnTo>
                    <a:lnTo>
                      <a:pt x="5" y="10"/>
                    </a:lnTo>
                    <a:lnTo>
                      <a:pt x="7" y="9"/>
                    </a:lnTo>
                    <a:lnTo>
                      <a:pt x="10" y="9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26" name="Freeform 259"/>
              <p:cNvSpPr>
                <a:spLocks/>
              </p:cNvSpPr>
              <p:nvPr/>
            </p:nvSpPr>
            <p:spPr bwMode="auto">
              <a:xfrm>
                <a:off x="925" y="2755"/>
                <a:ext cx="222" cy="27"/>
              </a:xfrm>
              <a:custGeom>
                <a:avLst/>
                <a:gdLst>
                  <a:gd name="T0" fmla="*/ 211 w 222"/>
                  <a:gd name="T1" fmla="*/ 19 h 27"/>
                  <a:gd name="T2" fmla="*/ 200 w 222"/>
                  <a:gd name="T3" fmla="*/ 21 h 27"/>
                  <a:gd name="T4" fmla="*/ 187 w 222"/>
                  <a:gd name="T5" fmla="*/ 23 h 27"/>
                  <a:gd name="T6" fmla="*/ 172 w 222"/>
                  <a:gd name="T7" fmla="*/ 25 h 27"/>
                  <a:gd name="T8" fmla="*/ 154 w 222"/>
                  <a:gd name="T9" fmla="*/ 26 h 27"/>
                  <a:gd name="T10" fmla="*/ 140 w 222"/>
                  <a:gd name="T11" fmla="*/ 27 h 27"/>
                  <a:gd name="T12" fmla="*/ 134 w 222"/>
                  <a:gd name="T13" fmla="*/ 27 h 27"/>
                  <a:gd name="T14" fmla="*/ 129 w 222"/>
                  <a:gd name="T15" fmla="*/ 27 h 27"/>
                  <a:gd name="T16" fmla="*/ 123 w 222"/>
                  <a:gd name="T17" fmla="*/ 27 h 27"/>
                  <a:gd name="T18" fmla="*/ 117 w 222"/>
                  <a:gd name="T19" fmla="*/ 27 h 27"/>
                  <a:gd name="T20" fmla="*/ 111 w 222"/>
                  <a:gd name="T21" fmla="*/ 27 h 27"/>
                  <a:gd name="T22" fmla="*/ 103 w 222"/>
                  <a:gd name="T23" fmla="*/ 27 h 27"/>
                  <a:gd name="T24" fmla="*/ 94 w 222"/>
                  <a:gd name="T25" fmla="*/ 27 h 27"/>
                  <a:gd name="T26" fmla="*/ 86 w 222"/>
                  <a:gd name="T27" fmla="*/ 27 h 27"/>
                  <a:gd name="T28" fmla="*/ 78 w 222"/>
                  <a:gd name="T29" fmla="*/ 26 h 27"/>
                  <a:gd name="T30" fmla="*/ 71 w 222"/>
                  <a:gd name="T31" fmla="*/ 26 h 27"/>
                  <a:gd name="T32" fmla="*/ 61 w 222"/>
                  <a:gd name="T33" fmla="*/ 25 h 27"/>
                  <a:gd name="T34" fmla="*/ 52 w 222"/>
                  <a:gd name="T35" fmla="*/ 25 h 27"/>
                  <a:gd name="T36" fmla="*/ 43 w 222"/>
                  <a:gd name="T37" fmla="*/ 24 h 27"/>
                  <a:gd name="T38" fmla="*/ 35 w 222"/>
                  <a:gd name="T39" fmla="*/ 23 h 27"/>
                  <a:gd name="T40" fmla="*/ 27 w 222"/>
                  <a:gd name="T41" fmla="*/ 22 h 27"/>
                  <a:gd name="T42" fmla="*/ 21 w 222"/>
                  <a:gd name="T43" fmla="*/ 21 h 27"/>
                  <a:gd name="T44" fmla="*/ 17 w 222"/>
                  <a:gd name="T45" fmla="*/ 21 h 27"/>
                  <a:gd name="T46" fmla="*/ 14 w 222"/>
                  <a:gd name="T47" fmla="*/ 20 h 27"/>
                  <a:gd name="T48" fmla="*/ 7 w 222"/>
                  <a:gd name="T49" fmla="*/ 18 h 27"/>
                  <a:gd name="T50" fmla="*/ 2 w 222"/>
                  <a:gd name="T51" fmla="*/ 16 h 27"/>
                  <a:gd name="T52" fmla="*/ 0 w 222"/>
                  <a:gd name="T53" fmla="*/ 13 h 27"/>
                  <a:gd name="T54" fmla="*/ 1 w 222"/>
                  <a:gd name="T55" fmla="*/ 11 h 27"/>
                  <a:gd name="T56" fmla="*/ 5 w 222"/>
                  <a:gd name="T57" fmla="*/ 9 h 27"/>
                  <a:gd name="T58" fmla="*/ 12 w 222"/>
                  <a:gd name="T59" fmla="*/ 7 h 27"/>
                  <a:gd name="T60" fmla="*/ 21 w 222"/>
                  <a:gd name="T61" fmla="*/ 5 h 27"/>
                  <a:gd name="T62" fmla="*/ 32 w 222"/>
                  <a:gd name="T63" fmla="*/ 4 h 27"/>
                  <a:gd name="T64" fmla="*/ 43 w 222"/>
                  <a:gd name="T65" fmla="*/ 2 h 27"/>
                  <a:gd name="T66" fmla="*/ 56 w 222"/>
                  <a:gd name="T67" fmla="*/ 1 h 27"/>
                  <a:gd name="T68" fmla="*/ 70 w 222"/>
                  <a:gd name="T69" fmla="*/ 1 h 27"/>
                  <a:gd name="T70" fmla="*/ 85 w 222"/>
                  <a:gd name="T71" fmla="*/ 0 h 27"/>
                  <a:gd name="T72" fmla="*/ 100 w 222"/>
                  <a:gd name="T73" fmla="*/ 0 h 27"/>
                  <a:gd name="T74" fmla="*/ 116 w 222"/>
                  <a:gd name="T75" fmla="*/ 0 h 27"/>
                  <a:gd name="T76" fmla="*/ 128 w 222"/>
                  <a:gd name="T77" fmla="*/ 0 h 27"/>
                  <a:gd name="T78" fmla="*/ 141 w 222"/>
                  <a:gd name="T79" fmla="*/ 0 h 27"/>
                  <a:gd name="T80" fmla="*/ 153 w 222"/>
                  <a:gd name="T81" fmla="*/ 1 h 27"/>
                  <a:gd name="T82" fmla="*/ 164 w 222"/>
                  <a:gd name="T83" fmla="*/ 1 h 27"/>
                  <a:gd name="T84" fmla="*/ 175 w 222"/>
                  <a:gd name="T85" fmla="*/ 2 h 27"/>
                  <a:gd name="T86" fmla="*/ 185 w 222"/>
                  <a:gd name="T87" fmla="*/ 3 h 27"/>
                  <a:gd name="T88" fmla="*/ 193 w 222"/>
                  <a:gd name="T89" fmla="*/ 4 h 27"/>
                  <a:gd name="T90" fmla="*/ 201 w 222"/>
                  <a:gd name="T91" fmla="*/ 5 h 27"/>
                  <a:gd name="T92" fmla="*/ 208 w 222"/>
                  <a:gd name="T93" fmla="*/ 7 h 27"/>
                  <a:gd name="T94" fmla="*/ 214 w 222"/>
                  <a:gd name="T95" fmla="*/ 8 h 27"/>
                  <a:gd name="T96" fmla="*/ 218 w 222"/>
                  <a:gd name="T97" fmla="*/ 10 h 27"/>
                  <a:gd name="T98" fmla="*/ 221 w 222"/>
                  <a:gd name="T99" fmla="*/ 11 h 27"/>
                  <a:gd name="T100" fmla="*/ 222 w 222"/>
                  <a:gd name="T101" fmla="*/ 13 h 27"/>
                  <a:gd name="T102" fmla="*/ 222 w 222"/>
                  <a:gd name="T103" fmla="*/ 15 h 27"/>
                  <a:gd name="T104" fmla="*/ 219 w 222"/>
                  <a:gd name="T10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2" h="27">
                    <a:moveTo>
                      <a:pt x="216" y="18"/>
                    </a:moveTo>
                    <a:lnTo>
                      <a:pt x="214" y="19"/>
                    </a:lnTo>
                    <a:lnTo>
                      <a:pt x="211" y="19"/>
                    </a:lnTo>
                    <a:lnTo>
                      <a:pt x="208" y="20"/>
                    </a:lnTo>
                    <a:lnTo>
                      <a:pt x="204" y="21"/>
                    </a:lnTo>
                    <a:lnTo>
                      <a:pt x="200" y="21"/>
                    </a:lnTo>
                    <a:lnTo>
                      <a:pt x="196" y="22"/>
                    </a:lnTo>
                    <a:lnTo>
                      <a:pt x="192" y="23"/>
                    </a:lnTo>
                    <a:lnTo>
                      <a:pt x="187" y="23"/>
                    </a:lnTo>
                    <a:lnTo>
                      <a:pt x="182" y="24"/>
                    </a:lnTo>
                    <a:lnTo>
                      <a:pt x="177" y="24"/>
                    </a:lnTo>
                    <a:lnTo>
                      <a:pt x="172" y="25"/>
                    </a:lnTo>
                    <a:lnTo>
                      <a:pt x="166" y="25"/>
                    </a:lnTo>
                    <a:lnTo>
                      <a:pt x="160" y="25"/>
                    </a:lnTo>
                    <a:lnTo>
                      <a:pt x="154" y="26"/>
                    </a:lnTo>
                    <a:lnTo>
                      <a:pt x="148" y="26"/>
                    </a:lnTo>
                    <a:lnTo>
                      <a:pt x="142" y="26"/>
                    </a:lnTo>
                    <a:lnTo>
                      <a:pt x="140" y="27"/>
                    </a:lnTo>
                    <a:lnTo>
                      <a:pt x="138" y="27"/>
                    </a:lnTo>
                    <a:lnTo>
                      <a:pt x="136" y="27"/>
                    </a:lnTo>
                    <a:lnTo>
                      <a:pt x="134" y="27"/>
                    </a:lnTo>
                    <a:lnTo>
                      <a:pt x="132" y="27"/>
                    </a:lnTo>
                    <a:lnTo>
                      <a:pt x="131" y="27"/>
                    </a:lnTo>
                    <a:lnTo>
                      <a:pt x="129" y="27"/>
                    </a:lnTo>
                    <a:lnTo>
                      <a:pt x="127" y="27"/>
                    </a:lnTo>
                    <a:lnTo>
                      <a:pt x="125" y="27"/>
                    </a:lnTo>
                    <a:lnTo>
                      <a:pt x="123" y="27"/>
                    </a:lnTo>
                    <a:lnTo>
                      <a:pt x="121" y="27"/>
                    </a:lnTo>
                    <a:lnTo>
                      <a:pt x="119" y="27"/>
                    </a:lnTo>
                    <a:lnTo>
                      <a:pt x="117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11" y="27"/>
                    </a:lnTo>
                    <a:lnTo>
                      <a:pt x="108" y="27"/>
                    </a:lnTo>
                    <a:lnTo>
                      <a:pt x="105" y="27"/>
                    </a:lnTo>
                    <a:lnTo>
                      <a:pt x="103" y="27"/>
                    </a:lnTo>
                    <a:lnTo>
                      <a:pt x="100" y="27"/>
                    </a:lnTo>
                    <a:lnTo>
                      <a:pt x="97" y="27"/>
                    </a:lnTo>
                    <a:lnTo>
                      <a:pt x="94" y="27"/>
                    </a:lnTo>
                    <a:lnTo>
                      <a:pt x="91" y="27"/>
                    </a:lnTo>
                    <a:lnTo>
                      <a:pt x="89" y="27"/>
                    </a:lnTo>
                    <a:lnTo>
                      <a:pt x="86" y="27"/>
                    </a:lnTo>
                    <a:lnTo>
                      <a:pt x="84" y="26"/>
                    </a:lnTo>
                    <a:lnTo>
                      <a:pt x="81" y="26"/>
                    </a:lnTo>
                    <a:lnTo>
                      <a:pt x="78" y="26"/>
                    </a:lnTo>
                    <a:lnTo>
                      <a:pt x="76" y="26"/>
                    </a:lnTo>
                    <a:lnTo>
                      <a:pt x="73" y="26"/>
                    </a:lnTo>
                    <a:lnTo>
                      <a:pt x="71" y="26"/>
                    </a:lnTo>
                    <a:lnTo>
                      <a:pt x="68" y="26"/>
                    </a:lnTo>
                    <a:lnTo>
                      <a:pt x="65" y="26"/>
                    </a:lnTo>
                    <a:lnTo>
                      <a:pt x="61" y="25"/>
                    </a:lnTo>
                    <a:lnTo>
                      <a:pt x="58" y="25"/>
                    </a:lnTo>
                    <a:lnTo>
                      <a:pt x="55" y="25"/>
                    </a:lnTo>
                    <a:lnTo>
                      <a:pt x="52" y="25"/>
                    </a:lnTo>
                    <a:lnTo>
                      <a:pt x="49" y="25"/>
                    </a:lnTo>
                    <a:lnTo>
                      <a:pt x="46" y="24"/>
                    </a:lnTo>
                    <a:lnTo>
                      <a:pt x="43" y="24"/>
                    </a:lnTo>
                    <a:lnTo>
                      <a:pt x="40" y="24"/>
                    </a:lnTo>
                    <a:lnTo>
                      <a:pt x="37" y="23"/>
                    </a:lnTo>
                    <a:lnTo>
                      <a:pt x="35" y="23"/>
                    </a:lnTo>
                    <a:lnTo>
                      <a:pt x="32" y="23"/>
                    </a:lnTo>
                    <a:lnTo>
                      <a:pt x="30" y="23"/>
                    </a:lnTo>
                    <a:lnTo>
                      <a:pt x="27" y="22"/>
                    </a:lnTo>
                    <a:lnTo>
                      <a:pt x="25" y="22"/>
                    </a:lnTo>
                    <a:lnTo>
                      <a:pt x="23" y="22"/>
                    </a:lnTo>
                    <a:lnTo>
                      <a:pt x="21" y="21"/>
                    </a:lnTo>
                    <a:lnTo>
                      <a:pt x="20" y="21"/>
                    </a:lnTo>
                    <a:lnTo>
                      <a:pt x="19" y="21"/>
                    </a:lnTo>
                    <a:lnTo>
                      <a:pt x="17" y="21"/>
                    </a:lnTo>
                    <a:lnTo>
                      <a:pt x="16" y="20"/>
                    </a:lnTo>
                    <a:lnTo>
                      <a:pt x="15" y="20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0" y="19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3" y="17"/>
                    </a:lnTo>
                    <a:lnTo>
                      <a:pt x="2" y="16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1" y="11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12" y="7"/>
                    </a:lnTo>
                    <a:lnTo>
                      <a:pt x="14" y="6"/>
                    </a:lnTo>
                    <a:lnTo>
                      <a:pt x="17" y="6"/>
                    </a:lnTo>
                    <a:lnTo>
                      <a:pt x="21" y="5"/>
                    </a:lnTo>
                    <a:lnTo>
                      <a:pt x="24" y="5"/>
                    </a:lnTo>
                    <a:lnTo>
                      <a:pt x="28" y="4"/>
                    </a:lnTo>
                    <a:lnTo>
                      <a:pt x="32" y="4"/>
                    </a:lnTo>
                    <a:lnTo>
                      <a:pt x="36" y="3"/>
                    </a:lnTo>
                    <a:lnTo>
                      <a:pt x="39" y="3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2" y="2"/>
                    </a:lnTo>
                    <a:lnTo>
                      <a:pt x="56" y="1"/>
                    </a:lnTo>
                    <a:lnTo>
                      <a:pt x="61" y="1"/>
                    </a:lnTo>
                    <a:lnTo>
                      <a:pt x="65" y="1"/>
                    </a:lnTo>
                    <a:lnTo>
                      <a:pt x="70" y="1"/>
                    </a:lnTo>
                    <a:lnTo>
                      <a:pt x="75" y="0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90" y="0"/>
                    </a:lnTo>
                    <a:lnTo>
                      <a:pt x="95" y="0"/>
                    </a:lnTo>
                    <a:lnTo>
                      <a:pt x="100" y="0"/>
                    </a:lnTo>
                    <a:lnTo>
                      <a:pt x="106" y="0"/>
                    </a:lnTo>
                    <a:lnTo>
                      <a:pt x="111" y="0"/>
                    </a:lnTo>
                    <a:lnTo>
                      <a:pt x="116" y="0"/>
                    </a:lnTo>
                    <a:lnTo>
                      <a:pt x="120" y="0"/>
                    </a:lnTo>
                    <a:lnTo>
                      <a:pt x="124" y="0"/>
                    </a:lnTo>
                    <a:lnTo>
                      <a:pt x="128" y="0"/>
                    </a:lnTo>
                    <a:lnTo>
                      <a:pt x="133" y="0"/>
                    </a:lnTo>
                    <a:lnTo>
                      <a:pt x="137" y="0"/>
                    </a:lnTo>
                    <a:lnTo>
                      <a:pt x="141" y="0"/>
                    </a:lnTo>
                    <a:lnTo>
                      <a:pt x="145" y="0"/>
                    </a:lnTo>
                    <a:lnTo>
                      <a:pt x="149" y="0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4" y="1"/>
                    </a:lnTo>
                    <a:lnTo>
                      <a:pt x="168" y="2"/>
                    </a:lnTo>
                    <a:lnTo>
                      <a:pt x="171" y="2"/>
                    </a:lnTo>
                    <a:lnTo>
                      <a:pt x="175" y="2"/>
                    </a:lnTo>
                    <a:lnTo>
                      <a:pt x="178" y="2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8" y="3"/>
                    </a:lnTo>
                    <a:lnTo>
                      <a:pt x="191" y="4"/>
                    </a:lnTo>
                    <a:lnTo>
                      <a:pt x="193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4" y="6"/>
                    </a:lnTo>
                    <a:lnTo>
                      <a:pt x="206" y="6"/>
                    </a:lnTo>
                    <a:lnTo>
                      <a:pt x="208" y="7"/>
                    </a:lnTo>
                    <a:lnTo>
                      <a:pt x="210" y="7"/>
                    </a:lnTo>
                    <a:lnTo>
                      <a:pt x="212" y="7"/>
                    </a:lnTo>
                    <a:lnTo>
                      <a:pt x="214" y="8"/>
                    </a:lnTo>
                    <a:lnTo>
                      <a:pt x="215" y="8"/>
                    </a:lnTo>
                    <a:lnTo>
                      <a:pt x="217" y="9"/>
                    </a:lnTo>
                    <a:lnTo>
                      <a:pt x="218" y="10"/>
                    </a:lnTo>
                    <a:lnTo>
                      <a:pt x="220" y="10"/>
                    </a:lnTo>
                    <a:lnTo>
                      <a:pt x="221" y="11"/>
                    </a:lnTo>
                    <a:lnTo>
                      <a:pt x="221" y="11"/>
                    </a:lnTo>
                    <a:lnTo>
                      <a:pt x="222" y="12"/>
                    </a:lnTo>
                    <a:lnTo>
                      <a:pt x="222" y="13"/>
                    </a:lnTo>
                    <a:lnTo>
                      <a:pt x="222" y="13"/>
                    </a:lnTo>
                    <a:lnTo>
                      <a:pt x="222" y="14"/>
                    </a:lnTo>
                    <a:lnTo>
                      <a:pt x="222" y="14"/>
                    </a:lnTo>
                    <a:lnTo>
                      <a:pt x="222" y="15"/>
                    </a:lnTo>
                    <a:lnTo>
                      <a:pt x="221" y="16"/>
                    </a:lnTo>
                    <a:lnTo>
                      <a:pt x="220" y="16"/>
                    </a:lnTo>
                    <a:lnTo>
                      <a:pt x="219" y="17"/>
                    </a:lnTo>
                    <a:lnTo>
                      <a:pt x="218" y="17"/>
                    </a:lnTo>
                    <a:lnTo>
                      <a:pt x="216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27" name="Freeform 260"/>
              <p:cNvSpPr>
                <a:spLocks/>
              </p:cNvSpPr>
              <p:nvPr/>
            </p:nvSpPr>
            <p:spPr bwMode="auto">
              <a:xfrm>
                <a:off x="923" y="2772"/>
                <a:ext cx="226" cy="23"/>
              </a:xfrm>
              <a:custGeom>
                <a:avLst/>
                <a:gdLst>
                  <a:gd name="T0" fmla="*/ 223 w 226"/>
                  <a:gd name="T1" fmla="*/ 10 h 23"/>
                  <a:gd name="T2" fmla="*/ 217 w 226"/>
                  <a:gd name="T3" fmla="*/ 14 h 23"/>
                  <a:gd name="T4" fmla="*/ 209 w 226"/>
                  <a:gd name="T5" fmla="*/ 16 h 23"/>
                  <a:gd name="T6" fmla="*/ 200 w 226"/>
                  <a:gd name="T7" fmla="*/ 18 h 23"/>
                  <a:gd name="T8" fmla="*/ 189 w 226"/>
                  <a:gd name="T9" fmla="*/ 19 h 23"/>
                  <a:gd name="T10" fmla="*/ 177 w 226"/>
                  <a:gd name="T11" fmla="*/ 20 h 23"/>
                  <a:gd name="T12" fmla="*/ 164 w 226"/>
                  <a:gd name="T13" fmla="*/ 21 h 23"/>
                  <a:gd name="T14" fmla="*/ 150 w 226"/>
                  <a:gd name="T15" fmla="*/ 22 h 23"/>
                  <a:gd name="T16" fmla="*/ 141 w 226"/>
                  <a:gd name="T17" fmla="*/ 23 h 23"/>
                  <a:gd name="T18" fmla="*/ 135 w 226"/>
                  <a:gd name="T19" fmla="*/ 23 h 23"/>
                  <a:gd name="T20" fmla="*/ 130 w 226"/>
                  <a:gd name="T21" fmla="*/ 23 h 23"/>
                  <a:gd name="T22" fmla="*/ 124 w 226"/>
                  <a:gd name="T23" fmla="*/ 23 h 23"/>
                  <a:gd name="T24" fmla="*/ 118 w 226"/>
                  <a:gd name="T25" fmla="*/ 23 h 23"/>
                  <a:gd name="T26" fmla="*/ 111 w 226"/>
                  <a:gd name="T27" fmla="*/ 23 h 23"/>
                  <a:gd name="T28" fmla="*/ 102 w 226"/>
                  <a:gd name="T29" fmla="*/ 23 h 23"/>
                  <a:gd name="T30" fmla="*/ 94 w 226"/>
                  <a:gd name="T31" fmla="*/ 23 h 23"/>
                  <a:gd name="T32" fmla="*/ 86 w 226"/>
                  <a:gd name="T33" fmla="*/ 23 h 23"/>
                  <a:gd name="T34" fmla="*/ 78 w 226"/>
                  <a:gd name="T35" fmla="*/ 22 h 23"/>
                  <a:gd name="T36" fmla="*/ 70 w 226"/>
                  <a:gd name="T37" fmla="*/ 22 h 23"/>
                  <a:gd name="T38" fmla="*/ 60 w 226"/>
                  <a:gd name="T39" fmla="*/ 21 h 23"/>
                  <a:gd name="T40" fmla="*/ 51 w 226"/>
                  <a:gd name="T41" fmla="*/ 20 h 23"/>
                  <a:gd name="T42" fmla="*/ 42 w 226"/>
                  <a:gd name="T43" fmla="*/ 20 h 23"/>
                  <a:gd name="T44" fmla="*/ 34 w 226"/>
                  <a:gd name="T45" fmla="*/ 19 h 23"/>
                  <a:gd name="T46" fmla="*/ 27 w 226"/>
                  <a:gd name="T47" fmla="*/ 17 h 23"/>
                  <a:gd name="T48" fmla="*/ 22 w 226"/>
                  <a:gd name="T49" fmla="*/ 17 h 23"/>
                  <a:gd name="T50" fmla="*/ 18 w 226"/>
                  <a:gd name="T51" fmla="*/ 16 h 23"/>
                  <a:gd name="T52" fmla="*/ 15 w 226"/>
                  <a:gd name="T53" fmla="*/ 15 h 23"/>
                  <a:gd name="T54" fmla="*/ 6 w 226"/>
                  <a:gd name="T55" fmla="*/ 12 h 23"/>
                  <a:gd name="T56" fmla="*/ 1 w 226"/>
                  <a:gd name="T57" fmla="*/ 9 h 23"/>
                  <a:gd name="T58" fmla="*/ 0 w 226"/>
                  <a:gd name="T59" fmla="*/ 6 h 23"/>
                  <a:gd name="T60" fmla="*/ 0 w 226"/>
                  <a:gd name="T61" fmla="*/ 0 h 23"/>
                  <a:gd name="T62" fmla="*/ 3 w 226"/>
                  <a:gd name="T63" fmla="*/ 3 h 23"/>
                  <a:gd name="T64" fmla="*/ 9 w 226"/>
                  <a:gd name="T65" fmla="*/ 5 h 23"/>
                  <a:gd name="T66" fmla="*/ 15 w 226"/>
                  <a:gd name="T67" fmla="*/ 6 h 23"/>
                  <a:gd name="T68" fmla="*/ 18 w 226"/>
                  <a:gd name="T69" fmla="*/ 7 h 23"/>
                  <a:gd name="T70" fmla="*/ 22 w 226"/>
                  <a:gd name="T71" fmla="*/ 8 h 23"/>
                  <a:gd name="T72" fmla="*/ 28 w 226"/>
                  <a:gd name="T73" fmla="*/ 9 h 23"/>
                  <a:gd name="T74" fmla="*/ 36 w 226"/>
                  <a:gd name="T75" fmla="*/ 10 h 23"/>
                  <a:gd name="T76" fmla="*/ 44 w 226"/>
                  <a:gd name="T77" fmla="*/ 11 h 23"/>
                  <a:gd name="T78" fmla="*/ 53 w 226"/>
                  <a:gd name="T79" fmla="*/ 12 h 23"/>
                  <a:gd name="T80" fmla="*/ 63 w 226"/>
                  <a:gd name="T81" fmla="*/ 13 h 23"/>
                  <a:gd name="T82" fmla="*/ 72 w 226"/>
                  <a:gd name="T83" fmla="*/ 13 h 23"/>
                  <a:gd name="T84" fmla="*/ 80 w 226"/>
                  <a:gd name="T85" fmla="*/ 14 h 23"/>
                  <a:gd name="T86" fmla="*/ 88 w 226"/>
                  <a:gd name="T87" fmla="*/ 14 h 23"/>
                  <a:gd name="T88" fmla="*/ 97 w 226"/>
                  <a:gd name="T89" fmla="*/ 14 h 23"/>
                  <a:gd name="T90" fmla="*/ 105 w 226"/>
                  <a:gd name="T91" fmla="*/ 14 h 23"/>
                  <a:gd name="T92" fmla="*/ 114 w 226"/>
                  <a:gd name="T93" fmla="*/ 14 h 23"/>
                  <a:gd name="T94" fmla="*/ 120 w 226"/>
                  <a:gd name="T95" fmla="*/ 14 h 23"/>
                  <a:gd name="T96" fmla="*/ 126 w 226"/>
                  <a:gd name="T97" fmla="*/ 14 h 23"/>
                  <a:gd name="T98" fmla="*/ 132 w 226"/>
                  <a:gd name="T99" fmla="*/ 14 h 23"/>
                  <a:gd name="T100" fmla="*/ 137 w 226"/>
                  <a:gd name="T101" fmla="*/ 14 h 23"/>
                  <a:gd name="T102" fmla="*/ 143 w 226"/>
                  <a:gd name="T103" fmla="*/ 14 h 23"/>
                  <a:gd name="T104" fmla="*/ 158 w 226"/>
                  <a:gd name="T105" fmla="*/ 13 h 23"/>
                  <a:gd name="T106" fmla="*/ 175 w 226"/>
                  <a:gd name="T107" fmla="*/ 12 h 23"/>
                  <a:gd name="T108" fmla="*/ 191 w 226"/>
                  <a:gd name="T109" fmla="*/ 10 h 23"/>
                  <a:gd name="T110" fmla="*/ 204 w 226"/>
                  <a:gd name="T111" fmla="*/ 8 h 23"/>
                  <a:gd name="T112" fmla="*/ 214 w 226"/>
                  <a:gd name="T113" fmla="*/ 6 h 23"/>
                  <a:gd name="T114" fmla="*/ 220 w 226"/>
                  <a:gd name="T115" fmla="*/ 3 h 23"/>
                  <a:gd name="T116" fmla="*/ 223 w 226"/>
                  <a:gd name="T117" fmla="*/ 2 h 23"/>
                  <a:gd name="T118" fmla="*/ 226 w 226"/>
                  <a:gd name="T119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6" h="23">
                    <a:moveTo>
                      <a:pt x="226" y="8"/>
                    </a:moveTo>
                    <a:lnTo>
                      <a:pt x="225" y="9"/>
                    </a:lnTo>
                    <a:lnTo>
                      <a:pt x="223" y="10"/>
                    </a:lnTo>
                    <a:lnTo>
                      <a:pt x="221" y="12"/>
                    </a:lnTo>
                    <a:lnTo>
                      <a:pt x="219" y="13"/>
                    </a:lnTo>
                    <a:lnTo>
                      <a:pt x="217" y="14"/>
                    </a:lnTo>
                    <a:lnTo>
                      <a:pt x="214" y="15"/>
                    </a:lnTo>
                    <a:lnTo>
                      <a:pt x="211" y="15"/>
                    </a:lnTo>
                    <a:lnTo>
                      <a:pt x="209" y="16"/>
                    </a:lnTo>
                    <a:lnTo>
                      <a:pt x="206" y="17"/>
                    </a:lnTo>
                    <a:lnTo>
                      <a:pt x="203" y="17"/>
                    </a:lnTo>
                    <a:lnTo>
                      <a:pt x="200" y="18"/>
                    </a:lnTo>
                    <a:lnTo>
                      <a:pt x="196" y="18"/>
                    </a:lnTo>
                    <a:lnTo>
                      <a:pt x="193" y="19"/>
                    </a:lnTo>
                    <a:lnTo>
                      <a:pt x="189" y="19"/>
                    </a:lnTo>
                    <a:lnTo>
                      <a:pt x="185" y="20"/>
                    </a:lnTo>
                    <a:lnTo>
                      <a:pt x="181" y="20"/>
                    </a:lnTo>
                    <a:lnTo>
                      <a:pt x="177" y="20"/>
                    </a:lnTo>
                    <a:lnTo>
                      <a:pt x="173" y="21"/>
                    </a:lnTo>
                    <a:lnTo>
                      <a:pt x="169" y="21"/>
                    </a:lnTo>
                    <a:lnTo>
                      <a:pt x="164" y="21"/>
                    </a:lnTo>
                    <a:lnTo>
                      <a:pt x="160" y="22"/>
                    </a:lnTo>
                    <a:lnTo>
                      <a:pt x="155" y="22"/>
                    </a:lnTo>
                    <a:lnTo>
                      <a:pt x="150" y="22"/>
                    </a:lnTo>
                    <a:lnTo>
                      <a:pt x="145" y="22"/>
                    </a:lnTo>
                    <a:lnTo>
                      <a:pt x="143" y="23"/>
                    </a:lnTo>
                    <a:lnTo>
                      <a:pt x="141" y="23"/>
                    </a:lnTo>
                    <a:lnTo>
                      <a:pt x="139" y="23"/>
                    </a:lnTo>
                    <a:lnTo>
                      <a:pt x="137" y="23"/>
                    </a:lnTo>
                    <a:lnTo>
                      <a:pt x="135" y="23"/>
                    </a:lnTo>
                    <a:lnTo>
                      <a:pt x="133" y="23"/>
                    </a:lnTo>
                    <a:lnTo>
                      <a:pt x="131" y="23"/>
                    </a:lnTo>
                    <a:lnTo>
                      <a:pt x="130" y="23"/>
                    </a:lnTo>
                    <a:lnTo>
                      <a:pt x="128" y="23"/>
                    </a:lnTo>
                    <a:lnTo>
                      <a:pt x="126" y="23"/>
                    </a:lnTo>
                    <a:lnTo>
                      <a:pt x="124" y="23"/>
                    </a:lnTo>
                    <a:lnTo>
                      <a:pt x="122" y="23"/>
                    </a:lnTo>
                    <a:lnTo>
                      <a:pt x="120" y="23"/>
                    </a:lnTo>
                    <a:lnTo>
                      <a:pt x="118" y="23"/>
                    </a:lnTo>
                    <a:lnTo>
                      <a:pt x="116" y="23"/>
                    </a:lnTo>
                    <a:lnTo>
                      <a:pt x="114" y="23"/>
                    </a:lnTo>
                    <a:lnTo>
                      <a:pt x="111" y="23"/>
                    </a:lnTo>
                    <a:lnTo>
                      <a:pt x="108" y="23"/>
                    </a:lnTo>
                    <a:lnTo>
                      <a:pt x="105" y="23"/>
                    </a:lnTo>
                    <a:lnTo>
                      <a:pt x="102" y="23"/>
                    </a:lnTo>
                    <a:lnTo>
                      <a:pt x="100" y="23"/>
                    </a:lnTo>
                    <a:lnTo>
                      <a:pt x="97" y="23"/>
                    </a:lnTo>
                    <a:lnTo>
                      <a:pt x="94" y="23"/>
                    </a:lnTo>
                    <a:lnTo>
                      <a:pt x="91" y="23"/>
                    </a:lnTo>
                    <a:lnTo>
                      <a:pt x="89" y="23"/>
                    </a:lnTo>
                    <a:lnTo>
                      <a:pt x="86" y="23"/>
                    </a:lnTo>
                    <a:lnTo>
                      <a:pt x="83" y="22"/>
                    </a:lnTo>
                    <a:lnTo>
                      <a:pt x="81" y="22"/>
                    </a:lnTo>
                    <a:lnTo>
                      <a:pt x="78" y="22"/>
                    </a:lnTo>
                    <a:lnTo>
                      <a:pt x="76" y="22"/>
                    </a:lnTo>
                    <a:lnTo>
                      <a:pt x="73" y="22"/>
                    </a:lnTo>
                    <a:lnTo>
                      <a:pt x="70" y="22"/>
                    </a:lnTo>
                    <a:lnTo>
                      <a:pt x="67" y="22"/>
                    </a:lnTo>
                    <a:lnTo>
                      <a:pt x="64" y="21"/>
                    </a:lnTo>
                    <a:lnTo>
                      <a:pt x="60" y="21"/>
                    </a:lnTo>
                    <a:lnTo>
                      <a:pt x="57" y="21"/>
                    </a:lnTo>
                    <a:lnTo>
                      <a:pt x="54" y="21"/>
                    </a:lnTo>
                    <a:lnTo>
                      <a:pt x="51" y="20"/>
                    </a:lnTo>
                    <a:lnTo>
                      <a:pt x="48" y="20"/>
                    </a:lnTo>
                    <a:lnTo>
                      <a:pt x="45" y="20"/>
                    </a:lnTo>
                    <a:lnTo>
                      <a:pt x="42" y="20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4" y="19"/>
                    </a:lnTo>
                    <a:lnTo>
                      <a:pt x="32" y="18"/>
                    </a:lnTo>
                    <a:lnTo>
                      <a:pt x="29" y="18"/>
                    </a:lnTo>
                    <a:lnTo>
                      <a:pt x="27" y="17"/>
                    </a:lnTo>
                    <a:lnTo>
                      <a:pt x="24" y="17"/>
                    </a:lnTo>
                    <a:lnTo>
                      <a:pt x="23" y="17"/>
                    </a:lnTo>
                    <a:lnTo>
                      <a:pt x="22" y="17"/>
                    </a:lnTo>
                    <a:lnTo>
                      <a:pt x="20" y="16"/>
                    </a:lnTo>
                    <a:lnTo>
                      <a:pt x="19" y="16"/>
                    </a:lnTo>
                    <a:lnTo>
                      <a:pt x="18" y="16"/>
                    </a:lnTo>
                    <a:lnTo>
                      <a:pt x="17" y="15"/>
                    </a:lnTo>
                    <a:lnTo>
                      <a:pt x="16" y="15"/>
                    </a:lnTo>
                    <a:lnTo>
                      <a:pt x="15" y="15"/>
                    </a:lnTo>
                    <a:lnTo>
                      <a:pt x="11" y="14"/>
                    </a:lnTo>
                    <a:lnTo>
                      <a:pt x="9" y="13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3" y="10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7" y="4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16" y="7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1" y="8"/>
                    </a:lnTo>
                    <a:lnTo>
                      <a:pt x="22" y="8"/>
                    </a:lnTo>
                    <a:lnTo>
                      <a:pt x="23" y="8"/>
                    </a:lnTo>
                    <a:lnTo>
                      <a:pt x="26" y="9"/>
                    </a:lnTo>
                    <a:lnTo>
                      <a:pt x="28" y="9"/>
                    </a:lnTo>
                    <a:lnTo>
                      <a:pt x="31" y="9"/>
                    </a:lnTo>
                    <a:lnTo>
                      <a:pt x="33" y="10"/>
                    </a:lnTo>
                    <a:lnTo>
                      <a:pt x="36" y="10"/>
                    </a:lnTo>
                    <a:lnTo>
                      <a:pt x="39" y="10"/>
                    </a:lnTo>
                    <a:lnTo>
                      <a:pt x="41" y="11"/>
                    </a:lnTo>
                    <a:lnTo>
                      <a:pt x="44" y="11"/>
                    </a:lnTo>
                    <a:lnTo>
                      <a:pt x="47" y="11"/>
                    </a:lnTo>
                    <a:lnTo>
                      <a:pt x="50" y="12"/>
                    </a:lnTo>
                    <a:lnTo>
                      <a:pt x="53" y="12"/>
                    </a:lnTo>
                    <a:lnTo>
                      <a:pt x="57" y="12"/>
                    </a:lnTo>
                    <a:lnTo>
                      <a:pt x="60" y="12"/>
                    </a:lnTo>
                    <a:lnTo>
                      <a:pt x="63" y="13"/>
                    </a:lnTo>
                    <a:lnTo>
                      <a:pt x="67" y="13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80" y="14"/>
                    </a:lnTo>
                    <a:lnTo>
                      <a:pt x="83" y="14"/>
                    </a:lnTo>
                    <a:lnTo>
                      <a:pt x="86" y="14"/>
                    </a:lnTo>
                    <a:lnTo>
                      <a:pt x="88" y="14"/>
                    </a:lnTo>
                    <a:lnTo>
                      <a:pt x="91" y="14"/>
                    </a:lnTo>
                    <a:lnTo>
                      <a:pt x="94" y="14"/>
                    </a:lnTo>
                    <a:lnTo>
                      <a:pt x="97" y="14"/>
                    </a:lnTo>
                    <a:lnTo>
                      <a:pt x="99" y="14"/>
                    </a:lnTo>
                    <a:lnTo>
                      <a:pt x="102" y="14"/>
                    </a:lnTo>
                    <a:lnTo>
                      <a:pt x="105" y="14"/>
                    </a:lnTo>
                    <a:lnTo>
                      <a:pt x="108" y="14"/>
                    </a:lnTo>
                    <a:lnTo>
                      <a:pt x="111" y="14"/>
                    </a:lnTo>
                    <a:lnTo>
                      <a:pt x="114" y="14"/>
                    </a:lnTo>
                    <a:lnTo>
                      <a:pt x="116" y="14"/>
                    </a:lnTo>
                    <a:lnTo>
                      <a:pt x="118" y="14"/>
                    </a:lnTo>
                    <a:lnTo>
                      <a:pt x="120" y="14"/>
                    </a:lnTo>
                    <a:lnTo>
                      <a:pt x="122" y="14"/>
                    </a:lnTo>
                    <a:lnTo>
                      <a:pt x="124" y="14"/>
                    </a:lnTo>
                    <a:lnTo>
                      <a:pt x="126" y="14"/>
                    </a:lnTo>
                    <a:lnTo>
                      <a:pt x="128" y="14"/>
                    </a:lnTo>
                    <a:lnTo>
                      <a:pt x="130" y="14"/>
                    </a:lnTo>
                    <a:lnTo>
                      <a:pt x="132" y="14"/>
                    </a:lnTo>
                    <a:lnTo>
                      <a:pt x="134" y="14"/>
                    </a:lnTo>
                    <a:lnTo>
                      <a:pt x="135" y="14"/>
                    </a:lnTo>
                    <a:lnTo>
                      <a:pt x="137" y="14"/>
                    </a:lnTo>
                    <a:lnTo>
                      <a:pt x="139" y="14"/>
                    </a:lnTo>
                    <a:lnTo>
                      <a:pt x="141" y="14"/>
                    </a:lnTo>
                    <a:lnTo>
                      <a:pt x="143" y="14"/>
                    </a:lnTo>
                    <a:lnTo>
                      <a:pt x="145" y="14"/>
                    </a:lnTo>
                    <a:lnTo>
                      <a:pt x="152" y="13"/>
                    </a:lnTo>
                    <a:lnTo>
                      <a:pt x="158" y="13"/>
                    </a:lnTo>
                    <a:lnTo>
                      <a:pt x="164" y="13"/>
                    </a:lnTo>
                    <a:lnTo>
                      <a:pt x="170" y="12"/>
                    </a:lnTo>
                    <a:lnTo>
                      <a:pt x="175" y="12"/>
                    </a:lnTo>
                    <a:lnTo>
                      <a:pt x="181" y="11"/>
                    </a:lnTo>
                    <a:lnTo>
                      <a:pt x="186" y="11"/>
                    </a:lnTo>
                    <a:lnTo>
                      <a:pt x="191" y="10"/>
                    </a:lnTo>
                    <a:lnTo>
                      <a:pt x="195" y="9"/>
                    </a:lnTo>
                    <a:lnTo>
                      <a:pt x="200" y="9"/>
                    </a:lnTo>
                    <a:lnTo>
                      <a:pt x="204" y="8"/>
                    </a:lnTo>
                    <a:lnTo>
                      <a:pt x="207" y="7"/>
                    </a:lnTo>
                    <a:lnTo>
                      <a:pt x="211" y="6"/>
                    </a:lnTo>
                    <a:lnTo>
                      <a:pt x="214" y="6"/>
                    </a:lnTo>
                    <a:lnTo>
                      <a:pt x="217" y="5"/>
                    </a:lnTo>
                    <a:lnTo>
                      <a:pt x="219" y="4"/>
                    </a:lnTo>
                    <a:lnTo>
                      <a:pt x="220" y="3"/>
                    </a:lnTo>
                    <a:lnTo>
                      <a:pt x="221" y="3"/>
                    </a:lnTo>
                    <a:lnTo>
                      <a:pt x="222" y="2"/>
                    </a:lnTo>
                    <a:lnTo>
                      <a:pt x="223" y="2"/>
                    </a:lnTo>
                    <a:lnTo>
                      <a:pt x="224" y="1"/>
                    </a:lnTo>
                    <a:lnTo>
                      <a:pt x="225" y="1"/>
                    </a:lnTo>
                    <a:lnTo>
                      <a:pt x="226" y="1"/>
                    </a:lnTo>
                    <a:lnTo>
                      <a:pt x="226" y="0"/>
                    </a:lnTo>
                    <a:lnTo>
                      <a:pt x="226" y="8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28" name="Freeform 261"/>
              <p:cNvSpPr>
                <a:spLocks/>
              </p:cNvSpPr>
              <p:nvPr/>
            </p:nvSpPr>
            <p:spPr bwMode="auto">
              <a:xfrm>
                <a:off x="974" y="2758"/>
                <a:ext cx="48" cy="15"/>
              </a:xfrm>
              <a:custGeom>
                <a:avLst/>
                <a:gdLst>
                  <a:gd name="T0" fmla="*/ 25 w 48"/>
                  <a:gd name="T1" fmla="*/ 0 h 15"/>
                  <a:gd name="T2" fmla="*/ 48 w 48"/>
                  <a:gd name="T3" fmla="*/ 11 h 15"/>
                  <a:gd name="T4" fmla="*/ 12 w 48"/>
                  <a:gd name="T5" fmla="*/ 15 h 15"/>
                  <a:gd name="T6" fmla="*/ 0 w 48"/>
                  <a:gd name="T7" fmla="*/ 1 h 15"/>
                  <a:gd name="T8" fmla="*/ 25 w 4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25" y="0"/>
                    </a:moveTo>
                    <a:lnTo>
                      <a:pt x="48" y="11"/>
                    </a:lnTo>
                    <a:lnTo>
                      <a:pt x="12" y="15"/>
                    </a:lnTo>
                    <a:lnTo>
                      <a:pt x="0" y="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29" name="Freeform 262"/>
              <p:cNvSpPr>
                <a:spLocks/>
              </p:cNvSpPr>
              <p:nvPr/>
            </p:nvSpPr>
            <p:spPr bwMode="auto">
              <a:xfrm>
                <a:off x="978" y="2759"/>
                <a:ext cx="38" cy="12"/>
              </a:xfrm>
              <a:custGeom>
                <a:avLst/>
                <a:gdLst>
                  <a:gd name="T0" fmla="*/ 21 w 38"/>
                  <a:gd name="T1" fmla="*/ 0 h 12"/>
                  <a:gd name="T2" fmla="*/ 38 w 38"/>
                  <a:gd name="T3" fmla="*/ 9 h 12"/>
                  <a:gd name="T4" fmla="*/ 10 w 38"/>
                  <a:gd name="T5" fmla="*/ 12 h 12"/>
                  <a:gd name="T6" fmla="*/ 0 w 38"/>
                  <a:gd name="T7" fmla="*/ 2 h 12"/>
                  <a:gd name="T8" fmla="*/ 21 w 38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2">
                    <a:moveTo>
                      <a:pt x="21" y="0"/>
                    </a:moveTo>
                    <a:lnTo>
                      <a:pt x="38" y="9"/>
                    </a:lnTo>
                    <a:lnTo>
                      <a:pt x="10" y="12"/>
                    </a:lnTo>
                    <a:lnTo>
                      <a:pt x="0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30" name="Freeform 263"/>
              <p:cNvSpPr>
                <a:spLocks/>
              </p:cNvSpPr>
              <p:nvPr/>
            </p:nvSpPr>
            <p:spPr bwMode="auto">
              <a:xfrm>
                <a:off x="957" y="2673"/>
                <a:ext cx="8" cy="14"/>
              </a:xfrm>
              <a:custGeom>
                <a:avLst/>
                <a:gdLst>
                  <a:gd name="T0" fmla="*/ 1 w 8"/>
                  <a:gd name="T1" fmla="*/ 14 h 14"/>
                  <a:gd name="T2" fmla="*/ 0 w 8"/>
                  <a:gd name="T3" fmla="*/ 13 h 14"/>
                  <a:gd name="T4" fmla="*/ 0 w 8"/>
                  <a:gd name="T5" fmla="*/ 11 h 14"/>
                  <a:gd name="T6" fmla="*/ 0 w 8"/>
                  <a:gd name="T7" fmla="*/ 8 h 14"/>
                  <a:gd name="T8" fmla="*/ 1 w 8"/>
                  <a:gd name="T9" fmla="*/ 6 h 14"/>
                  <a:gd name="T10" fmla="*/ 1 w 8"/>
                  <a:gd name="T11" fmla="*/ 4 h 14"/>
                  <a:gd name="T12" fmla="*/ 2 w 8"/>
                  <a:gd name="T13" fmla="*/ 3 h 14"/>
                  <a:gd name="T14" fmla="*/ 3 w 8"/>
                  <a:gd name="T15" fmla="*/ 2 h 14"/>
                  <a:gd name="T16" fmla="*/ 4 w 8"/>
                  <a:gd name="T17" fmla="*/ 1 h 14"/>
                  <a:gd name="T18" fmla="*/ 4 w 8"/>
                  <a:gd name="T19" fmla="*/ 1 h 14"/>
                  <a:gd name="T20" fmla="*/ 5 w 8"/>
                  <a:gd name="T21" fmla="*/ 0 h 14"/>
                  <a:gd name="T22" fmla="*/ 6 w 8"/>
                  <a:gd name="T23" fmla="*/ 0 h 14"/>
                  <a:gd name="T24" fmla="*/ 7 w 8"/>
                  <a:gd name="T25" fmla="*/ 0 h 14"/>
                  <a:gd name="T26" fmla="*/ 8 w 8"/>
                  <a:gd name="T27" fmla="*/ 1 h 14"/>
                  <a:gd name="T28" fmla="*/ 8 w 8"/>
                  <a:gd name="T29" fmla="*/ 3 h 14"/>
                  <a:gd name="T30" fmla="*/ 8 w 8"/>
                  <a:gd name="T31" fmla="*/ 6 h 14"/>
                  <a:gd name="T32" fmla="*/ 7 w 8"/>
                  <a:gd name="T33" fmla="*/ 8 h 14"/>
                  <a:gd name="T34" fmla="*/ 7 w 8"/>
                  <a:gd name="T35" fmla="*/ 10 h 14"/>
                  <a:gd name="T36" fmla="*/ 6 w 8"/>
                  <a:gd name="T37" fmla="*/ 11 h 14"/>
                  <a:gd name="T38" fmla="*/ 5 w 8"/>
                  <a:gd name="T39" fmla="*/ 12 h 14"/>
                  <a:gd name="T40" fmla="*/ 4 w 8"/>
                  <a:gd name="T41" fmla="*/ 13 h 14"/>
                  <a:gd name="T42" fmla="*/ 4 w 8"/>
                  <a:gd name="T43" fmla="*/ 13 h 14"/>
                  <a:gd name="T44" fmla="*/ 3 w 8"/>
                  <a:gd name="T45" fmla="*/ 14 h 14"/>
                  <a:gd name="T46" fmla="*/ 2 w 8"/>
                  <a:gd name="T47" fmla="*/ 14 h 14"/>
                  <a:gd name="T48" fmla="*/ 1 w 8"/>
                  <a:gd name="T4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4">
                    <a:moveTo>
                      <a:pt x="1" y="14"/>
                    </a:moveTo>
                    <a:lnTo>
                      <a:pt x="0" y="13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7" y="10"/>
                    </a:lnTo>
                    <a:lnTo>
                      <a:pt x="6" y="11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31" name="Freeform 264"/>
              <p:cNvSpPr>
                <a:spLocks/>
              </p:cNvSpPr>
              <p:nvPr/>
            </p:nvSpPr>
            <p:spPr bwMode="auto">
              <a:xfrm>
                <a:off x="963" y="2703"/>
                <a:ext cx="24" cy="22"/>
              </a:xfrm>
              <a:custGeom>
                <a:avLst/>
                <a:gdLst>
                  <a:gd name="T0" fmla="*/ 0 w 24"/>
                  <a:gd name="T1" fmla="*/ 22 h 22"/>
                  <a:gd name="T2" fmla="*/ 0 w 24"/>
                  <a:gd name="T3" fmla="*/ 0 h 22"/>
                  <a:gd name="T4" fmla="*/ 24 w 24"/>
                  <a:gd name="T5" fmla="*/ 6 h 22"/>
                  <a:gd name="T6" fmla="*/ 24 w 24"/>
                  <a:gd name="T7" fmla="*/ 22 h 22"/>
                  <a:gd name="T8" fmla="*/ 0 w 24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2">
                    <a:moveTo>
                      <a:pt x="0" y="22"/>
                    </a:moveTo>
                    <a:lnTo>
                      <a:pt x="0" y="0"/>
                    </a:lnTo>
                    <a:lnTo>
                      <a:pt x="24" y="6"/>
                    </a:lnTo>
                    <a:lnTo>
                      <a:pt x="24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32" name="Rectangle 265"/>
              <p:cNvSpPr>
                <a:spLocks noChangeArrowheads="1"/>
              </p:cNvSpPr>
              <p:nvPr/>
            </p:nvSpPr>
            <p:spPr bwMode="auto">
              <a:xfrm>
                <a:off x="966" y="2707"/>
                <a:ext cx="19" cy="1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33" name="Freeform 266"/>
              <p:cNvSpPr>
                <a:spLocks/>
              </p:cNvSpPr>
              <p:nvPr/>
            </p:nvSpPr>
            <p:spPr bwMode="auto">
              <a:xfrm>
                <a:off x="953" y="2670"/>
                <a:ext cx="49" cy="45"/>
              </a:xfrm>
              <a:custGeom>
                <a:avLst/>
                <a:gdLst>
                  <a:gd name="T0" fmla="*/ 8 w 49"/>
                  <a:gd name="T1" fmla="*/ 12 h 45"/>
                  <a:gd name="T2" fmla="*/ 8 w 49"/>
                  <a:gd name="T3" fmla="*/ 12 h 45"/>
                  <a:gd name="T4" fmla="*/ 9 w 49"/>
                  <a:gd name="T5" fmla="*/ 11 h 45"/>
                  <a:gd name="T6" fmla="*/ 11 w 49"/>
                  <a:gd name="T7" fmla="*/ 8 h 45"/>
                  <a:gd name="T8" fmla="*/ 13 w 49"/>
                  <a:gd name="T9" fmla="*/ 6 h 45"/>
                  <a:gd name="T10" fmla="*/ 15 w 49"/>
                  <a:gd name="T11" fmla="*/ 4 h 45"/>
                  <a:gd name="T12" fmla="*/ 18 w 49"/>
                  <a:gd name="T13" fmla="*/ 2 h 45"/>
                  <a:gd name="T14" fmla="*/ 21 w 49"/>
                  <a:gd name="T15" fmla="*/ 1 h 45"/>
                  <a:gd name="T16" fmla="*/ 24 w 49"/>
                  <a:gd name="T17" fmla="*/ 0 h 45"/>
                  <a:gd name="T18" fmla="*/ 28 w 49"/>
                  <a:gd name="T19" fmla="*/ 0 h 45"/>
                  <a:gd name="T20" fmla="*/ 31 w 49"/>
                  <a:gd name="T21" fmla="*/ 1 h 45"/>
                  <a:gd name="T22" fmla="*/ 36 w 49"/>
                  <a:gd name="T23" fmla="*/ 2 h 45"/>
                  <a:gd name="T24" fmla="*/ 39 w 49"/>
                  <a:gd name="T25" fmla="*/ 4 h 45"/>
                  <a:gd name="T26" fmla="*/ 43 w 49"/>
                  <a:gd name="T27" fmla="*/ 7 h 45"/>
                  <a:gd name="T28" fmla="*/ 46 w 49"/>
                  <a:gd name="T29" fmla="*/ 10 h 45"/>
                  <a:gd name="T30" fmla="*/ 48 w 49"/>
                  <a:gd name="T31" fmla="*/ 14 h 45"/>
                  <a:gd name="T32" fmla="*/ 49 w 49"/>
                  <a:gd name="T33" fmla="*/ 18 h 45"/>
                  <a:gd name="T34" fmla="*/ 49 w 49"/>
                  <a:gd name="T35" fmla="*/ 22 h 45"/>
                  <a:gd name="T36" fmla="*/ 49 w 49"/>
                  <a:gd name="T37" fmla="*/ 27 h 45"/>
                  <a:gd name="T38" fmla="*/ 48 w 49"/>
                  <a:gd name="T39" fmla="*/ 31 h 45"/>
                  <a:gd name="T40" fmla="*/ 46 w 49"/>
                  <a:gd name="T41" fmla="*/ 35 h 45"/>
                  <a:gd name="T42" fmla="*/ 43 w 49"/>
                  <a:gd name="T43" fmla="*/ 38 h 45"/>
                  <a:gd name="T44" fmla="*/ 40 w 49"/>
                  <a:gd name="T45" fmla="*/ 41 h 45"/>
                  <a:gd name="T46" fmla="*/ 36 w 49"/>
                  <a:gd name="T47" fmla="*/ 43 h 45"/>
                  <a:gd name="T48" fmla="*/ 32 w 49"/>
                  <a:gd name="T49" fmla="*/ 44 h 45"/>
                  <a:gd name="T50" fmla="*/ 28 w 49"/>
                  <a:gd name="T51" fmla="*/ 45 h 45"/>
                  <a:gd name="T52" fmla="*/ 24 w 49"/>
                  <a:gd name="T53" fmla="*/ 44 h 45"/>
                  <a:gd name="T54" fmla="*/ 21 w 49"/>
                  <a:gd name="T55" fmla="*/ 44 h 45"/>
                  <a:gd name="T56" fmla="*/ 18 w 49"/>
                  <a:gd name="T57" fmla="*/ 43 h 45"/>
                  <a:gd name="T58" fmla="*/ 15 w 49"/>
                  <a:gd name="T59" fmla="*/ 41 h 45"/>
                  <a:gd name="T60" fmla="*/ 13 w 49"/>
                  <a:gd name="T61" fmla="*/ 39 h 45"/>
                  <a:gd name="T62" fmla="*/ 11 w 49"/>
                  <a:gd name="T63" fmla="*/ 37 h 45"/>
                  <a:gd name="T64" fmla="*/ 9 w 49"/>
                  <a:gd name="T65" fmla="*/ 35 h 45"/>
                  <a:gd name="T66" fmla="*/ 7 w 49"/>
                  <a:gd name="T67" fmla="*/ 32 h 45"/>
                  <a:gd name="T68" fmla="*/ 7 w 49"/>
                  <a:gd name="T69" fmla="*/ 31 h 45"/>
                  <a:gd name="T70" fmla="*/ 6 w 49"/>
                  <a:gd name="T71" fmla="*/ 31 h 45"/>
                  <a:gd name="T72" fmla="*/ 5 w 49"/>
                  <a:gd name="T73" fmla="*/ 30 h 45"/>
                  <a:gd name="T74" fmla="*/ 2 w 49"/>
                  <a:gd name="T75" fmla="*/ 29 h 45"/>
                  <a:gd name="T76" fmla="*/ 1 w 49"/>
                  <a:gd name="T77" fmla="*/ 26 h 45"/>
                  <a:gd name="T78" fmla="*/ 0 w 49"/>
                  <a:gd name="T79" fmla="*/ 23 h 45"/>
                  <a:gd name="T80" fmla="*/ 0 w 49"/>
                  <a:gd name="T81" fmla="*/ 19 h 45"/>
                  <a:gd name="T82" fmla="*/ 1 w 49"/>
                  <a:gd name="T83" fmla="*/ 16 h 45"/>
                  <a:gd name="T84" fmla="*/ 4 w 49"/>
                  <a:gd name="T85" fmla="*/ 13 h 45"/>
                  <a:gd name="T86" fmla="*/ 6 w 49"/>
                  <a:gd name="T87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5">
                    <a:moveTo>
                      <a:pt x="8" y="12"/>
                    </a:move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5" y="4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31" y="1"/>
                    </a:lnTo>
                    <a:lnTo>
                      <a:pt x="34" y="1"/>
                    </a:lnTo>
                    <a:lnTo>
                      <a:pt x="36" y="2"/>
                    </a:lnTo>
                    <a:lnTo>
                      <a:pt x="38" y="3"/>
                    </a:lnTo>
                    <a:lnTo>
                      <a:pt x="39" y="4"/>
                    </a:lnTo>
                    <a:lnTo>
                      <a:pt x="41" y="5"/>
                    </a:lnTo>
                    <a:lnTo>
                      <a:pt x="43" y="7"/>
                    </a:lnTo>
                    <a:lnTo>
                      <a:pt x="44" y="8"/>
                    </a:lnTo>
                    <a:lnTo>
                      <a:pt x="46" y="10"/>
                    </a:lnTo>
                    <a:lnTo>
                      <a:pt x="47" y="12"/>
                    </a:lnTo>
                    <a:lnTo>
                      <a:pt x="48" y="14"/>
                    </a:lnTo>
                    <a:lnTo>
                      <a:pt x="48" y="16"/>
                    </a:lnTo>
                    <a:lnTo>
                      <a:pt x="49" y="18"/>
                    </a:lnTo>
                    <a:lnTo>
                      <a:pt x="49" y="20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7"/>
                    </a:lnTo>
                    <a:lnTo>
                      <a:pt x="49" y="29"/>
                    </a:lnTo>
                    <a:lnTo>
                      <a:pt x="48" y="31"/>
                    </a:lnTo>
                    <a:lnTo>
                      <a:pt x="47" y="33"/>
                    </a:lnTo>
                    <a:lnTo>
                      <a:pt x="46" y="35"/>
                    </a:lnTo>
                    <a:lnTo>
                      <a:pt x="45" y="36"/>
                    </a:lnTo>
                    <a:lnTo>
                      <a:pt x="43" y="38"/>
                    </a:lnTo>
                    <a:lnTo>
                      <a:pt x="42" y="39"/>
                    </a:lnTo>
                    <a:lnTo>
                      <a:pt x="40" y="41"/>
                    </a:lnTo>
                    <a:lnTo>
                      <a:pt x="38" y="42"/>
                    </a:lnTo>
                    <a:lnTo>
                      <a:pt x="36" y="43"/>
                    </a:lnTo>
                    <a:lnTo>
                      <a:pt x="34" y="43"/>
                    </a:lnTo>
                    <a:lnTo>
                      <a:pt x="32" y="44"/>
                    </a:lnTo>
                    <a:lnTo>
                      <a:pt x="30" y="44"/>
                    </a:lnTo>
                    <a:lnTo>
                      <a:pt x="28" y="45"/>
                    </a:lnTo>
                    <a:lnTo>
                      <a:pt x="26" y="44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1" y="44"/>
                    </a:lnTo>
                    <a:lnTo>
                      <a:pt x="19" y="43"/>
                    </a:lnTo>
                    <a:lnTo>
                      <a:pt x="18" y="43"/>
                    </a:lnTo>
                    <a:lnTo>
                      <a:pt x="17" y="42"/>
                    </a:lnTo>
                    <a:lnTo>
                      <a:pt x="15" y="41"/>
                    </a:lnTo>
                    <a:lnTo>
                      <a:pt x="14" y="40"/>
                    </a:lnTo>
                    <a:lnTo>
                      <a:pt x="13" y="39"/>
                    </a:lnTo>
                    <a:lnTo>
                      <a:pt x="12" y="38"/>
                    </a:lnTo>
                    <a:lnTo>
                      <a:pt x="11" y="37"/>
                    </a:lnTo>
                    <a:lnTo>
                      <a:pt x="10" y="36"/>
                    </a:lnTo>
                    <a:lnTo>
                      <a:pt x="9" y="35"/>
                    </a:lnTo>
                    <a:lnTo>
                      <a:pt x="8" y="33"/>
                    </a:lnTo>
                    <a:lnTo>
                      <a:pt x="7" y="32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5" y="30"/>
                    </a:lnTo>
                    <a:lnTo>
                      <a:pt x="4" y="30"/>
                    </a:lnTo>
                    <a:lnTo>
                      <a:pt x="2" y="29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2" y="14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34" name="Freeform 267"/>
              <p:cNvSpPr>
                <a:spLocks/>
              </p:cNvSpPr>
              <p:nvPr/>
            </p:nvSpPr>
            <p:spPr bwMode="auto">
              <a:xfrm>
                <a:off x="955" y="2674"/>
                <a:ext cx="44" cy="37"/>
              </a:xfrm>
              <a:custGeom>
                <a:avLst/>
                <a:gdLst>
                  <a:gd name="T0" fmla="*/ 6 w 44"/>
                  <a:gd name="T1" fmla="*/ 12 h 37"/>
                  <a:gd name="T2" fmla="*/ 7 w 44"/>
                  <a:gd name="T3" fmla="*/ 13 h 37"/>
                  <a:gd name="T4" fmla="*/ 8 w 44"/>
                  <a:gd name="T5" fmla="*/ 12 h 37"/>
                  <a:gd name="T6" fmla="*/ 9 w 44"/>
                  <a:gd name="T7" fmla="*/ 9 h 37"/>
                  <a:gd name="T8" fmla="*/ 11 w 44"/>
                  <a:gd name="T9" fmla="*/ 7 h 37"/>
                  <a:gd name="T10" fmla="*/ 13 w 44"/>
                  <a:gd name="T11" fmla="*/ 4 h 37"/>
                  <a:gd name="T12" fmla="*/ 16 w 44"/>
                  <a:gd name="T13" fmla="*/ 2 h 37"/>
                  <a:gd name="T14" fmla="*/ 19 w 44"/>
                  <a:gd name="T15" fmla="*/ 1 h 37"/>
                  <a:gd name="T16" fmla="*/ 22 w 44"/>
                  <a:gd name="T17" fmla="*/ 0 h 37"/>
                  <a:gd name="T18" fmla="*/ 25 w 44"/>
                  <a:gd name="T19" fmla="*/ 0 h 37"/>
                  <a:gd name="T20" fmla="*/ 31 w 44"/>
                  <a:gd name="T21" fmla="*/ 1 h 37"/>
                  <a:gd name="T22" fmla="*/ 37 w 44"/>
                  <a:gd name="T23" fmla="*/ 4 h 37"/>
                  <a:gd name="T24" fmla="*/ 42 w 44"/>
                  <a:gd name="T25" fmla="*/ 9 h 37"/>
                  <a:gd name="T26" fmla="*/ 44 w 44"/>
                  <a:gd name="T27" fmla="*/ 16 h 37"/>
                  <a:gd name="T28" fmla="*/ 44 w 44"/>
                  <a:gd name="T29" fmla="*/ 22 h 37"/>
                  <a:gd name="T30" fmla="*/ 43 w 44"/>
                  <a:gd name="T31" fmla="*/ 26 h 37"/>
                  <a:gd name="T32" fmla="*/ 41 w 44"/>
                  <a:gd name="T33" fmla="*/ 29 h 37"/>
                  <a:gd name="T34" fmla="*/ 39 w 44"/>
                  <a:gd name="T35" fmla="*/ 32 h 37"/>
                  <a:gd name="T36" fmla="*/ 36 w 44"/>
                  <a:gd name="T37" fmla="*/ 34 h 37"/>
                  <a:gd name="T38" fmla="*/ 33 w 44"/>
                  <a:gd name="T39" fmla="*/ 36 h 37"/>
                  <a:gd name="T40" fmla="*/ 30 w 44"/>
                  <a:gd name="T41" fmla="*/ 37 h 37"/>
                  <a:gd name="T42" fmla="*/ 26 w 44"/>
                  <a:gd name="T43" fmla="*/ 37 h 37"/>
                  <a:gd name="T44" fmla="*/ 21 w 44"/>
                  <a:gd name="T45" fmla="*/ 37 h 37"/>
                  <a:gd name="T46" fmla="*/ 15 w 44"/>
                  <a:gd name="T47" fmla="*/ 34 h 37"/>
                  <a:gd name="T48" fmla="*/ 11 w 44"/>
                  <a:gd name="T49" fmla="*/ 30 h 37"/>
                  <a:gd name="T50" fmla="*/ 8 w 44"/>
                  <a:gd name="T51" fmla="*/ 25 h 37"/>
                  <a:gd name="T52" fmla="*/ 6 w 44"/>
                  <a:gd name="T53" fmla="*/ 22 h 37"/>
                  <a:gd name="T54" fmla="*/ 5 w 44"/>
                  <a:gd name="T55" fmla="*/ 23 h 37"/>
                  <a:gd name="T56" fmla="*/ 3 w 44"/>
                  <a:gd name="T57" fmla="*/ 23 h 37"/>
                  <a:gd name="T58" fmla="*/ 2 w 44"/>
                  <a:gd name="T59" fmla="*/ 22 h 37"/>
                  <a:gd name="T60" fmla="*/ 1 w 44"/>
                  <a:gd name="T61" fmla="*/ 20 h 37"/>
                  <a:gd name="T62" fmla="*/ 0 w 44"/>
                  <a:gd name="T63" fmla="*/ 18 h 37"/>
                  <a:gd name="T64" fmla="*/ 1 w 44"/>
                  <a:gd name="T65" fmla="*/ 16 h 37"/>
                  <a:gd name="T66" fmla="*/ 1 w 44"/>
                  <a:gd name="T67" fmla="*/ 14 h 37"/>
                  <a:gd name="T68" fmla="*/ 3 w 44"/>
                  <a:gd name="T69" fmla="*/ 13 h 37"/>
                  <a:gd name="T70" fmla="*/ 4 w 44"/>
                  <a:gd name="T71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4" h="37">
                    <a:moveTo>
                      <a:pt x="5" y="12"/>
                    </a:moveTo>
                    <a:lnTo>
                      <a:pt x="6" y="12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5" y="3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31" y="1"/>
                    </a:lnTo>
                    <a:lnTo>
                      <a:pt x="34" y="2"/>
                    </a:lnTo>
                    <a:lnTo>
                      <a:pt x="37" y="4"/>
                    </a:lnTo>
                    <a:lnTo>
                      <a:pt x="40" y="6"/>
                    </a:lnTo>
                    <a:lnTo>
                      <a:pt x="42" y="9"/>
                    </a:lnTo>
                    <a:lnTo>
                      <a:pt x="43" y="13"/>
                    </a:lnTo>
                    <a:lnTo>
                      <a:pt x="44" y="16"/>
                    </a:lnTo>
                    <a:lnTo>
                      <a:pt x="44" y="20"/>
                    </a:lnTo>
                    <a:lnTo>
                      <a:pt x="44" y="22"/>
                    </a:lnTo>
                    <a:lnTo>
                      <a:pt x="43" y="24"/>
                    </a:lnTo>
                    <a:lnTo>
                      <a:pt x="43" y="26"/>
                    </a:lnTo>
                    <a:lnTo>
                      <a:pt x="42" y="27"/>
                    </a:lnTo>
                    <a:lnTo>
                      <a:pt x="41" y="29"/>
                    </a:lnTo>
                    <a:lnTo>
                      <a:pt x="40" y="30"/>
                    </a:lnTo>
                    <a:lnTo>
                      <a:pt x="39" y="32"/>
                    </a:lnTo>
                    <a:lnTo>
                      <a:pt x="37" y="33"/>
                    </a:lnTo>
                    <a:lnTo>
                      <a:pt x="36" y="34"/>
                    </a:lnTo>
                    <a:lnTo>
                      <a:pt x="35" y="35"/>
                    </a:lnTo>
                    <a:lnTo>
                      <a:pt x="33" y="36"/>
                    </a:lnTo>
                    <a:lnTo>
                      <a:pt x="31" y="36"/>
                    </a:lnTo>
                    <a:lnTo>
                      <a:pt x="30" y="37"/>
                    </a:lnTo>
                    <a:lnTo>
                      <a:pt x="28" y="37"/>
                    </a:lnTo>
                    <a:lnTo>
                      <a:pt x="26" y="37"/>
                    </a:lnTo>
                    <a:lnTo>
                      <a:pt x="24" y="37"/>
                    </a:lnTo>
                    <a:lnTo>
                      <a:pt x="21" y="37"/>
                    </a:lnTo>
                    <a:lnTo>
                      <a:pt x="18" y="35"/>
                    </a:lnTo>
                    <a:lnTo>
                      <a:pt x="15" y="34"/>
                    </a:lnTo>
                    <a:lnTo>
                      <a:pt x="13" y="32"/>
                    </a:lnTo>
                    <a:lnTo>
                      <a:pt x="11" y="30"/>
                    </a:lnTo>
                    <a:lnTo>
                      <a:pt x="9" y="28"/>
                    </a:lnTo>
                    <a:lnTo>
                      <a:pt x="8" y="25"/>
                    </a:lnTo>
                    <a:lnTo>
                      <a:pt x="7" y="22"/>
                    </a:lnTo>
                    <a:lnTo>
                      <a:pt x="6" y="22"/>
                    </a:lnTo>
                    <a:lnTo>
                      <a:pt x="6" y="23"/>
                    </a:lnTo>
                    <a:lnTo>
                      <a:pt x="5" y="23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2" y="22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35" name="Freeform 268"/>
              <p:cNvSpPr>
                <a:spLocks/>
              </p:cNvSpPr>
              <p:nvPr/>
            </p:nvSpPr>
            <p:spPr bwMode="auto">
              <a:xfrm>
                <a:off x="971" y="2699"/>
                <a:ext cx="17" cy="7"/>
              </a:xfrm>
              <a:custGeom>
                <a:avLst/>
                <a:gdLst>
                  <a:gd name="T0" fmla="*/ 17 w 17"/>
                  <a:gd name="T1" fmla="*/ 2 h 7"/>
                  <a:gd name="T2" fmla="*/ 17 w 17"/>
                  <a:gd name="T3" fmla="*/ 2 h 7"/>
                  <a:gd name="T4" fmla="*/ 17 w 17"/>
                  <a:gd name="T5" fmla="*/ 3 h 7"/>
                  <a:gd name="T6" fmla="*/ 17 w 17"/>
                  <a:gd name="T7" fmla="*/ 3 h 7"/>
                  <a:gd name="T8" fmla="*/ 16 w 17"/>
                  <a:gd name="T9" fmla="*/ 4 h 7"/>
                  <a:gd name="T10" fmla="*/ 16 w 17"/>
                  <a:gd name="T11" fmla="*/ 5 h 7"/>
                  <a:gd name="T12" fmla="*/ 15 w 17"/>
                  <a:gd name="T13" fmla="*/ 5 h 7"/>
                  <a:gd name="T14" fmla="*/ 15 w 17"/>
                  <a:gd name="T15" fmla="*/ 6 h 7"/>
                  <a:gd name="T16" fmla="*/ 14 w 17"/>
                  <a:gd name="T17" fmla="*/ 6 h 7"/>
                  <a:gd name="T18" fmla="*/ 13 w 17"/>
                  <a:gd name="T19" fmla="*/ 7 h 7"/>
                  <a:gd name="T20" fmla="*/ 11 w 17"/>
                  <a:gd name="T21" fmla="*/ 7 h 7"/>
                  <a:gd name="T22" fmla="*/ 10 w 17"/>
                  <a:gd name="T23" fmla="*/ 7 h 7"/>
                  <a:gd name="T24" fmla="*/ 9 w 17"/>
                  <a:gd name="T25" fmla="*/ 7 h 7"/>
                  <a:gd name="T26" fmla="*/ 8 w 17"/>
                  <a:gd name="T27" fmla="*/ 7 h 7"/>
                  <a:gd name="T28" fmla="*/ 7 w 17"/>
                  <a:gd name="T29" fmla="*/ 7 h 7"/>
                  <a:gd name="T30" fmla="*/ 7 w 17"/>
                  <a:gd name="T31" fmla="*/ 7 h 7"/>
                  <a:gd name="T32" fmla="*/ 7 w 17"/>
                  <a:gd name="T33" fmla="*/ 7 h 7"/>
                  <a:gd name="T34" fmla="*/ 0 w 17"/>
                  <a:gd name="T35" fmla="*/ 0 h 7"/>
                  <a:gd name="T36" fmla="*/ 17 w 17"/>
                  <a:gd name="T3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lnTo>
                      <a:pt x="17" y="2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6" y="4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0" y="0"/>
                    </a:ln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36" name="Freeform 269"/>
              <p:cNvSpPr>
                <a:spLocks/>
              </p:cNvSpPr>
              <p:nvPr/>
            </p:nvSpPr>
            <p:spPr bwMode="auto">
              <a:xfrm>
                <a:off x="975" y="2701"/>
                <a:ext cx="11" cy="3"/>
              </a:xfrm>
              <a:custGeom>
                <a:avLst/>
                <a:gdLst>
                  <a:gd name="T0" fmla="*/ 11 w 11"/>
                  <a:gd name="T1" fmla="*/ 1 h 3"/>
                  <a:gd name="T2" fmla="*/ 10 w 11"/>
                  <a:gd name="T3" fmla="*/ 3 h 3"/>
                  <a:gd name="T4" fmla="*/ 3 w 11"/>
                  <a:gd name="T5" fmla="*/ 2 h 3"/>
                  <a:gd name="T6" fmla="*/ 0 w 11"/>
                  <a:gd name="T7" fmla="*/ 0 h 3"/>
                  <a:gd name="T8" fmla="*/ 11 w 1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">
                    <a:moveTo>
                      <a:pt x="11" y="1"/>
                    </a:moveTo>
                    <a:lnTo>
                      <a:pt x="10" y="3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37" name="Freeform 270"/>
              <p:cNvSpPr>
                <a:spLocks/>
              </p:cNvSpPr>
              <p:nvPr/>
            </p:nvSpPr>
            <p:spPr bwMode="auto">
              <a:xfrm>
                <a:off x="961" y="2665"/>
                <a:ext cx="40" cy="12"/>
              </a:xfrm>
              <a:custGeom>
                <a:avLst/>
                <a:gdLst>
                  <a:gd name="T0" fmla="*/ 4 w 40"/>
                  <a:gd name="T1" fmla="*/ 3 h 12"/>
                  <a:gd name="T2" fmla="*/ 6 w 40"/>
                  <a:gd name="T3" fmla="*/ 2 h 12"/>
                  <a:gd name="T4" fmla="*/ 7 w 40"/>
                  <a:gd name="T5" fmla="*/ 2 h 12"/>
                  <a:gd name="T6" fmla="*/ 8 w 40"/>
                  <a:gd name="T7" fmla="*/ 2 h 12"/>
                  <a:gd name="T8" fmla="*/ 9 w 40"/>
                  <a:gd name="T9" fmla="*/ 2 h 12"/>
                  <a:gd name="T10" fmla="*/ 10 w 40"/>
                  <a:gd name="T11" fmla="*/ 1 h 12"/>
                  <a:gd name="T12" fmla="*/ 11 w 40"/>
                  <a:gd name="T13" fmla="*/ 0 h 12"/>
                  <a:gd name="T14" fmla="*/ 13 w 40"/>
                  <a:gd name="T15" fmla="*/ 0 h 12"/>
                  <a:gd name="T16" fmla="*/ 15 w 40"/>
                  <a:gd name="T17" fmla="*/ 0 h 12"/>
                  <a:gd name="T18" fmla="*/ 16 w 40"/>
                  <a:gd name="T19" fmla="*/ 0 h 12"/>
                  <a:gd name="T20" fmla="*/ 17 w 40"/>
                  <a:gd name="T21" fmla="*/ 0 h 12"/>
                  <a:gd name="T22" fmla="*/ 18 w 40"/>
                  <a:gd name="T23" fmla="*/ 0 h 12"/>
                  <a:gd name="T24" fmla="*/ 19 w 40"/>
                  <a:gd name="T25" fmla="*/ 0 h 12"/>
                  <a:gd name="T26" fmla="*/ 21 w 40"/>
                  <a:gd name="T27" fmla="*/ 0 h 12"/>
                  <a:gd name="T28" fmla="*/ 23 w 40"/>
                  <a:gd name="T29" fmla="*/ 0 h 12"/>
                  <a:gd name="T30" fmla="*/ 25 w 40"/>
                  <a:gd name="T31" fmla="*/ 0 h 12"/>
                  <a:gd name="T32" fmla="*/ 27 w 40"/>
                  <a:gd name="T33" fmla="*/ 1 h 12"/>
                  <a:gd name="T34" fmla="*/ 28 w 40"/>
                  <a:gd name="T35" fmla="*/ 2 h 12"/>
                  <a:gd name="T36" fmla="*/ 29 w 40"/>
                  <a:gd name="T37" fmla="*/ 3 h 12"/>
                  <a:gd name="T38" fmla="*/ 31 w 40"/>
                  <a:gd name="T39" fmla="*/ 3 h 12"/>
                  <a:gd name="T40" fmla="*/ 33 w 40"/>
                  <a:gd name="T41" fmla="*/ 3 h 12"/>
                  <a:gd name="T42" fmla="*/ 36 w 40"/>
                  <a:gd name="T43" fmla="*/ 4 h 12"/>
                  <a:gd name="T44" fmla="*/ 39 w 40"/>
                  <a:gd name="T45" fmla="*/ 6 h 12"/>
                  <a:gd name="T46" fmla="*/ 40 w 40"/>
                  <a:gd name="T47" fmla="*/ 7 h 12"/>
                  <a:gd name="T48" fmla="*/ 39 w 40"/>
                  <a:gd name="T49" fmla="*/ 9 h 12"/>
                  <a:gd name="T50" fmla="*/ 38 w 40"/>
                  <a:gd name="T51" fmla="*/ 11 h 12"/>
                  <a:gd name="T52" fmla="*/ 36 w 40"/>
                  <a:gd name="T53" fmla="*/ 12 h 12"/>
                  <a:gd name="T54" fmla="*/ 33 w 40"/>
                  <a:gd name="T55" fmla="*/ 12 h 12"/>
                  <a:gd name="T56" fmla="*/ 30 w 40"/>
                  <a:gd name="T57" fmla="*/ 12 h 12"/>
                  <a:gd name="T58" fmla="*/ 29 w 40"/>
                  <a:gd name="T59" fmla="*/ 12 h 12"/>
                  <a:gd name="T60" fmla="*/ 27 w 40"/>
                  <a:gd name="T61" fmla="*/ 12 h 12"/>
                  <a:gd name="T62" fmla="*/ 26 w 40"/>
                  <a:gd name="T63" fmla="*/ 11 h 12"/>
                  <a:gd name="T64" fmla="*/ 25 w 40"/>
                  <a:gd name="T65" fmla="*/ 11 h 12"/>
                  <a:gd name="T66" fmla="*/ 24 w 40"/>
                  <a:gd name="T67" fmla="*/ 11 h 12"/>
                  <a:gd name="T68" fmla="*/ 23 w 40"/>
                  <a:gd name="T69" fmla="*/ 11 h 12"/>
                  <a:gd name="T70" fmla="*/ 21 w 40"/>
                  <a:gd name="T71" fmla="*/ 11 h 12"/>
                  <a:gd name="T72" fmla="*/ 20 w 40"/>
                  <a:gd name="T73" fmla="*/ 11 h 12"/>
                  <a:gd name="T74" fmla="*/ 18 w 40"/>
                  <a:gd name="T75" fmla="*/ 11 h 12"/>
                  <a:gd name="T76" fmla="*/ 17 w 40"/>
                  <a:gd name="T77" fmla="*/ 10 h 12"/>
                  <a:gd name="T78" fmla="*/ 15 w 40"/>
                  <a:gd name="T79" fmla="*/ 10 h 12"/>
                  <a:gd name="T80" fmla="*/ 15 w 40"/>
                  <a:gd name="T81" fmla="*/ 9 h 12"/>
                  <a:gd name="T82" fmla="*/ 14 w 40"/>
                  <a:gd name="T83" fmla="*/ 9 h 12"/>
                  <a:gd name="T84" fmla="*/ 13 w 40"/>
                  <a:gd name="T85" fmla="*/ 9 h 12"/>
                  <a:gd name="T86" fmla="*/ 11 w 40"/>
                  <a:gd name="T87" fmla="*/ 9 h 12"/>
                  <a:gd name="T88" fmla="*/ 10 w 40"/>
                  <a:gd name="T89" fmla="*/ 9 h 12"/>
                  <a:gd name="T90" fmla="*/ 8 w 40"/>
                  <a:gd name="T91" fmla="*/ 10 h 12"/>
                  <a:gd name="T92" fmla="*/ 6 w 40"/>
                  <a:gd name="T93" fmla="*/ 11 h 12"/>
                  <a:gd name="T94" fmla="*/ 4 w 40"/>
                  <a:gd name="T95" fmla="*/ 11 h 12"/>
                  <a:gd name="T96" fmla="*/ 2 w 40"/>
                  <a:gd name="T97" fmla="*/ 11 h 12"/>
                  <a:gd name="T98" fmla="*/ 0 w 40"/>
                  <a:gd name="T99" fmla="*/ 10 h 12"/>
                  <a:gd name="T100" fmla="*/ 0 w 40"/>
                  <a:gd name="T101" fmla="*/ 8 h 12"/>
                  <a:gd name="T102" fmla="*/ 0 w 40"/>
                  <a:gd name="T103" fmla="*/ 7 h 12"/>
                  <a:gd name="T104" fmla="*/ 1 w 40"/>
                  <a:gd name="T105" fmla="*/ 5 h 12"/>
                  <a:gd name="T106" fmla="*/ 3 w 40"/>
                  <a:gd name="T10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0" h="12">
                    <a:moveTo>
                      <a:pt x="4" y="3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3" y="3"/>
                    </a:lnTo>
                    <a:lnTo>
                      <a:pt x="35" y="3"/>
                    </a:lnTo>
                    <a:lnTo>
                      <a:pt x="36" y="4"/>
                    </a:lnTo>
                    <a:lnTo>
                      <a:pt x="38" y="5"/>
                    </a:lnTo>
                    <a:lnTo>
                      <a:pt x="39" y="6"/>
                    </a:lnTo>
                    <a:lnTo>
                      <a:pt x="39" y="6"/>
                    </a:lnTo>
                    <a:lnTo>
                      <a:pt x="40" y="7"/>
                    </a:lnTo>
                    <a:lnTo>
                      <a:pt x="40" y="8"/>
                    </a:lnTo>
                    <a:lnTo>
                      <a:pt x="39" y="9"/>
                    </a:lnTo>
                    <a:lnTo>
                      <a:pt x="39" y="10"/>
                    </a:lnTo>
                    <a:lnTo>
                      <a:pt x="38" y="11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4" y="12"/>
                    </a:lnTo>
                    <a:lnTo>
                      <a:pt x="33" y="12"/>
                    </a:lnTo>
                    <a:lnTo>
                      <a:pt x="31" y="12"/>
                    </a:lnTo>
                    <a:lnTo>
                      <a:pt x="30" y="12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7" y="12"/>
                    </a:lnTo>
                    <a:lnTo>
                      <a:pt x="27" y="11"/>
                    </a:lnTo>
                    <a:lnTo>
                      <a:pt x="26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4" y="11"/>
                    </a:lnTo>
                    <a:lnTo>
                      <a:pt x="24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2" y="11"/>
                    </a:lnTo>
                    <a:lnTo>
                      <a:pt x="21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7" y="11"/>
                    </a:lnTo>
                    <a:lnTo>
                      <a:pt x="17" y="10"/>
                    </a:lnTo>
                    <a:lnTo>
                      <a:pt x="16" y="10"/>
                    </a:lnTo>
                    <a:lnTo>
                      <a:pt x="15" y="10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2" y="9"/>
                    </a:lnTo>
                    <a:lnTo>
                      <a:pt x="11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9" y="10"/>
                    </a:lnTo>
                    <a:lnTo>
                      <a:pt x="8" y="10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38" name="Freeform 271"/>
              <p:cNvSpPr>
                <a:spLocks/>
              </p:cNvSpPr>
              <p:nvPr/>
            </p:nvSpPr>
            <p:spPr bwMode="auto">
              <a:xfrm>
                <a:off x="997" y="2758"/>
                <a:ext cx="53" cy="16"/>
              </a:xfrm>
              <a:custGeom>
                <a:avLst/>
                <a:gdLst>
                  <a:gd name="T0" fmla="*/ 24 w 53"/>
                  <a:gd name="T1" fmla="*/ 0 h 16"/>
                  <a:gd name="T2" fmla="*/ 53 w 53"/>
                  <a:gd name="T3" fmla="*/ 10 h 16"/>
                  <a:gd name="T4" fmla="*/ 17 w 53"/>
                  <a:gd name="T5" fmla="*/ 16 h 16"/>
                  <a:gd name="T6" fmla="*/ 0 w 53"/>
                  <a:gd name="T7" fmla="*/ 3 h 16"/>
                  <a:gd name="T8" fmla="*/ 24 w 53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16">
                    <a:moveTo>
                      <a:pt x="24" y="0"/>
                    </a:moveTo>
                    <a:lnTo>
                      <a:pt x="53" y="10"/>
                    </a:lnTo>
                    <a:lnTo>
                      <a:pt x="17" y="16"/>
                    </a:lnTo>
                    <a:lnTo>
                      <a:pt x="0" y="3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39" name="Freeform 272"/>
              <p:cNvSpPr>
                <a:spLocks/>
              </p:cNvSpPr>
              <p:nvPr/>
            </p:nvSpPr>
            <p:spPr bwMode="auto">
              <a:xfrm>
                <a:off x="1002" y="2760"/>
                <a:ext cx="41" cy="12"/>
              </a:xfrm>
              <a:custGeom>
                <a:avLst/>
                <a:gdLst>
                  <a:gd name="T0" fmla="*/ 19 w 41"/>
                  <a:gd name="T1" fmla="*/ 0 h 12"/>
                  <a:gd name="T2" fmla="*/ 41 w 41"/>
                  <a:gd name="T3" fmla="*/ 8 h 12"/>
                  <a:gd name="T4" fmla="*/ 12 w 41"/>
                  <a:gd name="T5" fmla="*/ 12 h 12"/>
                  <a:gd name="T6" fmla="*/ 0 w 41"/>
                  <a:gd name="T7" fmla="*/ 3 h 12"/>
                  <a:gd name="T8" fmla="*/ 19 w 4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2">
                    <a:moveTo>
                      <a:pt x="19" y="0"/>
                    </a:moveTo>
                    <a:lnTo>
                      <a:pt x="41" y="8"/>
                    </a:lnTo>
                    <a:lnTo>
                      <a:pt x="12" y="12"/>
                    </a:lnTo>
                    <a:lnTo>
                      <a:pt x="0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40" name="Freeform 273"/>
              <p:cNvSpPr>
                <a:spLocks/>
              </p:cNvSpPr>
              <p:nvPr/>
            </p:nvSpPr>
            <p:spPr bwMode="auto">
              <a:xfrm>
                <a:off x="939" y="2715"/>
                <a:ext cx="86" cy="52"/>
              </a:xfrm>
              <a:custGeom>
                <a:avLst/>
                <a:gdLst>
                  <a:gd name="T0" fmla="*/ 7 w 86"/>
                  <a:gd name="T1" fmla="*/ 8 h 52"/>
                  <a:gd name="T2" fmla="*/ 9 w 86"/>
                  <a:gd name="T3" fmla="*/ 6 h 52"/>
                  <a:gd name="T4" fmla="*/ 12 w 86"/>
                  <a:gd name="T5" fmla="*/ 4 h 52"/>
                  <a:gd name="T6" fmla="*/ 15 w 86"/>
                  <a:gd name="T7" fmla="*/ 2 h 52"/>
                  <a:gd name="T8" fmla="*/ 16 w 86"/>
                  <a:gd name="T9" fmla="*/ 2 h 52"/>
                  <a:gd name="T10" fmla="*/ 18 w 86"/>
                  <a:gd name="T11" fmla="*/ 1 h 52"/>
                  <a:gd name="T12" fmla="*/ 21 w 86"/>
                  <a:gd name="T13" fmla="*/ 1 h 52"/>
                  <a:gd name="T14" fmla="*/ 23 w 86"/>
                  <a:gd name="T15" fmla="*/ 0 h 52"/>
                  <a:gd name="T16" fmla="*/ 23 w 86"/>
                  <a:gd name="T17" fmla="*/ 0 h 52"/>
                  <a:gd name="T18" fmla="*/ 25 w 86"/>
                  <a:gd name="T19" fmla="*/ 0 h 52"/>
                  <a:gd name="T20" fmla="*/ 29 w 86"/>
                  <a:gd name="T21" fmla="*/ 0 h 52"/>
                  <a:gd name="T22" fmla="*/ 33 w 86"/>
                  <a:gd name="T23" fmla="*/ 0 h 52"/>
                  <a:gd name="T24" fmla="*/ 37 w 86"/>
                  <a:gd name="T25" fmla="*/ 0 h 52"/>
                  <a:gd name="T26" fmla="*/ 42 w 86"/>
                  <a:gd name="T27" fmla="*/ 0 h 52"/>
                  <a:gd name="T28" fmla="*/ 45 w 86"/>
                  <a:gd name="T29" fmla="*/ 0 h 52"/>
                  <a:gd name="T30" fmla="*/ 47 w 86"/>
                  <a:gd name="T31" fmla="*/ 0 h 52"/>
                  <a:gd name="T32" fmla="*/ 48 w 86"/>
                  <a:gd name="T33" fmla="*/ 0 h 52"/>
                  <a:gd name="T34" fmla="*/ 50 w 86"/>
                  <a:gd name="T35" fmla="*/ 1 h 52"/>
                  <a:gd name="T36" fmla="*/ 53 w 86"/>
                  <a:gd name="T37" fmla="*/ 1 h 52"/>
                  <a:gd name="T38" fmla="*/ 56 w 86"/>
                  <a:gd name="T39" fmla="*/ 2 h 52"/>
                  <a:gd name="T40" fmla="*/ 58 w 86"/>
                  <a:gd name="T41" fmla="*/ 3 h 52"/>
                  <a:gd name="T42" fmla="*/ 60 w 86"/>
                  <a:gd name="T43" fmla="*/ 5 h 52"/>
                  <a:gd name="T44" fmla="*/ 62 w 86"/>
                  <a:gd name="T45" fmla="*/ 6 h 52"/>
                  <a:gd name="T46" fmla="*/ 63 w 86"/>
                  <a:gd name="T47" fmla="*/ 7 h 52"/>
                  <a:gd name="T48" fmla="*/ 64 w 86"/>
                  <a:gd name="T49" fmla="*/ 9 h 52"/>
                  <a:gd name="T50" fmla="*/ 68 w 86"/>
                  <a:gd name="T51" fmla="*/ 16 h 52"/>
                  <a:gd name="T52" fmla="*/ 73 w 86"/>
                  <a:gd name="T53" fmla="*/ 24 h 52"/>
                  <a:gd name="T54" fmla="*/ 76 w 86"/>
                  <a:gd name="T55" fmla="*/ 33 h 52"/>
                  <a:gd name="T56" fmla="*/ 86 w 86"/>
                  <a:gd name="T57" fmla="*/ 46 h 52"/>
                  <a:gd name="T58" fmla="*/ 75 w 86"/>
                  <a:gd name="T59" fmla="*/ 47 h 52"/>
                  <a:gd name="T60" fmla="*/ 75 w 86"/>
                  <a:gd name="T61" fmla="*/ 49 h 52"/>
                  <a:gd name="T62" fmla="*/ 73 w 86"/>
                  <a:gd name="T63" fmla="*/ 52 h 52"/>
                  <a:gd name="T64" fmla="*/ 72 w 86"/>
                  <a:gd name="T65" fmla="*/ 51 h 52"/>
                  <a:gd name="T66" fmla="*/ 71 w 86"/>
                  <a:gd name="T67" fmla="*/ 51 h 52"/>
                  <a:gd name="T68" fmla="*/ 70 w 86"/>
                  <a:gd name="T69" fmla="*/ 47 h 52"/>
                  <a:gd name="T70" fmla="*/ 69 w 86"/>
                  <a:gd name="T71" fmla="*/ 40 h 52"/>
                  <a:gd name="T72" fmla="*/ 67 w 86"/>
                  <a:gd name="T73" fmla="*/ 39 h 52"/>
                  <a:gd name="T74" fmla="*/ 65 w 86"/>
                  <a:gd name="T75" fmla="*/ 36 h 52"/>
                  <a:gd name="T76" fmla="*/ 62 w 86"/>
                  <a:gd name="T77" fmla="*/ 30 h 52"/>
                  <a:gd name="T78" fmla="*/ 57 w 86"/>
                  <a:gd name="T79" fmla="*/ 24 h 52"/>
                  <a:gd name="T80" fmla="*/ 56 w 86"/>
                  <a:gd name="T81" fmla="*/ 39 h 52"/>
                  <a:gd name="T82" fmla="*/ 14 w 86"/>
                  <a:gd name="T83" fmla="*/ 24 h 52"/>
                  <a:gd name="T84" fmla="*/ 13 w 86"/>
                  <a:gd name="T85" fmla="*/ 29 h 52"/>
                  <a:gd name="T86" fmla="*/ 13 w 86"/>
                  <a:gd name="T87" fmla="*/ 43 h 52"/>
                  <a:gd name="T88" fmla="*/ 1 w 86"/>
                  <a:gd name="T89" fmla="*/ 44 h 52"/>
                  <a:gd name="T90" fmla="*/ 0 w 86"/>
                  <a:gd name="T91" fmla="*/ 37 h 52"/>
                  <a:gd name="T92" fmla="*/ 1 w 86"/>
                  <a:gd name="T93" fmla="*/ 27 h 52"/>
                  <a:gd name="T94" fmla="*/ 3 w 86"/>
                  <a:gd name="T95" fmla="*/ 1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6" h="52">
                    <a:moveTo>
                      <a:pt x="6" y="10"/>
                    </a:moveTo>
                    <a:lnTo>
                      <a:pt x="7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12" y="4"/>
                    </a:lnTo>
                    <a:lnTo>
                      <a:pt x="13" y="3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7" y="3"/>
                    </a:lnTo>
                    <a:lnTo>
                      <a:pt x="58" y="3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6"/>
                    </a:lnTo>
                    <a:lnTo>
                      <a:pt x="62" y="7"/>
                    </a:lnTo>
                    <a:lnTo>
                      <a:pt x="63" y="7"/>
                    </a:lnTo>
                    <a:lnTo>
                      <a:pt x="63" y="7"/>
                    </a:lnTo>
                    <a:lnTo>
                      <a:pt x="64" y="9"/>
                    </a:lnTo>
                    <a:lnTo>
                      <a:pt x="66" y="12"/>
                    </a:lnTo>
                    <a:lnTo>
                      <a:pt x="68" y="16"/>
                    </a:lnTo>
                    <a:lnTo>
                      <a:pt x="70" y="20"/>
                    </a:lnTo>
                    <a:lnTo>
                      <a:pt x="73" y="24"/>
                    </a:lnTo>
                    <a:lnTo>
                      <a:pt x="75" y="28"/>
                    </a:lnTo>
                    <a:lnTo>
                      <a:pt x="76" y="33"/>
                    </a:lnTo>
                    <a:lnTo>
                      <a:pt x="78" y="36"/>
                    </a:lnTo>
                    <a:lnTo>
                      <a:pt x="86" y="46"/>
                    </a:lnTo>
                    <a:lnTo>
                      <a:pt x="79" y="51"/>
                    </a:lnTo>
                    <a:lnTo>
                      <a:pt x="75" y="47"/>
                    </a:lnTo>
                    <a:lnTo>
                      <a:pt x="75" y="48"/>
                    </a:lnTo>
                    <a:lnTo>
                      <a:pt x="75" y="49"/>
                    </a:lnTo>
                    <a:lnTo>
                      <a:pt x="74" y="51"/>
                    </a:lnTo>
                    <a:lnTo>
                      <a:pt x="73" y="52"/>
                    </a:lnTo>
                    <a:lnTo>
                      <a:pt x="72" y="52"/>
                    </a:lnTo>
                    <a:lnTo>
                      <a:pt x="72" y="51"/>
                    </a:lnTo>
                    <a:lnTo>
                      <a:pt x="71" y="51"/>
                    </a:lnTo>
                    <a:lnTo>
                      <a:pt x="71" y="51"/>
                    </a:lnTo>
                    <a:lnTo>
                      <a:pt x="71" y="50"/>
                    </a:lnTo>
                    <a:lnTo>
                      <a:pt x="70" y="47"/>
                    </a:lnTo>
                    <a:lnTo>
                      <a:pt x="70" y="44"/>
                    </a:lnTo>
                    <a:lnTo>
                      <a:pt x="69" y="40"/>
                    </a:lnTo>
                    <a:lnTo>
                      <a:pt x="67" y="40"/>
                    </a:lnTo>
                    <a:lnTo>
                      <a:pt x="67" y="39"/>
                    </a:lnTo>
                    <a:lnTo>
                      <a:pt x="67" y="38"/>
                    </a:lnTo>
                    <a:lnTo>
                      <a:pt x="65" y="36"/>
                    </a:lnTo>
                    <a:lnTo>
                      <a:pt x="64" y="33"/>
                    </a:lnTo>
                    <a:lnTo>
                      <a:pt x="62" y="30"/>
                    </a:lnTo>
                    <a:lnTo>
                      <a:pt x="60" y="27"/>
                    </a:lnTo>
                    <a:lnTo>
                      <a:pt x="57" y="24"/>
                    </a:lnTo>
                    <a:lnTo>
                      <a:pt x="54" y="22"/>
                    </a:lnTo>
                    <a:lnTo>
                      <a:pt x="56" y="39"/>
                    </a:lnTo>
                    <a:lnTo>
                      <a:pt x="15" y="43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3" y="29"/>
                    </a:lnTo>
                    <a:lnTo>
                      <a:pt x="12" y="35"/>
                    </a:lnTo>
                    <a:lnTo>
                      <a:pt x="13" y="43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1" y="41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1" y="27"/>
                    </a:lnTo>
                    <a:lnTo>
                      <a:pt x="2" y="21"/>
                    </a:lnTo>
                    <a:lnTo>
                      <a:pt x="3" y="15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41" name="Freeform 274"/>
              <p:cNvSpPr>
                <a:spLocks/>
              </p:cNvSpPr>
              <p:nvPr/>
            </p:nvSpPr>
            <p:spPr bwMode="auto">
              <a:xfrm>
                <a:off x="1009" y="2753"/>
                <a:ext cx="13" cy="11"/>
              </a:xfrm>
              <a:custGeom>
                <a:avLst/>
                <a:gdLst>
                  <a:gd name="T0" fmla="*/ 0 w 13"/>
                  <a:gd name="T1" fmla="*/ 1 h 11"/>
                  <a:gd name="T2" fmla="*/ 1 w 13"/>
                  <a:gd name="T3" fmla="*/ 4 h 11"/>
                  <a:gd name="T4" fmla="*/ 1 w 13"/>
                  <a:gd name="T5" fmla="*/ 7 h 11"/>
                  <a:gd name="T6" fmla="*/ 2 w 13"/>
                  <a:gd name="T7" fmla="*/ 10 h 11"/>
                  <a:gd name="T8" fmla="*/ 3 w 13"/>
                  <a:gd name="T9" fmla="*/ 11 h 11"/>
                  <a:gd name="T10" fmla="*/ 3 w 13"/>
                  <a:gd name="T11" fmla="*/ 10 h 11"/>
                  <a:gd name="T12" fmla="*/ 4 w 13"/>
                  <a:gd name="T13" fmla="*/ 9 h 11"/>
                  <a:gd name="T14" fmla="*/ 4 w 13"/>
                  <a:gd name="T15" fmla="*/ 7 h 11"/>
                  <a:gd name="T16" fmla="*/ 4 w 13"/>
                  <a:gd name="T17" fmla="*/ 6 h 11"/>
                  <a:gd name="T18" fmla="*/ 9 w 13"/>
                  <a:gd name="T19" fmla="*/ 10 h 11"/>
                  <a:gd name="T20" fmla="*/ 13 w 13"/>
                  <a:gd name="T21" fmla="*/ 8 h 11"/>
                  <a:gd name="T22" fmla="*/ 7 w 13"/>
                  <a:gd name="T23" fmla="*/ 0 h 11"/>
                  <a:gd name="T24" fmla="*/ 0 w 13"/>
                  <a:gd name="T2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1">
                    <a:moveTo>
                      <a:pt x="0" y="1"/>
                    </a:moveTo>
                    <a:lnTo>
                      <a:pt x="1" y="4"/>
                    </a:lnTo>
                    <a:lnTo>
                      <a:pt x="1" y="7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9" y="10"/>
                    </a:lnTo>
                    <a:lnTo>
                      <a:pt x="13" y="8"/>
                    </a:lnTo>
                    <a:lnTo>
                      <a:pt x="7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42" name="Freeform 275"/>
              <p:cNvSpPr>
                <a:spLocks/>
              </p:cNvSpPr>
              <p:nvPr/>
            </p:nvSpPr>
            <p:spPr bwMode="auto">
              <a:xfrm>
                <a:off x="942" y="2718"/>
                <a:ext cx="72" cy="40"/>
              </a:xfrm>
              <a:custGeom>
                <a:avLst/>
                <a:gdLst>
                  <a:gd name="T0" fmla="*/ 54 w 72"/>
                  <a:gd name="T1" fmla="*/ 2 h 40"/>
                  <a:gd name="T2" fmla="*/ 52 w 72"/>
                  <a:gd name="T3" fmla="*/ 1 h 40"/>
                  <a:gd name="T4" fmla="*/ 50 w 72"/>
                  <a:gd name="T5" fmla="*/ 1 h 40"/>
                  <a:gd name="T6" fmla="*/ 48 w 72"/>
                  <a:gd name="T7" fmla="*/ 0 h 40"/>
                  <a:gd name="T8" fmla="*/ 41 w 72"/>
                  <a:gd name="T9" fmla="*/ 0 h 40"/>
                  <a:gd name="T10" fmla="*/ 23 w 72"/>
                  <a:gd name="T11" fmla="*/ 0 h 40"/>
                  <a:gd name="T12" fmla="*/ 16 w 72"/>
                  <a:gd name="T13" fmla="*/ 0 h 40"/>
                  <a:gd name="T14" fmla="*/ 13 w 72"/>
                  <a:gd name="T15" fmla="*/ 1 h 40"/>
                  <a:gd name="T16" fmla="*/ 10 w 72"/>
                  <a:gd name="T17" fmla="*/ 3 h 40"/>
                  <a:gd name="T18" fmla="*/ 7 w 72"/>
                  <a:gd name="T19" fmla="*/ 5 h 40"/>
                  <a:gd name="T20" fmla="*/ 3 w 72"/>
                  <a:gd name="T21" fmla="*/ 12 h 40"/>
                  <a:gd name="T22" fmla="*/ 0 w 72"/>
                  <a:gd name="T23" fmla="*/ 23 h 40"/>
                  <a:gd name="T24" fmla="*/ 0 w 72"/>
                  <a:gd name="T25" fmla="*/ 33 h 40"/>
                  <a:gd name="T26" fmla="*/ 1 w 72"/>
                  <a:gd name="T27" fmla="*/ 39 h 40"/>
                  <a:gd name="T28" fmla="*/ 7 w 72"/>
                  <a:gd name="T29" fmla="*/ 39 h 40"/>
                  <a:gd name="T30" fmla="*/ 8 w 72"/>
                  <a:gd name="T31" fmla="*/ 26 h 40"/>
                  <a:gd name="T32" fmla="*/ 10 w 72"/>
                  <a:gd name="T33" fmla="*/ 19 h 40"/>
                  <a:gd name="T34" fmla="*/ 12 w 72"/>
                  <a:gd name="T35" fmla="*/ 17 h 40"/>
                  <a:gd name="T36" fmla="*/ 13 w 72"/>
                  <a:gd name="T37" fmla="*/ 16 h 40"/>
                  <a:gd name="T38" fmla="*/ 15 w 72"/>
                  <a:gd name="T39" fmla="*/ 38 h 40"/>
                  <a:gd name="T40" fmla="*/ 18 w 72"/>
                  <a:gd name="T41" fmla="*/ 38 h 40"/>
                  <a:gd name="T42" fmla="*/ 23 w 72"/>
                  <a:gd name="T43" fmla="*/ 37 h 40"/>
                  <a:gd name="T44" fmla="*/ 30 w 72"/>
                  <a:gd name="T45" fmla="*/ 37 h 40"/>
                  <a:gd name="T46" fmla="*/ 36 w 72"/>
                  <a:gd name="T47" fmla="*/ 36 h 40"/>
                  <a:gd name="T48" fmla="*/ 42 w 72"/>
                  <a:gd name="T49" fmla="*/ 36 h 40"/>
                  <a:gd name="T50" fmla="*/ 47 w 72"/>
                  <a:gd name="T51" fmla="*/ 35 h 40"/>
                  <a:gd name="T52" fmla="*/ 50 w 72"/>
                  <a:gd name="T53" fmla="*/ 35 h 40"/>
                  <a:gd name="T54" fmla="*/ 48 w 72"/>
                  <a:gd name="T55" fmla="*/ 15 h 40"/>
                  <a:gd name="T56" fmla="*/ 50 w 72"/>
                  <a:gd name="T57" fmla="*/ 16 h 40"/>
                  <a:gd name="T58" fmla="*/ 55 w 72"/>
                  <a:gd name="T59" fmla="*/ 19 h 40"/>
                  <a:gd name="T60" fmla="*/ 60 w 72"/>
                  <a:gd name="T61" fmla="*/ 25 h 40"/>
                  <a:gd name="T62" fmla="*/ 65 w 72"/>
                  <a:gd name="T63" fmla="*/ 34 h 40"/>
                  <a:gd name="T64" fmla="*/ 69 w 72"/>
                  <a:gd name="T65" fmla="*/ 25 h 40"/>
                  <a:gd name="T66" fmla="*/ 63 w 72"/>
                  <a:gd name="T67" fmla="*/ 13 h 40"/>
                  <a:gd name="T68" fmla="*/ 58 w 72"/>
                  <a:gd name="T69" fmla="*/ 6 h 40"/>
                  <a:gd name="T70" fmla="*/ 55 w 72"/>
                  <a:gd name="T71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2" h="40">
                    <a:moveTo>
                      <a:pt x="54" y="2"/>
                    </a:moveTo>
                    <a:lnTo>
                      <a:pt x="54" y="2"/>
                    </a:lnTo>
                    <a:lnTo>
                      <a:pt x="53" y="2"/>
                    </a:lnTo>
                    <a:lnTo>
                      <a:pt x="52" y="1"/>
                    </a:lnTo>
                    <a:lnTo>
                      <a:pt x="51" y="1"/>
                    </a:lnTo>
                    <a:lnTo>
                      <a:pt x="50" y="1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1" y="0"/>
                    </a:lnTo>
                    <a:lnTo>
                      <a:pt x="34" y="19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3" y="12"/>
                    </a:lnTo>
                    <a:lnTo>
                      <a:pt x="1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37"/>
                    </a:lnTo>
                    <a:lnTo>
                      <a:pt x="1" y="39"/>
                    </a:lnTo>
                    <a:lnTo>
                      <a:pt x="1" y="40"/>
                    </a:lnTo>
                    <a:lnTo>
                      <a:pt x="7" y="39"/>
                    </a:lnTo>
                    <a:lnTo>
                      <a:pt x="7" y="32"/>
                    </a:lnTo>
                    <a:lnTo>
                      <a:pt x="8" y="26"/>
                    </a:lnTo>
                    <a:lnTo>
                      <a:pt x="9" y="22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2" y="17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4" y="38"/>
                    </a:lnTo>
                    <a:lnTo>
                      <a:pt x="15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3" y="37"/>
                    </a:lnTo>
                    <a:lnTo>
                      <a:pt x="27" y="37"/>
                    </a:lnTo>
                    <a:lnTo>
                      <a:pt x="30" y="37"/>
                    </a:lnTo>
                    <a:lnTo>
                      <a:pt x="33" y="37"/>
                    </a:lnTo>
                    <a:lnTo>
                      <a:pt x="36" y="36"/>
                    </a:lnTo>
                    <a:lnTo>
                      <a:pt x="39" y="36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7" y="35"/>
                    </a:lnTo>
                    <a:lnTo>
                      <a:pt x="49" y="35"/>
                    </a:lnTo>
                    <a:lnTo>
                      <a:pt x="50" y="35"/>
                    </a:lnTo>
                    <a:lnTo>
                      <a:pt x="50" y="35"/>
                    </a:lnTo>
                    <a:lnTo>
                      <a:pt x="48" y="15"/>
                    </a:lnTo>
                    <a:lnTo>
                      <a:pt x="49" y="16"/>
                    </a:lnTo>
                    <a:lnTo>
                      <a:pt x="50" y="16"/>
                    </a:lnTo>
                    <a:lnTo>
                      <a:pt x="52" y="17"/>
                    </a:lnTo>
                    <a:lnTo>
                      <a:pt x="55" y="19"/>
                    </a:lnTo>
                    <a:lnTo>
                      <a:pt x="58" y="21"/>
                    </a:lnTo>
                    <a:lnTo>
                      <a:pt x="60" y="25"/>
                    </a:lnTo>
                    <a:lnTo>
                      <a:pt x="63" y="29"/>
                    </a:lnTo>
                    <a:lnTo>
                      <a:pt x="65" y="34"/>
                    </a:lnTo>
                    <a:lnTo>
                      <a:pt x="72" y="33"/>
                    </a:lnTo>
                    <a:lnTo>
                      <a:pt x="69" y="25"/>
                    </a:lnTo>
                    <a:lnTo>
                      <a:pt x="66" y="18"/>
                    </a:lnTo>
                    <a:lnTo>
                      <a:pt x="63" y="13"/>
                    </a:lnTo>
                    <a:lnTo>
                      <a:pt x="60" y="9"/>
                    </a:lnTo>
                    <a:lnTo>
                      <a:pt x="58" y="6"/>
                    </a:lnTo>
                    <a:lnTo>
                      <a:pt x="56" y="4"/>
                    </a:lnTo>
                    <a:lnTo>
                      <a:pt x="55" y="3"/>
                    </a:lnTo>
                    <a:lnTo>
                      <a:pt x="54" y="2"/>
                    </a:lnTo>
                    <a:close/>
                  </a:path>
                </a:pathLst>
              </a:custGeom>
              <a:solidFill>
                <a:srgbClr val="59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43" name="Freeform 276"/>
              <p:cNvSpPr>
                <a:spLocks/>
              </p:cNvSpPr>
              <p:nvPr/>
            </p:nvSpPr>
            <p:spPr bwMode="auto">
              <a:xfrm>
                <a:off x="959" y="2717"/>
                <a:ext cx="29" cy="20"/>
              </a:xfrm>
              <a:custGeom>
                <a:avLst/>
                <a:gdLst>
                  <a:gd name="T0" fmla="*/ 4 w 29"/>
                  <a:gd name="T1" fmla="*/ 6 h 20"/>
                  <a:gd name="T2" fmla="*/ 0 w 29"/>
                  <a:gd name="T3" fmla="*/ 4 h 20"/>
                  <a:gd name="T4" fmla="*/ 3 w 29"/>
                  <a:gd name="T5" fmla="*/ 0 h 20"/>
                  <a:gd name="T6" fmla="*/ 5 w 29"/>
                  <a:gd name="T7" fmla="*/ 0 h 20"/>
                  <a:gd name="T8" fmla="*/ 3 w 29"/>
                  <a:gd name="T9" fmla="*/ 3 h 20"/>
                  <a:gd name="T10" fmla="*/ 6 w 29"/>
                  <a:gd name="T11" fmla="*/ 6 h 20"/>
                  <a:gd name="T12" fmla="*/ 6 w 29"/>
                  <a:gd name="T13" fmla="*/ 6 h 20"/>
                  <a:gd name="T14" fmla="*/ 5 w 29"/>
                  <a:gd name="T15" fmla="*/ 7 h 20"/>
                  <a:gd name="T16" fmla="*/ 4 w 29"/>
                  <a:gd name="T17" fmla="*/ 8 h 20"/>
                  <a:gd name="T18" fmla="*/ 4 w 29"/>
                  <a:gd name="T19" fmla="*/ 9 h 20"/>
                  <a:gd name="T20" fmla="*/ 16 w 29"/>
                  <a:gd name="T21" fmla="*/ 17 h 20"/>
                  <a:gd name="T22" fmla="*/ 26 w 29"/>
                  <a:gd name="T23" fmla="*/ 8 h 20"/>
                  <a:gd name="T24" fmla="*/ 24 w 29"/>
                  <a:gd name="T25" fmla="*/ 6 h 20"/>
                  <a:gd name="T26" fmla="*/ 27 w 29"/>
                  <a:gd name="T27" fmla="*/ 3 h 20"/>
                  <a:gd name="T28" fmla="*/ 25 w 29"/>
                  <a:gd name="T29" fmla="*/ 0 h 20"/>
                  <a:gd name="T30" fmla="*/ 27 w 29"/>
                  <a:gd name="T31" fmla="*/ 0 h 20"/>
                  <a:gd name="T32" fmla="*/ 29 w 29"/>
                  <a:gd name="T33" fmla="*/ 4 h 20"/>
                  <a:gd name="T34" fmla="*/ 26 w 29"/>
                  <a:gd name="T35" fmla="*/ 6 h 20"/>
                  <a:gd name="T36" fmla="*/ 28 w 29"/>
                  <a:gd name="T37" fmla="*/ 9 h 20"/>
                  <a:gd name="T38" fmla="*/ 17 w 29"/>
                  <a:gd name="T39" fmla="*/ 20 h 20"/>
                  <a:gd name="T40" fmla="*/ 1 w 29"/>
                  <a:gd name="T41" fmla="*/ 9 h 20"/>
                  <a:gd name="T42" fmla="*/ 4 w 29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" h="20">
                    <a:moveTo>
                      <a:pt x="4" y="6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16" y="17"/>
                    </a:lnTo>
                    <a:lnTo>
                      <a:pt x="26" y="8"/>
                    </a:lnTo>
                    <a:lnTo>
                      <a:pt x="24" y="6"/>
                    </a:lnTo>
                    <a:lnTo>
                      <a:pt x="27" y="3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4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17" y="20"/>
                    </a:lnTo>
                    <a:lnTo>
                      <a:pt x="1" y="9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44" name="Freeform 277"/>
              <p:cNvSpPr>
                <a:spLocks/>
              </p:cNvSpPr>
              <p:nvPr/>
            </p:nvSpPr>
            <p:spPr bwMode="auto">
              <a:xfrm>
                <a:off x="967" y="2718"/>
                <a:ext cx="14" cy="15"/>
              </a:xfrm>
              <a:custGeom>
                <a:avLst/>
                <a:gdLst>
                  <a:gd name="T0" fmla="*/ 14 w 14"/>
                  <a:gd name="T1" fmla="*/ 0 h 15"/>
                  <a:gd name="T2" fmla="*/ 0 w 14"/>
                  <a:gd name="T3" fmla="*/ 0 h 15"/>
                  <a:gd name="T4" fmla="*/ 8 w 14"/>
                  <a:gd name="T5" fmla="*/ 15 h 15"/>
                  <a:gd name="T6" fmla="*/ 14 w 14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5">
                    <a:moveTo>
                      <a:pt x="14" y="0"/>
                    </a:moveTo>
                    <a:lnTo>
                      <a:pt x="0" y="0"/>
                    </a:lnTo>
                    <a:lnTo>
                      <a:pt x="8" y="1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45" name="Freeform 278"/>
              <p:cNvSpPr>
                <a:spLocks/>
              </p:cNvSpPr>
              <p:nvPr/>
            </p:nvSpPr>
            <p:spPr bwMode="auto">
              <a:xfrm>
                <a:off x="971" y="2716"/>
                <a:ext cx="7" cy="18"/>
              </a:xfrm>
              <a:custGeom>
                <a:avLst/>
                <a:gdLst>
                  <a:gd name="T0" fmla="*/ 4 w 7"/>
                  <a:gd name="T1" fmla="*/ 18 h 18"/>
                  <a:gd name="T2" fmla="*/ 0 w 7"/>
                  <a:gd name="T3" fmla="*/ 11 h 18"/>
                  <a:gd name="T4" fmla="*/ 2 w 7"/>
                  <a:gd name="T5" fmla="*/ 4 h 18"/>
                  <a:gd name="T6" fmla="*/ 2 w 7"/>
                  <a:gd name="T7" fmla="*/ 4 h 18"/>
                  <a:gd name="T8" fmla="*/ 2 w 7"/>
                  <a:gd name="T9" fmla="*/ 4 h 18"/>
                  <a:gd name="T10" fmla="*/ 1 w 7"/>
                  <a:gd name="T11" fmla="*/ 3 h 18"/>
                  <a:gd name="T12" fmla="*/ 1 w 7"/>
                  <a:gd name="T13" fmla="*/ 2 h 18"/>
                  <a:gd name="T14" fmla="*/ 1 w 7"/>
                  <a:gd name="T15" fmla="*/ 2 h 18"/>
                  <a:gd name="T16" fmla="*/ 2 w 7"/>
                  <a:gd name="T17" fmla="*/ 1 h 18"/>
                  <a:gd name="T18" fmla="*/ 3 w 7"/>
                  <a:gd name="T19" fmla="*/ 0 h 18"/>
                  <a:gd name="T20" fmla="*/ 3 w 7"/>
                  <a:gd name="T21" fmla="*/ 0 h 18"/>
                  <a:gd name="T22" fmla="*/ 4 w 7"/>
                  <a:gd name="T23" fmla="*/ 0 h 18"/>
                  <a:gd name="T24" fmla="*/ 5 w 7"/>
                  <a:gd name="T25" fmla="*/ 1 h 18"/>
                  <a:gd name="T26" fmla="*/ 5 w 7"/>
                  <a:gd name="T27" fmla="*/ 2 h 18"/>
                  <a:gd name="T28" fmla="*/ 6 w 7"/>
                  <a:gd name="T29" fmla="*/ 2 h 18"/>
                  <a:gd name="T30" fmla="*/ 5 w 7"/>
                  <a:gd name="T31" fmla="*/ 3 h 18"/>
                  <a:gd name="T32" fmla="*/ 5 w 7"/>
                  <a:gd name="T33" fmla="*/ 4 h 18"/>
                  <a:gd name="T34" fmla="*/ 5 w 7"/>
                  <a:gd name="T35" fmla="*/ 4 h 18"/>
                  <a:gd name="T36" fmla="*/ 5 w 7"/>
                  <a:gd name="T37" fmla="*/ 4 h 18"/>
                  <a:gd name="T38" fmla="*/ 7 w 7"/>
                  <a:gd name="T39" fmla="*/ 11 h 18"/>
                  <a:gd name="T40" fmla="*/ 4 w 7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8">
                    <a:moveTo>
                      <a:pt x="4" y="18"/>
                    </a:moveTo>
                    <a:lnTo>
                      <a:pt x="0" y="11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11"/>
                    </a:lnTo>
                    <a:lnTo>
                      <a:pt x="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46" name="Freeform 279"/>
              <p:cNvSpPr>
                <a:spLocks/>
              </p:cNvSpPr>
              <p:nvPr/>
            </p:nvSpPr>
            <p:spPr bwMode="auto">
              <a:xfrm>
                <a:off x="974" y="2740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3 w 4"/>
                  <a:gd name="T5" fmla="*/ 3 h 4"/>
                  <a:gd name="T6" fmla="*/ 3 w 4"/>
                  <a:gd name="T7" fmla="*/ 3 h 4"/>
                  <a:gd name="T8" fmla="*/ 4 w 4"/>
                  <a:gd name="T9" fmla="*/ 2 h 4"/>
                  <a:gd name="T10" fmla="*/ 3 w 4"/>
                  <a:gd name="T11" fmla="*/ 1 h 4"/>
                  <a:gd name="T12" fmla="*/ 3 w 4"/>
                  <a:gd name="T13" fmla="*/ 1 h 4"/>
                  <a:gd name="T14" fmla="*/ 2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1 w 4"/>
                  <a:gd name="T21" fmla="*/ 1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1 w 4"/>
                  <a:gd name="T29" fmla="*/ 3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47" name="Freeform 280"/>
              <p:cNvSpPr>
                <a:spLocks/>
              </p:cNvSpPr>
              <p:nvPr/>
            </p:nvSpPr>
            <p:spPr bwMode="auto">
              <a:xfrm>
                <a:off x="974" y="2747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3 w 4"/>
                  <a:gd name="T5" fmla="*/ 3 h 4"/>
                  <a:gd name="T6" fmla="*/ 3 w 4"/>
                  <a:gd name="T7" fmla="*/ 3 h 4"/>
                  <a:gd name="T8" fmla="*/ 4 w 4"/>
                  <a:gd name="T9" fmla="*/ 2 h 4"/>
                  <a:gd name="T10" fmla="*/ 3 w 4"/>
                  <a:gd name="T11" fmla="*/ 1 h 4"/>
                  <a:gd name="T12" fmla="*/ 3 w 4"/>
                  <a:gd name="T13" fmla="*/ 1 h 4"/>
                  <a:gd name="T14" fmla="*/ 2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1 w 4"/>
                  <a:gd name="T21" fmla="*/ 1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1 w 4"/>
                  <a:gd name="T29" fmla="*/ 3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48" name="Freeform 281"/>
              <p:cNvSpPr>
                <a:spLocks/>
              </p:cNvSpPr>
              <p:nvPr/>
            </p:nvSpPr>
            <p:spPr bwMode="auto">
              <a:xfrm>
                <a:off x="978" y="2681"/>
                <a:ext cx="10" cy="14"/>
              </a:xfrm>
              <a:custGeom>
                <a:avLst/>
                <a:gdLst>
                  <a:gd name="T0" fmla="*/ 8 w 10"/>
                  <a:gd name="T1" fmla="*/ 12 h 14"/>
                  <a:gd name="T2" fmla="*/ 4 w 10"/>
                  <a:gd name="T3" fmla="*/ 4 h 14"/>
                  <a:gd name="T4" fmla="*/ 4 w 10"/>
                  <a:gd name="T5" fmla="*/ 0 h 14"/>
                  <a:gd name="T6" fmla="*/ 10 w 10"/>
                  <a:gd name="T7" fmla="*/ 14 h 14"/>
                  <a:gd name="T8" fmla="*/ 0 w 10"/>
                  <a:gd name="T9" fmla="*/ 13 h 14"/>
                  <a:gd name="T10" fmla="*/ 0 w 10"/>
                  <a:gd name="T11" fmla="*/ 12 h 14"/>
                  <a:gd name="T12" fmla="*/ 8 w 10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8" y="12"/>
                    </a:moveTo>
                    <a:lnTo>
                      <a:pt x="4" y="4"/>
                    </a:lnTo>
                    <a:lnTo>
                      <a:pt x="4" y="0"/>
                    </a:lnTo>
                    <a:lnTo>
                      <a:pt x="10" y="14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49" name="Freeform 282"/>
              <p:cNvSpPr>
                <a:spLocks/>
              </p:cNvSpPr>
              <p:nvPr/>
            </p:nvSpPr>
            <p:spPr bwMode="auto">
              <a:xfrm>
                <a:off x="987" y="2682"/>
                <a:ext cx="3" cy="5"/>
              </a:xfrm>
              <a:custGeom>
                <a:avLst/>
                <a:gdLst>
                  <a:gd name="T0" fmla="*/ 0 w 3"/>
                  <a:gd name="T1" fmla="*/ 5 h 5"/>
                  <a:gd name="T2" fmla="*/ 0 w 3"/>
                  <a:gd name="T3" fmla="*/ 5 h 5"/>
                  <a:gd name="T4" fmla="*/ 0 w 3"/>
                  <a:gd name="T5" fmla="*/ 4 h 5"/>
                  <a:gd name="T6" fmla="*/ 0 w 3"/>
                  <a:gd name="T7" fmla="*/ 3 h 5"/>
                  <a:gd name="T8" fmla="*/ 0 w 3"/>
                  <a:gd name="T9" fmla="*/ 2 h 5"/>
                  <a:gd name="T10" fmla="*/ 0 w 3"/>
                  <a:gd name="T11" fmla="*/ 1 h 5"/>
                  <a:gd name="T12" fmla="*/ 1 w 3"/>
                  <a:gd name="T13" fmla="*/ 0 h 5"/>
                  <a:gd name="T14" fmla="*/ 2 w 3"/>
                  <a:gd name="T15" fmla="*/ 0 h 5"/>
                  <a:gd name="T16" fmla="*/ 3 w 3"/>
                  <a:gd name="T17" fmla="*/ 0 h 5"/>
                  <a:gd name="T18" fmla="*/ 3 w 3"/>
                  <a:gd name="T19" fmla="*/ 0 h 5"/>
                  <a:gd name="T20" fmla="*/ 3 w 3"/>
                  <a:gd name="T21" fmla="*/ 1 h 5"/>
                  <a:gd name="T22" fmla="*/ 3 w 3"/>
                  <a:gd name="T23" fmla="*/ 2 h 5"/>
                  <a:gd name="T24" fmla="*/ 3 w 3"/>
                  <a:gd name="T25" fmla="*/ 3 h 5"/>
                  <a:gd name="T26" fmla="*/ 2 w 3"/>
                  <a:gd name="T27" fmla="*/ 4 h 5"/>
                  <a:gd name="T28" fmla="*/ 2 w 3"/>
                  <a:gd name="T29" fmla="*/ 5 h 5"/>
                  <a:gd name="T30" fmla="*/ 1 w 3"/>
                  <a:gd name="T31" fmla="*/ 5 h 5"/>
                  <a:gd name="T32" fmla="*/ 0 w 3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50" name="Freeform 283"/>
              <p:cNvSpPr>
                <a:spLocks/>
              </p:cNvSpPr>
              <p:nvPr/>
            </p:nvSpPr>
            <p:spPr bwMode="auto">
              <a:xfrm>
                <a:off x="975" y="2680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1 w 4"/>
                  <a:gd name="T3" fmla="*/ 5 h 6"/>
                  <a:gd name="T4" fmla="*/ 0 w 4"/>
                  <a:gd name="T5" fmla="*/ 4 h 6"/>
                  <a:gd name="T6" fmla="*/ 0 w 4"/>
                  <a:gd name="T7" fmla="*/ 3 h 6"/>
                  <a:gd name="T8" fmla="*/ 1 w 4"/>
                  <a:gd name="T9" fmla="*/ 2 h 6"/>
                  <a:gd name="T10" fmla="*/ 1 w 4"/>
                  <a:gd name="T11" fmla="*/ 1 h 6"/>
                  <a:gd name="T12" fmla="*/ 2 w 4"/>
                  <a:gd name="T13" fmla="*/ 0 h 6"/>
                  <a:gd name="T14" fmla="*/ 3 w 4"/>
                  <a:gd name="T15" fmla="*/ 0 h 6"/>
                  <a:gd name="T16" fmla="*/ 3 w 4"/>
                  <a:gd name="T17" fmla="*/ 0 h 6"/>
                  <a:gd name="T18" fmla="*/ 4 w 4"/>
                  <a:gd name="T19" fmla="*/ 0 h 6"/>
                  <a:gd name="T20" fmla="*/ 4 w 4"/>
                  <a:gd name="T21" fmla="*/ 1 h 6"/>
                  <a:gd name="T22" fmla="*/ 4 w 4"/>
                  <a:gd name="T23" fmla="*/ 2 h 6"/>
                  <a:gd name="T24" fmla="*/ 4 w 4"/>
                  <a:gd name="T25" fmla="*/ 3 h 6"/>
                  <a:gd name="T26" fmla="*/ 3 w 4"/>
                  <a:gd name="T27" fmla="*/ 4 h 6"/>
                  <a:gd name="T28" fmla="*/ 3 w 4"/>
                  <a:gd name="T29" fmla="*/ 5 h 6"/>
                  <a:gd name="T30" fmla="*/ 2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1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51" name="Freeform 284"/>
              <p:cNvSpPr>
                <a:spLocks/>
              </p:cNvSpPr>
              <p:nvPr/>
            </p:nvSpPr>
            <p:spPr bwMode="auto">
              <a:xfrm>
                <a:off x="1085" y="2681"/>
                <a:ext cx="10" cy="14"/>
              </a:xfrm>
              <a:custGeom>
                <a:avLst/>
                <a:gdLst>
                  <a:gd name="T0" fmla="*/ 2 w 10"/>
                  <a:gd name="T1" fmla="*/ 12 h 14"/>
                  <a:gd name="T2" fmla="*/ 7 w 10"/>
                  <a:gd name="T3" fmla="*/ 3 h 14"/>
                  <a:gd name="T4" fmla="*/ 7 w 10"/>
                  <a:gd name="T5" fmla="*/ 0 h 14"/>
                  <a:gd name="T6" fmla="*/ 0 w 10"/>
                  <a:gd name="T7" fmla="*/ 14 h 14"/>
                  <a:gd name="T8" fmla="*/ 10 w 10"/>
                  <a:gd name="T9" fmla="*/ 14 h 14"/>
                  <a:gd name="T10" fmla="*/ 10 w 10"/>
                  <a:gd name="T11" fmla="*/ 12 h 14"/>
                  <a:gd name="T12" fmla="*/ 2 w 10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2" y="12"/>
                    </a:moveTo>
                    <a:lnTo>
                      <a:pt x="7" y="3"/>
                    </a:lnTo>
                    <a:lnTo>
                      <a:pt x="7" y="0"/>
                    </a:lnTo>
                    <a:lnTo>
                      <a:pt x="0" y="14"/>
                    </a:lnTo>
                    <a:lnTo>
                      <a:pt x="10" y="14"/>
                    </a:lnTo>
                    <a:lnTo>
                      <a:pt x="10" y="12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52" name="Freeform 285"/>
              <p:cNvSpPr>
                <a:spLocks/>
              </p:cNvSpPr>
              <p:nvPr/>
            </p:nvSpPr>
            <p:spPr bwMode="auto">
              <a:xfrm>
                <a:off x="1083" y="2681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2 w 4"/>
                  <a:gd name="T3" fmla="*/ 5 h 5"/>
                  <a:gd name="T4" fmla="*/ 3 w 4"/>
                  <a:gd name="T5" fmla="*/ 5 h 5"/>
                  <a:gd name="T6" fmla="*/ 3 w 4"/>
                  <a:gd name="T7" fmla="*/ 4 h 5"/>
                  <a:gd name="T8" fmla="*/ 4 w 4"/>
                  <a:gd name="T9" fmla="*/ 3 h 5"/>
                  <a:gd name="T10" fmla="*/ 4 w 4"/>
                  <a:gd name="T11" fmla="*/ 2 h 5"/>
                  <a:gd name="T12" fmla="*/ 3 w 4"/>
                  <a:gd name="T13" fmla="*/ 1 h 5"/>
                  <a:gd name="T14" fmla="*/ 3 w 4"/>
                  <a:gd name="T15" fmla="*/ 0 h 5"/>
                  <a:gd name="T16" fmla="*/ 2 w 4"/>
                  <a:gd name="T17" fmla="*/ 0 h 5"/>
                  <a:gd name="T18" fmla="*/ 2 w 4"/>
                  <a:gd name="T19" fmla="*/ 0 h 5"/>
                  <a:gd name="T20" fmla="*/ 1 w 4"/>
                  <a:gd name="T21" fmla="*/ 0 h 5"/>
                  <a:gd name="T22" fmla="*/ 1 w 4"/>
                  <a:gd name="T23" fmla="*/ 1 h 5"/>
                  <a:gd name="T24" fmla="*/ 0 w 4"/>
                  <a:gd name="T25" fmla="*/ 2 h 5"/>
                  <a:gd name="T26" fmla="*/ 0 w 4"/>
                  <a:gd name="T27" fmla="*/ 3 h 5"/>
                  <a:gd name="T28" fmla="*/ 1 w 4"/>
                  <a:gd name="T29" fmla="*/ 4 h 5"/>
                  <a:gd name="T30" fmla="*/ 1 w 4"/>
                  <a:gd name="T31" fmla="*/ 5 h 5"/>
                  <a:gd name="T32" fmla="*/ 2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53" name="Freeform 286"/>
              <p:cNvSpPr>
                <a:spLocks/>
              </p:cNvSpPr>
              <p:nvPr/>
            </p:nvSpPr>
            <p:spPr bwMode="auto">
              <a:xfrm>
                <a:off x="1096" y="2681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2 w 4"/>
                  <a:gd name="T3" fmla="*/ 6 h 6"/>
                  <a:gd name="T4" fmla="*/ 3 w 4"/>
                  <a:gd name="T5" fmla="*/ 5 h 6"/>
                  <a:gd name="T6" fmla="*/ 3 w 4"/>
                  <a:gd name="T7" fmla="*/ 4 h 6"/>
                  <a:gd name="T8" fmla="*/ 4 w 4"/>
                  <a:gd name="T9" fmla="*/ 3 h 6"/>
                  <a:gd name="T10" fmla="*/ 4 w 4"/>
                  <a:gd name="T11" fmla="*/ 2 h 6"/>
                  <a:gd name="T12" fmla="*/ 3 w 4"/>
                  <a:gd name="T13" fmla="*/ 1 h 6"/>
                  <a:gd name="T14" fmla="*/ 3 w 4"/>
                  <a:gd name="T15" fmla="*/ 0 h 6"/>
                  <a:gd name="T16" fmla="*/ 2 w 4"/>
                  <a:gd name="T17" fmla="*/ 0 h 6"/>
                  <a:gd name="T18" fmla="*/ 1 w 4"/>
                  <a:gd name="T19" fmla="*/ 0 h 6"/>
                  <a:gd name="T20" fmla="*/ 1 w 4"/>
                  <a:gd name="T21" fmla="*/ 0 h 6"/>
                  <a:gd name="T22" fmla="*/ 0 w 4"/>
                  <a:gd name="T23" fmla="*/ 1 h 6"/>
                  <a:gd name="T24" fmla="*/ 0 w 4"/>
                  <a:gd name="T25" fmla="*/ 3 h 6"/>
                  <a:gd name="T26" fmla="*/ 0 w 4"/>
                  <a:gd name="T27" fmla="*/ 4 h 6"/>
                  <a:gd name="T28" fmla="*/ 0 w 4"/>
                  <a:gd name="T29" fmla="*/ 5 h 6"/>
                  <a:gd name="T30" fmla="*/ 1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2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46" name="Group 341"/>
            <p:cNvGrpSpPr>
              <a:grpSpLocks/>
            </p:cNvGrpSpPr>
            <p:nvPr/>
          </p:nvGrpSpPr>
          <p:grpSpPr bwMode="auto">
            <a:xfrm>
              <a:off x="1028462" y="3388662"/>
              <a:ext cx="267777" cy="243205"/>
              <a:chOff x="1221" y="2648"/>
              <a:chExt cx="191" cy="171"/>
            </a:xfrm>
          </p:grpSpPr>
          <p:sp>
            <p:nvSpPr>
              <p:cNvPr id="54" name="Freeform 288"/>
              <p:cNvSpPr>
                <a:spLocks/>
              </p:cNvSpPr>
              <p:nvPr/>
            </p:nvSpPr>
            <p:spPr bwMode="auto">
              <a:xfrm>
                <a:off x="1384" y="2689"/>
                <a:ext cx="15" cy="17"/>
              </a:xfrm>
              <a:custGeom>
                <a:avLst/>
                <a:gdLst>
                  <a:gd name="T0" fmla="*/ 8 w 15"/>
                  <a:gd name="T1" fmla="*/ 17 h 17"/>
                  <a:gd name="T2" fmla="*/ 9 w 15"/>
                  <a:gd name="T3" fmla="*/ 17 h 17"/>
                  <a:gd name="T4" fmla="*/ 11 w 15"/>
                  <a:gd name="T5" fmla="*/ 16 h 17"/>
                  <a:gd name="T6" fmla="*/ 12 w 15"/>
                  <a:gd name="T7" fmla="*/ 16 h 17"/>
                  <a:gd name="T8" fmla="*/ 13 w 15"/>
                  <a:gd name="T9" fmla="*/ 14 h 17"/>
                  <a:gd name="T10" fmla="*/ 14 w 15"/>
                  <a:gd name="T11" fmla="*/ 13 h 17"/>
                  <a:gd name="T12" fmla="*/ 15 w 15"/>
                  <a:gd name="T13" fmla="*/ 12 h 17"/>
                  <a:gd name="T14" fmla="*/ 15 w 15"/>
                  <a:gd name="T15" fmla="*/ 10 h 17"/>
                  <a:gd name="T16" fmla="*/ 15 w 15"/>
                  <a:gd name="T17" fmla="*/ 8 h 17"/>
                  <a:gd name="T18" fmla="*/ 15 w 15"/>
                  <a:gd name="T19" fmla="*/ 7 h 17"/>
                  <a:gd name="T20" fmla="*/ 15 w 15"/>
                  <a:gd name="T21" fmla="*/ 5 h 17"/>
                  <a:gd name="T22" fmla="*/ 14 w 15"/>
                  <a:gd name="T23" fmla="*/ 4 h 17"/>
                  <a:gd name="T24" fmla="*/ 13 w 15"/>
                  <a:gd name="T25" fmla="*/ 3 h 17"/>
                  <a:gd name="T26" fmla="*/ 12 w 15"/>
                  <a:gd name="T27" fmla="*/ 2 h 17"/>
                  <a:gd name="T28" fmla="*/ 11 w 15"/>
                  <a:gd name="T29" fmla="*/ 1 h 17"/>
                  <a:gd name="T30" fmla="*/ 9 w 15"/>
                  <a:gd name="T31" fmla="*/ 0 h 17"/>
                  <a:gd name="T32" fmla="*/ 8 w 15"/>
                  <a:gd name="T33" fmla="*/ 0 h 17"/>
                  <a:gd name="T34" fmla="*/ 6 w 15"/>
                  <a:gd name="T35" fmla="*/ 0 h 17"/>
                  <a:gd name="T36" fmla="*/ 4 w 15"/>
                  <a:gd name="T37" fmla="*/ 1 h 17"/>
                  <a:gd name="T38" fmla="*/ 3 w 15"/>
                  <a:gd name="T39" fmla="*/ 2 h 17"/>
                  <a:gd name="T40" fmla="*/ 2 w 15"/>
                  <a:gd name="T41" fmla="*/ 3 h 17"/>
                  <a:gd name="T42" fmla="*/ 1 w 15"/>
                  <a:gd name="T43" fmla="*/ 4 h 17"/>
                  <a:gd name="T44" fmla="*/ 0 w 15"/>
                  <a:gd name="T45" fmla="*/ 5 h 17"/>
                  <a:gd name="T46" fmla="*/ 0 w 15"/>
                  <a:gd name="T47" fmla="*/ 7 h 17"/>
                  <a:gd name="T48" fmla="*/ 0 w 15"/>
                  <a:gd name="T49" fmla="*/ 8 h 17"/>
                  <a:gd name="T50" fmla="*/ 0 w 15"/>
                  <a:gd name="T51" fmla="*/ 10 h 17"/>
                  <a:gd name="T52" fmla="*/ 0 w 15"/>
                  <a:gd name="T53" fmla="*/ 12 h 17"/>
                  <a:gd name="T54" fmla="*/ 1 w 15"/>
                  <a:gd name="T55" fmla="*/ 13 h 17"/>
                  <a:gd name="T56" fmla="*/ 2 w 15"/>
                  <a:gd name="T57" fmla="*/ 14 h 17"/>
                  <a:gd name="T58" fmla="*/ 3 w 15"/>
                  <a:gd name="T59" fmla="*/ 16 h 17"/>
                  <a:gd name="T60" fmla="*/ 4 w 15"/>
                  <a:gd name="T61" fmla="*/ 16 h 17"/>
                  <a:gd name="T62" fmla="*/ 6 w 15"/>
                  <a:gd name="T63" fmla="*/ 17 h 17"/>
                  <a:gd name="T64" fmla="*/ 8 w 15"/>
                  <a:gd name="T6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7">
                    <a:moveTo>
                      <a:pt x="8" y="17"/>
                    </a:moveTo>
                    <a:lnTo>
                      <a:pt x="9" y="17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13" y="14"/>
                    </a:lnTo>
                    <a:lnTo>
                      <a:pt x="14" y="13"/>
                    </a:lnTo>
                    <a:lnTo>
                      <a:pt x="15" y="12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5" y="7"/>
                    </a:lnTo>
                    <a:lnTo>
                      <a:pt x="15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3" y="16"/>
                    </a:lnTo>
                    <a:lnTo>
                      <a:pt x="4" y="16"/>
                    </a:lnTo>
                    <a:lnTo>
                      <a:pt x="6" y="17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5" name="Freeform 289"/>
              <p:cNvSpPr>
                <a:spLocks/>
              </p:cNvSpPr>
              <p:nvPr/>
            </p:nvSpPr>
            <p:spPr bwMode="auto">
              <a:xfrm>
                <a:off x="1231" y="2651"/>
                <a:ext cx="86" cy="11"/>
              </a:xfrm>
              <a:custGeom>
                <a:avLst/>
                <a:gdLst>
                  <a:gd name="T0" fmla="*/ 86 w 86"/>
                  <a:gd name="T1" fmla="*/ 9 h 11"/>
                  <a:gd name="T2" fmla="*/ 43 w 86"/>
                  <a:gd name="T3" fmla="*/ 0 h 11"/>
                  <a:gd name="T4" fmla="*/ 0 w 86"/>
                  <a:gd name="T5" fmla="*/ 9 h 11"/>
                  <a:gd name="T6" fmla="*/ 0 w 86"/>
                  <a:gd name="T7" fmla="*/ 11 h 11"/>
                  <a:gd name="T8" fmla="*/ 43 w 86"/>
                  <a:gd name="T9" fmla="*/ 1 h 11"/>
                  <a:gd name="T10" fmla="*/ 86 w 86"/>
                  <a:gd name="T11" fmla="*/ 11 h 11"/>
                  <a:gd name="T12" fmla="*/ 86 w 86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11">
                    <a:moveTo>
                      <a:pt x="86" y="9"/>
                    </a:moveTo>
                    <a:lnTo>
                      <a:pt x="43" y="0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43" y="1"/>
                    </a:lnTo>
                    <a:lnTo>
                      <a:pt x="86" y="11"/>
                    </a:lnTo>
                    <a:lnTo>
                      <a:pt x="86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6" name="Rectangle 290"/>
              <p:cNvSpPr>
                <a:spLocks noChangeArrowheads="1"/>
              </p:cNvSpPr>
              <p:nvPr/>
            </p:nvSpPr>
            <p:spPr bwMode="auto">
              <a:xfrm>
                <a:off x="1225" y="2666"/>
                <a:ext cx="101" cy="10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7" name="Rectangle 291"/>
              <p:cNvSpPr>
                <a:spLocks noChangeArrowheads="1"/>
              </p:cNvSpPr>
              <p:nvPr/>
            </p:nvSpPr>
            <p:spPr bwMode="auto">
              <a:xfrm>
                <a:off x="1227" y="2669"/>
                <a:ext cx="97" cy="10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8" name="Rectangle 292"/>
              <p:cNvSpPr>
                <a:spLocks noChangeArrowheads="1"/>
              </p:cNvSpPr>
              <p:nvPr/>
            </p:nvSpPr>
            <p:spPr bwMode="auto">
              <a:xfrm>
                <a:off x="1237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9" name="Rectangle 293"/>
              <p:cNvSpPr>
                <a:spLocks noChangeArrowheads="1"/>
              </p:cNvSpPr>
              <p:nvPr/>
            </p:nvSpPr>
            <p:spPr bwMode="auto">
              <a:xfrm>
                <a:off x="1260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0" name="Rectangle 294"/>
              <p:cNvSpPr>
                <a:spLocks noChangeArrowheads="1"/>
              </p:cNvSpPr>
              <p:nvPr/>
            </p:nvSpPr>
            <p:spPr bwMode="auto">
              <a:xfrm>
                <a:off x="1284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1" name="Rectangle 295"/>
              <p:cNvSpPr>
                <a:spLocks noChangeArrowheads="1"/>
              </p:cNvSpPr>
              <p:nvPr/>
            </p:nvSpPr>
            <p:spPr bwMode="auto">
              <a:xfrm>
                <a:off x="1308" y="2765"/>
                <a:ext cx="13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2" name="Rectangle 296"/>
              <p:cNvSpPr>
                <a:spLocks noChangeArrowheads="1"/>
              </p:cNvSpPr>
              <p:nvPr/>
            </p:nvSpPr>
            <p:spPr bwMode="auto">
              <a:xfrm>
                <a:off x="1237" y="2760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3" name="Rectangle 297"/>
              <p:cNvSpPr>
                <a:spLocks noChangeArrowheads="1"/>
              </p:cNvSpPr>
              <p:nvPr/>
            </p:nvSpPr>
            <p:spPr bwMode="auto">
              <a:xfrm>
                <a:off x="1230" y="2758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4" name="Rectangle 298"/>
              <p:cNvSpPr>
                <a:spLocks noChangeArrowheads="1"/>
              </p:cNvSpPr>
              <p:nvPr/>
            </p:nvSpPr>
            <p:spPr bwMode="auto">
              <a:xfrm>
                <a:off x="1237" y="2735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5" name="Rectangle 299"/>
              <p:cNvSpPr>
                <a:spLocks noChangeArrowheads="1"/>
              </p:cNvSpPr>
              <p:nvPr/>
            </p:nvSpPr>
            <p:spPr bwMode="auto">
              <a:xfrm>
                <a:off x="1230" y="2733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6" name="Rectangle 300"/>
              <p:cNvSpPr>
                <a:spLocks noChangeArrowheads="1"/>
              </p:cNvSpPr>
              <p:nvPr/>
            </p:nvSpPr>
            <p:spPr bwMode="auto">
              <a:xfrm>
                <a:off x="1237" y="2710"/>
                <a:ext cx="84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7" name="Rectangle 301"/>
              <p:cNvSpPr>
                <a:spLocks noChangeArrowheads="1"/>
              </p:cNvSpPr>
              <p:nvPr/>
            </p:nvSpPr>
            <p:spPr bwMode="auto">
              <a:xfrm>
                <a:off x="1230" y="2708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8" name="Rectangle 302"/>
              <p:cNvSpPr>
                <a:spLocks noChangeArrowheads="1"/>
              </p:cNvSpPr>
              <p:nvPr/>
            </p:nvSpPr>
            <p:spPr bwMode="auto">
              <a:xfrm>
                <a:off x="1237" y="2686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9" name="Rectangle 303"/>
              <p:cNvSpPr>
                <a:spLocks noChangeArrowheads="1"/>
              </p:cNvSpPr>
              <p:nvPr/>
            </p:nvSpPr>
            <p:spPr bwMode="auto">
              <a:xfrm>
                <a:off x="1230" y="2684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0" name="Rectangle 304"/>
              <p:cNvSpPr>
                <a:spLocks noChangeArrowheads="1"/>
              </p:cNvSpPr>
              <p:nvPr/>
            </p:nvSpPr>
            <p:spPr bwMode="auto">
              <a:xfrm>
                <a:off x="1240" y="2698"/>
                <a:ext cx="8" cy="6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1" name="Rectangle 305"/>
              <p:cNvSpPr>
                <a:spLocks noChangeArrowheads="1"/>
              </p:cNvSpPr>
              <p:nvPr/>
            </p:nvSpPr>
            <p:spPr bwMode="auto">
              <a:xfrm>
                <a:off x="1241" y="2700"/>
                <a:ext cx="5" cy="59"/>
              </a:xfrm>
              <a:prstGeom prst="rect">
                <a:avLst/>
              </a:prstGeom>
              <a:solidFill>
                <a:srgbClr val="FF2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2" name="Rectangle 306"/>
              <p:cNvSpPr>
                <a:spLocks noChangeArrowheads="1"/>
              </p:cNvSpPr>
              <p:nvPr/>
            </p:nvSpPr>
            <p:spPr bwMode="auto">
              <a:xfrm>
                <a:off x="1263" y="2718"/>
                <a:ext cx="9" cy="4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3" name="Rectangle 307"/>
              <p:cNvSpPr>
                <a:spLocks noChangeArrowheads="1"/>
              </p:cNvSpPr>
              <p:nvPr/>
            </p:nvSpPr>
            <p:spPr bwMode="auto">
              <a:xfrm>
                <a:off x="1265" y="2721"/>
                <a:ext cx="5" cy="38"/>
              </a:xfrm>
              <a:prstGeom prst="rect">
                <a:avLst/>
              </a:prstGeom>
              <a:solidFill>
                <a:srgbClr val="B2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4" name="Rectangle 308"/>
              <p:cNvSpPr>
                <a:spLocks noChangeArrowheads="1"/>
              </p:cNvSpPr>
              <p:nvPr/>
            </p:nvSpPr>
            <p:spPr bwMode="auto">
              <a:xfrm>
                <a:off x="1286" y="2729"/>
                <a:ext cx="9" cy="3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5" name="Rectangle 309"/>
              <p:cNvSpPr>
                <a:spLocks noChangeArrowheads="1"/>
              </p:cNvSpPr>
              <p:nvPr/>
            </p:nvSpPr>
            <p:spPr bwMode="auto">
              <a:xfrm>
                <a:off x="1288" y="2732"/>
                <a:ext cx="5" cy="27"/>
              </a:xfrm>
              <a:prstGeom prst="rect">
                <a:avLst/>
              </a:prstGeom>
              <a:solidFill>
                <a:srgbClr val="FFAF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6" name="Rectangle 310"/>
              <p:cNvSpPr>
                <a:spLocks noChangeArrowheads="1"/>
              </p:cNvSpPr>
              <p:nvPr/>
            </p:nvSpPr>
            <p:spPr bwMode="auto">
              <a:xfrm>
                <a:off x="1310" y="2690"/>
                <a:ext cx="9" cy="7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7" name="Rectangle 311"/>
              <p:cNvSpPr>
                <a:spLocks noChangeArrowheads="1"/>
              </p:cNvSpPr>
              <p:nvPr/>
            </p:nvSpPr>
            <p:spPr bwMode="auto">
              <a:xfrm>
                <a:off x="1312" y="2692"/>
                <a:ext cx="5" cy="67"/>
              </a:xfrm>
              <a:prstGeom prst="rect">
                <a:avLst/>
              </a:prstGeom>
              <a:solidFill>
                <a:srgbClr val="FF6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8" name="Rectangle 312"/>
              <p:cNvSpPr>
                <a:spLocks noChangeArrowheads="1"/>
              </p:cNvSpPr>
              <p:nvPr/>
            </p:nvSpPr>
            <p:spPr bwMode="auto">
              <a:xfrm>
                <a:off x="1222" y="2773"/>
                <a:ext cx="108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9" name="Rectangle 313"/>
              <p:cNvSpPr>
                <a:spLocks noChangeArrowheads="1"/>
              </p:cNvSpPr>
              <p:nvPr/>
            </p:nvSpPr>
            <p:spPr bwMode="auto">
              <a:xfrm>
                <a:off x="1224" y="2775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0" name="Rectangle 314"/>
              <p:cNvSpPr>
                <a:spLocks noChangeArrowheads="1"/>
              </p:cNvSpPr>
              <p:nvPr/>
            </p:nvSpPr>
            <p:spPr bwMode="auto">
              <a:xfrm>
                <a:off x="1221" y="2660"/>
                <a:ext cx="109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1" name="Rectangle 315"/>
              <p:cNvSpPr>
                <a:spLocks noChangeArrowheads="1"/>
              </p:cNvSpPr>
              <p:nvPr/>
            </p:nvSpPr>
            <p:spPr bwMode="auto">
              <a:xfrm>
                <a:off x="1223" y="2662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2" name="Freeform 316"/>
              <p:cNvSpPr>
                <a:spLocks/>
              </p:cNvSpPr>
              <p:nvPr/>
            </p:nvSpPr>
            <p:spPr bwMode="auto">
              <a:xfrm>
                <a:off x="1270" y="2648"/>
                <a:ext cx="7" cy="7"/>
              </a:xfrm>
              <a:custGeom>
                <a:avLst/>
                <a:gdLst>
                  <a:gd name="T0" fmla="*/ 4 w 7"/>
                  <a:gd name="T1" fmla="*/ 7 h 7"/>
                  <a:gd name="T2" fmla="*/ 5 w 7"/>
                  <a:gd name="T3" fmla="*/ 7 h 7"/>
                  <a:gd name="T4" fmla="*/ 5 w 7"/>
                  <a:gd name="T5" fmla="*/ 7 h 7"/>
                  <a:gd name="T6" fmla="*/ 6 w 7"/>
                  <a:gd name="T7" fmla="*/ 7 h 7"/>
                  <a:gd name="T8" fmla="*/ 6 w 7"/>
                  <a:gd name="T9" fmla="*/ 6 h 7"/>
                  <a:gd name="T10" fmla="*/ 7 w 7"/>
                  <a:gd name="T11" fmla="*/ 6 h 7"/>
                  <a:gd name="T12" fmla="*/ 7 w 7"/>
                  <a:gd name="T13" fmla="*/ 5 h 7"/>
                  <a:gd name="T14" fmla="*/ 7 w 7"/>
                  <a:gd name="T15" fmla="*/ 4 h 7"/>
                  <a:gd name="T16" fmla="*/ 7 w 7"/>
                  <a:gd name="T17" fmla="*/ 4 h 7"/>
                  <a:gd name="T18" fmla="*/ 7 w 7"/>
                  <a:gd name="T19" fmla="*/ 3 h 7"/>
                  <a:gd name="T20" fmla="*/ 7 w 7"/>
                  <a:gd name="T21" fmla="*/ 2 h 7"/>
                  <a:gd name="T22" fmla="*/ 7 w 7"/>
                  <a:gd name="T23" fmla="*/ 2 h 7"/>
                  <a:gd name="T24" fmla="*/ 6 w 7"/>
                  <a:gd name="T25" fmla="*/ 1 h 7"/>
                  <a:gd name="T26" fmla="*/ 6 w 7"/>
                  <a:gd name="T27" fmla="*/ 1 h 7"/>
                  <a:gd name="T28" fmla="*/ 5 w 7"/>
                  <a:gd name="T29" fmla="*/ 1 h 7"/>
                  <a:gd name="T30" fmla="*/ 5 w 7"/>
                  <a:gd name="T31" fmla="*/ 0 h 7"/>
                  <a:gd name="T32" fmla="*/ 4 w 7"/>
                  <a:gd name="T33" fmla="*/ 0 h 7"/>
                  <a:gd name="T34" fmla="*/ 3 w 7"/>
                  <a:gd name="T35" fmla="*/ 0 h 7"/>
                  <a:gd name="T36" fmla="*/ 2 w 7"/>
                  <a:gd name="T37" fmla="*/ 1 h 7"/>
                  <a:gd name="T38" fmla="*/ 2 w 7"/>
                  <a:gd name="T39" fmla="*/ 1 h 7"/>
                  <a:gd name="T40" fmla="*/ 1 w 7"/>
                  <a:gd name="T41" fmla="*/ 1 h 7"/>
                  <a:gd name="T42" fmla="*/ 1 w 7"/>
                  <a:gd name="T43" fmla="*/ 2 h 7"/>
                  <a:gd name="T44" fmla="*/ 1 w 7"/>
                  <a:gd name="T45" fmla="*/ 2 h 7"/>
                  <a:gd name="T46" fmla="*/ 0 w 7"/>
                  <a:gd name="T47" fmla="*/ 3 h 7"/>
                  <a:gd name="T48" fmla="*/ 0 w 7"/>
                  <a:gd name="T49" fmla="*/ 4 h 7"/>
                  <a:gd name="T50" fmla="*/ 0 w 7"/>
                  <a:gd name="T51" fmla="*/ 4 h 7"/>
                  <a:gd name="T52" fmla="*/ 1 w 7"/>
                  <a:gd name="T53" fmla="*/ 5 h 7"/>
                  <a:gd name="T54" fmla="*/ 1 w 7"/>
                  <a:gd name="T55" fmla="*/ 6 h 7"/>
                  <a:gd name="T56" fmla="*/ 1 w 7"/>
                  <a:gd name="T57" fmla="*/ 6 h 7"/>
                  <a:gd name="T58" fmla="*/ 2 w 7"/>
                  <a:gd name="T59" fmla="*/ 7 h 7"/>
                  <a:gd name="T60" fmla="*/ 2 w 7"/>
                  <a:gd name="T61" fmla="*/ 7 h 7"/>
                  <a:gd name="T62" fmla="*/ 3 w 7"/>
                  <a:gd name="T63" fmla="*/ 7 h 7"/>
                  <a:gd name="T64" fmla="*/ 4 w 7"/>
                  <a:gd name="T6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3" name="Freeform 317"/>
              <p:cNvSpPr>
                <a:spLocks/>
              </p:cNvSpPr>
              <p:nvPr/>
            </p:nvSpPr>
            <p:spPr bwMode="auto">
              <a:xfrm>
                <a:off x="1271" y="2649"/>
                <a:ext cx="5" cy="5"/>
              </a:xfrm>
              <a:custGeom>
                <a:avLst/>
                <a:gdLst>
                  <a:gd name="T0" fmla="*/ 3 w 5"/>
                  <a:gd name="T1" fmla="*/ 5 h 5"/>
                  <a:gd name="T2" fmla="*/ 4 w 5"/>
                  <a:gd name="T3" fmla="*/ 5 h 5"/>
                  <a:gd name="T4" fmla="*/ 4 w 5"/>
                  <a:gd name="T5" fmla="*/ 4 h 5"/>
                  <a:gd name="T6" fmla="*/ 5 w 5"/>
                  <a:gd name="T7" fmla="*/ 4 h 5"/>
                  <a:gd name="T8" fmla="*/ 5 w 5"/>
                  <a:gd name="T9" fmla="*/ 3 h 5"/>
                  <a:gd name="T10" fmla="*/ 5 w 5"/>
                  <a:gd name="T11" fmla="*/ 2 h 5"/>
                  <a:gd name="T12" fmla="*/ 4 w 5"/>
                  <a:gd name="T13" fmla="*/ 1 h 5"/>
                  <a:gd name="T14" fmla="*/ 4 w 5"/>
                  <a:gd name="T15" fmla="*/ 1 h 5"/>
                  <a:gd name="T16" fmla="*/ 3 w 5"/>
                  <a:gd name="T17" fmla="*/ 0 h 5"/>
                  <a:gd name="T18" fmla="*/ 2 w 5"/>
                  <a:gd name="T19" fmla="*/ 1 h 5"/>
                  <a:gd name="T20" fmla="*/ 1 w 5"/>
                  <a:gd name="T21" fmla="*/ 1 h 5"/>
                  <a:gd name="T22" fmla="*/ 1 w 5"/>
                  <a:gd name="T23" fmla="*/ 2 h 5"/>
                  <a:gd name="T24" fmla="*/ 0 w 5"/>
                  <a:gd name="T25" fmla="*/ 3 h 5"/>
                  <a:gd name="T26" fmla="*/ 1 w 5"/>
                  <a:gd name="T27" fmla="*/ 4 h 5"/>
                  <a:gd name="T28" fmla="*/ 1 w 5"/>
                  <a:gd name="T29" fmla="*/ 4 h 5"/>
                  <a:gd name="T30" fmla="*/ 2 w 5"/>
                  <a:gd name="T31" fmla="*/ 5 h 5"/>
                  <a:gd name="T32" fmla="*/ 3 w 5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lnTo>
                      <a:pt x="4" y="5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4" name="Freeform 318"/>
              <p:cNvSpPr>
                <a:spLocks/>
              </p:cNvSpPr>
              <p:nvPr/>
            </p:nvSpPr>
            <p:spPr bwMode="auto">
              <a:xfrm>
                <a:off x="1322" y="2712"/>
                <a:ext cx="90" cy="107"/>
              </a:xfrm>
              <a:custGeom>
                <a:avLst/>
                <a:gdLst>
                  <a:gd name="T0" fmla="*/ 75 w 90"/>
                  <a:gd name="T1" fmla="*/ 35 h 107"/>
                  <a:gd name="T2" fmla="*/ 78 w 90"/>
                  <a:gd name="T3" fmla="*/ 34 h 107"/>
                  <a:gd name="T4" fmla="*/ 83 w 90"/>
                  <a:gd name="T5" fmla="*/ 31 h 107"/>
                  <a:gd name="T6" fmla="*/ 85 w 90"/>
                  <a:gd name="T7" fmla="*/ 29 h 107"/>
                  <a:gd name="T8" fmla="*/ 86 w 90"/>
                  <a:gd name="T9" fmla="*/ 27 h 107"/>
                  <a:gd name="T10" fmla="*/ 87 w 90"/>
                  <a:gd name="T11" fmla="*/ 19 h 107"/>
                  <a:gd name="T12" fmla="*/ 86 w 90"/>
                  <a:gd name="T13" fmla="*/ 17 h 107"/>
                  <a:gd name="T14" fmla="*/ 84 w 90"/>
                  <a:gd name="T15" fmla="*/ 12 h 107"/>
                  <a:gd name="T16" fmla="*/ 80 w 90"/>
                  <a:gd name="T17" fmla="*/ 6 h 107"/>
                  <a:gd name="T18" fmla="*/ 74 w 90"/>
                  <a:gd name="T19" fmla="*/ 2 h 107"/>
                  <a:gd name="T20" fmla="*/ 71 w 90"/>
                  <a:gd name="T21" fmla="*/ 1 h 107"/>
                  <a:gd name="T22" fmla="*/ 68 w 90"/>
                  <a:gd name="T23" fmla="*/ 1 h 107"/>
                  <a:gd name="T24" fmla="*/ 64 w 90"/>
                  <a:gd name="T25" fmla="*/ 1 h 107"/>
                  <a:gd name="T26" fmla="*/ 56 w 90"/>
                  <a:gd name="T27" fmla="*/ 0 h 107"/>
                  <a:gd name="T28" fmla="*/ 47 w 90"/>
                  <a:gd name="T29" fmla="*/ 0 h 107"/>
                  <a:gd name="T30" fmla="*/ 43 w 90"/>
                  <a:gd name="T31" fmla="*/ 0 h 107"/>
                  <a:gd name="T32" fmla="*/ 40 w 90"/>
                  <a:gd name="T33" fmla="*/ 1 h 107"/>
                  <a:gd name="T34" fmla="*/ 37 w 90"/>
                  <a:gd name="T35" fmla="*/ 2 h 107"/>
                  <a:gd name="T36" fmla="*/ 32 w 90"/>
                  <a:gd name="T37" fmla="*/ 5 h 107"/>
                  <a:gd name="T38" fmla="*/ 30 w 90"/>
                  <a:gd name="T39" fmla="*/ 7 h 107"/>
                  <a:gd name="T40" fmla="*/ 25 w 90"/>
                  <a:gd name="T41" fmla="*/ 15 h 107"/>
                  <a:gd name="T42" fmla="*/ 22 w 90"/>
                  <a:gd name="T43" fmla="*/ 20 h 107"/>
                  <a:gd name="T44" fmla="*/ 5 w 90"/>
                  <a:gd name="T45" fmla="*/ 15 h 107"/>
                  <a:gd name="T46" fmla="*/ 3 w 90"/>
                  <a:gd name="T47" fmla="*/ 12 h 107"/>
                  <a:gd name="T48" fmla="*/ 1 w 90"/>
                  <a:gd name="T49" fmla="*/ 11 h 107"/>
                  <a:gd name="T50" fmla="*/ 0 w 90"/>
                  <a:gd name="T51" fmla="*/ 16 h 107"/>
                  <a:gd name="T52" fmla="*/ 3 w 90"/>
                  <a:gd name="T53" fmla="*/ 25 h 107"/>
                  <a:gd name="T54" fmla="*/ 6 w 90"/>
                  <a:gd name="T55" fmla="*/ 27 h 107"/>
                  <a:gd name="T56" fmla="*/ 9 w 90"/>
                  <a:gd name="T57" fmla="*/ 28 h 107"/>
                  <a:gd name="T58" fmla="*/ 13 w 90"/>
                  <a:gd name="T59" fmla="*/ 30 h 107"/>
                  <a:gd name="T60" fmla="*/ 18 w 90"/>
                  <a:gd name="T61" fmla="*/ 31 h 107"/>
                  <a:gd name="T62" fmla="*/ 23 w 90"/>
                  <a:gd name="T63" fmla="*/ 32 h 107"/>
                  <a:gd name="T64" fmla="*/ 27 w 90"/>
                  <a:gd name="T65" fmla="*/ 31 h 107"/>
                  <a:gd name="T66" fmla="*/ 32 w 90"/>
                  <a:gd name="T67" fmla="*/ 29 h 107"/>
                  <a:gd name="T68" fmla="*/ 19 w 90"/>
                  <a:gd name="T69" fmla="*/ 80 h 107"/>
                  <a:gd name="T70" fmla="*/ 33 w 90"/>
                  <a:gd name="T71" fmla="*/ 94 h 107"/>
                  <a:gd name="T72" fmla="*/ 41 w 90"/>
                  <a:gd name="T73" fmla="*/ 101 h 107"/>
                  <a:gd name="T74" fmla="*/ 36 w 90"/>
                  <a:gd name="T75" fmla="*/ 102 h 107"/>
                  <a:gd name="T76" fmla="*/ 32 w 90"/>
                  <a:gd name="T77" fmla="*/ 106 h 107"/>
                  <a:gd name="T78" fmla="*/ 49 w 90"/>
                  <a:gd name="T79" fmla="*/ 107 h 107"/>
                  <a:gd name="T80" fmla="*/ 53 w 90"/>
                  <a:gd name="T81" fmla="*/ 101 h 107"/>
                  <a:gd name="T82" fmla="*/ 50 w 90"/>
                  <a:gd name="T83" fmla="*/ 96 h 107"/>
                  <a:gd name="T84" fmla="*/ 50 w 90"/>
                  <a:gd name="T85" fmla="*/ 84 h 107"/>
                  <a:gd name="T86" fmla="*/ 60 w 90"/>
                  <a:gd name="T87" fmla="*/ 87 h 107"/>
                  <a:gd name="T88" fmla="*/ 60 w 90"/>
                  <a:gd name="T89" fmla="*/ 97 h 107"/>
                  <a:gd name="T90" fmla="*/ 58 w 90"/>
                  <a:gd name="T91" fmla="*/ 102 h 107"/>
                  <a:gd name="T92" fmla="*/ 57 w 90"/>
                  <a:gd name="T93" fmla="*/ 105 h 107"/>
                  <a:gd name="T94" fmla="*/ 62 w 90"/>
                  <a:gd name="T95" fmla="*/ 104 h 107"/>
                  <a:gd name="T96" fmla="*/ 80 w 90"/>
                  <a:gd name="T97" fmla="*/ 104 h 107"/>
                  <a:gd name="T98" fmla="*/ 75 w 90"/>
                  <a:gd name="T99" fmla="*/ 101 h 107"/>
                  <a:gd name="T100" fmla="*/ 72 w 90"/>
                  <a:gd name="T101" fmla="*/ 100 h 107"/>
                  <a:gd name="T102" fmla="*/ 80 w 90"/>
                  <a:gd name="T103" fmla="*/ 9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107">
                    <a:moveTo>
                      <a:pt x="82" y="80"/>
                    </a:moveTo>
                    <a:lnTo>
                      <a:pt x="90" y="80"/>
                    </a:lnTo>
                    <a:lnTo>
                      <a:pt x="75" y="43"/>
                    </a:lnTo>
                    <a:lnTo>
                      <a:pt x="75" y="35"/>
                    </a:lnTo>
                    <a:lnTo>
                      <a:pt x="75" y="35"/>
                    </a:lnTo>
                    <a:lnTo>
                      <a:pt x="76" y="35"/>
                    </a:lnTo>
                    <a:lnTo>
                      <a:pt x="77" y="34"/>
                    </a:lnTo>
                    <a:lnTo>
                      <a:pt x="78" y="34"/>
                    </a:lnTo>
                    <a:lnTo>
                      <a:pt x="79" y="34"/>
                    </a:lnTo>
                    <a:lnTo>
                      <a:pt x="80" y="33"/>
                    </a:lnTo>
                    <a:lnTo>
                      <a:pt x="82" y="32"/>
                    </a:lnTo>
                    <a:lnTo>
                      <a:pt x="83" y="31"/>
                    </a:lnTo>
                    <a:lnTo>
                      <a:pt x="83" y="31"/>
                    </a:lnTo>
                    <a:lnTo>
                      <a:pt x="84" y="30"/>
                    </a:lnTo>
                    <a:lnTo>
                      <a:pt x="84" y="30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6" y="28"/>
                    </a:lnTo>
                    <a:lnTo>
                      <a:pt x="86" y="27"/>
                    </a:lnTo>
                    <a:lnTo>
                      <a:pt x="87" y="26"/>
                    </a:lnTo>
                    <a:lnTo>
                      <a:pt x="87" y="24"/>
                    </a:lnTo>
                    <a:lnTo>
                      <a:pt x="87" y="21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7" y="18"/>
                    </a:lnTo>
                    <a:lnTo>
                      <a:pt x="86" y="17"/>
                    </a:lnTo>
                    <a:lnTo>
                      <a:pt x="86" y="16"/>
                    </a:lnTo>
                    <a:lnTo>
                      <a:pt x="85" y="15"/>
                    </a:lnTo>
                    <a:lnTo>
                      <a:pt x="85" y="13"/>
                    </a:lnTo>
                    <a:lnTo>
                      <a:pt x="84" y="12"/>
                    </a:lnTo>
                    <a:lnTo>
                      <a:pt x="83" y="10"/>
                    </a:lnTo>
                    <a:lnTo>
                      <a:pt x="82" y="9"/>
                    </a:lnTo>
                    <a:lnTo>
                      <a:pt x="81" y="7"/>
                    </a:lnTo>
                    <a:lnTo>
                      <a:pt x="80" y="6"/>
                    </a:lnTo>
                    <a:lnTo>
                      <a:pt x="78" y="5"/>
                    </a:lnTo>
                    <a:lnTo>
                      <a:pt x="77" y="4"/>
                    </a:lnTo>
                    <a:lnTo>
                      <a:pt x="75" y="3"/>
                    </a:lnTo>
                    <a:lnTo>
                      <a:pt x="74" y="2"/>
                    </a:lnTo>
                    <a:lnTo>
                      <a:pt x="73" y="2"/>
                    </a:lnTo>
                    <a:lnTo>
                      <a:pt x="73" y="1"/>
                    </a:lnTo>
                    <a:lnTo>
                      <a:pt x="72" y="1"/>
                    </a:lnTo>
                    <a:lnTo>
                      <a:pt x="71" y="1"/>
                    </a:lnTo>
                    <a:lnTo>
                      <a:pt x="70" y="1"/>
                    </a:lnTo>
                    <a:lnTo>
                      <a:pt x="69" y="1"/>
                    </a:lnTo>
                    <a:lnTo>
                      <a:pt x="69" y="1"/>
                    </a:lnTo>
                    <a:lnTo>
                      <a:pt x="68" y="1"/>
                    </a:lnTo>
                    <a:lnTo>
                      <a:pt x="68" y="1"/>
                    </a:lnTo>
                    <a:lnTo>
                      <a:pt x="67" y="1"/>
                    </a:lnTo>
                    <a:lnTo>
                      <a:pt x="66" y="1"/>
                    </a:lnTo>
                    <a:lnTo>
                      <a:pt x="64" y="1"/>
                    </a:lnTo>
                    <a:lnTo>
                      <a:pt x="62" y="1"/>
                    </a:lnTo>
                    <a:lnTo>
                      <a:pt x="60" y="1"/>
                    </a:lnTo>
                    <a:lnTo>
                      <a:pt x="58" y="1"/>
                    </a:lnTo>
                    <a:lnTo>
                      <a:pt x="56" y="0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2" y="1"/>
                    </a:lnTo>
                    <a:lnTo>
                      <a:pt x="41" y="1"/>
                    </a:lnTo>
                    <a:lnTo>
                      <a:pt x="40" y="1"/>
                    </a:lnTo>
                    <a:lnTo>
                      <a:pt x="39" y="1"/>
                    </a:lnTo>
                    <a:lnTo>
                      <a:pt x="38" y="1"/>
                    </a:lnTo>
                    <a:lnTo>
                      <a:pt x="38" y="2"/>
                    </a:lnTo>
                    <a:lnTo>
                      <a:pt x="37" y="2"/>
                    </a:lnTo>
                    <a:lnTo>
                      <a:pt x="36" y="2"/>
                    </a:lnTo>
                    <a:lnTo>
                      <a:pt x="35" y="3"/>
                    </a:lnTo>
                    <a:lnTo>
                      <a:pt x="34" y="4"/>
                    </a:lnTo>
                    <a:lnTo>
                      <a:pt x="32" y="5"/>
                    </a:lnTo>
                    <a:lnTo>
                      <a:pt x="32" y="6"/>
                    </a:lnTo>
                    <a:lnTo>
                      <a:pt x="31" y="6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29" y="9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25" y="15"/>
                    </a:lnTo>
                    <a:lnTo>
                      <a:pt x="24" y="17"/>
                    </a:lnTo>
                    <a:lnTo>
                      <a:pt x="23" y="18"/>
                    </a:lnTo>
                    <a:lnTo>
                      <a:pt x="23" y="19"/>
                    </a:lnTo>
                    <a:lnTo>
                      <a:pt x="22" y="20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6"/>
                    </a:lnTo>
                    <a:lnTo>
                      <a:pt x="5" y="15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4" y="25"/>
                    </a:lnTo>
                    <a:lnTo>
                      <a:pt x="5" y="26"/>
                    </a:lnTo>
                    <a:lnTo>
                      <a:pt x="6" y="26"/>
                    </a:lnTo>
                    <a:lnTo>
                      <a:pt x="6" y="27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8" y="28"/>
                    </a:lnTo>
                    <a:lnTo>
                      <a:pt x="9" y="28"/>
                    </a:lnTo>
                    <a:lnTo>
                      <a:pt x="10" y="28"/>
                    </a:lnTo>
                    <a:lnTo>
                      <a:pt x="11" y="29"/>
                    </a:lnTo>
                    <a:lnTo>
                      <a:pt x="12" y="29"/>
                    </a:lnTo>
                    <a:lnTo>
                      <a:pt x="13" y="30"/>
                    </a:lnTo>
                    <a:lnTo>
                      <a:pt x="15" y="30"/>
                    </a:lnTo>
                    <a:lnTo>
                      <a:pt x="16" y="31"/>
                    </a:lnTo>
                    <a:lnTo>
                      <a:pt x="17" y="31"/>
                    </a:lnTo>
                    <a:lnTo>
                      <a:pt x="18" y="31"/>
                    </a:lnTo>
                    <a:lnTo>
                      <a:pt x="19" y="32"/>
                    </a:lnTo>
                    <a:lnTo>
                      <a:pt x="21" y="32"/>
                    </a:lnTo>
                    <a:lnTo>
                      <a:pt x="22" y="32"/>
                    </a:lnTo>
                    <a:lnTo>
                      <a:pt x="23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6" y="32"/>
                    </a:lnTo>
                    <a:lnTo>
                      <a:pt x="27" y="31"/>
                    </a:lnTo>
                    <a:lnTo>
                      <a:pt x="28" y="31"/>
                    </a:lnTo>
                    <a:lnTo>
                      <a:pt x="29" y="30"/>
                    </a:lnTo>
                    <a:lnTo>
                      <a:pt x="31" y="30"/>
                    </a:lnTo>
                    <a:lnTo>
                      <a:pt x="32" y="29"/>
                    </a:lnTo>
                    <a:lnTo>
                      <a:pt x="33" y="28"/>
                    </a:lnTo>
                    <a:lnTo>
                      <a:pt x="35" y="26"/>
                    </a:lnTo>
                    <a:lnTo>
                      <a:pt x="35" y="41"/>
                    </a:lnTo>
                    <a:lnTo>
                      <a:pt x="19" y="80"/>
                    </a:lnTo>
                    <a:lnTo>
                      <a:pt x="28" y="80"/>
                    </a:lnTo>
                    <a:lnTo>
                      <a:pt x="29" y="86"/>
                    </a:lnTo>
                    <a:lnTo>
                      <a:pt x="31" y="91"/>
                    </a:lnTo>
                    <a:lnTo>
                      <a:pt x="33" y="94"/>
                    </a:lnTo>
                    <a:lnTo>
                      <a:pt x="36" y="97"/>
                    </a:lnTo>
                    <a:lnTo>
                      <a:pt x="38" y="99"/>
                    </a:lnTo>
                    <a:lnTo>
                      <a:pt x="40" y="100"/>
                    </a:lnTo>
                    <a:lnTo>
                      <a:pt x="41" y="101"/>
                    </a:lnTo>
                    <a:lnTo>
                      <a:pt x="41" y="101"/>
                    </a:lnTo>
                    <a:lnTo>
                      <a:pt x="39" y="101"/>
                    </a:lnTo>
                    <a:lnTo>
                      <a:pt x="38" y="101"/>
                    </a:lnTo>
                    <a:lnTo>
                      <a:pt x="36" y="102"/>
                    </a:lnTo>
                    <a:lnTo>
                      <a:pt x="34" y="103"/>
                    </a:lnTo>
                    <a:lnTo>
                      <a:pt x="33" y="103"/>
                    </a:lnTo>
                    <a:lnTo>
                      <a:pt x="32" y="104"/>
                    </a:lnTo>
                    <a:lnTo>
                      <a:pt x="32" y="106"/>
                    </a:lnTo>
                    <a:lnTo>
                      <a:pt x="31" y="107"/>
                    </a:lnTo>
                    <a:lnTo>
                      <a:pt x="45" y="107"/>
                    </a:lnTo>
                    <a:lnTo>
                      <a:pt x="49" y="104"/>
                    </a:lnTo>
                    <a:lnTo>
                      <a:pt x="49" y="107"/>
                    </a:lnTo>
                    <a:lnTo>
                      <a:pt x="52" y="107"/>
                    </a:lnTo>
                    <a:lnTo>
                      <a:pt x="53" y="105"/>
                    </a:lnTo>
                    <a:lnTo>
                      <a:pt x="53" y="103"/>
                    </a:lnTo>
                    <a:lnTo>
                      <a:pt x="53" y="101"/>
                    </a:lnTo>
                    <a:lnTo>
                      <a:pt x="52" y="100"/>
                    </a:lnTo>
                    <a:lnTo>
                      <a:pt x="51" y="99"/>
                    </a:lnTo>
                    <a:lnTo>
                      <a:pt x="51" y="98"/>
                    </a:lnTo>
                    <a:lnTo>
                      <a:pt x="50" y="96"/>
                    </a:lnTo>
                    <a:lnTo>
                      <a:pt x="50" y="94"/>
                    </a:lnTo>
                    <a:lnTo>
                      <a:pt x="50" y="91"/>
                    </a:lnTo>
                    <a:lnTo>
                      <a:pt x="50" y="88"/>
                    </a:lnTo>
                    <a:lnTo>
                      <a:pt x="50" y="84"/>
                    </a:lnTo>
                    <a:lnTo>
                      <a:pt x="51" y="80"/>
                    </a:lnTo>
                    <a:lnTo>
                      <a:pt x="58" y="80"/>
                    </a:lnTo>
                    <a:lnTo>
                      <a:pt x="59" y="84"/>
                    </a:lnTo>
                    <a:lnTo>
                      <a:pt x="60" y="87"/>
                    </a:lnTo>
                    <a:lnTo>
                      <a:pt x="60" y="90"/>
                    </a:lnTo>
                    <a:lnTo>
                      <a:pt x="60" y="92"/>
                    </a:lnTo>
                    <a:lnTo>
                      <a:pt x="60" y="95"/>
                    </a:lnTo>
                    <a:lnTo>
                      <a:pt x="60" y="97"/>
                    </a:lnTo>
                    <a:lnTo>
                      <a:pt x="60" y="98"/>
                    </a:lnTo>
                    <a:lnTo>
                      <a:pt x="60" y="100"/>
                    </a:lnTo>
                    <a:lnTo>
                      <a:pt x="59" y="101"/>
                    </a:lnTo>
                    <a:lnTo>
                      <a:pt x="58" y="102"/>
                    </a:lnTo>
                    <a:lnTo>
                      <a:pt x="58" y="103"/>
                    </a:lnTo>
                    <a:lnTo>
                      <a:pt x="58" y="103"/>
                    </a:lnTo>
                    <a:lnTo>
                      <a:pt x="57" y="104"/>
                    </a:lnTo>
                    <a:lnTo>
                      <a:pt x="57" y="105"/>
                    </a:lnTo>
                    <a:lnTo>
                      <a:pt x="58" y="106"/>
                    </a:lnTo>
                    <a:lnTo>
                      <a:pt x="58" y="107"/>
                    </a:lnTo>
                    <a:lnTo>
                      <a:pt x="62" y="107"/>
                    </a:lnTo>
                    <a:lnTo>
                      <a:pt x="62" y="104"/>
                    </a:lnTo>
                    <a:lnTo>
                      <a:pt x="67" y="107"/>
                    </a:lnTo>
                    <a:lnTo>
                      <a:pt x="81" y="107"/>
                    </a:lnTo>
                    <a:lnTo>
                      <a:pt x="81" y="106"/>
                    </a:lnTo>
                    <a:lnTo>
                      <a:pt x="80" y="104"/>
                    </a:lnTo>
                    <a:lnTo>
                      <a:pt x="79" y="104"/>
                    </a:lnTo>
                    <a:lnTo>
                      <a:pt x="78" y="103"/>
                    </a:lnTo>
                    <a:lnTo>
                      <a:pt x="76" y="102"/>
                    </a:lnTo>
                    <a:lnTo>
                      <a:pt x="75" y="101"/>
                    </a:lnTo>
                    <a:lnTo>
                      <a:pt x="73" y="101"/>
                    </a:lnTo>
                    <a:lnTo>
                      <a:pt x="70" y="101"/>
                    </a:lnTo>
                    <a:lnTo>
                      <a:pt x="71" y="101"/>
                    </a:lnTo>
                    <a:lnTo>
                      <a:pt x="72" y="100"/>
                    </a:lnTo>
                    <a:lnTo>
                      <a:pt x="74" y="99"/>
                    </a:lnTo>
                    <a:lnTo>
                      <a:pt x="76" y="97"/>
                    </a:lnTo>
                    <a:lnTo>
                      <a:pt x="78" y="94"/>
                    </a:lnTo>
                    <a:lnTo>
                      <a:pt x="80" y="90"/>
                    </a:lnTo>
                    <a:lnTo>
                      <a:pt x="81" y="85"/>
                    </a:lnTo>
                    <a:lnTo>
                      <a:pt x="82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5" name="Freeform 319"/>
              <p:cNvSpPr>
                <a:spLocks/>
              </p:cNvSpPr>
              <p:nvPr/>
            </p:nvSpPr>
            <p:spPr bwMode="auto">
              <a:xfrm>
                <a:off x="1365" y="2698"/>
                <a:ext cx="26" cy="23"/>
              </a:xfrm>
              <a:custGeom>
                <a:avLst/>
                <a:gdLst>
                  <a:gd name="T0" fmla="*/ 26 w 26"/>
                  <a:gd name="T1" fmla="*/ 23 h 23"/>
                  <a:gd name="T2" fmla="*/ 26 w 26"/>
                  <a:gd name="T3" fmla="*/ 0 h 23"/>
                  <a:gd name="T4" fmla="*/ 0 w 26"/>
                  <a:gd name="T5" fmla="*/ 5 h 23"/>
                  <a:gd name="T6" fmla="*/ 0 w 26"/>
                  <a:gd name="T7" fmla="*/ 23 h 23"/>
                  <a:gd name="T8" fmla="*/ 26 w 26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6" y="23"/>
                    </a:moveTo>
                    <a:lnTo>
                      <a:pt x="26" y="0"/>
                    </a:lnTo>
                    <a:lnTo>
                      <a:pt x="0" y="5"/>
                    </a:lnTo>
                    <a:lnTo>
                      <a:pt x="0" y="23"/>
                    </a:lnTo>
                    <a:lnTo>
                      <a:pt x="26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6" name="Freeform 320"/>
              <p:cNvSpPr>
                <a:spLocks/>
              </p:cNvSpPr>
              <p:nvPr/>
            </p:nvSpPr>
            <p:spPr bwMode="auto">
              <a:xfrm>
                <a:off x="1332" y="2714"/>
                <a:ext cx="77" cy="75"/>
              </a:xfrm>
              <a:custGeom>
                <a:avLst/>
                <a:gdLst>
                  <a:gd name="T0" fmla="*/ 34 w 77"/>
                  <a:gd name="T1" fmla="*/ 0 h 75"/>
                  <a:gd name="T2" fmla="*/ 33 w 77"/>
                  <a:gd name="T3" fmla="*/ 0 h 75"/>
                  <a:gd name="T4" fmla="*/ 30 w 77"/>
                  <a:gd name="T5" fmla="*/ 1 h 75"/>
                  <a:gd name="T6" fmla="*/ 27 w 77"/>
                  <a:gd name="T7" fmla="*/ 2 h 75"/>
                  <a:gd name="T8" fmla="*/ 24 w 77"/>
                  <a:gd name="T9" fmla="*/ 4 h 75"/>
                  <a:gd name="T10" fmla="*/ 21 w 77"/>
                  <a:gd name="T11" fmla="*/ 8 h 75"/>
                  <a:gd name="T12" fmla="*/ 18 w 77"/>
                  <a:gd name="T13" fmla="*/ 13 h 75"/>
                  <a:gd name="T14" fmla="*/ 14 w 77"/>
                  <a:gd name="T15" fmla="*/ 18 h 75"/>
                  <a:gd name="T16" fmla="*/ 11 w 77"/>
                  <a:gd name="T17" fmla="*/ 20 h 75"/>
                  <a:gd name="T18" fmla="*/ 8 w 77"/>
                  <a:gd name="T19" fmla="*/ 20 h 75"/>
                  <a:gd name="T20" fmla="*/ 4 w 77"/>
                  <a:gd name="T21" fmla="*/ 19 h 75"/>
                  <a:gd name="T22" fmla="*/ 1 w 77"/>
                  <a:gd name="T23" fmla="*/ 18 h 75"/>
                  <a:gd name="T24" fmla="*/ 0 w 77"/>
                  <a:gd name="T25" fmla="*/ 24 h 75"/>
                  <a:gd name="T26" fmla="*/ 0 w 77"/>
                  <a:gd name="T27" fmla="*/ 24 h 75"/>
                  <a:gd name="T28" fmla="*/ 1 w 77"/>
                  <a:gd name="T29" fmla="*/ 25 h 75"/>
                  <a:gd name="T30" fmla="*/ 2 w 77"/>
                  <a:gd name="T31" fmla="*/ 25 h 75"/>
                  <a:gd name="T32" fmla="*/ 3 w 77"/>
                  <a:gd name="T33" fmla="*/ 25 h 75"/>
                  <a:gd name="T34" fmla="*/ 7 w 77"/>
                  <a:gd name="T35" fmla="*/ 27 h 75"/>
                  <a:gd name="T36" fmla="*/ 10 w 77"/>
                  <a:gd name="T37" fmla="*/ 28 h 75"/>
                  <a:gd name="T38" fmla="*/ 13 w 77"/>
                  <a:gd name="T39" fmla="*/ 28 h 75"/>
                  <a:gd name="T40" fmla="*/ 17 w 77"/>
                  <a:gd name="T41" fmla="*/ 27 h 75"/>
                  <a:gd name="T42" fmla="*/ 19 w 77"/>
                  <a:gd name="T43" fmla="*/ 26 h 75"/>
                  <a:gd name="T44" fmla="*/ 22 w 77"/>
                  <a:gd name="T45" fmla="*/ 23 h 75"/>
                  <a:gd name="T46" fmla="*/ 26 w 77"/>
                  <a:gd name="T47" fmla="*/ 21 h 75"/>
                  <a:gd name="T48" fmla="*/ 27 w 77"/>
                  <a:gd name="T49" fmla="*/ 20 h 75"/>
                  <a:gd name="T50" fmla="*/ 12 w 77"/>
                  <a:gd name="T51" fmla="*/ 75 h 75"/>
                  <a:gd name="T52" fmla="*/ 63 w 77"/>
                  <a:gd name="T53" fmla="*/ 41 h 75"/>
                  <a:gd name="T54" fmla="*/ 71 w 77"/>
                  <a:gd name="T55" fmla="*/ 30 h 75"/>
                  <a:gd name="T56" fmla="*/ 75 w 77"/>
                  <a:gd name="T57" fmla="*/ 25 h 75"/>
                  <a:gd name="T58" fmla="*/ 75 w 77"/>
                  <a:gd name="T59" fmla="*/ 23 h 75"/>
                  <a:gd name="T60" fmla="*/ 75 w 77"/>
                  <a:gd name="T61" fmla="*/ 20 h 75"/>
                  <a:gd name="T62" fmla="*/ 75 w 77"/>
                  <a:gd name="T63" fmla="*/ 17 h 75"/>
                  <a:gd name="T64" fmla="*/ 74 w 77"/>
                  <a:gd name="T65" fmla="*/ 14 h 75"/>
                  <a:gd name="T66" fmla="*/ 72 w 77"/>
                  <a:gd name="T67" fmla="*/ 10 h 75"/>
                  <a:gd name="T68" fmla="*/ 69 w 77"/>
                  <a:gd name="T69" fmla="*/ 6 h 75"/>
                  <a:gd name="T70" fmla="*/ 66 w 77"/>
                  <a:gd name="T71" fmla="*/ 4 h 75"/>
                  <a:gd name="T72" fmla="*/ 64 w 77"/>
                  <a:gd name="T73" fmla="*/ 2 h 75"/>
                  <a:gd name="T74" fmla="*/ 62 w 77"/>
                  <a:gd name="T75" fmla="*/ 1 h 75"/>
                  <a:gd name="T76" fmla="*/ 59 w 77"/>
                  <a:gd name="T77" fmla="*/ 0 h 75"/>
                  <a:gd name="T78" fmla="*/ 58 w 77"/>
                  <a:gd name="T79" fmla="*/ 0 h 75"/>
                  <a:gd name="T80" fmla="*/ 44 w 77"/>
                  <a:gd name="T81" fmla="*/ 1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7" h="75">
                    <a:moveTo>
                      <a:pt x="34" y="0"/>
                    </a:moveTo>
                    <a:lnTo>
                      <a:pt x="34" y="0"/>
                    </a:lnTo>
                    <a:lnTo>
                      <a:pt x="34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1"/>
                    </a:lnTo>
                    <a:lnTo>
                      <a:pt x="28" y="1"/>
                    </a:lnTo>
                    <a:lnTo>
                      <a:pt x="27" y="2"/>
                    </a:lnTo>
                    <a:lnTo>
                      <a:pt x="25" y="3"/>
                    </a:lnTo>
                    <a:lnTo>
                      <a:pt x="24" y="4"/>
                    </a:lnTo>
                    <a:lnTo>
                      <a:pt x="22" y="6"/>
                    </a:lnTo>
                    <a:lnTo>
                      <a:pt x="21" y="8"/>
                    </a:lnTo>
                    <a:lnTo>
                      <a:pt x="19" y="10"/>
                    </a:lnTo>
                    <a:lnTo>
                      <a:pt x="18" y="13"/>
                    </a:lnTo>
                    <a:lnTo>
                      <a:pt x="16" y="15"/>
                    </a:lnTo>
                    <a:lnTo>
                      <a:pt x="14" y="18"/>
                    </a:lnTo>
                    <a:lnTo>
                      <a:pt x="13" y="20"/>
                    </a:lnTo>
                    <a:lnTo>
                      <a:pt x="11" y="20"/>
                    </a:lnTo>
                    <a:lnTo>
                      <a:pt x="9" y="20"/>
                    </a:lnTo>
                    <a:lnTo>
                      <a:pt x="8" y="20"/>
                    </a:lnTo>
                    <a:lnTo>
                      <a:pt x="6" y="19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1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5" y="26"/>
                    </a:lnTo>
                    <a:lnTo>
                      <a:pt x="7" y="27"/>
                    </a:lnTo>
                    <a:lnTo>
                      <a:pt x="8" y="27"/>
                    </a:lnTo>
                    <a:lnTo>
                      <a:pt x="10" y="28"/>
                    </a:lnTo>
                    <a:lnTo>
                      <a:pt x="12" y="28"/>
                    </a:lnTo>
                    <a:lnTo>
                      <a:pt x="13" y="28"/>
                    </a:lnTo>
                    <a:lnTo>
                      <a:pt x="15" y="28"/>
                    </a:lnTo>
                    <a:lnTo>
                      <a:pt x="17" y="27"/>
                    </a:lnTo>
                    <a:lnTo>
                      <a:pt x="18" y="26"/>
                    </a:lnTo>
                    <a:lnTo>
                      <a:pt x="19" y="26"/>
                    </a:lnTo>
                    <a:lnTo>
                      <a:pt x="21" y="25"/>
                    </a:lnTo>
                    <a:lnTo>
                      <a:pt x="22" y="23"/>
                    </a:lnTo>
                    <a:lnTo>
                      <a:pt x="24" y="22"/>
                    </a:lnTo>
                    <a:lnTo>
                      <a:pt x="26" y="21"/>
                    </a:lnTo>
                    <a:lnTo>
                      <a:pt x="27" y="21"/>
                    </a:lnTo>
                    <a:lnTo>
                      <a:pt x="27" y="20"/>
                    </a:lnTo>
                    <a:lnTo>
                      <a:pt x="27" y="39"/>
                    </a:lnTo>
                    <a:lnTo>
                      <a:pt x="12" y="75"/>
                    </a:lnTo>
                    <a:lnTo>
                      <a:pt x="77" y="75"/>
                    </a:lnTo>
                    <a:lnTo>
                      <a:pt x="63" y="41"/>
                    </a:lnTo>
                    <a:lnTo>
                      <a:pt x="63" y="33"/>
                    </a:lnTo>
                    <a:lnTo>
                      <a:pt x="71" y="30"/>
                    </a:lnTo>
                    <a:lnTo>
                      <a:pt x="75" y="25"/>
                    </a:lnTo>
                    <a:lnTo>
                      <a:pt x="75" y="25"/>
                    </a:lnTo>
                    <a:lnTo>
                      <a:pt x="75" y="24"/>
                    </a:lnTo>
                    <a:lnTo>
                      <a:pt x="75" y="23"/>
                    </a:lnTo>
                    <a:lnTo>
                      <a:pt x="75" y="22"/>
                    </a:lnTo>
                    <a:lnTo>
                      <a:pt x="75" y="20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6"/>
                    </a:lnTo>
                    <a:lnTo>
                      <a:pt x="74" y="14"/>
                    </a:lnTo>
                    <a:lnTo>
                      <a:pt x="73" y="12"/>
                    </a:lnTo>
                    <a:lnTo>
                      <a:pt x="72" y="10"/>
                    </a:lnTo>
                    <a:lnTo>
                      <a:pt x="70" y="8"/>
                    </a:lnTo>
                    <a:lnTo>
                      <a:pt x="69" y="6"/>
                    </a:lnTo>
                    <a:lnTo>
                      <a:pt x="68" y="5"/>
                    </a:lnTo>
                    <a:lnTo>
                      <a:pt x="66" y="4"/>
                    </a:lnTo>
                    <a:lnTo>
                      <a:pt x="65" y="3"/>
                    </a:lnTo>
                    <a:lnTo>
                      <a:pt x="64" y="2"/>
                    </a:lnTo>
                    <a:lnTo>
                      <a:pt x="63" y="2"/>
                    </a:lnTo>
                    <a:lnTo>
                      <a:pt x="62" y="1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44" y="1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77ED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7" name="Freeform 321"/>
              <p:cNvSpPr>
                <a:spLocks/>
              </p:cNvSpPr>
              <p:nvPr/>
            </p:nvSpPr>
            <p:spPr bwMode="auto">
              <a:xfrm>
                <a:off x="1353" y="2792"/>
                <a:ext cx="18" cy="20"/>
              </a:xfrm>
              <a:custGeom>
                <a:avLst/>
                <a:gdLst>
                  <a:gd name="T0" fmla="*/ 0 w 18"/>
                  <a:gd name="T1" fmla="*/ 0 h 20"/>
                  <a:gd name="T2" fmla="*/ 0 w 18"/>
                  <a:gd name="T3" fmla="*/ 1 h 20"/>
                  <a:gd name="T4" fmla="*/ 0 w 18"/>
                  <a:gd name="T5" fmla="*/ 2 h 20"/>
                  <a:gd name="T6" fmla="*/ 0 w 18"/>
                  <a:gd name="T7" fmla="*/ 2 h 20"/>
                  <a:gd name="T8" fmla="*/ 0 w 18"/>
                  <a:gd name="T9" fmla="*/ 3 h 20"/>
                  <a:gd name="T10" fmla="*/ 1 w 18"/>
                  <a:gd name="T11" fmla="*/ 7 h 20"/>
                  <a:gd name="T12" fmla="*/ 3 w 18"/>
                  <a:gd name="T13" fmla="*/ 11 h 20"/>
                  <a:gd name="T14" fmla="*/ 5 w 18"/>
                  <a:gd name="T15" fmla="*/ 14 h 20"/>
                  <a:gd name="T16" fmla="*/ 7 w 18"/>
                  <a:gd name="T17" fmla="*/ 16 h 20"/>
                  <a:gd name="T18" fmla="*/ 10 w 18"/>
                  <a:gd name="T19" fmla="*/ 18 h 20"/>
                  <a:gd name="T20" fmla="*/ 11 w 18"/>
                  <a:gd name="T21" fmla="*/ 19 h 20"/>
                  <a:gd name="T22" fmla="*/ 13 w 18"/>
                  <a:gd name="T23" fmla="*/ 20 h 20"/>
                  <a:gd name="T24" fmla="*/ 13 w 18"/>
                  <a:gd name="T25" fmla="*/ 20 h 20"/>
                  <a:gd name="T26" fmla="*/ 18 w 18"/>
                  <a:gd name="T27" fmla="*/ 20 h 20"/>
                  <a:gd name="T28" fmla="*/ 18 w 18"/>
                  <a:gd name="T29" fmla="*/ 20 h 20"/>
                  <a:gd name="T30" fmla="*/ 18 w 18"/>
                  <a:gd name="T31" fmla="*/ 19 h 20"/>
                  <a:gd name="T32" fmla="*/ 17 w 18"/>
                  <a:gd name="T33" fmla="*/ 17 h 20"/>
                  <a:gd name="T34" fmla="*/ 16 w 18"/>
                  <a:gd name="T35" fmla="*/ 14 h 20"/>
                  <a:gd name="T36" fmla="*/ 16 w 18"/>
                  <a:gd name="T37" fmla="*/ 11 h 20"/>
                  <a:gd name="T38" fmla="*/ 16 w 18"/>
                  <a:gd name="T39" fmla="*/ 8 h 20"/>
                  <a:gd name="T40" fmla="*/ 16 w 18"/>
                  <a:gd name="T41" fmla="*/ 4 h 20"/>
                  <a:gd name="T42" fmla="*/ 18 w 18"/>
                  <a:gd name="T43" fmla="*/ 0 h 20"/>
                  <a:gd name="T44" fmla="*/ 0 w 18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7" y="16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19"/>
                    </a:lnTo>
                    <a:lnTo>
                      <a:pt x="17" y="17"/>
                    </a:lnTo>
                    <a:lnTo>
                      <a:pt x="16" y="14"/>
                    </a:lnTo>
                    <a:lnTo>
                      <a:pt x="16" y="11"/>
                    </a:lnTo>
                    <a:lnTo>
                      <a:pt x="16" y="8"/>
                    </a:lnTo>
                    <a:lnTo>
                      <a:pt x="16" y="4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8" name="Freeform 322"/>
              <p:cNvSpPr>
                <a:spLocks/>
              </p:cNvSpPr>
              <p:nvPr/>
            </p:nvSpPr>
            <p:spPr bwMode="auto">
              <a:xfrm>
                <a:off x="1382" y="2792"/>
                <a:ext cx="19" cy="20"/>
              </a:xfrm>
              <a:custGeom>
                <a:avLst/>
                <a:gdLst>
                  <a:gd name="T0" fmla="*/ 0 w 19"/>
                  <a:gd name="T1" fmla="*/ 0 h 20"/>
                  <a:gd name="T2" fmla="*/ 2 w 19"/>
                  <a:gd name="T3" fmla="*/ 4 h 20"/>
                  <a:gd name="T4" fmla="*/ 3 w 19"/>
                  <a:gd name="T5" fmla="*/ 7 h 20"/>
                  <a:gd name="T6" fmla="*/ 3 w 19"/>
                  <a:gd name="T7" fmla="*/ 11 h 20"/>
                  <a:gd name="T8" fmla="*/ 3 w 19"/>
                  <a:gd name="T9" fmla="*/ 14 h 20"/>
                  <a:gd name="T10" fmla="*/ 3 w 19"/>
                  <a:gd name="T11" fmla="*/ 16 h 20"/>
                  <a:gd name="T12" fmla="*/ 3 w 19"/>
                  <a:gd name="T13" fmla="*/ 18 h 20"/>
                  <a:gd name="T14" fmla="*/ 2 w 19"/>
                  <a:gd name="T15" fmla="*/ 19 h 20"/>
                  <a:gd name="T16" fmla="*/ 2 w 19"/>
                  <a:gd name="T17" fmla="*/ 20 h 20"/>
                  <a:gd name="T18" fmla="*/ 9 w 19"/>
                  <a:gd name="T19" fmla="*/ 20 h 20"/>
                  <a:gd name="T20" fmla="*/ 9 w 19"/>
                  <a:gd name="T21" fmla="*/ 19 h 20"/>
                  <a:gd name="T22" fmla="*/ 10 w 19"/>
                  <a:gd name="T23" fmla="*/ 19 h 20"/>
                  <a:gd name="T24" fmla="*/ 11 w 19"/>
                  <a:gd name="T25" fmla="*/ 18 h 20"/>
                  <a:gd name="T26" fmla="*/ 13 w 19"/>
                  <a:gd name="T27" fmla="*/ 17 h 20"/>
                  <a:gd name="T28" fmla="*/ 14 w 19"/>
                  <a:gd name="T29" fmla="*/ 15 h 20"/>
                  <a:gd name="T30" fmla="*/ 16 w 19"/>
                  <a:gd name="T31" fmla="*/ 13 h 20"/>
                  <a:gd name="T32" fmla="*/ 17 w 19"/>
                  <a:gd name="T33" fmla="*/ 11 h 20"/>
                  <a:gd name="T34" fmla="*/ 18 w 19"/>
                  <a:gd name="T35" fmla="*/ 8 h 20"/>
                  <a:gd name="T36" fmla="*/ 18 w 19"/>
                  <a:gd name="T37" fmla="*/ 6 h 20"/>
                  <a:gd name="T38" fmla="*/ 19 w 19"/>
                  <a:gd name="T39" fmla="*/ 4 h 20"/>
                  <a:gd name="T40" fmla="*/ 19 w 19"/>
                  <a:gd name="T41" fmla="*/ 2 h 20"/>
                  <a:gd name="T42" fmla="*/ 18 w 19"/>
                  <a:gd name="T43" fmla="*/ 0 h 20"/>
                  <a:gd name="T44" fmla="*/ 0 w 19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20">
                    <a:moveTo>
                      <a:pt x="0" y="0"/>
                    </a:moveTo>
                    <a:lnTo>
                      <a:pt x="2" y="4"/>
                    </a:lnTo>
                    <a:lnTo>
                      <a:pt x="3" y="7"/>
                    </a:lnTo>
                    <a:lnTo>
                      <a:pt x="3" y="11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9" y="20"/>
                    </a:lnTo>
                    <a:lnTo>
                      <a:pt x="9" y="19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3" y="17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7" y="11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9" y="4"/>
                    </a:lnTo>
                    <a:lnTo>
                      <a:pt x="19" y="2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9" name="Freeform 323"/>
              <p:cNvSpPr>
                <a:spLocks/>
              </p:cNvSpPr>
              <p:nvPr/>
            </p:nvSpPr>
            <p:spPr bwMode="auto">
              <a:xfrm>
                <a:off x="1313" y="2676"/>
                <a:ext cx="73" cy="81"/>
              </a:xfrm>
              <a:custGeom>
                <a:avLst/>
                <a:gdLst>
                  <a:gd name="T0" fmla="*/ 73 w 73"/>
                  <a:gd name="T1" fmla="*/ 77 h 81"/>
                  <a:gd name="T2" fmla="*/ 4 w 73"/>
                  <a:gd name="T3" fmla="*/ 0 h 81"/>
                  <a:gd name="T4" fmla="*/ 0 w 73"/>
                  <a:gd name="T5" fmla="*/ 5 h 81"/>
                  <a:gd name="T6" fmla="*/ 68 w 73"/>
                  <a:gd name="T7" fmla="*/ 81 h 81"/>
                  <a:gd name="T8" fmla="*/ 73 w 73"/>
                  <a:gd name="T9" fmla="*/ 7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81">
                    <a:moveTo>
                      <a:pt x="73" y="77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68" y="81"/>
                    </a:lnTo>
                    <a:lnTo>
                      <a:pt x="73" y="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0" name="Freeform 324"/>
              <p:cNvSpPr>
                <a:spLocks/>
              </p:cNvSpPr>
              <p:nvPr/>
            </p:nvSpPr>
            <p:spPr bwMode="auto">
              <a:xfrm>
                <a:off x="1317" y="2681"/>
                <a:ext cx="65" cy="72"/>
              </a:xfrm>
              <a:custGeom>
                <a:avLst/>
                <a:gdLst>
                  <a:gd name="T0" fmla="*/ 65 w 65"/>
                  <a:gd name="T1" fmla="*/ 71 h 72"/>
                  <a:gd name="T2" fmla="*/ 2 w 65"/>
                  <a:gd name="T3" fmla="*/ 0 h 72"/>
                  <a:gd name="T4" fmla="*/ 0 w 65"/>
                  <a:gd name="T5" fmla="*/ 2 h 72"/>
                  <a:gd name="T6" fmla="*/ 63 w 65"/>
                  <a:gd name="T7" fmla="*/ 72 h 72"/>
                  <a:gd name="T8" fmla="*/ 65 w 65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72">
                    <a:moveTo>
                      <a:pt x="65" y="7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63" y="72"/>
                    </a:lnTo>
                    <a:lnTo>
                      <a:pt x="65" y="71"/>
                    </a:lnTo>
                    <a:close/>
                  </a:path>
                </a:pathLst>
              </a:custGeom>
              <a:solidFill>
                <a:srgbClr val="CEB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1" name="Freeform 325"/>
              <p:cNvSpPr>
                <a:spLocks/>
              </p:cNvSpPr>
              <p:nvPr/>
            </p:nvSpPr>
            <p:spPr bwMode="auto">
              <a:xfrm>
                <a:off x="1367" y="2736"/>
                <a:ext cx="41" cy="15"/>
              </a:xfrm>
              <a:custGeom>
                <a:avLst/>
                <a:gdLst>
                  <a:gd name="T0" fmla="*/ 22 w 41"/>
                  <a:gd name="T1" fmla="*/ 14 h 15"/>
                  <a:gd name="T2" fmla="*/ 25 w 41"/>
                  <a:gd name="T3" fmla="*/ 13 h 15"/>
                  <a:gd name="T4" fmla="*/ 29 w 41"/>
                  <a:gd name="T5" fmla="*/ 12 h 15"/>
                  <a:gd name="T6" fmla="*/ 32 w 41"/>
                  <a:gd name="T7" fmla="*/ 11 h 15"/>
                  <a:gd name="T8" fmla="*/ 35 w 41"/>
                  <a:gd name="T9" fmla="*/ 10 h 15"/>
                  <a:gd name="T10" fmla="*/ 37 w 41"/>
                  <a:gd name="T11" fmla="*/ 8 h 15"/>
                  <a:gd name="T12" fmla="*/ 39 w 41"/>
                  <a:gd name="T13" fmla="*/ 6 h 15"/>
                  <a:gd name="T14" fmla="*/ 40 w 41"/>
                  <a:gd name="T15" fmla="*/ 5 h 15"/>
                  <a:gd name="T16" fmla="*/ 41 w 41"/>
                  <a:gd name="T17" fmla="*/ 3 h 15"/>
                  <a:gd name="T18" fmla="*/ 40 w 41"/>
                  <a:gd name="T19" fmla="*/ 0 h 15"/>
                  <a:gd name="T20" fmla="*/ 39 w 41"/>
                  <a:gd name="T21" fmla="*/ 3 h 15"/>
                  <a:gd name="T22" fmla="*/ 37 w 41"/>
                  <a:gd name="T23" fmla="*/ 6 h 15"/>
                  <a:gd name="T24" fmla="*/ 34 w 41"/>
                  <a:gd name="T25" fmla="*/ 9 h 15"/>
                  <a:gd name="T26" fmla="*/ 30 w 41"/>
                  <a:gd name="T27" fmla="*/ 10 h 15"/>
                  <a:gd name="T28" fmla="*/ 27 w 41"/>
                  <a:gd name="T29" fmla="*/ 11 h 15"/>
                  <a:gd name="T30" fmla="*/ 25 w 41"/>
                  <a:gd name="T31" fmla="*/ 12 h 15"/>
                  <a:gd name="T32" fmla="*/ 23 w 41"/>
                  <a:gd name="T33" fmla="*/ 12 h 15"/>
                  <a:gd name="T34" fmla="*/ 22 w 41"/>
                  <a:gd name="T35" fmla="*/ 12 h 15"/>
                  <a:gd name="T36" fmla="*/ 18 w 41"/>
                  <a:gd name="T37" fmla="*/ 7 h 15"/>
                  <a:gd name="T38" fmla="*/ 21 w 41"/>
                  <a:gd name="T39" fmla="*/ 7 h 15"/>
                  <a:gd name="T40" fmla="*/ 26 w 41"/>
                  <a:gd name="T41" fmla="*/ 5 h 15"/>
                  <a:gd name="T42" fmla="*/ 30 w 41"/>
                  <a:gd name="T43" fmla="*/ 3 h 15"/>
                  <a:gd name="T44" fmla="*/ 32 w 41"/>
                  <a:gd name="T45" fmla="*/ 0 h 15"/>
                  <a:gd name="T46" fmla="*/ 30 w 41"/>
                  <a:gd name="T47" fmla="*/ 0 h 15"/>
                  <a:gd name="T48" fmla="*/ 30 w 41"/>
                  <a:gd name="T49" fmla="*/ 0 h 15"/>
                  <a:gd name="T50" fmla="*/ 30 w 41"/>
                  <a:gd name="T51" fmla="*/ 1 h 15"/>
                  <a:gd name="T52" fmla="*/ 28 w 41"/>
                  <a:gd name="T53" fmla="*/ 2 h 15"/>
                  <a:gd name="T54" fmla="*/ 25 w 41"/>
                  <a:gd name="T55" fmla="*/ 3 h 15"/>
                  <a:gd name="T56" fmla="*/ 21 w 41"/>
                  <a:gd name="T57" fmla="*/ 5 h 15"/>
                  <a:gd name="T58" fmla="*/ 17 w 41"/>
                  <a:gd name="T59" fmla="*/ 6 h 15"/>
                  <a:gd name="T60" fmla="*/ 14 w 41"/>
                  <a:gd name="T61" fmla="*/ 6 h 15"/>
                  <a:gd name="T62" fmla="*/ 12 w 41"/>
                  <a:gd name="T63" fmla="*/ 4 h 15"/>
                  <a:gd name="T64" fmla="*/ 10 w 41"/>
                  <a:gd name="T65" fmla="*/ 2 h 15"/>
                  <a:gd name="T66" fmla="*/ 8 w 41"/>
                  <a:gd name="T67" fmla="*/ 2 h 15"/>
                  <a:gd name="T68" fmla="*/ 7 w 41"/>
                  <a:gd name="T69" fmla="*/ 2 h 15"/>
                  <a:gd name="T70" fmla="*/ 6 w 41"/>
                  <a:gd name="T71" fmla="*/ 4 h 15"/>
                  <a:gd name="T72" fmla="*/ 7 w 41"/>
                  <a:gd name="T73" fmla="*/ 6 h 15"/>
                  <a:gd name="T74" fmla="*/ 6 w 41"/>
                  <a:gd name="T75" fmla="*/ 15 h 15"/>
                  <a:gd name="T76" fmla="*/ 9 w 41"/>
                  <a:gd name="T77" fmla="*/ 15 h 15"/>
                  <a:gd name="T78" fmla="*/ 13 w 41"/>
                  <a:gd name="T79" fmla="*/ 14 h 15"/>
                  <a:gd name="T80" fmla="*/ 17 w 41"/>
                  <a:gd name="T81" fmla="*/ 13 h 15"/>
                  <a:gd name="T82" fmla="*/ 19 w 41"/>
                  <a:gd name="T83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1" h="15">
                    <a:moveTo>
                      <a:pt x="20" y="14"/>
                    </a:moveTo>
                    <a:lnTo>
                      <a:pt x="22" y="14"/>
                    </a:lnTo>
                    <a:lnTo>
                      <a:pt x="24" y="13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9" y="12"/>
                    </a:lnTo>
                    <a:lnTo>
                      <a:pt x="30" y="12"/>
                    </a:lnTo>
                    <a:lnTo>
                      <a:pt x="32" y="11"/>
                    </a:lnTo>
                    <a:lnTo>
                      <a:pt x="33" y="10"/>
                    </a:lnTo>
                    <a:lnTo>
                      <a:pt x="35" y="10"/>
                    </a:lnTo>
                    <a:lnTo>
                      <a:pt x="36" y="9"/>
                    </a:lnTo>
                    <a:lnTo>
                      <a:pt x="37" y="8"/>
                    </a:lnTo>
                    <a:lnTo>
                      <a:pt x="38" y="7"/>
                    </a:lnTo>
                    <a:lnTo>
                      <a:pt x="39" y="6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0" y="2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9" y="3"/>
                    </a:lnTo>
                    <a:lnTo>
                      <a:pt x="38" y="4"/>
                    </a:lnTo>
                    <a:lnTo>
                      <a:pt x="37" y="6"/>
                    </a:lnTo>
                    <a:lnTo>
                      <a:pt x="35" y="7"/>
                    </a:lnTo>
                    <a:lnTo>
                      <a:pt x="34" y="9"/>
                    </a:lnTo>
                    <a:lnTo>
                      <a:pt x="32" y="10"/>
                    </a:lnTo>
                    <a:lnTo>
                      <a:pt x="30" y="10"/>
                    </a:lnTo>
                    <a:lnTo>
                      <a:pt x="28" y="11"/>
                    </a:lnTo>
                    <a:lnTo>
                      <a:pt x="27" y="11"/>
                    </a:lnTo>
                    <a:lnTo>
                      <a:pt x="26" y="11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1" y="7"/>
                    </a:lnTo>
                    <a:lnTo>
                      <a:pt x="23" y="6"/>
                    </a:lnTo>
                    <a:lnTo>
                      <a:pt x="26" y="5"/>
                    </a:lnTo>
                    <a:lnTo>
                      <a:pt x="28" y="4"/>
                    </a:lnTo>
                    <a:lnTo>
                      <a:pt x="30" y="3"/>
                    </a:lnTo>
                    <a:lnTo>
                      <a:pt x="31" y="1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1"/>
                    </a:lnTo>
                    <a:lnTo>
                      <a:pt x="29" y="1"/>
                    </a:lnTo>
                    <a:lnTo>
                      <a:pt x="28" y="2"/>
                    </a:lnTo>
                    <a:lnTo>
                      <a:pt x="27" y="3"/>
                    </a:lnTo>
                    <a:lnTo>
                      <a:pt x="25" y="3"/>
                    </a:lnTo>
                    <a:lnTo>
                      <a:pt x="23" y="4"/>
                    </a:lnTo>
                    <a:lnTo>
                      <a:pt x="21" y="5"/>
                    </a:lnTo>
                    <a:lnTo>
                      <a:pt x="19" y="5"/>
                    </a:lnTo>
                    <a:lnTo>
                      <a:pt x="17" y="6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7" y="13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2" name="Freeform 326"/>
              <p:cNvSpPr>
                <a:spLocks/>
              </p:cNvSpPr>
              <p:nvPr/>
            </p:nvSpPr>
            <p:spPr bwMode="auto">
              <a:xfrm>
                <a:off x="1370" y="2739"/>
                <a:ext cx="14" cy="10"/>
              </a:xfrm>
              <a:custGeom>
                <a:avLst/>
                <a:gdLst>
                  <a:gd name="T0" fmla="*/ 12 w 14"/>
                  <a:gd name="T1" fmla="*/ 5 h 10"/>
                  <a:gd name="T2" fmla="*/ 11 w 14"/>
                  <a:gd name="T3" fmla="*/ 5 h 10"/>
                  <a:gd name="T4" fmla="*/ 10 w 14"/>
                  <a:gd name="T5" fmla="*/ 5 h 10"/>
                  <a:gd name="T6" fmla="*/ 10 w 14"/>
                  <a:gd name="T7" fmla="*/ 5 h 10"/>
                  <a:gd name="T8" fmla="*/ 10 w 14"/>
                  <a:gd name="T9" fmla="*/ 4 h 10"/>
                  <a:gd name="T10" fmla="*/ 9 w 14"/>
                  <a:gd name="T11" fmla="*/ 4 h 10"/>
                  <a:gd name="T12" fmla="*/ 8 w 14"/>
                  <a:gd name="T13" fmla="*/ 3 h 10"/>
                  <a:gd name="T14" fmla="*/ 8 w 14"/>
                  <a:gd name="T15" fmla="*/ 2 h 10"/>
                  <a:gd name="T16" fmla="*/ 7 w 14"/>
                  <a:gd name="T17" fmla="*/ 2 h 10"/>
                  <a:gd name="T18" fmla="*/ 6 w 14"/>
                  <a:gd name="T19" fmla="*/ 1 h 10"/>
                  <a:gd name="T20" fmla="*/ 6 w 14"/>
                  <a:gd name="T21" fmla="*/ 1 h 10"/>
                  <a:gd name="T22" fmla="*/ 5 w 14"/>
                  <a:gd name="T23" fmla="*/ 0 h 10"/>
                  <a:gd name="T24" fmla="*/ 5 w 14"/>
                  <a:gd name="T25" fmla="*/ 0 h 10"/>
                  <a:gd name="T26" fmla="*/ 5 w 14"/>
                  <a:gd name="T27" fmla="*/ 1 h 10"/>
                  <a:gd name="T28" fmla="*/ 6 w 14"/>
                  <a:gd name="T29" fmla="*/ 2 h 10"/>
                  <a:gd name="T30" fmla="*/ 6 w 14"/>
                  <a:gd name="T31" fmla="*/ 4 h 10"/>
                  <a:gd name="T32" fmla="*/ 7 w 14"/>
                  <a:gd name="T33" fmla="*/ 4 h 10"/>
                  <a:gd name="T34" fmla="*/ 0 w 14"/>
                  <a:gd name="T35" fmla="*/ 4 h 10"/>
                  <a:gd name="T36" fmla="*/ 4 w 14"/>
                  <a:gd name="T37" fmla="*/ 10 h 10"/>
                  <a:gd name="T38" fmla="*/ 5 w 14"/>
                  <a:gd name="T39" fmla="*/ 10 h 10"/>
                  <a:gd name="T40" fmla="*/ 6 w 14"/>
                  <a:gd name="T41" fmla="*/ 10 h 10"/>
                  <a:gd name="T42" fmla="*/ 7 w 14"/>
                  <a:gd name="T43" fmla="*/ 10 h 10"/>
                  <a:gd name="T44" fmla="*/ 7 w 14"/>
                  <a:gd name="T45" fmla="*/ 10 h 10"/>
                  <a:gd name="T46" fmla="*/ 8 w 14"/>
                  <a:gd name="T47" fmla="*/ 10 h 10"/>
                  <a:gd name="T48" fmla="*/ 9 w 14"/>
                  <a:gd name="T49" fmla="*/ 10 h 10"/>
                  <a:gd name="T50" fmla="*/ 10 w 14"/>
                  <a:gd name="T51" fmla="*/ 10 h 10"/>
                  <a:gd name="T52" fmla="*/ 10 w 14"/>
                  <a:gd name="T53" fmla="*/ 9 h 10"/>
                  <a:gd name="T54" fmla="*/ 11 w 14"/>
                  <a:gd name="T55" fmla="*/ 9 h 10"/>
                  <a:gd name="T56" fmla="*/ 12 w 14"/>
                  <a:gd name="T57" fmla="*/ 9 h 10"/>
                  <a:gd name="T58" fmla="*/ 13 w 14"/>
                  <a:gd name="T59" fmla="*/ 9 h 10"/>
                  <a:gd name="T60" fmla="*/ 13 w 14"/>
                  <a:gd name="T61" fmla="*/ 9 h 10"/>
                  <a:gd name="T62" fmla="*/ 13 w 14"/>
                  <a:gd name="T63" fmla="*/ 9 h 10"/>
                  <a:gd name="T64" fmla="*/ 14 w 14"/>
                  <a:gd name="T65" fmla="*/ 8 h 10"/>
                  <a:gd name="T66" fmla="*/ 14 w 14"/>
                  <a:gd name="T67" fmla="*/ 8 h 10"/>
                  <a:gd name="T68" fmla="*/ 14 w 14"/>
                  <a:gd name="T69" fmla="*/ 8 h 10"/>
                  <a:gd name="T70" fmla="*/ 12 w 14"/>
                  <a:gd name="T71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" h="10">
                    <a:moveTo>
                      <a:pt x="12" y="5"/>
                    </a:moveTo>
                    <a:lnTo>
                      <a:pt x="11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0" y="4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2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3" name="Freeform 327"/>
              <p:cNvSpPr>
                <a:spLocks/>
              </p:cNvSpPr>
              <p:nvPr/>
            </p:nvSpPr>
            <p:spPr bwMode="auto">
              <a:xfrm>
                <a:off x="1395" y="2729"/>
                <a:ext cx="4" cy="7"/>
              </a:xfrm>
              <a:custGeom>
                <a:avLst/>
                <a:gdLst>
                  <a:gd name="T0" fmla="*/ 3 w 4"/>
                  <a:gd name="T1" fmla="*/ 3 h 7"/>
                  <a:gd name="T2" fmla="*/ 3 w 4"/>
                  <a:gd name="T3" fmla="*/ 2 h 7"/>
                  <a:gd name="T4" fmla="*/ 2 w 4"/>
                  <a:gd name="T5" fmla="*/ 1 h 7"/>
                  <a:gd name="T6" fmla="*/ 2 w 4"/>
                  <a:gd name="T7" fmla="*/ 0 h 7"/>
                  <a:gd name="T8" fmla="*/ 1 w 4"/>
                  <a:gd name="T9" fmla="*/ 0 h 7"/>
                  <a:gd name="T10" fmla="*/ 0 w 4"/>
                  <a:gd name="T11" fmla="*/ 0 h 7"/>
                  <a:gd name="T12" fmla="*/ 0 w 4"/>
                  <a:gd name="T13" fmla="*/ 0 h 7"/>
                  <a:gd name="T14" fmla="*/ 0 w 4"/>
                  <a:gd name="T15" fmla="*/ 1 h 7"/>
                  <a:gd name="T16" fmla="*/ 0 w 4"/>
                  <a:gd name="T17" fmla="*/ 1 h 7"/>
                  <a:gd name="T18" fmla="*/ 0 w 4"/>
                  <a:gd name="T19" fmla="*/ 1 h 7"/>
                  <a:gd name="T20" fmla="*/ 1 w 4"/>
                  <a:gd name="T21" fmla="*/ 2 h 7"/>
                  <a:gd name="T22" fmla="*/ 1 w 4"/>
                  <a:gd name="T23" fmla="*/ 2 h 7"/>
                  <a:gd name="T24" fmla="*/ 2 w 4"/>
                  <a:gd name="T25" fmla="*/ 3 h 7"/>
                  <a:gd name="T26" fmla="*/ 2 w 4"/>
                  <a:gd name="T27" fmla="*/ 4 h 7"/>
                  <a:gd name="T28" fmla="*/ 2 w 4"/>
                  <a:gd name="T29" fmla="*/ 5 h 7"/>
                  <a:gd name="T30" fmla="*/ 2 w 4"/>
                  <a:gd name="T31" fmla="*/ 6 h 7"/>
                  <a:gd name="T32" fmla="*/ 2 w 4"/>
                  <a:gd name="T33" fmla="*/ 7 h 7"/>
                  <a:gd name="T34" fmla="*/ 2 w 4"/>
                  <a:gd name="T35" fmla="*/ 7 h 7"/>
                  <a:gd name="T36" fmla="*/ 3 w 4"/>
                  <a:gd name="T37" fmla="*/ 7 h 7"/>
                  <a:gd name="T38" fmla="*/ 3 w 4"/>
                  <a:gd name="T39" fmla="*/ 7 h 7"/>
                  <a:gd name="T40" fmla="*/ 4 w 4"/>
                  <a:gd name="T41" fmla="*/ 7 h 7"/>
                  <a:gd name="T42" fmla="*/ 4 w 4"/>
                  <a:gd name="T43" fmla="*/ 6 h 7"/>
                  <a:gd name="T44" fmla="*/ 4 w 4"/>
                  <a:gd name="T45" fmla="*/ 5 h 7"/>
                  <a:gd name="T46" fmla="*/ 4 w 4"/>
                  <a:gd name="T47" fmla="*/ 4 h 7"/>
                  <a:gd name="T48" fmla="*/ 3 w 4"/>
                  <a:gd name="T4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" h="7">
                    <a:moveTo>
                      <a:pt x="3" y="3"/>
                    </a:moveTo>
                    <a:lnTo>
                      <a:pt x="3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4" name="Freeform 328"/>
              <p:cNvSpPr>
                <a:spLocks/>
              </p:cNvSpPr>
              <p:nvPr/>
            </p:nvSpPr>
            <p:spPr bwMode="auto">
              <a:xfrm>
                <a:off x="1361" y="2713"/>
                <a:ext cx="33" cy="20"/>
              </a:xfrm>
              <a:custGeom>
                <a:avLst/>
                <a:gdLst>
                  <a:gd name="T0" fmla="*/ 31 w 33"/>
                  <a:gd name="T1" fmla="*/ 11 h 20"/>
                  <a:gd name="T2" fmla="*/ 28 w 33"/>
                  <a:gd name="T3" fmla="*/ 8 h 20"/>
                  <a:gd name="T4" fmla="*/ 33 w 33"/>
                  <a:gd name="T5" fmla="*/ 5 h 20"/>
                  <a:gd name="T6" fmla="*/ 29 w 33"/>
                  <a:gd name="T7" fmla="*/ 1 h 20"/>
                  <a:gd name="T8" fmla="*/ 27 w 33"/>
                  <a:gd name="T9" fmla="*/ 1 h 20"/>
                  <a:gd name="T10" fmla="*/ 30 w 33"/>
                  <a:gd name="T11" fmla="*/ 4 h 20"/>
                  <a:gd name="T12" fmla="*/ 26 w 33"/>
                  <a:gd name="T13" fmla="*/ 7 h 20"/>
                  <a:gd name="T14" fmla="*/ 26 w 33"/>
                  <a:gd name="T15" fmla="*/ 8 h 20"/>
                  <a:gd name="T16" fmla="*/ 27 w 33"/>
                  <a:gd name="T17" fmla="*/ 9 h 20"/>
                  <a:gd name="T18" fmla="*/ 28 w 33"/>
                  <a:gd name="T19" fmla="*/ 10 h 20"/>
                  <a:gd name="T20" fmla="*/ 28 w 33"/>
                  <a:gd name="T21" fmla="*/ 10 h 20"/>
                  <a:gd name="T22" fmla="*/ 15 w 33"/>
                  <a:gd name="T23" fmla="*/ 18 h 20"/>
                  <a:gd name="T24" fmla="*/ 4 w 33"/>
                  <a:gd name="T25" fmla="*/ 10 h 20"/>
                  <a:gd name="T26" fmla="*/ 6 w 33"/>
                  <a:gd name="T27" fmla="*/ 7 h 20"/>
                  <a:gd name="T28" fmla="*/ 3 w 33"/>
                  <a:gd name="T29" fmla="*/ 4 h 20"/>
                  <a:gd name="T30" fmla="*/ 5 w 33"/>
                  <a:gd name="T31" fmla="*/ 0 h 20"/>
                  <a:gd name="T32" fmla="*/ 3 w 33"/>
                  <a:gd name="T33" fmla="*/ 0 h 20"/>
                  <a:gd name="T34" fmla="*/ 0 w 33"/>
                  <a:gd name="T35" fmla="*/ 5 h 20"/>
                  <a:gd name="T36" fmla="*/ 4 w 33"/>
                  <a:gd name="T37" fmla="*/ 7 h 20"/>
                  <a:gd name="T38" fmla="*/ 1 w 33"/>
                  <a:gd name="T39" fmla="*/ 11 h 20"/>
                  <a:gd name="T40" fmla="*/ 15 w 33"/>
                  <a:gd name="T41" fmla="*/ 20 h 20"/>
                  <a:gd name="T42" fmla="*/ 31 w 33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3" h="20">
                    <a:moveTo>
                      <a:pt x="31" y="11"/>
                    </a:moveTo>
                    <a:lnTo>
                      <a:pt x="28" y="8"/>
                    </a:lnTo>
                    <a:lnTo>
                      <a:pt x="33" y="5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30" y="4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9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15" y="18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4" y="7"/>
                    </a:lnTo>
                    <a:lnTo>
                      <a:pt x="1" y="11"/>
                    </a:lnTo>
                    <a:lnTo>
                      <a:pt x="15" y="20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5" name="Freeform 329"/>
              <p:cNvSpPr>
                <a:spLocks/>
              </p:cNvSpPr>
              <p:nvPr/>
            </p:nvSpPr>
            <p:spPr bwMode="auto">
              <a:xfrm>
                <a:off x="1352" y="2753"/>
                <a:ext cx="49" cy="15"/>
              </a:xfrm>
              <a:custGeom>
                <a:avLst/>
                <a:gdLst>
                  <a:gd name="T0" fmla="*/ 24 w 49"/>
                  <a:gd name="T1" fmla="*/ 0 h 15"/>
                  <a:gd name="T2" fmla="*/ 23 w 49"/>
                  <a:gd name="T3" fmla="*/ 2 h 15"/>
                  <a:gd name="T4" fmla="*/ 21 w 49"/>
                  <a:gd name="T5" fmla="*/ 4 h 15"/>
                  <a:gd name="T6" fmla="*/ 19 w 49"/>
                  <a:gd name="T7" fmla="*/ 7 h 15"/>
                  <a:gd name="T8" fmla="*/ 16 w 49"/>
                  <a:gd name="T9" fmla="*/ 9 h 15"/>
                  <a:gd name="T10" fmla="*/ 14 w 49"/>
                  <a:gd name="T11" fmla="*/ 10 h 15"/>
                  <a:gd name="T12" fmla="*/ 12 w 49"/>
                  <a:gd name="T13" fmla="*/ 11 h 15"/>
                  <a:gd name="T14" fmla="*/ 10 w 49"/>
                  <a:gd name="T15" fmla="*/ 11 h 15"/>
                  <a:gd name="T16" fmla="*/ 8 w 49"/>
                  <a:gd name="T17" fmla="*/ 12 h 15"/>
                  <a:gd name="T18" fmla="*/ 6 w 49"/>
                  <a:gd name="T19" fmla="*/ 12 h 15"/>
                  <a:gd name="T20" fmla="*/ 4 w 49"/>
                  <a:gd name="T21" fmla="*/ 12 h 15"/>
                  <a:gd name="T22" fmla="*/ 2 w 49"/>
                  <a:gd name="T23" fmla="*/ 12 h 15"/>
                  <a:gd name="T24" fmla="*/ 0 w 49"/>
                  <a:gd name="T25" fmla="*/ 14 h 15"/>
                  <a:gd name="T26" fmla="*/ 3 w 49"/>
                  <a:gd name="T27" fmla="*/ 14 h 15"/>
                  <a:gd name="T28" fmla="*/ 6 w 49"/>
                  <a:gd name="T29" fmla="*/ 14 h 15"/>
                  <a:gd name="T30" fmla="*/ 9 w 49"/>
                  <a:gd name="T31" fmla="*/ 14 h 15"/>
                  <a:gd name="T32" fmla="*/ 11 w 49"/>
                  <a:gd name="T33" fmla="*/ 13 h 15"/>
                  <a:gd name="T34" fmla="*/ 14 w 49"/>
                  <a:gd name="T35" fmla="*/ 12 h 15"/>
                  <a:gd name="T36" fmla="*/ 16 w 49"/>
                  <a:gd name="T37" fmla="*/ 11 h 15"/>
                  <a:gd name="T38" fmla="*/ 18 w 49"/>
                  <a:gd name="T39" fmla="*/ 10 h 15"/>
                  <a:gd name="T40" fmla="*/ 20 w 49"/>
                  <a:gd name="T41" fmla="*/ 8 h 15"/>
                  <a:gd name="T42" fmla="*/ 21 w 49"/>
                  <a:gd name="T43" fmla="*/ 7 h 15"/>
                  <a:gd name="T44" fmla="*/ 22 w 49"/>
                  <a:gd name="T45" fmla="*/ 6 h 15"/>
                  <a:gd name="T46" fmla="*/ 23 w 49"/>
                  <a:gd name="T47" fmla="*/ 5 h 15"/>
                  <a:gd name="T48" fmla="*/ 24 w 49"/>
                  <a:gd name="T49" fmla="*/ 4 h 15"/>
                  <a:gd name="T50" fmla="*/ 25 w 49"/>
                  <a:gd name="T51" fmla="*/ 5 h 15"/>
                  <a:gd name="T52" fmla="*/ 26 w 49"/>
                  <a:gd name="T53" fmla="*/ 7 h 15"/>
                  <a:gd name="T54" fmla="*/ 27 w 49"/>
                  <a:gd name="T55" fmla="*/ 8 h 15"/>
                  <a:gd name="T56" fmla="*/ 28 w 49"/>
                  <a:gd name="T57" fmla="*/ 10 h 15"/>
                  <a:gd name="T58" fmla="*/ 31 w 49"/>
                  <a:gd name="T59" fmla="*/ 12 h 15"/>
                  <a:gd name="T60" fmla="*/ 33 w 49"/>
                  <a:gd name="T61" fmla="*/ 13 h 15"/>
                  <a:gd name="T62" fmla="*/ 36 w 49"/>
                  <a:gd name="T63" fmla="*/ 14 h 15"/>
                  <a:gd name="T64" fmla="*/ 39 w 49"/>
                  <a:gd name="T65" fmla="*/ 14 h 15"/>
                  <a:gd name="T66" fmla="*/ 41 w 49"/>
                  <a:gd name="T67" fmla="*/ 15 h 15"/>
                  <a:gd name="T68" fmla="*/ 44 w 49"/>
                  <a:gd name="T69" fmla="*/ 15 h 15"/>
                  <a:gd name="T70" fmla="*/ 47 w 49"/>
                  <a:gd name="T71" fmla="*/ 15 h 15"/>
                  <a:gd name="T72" fmla="*/ 49 w 49"/>
                  <a:gd name="T73" fmla="*/ 14 h 15"/>
                  <a:gd name="T74" fmla="*/ 47 w 49"/>
                  <a:gd name="T75" fmla="*/ 12 h 15"/>
                  <a:gd name="T76" fmla="*/ 45 w 49"/>
                  <a:gd name="T77" fmla="*/ 12 h 15"/>
                  <a:gd name="T78" fmla="*/ 43 w 49"/>
                  <a:gd name="T79" fmla="*/ 13 h 15"/>
                  <a:gd name="T80" fmla="*/ 41 w 49"/>
                  <a:gd name="T81" fmla="*/ 13 h 15"/>
                  <a:gd name="T82" fmla="*/ 39 w 49"/>
                  <a:gd name="T83" fmla="*/ 12 h 15"/>
                  <a:gd name="T84" fmla="*/ 37 w 49"/>
                  <a:gd name="T85" fmla="*/ 12 h 15"/>
                  <a:gd name="T86" fmla="*/ 34 w 49"/>
                  <a:gd name="T87" fmla="*/ 11 h 15"/>
                  <a:gd name="T88" fmla="*/ 32 w 49"/>
                  <a:gd name="T89" fmla="*/ 10 h 15"/>
                  <a:gd name="T90" fmla="*/ 29 w 49"/>
                  <a:gd name="T91" fmla="*/ 8 h 15"/>
                  <a:gd name="T92" fmla="*/ 27 w 49"/>
                  <a:gd name="T93" fmla="*/ 5 h 15"/>
                  <a:gd name="T94" fmla="*/ 25 w 49"/>
                  <a:gd name="T95" fmla="*/ 2 h 15"/>
                  <a:gd name="T96" fmla="*/ 24 w 49"/>
                  <a:gd name="T9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9" h="15">
                    <a:moveTo>
                      <a:pt x="24" y="0"/>
                    </a:moveTo>
                    <a:lnTo>
                      <a:pt x="24" y="0"/>
                    </a:lnTo>
                    <a:lnTo>
                      <a:pt x="24" y="1"/>
                    </a:lnTo>
                    <a:lnTo>
                      <a:pt x="23" y="2"/>
                    </a:lnTo>
                    <a:lnTo>
                      <a:pt x="22" y="3"/>
                    </a:lnTo>
                    <a:lnTo>
                      <a:pt x="21" y="4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7" y="8"/>
                    </a:lnTo>
                    <a:lnTo>
                      <a:pt x="16" y="9"/>
                    </a:lnTo>
                    <a:lnTo>
                      <a:pt x="15" y="9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9" y="11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4" y="12"/>
                    </a:lnTo>
                    <a:lnTo>
                      <a:pt x="15" y="12"/>
                    </a:lnTo>
                    <a:lnTo>
                      <a:pt x="16" y="11"/>
                    </a:lnTo>
                    <a:lnTo>
                      <a:pt x="17" y="11"/>
                    </a:lnTo>
                    <a:lnTo>
                      <a:pt x="18" y="10"/>
                    </a:lnTo>
                    <a:lnTo>
                      <a:pt x="19" y="9"/>
                    </a:lnTo>
                    <a:lnTo>
                      <a:pt x="20" y="8"/>
                    </a:lnTo>
                    <a:lnTo>
                      <a:pt x="21" y="8"/>
                    </a:lnTo>
                    <a:lnTo>
                      <a:pt x="21" y="7"/>
                    </a:lnTo>
                    <a:lnTo>
                      <a:pt x="22" y="7"/>
                    </a:lnTo>
                    <a:lnTo>
                      <a:pt x="22" y="6"/>
                    </a:lnTo>
                    <a:lnTo>
                      <a:pt x="23" y="6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4" y="4"/>
                    </a:lnTo>
                    <a:lnTo>
                      <a:pt x="24" y="5"/>
                    </a:lnTo>
                    <a:lnTo>
                      <a:pt x="25" y="5"/>
                    </a:lnTo>
                    <a:lnTo>
                      <a:pt x="25" y="6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8"/>
                    </a:lnTo>
                    <a:lnTo>
                      <a:pt x="28" y="9"/>
                    </a:lnTo>
                    <a:lnTo>
                      <a:pt x="28" y="10"/>
                    </a:lnTo>
                    <a:lnTo>
                      <a:pt x="29" y="11"/>
                    </a:lnTo>
                    <a:lnTo>
                      <a:pt x="31" y="12"/>
                    </a:lnTo>
                    <a:lnTo>
                      <a:pt x="32" y="12"/>
                    </a:lnTo>
                    <a:lnTo>
                      <a:pt x="33" y="13"/>
                    </a:lnTo>
                    <a:lnTo>
                      <a:pt x="34" y="14"/>
                    </a:lnTo>
                    <a:lnTo>
                      <a:pt x="36" y="14"/>
                    </a:lnTo>
                    <a:lnTo>
                      <a:pt x="37" y="14"/>
                    </a:lnTo>
                    <a:lnTo>
                      <a:pt x="39" y="14"/>
                    </a:lnTo>
                    <a:lnTo>
                      <a:pt x="40" y="15"/>
                    </a:lnTo>
                    <a:lnTo>
                      <a:pt x="41" y="15"/>
                    </a:lnTo>
                    <a:lnTo>
                      <a:pt x="43" y="15"/>
                    </a:lnTo>
                    <a:lnTo>
                      <a:pt x="44" y="15"/>
                    </a:lnTo>
                    <a:lnTo>
                      <a:pt x="45" y="15"/>
                    </a:lnTo>
                    <a:lnTo>
                      <a:pt x="47" y="15"/>
                    </a:lnTo>
                    <a:lnTo>
                      <a:pt x="48" y="14"/>
                    </a:lnTo>
                    <a:lnTo>
                      <a:pt x="49" y="14"/>
                    </a:lnTo>
                    <a:lnTo>
                      <a:pt x="48" y="12"/>
                    </a:lnTo>
                    <a:lnTo>
                      <a:pt x="47" y="12"/>
                    </a:lnTo>
                    <a:lnTo>
                      <a:pt x="46" y="12"/>
                    </a:lnTo>
                    <a:lnTo>
                      <a:pt x="45" y="12"/>
                    </a:lnTo>
                    <a:lnTo>
                      <a:pt x="44" y="13"/>
                    </a:lnTo>
                    <a:lnTo>
                      <a:pt x="43" y="13"/>
                    </a:lnTo>
                    <a:lnTo>
                      <a:pt x="42" y="13"/>
                    </a:lnTo>
                    <a:lnTo>
                      <a:pt x="41" y="13"/>
                    </a:lnTo>
                    <a:lnTo>
                      <a:pt x="40" y="12"/>
                    </a:lnTo>
                    <a:lnTo>
                      <a:pt x="39" y="12"/>
                    </a:lnTo>
                    <a:lnTo>
                      <a:pt x="38" y="12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4" y="11"/>
                    </a:lnTo>
                    <a:lnTo>
                      <a:pt x="33" y="11"/>
                    </a:lnTo>
                    <a:lnTo>
                      <a:pt x="32" y="10"/>
                    </a:lnTo>
                    <a:lnTo>
                      <a:pt x="31" y="9"/>
                    </a:lnTo>
                    <a:lnTo>
                      <a:pt x="29" y="8"/>
                    </a:lnTo>
                    <a:lnTo>
                      <a:pt x="28" y="7"/>
                    </a:lnTo>
                    <a:lnTo>
                      <a:pt x="27" y="5"/>
                    </a:lnTo>
                    <a:lnTo>
                      <a:pt x="26" y="4"/>
                    </a:lnTo>
                    <a:lnTo>
                      <a:pt x="25" y="2"/>
                    </a:lnTo>
                    <a:lnTo>
                      <a:pt x="25" y="1"/>
                    </a:lnTo>
                    <a:lnTo>
                      <a:pt x="2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6" name="Freeform 330"/>
              <p:cNvSpPr>
                <a:spLocks/>
              </p:cNvSpPr>
              <p:nvPr/>
            </p:nvSpPr>
            <p:spPr bwMode="auto">
              <a:xfrm>
                <a:off x="1324" y="2725"/>
                <a:ext cx="5" cy="12"/>
              </a:xfrm>
              <a:custGeom>
                <a:avLst/>
                <a:gdLst>
                  <a:gd name="T0" fmla="*/ 5 w 5"/>
                  <a:gd name="T1" fmla="*/ 7 h 12"/>
                  <a:gd name="T2" fmla="*/ 5 w 5"/>
                  <a:gd name="T3" fmla="*/ 7 h 12"/>
                  <a:gd name="T4" fmla="*/ 4 w 5"/>
                  <a:gd name="T5" fmla="*/ 6 h 12"/>
                  <a:gd name="T6" fmla="*/ 4 w 5"/>
                  <a:gd name="T7" fmla="*/ 6 h 12"/>
                  <a:gd name="T8" fmla="*/ 4 w 5"/>
                  <a:gd name="T9" fmla="*/ 6 h 12"/>
                  <a:gd name="T10" fmla="*/ 3 w 5"/>
                  <a:gd name="T11" fmla="*/ 6 h 12"/>
                  <a:gd name="T12" fmla="*/ 3 w 5"/>
                  <a:gd name="T13" fmla="*/ 4 h 12"/>
                  <a:gd name="T14" fmla="*/ 2 w 5"/>
                  <a:gd name="T15" fmla="*/ 3 h 12"/>
                  <a:gd name="T16" fmla="*/ 2 w 5"/>
                  <a:gd name="T17" fmla="*/ 2 h 12"/>
                  <a:gd name="T18" fmla="*/ 1 w 5"/>
                  <a:gd name="T19" fmla="*/ 2 h 12"/>
                  <a:gd name="T20" fmla="*/ 1 w 5"/>
                  <a:gd name="T21" fmla="*/ 1 h 12"/>
                  <a:gd name="T22" fmla="*/ 0 w 5"/>
                  <a:gd name="T23" fmla="*/ 0 h 12"/>
                  <a:gd name="T24" fmla="*/ 0 w 5"/>
                  <a:gd name="T25" fmla="*/ 0 h 12"/>
                  <a:gd name="T26" fmla="*/ 0 w 5"/>
                  <a:gd name="T27" fmla="*/ 1 h 12"/>
                  <a:gd name="T28" fmla="*/ 0 w 5"/>
                  <a:gd name="T29" fmla="*/ 2 h 12"/>
                  <a:gd name="T30" fmla="*/ 0 w 5"/>
                  <a:gd name="T31" fmla="*/ 4 h 12"/>
                  <a:gd name="T32" fmla="*/ 1 w 5"/>
                  <a:gd name="T33" fmla="*/ 6 h 12"/>
                  <a:gd name="T34" fmla="*/ 1 w 5"/>
                  <a:gd name="T35" fmla="*/ 8 h 12"/>
                  <a:gd name="T36" fmla="*/ 2 w 5"/>
                  <a:gd name="T37" fmla="*/ 9 h 12"/>
                  <a:gd name="T38" fmla="*/ 3 w 5"/>
                  <a:gd name="T39" fmla="*/ 11 h 12"/>
                  <a:gd name="T40" fmla="*/ 3 w 5"/>
                  <a:gd name="T41" fmla="*/ 11 h 12"/>
                  <a:gd name="T42" fmla="*/ 3 w 5"/>
                  <a:gd name="T43" fmla="*/ 11 h 12"/>
                  <a:gd name="T44" fmla="*/ 4 w 5"/>
                  <a:gd name="T45" fmla="*/ 11 h 12"/>
                  <a:gd name="T46" fmla="*/ 5 w 5"/>
                  <a:gd name="T47" fmla="*/ 12 h 12"/>
                  <a:gd name="T48" fmla="*/ 5 w 5"/>
                  <a:gd name="T49" fmla="*/ 12 h 12"/>
                  <a:gd name="T50" fmla="*/ 5 w 5"/>
                  <a:gd name="T5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" h="12">
                    <a:moveTo>
                      <a:pt x="5" y="7"/>
                    </a:moveTo>
                    <a:lnTo>
                      <a:pt x="5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2" y="9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7" name="Freeform 331"/>
              <p:cNvSpPr>
                <a:spLocks/>
              </p:cNvSpPr>
              <p:nvPr/>
            </p:nvSpPr>
            <p:spPr bwMode="auto">
              <a:xfrm>
                <a:off x="1368" y="2704"/>
                <a:ext cx="19" cy="21"/>
              </a:xfrm>
              <a:custGeom>
                <a:avLst/>
                <a:gdLst>
                  <a:gd name="T0" fmla="*/ 19 w 19"/>
                  <a:gd name="T1" fmla="*/ 10 h 21"/>
                  <a:gd name="T2" fmla="*/ 19 w 19"/>
                  <a:gd name="T3" fmla="*/ 0 h 21"/>
                  <a:gd name="T4" fmla="*/ 0 w 19"/>
                  <a:gd name="T5" fmla="*/ 0 h 21"/>
                  <a:gd name="T6" fmla="*/ 0 w 19"/>
                  <a:gd name="T7" fmla="*/ 8 h 21"/>
                  <a:gd name="T8" fmla="*/ 8 w 19"/>
                  <a:gd name="T9" fmla="*/ 21 h 21"/>
                  <a:gd name="T10" fmla="*/ 19 w 19"/>
                  <a:gd name="T11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1">
                    <a:moveTo>
                      <a:pt x="19" y="10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21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8" name="Freeform 332"/>
              <p:cNvSpPr>
                <a:spLocks/>
              </p:cNvSpPr>
              <p:nvPr/>
            </p:nvSpPr>
            <p:spPr bwMode="auto">
              <a:xfrm>
                <a:off x="1354" y="2655"/>
                <a:ext cx="45" cy="27"/>
              </a:xfrm>
              <a:custGeom>
                <a:avLst/>
                <a:gdLst>
                  <a:gd name="T0" fmla="*/ 36 w 45"/>
                  <a:gd name="T1" fmla="*/ 10 h 27"/>
                  <a:gd name="T2" fmla="*/ 36 w 45"/>
                  <a:gd name="T3" fmla="*/ 9 h 27"/>
                  <a:gd name="T4" fmla="*/ 35 w 45"/>
                  <a:gd name="T5" fmla="*/ 8 h 27"/>
                  <a:gd name="T6" fmla="*/ 34 w 45"/>
                  <a:gd name="T7" fmla="*/ 7 h 27"/>
                  <a:gd name="T8" fmla="*/ 33 w 45"/>
                  <a:gd name="T9" fmla="*/ 6 h 27"/>
                  <a:gd name="T10" fmla="*/ 31 w 45"/>
                  <a:gd name="T11" fmla="*/ 5 h 27"/>
                  <a:gd name="T12" fmla="*/ 29 w 45"/>
                  <a:gd name="T13" fmla="*/ 4 h 27"/>
                  <a:gd name="T14" fmla="*/ 27 w 45"/>
                  <a:gd name="T15" fmla="*/ 3 h 27"/>
                  <a:gd name="T16" fmla="*/ 25 w 45"/>
                  <a:gd name="T17" fmla="*/ 2 h 27"/>
                  <a:gd name="T18" fmla="*/ 23 w 45"/>
                  <a:gd name="T19" fmla="*/ 1 h 27"/>
                  <a:gd name="T20" fmla="*/ 20 w 45"/>
                  <a:gd name="T21" fmla="*/ 1 h 27"/>
                  <a:gd name="T22" fmla="*/ 18 w 45"/>
                  <a:gd name="T23" fmla="*/ 0 h 27"/>
                  <a:gd name="T24" fmla="*/ 15 w 45"/>
                  <a:gd name="T25" fmla="*/ 0 h 27"/>
                  <a:gd name="T26" fmla="*/ 13 w 45"/>
                  <a:gd name="T27" fmla="*/ 0 h 27"/>
                  <a:gd name="T28" fmla="*/ 11 w 45"/>
                  <a:gd name="T29" fmla="*/ 0 h 27"/>
                  <a:gd name="T30" fmla="*/ 9 w 45"/>
                  <a:gd name="T31" fmla="*/ 1 h 27"/>
                  <a:gd name="T32" fmla="*/ 6 w 45"/>
                  <a:gd name="T33" fmla="*/ 1 h 27"/>
                  <a:gd name="T34" fmla="*/ 4 w 45"/>
                  <a:gd name="T35" fmla="*/ 3 h 27"/>
                  <a:gd name="T36" fmla="*/ 2 w 45"/>
                  <a:gd name="T37" fmla="*/ 5 h 27"/>
                  <a:gd name="T38" fmla="*/ 1 w 45"/>
                  <a:gd name="T39" fmla="*/ 8 h 27"/>
                  <a:gd name="T40" fmla="*/ 0 w 45"/>
                  <a:gd name="T41" fmla="*/ 10 h 27"/>
                  <a:gd name="T42" fmla="*/ 1 w 45"/>
                  <a:gd name="T43" fmla="*/ 12 h 27"/>
                  <a:gd name="T44" fmla="*/ 1 w 45"/>
                  <a:gd name="T45" fmla="*/ 14 h 27"/>
                  <a:gd name="T46" fmla="*/ 2 w 45"/>
                  <a:gd name="T47" fmla="*/ 15 h 27"/>
                  <a:gd name="T48" fmla="*/ 3 w 45"/>
                  <a:gd name="T49" fmla="*/ 15 h 27"/>
                  <a:gd name="T50" fmla="*/ 4 w 45"/>
                  <a:gd name="T51" fmla="*/ 16 h 27"/>
                  <a:gd name="T52" fmla="*/ 5 w 45"/>
                  <a:gd name="T53" fmla="*/ 16 h 27"/>
                  <a:gd name="T54" fmla="*/ 6 w 45"/>
                  <a:gd name="T55" fmla="*/ 16 h 27"/>
                  <a:gd name="T56" fmla="*/ 9 w 45"/>
                  <a:gd name="T57" fmla="*/ 17 h 27"/>
                  <a:gd name="T58" fmla="*/ 11 w 45"/>
                  <a:gd name="T59" fmla="*/ 18 h 27"/>
                  <a:gd name="T60" fmla="*/ 14 w 45"/>
                  <a:gd name="T61" fmla="*/ 19 h 27"/>
                  <a:gd name="T62" fmla="*/ 16 w 45"/>
                  <a:gd name="T63" fmla="*/ 20 h 27"/>
                  <a:gd name="T64" fmla="*/ 19 w 45"/>
                  <a:gd name="T65" fmla="*/ 21 h 27"/>
                  <a:gd name="T66" fmla="*/ 22 w 45"/>
                  <a:gd name="T67" fmla="*/ 23 h 27"/>
                  <a:gd name="T68" fmla="*/ 25 w 45"/>
                  <a:gd name="T69" fmla="*/ 24 h 27"/>
                  <a:gd name="T70" fmla="*/ 28 w 45"/>
                  <a:gd name="T71" fmla="*/ 25 h 27"/>
                  <a:gd name="T72" fmla="*/ 30 w 45"/>
                  <a:gd name="T73" fmla="*/ 25 h 27"/>
                  <a:gd name="T74" fmla="*/ 33 w 45"/>
                  <a:gd name="T75" fmla="*/ 26 h 27"/>
                  <a:gd name="T76" fmla="*/ 35 w 45"/>
                  <a:gd name="T77" fmla="*/ 27 h 27"/>
                  <a:gd name="T78" fmla="*/ 36 w 45"/>
                  <a:gd name="T79" fmla="*/ 27 h 27"/>
                  <a:gd name="T80" fmla="*/ 37 w 45"/>
                  <a:gd name="T81" fmla="*/ 27 h 27"/>
                  <a:gd name="T82" fmla="*/ 38 w 45"/>
                  <a:gd name="T83" fmla="*/ 27 h 27"/>
                  <a:gd name="T84" fmla="*/ 40 w 45"/>
                  <a:gd name="T85" fmla="*/ 27 h 27"/>
                  <a:gd name="T86" fmla="*/ 41 w 45"/>
                  <a:gd name="T87" fmla="*/ 27 h 27"/>
                  <a:gd name="T88" fmla="*/ 42 w 45"/>
                  <a:gd name="T89" fmla="*/ 27 h 27"/>
                  <a:gd name="T90" fmla="*/ 43 w 45"/>
                  <a:gd name="T91" fmla="*/ 26 h 27"/>
                  <a:gd name="T92" fmla="*/ 44 w 45"/>
                  <a:gd name="T93" fmla="*/ 26 h 27"/>
                  <a:gd name="T94" fmla="*/ 44 w 45"/>
                  <a:gd name="T95" fmla="*/ 24 h 27"/>
                  <a:gd name="T96" fmla="*/ 45 w 45"/>
                  <a:gd name="T97" fmla="*/ 23 h 27"/>
                  <a:gd name="T98" fmla="*/ 45 w 45"/>
                  <a:gd name="T99" fmla="*/ 20 h 27"/>
                  <a:gd name="T100" fmla="*/ 45 w 45"/>
                  <a:gd name="T101" fmla="*/ 18 h 27"/>
                  <a:gd name="T102" fmla="*/ 44 w 45"/>
                  <a:gd name="T103" fmla="*/ 16 h 27"/>
                  <a:gd name="T104" fmla="*/ 43 w 45"/>
                  <a:gd name="T105" fmla="*/ 14 h 27"/>
                  <a:gd name="T106" fmla="*/ 41 w 45"/>
                  <a:gd name="T107" fmla="*/ 12 h 27"/>
                  <a:gd name="T108" fmla="*/ 40 w 45"/>
                  <a:gd name="T109" fmla="*/ 11 h 27"/>
                  <a:gd name="T110" fmla="*/ 38 w 45"/>
                  <a:gd name="T111" fmla="*/ 10 h 27"/>
                  <a:gd name="T112" fmla="*/ 36 w 45"/>
                  <a:gd name="T11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5" h="27">
                    <a:moveTo>
                      <a:pt x="36" y="10"/>
                    </a:moveTo>
                    <a:lnTo>
                      <a:pt x="36" y="9"/>
                    </a:lnTo>
                    <a:lnTo>
                      <a:pt x="35" y="8"/>
                    </a:lnTo>
                    <a:lnTo>
                      <a:pt x="34" y="7"/>
                    </a:lnTo>
                    <a:lnTo>
                      <a:pt x="33" y="6"/>
                    </a:lnTo>
                    <a:lnTo>
                      <a:pt x="31" y="5"/>
                    </a:lnTo>
                    <a:lnTo>
                      <a:pt x="29" y="4"/>
                    </a:lnTo>
                    <a:lnTo>
                      <a:pt x="27" y="3"/>
                    </a:lnTo>
                    <a:lnTo>
                      <a:pt x="25" y="2"/>
                    </a:lnTo>
                    <a:lnTo>
                      <a:pt x="23" y="1"/>
                    </a:lnTo>
                    <a:lnTo>
                      <a:pt x="20" y="1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9" y="17"/>
                    </a:lnTo>
                    <a:lnTo>
                      <a:pt x="11" y="18"/>
                    </a:lnTo>
                    <a:lnTo>
                      <a:pt x="14" y="19"/>
                    </a:lnTo>
                    <a:lnTo>
                      <a:pt x="16" y="20"/>
                    </a:lnTo>
                    <a:lnTo>
                      <a:pt x="19" y="21"/>
                    </a:lnTo>
                    <a:lnTo>
                      <a:pt x="22" y="23"/>
                    </a:lnTo>
                    <a:lnTo>
                      <a:pt x="25" y="24"/>
                    </a:lnTo>
                    <a:lnTo>
                      <a:pt x="28" y="25"/>
                    </a:lnTo>
                    <a:lnTo>
                      <a:pt x="30" y="25"/>
                    </a:lnTo>
                    <a:lnTo>
                      <a:pt x="33" y="26"/>
                    </a:lnTo>
                    <a:lnTo>
                      <a:pt x="35" y="27"/>
                    </a:lnTo>
                    <a:lnTo>
                      <a:pt x="36" y="27"/>
                    </a:lnTo>
                    <a:lnTo>
                      <a:pt x="37" y="27"/>
                    </a:lnTo>
                    <a:lnTo>
                      <a:pt x="38" y="27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6"/>
                    </a:lnTo>
                    <a:lnTo>
                      <a:pt x="44" y="26"/>
                    </a:lnTo>
                    <a:lnTo>
                      <a:pt x="44" y="24"/>
                    </a:lnTo>
                    <a:lnTo>
                      <a:pt x="45" y="23"/>
                    </a:lnTo>
                    <a:lnTo>
                      <a:pt x="45" y="20"/>
                    </a:lnTo>
                    <a:lnTo>
                      <a:pt x="45" y="18"/>
                    </a:lnTo>
                    <a:lnTo>
                      <a:pt x="44" y="16"/>
                    </a:lnTo>
                    <a:lnTo>
                      <a:pt x="43" y="14"/>
                    </a:lnTo>
                    <a:lnTo>
                      <a:pt x="41" y="12"/>
                    </a:lnTo>
                    <a:lnTo>
                      <a:pt x="40" y="11"/>
                    </a:lnTo>
                    <a:lnTo>
                      <a:pt x="38" y="10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9" name="Freeform 333"/>
              <p:cNvSpPr>
                <a:spLocks/>
              </p:cNvSpPr>
              <p:nvPr/>
            </p:nvSpPr>
            <p:spPr bwMode="auto">
              <a:xfrm>
                <a:off x="1348" y="2663"/>
                <a:ext cx="53" cy="47"/>
              </a:xfrm>
              <a:custGeom>
                <a:avLst/>
                <a:gdLst>
                  <a:gd name="T0" fmla="*/ 46 w 53"/>
                  <a:gd name="T1" fmla="*/ 14 h 47"/>
                  <a:gd name="T2" fmla="*/ 45 w 53"/>
                  <a:gd name="T3" fmla="*/ 14 h 47"/>
                  <a:gd name="T4" fmla="*/ 45 w 53"/>
                  <a:gd name="T5" fmla="*/ 12 h 47"/>
                  <a:gd name="T6" fmla="*/ 43 w 53"/>
                  <a:gd name="T7" fmla="*/ 10 h 47"/>
                  <a:gd name="T8" fmla="*/ 41 w 53"/>
                  <a:gd name="T9" fmla="*/ 7 h 47"/>
                  <a:gd name="T10" fmla="*/ 38 w 53"/>
                  <a:gd name="T11" fmla="*/ 5 h 47"/>
                  <a:gd name="T12" fmla="*/ 35 w 53"/>
                  <a:gd name="T13" fmla="*/ 3 h 47"/>
                  <a:gd name="T14" fmla="*/ 32 w 53"/>
                  <a:gd name="T15" fmla="*/ 1 h 47"/>
                  <a:gd name="T16" fmla="*/ 29 w 53"/>
                  <a:gd name="T17" fmla="*/ 0 h 47"/>
                  <a:gd name="T18" fmla="*/ 26 w 53"/>
                  <a:gd name="T19" fmla="*/ 0 h 47"/>
                  <a:gd name="T20" fmla="*/ 21 w 53"/>
                  <a:gd name="T21" fmla="*/ 0 h 47"/>
                  <a:gd name="T22" fmla="*/ 17 w 53"/>
                  <a:gd name="T23" fmla="*/ 1 h 47"/>
                  <a:gd name="T24" fmla="*/ 13 w 53"/>
                  <a:gd name="T25" fmla="*/ 3 h 47"/>
                  <a:gd name="T26" fmla="*/ 9 w 53"/>
                  <a:gd name="T27" fmla="*/ 5 h 47"/>
                  <a:gd name="T28" fmla="*/ 6 w 53"/>
                  <a:gd name="T29" fmla="*/ 8 h 47"/>
                  <a:gd name="T30" fmla="*/ 3 w 53"/>
                  <a:gd name="T31" fmla="*/ 12 h 47"/>
                  <a:gd name="T32" fmla="*/ 1 w 53"/>
                  <a:gd name="T33" fmla="*/ 16 h 47"/>
                  <a:gd name="T34" fmla="*/ 0 w 53"/>
                  <a:gd name="T35" fmla="*/ 21 h 47"/>
                  <a:gd name="T36" fmla="*/ 0 w 53"/>
                  <a:gd name="T37" fmla="*/ 26 h 47"/>
                  <a:gd name="T38" fmla="*/ 1 w 53"/>
                  <a:gd name="T39" fmla="*/ 30 h 47"/>
                  <a:gd name="T40" fmla="*/ 3 w 53"/>
                  <a:gd name="T41" fmla="*/ 34 h 47"/>
                  <a:gd name="T42" fmla="*/ 6 w 53"/>
                  <a:gd name="T43" fmla="*/ 38 h 47"/>
                  <a:gd name="T44" fmla="*/ 9 w 53"/>
                  <a:gd name="T45" fmla="*/ 41 h 47"/>
                  <a:gd name="T46" fmla="*/ 13 w 53"/>
                  <a:gd name="T47" fmla="*/ 44 h 47"/>
                  <a:gd name="T48" fmla="*/ 17 w 53"/>
                  <a:gd name="T49" fmla="*/ 46 h 47"/>
                  <a:gd name="T50" fmla="*/ 21 w 53"/>
                  <a:gd name="T51" fmla="*/ 47 h 47"/>
                  <a:gd name="T52" fmla="*/ 26 w 53"/>
                  <a:gd name="T53" fmla="*/ 47 h 47"/>
                  <a:gd name="T54" fmla="*/ 29 w 53"/>
                  <a:gd name="T55" fmla="*/ 46 h 47"/>
                  <a:gd name="T56" fmla="*/ 32 w 53"/>
                  <a:gd name="T57" fmla="*/ 45 h 47"/>
                  <a:gd name="T58" fmla="*/ 35 w 53"/>
                  <a:gd name="T59" fmla="*/ 44 h 47"/>
                  <a:gd name="T60" fmla="*/ 38 w 53"/>
                  <a:gd name="T61" fmla="*/ 42 h 47"/>
                  <a:gd name="T62" fmla="*/ 40 w 53"/>
                  <a:gd name="T63" fmla="*/ 40 h 47"/>
                  <a:gd name="T64" fmla="*/ 42 w 53"/>
                  <a:gd name="T65" fmla="*/ 38 h 47"/>
                  <a:gd name="T66" fmla="*/ 44 w 53"/>
                  <a:gd name="T67" fmla="*/ 35 h 47"/>
                  <a:gd name="T68" fmla="*/ 45 w 53"/>
                  <a:gd name="T69" fmla="*/ 34 h 47"/>
                  <a:gd name="T70" fmla="*/ 45 w 53"/>
                  <a:gd name="T71" fmla="*/ 34 h 47"/>
                  <a:gd name="T72" fmla="*/ 47 w 53"/>
                  <a:gd name="T73" fmla="*/ 34 h 47"/>
                  <a:gd name="T74" fmla="*/ 50 w 53"/>
                  <a:gd name="T75" fmla="*/ 32 h 47"/>
                  <a:gd name="T76" fmla="*/ 52 w 53"/>
                  <a:gd name="T77" fmla="*/ 29 h 47"/>
                  <a:gd name="T78" fmla="*/ 53 w 53"/>
                  <a:gd name="T79" fmla="*/ 26 h 47"/>
                  <a:gd name="T80" fmla="*/ 53 w 53"/>
                  <a:gd name="T81" fmla="*/ 22 h 47"/>
                  <a:gd name="T82" fmla="*/ 52 w 53"/>
                  <a:gd name="T83" fmla="*/ 18 h 47"/>
                  <a:gd name="T84" fmla="*/ 50 w 53"/>
                  <a:gd name="T85" fmla="*/ 16 h 47"/>
                  <a:gd name="T86" fmla="*/ 47 w 53"/>
                  <a:gd name="T87" fmla="*/ 1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3" h="47">
                    <a:moveTo>
                      <a:pt x="46" y="14"/>
                    </a:moveTo>
                    <a:lnTo>
                      <a:pt x="46" y="14"/>
                    </a:lnTo>
                    <a:lnTo>
                      <a:pt x="46" y="14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5" y="12"/>
                    </a:lnTo>
                    <a:lnTo>
                      <a:pt x="44" y="11"/>
                    </a:lnTo>
                    <a:lnTo>
                      <a:pt x="43" y="10"/>
                    </a:lnTo>
                    <a:lnTo>
                      <a:pt x="42" y="8"/>
                    </a:lnTo>
                    <a:lnTo>
                      <a:pt x="41" y="7"/>
                    </a:lnTo>
                    <a:lnTo>
                      <a:pt x="40" y="6"/>
                    </a:lnTo>
                    <a:lnTo>
                      <a:pt x="38" y="5"/>
                    </a:lnTo>
                    <a:lnTo>
                      <a:pt x="37" y="4"/>
                    </a:lnTo>
                    <a:lnTo>
                      <a:pt x="35" y="3"/>
                    </a:lnTo>
                    <a:lnTo>
                      <a:pt x="34" y="2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5" y="2"/>
                    </a:lnTo>
                    <a:lnTo>
                      <a:pt x="13" y="3"/>
                    </a:lnTo>
                    <a:lnTo>
                      <a:pt x="11" y="4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1" y="16"/>
                    </a:lnTo>
                    <a:lnTo>
                      <a:pt x="1" y="19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1" y="28"/>
                    </a:lnTo>
                    <a:lnTo>
                      <a:pt x="1" y="30"/>
                    </a:lnTo>
                    <a:lnTo>
                      <a:pt x="2" y="32"/>
                    </a:lnTo>
                    <a:lnTo>
                      <a:pt x="3" y="34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7" y="40"/>
                    </a:lnTo>
                    <a:lnTo>
                      <a:pt x="9" y="41"/>
                    </a:lnTo>
                    <a:lnTo>
                      <a:pt x="11" y="43"/>
                    </a:lnTo>
                    <a:lnTo>
                      <a:pt x="13" y="44"/>
                    </a:lnTo>
                    <a:lnTo>
                      <a:pt x="15" y="45"/>
                    </a:lnTo>
                    <a:lnTo>
                      <a:pt x="17" y="46"/>
                    </a:lnTo>
                    <a:lnTo>
                      <a:pt x="19" y="46"/>
                    </a:lnTo>
                    <a:lnTo>
                      <a:pt x="21" y="47"/>
                    </a:lnTo>
                    <a:lnTo>
                      <a:pt x="24" y="47"/>
                    </a:lnTo>
                    <a:lnTo>
                      <a:pt x="26" y="47"/>
                    </a:lnTo>
                    <a:lnTo>
                      <a:pt x="27" y="46"/>
                    </a:lnTo>
                    <a:lnTo>
                      <a:pt x="29" y="46"/>
                    </a:lnTo>
                    <a:lnTo>
                      <a:pt x="30" y="46"/>
                    </a:lnTo>
                    <a:lnTo>
                      <a:pt x="32" y="45"/>
                    </a:lnTo>
                    <a:lnTo>
                      <a:pt x="34" y="45"/>
                    </a:lnTo>
                    <a:lnTo>
                      <a:pt x="35" y="44"/>
                    </a:lnTo>
                    <a:lnTo>
                      <a:pt x="36" y="43"/>
                    </a:lnTo>
                    <a:lnTo>
                      <a:pt x="38" y="42"/>
                    </a:lnTo>
                    <a:lnTo>
                      <a:pt x="39" y="41"/>
                    </a:lnTo>
                    <a:lnTo>
                      <a:pt x="40" y="40"/>
                    </a:lnTo>
                    <a:lnTo>
                      <a:pt x="41" y="39"/>
                    </a:lnTo>
                    <a:lnTo>
                      <a:pt x="42" y="38"/>
                    </a:lnTo>
                    <a:lnTo>
                      <a:pt x="43" y="37"/>
                    </a:lnTo>
                    <a:lnTo>
                      <a:pt x="44" y="35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6" y="34"/>
                    </a:lnTo>
                    <a:lnTo>
                      <a:pt x="47" y="34"/>
                    </a:lnTo>
                    <a:lnTo>
                      <a:pt x="49" y="33"/>
                    </a:lnTo>
                    <a:lnTo>
                      <a:pt x="50" y="32"/>
                    </a:lnTo>
                    <a:lnTo>
                      <a:pt x="51" y="31"/>
                    </a:lnTo>
                    <a:lnTo>
                      <a:pt x="52" y="29"/>
                    </a:lnTo>
                    <a:lnTo>
                      <a:pt x="53" y="28"/>
                    </a:lnTo>
                    <a:lnTo>
                      <a:pt x="53" y="26"/>
                    </a:lnTo>
                    <a:lnTo>
                      <a:pt x="53" y="24"/>
                    </a:lnTo>
                    <a:lnTo>
                      <a:pt x="53" y="22"/>
                    </a:lnTo>
                    <a:lnTo>
                      <a:pt x="53" y="20"/>
                    </a:lnTo>
                    <a:lnTo>
                      <a:pt x="52" y="18"/>
                    </a:lnTo>
                    <a:lnTo>
                      <a:pt x="51" y="17"/>
                    </a:lnTo>
                    <a:lnTo>
                      <a:pt x="50" y="16"/>
                    </a:lnTo>
                    <a:lnTo>
                      <a:pt x="49" y="15"/>
                    </a:lnTo>
                    <a:lnTo>
                      <a:pt x="47" y="14"/>
                    </a:lnTo>
                    <a:lnTo>
                      <a:pt x="46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0" name="Freeform 334"/>
              <p:cNvSpPr>
                <a:spLocks/>
              </p:cNvSpPr>
              <p:nvPr/>
            </p:nvSpPr>
            <p:spPr bwMode="auto">
              <a:xfrm>
                <a:off x="1352" y="2666"/>
                <a:ext cx="46" cy="40"/>
              </a:xfrm>
              <a:custGeom>
                <a:avLst/>
                <a:gdLst>
                  <a:gd name="T0" fmla="*/ 41 w 46"/>
                  <a:gd name="T1" fmla="*/ 16 h 40"/>
                  <a:gd name="T2" fmla="*/ 40 w 46"/>
                  <a:gd name="T3" fmla="*/ 16 h 40"/>
                  <a:gd name="T4" fmla="*/ 39 w 46"/>
                  <a:gd name="T5" fmla="*/ 15 h 40"/>
                  <a:gd name="T6" fmla="*/ 38 w 46"/>
                  <a:gd name="T7" fmla="*/ 12 h 40"/>
                  <a:gd name="T8" fmla="*/ 36 w 46"/>
                  <a:gd name="T9" fmla="*/ 9 h 40"/>
                  <a:gd name="T10" fmla="*/ 34 w 46"/>
                  <a:gd name="T11" fmla="*/ 6 h 40"/>
                  <a:gd name="T12" fmla="*/ 31 w 46"/>
                  <a:gd name="T13" fmla="*/ 4 h 40"/>
                  <a:gd name="T14" fmla="*/ 28 w 46"/>
                  <a:gd name="T15" fmla="*/ 2 h 40"/>
                  <a:gd name="T16" fmla="*/ 25 w 46"/>
                  <a:gd name="T17" fmla="*/ 1 h 40"/>
                  <a:gd name="T18" fmla="*/ 22 w 46"/>
                  <a:gd name="T19" fmla="*/ 1 h 40"/>
                  <a:gd name="T20" fmla="*/ 18 w 46"/>
                  <a:gd name="T21" fmla="*/ 1 h 40"/>
                  <a:gd name="T22" fmla="*/ 14 w 46"/>
                  <a:gd name="T23" fmla="*/ 1 h 40"/>
                  <a:gd name="T24" fmla="*/ 10 w 46"/>
                  <a:gd name="T25" fmla="*/ 3 h 40"/>
                  <a:gd name="T26" fmla="*/ 7 w 46"/>
                  <a:gd name="T27" fmla="*/ 5 h 40"/>
                  <a:gd name="T28" fmla="*/ 4 w 46"/>
                  <a:gd name="T29" fmla="*/ 8 h 40"/>
                  <a:gd name="T30" fmla="*/ 2 w 46"/>
                  <a:gd name="T31" fmla="*/ 11 h 40"/>
                  <a:gd name="T32" fmla="*/ 1 w 46"/>
                  <a:gd name="T33" fmla="*/ 14 h 40"/>
                  <a:gd name="T34" fmla="*/ 0 w 46"/>
                  <a:gd name="T35" fmla="*/ 18 h 40"/>
                  <a:gd name="T36" fmla="*/ 0 w 46"/>
                  <a:gd name="T37" fmla="*/ 22 h 40"/>
                  <a:gd name="T38" fmla="*/ 1 w 46"/>
                  <a:gd name="T39" fmla="*/ 26 h 40"/>
                  <a:gd name="T40" fmla="*/ 2 w 46"/>
                  <a:gd name="T41" fmla="*/ 30 h 40"/>
                  <a:gd name="T42" fmla="*/ 4 w 46"/>
                  <a:gd name="T43" fmla="*/ 33 h 40"/>
                  <a:gd name="T44" fmla="*/ 7 w 46"/>
                  <a:gd name="T45" fmla="*/ 36 h 40"/>
                  <a:gd name="T46" fmla="*/ 10 w 46"/>
                  <a:gd name="T47" fmla="*/ 38 h 40"/>
                  <a:gd name="T48" fmla="*/ 14 w 46"/>
                  <a:gd name="T49" fmla="*/ 39 h 40"/>
                  <a:gd name="T50" fmla="*/ 18 w 46"/>
                  <a:gd name="T51" fmla="*/ 40 h 40"/>
                  <a:gd name="T52" fmla="*/ 21 w 46"/>
                  <a:gd name="T53" fmla="*/ 40 h 40"/>
                  <a:gd name="T54" fmla="*/ 25 w 46"/>
                  <a:gd name="T55" fmla="*/ 39 h 40"/>
                  <a:gd name="T56" fmla="*/ 28 w 46"/>
                  <a:gd name="T57" fmla="*/ 38 h 40"/>
                  <a:gd name="T58" fmla="*/ 31 w 46"/>
                  <a:gd name="T59" fmla="*/ 37 h 40"/>
                  <a:gd name="T60" fmla="*/ 33 w 46"/>
                  <a:gd name="T61" fmla="*/ 35 h 40"/>
                  <a:gd name="T62" fmla="*/ 35 w 46"/>
                  <a:gd name="T63" fmla="*/ 33 h 40"/>
                  <a:gd name="T64" fmla="*/ 37 w 46"/>
                  <a:gd name="T65" fmla="*/ 30 h 40"/>
                  <a:gd name="T66" fmla="*/ 38 w 46"/>
                  <a:gd name="T67" fmla="*/ 27 h 40"/>
                  <a:gd name="T68" fmla="*/ 39 w 46"/>
                  <a:gd name="T69" fmla="*/ 26 h 40"/>
                  <a:gd name="T70" fmla="*/ 40 w 46"/>
                  <a:gd name="T71" fmla="*/ 26 h 40"/>
                  <a:gd name="T72" fmla="*/ 41 w 46"/>
                  <a:gd name="T73" fmla="*/ 27 h 40"/>
                  <a:gd name="T74" fmla="*/ 41 w 46"/>
                  <a:gd name="T75" fmla="*/ 27 h 40"/>
                  <a:gd name="T76" fmla="*/ 43 w 46"/>
                  <a:gd name="T77" fmla="*/ 27 h 40"/>
                  <a:gd name="T78" fmla="*/ 44 w 46"/>
                  <a:gd name="T79" fmla="*/ 26 h 40"/>
                  <a:gd name="T80" fmla="*/ 46 w 46"/>
                  <a:gd name="T81" fmla="*/ 24 h 40"/>
                  <a:gd name="T82" fmla="*/ 46 w 46"/>
                  <a:gd name="T83" fmla="*/ 22 h 40"/>
                  <a:gd name="T84" fmla="*/ 46 w 46"/>
                  <a:gd name="T85" fmla="*/ 20 h 40"/>
                  <a:gd name="T86" fmla="*/ 46 w 46"/>
                  <a:gd name="T87" fmla="*/ 18 h 40"/>
                  <a:gd name="T88" fmla="*/ 44 w 46"/>
                  <a:gd name="T89" fmla="*/ 17 h 40"/>
                  <a:gd name="T90" fmla="*/ 43 w 46"/>
                  <a:gd name="T91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40">
                    <a:moveTo>
                      <a:pt x="42" y="16"/>
                    </a:moveTo>
                    <a:lnTo>
                      <a:pt x="41" y="16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39" y="17"/>
                    </a:lnTo>
                    <a:lnTo>
                      <a:pt x="39" y="15"/>
                    </a:lnTo>
                    <a:lnTo>
                      <a:pt x="38" y="13"/>
                    </a:lnTo>
                    <a:lnTo>
                      <a:pt x="38" y="12"/>
                    </a:lnTo>
                    <a:lnTo>
                      <a:pt x="37" y="10"/>
                    </a:lnTo>
                    <a:lnTo>
                      <a:pt x="36" y="9"/>
                    </a:lnTo>
                    <a:lnTo>
                      <a:pt x="35" y="8"/>
                    </a:lnTo>
                    <a:lnTo>
                      <a:pt x="34" y="6"/>
                    </a:lnTo>
                    <a:lnTo>
                      <a:pt x="33" y="5"/>
                    </a:lnTo>
                    <a:lnTo>
                      <a:pt x="31" y="4"/>
                    </a:lnTo>
                    <a:lnTo>
                      <a:pt x="30" y="3"/>
                    </a:lnTo>
                    <a:lnTo>
                      <a:pt x="28" y="2"/>
                    </a:lnTo>
                    <a:lnTo>
                      <a:pt x="27" y="2"/>
                    </a:lnTo>
                    <a:lnTo>
                      <a:pt x="25" y="1"/>
                    </a:lnTo>
                    <a:lnTo>
                      <a:pt x="23" y="1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8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2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1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3" y="31"/>
                    </a:lnTo>
                    <a:lnTo>
                      <a:pt x="4" y="33"/>
                    </a:lnTo>
                    <a:lnTo>
                      <a:pt x="6" y="34"/>
                    </a:lnTo>
                    <a:lnTo>
                      <a:pt x="7" y="36"/>
                    </a:lnTo>
                    <a:lnTo>
                      <a:pt x="9" y="37"/>
                    </a:lnTo>
                    <a:lnTo>
                      <a:pt x="10" y="38"/>
                    </a:lnTo>
                    <a:lnTo>
                      <a:pt x="12" y="39"/>
                    </a:lnTo>
                    <a:lnTo>
                      <a:pt x="14" y="39"/>
                    </a:lnTo>
                    <a:lnTo>
                      <a:pt x="16" y="40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1" y="40"/>
                    </a:lnTo>
                    <a:lnTo>
                      <a:pt x="23" y="40"/>
                    </a:lnTo>
                    <a:lnTo>
                      <a:pt x="25" y="39"/>
                    </a:lnTo>
                    <a:lnTo>
                      <a:pt x="26" y="39"/>
                    </a:lnTo>
                    <a:lnTo>
                      <a:pt x="28" y="38"/>
                    </a:lnTo>
                    <a:lnTo>
                      <a:pt x="29" y="38"/>
                    </a:lnTo>
                    <a:lnTo>
                      <a:pt x="31" y="37"/>
                    </a:lnTo>
                    <a:lnTo>
                      <a:pt x="32" y="36"/>
                    </a:lnTo>
                    <a:lnTo>
                      <a:pt x="33" y="35"/>
                    </a:lnTo>
                    <a:lnTo>
                      <a:pt x="34" y="34"/>
                    </a:lnTo>
                    <a:lnTo>
                      <a:pt x="35" y="33"/>
                    </a:lnTo>
                    <a:lnTo>
                      <a:pt x="36" y="31"/>
                    </a:lnTo>
                    <a:lnTo>
                      <a:pt x="37" y="30"/>
                    </a:lnTo>
                    <a:lnTo>
                      <a:pt x="38" y="29"/>
                    </a:lnTo>
                    <a:lnTo>
                      <a:pt x="38" y="27"/>
                    </a:lnTo>
                    <a:lnTo>
                      <a:pt x="39" y="25"/>
                    </a:lnTo>
                    <a:lnTo>
                      <a:pt x="39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7"/>
                    </a:lnTo>
                    <a:lnTo>
                      <a:pt x="44" y="27"/>
                    </a:lnTo>
                    <a:lnTo>
                      <a:pt x="44" y="26"/>
                    </a:lnTo>
                    <a:lnTo>
                      <a:pt x="45" y="25"/>
                    </a:lnTo>
                    <a:lnTo>
                      <a:pt x="46" y="24"/>
                    </a:lnTo>
                    <a:lnTo>
                      <a:pt x="46" y="24"/>
                    </a:lnTo>
                    <a:lnTo>
                      <a:pt x="46" y="22"/>
                    </a:lnTo>
                    <a:lnTo>
                      <a:pt x="46" y="21"/>
                    </a:lnTo>
                    <a:lnTo>
                      <a:pt x="46" y="20"/>
                    </a:lnTo>
                    <a:lnTo>
                      <a:pt x="46" y="19"/>
                    </a:lnTo>
                    <a:lnTo>
                      <a:pt x="46" y="18"/>
                    </a:lnTo>
                    <a:lnTo>
                      <a:pt x="45" y="17"/>
                    </a:lnTo>
                    <a:lnTo>
                      <a:pt x="44" y="17"/>
                    </a:lnTo>
                    <a:lnTo>
                      <a:pt x="44" y="16"/>
                    </a:lnTo>
                    <a:lnTo>
                      <a:pt x="43" y="16"/>
                    </a:lnTo>
                    <a:lnTo>
                      <a:pt x="42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1" name="Freeform 335"/>
              <p:cNvSpPr>
                <a:spLocks/>
              </p:cNvSpPr>
              <p:nvPr/>
            </p:nvSpPr>
            <p:spPr bwMode="auto">
              <a:xfrm>
                <a:off x="1393" y="2689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3 h 3"/>
                  <a:gd name="T4" fmla="*/ 2 w 3"/>
                  <a:gd name="T5" fmla="*/ 3 h 3"/>
                  <a:gd name="T6" fmla="*/ 3 w 3"/>
                  <a:gd name="T7" fmla="*/ 2 h 3"/>
                  <a:gd name="T8" fmla="*/ 3 w 3"/>
                  <a:gd name="T9" fmla="*/ 2 h 3"/>
                  <a:gd name="T10" fmla="*/ 3 w 3"/>
                  <a:gd name="T11" fmla="*/ 1 h 3"/>
                  <a:gd name="T12" fmla="*/ 2 w 3"/>
                  <a:gd name="T13" fmla="*/ 0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0 w 3"/>
                  <a:gd name="T21" fmla="*/ 0 h 3"/>
                  <a:gd name="T22" fmla="*/ 0 w 3"/>
                  <a:gd name="T23" fmla="*/ 1 h 3"/>
                  <a:gd name="T24" fmla="*/ 0 w 3"/>
                  <a:gd name="T25" fmla="*/ 2 h 3"/>
                  <a:gd name="T26" fmla="*/ 0 w 3"/>
                  <a:gd name="T27" fmla="*/ 2 h 3"/>
                  <a:gd name="T28" fmla="*/ 0 w 3"/>
                  <a:gd name="T29" fmla="*/ 3 h 3"/>
                  <a:gd name="T30" fmla="*/ 1 w 3"/>
                  <a:gd name="T31" fmla="*/ 3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2" name="Freeform 336"/>
              <p:cNvSpPr>
                <a:spLocks/>
              </p:cNvSpPr>
              <p:nvPr/>
            </p:nvSpPr>
            <p:spPr bwMode="auto">
              <a:xfrm>
                <a:off x="1363" y="2694"/>
                <a:ext cx="19" cy="7"/>
              </a:xfrm>
              <a:custGeom>
                <a:avLst/>
                <a:gdLst>
                  <a:gd name="T0" fmla="*/ 0 w 19"/>
                  <a:gd name="T1" fmla="*/ 0 h 7"/>
                  <a:gd name="T2" fmla="*/ 0 w 19"/>
                  <a:gd name="T3" fmla="*/ 1 h 7"/>
                  <a:gd name="T4" fmla="*/ 0 w 19"/>
                  <a:gd name="T5" fmla="*/ 1 h 7"/>
                  <a:gd name="T6" fmla="*/ 0 w 19"/>
                  <a:gd name="T7" fmla="*/ 2 h 7"/>
                  <a:gd name="T8" fmla="*/ 0 w 19"/>
                  <a:gd name="T9" fmla="*/ 3 h 7"/>
                  <a:gd name="T10" fmla="*/ 1 w 19"/>
                  <a:gd name="T11" fmla="*/ 3 h 7"/>
                  <a:gd name="T12" fmla="*/ 1 w 19"/>
                  <a:gd name="T13" fmla="*/ 4 h 7"/>
                  <a:gd name="T14" fmla="*/ 2 w 19"/>
                  <a:gd name="T15" fmla="*/ 5 h 7"/>
                  <a:gd name="T16" fmla="*/ 3 w 19"/>
                  <a:gd name="T17" fmla="*/ 5 h 7"/>
                  <a:gd name="T18" fmla="*/ 4 w 19"/>
                  <a:gd name="T19" fmla="*/ 6 h 7"/>
                  <a:gd name="T20" fmla="*/ 5 w 19"/>
                  <a:gd name="T21" fmla="*/ 6 h 7"/>
                  <a:gd name="T22" fmla="*/ 7 w 19"/>
                  <a:gd name="T23" fmla="*/ 7 h 7"/>
                  <a:gd name="T24" fmla="*/ 8 w 19"/>
                  <a:gd name="T25" fmla="*/ 7 h 7"/>
                  <a:gd name="T26" fmla="*/ 9 w 19"/>
                  <a:gd name="T27" fmla="*/ 7 h 7"/>
                  <a:gd name="T28" fmla="*/ 10 w 19"/>
                  <a:gd name="T29" fmla="*/ 7 h 7"/>
                  <a:gd name="T30" fmla="*/ 10 w 19"/>
                  <a:gd name="T31" fmla="*/ 7 h 7"/>
                  <a:gd name="T32" fmla="*/ 10 w 19"/>
                  <a:gd name="T33" fmla="*/ 7 h 7"/>
                  <a:gd name="T34" fmla="*/ 19 w 19"/>
                  <a:gd name="T35" fmla="*/ 0 h 7"/>
                  <a:gd name="T36" fmla="*/ 0 w 19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7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3" name="Freeform 337"/>
              <p:cNvSpPr>
                <a:spLocks/>
              </p:cNvSpPr>
              <p:nvPr/>
            </p:nvSpPr>
            <p:spPr bwMode="auto">
              <a:xfrm>
                <a:off x="1365" y="2696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 w 11"/>
                  <a:gd name="T3" fmla="*/ 2 h 2"/>
                  <a:gd name="T4" fmla="*/ 9 w 11"/>
                  <a:gd name="T5" fmla="*/ 2 h 2"/>
                  <a:gd name="T6" fmla="*/ 11 w 11"/>
                  <a:gd name="T7" fmla="*/ 0 h 2"/>
                  <a:gd name="T8" fmla="*/ 0 w 1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">
                    <a:moveTo>
                      <a:pt x="0" y="0"/>
                    </a:moveTo>
                    <a:lnTo>
                      <a:pt x="1" y="2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4" name="Freeform 338"/>
              <p:cNvSpPr>
                <a:spLocks/>
              </p:cNvSpPr>
              <p:nvPr/>
            </p:nvSpPr>
            <p:spPr bwMode="auto">
              <a:xfrm>
                <a:off x="1360" y="2675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4 h 4"/>
                  <a:gd name="T4" fmla="*/ 4 w 4"/>
                  <a:gd name="T5" fmla="*/ 4 h 4"/>
                  <a:gd name="T6" fmla="*/ 4 w 4"/>
                  <a:gd name="T7" fmla="*/ 3 h 4"/>
                  <a:gd name="T8" fmla="*/ 4 w 4"/>
                  <a:gd name="T9" fmla="*/ 2 h 4"/>
                  <a:gd name="T10" fmla="*/ 4 w 4"/>
                  <a:gd name="T11" fmla="*/ 1 h 4"/>
                  <a:gd name="T12" fmla="*/ 4 w 4"/>
                  <a:gd name="T13" fmla="*/ 0 h 4"/>
                  <a:gd name="T14" fmla="*/ 3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0 w 4"/>
                  <a:gd name="T21" fmla="*/ 0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0 w 4"/>
                  <a:gd name="T29" fmla="*/ 4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5" name="Freeform 339"/>
              <p:cNvSpPr>
                <a:spLocks/>
              </p:cNvSpPr>
              <p:nvPr/>
            </p:nvSpPr>
            <p:spPr bwMode="auto">
              <a:xfrm>
                <a:off x="1375" y="2675"/>
                <a:ext cx="6" cy="5"/>
              </a:xfrm>
              <a:custGeom>
                <a:avLst/>
                <a:gdLst>
                  <a:gd name="T0" fmla="*/ 3 w 6"/>
                  <a:gd name="T1" fmla="*/ 5 h 5"/>
                  <a:gd name="T2" fmla="*/ 4 w 6"/>
                  <a:gd name="T3" fmla="*/ 5 h 5"/>
                  <a:gd name="T4" fmla="*/ 5 w 6"/>
                  <a:gd name="T5" fmla="*/ 5 h 5"/>
                  <a:gd name="T6" fmla="*/ 5 w 6"/>
                  <a:gd name="T7" fmla="*/ 4 h 5"/>
                  <a:gd name="T8" fmla="*/ 6 w 6"/>
                  <a:gd name="T9" fmla="*/ 3 h 5"/>
                  <a:gd name="T10" fmla="*/ 5 w 6"/>
                  <a:gd name="T11" fmla="*/ 1 h 5"/>
                  <a:gd name="T12" fmla="*/ 5 w 6"/>
                  <a:gd name="T13" fmla="*/ 1 h 5"/>
                  <a:gd name="T14" fmla="*/ 4 w 6"/>
                  <a:gd name="T15" fmla="*/ 0 h 5"/>
                  <a:gd name="T16" fmla="*/ 3 w 6"/>
                  <a:gd name="T17" fmla="*/ 0 h 5"/>
                  <a:gd name="T18" fmla="*/ 2 w 6"/>
                  <a:gd name="T19" fmla="*/ 0 h 5"/>
                  <a:gd name="T20" fmla="*/ 2 w 6"/>
                  <a:gd name="T21" fmla="*/ 0 h 5"/>
                  <a:gd name="T22" fmla="*/ 1 w 6"/>
                  <a:gd name="T23" fmla="*/ 0 h 5"/>
                  <a:gd name="T24" fmla="*/ 1 w 6"/>
                  <a:gd name="T25" fmla="*/ 1 h 5"/>
                  <a:gd name="T26" fmla="*/ 0 w 6"/>
                  <a:gd name="T27" fmla="*/ 1 h 5"/>
                  <a:gd name="T28" fmla="*/ 0 w 6"/>
                  <a:gd name="T29" fmla="*/ 1 h 5"/>
                  <a:gd name="T30" fmla="*/ 0 w 6"/>
                  <a:gd name="T31" fmla="*/ 2 h 5"/>
                  <a:gd name="T32" fmla="*/ 0 w 6"/>
                  <a:gd name="T33" fmla="*/ 3 h 5"/>
                  <a:gd name="T34" fmla="*/ 0 w 6"/>
                  <a:gd name="T35" fmla="*/ 3 h 5"/>
                  <a:gd name="T36" fmla="*/ 0 w 6"/>
                  <a:gd name="T37" fmla="*/ 4 h 5"/>
                  <a:gd name="T38" fmla="*/ 0 w 6"/>
                  <a:gd name="T39" fmla="*/ 4 h 5"/>
                  <a:gd name="T40" fmla="*/ 1 w 6"/>
                  <a:gd name="T41" fmla="*/ 5 h 5"/>
                  <a:gd name="T42" fmla="*/ 1 w 6"/>
                  <a:gd name="T43" fmla="*/ 5 h 5"/>
                  <a:gd name="T44" fmla="*/ 2 w 6"/>
                  <a:gd name="T45" fmla="*/ 5 h 5"/>
                  <a:gd name="T46" fmla="*/ 2 w 6"/>
                  <a:gd name="T47" fmla="*/ 5 h 5"/>
                  <a:gd name="T48" fmla="*/ 3 w 6"/>
                  <a:gd name="T4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lnTo>
                      <a:pt x="4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6" name="Freeform 340"/>
              <p:cNvSpPr>
                <a:spLocks/>
              </p:cNvSpPr>
              <p:nvPr/>
            </p:nvSpPr>
            <p:spPr bwMode="auto">
              <a:xfrm>
                <a:off x="1361" y="2675"/>
                <a:ext cx="12" cy="14"/>
              </a:xfrm>
              <a:custGeom>
                <a:avLst/>
                <a:gdLst>
                  <a:gd name="T0" fmla="*/ 3 w 12"/>
                  <a:gd name="T1" fmla="*/ 12 h 14"/>
                  <a:gd name="T2" fmla="*/ 8 w 12"/>
                  <a:gd name="T3" fmla="*/ 3 h 14"/>
                  <a:gd name="T4" fmla="*/ 8 w 12"/>
                  <a:gd name="T5" fmla="*/ 0 h 14"/>
                  <a:gd name="T6" fmla="*/ 0 w 12"/>
                  <a:gd name="T7" fmla="*/ 14 h 14"/>
                  <a:gd name="T8" fmla="*/ 12 w 12"/>
                  <a:gd name="T9" fmla="*/ 14 h 14"/>
                  <a:gd name="T10" fmla="*/ 12 w 12"/>
                  <a:gd name="T11" fmla="*/ 12 h 14"/>
                  <a:gd name="T12" fmla="*/ 3 w 12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3" y="12"/>
                    </a:moveTo>
                    <a:lnTo>
                      <a:pt x="8" y="3"/>
                    </a:lnTo>
                    <a:lnTo>
                      <a:pt x="8" y="0"/>
                    </a:lnTo>
                    <a:lnTo>
                      <a:pt x="0" y="14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47" name="Group 344"/>
            <p:cNvGrpSpPr>
              <a:grpSpLocks/>
            </p:cNvGrpSpPr>
            <p:nvPr/>
          </p:nvGrpSpPr>
          <p:grpSpPr bwMode="auto">
            <a:xfrm>
              <a:off x="1077443" y="3125442"/>
              <a:ext cx="186453" cy="247464"/>
              <a:chOff x="1256" y="2463"/>
              <a:chExt cx="133" cy="174"/>
            </a:xfrm>
          </p:grpSpPr>
          <p:pic>
            <p:nvPicPr>
              <p:cNvPr id="52" name="Picture 342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56" y="2463"/>
                <a:ext cx="133" cy="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3" name="Picture 343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56" y="2463"/>
                <a:ext cx="133" cy="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48" name="Rectangle 345"/>
            <p:cNvSpPr>
              <a:spLocks noChangeArrowheads="1"/>
            </p:cNvSpPr>
            <p:nvPr/>
          </p:nvSpPr>
          <p:spPr bwMode="auto">
            <a:xfrm>
              <a:off x="560140" y="3129708"/>
              <a:ext cx="402346" cy="248887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9" name="Rectangle 346"/>
            <p:cNvSpPr>
              <a:spLocks noChangeArrowheads="1"/>
            </p:cNvSpPr>
            <p:nvPr/>
          </p:nvSpPr>
          <p:spPr bwMode="auto">
            <a:xfrm>
              <a:off x="962487" y="3131131"/>
              <a:ext cx="402346" cy="248887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0" name="Rectangle 347"/>
            <p:cNvSpPr>
              <a:spLocks noChangeArrowheads="1"/>
            </p:cNvSpPr>
            <p:nvPr/>
          </p:nvSpPr>
          <p:spPr bwMode="auto">
            <a:xfrm>
              <a:off x="561542" y="3381439"/>
              <a:ext cx="402346" cy="250309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1" name="Rectangle 348"/>
            <p:cNvSpPr>
              <a:spLocks noChangeArrowheads="1"/>
            </p:cNvSpPr>
            <p:nvPr/>
          </p:nvSpPr>
          <p:spPr bwMode="auto">
            <a:xfrm>
              <a:off x="963889" y="3382861"/>
              <a:ext cx="400945" cy="250309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</p:grpSp>
      <p:pic>
        <p:nvPicPr>
          <p:cNvPr id="159" name="Picture 49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15731" y="3373519"/>
            <a:ext cx="874789" cy="7096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0" name="Group 494"/>
          <p:cNvGrpSpPr>
            <a:grpSpLocks/>
          </p:cNvGrpSpPr>
          <p:nvPr/>
        </p:nvGrpSpPr>
        <p:grpSpPr bwMode="auto">
          <a:xfrm>
            <a:off x="3052181" y="3480184"/>
            <a:ext cx="803291" cy="502040"/>
            <a:chOff x="2181" y="2863"/>
            <a:chExt cx="573" cy="353"/>
          </a:xfrm>
        </p:grpSpPr>
        <p:sp>
          <p:nvSpPr>
            <p:cNvPr id="285" name="Rectangle 492"/>
            <p:cNvSpPr>
              <a:spLocks noChangeArrowheads="1"/>
            </p:cNvSpPr>
            <p:nvPr/>
          </p:nvSpPr>
          <p:spPr bwMode="auto">
            <a:xfrm>
              <a:off x="2181" y="2863"/>
              <a:ext cx="573" cy="35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86" name="Rectangle 493"/>
            <p:cNvSpPr>
              <a:spLocks noChangeArrowheads="1"/>
            </p:cNvSpPr>
            <p:nvPr/>
          </p:nvSpPr>
          <p:spPr bwMode="auto">
            <a:xfrm>
              <a:off x="2181" y="2863"/>
              <a:ext cx="573" cy="353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</p:grpSp>
      <p:sp>
        <p:nvSpPr>
          <p:cNvPr id="161" name="Rectangle 495"/>
          <p:cNvSpPr>
            <a:spLocks noChangeArrowheads="1"/>
          </p:cNvSpPr>
          <p:nvPr/>
        </p:nvSpPr>
        <p:spPr bwMode="auto">
          <a:xfrm>
            <a:off x="3137696" y="3659382"/>
            <a:ext cx="91123" cy="1763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1pPr>
            <a:lvl2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2pPr>
            <a:lvl3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3pPr>
            <a:lvl4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4pPr>
            <a:lvl5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ja-JP" altLang="ja-JP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entury" pitchFamily="18" charset="0"/>
                <a:ea typeface="ＭＳ Ｐゴシック" pitchFamily="50" charset="-128"/>
                <a:cs typeface="ＭＳ Ｐゴシック" pitchFamily="50" charset="-128"/>
              </a:rPr>
              <a:t> </a:t>
            </a:r>
            <a:endParaRPr kumimoji="1" lang="ja-JP" altLang="ja-JP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  <a:cs typeface="ＭＳ Ｐゴシック" pitchFamily="50" charset="-128"/>
            </a:endParaRPr>
          </a:p>
        </p:txBody>
      </p:sp>
      <p:grpSp>
        <p:nvGrpSpPr>
          <p:cNvPr id="162" name="Group 498"/>
          <p:cNvGrpSpPr>
            <a:grpSpLocks/>
          </p:cNvGrpSpPr>
          <p:nvPr/>
        </p:nvGrpSpPr>
        <p:grpSpPr bwMode="auto">
          <a:xfrm>
            <a:off x="3656401" y="3510051"/>
            <a:ext cx="201874" cy="125154"/>
            <a:chOff x="2612" y="2884"/>
            <a:chExt cx="144" cy="88"/>
          </a:xfrm>
        </p:grpSpPr>
        <p:sp>
          <p:nvSpPr>
            <p:cNvPr id="283" name="Rectangle 496"/>
            <p:cNvSpPr>
              <a:spLocks noChangeArrowheads="1"/>
            </p:cNvSpPr>
            <p:nvPr/>
          </p:nvSpPr>
          <p:spPr bwMode="auto">
            <a:xfrm>
              <a:off x="2612" y="2884"/>
              <a:ext cx="144" cy="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84" name="Rectangle 497"/>
            <p:cNvSpPr>
              <a:spLocks noChangeArrowheads="1"/>
            </p:cNvSpPr>
            <p:nvPr/>
          </p:nvSpPr>
          <p:spPr bwMode="auto">
            <a:xfrm>
              <a:off x="2612" y="2884"/>
              <a:ext cx="144" cy="88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</p:grpSp>
      <p:sp>
        <p:nvSpPr>
          <p:cNvPr id="163" name="Rectangle 499"/>
          <p:cNvSpPr>
            <a:spLocks noChangeArrowheads="1"/>
          </p:cNvSpPr>
          <p:nvPr/>
        </p:nvSpPr>
        <p:spPr bwMode="auto">
          <a:xfrm>
            <a:off x="3743319" y="3569784"/>
            <a:ext cx="91123" cy="1763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1pPr>
            <a:lvl2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2pPr>
            <a:lvl3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3pPr>
            <a:lvl4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4pPr>
            <a:lvl5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ja-JP" altLang="ja-JP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entury" pitchFamily="18" charset="0"/>
                <a:ea typeface="ＭＳ Ｐゴシック" pitchFamily="50" charset="-128"/>
                <a:cs typeface="ＭＳ Ｐゴシック" pitchFamily="50" charset="-128"/>
              </a:rPr>
              <a:t> </a:t>
            </a:r>
            <a:endParaRPr kumimoji="1" lang="ja-JP" altLang="ja-JP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  <a:cs typeface="ＭＳ Ｐゴシック" pitchFamily="50" charset="-128"/>
            </a:endParaRPr>
          </a:p>
        </p:txBody>
      </p:sp>
      <p:grpSp>
        <p:nvGrpSpPr>
          <p:cNvPr id="164" name="Group 502"/>
          <p:cNvGrpSpPr>
            <a:grpSpLocks/>
          </p:cNvGrpSpPr>
          <p:nvPr/>
        </p:nvGrpSpPr>
        <p:grpSpPr bwMode="auto">
          <a:xfrm>
            <a:off x="3718085" y="3518584"/>
            <a:ext cx="75703" cy="113777"/>
            <a:chOff x="2656" y="2890"/>
            <a:chExt cx="54" cy="80"/>
          </a:xfrm>
        </p:grpSpPr>
        <p:pic>
          <p:nvPicPr>
            <p:cNvPr id="281" name="Picture 500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56" y="2890"/>
              <a:ext cx="54" cy="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2" name="Picture 501"/>
            <p:cNvPicPr>
              <a:picLocks noChangeAspect="1" noChangeArrowheads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56" y="2890"/>
              <a:ext cx="54" cy="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65" name="Group 505"/>
          <p:cNvGrpSpPr>
            <a:grpSpLocks/>
          </p:cNvGrpSpPr>
          <p:nvPr/>
        </p:nvGrpSpPr>
        <p:grpSpPr bwMode="auto">
          <a:xfrm>
            <a:off x="3052181" y="3554139"/>
            <a:ext cx="602819" cy="376885"/>
            <a:chOff x="2181" y="2915"/>
            <a:chExt cx="430" cy="265"/>
          </a:xfrm>
        </p:grpSpPr>
        <p:sp>
          <p:nvSpPr>
            <p:cNvPr id="279" name="Rectangle 503"/>
            <p:cNvSpPr>
              <a:spLocks noChangeArrowheads="1"/>
            </p:cNvSpPr>
            <p:nvPr/>
          </p:nvSpPr>
          <p:spPr bwMode="auto">
            <a:xfrm>
              <a:off x="2181" y="2915"/>
              <a:ext cx="430" cy="26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80" name="Rectangle 504"/>
            <p:cNvSpPr>
              <a:spLocks noChangeArrowheads="1"/>
            </p:cNvSpPr>
            <p:nvPr/>
          </p:nvSpPr>
          <p:spPr bwMode="auto">
            <a:xfrm>
              <a:off x="2181" y="2915"/>
              <a:ext cx="430" cy="265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</p:grpSp>
      <p:sp>
        <p:nvSpPr>
          <p:cNvPr id="166" name="Rectangle 506"/>
          <p:cNvSpPr>
            <a:spLocks noChangeArrowheads="1"/>
          </p:cNvSpPr>
          <p:nvPr/>
        </p:nvSpPr>
        <p:spPr bwMode="auto">
          <a:xfrm>
            <a:off x="3139099" y="3673604"/>
            <a:ext cx="91123" cy="1763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1pPr>
            <a:lvl2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2pPr>
            <a:lvl3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3pPr>
            <a:lvl4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4pPr>
            <a:lvl5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ja-JP" altLang="ja-JP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entury" pitchFamily="18" charset="0"/>
                <a:ea typeface="ＭＳ Ｐゴシック" pitchFamily="50" charset="-128"/>
                <a:cs typeface="ＭＳ Ｐゴシック" pitchFamily="50" charset="-128"/>
              </a:rPr>
              <a:t> </a:t>
            </a:r>
            <a:endParaRPr kumimoji="1" lang="ja-JP" altLang="ja-JP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  <a:cs typeface="ＭＳ Ｐゴシック" pitchFamily="50" charset="-128"/>
            </a:endParaRPr>
          </a:p>
        </p:txBody>
      </p:sp>
      <p:grpSp>
        <p:nvGrpSpPr>
          <p:cNvPr id="167" name="Group 509"/>
          <p:cNvGrpSpPr>
            <a:grpSpLocks/>
          </p:cNvGrpSpPr>
          <p:nvPr/>
        </p:nvGrpSpPr>
        <p:grpSpPr bwMode="auto">
          <a:xfrm>
            <a:off x="3144706" y="3556983"/>
            <a:ext cx="124769" cy="186310"/>
            <a:chOff x="2247" y="2917"/>
            <a:chExt cx="89" cy="131"/>
          </a:xfrm>
        </p:grpSpPr>
        <p:pic>
          <p:nvPicPr>
            <p:cNvPr id="277" name="Picture 507"/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47" y="2917"/>
              <a:ext cx="89" cy="1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8" name="Picture 508"/>
            <p:cNvPicPr>
              <a:picLocks noChangeAspect="1" noChangeArrowheads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47" y="2917"/>
              <a:ext cx="89" cy="1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68" name="Group 557"/>
          <p:cNvGrpSpPr>
            <a:grpSpLocks/>
          </p:cNvGrpSpPr>
          <p:nvPr/>
        </p:nvGrpSpPr>
        <p:grpSpPr bwMode="auto">
          <a:xfrm>
            <a:off x="3087228" y="3768893"/>
            <a:ext cx="242529" cy="142221"/>
            <a:chOff x="2206" y="3066"/>
            <a:chExt cx="173" cy="100"/>
          </a:xfrm>
        </p:grpSpPr>
        <p:sp>
          <p:nvSpPr>
            <p:cNvPr id="230" name="Freeform 510"/>
            <p:cNvSpPr>
              <a:spLocks/>
            </p:cNvSpPr>
            <p:nvPr/>
          </p:nvSpPr>
          <p:spPr bwMode="auto">
            <a:xfrm>
              <a:off x="2339" y="3103"/>
              <a:ext cx="32" cy="39"/>
            </a:xfrm>
            <a:custGeom>
              <a:avLst/>
              <a:gdLst>
                <a:gd name="T0" fmla="*/ 0 w 32"/>
                <a:gd name="T1" fmla="*/ 2 h 39"/>
                <a:gd name="T2" fmla="*/ 1 w 32"/>
                <a:gd name="T3" fmla="*/ 1 h 39"/>
                <a:gd name="T4" fmla="*/ 2 w 32"/>
                <a:gd name="T5" fmla="*/ 0 h 39"/>
                <a:gd name="T6" fmla="*/ 4 w 32"/>
                <a:gd name="T7" fmla="*/ 0 h 39"/>
                <a:gd name="T8" fmla="*/ 5 w 32"/>
                <a:gd name="T9" fmla="*/ 0 h 39"/>
                <a:gd name="T10" fmla="*/ 7 w 32"/>
                <a:gd name="T11" fmla="*/ 0 h 39"/>
                <a:gd name="T12" fmla="*/ 10 w 32"/>
                <a:gd name="T13" fmla="*/ 0 h 39"/>
                <a:gd name="T14" fmla="*/ 12 w 32"/>
                <a:gd name="T15" fmla="*/ 0 h 39"/>
                <a:gd name="T16" fmla="*/ 14 w 32"/>
                <a:gd name="T17" fmla="*/ 0 h 39"/>
                <a:gd name="T18" fmla="*/ 17 w 32"/>
                <a:gd name="T19" fmla="*/ 1 h 39"/>
                <a:gd name="T20" fmla="*/ 19 w 32"/>
                <a:gd name="T21" fmla="*/ 1 h 39"/>
                <a:gd name="T22" fmla="*/ 21 w 32"/>
                <a:gd name="T23" fmla="*/ 2 h 39"/>
                <a:gd name="T24" fmla="*/ 23 w 32"/>
                <a:gd name="T25" fmla="*/ 2 h 39"/>
                <a:gd name="T26" fmla="*/ 24 w 32"/>
                <a:gd name="T27" fmla="*/ 3 h 39"/>
                <a:gd name="T28" fmla="*/ 25 w 32"/>
                <a:gd name="T29" fmla="*/ 3 h 39"/>
                <a:gd name="T30" fmla="*/ 26 w 32"/>
                <a:gd name="T31" fmla="*/ 3 h 39"/>
                <a:gd name="T32" fmla="*/ 27 w 32"/>
                <a:gd name="T33" fmla="*/ 3 h 39"/>
                <a:gd name="T34" fmla="*/ 27 w 32"/>
                <a:gd name="T35" fmla="*/ 3 h 39"/>
                <a:gd name="T36" fmla="*/ 27 w 32"/>
                <a:gd name="T37" fmla="*/ 3 h 39"/>
                <a:gd name="T38" fmla="*/ 27 w 32"/>
                <a:gd name="T39" fmla="*/ 3 h 39"/>
                <a:gd name="T40" fmla="*/ 27 w 32"/>
                <a:gd name="T41" fmla="*/ 2 h 39"/>
                <a:gd name="T42" fmla="*/ 27 w 32"/>
                <a:gd name="T43" fmla="*/ 2 h 39"/>
                <a:gd name="T44" fmla="*/ 28 w 32"/>
                <a:gd name="T45" fmla="*/ 2 h 39"/>
                <a:gd name="T46" fmla="*/ 29 w 32"/>
                <a:gd name="T47" fmla="*/ 2 h 39"/>
                <a:gd name="T48" fmla="*/ 30 w 32"/>
                <a:gd name="T49" fmla="*/ 1 h 39"/>
                <a:gd name="T50" fmla="*/ 30 w 32"/>
                <a:gd name="T51" fmla="*/ 2 h 39"/>
                <a:gd name="T52" fmla="*/ 31 w 32"/>
                <a:gd name="T53" fmla="*/ 2 h 39"/>
                <a:gd name="T54" fmla="*/ 31 w 32"/>
                <a:gd name="T55" fmla="*/ 2 h 39"/>
                <a:gd name="T56" fmla="*/ 32 w 32"/>
                <a:gd name="T57" fmla="*/ 2 h 39"/>
                <a:gd name="T58" fmla="*/ 32 w 32"/>
                <a:gd name="T59" fmla="*/ 2 h 39"/>
                <a:gd name="T60" fmla="*/ 32 w 32"/>
                <a:gd name="T61" fmla="*/ 3 h 39"/>
                <a:gd name="T62" fmla="*/ 32 w 32"/>
                <a:gd name="T63" fmla="*/ 3 h 39"/>
                <a:gd name="T64" fmla="*/ 32 w 32"/>
                <a:gd name="T65" fmla="*/ 3 h 39"/>
                <a:gd name="T66" fmla="*/ 32 w 32"/>
                <a:gd name="T67" fmla="*/ 39 h 39"/>
                <a:gd name="T68" fmla="*/ 27 w 32"/>
                <a:gd name="T69" fmla="*/ 39 h 39"/>
                <a:gd name="T70" fmla="*/ 27 w 32"/>
                <a:gd name="T71" fmla="*/ 36 h 39"/>
                <a:gd name="T72" fmla="*/ 27 w 32"/>
                <a:gd name="T73" fmla="*/ 31 h 39"/>
                <a:gd name="T74" fmla="*/ 27 w 32"/>
                <a:gd name="T75" fmla="*/ 25 h 39"/>
                <a:gd name="T76" fmla="*/ 27 w 32"/>
                <a:gd name="T77" fmla="*/ 23 h 39"/>
                <a:gd name="T78" fmla="*/ 26 w 32"/>
                <a:gd name="T79" fmla="*/ 22 h 39"/>
                <a:gd name="T80" fmla="*/ 24 w 32"/>
                <a:gd name="T81" fmla="*/ 22 h 39"/>
                <a:gd name="T82" fmla="*/ 23 w 32"/>
                <a:gd name="T83" fmla="*/ 22 h 39"/>
                <a:gd name="T84" fmla="*/ 22 w 32"/>
                <a:gd name="T85" fmla="*/ 21 h 39"/>
                <a:gd name="T86" fmla="*/ 20 w 32"/>
                <a:gd name="T87" fmla="*/ 21 h 39"/>
                <a:gd name="T88" fmla="*/ 18 w 32"/>
                <a:gd name="T89" fmla="*/ 20 h 39"/>
                <a:gd name="T90" fmla="*/ 16 w 32"/>
                <a:gd name="T91" fmla="*/ 20 h 39"/>
                <a:gd name="T92" fmla="*/ 14 w 32"/>
                <a:gd name="T93" fmla="*/ 19 h 39"/>
                <a:gd name="T94" fmla="*/ 12 w 32"/>
                <a:gd name="T95" fmla="*/ 19 h 39"/>
                <a:gd name="T96" fmla="*/ 10 w 32"/>
                <a:gd name="T97" fmla="*/ 18 h 39"/>
                <a:gd name="T98" fmla="*/ 8 w 32"/>
                <a:gd name="T99" fmla="*/ 18 h 39"/>
                <a:gd name="T100" fmla="*/ 6 w 32"/>
                <a:gd name="T101" fmla="*/ 17 h 39"/>
                <a:gd name="T102" fmla="*/ 5 w 32"/>
                <a:gd name="T103" fmla="*/ 17 h 39"/>
                <a:gd name="T104" fmla="*/ 3 w 32"/>
                <a:gd name="T105" fmla="*/ 16 h 39"/>
                <a:gd name="T106" fmla="*/ 1 w 32"/>
                <a:gd name="T107" fmla="*/ 16 h 39"/>
                <a:gd name="T108" fmla="*/ 0 w 32"/>
                <a:gd name="T109" fmla="*/ 16 h 39"/>
                <a:gd name="T110" fmla="*/ 0 w 32"/>
                <a:gd name="T111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" h="39">
                  <a:moveTo>
                    <a:pt x="0" y="2"/>
                  </a:moveTo>
                  <a:lnTo>
                    <a:pt x="1" y="1"/>
                  </a:ln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3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1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"/>
                  </a:lnTo>
                  <a:lnTo>
                    <a:pt x="32" y="39"/>
                  </a:lnTo>
                  <a:lnTo>
                    <a:pt x="27" y="39"/>
                  </a:lnTo>
                  <a:lnTo>
                    <a:pt x="27" y="36"/>
                  </a:lnTo>
                  <a:lnTo>
                    <a:pt x="27" y="31"/>
                  </a:lnTo>
                  <a:lnTo>
                    <a:pt x="27" y="25"/>
                  </a:lnTo>
                  <a:lnTo>
                    <a:pt x="27" y="23"/>
                  </a:lnTo>
                  <a:lnTo>
                    <a:pt x="26" y="22"/>
                  </a:lnTo>
                  <a:lnTo>
                    <a:pt x="24" y="22"/>
                  </a:lnTo>
                  <a:lnTo>
                    <a:pt x="23" y="22"/>
                  </a:lnTo>
                  <a:lnTo>
                    <a:pt x="22" y="21"/>
                  </a:lnTo>
                  <a:lnTo>
                    <a:pt x="20" y="21"/>
                  </a:lnTo>
                  <a:lnTo>
                    <a:pt x="18" y="20"/>
                  </a:lnTo>
                  <a:lnTo>
                    <a:pt x="16" y="20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10" y="18"/>
                  </a:lnTo>
                  <a:lnTo>
                    <a:pt x="8" y="18"/>
                  </a:lnTo>
                  <a:lnTo>
                    <a:pt x="6" y="17"/>
                  </a:lnTo>
                  <a:lnTo>
                    <a:pt x="5" y="17"/>
                  </a:lnTo>
                  <a:lnTo>
                    <a:pt x="3" y="16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31" name="Freeform 511"/>
            <p:cNvSpPr>
              <a:spLocks/>
            </p:cNvSpPr>
            <p:nvPr/>
          </p:nvSpPr>
          <p:spPr bwMode="auto">
            <a:xfrm>
              <a:off x="2331" y="3095"/>
              <a:ext cx="18" cy="16"/>
            </a:xfrm>
            <a:custGeom>
              <a:avLst/>
              <a:gdLst>
                <a:gd name="T0" fmla="*/ 18 w 18"/>
                <a:gd name="T1" fmla="*/ 16 h 16"/>
                <a:gd name="T2" fmla="*/ 18 w 18"/>
                <a:gd name="T3" fmla="*/ 0 h 16"/>
                <a:gd name="T4" fmla="*/ 0 w 18"/>
                <a:gd name="T5" fmla="*/ 3 h 16"/>
                <a:gd name="T6" fmla="*/ 0 w 18"/>
                <a:gd name="T7" fmla="*/ 16 h 16"/>
                <a:gd name="T8" fmla="*/ 18 w 18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6">
                  <a:moveTo>
                    <a:pt x="18" y="16"/>
                  </a:moveTo>
                  <a:lnTo>
                    <a:pt x="18" y="0"/>
                  </a:lnTo>
                  <a:lnTo>
                    <a:pt x="0" y="3"/>
                  </a:lnTo>
                  <a:lnTo>
                    <a:pt x="0" y="16"/>
                  </a:lnTo>
                  <a:lnTo>
                    <a:pt x="18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32" name="Freeform 512"/>
            <p:cNvSpPr>
              <a:spLocks/>
            </p:cNvSpPr>
            <p:nvPr/>
          </p:nvSpPr>
          <p:spPr bwMode="auto">
            <a:xfrm>
              <a:off x="2333" y="3099"/>
              <a:ext cx="13" cy="19"/>
            </a:xfrm>
            <a:custGeom>
              <a:avLst/>
              <a:gdLst>
                <a:gd name="T0" fmla="*/ 13 w 13"/>
                <a:gd name="T1" fmla="*/ 0 h 19"/>
                <a:gd name="T2" fmla="*/ 0 w 13"/>
                <a:gd name="T3" fmla="*/ 0 h 19"/>
                <a:gd name="T4" fmla="*/ 0 w 13"/>
                <a:gd name="T5" fmla="*/ 19 h 19"/>
                <a:gd name="T6" fmla="*/ 5 w 13"/>
                <a:gd name="T7" fmla="*/ 19 h 19"/>
                <a:gd name="T8" fmla="*/ 13 w 13"/>
                <a:gd name="T9" fmla="*/ 19 h 19"/>
                <a:gd name="T10" fmla="*/ 13 w 13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9">
                  <a:moveTo>
                    <a:pt x="13" y="0"/>
                  </a:moveTo>
                  <a:lnTo>
                    <a:pt x="0" y="0"/>
                  </a:lnTo>
                  <a:lnTo>
                    <a:pt x="0" y="19"/>
                  </a:lnTo>
                  <a:lnTo>
                    <a:pt x="5" y="19"/>
                  </a:lnTo>
                  <a:lnTo>
                    <a:pt x="13" y="1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33" name="Freeform 513"/>
            <p:cNvSpPr>
              <a:spLocks/>
            </p:cNvSpPr>
            <p:nvPr/>
          </p:nvSpPr>
          <p:spPr bwMode="auto">
            <a:xfrm>
              <a:off x="2319" y="3104"/>
              <a:ext cx="45" cy="36"/>
            </a:xfrm>
            <a:custGeom>
              <a:avLst/>
              <a:gdLst>
                <a:gd name="T0" fmla="*/ 10 w 45"/>
                <a:gd name="T1" fmla="*/ 0 h 36"/>
                <a:gd name="T2" fmla="*/ 10 w 45"/>
                <a:gd name="T3" fmla="*/ 0 h 36"/>
                <a:gd name="T4" fmla="*/ 9 w 45"/>
                <a:gd name="T5" fmla="*/ 0 h 36"/>
                <a:gd name="T6" fmla="*/ 8 w 45"/>
                <a:gd name="T7" fmla="*/ 0 h 36"/>
                <a:gd name="T8" fmla="*/ 8 w 45"/>
                <a:gd name="T9" fmla="*/ 1 h 36"/>
                <a:gd name="T10" fmla="*/ 7 w 45"/>
                <a:gd name="T11" fmla="*/ 1 h 36"/>
                <a:gd name="T12" fmla="*/ 6 w 45"/>
                <a:gd name="T13" fmla="*/ 2 h 36"/>
                <a:gd name="T14" fmla="*/ 5 w 45"/>
                <a:gd name="T15" fmla="*/ 2 h 36"/>
                <a:gd name="T16" fmla="*/ 3 w 45"/>
                <a:gd name="T17" fmla="*/ 3 h 36"/>
                <a:gd name="T18" fmla="*/ 2 w 45"/>
                <a:gd name="T19" fmla="*/ 5 h 36"/>
                <a:gd name="T20" fmla="*/ 1 w 45"/>
                <a:gd name="T21" fmla="*/ 9 h 36"/>
                <a:gd name="T22" fmla="*/ 0 w 45"/>
                <a:gd name="T23" fmla="*/ 14 h 36"/>
                <a:gd name="T24" fmla="*/ 0 w 45"/>
                <a:gd name="T25" fmla="*/ 19 h 36"/>
                <a:gd name="T26" fmla="*/ 0 w 45"/>
                <a:gd name="T27" fmla="*/ 24 h 36"/>
                <a:gd name="T28" fmla="*/ 0 w 45"/>
                <a:gd name="T29" fmla="*/ 28 h 36"/>
                <a:gd name="T30" fmla="*/ 0 w 45"/>
                <a:gd name="T31" fmla="*/ 31 h 36"/>
                <a:gd name="T32" fmla="*/ 0 w 45"/>
                <a:gd name="T33" fmla="*/ 32 h 36"/>
                <a:gd name="T34" fmla="*/ 40 w 45"/>
                <a:gd name="T35" fmla="*/ 36 h 36"/>
                <a:gd name="T36" fmla="*/ 39 w 45"/>
                <a:gd name="T37" fmla="*/ 26 h 36"/>
                <a:gd name="T38" fmla="*/ 39 w 45"/>
                <a:gd name="T39" fmla="*/ 26 h 36"/>
                <a:gd name="T40" fmla="*/ 39 w 45"/>
                <a:gd name="T41" fmla="*/ 25 h 36"/>
                <a:gd name="T42" fmla="*/ 40 w 45"/>
                <a:gd name="T43" fmla="*/ 25 h 36"/>
                <a:gd name="T44" fmla="*/ 40 w 45"/>
                <a:gd name="T45" fmla="*/ 25 h 36"/>
                <a:gd name="T46" fmla="*/ 40 w 45"/>
                <a:gd name="T47" fmla="*/ 24 h 36"/>
                <a:gd name="T48" fmla="*/ 41 w 45"/>
                <a:gd name="T49" fmla="*/ 24 h 36"/>
                <a:gd name="T50" fmla="*/ 41 w 45"/>
                <a:gd name="T51" fmla="*/ 24 h 36"/>
                <a:gd name="T52" fmla="*/ 42 w 45"/>
                <a:gd name="T53" fmla="*/ 24 h 36"/>
                <a:gd name="T54" fmla="*/ 43 w 45"/>
                <a:gd name="T55" fmla="*/ 23 h 36"/>
                <a:gd name="T56" fmla="*/ 43 w 45"/>
                <a:gd name="T57" fmla="*/ 22 h 36"/>
                <a:gd name="T58" fmla="*/ 44 w 45"/>
                <a:gd name="T59" fmla="*/ 21 h 36"/>
                <a:gd name="T60" fmla="*/ 45 w 45"/>
                <a:gd name="T61" fmla="*/ 20 h 36"/>
                <a:gd name="T62" fmla="*/ 45 w 45"/>
                <a:gd name="T63" fmla="*/ 19 h 36"/>
                <a:gd name="T64" fmla="*/ 45 w 45"/>
                <a:gd name="T65" fmla="*/ 18 h 36"/>
                <a:gd name="T66" fmla="*/ 45 w 45"/>
                <a:gd name="T67" fmla="*/ 17 h 36"/>
                <a:gd name="T68" fmla="*/ 45 w 45"/>
                <a:gd name="T69" fmla="*/ 15 h 36"/>
                <a:gd name="T70" fmla="*/ 44 w 45"/>
                <a:gd name="T71" fmla="*/ 15 h 36"/>
                <a:gd name="T72" fmla="*/ 44 w 45"/>
                <a:gd name="T73" fmla="*/ 13 h 36"/>
                <a:gd name="T74" fmla="*/ 43 w 45"/>
                <a:gd name="T75" fmla="*/ 11 h 36"/>
                <a:gd name="T76" fmla="*/ 42 w 45"/>
                <a:gd name="T77" fmla="*/ 9 h 36"/>
                <a:gd name="T78" fmla="*/ 40 w 45"/>
                <a:gd name="T79" fmla="*/ 7 h 36"/>
                <a:gd name="T80" fmla="*/ 38 w 45"/>
                <a:gd name="T81" fmla="*/ 5 h 36"/>
                <a:gd name="T82" fmla="*/ 36 w 45"/>
                <a:gd name="T83" fmla="*/ 3 h 36"/>
                <a:gd name="T84" fmla="*/ 33 w 45"/>
                <a:gd name="T85" fmla="*/ 1 h 36"/>
                <a:gd name="T86" fmla="*/ 33 w 45"/>
                <a:gd name="T87" fmla="*/ 1 h 36"/>
                <a:gd name="T88" fmla="*/ 32 w 45"/>
                <a:gd name="T89" fmla="*/ 1 h 36"/>
                <a:gd name="T90" fmla="*/ 32 w 45"/>
                <a:gd name="T91" fmla="*/ 1 h 36"/>
                <a:gd name="T92" fmla="*/ 31 w 45"/>
                <a:gd name="T93" fmla="*/ 0 h 36"/>
                <a:gd name="T94" fmla="*/ 30 w 45"/>
                <a:gd name="T95" fmla="*/ 0 h 36"/>
                <a:gd name="T96" fmla="*/ 29 w 45"/>
                <a:gd name="T97" fmla="*/ 0 h 36"/>
                <a:gd name="T98" fmla="*/ 28 w 45"/>
                <a:gd name="T99" fmla="*/ 0 h 36"/>
                <a:gd name="T100" fmla="*/ 27 w 45"/>
                <a:gd name="T101" fmla="*/ 0 h 36"/>
                <a:gd name="T102" fmla="*/ 20 w 45"/>
                <a:gd name="T103" fmla="*/ 9 h 36"/>
                <a:gd name="T104" fmla="*/ 14 w 45"/>
                <a:gd name="T105" fmla="*/ 0 h 36"/>
                <a:gd name="T106" fmla="*/ 10 w 45"/>
                <a:gd name="T10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5" h="36">
                  <a:moveTo>
                    <a:pt x="10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7" y="1"/>
                  </a:lnTo>
                  <a:lnTo>
                    <a:pt x="6" y="2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1" y="9"/>
                  </a:lnTo>
                  <a:lnTo>
                    <a:pt x="0" y="14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28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40" y="36"/>
                  </a:lnTo>
                  <a:lnTo>
                    <a:pt x="39" y="26"/>
                  </a:lnTo>
                  <a:lnTo>
                    <a:pt x="39" y="26"/>
                  </a:lnTo>
                  <a:lnTo>
                    <a:pt x="39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0" y="24"/>
                  </a:lnTo>
                  <a:lnTo>
                    <a:pt x="41" y="24"/>
                  </a:lnTo>
                  <a:lnTo>
                    <a:pt x="41" y="24"/>
                  </a:lnTo>
                  <a:lnTo>
                    <a:pt x="42" y="24"/>
                  </a:lnTo>
                  <a:lnTo>
                    <a:pt x="43" y="23"/>
                  </a:lnTo>
                  <a:lnTo>
                    <a:pt x="43" y="22"/>
                  </a:lnTo>
                  <a:lnTo>
                    <a:pt x="44" y="21"/>
                  </a:lnTo>
                  <a:lnTo>
                    <a:pt x="45" y="20"/>
                  </a:lnTo>
                  <a:lnTo>
                    <a:pt x="45" y="19"/>
                  </a:lnTo>
                  <a:lnTo>
                    <a:pt x="45" y="18"/>
                  </a:lnTo>
                  <a:lnTo>
                    <a:pt x="45" y="17"/>
                  </a:lnTo>
                  <a:lnTo>
                    <a:pt x="45" y="15"/>
                  </a:lnTo>
                  <a:lnTo>
                    <a:pt x="44" y="15"/>
                  </a:lnTo>
                  <a:lnTo>
                    <a:pt x="44" y="13"/>
                  </a:lnTo>
                  <a:lnTo>
                    <a:pt x="43" y="11"/>
                  </a:lnTo>
                  <a:lnTo>
                    <a:pt x="42" y="9"/>
                  </a:lnTo>
                  <a:lnTo>
                    <a:pt x="40" y="7"/>
                  </a:lnTo>
                  <a:lnTo>
                    <a:pt x="38" y="5"/>
                  </a:lnTo>
                  <a:lnTo>
                    <a:pt x="36" y="3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2" y="1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0" y="9"/>
                  </a:lnTo>
                  <a:lnTo>
                    <a:pt x="14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34" name="Freeform 514"/>
            <p:cNvSpPr>
              <a:spLocks/>
            </p:cNvSpPr>
            <p:nvPr/>
          </p:nvSpPr>
          <p:spPr bwMode="auto">
            <a:xfrm>
              <a:off x="2321" y="3106"/>
              <a:ext cx="41" cy="33"/>
            </a:xfrm>
            <a:custGeom>
              <a:avLst/>
              <a:gdLst>
                <a:gd name="T0" fmla="*/ 0 w 41"/>
                <a:gd name="T1" fmla="*/ 29 h 33"/>
                <a:gd name="T2" fmla="*/ 0 w 41"/>
                <a:gd name="T3" fmla="*/ 21 h 33"/>
                <a:gd name="T4" fmla="*/ 0 w 41"/>
                <a:gd name="T5" fmla="*/ 14 h 33"/>
                <a:gd name="T6" fmla="*/ 0 w 41"/>
                <a:gd name="T7" fmla="*/ 10 h 33"/>
                <a:gd name="T8" fmla="*/ 1 w 41"/>
                <a:gd name="T9" fmla="*/ 7 h 33"/>
                <a:gd name="T10" fmla="*/ 1 w 41"/>
                <a:gd name="T11" fmla="*/ 5 h 33"/>
                <a:gd name="T12" fmla="*/ 2 w 41"/>
                <a:gd name="T13" fmla="*/ 3 h 33"/>
                <a:gd name="T14" fmla="*/ 2 w 41"/>
                <a:gd name="T15" fmla="*/ 3 h 33"/>
                <a:gd name="T16" fmla="*/ 2 w 41"/>
                <a:gd name="T17" fmla="*/ 3 h 33"/>
                <a:gd name="T18" fmla="*/ 3 w 41"/>
                <a:gd name="T19" fmla="*/ 2 h 33"/>
                <a:gd name="T20" fmla="*/ 3 w 41"/>
                <a:gd name="T21" fmla="*/ 2 h 33"/>
                <a:gd name="T22" fmla="*/ 4 w 41"/>
                <a:gd name="T23" fmla="*/ 1 h 33"/>
                <a:gd name="T24" fmla="*/ 4 w 41"/>
                <a:gd name="T25" fmla="*/ 1 h 33"/>
                <a:gd name="T26" fmla="*/ 5 w 41"/>
                <a:gd name="T27" fmla="*/ 1 h 33"/>
                <a:gd name="T28" fmla="*/ 6 w 41"/>
                <a:gd name="T29" fmla="*/ 0 h 33"/>
                <a:gd name="T30" fmla="*/ 6 w 41"/>
                <a:gd name="T31" fmla="*/ 0 h 33"/>
                <a:gd name="T32" fmla="*/ 7 w 41"/>
                <a:gd name="T33" fmla="*/ 0 h 33"/>
                <a:gd name="T34" fmla="*/ 11 w 41"/>
                <a:gd name="T35" fmla="*/ 0 h 33"/>
                <a:gd name="T36" fmla="*/ 18 w 41"/>
                <a:gd name="T37" fmla="*/ 10 h 33"/>
                <a:gd name="T38" fmla="*/ 26 w 41"/>
                <a:gd name="T39" fmla="*/ 0 h 33"/>
                <a:gd name="T40" fmla="*/ 29 w 41"/>
                <a:gd name="T41" fmla="*/ 0 h 33"/>
                <a:gd name="T42" fmla="*/ 31 w 41"/>
                <a:gd name="T43" fmla="*/ 0 h 33"/>
                <a:gd name="T44" fmla="*/ 33 w 41"/>
                <a:gd name="T45" fmla="*/ 1 h 33"/>
                <a:gd name="T46" fmla="*/ 34 w 41"/>
                <a:gd name="T47" fmla="*/ 3 h 33"/>
                <a:gd name="T48" fmla="*/ 36 w 41"/>
                <a:gd name="T49" fmla="*/ 5 h 33"/>
                <a:gd name="T50" fmla="*/ 38 w 41"/>
                <a:gd name="T51" fmla="*/ 7 h 33"/>
                <a:gd name="T52" fmla="*/ 39 w 41"/>
                <a:gd name="T53" fmla="*/ 9 h 33"/>
                <a:gd name="T54" fmla="*/ 40 w 41"/>
                <a:gd name="T55" fmla="*/ 10 h 33"/>
                <a:gd name="T56" fmla="*/ 40 w 41"/>
                <a:gd name="T57" fmla="*/ 11 h 33"/>
                <a:gd name="T58" fmla="*/ 40 w 41"/>
                <a:gd name="T59" fmla="*/ 11 h 33"/>
                <a:gd name="T60" fmla="*/ 41 w 41"/>
                <a:gd name="T61" fmla="*/ 13 h 33"/>
                <a:gd name="T62" fmla="*/ 41 w 41"/>
                <a:gd name="T63" fmla="*/ 15 h 33"/>
                <a:gd name="T64" fmla="*/ 40 w 41"/>
                <a:gd name="T65" fmla="*/ 16 h 33"/>
                <a:gd name="T66" fmla="*/ 39 w 41"/>
                <a:gd name="T67" fmla="*/ 18 h 33"/>
                <a:gd name="T68" fmla="*/ 38 w 41"/>
                <a:gd name="T69" fmla="*/ 19 h 33"/>
                <a:gd name="T70" fmla="*/ 38 w 41"/>
                <a:gd name="T71" fmla="*/ 20 h 33"/>
                <a:gd name="T72" fmla="*/ 37 w 41"/>
                <a:gd name="T73" fmla="*/ 21 h 33"/>
                <a:gd name="T74" fmla="*/ 36 w 41"/>
                <a:gd name="T75" fmla="*/ 22 h 33"/>
                <a:gd name="T76" fmla="*/ 35 w 41"/>
                <a:gd name="T77" fmla="*/ 22 h 33"/>
                <a:gd name="T78" fmla="*/ 35 w 41"/>
                <a:gd name="T79" fmla="*/ 23 h 33"/>
                <a:gd name="T80" fmla="*/ 34 w 41"/>
                <a:gd name="T81" fmla="*/ 23 h 33"/>
                <a:gd name="T82" fmla="*/ 36 w 41"/>
                <a:gd name="T83" fmla="*/ 33 h 33"/>
                <a:gd name="T84" fmla="*/ 0 w 41"/>
                <a:gd name="T85" fmla="*/ 2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" h="33">
                  <a:moveTo>
                    <a:pt x="0" y="29"/>
                  </a:moveTo>
                  <a:lnTo>
                    <a:pt x="0" y="21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1" y="7"/>
                  </a:lnTo>
                  <a:lnTo>
                    <a:pt x="1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8" y="10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1"/>
                  </a:lnTo>
                  <a:lnTo>
                    <a:pt x="34" y="3"/>
                  </a:lnTo>
                  <a:lnTo>
                    <a:pt x="36" y="5"/>
                  </a:lnTo>
                  <a:lnTo>
                    <a:pt x="38" y="7"/>
                  </a:lnTo>
                  <a:lnTo>
                    <a:pt x="39" y="9"/>
                  </a:lnTo>
                  <a:lnTo>
                    <a:pt x="40" y="10"/>
                  </a:lnTo>
                  <a:lnTo>
                    <a:pt x="40" y="11"/>
                  </a:lnTo>
                  <a:lnTo>
                    <a:pt x="40" y="11"/>
                  </a:lnTo>
                  <a:lnTo>
                    <a:pt x="41" y="13"/>
                  </a:lnTo>
                  <a:lnTo>
                    <a:pt x="41" y="15"/>
                  </a:lnTo>
                  <a:lnTo>
                    <a:pt x="40" y="16"/>
                  </a:lnTo>
                  <a:lnTo>
                    <a:pt x="39" y="18"/>
                  </a:lnTo>
                  <a:lnTo>
                    <a:pt x="38" y="19"/>
                  </a:lnTo>
                  <a:lnTo>
                    <a:pt x="38" y="20"/>
                  </a:lnTo>
                  <a:lnTo>
                    <a:pt x="37" y="21"/>
                  </a:lnTo>
                  <a:lnTo>
                    <a:pt x="36" y="22"/>
                  </a:lnTo>
                  <a:lnTo>
                    <a:pt x="35" y="22"/>
                  </a:lnTo>
                  <a:lnTo>
                    <a:pt x="35" y="23"/>
                  </a:lnTo>
                  <a:lnTo>
                    <a:pt x="34" y="23"/>
                  </a:lnTo>
                  <a:lnTo>
                    <a:pt x="36" y="33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9E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35" name="Freeform 515"/>
            <p:cNvSpPr>
              <a:spLocks/>
            </p:cNvSpPr>
            <p:nvPr/>
          </p:nvSpPr>
          <p:spPr bwMode="auto">
            <a:xfrm>
              <a:off x="2330" y="3121"/>
              <a:ext cx="30" cy="13"/>
            </a:xfrm>
            <a:custGeom>
              <a:avLst/>
              <a:gdLst>
                <a:gd name="T0" fmla="*/ 11 w 30"/>
                <a:gd name="T1" fmla="*/ 13 h 13"/>
                <a:gd name="T2" fmla="*/ 12 w 30"/>
                <a:gd name="T3" fmla="*/ 13 h 13"/>
                <a:gd name="T4" fmla="*/ 13 w 30"/>
                <a:gd name="T5" fmla="*/ 13 h 13"/>
                <a:gd name="T6" fmla="*/ 14 w 30"/>
                <a:gd name="T7" fmla="*/ 13 h 13"/>
                <a:gd name="T8" fmla="*/ 15 w 30"/>
                <a:gd name="T9" fmla="*/ 13 h 13"/>
                <a:gd name="T10" fmla="*/ 17 w 30"/>
                <a:gd name="T11" fmla="*/ 12 h 13"/>
                <a:gd name="T12" fmla="*/ 18 w 30"/>
                <a:gd name="T13" fmla="*/ 12 h 13"/>
                <a:gd name="T14" fmla="*/ 19 w 30"/>
                <a:gd name="T15" fmla="*/ 11 h 13"/>
                <a:gd name="T16" fmla="*/ 21 w 30"/>
                <a:gd name="T17" fmla="*/ 11 h 13"/>
                <a:gd name="T18" fmla="*/ 22 w 30"/>
                <a:gd name="T19" fmla="*/ 10 h 13"/>
                <a:gd name="T20" fmla="*/ 24 w 30"/>
                <a:gd name="T21" fmla="*/ 10 h 13"/>
                <a:gd name="T22" fmla="*/ 25 w 30"/>
                <a:gd name="T23" fmla="*/ 9 h 13"/>
                <a:gd name="T24" fmla="*/ 26 w 30"/>
                <a:gd name="T25" fmla="*/ 9 h 13"/>
                <a:gd name="T26" fmla="*/ 27 w 30"/>
                <a:gd name="T27" fmla="*/ 8 h 13"/>
                <a:gd name="T28" fmla="*/ 29 w 30"/>
                <a:gd name="T29" fmla="*/ 8 h 13"/>
                <a:gd name="T30" fmla="*/ 29 w 30"/>
                <a:gd name="T31" fmla="*/ 7 h 13"/>
                <a:gd name="T32" fmla="*/ 30 w 30"/>
                <a:gd name="T33" fmla="*/ 6 h 13"/>
                <a:gd name="T34" fmla="*/ 24 w 30"/>
                <a:gd name="T35" fmla="*/ 0 h 13"/>
                <a:gd name="T36" fmla="*/ 24 w 30"/>
                <a:gd name="T37" fmla="*/ 0 h 13"/>
                <a:gd name="T38" fmla="*/ 24 w 30"/>
                <a:gd name="T39" fmla="*/ 1 h 13"/>
                <a:gd name="T40" fmla="*/ 23 w 30"/>
                <a:gd name="T41" fmla="*/ 1 h 13"/>
                <a:gd name="T42" fmla="*/ 23 w 30"/>
                <a:gd name="T43" fmla="*/ 2 h 13"/>
                <a:gd name="T44" fmla="*/ 23 w 30"/>
                <a:gd name="T45" fmla="*/ 2 h 13"/>
                <a:gd name="T46" fmla="*/ 22 w 30"/>
                <a:gd name="T47" fmla="*/ 2 h 13"/>
                <a:gd name="T48" fmla="*/ 22 w 30"/>
                <a:gd name="T49" fmla="*/ 2 h 13"/>
                <a:gd name="T50" fmla="*/ 21 w 30"/>
                <a:gd name="T51" fmla="*/ 3 h 13"/>
                <a:gd name="T52" fmla="*/ 20 w 30"/>
                <a:gd name="T53" fmla="*/ 3 h 13"/>
                <a:gd name="T54" fmla="*/ 19 w 30"/>
                <a:gd name="T55" fmla="*/ 4 h 13"/>
                <a:gd name="T56" fmla="*/ 18 w 30"/>
                <a:gd name="T57" fmla="*/ 4 h 13"/>
                <a:gd name="T58" fmla="*/ 16 w 30"/>
                <a:gd name="T59" fmla="*/ 5 h 13"/>
                <a:gd name="T60" fmla="*/ 14 w 30"/>
                <a:gd name="T61" fmla="*/ 5 h 13"/>
                <a:gd name="T62" fmla="*/ 13 w 30"/>
                <a:gd name="T63" fmla="*/ 5 h 13"/>
                <a:gd name="T64" fmla="*/ 11 w 30"/>
                <a:gd name="T65" fmla="*/ 5 h 13"/>
                <a:gd name="T66" fmla="*/ 10 w 30"/>
                <a:gd name="T67" fmla="*/ 6 h 13"/>
                <a:gd name="T68" fmla="*/ 9 w 30"/>
                <a:gd name="T69" fmla="*/ 4 h 13"/>
                <a:gd name="T70" fmla="*/ 9 w 30"/>
                <a:gd name="T71" fmla="*/ 3 h 13"/>
                <a:gd name="T72" fmla="*/ 8 w 30"/>
                <a:gd name="T73" fmla="*/ 3 h 13"/>
                <a:gd name="T74" fmla="*/ 7 w 30"/>
                <a:gd name="T75" fmla="*/ 2 h 13"/>
                <a:gd name="T76" fmla="*/ 7 w 30"/>
                <a:gd name="T77" fmla="*/ 1 h 13"/>
                <a:gd name="T78" fmla="*/ 6 w 30"/>
                <a:gd name="T79" fmla="*/ 1 h 13"/>
                <a:gd name="T80" fmla="*/ 6 w 30"/>
                <a:gd name="T81" fmla="*/ 1 h 13"/>
                <a:gd name="T82" fmla="*/ 5 w 30"/>
                <a:gd name="T83" fmla="*/ 1 h 13"/>
                <a:gd name="T84" fmla="*/ 5 w 30"/>
                <a:gd name="T85" fmla="*/ 2 h 13"/>
                <a:gd name="T86" fmla="*/ 5 w 30"/>
                <a:gd name="T87" fmla="*/ 3 h 13"/>
                <a:gd name="T88" fmla="*/ 5 w 30"/>
                <a:gd name="T89" fmla="*/ 5 h 13"/>
                <a:gd name="T90" fmla="*/ 5 w 30"/>
                <a:gd name="T91" fmla="*/ 5 h 13"/>
                <a:gd name="T92" fmla="*/ 0 w 30"/>
                <a:gd name="T93" fmla="*/ 5 h 13"/>
                <a:gd name="T94" fmla="*/ 1 w 30"/>
                <a:gd name="T95" fmla="*/ 13 h 13"/>
                <a:gd name="T96" fmla="*/ 2 w 30"/>
                <a:gd name="T97" fmla="*/ 13 h 13"/>
                <a:gd name="T98" fmla="*/ 4 w 30"/>
                <a:gd name="T99" fmla="*/ 13 h 13"/>
                <a:gd name="T100" fmla="*/ 5 w 30"/>
                <a:gd name="T101" fmla="*/ 13 h 13"/>
                <a:gd name="T102" fmla="*/ 7 w 30"/>
                <a:gd name="T103" fmla="*/ 13 h 13"/>
                <a:gd name="T104" fmla="*/ 9 w 30"/>
                <a:gd name="T105" fmla="*/ 13 h 13"/>
                <a:gd name="T106" fmla="*/ 10 w 30"/>
                <a:gd name="T107" fmla="*/ 13 h 13"/>
                <a:gd name="T108" fmla="*/ 11 w 30"/>
                <a:gd name="T109" fmla="*/ 13 h 13"/>
                <a:gd name="T110" fmla="*/ 11 w 30"/>
                <a:gd name="T11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" h="13">
                  <a:moveTo>
                    <a:pt x="11" y="13"/>
                  </a:moveTo>
                  <a:lnTo>
                    <a:pt x="12" y="13"/>
                  </a:lnTo>
                  <a:lnTo>
                    <a:pt x="13" y="13"/>
                  </a:lnTo>
                  <a:lnTo>
                    <a:pt x="14" y="13"/>
                  </a:lnTo>
                  <a:lnTo>
                    <a:pt x="15" y="13"/>
                  </a:lnTo>
                  <a:lnTo>
                    <a:pt x="17" y="12"/>
                  </a:lnTo>
                  <a:lnTo>
                    <a:pt x="18" y="12"/>
                  </a:lnTo>
                  <a:lnTo>
                    <a:pt x="19" y="11"/>
                  </a:lnTo>
                  <a:lnTo>
                    <a:pt x="21" y="11"/>
                  </a:lnTo>
                  <a:lnTo>
                    <a:pt x="22" y="10"/>
                  </a:lnTo>
                  <a:lnTo>
                    <a:pt x="24" y="10"/>
                  </a:lnTo>
                  <a:lnTo>
                    <a:pt x="25" y="9"/>
                  </a:lnTo>
                  <a:lnTo>
                    <a:pt x="26" y="9"/>
                  </a:lnTo>
                  <a:lnTo>
                    <a:pt x="27" y="8"/>
                  </a:lnTo>
                  <a:lnTo>
                    <a:pt x="29" y="8"/>
                  </a:lnTo>
                  <a:lnTo>
                    <a:pt x="29" y="7"/>
                  </a:lnTo>
                  <a:lnTo>
                    <a:pt x="30" y="6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3" y="2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2" y="2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4"/>
                  </a:lnTo>
                  <a:lnTo>
                    <a:pt x="16" y="5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0" y="6"/>
                  </a:lnTo>
                  <a:lnTo>
                    <a:pt x="9" y="4"/>
                  </a:lnTo>
                  <a:lnTo>
                    <a:pt x="9" y="3"/>
                  </a:lnTo>
                  <a:lnTo>
                    <a:pt x="8" y="3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5"/>
                  </a:lnTo>
                  <a:lnTo>
                    <a:pt x="0" y="5"/>
                  </a:lnTo>
                  <a:lnTo>
                    <a:pt x="1" y="13"/>
                  </a:lnTo>
                  <a:lnTo>
                    <a:pt x="2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1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36" name="Freeform 516"/>
            <p:cNvSpPr>
              <a:spLocks/>
            </p:cNvSpPr>
            <p:nvPr/>
          </p:nvSpPr>
          <p:spPr bwMode="auto">
            <a:xfrm>
              <a:off x="2341" y="3118"/>
              <a:ext cx="21" cy="14"/>
            </a:xfrm>
            <a:custGeom>
              <a:avLst/>
              <a:gdLst>
                <a:gd name="T0" fmla="*/ 1 w 21"/>
                <a:gd name="T1" fmla="*/ 14 h 14"/>
                <a:gd name="T2" fmla="*/ 2 w 21"/>
                <a:gd name="T3" fmla="*/ 14 h 14"/>
                <a:gd name="T4" fmla="*/ 3 w 21"/>
                <a:gd name="T5" fmla="*/ 14 h 14"/>
                <a:gd name="T6" fmla="*/ 4 w 21"/>
                <a:gd name="T7" fmla="*/ 14 h 14"/>
                <a:gd name="T8" fmla="*/ 5 w 21"/>
                <a:gd name="T9" fmla="*/ 14 h 14"/>
                <a:gd name="T10" fmla="*/ 6 w 21"/>
                <a:gd name="T11" fmla="*/ 13 h 14"/>
                <a:gd name="T12" fmla="*/ 8 w 21"/>
                <a:gd name="T13" fmla="*/ 13 h 14"/>
                <a:gd name="T14" fmla="*/ 9 w 21"/>
                <a:gd name="T15" fmla="*/ 12 h 14"/>
                <a:gd name="T16" fmla="*/ 10 w 21"/>
                <a:gd name="T17" fmla="*/ 12 h 14"/>
                <a:gd name="T18" fmla="*/ 11 w 21"/>
                <a:gd name="T19" fmla="*/ 12 h 14"/>
                <a:gd name="T20" fmla="*/ 13 w 21"/>
                <a:gd name="T21" fmla="*/ 11 h 14"/>
                <a:gd name="T22" fmla="*/ 14 w 21"/>
                <a:gd name="T23" fmla="*/ 11 h 14"/>
                <a:gd name="T24" fmla="*/ 15 w 21"/>
                <a:gd name="T25" fmla="*/ 10 h 14"/>
                <a:gd name="T26" fmla="*/ 16 w 21"/>
                <a:gd name="T27" fmla="*/ 10 h 14"/>
                <a:gd name="T28" fmla="*/ 17 w 21"/>
                <a:gd name="T29" fmla="*/ 9 h 14"/>
                <a:gd name="T30" fmla="*/ 17 w 21"/>
                <a:gd name="T31" fmla="*/ 9 h 14"/>
                <a:gd name="T32" fmla="*/ 18 w 21"/>
                <a:gd name="T33" fmla="*/ 8 h 14"/>
                <a:gd name="T34" fmla="*/ 19 w 21"/>
                <a:gd name="T35" fmla="*/ 7 h 14"/>
                <a:gd name="T36" fmla="*/ 20 w 21"/>
                <a:gd name="T37" fmla="*/ 6 h 14"/>
                <a:gd name="T38" fmla="*/ 21 w 21"/>
                <a:gd name="T39" fmla="*/ 6 h 14"/>
                <a:gd name="T40" fmla="*/ 21 w 21"/>
                <a:gd name="T41" fmla="*/ 5 h 14"/>
                <a:gd name="T42" fmla="*/ 21 w 21"/>
                <a:gd name="T43" fmla="*/ 4 h 14"/>
                <a:gd name="T44" fmla="*/ 21 w 21"/>
                <a:gd name="T45" fmla="*/ 3 h 14"/>
                <a:gd name="T46" fmla="*/ 21 w 21"/>
                <a:gd name="T47" fmla="*/ 1 h 14"/>
                <a:gd name="T48" fmla="*/ 20 w 21"/>
                <a:gd name="T49" fmla="*/ 0 h 14"/>
                <a:gd name="T50" fmla="*/ 15 w 21"/>
                <a:gd name="T51" fmla="*/ 2 h 14"/>
                <a:gd name="T52" fmla="*/ 15 w 21"/>
                <a:gd name="T53" fmla="*/ 4 h 14"/>
                <a:gd name="T54" fmla="*/ 14 w 21"/>
                <a:gd name="T55" fmla="*/ 5 h 14"/>
                <a:gd name="T56" fmla="*/ 14 w 21"/>
                <a:gd name="T57" fmla="*/ 5 h 14"/>
                <a:gd name="T58" fmla="*/ 13 w 21"/>
                <a:gd name="T59" fmla="*/ 6 h 14"/>
                <a:gd name="T60" fmla="*/ 11 w 21"/>
                <a:gd name="T61" fmla="*/ 7 h 14"/>
                <a:gd name="T62" fmla="*/ 9 w 21"/>
                <a:gd name="T63" fmla="*/ 8 h 14"/>
                <a:gd name="T64" fmla="*/ 7 w 21"/>
                <a:gd name="T65" fmla="*/ 8 h 14"/>
                <a:gd name="T66" fmla="*/ 5 w 21"/>
                <a:gd name="T67" fmla="*/ 9 h 14"/>
                <a:gd name="T68" fmla="*/ 4 w 21"/>
                <a:gd name="T69" fmla="*/ 9 h 14"/>
                <a:gd name="T70" fmla="*/ 2 w 21"/>
                <a:gd name="T71" fmla="*/ 10 h 14"/>
                <a:gd name="T72" fmla="*/ 1 w 21"/>
                <a:gd name="T73" fmla="*/ 10 h 14"/>
                <a:gd name="T74" fmla="*/ 0 w 21"/>
                <a:gd name="T75" fmla="*/ 10 h 14"/>
                <a:gd name="T76" fmla="*/ 1 w 21"/>
                <a:gd name="T7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" h="14">
                  <a:moveTo>
                    <a:pt x="1" y="14"/>
                  </a:moveTo>
                  <a:lnTo>
                    <a:pt x="2" y="14"/>
                  </a:lnTo>
                  <a:lnTo>
                    <a:pt x="3" y="14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1" y="12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5" y="10"/>
                  </a:lnTo>
                  <a:lnTo>
                    <a:pt x="16" y="10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8" y="8"/>
                  </a:lnTo>
                  <a:lnTo>
                    <a:pt x="19" y="7"/>
                  </a:lnTo>
                  <a:lnTo>
                    <a:pt x="20" y="6"/>
                  </a:lnTo>
                  <a:lnTo>
                    <a:pt x="21" y="6"/>
                  </a:lnTo>
                  <a:lnTo>
                    <a:pt x="21" y="5"/>
                  </a:lnTo>
                  <a:lnTo>
                    <a:pt x="21" y="4"/>
                  </a:lnTo>
                  <a:lnTo>
                    <a:pt x="21" y="3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3" y="6"/>
                  </a:lnTo>
                  <a:lnTo>
                    <a:pt x="11" y="7"/>
                  </a:lnTo>
                  <a:lnTo>
                    <a:pt x="9" y="8"/>
                  </a:lnTo>
                  <a:lnTo>
                    <a:pt x="7" y="8"/>
                  </a:lnTo>
                  <a:lnTo>
                    <a:pt x="5" y="9"/>
                  </a:lnTo>
                  <a:lnTo>
                    <a:pt x="4" y="9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1" y="14"/>
                  </a:lnTo>
                  <a:close/>
                </a:path>
              </a:pathLst>
            </a:custGeom>
            <a:solidFill>
              <a:srgbClr val="FF9E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37" name="Freeform 517"/>
            <p:cNvSpPr>
              <a:spLocks/>
            </p:cNvSpPr>
            <p:nvPr/>
          </p:nvSpPr>
          <p:spPr bwMode="auto">
            <a:xfrm>
              <a:off x="2332" y="3124"/>
              <a:ext cx="8" cy="8"/>
            </a:xfrm>
            <a:custGeom>
              <a:avLst/>
              <a:gdLst>
                <a:gd name="T0" fmla="*/ 7 w 8"/>
                <a:gd name="T1" fmla="*/ 4 h 8"/>
                <a:gd name="T2" fmla="*/ 6 w 8"/>
                <a:gd name="T3" fmla="*/ 3 h 8"/>
                <a:gd name="T4" fmla="*/ 6 w 8"/>
                <a:gd name="T5" fmla="*/ 2 h 8"/>
                <a:gd name="T6" fmla="*/ 6 w 8"/>
                <a:gd name="T7" fmla="*/ 2 h 8"/>
                <a:gd name="T8" fmla="*/ 5 w 8"/>
                <a:gd name="T9" fmla="*/ 1 h 8"/>
                <a:gd name="T10" fmla="*/ 5 w 8"/>
                <a:gd name="T11" fmla="*/ 1 h 8"/>
                <a:gd name="T12" fmla="*/ 4 w 8"/>
                <a:gd name="T13" fmla="*/ 0 h 8"/>
                <a:gd name="T14" fmla="*/ 4 w 8"/>
                <a:gd name="T15" fmla="*/ 0 h 8"/>
                <a:gd name="T16" fmla="*/ 4 w 8"/>
                <a:gd name="T17" fmla="*/ 0 h 8"/>
                <a:gd name="T18" fmla="*/ 4 w 8"/>
                <a:gd name="T19" fmla="*/ 0 h 8"/>
                <a:gd name="T20" fmla="*/ 4 w 8"/>
                <a:gd name="T21" fmla="*/ 2 h 8"/>
                <a:gd name="T22" fmla="*/ 4 w 8"/>
                <a:gd name="T23" fmla="*/ 3 h 8"/>
                <a:gd name="T24" fmla="*/ 4 w 8"/>
                <a:gd name="T25" fmla="*/ 4 h 8"/>
                <a:gd name="T26" fmla="*/ 0 w 8"/>
                <a:gd name="T27" fmla="*/ 4 h 8"/>
                <a:gd name="T28" fmla="*/ 0 w 8"/>
                <a:gd name="T29" fmla="*/ 8 h 8"/>
                <a:gd name="T30" fmla="*/ 1 w 8"/>
                <a:gd name="T31" fmla="*/ 8 h 8"/>
                <a:gd name="T32" fmla="*/ 2 w 8"/>
                <a:gd name="T33" fmla="*/ 8 h 8"/>
                <a:gd name="T34" fmla="*/ 2 w 8"/>
                <a:gd name="T35" fmla="*/ 8 h 8"/>
                <a:gd name="T36" fmla="*/ 3 w 8"/>
                <a:gd name="T37" fmla="*/ 8 h 8"/>
                <a:gd name="T38" fmla="*/ 4 w 8"/>
                <a:gd name="T39" fmla="*/ 8 h 8"/>
                <a:gd name="T40" fmla="*/ 4 w 8"/>
                <a:gd name="T41" fmla="*/ 8 h 8"/>
                <a:gd name="T42" fmla="*/ 5 w 8"/>
                <a:gd name="T43" fmla="*/ 8 h 8"/>
                <a:gd name="T44" fmla="*/ 5 w 8"/>
                <a:gd name="T45" fmla="*/ 8 h 8"/>
                <a:gd name="T46" fmla="*/ 5 w 8"/>
                <a:gd name="T47" fmla="*/ 8 h 8"/>
                <a:gd name="T48" fmla="*/ 6 w 8"/>
                <a:gd name="T49" fmla="*/ 8 h 8"/>
                <a:gd name="T50" fmla="*/ 6 w 8"/>
                <a:gd name="T51" fmla="*/ 8 h 8"/>
                <a:gd name="T52" fmla="*/ 7 w 8"/>
                <a:gd name="T53" fmla="*/ 8 h 8"/>
                <a:gd name="T54" fmla="*/ 7 w 8"/>
                <a:gd name="T55" fmla="*/ 8 h 8"/>
                <a:gd name="T56" fmla="*/ 7 w 8"/>
                <a:gd name="T57" fmla="*/ 8 h 8"/>
                <a:gd name="T58" fmla="*/ 8 w 8"/>
                <a:gd name="T59" fmla="*/ 7 h 8"/>
                <a:gd name="T60" fmla="*/ 8 w 8"/>
                <a:gd name="T61" fmla="*/ 7 h 8"/>
                <a:gd name="T62" fmla="*/ 7 w 8"/>
                <a:gd name="T6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" h="8">
                  <a:moveTo>
                    <a:pt x="7" y="4"/>
                  </a:moveTo>
                  <a:lnTo>
                    <a:pt x="6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8"/>
                  </a:lnTo>
                  <a:lnTo>
                    <a:pt x="1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3" y="8"/>
                  </a:lnTo>
                  <a:lnTo>
                    <a:pt x="4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8" y="7"/>
                  </a:lnTo>
                  <a:lnTo>
                    <a:pt x="8" y="7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38" name="Freeform 518"/>
            <p:cNvSpPr>
              <a:spLocks/>
            </p:cNvSpPr>
            <p:nvPr/>
          </p:nvSpPr>
          <p:spPr bwMode="auto">
            <a:xfrm>
              <a:off x="2324" y="3066"/>
              <a:ext cx="34" cy="34"/>
            </a:xfrm>
            <a:custGeom>
              <a:avLst/>
              <a:gdLst>
                <a:gd name="T0" fmla="*/ 26 w 34"/>
                <a:gd name="T1" fmla="*/ 3 h 34"/>
                <a:gd name="T2" fmla="*/ 23 w 34"/>
                <a:gd name="T3" fmla="*/ 2 h 34"/>
                <a:gd name="T4" fmla="*/ 20 w 34"/>
                <a:gd name="T5" fmla="*/ 0 h 34"/>
                <a:gd name="T6" fmla="*/ 16 w 34"/>
                <a:gd name="T7" fmla="*/ 0 h 34"/>
                <a:gd name="T8" fmla="*/ 13 w 34"/>
                <a:gd name="T9" fmla="*/ 0 h 34"/>
                <a:gd name="T10" fmla="*/ 11 w 34"/>
                <a:gd name="T11" fmla="*/ 0 h 34"/>
                <a:gd name="T12" fmla="*/ 8 w 34"/>
                <a:gd name="T13" fmla="*/ 0 h 34"/>
                <a:gd name="T14" fmla="*/ 6 w 34"/>
                <a:gd name="T15" fmla="*/ 1 h 34"/>
                <a:gd name="T16" fmla="*/ 4 w 34"/>
                <a:gd name="T17" fmla="*/ 2 h 34"/>
                <a:gd name="T18" fmla="*/ 2 w 34"/>
                <a:gd name="T19" fmla="*/ 5 h 34"/>
                <a:gd name="T20" fmla="*/ 0 w 34"/>
                <a:gd name="T21" fmla="*/ 7 h 34"/>
                <a:gd name="T22" fmla="*/ 0 w 34"/>
                <a:gd name="T23" fmla="*/ 11 h 34"/>
                <a:gd name="T24" fmla="*/ 0 w 34"/>
                <a:gd name="T25" fmla="*/ 13 h 34"/>
                <a:gd name="T26" fmla="*/ 0 w 34"/>
                <a:gd name="T27" fmla="*/ 16 h 34"/>
                <a:gd name="T28" fmla="*/ 1 w 34"/>
                <a:gd name="T29" fmla="*/ 18 h 34"/>
                <a:gd name="T30" fmla="*/ 3 w 34"/>
                <a:gd name="T31" fmla="*/ 20 h 34"/>
                <a:gd name="T32" fmla="*/ 5 w 34"/>
                <a:gd name="T33" fmla="*/ 22 h 34"/>
                <a:gd name="T34" fmla="*/ 7 w 34"/>
                <a:gd name="T35" fmla="*/ 23 h 34"/>
                <a:gd name="T36" fmla="*/ 10 w 34"/>
                <a:gd name="T37" fmla="*/ 24 h 34"/>
                <a:gd name="T38" fmla="*/ 13 w 34"/>
                <a:gd name="T39" fmla="*/ 24 h 34"/>
                <a:gd name="T40" fmla="*/ 16 w 34"/>
                <a:gd name="T41" fmla="*/ 25 h 34"/>
                <a:gd name="T42" fmla="*/ 17 w 34"/>
                <a:gd name="T43" fmla="*/ 24 h 34"/>
                <a:gd name="T44" fmla="*/ 19 w 34"/>
                <a:gd name="T45" fmla="*/ 24 h 34"/>
                <a:gd name="T46" fmla="*/ 21 w 34"/>
                <a:gd name="T47" fmla="*/ 24 h 34"/>
                <a:gd name="T48" fmla="*/ 21 w 34"/>
                <a:gd name="T49" fmla="*/ 28 h 34"/>
                <a:gd name="T50" fmla="*/ 21 w 34"/>
                <a:gd name="T51" fmla="*/ 33 h 34"/>
                <a:gd name="T52" fmla="*/ 23 w 34"/>
                <a:gd name="T53" fmla="*/ 34 h 34"/>
                <a:gd name="T54" fmla="*/ 27 w 34"/>
                <a:gd name="T55" fmla="*/ 34 h 34"/>
                <a:gd name="T56" fmla="*/ 30 w 34"/>
                <a:gd name="T57" fmla="*/ 33 h 34"/>
                <a:gd name="T58" fmla="*/ 33 w 34"/>
                <a:gd name="T59" fmla="*/ 31 h 34"/>
                <a:gd name="T60" fmla="*/ 34 w 34"/>
                <a:gd name="T61" fmla="*/ 28 h 34"/>
                <a:gd name="T62" fmla="*/ 33 w 34"/>
                <a:gd name="T63" fmla="*/ 22 h 34"/>
                <a:gd name="T64" fmla="*/ 32 w 34"/>
                <a:gd name="T65" fmla="*/ 13 h 34"/>
                <a:gd name="T66" fmla="*/ 30 w 34"/>
                <a:gd name="T67" fmla="*/ 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" h="34">
                  <a:moveTo>
                    <a:pt x="28" y="5"/>
                  </a:moveTo>
                  <a:lnTo>
                    <a:pt x="26" y="3"/>
                  </a:lnTo>
                  <a:lnTo>
                    <a:pt x="24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1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1" y="17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3" y="20"/>
                  </a:lnTo>
                  <a:lnTo>
                    <a:pt x="4" y="21"/>
                  </a:lnTo>
                  <a:lnTo>
                    <a:pt x="5" y="22"/>
                  </a:lnTo>
                  <a:lnTo>
                    <a:pt x="6" y="22"/>
                  </a:lnTo>
                  <a:lnTo>
                    <a:pt x="7" y="23"/>
                  </a:lnTo>
                  <a:lnTo>
                    <a:pt x="9" y="24"/>
                  </a:lnTo>
                  <a:lnTo>
                    <a:pt x="10" y="24"/>
                  </a:lnTo>
                  <a:lnTo>
                    <a:pt x="11" y="24"/>
                  </a:lnTo>
                  <a:lnTo>
                    <a:pt x="13" y="24"/>
                  </a:lnTo>
                  <a:lnTo>
                    <a:pt x="15" y="25"/>
                  </a:lnTo>
                  <a:lnTo>
                    <a:pt x="16" y="25"/>
                  </a:lnTo>
                  <a:lnTo>
                    <a:pt x="17" y="25"/>
                  </a:lnTo>
                  <a:lnTo>
                    <a:pt x="17" y="24"/>
                  </a:lnTo>
                  <a:lnTo>
                    <a:pt x="18" y="24"/>
                  </a:lnTo>
                  <a:lnTo>
                    <a:pt x="19" y="24"/>
                  </a:lnTo>
                  <a:lnTo>
                    <a:pt x="20" y="24"/>
                  </a:lnTo>
                  <a:lnTo>
                    <a:pt x="21" y="24"/>
                  </a:lnTo>
                  <a:lnTo>
                    <a:pt x="21" y="24"/>
                  </a:lnTo>
                  <a:lnTo>
                    <a:pt x="21" y="28"/>
                  </a:lnTo>
                  <a:lnTo>
                    <a:pt x="21" y="31"/>
                  </a:lnTo>
                  <a:lnTo>
                    <a:pt x="21" y="33"/>
                  </a:lnTo>
                  <a:lnTo>
                    <a:pt x="22" y="34"/>
                  </a:lnTo>
                  <a:lnTo>
                    <a:pt x="23" y="34"/>
                  </a:lnTo>
                  <a:lnTo>
                    <a:pt x="25" y="34"/>
                  </a:lnTo>
                  <a:lnTo>
                    <a:pt x="27" y="34"/>
                  </a:lnTo>
                  <a:lnTo>
                    <a:pt x="29" y="34"/>
                  </a:lnTo>
                  <a:lnTo>
                    <a:pt x="30" y="33"/>
                  </a:lnTo>
                  <a:lnTo>
                    <a:pt x="32" y="32"/>
                  </a:lnTo>
                  <a:lnTo>
                    <a:pt x="33" y="31"/>
                  </a:lnTo>
                  <a:lnTo>
                    <a:pt x="34" y="30"/>
                  </a:lnTo>
                  <a:lnTo>
                    <a:pt x="34" y="28"/>
                  </a:lnTo>
                  <a:lnTo>
                    <a:pt x="34" y="25"/>
                  </a:lnTo>
                  <a:lnTo>
                    <a:pt x="33" y="22"/>
                  </a:lnTo>
                  <a:lnTo>
                    <a:pt x="33" y="18"/>
                  </a:lnTo>
                  <a:lnTo>
                    <a:pt x="32" y="13"/>
                  </a:lnTo>
                  <a:lnTo>
                    <a:pt x="31" y="10"/>
                  </a:lnTo>
                  <a:lnTo>
                    <a:pt x="30" y="7"/>
                  </a:lnTo>
                  <a:lnTo>
                    <a:pt x="28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39" name="Freeform 519"/>
            <p:cNvSpPr>
              <a:spLocks/>
            </p:cNvSpPr>
            <p:nvPr/>
          </p:nvSpPr>
          <p:spPr bwMode="auto">
            <a:xfrm>
              <a:off x="2320" y="3070"/>
              <a:ext cx="36" cy="33"/>
            </a:xfrm>
            <a:custGeom>
              <a:avLst/>
              <a:gdLst>
                <a:gd name="T0" fmla="*/ 36 w 36"/>
                <a:gd name="T1" fmla="*/ 14 h 33"/>
                <a:gd name="T2" fmla="*/ 36 w 36"/>
                <a:gd name="T3" fmla="*/ 16 h 33"/>
                <a:gd name="T4" fmla="*/ 36 w 36"/>
                <a:gd name="T5" fmla="*/ 18 h 33"/>
                <a:gd name="T6" fmla="*/ 35 w 36"/>
                <a:gd name="T7" fmla="*/ 21 h 33"/>
                <a:gd name="T8" fmla="*/ 34 w 36"/>
                <a:gd name="T9" fmla="*/ 23 h 33"/>
                <a:gd name="T10" fmla="*/ 32 w 36"/>
                <a:gd name="T11" fmla="*/ 24 h 33"/>
                <a:gd name="T12" fmla="*/ 31 w 36"/>
                <a:gd name="T13" fmla="*/ 24 h 33"/>
                <a:gd name="T14" fmla="*/ 31 w 36"/>
                <a:gd name="T15" fmla="*/ 24 h 33"/>
                <a:gd name="T16" fmla="*/ 30 w 36"/>
                <a:gd name="T17" fmla="*/ 25 h 33"/>
                <a:gd name="T18" fmla="*/ 29 w 36"/>
                <a:gd name="T19" fmla="*/ 27 h 33"/>
                <a:gd name="T20" fmla="*/ 27 w 36"/>
                <a:gd name="T21" fmla="*/ 28 h 33"/>
                <a:gd name="T22" fmla="*/ 26 w 36"/>
                <a:gd name="T23" fmla="*/ 30 h 33"/>
                <a:gd name="T24" fmla="*/ 24 w 36"/>
                <a:gd name="T25" fmla="*/ 31 h 33"/>
                <a:gd name="T26" fmla="*/ 22 w 36"/>
                <a:gd name="T27" fmla="*/ 32 h 33"/>
                <a:gd name="T28" fmla="*/ 19 w 36"/>
                <a:gd name="T29" fmla="*/ 33 h 33"/>
                <a:gd name="T30" fmla="*/ 17 w 36"/>
                <a:gd name="T31" fmla="*/ 33 h 33"/>
                <a:gd name="T32" fmla="*/ 14 w 36"/>
                <a:gd name="T33" fmla="*/ 33 h 33"/>
                <a:gd name="T34" fmla="*/ 11 w 36"/>
                <a:gd name="T35" fmla="*/ 32 h 33"/>
                <a:gd name="T36" fmla="*/ 8 w 36"/>
                <a:gd name="T37" fmla="*/ 31 h 33"/>
                <a:gd name="T38" fmla="*/ 5 w 36"/>
                <a:gd name="T39" fmla="*/ 29 h 33"/>
                <a:gd name="T40" fmla="*/ 3 w 36"/>
                <a:gd name="T41" fmla="*/ 27 h 33"/>
                <a:gd name="T42" fmla="*/ 2 w 36"/>
                <a:gd name="T43" fmla="*/ 24 h 33"/>
                <a:gd name="T44" fmla="*/ 0 w 36"/>
                <a:gd name="T45" fmla="*/ 21 h 33"/>
                <a:gd name="T46" fmla="*/ 0 w 36"/>
                <a:gd name="T47" fmla="*/ 18 h 33"/>
                <a:gd name="T48" fmla="*/ 0 w 36"/>
                <a:gd name="T49" fmla="*/ 15 h 33"/>
                <a:gd name="T50" fmla="*/ 0 w 36"/>
                <a:gd name="T51" fmla="*/ 11 h 33"/>
                <a:gd name="T52" fmla="*/ 2 w 36"/>
                <a:gd name="T53" fmla="*/ 8 h 33"/>
                <a:gd name="T54" fmla="*/ 3 w 36"/>
                <a:gd name="T55" fmla="*/ 7 h 33"/>
                <a:gd name="T56" fmla="*/ 4 w 36"/>
                <a:gd name="T57" fmla="*/ 6 h 33"/>
                <a:gd name="T58" fmla="*/ 4 w 36"/>
                <a:gd name="T59" fmla="*/ 5 h 33"/>
                <a:gd name="T60" fmla="*/ 5 w 36"/>
                <a:gd name="T61" fmla="*/ 5 h 33"/>
                <a:gd name="T62" fmla="*/ 6 w 36"/>
                <a:gd name="T63" fmla="*/ 4 h 33"/>
                <a:gd name="T64" fmla="*/ 7 w 36"/>
                <a:gd name="T65" fmla="*/ 3 h 33"/>
                <a:gd name="T66" fmla="*/ 9 w 36"/>
                <a:gd name="T67" fmla="*/ 2 h 33"/>
                <a:gd name="T68" fmla="*/ 12 w 36"/>
                <a:gd name="T69" fmla="*/ 1 h 33"/>
                <a:gd name="T70" fmla="*/ 17 w 36"/>
                <a:gd name="T71" fmla="*/ 0 h 33"/>
                <a:gd name="T72" fmla="*/ 20 w 36"/>
                <a:gd name="T73" fmla="*/ 1 h 33"/>
                <a:gd name="T74" fmla="*/ 22 w 36"/>
                <a:gd name="T75" fmla="*/ 2 h 33"/>
                <a:gd name="T76" fmla="*/ 25 w 36"/>
                <a:gd name="T77" fmla="*/ 3 h 33"/>
                <a:gd name="T78" fmla="*/ 27 w 36"/>
                <a:gd name="T79" fmla="*/ 4 h 33"/>
                <a:gd name="T80" fmla="*/ 28 w 36"/>
                <a:gd name="T81" fmla="*/ 6 h 33"/>
                <a:gd name="T82" fmla="*/ 30 w 36"/>
                <a:gd name="T83" fmla="*/ 7 h 33"/>
                <a:gd name="T84" fmla="*/ 32 w 36"/>
                <a:gd name="T85" fmla="*/ 10 h 33"/>
                <a:gd name="T86" fmla="*/ 35 w 36"/>
                <a:gd name="T87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6" h="33">
                  <a:moveTo>
                    <a:pt x="36" y="14"/>
                  </a:moveTo>
                  <a:lnTo>
                    <a:pt x="36" y="14"/>
                  </a:lnTo>
                  <a:lnTo>
                    <a:pt x="36" y="15"/>
                  </a:lnTo>
                  <a:lnTo>
                    <a:pt x="36" y="16"/>
                  </a:lnTo>
                  <a:lnTo>
                    <a:pt x="36" y="17"/>
                  </a:lnTo>
                  <a:lnTo>
                    <a:pt x="36" y="18"/>
                  </a:lnTo>
                  <a:lnTo>
                    <a:pt x="36" y="20"/>
                  </a:lnTo>
                  <a:lnTo>
                    <a:pt x="35" y="21"/>
                  </a:lnTo>
                  <a:lnTo>
                    <a:pt x="35" y="22"/>
                  </a:lnTo>
                  <a:lnTo>
                    <a:pt x="34" y="23"/>
                  </a:lnTo>
                  <a:lnTo>
                    <a:pt x="33" y="23"/>
                  </a:lnTo>
                  <a:lnTo>
                    <a:pt x="32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1" y="24"/>
                  </a:lnTo>
                  <a:lnTo>
                    <a:pt x="30" y="25"/>
                  </a:lnTo>
                  <a:lnTo>
                    <a:pt x="29" y="26"/>
                  </a:lnTo>
                  <a:lnTo>
                    <a:pt x="29" y="27"/>
                  </a:lnTo>
                  <a:lnTo>
                    <a:pt x="28" y="27"/>
                  </a:lnTo>
                  <a:lnTo>
                    <a:pt x="27" y="28"/>
                  </a:lnTo>
                  <a:lnTo>
                    <a:pt x="26" y="29"/>
                  </a:lnTo>
                  <a:lnTo>
                    <a:pt x="26" y="30"/>
                  </a:lnTo>
                  <a:lnTo>
                    <a:pt x="25" y="30"/>
                  </a:lnTo>
                  <a:lnTo>
                    <a:pt x="24" y="31"/>
                  </a:lnTo>
                  <a:lnTo>
                    <a:pt x="23" y="31"/>
                  </a:lnTo>
                  <a:lnTo>
                    <a:pt x="22" y="32"/>
                  </a:lnTo>
                  <a:lnTo>
                    <a:pt x="21" y="32"/>
                  </a:lnTo>
                  <a:lnTo>
                    <a:pt x="19" y="33"/>
                  </a:lnTo>
                  <a:lnTo>
                    <a:pt x="18" y="33"/>
                  </a:lnTo>
                  <a:lnTo>
                    <a:pt x="17" y="33"/>
                  </a:lnTo>
                  <a:lnTo>
                    <a:pt x="16" y="33"/>
                  </a:lnTo>
                  <a:lnTo>
                    <a:pt x="14" y="33"/>
                  </a:lnTo>
                  <a:lnTo>
                    <a:pt x="13" y="33"/>
                  </a:lnTo>
                  <a:lnTo>
                    <a:pt x="11" y="32"/>
                  </a:lnTo>
                  <a:lnTo>
                    <a:pt x="10" y="32"/>
                  </a:lnTo>
                  <a:lnTo>
                    <a:pt x="8" y="31"/>
                  </a:lnTo>
                  <a:lnTo>
                    <a:pt x="7" y="30"/>
                  </a:lnTo>
                  <a:lnTo>
                    <a:pt x="5" y="29"/>
                  </a:lnTo>
                  <a:lnTo>
                    <a:pt x="4" y="28"/>
                  </a:lnTo>
                  <a:lnTo>
                    <a:pt x="3" y="27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1" y="23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2" y="8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7" y="3"/>
                  </a:lnTo>
                  <a:lnTo>
                    <a:pt x="8" y="2"/>
                  </a:lnTo>
                  <a:lnTo>
                    <a:pt x="9" y="2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5" y="1"/>
                  </a:lnTo>
                  <a:lnTo>
                    <a:pt x="17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5" y="3"/>
                  </a:lnTo>
                  <a:lnTo>
                    <a:pt x="26" y="3"/>
                  </a:lnTo>
                  <a:lnTo>
                    <a:pt x="27" y="4"/>
                  </a:lnTo>
                  <a:lnTo>
                    <a:pt x="28" y="5"/>
                  </a:lnTo>
                  <a:lnTo>
                    <a:pt x="28" y="6"/>
                  </a:lnTo>
                  <a:lnTo>
                    <a:pt x="29" y="7"/>
                  </a:lnTo>
                  <a:lnTo>
                    <a:pt x="30" y="7"/>
                  </a:lnTo>
                  <a:lnTo>
                    <a:pt x="31" y="9"/>
                  </a:lnTo>
                  <a:lnTo>
                    <a:pt x="32" y="10"/>
                  </a:lnTo>
                  <a:lnTo>
                    <a:pt x="34" y="11"/>
                  </a:lnTo>
                  <a:lnTo>
                    <a:pt x="35" y="12"/>
                  </a:lnTo>
                  <a:lnTo>
                    <a:pt x="36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40" name="Freeform 520"/>
            <p:cNvSpPr>
              <a:spLocks/>
            </p:cNvSpPr>
            <p:nvPr/>
          </p:nvSpPr>
          <p:spPr bwMode="auto">
            <a:xfrm>
              <a:off x="2322" y="3073"/>
              <a:ext cx="32" cy="27"/>
            </a:xfrm>
            <a:custGeom>
              <a:avLst/>
              <a:gdLst>
                <a:gd name="T0" fmla="*/ 29 w 32"/>
                <a:gd name="T1" fmla="*/ 10 h 27"/>
                <a:gd name="T2" fmla="*/ 29 w 32"/>
                <a:gd name="T3" fmla="*/ 10 h 27"/>
                <a:gd name="T4" fmla="*/ 28 w 32"/>
                <a:gd name="T5" fmla="*/ 10 h 27"/>
                <a:gd name="T6" fmla="*/ 28 w 32"/>
                <a:gd name="T7" fmla="*/ 11 h 27"/>
                <a:gd name="T8" fmla="*/ 27 w 32"/>
                <a:gd name="T9" fmla="*/ 11 h 27"/>
                <a:gd name="T10" fmla="*/ 27 w 32"/>
                <a:gd name="T11" fmla="*/ 9 h 27"/>
                <a:gd name="T12" fmla="*/ 26 w 32"/>
                <a:gd name="T13" fmla="*/ 7 h 27"/>
                <a:gd name="T14" fmla="*/ 24 w 32"/>
                <a:gd name="T15" fmla="*/ 5 h 27"/>
                <a:gd name="T16" fmla="*/ 23 w 32"/>
                <a:gd name="T17" fmla="*/ 3 h 27"/>
                <a:gd name="T18" fmla="*/ 21 w 32"/>
                <a:gd name="T19" fmla="*/ 2 h 27"/>
                <a:gd name="T20" fmla="*/ 19 w 32"/>
                <a:gd name="T21" fmla="*/ 1 h 27"/>
                <a:gd name="T22" fmla="*/ 16 w 32"/>
                <a:gd name="T23" fmla="*/ 0 h 27"/>
                <a:gd name="T24" fmla="*/ 14 w 32"/>
                <a:gd name="T25" fmla="*/ 0 h 27"/>
                <a:gd name="T26" fmla="*/ 11 w 32"/>
                <a:gd name="T27" fmla="*/ 0 h 27"/>
                <a:gd name="T28" fmla="*/ 8 w 32"/>
                <a:gd name="T29" fmla="*/ 1 h 27"/>
                <a:gd name="T30" fmla="*/ 6 w 32"/>
                <a:gd name="T31" fmla="*/ 2 h 27"/>
                <a:gd name="T32" fmla="*/ 4 w 32"/>
                <a:gd name="T33" fmla="*/ 4 h 27"/>
                <a:gd name="T34" fmla="*/ 2 w 32"/>
                <a:gd name="T35" fmla="*/ 6 h 27"/>
                <a:gd name="T36" fmla="*/ 1 w 32"/>
                <a:gd name="T37" fmla="*/ 8 h 27"/>
                <a:gd name="T38" fmla="*/ 0 w 32"/>
                <a:gd name="T39" fmla="*/ 11 h 27"/>
                <a:gd name="T40" fmla="*/ 0 w 32"/>
                <a:gd name="T41" fmla="*/ 14 h 27"/>
                <a:gd name="T42" fmla="*/ 0 w 32"/>
                <a:gd name="T43" fmla="*/ 16 h 27"/>
                <a:gd name="T44" fmla="*/ 1 w 32"/>
                <a:gd name="T45" fmla="*/ 19 h 27"/>
                <a:gd name="T46" fmla="*/ 2 w 32"/>
                <a:gd name="T47" fmla="*/ 21 h 27"/>
                <a:gd name="T48" fmla="*/ 4 w 32"/>
                <a:gd name="T49" fmla="*/ 23 h 27"/>
                <a:gd name="T50" fmla="*/ 6 w 32"/>
                <a:gd name="T51" fmla="*/ 25 h 27"/>
                <a:gd name="T52" fmla="*/ 8 w 32"/>
                <a:gd name="T53" fmla="*/ 26 h 27"/>
                <a:gd name="T54" fmla="*/ 11 w 32"/>
                <a:gd name="T55" fmla="*/ 27 h 27"/>
                <a:gd name="T56" fmla="*/ 14 w 32"/>
                <a:gd name="T57" fmla="*/ 27 h 27"/>
                <a:gd name="T58" fmla="*/ 16 w 32"/>
                <a:gd name="T59" fmla="*/ 27 h 27"/>
                <a:gd name="T60" fmla="*/ 18 w 32"/>
                <a:gd name="T61" fmla="*/ 27 h 27"/>
                <a:gd name="T62" fmla="*/ 20 w 32"/>
                <a:gd name="T63" fmla="*/ 26 h 27"/>
                <a:gd name="T64" fmla="*/ 22 w 32"/>
                <a:gd name="T65" fmla="*/ 24 h 27"/>
                <a:gd name="T66" fmla="*/ 24 w 32"/>
                <a:gd name="T67" fmla="*/ 23 h 27"/>
                <a:gd name="T68" fmla="*/ 25 w 32"/>
                <a:gd name="T69" fmla="*/ 21 h 27"/>
                <a:gd name="T70" fmla="*/ 26 w 32"/>
                <a:gd name="T71" fmla="*/ 19 h 27"/>
                <a:gd name="T72" fmla="*/ 27 w 32"/>
                <a:gd name="T73" fmla="*/ 17 h 27"/>
                <a:gd name="T74" fmla="*/ 28 w 32"/>
                <a:gd name="T75" fmla="*/ 18 h 27"/>
                <a:gd name="T76" fmla="*/ 28 w 32"/>
                <a:gd name="T77" fmla="*/ 18 h 27"/>
                <a:gd name="T78" fmla="*/ 29 w 32"/>
                <a:gd name="T79" fmla="*/ 18 h 27"/>
                <a:gd name="T80" fmla="*/ 29 w 32"/>
                <a:gd name="T81" fmla="*/ 18 h 27"/>
                <a:gd name="T82" fmla="*/ 30 w 32"/>
                <a:gd name="T83" fmla="*/ 18 h 27"/>
                <a:gd name="T84" fmla="*/ 31 w 32"/>
                <a:gd name="T85" fmla="*/ 18 h 27"/>
                <a:gd name="T86" fmla="*/ 31 w 32"/>
                <a:gd name="T87" fmla="*/ 18 h 27"/>
                <a:gd name="T88" fmla="*/ 32 w 32"/>
                <a:gd name="T89" fmla="*/ 17 h 27"/>
                <a:gd name="T90" fmla="*/ 32 w 32"/>
                <a:gd name="T91" fmla="*/ 17 h 27"/>
                <a:gd name="T92" fmla="*/ 32 w 32"/>
                <a:gd name="T93" fmla="*/ 16 h 27"/>
                <a:gd name="T94" fmla="*/ 32 w 32"/>
                <a:gd name="T95" fmla="*/ 15 h 27"/>
                <a:gd name="T96" fmla="*/ 32 w 32"/>
                <a:gd name="T97" fmla="*/ 14 h 27"/>
                <a:gd name="T98" fmla="*/ 32 w 32"/>
                <a:gd name="T99" fmla="*/ 14 h 27"/>
                <a:gd name="T100" fmla="*/ 32 w 32"/>
                <a:gd name="T101" fmla="*/ 13 h 27"/>
                <a:gd name="T102" fmla="*/ 32 w 32"/>
                <a:gd name="T103" fmla="*/ 12 h 27"/>
                <a:gd name="T104" fmla="*/ 32 w 32"/>
                <a:gd name="T105" fmla="*/ 11 h 27"/>
                <a:gd name="T106" fmla="*/ 31 w 32"/>
                <a:gd name="T107" fmla="*/ 11 h 27"/>
                <a:gd name="T108" fmla="*/ 31 w 32"/>
                <a:gd name="T109" fmla="*/ 11 h 27"/>
                <a:gd name="T110" fmla="*/ 30 w 32"/>
                <a:gd name="T111" fmla="*/ 10 h 27"/>
                <a:gd name="T112" fmla="*/ 29 w 32"/>
                <a:gd name="T113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2" h="27">
                  <a:moveTo>
                    <a:pt x="29" y="10"/>
                  </a:moveTo>
                  <a:lnTo>
                    <a:pt x="29" y="10"/>
                  </a:lnTo>
                  <a:lnTo>
                    <a:pt x="28" y="10"/>
                  </a:lnTo>
                  <a:lnTo>
                    <a:pt x="28" y="11"/>
                  </a:lnTo>
                  <a:lnTo>
                    <a:pt x="27" y="11"/>
                  </a:lnTo>
                  <a:lnTo>
                    <a:pt x="27" y="9"/>
                  </a:lnTo>
                  <a:lnTo>
                    <a:pt x="26" y="7"/>
                  </a:lnTo>
                  <a:lnTo>
                    <a:pt x="24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9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1"/>
                  </a:lnTo>
                  <a:lnTo>
                    <a:pt x="6" y="2"/>
                  </a:lnTo>
                  <a:lnTo>
                    <a:pt x="4" y="4"/>
                  </a:lnTo>
                  <a:lnTo>
                    <a:pt x="2" y="6"/>
                  </a:lnTo>
                  <a:lnTo>
                    <a:pt x="1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9"/>
                  </a:lnTo>
                  <a:lnTo>
                    <a:pt x="2" y="21"/>
                  </a:lnTo>
                  <a:lnTo>
                    <a:pt x="4" y="23"/>
                  </a:lnTo>
                  <a:lnTo>
                    <a:pt x="6" y="25"/>
                  </a:lnTo>
                  <a:lnTo>
                    <a:pt x="8" y="26"/>
                  </a:lnTo>
                  <a:lnTo>
                    <a:pt x="11" y="27"/>
                  </a:lnTo>
                  <a:lnTo>
                    <a:pt x="14" y="27"/>
                  </a:lnTo>
                  <a:lnTo>
                    <a:pt x="16" y="27"/>
                  </a:lnTo>
                  <a:lnTo>
                    <a:pt x="18" y="27"/>
                  </a:lnTo>
                  <a:lnTo>
                    <a:pt x="20" y="26"/>
                  </a:lnTo>
                  <a:lnTo>
                    <a:pt x="22" y="24"/>
                  </a:lnTo>
                  <a:lnTo>
                    <a:pt x="24" y="23"/>
                  </a:lnTo>
                  <a:lnTo>
                    <a:pt x="25" y="21"/>
                  </a:lnTo>
                  <a:lnTo>
                    <a:pt x="26" y="19"/>
                  </a:lnTo>
                  <a:lnTo>
                    <a:pt x="27" y="17"/>
                  </a:lnTo>
                  <a:lnTo>
                    <a:pt x="28" y="18"/>
                  </a:lnTo>
                  <a:lnTo>
                    <a:pt x="28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8"/>
                  </a:lnTo>
                  <a:lnTo>
                    <a:pt x="31" y="18"/>
                  </a:lnTo>
                  <a:lnTo>
                    <a:pt x="32" y="17"/>
                  </a:lnTo>
                  <a:lnTo>
                    <a:pt x="32" y="17"/>
                  </a:lnTo>
                  <a:lnTo>
                    <a:pt x="32" y="16"/>
                  </a:lnTo>
                  <a:lnTo>
                    <a:pt x="32" y="15"/>
                  </a:lnTo>
                  <a:lnTo>
                    <a:pt x="32" y="14"/>
                  </a:lnTo>
                  <a:lnTo>
                    <a:pt x="32" y="14"/>
                  </a:lnTo>
                  <a:lnTo>
                    <a:pt x="32" y="13"/>
                  </a:lnTo>
                  <a:lnTo>
                    <a:pt x="32" y="12"/>
                  </a:lnTo>
                  <a:lnTo>
                    <a:pt x="32" y="11"/>
                  </a:lnTo>
                  <a:lnTo>
                    <a:pt x="31" y="11"/>
                  </a:lnTo>
                  <a:lnTo>
                    <a:pt x="31" y="11"/>
                  </a:lnTo>
                  <a:lnTo>
                    <a:pt x="30" y="10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41" name="Freeform 521"/>
            <p:cNvSpPr>
              <a:spLocks/>
            </p:cNvSpPr>
            <p:nvPr/>
          </p:nvSpPr>
          <p:spPr bwMode="auto">
            <a:xfrm>
              <a:off x="2329" y="3092"/>
              <a:ext cx="13" cy="5"/>
            </a:xfrm>
            <a:custGeom>
              <a:avLst/>
              <a:gdLst>
                <a:gd name="T0" fmla="*/ 0 w 13"/>
                <a:gd name="T1" fmla="*/ 0 h 5"/>
                <a:gd name="T2" fmla="*/ 0 w 13"/>
                <a:gd name="T3" fmla="*/ 1 h 5"/>
                <a:gd name="T4" fmla="*/ 1 w 13"/>
                <a:gd name="T5" fmla="*/ 2 h 5"/>
                <a:gd name="T6" fmla="*/ 1 w 13"/>
                <a:gd name="T7" fmla="*/ 3 h 5"/>
                <a:gd name="T8" fmla="*/ 2 w 13"/>
                <a:gd name="T9" fmla="*/ 4 h 5"/>
                <a:gd name="T10" fmla="*/ 3 w 13"/>
                <a:gd name="T11" fmla="*/ 4 h 5"/>
                <a:gd name="T12" fmla="*/ 4 w 13"/>
                <a:gd name="T13" fmla="*/ 4 h 5"/>
                <a:gd name="T14" fmla="*/ 5 w 13"/>
                <a:gd name="T15" fmla="*/ 4 h 5"/>
                <a:gd name="T16" fmla="*/ 6 w 13"/>
                <a:gd name="T17" fmla="*/ 5 h 5"/>
                <a:gd name="T18" fmla="*/ 6 w 13"/>
                <a:gd name="T19" fmla="*/ 5 h 5"/>
                <a:gd name="T20" fmla="*/ 7 w 13"/>
                <a:gd name="T21" fmla="*/ 5 h 5"/>
                <a:gd name="T22" fmla="*/ 7 w 13"/>
                <a:gd name="T23" fmla="*/ 4 h 5"/>
                <a:gd name="T24" fmla="*/ 7 w 13"/>
                <a:gd name="T25" fmla="*/ 4 h 5"/>
                <a:gd name="T26" fmla="*/ 13 w 13"/>
                <a:gd name="T27" fmla="*/ 0 h 5"/>
                <a:gd name="T28" fmla="*/ 0 w 13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5">
                  <a:moveTo>
                    <a:pt x="0" y="0"/>
                  </a:moveTo>
                  <a:lnTo>
                    <a:pt x="0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5"/>
                  </a:lnTo>
                  <a:lnTo>
                    <a:pt x="6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42" name="Freeform 522"/>
            <p:cNvSpPr>
              <a:spLocks/>
            </p:cNvSpPr>
            <p:nvPr/>
          </p:nvSpPr>
          <p:spPr bwMode="auto">
            <a:xfrm>
              <a:off x="2331" y="3093"/>
              <a:ext cx="7" cy="1"/>
            </a:xfrm>
            <a:custGeom>
              <a:avLst/>
              <a:gdLst>
                <a:gd name="T0" fmla="*/ 0 w 7"/>
                <a:gd name="T1" fmla="*/ 0 h 1"/>
                <a:gd name="T2" fmla="*/ 0 w 7"/>
                <a:gd name="T3" fmla="*/ 1 h 1"/>
                <a:gd name="T4" fmla="*/ 5 w 7"/>
                <a:gd name="T5" fmla="*/ 1 h 1"/>
                <a:gd name="T6" fmla="*/ 7 w 7"/>
                <a:gd name="T7" fmla="*/ 0 h 1"/>
                <a:gd name="T8" fmla="*/ 0 w 7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">
                  <a:moveTo>
                    <a:pt x="0" y="0"/>
                  </a:moveTo>
                  <a:lnTo>
                    <a:pt x="0" y="1"/>
                  </a:lnTo>
                  <a:lnTo>
                    <a:pt x="5" y="1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43" name="Freeform 523"/>
            <p:cNvSpPr>
              <a:spLocks/>
            </p:cNvSpPr>
            <p:nvPr/>
          </p:nvSpPr>
          <p:spPr bwMode="auto">
            <a:xfrm>
              <a:off x="2322" y="3067"/>
              <a:ext cx="26" cy="9"/>
            </a:xfrm>
            <a:custGeom>
              <a:avLst/>
              <a:gdLst>
                <a:gd name="T0" fmla="*/ 21 w 26"/>
                <a:gd name="T1" fmla="*/ 2 h 9"/>
                <a:gd name="T2" fmla="*/ 21 w 26"/>
                <a:gd name="T3" fmla="*/ 2 h 9"/>
                <a:gd name="T4" fmla="*/ 20 w 26"/>
                <a:gd name="T5" fmla="*/ 2 h 9"/>
                <a:gd name="T6" fmla="*/ 19 w 26"/>
                <a:gd name="T7" fmla="*/ 2 h 9"/>
                <a:gd name="T8" fmla="*/ 18 w 26"/>
                <a:gd name="T9" fmla="*/ 2 h 9"/>
                <a:gd name="T10" fmla="*/ 17 w 26"/>
                <a:gd name="T11" fmla="*/ 2 h 9"/>
                <a:gd name="T12" fmla="*/ 16 w 26"/>
                <a:gd name="T13" fmla="*/ 2 h 9"/>
                <a:gd name="T14" fmla="*/ 15 w 26"/>
                <a:gd name="T15" fmla="*/ 1 h 9"/>
                <a:gd name="T16" fmla="*/ 14 w 26"/>
                <a:gd name="T17" fmla="*/ 1 h 9"/>
                <a:gd name="T18" fmla="*/ 13 w 26"/>
                <a:gd name="T19" fmla="*/ 1 h 9"/>
                <a:gd name="T20" fmla="*/ 12 w 26"/>
                <a:gd name="T21" fmla="*/ 1 h 9"/>
                <a:gd name="T22" fmla="*/ 10 w 26"/>
                <a:gd name="T23" fmla="*/ 1 h 9"/>
                <a:gd name="T24" fmla="*/ 9 w 26"/>
                <a:gd name="T25" fmla="*/ 1 h 9"/>
                <a:gd name="T26" fmla="*/ 8 w 26"/>
                <a:gd name="T27" fmla="*/ 1 h 9"/>
                <a:gd name="T28" fmla="*/ 8 w 26"/>
                <a:gd name="T29" fmla="*/ 1 h 9"/>
                <a:gd name="T30" fmla="*/ 7 w 26"/>
                <a:gd name="T31" fmla="*/ 0 h 9"/>
                <a:gd name="T32" fmla="*/ 7 w 26"/>
                <a:gd name="T33" fmla="*/ 0 h 9"/>
                <a:gd name="T34" fmla="*/ 5 w 26"/>
                <a:gd name="T35" fmla="*/ 1 h 9"/>
                <a:gd name="T36" fmla="*/ 4 w 26"/>
                <a:gd name="T37" fmla="*/ 1 h 9"/>
                <a:gd name="T38" fmla="*/ 3 w 26"/>
                <a:gd name="T39" fmla="*/ 2 h 9"/>
                <a:gd name="T40" fmla="*/ 2 w 26"/>
                <a:gd name="T41" fmla="*/ 3 h 9"/>
                <a:gd name="T42" fmla="*/ 1 w 26"/>
                <a:gd name="T43" fmla="*/ 5 h 9"/>
                <a:gd name="T44" fmla="*/ 0 w 26"/>
                <a:gd name="T45" fmla="*/ 6 h 9"/>
                <a:gd name="T46" fmla="*/ 0 w 26"/>
                <a:gd name="T47" fmla="*/ 7 h 9"/>
                <a:gd name="T48" fmla="*/ 0 w 26"/>
                <a:gd name="T49" fmla="*/ 8 h 9"/>
                <a:gd name="T50" fmla="*/ 0 w 26"/>
                <a:gd name="T51" fmla="*/ 8 h 9"/>
                <a:gd name="T52" fmla="*/ 1 w 26"/>
                <a:gd name="T53" fmla="*/ 8 h 9"/>
                <a:gd name="T54" fmla="*/ 2 w 26"/>
                <a:gd name="T55" fmla="*/ 9 h 9"/>
                <a:gd name="T56" fmla="*/ 3 w 26"/>
                <a:gd name="T57" fmla="*/ 9 h 9"/>
                <a:gd name="T58" fmla="*/ 5 w 26"/>
                <a:gd name="T59" fmla="*/ 9 h 9"/>
                <a:gd name="T60" fmla="*/ 7 w 26"/>
                <a:gd name="T61" fmla="*/ 9 h 9"/>
                <a:gd name="T62" fmla="*/ 9 w 26"/>
                <a:gd name="T63" fmla="*/ 9 h 9"/>
                <a:gd name="T64" fmla="*/ 12 w 26"/>
                <a:gd name="T65" fmla="*/ 9 h 9"/>
                <a:gd name="T66" fmla="*/ 14 w 26"/>
                <a:gd name="T67" fmla="*/ 9 h 9"/>
                <a:gd name="T68" fmla="*/ 16 w 26"/>
                <a:gd name="T69" fmla="*/ 9 h 9"/>
                <a:gd name="T70" fmla="*/ 18 w 26"/>
                <a:gd name="T71" fmla="*/ 9 h 9"/>
                <a:gd name="T72" fmla="*/ 20 w 26"/>
                <a:gd name="T73" fmla="*/ 9 h 9"/>
                <a:gd name="T74" fmla="*/ 22 w 26"/>
                <a:gd name="T75" fmla="*/ 9 h 9"/>
                <a:gd name="T76" fmla="*/ 23 w 26"/>
                <a:gd name="T77" fmla="*/ 9 h 9"/>
                <a:gd name="T78" fmla="*/ 24 w 26"/>
                <a:gd name="T79" fmla="*/ 9 h 9"/>
                <a:gd name="T80" fmla="*/ 25 w 26"/>
                <a:gd name="T81" fmla="*/ 9 h 9"/>
                <a:gd name="T82" fmla="*/ 26 w 26"/>
                <a:gd name="T83" fmla="*/ 9 h 9"/>
                <a:gd name="T84" fmla="*/ 26 w 26"/>
                <a:gd name="T85" fmla="*/ 8 h 9"/>
                <a:gd name="T86" fmla="*/ 26 w 26"/>
                <a:gd name="T87" fmla="*/ 7 h 9"/>
                <a:gd name="T88" fmla="*/ 26 w 26"/>
                <a:gd name="T89" fmla="*/ 6 h 9"/>
                <a:gd name="T90" fmla="*/ 25 w 26"/>
                <a:gd name="T91" fmla="*/ 4 h 9"/>
                <a:gd name="T92" fmla="*/ 24 w 26"/>
                <a:gd name="T93" fmla="*/ 3 h 9"/>
                <a:gd name="T94" fmla="*/ 22 w 26"/>
                <a:gd name="T95" fmla="*/ 2 h 9"/>
                <a:gd name="T96" fmla="*/ 21 w 26"/>
                <a:gd name="T97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" h="9">
                  <a:moveTo>
                    <a:pt x="21" y="2"/>
                  </a:moveTo>
                  <a:lnTo>
                    <a:pt x="21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2" y="3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8"/>
                  </a:lnTo>
                  <a:lnTo>
                    <a:pt x="2" y="9"/>
                  </a:lnTo>
                  <a:lnTo>
                    <a:pt x="3" y="9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9"/>
                  </a:lnTo>
                  <a:lnTo>
                    <a:pt x="12" y="9"/>
                  </a:lnTo>
                  <a:lnTo>
                    <a:pt x="14" y="9"/>
                  </a:lnTo>
                  <a:lnTo>
                    <a:pt x="16" y="9"/>
                  </a:lnTo>
                  <a:lnTo>
                    <a:pt x="18" y="9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3" y="9"/>
                  </a:lnTo>
                  <a:lnTo>
                    <a:pt x="24" y="9"/>
                  </a:lnTo>
                  <a:lnTo>
                    <a:pt x="25" y="9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6" y="7"/>
                  </a:lnTo>
                  <a:lnTo>
                    <a:pt x="26" y="6"/>
                  </a:lnTo>
                  <a:lnTo>
                    <a:pt x="25" y="4"/>
                  </a:lnTo>
                  <a:lnTo>
                    <a:pt x="24" y="3"/>
                  </a:lnTo>
                  <a:lnTo>
                    <a:pt x="22" y="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44" name="Freeform 524"/>
            <p:cNvSpPr>
              <a:spLocks/>
            </p:cNvSpPr>
            <p:nvPr/>
          </p:nvSpPr>
          <p:spPr bwMode="auto">
            <a:xfrm>
              <a:off x="2350" y="3088"/>
              <a:ext cx="2" cy="2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2 h 2"/>
                <a:gd name="T4" fmla="*/ 2 w 2"/>
                <a:gd name="T5" fmla="*/ 2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  <a:gd name="T12" fmla="*/ 2 w 2"/>
                <a:gd name="T13" fmla="*/ 1 h 2"/>
                <a:gd name="T14" fmla="*/ 2 w 2"/>
                <a:gd name="T15" fmla="*/ 0 h 2"/>
                <a:gd name="T16" fmla="*/ 1 w 2"/>
                <a:gd name="T17" fmla="*/ 0 h 2"/>
                <a:gd name="T18" fmla="*/ 1 w 2"/>
                <a:gd name="T19" fmla="*/ 0 h 2"/>
                <a:gd name="T20" fmla="*/ 1 w 2"/>
                <a:gd name="T21" fmla="*/ 1 h 2"/>
                <a:gd name="T22" fmla="*/ 0 w 2"/>
                <a:gd name="T23" fmla="*/ 1 h 2"/>
                <a:gd name="T24" fmla="*/ 0 w 2"/>
                <a:gd name="T25" fmla="*/ 1 h 2"/>
                <a:gd name="T26" fmla="*/ 0 w 2"/>
                <a:gd name="T27" fmla="*/ 2 h 2"/>
                <a:gd name="T28" fmla="*/ 1 w 2"/>
                <a:gd name="T29" fmla="*/ 2 h 2"/>
                <a:gd name="T30" fmla="*/ 1 w 2"/>
                <a:gd name="T31" fmla="*/ 2 h 2"/>
                <a:gd name="T32" fmla="*/ 1 w 2"/>
                <a:gd name="T3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45" name="Freeform 525"/>
            <p:cNvSpPr>
              <a:spLocks/>
            </p:cNvSpPr>
            <p:nvPr/>
          </p:nvSpPr>
          <p:spPr bwMode="auto">
            <a:xfrm>
              <a:off x="2328" y="3104"/>
              <a:ext cx="23" cy="14"/>
            </a:xfrm>
            <a:custGeom>
              <a:avLst/>
              <a:gdLst>
                <a:gd name="T0" fmla="*/ 22 w 23"/>
                <a:gd name="T1" fmla="*/ 8 h 14"/>
                <a:gd name="T2" fmla="*/ 20 w 23"/>
                <a:gd name="T3" fmla="*/ 5 h 14"/>
                <a:gd name="T4" fmla="*/ 23 w 23"/>
                <a:gd name="T5" fmla="*/ 3 h 14"/>
                <a:gd name="T6" fmla="*/ 21 w 23"/>
                <a:gd name="T7" fmla="*/ 1 h 14"/>
                <a:gd name="T8" fmla="*/ 19 w 23"/>
                <a:gd name="T9" fmla="*/ 1 h 14"/>
                <a:gd name="T10" fmla="*/ 21 w 23"/>
                <a:gd name="T11" fmla="*/ 3 h 14"/>
                <a:gd name="T12" fmla="*/ 18 w 23"/>
                <a:gd name="T13" fmla="*/ 5 h 14"/>
                <a:gd name="T14" fmla="*/ 19 w 23"/>
                <a:gd name="T15" fmla="*/ 6 h 14"/>
                <a:gd name="T16" fmla="*/ 19 w 23"/>
                <a:gd name="T17" fmla="*/ 6 h 14"/>
                <a:gd name="T18" fmla="*/ 20 w 23"/>
                <a:gd name="T19" fmla="*/ 7 h 14"/>
                <a:gd name="T20" fmla="*/ 20 w 23"/>
                <a:gd name="T21" fmla="*/ 7 h 14"/>
                <a:gd name="T22" fmla="*/ 10 w 23"/>
                <a:gd name="T23" fmla="*/ 13 h 14"/>
                <a:gd name="T24" fmla="*/ 3 w 23"/>
                <a:gd name="T25" fmla="*/ 7 h 14"/>
                <a:gd name="T26" fmla="*/ 5 w 23"/>
                <a:gd name="T27" fmla="*/ 5 h 14"/>
                <a:gd name="T28" fmla="*/ 2 w 23"/>
                <a:gd name="T29" fmla="*/ 3 h 14"/>
                <a:gd name="T30" fmla="*/ 4 w 23"/>
                <a:gd name="T31" fmla="*/ 0 h 14"/>
                <a:gd name="T32" fmla="*/ 2 w 23"/>
                <a:gd name="T33" fmla="*/ 0 h 14"/>
                <a:gd name="T34" fmla="*/ 0 w 23"/>
                <a:gd name="T35" fmla="*/ 3 h 14"/>
                <a:gd name="T36" fmla="*/ 3 w 23"/>
                <a:gd name="T37" fmla="*/ 5 h 14"/>
                <a:gd name="T38" fmla="*/ 1 w 23"/>
                <a:gd name="T39" fmla="*/ 8 h 14"/>
                <a:gd name="T40" fmla="*/ 10 w 23"/>
                <a:gd name="T41" fmla="*/ 14 h 14"/>
                <a:gd name="T42" fmla="*/ 22 w 23"/>
                <a:gd name="T43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14">
                  <a:moveTo>
                    <a:pt x="22" y="8"/>
                  </a:moveTo>
                  <a:lnTo>
                    <a:pt x="20" y="5"/>
                  </a:lnTo>
                  <a:lnTo>
                    <a:pt x="23" y="3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21" y="3"/>
                  </a:lnTo>
                  <a:lnTo>
                    <a:pt x="18" y="5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0" y="13"/>
                  </a:lnTo>
                  <a:lnTo>
                    <a:pt x="3" y="7"/>
                  </a:lnTo>
                  <a:lnTo>
                    <a:pt x="5" y="5"/>
                  </a:lnTo>
                  <a:lnTo>
                    <a:pt x="2" y="3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3" y="5"/>
                  </a:lnTo>
                  <a:lnTo>
                    <a:pt x="1" y="8"/>
                  </a:lnTo>
                  <a:lnTo>
                    <a:pt x="10" y="14"/>
                  </a:lnTo>
                  <a:lnTo>
                    <a:pt x="22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46" name="Freeform 526"/>
            <p:cNvSpPr>
              <a:spLocks/>
            </p:cNvSpPr>
            <p:nvPr/>
          </p:nvSpPr>
          <p:spPr bwMode="auto">
            <a:xfrm>
              <a:off x="2324" y="3116"/>
              <a:ext cx="1" cy="18"/>
            </a:xfrm>
            <a:custGeom>
              <a:avLst/>
              <a:gdLst>
                <a:gd name="T0" fmla="*/ 0 w 1"/>
                <a:gd name="T1" fmla="*/ 18 h 18"/>
                <a:gd name="T2" fmla="*/ 0 w 1"/>
                <a:gd name="T3" fmla="*/ 3 h 18"/>
                <a:gd name="T4" fmla="*/ 1 w 1"/>
                <a:gd name="T5" fmla="*/ 0 h 18"/>
                <a:gd name="T6" fmla="*/ 1 w 1"/>
                <a:gd name="T7" fmla="*/ 18 h 18"/>
                <a:gd name="T8" fmla="*/ 0 w 1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8">
                  <a:moveTo>
                    <a:pt x="0" y="18"/>
                  </a:moveTo>
                  <a:lnTo>
                    <a:pt x="0" y="3"/>
                  </a:lnTo>
                  <a:lnTo>
                    <a:pt x="1" y="0"/>
                  </a:lnTo>
                  <a:lnTo>
                    <a:pt x="1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47" name="Freeform 527"/>
            <p:cNvSpPr>
              <a:spLocks/>
            </p:cNvSpPr>
            <p:nvPr/>
          </p:nvSpPr>
          <p:spPr bwMode="auto">
            <a:xfrm>
              <a:off x="2212" y="3103"/>
              <a:ext cx="32" cy="39"/>
            </a:xfrm>
            <a:custGeom>
              <a:avLst/>
              <a:gdLst>
                <a:gd name="T0" fmla="*/ 32 w 32"/>
                <a:gd name="T1" fmla="*/ 2 h 39"/>
                <a:gd name="T2" fmla="*/ 31 w 32"/>
                <a:gd name="T3" fmla="*/ 1 h 39"/>
                <a:gd name="T4" fmla="*/ 30 w 32"/>
                <a:gd name="T5" fmla="*/ 1 h 39"/>
                <a:gd name="T6" fmla="*/ 28 w 32"/>
                <a:gd name="T7" fmla="*/ 0 h 39"/>
                <a:gd name="T8" fmla="*/ 27 w 32"/>
                <a:gd name="T9" fmla="*/ 0 h 39"/>
                <a:gd name="T10" fmla="*/ 25 w 32"/>
                <a:gd name="T11" fmla="*/ 0 h 39"/>
                <a:gd name="T12" fmla="*/ 22 w 32"/>
                <a:gd name="T13" fmla="*/ 0 h 39"/>
                <a:gd name="T14" fmla="*/ 20 w 32"/>
                <a:gd name="T15" fmla="*/ 1 h 39"/>
                <a:gd name="T16" fmla="*/ 18 w 32"/>
                <a:gd name="T17" fmla="*/ 1 h 39"/>
                <a:gd name="T18" fmla="*/ 15 w 32"/>
                <a:gd name="T19" fmla="*/ 1 h 39"/>
                <a:gd name="T20" fmla="*/ 13 w 32"/>
                <a:gd name="T21" fmla="*/ 2 h 39"/>
                <a:gd name="T22" fmla="*/ 11 w 32"/>
                <a:gd name="T23" fmla="*/ 2 h 39"/>
                <a:gd name="T24" fmla="*/ 9 w 32"/>
                <a:gd name="T25" fmla="*/ 3 h 39"/>
                <a:gd name="T26" fmla="*/ 8 w 32"/>
                <a:gd name="T27" fmla="*/ 3 h 39"/>
                <a:gd name="T28" fmla="*/ 6 w 32"/>
                <a:gd name="T29" fmla="*/ 4 h 39"/>
                <a:gd name="T30" fmla="*/ 6 w 32"/>
                <a:gd name="T31" fmla="*/ 4 h 39"/>
                <a:gd name="T32" fmla="*/ 5 w 32"/>
                <a:gd name="T33" fmla="*/ 4 h 39"/>
                <a:gd name="T34" fmla="*/ 5 w 32"/>
                <a:gd name="T35" fmla="*/ 4 h 39"/>
                <a:gd name="T36" fmla="*/ 5 w 32"/>
                <a:gd name="T37" fmla="*/ 4 h 39"/>
                <a:gd name="T38" fmla="*/ 5 w 32"/>
                <a:gd name="T39" fmla="*/ 3 h 39"/>
                <a:gd name="T40" fmla="*/ 5 w 32"/>
                <a:gd name="T41" fmla="*/ 3 h 39"/>
                <a:gd name="T42" fmla="*/ 5 w 32"/>
                <a:gd name="T43" fmla="*/ 3 h 39"/>
                <a:gd name="T44" fmla="*/ 4 w 32"/>
                <a:gd name="T45" fmla="*/ 2 h 39"/>
                <a:gd name="T46" fmla="*/ 3 w 32"/>
                <a:gd name="T47" fmla="*/ 2 h 39"/>
                <a:gd name="T48" fmla="*/ 3 w 32"/>
                <a:gd name="T49" fmla="*/ 2 h 39"/>
                <a:gd name="T50" fmla="*/ 2 w 32"/>
                <a:gd name="T51" fmla="*/ 2 h 39"/>
                <a:gd name="T52" fmla="*/ 1 w 32"/>
                <a:gd name="T53" fmla="*/ 2 h 39"/>
                <a:gd name="T54" fmla="*/ 1 w 32"/>
                <a:gd name="T55" fmla="*/ 2 h 39"/>
                <a:gd name="T56" fmla="*/ 0 w 32"/>
                <a:gd name="T57" fmla="*/ 2 h 39"/>
                <a:gd name="T58" fmla="*/ 0 w 32"/>
                <a:gd name="T59" fmla="*/ 3 h 39"/>
                <a:gd name="T60" fmla="*/ 0 w 32"/>
                <a:gd name="T61" fmla="*/ 3 h 39"/>
                <a:gd name="T62" fmla="*/ 0 w 32"/>
                <a:gd name="T63" fmla="*/ 3 h 39"/>
                <a:gd name="T64" fmla="*/ 0 w 32"/>
                <a:gd name="T65" fmla="*/ 3 h 39"/>
                <a:gd name="T66" fmla="*/ 0 w 32"/>
                <a:gd name="T67" fmla="*/ 39 h 39"/>
                <a:gd name="T68" fmla="*/ 5 w 32"/>
                <a:gd name="T69" fmla="*/ 39 h 39"/>
                <a:gd name="T70" fmla="*/ 5 w 32"/>
                <a:gd name="T71" fmla="*/ 36 h 39"/>
                <a:gd name="T72" fmla="*/ 5 w 32"/>
                <a:gd name="T73" fmla="*/ 31 h 39"/>
                <a:gd name="T74" fmla="*/ 5 w 32"/>
                <a:gd name="T75" fmla="*/ 25 h 39"/>
                <a:gd name="T76" fmla="*/ 5 w 32"/>
                <a:gd name="T77" fmla="*/ 23 h 39"/>
                <a:gd name="T78" fmla="*/ 6 w 32"/>
                <a:gd name="T79" fmla="*/ 22 h 39"/>
                <a:gd name="T80" fmla="*/ 7 w 32"/>
                <a:gd name="T81" fmla="*/ 22 h 39"/>
                <a:gd name="T82" fmla="*/ 9 w 32"/>
                <a:gd name="T83" fmla="*/ 22 h 39"/>
                <a:gd name="T84" fmla="*/ 10 w 32"/>
                <a:gd name="T85" fmla="*/ 21 h 39"/>
                <a:gd name="T86" fmla="*/ 12 w 32"/>
                <a:gd name="T87" fmla="*/ 21 h 39"/>
                <a:gd name="T88" fmla="*/ 14 w 32"/>
                <a:gd name="T89" fmla="*/ 20 h 39"/>
                <a:gd name="T90" fmla="*/ 16 w 32"/>
                <a:gd name="T91" fmla="*/ 20 h 39"/>
                <a:gd name="T92" fmla="*/ 18 w 32"/>
                <a:gd name="T93" fmla="*/ 19 h 39"/>
                <a:gd name="T94" fmla="*/ 20 w 32"/>
                <a:gd name="T95" fmla="*/ 19 h 39"/>
                <a:gd name="T96" fmla="*/ 22 w 32"/>
                <a:gd name="T97" fmla="*/ 18 h 39"/>
                <a:gd name="T98" fmla="*/ 24 w 32"/>
                <a:gd name="T99" fmla="*/ 18 h 39"/>
                <a:gd name="T100" fmla="*/ 26 w 32"/>
                <a:gd name="T101" fmla="*/ 17 h 39"/>
                <a:gd name="T102" fmla="*/ 27 w 32"/>
                <a:gd name="T103" fmla="*/ 17 h 39"/>
                <a:gd name="T104" fmla="*/ 29 w 32"/>
                <a:gd name="T105" fmla="*/ 17 h 39"/>
                <a:gd name="T106" fmla="*/ 31 w 32"/>
                <a:gd name="T107" fmla="*/ 16 h 39"/>
                <a:gd name="T108" fmla="*/ 32 w 32"/>
                <a:gd name="T109" fmla="*/ 16 h 39"/>
                <a:gd name="T110" fmla="*/ 32 w 32"/>
                <a:gd name="T111" fmla="*/ 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" h="39">
                  <a:moveTo>
                    <a:pt x="32" y="2"/>
                  </a:moveTo>
                  <a:lnTo>
                    <a:pt x="31" y="1"/>
                  </a:lnTo>
                  <a:lnTo>
                    <a:pt x="30" y="1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2" y="0"/>
                  </a:lnTo>
                  <a:lnTo>
                    <a:pt x="20" y="1"/>
                  </a:lnTo>
                  <a:lnTo>
                    <a:pt x="18" y="1"/>
                  </a:lnTo>
                  <a:lnTo>
                    <a:pt x="15" y="1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9" y="3"/>
                  </a:lnTo>
                  <a:lnTo>
                    <a:pt x="8" y="3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9"/>
                  </a:lnTo>
                  <a:lnTo>
                    <a:pt x="5" y="39"/>
                  </a:lnTo>
                  <a:lnTo>
                    <a:pt x="5" y="36"/>
                  </a:lnTo>
                  <a:lnTo>
                    <a:pt x="5" y="31"/>
                  </a:lnTo>
                  <a:lnTo>
                    <a:pt x="5" y="25"/>
                  </a:lnTo>
                  <a:lnTo>
                    <a:pt x="5" y="23"/>
                  </a:lnTo>
                  <a:lnTo>
                    <a:pt x="6" y="22"/>
                  </a:lnTo>
                  <a:lnTo>
                    <a:pt x="7" y="22"/>
                  </a:lnTo>
                  <a:lnTo>
                    <a:pt x="9" y="22"/>
                  </a:lnTo>
                  <a:lnTo>
                    <a:pt x="10" y="21"/>
                  </a:lnTo>
                  <a:lnTo>
                    <a:pt x="12" y="21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8" y="19"/>
                  </a:lnTo>
                  <a:lnTo>
                    <a:pt x="20" y="19"/>
                  </a:lnTo>
                  <a:lnTo>
                    <a:pt x="22" y="18"/>
                  </a:lnTo>
                  <a:lnTo>
                    <a:pt x="24" y="18"/>
                  </a:lnTo>
                  <a:lnTo>
                    <a:pt x="26" y="17"/>
                  </a:lnTo>
                  <a:lnTo>
                    <a:pt x="27" y="17"/>
                  </a:lnTo>
                  <a:lnTo>
                    <a:pt x="29" y="17"/>
                  </a:lnTo>
                  <a:lnTo>
                    <a:pt x="31" y="16"/>
                  </a:lnTo>
                  <a:lnTo>
                    <a:pt x="32" y="16"/>
                  </a:lnTo>
                  <a:lnTo>
                    <a:pt x="3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48" name="Freeform 528"/>
            <p:cNvSpPr>
              <a:spLocks/>
            </p:cNvSpPr>
            <p:nvPr/>
          </p:nvSpPr>
          <p:spPr bwMode="auto">
            <a:xfrm>
              <a:off x="2206" y="3131"/>
              <a:ext cx="173" cy="35"/>
            </a:xfrm>
            <a:custGeom>
              <a:avLst/>
              <a:gdLst>
                <a:gd name="T0" fmla="*/ 14 w 173"/>
                <a:gd name="T1" fmla="*/ 6 h 35"/>
                <a:gd name="T2" fmla="*/ 19 w 173"/>
                <a:gd name="T3" fmla="*/ 5 h 35"/>
                <a:gd name="T4" fmla="*/ 24 w 173"/>
                <a:gd name="T5" fmla="*/ 4 h 35"/>
                <a:gd name="T6" fmla="*/ 31 w 173"/>
                <a:gd name="T7" fmla="*/ 3 h 35"/>
                <a:gd name="T8" fmla="*/ 37 w 173"/>
                <a:gd name="T9" fmla="*/ 2 h 35"/>
                <a:gd name="T10" fmla="*/ 45 w 173"/>
                <a:gd name="T11" fmla="*/ 2 h 35"/>
                <a:gd name="T12" fmla="*/ 52 w 173"/>
                <a:gd name="T13" fmla="*/ 1 h 35"/>
                <a:gd name="T14" fmla="*/ 60 w 173"/>
                <a:gd name="T15" fmla="*/ 1 h 35"/>
                <a:gd name="T16" fmla="*/ 69 w 173"/>
                <a:gd name="T17" fmla="*/ 1 h 35"/>
                <a:gd name="T18" fmla="*/ 78 w 173"/>
                <a:gd name="T19" fmla="*/ 1 h 35"/>
                <a:gd name="T20" fmla="*/ 86 w 173"/>
                <a:gd name="T21" fmla="*/ 0 h 35"/>
                <a:gd name="T22" fmla="*/ 98 w 173"/>
                <a:gd name="T23" fmla="*/ 1 h 35"/>
                <a:gd name="T24" fmla="*/ 109 w 173"/>
                <a:gd name="T25" fmla="*/ 1 h 35"/>
                <a:gd name="T26" fmla="*/ 119 w 173"/>
                <a:gd name="T27" fmla="*/ 1 h 35"/>
                <a:gd name="T28" fmla="*/ 129 w 173"/>
                <a:gd name="T29" fmla="*/ 2 h 35"/>
                <a:gd name="T30" fmla="*/ 138 w 173"/>
                <a:gd name="T31" fmla="*/ 3 h 35"/>
                <a:gd name="T32" fmla="*/ 145 w 173"/>
                <a:gd name="T33" fmla="*/ 3 h 35"/>
                <a:gd name="T34" fmla="*/ 151 w 173"/>
                <a:gd name="T35" fmla="*/ 4 h 35"/>
                <a:gd name="T36" fmla="*/ 156 w 173"/>
                <a:gd name="T37" fmla="*/ 5 h 35"/>
                <a:gd name="T38" fmla="*/ 161 w 173"/>
                <a:gd name="T39" fmla="*/ 6 h 35"/>
                <a:gd name="T40" fmla="*/ 165 w 173"/>
                <a:gd name="T41" fmla="*/ 7 h 35"/>
                <a:gd name="T42" fmla="*/ 168 w 173"/>
                <a:gd name="T43" fmla="*/ 8 h 35"/>
                <a:gd name="T44" fmla="*/ 171 w 173"/>
                <a:gd name="T45" fmla="*/ 10 h 35"/>
                <a:gd name="T46" fmla="*/ 173 w 173"/>
                <a:gd name="T47" fmla="*/ 11 h 35"/>
                <a:gd name="T48" fmla="*/ 173 w 173"/>
                <a:gd name="T49" fmla="*/ 24 h 35"/>
                <a:gd name="T50" fmla="*/ 169 w 173"/>
                <a:gd name="T51" fmla="*/ 26 h 35"/>
                <a:gd name="T52" fmla="*/ 163 w 173"/>
                <a:gd name="T53" fmla="*/ 29 h 35"/>
                <a:gd name="T54" fmla="*/ 160 w 173"/>
                <a:gd name="T55" fmla="*/ 30 h 35"/>
                <a:gd name="T56" fmla="*/ 157 w 173"/>
                <a:gd name="T57" fmla="*/ 30 h 35"/>
                <a:gd name="T58" fmla="*/ 154 w 173"/>
                <a:gd name="T59" fmla="*/ 31 h 35"/>
                <a:gd name="T60" fmla="*/ 151 w 173"/>
                <a:gd name="T61" fmla="*/ 31 h 35"/>
                <a:gd name="T62" fmla="*/ 147 w 173"/>
                <a:gd name="T63" fmla="*/ 32 h 35"/>
                <a:gd name="T64" fmla="*/ 143 w 173"/>
                <a:gd name="T65" fmla="*/ 33 h 35"/>
                <a:gd name="T66" fmla="*/ 137 w 173"/>
                <a:gd name="T67" fmla="*/ 33 h 35"/>
                <a:gd name="T68" fmla="*/ 131 w 173"/>
                <a:gd name="T69" fmla="*/ 34 h 35"/>
                <a:gd name="T70" fmla="*/ 125 w 173"/>
                <a:gd name="T71" fmla="*/ 34 h 35"/>
                <a:gd name="T72" fmla="*/ 118 w 173"/>
                <a:gd name="T73" fmla="*/ 35 h 35"/>
                <a:gd name="T74" fmla="*/ 111 w 173"/>
                <a:gd name="T75" fmla="*/ 35 h 35"/>
                <a:gd name="T76" fmla="*/ 107 w 173"/>
                <a:gd name="T77" fmla="*/ 35 h 35"/>
                <a:gd name="T78" fmla="*/ 102 w 173"/>
                <a:gd name="T79" fmla="*/ 35 h 35"/>
                <a:gd name="T80" fmla="*/ 98 w 173"/>
                <a:gd name="T81" fmla="*/ 35 h 35"/>
                <a:gd name="T82" fmla="*/ 93 w 173"/>
                <a:gd name="T83" fmla="*/ 35 h 35"/>
                <a:gd name="T84" fmla="*/ 88 w 173"/>
                <a:gd name="T85" fmla="*/ 35 h 35"/>
                <a:gd name="T86" fmla="*/ 83 w 173"/>
                <a:gd name="T87" fmla="*/ 35 h 35"/>
                <a:gd name="T88" fmla="*/ 79 w 173"/>
                <a:gd name="T89" fmla="*/ 35 h 35"/>
                <a:gd name="T90" fmla="*/ 74 w 173"/>
                <a:gd name="T91" fmla="*/ 35 h 35"/>
                <a:gd name="T92" fmla="*/ 69 w 173"/>
                <a:gd name="T93" fmla="*/ 35 h 35"/>
                <a:gd name="T94" fmla="*/ 65 w 173"/>
                <a:gd name="T95" fmla="*/ 35 h 35"/>
                <a:gd name="T96" fmla="*/ 58 w 173"/>
                <a:gd name="T97" fmla="*/ 35 h 35"/>
                <a:gd name="T98" fmla="*/ 48 w 173"/>
                <a:gd name="T99" fmla="*/ 34 h 35"/>
                <a:gd name="T100" fmla="*/ 38 w 173"/>
                <a:gd name="T101" fmla="*/ 33 h 35"/>
                <a:gd name="T102" fmla="*/ 30 w 173"/>
                <a:gd name="T103" fmla="*/ 33 h 35"/>
                <a:gd name="T104" fmla="*/ 22 w 173"/>
                <a:gd name="T105" fmla="*/ 31 h 35"/>
                <a:gd name="T106" fmla="*/ 15 w 173"/>
                <a:gd name="T107" fmla="*/ 30 h 35"/>
                <a:gd name="T108" fmla="*/ 11 w 173"/>
                <a:gd name="T109" fmla="*/ 29 h 35"/>
                <a:gd name="T110" fmla="*/ 7 w 173"/>
                <a:gd name="T111" fmla="*/ 28 h 35"/>
                <a:gd name="T112" fmla="*/ 4 w 173"/>
                <a:gd name="T113" fmla="*/ 26 h 35"/>
                <a:gd name="T114" fmla="*/ 2 w 173"/>
                <a:gd name="T115" fmla="*/ 25 h 35"/>
                <a:gd name="T116" fmla="*/ 1 w 173"/>
                <a:gd name="T117" fmla="*/ 23 h 35"/>
                <a:gd name="T118" fmla="*/ 1 w 173"/>
                <a:gd name="T119" fmla="*/ 11 h 35"/>
                <a:gd name="T120" fmla="*/ 3 w 173"/>
                <a:gd name="T121" fmla="*/ 9 h 35"/>
                <a:gd name="T122" fmla="*/ 8 w 173"/>
                <a:gd name="T123" fmla="*/ 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3" h="35">
                  <a:moveTo>
                    <a:pt x="11" y="6"/>
                  </a:moveTo>
                  <a:lnTo>
                    <a:pt x="12" y="6"/>
                  </a:lnTo>
                  <a:lnTo>
                    <a:pt x="14" y="6"/>
                  </a:lnTo>
                  <a:lnTo>
                    <a:pt x="15" y="5"/>
                  </a:lnTo>
                  <a:lnTo>
                    <a:pt x="17" y="5"/>
                  </a:lnTo>
                  <a:lnTo>
                    <a:pt x="19" y="5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6" y="4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5" y="3"/>
                  </a:lnTo>
                  <a:lnTo>
                    <a:pt x="37" y="2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5" y="2"/>
                  </a:lnTo>
                  <a:lnTo>
                    <a:pt x="47" y="2"/>
                  </a:lnTo>
                  <a:lnTo>
                    <a:pt x="50" y="1"/>
                  </a:lnTo>
                  <a:lnTo>
                    <a:pt x="52" y="1"/>
                  </a:lnTo>
                  <a:lnTo>
                    <a:pt x="55" y="1"/>
                  </a:lnTo>
                  <a:lnTo>
                    <a:pt x="58" y="1"/>
                  </a:lnTo>
                  <a:lnTo>
                    <a:pt x="60" y="1"/>
                  </a:lnTo>
                  <a:lnTo>
                    <a:pt x="63" y="1"/>
                  </a:lnTo>
                  <a:lnTo>
                    <a:pt x="66" y="1"/>
                  </a:lnTo>
                  <a:lnTo>
                    <a:pt x="69" y="1"/>
                  </a:lnTo>
                  <a:lnTo>
                    <a:pt x="72" y="1"/>
                  </a:lnTo>
                  <a:lnTo>
                    <a:pt x="75" y="1"/>
                  </a:lnTo>
                  <a:lnTo>
                    <a:pt x="78" y="1"/>
                  </a:lnTo>
                  <a:lnTo>
                    <a:pt x="80" y="0"/>
                  </a:lnTo>
                  <a:lnTo>
                    <a:pt x="83" y="0"/>
                  </a:lnTo>
                  <a:lnTo>
                    <a:pt x="86" y="0"/>
                  </a:lnTo>
                  <a:lnTo>
                    <a:pt x="90" y="0"/>
                  </a:lnTo>
                  <a:lnTo>
                    <a:pt x="94" y="1"/>
                  </a:lnTo>
                  <a:lnTo>
                    <a:pt x="98" y="1"/>
                  </a:lnTo>
                  <a:lnTo>
                    <a:pt x="102" y="1"/>
                  </a:lnTo>
                  <a:lnTo>
                    <a:pt x="105" y="1"/>
                  </a:lnTo>
                  <a:lnTo>
                    <a:pt x="109" y="1"/>
                  </a:lnTo>
                  <a:lnTo>
                    <a:pt x="112" y="1"/>
                  </a:lnTo>
                  <a:lnTo>
                    <a:pt x="116" y="1"/>
                  </a:lnTo>
                  <a:lnTo>
                    <a:pt x="119" y="1"/>
                  </a:lnTo>
                  <a:lnTo>
                    <a:pt x="123" y="1"/>
                  </a:lnTo>
                  <a:lnTo>
                    <a:pt x="126" y="2"/>
                  </a:lnTo>
                  <a:lnTo>
                    <a:pt x="129" y="2"/>
                  </a:lnTo>
                  <a:lnTo>
                    <a:pt x="132" y="2"/>
                  </a:lnTo>
                  <a:lnTo>
                    <a:pt x="135" y="2"/>
                  </a:lnTo>
                  <a:lnTo>
                    <a:pt x="138" y="3"/>
                  </a:lnTo>
                  <a:lnTo>
                    <a:pt x="141" y="3"/>
                  </a:lnTo>
                  <a:lnTo>
                    <a:pt x="143" y="3"/>
                  </a:lnTo>
                  <a:lnTo>
                    <a:pt x="145" y="3"/>
                  </a:lnTo>
                  <a:lnTo>
                    <a:pt x="147" y="4"/>
                  </a:lnTo>
                  <a:lnTo>
                    <a:pt x="149" y="4"/>
                  </a:lnTo>
                  <a:lnTo>
                    <a:pt x="151" y="4"/>
                  </a:lnTo>
                  <a:lnTo>
                    <a:pt x="153" y="5"/>
                  </a:lnTo>
                  <a:lnTo>
                    <a:pt x="155" y="5"/>
                  </a:lnTo>
                  <a:lnTo>
                    <a:pt x="156" y="5"/>
                  </a:lnTo>
                  <a:lnTo>
                    <a:pt x="158" y="5"/>
                  </a:lnTo>
                  <a:lnTo>
                    <a:pt x="160" y="6"/>
                  </a:lnTo>
                  <a:lnTo>
                    <a:pt x="161" y="6"/>
                  </a:lnTo>
                  <a:lnTo>
                    <a:pt x="162" y="6"/>
                  </a:lnTo>
                  <a:lnTo>
                    <a:pt x="164" y="7"/>
                  </a:lnTo>
                  <a:lnTo>
                    <a:pt x="165" y="7"/>
                  </a:lnTo>
                  <a:lnTo>
                    <a:pt x="166" y="7"/>
                  </a:lnTo>
                  <a:lnTo>
                    <a:pt x="167" y="8"/>
                  </a:lnTo>
                  <a:lnTo>
                    <a:pt x="168" y="8"/>
                  </a:lnTo>
                  <a:lnTo>
                    <a:pt x="169" y="9"/>
                  </a:lnTo>
                  <a:lnTo>
                    <a:pt x="170" y="9"/>
                  </a:lnTo>
                  <a:lnTo>
                    <a:pt x="171" y="10"/>
                  </a:lnTo>
                  <a:lnTo>
                    <a:pt x="172" y="10"/>
                  </a:lnTo>
                  <a:lnTo>
                    <a:pt x="172" y="11"/>
                  </a:lnTo>
                  <a:lnTo>
                    <a:pt x="173" y="11"/>
                  </a:lnTo>
                  <a:lnTo>
                    <a:pt x="173" y="12"/>
                  </a:lnTo>
                  <a:lnTo>
                    <a:pt x="173" y="23"/>
                  </a:lnTo>
                  <a:lnTo>
                    <a:pt x="173" y="24"/>
                  </a:lnTo>
                  <a:lnTo>
                    <a:pt x="172" y="24"/>
                  </a:lnTo>
                  <a:lnTo>
                    <a:pt x="170" y="25"/>
                  </a:lnTo>
                  <a:lnTo>
                    <a:pt x="169" y="26"/>
                  </a:lnTo>
                  <a:lnTo>
                    <a:pt x="167" y="27"/>
                  </a:lnTo>
                  <a:lnTo>
                    <a:pt x="165" y="28"/>
                  </a:lnTo>
                  <a:lnTo>
                    <a:pt x="163" y="29"/>
                  </a:lnTo>
                  <a:lnTo>
                    <a:pt x="162" y="29"/>
                  </a:lnTo>
                  <a:lnTo>
                    <a:pt x="161" y="29"/>
                  </a:lnTo>
                  <a:lnTo>
                    <a:pt x="160" y="30"/>
                  </a:lnTo>
                  <a:lnTo>
                    <a:pt x="159" y="30"/>
                  </a:lnTo>
                  <a:lnTo>
                    <a:pt x="158" y="30"/>
                  </a:lnTo>
                  <a:lnTo>
                    <a:pt x="157" y="30"/>
                  </a:lnTo>
                  <a:lnTo>
                    <a:pt x="156" y="31"/>
                  </a:lnTo>
                  <a:lnTo>
                    <a:pt x="155" y="31"/>
                  </a:lnTo>
                  <a:lnTo>
                    <a:pt x="154" y="31"/>
                  </a:lnTo>
                  <a:lnTo>
                    <a:pt x="153" y="31"/>
                  </a:lnTo>
                  <a:lnTo>
                    <a:pt x="152" y="31"/>
                  </a:lnTo>
                  <a:lnTo>
                    <a:pt x="151" y="31"/>
                  </a:lnTo>
                  <a:lnTo>
                    <a:pt x="150" y="32"/>
                  </a:lnTo>
                  <a:lnTo>
                    <a:pt x="149" y="32"/>
                  </a:lnTo>
                  <a:lnTo>
                    <a:pt x="147" y="32"/>
                  </a:lnTo>
                  <a:lnTo>
                    <a:pt x="146" y="32"/>
                  </a:lnTo>
                  <a:lnTo>
                    <a:pt x="145" y="32"/>
                  </a:lnTo>
                  <a:lnTo>
                    <a:pt x="143" y="33"/>
                  </a:lnTo>
                  <a:lnTo>
                    <a:pt x="141" y="33"/>
                  </a:lnTo>
                  <a:lnTo>
                    <a:pt x="139" y="33"/>
                  </a:lnTo>
                  <a:lnTo>
                    <a:pt x="137" y="33"/>
                  </a:lnTo>
                  <a:lnTo>
                    <a:pt x="135" y="33"/>
                  </a:lnTo>
                  <a:lnTo>
                    <a:pt x="133" y="33"/>
                  </a:lnTo>
                  <a:lnTo>
                    <a:pt x="131" y="34"/>
                  </a:lnTo>
                  <a:lnTo>
                    <a:pt x="129" y="34"/>
                  </a:lnTo>
                  <a:lnTo>
                    <a:pt x="127" y="34"/>
                  </a:lnTo>
                  <a:lnTo>
                    <a:pt x="125" y="34"/>
                  </a:lnTo>
                  <a:lnTo>
                    <a:pt x="123" y="34"/>
                  </a:lnTo>
                  <a:lnTo>
                    <a:pt x="121" y="34"/>
                  </a:lnTo>
                  <a:lnTo>
                    <a:pt x="118" y="35"/>
                  </a:lnTo>
                  <a:lnTo>
                    <a:pt x="116" y="35"/>
                  </a:lnTo>
                  <a:lnTo>
                    <a:pt x="114" y="35"/>
                  </a:lnTo>
                  <a:lnTo>
                    <a:pt x="111" y="35"/>
                  </a:lnTo>
                  <a:lnTo>
                    <a:pt x="110" y="35"/>
                  </a:lnTo>
                  <a:lnTo>
                    <a:pt x="108" y="35"/>
                  </a:lnTo>
                  <a:lnTo>
                    <a:pt x="107" y="35"/>
                  </a:lnTo>
                  <a:lnTo>
                    <a:pt x="105" y="35"/>
                  </a:lnTo>
                  <a:lnTo>
                    <a:pt x="104" y="35"/>
                  </a:lnTo>
                  <a:lnTo>
                    <a:pt x="102" y="35"/>
                  </a:lnTo>
                  <a:lnTo>
                    <a:pt x="101" y="35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6" y="35"/>
                  </a:lnTo>
                  <a:lnTo>
                    <a:pt x="95" y="35"/>
                  </a:lnTo>
                  <a:lnTo>
                    <a:pt x="93" y="35"/>
                  </a:lnTo>
                  <a:lnTo>
                    <a:pt x="91" y="35"/>
                  </a:lnTo>
                  <a:lnTo>
                    <a:pt x="90" y="35"/>
                  </a:lnTo>
                  <a:lnTo>
                    <a:pt x="88" y="35"/>
                  </a:lnTo>
                  <a:lnTo>
                    <a:pt x="86" y="35"/>
                  </a:lnTo>
                  <a:lnTo>
                    <a:pt x="85" y="35"/>
                  </a:lnTo>
                  <a:lnTo>
                    <a:pt x="83" y="35"/>
                  </a:lnTo>
                  <a:lnTo>
                    <a:pt x="82" y="35"/>
                  </a:lnTo>
                  <a:lnTo>
                    <a:pt x="80" y="35"/>
                  </a:lnTo>
                  <a:lnTo>
                    <a:pt x="79" y="35"/>
                  </a:lnTo>
                  <a:lnTo>
                    <a:pt x="77" y="35"/>
                  </a:lnTo>
                  <a:lnTo>
                    <a:pt x="76" y="35"/>
                  </a:lnTo>
                  <a:lnTo>
                    <a:pt x="74" y="35"/>
                  </a:lnTo>
                  <a:lnTo>
                    <a:pt x="72" y="35"/>
                  </a:lnTo>
                  <a:lnTo>
                    <a:pt x="71" y="35"/>
                  </a:lnTo>
                  <a:lnTo>
                    <a:pt x="69" y="35"/>
                  </a:lnTo>
                  <a:lnTo>
                    <a:pt x="68" y="35"/>
                  </a:lnTo>
                  <a:lnTo>
                    <a:pt x="66" y="35"/>
                  </a:lnTo>
                  <a:lnTo>
                    <a:pt x="65" y="35"/>
                  </a:lnTo>
                  <a:lnTo>
                    <a:pt x="63" y="35"/>
                  </a:lnTo>
                  <a:lnTo>
                    <a:pt x="62" y="35"/>
                  </a:lnTo>
                  <a:lnTo>
                    <a:pt x="58" y="35"/>
                  </a:lnTo>
                  <a:lnTo>
                    <a:pt x="55" y="35"/>
                  </a:lnTo>
                  <a:lnTo>
                    <a:pt x="51" y="34"/>
                  </a:lnTo>
                  <a:lnTo>
                    <a:pt x="48" y="34"/>
                  </a:lnTo>
                  <a:lnTo>
                    <a:pt x="44" y="34"/>
                  </a:lnTo>
                  <a:lnTo>
                    <a:pt x="41" y="34"/>
                  </a:lnTo>
                  <a:lnTo>
                    <a:pt x="38" y="33"/>
                  </a:lnTo>
                  <a:lnTo>
                    <a:pt x="35" y="33"/>
                  </a:lnTo>
                  <a:lnTo>
                    <a:pt x="32" y="33"/>
                  </a:lnTo>
                  <a:lnTo>
                    <a:pt x="30" y="33"/>
                  </a:lnTo>
                  <a:lnTo>
                    <a:pt x="27" y="32"/>
                  </a:lnTo>
                  <a:lnTo>
                    <a:pt x="25" y="32"/>
                  </a:lnTo>
                  <a:lnTo>
                    <a:pt x="22" y="31"/>
                  </a:lnTo>
                  <a:lnTo>
                    <a:pt x="20" y="31"/>
                  </a:lnTo>
                  <a:lnTo>
                    <a:pt x="18" y="31"/>
                  </a:lnTo>
                  <a:lnTo>
                    <a:pt x="15" y="30"/>
                  </a:lnTo>
                  <a:lnTo>
                    <a:pt x="14" y="30"/>
                  </a:lnTo>
                  <a:lnTo>
                    <a:pt x="12" y="29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8" y="28"/>
                  </a:lnTo>
                  <a:lnTo>
                    <a:pt x="7" y="28"/>
                  </a:lnTo>
                  <a:lnTo>
                    <a:pt x="6" y="27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3" y="26"/>
                  </a:lnTo>
                  <a:lnTo>
                    <a:pt x="3" y="25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0" y="23"/>
                  </a:lnTo>
                  <a:lnTo>
                    <a:pt x="0" y="12"/>
                  </a:lnTo>
                  <a:lnTo>
                    <a:pt x="1" y="11"/>
                  </a:lnTo>
                  <a:lnTo>
                    <a:pt x="2" y="10"/>
                  </a:lnTo>
                  <a:lnTo>
                    <a:pt x="2" y="9"/>
                  </a:lnTo>
                  <a:lnTo>
                    <a:pt x="3" y="9"/>
                  </a:lnTo>
                  <a:lnTo>
                    <a:pt x="5" y="8"/>
                  </a:lnTo>
                  <a:lnTo>
                    <a:pt x="6" y="7"/>
                  </a:lnTo>
                  <a:lnTo>
                    <a:pt x="8" y="7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49" name="Freeform 529"/>
            <p:cNvSpPr>
              <a:spLocks/>
            </p:cNvSpPr>
            <p:nvPr/>
          </p:nvSpPr>
          <p:spPr bwMode="auto">
            <a:xfrm>
              <a:off x="2209" y="3133"/>
              <a:ext cx="167" cy="21"/>
            </a:xfrm>
            <a:custGeom>
              <a:avLst/>
              <a:gdLst>
                <a:gd name="T0" fmla="*/ 158 w 167"/>
                <a:gd name="T1" fmla="*/ 15 h 21"/>
                <a:gd name="T2" fmla="*/ 150 w 167"/>
                <a:gd name="T3" fmla="*/ 17 h 21"/>
                <a:gd name="T4" fmla="*/ 141 w 167"/>
                <a:gd name="T5" fmla="*/ 18 h 21"/>
                <a:gd name="T6" fmla="*/ 129 w 167"/>
                <a:gd name="T7" fmla="*/ 19 h 21"/>
                <a:gd name="T8" fmla="*/ 116 w 167"/>
                <a:gd name="T9" fmla="*/ 20 h 21"/>
                <a:gd name="T10" fmla="*/ 105 w 167"/>
                <a:gd name="T11" fmla="*/ 20 h 21"/>
                <a:gd name="T12" fmla="*/ 101 w 167"/>
                <a:gd name="T13" fmla="*/ 21 h 21"/>
                <a:gd name="T14" fmla="*/ 97 w 167"/>
                <a:gd name="T15" fmla="*/ 21 h 21"/>
                <a:gd name="T16" fmla="*/ 92 w 167"/>
                <a:gd name="T17" fmla="*/ 21 h 21"/>
                <a:gd name="T18" fmla="*/ 88 w 167"/>
                <a:gd name="T19" fmla="*/ 21 h 21"/>
                <a:gd name="T20" fmla="*/ 84 w 167"/>
                <a:gd name="T21" fmla="*/ 21 h 21"/>
                <a:gd name="T22" fmla="*/ 77 w 167"/>
                <a:gd name="T23" fmla="*/ 21 h 21"/>
                <a:gd name="T24" fmla="*/ 71 w 167"/>
                <a:gd name="T25" fmla="*/ 21 h 21"/>
                <a:gd name="T26" fmla="*/ 65 w 167"/>
                <a:gd name="T27" fmla="*/ 20 h 21"/>
                <a:gd name="T28" fmla="*/ 59 w 167"/>
                <a:gd name="T29" fmla="*/ 20 h 21"/>
                <a:gd name="T30" fmla="*/ 53 w 167"/>
                <a:gd name="T31" fmla="*/ 20 h 21"/>
                <a:gd name="T32" fmla="*/ 47 w 167"/>
                <a:gd name="T33" fmla="*/ 20 h 21"/>
                <a:gd name="T34" fmla="*/ 39 w 167"/>
                <a:gd name="T35" fmla="*/ 19 h 21"/>
                <a:gd name="T36" fmla="*/ 33 w 167"/>
                <a:gd name="T37" fmla="*/ 19 h 21"/>
                <a:gd name="T38" fmla="*/ 27 w 167"/>
                <a:gd name="T39" fmla="*/ 18 h 21"/>
                <a:gd name="T40" fmla="*/ 21 w 167"/>
                <a:gd name="T41" fmla="*/ 17 h 21"/>
                <a:gd name="T42" fmla="*/ 17 w 167"/>
                <a:gd name="T43" fmla="*/ 17 h 21"/>
                <a:gd name="T44" fmla="*/ 14 w 167"/>
                <a:gd name="T45" fmla="*/ 16 h 21"/>
                <a:gd name="T46" fmla="*/ 11 w 167"/>
                <a:gd name="T47" fmla="*/ 16 h 21"/>
                <a:gd name="T48" fmla="*/ 6 w 167"/>
                <a:gd name="T49" fmla="*/ 14 h 21"/>
                <a:gd name="T50" fmla="*/ 2 w 167"/>
                <a:gd name="T51" fmla="*/ 13 h 21"/>
                <a:gd name="T52" fmla="*/ 0 w 167"/>
                <a:gd name="T53" fmla="*/ 11 h 21"/>
                <a:gd name="T54" fmla="*/ 1 w 167"/>
                <a:gd name="T55" fmla="*/ 9 h 21"/>
                <a:gd name="T56" fmla="*/ 5 w 167"/>
                <a:gd name="T57" fmla="*/ 7 h 21"/>
                <a:gd name="T58" fmla="*/ 9 w 167"/>
                <a:gd name="T59" fmla="*/ 6 h 21"/>
                <a:gd name="T60" fmla="*/ 16 w 167"/>
                <a:gd name="T61" fmla="*/ 5 h 21"/>
                <a:gd name="T62" fmla="*/ 24 w 167"/>
                <a:gd name="T63" fmla="*/ 3 h 21"/>
                <a:gd name="T64" fmla="*/ 33 w 167"/>
                <a:gd name="T65" fmla="*/ 3 h 21"/>
                <a:gd name="T66" fmla="*/ 43 w 167"/>
                <a:gd name="T67" fmla="*/ 2 h 21"/>
                <a:gd name="T68" fmla="*/ 53 w 167"/>
                <a:gd name="T69" fmla="*/ 1 h 21"/>
                <a:gd name="T70" fmla="*/ 64 w 167"/>
                <a:gd name="T71" fmla="*/ 1 h 21"/>
                <a:gd name="T72" fmla="*/ 76 w 167"/>
                <a:gd name="T73" fmla="*/ 1 h 21"/>
                <a:gd name="T74" fmla="*/ 87 w 167"/>
                <a:gd name="T75" fmla="*/ 0 h 21"/>
                <a:gd name="T76" fmla="*/ 97 w 167"/>
                <a:gd name="T77" fmla="*/ 1 h 21"/>
                <a:gd name="T78" fmla="*/ 106 w 167"/>
                <a:gd name="T79" fmla="*/ 1 h 21"/>
                <a:gd name="T80" fmla="*/ 115 w 167"/>
                <a:gd name="T81" fmla="*/ 1 h 21"/>
                <a:gd name="T82" fmla="*/ 123 w 167"/>
                <a:gd name="T83" fmla="*/ 2 h 21"/>
                <a:gd name="T84" fmla="*/ 131 w 167"/>
                <a:gd name="T85" fmla="*/ 2 h 21"/>
                <a:gd name="T86" fmla="*/ 139 w 167"/>
                <a:gd name="T87" fmla="*/ 3 h 21"/>
                <a:gd name="T88" fmla="*/ 145 w 167"/>
                <a:gd name="T89" fmla="*/ 4 h 21"/>
                <a:gd name="T90" fmla="*/ 151 w 167"/>
                <a:gd name="T91" fmla="*/ 5 h 21"/>
                <a:gd name="T92" fmla="*/ 156 w 167"/>
                <a:gd name="T93" fmla="*/ 6 h 21"/>
                <a:gd name="T94" fmla="*/ 160 w 167"/>
                <a:gd name="T95" fmla="*/ 7 h 21"/>
                <a:gd name="T96" fmla="*/ 164 w 167"/>
                <a:gd name="T97" fmla="*/ 8 h 21"/>
                <a:gd name="T98" fmla="*/ 166 w 167"/>
                <a:gd name="T99" fmla="*/ 9 h 21"/>
                <a:gd name="T100" fmla="*/ 167 w 167"/>
                <a:gd name="T101" fmla="*/ 11 h 21"/>
                <a:gd name="T102" fmla="*/ 166 w 167"/>
                <a:gd name="T103" fmla="*/ 12 h 21"/>
                <a:gd name="T104" fmla="*/ 164 w 167"/>
                <a:gd name="T10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7" h="21">
                  <a:moveTo>
                    <a:pt x="162" y="14"/>
                  </a:moveTo>
                  <a:lnTo>
                    <a:pt x="160" y="15"/>
                  </a:lnTo>
                  <a:lnTo>
                    <a:pt x="158" y="15"/>
                  </a:lnTo>
                  <a:lnTo>
                    <a:pt x="156" y="16"/>
                  </a:lnTo>
                  <a:lnTo>
                    <a:pt x="153" y="16"/>
                  </a:lnTo>
                  <a:lnTo>
                    <a:pt x="150" y="17"/>
                  </a:lnTo>
                  <a:lnTo>
                    <a:pt x="147" y="17"/>
                  </a:lnTo>
                  <a:lnTo>
                    <a:pt x="144" y="18"/>
                  </a:lnTo>
                  <a:lnTo>
                    <a:pt x="141" y="18"/>
                  </a:lnTo>
                  <a:lnTo>
                    <a:pt x="137" y="18"/>
                  </a:lnTo>
                  <a:lnTo>
                    <a:pt x="133" y="19"/>
                  </a:lnTo>
                  <a:lnTo>
                    <a:pt x="129" y="19"/>
                  </a:lnTo>
                  <a:lnTo>
                    <a:pt x="125" y="19"/>
                  </a:lnTo>
                  <a:lnTo>
                    <a:pt x="121" y="20"/>
                  </a:lnTo>
                  <a:lnTo>
                    <a:pt x="116" y="20"/>
                  </a:lnTo>
                  <a:lnTo>
                    <a:pt x="111" y="20"/>
                  </a:lnTo>
                  <a:lnTo>
                    <a:pt x="107" y="20"/>
                  </a:lnTo>
                  <a:lnTo>
                    <a:pt x="105" y="20"/>
                  </a:lnTo>
                  <a:lnTo>
                    <a:pt x="104" y="20"/>
                  </a:lnTo>
                  <a:lnTo>
                    <a:pt x="102" y="20"/>
                  </a:lnTo>
                  <a:lnTo>
                    <a:pt x="101" y="21"/>
                  </a:lnTo>
                  <a:lnTo>
                    <a:pt x="100" y="21"/>
                  </a:lnTo>
                  <a:lnTo>
                    <a:pt x="98" y="21"/>
                  </a:lnTo>
                  <a:lnTo>
                    <a:pt x="97" y="21"/>
                  </a:lnTo>
                  <a:lnTo>
                    <a:pt x="95" y="21"/>
                  </a:lnTo>
                  <a:lnTo>
                    <a:pt x="94" y="21"/>
                  </a:lnTo>
                  <a:lnTo>
                    <a:pt x="92" y="21"/>
                  </a:lnTo>
                  <a:lnTo>
                    <a:pt x="91" y="21"/>
                  </a:lnTo>
                  <a:lnTo>
                    <a:pt x="90" y="21"/>
                  </a:lnTo>
                  <a:lnTo>
                    <a:pt x="88" y="21"/>
                  </a:lnTo>
                  <a:lnTo>
                    <a:pt x="87" y="21"/>
                  </a:lnTo>
                  <a:lnTo>
                    <a:pt x="85" y="21"/>
                  </a:lnTo>
                  <a:lnTo>
                    <a:pt x="84" y="21"/>
                  </a:lnTo>
                  <a:lnTo>
                    <a:pt x="82" y="21"/>
                  </a:lnTo>
                  <a:lnTo>
                    <a:pt x="79" y="21"/>
                  </a:lnTo>
                  <a:lnTo>
                    <a:pt x="77" y="21"/>
                  </a:lnTo>
                  <a:lnTo>
                    <a:pt x="75" y="21"/>
                  </a:lnTo>
                  <a:lnTo>
                    <a:pt x="73" y="21"/>
                  </a:lnTo>
                  <a:lnTo>
                    <a:pt x="71" y="21"/>
                  </a:lnTo>
                  <a:lnTo>
                    <a:pt x="69" y="21"/>
                  </a:lnTo>
                  <a:lnTo>
                    <a:pt x="67" y="21"/>
                  </a:lnTo>
                  <a:lnTo>
                    <a:pt x="65" y="20"/>
                  </a:lnTo>
                  <a:lnTo>
                    <a:pt x="63" y="20"/>
                  </a:lnTo>
                  <a:lnTo>
                    <a:pt x="61" y="20"/>
                  </a:lnTo>
                  <a:lnTo>
                    <a:pt x="59" y="20"/>
                  </a:lnTo>
                  <a:lnTo>
                    <a:pt x="57" y="20"/>
                  </a:lnTo>
                  <a:lnTo>
                    <a:pt x="55" y="20"/>
                  </a:lnTo>
                  <a:lnTo>
                    <a:pt x="53" y="20"/>
                  </a:lnTo>
                  <a:lnTo>
                    <a:pt x="52" y="20"/>
                  </a:lnTo>
                  <a:lnTo>
                    <a:pt x="49" y="20"/>
                  </a:lnTo>
                  <a:lnTo>
                    <a:pt x="47" y="20"/>
                  </a:lnTo>
                  <a:lnTo>
                    <a:pt x="44" y="19"/>
                  </a:lnTo>
                  <a:lnTo>
                    <a:pt x="42" y="19"/>
                  </a:lnTo>
                  <a:lnTo>
                    <a:pt x="39" y="19"/>
                  </a:lnTo>
                  <a:lnTo>
                    <a:pt x="37" y="19"/>
                  </a:lnTo>
                  <a:lnTo>
                    <a:pt x="35" y="19"/>
                  </a:lnTo>
                  <a:lnTo>
                    <a:pt x="33" y="19"/>
                  </a:lnTo>
                  <a:lnTo>
                    <a:pt x="31" y="18"/>
                  </a:lnTo>
                  <a:lnTo>
                    <a:pt x="29" y="18"/>
                  </a:lnTo>
                  <a:lnTo>
                    <a:pt x="27" y="18"/>
                  </a:lnTo>
                  <a:lnTo>
                    <a:pt x="25" y="18"/>
                  </a:lnTo>
                  <a:lnTo>
                    <a:pt x="23" y="18"/>
                  </a:lnTo>
                  <a:lnTo>
                    <a:pt x="21" y="17"/>
                  </a:lnTo>
                  <a:lnTo>
                    <a:pt x="19" y="17"/>
                  </a:lnTo>
                  <a:lnTo>
                    <a:pt x="18" y="17"/>
                  </a:lnTo>
                  <a:lnTo>
                    <a:pt x="17" y="17"/>
                  </a:lnTo>
                  <a:lnTo>
                    <a:pt x="16" y="16"/>
                  </a:lnTo>
                  <a:lnTo>
                    <a:pt x="15" y="16"/>
                  </a:lnTo>
                  <a:lnTo>
                    <a:pt x="14" y="16"/>
                  </a:lnTo>
                  <a:lnTo>
                    <a:pt x="13" y="16"/>
                  </a:lnTo>
                  <a:lnTo>
                    <a:pt x="12" y="16"/>
                  </a:lnTo>
                  <a:lnTo>
                    <a:pt x="11" y="16"/>
                  </a:lnTo>
                  <a:lnTo>
                    <a:pt x="10" y="15"/>
                  </a:lnTo>
                  <a:lnTo>
                    <a:pt x="8" y="15"/>
                  </a:lnTo>
                  <a:lnTo>
                    <a:pt x="6" y="14"/>
                  </a:lnTo>
                  <a:lnTo>
                    <a:pt x="4" y="14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1" y="9"/>
                  </a:lnTo>
                  <a:lnTo>
                    <a:pt x="1" y="9"/>
                  </a:lnTo>
                  <a:lnTo>
                    <a:pt x="2" y="8"/>
                  </a:lnTo>
                  <a:lnTo>
                    <a:pt x="3" y="8"/>
                  </a:lnTo>
                  <a:lnTo>
                    <a:pt x="5" y="7"/>
                  </a:lnTo>
                  <a:lnTo>
                    <a:pt x="6" y="7"/>
                  </a:lnTo>
                  <a:lnTo>
                    <a:pt x="8" y="6"/>
                  </a:lnTo>
                  <a:lnTo>
                    <a:pt x="9" y="6"/>
                  </a:lnTo>
                  <a:lnTo>
                    <a:pt x="12" y="5"/>
                  </a:lnTo>
                  <a:lnTo>
                    <a:pt x="14" y="5"/>
                  </a:lnTo>
                  <a:lnTo>
                    <a:pt x="16" y="5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4" y="3"/>
                  </a:lnTo>
                  <a:lnTo>
                    <a:pt x="27" y="3"/>
                  </a:lnTo>
                  <a:lnTo>
                    <a:pt x="30" y="3"/>
                  </a:lnTo>
                  <a:lnTo>
                    <a:pt x="33" y="3"/>
                  </a:lnTo>
                  <a:lnTo>
                    <a:pt x="36" y="2"/>
                  </a:lnTo>
                  <a:lnTo>
                    <a:pt x="39" y="2"/>
                  </a:lnTo>
                  <a:lnTo>
                    <a:pt x="43" y="2"/>
                  </a:lnTo>
                  <a:lnTo>
                    <a:pt x="46" y="2"/>
                  </a:lnTo>
                  <a:lnTo>
                    <a:pt x="49" y="1"/>
                  </a:lnTo>
                  <a:lnTo>
                    <a:pt x="53" y="1"/>
                  </a:lnTo>
                  <a:lnTo>
                    <a:pt x="56" y="1"/>
                  </a:lnTo>
                  <a:lnTo>
                    <a:pt x="60" y="1"/>
                  </a:lnTo>
                  <a:lnTo>
                    <a:pt x="64" y="1"/>
                  </a:lnTo>
                  <a:lnTo>
                    <a:pt x="68" y="1"/>
                  </a:lnTo>
                  <a:lnTo>
                    <a:pt x="72" y="1"/>
                  </a:lnTo>
                  <a:lnTo>
                    <a:pt x="76" y="1"/>
                  </a:lnTo>
                  <a:lnTo>
                    <a:pt x="80" y="0"/>
                  </a:lnTo>
                  <a:lnTo>
                    <a:pt x="84" y="0"/>
                  </a:lnTo>
                  <a:lnTo>
                    <a:pt x="87" y="0"/>
                  </a:lnTo>
                  <a:lnTo>
                    <a:pt x="90" y="0"/>
                  </a:lnTo>
                  <a:lnTo>
                    <a:pt x="94" y="1"/>
                  </a:lnTo>
                  <a:lnTo>
                    <a:pt x="97" y="1"/>
                  </a:lnTo>
                  <a:lnTo>
                    <a:pt x="100" y="1"/>
                  </a:lnTo>
                  <a:lnTo>
                    <a:pt x="103" y="1"/>
                  </a:lnTo>
                  <a:lnTo>
                    <a:pt x="106" y="1"/>
                  </a:lnTo>
                  <a:lnTo>
                    <a:pt x="109" y="1"/>
                  </a:lnTo>
                  <a:lnTo>
                    <a:pt x="112" y="1"/>
                  </a:lnTo>
                  <a:lnTo>
                    <a:pt x="115" y="1"/>
                  </a:lnTo>
                  <a:lnTo>
                    <a:pt x="118" y="1"/>
                  </a:lnTo>
                  <a:lnTo>
                    <a:pt x="121" y="1"/>
                  </a:lnTo>
                  <a:lnTo>
                    <a:pt x="123" y="2"/>
                  </a:lnTo>
                  <a:lnTo>
                    <a:pt x="126" y="2"/>
                  </a:lnTo>
                  <a:lnTo>
                    <a:pt x="129" y="2"/>
                  </a:lnTo>
                  <a:lnTo>
                    <a:pt x="131" y="2"/>
                  </a:lnTo>
                  <a:lnTo>
                    <a:pt x="134" y="3"/>
                  </a:lnTo>
                  <a:lnTo>
                    <a:pt x="136" y="3"/>
                  </a:lnTo>
                  <a:lnTo>
                    <a:pt x="139" y="3"/>
                  </a:lnTo>
                  <a:lnTo>
                    <a:pt x="141" y="3"/>
                  </a:lnTo>
                  <a:lnTo>
                    <a:pt x="143" y="3"/>
                  </a:lnTo>
                  <a:lnTo>
                    <a:pt x="145" y="4"/>
                  </a:lnTo>
                  <a:lnTo>
                    <a:pt x="147" y="4"/>
                  </a:lnTo>
                  <a:lnTo>
                    <a:pt x="149" y="4"/>
                  </a:lnTo>
                  <a:lnTo>
                    <a:pt x="151" y="5"/>
                  </a:lnTo>
                  <a:lnTo>
                    <a:pt x="153" y="5"/>
                  </a:lnTo>
                  <a:lnTo>
                    <a:pt x="155" y="5"/>
                  </a:lnTo>
                  <a:lnTo>
                    <a:pt x="156" y="6"/>
                  </a:lnTo>
                  <a:lnTo>
                    <a:pt x="158" y="6"/>
                  </a:lnTo>
                  <a:lnTo>
                    <a:pt x="159" y="6"/>
                  </a:lnTo>
                  <a:lnTo>
                    <a:pt x="160" y="7"/>
                  </a:lnTo>
                  <a:lnTo>
                    <a:pt x="161" y="7"/>
                  </a:lnTo>
                  <a:lnTo>
                    <a:pt x="163" y="7"/>
                  </a:lnTo>
                  <a:lnTo>
                    <a:pt x="164" y="8"/>
                  </a:lnTo>
                  <a:lnTo>
                    <a:pt x="165" y="8"/>
                  </a:lnTo>
                  <a:lnTo>
                    <a:pt x="165" y="9"/>
                  </a:lnTo>
                  <a:lnTo>
                    <a:pt x="166" y="9"/>
                  </a:lnTo>
                  <a:lnTo>
                    <a:pt x="167" y="10"/>
                  </a:lnTo>
                  <a:lnTo>
                    <a:pt x="167" y="10"/>
                  </a:lnTo>
                  <a:lnTo>
                    <a:pt x="167" y="11"/>
                  </a:lnTo>
                  <a:lnTo>
                    <a:pt x="167" y="11"/>
                  </a:lnTo>
                  <a:lnTo>
                    <a:pt x="167" y="11"/>
                  </a:lnTo>
                  <a:lnTo>
                    <a:pt x="166" y="12"/>
                  </a:lnTo>
                  <a:lnTo>
                    <a:pt x="166" y="12"/>
                  </a:lnTo>
                  <a:lnTo>
                    <a:pt x="165" y="13"/>
                  </a:lnTo>
                  <a:lnTo>
                    <a:pt x="164" y="13"/>
                  </a:lnTo>
                  <a:lnTo>
                    <a:pt x="163" y="14"/>
                  </a:lnTo>
                  <a:lnTo>
                    <a:pt x="162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50" name="Freeform 530"/>
            <p:cNvSpPr>
              <a:spLocks/>
            </p:cNvSpPr>
            <p:nvPr/>
          </p:nvSpPr>
          <p:spPr bwMode="auto">
            <a:xfrm>
              <a:off x="2208" y="3146"/>
              <a:ext cx="169" cy="18"/>
            </a:xfrm>
            <a:custGeom>
              <a:avLst/>
              <a:gdLst>
                <a:gd name="T0" fmla="*/ 167 w 169"/>
                <a:gd name="T1" fmla="*/ 8 h 18"/>
                <a:gd name="T2" fmla="*/ 162 w 169"/>
                <a:gd name="T3" fmla="*/ 10 h 18"/>
                <a:gd name="T4" fmla="*/ 156 w 169"/>
                <a:gd name="T5" fmla="*/ 12 h 18"/>
                <a:gd name="T6" fmla="*/ 149 w 169"/>
                <a:gd name="T7" fmla="*/ 14 h 18"/>
                <a:gd name="T8" fmla="*/ 142 w 169"/>
                <a:gd name="T9" fmla="*/ 15 h 18"/>
                <a:gd name="T10" fmla="*/ 133 w 169"/>
                <a:gd name="T11" fmla="*/ 16 h 18"/>
                <a:gd name="T12" fmla="*/ 123 w 169"/>
                <a:gd name="T13" fmla="*/ 16 h 18"/>
                <a:gd name="T14" fmla="*/ 112 w 169"/>
                <a:gd name="T15" fmla="*/ 17 h 18"/>
                <a:gd name="T16" fmla="*/ 105 w 169"/>
                <a:gd name="T17" fmla="*/ 17 h 18"/>
                <a:gd name="T18" fmla="*/ 101 w 169"/>
                <a:gd name="T19" fmla="*/ 17 h 18"/>
                <a:gd name="T20" fmla="*/ 97 w 169"/>
                <a:gd name="T21" fmla="*/ 17 h 18"/>
                <a:gd name="T22" fmla="*/ 93 w 169"/>
                <a:gd name="T23" fmla="*/ 17 h 18"/>
                <a:gd name="T24" fmla="*/ 88 w 169"/>
                <a:gd name="T25" fmla="*/ 18 h 18"/>
                <a:gd name="T26" fmla="*/ 83 w 169"/>
                <a:gd name="T27" fmla="*/ 18 h 18"/>
                <a:gd name="T28" fmla="*/ 77 w 169"/>
                <a:gd name="T29" fmla="*/ 17 h 18"/>
                <a:gd name="T30" fmla="*/ 70 w 169"/>
                <a:gd name="T31" fmla="*/ 17 h 18"/>
                <a:gd name="T32" fmla="*/ 64 w 169"/>
                <a:gd name="T33" fmla="*/ 17 h 18"/>
                <a:gd name="T34" fmla="*/ 59 w 169"/>
                <a:gd name="T35" fmla="*/ 17 h 18"/>
                <a:gd name="T36" fmla="*/ 53 w 169"/>
                <a:gd name="T37" fmla="*/ 17 h 18"/>
                <a:gd name="T38" fmla="*/ 45 w 169"/>
                <a:gd name="T39" fmla="*/ 16 h 18"/>
                <a:gd name="T40" fmla="*/ 38 w 169"/>
                <a:gd name="T41" fmla="*/ 16 h 18"/>
                <a:gd name="T42" fmla="*/ 32 w 169"/>
                <a:gd name="T43" fmla="*/ 15 h 18"/>
                <a:gd name="T44" fmla="*/ 26 w 169"/>
                <a:gd name="T45" fmla="*/ 14 h 18"/>
                <a:gd name="T46" fmla="*/ 20 w 169"/>
                <a:gd name="T47" fmla="*/ 13 h 18"/>
                <a:gd name="T48" fmla="*/ 16 w 169"/>
                <a:gd name="T49" fmla="*/ 13 h 18"/>
                <a:gd name="T50" fmla="*/ 14 w 169"/>
                <a:gd name="T51" fmla="*/ 12 h 18"/>
                <a:gd name="T52" fmla="*/ 11 w 169"/>
                <a:gd name="T53" fmla="*/ 12 h 18"/>
                <a:gd name="T54" fmla="*/ 5 w 169"/>
                <a:gd name="T55" fmla="*/ 9 h 18"/>
                <a:gd name="T56" fmla="*/ 1 w 169"/>
                <a:gd name="T57" fmla="*/ 7 h 18"/>
                <a:gd name="T58" fmla="*/ 0 w 169"/>
                <a:gd name="T59" fmla="*/ 5 h 18"/>
                <a:gd name="T60" fmla="*/ 0 w 169"/>
                <a:gd name="T61" fmla="*/ 1 h 18"/>
                <a:gd name="T62" fmla="*/ 3 w 169"/>
                <a:gd name="T63" fmla="*/ 2 h 18"/>
                <a:gd name="T64" fmla="*/ 7 w 169"/>
                <a:gd name="T65" fmla="*/ 4 h 18"/>
                <a:gd name="T66" fmla="*/ 11 w 169"/>
                <a:gd name="T67" fmla="*/ 5 h 18"/>
                <a:gd name="T68" fmla="*/ 14 w 169"/>
                <a:gd name="T69" fmla="*/ 6 h 18"/>
                <a:gd name="T70" fmla="*/ 17 w 169"/>
                <a:gd name="T71" fmla="*/ 6 h 18"/>
                <a:gd name="T72" fmla="*/ 21 w 169"/>
                <a:gd name="T73" fmla="*/ 7 h 18"/>
                <a:gd name="T74" fmla="*/ 27 w 169"/>
                <a:gd name="T75" fmla="*/ 8 h 18"/>
                <a:gd name="T76" fmla="*/ 33 w 169"/>
                <a:gd name="T77" fmla="*/ 9 h 18"/>
                <a:gd name="T78" fmla="*/ 40 w 169"/>
                <a:gd name="T79" fmla="*/ 9 h 18"/>
                <a:gd name="T80" fmla="*/ 47 w 169"/>
                <a:gd name="T81" fmla="*/ 10 h 18"/>
                <a:gd name="T82" fmla="*/ 54 w 169"/>
                <a:gd name="T83" fmla="*/ 10 h 18"/>
                <a:gd name="T84" fmla="*/ 60 w 169"/>
                <a:gd name="T85" fmla="*/ 10 h 18"/>
                <a:gd name="T86" fmla="*/ 66 w 169"/>
                <a:gd name="T87" fmla="*/ 11 h 18"/>
                <a:gd name="T88" fmla="*/ 72 w 169"/>
                <a:gd name="T89" fmla="*/ 11 h 18"/>
                <a:gd name="T90" fmla="*/ 79 w 169"/>
                <a:gd name="T91" fmla="*/ 11 h 18"/>
                <a:gd name="T92" fmla="*/ 85 w 169"/>
                <a:gd name="T93" fmla="*/ 11 h 18"/>
                <a:gd name="T94" fmla="*/ 90 w 169"/>
                <a:gd name="T95" fmla="*/ 11 h 18"/>
                <a:gd name="T96" fmla="*/ 94 w 169"/>
                <a:gd name="T97" fmla="*/ 11 h 18"/>
                <a:gd name="T98" fmla="*/ 99 w 169"/>
                <a:gd name="T99" fmla="*/ 11 h 18"/>
                <a:gd name="T100" fmla="*/ 103 w 169"/>
                <a:gd name="T101" fmla="*/ 11 h 18"/>
                <a:gd name="T102" fmla="*/ 107 w 169"/>
                <a:gd name="T103" fmla="*/ 11 h 18"/>
                <a:gd name="T104" fmla="*/ 118 w 169"/>
                <a:gd name="T105" fmla="*/ 10 h 18"/>
                <a:gd name="T106" fmla="*/ 131 w 169"/>
                <a:gd name="T107" fmla="*/ 9 h 18"/>
                <a:gd name="T108" fmla="*/ 143 w 169"/>
                <a:gd name="T109" fmla="*/ 8 h 18"/>
                <a:gd name="T110" fmla="*/ 152 w 169"/>
                <a:gd name="T111" fmla="*/ 6 h 18"/>
                <a:gd name="T112" fmla="*/ 160 w 169"/>
                <a:gd name="T113" fmla="*/ 4 h 18"/>
                <a:gd name="T114" fmla="*/ 164 w 169"/>
                <a:gd name="T115" fmla="*/ 3 h 18"/>
                <a:gd name="T116" fmla="*/ 167 w 169"/>
                <a:gd name="T117" fmla="*/ 2 h 18"/>
                <a:gd name="T118" fmla="*/ 169 w 169"/>
                <a:gd name="T11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9" h="18">
                  <a:moveTo>
                    <a:pt x="169" y="6"/>
                  </a:moveTo>
                  <a:lnTo>
                    <a:pt x="168" y="7"/>
                  </a:lnTo>
                  <a:lnTo>
                    <a:pt x="167" y="8"/>
                  </a:lnTo>
                  <a:lnTo>
                    <a:pt x="166" y="9"/>
                  </a:lnTo>
                  <a:lnTo>
                    <a:pt x="164" y="10"/>
                  </a:lnTo>
                  <a:lnTo>
                    <a:pt x="162" y="10"/>
                  </a:lnTo>
                  <a:lnTo>
                    <a:pt x="160" y="11"/>
                  </a:lnTo>
                  <a:lnTo>
                    <a:pt x="158" y="12"/>
                  </a:lnTo>
                  <a:lnTo>
                    <a:pt x="156" y="12"/>
                  </a:lnTo>
                  <a:lnTo>
                    <a:pt x="154" y="13"/>
                  </a:lnTo>
                  <a:lnTo>
                    <a:pt x="152" y="13"/>
                  </a:lnTo>
                  <a:lnTo>
                    <a:pt x="149" y="14"/>
                  </a:lnTo>
                  <a:lnTo>
                    <a:pt x="147" y="14"/>
                  </a:lnTo>
                  <a:lnTo>
                    <a:pt x="144" y="14"/>
                  </a:lnTo>
                  <a:lnTo>
                    <a:pt x="142" y="15"/>
                  </a:lnTo>
                  <a:lnTo>
                    <a:pt x="139" y="15"/>
                  </a:lnTo>
                  <a:lnTo>
                    <a:pt x="136" y="15"/>
                  </a:lnTo>
                  <a:lnTo>
                    <a:pt x="133" y="16"/>
                  </a:lnTo>
                  <a:lnTo>
                    <a:pt x="129" y="16"/>
                  </a:lnTo>
                  <a:lnTo>
                    <a:pt x="126" y="16"/>
                  </a:lnTo>
                  <a:lnTo>
                    <a:pt x="123" y="16"/>
                  </a:lnTo>
                  <a:lnTo>
                    <a:pt x="119" y="17"/>
                  </a:lnTo>
                  <a:lnTo>
                    <a:pt x="116" y="17"/>
                  </a:lnTo>
                  <a:lnTo>
                    <a:pt x="112" y="17"/>
                  </a:lnTo>
                  <a:lnTo>
                    <a:pt x="108" y="17"/>
                  </a:lnTo>
                  <a:lnTo>
                    <a:pt x="107" y="17"/>
                  </a:lnTo>
                  <a:lnTo>
                    <a:pt x="105" y="17"/>
                  </a:lnTo>
                  <a:lnTo>
                    <a:pt x="104" y="17"/>
                  </a:lnTo>
                  <a:lnTo>
                    <a:pt x="103" y="17"/>
                  </a:lnTo>
                  <a:lnTo>
                    <a:pt x="101" y="17"/>
                  </a:lnTo>
                  <a:lnTo>
                    <a:pt x="100" y="17"/>
                  </a:lnTo>
                  <a:lnTo>
                    <a:pt x="98" y="17"/>
                  </a:lnTo>
                  <a:lnTo>
                    <a:pt x="97" y="17"/>
                  </a:lnTo>
                  <a:lnTo>
                    <a:pt x="95" y="17"/>
                  </a:lnTo>
                  <a:lnTo>
                    <a:pt x="94" y="17"/>
                  </a:lnTo>
                  <a:lnTo>
                    <a:pt x="93" y="17"/>
                  </a:lnTo>
                  <a:lnTo>
                    <a:pt x="91" y="18"/>
                  </a:lnTo>
                  <a:lnTo>
                    <a:pt x="90" y="18"/>
                  </a:lnTo>
                  <a:lnTo>
                    <a:pt x="88" y="18"/>
                  </a:lnTo>
                  <a:lnTo>
                    <a:pt x="87" y="18"/>
                  </a:lnTo>
                  <a:lnTo>
                    <a:pt x="85" y="18"/>
                  </a:lnTo>
                  <a:lnTo>
                    <a:pt x="83" y="18"/>
                  </a:lnTo>
                  <a:lnTo>
                    <a:pt x="81" y="18"/>
                  </a:lnTo>
                  <a:lnTo>
                    <a:pt x="79" y="18"/>
                  </a:lnTo>
                  <a:lnTo>
                    <a:pt x="77" y="17"/>
                  </a:lnTo>
                  <a:lnTo>
                    <a:pt x="75" y="17"/>
                  </a:lnTo>
                  <a:lnTo>
                    <a:pt x="73" y="17"/>
                  </a:lnTo>
                  <a:lnTo>
                    <a:pt x="70" y="17"/>
                  </a:lnTo>
                  <a:lnTo>
                    <a:pt x="68" y="17"/>
                  </a:lnTo>
                  <a:lnTo>
                    <a:pt x="66" y="17"/>
                  </a:lnTo>
                  <a:lnTo>
                    <a:pt x="64" y="17"/>
                  </a:lnTo>
                  <a:lnTo>
                    <a:pt x="62" y="17"/>
                  </a:lnTo>
                  <a:lnTo>
                    <a:pt x="60" y="17"/>
                  </a:lnTo>
                  <a:lnTo>
                    <a:pt x="59" y="17"/>
                  </a:lnTo>
                  <a:lnTo>
                    <a:pt x="57" y="17"/>
                  </a:lnTo>
                  <a:lnTo>
                    <a:pt x="55" y="17"/>
                  </a:lnTo>
                  <a:lnTo>
                    <a:pt x="53" y="17"/>
                  </a:lnTo>
                  <a:lnTo>
                    <a:pt x="50" y="16"/>
                  </a:lnTo>
                  <a:lnTo>
                    <a:pt x="48" y="16"/>
                  </a:lnTo>
                  <a:lnTo>
                    <a:pt x="45" y="16"/>
                  </a:lnTo>
                  <a:lnTo>
                    <a:pt x="43" y="16"/>
                  </a:lnTo>
                  <a:lnTo>
                    <a:pt x="41" y="16"/>
                  </a:lnTo>
                  <a:lnTo>
                    <a:pt x="38" y="16"/>
                  </a:lnTo>
                  <a:lnTo>
                    <a:pt x="36" y="15"/>
                  </a:lnTo>
                  <a:lnTo>
                    <a:pt x="34" y="15"/>
                  </a:lnTo>
                  <a:lnTo>
                    <a:pt x="32" y="15"/>
                  </a:lnTo>
                  <a:lnTo>
                    <a:pt x="30" y="15"/>
                  </a:lnTo>
                  <a:lnTo>
                    <a:pt x="28" y="14"/>
                  </a:lnTo>
                  <a:lnTo>
                    <a:pt x="26" y="14"/>
                  </a:lnTo>
                  <a:lnTo>
                    <a:pt x="24" y="14"/>
                  </a:lnTo>
                  <a:lnTo>
                    <a:pt x="22" y="14"/>
                  </a:lnTo>
                  <a:lnTo>
                    <a:pt x="20" y="13"/>
                  </a:lnTo>
                  <a:lnTo>
                    <a:pt x="18" y="13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5" y="12"/>
                  </a:lnTo>
                  <a:lnTo>
                    <a:pt x="15" y="12"/>
                  </a:lnTo>
                  <a:lnTo>
                    <a:pt x="14" y="12"/>
                  </a:lnTo>
                  <a:lnTo>
                    <a:pt x="13" y="12"/>
                  </a:lnTo>
                  <a:lnTo>
                    <a:pt x="12" y="12"/>
                  </a:lnTo>
                  <a:lnTo>
                    <a:pt x="11" y="12"/>
                  </a:lnTo>
                  <a:lnTo>
                    <a:pt x="9" y="11"/>
                  </a:lnTo>
                  <a:lnTo>
                    <a:pt x="7" y="10"/>
                  </a:lnTo>
                  <a:lnTo>
                    <a:pt x="5" y="9"/>
                  </a:lnTo>
                  <a:lnTo>
                    <a:pt x="3" y="8"/>
                  </a:lnTo>
                  <a:lnTo>
                    <a:pt x="2" y="8"/>
                  </a:lnTo>
                  <a:lnTo>
                    <a:pt x="1" y="7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3"/>
                  </a:lnTo>
                  <a:lnTo>
                    <a:pt x="5" y="3"/>
                  </a:lnTo>
                  <a:lnTo>
                    <a:pt x="7" y="4"/>
                  </a:lnTo>
                  <a:lnTo>
                    <a:pt x="9" y="4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3" y="6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9" y="7"/>
                  </a:lnTo>
                  <a:lnTo>
                    <a:pt x="21" y="7"/>
                  </a:lnTo>
                  <a:lnTo>
                    <a:pt x="23" y="7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9" y="8"/>
                  </a:lnTo>
                  <a:lnTo>
                    <a:pt x="31" y="8"/>
                  </a:lnTo>
                  <a:lnTo>
                    <a:pt x="33" y="9"/>
                  </a:lnTo>
                  <a:lnTo>
                    <a:pt x="36" y="9"/>
                  </a:lnTo>
                  <a:lnTo>
                    <a:pt x="38" y="9"/>
                  </a:lnTo>
                  <a:lnTo>
                    <a:pt x="40" y="9"/>
                  </a:lnTo>
                  <a:lnTo>
                    <a:pt x="42" y="9"/>
                  </a:lnTo>
                  <a:lnTo>
                    <a:pt x="45" y="10"/>
                  </a:lnTo>
                  <a:lnTo>
                    <a:pt x="47" y="10"/>
                  </a:lnTo>
                  <a:lnTo>
                    <a:pt x="50" y="10"/>
                  </a:lnTo>
                  <a:lnTo>
                    <a:pt x="52" y="10"/>
                  </a:lnTo>
                  <a:lnTo>
                    <a:pt x="54" y="10"/>
                  </a:lnTo>
                  <a:lnTo>
                    <a:pt x="56" y="10"/>
                  </a:lnTo>
                  <a:lnTo>
                    <a:pt x="58" y="10"/>
                  </a:lnTo>
                  <a:lnTo>
                    <a:pt x="60" y="10"/>
                  </a:lnTo>
                  <a:lnTo>
                    <a:pt x="62" y="11"/>
                  </a:lnTo>
                  <a:lnTo>
                    <a:pt x="64" y="11"/>
                  </a:lnTo>
                  <a:lnTo>
                    <a:pt x="66" y="11"/>
                  </a:lnTo>
                  <a:lnTo>
                    <a:pt x="68" y="11"/>
                  </a:lnTo>
                  <a:lnTo>
                    <a:pt x="70" y="11"/>
                  </a:lnTo>
                  <a:lnTo>
                    <a:pt x="72" y="11"/>
                  </a:lnTo>
                  <a:lnTo>
                    <a:pt x="74" y="11"/>
                  </a:lnTo>
                  <a:lnTo>
                    <a:pt x="77" y="11"/>
                  </a:lnTo>
                  <a:lnTo>
                    <a:pt x="79" y="11"/>
                  </a:lnTo>
                  <a:lnTo>
                    <a:pt x="81" y="11"/>
                  </a:lnTo>
                  <a:lnTo>
                    <a:pt x="83" y="11"/>
                  </a:lnTo>
                  <a:lnTo>
                    <a:pt x="85" y="11"/>
                  </a:lnTo>
                  <a:lnTo>
                    <a:pt x="87" y="11"/>
                  </a:lnTo>
                  <a:lnTo>
                    <a:pt x="88" y="11"/>
                  </a:lnTo>
                  <a:lnTo>
                    <a:pt x="90" y="11"/>
                  </a:lnTo>
                  <a:lnTo>
                    <a:pt x="91" y="11"/>
                  </a:lnTo>
                  <a:lnTo>
                    <a:pt x="93" y="11"/>
                  </a:lnTo>
                  <a:lnTo>
                    <a:pt x="94" y="11"/>
                  </a:lnTo>
                  <a:lnTo>
                    <a:pt x="96" y="11"/>
                  </a:lnTo>
                  <a:lnTo>
                    <a:pt x="97" y="11"/>
                  </a:lnTo>
                  <a:lnTo>
                    <a:pt x="99" y="11"/>
                  </a:lnTo>
                  <a:lnTo>
                    <a:pt x="100" y="11"/>
                  </a:lnTo>
                  <a:lnTo>
                    <a:pt x="101" y="11"/>
                  </a:lnTo>
                  <a:lnTo>
                    <a:pt x="103" y="11"/>
                  </a:lnTo>
                  <a:lnTo>
                    <a:pt x="104" y="11"/>
                  </a:lnTo>
                  <a:lnTo>
                    <a:pt x="106" y="11"/>
                  </a:lnTo>
                  <a:lnTo>
                    <a:pt x="107" y="11"/>
                  </a:lnTo>
                  <a:lnTo>
                    <a:pt x="109" y="11"/>
                  </a:lnTo>
                  <a:lnTo>
                    <a:pt x="113" y="10"/>
                  </a:lnTo>
                  <a:lnTo>
                    <a:pt x="118" y="10"/>
                  </a:lnTo>
                  <a:lnTo>
                    <a:pt x="123" y="10"/>
                  </a:lnTo>
                  <a:lnTo>
                    <a:pt x="127" y="10"/>
                  </a:lnTo>
                  <a:lnTo>
                    <a:pt x="131" y="9"/>
                  </a:lnTo>
                  <a:lnTo>
                    <a:pt x="135" y="9"/>
                  </a:lnTo>
                  <a:lnTo>
                    <a:pt x="139" y="8"/>
                  </a:lnTo>
                  <a:lnTo>
                    <a:pt x="143" y="8"/>
                  </a:lnTo>
                  <a:lnTo>
                    <a:pt x="146" y="7"/>
                  </a:lnTo>
                  <a:lnTo>
                    <a:pt x="149" y="7"/>
                  </a:lnTo>
                  <a:lnTo>
                    <a:pt x="152" y="6"/>
                  </a:lnTo>
                  <a:lnTo>
                    <a:pt x="155" y="6"/>
                  </a:lnTo>
                  <a:lnTo>
                    <a:pt x="158" y="5"/>
                  </a:lnTo>
                  <a:lnTo>
                    <a:pt x="160" y="4"/>
                  </a:lnTo>
                  <a:lnTo>
                    <a:pt x="162" y="4"/>
                  </a:lnTo>
                  <a:lnTo>
                    <a:pt x="164" y="3"/>
                  </a:lnTo>
                  <a:lnTo>
                    <a:pt x="164" y="3"/>
                  </a:lnTo>
                  <a:lnTo>
                    <a:pt x="165" y="2"/>
                  </a:lnTo>
                  <a:lnTo>
                    <a:pt x="166" y="2"/>
                  </a:lnTo>
                  <a:lnTo>
                    <a:pt x="167" y="2"/>
                  </a:lnTo>
                  <a:lnTo>
                    <a:pt x="168" y="1"/>
                  </a:lnTo>
                  <a:lnTo>
                    <a:pt x="168" y="1"/>
                  </a:lnTo>
                  <a:lnTo>
                    <a:pt x="169" y="1"/>
                  </a:lnTo>
                  <a:lnTo>
                    <a:pt x="169" y="0"/>
                  </a:lnTo>
                  <a:lnTo>
                    <a:pt x="169" y="6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51" name="Freeform 531"/>
            <p:cNvSpPr>
              <a:spLocks/>
            </p:cNvSpPr>
            <p:nvPr/>
          </p:nvSpPr>
          <p:spPr bwMode="auto">
            <a:xfrm>
              <a:off x="2246" y="3136"/>
              <a:ext cx="36" cy="11"/>
            </a:xfrm>
            <a:custGeom>
              <a:avLst/>
              <a:gdLst>
                <a:gd name="T0" fmla="*/ 19 w 36"/>
                <a:gd name="T1" fmla="*/ 0 h 11"/>
                <a:gd name="T2" fmla="*/ 36 w 36"/>
                <a:gd name="T3" fmla="*/ 8 h 11"/>
                <a:gd name="T4" fmla="*/ 9 w 36"/>
                <a:gd name="T5" fmla="*/ 11 h 11"/>
                <a:gd name="T6" fmla="*/ 0 w 36"/>
                <a:gd name="T7" fmla="*/ 1 h 11"/>
                <a:gd name="T8" fmla="*/ 19 w 36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11">
                  <a:moveTo>
                    <a:pt x="19" y="0"/>
                  </a:moveTo>
                  <a:lnTo>
                    <a:pt x="36" y="8"/>
                  </a:lnTo>
                  <a:lnTo>
                    <a:pt x="9" y="11"/>
                  </a:lnTo>
                  <a:lnTo>
                    <a:pt x="0" y="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52" name="Freeform 532"/>
            <p:cNvSpPr>
              <a:spLocks/>
            </p:cNvSpPr>
            <p:nvPr/>
          </p:nvSpPr>
          <p:spPr bwMode="auto">
            <a:xfrm>
              <a:off x="2249" y="3137"/>
              <a:ext cx="29" cy="9"/>
            </a:xfrm>
            <a:custGeom>
              <a:avLst/>
              <a:gdLst>
                <a:gd name="T0" fmla="*/ 16 w 29"/>
                <a:gd name="T1" fmla="*/ 0 h 9"/>
                <a:gd name="T2" fmla="*/ 29 w 29"/>
                <a:gd name="T3" fmla="*/ 6 h 9"/>
                <a:gd name="T4" fmla="*/ 7 w 29"/>
                <a:gd name="T5" fmla="*/ 9 h 9"/>
                <a:gd name="T6" fmla="*/ 0 w 29"/>
                <a:gd name="T7" fmla="*/ 1 h 9"/>
                <a:gd name="T8" fmla="*/ 16 w 29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9">
                  <a:moveTo>
                    <a:pt x="16" y="0"/>
                  </a:moveTo>
                  <a:lnTo>
                    <a:pt x="29" y="6"/>
                  </a:lnTo>
                  <a:lnTo>
                    <a:pt x="7" y="9"/>
                  </a:lnTo>
                  <a:lnTo>
                    <a:pt x="0" y="1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D6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53" name="Freeform 533"/>
            <p:cNvSpPr>
              <a:spLocks/>
            </p:cNvSpPr>
            <p:nvPr/>
          </p:nvSpPr>
          <p:spPr bwMode="auto">
            <a:xfrm>
              <a:off x="2234" y="3073"/>
              <a:ext cx="6" cy="10"/>
            </a:xfrm>
            <a:custGeom>
              <a:avLst/>
              <a:gdLst>
                <a:gd name="T0" fmla="*/ 1 w 6"/>
                <a:gd name="T1" fmla="*/ 10 h 10"/>
                <a:gd name="T2" fmla="*/ 0 w 6"/>
                <a:gd name="T3" fmla="*/ 9 h 10"/>
                <a:gd name="T4" fmla="*/ 0 w 6"/>
                <a:gd name="T5" fmla="*/ 8 h 10"/>
                <a:gd name="T6" fmla="*/ 0 w 6"/>
                <a:gd name="T7" fmla="*/ 6 h 10"/>
                <a:gd name="T8" fmla="*/ 0 w 6"/>
                <a:gd name="T9" fmla="*/ 4 h 10"/>
                <a:gd name="T10" fmla="*/ 1 w 6"/>
                <a:gd name="T11" fmla="*/ 3 h 10"/>
                <a:gd name="T12" fmla="*/ 1 w 6"/>
                <a:gd name="T13" fmla="*/ 2 h 10"/>
                <a:gd name="T14" fmla="*/ 2 w 6"/>
                <a:gd name="T15" fmla="*/ 1 h 10"/>
                <a:gd name="T16" fmla="*/ 2 w 6"/>
                <a:gd name="T17" fmla="*/ 1 h 10"/>
                <a:gd name="T18" fmla="*/ 3 w 6"/>
                <a:gd name="T19" fmla="*/ 0 h 10"/>
                <a:gd name="T20" fmla="*/ 4 w 6"/>
                <a:gd name="T21" fmla="*/ 0 h 10"/>
                <a:gd name="T22" fmla="*/ 4 w 6"/>
                <a:gd name="T23" fmla="*/ 0 h 10"/>
                <a:gd name="T24" fmla="*/ 5 w 6"/>
                <a:gd name="T25" fmla="*/ 0 h 10"/>
                <a:gd name="T26" fmla="*/ 5 w 6"/>
                <a:gd name="T27" fmla="*/ 1 h 10"/>
                <a:gd name="T28" fmla="*/ 6 w 6"/>
                <a:gd name="T29" fmla="*/ 2 h 10"/>
                <a:gd name="T30" fmla="*/ 6 w 6"/>
                <a:gd name="T31" fmla="*/ 4 h 10"/>
                <a:gd name="T32" fmla="*/ 5 w 6"/>
                <a:gd name="T33" fmla="*/ 6 h 10"/>
                <a:gd name="T34" fmla="*/ 5 w 6"/>
                <a:gd name="T35" fmla="*/ 7 h 10"/>
                <a:gd name="T36" fmla="*/ 4 w 6"/>
                <a:gd name="T37" fmla="*/ 8 h 10"/>
                <a:gd name="T38" fmla="*/ 3 w 6"/>
                <a:gd name="T39" fmla="*/ 8 h 10"/>
                <a:gd name="T40" fmla="*/ 3 w 6"/>
                <a:gd name="T41" fmla="*/ 9 h 10"/>
                <a:gd name="T42" fmla="*/ 2 w 6"/>
                <a:gd name="T43" fmla="*/ 9 h 10"/>
                <a:gd name="T44" fmla="*/ 2 w 6"/>
                <a:gd name="T45" fmla="*/ 10 h 10"/>
                <a:gd name="T46" fmla="*/ 1 w 6"/>
                <a:gd name="T47" fmla="*/ 10 h 10"/>
                <a:gd name="T48" fmla="*/ 1 w 6"/>
                <a:gd name="T4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" h="10">
                  <a:moveTo>
                    <a:pt x="1" y="10"/>
                  </a:move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6" y="2"/>
                  </a:lnTo>
                  <a:lnTo>
                    <a:pt x="6" y="4"/>
                  </a:lnTo>
                  <a:lnTo>
                    <a:pt x="5" y="6"/>
                  </a:lnTo>
                  <a:lnTo>
                    <a:pt x="5" y="7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54" name="Freeform 534"/>
            <p:cNvSpPr>
              <a:spLocks/>
            </p:cNvSpPr>
            <p:nvPr/>
          </p:nvSpPr>
          <p:spPr bwMode="auto">
            <a:xfrm>
              <a:off x="2238" y="3095"/>
              <a:ext cx="18" cy="17"/>
            </a:xfrm>
            <a:custGeom>
              <a:avLst/>
              <a:gdLst>
                <a:gd name="T0" fmla="*/ 0 w 18"/>
                <a:gd name="T1" fmla="*/ 16 h 17"/>
                <a:gd name="T2" fmla="*/ 0 w 18"/>
                <a:gd name="T3" fmla="*/ 0 h 17"/>
                <a:gd name="T4" fmla="*/ 18 w 18"/>
                <a:gd name="T5" fmla="*/ 4 h 17"/>
                <a:gd name="T6" fmla="*/ 18 w 18"/>
                <a:gd name="T7" fmla="*/ 17 h 17"/>
                <a:gd name="T8" fmla="*/ 0 w 18"/>
                <a:gd name="T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7">
                  <a:moveTo>
                    <a:pt x="0" y="16"/>
                  </a:moveTo>
                  <a:lnTo>
                    <a:pt x="0" y="0"/>
                  </a:lnTo>
                  <a:lnTo>
                    <a:pt x="18" y="4"/>
                  </a:lnTo>
                  <a:lnTo>
                    <a:pt x="18" y="17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55" name="Rectangle 535"/>
            <p:cNvSpPr>
              <a:spLocks noChangeArrowheads="1"/>
            </p:cNvSpPr>
            <p:nvPr/>
          </p:nvSpPr>
          <p:spPr bwMode="auto">
            <a:xfrm>
              <a:off x="2240" y="3098"/>
              <a:ext cx="14" cy="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56" name="Freeform 536"/>
            <p:cNvSpPr>
              <a:spLocks/>
            </p:cNvSpPr>
            <p:nvPr/>
          </p:nvSpPr>
          <p:spPr bwMode="auto">
            <a:xfrm>
              <a:off x="2230" y="3071"/>
              <a:ext cx="38" cy="33"/>
            </a:xfrm>
            <a:custGeom>
              <a:avLst/>
              <a:gdLst>
                <a:gd name="T0" fmla="*/ 6 w 38"/>
                <a:gd name="T1" fmla="*/ 8 h 33"/>
                <a:gd name="T2" fmla="*/ 6 w 38"/>
                <a:gd name="T3" fmla="*/ 8 h 33"/>
                <a:gd name="T4" fmla="*/ 7 w 38"/>
                <a:gd name="T5" fmla="*/ 7 h 33"/>
                <a:gd name="T6" fmla="*/ 9 w 38"/>
                <a:gd name="T7" fmla="*/ 5 h 33"/>
                <a:gd name="T8" fmla="*/ 10 w 38"/>
                <a:gd name="T9" fmla="*/ 4 h 33"/>
                <a:gd name="T10" fmla="*/ 12 w 38"/>
                <a:gd name="T11" fmla="*/ 2 h 33"/>
                <a:gd name="T12" fmla="*/ 14 w 38"/>
                <a:gd name="T13" fmla="*/ 1 h 33"/>
                <a:gd name="T14" fmla="*/ 16 w 38"/>
                <a:gd name="T15" fmla="*/ 0 h 33"/>
                <a:gd name="T16" fmla="*/ 19 w 38"/>
                <a:gd name="T17" fmla="*/ 0 h 33"/>
                <a:gd name="T18" fmla="*/ 21 w 38"/>
                <a:gd name="T19" fmla="*/ 0 h 33"/>
                <a:gd name="T20" fmla="*/ 24 w 38"/>
                <a:gd name="T21" fmla="*/ 0 h 33"/>
                <a:gd name="T22" fmla="*/ 27 w 38"/>
                <a:gd name="T23" fmla="*/ 1 h 33"/>
                <a:gd name="T24" fmla="*/ 30 w 38"/>
                <a:gd name="T25" fmla="*/ 2 h 33"/>
                <a:gd name="T26" fmla="*/ 33 w 38"/>
                <a:gd name="T27" fmla="*/ 4 h 33"/>
                <a:gd name="T28" fmla="*/ 35 w 38"/>
                <a:gd name="T29" fmla="*/ 7 h 33"/>
                <a:gd name="T30" fmla="*/ 36 w 38"/>
                <a:gd name="T31" fmla="*/ 10 h 33"/>
                <a:gd name="T32" fmla="*/ 37 w 38"/>
                <a:gd name="T33" fmla="*/ 13 h 33"/>
                <a:gd name="T34" fmla="*/ 38 w 38"/>
                <a:gd name="T35" fmla="*/ 16 h 33"/>
                <a:gd name="T36" fmla="*/ 37 w 38"/>
                <a:gd name="T37" fmla="*/ 19 h 33"/>
                <a:gd name="T38" fmla="*/ 36 w 38"/>
                <a:gd name="T39" fmla="*/ 22 h 33"/>
                <a:gd name="T40" fmla="*/ 35 w 38"/>
                <a:gd name="T41" fmla="*/ 25 h 33"/>
                <a:gd name="T42" fmla="*/ 33 w 38"/>
                <a:gd name="T43" fmla="*/ 28 h 33"/>
                <a:gd name="T44" fmla="*/ 30 w 38"/>
                <a:gd name="T45" fmla="*/ 30 h 33"/>
                <a:gd name="T46" fmla="*/ 28 w 38"/>
                <a:gd name="T47" fmla="*/ 31 h 33"/>
                <a:gd name="T48" fmla="*/ 25 w 38"/>
                <a:gd name="T49" fmla="*/ 32 h 33"/>
                <a:gd name="T50" fmla="*/ 21 w 38"/>
                <a:gd name="T51" fmla="*/ 33 h 33"/>
                <a:gd name="T52" fmla="*/ 18 w 38"/>
                <a:gd name="T53" fmla="*/ 32 h 33"/>
                <a:gd name="T54" fmla="*/ 16 w 38"/>
                <a:gd name="T55" fmla="*/ 32 h 33"/>
                <a:gd name="T56" fmla="*/ 14 w 38"/>
                <a:gd name="T57" fmla="*/ 31 h 33"/>
                <a:gd name="T58" fmla="*/ 12 w 38"/>
                <a:gd name="T59" fmla="*/ 30 h 33"/>
                <a:gd name="T60" fmla="*/ 10 w 38"/>
                <a:gd name="T61" fmla="*/ 29 h 33"/>
                <a:gd name="T62" fmla="*/ 9 w 38"/>
                <a:gd name="T63" fmla="*/ 27 h 33"/>
                <a:gd name="T64" fmla="*/ 7 w 38"/>
                <a:gd name="T65" fmla="*/ 25 h 33"/>
                <a:gd name="T66" fmla="*/ 6 w 38"/>
                <a:gd name="T67" fmla="*/ 23 h 33"/>
                <a:gd name="T68" fmla="*/ 6 w 38"/>
                <a:gd name="T69" fmla="*/ 22 h 33"/>
                <a:gd name="T70" fmla="*/ 5 w 38"/>
                <a:gd name="T71" fmla="*/ 22 h 33"/>
                <a:gd name="T72" fmla="*/ 4 w 38"/>
                <a:gd name="T73" fmla="*/ 22 h 33"/>
                <a:gd name="T74" fmla="*/ 2 w 38"/>
                <a:gd name="T75" fmla="*/ 21 h 33"/>
                <a:gd name="T76" fmla="*/ 1 w 38"/>
                <a:gd name="T77" fmla="*/ 19 h 33"/>
                <a:gd name="T78" fmla="*/ 0 w 38"/>
                <a:gd name="T79" fmla="*/ 16 h 33"/>
                <a:gd name="T80" fmla="*/ 1 w 38"/>
                <a:gd name="T81" fmla="*/ 13 h 33"/>
                <a:gd name="T82" fmla="*/ 2 w 38"/>
                <a:gd name="T83" fmla="*/ 11 h 33"/>
                <a:gd name="T84" fmla="*/ 3 w 38"/>
                <a:gd name="T85" fmla="*/ 9 h 33"/>
                <a:gd name="T86" fmla="*/ 5 w 38"/>
                <a:gd name="T87" fmla="*/ 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8" h="33">
                  <a:moveTo>
                    <a:pt x="6" y="8"/>
                  </a:move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5"/>
                  </a:lnTo>
                  <a:lnTo>
                    <a:pt x="9" y="5"/>
                  </a:lnTo>
                  <a:lnTo>
                    <a:pt x="10" y="4"/>
                  </a:lnTo>
                  <a:lnTo>
                    <a:pt x="11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1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3" y="4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5" y="8"/>
                  </a:lnTo>
                  <a:lnTo>
                    <a:pt x="36" y="10"/>
                  </a:lnTo>
                  <a:lnTo>
                    <a:pt x="37" y="11"/>
                  </a:lnTo>
                  <a:lnTo>
                    <a:pt x="37" y="13"/>
                  </a:lnTo>
                  <a:lnTo>
                    <a:pt x="37" y="14"/>
                  </a:lnTo>
                  <a:lnTo>
                    <a:pt x="38" y="16"/>
                  </a:lnTo>
                  <a:lnTo>
                    <a:pt x="37" y="18"/>
                  </a:lnTo>
                  <a:lnTo>
                    <a:pt x="37" y="19"/>
                  </a:lnTo>
                  <a:lnTo>
                    <a:pt x="37" y="21"/>
                  </a:lnTo>
                  <a:lnTo>
                    <a:pt x="36" y="22"/>
                  </a:lnTo>
                  <a:lnTo>
                    <a:pt x="36" y="24"/>
                  </a:lnTo>
                  <a:lnTo>
                    <a:pt x="35" y="25"/>
                  </a:lnTo>
                  <a:lnTo>
                    <a:pt x="34" y="26"/>
                  </a:lnTo>
                  <a:lnTo>
                    <a:pt x="33" y="28"/>
                  </a:lnTo>
                  <a:lnTo>
                    <a:pt x="32" y="29"/>
                  </a:lnTo>
                  <a:lnTo>
                    <a:pt x="30" y="30"/>
                  </a:lnTo>
                  <a:lnTo>
                    <a:pt x="29" y="31"/>
                  </a:lnTo>
                  <a:lnTo>
                    <a:pt x="28" y="31"/>
                  </a:lnTo>
                  <a:lnTo>
                    <a:pt x="26" y="32"/>
                  </a:lnTo>
                  <a:lnTo>
                    <a:pt x="25" y="32"/>
                  </a:lnTo>
                  <a:lnTo>
                    <a:pt x="23" y="32"/>
                  </a:lnTo>
                  <a:lnTo>
                    <a:pt x="21" y="33"/>
                  </a:lnTo>
                  <a:lnTo>
                    <a:pt x="20" y="33"/>
                  </a:lnTo>
                  <a:lnTo>
                    <a:pt x="18" y="32"/>
                  </a:lnTo>
                  <a:lnTo>
                    <a:pt x="17" y="32"/>
                  </a:lnTo>
                  <a:lnTo>
                    <a:pt x="16" y="32"/>
                  </a:lnTo>
                  <a:lnTo>
                    <a:pt x="15" y="32"/>
                  </a:lnTo>
                  <a:lnTo>
                    <a:pt x="14" y="31"/>
                  </a:lnTo>
                  <a:lnTo>
                    <a:pt x="13" y="31"/>
                  </a:lnTo>
                  <a:lnTo>
                    <a:pt x="12" y="30"/>
                  </a:lnTo>
                  <a:lnTo>
                    <a:pt x="11" y="29"/>
                  </a:lnTo>
                  <a:lnTo>
                    <a:pt x="10" y="29"/>
                  </a:lnTo>
                  <a:lnTo>
                    <a:pt x="9" y="28"/>
                  </a:lnTo>
                  <a:lnTo>
                    <a:pt x="9" y="27"/>
                  </a:lnTo>
                  <a:lnTo>
                    <a:pt x="8" y="26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6" y="23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5" y="22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3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3" y="9"/>
                  </a:lnTo>
                  <a:lnTo>
                    <a:pt x="4" y="9"/>
                  </a:lnTo>
                  <a:lnTo>
                    <a:pt x="5" y="8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57" name="Freeform 537"/>
            <p:cNvSpPr>
              <a:spLocks/>
            </p:cNvSpPr>
            <p:nvPr/>
          </p:nvSpPr>
          <p:spPr bwMode="auto">
            <a:xfrm>
              <a:off x="2232" y="3073"/>
              <a:ext cx="33" cy="28"/>
            </a:xfrm>
            <a:custGeom>
              <a:avLst/>
              <a:gdLst>
                <a:gd name="T0" fmla="*/ 4 w 33"/>
                <a:gd name="T1" fmla="*/ 10 h 28"/>
                <a:gd name="T2" fmla="*/ 5 w 33"/>
                <a:gd name="T3" fmla="*/ 10 h 28"/>
                <a:gd name="T4" fmla="*/ 6 w 33"/>
                <a:gd name="T5" fmla="*/ 9 h 28"/>
                <a:gd name="T6" fmla="*/ 7 w 33"/>
                <a:gd name="T7" fmla="*/ 7 h 28"/>
                <a:gd name="T8" fmla="*/ 8 w 33"/>
                <a:gd name="T9" fmla="*/ 5 h 28"/>
                <a:gd name="T10" fmla="*/ 10 w 33"/>
                <a:gd name="T11" fmla="*/ 4 h 28"/>
                <a:gd name="T12" fmla="*/ 12 w 33"/>
                <a:gd name="T13" fmla="*/ 2 h 28"/>
                <a:gd name="T14" fmla="*/ 14 w 33"/>
                <a:gd name="T15" fmla="*/ 1 h 28"/>
                <a:gd name="T16" fmla="*/ 17 w 33"/>
                <a:gd name="T17" fmla="*/ 0 h 28"/>
                <a:gd name="T18" fmla="*/ 19 w 33"/>
                <a:gd name="T19" fmla="*/ 0 h 28"/>
                <a:gd name="T20" fmla="*/ 23 w 33"/>
                <a:gd name="T21" fmla="*/ 1 h 28"/>
                <a:gd name="T22" fmla="*/ 28 w 33"/>
                <a:gd name="T23" fmla="*/ 3 h 28"/>
                <a:gd name="T24" fmla="*/ 31 w 33"/>
                <a:gd name="T25" fmla="*/ 7 h 28"/>
                <a:gd name="T26" fmla="*/ 33 w 33"/>
                <a:gd name="T27" fmla="*/ 13 h 28"/>
                <a:gd name="T28" fmla="*/ 33 w 33"/>
                <a:gd name="T29" fmla="*/ 17 h 28"/>
                <a:gd name="T30" fmla="*/ 32 w 33"/>
                <a:gd name="T31" fmla="*/ 19 h 28"/>
                <a:gd name="T32" fmla="*/ 31 w 33"/>
                <a:gd name="T33" fmla="*/ 22 h 28"/>
                <a:gd name="T34" fmla="*/ 29 w 33"/>
                <a:gd name="T35" fmla="*/ 24 h 28"/>
                <a:gd name="T36" fmla="*/ 27 w 33"/>
                <a:gd name="T37" fmla="*/ 26 h 28"/>
                <a:gd name="T38" fmla="*/ 25 w 33"/>
                <a:gd name="T39" fmla="*/ 27 h 28"/>
                <a:gd name="T40" fmla="*/ 22 w 33"/>
                <a:gd name="T41" fmla="*/ 28 h 28"/>
                <a:gd name="T42" fmla="*/ 19 w 33"/>
                <a:gd name="T43" fmla="*/ 28 h 28"/>
                <a:gd name="T44" fmla="*/ 16 w 33"/>
                <a:gd name="T45" fmla="*/ 28 h 28"/>
                <a:gd name="T46" fmla="*/ 12 w 33"/>
                <a:gd name="T47" fmla="*/ 26 h 28"/>
                <a:gd name="T48" fmla="*/ 8 w 33"/>
                <a:gd name="T49" fmla="*/ 23 h 28"/>
                <a:gd name="T50" fmla="*/ 6 w 33"/>
                <a:gd name="T51" fmla="*/ 19 h 28"/>
                <a:gd name="T52" fmla="*/ 5 w 33"/>
                <a:gd name="T53" fmla="*/ 17 h 28"/>
                <a:gd name="T54" fmla="*/ 4 w 33"/>
                <a:gd name="T55" fmla="*/ 18 h 28"/>
                <a:gd name="T56" fmla="*/ 3 w 33"/>
                <a:gd name="T57" fmla="*/ 17 h 28"/>
                <a:gd name="T58" fmla="*/ 2 w 33"/>
                <a:gd name="T59" fmla="*/ 17 h 28"/>
                <a:gd name="T60" fmla="*/ 1 w 33"/>
                <a:gd name="T61" fmla="*/ 16 h 28"/>
                <a:gd name="T62" fmla="*/ 0 w 33"/>
                <a:gd name="T63" fmla="*/ 14 h 28"/>
                <a:gd name="T64" fmla="*/ 1 w 33"/>
                <a:gd name="T65" fmla="*/ 13 h 28"/>
                <a:gd name="T66" fmla="*/ 1 w 33"/>
                <a:gd name="T67" fmla="*/ 11 h 28"/>
                <a:gd name="T68" fmla="*/ 2 w 33"/>
                <a:gd name="T69" fmla="*/ 10 h 28"/>
                <a:gd name="T70" fmla="*/ 3 w 33"/>
                <a:gd name="T71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3" h="28">
                  <a:moveTo>
                    <a:pt x="4" y="10"/>
                  </a:moveTo>
                  <a:lnTo>
                    <a:pt x="4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6" y="11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5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1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3" y="1"/>
                  </a:lnTo>
                  <a:lnTo>
                    <a:pt x="26" y="2"/>
                  </a:lnTo>
                  <a:lnTo>
                    <a:pt x="28" y="3"/>
                  </a:lnTo>
                  <a:lnTo>
                    <a:pt x="30" y="5"/>
                  </a:lnTo>
                  <a:lnTo>
                    <a:pt x="31" y="7"/>
                  </a:lnTo>
                  <a:lnTo>
                    <a:pt x="32" y="10"/>
                  </a:lnTo>
                  <a:lnTo>
                    <a:pt x="33" y="13"/>
                  </a:lnTo>
                  <a:lnTo>
                    <a:pt x="33" y="15"/>
                  </a:lnTo>
                  <a:lnTo>
                    <a:pt x="33" y="17"/>
                  </a:lnTo>
                  <a:lnTo>
                    <a:pt x="32" y="18"/>
                  </a:lnTo>
                  <a:lnTo>
                    <a:pt x="32" y="19"/>
                  </a:lnTo>
                  <a:lnTo>
                    <a:pt x="31" y="21"/>
                  </a:lnTo>
                  <a:lnTo>
                    <a:pt x="31" y="22"/>
                  </a:lnTo>
                  <a:lnTo>
                    <a:pt x="30" y="23"/>
                  </a:lnTo>
                  <a:lnTo>
                    <a:pt x="29" y="24"/>
                  </a:lnTo>
                  <a:lnTo>
                    <a:pt x="28" y="25"/>
                  </a:lnTo>
                  <a:lnTo>
                    <a:pt x="27" y="26"/>
                  </a:lnTo>
                  <a:lnTo>
                    <a:pt x="26" y="26"/>
                  </a:lnTo>
                  <a:lnTo>
                    <a:pt x="25" y="27"/>
                  </a:lnTo>
                  <a:lnTo>
                    <a:pt x="23" y="27"/>
                  </a:lnTo>
                  <a:lnTo>
                    <a:pt x="22" y="28"/>
                  </a:lnTo>
                  <a:lnTo>
                    <a:pt x="21" y="28"/>
                  </a:lnTo>
                  <a:lnTo>
                    <a:pt x="19" y="28"/>
                  </a:lnTo>
                  <a:lnTo>
                    <a:pt x="18" y="28"/>
                  </a:lnTo>
                  <a:lnTo>
                    <a:pt x="16" y="28"/>
                  </a:lnTo>
                  <a:lnTo>
                    <a:pt x="14" y="27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7" y="21"/>
                  </a:lnTo>
                  <a:lnTo>
                    <a:pt x="6" y="19"/>
                  </a:lnTo>
                  <a:lnTo>
                    <a:pt x="5" y="17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8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4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58" name="Freeform 538"/>
            <p:cNvSpPr>
              <a:spLocks/>
            </p:cNvSpPr>
            <p:nvPr/>
          </p:nvSpPr>
          <p:spPr bwMode="auto">
            <a:xfrm>
              <a:off x="2244" y="3092"/>
              <a:ext cx="13" cy="5"/>
            </a:xfrm>
            <a:custGeom>
              <a:avLst/>
              <a:gdLst>
                <a:gd name="T0" fmla="*/ 13 w 13"/>
                <a:gd name="T1" fmla="*/ 1 h 5"/>
                <a:gd name="T2" fmla="*/ 13 w 13"/>
                <a:gd name="T3" fmla="*/ 2 h 5"/>
                <a:gd name="T4" fmla="*/ 13 w 13"/>
                <a:gd name="T5" fmla="*/ 2 h 5"/>
                <a:gd name="T6" fmla="*/ 13 w 13"/>
                <a:gd name="T7" fmla="*/ 3 h 5"/>
                <a:gd name="T8" fmla="*/ 12 w 13"/>
                <a:gd name="T9" fmla="*/ 3 h 5"/>
                <a:gd name="T10" fmla="*/ 12 w 13"/>
                <a:gd name="T11" fmla="*/ 3 h 5"/>
                <a:gd name="T12" fmla="*/ 11 w 13"/>
                <a:gd name="T13" fmla="*/ 4 h 5"/>
                <a:gd name="T14" fmla="*/ 11 w 13"/>
                <a:gd name="T15" fmla="*/ 4 h 5"/>
                <a:gd name="T16" fmla="*/ 10 w 13"/>
                <a:gd name="T17" fmla="*/ 5 h 5"/>
                <a:gd name="T18" fmla="*/ 9 w 13"/>
                <a:gd name="T19" fmla="*/ 5 h 5"/>
                <a:gd name="T20" fmla="*/ 9 w 13"/>
                <a:gd name="T21" fmla="*/ 5 h 5"/>
                <a:gd name="T22" fmla="*/ 8 w 13"/>
                <a:gd name="T23" fmla="*/ 5 h 5"/>
                <a:gd name="T24" fmla="*/ 7 w 13"/>
                <a:gd name="T25" fmla="*/ 5 h 5"/>
                <a:gd name="T26" fmla="*/ 6 w 13"/>
                <a:gd name="T27" fmla="*/ 5 h 5"/>
                <a:gd name="T28" fmla="*/ 6 w 13"/>
                <a:gd name="T29" fmla="*/ 5 h 5"/>
                <a:gd name="T30" fmla="*/ 5 w 13"/>
                <a:gd name="T31" fmla="*/ 5 h 5"/>
                <a:gd name="T32" fmla="*/ 5 w 13"/>
                <a:gd name="T33" fmla="*/ 5 h 5"/>
                <a:gd name="T34" fmla="*/ 0 w 13"/>
                <a:gd name="T35" fmla="*/ 0 h 5"/>
                <a:gd name="T36" fmla="*/ 13 w 13"/>
                <a:gd name="T3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5">
                  <a:moveTo>
                    <a:pt x="13" y="1"/>
                  </a:moveTo>
                  <a:lnTo>
                    <a:pt x="13" y="2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0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0" y="0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59" name="Freeform 539"/>
            <p:cNvSpPr>
              <a:spLocks/>
            </p:cNvSpPr>
            <p:nvPr/>
          </p:nvSpPr>
          <p:spPr bwMode="auto">
            <a:xfrm>
              <a:off x="2247" y="3093"/>
              <a:ext cx="8" cy="2"/>
            </a:xfrm>
            <a:custGeom>
              <a:avLst/>
              <a:gdLst>
                <a:gd name="T0" fmla="*/ 8 w 8"/>
                <a:gd name="T1" fmla="*/ 1 h 2"/>
                <a:gd name="T2" fmla="*/ 7 w 8"/>
                <a:gd name="T3" fmla="*/ 2 h 2"/>
                <a:gd name="T4" fmla="*/ 2 w 8"/>
                <a:gd name="T5" fmla="*/ 2 h 2"/>
                <a:gd name="T6" fmla="*/ 0 w 8"/>
                <a:gd name="T7" fmla="*/ 0 h 2"/>
                <a:gd name="T8" fmla="*/ 8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8" y="1"/>
                  </a:moveTo>
                  <a:lnTo>
                    <a:pt x="7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60" name="Freeform 540"/>
            <p:cNvSpPr>
              <a:spLocks/>
            </p:cNvSpPr>
            <p:nvPr/>
          </p:nvSpPr>
          <p:spPr bwMode="auto">
            <a:xfrm>
              <a:off x="2236" y="3066"/>
              <a:ext cx="30" cy="10"/>
            </a:xfrm>
            <a:custGeom>
              <a:avLst/>
              <a:gdLst>
                <a:gd name="T0" fmla="*/ 4 w 30"/>
                <a:gd name="T1" fmla="*/ 3 h 10"/>
                <a:gd name="T2" fmla="*/ 5 w 30"/>
                <a:gd name="T3" fmla="*/ 3 h 10"/>
                <a:gd name="T4" fmla="*/ 6 w 30"/>
                <a:gd name="T5" fmla="*/ 2 h 10"/>
                <a:gd name="T6" fmla="*/ 6 w 30"/>
                <a:gd name="T7" fmla="*/ 2 h 10"/>
                <a:gd name="T8" fmla="*/ 7 w 30"/>
                <a:gd name="T9" fmla="*/ 2 h 10"/>
                <a:gd name="T10" fmla="*/ 8 w 30"/>
                <a:gd name="T11" fmla="*/ 1 h 10"/>
                <a:gd name="T12" fmla="*/ 9 w 30"/>
                <a:gd name="T13" fmla="*/ 1 h 10"/>
                <a:gd name="T14" fmla="*/ 11 w 30"/>
                <a:gd name="T15" fmla="*/ 1 h 10"/>
                <a:gd name="T16" fmla="*/ 12 w 30"/>
                <a:gd name="T17" fmla="*/ 1 h 10"/>
                <a:gd name="T18" fmla="*/ 12 w 30"/>
                <a:gd name="T19" fmla="*/ 1 h 10"/>
                <a:gd name="T20" fmla="*/ 13 w 30"/>
                <a:gd name="T21" fmla="*/ 1 h 10"/>
                <a:gd name="T22" fmla="*/ 14 w 30"/>
                <a:gd name="T23" fmla="*/ 1 h 10"/>
                <a:gd name="T24" fmla="*/ 15 w 30"/>
                <a:gd name="T25" fmla="*/ 0 h 10"/>
                <a:gd name="T26" fmla="*/ 16 w 30"/>
                <a:gd name="T27" fmla="*/ 0 h 10"/>
                <a:gd name="T28" fmla="*/ 18 w 30"/>
                <a:gd name="T29" fmla="*/ 0 h 10"/>
                <a:gd name="T30" fmla="*/ 19 w 30"/>
                <a:gd name="T31" fmla="*/ 1 h 10"/>
                <a:gd name="T32" fmla="*/ 21 w 30"/>
                <a:gd name="T33" fmla="*/ 2 h 10"/>
                <a:gd name="T34" fmla="*/ 22 w 30"/>
                <a:gd name="T35" fmla="*/ 2 h 10"/>
                <a:gd name="T36" fmla="*/ 23 w 30"/>
                <a:gd name="T37" fmla="*/ 3 h 10"/>
                <a:gd name="T38" fmla="*/ 24 w 30"/>
                <a:gd name="T39" fmla="*/ 3 h 10"/>
                <a:gd name="T40" fmla="*/ 26 w 30"/>
                <a:gd name="T41" fmla="*/ 3 h 10"/>
                <a:gd name="T42" fmla="*/ 28 w 30"/>
                <a:gd name="T43" fmla="*/ 4 h 10"/>
                <a:gd name="T44" fmla="*/ 29 w 30"/>
                <a:gd name="T45" fmla="*/ 5 h 10"/>
                <a:gd name="T46" fmla="*/ 30 w 30"/>
                <a:gd name="T47" fmla="*/ 6 h 10"/>
                <a:gd name="T48" fmla="*/ 30 w 30"/>
                <a:gd name="T49" fmla="*/ 8 h 10"/>
                <a:gd name="T50" fmla="*/ 29 w 30"/>
                <a:gd name="T51" fmla="*/ 9 h 10"/>
                <a:gd name="T52" fmla="*/ 27 w 30"/>
                <a:gd name="T53" fmla="*/ 10 h 10"/>
                <a:gd name="T54" fmla="*/ 25 w 30"/>
                <a:gd name="T55" fmla="*/ 10 h 10"/>
                <a:gd name="T56" fmla="*/ 23 w 30"/>
                <a:gd name="T57" fmla="*/ 10 h 10"/>
                <a:gd name="T58" fmla="*/ 22 w 30"/>
                <a:gd name="T59" fmla="*/ 10 h 10"/>
                <a:gd name="T60" fmla="*/ 21 w 30"/>
                <a:gd name="T61" fmla="*/ 9 h 10"/>
                <a:gd name="T62" fmla="*/ 20 w 30"/>
                <a:gd name="T63" fmla="*/ 9 h 10"/>
                <a:gd name="T64" fmla="*/ 19 w 30"/>
                <a:gd name="T65" fmla="*/ 9 h 10"/>
                <a:gd name="T66" fmla="*/ 18 w 30"/>
                <a:gd name="T67" fmla="*/ 9 h 10"/>
                <a:gd name="T68" fmla="*/ 17 w 30"/>
                <a:gd name="T69" fmla="*/ 9 h 10"/>
                <a:gd name="T70" fmla="*/ 16 w 30"/>
                <a:gd name="T71" fmla="*/ 9 h 10"/>
                <a:gd name="T72" fmla="*/ 15 w 30"/>
                <a:gd name="T73" fmla="*/ 9 h 10"/>
                <a:gd name="T74" fmla="*/ 14 w 30"/>
                <a:gd name="T75" fmla="*/ 9 h 10"/>
                <a:gd name="T76" fmla="*/ 13 w 30"/>
                <a:gd name="T77" fmla="*/ 8 h 10"/>
                <a:gd name="T78" fmla="*/ 12 w 30"/>
                <a:gd name="T79" fmla="*/ 8 h 10"/>
                <a:gd name="T80" fmla="*/ 12 w 30"/>
                <a:gd name="T81" fmla="*/ 8 h 10"/>
                <a:gd name="T82" fmla="*/ 11 w 30"/>
                <a:gd name="T83" fmla="*/ 8 h 10"/>
                <a:gd name="T84" fmla="*/ 10 w 30"/>
                <a:gd name="T85" fmla="*/ 8 h 10"/>
                <a:gd name="T86" fmla="*/ 9 w 30"/>
                <a:gd name="T87" fmla="*/ 7 h 10"/>
                <a:gd name="T88" fmla="*/ 8 w 30"/>
                <a:gd name="T89" fmla="*/ 7 h 10"/>
                <a:gd name="T90" fmla="*/ 7 w 30"/>
                <a:gd name="T91" fmla="*/ 8 h 10"/>
                <a:gd name="T92" fmla="*/ 5 w 30"/>
                <a:gd name="T93" fmla="*/ 9 h 10"/>
                <a:gd name="T94" fmla="*/ 3 w 30"/>
                <a:gd name="T95" fmla="*/ 9 h 10"/>
                <a:gd name="T96" fmla="*/ 2 w 30"/>
                <a:gd name="T97" fmla="*/ 9 h 10"/>
                <a:gd name="T98" fmla="*/ 1 w 30"/>
                <a:gd name="T99" fmla="*/ 8 h 10"/>
                <a:gd name="T100" fmla="*/ 0 w 30"/>
                <a:gd name="T101" fmla="*/ 7 h 10"/>
                <a:gd name="T102" fmla="*/ 1 w 30"/>
                <a:gd name="T103" fmla="*/ 6 h 10"/>
                <a:gd name="T104" fmla="*/ 1 w 30"/>
                <a:gd name="T105" fmla="*/ 4 h 10"/>
                <a:gd name="T106" fmla="*/ 3 w 30"/>
                <a:gd name="T10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0" h="10">
                  <a:moveTo>
                    <a:pt x="4" y="3"/>
                  </a:moveTo>
                  <a:lnTo>
                    <a:pt x="4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2" y="2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4" y="3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8" y="4"/>
                  </a:lnTo>
                  <a:lnTo>
                    <a:pt x="29" y="4"/>
                  </a:lnTo>
                  <a:lnTo>
                    <a:pt x="29" y="5"/>
                  </a:lnTo>
                  <a:lnTo>
                    <a:pt x="30" y="5"/>
                  </a:lnTo>
                  <a:lnTo>
                    <a:pt x="30" y="6"/>
                  </a:lnTo>
                  <a:lnTo>
                    <a:pt x="30" y="7"/>
                  </a:lnTo>
                  <a:lnTo>
                    <a:pt x="30" y="8"/>
                  </a:lnTo>
                  <a:lnTo>
                    <a:pt x="30" y="8"/>
                  </a:lnTo>
                  <a:lnTo>
                    <a:pt x="29" y="9"/>
                  </a:lnTo>
                  <a:lnTo>
                    <a:pt x="28" y="9"/>
                  </a:lnTo>
                  <a:lnTo>
                    <a:pt x="27" y="10"/>
                  </a:lnTo>
                  <a:lnTo>
                    <a:pt x="26" y="10"/>
                  </a:lnTo>
                  <a:lnTo>
                    <a:pt x="25" y="10"/>
                  </a:lnTo>
                  <a:lnTo>
                    <a:pt x="24" y="10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9" y="9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3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0" y="8"/>
                  </a:lnTo>
                  <a:lnTo>
                    <a:pt x="9" y="7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7" y="8"/>
                  </a:lnTo>
                  <a:lnTo>
                    <a:pt x="7" y="8"/>
                  </a:lnTo>
                  <a:lnTo>
                    <a:pt x="6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3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1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2" y="4"/>
                  </a:lnTo>
                  <a:lnTo>
                    <a:pt x="3" y="3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61" name="Freeform 541"/>
            <p:cNvSpPr>
              <a:spLocks/>
            </p:cNvSpPr>
            <p:nvPr/>
          </p:nvSpPr>
          <p:spPr bwMode="auto">
            <a:xfrm>
              <a:off x="2264" y="3136"/>
              <a:ext cx="39" cy="12"/>
            </a:xfrm>
            <a:custGeom>
              <a:avLst/>
              <a:gdLst>
                <a:gd name="T0" fmla="*/ 17 w 39"/>
                <a:gd name="T1" fmla="*/ 0 h 12"/>
                <a:gd name="T2" fmla="*/ 39 w 39"/>
                <a:gd name="T3" fmla="*/ 7 h 12"/>
                <a:gd name="T4" fmla="*/ 12 w 39"/>
                <a:gd name="T5" fmla="*/ 12 h 12"/>
                <a:gd name="T6" fmla="*/ 0 w 39"/>
                <a:gd name="T7" fmla="*/ 2 h 12"/>
                <a:gd name="T8" fmla="*/ 17 w 39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2">
                  <a:moveTo>
                    <a:pt x="17" y="0"/>
                  </a:moveTo>
                  <a:lnTo>
                    <a:pt x="39" y="7"/>
                  </a:lnTo>
                  <a:lnTo>
                    <a:pt x="12" y="12"/>
                  </a:lnTo>
                  <a:lnTo>
                    <a:pt x="0" y="2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62" name="Freeform 542"/>
            <p:cNvSpPr>
              <a:spLocks/>
            </p:cNvSpPr>
            <p:nvPr/>
          </p:nvSpPr>
          <p:spPr bwMode="auto">
            <a:xfrm>
              <a:off x="2267" y="3137"/>
              <a:ext cx="31" cy="9"/>
            </a:xfrm>
            <a:custGeom>
              <a:avLst/>
              <a:gdLst>
                <a:gd name="T0" fmla="*/ 14 w 31"/>
                <a:gd name="T1" fmla="*/ 0 h 9"/>
                <a:gd name="T2" fmla="*/ 31 w 31"/>
                <a:gd name="T3" fmla="*/ 6 h 9"/>
                <a:gd name="T4" fmla="*/ 10 w 31"/>
                <a:gd name="T5" fmla="*/ 9 h 9"/>
                <a:gd name="T6" fmla="*/ 0 w 31"/>
                <a:gd name="T7" fmla="*/ 2 h 9"/>
                <a:gd name="T8" fmla="*/ 14 w 3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9">
                  <a:moveTo>
                    <a:pt x="14" y="0"/>
                  </a:moveTo>
                  <a:lnTo>
                    <a:pt x="31" y="6"/>
                  </a:lnTo>
                  <a:lnTo>
                    <a:pt x="10" y="9"/>
                  </a:lnTo>
                  <a:lnTo>
                    <a:pt x="0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D6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63" name="Freeform 543"/>
            <p:cNvSpPr>
              <a:spLocks/>
            </p:cNvSpPr>
            <p:nvPr/>
          </p:nvSpPr>
          <p:spPr bwMode="auto">
            <a:xfrm>
              <a:off x="2221" y="3104"/>
              <a:ext cx="63" cy="38"/>
            </a:xfrm>
            <a:custGeom>
              <a:avLst/>
              <a:gdLst>
                <a:gd name="T0" fmla="*/ 4 w 63"/>
                <a:gd name="T1" fmla="*/ 6 h 38"/>
                <a:gd name="T2" fmla="*/ 6 w 63"/>
                <a:gd name="T3" fmla="*/ 4 h 38"/>
                <a:gd name="T4" fmla="*/ 8 w 63"/>
                <a:gd name="T5" fmla="*/ 3 h 38"/>
                <a:gd name="T6" fmla="*/ 10 w 63"/>
                <a:gd name="T7" fmla="*/ 2 h 38"/>
                <a:gd name="T8" fmla="*/ 11 w 63"/>
                <a:gd name="T9" fmla="*/ 1 h 38"/>
                <a:gd name="T10" fmla="*/ 13 w 63"/>
                <a:gd name="T11" fmla="*/ 1 h 38"/>
                <a:gd name="T12" fmla="*/ 15 w 63"/>
                <a:gd name="T13" fmla="*/ 1 h 38"/>
                <a:gd name="T14" fmla="*/ 16 w 63"/>
                <a:gd name="T15" fmla="*/ 0 h 38"/>
                <a:gd name="T16" fmla="*/ 17 w 63"/>
                <a:gd name="T17" fmla="*/ 0 h 38"/>
                <a:gd name="T18" fmla="*/ 18 w 63"/>
                <a:gd name="T19" fmla="*/ 0 h 38"/>
                <a:gd name="T20" fmla="*/ 21 w 63"/>
                <a:gd name="T21" fmla="*/ 0 h 38"/>
                <a:gd name="T22" fmla="*/ 24 w 63"/>
                <a:gd name="T23" fmla="*/ 0 h 38"/>
                <a:gd name="T24" fmla="*/ 27 w 63"/>
                <a:gd name="T25" fmla="*/ 0 h 38"/>
                <a:gd name="T26" fmla="*/ 30 w 63"/>
                <a:gd name="T27" fmla="*/ 0 h 38"/>
                <a:gd name="T28" fmla="*/ 33 w 63"/>
                <a:gd name="T29" fmla="*/ 0 h 38"/>
                <a:gd name="T30" fmla="*/ 34 w 63"/>
                <a:gd name="T31" fmla="*/ 0 h 38"/>
                <a:gd name="T32" fmla="*/ 35 w 63"/>
                <a:gd name="T33" fmla="*/ 0 h 38"/>
                <a:gd name="T34" fmla="*/ 37 w 63"/>
                <a:gd name="T35" fmla="*/ 0 h 38"/>
                <a:gd name="T36" fmla="*/ 39 w 63"/>
                <a:gd name="T37" fmla="*/ 1 h 38"/>
                <a:gd name="T38" fmla="*/ 41 w 63"/>
                <a:gd name="T39" fmla="*/ 2 h 38"/>
                <a:gd name="T40" fmla="*/ 43 w 63"/>
                <a:gd name="T41" fmla="*/ 2 h 38"/>
                <a:gd name="T42" fmla="*/ 44 w 63"/>
                <a:gd name="T43" fmla="*/ 4 h 38"/>
                <a:gd name="T44" fmla="*/ 45 w 63"/>
                <a:gd name="T45" fmla="*/ 5 h 38"/>
                <a:gd name="T46" fmla="*/ 46 w 63"/>
                <a:gd name="T47" fmla="*/ 5 h 38"/>
                <a:gd name="T48" fmla="*/ 47 w 63"/>
                <a:gd name="T49" fmla="*/ 7 h 38"/>
                <a:gd name="T50" fmla="*/ 50 w 63"/>
                <a:gd name="T51" fmla="*/ 12 h 38"/>
                <a:gd name="T52" fmla="*/ 53 w 63"/>
                <a:gd name="T53" fmla="*/ 18 h 38"/>
                <a:gd name="T54" fmla="*/ 56 w 63"/>
                <a:gd name="T55" fmla="*/ 24 h 38"/>
                <a:gd name="T56" fmla="*/ 63 w 63"/>
                <a:gd name="T57" fmla="*/ 34 h 38"/>
                <a:gd name="T58" fmla="*/ 55 w 63"/>
                <a:gd name="T59" fmla="*/ 35 h 38"/>
                <a:gd name="T60" fmla="*/ 55 w 63"/>
                <a:gd name="T61" fmla="*/ 37 h 38"/>
                <a:gd name="T62" fmla="*/ 54 w 63"/>
                <a:gd name="T63" fmla="*/ 38 h 38"/>
                <a:gd name="T64" fmla="*/ 53 w 63"/>
                <a:gd name="T65" fmla="*/ 38 h 38"/>
                <a:gd name="T66" fmla="*/ 52 w 63"/>
                <a:gd name="T67" fmla="*/ 38 h 38"/>
                <a:gd name="T68" fmla="*/ 52 w 63"/>
                <a:gd name="T69" fmla="*/ 35 h 38"/>
                <a:gd name="T70" fmla="*/ 50 w 63"/>
                <a:gd name="T71" fmla="*/ 29 h 38"/>
                <a:gd name="T72" fmla="*/ 49 w 63"/>
                <a:gd name="T73" fmla="*/ 29 h 38"/>
                <a:gd name="T74" fmla="*/ 48 w 63"/>
                <a:gd name="T75" fmla="*/ 26 h 38"/>
                <a:gd name="T76" fmla="*/ 46 w 63"/>
                <a:gd name="T77" fmla="*/ 22 h 38"/>
                <a:gd name="T78" fmla="*/ 42 w 63"/>
                <a:gd name="T79" fmla="*/ 18 h 38"/>
                <a:gd name="T80" fmla="*/ 41 w 63"/>
                <a:gd name="T81" fmla="*/ 29 h 38"/>
                <a:gd name="T82" fmla="*/ 10 w 63"/>
                <a:gd name="T83" fmla="*/ 17 h 38"/>
                <a:gd name="T84" fmla="*/ 9 w 63"/>
                <a:gd name="T85" fmla="*/ 21 h 38"/>
                <a:gd name="T86" fmla="*/ 9 w 63"/>
                <a:gd name="T87" fmla="*/ 32 h 38"/>
                <a:gd name="T88" fmla="*/ 0 w 63"/>
                <a:gd name="T89" fmla="*/ 32 h 38"/>
                <a:gd name="T90" fmla="*/ 0 w 63"/>
                <a:gd name="T91" fmla="*/ 28 h 38"/>
                <a:gd name="T92" fmla="*/ 0 w 63"/>
                <a:gd name="T93" fmla="*/ 20 h 38"/>
                <a:gd name="T94" fmla="*/ 2 w 63"/>
                <a:gd name="T95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3" h="38">
                  <a:moveTo>
                    <a:pt x="4" y="7"/>
                  </a:moveTo>
                  <a:lnTo>
                    <a:pt x="4" y="6"/>
                  </a:lnTo>
                  <a:lnTo>
                    <a:pt x="5" y="5"/>
                  </a:lnTo>
                  <a:lnTo>
                    <a:pt x="6" y="4"/>
                  </a:lnTo>
                  <a:lnTo>
                    <a:pt x="7" y="3"/>
                  </a:lnTo>
                  <a:lnTo>
                    <a:pt x="8" y="3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3" y="3"/>
                  </a:lnTo>
                  <a:lnTo>
                    <a:pt x="44" y="4"/>
                  </a:lnTo>
                  <a:lnTo>
                    <a:pt x="45" y="4"/>
                  </a:lnTo>
                  <a:lnTo>
                    <a:pt x="45" y="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6" y="5"/>
                  </a:lnTo>
                  <a:lnTo>
                    <a:pt x="47" y="7"/>
                  </a:lnTo>
                  <a:lnTo>
                    <a:pt x="48" y="9"/>
                  </a:lnTo>
                  <a:lnTo>
                    <a:pt x="50" y="12"/>
                  </a:lnTo>
                  <a:lnTo>
                    <a:pt x="52" y="15"/>
                  </a:lnTo>
                  <a:lnTo>
                    <a:pt x="53" y="18"/>
                  </a:lnTo>
                  <a:lnTo>
                    <a:pt x="55" y="21"/>
                  </a:lnTo>
                  <a:lnTo>
                    <a:pt x="56" y="24"/>
                  </a:lnTo>
                  <a:lnTo>
                    <a:pt x="57" y="27"/>
                  </a:lnTo>
                  <a:lnTo>
                    <a:pt x="63" y="34"/>
                  </a:lnTo>
                  <a:lnTo>
                    <a:pt x="58" y="38"/>
                  </a:lnTo>
                  <a:lnTo>
                    <a:pt x="55" y="35"/>
                  </a:lnTo>
                  <a:lnTo>
                    <a:pt x="55" y="36"/>
                  </a:lnTo>
                  <a:lnTo>
                    <a:pt x="55" y="37"/>
                  </a:lnTo>
                  <a:lnTo>
                    <a:pt x="54" y="38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3" y="38"/>
                  </a:lnTo>
                  <a:lnTo>
                    <a:pt x="52" y="38"/>
                  </a:lnTo>
                  <a:lnTo>
                    <a:pt x="52" y="38"/>
                  </a:lnTo>
                  <a:lnTo>
                    <a:pt x="52" y="37"/>
                  </a:lnTo>
                  <a:lnTo>
                    <a:pt x="52" y="35"/>
                  </a:lnTo>
                  <a:lnTo>
                    <a:pt x="51" y="33"/>
                  </a:lnTo>
                  <a:lnTo>
                    <a:pt x="50" y="29"/>
                  </a:lnTo>
                  <a:lnTo>
                    <a:pt x="49" y="30"/>
                  </a:lnTo>
                  <a:lnTo>
                    <a:pt x="49" y="29"/>
                  </a:lnTo>
                  <a:lnTo>
                    <a:pt x="49" y="28"/>
                  </a:lnTo>
                  <a:lnTo>
                    <a:pt x="48" y="26"/>
                  </a:lnTo>
                  <a:lnTo>
                    <a:pt x="47" y="24"/>
                  </a:lnTo>
                  <a:lnTo>
                    <a:pt x="46" y="22"/>
                  </a:lnTo>
                  <a:lnTo>
                    <a:pt x="44" y="20"/>
                  </a:lnTo>
                  <a:lnTo>
                    <a:pt x="42" y="18"/>
                  </a:lnTo>
                  <a:lnTo>
                    <a:pt x="39" y="16"/>
                  </a:lnTo>
                  <a:lnTo>
                    <a:pt x="41" y="29"/>
                  </a:lnTo>
                  <a:lnTo>
                    <a:pt x="10" y="32"/>
                  </a:lnTo>
                  <a:lnTo>
                    <a:pt x="10" y="17"/>
                  </a:lnTo>
                  <a:lnTo>
                    <a:pt x="10" y="18"/>
                  </a:lnTo>
                  <a:lnTo>
                    <a:pt x="9" y="21"/>
                  </a:lnTo>
                  <a:lnTo>
                    <a:pt x="8" y="26"/>
                  </a:lnTo>
                  <a:lnTo>
                    <a:pt x="9" y="32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4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64" name="Freeform 544"/>
            <p:cNvSpPr>
              <a:spLocks/>
            </p:cNvSpPr>
            <p:nvPr/>
          </p:nvSpPr>
          <p:spPr bwMode="auto">
            <a:xfrm>
              <a:off x="2273" y="3132"/>
              <a:ext cx="9" cy="8"/>
            </a:xfrm>
            <a:custGeom>
              <a:avLst/>
              <a:gdLst>
                <a:gd name="T0" fmla="*/ 0 w 9"/>
                <a:gd name="T1" fmla="*/ 1 h 8"/>
                <a:gd name="T2" fmla="*/ 0 w 9"/>
                <a:gd name="T3" fmla="*/ 3 h 8"/>
                <a:gd name="T4" fmla="*/ 0 w 9"/>
                <a:gd name="T5" fmla="*/ 5 h 8"/>
                <a:gd name="T6" fmla="*/ 1 w 9"/>
                <a:gd name="T7" fmla="*/ 8 h 8"/>
                <a:gd name="T8" fmla="*/ 1 w 9"/>
                <a:gd name="T9" fmla="*/ 8 h 8"/>
                <a:gd name="T10" fmla="*/ 2 w 9"/>
                <a:gd name="T11" fmla="*/ 8 h 8"/>
                <a:gd name="T12" fmla="*/ 2 w 9"/>
                <a:gd name="T13" fmla="*/ 7 h 8"/>
                <a:gd name="T14" fmla="*/ 2 w 9"/>
                <a:gd name="T15" fmla="*/ 5 h 8"/>
                <a:gd name="T16" fmla="*/ 2 w 9"/>
                <a:gd name="T17" fmla="*/ 5 h 8"/>
                <a:gd name="T18" fmla="*/ 6 w 9"/>
                <a:gd name="T19" fmla="*/ 8 h 8"/>
                <a:gd name="T20" fmla="*/ 9 w 9"/>
                <a:gd name="T21" fmla="*/ 6 h 8"/>
                <a:gd name="T22" fmla="*/ 4 w 9"/>
                <a:gd name="T23" fmla="*/ 0 h 8"/>
                <a:gd name="T24" fmla="*/ 0 w 9"/>
                <a:gd name="T2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8">
                  <a:moveTo>
                    <a:pt x="0" y="1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5"/>
                  </a:lnTo>
                  <a:lnTo>
                    <a:pt x="2" y="5"/>
                  </a:lnTo>
                  <a:lnTo>
                    <a:pt x="6" y="8"/>
                  </a:lnTo>
                  <a:lnTo>
                    <a:pt x="9" y="6"/>
                  </a:lnTo>
                  <a:lnTo>
                    <a:pt x="4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65" name="Freeform 545"/>
            <p:cNvSpPr>
              <a:spLocks/>
            </p:cNvSpPr>
            <p:nvPr/>
          </p:nvSpPr>
          <p:spPr bwMode="auto">
            <a:xfrm>
              <a:off x="2222" y="3106"/>
              <a:ext cx="54" cy="30"/>
            </a:xfrm>
            <a:custGeom>
              <a:avLst/>
              <a:gdLst>
                <a:gd name="T0" fmla="*/ 41 w 54"/>
                <a:gd name="T1" fmla="*/ 2 h 30"/>
                <a:gd name="T2" fmla="*/ 39 w 54"/>
                <a:gd name="T3" fmla="*/ 1 h 30"/>
                <a:gd name="T4" fmla="*/ 38 w 54"/>
                <a:gd name="T5" fmla="*/ 1 h 30"/>
                <a:gd name="T6" fmla="*/ 36 w 54"/>
                <a:gd name="T7" fmla="*/ 0 h 30"/>
                <a:gd name="T8" fmla="*/ 31 w 54"/>
                <a:gd name="T9" fmla="*/ 0 h 30"/>
                <a:gd name="T10" fmla="*/ 18 w 54"/>
                <a:gd name="T11" fmla="*/ 0 h 30"/>
                <a:gd name="T12" fmla="*/ 13 w 54"/>
                <a:gd name="T13" fmla="*/ 0 h 30"/>
                <a:gd name="T14" fmla="*/ 10 w 54"/>
                <a:gd name="T15" fmla="*/ 1 h 30"/>
                <a:gd name="T16" fmla="*/ 8 w 54"/>
                <a:gd name="T17" fmla="*/ 2 h 30"/>
                <a:gd name="T18" fmla="*/ 6 w 54"/>
                <a:gd name="T19" fmla="*/ 4 h 30"/>
                <a:gd name="T20" fmla="*/ 3 w 54"/>
                <a:gd name="T21" fmla="*/ 9 h 30"/>
                <a:gd name="T22" fmla="*/ 1 w 54"/>
                <a:gd name="T23" fmla="*/ 17 h 30"/>
                <a:gd name="T24" fmla="*/ 0 w 54"/>
                <a:gd name="T25" fmla="*/ 25 h 30"/>
                <a:gd name="T26" fmla="*/ 1 w 54"/>
                <a:gd name="T27" fmla="*/ 29 h 30"/>
                <a:gd name="T28" fmla="*/ 6 w 54"/>
                <a:gd name="T29" fmla="*/ 29 h 30"/>
                <a:gd name="T30" fmla="*/ 6 w 54"/>
                <a:gd name="T31" fmla="*/ 20 h 30"/>
                <a:gd name="T32" fmla="*/ 8 w 54"/>
                <a:gd name="T33" fmla="*/ 14 h 30"/>
                <a:gd name="T34" fmla="*/ 10 w 54"/>
                <a:gd name="T35" fmla="*/ 13 h 30"/>
                <a:gd name="T36" fmla="*/ 10 w 54"/>
                <a:gd name="T37" fmla="*/ 12 h 30"/>
                <a:gd name="T38" fmla="*/ 11 w 54"/>
                <a:gd name="T39" fmla="*/ 29 h 30"/>
                <a:gd name="T40" fmla="*/ 14 w 54"/>
                <a:gd name="T41" fmla="*/ 28 h 30"/>
                <a:gd name="T42" fmla="*/ 18 w 54"/>
                <a:gd name="T43" fmla="*/ 28 h 30"/>
                <a:gd name="T44" fmla="*/ 23 w 54"/>
                <a:gd name="T45" fmla="*/ 28 h 30"/>
                <a:gd name="T46" fmla="*/ 27 w 54"/>
                <a:gd name="T47" fmla="*/ 27 h 30"/>
                <a:gd name="T48" fmla="*/ 31 w 54"/>
                <a:gd name="T49" fmla="*/ 27 h 30"/>
                <a:gd name="T50" fmla="*/ 35 w 54"/>
                <a:gd name="T51" fmla="*/ 26 h 30"/>
                <a:gd name="T52" fmla="*/ 38 w 54"/>
                <a:gd name="T53" fmla="*/ 26 h 30"/>
                <a:gd name="T54" fmla="*/ 37 w 54"/>
                <a:gd name="T55" fmla="*/ 12 h 30"/>
                <a:gd name="T56" fmla="*/ 38 w 54"/>
                <a:gd name="T57" fmla="*/ 12 h 30"/>
                <a:gd name="T58" fmla="*/ 41 w 54"/>
                <a:gd name="T59" fmla="*/ 14 h 30"/>
                <a:gd name="T60" fmla="*/ 46 w 54"/>
                <a:gd name="T61" fmla="*/ 18 h 30"/>
                <a:gd name="T62" fmla="*/ 49 w 54"/>
                <a:gd name="T63" fmla="*/ 26 h 30"/>
                <a:gd name="T64" fmla="*/ 52 w 54"/>
                <a:gd name="T65" fmla="*/ 19 h 30"/>
                <a:gd name="T66" fmla="*/ 47 w 54"/>
                <a:gd name="T67" fmla="*/ 10 h 30"/>
                <a:gd name="T68" fmla="*/ 44 w 54"/>
                <a:gd name="T69" fmla="*/ 5 h 30"/>
                <a:gd name="T70" fmla="*/ 41 w 54"/>
                <a:gd name="T71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4" h="30">
                  <a:moveTo>
                    <a:pt x="41" y="2"/>
                  </a:moveTo>
                  <a:lnTo>
                    <a:pt x="41" y="2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1" y="0"/>
                  </a:lnTo>
                  <a:lnTo>
                    <a:pt x="26" y="14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2"/>
                  </a:lnTo>
                  <a:lnTo>
                    <a:pt x="8" y="2"/>
                  </a:lnTo>
                  <a:lnTo>
                    <a:pt x="7" y="3"/>
                  </a:lnTo>
                  <a:lnTo>
                    <a:pt x="6" y="4"/>
                  </a:lnTo>
                  <a:lnTo>
                    <a:pt x="5" y="5"/>
                  </a:lnTo>
                  <a:lnTo>
                    <a:pt x="3" y="9"/>
                  </a:lnTo>
                  <a:lnTo>
                    <a:pt x="1" y="13"/>
                  </a:lnTo>
                  <a:lnTo>
                    <a:pt x="1" y="17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6" y="29"/>
                  </a:lnTo>
                  <a:lnTo>
                    <a:pt x="6" y="24"/>
                  </a:lnTo>
                  <a:lnTo>
                    <a:pt x="6" y="20"/>
                  </a:lnTo>
                  <a:lnTo>
                    <a:pt x="7" y="16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1" y="29"/>
                  </a:lnTo>
                  <a:lnTo>
                    <a:pt x="11" y="29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8" y="28"/>
                  </a:lnTo>
                  <a:lnTo>
                    <a:pt x="20" y="28"/>
                  </a:lnTo>
                  <a:lnTo>
                    <a:pt x="23" y="28"/>
                  </a:lnTo>
                  <a:lnTo>
                    <a:pt x="25" y="27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31" y="27"/>
                  </a:lnTo>
                  <a:lnTo>
                    <a:pt x="34" y="27"/>
                  </a:lnTo>
                  <a:lnTo>
                    <a:pt x="35" y="26"/>
                  </a:lnTo>
                  <a:lnTo>
                    <a:pt x="37" y="26"/>
                  </a:lnTo>
                  <a:lnTo>
                    <a:pt x="38" y="26"/>
                  </a:lnTo>
                  <a:lnTo>
                    <a:pt x="38" y="26"/>
                  </a:lnTo>
                  <a:lnTo>
                    <a:pt x="37" y="12"/>
                  </a:lnTo>
                  <a:lnTo>
                    <a:pt x="37" y="12"/>
                  </a:lnTo>
                  <a:lnTo>
                    <a:pt x="38" y="12"/>
                  </a:lnTo>
                  <a:lnTo>
                    <a:pt x="40" y="13"/>
                  </a:lnTo>
                  <a:lnTo>
                    <a:pt x="41" y="14"/>
                  </a:lnTo>
                  <a:lnTo>
                    <a:pt x="43" y="16"/>
                  </a:lnTo>
                  <a:lnTo>
                    <a:pt x="46" y="18"/>
                  </a:lnTo>
                  <a:lnTo>
                    <a:pt x="47" y="22"/>
                  </a:lnTo>
                  <a:lnTo>
                    <a:pt x="49" y="26"/>
                  </a:lnTo>
                  <a:lnTo>
                    <a:pt x="54" y="24"/>
                  </a:lnTo>
                  <a:lnTo>
                    <a:pt x="52" y="19"/>
                  </a:lnTo>
                  <a:lnTo>
                    <a:pt x="50" y="14"/>
                  </a:lnTo>
                  <a:lnTo>
                    <a:pt x="47" y="10"/>
                  </a:lnTo>
                  <a:lnTo>
                    <a:pt x="45" y="7"/>
                  </a:lnTo>
                  <a:lnTo>
                    <a:pt x="44" y="5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1" y="2"/>
                  </a:lnTo>
                  <a:close/>
                </a:path>
              </a:pathLst>
            </a:custGeom>
            <a:solidFill>
              <a:srgbClr val="597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66" name="Freeform 546"/>
            <p:cNvSpPr>
              <a:spLocks/>
            </p:cNvSpPr>
            <p:nvPr/>
          </p:nvSpPr>
          <p:spPr bwMode="auto">
            <a:xfrm>
              <a:off x="2235" y="3105"/>
              <a:ext cx="22" cy="15"/>
            </a:xfrm>
            <a:custGeom>
              <a:avLst/>
              <a:gdLst>
                <a:gd name="T0" fmla="*/ 3 w 22"/>
                <a:gd name="T1" fmla="*/ 5 h 15"/>
                <a:gd name="T2" fmla="*/ 0 w 22"/>
                <a:gd name="T3" fmla="*/ 3 h 15"/>
                <a:gd name="T4" fmla="*/ 3 w 22"/>
                <a:gd name="T5" fmla="*/ 0 h 15"/>
                <a:gd name="T6" fmla="*/ 4 w 22"/>
                <a:gd name="T7" fmla="*/ 0 h 15"/>
                <a:gd name="T8" fmla="*/ 2 w 22"/>
                <a:gd name="T9" fmla="*/ 3 h 15"/>
                <a:gd name="T10" fmla="*/ 5 w 22"/>
                <a:gd name="T11" fmla="*/ 5 h 15"/>
                <a:gd name="T12" fmla="*/ 5 w 22"/>
                <a:gd name="T13" fmla="*/ 5 h 15"/>
                <a:gd name="T14" fmla="*/ 4 w 22"/>
                <a:gd name="T15" fmla="*/ 6 h 15"/>
                <a:gd name="T16" fmla="*/ 3 w 22"/>
                <a:gd name="T17" fmla="*/ 7 h 15"/>
                <a:gd name="T18" fmla="*/ 3 w 22"/>
                <a:gd name="T19" fmla="*/ 7 h 15"/>
                <a:gd name="T20" fmla="*/ 12 w 22"/>
                <a:gd name="T21" fmla="*/ 13 h 15"/>
                <a:gd name="T22" fmla="*/ 19 w 22"/>
                <a:gd name="T23" fmla="*/ 7 h 15"/>
                <a:gd name="T24" fmla="*/ 18 w 22"/>
                <a:gd name="T25" fmla="*/ 5 h 15"/>
                <a:gd name="T26" fmla="*/ 20 w 22"/>
                <a:gd name="T27" fmla="*/ 3 h 15"/>
                <a:gd name="T28" fmla="*/ 19 w 22"/>
                <a:gd name="T29" fmla="*/ 0 h 15"/>
                <a:gd name="T30" fmla="*/ 20 w 22"/>
                <a:gd name="T31" fmla="*/ 0 h 15"/>
                <a:gd name="T32" fmla="*/ 22 w 22"/>
                <a:gd name="T33" fmla="*/ 3 h 15"/>
                <a:gd name="T34" fmla="*/ 19 w 22"/>
                <a:gd name="T35" fmla="*/ 5 h 15"/>
                <a:gd name="T36" fmla="*/ 21 w 22"/>
                <a:gd name="T37" fmla="*/ 7 h 15"/>
                <a:gd name="T38" fmla="*/ 13 w 22"/>
                <a:gd name="T39" fmla="*/ 15 h 15"/>
                <a:gd name="T40" fmla="*/ 1 w 22"/>
                <a:gd name="T41" fmla="*/ 7 h 15"/>
                <a:gd name="T42" fmla="*/ 3 w 22"/>
                <a:gd name="T4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15">
                  <a:moveTo>
                    <a:pt x="3" y="5"/>
                  </a:moveTo>
                  <a:lnTo>
                    <a:pt x="0" y="3"/>
                  </a:lnTo>
                  <a:lnTo>
                    <a:pt x="3" y="0"/>
                  </a:lnTo>
                  <a:lnTo>
                    <a:pt x="4" y="0"/>
                  </a:lnTo>
                  <a:lnTo>
                    <a:pt x="2" y="3"/>
                  </a:lnTo>
                  <a:lnTo>
                    <a:pt x="5" y="5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7"/>
                  </a:lnTo>
                  <a:lnTo>
                    <a:pt x="3" y="7"/>
                  </a:lnTo>
                  <a:lnTo>
                    <a:pt x="12" y="13"/>
                  </a:lnTo>
                  <a:lnTo>
                    <a:pt x="19" y="7"/>
                  </a:lnTo>
                  <a:lnTo>
                    <a:pt x="18" y="5"/>
                  </a:lnTo>
                  <a:lnTo>
                    <a:pt x="20" y="3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3"/>
                  </a:lnTo>
                  <a:lnTo>
                    <a:pt x="19" y="5"/>
                  </a:lnTo>
                  <a:lnTo>
                    <a:pt x="21" y="7"/>
                  </a:lnTo>
                  <a:lnTo>
                    <a:pt x="13" y="15"/>
                  </a:lnTo>
                  <a:lnTo>
                    <a:pt x="1" y="7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67" name="Freeform 547"/>
            <p:cNvSpPr>
              <a:spLocks/>
            </p:cNvSpPr>
            <p:nvPr/>
          </p:nvSpPr>
          <p:spPr bwMode="auto">
            <a:xfrm>
              <a:off x="2241" y="3106"/>
              <a:ext cx="10" cy="11"/>
            </a:xfrm>
            <a:custGeom>
              <a:avLst/>
              <a:gdLst>
                <a:gd name="T0" fmla="*/ 10 w 10"/>
                <a:gd name="T1" fmla="*/ 0 h 11"/>
                <a:gd name="T2" fmla="*/ 0 w 10"/>
                <a:gd name="T3" fmla="*/ 0 h 11"/>
                <a:gd name="T4" fmla="*/ 6 w 10"/>
                <a:gd name="T5" fmla="*/ 11 h 11"/>
                <a:gd name="T6" fmla="*/ 10 w 10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1">
                  <a:moveTo>
                    <a:pt x="10" y="0"/>
                  </a:moveTo>
                  <a:lnTo>
                    <a:pt x="0" y="0"/>
                  </a:lnTo>
                  <a:lnTo>
                    <a:pt x="6" y="1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68" name="Freeform 548"/>
            <p:cNvSpPr>
              <a:spLocks/>
            </p:cNvSpPr>
            <p:nvPr/>
          </p:nvSpPr>
          <p:spPr bwMode="auto">
            <a:xfrm>
              <a:off x="2244" y="3105"/>
              <a:ext cx="5" cy="13"/>
            </a:xfrm>
            <a:custGeom>
              <a:avLst/>
              <a:gdLst>
                <a:gd name="T0" fmla="*/ 3 w 5"/>
                <a:gd name="T1" fmla="*/ 13 h 13"/>
                <a:gd name="T2" fmla="*/ 0 w 5"/>
                <a:gd name="T3" fmla="*/ 8 h 13"/>
                <a:gd name="T4" fmla="*/ 2 w 5"/>
                <a:gd name="T5" fmla="*/ 3 h 13"/>
                <a:gd name="T6" fmla="*/ 2 w 5"/>
                <a:gd name="T7" fmla="*/ 3 h 13"/>
                <a:gd name="T8" fmla="*/ 1 w 5"/>
                <a:gd name="T9" fmla="*/ 2 h 13"/>
                <a:gd name="T10" fmla="*/ 1 w 5"/>
                <a:gd name="T11" fmla="*/ 2 h 13"/>
                <a:gd name="T12" fmla="*/ 1 w 5"/>
                <a:gd name="T13" fmla="*/ 2 h 13"/>
                <a:gd name="T14" fmla="*/ 1 w 5"/>
                <a:gd name="T15" fmla="*/ 1 h 13"/>
                <a:gd name="T16" fmla="*/ 2 w 5"/>
                <a:gd name="T17" fmla="*/ 0 h 13"/>
                <a:gd name="T18" fmla="*/ 2 w 5"/>
                <a:gd name="T19" fmla="*/ 0 h 13"/>
                <a:gd name="T20" fmla="*/ 3 w 5"/>
                <a:gd name="T21" fmla="*/ 0 h 13"/>
                <a:gd name="T22" fmla="*/ 3 w 5"/>
                <a:gd name="T23" fmla="*/ 0 h 13"/>
                <a:gd name="T24" fmla="*/ 4 w 5"/>
                <a:gd name="T25" fmla="*/ 0 h 13"/>
                <a:gd name="T26" fmla="*/ 4 w 5"/>
                <a:gd name="T27" fmla="*/ 1 h 13"/>
                <a:gd name="T28" fmla="*/ 4 w 5"/>
                <a:gd name="T29" fmla="*/ 2 h 13"/>
                <a:gd name="T30" fmla="*/ 4 w 5"/>
                <a:gd name="T31" fmla="*/ 2 h 13"/>
                <a:gd name="T32" fmla="*/ 4 w 5"/>
                <a:gd name="T33" fmla="*/ 2 h 13"/>
                <a:gd name="T34" fmla="*/ 4 w 5"/>
                <a:gd name="T35" fmla="*/ 3 h 13"/>
                <a:gd name="T36" fmla="*/ 3 w 5"/>
                <a:gd name="T37" fmla="*/ 3 h 13"/>
                <a:gd name="T38" fmla="*/ 5 w 5"/>
                <a:gd name="T39" fmla="*/ 8 h 13"/>
                <a:gd name="T40" fmla="*/ 3 w 5"/>
                <a:gd name="T4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" h="13">
                  <a:moveTo>
                    <a:pt x="3" y="13"/>
                  </a:moveTo>
                  <a:lnTo>
                    <a:pt x="0" y="8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3"/>
                  </a:lnTo>
                  <a:lnTo>
                    <a:pt x="5" y="8"/>
                  </a:lnTo>
                  <a:lnTo>
                    <a:pt x="3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69" name="Freeform 549"/>
            <p:cNvSpPr>
              <a:spLocks/>
            </p:cNvSpPr>
            <p:nvPr/>
          </p:nvSpPr>
          <p:spPr bwMode="auto">
            <a:xfrm>
              <a:off x="2246" y="3123"/>
              <a:ext cx="3" cy="2"/>
            </a:xfrm>
            <a:custGeom>
              <a:avLst/>
              <a:gdLst>
                <a:gd name="T0" fmla="*/ 2 w 3"/>
                <a:gd name="T1" fmla="*/ 2 h 2"/>
                <a:gd name="T2" fmla="*/ 2 w 3"/>
                <a:gd name="T3" fmla="*/ 2 h 2"/>
                <a:gd name="T4" fmla="*/ 3 w 3"/>
                <a:gd name="T5" fmla="*/ 2 h 2"/>
                <a:gd name="T6" fmla="*/ 3 w 3"/>
                <a:gd name="T7" fmla="*/ 1 h 2"/>
                <a:gd name="T8" fmla="*/ 3 w 3"/>
                <a:gd name="T9" fmla="*/ 1 h 2"/>
                <a:gd name="T10" fmla="*/ 3 w 3"/>
                <a:gd name="T11" fmla="*/ 0 h 2"/>
                <a:gd name="T12" fmla="*/ 3 w 3"/>
                <a:gd name="T13" fmla="*/ 0 h 2"/>
                <a:gd name="T14" fmla="*/ 2 w 3"/>
                <a:gd name="T15" fmla="*/ 0 h 2"/>
                <a:gd name="T16" fmla="*/ 2 w 3"/>
                <a:gd name="T17" fmla="*/ 0 h 2"/>
                <a:gd name="T18" fmla="*/ 1 w 3"/>
                <a:gd name="T19" fmla="*/ 0 h 2"/>
                <a:gd name="T20" fmla="*/ 1 w 3"/>
                <a:gd name="T21" fmla="*/ 0 h 2"/>
                <a:gd name="T22" fmla="*/ 0 w 3"/>
                <a:gd name="T23" fmla="*/ 0 h 2"/>
                <a:gd name="T24" fmla="*/ 0 w 3"/>
                <a:gd name="T25" fmla="*/ 1 h 2"/>
                <a:gd name="T26" fmla="*/ 0 w 3"/>
                <a:gd name="T27" fmla="*/ 1 h 2"/>
                <a:gd name="T28" fmla="*/ 1 w 3"/>
                <a:gd name="T29" fmla="*/ 2 h 2"/>
                <a:gd name="T30" fmla="*/ 1 w 3"/>
                <a:gd name="T31" fmla="*/ 2 h 2"/>
                <a:gd name="T32" fmla="*/ 2 w 3"/>
                <a:gd name="T3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70" name="Freeform 550"/>
            <p:cNvSpPr>
              <a:spLocks/>
            </p:cNvSpPr>
            <p:nvPr/>
          </p:nvSpPr>
          <p:spPr bwMode="auto">
            <a:xfrm>
              <a:off x="2246" y="3128"/>
              <a:ext cx="3" cy="2"/>
            </a:xfrm>
            <a:custGeom>
              <a:avLst/>
              <a:gdLst>
                <a:gd name="T0" fmla="*/ 2 w 3"/>
                <a:gd name="T1" fmla="*/ 2 h 2"/>
                <a:gd name="T2" fmla="*/ 2 w 3"/>
                <a:gd name="T3" fmla="*/ 2 h 2"/>
                <a:gd name="T4" fmla="*/ 3 w 3"/>
                <a:gd name="T5" fmla="*/ 2 h 2"/>
                <a:gd name="T6" fmla="*/ 3 w 3"/>
                <a:gd name="T7" fmla="*/ 2 h 2"/>
                <a:gd name="T8" fmla="*/ 3 w 3"/>
                <a:gd name="T9" fmla="*/ 1 h 2"/>
                <a:gd name="T10" fmla="*/ 3 w 3"/>
                <a:gd name="T11" fmla="*/ 1 h 2"/>
                <a:gd name="T12" fmla="*/ 3 w 3"/>
                <a:gd name="T13" fmla="*/ 0 h 2"/>
                <a:gd name="T14" fmla="*/ 2 w 3"/>
                <a:gd name="T15" fmla="*/ 0 h 2"/>
                <a:gd name="T16" fmla="*/ 2 w 3"/>
                <a:gd name="T17" fmla="*/ 0 h 2"/>
                <a:gd name="T18" fmla="*/ 1 w 3"/>
                <a:gd name="T19" fmla="*/ 0 h 2"/>
                <a:gd name="T20" fmla="*/ 1 w 3"/>
                <a:gd name="T21" fmla="*/ 0 h 2"/>
                <a:gd name="T22" fmla="*/ 0 w 3"/>
                <a:gd name="T23" fmla="*/ 1 h 2"/>
                <a:gd name="T24" fmla="*/ 0 w 3"/>
                <a:gd name="T25" fmla="*/ 1 h 2"/>
                <a:gd name="T26" fmla="*/ 0 w 3"/>
                <a:gd name="T27" fmla="*/ 2 h 2"/>
                <a:gd name="T28" fmla="*/ 1 w 3"/>
                <a:gd name="T29" fmla="*/ 2 h 2"/>
                <a:gd name="T30" fmla="*/ 1 w 3"/>
                <a:gd name="T31" fmla="*/ 2 h 2"/>
                <a:gd name="T32" fmla="*/ 2 w 3"/>
                <a:gd name="T3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71" name="Freeform 551"/>
            <p:cNvSpPr>
              <a:spLocks/>
            </p:cNvSpPr>
            <p:nvPr/>
          </p:nvSpPr>
          <p:spPr bwMode="auto">
            <a:xfrm>
              <a:off x="2249" y="3079"/>
              <a:ext cx="8" cy="10"/>
            </a:xfrm>
            <a:custGeom>
              <a:avLst/>
              <a:gdLst>
                <a:gd name="T0" fmla="*/ 6 w 8"/>
                <a:gd name="T1" fmla="*/ 9 h 10"/>
                <a:gd name="T2" fmla="*/ 3 w 8"/>
                <a:gd name="T3" fmla="*/ 2 h 10"/>
                <a:gd name="T4" fmla="*/ 3 w 8"/>
                <a:gd name="T5" fmla="*/ 0 h 10"/>
                <a:gd name="T6" fmla="*/ 8 w 8"/>
                <a:gd name="T7" fmla="*/ 10 h 10"/>
                <a:gd name="T8" fmla="*/ 0 w 8"/>
                <a:gd name="T9" fmla="*/ 10 h 10"/>
                <a:gd name="T10" fmla="*/ 0 w 8"/>
                <a:gd name="T11" fmla="*/ 8 h 10"/>
                <a:gd name="T12" fmla="*/ 6 w 8"/>
                <a:gd name="T1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6" y="9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8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6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72" name="Freeform 552"/>
            <p:cNvSpPr>
              <a:spLocks/>
            </p:cNvSpPr>
            <p:nvPr/>
          </p:nvSpPr>
          <p:spPr bwMode="auto">
            <a:xfrm>
              <a:off x="2256" y="3079"/>
              <a:ext cx="3" cy="4"/>
            </a:xfrm>
            <a:custGeom>
              <a:avLst/>
              <a:gdLst>
                <a:gd name="T0" fmla="*/ 0 w 3"/>
                <a:gd name="T1" fmla="*/ 4 h 4"/>
                <a:gd name="T2" fmla="*/ 0 w 3"/>
                <a:gd name="T3" fmla="*/ 4 h 4"/>
                <a:gd name="T4" fmla="*/ 0 w 3"/>
                <a:gd name="T5" fmla="*/ 3 h 4"/>
                <a:gd name="T6" fmla="*/ 0 w 3"/>
                <a:gd name="T7" fmla="*/ 3 h 4"/>
                <a:gd name="T8" fmla="*/ 0 w 3"/>
                <a:gd name="T9" fmla="*/ 2 h 4"/>
                <a:gd name="T10" fmla="*/ 0 w 3"/>
                <a:gd name="T11" fmla="*/ 1 h 4"/>
                <a:gd name="T12" fmla="*/ 1 w 3"/>
                <a:gd name="T13" fmla="*/ 0 h 4"/>
                <a:gd name="T14" fmla="*/ 1 w 3"/>
                <a:gd name="T15" fmla="*/ 0 h 4"/>
                <a:gd name="T16" fmla="*/ 2 w 3"/>
                <a:gd name="T17" fmla="*/ 0 h 4"/>
                <a:gd name="T18" fmla="*/ 2 w 3"/>
                <a:gd name="T19" fmla="*/ 1 h 4"/>
                <a:gd name="T20" fmla="*/ 3 w 3"/>
                <a:gd name="T21" fmla="*/ 1 h 4"/>
                <a:gd name="T22" fmla="*/ 2 w 3"/>
                <a:gd name="T23" fmla="*/ 2 h 4"/>
                <a:gd name="T24" fmla="*/ 2 w 3"/>
                <a:gd name="T25" fmla="*/ 3 h 4"/>
                <a:gd name="T26" fmla="*/ 2 w 3"/>
                <a:gd name="T27" fmla="*/ 4 h 4"/>
                <a:gd name="T28" fmla="*/ 1 w 3"/>
                <a:gd name="T29" fmla="*/ 4 h 4"/>
                <a:gd name="T30" fmla="*/ 1 w 3"/>
                <a:gd name="T31" fmla="*/ 4 h 4"/>
                <a:gd name="T32" fmla="*/ 0 w 3"/>
                <a:gd name="T3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lnTo>
                    <a:pt x="0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73" name="Freeform 553"/>
            <p:cNvSpPr>
              <a:spLocks/>
            </p:cNvSpPr>
            <p:nvPr/>
          </p:nvSpPr>
          <p:spPr bwMode="auto">
            <a:xfrm>
              <a:off x="2247" y="3078"/>
              <a:ext cx="3" cy="4"/>
            </a:xfrm>
            <a:custGeom>
              <a:avLst/>
              <a:gdLst>
                <a:gd name="T0" fmla="*/ 1 w 3"/>
                <a:gd name="T1" fmla="*/ 4 h 4"/>
                <a:gd name="T2" fmla="*/ 0 w 3"/>
                <a:gd name="T3" fmla="*/ 4 h 4"/>
                <a:gd name="T4" fmla="*/ 0 w 3"/>
                <a:gd name="T5" fmla="*/ 3 h 4"/>
                <a:gd name="T6" fmla="*/ 0 w 3"/>
                <a:gd name="T7" fmla="*/ 2 h 4"/>
                <a:gd name="T8" fmla="*/ 0 w 3"/>
                <a:gd name="T9" fmla="*/ 1 h 4"/>
                <a:gd name="T10" fmla="*/ 1 w 3"/>
                <a:gd name="T11" fmla="*/ 1 h 4"/>
                <a:gd name="T12" fmla="*/ 1 w 3"/>
                <a:gd name="T13" fmla="*/ 0 h 4"/>
                <a:gd name="T14" fmla="*/ 2 w 3"/>
                <a:gd name="T15" fmla="*/ 0 h 4"/>
                <a:gd name="T16" fmla="*/ 3 w 3"/>
                <a:gd name="T17" fmla="*/ 0 h 4"/>
                <a:gd name="T18" fmla="*/ 3 w 3"/>
                <a:gd name="T19" fmla="*/ 0 h 4"/>
                <a:gd name="T20" fmla="*/ 3 w 3"/>
                <a:gd name="T21" fmla="*/ 1 h 4"/>
                <a:gd name="T22" fmla="*/ 3 w 3"/>
                <a:gd name="T23" fmla="*/ 1 h 4"/>
                <a:gd name="T24" fmla="*/ 3 w 3"/>
                <a:gd name="T25" fmla="*/ 2 h 4"/>
                <a:gd name="T26" fmla="*/ 3 w 3"/>
                <a:gd name="T27" fmla="*/ 3 h 4"/>
                <a:gd name="T28" fmla="*/ 2 w 3"/>
                <a:gd name="T29" fmla="*/ 4 h 4"/>
                <a:gd name="T30" fmla="*/ 1 w 3"/>
                <a:gd name="T31" fmla="*/ 4 h 4"/>
                <a:gd name="T32" fmla="*/ 1 w 3"/>
                <a:gd name="T3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74" name="Freeform 554"/>
            <p:cNvSpPr>
              <a:spLocks/>
            </p:cNvSpPr>
            <p:nvPr/>
          </p:nvSpPr>
          <p:spPr bwMode="auto">
            <a:xfrm>
              <a:off x="2329" y="3079"/>
              <a:ext cx="8" cy="10"/>
            </a:xfrm>
            <a:custGeom>
              <a:avLst/>
              <a:gdLst>
                <a:gd name="T0" fmla="*/ 2 w 8"/>
                <a:gd name="T1" fmla="*/ 8 h 10"/>
                <a:gd name="T2" fmla="*/ 5 w 8"/>
                <a:gd name="T3" fmla="*/ 2 h 10"/>
                <a:gd name="T4" fmla="*/ 5 w 8"/>
                <a:gd name="T5" fmla="*/ 0 h 10"/>
                <a:gd name="T6" fmla="*/ 0 w 8"/>
                <a:gd name="T7" fmla="*/ 10 h 10"/>
                <a:gd name="T8" fmla="*/ 8 w 8"/>
                <a:gd name="T9" fmla="*/ 10 h 10"/>
                <a:gd name="T10" fmla="*/ 8 w 8"/>
                <a:gd name="T11" fmla="*/ 8 h 10"/>
                <a:gd name="T12" fmla="*/ 2 w 8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0">
                  <a:moveTo>
                    <a:pt x="2" y="8"/>
                  </a:moveTo>
                  <a:lnTo>
                    <a:pt x="5" y="2"/>
                  </a:lnTo>
                  <a:lnTo>
                    <a:pt x="5" y="0"/>
                  </a:lnTo>
                  <a:lnTo>
                    <a:pt x="0" y="10"/>
                  </a:lnTo>
                  <a:lnTo>
                    <a:pt x="8" y="10"/>
                  </a:lnTo>
                  <a:lnTo>
                    <a:pt x="8" y="8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75" name="Freeform 555"/>
            <p:cNvSpPr>
              <a:spLocks/>
            </p:cNvSpPr>
            <p:nvPr/>
          </p:nvSpPr>
          <p:spPr bwMode="auto">
            <a:xfrm>
              <a:off x="2328" y="3078"/>
              <a:ext cx="2" cy="5"/>
            </a:xfrm>
            <a:custGeom>
              <a:avLst/>
              <a:gdLst>
                <a:gd name="T0" fmla="*/ 1 w 2"/>
                <a:gd name="T1" fmla="*/ 5 h 5"/>
                <a:gd name="T2" fmla="*/ 1 w 2"/>
                <a:gd name="T3" fmla="*/ 5 h 5"/>
                <a:gd name="T4" fmla="*/ 2 w 2"/>
                <a:gd name="T5" fmla="*/ 4 h 5"/>
                <a:gd name="T6" fmla="*/ 2 w 2"/>
                <a:gd name="T7" fmla="*/ 3 h 5"/>
                <a:gd name="T8" fmla="*/ 2 w 2"/>
                <a:gd name="T9" fmla="*/ 3 h 5"/>
                <a:gd name="T10" fmla="*/ 2 w 2"/>
                <a:gd name="T11" fmla="*/ 2 h 5"/>
                <a:gd name="T12" fmla="*/ 2 w 2"/>
                <a:gd name="T13" fmla="*/ 1 h 5"/>
                <a:gd name="T14" fmla="*/ 2 w 2"/>
                <a:gd name="T15" fmla="*/ 1 h 5"/>
                <a:gd name="T16" fmla="*/ 2 w 2"/>
                <a:gd name="T17" fmla="*/ 0 h 5"/>
                <a:gd name="T18" fmla="*/ 1 w 2"/>
                <a:gd name="T19" fmla="*/ 0 h 5"/>
                <a:gd name="T20" fmla="*/ 1 w 2"/>
                <a:gd name="T21" fmla="*/ 1 h 5"/>
                <a:gd name="T22" fmla="*/ 0 w 2"/>
                <a:gd name="T23" fmla="*/ 1 h 5"/>
                <a:gd name="T24" fmla="*/ 0 w 2"/>
                <a:gd name="T25" fmla="*/ 2 h 5"/>
                <a:gd name="T26" fmla="*/ 0 w 2"/>
                <a:gd name="T27" fmla="*/ 3 h 5"/>
                <a:gd name="T28" fmla="*/ 0 w 2"/>
                <a:gd name="T29" fmla="*/ 4 h 5"/>
                <a:gd name="T30" fmla="*/ 1 w 2"/>
                <a:gd name="T31" fmla="*/ 4 h 5"/>
                <a:gd name="T32" fmla="*/ 1 w 2"/>
                <a:gd name="T3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5">
                  <a:moveTo>
                    <a:pt x="1" y="5"/>
                  </a:moveTo>
                  <a:lnTo>
                    <a:pt x="1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76" name="Freeform 556"/>
            <p:cNvSpPr>
              <a:spLocks/>
            </p:cNvSpPr>
            <p:nvPr/>
          </p:nvSpPr>
          <p:spPr bwMode="auto">
            <a:xfrm>
              <a:off x="2337" y="3078"/>
              <a:ext cx="3" cy="5"/>
            </a:xfrm>
            <a:custGeom>
              <a:avLst/>
              <a:gdLst>
                <a:gd name="T0" fmla="*/ 1 w 3"/>
                <a:gd name="T1" fmla="*/ 5 h 5"/>
                <a:gd name="T2" fmla="*/ 2 w 3"/>
                <a:gd name="T3" fmla="*/ 5 h 5"/>
                <a:gd name="T4" fmla="*/ 2 w 3"/>
                <a:gd name="T5" fmla="*/ 5 h 5"/>
                <a:gd name="T6" fmla="*/ 3 w 3"/>
                <a:gd name="T7" fmla="*/ 4 h 5"/>
                <a:gd name="T8" fmla="*/ 3 w 3"/>
                <a:gd name="T9" fmla="*/ 3 h 5"/>
                <a:gd name="T10" fmla="*/ 3 w 3"/>
                <a:gd name="T11" fmla="*/ 2 h 5"/>
                <a:gd name="T12" fmla="*/ 3 w 3"/>
                <a:gd name="T13" fmla="*/ 1 h 5"/>
                <a:gd name="T14" fmla="*/ 3 w 3"/>
                <a:gd name="T15" fmla="*/ 1 h 5"/>
                <a:gd name="T16" fmla="*/ 2 w 3"/>
                <a:gd name="T17" fmla="*/ 0 h 5"/>
                <a:gd name="T18" fmla="*/ 2 w 3"/>
                <a:gd name="T19" fmla="*/ 0 h 5"/>
                <a:gd name="T20" fmla="*/ 1 w 3"/>
                <a:gd name="T21" fmla="*/ 1 h 5"/>
                <a:gd name="T22" fmla="*/ 1 w 3"/>
                <a:gd name="T23" fmla="*/ 2 h 5"/>
                <a:gd name="T24" fmla="*/ 0 w 3"/>
                <a:gd name="T25" fmla="*/ 3 h 5"/>
                <a:gd name="T26" fmla="*/ 0 w 3"/>
                <a:gd name="T27" fmla="*/ 4 h 5"/>
                <a:gd name="T28" fmla="*/ 1 w 3"/>
                <a:gd name="T29" fmla="*/ 4 h 5"/>
                <a:gd name="T30" fmla="*/ 1 w 3"/>
                <a:gd name="T31" fmla="*/ 5 h 5"/>
                <a:gd name="T32" fmla="*/ 1 w 3"/>
                <a:gd name="T3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lnTo>
                    <a:pt x="2" y="5"/>
                  </a:lnTo>
                  <a:lnTo>
                    <a:pt x="2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</p:grpSp>
      <p:grpSp>
        <p:nvGrpSpPr>
          <p:cNvPr id="169" name="Group 611"/>
          <p:cNvGrpSpPr>
            <a:grpSpLocks/>
          </p:cNvGrpSpPr>
          <p:nvPr/>
        </p:nvGrpSpPr>
        <p:grpSpPr bwMode="auto">
          <a:xfrm>
            <a:off x="3402657" y="3750404"/>
            <a:ext cx="200472" cy="183465"/>
            <a:chOff x="2431" y="3053"/>
            <a:chExt cx="143" cy="129"/>
          </a:xfrm>
        </p:grpSpPr>
        <p:sp>
          <p:nvSpPr>
            <p:cNvPr id="177" name="Freeform 558"/>
            <p:cNvSpPr>
              <a:spLocks/>
            </p:cNvSpPr>
            <p:nvPr/>
          </p:nvSpPr>
          <p:spPr bwMode="auto">
            <a:xfrm>
              <a:off x="2553" y="3084"/>
              <a:ext cx="12" cy="13"/>
            </a:xfrm>
            <a:custGeom>
              <a:avLst/>
              <a:gdLst>
                <a:gd name="T0" fmla="*/ 6 w 12"/>
                <a:gd name="T1" fmla="*/ 13 h 13"/>
                <a:gd name="T2" fmla="*/ 7 w 12"/>
                <a:gd name="T3" fmla="*/ 13 h 13"/>
                <a:gd name="T4" fmla="*/ 8 w 12"/>
                <a:gd name="T5" fmla="*/ 12 h 13"/>
                <a:gd name="T6" fmla="*/ 9 w 12"/>
                <a:gd name="T7" fmla="*/ 12 h 13"/>
                <a:gd name="T8" fmla="*/ 10 w 12"/>
                <a:gd name="T9" fmla="*/ 11 h 13"/>
                <a:gd name="T10" fmla="*/ 11 w 12"/>
                <a:gd name="T11" fmla="*/ 10 h 13"/>
                <a:gd name="T12" fmla="*/ 11 w 12"/>
                <a:gd name="T13" fmla="*/ 9 h 13"/>
                <a:gd name="T14" fmla="*/ 11 w 12"/>
                <a:gd name="T15" fmla="*/ 8 h 13"/>
                <a:gd name="T16" fmla="*/ 12 w 12"/>
                <a:gd name="T17" fmla="*/ 6 h 13"/>
                <a:gd name="T18" fmla="*/ 11 w 12"/>
                <a:gd name="T19" fmla="*/ 5 h 13"/>
                <a:gd name="T20" fmla="*/ 11 w 12"/>
                <a:gd name="T21" fmla="*/ 4 h 13"/>
                <a:gd name="T22" fmla="*/ 11 w 12"/>
                <a:gd name="T23" fmla="*/ 3 h 13"/>
                <a:gd name="T24" fmla="*/ 10 w 12"/>
                <a:gd name="T25" fmla="*/ 2 h 13"/>
                <a:gd name="T26" fmla="*/ 9 w 12"/>
                <a:gd name="T27" fmla="*/ 1 h 13"/>
                <a:gd name="T28" fmla="*/ 8 w 12"/>
                <a:gd name="T29" fmla="*/ 1 h 13"/>
                <a:gd name="T30" fmla="*/ 7 w 12"/>
                <a:gd name="T31" fmla="*/ 0 h 13"/>
                <a:gd name="T32" fmla="*/ 6 w 12"/>
                <a:gd name="T33" fmla="*/ 0 h 13"/>
                <a:gd name="T34" fmla="*/ 5 w 12"/>
                <a:gd name="T35" fmla="*/ 0 h 13"/>
                <a:gd name="T36" fmla="*/ 3 w 12"/>
                <a:gd name="T37" fmla="*/ 1 h 13"/>
                <a:gd name="T38" fmla="*/ 2 w 12"/>
                <a:gd name="T39" fmla="*/ 1 h 13"/>
                <a:gd name="T40" fmla="*/ 2 w 12"/>
                <a:gd name="T41" fmla="*/ 2 h 13"/>
                <a:gd name="T42" fmla="*/ 1 w 12"/>
                <a:gd name="T43" fmla="*/ 3 h 13"/>
                <a:gd name="T44" fmla="*/ 0 w 12"/>
                <a:gd name="T45" fmla="*/ 4 h 13"/>
                <a:gd name="T46" fmla="*/ 0 w 12"/>
                <a:gd name="T47" fmla="*/ 5 h 13"/>
                <a:gd name="T48" fmla="*/ 0 w 12"/>
                <a:gd name="T49" fmla="*/ 6 h 13"/>
                <a:gd name="T50" fmla="*/ 0 w 12"/>
                <a:gd name="T51" fmla="*/ 8 h 13"/>
                <a:gd name="T52" fmla="*/ 0 w 12"/>
                <a:gd name="T53" fmla="*/ 9 h 13"/>
                <a:gd name="T54" fmla="*/ 1 w 12"/>
                <a:gd name="T55" fmla="*/ 10 h 13"/>
                <a:gd name="T56" fmla="*/ 2 w 12"/>
                <a:gd name="T57" fmla="*/ 11 h 13"/>
                <a:gd name="T58" fmla="*/ 2 w 12"/>
                <a:gd name="T59" fmla="*/ 12 h 13"/>
                <a:gd name="T60" fmla="*/ 3 w 12"/>
                <a:gd name="T61" fmla="*/ 12 h 13"/>
                <a:gd name="T62" fmla="*/ 5 w 12"/>
                <a:gd name="T63" fmla="*/ 13 h 13"/>
                <a:gd name="T64" fmla="*/ 6 w 12"/>
                <a:gd name="T6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" h="13">
                  <a:moveTo>
                    <a:pt x="6" y="13"/>
                  </a:moveTo>
                  <a:lnTo>
                    <a:pt x="7" y="13"/>
                  </a:lnTo>
                  <a:lnTo>
                    <a:pt x="8" y="12"/>
                  </a:lnTo>
                  <a:lnTo>
                    <a:pt x="9" y="12"/>
                  </a:lnTo>
                  <a:lnTo>
                    <a:pt x="10" y="11"/>
                  </a:lnTo>
                  <a:lnTo>
                    <a:pt x="11" y="10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0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5" y="13"/>
                  </a:lnTo>
                  <a:lnTo>
                    <a:pt x="6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178" name="Freeform 559"/>
            <p:cNvSpPr>
              <a:spLocks/>
            </p:cNvSpPr>
            <p:nvPr/>
          </p:nvSpPr>
          <p:spPr bwMode="auto">
            <a:xfrm>
              <a:off x="2438" y="3055"/>
              <a:ext cx="65" cy="8"/>
            </a:xfrm>
            <a:custGeom>
              <a:avLst/>
              <a:gdLst>
                <a:gd name="T0" fmla="*/ 65 w 65"/>
                <a:gd name="T1" fmla="*/ 7 h 8"/>
                <a:gd name="T2" fmla="*/ 32 w 65"/>
                <a:gd name="T3" fmla="*/ 0 h 8"/>
                <a:gd name="T4" fmla="*/ 0 w 65"/>
                <a:gd name="T5" fmla="*/ 7 h 8"/>
                <a:gd name="T6" fmla="*/ 1 w 65"/>
                <a:gd name="T7" fmla="*/ 8 h 8"/>
                <a:gd name="T8" fmla="*/ 33 w 65"/>
                <a:gd name="T9" fmla="*/ 1 h 8"/>
                <a:gd name="T10" fmla="*/ 65 w 65"/>
                <a:gd name="T11" fmla="*/ 8 h 8"/>
                <a:gd name="T12" fmla="*/ 65 w 65"/>
                <a:gd name="T1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8">
                  <a:moveTo>
                    <a:pt x="65" y="7"/>
                  </a:moveTo>
                  <a:lnTo>
                    <a:pt x="32" y="0"/>
                  </a:lnTo>
                  <a:lnTo>
                    <a:pt x="0" y="7"/>
                  </a:lnTo>
                  <a:lnTo>
                    <a:pt x="1" y="8"/>
                  </a:lnTo>
                  <a:lnTo>
                    <a:pt x="33" y="1"/>
                  </a:lnTo>
                  <a:lnTo>
                    <a:pt x="65" y="8"/>
                  </a:lnTo>
                  <a:lnTo>
                    <a:pt x="65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179" name="Rectangle 560"/>
            <p:cNvSpPr>
              <a:spLocks noChangeArrowheads="1"/>
            </p:cNvSpPr>
            <p:nvPr/>
          </p:nvSpPr>
          <p:spPr bwMode="auto">
            <a:xfrm>
              <a:off x="2434" y="3067"/>
              <a:ext cx="76" cy="8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180" name="Rectangle 561"/>
            <p:cNvSpPr>
              <a:spLocks noChangeArrowheads="1"/>
            </p:cNvSpPr>
            <p:nvPr/>
          </p:nvSpPr>
          <p:spPr bwMode="auto">
            <a:xfrm>
              <a:off x="2436" y="3069"/>
              <a:ext cx="72" cy="7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181" name="Rectangle 562"/>
            <p:cNvSpPr>
              <a:spLocks noChangeArrowheads="1"/>
            </p:cNvSpPr>
            <p:nvPr/>
          </p:nvSpPr>
          <p:spPr bwMode="auto">
            <a:xfrm>
              <a:off x="2443" y="3141"/>
              <a:ext cx="10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182" name="Rectangle 563"/>
            <p:cNvSpPr>
              <a:spLocks noChangeArrowheads="1"/>
            </p:cNvSpPr>
            <p:nvPr/>
          </p:nvSpPr>
          <p:spPr bwMode="auto">
            <a:xfrm>
              <a:off x="2460" y="3141"/>
              <a:ext cx="11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183" name="Rectangle 564"/>
            <p:cNvSpPr>
              <a:spLocks noChangeArrowheads="1"/>
            </p:cNvSpPr>
            <p:nvPr/>
          </p:nvSpPr>
          <p:spPr bwMode="auto">
            <a:xfrm>
              <a:off x="2478" y="3141"/>
              <a:ext cx="10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184" name="Rectangle 565"/>
            <p:cNvSpPr>
              <a:spLocks noChangeArrowheads="1"/>
            </p:cNvSpPr>
            <p:nvPr/>
          </p:nvSpPr>
          <p:spPr bwMode="auto">
            <a:xfrm>
              <a:off x="2496" y="3141"/>
              <a:ext cx="10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185" name="Rectangle 566"/>
            <p:cNvSpPr>
              <a:spLocks noChangeArrowheads="1"/>
            </p:cNvSpPr>
            <p:nvPr/>
          </p:nvSpPr>
          <p:spPr bwMode="auto">
            <a:xfrm>
              <a:off x="2443" y="3137"/>
              <a:ext cx="63" cy="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186" name="Rectangle 567"/>
            <p:cNvSpPr>
              <a:spLocks noChangeArrowheads="1"/>
            </p:cNvSpPr>
            <p:nvPr/>
          </p:nvSpPr>
          <p:spPr bwMode="auto">
            <a:xfrm>
              <a:off x="2438" y="3135"/>
              <a:ext cx="3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187" name="Rectangle 568"/>
            <p:cNvSpPr>
              <a:spLocks noChangeArrowheads="1"/>
            </p:cNvSpPr>
            <p:nvPr/>
          </p:nvSpPr>
          <p:spPr bwMode="auto">
            <a:xfrm>
              <a:off x="2443" y="3118"/>
              <a:ext cx="63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188" name="Rectangle 569"/>
            <p:cNvSpPr>
              <a:spLocks noChangeArrowheads="1"/>
            </p:cNvSpPr>
            <p:nvPr/>
          </p:nvSpPr>
          <p:spPr bwMode="auto">
            <a:xfrm>
              <a:off x="2438" y="3117"/>
              <a:ext cx="3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189" name="Rectangle 570"/>
            <p:cNvSpPr>
              <a:spLocks noChangeArrowheads="1"/>
            </p:cNvSpPr>
            <p:nvPr/>
          </p:nvSpPr>
          <p:spPr bwMode="auto">
            <a:xfrm>
              <a:off x="2443" y="3100"/>
              <a:ext cx="63" cy="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190" name="Rectangle 571"/>
            <p:cNvSpPr>
              <a:spLocks noChangeArrowheads="1"/>
            </p:cNvSpPr>
            <p:nvPr/>
          </p:nvSpPr>
          <p:spPr bwMode="auto">
            <a:xfrm>
              <a:off x="2438" y="3098"/>
              <a:ext cx="3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191" name="Rectangle 572"/>
            <p:cNvSpPr>
              <a:spLocks noChangeArrowheads="1"/>
            </p:cNvSpPr>
            <p:nvPr/>
          </p:nvSpPr>
          <p:spPr bwMode="auto">
            <a:xfrm>
              <a:off x="2443" y="3081"/>
              <a:ext cx="63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192" name="Rectangle 573"/>
            <p:cNvSpPr>
              <a:spLocks noChangeArrowheads="1"/>
            </p:cNvSpPr>
            <p:nvPr/>
          </p:nvSpPr>
          <p:spPr bwMode="auto">
            <a:xfrm>
              <a:off x="2438" y="3080"/>
              <a:ext cx="3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193" name="Rectangle 574"/>
            <p:cNvSpPr>
              <a:spLocks noChangeArrowheads="1"/>
            </p:cNvSpPr>
            <p:nvPr/>
          </p:nvSpPr>
          <p:spPr bwMode="auto">
            <a:xfrm>
              <a:off x="2445" y="3091"/>
              <a:ext cx="6" cy="4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194" name="Rectangle 575"/>
            <p:cNvSpPr>
              <a:spLocks noChangeArrowheads="1"/>
            </p:cNvSpPr>
            <p:nvPr/>
          </p:nvSpPr>
          <p:spPr bwMode="auto">
            <a:xfrm>
              <a:off x="2446" y="3092"/>
              <a:ext cx="4" cy="45"/>
            </a:xfrm>
            <a:prstGeom prst="rect">
              <a:avLst/>
            </a:prstGeom>
            <a:solidFill>
              <a:srgbClr val="FF2D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195" name="Rectangle 576"/>
            <p:cNvSpPr>
              <a:spLocks noChangeArrowheads="1"/>
            </p:cNvSpPr>
            <p:nvPr/>
          </p:nvSpPr>
          <p:spPr bwMode="auto">
            <a:xfrm>
              <a:off x="2463" y="3106"/>
              <a:ext cx="6" cy="3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196" name="Rectangle 577"/>
            <p:cNvSpPr>
              <a:spLocks noChangeArrowheads="1"/>
            </p:cNvSpPr>
            <p:nvPr/>
          </p:nvSpPr>
          <p:spPr bwMode="auto">
            <a:xfrm>
              <a:off x="2464" y="3108"/>
              <a:ext cx="3" cy="29"/>
            </a:xfrm>
            <a:prstGeom prst="rect">
              <a:avLst/>
            </a:prstGeom>
            <a:solidFill>
              <a:srgbClr val="B2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197" name="Rectangle 578"/>
            <p:cNvSpPr>
              <a:spLocks noChangeArrowheads="1"/>
            </p:cNvSpPr>
            <p:nvPr/>
          </p:nvSpPr>
          <p:spPr bwMode="auto">
            <a:xfrm>
              <a:off x="2480" y="3114"/>
              <a:ext cx="6" cy="2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198" name="Rectangle 579"/>
            <p:cNvSpPr>
              <a:spLocks noChangeArrowheads="1"/>
            </p:cNvSpPr>
            <p:nvPr/>
          </p:nvSpPr>
          <p:spPr bwMode="auto">
            <a:xfrm>
              <a:off x="2481" y="3116"/>
              <a:ext cx="4" cy="21"/>
            </a:xfrm>
            <a:prstGeom prst="rect">
              <a:avLst/>
            </a:prstGeom>
            <a:solidFill>
              <a:srgbClr val="FFAF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199" name="Rectangle 580"/>
            <p:cNvSpPr>
              <a:spLocks noChangeArrowheads="1"/>
            </p:cNvSpPr>
            <p:nvPr/>
          </p:nvSpPr>
          <p:spPr bwMode="auto">
            <a:xfrm>
              <a:off x="2498" y="3085"/>
              <a:ext cx="6" cy="5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00" name="Rectangle 581"/>
            <p:cNvSpPr>
              <a:spLocks noChangeArrowheads="1"/>
            </p:cNvSpPr>
            <p:nvPr/>
          </p:nvSpPr>
          <p:spPr bwMode="auto">
            <a:xfrm>
              <a:off x="2499" y="3086"/>
              <a:ext cx="4" cy="51"/>
            </a:xfrm>
            <a:prstGeom prst="rect">
              <a:avLst/>
            </a:prstGeom>
            <a:solidFill>
              <a:srgbClr val="FF6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01" name="Rectangle 582"/>
            <p:cNvSpPr>
              <a:spLocks noChangeArrowheads="1"/>
            </p:cNvSpPr>
            <p:nvPr/>
          </p:nvSpPr>
          <p:spPr bwMode="auto">
            <a:xfrm>
              <a:off x="2431" y="3147"/>
              <a:ext cx="82" cy="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02" name="Rectangle 583"/>
            <p:cNvSpPr>
              <a:spLocks noChangeArrowheads="1"/>
            </p:cNvSpPr>
            <p:nvPr/>
          </p:nvSpPr>
          <p:spPr bwMode="auto">
            <a:xfrm>
              <a:off x="2433" y="3149"/>
              <a:ext cx="78" cy="3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03" name="Rectangle 584"/>
            <p:cNvSpPr>
              <a:spLocks noChangeArrowheads="1"/>
            </p:cNvSpPr>
            <p:nvPr/>
          </p:nvSpPr>
          <p:spPr bwMode="auto">
            <a:xfrm>
              <a:off x="2431" y="3062"/>
              <a:ext cx="81" cy="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04" name="Rectangle 585"/>
            <p:cNvSpPr>
              <a:spLocks noChangeArrowheads="1"/>
            </p:cNvSpPr>
            <p:nvPr/>
          </p:nvSpPr>
          <p:spPr bwMode="auto">
            <a:xfrm>
              <a:off x="2433" y="3063"/>
              <a:ext cx="78" cy="4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05" name="Freeform 586"/>
            <p:cNvSpPr>
              <a:spLocks/>
            </p:cNvSpPr>
            <p:nvPr/>
          </p:nvSpPr>
          <p:spPr bwMode="auto">
            <a:xfrm>
              <a:off x="2468" y="3053"/>
              <a:ext cx="5" cy="6"/>
            </a:xfrm>
            <a:custGeom>
              <a:avLst/>
              <a:gdLst>
                <a:gd name="T0" fmla="*/ 3 w 5"/>
                <a:gd name="T1" fmla="*/ 6 h 6"/>
                <a:gd name="T2" fmla="*/ 3 w 5"/>
                <a:gd name="T3" fmla="*/ 5 h 6"/>
                <a:gd name="T4" fmla="*/ 4 w 5"/>
                <a:gd name="T5" fmla="*/ 5 h 6"/>
                <a:gd name="T6" fmla="*/ 4 w 5"/>
                <a:gd name="T7" fmla="*/ 5 h 6"/>
                <a:gd name="T8" fmla="*/ 4 w 5"/>
                <a:gd name="T9" fmla="*/ 5 h 6"/>
                <a:gd name="T10" fmla="*/ 5 w 5"/>
                <a:gd name="T11" fmla="*/ 4 h 6"/>
                <a:gd name="T12" fmla="*/ 5 w 5"/>
                <a:gd name="T13" fmla="*/ 4 h 6"/>
                <a:gd name="T14" fmla="*/ 5 w 5"/>
                <a:gd name="T15" fmla="*/ 3 h 6"/>
                <a:gd name="T16" fmla="*/ 5 w 5"/>
                <a:gd name="T17" fmla="*/ 3 h 6"/>
                <a:gd name="T18" fmla="*/ 5 w 5"/>
                <a:gd name="T19" fmla="*/ 2 h 6"/>
                <a:gd name="T20" fmla="*/ 5 w 5"/>
                <a:gd name="T21" fmla="*/ 2 h 6"/>
                <a:gd name="T22" fmla="*/ 5 w 5"/>
                <a:gd name="T23" fmla="*/ 1 h 6"/>
                <a:gd name="T24" fmla="*/ 4 w 5"/>
                <a:gd name="T25" fmla="*/ 1 h 6"/>
                <a:gd name="T26" fmla="*/ 4 w 5"/>
                <a:gd name="T27" fmla="*/ 1 h 6"/>
                <a:gd name="T28" fmla="*/ 4 w 5"/>
                <a:gd name="T29" fmla="*/ 0 h 6"/>
                <a:gd name="T30" fmla="*/ 3 w 5"/>
                <a:gd name="T31" fmla="*/ 0 h 6"/>
                <a:gd name="T32" fmla="*/ 3 w 5"/>
                <a:gd name="T33" fmla="*/ 0 h 6"/>
                <a:gd name="T34" fmla="*/ 2 w 5"/>
                <a:gd name="T35" fmla="*/ 0 h 6"/>
                <a:gd name="T36" fmla="*/ 2 w 5"/>
                <a:gd name="T37" fmla="*/ 0 h 6"/>
                <a:gd name="T38" fmla="*/ 1 w 5"/>
                <a:gd name="T39" fmla="*/ 1 h 6"/>
                <a:gd name="T40" fmla="*/ 1 w 5"/>
                <a:gd name="T41" fmla="*/ 1 h 6"/>
                <a:gd name="T42" fmla="*/ 0 w 5"/>
                <a:gd name="T43" fmla="*/ 1 h 6"/>
                <a:gd name="T44" fmla="*/ 0 w 5"/>
                <a:gd name="T45" fmla="*/ 2 h 6"/>
                <a:gd name="T46" fmla="*/ 0 w 5"/>
                <a:gd name="T47" fmla="*/ 2 h 6"/>
                <a:gd name="T48" fmla="*/ 0 w 5"/>
                <a:gd name="T49" fmla="*/ 3 h 6"/>
                <a:gd name="T50" fmla="*/ 0 w 5"/>
                <a:gd name="T51" fmla="*/ 3 h 6"/>
                <a:gd name="T52" fmla="*/ 0 w 5"/>
                <a:gd name="T53" fmla="*/ 4 h 6"/>
                <a:gd name="T54" fmla="*/ 0 w 5"/>
                <a:gd name="T55" fmla="*/ 4 h 6"/>
                <a:gd name="T56" fmla="*/ 1 w 5"/>
                <a:gd name="T57" fmla="*/ 5 h 6"/>
                <a:gd name="T58" fmla="*/ 1 w 5"/>
                <a:gd name="T59" fmla="*/ 5 h 6"/>
                <a:gd name="T60" fmla="*/ 2 w 5"/>
                <a:gd name="T61" fmla="*/ 5 h 6"/>
                <a:gd name="T62" fmla="*/ 2 w 5"/>
                <a:gd name="T63" fmla="*/ 5 h 6"/>
                <a:gd name="T64" fmla="*/ 3 w 5"/>
                <a:gd name="T6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lnTo>
                    <a:pt x="3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06" name="Freeform 587"/>
            <p:cNvSpPr>
              <a:spLocks/>
            </p:cNvSpPr>
            <p:nvPr/>
          </p:nvSpPr>
          <p:spPr bwMode="auto">
            <a:xfrm>
              <a:off x="2469" y="3054"/>
              <a:ext cx="3" cy="3"/>
            </a:xfrm>
            <a:custGeom>
              <a:avLst/>
              <a:gdLst>
                <a:gd name="T0" fmla="*/ 2 w 3"/>
                <a:gd name="T1" fmla="*/ 3 h 3"/>
                <a:gd name="T2" fmla="*/ 2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3 w 3"/>
                <a:gd name="T9" fmla="*/ 2 h 3"/>
                <a:gd name="T10" fmla="*/ 3 w 3"/>
                <a:gd name="T11" fmla="*/ 1 h 3"/>
                <a:gd name="T12" fmla="*/ 3 w 3"/>
                <a:gd name="T13" fmla="*/ 1 h 3"/>
                <a:gd name="T14" fmla="*/ 2 w 3"/>
                <a:gd name="T15" fmla="*/ 0 h 3"/>
                <a:gd name="T16" fmla="*/ 2 w 3"/>
                <a:gd name="T17" fmla="*/ 0 h 3"/>
                <a:gd name="T18" fmla="*/ 1 w 3"/>
                <a:gd name="T19" fmla="*/ 0 h 3"/>
                <a:gd name="T20" fmla="*/ 0 w 3"/>
                <a:gd name="T21" fmla="*/ 1 h 3"/>
                <a:gd name="T22" fmla="*/ 0 w 3"/>
                <a:gd name="T23" fmla="*/ 1 h 3"/>
                <a:gd name="T24" fmla="*/ 0 w 3"/>
                <a:gd name="T25" fmla="*/ 2 h 3"/>
                <a:gd name="T26" fmla="*/ 0 w 3"/>
                <a:gd name="T27" fmla="*/ 2 h 3"/>
                <a:gd name="T28" fmla="*/ 0 w 3"/>
                <a:gd name="T29" fmla="*/ 3 h 3"/>
                <a:gd name="T30" fmla="*/ 1 w 3"/>
                <a:gd name="T31" fmla="*/ 3 h 3"/>
                <a:gd name="T32" fmla="*/ 2 w 3"/>
                <a:gd name="T3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lnTo>
                    <a:pt x="2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07" name="Freeform 588"/>
            <p:cNvSpPr>
              <a:spLocks/>
            </p:cNvSpPr>
            <p:nvPr/>
          </p:nvSpPr>
          <p:spPr bwMode="auto">
            <a:xfrm>
              <a:off x="2506" y="3102"/>
              <a:ext cx="68" cy="80"/>
            </a:xfrm>
            <a:custGeom>
              <a:avLst/>
              <a:gdLst>
                <a:gd name="T0" fmla="*/ 57 w 68"/>
                <a:gd name="T1" fmla="*/ 25 h 80"/>
                <a:gd name="T2" fmla="*/ 59 w 68"/>
                <a:gd name="T3" fmla="*/ 25 h 80"/>
                <a:gd name="T4" fmla="*/ 63 w 68"/>
                <a:gd name="T5" fmla="*/ 23 h 80"/>
                <a:gd name="T6" fmla="*/ 64 w 68"/>
                <a:gd name="T7" fmla="*/ 21 h 80"/>
                <a:gd name="T8" fmla="*/ 65 w 68"/>
                <a:gd name="T9" fmla="*/ 20 h 80"/>
                <a:gd name="T10" fmla="*/ 66 w 68"/>
                <a:gd name="T11" fmla="*/ 14 h 80"/>
                <a:gd name="T12" fmla="*/ 65 w 68"/>
                <a:gd name="T13" fmla="*/ 12 h 80"/>
                <a:gd name="T14" fmla="*/ 63 w 68"/>
                <a:gd name="T15" fmla="*/ 8 h 80"/>
                <a:gd name="T16" fmla="*/ 60 w 68"/>
                <a:gd name="T17" fmla="*/ 4 h 80"/>
                <a:gd name="T18" fmla="*/ 56 w 68"/>
                <a:gd name="T19" fmla="*/ 1 h 80"/>
                <a:gd name="T20" fmla="*/ 54 w 68"/>
                <a:gd name="T21" fmla="*/ 0 h 80"/>
                <a:gd name="T22" fmla="*/ 52 w 68"/>
                <a:gd name="T23" fmla="*/ 0 h 80"/>
                <a:gd name="T24" fmla="*/ 49 w 68"/>
                <a:gd name="T25" fmla="*/ 0 h 80"/>
                <a:gd name="T26" fmla="*/ 42 w 68"/>
                <a:gd name="T27" fmla="*/ 0 h 80"/>
                <a:gd name="T28" fmla="*/ 36 w 68"/>
                <a:gd name="T29" fmla="*/ 0 h 80"/>
                <a:gd name="T30" fmla="*/ 33 w 68"/>
                <a:gd name="T31" fmla="*/ 0 h 80"/>
                <a:gd name="T32" fmla="*/ 31 w 68"/>
                <a:gd name="T33" fmla="*/ 0 h 80"/>
                <a:gd name="T34" fmla="*/ 28 w 68"/>
                <a:gd name="T35" fmla="*/ 1 h 80"/>
                <a:gd name="T36" fmla="*/ 25 w 68"/>
                <a:gd name="T37" fmla="*/ 3 h 80"/>
                <a:gd name="T38" fmla="*/ 23 w 68"/>
                <a:gd name="T39" fmla="*/ 5 h 80"/>
                <a:gd name="T40" fmla="*/ 19 w 68"/>
                <a:gd name="T41" fmla="*/ 11 h 80"/>
                <a:gd name="T42" fmla="*/ 17 w 68"/>
                <a:gd name="T43" fmla="*/ 14 h 80"/>
                <a:gd name="T44" fmla="*/ 4 w 68"/>
                <a:gd name="T45" fmla="*/ 10 h 80"/>
                <a:gd name="T46" fmla="*/ 3 w 68"/>
                <a:gd name="T47" fmla="*/ 8 h 80"/>
                <a:gd name="T48" fmla="*/ 2 w 68"/>
                <a:gd name="T49" fmla="*/ 7 h 80"/>
                <a:gd name="T50" fmla="*/ 0 w 68"/>
                <a:gd name="T51" fmla="*/ 11 h 80"/>
                <a:gd name="T52" fmla="*/ 3 w 68"/>
                <a:gd name="T53" fmla="*/ 18 h 80"/>
                <a:gd name="T54" fmla="*/ 5 w 68"/>
                <a:gd name="T55" fmla="*/ 19 h 80"/>
                <a:gd name="T56" fmla="*/ 7 w 68"/>
                <a:gd name="T57" fmla="*/ 20 h 80"/>
                <a:gd name="T58" fmla="*/ 11 w 68"/>
                <a:gd name="T59" fmla="*/ 22 h 80"/>
                <a:gd name="T60" fmla="*/ 14 w 68"/>
                <a:gd name="T61" fmla="*/ 23 h 80"/>
                <a:gd name="T62" fmla="*/ 18 w 68"/>
                <a:gd name="T63" fmla="*/ 23 h 80"/>
                <a:gd name="T64" fmla="*/ 21 w 68"/>
                <a:gd name="T65" fmla="*/ 23 h 80"/>
                <a:gd name="T66" fmla="*/ 24 w 68"/>
                <a:gd name="T67" fmla="*/ 21 h 80"/>
                <a:gd name="T68" fmla="*/ 14 w 68"/>
                <a:gd name="T69" fmla="*/ 59 h 80"/>
                <a:gd name="T70" fmla="*/ 26 w 68"/>
                <a:gd name="T71" fmla="*/ 70 h 80"/>
                <a:gd name="T72" fmla="*/ 31 w 68"/>
                <a:gd name="T73" fmla="*/ 75 h 80"/>
                <a:gd name="T74" fmla="*/ 27 w 68"/>
                <a:gd name="T75" fmla="*/ 76 h 80"/>
                <a:gd name="T76" fmla="*/ 24 w 68"/>
                <a:gd name="T77" fmla="*/ 79 h 80"/>
                <a:gd name="T78" fmla="*/ 38 w 68"/>
                <a:gd name="T79" fmla="*/ 80 h 80"/>
                <a:gd name="T80" fmla="*/ 40 w 68"/>
                <a:gd name="T81" fmla="*/ 75 h 80"/>
                <a:gd name="T82" fmla="*/ 38 w 68"/>
                <a:gd name="T83" fmla="*/ 72 h 80"/>
                <a:gd name="T84" fmla="*/ 38 w 68"/>
                <a:gd name="T85" fmla="*/ 63 h 80"/>
                <a:gd name="T86" fmla="*/ 45 w 68"/>
                <a:gd name="T87" fmla="*/ 65 h 80"/>
                <a:gd name="T88" fmla="*/ 46 w 68"/>
                <a:gd name="T89" fmla="*/ 72 h 80"/>
                <a:gd name="T90" fmla="*/ 44 w 68"/>
                <a:gd name="T91" fmla="*/ 76 h 80"/>
                <a:gd name="T92" fmla="*/ 44 w 68"/>
                <a:gd name="T93" fmla="*/ 78 h 80"/>
                <a:gd name="T94" fmla="*/ 47 w 68"/>
                <a:gd name="T95" fmla="*/ 78 h 80"/>
                <a:gd name="T96" fmla="*/ 61 w 68"/>
                <a:gd name="T97" fmla="*/ 78 h 80"/>
                <a:gd name="T98" fmla="*/ 57 w 68"/>
                <a:gd name="T99" fmla="*/ 76 h 80"/>
                <a:gd name="T100" fmla="*/ 55 w 68"/>
                <a:gd name="T101" fmla="*/ 74 h 80"/>
                <a:gd name="T102" fmla="*/ 61 w 68"/>
                <a:gd name="T103" fmla="*/ 67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8" h="80">
                  <a:moveTo>
                    <a:pt x="62" y="59"/>
                  </a:moveTo>
                  <a:lnTo>
                    <a:pt x="68" y="59"/>
                  </a:lnTo>
                  <a:lnTo>
                    <a:pt x="57" y="32"/>
                  </a:lnTo>
                  <a:lnTo>
                    <a:pt x="57" y="25"/>
                  </a:lnTo>
                  <a:lnTo>
                    <a:pt x="57" y="25"/>
                  </a:lnTo>
                  <a:lnTo>
                    <a:pt x="57" y="25"/>
                  </a:lnTo>
                  <a:lnTo>
                    <a:pt x="58" y="25"/>
                  </a:lnTo>
                  <a:lnTo>
                    <a:pt x="59" y="25"/>
                  </a:lnTo>
                  <a:lnTo>
                    <a:pt x="60" y="24"/>
                  </a:lnTo>
                  <a:lnTo>
                    <a:pt x="61" y="24"/>
                  </a:lnTo>
                  <a:lnTo>
                    <a:pt x="62" y="23"/>
                  </a:lnTo>
                  <a:lnTo>
                    <a:pt x="63" y="23"/>
                  </a:lnTo>
                  <a:lnTo>
                    <a:pt x="63" y="22"/>
                  </a:lnTo>
                  <a:lnTo>
                    <a:pt x="63" y="22"/>
                  </a:lnTo>
                  <a:lnTo>
                    <a:pt x="64" y="22"/>
                  </a:lnTo>
                  <a:lnTo>
                    <a:pt x="64" y="21"/>
                  </a:lnTo>
                  <a:lnTo>
                    <a:pt x="64" y="21"/>
                  </a:lnTo>
                  <a:lnTo>
                    <a:pt x="64" y="21"/>
                  </a:lnTo>
                  <a:lnTo>
                    <a:pt x="65" y="20"/>
                  </a:lnTo>
                  <a:lnTo>
                    <a:pt x="65" y="20"/>
                  </a:lnTo>
                  <a:lnTo>
                    <a:pt x="65" y="18"/>
                  </a:lnTo>
                  <a:lnTo>
                    <a:pt x="66" y="17"/>
                  </a:lnTo>
                  <a:lnTo>
                    <a:pt x="66" y="15"/>
                  </a:lnTo>
                  <a:lnTo>
                    <a:pt x="66" y="14"/>
                  </a:lnTo>
                  <a:lnTo>
                    <a:pt x="66" y="13"/>
                  </a:lnTo>
                  <a:lnTo>
                    <a:pt x="66" y="13"/>
                  </a:lnTo>
                  <a:lnTo>
                    <a:pt x="65" y="13"/>
                  </a:lnTo>
                  <a:lnTo>
                    <a:pt x="65" y="12"/>
                  </a:lnTo>
                  <a:lnTo>
                    <a:pt x="65" y="11"/>
                  </a:lnTo>
                  <a:lnTo>
                    <a:pt x="65" y="10"/>
                  </a:lnTo>
                  <a:lnTo>
                    <a:pt x="64" y="9"/>
                  </a:lnTo>
                  <a:lnTo>
                    <a:pt x="63" y="8"/>
                  </a:lnTo>
                  <a:lnTo>
                    <a:pt x="63" y="7"/>
                  </a:lnTo>
                  <a:lnTo>
                    <a:pt x="62" y="6"/>
                  </a:lnTo>
                  <a:lnTo>
                    <a:pt x="61" y="5"/>
                  </a:lnTo>
                  <a:lnTo>
                    <a:pt x="60" y="4"/>
                  </a:lnTo>
                  <a:lnTo>
                    <a:pt x="59" y="3"/>
                  </a:lnTo>
                  <a:lnTo>
                    <a:pt x="58" y="2"/>
                  </a:lnTo>
                  <a:lnTo>
                    <a:pt x="57" y="1"/>
                  </a:lnTo>
                  <a:lnTo>
                    <a:pt x="56" y="1"/>
                  </a:lnTo>
                  <a:lnTo>
                    <a:pt x="55" y="0"/>
                  </a:lnTo>
                  <a:lnTo>
                    <a:pt x="55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3" y="0"/>
                  </a:lnTo>
                  <a:lnTo>
                    <a:pt x="53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1" y="0"/>
                  </a:lnTo>
                  <a:lnTo>
                    <a:pt x="50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8" y="1"/>
                  </a:lnTo>
                  <a:lnTo>
                    <a:pt x="28" y="1"/>
                  </a:lnTo>
                  <a:lnTo>
                    <a:pt x="27" y="1"/>
                  </a:lnTo>
                  <a:lnTo>
                    <a:pt x="26" y="2"/>
                  </a:lnTo>
                  <a:lnTo>
                    <a:pt x="25" y="3"/>
                  </a:lnTo>
                  <a:lnTo>
                    <a:pt x="24" y="3"/>
                  </a:lnTo>
                  <a:lnTo>
                    <a:pt x="24" y="4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2" y="6"/>
                  </a:lnTo>
                  <a:lnTo>
                    <a:pt x="21" y="8"/>
                  </a:lnTo>
                  <a:lnTo>
                    <a:pt x="20" y="9"/>
                  </a:lnTo>
                  <a:lnTo>
                    <a:pt x="19" y="11"/>
                  </a:lnTo>
                  <a:lnTo>
                    <a:pt x="19" y="12"/>
                  </a:lnTo>
                  <a:lnTo>
                    <a:pt x="18" y="13"/>
                  </a:lnTo>
                  <a:lnTo>
                    <a:pt x="18" y="14"/>
                  </a:lnTo>
                  <a:lnTo>
                    <a:pt x="17" y="14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5" y="11"/>
                  </a:lnTo>
                  <a:lnTo>
                    <a:pt x="4" y="10"/>
                  </a:lnTo>
                  <a:lnTo>
                    <a:pt x="4" y="9"/>
                  </a:lnTo>
                  <a:lnTo>
                    <a:pt x="4" y="9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3" y="18"/>
                  </a:lnTo>
                  <a:lnTo>
                    <a:pt x="4" y="19"/>
                  </a:lnTo>
                  <a:lnTo>
                    <a:pt x="5" y="19"/>
                  </a:lnTo>
                  <a:lnTo>
                    <a:pt x="5" y="19"/>
                  </a:lnTo>
                  <a:lnTo>
                    <a:pt x="6" y="20"/>
                  </a:lnTo>
                  <a:lnTo>
                    <a:pt x="6" y="20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10" y="21"/>
                  </a:lnTo>
                  <a:lnTo>
                    <a:pt x="11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9" y="23"/>
                  </a:lnTo>
                  <a:lnTo>
                    <a:pt x="20" y="23"/>
                  </a:lnTo>
                  <a:lnTo>
                    <a:pt x="21" y="23"/>
                  </a:lnTo>
                  <a:lnTo>
                    <a:pt x="22" y="22"/>
                  </a:lnTo>
                  <a:lnTo>
                    <a:pt x="23" y="22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6" y="20"/>
                  </a:lnTo>
                  <a:lnTo>
                    <a:pt x="27" y="19"/>
                  </a:lnTo>
                  <a:lnTo>
                    <a:pt x="27" y="30"/>
                  </a:lnTo>
                  <a:lnTo>
                    <a:pt x="14" y="59"/>
                  </a:lnTo>
                  <a:lnTo>
                    <a:pt x="21" y="59"/>
                  </a:lnTo>
                  <a:lnTo>
                    <a:pt x="22" y="64"/>
                  </a:lnTo>
                  <a:lnTo>
                    <a:pt x="24" y="67"/>
                  </a:lnTo>
                  <a:lnTo>
                    <a:pt x="26" y="70"/>
                  </a:lnTo>
                  <a:lnTo>
                    <a:pt x="27" y="72"/>
                  </a:lnTo>
                  <a:lnTo>
                    <a:pt x="29" y="74"/>
                  </a:lnTo>
                  <a:lnTo>
                    <a:pt x="30" y="75"/>
                  </a:lnTo>
                  <a:lnTo>
                    <a:pt x="31" y="75"/>
                  </a:lnTo>
                  <a:lnTo>
                    <a:pt x="32" y="75"/>
                  </a:lnTo>
                  <a:lnTo>
                    <a:pt x="30" y="75"/>
                  </a:lnTo>
                  <a:lnTo>
                    <a:pt x="29" y="75"/>
                  </a:lnTo>
                  <a:lnTo>
                    <a:pt x="27" y="76"/>
                  </a:lnTo>
                  <a:lnTo>
                    <a:pt x="26" y="76"/>
                  </a:lnTo>
                  <a:lnTo>
                    <a:pt x="25" y="77"/>
                  </a:lnTo>
                  <a:lnTo>
                    <a:pt x="25" y="78"/>
                  </a:lnTo>
                  <a:lnTo>
                    <a:pt x="24" y="79"/>
                  </a:lnTo>
                  <a:lnTo>
                    <a:pt x="24" y="80"/>
                  </a:lnTo>
                  <a:lnTo>
                    <a:pt x="34" y="80"/>
                  </a:lnTo>
                  <a:lnTo>
                    <a:pt x="38" y="78"/>
                  </a:lnTo>
                  <a:lnTo>
                    <a:pt x="38" y="80"/>
                  </a:lnTo>
                  <a:lnTo>
                    <a:pt x="40" y="80"/>
                  </a:lnTo>
                  <a:lnTo>
                    <a:pt x="40" y="78"/>
                  </a:lnTo>
                  <a:lnTo>
                    <a:pt x="41" y="77"/>
                  </a:lnTo>
                  <a:lnTo>
                    <a:pt x="40" y="75"/>
                  </a:lnTo>
                  <a:lnTo>
                    <a:pt x="39" y="74"/>
                  </a:lnTo>
                  <a:lnTo>
                    <a:pt x="39" y="74"/>
                  </a:lnTo>
                  <a:lnTo>
                    <a:pt x="39" y="73"/>
                  </a:lnTo>
                  <a:lnTo>
                    <a:pt x="38" y="72"/>
                  </a:lnTo>
                  <a:lnTo>
                    <a:pt x="38" y="70"/>
                  </a:lnTo>
                  <a:lnTo>
                    <a:pt x="38" y="68"/>
                  </a:lnTo>
                  <a:lnTo>
                    <a:pt x="38" y="65"/>
                  </a:lnTo>
                  <a:lnTo>
                    <a:pt x="38" y="63"/>
                  </a:lnTo>
                  <a:lnTo>
                    <a:pt x="39" y="59"/>
                  </a:lnTo>
                  <a:lnTo>
                    <a:pt x="44" y="59"/>
                  </a:lnTo>
                  <a:lnTo>
                    <a:pt x="45" y="62"/>
                  </a:lnTo>
                  <a:lnTo>
                    <a:pt x="45" y="65"/>
                  </a:lnTo>
                  <a:lnTo>
                    <a:pt x="46" y="67"/>
                  </a:lnTo>
                  <a:lnTo>
                    <a:pt x="46" y="69"/>
                  </a:lnTo>
                  <a:lnTo>
                    <a:pt x="46" y="70"/>
                  </a:lnTo>
                  <a:lnTo>
                    <a:pt x="46" y="72"/>
                  </a:lnTo>
                  <a:lnTo>
                    <a:pt x="46" y="73"/>
                  </a:lnTo>
                  <a:lnTo>
                    <a:pt x="45" y="74"/>
                  </a:lnTo>
                  <a:lnTo>
                    <a:pt x="45" y="75"/>
                  </a:lnTo>
                  <a:lnTo>
                    <a:pt x="44" y="76"/>
                  </a:lnTo>
                  <a:lnTo>
                    <a:pt x="44" y="76"/>
                  </a:lnTo>
                  <a:lnTo>
                    <a:pt x="44" y="77"/>
                  </a:lnTo>
                  <a:lnTo>
                    <a:pt x="44" y="78"/>
                  </a:lnTo>
                  <a:lnTo>
                    <a:pt x="44" y="78"/>
                  </a:lnTo>
                  <a:lnTo>
                    <a:pt x="44" y="79"/>
                  </a:lnTo>
                  <a:lnTo>
                    <a:pt x="44" y="80"/>
                  </a:lnTo>
                  <a:lnTo>
                    <a:pt x="47" y="80"/>
                  </a:lnTo>
                  <a:lnTo>
                    <a:pt x="47" y="78"/>
                  </a:lnTo>
                  <a:lnTo>
                    <a:pt x="51" y="80"/>
                  </a:lnTo>
                  <a:lnTo>
                    <a:pt x="61" y="80"/>
                  </a:lnTo>
                  <a:lnTo>
                    <a:pt x="61" y="79"/>
                  </a:lnTo>
                  <a:lnTo>
                    <a:pt x="61" y="78"/>
                  </a:lnTo>
                  <a:lnTo>
                    <a:pt x="60" y="77"/>
                  </a:lnTo>
                  <a:lnTo>
                    <a:pt x="59" y="76"/>
                  </a:lnTo>
                  <a:lnTo>
                    <a:pt x="58" y="76"/>
                  </a:lnTo>
                  <a:lnTo>
                    <a:pt x="57" y="76"/>
                  </a:lnTo>
                  <a:lnTo>
                    <a:pt x="55" y="75"/>
                  </a:lnTo>
                  <a:lnTo>
                    <a:pt x="53" y="75"/>
                  </a:lnTo>
                  <a:lnTo>
                    <a:pt x="54" y="75"/>
                  </a:lnTo>
                  <a:lnTo>
                    <a:pt x="55" y="74"/>
                  </a:lnTo>
                  <a:lnTo>
                    <a:pt x="56" y="73"/>
                  </a:lnTo>
                  <a:lnTo>
                    <a:pt x="58" y="72"/>
                  </a:lnTo>
                  <a:lnTo>
                    <a:pt x="59" y="70"/>
                  </a:lnTo>
                  <a:lnTo>
                    <a:pt x="61" y="67"/>
                  </a:lnTo>
                  <a:lnTo>
                    <a:pt x="62" y="64"/>
                  </a:lnTo>
                  <a:lnTo>
                    <a:pt x="62" y="5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08" name="Freeform 589"/>
            <p:cNvSpPr>
              <a:spLocks/>
            </p:cNvSpPr>
            <p:nvPr/>
          </p:nvSpPr>
          <p:spPr bwMode="auto">
            <a:xfrm>
              <a:off x="2539" y="3091"/>
              <a:ext cx="19" cy="17"/>
            </a:xfrm>
            <a:custGeom>
              <a:avLst/>
              <a:gdLst>
                <a:gd name="T0" fmla="*/ 19 w 19"/>
                <a:gd name="T1" fmla="*/ 17 h 17"/>
                <a:gd name="T2" fmla="*/ 19 w 19"/>
                <a:gd name="T3" fmla="*/ 0 h 17"/>
                <a:gd name="T4" fmla="*/ 0 w 19"/>
                <a:gd name="T5" fmla="*/ 4 h 17"/>
                <a:gd name="T6" fmla="*/ 0 w 19"/>
                <a:gd name="T7" fmla="*/ 17 h 17"/>
                <a:gd name="T8" fmla="*/ 19 w 19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7">
                  <a:moveTo>
                    <a:pt x="19" y="17"/>
                  </a:moveTo>
                  <a:lnTo>
                    <a:pt x="19" y="0"/>
                  </a:lnTo>
                  <a:lnTo>
                    <a:pt x="0" y="4"/>
                  </a:lnTo>
                  <a:lnTo>
                    <a:pt x="0" y="17"/>
                  </a:lnTo>
                  <a:lnTo>
                    <a:pt x="19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09" name="Freeform 590"/>
            <p:cNvSpPr>
              <a:spLocks/>
            </p:cNvSpPr>
            <p:nvPr/>
          </p:nvSpPr>
          <p:spPr bwMode="auto">
            <a:xfrm>
              <a:off x="2514" y="3103"/>
              <a:ext cx="57" cy="57"/>
            </a:xfrm>
            <a:custGeom>
              <a:avLst/>
              <a:gdLst>
                <a:gd name="T0" fmla="*/ 26 w 57"/>
                <a:gd name="T1" fmla="*/ 0 h 57"/>
                <a:gd name="T2" fmla="*/ 24 w 57"/>
                <a:gd name="T3" fmla="*/ 0 h 57"/>
                <a:gd name="T4" fmla="*/ 23 w 57"/>
                <a:gd name="T5" fmla="*/ 0 h 57"/>
                <a:gd name="T6" fmla="*/ 20 w 57"/>
                <a:gd name="T7" fmla="*/ 1 h 57"/>
                <a:gd name="T8" fmla="*/ 18 w 57"/>
                <a:gd name="T9" fmla="*/ 3 h 57"/>
                <a:gd name="T10" fmla="*/ 16 w 57"/>
                <a:gd name="T11" fmla="*/ 5 h 57"/>
                <a:gd name="T12" fmla="*/ 13 w 57"/>
                <a:gd name="T13" fmla="*/ 9 h 57"/>
                <a:gd name="T14" fmla="*/ 11 w 57"/>
                <a:gd name="T15" fmla="*/ 13 h 57"/>
                <a:gd name="T16" fmla="*/ 9 w 57"/>
                <a:gd name="T17" fmla="*/ 15 h 57"/>
                <a:gd name="T18" fmla="*/ 6 w 57"/>
                <a:gd name="T19" fmla="*/ 14 h 57"/>
                <a:gd name="T20" fmla="*/ 3 w 57"/>
                <a:gd name="T21" fmla="*/ 14 h 57"/>
                <a:gd name="T22" fmla="*/ 1 w 57"/>
                <a:gd name="T23" fmla="*/ 13 h 57"/>
                <a:gd name="T24" fmla="*/ 0 w 57"/>
                <a:gd name="T25" fmla="*/ 18 h 57"/>
                <a:gd name="T26" fmla="*/ 0 w 57"/>
                <a:gd name="T27" fmla="*/ 18 h 57"/>
                <a:gd name="T28" fmla="*/ 1 w 57"/>
                <a:gd name="T29" fmla="*/ 18 h 57"/>
                <a:gd name="T30" fmla="*/ 2 w 57"/>
                <a:gd name="T31" fmla="*/ 19 h 57"/>
                <a:gd name="T32" fmla="*/ 3 w 57"/>
                <a:gd name="T33" fmla="*/ 19 h 57"/>
                <a:gd name="T34" fmla="*/ 5 w 57"/>
                <a:gd name="T35" fmla="*/ 20 h 57"/>
                <a:gd name="T36" fmla="*/ 8 w 57"/>
                <a:gd name="T37" fmla="*/ 21 h 57"/>
                <a:gd name="T38" fmla="*/ 10 w 57"/>
                <a:gd name="T39" fmla="*/ 21 h 57"/>
                <a:gd name="T40" fmla="*/ 13 w 57"/>
                <a:gd name="T41" fmla="*/ 20 h 57"/>
                <a:gd name="T42" fmla="*/ 14 w 57"/>
                <a:gd name="T43" fmla="*/ 19 h 57"/>
                <a:gd name="T44" fmla="*/ 17 w 57"/>
                <a:gd name="T45" fmla="*/ 17 h 57"/>
                <a:gd name="T46" fmla="*/ 19 w 57"/>
                <a:gd name="T47" fmla="*/ 16 h 57"/>
                <a:gd name="T48" fmla="*/ 20 w 57"/>
                <a:gd name="T49" fmla="*/ 15 h 57"/>
                <a:gd name="T50" fmla="*/ 9 w 57"/>
                <a:gd name="T51" fmla="*/ 57 h 57"/>
                <a:gd name="T52" fmla="*/ 47 w 57"/>
                <a:gd name="T53" fmla="*/ 31 h 57"/>
                <a:gd name="T54" fmla="*/ 53 w 57"/>
                <a:gd name="T55" fmla="*/ 22 h 57"/>
                <a:gd name="T56" fmla="*/ 56 w 57"/>
                <a:gd name="T57" fmla="*/ 18 h 57"/>
                <a:gd name="T58" fmla="*/ 56 w 57"/>
                <a:gd name="T59" fmla="*/ 17 h 57"/>
                <a:gd name="T60" fmla="*/ 56 w 57"/>
                <a:gd name="T61" fmla="*/ 15 h 57"/>
                <a:gd name="T62" fmla="*/ 56 w 57"/>
                <a:gd name="T63" fmla="*/ 13 h 57"/>
                <a:gd name="T64" fmla="*/ 55 w 57"/>
                <a:gd name="T65" fmla="*/ 10 h 57"/>
                <a:gd name="T66" fmla="*/ 54 w 57"/>
                <a:gd name="T67" fmla="*/ 7 h 57"/>
                <a:gd name="T68" fmla="*/ 52 w 57"/>
                <a:gd name="T69" fmla="*/ 4 h 57"/>
                <a:gd name="T70" fmla="*/ 50 w 57"/>
                <a:gd name="T71" fmla="*/ 2 h 57"/>
                <a:gd name="T72" fmla="*/ 48 w 57"/>
                <a:gd name="T73" fmla="*/ 1 h 57"/>
                <a:gd name="T74" fmla="*/ 46 w 57"/>
                <a:gd name="T75" fmla="*/ 1 h 57"/>
                <a:gd name="T76" fmla="*/ 45 w 57"/>
                <a:gd name="T77" fmla="*/ 0 h 57"/>
                <a:gd name="T78" fmla="*/ 43 w 57"/>
                <a:gd name="T79" fmla="*/ 0 h 57"/>
                <a:gd name="T80" fmla="*/ 33 w 57"/>
                <a:gd name="T81" fmla="*/ 1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7" h="57">
                  <a:moveTo>
                    <a:pt x="26" y="0"/>
                  </a:move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2"/>
                  </a:lnTo>
                  <a:lnTo>
                    <a:pt x="18" y="3"/>
                  </a:lnTo>
                  <a:lnTo>
                    <a:pt x="17" y="4"/>
                  </a:lnTo>
                  <a:lnTo>
                    <a:pt x="16" y="5"/>
                  </a:lnTo>
                  <a:lnTo>
                    <a:pt x="14" y="7"/>
                  </a:lnTo>
                  <a:lnTo>
                    <a:pt x="13" y="9"/>
                  </a:lnTo>
                  <a:lnTo>
                    <a:pt x="12" y="11"/>
                  </a:lnTo>
                  <a:lnTo>
                    <a:pt x="11" y="13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7" y="15"/>
                  </a:lnTo>
                  <a:lnTo>
                    <a:pt x="6" y="14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0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5" y="20"/>
                  </a:lnTo>
                  <a:lnTo>
                    <a:pt x="6" y="20"/>
                  </a:lnTo>
                  <a:lnTo>
                    <a:pt x="8" y="21"/>
                  </a:lnTo>
                  <a:lnTo>
                    <a:pt x="9" y="21"/>
                  </a:lnTo>
                  <a:lnTo>
                    <a:pt x="10" y="21"/>
                  </a:lnTo>
                  <a:lnTo>
                    <a:pt x="11" y="21"/>
                  </a:lnTo>
                  <a:lnTo>
                    <a:pt x="13" y="20"/>
                  </a:lnTo>
                  <a:lnTo>
                    <a:pt x="14" y="20"/>
                  </a:lnTo>
                  <a:lnTo>
                    <a:pt x="14" y="19"/>
                  </a:lnTo>
                  <a:lnTo>
                    <a:pt x="16" y="18"/>
                  </a:lnTo>
                  <a:lnTo>
                    <a:pt x="17" y="17"/>
                  </a:lnTo>
                  <a:lnTo>
                    <a:pt x="18" y="17"/>
                  </a:lnTo>
                  <a:lnTo>
                    <a:pt x="19" y="16"/>
                  </a:lnTo>
                  <a:lnTo>
                    <a:pt x="20" y="15"/>
                  </a:lnTo>
                  <a:lnTo>
                    <a:pt x="20" y="15"/>
                  </a:lnTo>
                  <a:lnTo>
                    <a:pt x="20" y="29"/>
                  </a:lnTo>
                  <a:lnTo>
                    <a:pt x="9" y="57"/>
                  </a:lnTo>
                  <a:lnTo>
                    <a:pt x="57" y="57"/>
                  </a:lnTo>
                  <a:lnTo>
                    <a:pt x="47" y="31"/>
                  </a:lnTo>
                  <a:lnTo>
                    <a:pt x="47" y="24"/>
                  </a:lnTo>
                  <a:lnTo>
                    <a:pt x="53" y="22"/>
                  </a:lnTo>
                  <a:lnTo>
                    <a:pt x="56" y="19"/>
                  </a:lnTo>
                  <a:lnTo>
                    <a:pt x="56" y="18"/>
                  </a:lnTo>
                  <a:lnTo>
                    <a:pt x="56" y="18"/>
                  </a:lnTo>
                  <a:lnTo>
                    <a:pt x="56" y="17"/>
                  </a:lnTo>
                  <a:lnTo>
                    <a:pt x="56" y="16"/>
                  </a:lnTo>
                  <a:lnTo>
                    <a:pt x="56" y="15"/>
                  </a:lnTo>
                  <a:lnTo>
                    <a:pt x="56" y="14"/>
                  </a:lnTo>
                  <a:lnTo>
                    <a:pt x="56" y="13"/>
                  </a:lnTo>
                  <a:lnTo>
                    <a:pt x="56" y="12"/>
                  </a:lnTo>
                  <a:lnTo>
                    <a:pt x="55" y="10"/>
                  </a:lnTo>
                  <a:lnTo>
                    <a:pt x="55" y="9"/>
                  </a:lnTo>
                  <a:lnTo>
                    <a:pt x="54" y="7"/>
                  </a:lnTo>
                  <a:lnTo>
                    <a:pt x="53" y="6"/>
                  </a:lnTo>
                  <a:lnTo>
                    <a:pt x="52" y="4"/>
                  </a:lnTo>
                  <a:lnTo>
                    <a:pt x="51" y="3"/>
                  </a:lnTo>
                  <a:lnTo>
                    <a:pt x="50" y="2"/>
                  </a:lnTo>
                  <a:lnTo>
                    <a:pt x="49" y="2"/>
                  </a:lnTo>
                  <a:lnTo>
                    <a:pt x="48" y="1"/>
                  </a:lnTo>
                  <a:lnTo>
                    <a:pt x="47" y="1"/>
                  </a:lnTo>
                  <a:lnTo>
                    <a:pt x="46" y="1"/>
                  </a:lnTo>
                  <a:lnTo>
                    <a:pt x="45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33" y="1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77ED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10" name="Freeform 591"/>
            <p:cNvSpPr>
              <a:spLocks/>
            </p:cNvSpPr>
            <p:nvPr/>
          </p:nvSpPr>
          <p:spPr bwMode="auto">
            <a:xfrm>
              <a:off x="2530" y="3161"/>
              <a:ext cx="14" cy="16"/>
            </a:xfrm>
            <a:custGeom>
              <a:avLst/>
              <a:gdLst>
                <a:gd name="T0" fmla="*/ 0 w 14"/>
                <a:gd name="T1" fmla="*/ 0 h 16"/>
                <a:gd name="T2" fmla="*/ 0 w 14"/>
                <a:gd name="T3" fmla="*/ 1 h 16"/>
                <a:gd name="T4" fmla="*/ 0 w 14"/>
                <a:gd name="T5" fmla="*/ 2 h 16"/>
                <a:gd name="T6" fmla="*/ 0 w 14"/>
                <a:gd name="T7" fmla="*/ 2 h 16"/>
                <a:gd name="T8" fmla="*/ 0 w 14"/>
                <a:gd name="T9" fmla="*/ 3 h 16"/>
                <a:gd name="T10" fmla="*/ 1 w 14"/>
                <a:gd name="T11" fmla="*/ 6 h 16"/>
                <a:gd name="T12" fmla="*/ 2 w 14"/>
                <a:gd name="T13" fmla="*/ 9 h 16"/>
                <a:gd name="T14" fmla="*/ 4 w 14"/>
                <a:gd name="T15" fmla="*/ 11 h 16"/>
                <a:gd name="T16" fmla="*/ 5 w 14"/>
                <a:gd name="T17" fmla="*/ 13 h 16"/>
                <a:gd name="T18" fmla="*/ 7 w 14"/>
                <a:gd name="T19" fmla="*/ 14 h 16"/>
                <a:gd name="T20" fmla="*/ 8 w 14"/>
                <a:gd name="T21" fmla="*/ 15 h 16"/>
                <a:gd name="T22" fmla="*/ 9 w 14"/>
                <a:gd name="T23" fmla="*/ 16 h 16"/>
                <a:gd name="T24" fmla="*/ 10 w 14"/>
                <a:gd name="T25" fmla="*/ 16 h 16"/>
                <a:gd name="T26" fmla="*/ 14 w 14"/>
                <a:gd name="T27" fmla="*/ 16 h 16"/>
                <a:gd name="T28" fmla="*/ 13 w 14"/>
                <a:gd name="T29" fmla="*/ 15 h 16"/>
                <a:gd name="T30" fmla="*/ 13 w 14"/>
                <a:gd name="T31" fmla="*/ 14 h 16"/>
                <a:gd name="T32" fmla="*/ 13 w 14"/>
                <a:gd name="T33" fmla="*/ 13 h 16"/>
                <a:gd name="T34" fmla="*/ 12 w 14"/>
                <a:gd name="T35" fmla="*/ 11 h 16"/>
                <a:gd name="T36" fmla="*/ 12 w 14"/>
                <a:gd name="T37" fmla="*/ 9 h 16"/>
                <a:gd name="T38" fmla="*/ 12 w 14"/>
                <a:gd name="T39" fmla="*/ 6 h 16"/>
                <a:gd name="T40" fmla="*/ 12 w 14"/>
                <a:gd name="T41" fmla="*/ 3 h 16"/>
                <a:gd name="T42" fmla="*/ 13 w 14"/>
                <a:gd name="T43" fmla="*/ 0 h 16"/>
                <a:gd name="T44" fmla="*/ 0 w 14"/>
                <a:gd name="T4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6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6"/>
                  </a:lnTo>
                  <a:lnTo>
                    <a:pt x="2" y="9"/>
                  </a:lnTo>
                  <a:lnTo>
                    <a:pt x="4" y="11"/>
                  </a:lnTo>
                  <a:lnTo>
                    <a:pt x="5" y="13"/>
                  </a:lnTo>
                  <a:lnTo>
                    <a:pt x="7" y="14"/>
                  </a:lnTo>
                  <a:lnTo>
                    <a:pt x="8" y="15"/>
                  </a:lnTo>
                  <a:lnTo>
                    <a:pt x="9" y="16"/>
                  </a:lnTo>
                  <a:lnTo>
                    <a:pt x="10" y="16"/>
                  </a:lnTo>
                  <a:lnTo>
                    <a:pt x="14" y="16"/>
                  </a:lnTo>
                  <a:lnTo>
                    <a:pt x="13" y="15"/>
                  </a:lnTo>
                  <a:lnTo>
                    <a:pt x="13" y="14"/>
                  </a:lnTo>
                  <a:lnTo>
                    <a:pt x="13" y="13"/>
                  </a:lnTo>
                  <a:lnTo>
                    <a:pt x="12" y="11"/>
                  </a:lnTo>
                  <a:lnTo>
                    <a:pt x="12" y="9"/>
                  </a:lnTo>
                  <a:lnTo>
                    <a:pt x="12" y="6"/>
                  </a:lnTo>
                  <a:lnTo>
                    <a:pt x="12" y="3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11" name="Freeform 592"/>
            <p:cNvSpPr>
              <a:spLocks/>
            </p:cNvSpPr>
            <p:nvPr/>
          </p:nvSpPr>
          <p:spPr bwMode="auto">
            <a:xfrm>
              <a:off x="2552" y="3161"/>
              <a:ext cx="14" cy="15"/>
            </a:xfrm>
            <a:custGeom>
              <a:avLst/>
              <a:gdLst>
                <a:gd name="T0" fmla="*/ 0 w 14"/>
                <a:gd name="T1" fmla="*/ 0 h 15"/>
                <a:gd name="T2" fmla="*/ 1 w 14"/>
                <a:gd name="T3" fmla="*/ 3 h 15"/>
                <a:gd name="T4" fmla="*/ 2 w 14"/>
                <a:gd name="T5" fmla="*/ 6 h 15"/>
                <a:gd name="T6" fmla="*/ 2 w 14"/>
                <a:gd name="T7" fmla="*/ 8 h 15"/>
                <a:gd name="T8" fmla="*/ 2 w 14"/>
                <a:gd name="T9" fmla="*/ 11 h 15"/>
                <a:gd name="T10" fmla="*/ 2 w 14"/>
                <a:gd name="T11" fmla="*/ 13 h 15"/>
                <a:gd name="T12" fmla="*/ 2 w 14"/>
                <a:gd name="T13" fmla="*/ 14 h 15"/>
                <a:gd name="T14" fmla="*/ 1 w 14"/>
                <a:gd name="T15" fmla="*/ 15 h 15"/>
                <a:gd name="T16" fmla="*/ 1 w 14"/>
                <a:gd name="T17" fmla="*/ 15 h 15"/>
                <a:gd name="T18" fmla="*/ 6 w 14"/>
                <a:gd name="T19" fmla="*/ 15 h 15"/>
                <a:gd name="T20" fmla="*/ 6 w 14"/>
                <a:gd name="T21" fmla="*/ 15 h 15"/>
                <a:gd name="T22" fmla="*/ 7 w 14"/>
                <a:gd name="T23" fmla="*/ 15 h 15"/>
                <a:gd name="T24" fmla="*/ 8 w 14"/>
                <a:gd name="T25" fmla="*/ 14 h 15"/>
                <a:gd name="T26" fmla="*/ 9 w 14"/>
                <a:gd name="T27" fmla="*/ 13 h 15"/>
                <a:gd name="T28" fmla="*/ 10 w 14"/>
                <a:gd name="T29" fmla="*/ 12 h 15"/>
                <a:gd name="T30" fmla="*/ 11 w 14"/>
                <a:gd name="T31" fmla="*/ 10 h 15"/>
                <a:gd name="T32" fmla="*/ 12 w 14"/>
                <a:gd name="T33" fmla="*/ 9 h 15"/>
                <a:gd name="T34" fmla="*/ 13 w 14"/>
                <a:gd name="T35" fmla="*/ 6 h 15"/>
                <a:gd name="T36" fmla="*/ 13 w 14"/>
                <a:gd name="T37" fmla="*/ 5 h 15"/>
                <a:gd name="T38" fmla="*/ 14 w 14"/>
                <a:gd name="T39" fmla="*/ 4 h 15"/>
                <a:gd name="T40" fmla="*/ 14 w 14"/>
                <a:gd name="T41" fmla="*/ 2 h 15"/>
                <a:gd name="T42" fmla="*/ 13 w 14"/>
                <a:gd name="T43" fmla="*/ 0 h 15"/>
                <a:gd name="T44" fmla="*/ 0 w 14"/>
                <a:gd name="T4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5">
                  <a:moveTo>
                    <a:pt x="0" y="0"/>
                  </a:moveTo>
                  <a:lnTo>
                    <a:pt x="1" y="3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7" y="15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2" y="9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12" name="Freeform 593"/>
            <p:cNvSpPr>
              <a:spLocks/>
            </p:cNvSpPr>
            <p:nvPr/>
          </p:nvSpPr>
          <p:spPr bwMode="auto">
            <a:xfrm>
              <a:off x="2500" y="3074"/>
              <a:ext cx="54" cy="61"/>
            </a:xfrm>
            <a:custGeom>
              <a:avLst/>
              <a:gdLst>
                <a:gd name="T0" fmla="*/ 54 w 54"/>
                <a:gd name="T1" fmla="*/ 58 h 61"/>
                <a:gd name="T2" fmla="*/ 3 w 54"/>
                <a:gd name="T3" fmla="*/ 0 h 61"/>
                <a:gd name="T4" fmla="*/ 0 w 54"/>
                <a:gd name="T5" fmla="*/ 4 h 61"/>
                <a:gd name="T6" fmla="*/ 51 w 54"/>
                <a:gd name="T7" fmla="*/ 61 h 61"/>
                <a:gd name="T8" fmla="*/ 54 w 54"/>
                <a:gd name="T9" fmla="*/ 5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61">
                  <a:moveTo>
                    <a:pt x="54" y="58"/>
                  </a:moveTo>
                  <a:lnTo>
                    <a:pt x="3" y="0"/>
                  </a:lnTo>
                  <a:lnTo>
                    <a:pt x="0" y="4"/>
                  </a:lnTo>
                  <a:lnTo>
                    <a:pt x="51" y="61"/>
                  </a:lnTo>
                  <a:lnTo>
                    <a:pt x="54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13" name="Freeform 594"/>
            <p:cNvSpPr>
              <a:spLocks/>
            </p:cNvSpPr>
            <p:nvPr/>
          </p:nvSpPr>
          <p:spPr bwMode="auto">
            <a:xfrm>
              <a:off x="2503" y="3078"/>
              <a:ext cx="49" cy="54"/>
            </a:xfrm>
            <a:custGeom>
              <a:avLst/>
              <a:gdLst>
                <a:gd name="T0" fmla="*/ 49 w 49"/>
                <a:gd name="T1" fmla="*/ 53 h 54"/>
                <a:gd name="T2" fmla="*/ 1 w 49"/>
                <a:gd name="T3" fmla="*/ 0 h 54"/>
                <a:gd name="T4" fmla="*/ 0 w 49"/>
                <a:gd name="T5" fmla="*/ 1 h 54"/>
                <a:gd name="T6" fmla="*/ 47 w 49"/>
                <a:gd name="T7" fmla="*/ 54 h 54"/>
                <a:gd name="T8" fmla="*/ 49 w 49"/>
                <a:gd name="T9" fmla="*/ 5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54">
                  <a:moveTo>
                    <a:pt x="49" y="53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47" y="54"/>
                  </a:lnTo>
                  <a:lnTo>
                    <a:pt x="49" y="53"/>
                  </a:lnTo>
                  <a:close/>
                </a:path>
              </a:pathLst>
            </a:custGeom>
            <a:solidFill>
              <a:srgbClr val="CEB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14" name="Freeform 595"/>
            <p:cNvSpPr>
              <a:spLocks/>
            </p:cNvSpPr>
            <p:nvPr/>
          </p:nvSpPr>
          <p:spPr bwMode="auto">
            <a:xfrm>
              <a:off x="2540" y="3119"/>
              <a:ext cx="31" cy="12"/>
            </a:xfrm>
            <a:custGeom>
              <a:avLst/>
              <a:gdLst>
                <a:gd name="T0" fmla="*/ 17 w 31"/>
                <a:gd name="T1" fmla="*/ 11 h 12"/>
                <a:gd name="T2" fmla="*/ 19 w 31"/>
                <a:gd name="T3" fmla="*/ 10 h 12"/>
                <a:gd name="T4" fmla="*/ 22 w 31"/>
                <a:gd name="T5" fmla="*/ 9 h 12"/>
                <a:gd name="T6" fmla="*/ 24 w 31"/>
                <a:gd name="T7" fmla="*/ 9 h 12"/>
                <a:gd name="T8" fmla="*/ 26 w 31"/>
                <a:gd name="T9" fmla="*/ 8 h 12"/>
                <a:gd name="T10" fmla="*/ 28 w 31"/>
                <a:gd name="T11" fmla="*/ 6 h 12"/>
                <a:gd name="T12" fmla="*/ 30 w 31"/>
                <a:gd name="T13" fmla="*/ 5 h 12"/>
                <a:gd name="T14" fmla="*/ 31 w 31"/>
                <a:gd name="T15" fmla="*/ 4 h 12"/>
                <a:gd name="T16" fmla="*/ 31 w 31"/>
                <a:gd name="T17" fmla="*/ 2 h 12"/>
                <a:gd name="T18" fmla="*/ 30 w 31"/>
                <a:gd name="T19" fmla="*/ 1 h 12"/>
                <a:gd name="T20" fmla="*/ 30 w 31"/>
                <a:gd name="T21" fmla="*/ 2 h 12"/>
                <a:gd name="T22" fmla="*/ 28 w 31"/>
                <a:gd name="T23" fmla="*/ 5 h 12"/>
                <a:gd name="T24" fmla="*/ 26 w 31"/>
                <a:gd name="T25" fmla="*/ 7 h 12"/>
                <a:gd name="T26" fmla="*/ 22 w 31"/>
                <a:gd name="T27" fmla="*/ 8 h 12"/>
                <a:gd name="T28" fmla="*/ 20 w 31"/>
                <a:gd name="T29" fmla="*/ 9 h 12"/>
                <a:gd name="T30" fmla="*/ 19 w 31"/>
                <a:gd name="T31" fmla="*/ 9 h 12"/>
                <a:gd name="T32" fmla="*/ 18 w 31"/>
                <a:gd name="T33" fmla="*/ 9 h 12"/>
                <a:gd name="T34" fmla="*/ 17 w 31"/>
                <a:gd name="T35" fmla="*/ 9 h 12"/>
                <a:gd name="T36" fmla="*/ 14 w 31"/>
                <a:gd name="T37" fmla="*/ 6 h 12"/>
                <a:gd name="T38" fmla="*/ 16 w 31"/>
                <a:gd name="T39" fmla="*/ 5 h 12"/>
                <a:gd name="T40" fmla="*/ 20 w 31"/>
                <a:gd name="T41" fmla="*/ 4 h 12"/>
                <a:gd name="T42" fmla="*/ 23 w 31"/>
                <a:gd name="T43" fmla="*/ 2 h 12"/>
                <a:gd name="T44" fmla="*/ 24 w 31"/>
                <a:gd name="T45" fmla="*/ 0 h 12"/>
                <a:gd name="T46" fmla="*/ 23 w 31"/>
                <a:gd name="T47" fmla="*/ 0 h 12"/>
                <a:gd name="T48" fmla="*/ 23 w 31"/>
                <a:gd name="T49" fmla="*/ 0 h 12"/>
                <a:gd name="T50" fmla="*/ 22 w 31"/>
                <a:gd name="T51" fmla="*/ 1 h 12"/>
                <a:gd name="T52" fmla="*/ 21 w 31"/>
                <a:gd name="T53" fmla="*/ 2 h 12"/>
                <a:gd name="T54" fmla="*/ 19 w 31"/>
                <a:gd name="T55" fmla="*/ 3 h 12"/>
                <a:gd name="T56" fmla="*/ 16 w 31"/>
                <a:gd name="T57" fmla="*/ 4 h 12"/>
                <a:gd name="T58" fmla="*/ 13 w 31"/>
                <a:gd name="T59" fmla="*/ 5 h 12"/>
                <a:gd name="T60" fmla="*/ 11 w 31"/>
                <a:gd name="T61" fmla="*/ 5 h 12"/>
                <a:gd name="T62" fmla="*/ 9 w 31"/>
                <a:gd name="T63" fmla="*/ 3 h 12"/>
                <a:gd name="T64" fmla="*/ 8 w 31"/>
                <a:gd name="T65" fmla="*/ 2 h 12"/>
                <a:gd name="T66" fmla="*/ 7 w 31"/>
                <a:gd name="T67" fmla="*/ 1 h 12"/>
                <a:gd name="T68" fmla="*/ 5 w 31"/>
                <a:gd name="T69" fmla="*/ 1 h 12"/>
                <a:gd name="T70" fmla="*/ 5 w 31"/>
                <a:gd name="T71" fmla="*/ 3 h 12"/>
                <a:gd name="T72" fmla="*/ 6 w 31"/>
                <a:gd name="T73" fmla="*/ 5 h 12"/>
                <a:gd name="T74" fmla="*/ 5 w 31"/>
                <a:gd name="T75" fmla="*/ 11 h 12"/>
                <a:gd name="T76" fmla="*/ 7 w 31"/>
                <a:gd name="T77" fmla="*/ 12 h 12"/>
                <a:gd name="T78" fmla="*/ 10 w 31"/>
                <a:gd name="T79" fmla="*/ 11 h 12"/>
                <a:gd name="T80" fmla="*/ 13 w 31"/>
                <a:gd name="T81" fmla="*/ 10 h 12"/>
                <a:gd name="T82" fmla="*/ 15 w 31"/>
                <a:gd name="T8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" h="12">
                  <a:moveTo>
                    <a:pt x="15" y="11"/>
                  </a:moveTo>
                  <a:lnTo>
                    <a:pt x="17" y="11"/>
                  </a:lnTo>
                  <a:lnTo>
                    <a:pt x="18" y="10"/>
                  </a:lnTo>
                  <a:lnTo>
                    <a:pt x="19" y="10"/>
                  </a:lnTo>
                  <a:lnTo>
                    <a:pt x="21" y="10"/>
                  </a:lnTo>
                  <a:lnTo>
                    <a:pt x="22" y="9"/>
                  </a:lnTo>
                  <a:lnTo>
                    <a:pt x="23" y="9"/>
                  </a:lnTo>
                  <a:lnTo>
                    <a:pt x="24" y="9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9" y="6"/>
                  </a:lnTo>
                  <a:lnTo>
                    <a:pt x="30" y="5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1" y="3"/>
                  </a:lnTo>
                  <a:lnTo>
                    <a:pt x="31" y="2"/>
                  </a:lnTo>
                  <a:lnTo>
                    <a:pt x="31" y="1"/>
                  </a:lnTo>
                  <a:lnTo>
                    <a:pt x="30" y="1"/>
                  </a:lnTo>
                  <a:lnTo>
                    <a:pt x="30" y="1"/>
                  </a:lnTo>
                  <a:lnTo>
                    <a:pt x="30" y="2"/>
                  </a:lnTo>
                  <a:lnTo>
                    <a:pt x="29" y="4"/>
                  </a:lnTo>
                  <a:lnTo>
                    <a:pt x="28" y="5"/>
                  </a:lnTo>
                  <a:lnTo>
                    <a:pt x="27" y="6"/>
                  </a:lnTo>
                  <a:lnTo>
                    <a:pt x="26" y="7"/>
                  </a:lnTo>
                  <a:lnTo>
                    <a:pt x="24" y="7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9"/>
                  </a:lnTo>
                  <a:lnTo>
                    <a:pt x="20" y="9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8" y="9"/>
                  </a:lnTo>
                  <a:lnTo>
                    <a:pt x="17" y="9"/>
                  </a:lnTo>
                  <a:lnTo>
                    <a:pt x="17" y="9"/>
                  </a:lnTo>
                  <a:lnTo>
                    <a:pt x="16" y="9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8" y="5"/>
                  </a:lnTo>
                  <a:lnTo>
                    <a:pt x="20" y="4"/>
                  </a:lnTo>
                  <a:lnTo>
                    <a:pt x="21" y="3"/>
                  </a:lnTo>
                  <a:lnTo>
                    <a:pt x="23" y="2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9" y="3"/>
                  </a:lnTo>
                  <a:lnTo>
                    <a:pt x="18" y="3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3" y="5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10" y="4"/>
                  </a:lnTo>
                  <a:lnTo>
                    <a:pt x="9" y="3"/>
                  </a:lnTo>
                  <a:lnTo>
                    <a:pt x="9" y="3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4"/>
                  </a:lnTo>
                  <a:lnTo>
                    <a:pt x="6" y="5"/>
                  </a:lnTo>
                  <a:lnTo>
                    <a:pt x="0" y="5"/>
                  </a:lnTo>
                  <a:lnTo>
                    <a:pt x="5" y="11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5" y="10"/>
                  </a:lnTo>
                  <a:lnTo>
                    <a:pt x="15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15" name="Freeform 596"/>
            <p:cNvSpPr>
              <a:spLocks/>
            </p:cNvSpPr>
            <p:nvPr/>
          </p:nvSpPr>
          <p:spPr bwMode="auto">
            <a:xfrm>
              <a:off x="2543" y="3122"/>
              <a:ext cx="10" cy="7"/>
            </a:xfrm>
            <a:custGeom>
              <a:avLst/>
              <a:gdLst>
                <a:gd name="T0" fmla="*/ 9 w 10"/>
                <a:gd name="T1" fmla="*/ 3 h 7"/>
                <a:gd name="T2" fmla="*/ 8 w 10"/>
                <a:gd name="T3" fmla="*/ 3 h 7"/>
                <a:gd name="T4" fmla="*/ 7 w 10"/>
                <a:gd name="T5" fmla="*/ 3 h 7"/>
                <a:gd name="T6" fmla="*/ 7 w 10"/>
                <a:gd name="T7" fmla="*/ 3 h 7"/>
                <a:gd name="T8" fmla="*/ 7 w 10"/>
                <a:gd name="T9" fmla="*/ 3 h 7"/>
                <a:gd name="T10" fmla="*/ 6 w 10"/>
                <a:gd name="T11" fmla="*/ 2 h 7"/>
                <a:gd name="T12" fmla="*/ 6 w 10"/>
                <a:gd name="T13" fmla="*/ 2 h 7"/>
                <a:gd name="T14" fmla="*/ 5 w 10"/>
                <a:gd name="T15" fmla="*/ 1 h 7"/>
                <a:gd name="T16" fmla="*/ 5 w 10"/>
                <a:gd name="T17" fmla="*/ 1 h 7"/>
                <a:gd name="T18" fmla="*/ 4 w 10"/>
                <a:gd name="T19" fmla="*/ 0 h 7"/>
                <a:gd name="T20" fmla="*/ 4 w 10"/>
                <a:gd name="T21" fmla="*/ 0 h 7"/>
                <a:gd name="T22" fmla="*/ 4 w 10"/>
                <a:gd name="T23" fmla="*/ 0 h 7"/>
                <a:gd name="T24" fmla="*/ 3 w 10"/>
                <a:gd name="T25" fmla="*/ 0 h 7"/>
                <a:gd name="T26" fmla="*/ 3 w 10"/>
                <a:gd name="T27" fmla="*/ 0 h 7"/>
                <a:gd name="T28" fmla="*/ 4 w 10"/>
                <a:gd name="T29" fmla="*/ 1 h 7"/>
                <a:gd name="T30" fmla="*/ 4 w 10"/>
                <a:gd name="T31" fmla="*/ 2 h 7"/>
                <a:gd name="T32" fmla="*/ 5 w 10"/>
                <a:gd name="T33" fmla="*/ 3 h 7"/>
                <a:gd name="T34" fmla="*/ 0 w 10"/>
                <a:gd name="T35" fmla="*/ 3 h 7"/>
                <a:gd name="T36" fmla="*/ 3 w 10"/>
                <a:gd name="T37" fmla="*/ 7 h 7"/>
                <a:gd name="T38" fmla="*/ 3 w 10"/>
                <a:gd name="T39" fmla="*/ 7 h 7"/>
                <a:gd name="T40" fmla="*/ 4 w 10"/>
                <a:gd name="T41" fmla="*/ 7 h 7"/>
                <a:gd name="T42" fmla="*/ 5 w 10"/>
                <a:gd name="T43" fmla="*/ 7 h 7"/>
                <a:gd name="T44" fmla="*/ 5 w 10"/>
                <a:gd name="T45" fmla="*/ 7 h 7"/>
                <a:gd name="T46" fmla="*/ 6 w 10"/>
                <a:gd name="T47" fmla="*/ 7 h 7"/>
                <a:gd name="T48" fmla="*/ 6 w 10"/>
                <a:gd name="T49" fmla="*/ 7 h 7"/>
                <a:gd name="T50" fmla="*/ 7 w 10"/>
                <a:gd name="T51" fmla="*/ 7 h 7"/>
                <a:gd name="T52" fmla="*/ 7 w 10"/>
                <a:gd name="T53" fmla="*/ 7 h 7"/>
                <a:gd name="T54" fmla="*/ 8 w 10"/>
                <a:gd name="T55" fmla="*/ 7 h 7"/>
                <a:gd name="T56" fmla="*/ 9 w 10"/>
                <a:gd name="T57" fmla="*/ 6 h 7"/>
                <a:gd name="T58" fmla="*/ 9 w 10"/>
                <a:gd name="T59" fmla="*/ 6 h 7"/>
                <a:gd name="T60" fmla="*/ 9 w 10"/>
                <a:gd name="T61" fmla="*/ 6 h 7"/>
                <a:gd name="T62" fmla="*/ 9 w 10"/>
                <a:gd name="T63" fmla="*/ 6 h 7"/>
                <a:gd name="T64" fmla="*/ 10 w 10"/>
                <a:gd name="T65" fmla="*/ 6 h 7"/>
                <a:gd name="T66" fmla="*/ 10 w 10"/>
                <a:gd name="T67" fmla="*/ 6 h 7"/>
                <a:gd name="T68" fmla="*/ 10 w 10"/>
                <a:gd name="T69" fmla="*/ 5 h 7"/>
                <a:gd name="T70" fmla="*/ 9 w 10"/>
                <a:gd name="T7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" h="7">
                  <a:moveTo>
                    <a:pt x="9" y="3"/>
                  </a:moveTo>
                  <a:lnTo>
                    <a:pt x="8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3"/>
                  </a:lnTo>
                  <a:lnTo>
                    <a:pt x="0" y="3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8" y="7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16" name="Freeform 597"/>
            <p:cNvSpPr>
              <a:spLocks/>
            </p:cNvSpPr>
            <p:nvPr/>
          </p:nvSpPr>
          <p:spPr bwMode="auto">
            <a:xfrm>
              <a:off x="2561" y="3114"/>
              <a:ext cx="3" cy="5"/>
            </a:xfrm>
            <a:custGeom>
              <a:avLst/>
              <a:gdLst>
                <a:gd name="T0" fmla="*/ 3 w 3"/>
                <a:gd name="T1" fmla="*/ 2 h 5"/>
                <a:gd name="T2" fmla="*/ 2 w 3"/>
                <a:gd name="T3" fmla="*/ 1 h 5"/>
                <a:gd name="T4" fmla="*/ 2 w 3"/>
                <a:gd name="T5" fmla="*/ 1 h 5"/>
                <a:gd name="T6" fmla="*/ 2 w 3"/>
                <a:gd name="T7" fmla="*/ 0 h 5"/>
                <a:gd name="T8" fmla="*/ 1 w 3"/>
                <a:gd name="T9" fmla="*/ 0 h 5"/>
                <a:gd name="T10" fmla="*/ 1 w 3"/>
                <a:gd name="T11" fmla="*/ 0 h 5"/>
                <a:gd name="T12" fmla="*/ 0 w 3"/>
                <a:gd name="T13" fmla="*/ 0 h 5"/>
                <a:gd name="T14" fmla="*/ 0 w 3"/>
                <a:gd name="T15" fmla="*/ 0 h 5"/>
                <a:gd name="T16" fmla="*/ 0 w 3"/>
                <a:gd name="T17" fmla="*/ 1 h 5"/>
                <a:gd name="T18" fmla="*/ 1 w 3"/>
                <a:gd name="T19" fmla="*/ 1 h 5"/>
                <a:gd name="T20" fmla="*/ 1 w 3"/>
                <a:gd name="T21" fmla="*/ 1 h 5"/>
                <a:gd name="T22" fmla="*/ 1 w 3"/>
                <a:gd name="T23" fmla="*/ 2 h 5"/>
                <a:gd name="T24" fmla="*/ 2 w 3"/>
                <a:gd name="T25" fmla="*/ 2 h 5"/>
                <a:gd name="T26" fmla="*/ 2 w 3"/>
                <a:gd name="T27" fmla="*/ 3 h 5"/>
                <a:gd name="T28" fmla="*/ 2 w 3"/>
                <a:gd name="T29" fmla="*/ 4 h 5"/>
                <a:gd name="T30" fmla="*/ 2 w 3"/>
                <a:gd name="T31" fmla="*/ 4 h 5"/>
                <a:gd name="T32" fmla="*/ 2 w 3"/>
                <a:gd name="T33" fmla="*/ 5 h 5"/>
                <a:gd name="T34" fmla="*/ 2 w 3"/>
                <a:gd name="T35" fmla="*/ 5 h 5"/>
                <a:gd name="T36" fmla="*/ 2 w 3"/>
                <a:gd name="T37" fmla="*/ 5 h 5"/>
                <a:gd name="T38" fmla="*/ 3 w 3"/>
                <a:gd name="T39" fmla="*/ 5 h 5"/>
                <a:gd name="T40" fmla="*/ 3 w 3"/>
                <a:gd name="T41" fmla="*/ 5 h 5"/>
                <a:gd name="T42" fmla="*/ 3 w 3"/>
                <a:gd name="T43" fmla="*/ 5 h 5"/>
                <a:gd name="T44" fmla="*/ 3 w 3"/>
                <a:gd name="T45" fmla="*/ 4 h 5"/>
                <a:gd name="T46" fmla="*/ 3 w 3"/>
                <a:gd name="T47" fmla="*/ 3 h 5"/>
                <a:gd name="T48" fmla="*/ 3 w 3"/>
                <a:gd name="T4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17" name="Freeform 598"/>
            <p:cNvSpPr>
              <a:spLocks/>
            </p:cNvSpPr>
            <p:nvPr/>
          </p:nvSpPr>
          <p:spPr bwMode="auto">
            <a:xfrm>
              <a:off x="2536" y="3102"/>
              <a:ext cx="24" cy="15"/>
            </a:xfrm>
            <a:custGeom>
              <a:avLst/>
              <a:gdLst>
                <a:gd name="T0" fmla="*/ 23 w 24"/>
                <a:gd name="T1" fmla="*/ 8 h 15"/>
                <a:gd name="T2" fmla="*/ 21 w 24"/>
                <a:gd name="T3" fmla="*/ 6 h 15"/>
                <a:gd name="T4" fmla="*/ 24 w 24"/>
                <a:gd name="T5" fmla="*/ 3 h 15"/>
                <a:gd name="T6" fmla="*/ 22 w 24"/>
                <a:gd name="T7" fmla="*/ 0 h 15"/>
                <a:gd name="T8" fmla="*/ 20 w 24"/>
                <a:gd name="T9" fmla="*/ 0 h 15"/>
                <a:gd name="T10" fmla="*/ 22 w 24"/>
                <a:gd name="T11" fmla="*/ 3 h 15"/>
                <a:gd name="T12" fmla="*/ 19 w 24"/>
                <a:gd name="T13" fmla="*/ 5 h 15"/>
                <a:gd name="T14" fmla="*/ 19 w 24"/>
                <a:gd name="T15" fmla="*/ 6 h 15"/>
                <a:gd name="T16" fmla="*/ 20 w 24"/>
                <a:gd name="T17" fmla="*/ 6 h 15"/>
                <a:gd name="T18" fmla="*/ 21 w 24"/>
                <a:gd name="T19" fmla="*/ 7 h 15"/>
                <a:gd name="T20" fmla="*/ 21 w 24"/>
                <a:gd name="T21" fmla="*/ 7 h 15"/>
                <a:gd name="T22" fmla="*/ 11 w 24"/>
                <a:gd name="T23" fmla="*/ 13 h 15"/>
                <a:gd name="T24" fmla="*/ 3 w 24"/>
                <a:gd name="T25" fmla="*/ 8 h 15"/>
                <a:gd name="T26" fmla="*/ 5 w 24"/>
                <a:gd name="T27" fmla="*/ 5 h 15"/>
                <a:gd name="T28" fmla="*/ 2 w 24"/>
                <a:gd name="T29" fmla="*/ 3 h 15"/>
                <a:gd name="T30" fmla="*/ 3 w 24"/>
                <a:gd name="T31" fmla="*/ 0 h 15"/>
                <a:gd name="T32" fmla="*/ 2 w 24"/>
                <a:gd name="T33" fmla="*/ 0 h 15"/>
                <a:gd name="T34" fmla="*/ 0 w 24"/>
                <a:gd name="T35" fmla="*/ 3 h 15"/>
                <a:gd name="T36" fmla="*/ 3 w 24"/>
                <a:gd name="T37" fmla="*/ 6 h 15"/>
                <a:gd name="T38" fmla="*/ 1 w 24"/>
                <a:gd name="T39" fmla="*/ 8 h 15"/>
                <a:gd name="T40" fmla="*/ 11 w 24"/>
                <a:gd name="T41" fmla="*/ 15 h 15"/>
                <a:gd name="T42" fmla="*/ 23 w 24"/>
                <a:gd name="T43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15">
                  <a:moveTo>
                    <a:pt x="23" y="8"/>
                  </a:moveTo>
                  <a:lnTo>
                    <a:pt x="21" y="6"/>
                  </a:lnTo>
                  <a:lnTo>
                    <a:pt x="24" y="3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22" y="3"/>
                  </a:lnTo>
                  <a:lnTo>
                    <a:pt x="19" y="5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11" y="13"/>
                  </a:lnTo>
                  <a:lnTo>
                    <a:pt x="3" y="8"/>
                  </a:lnTo>
                  <a:lnTo>
                    <a:pt x="5" y="5"/>
                  </a:lnTo>
                  <a:lnTo>
                    <a:pt x="2" y="3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3"/>
                  </a:lnTo>
                  <a:lnTo>
                    <a:pt x="3" y="6"/>
                  </a:lnTo>
                  <a:lnTo>
                    <a:pt x="1" y="8"/>
                  </a:lnTo>
                  <a:lnTo>
                    <a:pt x="11" y="15"/>
                  </a:lnTo>
                  <a:lnTo>
                    <a:pt x="23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18" name="Freeform 599"/>
            <p:cNvSpPr>
              <a:spLocks/>
            </p:cNvSpPr>
            <p:nvPr/>
          </p:nvSpPr>
          <p:spPr bwMode="auto">
            <a:xfrm>
              <a:off x="2529" y="3132"/>
              <a:ext cx="37" cy="11"/>
            </a:xfrm>
            <a:custGeom>
              <a:avLst/>
              <a:gdLst>
                <a:gd name="T0" fmla="*/ 18 w 37"/>
                <a:gd name="T1" fmla="*/ 0 h 11"/>
                <a:gd name="T2" fmla="*/ 17 w 37"/>
                <a:gd name="T3" fmla="*/ 2 h 11"/>
                <a:gd name="T4" fmla="*/ 16 w 37"/>
                <a:gd name="T5" fmla="*/ 3 h 11"/>
                <a:gd name="T6" fmla="*/ 14 w 37"/>
                <a:gd name="T7" fmla="*/ 5 h 11"/>
                <a:gd name="T8" fmla="*/ 12 w 37"/>
                <a:gd name="T9" fmla="*/ 7 h 11"/>
                <a:gd name="T10" fmla="*/ 11 w 37"/>
                <a:gd name="T11" fmla="*/ 7 h 11"/>
                <a:gd name="T12" fmla="*/ 9 w 37"/>
                <a:gd name="T13" fmla="*/ 8 h 11"/>
                <a:gd name="T14" fmla="*/ 8 w 37"/>
                <a:gd name="T15" fmla="*/ 8 h 11"/>
                <a:gd name="T16" fmla="*/ 6 w 37"/>
                <a:gd name="T17" fmla="*/ 9 h 11"/>
                <a:gd name="T18" fmla="*/ 4 w 37"/>
                <a:gd name="T19" fmla="*/ 9 h 11"/>
                <a:gd name="T20" fmla="*/ 3 w 37"/>
                <a:gd name="T21" fmla="*/ 9 h 11"/>
                <a:gd name="T22" fmla="*/ 2 w 37"/>
                <a:gd name="T23" fmla="*/ 9 h 11"/>
                <a:gd name="T24" fmla="*/ 0 w 37"/>
                <a:gd name="T25" fmla="*/ 11 h 11"/>
                <a:gd name="T26" fmla="*/ 2 w 37"/>
                <a:gd name="T27" fmla="*/ 11 h 11"/>
                <a:gd name="T28" fmla="*/ 4 w 37"/>
                <a:gd name="T29" fmla="*/ 11 h 11"/>
                <a:gd name="T30" fmla="*/ 6 w 37"/>
                <a:gd name="T31" fmla="*/ 10 h 11"/>
                <a:gd name="T32" fmla="*/ 8 w 37"/>
                <a:gd name="T33" fmla="*/ 10 h 11"/>
                <a:gd name="T34" fmla="*/ 10 w 37"/>
                <a:gd name="T35" fmla="*/ 9 h 11"/>
                <a:gd name="T36" fmla="*/ 12 w 37"/>
                <a:gd name="T37" fmla="*/ 8 h 11"/>
                <a:gd name="T38" fmla="*/ 14 w 37"/>
                <a:gd name="T39" fmla="*/ 8 h 11"/>
                <a:gd name="T40" fmla="*/ 15 w 37"/>
                <a:gd name="T41" fmla="*/ 6 h 11"/>
                <a:gd name="T42" fmla="*/ 16 w 37"/>
                <a:gd name="T43" fmla="*/ 6 h 11"/>
                <a:gd name="T44" fmla="*/ 17 w 37"/>
                <a:gd name="T45" fmla="*/ 5 h 11"/>
                <a:gd name="T46" fmla="*/ 17 w 37"/>
                <a:gd name="T47" fmla="*/ 4 h 11"/>
                <a:gd name="T48" fmla="*/ 18 w 37"/>
                <a:gd name="T49" fmla="*/ 3 h 11"/>
                <a:gd name="T50" fmla="*/ 19 w 37"/>
                <a:gd name="T51" fmla="*/ 4 h 11"/>
                <a:gd name="T52" fmla="*/ 19 w 37"/>
                <a:gd name="T53" fmla="*/ 5 h 11"/>
                <a:gd name="T54" fmla="*/ 20 w 37"/>
                <a:gd name="T55" fmla="*/ 6 h 11"/>
                <a:gd name="T56" fmla="*/ 21 w 37"/>
                <a:gd name="T57" fmla="*/ 8 h 11"/>
                <a:gd name="T58" fmla="*/ 23 w 37"/>
                <a:gd name="T59" fmla="*/ 9 h 11"/>
                <a:gd name="T60" fmla="*/ 25 w 37"/>
                <a:gd name="T61" fmla="*/ 10 h 11"/>
                <a:gd name="T62" fmla="*/ 27 w 37"/>
                <a:gd name="T63" fmla="*/ 11 h 11"/>
                <a:gd name="T64" fmla="*/ 29 w 37"/>
                <a:gd name="T65" fmla="*/ 11 h 11"/>
                <a:gd name="T66" fmla="*/ 31 w 37"/>
                <a:gd name="T67" fmla="*/ 11 h 11"/>
                <a:gd name="T68" fmla="*/ 33 w 37"/>
                <a:gd name="T69" fmla="*/ 11 h 11"/>
                <a:gd name="T70" fmla="*/ 35 w 37"/>
                <a:gd name="T71" fmla="*/ 11 h 11"/>
                <a:gd name="T72" fmla="*/ 37 w 37"/>
                <a:gd name="T73" fmla="*/ 11 h 11"/>
                <a:gd name="T74" fmla="*/ 35 w 37"/>
                <a:gd name="T75" fmla="*/ 9 h 11"/>
                <a:gd name="T76" fmla="*/ 34 w 37"/>
                <a:gd name="T77" fmla="*/ 9 h 11"/>
                <a:gd name="T78" fmla="*/ 33 w 37"/>
                <a:gd name="T79" fmla="*/ 10 h 11"/>
                <a:gd name="T80" fmla="*/ 31 w 37"/>
                <a:gd name="T81" fmla="*/ 10 h 11"/>
                <a:gd name="T82" fmla="*/ 29 w 37"/>
                <a:gd name="T83" fmla="*/ 9 h 11"/>
                <a:gd name="T84" fmla="*/ 28 w 37"/>
                <a:gd name="T85" fmla="*/ 9 h 11"/>
                <a:gd name="T86" fmla="*/ 26 w 37"/>
                <a:gd name="T87" fmla="*/ 9 h 11"/>
                <a:gd name="T88" fmla="*/ 24 w 37"/>
                <a:gd name="T89" fmla="*/ 8 h 11"/>
                <a:gd name="T90" fmla="*/ 22 w 37"/>
                <a:gd name="T91" fmla="*/ 6 h 11"/>
                <a:gd name="T92" fmla="*/ 20 w 37"/>
                <a:gd name="T93" fmla="*/ 4 h 11"/>
                <a:gd name="T94" fmla="*/ 19 w 37"/>
                <a:gd name="T95" fmla="*/ 2 h 11"/>
                <a:gd name="T96" fmla="*/ 18 w 37"/>
                <a:gd name="T9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7" h="11">
                  <a:moveTo>
                    <a:pt x="18" y="0"/>
                  </a:moveTo>
                  <a:lnTo>
                    <a:pt x="18" y="0"/>
                  </a:lnTo>
                  <a:lnTo>
                    <a:pt x="18" y="1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6" y="3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3" y="6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10" y="8"/>
                  </a:lnTo>
                  <a:lnTo>
                    <a:pt x="9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7" y="9"/>
                  </a:lnTo>
                  <a:lnTo>
                    <a:pt x="6" y="9"/>
                  </a:lnTo>
                  <a:lnTo>
                    <a:pt x="5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1" y="9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8"/>
                  </a:lnTo>
                  <a:lnTo>
                    <a:pt x="14" y="8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6"/>
                  </a:lnTo>
                  <a:lnTo>
                    <a:pt x="16" y="5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8" y="3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21" y="7"/>
                  </a:lnTo>
                  <a:lnTo>
                    <a:pt x="21" y="8"/>
                  </a:lnTo>
                  <a:lnTo>
                    <a:pt x="22" y="8"/>
                  </a:lnTo>
                  <a:lnTo>
                    <a:pt x="23" y="9"/>
                  </a:lnTo>
                  <a:lnTo>
                    <a:pt x="24" y="9"/>
                  </a:lnTo>
                  <a:lnTo>
                    <a:pt x="25" y="10"/>
                  </a:lnTo>
                  <a:lnTo>
                    <a:pt x="26" y="10"/>
                  </a:lnTo>
                  <a:lnTo>
                    <a:pt x="27" y="11"/>
                  </a:lnTo>
                  <a:lnTo>
                    <a:pt x="28" y="11"/>
                  </a:lnTo>
                  <a:lnTo>
                    <a:pt x="29" y="11"/>
                  </a:lnTo>
                  <a:lnTo>
                    <a:pt x="30" y="11"/>
                  </a:lnTo>
                  <a:lnTo>
                    <a:pt x="31" y="11"/>
                  </a:lnTo>
                  <a:lnTo>
                    <a:pt x="32" y="11"/>
                  </a:lnTo>
                  <a:lnTo>
                    <a:pt x="33" y="11"/>
                  </a:lnTo>
                  <a:lnTo>
                    <a:pt x="34" y="11"/>
                  </a:lnTo>
                  <a:lnTo>
                    <a:pt x="35" y="11"/>
                  </a:lnTo>
                  <a:lnTo>
                    <a:pt x="36" y="11"/>
                  </a:lnTo>
                  <a:lnTo>
                    <a:pt x="37" y="11"/>
                  </a:lnTo>
                  <a:lnTo>
                    <a:pt x="36" y="9"/>
                  </a:lnTo>
                  <a:lnTo>
                    <a:pt x="35" y="9"/>
                  </a:lnTo>
                  <a:lnTo>
                    <a:pt x="35" y="9"/>
                  </a:lnTo>
                  <a:lnTo>
                    <a:pt x="34" y="9"/>
                  </a:lnTo>
                  <a:lnTo>
                    <a:pt x="33" y="10"/>
                  </a:lnTo>
                  <a:lnTo>
                    <a:pt x="33" y="10"/>
                  </a:lnTo>
                  <a:lnTo>
                    <a:pt x="32" y="10"/>
                  </a:lnTo>
                  <a:lnTo>
                    <a:pt x="31" y="10"/>
                  </a:lnTo>
                  <a:lnTo>
                    <a:pt x="30" y="9"/>
                  </a:lnTo>
                  <a:lnTo>
                    <a:pt x="29" y="9"/>
                  </a:lnTo>
                  <a:lnTo>
                    <a:pt x="29" y="9"/>
                  </a:lnTo>
                  <a:lnTo>
                    <a:pt x="28" y="9"/>
                  </a:lnTo>
                  <a:lnTo>
                    <a:pt x="27" y="9"/>
                  </a:lnTo>
                  <a:lnTo>
                    <a:pt x="26" y="9"/>
                  </a:lnTo>
                  <a:lnTo>
                    <a:pt x="25" y="8"/>
                  </a:lnTo>
                  <a:lnTo>
                    <a:pt x="24" y="8"/>
                  </a:lnTo>
                  <a:lnTo>
                    <a:pt x="23" y="7"/>
                  </a:lnTo>
                  <a:lnTo>
                    <a:pt x="22" y="6"/>
                  </a:lnTo>
                  <a:lnTo>
                    <a:pt x="21" y="5"/>
                  </a:lnTo>
                  <a:lnTo>
                    <a:pt x="20" y="4"/>
                  </a:lnTo>
                  <a:lnTo>
                    <a:pt x="20" y="3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8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19" name="Freeform 600"/>
            <p:cNvSpPr>
              <a:spLocks/>
            </p:cNvSpPr>
            <p:nvPr/>
          </p:nvSpPr>
          <p:spPr bwMode="auto">
            <a:xfrm>
              <a:off x="2508" y="3111"/>
              <a:ext cx="4" cy="9"/>
            </a:xfrm>
            <a:custGeom>
              <a:avLst/>
              <a:gdLst>
                <a:gd name="T0" fmla="*/ 4 w 4"/>
                <a:gd name="T1" fmla="*/ 5 h 9"/>
                <a:gd name="T2" fmla="*/ 4 w 4"/>
                <a:gd name="T3" fmla="*/ 5 h 9"/>
                <a:gd name="T4" fmla="*/ 3 w 4"/>
                <a:gd name="T5" fmla="*/ 5 h 9"/>
                <a:gd name="T6" fmla="*/ 3 w 4"/>
                <a:gd name="T7" fmla="*/ 5 h 9"/>
                <a:gd name="T8" fmla="*/ 3 w 4"/>
                <a:gd name="T9" fmla="*/ 5 h 9"/>
                <a:gd name="T10" fmla="*/ 3 w 4"/>
                <a:gd name="T11" fmla="*/ 4 h 9"/>
                <a:gd name="T12" fmla="*/ 2 w 4"/>
                <a:gd name="T13" fmla="*/ 3 h 9"/>
                <a:gd name="T14" fmla="*/ 2 w 4"/>
                <a:gd name="T15" fmla="*/ 3 h 9"/>
                <a:gd name="T16" fmla="*/ 1 w 4"/>
                <a:gd name="T17" fmla="*/ 2 h 9"/>
                <a:gd name="T18" fmla="*/ 1 w 4"/>
                <a:gd name="T19" fmla="*/ 1 h 9"/>
                <a:gd name="T20" fmla="*/ 1 w 4"/>
                <a:gd name="T21" fmla="*/ 1 h 9"/>
                <a:gd name="T22" fmla="*/ 0 w 4"/>
                <a:gd name="T23" fmla="*/ 0 h 9"/>
                <a:gd name="T24" fmla="*/ 0 w 4"/>
                <a:gd name="T25" fmla="*/ 0 h 9"/>
                <a:gd name="T26" fmla="*/ 0 w 4"/>
                <a:gd name="T27" fmla="*/ 1 h 9"/>
                <a:gd name="T28" fmla="*/ 0 w 4"/>
                <a:gd name="T29" fmla="*/ 2 h 9"/>
                <a:gd name="T30" fmla="*/ 0 w 4"/>
                <a:gd name="T31" fmla="*/ 3 h 9"/>
                <a:gd name="T32" fmla="*/ 1 w 4"/>
                <a:gd name="T33" fmla="*/ 5 h 9"/>
                <a:gd name="T34" fmla="*/ 1 w 4"/>
                <a:gd name="T35" fmla="*/ 6 h 9"/>
                <a:gd name="T36" fmla="*/ 2 w 4"/>
                <a:gd name="T37" fmla="*/ 7 h 9"/>
                <a:gd name="T38" fmla="*/ 2 w 4"/>
                <a:gd name="T39" fmla="*/ 8 h 9"/>
                <a:gd name="T40" fmla="*/ 2 w 4"/>
                <a:gd name="T41" fmla="*/ 8 h 9"/>
                <a:gd name="T42" fmla="*/ 3 w 4"/>
                <a:gd name="T43" fmla="*/ 8 h 9"/>
                <a:gd name="T44" fmla="*/ 3 w 4"/>
                <a:gd name="T45" fmla="*/ 9 h 9"/>
                <a:gd name="T46" fmla="*/ 4 w 4"/>
                <a:gd name="T47" fmla="*/ 9 h 9"/>
                <a:gd name="T48" fmla="*/ 4 w 4"/>
                <a:gd name="T49" fmla="*/ 9 h 9"/>
                <a:gd name="T50" fmla="*/ 4 w 4"/>
                <a:gd name="T5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" h="9">
                  <a:moveTo>
                    <a:pt x="4" y="5"/>
                  </a:moveTo>
                  <a:lnTo>
                    <a:pt x="4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8"/>
                  </a:lnTo>
                  <a:lnTo>
                    <a:pt x="3" y="8"/>
                  </a:lnTo>
                  <a:lnTo>
                    <a:pt x="3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4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20" name="Freeform 601"/>
            <p:cNvSpPr>
              <a:spLocks/>
            </p:cNvSpPr>
            <p:nvPr/>
          </p:nvSpPr>
          <p:spPr bwMode="auto">
            <a:xfrm>
              <a:off x="2541" y="3095"/>
              <a:ext cx="14" cy="16"/>
            </a:xfrm>
            <a:custGeom>
              <a:avLst/>
              <a:gdLst>
                <a:gd name="T0" fmla="*/ 14 w 14"/>
                <a:gd name="T1" fmla="*/ 8 h 16"/>
                <a:gd name="T2" fmla="*/ 14 w 14"/>
                <a:gd name="T3" fmla="*/ 0 h 16"/>
                <a:gd name="T4" fmla="*/ 0 w 14"/>
                <a:gd name="T5" fmla="*/ 0 h 16"/>
                <a:gd name="T6" fmla="*/ 0 w 14"/>
                <a:gd name="T7" fmla="*/ 6 h 16"/>
                <a:gd name="T8" fmla="*/ 6 w 14"/>
                <a:gd name="T9" fmla="*/ 16 h 16"/>
                <a:gd name="T10" fmla="*/ 14 w 14"/>
                <a:gd name="T11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6">
                  <a:moveTo>
                    <a:pt x="14" y="8"/>
                  </a:moveTo>
                  <a:lnTo>
                    <a:pt x="14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6"/>
                  </a:lnTo>
                  <a:lnTo>
                    <a:pt x="14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21" name="Freeform 602"/>
            <p:cNvSpPr>
              <a:spLocks/>
            </p:cNvSpPr>
            <p:nvPr/>
          </p:nvSpPr>
          <p:spPr bwMode="auto">
            <a:xfrm>
              <a:off x="2531" y="3058"/>
              <a:ext cx="33" cy="21"/>
            </a:xfrm>
            <a:custGeom>
              <a:avLst/>
              <a:gdLst>
                <a:gd name="T0" fmla="*/ 27 w 33"/>
                <a:gd name="T1" fmla="*/ 8 h 21"/>
                <a:gd name="T2" fmla="*/ 27 w 33"/>
                <a:gd name="T3" fmla="*/ 7 h 21"/>
                <a:gd name="T4" fmla="*/ 26 w 33"/>
                <a:gd name="T5" fmla="*/ 6 h 21"/>
                <a:gd name="T6" fmla="*/ 25 w 33"/>
                <a:gd name="T7" fmla="*/ 6 h 21"/>
                <a:gd name="T8" fmla="*/ 24 w 33"/>
                <a:gd name="T9" fmla="*/ 5 h 21"/>
                <a:gd name="T10" fmla="*/ 23 w 33"/>
                <a:gd name="T11" fmla="*/ 4 h 21"/>
                <a:gd name="T12" fmla="*/ 21 w 33"/>
                <a:gd name="T13" fmla="*/ 4 h 21"/>
                <a:gd name="T14" fmla="*/ 20 w 33"/>
                <a:gd name="T15" fmla="*/ 3 h 21"/>
                <a:gd name="T16" fmla="*/ 18 w 33"/>
                <a:gd name="T17" fmla="*/ 2 h 21"/>
                <a:gd name="T18" fmla="*/ 17 w 33"/>
                <a:gd name="T19" fmla="*/ 1 h 21"/>
                <a:gd name="T20" fmla="*/ 15 w 33"/>
                <a:gd name="T21" fmla="*/ 1 h 21"/>
                <a:gd name="T22" fmla="*/ 13 w 33"/>
                <a:gd name="T23" fmla="*/ 1 h 21"/>
                <a:gd name="T24" fmla="*/ 11 w 33"/>
                <a:gd name="T25" fmla="*/ 0 h 21"/>
                <a:gd name="T26" fmla="*/ 9 w 33"/>
                <a:gd name="T27" fmla="*/ 0 h 21"/>
                <a:gd name="T28" fmla="*/ 8 w 33"/>
                <a:gd name="T29" fmla="*/ 0 h 21"/>
                <a:gd name="T30" fmla="*/ 6 w 33"/>
                <a:gd name="T31" fmla="*/ 1 h 21"/>
                <a:gd name="T32" fmla="*/ 4 w 33"/>
                <a:gd name="T33" fmla="*/ 1 h 21"/>
                <a:gd name="T34" fmla="*/ 2 w 33"/>
                <a:gd name="T35" fmla="*/ 3 h 21"/>
                <a:gd name="T36" fmla="*/ 1 w 33"/>
                <a:gd name="T37" fmla="*/ 4 h 21"/>
                <a:gd name="T38" fmla="*/ 0 w 33"/>
                <a:gd name="T39" fmla="*/ 6 h 21"/>
                <a:gd name="T40" fmla="*/ 0 w 33"/>
                <a:gd name="T41" fmla="*/ 8 h 21"/>
                <a:gd name="T42" fmla="*/ 0 w 33"/>
                <a:gd name="T43" fmla="*/ 9 h 21"/>
                <a:gd name="T44" fmla="*/ 0 w 33"/>
                <a:gd name="T45" fmla="*/ 11 h 21"/>
                <a:gd name="T46" fmla="*/ 1 w 33"/>
                <a:gd name="T47" fmla="*/ 12 h 21"/>
                <a:gd name="T48" fmla="*/ 2 w 33"/>
                <a:gd name="T49" fmla="*/ 12 h 21"/>
                <a:gd name="T50" fmla="*/ 2 w 33"/>
                <a:gd name="T51" fmla="*/ 12 h 21"/>
                <a:gd name="T52" fmla="*/ 3 w 33"/>
                <a:gd name="T53" fmla="*/ 12 h 21"/>
                <a:gd name="T54" fmla="*/ 4 w 33"/>
                <a:gd name="T55" fmla="*/ 13 h 21"/>
                <a:gd name="T56" fmla="*/ 6 w 33"/>
                <a:gd name="T57" fmla="*/ 13 h 21"/>
                <a:gd name="T58" fmla="*/ 8 w 33"/>
                <a:gd name="T59" fmla="*/ 14 h 21"/>
                <a:gd name="T60" fmla="*/ 10 w 33"/>
                <a:gd name="T61" fmla="*/ 15 h 21"/>
                <a:gd name="T62" fmla="*/ 12 w 33"/>
                <a:gd name="T63" fmla="*/ 16 h 21"/>
                <a:gd name="T64" fmla="*/ 14 w 33"/>
                <a:gd name="T65" fmla="*/ 16 h 21"/>
                <a:gd name="T66" fmla="*/ 16 w 33"/>
                <a:gd name="T67" fmla="*/ 17 h 21"/>
                <a:gd name="T68" fmla="*/ 18 w 33"/>
                <a:gd name="T69" fmla="*/ 18 h 21"/>
                <a:gd name="T70" fmla="*/ 20 w 33"/>
                <a:gd name="T71" fmla="*/ 19 h 21"/>
                <a:gd name="T72" fmla="*/ 22 w 33"/>
                <a:gd name="T73" fmla="*/ 19 h 21"/>
                <a:gd name="T74" fmla="*/ 24 w 33"/>
                <a:gd name="T75" fmla="*/ 20 h 21"/>
                <a:gd name="T76" fmla="*/ 25 w 33"/>
                <a:gd name="T77" fmla="*/ 21 h 21"/>
                <a:gd name="T78" fmla="*/ 27 w 33"/>
                <a:gd name="T79" fmla="*/ 21 h 21"/>
                <a:gd name="T80" fmla="*/ 27 w 33"/>
                <a:gd name="T81" fmla="*/ 21 h 21"/>
                <a:gd name="T82" fmla="*/ 28 w 33"/>
                <a:gd name="T83" fmla="*/ 21 h 21"/>
                <a:gd name="T84" fmla="*/ 29 w 33"/>
                <a:gd name="T85" fmla="*/ 21 h 21"/>
                <a:gd name="T86" fmla="*/ 30 w 33"/>
                <a:gd name="T87" fmla="*/ 21 h 21"/>
                <a:gd name="T88" fmla="*/ 31 w 33"/>
                <a:gd name="T89" fmla="*/ 21 h 21"/>
                <a:gd name="T90" fmla="*/ 32 w 33"/>
                <a:gd name="T91" fmla="*/ 20 h 21"/>
                <a:gd name="T92" fmla="*/ 32 w 33"/>
                <a:gd name="T93" fmla="*/ 20 h 21"/>
                <a:gd name="T94" fmla="*/ 33 w 33"/>
                <a:gd name="T95" fmla="*/ 19 h 21"/>
                <a:gd name="T96" fmla="*/ 33 w 33"/>
                <a:gd name="T97" fmla="*/ 17 h 21"/>
                <a:gd name="T98" fmla="*/ 33 w 33"/>
                <a:gd name="T99" fmla="*/ 16 h 21"/>
                <a:gd name="T100" fmla="*/ 33 w 33"/>
                <a:gd name="T101" fmla="*/ 14 h 21"/>
                <a:gd name="T102" fmla="*/ 32 w 33"/>
                <a:gd name="T103" fmla="*/ 12 h 21"/>
                <a:gd name="T104" fmla="*/ 31 w 33"/>
                <a:gd name="T105" fmla="*/ 11 h 21"/>
                <a:gd name="T106" fmla="*/ 30 w 33"/>
                <a:gd name="T107" fmla="*/ 10 h 21"/>
                <a:gd name="T108" fmla="*/ 29 w 33"/>
                <a:gd name="T109" fmla="*/ 9 h 21"/>
                <a:gd name="T110" fmla="*/ 28 w 33"/>
                <a:gd name="T111" fmla="*/ 8 h 21"/>
                <a:gd name="T112" fmla="*/ 27 w 33"/>
                <a:gd name="T113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" h="21">
                  <a:moveTo>
                    <a:pt x="27" y="8"/>
                  </a:moveTo>
                  <a:lnTo>
                    <a:pt x="27" y="7"/>
                  </a:lnTo>
                  <a:lnTo>
                    <a:pt x="26" y="6"/>
                  </a:lnTo>
                  <a:lnTo>
                    <a:pt x="25" y="6"/>
                  </a:lnTo>
                  <a:lnTo>
                    <a:pt x="24" y="5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20" y="3"/>
                  </a:lnTo>
                  <a:lnTo>
                    <a:pt x="18" y="2"/>
                  </a:lnTo>
                  <a:lnTo>
                    <a:pt x="17" y="1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4"/>
                  </a:lnTo>
                  <a:lnTo>
                    <a:pt x="10" y="15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6" y="17"/>
                  </a:lnTo>
                  <a:lnTo>
                    <a:pt x="18" y="18"/>
                  </a:lnTo>
                  <a:lnTo>
                    <a:pt x="20" y="19"/>
                  </a:lnTo>
                  <a:lnTo>
                    <a:pt x="22" y="19"/>
                  </a:lnTo>
                  <a:lnTo>
                    <a:pt x="24" y="20"/>
                  </a:lnTo>
                  <a:lnTo>
                    <a:pt x="25" y="21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8" y="21"/>
                  </a:lnTo>
                  <a:lnTo>
                    <a:pt x="29" y="21"/>
                  </a:lnTo>
                  <a:lnTo>
                    <a:pt x="30" y="21"/>
                  </a:lnTo>
                  <a:lnTo>
                    <a:pt x="31" y="21"/>
                  </a:lnTo>
                  <a:lnTo>
                    <a:pt x="32" y="20"/>
                  </a:lnTo>
                  <a:lnTo>
                    <a:pt x="32" y="20"/>
                  </a:lnTo>
                  <a:lnTo>
                    <a:pt x="33" y="19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2" y="12"/>
                  </a:lnTo>
                  <a:lnTo>
                    <a:pt x="31" y="11"/>
                  </a:lnTo>
                  <a:lnTo>
                    <a:pt x="30" y="10"/>
                  </a:lnTo>
                  <a:lnTo>
                    <a:pt x="29" y="9"/>
                  </a:lnTo>
                  <a:lnTo>
                    <a:pt x="28" y="8"/>
                  </a:lnTo>
                  <a:lnTo>
                    <a:pt x="27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22" name="Freeform 603"/>
            <p:cNvSpPr>
              <a:spLocks/>
            </p:cNvSpPr>
            <p:nvPr/>
          </p:nvSpPr>
          <p:spPr bwMode="auto">
            <a:xfrm>
              <a:off x="2526" y="3064"/>
              <a:ext cx="40" cy="35"/>
            </a:xfrm>
            <a:custGeom>
              <a:avLst/>
              <a:gdLst>
                <a:gd name="T0" fmla="*/ 34 w 40"/>
                <a:gd name="T1" fmla="*/ 11 h 35"/>
                <a:gd name="T2" fmla="*/ 34 w 40"/>
                <a:gd name="T3" fmla="*/ 11 h 35"/>
                <a:gd name="T4" fmla="*/ 34 w 40"/>
                <a:gd name="T5" fmla="*/ 10 h 35"/>
                <a:gd name="T6" fmla="*/ 32 w 40"/>
                <a:gd name="T7" fmla="*/ 7 h 35"/>
                <a:gd name="T8" fmla="*/ 31 w 40"/>
                <a:gd name="T9" fmla="*/ 6 h 35"/>
                <a:gd name="T10" fmla="*/ 29 w 40"/>
                <a:gd name="T11" fmla="*/ 4 h 35"/>
                <a:gd name="T12" fmla="*/ 27 w 40"/>
                <a:gd name="T13" fmla="*/ 2 h 35"/>
                <a:gd name="T14" fmla="*/ 24 w 40"/>
                <a:gd name="T15" fmla="*/ 1 h 35"/>
                <a:gd name="T16" fmla="*/ 22 w 40"/>
                <a:gd name="T17" fmla="*/ 1 h 35"/>
                <a:gd name="T18" fmla="*/ 19 w 40"/>
                <a:gd name="T19" fmla="*/ 0 h 35"/>
                <a:gd name="T20" fmla="*/ 16 w 40"/>
                <a:gd name="T21" fmla="*/ 0 h 35"/>
                <a:gd name="T22" fmla="*/ 13 w 40"/>
                <a:gd name="T23" fmla="*/ 1 h 35"/>
                <a:gd name="T24" fmla="*/ 10 w 40"/>
                <a:gd name="T25" fmla="*/ 2 h 35"/>
                <a:gd name="T26" fmla="*/ 7 w 40"/>
                <a:gd name="T27" fmla="*/ 4 h 35"/>
                <a:gd name="T28" fmla="*/ 4 w 40"/>
                <a:gd name="T29" fmla="*/ 7 h 35"/>
                <a:gd name="T30" fmla="*/ 2 w 40"/>
                <a:gd name="T31" fmla="*/ 9 h 35"/>
                <a:gd name="T32" fmla="*/ 1 w 40"/>
                <a:gd name="T33" fmla="*/ 13 h 35"/>
                <a:gd name="T34" fmla="*/ 0 w 40"/>
                <a:gd name="T35" fmla="*/ 16 h 35"/>
                <a:gd name="T36" fmla="*/ 0 w 40"/>
                <a:gd name="T37" fmla="*/ 20 h 35"/>
                <a:gd name="T38" fmla="*/ 1 w 40"/>
                <a:gd name="T39" fmla="*/ 23 h 35"/>
                <a:gd name="T40" fmla="*/ 2 w 40"/>
                <a:gd name="T41" fmla="*/ 26 h 35"/>
                <a:gd name="T42" fmla="*/ 4 w 40"/>
                <a:gd name="T43" fmla="*/ 29 h 35"/>
                <a:gd name="T44" fmla="*/ 7 w 40"/>
                <a:gd name="T45" fmla="*/ 31 h 35"/>
                <a:gd name="T46" fmla="*/ 10 w 40"/>
                <a:gd name="T47" fmla="*/ 33 h 35"/>
                <a:gd name="T48" fmla="*/ 13 w 40"/>
                <a:gd name="T49" fmla="*/ 35 h 35"/>
                <a:gd name="T50" fmla="*/ 16 w 40"/>
                <a:gd name="T51" fmla="*/ 35 h 35"/>
                <a:gd name="T52" fmla="*/ 19 w 40"/>
                <a:gd name="T53" fmla="*/ 35 h 35"/>
                <a:gd name="T54" fmla="*/ 22 w 40"/>
                <a:gd name="T55" fmla="*/ 35 h 35"/>
                <a:gd name="T56" fmla="*/ 24 w 40"/>
                <a:gd name="T57" fmla="*/ 34 h 35"/>
                <a:gd name="T58" fmla="*/ 26 w 40"/>
                <a:gd name="T59" fmla="*/ 33 h 35"/>
                <a:gd name="T60" fmla="*/ 28 w 40"/>
                <a:gd name="T61" fmla="*/ 32 h 35"/>
                <a:gd name="T62" fmla="*/ 30 w 40"/>
                <a:gd name="T63" fmla="*/ 31 h 35"/>
                <a:gd name="T64" fmla="*/ 32 w 40"/>
                <a:gd name="T65" fmla="*/ 29 h 35"/>
                <a:gd name="T66" fmla="*/ 33 w 40"/>
                <a:gd name="T67" fmla="*/ 27 h 35"/>
                <a:gd name="T68" fmla="*/ 34 w 40"/>
                <a:gd name="T69" fmla="*/ 26 h 35"/>
                <a:gd name="T70" fmla="*/ 34 w 40"/>
                <a:gd name="T71" fmla="*/ 26 h 35"/>
                <a:gd name="T72" fmla="*/ 35 w 40"/>
                <a:gd name="T73" fmla="*/ 26 h 35"/>
                <a:gd name="T74" fmla="*/ 37 w 40"/>
                <a:gd name="T75" fmla="*/ 24 h 35"/>
                <a:gd name="T76" fmla="*/ 39 w 40"/>
                <a:gd name="T77" fmla="*/ 22 h 35"/>
                <a:gd name="T78" fmla="*/ 40 w 40"/>
                <a:gd name="T79" fmla="*/ 20 h 35"/>
                <a:gd name="T80" fmla="*/ 40 w 40"/>
                <a:gd name="T81" fmla="*/ 17 h 35"/>
                <a:gd name="T82" fmla="*/ 39 w 40"/>
                <a:gd name="T83" fmla="*/ 14 h 35"/>
                <a:gd name="T84" fmla="*/ 37 w 40"/>
                <a:gd name="T85" fmla="*/ 12 h 35"/>
                <a:gd name="T86" fmla="*/ 35 w 40"/>
                <a:gd name="T87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0" h="35">
                  <a:moveTo>
                    <a:pt x="34" y="11"/>
                  </a:move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1"/>
                  </a:lnTo>
                  <a:lnTo>
                    <a:pt x="34" y="10"/>
                  </a:lnTo>
                  <a:lnTo>
                    <a:pt x="33" y="9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31" y="6"/>
                  </a:lnTo>
                  <a:lnTo>
                    <a:pt x="30" y="5"/>
                  </a:lnTo>
                  <a:lnTo>
                    <a:pt x="29" y="4"/>
                  </a:lnTo>
                  <a:lnTo>
                    <a:pt x="28" y="3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1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2"/>
                  </a:lnTo>
                  <a:lnTo>
                    <a:pt x="8" y="3"/>
                  </a:lnTo>
                  <a:lnTo>
                    <a:pt x="7" y="4"/>
                  </a:lnTo>
                  <a:lnTo>
                    <a:pt x="6" y="5"/>
                  </a:lnTo>
                  <a:lnTo>
                    <a:pt x="4" y="7"/>
                  </a:lnTo>
                  <a:lnTo>
                    <a:pt x="3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1" y="21"/>
                  </a:lnTo>
                  <a:lnTo>
                    <a:pt x="1" y="23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3" y="28"/>
                  </a:lnTo>
                  <a:lnTo>
                    <a:pt x="4" y="29"/>
                  </a:lnTo>
                  <a:lnTo>
                    <a:pt x="6" y="30"/>
                  </a:lnTo>
                  <a:lnTo>
                    <a:pt x="7" y="31"/>
                  </a:lnTo>
                  <a:lnTo>
                    <a:pt x="8" y="32"/>
                  </a:lnTo>
                  <a:lnTo>
                    <a:pt x="10" y="33"/>
                  </a:lnTo>
                  <a:lnTo>
                    <a:pt x="11" y="34"/>
                  </a:lnTo>
                  <a:lnTo>
                    <a:pt x="13" y="35"/>
                  </a:lnTo>
                  <a:lnTo>
                    <a:pt x="14" y="35"/>
                  </a:lnTo>
                  <a:lnTo>
                    <a:pt x="16" y="35"/>
                  </a:lnTo>
                  <a:lnTo>
                    <a:pt x="18" y="35"/>
                  </a:lnTo>
                  <a:lnTo>
                    <a:pt x="19" y="35"/>
                  </a:lnTo>
                  <a:lnTo>
                    <a:pt x="20" y="35"/>
                  </a:lnTo>
                  <a:lnTo>
                    <a:pt x="22" y="35"/>
                  </a:lnTo>
                  <a:lnTo>
                    <a:pt x="23" y="35"/>
                  </a:lnTo>
                  <a:lnTo>
                    <a:pt x="24" y="34"/>
                  </a:lnTo>
                  <a:lnTo>
                    <a:pt x="25" y="34"/>
                  </a:lnTo>
                  <a:lnTo>
                    <a:pt x="26" y="33"/>
                  </a:lnTo>
                  <a:lnTo>
                    <a:pt x="27" y="33"/>
                  </a:lnTo>
                  <a:lnTo>
                    <a:pt x="28" y="32"/>
                  </a:lnTo>
                  <a:lnTo>
                    <a:pt x="29" y="31"/>
                  </a:lnTo>
                  <a:lnTo>
                    <a:pt x="30" y="31"/>
                  </a:lnTo>
                  <a:lnTo>
                    <a:pt x="31" y="30"/>
                  </a:lnTo>
                  <a:lnTo>
                    <a:pt x="32" y="29"/>
                  </a:lnTo>
                  <a:lnTo>
                    <a:pt x="32" y="28"/>
                  </a:lnTo>
                  <a:lnTo>
                    <a:pt x="33" y="27"/>
                  </a:lnTo>
                  <a:lnTo>
                    <a:pt x="34" y="26"/>
                  </a:lnTo>
                  <a:lnTo>
                    <a:pt x="34" y="26"/>
                  </a:lnTo>
                  <a:lnTo>
                    <a:pt x="34" y="26"/>
                  </a:lnTo>
                  <a:lnTo>
                    <a:pt x="34" y="26"/>
                  </a:lnTo>
                  <a:lnTo>
                    <a:pt x="34" y="26"/>
                  </a:lnTo>
                  <a:lnTo>
                    <a:pt x="35" y="26"/>
                  </a:lnTo>
                  <a:lnTo>
                    <a:pt x="36" y="25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9" y="22"/>
                  </a:lnTo>
                  <a:lnTo>
                    <a:pt x="40" y="21"/>
                  </a:lnTo>
                  <a:lnTo>
                    <a:pt x="40" y="20"/>
                  </a:lnTo>
                  <a:lnTo>
                    <a:pt x="40" y="18"/>
                  </a:lnTo>
                  <a:lnTo>
                    <a:pt x="40" y="17"/>
                  </a:lnTo>
                  <a:lnTo>
                    <a:pt x="40" y="15"/>
                  </a:lnTo>
                  <a:lnTo>
                    <a:pt x="39" y="14"/>
                  </a:lnTo>
                  <a:lnTo>
                    <a:pt x="38" y="13"/>
                  </a:lnTo>
                  <a:lnTo>
                    <a:pt x="37" y="12"/>
                  </a:lnTo>
                  <a:lnTo>
                    <a:pt x="36" y="11"/>
                  </a:lnTo>
                  <a:lnTo>
                    <a:pt x="35" y="11"/>
                  </a:lnTo>
                  <a:lnTo>
                    <a:pt x="34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23" name="Freeform 604"/>
            <p:cNvSpPr>
              <a:spLocks/>
            </p:cNvSpPr>
            <p:nvPr/>
          </p:nvSpPr>
          <p:spPr bwMode="auto">
            <a:xfrm>
              <a:off x="2529" y="3067"/>
              <a:ext cx="35" cy="30"/>
            </a:xfrm>
            <a:custGeom>
              <a:avLst/>
              <a:gdLst>
                <a:gd name="T0" fmla="*/ 31 w 35"/>
                <a:gd name="T1" fmla="*/ 11 h 30"/>
                <a:gd name="T2" fmla="*/ 30 w 35"/>
                <a:gd name="T3" fmla="*/ 12 h 30"/>
                <a:gd name="T4" fmla="*/ 29 w 35"/>
                <a:gd name="T5" fmla="*/ 11 h 30"/>
                <a:gd name="T6" fmla="*/ 28 w 35"/>
                <a:gd name="T7" fmla="*/ 8 h 30"/>
                <a:gd name="T8" fmla="*/ 27 w 35"/>
                <a:gd name="T9" fmla="*/ 6 h 30"/>
                <a:gd name="T10" fmla="*/ 25 w 35"/>
                <a:gd name="T11" fmla="*/ 4 h 30"/>
                <a:gd name="T12" fmla="*/ 23 w 35"/>
                <a:gd name="T13" fmla="*/ 3 h 30"/>
                <a:gd name="T14" fmla="*/ 21 w 35"/>
                <a:gd name="T15" fmla="*/ 1 h 30"/>
                <a:gd name="T16" fmla="*/ 19 w 35"/>
                <a:gd name="T17" fmla="*/ 0 h 30"/>
                <a:gd name="T18" fmla="*/ 16 w 35"/>
                <a:gd name="T19" fmla="*/ 0 h 30"/>
                <a:gd name="T20" fmla="*/ 13 w 35"/>
                <a:gd name="T21" fmla="*/ 0 h 30"/>
                <a:gd name="T22" fmla="*/ 10 w 35"/>
                <a:gd name="T23" fmla="*/ 1 h 30"/>
                <a:gd name="T24" fmla="*/ 8 w 35"/>
                <a:gd name="T25" fmla="*/ 2 h 30"/>
                <a:gd name="T26" fmla="*/ 5 w 35"/>
                <a:gd name="T27" fmla="*/ 3 h 30"/>
                <a:gd name="T28" fmla="*/ 3 w 35"/>
                <a:gd name="T29" fmla="*/ 5 h 30"/>
                <a:gd name="T30" fmla="*/ 2 w 35"/>
                <a:gd name="T31" fmla="*/ 8 h 30"/>
                <a:gd name="T32" fmla="*/ 1 w 35"/>
                <a:gd name="T33" fmla="*/ 10 h 30"/>
                <a:gd name="T34" fmla="*/ 0 w 35"/>
                <a:gd name="T35" fmla="*/ 13 h 30"/>
                <a:gd name="T36" fmla="*/ 0 w 35"/>
                <a:gd name="T37" fmla="*/ 16 h 30"/>
                <a:gd name="T38" fmla="*/ 1 w 35"/>
                <a:gd name="T39" fmla="*/ 19 h 30"/>
                <a:gd name="T40" fmla="*/ 2 w 35"/>
                <a:gd name="T41" fmla="*/ 22 h 30"/>
                <a:gd name="T42" fmla="*/ 3 w 35"/>
                <a:gd name="T43" fmla="*/ 24 h 30"/>
                <a:gd name="T44" fmla="*/ 5 w 35"/>
                <a:gd name="T45" fmla="*/ 26 h 30"/>
                <a:gd name="T46" fmla="*/ 8 w 35"/>
                <a:gd name="T47" fmla="*/ 28 h 30"/>
                <a:gd name="T48" fmla="*/ 10 w 35"/>
                <a:gd name="T49" fmla="*/ 29 h 30"/>
                <a:gd name="T50" fmla="*/ 13 w 35"/>
                <a:gd name="T51" fmla="*/ 30 h 30"/>
                <a:gd name="T52" fmla="*/ 16 w 35"/>
                <a:gd name="T53" fmla="*/ 30 h 30"/>
                <a:gd name="T54" fmla="*/ 19 w 35"/>
                <a:gd name="T55" fmla="*/ 29 h 30"/>
                <a:gd name="T56" fmla="*/ 21 w 35"/>
                <a:gd name="T57" fmla="*/ 28 h 30"/>
                <a:gd name="T58" fmla="*/ 23 w 35"/>
                <a:gd name="T59" fmla="*/ 27 h 30"/>
                <a:gd name="T60" fmla="*/ 25 w 35"/>
                <a:gd name="T61" fmla="*/ 26 h 30"/>
                <a:gd name="T62" fmla="*/ 26 w 35"/>
                <a:gd name="T63" fmla="*/ 24 h 30"/>
                <a:gd name="T64" fmla="*/ 28 w 35"/>
                <a:gd name="T65" fmla="*/ 22 h 30"/>
                <a:gd name="T66" fmla="*/ 29 w 35"/>
                <a:gd name="T67" fmla="*/ 20 h 30"/>
                <a:gd name="T68" fmla="*/ 29 w 35"/>
                <a:gd name="T69" fmla="*/ 19 h 30"/>
                <a:gd name="T70" fmla="*/ 30 w 35"/>
                <a:gd name="T71" fmla="*/ 19 h 30"/>
                <a:gd name="T72" fmla="*/ 30 w 35"/>
                <a:gd name="T73" fmla="*/ 20 h 30"/>
                <a:gd name="T74" fmla="*/ 31 w 35"/>
                <a:gd name="T75" fmla="*/ 20 h 30"/>
                <a:gd name="T76" fmla="*/ 32 w 35"/>
                <a:gd name="T77" fmla="*/ 20 h 30"/>
                <a:gd name="T78" fmla="*/ 33 w 35"/>
                <a:gd name="T79" fmla="*/ 19 h 30"/>
                <a:gd name="T80" fmla="*/ 34 w 35"/>
                <a:gd name="T81" fmla="*/ 18 h 30"/>
                <a:gd name="T82" fmla="*/ 35 w 35"/>
                <a:gd name="T83" fmla="*/ 16 h 30"/>
                <a:gd name="T84" fmla="*/ 35 w 35"/>
                <a:gd name="T85" fmla="*/ 15 h 30"/>
                <a:gd name="T86" fmla="*/ 34 w 35"/>
                <a:gd name="T87" fmla="*/ 13 h 30"/>
                <a:gd name="T88" fmla="*/ 33 w 35"/>
                <a:gd name="T89" fmla="*/ 12 h 30"/>
                <a:gd name="T90" fmla="*/ 32 w 35"/>
                <a:gd name="T91" fmla="*/ 1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5" h="30">
                  <a:moveTo>
                    <a:pt x="31" y="11"/>
                  </a:moveTo>
                  <a:lnTo>
                    <a:pt x="31" y="11"/>
                  </a:lnTo>
                  <a:lnTo>
                    <a:pt x="30" y="12"/>
                  </a:lnTo>
                  <a:lnTo>
                    <a:pt x="30" y="12"/>
                  </a:lnTo>
                  <a:lnTo>
                    <a:pt x="29" y="12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8" y="8"/>
                  </a:lnTo>
                  <a:lnTo>
                    <a:pt x="28" y="7"/>
                  </a:lnTo>
                  <a:lnTo>
                    <a:pt x="27" y="6"/>
                  </a:lnTo>
                  <a:lnTo>
                    <a:pt x="26" y="5"/>
                  </a:lnTo>
                  <a:lnTo>
                    <a:pt x="25" y="4"/>
                  </a:lnTo>
                  <a:lnTo>
                    <a:pt x="24" y="3"/>
                  </a:lnTo>
                  <a:lnTo>
                    <a:pt x="23" y="3"/>
                  </a:lnTo>
                  <a:lnTo>
                    <a:pt x="22" y="2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2"/>
                  </a:lnTo>
                  <a:lnTo>
                    <a:pt x="7" y="2"/>
                  </a:lnTo>
                  <a:lnTo>
                    <a:pt x="5" y="3"/>
                  </a:lnTo>
                  <a:lnTo>
                    <a:pt x="4" y="4"/>
                  </a:lnTo>
                  <a:lnTo>
                    <a:pt x="3" y="5"/>
                  </a:lnTo>
                  <a:lnTo>
                    <a:pt x="3" y="7"/>
                  </a:lnTo>
                  <a:lnTo>
                    <a:pt x="2" y="8"/>
                  </a:lnTo>
                  <a:lnTo>
                    <a:pt x="1" y="9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2" y="22"/>
                  </a:lnTo>
                  <a:lnTo>
                    <a:pt x="3" y="23"/>
                  </a:lnTo>
                  <a:lnTo>
                    <a:pt x="3" y="24"/>
                  </a:lnTo>
                  <a:lnTo>
                    <a:pt x="4" y="25"/>
                  </a:lnTo>
                  <a:lnTo>
                    <a:pt x="5" y="26"/>
                  </a:lnTo>
                  <a:lnTo>
                    <a:pt x="7" y="27"/>
                  </a:lnTo>
                  <a:lnTo>
                    <a:pt x="8" y="28"/>
                  </a:lnTo>
                  <a:lnTo>
                    <a:pt x="9" y="29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6" y="30"/>
                  </a:lnTo>
                  <a:lnTo>
                    <a:pt x="17" y="30"/>
                  </a:lnTo>
                  <a:lnTo>
                    <a:pt x="19" y="29"/>
                  </a:lnTo>
                  <a:lnTo>
                    <a:pt x="20" y="29"/>
                  </a:lnTo>
                  <a:lnTo>
                    <a:pt x="21" y="28"/>
                  </a:lnTo>
                  <a:lnTo>
                    <a:pt x="22" y="28"/>
                  </a:lnTo>
                  <a:lnTo>
                    <a:pt x="23" y="27"/>
                  </a:lnTo>
                  <a:lnTo>
                    <a:pt x="24" y="27"/>
                  </a:lnTo>
                  <a:lnTo>
                    <a:pt x="25" y="26"/>
                  </a:lnTo>
                  <a:lnTo>
                    <a:pt x="26" y="25"/>
                  </a:lnTo>
                  <a:lnTo>
                    <a:pt x="26" y="24"/>
                  </a:lnTo>
                  <a:lnTo>
                    <a:pt x="27" y="23"/>
                  </a:lnTo>
                  <a:lnTo>
                    <a:pt x="28" y="22"/>
                  </a:lnTo>
                  <a:lnTo>
                    <a:pt x="28" y="21"/>
                  </a:lnTo>
                  <a:lnTo>
                    <a:pt x="29" y="20"/>
                  </a:lnTo>
                  <a:lnTo>
                    <a:pt x="29" y="19"/>
                  </a:lnTo>
                  <a:lnTo>
                    <a:pt x="29" y="19"/>
                  </a:lnTo>
                  <a:lnTo>
                    <a:pt x="30" y="19"/>
                  </a:lnTo>
                  <a:lnTo>
                    <a:pt x="30" y="19"/>
                  </a:lnTo>
                  <a:lnTo>
                    <a:pt x="30" y="20"/>
                  </a:lnTo>
                  <a:lnTo>
                    <a:pt x="30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1" y="20"/>
                  </a:lnTo>
                  <a:lnTo>
                    <a:pt x="32" y="20"/>
                  </a:lnTo>
                  <a:lnTo>
                    <a:pt x="33" y="20"/>
                  </a:lnTo>
                  <a:lnTo>
                    <a:pt x="33" y="19"/>
                  </a:lnTo>
                  <a:lnTo>
                    <a:pt x="34" y="19"/>
                  </a:lnTo>
                  <a:lnTo>
                    <a:pt x="34" y="18"/>
                  </a:lnTo>
                  <a:lnTo>
                    <a:pt x="34" y="17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5" y="15"/>
                  </a:lnTo>
                  <a:lnTo>
                    <a:pt x="34" y="14"/>
                  </a:lnTo>
                  <a:lnTo>
                    <a:pt x="34" y="13"/>
                  </a:lnTo>
                  <a:lnTo>
                    <a:pt x="34" y="13"/>
                  </a:lnTo>
                  <a:lnTo>
                    <a:pt x="33" y="12"/>
                  </a:lnTo>
                  <a:lnTo>
                    <a:pt x="33" y="12"/>
                  </a:lnTo>
                  <a:lnTo>
                    <a:pt x="32" y="11"/>
                  </a:lnTo>
                  <a:lnTo>
                    <a:pt x="31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24" name="Freeform 605"/>
            <p:cNvSpPr>
              <a:spLocks/>
            </p:cNvSpPr>
            <p:nvPr/>
          </p:nvSpPr>
          <p:spPr bwMode="auto">
            <a:xfrm>
              <a:off x="2559" y="3084"/>
              <a:ext cx="3" cy="2"/>
            </a:xfrm>
            <a:custGeom>
              <a:avLst/>
              <a:gdLst>
                <a:gd name="T0" fmla="*/ 2 w 3"/>
                <a:gd name="T1" fmla="*/ 2 h 2"/>
                <a:gd name="T2" fmla="*/ 2 w 3"/>
                <a:gd name="T3" fmla="*/ 2 h 2"/>
                <a:gd name="T4" fmla="*/ 2 w 3"/>
                <a:gd name="T5" fmla="*/ 2 h 2"/>
                <a:gd name="T6" fmla="*/ 3 w 3"/>
                <a:gd name="T7" fmla="*/ 2 h 2"/>
                <a:gd name="T8" fmla="*/ 3 w 3"/>
                <a:gd name="T9" fmla="*/ 1 h 2"/>
                <a:gd name="T10" fmla="*/ 3 w 3"/>
                <a:gd name="T11" fmla="*/ 1 h 2"/>
                <a:gd name="T12" fmla="*/ 2 w 3"/>
                <a:gd name="T13" fmla="*/ 0 h 2"/>
                <a:gd name="T14" fmla="*/ 2 w 3"/>
                <a:gd name="T15" fmla="*/ 0 h 2"/>
                <a:gd name="T16" fmla="*/ 2 w 3"/>
                <a:gd name="T17" fmla="*/ 0 h 2"/>
                <a:gd name="T18" fmla="*/ 1 w 3"/>
                <a:gd name="T19" fmla="*/ 0 h 2"/>
                <a:gd name="T20" fmla="*/ 1 w 3"/>
                <a:gd name="T21" fmla="*/ 0 h 2"/>
                <a:gd name="T22" fmla="*/ 1 w 3"/>
                <a:gd name="T23" fmla="*/ 1 h 2"/>
                <a:gd name="T24" fmla="*/ 0 w 3"/>
                <a:gd name="T25" fmla="*/ 1 h 2"/>
                <a:gd name="T26" fmla="*/ 1 w 3"/>
                <a:gd name="T27" fmla="*/ 2 h 2"/>
                <a:gd name="T28" fmla="*/ 1 w 3"/>
                <a:gd name="T29" fmla="*/ 2 h 2"/>
                <a:gd name="T30" fmla="*/ 1 w 3"/>
                <a:gd name="T31" fmla="*/ 2 h 2"/>
                <a:gd name="T32" fmla="*/ 2 w 3"/>
                <a:gd name="T3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25" name="Freeform 606"/>
            <p:cNvSpPr>
              <a:spLocks/>
            </p:cNvSpPr>
            <p:nvPr/>
          </p:nvSpPr>
          <p:spPr bwMode="auto">
            <a:xfrm>
              <a:off x="2537" y="3088"/>
              <a:ext cx="14" cy="5"/>
            </a:xfrm>
            <a:custGeom>
              <a:avLst/>
              <a:gdLst>
                <a:gd name="T0" fmla="*/ 0 w 14"/>
                <a:gd name="T1" fmla="*/ 0 h 5"/>
                <a:gd name="T2" fmla="*/ 0 w 14"/>
                <a:gd name="T3" fmla="*/ 0 h 5"/>
                <a:gd name="T4" fmla="*/ 0 w 14"/>
                <a:gd name="T5" fmla="*/ 1 h 5"/>
                <a:gd name="T6" fmla="*/ 0 w 14"/>
                <a:gd name="T7" fmla="*/ 1 h 5"/>
                <a:gd name="T8" fmla="*/ 1 w 14"/>
                <a:gd name="T9" fmla="*/ 2 h 5"/>
                <a:gd name="T10" fmla="*/ 1 w 14"/>
                <a:gd name="T11" fmla="*/ 2 h 5"/>
                <a:gd name="T12" fmla="*/ 1 w 14"/>
                <a:gd name="T13" fmla="*/ 3 h 5"/>
                <a:gd name="T14" fmla="*/ 2 w 14"/>
                <a:gd name="T15" fmla="*/ 3 h 5"/>
                <a:gd name="T16" fmla="*/ 3 w 14"/>
                <a:gd name="T17" fmla="*/ 4 h 5"/>
                <a:gd name="T18" fmla="*/ 3 w 14"/>
                <a:gd name="T19" fmla="*/ 4 h 5"/>
                <a:gd name="T20" fmla="*/ 4 w 14"/>
                <a:gd name="T21" fmla="*/ 4 h 5"/>
                <a:gd name="T22" fmla="*/ 5 w 14"/>
                <a:gd name="T23" fmla="*/ 5 h 5"/>
                <a:gd name="T24" fmla="*/ 6 w 14"/>
                <a:gd name="T25" fmla="*/ 5 h 5"/>
                <a:gd name="T26" fmla="*/ 7 w 14"/>
                <a:gd name="T27" fmla="*/ 5 h 5"/>
                <a:gd name="T28" fmla="*/ 8 w 14"/>
                <a:gd name="T29" fmla="*/ 5 h 5"/>
                <a:gd name="T30" fmla="*/ 8 w 14"/>
                <a:gd name="T31" fmla="*/ 5 h 5"/>
                <a:gd name="T32" fmla="*/ 8 w 14"/>
                <a:gd name="T33" fmla="*/ 5 h 5"/>
                <a:gd name="T34" fmla="*/ 14 w 14"/>
                <a:gd name="T35" fmla="*/ 0 h 5"/>
                <a:gd name="T36" fmla="*/ 0 w 14"/>
                <a:gd name="T3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5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5"/>
                  </a:lnTo>
                  <a:lnTo>
                    <a:pt x="6" y="5"/>
                  </a:lnTo>
                  <a:lnTo>
                    <a:pt x="7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1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26" name="Freeform 607"/>
            <p:cNvSpPr>
              <a:spLocks/>
            </p:cNvSpPr>
            <p:nvPr/>
          </p:nvSpPr>
          <p:spPr bwMode="auto">
            <a:xfrm>
              <a:off x="2539" y="3089"/>
              <a:ext cx="8" cy="1"/>
            </a:xfrm>
            <a:custGeom>
              <a:avLst/>
              <a:gdLst>
                <a:gd name="T0" fmla="*/ 0 w 8"/>
                <a:gd name="T1" fmla="*/ 0 h 1"/>
                <a:gd name="T2" fmla="*/ 1 w 8"/>
                <a:gd name="T3" fmla="*/ 1 h 1"/>
                <a:gd name="T4" fmla="*/ 6 w 8"/>
                <a:gd name="T5" fmla="*/ 1 h 1"/>
                <a:gd name="T6" fmla="*/ 8 w 8"/>
                <a:gd name="T7" fmla="*/ 0 h 1"/>
                <a:gd name="T8" fmla="*/ 0 w 8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lnTo>
                    <a:pt x="1" y="1"/>
                  </a:lnTo>
                  <a:lnTo>
                    <a:pt x="6" y="1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27" name="Freeform 608"/>
            <p:cNvSpPr>
              <a:spLocks/>
            </p:cNvSpPr>
            <p:nvPr/>
          </p:nvSpPr>
          <p:spPr bwMode="auto">
            <a:xfrm>
              <a:off x="2535" y="3073"/>
              <a:ext cx="3" cy="4"/>
            </a:xfrm>
            <a:custGeom>
              <a:avLst/>
              <a:gdLst>
                <a:gd name="T0" fmla="*/ 2 w 3"/>
                <a:gd name="T1" fmla="*/ 4 h 4"/>
                <a:gd name="T2" fmla="*/ 2 w 3"/>
                <a:gd name="T3" fmla="*/ 4 h 4"/>
                <a:gd name="T4" fmla="*/ 3 w 3"/>
                <a:gd name="T5" fmla="*/ 3 h 4"/>
                <a:gd name="T6" fmla="*/ 3 w 3"/>
                <a:gd name="T7" fmla="*/ 3 h 4"/>
                <a:gd name="T8" fmla="*/ 3 w 3"/>
                <a:gd name="T9" fmla="*/ 2 h 4"/>
                <a:gd name="T10" fmla="*/ 3 w 3"/>
                <a:gd name="T11" fmla="*/ 1 h 4"/>
                <a:gd name="T12" fmla="*/ 3 w 3"/>
                <a:gd name="T13" fmla="*/ 1 h 4"/>
                <a:gd name="T14" fmla="*/ 2 w 3"/>
                <a:gd name="T15" fmla="*/ 0 h 4"/>
                <a:gd name="T16" fmla="*/ 2 w 3"/>
                <a:gd name="T17" fmla="*/ 0 h 4"/>
                <a:gd name="T18" fmla="*/ 1 w 3"/>
                <a:gd name="T19" fmla="*/ 0 h 4"/>
                <a:gd name="T20" fmla="*/ 0 w 3"/>
                <a:gd name="T21" fmla="*/ 1 h 4"/>
                <a:gd name="T22" fmla="*/ 0 w 3"/>
                <a:gd name="T23" fmla="*/ 1 h 4"/>
                <a:gd name="T24" fmla="*/ 0 w 3"/>
                <a:gd name="T25" fmla="*/ 2 h 4"/>
                <a:gd name="T26" fmla="*/ 0 w 3"/>
                <a:gd name="T27" fmla="*/ 3 h 4"/>
                <a:gd name="T28" fmla="*/ 0 w 3"/>
                <a:gd name="T29" fmla="*/ 3 h 4"/>
                <a:gd name="T30" fmla="*/ 1 w 3"/>
                <a:gd name="T31" fmla="*/ 4 h 4"/>
                <a:gd name="T32" fmla="*/ 2 w 3"/>
                <a:gd name="T3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" h="4">
                  <a:moveTo>
                    <a:pt x="2" y="4"/>
                  </a:moveTo>
                  <a:lnTo>
                    <a:pt x="2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28" name="Freeform 609"/>
            <p:cNvSpPr>
              <a:spLocks/>
            </p:cNvSpPr>
            <p:nvPr/>
          </p:nvSpPr>
          <p:spPr bwMode="auto">
            <a:xfrm>
              <a:off x="2546" y="3073"/>
              <a:ext cx="5" cy="4"/>
            </a:xfrm>
            <a:custGeom>
              <a:avLst/>
              <a:gdLst>
                <a:gd name="T0" fmla="*/ 2 w 5"/>
                <a:gd name="T1" fmla="*/ 4 h 4"/>
                <a:gd name="T2" fmla="*/ 3 w 5"/>
                <a:gd name="T3" fmla="*/ 4 h 4"/>
                <a:gd name="T4" fmla="*/ 4 w 5"/>
                <a:gd name="T5" fmla="*/ 4 h 4"/>
                <a:gd name="T6" fmla="*/ 4 w 5"/>
                <a:gd name="T7" fmla="*/ 3 h 4"/>
                <a:gd name="T8" fmla="*/ 5 w 5"/>
                <a:gd name="T9" fmla="*/ 2 h 4"/>
                <a:gd name="T10" fmla="*/ 4 w 5"/>
                <a:gd name="T11" fmla="*/ 1 h 4"/>
                <a:gd name="T12" fmla="*/ 4 w 5"/>
                <a:gd name="T13" fmla="*/ 1 h 4"/>
                <a:gd name="T14" fmla="*/ 3 w 5"/>
                <a:gd name="T15" fmla="*/ 0 h 4"/>
                <a:gd name="T16" fmla="*/ 2 w 5"/>
                <a:gd name="T17" fmla="*/ 0 h 4"/>
                <a:gd name="T18" fmla="*/ 2 w 5"/>
                <a:gd name="T19" fmla="*/ 0 h 4"/>
                <a:gd name="T20" fmla="*/ 2 w 5"/>
                <a:gd name="T21" fmla="*/ 0 h 4"/>
                <a:gd name="T22" fmla="*/ 1 w 5"/>
                <a:gd name="T23" fmla="*/ 1 h 4"/>
                <a:gd name="T24" fmla="*/ 1 w 5"/>
                <a:gd name="T25" fmla="*/ 1 h 4"/>
                <a:gd name="T26" fmla="*/ 1 w 5"/>
                <a:gd name="T27" fmla="*/ 1 h 4"/>
                <a:gd name="T28" fmla="*/ 0 w 5"/>
                <a:gd name="T29" fmla="*/ 1 h 4"/>
                <a:gd name="T30" fmla="*/ 0 w 5"/>
                <a:gd name="T31" fmla="*/ 2 h 4"/>
                <a:gd name="T32" fmla="*/ 0 w 5"/>
                <a:gd name="T33" fmla="*/ 2 h 4"/>
                <a:gd name="T34" fmla="*/ 0 w 5"/>
                <a:gd name="T35" fmla="*/ 3 h 4"/>
                <a:gd name="T36" fmla="*/ 0 w 5"/>
                <a:gd name="T37" fmla="*/ 3 h 4"/>
                <a:gd name="T38" fmla="*/ 1 w 5"/>
                <a:gd name="T39" fmla="*/ 3 h 4"/>
                <a:gd name="T40" fmla="*/ 1 w 5"/>
                <a:gd name="T41" fmla="*/ 4 h 4"/>
                <a:gd name="T42" fmla="*/ 1 w 5"/>
                <a:gd name="T43" fmla="*/ 4 h 4"/>
                <a:gd name="T44" fmla="*/ 2 w 5"/>
                <a:gd name="T45" fmla="*/ 4 h 4"/>
                <a:gd name="T46" fmla="*/ 2 w 5"/>
                <a:gd name="T47" fmla="*/ 4 h 4"/>
                <a:gd name="T48" fmla="*/ 2 w 5"/>
                <a:gd name="T4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lnTo>
                    <a:pt x="3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229" name="Freeform 610"/>
            <p:cNvSpPr>
              <a:spLocks/>
            </p:cNvSpPr>
            <p:nvPr/>
          </p:nvSpPr>
          <p:spPr bwMode="auto">
            <a:xfrm>
              <a:off x="2536" y="3074"/>
              <a:ext cx="9" cy="10"/>
            </a:xfrm>
            <a:custGeom>
              <a:avLst/>
              <a:gdLst>
                <a:gd name="T0" fmla="*/ 2 w 9"/>
                <a:gd name="T1" fmla="*/ 9 h 10"/>
                <a:gd name="T2" fmla="*/ 6 w 9"/>
                <a:gd name="T3" fmla="*/ 2 h 10"/>
                <a:gd name="T4" fmla="*/ 6 w 9"/>
                <a:gd name="T5" fmla="*/ 0 h 10"/>
                <a:gd name="T6" fmla="*/ 0 w 9"/>
                <a:gd name="T7" fmla="*/ 10 h 10"/>
                <a:gd name="T8" fmla="*/ 9 w 9"/>
                <a:gd name="T9" fmla="*/ 10 h 10"/>
                <a:gd name="T10" fmla="*/ 9 w 9"/>
                <a:gd name="T11" fmla="*/ 9 h 10"/>
                <a:gd name="T12" fmla="*/ 2 w 9"/>
                <a:gd name="T1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0">
                  <a:moveTo>
                    <a:pt x="2" y="9"/>
                  </a:moveTo>
                  <a:lnTo>
                    <a:pt x="6" y="2"/>
                  </a:lnTo>
                  <a:lnTo>
                    <a:pt x="6" y="0"/>
                  </a:lnTo>
                  <a:lnTo>
                    <a:pt x="0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</p:grpSp>
      <p:grpSp>
        <p:nvGrpSpPr>
          <p:cNvPr id="170" name="Group 614"/>
          <p:cNvGrpSpPr>
            <a:grpSpLocks/>
          </p:cNvGrpSpPr>
          <p:nvPr/>
        </p:nvGrpSpPr>
        <p:grpSpPr bwMode="auto">
          <a:xfrm>
            <a:off x="3437704" y="3554139"/>
            <a:ext cx="141592" cy="184887"/>
            <a:chOff x="2456" y="2915"/>
            <a:chExt cx="101" cy="130"/>
          </a:xfrm>
        </p:grpSpPr>
        <p:pic>
          <p:nvPicPr>
            <p:cNvPr id="175" name="Picture 612"/>
            <p:cNvPicPr>
              <a:picLocks noChangeAspect="1" noChangeArrowheads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56" y="2915"/>
              <a:ext cx="101" cy="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6" name="Picture 613"/>
            <p:cNvPicPr>
              <a:picLocks noChangeAspect="1" noChangeArrowheads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56" y="2915"/>
              <a:ext cx="101" cy="1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71" name="Rectangle 615"/>
          <p:cNvSpPr>
            <a:spLocks noChangeArrowheads="1"/>
          </p:cNvSpPr>
          <p:nvPr/>
        </p:nvSpPr>
        <p:spPr bwMode="auto">
          <a:xfrm>
            <a:off x="3050778" y="3556983"/>
            <a:ext cx="302812" cy="186310"/>
          </a:xfrm>
          <a:prstGeom prst="rect">
            <a:avLst/>
          </a:prstGeom>
          <a:noFill/>
          <a:ln w="9525" cap="rnd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/>
          </a:p>
        </p:txBody>
      </p:sp>
      <p:sp>
        <p:nvSpPr>
          <p:cNvPr id="172" name="Rectangle 616"/>
          <p:cNvSpPr>
            <a:spLocks noChangeArrowheads="1"/>
          </p:cNvSpPr>
          <p:nvPr/>
        </p:nvSpPr>
        <p:spPr bwMode="auto">
          <a:xfrm>
            <a:off x="3352188" y="3558406"/>
            <a:ext cx="301409" cy="186310"/>
          </a:xfrm>
          <a:prstGeom prst="rect">
            <a:avLst/>
          </a:prstGeom>
          <a:noFill/>
          <a:ln w="9525" cap="rnd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/>
          </a:p>
        </p:txBody>
      </p:sp>
      <p:sp>
        <p:nvSpPr>
          <p:cNvPr id="173" name="Rectangle 617"/>
          <p:cNvSpPr>
            <a:spLocks noChangeArrowheads="1"/>
          </p:cNvSpPr>
          <p:nvPr/>
        </p:nvSpPr>
        <p:spPr bwMode="auto">
          <a:xfrm>
            <a:off x="3052181" y="3746137"/>
            <a:ext cx="301409" cy="186310"/>
          </a:xfrm>
          <a:prstGeom prst="rect">
            <a:avLst/>
          </a:prstGeom>
          <a:noFill/>
          <a:ln w="9525" cap="rnd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/>
          </a:p>
        </p:txBody>
      </p:sp>
      <p:sp>
        <p:nvSpPr>
          <p:cNvPr id="174" name="Rectangle 618"/>
          <p:cNvSpPr>
            <a:spLocks noChangeArrowheads="1"/>
          </p:cNvSpPr>
          <p:nvPr/>
        </p:nvSpPr>
        <p:spPr bwMode="auto">
          <a:xfrm>
            <a:off x="3353590" y="3747559"/>
            <a:ext cx="301409" cy="186310"/>
          </a:xfrm>
          <a:prstGeom prst="rect">
            <a:avLst/>
          </a:prstGeom>
          <a:noFill/>
          <a:ln w="9525" cap="rnd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/>
          </a:p>
        </p:txBody>
      </p:sp>
      <p:pic>
        <p:nvPicPr>
          <p:cNvPr id="288" name="Picture 61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6597" y="3373552"/>
            <a:ext cx="874789" cy="7096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89" name="Group 622"/>
          <p:cNvGrpSpPr>
            <a:grpSpLocks/>
          </p:cNvGrpSpPr>
          <p:nvPr/>
        </p:nvGrpSpPr>
        <p:grpSpPr bwMode="auto">
          <a:xfrm>
            <a:off x="4213047" y="3480217"/>
            <a:ext cx="804694" cy="502040"/>
            <a:chOff x="3026" y="2863"/>
            <a:chExt cx="574" cy="353"/>
          </a:xfrm>
        </p:grpSpPr>
        <p:sp>
          <p:nvSpPr>
            <p:cNvPr id="414" name="Rectangle 620"/>
            <p:cNvSpPr>
              <a:spLocks noChangeArrowheads="1"/>
            </p:cNvSpPr>
            <p:nvPr/>
          </p:nvSpPr>
          <p:spPr bwMode="auto">
            <a:xfrm>
              <a:off x="3026" y="2863"/>
              <a:ext cx="574" cy="35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15" name="Rectangle 621"/>
            <p:cNvSpPr>
              <a:spLocks noChangeArrowheads="1"/>
            </p:cNvSpPr>
            <p:nvPr/>
          </p:nvSpPr>
          <p:spPr bwMode="auto">
            <a:xfrm>
              <a:off x="3026" y="2863"/>
              <a:ext cx="574" cy="353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</p:grpSp>
      <p:sp>
        <p:nvSpPr>
          <p:cNvPr id="290" name="Rectangle 623"/>
          <p:cNvSpPr>
            <a:spLocks noChangeArrowheads="1"/>
          </p:cNvSpPr>
          <p:nvPr/>
        </p:nvSpPr>
        <p:spPr bwMode="auto">
          <a:xfrm>
            <a:off x="4299965" y="3659415"/>
            <a:ext cx="91123" cy="1763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1pPr>
            <a:lvl2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2pPr>
            <a:lvl3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3pPr>
            <a:lvl4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4pPr>
            <a:lvl5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ja-JP" altLang="ja-JP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entury" pitchFamily="18" charset="0"/>
                <a:ea typeface="ＭＳ Ｐゴシック" pitchFamily="50" charset="-128"/>
                <a:cs typeface="ＭＳ Ｐゴシック" pitchFamily="50" charset="-128"/>
              </a:rPr>
              <a:t> </a:t>
            </a:r>
            <a:endParaRPr kumimoji="1" lang="ja-JP" altLang="ja-JP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  <a:cs typeface="ＭＳ Ｐゴシック" pitchFamily="50" charset="-128"/>
            </a:endParaRPr>
          </a:p>
        </p:txBody>
      </p:sp>
      <p:grpSp>
        <p:nvGrpSpPr>
          <p:cNvPr id="291" name="Group 626"/>
          <p:cNvGrpSpPr>
            <a:grpSpLocks/>
          </p:cNvGrpSpPr>
          <p:nvPr/>
        </p:nvGrpSpPr>
        <p:grpSpPr bwMode="auto">
          <a:xfrm>
            <a:off x="4615394" y="3619593"/>
            <a:ext cx="402346" cy="250309"/>
            <a:chOff x="3313" y="2961"/>
            <a:chExt cx="287" cy="176"/>
          </a:xfrm>
        </p:grpSpPr>
        <p:sp>
          <p:nvSpPr>
            <p:cNvPr id="412" name="Rectangle 624"/>
            <p:cNvSpPr>
              <a:spLocks noChangeArrowheads="1"/>
            </p:cNvSpPr>
            <p:nvPr/>
          </p:nvSpPr>
          <p:spPr bwMode="auto">
            <a:xfrm>
              <a:off x="3313" y="2961"/>
              <a:ext cx="287" cy="17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13" name="Rectangle 625"/>
            <p:cNvSpPr>
              <a:spLocks noChangeArrowheads="1"/>
            </p:cNvSpPr>
            <p:nvPr/>
          </p:nvSpPr>
          <p:spPr bwMode="auto">
            <a:xfrm>
              <a:off x="3313" y="2961"/>
              <a:ext cx="287" cy="176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</p:grpSp>
      <p:sp>
        <p:nvSpPr>
          <p:cNvPr id="292" name="Rectangle 627"/>
          <p:cNvSpPr>
            <a:spLocks noChangeArrowheads="1"/>
          </p:cNvSpPr>
          <p:nvPr/>
        </p:nvSpPr>
        <p:spPr bwMode="auto">
          <a:xfrm>
            <a:off x="4700910" y="3677904"/>
            <a:ext cx="91123" cy="1763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1pPr>
            <a:lvl2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2pPr>
            <a:lvl3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3pPr>
            <a:lvl4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4pPr>
            <a:lvl5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ja-JP" altLang="ja-JP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entury" pitchFamily="18" charset="0"/>
                <a:ea typeface="ＭＳ Ｐゴシック" pitchFamily="50" charset="-128"/>
                <a:cs typeface="ＭＳ Ｐゴシック" pitchFamily="50" charset="-128"/>
              </a:rPr>
              <a:t> </a:t>
            </a:r>
            <a:endParaRPr kumimoji="1" lang="ja-JP" altLang="ja-JP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  <a:cs typeface="ＭＳ Ｐゴシック" pitchFamily="50" charset="-128"/>
            </a:endParaRPr>
          </a:p>
        </p:txBody>
      </p:sp>
      <p:grpSp>
        <p:nvGrpSpPr>
          <p:cNvPr id="293" name="Group 630"/>
          <p:cNvGrpSpPr>
            <a:grpSpLocks/>
          </p:cNvGrpSpPr>
          <p:nvPr/>
        </p:nvGrpSpPr>
        <p:grpSpPr bwMode="auto">
          <a:xfrm>
            <a:off x="4737359" y="3636660"/>
            <a:ext cx="150003" cy="224709"/>
            <a:chOff x="3400" y="2973"/>
            <a:chExt cx="107" cy="158"/>
          </a:xfrm>
        </p:grpSpPr>
        <p:pic>
          <p:nvPicPr>
            <p:cNvPr id="410" name="Picture 628"/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00" y="2973"/>
              <a:ext cx="107" cy="1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11" name="Picture 629"/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00" y="2973"/>
              <a:ext cx="107" cy="1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94" name="Group 633"/>
          <p:cNvGrpSpPr>
            <a:grpSpLocks/>
          </p:cNvGrpSpPr>
          <p:nvPr/>
        </p:nvGrpSpPr>
        <p:grpSpPr bwMode="auto">
          <a:xfrm>
            <a:off x="4213047" y="3619593"/>
            <a:ext cx="402346" cy="250309"/>
            <a:chOff x="3026" y="2961"/>
            <a:chExt cx="287" cy="176"/>
          </a:xfrm>
        </p:grpSpPr>
        <p:sp>
          <p:nvSpPr>
            <p:cNvPr id="408" name="Rectangle 631"/>
            <p:cNvSpPr>
              <a:spLocks noChangeArrowheads="1"/>
            </p:cNvSpPr>
            <p:nvPr/>
          </p:nvSpPr>
          <p:spPr bwMode="auto">
            <a:xfrm>
              <a:off x="3026" y="2961"/>
              <a:ext cx="287" cy="17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09" name="Rectangle 632"/>
            <p:cNvSpPr>
              <a:spLocks noChangeArrowheads="1"/>
            </p:cNvSpPr>
            <p:nvPr/>
          </p:nvSpPr>
          <p:spPr bwMode="auto">
            <a:xfrm>
              <a:off x="3026" y="2961"/>
              <a:ext cx="287" cy="176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</p:grpSp>
      <p:sp>
        <p:nvSpPr>
          <p:cNvPr id="295" name="Rectangle 634"/>
          <p:cNvSpPr>
            <a:spLocks noChangeArrowheads="1"/>
          </p:cNvSpPr>
          <p:nvPr/>
        </p:nvSpPr>
        <p:spPr bwMode="auto">
          <a:xfrm>
            <a:off x="4299965" y="3679326"/>
            <a:ext cx="91123" cy="1763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1pPr>
            <a:lvl2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2pPr>
            <a:lvl3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3pPr>
            <a:lvl4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4pPr>
            <a:lvl5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ja-JP" altLang="ja-JP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entury" pitchFamily="18" charset="0"/>
                <a:ea typeface="ＭＳ Ｐゴシック" pitchFamily="50" charset="-128"/>
                <a:cs typeface="ＭＳ Ｐゴシック" pitchFamily="50" charset="-128"/>
              </a:rPr>
              <a:t> </a:t>
            </a:r>
            <a:endParaRPr kumimoji="1" lang="ja-JP" altLang="ja-JP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  <a:cs typeface="ＭＳ Ｐゴシック" pitchFamily="50" charset="-128"/>
            </a:endParaRPr>
          </a:p>
        </p:txBody>
      </p:sp>
      <p:grpSp>
        <p:nvGrpSpPr>
          <p:cNvPr id="296" name="Group 637"/>
          <p:cNvGrpSpPr>
            <a:grpSpLocks/>
          </p:cNvGrpSpPr>
          <p:nvPr/>
        </p:nvGrpSpPr>
        <p:grpSpPr bwMode="auto">
          <a:xfrm>
            <a:off x="4274730" y="3622438"/>
            <a:ext cx="84114" cy="123733"/>
            <a:chOff x="3070" y="2963"/>
            <a:chExt cx="60" cy="87"/>
          </a:xfrm>
        </p:grpSpPr>
        <p:pic>
          <p:nvPicPr>
            <p:cNvPr id="406" name="Picture 635"/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70" y="2963"/>
              <a:ext cx="60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07" name="Picture 636"/>
            <p:cNvPicPr>
              <a:picLocks noChangeAspect="1" noChangeArrowheads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70" y="2963"/>
              <a:ext cx="60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97" name="Group 685"/>
          <p:cNvGrpSpPr>
            <a:grpSpLocks/>
          </p:cNvGrpSpPr>
          <p:nvPr/>
        </p:nvGrpSpPr>
        <p:grpSpPr bwMode="auto">
          <a:xfrm>
            <a:off x="4238281" y="3763237"/>
            <a:ext cx="161219" cy="95288"/>
            <a:chOff x="3044" y="3062"/>
            <a:chExt cx="115" cy="67"/>
          </a:xfrm>
        </p:grpSpPr>
        <p:sp>
          <p:nvSpPr>
            <p:cNvPr id="359" name="Freeform 638"/>
            <p:cNvSpPr>
              <a:spLocks/>
            </p:cNvSpPr>
            <p:nvPr/>
          </p:nvSpPr>
          <p:spPr bwMode="auto">
            <a:xfrm>
              <a:off x="3132" y="3087"/>
              <a:ext cx="21" cy="26"/>
            </a:xfrm>
            <a:custGeom>
              <a:avLst/>
              <a:gdLst>
                <a:gd name="T0" fmla="*/ 0 w 21"/>
                <a:gd name="T1" fmla="*/ 1 h 26"/>
                <a:gd name="T2" fmla="*/ 0 w 21"/>
                <a:gd name="T3" fmla="*/ 0 h 26"/>
                <a:gd name="T4" fmla="*/ 1 w 21"/>
                <a:gd name="T5" fmla="*/ 0 h 26"/>
                <a:gd name="T6" fmla="*/ 2 w 21"/>
                <a:gd name="T7" fmla="*/ 0 h 26"/>
                <a:gd name="T8" fmla="*/ 3 w 21"/>
                <a:gd name="T9" fmla="*/ 0 h 26"/>
                <a:gd name="T10" fmla="*/ 5 w 21"/>
                <a:gd name="T11" fmla="*/ 0 h 26"/>
                <a:gd name="T12" fmla="*/ 6 w 21"/>
                <a:gd name="T13" fmla="*/ 0 h 26"/>
                <a:gd name="T14" fmla="*/ 8 w 21"/>
                <a:gd name="T15" fmla="*/ 0 h 26"/>
                <a:gd name="T16" fmla="*/ 9 w 21"/>
                <a:gd name="T17" fmla="*/ 0 h 26"/>
                <a:gd name="T18" fmla="*/ 11 w 21"/>
                <a:gd name="T19" fmla="*/ 0 h 26"/>
                <a:gd name="T20" fmla="*/ 12 w 21"/>
                <a:gd name="T21" fmla="*/ 1 h 26"/>
                <a:gd name="T22" fmla="*/ 14 w 21"/>
                <a:gd name="T23" fmla="*/ 1 h 26"/>
                <a:gd name="T24" fmla="*/ 15 w 21"/>
                <a:gd name="T25" fmla="*/ 1 h 26"/>
                <a:gd name="T26" fmla="*/ 16 w 21"/>
                <a:gd name="T27" fmla="*/ 1 h 26"/>
                <a:gd name="T28" fmla="*/ 17 w 21"/>
                <a:gd name="T29" fmla="*/ 2 h 26"/>
                <a:gd name="T30" fmla="*/ 17 w 21"/>
                <a:gd name="T31" fmla="*/ 2 h 26"/>
                <a:gd name="T32" fmla="*/ 18 w 21"/>
                <a:gd name="T33" fmla="*/ 2 h 26"/>
                <a:gd name="T34" fmla="*/ 18 w 21"/>
                <a:gd name="T35" fmla="*/ 2 h 26"/>
                <a:gd name="T36" fmla="*/ 18 w 21"/>
                <a:gd name="T37" fmla="*/ 2 h 26"/>
                <a:gd name="T38" fmla="*/ 18 w 21"/>
                <a:gd name="T39" fmla="*/ 1 h 26"/>
                <a:gd name="T40" fmla="*/ 18 w 21"/>
                <a:gd name="T41" fmla="*/ 1 h 26"/>
                <a:gd name="T42" fmla="*/ 18 w 21"/>
                <a:gd name="T43" fmla="*/ 1 h 26"/>
                <a:gd name="T44" fmla="*/ 19 w 21"/>
                <a:gd name="T45" fmla="*/ 1 h 26"/>
                <a:gd name="T46" fmla="*/ 19 w 21"/>
                <a:gd name="T47" fmla="*/ 1 h 26"/>
                <a:gd name="T48" fmla="*/ 20 w 21"/>
                <a:gd name="T49" fmla="*/ 1 h 26"/>
                <a:gd name="T50" fmla="*/ 20 w 21"/>
                <a:gd name="T51" fmla="*/ 1 h 26"/>
                <a:gd name="T52" fmla="*/ 21 w 21"/>
                <a:gd name="T53" fmla="*/ 1 h 26"/>
                <a:gd name="T54" fmla="*/ 21 w 21"/>
                <a:gd name="T55" fmla="*/ 1 h 26"/>
                <a:gd name="T56" fmla="*/ 21 w 21"/>
                <a:gd name="T57" fmla="*/ 1 h 26"/>
                <a:gd name="T58" fmla="*/ 21 w 21"/>
                <a:gd name="T59" fmla="*/ 1 h 26"/>
                <a:gd name="T60" fmla="*/ 21 w 21"/>
                <a:gd name="T61" fmla="*/ 1 h 26"/>
                <a:gd name="T62" fmla="*/ 21 w 21"/>
                <a:gd name="T63" fmla="*/ 1 h 26"/>
                <a:gd name="T64" fmla="*/ 21 w 21"/>
                <a:gd name="T65" fmla="*/ 2 h 26"/>
                <a:gd name="T66" fmla="*/ 21 w 21"/>
                <a:gd name="T67" fmla="*/ 26 h 26"/>
                <a:gd name="T68" fmla="*/ 18 w 21"/>
                <a:gd name="T69" fmla="*/ 26 h 26"/>
                <a:gd name="T70" fmla="*/ 18 w 21"/>
                <a:gd name="T71" fmla="*/ 24 h 26"/>
                <a:gd name="T72" fmla="*/ 18 w 21"/>
                <a:gd name="T73" fmla="*/ 20 h 26"/>
                <a:gd name="T74" fmla="*/ 18 w 21"/>
                <a:gd name="T75" fmla="*/ 17 h 26"/>
                <a:gd name="T76" fmla="*/ 18 w 21"/>
                <a:gd name="T77" fmla="*/ 15 h 26"/>
                <a:gd name="T78" fmla="*/ 17 w 21"/>
                <a:gd name="T79" fmla="*/ 15 h 26"/>
                <a:gd name="T80" fmla="*/ 16 w 21"/>
                <a:gd name="T81" fmla="*/ 14 h 26"/>
                <a:gd name="T82" fmla="*/ 15 w 21"/>
                <a:gd name="T83" fmla="*/ 14 h 26"/>
                <a:gd name="T84" fmla="*/ 14 w 21"/>
                <a:gd name="T85" fmla="*/ 14 h 26"/>
                <a:gd name="T86" fmla="*/ 13 w 21"/>
                <a:gd name="T87" fmla="*/ 14 h 26"/>
                <a:gd name="T88" fmla="*/ 12 w 21"/>
                <a:gd name="T89" fmla="*/ 13 h 26"/>
                <a:gd name="T90" fmla="*/ 11 w 21"/>
                <a:gd name="T91" fmla="*/ 13 h 26"/>
                <a:gd name="T92" fmla="*/ 9 w 21"/>
                <a:gd name="T93" fmla="*/ 12 h 26"/>
                <a:gd name="T94" fmla="*/ 8 w 21"/>
                <a:gd name="T95" fmla="*/ 12 h 26"/>
                <a:gd name="T96" fmla="*/ 7 w 21"/>
                <a:gd name="T97" fmla="*/ 12 h 26"/>
                <a:gd name="T98" fmla="*/ 5 w 21"/>
                <a:gd name="T99" fmla="*/ 11 h 26"/>
                <a:gd name="T100" fmla="*/ 4 w 21"/>
                <a:gd name="T101" fmla="*/ 11 h 26"/>
                <a:gd name="T102" fmla="*/ 3 w 21"/>
                <a:gd name="T103" fmla="*/ 11 h 26"/>
                <a:gd name="T104" fmla="*/ 2 w 21"/>
                <a:gd name="T105" fmla="*/ 11 h 26"/>
                <a:gd name="T106" fmla="*/ 1 w 21"/>
                <a:gd name="T107" fmla="*/ 10 h 26"/>
                <a:gd name="T108" fmla="*/ 0 w 21"/>
                <a:gd name="T109" fmla="*/ 10 h 26"/>
                <a:gd name="T110" fmla="*/ 0 w 21"/>
                <a:gd name="T111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1" h="26">
                  <a:moveTo>
                    <a:pt x="0" y="1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2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1" y="26"/>
                  </a:lnTo>
                  <a:lnTo>
                    <a:pt x="18" y="26"/>
                  </a:lnTo>
                  <a:lnTo>
                    <a:pt x="18" y="24"/>
                  </a:lnTo>
                  <a:lnTo>
                    <a:pt x="18" y="20"/>
                  </a:lnTo>
                  <a:lnTo>
                    <a:pt x="18" y="17"/>
                  </a:lnTo>
                  <a:lnTo>
                    <a:pt x="18" y="15"/>
                  </a:lnTo>
                  <a:lnTo>
                    <a:pt x="17" y="15"/>
                  </a:lnTo>
                  <a:lnTo>
                    <a:pt x="16" y="14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2" y="13"/>
                  </a:lnTo>
                  <a:lnTo>
                    <a:pt x="11" y="13"/>
                  </a:lnTo>
                  <a:lnTo>
                    <a:pt x="9" y="12"/>
                  </a:lnTo>
                  <a:lnTo>
                    <a:pt x="8" y="12"/>
                  </a:lnTo>
                  <a:lnTo>
                    <a:pt x="7" y="12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60" name="Freeform 639"/>
            <p:cNvSpPr>
              <a:spLocks/>
            </p:cNvSpPr>
            <p:nvPr/>
          </p:nvSpPr>
          <p:spPr bwMode="auto">
            <a:xfrm>
              <a:off x="3126" y="3081"/>
              <a:ext cx="13" cy="11"/>
            </a:xfrm>
            <a:custGeom>
              <a:avLst/>
              <a:gdLst>
                <a:gd name="T0" fmla="*/ 13 w 13"/>
                <a:gd name="T1" fmla="*/ 11 h 11"/>
                <a:gd name="T2" fmla="*/ 13 w 13"/>
                <a:gd name="T3" fmla="*/ 0 h 11"/>
                <a:gd name="T4" fmla="*/ 0 w 13"/>
                <a:gd name="T5" fmla="*/ 3 h 11"/>
                <a:gd name="T6" fmla="*/ 0 w 13"/>
                <a:gd name="T7" fmla="*/ 11 h 11"/>
                <a:gd name="T8" fmla="*/ 13 w 13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1">
                  <a:moveTo>
                    <a:pt x="13" y="11"/>
                  </a:moveTo>
                  <a:lnTo>
                    <a:pt x="13" y="0"/>
                  </a:lnTo>
                  <a:lnTo>
                    <a:pt x="0" y="3"/>
                  </a:lnTo>
                  <a:lnTo>
                    <a:pt x="0" y="11"/>
                  </a:lnTo>
                  <a:lnTo>
                    <a:pt x="13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61" name="Freeform 640"/>
            <p:cNvSpPr>
              <a:spLocks/>
            </p:cNvSpPr>
            <p:nvPr/>
          </p:nvSpPr>
          <p:spPr bwMode="auto">
            <a:xfrm>
              <a:off x="3128" y="3084"/>
              <a:ext cx="9" cy="13"/>
            </a:xfrm>
            <a:custGeom>
              <a:avLst/>
              <a:gdLst>
                <a:gd name="T0" fmla="*/ 9 w 9"/>
                <a:gd name="T1" fmla="*/ 0 h 13"/>
                <a:gd name="T2" fmla="*/ 0 w 9"/>
                <a:gd name="T3" fmla="*/ 0 h 13"/>
                <a:gd name="T4" fmla="*/ 0 w 9"/>
                <a:gd name="T5" fmla="*/ 13 h 13"/>
                <a:gd name="T6" fmla="*/ 3 w 9"/>
                <a:gd name="T7" fmla="*/ 13 h 13"/>
                <a:gd name="T8" fmla="*/ 9 w 9"/>
                <a:gd name="T9" fmla="*/ 13 h 13"/>
                <a:gd name="T10" fmla="*/ 9 w 9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3">
                  <a:moveTo>
                    <a:pt x="9" y="0"/>
                  </a:moveTo>
                  <a:lnTo>
                    <a:pt x="0" y="0"/>
                  </a:lnTo>
                  <a:lnTo>
                    <a:pt x="0" y="13"/>
                  </a:lnTo>
                  <a:lnTo>
                    <a:pt x="3" y="13"/>
                  </a:lnTo>
                  <a:lnTo>
                    <a:pt x="9" y="13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62" name="Freeform 641"/>
            <p:cNvSpPr>
              <a:spLocks/>
            </p:cNvSpPr>
            <p:nvPr/>
          </p:nvSpPr>
          <p:spPr bwMode="auto">
            <a:xfrm>
              <a:off x="3118" y="3087"/>
              <a:ext cx="31" cy="24"/>
            </a:xfrm>
            <a:custGeom>
              <a:avLst/>
              <a:gdLst>
                <a:gd name="T0" fmla="*/ 7 w 31"/>
                <a:gd name="T1" fmla="*/ 1 h 24"/>
                <a:gd name="T2" fmla="*/ 7 w 31"/>
                <a:gd name="T3" fmla="*/ 1 h 24"/>
                <a:gd name="T4" fmla="*/ 7 w 31"/>
                <a:gd name="T5" fmla="*/ 1 h 24"/>
                <a:gd name="T6" fmla="*/ 6 w 31"/>
                <a:gd name="T7" fmla="*/ 1 h 24"/>
                <a:gd name="T8" fmla="*/ 6 w 31"/>
                <a:gd name="T9" fmla="*/ 1 h 24"/>
                <a:gd name="T10" fmla="*/ 5 w 31"/>
                <a:gd name="T11" fmla="*/ 1 h 24"/>
                <a:gd name="T12" fmla="*/ 4 w 31"/>
                <a:gd name="T13" fmla="*/ 1 h 24"/>
                <a:gd name="T14" fmla="*/ 4 w 31"/>
                <a:gd name="T15" fmla="*/ 2 h 24"/>
                <a:gd name="T16" fmla="*/ 3 w 31"/>
                <a:gd name="T17" fmla="*/ 2 h 24"/>
                <a:gd name="T18" fmla="*/ 2 w 31"/>
                <a:gd name="T19" fmla="*/ 4 h 24"/>
                <a:gd name="T20" fmla="*/ 1 w 31"/>
                <a:gd name="T21" fmla="*/ 6 h 24"/>
                <a:gd name="T22" fmla="*/ 1 w 31"/>
                <a:gd name="T23" fmla="*/ 9 h 24"/>
                <a:gd name="T24" fmla="*/ 1 w 31"/>
                <a:gd name="T25" fmla="*/ 13 h 24"/>
                <a:gd name="T26" fmla="*/ 0 w 31"/>
                <a:gd name="T27" fmla="*/ 16 h 24"/>
                <a:gd name="T28" fmla="*/ 0 w 31"/>
                <a:gd name="T29" fmla="*/ 19 h 24"/>
                <a:gd name="T30" fmla="*/ 1 w 31"/>
                <a:gd name="T31" fmla="*/ 21 h 24"/>
                <a:gd name="T32" fmla="*/ 1 w 31"/>
                <a:gd name="T33" fmla="*/ 22 h 24"/>
                <a:gd name="T34" fmla="*/ 27 w 31"/>
                <a:gd name="T35" fmla="*/ 24 h 24"/>
                <a:gd name="T36" fmla="*/ 26 w 31"/>
                <a:gd name="T37" fmla="*/ 18 h 24"/>
                <a:gd name="T38" fmla="*/ 27 w 31"/>
                <a:gd name="T39" fmla="*/ 17 h 24"/>
                <a:gd name="T40" fmla="*/ 27 w 31"/>
                <a:gd name="T41" fmla="*/ 17 h 24"/>
                <a:gd name="T42" fmla="*/ 27 w 31"/>
                <a:gd name="T43" fmla="*/ 17 h 24"/>
                <a:gd name="T44" fmla="*/ 27 w 31"/>
                <a:gd name="T45" fmla="*/ 17 h 24"/>
                <a:gd name="T46" fmla="*/ 28 w 31"/>
                <a:gd name="T47" fmla="*/ 17 h 24"/>
                <a:gd name="T48" fmla="*/ 28 w 31"/>
                <a:gd name="T49" fmla="*/ 16 h 24"/>
                <a:gd name="T50" fmla="*/ 28 w 31"/>
                <a:gd name="T51" fmla="*/ 16 h 24"/>
                <a:gd name="T52" fmla="*/ 28 w 31"/>
                <a:gd name="T53" fmla="*/ 16 h 24"/>
                <a:gd name="T54" fmla="*/ 29 w 31"/>
                <a:gd name="T55" fmla="*/ 16 h 24"/>
                <a:gd name="T56" fmla="*/ 30 w 31"/>
                <a:gd name="T57" fmla="*/ 15 h 24"/>
                <a:gd name="T58" fmla="*/ 30 w 31"/>
                <a:gd name="T59" fmla="*/ 14 h 24"/>
                <a:gd name="T60" fmla="*/ 30 w 31"/>
                <a:gd name="T61" fmla="*/ 14 h 24"/>
                <a:gd name="T62" fmla="*/ 31 w 31"/>
                <a:gd name="T63" fmla="*/ 13 h 24"/>
                <a:gd name="T64" fmla="*/ 31 w 31"/>
                <a:gd name="T65" fmla="*/ 12 h 24"/>
                <a:gd name="T66" fmla="*/ 31 w 31"/>
                <a:gd name="T67" fmla="*/ 12 h 24"/>
                <a:gd name="T68" fmla="*/ 30 w 31"/>
                <a:gd name="T69" fmla="*/ 10 h 24"/>
                <a:gd name="T70" fmla="*/ 30 w 31"/>
                <a:gd name="T71" fmla="*/ 10 h 24"/>
                <a:gd name="T72" fmla="*/ 30 w 31"/>
                <a:gd name="T73" fmla="*/ 9 h 24"/>
                <a:gd name="T74" fmla="*/ 29 w 31"/>
                <a:gd name="T75" fmla="*/ 8 h 24"/>
                <a:gd name="T76" fmla="*/ 28 w 31"/>
                <a:gd name="T77" fmla="*/ 7 h 24"/>
                <a:gd name="T78" fmla="*/ 27 w 31"/>
                <a:gd name="T79" fmla="*/ 5 h 24"/>
                <a:gd name="T80" fmla="*/ 26 w 31"/>
                <a:gd name="T81" fmla="*/ 3 h 24"/>
                <a:gd name="T82" fmla="*/ 24 w 31"/>
                <a:gd name="T83" fmla="*/ 2 h 24"/>
                <a:gd name="T84" fmla="*/ 23 w 31"/>
                <a:gd name="T85" fmla="*/ 1 h 24"/>
                <a:gd name="T86" fmla="*/ 22 w 31"/>
                <a:gd name="T87" fmla="*/ 1 h 24"/>
                <a:gd name="T88" fmla="*/ 22 w 31"/>
                <a:gd name="T89" fmla="*/ 1 h 24"/>
                <a:gd name="T90" fmla="*/ 22 w 31"/>
                <a:gd name="T91" fmla="*/ 1 h 24"/>
                <a:gd name="T92" fmla="*/ 21 w 31"/>
                <a:gd name="T93" fmla="*/ 1 h 24"/>
                <a:gd name="T94" fmla="*/ 20 w 31"/>
                <a:gd name="T95" fmla="*/ 1 h 24"/>
                <a:gd name="T96" fmla="*/ 20 w 31"/>
                <a:gd name="T97" fmla="*/ 1 h 24"/>
                <a:gd name="T98" fmla="*/ 19 w 31"/>
                <a:gd name="T99" fmla="*/ 0 h 24"/>
                <a:gd name="T100" fmla="*/ 19 w 31"/>
                <a:gd name="T101" fmla="*/ 0 h 24"/>
                <a:gd name="T102" fmla="*/ 14 w 31"/>
                <a:gd name="T103" fmla="*/ 7 h 24"/>
                <a:gd name="T104" fmla="*/ 10 w 31"/>
                <a:gd name="T105" fmla="*/ 1 h 24"/>
                <a:gd name="T106" fmla="*/ 7 w 31"/>
                <a:gd name="T10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" h="24">
                  <a:moveTo>
                    <a:pt x="7" y="1"/>
                  </a:moveTo>
                  <a:lnTo>
                    <a:pt x="7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4"/>
                  </a:lnTo>
                  <a:lnTo>
                    <a:pt x="1" y="6"/>
                  </a:lnTo>
                  <a:lnTo>
                    <a:pt x="1" y="9"/>
                  </a:lnTo>
                  <a:lnTo>
                    <a:pt x="1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27" y="24"/>
                  </a:lnTo>
                  <a:lnTo>
                    <a:pt x="26" y="18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7" y="17"/>
                  </a:lnTo>
                  <a:lnTo>
                    <a:pt x="28" y="17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8" y="16"/>
                  </a:lnTo>
                  <a:lnTo>
                    <a:pt x="29" y="16"/>
                  </a:lnTo>
                  <a:lnTo>
                    <a:pt x="30" y="15"/>
                  </a:lnTo>
                  <a:lnTo>
                    <a:pt x="30" y="14"/>
                  </a:lnTo>
                  <a:lnTo>
                    <a:pt x="30" y="14"/>
                  </a:lnTo>
                  <a:lnTo>
                    <a:pt x="31" y="13"/>
                  </a:lnTo>
                  <a:lnTo>
                    <a:pt x="31" y="12"/>
                  </a:lnTo>
                  <a:lnTo>
                    <a:pt x="31" y="12"/>
                  </a:lnTo>
                  <a:lnTo>
                    <a:pt x="30" y="10"/>
                  </a:lnTo>
                  <a:lnTo>
                    <a:pt x="30" y="10"/>
                  </a:lnTo>
                  <a:lnTo>
                    <a:pt x="30" y="9"/>
                  </a:lnTo>
                  <a:lnTo>
                    <a:pt x="29" y="8"/>
                  </a:lnTo>
                  <a:lnTo>
                    <a:pt x="28" y="7"/>
                  </a:lnTo>
                  <a:lnTo>
                    <a:pt x="27" y="5"/>
                  </a:lnTo>
                  <a:lnTo>
                    <a:pt x="26" y="3"/>
                  </a:lnTo>
                  <a:lnTo>
                    <a:pt x="24" y="2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20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4" y="7"/>
                  </a:lnTo>
                  <a:lnTo>
                    <a:pt x="10" y="1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63" name="Freeform 642"/>
            <p:cNvSpPr>
              <a:spLocks/>
            </p:cNvSpPr>
            <p:nvPr/>
          </p:nvSpPr>
          <p:spPr bwMode="auto">
            <a:xfrm>
              <a:off x="3120" y="3088"/>
              <a:ext cx="27" cy="23"/>
            </a:xfrm>
            <a:custGeom>
              <a:avLst/>
              <a:gdLst>
                <a:gd name="T0" fmla="*/ 0 w 27"/>
                <a:gd name="T1" fmla="*/ 20 h 23"/>
                <a:gd name="T2" fmla="*/ 0 w 27"/>
                <a:gd name="T3" fmla="*/ 15 h 23"/>
                <a:gd name="T4" fmla="*/ 0 w 27"/>
                <a:gd name="T5" fmla="*/ 10 h 23"/>
                <a:gd name="T6" fmla="*/ 0 w 27"/>
                <a:gd name="T7" fmla="*/ 7 h 23"/>
                <a:gd name="T8" fmla="*/ 0 w 27"/>
                <a:gd name="T9" fmla="*/ 5 h 23"/>
                <a:gd name="T10" fmla="*/ 1 w 27"/>
                <a:gd name="T11" fmla="*/ 4 h 23"/>
                <a:gd name="T12" fmla="*/ 1 w 27"/>
                <a:gd name="T13" fmla="*/ 3 h 23"/>
                <a:gd name="T14" fmla="*/ 1 w 27"/>
                <a:gd name="T15" fmla="*/ 3 h 23"/>
                <a:gd name="T16" fmla="*/ 1 w 27"/>
                <a:gd name="T17" fmla="*/ 3 h 23"/>
                <a:gd name="T18" fmla="*/ 2 w 27"/>
                <a:gd name="T19" fmla="*/ 2 h 23"/>
                <a:gd name="T20" fmla="*/ 2 w 27"/>
                <a:gd name="T21" fmla="*/ 2 h 23"/>
                <a:gd name="T22" fmla="*/ 2 w 27"/>
                <a:gd name="T23" fmla="*/ 2 h 23"/>
                <a:gd name="T24" fmla="*/ 3 w 27"/>
                <a:gd name="T25" fmla="*/ 1 h 23"/>
                <a:gd name="T26" fmla="*/ 3 w 27"/>
                <a:gd name="T27" fmla="*/ 1 h 23"/>
                <a:gd name="T28" fmla="*/ 4 w 27"/>
                <a:gd name="T29" fmla="*/ 1 h 23"/>
                <a:gd name="T30" fmla="*/ 4 w 27"/>
                <a:gd name="T31" fmla="*/ 1 h 23"/>
                <a:gd name="T32" fmla="*/ 5 w 27"/>
                <a:gd name="T33" fmla="*/ 1 h 23"/>
                <a:gd name="T34" fmla="*/ 7 w 27"/>
                <a:gd name="T35" fmla="*/ 0 h 23"/>
                <a:gd name="T36" fmla="*/ 12 w 27"/>
                <a:gd name="T37" fmla="*/ 7 h 23"/>
                <a:gd name="T38" fmla="*/ 17 w 27"/>
                <a:gd name="T39" fmla="*/ 0 h 23"/>
                <a:gd name="T40" fmla="*/ 19 w 27"/>
                <a:gd name="T41" fmla="*/ 0 h 23"/>
                <a:gd name="T42" fmla="*/ 20 w 27"/>
                <a:gd name="T43" fmla="*/ 1 h 23"/>
                <a:gd name="T44" fmla="*/ 22 w 27"/>
                <a:gd name="T45" fmla="*/ 2 h 23"/>
                <a:gd name="T46" fmla="*/ 23 w 27"/>
                <a:gd name="T47" fmla="*/ 3 h 23"/>
                <a:gd name="T48" fmla="*/ 24 w 27"/>
                <a:gd name="T49" fmla="*/ 4 h 23"/>
                <a:gd name="T50" fmla="*/ 25 w 27"/>
                <a:gd name="T51" fmla="*/ 6 h 23"/>
                <a:gd name="T52" fmla="*/ 26 w 27"/>
                <a:gd name="T53" fmla="*/ 7 h 23"/>
                <a:gd name="T54" fmla="*/ 26 w 27"/>
                <a:gd name="T55" fmla="*/ 8 h 23"/>
                <a:gd name="T56" fmla="*/ 26 w 27"/>
                <a:gd name="T57" fmla="*/ 8 h 23"/>
                <a:gd name="T58" fmla="*/ 27 w 27"/>
                <a:gd name="T59" fmla="*/ 8 h 23"/>
                <a:gd name="T60" fmla="*/ 27 w 27"/>
                <a:gd name="T61" fmla="*/ 9 h 23"/>
                <a:gd name="T62" fmla="*/ 27 w 27"/>
                <a:gd name="T63" fmla="*/ 10 h 23"/>
                <a:gd name="T64" fmla="*/ 27 w 27"/>
                <a:gd name="T65" fmla="*/ 12 h 23"/>
                <a:gd name="T66" fmla="*/ 26 w 27"/>
                <a:gd name="T67" fmla="*/ 13 h 23"/>
                <a:gd name="T68" fmla="*/ 26 w 27"/>
                <a:gd name="T69" fmla="*/ 13 h 23"/>
                <a:gd name="T70" fmla="*/ 25 w 27"/>
                <a:gd name="T71" fmla="*/ 14 h 23"/>
                <a:gd name="T72" fmla="*/ 24 w 27"/>
                <a:gd name="T73" fmla="*/ 15 h 23"/>
                <a:gd name="T74" fmla="*/ 24 w 27"/>
                <a:gd name="T75" fmla="*/ 15 h 23"/>
                <a:gd name="T76" fmla="*/ 23 w 27"/>
                <a:gd name="T77" fmla="*/ 16 h 23"/>
                <a:gd name="T78" fmla="*/ 23 w 27"/>
                <a:gd name="T79" fmla="*/ 16 h 23"/>
                <a:gd name="T80" fmla="*/ 23 w 27"/>
                <a:gd name="T81" fmla="*/ 16 h 23"/>
                <a:gd name="T82" fmla="*/ 24 w 27"/>
                <a:gd name="T83" fmla="*/ 23 h 23"/>
                <a:gd name="T84" fmla="*/ 0 w 27"/>
                <a:gd name="T85" fmla="*/ 2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" h="23">
                  <a:moveTo>
                    <a:pt x="0" y="20"/>
                  </a:moveTo>
                  <a:lnTo>
                    <a:pt x="0" y="15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7" y="0"/>
                  </a:lnTo>
                  <a:lnTo>
                    <a:pt x="12" y="7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2" y="2"/>
                  </a:lnTo>
                  <a:lnTo>
                    <a:pt x="23" y="3"/>
                  </a:lnTo>
                  <a:lnTo>
                    <a:pt x="24" y="4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6" y="8"/>
                  </a:lnTo>
                  <a:lnTo>
                    <a:pt x="26" y="8"/>
                  </a:lnTo>
                  <a:lnTo>
                    <a:pt x="27" y="8"/>
                  </a:lnTo>
                  <a:lnTo>
                    <a:pt x="27" y="9"/>
                  </a:lnTo>
                  <a:lnTo>
                    <a:pt x="27" y="10"/>
                  </a:lnTo>
                  <a:lnTo>
                    <a:pt x="27" y="12"/>
                  </a:lnTo>
                  <a:lnTo>
                    <a:pt x="26" y="13"/>
                  </a:lnTo>
                  <a:lnTo>
                    <a:pt x="26" y="13"/>
                  </a:lnTo>
                  <a:lnTo>
                    <a:pt x="25" y="14"/>
                  </a:lnTo>
                  <a:lnTo>
                    <a:pt x="24" y="15"/>
                  </a:lnTo>
                  <a:lnTo>
                    <a:pt x="24" y="15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4" y="23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FF9E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64" name="Freeform 643"/>
            <p:cNvSpPr>
              <a:spLocks/>
            </p:cNvSpPr>
            <p:nvPr/>
          </p:nvSpPr>
          <p:spPr bwMode="auto">
            <a:xfrm>
              <a:off x="3126" y="3099"/>
              <a:ext cx="20" cy="8"/>
            </a:xfrm>
            <a:custGeom>
              <a:avLst/>
              <a:gdLst>
                <a:gd name="T0" fmla="*/ 7 w 20"/>
                <a:gd name="T1" fmla="*/ 8 h 8"/>
                <a:gd name="T2" fmla="*/ 8 w 20"/>
                <a:gd name="T3" fmla="*/ 8 h 8"/>
                <a:gd name="T4" fmla="*/ 8 w 20"/>
                <a:gd name="T5" fmla="*/ 8 h 8"/>
                <a:gd name="T6" fmla="*/ 9 w 20"/>
                <a:gd name="T7" fmla="*/ 8 h 8"/>
                <a:gd name="T8" fmla="*/ 10 w 20"/>
                <a:gd name="T9" fmla="*/ 8 h 8"/>
                <a:gd name="T10" fmla="*/ 11 w 20"/>
                <a:gd name="T11" fmla="*/ 8 h 8"/>
                <a:gd name="T12" fmla="*/ 12 w 20"/>
                <a:gd name="T13" fmla="*/ 8 h 8"/>
                <a:gd name="T14" fmla="*/ 13 w 20"/>
                <a:gd name="T15" fmla="*/ 7 h 8"/>
                <a:gd name="T16" fmla="*/ 14 w 20"/>
                <a:gd name="T17" fmla="*/ 7 h 8"/>
                <a:gd name="T18" fmla="*/ 15 w 20"/>
                <a:gd name="T19" fmla="*/ 7 h 8"/>
                <a:gd name="T20" fmla="*/ 16 w 20"/>
                <a:gd name="T21" fmla="*/ 6 h 8"/>
                <a:gd name="T22" fmla="*/ 17 w 20"/>
                <a:gd name="T23" fmla="*/ 6 h 8"/>
                <a:gd name="T24" fmla="*/ 18 w 20"/>
                <a:gd name="T25" fmla="*/ 6 h 8"/>
                <a:gd name="T26" fmla="*/ 18 w 20"/>
                <a:gd name="T27" fmla="*/ 5 h 8"/>
                <a:gd name="T28" fmla="*/ 19 w 20"/>
                <a:gd name="T29" fmla="*/ 5 h 8"/>
                <a:gd name="T30" fmla="*/ 19 w 20"/>
                <a:gd name="T31" fmla="*/ 4 h 8"/>
                <a:gd name="T32" fmla="*/ 20 w 20"/>
                <a:gd name="T33" fmla="*/ 4 h 8"/>
                <a:gd name="T34" fmla="*/ 16 w 20"/>
                <a:gd name="T35" fmla="*/ 0 h 8"/>
                <a:gd name="T36" fmla="*/ 16 w 20"/>
                <a:gd name="T37" fmla="*/ 0 h 8"/>
                <a:gd name="T38" fmla="*/ 16 w 20"/>
                <a:gd name="T39" fmla="*/ 0 h 8"/>
                <a:gd name="T40" fmla="*/ 15 w 20"/>
                <a:gd name="T41" fmla="*/ 1 h 8"/>
                <a:gd name="T42" fmla="*/ 15 w 20"/>
                <a:gd name="T43" fmla="*/ 1 h 8"/>
                <a:gd name="T44" fmla="*/ 15 w 20"/>
                <a:gd name="T45" fmla="*/ 1 h 8"/>
                <a:gd name="T46" fmla="*/ 15 w 20"/>
                <a:gd name="T47" fmla="*/ 1 h 8"/>
                <a:gd name="T48" fmla="*/ 14 w 20"/>
                <a:gd name="T49" fmla="*/ 1 h 8"/>
                <a:gd name="T50" fmla="*/ 14 w 20"/>
                <a:gd name="T51" fmla="*/ 1 h 8"/>
                <a:gd name="T52" fmla="*/ 13 w 20"/>
                <a:gd name="T53" fmla="*/ 2 h 8"/>
                <a:gd name="T54" fmla="*/ 13 w 20"/>
                <a:gd name="T55" fmla="*/ 2 h 8"/>
                <a:gd name="T56" fmla="*/ 12 w 20"/>
                <a:gd name="T57" fmla="*/ 3 h 8"/>
                <a:gd name="T58" fmla="*/ 11 w 20"/>
                <a:gd name="T59" fmla="*/ 3 h 8"/>
                <a:gd name="T60" fmla="*/ 10 w 20"/>
                <a:gd name="T61" fmla="*/ 3 h 8"/>
                <a:gd name="T62" fmla="*/ 8 w 20"/>
                <a:gd name="T63" fmla="*/ 3 h 8"/>
                <a:gd name="T64" fmla="*/ 7 w 20"/>
                <a:gd name="T65" fmla="*/ 3 h 8"/>
                <a:gd name="T66" fmla="*/ 6 w 20"/>
                <a:gd name="T67" fmla="*/ 3 h 8"/>
                <a:gd name="T68" fmla="*/ 6 w 20"/>
                <a:gd name="T69" fmla="*/ 3 h 8"/>
                <a:gd name="T70" fmla="*/ 6 w 20"/>
                <a:gd name="T71" fmla="*/ 2 h 8"/>
                <a:gd name="T72" fmla="*/ 5 w 20"/>
                <a:gd name="T73" fmla="*/ 1 h 8"/>
                <a:gd name="T74" fmla="*/ 5 w 20"/>
                <a:gd name="T75" fmla="*/ 1 h 8"/>
                <a:gd name="T76" fmla="*/ 4 w 20"/>
                <a:gd name="T77" fmla="*/ 1 h 8"/>
                <a:gd name="T78" fmla="*/ 4 w 20"/>
                <a:gd name="T79" fmla="*/ 0 h 8"/>
                <a:gd name="T80" fmla="*/ 4 w 20"/>
                <a:gd name="T81" fmla="*/ 0 h 8"/>
                <a:gd name="T82" fmla="*/ 3 w 20"/>
                <a:gd name="T83" fmla="*/ 1 h 8"/>
                <a:gd name="T84" fmla="*/ 3 w 20"/>
                <a:gd name="T85" fmla="*/ 1 h 8"/>
                <a:gd name="T86" fmla="*/ 3 w 20"/>
                <a:gd name="T87" fmla="*/ 2 h 8"/>
                <a:gd name="T88" fmla="*/ 3 w 20"/>
                <a:gd name="T89" fmla="*/ 3 h 8"/>
                <a:gd name="T90" fmla="*/ 3 w 20"/>
                <a:gd name="T91" fmla="*/ 3 h 8"/>
                <a:gd name="T92" fmla="*/ 0 w 20"/>
                <a:gd name="T93" fmla="*/ 3 h 8"/>
                <a:gd name="T94" fmla="*/ 1 w 20"/>
                <a:gd name="T95" fmla="*/ 8 h 8"/>
                <a:gd name="T96" fmla="*/ 1 w 20"/>
                <a:gd name="T97" fmla="*/ 8 h 8"/>
                <a:gd name="T98" fmla="*/ 2 w 20"/>
                <a:gd name="T99" fmla="*/ 8 h 8"/>
                <a:gd name="T100" fmla="*/ 3 w 20"/>
                <a:gd name="T101" fmla="*/ 8 h 8"/>
                <a:gd name="T102" fmla="*/ 5 w 20"/>
                <a:gd name="T103" fmla="*/ 8 h 8"/>
                <a:gd name="T104" fmla="*/ 6 w 20"/>
                <a:gd name="T105" fmla="*/ 8 h 8"/>
                <a:gd name="T106" fmla="*/ 7 w 20"/>
                <a:gd name="T107" fmla="*/ 8 h 8"/>
                <a:gd name="T108" fmla="*/ 7 w 20"/>
                <a:gd name="T109" fmla="*/ 8 h 8"/>
                <a:gd name="T110" fmla="*/ 7 w 20"/>
                <a:gd name="T1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" h="8">
                  <a:moveTo>
                    <a:pt x="7" y="8"/>
                  </a:moveTo>
                  <a:lnTo>
                    <a:pt x="8" y="8"/>
                  </a:lnTo>
                  <a:lnTo>
                    <a:pt x="8" y="8"/>
                  </a:lnTo>
                  <a:lnTo>
                    <a:pt x="9" y="8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4" y="7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9" y="5"/>
                  </a:lnTo>
                  <a:lnTo>
                    <a:pt x="19" y="4"/>
                  </a:lnTo>
                  <a:lnTo>
                    <a:pt x="20" y="4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8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1" y="8"/>
                  </a:lnTo>
                  <a:lnTo>
                    <a:pt x="1" y="8"/>
                  </a:lnTo>
                  <a:lnTo>
                    <a:pt x="2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65" name="Freeform 644"/>
            <p:cNvSpPr>
              <a:spLocks/>
            </p:cNvSpPr>
            <p:nvPr/>
          </p:nvSpPr>
          <p:spPr bwMode="auto">
            <a:xfrm>
              <a:off x="3133" y="3097"/>
              <a:ext cx="14" cy="9"/>
            </a:xfrm>
            <a:custGeom>
              <a:avLst/>
              <a:gdLst>
                <a:gd name="T0" fmla="*/ 1 w 14"/>
                <a:gd name="T1" fmla="*/ 9 h 9"/>
                <a:gd name="T2" fmla="*/ 2 w 14"/>
                <a:gd name="T3" fmla="*/ 9 h 9"/>
                <a:gd name="T4" fmla="*/ 2 w 14"/>
                <a:gd name="T5" fmla="*/ 9 h 9"/>
                <a:gd name="T6" fmla="*/ 3 w 14"/>
                <a:gd name="T7" fmla="*/ 9 h 9"/>
                <a:gd name="T8" fmla="*/ 4 w 14"/>
                <a:gd name="T9" fmla="*/ 9 h 9"/>
                <a:gd name="T10" fmla="*/ 4 w 14"/>
                <a:gd name="T11" fmla="*/ 9 h 9"/>
                <a:gd name="T12" fmla="*/ 5 w 14"/>
                <a:gd name="T13" fmla="*/ 8 h 9"/>
                <a:gd name="T14" fmla="*/ 6 w 14"/>
                <a:gd name="T15" fmla="*/ 8 h 9"/>
                <a:gd name="T16" fmla="*/ 7 w 14"/>
                <a:gd name="T17" fmla="*/ 8 h 9"/>
                <a:gd name="T18" fmla="*/ 8 w 14"/>
                <a:gd name="T19" fmla="*/ 7 h 9"/>
                <a:gd name="T20" fmla="*/ 9 w 14"/>
                <a:gd name="T21" fmla="*/ 7 h 9"/>
                <a:gd name="T22" fmla="*/ 9 w 14"/>
                <a:gd name="T23" fmla="*/ 7 h 9"/>
                <a:gd name="T24" fmla="*/ 10 w 14"/>
                <a:gd name="T25" fmla="*/ 6 h 9"/>
                <a:gd name="T26" fmla="*/ 11 w 14"/>
                <a:gd name="T27" fmla="*/ 6 h 9"/>
                <a:gd name="T28" fmla="*/ 11 w 14"/>
                <a:gd name="T29" fmla="*/ 6 h 9"/>
                <a:gd name="T30" fmla="*/ 12 w 14"/>
                <a:gd name="T31" fmla="*/ 6 h 9"/>
                <a:gd name="T32" fmla="*/ 12 w 14"/>
                <a:gd name="T33" fmla="*/ 5 h 9"/>
                <a:gd name="T34" fmla="*/ 13 w 14"/>
                <a:gd name="T35" fmla="*/ 5 h 9"/>
                <a:gd name="T36" fmla="*/ 14 w 14"/>
                <a:gd name="T37" fmla="*/ 4 h 9"/>
                <a:gd name="T38" fmla="*/ 14 w 14"/>
                <a:gd name="T39" fmla="*/ 3 h 9"/>
                <a:gd name="T40" fmla="*/ 14 w 14"/>
                <a:gd name="T41" fmla="*/ 3 h 9"/>
                <a:gd name="T42" fmla="*/ 14 w 14"/>
                <a:gd name="T43" fmla="*/ 2 h 9"/>
                <a:gd name="T44" fmla="*/ 14 w 14"/>
                <a:gd name="T45" fmla="*/ 2 h 9"/>
                <a:gd name="T46" fmla="*/ 14 w 14"/>
                <a:gd name="T47" fmla="*/ 1 h 9"/>
                <a:gd name="T48" fmla="*/ 14 w 14"/>
                <a:gd name="T49" fmla="*/ 0 h 9"/>
                <a:gd name="T50" fmla="*/ 10 w 14"/>
                <a:gd name="T51" fmla="*/ 1 h 9"/>
                <a:gd name="T52" fmla="*/ 10 w 14"/>
                <a:gd name="T53" fmla="*/ 2 h 9"/>
                <a:gd name="T54" fmla="*/ 10 w 14"/>
                <a:gd name="T55" fmla="*/ 3 h 9"/>
                <a:gd name="T56" fmla="*/ 9 w 14"/>
                <a:gd name="T57" fmla="*/ 3 h 9"/>
                <a:gd name="T58" fmla="*/ 9 w 14"/>
                <a:gd name="T59" fmla="*/ 4 h 9"/>
                <a:gd name="T60" fmla="*/ 7 w 14"/>
                <a:gd name="T61" fmla="*/ 4 h 9"/>
                <a:gd name="T62" fmla="*/ 6 w 14"/>
                <a:gd name="T63" fmla="*/ 5 h 9"/>
                <a:gd name="T64" fmla="*/ 5 w 14"/>
                <a:gd name="T65" fmla="*/ 5 h 9"/>
                <a:gd name="T66" fmla="*/ 4 w 14"/>
                <a:gd name="T67" fmla="*/ 6 h 9"/>
                <a:gd name="T68" fmla="*/ 3 w 14"/>
                <a:gd name="T69" fmla="*/ 6 h 9"/>
                <a:gd name="T70" fmla="*/ 2 w 14"/>
                <a:gd name="T71" fmla="*/ 6 h 9"/>
                <a:gd name="T72" fmla="*/ 1 w 14"/>
                <a:gd name="T73" fmla="*/ 6 h 9"/>
                <a:gd name="T74" fmla="*/ 0 w 14"/>
                <a:gd name="T75" fmla="*/ 6 h 9"/>
                <a:gd name="T76" fmla="*/ 1 w 14"/>
                <a:gd name="T7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" h="9">
                  <a:moveTo>
                    <a:pt x="1" y="9"/>
                  </a:moveTo>
                  <a:lnTo>
                    <a:pt x="2" y="9"/>
                  </a:lnTo>
                  <a:lnTo>
                    <a:pt x="2" y="9"/>
                  </a:lnTo>
                  <a:lnTo>
                    <a:pt x="3" y="9"/>
                  </a:lnTo>
                  <a:lnTo>
                    <a:pt x="4" y="9"/>
                  </a:lnTo>
                  <a:lnTo>
                    <a:pt x="4" y="9"/>
                  </a:lnTo>
                  <a:lnTo>
                    <a:pt x="5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8" y="7"/>
                  </a:lnTo>
                  <a:lnTo>
                    <a:pt x="9" y="7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9" y="3"/>
                  </a:lnTo>
                  <a:lnTo>
                    <a:pt x="9" y="4"/>
                  </a:lnTo>
                  <a:lnTo>
                    <a:pt x="7" y="4"/>
                  </a:lnTo>
                  <a:lnTo>
                    <a:pt x="6" y="5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1" y="9"/>
                  </a:lnTo>
                  <a:close/>
                </a:path>
              </a:pathLst>
            </a:custGeom>
            <a:solidFill>
              <a:srgbClr val="FF9E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66" name="Freeform 645"/>
            <p:cNvSpPr>
              <a:spLocks/>
            </p:cNvSpPr>
            <p:nvPr/>
          </p:nvSpPr>
          <p:spPr bwMode="auto">
            <a:xfrm>
              <a:off x="3127" y="3101"/>
              <a:ext cx="6" cy="5"/>
            </a:xfrm>
            <a:custGeom>
              <a:avLst/>
              <a:gdLst>
                <a:gd name="T0" fmla="*/ 5 w 6"/>
                <a:gd name="T1" fmla="*/ 2 h 5"/>
                <a:gd name="T2" fmla="*/ 5 w 6"/>
                <a:gd name="T3" fmla="*/ 2 h 5"/>
                <a:gd name="T4" fmla="*/ 4 w 6"/>
                <a:gd name="T5" fmla="*/ 1 h 5"/>
                <a:gd name="T6" fmla="*/ 4 w 6"/>
                <a:gd name="T7" fmla="*/ 1 h 5"/>
                <a:gd name="T8" fmla="*/ 4 w 6"/>
                <a:gd name="T9" fmla="*/ 0 h 5"/>
                <a:gd name="T10" fmla="*/ 3 w 6"/>
                <a:gd name="T11" fmla="*/ 0 h 5"/>
                <a:gd name="T12" fmla="*/ 3 w 6"/>
                <a:gd name="T13" fmla="*/ 0 h 5"/>
                <a:gd name="T14" fmla="*/ 3 w 6"/>
                <a:gd name="T15" fmla="*/ 0 h 5"/>
                <a:gd name="T16" fmla="*/ 3 w 6"/>
                <a:gd name="T17" fmla="*/ 0 h 5"/>
                <a:gd name="T18" fmla="*/ 3 w 6"/>
                <a:gd name="T19" fmla="*/ 0 h 5"/>
                <a:gd name="T20" fmla="*/ 3 w 6"/>
                <a:gd name="T21" fmla="*/ 1 h 5"/>
                <a:gd name="T22" fmla="*/ 3 w 6"/>
                <a:gd name="T23" fmla="*/ 2 h 5"/>
                <a:gd name="T24" fmla="*/ 3 w 6"/>
                <a:gd name="T25" fmla="*/ 2 h 5"/>
                <a:gd name="T26" fmla="*/ 0 w 6"/>
                <a:gd name="T27" fmla="*/ 2 h 5"/>
                <a:gd name="T28" fmla="*/ 0 w 6"/>
                <a:gd name="T29" fmla="*/ 5 h 5"/>
                <a:gd name="T30" fmla="*/ 1 w 6"/>
                <a:gd name="T31" fmla="*/ 5 h 5"/>
                <a:gd name="T32" fmla="*/ 1 w 6"/>
                <a:gd name="T33" fmla="*/ 5 h 5"/>
                <a:gd name="T34" fmla="*/ 2 w 6"/>
                <a:gd name="T35" fmla="*/ 5 h 5"/>
                <a:gd name="T36" fmla="*/ 2 w 6"/>
                <a:gd name="T37" fmla="*/ 5 h 5"/>
                <a:gd name="T38" fmla="*/ 3 w 6"/>
                <a:gd name="T39" fmla="*/ 5 h 5"/>
                <a:gd name="T40" fmla="*/ 3 w 6"/>
                <a:gd name="T41" fmla="*/ 5 h 5"/>
                <a:gd name="T42" fmla="*/ 3 w 6"/>
                <a:gd name="T43" fmla="*/ 5 h 5"/>
                <a:gd name="T44" fmla="*/ 4 w 6"/>
                <a:gd name="T45" fmla="*/ 5 h 5"/>
                <a:gd name="T46" fmla="*/ 4 w 6"/>
                <a:gd name="T47" fmla="*/ 5 h 5"/>
                <a:gd name="T48" fmla="*/ 4 w 6"/>
                <a:gd name="T49" fmla="*/ 5 h 5"/>
                <a:gd name="T50" fmla="*/ 4 w 6"/>
                <a:gd name="T51" fmla="*/ 5 h 5"/>
                <a:gd name="T52" fmla="*/ 5 w 6"/>
                <a:gd name="T53" fmla="*/ 5 h 5"/>
                <a:gd name="T54" fmla="*/ 5 w 6"/>
                <a:gd name="T55" fmla="*/ 5 h 5"/>
                <a:gd name="T56" fmla="*/ 5 w 6"/>
                <a:gd name="T57" fmla="*/ 5 h 5"/>
                <a:gd name="T58" fmla="*/ 5 w 6"/>
                <a:gd name="T59" fmla="*/ 5 h 5"/>
                <a:gd name="T60" fmla="*/ 6 w 6"/>
                <a:gd name="T61" fmla="*/ 5 h 5"/>
                <a:gd name="T62" fmla="*/ 5 w 6"/>
                <a:gd name="T6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" h="5">
                  <a:moveTo>
                    <a:pt x="5" y="2"/>
                  </a:moveTo>
                  <a:lnTo>
                    <a:pt x="5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6" y="5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67" name="Freeform 646"/>
            <p:cNvSpPr>
              <a:spLocks/>
            </p:cNvSpPr>
            <p:nvPr/>
          </p:nvSpPr>
          <p:spPr bwMode="auto">
            <a:xfrm>
              <a:off x="3122" y="3062"/>
              <a:ext cx="22" cy="23"/>
            </a:xfrm>
            <a:custGeom>
              <a:avLst/>
              <a:gdLst>
                <a:gd name="T0" fmla="*/ 17 w 22"/>
                <a:gd name="T1" fmla="*/ 2 h 23"/>
                <a:gd name="T2" fmla="*/ 15 w 22"/>
                <a:gd name="T3" fmla="*/ 1 h 23"/>
                <a:gd name="T4" fmla="*/ 13 w 22"/>
                <a:gd name="T5" fmla="*/ 0 h 23"/>
                <a:gd name="T6" fmla="*/ 11 w 22"/>
                <a:gd name="T7" fmla="*/ 0 h 23"/>
                <a:gd name="T8" fmla="*/ 9 w 22"/>
                <a:gd name="T9" fmla="*/ 0 h 23"/>
                <a:gd name="T10" fmla="*/ 7 w 22"/>
                <a:gd name="T11" fmla="*/ 0 h 23"/>
                <a:gd name="T12" fmla="*/ 5 w 22"/>
                <a:gd name="T13" fmla="*/ 0 h 23"/>
                <a:gd name="T14" fmla="*/ 4 w 22"/>
                <a:gd name="T15" fmla="*/ 1 h 23"/>
                <a:gd name="T16" fmla="*/ 2 w 22"/>
                <a:gd name="T17" fmla="*/ 2 h 23"/>
                <a:gd name="T18" fmla="*/ 1 w 22"/>
                <a:gd name="T19" fmla="*/ 3 h 23"/>
                <a:gd name="T20" fmla="*/ 0 w 22"/>
                <a:gd name="T21" fmla="*/ 5 h 23"/>
                <a:gd name="T22" fmla="*/ 0 w 22"/>
                <a:gd name="T23" fmla="*/ 7 h 23"/>
                <a:gd name="T24" fmla="*/ 0 w 22"/>
                <a:gd name="T25" fmla="*/ 9 h 23"/>
                <a:gd name="T26" fmla="*/ 0 w 22"/>
                <a:gd name="T27" fmla="*/ 11 h 23"/>
                <a:gd name="T28" fmla="*/ 1 w 22"/>
                <a:gd name="T29" fmla="*/ 12 h 23"/>
                <a:gd name="T30" fmla="*/ 2 w 22"/>
                <a:gd name="T31" fmla="*/ 13 h 23"/>
                <a:gd name="T32" fmla="*/ 3 w 22"/>
                <a:gd name="T33" fmla="*/ 14 h 23"/>
                <a:gd name="T34" fmla="*/ 5 w 22"/>
                <a:gd name="T35" fmla="*/ 15 h 23"/>
                <a:gd name="T36" fmla="*/ 7 w 22"/>
                <a:gd name="T37" fmla="*/ 16 h 23"/>
                <a:gd name="T38" fmla="*/ 9 w 22"/>
                <a:gd name="T39" fmla="*/ 16 h 23"/>
                <a:gd name="T40" fmla="*/ 10 w 22"/>
                <a:gd name="T41" fmla="*/ 16 h 23"/>
                <a:gd name="T42" fmla="*/ 12 w 22"/>
                <a:gd name="T43" fmla="*/ 16 h 23"/>
                <a:gd name="T44" fmla="*/ 13 w 22"/>
                <a:gd name="T45" fmla="*/ 16 h 23"/>
                <a:gd name="T46" fmla="*/ 14 w 22"/>
                <a:gd name="T47" fmla="*/ 16 h 23"/>
                <a:gd name="T48" fmla="*/ 14 w 22"/>
                <a:gd name="T49" fmla="*/ 19 h 23"/>
                <a:gd name="T50" fmla="*/ 14 w 22"/>
                <a:gd name="T51" fmla="*/ 22 h 23"/>
                <a:gd name="T52" fmla="*/ 15 w 22"/>
                <a:gd name="T53" fmla="*/ 23 h 23"/>
                <a:gd name="T54" fmla="*/ 18 w 22"/>
                <a:gd name="T55" fmla="*/ 23 h 23"/>
                <a:gd name="T56" fmla="*/ 20 w 22"/>
                <a:gd name="T57" fmla="*/ 22 h 23"/>
                <a:gd name="T58" fmla="*/ 22 w 22"/>
                <a:gd name="T59" fmla="*/ 21 h 23"/>
                <a:gd name="T60" fmla="*/ 22 w 22"/>
                <a:gd name="T61" fmla="*/ 19 h 23"/>
                <a:gd name="T62" fmla="*/ 22 w 22"/>
                <a:gd name="T63" fmla="*/ 14 h 23"/>
                <a:gd name="T64" fmla="*/ 21 w 22"/>
                <a:gd name="T65" fmla="*/ 9 h 23"/>
                <a:gd name="T66" fmla="*/ 20 w 22"/>
                <a:gd name="T6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" h="23">
                  <a:moveTo>
                    <a:pt x="18" y="3"/>
                  </a:moveTo>
                  <a:lnTo>
                    <a:pt x="17" y="2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12"/>
                  </a:lnTo>
                  <a:lnTo>
                    <a:pt x="1" y="13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3" y="14"/>
                  </a:lnTo>
                  <a:lnTo>
                    <a:pt x="4" y="15"/>
                  </a:lnTo>
                  <a:lnTo>
                    <a:pt x="5" y="15"/>
                  </a:lnTo>
                  <a:lnTo>
                    <a:pt x="6" y="16"/>
                  </a:lnTo>
                  <a:lnTo>
                    <a:pt x="7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1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9"/>
                  </a:lnTo>
                  <a:lnTo>
                    <a:pt x="14" y="21"/>
                  </a:lnTo>
                  <a:lnTo>
                    <a:pt x="14" y="22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7" y="23"/>
                  </a:lnTo>
                  <a:lnTo>
                    <a:pt x="18" y="23"/>
                  </a:lnTo>
                  <a:lnTo>
                    <a:pt x="19" y="22"/>
                  </a:lnTo>
                  <a:lnTo>
                    <a:pt x="20" y="22"/>
                  </a:lnTo>
                  <a:lnTo>
                    <a:pt x="21" y="22"/>
                  </a:lnTo>
                  <a:lnTo>
                    <a:pt x="22" y="21"/>
                  </a:lnTo>
                  <a:lnTo>
                    <a:pt x="22" y="20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1" y="9"/>
                  </a:lnTo>
                  <a:lnTo>
                    <a:pt x="21" y="6"/>
                  </a:lnTo>
                  <a:lnTo>
                    <a:pt x="20" y="4"/>
                  </a:lnTo>
                  <a:lnTo>
                    <a:pt x="18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68" name="Freeform 647"/>
            <p:cNvSpPr>
              <a:spLocks/>
            </p:cNvSpPr>
            <p:nvPr/>
          </p:nvSpPr>
          <p:spPr bwMode="auto">
            <a:xfrm>
              <a:off x="3119" y="3065"/>
              <a:ext cx="25" cy="22"/>
            </a:xfrm>
            <a:custGeom>
              <a:avLst/>
              <a:gdLst>
                <a:gd name="T0" fmla="*/ 24 w 25"/>
                <a:gd name="T1" fmla="*/ 9 h 22"/>
                <a:gd name="T2" fmla="*/ 24 w 25"/>
                <a:gd name="T3" fmla="*/ 10 h 22"/>
                <a:gd name="T4" fmla="*/ 24 w 25"/>
                <a:gd name="T5" fmla="*/ 12 h 22"/>
                <a:gd name="T6" fmla="*/ 24 w 25"/>
                <a:gd name="T7" fmla="*/ 14 h 22"/>
                <a:gd name="T8" fmla="*/ 23 w 25"/>
                <a:gd name="T9" fmla="*/ 15 h 22"/>
                <a:gd name="T10" fmla="*/ 22 w 25"/>
                <a:gd name="T11" fmla="*/ 15 h 22"/>
                <a:gd name="T12" fmla="*/ 21 w 25"/>
                <a:gd name="T13" fmla="*/ 16 h 22"/>
                <a:gd name="T14" fmla="*/ 21 w 25"/>
                <a:gd name="T15" fmla="*/ 16 h 22"/>
                <a:gd name="T16" fmla="*/ 20 w 25"/>
                <a:gd name="T17" fmla="*/ 16 h 22"/>
                <a:gd name="T18" fmla="*/ 19 w 25"/>
                <a:gd name="T19" fmla="*/ 18 h 22"/>
                <a:gd name="T20" fmla="*/ 18 w 25"/>
                <a:gd name="T21" fmla="*/ 19 h 22"/>
                <a:gd name="T22" fmla="*/ 17 w 25"/>
                <a:gd name="T23" fmla="*/ 20 h 22"/>
                <a:gd name="T24" fmla="*/ 16 w 25"/>
                <a:gd name="T25" fmla="*/ 20 h 22"/>
                <a:gd name="T26" fmla="*/ 15 w 25"/>
                <a:gd name="T27" fmla="*/ 21 h 22"/>
                <a:gd name="T28" fmla="*/ 13 w 25"/>
                <a:gd name="T29" fmla="*/ 21 h 22"/>
                <a:gd name="T30" fmla="*/ 12 w 25"/>
                <a:gd name="T31" fmla="*/ 22 h 22"/>
                <a:gd name="T32" fmla="*/ 10 w 25"/>
                <a:gd name="T33" fmla="*/ 22 h 22"/>
                <a:gd name="T34" fmla="*/ 8 w 25"/>
                <a:gd name="T35" fmla="*/ 21 h 22"/>
                <a:gd name="T36" fmla="*/ 6 w 25"/>
                <a:gd name="T37" fmla="*/ 20 h 22"/>
                <a:gd name="T38" fmla="*/ 4 w 25"/>
                <a:gd name="T39" fmla="*/ 19 h 22"/>
                <a:gd name="T40" fmla="*/ 2 w 25"/>
                <a:gd name="T41" fmla="*/ 18 h 22"/>
                <a:gd name="T42" fmla="*/ 1 w 25"/>
                <a:gd name="T43" fmla="*/ 16 h 22"/>
                <a:gd name="T44" fmla="*/ 0 w 25"/>
                <a:gd name="T45" fmla="*/ 14 h 22"/>
                <a:gd name="T46" fmla="*/ 0 w 25"/>
                <a:gd name="T47" fmla="*/ 12 h 22"/>
                <a:gd name="T48" fmla="*/ 0 w 25"/>
                <a:gd name="T49" fmla="*/ 10 h 22"/>
                <a:gd name="T50" fmla="*/ 0 w 25"/>
                <a:gd name="T51" fmla="*/ 7 h 22"/>
                <a:gd name="T52" fmla="*/ 1 w 25"/>
                <a:gd name="T53" fmla="*/ 5 h 22"/>
                <a:gd name="T54" fmla="*/ 2 w 25"/>
                <a:gd name="T55" fmla="*/ 4 h 22"/>
                <a:gd name="T56" fmla="*/ 3 w 25"/>
                <a:gd name="T57" fmla="*/ 4 h 22"/>
                <a:gd name="T58" fmla="*/ 3 w 25"/>
                <a:gd name="T59" fmla="*/ 3 h 22"/>
                <a:gd name="T60" fmla="*/ 4 w 25"/>
                <a:gd name="T61" fmla="*/ 3 h 22"/>
                <a:gd name="T62" fmla="*/ 4 w 25"/>
                <a:gd name="T63" fmla="*/ 2 h 22"/>
                <a:gd name="T64" fmla="*/ 5 w 25"/>
                <a:gd name="T65" fmla="*/ 2 h 22"/>
                <a:gd name="T66" fmla="*/ 6 w 25"/>
                <a:gd name="T67" fmla="*/ 1 h 22"/>
                <a:gd name="T68" fmla="*/ 9 w 25"/>
                <a:gd name="T69" fmla="*/ 0 h 22"/>
                <a:gd name="T70" fmla="*/ 11 w 25"/>
                <a:gd name="T71" fmla="*/ 0 h 22"/>
                <a:gd name="T72" fmla="*/ 14 w 25"/>
                <a:gd name="T73" fmla="*/ 0 h 22"/>
                <a:gd name="T74" fmla="*/ 15 w 25"/>
                <a:gd name="T75" fmla="*/ 1 h 22"/>
                <a:gd name="T76" fmla="*/ 17 w 25"/>
                <a:gd name="T77" fmla="*/ 2 h 22"/>
                <a:gd name="T78" fmla="*/ 18 w 25"/>
                <a:gd name="T79" fmla="*/ 3 h 22"/>
                <a:gd name="T80" fmla="*/ 19 w 25"/>
                <a:gd name="T81" fmla="*/ 4 h 22"/>
                <a:gd name="T82" fmla="*/ 20 w 25"/>
                <a:gd name="T83" fmla="*/ 5 h 22"/>
                <a:gd name="T84" fmla="*/ 22 w 25"/>
                <a:gd name="T85" fmla="*/ 6 h 22"/>
                <a:gd name="T86" fmla="*/ 23 w 25"/>
                <a:gd name="T87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" h="22">
                  <a:moveTo>
                    <a:pt x="24" y="9"/>
                  </a:moveTo>
                  <a:lnTo>
                    <a:pt x="24" y="9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5" y="11"/>
                  </a:lnTo>
                  <a:lnTo>
                    <a:pt x="24" y="12"/>
                  </a:lnTo>
                  <a:lnTo>
                    <a:pt x="24" y="13"/>
                  </a:lnTo>
                  <a:lnTo>
                    <a:pt x="24" y="14"/>
                  </a:lnTo>
                  <a:lnTo>
                    <a:pt x="23" y="14"/>
                  </a:lnTo>
                  <a:lnTo>
                    <a:pt x="23" y="15"/>
                  </a:lnTo>
                  <a:lnTo>
                    <a:pt x="22" y="15"/>
                  </a:lnTo>
                  <a:lnTo>
                    <a:pt x="22" y="15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0" y="16"/>
                  </a:lnTo>
                  <a:lnTo>
                    <a:pt x="20" y="17"/>
                  </a:lnTo>
                  <a:lnTo>
                    <a:pt x="19" y="18"/>
                  </a:lnTo>
                  <a:lnTo>
                    <a:pt x="19" y="18"/>
                  </a:lnTo>
                  <a:lnTo>
                    <a:pt x="18" y="19"/>
                  </a:lnTo>
                  <a:lnTo>
                    <a:pt x="18" y="19"/>
                  </a:lnTo>
                  <a:lnTo>
                    <a:pt x="17" y="20"/>
                  </a:lnTo>
                  <a:lnTo>
                    <a:pt x="17" y="20"/>
                  </a:lnTo>
                  <a:lnTo>
                    <a:pt x="16" y="20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3" y="21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1" y="22"/>
                  </a:lnTo>
                  <a:lnTo>
                    <a:pt x="10" y="22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7" y="21"/>
                  </a:lnTo>
                  <a:lnTo>
                    <a:pt x="6" y="20"/>
                  </a:lnTo>
                  <a:lnTo>
                    <a:pt x="5" y="20"/>
                  </a:lnTo>
                  <a:lnTo>
                    <a:pt x="4" y="19"/>
                  </a:lnTo>
                  <a:lnTo>
                    <a:pt x="3" y="18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7" y="2"/>
                  </a:lnTo>
                  <a:lnTo>
                    <a:pt x="17" y="2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19" y="4"/>
                  </a:lnTo>
                  <a:lnTo>
                    <a:pt x="20" y="4"/>
                  </a:lnTo>
                  <a:lnTo>
                    <a:pt x="20" y="5"/>
                  </a:lnTo>
                  <a:lnTo>
                    <a:pt x="21" y="5"/>
                  </a:lnTo>
                  <a:lnTo>
                    <a:pt x="22" y="6"/>
                  </a:lnTo>
                  <a:lnTo>
                    <a:pt x="23" y="7"/>
                  </a:lnTo>
                  <a:lnTo>
                    <a:pt x="23" y="8"/>
                  </a:lnTo>
                  <a:lnTo>
                    <a:pt x="24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69" name="Freeform 648"/>
            <p:cNvSpPr>
              <a:spLocks/>
            </p:cNvSpPr>
            <p:nvPr/>
          </p:nvSpPr>
          <p:spPr bwMode="auto">
            <a:xfrm>
              <a:off x="3121" y="3067"/>
              <a:ext cx="21" cy="18"/>
            </a:xfrm>
            <a:custGeom>
              <a:avLst/>
              <a:gdLst>
                <a:gd name="T0" fmla="*/ 19 w 21"/>
                <a:gd name="T1" fmla="*/ 7 h 18"/>
                <a:gd name="T2" fmla="*/ 19 w 21"/>
                <a:gd name="T3" fmla="*/ 7 h 18"/>
                <a:gd name="T4" fmla="*/ 18 w 21"/>
                <a:gd name="T5" fmla="*/ 7 h 18"/>
                <a:gd name="T6" fmla="*/ 18 w 21"/>
                <a:gd name="T7" fmla="*/ 7 h 18"/>
                <a:gd name="T8" fmla="*/ 18 w 21"/>
                <a:gd name="T9" fmla="*/ 7 h 18"/>
                <a:gd name="T10" fmla="*/ 17 w 21"/>
                <a:gd name="T11" fmla="*/ 6 h 18"/>
                <a:gd name="T12" fmla="*/ 17 w 21"/>
                <a:gd name="T13" fmla="*/ 4 h 18"/>
                <a:gd name="T14" fmla="*/ 16 w 21"/>
                <a:gd name="T15" fmla="*/ 3 h 18"/>
                <a:gd name="T16" fmla="*/ 15 w 21"/>
                <a:gd name="T17" fmla="*/ 2 h 18"/>
                <a:gd name="T18" fmla="*/ 13 w 21"/>
                <a:gd name="T19" fmla="*/ 1 h 18"/>
                <a:gd name="T20" fmla="*/ 12 w 21"/>
                <a:gd name="T21" fmla="*/ 0 h 18"/>
                <a:gd name="T22" fmla="*/ 10 w 21"/>
                <a:gd name="T23" fmla="*/ 0 h 18"/>
                <a:gd name="T24" fmla="*/ 9 w 21"/>
                <a:gd name="T25" fmla="*/ 0 h 18"/>
                <a:gd name="T26" fmla="*/ 7 w 21"/>
                <a:gd name="T27" fmla="*/ 0 h 18"/>
                <a:gd name="T28" fmla="*/ 5 w 21"/>
                <a:gd name="T29" fmla="*/ 0 h 18"/>
                <a:gd name="T30" fmla="*/ 4 w 21"/>
                <a:gd name="T31" fmla="*/ 1 h 18"/>
                <a:gd name="T32" fmla="*/ 2 w 21"/>
                <a:gd name="T33" fmla="*/ 2 h 18"/>
                <a:gd name="T34" fmla="*/ 1 w 21"/>
                <a:gd name="T35" fmla="*/ 4 h 18"/>
                <a:gd name="T36" fmla="*/ 0 w 21"/>
                <a:gd name="T37" fmla="*/ 5 h 18"/>
                <a:gd name="T38" fmla="*/ 0 w 21"/>
                <a:gd name="T39" fmla="*/ 7 h 18"/>
                <a:gd name="T40" fmla="*/ 0 w 21"/>
                <a:gd name="T41" fmla="*/ 9 h 18"/>
                <a:gd name="T42" fmla="*/ 0 w 21"/>
                <a:gd name="T43" fmla="*/ 11 h 18"/>
                <a:gd name="T44" fmla="*/ 0 w 21"/>
                <a:gd name="T45" fmla="*/ 12 h 18"/>
                <a:gd name="T46" fmla="*/ 1 w 21"/>
                <a:gd name="T47" fmla="*/ 14 h 18"/>
                <a:gd name="T48" fmla="*/ 2 w 21"/>
                <a:gd name="T49" fmla="*/ 15 h 18"/>
                <a:gd name="T50" fmla="*/ 4 w 21"/>
                <a:gd name="T51" fmla="*/ 16 h 18"/>
                <a:gd name="T52" fmla="*/ 5 w 21"/>
                <a:gd name="T53" fmla="*/ 17 h 18"/>
                <a:gd name="T54" fmla="*/ 7 w 21"/>
                <a:gd name="T55" fmla="*/ 18 h 18"/>
                <a:gd name="T56" fmla="*/ 9 w 21"/>
                <a:gd name="T57" fmla="*/ 18 h 18"/>
                <a:gd name="T58" fmla="*/ 10 w 21"/>
                <a:gd name="T59" fmla="*/ 18 h 18"/>
                <a:gd name="T60" fmla="*/ 12 w 21"/>
                <a:gd name="T61" fmla="*/ 17 h 18"/>
                <a:gd name="T62" fmla="*/ 13 w 21"/>
                <a:gd name="T63" fmla="*/ 17 h 18"/>
                <a:gd name="T64" fmla="*/ 14 w 21"/>
                <a:gd name="T65" fmla="*/ 16 h 18"/>
                <a:gd name="T66" fmla="*/ 16 w 21"/>
                <a:gd name="T67" fmla="*/ 15 h 18"/>
                <a:gd name="T68" fmla="*/ 16 w 21"/>
                <a:gd name="T69" fmla="*/ 14 h 18"/>
                <a:gd name="T70" fmla="*/ 17 w 21"/>
                <a:gd name="T71" fmla="*/ 13 h 18"/>
                <a:gd name="T72" fmla="*/ 18 w 21"/>
                <a:gd name="T73" fmla="*/ 11 h 18"/>
                <a:gd name="T74" fmla="*/ 18 w 21"/>
                <a:gd name="T75" fmla="*/ 11 h 18"/>
                <a:gd name="T76" fmla="*/ 18 w 21"/>
                <a:gd name="T77" fmla="*/ 12 h 18"/>
                <a:gd name="T78" fmla="*/ 19 w 21"/>
                <a:gd name="T79" fmla="*/ 12 h 18"/>
                <a:gd name="T80" fmla="*/ 19 w 21"/>
                <a:gd name="T81" fmla="*/ 12 h 18"/>
                <a:gd name="T82" fmla="*/ 20 w 21"/>
                <a:gd name="T83" fmla="*/ 12 h 18"/>
                <a:gd name="T84" fmla="*/ 20 w 21"/>
                <a:gd name="T85" fmla="*/ 12 h 18"/>
                <a:gd name="T86" fmla="*/ 20 w 21"/>
                <a:gd name="T87" fmla="*/ 11 h 18"/>
                <a:gd name="T88" fmla="*/ 21 w 21"/>
                <a:gd name="T89" fmla="*/ 11 h 18"/>
                <a:gd name="T90" fmla="*/ 21 w 21"/>
                <a:gd name="T91" fmla="*/ 11 h 18"/>
                <a:gd name="T92" fmla="*/ 21 w 21"/>
                <a:gd name="T93" fmla="*/ 10 h 18"/>
                <a:gd name="T94" fmla="*/ 21 w 21"/>
                <a:gd name="T95" fmla="*/ 10 h 18"/>
                <a:gd name="T96" fmla="*/ 21 w 21"/>
                <a:gd name="T97" fmla="*/ 9 h 18"/>
                <a:gd name="T98" fmla="*/ 21 w 21"/>
                <a:gd name="T99" fmla="*/ 9 h 18"/>
                <a:gd name="T100" fmla="*/ 21 w 21"/>
                <a:gd name="T101" fmla="*/ 8 h 18"/>
                <a:gd name="T102" fmla="*/ 21 w 21"/>
                <a:gd name="T103" fmla="*/ 8 h 18"/>
                <a:gd name="T104" fmla="*/ 21 w 21"/>
                <a:gd name="T105" fmla="*/ 7 h 18"/>
                <a:gd name="T106" fmla="*/ 20 w 21"/>
                <a:gd name="T107" fmla="*/ 7 h 18"/>
                <a:gd name="T108" fmla="*/ 20 w 21"/>
                <a:gd name="T109" fmla="*/ 7 h 18"/>
                <a:gd name="T110" fmla="*/ 20 w 21"/>
                <a:gd name="T111" fmla="*/ 7 h 18"/>
                <a:gd name="T112" fmla="*/ 19 w 21"/>
                <a:gd name="T113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" h="18">
                  <a:moveTo>
                    <a:pt x="19" y="7"/>
                  </a:moveTo>
                  <a:lnTo>
                    <a:pt x="19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8" y="7"/>
                  </a:lnTo>
                  <a:lnTo>
                    <a:pt x="17" y="6"/>
                  </a:lnTo>
                  <a:lnTo>
                    <a:pt x="17" y="4"/>
                  </a:lnTo>
                  <a:lnTo>
                    <a:pt x="16" y="3"/>
                  </a:lnTo>
                  <a:lnTo>
                    <a:pt x="15" y="2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1" y="14"/>
                  </a:lnTo>
                  <a:lnTo>
                    <a:pt x="2" y="15"/>
                  </a:lnTo>
                  <a:lnTo>
                    <a:pt x="4" y="16"/>
                  </a:lnTo>
                  <a:lnTo>
                    <a:pt x="5" y="17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2" y="17"/>
                  </a:lnTo>
                  <a:lnTo>
                    <a:pt x="13" y="17"/>
                  </a:lnTo>
                  <a:lnTo>
                    <a:pt x="14" y="16"/>
                  </a:lnTo>
                  <a:lnTo>
                    <a:pt x="16" y="15"/>
                  </a:lnTo>
                  <a:lnTo>
                    <a:pt x="16" y="14"/>
                  </a:lnTo>
                  <a:lnTo>
                    <a:pt x="17" y="13"/>
                  </a:lnTo>
                  <a:lnTo>
                    <a:pt x="18" y="11"/>
                  </a:lnTo>
                  <a:lnTo>
                    <a:pt x="18" y="11"/>
                  </a:lnTo>
                  <a:lnTo>
                    <a:pt x="18" y="12"/>
                  </a:lnTo>
                  <a:lnTo>
                    <a:pt x="19" y="12"/>
                  </a:lnTo>
                  <a:lnTo>
                    <a:pt x="19" y="12"/>
                  </a:lnTo>
                  <a:lnTo>
                    <a:pt x="20" y="12"/>
                  </a:lnTo>
                  <a:lnTo>
                    <a:pt x="20" y="12"/>
                  </a:lnTo>
                  <a:lnTo>
                    <a:pt x="20" y="11"/>
                  </a:lnTo>
                  <a:lnTo>
                    <a:pt x="21" y="11"/>
                  </a:lnTo>
                  <a:lnTo>
                    <a:pt x="21" y="11"/>
                  </a:lnTo>
                  <a:lnTo>
                    <a:pt x="21" y="10"/>
                  </a:lnTo>
                  <a:lnTo>
                    <a:pt x="21" y="10"/>
                  </a:lnTo>
                  <a:lnTo>
                    <a:pt x="21" y="9"/>
                  </a:lnTo>
                  <a:lnTo>
                    <a:pt x="21" y="9"/>
                  </a:lnTo>
                  <a:lnTo>
                    <a:pt x="21" y="8"/>
                  </a:lnTo>
                  <a:lnTo>
                    <a:pt x="21" y="8"/>
                  </a:lnTo>
                  <a:lnTo>
                    <a:pt x="21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20" y="7"/>
                  </a:lnTo>
                  <a:lnTo>
                    <a:pt x="19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70" name="Freeform 649"/>
            <p:cNvSpPr>
              <a:spLocks/>
            </p:cNvSpPr>
            <p:nvPr/>
          </p:nvSpPr>
          <p:spPr bwMode="auto">
            <a:xfrm>
              <a:off x="3125" y="3079"/>
              <a:ext cx="9" cy="3"/>
            </a:xfrm>
            <a:custGeom>
              <a:avLst/>
              <a:gdLst>
                <a:gd name="T0" fmla="*/ 0 w 9"/>
                <a:gd name="T1" fmla="*/ 0 h 3"/>
                <a:gd name="T2" fmla="*/ 0 w 9"/>
                <a:gd name="T3" fmla="*/ 1 h 3"/>
                <a:gd name="T4" fmla="*/ 1 w 9"/>
                <a:gd name="T5" fmla="*/ 2 h 3"/>
                <a:gd name="T6" fmla="*/ 1 w 9"/>
                <a:gd name="T7" fmla="*/ 2 h 3"/>
                <a:gd name="T8" fmla="*/ 2 w 9"/>
                <a:gd name="T9" fmla="*/ 3 h 3"/>
                <a:gd name="T10" fmla="*/ 2 w 9"/>
                <a:gd name="T11" fmla="*/ 3 h 3"/>
                <a:gd name="T12" fmla="*/ 3 w 9"/>
                <a:gd name="T13" fmla="*/ 3 h 3"/>
                <a:gd name="T14" fmla="*/ 3 w 9"/>
                <a:gd name="T15" fmla="*/ 3 h 3"/>
                <a:gd name="T16" fmla="*/ 4 w 9"/>
                <a:gd name="T17" fmla="*/ 3 h 3"/>
                <a:gd name="T18" fmla="*/ 4 w 9"/>
                <a:gd name="T19" fmla="*/ 3 h 3"/>
                <a:gd name="T20" fmla="*/ 5 w 9"/>
                <a:gd name="T21" fmla="*/ 3 h 3"/>
                <a:gd name="T22" fmla="*/ 5 w 9"/>
                <a:gd name="T23" fmla="*/ 3 h 3"/>
                <a:gd name="T24" fmla="*/ 5 w 9"/>
                <a:gd name="T25" fmla="*/ 3 h 3"/>
                <a:gd name="T26" fmla="*/ 9 w 9"/>
                <a:gd name="T27" fmla="*/ 0 h 3"/>
                <a:gd name="T28" fmla="*/ 0 w 9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3">
                  <a:moveTo>
                    <a:pt x="0" y="0"/>
                  </a:moveTo>
                  <a:lnTo>
                    <a:pt x="0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5" y="3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71" name="Freeform 650"/>
            <p:cNvSpPr>
              <a:spLocks/>
            </p:cNvSpPr>
            <p:nvPr/>
          </p:nvSpPr>
          <p:spPr bwMode="auto">
            <a:xfrm>
              <a:off x="3126" y="3080"/>
              <a:ext cx="6" cy="1"/>
            </a:xfrm>
            <a:custGeom>
              <a:avLst/>
              <a:gdLst>
                <a:gd name="T0" fmla="*/ 0 w 6"/>
                <a:gd name="T1" fmla="*/ 0 h 1"/>
                <a:gd name="T2" fmla="*/ 1 w 6"/>
                <a:gd name="T3" fmla="*/ 1 h 1"/>
                <a:gd name="T4" fmla="*/ 4 w 6"/>
                <a:gd name="T5" fmla="*/ 1 h 1"/>
                <a:gd name="T6" fmla="*/ 6 w 6"/>
                <a:gd name="T7" fmla="*/ 0 h 1"/>
                <a:gd name="T8" fmla="*/ 0 w 6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lnTo>
                    <a:pt x="1" y="1"/>
                  </a:lnTo>
                  <a:lnTo>
                    <a:pt x="4" y="1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72" name="Freeform 651"/>
            <p:cNvSpPr>
              <a:spLocks/>
            </p:cNvSpPr>
            <p:nvPr/>
          </p:nvSpPr>
          <p:spPr bwMode="auto">
            <a:xfrm>
              <a:off x="3120" y="3063"/>
              <a:ext cx="18" cy="6"/>
            </a:xfrm>
            <a:custGeom>
              <a:avLst/>
              <a:gdLst>
                <a:gd name="T0" fmla="*/ 15 w 18"/>
                <a:gd name="T1" fmla="*/ 1 h 6"/>
                <a:gd name="T2" fmla="*/ 14 w 18"/>
                <a:gd name="T3" fmla="*/ 1 h 6"/>
                <a:gd name="T4" fmla="*/ 14 w 18"/>
                <a:gd name="T5" fmla="*/ 1 h 6"/>
                <a:gd name="T6" fmla="*/ 13 w 18"/>
                <a:gd name="T7" fmla="*/ 1 h 6"/>
                <a:gd name="T8" fmla="*/ 13 w 18"/>
                <a:gd name="T9" fmla="*/ 1 h 6"/>
                <a:gd name="T10" fmla="*/ 12 w 18"/>
                <a:gd name="T11" fmla="*/ 1 h 6"/>
                <a:gd name="T12" fmla="*/ 11 w 18"/>
                <a:gd name="T13" fmla="*/ 1 h 6"/>
                <a:gd name="T14" fmla="*/ 11 w 18"/>
                <a:gd name="T15" fmla="*/ 1 h 6"/>
                <a:gd name="T16" fmla="*/ 10 w 18"/>
                <a:gd name="T17" fmla="*/ 1 h 6"/>
                <a:gd name="T18" fmla="*/ 9 w 18"/>
                <a:gd name="T19" fmla="*/ 0 h 6"/>
                <a:gd name="T20" fmla="*/ 8 w 18"/>
                <a:gd name="T21" fmla="*/ 0 h 6"/>
                <a:gd name="T22" fmla="*/ 8 w 18"/>
                <a:gd name="T23" fmla="*/ 0 h 6"/>
                <a:gd name="T24" fmla="*/ 7 w 18"/>
                <a:gd name="T25" fmla="*/ 0 h 6"/>
                <a:gd name="T26" fmla="*/ 6 w 18"/>
                <a:gd name="T27" fmla="*/ 0 h 6"/>
                <a:gd name="T28" fmla="*/ 6 w 18"/>
                <a:gd name="T29" fmla="*/ 0 h 6"/>
                <a:gd name="T30" fmla="*/ 5 w 18"/>
                <a:gd name="T31" fmla="*/ 0 h 6"/>
                <a:gd name="T32" fmla="*/ 5 w 18"/>
                <a:gd name="T33" fmla="*/ 0 h 6"/>
                <a:gd name="T34" fmla="*/ 4 w 18"/>
                <a:gd name="T35" fmla="*/ 0 h 6"/>
                <a:gd name="T36" fmla="*/ 3 w 18"/>
                <a:gd name="T37" fmla="*/ 1 h 6"/>
                <a:gd name="T38" fmla="*/ 3 w 18"/>
                <a:gd name="T39" fmla="*/ 1 h 6"/>
                <a:gd name="T40" fmla="*/ 2 w 18"/>
                <a:gd name="T41" fmla="*/ 2 h 6"/>
                <a:gd name="T42" fmla="*/ 1 w 18"/>
                <a:gd name="T43" fmla="*/ 3 h 6"/>
                <a:gd name="T44" fmla="*/ 1 w 18"/>
                <a:gd name="T45" fmla="*/ 4 h 6"/>
                <a:gd name="T46" fmla="*/ 0 w 18"/>
                <a:gd name="T47" fmla="*/ 4 h 6"/>
                <a:gd name="T48" fmla="*/ 0 w 18"/>
                <a:gd name="T49" fmla="*/ 5 h 6"/>
                <a:gd name="T50" fmla="*/ 0 w 18"/>
                <a:gd name="T51" fmla="*/ 5 h 6"/>
                <a:gd name="T52" fmla="*/ 1 w 18"/>
                <a:gd name="T53" fmla="*/ 5 h 6"/>
                <a:gd name="T54" fmla="*/ 2 w 18"/>
                <a:gd name="T55" fmla="*/ 5 h 6"/>
                <a:gd name="T56" fmla="*/ 3 w 18"/>
                <a:gd name="T57" fmla="*/ 6 h 6"/>
                <a:gd name="T58" fmla="*/ 4 w 18"/>
                <a:gd name="T59" fmla="*/ 6 h 6"/>
                <a:gd name="T60" fmla="*/ 5 w 18"/>
                <a:gd name="T61" fmla="*/ 6 h 6"/>
                <a:gd name="T62" fmla="*/ 7 w 18"/>
                <a:gd name="T63" fmla="*/ 6 h 6"/>
                <a:gd name="T64" fmla="*/ 8 w 18"/>
                <a:gd name="T65" fmla="*/ 6 h 6"/>
                <a:gd name="T66" fmla="*/ 10 w 18"/>
                <a:gd name="T67" fmla="*/ 6 h 6"/>
                <a:gd name="T68" fmla="*/ 11 w 18"/>
                <a:gd name="T69" fmla="*/ 6 h 6"/>
                <a:gd name="T70" fmla="*/ 13 w 18"/>
                <a:gd name="T71" fmla="*/ 6 h 6"/>
                <a:gd name="T72" fmla="*/ 14 w 18"/>
                <a:gd name="T73" fmla="*/ 6 h 6"/>
                <a:gd name="T74" fmla="*/ 15 w 18"/>
                <a:gd name="T75" fmla="*/ 6 h 6"/>
                <a:gd name="T76" fmla="*/ 16 w 18"/>
                <a:gd name="T77" fmla="*/ 6 h 6"/>
                <a:gd name="T78" fmla="*/ 17 w 18"/>
                <a:gd name="T79" fmla="*/ 6 h 6"/>
                <a:gd name="T80" fmla="*/ 17 w 18"/>
                <a:gd name="T81" fmla="*/ 6 h 6"/>
                <a:gd name="T82" fmla="*/ 18 w 18"/>
                <a:gd name="T83" fmla="*/ 6 h 6"/>
                <a:gd name="T84" fmla="*/ 18 w 18"/>
                <a:gd name="T85" fmla="*/ 5 h 6"/>
                <a:gd name="T86" fmla="*/ 18 w 18"/>
                <a:gd name="T87" fmla="*/ 4 h 6"/>
                <a:gd name="T88" fmla="*/ 18 w 18"/>
                <a:gd name="T89" fmla="*/ 3 h 6"/>
                <a:gd name="T90" fmla="*/ 17 w 18"/>
                <a:gd name="T91" fmla="*/ 3 h 6"/>
                <a:gd name="T92" fmla="*/ 16 w 18"/>
                <a:gd name="T93" fmla="*/ 2 h 6"/>
                <a:gd name="T94" fmla="*/ 15 w 18"/>
                <a:gd name="T95" fmla="*/ 1 h 6"/>
                <a:gd name="T96" fmla="*/ 15 w 18"/>
                <a:gd name="T9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" h="6">
                  <a:moveTo>
                    <a:pt x="15" y="1"/>
                  </a:moveTo>
                  <a:lnTo>
                    <a:pt x="14" y="1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3" y="6"/>
                  </a:lnTo>
                  <a:lnTo>
                    <a:pt x="4" y="6"/>
                  </a:lnTo>
                  <a:lnTo>
                    <a:pt x="5" y="6"/>
                  </a:lnTo>
                  <a:lnTo>
                    <a:pt x="7" y="6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3" y="6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18" y="3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5" y="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73" name="Freeform 652"/>
            <p:cNvSpPr>
              <a:spLocks/>
            </p:cNvSpPr>
            <p:nvPr/>
          </p:nvSpPr>
          <p:spPr bwMode="auto">
            <a:xfrm>
              <a:off x="3139" y="3077"/>
              <a:ext cx="2" cy="1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2 w 2"/>
                <a:gd name="T5" fmla="*/ 1 h 1"/>
                <a:gd name="T6" fmla="*/ 2 w 2"/>
                <a:gd name="T7" fmla="*/ 1 h 1"/>
                <a:gd name="T8" fmla="*/ 2 w 2"/>
                <a:gd name="T9" fmla="*/ 1 h 1"/>
                <a:gd name="T10" fmla="*/ 2 w 2"/>
                <a:gd name="T11" fmla="*/ 0 h 1"/>
                <a:gd name="T12" fmla="*/ 2 w 2"/>
                <a:gd name="T13" fmla="*/ 0 h 1"/>
                <a:gd name="T14" fmla="*/ 1 w 2"/>
                <a:gd name="T15" fmla="*/ 0 h 1"/>
                <a:gd name="T16" fmla="*/ 1 w 2"/>
                <a:gd name="T17" fmla="*/ 0 h 1"/>
                <a:gd name="T18" fmla="*/ 1 w 2"/>
                <a:gd name="T19" fmla="*/ 0 h 1"/>
                <a:gd name="T20" fmla="*/ 1 w 2"/>
                <a:gd name="T21" fmla="*/ 0 h 1"/>
                <a:gd name="T22" fmla="*/ 0 w 2"/>
                <a:gd name="T23" fmla="*/ 0 h 1"/>
                <a:gd name="T24" fmla="*/ 0 w 2"/>
                <a:gd name="T25" fmla="*/ 1 h 1"/>
                <a:gd name="T26" fmla="*/ 0 w 2"/>
                <a:gd name="T27" fmla="*/ 1 h 1"/>
                <a:gd name="T28" fmla="*/ 1 w 2"/>
                <a:gd name="T29" fmla="*/ 1 h 1"/>
                <a:gd name="T30" fmla="*/ 1 w 2"/>
                <a:gd name="T31" fmla="*/ 1 h 1"/>
                <a:gd name="T32" fmla="*/ 1 w 2"/>
                <a:gd name="T3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74" name="Freeform 653"/>
            <p:cNvSpPr>
              <a:spLocks/>
            </p:cNvSpPr>
            <p:nvPr/>
          </p:nvSpPr>
          <p:spPr bwMode="auto">
            <a:xfrm>
              <a:off x="3125" y="3088"/>
              <a:ext cx="15" cy="9"/>
            </a:xfrm>
            <a:custGeom>
              <a:avLst/>
              <a:gdLst>
                <a:gd name="T0" fmla="*/ 14 w 15"/>
                <a:gd name="T1" fmla="*/ 5 h 9"/>
                <a:gd name="T2" fmla="*/ 13 w 15"/>
                <a:gd name="T3" fmla="*/ 3 h 9"/>
                <a:gd name="T4" fmla="*/ 15 w 15"/>
                <a:gd name="T5" fmla="*/ 2 h 9"/>
                <a:gd name="T6" fmla="*/ 13 w 15"/>
                <a:gd name="T7" fmla="*/ 0 h 9"/>
                <a:gd name="T8" fmla="*/ 12 w 15"/>
                <a:gd name="T9" fmla="*/ 0 h 9"/>
                <a:gd name="T10" fmla="*/ 14 w 15"/>
                <a:gd name="T11" fmla="*/ 1 h 9"/>
                <a:gd name="T12" fmla="*/ 12 w 15"/>
                <a:gd name="T13" fmla="*/ 3 h 9"/>
                <a:gd name="T14" fmla="*/ 12 w 15"/>
                <a:gd name="T15" fmla="*/ 3 h 9"/>
                <a:gd name="T16" fmla="*/ 12 w 15"/>
                <a:gd name="T17" fmla="*/ 4 h 9"/>
                <a:gd name="T18" fmla="*/ 13 w 15"/>
                <a:gd name="T19" fmla="*/ 4 h 9"/>
                <a:gd name="T20" fmla="*/ 13 w 15"/>
                <a:gd name="T21" fmla="*/ 4 h 9"/>
                <a:gd name="T22" fmla="*/ 6 w 15"/>
                <a:gd name="T23" fmla="*/ 8 h 9"/>
                <a:gd name="T24" fmla="*/ 2 w 15"/>
                <a:gd name="T25" fmla="*/ 4 h 9"/>
                <a:gd name="T26" fmla="*/ 3 w 15"/>
                <a:gd name="T27" fmla="*/ 3 h 9"/>
                <a:gd name="T28" fmla="*/ 1 w 15"/>
                <a:gd name="T29" fmla="*/ 2 h 9"/>
                <a:gd name="T30" fmla="*/ 2 w 15"/>
                <a:gd name="T31" fmla="*/ 0 h 9"/>
                <a:gd name="T32" fmla="*/ 1 w 15"/>
                <a:gd name="T33" fmla="*/ 0 h 9"/>
                <a:gd name="T34" fmla="*/ 0 w 15"/>
                <a:gd name="T35" fmla="*/ 2 h 9"/>
                <a:gd name="T36" fmla="*/ 2 w 15"/>
                <a:gd name="T37" fmla="*/ 3 h 9"/>
                <a:gd name="T38" fmla="*/ 0 w 15"/>
                <a:gd name="T39" fmla="*/ 4 h 9"/>
                <a:gd name="T40" fmla="*/ 6 w 15"/>
                <a:gd name="T41" fmla="*/ 9 h 9"/>
                <a:gd name="T42" fmla="*/ 14 w 15"/>
                <a:gd name="T43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9">
                  <a:moveTo>
                    <a:pt x="14" y="5"/>
                  </a:moveTo>
                  <a:lnTo>
                    <a:pt x="13" y="3"/>
                  </a:lnTo>
                  <a:lnTo>
                    <a:pt x="15" y="2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4" y="1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6" y="8"/>
                  </a:lnTo>
                  <a:lnTo>
                    <a:pt x="2" y="4"/>
                  </a:lnTo>
                  <a:lnTo>
                    <a:pt x="3" y="3"/>
                  </a:lnTo>
                  <a:lnTo>
                    <a:pt x="1" y="2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2" y="3"/>
                  </a:lnTo>
                  <a:lnTo>
                    <a:pt x="0" y="4"/>
                  </a:lnTo>
                  <a:lnTo>
                    <a:pt x="6" y="9"/>
                  </a:lnTo>
                  <a:lnTo>
                    <a:pt x="14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75" name="Freeform 654"/>
            <p:cNvSpPr>
              <a:spLocks/>
            </p:cNvSpPr>
            <p:nvPr/>
          </p:nvSpPr>
          <p:spPr bwMode="auto">
            <a:xfrm>
              <a:off x="3122" y="3095"/>
              <a:ext cx="1" cy="12"/>
            </a:xfrm>
            <a:custGeom>
              <a:avLst/>
              <a:gdLst>
                <a:gd name="T0" fmla="*/ 0 w 1"/>
                <a:gd name="T1" fmla="*/ 12 h 12"/>
                <a:gd name="T2" fmla="*/ 0 w 1"/>
                <a:gd name="T3" fmla="*/ 2 h 12"/>
                <a:gd name="T4" fmla="*/ 1 w 1"/>
                <a:gd name="T5" fmla="*/ 0 h 12"/>
                <a:gd name="T6" fmla="*/ 1 w 1"/>
                <a:gd name="T7" fmla="*/ 12 h 12"/>
                <a:gd name="T8" fmla="*/ 0 w 1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2">
                  <a:moveTo>
                    <a:pt x="0" y="12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1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76" name="Freeform 655"/>
            <p:cNvSpPr>
              <a:spLocks/>
            </p:cNvSpPr>
            <p:nvPr/>
          </p:nvSpPr>
          <p:spPr bwMode="auto">
            <a:xfrm>
              <a:off x="3047" y="3087"/>
              <a:ext cx="22" cy="26"/>
            </a:xfrm>
            <a:custGeom>
              <a:avLst/>
              <a:gdLst>
                <a:gd name="T0" fmla="*/ 22 w 22"/>
                <a:gd name="T1" fmla="*/ 1 h 26"/>
                <a:gd name="T2" fmla="*/ 21 w 22"/>
                <a:gd name="T3" fmla="*/ 0 h 26"/>
                <a:gd name="T4" fmla="*/ 20 w 22"/>
                <a:gd name="T5" fmla="*/ 0 h 26"/>
                <a:gd name="T6" fmla="*/ 19 w 22"/>
                <a:gd name="T7" fmla="*/ 0 h 26"/>
                <a:gd name="T8" fmla="*/ 18 w 22"/>
                <a:gd name="T9" fmla="*/ 0 h 26"/>
                <a:gd name="T10" fmla="*/ 17 w 22"/>
                <a:gd name="T11" fmla="*/ 0 h 26"/>
                <a:gd name="T12" fmla="*/ 15 w 22"/>
                <a:gd name="T13" fmla="*/ 0 h 26"/>
                <a:gd name="T14" fmla="*/ 14 w 22"/>
                <a:gd name="T15" fmla="*/ 0 h 26"/>
                <a:gd name="T16" fmla="*/ 12 w 22"/>
                <a:gd name="T17" fmla="*/ 0 h 26"/>
                <a:gd name="T18" fmla="*/ 10 w 22"/>
                <a:gd name="T19" fmla="*/ 1 h 26"/>
                <a:gd name="T20" fmla="*/ 9 w 22"/>
                <a:gd name="T21" fmla="*/ 1 h 26"/>
                <a:gd name="T22" fmla="*/ 8 w 22"/>
                <a:gd name="T23" fmla="*/ 1 h 26"/>
                <a:gd name="T24" fmla="*/ 6 w 22"/>
                <a:gd name="T25" fmla="*/ 2 h 26"/>
                <a:gd name="T26" fmla="*/ 5 w 22"/>
                <a:gd name="T27" fmla="*/ 2 h 26"/>
                <a:gd name="T28" fmla="*/ 5 w 22"/>
                <a:gd name="T29" fmla="*/ 2 h 26"/>
                <a:gd name="T30" fmla="*/ 4 w 22"/>
                <a:gd name="T31" fmla="*/ 2 h 26"/>
                <a:gd name="T32" fmla="*/ 4 w 22"/>
                <a:gd name="T33" fmla="*/ 2 h 26"/>
                <a:gd name="T34" fmla="*/ 4 w 22"/>
                <a:gd name="T35" fmla="*/ 2 h 26"/>
                <a:gd name="T36" fmla="*/ 4 w 22"/>
                <a:gd name="T37" fmla="*/ 2 h 26"/>
                <a:gd name="T38" fmla="*/ 4 w 22"/>
                <a:gd name="T39" fmla="*/ 2 h 26"/>
                <a:gd name="T40" fmla="*/ 4 w 22"/>
                <a:gd name="T41" fmla="*/ 2 h 26"/>
                <a:gd name="T42" fmla="*/ 3 w 22"/>
                <a:gd name="T43" fmla="*/ 1 h 26"/>
                <a:gd name="T44" fmla="*/ 3 w 22"/>
                <a:gd name="T45" fmla="*/ 1 h 26"/>
                <a:gd name="T46" fmla="*/ 3 w 22"/>
                <a:gd name="T47" fmla="*/ 1 h 26"/>
                <a:gd name="T48" fmla="*/ 2 w 22"/>
                <a:gd name="T49" fmla="*/ 1 h 26"/>
                <a:gd name="T50" fmla="*/ 1 w 22"/>
                <a:gd name="T51" fmla="*/ 1 h 26"/>
                <a:gd name="T52" fmla="*/ 1 w 22"/>
                <a:gd name="T53" fmla="*/ 1 h 26"/>
                <a:gd name="T54" fmla="*/ 1 w 22"/>
                <a:gd name="T55" fmla="*/ 1 h 26"/>
                <a:gd name="T56" fmla="*/ 0 w 22"/>
                <a:gd name="T57" fmla="*/ 1 h 26"/>
                <a:gd name="T58" fmla="*/ 0 w 22"/>
                <a:gd name="T59" fmla="*/ 1 h 26"/>
                <a:gd name="T60" fmla="*/ 0 w 22"/>
                <a:gd name="T61" fmla="*/ 2 h 26"/>
                <a:gd name="T62" fmla="*/ 0 w 22"/>
                <a:gd name="T63" fmla="*/ 2 h 26"/>
                <a:gd name="T64" fmla="*/ 0 w 22"/>
                <a:gd name="T65" fmla="*/ 2 h 26"/>
                <a:gd name="T66" fmla="*/ 0 w 22"/>
                <a:gd name="T67" fmla="*/ 26 h 26"/>
                <a:gd name="T68" fmla="*/ 4 w 22"/>
                <a:gd name="T69" fmla="*/ 26 h 26"/>
                <a:gd name="T70" fmla="*/ 4 w 22"/>
                <a:gd name="T71" fmla="*/ 24 h 26"/>
                <a:gd name="T72" fmla="*/ 4 w 22"/>
                <a:gd name="T73" fmla="*/ 20 h 26"/>
                <a:gd name="T74" fmla="*/ 4 w 22"/>
                <a:gd name="T75" fmla="*/ 17 h 26"/>
                <a:gd name="T76" fmla="*/ 4 w 22"/>
                <a:gd name="T77" fmla="*/ 15 h 26"/>
                <a:gd name="T78" fmla="*/ 4 w 22"/>
                <a:gd name="T79" fmla="*/ 15 h 26"/>
                <a:gd name="T80" fmla="*/ 5 w 22"/>
                <a:gd name="T81" fmla="*/ 14 h 26"/>
                <a:gd name="T82" fmla="*/ 6 w 22"/>
                <a:gd name="T83" fmla="*/ 14 h 26"/>
                <a:gd name="T84" fmla="*/ 7 w 22"/>
                <a:gd name="T85" fmla="*/ 14 h 26"/>
                <a:gd name="T86" fmla="*/ 8 w 22"/>
                <a:gd name="T87" fmla="*/ 14 h 26"/>
                <a:gd name="T88" fmla="*/ 9 w 22"/>
                <a:gd name="T89" fmla="*/ 13 h 26"/>
                <a:gd name="T90" fmla="*/ 11 w 22"/>
                <a:gd name="T91" fmla="*/ 13 h 26"/>
                <a:gd name="T92" fmla="*/ 12 w 22"/>
                <a:gd name="T93" fmla="*/ 13 h 26"/>
                <a:gd name="T94" fmla="*/ 13 w 22"/>
                <a:gd name="T95" fmla="*/ 12 h 26"/>
                <a:gd name="T96" fmla="*/ 15 w 22"/>
                <a:gd name="T97" fmla="*/ 12 h 26"/>
                <a:gd name="T98" fmla="*/ 16 w 22"/>
                <a:gd name="T99" fmla="*/ 12 h 26"/>
                <a:gd name="T100" fmla="*/ 17 w 22"/>
                <a:gd name="T101" fmla="*/ 11 h 26"/>
                <a:gd name="T102" fmla="*/ 19 w 22"/>
                <a:gd name="T103" fmla="*/ 11 h 26"/>
                <a:gd name="T104" fmla="*/ 20 w 22"/>
                <a:gd name="T105" fmla="*/ 11 h 26"/>
                <a:gd name="T106" fmla="*/ 21 w 22"/>
                <a:gd name="T107" fmla="*/ 11 h 26"/>
                <a:gd name="T108" fmla="*/ 22 w 22"/>
                <a:gd name="T109" fmla="*/ 10 h 26"/>
                <a:gd name="T110" fmla="*/ 22 w 22"/>
                <a:gd name="T111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2" h="26">
                  <a:moveTo>
                    <a:pt x="22" y="1"/>
                  </a:moveTo>
                  <a:lnTo>
                    <a:pt x="21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6"/>
                  </a:lnTo>
                  <a:lnTo>
                    <a:pt x="4" y="26"/>
                  </a:lnTo>
                  <a:lnTo>
                    <a:pt x="4" y="24"/>
                  </a:lnTo>
                  <a:lnTo>
                    <a:pt x="4" y="20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9" y="13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13" y="12"/>
                  </a:lnTo>
                  <a:lnTo>
                    <a:pt x="15" y="12"/>
                  </a:lnTo>
                  <a:lnTo>
                    <a:pt x="16" y="12"/>
                  </a:lnTo>
                  <a:lnTo>
                    <a:pt x="17" y="11"/>
                  </a:lnTo>
                  <a:lnTo>
                    <a:pt x="19" y="11"/>
                  </a:lnTo>
                  <a:lnTo>
                    <a:pt x="20" y="11"/>
                  </a:lnTo>
                  <a:lnTo>
                    <a:pt x="21" y="11"/>
                  </a:lnTo>
                  <a:lnTo>
                    <a:pt x="22" y="10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77" name="Freeform 656"/>
            <p:cNvSpPr>
              <a:spLocks/>
            </p:cNvSpPr>
            <p:nvPr/>
          </p:nvSpPr>
          <p:spPr bwMode="auto">
            <a:xfrm>
              <a:off x="3044" y="3106"/>
              <a:ext cx="115" cy="23"/>
            </a:xfrm>
            <a:custGeom>
              <a:avLst/>
              <a:gdLst>
                <a:gd name="T0" fmla="*/ 8 w 115"/>
                <a:gd name="T1" fmla="*/ 3 h 23"/>
                <a:gd name="T2" fmla="*/ 12 w 115"/>
                <a:gd name="T3" fmla="*/ 3 h 23"/>
                <a:gd name="T4" fmla="*/ 16 w 115"/>
                <a:gd name="T5" fmla="*/ 2 h 23"/>
                <a:gd name="T6" fmla="*/ 20 w 115"/>
                <a:gd name="T7" fmla="*/ 1 h 23"/>
                <a:gd name="T8" fmla="*/ 24 w 115"/>
                <a:gd name="T9" fmla="*/ 1 h 23"/>
                <a:gd name="T10" fmla="*/ 29 w 115"/>
                <a:gd name="T11" fmla="*/ 1 h 23"/>
                <a:gd name="T12" fmla="*/ 34 w 115"/>
                <a:gd name="T13" fmla="*/ 0 h 23"/>
                <a:gd name="T14" fmla="*/ 39 w 115"/>
                <a:gd name="T15" fmla="*/ 0 h 23"/>
                <a:gd name="T16" fmla="*/ 45 w 115"/>
                <a:gd name="T17" fmla="*/ 0 h 23"/>
                <a:gd name="T18" fmla="*/ 51 w 115"/>
                <a:gd name="T19" fmla="*/ 0 h 23"/>
                <a:gd name="T20" fmla="*/ 57 w 115"/>
                <a:gd name="T21" fmla="*/ 0 h 23"/>
                <a:gd name="T22" fmla="*/ 65 w 115"/>
                <a:gd name="T23" fmla="*/ 0 h 23"/>
                <a:gd name="T24" fmla="*/ 72 w 115"/>
                <a:gd name="T25" fmla="*/ 0 h 23"/>
                <a:gd name="T26" fmla="*/ 79 w 115"/>
                <a:gd name="T27" fmla="*/ 0 h 23"/>
                <a:gd name="T28" fmla="*/ 85 w 115"/>
                <a:gd name="T29" fmla="*/ 1 h 23"/>
                <a:gd name="T30" fmla="*/ 91 w 115"/>
                <a:gd name="T31" fmla="*/ 1 h 23"/>
                <a:gd name="T32" fmla="*/ 96 w 115"/>
                <a:gd name="T33" fmla="*/ 2 h 23"/>
                <a:gd name="T34" fmla="*/ 100 w 115"/>
                <a:gd name="T35" fmla="*/ 2 h 23"/>
                <a:gd name="T36" fmla="*/ 103 w 115"/>
                <a:gd name="T37" fmla="*/ 3 h 23"/>
                <a:gd name="T38" fmla="*/ 107 w 115"/>
                <a:gd name="T39" fmla="*/ 3 h 23"/>
                <a:gd name="T40" fmla="*/ 109 w 115"/>
                <a:gd name="T41" fmla="*/ 4 h 23"/>
                <a:gd name="T42" fmla="*/ 111 w 115"/>
                <a:gd name="T43" fmla="*/ 5 h 23"/>
                <a:gd name="T44" fmla="*/ 113 w 115"/>
                <a:gd name="T45" fmla="*/ 6 h 23"/>
                <a:gd name="T46" fmla="*/ 114 w 115"/>
                <a:gd name="T47" fmla="*/ 7 h 23"/>
                <a:gd name="T48" fmla="*/ 114 w 115"/>
                <a:gd name="T49" fmla="*/ 15 h 23"/>
                <a:gd name="T50" fmla="*/ 112 w 115"/>
                <a:gd name="T51" fmla="*/ 17 h 23"/>
                <a:gd name="T52" fmla="*/ 108 w 115"/>
                <a:gd name="T53" fmla="*/ 18 h 23"/>
                <a:gd name="T54" fmla="*/ 106 w 115"/>
                <a:gd name="T55" fmla="*/ 19 h 23"/>
                <a:gd name="T56" fmla="*/ 104 w 115"/>
                <a:gd name="T57" fmla="*/ 20 h 23"/>
                <a:gd name="T58" fmla="*/ 102 w 115"/>
                <a:gd name="T59" fmla="*/ 20 h 23"/>
                <a:gd name="T60" fmla="*/ 100 w 115"/>
                <a:gd name="T61" fmla="*/ 20 h 23"/>
                <a:gd name="T62" fmla="*/ 97 w 115"/>
                <a:gd name="T63" fmla="*/ 21 h 23"/>
                <a:gd name="T64" fmla="*/ 95 w 115"/>
                <a:gd name="T65" fmla="*/ 21 h 23"/>
                <a:gd name="T66" fmla="*/ 91 w 115"/>
                <a:gd name="T67" fmla="*/ 21 h 23"/>
                <a:gd name="T68" fmla="*/ 87 w 115"/>
                <a:gd name="T69" fmla="*/ 22 h 23"/>
                <a:gd name="T70" fmla="*/ 83 w 115"/>
                <a:gd name="T71" fmla="*/ 22 h 23"/>
                <a:gd name="T72" fmla="*/ 78 w 115"/>
                <a:gd name="T73" fmla="*/ 22 h 23"/>
                <a:gd name="T74" fmla="*/ 74 w 115"/>
                <a:gd name="T75" fmla="*/ 23 h 23"/>
                <a:gd name="T76" fmla="*/ 70 w 115"/>
                <a:gd name="T77" fmla="*/ 23 h 23"/>
                <a:gd name="T78" fmla="*/ 67 w 115"/>
                <a:gd name="T79" fmla="*/ 23 h 23"/>
                <a:gd name="T80" fmla="*/ 64 w 115"/>
                <a:gd name="T81" fmla="*/ 23 h 23"/>
                <a:gd name="T82" fmla="*/ 61 w 115"/>
                <a:gd name="T83" fmla="*/ 23 h 23"/>
                <a:gd name="T84" fmla="*/ 58 w 115"/>
                <a:gd name="T85" fmla="*/ 23 h 23"/>
                <a:gd name="T86" fmla="*/ 55 w 115"/>
                <a:gd name="T87" fmla="*/ 23 h 23"/>
                <a:gd name="T88" fmla="*/ 52 w 115"/>
                <a:gd name="T89" fmla="*/ 23 h 23"/>
                <a:gd name="T90" fmla="*/ 49 w 115"/>
                <a:gd name="T91" fmla="*/ 23 h 23"/>
                <a:gd name="T92" fmla="*/ 46 w 115"/>
                <a:gd name="T93" fmla="*/ 23 h 23"/>
                <a:gd name="T94" fmla="*/ 43 w 115"/>
                <a:gd name="T95" fmla="*/ 23 h 23"/>
                <a:gd name="T96" fmla="*/ 38 w 115"/>
                <a:gd name="T97" fmla="*/ 23 h 23"/>
                <a:gd name="T98" fmla="*/ 31 w 115"/>
                <a:gd name="T99" fmla="*/ 22 h 23"/>
                <a:gd name="T100" fmla="*/ 25 w 115"/>
                <a:gd name="T101" fmla="*/ 22 h 23"/>
                <a:gd name="T102" fmla="*/ 19 w 115"/>
                <a:gd name="T103" fmla="*/ 21 h 23"/>
                <a:gd name="T104" fmla="*/ 14 w 115"/>
                <a:gd name="T105" fmla="*/ 20 h 23"/>
                <a:gd name="T106" fmla="*/ 10 w 115"/>
                <a:gd name="T107" fmla="*/ 20 h 23"/>
                <a:gd name="T108" fmla="*/ 6 w 115"/>
                <a:gd name="T109" fmla="*/ 19 h 23"/>
                <a:gd name="T110" fmla="*/ 4 w 115"/>
                <a:gd name="T111" fmla="*/ 18 h 23"/>
                <a:gd name="T112" fmla="*/ 2 w 115"/>
                <a:gd name="T113" fmla="*/ 17 h 23"/>
                <a:gd name="T114" fmla="*/ 1 w 115"/>
                <a:gd name="T115" fmla="*/ 16 h 23"/>
                <a:gd name="T116" fmla="*/ 0 w 115"/>
                <a:gd name="T117" fmla="*/ 15 h 23"/>
                <a:gd name="T118" fmla="*/ 0 w 115"/>
                <a:gd name="T119" fmla="*/ 7 h 23"/>
                <a:gd name="T120" fmla="*/ 2 w 115"/>
                <a:gd name="T121" fmla="*/ 5 h 23"/>
                <a:gd name="T122" fmla="*/ 5 w 115"/>
                <a:gd name="T123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5" h="23">
                  <a:moveTo>
                    <a:pt x="6" y="4"/>
                  </a:moveTo>
                  <a:lnTo>
                    <a:pt x="7" y="3"/>
                  </a:lnTo>
                  <a:lnTo>
                    <a:pt x="8" y="3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39" y="0"/>
                  </a:lnTo>
                  <a:lnTo>
                    <a:pt x="41" y="0"/>
                  </a:lnTo>
                  <a:lnTo>
                    <a:pt x="43" y="0"/>
                  </a:lnTo>
                  <a:lnTo>
                    <a:pt x="45" y="0"/>
                  </a:lnTo>
                  <a:lnTo>
                    <a:pt x="47" y="0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3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0"/>
                  </a:lnTo>
                  <a:lnTo>
                    <a:pt x="65" y="0"/>
                  </a:lnTo>
                  <a:lnTo>
                    <a:pt x="67" y="0"/>
                  </a:lnTo>
                  <a:lnTo>
                    <a:pt x="69" y="0"/>
                  </a:lnTo>
                  <a:lnTo>
                    <a:pt x="72" y="0"/>
                  </a:lnTo>
                  <a:lnTo>
                    <a:pt x="74" y="0"/>
                  </a:lnTo>
                  <a:lnTo>
                    <a:pt x="77" y="0"/>
                  </a:lnTo>
                  <a:lnTo>
                    <a:pt x="79" y="0"/>
                  </a:lnTo>
                  <a:lnTo>
                    <a:pt x="81" y="0"/>
                  </a:lnTo>
                  <a:lnTo>
                    <a:pt x="83" y="1"/>
                  </a:lnTo>
                  <a:lnTo>
                    <a:pt x="85" y="1"/>
                  </a:lnTo>
                  <a:lnTo>
                    <a:pt x="87" y="1"/>
                  </a:lnTo>
                  <a:lnTo>
                    <a:pt x="89" y="1"/>
                  </a:lnTo>
                  <a:lnTo>
                    <a:pt x="91" y="1"/>
                  </a:lnTo>
                  <a:lnTo>
                    <a:pt x="93" y="1"/>
                  </a:lnTo>
                  <a:lnTo>
                    <a:pt x="95" y="2"/>
                  </a:lnTo>
                  <a:lnTo>
                    <a:pt x="96" y="2"/>
                  </a:lnTo>
                  <a:lnTo>
                    <a:pt x="97" y="2"/>
                  </a:lnTo>
                  <a:lnTo>
                    <a:pt x="99" y="2"/>
                  </a:lnTo>
                  <a:lnTo>
                    <a:pt x="100" y="2"/>
                  </a:lnTo>
                  <a:lnTo>
                    <a:pt x="101" y="2"/>
                  </a:lnTo>
                  <a:lnTo>
                    <a:pt x="102" y="3"/>
                  </a:lnTo>
                  <a:lnTo>
                    <a:pt x="103" y="3"/>
                  </a:lnTo>
                  <a:lnTo>
                    <a:pt x="105" y="3"/>
                  </a:lnTo>
                  <a:lnTo>
                    <a:pt x="106" y="3"/>
                  </a:lnTo>
                  <a:lnTo>
                    <a:pt x="107" y="3"/>
                  </a:lnTo>
                  <a:lnTo>
                    <a:pt x="107" y="4"/>
                  </a:lnTo>
                  <a:lnTo>
                    <a:pt x="108" y="4"/>
                  </a:lnTo>
                  <a:lnTo>
                    <a:pt x="109" y="4"/>
                  </a:lnTo>
                  <a:lnTo>
                    <a:pt x="110" y="4"/>
                  </a:lnTo>
                  <a:lnTo>
                    <a:pt x="111" y="5"/>
                  </a:lnTo>
                  <a:lnTo>
                    <a:pt x="111" y="5"/>
                  </a:lnTo>
                  <a:lnTo>
                    <a:pt x="112" y="5"/>
                  </a:lnTo>
                  <a:lnTo>
                    <a:pt x="113" y="5"/>
                  </a:lnTo>
                  <a:lnTo>
                    <a:pt x="113" y="6"/>
                  </a:lnTo>
                  <a:lnTo>
                    <a:pt x="114" y="6"/>
                  </a:lnTo>
                  <a:lnTo>
                    <a:pt x="114" y="7"/>
                  </a:lnTo>
                  <a:lnTo>
                    <a:pt x="114" y="7"/>
                  </a:lnTo>
                  <a:lnTo>
                    <a:pt x="115" y="8"/>
                  </a:lnTo>
                  <a:lnTo>
                    <a:pt x="115" y="15"/>
                  </a:lnTo>
                  <a:lnTo>
                    <a:pt x="114" y="15"/>
                  </a:lnTo>
                  <a:lnTo>
                    <a:pt x="114" y="16"/>
                  </a:lnTo>
                  <a:lnTo>
                    <a:pt x="113" y="16"/>
                  </a:lnTo>
                  <a:lnTo>
                    <a:pt x="112" y="17"/>
                  </a:lnTo>
                  <a:lnTo>
                    <a:pt x="110" y="17"/>
                  </a:lnTo>
                  <a:lnTo>
                    <a:pt x="109" y="18"/>
                  </a:lnTo>
                  <a:lnTo>
                    <a:pt x="108" y="18"/>
                  </a:lnTo>
                  <a:lnTo>
                    <a:pt x="107" y="19"/>
                  </a:lnTo>
                  <a:lnTo>
                    <a:pt x="106" y="19"/>
                  </a:lnTo>
                  <a:lnTo>
                    <a:pt x="106" y="19"/>
                  </a:lnTo>
                  <a:lnTo>
                    <a:pt x="105" y="19"/>
                  </a:lnTo>
                  <a:lnTo>
                    <a:pt x="105" y="19"/>
                  </a:lnTo>
                  <a:lnTo>
                    <a:pt x="104" y="20"/>
                  </a:lnTo>
                  <a:lnTo>
                    <a:pt x="103" y="20"/>
                  </a:lnTo>
                  <a:lnTo>
                    <a:pt x="103" y="20"/>
                  </a:lnTo>
                  <a:lnTo>
                    <a:pt x="102" y="20"/>
                  </a:lnTo>
                  <a:lnTo>
                    <a:pt x="101" y="20"/>
                  </a:lnTo>
                  <a:lnTo>
                    <a:pt x="101" y="20"/>
                  </a:lnTo>
                  <a:lnTo>
                    <a:pt x="100" y="20"/>
                  </a:lnTo>
                  <a:lnTo>
                    <a:pt x="99" y="21"/>
                  </a:lnTo>
                  <a:lnTo>
                    <a:pt x="98" y="21"/>
                  </a:lnTo>
                  <a:lnTo>
                    <a:pt x="97" y="21"/>
                  </a:lnTo>
                  <a:lnTo>
                    <a:pt x="97" y="21"/>
                  </a:lnTo>
                  <a:lnTo>
                    <a:pt x="96" y="21"/>
                  </a:lnTo>
                  <a:lnTo>
                    <a:pt x="95" y="21"/>
                  </a:lnTo>
                  <a:lnTo>
                    <a:pt x="93" y="21"/>
                  </a:lnTo>
                  <a:lnTo>
                    <a:pt x="92" y="21"/>
                  </a:lnTo>
                  <a:lnTo>
                    <a:pt x="91" y="21"/>
                  </a:lnTo>
                  <a:lnTo>
                    <a:pt x="90" y="22"/>
                  </a:lnTo>
                  <a:lnTo>
                    <a:pt x="88" y="22"/>
                  </a:lnTo>
                  <a:lnTo>
                    <a:pt x="87" y="22"/>
                  </a:lnTo>
                  <a:lnTo>
                    <a:pt x="85" y="22"/>
                  </a:lnTo>
                  <a:lnTo>
                    <a:pt x="84" y="22"/>
                  </a:lnTo>
                  <a:lnTo>
                    <a:pt x="83" y="22"/>
                  </a:lnTo>
                  <a:lnTo>
                    <a:pt x="81" y="22"/>
                  </a:lnTo>
                  <a:lnTo>
                    <a:pt x="80" y="22"/>
                  </a:lnTo>
                  <a:lnTo>
                    <a:pt x="78" y="22"/>
                  </a:lnTo>
                  <a:lnTo>
                    <a:pt x="77" y="23"/>
                  </a:lnTo>
                  <a:lnTo>
                    <a:pt x="75" y="23"/>
                  </a:lnTo>
                  <a:lnTo>
                    <a:pt x="74" y="23"/>
                  </a:lnTo>
                  <a:lnTo>
                    <a:pt x="73" y="23"/>
                  </a:lnTo>
                  <a:lnTo>
                    <a:pt x="72" y="23"/>
                  </a:lnTo>
                  <a:lnTo>
                    <a:pt x="70" y="23"/>
                  </a:lnTo>
                  <a:lnTo>
                    <a:pt x="69" y="23"/>
                  </a:lnTo>
                  <a:lnTo>
                    <a:pt x="68" y="23"/>
                  </a:lnTo>
                  <a:lnTo>
                    <a:pt x="67" y="23"/>
                  </a:lnTo>
                  <a:lnTo>
                    <a:pt x="66" y="23"/>
                  </a:lnTo>
                  <a:lnTo>
                    <a:pt x="65" y="23"/>
                  </a:lnTo>
                  <a:lnTo>
                    <a:pt x="64" y="23"/>
                  </a:lnTo>
                  <a:lnTo>
                    <a:pt x="63" y="23"/>
                  </a:lnTo>
                  <a:lnTo>
                    <a:pt x="62" y="23"/>
                  </a:lnTo>
                  <a:lnTo>
                    <a:pt x="61" y="23"/>
                  </a:lnTo>
                  <a:lnTo>
                    <a:pt x="60" y="23"/>
                  </a:lnTo>
                  <a:lnTo>
                    <a:pt x="59" y="23"/>
                  </a:lnTo>
                  <a:lnTo>
                    <a:pt x="58" y="23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3"/>
                  </a:lnTo>
                  <a:lnTo>
                    <a:pt x="54" y="23"/>
                  </a:lnTo>
                  <a:lnTo>
                    <a:pt x="53" y="23"/>
                  </a:lnTo>
                  <a:lnTo>
                    <a:pt x="52" y="23"/>
                  </a:lnTo>
                  <a:lnTo>
                    <a:pt x="51" y="23"/>
                  </a:lnTo>
                  <a:lnTo>
                    <a:pt x="50" y="23"/>
                  </a:lnTo>
                  <a:lnTo>
                    <a:pt x="49" y="23"/>
                  </a:lnTo>
                  <a:lnTo>
                    <a:pt x="48" y="23"/>
                  </a:lnTo>
                  <a:lnTo>
                    <a:pt x="46" y="23"/>
                  </a:lnTo>
                  <a:lnTo>
                    <a:pt x="46" y="23"/>
                  </a:lnTo>
                  <a:lnTo>
                    <a:pt x="45" y="23"/>
                  </a:lnTo>
                  <a:lnTo>
                    <a:pt x="44" y="23"/>
                  </a:lnTo>
                  <a:lnTo>
                    <a:pt x="43" y="23"/>
                  </a:lnTo>
                  <a:lnTo>
                    <a:pt x="42" y="23"/>
                  </a:lnTo>
                  <a:lnTo>
                    <a:pt x="41" y="23"/>
                  </a:lnTo>
                  <a:lnTo>
                    <a:pt x="38" y="23"/>
                  </a:lnTo>
                  <a:lnTo>
                    <a:pt x="36" y="22"/>
                  </a:lnTo>
                  <a:lnTo>
                    <a:pt x="33" y="22"/>
                  </a:lnTo>
                  <a:lnTo>
                    <a:pt x="31" y="22"/>
                  </a:lnTo>
                  <a:lnTo>
                    <a:pt x="29" y="22"/>
                  </a:lnTo>
                  <a:lnTo>
                    <a:pt x="27" y="22"/>
                  </a:lnTo>
                  <a:lnTo>
                    <a:pt x="25" y="22"/>
                  </a:lnTo>
                  <a:lnTo>
                    <a:pt x="23" y="21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6" y="21"/>
                  </a:lnTo>
                  <a:lnTo>
                    <a:pt x="14" y="20"/>
                  </a:lnTo>
                  <a:lnTo>
                    <a:pt x="12" y="20"/>
                  </a:lnTo>
                  <a:lnTo>
                    <a:pt x="11" y="20"/>
                  </a:lnTo>
                  <a:lnTo>
                    <a:pt x="10" y="20"/>
                  </a:lnTo>
                  <a:lnTo>
                    <a:pt x="8" y="19"/>
                  </a:lnTo>
                  <a:lnTo>
                    <a:pt x="7" y="19"/>
                  </a:lnTo>
                  <a:lnTo>
                    <a:pt x="6" y="19"/>
                  </a:lnTo>
                  <a:lnTo>
                    <a:pt x="6" y="18"/>
                  </a:lnTo>
                  <a:lnTo>
                    <a:pt x="5" y="18"/>
                  </a:lnTo>
                  <a:lnTo>
                    <a:pt x="4" y="18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15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6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78" name="Freeform 657"/>
            <p:cNvSpPr>
              <a:spLocks/>
            </p:cNvSpPr>
            <p:nvPr/>
          </p:nvSpPr>
          <p:spPr bwMode="auto">
            <a:xfrm>
              <a:off x="3045" y="3107"/>
              <a:ext cx="111" cy="14"/>
            </a:xfrm>
            <a:custGeom>
              <a:avLst/>
              <a:gdLst>
                <a:gd name="T0" fmla="*/ 106 w 111"/>
                <a:gd name="T1" fmla="*/ 10 h 14"/>
                <a:gd name="T2" fmla="*/ 101 w 111"/>
                <a:gd name="T3" fmla="*/ 11 h 14"/>
                <a:gd name="T4" fmla="*/ 94 w 111"/>
                <a:gd name="T5" fmla="*/ 12 h 14"/>
                <a:gd name="T6" fmla="*/ 86 w 111"/>
                <a:gd name="T7" fmla="*/ 12 h 14"/>
                <a:gd name="T8" fmla="*/ 78 w 111"/>
                <a:gd name="T9" fmla="*/ 13 h 14"/>
                <a:gd name="T10" fmla="*/ 70 w 111"/>
                <a:gd name="T11" fmla="*/ 13 h 14"/>
                <a:gd name="T12" fmla="*/ 68 w 111"/>
                <a:gd name="T13" fmla="*/ 13 h 14"/>
                <a:gd name="T14" fmla="*/ 65 w 111"/>
                <a:gd name="T15" fmla="*/ 13 h 14"/>
                <a:gd name="T16" fmla="*/ 62 w 111"/>
                <a:gd name="T17" fmla="*/ 14 h 14"/>
                <a:gd name="T18" fmla="*/ 59 w 111"/>
                <a:gd name="T19" fmla="*/ 14 h 14"/>
                <a:gd name="T20" fmla="*/ 56 w 111"/>
                <a:gd name="T21" fmla="*/ 14 h 14"/>
                <a:gd name="T22" fmla="*/ 52 w 111"/>
                <a:gd name="T23" fmla="*/ 14 h 14"/>
                <a:gd name="T24" fmla="*/ 48 w 111"/>
                <a:gd name="T25" fmla="*/ 13 h 14"/>
                <a:gd name="T26" fmla="*/ 44 w 111"/>
                <a:gd name="T27" fmla="*/ 13 h 14"/>
                <a:gd name="T28" fmla="*/ 40 w 111"/>
                <a:gd name="T29" fmla="*/ 13 h 14"/>
                <a:gd name="T30" fmla="*/ 36 w 111"/>
                <a:gd name="T31" fmla="*/ 13 h 14"/>
                <a:gd name="T32" fmla="*/ 31 w 111"/>
                <a:gd name="T33" fmla="*/ 13 h 14"/>
                <a:gd name="T34" fmla="*/ 27 w 111"/>
                <a:gd name="T35" fmla="*/ 12 h 14"/>
                <a:gd name="T36" fmla="*/ 22 w 111"/>
                <a:gd name="T37" fmla="*/ 12 h 14"/>
                <a:gd name="T38" fmla="*/ 18 w 111"/>
                <a:gd name="T39" fmla="*/ 12 h 14"/>
                <a:gd name="T40" fmla="*/ 14 w 111"/>
                <a:gd name="T41" fmla="*/ 11 h 14"/>
                <a:gd name="T42" fmla="*/ 11 w 111"/>
                <a:gd name="T43" fmla="*/ 11 h 14"/>
                <a:gd name="T44" fmla="*/ 9 w 111"/>
                <a:gd name="T45" fmla="*/ 10 h 14"/>
                <a:gd name="T46" fmla="*/ 8 w 111"/>
                <a:gd name="T47" fmla="*/ 10 h 14"/>
                <a:gd name="T48" fmla="*/ 4 w 111"/>
                <a:gd name="T49" fmla="*/ 9 h 14"/>
                <a:gd name="T50" fmla="*/ 1 w 111"/>
                <a:gd name="T51" fmla="*/ 8 h 14"/>
                <a:gd name="T52" fmla="*/ 0 w 111"/>
                <a:gd name="T53" fmla="*/ 7 h 14"/>
                <a:gd name="T54" fmla="*/ 1 w 111"/>
                <a:gd name="T55" fmla="*/ 6 h 14"/>
                <a:gd name="T56" fmla="*/ 3 w 111"/>
                <a:gd name="T57" fmla="*/ 5 h 14"/>
                <a:gd name="T58" fmla="*/ 7 w 111"/>
                <a:gd name="T59" fmla="*/ 4 h 14"/>
                <a:gd name="T60" fmla="*/ 11 w 111"/>
                <a:gd name="T61" fmla="*/ 3 h 14"/>
                <a:gd name="T62" fmla="*/ 16 w 111"/>
                <a:gd name="T63" fmla="*/ 2 h 14"/>
                <a:gd name="T64" fmla="*/ 22 w 111"/>
                <a:gd name="T65" fmla="*/ 1 h 14"/>
                <a:gd name="T66" fmla="*/ 29 w 111"/>
                <a:gd name="T67" fmla="*/ 1 h 14"/>
                <a:gd name="T68" fmla="*/ 36 w 111"/>
                <a:gd name="T69" fmla="*/ 0 h 14"/>
                <a:gd name="T70" fmla="*/ 43 w 111"/>
                <a:gd name="T71" fmla="*/ 0 h 14"/>
                <a:gd name="T72" fmla="*/ 51 w 111"/>
                <a:gd name="T73" fmla="*/ 0 h 14"/>
                <a:gd name="T74" fmla="*/ 58 w 111"/>
                <a:gd name="T75" fmla="*/ 0 h 14"/>
                <a:gd name="T76" fmla="*/ 65 w 111"/>
                <a:gd name="T77" fmla="*/ 0 h 14"/>
                <a:gd name="T78" fmla="*/ 71 w 111"/>
                <a:gd name="T79" fmla="*/ 0 h 14"/>
                <a:gd name="T80" fmla="*/ 77 w 111"/>
                <a:gd name="T81" fmla="*/ 1 h 14"/>
                <a:gd name="T82" fmla="*/ 82 w 111"/>
                <a:gd name="T83" fmla="*/ 1 h 14"/>
                <a:gd name="T84" fmla="*/ 88 w 111"/>
                <a:gd name="T85" fmla="*/ 1 h 14"/>
                <a:gd name="T86" fmla="*/ 93 w 111"/>
                <a:gd name="T87" fmla="*/ 2 h 14"/>
                <a:gd name="T88" fmla="*/ 97 w 111"/>
                <a:gd name="T89" fmla="*/ 2 h 14"/>
                <a:gd name="T90" fmla="*/ 101 w 111"/>
                <a:gd name="T91" fmla="*/ 3 h 14"/>
                <a:gd name="T92" fmla="*/ 104 w 111"/>
                <a:gd name="T93" fmla="*/ 3 h 14"/>
                <a:gd name="T94" fmla="*/ 107 w 111"/>
                <a:gd name="T95" fmla="*/ 4 h 14"/>
                <a:gd name="T96" fmla="*/ 109 w 111"/>
                <a:gd name="T97" fmla="*/ 5 h 14"/>
                <a:gd name="T98" fmla="*/ 111 w 111"/>
                <a:gd name="T99" fmla="*/ 6 h 14"/>
                <a:gd name="T100" fmla="*/ 111 w 111"/>
                <a:gd name="T101" fmla="*/ 7 h 14"/>
                <a:gd name="T102" fmla="*/ 111 w 111"/>
                <a:gd name="T103" fmla="*/ 8 h 14"/>
                <a:gd name="T104" fmla="*/ 110 w 111"/>
                <a:gd name="T105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1" h="14">
                  <a:moveTo>
                    <a:pt x="108" y="9"/>
                  </a:moveTo>
                  <a:lnTo>
                    <a:pt x="107" y="9"/>
                  </a:lnTo>
                  <a:lnTo>
                    <a:pt x="106" y="10"/>
                  </a:lnTo>
                  <a:lnTo>
                    <a:pt x="104" y="10"/>
                  </a:lnTo>
                  <a:lnTo>
                    <a:pt x="102" y="11"/>
                  </a:lnTo>
                  <a:lnTo>
                    <a:pt x="101" y="11"/>
                  </a:lnTo>
                  <a:lnTo>
                    <a:pt x="98" y="11"/>
                  </a:lnTo>
                  <a:lnTo>
                    <a:pt x="96" y="11"/>
                  </a:lnTo>
                  <a:lnTo>
                    <a:pt x="94" y="12"/>
                  </a:lnTo>
                  <a:lnTo>
                    <a:pt x="92" y="12"/>
                  </a:lnTo>
                  <a:lnTo>
                    <a:pt x="89" y="12"/>
                  </a:lnTo>
                  <a:lnTo>
                    <a:pt x="86" y="12"/>
                  </a:lnTo>
                  <a:lnTo>
                    <a:pt x="83" y="13"/>
                  </a:lnTo>
                  <a:lnTo>
                    <a:pt x="81" y="13"/>
                  </a:lnTo>
                  <a:lnTo>
                    <a:pt x="78" y="13"/>
                  </a:lnTo>
                  <a:lnTo>
                    <a:pt x="74" y="13"/>
                  </a:lnTo>
                  <a:lnTo>
                    <a:pt x="71" y="13"/>
                  </a:lnTo>
                  <a:lnTo>
                    <a:pt x="70" y="13"/>
                  </a:lnTo>
                  <a:lnTo>
                    <a:pt x="69" y="13"/>
                  </a:lnTo>
                  <a:lnTo>
                    <a:pt x="68" y="13"/>
                  </a:lnTo>
                  <a:lnTo>
                    <a:pt x="68" y="13"/>
                  </a:lnTo>
                  <a:lnTo>
                    <a:pt x="67" y="13"/>
                  </a:lnTo>
                  <a:lnTo>
                    <a:pt x="66" y="13"/>
                  </a:lnTo>
                  <a:lnTo>
                    <a:pt x="65" y="13"/>
                  </a:lnTo>
                  <a:lnTo>
                    <a:pt x="64" y="13"/>
                  </a:lnTo>
                  <a:lnTo>
                    <a:pt x="63" y="13"/>
                  </a:lnTo>
                  <a:lnTo>
                    <a:pt x="62" y="14"/>
                  </a:lnTo>
                  <a:lnTo>
                    <a:pt x="61" y="14"/>
                  </a:lnTo>
                  <a:lnTo>
                    <a:pt x="60" y="14"/>
                  </a:lnTo>
                  <a:lnTo>
                    <a:pt x="59" y="14"/>
                  </a:lnTo>
                  <a:lnTo>
                    <a:pt x="58" y="14"/>
                  </a:lnTo>
                  <a:lnTo>
                    <a:pt x="57" y="14"/>
                  </a:lnTo>
                  <a:lnTo>
                    <a:pt x="56" y="14"/>
                  </a:lnTo>
                  <a:lnTo>
                    <a:pt x="55" y="14"/>
                  </a:lnTo>
                  <a:lnTo>
                    <a:pt x="53" y="14"/>
                  </a:lnTo>
                  <a:lnTo>
                    <a:pt x="52" y="14"/>
                  </a:lnTo>
                  <a:lnTo>
                    <a:pt x="50" y="13"/>
                  </a:lnTo>
                  <a:lnTo>
                    <a:pt x="49" y="13"/>
                  </a:lnTo>
                  <a:lnTo>
                    <a:pt x="48" y="13"/>
                  </a:lnTo>
                  <a:lnTo>
                    <a:pt x="46" y="13"/>
                  </a:lnTo>
                  <a:lnTo>
                    <a:pt x="45" y="13"/>
                  </a:lnTo>
                  <a:lnTo>
                    <a:pt x="44" y="13"/>
                  </a:lnTo>
                  <a:lnTo>
                    <a:pt x="42" y="13"/>
                  </a:lnTo>
                  <a:lnTo>
                    <a:pt x="41" y="13"/>
                  </a:lnTo>
                  <a:lnTo>
                    <a:pt x="40" y="13"/>
                  </a:lnTo>
                  <a:lnTo>
                    <a:pt x="38" y="13"/>
                  </a:lnTo>
                  <a:lnTo>
                    <a:pt x="37" y="13"/>
                  </a:lnTo>
                  <a:lnTo>
                    <a:pt x="36" y="13"/>
                  </a:lnTo>
                  <a:lnTo>
                    <a:pt x="35" y="13"/>
                  </a:lnTo>
                  <a:lnTo>
                    <a:pt x="33" y="13"/>
                  </a:lnTo>
                  <a:lnTo>
                    <a:pt x="31" y="13"/>
                  </a:lnTo>
                  <a:lnTo>
                    <a:pt x="30" y="13"/>
                  </a:lnTo>
                  <a:lnTo>
                    <a:pt x="28" y="13"/>
                  </a:lnTo>
                  <a:lnTo>
                    <a:pt x="27" y="12"/>
                  </a:lnTo>
                  <a:lnTo>
                    <a:pt x="25" y="12"/>
                  </a:lnTo>
                  <a:lnTo>
                    <a:pt x="24" y="12"/>
                  </a:lnTo>
                  <a:lnTo>
                    <a:pt x="22" y="12"/>
                  </a:lnTo>
                  <a:lnTo>
                    <a:pt x="21" y="12"/>
                  </a:lnTo>
                  <a:lnTo>
                    <a:pt x="19" y="12"/>
                  </a:lnTo>
                  <a:lnTo>
                    <a:pt x="18" y="12"/>
                  </a:lnTo>
                  <a:lnTo>
                    <a:pt x="17" y="12"/>
                  </a:lnTo>
                  <a:lnTo>
                    <a:pt x="15" y="11"/>
                  </a:lnTo>
                  <a:lnTo>
                    <a:pt x="14" y="11"/>
                  </a:lnTo>
                  <a:lnTo>
                    <a:pt x="13" y="11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11" y="11"/>
                  </a:lnTo>
                  <a:lnTo>
                    <a:pt x="10" y="11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4" y="9"/>
                  </a:lnTo>
                  <a:lnTo>
                    <a:pt x="3" y="9"/>
                  </a:lnTo>
                  <a:lnTo>
                    <a:pt x="2" y="8"/>
                  </a:lnTo>
                  <a:lnTo>
                    <a:pt x="1" y="8"/>
                  </a:lnTo>
                  <a:lnTo>
                    <a:pt x="1" y="8"/>
                  </a:lnTo>
                  <a:lnTo>
                    <a:pt x="1" y="7"/>
                  </a:lnTo>
                  <a:lnTo>
                    <a:pt x="0" y="7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8" y="3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3" y="3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3" y="1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3" y="0"/>
                  </a:lnTo>
                  <a:lnTo>
                    <a:pt x="45" y="0"/>
                  </a:lnTo>
                  <a:lnTo>
                    <a:pt x="48" y="0"/>
                  </a:lnTo>
                  <a:lnTo>
                    <a:pt x="51" y="0"/>
                  </a:lnTo>
                  <a:lnTo>
                    <a:pt x="53" y="0"/>
                  </a:lnTo>
                  <a:lnTo>
                    <a:pt x="56" y="0"/>
                  </a:lnTo>
                  <a:lnTo>
                    <a:pt x="58" y="0"/>
                  </a:lnTo>
                  <a:lnTo>
                    <a:pt x="60" y="0"/>
                  </a:lnTo>
                  <a:lnTo>
                    <a:pt x="63" y="0"/>
                  </a:lnTo>
                  <a:lnTo>
                    <a:pt x="65" y="0"/>
                  </a:lnTo>
                  <a:lnTo>
                    <a:pt x="67" y="0"/>
                  </a:lnTo>
                  <a:lnTo>
                    <a:pt x="69" y="0"/>
                  </a:lnTo>
                  <a:lnTo>
                    <a:pt x="71" y="0"/>
                  </a:lnTo>
                  <a:lnTo>
                    <a:pt x="73" y="0"/>
                  </a:lnTo>
                  <a:lnTo>
                    <a:pt x="75" y="0"/>
                  </a:lnTo>
                  <a:lnTo>
                    <a:pt x="77" y="1"/>
                  </a:lnTo>
                  <a:lnTo>
                    <a:pt x="79" y="1"/>
                  </a:lnTo>
                  <a:lnTo>
                    <a:pt x="81" y="1"/>
                  </a:lnTo>
                  <a:lnTo>
                    <a:pt x="82" y="1"/>
                  </a:lnTo>
                  <a:lnTo>
                    <a:pt x="84" y="1"/>
                  </a:lnTo>
                  <a:lnTo>
                    <a:pt x="86" y="1"/>
                  </a:lnTo>
                  <a:lnTo>
                    <a:pt x="88" y="1"/>
                  </a:lnTo>
                  <a:lnTo>
                    <a:pt x="89" y="1"/>
                  </a:lnTo>
                  <a:lnTo>
                    <a:pt x="91" y="2"/>
                  </a:lnTo>
                  <a:lnTo>
                    <a:pt x="93" y="2"/>
                  </a:lnTo>
                  <a:lnTo>
                    <a:pt x="94" y="2"/>
                  </a:lnTo>
                  <a:lnTo>
                    <a:pt x="96" y="2"/>
                  </a:lnTo>
                  <a:lnTo>
                    <a:pt x="97" y="2"/>
                  </a:lnTo>
                  <a:lnTo>
                    <a:pt x="98" y="2"/>
                  </a:lnTo>
                  <a:lnTo>
                    <a:pt x="100" y="3"/>
                  </a:lnTo>
                  <a:lnTo>
                    <a:pt x="101" y="3"/>
                  </a:lnTo>
                  <a:lnTo>
                    <a:pt x="102" y="3"/>
                  </a:lnTo>
                  <a:lnTo>
                    <a:pt x="103" y="3"/>
                  </a:lnTo>
                  <a:lnTo>
                    <a:pt x="104" y="3"/>
                  </a:lnTo>
                  <a:lnTo>
                    <a:pt x="105" y="4"/>
                  </a:lnTo>
                  <a:lnTo>
                    <a:pt x="106" y="4"/>
                  </a:lnTo>
                  <a:lnTo>
                    <a:pt x="107" y="4"/>
                  </a:lnTo>
                  <a:lnTo>
                    <a:pt x="108" y="4"/>
                  </a:lnTo>
                  <a:lnTo>
                    <a:pt x="109" y="5"/>
                  </a:lnTo>
                  <a:lnTo>
                    <a:pt x="109" y="5"/>
                  </a:lnTo>
                  <a:lnTo>
                    <a:pt x="110" y="5"/>
                  </a:lnTo>
                  <a:lnTo>
                    <a:pt x="111" y="6"/>
                  </a:lnTo>
                  <a:lnTo>
                    <a:pt x="111" y="6"/>
                  </a:lnTo>
                  <a:lnTo>
                    <a:pt x="111" y="6"/>
                  </a:lnTo>
                  <a:lnTo>
                    <a:pt x="111" y="6"/>
                  </a:lnTo>
                  <a:lnTo>
                    <a:pt x="111" y="7"/>
                  </a:lnTo>
                  <a:lnTo>
                    <a:pt x="111" y="7"/>
                  </a:lnTo>
                  <a:lnTo>
                    <a:pt x="111" y="7"/>
                  </a:lnTo>
                  <a:lnTo>
                    <a:pt x="111" y="8"/>
                  </a:lnTo>
                  <a:lnTo>
                    <a:pt x="111" y="8"/>
                  </a:lnTo>
                  <a:lnTo>
                    <a:pt x="110" y="8"/>
                  </a:lnTo>
                  <a:lnTo>
                    <a:pt x="110" y="9"/>
                  </a:lnTo>
                  <a:lnTo>
                    <a:pt x="109" y="9"/>
                  </a:lnTo>
                  <a:lnTo>
                    <a:pt x="108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79" name="Freeform 658"/>
            <p:cNvSpPr>
              <a:spLocks/>
            </p:cNvSpPr>
            <p:nvPr/>
          </p:nvSpPr>
          <p:spPr bwMode="auto">
            <a:xfrm>
              <a:off x="3045" y="3116"/>
              <a:ext cx="112" cy="11"/>
            </a:xfrm>
            <a:custGeom>
              <a:avLst/>
              <a:gdLst>
                <a:gd name="T0" fmla="*/ 111 w 112"/>
                <a:gd name="T1" fmla="*/ 5 h 11"/>
                <a:gd name="T2" fmla="*/ 108 w 112"/>
                <a:gd name="T3" fmla="*/ 6 h 11"/>
                <a:gd name="T4" fmla="*/ 104 w 112"/>
                <a:gd name="T5" fmla="*/ 8 h 11"/>
                <a:gd name="T6" fmla="*/ 99 w 112"/>
                <a:gd name="T7" fmla="*/ 8 h 11"/>
                <a:gd name="T8" fmla="*/ 94 w 112"/>
                <a:gd name="T9" fmla="*/ 9 h 11"/>
                <a:gd name="T10" fmla="*/ 88 w 112"/>
                <a:gd name="T11" fmla="*/ 10 h 11"/>
                <a:gd name="T12" fmla="*/ 81 w 112"/>
                <a:gd name="T13" fmla="*/ 10 h 11"/>
                <a:gd name="T14" fmla="*/ 74 w 112"/>
                <a:gd name="T15" fmla="*/ 11 h 11"/>
                <a:gd name="T16" fmla="*/ 70 w 112"/>
                <a:gd name="T17" fmla="*/ 11 h 11"/>
                <a:gd name="T18" fmla="*/ 67 w 112"/>
                <a:gd name="T19" fmla="*/ 11 h 11"/>
                <a:gd name="T20" fmla="*/ 64 w 112"/>
                <a:gd name="T21" fmla="*/ 11 h 11"/>
                <a:gd name="T22" fmla="*/ 61 w 112"/>
                <a:gd name="T23" fmla="*/ 11 h 11"/>
                <a:gd name="T24" fmla="*/ 58 w 112"/>
                <a:gd name="T25" fmla="*/ 11 h 11"/>
                <a:gd name="T26" fmla="*/ 55 w 112"/>
                <a:gd name="T27" fmla="*/ 11 h 11"/>
                <a:gd name="T28" fmla="*/ 51 w 112"/>
                <a:gd name="T29" fmla="*/ 11 h 11"/>
                <a:gd name="T30" fmla="*/ 47 w 112"/>
                <a:gd name="T31" fmla="*/ 11 h 11"/>
                <a:gd name="T32" fmla="*/ 42 w 112"/>
                <a:gd name="T33" fmla="*/ 11 h 11"/>
                <a:gd name="T34" fmla="*/ 39 w 112"/>
                <a:gd name="T35" fmla="*/ 11 h 11"/>
                <a:gd name="T36" fmla="*/ 35 w 112"/>
                <a:gd name="T37" fmla="*/ 10 h 11"/>
                <a:gd name="T38" fmla="*/ 30 w 112"/>
                <a:gd name="T39" fmla="*/ 10 h 11"/>
                <a:gd name="T40" fmla="*/ 25 w 112"/>
                <a:gd name="T41" fmla="*/ 10 h 11"/>
                <a:gd name="T42" fmla="*/ 21 w 112"/>
                <a:gd name="T43" fmla="*/ 9 h 11"/>
                <a:gd name="T44" fmla="*/ 17 w 112"/>
                <a:gd name="T45" fmla="*/ 9 h 11"/>
                <a:gd name="T46" fmla="*/ 13 w 112"/>
                <a:gd name="T47" fmla="*/ 8 h 11"/>
                <a:gd name="T48" fmla="*/ 11 w 112"/>
                <a:gd name="T49" fmla="*/ 8 h 11"/>
                <a:gd name="T50" fmla="*/ 9 w 112"/>
                <a:gd name="T51" fmla="*/ 7 h 11"/>
                <a:gd name="T52" fmla="*/ 7 w 112"/>
                <a:gd name="T53" fmla="*/ 7 h 11"/>
                <a:gd name="T54" fmla="*/ 3 w 112"/>
                <a:gd name="T55" fmla="*/ 6 h 11"/>
                <a:gd name="T56" fmla="*/ 0 w 112"/>
                <a:gd name="T57" fmla="*/ 4 h 11"/>
                <a:gd name="T58" fmla="*/ 0 w 112"/>
                <a:gd name="T59" fmla="*/ 3 h 11"/>
                <a:gd name="T60" fmla="*/ 0 w 112"/>
                <a:gd name="T61" fmla="*/ 0 h 11"/>
                <a:gd name="T62" fmla="*/ 1 w 112"/>
                <a:gd name="T63" fmla="*/ 1 h 11"/>
                <a:gd name="T64" fmla="*/ 4 w 112"/>
                <a:gd name="T65" fmla="*/ 2 h 11"/>
                <a:gd name="T66" fmla="*/ 7 w 112"/>
                <a:gd name="T67" fmla="*/ 3 h 11"/>
                <a:gd name="T68" fmla="*/ 9 w 112"/>
                <a:gd name="T69" fmla="*/ 3 h 11"/>
                <a:gd name="T70" fmla="*/ 11 w 112"/>
                <a:gd name="T71" fmla="*/ 4 h 11"/>
                <a:gd name="T72" fmla="*/ 14 w 112"/>
                <a:gd name="T73" fmla="*/ 4 h 11"/>
                <a:gd name="T74" fmla="*/ 18 w 112"/>
                <a:gd name="T75" fmla="*/ 5 h 11"/>
                <a:gd name="T76" fmla="*/ 22 w 112"/>
                <a:gd name="T77" fmla="*/ 5 h 11"/>
                <a:gd name="T78" fmla="*/ 26 w 112"/>
                <a:gd name="T79" fmla="*/ 6 h 11"/>
                <a:gd name="T80" fmla="*/ 31 w 112"/>
                <a:gd name="T81" fmla="*/ 6 h 11"/>
                <a:gd name="T82" fmla="*/ 36 w 112"/>
                <a:gd name="T83" fmla="*/ 6 h 11"/>
                <a:gd name="T84" fmla="*/ 40 w 112"/>
                <a:gd name="T85" fmla="*/ 6 h 11"/>
                <a:gd name="T86" fmla="*/ 44 w 112"/>
                <a:gd name="T87" fmla="*/ 7 h 11"/>
                <a:gd name="T88" fmla="*/ 48 w 112"/>
                <a:gd name="T89" fmla="*/ 7 h 11"/>
                <a:gd name="T90" fmla="*/ 52 w 112"/>
                <a:gd name="T91" fmla="*/ 7 h 11"/>
                <a:gd name="T92" fmla="*/ 56 w 112"/>
                <a:gd name="T93" fmla="*/ 7 h 11"/>
                <a:gd name="T94" fmla="*/ 59 w 112"/>
                <a:gd name="T95" fmla="*/ 7 h 11"/>
                <a:gd name="T96" fmla="*/ 62 w 112"/>
                <a:gd name="T97" fmla="*/ 7 h 11"/>
                <a:gd name="T98" fmla="*/ 65 w 112"/>
                <a:gd name="T99" fmla="*/ 7 h 11"/>
                <a:gd name="T100" fmla="*/ 68 w 112"/>
                <a:gd name="T101" fmla="*/ 7 h 11"/>
                <a:gd name="T102" fmla="*/ 71 w 112"/>
                <a:gd name="T103" fmla="*/ 7 h 11"/>
                <a:gd name="T104" fmla="*/ 78 w 112"/>
                <a:gd name="T105" fmla="*/ 6 h 11"/>
                <a:gd name="T106" fmla="*/ 87 w 112"/>
                <a:gd name="T107" fmla="*/ 5 h 11"/>
                <a:gd name="T108" fmla="*/ 95 w 112"/>
                <a:gd name="T109" fmla="*/ 5 h 11"/>
                <a:gd name="T110" fmla="*/ 101 w 112"/>
                <a:gd name="T111" fmla="*/ 4 h 11"/>
                <a:gd name="T112" fmla="*/ 106 w 112"/>
                <a:gd name="T113" fmla="*/ 2 h 11"/>
                <a:gd name="T114" fmla="*/ 109 w 112"/>
                <a:gd name="T115" fmla="*/ 1 h 11"/>
                <a:gd name="T116" fmla="*/ 111 w 112"/>
                <a:gd name="T117" fmla="*/ 1 h 11"/>
                <a:gd name="T118" fmla="*/ 112 w 112"/>
                <a:gd name="T11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2" h="11">
                  <a:moveTo>
                    <a:pt x="112" y="3"/>
                  </a:moveTo>
                  <a:lnTo>
                    <a:pt x="112" y="4"/>
                  </a:lnTo>
                  <a:lnTo>
                    <a:pt x="111" y="5"/>
                  </a:lnTo>
                  <a:lnTo>
                    <a:pt x="110" y="5"/>
                  </a:lnTo>
                  <a:lnTo>
                    <a:pt x="109" y="6"/>
                  </a:lnTo>
                  <a:lnTo>
                    <a:pt x="108" y="6"/>
                  </a:lnTo>
                  <a:lnTo>
                    <a:pt x="106" y="7"/>
                  </a:lnTo>
                  <a:lnTo>
                    <a:pt x="105" y="7"/>
                  </a:lnTo>
                  <a:lnTo>
                    <a:pt x="104" y="8"/>
                  </a:lnTo>
                  <a:lnTo>
                    <a:pt x="102" y="8"/>
                  </a:lnTo>
                  <a:lnTo>
                    <a:pt x="101" y="8"/>
                  </a:lnTo>
                  <a:lnTo>
                    <a:pt x="99" y="8"/>
                  </a:lnTo>
                  <a:lnTo>
                    <a:pt x="97" y="9"/>
                  </a:lnTo>
                  <a:lnTo>
                    <a:pt x="96" y="9"/>
                  </a:lnTo>
                  <a:lnTo>
                    <a:pt x="94" y="9"/>
                  </a:lnTo>
                  <a:lnTo>
                    <a:pt x="92" y="9"/>
                  </a:lnTo>
                  <a:lnTo>
                    <a:pt x="90" y="10"/>
                  </a:lnTo>
                  <a:lnTo>
                    <a:pt x="88" y="10"/>
                  </a:lnTo>
                  <a:lnTo>
                    <a:pt x="86" y="10"/>
                  </a:lnTo>
                  <a:lnTo>
                    <a:pt x="84" y="10"/>
                  </a:lnTo>
                  <a:lnTo>
                    <a:pt x="81" y="10"/>
                  </a:lnTo>
                  <a:lnTo>
                    <a:pt x="79" y="10"/>
                  </a:lnTo>
                  <a:lnTo>
                    <a:pt x="77" y="11"/>
                  </a:lnTo>
                  <a:lnTo>
                    <a:pt x="74" y="11"/>
                  </a:lnTo>
                  <a:lnTo>
                    <a:pt x="72" y="11"/>
                  </a:lnTo>
                  <a:lnTo>
                    <a:pt x="71" y="11"/>
                  </a:lnTo>
                  <a:lnTo>
                    <a:pt x="70" y="11"/>
                  </a:lnTo>
                  <a:lnTo>
                    <a:pt x="69" y="11"/>
                  </a:lnTo>
                  <a:lnTo>
                    <a:pt x="68" y="11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5" y="11"/>
                  </a:lnTo>
                  <a:lnTo>
                    <a:pt x="64" y="11"/>
                  </a:lnTo>
                  <a:lnTo>
                    <a:pt x="63" y="11"/>
                  </a:lnTo>
                  <a:lnTo>
                    <a:pt x="62" y="11"/>
                  </a:lnTo>
                  <a:lnTo>
                    <a:pt x="61" y="11"/>
                  </a:lnTo>
                  <a:lnTo>
                    <a:pt x="60" y="11"/>
                  </a:lnTo>
                  <a:lnTo>
                    <a:pt x="59" y="11"/>
                  </a:lnTo>
                  <a:lnTo>
                    <a:pt x="58" y="11"/>
                  </a:lnTo>
                  <a:lnTo>
                    <a:pt x="57" y="11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4" y="11"/>
                  </a:lnTo>
                  <a:lnTo>
                    <a:pt x="52" y="11"/>
                  </a:lnTo>
                  <a:lnTo>
                    <a:pt x="51" y="11"/>
                  </a:lnTo>
                  <a:lnTo>
                    <a:pt x="49" y="11"/>
                  </a:lnTo>
                  <a:lnTo>
                    <a:pt x="48" y="11"/>
                  </a:lnTo>
                  <a:lnTo>
                    <a:pt x="47" y="11"/>
                  </a:lnTo>
                  <a:lnTo>
                    <a:pt x="45" y="11"/>
                  </a:lnTo>
                  <a:lnTo>
                    <a:pt x="44" y="11"/>
                  </a:lnTo>
                  <a:lnTo>
                    <a:pt x="42" y="11"/>
                  </a:lnTo>
                  <a:lnTo>
                    <a:pt x="41" y="11"/>
                  </a:lnTo>
                  <a:lnTo>
                    <a:pt x="40" y="11"/>
                  </a:lnTo>
                  <a:lnTo>
                    <a:pt x="39" y="11"/>
                  </a:lnTo>
                  <a:lnTo>
                    <a:pt x="37" y="11"/>
                  </a:lnTo>
                  <a:lnTo>
                    <a:pt x="36" y="11"/>
                  </a:lnTo>
                  <a:lnTo>
                    <a:pt x="35" y="10"/>
                  </a:lnTo>
                  <a:lnTo>
                    <a:pt x="33" y="10"/>
                  </a:lnTo>
                  <a:lnTo>
                    <a:pt x="31" y="10"/>
                  </a:lnTo>
                  <a:lnTo>
                    <a:pt x="30" y="10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5" y="10"/>
                  </a:lnTo>
                  <a:lnTo>
                    <a:pt x="24" y="10"/>
                  </a:lnTo>
                  <a:lnTo>
                    <a:pt x="22" y="9"/>
                  </a:lnTo>
                  <a:lnTo>
                    <a:pt x="21" y="9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7" y="9"/>
                  </a:lnTo>
                  <a:lnTo>
                    <a:pt x="15" y="9"/>
                  </a:lnTo>
                  <a:lnTo>
                    <a:pt x="14" y="8"/>
                  </a:lnTo>
                  <a:lnTo>
                    <a:pt x="13" y="8"/>
                  </a:lnTo>
                  <a:lnTo>
                    <a:pt x="12" y="8"/>
                  </a:lnTo>
                  <a:lnTo>
                    <a:pt x="11" y="8"/>
                  </a:lnTo>
                  <a:lnTo>
                    <a:pt x="11" y="8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7" y="7"/>
                  </a:lnTo>
                  <a:lnTo>
                    <a:pt x="5" y="7"/>
                  </a:lnTo>
                  <a:lnTo>
                    <a:pt x="4" y="6"/>
                  </a:lnTo>
                  <a:lnTo>
                    <a:pt x="3" y="6"/>
                  </a:lnTo>
                  <a:lnTo>
                    <a:pt x="2" y="5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7" y="3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8" y="5"/>
                  </a:lnTo>
                  <a:lnTo>
                    <a:pt x="19" y="5"/>
                  </a:lnTo>
                  <a:lnTo>
                    <a:pt x="20" y="5"/>
                  </a:lnTo>
                  <a:lnTo>
                    <a:pt x="22" y="5"/>
                  </a:lnTo>
                  <a:lnTo>
                    <a:pt x="23" y="5"/>
                  </a:lnTo>
                  <a:lnTo>
                    <a:pt x="25" y="5"/>
                  </a:lnTo>
                  <a:lnTo>
                    <a:pt x="26" y="6"/>
                  </a:lnTo>
                  <a:lnTo>
                    <a:pt x="28" y="6"/>
                  </a:lnTo>
                  <a:lnTo>
                    <a:pt x="29" y="6"/>
                  </a:lnTo>
                  <a:lnTo>
                    <a:pt x="31" y="6"/>
                  </a:lnTo>
                  <a:lnTo>
                    <a:pt x="33" y="6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8" y="6"/>
                  </a:lnTo>
                  <a:lnTo>
                    <a:pt x="40" y="6"/>
                  </a:lnTo>
                  <a:lnTo>
                    <a:pt x="41" y="6"/>
                  </a:lnTo>
                  <a:lnTo>
                    <a:pt x="42" y="7"/>
                  </a:lnTo>
                  <a:lnTo>
                    <a:pt x="44" y="7"/>
                  </a:lnTo>
                  <a:lnTo>
                    <a:pt x="45" y="7"/>
                  </a:lnTo>
                  <a:lnTo>
                    <a:pt x="46" y="7"/>
                  </a:lnTo>
                  <a:lnTo>
                    <a:pt x="48" y="7"/>
                  </a:lnTo>
                  <a:lnTo>
                    <a:pt x="49" y="7"/>
                  </a:lnTo>
                  <a:lnTo>
                    <a:pt x="51" y="7"/>
                  </a:lnTo>
                  <a:lnTo>
                    <a:pt x="52" y="7"/>
                  </a:lnTo>
                  <a:lnTo>
                    <a:pt x="53" y="7"/>
                  </a:lnTo>
                  <a:lnTo>
                    <a:pt x="55" y="7"/>
                  </a:lnTo>
                  <a:lnTo>
                    <a:pt x="56" y="7"/>
                  </a:lnTo>
                  <a:lnTo>
                    <a:pt x="57" y="7"/>
                  </a:lnTo>
                  <a:lnTo>
                    <a:pt x="58" y="7"/>
                  </a:lnTo>
                  <a:lnTo>
                    <a:pt x="59" y="7"/>
                  </a:lnTo>
                  <a:lnTo>
                    <a:pt x="60" y="7"/>
                  </a:lnTo>
                  <a:lnTo>
                    <a:pt x="61" y="7"/>
                  </a:lnTo>
                  <a:lnTo>
                    <a:pt x="62" y="7"/>
                  </a:lnTo>
                  <a:lnTo>
                    <a:pt x="63" y="7"/>
                  </a:lnTo>
                  <a:lnTo>
                    <a:pt x="64" y="7"/>
                  </a:lnTo>
                  <a:lnTo>
                    <a:pt x="65" y="7"/>
                  </a:lnTo>
                  <a:lnTo>
                    <a:pt x="66" y="7"/>
                  </a:lnTo>
                  <a:lnTo>
                    <a:pt x="67" y="7"/>
                  </a:lnTo>
                  <a:lnTo>
                    <a:pt x="68" y="7"/>
                  </a:lnTo>
                  <a:lnTo>
                    <a:pt x="69" y="7"/>
                  </a:lnTo>
                  <a:lnTo>
                    <a:pt x="70" y="7"/>
                  </a:lnTo>
                  <a:lnTo>
                    <a:pt x="71" y="7"/>
                  </a:lnTo>
                  <a:lnTo>
                    <a:pt x="72" y="6"/>
                  </a:lnTo>
                  <a:lnTo>
                    <a:pt x="75" y="6"/>
                  </a:lnTo>
                  <a:lnTo>
                    <a:pt x="78" y="6"/>
                  </a:lnTo>
                  <a:lnTo>
                    <a:pt x="81" y="6"/>
                  </a:lnTo>
                  <a:lnTo>
                    <a:pt x="84" y="6"/>
                  </a:lnTo>
                  <a:lnTo>
                    <a:pt x="87" y="5"/>
                  </a:lnTo>
                  <a:lnTo>
                    <a:pt x="90" y="5"/>
                  </a:lnTo>
                  <a:lnTo>
                    <a:pt x="92" y="5"/>
                  </a:lnTo>
                  <a:lnTo>
                    <a:pt x="95" y="5"/>
                  </a:lnTo>
                  <a:lnTo>
                    <a:pt x="97" y="4"/>
                  </a:lnTo>
                  <a:lnTo>
                    <a:pt x="99" y="4"/>
                  </a:lnTo>
                  <a:lnTo>
                    <a:pt x="101" y="4"/>
                  </a:lnTo>
                  <a:lnTo>
                    <a:pt x="103" y="3"/>
                  </a:lnTo>
                  <a:lnTo>
                    <a:pt x="105" y="3"/>
                  </a:lnTo>
                  <a:lnTo>
                    <a:pt x="106" y="2"/>
                  </a:lnTo>
                  <a:lnTo>
                    <a:pt x="108" y="2"/>
                  </a:lnTo>
                  <a:lnTo>
                    <a:pt x="109" y="1"/>
                  </a:lnTo>
                  <a:lnTo>
                    <a:pt x="109" y="1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11" y="1"/>
                  </a:lnTo>
                  <a:lnTo>
                    <a:pt x="111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2" y="0"/>
                  </a:lnTo>
                  <a:lnTo>
                    <a:pt x="112" y="3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80" name="Freeform 659"/>
            <p:cNvSpPr>
              <a:spLocks/>
            </p:cNvSpPr>
            <p:nvPr/>
          </p:nvSpPr>
          <p:spPr bwMode="auto">
            <a:xfrm>
              <a:off x="3070" y="3109"/>
              <a:ext cx="24" cy="7"/>
            </a:xfrm>
            <a:custGeom>
              <a:avLst/>
              <a:gdLst>
                <a:gd name="T0" fmla="*/ 12 w 24"/>
                <a:gd name="T1" fmla="*/ 0 h 7"/>
                <a:gd name="T2" fmla="*/ 24 w 24"/>
                <a:gd name="T3" fmla="*/ 5 h 7"/>
                <a:gd name="T4" fmla="*/ 6 w 24"/>
                <a:gd name="T5" fmla="*/ 7 h 7"/>
                <a:gd name="T6" fmla="*/ 0 w 24"/>
                <a:gd name="T7" fmla="*/ 0 h 7"/>
                <a:gd name="T8" fmla="*/ 12 w 2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7">
                  <a:moveTo>
                    <a:pt x="12" y="0"/>
                  </a:moveTo>
                  <a:lnTo>
                    <a:pt x="24" y="5"/>
                  </a:lnTo>
                  <a:lnTo>
                    <a:pt x="6" y="7"/>
                  </a:lnTo>
                  <a:lnTo>
                    <a:pt x="0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81" name="Freeform 660"/>
            <p:cNvSpPr>
              <a:spLocks/>
            </p:cNvSpPr>
            <p:nvPr/>
          </p:nvSpPr>
          <p:spPr bwMode="auto">
            <a:xfrm>
              <a:off x="3072" y="3109"/>
              <a:ext cx="19" cy="6"/>
            </a:xfrm>
            <a:custGeom>
              <a:avLst/>
              <a:gdLst>
                <a:gd name="T0" fmla="*/ 10 w 19"/>
                <a:gd name="T1" fmla="*/ 0 h 6"/>
                <a:gd name="T2" fmla="*/ 19 w 19"/>
                <a:gd name="T3" fmla="*/ 5 h 6"/>
                <a:gd name="T4" fmla="*/ 5 w 19"/>
                <a:gd name="T5" fmla="*/ 6 h 6"/>
                <a:gd name="T6" fmla="*/ 0 w 19"/>
                <a:gd name="T7" fmla="*/ 1 h 6"/>
                <a:gd name="T8" fmla="*/ 10 w 19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6">
                  <a:moveTo>
                    <a:pt x="10" y="0"/>
                  </a:moveTo>
                  <a:lnTo>
                    <a:pt x="19" y="5"/>
                  </a:lnTo>
                  <a:lnTo>
                    <a:pt x="5" y="6"/>
                  </a:lnTo>
                  <a:lnTo>
                    <a:pt x="0" y="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D6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82" name="Freeform 661"/>
            <p:cNvSpPr>
              <a:spLocks/>
            </p:cNvSpPr>
            <p:nvPr/>
          </p:nvSpPr>
          <p:spPr bwMode="auto">
            <a:xfrm>
              <a:off x="3062" y="3067"/>
              <a:ext cx="4" cy="6"/>
            </a:xfrm>
            <a:custGeom>
              <a:avLst/>
              <a:gdLst>
                <a:gd name="T0" fmla="*/ 0 w 4"/>
                <a:gd name="T1" fmla="*/ 6 h 6"/>
                <a:gd name="T2" fmla="*/ 0 w 4"/>
                <a:gd name="T3" fmla="*/ 6 h 6"/>
                <a:gd name="T4" fmla="*/ 0 w 4"/>
                <a:gd name="T5" fmla="*/ 5 h 6"/>
                <a:gd name="T6" fmla="*/ 0 w 4"/>
                <a:gd name="T7" fmla="*/ 4 h 6"/>
                <a:gd name="T8" fmla="*/ 0 w 4"/>
                <a:gd name="T9" fmla="*/ 2 h 6"/>
                <a:gd name="T10" fmla="*/ 0 w 4"/>
                <a:gd name="T11" fmla="*/ 2 h 6"/>
                <a:gd name="T12" fmla="*/ 1 w 4"/>
                <a:gd name="T13" fmla="*/ 1 h 6"/>
                <a:gd name="T14" fmla="*/ 1 w 4"/>
                <a:gd name="T15" fmla="*/ 1 h 6"/>
                <a:gd name="T16" fmla="*/ 1 w 4"/>
                <a:gd name="T17" fmla="*/ 0 h 6"/>
                <a:gd name="T18" fmla="*/ 2 w 4"/>
                <a:gd name="T19" fmla="*/ 0 h 6"/>
                <a:gd name="T20" fmla="*/ 2 w 4"/>
                <a:gd name="T21" fmla="*/ 0 h 6"/>
                <a:gd name="T22" fmla="*/ 3 w 4"/>
                <a:gd name="T23" fmla="*/ 0 h 6"/>
                <a:gd name="T24" fmla="*/ 3 w 4"/>
                <a:gd name="T25" fmla="*/ 0 h 6"/>
                <a:gd name="T26" fmla="*/ 3 w 4"/>
                <a:gd name="T27" fmla="*/ 0 h 6"/>
                <a:gd name="T28" fmla="*/ 4 w 4"/>
                <a:gd name="T29" fmla="*/ 1 h 6"/>
                <a:gd name="T30" fmla="*/ 4 w 4"/>
                <a:gd name="T31" fmla="*/ 2 h 6"/>
                <a:gd name="T32" fmla="*/ 3 w 4"/>
                <a:gd name="T33" fmla="*/ 4 h 6"/>
                <a:gd name="T34" fmla="*/ 3 w 4"/>
                <a:gd name="T35" fmla="*/ 4 h 6"/>
                <a:gd name="T36" fmla="*/ 3 w 4"/>
                <a:gd name="T37" fmla="*/ 5 h 6"/>
                <a:gd name="T38" fmla="*/ 2 w 4"/>
                <a:gd name="T39" fmla="*/ 5 h 6"/>
                <a:gd name="T40" fmla="*/ 2 w 4"/>
                <a:gd name="T41" fmla="*/ 6 h 6"/>
                <a:gd name="T42" fmla="*/ 1 w 4"/>
                <a:gd name="T43" fmla="*/ 6 h 6"/>
                <a:gd name="T44" fmla="*/ 1 w 4"/>
                <a:gd name="T45" fmla="*/ 6 h 6"/>
                <a:gd name="T46" fmla="*/ 1 w 4"/>
                <a:gd name="T47" fmla="*/ 6 h 6"/>
                <a:gd name="T48" fmla="*/ 0 w 4"/>
                <a:gd name="T4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" h="6">
                  <a:moveTo>
                    <a:pt x="0" y="6"/>
                  </a:move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83" name="Freeform 662"/>
            <p:cNvSpPr>
              <a:spLocks/>
            </p:cNvSpPr>
            <p:nvPr/>
          </p:nvSpPr>
          <p:spPr bwMode="auto">
            <a:xfrm>
              <a:off x="3065" y="3082"/>
              <a:ext cx="12" cy="10"/>
            </a:xfrm>
            <a:custGeom>
              <a:avLst/>
              <a:gdLst>
                <a:gd name="T0" fmla="*/ 0 w 12"/>
                <a:gd name="T1" fmla="*/ 10 h 10"/>
                <a:gd name="T2" fmla="*/ 0 w 12"/>
                <a:gd name="T3" fmla="*/ 0 h 10"/>
                <a:gd name="T4" fmla="*/ 12 w 12"/>
                <a:gd name="T5" fmla="*/ 2 h 10"/>
                <a:gd name="T6" fmla="*/ 12 w 12"/>
                <a:gd name="T7" fmla="*/ 10 h 10"/>
                <a:gd name="T8" fmla="*/ 0 w 12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0" y="10"/>
                  </a:moveTo>
                  <a:lnTo>
                    <a:pt x="0" y="0"/>
                  </a:lnTo>
                  <a:lnTo>
                    <a:pt x="12" y="2"/>
                  </a:lnTo>
                  <a:lnTo>
                    <a:pt x="12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84" name="Rectangle 663"/>
            <p:cNvSpPr>
              <a:spLocks noChangeArrowheads="1"/>
            </p:cNvSpPr>
            <p:nvPr/>
          </p:nvSpPr>
          <p:spPr bwMode="auto">
            <a:xfrm>
              <a:off x="3066" y="3083"/>
              <a:ext cx="10" cy="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85" name="Freeform 664"/>
            <p:cNvSpPr>
              <a:spLocks/>
            </p:cNvSpPr>
            <p:nvPr/>
          </p:nvSpPr>
          <p:spPr bwMode="auto">
            <a:xfrm>
              <a:off x="3060" y="3065"/>
              <a:ext cx="24" cy="22"/>
            </a:xfrm>
            <a:custGeom>
              <a:avLst/>
              <a:gdLst>
                <a:gd name="T0" fmla="*/ 4 w 24"/>
                <a:gd name="T1" fmla="*/ 6 h 22"/>
                <a:gd name="T2" fmla="*/ 4 w 24"/>
                <a:gd name="T3" fmla="*/ 6 h 22"/>
                <a:gd name="T4" fmla="*/ 4 w 24"/>
                <a:gd name="T5" fmla="*/ 5 h 22"/>
                <a:gd name="T6" fmla="*/ 5 w 24"/>
                <a:gd name="T7" fmla="*/ 4 h 22"/>
                <a:gd name="T8" fmla="*/ 6 w 24"/>
                <a:gd name="T9" fmla="*/ 3 h 22"/>
                <a:gd name="T10" fmla="*/ 7 w 24"/>
                <a:gd name="T11" fmla="*/ 2 h 22"/>
                <a:gd name="T12" fmla="*/ 9 w 24"/>
                <a:gd name="T13" fmla="*/ 1 h 22"/>
                <a:gd name="T14" fmla="*/ 10 w 24"/>
                <a:gd name="T15" fmla="*/ 1 h 22"/>
                <a:gd name="T16" fmla="*/ 12 w 24"/>
                <a:gd name="T17" fmla="*/ 0 h 22"/>
                <a:gd name="T18" fmla="*/ 13 w 24"/>
                <a:gd name="T19" fmla="*/ 0 h 22"/>
                <a:gd name="T20" fmla="*/ 15 w 24"/>
                <a:gd name="T21" fmla="*/ 0 h 22"/>
                <a:gd name="T22" fmla="*/ 17 w 24"/>
                <a:gd name="T23" fmla="*/ 1 h 22"/>
                <a:gd name="T24" fmla="*/ 19 w 24"/>
                <a:gd name="T25" fmla="*/ 2 h 22"/>
                <a:gd name="T26" fmla="*/ 21 w 24"/>
                <a:gd name="T27" fmla="*/ 3 h 22"/>
                <a:gd name="T28" fmla="*/ 22 w 24"/>
                <a:gd name="T29" fmla="*/ 5 h 22"/>
                <a:gd name="T30" fmla="*/ 23 w 24"/>
                <a:gd name="T31" fmla="*/ 7 h 22"/>
                <a:gd name="T32" fmla="*/ 24 w 24"/>
                <a:gd name="T33" fmla="*/ 9 h 22"/>
                <a:gd name="T34" fmla="*/ 24 w 24"/>
                <a:gd name="T35" fmla="*/ 11 h 22"/>
                <a:gd name="T36" fmla="*/ 24 w 24"/>
                <a:gd name="T37" fmla="*/ 13 h 22"/>
                <a:gd name="T38" fmla="*/ 23 w 24"/>
                <a:gd name="T39" fmla="*/ 15 h 22"/>
                <a:gd name="T40" fmla="*/ 22 w 24"/>
                <a:gd name="T41" fmla="*/ 17 h 22"/>
                <a:gd name="T42" fmla="*/ 21 w 24"/>
                <a:gd name="T43" fmla="*/ 19 h 22"/>
                <a:gd name="T44" fmla="*/ 20 w 24"/>
                <a:gd name="T45" fmla="*/ 20 h 22"/>
                <a:gd name="T46" fmla="*/ 18 w 24"/>
                <a:gd name="T47" fmla="*/ 21 h 22"/>
                <a:gd name="T48" fmla="*/ 16 w 24"/>
                <a:gd name="T49" fmla="*/ 22 h 22"/>
                <a:gd name="T50" fmla="*/ 13 w 24"/>
                <a:gd name="T51" fmla="*/ 22 h 22"/>
                <a:gd name="T52" fmla="*/ 12 w 24"/>
                <a:gd name="T53" fmla="*/ 22 h 22"/>
                <a:gd name="T54" fmla="*/ 10 w 24"/>
                <a:gd name="T55" fmla="*/ 22 h 22"/>
                <a:gd name="T56" fmla="*/ 9 w 24"/>
                <a:gd name="T57" fmla="*/ 21 h 22"/>
                <a:gd name="T58" fmla="*/ 7 w 24"/>
                <a:gd name="T59" fmla="*/ 20 h 22"/>
                <a:gd name="T60" fmla="*/ 6 w 24"/>
                <a:gd name="T61" fmla="*/ 19 h 22"/>
                <a:gd name="T62" fmla="*/ 5 w 24"/>
                <a:gd name="T63" fmla="*/ 18 h 22"/>
                <a:gd name="T64" fmla="*/ 4 w 24"/>
                <a:gd name="T65" fmla="*/ 17 h 22"/>
                <a:gd name="T66" fmla="*/ 3 w 24"/>
                <a:gd name="T67" fmla="*/ 16 h 22"/>
                <a:gd name="T68" fmla="*/ 3 w 24"/>
                <a:gd name="T69" fmla="*/ 15 h 22"/>
                <a:gd name="T70" fmla="*/ 3 w 24"/>
                <a:gd name="T71" fmla="*/ 15 h 22"/>
                <a:gd name="T72" fmla="*/ 2 w 24"/>
                <a:gd name="T73" fmla="*/ 15 h 22"/>
                <a:gd name="T74" fmla="*/ 1 w 24"/>
                <a:gd name="T75" fmla="*/ 14 h 22"/>
                <a:gd name="T76" fmla="*/ 0 w 24"/>
                <a:gd name="T77" fmla="*/ 13 h 22"/>
                <a:gd name="T78" fmla="*/ 0 w 24"/>
                <a:gd name="T79" fmla="*/ 11 h 22"/>
                <a:gd name="T80" fmla="*/ 0 w 24"/>
                <a:gd name="T81" fmla="*/ 9 h 22"/>
                <a:gd name="T82" fmla="*/ 0 w 24"/>
                <a:gd name="T83" fmla="*/ 8 h 22"/>
                <a:gd name="T84" fmla="*/ 1 w 24"/>
                <a:gd name="T85" fmla="*/ 7 h 22"/>
                <a:gd name="T86" fmla="*/ 3 w 24"/>
                <a:gd name="T87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4" h="22">
                  <a:moveTo>
                    <a:pt x="3" y="6"/>
                  </a:move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19" y="2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2" y="4"/>
                  </a:lnTo>
                  <a:lnTo>
                    <a:pt x="22" y="5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24" y="8"/>
                  </a:lnTo>
                  <a:lnTo>
                    <a:pt x="24" y="9"/>
                  </a:lnTo>
                  <a:lnTo>
                    <a:pt x="24" y="10"/>
                  </a:lnTo>
                  <a:lnTo>
                    <a:pt x="24" y="11"/>
                  </a:lnTo>
                  <a:lnTo>
                    <a:pt x="24" y="12"/>
                  </a:lnTo>
                  <a:lnTo>
                    <a:pt x="24" y="13"/>
                  </a:lnTo>
                  <a:lnTo>
                    <a:pt x="24" y="14"/>
                  </a:lnTo>
                  <a:lnTo>
                    <a:pt x="23" y="15"/>
                  </a:lnTo>
                  <a:lnTo>
                    <a:pt x="23" y="16"/>
                  </a:lnTo>
                  <a:lnTo>
                    <a:pt x="22" y="17"/>
                  </a:lnTo>
                  <a:lnTo>
                    <a:pt x="22" y="18"/>
                  </a:lnTo>
                  <a:lnTo>
                    <a:pt x="21" y="19"/>
                  </a:lnTo>
                  <a:lnTo>
                    <a:pt x="20" y="20"/>
                  </a:lnTo>
                  <a:lnTo>
                    <a:pt x="20" y="20"/>
                  </a:lnTo>
                  <a:lnTo>
                    <a:pt x="19" y="21"/>
                  </a:lnTo>
                  <a:lnTo>
                    <a:pt x="18" y="21"/>
                  </a:lnTo>
                  <a:lnTo>
                    <a:pt x="17" y="22"/>
                  </a:lnTo>
                  <a:lnTo>
                    <a:pt x="16" y="22"/>
                  </a:lnTo>
                  <a:lnTo>
                    <a:pt x="15" y="22"/>
                  </a:lnTo>
                  <a:lnTo>
                    <a:pt x="13" y="22"/>
                  </a:lnTo>
                  <a:lnTo>
                    <a:pt x="12" y="22"/>
                  </a:lnTo>
                  <a:lnTo>
                    <a:pt x="12" y="22"/>
                  </a:lnTo>
                  <a:lnTo>
                    <a:pt x="11" y="22"/>
                  </a:lnTo>
                  <a:lnTo>
                    <a:pt x="10" y="22"/>
                  </a:lnTo>
                  <a:lnTo>
                    <a:pt x="9" y="21"/>
                  </a:lnTo>
                  <a:lnTo>
                    <a:pt x="9" y="21"/>
                  </a:lnTo>
                  <a:lnTo>
                    <a:pt x="8" y="21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6" y="19"/>
                  </a:lnTo>
                  <a:lnTo>
                    <a:pt x="6" y="19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86" name="Freeform 665"/>
            <p:cNvSpPr>
              <a:spLocks/>
            </p:cNvSpPr>
            <p:nvPr/>
          </p:nvSpPr>
          <p:spPr bwMode="auto">
            <a:xfrm>
              <a:off x="3061" y="3067"/>
              <a:ext cx="22" cy="18"/>
            </a:xfrm>
            <a:custGeom>
              <a:avLst/>
              <a:gdLst>
                <a:gd name="T0" fmla="*/ 2 w 22"/>
                <a:gd name="T1" fmla="*/ 6 h 18"/>
                <a:gd name="T2" fmla="*/ 3 w 22"/>
                <a:gd name="T3" fmla="*/ 6 h 18"/>
                <a:gd name="T4" fmla="*/ 4 w 22"/>
                <a:gd name="T5" fmla="*/ 6 h 18"/>
                <a:gd name="T6" fmla="*/ 4 w 22"/>
                <a:gd name="T7" fmla="*/ 5 h 18"/>
                <a:gd name="T8" fmla="*/ 5 w 22"/>
                <a:gd name="T9" fmla="*/ 3 h 18"/>
                <a:gd name="T10" fmla="*/ 6 w 22"/>
                <a:gd name="T11" fmla="*/ 2 h 18"/>
                <a:gd name="T12" fmla="*/ 8 w 22"/>
                <a:gd name="T13" fmla="*/ 1 h 18"/>
                <a:gd name="T14" fmla="*/ 9 w 22"/>
                <a:gd name="T15" fmla="*/ 1 h 18"/>
                <a:gd name="T16" fmla="*/ 11 w 22"/>
                <a:gd name="T17" fmla="*/ 0 h 18"/>
                <a:gd name="T18" fmla="*/ 12 w 22"/>
                <a:gd name="T19" fmla="*/ 0 h 18"/>
                <a:gd name="T20" fmla="*/ 15 w 22"/>
                <a:gd name="T21" fmla="*/ 0 h 18"/>
                <a:gd name="T22" fmla="*/ 18 w 22"/>
                <a:gd name="T23" fmla="*/ 2 h 18"/>
                <a:gd name="T24" fmla="*/ 20 w 22"/>
                <a:gd name="T25" fmla="*/ 5 h 18"/>
                <a:gd name="T26" fmla="*/ 22 w 22"/>
                <a:gd name="T27" fmla="*/ 8 h 18"/>
                <a:gd name="T28" fmla="*/ 21 w 22"/>
                <a:gd name="T29" fmla="*/ 11 h 18"/>
                <a:gd name="T30" fmla="*/ 21 w 22"/>
                <a:gd name="T31" fmla="*/ 13 h 18"/>
                <a:gd name="T32" fmla="*/ 20 w 22"/>
                <a:gd name="T33" fmla="*/ 14 h 18"/>
                <a:gd name="T34" fmla="*/ 19 w 22"/>
                <a:gd name="T35" fmla="*/ 16 h 18"/>
                <a:gd name="T36" fmla="*/ 18 w 22"/>
                <a:gd name="T37" fmla="*/ 17 h 18"/>
                <a:gd name="T38" fmla="*/ 16 w 22"/>
                <a:gd name="T39" fmla="*/ 18 h 18"/>
                <a:gd name="T40" fmla="*/ 14 w 22"/>
                <a:gd name="T41" fmla="*/ 18 h 18"/>
                <a:gd name="T42" fmla="*/ 12 w 22"/>
                <a:gd name="T43" fmla="*/ 18 h 18"/>
                <a:gd name="T44" fmla="*/ 10 w 22"/>
                <a:gd name="T45" fmla="*/ 18 h 18"/>
                <a:gd name="T46" fmla="*/ 7 w 22"/>
                <a:gd name="T47" fmla="*/ 17 h 18"/>
                <a:gd name="T48" fmla="*/ 5 w 22"/>
                <a:gd name="T49" fmla="*/ 15 h 18"/>
                <a:gd name="T50" fmla="*/ 4 w 22"/>
                <a:gd name="T51" fmla="*/ 12 h 18"/>
                <a:gd name="T52" fmla="*/ 3 w 22"/>
                <a:gd name="T53" fmla="*/ 11 h 18"/>
                <a:gd name="T54" fmla="*/ 2 w 22"/>
                <a:gd name="T55" fmla="*/ 11 h 18"/>
                <a:gd name="T56" fmla="*/ 1 w 22"/>
                <a:gd name="T57" fmla="*/ 11 h 18"/>
                <a:gd name="T58" fmla="*/ 1 w 22"/>
                <a:gd name="T59" fmla="*/ 11 h 18"/>
                <a:gd name="T60" fmla="*/ 0 w 22"/>
                <a:gd name="T61" fmla="*/ 10 h 18"/>
                <a:gd name="T62" fmla="*/ 0 w 22"/>
                <a:gd name="T63" fmla="*/ 9 h 18"/>
                <a:gd name="T64" fmla="*/ 0 w 22"/>
                <a:gd name="T65" fmla="*/ 8 h 18"/>
                <a:gd name="T66" fmla="*/ 0 w 22"/>
                <a:gd name="T67" fmla="*/ 7 h 18"/>
                <a:gd name="T68" fmla="*/ 1 w 22"/>
                <a:gd name="T69" fmla="*/ 6 h 18"/>
                <a:gd name="T70" fmla="*/ 2 w 22"/>
                <a:gd name="T71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" h="18">
                  <a:moveTo>
                    <a:pt x="2" y="6"/>
                  </a:moveTo>
                  <a:lnTo>
                    <a:pt x="2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1"/>
                  </a:lnTo>
                  <a:lnTo>
                    <a:pt x="18" y="2"/>
                  </a:lnTo>
                  <a:lnTo>
                    <a:pt x="19" y="3"/>
                  </a:lnTo>
                  <a:lnTo>
                    <a:pt x="20" y="5"/>
                  </a:lnTo>
                  <a:lnTo>
                    <a:pt x="21" y="6"/>
                  </a:lnTo>
                  <a:lnTo>
                    <a:pt x="22" y="8"/>
                  </a:lnTo>
                  <a:lnTo>
                    <a:pt x="22" y="10"/>
                  </a:lnTo>
                  <a:lnTo>
                    <a:pt x="21" y="11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9" y="16"/>
                  </a:lnTo>
                  <a:lnTo>
                    <a:pt x="18" y="16"/>
                  </a:lnTo>
                  <a:lnTo>
                    <a:pt x="18" y="17"/>
                  </a:lnTo>
                  <a:lnTo>
                    <a:pt x="17" y="17"/>
                  </a:lnTo>
                  <a:lnTo>
                    <a:pt x="16" y="18"/>
                  </a:lnTo>
                  <a:lnTo>
                    <a:pt x="15" y="18"/>
                  </a:lnTo>
                  <a:lnTo>
                    <a:pt x="14" y="18"/>
                  </a:lnTo>
                  <a:lnTo>
                    <a:pt x="13" y="18"/>
                  </a:lnTo>
                  <a:lnTo>
                    <a:pt x="12" y="18"/>
                  </a:lnTo>
                  <a:lnTo>
                    <a:pt x="12" y="18"/>
                  </a:lnTo>
                  <a:lnTo>
                    <a:pt x="10" y="18"/>
                  </a:lnTo>
                  <a:lnTo>
                    <a:pt x="9" y="18"/>
                  </a:lnTo>
                  <a:lnTo>
                    <a:pt x="7" y="17"/>
                  </a:lnTo>
                  <a:lnTo>
                    <a:pt x="6" y="16"/>
                  </a:lnTo>
                  <a:lnTo>
                    <a:pt x="5" y="15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87" name="Freeform 666"/>
            <p:cNvSpPr>
              <a:spLocks/>
            </p:cNvSpPr>
            <p:nvPr/>
          </p:nvSpPr>
          <p:spPr bwMode="auto">
            <a:xfrm>
              <a:off x="3068" y="3079"/>
              <a:ext cx="9" cy="4"/>
            </a:xfrm>
            <a:custGeom>
              <a:avLst/>
              <a:gdLst>
                <a:gd name="T0" fmla="*/ 9 w 9"/>
                <a:gd name="T1" fmla="*/ 1 h 4"/>
                <a:gd name="T2" fmla="*/ 9 w 9"/>
                <a:gd name="T3" fmla="*/ 1 h 4"/>
                <a:gd name="T4" fmla="*/ 9 w 9"/>
                <a:gd name="T5" fmla="*/ 2 h 4"/>
                <a:gd name="T6" fmla="*/ 9 w 9"/>
                <a:gd name="T7" fmla="*/ 2 h 4"/>
                <a:gd name="T8" fmla="*/ 9 w 9"/>
                <a:gd name="T9" fmla="*/ 2 h 4"/>
                <a:gd name="T10" fmla="*/ 8 w 9"/>
                <a:gd name="T11" fmla="*/ 3 h 4"/>
                <a:gd name="T12" fmla="*/ 8 w 9"/>
                <a:gd name="T13" fmla="*/ 3 h 4"/>
                <a:gd name="T14" fmla="*/ 8 w 9"/>
                <a:gd name="T15" fmla="*/ 3 h 4"/>
                <a:gd name="T16" fmla="*/ 7 w 9"/>
                <a:gd name="T17" fmla="*/ 4 h 4"/>
                <a:gd name="T18" fmla="*/ 7 w 9"/>
                <a:gd name="T19" fmla="*/ 4 h 4"/>
                <a:gd name="T20" fmla="*/ 6 w 9"/>
                <a:gd name="T21" fmla="*/ 4 h 4"/>
                <a:gd name="T22" fmla="*/ 6 w 9"/>
                <a:gd name="T23" fmla="*/ 4 h 4"/>
                <a:gd name="T24" fmla="*/ 5 w 9"/>
                <a:gd name="T25" fmla="*/ 4 h 4"/>
                <a:gd name="T26" fmla="*/ 5 w 9"/>
                <a:gd name="T27" fmla="*/ 4 h 4"/>
                <a:gd name="T28" fmla="*/ 4 w 9"/>
                <a:gd name="T29" fmla="*/ 4 h 4"/>
                <a:gd name="T30" fmla="*/ 4 w 9"/>
                <a:gd name="T31" fmla="*/ 4 h 4"/>
                <a:gd name="T32" fmla="*/ 4 w 9"/>
                <a:gd name="T33" fmla="*/ 4 h 4"/>
                <a:gd name="T34" fmla="*/ 0 w 9"/>
                <a:gd name="T35" fmla="*/ 0 h 4"/>
                <a:gd name="T36" fmla="*/ 9 w 9"/>
                <a:gd name="T3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" h="4">
                  <a:moveTo>
                    <a:pt x="9" y="1"/>
                  </a:moveTo>
                  <a:lnTo>
                    <a:pt x="9" y="1"/>
                  </a:lnTo>
                  <a:lnTo>
                    <a:pt x="9" y="2"/>
                  </a:lnTo>
                  <a:lnTo>
                    <a:pt x="9" y="2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4"/>
                  </a:lnTo>
                  <a:lnTo>
                    <a:pt x="0" y="0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88" name="Freeform 667"/>
            <p:cNvSpPr>
              <a:spLocks/>
            </p:cNvSpPr>
            <p:nvPr/>
          </p:nvSpPr>
          <p:spPr bwMode="auto">
            <a:xfrm>
              <a:off x="3071" y="3080"/>
              <a:ext cx="5" cy="2"/>
            </a:xfrm>
            <a:custGeom>
              <a:avLst/>
              <a:gdLst>
                <a:gd name="T0" fmla="*/ 5 w 5"/>
                <a:gd name="T1" fmla="*/ 1 h 2"/>
                <a:gd name="T2" fmla="*/ 5 w 5"/>
                <a:gd name="T3" fmla="*/ 2 h 2"/>
                <a:gd name="T4" fmla="*/ 1 w 5"/>
                <a:gd name="T5" fmla="*/ 1 h 2"/>
                <a:gd name="T6" fmla="*/ 0 w 5"/>
                <a:gd name="T7" fmla="*/ 0 h 2"/>
                <a:gd name="T8" fmla="*/ 5 w 5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1"/>
                  </a:moveTo>
                  <a:lnTo>
                    <a:pt x="5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89" name="Freeform 668"/>
            <p:cNvSpPr>
              <a:spLocks/>
            </p:cNvSpPr>
            <p:nvPr/>
          </p:nvSpPr>
          <p:spPr bwMode="auto">
            <a:xfrm>
              <a:off x="3063" y="3062"/>
              <a:ext cx="20" cy="7"/>
            </a:xfrm>
            <a:custGeom>
              <a:avLst/>
              <a:gdLst>
                <a:gd name="T0" fmla="*/ 3 w 20"/>
                <a:gd name="T1" fmla="*/ 2 h 7"/>
                <a:gd name="T2" fmla="*/ 3 w 20"/>
                <a:gd name="T3" fmla="*/ 2 h 7"/>
                <a:gd name="T4" fmla="*/ 4 w 20"/>
                <a:gd name="T5" fmla="*/ 2 h 7"/>
                <a:gd name="T6" fmla="*/ 4 w 20"/>
                <a:gd name="T7" fmla="*/ 2 h 7"/>
                <a:gd name="T8" fmla="*/ 5 w 20"/>
                <a:gd name="T9" fmla="*/ 1 h 7"/>
                <a:gd name="T10" fmla="*/ 6 w 20"/>
                <a:gd name="T11" fmla="*/ 1 h 7"/>
                <a:gd name="T12" fmla="*/ 6 w 20"/>
                <a:gd name="T13" fmla="*/ 1 h 7"/>
                <a:gd name="T14" fmla="*/ 7 w 20"/>
                <a:gd name="T15" fmla="*/ 1 h 7"/>
                <a:gd name="T16" fmla="*/ 8 w 20"/>
                <a:gd name="T17" fmla="*/ 1 h 7"/>
                <a:gd name="T18" fmla="*/ 8 w 20"/>
                <a:gd name="T19" fmla="*/ 1 h 7"/>
                <a:gd name="T20" fmla="*/ 9 w 20"/>
                <a:gd name="T21" fmla="*/ 1 h 7"/>
                <a:gd name="T22" fmla="*/ 9 w 20"/>
                <a:gd name="T23" fmla="*/ 0 h 7"/>
                <a:gd name="T24" fmla="*/ 10 w 20"/>
                <a:gd name="T25" fmla="*/ 0 h 7"/>
                <a:gd name="T26" fmla="*/ 11 w 20"/>
                <a:gd name="T27" fmla="*/ 0 h 7"/>
                <a:gd name="T28" fmla="*/ 12 w 20"/>
                <a:gd name="T29" fmla="*/ 0 h 7"/>
                <a:gd name="T30" fmla="*/ 13 w 20"/>
                <a:gd name="T31" fmla="*/ 1 h 7"/>
                <a:gd name="T32" fmla="*/ 14 w 20"/>
                <a:gd name="T33" fmla="*/ 1 h 7"/>
                <a:gd name="T34" fmla="*/ 15 w 20"/>
                <a:gd name="T35" fmla="*/ 2 h 7"/>
                <a:gd name="T36" fmla="*/ 15 w 20"/>
                <a:gd name="T37" fmla="*/ 2 h 7"/>
                <a:gd name="T38" fmla="*/ 16 w 20"/>
                <a:gd name="T39" fmla="*/ 2 h 7"/>
                <a:gd name="T40" fmla="*/ 17 w 20"/>
                <a:gd name="T41" fmla="*/ 2 h 7"/>
                <a:gd name="T42" fmla="*/ 19 w 20"/>
                <a:gd name="T43" fmla="*/ 3 h 7"/>
                <a:gd name="T44" fmla="*/ 20 w 20"/>
                <a:gd name="T45" fmla="*/ 3 h 7"/>
                <a:gd name="T46" fmla="*/ 20 w 20"/>
                <a:gd name="T47" fmla="*/ 4 h 7"/>
                <a:gd name="T48" fmla="*/ 20 w 20"/>
                <a:gd name="T49" fmla="*/ 5 h 7"/>
                <a:gd name="T50" fmla="*/ 20 w 20"/>
                <a:gd name="T51" fmla="*/ 6 h 7"/>
                <a:gd name="T52" fmla="*/ 18 w 20"/>
                <a:gd name="T53" fmla="*/ 6 h 7"/>
                <a:gd name="T54" fmla="*/ 17 w 20"/>
                <a:gd name="T55" fmla="*/ 7 h 7"/>
                <a:gd name="T56" fmla="*/ 16 w 20"/>
                <a:gd name="T57" fmla="*/ 7 h 7"/>
                <a:gd name="T58" fmla="*/ 15 w 20"/>
                <a:gd name="T59" fmla="*/ 6 h 7"/>
                <a:gd name="T60" fmla="*/ 14 w 20"/>
                <a:gd name="T61" fmla="*/ 6 h 7"/>
                <a:gd name="T62" fmla="*/ 14 w 20"/>
                <a:gd name="T63" fmla="*/ 6 h 7"/>
                <a:gd name="T64" fmla="*/ 13 w 20"/>
                <a:gd name="T65" fmla="*/ 6 h 7"/>
                <a:gd name="T66" fmla="*/ 13 w 20"/>
                <a:gd name="T67" fmla="*/ 6 h 7"/>
                <a:gd name="T68" fmla="*/ 12 w 20"/>
                <a:gd name="T69" fmla="*/ 6 h 7"/>
                <a:gd name="T70" fmla="*/ 11 w 20"/>
                <a:gd name="T71" fmla="*/ 6 h 7"/>
                <a:gd name="T72" fmla="*/ 10 w 20"/>
                <a:gd name="T73" fmla="*/ 6 h 7"/>
                <a:gd name="T74" fmla="*/ 10 w 20"/>
                <a:gd name="T75" fmla="*/ 6 h 7"/>
                <a:gd name="T76" fmla="*/ 9 w 20"/>
                <a:gd name="T77" fmla="*/ 6 h 7"/>
                <a:gd name="T78" fmla="*/ 8 w 20"/>
                <a:gd name="T79" fmla="*/ 5 h 7"/>
                <a:gd name="T80" fmla="*/ 8 w 20"/>
                <a:gd name="T81" fmla="*/ 5 h 7"/>
                <a:gd name="T82" fmla="*/ 8 w 20"/>
                <a:gd name="T83" fmla="*/ 5 h 7"/>
                <a:gd name="T84" fmla="*/ 7 w 20"/>
                <a:gd name="T85" fmla="*/ 5 h 7"/>
                <a:gd name="T86" fmla="*/ 6 w 20"/>
                <a:gd name="T87" fmla="*/ 5 h 7"/>
                <a:gd name="T88" fmla="*/ 5 w 20"/>
                <a:gd name="T89" fmla="*/ 5 h 7"/>
                <a:gd name="T90" fmla="*/ 5 w 20"/>
                <a:gd name="T91" fmla="*/ 6 h 7"/>
                <a:gd name="T92" fmla="*/ 4 w 20"/>
                <a:gd name="T93" fmla="*/ 6 h 7"/>
                <a:gd name="T94" fmla="*/ 3 w 20"/>
                <a:gd name="T95" fmla="*/ 6 h 7"/>
                <a:gd name="T96" fmla="*/ 2 w 20"/>
                <a:gd name="T97" fmla="*/ 6 h 7"/>
                <a:gd name="T98" fmla="*/ 1 w 20"/>
                <a:gd name="T99" fmla="*/ 5 h 7"/>
                <a:gd name="T100" fmla="*/ 0 w 20"/>
                <a:gd name="T101" fmla="*/ 5 h 7"/>
                <a:gd name="T102" fmla="*/ 1 w 20"/>
                <a:gd name="T103" fmla="*/ 4 h 7"/>
                <a:gd name="T104" fmla="*/ 1 w 20"/>
                <a:gd name="T105" fmla="*/ 3 h 7"/>
                <a:gd name="T106" fmla="*/ 2 w 20"/>
                <a:gd name="T10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" h="7">
                  <a:moveTo>
                    <a:pt x="3" y="2"/>
                  </a:move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6" y="7"/>
                  </a:lnTo>
                  <a:lnTo>
                    <a:pt x="16" y="7"/>
                  </a:lnTo>
                  <a:lnTo>
                    <a:pt x="15" y="7"/>
                  </a:lnTo>
                  <a:lnTo>
                    <a:pt x="15" y="6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3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10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90" name="Freeform 669"/>
            <p:cNvSpPr>
              <a:spLocks/>
            </p:cNvSpPr>
            <p:nvPr/>
          </p:nvSpPr>
          <p:spPr bwMode="auto">
            <a:xfrm>
              <a:off x="3082" y="3109"/>
              <a:ext cx="26" cy="8"/>
            </a:xfrm>
            <a:custGeom>
              <a:avLst/>
              <a:gdLst>
                <a:gd name="T0" fmla="*/ 11 w 26"/>
                <a:gd name="T1" fmla="*/ 0 h 8"/>
                <a:gd name="T2" fmla="*/ 26 w 26"/>
                <a:gd name="T3" fmla="*/ 5 h 8"/>
                <a:gd name="T4" fmla="*/ 8 w 26"/>
                <a:gd name="T5" fmla="*/ 8 h 8"/>
                <a:gd name="T6" fmla="*/ 0 w 26"/>
                <a:gd name="T7" fmla="*/ 1 h 8"/>
                <a:gd name="T8" fmla="*/ 11 w 2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8">
                  <a:moveTo>
                    <a:pt x="11" y="0"/>
                  </a:moveTo>
                  <a:lnTo>
                    <a:pt x="26" y="5"/>
                  </a:lnTo>
                  <a:lnTo>
                    <a:pt x="8" y="8"/>
                  </a:lnTo>
                  <a:lnTo>
                    <a:pt x="0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91" name="Freeform 670"/>
            <p:cNvSpPr>
              <a:spLocks/>
            </p:cNvSpPr>
            <p:nvPr/>
          </p:nvSpPr>
          <p:spPr bwMode="auto">
            <a:xfrm>
              <a:off x="3084" y="3110"/>
              <a:ext cx="20" cy="5"/>
            </a:xfrm>
            <a:custGeom>
              <a:avLst/>
              <a:gdLst>
                <a:gd name="T0" fmla="*/ 9 w 20"/>
                <a:gd name="T1" fmla="*/ 0 h 5"/>
                <a:gd name="T2" fmla="*/ 20 w 20"/>
                <a:gd name="T3" fmla="*/ 3 h 5"/>
                <a:gd name="T4" fmla="*/ 6 w 20"/>
                <a:gd name="T5" fmla="*/ 5 h 5"/>
                <a:gd name="T6" fmla="*/ 0 w 20"/>
                <a:gd name="T7" fmla="*/ 1 h 5"/>
                <a:gd name="T8" fmla="*/ 9 w 20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5">
                  <a:moveTo>
                    <a:pt x="9" y="0"/>
                  </a:moveTo>
                  <a:lnTo>
                    <a:pt x="20" y="3"/>
                  </a:lnTo>
                  <a:lnTo>
                    <a:pt x="6" y="5"/>
                  </a:lnTo>
                  <a:lnTo>
                    <a:pt x="0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D6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92" name="Freeform 671"/>
            <p:cNvSpPr>
              <a:spLocks/>
            </p:cNvSpPr>
            <p:nvPr/>
          </p:nvSpPr>
          <p:spPr bwMode="auto">
            <a:xfrm>
              <a:off x="3053" y="3088"/>
              <a:ext cx="42" cy="25"/>
            </a:xfrm>
            <a:custGeom>
              <a:avLst/>
              <a:gdLst>
                <a:gd name="T0" fmla="*/ 3 w 42"/>
                <a:gd name="T1" fmla="*/ 3 h 25"/>
                <a:gd name="T2" fmla="*/ 4 w 42"/>
                <a:gd name="T3" fmla="*/ 2 h 25"/>
                <a:gd name="T4" fmla="*/ 6 w 42"/>
                <a:gd name="T5" fmla="*/ 1 h 25"/>
                <a:gd name="T6" fmla="*/ 7 w 42"/>
                <a:gd name="T7" fmla="*/ 1 h 25"/>
                <a:gd name="T8" fmla="*/ 8 w 42"/>
                <a:gd name="T9" fmla="*/ 0 h 25"/>
                <a:gd name="T10" fmla="*/ 9 w 42"/>
                <a:gd name="T11" fmla="*/ 0 h 25"/>
                <a:gd name="T12" fmla="*/ 10 w 42"/>
                <a:gd name="T13" fmla="*/ 0 h 25"/>
                <a:gd name="T14" fmla="*/ 11 w 42"/>
                <a:gd name="T15" fmla="*/ 0 h 25"/>
                <a:gd name="T16" fmla="*/ 11 w 42"/>
                <a:gd name="T17" fmla="*/ 0 h 25"/>
                <a:gd name="T18" fmla="*/ 12 w 42"/>
                <a:gd name="T19" fmla="*/ 0 h 25"/>
                <a:gd name="T20" fmla="*/ 14 w 42"/>
                <a:gd name="T21" fmla="*/ 0 h 25"/>
                <a:gd name="T22" fmla="*/ 16 w 42"/>
                <a:gd name="T23" fmla="*/ 0 h 25"/>
                <a:gd name="T24" fmla="*/ 18 w 42"/>
                <a:gd name="T25" fmla="*/ 0 h 25"/>
                <a:gd name="T26" fmla="*/ 20 w 42"/>
                <a:gd name="T27" fmla="*/ 0 h 25"/>
                <a:gd name="T28" fmla="*/ 22 w 42"/>
                <a:gd name="T29" fmla="*/ 0 h 25"/>
                <a:gd name="T30" fmla="*/ 23 w 42"/>
                <a:gd name="T31" fmla="*/ 0 h 25"/>
                <a:gd name="T32" fmla="*/ 24 w 42"/>
                <a:gd name="T33" fmla="*/ 0 h 25"/>
                <a:gd name="T34" fmla="*/ 25 w 42"/>
                <a:gd name="T35" fmla="*/ 0 h 25"/>
                <a:gd name="T36" fmla="*/ 26 w 42"/>
                <a:gd name="T37" fmla="*/ 0 h 25"/>
                <a:gd name="T38" fmla="*/ 27 w 42"/>
                <a:gd name="T39" fmla="*/ 0 h 25"/>
                <a:gd name="T40" fmla="*/ 29 w 42"/>
                <a:gd name="T41" fmla="*/ 1 h 25"/>
                <a:gd name="T42" fmla="*/ 30 w 42"/>
                <a:gd name="T43" fmla="*/ 2 h 25"/>
                <a:gd name="T44" fmla="*/ 30 w 42"/>
                <a:gd name="T45" fmla="*/ 2 h 25"/>
                <a:gd name="T46" fmla="*/ 31 w 42"/>
                <a:gd name="T47" fmla="*/ 3 h 25"/>
                <a:gd name="T48" fmla="*/ 32 w 42"/>
                <a:gd name="T49" fmla="*/ 4 h 25"/>
                <a:gd name="T50" fmla="*/ 34 w 42"/>
                <a:gd name="T51" fmla="*/ 7 h 25"/>
                <a:gd name="T52" fmla="*/ 36 w 42"/>
                <a:gd name="T53" fmla="*/ 11 h 25"/>
                <a:gd name="T54" fmla="*/ 38 w 42"/>
                <a:gd name="T55" fmla="*/ 15 h 25"/>
                <a:gd name="T56" fmla="*/ 42 w 42"/>
                <a:gd name="T57" fmla="*/ 22 h 25"/>
                <a:gd name="T58" fmla="*/ 37 w 42"/>
                <a:gd name="T59" fmla="*/ 23 h 25"/>
                <a:gd name="T60" fmla="*/ 37 w 42"/>
                <a:gd name="T61" fmla="*/ 24 h 25"/>
                <a:gd name="T62" fmla="*/ 36 w 42"/>
                <a:gd name="T63" fmla="*/ 25 h 25"/>
                <a:gd name="T64" fmla="*/ 35 w 42"/>
                <a:gd name="T65" fmla="*/ 25 h 25"/>
                <a:gd name="T66" fmla="*/ 35 w 42"/>
                <a:gd name="T67" fmla="*/ 25 h 25"/>
                <a:gd name="T68" fmla="*/ 35 w 42"/>
                <a:gd name="T69" fmla="*/ 23 h 25"/>
                <a:gd name="T70" fmla="*/ 34 w 42"/>
                <a:gd name="T71" fmla="*/ 19 h 25"/>
                <a:gd name="T72" fmla="*/ 33 w 42"/>
                <a:gd name="T73" fmla="*/ 19 h 25"/>
                <a:gd name="T74" fmla="*/ 32 w 42"/>
                <a:gd name="T75" fmla="*/ 17 h 25"/>
                <a:gd name="T76" fmla="*/ 31 w 42"/>
                <a:gd name="T77" fmla="*/ 14 h 25"/>
                <a:gd name="T78" fmla="*/ 28 w 42"/>
                <a:gd name="T79" fmla="*/ 11 h 25"/>
                <a:gd name="T80" fmla="*/ 27 w 42"/>
                <a:gd name="T81" fmla="*/ 19 h 25"/>
                <a:gd name="T82" fmla="*/ 7 w 42"/>
                <a:gd name="T83" fmla="*/ 11 h 25"/>
                <a:gd name="T84" fmla="*/ 6 w 42"/>
                <a:gd name="T85" fmla="*/ 14 h 25"/>
                <a:gd name="T86" fmla="*/ 6 w 42"/>
                <a:gd name="T87" fmla="*/ 21 h 25"/>
                <a:gd name="T88" fmla="*/ 0 w 42"/>
                <a:gd name="T89" fmla="*/ 21 h 25"/>
                <a:gd name="T90" fmla="*/ 0 w 42"/>
                <a:gd name="T91" fmla="*/ 18 h 25"/>
                <a:gd name="T92" fmla="*/ 0 w 42"/>
                <a:gd name="T93" fmla="*/ 13 h 25"/>
                <a:gd name="T94" fmla="*/ 1 w 42"/>
                <a:gd name="T95" fmla="*/ 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2" h="25">
                  <a:moveTo>
                    <a:pt x="3" y="4"/>
                  </a:moveTo>
                  <a:lnTo>
                    <a:pt x="3" y="3"/>
                  </a:lnTo>
                  <a:lnTo>
                    <a:pt x="4" y="3"/>
                  </a:lnTo>
                  <a:lnTo>
                    <a:pt x="4" y="2"/>
                  </a:lnTo>
                  <a:lnTo>
                    <a:pt x="5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1"/>
                  </a:lnTo>
                  <a:lnTo>
                    <a:pt x="8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3" y="6"/>
                  </a:lnTo>
                  <a:lnTo>
                    <a:pt x="34" y="7"/>
                  </a:lnTo>
                  <a:lnTo>
                    <a:pt x="35" y="9"/>
                  </a:lnTo>
                  <a:lnTo>
                    <a:pt x="36" y="11"/>
                  </a:lnTo>
                  <a:lnTo>
                    <a:pt x="37" y="13"/>
                  </a:lnTo>
                  <a:lnTo>
                    <a:pt x="38" y="15"/>
                  </a:lnTo>
                  <a:lnTo>
                    <a:pt x="38" y="17"/>
                  </a:lnTo>
                  <a:lnTo>
                    <a:pt x="42" y="22"/>
                  </a:lnTo>
                  <a:lnTo>
                    <a:pt x="39" y="25"/>
                  </a:lnTo>
                  <a:lnTo>
                    <a:pt x="37" y="23"/>
                  </a:lnTo>
                  <a:lnTo>
                    <a:pt x="37" y="23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6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5"/>
                  </a:lnTo>
                  <a:lnTo>
                    <a:pt x="35" y="24"/>
                  </a:lnTo>
                  <a:lnTo>
                    <a:pt x="35" y="23"/>
                  </a:lnTo>
                  <a:lnTo>
                    <a:pt x="34" y="21"/>
                  </a:lnTo>
                  <a:lnTo>
                    <a:pt x="34" y="19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3" y="18"/>
                  </a:lnTo>
                  <a:lnTo>
                    <a:pt x="32" y="17"/>
                  </a:lnTo>
                  <a:lnTo>
                    <a:pt x="32" y="16"/>
                  </a:lnTo>
                  <a:lnTo>
                    <a:pt x="31" y="14"/>
                  </a:lnTo>
                  <a:lnTo>
                    <a:pt x="29" y="13"/>
                  </a:lnTo>
                  <a:lnTo>
                    <a:pt x="28" y="11"/>
                  </a:lnTo>
                  <a:lnTo>
                    <a:pt x="26" y="10"/>
                  </a:lnTo>
                  <a:lnTo>
                    <a:pt x="27" y="19"/>
                  </a:lnTo>
                  <a:lnTo>
                    <a:pt x="7" y="20"/>
                  </a:lnTo>
                  <a:lnTo>
                    <a:pt x="7" y="11"/>
                  </a:lnTo>
                  <a:lnTo>
                    <a:pt x="7" y="12"/>
                  </a:lnTo>
                  <a:lnTo>
                    <a:pt x="6" y="14"/>
                  </a:lnTo>
                  <a:lnTo>
                    <a:pt x="6" y="17"/>
                  </a:lnTo>
                  <a:lnTo>
                    <a:pt x="6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1" y="7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93" name="Freeform 672"/>
            <p:cNvSpPr>
              <a:spLocks/>
            </p:cNvSpPr>
            <p:nvPr/>
          </p:nvSpPr>
          <p:spPr bwMode="auto">
            <a:xfrm>
              <a:off x="3088" y="3106"/>
              <a:ext cx="6" cy="6"/>
            </a:xfrm>
            <a:custGeom>
              <a:avLst/>
              <a:gdLst>
                <a:gd name="T0" fmla="*/ 0 w 6"/>
                <a:gd name="T1" fmla="*/ 1 h 6"/>
                <a:gd name="T2" fmla="*/ 0 w 6"/>
                <a:gd name="T3" fmla="*/ 2 h 6"/>
                <a:gd name="T4" fmla="*/ 0 w 6"/>
                <a:gd name="T5" fmla="*/ 4 h 6"/>
                <a:gd name="T6" fmla="*/ 1 w 6"/>
                <a:gd name="T7" fmla="*/ 5 h 6"/>
                <a:gd name="T8" fmla="*/ 1 w 6"/>
                <a:gd name="T9" fmla="*/ 6 h 6"/>
                <a:gd name="T10" fmla="*/ 1 w 6"/>
                <a:gd name="T11" fmla="*/ 5 h 6"/>
                <a:gd name="T12" fmla="*/ 1 w 6"/>
                <a:gd name="T13" fmla="*/ 5 h 6"/>
                <a:gd name="T14" fmla="*/ 1 w 6"/>
                <a:gd name="T15" fmla="*/ 4 h 6"/>
                <a:gd name="T16" fmla="*/ 1 w 6"/>
                <a:gd name="T17" fmla="*/ 3 h 6"/>
                <a:gd name="T18" fmla="*/ 4 w 6"/>
                <a:gd name="T19" fmla="*/ 5 h 6"/>
                <a:gd name="T20" fmla="*/ 6 w 6"/>
                <a:gd name="T21" fmla="*/ 4 h 6"/>
                <a:gd name="T22" fmla="*/ 3 w 6"/>
                <a:gd name="T23" fmla="*/ 0 h 6"/>
                <a:gd name="T24" fmla="*/ 0 w 6"/>
                <a:gd name="T2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6">
                  <a:moveTo>
                    <a:pt x="0" y="1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4" y="5"/>
                  </a:lnTo>
                  <a:lnTo>
                    <a:pt x="6" y="4"/>
                  </a:lnTo>
                  <a:lnTo>
                    <a:pt x="3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94" name="Freeform 673"/>
            <p:cNvSpPr>
              <a:spLocks/>
            </p:cNvSpPr>
            <p:nvPr/>
          </p:nvSpPr>
          <p:spPr bwMode="auto">
            <a:xfrm>
              <a:off x="3054" y="3089"/>
              <a:ext cx="36" cy="20"/>
            </a:xfrm>
            <a:custGeom>
              <a:avLst/>
              <a:gdLst>
                <a:gd name="T0" fmla="*/ 27 w 36"/>
                <a:gd name="T1" fmla="*/ 1 h 20"/>
                <a:gd name="T2" fmla="*/ 26 w 36"/>
                <a:gd name="T3" fmla="*/ 0 h 20"/>
                <a:gd name="T4" fmla="*/ 25 w 36"/>
                <a:gd name="T5" fmla="*/ 0 h 20"/>
                <a:gd name="T6" fmla="*/ 24 w 36"/>
                <a:gd name="T7" fmla="*/ 0 h 20"/>
                <a:gd name="T8" fmla="*/ 20 w 36"/>
                <a:gd name="T9" fmla="*/ 0 h 20"/>
                <a:gd name="T10" fmla="*/ 12 w 36"/>
                <a:gd name="T11" fmla="*/ 0 h 20"/>
                <a:gd name="T12" fmla="*/ 8 w 36"/>
                <a:gd name="T13" fmla="*/ 0 h 20"/>
                <a:gd name="T14" fmla="*/ 7 w 36"/>
                <a:gd name="T15" fmla="*/ 0 h 20"/>
                <a:gd name="T16" fmla="*/ 5 w 36"/>
                <a:gd name="T17" fmla="*/ 1 h 20"/>
                <a:gd name="T18" fmla="*/ 4 w 36"/>
                <a:gd name="T19" fmla="*/ 2 h 20"/>
                <a:gd name="T20" fmla="*/ 2 w 36"/>
                <a:gd name="T21" fmla="*/ 6 h 20"/>
                <a:gd name="T22" fmla="*/ 0 w 36"/>
                <a:gd name="T23" fmla="*/ 11 h 20"/>
                <a:gd name="T24" fmla="*/ 0 w 36"/>
                <a:gd name="T25" fmla="*/ 16 h 20"/>
                <a:gd name="T26" fmla="*/ 1 w 36"/>
                <a:gd name="T27" fmla="*/ 19 h 20"/>
                <a:gd name="T28" fmla="*/ 4 w 36"/>
                <a:gd name="T29" fmla="*/ 19 h 20"/>
                <a:gd name="T30" fmla="*/ 4 w 36"/>
                <a:gd name="T31" fmla="*/ 13 h 20"/>
                <a:gd name="T32" fmla="*/ 5 w 36"/>
                <a:gd name="T33" fmla="*/ 9 h 20"/>
                <a:gd name="T34" fmla="*/ 6 w 36"/>
                <a:gd name="T35" fmla="*/ 8 h 20"/>
                <a:gd name="T36" fmla="*/ 7 w 36"/>
                <a:gd name="T37" fmla="*/ 8 h 20"/>
                <a:gd name="T38" fmla="*/ 7 w 36"/>
                <a:gd name="T39" fmla="*/ 19 h 20"/>
                <a:gd name="T40" fmla="*/ 9 w 36"/>
                <a:gd name="T41" fmla="*/ 19 h 20"/>
                <a:gd name="T42" fmla="*/ 12 w 36"/>
                <a:gd name="T43" fmla="*/ 18 h 20"/>
                <a:gd name="T44" fmla="*/ 15 w 36"/>
                <a:gd name="T45" fmla="*/ 18 h 20"/>
                <a:gd name="T46" fmla="*/ 18 w 36"/>
                <a:gd name="T47" fmla="*/ 18 h 20"/>
                <a:gd name="T48" fmla="*/ 21 w 36"/>
                <a:gd name="T49" fmla="*/ 18 h 20"/>
                <a:gd name="T50" fmla="*/ 23 w 36"/>
                <a:gd name="T51" fmla="*/ 17 h 20"/>
                <a:gd name="T52" fmla="*/ 25 w 36"/>
                <a:gd name="T53" fmla="*/ 17 h 20"/>
                <a:gd name="T54" fmla="*/ 24 w 36"/>
                <a:gd name="T55" fmla="*/ 7 h 20"/>
                <a:gd name="T56" fmla="*/ 25 w 36"/>
                <a:gd name="T57" fmla="*/ 8 h 20"/>
                <a:gd name="T58" fmla="*/ 28 w 36"/>
                <a:gd name="T59" fmla="*/ 9 h 20"/>
                <a:gd name="T60" fmla="*/ 30 w 36"/>
                <a:gd name="T61" fmla="*/ 12 h 20"/>
                <a:gd name="T62" fmla="*/ 33 w 36"/>
                <a:gd name="T63" fmla="*/ 17 h 20"/>
                <a:gd name="T64" fmla="*/ 35 w 36"/>
                <a:gd name="T65" fmla="*/ 12 h 20"/>
                <a:gd name="T66" fmla="*/ 32 w 36"/>
                <a:gd name="T67" fmla="*/ 6 h 20"/>
                <a:gd name="T68" fmla="*/ 29 w 36"/>
                <a:gd name="T69" fmla="*/ 3 h 20"/>
                <a:gd name="T70" fmla="*/ 27 w 36"/>
                <a:gd name="T71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6" h="20">
                  <a:moveTo>
                    <a:pt x="27" y="1"/>
                  </a:moveTo>
                  <a:lnTo>
                    <a:pt x="27" y="1"/>
                  </a:lnTo>
                  <a:lnTo>
                    <a:pt x="27" y="1"/>
                  </a:lnTo>
                  <a:lnTo>
                    <a:pt x="26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0" y="0"/>
                  </a:lnTo>
                  <a:lnTo>
                    <a:pt x="17" y="9"/>
                  </a:lnTo>
                  <a:lnTo>
                    <a:pt x="12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1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3"/>
                  </a:lnTo>
                  <a:lnTo>
                    <a:pt x="2" y="6"/>
                  </a:lnTo>
                  <a:lnTo>
                    <a:pt x="1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4" y="19"/>
                  </a:lnTo>
                  <a:lnTo>
                    <a:pt x="4" y="16"/>
                  </a:lnTo>
                  <a:lnTo>
                    <a:pt x="4" y="13"/>
                  </a:lnTo>
                  <a:lnTo>
                    <a:pt x="5" y="11"/>
                  </a:lnTo>
                  <a:lnTo>
                    <a:pt x="5" y="9"/>
                  </a:lnTo>
                  <a:lnTo>
                    <a:pt x="6" y="9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8"/>
                  </a:lnTo>
                  <a:lnTo>
                    <a:pt x="7" y="19"/>
                  </a:lnTo>
                  <a:lnTo>
                    <a:pt x="7" y="19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0" y="19"/>
                  </a:lnTo>
                  <a:lnTo>
                    <a:pt x="12" y="18"/>
                  </a:lnTo>
                  <a:lnTo>
                    <a:pt x="13" y="18"/>
                  </a:lnTo>
                  <a:lnTo>
                    <a:pt x="15" y="18"/>
                  </a:lnTo>
                  <a:lnTo>
                    <a:pt x="16" y="18"/>
                  </a:lnTo>
                  <a:lnTo>
                    <a:pt x="18" y="18"/>
                  </a:lnTo>
                  <a:lnTo>
                    <a:pt x="19" y="18"/>
                  </a:lnTo>
                  <a:lnTo>
                    <a:pt x="21" y="18"/>
                  </a:lnTo>
                  <a:lnTo>
                    <a:pt x="22" y="18"/>
                  </a:lnTo>
                  <a:lnTo>
                    <a:pt x="23" y="17"/>
                  </a:lnTo>
                  <a:lnTo>
                    <a:pt x="24" y="17"/>
                  </a:lnTo>
                  <a:lnTo>
                    <a:pt x="25" y="17"/>
                  </a:lnTo>
                  <a:lnTo>
                    <a:pt x="25" y="17"/>
                  </a:lnTo>
                  <a:lnTo>
                    <a:pt x="24" y="7"/>
                  </a:lnTo>
                  <a:lnTo>
                    <a:pt x="25" y="8"/>
                  </a:lnTo>
                  <a:lnTo>
                    <a:pt x="25" y="8"/>
                  </a:lnTo>
                  <a:lnTo>
                    <a:pt x="26" y="8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30" y="12"/>
                  </a:lnTo>
                  <a:lnTo>
                    <a:pt x="32" y="14"/>
                  </a:lnTo>
                  <a:lnTo>
                    <a:pt x="33" y="17"/>
                  </a:lnTo>
                  <a:lnTo>
                    <a:pt x="36" y="16"/>
                  </a:lnTo>
                  <a:lnTo>
                    <a:pt x="35" y="12"/>
                  </a:lnTo>
                  <a:lnTo>
                    <a:pt x="33" y="9"/>
                  </a:lnTo>
                  <a:lnTo>
                    <a:pt x="32" y="6"/>
                  </a:lnTo>
                  <a:lnTo>
                    <a:pt x="30" y="4"/>
                  </a:lnTo>
                  <a:lnTo>
                    <a:pt x="29" y="3"/>
                  </a:lnTo>
                  <a:lnTo>
                    <a:pt x="28" y="2"/>
                  </a:lnTo>
                  <a:lnTo>
                    <a:pt x="27" y="1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597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95" name="Freeform 674"/>
            <p:cNvSpPr>
              <a:spLocks/>
            </p:cNvSpPr>
            <p:nvPr/>
          </p:nvSpPr>
          <p:spPr bwMode="auto">
            <a:xfrm>
              <a:off x="3063" y="3088"/>
              <a:ext cx="14" cy="10"/>
            </a:xfrm>
            <a:custGeom>
              <a:avLst/>
              <a:gdLst>
                <a:gd name="T0" fmla="*/ 2 w 14"/>
                <a:gd name="T1" fmla="*/ 3 h 10"/>
                <a:gd name="T2" fmla="*/ 0 w 14"/>
                <a:gd name="T3" fmla="*/ 2 h 10"/>
                <a:gd name="T4" fmla="*/ 1 w 14"/>
                <a:gd name="T5" fmla="*/ 0 h 10"/>
                <a:gd name="T6" fmla="*/ 2 w 14"/>
                <a:gd name="T7" fmla="*/ 0 h 10"/>
                <a:gd name="T8" fmla="*/ 1 w 14"/>
                <a:gd name="T9" fmla="*/ 2 h 10"/>
                <a:gd name="T10" fmla="*/ 3 w 14"/>
                <a:gd name="T11" fmla="*/ 3 h 10"/>
                <a:gd name="T12" fmla="*/ 3 w 14"/>
                <a:gd name="T13" fmla="*/ 3 h 10"/>
                <a:gd name="T14" fmla="*/ 2 w 14"/>
                <a:gd name="T15" fmla="*/ 4 h 10"/>
                <a:gd name="T16" fmla="*/ 2 w 14"/>
                <a:gd name="T17" fmla="*/ 4 h 10"/>
                <a:gd name="T18" fmla="*/ 2 w 14"/>
                <a:gd name="T19" fmla="*/ 5 h 10"/>
                <a:gd name="T20" fmla="*/ 8 w 14"/>
                <a:gd name="T21" fmla="*/ 9 h 10"/>
                <a:gd name="T22" fmla="*/ 12 w 14"/>
                <a:gd name="T23" fmla="*/ 5 h 10"/>
                <a:gd name="T24" fmla="*/ 11 w 14"/>
                <a:gd name="T25" fmla="*/ 3 h 10"/>
                <a:gd name="T26" fmla="*/ 13 w 14"/>
                <a:gd name="T27" fmla="*/ 2 h 10"/>
                <a:gd name="T28" fmla="*/ 12 w 14"/>
                <a:gd name="T29" fmla="*/ 0 h 10"/>
                <a:gd name="T30" fmla="*/ 13 w 14"/>
                <a:gd name="T31" fmla="*/ 0 h 10"/>
                <a:gd name="T32" fmla="*/ 14 w 14"/>
                <a:gd name="T33" fmla="*/ 2 h 10"/>
                <a:gd name="T34" fmla="*/ 12 w 14"/>
                <a:gd name="T35" fmla="*/ 3 h 10"/>
                <a:gd name="T36" fmla="*/ 14 w 14"/>
                <a:gd name="T37" fmla="*/ 5 h 10"/>
                <a:gd name="T38" fmla="*/ 8 w 14"/>
                <a:gd name="T39" fmla="*/ 10 h 10"/>
                <a:gd name="T40" fmla="*/ 0 w 14"/>
                <a:gd name="T41" fmla="*/ 5 h 10"/>
                <a:gd name="T42" fmla="*/ 2 w 14"/>
                <a:gd name="T4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0">
                  <a:moveTo>
                    <a:pt x="2" y="3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8" y="9"/>
                  </a:lnTo>
                  <a:lnTo>
                    <a:pt x="12" y="5"/>
                  </a:lnTo>
                  <a:lnTo>
                    <a:pt x="11" y="3"/>
                  </a:lnTo>
                  <a:lnTo>
                    <a:pt x="13" y="2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2"/>
                  </a:lnTo>
                  <a:lnTo>
                    <a:pt x="12" y="3"/>
                  </a:lnTo>
                  <a:lnTo>
                    <a:pt x="14" y="5"/>
                  </a:lnTo>
                  <a:lnTo>
                    <a:pt x="8" y="10"/>
                  </a:lnTo>
                  <a:lnTo>
                    <a:pt x="0" y="5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96" name="Freeform 675"/>
            <p:cNvSpPr>
              <a:spLocks/>
            </p:cNvSpPr>
            <p:nvPr/>
          </p:nvSpPr>
          <p:spPr bwMode="auto">
            <a:xfrm>
              <a:off x="3067" y="3089"/>
              <a:ext cx="6" cy="7"/>
            </a:xfrm>
            <a:custGeom>
              <a:avLst/>
              <a:gdLst>
                <a:gd name="T0" fmla="*/ 6 w 6"/>
                <a:gd name="T1" fmla="*/ 0 h 7"/>
                <a:gd name="T2" fmla="*/ 0 w 6"/>
                <a:gd name="T3" fmla="*/ 0 h 7"/>
                <a:gd name="T4" fmla="*/ 4 w 6"/>
                <a:gd name="T5" fmla="*/ 7 h 7"/>
                <a:gd name="T6" fmla="*/ 6 w 6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lnTo>
                    <a:pt x="0" y="0"/>
                  </a:lnTo>
                  <a:lnTo>
                    <a:pt x="4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97" name="Freeform 676"/>
            <p:cNvSpPr>
              <a:spLocks/>
            </p:cNvSpPr>
            <p:nvPr/>
          </p:nvSpPr>
          <p:spPr bwMode="auto">
            <a:xfrm>
              <a:off x="3069" y="3088"/>
              <a:ext cx="3" cy="9"/>
            </a:xfrm>
            <a:custGeom>
              <a:avLst/>
              <a:gdLst>
                <a:gd name="T0" fmla="*/ 2 w 3"/>
                <a:gd name="T1" fmla="*/ 9 h 9"/>
                <a:gd name="T2" fmla="*/ 0 w 3"/>
                <a:gd name="T3" fmla="*/ 5 h 9"/>
                <a:gd name="T4" fmla="*/ 1 w 3"/>
                <a:gd name="T5" fmla="*/ 2 h 9"/>
                <a:gd name="T6" fmla="*/ 1 w 3"/>
                <a:gd name="T7" fmla="*/ 2 h 9"/>
                <a:gd name="T8" fmla="*/ 0 w 3"/>
                <a:gd name="T9" fmla="*/ 2 h 9"/>
                <a:gd name="T10" fmla="*/ 0 w 3"/>
                <a:gd name="T11" fmla="*/ 1 h 9"/>
                <a:gd name="T12" fmla="*/ 0 w 3"/>
                <a:gd name="T13" fmla="*/ 1 h 9"/>
                <a:gd name="T14" fmla="*/ 0 w 3"/>
                <a:gd name="T15" fmla="*/ 1 h 9"/>
                <a:gd name="T16" fmla="*/ 1 w 3"/>
                <a:gd name="T17" fmla="*/ 0 h 9"/>
                <a:gd name="T18" fmla="*/ 1 w 3"/>
                <a:gd name="T19" fmla="*/ 0 h 9"/>
                <a:gd name="T20" fmla="*/ 1 w 3"/>
                <a:gd name="T21" fmla="*/ 0 h 9"/>
                <a:gd name="T22" fmla="*/ 2 w 3"/>
                <a:gd name="T23" fmla="*/ 0 h 9"/>
                <a:gd name="T24" fmla="*/ 2 w 3"/>
                <a:gd name="T25" fmla="*/ 0 h 9"/>
                <a:gd name="T26" fmla="*/ 2 w 3"/>
                <a:gd name="T27" fmla="*/ 1 h 9"/>
                <a:gd name="T28" fmla="*/ 2 w 3"/>
                <a:gd name="T29" fmla="*/ 1 h 9"/>
                <a:gd name="T30" fmla="*/ 2 w 3"/>
                <a:gd name="T31" fmla="*/ 1 h 9"/>
                <a:gd name="T32" fmla="*/ 2 w 3"/>
                <a:gd name="T33" fmla="*/ 2 h 9"/>
                <a:gd name="T34" fmla="*/ 2 w 3"/>
                <a:gd name="T35" fmla="*/ 2 h 9"/>
                <a:gd name="T36" fmla="*/ 2 w 3"/>
                <a:gd name="T37" fmla="*/ 2 h 9"/>
                <a:gd name="T38" fmla="*/ 3 w 3"/>
                <a:gd name="T39" fmla="*/ 5 h 9"/>
                <a:gd name="T40" fmla="*/ 2 w 3"/>
                <a:gd name="T4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" h="9">
                  <a:moveTo>
                    <a:pt x="2" y="9"/>
                  </a:moveTo>
                  <a:lnTo>
                    <a:pt x="0" y="5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5"/>
                  </a:lnTo>
                  <a:lnTo>
                    <a:pt x="2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98" name="Freeform 677"/>
            <p:cNvSpPr>
              <a:spLocks/>
            </p:cNvSpPr>
            <p:nvPr/>
          </p:nvSpPr>
          <p:spPr bwMode="auto">
            <a:xfrm>
              <a:off x="3070" y="3100"/>
              <a:ext cx="2" cy="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2 w 2"/>
                <a:gd name="T5" fmla="*/ 1 h 2"/>
                <a:gd name="T6" fmla="*/ 2 w 2"/>
                <a:gd name="T7" fmla="*/ 1 h 2"/>
                <a:gd name="T8" fmla="*/ 2 w 2"/>
                <a:gd name="T9" fmla="*/ 1 h 2"/>
                <a:gd name="T10" fmla="*/ 2 w 2"/>
                <a:gd name="T11" fmla="*/ 0 h 2"/>
                <a:gd name="T12" fmla="*/ 2 w 2"/>
                <a:gd name="T13" fmla="*/ 0 h 2"/>
                <a:gd name="T14" fmla="*/ 1 w 2"/>
                <a:gd name="T15" fmla="*/ 0 h 2"/>
                <a:gd name="T16" fmla="*/ 1 w 2"/>
                <a:gd name="T17" fmla="*/ 0 h 2"/>
                <a:gd name="T18" fmla="*/ 1 w 2"/>
                <a:gd name="T19" fmla="*/ 0 h 2"/>
                <a:gd name="T20" fmla="*/ 0 w 2"/>
                <a:gd name="T21" fmla="*/ 0 h 2"/>
                <a:gd name="T22" fmla="*/ 0 w 2"/>
                <a:gd name="T23" fmla="*/ 0 h 2"/>
                <a:gd name="T24" fmla="*/ 0 w 2"/>
                <a:gd name="T25" fmla="*/ 1 h 2"/>
                <a:gd name="T26" fmla="*/ 0 w 2"/>
                <a:gd name="T27" fmla="*/ 1 h 2"/>
                <a:gd name="T28" fmla="*/ 0 w 2"/>
                <a:gd name="T29" fmla="*/ 1 h 2"/>
                <a:gd name="T30" fmla="*/ 1 w 2"/>
                <a:gd name="T31" fmla="*/ 2 h 2"/>
                <a:gd name="T32" fmla="*/ 1 w 2"/>
                <a:gd name="T3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99" name="Freeform 678"/>
            <p:cNvSpPr>
              <a:spLocks/>
            </p:cNvSpPr>
            <p:nvPr/>
          </p:nvSpPr>
          <p:spPr bwMode="auto">
            <a:xfrm>
              <a:off x="3070" y="3103"/>
              <a:ext cx="2" cy="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2 w 2"/>
                <a:gd name="T5" fmla="*/ 2 h 2"/>
                <a:gd name="T6" fmla="*/ 2 w 2"/>
                <a:gd name="T7" fmla="*/ 1 h 2"/>
                <a:gd name="T8" fmla="*/ 2 w 2"/>
                <a:gd name="T9" fmla="*/ 1 h 2"/>
                <a:gd name="T10" fmla="*/ 2 w 2"/>
                <a:gd name="T11" fmla="*/ 1 h 2"/>
                <a:gd name="T12" fmla="*/ 2 w 2"/>
                <a:gd name="T13" fmla="*/ 0 h 2"/>
                <a:gd name="T14" fmla="*/ 1 w 2"/>
                <a:gd name="T15" fmla="*/ 0 h 2"/>
                <a:gd name="T16" fmla="*/ 1 w 2"/>
                <a:gd name="T17" fmla="*/ 0 h 2"/>
                <a:gd name="T18" fmla="*/ 1 w 2"/>
                <a:gd name="T19" fmla="*/ 0 h 2"/>
                <a:gd name="T20" fmla="*/ 0 w 2"/>
                <a:gd name="T21" fmla="*/ 0 h 2"/>
                <a:gd name="T22" fmla="*/ 0 w 2"/>
                <a:gd name="T23" fmla="*/ 1 h 2"/>
                <a:gd name="T24" fmla="*/ 0 w 2"/>
                <a:gd name="T25" fmla="*/ 1 h 2"/>
                <a:gd name="T26" fmla="*/ 0 w 2"/>
                <a:gd name="T27" fmla="*/ 1 h 2"/>
                <a:gd name="T28" fmla="*/ 0 w 2"/>
                <a:gd name="T29" fmla="*/ 2 h 2"/>
                <a:gd name="T30" fmla="*/ 1 w 2"/>
                <a:gd name="T31" fmla="*/ 2 h 2"/>
                <a:gd name="T32" fmla="*/ 1 w 2"/>
                <a:gd name="T3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00" name="Freeform 679"/>
            <p:cNvSpPr>
              <a:spLocks/>
            </p:cNvSpPr>
            <p:nvPr/>
          </p:nvSpPr>
          <p:spPr bwMode="auto">
            <a:xfrm>
              <a:off x="3072" y="3071"/>
              <a:ext cx="5" cy="7"/>
            </a:xfrm>
            <a:custGeom>
              <a:avLst/>
              <a:gdLst>
                <a:gd name="T0" fmla="*/ 4 w 5"/>
                <a:gd name="T1" fmla="*/ 6 h 7"/>
                <a:gd name="T2" fmla="*/ 2 w 5"/>
                <a:gd name="T3" fmla="*/ 1 h 7"/>
                <a:gd name="T4" fmla="*/ 2 w 5"/>
                <a:gd name="T5" fmla="*/ 0 h 7"/>
                <a:gd name="T6" fmla="*/ 5 w 5"/>
                <a:gd name="T7" fmla="*/ 7 h 7"/>
                <a:gd name="T8" fmla="*/ 0 w 5"/>
                <a:gd name="T9" fmla="*/ 6 h 7"/>
                <a:gd name="T10" fmla="*/ 0 w 5"/>
                <a:gd name="T11" fmla="*/ 5 h 7"/>
                <a:gd name="T12" fmla="*/ 4 w 5"/>
                <a:gd name="T1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7">
                  <a:moveTo>
                    <a:pt x="4" y="6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4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01" name="Freeform 680"/>
            <p:cNvSpPr>
              <a:spLocks/>
            </p:cNvSpPr>
            <p:nvPr/>
          </p:nvSpPr>
          <p:spPr bwMode="auto">
            <a:xfrm>
              <a:off x="3076" y="3071"/>
              <a:ext cx="2" cy="3"/>
            </a:xfrm>
            <a:custGeom>
              <a:avLst/>
              <a:gdLst>
                <a:gd name="T0" fmla="*/ 1 w 2"/>
                <a:gd name="T1" fmla="*/ 3 h 3"/>
                <a:gd name="T2" fmla="*/ 0 w 2"/>
                <a:gd name="T3" fmla="*/ 2 h 3"/>
                <a:gd name="T4" fmla="*/ 0 w 2"/>
                <a:gd name="T5" fmla="*/ 2 h 3"/>
                <a:gd name="T6" fmla="*/ 0 w 2"/>
                <a:gd name="T7" fmla="*/ 2 h 3"/>
                <a:gd name="T8" fmla="*/ 0 w 2"/>
                <a:gd name="T9" fmla="*/ 1 h 3"/>
                <a:gd name="T10" fmla="*/ 1 w 2"/>
                <a:gd name="T11" fmla="*/ 0 h 3"/>
                <a:gd name="T12" fmla="*/ 1 w 2"/>
                <a:gd name="T13" fmla="*/ 0 h 3"/>
                <a:gd name="T14" fmla="*/ 1 w 2"/>
                <a:gd name="T15" fmla="*/ 0 h 3"/>
                <a:gd name="T16" fmla="*/ 2 w 2"/>
                <a:gd name="T17" fmla="*/ 0 h 3"/>
                <a:gd name="T18" fmla="*/ 2 w 2"/>
                <a:gd name="T19" fmla="*/ 0 h 3"/>
                <a:gd name="T20" fmla="*/ 2 w 2"/>
                <a:gd name="T21" fmla="*/ 1 h 3"/>
                <a:gd name="T22" fmla="*/ 2 w 2"/>
                <a:gd name="T23" fmla="*/ 1 h 3"/>
                <a:gd name="T24" fmla="*/ 2 w 2"/>
                <a:gd name="T25" fmla="*/ 2 h 3"/>
                <a:gd name="T26" fmla="*/ 2 w 2"/>
                <a:gd name="T27" fmla="*/ 2 h 3"/>
                <a:gd name="T28" fmla="*/ 1 w 2"/>
                <a:gd name="T29" fmla="*/ 2 h 3"/>
                <a:gd name="T30" fmla="*/ 1 w 2"/>
                <a:gd name="T31" fmla="*/ 3 h 3"/>
                <a:gd name="T32" fmla="*/ 1 w 2"/>
                <a:gd name="T3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02" name="Freeform 681"/>
            <p:cNvSpPr>
              <a:spLocks/>
            </p:cNvSpPr>
            <p:nvPr/>
          </p:nvSpPr>
          <p:spPr bwMode="auto">
            <a:xfrm>
              <a:off x="3071" y="3070"/>
              <a:ext cx="2" cy="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3 h 3"/>
                <a:gd name="T4" fmla="*/ 0 w 2"/>
                <a:gd name="T5" fmla="*/ 2 h 3"/>
                <a:gd name="T6" fmla="*/ 0 w 2"/>
                <a:gd name="T7" fmla="*/ 2 h 3"/>
                <a:gd name="T8" fmla="*/ 0 w 2"/>
                <a:gd name="T9" fmla="*/ 1 h 3"/>
                <a:gd name="T10" fmla="*/ 0 w 2"/>
                <a:gd name="T11" fmla="*/ 0 h 3"/>
                <a:gd name="T12" fmla="*/ 1 w 2"/>
                <a:gd name="T13" fmla="*/ 0 h 3"/>
                <a:gd name="T14" fmla="*/ 1 w 2"/>
                <a:gd name="T15" fmla="*/ 0 h 3"/>
                <a:gd name="T16" fmla="*/ 1 w 2"/>
                <a:gd name="T17" fmla="*/ 0 h 3"/>
                <a:gd name="T18" fmla="*/ 2 w 2"/>
                <a:gd name="T19" fmla="*/ 0 h 3"/>
                <a:gd name="T20" fmla="*/ 2 w 2"/>
                <a:gd name="T21" fmla="*/ 0 h 3"/>
                <a:gd name="T22" fmla="*/ 2 w 2"/>
                <a:gd name="T23" fmla="*/ 1 h 3"/>
                <a:gd name="T24" fmla="*/ 2 w 2"/>
                <a:gd name="T25" fmla="*/ 2 h 3"/>
                <a:gd name="T26" fmla="*/ 1 w 2"/>
                <a:gd name="T27" fmla="*/ 2 h 3"/>
                <a:gd name="T28" fmla="*/ 1 w 2"/>
                <a:gd name="T29" fmla="*/ 3 h 3"/>
                <a:gd name="T30" fmla="*/ 0 w 2"/>
                <a:gd name="T31" fmla="*/ 3 h 3"/>
                <a:gd name="T32" fmla="*/ 0 w 2"/>
                <a:gd name="T3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03" name="Freeform 682"/>
            <p:cNvSpPr>
              <a:spLocks/>
            </p:cNvSpPr>
            <p:nvPr/>
          </p:nvSpPr>
          <p:spPr bwMode="auto">
            <a:xfrm>
              <a:off x="3125" y="3071"/>
              <a:ext cx="5" cy="6"/>
            </a:xfrm>
            <a:custGeom>
              <a:avLst/>
              <a:gdLst>
                <a:gd name="T0" fmla="*/ 2 w 5"/>
                <a:gd name="T1" fmla="*/ 5 h 6"/>
                <a:gd name="T2" fmla="*/ 4 w 5"/>
                <a:gd name="T3" fmla="*/ 1 h 6"/>
                <a:gd name="T4" fmla="*/ 4 w 5"/>
                <a:gd name="T5" fmla="*/ 0 h 6"/>
                <a:gd name="T6" fmla="*/ 0 w 5"/>
                <a:gd name="T7" fmla="*/ 6 h 6"/>
                <a:gd name="T8" fmla="*/ 5 w 5"/>
                <a:gd name="T9" fmla="*/ 6 h 6"/>
                <a:gd name="T10" fmla="*/ 5 w 5"/>
                <a:gd name="T11" fmla="*/ 5 h 6"/>
                <a:gd name="T12" fmla="*/ 2 w 5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2" y="5"/>
                  </a:moveTo>
                  <a:lnTo>
                    <a:pt x="4" y="1"/>
                  </a:lnTo>
                  <a:lnTo>
                    <a:pt x="4" y="0"/>
                  </a:lnTo>
                  <a:lnTo>
                    <a:pt x="0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04" name="Freeform 683"/>
            <p:cNvSpPr>
              <a:spLocks/>
            </p:cNvSpPr>
            <p:nvPr/>
          </p:nvSpPr>
          <p:spPr bwMode="auto">
            <a:xfrm>
              <a:off x="3125" y="3070"/>
              <a:ext cx="1" cy="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3 h 3"/>
                <a:gd name="T4" fmla="*/ 1 w 1"/>
                <a:gd name="T5" fmla="*/ 3 h 3"/>
                <a:gd name="T6" fmla="*/ 1 w 1"/>
                <a:gd name="T7" fmla="*/ 2 h 3"/>
                <a:gd name="T8" fmla="*/ 1 w 1"/>
                <a:gd name="T9" fmla="*/ 2 h 3"/>
                <a:gd name="T10" fmla="*/ 1 w 1"/>
                <a:gd name="T11" fmla="*/ 1 h 3"/>
                <a:gd name="T12" fmla="*/ 1 w 1"/>
                <a:gd name="T13" fmla="*/ 1 h 3"/>
                <a:gd name="T14" fmla="*/ 1 w 1"/>
                <a:gd name="T15" fmla="*/ 0 h 3"/>
                <a:gd name="T16" fmla="*/ 1 w 1"/>
                <a:gd name="T17" fmla="*/ 0 h 3"/>
                <a:gd name="T18" fmla="*/ 0 w 1"/>
                <a:gd name="T19" fmla="*/ 0 h 3"/>
                <a:gd name="T20" fmla="*/ 0 w 1"/>
                <a:gd name="T21" fmla="*/ 1 h 3"/>
                <a:gd name="T22" fmla="*/ 0 w 1"/>
                <a:gd name="T23" fmla="*/ 1 h 3"/>
                <a:gd name="T24" fmla="*/ 0 w 1"/>
                <a:gd name="T25" fmla="*/ 2 h 3"/>
                <a:gd name="T26" fmla="*/ 0 w 1"/>
                <a:gd name="T27" fmla="*/ 2 h 3"/>
                <a:gd name="T28" fmla="*/ 0 w 1"/>
                <a:gd name="T29" fmla="*/ 3 h 3"/>
                <a:gd name="T30" fmla="*/ 0 w 1"/>
                <a:gd name="T31" fmla="*/ 3 h 3"/>
                <a:gd name="T32" fmla="*/ 0 w 1"/>
                <a:gd name="T3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05" name="Freeform 684"/>
            <p:cNvSpPr>
              <a:spLocks/>
            </p:cNvSpPr>
            <p:nvPr/>
          </p:nvSpPr>
          <p:spPr bwMode="auto">
            <a:xfrm>
              <a:off x="3131" y="3070"/>
              <a:ext cx="2" cy="4"/>
            </a:xfrm>
            <a:custGeom>
              <a:avLst/>
              <a:gdLst>
                <a:gd name="T0" fmla="*/ 0 w 2"/>
                <a:gd name="T1" fmla="*/ 4 h 4"/>
                <a:gd name="T2" fmla="*/ 1 w 2"/>
                <a:gd name="T3" fmla="*/ 3 h 4"/>
                <a:gd name="T4" fmla="*/ 1 w 2"/>
                <a:gd name="T5" fmla="*/ 3 h 4"/>
                <a:gd name="T6" fmla="*/ 1 w 2"/>
                <a:gd name="T7" fmla="*/ 3 h 4"/>
                <a:gd name="T8" fmla="*/ 2 w 2"/>
                <a:gd name="T9" fmla="*/ 2 h 4"/>
                <a:gd name="T10" fmla="*/ 2 w 2"/>
                <a:gd name="T11" fmla="*/ 1 h 4"/>
                <a:gd name="T12" fmla="*/ 1 w 2"/>
                <a:gd name="T13" fmla="*/ 1 h 4"/>
                <a:gd name="T14" fmla="*/ 1 w 2"/>
                <a:gd name="T15" fmla="*/ 0 h 4"/>
                <a:gd name="T16" fmla="*/ 1 w 2"/>
                <a:gd name="T17" fmla="*/ 0 h 4"/>
                <a:gd name="T18" fmla="*/ 1 w 2"/>
                <a:gd name="T19" fmla="*/ 0 h 4"/>
                <a:gd name="T20" fmla="*/ 0 w 2"/>
                <a:gd name="T21" fmla="*/ 1 h 4"/>
                <a:gd name="T22" fmla="*/ 0 w 2"/>
                <a:gd name="T23" fmla="*/ 1 h 4"/>
                <a:gd name="T24" fmla="*/ 0 w 2"/>
                <a:gd name="T25" fmla="*/ 2 h 4"/>
                <a:gd name="T26" fmla="*/ 0 w 2"/>
                <a:gd name="T27" fmla="*/ 2 h 4"/>
                <a:gd name="T28" fmla="*/ 0 w 2"/>
                <a:gd name="T29" fmla="*/ 3 h 4"/>
                <a:gd name="T30" fmla="*/ 0 w 2"/>
                <a:gd name="T31" fmla="*/ 3 h 4"/>
                <a:gd name="T32" fmla="*/ 0 w 2"/>
                <a:gd name="T3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</p:grpSp>
      <p:grpSp>
        <p:nvGrpSpPr>
          <p:cNvPr id="298" name="Group 739"/>
          <p:cNvGrpSpPr>
            <a:grpSpLocks/>
          </p:cNvGrpSpPr>
          <p:nvPr/>
        </p:nvGrpSpPr>
        <p:grpSpPr bwMode="auto">
          <a:xfrm>
            <a:off x="4447165" y="3750437"/>
            <a:ext cx="134583" cy="123733"/>
            <a:chOff x="3193" y="3053"/>
            <a:chExt cx="96" cy="87"/>
          </a:xfrm>
        </p:grpSpPr>
        <p:sp>
          <p:nvSpPr>
            <p:cNvPr id="306" name="Freeform 686"/>
            <p:cNvSpPr>
              <a:spLocks/>
            </p:cNvSpPr>
            <p:nvPr/>
          </p:nvSpPr>
          <p:spPr bwMode="auto">
            <a:xfrm>
              <a:off x="3275" y="3074"/>
              <a:ext cx="8" cy="8"/>
            </a:xfrm>
            <a:custGeom>
              <a:avLst/>
              <a:gdLst>
                <a:gd name="T0" fmla="*/ 4 w 8"/>
                <a:gd name="T1" fmla="*/ 8 h 8"/>
                <a:gd name="T2" fmla="*/ 5 w 8"/>
                <a:gd name="T3" fmla="*/ 8 h 8"/>
                <a:gd name="T4" fmla="*/ 5 w 8"/>
                <a:gd name="T5" fmla="*/ 8 h 8"/>
                <a:gd name="T6" fmla="*/ 6 w 8"/>
                <a:gd name="T7" fmla="*/ 8 h 8"/>
                <a:gd name="T8" fmla="*/ 7 w 8"/>
                <a:gd name="T9" fmla="*/ 7 h 8"/>
                <a:gd name="T10" fmla="*/ 7 w 8"/>
                <a:gd name="T11" fmla="*/ 6 h 8"/>
                <a:gd name="T12" fmla="*/ 8 w 8"/>
                <a:gd name="T13" fmla="*/ 6 h 8"/>
                <a:gd name="T14" fmla="*/ 8 w 8"/>
                <a:gd name="T15" fmla="*/ 5 h 8"/>
                <a:gd name="T16" fmla="*/ 8 w 8"/>
                <a:gd name="T17" fmla="*/ 4 h 8"/>
                <a:gd name="T18" fmla="*/ 8 w 8"/>
                <a:gd name="T19" fmla="*/ 3 h 8"/>
                <a:gd name="T20" fmla="*/ 8 w 8"/>
                <a:gd name="T21" fmla="*/ 2 h 8"/>
                <a:gd name="T22" fmla="*/ 7 w 8"/>
                <a:gd name="T23" fmla="*/ 2 h 8"/>
                <a:gd name="T24" fmla="*/ 7 w 8"/>
                <a:gd name="T25" fmla="*/ 1 h 8"/>
                <a:gd name="T26" fmla="*/ 6 w 8"/>
                <a:gd name="T27" fmla="*/ 1 h 8"/>
                <a:gd name="T28" fmla="*/ 5 w 8"/>
                <a:gd name="T29" fmla="*/ 0 h 8"/>
                <a:gd name="T30" fmla="*/ 5 w 8"/>
                <a:gd name="T31" fmla="*/ 0 h 8"/>
                <a:gd name="T32" fmla="*/ 4 w 8"/>
                <a:gd name="T33" fmla="*/ 0 h 8"/>
                <a:gd name="T34" fmla="*/ 3 w 8"/>
                <a:gd name="T35" fmla="*/ 0 h 8"/>
                <a:gd name="T36" fmla="*/ 2 w 8"/>
                <a:gd name="T37" fmla="*/ 0 h 8"/>
                <a:gd name="T38" fmla="*/ 2 w 8"/>
                <a:gd name="T39" fmla="*/ 1 h 8"/>
                <a:gd name="T40" fmla="*/ 1 w 8"/>
                <a:gd name="T41" fmla="*/ 1 h 8"/>
                <a:gd name="T42" fmla="*/ 1 w 8"/>
                <a:gd name="T43" fmla="*/ 2 h 8"/>
                <a:gd name="T44" fmla="*/ 0 w 8"/>
                <a:gd name="T45" fmla="*/ 2 h 8"/>
                <a:gd name="T46" fmla="*/ 0 w 8"/>
                <a:gd name="T47" fmla="*/ 3 h 8"/>
                <a:gd name="T48" fmla="*/ 0 w 8"/>
                <a:gd name="T49" fmla="*/ 4 h 8"/>
                <a:gd name="T50" fmla="*/ 0 w 8"/>
                <a:gd name="T51" fmla="*/ 5 h 8"/>
                <a:gd name="T52" fmla="*/ 0 w 8"/>
                <a:gd name="T53" fmla="*/ 6 h 8"/>
                <a:gd name="T54" fmla="*/ 1 w 8"/>
                <a:gd name="T55" fmla="*/ 6 h 8"/>
                <a:gd name="T56" fmla="*/ 1 w 8"/>
                <a:gd name="T57" fmla="*/ 7 h 8"/>
                <a:gd name="T58" fmla="*/ 2 w 8"/>
                <a:gd name="T59" fmla="*/ 8 h 8"/>
                <a:gd name="T60" fmla="*/ 2 w 8"/>
                <a:gd name="T61" fmla="*/ 8 h 8"/>
                <a:gd name="T62" fmla="*/ 3 w 8"/>
                <a:gd name="T63" fmla="*/ 8 h 8"/>
                <a:gd name="T64" fmla="*/ 4 w 8"/>
                <a:gd name="T6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lnTo>
                    <a:pt x="5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7" y="7"/>
                  </a:lnTo>
                  <a:lnTo>
                    <a:pt x="7" y="6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4"/>
                  </a:lnTo>
                  <a:lnTo>
                    <a:pt x="8" y="3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2" y="8"/>
                  </a:lnTo>
                  <a:lnTo>
                    <a:pt x="2" y="8"/>
                  </a:lnTo>
                  <a:lnTo>
                    <a:pt x="3" y="8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07" name="Freeform 687"/>
            <p:cNvSpPr>
              <a:spLocks/>
            </p:cNvSpPr>
            <p:nvPr/>
          </p:nvSpPr>
          <p:spPr bwMode="auto">
            <a:xfrm>
              <a:off x="3198" y="3054"/>
              <a:ext cx="44" cy="6"/>
            </a:xfrm>
            <a:custGeom>
              <a:avLst/>
              <a:gdLst>
                <a:gd name="T0" fmla="*/ 44 w 44"/>
                <a:gd name="T1" fmla="*/ 5 h 6"/>
                <a:gd name="T2" fmla="*/ 22 w 44"/>
                <a:gd name="T3" fmla="*/ 0 h 6"/>
                <a:gd name="T4" fmla="*/ 0 w 44"/>
                <a:gd name="T5" fmla="*/ 5 h 6"/>
                <a:gd name="T6" fmla="*/ 0 w 44"/>
                <a:gd name="T7" fmla="*/ 6 h 6"/>
                <a:gd name="T8" fmla="*/ 22 w 44"/>
                <a:gd name="T9" fmla="*/ 1 h 6"/>
                <a:gd name="T10" fmla="*/ 43 w 44"/>
                <a:gd name="T11" fmla="*/ 6 h 6"/>
                <a:gd name="T12" fmla="*/ 44 w 44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6">
                  <a:moveTo>
                    <a:pt x="44" y="5"/>
                  </a:moveTo>
                  <a:lnTo>
                    <a:pt x="22" y="0"/>
                  </a:lnTo>
                  <a:lnTo>
                    <a:pt x="0" y="5"/>
                  </a:lnTo>
                  <a:lnTo>
                    <a:pt x="0" y="6"/>
                  </a:lnTo>
                  <a:lnTo>
                    <a:pt x="22" y="1"/>
                  </a:lnTo>
                  <a:lnTo>
                    <a:pt x="43" y="6"/>
                  </a:lnTo>
                  <a:lnTo>
                    <a:pt x="44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08" name="Rectangle 688"/>
            <p:cNvSpPr>
              <a:spLocks noChangeArrowheads="1"/>
            </p:cNvSpPr>
            <p:nvPr/>
          </p:nvSpPr>
          <p:spPr bwMode="auto">
            <a:xfrm>
              <a:off x="3195" y="3062"/>
              <a:ext cx="51" cy="5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09" name="Rectangle 689"/>
            <p:cNvSpPr>
              <a:spLocks noChangeArrowheads="1"/>
            </p:cNvSpPr>
            <p:nvPr/>
          </p:nvSpPr>
          <p:spPr bwMode="auto">
            <a:xfrm>
              <a:off x="3196" y="3064"/>
              <a:ext cx="49" cy="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10" name="Rectangle 690"/>
            <p:cNvSpPr>
              <a:spLocks noChangeArrowheads="1"/>
            </p:cNvSpPr>
            <p:nvPr/>
          </p:nvSpPr>
          <p:spPr bwMode="auto">
            <a:xfrm>
              <a:off x="3201" y="3112"/>
              <a:ext cx="7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11" name="Rectangle 691"/>
            <p:cNvSpPr>
              <a:spLocks noChangeArrowheads="1"/>
            </p:cNvSpPr>
            <p:nvPr/>
          </p:nvSpPr>
          <p:spPr bwMode="auto">
            <a:xfrm>
              <a:off x="3213" y="3112"/>
              <a:ext cx="7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12" name="Rectangle 692"/>
            <p:cNvSpPr>
              <a:spLocks noChangeArrowheads="1"/>
            </p:cNvSpPr>
            <p:nvPr/>
          </p:nvSpPr>
          <p:spPr bwMode="auto">
            <a:xfrm>
              <a:off x="3225" y="3112"/>
              <a:ext cx="7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13" name="Rectangle 693"/>
            <p:cNvSpPr>
              <a:spLocks noChangeArrowheads="1"/>
            </p:cNvSpPr>
            <p:nvPr/>
          </p:nvSpPr>
          <p:spPr bwMode="auto">
            <a:xfrm>
              <a:off x="3237" y="3112"/>
              <a:ext cx="7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14" name="Rectangle 694"/>
            <p:cNvSpPr>
              <a:spLocks noChangeArrowheads="1"/>
            </p:cNvSpPr>
            <p:nvPr/>
          </p:nvSpPr>
          <p:spPr bwMode="auto">
            <a:xfrm>
              <a:off x="3201" y="3109"/>
              <a:ext cx="43" cy="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15" name="Rectangle 695"/>
            <p:cNvSpPr>
              <a:spLocks noChangeArrowheads="1"/>
            </p:cNvSpPr>
            <p:nvPr/>
          </p:nvSpPr>
          <p:spPr bwMode="auto">
            <a:xfrm>
              <a:off x="3198" y="3108"/>
              <a:ext cx="2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16" name="Rectangle 696"/>
            <p:cNvSpPr>
              <a:spLocks noChangeArrowheads="1"/>
            </p:cNvSpPr>
            <p:nvPr/>
          </p:nvSpPr>
          <p:spPr bwMode="auto">
            <a:xfrm>
              <a:off x="3201" y="3097"/>
              <a:ext cx="43" cy="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17" name="Rectangle 697"/>
            <p:cNvSpPr>
              <a:spLocks noChangeArrowheads="1"/>
            </p:cNvSpPr>
            <p:nvPr/>
          </p:nvSpPr>
          <p:spPr bwMode="auto">
            <a:xfrm>
              <a:off x="3198" y="3096"/>
              <a:ext cx="2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18" name="Rectangle 698"/>
            <p:cNvSpPr>
              <a:spLocks noChangeArrowheads="1"/>
            </p:cNvSpPr>
            <p:nvPr/>
          </p:nvSpPr>
          <p:spPr bwMode="auto">
            <a:xfrm>
              <a:off x="3201" y="3085"/>
              <a:ext cx="43" cy="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19" name="Rectangle 699"/>
            <p:cNvSpPr>
              <a:spLocks noChangeArrowheads="1"/>
            </p:cNvSpPr>
            <p:nvPr/>
          </p:nvSpPr>
          <p:spPr bwMode="auto">
            <a:xfrm>
              <a:off x="3198" y="3084"/>
              <a:ext cx="2" cy="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20" name="Rectangle 700"/>
            <p:cNvSpPr>
              <a:spLocks noChangeArrowheads="1"/>
            </p:cNvSpPr>
            <p:nvPr/>
          </p:nvSpPr>
          <p:spPr bwMode="auto">
            <a:xfrm>
              <a:off x="3201" y="3072"/>
              <a:ext cx="43" cy="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21" name="Rectangle 701"/>
            <p:cNvSpPr>
              <a:spLocks noChangeArrowheads="1"/>
            </p:cNvSpPr>
            <p:nvPr/>
          </p:nvSpPr>
          <p:spPr bwMode="auto">
            <a:xfrm>
              <a:off x="3198" y="3071"/>
              <a:ext cx="2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22" name="Rectangle 702"/>
            <p:cNvSpPr>
              <a:spLocks noChangeArrowheads="1"/>
            </p:cNvSpPr>
            <p:nvPr/>
          </p:nvSpPr>
          <p:spPr bwMode="auto">
            <a:xfrm>
              <a:off x="3203" y="3079"/>
              <a:ext cx="4" cy="3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23" name="Rectangle 703"/>
            <p:cNvSpPr>
              <a:spLocks noChangeArrowheads="1"/>
            </p:cNvSpPr>
            <p:nvPr/>
          </p:nvSpPr>
          <p:spPr bwMode="auto">
            <a:xfrm>
              <a:off x="3204" y="3080"/>
              <a:ext cx="2" cy="29"/>
            </a:xfrm>
            <a:prstGeom prst="rect">
              <a:avLst/>
            </a:prstGeom>
            <a:solidFill>
              <a:srgbClr val="FF2D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24" name="Rectangle 704"/>
            <p:cNvSpPr>
              <a:spLocks noChangeArrowheads="1"/>
            </p:cNvSpPr>
            <p:nvPr/>
          </p:nvSpPr>
          <p:spPr bwMode="auto">
            <a:xfrm>
              <a:off x="3215" y="3089"/>
              <a:ext cx="4" cy="2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25" name="Rectangle 705"/>
            <p:cNvSpPr>
              <a:spLocks noChangeArrowheads="1"/>
            </p:cNvSpPr>
            <p:nvPr/>
          </p:nvSpPr>
          <p:spPr bwMode="auto">
            <a:xfrm>
              <a:off x="3215" y="3090"/>
              <a:ext cx="3" cy="19"/>
            </a:xfrm>
            <a:prstGeom prst="rect">
              <a:avLst/>
            </a:prstGeom>
            <a:solidFill>
              <a:srgbClr val="B2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26" name="Rectangle 706"/>
            <p:cNvSpPr>
              <a:spLocks noChangeArrowheads="1"/>
            </p:cNvSpPr>
            <p:nvPr/>
          </p:nvSpPr>
          <p:spPr bwMode="auto">
            <a:xfrm>
              <a:off x="3226" y="3094"/>
              <a:ext cx="4" cy="1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27" name="Rectangle 707"/>
            <p:cNvSpPr>
              <a:spLocks noChangeArrowheads="1"/>
            </p:cNvSpPr>
            <p:nvPr/>
          </p:nvSpPr>
          <p:spPr bwMode="auto">
            <a:xfrm>
              <a:off x="3227" y="3095"/>
              <a:ext cx="2" cy="14"/>
            </a:xfrm>
            <a:prstGeom prst="rect">
              <a:avLst/>
            </a:prstGeom>
            <a:solidFill>
              <a:srgbClr val="FFAF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28" name="Rectangle 708"/>
            <p:cNvSpPr>
              <a:spLocks noChangeArrowheads="1"/>
            </p:cNvSpPr>
            <p:nvPr/>
          </p:nvSpPr>
          <p:spPr bwMode="auto">
            <a:xfrm>
              <a:off x="3238" y="3074"/>
              <a:ext cx="4" cy="3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29" name="Rectangle 709"/>
            <p:cNvSpPr>
              <a:spLocks noChangeArrowheads="1"/>
            </p:cNvSpPr>
            <p:nvPr/>
          </p:nvSpPr>
          <p:spPr bwMode="auto">
            <a:xfrm>
              <a:off x="3239" y="3075"/>
              <a:ext cx="2" cy="34"/>
            </a:xfrm>
            <a:prstGeom prst="rect">
              <a:avLst/>
            </a:prstGeom>
            <a:solidFill>
              <a:srgbClr val="FF6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30" name="Rectangle 710"/>
            <p:cNvSpPr>
              <a:spLocks noChangeArrowheads="1"/>
            </p:cNvSpPr>
            <p:nvPr/>
          </p:nvSpPr>
          <p:spPr bwMode="auto">
            <a:xfrm>
              <a:off x="3194" y="3116"/>
              <a:ext cx="54" cy="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31" name="Rectangle 711"/>
            <p:cNvSpPr>
              <a:spLocks noChangeArrowheads="1"/>
            </p:cNvSpPr>
            <p:nvPr/>
          </p:nvSpPr>
          <p:spPr bwMode="auto">
            <a:xfrm>
              <a:off x="3195" y="3117"/>
              <a:ext cx="52" cy="2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32" name="Rectangle 712"/>
            <p:cNvSpPr>
              <a:spLocks noChangeArrowheads="1"/>
            </p:cNvSpPr>
            <p:nvPr/>
          </p:nvSpPr>
          <p:spPr bwMode="auto">
            <a:xfrm>
              <a:off x="3193" y="3059"/>
              <a:ext cx="55" cy="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33" name="Rectangle 713"/>
            <p:cNvSpPr>
              <a:spLocks noChangeArrowheads="1"/>
            </p:cNvSpPr>
            <p:nvPr/>
          </p:nvSpPr>
          <p:spPr bwMode="auto">
            <a:xfrm>
              <a:off x="3194" y="3060"/>
              <a:ext cx="53" cy="2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34" name="Freeform 714"/>
            <p:cNvSpPr>
              <a:spLocks/>
            </p:cNvSpPr>
            <p:nvPr/>
          </p:nvSpPr>
          <p:spPr bwMode="auto">
            <a:xfrm>
              <a:off x="3218" y="3053"/>
              <a:ext cx="4" cy="4"/>
            </a:xfrm>
            <a:custGeom>
              <a:avLst/>
              <a:gdLst>
                <a:gd name="T0" fmla="*/ 2 w 4"/>
                <a:gd name="T1" fmla="*/ 4 h 4"/>
                <a:gd name="T2" fmla="*/ 2 w 4"/>
                <a:gd name="T3" fmla="*/ 4 h 4"/>
                <a:gd name="T4" fmla="*/ 3 w 4"/>
                <a:gd name="T5" fmla="*/ 4 h 4"/>
                <a:gd name="T6" fmla="*/ 3 w 4"/>
                <a:gd name="T7" fmla="*/ 4 h 4"/>
                <a:gd name="T8" fmla="*/ 3 w 4"/>
                <a:gd name="T9" fmla="*/ 3 h 4"/>
                <a:gd name="T10" fmla="*/ 3 w 4"/>
                <a:gd name="T11" fmla="*/ 3 h 4"/>
                <a:gd name="T12" fmla="*/ 3 w 4"/>
                <a:gd name="T13" fmla="*/ 3 h 4"/>
                <a:gd name="T14" fmla="*/ 4 w 4"/>
                <a:gd name="T15" fmla="*/ 2 h 4"/>
                <a:gd name="T16" fmla="*/ 4 w 4"/>
                <a:gd name="T17" fmla="*/ 2 h 4"/>
                <a:gd name="T18" fmla="*/ 4 w 4"/>
                <a:gd name="T19" fmla="*/ 2 h 4"/>
                <a:gd name="T20" fmla="*/ 3 w 4"/>
                <a:gd name="T21" fmla="*/ 1 h 4"/>
                <a:gd name="T22" fmla="*/ 3 w 4"/>
                <a:gd name="T23" fmla="*/ 1 h 4"/>
                <a:gd name="T24" fmla="*/ 3 w 4"/>
                <a:gd name="T25" fmla="*/ 1 h 4"/>
                <a:gd name="T26" fmla="*/ 3 w 4"/>
                <a:gd name="T27" fmla="*/ 1 h 4"/>
                <a:gd name="T28" fmla="*/ 3 w 4"/>
                <a:gd name="T29" fmla="*/ 0 h 4"/>
                <a:gd name="T30" fmla="*/ 2 w 4"/>
                <a:gd name="T31" fmla="*/ 0 h 4"/>
                <a:gd name="T32" fmla="*/ 2 w 4"/>
                <a:gd name="T33" fmla="*/ 0 h 4"/>
                <a:gd name="T34" fmla="*/ 1 w 4"/>
                <a:gd name="T35" fmla="*/ 0 h 4"/>
                <a:gd name="T36" fmla="*/ 1 w 4"/>
                <a:gd name="T37" fmla="*/ 0 h 4"/>
                <a:gd name="T38" fmla="*/ 1 w 4"/>
                <a:gd name="T39" fmla="*/ 1 h 4"/>
                <a:gd name="T40" fmla="*/ 1 w 4"/>
                <a:gd name="T41" fmla="*/ 1 h 4"/>
                <a:gd name="T42" fmla="*/ 0 w 4"/>
                <a:gd name="T43" fmla="*/ 1 h 4"/>
                <a:gd name="T44" fmla="*/ 0 w 4"/>
                <a:gd name="T45" fmla="*/ 1 h 4"/>
                <a:gd name="T46" fmla="*/ 0 w 4"/>
                <a:gd name="T47" fmla="*/ 2 h 4"/>
                <a:gd name="T48" fmla="*/ 0 w 4"/>
                <a:gd name="T49" fmla="*/ 2 h 4"/>
                <a:gd name="T50" fmla="*/ 0 w 4"/>
                <a:gd name="T51" fmla="*/ 2 h 4"/>
                <a:gd name="T52" fmla="*/ 0 w 4"/>
                <a:gd name="T53" fmla="*/ 3 h 4"/>
                <a:gd name="T54" fmla="*/ 0 w 4"/>
                <a:gd name="T55" fmla="*/ 3 h 4"/>
                <a:gd name="T56" fmla="*/ 1 w 4"/>
                <a:gd name="T57" fmla="*/ 3 h 4"/>
                <a:gd name="T58" fmla="*/ 1 w 4"/>
                <a:gd name="T59" fmla="*/ 4 h 4"/>
                <a:gd name="T60" fmla="*/ 1 w 4"/>
                <a:gd name="T61" fmla="*/ 4 h 4"/>
                <a:gd name="T62" fmla="*/ 1 w 4"/>
                <a:gd name="T63" fmla="*/ 4 h 4"/>
                <a:gd name="T64" fmla="*/ 2 w 4"/>
                <a:gd name="T6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lnTo>
                    <a:pt x="2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35" name="Freeform 715"/>
            <p:cNvSpPr>
              <a:spLocks/>
            </p:cNvSpPr>
            <p:nvPr/>
          </p:nvSpPr>
          <p:spPr bwMode="auto">
            <a:xfrm>
              <a:off x="3219" y="3054"/>
              <a:ext cx="2" cy="2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2 w 2"/>
                <a:gd name="T5" fmla="*/ 2 h 2"/>
                <a:gd name="T6" fmla="*/ 2 w 2"/>
                <a:gd name="T7" fmla="*/ 1 h 2"/>
                <a:gd name="T8" fmla="*/ 2 w 2"/>
                <a:gd name="T9" fmla="*/ 1 h 2"/>
                <a:gd name="T10" fmla="*/ 2 w 2"/>
                <a:gd name="T11" fmla="*/ 1 h 2"/>
                <a:gd name="T12" fmla="*/ 2 w 2"/>
                <a:gd name="T13" fmla="*/ 0 h 2"/>
                <a:gd name="T14" fmla="*/ 1 w 2"/>
                <a:gd name="T15" fmla="*/ 0 h 2"/>
                <a:gd name="T16" fmla="*/ 1 w 2"/>
                <a:gd name="T17" fmla="*/ 0 h 2"/>
                <a:gd name="T18" fmla="*/ 0 w 2"/>
                <a:gd name="T19" fmla="*/ 0 h 2"/>
                <a:gd name="T20" fmla="*/ 0 w 2"/>
                <a:gd name="T21" fmla="*/ 0 h 2"/>
                <a:gd name="T22" fmla="*/ 0 w 2"/>
                <a:gd name="T23" fmla="*/ 1 h 2"/>
                <a:gd name="T24" fmla="*/ 0 w 2"/>
                <a:gd name="T25" fmla="*/ 1 h 2"/>
                <a:gd name="T26" fmla="*/ 0 w 2"/>
                <a:gd name="T27" fmla="*/ 1 h 2"/>
                <a:gd name="T28" fmla="*/ 0 w 2"/>
                <a:gd name="T29" fmla="*/ 2 h 2"/>
                <a:gd name="T30" fmla="*/ 0 w 2"/>
                <a:gd name="T31" fmla="*/ 2 h 2"/>
                <a:gd name="T32" fmla="*/ 1 w 2"/>
                <a:gd name="T3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36" name="Freeform 716"/>
            <p:cNvSpPr>
              <a:spLocks/>
            </p:cNvSpPr>
            <p:nvPr/>
          </p:nvSpPr>
          <p:spPr bwMode="auto">
            <a:xfrm>
              <a:off x="3244" y="3086"/>
              <a:ext cx="45" cy="54"/>
            </a:xfrm>
            <a:custGeom>
              <a:avLst/>
              <a:gdLst>
                <a:gd name="T0" fmla="*/ 38 w 45"/>
                <a:gd name="T1" fmla="*/ 17 h 54"/>
                <a:gd name="T2" fmla="*/ 39 w 45"/>
                <a:gd name="T3" fmla="*/ 17 h 54"/>
                <a:gd name="T4" fmla="*/ 42 w 45"/>
                <a:gd name="T5" fmla="*/ 15 h 54"/>
                <a:gd name="T6" fmla="*/ 43 w 45"/>
                <a:gd name="T7" fmla="*/ 14 h 54"/>
                <a:gd name="T8" fmla="*/ 43 w 45"/>
                <a:gd name="T9" fmla="*/ 13 h 54"/>
                <a:gd name="T10" fmla="*/ 44 w 45"/>
                <a:gd name="T11" fmla="*/ 9 h 54"/>
                <a:gd name="T12" fmla="*/ 43 w 45"/>
                <a:gd name="T13" fmla="*/ 8 h 54"/>
                <a:gd name="T14" fmla="*/ 42 w 45"/>
                <a:gd name="T15" fmla="*/ 5 h 54"/>
                <a:gd name="T16" fmla="*/ 40 w 45"/>
                <a:gd name="T17" fmla="*/ 3 h 54"/>
                <a:gd name="T18" fmla="*/ 37 w 45"/>
                <a:gd name="T19" fmla="*/ 0 h 54"/>
                <a:gd name="T20" fmla="*/ 36 w 45"/>
                <a:gd name="T21" fmla="*/ 0 h 54"/>
                <a:gd name="T22" fmla="*/ 34 w 45"/>
                <a:gd name="T23" fmla="*/ 0 h 54"/>
                <a:gd name="T24" fmla="*/ 32 w 45"/>
                <a:gd name="T25" fmla="*/ 0 h 54"/>
                <a:gd name="T26" fmla="*/ 28 w 45"/>
                <a:gd name="T27" fmla="*/ 0 h 54"/>
                <a:gd name="T28" fmla="*/ 24 w 45"/>
                <a:gd name="T29" fmla="*/ 0 h 54"/>
                <a:gd name="T30" fmla="*/ 21 w 45"/>
                <a:gd name="T31" fmla="*/ 0 h 54"/>
                <a:gd name="T32" fmla="*/ 20 w 45"/>
                <a:gd name="T33" fmla="*/ 0 h 54"/>
                <a:gd name="T34" fmla="*/ 19 w 45"/>
                <a:gd name="T35" fmla="*/ 0 h 54"/>
                <a:gd name="T36" fmla="*/ 16 w 45"/>
                <a:gd name="T37" fmla="*/ 2 h 54"/>
                <a:gd name="T38" fmla="*/ 15 w 45"/>
                <a:gd name="T39" fmla="*/ 3 h 54"/>
                <a:gd name="T40" fmla="*/ 13 w 45"/>
                <a:gd name="T41" fmla="*/ 7 h 54"/>
                <a:gd name="T42" fmla="*/ 11 w 45"/>
                <a:gd name="T43" fmla="*/ 9 h 54"/>
                <a:gd name="T44" fmla="*/ 3 w 45"/>
                <a:gd name="T45" fmla="*/ 7 h 54"/>
                <a:gd name="T46" fmla="*/ 2 w 45"/>
                <a:gd name="T47" fmla="*/ 5 h 54"/>
                <a:gd name="T48" fmla="*/ 1 w 45"/>
                <a:gd name="T49" fmla="*/ 5 h 54"/>
                <a:gd name="T50" fmla="*/ 0 w 45"/>
                <a:gd name="T51" fmla="*/ 7 h 54"/>
                <a:gd name="T52" fmla="*/ 2 w 45"/>
                <a:gd name="T53" fmla="*/ 12 h 54"/>
                <a:gd name="T54" fmla="*/ 3 w 45"/>
                <a:gd name="T55" fmla="*/ 13 h 54"/>
                <a:gd name="T56" fmla="*/ 5 w 45"/>
                <a:gd name="T57" fmla="*/ 14 h 54"/>
                <a:gd name="T58" fmla="*/ 7 w 45"/>
                <a:gd name="T59" fmla="*/ 15 h 54"/>
                <a:gd name="T60" fmla="*/ 9 w 45"/>
                <a:gd name="T61" fmla="*/ 15 h 54"/>
                <a:gd name="T62" fmla="*/ 11 w 45"/>
                <a:gd name="T63" fmla="*/ 16 h 54"/>
                <a:gd name="T64" fmla="*/ 14 w 45"/>
                <a:gd name="T65" fmla="*/ 15 h 54"/>
                <a:gd name="T66" fmla="*/ 16 w 45"/>
                <a:gd name="T67" fmla="*/ 14 h 54"/>
                <a:gd name="T68" fmla="*/ 9 w 45"/>
                <a:gd name="T69" fmla="*/ 40 h 54"/>
                <a:gd name="T70" fmla="*/ 17 w 45"/>
                <a:gd name="T71" fmla="*/ 47 h 54"/>
                <a:gd name="T72" fmla="*/ 21 w 45"/>
                <a:gd name="T73" fmla="*/ 50 h 54"/>
                <a:gd name="T74" fmla="*/ 18 w 45"/>
                <a:gd name="T75" fmla="*/ 51 h 54"/>
                <a:gd name="T76" fmla="*/ 16 w 45"/>
                <a:gd name="T77" fmla="*/ 53 h 54"/>
                <a:gd name="T78" fmla="*/ 25 w 45"/>
                <a:gd name="T79" fmla="*/ 54 h 54"/>
                <a:gd name="T80" fmla="*/ 27 w 45"/>
                <a:gd name="T81" fmla="*/ 51 h 54"/>
                <a:gd name="T82" fmla="*/ 25 w 45"/>
                <a:gd name="T83" fmla="*/ 48 h 54"/>
                <a:gd name="T84" fmla="*/ 25 w 45"/>
                <a:gd name="T85" fmla="*/ 42 h 54"/>
                <a:gd name="T86" fmla="*/ 30 w 45"/>
                <a:gd name="T87" fmla="*/ 43 h 54"/>
                <a:gd name="T88" fmla="*/ 30 w 45"/>
                <a:gd name="T89" fmla="*/ 48 h 54"/>
                <a:gd name="T90" fmla="*/ 29 w 45"/>
                <a:gd name="T91" fmla="*/ 51 h 54"/>
                <a:gd name="T92" fmla="*/ 29 w 45"/>
                <a:gd name="T93" fmla="*/ 53 h 54"/>
                <a:gd name="T94" fmla="*/ 31 w 45"/>
                <a:gd name="T95" fmla="*/ 52 h 54"/>
                <a:gd name="T96" fmla="*/ 40 w 45"/>
                <a:gd name="T97" fmla="*/ 52 h 54"/>
                <a:gd name="T98" fmla="*/ 38 w 45"/>
                <a:gd name="T99" fmla="*/ 51 h 54"/>
                <a:gd name="T100" fmla="*/ 36 w 45"/>
                <a:gd name="T101" fmla="*/ 50 h 54"/>
                <a:gd name="T102" fmla="*/ 40 w 45"/>
                <a:gd name="T103" fmla="*/ 4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5" h="54">
                  <a:moveTo>
                    <a:pt x="41" y="40"/>
                  </a:moveTo>
                  <a:lnTo>
                    <a:pt x="45" y="40"/>
                  </a:lnTo>
                  <a:lnTo>
                    <a:pt x="38" y="21"/>
                  </a:lnTo>
                  <a:lnTo>
                    <a:pt x="38" y="17"/>
                  </a:lnTo>
                  <a:lnTo>
                    <a:pt x="38" y="17"/>
                  </a:lnTo>
                  <a:lnTo>
                    <a:pt x="38" y="17"/>
                  </a:lnTo>
                  <a:lnTo>
                    <a:pt x="39" y="17"/>
                  </a:lnTo>
                  <a:lnTo>
                    <a:pt x="39" y="17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41" y="16"/>
                  </a:lnTo>
                  <a:lnTo>
                    <a:pt x="42" y="15"/>
                  </a:lnTo>
                  <a:lnTo>
                    <a:pt x="42" y="15"/>
                  </a:lnTo>
                  <a:lnTo>
                    <a:pt x="42" y="15"/>
                  </a:lnTo>
                  <a:lnTo>
                    <a:pt x="42" y="15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3" y="12"/>
                  </a:lnTo>
                  <a:lnTo>
                    <a:pt x="44" y="11"/>
                  </a:lnTo>
                  <a:lnTo>
                    <a:pt x="44" y="10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9"/>
                  </a:lnTo>
                  <a:lnTo>
                    <a:pt x="44" y="8"/>
                  </a:lnTo>
                  <a:lnTo>
                    <a:pt x="43" y="8"/>
                  </a:lnTo>
                  <a:lnTo>
                    <a:pt x="43" y="8"/>
                  </a:lnTo>
                  <a:lnTo>
                    <a:pt x="43" y="7"/>
                  </a:lnTo>
                  <a:lnTo>
                    <a:pt x="43" y="6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1" y="4"/>
                  </a:lnTo>
                  <a:lnTo>
                    <a:pt x="41" y="3"/>
                  </a:lnTo>
                  <a:lnTo>
                    <a:pt x="40" y="3"/>
                  </a:lnTo>
                  <a:lnTo>
                    <a:pt x="39" y="2"/>
                  </a:lnTo>
                  <a:lnTo>
                    <a:pt x="39" y="1"/>
                  </a:lnTo>
                  <a:lnTo>
                    <a:pt x="38" y="1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5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7" y="1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5" y="3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2" y="8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4" y="8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7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7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1" y="16"/>
                  </a:lnTo>
                  <a:lnTo>
                    <a:pt x="11" y="16"/>
                  </a:lnTo>
                  <a:lnTo>
                    <a:pt x="12" y="16"/>
                  </a:lnTo>
                  <a:lnTo>
                    <a:pt x="12" y="16"/>
                  </a:lnTo>
                  <a:lnTo>
                    <a:pt x="13" y="15"/>
                  </a:lnTo>
                  <a:lnTo>
                    <a:pt x="14" y="15"/>
                  </a:lnTo>
                  <a:lnTo>
                    <a:pt x="14" y="15"/>
                  </a:lnTo>
                  <a:lnTo>
                    <a:pt x="15" y="15"/>
                  </a:lnTo>
                  <a:lnTo>
                    <a:pt x="15" y="14"/>
                  </a:lnTo>
                  <a:lnTo>
                    <a:pt x="16" y="14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8" y="20"/>
                  </a:lnTo>
                  <a:lnTo>
                    <a:pt x="9" y="40"/>
                  </a:lnTo>
                  <a:lnTo>
                    <a:pt x="14" y="40"/>
                  </a:lnTo>
                  <a:lnTo>
                    <a:pt x="15" y="43"/>
                  </a:lnTo>
                  <a:lnTo>
                    <a:pt x="16" y="45"/>
                  </a:lnTo>
                  <a:lnTo>
                    <a:pt x="17" y="47"/>
                  </a:lnTo>
                  <a:lnTo>
                    <a:pt x="18" y="49"/>
                  </a:lnTo>
                  <a:lnTo>
                    <a:pt x="19" y="49"/>
                  </a:lnTo>
                  <a:lnTo>
                    <a:pt x="20" y="50"/>
                  </a:lnTo>
                  <a:lnTo>
                    <a:pt x="21" y="50"/>
                  </a:lnTo>
                  <a:lnTo>
                    <a:pt x="21" y="50"/>
                  </a:lnTo>
                  <a:lnTo>
                    <a:pt x="20" y="50"/>
                  </a:lnTo>
                  <a:lnTo>
                    <a:pt x="19" y="51"/>
                  </a:lnTo>
                  <a:lnTo>
                    <a:pt x="18" y="51"/>
                  </a:lnTo>
                  <a:lnTo>
                    <a:pt x="17" y="51"/>
                  </a:lnTo>
                  <a:lnTo>
                    <a:pt x="17" y="52"/>
                  </a:lnTo>
                  <a:lnTo>
                    <a:pt x="16" y="52"/>
                  </a:lnTo>
                  <a:lnTo>
                    <a:pt x="16" y="53"/>
                  </a:lnTo>
                  <a:lnTo>
                    <a:pt x="16" y="54"/>
                  </a:lnTo>
                  <a:lnTo>
                    <a:pt x="22" y="54"/>
                  </a:lnTo>
                  <a:lnTo>
                    <a:pt x="25" y="52"/>
                  </a:lnTo>
                  <a:lnTo>
                    <a:pt x="25" y="54"/>
                  </a:lnTo>
                  <a:lnTo>
                    <a:pt x="26" y="54"/>
                  </a:lnTo>
                  <a:lnTo>
                    <a:pt x="27" y="53"/>
                  </a:lnTo>
                  <a:lnTo>
                    <a:pt x="27" y="52"/>
                  </a:lnTo>
                  <a:lnTo>
                    <a:pt x="27" y="51"/>
                  </a:lnTo>
                  <a:lnTo>
                    <a:pt x="26" y="50"/>
                  </a:lnTo>
                  <a:lnTo>
                    <a:pt x="26" y="50"/>
                  </a:lnTo>
                  <a:lnTo>
                    <a:pt x="26" y="49"/>
                  </a:lnTo>
                  <a:lnTo>
                    <a:pt x="25" y="48"/>
                  </a:lnTo>
                  <a:lnTo>
                    <a:pt x="25" y="47"/>
                  </a:lnTo>
                  <a:lnTo>
                    <a:pt x="25" y="46"/>
                  </a:lnTo>
                  <a:lnTo>
                    <a:pt x="25" y="44"/>
                  </a:lnTo>
                  <a:lnTo>
                    <a:pt x="25" y="42"/>
                  </a:lnTo>
                  <a:lnTo>
                    <a:pt x="25" y="40"/>
                  </a:lnTo>
                  <a:lnTo>
                    <a:pt x="29" y="40"/>
                  </a:lnTo>
                  <a:lnTo>
                    <a:pt x="30" y="42"/>
                  </a:lnTo>
                  <a:lnTo>
                    <a:pt x="30" y="43"/>
                  </a:lnTo>
                  <a:lnTo>
                    <a:pt x="30" y="45"/>
                  </a:lnTo>
                  <a:lnTo>
                    <a:pt x="30" y="46"/>
                  </a:lnTo>
                  <a:lnTo>
                    <a:pt x="30" y="47"/>
                  </a:lnTo>
                  <a:lnTo>
                    <a:pt x="30" y="48"/>
                  </a:lnTo>
                  <a:lnTo>
                    <a:pt x="30" y="49"/>
                  </a:lnTo>
                  <a:lnTo>
                    <a:pt x="30" y="50"/>
                  </a:lnTo>
                  <a:lnTo>
                    <a:pt x="30" y="50"/>
                  </a:lnTo>
                  <a:lnTo>
                    <a:pt x="29" y="51"/>
                  </a:lnTo>
                  <a:lnTo>
                    <a:pt x="29" y="51"/>
                  </a:lnTo>
                  <a:lnTo>
                    <a:pt x="29" y="52"/>
                  </a:lnTo>
                  <a:lnTo>
                    <a:pt x="29" y="52"/>
                  </a:lnTo>
                  <a:lnTo>
                    <a:pt x="29" y="53"/>
                  </a:lnTo>
                  <a:lnTo>
                    <a:pt x="29" y="53"/>
                  </a:lnTo>
                  <a:lnTo>
                    <a:pt x="29" y="54"/>
                  </a:lnTo>
                  <a:lnTo>
                    <a:pt x="31" y="54"/>
                  </a:lnTo>
                  <a:lnTo>
                    <a:pt x="31" y="52"/>
                  </a:lnTo>
                  <a:lnTo>
                    <a:pt x="34" y="54"/>
                  </a:lnTo>
                  <a:lnTo>
                    <a:pt x="41" y="54"/>
                  </a:lnTo>
                  <a:lnTo>
                    <a:pt x="41" y="53"/>
                  </a:lnTo>
                  <a:lnTo>
                    <a:pt x="40" y="52"/>
                  </a:lnTo>
                  <a:lnTo>
                    <a:pt x="40" y="52"/>
                  </a:lnTo>
                  <a:lnTo>
                    <a:pt x="39" y="51"/>
                  </a:lnTo>
                  <a:lnTo>
                    <a:pt x="38" y="51"/>
                  </a:lnTo>
                  <a:lnTo>
                    <a:pt x="38" y="51"/>
                  </a:lnTo>
                  <a:lnTo>
                    <a:pt x="37" y="51"/>
                  </a:lnTo>
                  <a:lnTo>
                    <a:pt x="35" y="50"/>
                  </a:lnTo>
                  <a:lnTo>
                    <a:pt x="36" y="50"/>
                  </a:lnTo>
                  <a:lnTo>
                    <a:pt x="36" y="50"/>
                  </a:lnTo>
                  <a:lnTo>
                    <a:pt x="37" y="49"/>
                  </a:lnTo>
                  <a:lnTo>
                    <a:pt x="38" y="48"/>
                  </a:lnTo>
                  <a:lnTo>
                    <a:pt x="39" y="47"/>
                  </a:lnTo>
                  <a:lnTo>
                    <a:pt x="40" y="45"/>
                  </a:lnTo>
                  <a:lnTo>
                    <a:pt x="41" y="43"/>
                  </a:lnTo>
                  <a:lnTo>
                    <a:pt x="41" y="4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37" name="Freeform 717"/>
            <p:cNvSpPr>
              <a:spLocks/>
            </p:cNvSpPr>
            <p:nvPr/>
          </p:nvSpPr>
          <p:spPr bwMode="auto">
            <a:xfrm>
              <a:off x="3265" y="3078"/>
              <a:ext cx="14" cy="12"/>
            </a:xfrm>
            <a:custGeom>
              <a:avLst/>
              <a:gdLst>
                <a:gd name="T0" fmla="*/ 14 w 14"/>
                <a:gd name="T1" fmla="*/ 12 h 12"/>
                <a:gd name="T2" fmla="*/ 14 w 14"/>
                <a:gd name="T3" fmla="*/ 0 h 12"/>
                <a:gd name="T4" fmla="*/ 0 w 14"/>
                <a:gd name="T5" fmla="*/ 3 h 12"/>
                <a:gd name="T6" fmla="*/ 0 w 14"/>
                <a:gd name="T7" fmla="*/ 12 h 12"/>
                <a:gd name="T8" fmla="*/ 14 w 14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14" y="12"/>
                  </a:moveTo>
                  <a:lnTo>
                    <a:pt x="14" y="0"/>
                  </a:lnTo>
                  <a:lnTo>
                    <a:pt x="0" y="3"/>
                  </a:lnTo>
                  <a:lnTo>
                    <a:pt x="0" y="12"/>
                  </a:lnTo>
                  <a:lnTo>
                    <a:pt x="14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38" name="Freeform 718"/>
            <p:cNvSpPr>
              <a:spLocks/>
            </p:cNvSpPr>
            <p:nvPr/>
          </p:nvSpPr>
          <p:spPr bwMode="auto">
            <a:xfrm>
              <a:off x="3249" y="3087"/>
              <a:ext cx="38" cy="38"/>
            </a:xfrm>
            <a:custGeom>
              <a:avLst/>
              <a:gdLst>
                <a:gd name="T0" fmla="*/ 17 w 38"/>
                <a:gd name="T1" fmla="*/ 0 h 38"/>
                <a:gd name="T2" fmla="*/ 16 w 38"/>
                <a:gd name="T3" fmla="*/ 0 h 38"/>
                <a:gd name="T4" fmla="*/ 15 w 38"/>
                <a:gd name="T5" fmla="*/ 0 h 38"/>
                <a:gd name="T6" fmla="*/ 13 w 38"/>
                <a:gd name="T7" fmla="*/ 0 h 38"/>
                <a:gd name="T8" fmla="*/ 12 w 38"/>
                <a:gd name="T9" fmla="*/ 1 h 38"/>
                <a:gd name="T10" fmla="*/ 10 w 38"/>
                <a:gd name="T11" fmla="*/ 3 h 38"/>
                <a:gd name="T12" fmla="*/ 9 w 38"/>
                <a:gd name="T13" fmla="*/ 6 h 38"/>
                <a:gd name="T14" fmla="*/ 7 w 38"/>
                <a:gd name="T15" fmla="*/ 8 h 38"/>
                <a:gd name="T16" fmla="*/ 6 w 38"/>
                <a:gd name="T17" fmla="*/ 10 h 38"/>
                <a:gd name="T18" fmla="*/ 4 w 38"/>
                <a:gd name="T19" fmla="*/ 9 h 38"/>
                <a:gd name="T20" fmla="*/ 2 w 38"/>
                <a:gd name="T21" fmla="*/ 9 h 38"/>
                <a:gd name="T22" fmla="*/ 0 w 38"/>
                <a:gd name="T23" fmla="*/ 9 h 38"/>
                <a:gd name="T24" fmla="*/ 0 w 38"/>
                <a:gd name="T25" fmla="*/ 11 h 38"/>
                <a:gd name="T26" fmla="*/ 0 w 38"/>
                <a:gd name="T27" fmla="*/ 12 h 38"/>
                <a:gd name="T28" fmla="*/ 1 w 38"/>
                <a:gd name="T29" fmla="*/ 12 h 38"/>
                <a:gd name="T30" fmla="*/ 1 w 38"/>
                <a:gd name="T31" fmla="*/ 12 h 38"/>
                <a:gd name="T32" fmla="*/ 2 w 38"/>
                <a:gd name="T33" fmla="*/ 12 h 38"/>
                <a:gd name="T34" fmla="*/ 3 w 38"/>
                <a:gd name="T35" fmla="*/ 13 h 38"/>
                <a:gd name="T36" fmla="*/ 5 w 38"/>
                <a:gd name="T37" fmla="*/ 14 h 38"/>
                <a:gd name="T38" fmla="*/ 7 w 38"/>
                <a:gd name="T39" fmla="*/ 14 h 38"/>
                <a:gd name="T40" fmla="*/ 9 w 38"/>
                <a:gd name="T41" fmla="*/ 13 h 38"/>
                <a:gd name="T42" fmla="*/ 10 w 38"/>
                <a:gd name="T43" fmla="*/ 12 h 38"/>
                <a:gd name="T44" fmla="*/ 11 w 38"/>
                <a:gd name="T45" fmla="*/ 11 h 38"/>
                <a:gd name="T46" fmla="*/ 13 w 38"/>
                <a:gd name="T47" fmla="*/ 10 h 38"/>
                <a:gd name="T48" fmla="*/ 14 w 38"/>
                <a:gd name="T49" fmla="*/ 10 h 38"/>
                <a:gd name="T50" fmla="*/ 6 w 38"/>
                <a:gd name="T51" fmla="*/ 38 h 38"/>
                <a:gd name="T52" fmla="*/ 31 w 38"/>
                <a:gd name="T53" fmla="*/ 20 h 38"/>
                <a:gd name="T54" fmla="*/ 35 w 38"/>
                <a:gd name="T55" fmla="*/ 15 h 38"/>
                <a:gd name="T56" fmla="*/ 38 w 38"/>
                <a:gd name="T57" fmla="*/ 12 h 38"/>
                <a:gd name="T58" fmla="*/ 38 w 38"/>
                <a:gd name="T59" fmla="*/ 11 h 38"/>
                <a:gd name="T60" fmla="*/ 38 w 38"/>
                <a:gd name="T61" fmla="*/ 10 h 38"/>
                <a:gd name="T62" fmla="*/ 38 w 38"/>
                <a:gd name="T63" fmla="*/ 8 h 38"/>
                <a:gd name="T64" fmla="*/ 37 w 38"/>
                <a:gd name="T65" fmla="*/ 7 h 38"/>
                <a:gd name="T66" fmla="*/ 36 w 38"/>
                <a:gd name="T67" fmla="*/ 5 h 38"/>
                <a:gd name="T68" fmla="*/ 35 w 38"/>
                <a:gd name="T69" fmla="*/ 3 h 38"/>
                <a:gd name="T70" fmla="*/ 33 w 38"/>
                <a:gd name="T71" fmla="*/ 1 h 38"/>
                <a:gd name="T72" fmla="*/ 32 w 38"/>
                <a:gd name="T73" fmla="*/ 1 h 38"/>
                <a:gd name="T74" fmla="*/ 31 w 38"/>
                <a:gd name="T75" fmla="*/ 0 h 38"/>
                <a:gd name="T76" fmla="*/ 30 w 38"/>
                <a:gd name="T77" fmla="*/ 0 h 38"/>
                <a:gd name="T78" fmla="*/ 29 w 38"/>
                <a:gd name="T79" fmla="*/ 0 h 38"/>
                <a:gd name="T80" fmla="*/ 22 w 38"/>
                <a:gd name="T81" fmla="*/ 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8" h="38">
                  <a:moveTo>
                    <a:pt x="17" y="0"/>
                  </a:moveTo>
                  <a:lnTo>
                    <a:pt x="17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0" y="5"/>
                  </a:lnTo>
                  <a:lnTo>
                    <a:pt x="9" y="6"/>
                  </a:lnTo>
                  <a:lnTo>
                    <a:pt x="8" y="7"/>
                  </a:lnTo>
                  <a:lnTo>
                    <a:pt x="7" y="8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9"/>
                  </a:lnTo>
                  <a:lnTo>
                    <a:pt x="2" y="9"/>
                  </a:lnTo>
                  <a:lnTo>
                    <a:pt x="1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0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8" y="13"/>
                  </a:lnTo>
                  <a:lnTo>
                    <a:pt x="9" y="13"/>
                  </a:lnTo>
                  <a:lnTo>
                    <a:pt x="9" y="13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11" y="11"/>
                  </a:lnTo>
                  <a:lnTo>
                    <a:pt x="12" y="11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4" y="10"/>
                  </a:lnTo>
                  <a:lnTo>
                    <a:pt x="14" y="19"/>
                  </a:lnTo>
                  <a:lnTo>
                    <a:pt x="6" y="38"/>
                  </a:lnTo>
                  <a:lnTo>
                    <a:pt x="38" y="38"/>
                  </a:lnTo>
                  <a:lnTo>
                    <a:pt x="31" y="20"/>
                  </a:lnTo>
                  <a:lnTo>
                    <a:pt x="31" y="16"/>
                  </a:lnTo>
                  <a:lnTo>
                    <a:pt x="35" y="15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1"/>
                  </a:lnTo>
                  <a:lnTo>
                    <a:pt x="38" y="11"/>
                  </a:lnTo>
                  <a:lnTo>
                    <a:pt x="38" y="10"/>
                  </a:lnTo>
                  <a:lnTo>
                    <a:pt x="38" y="9"/>
                  </a:lnTo>
                  <a:lnTo>
                    <a:pt x="38" y="8"/>
                  </a:lnTo>
                  <a:lnTo>
                    <a:pt x="37" y="8"/>
                  </a:lnTo>
                  <a:lnTo>
                    <a:pt x="37" y="7"/>
                  </a:lnTo>
                  <a:lnTo>
                    <a:pt x="37" y="6"/>
                  </a:lnTo>
                  <a:lnTo>
                    <a:pt x="36" y="5"/>
                  </a:lnTo>
                  <a:lnTo>
                    <a:pt x="35" y="4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3" y="1"/>
                  </a:lnTo>
                  <a:lnTo>
                    <a:pt x="33" y="1"/>
                  </a:lnTo>
                  <a:lnTo>
                    <a:pt x="32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9" y="0"/>
                  </a:lnTo>
                  <a:lnTo>
                    <a:pt x="22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77ED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39" name="Freeform 719"/>
            <p:cNvSpPr>
              <a:spLocks/>
            </p:cNvSpPr>
            <p:nvPr/>
          </p:nvSpPr>
          <p:spPr bwMode="auto">
            <a:xfrm>
              <a:off x="3260" y="3126"/>
              <a:ext cx="9" cy="10"/>
            </a:xfrm>
            <a:custGeom>
              <a:avLst/>
              <a:gdLst>
                <a:gd name="T0" fmla="*/ 0 w 9"/>
                <a:gd name="T1" fmla="*/ 0 h 10"/>
                <a:gd name="T2" fmla="*/ 0 w 9"/>
                <a:gd name="T3" fmla="*/ 0 h 10"/>
                <a:gd name="T4" fmla="*/ 0 w 9"/>
                <a:gd name="T5" fmla="*/ 1 h 10"/>
                <a:gd name="T6" fmla="*/ 0 w 9"/>
                <a:gd name="T7" fmla="*/ 1 h 10"/>
                <a:gd name="T8" fmla="*/ 0 w 9"/>
                <a:gd name="T9" fmla="*/ 1 h 10"/>
                <a:gd name="T10" fmla="*/ 0 w 9"/>
                <a:gd name="T11" fmla="*/ 4 h 10"/>
                <a:gd name="T12" fmla="*/ 1 w 9"/>
                <a:gd name="T13" fmla="*/ 5 h 10"/>
                <a:gd name="T14" fmla="*/ 2 w 9"/>
                <a:gd name="T15" fmla="*/ 7 h 10"/>
                <a:gd name="T16" fmla="*/ 3 w 9"/>
                <a:gd name="T17" fmla="*/ 8 h 10"/>
                <a:gd name="T18" fmla="*/ 4 w 9"/>
                <a:gd name="T19" fmla="*/ 9 h 10"/>
                <a:gd name="T20" fmla="*/ 5 w 9"/>
                <a:gd name="T21" fmla="*/ 10 h 10"/>
                <a:gd name="T22" fmla="*/ 6 w 9"/>
                <a:gd name="T23" fmla="*/ 10 h 10"/>
                <a:gd name="T24" fmla="*/ 6 w 9"/>
                <a:gd name="T25" fmla="*/ 10 h 10"/>
                <a:gd name="T26" fmla="*/ 9 w 9"/>
                <a:gd name="T27" fmla="*/ 10 h 10"/>
                <a:gd name="T28" fmla="*/ 9 w 9"/>
                <a:gd name="T29" fmla="*/ 10 h 10"/>
                <a:gd name="T30" fmla="*/ 8 w 9"/>
                <a:gd name="T31" fmla="*/ 9 h 10"/>
                <a:gd name="T32" fmla="*/ 8 w 9"/>
                <a:gd name="T33" fmla="*/ 8 h 10"/>
                <a:gd name="T34" fmla="*/ 8 w 9"/>
                <a:gd name="T35" fmla="*/ 7 h 10"/>
                <a:gd name="T36" fmla="*/ 8 w 9"/>
                <a:gd name="T37" fmla="*/ 6 h 10"/>
                <a:gd name="T38" fmla="*/ 8 w 9"/>
                <a:gd name="T39" fmla="*/ 4 h 10"/>
                <a:gd name="T40" fmla="*/ 8 w 9"/>
                <a:gd name="T41" fmla="*/ 2 h 10"/>
                <a:gd name="T42" fmla="*/ 8 w 9"/>
                <a:gd name="T43" fmla="*/ 0 h 10"/>
                <a:gd name="T44" fmla="*/ 0 w 9"/>
                <a:gd name="T4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" h="10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4"/>
                  </a:lnTo>
                  <a:lnTo>
                    <a:pt x="1" y="5"/>
                  </a:lnTo>
                  <a:lnTo>
                    <a:pt x="2" y="7"/>
                  </a:lnTo>
                  <a:lnTo>
                    <a:pt x="3" y="8"/>
                  </a:lnTo>
                  <a:lnTo>
                    <a:pt x="4" y="9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9" y="10"/>
                  </a:lnTo>
                  <a:lnTo>
                    <a:pt x="9" y="10"/>
                  </a:lnTo>
                  <a:lnTo>
                    <a:pt x="8" y="9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8" y="4"/>
                  </a:lnTo>
                  <a:lnTo>
                    <a:pt x="8" y="2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40" name="Freeform 720"/>
            <p:cNvSpPr>
              <a:spLocks/>
            </p:cNvSpPr>
            <p:nvPr/>
          </p:nvSpPr>
          <p:spPr bwMode="auto">
            <a:xfrm>
              <a:off x="3274" y="3126"/>
              <a:ext cx="10" cy="10"/>
            </a:xfrm>
            <a:custGeom>
              <a:avLst/>
              <a:gdLst>
                <a:gd name="T0" fmla="*/ 0 w 10"/>
                <a:gd name="T1" fmla="*/ 0 h 10"/>
                <a:gd name="T2" fmla="*/ 1 w 10"/>
                <a:gd name="T3" fmla="*/ 2 h 10"/>
                <a:gd name="T4" fmla="*/ 2 w 10"/>
                <a:gd name="T5" fmla="*/ 4 h 10"/>
                <a:gd name="T6" fmla="*/ 2 w 10"/>
                <a:gd name="T7" fmla="*/ 5 h 10"/>
                <a:gd name="T8" fmla="*/ 2 w 10"/>
                <a:gd name="T9" fmla="*/ 7 h 10"/>
                <a:gd name="T10" fmla="*/ 2 w 10"/>
                <a:gd name="T11" fmla="*/ 8 h 10"/>
                <a:gd name="T12" fmla="*/ 2 w 10"/>
                <a:gd name="T13" fmla="*/ 9 h 10"/>
                <a:gd name="T14" fmla="*/ 1 w 10"/>
                <a:gd name="T15" fmla="*/ 10 h 10"/>
                <a:gd name="T16" fmla="*/ 1 w 10"/>
                <a:gd name="T17" fmla="*/ 10 h 10"/>
                <a:gd name="T18" fmla="*/ 5 w 10"/>
                <a:gd name="T19" fmla="*/ 10 h 10"/>
                <a:gd name="T20" fmla="*/ 5 w 10"/>
                <a:gd name="T21" fmla="*/ 10 h 10"/>
                <a:gd name="T22" fmla="*/ 5 w 10"/>
                <a:gd name="T23" fmla="*/ 9 h 10"/>
                <a:gd name="T24" fmla="*/ 6 w 10"/>
                <a:gd name="T25" fmla="*/ 9 h 10"/>
                <a:gd name="T26" fmla="*/ 7 w 10"/>
                <a:gd name="T27" fmla="*/ 8 h 10"/>
                <a:gd name="T28" fmla="*/ 7 w 10"/>
                <a:gd name="T29" fmla="*/ 8 h 10"/>
                <a:gd name="T30" fmla="*/ 8 w 10"/>
                <a:gd name="T31" fmla="*/ 7 h 10"/>
                <a:gd name="T32" fmla="*/ 9 w 10"/>
                <a:gd name="T33" fmla="*/ 5 h 10"/>
                <a:gd name="T34" fmla="*/ 9 w 10"/>
                <a:gd name="T35" fmla="*/ 4 h 10"/>
                <a:gd name="T36" fmla="*/ 9 w 10"/>
                <a:gd name="T37" fmla="*/ 3 h 10"/>
                <a:gd name="T38" fmla="*/ 10 w 10"/>
                <a:gd name="T39" fmla="*/ 2 h 10"/>
                <a:gd name="T40" fmla="*/ 10 w 10"/>
                <a:gd name="T41" fmla="*/ 1 h 10"/>
                <a:gd name="T42" fmla="*/ 9 w 10"/>
                <a:gd name="T43" fmla="*/ 0 h 10"/>
                <a:gd name="T44" fmla="*/ 0 w 10"/>
                <a:gd name="T4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" h="10">
                  <a:moveTo>
                    <a:pt x="0" y="0"/>
                  </a:moveTo>
                  <a:lnTo>
                    <a:pt x="1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2" y="8"/>
                  </a:lnTo>
                  <a:lnTo>
                    <a:pt x="2" y="9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9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8"/>
                  </a:lnTo>
                  <a:lnTo>
                    <a:pt x="8" y="7"/>
                  </a:lnTo>
                  <a:lnTo>
                    <a:pt x="9" y="5"/>
                  </a:lnTo>
                  <a:lnTo>
                    <a:pt x="9" y="4"/>
                  </a:lnTo>
                  <a:lnTo>
                    <a:pt x="9" y="3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41" name="Freeform 721"/>
            <p:cNvSpPr>
              <a:spLocks/>
            </p:cNvSpPr>
            <p:nvPr/>
          </p:nvSpPr>
          <p:spPr bwMode="auto">
            <a:xfrm>
              <a:off x="3240" y="3067"/>
              <a:ext cx="36" cy="41"/>
            </a:xfrm>
            <a:custGeom>
              <a:avLst/>
              <a:gdLst>
                <a:gd name="T0" fmla="*/ 36 w 36"/>
                <a:gd name="T1" fmla="*/ 39 h 41"/>
                <a:gd name="T2" fmla="*/ 2 w 36"/>
                <a:gd name="T3" fmla="*/ 0 h 41"/>
                <a:gd name="T4" fmla="*/ 0 w 36"/>
                <a:gd name="T5" fmla="*/ 3 h 41"/>
                <a:gd name="T6" fmla="*/ 34 w 36"/>
                <a:gd name="T7" fmla="*/ 41 h 41"/>
                <a:gd name="T8" fmla="*/ 36 w 36"/>
                <a:gd name="T9" fmla="*/ 3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41">
                  <a:moveTo>
                    <a:pt x="36" y="39"/>
                  </a:moveTo>
                  <a:lnTo>
                    <a:pt x="2" y="0"/>
                  </a:lnTo>
                  <a:lnTo>
                    <a:pt x="0" y="3"/>
                  </a:lnTo>
                  <a:lnTo>
                    <a:pt x="34" y="41"/>
                  </a:lnTo>
                  <a:lnTo>
                    <a:pt x="36" y="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42" name="Freeform 722"/>
            <p:cNvSpPr>
              <a:spLocks/>
            </p:cNvSpPr>
            <p:nvPr/>
          </p:nvSpPr>
          <p:spPr bwMode="auto">
            <a:xfrm>
              <a:off x="3242" y="3070"/>
              <a:ext cx="32" cy="36"/>
            </a:xfrm>
            <a:custGeom>
              <a:avLst/>
              <a:gdLst>
                <a:gd name="T0" fmla="*/ 32 w 32"/>
                <a:gd name="T1" fmla="*/ 35 h 36"/>
                <a:gd name="T2" fmla="*/ 1 w 32"/>
                <a:gd name="T3" fmla="*/ 0 h 36"/>
                <a:gd name="T4" fmla="*/ 0 w 32"/>
                <a:gd name="T5" fmla="*/ 1 h 36"/>
                <a:gd name="T6" fmla="*/ 31 w 32"/>
                <a:gd name="T7" fmla="*/ 36 h 36"/>
                <a:gd name="T8" fmla="*/ 32 w 32"/>
                <a:gd name="T9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6">
                  <a:moveTo>
                    <a:pt x="32" y="35"/>
                  </a:moveTo>
                  <a:lnTo>
                    <a:pt x="1" y="0"/>
                  </a:lnTo>
                  <a:lnTo>
                    <a:pt x="0" y="1"/>
                  </a:lnTo>
                  <a:lnTo>
                    <a:pt x="31" y="36"/>
                  </a:lnTo>
                  <a:lnTo>
                    <a:pt x="32" y="35"/>
                  </a:lnTo>
                  <a:close/>
                </a:path>
              </a:pathLst>
            </a:custGeom>
            <a:solidFill>
              <a:srgbClr val="CEB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43" name="Freeform 723"/>
            <p:cNvSpPr>
              <a:spLocks/>
            </p:cNvSpPr>
            <p:nvPr/>
          </p:nvSpPr>
          <p:spPr bwMode="auto">
            <a:xfrm>
              <a:off x="3266" y="3097"/>
              <a:ext cx="21" cy="8"/>
            </a:xfrm>
            <a:custGeom>
              <a:avLst/>
              <a:gdLst>
                <a:gd name="T0" fmla="*/ 12 w 21"/>
                <a:gd name="T1" fmla="*/ 8 h 8"/>
                <a:gd name="T2" fmla="*/ 13 w 21"/>
                <a:gd name="T3" fmla="*/ 7 h 8"/>
                <a:gd name="T4" fmla="*/ 15 w 21"/>
                <a:gd name="T5" fmla="*/ 7 h 8"/>
                <a:gd name="T6" fmla="*/ 17 w 21"/>
                <a:gd name="T7" fmla="*/ 6 h 8"/>
                <a:gd name="T8" fmla="*/ 18 w 21"/>
                <a:gd name="T9" fmla="*/ 5 h 8"/>
                <a:gd name="T10" fmla="*/ 19 w 21"/>
                <a:gd name="T11" fmla="*/ 5 h 8"/>
                <a:gd name="T12" fmla="*/ 20 w 21"/>
                <a:gd name="T13" fmla="*/ 4 h 8"/>
                <a:gd name="T14" fmla="*/ 21 w 21"/>
                <a:gd name="T15" fmla="*/ 3 h 8"/>
                <a:gd name="T16" fmla="*/ 21 w 21"/>
                <a:gd name="T17" fmla="*/ 2 h 8"/>
                <a:gd name="T18" fmla="*/ 21 w 21"/>
                <a:gd name="T19" fmla="*/ 1 h 8"/>
                <a:gd name="T20" fmla="*/ 20 w 21"/>
                <a:gd name="T21" fmla="*/ 2 h 8"/>
                <a:gd name="T22" fmla="*/ 19 w 21"/>
                <a:gd name="T23" fmla="*/ 4 h 8"/>
                <a:gd name="T24" fmla="*/ 18 w 21"/>
                <a:gd name="T25" fmla="*/ 5 h 8"/>
                <a:gd name="T26" fmla="*/ 16 w 21"/>
                <a:gd name="T27" fmla="*/ 6 h 8"/>
                <a:gd name="T28" fmla="*/ 14 w 21"/>
                <a:gd name="T29" fmla="*/ 6 h 8"/>
                <a:gd name="T30" fmla="*/ 13 w 21"/>
                <a:gd name="T31" fmla="*/ 6 h 8"/>
                <a:gd name="T32" fmla="*/ 12 w 21"/>
                <a:gd name="T33" fmla="*/ 7 h 8"/>
                <a:gd name="T34" fmla="*/ 11 w 21"/>
                <a:gd name="T35" fmla="*/ 7 h 8"/>
                <a:gd name="T36" fmla="*/ 9 w 21"/>
                <a:gd name="T37" fmla="*/ 4 h 8"/>
                <a:gd name="T38" fmla="*/ 11 w 21"/>
                <a:gd name="T39" fmla="*/ 4 h 8"/>
                <a:gd name="T40" fmla="*/ 14 w 21"/>
                <a:gd name="T41" fmla="*/ 3 h 8"/>
                <a:gd name="T42" fmla="*/ 16 w 21"/>
                <a:gd name="T43" fmla="*/ 2 h 8"/>
                <a:gd name="T44" fmla="*/ 17 w 21"/>
                <a:gd name="T45" fmla="*/ 0 h 8"/>
                <a:gd name="T46" fmla="*/ 16 w 21"/>
                <a:gd name="T47" fmla="*/ 0 h 8"/>
                <a:gd name="T48" fmla="*/ 16 w 21"/>
                <a:gd name="T49" fmla="*/ 0 h 8"/>
                <a:gd name="T50" fmla="*/ 15 w 21"/>
                <a:gd name="T51" fmla="*/ 1 h 8"/>
                <a:gd name="T52" fmla="*/ 15 w 21"/>
                <a:gd name="T53" fmla="*/ 2 h 8"/>
                <a:gd name="T54" fmla="*/ 13 w 21"/>
                <a:gd name="T55" fmla="*/ 2 h 8"/>
                <a:gd name="T56" fmla="*/ 11 w 21"/>
                <a:gd name="T57" fmla="*/ 3 h 8"/>
                <a:gd name="T58" fmla="*/ 9 w 21"/>
                <a:gd name="T59" fmla="*/ 3 h 8"/>
                <a:gd name="T60" fmla="*/ 8 w 21"/>
                <a:gd name="T61" fmla="*/ 4 h 8"/>
                <a:gd name="T62" fmla="*/ 7 w 21"/>
                <a:gd name="T63" fmla="*/ 3 h 8"/>
                <a:gd name="T64" fmla="*/ 6 w 21"/>
                <a:gd name="T65" fmla="*/ 2 h 8"/>
                <a:gd name="T66" fmla="*/ 5 w 21"/>
                <a:gd name="T67" fmla="*/ 1 h 8"/>
                <a:gd name="T68" fmla="*/ 4 w 21"/>
                <a:gd name="T69" fmla="*/ 1 h 8"/>
                <a:gd name="T70" fmla="*/ 4 w 21"/>
                <a:gd name="T71" fmla="*/ 3 h 8"/>
                <a:gd name="T72" fmla="*/ 4 w 21"/>
                <a:gd name="T73" fmla="*/ 3 h 8"/>
                <a:gd name="T74" fmla="*/ 3 w 21"/>
                <a:gd name="T75" fmla="*/ 8 h 8"/>
                <a:gd name="T76" fmla="*/ 5 w 21"/>
                <a:gd name="T77" fmla="*/ 8 h 8"/>
                <a:gd name="T78" fmla="*/ 7 w 21"/>
                <a:gd name="T79" fmla="*/ 8 h 8"/>
                <a:gd name="T80" fmla="*/ 9 w 21"/>
                <a:gd name="T81" fmla="*/ 7 h 8"/>
                <a:gd name="T82" fmla="*/ 10 w 21"/>
                <a:gd name="T8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" h="8">
                  <a:moveTo>
                    <a:pt x="11" y="8"/>
                  </a:moveTo>
                  <a:lnTo>
                    <a:pt x="12" y="8"/>
                  </a:lnTo>
                  <a:lnTo>
                    <a:pt x="13" y="7"/>
                  </a:lnTo>
                  <a:lnTo>
                    <a:pt x="13" y="7"/>
                  </a:lnTo>
                  <a:lnTo>
                    <a:pt x="14" y="7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8" y="5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1" y="3"/>
                  </a:lnTo>
                  <a:lnTo>
                    <a:pt x="21" y="3"/>
                  </a:lnTo>
                  <a:lnTo>
                    <a:pt x="21" y="2"/>
                  </a:lnTo>
                  <a:lnTo>
                    <a:pt x="21" y="2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1" y="1"/>
                  </a:lnTo>
                  <a:lnTo>
                    <a:pt x="20" y="2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4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3" y="6"/>
                  </a:lnTo>
                  <a:lnTo>
                    <a:pt x="13" y="7"/>
                  </a:lnTo>
                  <a:lnTo>
                    <a:pt x="12" y="7"/>
                  </a:lnTo>
                  <a:lnTo>
                    <a:pt x="12" y="7"/>
                  </a:lnTo>
                  <a:lnTo>
                    <a:pt x="11" y="7"/>
                  </a:lnTo>
                  <a:lnTo>
                    <a:pt x="11" y="7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2" y="4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6" y="2"/>
                  </a:lnTo>
                  <a:lnTo>
                    <a:pt x="16" y="1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9" y="3"/>
                  </a:lnTo>
                  <a:lnTo>
                    <a:pt x="8" y="4"/>
                  </a:lnTo>
                  <a:lnTo>
                    <a:pt x="8" y="4"/>
                  </a:lnTo>
                  <a:lnTo>
                    <a:pt x="7" y="3"/>
                  </a:lnTo>
                  <a:lnTo>
                    <a:pt x="7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0" y="3"/>
                  </a:lnTo>
                  <a:lnTo>
                    <a:pt x="3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6" y="8"/>
                  </a:lnTo>
                  <a:lnTo>
                    <a:pt x="7" y="8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44" name="Freeform 724"/>
            <p:cNvSpPr>
              <a:spLocks/>
            </p:cNvSpPr>
            <p:nvPr/>
          </p:nvSpPr>
          <p:spPr bwMode="auto">
            <a:xfrm>
              <a:off x="3268" y="3099"/>
              <a:ext cx="7" cy="5"/>
            </a:xfrm>
            <a:custGeom>
              <a:avLst/>
              <a:gdLst>
                <a:gd name="T0" fmla="*/ 6 w 7"/>
                <a:gd name="T1" fmla="*/ 2 h 5"/>
                <a:gd name="T2" fmla="*/ 6 w 7"/>
                <a:gd name="T3" fmla="*/ 2 h 5"/>
                <a:gd name="T4" fmla="*/ 5 w 7"/>
                <a:gd name="T5" fmla="*/ 2 h 5"/>
                <a:gd name="T6" fmla="*/ 5 w 7"/>
                <a:gd name="T7" fmla="*/ 2 h 5"/>
                <a:gd name="T8" fmla="*/ 5 w 7"/>
                <a:gd name="T9" fmla="*/ 2 h 5"/>
                <a:gd name="T10" fmla="*/ 5 w 7"/>
                <a:gd name="T11" fmla="*/ 2 h 5"/>
                <a:gd name="T12" fmla="*/ 4 w 7"/>
                <a:gd name="T13" fmla="*/ 2 h 5"/>
                <a:gd name="T14" fmla="*/ 4 w 7"/>
                <a:gd name="T15" fmla="*/ 1 h 5"/>
                <a:gd name="T16" fmla="*/ 4 w 7"/>
                <a:gd name="T17" fmla="*/ 1 h 5"/>
                <a:gd name="T18" fmla="*/ 3 w 7"/>
                <a:gd name="T19" fmla="*/ 1 h 5"/>
                <a:gd name="T20" fmla="*/ 3 w 7"/>
                <a:gd name="T21" fmla="*/ 0 h 5"/>
                <a:gd name="T22" fmla="*/ 3 w 7"/>
                <a:gd name="T23" fmla="*/ 0 h 5"/>
                <a:gd name="T24" fmla="*/ 3 w 7"/>
                <a:gd name="T25" fmla="*/ 0 h 5"/>
                <a:gd name="T26" fmla="*/ 3 w 7"/>
                <a:gd name="T27" fmla="*/ 1 h 5"/>
                <a:gd name="T28" fmla="*/ 3 w 7"/>
                <a:gd name="T29" fmla="*/ 1 h 5"/>
                <a:gd name="T30" fmla="*/ 3 w 7"/>
                <a:gd name="T31" fmla="*/ 2 h 5"/>
                <a:gd name="T32" fmla="*/ 4 w 7"/>
                <a:gd name="T33" fmla="*/ 2 h 5"/>
                <a:gd name="T34" fmla="*/ 0 w 7"/>
                <a:gd name="T35" fmla="*/ 2 h 5"/>
                <a:gd name="T36" fmla="*/ 2 w 7"/>
                <a:gd name="T37" fmla="*/ 5 h 5"/>
                <a:gd name="T38" fmla="*/ 3 w 7"/>
                <a:gd name="T39" fmla="*/ 5 h 5"/>
                <a:gd name="T40" fmla="*/ 3 w 7"/>
                <a:gd name="T41" fmla="*/ 5 h 5"/>
                <a:gd name="T42" fmla="*/ 3 w 7"/>
                <a:gd name="T43" fmla="*/ 5 h 5"/>
                <a:gd name="T44" fmla="*/ 4 w 7"/>
                <a:gd name="T45" fmla="*/ 5 h 5"/>
                <a:gd name="T46" fmla="*/ 4 w 7"/>
                <a:gd name="T47" fmla="*/ 5 h 5"/>
                <a:gd name="T48" fmla="*/ 5 w 7"/>
                <a:gd name="T49" fmla="*/ 5 h 5"/>
                <a:gd name="T50" fmla="*/ 5 w 7"/>
                <a:gd name="T51" fmla="*/ 5 h 5"/>
                <a:gd name="T52" fmla="*/ 5 w 7"/>
                <a:gd name="T53" fmla="*/ 5 h 5"/>
                <a:gd name="T54" fmla="*/ 6 w 7"/>
                <a:gd name="T55" fmla="*/ 5 h 5"/>
                <a:gd name="T56" fmla="*/ 6 w 7"/>
                <a:gd name="T57" fmla="*/ 5 h 5"/>
                <a:gd name="T58" fmla="*/ 6 w 7"/>
                <a:gd name="T59" fmla="*/ 5 h 5"/>
                <a:gd name="T60" fmla="*/ 7 w 7"/>
                <a:gd name="T61" fmla="*/ 5 h 5"/>
                <a:gd name="T62" fmla="*/ 7 w 7"/>
                <a:gd name="T63" fmla="*/ 4 h 5"/>
                <a:gd name="T64" fmla="*/ 7 w 7"/>
                <a:gd name="T65" fmla="*/ 4 h 5"/>
                <a:gd name="T66" fmla="*/ 7 w 7"/>
                <a:gd name="T67" fmla="*/ 4 h 5"/>
                <a:gd name="T68" fmla="*/ 7 w 7"/>
                <a:gd name="T69" fmla="*/ 4 h 5"/>
                <a:gd name="T70" fmla="*/ 6 w 7"/>
                <a:gd name="T7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" h="5">
                  <a:moveTo>
                    <a:pt x="6" y="2"/>
                  </a:moveTo>
                  <a:lnTo>
                    <a:pt x="6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2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5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6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45" name="Freeform 725"/>
            <p:cNvSpPr>
              <a:spLocks/>
            </p:cNvSpPr>
            <p:nvPr/>
          </p:nvSpPr>
          <p:spPr bwMode="auto">
            <a:xfrm>
              <a:off x="3281" y="3094"/>
              <a:ext cx="2" cy="4"/>
            </a:xfrm>
            <a:custGeom>
              <a:avLst/>
              <a:gdLst>
                <a:gd name="T0" fmla="*/ 1 w 2"/>
                <a:gd name="T1" fmla="*/ 1 h 4"/>
                <a:gd name="T2" fmla="*/ 1 w 2"/>
                <a:gd name="T3" fmla="*/ 1 h 4"/>
                <a:gd name="T4" fmla="*/ 1 w 2"/>
                <a:gd name="T5" fmla="*/ 1 h 4"/>
                <a:gd name="T6" fmla="*/ 1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0 w 2"/>
                <a:gd name="T15" fmla="*/ 0 h 4"/>
                <a:gd name="T16" fmla="*/ 0 w 2"/>
                <a:gd name="T17" fmla="*/ 1 h 4"/>
                <a:gd name="T18" fmla="*/ 0 w 2"/>
                <a:gd name="T19" fmla="*/ 1 h 4"/>
                <a:gd name="T20" fmla="*/ 0 w 2"/>
                <a:gd name="T21" fmla="*/ 1 h 4"/>
                <a:gd name="T22" fmla="*/ 0 w 2"/>
                <a:gd name="T23" fmla="*/ 1 h 4"/>
                <a:gd name="T24" fmla="*/ 1 w 2"/>
                <a:gd name="T25" fmla="*/ 1 h 4"/>
                <a:gd name="T26" fmla="*/ 1 w 2"/>
                <a:gd name="T27" fmla="*/ 2 h 4"/>
                <a:gd name="T28" fmla="*/ 1 w 2"/>
                <a:gd name="T29" fmla="*/ 2 h 4"/>
                <a:gd name="T30" fmla="*/ 1 w 2"/>
                <a:gd name="T31" fmla="*/ 3 h 4"/>
                <a:gd name="T32" fmla="*/ 1 w 2"/>
                <a:gd name="T33" fmla="*/ 3 h 4"/>
                <a:gd name="T34" fmla="*/ 1 w 2"/>
                <a:gd name="T35" fmla="*/ 4 h 4"/>
                <a:gd name="T36" fmla="*/ 1 w 2"/>
                <a:gd name="T37" fmla="*/ 4 h 4"/>
                <a:gd name="T38" fmla="*/ 1 w 2"/>
                <a:gd name="T39" fmla="*/ 4 h 4"/>
                <a:gd name="T40" fmla="*/ 2 w 2"/>
                <a:gd name="T41" fmla="*/ 3 h 4"/>
                <a:gd name="T42" fmla="*/ 2 w 2"/>
                <a:gd name="T43" fmla="*/ 3 h 4"/>
                <a:gd name="T44" fmla="*/ 2 w 2"/>
                <a:gd name="T45" fmla="*/ 3 h 4"/>
                <a:gd name="T46" fmla="*/ 2 w 2"/>
                <a:gd name="T47" fmla="*/ 2 h 4"/>
                <a:gd name="T48" fmla="*/ 1 w 2"/>
                <a:gd name="T4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" h="4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46" name="Freeform 726"/>
            <p:cNvSpPr>
              <a:spLocks/>
            </p:cNvSpPr>
            <p:nvPr/>
          </p:nvSpPr>
          <p:spPr bwMode="auto">
            <a:xfrm>
              <a:off x="3264" y="3086"/>
              <a:ext cx="16" cy="10"/>
            </a:xfrm>
            <a:custGeom>
              <a:avLst/>
              <a:gdLst>
                <a:gd name="T0" fmla="*/ 15 w 16"/>
                <a:gd name="T1" fmla="*/ 5 h 10"/>
                <a:gd name="T2" fmla="*/ 14 w 16"/>
                <a:gd name="T3" fmla="*/ 4 h 10"/>
                <a:gd name="T4" fmla="*/ 16 w 16"/>
                <a:gd name="T5" fmla="*/ 2 h 10"/>
                <a:gd name="T6" fmla="*/ 14 w 16"/>
                <a:gd name="T7" fmla="*/ 0 h 10"/>
                <a:gd name="T8" fmla="*/ 13 w 16"/>
                <a:gd name="T9" fmla="*/ 0 h 10"/>
                <a:gd name="T10" fmla="*/ 15 w 16"/>
                <a:gd name="T11" fmla="*/ 2 h 10"/>
                <a:gd name="T12" fmla="*/ 13 w 16"/>
                <a:gd name="T13" fmla="*/ 4 h 10"/>
                <a:gd name="T14" fmla="*/ 13 w 16"/>
                <a:gd name="T15" fmla="*/ 4 h 10"/>
                <a:gd name="T16" fmla="*/ 13 w 16"/>
                <a:gd name="T17" fmla="*/ 4 h 10"/>
                <a:gd name="T18" fmla="*/ 14 w 16"/>
                <a:gd name="T19" fmla="*/ 5 h 10"/>
                <a:gd name="T20" fmla="*/ 14 w 16"/>
                <a:gd name="T21" fmla="*/ 5 h 10"/>
                <a:gd name="T22" fmla="*/ 7 w 16"/>
                <a:gd name="T23" fmla="*/ 9 h 10"/>
                <a:gd name="T24" fmla="*/ 1 w 16"/>
                <a:gd name="T25" fmla="*/ 5 h 10"/>
                <a:gd name="T26" fmla="*/ 3 w 16"/>
                <a:gd name="T27" fmla="*/ 4 h 10"/>
                <a:gd name="T28" fmla="*/ 1 w 16"/>
                <a:gd name="T29" fmla="*/ 2 h 10"/>
                <a:gd name="T30" fmla="*/ 2 w 16"/>
                <a:gd name="T31" fmla="*/ 0 h 10"/>
                <a:gd name="T32" fmla="*/ 1 w 16"/>
                <a:gd name="T33" fmla="*/ 0 h 10"/>
                <a:gd name="T34" fmla="*/ 0 w 16"/>
                <a:gd name="T35" fmla="*/ 2 h 10"/>
                <a:gd name="T36" fmla="*/ 2 w 16"/>
                <a:gd name="T37" fmla="*/ 4 h 10"/>
                <a:gd name="T38" fmla="*/ 0 w 16"/>
                <a:gd name="T39" fmla="*/ 5 h 10"/>
                <a:gd name="T40" fmla="*/ 7 w 16"/>
                <a:gd name="T41" fmla="*/ 10 h 10"/>
                <a:gd name="T42" fmla="*/ 15 w 16"/>
                <a:gd name="T43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" h="10">
                  <a:moveTo>
                    <a:pt x="15" y="5"/>
                  </a:moveTo>
                  <a:lnTo>
                    <a:pt x="14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5" y="2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7" y="9"/>
                  </a:lnTo>
                  <a:lnTo>
                    <a:pt x="1" y="5"/>
                  </a:lnTo>
                  <a:lnTo>
                    <a:pt x="3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7" y="10"/>
                  </a:lnTo>
                  <a:lnTo>
                    <a:pt x="15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47" name="Freeform 727"/>
            <p:cNvSpPr>
              <a:spLocks/>
            </p:cNvSpPr>
            <p:nvPr/>
          </p:nvSpPr>
          <p:spPr bwMode="auto">
            <a:xfrm>
              <a:off x="3259" y="3106"/>
              <a:ext cx="25" cy="8"/>
            </a:xfrm>
            <a:custGeom>
              <a:avLst/>
              <a:gdLst>
                <a:gd name="T0" fmla="*/ 12 w 25"/>
                <a:gd name="T1" fmla="*/ 0 h 8"/>
                <a:gd name="T2" fmla="*/ 12 w 25"/>
                <a:gd name="T3" fmla="*/ 1 h 8"/>
                <a:gd name="T4" fmla="*/ 11 w 25"/>
                <a:gd name="T5" fmla="*/ 2 h 8"/>
                <a:gd name="T6" fmla="*/ 9 w 25"/>
                <a:gd name="T7" fmla="*/ 4 h 8"/>
                <a:gd name="T8" fmla="*/ 8 w 25"/>
                <a:gd name="T9" fmla="*/ 5 h 8"/>
                <a:gd name="T10" fmla="*/ 7 w 25"/>
                <a:gd name="T11" fmla="*/ 5 h 8"/>
                <a:gd name="T12" fmla="*/ 6 w 25"/>
                <a:gd name="T13" fmla="*/ 6 h 8"/>
                <a:gd name="T14" fmla="*/ 5 w 25"/>
                <a:gd name="T15" fmla="*/ 6 h 8"/>
                <a:gd name="T16" fmla="*/ 4 w 25"/>
                <a:gd name="T17" fmla="*/ 6 h 8"/>
                <a:gd name="T18" fmla="*/ 3 w 25"/>
                <a:gd name="T19" fmla="*/ 6 h 8"/>
                <a:gd name="T20" fmla="*/ 2 w 25"/>
                <a:gd name="T21" fmla="*/ 6 h 8"/>
                <a:gd name="T22" fmla="*/ 1 w 25"/>
                <a:gd name="T23" fmla="*/ 6 h 8"/>
                <a:gd name="T24" fmla="*/ 0 w 25"/>
                <a:gd name="T25" fmla="*/ 7 h 8"/>
                <a:gd name="T26" fmla="*/ 2 w 25"/>
                <a:gd name="T27" fmla="*/ 7 h 8"/>
                <a:gd name="T28" fmla="*/ 3 w 25"/>
                <a:gd name="T29" fmla="*/ 7 h 8"/>
                <a:gd name="T30" fmla="*/ 4 w 25"/>
                <a:gd name="T31" fmla="*/ 7 h 8"/>
                <a:gd name="T32" fmla="*/ 6 w 25"/>
                <a:gd name="T33" fmla="*/ 7 h 8"/>
                <a:gd name="T34" fmla="*/ 7 w 25"/>
                <a:gd name="T35" fmla="*/ 6 h 8"/>
                <a:gd name="T36" fmla="*/ 8 w 25"/>
                <a:gd name="T37" fmla="*/ 6 h 8"/>
                <a:gd name="T38" fmla="*/ 9 w 25"/>
                <a:gd name="T39" fmla="*/ 5 h 8"/>
                <a:gd name="T40" fmla="*/ 10 w 25"/>
                <a:gd name="T41" fmla="*/ 4 h 8"/>
                <a:gd name="T42" fmla="*/ 11 w 25"/>
                <a:gd name="T43" fmla="*/ 4 h 8"/>
                <a:gd name="T44" fmla="*/ 11 w 25"/>
                <a:gd name="T45" fmla="*/ 3 h 8"/>
                <a:gd name="T46" fmla="*/ 12 w 25"/>
                <a:gd name="T47" fmla="*/ 3 h 8"/>
                <a:gd name="T48" fmla="*/ 12 w 25"/>
                <a:gd name="T49" fmla="*/ 2 h 8"/>
                <a:gd name="T50" fmla="*/ 13 w 25"/>
                <a:gd name="T51" fmla="*/ 3 h 8"/>
                <a:gd name="T52" fmla="*/ 13 w 25"/>
                <a:gd name="T53" fmla="*/ 4 h 8"/>
                <a:gd name="T54" fmla="*/ 14 w 25"/>
                <a:gd name="T55" fmla="*/ 4 h 8"/>
                <a:gd name="T56" fmla="*/ 14 w 25"/>
                <a:gd name="T57" fmla="*/ 5 h 8"/>
                <a:gd name="T58" fmla="*/ 15 w 25"/>
                <a:gd name="T59" fmla="*/ 6 h 8"/>
                <a:gd name="T60" fmla="*/ 17 w 25"/>
                <a:gd name="T61" fmla="*/ 7 h 8"/>
                <a:gd name="T62" fmla="*/ 18 w 25"/>
                <a:gd name="T63" fmla="*/ 7 h 8"/>
                <a:gd name="T64" fmla="*/ 19 w 25"/>
                <a:gd name="T65" fmla="*/ 8 h 8"/>
                <a:gd name="T66" fmla="*/ 21 w 25"/>
                <a:gd name="T67" fmla="*/ 8 h 8"/>
                <a:gd name="T68" fmla="*/ 22 w 25"/>
                <a:gd name="T69" fmla="*/ 8 h 8"/>
                <a:gd name="T70" fmla="*/ 23 w 25"/>
                <a:gd name="T71" fmla="*/ 8 h 8"/>
                <a:gd name="T72" fmla="*/ 25 w 25"/>
                <a:gd name="T73" fmla="*/ 7 h 8"/>
                <a:gd name="T74" fmla="*/ 24 w 25"/>
                <a:gd name="T75" fmla="*/ 6 h 8"/>
                <a:gd name="T76" fmla="*/ 23 w 25"/>
                <a:gd name="T77" fmla="*/ 6 h 8"/>
                <a:gd name="T78" fmla="*/ 22 w 25"/>
                <a:gd name="T79" fmla="*/ 7 h 8"/>
                <a:gd name="T80" fmla="*/ 21 w 25"/>
                <a:gd name="T81" fmla="*/ 7 h 8"/>
                <a:gd name="T82" fmla="*/ 20 w 25"/>
                <a:gd name="T83" fmla="*/ 6 h 8"/>
                <a:gd name="T84" fmla="*/ 19 w 25"/>
                <a:gd name="T85" fmla="*/ 6 h 8"/>
                <a:gd name="T86" fmla="*/ 17 w 25"/>
                <a:gd name="T87" fmla="*/ 6 h 8"/>
                <a:gd name="T88" fmla="*/ 16 w 25"/>
                <a:gd name="T89" fmla="*/ 5 h 8"/>
                <a:gd name="T90" fmla="*/ 15 w 25"/>
                <a:gd name="T91" fmla="*/ 4 h 8"/>
                <a:gd name="T92" fmla="*/ 14 w 25"/>
                <a:gd name="T93" fmla="*/ 3 h 8"/>
                <a:gd name="T94" fmla="*/ 13 w 25"/>
                <a:gd name="T95" fmla="*/ 1 h 8"/>
                <a:gd name="T96" fmla="*/ 12 w 25"/>
                <a:gd name="T9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" h="8">
                  <a:moveTo>
                    <a:pt x="12" y="0"/>
                  </a:moveTo>
                  <a:lnTo>
                    <a:pt x="12" y="0"/>
                  </a:lnTo>
                  <a:lnTo>
                    <a:pt x="12" y="1"/>
                  </a:lnTo>
                  <a:lnTo>
                    <a:pt x="12" y="1"/>
                  </a:lnTo>
                  <a:lnTo>
                    <a:pt x="11" y="2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9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6"/>
                  </a:lnTo>
                  <a:lnTo>
                    <a:pt x="0" y="7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6"/>
                  </a:lnTo>
                  <a:lnTo>
                    <a:pt x="8" y="6"/>
                  </a:lnTo>
                  <a:lnTo>
                    <a:pt x="9" y="6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2" y="2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3" y="4"/>
                  </a:lnTo>
                  <a:lnTo>
                    <a:pt x="13" y="4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4" y="5"/>
                  </a:lnTo>
                  <a:lnTo>
                    <a:pt x="15" y="6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7" y="7"/>
                  </a:lnTo>
                  <a:lnTo>
                    <a:pt x="18" y="7"/>
                  </a:lnTo>
                  <a:lnTo>
                    <a:pt x="19" y="7"/>
                  </a:lnTo>
                  <a:lnTo>
                    <a:pt x="19" y="8"/>
                  </a:lnTo>
                  <a:lnTo>
                    <a:pt x="20" y="8"/>
                  </a:lnTo>
                  <a:lnTo>
                    <a:pt x="21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3" y="8"/>
                  </a:lnTo>
                  <a:lnTo>
                    <a:pt x="23" y="8"/>
                  </a:lnTo>
                  <a:lnTo>
                    <a:pt x="24" y="8"/>
                  </a:lnTo>
                  <a:lnTo>
                    <a:pt x="25" y="7"/>
                  </a:lnTo>
                  <a:lnTo>
                    <a:pt x="24" y="6"/>
                  </a:lnTo>
                  <a:lnTo>
                    <a:pt x="24" y="6"/>
                  </a:lnTo>
                  <a:lnTo>
                    <a:pt x="23" y="6"/>
                  </a:lnTo>
                  <a:lnTo>
                    <a:pt x="23" y="6"/>
                  </a:lnTo>
                  <a:lnTo>
                    <a:pt x="22" y="7"/>
                  </a:lnTo>
                  <a:lnTo>
                    <a:pt x="22" y="7"/>
                  </a:lnTo>
                  <a:lnTo>
                    <a:pt x="21" y="7"/>
                  </a:lnTo>
                  <a:lnTo>
                    <a:pt x="21" y="7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19" y="6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7" y="6"/>
                  </a:lnTo>
                  <a:lnTo>
                    <a:pt x="17" y="6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5" y="4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3" y="2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48" name="Freeform 728"/>
            <p:cNvSpPr>
              <a:spLocks/>
            </p:cNvSpPr>
            <p:nvPr/>
          </p:nvSpPr>
          <p:spPr bwMode="auto">
            <a:xfrm>
              <a:off x="3245" y="3092"/>
              <a:ext cx="3" cy="6"/>
            </a:xfrm>
            <a:custGeom>
              <a:avLst/>
              <a:gdLst>
                <a:gd name="T0" fmla="*/ 3 w 3"/>
                <a:gd name="T1" fmla="*/ 3 h 6"/>
                <a:gd name="T2" fmla="*/ 2 w 3"/>
                <a:gd name="T3" fmla="*/ 3 h 6"/>
                <a:gd name="T4" fmla="*/ 2 w 3"/>
                <a:gd name="T5" fmla="*/ 3 h 6"/>
                <a:gd name="T6" fmla="*/ 2 w 3"/>
                <a:gd name="T7" fmla="*/ 3 h 6"/>
                <a:gd name="T8" fmla="*/ 2 w 3"/>
                <a:gd name="T9" fmla="*/ 3 h 6"/>
                <a:gd name="T10" fmla="*/ 2 w 3"/>
                <a:gd name="T11" fmla="*/ 3 h 6"/>
                <a:gd name="T12" fmla="*/ 1 w 3"/>
                <a:gd name="T13" fmla="*/ 2 h 6"/>
                <a:gd name="T14" fmla="*/ 1 w 3"/>
                <a:gd name="T15" fmla="*/ 2 h 6"/>
                <a:gd name="T16" fmla="*/ 1 w 3"/>
                <a:gd name="T17" fmla="*/ 1 h 6"/>
                <a:gd name="T18" fmla="*/ 1 w 3"/>
                <a:gd name="T19" fmla="*/ 1 h 6"/>
                <a:gd name="T20" fmla="*/ 0 w 3"/>
                <a:gd name="T21" fmla="*/ 0 h 6"/>
                <a:gd name="T22" fmla="*/ 0 w 3"/>
                <a:gd name="T23" fmla="*/ 0 h 6"/>
                <a:gd name="T24" fmla="*/ 0 w 3"/>
                <a:gd name="T25" fmla="*/ 0 h 6"/>
                <a:gd name="T26" fmla="*/ 0 w 3"/>
                <a:gd name="T27" fmla="*/ 1 h 6"/>
                <a:gd name="T28" fmla="*/ 0 w 3"/>
                <a:gd name="T29" fmla="*/ 1 h 6"/>
                <a:gd name="T30" fmla="*/ 0 w 3"/>
                <a:gd name="T31" fmla="*/ 2 h 6"/>
                <a:gd name="T32" fmla="*/ 0 w 3"/>
                <a:gd name="T33" fmla="*/ 3 h 6"/>
                <a:gd name="T34" fmla="*/ 1 w 3"/>
                <a:gd name="T35" fmla="*/ 4 h 6"/>
                <a:gd name="T36" fmla="*/ 1 w 3"/>
                <a:gd name="T37" fmla="*/ 5 h 6"/>
                <a:gd name="T38" fmla="*/ 1 w 3"/>
                <a:gd name="T39" fmla="*/ 5 h 6"/>
                <a:gd name="T40" fmla="*/ 1 w 3"/>
                <a:gd name="T41" fmla="*/ 6 h 6"/>
                <a:gd name="T42" fmla="*/ 2 w 3"/>
                <a:gd name="T43" fmla="*/ 6 h 6"/>
                <a:gd name="T44" fmla="*/ 2 w 3"/>
                <a:gd name="T45" fmla="*/ 6 h 6"/>
                <a:gd name="T46" fmla="*/ 2 w 3"/>
                <a:gd name="T47" fmla="*/ 6 h 6"/>
                <a:gd name="T48" fmla="*/ 3 w 3"/>
                <a:gd name="T49" fmla="*/ 6 h 6"/>
                <a:gd name="T50" fmla="*/ 3 w 3"/>
                <a:gd name="T5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" h="6">
                  <a:moveTo>
                    <a:pt x="3" y="3"/>
                  </a:move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49" name="Freeform 729"/>
            <p:cNvSpPr>
              <a:spLocks/>
            </p:cNvSpPr>
            <p:nvPr/>
          </p:nvSpPr>
          <p:spPr bwMode="auto">
            <a:xfrm>
              <a:off x="3267" y="3082"/>
              <a:ext cx="9" cy="10"/>
            </a:xfrm>
            <a:custGeom>
              <a:avLst/>
              <a:gdLst>
                <a:gd name="T0" fmla="*/ 9 w 9"/>
                <a:gd name="T1" fmla="*/ 4 h 10"/>
                <a:gd name="T2" fmla="*/ 9 w 9"/>
                <a:gd name="T3" fmla="*/ 0 h 10"/>
                <a:gd name="T4" fmla="*/ 0 w 9"/>
                <a:gd name="T5" fmla="*/ 0 h 10"/>
                <a:gd name="T6" fmla="*/ 0 w 9"/>
                <a:gd name="T7" fmla="*/ 4 h 10"/>
                <a:gd name="T8" fmla="*/ 4 w 9"/>
                <a:gd name="T9" fmla="*/ 10 h 10"/>
                <a:gd name="T10" fmla="*/ 9 w 9"/>
                <a:gd name="T11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0">
                  <a:moveTo>
                    <a:pt x="9" y="4"/>
                  </a:moveTo>
                  <a:lnTo>
                    <a:pt x="9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10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50" name="Freeform 730"/>
            <p:cNvSpPr>
              <a:spLocks/>
            </p:cNvSpPr>
            <p:nvPr/>
          </p:nvSpPr>
          <p:spPr bwMode="auto">
            <a:xfrm>
              <a:off x="3260" y="3057"/>
              <a:ext cx="23" cy="13"/>
            </a:xfrm>
            <a:custGeom>
              <a:avLst/>
              <a:gdLst>
                <a:gd name="T0" fmla="*/ 18 w 23"/>
                <a:gd name="T1" fmla="*/ 5 h 13"/>
                <a:gd name="T2" fmla="*/ 18 w 23"/>
                <a:gd name="T3" fmla="*/ 4 h 13"/>
                <a:gd name="T4" fmla="*/ 18 w 23"/>
                <a:gd name="T5" fmla="*/ 4 h 13"/>
                <a:gd name="T6" fmla="*/ 17 w 23"/>
                <a:gd name="T7" fmla="*/ 3 h 13"/>
                <a:gd name="T8" fmla="*/ 17 w 23"/>
                <a:gd name="T9" fmla="*/ 3 h 13"/>
                <a:gd name="T10" fmla="*/ 16 w 23"/>
                <a:gd name="T11" fmla="*/ 2 h 13"/>
                <a:gd name="T12" fmla="*/ 15 w 23"/>
                <a:gd name="T13" fmla="*/ 2 h 13"/>
                <a:gd name="T14" fmla="*/ 14 w 23"/>
                <a:gd name="T15" fmla="*/ 1 h 13"/>
                <a:gd name="T16" fmla="*/ 13 w 23"/>
                <a:gd name="T17" fmla="*/ 1 h 13"/>
                <a:gd name="T18" fmla="*/ 11 w 23"/>
                <a:gd name="T19" fmla="*/ 0 h 13"/>
                <a:gd name="T20" fmla="*/ 10 w 23"/>
                <a:gd name="T21" fmla="*/ 0 h 13"/>
                <a:gd name="T22" fmla="*/ 9 w 23"/>
                <a:gd name="T23" fmla="*/ 0 h 13"/>
                <a:gd name="T24" fmla="*/ 8 w 23"/>
                <a:gd name="T25" fmla="*/ 0 h 13"/>
                <a:gd name="T26" fmla="*/ 7 w 23"/>
                <a:gd name="T27" fmla="*/ 0 h 13"/>
                <a:gd name="T28" fmla="*/ 5 w 23"/>
                <a:gd name="T29" fmla="*/ 0 h 13"/>
                <a:gd name="T30" fmla="*/ 4 w 23"/>
                <a:gd name="T31" fmla="*/ 0 h 13"/>
                <a:gd name="T32" fmla="*/ 3 w 23"/>
                <a:gd name="T33" fmla="*/ 0 h 13"/>
                <a:gd name="T34" fmla="*/ 2 w 23"/>
                <a:gd name="T35" fmla="*/ 1 h 13"/>
                <a:gd name="T36" fmla="*/ 1 w 23"/>
                <a:gd name="T37" fmla="*/ 2 h 13"/>
                <a:gd name="T38" fmla="*/ 0 w 23"/>
                <a:gd name="T39" fmla="*/ 3 h 13"/>
                <a:gd name="T40" fmla="*/ 0 w 23"/>
                <a:gd name="T41" fmla="*/ 5 h 13"/>
                <a:gd name="T42" fmla="*/ 0 w 23"/>
                <a:gd name="T43" fmla="*/ 6 h 13"/>
                <a:gd name="T44" fmla="*/ 1 w 23"/>
                <a:gd name="T45" fmla="*/ 7 h 13"/>
                <a:gd name="T46" fmla="*/ 1 w 23"/>
                <a:gd name="T47" fmla="*/ 7 h 13"/>
                <a:gd name="T48" fmla="*/ 2 w 23"/>
                <a:gd name="T49" fmla="*/ 7 h 13"/>
                <a:gd name="T50" fmla="*/ 2 w 23"/>
                <a:gd name="T51" fmla="*/ 7 h 13"/>
                <a:gd name="T52" fmla="*/ 2 w 23"/>
                <a:gd name="T53" fmla="*/ 8 h 13"/>
                <a:gd name="T54" fmla="*/ 3 w 23"/>
                <a:gd name="T55" fmla="*/ 8 h 13"/>
                <a:gd name="T56" fmla="*/ 4 w 23"/>
                <a:gd name="T57" fmla="*/ 8 h 13"/>
                <a:gd name="T58" fmla="*/ 6 w 23"/>
                <a:gd name="T59" fmla="*/ 9 h 13"/>
                <a:gd name="T60" fmla="*/ 7 w 23"/>
                <a:gd name="T61" fmla="*/ 9 h 13"/>
                <a:gd name="T62" fmla="*/ 8 w 23"/>
                <a:gd name="T63" fmla="*/ 10 h 13"/>
                <a:gd name="T64" fmla="*/ 10 w 23"/>
                <a:gd name="T65" fmla="*/ 10 h 13"/>
                <a:gd name="T66" fmla="*/ 11 w 23"/>
                <a:gd name="T67" fmla="*/ 11 h 13"/>
                <a:gd name="T68" fmla="*/ 13 w 23"/>
                <a:gd name="T69" fmla="*/ 12 h 13"/>
                <a:gd name="T70" fmla="*/ 14 w 23"/>
                <a:gd name="T71" fmla="*/ 12 h 13"/>
                <a:gd name="T72" fmla="*/ 15 w 23"/>
                <a:gd name="T73" fmla="*/ 13 h 13"/>
                <a:gd name="T74" fmla="*/ 17 w 23"/>
                <a:gd name="T75" fmla="*/ 13 h 13"/>
                <a:gd name="T76" fmla="*/ 17 w 23"/>
                <a:gd name="T77" fmla="*/ 13 h 13"/>
                <a:gd name="T78" fmla="*/ 18 w 23"/>
                <a:gd name="T79" fmla="*/ 13 h 13"/>
                <a:gd name="T80" fmla="*/ 19 w 23"/>
                <a:gd name="T81" fmla="*/ 13 h 13"/>
                <a:gd name="T82" fmla="*/ 19 w 23"/>
                <a:gd name="T83" fmla="*/ 13 h 13"/>
                <a:gd name="T84" fmla="*/ 20 w 23"/>
                <a:gd name="T85" fmla="*/ 13 h 13"/>
                <a:gd name="T86" fmla="*/ 21 w 23"/>
                <a:gd name="T87" fmla="*/ 13 h 13"/>
                <a:gd name="T88" fmla="*/ 21 w 23"/>
                <a:gd name="T89" fmla="*/ 13 h 13"/>
                <a:gd name="T90" fmla="*/ 22 w 23"/>
                <a:gd name="T91" fmla="*/ 13 h 13"/>
                <a:gd name="T92" fmla="*/ 22 w 23"/>
                <a:gd name="T93" fmla="*/ 13 h 13"/>
                <a:gd name="T94" fmla="*/ 22 w 23"/>
                <a:gd name="T95" fmla="*/ 12 h 13"/>
                <a:gd name="T96" fmla="*/ 23 w 23"/>
                <a:gd name="T97" fmla="*/ 11 h 13"/>
                <a:gd name="T98" fmla="*/ 23 w 23"/>
                <a:gd name="T99" fmla="*/ 10 h 13"/>
                <a:gd name="T100" fmla="*/ 22 w 23"/>
                <a:gd name="T101" fmla="*/ 9 h 13"/>
                <a:gd name="T102" fmla="*/ 22 w 23"/>
                <a:gd name="T103" fmla="*/ 8 h 13"/>
                <a:gd name="T104" fmla="*/ 21 w 23"/>
                <a:gd name="T105" fmla="*/ 7 h 13"/>
                <a:gd name="T106" fmla="*/ 21 w 23"/>
                <a:gd name="T107" fmla="*/ 6 h 13"/>
                <a:gd name="T108" fmla="*/ 20 w 23"/>
                <a:gd name="T109" fmla="*/ 5 h 13"/>
                <a:gd name="T110" fmla="*/ 19 w 23"/>
                <a:gd name="T111" fmla="*/ 5 h 13"/>
                <a:gd name="T112" fmla="*/ 18 w 23"/>
                <a:gd name="T113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" h="13">
                  <a:moveTo>
                    <a:pt x="18" y="5"/>
                  </a:moveTo>
                  <a:lnTo>
                    <a:pt x="18" y="4"/>
                  </a:lnTo>
                  <a:lnTo>
                    <a:pt x="18" y="4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7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7"/>
                  </a:lnTo>
                  <a:lnTo>
                    <a:pt x="2" y="8"/>
                  </a:lnTo>
                  <a:lnTo>
                    <a:pt x="3" y="8"/>
                  </a:lnTo>
                  <a:lnTo>
                    <a:pt x="4" y="8"/>
                  </a:lnTo>
                  <a:lnTo>
                    <a:pt x="6" y="9"/>
                  </a:lnTo>
                  <a:lnTo>
                    <a:pt x="7" y="9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1" y="11"/>
                  </a:lnTo>
                  <a:lnTo>
                    <a:pt x="13" y="12"/>
                  </a:lnTo>
                  <a:lnTo>
                    <a:pt x="14" y="12"/>
                  </a:lnTo>
                  <a:lnTo>
                    <a:pt x="15" y="13"/>
                  </a:lnTo>
                  <a:lnTo>
                    <a:pt x="17" y="13"/>
                  </a:lnTo>
                  <a:lnTo>
                    <a:pt x="17" y="13"/>
                  </a:lnTo>
                  <a:lnTo>
                    <a:pt x="18" y="13"/>
                  </a:lnTo>
                  <a:lnTo>
                    <a:pt x="19" y="13"/>
                  </a:lnTo>
                  <a:lnTo>
                    <a:pt x="19" y="13"/>
                  </a:lnTo>
                  <a:lnTo>
                    <a:pt x="20" y="13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2" y="13"/>
                  </a:lnTo>
                  <a:lnTo>
                    <a:pt x="22" y="13"/>
                  </a:lnTo>
                  <a:lnTo>
                    <a:pt x="22" y="12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20" y="5"/>
                  </a:lnTo>
                  <a:lnTo>
                    <a:pt x="19" y="5"/>
                  </a:lnTo>
                  <a:lnTo>
                    <a:pt x="18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51" name="Freeform 731"/>
            <p:cNvSpPr>
              <a:spLocks/>
            </p:cNvSpPr>
            <p:nvPr/>
          </p:nvSpPr>
          <p:spPr bwMode="auto">
            <a:xfrm>
              <a:off x="3257" y="3061"/>
              <a:ext cx="27" cy="23"/>
            </a:xfrm>
            <a:custGeom>
              <a:avLst/>
              <a:gdLst>
                <a:gd name="T0" fmla="*/ 23 w 27"/>
                <a:gd name="T1" fmla="*/ 7 h 23"/>
                <a:gd name="T2" fmla="*/ 23 w 27"/>
                <a:gd name="T3" fmla="*/ 7 h 23"/>
                <a:gd name="T4" fmla="*/ 23 w 27"/>
                <a:gd name="T5" fmla="*/ 6 h 23"/>
                <a:gd name="T6" fmla="*/ 22 w 27"/>
                <a:gd name="T7" fmla="*/ 4 h 23"/>
                <a:gd name="T8" fmla="*/ 21 w 27"/>
                <a:gd name="T9" fmla="*/ 3 h 23"/>
                <a:gd name="T10" fmla="*/ 19 w 27"/>
                <a:gd name="T11" fmla="*/ 2 h 23"/>
                <a:gd name="T12" fmla="*/ 18 w 27"/>
                <a:gd name="T13" fmla="*/ 1 h 23"/>
                <a:gd name="T14" fmla="*/ 16 w 27"/>
                <a:gd name="T15" fmla="*/ 0 h 23"/>
                <a:gd name="T16" fmla="*/ 15 w 27"/>
                <a:gd name="T17" fmla="*/ 0 h 23"/>
                <a:gd name="T18" fmla="*/ 13 w 27"/>
                <a:gd name="T19" fmla="*/ 0 h 23"/>
                <a:gd name="T20" fmla="*/ 11 w 27"/>
                <a:gd name="T21" fmla="*/ 0 h 23"/>
                <a:gd name="T22" fmla="*/ 9 w 27"/>
                <a:gd name="T23" fmla="*/ 0 h 23"/>
                <a:gd name="T24" fmla="*/ 6 w 27"/>
                <a:gd name="T25" fmla="*/ 1 h 23"/>
                <a:gd name="T26" fmla="*/ 5 w 27"/>
                <a:gd name="T27" fmla="*/ 2 h 23"/>
                <a:gd name="T28" fmla="*/ 3 w 27"/>
                <a:gd name="T29" fmla="*/ 4 h 23"/>
                <a:gd name="T30" fmla="*/ 2 w 27"/>
                <a:gd name="T31" fmla="*/ 6 h 23"/>
                <a:gd name="T32" fmla="*/ 1 w 27"/>
                <a:gd name="T33" fmla="*/ 8 h 23"/>
                <a:gd name="T34" fmla="*/ 0 w 27"/>
                <a:gd name="T35" fmla="*/ 10 h 23"/>
                <a:gd name="T36" fmla="*/ 0 w 27"/>
                <a:gd name="T37" fmla="*/ 13 h 23"/>
                <a:gd name="T38" fmla="*/ 1 w 27"/>
                <a:gd name="T39" fmla="*/ 15 h 23"/>
                <a:gd name="T40" fmla="*/ 2 w 27"/>
                <a:gd name="T41" fmla="*/ 17 h 23"/>
                <a:gd name="T42" fmla="*/ 3 w 27"/>
                <a:gd name="T43" fmla="*/ 19 h 23"/>
                <a:gd name="T44" fmla="*/ 5 w 27"/>
                <a:gd name="T45" fmla="*/ 21 h 23"/>
                <a:gd name="T46" fmla="*/ 6 w 27"/>
                <a:gd name="T47" fmla="*/ 22 h 23"/>
                <a:gd name="T48" fmla="*/ 9 w 27"/>
                <a:gd name="T49" fmla="*/ 23 h 23"/>
                <a:gd name="T50" fmla="*/ 11 w 27"/>
                <a:gd name="T51" fmla="*/ 23 h 23"/>
                <a:gd name="T52" fmla="*/ 13 w 27"/>
                <a:gd name="T53" fmla="*/ 23 h 23"/>
                <a:gd name="T54" fmla="*/ 15 w 27"/>
                <a:gd name="T55" fmla="*/ 23 h 23"/>
                <a:gd name="T56" fmla="*/ 16 w 27"/>
                <a:gd name="T57" fmla="*/ 23 h 23"/>
                <a:gd name="T58" fmla="*/ 18 w 27"/>
                <a:gd name="T59" fmla="*/ 22 h 23"/>
                <a:gd name="T60" fmla="*/ 19 w 27"/>
                <a:gd name="T61" fmla="*/ 21 h 23"/>
                <a:gd name="T62" fmla="*/ 20 w 27"/>
                <a:gd name="T63" fmla="*/ 20 h 23"/>
                <a:gd name="T64" fmla="*/ 21 w 27"/>
                <a:gd name="T65" fmla="*/ 19 h 23"/>
                <a:gd name="T66" fmla="*/ 22 w 27"/>
                <a:gd name="T67" fmla="*/ 17 h 23"/>
                <a:gd name="T68" fmla="*/ 23 w 27"/>
                <a:gd name="T69" fmla="*/ 17 h 23"/>
                <a:gd name="T70" fmla="*/ 23 w 27"/>
                <a:gd name="T71" fmla="*/ 17 h 23"/>
                <a:gd name="T72" fmla="*/ 24 w 27"/>
                <a:gd name="T73" fmla="*/ 17 h 23"/>
                <a:gd name="T74" fmla="*/ 25 w 27"/>
                <a:gd name="T75" fmla="*/ 16 h 23"/>
                <a:gd name="T76" fmla="*/ 26 w 27"/>
                <a:gd name="T77" fmla="*/ 15 h 23"/>
                <a:gd name="T78" fmla="*/ 27 w 27"/>
                <a:gd name="T79" fmla="*/ 13 h 23"/>
                <a:gd name="T80" fmla="*/ 27 w 27"/>
                <a:gd name="T81" fmla="*/ 11 h 23"/>
                <a:gd name="T82" fmla="*/ 26 w 27"/>
                <a:gd name="T83" fmla="*/ 9 h 23"/>
                <a:gd name="T84" fmla="*/ 25 w 27"/>
                <a:gd name="T85" fmla="*/ 8 h 23"/>
                <a:gd name="T86" fmla="*/ 24 w 27"/>
                <a:gd name="T8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" h="23">
                  <a:moveTo>
                    <a:pt x="23" y="7"/>
                  </a:moveTo>
                  <a:lnTo>
                    <a:pt x="23" y="7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7"/>
                  </a:lnTo>
                  <a:lnTo>
                    <a:pt x="23" y="6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1" y="4"/>
                  </a:lnTo>
                  <a:lnTo>
                    <a:pt x="21" y="3"/>
                  </a:lnTo>
                  <a:lnTo>
                    <a:pt x="20" y="3"/>
                  </a:lnTo>
                  <a:lnTo>
                    <a:pt x="19" y="2"/>
                  </a:lnTo>
                  <a:lnTo>
                    <a:pt x="19" y="2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4" y="3"/>
                  </a:lnTo>
                  <a:lnTo>
                    <a:pt x="3" y="4"/>
                  </a:lnTo>
                  <a:lnTo>
                    <a:pt x="2" y="5"/>
                  </a:lnTo>
                  <a:lnTo>
                    <a:pt x="2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3" y="19"/>
                  </a:lnTo>
                  <a:lnTo>
                    <a:pt x="4" y="20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6" y="22"/>
                  </a:lnTo>
                  <a:lnTo>
                    <a:pt x="7" y="22"/>
                  </a:lnTo>
                  <a:lnTo>
                    <a:pt x="9" y="23"/>
                  </a:lnTo>
                  <a:lnTo>
                    <a:pt x="10" y="23"/>
                  </a:lnTo>
                  <a:lnTo>
                    <a:pt x="11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8" y="21"/>
                  </a:lnTo>
                  <a:lnTo>
                    <a:pt x="19" y="21"/>
                  </a:lnTo>
                  <a:lnTo>
                    <a:pt x="20" y="21"/>
                  </a:lnTo>
                  <a:lnTo>
                    <a:pt x="20" y="20"/>
                  </a:lnTo>
                  <a:lnTo>
                    <a:pt x="21" y="19"/>
                  </a:lnTo>
                  <a:lnTo>
                    <a:pt x="21" y="19"/>
                  </a:lnTo>
                  <a:lnTo>
                    <a:pt x="22" y="18"/>
                  </a:lnTo>
                  <a:lnTo>
                    <a:pt x="22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3" y="17"/>
                  </a:lnTo>
                  <a:lnTo>
                    <a:pt x="24" y="17"/>
                  </a:lnTo>
                  <a:lnTo>
                    <a:pt x="24" y="16"/>
                  </a:lnTo>
                  <a:lnTo>
                    <a:pt x="25" y="16"/>
                  </a:lnTo>
                  <a:lnTo>
                    <a:pt x="26" y="15"/>
                  </a:lnTo>
                  <a:lnTo>
                    <a:pt x="26" y="15"/>
                  </a:lnTo>
                  <a:lnTo>
                    <a:pt x="27" y="14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7" y="11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4" y="7"/>
                  </a:lnTo>
                  <a:lnTo>
                    <a:pt x="24" y="7"/>
                  </a:lnTo>
                  <a:lnTo>
                    <a:pt x="23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52" name="Freeform 732"/>
            <p:cNvSpPr>
              <a:spLocks/>
            </p:cNvSpPr>
            <p:nvPr/>
          </p:nvSpPr>
          <p:spPr bwMode="auto">
            <a:xfrm>
              <a:off x="3259" y="3062"/>
              <a:ext cx="23" cy="20"/>
            </a:xfrm>
            <a:custGeom>
              <a:avLst/>
              <a:gdLst>
                <a:gd name="T0" fmla="*/ 21 w 23"/>
                <a:gd name="T1" fmla="*/ 8 h 20"/>
                <a:gd name="T2" fmla="*/ 20 w 23"/>
                <a:gd name="T3" fmla="*/ 8 h 20"/>
                <a:gd name="T4" fmla="*/ 20 w 23"/>
                <a:gd name="T5" fmla="*/ 8 h 20"/>
                <a:gd name="T6" fmla="*/ 19 w 23"/>
                <a:gd name="T7" fmla="*/ 6 h 20"/>
                <a:gd name="T8" fmla="*/ 18 w 23"/>
                <a:gd name="T9" fmla="*/ 5 h 20"/>
                <a:gd name="T10" fmla="*/ 17 w 23"/>
                <a:gd name="T11" fmla="*/ 3 h 20"/>
                <a:gd name="T12" fmla="*/ 16 w 23"/>
                <a:gd name="T13" fmla="*/ 2 h 20"/>
                <a:gd name="T14" fmla="*/ 14 w 23"/>
                <a:gd name="T15" fmla="*/ 1 h 20"/>
                <a:gd name="T16" fmla="*/ 13 w 23"/>
                <a:gd name="T17" fmla="*/ 1 h 20"/>
                <a:gd name="T18" fmla="*/ 11 w 23"/>
                <a:gd name="T19" fmla="*/ 0 h 20"/>
                <a:gd name="T20" fmla="*/ 9 w 23"/>
                <a:gd name="T21" fmla="*/ 0 h 20"/>
                <a:gd name="T22" fmla="*/ 7 w 23"/>
                <a:gd name="T23" fmla="*/ 1 h 20"/>
                <a:gd name="T24" fmla="*/ 5 w 23"/>
                <a:gd name="T25" fmla="*/ 2 h 20"/>
                <a:gd name="T26" fmla="*/ 4 w 23"/>
                <a:gd name="T27" fmla="*/ 3 h 20"/>
                <a:gd name="T28" fmla="*/ 2 w 23"/>
                <a:gd name="T29" fmla="*/ 4 h 20"/>
                <a:gd name="T30" fmla="*/ 1 w 23"/>
                <a:gd name="T31" fmla="*/ 6 h 20"/>
                <a:gd name="T32" fmla="*/ 0 w 23"/>
                <a:gd name="T33" fmla="*/ 7 h 20"/>
                <a:gd name="T34" fmla="*/ 0 w 23"/>
                <a:gd name="T35" fmla="*/ 9 h 20"/>
                <a:gd name="T36" fmla="*/ 0 w 23"/>
                <a:gd name="T37" fmla="*/ 11 h 20"/>
                <a:gd name="T38" fmla="*/ 0 w 23"/>
                <a:gd name="T39" fmla="*/ 13 h 20"/>
                <a:gd name="T40" fmla="*/ 1 w 23"/>
                <a:gd name="T41" fmla="*/ 15 h 20"/>
                <a:gd name="T42" fmla="*/ 2 w 23"/>
                <a:gd name="T43" fmla="*/ 17 h 20"/>
                <a:gd name="T44" fmla="*/ 4 w 23"/>
                <a:gd name="T45" fmla="*/ 18 h 20"/>
                <a:gd name="T46" fmla="*/ 5 w 23"/>
                <a:gd name="T47" fmla="*/ 19 h 20"/>
                <a:gd name="T48" fmla="*/ 7 w 23"/>
                <a:gd name="T49" fmla="*/ 20 h 20"/>
                <a:gd name="T50" fmla="*/ 9 w 23"/>
                <a:gd name="T51" fmla="*/ 20 h 20"/>
                <a:gd name="T52" fmla="*/ 11 w 23"/>
                <a:gd name="T53" fmla="*/ 20 h 20"/>
                <a:gd name="T54" fmla="*/ 13 w 23"/>
                <a:gd name="T55" fmla="*/ 20 h 20"/>
                <a:gd name="T56" fmla="*/ 14 w 23"/>
                <a:gd name="T57" fmla="*/ 20 h 20"/>
                <a:gd name="T58" fmla="*/ 15 w 23"/>
                <a:gd name="T59" fmla="*/ 19 h 20"/>
                <a:gd name="T60" fmla="*/ 17 w 23"/>
                <a:gd name="T61" fmla="*/ 18 h 20"/>
                <a:gd name="T62" fmla="*/ 18 w 23"/>
                <a:gd name="T63" fmla="*/ 17 h 20"/>
                <a:gd name="T64" fmla="*/ 19 w 23"/>
                <a:gd name="T65" fmla="*/ 15 h 20"/>
                <a:gd name="T66" fmla="*/ 19 w 23"/>
                <a:gd name="T67" fmla="*/ 14 h 20"/>
                <a:gd name="T68" fmla="*/ 20 w 23"/>
                <a:gd name="T69" fmla="*/ 13 h 20"/>
                <a:gd name="T70" fmla="*/ 20 w 23"/>
                <a:gd name="T71" fmla="*/ 14 h 20"/>
                <a:gd name="T72" fmla="*/ 20 w 23"/>
                <a:gd name="T73" fmla="*/ 14 h 20"/>
                <a:gd name="T74" fmla="*/ 21 w 23"/>
                <a:gd name="T75" fmla="*/ 14 h 20"/>
                <a:gd name="T76" fmla="*/ 22 w 23"/>
                <a:gd name="T77" fmla="*/ 14 h 20"/>
                <a:gd name="T78" fmla="*/ 22 w 23"/>
                <a:gd name="T79" fmla="*/ 13 h 20"/>
                <a:gd name="T80" fmla="*/ 23 w 23"/>
                <a:gd name="T81" fmla="*/ 13 h 20"/>
                <a:gd name="T82" fmla="*/ 23 w 23"/>
                <a:gd name="T83" fmla="*/ 12 h 20"/>
                <a:gd name="T84" fmla="*/ 23 w 23"/>
                <a:gd name="T85" fmla="*/ 10 h 20"/>
                <a:gd name="T86" fmla="*/ 23 w 23"/>
                <a:gd name="T87" fmla="*/ 9 h 20"/>
                <a:gd name="T88" fmla="*/ 22 w 23"/>
                <a:gd name="T89" fmla="*/ 9 h 20"/>
                <a:gd name="T90" fmla="*/ 22 w 23"/>
                <a:gd name="T91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3" h="20">
                  <a:moveTo>
                    <a:pt x="21" y="8"/>
                  </a:moveTo>
                  <a:lnTo>
                    <a:pt x="21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9"/>
                  </a:lnTo>
                  <a:lnTo>
                    <a:pt x="20" y="8"/>
                  </a:lnTo>
                  <a:lnTo>
                    <a:pt x="19" y="7"/>
                  </a:lnTo>
                  <a:lnTo>
                    <a:pt x="19" y="6"/>
                  </a:lnTo>
                  <a:lnTo>
                    <a:pt x="19" y="5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3" y="18"/>
                  </a:lnTo>
                  <a:lnTo>
                    <a:pt x="4" y="18"/>
                  </a:lnTo>
                  <a:lnTo>
                    <a:pt x="4" y="19"/>
                  </a:lnTo>
                  <a:lnTo>
                    <a:pt x="5" y="19"/>
                  </a:lnTo>
                  <a:lnTo>
                    <a:pt x="6" y="20"/>
                  </a:lnTo>
                  <a:lnTo>
                    <a:pt x="7" y="20"/>
                  </a:lnTo>
                  <a:lnTo>
                    <a:pt x="8" y="20"/>
                  </a:lnTo>
                  <a:lnTo>
                    <a:pt x="9" y="20"/>
                  </a:lnTo>
                  <a:lnTo>
                    <a:pt x="10" y="20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4" y="20"/>
                  </a:lnTo>
                  <a:lnTo>
                    <a:pt x="15" y="19"/>
                  </a:lnTo>
                  <a:lnTo>
                    <a:pt x="15" y="19"/>
                  </a:lnTo>
                  <a:lnTo>
                    <a:pt x="16" y="18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8" y="17"/>
                  </a:lnTo>
                  <a:lnTo>
                    <a:pt x="18" y="16"/>
                  </a:lnTo>
                  <a:lnTo>
                    <a:pt x="19" y="15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3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1" y="14"/>
                  </a:lnTo>
                  <a:lnTo>
                    <a:pt x="22" y="14"/>
                  </a:lnTo>
                  <a:lnTo>
                    <a:pt x="22" y="14"/>
                  </a:lnTo>
                  <a:lnTo>
                    <a:pt x="22" y="13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3" y="10"/>
                  </a:lnTo>
                  <a:lnTo>
                    <a:pt x="23" y="9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1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53" name="Freeform 733"/>
            <p:cNvSpPr>
              <a:spLocks/>
            </p:cNvSpPr>
            <p:nvPr/>
          </p:nvSpPr>
          <p:spPr bwMode="auto">
            <a:xfrm>
              <a:off x="3279" y="3074"/>
              <a:ext cx="2" cy="1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2 w 2"/>
                <a:gd name="T5" fmla="*/ 1 h 1"/>
                <a:gd name="T6" fmla="*/ 2 w 2"/>
                <a:gd name="T7" fmla="*/ 1 h 1"/>
                <a:gd name="T8" fmla="*/ 2 w 2"/>
                <a:gd name="T9" fmla="*/ 1 h 1"/>
                <a:gd name="T10" fmla="*/ 2 w 2"/>
                <a:gd name="T11" fmla="*/ 0 h 1"/>
                <a:gd name="T12" fmla="*/ 2 w 2"/>
                <a:gd name="T13" fmla="*/ 0 h 1"/>
                <a:gd name="T14" fmla="*/ 2 w 2"/>
                <a:gd name="T15" fmla="*/ 0 h 1"/>
                <a:gd name="T16" fmla="*/ 1 w 2"/>
                <a:gd name="T17" fmla="*/ 0 h 1"/>
                <a:gd name="T18" fmla="*/ 1 w 2"/>
                <a:gd name="T19" fmla="*/ 0 h 1"/>
                <a:gd name="T20" fmla="*/ 1 w 2"/>
                <a:gd name="T21" fmla="*/ 0 h 1"/>
                <a:gd name="T22" fmla="*/ 1 w 2"/>
                <a:gd name="T23" fmla="*/ 0 h 1"/>
                <a:gd name="T24" fmla="*/ 0 w 2"/>
                <a:gd name="T25" fmla="*/ 1 h 1"/>
                <a:gd name="T26" fmla="*/ 1 w 2"/>
                <a:gd name="T27" fmla="*/ 1 h 1"/>
                <a:gd name="T28" fmla="*/ 1 w 2"/>
                <a:gd name="T29" fmla="*/ 1 h 1"/>
                <a:gd name="T30" fmla="*/ 1 w 2"/>
                <a:gd name="T31" fmla="*/ 1 h 1"/>
                <a:gd name="T32" fmla="*/ 1 w 2"/>
                <a:gd name="T3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54" name="Freeform 734"/>
            <p:cNvSpPr>
              <a:spLocks/>
            </p:cNvSpPr>
            <p:nvPr/>
          </p:nvSpPr>
          <p:spPr bwMode="auto">
            <a:xfrm>
              <a:off x="3264" y="3076"/>
              <a:ext cx="10" cy="4"/>
            </a:xfrm>
            <a:custGeom>
              <a:avLst/>
              <a:gdLst>
                <a:gd name="T0" fmla="*/ 0 w 10"/>
                <a:gd name="T1" fmla="*/ 0 h 4"/>
                <a:gd name="T2" fmla="*/ 1 w 10"/>
                <a:gd name="T3" fmla="*/ 1 h 4"/>
                <a:gd name="T4" fmla="*/ 1 w 10"/>
                <a:gd name="T5" fmla="*/ 1 h 4"/>
                <a:gd name="T6" fmla="*/ 1 w 10"/>
                <a:gd name="T7" fmla="*/ 1 h 4"/>
                <a:gd name="T8" fmla="*/ 1 w 10"/>
                <a:gd name="T9" fmla="*/ 2 h 4"/>
                <a:gd name="T10" fmla="*/ 1 w 10"/>
                <a:gd name="T11" fmla="*/ 2 h 4"/>
                <a:gd name="T12" fmla="*/ 1 w 10"/>
                <a:gd name="T13" fmla="*/ 2 h 4"/>
                <a:gd name="T14" fmla="*/ 2 w 10"/>
                <a:gd name="T15" fmla="*/ 3 h 4"/>
                <a:gd name="T16" fmla="*/ 2 w 10"/>
                <a:gd name="T17" fmla="*/ 3 h 4"/>
                <a:gd name="T18" fmla="*/ 3 w 10"/>
                <a:gd name="T19" fmla="*/ 3 h 4"/>
                <a:gd name="T20" fmla="*/ 3 w 10"/>
                <a:gd name="T21" fmla="*/ 4 h 4"/>
                <a:gd name="T22" fmla="*/ 4 w 10"/>
                <a:gd name="T23" fmla="*/ 4 h 4"/>
                <a:gd name="T24" fmla="*/ 5 w 10"/>
                <a:gd name="T25" fmla="*/ 4 h 4"/>
                <a:gd name="T26" fmla="*/ 5 w 10"/>
                <a:gd name="T27" fmla="*/ 4 h 4"/>
                <a:gd name="T28" fmla="*/ 5 w 10"/>
                <a:gd name="T29" fmla="*/ 4 h 4"/>
                <a:gd name="T30" fmla="*/ 6 w 10"/>
                <a:gd name="T31" fmla="*/ 4 h 4"/>
                <a:gd name="T32" fmla="*/ 6 w 10"/>
                <a:gd name="T33" fmla="*/ 4 h 4"/>
                <a:gd name="T34" fmla="*/ 10 w 10"/>
                <a:gd name="T35" fmla="*/ 0 h 4"/>
                <a:gd name="T36" fmla="*/ 0 w 10"/>
                <a:gd name="T3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55" name="Freeform 735"/>
            <p:cNvSpPr>
              <a:spLocks/>
            </p:cNvSpPr>
            <p:nvPr/>
          </p:nvSpPr>
          <p:spPr bwMode="auto">
            <a:xfrm>
              <a:off x="3266" y="3077"/>
              <a:ext cx="5" cy="1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1 h 1"/>
                <a:gd name="T4" fmla="*/ 4 w 5"/>
                <a:gd name="T5" fmla="*/ 1 h 1"/>
                <a:gd name="T6" fmla="*/ 5 w 5"/>
                <a:gd name="T7" fmla="*/ 0 h 1"/>
                <a:gd name="T8" fmla="*/ 0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lnTo>
                    <a:pt x="0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56" name="Freeform 736"/>
            <p:cNvSpPr>
              <a:spLocks/>
            </p:cNvSpPr>
            <p:nvPr/>
          </p:nvSpPr>
          <p:spPr bwMode="auto">
            <a:xfrm>
              <a:off x="3263" y="3067"/>
              <a:ext cx="2" cy="2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2 h 2"/>
                <a:gd name="T4" fmla="*/ 2 w 2"/>
                <a:gd name="T5" fmla="*/ 2 h 2"/>
                <a:gd name="T6" fmla="*/ 2 w 2"/>
                <a:gd name="T7" fmla="*/ 1 h 2"/>
                <a:gd name="T8" fmla="*/ 2 w 2"/>
                <a:gd name="T9" fmla="*/ 1 h 2"/>
                <a:gd name="T10" fmla="*/ 2 w 2"/>
                <a:gd name="T11" fmla="*/ 0 h 2"/>
                <a:gd name="T12" fmla="*/ 2 w 2"/>
                <a:gd name="T13" fmla="*/ 0 h 2"/>
                <a:gd name="T14" fmla="*/ 2 w 2"/>
                <a:gd name="T15" fmla="*/ 0 h 2"/>
                <a:gd name="T16" fmla="*/ 1 w 2"/>
                <a:gd name="T17" fmla="*/ 0 h 2"/>
                <a:gd name="T18" fmla="*/ 1 w 2"/>
                <a:gd name="T19" fmla="*/ 0 h 2"/>
                <a:gd name="T20" fmla="*/ 0 w 2"/>
                <a:gd name="T21" fmla="*/ 0 h 2"/>
                <a:gd name="T22" fmla="*/ 0 w 2"/>
                <a:gd name="T23" fmla="*/ 0 h 2"/>
                <a:gd name="T24" fmla="*/ 0 w 2"/>
                <a:gd name="T25" fmla="*/ 1 h 2"/>
                <a:gd name="T26" fmla="*/ 0 w 2"/>
                <a:gd name="T27" fmla="*/ 1 h 2"/>
                <a:gd name="T28" fmla="*/ 0 w 2"/>
                <a:gd name="T29" fmla="*/ 2 h 2"/>
                <a:gd name="T30" fmla="*/ 1 w 2"/>
                <a:gd name="T31" fmla="*/ 2 h 2"/>
                <a:gd name="T32" fmla="*/ 1 w 2"/>
                <a:gd name="T3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57" name="Freeform 737"/>
            <p:cNvSpPr>
              <a:spLocks/>
            </p:cNvSpPr>
            <p:nvPr/>
          </p:nvSpPr>
          <p:spPr bwMode="auto">
            <a:xfrm>
              <a:off x="3271" y="3067"/>
              <a:ext cx="2" cy="2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2 h 2"/>
                <a:gd name="T4" fmla="*/ 2 w 2"/>
                <a:gd name="T5" fmla="*/ 2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0 h 2"/>
                <a:gd name="T12" fmla="*/ 2 w 2"/>
                <a:gd name="T13" fmla="*/ 0 h 2"/>
                <a:gd name="T14" fmla="*/ 2 w 2"/>
                <a:gd name="T15" fmla="*/ 0 h 2"/>
                <a:gd name="T16" fmla="*/ 1 w 2"/>
                <a:gd name="T17" fmla="*/ 0 h 2"/>
                <a:gd name="T18" fmla="*/ 1 w 2"/>
                <a:gd name="T19" fmla="*/ 0 h 2"/>
                <a:gd name="T20" fmla="*/ 1 w 2"/>
                <a:gd name="T21" fmla="*/ 0 h 2"/>
                <a:gd name="T22" fmla="*/ 0 w 2"/>
                <a:gd name="T23" fmla="*/ 0 h 2"/>
                <a:gd name="T24" fmla="*/ 0 w 2"/>
                <a:gd name="T25" fmla="*/ 0 h 2"/>
                <a:gd name="T26" fmla="*/ 0 w 2"/>
                <a:gd name="T27" fmla="*/ 0 h 2"/>
                <a:gd name="T28" fmla="*/ 0 w 2"/>
                <a:gd name="T29" fmla="*/ 0 h 2"/>
                <a:gd name="T30" fmla="*/ 0 w 2"/>
                <a:gd name="T31" fmla="*/ 1 h 2"/>
                <a:gd name="T32" fmla="*/ 0 w 2"/>
                <a:gd name="T33" fmla="*/ 1 h 2"/>
                <a:gd name="T34" fmla="*/ 0 w 2"/>
                <a:gd name="T35" fmla="*/ 1 h 2"/>
                <a:gd name="T36" fmla="*/ 0 w 2"/>
                <a:gd name="T37" fmla="*/ 2 h 2"/>
                <a:gd name="T38" fmla="*/ 0 w 2"/>
                <a:gd name="T39" fmla="*/ 2 h 2"/>
                <a:gd name="T40" fmla="*/ 0 w 2"/>
                <a:gd name="T41" fmla="*/ 2 h 2"/>
                <a:gd name="T42" fmla="*/ 0 w 2"/>
                <a:gd name="T43" fmla="*/ 2 h 2"/>
                <a:gd name="T44" fmla="*/ 1 w 2"/>
                <a:gd name="T45" fmla="*/ 2 h 2"/>
                <a:gd name="T46" fmla="*/ 1 w 2"/>
                <a:gd name="T47" fmla="*/ 2 h 2"/>
                <a:gd name="T48" fmla="*/ 1 w 2"/>
                <a:gd name="T4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358" name="Freeform 738"/>
            <p:cNvSpPr>
              <a:spLocks/>
            </p:cNvSpPr>
            <p:nvPr/>
          </p:nvSpPr>
          <p:spPr bwMode="auto">
            <a:xfrm>
              <a:off x="3264" y="3067"/>
              <a:ext cx="5" cy="7"/>
            </a:xfrm>
            <a:custGeom>
              <a:avLst/>
              <a:gdLst>
                <a:gd name="T0" fmla="*/ 1 w 5"/>
                <a:gd name="T1" fmla="*/ 6 h 7"/>
                <a:gd name="T2" fmla="*/ 4 w 5"/>
                <a:gd name="T3" fmla="*/ 2 h 7"/>
                <a:gd name="T4" fmla="*/ 4 w 5"/>
                <a:gd name="T5" fmla="*/ 0 h 7"/>
                <a:gd name="T6" fmla="*/ 0 w 5"/>
                <a:gd name="T7" fmla="*/ 7 h 7"/>
                <a:gd name="T8" fmla="*/ 5 w 5"/>
                <a:gd name="T9" fmla="*/ 7 h 7"/>
                <a:gd name="T10" fmla="*/ 5 w 5"/>
                <a:gd name="T11" fmla="*/ 6 h 7"/>
                <a:gd name="T12" fmla="*/ 1 w 5"/>
                <a:gd name="T1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7">
                  <a:moveTo>
                    <a:pt x="1" y="6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</p:grpSp>
      <p:grpSp>
        <p:nvGrpSpPr>
          <p:cNvPr id="299" name="Group 742"/>
          <p:cNvGrpSpPr>
            <a:grpSpLocks/>
          </p:cNvGrpSpPr>
          <p:nvPr/>
        </p:nvGrpSpPr>
        <p:grpSpPr bwMode="auto">
          <a:xfrm>
            <a:off x="4472399" y="3619593"/>
            <a:ext cx="92526" cy="122310"/>
            <a:chOff x="3211" y="2961"/>
            <a:chExt cx="66" cy="86"/>
          </a:xfrm>
        </p:grpSpPr>
        <p:pic>
          <p:nvPicPr>
            <p:cNvPr id="304" name="Picture 740"/>
            <p:cNvPicPr>
              <a:picLocks noChangeAspect="1" noChangeArrowheads="1"/>
            </p:cNvPicPr>
            <p:nvPr/>
          </p:nvPicPr>
          <p:blipFill>
            <a:blip r:embed="rId2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11" y="2961"/>
              <a:ext cx="66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5" name="Picture 741"/>
            <p:cNvPicPr>
              <a:picLocks noChangeAspect="1" noChangeArrowheads="1"/>
            </p:cNvPicPr>
            <p:nvPr/>
          </p:nvPicPr>
          <p:blipFill>
            <a:blip r:embed="rId2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11" y="2961"/>
              <a:ext cx="66" cy="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00" name="Rectangle 743"/>
          <p:cNvSpPr>
            <a:spLocks noChangeArrowheads="1"/>
          </p:cNvSpPr>
          <p:nvPr/>
        </p:nvSpPr>
        <p:spPr bwMode="auto">
          <a:xfrm>
            <a:off x="4213047" y="3621016"/>
            <a:ext cx="201874" cy="125154"/>
          </a:xfrm>
          <a:prstGeom prst="rect">
            <a:avLst/>
          </a:prstGeom>
          <a:noFill/>
          <a:ln w="9525" cap="rnd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/>
          </a:p>
        </p:txBody>
      </p:sp>
      <p:sp>
        <p:nvSpPr>
          <p:cNvPr id="301" name="Rectangle 744"/>
          <p:cNvSpPr>
            <a:spLocks noChangeArrowheads="1"/>
          </p:cNvSpPr>
          <p:nvPr/>
        </p:nvSpPr>
        <p:spPr bwMode="auto">
          <a:xfrm>
            <a:off x="4413519" y="3622438"/>
            <a:ext cx="201874" cy="123733"/>
          </a:xfrm>
          <a:prstGeom prst="rect">
            <a:avLst/>
          </a:prstGeom>
          <a:noFill/>
          <a:ln w="9525" cap="rnd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/>
          </a:p>
        </p:txBody>
      </p:sp>
      <p:sp>
        <p:nvSpPr>
          <p:cNvPr id="302" name="Rectangle 745"/>
          <p:cNvSpPr>
            <a:spLocks noChangeArrowheads="1"/>
          </p:cNvSpPr>
          <p:nvPr/>
        </p:nvSpPr>
        <p:spPr bwMode="auto">
          <a:xfrm>
            <a:off x="4213047" y="3747592"/>
            <a:ext cx="201874" cy="125154"/>
          </a:xfrm>
          <a:prstGeom prst="rect">
            <a:avLst/>
          </a:prstGeom>
          <a:noFill/>
          <a:ln w="9525" cap="rnd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/>
          </a:p>
        </p:txBody>
      </p:sp>
      <p:sp>
        <p:nvSpPr>
          <p:cNvPr id="303" name="Rectangle 746"/>
          <p:cNvSpPr>
            <a:spLocks noChangeArrowheads="1"/>
          </p:cNvSpPr>
          <p:nvPr/>
        </p:nvSpPr>
        <p:spPr bwMode="auto">
          <a:xfrm>
            <a:off x="4414921" y="3749015"/>
            <a:ext cx="200472" cy="123733"/>
          </a:xfrm>
          <a:prstGeom prst="rect">
            <a:avLst/>
          </a:prstGeom>
          <a:noFill/>
          <a:ln w="9525" cap="rnd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/>
          </a:p>
        </p:txBody>
      </p:sp>
      <p:pic>
        <p:nvPicPr>
          <p:cNvPr id="417" name="Picture 23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47036" y="3386385"/>
            <a:ext cx="874789" cy="7096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18" name="Group 235"/>
          <p:cNvGrpSpPr>
            <a:grpSpLocks/>
          </p:cNvGrpSpPr>
          <p:nvPr/>
        </p:nvGrpSpPr>
        <p:grpSpPr bwMode="auto">
          <a:xfrm>
            <a:off x="1883486" y="3494473"/>
            <a:ext cx="804693" cy="503461"/>
            <a:chOff x="888" y="2463"/>
            <a:chExt cx="574" cy="354"/>
          </a:xfrm>
        </p:grpSpPr>
        <p:sp>
          <p:nvSpPr>
            <p:cNvPr id="531" name="Rectangle 233"/>
            <p:cNvSpPr>
              <a:spLocks noChangeArrowheads="1"/>
            </p:cNvSpPr>
            <p:nvPr/>
          </p:nvSpPr>
          <p:spPr bwMode="auto">
            <a:xfrm>
              <a:off x="888" y="2463"/>
              <a:ext cx="574" cy="35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32" name="Rectangle 234"/>
            <p:cNvSpPr>
              <a:spLocks noChangeArrowheads="1"/>
            </p:cNvSpPr>
            <p:nvPr/>
          </p:nvSpPr>
          <p:spPr bwMode="auto">
            <a:xfrm>
              <a:off x="888" y="2463"/>
              <a:ext cx="574" cy="354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</p:grpSp>
      <p:grpSp>
        <p:nvGrpSpPr>
          <p:cNvPr id="419" name="Group 239"/>
          <p:cNvGrpSpPr>
            <a:grpSpLocks/>
          </p:cNvGrpSpPr>
          <p:nvPr/>
        </p:nvGrpSpPr>
        <p:grpSpPr bwMode="auto">
          <a:xfrm>
            <a:off x="2005452" y="3498739"/>
            <a:ext cx="166826" cy="250309"/>
            <a:chOff x="975" y="2466"/>
            <a:chExt cx="119" cy="176"/>
          </a:xfrm>
        </p:grpSpPr>
        <p:pic>
          <p:nvPicPr>
            <p:cNvPr id="529" name="Picture 237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" y="2466"/>
              <a:ext cx="11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30" name="Picture 238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" y="2466"/>
              <a:ext cx="119" cy="1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20" name="Group 287"/>
          <p:cNvGrpSpPr>
            <a:grpSpLocks/>
          </p:cNvGrpSpPr>
          <p:nvPr/>
        </p:nvGrpSpPr>
        <p:grpSpPr bwMode="auto">
          <a:xfrm>
            <a:off x="1929780" y="3780426"/>
            <a:ext cx="323848" cy="192003"/>
            <a:chOff x="921" y="2664"/>
            <a:chExt cx="231" cy="135"/>
          </a:xfrm>
        </p:grpSpPr>
        <p:sp>
          <p:nvSpPr>
            <p:cNvPr id="482" name="Freeform 240"/>
            <p:cNvSpPr>
              <a:spLocks/>
            </p:cNvSpPr>
            <p:nvPr/>
          </p:nvSpPr>
          <p:spPr bwMode="auto">
            <a:xfrm>
              <a:off x="1098" y="2713"/>
              <a:ext cx="43" cy="53"/>
            </a:xfrm>
            <a:custGeom>
              <a:avLst/>
              <a:gdLst>
                <a:gd name="T0" fmla="*/ 0 w 43"/>
                <a:gd name="T1" fmla="*/ 3 h 53"/>
                <a:gd name="T2" fmla="*/ 1 w 43"/>
                <a:gd name="T3" fmla="*/ 2 h 53"/>
                <a:gd name="T4" fmla="*/ 3 w 43"/>
                <a:gd name="T5" fmla="*/ 1 h 53"/>
                <a:gd name="T6" fmla="*/ 5 w 43"/>
                <a:gd name="T7" fmla="*/ 1 h 53"/>
                <a:gd name="T8" fmla="*/ 7 w 43"/>
                <a:gd name="T9" fmla="*/ 0 h 53"/>
                <a:gd name="T10" fmla="*/ 10 w 43"/>
                <a:gd name="T11" fmla="*/ 0 h 53"/>
                <a:gd name="T12" fmla="*/ 13 w 43"/>
                <a:gd name="T13" fmla="*/ 1 h 53"/>
                <a:gd name="T14" fmla="*/ 16 w 43"/>
                <a:gd name="T15" fmla="*/ 1 h 53"/>
                <a:gd name="T16" fmla="*/ 19 w 43"/>
                <a:gd name="T17" fmla="*/ 1 h 53"/>
                <a:gd name="T18" fmla="*/ 22 w 43"/>
                <a:gd name="T19" fmla="*/ 2 h 53"/>
                <a:gd name="T20" fmla="*/ 25 w 43"/>
                <a:gd name="T21" fmla="*/ 3 h 53"/>
                <a:gd name="T22" fmla="*/ 28 w 43"/>
                <a:gd name="T23" fmla="*/ 3 h 53"/>
                <a:gd name="T24" fmla="*/ 31 w 43"/>
                <a:gd name="T25" fmla="*/ 4 h 53"/>
                <a:gd name="T26" fmla="*/ 33 w 43"/>
                <a:gd name="T27" fmla="*/ 4 h 53"/>
                <a:gd name="T28" fmla="*/ 34 w 43"/>
                <a:gd name="T29" fmla="*/ 5 h 53"/>
                <a:gd name="T30" fmla="*/ 35 w 43"/>
                <a:gd name="T31" fmla="*/ 5 h 53"/>
                <a:gd name="T32" fmla="*/ 36 w 43"/>
                <a:gd name="T33" fmla="*/ 5 h 53"/>
                <a:gd name="T34" fmla="*/ 36 w 43"/>
                <a:gd name="T35" fmla="*/ 5 h 53"/>
                <a:gd name="T36" fmla="*/ 36 w 43"/>
                <a:gd name="T37" fmla="*/ 5 h 53"/>
                <a:gd name="T38" fmla="*/ 36 w 43"/>
                <a:gd name="T39" fmla="*/ 4 h 53"/>
                <a:gd name="T40" fmla="*/ 36 w 43"/>
                <a:gd name="T41" fmla="*/ 4 h 53"/>
                <a:gd name="T42" fmla="*/ 37 w 43"/>
                <a:gd name="T43" fmla="*/ 3 h 53"/>
                <a:gd name="T44" fmla="*/ 38 w 43"/>
                <a:gd name="T45" fmla="*/ 3 h 53"/>
                <a:gd name="T46" fmla="*/ 39 w 43"/>
                <a:gd name="T47" fmla="*/ 3 h 53"/>
                <a:gd name="T48" fmla="*/ 40 w 43"/>
                <a:gd name="T49" fmla="*/ 3 h 53"/>
                <a:gd name="T50" fmla="*/ 41 w 43"/>
                <a:gd name="T51" fmla="*/ 3 h 53"/>
                <a:gd name="T52" fmla="*/ 42 w 43"/>
                <a:gd name="T53" fmla="*/ 3 h 53"/>
                <a:gd name="T54" fmla="*/ 42 w 43"/>
                <a:gd name="T55" fmla="*/ 3 h 53"/>
                <a:gd name="T56" fmla="*/ 43 w 43"/>
                <a:gd name="T57" fmla="*/ 3 h 53"/>
                <a:gd name="T58" fmla="*/ 43 w 43"/>
                <a:gd name="T59" fmla="*/ 4 h 53"/>
                <a:gd name="T60" fmla="*/ 43 w 43"/>
                <a:gd name="T61" fmla="*/ 4 h 53"/>
                <a:gd name="T62" fmla="*/ 43 w 43"/>
                <a:gd name="T63" fmla="*/ 4 h 53"/>
                <a:gd name="T64" fmla="*/ 43 w 43"/>
                <a:gd name="T65" fmla="*/ 4 h 53"/>
                <a:gd name="T66" fmla="*/ 43 w 43"/>
                <a:gd name="T67" fmla="*/ 53 h 53"/>
                <a:gd name="T68" fmla="*/ 36 w 43"/>
                <a:gd name="T69" fmla="*/ 53 h 53"/>
                <a:gd name="T70" fmla="*/ 36 w 43"/>
                <a:gd name="T71" fmla="*/ 49 h 53"/>
                <a:gd name="T72" fmla="*/ 36 w 43"/>
                <a:gd name="T73" fmla="*/ 42 h 53"/>
                <a:gd name="T74" fmla="*/ 36 w 43"/>
                <a:gd name="T75" fmla="*/ 35 h 53"/>
                <a:gd name="T76" fmla="*/ 36 w 43"/>
                <a:gd name="T77" fmla="*/ 31 h 53"/>
                <a:gd name="T78" fmla="*/ 34 w 43"/>
                <a:gd name="T79" fmla="*/ 31 h 53"/>
                <a:gd name="T80" fmla="*/ 33 w 43"/>
                <a:gd name="T81" fmla="*/ 30 h 53"/>
                <a:gd name="T82" fmla="*/ 31 w 43"/>
                <a:gd name="T83" fmla="*/ 30 h 53"/>
                <a:gd name="T84" fmla="*/ 29 w 43"/>
                <a:gd name="T85" fmla="*/ 29 h 53"/>
                <a:gd name="T86" fmla="*/ 27 w 43"/>
                <a:gd name="T87" fmla="*/ 29 h 53"/>
                <a:gd name="T88" fmla="*/ 24 w 43"/>
                <a:gd name="T89" fmla="*/ 28 h 53"/>
                <a:gd name="T90" fmla="*/ 22 w 43"/>
                <a:gd name="T91" fmla="*/ 27 h 53"/>
                <a:gd name="T92" fmla="*/ 19 w 43"/>
                <a:gd name="T93" fmla="*/ 26 h 53"/>
                <a:gd name="T94" fmla="*/ 17 w 43"/>
                <a:gd name="T95" fmla="*/ 26 h 53"/>
                <a:gd name="T96" fmla="*/ 14 w 43"/>
                <a:gd name="T97" fmla="*/ 25 h 53"/>
                <a:gd name="T98" fmla="*/ 11 w 43"/>
                <a:gd name="T99" fmla="*/ 24 h 53"/>
                <a:gd name="T100" fmla="*/ 9 w 43"/>
                <a:gd name="T101" fmla="*/ 24 h 53"/>
                <a:gd name="T102" fmla="*/ 6 w 43"/>
                <a:gd name="T103" fmla="*/ 23 h 53"/>
                <a:gd name="T104" fmla="*/ 4 w 43"/>
                <a:gd name="T105" fmla="*/ 23 h 53"/>
                <a:gd name="T106" fmla="*/ 2 w 43"/>
                <a:gd name="T107" fmla="*/ 22 h 53"/>
                <a:gd name="T108" fmla="*/ 0 w 43"/>
                <a:gd name="T109" fmla="*/ 22 h 53"/>
                <a:gd name="T110" fmla="*/ 0 w 43"/>
                <a:gd name="T111" fmla="*/ 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3" h="53">
                  <a:moveTo>
                    <a:pt x="0" y="3"/>
                  </a:moveTo>
                  <a:lnTo>
                    <a:pt x="1" y="2"/>
                  </a:lnTo>
                  <a:lnTo>
                    <a:pt x="3" y="1"/>
                  </a:lnTo>
                  <a:lnTo>
                    <a:pt x="5" y="1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3" y="1"/>
                  </a:lnTo>
                  <a:lnTo>
                    <a:pt x="16" y="1"/>
                  </a:lnTo>
                  <a:lnTo>
                    <a:pt x="19" y="1"/>
                  </a:lnTo>
                  <a:lnTo>
                    <a:pt x="22" y="2"/>
                  </a:lnTo>
                  <a:lnTo>
                    <a:pt x="25" y="3"/>
                  </a:lnTo>
                  <a:lnTo>
                    <a:pt x="28" y="3"/>
                  </a:lnTo>
                  <a:lnTo>
                    <a:pt x="31" y="4"/>
                  </a:lnTo>
                  <a:lnTo>
                    <a:pt x="33" y="4"/>
                  </a:lnTo>
                  <a:lnTo>
                    <a:pt x="34" y="5"/>
                  </a:lnTo>
                  <a:lnTo>
                    <a:pt x="35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4"/>
                  </a:lnTo>
                  <a:lnTo>
                    <a:pt x="36" y="4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2" y="3"/>
                  </a:lnTo>
                  <a:lnTo>
                    <a:pt x="43" y="3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43" y="53"/>
                  </a:lnTo>
                  <a:lnTo>
                    <a:pt x="36" y="53"/>
                  </a:lnTo>
                  <a:lnTo>
                    <a:pt x="36" y="49"/>
                  </a:lnTo>
                  <a:lnTo>
                    <a:pt x="36" y="42"/>
                  </a:lnTo>
                  <a:lnTo>
                    <a:pt x="36" y="35"/>
                  </a:lnTo>
                  <a:lnTo>
                    <a:pt x="36" y="31"/>
                  </a:lnTo>
                  <a:lnTo>
                    <a:pt x="34" y="31"/>
                  </a:lnTo>
                  <a:lnTo>
                    <a:pt x="33" y="30"/>
                  </a:lnTo>
                  <a:lnTo>
                    <a:pt x="31" y="30"/>
                  </a:lnTo>
                  <a:lnTo>
                    <a:pt x="29" y="29"/>
                  </a:lnTo>
                  <a:lnTo>
                    <a:pt x="27" y="29"/>
                  </a:lnTo>
                  <a:lnTo>
                    <a:pt x="24" y="28"/>
                  </a:lnTo>
                  <a:lnTo>
                    <a:pt x="22" y="27"/>
                  </a:lnTo>
                  <a:lnTo>
                    <a:pt x="19" y="26"/>
                  </a:lnTo>
                  <a:lnTo>
                    <a:pt x="17" y="26"/>
                  </a:lnTo>
                  <a:lnTo>
                    <a:pt x="14" y="25"/>
                  </a:lnTo>
                  <a:lnTo>
                    <a:pt x="11" y="24"/>
                  </a:lnTo>
                  <a:lnTo>
                    <a:pt x="9" y="24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0" y="2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83" name="Freeform 241"/>
            <p:cNvSpPr>
              <a:spLocks/>
            </p:cNvSpPr>
            <p:nvPr/>
          </p:nvSpPr>
          <p:spPr bwMode="auto">
            <a:xfrm>
              <a:off x="1087" y="2703"/>
              <a:ext cx="25" cy="21"/>
            </a:xfrm>
            <a:custGeom>
              <a:avLst/>
              <a:gdLst>
                <a:gd name="T0" fmla="*/ 25 w 25"/>
                <a:gd name="T1" fmla="*/ 21 h 21"/>
                <a:gd name="T2" fmla="*/ 25 w 25"/>
                <a:gd name="T3" fmla="*/ 0 h 21"/>
                <a:gd name="T4" fmla="*/ 0 w 25"/>
                <a:gd name="T5" fmla="*/ 5 h 21"/>
                <a:gd name="T6" fmla="*/ 0 w 25"/>
                <a:gd name="T7" fmla="*/ 21 h 21"/>
                <a:gd name="T8" fmla="*/ 25 w 25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1">
                  <a:moveTo>
                    <a:pt x="25" y="21"/>
                  </a:moveTo>
                  <a:lnTo>
                    <a:pt x="25" y="0"/>
                  </a:lnTo>
                  <a:lnTo>
                    <a:pt x="0" y="5"/>
                  </a:lnTo>
                  <a:lnTo>
                    <a:pt x="0" y="21"/>
                  </a:lnTo>
                  <a:lnTo>
                    <a:pt x="25" y="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84" name="Freeform 242"/>
            <p:cNvSpPr>
              <a:spLocks/>
            </p:cNvSpPr>
            <p:nvPr/>
          </p:nvSpPr>
          <p:spPr bwMode="auto">
            <a:xfrm>
              <a:off x="1090" y="2708"/>
              <a:ext cx="18" cy="26"/>
            </a:xfrm>
            <a:custGeom>
              <a:avLst/>
              <a:gdLst>
                <a:gd name="T0" fmla="*/ 18 w 18"/>
                <a:gd name="T1" fmla="*/ 0 h 26"/>
                <a:gd name="T2" fmla="*/ 0 w 18"/>
                <a:gd name="T3" fmla="*/ 1 h 26"/>
                <a:gd name="T4" fmla="*/ 0 w 18"/>
                <a:gd name="T5" fmla="*/ 26 h 26"/>
                <a:gd name="T6" fmla="*/ 7 w 18"/>
                <a:gd name="T7" fmla="*/ 26 h 26"/>
                <a:gd name="T8" fmla="*/ 18 w 18"/>
                <a:gd name="T9" fmla="*/ 26 h 26"/>
                <a:gd name="T10" fmla="*/ 18 w 18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6">
                  <a:moveTo>
                    <a:pt x="18" y="0"/>
                  </a:moveTo>
                  <a:lnTo>
                    <a:pt x="0" y="1"/>
                  </a:lnTo>
                  <a:lnTo>
                    <a:pt x="0" y="26"/>
                  </a:lnTo>
                  <a:lnTo>
                    <a:pt x="7" y="26"/>
                  </a:lnTo>
                  <a:lnTo>
                    <a:pt x="18" y="2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85" name="Freeform 243"/>
            <p:cNvSpPr>
              <a:spLocks/>
            </p:cNvSpPr>
            <p:nvPr/>
          </p:nvSpPr>
          <p:spPr bwMode="auto">
            <a:xfrm>
              <a:off x="1071" y="2715"/>
              <a:ext cx="61" cy="48"/>
            </a:xfrm>
            <a:custGeom>
              <a:avLst/>
              <a:gdLst>
                <a:gd name="T0" fmla="*/ 14 w 61"/>
                <a:gd name="T1" fmla="*/ 0 h 48"/>
                <a:gd name="T2" fmla="*/ 13 w 61"/>
                <a:gd name="T3" fmla="*/ 0 h 48"/>
                <a:gd name="T4" fmla="*/ 12 w 61"/>
                <a:gd name="T5" fmla="*/ 0 h 48"/>
                <a:gd name="T6" fmla="*/ 12 w 61"/>
                <a:gd name="T7" fmla="*/ 1 h 48"/>
                <a:gd name="T8" fmla="*/ 10 w 61"/>
                <a:gd name="T9" fmla="*/ 1 h 48"/>
                <a:gd name="T10" fmla="*/ 9 w 61"/>
                <a:gd name="T11" fmla="*/ 1 h 48"/>
                <a:gd name="T12" fmla="*/ 8 w 61"/>
                <a:gd name="T13" fmla="*/ 2 h 48"/>
                <a:gd name="T14" fmla="*/ 6 w 61"/>
                <a:gd name="T15" fmla="*/ 3 h 48"/>
                <a:gd name="T16" fmla="*/ 5 w 61"/>
                <a:gd name="T17" fmla="*/ 4 h 48"/>
                <a:gd name="T18" fmla="*/ 3 w 61"/>
                <a:gd name="T19" fmla="*/ 7 h 48"/>
                <a:gd name="T20" fmla="*/ 2 w 61"/>
                <a:gd name="T21" fmla="*/ 12 h 48"/>
                <a:gd name="T22" fmla="*/ 1 w 61"/>
                <a:gd name="T23" fmla="*/ 18 h 48"/>
                <a:gd name="T24" fmla="*/ 0 w 61"/>
                <a:gd name="T25" fmla="*/ 25 h 48"/>
                <a:gd name="T26" fmla="*/ 0 w 61"/>
                <a:gd name="T27" fmla="*/ 32 h 48"/>
                <a:gd name="T28" fmla="*/ 0 w 61"/>
                <a:gd name="T29" fmla="*/ 38 h 48"/>
                <a:gd name="T30" fmla="*/ 0 w 61"/>
                <a:gd name="T31" fmla="*/ 41 h 48"/>
                <a:gd name="T32" fmla="*/ 0 w 61"/>
                <a:gd name="T33" fmla="*/ 43 h 48"/>
                <a:gd name="T34" fmla="*/ 54 w 61"/>
                <a:gd name="T35" fmla="*/ 48 h 48"/>
                <a:gd name="T36" fmla="*/ 52 w 61"/>
                <a:gd name="T37" fmla="*/ 35 h 48"/>
                <a:gd name="T38" fmla="*/ 52 w 61"/>
                <a:gd name="T39" fmla="*/ 34 h 48"/>
                <a:gd name="T40" fmla="*/ 53 w 61"/>
                <a:gd name="T41" fmla="*/ 34 h 48"/>
                <a:gd name="T42" fmla="*/ 53 w 61"/>
                <a:gd name="T43" fmla="*/ 34 h 48"/>
                <a:gd name="T44" fmla="*/ 54 w 61"/>
                <a:gd name="T45" fmla="*/ 33 h 48"/>
                <a:gd name="T46" fmla="*/ 54 w 61"/>
                <a:gd name="T47" fmla="*/ 33 h 48"/>
                <a:gd name="T48" fmla="*/ 55 w 61"/>
                <a:gd name="T49" fmla="*/ 33 h 48"/>
                <a:gd name="T50" fmla="*/ 56 w 61"/>
                <a:gd name="T51" fmla="*/ 32 h 48"/>
                <a:gd name="T52" fmla="*/ 56 w 61"/>
                <a:gd name="T53" fmla="*/ 32 h 48"/>
                <a:gd name="T54" fmla="*/ 57 w 61"/>
                <a:gd name="T55" fmla="*/ 31 h 48"/>
                <a:gd name="T56" fmla="*/ 59 w 61"/>
                <a:gd name="T57" fmla="*/ 30 h 48"/>
                <a:gd name="T58" fmla="*/ 59 w 61"/>
                <a:gd name="T59" fmla="*/ 28 h 48"/>
                <a:gd name="T60" fmla="*/ 60 w 61"/>
                <a:gd name="T61" fmla="*/ 27 h 48"/>
                <a:gd name="T62" fmla="*/ 61 w 61"/>
                <a:gd name="T63" fmla="*/ 26 h 48"/>
                <a:gd name="T64" fmla="*/ 61 w 61"/>
                <a:gd name="T65" fmla="*/ 24 h 48"/>
                <a:gd name="T66" fmla="*/ 61 w 61"/>
                <a:gd name="T67" fmla="*/ 22 h 48"/>
                <a:gd name="T68" fmla="*/ 60 w 61"/>
                <a:gd name="T69" fmla="*/ 20 h 48"/>
                <a:gd name="T70" fmla="*/ 60 w 61"/>
                <a:gd name="T71" fmla="*/ 20 h 48"/>
                <a:gd name="T72" fmla="*/ 59 w 61"/>
                <a:gd name="T73" fmla="*/ 18 h 48"/>
                <a:gd name="T74" fmla="*/ 58 w 61"/>
                <a:gd name="T75" fmla="*/ 15 h 48"/>
                <a:gd name="T76" fmla="*/ 56 w 61"/>
                <a:gd name="T77" fmla="*/ 12 h 48"/>
                <a:gd name="T78" fmla="*/ 54 w 61"/>
                <a:gd name="T79" fmla="*/ 9 h 48"/>
                <a:gd name="T80" fmla="*/ 51 w 61"/>
                <a:gd name="T81" fmla="*/ 6 h 48"/>
                <a:gd name="T82" fmla="*/ 48 w 61"/>
                <a:gd name="T83" fmla="*/ 3 h 48"/>
                <a:gd name="T84" fmla="*/ 45 w 61"/>
                <a:gd name="T85" fmla="*/ 1 h 48"/>
                <a:gd name="T86" fmla="*/ 44 w 61"/>
                <a:gd name="T87" fmla="*/ 1 h 48"/>
                <a:gd name="T88" fmla="*/ 43 w 61"/>
                <a:gd name="T89" fmla="*/ 1 h 48"/>
                <a:gd name="T90" fmla="*/ 43 w 61"/>
                <a:gd name="T91" fmla="*/ 1 h 48"/>
                <a:gd name="T92" fmla="*/ 41 w 61"/>
                <a:gd name="T93" fmla="*/ 1 h 48"/>
                <a:gd name="T94" fmla="*/ 40 w 61"/>
                <a:gd name="T95" fmla="*/ 0 h 48"/>
                <a:gd name="T96" fmla="*/ 39 w 61"/>
                <a:gd name="T97" fmla="*/ 0 h 48"/>
                <a:gd name="T98" fmla="*/ 38 w 61"/>
                <a:gd name="T99" fmla="*/ 0 h 48"/>
                <a:gd name="T100" fmla="*/ 37 w 61"/>
                <a:gd name="T101" fmla="*/ 0 h 48"/>
                <a:gd name="T102" fmla="*/ 27 w 61"/>
                <a:gd name="T103" fmla="*/ 13 h 48"/>
                <a:gd name="T104" fmla="*/ 19 w 61"/>
                <a:gd name="T105" fmla="*/ 0 h 48"/>
                <a:gd name="T106" fmla="*/ 14 w 61"/>
                <a:gd name="T10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1" h="48">
                  <a:moveTo>
                    <a:pt x="14" y="0"/>
                  </a:moveTo>
                  <a:lnTo>
                    <a:pt x="13" y="0"/>
                  </a:lnTo>
                  <a:lnTo>
                    <a:pt x="12" y="0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5" y="4"/>
                  </a:lnTo>
                  <a:lnTo>
                    <a:pt x="3" y="7"/>
                  </a:lnTo>
                  <a:lnTo>
                    <a:pt x="2" y="12"/>
                  </a:lnTo>
                  <a:lnTo>
                    <a:pt x="1" y="18"/>
                  </a:lnTo>
                  <a:lnTo>
                    <a:pt x="0" y="25"/>
                  </a:lnTo>
                  <a:lnTo>
                    <a:pt x="0" y="32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54" y="48"/>
                  </a:lnTo>
                  <a:lnTo>
                    <a:pt x="52" y="35"/>
                  </a:lnTo>
                  <a:lnTo>
                    <a:pt x="52" y="34"/>
                  </a:lnTo>
                  <a:lnTo>
                    <a:pt x="53" y="34"/>
                  </a:lnTo>
                  <a:lnTo>
                    <a:pt x="53" y="34"/>
                  </a:lnTo>
                  <a:lnTo>
                    <a:pt x="54" y="33"/>
                  </a:lnTo>
                  <a:lnTo>
                    <a:pt x="54" y="33"/>
                  </a:lnTo>
                  <a:lnTo>
                    <a:pt x="55" y="33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7" y="31"/>
                  </a:lnTo>
                  <a:lnTo>
                    <a:pt x="59" y="30"/>
                  </a:lnTo>
                  <a:lnTo>
                    <a:pt x="59" y="28"/>
                  </a:lnTo>
                  <a:lnTo>
                    <a:pt x="60" y="27"/>
                  </a:lnTo>
                  <a:lnTo>
                    <a:pt x="61" y="26"/>
                  </a:lnTo>
                  <a:lnTo>
                    <a:pt x="61" y="24"/>
                  </a:lnTo>
                  <a:lnTo>
                    <a:pt x="61" y="22"/>
                  </a:lnTo>
                  <a:lnTo>
                    <a:pt x="60" y="20"/>
                  </a:lnTo>
                  <a:lnTo>
                    <a:pt x="60" y="20"/>
                  </a:lnTo>
                  <a:lnTo>
                    <a:pt x="59" y="18"/>
                  </a:lnTo>
                  <a:lnTo>
                    <a:pt x="58" y="15"/>
                  </a:lnTo>
                  <a:lnTo>
                    <a:pt x="56" y="12"/>
                  </a:lnTo>
                  <a:lnTo>
                    <a:pt x="54" y="9"/>
                  </a:lnTo>
                  <a:lnTo>
                    <a:pt x="51" y="6"/>
                  </a:lnTo>
                  <a:lnTo>
                    <a:pt x="48" y="3"/>
                  </a:lnTo>
                  <a:lnTo>
                    <a:pt x="45" y="1"/>
                  </a:lnTo>
                  <a:lnTo>
                    <a:pt x="44" y="1"/>
                  </a:lnTo>
                  <a:lnTo>
                    <a:pt x="43" y="1"/>
                  </a:lnTo>
                  <a:lnTo>
                    <a:pt x="43" y="1"/>
                  </a:lnTo>
                  <a:lnTo>
                    <a:pt x="41" y="1"/>
                  </a:lnTo>
                  <a:lnTo>
                    <a:pt x="40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7" y="0"/>
                  </a:lnTo>
                  <a:lnTo>
                    <a:pt x="27" y="13"/>
                  </a:lnTo>
                  <a:lnTo>
                    <a:pt x="19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86" name="Freeform 244"/>
            <p:cNvSpPr>
              <a:spLocks/>
            </p:cNvSpPr>
            <p:nvPr/>
          </p:nvSpPr>
          <p:spPr bwMode="auto">
            <a:xfrm>
              <a:off x="1074" y="2717"/>
              <a:ext cx="55" cy="46"/>
            </a:xfrm>
            <a:custGeom>
              <a:avLst/>
              <a:gdLst>
                <a:gd name="T0" fmla="*/ 0 w 55"/>
                <a:gd name="T1" fmla="*/ 40 h 46"/>
                <a:gd name="T2" fmla="*/ 0 w 55"/>
                <a:gd name="T3" fmla="*/ 29 h 46"/>
                <a:gd name="T4" fmla="*/ 0 w 55"/>
                <a:gd name="T5" fmla="*/ 20 h 46"/>
                <a:gd name="T6" fmla="*/ 0 w 55"/>
                <a:gd name="T7" fmla="*/ 14 h 46"/>
                <a:gd name="T8" fmla="*/ 1 w 55"/>
                <a:gd name="T9" fmla="*/ 10 h 46"/>
                <a:gd name="T10" fmla="*/ 2 w 55"/>
                <a:gd name="T11" fmla="*/ 7 h 46"/>
                <a:gd name="T12" fmla="*/ 2 w 55"/>
                <a:gd name="T13" fmla="*/ 5 h 46"/>
                <a:gd name="T14" fmla="*/ 3 w 55"/>
                <a:gd name="T15" fmla="*/ 5 h 46"/>
                <a:gd name="T16" fmla="*/ 3 w 55"/>
                <a:gd name="T17" fmla="*/ 5 h 46"/>
                <a:gd name="T18" fmla="*/ 3 w 55"/>
                <a:gd name="T19" fmla="*/ 4 h 46"/>
                <a:gd name="T20" fmla="*/ 4 w 55"/>
                <a:gd name="T21" fmla="*/ 3 h 46"/>
                <a:gd name="T22" fmla="*/ 5 w 55"/>
                <a:gd name="T23" fmla="*/ 3 h 46"/>
                <a:gd name="T24" fmla="*/ 6 w 55"/>
                <a:gd name="T25" fmla="*/ 2 h 46"/>
                <a:gd name="T26" fmla="*/ 7 w 55"/>
                <a:gd name="T27" fmla="*/ 2 h 46"/>
                <a:gd name="T28" fmla="*/ 7 w 55"/>
                <a:gd name="T29" fmla="*/ 1 h 46"/>
                <a:gd name="T30" fmla="*/ 8 w 55"/>
                <a:gd name="T31" fmla="*/ 1 h 46"/>
                <a:gd name="T32" fmla="*/ 9 w 55"/>
                <a:gd name="T33" fmla="*/ 1 h 46"/>
                <a:gd name="T34" fmla="*/ 15 w 55"/>
                <a:gd name="T35" fmla="*/ 0 h 46"/>
                <a:gd name="T36" fmla="*/ 23 w 55"/>
                <a:gd name="T37" fmla="*/ 14 h 46"/>
                <a:gd name="T38" fmla="*/ 35 w 55"/>
                <a:gd name="T39" fmla="*/ 0 h 46"/>
                <a:gd name="T40" fmla="*/ 39 w 55"/>
                <a:gd name="T41" fmla="*/ 0 h 46"/>
                <a:gd name="T42" fmla="*/ 41 w 55"/>
                <a:gd name="T43" fmla="*/ 1 h 46"/>
                <a:gd name="T44" fmla="*/ 44 w 55"/>
                <a:gd name="T45" fmla="*/ 3 h 46"/>
                <a:gd name="T46" fmla="*/ 46 w 55"/>
                <a:gd name="T47" fmla="*/ 5 h 46"/>
                <a:gd name="T48" fmla="*/ 48 w 55"/>
                <a:gd name="T49" fmla="*/ 8 h 46"/>
                <a:gd name="T50" fmla="*/ 50 w 55"/>
                <a:gd name="T51" fmla="*/ 11 h 46"/>
                <a:gd name="T52" fmla="*/ 52 w 55"/>
                <a:gd name="T53" fmla="*/ 13 h 46"/>
                <a:gd name="T54" fmla="*/ 53 w 55"/>
                <a:gd name="T55" fmla="*/ 15 h 46"/>
                <a:gd name="T56" fmla="*/ 53 w 55"/>
                <a:gd name="T57" fmla="*/ 15 h 46"/>
                <a:gd name="T58" fmla="*/ 54 w 55"/>
                <a:gd name="T59" fmla="*/ 16 h 46"/>
                <a:gd name="T60" fmla="*/ 54 w 55"/>
                <a:gd name="T61" fmla="*/ 18 h 46"/>
                <a:gd name="T62" fmla="*/ 55 w 55"/>
                <a:gd name="T63" fmla="*/ 20 h 46"/>
                <a:gd name="T64" fmla="*/ 54 w 55"/>
                <a:gd name="T65" fmla="*/ 23 h 46"/>
                <a:gd name="T66" fmla="*/ 53 w 55"/>
                <a:gd name="T67" fmla="*/ 25 h 46"/>
                <a:gd name="T68" fmla="*/ 52 w 55"/>
                <a:gd name="T69" fmla="*/ 26 h 46"/>
                <a:gd name="T70" fmla="*/ 50 w 55"/>
                <a:gd name="T71" fmla="*/ 28 h 46"/>
                <a:gd name="T72" fmla="*/ 49 w 55"/>
                <a:gd name="T73" fmla="*/ 29 h 46"/>
                <a:gd name="T74" fmla="*/ 48 w 55"/>
                <a:gd name="T75" fmla="*/ 30 h 46"/>
                <a:gd name="T76" fmla="*/ 47 w 55"/>
                <a:gd name="T77" fmla="*/ 31 h 46"/>
                <a:gd name="T78" fmla="*/ 46 w 55"/>
                <a:gd name="T79" fmla="*/ 31 h 46"/>
                <a:gd name="T80" fmla="*/ 46 w 55"/>
                <a:gd name="T81" fmla="*/ 31 h 46"/>
                <a:gd name="T82" fmla="*/ 48 w 55"/>
                <a:gd name="T83" fmla="*/ 46 h 46"/>
                <a:gd name="T84" fmla="*/ 0 w 55"/>
                <a:gd name="T85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5" h="46">
                  <a:moveTo>
                    <a:pt x="0" y="40"/>
                  </a:moveTo>
                  <a:lnTo>
                    <a:pt x="0" y="29"/>
                  </a:lnTo>
                  <a:lnTo>
                    <a:pt x="0" y="20"/>
                  </a:lnTo>
                  <a:lnTo>
                    <a:pt x="0" y="14"/>
                  </a:lnTo>
                  <a:lnTo>
                    <a:pt x="1" y="10"/>
                  </a:lnTo>
                  <a:lnTo>
                    <a:pt x="2" y="7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4" y="3"/>
                  </a:lnTo>
                  <a:lnTo>
                    <a:pt x="5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3" y="14"/>
                  </a:lnTo>
                  <a:lnTo>
                    <a:pt x="35" y="0"/>
                  </a:lnTo>
                  <a:lnTo>
                    <a:pt x="39" y="0"/>
                  </a:lnTo>
                  <a:lnTo>
                    <a:pt x="41" y="1"/>
                  </a:lnTo>
                  <a:lnTo>
                    <a:pt x="44" y="3"/>
                  </a:lnTo>
                  <a:lnTo>
                    <a:pt x="46" y="5"/>
                  </a:lnTo>
                  <a:lnTo>
                    <a:pt x="48" y="8"/>
                  </a:lnTo>
                  <a:lnTo>
                    <a:pt x="50" y="11"/>
                  </a:lnTo>
                  <a:lnTo>
                    <a:pt x="52" y="13"/>
                  </a:lnTo>
                  <a:lnTo>
                    <a:pt x="53" y="15"/>
                  </a:lnTo>
                  <a:lnTo>
                    <a:pt x="53" y="15"/>
                  </a:lnTo>
                  <a:lnTo>
                    <a:pt x="54" y="16"/>
                  </a:lnTo>
                  <a:lnTo>
                    <a:pt x="54" y="18"/>
                  </a:lnTo>
                  <a:lnTo>
                    <a:pt x="55" y="20"/>
                  </a:lnTo>
                  <a:lnTo>
                    <a:pt x="54" y="23"/>
                  </a:lnTo>
                  <a:lnTo>
                    <a:pt x="53" y="25"/>
                  </a:lnTo>
                  <a:lnTo>
                    <a:pt x="52" y="26"/>
                  </a:lnTo>
                  <a:lnTo>
                    <a:pt x="50" y="28"/>
                  </a:lnTo>
                  <a:lnTo>
                    <a:pt x="49" y="29"/>
                  </a:lnTo>
                  <a:lnTo>
                    <a:pt x="48" y="30"/>
                  </a:lnTo>
                  <a:lnTo>
                    <a:pt x="47" y="31"/>
                  </a:lnTo>
                  <a:lnTo>
                    <a:pt x="46" y="31"/>
                  </a:lnTo>
                  <a:lnTo>
                    <a:pt x="46" y="31"/>
                  </a:lnTo>
                  <a:lnTo>
                    <a:pt x="48" y="46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FF9E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87" name="Freeform 245"/>
            <p:cNvSpPr>
              <a:spLocks/>
            </p:cNvSpPr>
            <p:nvPr/>
          </p:nvSpPr>
          <p:spPr bwMode="auto">
            <a:xfrm>
              <a:off x="1086" y="2738"/>
              <a:ext cx="40" cy="17"/>
            </a:xfrm>
            <a:custGeom>
              <a:avLst/>
              <a:gdLst>
                <a:gd name="T0" fmla="*/ 15 w 40"/>
                <a:gd name="T1" fmla="*/ 17 h 17"/>
                <a:gd name="T2" fmla="*/ 16 w 40"/>
                <a:gd name="T3" fmla="*/ 17 h 17"/>
                <a:gd name="T4" fmla="*/ 17 w 40"/>
                <a:gd name="T5" fmla="*/ 17 h 17"/>
                <a:gd name="T6" fmla="*/ 19 w 40"/>
                <a:gd name="T7" fmla="*/ 17 h 17"/>
                <a:gd name="T8" fmla="*/ 20 w 40"/>
                <a:gd name="T9" fmla="*/ 17 h 17"/>
                <a:gd name="T10" fmla="*/ 22 w 40"/>
                <a:gd name="T11" fmla="*/ 16 h 17"/>
                <a:gd name="T12" fmla="*/ 24 w 40"/>
                <a:gd name="T13" fmla="*/ 16 h 17"/>
                <a:gd name="T14" fmla="*/ 26 w 40"/>
                <a:gd name="T15" fmla="*/ 15 h 17"/>
                <a:gd name="T16" fmla="*/ 28 w 40"/>
                <a:gd name="T17" fmla="*/ 15 h 17"/>
                <a:gd name="T18" fmla="*/ 30 w 40"/>
                <a:gd name="T19" fmla="*/ 14 h 17"/>
                <a:gd name="T20" fmla="*/ 32 w 40"/>
                <a:gd name="T21" fmla="*/ 13 h 17"/>
                <a:gd name="T22" fmla="*/ 34 w 40"/>
                <a:gd name="T23" fmla="*/ 12 h 17"/>
                <a:gd name="T24" fmla="*/ 35 w 40"/>
                <a:gd name="T25" fmla="*/ 12 h 17"/>
                <a:gd name="T26" fmla="*/ 37 w 40"/>
                <a:gd name="T27" fmla="*/ 11 h 17"/>
                <a:gd name="T28" fmla="*/ 38 w 40"/>
                <a:gd name="T29" fmla="*/ 10 h 17"/>
                <a:gd name="T30" fmla="*/ 39 w 40"/>
                <a:gd name="T31" fmla="*/ 9 h 17"/>
                <a:gd name="T32" fmla="*/ 40 w 40"/>
                <a:gd name="T33" fmla="*/ 8 h 17"/>
                <a:gd name="T34" fmla="*/ 33 w 40"/>
                <a:gd name="T35" fmla="*/ 0 h 17"/>
                <a:gd name="T36" fmla="*/ 32 w 40"/>
                <a:gd name="T37" fmla="*/ 0 h 17"/>
                <a:gd name="T38" fmla="*/ 32 w 40"/>
                <a:gd name="T39" fmla="*/ 1 h 17"/>
                <a:gd name="T40" fmla="*/ 31 w 40"/>
                <a:gd name="T41" fmla="*/ 2 h 17"/>
                <a:gd name="T42" fmla="*/ 31 w 40"/>
                <a:gd name="T43" fmla="*/ 2 h 17"/>
                <a:gd name="T44" fmla="*/ 30 w 40"/>
                <a:gd name="T45" fmla="*/ 2 h 17"/>
                <a:gd name="T46" fmla="*/ 30 w 40"/>
                <a:gd name="T47" fmla="*/ 3 h 17"/>
                <a:gd name="T48" fmla="*/ 29 w 40"/>
                <a:gd name="T49" fmla="*/ 3 h 17"/>
                <a:gd name="T50" fmla="*/ 28 w 40"/>
                <a:gd name="T51" fmla="*/ 3 h 17"/>
                <a:gd name="T52" fmla="*/ 27 w 40"/>
                <a:gd name="T53" fmla="*/ 4 h 17"/>
                <a:gd name="T54" fmla="*/ 26 w 40"/>
                <a:gd name="T55" fmla="*/ 5 h 17"/>
                <a:gd name="T56" fmla="*/ 24 w 40"/>
                <a:gd name="T57" fmla="*/ 6 h 17"/>
                <a:gd name="T58" fmla="*/ 22 w 40"/>
                <a:gd name="T59" fmla="*/ 6 h 17"/>
                <a:gd name="T60" fmla="*/ 19 w 40"/>
                <a:gd name="T61" fmla="*/ 7 h 17"/>
                <a:gd name="T62" fmla="*/ 17 w 40"/>
                <a:gd name="T63" fmla="*/ 7 h 17"/>
                <a:gd name="T64" fmla="*/ 15 w 40"/>
                <a:gd name="T65" fmla="*/ 7 h 17"/>
                <a:gd name="T66" fmla="*/ 13 w 40"/>
                <a:gd name="T67" fmla="*/ 7 h 17"/>
                <a:gd name="T68" fmla="*/ 12 w 40"/>
                <a:gd name="T69" fmla="*/ 6 h 17"/>
                <a:gd name="T70" fmla="*/ 11 w 40"/>
                <a:gd name="T71" fmla="*/ 5 h 17"/>
                <a:gd name="T72" fmla="*/ 11 w 40"/>
                <a:gd name="T73" fmla="*/ 3 h 17"/>
                <a:gd name="T74" fmla="*/ 10 w 40"/>
                <a:gd name="T75" fmla="*/ 3 h 17"/>
                <a:gd name="T76" fmla="*/ 9 w 40"/>
                <a:gd name="T77" fmla="*/ 2 h 17"/>
                <a:gd name="T78" fmla="*/ 9 w 40"/>
                <a:gd name="T79" fmla="*/ 1 h 17"/>
                <a:gd name="T80" fmla="*/ 8 w 40"/>
                <a:gd name="T81" fmla="*/ 1 h 17"/>
                <a:gd name="T82" fmla="*/ 7 w 40"/>
                <a:gd name="T83" fmla="*/ 2 h 17"/>
                <a:gd name="T84" fmla="*/ 6 w 40"/>
                <a:gd name="T85" fmla="*/ 3 h 17"/>
                <a:gd name="T86" fmla="*/ 6 w 40"/>
                <a:gd name="T87" fmla="*/ 5 h 17"/>
                <a:gd name="T88" fmla="*/ 6 w 40"/>
                <a:gd name="T89" fmla="*/ 6 h 17"/>
                <a:gd name="T90" fmla="*/ 7 w 40"/>
                <a:gd name="T91" fmla="*/ 7 h 17"/>
                <a:gd name="T92" fmla="*/ 0 w 40"/>
                <a:gd name="T93" fmla="*/ 6 h 17"/>
                <a:gd name="T94" fmla="*/ 2 w 40"/>
                <a:gd name="T95" fmla="*/ 17 h 17"/>
                <a:gd name="T96" fmla="*/ 3 w 40"/>
                <a:gd name="T97" fmla="*/ 17 h 17"/>
                <a:gd name="T98" fmla="*/ 5 w 40"/>
                <a:gd name="T99" fmla="*/ 17 h 17"/>
                <a:gd name="T100" fmla="*/ 7 w 40"/>
                <a:gd name="T101" fmla="*/ 17 h 17"/>
                <a:gd name="T102" fmla="*/ 10 w 40"/>
                <a:gd name="T103" fmla="*/ 17 h 17"/>
                <a:gd name="T104" fmla="*/ 12 w 40"/>
                <a:gd name="T105" fmla="*/ 17 h 17"/>
                <a:gd name="T106" fmla="*/ 13 w 40"/>
                <a:gd name="T107" fmla="*/ 17 h 17"/>
                <a:gd name="T108" fmla="*/ 15 w 40"/>
                <a:gd name="T109" fmla="*/ 17 h 17"/>
                <a:gd name="T110" fmla="*/ 15 w 40"/>
                <a:gd name="T11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0" h="17">
                  <a:moveTo>
                    <a:pt x="15" y="17"/>
                  </a:moveTo>
                  <a:lnTo>
                    <a:pt x="16" y="17"/>
                  </a:lnTo>
                  <a:lnTo>
                    <a:pt x="17" y="17"/>
                  </a:lnTo>
                  <a:lnTo>
                    <a:pt x="19" y="17"/>
                  </a:lnTo>
                  <a:lnTo>
                    <a:pt x="20" y="17"/>
                  </a:lnTo>
                  <a:lnTo>
                    <a:pt x="22" y="16"/>
                  </a:lnTo>
                  <a:lnTo>
                    <a:pt x="24" y="16"/>
                  </a:lnTo>
                  <a:lnTo>
                    <a:pt x="26" y="15"/>
                  </a:lnTo>
                  <a:lnTo>
                    <a:pt x="28" y="15"/>
                  </a:lnTo>
                  <a:lnTo>
                    <a:pt x="30" y="14"/>
                  </a:lnTo>
                  <a:lnTo>
                    <a:pt x="32" y="13"/>
                  </a:lnTo>
                  <a:lnTo>
                    <a:pt x="34" y="12"/>
                  </a:lnTo>
                  <a:lnTo>
                    <a:pt x="35" y="12"/>
                  </a:lnTo>
                  <a:lnTo>
                    <a:pt x="37" y="11"/>
                  </a:lnTo>
                  <a:lnTo>
                    <a:pt x="38" y="10"/>
                  </a:lnTo>
                  <a:lnTo>
                    <a:pt x="39" y="9"/>
                  </a:lnTo>
                  <a:lnTo>
                    <a:pt x="40" y="8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1" y="2"/>
                  </a:lnTo>
                  <a:lnTo>
                    <a:pt x="31" y="2"/>
                  </a:lnTo>
                  <a:lnTo>
                    <a:pt x="30" y="2"/>
                  </a:lnTo>
                  <a:lnTo>
                    <a:pt x="30" y="3"/>
                  </a:lnTo>
                  <a:lnTo>
                    <a:pt x="29" y="3"/>
                  </a:lnTo>
                  <a:lnTo>
                    <a:pt x="28" y="3"/>
                  </a:lnTo>
                  <a:lnTo>
                    <a:pt x="27" y="4"/>
                  </a:lnTo>
                  <a:lnTo>
                    <a:pt x="26" y="5"/>
                  </a:lnTo>
                  <a:lnTo>
                    <a:pt x="24" y="6"/>
                  </a:lnTo>
                  <a:lnTo>
                    <a:pt x="22" y="6"/>
                  </a:lnTo>
                  <a:lnTo>
                    <a:pt x="19" y="7"/>
                  </a:lnTo>
                  <a:lnTo>
                    <a:pt x="17" y="7"/>
                  </a:lnTo>
                  <a:lnTo>
                    <a:pt x="15" y="7"/>
                  </a:lnTo>
                  <a:lnTo>
                    <a:pt x="13" y="7"/>
                  </a:lnTo>
                  <a:lnTo>
                    <a:pt x="12" y="6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9" y="2"/>
                  </a:lnTo>
                  <a:lnTo>
                    <a:pt x="9" y="1"/>
                  </a:lnTo>
                  <a:lnTo>
                    <a:pt x="8" y="1"/>
                  </a:lnTo>
                  <a:lnTo>
                    <a:pt x="7" y="2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6"/>
                  </a:lnTo>
                  <a:lnTo>
                    <a:pt x="7" y="7"/>
                  </a:lnTo>
                  <a:lnTo>
                    <a:pt x="0" y="6"/>
                  </a:lnTo>
                  <a:lnTo>
                    <a:pt x="2" y="17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7" y="17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3" y="17"/>
                  </a:lnTo>
                  <a:lnTo>
                    <a:pt x="15" y="17"/>
                  </a:lnTo>
                  <a:lnTo>
                    <a:pt x="1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88" name="Freeform 246"/>
            <p:cNvSpPr>
              <a:spLocks/>
            </p:cNvSpPr>
            <p:nvPr/>
          </p:nvSpPr>
          <p:spPr bwMode="auto">
            <a:xfrm>
              <a:off x="1100" y="2734"/>
              <a:ext cx="29" cy="19"/>
            </a:xfrm>
            <a:custGeom>
              <a:avLst/>
              <a:gdLst>
                <a:gd name="T0" fmla="*/ 3 w 29"/>
                <a:gd name="T1" fmla="*/ 19 h 19"/>
                <a:gd name="T2" fmla="*/ 4 w 29"/>
                <a:gd name="T3" fmla="*/ 19 h 19"/>
                <a:gd name="T4" fmla="*/ 5 w 29"/>
                <a:gd name="T5" fmla="*/ 19 h 19"/>
                <a:gd name="T6" fmla="*/ 6 w 29"/>
                <a:gd name="T7" fmla="*/ 19 h 19"/>
                <a:gd name="T8" fmla="*/ 8 w 29"/>
                <a:gd name="T9" fmla="*/ 18 h 19"/>
                <a:gd name="T10" fmla="*/ 9 w 29"/>
                <a:gd name="T11" fmla="*/ 18 h 19"/>
                <a:gd name="T12" fmla="*/ 11 w 29"/>
                <a:gd name="T13" fmla="*/ 17 h 19"/>
                <a:gd name="T14" fmla="*/ 13 w 29"/>
                <a:gd name="T15" fmla="*/ 17 h 19"/>
                <a:gd name="T16" fmla="*/ 14 w 29"/>
                <a:gd name="T17" fmla="*/ 16 h 19"/>
                <a:gd name="T18" fmla="*/ 16 w 29"/>
                <a:gd name="T19" fmla="*/ 15 h 19"/>
                <a:gd name="T20" fmla="*/ 18 w 29"/>
                <a:gd name="T21" fmla="*/ 15 h 19"/>
                <a:gd name="T22" fmla="*/ 19 w 29"/>
                <a:gd name="T23" fmla="*/ 14 h 19"/>
                <a:gd name="T24" fmla="*/ 21 w 29"/>
                <a:gd name="T25" fmla="*/ 13 h 19"/>
                <a:gd name="T26" fmla="*/ 22 w 29"/>
                <a:gd name="T27" fmla="*/ 13 h 19"/>
                <a:gd name="T28" fmla="*/ 23 w 29"/>
                <a:gd name="T29" fmla="*/ 12 h 19"/>
                <a:gd name="T30" fmla="*/ 24 w 29"/>
                <a:gd name="T31" fmla="*/ 12 h 19"/>
                <a:gd name="T32" fmla="*/ 25 w 29"/>
                <a:gd name="T33" fmla="*/ 11 h 19"/>
                <a:gd name="T34" fmla="*/ 26 w 29"/>
                <a:gd name="T35" fmla="*/ 10 h 19"/>
                <a:gd name="T36" fmla="*/ 28 w 29"/>
                <a:gd name="T37" fmla="*/ 9 h 19"/>
                <a:gd name="T38" fmla="*/ 28 w 29"/>
                <a:gd name="T39" fmla="*/ 7 h 19"/>
                <a:gd name="T40" fmla="*/ 29 w 29"/>
                <a:gd name="T41" fmla="*/ 6 h 19"/>
                <a:gd name="T42" fmla="*/ 29 w 29"/>
                <a:gd name="T43" fmla="*/ 5 h 19"/>
                <a:gd name="T44" fmla="*/ 29 w 29"/>
                <a:gd name="T45" fmla="*/ 3 h 19"/>
                <a:gd name="T46" fmla="*/ 29 w 29"/>
                <a:gd name="T47" fmla="*/ 2 h 19"/>
                <a:gd name="T48" fmla="*/ 28 w 29"/>
                <a:gd name="T49" fmla="*/ 0 h 19"/>
                <a:gd name="T50" fmla="*/ 20 w 29"/>
                <a:gd name="T51" fmla="*/ 3 h 19"/>
                <a:gd name="T52" fmla="*/ 20 w 29"/>
                <a:gd name="T53" fmla="*/ 5 h 19"/>
                <a:gd name="T54" fmla="*/ 20 w 29"/>
                <a:gd name="T55" fmla="*/ 6 h 19"/>
                <a:gd name="T56" fmla="*/ 19 w 29"/>
                <a:gd name="T57" fmla="*/ 7 h 19"/>
                <a:gd name="T58" fmla="*/ 18 w 29"/>
                <a:gd name="T59" fmla="*/ 8 h 19"/>
                <a:gd name="T60" fmla="*/ 15 w 29"/>
                <a:gd name="T61" fmla="*/ 9 h 19"/>
                <a:gd name="T62" fmla="*/ 13 w 29"/>
                <a:gd name="T63" fmla="*/ 10 h 19"/>
                <a:gd name="T64" fmla="*/ 10 w 29"/>
                <a:gd name="T65" fmla="*/ 11 h 19"/>
                <a:gd name="T66" fmla="*/ 8 w 29"/>
                <a:gd name="T67" fmla="*/ 12 h 19"/>
                <a:gd name="T68" fmla="*/ 5 w 29"/>
                <a:gd name="T69" fmla="*/ 12 h 19"/>
                <a:gd name="T70" fmla="*/ 4 w 29"/>
                <a:gd name="T71" fmla="*/ 13 h 19"/>
                <a:gd name="T72" fmla="*/ 2 w 29"/>
                <a:gd name="T73" fmla="*/ 13 h 19"/>
                <a:gd name="T74" fmla="*/ 0 w 29"/>
                <a:gd name="T75" fmla="*/ 13 h 19"/>
                <a:gd name="T76" fmla="*/ 3 w 29"/>
                <a:gd name="T7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" h="19">
                  <a:moveTo>
                    <a:pt x="3" y="19"/>
                  </a:moveTo>
                  <a:lnTo>
                    <a:pt x="4" y="19"/>
                  </a:lnTo>
                  <a:lnTo>
                    <a:pt x="5" y="19"/>
                  </a:lnTo>
                  <a:lnTo>
                    <a:pt x="6" y="19"/>
                  </a:lnTo>
                  <a:lnTo>
                    <a:pt x="8" y="18"/>
                  </a:lnTo>
                  <a:lnTo>
                    <a:pt x="9" y="18"/>
                  </a:lnTo>
                  <a:lnTo>
                    <a:pt x="11" y="17"/>
                  </a:lnTo>
                  <a:lnTo>
                    <a:pt x="13" y="17"/>
                  </a:lnTo>
                  <a:lnTo>
                    <a:pt x="14" y="16"/>
                  </a:lnTo>
                  <a:lnTo>
                    <a:pt x="16" y="15"/>
                  </a:lnTo>
                  <a:lnTo>
                    <a:pt x="18" y="15"/>
                  </a:lnTo>
                  <a:lnTo>
                    <a:pt x="19" y="14"/>
                  </a:lnTo>
                  <a:lnTo>
                    <a:pt x="21" y="13"/>
                  </a:lnTo>
                  <a:lnTo>
                    <a:pt x="22" y="13"/>
                  </a:lnTo>
                  <a:lnTo>
                    <a:pt x="23" y="12"/>
                  </a:lnTo>
                  <a:lnTo>
                    <a:pt x="24" y="12"/>
                  </a:lnTo>
                  <a:lnTo>
                    <a:pt x="25" y="11"/>
                  </a:lnTo>
                  <a:lnTo>
                    <a:pt x="26" y="10"/>
                  </a:lnTo>
                  <a:lnTo>
                    <a:pt x="28" y="9"/>
                  </a:lnTo>
                  <a:lnTo>
                    <a:pt x="28" y="7"/>
                  </a:lnTo>
                  <a:lnTo>
                    <a:pt x="29" y="6"/>
                  </a:lnTo>
                  <a:lnTo>
                    <a:pt x="29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8" y="0"/>
                  </a:lnTo>
                  <a:lnTo>
                    <a:pt x="20" y="3"/>
                  </a:lnTo>
                  <a:lnTo>
                    <a:pt x="20" y="5"/>
                  </a:lnTo>
                  <a:lnTo>
                    <a:pt x="20" y="6"/>
                  </a:lnTo>
                  <a:lnTo>
                    <a:pt x="19" y="7"/>
                  </a:lnTo>
                  <a:lnTo>
                    <a:pt x="18" y="8"/>
                  </a:lnTo>
                  <a:lnTo>
                    <a:pt x="15" y="9"/>
                  </a:lnTo>
                  <a:lnTo>
                    <a:pt x="13" y="10"/>
                  </a:lnTo>
                  <a:lnTo>
                    <a:pt x="10" y="11"/>
                  </a:lnTo>
                  <a:lnTo>
                    <a:pt x="8" y="12"/>
                  </a:lnTo>
                  <a:lnTo>
                    <a:pt x="5" y="12"/>
                  </a:lnTo>
                  <a:lnTo>
                    <a:pt x="4" y="13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3" y="19"/>
                  </a:lnTo>
                  <a:close/>
                </a:path>
              </a:pathLst>
            </a:custGeom>
            <a:solidFill>
              <a:srgbClr val="FF9E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89" name="Freeform 247"/>
            <p:cNvSpPr>
              <a:spLocks/>
            </p:cNvSpPr>
            <p:nvPr/>
          </p:nvSpPr>
          <p:spPr bwMode="auto">
            <a:xfrm>
              <a:off x="1088" y="2742"/>
              <a:ext cx="12" cy="11"/>
            </a:xfrm>
            <a:custGeom>
              <a:avLst/>
              <a:gdLst>
                <a:gd name="T0" fmla="*/ 10 w 12"/>
                <a:gd name="T1" fmla="*/ 5 h 11"/>
                <a:gd name="T2" fmla="*/ 9 w 12"/>
                <a:gd name="T3" fmla="*/ 4 h 11"/>
                <a:gd name="T4" fmla="*/ 9 w 12"/>
                <a:gd name="T5" fmla="*/ 3 h 11"/>
                <a:gd name="T6" fmla="*/ 8 w 12"/>
                <a:gd name="T7" fmla="*/ 2 h 11"/>
                <a:gd name="T8" fmla="*/ 8 w 12"/>
                <a:gd name="T9" fmla="*/ 1 h 11"/>
                <a:gd name="T10" fmla="*/ 7 w 12"/>
                <a:gd name="T11" fmla="*/ 1 h 11"/>
                <a:gd name="T12" fmla="*/ 7 w 12"/>
                <a:gd name="T13" fmla="*/ 0 h 11"/>
                <a:gd name="T14" fmla="*/ 6 w 12"/>
                <a:gd name="T15" fmla="*/ 0 h 11"/>
                <a:gd name="T16" fmla="*/ 6 w 12"/>
                <a:gd name="T17" fmla="*/ 0 h 11"/>
                <a:gd name="T18" fmla="*/ 6 w 12"/>
                <a:gd name="T19" fmla="*/ 1 h 11"/>
                <a:gd name="T20" fmla="*/ 6 w 12"/>
                <a:gd name="T21" fmla="*/ 2 h 11"/>
                <a:gd name="T22" fmla="*/ 7 w 12"/>
                <a:gd name="T23" fmla="*/ 4 h 11"/>
                <a:gd name="T24" fmla="*/ 7 w 12"/>
                <a:gd name="T25" fmla="*/ 5 h 11"/>
                <a:gd name="T26" fmla="*/ 0 w 12"/>
                <a:gd name="T27" fmla="*/ 5 h 11"/>
                <a:gd name="T28" fmla="*/ 1 w 12"/>
                <a:gd name="T29" fmla="*/ 11 h 11"/>
                <a:gd name="T30" fmla="*/ 2 w 12"/>
                <a:gd name="T31" fmla="*/ 11 h 11"/>
                <a:gd name="T32" fmla="*/ 3 w 12"/>
                <a:gd name="T33" fmla="*/ 11 h 11"/>
                <a:gd name="T34" fmla="*/ 4 w 12"/>
                <a:gd name="T35" fmla="*/ 11 h 11"/>
                <a:gd name="T36" fmla="*/ 5 w 12"/>
                <a:gd name="T37" fmla="*/ 11 h 11"/>
                <a:gd name="T38" fmla="*/ 6 w 12"/>
                <a:gd name="T39" fmla="*/ 11 h 11"/>
                <a:gd name="T40" fmla="*/ 7 w 12"/>
                <a:gd name="T41" fmla="*/ 11 h 11"/>
                <a:gd name="T42" fmla="*/ 7 w 12"/>
                <a:gd name="T43" fmla="*/ 11 h 11"/>
                <a:gd name="T44" fmla="*/ 7 w 12"/>
                <a:gd name="T45" fmla="*/ 11 h 11"/>
                <a:gd name="T46" fmla="*/ 8 w 12"/>
                <a:gd name="T47" fmla="*/ 11 h 11"/>
                <a:gd name="T48" fmla="*/ 9 w 12"/>
                <a:gd name="T49" fmla="*/ 11 h 11"/>
                <a:gd name="T50" fmla="*/ 9 w 12"/>
                <a:gd name="T51" fmla="*/ 11 h 11"/>
                <a:gd name="T52" fmla="*/ 10 w 12"/>
                <a:gd name="T53" fmla="*/ 11 h 11"/>
                <a:gd name="T54" fmla="*/ 10 w 12"/>
                <a:gd name="T55" fmla="*/ 10 h 11"/>
                <a:gd name="T56" fmla="*/ 10 w 12"/>
                <a:gd name="T57" fmla="*/ 10 h 11"/>
                <a:gd name="T58" fmla="*/ 11 w 12"/>
                <a:gd name="T59" fmla="*/ 10 h 11"/>
                <a:gd name="T60" fmla="*/ 12 w 12"/>
                <a:gd name="T61" fmla="*/ 10 h 11"/>
                <a:gd name="T62" fmla="*/ 10 w 12"/>
                <a:gd name="T6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" h="11">
                  <a:moveTo>
                    <a:pt x="10" y="5"/>
                  </a:moveTo>
                  <a:lnTo>
                    <a:pt x="9" y="4"/>
                  </a:lnTo>
                  <a:lnTo>
                    <a:pt x="9" y="3"/>
                  </a:lnTo>
                  <a:lnTo>
                    <a:pt x="8" y="2"/>
                  </a:lnTo>
                  <a:lnTo>
                    <a:pt x="8" y="1"/>
                  </a:lnTo>
                  <a:lnTo>
                    <a:pt x="7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2"/>
                  </a:lnTo>
                  <a:lnTo>
                    <a:pt x="7" y="4"/>
                  </a:lnTo>
                  <a:lnTo>
                    <a:pt x="7" y="5"/>
                  </a:lnTo>
                  <a:lnTo>
                    <a:pt x="0" y="5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10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2" y="10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90" name="Freeform 248"/>
            <p:cNvSpPr>
              <a:spLocks/>
            </p:cNvSpPr>
            <p:nvPr/>
          </p:nvSpPr>
          <p:spPr bwMode="auto">
            <a:xfrm>
              <a:off x="1077" y="2664"/>
              <a:ext cx="46" cy="46"/>
            </a:xfrm>
            <a:custGeom>
              <a:avLst/>
              <a:gdLst>
                <a:gd name="T0" fmla="*/ 36 w 46"/>
                <a:gd name="T1" fmla="*/ 5 h 46"/>
                <a:gd name="T2" fmla="*/ 32 w 46"/>
                <a:gd name="T3" fmla="*/ 2 h 46"/>
                <a:gd name="T4" fmla="*/ 27 w 46"/>
                <a:gd name="T5" fmla="*/ 1 h 46"/>
                <a:gd name="T6" fmla="*/ 23 w 46"/>
                <a:gd name="T7" fmla="*/ 0 h 46"/>
                <a:gd name="T8" fmla="*/ 19 w 46"/>
                <a:gd name="T9" fmla="*/ 0 h 46"/>
                <a:gd name="T10" fmla="*/ 15 w 46"/>
                <a:gd name="T11" fmla="*/ 0 h 46"/>
                <a:gd name="T12" fmla="*/ 12 w 46"/>
                <a:gd name="T13" fmla="*/ 1 h 46"/>
                <a:gd name="T14" fmla="*/ 9 w 46"/>
                <a:gd name="T15" fmla="*/ 1 h 46"/>
                <a:gd name="T16" fmla="*/ 6 w 46"/>
                <a:gd name="T17" fmla="*/ 3 h 46"/>
                <a:gd name="T18" fmla="*/ 3 w 46"/>
                <a:gd name="T19" fmla="*/ 6 h 46"/>
                <a:gd name="T20" fmla="*/ 1 w 46"/>
                <a:gd name="T21" fmla="*/ 10 h 46"/>
                <a:gd name="T22" fmla="*/ 1 w 46"/>
                <a:gd name="T23" fmla="*/ 14 h 46"/>
                <a:gd name="T24" fmla="*/ 1 w 46"/>
                <a:gd name="T25" fmla="*/ 18 h 46"/>
                <a:gd name="T26" fmla="*/ 1 w 46"/>
                <a:gd name="T27" fmla="*/ 21 h 46"/>
                <a:gd name="T28" fmla="*/ 3 w 46"/>
                <a:gd name="T29" fmla="*/ 24 h 46"/>
                <a:gd name="T30" fmla="*/ 5 w 46"/>
                <a:gd name="T31" fmla="*/ 27 h 46"/>
                <a:gd name="T32" fmla="*/ 7 w 46"/>
                <a:gd name="T33" fmla="*/ 29 h 46"/>
                <a:gd name="T34" fmla="*/ 11 w 46"/>
                <a:gd name="T35" fmla="*/ 31 h 46"/>
                <a:gd name="T36" fmla="*/ 14 w 46"/>
                <a:gd name="T37" fmla="*/ 32 h 46"/>
                <a:gd name="T38" fmla="*/ 19 w 46"/>
                <a:gd name="T39" fmla="*/ 33 h 46"/>
                <a:gd name="T40" fmla="*/ 22 w 46"/>
                <a:gd name="T41" fmla="*/ 33 h 46"/>
                <a:gd name="T42" fmla="*/ 24 w 46"/>
                <a:gd name="T43" fmla="*/ 33 h 46"/>
                <a:gd name="T44" fmla="*/ 27 w 46"/>
                <a:gd name="T45" fmla="*/ 33 h 46"/>
                <a:gd name="T46" fmla="*/ 29 w 46"/>
                <a:gd name="T47" fmla="*/ 33 h 46"/>
                <a:gd name="T48" fmla="*/ 29 w 46"/>
                <a:gd name="T49" fmla="*/ 38 h 46"/>
                <a:gd name="T50" fmla="*/ 30 w 46"/>
                <a:gd name="T51" fmla="*/ 45 h 46"/>
                <a:gd name="T52" fmla="*/ 32 w 46"/>
                <a:gd name="T53" fmla="*/ 46 h 46"/>
                <a:gd name="T54" fmla="*/ 37 w 46"/>
                <a:gd name="T55" fmla="*/ 45 h 46"/>
                <a:gd name="T56" fmla="*/ 42 w 46"/>
                <a:gd name="T57" fmla="*/ 44 h 46"/>
                <a:gd name="T58" fmla="*/ 45 w 46"/>
                <a:gd name="T59" fmla="*/ 42 h 46"/>
                <a:gd name="T60" fmla="*/ 46 w 46"/>
                <a:gd name="T61" fmla="*/ 38 h 46"/>
                <a:gd name="T62" fmla="*/ 46 w 46"/>
                <a:gd name="T63" fmla="*/ 29 h 46"/>
                <a:gd name="T64" fmla="*/ 44 w 46"/>
                <a:gd name="T65" fmla="*/ 18 h 46"/>
                <a:gd name="T66" fmla="*/ 41 w 46"/>
                <a:gd name="T67" fmla="*/ 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6" h="46">
                  <a:moveTo>
                    <a:pt x="38" y="6"/>
                  </a:moveTo>
                  <a:lnTo>
                    <a:pt x="36" y="5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1"/>
                  </a:lnTo>
                  <a:lnTo>
                    <a:pt x="8" y="2"/>
                  </a:lnTo>
                  <a:lnTo>
                    <a:pt x="6" y="3"/>
                  </a:lnTo>
                  <a:lnTo>
                    <a:pt x="4" y="4"/>
                  </a:lnTo>
                  <a:lnTo>
                    <a:pt x="3" y="6"/>
                  </a:lnTo>
                  <a:lnTo>
                    <a:pt x="2" y="8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1" y="21"/>
                  </a:lnTo>
                  <a:lnTo>
                    <a:pt x="2" y="23"/>
                  </a:lnTo>
                  <a:lnTo>
                    <a:pt x="3" y="24"/>
                  </a:lnTo>
                  <a:lnTo>
                    <a:pt x="4" y="26"/>
                  </a:lnTo>
                  <a:lnTo>
                    <a:pt x="5" y="27"/>
                  </a:lnTo>
                  <a:lnTo>
                    <a:pt x="6" y="28"/>
                  </a:lnTo>
                  <a:lnTo>
                    <a:pt x="7" y="29"/>
                  </a:lnTo>
                  <a:lnTo>
                    <a:pt x="9" y="30"/>
                  </a:lnTo>
                  <a:lnTo>
                    <a:pt x="11" y="31"/>
                  </a:lnTo>
                  <a:lnTo>
                    <a:pt x="13" y="32"/>
                  </a:lnTo>
                  <a:lnTo>
                    <a:pt x="14" y="32"/>
                  </a:lnTo>
                  <a:lnTo>
                    <a:pt x="16" y="33"/>
                  </a:lnTo>
                  <a:lnTo>
                    <a:pt x="19" y="33"/>
                  </a:lnTo>
                  <a:lnTo>
                    <a:pt x="21" y="33"/>
                  </a:lnTo>
                  <a:lnTo>
                    <a:pt x="22" y="33"/>
                  </a:lnTo>
                  <a:lnTo>
                    <a:pt x="23" y="33"/>
                  </a:lnTo>
                  <a:lnTo>
                    <a:pt x="24" y="33"/>
                  </a:lnTo>
                  <a:lnTo>
                    <a:pt x="25" y="33"/>
                  </a:lnTo>
                  <a:lnTo>
                    <a:pt x="27" y="33"/>
                  </a:lnTo>
                  <a:lnTo>
                    <a:pt x="28" y="33"/>
                  </a:lnTo>
                  <a:lnTo>
                    <a:pt x="29" y="33"/>
                  </a:lnTo>
                  <a:lnTo>
                    <a:pt x="30" y="32"/>
                  </a:lnTo>
                  <a:lnTo>
                    <a:pt x="29" y="38"/>
                  </a:lnTo>
                  <a:lnTo>
                    <a:pt x="29" y="42"/>
                  </a:lnTo>
                  <a:lnTo>
                    <a:pt x="30" y="45"/>
                  </a:lnTo>
                  <a:lnTo>
                    <a:pt x="30" y="46"/>
                  </a:lnTo>
                  <a:lnTo>
                    <a:pt x="32" y="46"/>
                  </a:lnTo>
                  <a:lnTo>
                    <a:pt x="34" y="46"/>
                  </a:lnTo>
                  <a:lnTo>
                    <a:pt x="37" y="45"/>
                  </a:lnTo>
                  <a:lnTo>
                    <a:pt x="39" y="45"/>
                  </a:lnTo>
                  <a:lnTo>
                    <a:pt x="42" y="44"/>
                  </a:lnTo>
                  <a:lnTo>
                    <a:pt x="44" y="43"/>
                  </a:lnTo>
                  <a:lnTo>
                    <a:pt x="45" y="42"/>
                  </a:lnTo>
                  <a:lnTo>
                    <a:pt x="46" y="40"/>
                  </a:lnTo>
                  <a:lnTo>
                    <a:pt x="46" y="38"/>
                  </a:lnTo>
                  <a:lnTo>
                    <a:pt x="46" y="34"/>
                  </a:lnTo>
                  <a:lnTo>
                    <a:pt x="46" y="29"/>
                  </a:lnTo>
                  <a:lnTo>
                    <a:pt x="45" y="24"/>
                  </a:lnTo>
                  <a:lnTo>
                    <a:pt x="44" y="18"/>
                  </a:lnTo>
                  <a:lnTo>
                    <a:pt x="43" y="13"/>
                  </a:lnTo>
                  <a:lnTo>
                    <a:pt x="41" y="9"/>
                  </a:lnTo>
                  <a:lnTo>
                    <a:pt x="38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91" name="Freeform 249"/>
            <p:cNvSpPr>
              <a:spLocks/>
            </p:cNvSpPr>
            <p:nvPr/>
          </p:nvSpPr>
          <p:spPr bwMode="auto">
            <a:xfrm>
              <a:off x="1072" y="2670"/>
              <a:ext cx="49" cy="44"/>
            </a:xfrm>
            <a:custGeom>
              <a:avLst/>
              <a:gdLst>
                <a:gd name="T0" fmla="*/ 49 w 49"/>
                <a:gd name="T1" fmla="*/ 19 h 44"/>
                <a:gd name="T2" fmla="*/ 49 w 49"/>
                <a:gd name="T3" fmla="*/ 21 h 44"/>
                <a:gd name="T4" fmla="*/ 49 w 49"/>
                <a:gd name="T5" fmla="*/ 24 h 44"/>
                <a:gd name="T6" fmla="*/ 48 w 49"/>
                <a:gd name="T7" fmla="*/ 27 h 44"/>
                <a:gd name="T8" fmla="*/ 46 w 49"/>
                <a:gd name="T9" fmla="*/ 30 h 44"/>
                <a:gd name="T10" fmla="*/ 44 w 49"/>
                <a:gd name="T11" fmla="*/ 31 h 44"/>
                <a:gd name="T12" fmla="*/ 42 w 49"/>
                <a:gd name="T13" fmla="*/ 31 h 44"/>
                <a:gd name="T14" fmla="*/ 42 w 49"/>
                <a:gd name="T15" fmla="*/ 31 h 44"/>
                <a:gd name="T16" fmla="*/ 41 w 49"/>
                <a:gd name="T17" fmla="*/ 33 h 44"/>
                <a:gd name="T18" fmla="*/ 39 w 49"/>
                <a:gd name="T19" fmla="*/ 35 h 44"/>
                <a:gd name="T20" fmla="*/ 37 w 49"/>
                <a:gd name="T21" fmla="*/ 37 h 44"/>
                <a:gd name="T22" fmla="*/ 35 w 49"/>
                <a:gd name="T23" fmla="*/ 39 h 44"/>
                <a:gd name="T24" fmla="*/ 32 w 49"/>
                <a:gd name="T25" fmla="*/ 41 h 44"/>
                <a:gd name="T26" fmla="*/ 30 w 49"/>
                <a:gd name="T27" fmla="*/ 42 h 44"/>
                <a:gd name="T28" fmla="*/ 27 w 49"/>
                <a:gd name="T29" fmla="*/ 43 h 44"/>
                <a:gd name="T30" fmla="*/ 24 w 49"/>
                <a:gd name="T31" fmla="*/ 44 h 44"/>
                <a:gd name="T32" fmla="*/ 20 w 49"/>
                <a:gd name="T33" fmla="*/ 43 h 44"/>
                <a:gd name="T34" fmla="*/ 15 w 49"/>
                <a:gd name="T35" fmla="*/ 43 h 44"/>
                <a:gd name="T36" fmla="*/ 11 w 49"/>
                <a:gd name="T37" fmla="*/ 41 h 44"/>
                <a:gd name="T38" fmla="*/ 8 w 49"/>
                <a:gd name="T39" fmla="*/ 39 h 44"/>
                <a:gd name="T40" fmla="*/ 5 w 49"/>
                <a:gd name="T41" fmla="*/ 36 h 44"/>
                <a:gd name="T42" fmla="*/ 3 w 49"/>
                <a:gd name="T43" fmla="*/ 32 h 44"/>
                <a:gd name="T44" fmla="*/ 1 w 49"/>
                <a:gd name="T45" fmla="*/ 28 h 44"/>
                <a:gd name="T46" fmla="*/ 0 w 49"/>
                <a:gd name="T47" fmla="*/ 24 h 44"/>
                <a:gd name="T48" fmla="*/ 0 w 49"/>
                <a:gd name="T49" fmla="*/ 20 h 44"/>
                <a:gd name="T50" fmla="*/ 1 w 49"/>
                <a:gd name="T51" fmla="*/ 15 h 44"/>
                <a:gd name="T52" fmla="*/ 3 w 49"/>
                <a:gd name="T53" fmla="*/ 11 h 44"/>
                <a:gd name="T54" fmla="*/ 5 w 49"/>
                <a:gd name="T55" fmla="*/ 8 h 44"/>
                <a:gd name="T56" fmla="*/ 5 w 49"/>
                <a:gd name="T57" fmla="*/ 7 h 44"/>
                <a:gd name="T58" fmla="*/ 6 w 49"/>
                <a:gd name="T59" fmla="*/ 6 h 44"/>
                <a:gd name="T60" fmla="*/ 7 w 49"/>
                <a:gd name="T61" fmla="*/ 6 h 44"/>
                <a:gd name="T62" fmla="*/ 8 w 49"/>
                <a:gd name="T63" fmla="*/ 5 h 44"/>
                <a:gd name="T64" fmla="*/ 10 w 49"/>
                <a:gd name="T65" fmla="*/ 4 h 44"/>
                <a:gd name="T66" fmla="*/ 13 w 49"/>
                <a:gd name="T67" fmla="*/ 2 h 44"/>
                <a:gd name="T68" fmla="*/ 17 w 49"/>
                <a:gd name="T69" fmla="*/ 0 h 44"/>
                <a:gd name="T70" fmla="*/ 23 w 49"/>
                <a:gd name="T71" fmla="*/ 0 h 44"/>
                <a:gd name="T72" fmla="*/ 28 w 49"/>
                <a:gd name="T73" fmla="*/ 0 h 44"/>
                <a:gd name="T74" fmla="*/ 31 w 49"/>
                <a:gd name="T75" fmla="*/ 2 h 44"/>
                <a:gd name="T76" fmla="*/ 34 w 49"/>
                <a:gd name="T77" fmla="*/ 3 h 44"/>
                <a:gd name="T78" fmla="*/ 37 w 49"/>
                <a:gd name="T79" fmla="*/ 5 h 44"/>
                <a:gd name="T80" fmla="*/ 39 w 49"/>
                <a:gd name="T81" fmla="*/ 7 h 44"/>
                <a:gd name="T82" fmla="*/ 41 w 49"/>
                <a:gd name="T83" fmla="*/ 9 h 44"/>
                <a:gd name="T84" fmla="*/ 44 w 49"/>
                <a:gd name="T85" fmla="*/ 13 h 44"/>
                <a:gd name="T86" fmla="*/ 47 w 49"/>
                <a:gd name="T87" fmla="*/ 1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9" h="44">
                  <a:moveTo>
                    <a:pt x="49" y="18"/>
                  </a:moveTo>
                  <a:lnTo>
                    <a:pt x="49" y="19"/>
                  </a:lnTo>
                  <a:lnTo>
                    <a:pt x="49" y="20"/>
                  </a:lnTo>
                  <a:lnTo>
                    <a:pt x="49" y="21"/>
                  </a:lnTo>
                  <a:lnTo>
                    <a:pt x="49" y="22"/>
                  </a:lnTo>
                  <a:lnTo>
                    <a:pt x="49" y="24"/>
                  </a:lnTo>
                  <a:lnTo>
                    <a:pt x="49" y="26"/>
                  </a:lnTo>
                  <a:lnTo>
                    <a:pt x="48" y="27"/>
                  </a:lnTo>
                  <a:lnTo>
                    <a:pt x="47" y="29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4" y="31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2" y="31"/>
                  </a:lnTo>
                  <a:lnTo>
                    <a:pt x="41" y="33"/>
                  </a:lnTo>
                  <a:lnTo>
                    <a:pt x="40" y="34"/>
                  </a:lnTo>
                  <a:lnTo>
                    <a:pt x="39" y="35"/>
                  </a:lnTo>
                  <a:lnTo>
                    <a:pt x="38" y="36"/>
                  </a:lnTo>
                  <a:lnTo>
                    <a:pt x="37" y="37"/>
                  </a:lnTo>
                  <a:lnTo>
                    <a:pt x="36" y="38"/>
                  </a:lnTo>
                  <a:lnTo>
                    <a:pt x="35" y="39"/>
                  </a:lnTo>
                  <a:lnTo>
                    <a:pt x="34" y="40"/>
                  </a:lnTo>
                  <a:lnTo>
                    <a:pt x="32" y="41"/>
                  </a:lnTo>
                  <a:lnTo>
                    <a:pt x="31" y="42"/>
                  </a:lnTo>
                  <a:lnTo>
                    <a:pt x="30" y="42"/>
                  </a:lnTo>
                  <a:lnTo>
                    <a:pt x="28" y="43"/>
                  </a:lnTo>
                  <a:lnTo>
                    <a:pt x="27" y="43"/>
                  </a:lnTo>
                  <a:lnTo>
                    <a:pt x="25" y="43"/>
                  </a:lnTo>
                  <a:lnTo>
                    <a:pt x="24" y="44"/>
                  </a:lnTo>
                  <a:lnTo>
                    <a:pt x="22" y="44"/>
                  </a:lnTo>
                  <a:lnTo>
                    <a:pt x="20" y="43"/>
                  </a:lnTo>
                  <a:lnTo>
                    <a:pt x="18" y="43"/>
                  </a:lnTo>
                  <a:lnTo>
                    <a:pt x="15" y="43"/>
                  </a:lnTo>
                  <a:lnTo>
                    <a:pt x="13" y="42"/>
                  </a:lnTo>
                  <a:lnTo>
                    <a:pt x="11" y="41"/>
                  </a:lnTo>
                  <a:lnTo>
                    <a:pt x="10" y="40"/>
                  </a:lnTo>
                  <a:lnTo>
                    <a:pt x="8" y="39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4" y="34"/>
                  </a:lnTo>
                  <a:lnTo>
                    <a:pt x="3" y="32"/>
                  </a:lnTo>
                  <a:lnTo>
                    <a:pt x="2" y="30"/>
                  </a:lnTo>
                  <a:lnTo>
                    <a:pt x="1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1" y="15"/>
                  </a:lnTo>
                  <a:lnTo>
                    <a:pt x="2" y="13"/>
                  </a:lnTo>
                  <a:lnTo>
                    <a:pt x="3" y="11"/>
                  </a:lnTo>
                  <a:lnTo>
                    <a:pt x="4" y="9"/>
                  </a:lnTo>
                  <a:lnTo>
                    <a:pt x="5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8" y="5"/>
                  </a:lnTo>
                  <a:lnTo>
                    <a:pt x="8" y="5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1" y="3"/>
                  </a:lnTo>
                  <a:lnTo>
                    <a:pt x="13" y="2"/>
                  </a:lnTo>
                  <a:lnTo>
                    <a:pt x="15" y="1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9" y="1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4" y="3"/>
                  </a:lnTo>
                  <a:lnTo>
                    <a:pt x="35" y="4"/>
                  </a:lnTo>
                  <a:lnTo>
                    <a:pt x="37" y="5"/>
                  </a:lnTo>
                  <a:lnTo>
                    <a:pt x="38" y="7"/>
                  </a:lnTo>
                  <a:lnTo>
                    <a:pt x="39" y="7"/>
                  </a:lnTo>
                  <a:lnTo>
                    <a:pt x="40" y="8"/>
                  </a:lnTo>
                  <a:lnTo>
                    <a:pt x="41" y="9"/>
                  </a:lnTo>
                  <a:lnTo>
                    <a:pt x="43" y="11"/>
                  </a:lnTo>
                  <a:lnTo>
                    <a:pt x="44" y="13"/>
                  </a:lnTo>
                  <a:lnTo>
                    <a:pt x="46" y="14"/>
                  </a:lnTo>
                  <a:lnTo>
                    <a:pt x="47" y="16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92" name="Freeform 250"/>
            <p:cNvSpPr>
              <a:spLocks/>
            </p:cNvSpPr>
            <p:nvPr/>
          </p:nvSpPr>
          <p:spPr bwMode="auto">
            <a:xfrm>
              <a:off x="1075" y="2673"/>
              <a:ext cx="44" cy="37"/>
            </a:xfrm>
            <a:custGeom>
              <a:avLst/>
              <a:gdLst>
                <a:gd name="T0" fmla="*/ 40 w 44"/>
                <a:gd name="T1" fmla="*/ 14 h 37"/>
                <a:gd name="T2" fmla="*/ 39 w 44"/>
                <a:gd name="T3" fmla="*/ 14 h 37"/>
                <a:gd name="T4" fmla="*/ 38 w 44"/>
                <a:gd name="T5" fmla="*/ 15 h 37"/>
                <a:gd name="T6" fmla="*/ 38 w 44"/>
                <a:gd name="T7" fmla="*/ 15 h 37"/>
                <a:gd name="T8" fmla="*/ 37 w 44"/>
                <a:gd name="T9" fmla="*/ 15 h 37"/>
                <a:gd name="T10" fmla="*/ 36 w 44"/>
                <a:gd name="T11" fmla="*/ 12 h 37"/>
                <a:gd name="T12" fmla="*/ 35 w 44"/>
                <a:gd name="T13" fmla="*/ 9 h 37"/>
                <a:gd name="T14" fmla="*/ 33 w 44"/>
                <a:gd name="T15" fmla="*/ 7 h 37"/>
                <a:gd name="T16" fmla="*/ 31 w 44"/>
                <a:gd name="T17" fmla="*/ 4 h 37"/>
                <a:gd name="T18" fmla="*/ 28 w 44"/>
                <a:gd name="T19" fmla="*/ 3 h 37"/>
                <a:gd name="T20" fmla="*/ 25 w 44"/>
                <a:gd name="T21" fmla="*/ 1 h 37"/>
                <a:gd name="T22" fmla="*/ 22 w 44"/>
                <a:gd name="T23" fmla="*/ 1 h 37"/>
                <a:gd name="T24" fmla="*/ 19 w 44"/>
                <a:gd name="T25" fmla="*/ 0 h 37"/>
                <a:gd name="T26" fmla="*/ 15 w 44"/>
                <a:gd name="T27" fmla="*/ 1 h 37"/>
                <a:gd name="T28" fmla="*/ 12 w 44"/>
                <a:gd name="T29" fmla="*/ 2 h 37"/>
                <a:gd name="T30" fmla="*/ 9 w 44"/>
                <a:gd name="T31" fmla="*/ 3 h 37"/>
                <a:gd name="T32" fmla="*/ 6 w 44"/>
                <a:gd name="T33" fmla="*/ 6 h 37"/>
                <a:gd name="T34" fmla="*/ 4 w 44"/>
                <a:gd name="T35" fmla="*/ 8 h 37"/>
                <a:gd name="T36" fmla="*/ 2 w 44"/>
                <a:gd name="T37" fmla="*/ 11 h 37"/>
                <a:gd name="T38" fmla="*/ 1 w 44"/>
                <a:gd name="T39" fmla="*/ 15 h 37"/>
                <a:gd name="T40" fmla="*/ 0 w 44"/>
                <a:gd name="T41" fmla="*/ 19 h 37"/>
                <a:gd name="T42" fmla="*/ 1 w 44"/>
                <a:gd name="T43" fmla="*/ 22 h 37"/>
                <a:gd name="T44" fmla="*/ 2 w 44"/>
                <a:gd name="T45" fmla="*/ 26 h 37"/>
                <a:gd name="T46" fmla="*/ 4 w 44"/>
                <a:gd name="T47" fmla="*/ 29 h 37"/>
                <a:gd name="T48" fmla="*/ 6 w 44"/>
                <a:gd name="T49" fmla="*/ 32 h 37"/>
                <a:gd name="T50" fmla="*/ 9 w 44"/>
                <a:gd name="T51" fmla="*/ 34 h 37"/>
                <a:gd name="T52" fmla="*/ 12 w 44"/>
                <a:gd name="T53" fmla="*/ 36 h 37"/>
                <a:gd name="T54" fmla="*/ 15 w 44"/>
                <a:gd name="T55" fmla="*/ 37 h 37"/>
                <a:gd name="T56" fmla="*/ 19 w 44"/>
                <a:gd name="T57" fmla="*/ 37 h 37"/>
                <a:gd name="T58" fmla="*/ 22 w 44"/>
                <a:gd name="T59" fmla="*/ 37 h 37"/>
                <a:gd name="T60" fmla="*/ 25 w 44"/>
                <a:gd name="T61" fmla="*/ 36 h 37"/>
                <a:gd name="T62" fmla="*/ 28 w 44"/>
                <a:gd name="T63" fmla="*/ 35 h 37"/>
                <a:gd name="T64" fmla="*/ 30 w 44"/>
                <a:gd name="T65" fmla="*/ 33 h 37"/>
                <a:gd name="T66" fmla="*/ 32 w 44"/>
                <a:gd name="T67" fmla="*/ 31 h 37"/>
                <a:gd name="T68" fmla="*/ 34 w 44"/>
                <a:gd name="T69" fmla="*/ 29 h 37"/>
                <a:gd name="T70" fmla="*/ 36 w 44"/>
                <a:gd name="T71" fmla="*/ 26 h 37"/>
                <a:gd name="T72" fmla="*/ 37 w 44"/>
                <a:gd name="T73" fmla="*/ 24 h 37"/>
                <a:gd name="T74" fmla="*/ 37 w 44"/>
                <a:gd name="T75" fmla="*/ 24 h 37"/>
                <a:gd name="T76" fmla="*/ 38 w 44"/>
                <a:gd name="T77" fmla="*/ 25 h 37"/>
                <a:gd name="T78" fmla="*/ 39 w 44"/>
                <a:gd name="T79" fmla="*/ 25 h 37"/>
                <a:gd name="T80" fmla="*/ 40 w 44"/>
                <a:gd name="T81" fmla="*/ 25 h 37"/>
                <a:gd name="T82" fmla="*/ 40 w 44"/>
                <a:gd name="T83" fmla="*/ 25 h 37"/>
                <a:gd name="T84" fmla="*/ 41 w 44"/>
                <a:gd name="T85" fmla="*/ 25 h 37"/>
                <a:gd name="T86" fmla="*/ 42 w 44"/>
                <a:gd name="T87" fmla="*/ 24 h 37"/>
                <a:gd name="T88" fmla="*/ 43 w 44"/>
                <a:gd name="T89" fmla="*/ 23 h 37"/>
                <a:gd name="T90" fmla="*/ 43 w 44"/>
                <a:gd name="T91" fmla="*/ 23 h 37"/>
                <a:gd name="T92" fmla="*/ 43 w 44"/>
                <a:gd name="T93" fmla="*/ 22 h 37"/>
                <a:gd name="T94" fmla="*/ 44 w 44"/>
                <a:gd name="T95" fmla="*/ 21 h 37"/>
                <a:gd name="T96" fmla="*/ 44 w 44"/>
                <a:gd name="T97" fmla="*/ 20 h 37"/>
                <a:gd name="T98" fmla="*/ 44 w 44"/>
                <a:gd name="T99" fmla="*/ 19 h 37"/>
                <a:gd name="T100" fmla="*/ 43 w 44"/>
                <a:gd name="T101" fmla="*/ 18 h 37"/>
                <a:gd name="T102" fmla="*/ 43 w 44"/>
                <a:gd name="T103" fmla="*/ 17 h 37"/>
                <a:gd name="T104" fmla="*/ 43 w 44"/>
                <a:gd name="T105" fmla="*/ 16 h 37"/>
                <a:gd name="T106" fmla="*/ 42 w 44"/>
                <a:gd name="T107" fmla="*/ 15 h 37"/>
                <a:gd name="T108" fmla="*/ 41 w 44"/>
                <a:gd name="T109" fmla="*/ 15 h 37"/>
                <a:gd name="T110" fmla="*/ 40 w 44"/>
                <a:gd name="T111" fmla="*/ 14 h 37"/>
                <a:gd name="T112" fmla="*/ 40 w 44"/>
                <a:gd name="T113" fmla="*/ 1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4" h="37">
                  <a:moveTo>
                    <a:pt x="40" y="14"/>
                  </a:moveTo>
                  <a:lnTo>
                    <a:pt x="39" y="14"/>
                  </a:lnTo>
                  <a:lnTo>
                    <a:pt x="38" y="15"/>
                  </a:lnTo>
                  <a:lnTo>
                    <a:pt x="38" y="15"/>
                  </a:lnTo>
                  <a:lnTo>
                    <a:pt x="37" y="15"/>
                  </a:lnTo>
                  <a:lnTo>
                    <a:pt x="36" y="12"/>
                  </a:lnTo>
                  <a:lnTo>
                    <a:pt x="35" y="9"/>
                  </a:lnTo>
                  <a:lnTo>
                    <a:pt x="33" y="7"/>
                  </a:lnTo>
                  <a:lnTo>
                    <a:pt x="31" y="4"/>
                  </a:lnTo>
                  <a:lnTo>
                    <a:pt x="28" y="3"/>
                  </a:lnTo>
                  <a:lnTo>
                    <a:pt x="25" y="1"/>
                  </a:lnTo>
                  <a:lnTo>
                    <a:pt x="22" y="1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2" y="2"/>
                  </a:lnTo>
                  <a:lnTo>
                    <a:pt x="9" y="3"/>
                  </a:lnTo>
                  <a:lnTo>
                    <a:pt x="6" y="6"/>
                  </a:lnTo>
                  <a:lnTo>
                    <a:pt x="4" y="8"/>
                  </a:lnTo>
                  <a:lnTo>
                    <a:pt x="2" y="11"/>
                  </a:lnTo>
                  <a:lnTo>
                    <a:pt x="1" y="15"/>
                  </a:lnTo>
                  <a:lnTo>
                    <a:pt x="0" y="19"/>
                  </a:lnTo>
                  <a:lnTo>
                    <a:pt x="1" y="22"/>
                  </a:lnTo>
                  <a:lnTo>
                    <a:pt x="2" y="26"/>
                  </a:lnTo>
                  <a:lnTo>
                    <a:pt x="4" y="29"/>
                  </a:lnTo>
                  <a:lnTo>
                    <a:pt x="6" y="32"/>
                  </a:lnTo>
                  <a:lnTo>
                    <a:pt x="9" y="34"/>
                  </a:lnTo>
                  <a:lnTo>
                    <a:pt x="12" y="36"/>
                  </a:lnTo>
                  <a:lnTo>
                    <a:pt x="15" y="37"/>
                  </a:lnTo>
                  <a:lnTo>
                    <a:pt x="19" y="37"/>
                  </a:lnTo>
                  <a:lnTo>
                    <a:pt x="22" y="37"/>
                  </a:lnTo>
                  <a:lnTo>
                    <a:pt x="25" y="36"/>
                  </a:lnTo>
                  <a:lnTo>
                    <a:pt x="28" y="35"/>
                  </a:lnTo>
                  <a:lnTo>
                    <a:pt x="30" y="33"/>
                  </a:lnTo>
                  <a:lnTo>
                    <a:pt x="32" y="31"/>
                  </a:lnTo>
                  <a:lnTo>
                    <a:pt x="34" y="29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7" y="24"/>
                  </a:lnTo>
                  <a:lnTo>
                    <a:pt x="38" y="25"/>
                  </a:lnTo>
                  <a:lnTo>
                    <a:pt x="39" y="25"/>
                  </a:lnTo>
                  <a:lnTo>
                    <a:pt x="40" y="25"/>
                  </a:lnTo>
                  <a:lnTo>
                    <a:pt x="40" y="25"/>
                  </a:lnTo>
                  <a:lnTo>
                    <a:pt x="41" y="25"/>
                  </a:lnTo>
                  <a:lnTo>
                    <a:pt x="42" y="24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3" y="22"/>
                  </a:lnTo>
                  <a:lnTo>
                    <a:pt x="44" y="21"/>
                  </a:lnTo>
                  <a:lnTo>
                    <a:pt x="44" y="20"/>
                  </a:lnTo>
                  <a:lnTo>
                    <a:pt x="44" y="19"/>
                  </a:lnTo>
                  <a:lnTo>
                    <a:pt x="43" y="18"/>
                  </a:lnTo>
                  <a:lnTo>
                    <a:pt x="43" y="17"/>
                  </a:lnTo>
                  <a:lnTo>
                    <a:pt x="43" y="16"/>
                  </a:lnTo>
                  <a:lnTo>
                    <a:pt x="42" y="15"/>
                  </a:lnTo>
                  <a:lnTo>
                    <a:pt x="41" y="15"/>
                  </a:lnTo>
                  <a:lnTo>
                    <a:pt x="40" y="14"/>
                  </a:lnTo>
                  <a:lnTo>
                    <a:pt x="4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93" name="Freeform 251"/>
            <p:cNvSpPr>
              <a:spLocks/>
            </p:cNvSpPr>
            <p:nvPr/>
          </p:nvSpPr>
          <p:spPr bwMode="auto">
            <a:xfrm>
              <a:off x="1085" y="2699"/>
              <a:ext cx="17" cy="6"/>
            </a:xfrm>
            <a:custGeom>
              <a:avLst/>
              <a:gdLst>
                <a:gd name="T0" fmla="*/ 0 w 17"/>
                <a:gd name="T1" fmla="*/ 0 h 6"/>
                <a:gd name="T2" fmla="*/ 0 w 17"/>
                <a:gd name="T3" fmla="*/ 1 h 6"/>
                <a:gd name="T4" fmla="*/ 0 w 17"/>
                <a:gd name="T5" fmla="*/ 2 h 6"/>
                <a:gd name="T6" fmla="*/ 1 w 17"/>
                <a:gd name="T7" fmla="*/ 4 h 6"/>
                <a:gd name="T8" fmla="*/ 3 w 17"/>
                <a:gd name="T9" fmla="*/ 5 h 6"/>
                <a:gd name="T10" fmla="*/ 4 w 17"/>
                <a:gd name="T11" fmla="*/ 5 h 6"/>
                <a:gd name="T12" fmla="*/ 5 w 17"/>
                <a:gd name="T13" fmla="*/ 6 h 6"/>
                <a:gd name="T14" fmla="*/ 6 w 17"/>
                <a:gd name="T15" fmla="*/ 6 h 6"/>
                <a:gd name="T16" fmla="*/ 7 w 17"/>
                <a:gd name="T17" fmla="*/ 6 h 6"/>
                <a:gd name="T18" fmla="*/ 8 w 17"/>
                <a:gd name="T19" fmla="*/ 6 h 6"/>
                <a:gd name="T20" fmla="*/ 9 w 17"/>
                <a:gd name="T21" fmla="*/ 6 h 6"/>
                <a:gd name="T22" fmla="*/ 9 w 17"/>
                <a:gd name="T23" fmla="*/ 6 h 6"/>
                <a:gd name="T24" fmla="*/ 10 w 17"/>
                <a:gd name="T25" fmla="*/ 6 h 6"/>
                <a:gd name="T26" fmla="*/ 17 w 17"/>
                <a:gd name="T27" fmla="*/ 0 h 6"/>
                <a:gd name="T28" fmla="*/ 0 w 17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6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4"/>
                  </a:lnTo>
                  <a:lnTo>
                    <a:pt x="3" y="5"/>
                  </a:lnTo>
                  <a:lnTo>
                    <a:pt x="4" y="5"/>
                  </a:lnTo>
                  <a:lnTo>
                    <a:pt x="5" y="6"/>
                  </a:lnTo>
                  <a:lnTo>
                    <a:pt x="6" y="6"/>
                  </a:lnTo>
                  <a:lnTo>
                    <a:pt x="7" y="6"/>
                  </a:lnTo>
                  <a:lnTo>
                    <a:pt x="8" y="6"/>
                  </a:lnTo>
                  <a:lnTo>
                    <a:pt x="9" y="6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94" name="Freeform 252"/>
            <p:cNvSpPr>
              <a:spLocks/>
            </p:cNvSpPr>
            <p:nvPr/>
          </p:nvSpPr>
          <p:spPr bwMode="auto">
            <a:xfrm>
              <a:off x="1087" y="2700"/>
              <a:ext cx="10" cy="2"/>
            </a:xfrm>
            <a:custGeom>
              <a:avLst/>
              <a:gdLst>
                <a:gd name="T0" fmla="*/ 0 w 10"/>
                <a:gd name="T1" fmla="*/ 0 h 2"/>
                <a:gd name="T2" fmla="*/ 1 w 10"/>
                <a:gd name="T3" fmla="*/ 2 h 2"/>
                <a:gd name="T4" fmla="*/ 8 w 10"/>
                <a:gd name="T5" fmla="*/ 2 h 2"/>
                <a:gd name="T6" fmla="*/ 10 w 10"/>
                <a:gd name="T7" fmla="*/ 0 h 2"/>
                <a:gd name="T8" fmla="*/ 0 w 10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95" name="Freeform 253"/>
            <p:cNvSpPr>
              <a:spLocks/>
            </p:cNvSpPr>
            <p:nvPr/>
          </p:nvSpPr>
          <p:spPr bwMode="auto">
            <a:xfrm>
              <a:off x="1075" y="2666"/>
              <a:ext cx="35" cy="12"/>
            </a:xfrm>
            <a:custGeom>
              <a:avLst/>
              <a:gdLst>
                <a:gd name="T0" fmla="*/ 29 w 35"/>
                <a:gd name="T1" fmla="*/ 2 h 12"/>
                <a:gd name="T2" fmla="*/ 28 w 35"/>
                <a:gd name="T3" fmla="*/ 2 h 12"/>
                <a:gd name="T4" fmla="*/ 27 w 35"/>
                <a:gd name="T5" fmla="*/ 2 h 12"/>
                <a:gd name="T6" fmla="*/ 26 w 35"/>
                <a:gd name="T7" fmla="*/ 2 h 12"/>
                <a:gd name="T8" fmla="*/ 25 w 35"/>
                <a:gd name="T9" fmla="*/ 2 h 12"/>
                <a:gd name="T10" fmla="*/ 24 w 35"/>
                <a:gd name="T11" fmla="*/ 2 h 12"/>
                <a:gd name="T12" fmla="*/ 22 w 35"/>
                <a:gd name="T13" fmla="*/ 1 h 12"/>
                <a:gd name="T14" fmla="*/ 21 w 35"/>
                <a:gd name="T15" fmla="*/ 1 h 12"/>
                <a:gd name="T16" fmla="*/ 19 w 35"/>
                <a:gd name="T17" fmla="*/ 1 h 12"/>
                <a:gd name="T18" fmla="*/ 17 w 35"/>
                <a:gd name="T19" fmla="*/ 1 h 12"/>
                <a:gd name="T20" fmla="*/ 16 w 35"/>
                <a:gd name="T21" fmla="*/ 1 h 12"/>
                <a:gd name="T22" fmla="*/ 14 w 35"/>
                <a:gd name="T23" fmla="*/ 1 h 12"/>
                <a:gd name="T24" fmla="*/ 13 w 35"/>
                <a:gd name="T25" fmla="*/ 0 h 12"/>
                <a:gd name="T26" fmla="*/ 12 w 35"/>
                <a:gd name="T27" fmla="*/ 0 h 12"/>
                <a:gd name="T28" fmla="*/ 11 w 35"/>
                <a:gd name="T29" fmla="*/ 0 h 12"/>
                <a:gd name="T30" fmla="*/ 10 w 35"/>
                <a:gd name="T31" fmla="*/ 0 h 12"/>
                <a:gd name="T32" fmla="*/ 9 w 35"/>
                <a:gd name="T33" fmla="*/ 0 h 12"/>
                <a:gd name="T34" fmla="*/ 8 w 35"/>
                <a:gd name="T35" fmla="*/ 0 h 12"/>
                <a:gd name="T36" fmla="*/ 6 w 35"/>
                <a:gd name="T37" fmla="*/ 1 h 12"/>
                <a:gd name="T38" fmla="*/ 4 w 35"/>
                <a:gd name="T39" fmla="*/ 2 h 12"/>
                <a:gd name="T40" fmla="*/ 3 w 35"/>
                <a:gd name="T41" fmla="*/ 4 h 12"/>
                <a:gd name="T42" fmla="*/ 2 w 35"/>
                <a:gd name="T43" fmla="*/ 6 h 12"/>
                <a:gd name="T44" fmla="*/ 1 w 35"/>
                <a:gd name="T45" fmla="*/ 7 h 12"/>
                <a:gd name="T46" fmla="*/ 0 w 35"/>
                <a:gd name="T47" fmla="*/ 9 h 12"/>
                <a:gd name="T48" fmla="*/ 0 w 35"/>
                <a:gd name="T49" fmla="*/ 10 h 12"/>
                <a:gd name="T50" fmla="*/ 0 w 35"/>
                <a:gd name="T51" fmla="*/ 10 h 12"/>
                <a:gd name="T52" fmla="*/ 1 w 35"/>
                <a:gd name="T53" fmla="*/ 11 h 12"/>
                <a:gd name="T54" fmla="*/ 3 w 35"/>
                <a:gd name="T55" fmla="*/ 11 h 12"/>
                <a:gd name="T56" fmla="*/ 5 w 35"/>
                <a:gd name="T57" fmla="*/ 11 h 12"/>
                <a:gd name="T58" fmla="*/ 7 w 35"/>
                <a:gd name="T59" fmla="*/ 11 h 12"/>
                <a:gd name="T60" fmla="*/ 10 w 35"/>
                <a:gd name="T61" fmla="*/ 12 h 12"/>
                <a:gd name="T62" fmla="*/ 13 w 35"/>
                <a:gd name="T63" fmla="*/ 12 h 12"/>
                <a:gd name="T64" fmla="*/ 16 w 35"/>
                <a:gd name="T65" fmla="*/ 12 h 12"/>
                <a:gd name="T66" fmla="*/ 19 w 35"/>
                <a:gd name="T67" fmla="*/ 12 h 12"/>
                <a:gd name="T68" fmla="*/ 22 w 35"/>
                <a:gd name="T69" fmla="*/ 12 h 12"/>
                <a:gd name="T70" fmla="*/ 25 w 35"/>
                <a:gd name="T71" fmla="*/ 12 h 12"/>
                <a:gd name="T72" fmla="*/ 28 w 35"/>
                <a:gd name="T73" fmla="*/ 12 h 12"/>
                <a:gd name="T74" fmla="*/ 30 w 35"/>
                <a:gd name="T75" fmla="*/ 12 h 12"/>
                <a:gd name="T76" fmla="*/ 32 w 35"/>
                <a:gd name="T77" fmla="*/ 12 h 12"/>
                <a:gd name="T78" fmla="*/ 33 w 35"/>
                <a:gd name="T79" fmla="*/ 12 h 12"/>
                <a:gd name="T80" fmla="*/ 34 w 35"/>
                <a:gd name="T81" fmla="*/ 12 h 12"/>
                <a:gd name="T82" fmla="*/ 35 w 35"/>
                <a:gd name="T83" fmla="*/ 11 h 12"/>
                <a:gd name="T84" fmla="*/ 35 w 35"/>
                <a:gd name="T85" fmla="*/ 10 h 12"/>
                <a:gd name="T86" fmla="*/ 35 w 35"/>
                <a:gd name="T87" fmla="*/ 9 h 12"/>
                <a:gd name="T88" fmla="*/ 35 w 35"/>
                <a:gd name="T89" fmla="*/ 7 h 12"/>
                <a:gd name="T90" fmla="*/ 33 w 35"/>
                <a:gd name="T91" fmla="*/ 5 h 12"/>
                <a:gd name="T92" fmla="*/ 32 w 35"/>
                <a:gd name="T93" fmla="*/ 4 h 12"/>
                <a:gd name="T94" fmla="*/ 30 w 35"/>
                <a:gd name="T95" fmla="*/ 2 h 12"/>
                <a:gd name="T96" fmla="*/ 29 w 35"/>
                <a:gd name="T9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5" h="12">
                  <a:moveTo>
                    <a:pt x="29" y="2"/>
                  </a:moveTo>
                  <a:lnTo>
                    <a:pt x="28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2" y="1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3" y="4"/>
                  </a:lnTo>
                  <a:lnTo>
                    <a:pt x="2" y="6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10" y="12"/>
                  </a:lnTo>
                  <a:lnTo>
                    <a:pt x="13" y="12"/>
                  </a:lnTo>
                  <a:lnTo>
                    <a:pt x="16" y="12"/>
                  </a:lnTo>
                  <a:lnTo>
                    <a:pt x="19" y="12"/>
                  </a:lnTo>
                  <a:lnTo>
                    <a:pt x="22" y="12"/>
                  </a:lnTo>
                  <a:lnTo>
                    <a:pt x="25" y="12"/>
                  </a:lnTo>
                  <a:lnTo>
                    <a:pt x="28" y="12"/>
                  </a:lnTo>
                  <a:lnTo>
                    <a:pt x="30" y="12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4" y="12"/>
                  </a:lnTo>
                  <a:lnTo>
                    <a:pt x="35" y="11"/>
                  </a:lnTo>
                  <a:lnTo>
                    <a:pt x="35" y="10"/>
                  </a:lnTo>
                  <a:lnTo>
                    <a:pt x="35" y="9"/>
                  </a:lnTo>
                  <a:lnTo>
                    <a:pt x="35" y="7"/>
                  </a:lnTo>
                  <a:lnTo>
                    <a:pt x="33" y="5"/>
                  </a:lnTo>
                  <a:lnTo>
                    <a:pt x="32" y="4"/>
                  </a:lnTo>
                  <a:lnTo>
                    <a:pt x="30" y="2"/>
                  </a:lnTo>
                  <a:lnTo>
                    <a:pt x="29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96" name="Freeform 254"/>
            <p:cNvSpPr>
              <a:spLocks/>
            </p:cNvSpPr>
            <p:nvPr/>
          </p:nvSpPr>
          <p:spPr bwMode="auto">
            <a:xfrm>
              <a:off x="1113" y="2694"/>
              <a:ext cx="3" cy="3"/>
            </a:xfrm>
            <a:custGeom>
              <a:avLst/>
              <a:gdLst>
                <a:gd name="T0" fmla="*/ 1 w 3"/>
                <a:gd name="T1" fmla="*/ 3 h 3"/>
                <a:gd name="T2" fmla="*/ 2 w 3"/>
                <a:gd name="T3" fmla="*/ 2 h 3"/>
                <a:gd name="T4" fmla="*/ 3 w 3"/>
                <a:gd name="T5" fmla="*/ 2 h 3"/>
                <a:gd name="T6" fmla="*/ 3 w 3"/>
                <a:gd name="T7" fmla="*/ 2 h 3"/>
                <a:gd name="T8" fmla="*/ 3 w 3"/>
                <a:gd name="T9" fmla="*/ 1 h 3"/>
                <a:gd name="T10" fmla="*/ 3 w 3"/>
                <a:gd name="T11" fmla="*/ 1 h 3"/>
                <a:gd name="T12" fmla="*/ 3 w 3"/>
                <a:gd name="T13" fmla="*/ 0 h 3"/>
                <a:gd name="T14" fmla="*/ 2 w 3"/>
                <a:gd name="T15" fmla="*/ 0 h 3"/>
                <a:gd name="T16" fmla="*/ 1 w 3"/>
                <a:gd name="T17" fmla="*/ 0 h 3"/>
                <a:gd name="T18" fmla="*/ 1 w 3"/>
                <a:gd name="T19" fmla="*/ 0 h 3"/>
                <a:gd name="T20" fmla="*/ 1 w 3"/>
                <a:gd name="T21" fmla="*/ 0 h 3"/>
                <a:gd name="T22" fmla="*/ 0 w 3"/>
                <a:gd name="T23" fmla="*/ 1 h 3"/>
                <a:gd name="T24" fmla="*/ 0 w 3"/>
                <a:gd name="T25" fmla="*/ 1 h 3"/>
                <a:gd name="T26" fmla="*/ 0 w 3"/>
                <a:gd name="T27" fmla="*/ 2 h 3"/>
                <a:gd name="T28" fmla="*/ 1 w 3"/>
                <a:gd name="T29" fmla="*/ 2 h 3"/>
                <a:gd name="T30" fmla="*/ 1 w 3"/>
                <a:gd name="T31" fmla="*/ 2 h 3"/>
                <a:gd name="T32" fmla="*/ 1 w 3"/>
                <a:gd name="T3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97" name="Freeform 255"/>
            <p:cNvSpPr>
              <a:spLocks/>
            </p:cNvSpPr>
            <p:nvPr/>
          </p:nvSpPr>
          <p:spPr bwMode="auto">
            <a:xfrm>
              <a:off x="1084" y="2715"/>
              <a:ext cx="30" cy="19"/>
            </a:xfrm>
            <a:custGeom>
              <a:avLst/>
              <a:gdLst>
                <a:gd name="T0" fmla="*/ 29 w 30"/>
                <a:gd name="T1" fmla="*/ 11 h 19"/>
                <a:gd name="T2" fmla="*/ 26 w 30"/>
                <a:gd name="T3" fmla="*/ 7 h 19"/>
                <a:gd name="T4" fmla="*/ 30 w 30"/>
                <a:gd name="T5" fmla="*/ 5 h 19"/>
                <a:gd name="T6" fmla="*/ 27 w 30"/>
                <a:gd name="T7" fmla="*/ 1 h 19"/>
                <a:gd name="T8" fmla="*/ 25 w 30"/>
                <a:gd name="T9" fmla="*/ 1 h 19"/>
                <a:gd name="T10" fmla="*/ 28 w 30"/>
                <a:gd name="T11" fmla="*/ 4 h 19"/>
                <a:gd name="T12" fmla="*/ 24 w 30"/>
                <a:gd name="T13" fmla="*/ 7 h 19"/>
                <a:gd name="T14" fmla="*/ 24 w 30"/>
                <a:gd name="T15" fmla="*/ 8 h 19"/>
                <a:gd name="T16" fmla="*/ 25 w 30"/>
                <a:gd name="T17" fmla="*/ 9 h 19"/>
                <a:gd name="T18" fmla="*/ 26 w 30"/>
                <a:gd name="T19" fmla="*/ 10 h 19"/>
                <a:gd name="T20" fmla="*/ 26 w 30"/>
                <a:gd name="T21" fmla="*/ 10 h 19"/>
                <a:gd name="T22" fmla="*/ 13 w 30"/>
                <a:gd name="T23" fmla="*/ 17 h 19"/>
                <a:gd name="T24" fmla="*/ 3 w 30"/>
                <a:gd name="T25" fmla="*/ 10 h 19"/>
                <a:gd name="T26" fmla="*/ 6 w 30"/>
                <a:gd name="T27" fmla="*/ 7 h 19"/>
                <a:gd name="T28" fmla="*/ 2 w 30"/>
                <a:gd name="T29" fmla="*/ 4 h 19"/>
                <a:gd name="T30" fmla="*/ 4 w 30"/>
                <a:gd name="T31" fmla="*/ 0 h 19"/>
                <a:gd name="T32" fmla="*/ 2 w 30"/>
                <a:gd name="T33" fmla="*/ 1 h 19"/>
                <a:gd name="T34" fmla="*/ 0 w 30"/>
                <a:gd name="T35" fmla="*/ 5 h 19"/>
                <a:gd name="T36" fmla="*/ 3 w 30"/>
                <a:gd name="T37" fmla="*/ 7 h 19"/>
                <a:gd name="T38" fmla="*/ 1 w 30"/>
                <a:gd name="T39" fmla="*/ 10 h 19"/>
                <a:gd name="T40" fmla="*/ 12 w 30"/>
                <a:gd name="T41" fmla="*/ 19 h 19"/>
                <a:gd name="T42" fmla="*/ 29 w 30"/>
                <a:gd name="T43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0" h="19">
                  <a:moveTo>
                    <a:pt x="29" y="11"/>
                  </a:moveTo>
                  <a:lnTo>
                    <a:pt x="26" y="7"/>
                  </a:lnTo>
                  <a:lnTo>
                    <a:pt x="30" y="5"/>
                  </a:lnTo>
                  <a:lnTo>
                    <a:pt x="27" y="1"/>
                  </a:lnTo>
                  <a:lnTo>
                    <a:pt x="25" y="1"/>
                  </a:lnTo>
                  <a:lnTo>
                    <a:pt x="28" y="4"/>
                  </a:lnTo>
                  <a:lnTo>
                    <a:pt x="24" y="7"/>
                  </a:lnTo>
                  <a:lnTo>
                    <a:pt x="24" y="8"/>
                  </a:lnTo>
                  <a:lnTo>
                    <a:pt x="25" y="9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13" y="17"/>
                  </a:lnTo>
                  <a:lnTo>
                    <a:pt x="3" y="10"/>
                  </a:lnTo>
                  <a:lnTo>
                    <a:pt x="6" y="7"/>
                  </a:lnTo>
                  <a:lnTo>
                    <a:pt x="2" y="4"/>
                  </a:lnTo>
                  <a:lnTo>
                    <a:pt x="4" y="0"/>
                  </a:lnTo>
                  <a:lnTo>
                    <a:pt x="2" y="1"/>
                  </a:lnTo>
                  <a:lnTo>
                    <a:pt x="0" y="5"/>
                  </a:lnTo>
                  <a:lnTo>
                    <a:pt x="3" y="7"/>
                  </a:lnTo>
                  <a:lnTo>
                    <a:pt x="1" y="10"/>
                  </a:lnTo>
                  <a:lnTo>
                    <a:pt x="12" y="19"/>
                  </a:lnTo>
                  <a:lnTo>
                    <a:pt x="29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98" name="Freeform 256"/>
            <p:cNvSpPr>
              <a:spLocks/>
            </p:cNvSpPr>
            <p:nvPr/>
          </p:nvSpPr>
          <p:spPr bwMode="auto">
            <a:xfrm>
              <a:off x="1077" y="2731"/>
              <a:ext cx="2" cy="24"/>
            </a:xfrm>
            <a:custGeom>
              <a:avLst/>
              <a:gdLst>
                <a:gd name="T0" fmla="*/ 0 w 2"/>
                <a:gd name="T1" fmla="*/ 24 h 24"/>
                <a:gd name="T2" fmla="*/ 0 w 2"/>
                <a:gd name="T3" fmla="*/ 4 h 24"/>
                <a:gd name="T4" fmla="*/ 2 w 2"/>
                <a:gd name="T5" fmla="*/ 0 h 24"/>
                <a:gd name="T6" fmla="*/ 2 w 2"/>
                <a:gd name="T7" fmla="*/ 24 h 24"/>
                <a:gd name="T8" fmla="*/ 0 w 2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4">
                  <a:moveTo>
                    <a:pt x="0" y="24"/>
                  </a:moveTo>
                  <a:lnTo>
                    <a:pt x="0" y="4"/>
                  </a:lnTo>
                  <a:lnTo>
                    <a:pt x="2" y="0"/>
                  </a:lnTo>
                  <a:lnTo>
                    <a:pt x="2" y="24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99" name="Freeform 257"/>
            <p:cNvSpPr>
              <a:spLocks/>
            </p:cNvSpPr>
            <p:nvPr/>
          </p:nvSpPr>
          <p:spPr bwMode="auto">
            <a:xfrm>
              <a:off x="928" y="2714"/>
              <a:ext cx="43" cy="52"/>
            </a:xfrm>
            <a:custGeom>
              <a:avLst/>
              <a:gdLst>
                <a:gd name="T0" fmla="*/ 43 w 43"/>
                <a:gd name="T1" fmla="*/ 2 h 52"/>
                <a:gd name="T2" fmla="*/ 42 w 43"/>
                <a:gd name="T3" fmla="*/ 1 h 52"/>
                <a:gd name="T4" fmla="*/ 40 w 43"/>
                <a:gd name="T5" fmla="*/ 0 h 52"/>
                <a:gd name="T6" fmla="*/ 38 w 43"/>
                <a:gd name="T7" fmla="*/ 0 h 52"/>
                <a:gd name="T8" fmla="*/ 36 w 43"/>
                <a:gd name="T9" fmla="*/ 0 h 52"/>
                <a:gd name="T10" fmla="*/ 33 w 43"/>
                <a:gd name="T11" fmla="*/ 0 h 52"/>
                <a:gd name="T12" fmla="*/ 30 w 43"/>
                <a:gd name="T13" fmla="*/ 0 h 52"/>
                <a:gd name="T14" fmla="*/ 27 w 43"/>
                <a:gd name="T15" fmla="*/ 0 h 52"/>
                <a:gd name="T16" fmla="*/ 24 w 43"/>
                <a:gd name="T17" fmla="*/ 1 h 52"/>
                <a:gd name="T18" fmla="*/ 21 w 43"/>
                <a:gd name="T19" fmla="*/ 2 h 52"/>
                <a:gd name="T20" fmla="*/ 18 w 43"/>
                <a:gd name="T21" fmla="*/ 2 h 52"/>
                <a:gd name="T22" fmla="*/ 15 w 43"/>
                <a:gd name="T23" fmla="*/ 3 h 52"/>
                <a:gd name="T24" fmla="*/ 12 w 43"/>
                <a:gd name="T25" fmla="*/ 4 h 52"/>
                <a:gd name="T26" fmla="*/ 10 w 43"/>
                <a:gd name="T27" fmla="*/ 4 h 52"/>
                <a:gd name="T28" fmla="*/ 9 w 43"/>
                <a:gd name="T29" fmla="*/ 4 h 52"/>
                <a:gd name="T30" fmla="*/ 8 w 43"/>
                <a:gd name="T31" fmla="*/ 5 h 52"/>
                <a:gd name="T32" fmla="*/ 7 w 43"/>
                <a:gd name="T33" fmla="*/ 5 h 52"/>
                <a:gd name="T34" fmla="*/ 7 w 43"/>
                <a:gd name="T35" fmla="*/ 5 h 52"/>
                <a:gd name="T36" fmla="*/ 7 w 43"/>
                <a:gd name="T37" fmla="*/ 4 h 52"/>
                <a:gd name="T38" fmla="*/ 7 w 43"/>
                <a:gd name="T39" fmla="*/ 4 h 52"/>
                <a:gd name="T40" fmla="*/ 7 w 43"/>
                <a:gd name="T41" fmla="*/ 4 h 52"/>
                <a:gd name="T42" fmla="*/ 6 w 43"/>
                <a:gd name="T43" fmla="*/ 3 h 52"/>
                <a:gd name="T44" fmla="*/ 6 w 43"/>
                <a:gd name="T45" fmla="*/ 3 h 52"/>
                <a:gd name="T46" fmla="*/ 5 w 43"/>
                <a:gd name="T47" fmla="*/ 2 h 52"/>
                <a:gd name="T48" fmla="*/ 3 w 43"/>
                <a:gd name="T49" fmla="*/ 2 h 52"/>
                <a:gd name="T50" fmla="*/ 2 w 43"/>
                <a:gd name="T51" fmla="*/ 2 h 52"/>
                <a:gd name="T52" fmla="*/ 2 w 43"/>
                <a:gd name="T53" fmla="*/ 3 h 52"/>
                <a:gd name="T54" fmla="*/ 1 w 43"/>
                <a:gd name="T55" fmla="*/ 3 h 52"/>
                <a:gd name="T56" fmla="*/ 0 w 43"/>
                <a:gd name="T57" fmla="*/ 3 h 52"/>
                <a:gd name="T58" fmla="*/ 0 w 43"/>
                <a:gd name="T59" fmla="*/ 3 h 52"/>
                <a:gd name="T60" fmla="*/ 0 w 43"/>
                <a:gd name="T61" fmla="*/ 4 h 52"/>
                <a:gd name="T62" fmla="*/ 0 w 43"/>
                <a:gd name="T63" fmla="*/ 4 h 52"/>
                <a:gd name="T64" fmla="*/ 0 w 43"/>
                <a:gd name="T65" fmla="*/ 4 h 52"/>
                <a:gd name="T66" fmla="*/ 0 w 43"/>
                <a:gd name="T67" fmla="*/ 52 h 52"/>
                <a:gd name="T68" fmla="*/ 7 w 43"/>
                <a:gd name="T69" fmla="*/ 52 h 52"/>
                <a:gd name="T70" fmla="*/ 7 w 43"/>
                <a:gd name="T71" fmla="*/ 49 h 52"/>
                <a:gd name="T72" fmla="*/ 7 w 43"/>
                <a:gd name="T73" fmla="*/ 41 h 52"/>
                <a:gd name="T74" fmla="*/ 7 w 43"/>
                <a:gd name="T75" fmla="*/ 34 h 52"/>
                <a:gd name="T76" fmla="*/ 7 w 43"/>
                <a:gd name="T77" fmla="*/ 30 h 52"/>
                <a:gd name="T78" fmla="*/ 8 w 43"/>
                <a:gd name="T79" fmla="*/ 30 h 52"/>
                <a:gd name="T80" fmla="*/ 10 w 43"/>
                <a:gd name="T81" fmla="*/ 29 h 52"/>
                <a:gd name="T82" fmla="*/ 12 w 43"/>
                <a:gd name="T83" fmla="*/ 29 h 52"/>
                <a:gd name="T84" fmla="*/ 14 w 43"/>
                <a:gd name="T85" fmla="*/ 28 h 52"/>
                <a:gd name="T86" fmla="*/ 16 w 43"/>
                <a:gd name="T87" fmla="*/ 28 h 52"/>
                <a:gd name="T88" fmla="*/ 19 w 43"/>
                <a:gd name="T89" fmla="*/ 27 h 52"/>
                <a:gd name="T90" fmla="*/ 21 w 43"/>
                <a:gd name="T91" fmla="*/ 26 h 52"/>
                <a:gd name="T92" fmla="*/ 24 w 43"/>
                <a:gd name="T93" fmla="*/ 26 h 52"/>
                <a:gd name="T94" fmla="*/ 26 w 43"/>
                <a:gd name="T95" fmla="*/ 25 h 52"/>
                <a:gd name="T96" fmla="*/ 29 w 43"/>
                <a:gd name="T97" fmla="*/ 24 h 52"/>
                <a:gd name="T98" fmla="*/ 32 w 43"/>
                <a:gd name="T99" fmla="*/ 24 h 52"/>
                <a:gd name="T100" fmla="*/ 34 w 43"/>
                <a:gd name="T101" fmla="*/ 23 h 52"/>
                <a:gd name="T102" fmla="*/ 37 w 43"/>
                <a:gd name="T103" fmla="*/ 22 h 52"/>
                <a:gd name="T104" fmla="*/ 39 w 43"/>
                <a:gd name="T105" fmla="*/ 22 h 52"/>
                <a:gd name="T106" fmla="*/ 41 w 43"/>
                <a:gd name="T107" fmla="*/ 22 h 52"/>
                <a:gd name="T108" fmla="*/ 43 w 43"/>
                <a:gd name="T109" fmla="*/ 21 h 52"/>
                <a:gd name="T110" fmla="*/ 43 w 43"/>
                <a:gd name="T111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3" h="52">
                  <a:moveTo>
                    <a:pt x="43" y="2"/>
                  </a:moveTo>
                  <a:lnTo>
                    <a:pt x="42" y="1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4" y="1"/>
                  </a:lnTo>
                  <a:lnTo>
                    <a:pt x="21" y="2"/>
                  </a:lnTo>
                  <a:lnTo>
                    <a:pt x="18" y="2"/>
                  </a:lnTo>
                  <a:lnTo>
                    <a:pt x="15" y="3"/>
                  </a:lnTo>
                  <a:lnTo>
                    <a:pt x="12" y="4"/>
                  </a:lnTo>
                  <a:lnTo>
                    <a:pt x="10" y="4"/>
                  </a:lnTo>
                  <a:lnTo>
                    <a:pt x="9" y="4"/>
                  </a:lnTo>
                  <a:lnTo>
                    <a:pt x="8" y="5"/>
                  </a:lnTo>
                  <a:lnTo>
                    <a:pt x="7" y="5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6" y="3"/>
                  </a:lnTo>
                  <a:lnTo>
                    <a:pt x="6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52"/>
                  </a:lnTo>
                  <a:lnTo>
                    <a:pt x="7" y="52"/>
                  </a:lnTo>
                  <a:lnTo>
                    <a:pt x="7" y="49"/>
                  </a:lnTo>
                  <a:lnTo>
                    <a:pt x="7" y="41"/>
                  </a:lnTo>
                  <a:lnTo>
                    <a:pt x="7" y="34"/>
                  </a:lnTo>
                  <a:lnTo>
                    <a:pt x="7" y="30"/>
                  </a:lnTo>
                  <a:lnTo>
                    <a:pt x="8" y="30"/>
                  </a:lnTo>
                  <a:lnTo>
                    <a:pt x="10" y="29"/>
                  </a:lnTo>
                  <a:lnTo>
                    <a:pt x="12" y="29"/>
                  </a:lnTo>
                  <a:lnTo>
                    <a:pt x="14" y="28"/>
                  </a:lnTo>
                  <a:lnTo>
                    <a:pt x="16" y="28"/>
                  </a:lnTo>
                  <a:lnTo>
                    <a:pt x="19" y="27"/>
                  </a:lnTo>
                  <a:lnTo>
                    <a:pt x="21" y="26"/>
                  </a:lnTo>
                  <a:lnTo>
                    <a:pt x="24" y="26"/>
                  </a:lnTo>
                  <a:lnTo>
                    <a:pt x="26" y="25"/>
                  </a:lnTo>
                  <a:lnTo>
                    <a:pt x="29" y="24"/>
                  </a:lnTo>
                  <a:lnTo>
                    <a:pt x="32" y="24"/>
                  </a:lnTo>
                  <a:lnTo>
                    <a:pt x="34" y="23"/>
                  </a:lnTo>
                  <a:lnTo>
                    <a:pt x="37" y="22"/>
                  </a:lnTo>
                  <a:lnTo>
                    <a:pt x="39" y="22"/>
                  </a:lnTo>
                  <a:lnTo>
                    <a:pt x="41" y="22"/>
                  </a:lnTo>
                  <a:lnTo>
                    <a:pt x="43" y="21"/>
                  </a:lnTo>
                  <a:lnTo>
                    <a:pt x="43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00" name="Freeform 258"/>
            <p:cNvSpPr>
              <a:spLocks/>
            </p:cNvSpPr>
            <p:nvPr/>
          </p:nvSpPr>
          <p:spPr bwMode="auto">
            <a:xfrm>
              <a:off x="921" y="2752"/>
              <a:ext cx="231" cy="47"/>
            </a:xfrm>
            <a:custGeom>
              <a:avLst/>
              <a:gdLst>
                <a:gd name="T0" fmla="*/ 18 w 231"/>
                <a:gd name="T1" fmla="*/ 7 h 47"/>
                <a:gd name="T2" fmla="*/ 24 w 231"/>
                <a:gd name="T3" fmla="*/ 6 h 47"/>
                <a:gd name="T4" fmla="*/ 32 w 231"/>
                <a:gd name="T5" fmla="*/ 5 h 47"/>
                <a:gd name="T6" fmla="*/ 40 w 231"/>
                <a:gd name="T7" fmla="*/ 4 h 47"/>
                <a:gd name="T8" fmla="*/ 49 w 231"/>
                <a:gd name="T9" fmla="*/ 3 h 47"/>
                <a:gd name="T10" fmla="*/ 59 w 231"/>
                <a:gd name="T11" fmla="*/ 2 h 47"/>
                <a:gd name="T12" fmla="*/ 69 w 231"/>
                <a:gd name="T13" fmla="*/ 1 h 47"/>
                <a:gd name="T14" fmla="*/ 80 w 231"/>
                <a:gd name="T15" fmla="*/ 1 h 47"/>
                <a:gd name="T16" fmla="*/ 91 w 231"/>
                <a:gd name="T17" fmla="*/ 0 h 47"/>
                <a:gd name="T18" fmla="*/ 103 w 231"/>
                <a:gd name="T19" fmla="*/ 0 h 47"/>
                <a:gd name="T20" fmla="*/ 115 w 231"/>
                <a:gd name="T21" fmla="*/ 0 h 47"/>
                <a:gd name="T22" fmla="*/ 130 w 231"/>
                <a:gd name="T23" fmla="*/ 0 h 47"/>
                <a:gd name="T24" fmla="*/ 145 w 231"/>
                <a:gd name="T25" fmla="*/ 0 h 47"/>
                <a:gd name="T26" fmla="*/ 159 w 231"/>
                <a:gd name="T27" fmla="*/ 1 h 47"/>
                <a:gd name="T28" fmla="*/ 172 w 231"/>
                <a:gd name="T29" fmla="*/ 2 h 47"/>
                <a:gd name="T30" fmla="*/ 184 w 231"/>
                <a:gd name="T31" fmla="*/ 3 h 47"/>
                <a:gd name="T32" fmla="*/ 194 w 231"/>
                <a:gd name="T33" fmla="*/ 4 h 47"/>
                <a:gd name="T34" fmla="*/ 201 w 231"/>
                <a:gd name="T35" fmla="*/ 5 h 47"/>
                <a:gd name="T36" fmla="*/ 208 w 231"/>
                <a:gd name="T37" fmla="*/ 6 h 47"/>
                <a:gd name="T38" fmla="*/ 215 w 231"/>
                <a:gd name="T39" fmla="*/ 7 h 47"/>
                <a:gd name="T40" fmla="*/ 220 w 231"/>
                <a:gd name="T41" fmla="*/ 9 h 47"/>
                <a:gd name="T42" fmla="*/ 224 w 231"/>
                <a:gd name="T43" fmla="*/ 10 h 47"/>
                <a:gd name="T44" fmla="*/ 228 w 231"/>
                <a:gd name="T45" fmla="*/ 12 h 47"/>
                <a:gd name="T46" fmla="*/ 230 w 231"/>
                <a:gd name="T47" fmla="*/ 15 h 47"/>
                <a:gd name="T48" fmla="*/ 230 w 231"/>
                <a:gd name="T49" fmla="*/ 31 h 47"/>
                <a:gd name="T50" fmla="*/ 225 w 231"/>
                <a:gd name="T51" fmla="*/ 35 h 47"/>
                <a:gd name="T52" fmla="*/ 218 w 231"/>
                <a:gd name="T53" fmla="*/ 38 h 47"/>
                <a:gd name="T54" fmla="*/ 213 w 231"/>
                <a:gd name="T55" fmla="*/ 39 h 47"/>
                <a:gd name="T56" fmla="*/ 209 w 231"/>
                <a:gd name="T57" fmla="*/ 40 h 47"/>
                <a:gd name="T58" fmla="*/ 205 w 231"/>
                <a:gd name="T59" fmla="*/ 41 h 47"/>
                <a:gd name="T60" fmla="*/ 201 w 231"/>
                <a:gd name="T61" fmla="*/ 42 h 47"/>
                <a:gd name="T62" fmla="*/ 196 w 231"/>
                <a:gd name="T63" fmla="*/ 42 h 47"/>
                <a:gd name="T64" fmla="*/ 191 w 231"/>
                <a:gd name="T65" fmla="*/ 43 h 47"/>
                <a:gd name="T66" fmla="*/ 183 w 231"/>
                <a:gd name="T67" fmla="*/ 44 h 47"/>
                <a:gd name="T68" fmla="*/ 175 w 231"/>
                <a:gd name="T69" fmla="*/ 45 h 47"/>
                <a:gd name="T70" fmla="*/ 166 w 231"/>
                <a:gd name="T71" fmla="*/ 45 h 47"/>
                <a:gd name="T72" fmla="*/ 158 w 231"/>
                <a:gd name="T73" fmla="*/ 46 h 47"/>
                <a:gd name="T74" fmla="*/ 148 w 231"/>
                <a:gd name="T75" fmla="*/ 46 h 47"/>
                <a:gd name="T76" fmla="*/ 142 w 231"/>
                <a:gd name="T77" fmla="*/ 46 h 47"/>
                <a:gd name="T78" fmla="*/ 136 w 231"/>
                <a:gd name="T79" fmla="*/ 47 h 47"/>
                <a:gd name="T80" fmla="*/ 130 w 231"/>
                <a:gd name="T81" fmla="*/ 47 h 47"/>
                <a:gd name="T82" fmla="*/ 123 w 231"/>
                <a:gd name="T83" fmla="*/ 47 h 47"/>
                <a:gd name="T84" fmla="*/ 117 w 231"/>
                <a:gd name="T85" fmla="*/ 47 h 47"/>
                <a:gd name="T86" fmla="*/ 111 w 231"/>
                <a:gd name="T87" fmla="*/ 47 h 47"/>
                <a:gd name="T88" fmla="*/ 104 w 231"/>
                <a:gd name="T89" fmla="*/ 47 h 47"/>
                <a:gd name="T90" fmla="*/ 98 w 231"/>
                <a:gd name="T91" fmla="*/ 47 h 47"/>
                <a:gd name="T92" fmla="*/ 92 w 231"/>
                <a:gd name="T93" fmla="*/ 47 h 47"/>
                <a:gd name="T94" fmla="*/ 86 w 231"/>
                <a:gd name="T95" fmla="*/ 46 h 47"/>
                <a:gd name="T96" fmla="*/ 77 w 231"/>
                <a:gd name="T97" fmla="*/ 46 h 47"/>
                <a:gd name="T98" fmla="*/ 63 w 231"/>
                <a:gd name="T99" fmla="*/ 45 h 47"/>
                <a:gd name="T100" fmla="*/ 50 w 231"/>
                <a:gd name="T101" fmla="*/ 44 h 47"/>
                <a:gd name="T102" fmla="*/ 39 w 231"/>
                <a:gd name="T103" fmla="*/ 43 h 47"/>
                <a:gd name="T104" fmla="*/ 29 w 231"/>
                <a:gd name="T105" fmla="*/ 42 h 47"/>
                <a:gd name="T106" fmla="*/ 20 w 231"/>
                <a:gd name="T107" fmla="*/ 40 h 47"/>
                <a:gd name="T108" fmla="*/ 14 w 231"/>
                <a:gd name="T109" fmla="*/ 38 h 47"/>
                <a:gd name="T110" fmla="*/ 9 w 231"/>
                <a:gd name="T111" fmla="*/ 37 h 47"/>
                <a:gd name="T112" fmla="*/ 5 w 231"/>
                <a:gd name="T113" fmla="*/ 35 h 47"/>
                <a:gd name="T114" fmla="*/ 2 w 231"/>
                <a:gd name="T115" fmla="*/ 33 h 47"/>
                <a:gd name="T116" fmla="*/ 0 w 231"/>
                <a:gd name="T117" fmla="*/ 31 h 47"/>
                <a:gd name="T118" fmla="*/ 0 w 231"/>
                <a:gd name="T119" fmla="*/ 14 h 47"/>
                <a:gd name="T120" fmla="*/ 4 w 231"/>
                <a:gd name="T121" fmla="*/ 11 h 47"/>
                <a:gd name="T122" fmla="*/ 10 w 231"/>
                <a:gd name="T123" fmla="*/ 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1" h="47">
                  <a:moveTo>
                    <a:pt x="14" y="8"/>
                  </a:moveTo>
                  <a:lnTo>
                    <a:pt x="16" y="7"/>
                  </a:lnTo>
                  <a:lnTo>
                    <a:pt x="18" y="7"/>
                  </a:lnTo>
                  <a:lnTo>
                    <a:pt x="20" y="7"/>
                  </a:lnTo>
                  <a:lnTo>
                    <a:pt x="22" y="6"/>
                  </a:lnTo>
                  <a:lnTo>
                    <a:pt x="24" y="6"/>
                  </a:lnTo>
                  <a:lnTo>
                    <a:pt x="27" y="5"/>
                  </a:lnTo>
                  <a:lnTo>
                    <a:pt x="29" y="5"/>
                  </a:lnTo>
                  <a:lnTo>
                    <a:pt x="32" y="5"/>
                  </a:lnTo>
                  <a:lnTo>
                    <a:pt x="34" y="4"/>
                  </a:lnTo>
                  <a:lnTo>
                    <a:pt x="37" y="4"/>
                  </a:lnTo>
                  <a:lnTo>
                    <a:pt x="40" y="4"/>
                  </a:lnTo>
                  <a:lnTo>
                    <a:pt x="43" y="3"/>
                  </a:lnTo>
                  <a:lnTo>
                    <a:pt x="46" y="3"/>
                  </a:lnTo>
                  <a:lnTo>
                    <a:pt x="49" y="3"/>
                  </a:lnTo>
                  <a:lnTo>
                    <a:pt x="52" y="2"/>
                  </a:lnTo>
                  <a:lnTo>
                    <a:pt x="56" y="2"/>
                  </a:lnTo>
                  <a:lnTo>
                    <a:pt x="59" y="2"/>
                  </a:lnTo>
                  <a:lnTo>
                    <a:pt x="62" y="2"/>
                  </a:lnTo>
                  <a:lnTo>
                    <a:pt x="66" y="1"/>
                  </a:lnTo>
                  <a:lnTo>
                    <a:pt x="69" y="1"/>
                  </a:lnTo>
                  <a:lnTo>
                    <a:pt x="73" y="1"/>
                  </a:lnTo>
                  <a:lnTo>
                    <a:pt x="76" y="1"/>
                  </a:lnTo>
                  <a:lnTo>
                    <a:pt x="80" y="1"/>
                  </a:lnTo>
                  <a:lnTo>
                    <a:pt x="84" y="1"/>
                  </a:lnTo>
                  <a:lnTo>
                    <a:pt x="87" y="0"/>
                  </a:lnTo>
                  <a:lnTo>
                    <a:pt x="91" y="0"/>
                  </a:lnTo>
                  <a:lnTo>
                    <a:pt x="95" y="0"/>
                  </a:lnTo>
                  <a:lnTo>
                    <a:pt x="99" y="0"/>
                  </a:lnTo>
                  <a:lnTo>
                    <a:pt x="103" y="0"/>
                  </a:lnTo>
                  <a:lnTo>
                    <a:pt x="107" y="0"/>
                  </a:lnTo>
                  <a:lnTo>
                    <a:pt x="111" y="0"/>
                  </a:lnTo>
                  <a:lnTo>
                    <a:pt x="115" y="0"/>
                  </a:lnTo>
                  <a:lnTo>
                    <a:pt x="120" y="0"/>
                  </a:lnTo>
                  <a:lnTo>
                    <a:pt x="125" y="0"/>
                  </a:lnTo>
                  <a:lnTo>
                    <a:pt x="130" y="0"/>
                  </a:lnTo>
                  <a:lnTo>
                    <a:pt x="135" y="0"/>
                  </a:lnTo>
                  <a:lnTo>
                    <a:pt x="140" y="0"/>
                  </a:lnTo>
                  <a:lnTo>
                    <a:pt x="145" y="0"/>
                  </a:lnTo>
                  <a:lnTo>
                    <a:pt x="150" y="1"/>
                  </a:lnTo>
                  <a:lnTo>
                    <a:pt x="154" y="1"/>
                  </a:lnTo>
                  <a:lnTo>
                    <a:pt x="159" y="1"/>
                  </a:lnTo>
                  <a:lnTo>
                    <a:pt x="163" y="1"/>
                  </a:lnTo>
                  <a:lnTo>
                    <a:pt x="168" y="2"/>
                  </a:lnTo>
                  <a:lnTo>
                    <a:pt x="172" y="2"/>
                  </a:lnTo>
                  <a:lnTo>
                    <a:pt x="176" y="2"/>
                  </a:lnTo>
                  <a:lnTo>
                    <a:pt x="180" y="3"/>
                  </a:lnTo>
                  <a:lnTo>
                    <a:pt x="184" y="3"/>
                  </a:lnTo>
                  <a:lnTo>
                    <a:pt x="188" y="3"/>
                  </a:lnTo>
                  <a:lnTo>
                    <a:pt x="191" y="4"/>
                  </a:lnTo>
                  <a:lnTo>
                    <a:pt x="194" y="4"/>
                  </a:lnTo>
                  <a:lnTo>
                    <a:pt x="196" y="4"/>
                  </a:lnTo>
                  <a:lnTo>
                    <a:pt x="199" y="5"/>
                  </a:lnTo>
                  <a:lnTo>
                    <a:pt x="201" y="5"/>
                  </a:lnTo>
                  <a:lnTo>
                    <a:pt x="204" y="5"/>
                  </a:lnTo>
                  <a:lnTo>
                    <a:pt x="206" y="6"/>
                  </a:lnTo>
                  <a:lnTo>
                    <a:pt x="208" y="6"/>
                  </a:lnTo>
                  <a:lnTo>
                    <a:pt x="211" y="7"/>
                  </a:lnTo>
                  <a:lnTo>
                    <a:pt x="213" y="7"/>
                  </a:lnTo>
                  <a:lnTo>
                    <a:pt x="215" y="7"/>
                  </a:lnTo>
                  <a:lnTo>
                    <a:pt x="216" y="8"/>
                  </a:lnTo>
                  <a:lnTo>
                    <a:pt x="218" y="8"/>
                  </a:lnTo>
                  <a:lnTo>
                    <a:pt x="220" y="9"/>
                  </a:lnTo>
                  <a:lnTo>
                    <a:pt x="221" y="9"/>
                  </a:lnTo>
                  <a:lnTo>
                    <a:pt x="223" y="10"/>
                  </a:lnTo>
                  <a:lnTo>
                    <a:pt x="224" y="10"/>
                  </a:lnTo>
                  <a:lnTo>
                    <a:pt x="226" y="11"/>
                  </a:lnTo>
                  <a:lnTo>
                    <a:pt x="227" y="12"/>
                  </a:lnTo>
                  <a:lnTo>
                    <a:pt x="228" y="12"/>
                  </a:lnTo>
                  <a:lnTo>
                    <a:pt x="229" y="13"/>
                  </a:lnTo>
                  <a:lnTo>
                    <a:pt x="230" y="14"/>
                  </a:lnTo>
                  <a:lnTo>
                    <a:pt x="230" y="15"/>
                  </a:lnTo>
                  <a:lnTo>
                    <a:pt x="231" y="16"/>
                  </a:lnTo>
                  <a:lnTo>
                    <a:pt x="231" y="30"/>
                  </a:lnTo>
                  <a:lnTo>
                    <a:pt x="230" y="31"/>
                  </a:lnTo>
                  <a:lnTo>
                    <a:pt x="229" y="32"/>
                  </a:lnTo>
                  <a:lnTo>
                    <a:pt x="227" y="33"/>
                  </a:lnTo>
                  <a:lnTo>
                    <a:pt x="225" y="35"/>
                  </a:lnTo>
                  <a:lnTo>
                    <a:pt x="222" y="36"/>
                  </a:lnTo>
                  <a:lnTo>
                    <a:pt x="220" y="37"/>
                  </a:lnTo>
                  <a:lnTo>
                    <a:pt x="218" y="38"/>
                  </a:lnTo>
                  <a:lnTo>
                    <a:pt x="216" y="39"/>
                  </a:lnTo>
                  <a:lnTo>
                    <a:pt x="214" y="39"/>
                  </a:lnTo>
                  <a:lnTo>
                    <a:pt x="213" y="39"/>
                  </a:lnTo>
                  <a:lnTo>
                    <a:pt x="212" y="39"/>
                  </a:lnTo>
                  <a:lnTo>
                    <a:pt x="211" y="40"/>
                  </a:lnTo>
                  <a:lnTo>
                    <a:pt x="209" y="40"/>
                  </a:lnTo>
                  <a:lnTo>
                    <a:pt x="208" y="40"/>
                  </a:lnTo>
                  <a:lnTo>
                    <a:pt x="207" y="41"/>
                  </a:lnTo>
                  <a:lnTo>
                    <a:pt x="205" y="41"/>
                  </a:lnTo>
                  <a:lnTo>
                    <a:pt x="204" y="41"/>
                  </a:lnTo>
                  <a:lnTo>
                    <a:pt x="202" y="41"/>
                  </a:lnTo>
                  <a:lnTo>
                    <a:pt x="201" y="42"/>
                  </a:lnTo>
                  <a:lnTo>
                    <a:pt x="200" y="42"/>
                  </a:lnTo>
                  <a:lnTo>
                    <a:pt x="198" y="42"/>
                  </a:lnTo>
                  <a:lnTo>
                    <a:pt x="196" y="42"/>
                  </a:lnTo>
                  <a:lnTo>
                    <a:pt x="195" y="43"/>
                  </a:lnTo>
                  <a:lnTo>
                    <a:pt x="193" y="43"/>
                  </a:lnTo>
                  <a:lnTo>
                    <a:pt x="191" y="43"/>
                  </a:lnTo>
                  <a:lnTo>
                    <a:pt x="188" y="43"/>
                  </a:lnTo>
                  <a:lnTo>
                    <a:pt x="186" y="44"/>
                  </a:lnTo>
                  <a:lnTo>
                    <a:pt x="183" y="44"/>
                  </a:lnTo>
                  <a:lnTo>
                    <a:pt x="180" y="44"/>
                  </a:lnTo>
                  <a:lnTo>
                    <a:pt x="178" y="44"/>
                  </a:lnTo>
                  <a:lnTo>
                    <a:pt x="175" y="45"/>
                  </a:lnTo>
                  <a:lnTo>
                    <a:pt x="172" y="45"/>
                  </a:lnTo>
                  <a:lnTo>
                    <a:pt x="169" y="45"/>
                  </a:lnTo>
                  <a:lnTo>
                    <a:pt x="166" y="45"/>
                  </a:lnTo>
                  <a:lnTo>
                    <a:pt x="163" y="45"/>
                  </a:lnTo>
                  <a:lnTo>
                    <a:pt x="160" y="46"/>
                  </a:lnTo>
                  <a:lnTo>
                    <a:pt x="158" y="46"/>
                  </a:lnTo>
                  <a:lnTo>
                    <a:pt x="154" y="46"/>
                  </a:lnTo>
                  <a:lnTo>
                    <a:pt x="151" y="46"/>
                  </a:lnTo>
                  <a:lnTo>
                    <a:pt x="148" y="46"/>
                  </a:lnTo>
                  <a:lnTo>
                    <a:pt x="146" y="46"/>
                  </a:lnTo>
                  <a:lnTo>
                    <a:pt x="144" y="46"/>
                  </a:lnTo>
                  <a:lnTo>
                    <a:pt x="142" y="46"/>
                  </a:lnTo>
                  <a:lnTo>
                    <a:pt x="140" y="47"/>
                  </a:lnTo>
                  <a:lnTo>
                    <a:pt x="138" y="47"/>
                  </a:lnTo>
                  <a:lnTo>
                    <a:pt x="136" y="47"/>
                  </a:lnTo>
                  <a:lnTo>
                    <a:pt x="134" y="47"/>
                  </a:lnTo>
                  <a:lnTo>
                    <a:pt x="132" y="47"/>
                  </a:lnTo>
                  <a:lnTo>
                    <a:pt x="130" y="47"/>
                  </a:lnTo>
                  <a:lnTo>
                    <a:pt x="128" y="47"/>
                  </a:lnTo>
                  <a:lnTo>
                    <a:pt x="126" y="47"/>
                  </a:lnTo>
                  <a:lnTo>
                    <a:pt x="123" y="47"/>
                  </a:lnTo>
                  <a:lnTo>
                    <a:pt x="121" y="47"/>
                  </a:lnTo>
                  <a:lnTo>
                    <a:pt x="119" y="47"/>
                  </a:lnTo>
                  <a:lnTo>
                    <a:pt x="117" y="47"/>
                  </a:lnTo>
                  <a:lnTo>
                    <a:pt x="115" y="47"/>
                  </a:lnTo>
                  <a:lnTo>
                    <a:pt x="113" y="47"/>
                  </a:lnTo>
                  <a:lnTo>
                    <a:pt x="111" y="47"/>
                  </a:lnTo>
                  <a:lnTo>
                    <a:pt x="109" y="47"/>
                  </a:lnTo>
                  <a:lnTo>
                    <a:pt x="106" y="47"/>
                  </a:lnTo>
                  <a:lnTo>
                    <a:pt x="104" y="47"/>
                  </a:lnTo>
                  <a:lnTo>
                    <a:pt x="102" y="47"/>
                  </a:lnTo>
                  <a:lnTo>
                    <a:pt x="100" y="47"/>
                  </a:lnTo>
                  <a:lnTo>
                    <a:pt x="98" y="47"/>
                  </a:lnTo>
                  <a:lnTo>
                    <a:pt x="96" y="47"/>
                  </a:lnTo>
                  <a:lnTo>
                    <a:pt x="94" y="47"/>
                  </a:lnTo>
                  <a:lnTo>
                    <a:pt x="92" y="47"/>
                  </a:lnTo>
                  <a:lnTo>
                    <a:pt x="90" y="47"/>
                  </a:lnTo>
                  <a:lnTo>
                    <a:pt x="88" y="46"/>
                  </a:lnTo>
                  <a:lnTo>
                    <a:pt x="86" y="46"/>
                  </a:lnTo>
                  <a:lnTo>
                    <a:pt x="84" y="46"/>
                  </a:lnTo>
                  <a:lnTo>
                    <a:pt x="82" y="46"/>
                  </a:lnTo>
                  <a:lnTo>
                    <a:pt x="77" y="46"/>
                  </a:lnTo>
                  <a:lnTo>
                    <a:pt x="72" y="46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58" y="45"/>
                  </a:lnTo>
                  <a:lnTo>
                    <a:pt x="54" y="45"/>
                  </a:lnTo>
                  <a:lnTo>
                    <a:pt x="50" y="44"/>
                  </a:lnTo>
                  <a:lnTo>
                    <a:pt x="46" y="44"/>
                  </a:lnTo>
                  <a:lnTo>
                    <a:pt x="43" y="44"/>
                  </a:lnTo>
                  <a:lnTo>
                    <a:pt x="39" y="43"/>
                  </a:lnTo>
                  <a:lnTo>
                    <a:pt x="35" y="43"/>
                  </a:lnTo>
                  <a:lnTo>
                    <a:pt x="32" y="42"/>
                  </a:lnTo>
                  <a:lnTo>
                    <a:pt x="29" y="42"/>
                  </a:lnTo>
                  <a:lnTo>
                    <a:pt x="26" y="41"/>
                  </a:lnTo>
                  <a:lnTo>
                    <a:pt x="23" y="40"/>
                  </a:lnTo>
                  <a:lnTo>
                    <a:pt x="20" y="40"/>
                  </a:lnTo>
                  <a:lnTo>
                    <a:pt x="18" y="39"/>
                  </a:lnTo>
                  <a:lnTo>
                    <a:pt x="16" y="39"/>
                  </a:lnTo>
                  <a:lnTo>
                    <a:pt x="14" y="38"/>
                  </a:lnTo>
                  <a:lnTo>
                    <a:pt x="12" y="38"/>
                  </a:lnTo>
                  <a:lnTo>
                    <a:pt x="10" y="37"/>
                  </a:lnTo>
                  <a:lnTo>
                    <a:pt x="9" y="37"/>
                  </a:lnTo>
                  <a:lnTo>
                    <a:pt x="7" y="36"/>
                  </a:lnTo>
                  <a:lnTo>
                    <a:pt x="6" y="35"/>
                  </a:lnTo>
                  <a:lnTo>
                    <a:pt x="5" y="35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1" y="32"/>
                  </a:lnTo>
                  <a:lnTo>
                    <a:pt x="0" y="32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1" y="13"/>
                  </a:lnTo>
                  <a:lnTo>
                    <a:pt x="2" y="12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7" y="9"/>
                  </a:lnTo>
                  <a:lnTo>
                    <a:pt x="10" y="9"/>
                  </a:lnTo>
                  <a:lnTo>
                    <a:pt x="14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01" name="Freeform 259"/>
            <p:cNvSpPr>
              <a:spLocks/>
            </p:cNvSpPr>
            <p:nvPr/>
          </p:nvSpPr>
          <p:spPr bwMode="auto">
            <a:xfrm>
              <a:off x="925" y="2755"/>
              <a:ext cx="222" cy="27"/>
            </a:xfrm>
            <a:custGeom>
              <a:avLst/>
              <a:gdLst>
                <a:gd name="T0" fmla="*/ 211 w 222"/>
                <a:gd name="T1" fmla="*/ 19 h 27"/>
                <a:gd name="T2" fmla="*/ 200 w 222"/>
                <a:gd name="T3" fmla="*/ 21 h 27"/>
                <a:gd name="T4" fmla="*/ 187 w 222"/>
                <a:gd name="T5" fmla="*/ 23 h 27"/>
                <a:gd name="T6" fmla="*/ 172 w 222"/>
                <a:gd name="T7" fmla="*/ 25 h 27"/>
                <a:gd name="T8" fmla="*/ 154 w 222"/>
                <a:gd name="T9" fmla="*/ 26 h 27"/>
                <a:gd name="T10" fmla="*/ 140 w 222"/>
                <a:gd name="T11" fmla="*/ 27 h 27"/>
                <a:gd name="T12" fmla="*/ 134 w 222"/>
                <a:gd name="T13" fmla="*/ 27 h 27"/>
                <a:gd name="T14" fmla="*/ 129 w 222"/>
                <a:gd name="T15" fmla="*/ 27 h 27"/>
                <a:gd name="T16" fmla="*/ 123 w 222"/>
                <a:gd name="T17" fmla="*/ 27 h 27"/>
                <a:gd name="T18" fmla="*/ 117 w 222"/>
                <a:gd name="T19" fmla="*/ 27 h 27"/>
                <a:gd name="T20" fmla="*/ 111 w 222"/>
                <a:gd name="T21" fmla="*/ 27 h 27"/>
                <a:gd name="T22" fmla="*/ 103 w 222"/>
                <a:gd name="T23" fmla="*/ 27 h 27"/>
                <a:gd name="T24" fmla="*/ 94 w 222"/>
                <a:gd name="T25" fmla="*/ 27 h 27"/>
                <a:gd name="T26" fmla="*/ 86 w 222"/>
                <a:gd name="T27" fmla="*/ 27 h 27"/>
                <a:gd name="T28" fmla="*/ 78 w 222"/>
                <a:gd name="T29" fmla="*/ 26 h 27"/>
                <a:gd name="T30" fmla="*/ 71 w 222"/>
                <a:gd name="T31" fmla="*/ 26 h 27"/>
                <a:gd name="T32" fmla="*/ 61 w 222"/>
                <a:gd name="T33" fmla="*/ 25 h 27"/>
                <a:gd name="T34" fmla="*/ 52 w 222"/>
                <a:gd name="T35" fmla="*/ 25 h 27"/>
                <a:gd name="T36" fmla="*/ 43 w 222"/>
                <a:gd name="T37" fmla="*/ 24 h 27"/>
                <a:gd name="T38" fmla="*/ 35 w 222"/>
                <a:gd name="T39" fmla="*/ 23 h 27"/>
                <a:gd name="T40" fmla="*/ 27 w 222"/>
                <a:gd name="T41" fmla="*/ 22 h 27"/>
                <a:gd name="T42" fmla="*/ 21 w 222"/>
                <a:gd name="T43" fmla="*/ 21 h 27"/>
                <a:gd name="T44" fmla="*/ 17 w 222"/>
                <a:gd name="T45" fmla="*/ 21 h 27"/>
                <a:gd name="T46" fmla="*/ 14 w 222"/>
                <a:gd name="T47" fmla="*/ 20 h 27"/>
                <a:gd name="T48" fmla="*/ 7 w 222"/>
                <a:gd name="T49" fmla="*/ 18 h 27"/>
                <a:gd name="T50" fmla="*/ 2 w 222"/>
                <a:gd name="T51" fmla="*/ 16 h 27"/>
                <a:gd name="T52" fmla="*/ 0 w 222"/>
                <a:gd name="T53" fmla="*/ 13 h 27"/>
                <a:gd name="T54" fmla="*/ 1 w 222"/>
                <a:gd name="T55" fmla="*/ 11 h 27"/>
                <a:gd name="T56" fmla="*/ 5 w 222"/>
                <a:gd name="T57" fmla="*/ 9 h 27"/>
                <a:gd name="T58" fmla="*/ 12 w 222"/>
                <a:gd name="T59" fmla="*/ 7 h 27"/>
                <a:gd name="T60" fmla="*/ 21 w 222"/>
                <a:gd name="T61" fmla="*/ 5 h 27"/>
                <a:gd name="T62" fmla="*/ 32 w 222"/>
                <a:gd name="T63" fmla="*/ 4 h 27"/>
                <a:gd name="T64" fmla="*/ 43 w 222"/>
                <a:gd name="T65" fmla="*/ 2 h 27"/>
                <a:gd name="T66" fmla="*/ 56 w 222"/>
                <a:gd name="T67" fmla="*/ 1 h 27"/>
                <a:gd name="T68" fmla="*/ 70 w 222"/>
                <a:gd name="T69" fmla="*/ 1 h 27"/>
                <a:gd name="T70" fmla="*/ 85 w 222"/>
                <a:gd name="T71" fmla="*/ 0 h 27"/>
                <a:gd name="T72" fmla="*/ 100 w 222"/>
                <a:gd name="T73" fmla="*/ 0 h 27"/>
                <a:gd name="T74" fmla="*/ 116 w 222"/>
                <a:gd name="T75" fmla="*/ 0 h 27"/>
                <a:gd name="T76" fmla="*/ 128 w 222"/>
                <a:gd name="T77" fmla="*/ 0 h 27"/>
                <a:gd name="T78" fmla="*/ 141 w 222"/>
                <a:gd name="T79" fmla="*/ 0 h 27"/>
                <a:gd name="T80" fmla="*/ 153 w 222"/>
                <a:gd name="T81" fmla="*/ 1 h 27"/>
                <a:gd name="T82" fmla="*/ 164 w 222"/>
                <a:gd name="T83" fmla="*/ 1 h 27"/>
                <a:gd name="T84" fmla="*/ 175 w 222"/>
                <a:gd name="T85" fmla="*/ 2 h 27"/>
                <a:gd name="T86" fmla="*/ 185 w 222"/>
                <a:gd name="T87" fmla="*/ 3 h 27"/>
                <a:gd name="T88" fmla="*/ 193 w 222"/>
                <a:gd name="T89" fmla="*/ 4 h 27"/>
                <a:gd name="T90" fmla="*/ 201 w 222"/>
                <a:gd name="T91" fmla="*/ 5 h 27"/>
                <a:gd name="T92" fmla="*/ 208 w 222"/>
                <a:gd name="T93" fmla="*/ 7 h 27"/>
                <a:gd name="T94" fmla="*/ 214 w 222"/>
                <a:gd name="T95" fmla="*/ 8 h 27"/>
                <a:gd name="T96" fmla="*/ 218 w 222"/>
                <a:gd name="T97" fmla="*/ 10 h 27"/>
                <a:gd name="T98" fmla="*/ 221 w 222"/>
                <a:gd name="T99" fmla="*/ 11 h 27"/>
                <a:gd name="T100" fmla="*/ 222 w 222"/>
                <a:gd name="T101" fmla="*/ 13 h 27"/>
                <a:gd name="T102" fmla="*/ 222 w 222"/>
                <a:gd name="T103" fmla="*/ 15 h 27"/>
                <a:gd name="T104" fmla="*/ 219 w 222"/>
                <a:gd name="T105" fmla="*/ 1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2" h="27">
                  <a:moveTo>
                    <a:pt x="216" y="18"/>
                  </a:moveTo>
                  <a:lnTo>
                    <a:pt x="214" y="19"/>
                  </a:lnTo>
                  <a:lnTo>
                    <a:pt x="211" y="19"/>
                  </a:lnTo>
                  <a:lnTo>
                    <a:pt x="208" y="20"/>
                  </a:lnTo>
                  <a:lnTo>
                    <a:pt x="204" y="21"/>
                  </a:lnTo>
                  <a:lnTo>
                    <a:pt x="200" y="21"/>
                  </a:lnTo>
                  <a:lnTo>
                    <a:pt x="196" y="22"/>
                  </a:lnTo>
                  <a:lnTo>
                    <a:pt x="192" y="23"/>
                  </a:lnTo>
                  <a:lnTo>
                    <a:pt x="187" y="23"/>
                  </a:lnTo>
                  <a:lnTo>
                    <a:pt x="182" y="24"/>
                  </a:lnTo>
                  <a:lnTo>
                    <a:pt x="177" y="24"/>
                  </a:lnTo>
                  <a:lnTo>
                    <a:pt x="172" y="25"/>
                  </a:lnTo>
                  <a:lnTo>
                    <a:pt x="166" y="25"/>
                  </a:lnTo>
                  <a:lnTo>
                    <a:pt x="160" y="25"/>
                  </a:lnTo>
                  <a:lnTo>
                    <a:pt x="154" y="26"/>
                  </a:lnTo>
                  <a:lnTo>
                    <a:pt x="148" y="26"/>
                  </a:lnTo>
                  <a:lnTo>
                    <a:pt x="142" y="26"/>
                  </a:lnTo>
                  <a:lnTo>
                    <a:pt x="140" y="27"/>
                  </a:lnTo>
                  <a:lnTo>
                    <a:pt x="138" y="27"/>
                  </a:lnTo>
                  <a:lnTo>
                    <a:pt x="136" y="27"/>
                  </a:lnTo>
                  <a:lnTo>
                    <a:pt x="134" y="27"/>
                  </a:lnTo>
                  <a:lnTo>
                    <a:pt x="132" y="27"/>
                  </a:lnTo>
                  <a:lnTo>
                    <a:pt x="131" y="27"/>
                  </a:lnTo>
                  <a:lnTo>
                    <a:pt x="129" y="27"/>
                  </a:lnTo>
                  <a:lnTo>
                    <a:pt x="127" y="27"/>
                  </a:lnTo>
                  <a:lnTo>
                    <a:pt x="125" y="27"/>
                  </a:lnTo>
                  <a:lnTo>
                    <a:pt x="123" y="27"/>
                  </a:lnTo>
                  <a:lnTo>
                    <a:pt x="121" y="27"/>
                  </a:lnTo>
                  <a:lnTo>
                    <a:pt x="119" y="27"/>
                  </a:lnTo>
                  <a:lnTo>
                    <a:pt x="117" y="27"/>
                  </a:lnTo>
                  <a:lnTo>
                    <a:pt x="115" y="27"/>
                  </a:lnTo>
                  <a:lnTo>
                    <a:pt x="113" y="27"/>
                  </a:lnTo>
                  <a:lnTo>
                    <a:pt x="111" y="27"/>
                  </a:lnTo>
                  <a:lnTo>
                    <a:pt x="108" y="27"/>
                  </a:lnTo>
                  <a:lnTo>
                    <a:pt x="105" y="27"/>
                  </a:lnTo>
                  <a:lnTo>
                    <a:pt x="103" y="27"/>
                  </a:lnTo>
                  <a:lnTo>
                    <a:pt x="100" y="27"/>
                  </a:lnTo>
                  <a:lnTo>
                    <a:pt x="97" y="27"/>
                  </a:lnTo>
                  <a:lnTo>
                    <a:pt x="94" y="27"/>
                  </a:lnTo>
                  <a:lnTo>
                    <a:pt x="91" y="27"/>
                  </a:lnTo>
                  <a:lnTo>
                    <a:pt x="89" y="27"/>
                  </a:lnTo>
                  <a:lnTo>
                    <a:pt x="86" y="27"/>
                  </a:lnTo>
                  <a:lnTo>
                    <a:pt x="84" y="26"/>
                  </a:lnTo>
                  <a:lnTo>
                    <a:pt x="81" y="26"/>
                  </a:lnTo>
                  <a:lnTo>
                    <a:pt x="78" y="26"/>
                  </a:lnTo>
                  <a:lnTo>
                    <a:pt x="76" y="26"/>
                  </a:lnTo>
                  <a:lnTo>
                    <a:pt x="73" y="26"/>
                  </a:lnTo>
                  <a:lnTo>
                    <a:pt x="71" y="26"/>
                  </a:lnTo>
                  <a:lnTo>
                    <a:pt x="68" y="26"/>
                  </a:lnTo>
                  <a:lnTo>
                    <a:pt x="65" y="26"/>
                  </a:lnTo>
                  <a:lnTo>
                    <a:pt x="61" y="25"/>
                  </a:lnTo>
                  <a:lnTo>
                    <a:pt x="58" y="25"/>
                  </a:lnTo>
                  <a:lnTo>
                    <a:pt x="55" y="25"/>
                  </a:lnTo>
                  <a:lnTo>
                    <a:pt x="52" y="25"/>
                  </a:lnTo>
                  <a:lnTo>
                    <a:pt x="49" y="25"/>
                  </a:lnTo>
                  <a:lnTo>
                    <a:pt x="46" y="24"/>
                  </a:lnTo>
                  <a:lnTo>
                    <a:pt x="43" y="24"/>
                  </a:lnTo>
                  <a:lnTo>
                    <a:pt x="40" y="24"/>
                  </a:lnTo>
                  <a:lnTo>
                    <a:pt x="37" y="23"/>
                  </a:lnTo>
                  <a:lnTo>
                    <a:pt x="35" y="23"/>
                  </a:lnTo>
                  <a:lnTo>
                    <a:pt x="32" y="23"/>
                  </a:lnTo>
                  <a:lnTo>
                    <a:pt x="30" y="23"/>
                  </a:lnTo>
                  <a:lnTo>
                    <a:pt x="27" y="22"/>
                  </a:lnTo>
                  <a:lnTo>
                    <a:pt x="25" y="22"/>
                  </a:lnTo>
                  <a:lnTo>
                    <a:pt x="23" y="22"/>
                  </a:lnTo>
                  <a:lnTo>
                    <a:pt x="21" y="21"/>
                  </a:lnTo>
                  <a:lnTo>
                    <a:pt x="20" y="21"/>
                  </a:lnTo>
                  <a:lnTo>
                    <a:pt x="19" y="21"/>
                  </a:lnTo>
                  <a:lnTo>
                    <a:pt x="17" y="21"/>
                  </a:lnTo>
                  <a:lnTo>
                    <a:pt x="16" y="20"/>
                  </a:lnTo>
                  <a:lnTo>
                    <a:pt x="15" y="20"/>
                  </a:lnTo>
                  <a:lnTo>
                    <a:pt x="14" y="20"/>
                  </a:lnTo>
                  <a:lnTo>
                    <a:pt x="13" y="20"/>
                  </a:lnTo>
                  <a:lnTo>
                    <a:pt x="10" y="19"/>
                  </a:lnTo>
                  <a:lnTo>
                    <a:pt x="7" y="18"/>
                  </a:lnTo>
                  <a:lnTo>
                    <a:pt x="5" y="18"/>
                  </a:lnTo>
                  <a:lnTo>
                    <a:pt x="3" y="17"/>
                  </a:lnTo>
                  <a:lnTo>
                    <a:pt x="2" y="16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1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5" y="9"/>
                  </a:lnTo>
                  <a:lnTo>
                    <a:pt x="7" y="8"/>
                  </a:lnTo>
                  <a:lnTo>
                    <a:pt x="9" y="8"/>
                  </a:lnTo>
                  <a:lnTo>
                    <a:pt x="12" y="7"/>
                  </a:lnTo>
                  <a:lnTo>
                    <a:pt x="14" y="6"/>
                  </a:lnTo>
                  <a:lnTo>
                    <a:pt x="17" y="6"/>
                  </a:lnTo>
                  <a:lnTo>
                    <a:pt x="21" y="5"/>
                  </a:lnTo>
                  <a:lnTo>
                    <a:pt x="24" y="5"/>
                  </a:lnTo>
                  <a:lnTo>
                    <a:pt x="28" y="4"/>
                  </a:lnTo>
                  <a:lnTo>
                    <a:pt x="32" y="4"/>
                  </a:lnTo>
                  <a:lnTo>
                    <a:pt x="36" y="3"/>
                  </a:lnTo>
                  <a:lnTo>
                    <a:pt x="39" y="3"/>
                  </a:lnTo>
                  <a:lnTo>
                    <a:pt x="43" y="2"/>
                  </a:lnTo>
                  <a:lnTo>
                    <a:pt x="47" y="2"/>
                  </a:lnTo>
                  <a:lnTo>
                    <a:pt x="52" y="2"/>
                  </a:lnTo>
                  <a:lnTo>
                    <a:pt x="56" y="1"/>
                  </a:lnTo>
                  <a:lnTo>
                    <a:pt x="61" y="1"/>
                  </a:lnTo>
                  <a:lnTo>
                    <a:pt x="65" y="1"/>
                  </a:lnTo>
                  <a:lnTo>
                    <a:pt x="70" y="1"/>
                  </a:lnTo>
                  <a:lnTo>
                    <a:pt x="75" y="0"/>
                  </a:lnTo>
                  <a:lnTo>
                    <a:pt x="80" y="0"/>
                  </a:lnTo>
                  <a:lnTo>
                    <a:pt x="85" y="0"/>
                  </a:lnTo>
                  <a:lnTo>
                    <a:pt x="90" y="0"/>
                  </a:lnTo>
                  <a:lnTo>
                    <a:pt x="95" y="0"/>
                  </a:lnTo>
                  <a:lnTo>
                    <a:pt x="100" y="0"/>
                  </a:lnTo>
                  <a:lnTo>
                    <a:pt x="106" y="0"/>
                  </a:lnTo>
                  <a:lnTo>
                    <a:pt x="111" y="0"/>
                  </a:lnTo>
                  <a:lnTo>
                    <a:pt x="116" y="0"/>
                  </a:lnTo>
                  <a:lnTo>
                    <a:pt x="120" y="0"/>
                  </a:lnTo>
                  <a:lnTo>
                    <a:pt x="124" y="0"/>
                  </a:lnTo>
                  <a:lnTo>
                    <a:pt x="128" y="0"/>
                  </a:lnTo>
                  <a:lnTo>
                    <a:pt x="133" y="0"/>
                  </a:lnTo>
                  <a:lnTo>
                    <a:pt x="137" y="0"/>
                  </a:lnTo>
                  <a:lnTo>
                    <a:pt x="141" y="0"/>
                  </a:lnTo>
                  <a:lnTo>
                    <a:pt x="145" y="0"/>
                  </a:lnTo>
                  <a:lnTo>
                    <a:pt x="149" y="0"/>
                  </a:lnTo>
                  <a:lnTo>
                    <a:pt x="153" y="1"/>
                  </a:lnTo>
                  <a:lnTo>
                    <a:pt x="157" y="1"/>
                  </a:lnTo>
                  <a:lnTo>
                    <a:pt x="161" y="1"/>
                  </a:lnTo>
                  <a:lnTo>
                    <a:pt x="164" y="1"/>
                  </a:lnTo>
                  <a:lnTo>
                    <a:pt x="168" y="2"/>
                  </a:lnTo>
                  <a:lnTo>
                    <a:pt x="171" y="2"/>
                  </a:lnTo>
                  <a:lnTo>
                    <a:pt x="175" y="2"/>
                  </a:lnTo>
                  <a:lnTo>
                    <a:pt x="178" y="2"/>
                  </a:lnTo>
                  <a:lnTo>
                    <a:pt x="181" y="3"/>
                  </a:lnTo>
                  <a:lnTo>
                    <a:pt x="185" y="3"/>
                  </a:lnTo>
                  <a:lnTo>
                    <a:pt x="188" y="3"/>
                  </a:lnTo>
                  <a:lnTo>
                    <a:pt x="191" y="4"/>
                  </a:lnTo>
                  <a:lnTo>
                    <a:pt x="193" y="4"/>
                  </a:lnTo>
                  <a:lnTo>
                    <a:pt x="196" y="4"/>
                  </a:lnTo>
                  <a:lnTo>
                    <a:pt x="199" y="5"/>
                  </a:lnTo>
                  <a:lnTo>
                    <a:pt x="201" y="5"/>
                  </a:lnTo>
                  <a:lnTo>
                    <a:pt x="204" y="6"/>
                  </a:lnTo>
                  <a:lnTo>
                    <a:pt x="206" y="6"/>
                  </a:lnTo>
                  <a:lnTo>
                    <a:pt x="208" y="7"/>
                  </a:lnTo>
                  <a:lnTo>
                    <a:pt x="210" y="7"/>
                  </a:lnTo>
                  <a:lnTo>
                    <a:pt x="212" y="7"/>
                  </a:lnTo>
                  <a:lnTo>
                    <a:pt x="214" y="8"/>
                  </a:lnTo>
                  <a:lnTo>
                    <a:pt x="215" y="8"/>
                  </a:lnTo>
                  <a:lnTo>
                    <a:pt x="217" y="9"/>
                  </a:lnTo>
                  <a:lnTo>
                    <a:pt x="218" y="10"/>
                  </a:lnTo>
                  <a:lnTo>
                    <a:pt x="220" y="10"/>
                  </a:lnTo>
                  <a:lnTo>
                    <a:pt x="221" y="11"/>
                  </a:lnTo>
                  <a:lnTo>
                    <a:pt x="221" y="11"/>
                  </a:lnTo>
                  <a:lnTo>
                    <a:pt x="222" y="12"/>
                  </a:lnTo>
                  <a:lnTo>
                    <a:pt x="222" y="13"/>
                  </a:lnTo>
                  <a:lnTo>
                    <a:pt x="222" y="13"/>
                  </a:lnTo>
                  <a:lnTo>
                    <a:pt x="222" y="14"/>
                  </a:lnTo>
                  <a:lnTo>
                    <a:pt x="222" y="14"/>
                  </a:lnTo>
                  <a:lnTo>
                    <a:pt x="222" y="15"/>
                  </a:lnTo>
                  <a:lnTo>
                    <a:pt x="221" y="16"/>
                  </a:lnTo>
                  <a:lnTo>
                    <a:pt x="220" y="16"/>
                  </a:lnTo>
                  <a:lnTo>
                    <a:pt x="219" y="17"/>
                  </a:lnTo>
                  <a:lnTo>
                    <a:pt x="218" y="17"/>
                  </a:lnTo>
                  <a:lnTo>
                    <a:pt x="216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02" name="Freeform 260"/>
            <p:cNvSpPr>
              <a:spLocks/>
            </p:cNvSpPr>
            <p:nvPr/>
          </p:nvSpPr>
          <p:spPr bwMode="auto">
            <a:xfrm>
              <a:off x="923" y="2772"/>
              <a:ext cx="226" cy="23"/>
            </a:xfrm>
            <a:custGeom>
              <a:avLst/>
              <a:gdLst>
                <a:gd name="T0" fmla="*/ 223 w 226"/>
                <a:gd name="T1" fmla="*/ 10 h 23"/>
                <a:gd name="T2" fmla="*/ 217 w 226"/>
                <a:gd name="T3" fmla="*/ 14 h 23"/>
                <a:gd name="T4" fmla="*/ 209 w 226"/>
                <a:gd name="T5" fmla="*/ 16 h 23"/>
                <a:gd name="T6" fmla="*/ 200 w 226"/>
                <a:gd name="T7" fmla="*/ 18 h 23"/>
                <a:gd name="T8" fmla="*/ 189 w 226"/>
                <a:gd name="T9" fmla="*/ 19 h 23"/>
                <a:gd name="T10" fmla="*/ 177 w 226"/>
                <a:gd name="T11" fmla="*/ 20 h 23"/>
                <a:gd name="T12" fmla="*/ 164 w 226"/>
                <a:gd name="T13" fmla="*/ 21 h 23"/>
                <a:gd name="T14" fmla="*/ 150 w 226"/>
                <a:gd name="T15" fmla="*/ 22 h 23"/>
                <a:gd name="T16" fmla="*/ 141 w 226"/>
                <a:gd name="T17" fmla="*/ 23 h 23"/>
                <a:gd name="T18" fmla="*/ 135 w 226"/>
                <a:gd name="T19" fmla="*/ 23 h 23"/>
                <a:gd name="T20" fmla="*/ 130 w 226"/>
                <a:gd name="T21" fmla="*/ 23 h 23"/>
                <a:gd name="T22" fmla="*/ 124 w 226"/>
                <a:gd name="T23" fmla="*/ 23 h 23"/>
                <a:gd name="T24" fmla="*/ 118 w 226"/>
                <a:gd name="T25" fmla="*/ 23 h 23"/>
                <a:gd name="T26" fmla="*/ 111 w 226"/>
                <a:gd name="T27" fmla="*/ 23 h 23"/>
                <a:gd name="T28" fmla="*/ 102 w 226"/>
                <a:gd name="T29" fmla="*/ 23 h 23"/>
                <a:gd name="T30" fmla="*/ 94 w 226"/>
                <a:gd name="T31" fmla="*/ 23 h 23"/>
                <a:gd name="T32" fmla="*/ 86 w 226"/>
                <a:gd name="T33" fmla="*/ 23 h 23"/>
                <a:gd name="T34" fmla="*/ 78 w 226"/>
                <a:gd name="T35" fmla="*/ 22 h 23"/>
                <a:gd name="T36" fmla="*/ 70 w 226"/>
                <a:gd name="T37" fmla="*/ 22 h 23"/>
                <a:gd name="T38" fmla="*/ 60 w 226"/>
                <a:gd name="T39" fmla="*/ 21 h 23"/>
                <a:gd name="T40" fmla="*/ 51 w 226"/>
                <a:gd name="T41" fmla="*/ 20 h 23"/>
                <a:gd name="T42" fmla="*/ 42 w 226"/>
                <a:gd name="T43" fmla="*/ 20 h 23"/>
                <a:gd name="T44" fmla="*/ 34 w 226"/>
                <a:gd name="T45" fmla="*/ 19 h 23"/>
                <a:gd name="T46" fmla="*/ 27 w 226"/>
                <a:gd name="T47" fmla="*/ 17 h 23"/>
                <a:gd name="T48" fmla="*/ 22 w 226"/>
                <a:gd name="T49" fmla="*/ 17 h 23"/>
                <a:gd name="T50" fmla="*/ 18 w 226"/>
                <a:gd name="T51" fmla="*/ 16 h 23"/>
                <a:gd name="T52" fmla="*/ 15 w 226"/>
                <a:gd name="T53" fmla="*/ 15 h 23"/>
                <a:gd name="T54" fmla="*/ 6 w 226"/>
                <a:gd name="T55" fmla="*/ 12 h 23"/>
                <a:gd name="T56" fmla="*/ 1 w 226"/>
                <a:gd name="T57" fmla="*/ 9 h 23"/>
                <a:gd name="T58" fmla="*/ 0 w 226"/>
                <a:gd name="T59" fmla="*/ 6 h 23"/>
                <a:gd name="T60" fmla="*/ 0 w 226"/>
                <a:gd name="T61" fmla="*/ 0 h 23"/>
                <a:gd name="T62" fmla="*/ 3 w 226"/>
                <a:gd name="T63" fmla="*/ 3 h 23"/>
                <a:gd name="T64" fmla="*/ 9 w 226"/>
                <a:gd name="T65" fmla="*/ 5 h 23"/>
                <a:gd name="T66" fmla="*/ 15 w 226"/>
                <a:gd name="T67" fmla="*/ 6 h 23"/>
                <a:gd name="T68" fmla="*/ 18 w 226"/>
                <a:gd name="T69" fmla="*/ 7 h 23"/>
                <a:gd name="T70" fmla="*/ 22 w 226"/>
                <a:gd name="T71" fmla="*/ 8 h 23"/>
                <a:gd name="T72" fmla="*/ 28 w 226"/>
                <a:gd name="T73" fmla="*/ 9 h 23"/>
                <a:gd name="T74" fmla="*/ 36 w 226"/>
                <a:gd name="T75" fmla="*/ 10 h 23"/>
                <a:gd name="T76" fmla="*/ 44 w 226"/>
                <a:gd name="T77" fmla="*/ 11 h 23"/>
                <a:gd name="T78" fmla="*/ 53 w 226"/>
                <a:gd name="T79" fmla="*/ 12 h 23"/>
                <a:gd name="T80" fmla="*/ 63 w 226"/>
                <a:gd name="T81" fmla="*/ 13 h 23"/>
                <a:gd name="T82" fmla="*/ 72 w 226"/>
                <a:gd name="T83" fmla="*/ 13 h 23"/>
                <a:gd name="T84" fmla="*/ 80 w 226"/>
                <a:gd name="T85" fmla="*/ 14 h 23"/>
                <a:gd name="T86" fmla="*/ 88 w 226"/>
                <a:gd name="T87" fmla="*/ 14 h 23"/>
                <a:gd name="T88" fmla="*/ 97 w 226"/>
                <a:gd name="T89" fmla="*/ 14 h 23"/>
                <a:gd name="T90" fmla="*/ 105 w 226"/>
                <a:gd name="T91" fmla="*/ 14 h 23"/>
                <a:gd name="T92" fmla="*/ 114 w 226"/>
                <a:gd name="T93" fmla="*/ 14 h 23"/>
                <a:gd name="T94" fmla="*/ 120 w 226"/>
                <a:gd name="T95" fmla="*/ 14 h 23"/>
                <a:gd name="T96" fmla="*/ 126 w 226"/>
                <a:gd name="T97" fmla="*/ 14 h 23"/>
                <a:gd name="T98" fmla="*/ 132 w 226"/>
                <a:gd name="T99" fmla="*/ 14 h 23"/>
                <a:gd name="T100" fmla="*/ 137 w 226"/>
                <a:gd name="T101" fmla="*/ 14 h 23"/>
                <a:gd name="T102" fmla="*/ 143 w 226"/>
                <a:gd name="T103" fmla="*/ 14 h 23"/>
                <a:gd name="T104" fmla="*/ 158 w 226"/>
                <a:gd name="T105" fmla="*/ 13 h 23"/>
                <a:gd name="T106" fmla="*/ 175 w 226"/>
                <a:gd name="T107" fmla="*/ 12 h 23"/>
                <a:gd name="T108" fmla="*/ 191 w 226"/>
                <a:gd name="T109" fmla="*/ 10 h 23"/>
                <a:gd name="T110" fmla="*/ 204 w 226"/>
                <a:gd name="T111" fmla="*/ 8 h 23"/>
                <a:gd name="T112" fmla="*/ 214 w 226"/>
                <a:gd name="T113" fmla="*/ 6 h 23"/>
                <a:gd name="T114" fmla="*/ 220 w 226"/>
                <a:gd name="T115" fmla="*/ 3 h 23"/>
                <a:gd name="T116" fmla="*/ 223 w 226"/>
                <a:gd name="T117" fmla="*/ 2 h 23"/>
                <a:gd name="T118" fmla="*/ 226 w 226"/>
                <a:gd name="T11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6" h="23">
                  <a:moveTo>
                    <a:pt x="226" y="8"/>
                  </a:moveTo>
                  <a:lnTo>
                    <a:pt x="225" y="9"/>
                  </a:lnTo>
                  <a:lnTo>
                    <a:pt x="223" y="10"/>
                  </a:lnTo>
                  <a:lnTo>
                    <a:pt x="221" y="12"/>
                  </a:lnTo>
                  <a:lnTo>
                    <a:pt x="219" y="13"/>
                  </a:lnTo>
                  <a:lnTo>
                    <a:pt x="217" y="14"/>
                  </a:lnTo>
                  <a:lnTo>
                    <a:pt x="214" y="15"/>
                  </a:lnTo>
                  <a:lnTo>
                    <a:pt x="211" y="15"/>
                  </a:lnTo>
                  <a:lnTo>
                    <a:pt x="209" y="16"/>
                  </a:lnTo>
                  <a:lnTo>
                    <a:pt x="206" y="17"/>
                  </a:lnTo>
                  <a:lnTo>
                    <a:pt x="203" y="17"/>
                  </a:lnTo>
                  <a:lnTo>
                    <a:pt x="200" y="18"/>
                  </a:lnTo>
                  <a:lnTo>
                    <a:pt x="196" y="18"/>
                  </a:lnTo>
                  <a:lnTo>
                    <a:pt x="193" y="19"/>
                  </a:lnTo>
                  <a:lnTo>
                    <a:pt x="189" y="19"/>
                  </a:lnTo>
                  <a:lnTo>
                    <a:pt x="185" y="20"/>
                  </a:lnTo>
                  <a:lnTo>
                    <a:pt x="181" y="20"/>
                  </a:lnTo>
                  <a:lnTo>
                    <a:pt x="177" y="20"/>
                  </a:lnTo>
                  <a:lnTo>
                    <a:pt x="173" y="21"/>
                  </a:lnTo>
                  <a:lnTo>
                    <a:pt x="169" y="21"/>
                  </a:lnTo>
                  <a:lnTo>
                    <a:pt x="164" y="21"/>
                  </a:lnTo>
                  <a:lnTo>
                    <a:pt x="160" y="22"/>
                  </a:lnTo>
                  <a:lnTo>
                    <a:pt x="155" y="22"/>
                  </a:lnTo>
                  <a:lnTo>
                    <a:pt x="150" y="22"/>
                  </a:lnTo>
                  <a:lnTo>
                    <a:pt x="145" y="22"/>
                  </a:lnTo>
                  <a:lnTo>
                    <a:pt x="143" y="23"/>
                  </a:lnTo>
                  <a:lnTo>
                    <a:pt x="141" y="23"/>
                  </a:lnTo>
                  <a:lnTo>
                    <a:pt x="139" y="23"/>
                  </a:lnTo>
                  <a:lnTo>
                    <a:pt x="137" y="23"/>
                  </a:lnTo>
                  <a:lnTo>
                    <a:pt x="135" y="23"/>
                  </a:lnTo>
                  <a:lnTo>
                    <a:pt x="133" y="23"/>
                  </a:lnTo>
                  <a:lnTo>
                    <a:pt x="131" y="23"/>
                  </a:lnTo>
                  <a:lnTo>
                    <a:pt x="130" y="23"/>
                  </a:lnTo>
                  <a:lnTo>
                    <a:pt x="128" y="23"/>
                  </a:lnTo>
                  <a:lnTo>
                    <a:pt x="126" y="23"/>
                  </a:lnTo>
                  <a:lnTo>
                    <a:pt x="124" y="23"/>
                  </a:lnTo>
                  <a:lnTo>
                    <a:pt x="122" y="23"/>
                  </a:lnTo>
                  <a:lnTo>
                    <a:pt x="120" y="23"/>
                  </a:lnTo>
                  <a:lnTo>
                    <a:pt x="118" y="23"/>
                  </a:lnTo>
                  <a:lnTo>
                    <a:pt x="116" y="23"/>
                  </a:lnTo>
                  <a:lnTo>
                    <a:pt x="114" y="23"/>
                  </a:lnTo>
                  <a:lnTo>
                    <a:pt x="111" y="23"/>
                  </a:lnTo>
                  <a:lnTo>
                    <a:pt x="108" y="23"/>
                  </a:lnTo>
                  <a:lnTo>
                    <a:pt x="105" y="23"/>
                  </a:lnTo>
                  <a:lnTo>
                    <a:pt x="102" y="23"/>
                  </a:lnTo>
                  <a:lnTo>
                    <a:pt x="100" y="23"/>
                  </a:lnTo>
                  <a:lnTo>
                    <a:pt x="97" y="23"/>
                  </a:lnTo>
                  <a:lnTo>
                    <a:pt x="94" y="23"/>
                  </a:lnTo>
                  <a:lnTo>
                    <a:pt x="91" y="23"/>
                  </a:lnTo>
                  <a:lnTo>
                    <a:pt x="89" y="23"/>
                  </a:lnTo>
                  <a:lnTo>
                    <a:pt x="86" y="23"/>
                  </a:lnTo>
                  <a:lnTo>
                    <a:pt x="83" y="22"/>
                  </a:lnTo>
                  <a:lnTo>
                    <a:pt x="81" y="22"/>
                  </a:lnTo>
                  <a:lnTo>
                    <a:pt x="78" y="22"/>
                  </a:lnTo>
                  <a:lnTo>
                    <a:pt x="76" y="22"/>
                  </a:lnTo>
                  <a:lnTo>
                    <a:pt x="73" y="22"/>
                  </a:lnTo>
                  <a:lnTo>
                    <a:pt x="70" y="22"/>
                  </a:lnTo>
                  <a:lnTo>
                    <a:pt x="67" y="22"/>
                  </a:lnTo>
                  <a:lnTo>
                    <a:pt x="64" y="21"/>
                  </a:lnTo>
                  <a:lnTo>
                    <a:pt x="60" y="21"/>
                  </a:lnTo>
                  <a:lnTo>
                    <a:pt x="57" y="21"/>
                  </a:lnTo>
                  <a:lnTo>
                    <a:pt x="54" y="21"/>
                  </a:lnTo>
                  <a:lnTo>
                    <a:pt x="51" y="20"/>
                  </a:lnTo>
                  <a:lnTo>
                    <a:pt x="48" y="20"/>
                  </a:lnTo>
                  <a:lnTo>
                    <a:pt x="45" y="20"/>
                  </a:lnTo>
                  <a:lnTo>
                    <a:pt x="42" y="20"/>
                  </a:lnTo>
                  <a:lnTo>
                    <a:pt x="39" y="19"/>
                  </a:lnTo>
                  <a:lnTo>
                    <a:pt x="37" y="19"/>
                  </a:lnTo>
                  <a:lnTo>
                    <a:pt x="34" y="19"/>
                  </a:lnTo>
                  <a:lnTo>
                    <a:pt x="32" y="18"/>
                  </a:lnTo>
                  <a:lnTo>
                    <a:pt x="29" y="18"/>
                  </a:lnTo>
                  <a:lnTo>
                    <a:pt x="27" y="17"/>
                  </a:lnTo>
                  <a:lnTo>
                    <a:pt x="24" y="17"/>
                  </a:lnTo>
                  <a:lnTo>
                    <a:pt x="23" y="17"/>
                  </a:lnTo>
                  <a:lnTo>
                    <a:pt x="22" y="17"/>
                  </a:lnTo>
                  <a:lnTo>
                    <a:pt x="20" y="16"/>
                  </a:lnTo>
                  <a:lnTo>
                    <a:pt x="19" y="16"/>
                  </a:lnTo>
                  <a:lnTo>
                    <a:pt x="18" y="16"/>
                  </a:lnTo>
                  <a:lnTo>
                    <a:pt x="17" y="15"/>
                  </a:lnTo>
                  <a:lnTo>
                    <a:pt x="16" y="15"/>
                  </a:lnTo>
                  <a:lnTo>
                    <a:pt x="15" y="15"/>
                  </a:lnTo>
                  <a:lnTo>
                    <a:pt x="11" y="14"/>
                  </a:lnTo>
                  <a:lnTo>
                    <a:pt x="9" y="13"/>
                  </a:lnTo>
                  <a:lnTo>
                    <a:pt x="6" y="12"/>
                  </a:lnTo>
                  <a:lnTo>
                    <a:pt x="4" y="11"/>
                  </a:lnTo>
                  <a:lnTo>
                    <a:pt x="3" y="10"/>
                  </a:lnTo>
                  <a:lnTo>
                    <a:pt x="1" y="9"/>
                  </a:lnTo>
                  <a:lnTo>
                    <a:pt x="1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2"/>
                  </a:lnTo>
                  <a:lnTo>
                    <a:pt x="3" y="3"/>
                  </a:lnTo>
                  <a:lnTo>
                    <a:pt x="5" y="3"/>
                  </a:lnTo>
                  <a:lnTo>
                    <a:pt x="7" y="4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6" y="7"/>
                  </a:lnTo>
                  <a:lnTo>
                    <a:pt x="17" y="7"/>
                  </a:lnTo>
                  <a:lnTo>
                    <a:pt x="18" y="7"/>
                  </a:lnTo>
                  <a:lnTo>
                    <a:pt x="19" y="7"/>
                  </a:lnTo>
                  <a:lnTo>
                    <a:pt x="21" y="8"/>
                  </a:lnTo>
                  <a:lnTo>
                    <a:pt x="22" y="8"/>
                  </a:lnTo>
                  <a:lnTo>
                    <a:pt x="23" y="8"/>
                  </a:lnTo>
                  <a:lnTo>
                    <a:pt x="26" y="9"/>
                  </a:lnTo>
                  <a:lnTo>
                    <a:pt x="28" y="9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6" y="10"/>
                  </a:lnTo>
                  <a:lnTo>
                    <a:pt x="39" y="10"/>
                  </a:lnTo>
                  <a:lnTo>
                    <a:pt x="41" y="11"/>
                  </a:lnTo>
                  <a:lnTo>
                    <a:pt x="44" y="11"/>
                  </a:lnTo>
                  <a:lnTo>
                    <a:pt x="47" y="11"/>
                  </a:lnTo>
                  <a:lnTo>
                    <a:pt x="50" y="12"/>
                  </a:lnTo>
                  <a:lnTo>
                    <a:pt x="53" y="12"/>
                  </a:lnTo>
                  <a:lnTo>
                    <a:pt x="57" y="12"/>
                  </a:lnTo>
                  <a:lnTo>
                    <a:pt x="60" y="12"/>
                  </a:lnTo>
                  <a:lnTo>
                    <a:pt x="63" y="13"/>
                  </a:lnTo>
                  <a:lnTo>
                    <a:pt x="67" y="13"/>
                  </a:lnTo>
                  <a:lnTo>
                    <a:pt x="70" y="13"/>
                  </a:lnTo>
                  <a:lnTo>
                    <a:pt x="72" y="13"/>
                  </a:lnTo>
                  <a:lnTo>
                    <a:pt x="75" y="13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3" y="14"/>
                  </a:lnTo>
                  <a:lnTo>
                    <a:pt x="86" y="14"/>
                  </a:lnTo>
                  <a:lnTo>
                    <a:pt x="88" y="14"/>
                  </a:lnTo>
                  <a:lnTo>
                    <a:pt x="91" y="14"/>
                  </a:lnTo>
                  <a:lnTo>
                    <a:pt x="94" y="14"/>
                  </a:lnTo>
                  <a:lnTo>
                    <a:pt x="97" y="14"/>
                  </a:lnTo>
                  <a:lnTo>
                    <a:pt x="99" y="14"/>
                  </a:lnTo>
                  <a:lnTo>
                    <a:pt x="102" y="14"/>
                  </a:lnTo>
                  <a:lnTo>
                    <a:pt x="105" y="14"/>
                  </a:lnTo>
                  <a:lnTo>
                    <a:pt x="108" y="14"/>
                  </a:lnTo>
                  <a:lnTo>
                    <a:pt x="111" y="14"/>
                  </a:lnTo>
                  <a:lnTo>
                    <a:pt x="114" y="14"/>
                  </a:lnTo>
                  <a:lnTo>
                    <a:pt x="116" y="14"/>
                  </a:lnTo>
                  <a:lnTo>
                    <a:pt x="118" y="14"/>
                  </a:lnTo>
                  <a:lnTo>
                    <a:pt x="120" y="14"/>
                  </a:lnTo>
                  <a:lnTo>
                    <a:pt x="122" y="14"/>
                  </a:lnTo>
                  <a:lnTo>
                    <a:pt x="124" y="14"/>
                  </a:lnTo>
                  <a:lnTo>
                    <a:pt x="126" y="14"/>
                  </a:lnTo>
                  <a:lnTo>
                    <a:pt x="128" y="14"/>
                  </a:lnTo>
                  <a:lnTo>
                    <a:pt x="130" y="14"/>
                  </a:lnTo>
                  <a:lnTo>
                    <a:pt x="132" y="14"/>
                  </a:lnTo>
                  <a:lnTo>
                    <a:pt x="134" y="14"/>
                  </a:lnTo>
                  <a:lnTo>
                    <a:pt x="135" y="14"/>
                  </a:lnTo>
                  <a:lnTo>
                    <a:pt x="137" y="14"/>
                  </a:lnTo>
                  <a:lnTo>
                    <a:pt x="139" y="14"/>
                  </a:lnTo>
                  <a:lnTo>
                    <a:pt x="141" y="14"/>
                  </a:lnTo>
                  <a:lnTo>
                    <a:pt x="143" y="14"/>
                  </a:lnTo>
                  <a:lnTo>
                    <a:pt x="145" y="14"/>
                  </a:lnTo>
                  <a:lnTo>
                    <a:pt x="152" y="13"/>
                  </a:lnTo>
                  <a:lnTo>
                    <a:pt x="158" y="13"/>
                  </a:lnTo>
                  <a:lnTo>
                    <a:pt x="164" y="13"/>
                  </a:lnTo>
                  <a:lnTo>
                    <a:pt x="170" y="12"/>
                  </a:lnTo>
                  <a:lnTo>
                    <a:pt x="175" y="12"/>
                  </a:lnTo>
                  <a:lnTo>
                    <a:pt x="181" y="11"/>
                  </a:lnTo>
                  <a:lnTo>
                    <a:pt x="186" y="11"/>
                  </a:lnTo>
                  <a:lnTo>
                    <a:pt x="191" y="10"/>
                  </a:lnTo>
                  <a:lnTo>
                    <a:pt x="195" y="9"/>
                  </a:lnTo>
                  <a:lnTo>
                    <a:pt x="200" y="9"/>
                  </a:lnTo>
                  <a:lnTo>
                    <a:pt x="204" y="8"/>
                  </a:lnTo>
                  <a:lnTo>
                    <a:pt x="207" y="7"/>
                  </a:lnTo>
                  <a:lnTo>
                    <a:pt x="211" y="6"/>
                  </a:lnTo>
                  <a:lnTo>
                    <a:pt x="214" y="6"/>
                  </a:lnTo>
                  <a:lnTo>
                    <a:pt x="217" y="5"/>
                  </a:lnTo>
                  <a:lnTo>
                    <a:pt x="219" y="4"/>
                  </a:lnTo>
                  <a:lnTo>
                    <a:pt x="220" y="3"/>
                  </a:lnTo>
                  <a:lnTo>
                    <a:pt x="221" y="3"/>
                  </a:lnTo>
                  <a:lnTo>
                    <a:pt x="222" y="2"/>
                  </a:lnTo>
                  <a:lnTo>
                    <a:pt x="223" y="2"/>
                  </a:lnTo>
                  <a:lnTo>
                    <a:pt x="224" y="1"/>
                  </a:lnTo>
                  <a:lnTo>
                    <a:pt x="225" y="1"/>
                  </a:lnTo>
                  <a:lnTo>
                    <a:pt x="226" y="1"/>
                  </a:lnTo>
                  <a:lnTo>
                    <a:pt x="226" y="0"/>
                  </a:lnTo>
                  <a:lnTo>
                    <a:pt x="226" y="8"/>
                  </a:ln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03" name="Freeform 261"/>
            <p:cNvSpPr>
              <a:spLocks/>
            </p:cNvSpPr>
            <p:nvPr/>
          </p:nvSpPr>
          <p:spPr bwMode="auto">
            <a:xfrm>
              <a:off x="974" y="2758"/>
              <a:ext cx="48" cy="15"/>
            </a:xfrm>
            <a:custGeom>
              <a:avLst/>
              <a:gdLst>
                <a:gd name="T0" fmla="*/ 25 w 48"/>
                <a:gd name="T1" fmla="*/ 0 h 15"/>
                <a:gd name="T2" fmla="*/ 48 w 48"/>
                <a:gd name="T3" fmla="*/ 11 h 15"/>
                <a:gd name="T4" fmla="*/ 12 w 48"/>
                <a:gd name="T5" fmla="*/ 15 h 15"/>
                <a:gd name="T6" fmla="*/ 0 w 48"/>
                <a:gd name="T7" fmla="*/ 1 h 15"/>
                <a:gd name="T8" fmla="*/ 25 w 48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15">
                  <a:moveTo>
                    <a:pt x="25" y="0"/>
                  </a:moveTo>
                  <a:lnTo>
                    <a:pt x="48" y="11"/>
                  </a:lnTo>
                  <a:lnTo>
                    <a:pt x="12" y="15"/>
                  </a:lnTo>
                  <a:lnTo>
                    <a:pt x="0" y="1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04" name="Freeform 262"/>
            <p:cNvSpPr>
              <a:spLocks/>
            </p:cNvSpPr>
            <p:nvPr/>
          </p:nvSpPr>
          <p:spPr bwMode="auto">
            <a:xfrm>
              <a:off x="978" y="2759"/>
              <a:ext cx="38" cy="12"/>
            </a:xfrm>
            <a:custGeom>
              <a:avLst/>
              <a:gdLst>
                <a:gd name="T0" fmla="*/ 21 w 38"/>
                <a:gd name="T1" fmla="*/ 0 h 12"/>
                <a:gd name="T2" fmla="*/ 38 w 38"/>
                <a:gd name="T3" fmla="*/ 9 h 12"/>
                <a:gd name="T4" fmla="*/ 10 w 38"/>
                <a:gd name="T5" fmla="*/ 12 h 12"/>
                <a:gd name="T6" fmla="*/ 0 w 38"/>
                <a:gd name="T7" fmla="*/ 2 h 12"/>
                <a:gd name="T8" fmla="*/ 21 w 3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12">
                  <a:moveTo>
                    <a:pt x="21" y="0"/>
                  </a:moveTo>
                  <a:lnTo>
                    <a:pt x="38" y="9"/>
                  </a:lnTo>
                  <a:lnTo>
                    <a:pt x="10" y="12"/>
                  </a:lnTo>
                  <a:lnTo>
                    <a:pt x="0" y="2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D6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05" name="Freeform 263"/>
            <p:cNvSpPr>
              <a:spLocks/>
            </p:cNvSpPr>
            <p:nvPr/>
          </p:nvSpPr>
          <p:spPr bwMode="auto">
            <a:xfrm>
              <a:off x="957" y="2673"/>
              <a:ext cx="8" cy="14"/>
            </a:xfrm>
            <a:custGeom>
              <a:avLst/>
              <a:gdLst>
                <a:gd name="T0" fmla="*/ 1 w 8"/>
                <a:gd name="T1" fmla="*/ 14 h 14"/>
                <a:gd name="T2" fmla="*/ 0 w 8"/>
                <a:gd name="T3" fmla="*/ 13 h 14"/>
                <a:gd name="T4" fmla="*/ 0 w 8"/>
                <a:gd name="T5" fmla="*/ 11 h 14"/>
                <a:gd name="T6" fmla="*/ 0 w 8"/>
                <a:gd name="T7" fmla="*/ 8 h 14"/>
                <a:gd name="T8" fmla="*/ 1 w 8"/>
                <a:gd name="T9" fmla="*/ 6 h 14"/>
                <a:gd name="T10" fmla="*/ 1 w 8"/>
                <a:gd name="T11" fmla="*/ 4 h 14"/>
                <a:gd name="T12" fmla="*/ 2 w 8"/>
                <a:gd name="T13" fmla="*/ 3 h 14"/>
                <a:gd name="T14" fmla="*/ 3 w 8"/>
                <a:gd name="T15" fmla="*/ 2 h 14"/>
                <a:gd name="T16" fmla="*/ 4 w 8"/>
                <a:gd name="T17" fmla="*/ 1 h 14"/>
                <a:gd name="T18" fmla="*/ 4 w 8"/>
                <a:gd name="T19" fmla="*/ 1 h 14"/>
                <a:gd name="T20" fmla="*/ 5 w 8"/>
                <a:gd name="T21" fmla="*/ 0 h 14"/>
                <a:gd name="T22" fmla="*/ 6 w 8"/>
                <a:gd name="T23" fmla="*/ 0 h 14"/>
                <a:gd name="T24" fmla="*/ 7 w 8"/>
                <a:gd name="T25" fmla="*/ 0 h 14"/>
                <a:gd name="T26" fmla="*/ 8 w 8"/>
                <a:gd name="T27" fmla="*/ 1 h 14"/>
                <a:gd name="T28" fmla="*/ 8 w 8"/>
                <a:gd name="T29" fmla="*/ 3 h 14"/>
                <a:gd name="T30" fmla="*/ 8 w 8"/>
                <a:gd name="T31" fmla="*/ 6 h 14"/>
                <a:gd name="T32" fmla="*/ 7 w 8"/>
                <a:gd name="T33" fmla="*/ 8 h 14"/>
                <a:gd name="T34" fmla="*/ 7 w 8"/>
                <a:gd name="T35" fmla="*/ 10 h 14"/>
                <a:gd name="T36" fmla="*/ 6 w 8"/>
                <a:gd name="T37" fmla="*/ 11 h 14"/>
                <a:gd name="T38" fmla="*/ 5 w 8"/>
                <a:gd name="T39" fmla="*/ 12 h 14"/>
                <a:gd name="T40" fmla="*/ 4 w 8"/>
                <a:gd name="T41" fmla="*/ 13 h 14"/>
                <a:gd name="T42" fmla="*/ 4 w 8"/>
                <a:gd name="T43" fmla="*/ 13 h 14"/>
                <a:gd name="T44" fmla="*/ 3 w 8"/>
                <a:gd name="T45" fmla="*/ 14 h 14"/>
                <a:gd name="T46" fmla="*/ 2 w 8"/>
                <a:gd name="T47" fmla="*/ 14 h 14"/>
                <a:gd name="T48" fmla="*/ 1 w 8"/>
                <a:gd name="T4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" h="14">
                  <a:moveTo>
                    <a:pt x="1" y="14"/>
                  </a:moveTo>
                  <a:lnTo>
                    <a:pt x="0" y="13"/>
                  </a:lnTo>
                  <a:lnTo>
                    <a:pt x="0" y="11"/>
                  </a:lnTo>
                  <a:lnTo>
                    <a:pt x="0" y="8"/>
                  </a:lnTo>
                  <a:lnTo>
                    <a:pt x="1" y="6"/>
                  </a:lnTo>
                  <a:lnTo>
                    <a:pt x="1" y="4"/>
                  </a:lnTo>
                  <a:lnTo>
                    <a:pt x="2" y="3"/>
                  </a:lnTo>
                  <a:lnTo>
                    <a:pt x="3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1"/>
                  </a:lnTo>
                  <a:lnTo>
                    <a:pt x="8" y="3"/>
                  </a:lnTo>
                  <a:lnTo>
                    <a:pt x="8" y="6"/>
                  </a:lnTo>
                  <a:lnTo>
                    <a:pt x="7" y="8"/>
                  </a:lnTo>
                  <a:lnTo>
                    <a:pt x="7" y="10"/>
                  </a:lnTo>
                  <a:lnTo>
                    <a:pt x="6" y="11"/>
                  </a:lnTo>
                  <a:lnTo>
                    <a:pt x="5" y="12"/>
                  </a:lnTo>
                  <a:lnTo>
                    <a:pt x="4" y="13"/>
                  </a:lnTo>
                  <a:lnTo>
                    <a:pt x="4" y="13"/>
                  </a:lnTo>
                  <a:lnTo>
                    <a:pt x="3" y="14"/>
                  </a:lnTo>
                  <a:lnTo>
                    <a:pt x="2" y="14"/>
                  </a:lnTo>
                  <a:lnTo>
                    <a:pt x="1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06" name="Freeform 264"/>
            <p:cNvSpPr>
              <a:spLocks/>
            </p:cNvSpPr>
            <p:nvPr/>
          </p:nvSpPr>
          <p:spPr bwMode="auto">
            <a:xfrm>
              <a:off x="963" y="2703"/>
              <a:ext cx="24" cy="22"/>
            </a:xfrm>
            <a:custGeom>
              <a:avLst/>
              <a:gdLst>
                <a:gd name="T0" fmla="*/ 0 w 24"/>
                <a:gd name="T1" fmla="*/ 22 h 22"/>
                <a:gd name="T2" fmla="*/ 0 w 24"/>
                <a:gd name="T3" fmla="*/ 0 h 22"/>
                <a:gd name="T4" fmla="*/ 24 w 24"/>
                <a:gd name="T5" fmla="*/ 6 h 22"/>
                <a:gd name="T6" fmla="*/ 24 w 24"/>
                <a:gd name="T7" fmla="*/ 22 h 22"/>
                <a:gd name="T8" fmla="*/ 0 w 24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2">
                  <a:moveTo>
                    <a:pt x="0" y="22"/>
                  </a:moveTo>
                  <a:lnTo>
                    <a:pt x="0" y="0"/>
                  </a:lnTo>
                  <a:lnTo>
                    <a:pt x="24" y="6"/>
                  </a:lnTo>
                  <a:lnTo>
                    <a:pt x="24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07" name="Rectangle 265"/>
            <p:cNvSpPr>
              <a:spLocks noChangeArrowheads="1"/>
            </p:cNvSpPr>
            <p:nvPr/>
          </p:nvSpPr>
          <p:spPr bwMode="auto">
            <a:xfrm>
              <a:off x="966" y="2707"/>
              <a:ext cx="19" cy="1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08" name="Freeform 266"/>
            <p:cNvSpPr>
              <a:spLocks/>
            </p:cNvSpPr>
            <p:nvPr/>
          </p:nvSpPr>
          <p:spPr bwMode="auto">
            <a:xfrm>
              <a:off x="953" y="2670"/>
              <a:ext cx="49" cy="45"/>
            </a:xfrm>
            <a:custGeom>
              <a:avLst/>
              <a:gdLst>
                <a:gd name="T0" fmla="*/ 8 w 49"/>
                <a:gd name="T1" fmla="*/ 12 h 45"/>
                <a:gd name="T2" fmla="*/ 8 w 49"/>
                <a:gd name="T3" fmla="*/ 12 h 45"/>
                <a:gd name="T4" fmla="*/ 9 w 49"/>
                <a:gd name="T5" fmla="*/ 11 h 45"/>
                <a:gd name="T6" fmla="*/ 11 w 49"/>
                <a:gd name="T7" fmla="*/ 8 h 45"/>
                <a:gd name="T8" fmla="*/ 13 w 49"/>
                <a:gd name="T9" fmla="*/ 6 h 45"/>
                <a:gd name="T10" fmla="*/ 15 w 49"/>
                <a:gd name="T11" fmla="*/ 4 h 45"/>
                <a:gd name="T12" fmla="*/ 18 w 49"/>
                <a:gd name="T13" fmla="*/ 2 h 45"/>
                <a:gd name="T14" fmla="*/ 21 w 49"/>
                <a:gd name="T15" fmla="*/ 1 h 45"/>
                <a:gd name="T16" fmla="*/ 24 w 49"/>
                <a:gd name="T17" fmla="*/ 0 h 45"/>
                <a:gd name="T18" fmla="*/ 28 w 49"/>
                <a:gd name="T19" fmla="*/ 0 h 45"/>
                <a:gd name="T20" fmla="*/ 31 w 49"/>
                <a:gd name="T21" fmla="*/ 1 h 45"/>
                <a:gd name="T22" fmla="*/ 36 w 49"/>
                <a:gd name="T23" fmla="*/ 2 h 45"/>
                <a:gd name="T24" fmla="*/ 39 w 49"/>
                <a:gd name="T25" fmla="*/ 4 h 45"/>
                <a:gd name="T26" fmla="*/ 43 w 49"/>
                <a:gd name="T27" fmla="*/ 7 h 45"/>
                <a:gd name="T28" fmla="*/ 46 w 49"/>
                <a:gd name="T29" fmla="*/ 10 h 45"/>
                <a:gd name="T30" fmla="*/ 48 w 49"/>
                <a:gd name="T31" fmla="*/ 14 h 45"/>
                <a:gd name="T32" fmla="*/ 49 w 49"/>
                <a:gd name="T33" fmla="*/ 18 h 45"/>
                <a:gd name="T34" fmla="*/ 49 w 49"/>
                <a:gd name="T35" fmla="*/ 22 h 45"/>
                <a:gd name="T36" fmla="*/ 49 w 49"/>
                <a:gd name="T37" fmla="*/ 27 h 45"/>
                <a:gd name="T38" fmla="*/ 48 w 49"/>
                <a:gd name="T39" fmla="*/ 31 h 45"/>
                <a:gd name="T40" fmla="*/ 46 w 49"/>
                <a:gd name="T41" fmla="*/ 35 h 45"/>
                <a:gd name="T42" fmla="*/ 43 w 49"/>
                <a:gd name="T43" fmla="*/ 38 h 45"/>
                <a:gd name="T44" fmla="*/ 40 w 49"/>
                <a:gd name="T45" fmla="*/ 41 h 45"/>
                <a:gd name="T46" fmla="*/ 36 w 49"/>
                <a:gd name="T47" fmla="*/ 43 h 45"/>
                <a:gd name="T48" fmla="*/ 32 w 49"/>
                <a:gd name="T49" fmla="*/ 44 h 45"/>
                <a:gd name="T50" fmla="*/ 28 w 49"/>
                <a:gd name="T51" fmla="*/ 45 h 45"/>
                <a:gd name="T52" fmla="*/ 24 w 49"/>
                <a:gd name="T53" fmla="*/ 44 h 45"/>
                <a:gd name="T54" fmla="*/ 21 w 49"/>
                <a:gd name="T55" fmla="*/ 44 h 45"/>
                <a:gd name="T56" fmla="*/ 18 w 49"/>
                <a:gd name="T57" fmla="*/ 43 h 45"/>
                <a:gd name="T58" fmla="*/ 15 w 49"/>
                <a:gd name="T59" fmla="*/ 41 h 45"/>
                <a:gd name="T60" fmla="*/ 13 w 49"/>
                <a:gd name="T61" fmla="*/ 39 h 45"/>
                <a:gd name="T62" fmla="*/ 11 w 49"/>
                <a:gd name="T63" fmla="*/ 37 h 45"/>
                <a:gd name="T64" fmla="*/ 9 w 49"/>
                <a:gd name="T65" fmla="*/ 35 h 45"/>
                <a:gd name="T66" fmla="*/ 7 w 49"/>
                <a:gd name="T67" fmla="*/ 32 h 45"/>
                <a:gd name="T68" fmla="*/ 7 w 49"/>
                <a:gd name="T69" fmla="*/ 31 h 45"/>
                <a:gd name="T70" fmla="*/ 6 w 49"/>
                <a:gd name="T71" fmla="*/ 31 h 45"/>
                <a:gd name="T72" fmla="*/ 5 w 49"/>
                <a:gd name="T73" fmla="*/ 30 h 45"/>
                <a:gd name="T74" fmla="*/ 2 w 49"/>
                <a:gd name="T75" fmla="*/ 29 h 45"/>
                <a:gd name="T76" fmla="*/ 1 w 49"/>
                <a:gd name="T77" fmla="*/ 26 h 45"/>
                <a:gd name="T78" fmla="*/ 0 w 49"/>
                <a:gd name="T79" fmla="*/ 23 h 45"/>
                <a:gd name="T80" fmla="*/ 0 w 49"/>
                <a:gd name="T81" fmla="*/ 19 h 45"/>
                <a:gd name="T82" fmla="*/ 1 w 49"/>
                <a:gd name="T83" fmla="*/ 16 h 45"/>
                <a:gd name="T84" fmla="*/ 4 w 49"/>
                <a:gd name="T85" fmla="*/ 13 h 45"/>
                <a:gd name="T86" fmla="*/ 6 w 49"/>
                <a:gd name="T87" fmla="*/ 1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9" h="45">
                  <a:moveTo>
                    <a:pt x="8" y="12"/>
                  </a:move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8" y="12"/>
                  </a:lnTo>
                  <a:lnTo>
                    <a:pt x="9" y="11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4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3" y="1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1" y="1"/>
                  </a:lnTo>
                  <a:lnTo>
                    <a:pt x="34" y="1"/>
                  </a:lnTo>
                  <a:lnTo>
                    <a:pt x="36" y="2"/>
                  </a:lnTo>
                  <a:lnTo>
                    <a:pt x="38" y="3"/>
                  </a:lnTo>
                  <a:lnTo>
                    <a:pt x="39" y="4"/>
                  </a:lnTo>
                  <a:lnTo>
                    <a:pt x="41" y="5"/>
                  </a:lnTo>
                  <a:lnTo>
                    <a:pt x="43" y="7"/>
                  </a:lnTo>
                  <a:lnTo>
                    <a:pt x="44" y="8"/>
                  </a:lnTo>
                  <a:lnTo>
                    <a:pt x="46" y="10"/>
                  </a:lnTo>
                  <a:lnTo>
                    <a:pt x="47" y="12"/>
                  </a:lnTo>
                  <a:lnTo>
                    <a:pt x="48" y="14"/>
                  </a:lnTo>
                  <a:lnTo>
                    <a:pt x="48" y="16"/>
                  </a:lnTo>
                  <a:lnTo>
                    <a:pt x="49" y="18"/>
                  </a:lnTo>
                  <a:lnTo>
                    <a:pt x="49" y="20"/>
                  </a:lnTo>
                  <a:lnTo>
                    <a:pt x="49" y="22"/>
                  </a:lnTo>
                  <a:lnTo>
                    <a:pt x="49" y="24"/>
                  </a:lnTo>
                  <a:lnTo>
                    <a:pt x="49" y="27"/>
                  </a:lnTo>
                  <a:lnTo>
                    <a:pt x="49" y="29"/>
                  </a:lnTo>
                  <a:lnTo>
                    <a:pt x="48" y="31"/>
                  </a:lnTo>
                  <a:lnTo>
                    <a:pt x="47" y="33"/>
                  </a:lnTo>
                  <a:lnTo>
                    <a:pt x="46" y="35"/>
                  </a:lnTo>
                  <a:lnTo>
                    <a:pt x="45" y="36"/>
                  </a:lnTo>
                  <a:lnTo>
                    <a:pt x="43" y="38"/>
                  </a:lnTo>
                  <a:lnTo>
                    <a:pt x="42" y="39"/>
                  </a:lnTo>
                  <a:lnTo>
                    <a:pt x="40" y="41"/>
                  </a:lnTo>
                  <a:lnTo>
                    <a:pt x="38" y="42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2" y="44"/>
                  </a:lnTo>
                  <a:lnTo>
                    <a:pt x="30" y="44"/>
                  </a:lnTo>
                  <a:lnTo>
                    <a:pt x="28" y="45"/>
                  </a:lnTo>
                  <a:lnTo>
                    <a:pt x="26" y="44"/>
                  </a:lnTo>
                  <a:lnTo>
                    <a:pt x="24" y="44"/>
                  </a:lnTo>
                  <a:lnTo>
                    <a:pt x="22" y="44"/>
                  </a:lnTo>
                  <a:lnTo>
                    <a:pt x="21" y="44"/>
                  </a:lnTo>
                  <a:lnTo>
                    <a:pt x="19" y="43"/>
                  </a:lnTo>
                  <a:lnTo>
                    <a:pt x="18" y="43"/>
                  </a:lnTo>
                  <a:lnTo>
                    <a:pt x="17" y="42"/>
                  </a:lnTo>
                  <a:lnTo>
                    <a:pt x="15" y="41"/>
                  </a:lnTo>
                  <a:lnTo>
                    <a:pt x="14" y="40"/>
                  </a:lnTo>
                  <a:lnTo>
                    <a:pt x="13" y="39"/>
                  </a:lnTo>
                  <a:lnTo>
                    <a:pt x="12" y="38"/>
                  </a:lnTo>
                  <a:lnTo>
                    <a:pt x="11" y="37"/>
                  </a:lnTo>
                  <a:lnTo>
                    <a:pt x="10" y="36"/>
                  </a:lnTo>
                  <a:lnTo>
                    <a:pt x="9" y="35"/>
                  </a:lnTo>
                  <a:lnTo>
                    <a:pt x="8" y="33"/>
                  </a:lnTo>
                  <a:lnTo>
                    <a:pt x="7" y="32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7" y="31"/>
                  </a:lnTo>
                  <a:lnTo>
                    <a:pt x="6" y="31"/>
                  </a:lnTo>
                  <a:lnTo>
                    <a:pt x="6" y="31"/>
                  </a:lnTo>
                  <a:lnTo>
                    <a:pt x="5" y="30"/>
                  </a:lnTo>
                  <a:lnTo>
                    <a:pt x="4" y="30"/>
                  </a:lnTo>
                  <a:lnTo>
                    <a:pt x="2" y="29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2" y="14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8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09" name="Freeform 267"/>
            <p:cNvSpPr>
              <a:spLocks/>
            </p:cNvSpPr>
            <p:nvPr/>
          </p:nvSpPr>
          <p:spPr bwMode="auto">
            <a:xfrm>
              <a:off x="955" y="2674"/>
              <a:ext cx="44" cy="37"/>
            </a:xfrm>
            <a:custGeom>
              <a:avLst/>
              <a:gdLst>
                <a:gd name="T0" fmla="*/ 6 w 44"/>
                <a:gd name="T1" fmla="*/ 12 h 37"/>
                <a:gd name="T2" fmla="*/ 7 w 44"/>
                <a:gd name="T3" fmla="*/ 13 h 37"/>
                <a:gd name="T4" fmla="*/ 8 w 44"/>
                <a:gd name="T5" fmla="*/ 12 h 37"/>
                <a:gd name="T6" fmla="*/ 9 w 44"/>
                <a:gd name="T7" fmla="*/ 9 h 37"/>
                <a:gd name="T8" fmla="*/ 11 w 44"/>
                <a:gd name="T9" fmla="*/ 7 h 37"/>
                <a:gd name="T10" fmla="*/ 13 w 44"/>
                <a:gd name="T11" fmla="*/ 4 h 37"/>
                <a:gd name="T12" fmla="*/ 16 w 44"/>
                <a:gd name="T13" fmla="*/ 2 h 37"/>
                <a:gd name="T14" fmla="*/ 19 w 44"/>
                <a:gd name="T15" fmla="*/ 1 h 37"/>
                <a:gd name="T16" fmla="*/ 22 w 44"/>
                <a:gd name="T17" fmla="*/ 0 h 37"/>
                <a:gd name="T18" fmla="*/ 25 w 44"/>
                <a:gd name="T19" fmla="*/ 0 h 37"/>
                <a:gd name="T20" fmla="*/ 31 w 44"/>
                <a:gd name="T21" fmla="*/ 1 h 37"/>
                <a:gd name="T22" fmla="*/ 37 w 44"/>
                <a:gd name="T23" fmla="*/ 4 h 37"/>
                <a:gd name="T24" fmla="*/ 42 w 44"/>
                <a:gd name="T25" fmla="*/ 9 h 37"/>
                <a:gd name="T26" fmla="*/ 44 w 44"/>
                <a:gd name="T27" fmla="*/ 16 h 37"/>
                <a:gd name="T28" fmla="*/ 44 w 44"/>
                <a:gd name="T29" fmla="*/ 22 h 37"/>
                <a:gd name="T30" fmla="*/ 43 w 44"/>
                <a:gd name="T31" fmla="*/ 26 h 37"/>
                <a:gd name="T32" fmla="*/ 41 w 44"/>
                <a:gd name="T33" fmla="*/ 29 h 37"/>
                <a:gd name="T34" fmla="*/ 39 w 44"/>
                <a:gd name="T35" fmla="*/ 32 h 37"/>
                <a:gd name="T36" fmla="*/ 36 w 44"/>
                <a:gd name="T37" fmla="*/ 34 h 37"/>
                <a:gd name="T38" fmla="*/ 33 w 44"/>
                <a:gd name="T39" fmla="*/ 36 h 37"/>
                <a:gd name="T40" fmla="*/ 30 w 44"/>
                <a:gd name="T41" fmla="*/ 37 h 37"/>
                <a:gd name="T42" fmla="*/ 26 w 44"/>
                <a:gd name="T43" fmla="*/ 37 h 37"/>
                <a:gd name="T44" fmla="*/ 21 w 44"/>
                <a:gd name="T45" fmla="*/ 37 h 37"/>
                <a:gd name="T46" fmla="*/ 15 w 44"/>
                <a:gd name="T47" fmla="*/ 34 h 37"/>
                <a:gd name="T48" fmla="*/ 11 w 44"/>
                <a:gd name="T49" fmla="*/ 30 h 37"/>
                <a:gd name="T50" fmla="*/ 8 w 44"/>
                <a:gd name="T51" fmla="*/ 25 h 37"/>
                <a:gd name="T52" fmla="*/ 6 w 44"/>
                <a:gd name="T53" fmla="*/ 22 h 37"/>
                <a:gd name="T54" fmla="*/ 5 w 44"/>
                <a:gd name="T55" fmla="*/ 23 h 37"/>
                <a:gd name="T56" fmla="*/ 3 w 44"/>
                <a:gd name="T57" fmla="*/ 23 h 37"/>
                <a:gd name="T58" fmla="*/ 2 w 44"/>
                <a:gd name="T59" fmla="*/ 22 h 37"/>
                <a:gd name="T60" fmla="*/ 1 w 44"/>
                <a:gd name="T61" fmla="*/ 20 h 37"/>
                <a:gd name="T62" fmla="*/ 0 w 44"/>
                <a:gd name="T63" fmla="*/ 18 h 37"/>
                <a:gd name="T64" fmla="*/ 1 w 44"/>
                <a:gd name="T65" fmla="*/ 16 h 37"/>
                <a:gd name="T66" fmla="*/ 1 w 44"/>
                <a:gd name="T67" fmla="*/ 14 h 37"/>
                <a:gd name="T68" fmla="*/ 3 w 44"/>
                <a:gd name="T69" fmla="*/ 13 h 37"/>
                <a:gd name="T70" fmla="*/ 4 w 44"/>
                <a:gd name="T71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4" h="37">
                  <a:moveTo>
                    <a:pt x="5" y="12"/>
                  </a:moveTo>
                  <a:lnTo>
                    <a:pt x="6" y="12"/>
                  </a:lnTo>
                  <a:lnTo>
                    <a:pt x="6" y="13"/>
                  </a:lnTo>
                  <a:lnTo>
                    <a:pt x="7" y="13"/>
                  </a:lnTo>
                  <a:lnTo>
                    <a:pt x="7" y="14"/>
                  </a:lnTo>
                  <a:lnTo>
                    <a:pt x="8" y="12"/>
                  </a:lnTo>
                  <a:lnTo>
                    <a:pt x="9" y="11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5"/>
                  </a:lnTo>
                  <a:lnTo>
                    <a:pt x="13" y="4"/>
                  </a:lnTo>
                  <a:lnTo>
                    <a:pt x="15" y="3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1" y="1"/>
                  </a:lnTo>
                  <a:lnTo>
                    <a:pt x="34" y="2"/>
                  </a:lnTo>
                  <a:lnTo>
                    <a:pt x="37" y="4"/>
                  </a:lnTo>
                  <a:lnTo>
                    <a:pt x="40" y="6"/>
                  </a:lnTo>
                  <a:lnTo>
                    <a:pt x="42" y="9"/>
                  </a:lnTo>
                  <a:lnTo>
                    <a:pt x="43" y="13"/>
                  </a:lnTo>
                  <a:lnTo>
                    <a:pt x="44" y="16"/>
                  </a:lnTo>
                  <a:lnTo>
                    <a:pt x="44" y="20"/>
                  </a:lnTo>
                  <a:lnTo>
                    <a:pt x="44" y="22"/>
                  </a:lnTo>
                  <a:lnTo>
                    <a:pt x="43" y="24"/>
                  </a:lnTo>
                  <a:lnTo>
                    <a:pt x="43" y="26"/>
                  </a:lnTo>
                  <a:lnTo>
                    <a:pt x="42" y="27"/>
                  </a:lnTo>
                  <a:lnTo>
                    <a:pt x="41" y="29"/>
                  </a:lnTo>
                  <a:lnTo>
                    <a:pt x="40" y="30"/>
                  </a:lnTo>
                  <a:lnTo>
                    <a:pt x="39" y="32"/>
                  </a:lnTo>
                  <a:lnTo>
                    <a:pt x="37" y="33"/>
                  </a:lnTo>
                  <a:lnTo>
                    <a:pt x="36" y="34"/>
                  </a:lnTo>
                  <a:lnTo>
                    <a:pt x="35" y="35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0" y="37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7"/>
                  </a:lnTo>
                  <a:lnTo>
                    <a:pt x="21" y="37"/>
                  </a:lnTo>
                  <a:lnTo>
                    <a:pt x="18" y="35"/>
                  </a:lnTo>
                  <a:lnTo>
                    <a:pt x="15" y="34"/>
                  </a:lnTo>
                  <a:lnTo>
                    <a:pt x="13" y="32"/>
                  </a:lnTo>
                  <a:lnTo>
                    <a:pt x="11" y="30"/>
                  </a:lnTo>
                  <a:lnTo>
                    <a:pt x="9" y="28"/>
                  </a:lnTo>
                  <a:lnTo>
                    <a:pt x="8" y="25"/>
                  </a:lnTo>
                  <a:lnTo>
                    <a:pt x="7" y="22"/>
                  </a:lnTo>
                  <a:lnTo>
                    <a:pt x="6" y="22"/>
                  </a:lnTo>
                  <a:lnTo>
                    <a:pt x="6" y="23"/>
                  </a:lnTo>
                  <a:lnTo>
                    <a:pt x="5" y="23"/>
                  </a:lnTo>
                  <a:lnTo>
                    <a:pt x="4" y="23"/>
                  </a:lnTo>
                  <a:lnTo>
                    <a:pt x="3" y="23"/>
                  </a:lnTo>
                  <a:lnTo>
                    <a:pt x="3" y="23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3"/>
                  </a:lnTo>
                  <a:lnTo>
                    <a:pt x="4" y="12"/>
                  </a:lnTo>
                  <a:lnTo>
                    <a:pt x="5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10" name="Freeform 268"/>
            <p:cNvSpPr>
              <a:spLocks/>
            </p:cNvSpPr>
            <p:nvPr/>
          </p:nvSpPr>
          <p:spPr bwMode="auto">
            <a:xfrm>
              <a:off x="971" y="2699"/>
              <a:ext cx="17" cy="7"/>
            </a:xfrm>
            <a:custGeom>
              <a:avLst/>
              <a:gdLst>
                <a:gd name="T0" fmla="*/ 17 w 17"/>
                <a:gd name="T1" fmla="*/ 2 h 7"/>
                <a:gd name="T2" fmla="*/ 17 w 17"/>
                <a:gd name="T3" fmla="*/ 2 h 7"/>
                <a:gd name="T4" fmla="*/ 17 w 17"/>
                <a:gd name="T5" fmla="*/ 3 h 7"/>
                <a:gd name="T6" fmla="*/ 17 w 17"/>
                <a:gd name="T7" fmla="*/ 3 h 7"/>
                <a:gd name="T8" fmla="*/ 16 w 17"/>
                <a:gd name="T9" fmla="*/ 4 h 7"/>
                <a:gd name="T10" fmla="*/ 16 w 17"/>
                <a:gd name="T11" fmla="*/ 5 h 7"/>
                <a:gd name="T12" fmla="*/ 15 w 17"/>
                <a:gd name="T13" fmla="*/ 5 h 7"/>
                <a:gd name="T14" fmla="*/ 15 w 17"/>
                <a:gd name="T15" fmla="*/ 6 h 7"/>
                <a:gd name="T16" fmla="*/ 14 w 17"/>
                <a:gd name="T17" fmla="*/ 6 h 7"/>
                <a:gd name="T18" fmla="*/ 13 w 17"/>
                <a:gd name="T19" fmla="*/ 7 h 7"/>
                <a:gd name="T20" fmla="*/ 11 w 17"/>
                <a:gd name="T21" fmla="*/ 7 h 7"/>
                <a:gd name="T22" fmla="*/ 10 w 17"/>
                <a:gd name="T23" fmla="*/ 7 h 7"/>
                <a:gd name="T24" fmla="*/ 9 w 17"/>
                <a:gd name="T25" fmla="*/ 7 h 7"/>
                <a:gd name="T26" fmla="*/ 8 w 17"/>
                <a:gd name="T27" fmla="*/ 7 h 7"/>
                <a:gd name="T28" fmla="*/ 7 w 17"/>
                <a:gd name="T29" fmla="*/ 7 h 7"/>
                <a:gd name="T30" fmla="*/ 7 w 17"/>
                <a:gd name="T31" fmla="*/ 7 h 7"/>
                <a:gd name="T32" fmla="*/ 7 w 17"/>
                <a:gd name="T33" fmla="*/ 7 h 7"/>
                <a:gd name="T34" fmla="*/ 0 w 17"/>
                <a:gd name="T35" fmla="*/ 0 h 7"/>
                <a:gd name="T36" fmla="*/ 17 w 17"/>
                <a:gd name="T3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" h="7">
                  <a:moveTo>
                    <a:pt x="17" y="2"/>
                  </a:moveTo>
                  <a:lnTo>
                    <a:pt x="17" y="2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4" y="6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9" y="7"/>
                  </a:lnTo>
                  <a:lnTo>
                    <a:pt x="8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7"/>
                  </a:lnTo>
                  <a:lnTo>
                    <a:pt x="0" y="0"/>
                  </a:lnTo>
                  <a:lnTo>
                    <a:pt x="17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11" name="Freeform 269"/>
            <p:cNvSpPr>
              <a:spLocks/>
            </p:cNvSpPr>
            <p:nvPr/>
          </p:nvSpPr>
          <p:spPr bwMode="auto">
            <a:xfrm>
              <a:off x="975" y="2701"/>
              <a:ext cx="11" cy="3"/>
            </a:xfrm>
            <a:custGeom>
              <a:avLst/>
              <a:gdLst>
                <a:gd name="T0" fmla="*/ 11 w 11"/>
                <a:gd name="T1" fmla="*/ 1 h 3"/>
                <a:gd name="T2" fmla="*/ 10 w 11"/>
                <a:gd name="T3" fmla="*/ 3 h 3"/>
                <a:gd name="T4" fmla="*/ 3 w 11"/>
                <a:gd name="T5" fmla="*/ 2 h 3"/>
                <a:gd name="T6" fmla="*/ 0 w 11"/>
                <a:gd name="T7" fmla="*/ 0 h 3"/>
                <a:gd name="T8" fmla="*/ 11 w 11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">
                  <a:moveTo>
                    <a:pt x="11" y="1"/>
                  </a:moveTo>
                  <a:lnTo>
                    <a:pt x="10" y="3"/>
                  </a:lnTo>
                  <a:lnTo>
                    <a:pt x="3" y="2"/>
                  </a:lnTo>
                  <a:lnTo>
                    <a:pt x="0" y="0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12" name="Freeform 270"/>
            <p:cNvSpPr>
              <a:spLocks/>
            </p:cNvSpPr>
            <p:nvPr/>
          </p:nvSpPr>
          <p:spPr bwMode="auto">
            <a:xfrm>
              <a:off x="961" y="2665"/>
              <a:ext cx="40" cy="12"/>
            </a:xfrm>
            <a:custGeom>
              <a:avLst/>
              <a:gdLst>
                <a:gd name="T0" fmla="*/ 4 w 40"/>
                <a:gd name="T1" fmla="*/ 3 h 12"/>
                <a:gd name="T2" fmla="*/ 6 w 40"/>
                <a:gd name="T3" fmla="*/ 2 h 12"/>
                <a:gd name="T4" fmla="*/ 7 w 40"/>
                <a:gd name="T5" fmla="*/ 2 h 12"/>
                <a:gd name="T6" fmla="*/ 8 w 40"/>
                <a:gd name="T7" fmla="*/ 2 h 12"/>
                <a:gd name="T8" fmla="*/ 9 w 40"/>
                <a:gd name="T9" fmla="*/ 2 h 12"/>
                <a:gd name="T10" fmla="*/ 10 w 40"/>
                <a:gd name="T11" fmla="*/ 1 h 12"/>
                <a:gd name="T12" fmla="*/ 11 w 40"/>
                <a:gd name="T13" fmla="*/ 0 h 12"/>
                <a:gd name="T14" fmla="*/ 13 w 40"/>
                <a:gd name="T15" fmla="*/ 0 h 12"/>
                <a:gd name="T16" fmla="*/ 15 w 40"/>
                <a:gd name="T17" fmla="*/ 0 h 12"/>
                <a:gd name="T18" fmla="*/ 16 w 40"/>
                <a:gd name="T19" fmla="*/ 0 h 12"/>
                <a:gd name="T20" fmla="*/ 17 w 40"/>
                <a:gd name="T21" fmla="*/ 0 h 12"/>
                <a:gd name="T22" fmla="*/ 18 w 40"/>
                <a:gd name="T23" fmla="*/ 0 h 12"/>
                <a:gd name="T24" fmla="*/ 19 w 40"/>
                <a:gd name="T25" fmla="*/ 0 h 12"/>
                <a:gd name="T26" fmla="*/ 21 w 40"/>
                <a:gd name="T27" fmla="*/ 0 h 12"/>
                <a:gd name="T28" fmla="*/ 23 w 40"/>
                <a:gd name="T29" fmla="*/ 0 h 12"/>
                <a:gd name="T30" fmla="*/ 25 w 40"/>
                <a:gd name="T31" fmla="*/ 0 h 12"/>
                <a:gd name="T32" fmla="*/ 27 w 40"/>
                <a:gd name="T33" fmla="*/ 1 h 12"/>
                <a:gd name="T34" fmla="*/ 28 w 40"/>
                <a:gd name="T35" fmla="*/ 2 h 12"/>
                <a:gd name="T36" fmla="*/ 29 w 40"/>
                <a:gd name="T37" fmla="*/ 3 h 12"/>
                <a:gd name="T38" fmla="*/ 31 w 40"/>
                <a:gd name="T39" fmla="*/ 3 h 12"/>
                <a:gd name="T40" fmla="*/ 33 w 40"/>
                <a:gd name="T41" fmla="*/ 3 h 12"/>
                <a:gd name="T42" fmla="*/ 36 w 40"/>
                <a:gd name="T43" fmla="*/ 4 h 12"/>
                <a:gd name="T44" fmla="*/ 39 w 40"/>
                <a:gd name="T45" fmla="*/ 6 h 12"/>
                <a:gd name="T46" fmla="*/ 40 w 40"/>
                <a:gd name="T47" fmla="*/ 7 h 12"/>
                <a:gd name="T48" fmla="*/ 39 w 40"/>
                <a:gd name="T49" fmla="*/ 9 h 12"/>
                <a:gd name="T50" fmla="*/ 38 w 40"/>
                <a:gd name="T51" fmla="*/ 11 h 12"/>
                <a:gd name="T52" fmla="*/ 36 w 40"/>
                <a:gd name="T53" fmla="*/ 12 h 12"/>
                <a:gd name="T54" fmla="*/ 33 w 40"/>
                <a:gd name="T55" fmla="*/ 12 h 12"/>
                <a:gd name="T56" fmla="*/ 30 w 40"/>
                <a:gd name="T57" fmla="*/ 12 h 12"/>
                <a:gd name="T58" fmla="*/ 29 w 40"/>
                <a:gd name="T59" fmla="*/ 12 h 12"/>
                <a:gd name="T60" fmla="*/ 27 w 40"/>
                <a:gd name="T61" fmla="*/ 12 h 12"/>
                <a:gd name="T62" fmla="*/ 26 w 40"/>
                <a:gd name="T63" fmla="*/ 11 h 12"/>
                <a:gd name="T64" fmla="*/ 25 w 40"/>
                <a:gd name="T65" fmla="*/ 11 h 12"/>
                <a:gd name="T66" fmla="*/ 24 w 40"/>
                <a:gd name="T67" fmla="*/ 11 h 12"/>
                <a:gd name="T68" fmla="*/ 23 w 40"/>
                <a:gd name="T69" fmla="*/ 11 h 12"/>
                <a:gd name="T70" fmla="*/ 21 w 40"/>
                <a:gd name="T71" fmla="*/ 11 h 12"/>
                <a:gd name="T72" fmla="*/ 20 w 40"/>
                <a:gd name="T73" fmla="*/ 11 h 12"/>
                <a:gd name="T74" fmla="*/ 18 w 40"/>
                <a:gd name="T75" fmla="*/ 11 h 12"/>
                <a:gd name="T76" fmla="*/ 17 w 40"/>
                <a:gd name="T77" fmla="*/ 10 h 12"/>
                <a:gd name="T78" fmla="*/ 15 w 40"/>
                <a:gd name="T79" fmla="*/ 10 h 12"/>
                <a:gd name="T80" fmla="*/ 15 w 40"/>
                <a:gd name="T81" fmla="*/ 9 h 12"/>
                <a:gd name="T82" fmla="*/ 14 w 40"/>
                <a:gd name="T83" fmla="*/ 9 h 12"/>
                <a:gd name="T84" fmla="*/ 13 w 40"/>
                <a:gd name="T85" fmla="*/ 9 h 12"/>
                <a:gd name="T86" fmla="*/ 11 w 40"/>
                <a:gd name="T87" fmla="*/ 9 h 12"/>
                <a:gd name="T88" fmla="*/ 10 w 40"/>
                <a:gd name="T89" fmla="*/ 9 h 12"/>
                <a:gd name="T90" fmla="*/ 8 w 40"/>
                <a:gd name="T91" fmla="*/ 10 h 12"/>
                <a:gd name="T92" fmla="*/ 6 w 40"/>
                <a:gd name="T93" fmla="*/ 11 h 12"/>
                <a:gd name="T94" fmla="*/ 4 w 40"/>
                <a:gd name="T95" fmla="*/ 11 h 12"/>
                <a:gd name="T96" fmla="*/ 2 w 40"/>
                <a:gd name="T97" fmla="*/ 11 h 12"/>
                <a:gd name="T98" fmla="*/ 0 w 40"/>
                <a:gd name="T99" fmla="*/ 10 h 12"/>
                <a:gd name="T100" fmla="*/ 0 w 40"/>
                <a:gd name="T101" fmla="*/ 8 h 12"/>
                <a:gd name="T102" fmla="*/ 0 w 40"/>
                <a:gd name="T103" fmla="*/ 7 h 12"/>
                <a:gd name="T104" fmla="*/ 1 w 40"/>
                <a:gd name="T105" fmla="*/ 5 h 12"/>
                <a:gd name="T106" fmla="*/ 3 w 40"/>
                <a:gd name="T107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0" h="12">
                  <a:moveTo>
                    <a:pt x="4" y="3"/>
                  </a:moveTo>
                  <a:lnTo>
                    <a:pt x="4" y="3"/>
                  </a:lnTo>
                  <a:lnTo>
                    <a:pt x="5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3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5" y="3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39" y="6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0" y="8"/>
                  </a:lnTo>
                  <a:lnTo>
                    <a:pt x="39" y="9"/>
                  </a:lnTo>
                  <a:lnTo>
                    <a:pt x="39" y="10"/>
                  </a:lnTo>
                  <a:lnTo>
                    <a:pt x="38" y="11"/>
                  </a:lnTo>
                  <a:lnTo>
                    <a:pt x="37" y="12"/>
                  </a:lnTo>
                  <a:lnTo>
                    <a:pt x="36" y="12"/>
                  </a:lnTo>
                  <a:lnTo>
                    <a:pt x="34" y="12"/>
                  </a:lnTo>
                  <a:lnTo>
                    <a:pt x="33" y="12"/>
                  </a:lnTo>
                  <a:lnTo>
                    <a:pt x="31" y="12"/>
                  </a:lnTo>
                  <a:lnTo>
                    <a:pt x="30" y="12"/>
                  </a:lnTo>
                  <a:lnTo>
                    <a:pt x="29" y="12"/>
                  </a:lnTo>
                  <a:lnTo>
                    <a:pt x="29" y="12"/>
                  </a:lnTo>
                  <a:lnTo>
                    <a:pt x="28" y="12"/>
                  </a:lnTo>
                  <a:lnTo>
                    <a:pt x="27" y="12"/>
                  </a:lnTo>
                  <a:lnTo>
                    <a:pt x="27" y="11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2" y="11"/>
                  </a:lnTo>
                  <a:lnTo>
                    <a:pt x="21" y="11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19" y="11"/>
                  </a:lnTo>
                  <a:lnTo>
                    <a:pt x="18" y="11"/>
                  </a:lnTo>
                  <a:lnTo>
                    <a:pt x="17" y="11"/>
                  </a:lnTo>
                  <a:lnTo>
                    <a:pt x="17" y="10"/>
                  </a:lnTo>
                  <a:lnTo>
                    <a:pt x="16" y="10"/>
                  </a:lnTo>
                  <a:lnTo>
                    <a:pt x="15" y="10"/>
                  </a:lnTo>
                  <a:lnTo>
                    <a:pt x="15" y="9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10"/>
                  </a:lnTo>
                  <a:lnTo>
                    <a:pt x="8" y="10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5"/>
                  </a:lnTo>
                  <a:lnTo>
                    <a:pt x="2" y="4"/>
                  </a:lnTo>
                  <a:lnTo>
                    <a:pt x="3" y="3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13" name="Freeform 271"/>
            <p:cNvSpPr>
              <a:spLocks/>
            </p:cNvSpPr>
            <p:nvPr/>
          </p:nvSpPr>
          <p:spPr bwMode="auto">
            <a:xfrm>
              <a:off x="997" y="2758"/>
              <a:ext cx="53" cy="16"/>
            </a:xfrm>
            <a:custGeom>
              <a:avLst/>
              <a:gdLst>
                <a:gd name="T0" fmla="*/ 24 w 53"/>
                <a:gd name="T1" fmla="*/ 0 h 16"/>
                <a:gd name="T2" fmla="*/ 53 w 53"/>
                <a:gd name="T3" fmla="*/ 10 h 16"/>
                <a:gd name="T4" fmla="*/ 17 w 53"/>
                <a:gd name="T5" fmla="*/ 16 h 16"/>
                <a:gd name="T6" fmla="*/ 0 w 53"/>
                <a:gd name="T7" fmla="*/ 3 h 16"/>
                <a:gd name="T8" fmla="*/ 24 w 53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6">
                  <a:moveTo>
                    <a:pt x="24" y="0"/>
                  </a:moveTo>
                  <a:lnTo>
                    <a:pt x="53" y="10"/>
                  </a:lnTo>
                  <a:lnTo>
                    <a:pt x="17" y="16"/>
                  </a:lnTo>
                  <a:lnTo>
                    <a:pt x="0" y="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14" name="Freeform 272"/>
            <p:cNvSpPr>
              <a:spLocks/>
            </p:cNvSpPr>
            <p:nvPr/>
          </p:nvSpPr>
          <p:spPr bwMode="auto">
            <a:xfrm>
              <a:off x="1002" y="2760"/>
              <a:ext cx="41" cy="12"/>
            </a:xfrm>
            <a:custGeom>
              <a:avLst/>
              <a:gdLst>
                <a:gd name="T0" fmla="*/ 19 w 41"/>
                <a:gd name="T1" fmla="*/ 0 h 12"/>
                <a:gd name="T2" fmla="*/ 41 w 41"/>
                <a:gd name="T3" fmla="*/ 8 h 12"/>
                <a:gd name="T4" fmla="*/ 12 w 41"/>
                <a:gd name="T5" fmla="*/ 12 h 12"/>
                <a:gd name="T6" fmla="*/ 0 w 41"/>
                <a:gd name="T7" fmla="*/ 3 h 12"/>
                <a:gd name="T8" fmla="*/ 19 w 41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12">
                  <a:moveTo>
                    <a:pt x="19" y="0"/>
                  </a:moveTo>
                  <a:lnTo>
                    <a:pt x="41" y="8"/>
                  </a:lnTo>
                  <a:lnTo>
                    <a:pt x="12" y="12"/>
                  </a:lnTo>
                  <a:lnTo>
                    <a:pt x="0" y="3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D6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15" name="Freeform 273"/>
            <p:cNvSpPr>
              <a:spLocks/>
            </p:cNvSpPr>
            <p:nvPr/>
          </p:nvSpPr>
          <p:spPr bwMode="auto">
            <a:xfrm>
              <a:off x="939" y="2715"/>
              <a:ext cx="86" cy="52"/>
            </a:xfrm>
            <a:custGeom>
              <a:avLst/>
              <a:gdLst>
                <a:gd name="T0" fmla="*/ 7 w 86"/>
                <a:gd name="T1" fmla="*/ 8 h 52"/>
                <a:gd name="T2" fmla="*/ 9 w 86"/>
                <a:gd name="T3" fmla="*/ 6 h 52"/>
                <a:gd name="T4" fmla="*/ 12 w 86"/>
                <a:gd name="T5" fmla="*/ 4 h 52"/>
                <a:gd name="T6" fmla="*/ 15 w 86"/>
                <a:gd name="T7" fmla="*/ 2 h 52"/>
                <a:gd name="T8" fmla="*/ 16 w 86"/>
                <a:gd name="T9" fmla="*/ 2 h 52"/>
                <a:gd name="T10" fmla="*/ 18 w 86"/>
                <a:gd name="T11" fmla="*/ 1 h 52"/>
                <a:gd name="T12" fmla="*/ 21 w 86"/>
                <a:gd name="T13" fmla="*/ 1 h 52"/>
                <a:gd name="T14" fmla="*/ 23 w 86"/>
                <a:gd name="T15" fmla="*/ 0 h 52"/>
                <a:gd name="T16" fmla="*/ 23 w 86"/>
                <a:gd name="T17" fmla="*/ 0 h 52"/>
                <a:gd name="T18" fmla="*/ 25 w 86"/>
                <a:gd name="T19" fmla="*/ 0 h 52"/>
                <a:gd name="T20" fmla="*/ 29 w 86"/>
                <a:gd name="T21" fmla="*/ 0 h 52"/>
                <a:gd name="T22" fmla="*/ 33 w 86"/>
                <a:gd name="T23" fmla="*/ 0 h 52"/>
                <a:gd name="T24" fmla="*/ 37 w 86"/>
                <a:gd name="T25" fmla="*/ 0 h 52"/>
                <a:gd name="T26" fmla="*/ 42 w 86"/>
                <a:gd name="T27" fmla="*/ 0 h 52"/>
                <a:gd name="T28" fmla="*/ 45 w 86"/>
                <a:gd name="T29" fmla="*/ 0 h 52"/>
                <a:gd name="T30" fmla="*/ 47 w 86"/>
                <a:gd name="T31" fmla="*/ 0 h 52"/>
                <a:gd name="T32" fmla="*/ 48 w 86"/>
                <a:gd name="T33" fmla="*/ 0 h 52"/>
                <a:gd name="T34" fmla="*/ 50 w 86"/>
                <a:gd name="T35" fmla="*/ 1 h 52"/>
                <a:gd name="T36" fmla="*/ 53 w 86"/>
                <a:gd name="T37" fmla="*/ 1 h 52"/>
                <a:gd name="T38" fmla="*/ 56 w 86"/>
                <a:gd name="T39" fmla="*/ 2 h 52"/>
                <a:gd name="T40" fmla="*/ 58 w 86"/>
                <a:gd name="T41" fmla="*/ 3 h 52"/>
                <a:gd name="T42" fmla="*/ 60 w 86"/>
                <a:gd name="T43" fmla="*/ 5 h 52"/>
                <a:gd name="T44" fmla="*/ 62 w 86"/>
                <a:gd name="T45" fmla="*/ 6 h 52"/>
                <a:gd name="T46" fmla="*/ 63 w 86"/>
                <a:gd name="T47" fmla="*/ 7 h 52"/>
                <a:gd name="T48" fmla="*/ 64 w 86"/>
                <a:gd name="T49" fmla="*/ 9 h 52"/>
                <a:gd name="T50" fmla="*/ 68 w 86"/>
                <a:gd name="T51" fmla="*/ 16 h 52"/>
                <a:gd name="T52" fmla="*/ 73 w 86"/>
                <a:gd name="T53" fmla="*/ 24 h 52"/>
                <a:gd name="T54" fmla="*/ 76 w 86"/>
                <a:gd name="T55" fmla="*/ 33 h 52"/>
                <a:gd name="T56" fmla="*/ 86 w 86"/>
                <a:gd name="T57" fmla="*/ 46 h 52"/>
                <a:gd name="T58" fmla="*/ 75 w 86"/>
                <a:gd name="T59" fmla="*/ 47 h 52"/>
                <a:gd name="T60" fmla="*/ 75 w 86"/>
                <a:gd name="T61" fmla="*/ 49 h 52"/>
                <a:gd name="T62" fmla="*/ 73 w 86"/>
                <a:gd name="T63" fmla="*/ 52 h 52"/>
                <a:gd name="T64" fmla="*/ 72 w 86"/>
                <a:gd name="T65" fmla="*/ 51 h 52"/>
                <a:gd name="T66" fmla="*/ 71 w 86"/>
                <a:gd name="T67" fmla="*/ 51 h 52"/>
                <a:gd name="T68" fmla="*/ 70 w 86"/>
                <a:gd name="T69" fmla="*/ 47 h 52"/>
                <a:gd name="T70" fmla="*/ 69 w 86"/>
                <a:gd name="T71" fmla="*/ 40 h 52"/>
                <a:gd name="T72" fmla="*/ 67 w 86"/>
                <a:gd name="T73" fmla="*/ 39 h 52"/>
                <a:gd name="T74" fmla="*/ 65 w 86"/>
                <a:gd name="T75" fmla="*/ 36 h 52"/>
                <a:gd name="T76" fmla="*/ 62 w 86"/>
                <a:gd name="T77" fmla="*/ 30 h 52"/>
                <a:gd name="T78" fmla="*/ 57 w 86"/>
                <a:gd name="T79" fmla="*/ 24 h 52"/>
                <a:gd name="T80" fmla="*/ 56 w 86"/>
                <a:gd name="T81" fmla="*/ 39 h 52"/>
                <a:gd name="T82" fmla="*/ 14 w 86"/>
                <a:gd name="T83" fmla="*/ 24 h 52"/>
                <a:gd name="T84" fmla="*/ 13 w 86"/>
                <a:gd name="T85" fmla="*/ 29 h 52"/>
                <a:gd name="T86" fmla="*/ 13 w 86"/>
                <a:gd name="T87" fmla="*/ 43 h 52"/>
                <a:gd name="T88" fmla="*/ 1 w 86"/>
                <a:gd name="T89" fmla="*/ 44 h 52"/>
                <a:gd name="T90" fmla="*/ 0 w 86"/>
                <a:gd name="T91" fmla="*/ 37 h 52"/>
                <a:gd name="T92" fmla="*/ 1 w 86"/>
                <a:gd name="T93" fmla="*/ 27 h 52"/>
                <a:gd name="T94" fmla="*/ 3 w 86"/>
                <a:gd name="T95" fmla="*/ 1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6" h="52">
                  <a:moveTo>
                    <a:pt x="6" y="10"/>
                  </a:moveTo>
                  <a:lnTo>
                    <a:pt x="7" y="8"/>
                  </a:lnTo>
                  <a:lnTo>
                    <a:pt x="8" y="7"/>
                  </a:lnTo>
                  <a:lnTo>
                    <a:pt x="9" y="6"/>
                  </a:lnTo>
                  <a:lnTo>
                    <a:pt x="10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8" y="1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5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4" y="2"/>
                  </a:lnTo>
                  <a:lnTo>
                    <a:pt x="56" y="2"/>
                  </a:lnTo>
                  <a:lnTo>
                    <a:pt x="57" y="3"/>
                  </a:lnTo>
                  <a:lnTo>
                    <a:pt x="58" y="3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6"/>
                  </a:lnTo>
                  <a:lnTo>
                    <a:pt x="62" y="7"/>
                  </a:lnTo>
                  <a:lnTo>
                    <a:pt x="63" y="7"/>
                  </a:lnTo>
                  <a:lnTo>
                    <a:pt x="63" y="7"/>
                  </a:lnTo>
                  <a:lnTo>
                    <a:pt x="64" y="9"/>
                  </a:lnTo>
                  <a:lnTo>
                    <a:pt x="66" y="12"/>
                  </a:lnTo>
                  <a:lnTo>
                    <a:pt x="68" y="16"/>
                  </a:lnTo>
                  <a:lnTo>
                    <a:pt x="70" y="20"/>
                  </a:lnTo>
                  <a:lnTo>
                    <a:pt x="73" y="24"/>
                  </a:lnTo>
                  <a:lnTo>
                    <a:pt x="75" y="28"/>
                  </a:lnTo>
                  <a:lnTo>
                    <a:pt x="76" y="33"/>
                  </a:lnTo>
                  <a:lnTo>
                    <a:pt x="78" y="36"/>
                  </a:lnTo>
                  <a:lnTo>
                    <a:pt x="86" y="46"/>
                  </a:lnTo>
                  <a:lnTo>
                    <a:pt x="79" y="51"/>
                  </a:lnTo>
                  <a:lnTo>
                    <a:pt x="75" y="47"/>
                  </a:lnTo>
                  <a:lnTo>
                    <a:pt x="75" y="48"/>
                  </a:lnTo>
                  <a:lnTo>
                    <a:pt x="75" y="49"/>
                  </a:lnTo>
                  <a:lnTo>
                    <a:pt x="74" y="51"/>
                  </a:lnTo>
                  <a:lnTo>
                    <a:pt x="73" y="52"/>
                  </a:lnTo>
                  <a:lnTo>
                    <a:pt x="72" y="52"/>
                  </a:lnTo>
                  <a:lnTo>
                    <a:pt x="72" y="51"/>
                  </a:lnTo>
                  <a:lnTo>
                    <a:pt x="71" y="51"/>
                  </a:lnTo>
                  <a:lnTo>
                    <a:pt x="71" y="51"/>
                  </a:lnTo>
                  <a:lnTo>
                    <a:pt x="71" y="50"/>
                  </a:lnTo>
                  <a:lnTo>
                    <a:pt x="70" y="47"/>
                  </a:lnTo>
                  <a:lnTo>
                    <a:pt x="70" y="44"/>
                  </a:lnTo>
                  <a:lnTo>
                    <a:pt x="69" y="40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5" y="36"/>
                  </a:lnTo>
                  <a:lnTo>
                    <a:pt x="64" y="33"/>
                  </a:lnTo>
                  <a:lnTo>
                    <a:pt x="62" y="30"/>
                  </a:lnTo>
                  <a:lnTo>
                    <a:pt x="60" y="27"/>
                  </a:lnTo>
                  <a:lnTo>
                    <a:pt x="57" y="24"/>
                  </a:lnTo>
                  <a:lnTo>
                    <a:pt x="54" y="22"/>
                  </a:lnTo>
                  <a:lnTo>
                    <a:pt x="56" y="39"/>
                  </a:lnTo>
                  <a:lnTo>
                    <a:pt x="15" y="43"/>
                  </a:lnTo>
                  <a:lnTo>
                    <a:pt x="14" y="24"/>
                  </a:lnTo>
                  <a:lnTo>
                    <a:pt x="14" y="25"/>
                  </a:lnTo>
                  <a:lnTo>
                    <a:pt x="13" y="29"/>
                  </a:lnTo>
                  <a:lnTo>
                    <a:pt x="12" y="35"/>
                  </a:lnTo>
                  <a:lnTo>
                    <a:pt x="13" y="43"/>
                  </a:lnTo>
                  <a:lnTo>
                    <a:pt x="1" y="44"/>
                  </a:lnTo>
                  <a:lnTo>
                    <a:pt x="1" y="44"/>
                  </a:lnTo>
                  <a:lnTo>
                    <a:pt x="1" y="41"/>
                  </a:lnTo>
                  <a:lnTo>
                    <a:pt x="0" y="37"/>
                  </a:lnTo>
                  <a:lnTo>
                    <a:pt x="0" y="32"/>
                  </a:lnTo>
                  <a:lnTo>
                    <a:pt x="1" y="27"/>
                  </a:lnTo>
                  <a:lnTo>
                    <a:pt x="2" y="21"/>
                  </a:lnTo>
                  <a:lnTo>
                    <a:pt x="3" y="15"/>
                  </a:lnTo>
                  <a:lnTo>
                    <a:pt x="6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16" name="Freeform 274"/>
            <p:cNvSpPr>
              <a:spLocks/>
            </p:cNvSpPr>
            <p:nvPr/>
          </p:nvSpPr>
          <p:spPr bwMode="auto">
            <a:xfrm>
              <a:off x="1009" y="2753"/>
              <a:ext cx="13" cy="11"/>
            </a:xfrm>
            <a:custGeom>
              <a:avLst/>
              <a:gdLst>
                <a:gd name="T0" fmla="*/ 0 w 13"/>
                <a:gd name="T1" fmla="*/ 1 h 11"/>
                <a:gd name="T2" fmla="*/ 1 w 13"/>
                <a:gd name="T3" fmla="*/ 4 h 11"/>
                <a:gd name="T4" fmla="*/ 1 w 13"/>
                <a:gd name="T5" fmla="*/ 7 h 11"/>
                <a:gd name="T6" fmla="*/ 2 w 13"/>
                <a:gd name="T7" fmla="*/ 10 h 11"/>
                <a:gd name="T8" fmla="*/ 3 w 13"/>
                <a:gd name="T9" fmla="*/ 11 h 11"/>
                <a:gd name="T10" fmla="*/ 3 w 13"/>
                <a:gd name="T11" fmla="*/ 10 h 11"/>
                <a:gd name="T12" fmla="*/ 4 w 13"/>
                <a:gd name="T13" fmla="*/ 9 h 11"/>
                <a:gd name="T14" fmla="*/ 4 w 13"/>
                <a:gd name="T15" fmla="*/ 7 h 11"/>
                <a:gd name="T16" fmla="*/ 4 w 13"/>
                <a:gd name="T17" fmla="*/ 6 h 11"/>
                <a:gd name="T18" fmla="*/ 9 w 13"/>
                <a:gd name="T19" fmla="*/ 10 h 11"/>
                <a:gd name="T20" fmla="*/ 13 w 13"/>
                <a:gd name="T21" fmla="*/ 8 h 11"/>
                <a:gd name="T22" fmla="*/ 7 w 13"/>
                <a:gd name="T23" fmla="*/ 0 h 11"/>
                <a:gd name="T24" fmla="*/ 0 w 13"/>
                <a:gd name="T25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1">
                  <a:moveTo>
                    <a:pt x="0" y="1"/>
                  </a:moveTo>
                  <a:lnTo>
                    <a:pt x="1" y="4"/>
                  </a:lnTo>
                  <a:lnTo>
                    <a:pt x="1" y="7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4" y="9"/>
                  </a:lnTo>
                  <a:lnTo>
                    <a:pt x="4" y="7"/>
                  </a:lnTo>
                  <a:lnTo>
                    <a:pt x="4" y="6"/>
                  </a:lnTo>
                  <a:lnTo>
                    <a:pt x="9" y="10"/>
                  </a:lnTo>
                  <a:lnTo>
                    <a:pt x="13" y="8"/>
                  </a:lnTo>
                  <a:lnTo>
                    <a:pt x="7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17" name="Freeform 275"/>
            <p:cNvSpPr>
              <a:spLocks/>
            </p:cNvSpPr>
            <p:nvPr/>
          </p:nvSpPr>
          <p:spPr bwMode="auto">
            <a:xfrm>
              <a:off x="942" y="2718"/>
              <a:ext cx="72" cy="40"/>
            </a:xfrm>
            <a:custGeom>
              <a:avLst/>
              <a:gdLst>
                <a:gd name="T0" fmla="*/ 54 w 72"/>
                <a:gd name="T1" fmla="*/ 2 h 40"/>
                <a:gd name="T2" fmla="*/ 52 w 72"/>
                <a:gd name="T3" fmla="*/ 1 h 40"/>
                <a:gd name="T4" fmla="*/ 50 w 72"/>
                <a:gd name="T5" fmla="*/ 1 h 40"/>
                <a:gd name="T6" fmla="*/ 48 w 72"/>
                <a:gd name="T7" fmla="*/ 0 h 40"/>
                <a:gd name="T8" fmla="*/ 41 w 72"/>
                <a:gd name="T9" fmla="*/ 0 h 40"/>
                <a:gd name="T10" fmla="*/ 23 w 72"/>
                <a:gd name="T11" fmla="*/ 0 h 40"/>
                <a:gd name="T12" fmla="*/ 16 w 72"/>
                <a:gd name="T13" fmla="*/ 0 h 40"/>
                <a:gd name="T14" fmla="*/ 13 w 72"/>
                <a:gd name="T15" fmla="*/ 1 h 40"/>
                <a:gd name="T16" fmla="*/ 10 w 72"/>
                <a:gd name="T17" fmla="*/ 3 h 40"/>
                <a:gd name="T18" fmla="*/ 7 w 72"/>
                <a:gd name="T19" fmla="*/ 5 h 40"/>
                <a:gd name="T20" fmla="*/ 3 w 72"/>
                <a:gd name="T21" fmla="*/ 12 h 40"/>
                <a:gd name="T22" fmla="*/ 0 w 72"/>
                <a:gd name="T23" fmla="*/ 23 h 40"/>
                <a:gd name="T24" fmla="*/ 0 w 72"/>
                <a:gd name="T25" fmla="*/ 33 h 40"/>
                <a:gd name="T26" fmla="*/ 1 w 72"/>
                <a:gd name="T27" fmla="*/ 39 h 40"/>
                <a:gd name="T28" fmla="*/ 7 w 72"/>
                <a:gd name="T29" fmla="*/ 39 h 40"/>
                <a:gd name="T30" fmla="*/ 8 w 72"/>
                <a:gd name="T31" fmla="*/ 26 h 40"/>
                <a:gd name="T32" fmla="*/ 10 w 72"/>
                <a:gd name="T33" fmla="*/ 19 h 40"/>
                <a:gd name="T34" fmla="*/ 12 w 72"/>
                <a:gd name="T35" fmla="*/ 17 h 40"/>
                <a:gd name="T36" fmla="*/ 13 w 72"/>
                <a:gd name="T37" fmla="*/ 16 h 40"/>
                <a:gd name="T38" fmla="*/ 15 w 72"/>
                <a:gd name="T39" fmla="*/ 38 h 40"/>
                <a:gd name="T40" fmla="*/ 18 w 72"/>
                <a:gd name="T41" fmla="*/ 38 h 40"/>
                <a:gd name="T42" fmla="*/ 23 w 72"/>
                <a:gd name="T43" fmla="*/ 37 h 40"/>
                <a:gd name="T44" fmla="*/ 30 w 72"/>
                <a:gd name="T45" fmla="*/ 37 h 40"/>
                <a:gd name="T46" fmla="*/ 36 w 72"/>
                <a:gd name="T47" fmla="*/ 36 h 40"/>
                <a:gd name="T48" fmla="*/ 42 w 72"/>
                <a:gd name="T49" fmla="*/ 36 h 40"/>
                <a:gd name="T50" fmla="*/ 47 w 72"/>
                <a:gd name="T51" fmla="*/ 35 h 40"/>
                <a:gd name="T52" fmla="*/ 50 w 72"/>
                <a:gd name="T53" fmla="*/ 35 h 40"/>
                <a:gd name="T54" fmla="*/ 48 w 72"/>
                <a:gd name="T55" fmla="*/ 15 h 40"/>
                <a:gd name="T56" fmla="*/ 50 w 72"/>
                <a:gd name="T57" fmla="*/ 16 h 40"/>
                <a:gd name="T58" fmla="*/ 55 w 72"/>
                <a:gd name="T59" fmla="*/ 19 h 40"/>
                <a:gd name="T60" fmla="*/ 60 w 72"/>
                <a:gd name="T61" fmla="*/ 25 h 40"/>
                <a:gd name="T62" fmla="*/ 65 w 72"/>
                <a:gd name="T63" fmla="*/ 34 h 40"/>
                <a:gd name="T64" fmla="*/ 69 w 72"/>
                <a:gd name="T65" fmla="*/ 25 h 40"/>
                <a:gd name="T66" fmla="*/ 63 w 72"/>
                <a:gd name="T67" fmla="*/ 13 h 40"/>
                <a:gd name="T68" fmla="*/ 58 w 72"/>
                <a:gd name="T69" fmla="*/ 6 h 40"/>
                <a:gd name="T70" fmla="*/ 55 w 72"/>
                <a:gd name="T71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2" h="40">
                  <a:moveTo>
                    <a:pt x="54" y="2"/>
                  </a:moveTo>
                  <a:lnTo>
                    <a:pt x="54" y="2"/>
                  </a:lnTo>
                  <a:lnTo>
                    <a:pt x="53" y="2"/>
                  </a:lnTo>
                  <a:lnTo>
                    <a:pt x="52" y="1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9" y="0"/>
                  </a:lnTo>
                  <a:lnTo>
                    <a:pt x="48" y="0"/>
                  </a:lnTo>
                  <a:lnTo>
                    <a:pt x="47" y="0"/>
                  </a:lnTo>
                  <a:lnTo>
                    <a:pt x="41" y="0"/>
                  </a:lnTo>
                  <a:lnTo>
                    <a:pt x="34" y="19"/>
                  </a:lnTo>
                  <a:lnTo>
                    <a:pt x="23" y="0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8" y="4"/>
                  </a:lnTo>
                  <a:lnTo>
                    <a:pt x="7" y="5"/>
                  </a:lnTo>
                  <a:lnTo>
                    <a:pt x="6" y="6"/>
                  </a:lnTo>
                  <a:lnTo>
                    <a:pt x="3" y="12"/>
                  </a:lnTo>
                  <a:lnTo>
                    <a:pt x="1" y="17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0" y="37"/>
                  </a:lnTo>
                  <a:lnTo>
                    <a:pt x="1" y="39"/>
                  </a:lnTo>
                  <a:lnTo>
                    <a:pt x="1" y="40"/>
                  </a:lnTo>
                  <a:lnTo>
                    <a:pt x="7" y="39"/>
                  </a:lnTo>
                  <a:lnTo>
                    <a:pt x="7" y="32"/>
                  </a:lnTo>
                  <a:lnTo>
                    <a:pt x="8" y="26"/>
                  </a:lnTo>
                  <a:lnTo>
                    <a:pt x="9" y="22"/>
                  </a:lnTo>
                  <a:lnTo>
                    <a:pt x="10" y="19"/>
                  </a:lnTo>
                  <a:lnTo>
                    <a:pt x="11" y="18"/>
                  </a:lnTo>
                  <a:lnTo>
                    <a:pt x="12" y="17"/>
                  </a:lnTo>
                  <a:lnTo>
                    <a:pt x="13" y="16"/>
                  </a:lnTo>
                  <a:lnTo>
                    <a:pt x="13" y="16"/>
                  </a:lnTo>
                  <a:lnTo>
                    <a:pt x="14" y="38"/>
                  </a:lnTo>
                  <a:lnTo>
                    <a:pt x="15" y="38"/>
                  </a:lnTo>
                  <a:lnTo>
                    <a:pt x="16" y="38"/>
                  </a:lnTo>
                  <a:lnTo>
                    <a:pt x="18" y="38"/>
                  </a:lnTo>
                  <a:lnTo>
                    <a:pt x="20" y="38"/>
                  </a:lnTo>
                  <a:lnTo>
                    <a:pt x="23" y="37"/>
                  </a:lnTo>
                  <a:lnTo>
                    <a:pt x="27" y="37"/>
                  </a:lnTo>
                  <a:lnTo>
                    <a:pt x="30" y="37"/>
                  </a:lnTo>
                  <a:lnTo>
                    <a:pt x="33" y="37"/>
                  </a:lnTo>
                  <a:lnTo>
                    <a:pt x="36" y="36"/>
                  </a:lnTo>
                  <a:lnTo>
                    <a:pt x="39" y="36"/>
                  </a:lnTo>
                  <a:lnTo>
                    <a:pt x="42" y="36"/>
                  </a:lnTo>
                  <a:lnTo>
                    <a:pt x="44" y="36"/>
                  </a:lnTo>
                  <a:lnTo>
                    <a:pt x="47" y="35"/>
                  </a:lnTo>
                  <a:lnTo>
                    <a:pt x="49" y="35"/>
                  </a:lnTo>
                  <a:lnTo>
                    <a:pt x="50" y="35"/>
                  </a:lnTo>
                  <a:lnTo>
                    <a:pt x="50" y="35"/>
                  </a:lnTo>
                  <a:lnTo>
                    <a:pt x="48" y="15"/>
                  </a:lnTo>
                  <a:lnTo>
                    <a:pt x="49" y="16"/>
                  </a:lnTo>
                  <a:lnTo>
                    <a:pt x="50" y="16"/>
                  </a:lnTo>
                  <a:lnTo>
                    <a:pt x="52" y="17"/>
                  </a:lnTo>
                  <a:lnTo>
                    <a:pt x="55" y="19"/>
                  </a:lnTo>
                  <a:lnTo>
                    <a:pt x="58" y="21"/>
                  </a:lnTo>
                  <a:lnTo>
                    <a:pt x="60" y="25"/>
                  </a:lnTo>
                  <a:lnTo>
                    <a:pt x="63" y="29"/>
                  </a:lnTo>
                  <a:lnTo>
                    <a:pt x="65" y="34"/>
                  </a:lnTo>
                  <a:lnTo>
                    <a:pt x="72" y="33"/>
                  </a:lnTo>
                  <a:lnTo>
                    <a:pt x="69" y="25"/>
                  </a:lnTo>
                  <a:lnTo>
                    <a:pt x="66" y="18"/>
                  </a:lnTo>
                  <a:lnTo>
                    <a:pt x="63" y="13"/>
                  </a:lnTo>
                  <a:lnTo>
                    <a:pt x="60" y="9"/>
                  </a:lnTo>
                  <a:lnTo>
                    <a:pt x="58" y="6"/>
                  </a:lnTo>
                  <a:lnTo>
                    <a:pt x="56" y="4"/>
                  </a:lnTo>
                  <a:lnTo>
                    <a:pt x="55" y="3"/>
                  </a:lnTo>
                  <a:lnTo>
                    <a:pt x="54" y="2"/>
                  </a:lnTo>
                  <a:close/>
                </a:path>
              </a:pathLst>
            </a:custGeom>
            <a:solidFill>
              <a:srgbClr val="597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18" name="Freeform 276"/>
            <p:cNvSpPr>
              <a:spLocks/>
            </p:cNvSpPr>
            <p:nvPr/>
          </p:nvSpPr>
          <p:spPr bwMode="auto">
            <a:xfrm>
              <a:off x="959" y="2717"/>
              <a:ext cx="29" cy="20"/>
            </a:xfrm>
            <a:custGeom>
              <a:avLst/>
              <a:gdLst>
                <a:gd name="T0" fmla="*/ 4 w 29"/>
                <a:gd name="T1" fmla="*/ 6 h 20"/>
                <a:gd name="T2" fmla="*/ 0 w 29"/>
                <a:gd name="T3" fmla="*/ 4 h 20"/>
                <a:gd name="T4" fmla="*/ 3 w 29"/>
                <a:gd name="T5" fmla="*/ 0 h 20"/>
                <a:gd name="T6" fmla="*/ 5 w 29"/>
                <a:gd name="T7" fmla="*/ 0 h 20"/>
                <a:gd name="T8" fmla="*/ 3 w 29"/>
                <a:gd name="T9" fmla="*/ 3 h 20"/>
                <a:gd name="T10" fmla="*/ 6 w 29"/>
                <a:gd name="T11" fmla="*/ 6 h 20"/>
                <a:gd name="T12" fmla="*/ 6 w 29"/>
                <a:gd name="T13" fmla="*/ 6 h 20"/>
                <a:gd name="T14" fmla="*/ 5 w 29"/>
                <a:gd name="T15" fmla="*/ 7 h 20"/>
                <a:gd name="T16" fmla="*/ 4 w 29"/>
                <a:gd name="T17" fmla="*/ 8 h 20"/>
                <a:gd name="T18" fmla="*/ 4 w 29"/>
                <a:gd name="T19" fmla="*/ 9 h 20"/>
                <a:gd name="T20" fmla="*/ 16 w 29"/>
                <a:gd name="T21" fmla="*/ 17 h 20"/>
                <a:gd name="T22" fmla="*/ 26 w 29"/>
                <a:gd name="T23" fmla="*/ 8 h 20"/>
                <a:gd name="T24" fmla="*/ 24 w 29"/>
                <a:gd name="T25" fmla="*/ 6 h 20"/>
                <a:gd name="T26" fmla="*/ 27 w 29"/>
                <a:gd name="T27" fmla="*/ 3 h 20"/>
                <a:gd name="T28" fmla="*/ 25 w 29"/>
                <a:gd name="T29" fmla="*/ 0 h 20"/>
                <a:gd name="T30" fmla="*/ 27 w 29"/>
                <a:gd name="T31" fmla="*/ 0 h 20"/>
                <a:gd name="T32" fmla="*/ 29 w 29"/>
                <a:gd name="T33" fmla="*/ 4 h 20"/>
                <a:gd name="T34" fmla="*/ 26 w 29"/>
                <a:gd name="T35" fmla="*/ 6 h 20"/>
                <a:gd name="T36" fmla="*/ 28 w 29"/>
                <a:gd name="T37" fmla="*/ 9 h 20"/>
                <a:gd name="T38" fmla="*/ 17 w 29"/>
                <a:gd name="T39" fmla="*/ 20 h 20"/>
                <a:gd name="T40" fmla="*/ 1 w 29"/>
                <a:gd name="T41" fmla="*/ 9 h 20"/>
                <a:gd name="T42" fmla="*/ 4 w 29"/>
                <a:gd name="T43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" h="20">
                  <a:moveTo>
                    <a:pt x="4" y="6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5" y="0"/>
                  </a:lnTo>
                  <a:lnTo>
                    <a:pt x="3" y="3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7"/>
                  </a:lnTo>
                  <a:lnTo>
                    <a:pt x="4" y="8"/>
                  </a:lnTo>
                  <a:lnTo>
                    <a:pt x="4" y="9"/>
                  </a:lnTo>
                  <a:lnTo>
                    <a:pt x="16" y="17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7" y="3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4"/>
                  </a:lnTo>
                  <a:lnTo>
                    <a:pt x="26" y="6"/>
                  </a:lnTo>
                  <a:lnTo>
                    <a:pt x="28" y="9"/>
                  </a:lnTo>
                  <a:lnTo>
                    <a:pt x="17" y="20"/>
                  </a:lnTo>
                  <a:lnTo>
                    <a:pt x="1" y="9"/>
                  </a:lnTo>
                  <a:lnTo>
                    <a:pt x="4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19" name="Freeform 277"/>
            <p:cNvSpPr>
              <a:spLocks/>
            </p:cNvSpPr>
            <p:nvPr/>
          </p:nvSpPr>
          <p:spPr bwMode="auto">
            <a:xfrm>
              <a:off x="967" y="2718"/>
              <a:ext cx="14" cy="15"/>
            </a:xfrm>
            <a:custGeom>
              <a:avLst/>
              <a:gdLst>
                <a:gd name="T0" fmla="*/ 14 w 14"/>
                <a:gd name="T1" fmla="*/ 0 h 15"/>
                <a:gd name="T2" fmla="*/ 0 w 14"/>
                <a:gd name="T3" fmla="*/ 0 h 15"/>
                <a:gd name="T4" fmla="*/ 8 w 14"/>
                <a:gd name="T5" fmla="*/ 15 h 15"/>
                <a:gd name="T6" fmla="*/ 14 w 14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5">
                  <a:moveTo>
                    <a:pt x="14" y="0"/>
                  </a:moveTo>
                  <a:lnTo>
                    <a:pt x="0" y="0"/>
                  </a:lnTo>
                  <a:lnTo>
                    <a:pt x="8" y="15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20" name="Freeform 278"/>
            <p:cNvSpPr>
              <a:spLocks/>
            </p:cNvSpPr>
            <p:nvPr/>
          </p:nvSpPr>
          <p:spPr bwMode="auto">
            <a:xfrm>
              <a:off x="971" y="2716"/>
              <a:ext cx="7" cy="18"/>
            </a:xfrm>
            <a:custGeom>
              <a:avLst/>
              <a:gdLst>
                <a:gd name="T0" fmla="*/ 4 w 7"/>
                <a:gd name="T1" fmla="*/ 18 h 18"/>
                <a:gd name="T2" fmla="*/ 0 w 7"/>
                <a:gd name="T3" fmla="*/ 11 h 18"/>
                <a:gd name="T4" fmla="*/ 2 w 7"/>
                <a:gd name="T5" fmla="*/ 4 h 18"/>
                <a:gd name="T6" fmla="*/ 2 w 7"/>
                <a:gd name="T7" fmla="*/ 4 h 18"/>
                <a:gd name="T8" fmla="*/ 2 w 7"/>
                <a:gd name="T9" fmla="*/ 4 h 18"/>
                <a:gd name="T10" fmla="*/ 1 w 7"/>
                <a:gd name="T11" fmla="*/ 3 h 18"/>
                <a:gd name="T12" fmla="*/ 1 w 7"/>
                <a:gd name="T13" fmla="*/ 2 h 18"/>
                <a:gd name="T14" fmla="*/ 1 w 7"/>
                <a:gd name="T15" fmla="*/ 2 h 18"/>
                <a:gd name="T16" fmla="*/ 2 w 7"/>
                <a:gd name="T17" fmla="*/ 1 h 18"/>
                <a:gd name="T18" fmla="*/ 3 w 7"/>
                <a:gd name="T19" fmla="*/ 0 h 18"/>
                <a:gd name="T20" fmla="*/ 3 w 7"/>
                <a:gd name="T21" fmla="*/ 0 h 18"/>
                <a:gd name="T22" fmla="*/ 4 w 7"/>
                <a:gd name="T23" fmla="*/ 0 h 18"/>
                <a:gd name="T24" fmla="*/ 5 w 7"/>
                <a:gd name="T25" fmla="*/ 1 h 18"/>
                <a:gd name="T26" fmla="*/ 5 w 7"/>
                <a:gd name="T27" fmla="*/ 2 h 18"/>
                <a:gd name="T28" fmla="*/ 6 w 7"/>
                <a:gd name="T29" fmla="*/ 2 h 18"/>
                <a:gd name="T30" fmla="*/ 5 w 7"/>
                <a:gd name="T31" fmla="*/ 3 h 18"/>
                <a:gd name="T32" fmla="*/ 5 w 7"/>
                <a:gd name="T33" fmla="*/ 4 h 18"/>
                <a:gd name="T34" fmla="*/ 5 w 7"/>
                <a:gd name="T35" fmla="*/ 4 h 18"/>
                <a:gd name="T36" fmla="*/ 5 w 7"/>
                <a:gd name="T37" fmla="*/ 4 h 18"/>
                <a:gd name="T38" fmla="*/ 7 w 7"/>
                <a:gd name="T39" fmla="*/ 11 h 18"/>
                <a:gd name="T40" fmla="*/ 4 w 7"/>
                <a:gd name="T4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18">
                  <a:moveTo>
                    <a:pt x="4" y="18"/>
                  </a:moveTo>
                  <a:lnTo>
                    <a:pt x="0" y="11"/>
                  </a:lnTo>
                  <a:lnTo>
                    <a:pt x="2" y="4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6" y="2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7" y="11"/>
                  </a:lnTo>
                  <a:lnTo>
                    <a:pt x="4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21" name="Freeform 279"/>
            <p:cNvSpPr>
              <a:spLocks/>
            </p:cNvSpPr>
            <p:nvPr/>
          </p:nvSpPr>
          <p:spPr bwMode="auto">
            <a:xfrm>
              <a:off x="974" y="2740"/>
              <a:ext cx="4" cy="4"/>
            </a:xfrm>
            <a:custGeom>
              <a:avLst/>
              <a:gdLst>
                <a:gd name="T0" fmla="*/ 2 w 4"/>
                <a:gd name="T1" fmla="*/ 4 h 4"/>
                <a:gd name="T2" fmla="*/ 2 w 4"/>
                <a:gd name="T3" fmla="*/ 4 h 4"/>
                <a:gd name="T4" fmla="*/ 3 w 4"/>
                <a:gd name="T5" fmla="*/ 3 h 4"/>
                <a:gd name="T6" fmla="*/ 3 w 4"/>
                <a:gd name="T7" fmla="*/ 3 h 4"/>
                <a:gd name="T8" fmla="*/ 4 w 4"/>
                <a:gd name="T9" fmla="*/ 2 h 4"/>
                <a:gd name="T10" fmla="*/ 3 w 4"/>
                <a:gd name="T11" fmla="*/ 1 h 4"/>
                <a:gd name="T12" fmla="*/ 3 w 4"/>
                <a:gd name="T13" fmla="*/ 1 h 4"/>
                <a:gd name="T14" fmla="*/ 2 w 4"/>
                <a:gd name="T15" fmla="*/ 0 h 4"/>
                <a:gd name="T16" fmla="*/ 2 w 4"/>
                <a:gd name="T17" fmla="*/ 0 h 4"/>
                <a:gd name="T18" fmla="*/ 1 w 4"/>
                <a:gd name="T19" fmla="*/ 0 h 4"/>
                <a:gd name="T20" fmla="*/ 1 w 4"/>
                <a:gd name="T21" fmla="*/ 1 h 4"/>
                <a:gd name="T22" fmla="*/ 0 w 4"/>
                <a:gd name="T23" fmla="*/ 1 h 4"/>
                <a:gd name="T24" fmla="*/ 0 w 4"/>
                <a:gd name="T25" fmla="*/ 2 h 4"/>
                <a:gd name="T26" fmla="*/ 0 w 4"/>
                <a:gd name="T27" fmla="*/ 3 h 4"/>
                <a:gd name="T28" fmla="*/ 1 w 4"/>
                <a:gd name="T29" fmla="*/ 3 h 4"/>
                <a:gd name="T30" fmla="*/ 1 w 4"/>
                <a:gd name="T31" fmla="*/ 4 h 4"/>
                <a:gd name="T32" fmla="*/ 2 w 4"/>
                <a:gd name="T3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lnTo>
                    <a:pt x="2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22" name="Freeform 280"/>
            <p:cNvSpPr>
              <a:spLocks/>
            </p:cNvSpPr>
            <p:nvPr/>
          </p:nvSpPr>
          <p:spPr bwMode="auto">
            <a:xfrm>
              <a:off x="974" y="2747"/>
              <a:ext cx="4" cy="4"/>
            </a:xfrm>
            <a:custGeom>
              <a:avLst/>
              <a:gdLst>
                <a:gd name="T0" fmla="*/ 2 w 4"/>
                <a:gd name="T1" fmla="*/ 4 h 4"/>
                <a:gd name="T2" fmla="*/ 2 w 4"/>
                <a:gd name="T3" fmla="*/ 4 h 4"/>
                <a:gd name="T4" fmla="*/ 3 w 4"/>
                <a:gd name="T5" fmla="*/ 3 h 4"/>
                <a:gd name="T6" fmla="*/ 3 w 4"/>
                <a:gd name="T7" fmla="*/ 3 h 4"/>
                <a:gd name="T8" fmla="*/ 4 w 4"/>
                <a:gd name="T9" fmla="*/ 2 h 4"/>
                <a:gd name="T10" fmla="*/ 3 w 4"/>
                <a:gd name="T11" fmla="*/ 1 h 4"/>
                <a:gd name="T12" fmla="*/ 3 w 4"/>
                <a:gd name="T13" fmla="*/ 1 h 4"/>
                <a:gd name="T14" fmla="*/ 2 w 4"/>
                <a:gd name="T15" fmla="*/ 0 h 4"/>
                <a:gd name="T16" fmla="*/ 2 w 4"/>
                <a:gd name="T17" fmla="*/ 0 h 4"/>
                <a:gd name="T18" fmla="*/ 1 w 4"/>
                <a:gd name="T19" fmla="*/ 0 h 4"/>
                <a:gd name="T20" fmla="*/ 1 w 4"/>
                <a:gd name="T21" fmla="*/ 1 h 4"/>
                <a:gd name="T22" fmla="*/ 0 w 4"/>
                <a:gd name="T23" fmla="*/ 1 h 4"/>
                <a:gd name="T24" fmla="*/ 0 w 4"/>
                <a:gd name="T25" fmla="*/ 2 h 4"/>
                <a:gd name="T26" fmla="*/ 0 w 4"/>
                <a:gd name="T27" fmla="*/ 3 h 4"/>
                <a:gd name="T28" fmla="*/ 1 w 4"/>
                <a:gd name="T29" fmla="*/ 3 h 4"/>
                <a:gd name="T30" fmla="*/ 1 w 4"/>
                <a:gd name="T31" fmla="*/ 4 h 4"/>
                <a:gd name="T32" fmla="*/ 2 w 4"/>
                <a:gd name="T3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lnTo>
                    <a:pt x="2" y="4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23" name="Freeform 281"/>
            <p:cNvSpPr>
              <a:spLocks/>
            </p:cNvSpPr>
            <p:nvPr/>
          </p:nvSpPr>
          <p:spPr bwMode="auto">
            <a:xfrm>
              <a:off x="978" y="2681"/>
              <a:ext cx="10" cy="14"/>
            </a:xfrm>
            <a:custGeom>
              <a:avLst/>
              <a:gdLst>
                <a:gd name="T0" fmla="*/ 8 w 10"/>
                <a:gd name="T1" fmla="*/ 12 h 14"/>
                <a:gd name="T2" fmla="*/ 4 w 10"/>
                <a:gd name="T3" fmla="*/ 4 h 14"/>
                <a:gd name="T4" fmla="*/ 4 w 10"/>
                <a:gd name="T5" fmla="*/ 0 h 14"/>
                <a:gd name="T6" fmla="*/ 10 w 10"/>
                <a:gd name="T7" fmla="*/ 14 h 14"/>
                <a:gd name="T8" fmla="*/ 0 w 10"/>
                <a:gd name="T9" fmla="*/ 13 h 14"/>
                <a:gd name="T10" fmla="*/ 0 w 10"/>
                <a:gd name="T11" fmla="*/ 12 h 14"/>
                <a:gd name="T12" fmla="*/ 8 w 10"/>
                <a:gd name="T13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4">
                  <a:moveTo>
                    <a:pt x="8" y="12"/>
                  </a:moveTo>
                  <a:lnTo>
                    <a:pt x="4" y="4"/>
                  </a:lnTo>
                  <a:lnTo>
                    <a:pt x="4" y="0"/>
                  </a:lnTo>
                  <a:lnTo>
                    <a:pt x="1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8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24" name="Freeform 282"/>
            <p:cNvSpPr>
              <a:spLocks/>
            </p:cNvSpPr>
            <p:nvPr/>
          </p:nvSpPr>
          <p:spPr bwMode="auto">
            <a:xfrm>
              <a:off x="987" y="2682"/>
              <a:ext cx="3" cy="5"/>
            </a:xfrm>
            <a:custGeom>
              <a:avLst/>
              <a:gdLst>
                <a:gd name="T0" fmla="*/ 0 w 3"/>
                <a:gd name="T1" fmla="*/ 5 h 5"/>
                <a:gd name="T2" fmla="*/ 0 w 3"/>
                <a:gd name="T3" fmla="*/ 5 h 5"/>
                <a:gd name="T4" fmla="*/ 0 w 3"/>
                <a:gd name="T5" fmla="*/ 4 h 5"/>
                <a:gd name="T6" fmla="*/ 0 w 3"/>
                <a:gd name="T7" fmla="*/ 3 h 5"/>
                <a:gd name="T8" fmla="*/ 0 w 3"/>
                <a:gd name="T9" fmla="*/ 2 h 5"/>
                <a:gd name="T10" fmla="*/ 0 w 3"/>
                <a:gd name="T11" fmla="*/ 1 h 5"/>
                <a:gd name="T12" fmla="*/ 1 w 3"/>
                <a:gd name="T13" fmla="*/ 0 h 5"/>
                <a:gd name="T14" fmla="*/ 2 w 3"/>
                <a:gd name="T15" fmla="*/ 0 h 5"/>
                <a:gd name="T16" fmla="*/ 3 w 3"/>
                <a:gd name="T17" fmla="*/ 0 h 5"/>
                <a:gd name="T18" fmla="*/ 3 w 3"/>
                <a:gd name="T19" fmla="*/ 0 h 5"/>
                <a:gd name="T20" fmla="*/ 3 w 3"/>
                <a:gd name="T21" fmla="*/ 1 h 5"/>
                <a:gd name="T22" fmla="*/ 3 w 3"/>
                <a:gd name="T23" fmla="*/ 2 h 5"/>
                <a:gd name="T24" fmla="*/ 3 w 3"/>
                <a:gd name="T25" fmla="*/ 3 h 5"/>
                <a:gd name="T26" fmla="*/ 2 w 3"/>
                <a:gd name="T27" fmla="*/ 4 h 5"/>
                <a:gd name="T28" fmla="*/ 2 w 3"/>
                <a:gd name="T29" fmla="*/ 5 h 5"/>
                <a:gd name="T30" fmla="*/ 1 w 3"/>
                <a:gd name="T31" fmla="*/ 5 h 5"/>
                <a:gd name="T32" fmla="*/ 0 w 3"/>
                <a:gd name="T3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1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25" name="Freeform 283"/>
            <p:cNvSpPr>
              <a:spLocks/>
            </p:cNvSpPr>
            <p:nvPr/>
          </p:nvSpPr>
          <p:spPr bwMode="auto">
            <a:xfrm>
              <a:off x="975" y="2680"/>
              <a:ext cx="4" cy="6"/>
            </a:xfrm>
            <a:custGeom>
              <a:avLst/>
              <a:gdLst>
                <a:gd name="T0" fmla="*/ 1 w 4"/>
                <a:gd name="T1" fmla="*/ 6 h 6"/>
                <a:gd name="T2" fmla="*/ 1 w 4"/>
                <a:gd name="T3" fmla="*/ 5 h 6"/>
                <a:gd name="T4" fmla="*/ 0 w 4"/>
                <a:gd name="T5" fmla="*/ 4 h 6"/>
                <a:gd name="T6" fmla="*/ 0 w 4"/>
                <a:gd name="T7" fmla="*/ 3 h 6"/>
                <a:gd name="T8" fmla="*/ 1 w 4"/>
                <a:gd name="T9" fmla="*/ 2 h 6"/>
                <a:gd name="T10" fmla="*/ 1 w 4"/>
                <a:gd name="T11" fmla="*/ 1 h 6"/>
                <a:gd name="T12" fmla="*/ 2 w 4"/>
                <a:gd name="T13" fmla="*/ 0 h 6"/>
                <a:gd name="T14" fmla="*/ 3 w 4"/>
                <a:gd name="T15" fmla="*/ 0 h 6"/>
                <a:gd name="T16" fmla="*/ 3 w 4"/>
                <a:gd name="T17" fmla="*/ 0 h 6"/>
                <a:gd name="T18" fmla="*/ 4 w 4"/>
                <a:gd name="T19" fmla="*/ 0 h 6"/>
                <a:gd name="T20" fmla="*/ 4 w 4"/>
                <a:gd name="T21" fmla="*/ 1 h 6"/>
                <a:gd name="T22" fmla="*/ 4 w 4"/>
                <a:gd name="T23" fmla="*/ 2 h 6"/>
                <a:gd name="T24" fmla="*/ 4 w 4"/>
                <a:gd name="T25" fmla="*/ 3 h 6"/>
                <a:gd name="T26" fmla="*/ 3 w 4"/>
                <a:gd name="T27" fmla="*/ 4 h 6"/>
                <a:gd name="T28" fmla="*/ 3 w 4"/>
                <a:gd name="T29" fmla="*/ 5 h 6"/>
                <a:gd name="T30" fmla="*/ 2 w 4"/>
                <a:gd name="T31" fmla="*/ 6 h 6"/>
                <a:gd name="T32" fmla="*/ 1 w 4"/>
                <a:gd name="T3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6">
                  <a:moveTo>
                    <a:pt x="1" y="6"/>
                  </a:moveTo>
                  <a:lnTo>
                    <a:pt x="1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4" y="3"/>
                  </a:lnTo>
                  <a:lnTo>
                    <a:pt x="3" y="4"/>
                  </a:lnTo>
                  <a:lnTo>
                    <a:pt x="3" y="5"/>
                  </a:lnTo>
                  <a:lnTo>
                    <a:pt x="2" y="6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26" name="Freeform 284"/>
            <p:cNvSpPr>
              <a:spLocks/>
            </p:cNvSpPr>
            <p:nvPr/>
          </p:nvSpPr>
          <p:spPr bwMode="auto">
            <a:xfrm>
              <a:off x="1085" y="2681"/>
              <a:ext cx="10" cy="14"/>
            </a:xfrm>
            <a:custGeom>
              <a:avLst/>
              <a:gdLst>
                <a:gd name="T0" fmla="*/ 2 w 10"/>
                <a:gd name="T1" fmla="*/ 12 h 14"/>
                <a:gd name="T2" fmla="*/ 7 w 10"/>
                <a:gd name="T3" fmla="*/ 3 h 14"/>
                <a:gd name="T4" fmla="*/ 7 w 10"/>
                <a:gd name="T5" fmla="*/ 0 h 14"/>
                <a:gd name="T6" fmla="*/ 0 w 10"/>
                <a:gd name="T7" fmla="*/ 14 h 14"/>
                <a:gd name="T8" fmla="*/ 10 w 10"/>
                <a:gd name="T9" fmla="*/ 14 h 14"/>
                <a:gd name="T10" fmla="*/ 10 w 10"/>
                <a:gd name="T11" fmla="*/ 12 h 14"/>
                <a:gd name="T12" fmla="*/ 2 w 10"/>
                <a:gd name="T13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4">
                  <a:moveTo>
                    <a:pt x="2" y="12"/>
                  </a:moveTo>
                  <a:lnTo>
                    <a:pt x="7" y="3"/>
                  </a:lnTo>
                  <a:lnTo>
                    <a:pt x="7" y="0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0" y="12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27" name="Freeform 285"/>
            <p:cNvSpPr>
              <a:spLocks/>
            </p:cNvSpPr>
            <p:nvPr/>
          </p:nvSpPr>
          <p:spPr bwMode="auto">
            <a:xfrm>
              <a:off x="1083" y="2681"/>
              <a:ext cx="4" cy="5"/>
            </a:xfrm>
            <a:custGeom>
              <a:avLst/>
              <a:gdLst>
                <a:gd name="T0" fmla="*/ 2 w 4"/>
                <a:gd name="T1" fmla="*/ 5 h 5"/>
                <a:gd name="T2" fmla="*/ 2 w 4"/>
                <a:gd name="T3" fmla="*/ 5 h 5"/>
                <a:gd name="T4" fmla="*/ 3 w 4"/>
                <a:gd name="T5" fmla="*/ 5 h 5"/>
                <a:gd name="T6" fmla="*/ 3 w 4"/>
                <a:gd name="T7" fmla="*/ 4 h 5"/>
                <a:gd name="T8" fmla="*/ 4 w 4"/>
                <a:gd name="T9" fmla="*/ 3 h 5"/>
                <a:gd name="T10" fmla="*/ 4 w 4"/>
                <a:gd name="T11" fmla="*/ 2 h 5"/>
                <a:gd name="T12" fmla="*/ 3 w 4"/>
                <a:gd name="T13" fmla="*/ 1 h 5"/>
                <a:gd name="T14" fmla="*/ 3 w 4"/>
                <a:gd name="T15" fmla="*/ 0 h 5"/>
                <a:gd name="T16" fmla="*/ 2 w 4"/>
                <a:gd name="T17" fmla="*/ 0 h 5"/>
                <a:gd name="T18" fmla="*/ 2 w 4"/>
                <a:gd name="T19" fmla="*/ 0 h 5"/>
                <a:gd name="T20" fmla="*/ 1 w 4"/>
                <a:gd name="T21" fmla="*/ 0 h 5"/>
                <a:gd name="T22" fmla="*/ 1 w 4"/>
                <a:gd name="T23" fmla="*/ 1 h 5"/>
                <a:gd name="T24" fmla="*/ 0 w 4"/>
                <a:gd name="T25" fmla="*/ 2 h 5"/>
                <a:gd name="T26" fmla="*/ 0 w 4"/>
                <a:gd name="T27" fmla="*/ 3 h 5"/>
                <a:gd name="T28" fmla="*/ 1 w 4"/>
                <a:gd name="T29" fmla="*/ 4 h 5"/>
                <a:gd name="T30" fmla="*/ 1 w 4"/>
                <a:gd name="T31" fmla="*/ 5 h 5"/>
                <a:gd name="T32" fmla="*/ 2 w 4"/>
                <a:gd name="T3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5">
                  <a:moveTo>
                    <a:pt x="2" y="5"/>
                  </a:move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2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28" name="Freeform 286"/>
            <p:cNvSpPr>
              <a:spLocks/>
            </p:cNvSpPr>
            <p:nvPr/>
          </p:nvSpPr>
          <p:spPr bwMode="auto">
            <a:xfrm>
              <a:off x="1096" y="2681"/>
              <a:ext cx="4" cy="6"/>
            </a:xfrm>
            <a:custGeom>
              <a:avLst/>
              <a:gdLst>
                <a:gd name="T0" fmla="*/ 1 w 4"/>
                <a:gd name="T1" fmla="*/ 6 h 6"/>
                <a:gd name="T2" fmla="*/ 2 w 4"/>
                <a:gd name="T3" fmla="*/ 6 h 6"/>
                <a:gd name="T4" fmla="*/ 3 w 4"/>
                <a:gd name="T5" fmla="*/ 5 h 6"/>
                <a:gd name="T6" fmla="*/ 3 w 4"/>
                <a:gd name="T7" fmla="*/ 4 h 6"/>
                <a:gd name="T8" fmla="*/ 4 w 4"/>
                <a:gd name="T9" fmla="*/ 3 h 6"/>
                <a:gd name="T10" fmla="*/ 4 w 4"/>
                <a:gd name="T11" fmla="*/ 2 h 6"/>
                <a:gd name="T12" fmla="*/ 3 w 4"/>
                <a:gd name="T13" fmla="*/ 1 h 6"/>
                <a:gd name="T14" fmla="*/ 3 w 4"/>
                <a:gd name="T15" fmla="*/ 0 h 6"/>
                <a:gd name="T16" fmla="*/ 2 w 4"/>
                <a:gd name="T17" fmla="*/ 0 h 6"/>
                <a:gd name="T18" fmla="*/ 1 w 4"/>
                <a:gd name="T19" fmla="*/ 0 h 6"/>
                <a:gd name="T20" fmla="*/ 1 w 4"/>
                <a:gd name="T21" fmla="*/ 0 h 6"/>
                <a:gd name="T22" fmla="*/ 0 w 4"/>
                <a:gd name="T23" fmla="*/ 1 h 6"/>
                <a:gd name="T24" fmla="*/ 0 w 4"/>
                <a:gd name="T25" fmla="*/ 3 h 6"/>
                <a:gd name="T26" fmla="*/ 0 w 4"/>
                <a:gd name="T27" fmla="*/ 4 h 6"/>
                <a:gd name="T28" fmla="*/ 0 w 4"/>
                <a:gd name="T29" fmla="*/ 5 h 6"/>
                <a:gd name="T30" fmla="*/ 1 w 4"/>
                <a:gd name="T31" fmla="*/ 6 h 6"/>
                <a:gd name="T32" fmla="*/ 1 w 4"/>
                <a:gd name="T3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6">
                  <a:moveTo>
                    <a:pt x="1" y="6"/>
                  </a:moveTo>
                  <a:lnTo>
                    <a:pt x="2" y="6"/>
                  </a:lnTo>
                  <a:lnTo>
                    <a:pt x="3" y="5"/>
                  </a:lnTo>
                  <a:lnTo>
                    <a:pt x="3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6"/>
                  </a:lnTo>
                  <a:lnTo>
                    <a:pt x="1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</p:grpSp>
      <p:grpSp>
        <p:nvGrpSpPr>
          <p:cNvPr id="421" name="Group 341"/>
          <p:cNvGrpSpPr>
            <a:grpSpLocks/>
          </p:cNvGrpSpPr>
          <p:nvPr/>
        </p:nvGrpSpPr>
        <p:grpSpPr bwMode="auto">
          <a:xfrm>
            <a:off x="2350406" y="3757693"/>
            <a:ext cx="267777" cy="243205"/>
            <a:chOff x="1221" y="2648"/>
            <a:chExt cx="191" cy="171"/>
          </a:xfrm>
        </p:grpSpPr>
        <p:sp>
          <p:nvSpPr>
            <p:cNvPr id="429" name="Freeform 288"/>
            <p:cNvSpPr>
              <a:spLocks/>
            </p:cNvSpPr>
            <p:nvPr/>
          </p:nvSpPr>
          <p:spPr bwMode="auto">
            <a:xfrm>
              <a:off x="1384" y="2689"/>
              <a:ext cx="15" cy="17"/>
            </a:xfrm>
            <a:custGeom>
              <a:avLst/>
              <a:gdLst>
                <a:gd name="T0" fmla="*/ 8 w 15"/>
                <a:gd name="T1" fmla="*/ 17 h 17"/>
                <a:gd name="T2" fmla="*/ 9 w 15"/>
                <a:gd name="T3" fmla="*/ 17 h 17"/>
                <a:gd name="T4" fmla="*/ 11 w 15"/>
                <a:gd name="T5" fmla="*/ 16 h 17"/>
                <a:gd name="T6" fmla="*/ 12 w 15"/>
                <a:gd name="T7" fmla="*/ 16 h 17"/>
                <a:gd name="T8" fmla="*/ 13 w 15"/>
                <a:gd name="T9" fmla="*/ 14 h 17"/>
                <a:gd name="T10" fmla="*/ 14 w 15"/>
                <a:gd name="T11" fmla="*/ 13 h 17"/>
                <a:gd name="T12" fmla="*/ 15 w 15"/>
                <a:gd name="T13" fmla="*/ 12 h 17"/>
                <a:gd name="T14" fmla="*/ 15 w 15"/>
                <a:gd name="T15" fmla="*/ 10 h 17"/>
                <a:gd name="T16" fmla="*/ 15 w 15"/>
                <a:gd name="T17" fmla="*/ 8 h 17"/>
                <a:gd name="T18" fmla="*/ 15 w 15"/>
                <a:gd name="T19" fmla="*/ 7 h 17"/>
                <a:gd name="T20" fmla="*/ 15 w 15"/>
                <a:gd name="T21" fmla="*/ 5 h 17"/>
                <a:gd name="T22" fmla="*/ 14 w 15"/>
                <a:gd name="T23" fmla="*/ 4 h 17"/>
                <a:gd name="T24" fmla="*/ 13 w 15"/>
                <a:gd name="T25" fmla="*/ 3 h 17"/>
                <a:gd name="T26" fmla="*/ 12 w 15"/>
                <a:gd name="T27" fmla="*/ 2 h 17"/>
                <a:gd name="T28" fmla="*/ 11 w 15"/>
                <a:gd name="T29" fmla="*/ 1 h 17"/>
                <a:gd name="T30" fmla="*/ 9 w 15"/>
                <a:gd name="T31" fmla="*/ 0 h 17"/>
                <a:gd name="T32" fmla="*/ 8 w 15"/>
                <a:gd name="T33" fmla="*/ 0 h 17"/>
                <a:gd name="T34" fmla="*/ 6 w 15"/>
                <a:gd name="T35" fmla="*/ 0 h 17"/>
                <a:gd name="T36" fmla="*/ 4 w 15"/>
                <a:gd name="T37" fmla="*/ 1 h 17"/>
                <a:gd name="T38" fmla="*/ 3 w 15"/>
                <a:gd name="T39" fmla="*/ 2 h 17"/>
                <a:gd name="T40" fmla="*/ 2 w 15"/>
                <a:gd name="T41" fmla="*/ 3 h 17"/>
                <a:gd name="T42" fmla="*/ 1 w 15"/>
                <a:gd name="T43" fmla="*/ 4 h 17"/>
                <a:gd name="T44" fmla="*/ 0 w 15"/>
                <a:gd name="T45" fmla="*/ 5 h 17"/>
                <a:gd name="T46" fmla="*/ 0 w 15"/>
                <a:gd name="T47" fmla="*/ 7 h 17"/>
                <a:gd name="T48" fmla="*/ 0 w 15"/>
                <a:gd name="T49" fmla="*/ 8 h 17"/>
                <a:gd name="T50" fmla="*/ 0 w 15"/>
                <a:gd name="T51" fmla="*/ 10 h 17"/>
                <a:gd name="T52" fmla="*/ 0 w 15"/>
                <a:gd name="T53" fmla="*/ 12 h 17"/>
                <a:gd name="T54" fmla="*/ 1 w 15"/>
                <a:gd name="T55" fmla="*/ 13 h 17"/>
                <a:gd name="T56" fmla="*/ 2 w 15"/>
                <a:gd name="T57" fmla="*/ 14 h 17"/>
                <a:gd name="T58" fmla="*/ 3 w 15"/>
                <a:gd name="T59" fmla="*/ 16 h 17"/>
                <a:gd name="T60" fmla="*/ 4 w 15"/>
                <a:gd name="T61" fmla="*/ 16 h 17"/>
                <a:gd name="T62" fmla="*/ 6 w 15"/>
                <a:gd name="T63" fmla="*/ 17 h 17"/>
                <a:gd name="T64" fmla="*/ 8 w 15"/>
                <a:gd name="T6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" h="17">
                  <a:moveTo>
                    <a:pt x="8" y="17"/>
                  </a:moveTo>
                  <a:lnTo>
                    <a:pt x="9" y="17"/>
                  </a:lnTo>
                  <a:lnTo>
                    <a:pt x="11" y="16"/>
                  </a:lnTo>
                  <a:lnTo>
                    <a:pt x="12" y="16"/>
                  </a:lnTo>
                  <a:lnTo>
                    <a:pt x="13" y="14"/>
                  </a:lnTo>
                  <a:lnTo>
                    <a:pt x="14" y="13"/>
                  </a:lnTo>
                  <a:lnTo>
                    <a:pt x="15" y="12"/>
                  </a:lnTo>
                  <a:lnTo>
                    <a:pt x="15" y="10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1" y="13"/>
                  </a:lnTo>
                  <a:lnTo>
                    <a:pt x="2" y="14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6" y="17"/>
                  </a:lnTo>
                  <a:lnTo>
                    <a:pt x="8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30" name="Freeform 289"/>
            <p:cNvSpPr>
              <a:spLocks/>
            </p:cNvSpPr>
            <p:nvPr/>
          </p:nvSpPr>
          <p:spPr bwMode="auto">
            <a:xfrm>
              <a:off x="1231" y="2651"/>
              <a:ext cx="86" cy="11"/>
            </a:xfrm>
            <a:custGeom>
              <a:avLst/>
              <a:gdLst>
                <a:gd name="T0" fmla="*/ 86 w 86"/>
                <a:gd name="T1" fmla="*/ 9 h 11"/>
                <a:gd name="T2" fmla="*/ 43 w 86"/>
                <a:gd name="T3" fmla="*/ 0 h 11"/>
                <a:gd name="T4" fmla="*/ 0 w 86"/>
                <a:gd name="T5" fmla="*/ 9 h 11"/>
                <a:gd name="T6" fmla="*/ 0 w 86"/>
                <a:gd name="T7" fmla="*/ 11 h 11"/>
                <a:gd name="T8" fmla="*/ 43 w 86"/>
                <a:gd name="T9" fmla="*/ 1 h 11"/>
                <a:gd name="T10" fmla="*/ 86 w 86"/>
                <a:gd name="T11" fmla="*/ 11 h 11"/>
                <a:gd name="T12" fmla="*/ 86 w 86"/>
                <a:gd name="T1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11">
                  <a:moveTo>
                    <a:pt x="86" y="9"/>
                  </a:moveTo>
                  <a:lnTo>
                    <a:pt x="43" y="0"/>
                  </a:lnTo>
                  <a:lnTo>
                    <a:pt x="0" y="9"/>
                  </a:lnTo>
                  <a:lnTo>
                    <a:pt x="0" y="11"/>
                  </a:lnTo>
                  <a:lnTo>
                    <a:pt x="43" y="1"/>
                  </a:lnTo>
                  <a:lnTo>
                    <a:pt x="86" y="11"/>
                  </a:lnTo>
                  <a:lnTo>
                    <a:pt x="86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31" name="Rectangle 290"/>
            <p:cNvSpPr>
              <a:spLocks noChangeArrowheads="1"/>
            </p:cNvSpPr>
            <p:nvPr/>
          </p:nvSpPr>
          <p:spPr bwMode="auto">
            <a:xfrm>
              <a:off x="1225" y="2666"/>
              <a:ext cx="101" cy="10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32" name="Rectangle 291"/>
            <p:cNvSpPr>
              <a:spLocks noChangeArrowheads="1"/>
            </p:cNvSpPr>
            <p:nvPr/>
          </p:nvSpPr>
          <p:spPr bwMode="auto">
            <a:xfrm>
              <a:off x="1227" y="2669"/>
              <a:ext cx="97" cy="10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33" name="Rectangle 292"/>
            <p:cNvSpPr>
              <a:spLocks noChangeArrowheads="1"/>
            </p:cNvSpPr>
            <p:nvPr/>
          </p:nvSpPr>
          <p:spPr bwMode="auto">
            <a:xfrm>
              <a:off x="1237" y="2765"/>
              <a:ext cx="14" cy="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34" name="Rectangle 293"/>
            <p:cNvSpPr>
              <a:spLocks noChangeArrowheads="1"/>
            </p:cNvSpPr>
            <p:nvPr/>
          </p:nvSpPr>
          <p:spPr bwMode="auto">
            <a:xfrm>
              <a:off x="1260" y="2765"/>
              <a:ext cx="14" cy="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35" name="Rectangle 294"/>
            <p:cNvSpPr>
              <a:spLocks noChangeArrowheads="1"/>
            </p:cNvSpPr>
            <p:nvPr/>
          </p:nvSpPr>
          <p:spPr bwMode="auto">
            <a:xfrm>
              <a:off x="1284" y="2765"/>
              <a:ext cx="14" cy="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36" name="Rectangle 295"/>
            <p:cNvSpPr>
              <a:spLocks noChangeArrowheads="1"/>
            </p:cNvSpPr>
            <p:nvPr/>
          </p:nvSpPr>
          <p:spPr bwMode="auto">
            <a:xfrm>
              <a:off x="1308" y="2765"/>
              <a:ext cx="13" cy="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37" name="Rectangle 296"/>
            <p:cNvSpPr>
              <a:spLocks noChangeArrowheads="1"/>
            </p:cNvSpPr>
            <p:nvPr/>
          </p:nvSpPr>
          <p:spPr bwMode="auto">
            <a:xfrm>
              <a:off x="1237" y="2760"/>
              <a:ext cx="84" cy="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38" name="Rectangle 297"/>
            <p:cNvSpPr>
              <a:spLocks noChangeArrowheads="1"/>
            </p:cNvSpPr>
            <p:nvPr/>
          </p:nvSpPr>
          <p:spPr bwMode="auto">
            <a:xfrm>
              <a:off x="1230" y="2758"/>
              <a:ext cx="5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39" name="Rectangle 298"/>
            <p:cNvSpPr>
              <a:spLocks noChangeArrowheads="1"/>
            </p:cNvSpPr>
            <p:nvPr/>
          </p:nvSpPr>
          <p:spPr bwMode="auto">
            <a:xfrm>
              <a:off x="1237" y="2735"/>
              <a:ext cx="84" cy="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40" name="Rectangle 299"/>
            <p:cNvSpPr>
              <a:spLocks noChangeArrowheads="1"/>
            </p:cNvSpPr>
            <p:nvPr/>
          </p:nvSpPr>
          <p:spPr bwMode="auto">
            <a:xfrm>
              <a:off x="1230" y="2733"/>
              <a:ext cx="5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41" name="Rectangle 300"/>
            <p:cNvSpPr>
              <a:spLocks noChangeArrowheads="1"/>
            </p:cNvSpPr>
            <p:nvPr/>
          </p:nvSpPr>
          <p:spPr bwMode="auto">
            <a:xfrm>
              <a:off x="1237" y="2710"/>
              <a:ext cx="84" cy="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42" name="Rectangle 301"/>
            <p:cNvSpPr>
              <a:spLocks noChangeArrowheads="1"/>
            </p:cNvSpPr>
            <p:nvPr/>
          </p:nvSpPr>
          <p:spPr bwMode="auto">
            <a:xfrm>
              <a:off x="1230" y="2708"/>
              <a:ext cx="5" cy="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43" name="Rectangle 302"/>
            <p:cNvSpPr>
              <a:spLocks noChangeArrowheads="1"/>
            </p:cNvSpPr>
            <p:nvPr/>
          </p:nvSpPr>
          <p:spPr bwMode="auto">
            <a:xfrm>
              <a:off x="1237" y="2686"/>
              <a:ext cx="84" cy="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44" name="Rectangle 303"/>
            <p:cNvSpPr>
              <a:spLocks noChangeArrowheads="1"/>
            </p:cNvSpPr>
            <p:nvPr/>
          </p:nvSpPr>
          <p:spPr bwMode="auto">
            <a:xfrm>
              <a:off x="1230" y="2684"/>
              <a:ext cx="5" cy="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45" name="Rectangle 304"/>
            <p:cNvSpPr>
              <a:spLocks noChangeArrowheads="1"/>
            </p:cNvSpPr>
            <p:nvPr/>
          </p:nvSpPr>
          <p:spPr bwMode="auto">
            <a:xfrm>
              <a:off x="1240" y="2698"/>
              <a:ext cx="8" cy="6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46" name="Rectangle 305"/>
            <p:cNvSpPr>
              <a:spLocks noChangeArrowheads="1"/>
            </p:cNvSpPr>
            <p:nvPr/>
          </p:nvSpPr>
          <p:spPr bwMode="auto">
            <a:xfrm>
              <a:off x="1241" y="2700"/>
              <a:ext cx="5" cy="59"/>
            </a:xfrm>
            <a:prstGeom prst="rect">
              <a:avLst/>
            </a:prstGeom>
            <a:solidFill>
              <a:srgbClr val="FF2D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47" name="Rectangle 306"/>
            <p:cNvSpPr>
              <a:spLocks noChangeArrowheads="1"/>
            </p:cNvSpPr>
            <p:nvPr/>
          </p:nvSpPr>
          <p:spPr bwMode="auto">
            <a:xfrm>
              <a:off x="1263" y="2718"/>
              <a:ext cx="9" cy="4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48" name="Rectangle 307"/>
            <p:cNvSpPr>
              <a:spLocks noChangeArrowheads="1"/>
            </p:cNvSpPr>
            <p:nvPr/>
          </p:nvSpPr>
          <p:spPr bwMode="auto">
            <a:xfrm>
              <a:off x="1265" y="2721"/>
              <a:ext cx="5" cy="38"/>
            </a:xfrm>
            <a:prstGeom prst="rect">
              <a:avLst/>
            </a:prstGeom>
            <a:solidFill>
              <a:srgbClr val="B25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49" name="Rectangle 308"/>
            <p:cNvSpPr>
              <a:spLocks noChangeArrowheads="1"/>
            </p:cNvSpPr>
            <p:nvPr/>
          </p:nvSpPr>
          <p:spPr bwMode="auto">
            <a:xfrm>
              <a:off x="1286" y="2729"/>
              <a:ext cx="9" cy="3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50" name="Rectangle 309"/>
            <p:cNvSpPr>
              <a:spLocks noChangeArrowheads="1"/>
            </p:cNvSpPr>
            <p:nvPr/>
          </p:nvSpPr>
          <p:spPr bwMode="auto">
            <a:xfrm>
              <a:off x="1288" y="2732"/>
              <a:ext cx="5" cy="27"/>
            </a:xfrm>
            <a:prstGeom prst="rect">
              <a:avLst/>
            </a:prstGeom>
            <a:solidFill>
              <a:srgbClr val="FFAF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51" name="Rectangle 310"/>
            <p:cNvSpPr>
              <a:spLocks noChangeArrowheads="1"/>
            </p:cNvSpPr>
            <p:nvPr/>
          </p:nvSpPr>
          <p:spPr bwMode="auto">
            <a:xfrm>
              <a:off x="1310" y="2690"/>
              <a:ext cx="9" cy="7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52" name="Rectangle 311"/>
            <p:cNvSpPr>
              <a:spLocks noChangeArrowheads="1"/>
            </p:cNvSpPr>
            <p:nvPr/>
          </p:nvSpPr>
          <p:spPr bwMode="auto">
            <a:xfrm>
              <a:off x="1312" y="2692"/>
              <a:ext cx="5" cy="67"/>
            </a:xfrm>
            <a:prstGeom prst="rect">
              <a:avLst/>
            </a:prstGeom>
            <a:solidFill>
              <a:srgbClr val="FF6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53" name="Rectangle 312"/>
            <p:cNvSpPr>
              <a:spLocks noChangeArrowheads="1"/>
            </p:cNvSpPr>
            <p:nvPr/>
          </p:nvSpPr>
          <p:spPr bwMode="auto">
            <a:xfrm>
              <a:off x="1222" y="2773"/>
              <a:ext cx="108" cy="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54" name="Rectangle 313"/>
            <p:cNvSpPr>
              <a:spLocks noChangeArrowheads="1"/>
            </p:cNvSpPr>
            <p:nvPr/>
          </p:nvSpPr>
          <p:spPr bwMode="auto">
            <a:xfrm>
              <a:off x="1224" y="2775"/>
              <a:ext cx="104" cy="4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55" name="Rectangle 314"/>
            <p:cNvSpPr>
              <a:spLocks noChangeArrowheads="1"/>
            </p:cNvSpPr>
            <p:nvPr/>
          </p:nvSpPr>
          <p:spPr bwMode="auto">
            <a:xfrm>
              <a:off x="1221" y="2660"/>
              <a:ext cx="109" cy="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56" name="Rectangle 315"/>
            <p:cNvSpPr>
              <a:spLocks noChangeArrowheads="1"/>
            </p:cNvSpPr>
            <p:nvPr/>
          </p:nvSpPr>
          <p:spPr bwMode="auto">
            <a:xfrm>
              <a:off x="1223" y="2662"/>
              <a:ext cx="104" cy="4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57" name="Freeform 316"/>
            <p:cNvSpPr>
              <a:spLocks/>
            </p:cNvSpPr>
            <p:nvPr/>
          </p:nvSpPr>
          <p:spPr bwMode="auto">
            <a:xfrm>
              <a:off x="1270" y="2648"/>
              <a:ext cx="7" cy="7"/>
            </a:xfrm>
            <a:custGeom>
              <a:avLst/>
              <a:gdLst>
                <a:gd name="T0" fmla="*/ 4 w 7"/>
                <a:gd name="T1" fmla="*/ 7 h 7"/>
                <a:gd name="T2" fmla="*/ 5 w 7"/>
                <a:gd name="T3" fmla="*/ 7 h 7"/>
                <a:gd name="T4" fmla="*/ 5 w 7"/>
                <a:gd name="T5" fmla="*/ 7 h 7"/>
                <a:gd name="T6" fmla="*/ 6 w 7"/>
                <a:gd name="T7" fmla="*/ 7 h 7"/>
                <a:gd name="T8" fmla="*/ 6 w 7"/>
                <a:gd name="T9" fmla="*/ 6 h 7"/>
                <a:gd name="T10" fmla="*/ 7 w 7"/>
                <a:gd name="T11" fmla="*/ 6 h 7"/>
                <a:gd name="T12" fmla="*/ 7 w 7"/>
                <a:gd name="T13" fmla="*/ 5 h 7"/>
                <a:gd name="T14" fmla="*/ 7 w 7"/>
                <a:gd name="T15" fmla="*/ 4 h 7"/>
                <a:gd name="T16" fmla="*/ 7 w 7"/>
                <a:gd name="T17" fmla="*/ 4 h 7"/>
                <a:gd name="T18" fmla="*/ 7 w 7"/>
                <a:gd name="T19" fmla="*/ 3 h 7"/>
                <a:gd name="T20" fmla="*/ 7 w 7"/>
                <a:gd name="T21" fmla="*/ 2 h 7"/>
                <a:gd name="T22" fmla="*/ 7 w 7"/>
                <a:gd name="T23" fmla="*/ 2 h 7"/>
                <a:gd name="T24" fmla="*/ 6 w 7"/>
                <a:gd name="T25" fmla="*/ 1 h 7"/>
                <a:gd name="T26" fmla="*/ 6 w 7"/>
                <a:gd name="T27" fmla="*/ 1 h 7"/>
                <a:gd name="T28" fmla="*/ 5 w 7"/>
                <a:gd name="T29" fmla="*/ 1 h 7"/>
                <a:gd name="T30" fmla="*/ 5 w 7"/>
                <a:gd name="T31" fmla="*/ 0 h 7"/>
                <a:gd name="T32" fmla="*/ 4 w 7"/>
                <a:gd name="T33" fmla="*/ 0 h 7"/>
                <a:gd name="T34" fmla="*/ 3 w 7"/>
                <a:gd name="T35" fmla="*/ 0 h 7"/>
                <a:gd name="T36" fmla="*/ 2 w 7"/>
                <a:gd name="T37" fmla="*/ 1 h 7"/>
                <a:gd name="T38" fmla="*/ 2 w 7"/>
                <a:gd name="T39" fmla="*/ 1 h 7"/>
                <a:gd name="T40" fmla="*/ 1 w 7"/>
                <a:gd name="T41" fmla="*/ 1 h 7"/>
                <a:gd name="T42" fmla="*/ 1 w 7"/>
                <a:gd name="T43" fmla="*/ 2 h 7"/>
                <a:gd name="T44" fmla="*/ 1 w 7"/>
                <a:gd name="T45" fmla="*/ 2 h 7"/>
                <a:gd name="T46" fmla="*/ 0 w 7"/>
                <a:gd name="T47" fmla="*/ 3 h 7"/>
                <a:gd name="T48" fmla="*/ 0 w 7"/>
                <a:gd name="T49" fmla="*/ 4 h 7"/>
                <a:gd name="T50" fmla="*/ 0 w 7"/>
                <a:gd name="T51" fmla="*/ 4 h 7"/>
                <a:gd name="T52" fmla="*/ 1 w 7"/>
                <a:gd name="T53" fmla="*/ 5 h 7"/>
                <a:gd name="T54" fmla="*/ 1 w 7"/>
                <a:gd name="T55" fmla="*/ 6 h 7"/>
                <a:gd name="T56" fmla="*/ 1 w 7"/>
                <a:gd name="T57" fmla="*/ 6 h 7"/>
                <a:gd name="T58" fmla="*/ 2 w 7"/>
                <a:gd name="T59" fmla="*/ 7 h 7"/>
                <a:gd name="T60" fmla="*/ 2 w 7"/>
                <a:gd name="T61" fmla="*/ 7 h 7"/>
                <a:gd name="T62" fmla="*/ 3 w 7"/>
                <a:gd name="T63" fmla="*/ 7 h 7"/>
                <a:gd name="T64" fmla="*/ 4 w 7"/>
                <a:gd name="T6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lnTo>
                    <a:pt x="5" y="7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7" y="6"/>
                  </a:lnTo>
                  <a:lnTo>
                    <a:pt x="7" y="5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3"/>
                  </a:lnTo>
                  <a:lnTo>
                    <a:pt x="7" y="2"/>
                  </a:lnTo>
                  <a:lnTo>
                    <a:pt x="7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4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58" name="Freeform 317"/>
            <p:cNvSpPr>
              <a:spLocks/>
            </p:cNvSpPr>
            <p:nvPr/>
          </p:nvSpPr>
          <p:spPr bwMode="auto">
            <a:xfrm>
              <a:off x="1271" y="2649"/>
              <a:ext cx="5" cy="5"/>
            </a:xfrm>
            <a:custGeom>
              <a:avLst/>
              <a:gdLst>
                <a:gd name="T0" fmla="*/ 3 w 5"/>
                <a:gd name="T1" fmla="*/ 5 h 5"/>
                <a:gd name="T2" fmla="*/ 4 w 5"/>
                <a:gd name="T3" fmla="*/ 5 h 5"/>
                <a:gd name="T4" fmla="*/ 4 w 5"/>
                <a:gd name="T5" fmla="*/ 4 h 5"/>
                <a:gd name="T6" fmla="*/ 5 w 5"/>
                <a:gd name="T7" fmla="*/ 4 h 5"/>
                <a:gd name="T8" fmla="*/ 5 w 5"/>
                <a:gd name="T9" fmla="*/ 3 h 5"/>
                <a:gd name="T10" fmla="*/ 5 w 5"/>
                <a:gd name="T11" fmla="*/ 2 h 5"/>
                <a:gd name="T12" fmla="*/ 4 w 5"/>
                <a:gd name="T13" fmla="*/ 1 h 5"/>
                <a:gd name="T14" fmla="*/ 4 w 5"/>
                <a:gd name="T15" fmla="*/ 1 h 5"/>
                <a:gd name="T16" fmla="*/ 3 w 5"/>
                <a:gd name="T17" fmla="*/ 0 h 5"/>
                <a:gd name="T18" fmla="*/ 2 w 5"/>
                <a:gd name="T19" fmla="*/ 1 h 5"/>
                <a:gd name="T20" fmla="*/ 1 w 5"/>
                <a:gd name="T21" fmla="*/ 1 h 5"/>
                <a:gd name="T22" fmla="*/ 1 w 5"/>
                <a:gd name="T23" fmla="*/ 2 h 5"/>
                <a:gd name="T24" fmla="*/ 0 w 5"/>
                <a:gd name="T25" fmla="*/ 3 h 5"/>
                <a:gd name="T26" fmla="*/ 1 w 5"/>
                <a:gd name="T27" fmla="*/ 4 h 5"/>
                <a:gd name="T28" fmla="*/ 1 w 5"/>
                <a:gd name="T29" fmla="*/ 4 h 5"/>
                <a:gd name="T30" fmla="*/ 2 w 5"/>
                <a:gd name="T31" fmla="*/ 5 h 5"/>
                <a:gd name="T32" fmla="*/ 3 w 5"/>
                <a:gd name="T3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5">
                  <a:moveTo>
                    <a:pt x="3" y="5"/>
                  </a:move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5" y="2"/>
                  </a:lnTo>
                  <a:lnTo>
                    <a:pt x="4" y="1"/>
                  </a:lnTo>
                  <a:lnTo>
                    <a:pt x="4" y="1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3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5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59" name="Freeform 318"/>
            <p:cNvSpPr>
              <a:spLocks/>
            </p:cNvSpPr>
            <p:nvPr/>
          </p:nvSpPr>
          <p:spPr bwMode="auto">
            <a:xfrm>
              <a:off x="1322" y="2712"/>
              <a:ext cx="90" cy="107"/>
            </a:xfrm>
            <a:custGeom>
              <a:avLst/>
              <a:gdLst>
                <a:gd name="T0" fmla="*/ 75 w 90"/>
                <a:gd name="T1" fmla="*/ 35 h 107"/>
                <a:gd name="T2" fmla="*/ 78 w 90"/>
                <a:gd name="T3" fmla="*/ 34 h 107"/>
                <a:gd name="T4" fmla="*/ 83 w 90"/>
                <a:gd name="T5" fmla="*/ 31 h 107"/>
                <a:gd name="T6" fmla="*/ 85 w 90"/>
                <a:gd name="T7" fmla="*/ 29 h 107"/>
                <a:gd name="T8" fmla="*/ 86 w 90"/>
                <a:gd name="T9" fmla="*/ 27 h 107"/>
                <a:gd name="T10" fmla="*/ 87 w 90"/>
                <a:gd name="T11" fmla="*/ 19 h 107"/>
                <a:gd name="T12" fmla="*/ 86 w 90"/>
                <a:gd name="T13" fmla="*/ 17 h 107"/>
                <a:gd name="T14" fmla="*/ 84 w 90"/>
                <a:gd name="T15" fmla="*/ 12 h 107"/>
                <a:gd name="T16" fmla="*/ 80 w 90"/>
                <a:gd name="T17" fmla="*/ 6 h 107"/>
                <a:gd name="T18" fmla="*/ 74 w 90"/>
                <a:gd name="T19" fmla="*/ 2 h 107"/>
                <a:gd name="T20" fmla="*/ 71 w 90"/>
                <a:gd name="T21" fmla="*/ 1 h 107"/>
                <a:gd name="T22" fmla="*/ 68 w 90"/>
                <a:gd name="T23" fmla="*/ 1 h 107"/>
                <a:gd name="T24" fmla="*/ 64 w 90"/>
                <a:gd name="T25" fmla="*/ 1 h 107"/>
                <a:gd name="T26" fmla="*/ 56 w 90"/>
                <a:gd name="T27" fmla="*/ 0 h 107"/>
                <a:gd name="T28" fmla="*/ 47 w 90"/>
                <a:gd name="T29" fmla="*/ 0 h 107"/>
                <a:gd name="T30" fmla="*/ 43 w 90"/>
                <a:gd name="T31" fmla="*/ 0 h 107"/>
                <a:gd name="T32" fmla="*/ 40 w 90"/>
                <a:gd name="T33" fmla="*/ 1 h 107"/>
                <a:gd name="T34" fmla="*/ 37 w 90"/>
                <a:gd name="T35" fmla="*/ 2 h 107"/>
                <a:gd name="T36" fmla="*/ 32 w 90"/>
                <a:gd name="T37" fmla="*/ 5 h 107"/>
                <a:gd name="T38" fmla="*/ 30 w 90"/>
                <a:gd name="T39" fmla="*/ 7 h 107"/>
                <a:gd name="T40" fmla="*/ 25 w 90"/>
                <a:gd name="T41" fmla="*/ 15 h 107"/>
                <a:gd name="T42" fmla="*/ 22 w 90"/>
                <a:gd name="T43" fmla="*/ 20 h 107"/>
                <a:gd name="T44" fmla="*/ 5 w 90"/>
                <a:gd name="T45" fmla="*/ 15 h 107"/>
                <a:gd name="T46" fmla="*/ 3 w 90"/>
                <a:gd name="T47" fmla="*/ 12 h 107"/>
                <a:gd name="T48" fmla="*/ 1 w 90"/>
                <a:gd name="T49" fmla="*/ 11 h 107"/>
                <a:gd name="T50" fmla="*/ 0 w 90"/>
                <a:gd name="T51" fmla="*/ 16 h 107"/>
                <a:gd name="T52" fmla="*/ 3 w 90"/>
                <a:gd name="T53" fmla="*/ 25 h 107"/>
                <a:gd name="T54" fmla="*/ 6 w 90"/>
                <a:gd name="T55" fmla="*/ 27 h 107"/>
                <a:gd name="T56" fmla="*/ 9 w 90"/>
                <a:gd name="T57" fmla="*/ 28 h 107"/>
                <a:gd name="T58" fmla="*/ 13 w 90"/>
                <a:gd name="T59" fmla="*/ 30 h 107"/>
                <a:gd name="T60" fmla="*/ 18 w 90"/>
                <a:gd name="T61" fmla="*/ 31 h 107"/>
                <a:gd name="T62" fmla="*/ 23 w 90"/>
                <a:gd name="T63" fmla="*/ 32 h 107"/>
                <a:gd name="T64" fmla="*/ 27 w 90"/>
                <a:gd name="T65" fmla="*/ 31 h 107"/>
                <a:gd name="T66" fmla="*/ 32 w 90"/>
                <a:gd name="T67" fmla="*/ 29 h 107"/>
                <a:gd name="T68" fmla="*/ 19 w 90"/>
                <a:gd name="T69" fmla="*/ 80 h 107"/>
                <a:gd name="T70" fmla="*/ 33 w 90"/>
                <a:gd name="T71" fmla="*/ 94 h 107"/>
                <a:gd name="T72" fmla="*/ 41 w 90"/>
                <a:gd name="T73" fmla="*/ 101 h 107"/>
                <a:gd name="T74" fmla="*/ 36 w 90"/>
                <a:gd name="T75" fmla="*/ 102 h 107"/>
                <a:gd name="T76" fmla="*/ 32 w 90"/>
                <a:gd name="T77" fmla="*/ 106 h 107"/>
                <a:gd name="T78" fmla="*/ 49 w 90"/>
                <a:gd name="T79" fmla="*/ 107 h 107"/>
                <a:gd name="T80" fmla="*/ 53 w 90"/>
                <a:gd name="T81" fmla="*/ 101 h 107"/>
                <a:gd name="T82" fmla="*/ 50 w 90"/>
                <a:gd name="T83" fmla="*/ 96 h 107"/>
                <a:gd name="T84" fmla="*/ 50 w 90"/>
                <a:gd name="T85" fmla="*/ 84 h 107"/>
                <a:gd name="T86" fmla="*/ 60 w 90"/>
                <a:gd name="T87" fmla="*/ 87 h 107"/>
                <a:gd name="T88" fmla="*/ 60 w 90"/>
                <a:gd name="T89" fmla="*/ 97 h 107"/>
                <a:gd name="T90" fmla="*/ 58 w 90"/>
                <a:gd name="T91" fmla="*/ 102 h 107"/>
                <a:gd name="T92" fmla="*/ 57 w 90"/>
                <a:gd name="T93" fmla="*/ 105 h 107"/>
                <a:gd name="T94" fmla="*/ 62 w 90"/>
                <a:gd name="T95" fmla="*/ 104 h 107"/>
                <a:gd name="T96" fmla="*/ 80 w 90"/>
                <a:gd name="T97" fmla="*/ 104 h 107"/>
                <a:gd name="T98" fmla="*/ 75 w 90"/>
                <a:gd name="T99" fmla="*/ 101 h 107"/>
                <a:gd name="T100" fmla="*/ 72 w 90"/>
                <a:gd name="T101" fmla="*/ 100 h 107"/>
                <a:gd name="T102" fmla="*/ 80 w 90"/>
                <a:gd name="T103" fmla="*/ 9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0" h="107">
                  <a:moveTo>
                    <a:pt x="82" y="80"/>
                  </a:moveTo>
                  <a:lnTo>
                    <a:pt x="90" y="80"/>
                  </a:lnTo>
                  <a:lnTo>
                    <a:pt x="75" y="43"/>
                  </a:lnTo>
                  <a:lnTo>
                    <a:pt x="75" y="35"/>
                  </a:lnTo>
                  <a:lnTo>
                    <a:pt x="75" y="35"/>
                  </a:lnTo>
                  <a:lnTo>
                    <a:pt x="76" y="35"/>
                  </a:lnTo>
                  <a:lnTo>
                    <a:pt x="77" y="34"/>
                  </a:lnTo>
                  <a:lnTo>
                    <a:pt x="78" y="34"/>
                  </a:lnTo>
                  <a:lnTo>
                    <a:pt x="79" y="34"/>
                  </a:lnTo>
                  <a:lnTo>
                    <a:pt x="80" y="33"/>
                  </a:lnTo>
                  <a:lnTo>
                    <a:pt x="82" y="32"/>
                  </a:lnTo>
                  <a:lnTo>
                    <a:pt x="83" y="31"/>
                  </a:lnTo>
                  <a:lnTo>
                    <a:pt x="83" y="31"/>
                  </a:lnTo>
                  <a:lnTo>
                    <a:pt x="84" y="30"/>
                  </a:lnTo>
                  <a:lnTo>
                    <a:pt x="84" y="30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5" y="29"/>
                  </a:lnTo>
                  <a:lnTo>
                    <a:pt x="86" y="28"/>
                  </a:lnTo>
                  <a:lnTo>
                    <a:pt x="86" y="27"/>
                  </a:lnTo>
                  <a:lnTo>
                    <a:pt x="87" y="26"/>
                  </a:lnTo>
                  <a:lnTo>
                    <a:pt x="87" y="24"/>
                  </a:lnTo>
                  <a:lnTo>
                    <a:pt x="87" y="21"/>
                  </a:lnTo>
                  <a:lnTo>
                    <a:pt x="87" y="19"/>
                  </a:lnTo>
                  <a:lnTo>
                    <a:pt x="87" y="19"/>
                  </a:lnTo>
                  <a:lnTo>
                    <a:pt x="87" y="19"/>
                  </a:lnTo>
                  <a:lnTo>
                    <a:pt x="87" y="18"/>
                  </a:lnTo>
                  <a:lnTo>
                    <a:pt x="86" y="17"/>
                  </a:lnTo>
                  <a:lnTo>
                    <a:pt x="86" y="16"/>
                  </a:lnTo>
                  <a:lnTo>
                    <a:pt x="85" y="15"/>
                  </a:lnTo>
                  <a:lnTo>
                    <a:pt x="85" y="13"/>
                  </a:lnTo>
                  <a:lnTo>
                    <a:pt x="84" y="12"/>
                  </a:lnTo>
                  <a:lnTo>
                    <a:pt x="83" y="10"/>
                  </a:lnTo>
                  <a:lnTo>
                    <a:pt x="82" y="9"/>
                  </a:lnTo>
                  <a:lnTo>
                    <a:pt x="81" y="7"/>
                  </a:lnTo>
                  <a:lnTo>
                    <a:pt x="80" y="6"/>
                  </a:lnTo>
                  <a:lnTo>
                    <a:pt x="78" y="5"/>
                  </a:lnTo>
                  <a:lnTo>
                    <a:pt x="77" y="4"/>
                  </a:lnTo>
                  <a:lnTo>
                    <a:pt x="75" y="3"/>
                  </a:lnTo>
                  <a:lnTo>
                    <a:pt x="74" y="2"/>
                  </a:lnTo>
                  <a:lnTo>
                    <a:pt x="73" y="2"/>
                  </a:lnTo>
                  <a:lnTo>
                    <a:pt x="73" y="1"/>
                  </a:lnTo>
                  <a:lnTo>
                    <a:pt x="72" y="1"/>
                  </a:lnTo>
                  <a:lnTo>
                    <a:pt x="71" y="1"/>
                  </a:lnTo>
                  <a:lnTo>
                    <a:pt x="70" y="1"/>
                  </a:lnTo>
                  <a:lnTo>
                    <a:pt x="69" y="1"/>
                  </a:lnTo>
                  <a:lnTo>
                    <a:pt x="69" y="1"/>
                  </a:lnTo>
                  <a:lnTo>
                    <a:pt x="68" y="1"/>
                  </a:lnTo>
                  <a:lnTo>
                    <a:pt x="68" y="1"/>
                  </a:lnTo>
                  <a:lnTo>
                    <a:pt x="67" y="1"/>
                  </a:lnTo>
                  <a:lnTo>
                    <a:pt x="66" y="1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60" y="1"/>
                  </a:lnTo>
                  <a:lnTo>
                    <a:pt x="58" y="1"/>
                  </a:lnTo>
                  <a:lnTo>
                    <a:pt x="56" y="0"/>
                  </a:lnTo>
                  <a:lnTo>
                    <a:pt x="53" y="0"/>
                  </a:lnTo>
                  <a:lnTo>
                    <a:pt x="51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5" y="0"/>
                  </a:lnTo>
                  <a:lnTo>
                    <a:pt x="44" y="0"/>
                  </a:lnTo>
                  <a:lnTo>
                    <a:pt x="43" y="0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2" y="1"/>
                  </a:lnTo>
                  <a:lnTo>
                    <a:pt x="41" y="1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8" y="1"/>
                  </a:lnTo>
                  <a:lnTo>
                    <a:pt x="38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5" y="3"/>
                  </a:lnTo>
                  <a:lnTo>
                    <a:pt x="34" y="4"/>
                  </a:lnTo>
                  <a:lnTo>
                    <a:pt x="32" y="5"/>
                  </a:lnTo>
                  <a:lnTo>
                    <a:pt x="32" y="6"/>
                  </a:lnTo>
                  <a:lnTo>
                    <a:pt x="31" y="6"/>
                  </a:lnTo>
                  <a:lnTo>
                    <a:pt x="30" y="7"/>
                  </a:lnTo>
                  <a:lnTo>
                    <a:pt x="30" y="7"/>
                  </a:lnTo>
                  <a:lnTo>
                    <a:pt x="29" y="9"/>
                  </a:lnTo>
                  <a:lnTo>
                    <a:pt x="27" y="11"/>
                  </a:lnTo>
                  <a:lnTo>
                    <a:pt x="26" y="13"/>
                  </a:lnTo>
                  <a:lnTo>
                    <a:pt x="25" y="15"/>
                  </a:lnTo>
                  <a:lnTo>
                    <a:pt x="24" y="17"/>
                  </a:lnTo>
                  <a:lnTo>
                    <a:pt x="23" y="18"/>
                  </a:lnTo>
                  <a:lnTo>
                    <a:pt x="23" y="19"/>
                  </a:lnTo>
                  <a:lnTo>
                    <a:pt x="22" y="20"/>
                  </a:lnTo>
                  <a:lnTo>
                    <a:pt x="7" y="18"/>
                  </a:lnTo>
                  <a:lnTo>
                    <a:pt x="7" y="17"/>
                  </a:lnTo>
                  <a:lnTo>
                    <a:pt x="6" y="16"/>
                  </a:lnTo>
                  <a:lnTo>
                    <a:pt x="5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2" y="25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5" y="26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7" y="27"/>
                  </a:lnTo>
                  <a:lnTo>
                    <a:pt x="7" y="27"/>
                  </a:lnTo>
                  <a:lnTo>
                    <a:pt x="8" y="28"/>
                  </a:lnTo>
                  <a:lnTo>
                    <a:pt x="9" y="28"/>
                  </a:lnTo>
                  <a:lnTo>
                    <a:pt x="10" y="28"/>
                  </a:lnTo>
                  <a:lnTo>
                    <a:pt x="11" y="29"/>
                  </a:lnTo>
                  <a:lnTo>
                    <a:pt x="12" y="29"/>
                  </a:lnTo>
                  <a:lnTo>
                    <a:pt x="13" y="30"/>
                  </a:lnTo>
                  <a:lnTo>
                    <a:pt x="15" y="30"/>
                  </a:lnTo>
                  <a:lnTo>
                    <a:pt x="16" y="31"/>
                  </a:lnTo>
                  <a:lnTo>
                    <a:pt x="17" y="31"/>
                  </a:lnTo>
                  <a:lnTo>
                    <a:pt x="18" y="31"/>
                  </a:lnTo>
                  <a:lnTo>
                    <a:pt x="19" y="32"/>
                  </a:lnTo>
                  <a:lnTo>
                    <a:pt x="21" y="32"/>
                  </a:lnTo>
                  <a:lnTo>
                    <a:pt x="22" y="32"/>
                  </a:lnTo>
                  <a:lnTo>
                    <a:pt x="23" y="32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6" y="32"/>
                  </a:lnTo>
                  <a:lnTo>
                    <a:pt x="27" y="31"/>
                  </a:lnTo>
                  <a:lnTo>
                    <a:pt x="28" y="31"/>
                  </a:lnTo>
                  <a:lnTo>
                    <a:pt x="29" y="30"/>
                  </a:lnTo>
                  <a:lnTo>
                    <a:pt x="31" y="30"/>
                  </a:lnTo>
                  <a:lnTo>
                    <a:pt x="32" y="29"/>
                  </a:lnTo>
                  <a:lnTo>
                    <a:pt x="33" y="28"/>
                  </a:lnTo>
                  <a:lnTo>
                    <a:pt x="35" y="26"/>
                  </a:lnTo>
                  <a:lnTo>
                    <a:pt x="35" y="41"/>
                  </a:lnTo>
                  <a:lnTo>
                    <a:pt x="19" y="80"/>
                  </a:lnTo>
                  <a:lnTo>
                    <a:pt x="28" y="80"/>
                  </a:lnTo>
                  <a:lnTo>
                    <a:pt x="29" y="86"/>
                  </a:lnTo>
                  <a:lnTo>
                    <a:pt x="31" y="91"/>
                  </a:lnTo>
                  <a:lnTo>
                    <a:pt x="33" y="94"/>
                  </a:lnTo>
                  <a:lnTo>
                    <a:pt x="36" y="97"/>
                  </a:lnTo>
                  <a:lnTo>
                    <a:pt x="38" y="99"/>
                  </a:lnTo>
                  <a:lnTo>
                    <a:pt x="40" y="100"/>
                  </a:lnTo>
                  <a:lnTo>
                    <a:pt x="41" y="101"/>
                  </a:lnTo>
                  <a:lnTo>
                    <a:pt x="41" y="101"/>
                  </a:lnTo>
                  <a:lnTo>
                    <a:pt x="39" y="101"/>
                  </a:lnTo>
                  <a:lnTo>
                    <a:pt x="38" y="101"/>
                  </a:lnTo>
                  <a:lnTo>
                    <a:pt x="36" y="102"/>
                  </a:lnTo>
                  <a:lnTo>
                    <a:pt x="34" y="103"/>
                  </a:lnTo>
                  <a:lnTo>
                    <a:pt x="33" y="103"/>
                  </a:lnTo>
                  <a:lnTo>
                    <a:pt x="32" y="104"/>
                  </a:lnTo>
                  <a:lnTo>
                    <a:pt x="32" y="106"/>
                  </a:lnTo>
                  <a:lnTo>
                    <a:pt x="31" y="107"/>
                  </a:lnTo>
                  <a:lnTo>
                    <a:pt x="45" y="107"/>
                  </a:lnTo>
                  <a:lnTo>
                    <a:pt x="49" y="104"/>
                  </a:lnTo>
                  <a:lnTo>
                    <a:pt x="49" y="107"/>
                  </a:lnTo>
                  <a:lnTo>
                    <a:pt x="52" y="107"/>
                  </a:lnTo>
                  <a:lnTo>
                    <a:pt x="53" y="105"/>
                  </a:lnTo>
                  <a:lnTo>
                    <a:pt x="53" y="103"/>
                  </a:lnTo>
                  <a:lnTo>
                    <a:pt x="53" y="101"/>
                  </a:lnTo>
                  <a:lnTo>
                    <a:pt x="52" y="100"/>
                  </a:lnTo>
                  <a:lnTo>
                    <a:pt x="51" y="99"/>
                  </a:lnTo>
                  <a:lnTo>
                    <a:pt x="51" y="98"/>
                  </a:lnTo>
                  <a:lnTo>
                    <a:pt x="50" y="96"/>
                  </a:lnTo>
                  <a:lnTo>
                    <a:pt x="50" y="94"/>
                  </a:lnTo>
                  <a:lnTo>
                    <a:pt x="50" y="91"/>
                  </a:lnTo>
                  <a:lnTo>
                    <a:pt x="50" y="88"/>
                  </a:lnTo>
                  <a:lnTo>
                    <a:pt x="50" y="84"/>
                  </a:lnTo>
                  <a:lnTo>
                    <a:pt x="51" y="80"/>
                  </a:lnTo>
                  <a:lnTo>
                    <a:pt x="58" y="80"/>
                  </a:lnTo>
                  <a:lnTo>
                    <a:pt x="59" y="84"/>
                  </a:lnTo>
                  <a:lnTo>
                    <a:pt x="60" y="87"/>
                  </a:lnTo>
                  <a:lnTo>
                    <a:pt x="60" y="90"/>
                  </a:lnTo>
                  <a:lnTo>
                    <a:pt x="60" y="92"/>
                  </a:lnTo>
                  <a:lnTo>
                    <a:pt x="60" y="95"/>
                  </a:lnTo>
                  <a:lnTo>
                    <a:pt x="60" y="97"/>
                  </a:lnTo>
                  <a:lnTo>
                    <a:pt x="60" y="98"/>
                  </a:lnTo>
                  <a:lnTo>
                    <a:pt x="60" y="100"/>
                  </a:lnTo>
                  <a:lnTo>
                    <a:pt x="59" y="101"/>
                  </a:lnTo>
                  <a:lnTo>
                    <a:pt x="58" y="102"/>
                  </a:lnTo>
                  <a:lnTo>
                    <a:pt x="58" y="103"/>
                  </a:lnTo>
                  <a:lnTo>
                    <a:pt x="58" y="103"/>
                  </a:lnTo>
                  <a:lnTo>
                    <a:pt x="57" y="104"/>
                  </a:lnTo>
                  <a:lnTo>
                    <a:pt x="57" y="105"/>
                  </a:lnTo>
                  <a:lnTo>
                    <a:pt x="58" y="106"/>
                  </a:lnTo>
                  <a:lnTo>
                    <a:pt x="58" y="107"/>
                  </a:lnTo>
                  <a:lnTo>
                    <a:pt x="62" y="107"/>
                  </a:lnTo>
                  <a:lnTo>
                    <a:pt x="62" y="104"/>
                  </a:lnTo>
                  <a:lnTo>
                    <a:pt x="67" y="107"/>
                  </a:lnTo>
                  <a:lnTo>
                    <a:pt x="81" y="107"/>
                  </a:lnTo>
                  <a:lnTo>
                    <a:pt x="81" y="106"/>
                  </a:lnTo>
                  <a:lnTo>
                    <a:pt x="80" y="104"/>
                  </a:lnTo>
                  <a:lnTo>
                    <a:pt x="79" y="104"/>
                  </a:lnTo>
                  <a:lnTo>
                    <a:pt x="78" y="103"/>
                  </a:lnTo>
                  <a:lnTo>
                    <a:pt x="76" y="102"/>
                  </a:lnTo>
                  <a:lnTo>
                    <a:pt x="75" y="101"/>
                  </a:lnTo>
                  <a:lnTo>
                    <a:pt x="73" y="101"/>
                  </a:lnTo>
                  <a:lnTo>
                    <a:pt x="70" y="101"/>
                  </a:lnTo>
                  <a:lnTo>
                    <a:pt x="71" y="101"/>
                  </a:lnTo>
                  <a:lnTo>
                    <a:pt x="72" y="100"/>
                  </a:lnTo>
                  <a:lnTo>
                    <a:pt x="74" y="99"/>
                  </a:lnTo>
                  <a:lnTo>
                    <a:pt x="76" y="97"/>
                  </a:lnTo>
                  <a:lnTo>
                    <a:pt x="78" y="94"/>
                  </a:lnTo>
                  <a:lnTo>
                    <a:pt x="80" y="90"/>
                  </a:lnTo>
                  <a:lnTo>
                    <a:pt x="81" y="85"/>
                  </a:lnTo>
                  <a:lnTo>
                    <a:pt x="82" y="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60" name="Freeform 319"/>
            <p:cNvSpPr>
              <a:spLocks/>
            </p:cNvSpPr>
            <p:nvPr/>
          </p:nvSpPr>
          <p:spPr bwMode="auto">
            <a:xfrm>
              <a:off x="1365" y="2698"/>
              <a:ext cx="26" cy="23"/>
            </a:xfrm>
            <a:custGeom>
              <a:avLst/>
              <a:gdLst>
                <a:gd name="T0" fmla="*/ 26 w 26"/>
                <a:gd name="T1" fmla="*/ 23 h 23"/>
                <a:gd name="T2" fmla="*/ 26 w 26"/>
                <a:gd name="T3" fmla="*/ 0 h 23"/>
                <a:gd name="T4" fmla="*/ 0 w 26"/>
                <a:gd name="T5" fmla="*/ 5 h 23"/>
                <a:gd name="T6" fmla="*/ 0 w 26"/>
                <a:gd name="T7" fmla="*/ 23 h 23"/>
                <a:gd name="T8" fmla="*/ 26 w 26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3">
                  <a:moveTo>
                    <a:pt x="26" y="23"/>
                  </a:moveTo>
                  <a:lnTo>
                    <a:pt x="26" y="0"/>
                  </a:lnTo>
                  <a:lnTo>
                    <a:pt x="0" y="5"/>
                  </a:lnTo>
                  <a:lnTo>
                    <a:pt x="0" y="23"/>
                  </a:lnTo>
                  <a:lnTo>
                    <a:pt x="26" y="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61" name="Freeform 320"/>
            <p:cNvSpPr>
              <a:spLocks/>
            </p:cNvSpPr>
            <p:nvPr/>
          </p:nvSpPr>
          <p:spPr bwMode="auto">
            <a:xfrm>
              <a:off x="1332" y="2714"/>
              <a:ext cx="77" cy="75"/>
            </a:xfrm>
            <a:custGeom>
              <a:avLst/>
              <a:gdLst>
                <a:gd name="T0" fmla="*/ 34 w 77"/>
                <a:gd name="T1" fmla="*/ 0 h 75"/>
                <a:gd name="T2" fmla="*/ 33 w 77"/>
                <a:gd name="T3" fmla="*/ 0 h 75"/>
                <a:gd name="T4" fmla="*/ 30 w 77"/>
                <a:gd name="T5" fmla="*/ 1 h 75"/>
                <a:gd name="T6" fmla="*/ 27 w 77"/>
                <a:gd name="T7" fmla="*/ 2 h 75"/>
                <a:gd name="T8" fmla="*/ 24 w 77"/>
                <a:gd name="T9" fmla="*/ 4 h 75"/>
                <a:gd name="T10" fmla="*/ 21 w 77"/>
                <a:gd name="T11" fmla="*/ 8 h 75"/>
                <a:gd name="T12" fmla="*/ 18 w 77"/>
                <a:gd name="T13" fmla="*/ 13 h 75"/>
                <a:gd name="T14" fmla="*/ 14 w 77"/>
                <a:gd name="T15" fmla="*/ 18 h 75"/>
                <a:gd name="T16" fmla="*/ 11 w 77"/>
                <a:gd name="T17" fmla="*/ 20 h 75"/>
                <a:gd name="T18" fmla="*/ 8 w 77"/>
                <a:gd name="T19" fmla="*/ 20 h 75"/>
                <a:gd name="T20" fmla="*/ 4 w 77"/>
                <a:gd name="T21" fmla="*/ 19 h 75"/>
                <a:gd name="T22" fmla="*/ 1 w 77"/>
                <a:gd name="T23" fmla="*/ 18 h 75"/>
                <a:gd name="T24" fmla="*/ 0 w 77"/>
                <a:gd name="T25" fmla="*/ 24 h 75"/>
                <a:gd name="T26" fmla="*/ 0 w 77"/>
                <a:gd name="T27" fmla="*/ 24 h 75"/>
                <a:gd name="T28" fmla="*/ 1 w 77"/>
                <a:gd name="T29" fmla="*/ 25 h 75"/>
                <a:gd name="T30" fmla="*/ 2 w 77"/>
                <a:gd name="T31" fmla="*/ 25 h 75"/>
                <a:gd name="T32" fmla="*/ 3 w 77"/>
                <a:gd name="T33" fmla="*/ 25 h 75"/>
                <a:gd name="T34" fmla="*/ 7 w 77"/>
                <a:gd name="T35" fmla="*/ 27 h 75"/>
                <a:gd name="T36" fmla="*/ 10 w 77"/>
                <a:gd name="T37" fmla="*/ 28 h 75"/>
                <a:gd name="T38" fmla="*/ 13 w 77"/>
                <a:gd name="T39" fmla="*/ 28 h 75"/>
                <a:gd name="T40" fmla="*/ 17 w 77"/>
                <a:gd name="T41" fmla="*/ 27 h 75"/>
                <a:gd name="T42" fmla="*/ 19 w 77"/>
                <a:gd name="T43" fmla="*/ 26 h 75"/>
                <a:gd name="T44" fmla="*/ 22 w 77"/>
                <a:gd name="T45" fmla="*/ 23 h 75"/>
                <a:gd name="T46" fmla="*/ 26 w 77"/>
                <a:gd name="T47" fmla="*/ 21 h 75"/>
                <a:gd name="T48" fmla="*/ 27 w 77"/>
                <a:gd name="T49" fmla="*/ 20 h 75"/>
                <a:gd name="T50" fmla="*/ 12 w 77"/>
                <a:gd name="T51" fmla="*/ 75 h 75"/>
                <a:gd name="T52" fmla="*/ 63 w 77"/>
                <a:gd name="T53" fmla="*/ 41 h 75"/>
                <a:gd name="T54" fmla="*/ 71 w 77"/>
                <a:gd name="T55" fmla="*/ 30 h 75"/>
                <a:gd name="T56" fmla="*/ 75 w 77"/>
                <a:gd name="T57" fmla="*/ 25 h 75"/>
                <a:gd name="T58" fmla="*/ 75 w 77"/>
                <a:gd name="T59" fmla="*/ 23 h 75"/>
                <a:gd name="T60" fmla="*/ 75 w 77"/>
                <a:gd name="T61" fmla="*/ 20 h 75"/>
                <a:gd name="T62" fmla="*/ 75 w 77"/>
                <a:gd name="T63" fmla="*/ 17 h 75"/>
                <a:gd name="T64" fmla="*/ 74 w 77"/>
                <a:gd name="T65" fmla="*/ 14 h 75"/>
                <a:gd name="T66" fmla="*/ 72 w 77"/>
                <a:gd name="T67" fmla="*/ 10 h 75"/>
                <a:gd name="T68" fmla="*/ 69 w 77"/>
                <a:gd name="T69" fmla="*/ 6 h 75"/>
                <a:gd name="T70" fmla="*/ 66 w 77"/>
                <a:gd name="T71" fmla="*/ 4 h 75"/>
                <a:gd name="T72" fmla="*/ 64 w 77"/>
                <a:gd name="T73" fmla="*/ 2 h 75"/>
                <a:gd name="T74" fmla="*/ 62 w 77"/>
                <a:gd name="T75" fmla="*/ 1 h 75"/>
                <a:gd name="T76" fmla="*/ 59 w 77"/>
                <a:gd name="T77" fmla="*/ 0 h 75"/>
                <a:gd name="T78" fmla="*/ 58 w 77"/>
                <a:gd name="T79" fmla="*/ 0 h 75"/>
                <a:gd name="T80" fmla="*/ 44 w 77"/>
                <a:gd name="T81" fmla="*/ 1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7" h="75">
                  <a:moveTo>
                    <a:pt x="34" y="0"/>
                  </a:moveTo>
                  <a:lnTo>
                    <a:pt x="34" y="0"/>
                  </a:lnTo>
                  <a:lnTo>
                    <a:pt x="34" y="0"/>
                  </a:lnTo>
                  <a:lnTo>
                    <a:pt x="33" y="0"/>
                  </a:lnTo>
                  <a:lnTo>
                    <a:pt x="31" y="0"/>
                  </a:lnTo>
                  <a:lnTo>
                    <a:pt x="30" y="1"/>
                  </a:lnTo>
                  <a:lnTo>
                    <a:pt x="28" y="1"/>
                  </a:lnTo>
                  <a:lnTo>
                    <a:pt x="27" y="2"/>
                  </a:lnTo>
                  <a:lnTo>
                    <a:pt x="25" y="3"/>
                  </a:lnTo>
                  <a:lnTo>
                    <a:pt x="24" y="4"/>
                  </a:lnTo>
                  <a:lnTo>
                    <a:pt x="22" y="6"/>
                  </a:lnTo>
                  <a:lnTo>
                    <a:pt x="21" y="8"/>
                  </a:lnTo>
                  <a:lnTo>
                    <a:pt x="19" y="10"/>
                  </a:lnTo>
                  <a:lnTo>
                    <a:pt x="18" y="13"/>
                  </a:lnTo>
                  <a:lnTo>
                    <a:pt x="16" y="15"/>
                  </a:lnTo>
                  <a:lnTo>
                    <a:pt x="14" y="18"/>
                  </a:lnTo>
                  <a:lnTo>
                    <a:pt x="13" y="20"/>
                  </a:lnTo>
                  <a:lnTo>
                    <a:pt x="11" y="20"/>
                  </a:lnTo>
                  <a:lnTo>
                    <a:pt x="9" y="20"/>
                  </a:lnTo>
                  <a:lnTo>
                    <a:pt x="8" y="20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1" y="18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0" y="24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3" y="25"/>
                  </a:lnTo>
                  <a:lnTo>
                    <a:pt x="3" y="25"/>
                  </a:lnTo>
                  <a:lnTo>
                    <a:pt x="5" y="26"/>
                  </a:lnTo>
                  <a:lnTo>
                    <a:pt x="7" y="27"/>
                  </a:lnTo>
                  <a:lnTo>
                    <a:pt x="8" y="27"/>
                  </a:lnTo>
                  <a:lnTo>
                    <a:pt x="10" y="28"/>
                  </a:lnTo>
                  <a:lnTo>
                    <a:pt x="12" y="28"/>
                  </a:lnTo>
                  <a:lnTo>
                    <a:pt x="13" y="28"/>
                  </a:lnTo>
                  <a:lnTo>
                    <a:pt x="15" y="28"/>
                  </a:lnTo>
                  <a:lnTo>
                    <a:pt x="17" y="27"/>
                  </a:lnTo>
                  <a:lnTo>
                    <a:pt x="18" y="26"/>
                  </a:lnTo>
                  <a:lnTo>
                    <a:pt x="19" y="26"/>
                  </a:lnTo>
                  <a:lnTo>
                    <a:pt x="21" y="25"/>
                  </a:lnTo>
                  <a:lnTo>
                    <a:pt x="22" y="23"/>
                  </a:lnTo>
                  <a:lnTo>
                    <a:pt x="24" y="22"/>
                  </a:lnTo>
                  <a:lnTo>
                    <a:pt x="26" y="21"/>
                  </a:lnTo>
                  <a:lnTo>
                    <a:pt x="27" y="21"/>
                  </a:lnTo>
                  <a:lnTo>
                    <a:pt x="27" y="20"/>
                  </a:lnTo>
                  <a:lnTo>
                    <a:pt x="27" y="39"/>
                  </a:lnTo>
                  <a:lnTo>
                    <a:pt x="12" y="75"/>
                  </a:lnTo>
                  <a:lnTo>
                    <a:pt x="77" y="75"/>
                  </a:lnTo>
                  <a:lnTo>
                    <a:pt x="63" y="41"/>
                  </a:lnTo>
                  <a:lnTo>
                    <a:pt x="63" y="33"/>
                  </a:lnTo>
                  <a:lnTo>
                    <a:pt x="71" y="30"/>
                  </a:lnTo>
                  <a:lnTo>
                    <a:pt x="75" y="25"/>
                  </a:lnTo>
                  <a:lnTo>
                    <a:pt x="75" y="25"/>
                  </a:lnTo>
                  <a:lnTo>
                    <a:pt x="75" y="24"/>
                  </a:lnTo>
                  <a:lnTo>
                    <a:pt x="75" y="23"/>
                  </a:lnTo>
                  <a:lnTo>
                    <a:pt x="75" y="22"/>
                  </a:lnTo>
                  <a:lnTo>
                    <a:pt x="75" y="20"/>
                  </a:lnTo>
                  <a:lnTo>
                    <a:pt x="75" y="19"/>
                  </a:lnTo>
                  <a:lnTo>
                    <a:pt x="75" y="17"/>
                  </a:lnTo>
                  <a:lnTo>
                    <a:pt x="75" y="16"/>
                  </a:lnTo>
                  <a:lnTo>
                    <a:pt x="74" y="14"/>
                  </a:lnTo>
                  <a:lnTo>
                    <a:pt x="73" y="12"/>
                  </a:lnTo>
                  <a:lnTo>
                    <a:pt x="72" y="10"/>
                  </a:lnTo>
                  <a:lnTo>
                    <a:pt x="70" y="8"/>
                  </a:lnTo>
                  <a:lnTo>
                    <a:pt x="69" y="6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3"/>
                  </a:lnTo>
                  <a:lnTo>
                    <a:pt x="64" y="2"/>
                  </a:lnTo>
                  <a:lnTo>
                    <a:pt x="63" y="2"/>
                  </a:lnTo>
                  <a:lnTo>
                    <a:pt x="62" y="1"/>
                  </a:lnTo>
                  <a:lnTo>
                    <a:pt x="60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58" y="0"/>
                  </a:lnTo>
                  <a:lnTo>
                    <a:pt x="44" y="15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77ED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62" name="Freeform 321"/>
            <p:cNvSpPr>
              <a:spLocks/>
            </p:cNvSpPr>
            <p:nvPr/>
          </p:nvSpPr>
          <p:spPr bwMode="auto">
            <a:xfrm>
              <a:off x="1353" y="2792"/>
              <a:ext cx="18" cy="20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1 h 20"/>
                <a:gd name="T4" fmla="*/ 0 w 18"/>
                <a:gd name="T5" fmla="*/ 2 h 20"/>
                <a:gd name="T6" fmla="*/ 0 w 18"/>
                <a:gd name="T7" fmla="*/ 2 h 20"/>
                <a:gd name="T8" fmla="*/ 0 w 18"/>
                <a:gd name="T9" fmla="*/ 3 h 20"/>
                <a:gd name="T10" fmla="*/ 1 w 18"/>
                <a:gd name="T11" fmla="*/ 7 h 20"/>
                <a:gd name="T12" fmla="*/ 3 w 18"/>
                <a:gd name="T13" fmla="*/ 11 h 20"/>
                <a:gd name="T14" fmla="*/ 5 w 18"/>
                <a:gd name="T15" fmla="*/ 14 h 20"/>
                <a:gd name="T16" fmla="*/ 7 w 18"/>
                <a:gd name="T17" fmla="*/ 16 h 20"/>
                <a:gd name="T18" fmla="*/ 10 w 18"/>
                <a:gd name="T19" fmla="*/ 18 h 20"/>
                <a:gd name="T20" fmla="*/ 11 w 18"/>
                <a:gd name="T21" fmla="*/ 19 h 20"/>
                <a:gd name="T22" fmla="*/ 13 w 18"/>
                <a:gd name="T23" fmla="*/ 20 h 20"/>
                <a:gd name="T24" fmla="*/ 13 w 18"/>
                <a:gd name="T25" fmla="*/ 20 h 20"/>
                <a:gd name="T26" fmla="*/ 18 w 18"/>
                <a:gd name="T27" fmla="*/ 20 h 20"/>
                <a:gd name="T28" fmla="*/ 18 w 18"/>
                <a:gd name="T29" fmla="*/ 20 h 20"/>
                <a:gd name="T30" fmla="*/ 18 w 18"/>
                <a:gd name="T31" fmla="*/ 19 h 20"/>
                <a:gd name="T32" fmla="*/ 17 w 18"/>
                <a:gd name="T33" fmla="*/ 17 h 20"/>
                <a:gd name="T34" fmla="*/ 16 w 18"/>
                <a:gd name="T35" fmla="*/ 14 h 20"/>
                <a:gd name="T36" fmla="*/ 16 w 18"/>
                <a:gd name="T37" fmla="*/ 11 h 20"/>
                <a:gd name="T38" fmla="*/ 16 w 18"/>
                <a:gd name="T39" fmla="*/ 8 h 20"/>
                <a:gd name="T40" fmla="*/ 16 w 18"/>
                <a:gd name="T41" fmla="*/ 4 h 20"/>
                <a:gd name="T42" fmla="*/ 18 w 18"/>
                <a:gd name="T43" fmla="*/ 0 h 20"/>
                <a:gd name="T44" fmla="*/ 0 w 18"/>
                <a:gd name="T4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" h="20">
                  <a:moveTo>
                    <a:pt x="0" y="0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7"/>
                  </a:lnTo>
                  <a:lnTo>
                    <a:pt x="3" y="11"/>
                  </a:lnTo>
                  <a:lnTo>
                    <a:pt x="5" y="14"/>
                  </a:lnTo>
                  <a:lnTo>
                    <a:pt x="7" y="16"/>
                  </a:lnTo>
                  <a:lnTo>
                    <a:pt x="10" y="18"/>
                  </a:lnTo>
                  <a:lnTo>
                    <a:pt x="11" y="19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8" y="20"/>
                  </a:lnTo>
                  <a:lnTo>
                    <a:pt x="18" y="20"/>
                  </a:lnTo>
                  <a:lnTo>
                    <a:pt x="18" y="19"/>
                  </a:lnTo>
                  <a:lnTo>
                    <a:pt x="17" y="17"/>
                  </a:lnTo>
                  <a:lnTo>
                    <a:pt x="16" y="14"/>
                  </a:lnTo>
                  <a:lnTo>
                    <a:pt x="16" y="11"/>
                  </a:lnTo>
                  <a:lnTo>
                    <a:pt x="16" y="8"/>
                  </a:lnTo>
                  <a:lnTo>
                    <a:pt x="16" y="4"/>
                  </a:lnTo>
                  <a:lnTo>
                    <a:pt x="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63" name="Freeform 322"/>
            <p:cNvSpPr>
              <a:spLocks/>
            </p:cNvSpPr>
            <p:nvPr/>
          </p:nvSpPr>
          <p:spPr bwMode="auto">
            <a:xfrm>
              <a:off x="1382" y="2792"/>
              <a:ext cx="19" cy="20"/>
            </a:xfrm>
            <a:custGeom>
              <a:avLst/>
              <a:gdLst>
                <a:gd name="T0" fmla="*/ 0 w 19"/>
                <a:gd name="T1" fmla="*/ 0 h 20"/>
                <a:gd name="T2" fmla="*/ 2 w 19"/>
                <a:gd name="T3" fmla="*/ 4 h 20"/>
                <a:gd name="T4" fmla="*/ 3 w 19"/>
                <a:gd name="T5" fmla="*/ 7 h 20"/>
                <a:gd name="T6" fmla="*/ 3 w 19"/>
                <a:gd name="T7" fmla="*/ 11 h 20"/>
                <a:gd name="T8" fmla="*/ 3 w 19"/>
                <a:gd name="T9" fmla="*/ 14 h 20"/>
                <a:gd name="T10" fmla="*/ 3 w 19"/>
                <a:gd name="T11" fmla="*/ 16 h 20"/>
                <a:gd name="T12" fmla="*/ 3 w 19"/>
                <a:gd name="T13" fmla="*/ 18 h 20"/>
                <a:gd name="T14" fmla="*/ 2 w 19"/>
                <a:gd name="T15" fmla="*/ 19 h 20"/>
                <a:gd name="T16" fmla="*/ 2 w 19"/>
                <a:gd name="T17" fmla="*/ 20 h 20"/>
                <a:gd name="T18" fmla="*/ 9 w 19"/>
                <a:gd name="T19" fmla="*/ 20 h 20"/>
                <a:gd name="T20" fmla="*/ 9 w 19"/>
                <a:gd name="T21" fmla="*/ 19 h 20"/>
                <a:gd name="T22" fmla="*/ 10 w 19"/>
                <a:gd name="T23" fmla="*/ 19 h 20"/>
                <a:gd name="T24" fmla="*/ 11 w 19"/>
                <a:gd name="T25" fmla="*/ 18 h 20"/>
                <a:gd name="T26" fmla="*/ 13 w 19"/>
                <a:gd name="T27" fmla="*/ 17 h 20"/>
                <a:gd name="T28" fmla="*/ 14 w 19"/>
                <a:gd name="T29" fmla="*/ 15 h 20"/>
                <a:gd name="T30" fmla="*/ 16 w 19"/>
                <a:gd name="T31" fmla="*/ 13 h 20"/>
                <a:gd name="T32" fmla="*/ 17 w 19"/>
                <a:gd name="T33" fmla="*/ 11 h 20"/>
                <a:gd name="T34" fmla="*/ 18 w 19"/>
                <a:gd name="T35" fmla="*/ 8 h 20"/>
                <a:gd name="T36" fmla="*/ 18 w 19"/>
                <a:gd name="T37" fmla="*/ 6 h 20"/>
                <a:gd name="T38" fmla="*/ 19 w 19"/>
                <a:gd name="T39" fmla="*/ 4 h 20"/>
                <a:gd name="T40" fmla="*/ 19 w 19"/>
                <a:gd name="T41" fmla="*/ 2 h 20"/>
                <a:gd name="T42" fmla="*/ 18 w 19"/>
                <a:gd name="T43" fmla="*/ 0 h 20"/>
                <a:gd name="T44" fmla="*/ 0 w 19"/>
                <a:gd name="T4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20">
                  <a:moveTo>
                    <a:pt x="0" y="0"/>
                  </a:moveTo>
                  <a:lnTo>
                    <a:pt x="2" y="4"/>
                  </a:lnTo>
                  <a:lnTo>
                    <a:pt x="3" y="7"/>
                  </a:lnTo>
                  <a:lnTo>
                    <a:pt x="3" y="11"/>
                  </a:lnTo>
                  <a:lnTo>
                    <a:pt x="3" y="14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2" y="19"/>
                  </a:lnTo>
                  <a:lnTo>
                    <a:pt x="2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10" y="19"/>
                  </a:lnTo>
                  <a:lnTo>
                    <a:pt x="11" y="18"/>
                  </a:lnTo>
                  <a:lnTo>
                    <a:pt x="13" y="17"/>
                  </a:lnTo>
                  <a:lnTo>
                    <a:pt x="14" y="15"/>
                  </a:lnTo>
                  <a:lnTo>
                    <a:pt x="16" y="13"/>
                  </a:lnTo>
                  <a:lnTo>
                    <a:pt x="17" y="11"/>
                  </a:lnTo>
                  <a:lnTo>
                    <a:pt x="18" y="8"/>
                  </a:lnTo>
                  <a:lnTo>
                    <a:pt x="18" y="6"/>
                  </a:lnTo>
                  <a:lnTo>
                    <a:pt x="19" y="4"/>
                  </a:lnTo>
                  <a:lnTo>
                    <a:pt x="19" y="2"/>
                  </a:lnTo>
                  <a:lnTo>
                    <a:pt x="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64" name="Freeform 323"/>
            <p:cNvSpPr>
              <a:spLocks/>
            </p:cNvSpPr>
            <p:nvPr/>
          </p:nvSpPr>
          <p:spPr bwMode="auto">
            <a:xfrm>
              <a:off x="1313" y="2676"/>
              <a:ext cx="73" cy="81"/>
            </a:xfrm>
            <a:custGeom>
              <a:avLst/>
              <a:gdLst>
                <a:gd name="T0" fmla="*/ 73 w 73"/>
                <a:gd name="T1" fmla="*/ 77 h 81"/>
                <a:gd name="T2" fmla="*/ 4 w 73"/>
                <a:gd name="T3" fmla="*/ 0 h 81"/>
                <a:gd name="T4" fmla="*/ 0 w 73"/>
                <a:gd name="T5" fmla="*/ 5 h 81"/>
                <a:gd name="T6" fmla="*/ 68 w 73"/>
                <a:gd name="T7" fmla="*/ 81 h 81"/>
                <a:gd name="T8" fmla="*/ 73 w 73"/>
                <a:gd name="T9" fmla="*/ 7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81">
                  <a:moveTo>
                    <a:pt x="73" y="77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68" y="81"/>
                  </a:lnTo>
                  <a:lnTo>
                    <a:pt x="73" y="7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65" name="Freeform 324"/>
            <p:cNvSpPr>
              <a:spLocks/>
            </p:cNvSpPr>
            <p:nvPr/>
          </p:nvSpPr>
          <p:spPr bwMode="auto">
            <a:xfrm>
              <a:off x="1317" y="2681"/>
              <a:ext cx="65" cy="72"/>
            </a:xfrm>
            <a:custGeom>
              <a:avLst/>
              <a:gdLst>
                <a:gd name="T0" fmla="*/ 65 w 65"/>
                <a:gd name="T1" fmla="*/ 71 h 72"/>
                <a:gd name="T2" fmla="*/ 2 w 65"/>
                <a:gd name="T3" fmla="*/ 0 h 72"/>
                <a:gd name="T4" fmla="*/ 0 w 65"/>
                <a:gd name="T5" fmla="*/ 2 h 72"/>
                <a:gd name="T6" fmla="*/ 63 w 65"/>
                <a:gd name="T7" fmla="*/ 72 h 72"/>
                <a:gd name="T8" fmla="*/ 65 w 65"/>
                <a:gd name="T9" fmla="*/ 7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72">
                  <a:moveTo>
                    <a:pt x="65" y="71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63" y="72"/>
                  </a:lnTo>
                  <a:lnTo>
                    <a:pt x="65" y="71"/>
                  </a:lnTo>
                  <a:close/>
                </a:path>
              </a:pathLst>
            </a:custGeom>
            <a:solidFill>
              <a:srgbClr val="CEB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66" name="Freeform 325"/>
            <p:cNvSpPr>
              <a:spLocks/>
            </p:cNvSpPr>
            <p:nvPr/>
          </p:nvSpPr>
          <p:spPr bwMode="auto">
            <a:xfrm>
              <a:off x="1367" y="2736"/>
              <a:ext cx="41" cy="15"/>
            </a:xfrm>
            <a:custGeom>
              <a:avLst/>
              <a:gdLst>
                <a:gd name="T0" fmla="*/ 22 w 41"/>
                <a:gd name="T1" fmla="*/ 14 h 15"/>
                <a:gd name="T2" fmla="*/ 25 w 41"/>
                <a:gd name="T3" fmla="*/ 13 h 15"/>
                <a:gd name="T4" fmla="*/ 29 w 41"/>
                <a:gd name="T5" fmla="*/ 12 h 15"/>
                <a:gd name="T6" fmla="*/ 32 w 41"/>
                <a:gd name="T7" fmla="*/ 11 h 15"/>
                <a:gd name="T8" fmla="*/ 35 w 41"/>
                <a:gd name="T9" fmla="*/ 10 h 15"/>
                <a:gd name="T10" fmla="*/ 37 w 41"/>
                <a:gd name="T11" fmla="*/ 8 h 15"/>
                <a:gd name="T12" fmla="*/ 39 w 41"/>
                <a:gd name="T13" fmla="*/ 6 h 15"/>
                <a:gd name="T14" fmla="*/ 40 w 41"/>
                <a:gd name="T15" fmla="*/ 5 h 15"/>
                <a:gd name="T16" fmla="*/ 41 w 41"/>
                <a:gd name="T17" fmla="*/ 3 h 15"/>
                <a:gd name="T18" fmla="*/ 40 w 41"/>
                <a:gd name="T19" fmla="*/ 0 h 15"/>
                <a:gd name="T20" fmla="*/ 39 w 41"/>
                <a:gd name="T21" fmla="*/ 3 h 15"/>
                <a:gd name="T22" fmla="*/ 37 w 41"/>
                <a:gd name="T23" fmla="*/ 6 h 15"/>
                <a:gd name="T24" fmla="*/ 34 w 41"/>
                <a:gd name="T25" fmla="*/ 9 h 15"/>
                <a:gd name="T26" fmla="*/ 30 w 41"/>
                <a:gd name="T27" fmla="*/ 10 h 15"/>
                <a:gd name="T28" fmla="*/ 27 w 41"/>
                <a:gd name="T29" fmla="*/ 11 h 15"/>
                <a:gd name="T30" fmla="*/ 25 w 41"/>
                <a:gd name="T31" fmla="*/ 12 h 15"/>
                <a:gd name="T32" fmla="*/ 23 w 41"/>
                <a:gd name="T33" fmla="*/ 12 h 15"/>
                <a:gd name="T34" fmla="*/ 22 w 41"/>
                <a:gd name="T35" fmla="*/ 12 h 15"/>
                <a:gd name="T36" fmla="*/ 18 w 41"/>
                <a:gd name="T37" fmla="*/ 7 h 15"/>
                <a:gd name="T38" fmla="*/ 21 w 41"/>
                <a:gd name="T39" fmla="*/ 7 h 15"/>
                <a:gd name="T40" fmla="*/ 26 w 41"/>
                <a:gd name="T41" fmla="*/ 5 h 15"/>
                <a:gd name="T42" fmla="*/ 30 w 41"/>
                <a:gd name="T43" fmla="*/ 3 h 15"/>
                <a:gd name="T44" fmla="*/ 32 w 41"/>
                <a:gd name="T45" fmla="*/ 0 h 15"/>
                <a:gd name="T46" fmla="*/ 30 w 41"/>
                <a:gd name="T47" fmla="*/ 0 h 15"/>
                <a:gd name="T48" fmla="*/ 30 w 41"/>
                <a:gd name="T49" fmla="*/ 0 h 15"/>
                <a:gd name="T50" fmla="*/ 30 w 41"/>
                <a:gd name="T51" fmla="*/ 1 h 15"/>
                <a:gd name="T52" fmla="*/ 28 w 41"/>
                <a:gd name="T53" fmla="*/ 2 h 15"/>
                <a:gd name="T54" fmla="*/ 25 w 41"/>
                <a:gd name="T55" fmla="*/ 3 h 15"/>
                <a:gd name="T56" fmla="*/ 21 w 41"/>
                <a:gd name="T57" fmla="*/ 5 h 15"/>
                <a:gd name="T58" fmla="*/ 17 w 41"/>
                <a:gd name="T59" fmla="*/ 6 h 15"/>
                <a:gd name="T60" fmla="*/ 14 w 41"/>
                <a:gd name="T61" fmla="*/ 6 h 15"/>
                <a:gd name="T62" fmla="*/ 12 w 41"/>
                <a:gd name="T63" fmla="*/ 4 h 15"/>
                <a:gd name="T64" fmla="*/ 10 w 41"/>
                <a:gd name="T65" fmla="*/ 2 h 15"/>
                <a:gd name="T66" fmla="*/ 8 w 41"/>
                <a:gd name="T67" fmla="*/ 2 h 15"/>
                <a:gd name="T68" fmla="*/ 7 w 41"/>
                <a:gd name="T69" fmla="*/ 2 h 15"/>
                <a:gd name="T70" fmla="*/ 6 w 41"/>
                <a:gd name="T71" fmla="*/ 4 h 15"/>
                <a:gd name="T72" fmla="*/ 7 w 41"/>
                <a:gd name="T73" fmla="*/ 6 h 15"/>
                <a:gd name="T74" fmla="*/ 6 w 41"/>
                <a:gd name="T75" fmla="*/ 15 h 15"/>
                <a:gd name="T76" fmla="*/ 9 w 41"/>
                <a:gd name="T77" fmla="*/ 15 h 15"/>
                <a:gd name="T78" fmla="*/ 13 w 41"/>
                <a:gd name="T79" fmla="*/ 14 h 15"/>
                <a:gd name="T80" fmla="*/ 17 w 41"/>
                <a:gd name="T81" fmla="*/ 13 h 15"/>
                <a:gd name="T82" fmla="*/ 19 w 41"/>
                <a:gd name="T83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1" h="15">
                  <a:moveTo>
                    <a:pt x="20" y="14"/>
                  </a:moveTo>
                  <a:lnTo>
                    <a:pt x="22" y="14"/>
                  </a:lnTo>
                  <a:lnTo>
                    <a:pt x="24" y="13"/>
                  </a:lnTo>
                  <a:lnTo>
                    <a:pt x="25" y="13"/>
                  </a:lnTo>
                  <a:lnTo>
                    <a:pt x="27" y="13"/>
                  </a:lnTo>
                  <a:lnTo>
                    <a:pt x="29" y="12"/>
                  </a:lnTo>
                  <a:lnTo>
                    <a:pt x="30" y="12"/>
                  </a:lnTo>
                  <a:lnTo>
                    <a:pt x="32" y="11"/>
                  </a:lnTo>
                  <a:lnTo>
                    <a:pt x="33" y="10"/>
                  </a:lnTo>
                  <a:lnTo>
                    <a:pt x="35" y="10"/>
                  </a:lnTo>
                  <a:lnTo>
                    <a:pt x="36" y="9"/>
                  </a:lnTo>
                  <a:lnTo>
                    <a:pt x="37" y="8"/>
                  </a:lnTo>
                  <a:lnTo>
                    <a:pt x="38" y="7"/>
                  </a:lnTo>
                  <a:lnTo>
                    <a:pt x="39" y="6"/>
                  </a:lnTo>
                  <a:lnTo>
                    <a:pt x="40" y="5"/>
                  </a:lnTo>
                  <a:lnTo>
                    <a:pt x="40" y="5"/>
                  </a:lnTo>
                  <a:lnTo>
                    <a:pt x="41" y="3"/>
                  </a:lnTo>
                  <a:lnTo>
                    <a:pt x="41" y="3"/>
                  </a:lnTo>
                  <a:lnTo>
                    <a:pt x="40" y="2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9" y="3"/>
                  </a:lnTo>
                  <a:lnTo>
                    <a:pt x="38" y="4"/>
                  </a:lnTo>
                  <a:lnTo>
                    <a:pt x="37" y="6"/>
                  </a:lnTo>
                  <a:lnTo>
                    <a:pt x="35" y="7"/>
                  </a:lnTo>
                  <a:lnTo>
                    <a:pt x="34" y="9"/>
                  </a:lnTo>
                  <a:lnTo>
                    <a:pt x="32" y="10"/>
                  </a:lnTo>
                  <a:lnTo>
                    <a:pt x="30" y="10"/>
                  </a:lnTo>
                  <a:lnTo>
                    <a:pt x="28" y="11"/>
                  </a:lnTo>
                  <a:lnTo>
                    <a:pt x="27" y="11"/>
                  </a:lnTo>
                  <a:lnTo>
                    <a:pt x="26" y="11"/>
                  </a:lnTo>
                  <a:lnTo>
                    <a:pt x="25" y="12"/>
                  </a:lnTo>
                  <a:lnTo>
                    <a:pt x="24" y="12"/>
                  </a:lnTo>
                  <a:lnTo>
                    <a:pt x="23" y="12"/>
                  </a:lnTo>
                  <a:lnTo>
                    <a:pt x="22" y="12"/>
                  </a:lnTo>
                  <a:lnTo>
                    <a:pt x="22" y="12"/>
                  </a:lnTo>
                  <a:lnTo>
                    <a:pt x="21" y="12"/>
                  </a:lnTo>
                  <a:lnTo>
                    <a:pt x="18" y="7"/>
                  </a:lnTo>
                  <a:lnTo>
                    <a:pt x="19" y="7"/>
                  </a:lnTo>
                  <a:lnTo>
                    <a:pt x="21" y="7"/>
                  </a:lnTo>
                  <a:lnTo>
                    <a:pt x="23" y="6"/>
                  </a:lnTo>
                  <a:lnTo>
                    <a:pt x="26" y="5"/>
                  </a:lnTo>
                  <a:lnTo>
                    <a:pt x="28" y="4"/>
                  </a:lnTo>
                  <a:lnTo>
                    <a:pt x="30" y="3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31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29" y="1"/>
                  </a:lnTo>
                  <a:lnTo>
                    <a:pt x="28" y="2"/>
                  </a:lnTo>
                  <a:lnTo>
                    <a:pt x="27" y="3"/>
                  </a:lnTo>
                  <a:lnTo>
                    <a:pt x="25" y="3"/>
                  </a:lnTo>
                  <a:lnTo>
                    <a:pt x="23" y="4"/>
                  </a:lnTo>
                  <a:lnTo>
                    <a:pt x="21" y="5"/>
                  </a:lnTo>
                  <a:lnTo>
                    <a:pt x="19" y="5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4" y="6"/>
                  </a:lnTo>
                  <a:lnTo>
                    <a:pt x="13" y="5"/>
                  </a:lnTo>
                  <a:lnTo>
                    <a:pt x="12" y="4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8" y="1"/>
                  </a:lnTo>
                  <a:lnTo>
                    <a:pt x="7" y="2"/>
                  </a:lnTo>
                  <a:lnTo>
                    <a:pt x="6" y="2"/>
                  </a:lnTo>
                  <a:lnTo>
                    <a:pt x="6" y="4"/>
                  </a:lnTo>
                  <a:lnTo>
                    <a:pt x="7" y="5"/>
                  </a:lnTo>
                  <a:lnTo>
                    <a:pt x="7" y="6"/>
                  </a:lnTo>
                  <a:lnTo>
                    <a:pt x="0" y="6"/>
                  </a:lnTo>
                  <a:lnTo>
                    <a:pt x="6" y="15"/>
                  </a:lnTo>
                  <a:lnTo>
                    <a:pt x="7" y="15"/>
                  </a:lnTo>
                  <a:lnTo>
                    <a:pt x="9" y="15"/>
                  </a:lnTo>
                  <a:lnTo>
                    <a:pt x="11" y="15"/>
                  </a:lnTo>
                  <a:lnTo>
                    <a:pt x="13" y="14"/>
                  </a:lnTo>
                  <a:lnTo>
                    <a:pt x="15" y="14"/>
                  </a:lnTo>
                  <a:lnTo>
                    <a:pt x="17" y="13"/>
                  </a:lnTo>
                  <a:lnTo>
                    <a:pt x="18" y="13"/>
                  </a:lnTo>
                  <a:lnTo>
                    <a:pt x="19" y="13"/>
                  </a:lnTo>
                  <a:lnTo>
                    <a:pt x="20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67" name="Freeform 326"/>
            <p:cNvSpPr>
              <a:spLocks/>
            </p:cNvSpPr>
            <p:nvPr/>
          </p:nvSpPr>
          <p:spPr bwMode="auto">
            <a:xfrm>
              <a:off x="1370" y="2739"/>
              <a:ext cx="14" cy="10"/>
            </a:xfrm>
            <a:custGeom>
              <a:avLst/>
              <a:gdLst>
                <a:gd name="T0" fmla="*/ 12 w 14"/>
                <a:gd name="T1" fmla="*/ 5 h 10"/>
                <a:gd name="T2" fmla="*/ 11 w 14"/>
                <a:gd name="T3" fmla="*/ 5 h 10"/>
                <a:gd name="T4" fmla="*/ 10 w 14"/>
                <a:gd name="T5" fmla="*/ 5 h 10"/>
                <a:gd name="T6" fmla="*/ 10 w 14"/>
                <a:gd name="T7" fmla="*/ 5 h 10"/>
                <a:gd name="T8" fmla="*/ 10 w 14"/>
                <a:gd name="T9" fmla="*/ 4 h 10"/>
                <a:gd name="T10" fmla="*/ 9 w 14"/>
                <a:gd name="T11" fmla="*/ 4 h 10"/>
                <a:gd name="T12" fmla="*/ 8 w 14"/>
                <a:gd name="T13" fmla="*/ 3 h 10"/>
                <a:gd name="T14" fmla="*/ 8 w 14"/>
                <a:gd name="T15" fmla="*/ 2 h 10"/>
                <a:gd name="T16" fmla="*/ 7 w 14"/>
                <a:gd name="T17" fmla="*/ 2 h 10"/>
                <a:gd name="T18" fmla="*/ 6 w 14"/>
                <a:gd name="T19" fmla="*/ 1 h 10"/>
                <a:gd name="T20" fmla="*/ 6 w 14"/>
                <a:gd name="T21" fmla="*/ 1 h 10"/>
                <a:gd name="T22" fmla="*/ 5 w 14"/>
                <a:gd name="T23" fmla="*/ 0 h 10"/>
                <a:gd name="T24" fmla="*/ 5 w 14"/>
                <a:gd name="T25" fmla="*/ 0 h 10"/>
                <a:gd name="T26" fmla="*/ 5 w 14"/>
                <a:gd name="T27" fmla="*/ 1 h 10"/>
                <a:gd name="T28" fmla="*/ 6 w 14"/>
                <a:gd name="T29" fmla="*/ 2 h 10"/>
                <a:gd name="T30" fmla="*/ 6 w 14"/>
                <a:gd name="T31" fmla="*/ 4 h 10"/>
                <a:gd name="T32" fmla="*/ 7 w 14"/>
                <a:gd name="T33" fmla="*/ 4 h 10"/>
                <a:gd name="T34" fmla="*/ 0 w 14"/>
                <a:gd name="T35" fmla="*/ 4 h 10"/>
                <a:gd name="T36" fmla="*/ 4 w 14"/>
                <a:gd name="T37" fmla="*/ 10 h 10"/>
                <a:gd name="T38" fmla="*/ 5 w 14"/>
                <a:gd name="T39" fmla="*/ 10 h 10"/>
                <a:gd name="T40" fmla="*/ 6 w 14"/>
                <a:gd name="T41" fmla="*/ 10 h 10"/>
                <a:gd name="T42" fmla="*/ 7 w 14"/>
                <a:gd name="T43" fmla="*/ 10 h 10"/>
                <a:gd name="T44" fmla="*/ 7 w 14"/>
                <a:gd name="T45" fmla="*/ 10 h 10"/>
                <a:gd name="T46" fmla="*/ 8 w 14"/>
                <a:gd name="T47" fmla="*/ 10 h 10"/>
                <a:gd name="T48" fmla="*/ 9 w 14"/>
                <a:gd name="T49" fmla="*/ 10 h 10"/>
                <a:gd name="T50" fmla="*/ 10 w 14"/>
                <a:gd name="T51" fmla="*/ 10 h 10"/>
                <a:gd name="T52" fmla="*/ 10 w 14"/>
                <a:gd name="T53" fmla="*/ 9 h 10"/>
                <a:gd name="T54" fmla="*/ 11 w 14"/>
                <a:gd name="T55" fmla="*/ 9 h 10"/>
                <a:gd name="T56" fmla="*/ 12 w 14"/>
                <a:gd name="T57" fmla="*/ 9 h 10"/>
                <a:gd name="T58" fmla="*/ 13 w 14"/>
                <a:gd name="T59" fmla="*/ 9 h 10"/>
                <a:gd name="T60" fmla="*/ 13 w 14"/>
                <a:gd name="T61" fmla="*/ 9 h 10"/>
                <a:gd name="T62" fmla="*/ 13 w 14"/>
                <a:gd name="T63" fmla="*/ 9 h 10"/>
                <a:gd name="T64" fmla="*/ 14 w 14"/>
                <a:gd name="T65" fmla="*/ 8 h 10"/>
                <a:gd name="T66" fmla="*/ 14 w 14"/>
                <a:gd name="T67" fmla="*/ 8 h 10"/>
                <a:gd name="T68" fmla="*/ 14 w 14"/>
                <a:gd name="T69" fmla="*/ 8 h 10"/>
                <a:gd name="T70" fmla="*/ 12 w 14"/>
                <a:gd name="T7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" h="10">
                  <a:moveTo>
                    <a:pt x="12" y="5"/>
                  </a:moveTo>
                  <a:lnTo>
                    <a:pt x="11" y="5"/>
                  </a:lnTo>
                  <a:lnTo>
                    <a:pt x="10" y="5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9" y="4"/>
                  </a:lnTo>
                  <a:lnTo>
                    <a:pt x="8" y="3"/>
                  </a:lnTo>
                  <a:lnTo>
                    <a:pt x="8" y="2"/>
                  </a:lnTo>
                  <a:lnTo>
                    <a:pt x="7" y="2"/>
                  </a:lnTo>
                  <a:lnTo>
                    <a:pt x="6" y="1"/>
                  </a:lnTo>
                  <a:lnTo>
                    <a:pt x="6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6" y="2"/>
                  </a:lnTo>
                  <a:lnTo>
                    <a:pt x="6" y="4"/>
                  </a:lnTo>
                  <a:lnTo>
                    <a:pt x="7" y="4"/>
                  </a:lnTo>
                  <a:lnTo>
                    <a:pt x="0" y="4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68" name="Freeform 327"/>
            <p:cNvSpPr>
              <a:spLocks/>
            </p:cNvSpPr>
            <p:nvPr/>
          </p:nvSpPr>
          <p:spPr bwMode="auto">
            <a:xfrm>
              <a:off x="1395" y="2729"/>
              <a:ext cx="4" cy="7"/>
            </a:xfrm>
            <a:custGeom>
              <a:avLst/>
              <a:gdLst>
                <a:gd name="T0" fmla="*/ 3 w 4"/>
                <a:gd name="T1" fmla="*/ 3 h 7"/>
                <a:gd name="T2" fmla="*/ 3 w 4"/>
                <a:gd name="T3" fmla="*/ 2 h 7"/>
                <a:gd name="T4" fmla="*/ 2 w 4"/>
                <a:gd name="T5" fmla="*/ 1 h 7"/>
                <a:gd name="T6" fmla="*/ 2 w 4"/>
                <a:gd name="T7" fmla="*/ 0 h 7"/>
                <a:gd name="T8" fmla="*/ 1 w 4"/>
                <a:gd name="T9" fmla="*/ 0 h 7"/>
                <a:gd name="T10" fmla="*/ 0 w 4"/>
                <a:gd name="T11" fmla="*/ 0 h 7"/>
                <a:gd name="T12" fmla="*/ 0 w 4"/>
                <a:gd name="T13" fmla="*/ 0 h 7"/>
                <a:gd name="T14" fmla="*/ 0 w 4"/>
                <a:gd name="T15" fmla="*/ 1 h 7"/>
                <a:gd name="T16" fmla="*/ 0 w 4"/>
                <a:gd name="T17" fmla="*/ 1 h 7"/>
                <a:gd name="T18" fmla="*/ 0 w 4"/>
                <a:gd name="T19" fmla="*/ 1 h 7"/>
                <a:gd name="T20" fmla="*/ 1 w 4"/>
                <a:gd name="T21" fmla="*/ 2 h 7"/>
                <a:gd name="T22" fmla="*/ 1 w 4"/>
                <a:gd name="T23" fmla="*/ 2 h 7"/>
                <a:gd name="T24" fmla="*/ 2 w 4"/>
                <a:gd name="T25" fmla="*/ 3 h 7"/>
                <a:gd name="T26" fmla="*/ 2 w 4"/>
                <a:gd name="T27" fmla="*/ 4 h 7"/>
                <a:gd name="T28" fmla="*/ 2 w 4"/>
                <a:gd name="T29" fmla="*/ 5 h 7"/>
                <a:gd name="T30" fmla="*/ 2 w 4"/>
                <a:gd name="T31" fmla="*/ 6 h 7"/>
                <a:gd name="T32" fmla="*/ 2 w 4"/>
                <a:gd name="T33" fmla="*/ 7 h 7"/>
                <a:gd name="T34" fmla="*/ 2 w 4"/>
                <a:gd name="T35" fmla="*/ 7 h 7"/>
                <a:gd name="T36" fmla="*/ 3 w 4"/>
                <a:gd name="T37" fmla="*/ 7 h 7"/>
                <a:gd name="T38" fmla="*/ 3 w 4"/>
                <a:gd name="T39" fmla="*/ 7 h 7"/>
                <a:gd name="T40" fmla="*/ 4 w 4"/>
                <a:gd name="T41" fmla="*/ 7 h 7"/>
                <a:gd name="T42" fmla="*/ 4 w 4"/>
                <a:gd name="T43" fmla="*/ 6 h 7"/>
                <a:gd name="T44" fmla="*/ 4 w 4"/>
                <a:gd name="T45" fmla="*/ 5 h 7"/>
                <a:gd name="T46" fmla="*/ 4 w 4"/>
                <a:gd name="T47" fmla="*/ 4 h 7"/>
                <a:gd name="T48" fmla="*/ 3 w 4"/>
                <a:gd name="T4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" h="7">
                  <a:moveTo>
                    <a:pt x="3" y="3"/>
                  </a:moveTo>
                  <a:lnTo>
                    <a:pt x="3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69" name="Freeform 328"/>
            <p:cNvSpPr>
              <a:spLocks/>
            </p:cNvSpPr>
            <p:nvPr/>
          </p:nvSpPr>
          <p:spPr bwMode="auto">
            <a:xfrm>
              <a:off x="1361" y="2713"/>
              <a:ext cx="33" cy="20"/>
            </a:xfrm>
            <a:custGeom>
              <a:avLst/>
              <a:gdLst>
                <a:gd name="T0" fmla="*/ 31 w 33"/>
                <a:gd name="T1" fmla="*/ 11 h 20"/>
                <a:gd name="T2" fmla="*/ 28 w 33"/>
                <a:gd name="T3" fmla="*/ 8 h 20"/>
                <a:gd name="T4" fmla="*/ 33 w 33"/>
                <a:gd name="T5" fmla="*/ 5 h 20"/>
                <a:gd name="T6" fmla="*/ 29 w 33"/>
                <a:gd name="T7" fmla="*/ 1 h 20"/>
                <a:gd name="T8" fmla="*/ 27 w 33"/>
                <a:gd name="T9" fmla="*/ 1 h 20"/>
                <a:gd name="T10" fmla="*/ 30 w 33"/>
                <a:gd name="T11" fmla="*/ 4 h 20"/>
                <a:gd name="T12" fmla="*/ 26 w 33"/>
                <a:gd name="T13" fmla="*/ 7 h 20"/>
                <a:gd name="T14" fmla="*/ 26 w 33"/>
                <a:gd name="T15" fmla="*/ 8 h 20"/>
                <a:gd name="T16" fmla="*/ 27 w 33"/>
                <a:gd name="T17" fmla="*/ 9 h 20"/>
                <a:gd name="T18" fmla="*/ 28 w 33"/>
                <a:gd name="T19" fmla="*/ 10 h 20"/>
                <a:gd name="T20" fmla="*/ 28 w 33"/>
                <a:gd name="T21" fmla="*/ 10 h 20"/>
                <a:gd name="T22" fmla="*/ 15 w 33"/>
                <a:gd name="T23" fmla="*/ 18 h 20"/>
                <a:gd name="T24" fmla="*/ 4 w 33"/>
                <a:gd name="T25" fmla="*/ 10 h 20"/>
                <a:gd name="T26" fmla="*/ 6 w 33"/>
                <a:gd name="T27" fmla="*/ 7 h 20"/>
                <a:gd name="T28" fmla="*/ 3 w 33"/>
                <a:gd name="T29" fmla="*/ 4 h 20"/>
                <a:gd name="T30" fmla="*/ 5 w 33"/>
                <a:gd name="T31" fmla="*/ 0 h 20"/>
                <a:gd name="T32" fmla="*/ 3 w 33"/>
                <a:gd name="T33" fmla="*/ 0 h 20"/>
                <a:gd name="T34" fmla="*/ 0 w 33"/>
                <a:gd name="T35" fmla="*/ 5 h 20"/>
                <a:gd name="T36" fmla="*/ 4 w 33"/>
                <a:gd name="T37" fmla="*/ 7 h 20"/>
                <a:gd name="T38" fmla="*/ 1 w 33"/>
                <a:gd name="T39" fmla="*/ 11 h 20"/>
                <a:gd name="T40" fmla="*/ 15 w 33"/>
                <a:gd name="T41" fmla="*/ 20 h 20"/>
                <a:gd name="T42" fmla="*/ 31 w 33"/>
                <a:gd name="T4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" h="20">
                  <a:moveTo>
                    <a:pt x="31" y="11"/>
                  </a:moveTo>
                  <a:lnTo>
                    <a:pt x="28" y="8"/>
                  </a:lnTo>
                  <a:lnTo>
                    <a:pt x="33" y="5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30" y="4"/>
                  </a:lnTo>
                  <a:lnTo>
                    <a:pt x="26" y="7"/>
                  </a:lnTo>
                  <a:lnTo>
                    <a:pt x="26" y="8"/>
                  </a:lnTo>
                  <a:lnTo>
                    <a:pt x="27" y="9"/>
                  </a:lnTo>
                  <a:lnTo>
                    <a:pt x="28" y="10"/>
                  </a:lnTo>
                  <a:lnTo>
                    <a:pt x="28" y="10"/>
                  </a:lnTo>
                  <a:lnTo>
                    <a:pt x="15" y="18"/>
                  </a:lnTo>
                  <a:lnTo>
                    <a:pt x="4" y="10"/>
                  </a:lnTo>
                  <a:lnTo>
                    <a:pt x="6" y="7"/>
                  </a:lnTo>
                  <a:lnTo>
                    <a:pt x="3" y="4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5"/>
                  </a:lnTo>
                  <a:lnTo>
                    <a:pt x="4" y="7"/>
                  </a:lnTo>
                  <a:lnTo>
                    <a:pt x="1" y="11"/>
                  </a:lnTo>
                  <a:lnTo>
                    <a:pt x="15" y="20"/>
                  </a:lnTo>
                  <a:lnTo>
                    <a:pt x="31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70" name="Freeform 329"/>
            <p:cNvSpPr>
              <a:spLocks/>
            </p:cNvSpPr>
            <p:nvPr/>
          </p:nvSpPr>
          <p:spPr bwMode="auto">
            <a:xfrm>
              <a:off x="1352" y="2753"/>
              <a:ext cx="49" cy="15"/>
            </a:xfrm>
            <a:custGeom>
              <a:avLst/>
              <a:gdLst>
                <a:gd name="T0" fmla="*/ 24 w 49"/>
                <a:gd name="T1" fmla="*/ 0 h 15"/>
                <a:gd name="T2" fmla="*/ 23 w 49"/>
                <a:gd name="T3" fmla="*/ 2 h 15"/>
                <a:gd name="T4" fmla="*/ 21 w 49"/>
                <a:gd name="T5" fmla="*/ 4 h 15"/>
                <a:gd name="T6" fmla="*/ 19 w 49"/>
                <a:gd name="T7" fmla="*/ 7 h 15"/>
                <a:gd name="T8" fmla="*/ 16 w 49"/>
                <a:gd name="T9" fmla="*/ 9 h 15"/>
                <a:gd name="T10" fmla="*/ 14 w 49"/>
                <a:gd name="T11" fmla="*/ 10 h 15"/>
                <a:gd name="T12" fmla="*/ 12 w 49"/>
                <a:gd name="T13" fmla="*/ 11 h 15"/>
                <a:gd name="T14" fmla="*/ 10 w 49"/>
                <a:gd name="T15" fmla="*/ 11 h 15"/>
                <a:gd name="T16" fmla="*/ 8 w 49"/>
                <a:gd name="T17" fmla="*/ 12 h 15"/>
                <a:gd name="T18" fmla="*/ 6 w 49"/>
                <a:gd name="T19" fmla="*/ 12 h 15"/>
                <a:gd name="T20" fmla="*/ 4 w 49"/>
                <a:gd name="T21" fmla="*/ 12 h 15"/>
                <a:gd name="T22" fmla="*/ 2 w 49"/>
                <a:gd name="T23" fmla="*/ 12 h 15"/>
                <a:gd name="T24" fmla="*/ 0 w 49"/>
                <a:gd name="T25" fmla="*/ 14 h 15"/>
                <a:gd name="T26" fmla="*/ 3 w 49"/>
                <a:gd name="T27" fmla="*/ 14 h 15"/>
                <a:gd name="T28" fmla="*/ 6 w 49"/>
                <a:gd name="T29" fmla="*/ 14 h 15"/>
                <a:gd name="T30" fmla="*/ 9 w 49"/>
                <a:gd name="T31" fmla="*/ 14 h 15"/>
                <a:gd name="T32" fmla="*/ 11 w 49"/>
                <a:gd name="T33" fmla="*/ 13 h 15"/>
                <a:gd name="T34" fmla="*/ 14 w 49"/>
                <a:gd name="T35" fmla="*/ 12 h 15"/>
                <a:gd name="T36" fmla="*/ 16 w 49"/>
                <a:gd name="T37" fmla="*/ 11 h 15"/>
                <a:gd name="T38" fmla="*/ 18 w 49"/>
                <a:gd name="T39" fmla="*/ 10 h 15"/>
                <a:gd name="T40" fmla="*/ 20 w 49"/>
                <a:gd name="T41" fmla="*/ 8 h 15"/>
                <a:gd name="T42" fmla="*/ 21 w 49"/>
                <a:gd name="T43" fmla="*/ 7 h 15"/>
                <a:gd name="T44" fmla="*/ 22 w 49"/>
                <a:gd name="T45" fmla="*/ 6 h 15"/>
                <a:gd name="T46" fmla="*/ 23 w 49"/>
                <a:gd name="T47" fmla="*/ 5 h 15"/>
                <a:gd name="T48" fmla="*/ 24 w 49"/>
                <a:gd name="T49" fmla="*/ 4 h 15"/>
                <a:gd name="T50" fmla="*/ 25 w 49"/>
                <a:gd name="T51" fmla="*/ 5 h 15"/>
                <a:gd name="T52" fmla="*/ 26 w 49"/>
                <a:gd name="T53" fmla="*/ 7 h 15"/>
                <a:gd name="T54" fmla="*/ 27 w 49"/>
                <a:gd name="T55" fmla="*/ 8 h 15"/>
                <a:gd name="T56" fmla="*/ 28 w 49"/>
                <a:gd name="T57" fmla="*/ 10 h 15"/>
                <a:gd name="T58" fmla="*/ 31 w 49"/>
                <a:gd name="T59" fmla="*/ 12 h 15"/>
                <a:gd name="T60" fmla="*/ 33 w 49"/>
                <a:gd name="T61" fmla="*/ 13 h 15"/>
                <a:gd name="T62" fmla="*/ 36 w 49"/>
                <a:gd name="T63" fmla="*/ 14 h 15"/>
                <a:gd name="T64" fmla="*/ 39 w 49"/>
                <a:gd name="T65" fmla="*/ 14 h 15"/>
                <a:gd name="T66" fmla="*/ 41 w 49"/>
                <a:gd name="T67" fmla="*/ 15 h 15"/>
                <a:gd name="T68" fmla="*/ 44 w 49"/>
                <a:gd name="T69" fmla="*/ 15 h 15"/>
                <a:gd name="T70" fmla="*/ 47 w 49"/>
                <a:gd name="T71" fmla="*/ 15 h 15"/>
                <a:gd name="T72" fmla="*/ 49 w 49"/>
                <a:gd name="T73" fmla="*/ 14 h 15"/>
                <a:gd name="T74" fmla="*/ 47 w 49"/>
                <a:gd name="T75" fmla="*/ 12 h 15"/>
                <a:gd name="T76" fmla="*/ 45 w 49"/>
                <a:gd name="T77" fmla="*/ 12 h 15"/>
                <a:gd name="T78" fmla="*/ 43 w 49"/>
                <a:gd name="T79" fmla="*/ 13 h 15"/>
                <a:gd name="T80" fmla="*/ 41 w 49"/>
                <a:gd name="T81" fmla="*/ 13 h 15"/>
                <a:gd name="T82" fmla="*/ 39 w 49"/>
                <a:gd name="T83" fmla="*/ 12 h 15"/>
                <a:gd name="T84" fmla="*/ 37 w 49"/>
                <a:gd name="T85" fmla="*/ 12 h 15"/>
                <a:gd name="T86" fmla="*/ 34 w 49"/>
                <a:gd name="T87" fmla="*/ 11 h 15"/>
                <a:gd name="T88" fmla="*/ 32 w 49"/>
                <a:gd name="T89" fmla="*/ 10 h 15"/>
                <a:gd name="T90" fmla="*/ 29 w 49"/>
                <a:gd name="T91" fmla="*/ 8 h 15"/>
                <a:gd name="T92" fmla="*/ 27 w 49"/>
                <a:gd name="T93" fmla="*/ 5 h 15"/>
                <a:gd name="T94" fmla="*/ 25 w 49"/>
                <a:gd name="T95" fmla="*/ 2 h 15"/>
                <a:gd name="T96" fmla="*/ 24 w 49"/>
                <a:gd name="T9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9" h="15">
                  <a:moveTo>
                    <a:pt x="24" y="0"/>
                  </a:moveTo>
                  <a:lnTo>
                    <a:pt x="24" y="0"/>
                  </a:lnTo>
                  <a:lnTo>
                    <a:pt x="24" y="1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1" y="4"/>
                  </a:lnTo>
                  <a:lnTo>
                    <a:pt x="20" y="6"/>
                  </a:lnTo>
                  <a:lnTo>
                    <a:pt x="19" y="7"/>
                  </a:lnTo>
                  <a:lnTo>
                    <a:pt x="17" y="8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10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10" y="11"/>
                  </a:lnTo>
                  <a:lnTo>
                    <a:pt x="9" y="11"/>
                  </a:lnTo>
                  <a:lnTo>
                    <a:pt x="8" y="12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5" y="12"/>
                  </a:lnTo>
                  <a:lnTo>
                    <a:pt x="4" y="12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0" y="14"/>
                  </a:lnTo>
                  <a:lnTo>
                    <a:pt x="2" y="14"/>
                  </a:lnTo>
                  <a:lnTo>
                    <a:pt x="3" y="14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9" y="14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2" y="13"/>
                  </a:lnTo>
                  <a:lnTo>
                    <a:pt x="14" y="12"/>
                  </a:lnTo>
                  <a:lnTo>
                    <a:pt x="15" y="12"/>
                  </a:lnTo>
                  <a:lnTo>
                    <a:pt x="16" y="11"/>
                  </a:lnTo>
                  <a:lnTo>
                    <a:pt x="17" y="11"/>
                  </a:lnTo>
                  <a:lnTo>
                    <a:pt x="18" y="10"/>
                  </a:lnTo>
                  <a:lnTo>
                    <a:pt x="19" y="9"/>
                  </a:lnTo>
                  <a:lnTo>
                    <a:pt x="20" y="8"/>
                  </a:lnTo>
                  <a:lnTo>
                    <a:pt x="21" y="8"/>
                  </a:lnTo>
                  <a:lnTo>
                    <a:pt x="21" y="7"/>
                  </a:lnTo>
                  <a:lnTo>
                    <a:pt x="22" y="7"/>
                  </a:lnTo>
                  <a:lnTo>
                    <a:pt x="22" y="6"/>
                  </a:lnTo>
                  <a:lnTo>
                    <a:pt x="23" y="6"/>
                  </a:lnTo>
                  <a:lnTo>
                    <a:pt x="23" y="5"/>
                  </a:lnTo>
                  <a:lnTo>
                    <a:pt x="23" y="5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6" y="8"/>
                  </a:lnTo>
                  <a:lnTo>
                    <a:pt x="27" y="8"/>
                  </a:lnTo>
                  <a:lnTo>
                    <a:pt x="28" y="9"/>
                  </a:lnTo>
                  <a:lnTo>
                    <a:pt x="28" y="10"/>
                  </a:lnTo>
                  <a:lnTo>
                    <a:pt x="29" y="11"/>
                  </a:lnTo>
                  <a:lnTo>
                    <a:pt x="31" y="12"/>
                  </a:lnTo>
                  <a:lnTo>
                    <a:pt x="32" y="12"/>
                  </a:lnTo>
                  <a:lnTo>
                    <a:pt x="33" y="13"/>
                  </a:lnTo>
                  <a:lnTo>
                    <a:pt x="34" y="14"/>
                  </a:lnTo>
                  <a:lnTo>
                    <a:pt x="36" y="14"/>
                  </a:lnTo>
                  <a:lnTo>
                    <a:pt x="37" y="14"/>
                  </a:lnTo>
                  <a:lnTo>
                    <a:pt x="39" y="14"/>
                  </a:lnTo>
                  <a:lnTo>
                    <a:pt x="40" y="15"/>
                  </a:lnTo>
                  <a:lnTo>
                    <a:pt x="41" y="15"/>
                  </a:lnTo>
                  <a:lnTo>
                    <a:pt x="43" y="15"/>
                  </a:lnTo>
                  <a:lnTo>
                    <a:pt x="44" y="15"/>
                  </a:lnTo>
                  <a:lnTo>
                    <a:pt x="45" y="15"/>
                  </a:lnTo>
                  <a:lnTo>
                    <a:pt x="47" y="15"/>
                  </a:lnTo>
                  <a:lnTo>
                    <a:pt x="48" y="14"/>
                  </a:lnTo>
                  <a:lnTo>
                    <a:pt x="49" y="14"/>
                  </a:lnTo>
                  <a:lnTo>
                    <a:pt x="48" y="12"/>
                  </a:lnTo>
                  <a:lnTo>
                    <a:pt x="47" y="12"/>
                  </a:lnTo>
                  <a:lnTo>
                    <a:pt x="46" y="12"/>
                  </a:lnTo>
                  <a:lnTo>
                    <a:pt x="45" y="12"/>
                  </a:lnTo>
                  <a:lnTo>
                    <a:pt x="44" y="13"/>
                  </a:lnTo>
                  <a:lnTo>
                    <a:pt x="43" y="13"/>
                  </a:lnTo>
                  <a:lnTo>
                    <a:pt x="42" y="13"/>
                  </a:lnTo>
                  <a:lnTo>
                    <a:pt x="41" y="13"/>
                  </a:lnTo>
                  <a:lnTo>
                    <a:pt x="40" y="12"/>
                  </a:lnTo>
                  <a:lnTo>
                    <a:pt x="39" y="12"/>
                  </a:lnTo>
                  <a:lnTo>
                    <a:pt x="38" y="12"/>
                  </a:lnTo>
                  <a:lnTo>
                    <a:pt x="37" y="12"/>
                  </a:lnTo>
                  <a:lnTo>
                    <a:pt x="36" y="12"/>
                  </a:lnTo>
                  <a:lnTo>
                    <a:pt x="34" y="11"/>
                  </a:lnTo>
                  <a:lnTo>
                    <a:pt x="33" y="11"/>
                  </a:lnTo>
                  <a:lnTo>
                    <a:pt x="32" y="10"/>
                  </a:lnTo>
                  <a:lnTo>
                    <a:pt x="31" y="9"/>
                  </a:lnTo>
                  <a:lnTo>
                    <a:pt x="29" y="8"/>
                  </a:lnTo>
                  <a:lnTo>
                    <a:pt x="28" y="7"/>
                  </a:lnTo>
                  <a:lnTo>
                    <a:pt x="27" y="5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71" name="Freeform 330"/>
            <p:cNvSpPr>
              <a:spLocks/>
            </p:cNvSpPr>
            <p:nvPr/>
          </p:nvSpPr>
          <p:spPr bwMode="auto">
            <a:xfrm>
              <a:off x="1324" y="2725"/>
              <a:ext cx="5" cy="12"/>
            </a:xfrm>
            <a:custGeom>
              <a:avLst/>
              <a:gdLst>
                <a:gd name="T0" fmla="*/ 5 w 5"/>
                <a:gd name="T1" fmla="*/ 7 h 12"/>
                <a:gd name="T2" fmla="*/ 5 w 5"/>
                <a:gd name="T3" fmla="*/ 7 h 12"/>
                <a:gd name="T4" fmla="*/ 4 w 5"/>
                <a:gd name="T5" fmla="*/ 6 h 12"/>
                <a:gd name="T6" fmla="*/ 4 w 5"/>
                <a:gd name="T7" fmla="*/ 6 h 12"/>
                <a:gd name="T8" fmla="*/ 4 w 5"/>
                <a:gd name="T9" fmla="*/ 6 h 12"/>
                <a:gd name="T10" fmla="*/ 3 w 5"/>
                <a:gd name="T11" fmla="*/ 6 h 12"/>
                <a:gd name="T12" fmla="*/ 3 w 5"/>
                <a:gd name="T13" fmla="*/ 4 h 12"/>
                <a:gd name="T14" fmla="*/ 2 w 5"/>
                <a:gd name="T15" fmla="*/ 3 h 12"/>
                <a:gd name="T16" fmla="*/ 2 w 5"/>
                <a:gd name="T17" fmla="*/ 2 h 12"/>
                <a:gd name="T18" fmla="*/ 1 w 5"/>
                <a:gd name="T19" fmla="*/ 2 h 12"/>
                <a:gd name="T20" fmla="*/ 1 w 5"/>
                <a:gd name="T21" fmla="*/ 1 h 12"/>
                <a:gd name="T22" fmla="*/ 0 w 5"/>
                <a:gd name="T23" fmla="*/ 0 h 12"/>
                <a:gd name="T24" fmla="*/ 0 w 5"/>
                <a:gd name="T25" fmla="*/ 0 h 12"/>
                <a:gd name="T26" fmla="*/ 0 w 5"/>
                <a:gd name="T27" fmla="*/ 1 h 12"/>
                <a:gd name="T28" fmla="*/ 0 w 5"/>
                <a:gd name="T29" fmla="*/ 2 h 12"/>
                <a:gd name="T30" fmla="*/ 0 w 5"/>
                <a:gd name="T31" fmla="*/ 4 h 12"/>
                <a:gd name="T32" fmla="*/ 1 w 5"/>
                <a:gd name="T33" fmla="*/ 6 h 12"/>
                <a:gd name="T34" fmla="*/ 1 w 5"/>
                <a:gd name="T35" fmla="*/ 8 h 12"/>
                <a:gd name="T36" fmla="*/ 2 w 5"/>
                <a:gd name="T37" fmla="*/ 9 h 12"/>
                <a:gd name="T38" fmla="*/ 3 w 5"/>
                <a:gd name="T39" fmla="*/ 11 h 12"/>
                <a:gd name="T40" fmla="*/ 3 w 5"/>
                <a:gd name="T41" fmla="*/ 11 h 12"/>
                <a:gd name="T42" fmla="*/ 3 w 5"/>
                <a:gd name="T43" fmla="*/ 11 h 12"/>
                <a:gd name="T44" fmla="*/ 4 w 5"/>
                <a:gd name="T45" fmla="*/ 11 h 12"/>
                <a:gd name="T46" fmla="*/ 5 w 5"/>
                <a:gd name="T47" fmla="*/ 12 h 12"/>
                <a:gd name="T48" fmla="*/ 5 w 5"/>
                <a:gd name="T49" fmla="*/ 12 h 12"/>
                <a:gd name="T50" fmla="*/ 5 w 5"/>
                <a:gd name="T51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" h="12">
                  <a:moveTo>
                    <a:pt x="5" y="7"/>
                  </a:moveTo>
                  <a:lnTo>
                    <a:pt x="5" y="7"/>
                  </a:lnTo>
                  <a:lnTo>
                    <a:pt x="4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3" y="6"/>
                  </a:lnTo>
                  <a:lnTo>
                    <a:pt x="3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8"/>
                  </a:lnTo>
                  <a:lnTo>
                    <a:pt x="2" y="9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5" y="12"/>
                  </a:lnTo>
                  <a:lnTo>
                    <a:pt x="5" y="12"/>
                  </a:lnTo>
                  <a:lnTo>
                    <a:pt x="5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72" name="Freeform 331"/>
            <p:cNvSpPr>
              <a:spLocks/>
            </p:cNvSpPr>
            <p:nvPr/>
          </p:nvSpPr>
          <p:spPr bwMode="auto">
            <a:xfrm>
              <a:off x="1368" y="2704"/>
              <a:ext cx="19" cy="21"/>
            </a:xfrm>
            <a:custGeom>
              <a:avLst/>
              <a:gdLst>
                <a:gd name="T0" fmla="*/ 19 w 19"/>
                <a:gd name="T1" fmla="*/ 10 h 21"/>
                <a:gd name="T2" fmla="*/ 19 w 19"/>
                <a:gd name="T3" fmla="*/ 0 h 21"/>
                <a:gd name="T4" fmla="*/ 0 w 19"/>
                <a:gd name="T5" fmla="*/ 0 h 21"/>
                <a:gd name="T6" fmla="*/ 0 w 19"/>
                <a:gd name="T7" fmla="*/ 8 h 21"/>
                <a:gd name="T8" fmla="*/ 8 w 19"/>
                <a:gd name="T9" fmla="*/ 21 h 21"/>
                <a:gd name="T10" fmla="*/ 19 w 19"/>
                <a:gd name="T11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1">
                  <a:moveTo>
                    <a:pt x="19" y="10"/>
                  </a:moveTo>
                  <a:lnTo>
                    <a:pt x="19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8" y="21"/>
                  </a:lnTo>
                  <a:lnTo>
                    <a:pt x="19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73" name="Freeform 332"/>
            <p:cNvSpPr>
              <a:spLocks/>
            </p:cNvSpPr>
            <p:nvPr/>
          </p:nvSpPr>
          <p:spPr bwMode="auto">
            <a:xfrm>
              <a:off x="1354" y="2655"/>
              <a:ext cx="45" cy="27"/>
            </a:xfrm>
            <a:custGeom>
              <a:avLst/>
              <a:gdLst>
                <a:gd name="T0" fmla="*/ 36 w 45"/>
                <a:gd name="T1" fmla="*/ 10 h 27"/>
                <a:gd name="T2" fmla="*/ 36 w 45"/>
                <a:gd name="T3" fmla="*/ 9 h 27"/>
                <a:gd name="T4" fmla="*/ 35 w 45"/>
                <a:gd name="T5" fmla="*/ 8 h 27"/>
                <a:gd name="T6" fmla="*/ 34 w 45"/>
                <a:gd name="T7" fmla="*/ 7 h 27"/>
                <a:gd name="T8" fmla="*/ 33 w 45"/>
                <a:gd name="T9" fmla="*/ 6 h 27"/>
                <a:gd name="T10" fmla="*/ 31 w 45"/>
                <a:gd name="T11" fmla="*/ 5 h 27"/>
                <a:gd name="T12" fmla="*/ 29 w 45"/>
                <a:gd name="T13" fmla="*/ 4 h 27"/>
                <a:gd name="T14" fmla="*/ 27 w 45"/>
                <a:gd name="T15" fmla="*/ 3 h 27"/>
                <a:gd name="T16" fmla="*/ 25 w 45"/>
                <a:gd name="T17" fmla="*/ 2 h 27"/>
                <a:gd name="T18" fmla="*/ 23 w 45"/>
                <a:gd name="T19" fmla="*/ 1 h 27"/>
                <a:gd name="T20" fmla="*/ 20 w 45"/>
                <a:gd name="T21" fmla="*/ 1 h 27"/>
                <a:gd name="T22" fmla="*/ 18 w 45"/>
                <a:gd name="T23" fmla="*/ 0 h 27"/>
                <a:gd name="T24" fmla="*/ 15 w 45"/>
                <a:gd name="T25" fmla="*/ 0 h 27"/>
                <a:gd name="T26" fmla="*/ 13 w 45"/>
                <a:gd name="T27" fmla="*/ 0 h 27"/>
                <a:gd name="T28" fmla="*/ 11 w 45"/>
                <a:gd name="T29" fmla="*/ 0 h 27"/>
                <a:gd name="T30" fmla="*/ 9 w 45"/>
                <a:gd name="T31" fmla="*/ 1 h 27"/>
                <a:gd name="T32" fmla="*/ 6 w 45"/>
                <a:gd name="T33" fmla="*/ 1 h 27"/>
                <a:gd name="T34" fmla="*/ 4 w 45"/>
                <a:gd name="T35" fmla="*/ 3 h 27"/>
                <a:gd name="T36" fmla="*/ 2 w 45"/>
                <a:gd name="T37" fmla="*/ 5 h 27"/>
                <a:gd name="T38" fmla="*/ 1 w 45"/>
                <a:gd name="T39" fmla="*/ 8 h 27"/>
                <a:gd name="T40" fmla="*/ 0 w 45"/>
                <a:gd name="T41" fmla="*/ 10 h 27"/>
                <a:gd name="T42" fmla="*/ 1 w 45"/>
                <a:gd name="T43" fmla="*/ 12 h 27"/>
                <a:gd name="T44" fmla="*/ 1 w 45"/>
                <a:gd name="T45" fmla="*/ 14 h 27"/>
                <a:gd name="T46" fmla="*/ 2 w 45"/>
                <a:gd name="T47" fmla="*/ 15 h 27"/>
                <a:gd name="T48" fmla="*/ 3 w 45"/>
                <a:gd name="T49" fmla="*/ 15 h 27"/>
                <a:gd name="T50" fmla="*/ 4 w 45"/>
                <a:gd name="T51" fmla="*/ 16 h 27"/>
                <a:gd name="T52" fmla="*/ 5 w 45"/>
                <a:gd name="T53" fmla="*/ 16 h 27"/>
                <a:gd name="T54" fmla="*/ 6 w 45"/>
                <a:gd name="T55" fmla="*/ 16 h 27"/>
                <a:gd name="T56" fmla="*/ 9 w 45"/>
                <a:gd name="T57" fmla="*/ 17 h 27"/>
                <a:gd name="T58" fmla="*/ 11 w 45"/>
                <a:gd name="T59" fmla="*/ 18 h 27"/>
                <a:gd name="T60" fmla="*/ 14 w 45"/>
                <a:gd name="T61" fmla="*/ 19 h 27"/>
                <a:gd name="T62" fmla="*/ 16 w 45"/>
                <a:gd name="T63" fmla="*/ 20 h 27"/>
                <a:gd name="T64" fmla="*/ 19 w 45"/>
                <a:gd name="T65" fmla="*/ 21 h 27"/>
                <a:gd name="T66" fmla="*/ 22 w 45"/>
                <a:gd name="T67" fmla="*/ 23 h 27"/>
                <a:gd name="T68" fmla="*/ 25 w 45"/>
                <a:gd name="T69" fmla="*/ 24 h 27"/>
                <a:gd name="T70" fmla="*/ 28 w 45"/>
                <a:gd name="T71" fmla="*/ 25 h 27"/>
                <a:gd name="T72" fmla="*/ 30 w 45"/>
                <a:gd name="T73" fmla="*/ 25 h 27"/>
                <a:gd name="T74" fmla="*/ 33 w 45"/>
                <a:gd name="T75" fmla="*/ 26 h 27"/>
                <a:gd name="T76" fmla="*/ 35 w 45"/>
                <a:gd name="T77" fmla="*/ 27 h 27"/>
                <a:gd name="T78" fmla="*/ 36 w 45"/>
                <a:gd name="T79" fmla="*/ 27 h 27"/>
                <a:gd name="T80" fmla="*/ 37 w 45"/>
                <a:gd name="T81" fmla="*/ 27 h 27"/>
                <a:gd name="T82" fmla="*/ 38 w 45"/>
                <a:gd name="T83" fmla="*/ 27 h 27"/>
                <a:gd name="T84" fmla="*/ 40 w 45"/>
                <a:gd name="T85" fmla="*/ 27 h 27"/>
                <a:gd name="T86" fmla="*/ 41 w 45"/>
                <a:gd name="T87" fmla="*/ 27 h 27"/>
                <a:gd name="T88" fmla="*/ 42 w 45"/>
                <a:gd name="T89" fmla="*/ 27 h 27"/>
                <a:gd name="T90" fmla="*/ 43 w 45"/>
                <a:gd name="T91" fmla="*/ 26 h 27"/>
                <a:gd name="T92" fmla="*/ 44 w 45"/>
                <a:gd name="T93" fmla="*/ 26 h 27"/>
                <a:gd name="T94" fmla="*/ 44 w 45"/>
                <a:gd name="T95" fmla="*/ 24 h 27"/>
                <a:gd name="T96" fmla="*/ 45 w 45"/>
                <a:gd name="T97" fmla="*/ 23 h 27"/>
                <a:gd name="T98" fmla="*/ 45 w 45"/>
                <a:gd name="T99" fmla="*/ 20 h 27"/>
                <a:gd name="T100" fmla="*/ 45 w 45"/>
                <a:gd name="T101" fmla="*/ 18 h 27"/>
                <a:gd name="T102" fmla="*/ 44 w 45"/>
                <a:gd name="T103" fmla="*/ 16 h 27"/>
                <a:gd name="T104" fmla="*/ 43 w 45"/>
                <a:gd name="T105" fmla="*/ 14 h 27"/>
                <a:gd name="T106" fmla="*/ 41 w 45"/>
                <a:gd name="T107" fmla="*/ 12 h 27"/>
                <a:gd name="T108" fmla="*/ 40 w 45"/>
                <a:gd name="T109" fmla="*/ 11 h 27"/>
                <a:gd name="T110" fmla="*/ 38 w 45"/>
                <a:gd name="T111" fmla="*/ 10 h 27"/>
                <a:gd name="T112" fmla="*/ 36 w 45"/>
                <a:gd name="T113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5" h="27">
                  <a:moveTo>
                    <a:pt x="36" y="10"/>
                  </a:moveTo>
                  <a:lnTo>
                    <a:pt x="36" y="9"/>
                  </a:lnTo>
                  <a:lnTo>
                    <a:pt x="35" y="8"/>
                  </a:lnTo>
                  <a:lnTo>
                    <a:pt x="34" y="7"/>
                  </a:lnTo>
                  <a:lnTo>
                    <a:pt x="33" y="6"/>
                  </a:lnTo>
                  <a:lnTo>
                    <a:pt x="31" y="5"/>
                  </a:lnTo>
                  <a:lnTo>
                    <a:pt x="29" y="4"/>
                  </a:lnTo>
                  <a:lnTo>
                    <a:pt x="27" y="3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0" y="1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9" y="1"/>
                  </a:lnTo>
                  <a:lnTo>
                    <a:pt x="6" y="1"/>
                  </a:lnTo>
                  <a:lnTo>
                    <a:pt x="4" y="3"/>
                  </a:lnTo>
                  <a:lnTo>
                    <a:pt x="2" y="5"/>
                  </a:lnTo>
                  <a:lnTo>
                    <a:pt x="1" y="8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4" y="16"/>
                  </a:lnTo>
                  <a:lnTo>
                    <a:pt x="5" y="16"/>
                  </a:lnTo>
                  <a:lnTo>
                    <a:pt x="6" y="16"/>
                  </a:lnTo>
                  <a:lnTo>
                    <a:pt x="9" y="17"/>
                  </a:lnTo>
                  <a:lnTo>
                    <a:pt x="11" y="18"/>
                  </a:lnTo>
                  <a:lnTo>
                    <a:pt x="14" y="19"/>
                  </a:lnTo>
                  <a:lnTo>
                    <a:pt x="16" y="20"/>
                  </a:lnTo>
                  <a:lnTo>
                    <a:pt x="19" y="21"/>
                  </a:lnTo>
                  <a:lnTo>
                    <a:pt x="22" y="23"/>
                  </a:lnTo>
                  <a:lnTo>
                    <a:pt x="25" y="24"/>
                  </a:lnTo>
                  <a:lnTo>
                    <a:pt x="28" y="25"/>
                  </a:lnTo>
                  <a:lnTo>
                    <a:pt x="30" y="25"/>
                  </a:lnTo>
                  <a:lnTo>
                    <a:pt x="33" y="26"/>
                  </a:lnTo>
                  <a:lnTo>
                    <a:pt x="35" y="27"/>
                  </a:lnTo>
                  <a:lnTo>
                    <a:pt x="36" y="27"/>
                  </a:lnTo>
                  <a:lnTo>
                    <a:pt x="37" y="27"/>
                  </a:lnTo>
                  <a:lnTo>
                    <a:pt x="38" y="27"/>
                  </a:lnTo>
                  <a:lnTo>
                    <a:pt x="40" y="27"/>
                  </a:lnTo>
                  <a:lnTo>
                    <a:pt x="41" y="27"/>
                  </a:lnTo>
                  <a:lnTo>
                    <a:pt x="42" y="27"/>
                  </a:lnTo>
                  <a:lnTo>
                    <a:pt x="43" y="26"/>
                  </a:lnTo>
                  <a:lnTo>
                    <a:pt x="44" y="26"/>
                  </a:lnTo>
                  <a:lnTo>
                    <a:pt x="44" y="24"/>
                  </a:lnTo>
                  <a:lnTo>
                    <a:pt x="45" y="23"/>
                  </a:lnTo>
                  <a:lnTo>
                    <a:pt x="45" y="20"/>
                  </a:lnTo>
                  <a:lnTo>
                    <a:pt x="45" y="18"/>
                  </a:lnTo>
                  <a:lnTo>
                    <a:pt x="44" y="16"/>
                  </a:lnTo>
                  <a:lnTo>
                    <a:pt x="43" y="14"/>
                  </a:lnTo>
                  <a:lnTo>
                    <a:pt x="41" y="12"/>
                  </a:lnTo>
                  <a:lnTo>
                    <a:pt x="40" y="11"/>
                  </a:lnTo>
                  <a:lnTo>
                    <a:pt x="38" y="10"/>
                  </a:lnTo>
                  <a:lnTo>
                    <a:pt x="36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74" name="Freeform 333"/>
            <p:cNvSpPr>
              <a:spLocks/>
            </p:cNvSpPr>
            <p:nvPr/>
          </p:nvSpPr>
          <p:spPr bwMode="auto">
            <a:xfrm>
              <a:off x="1348" y="2663"/>
              <a:ext cx="53" cy="47"/>
            </a:xfrm>
            <a:custGeom>
              <a:avLst/>
              <a:gdLst>
                <a:gd name="T0" fmla="*/ 46 w 53"/>
                <a:gd name="T1" fmla="*/ 14 h 47"/>
                <a:gd name="T2" fmla="*/ 45 w 53"/>
                <a:gd name="T3" fmla="*/ 14 h 47"/>
                <a:gd name="T4" fmla="*/ 45 w 53"/>
                <a:gd name="T5" fmla="*/ 12 h 47"/>
                <a:gd name="T6" fmla="*/ 43 w 53"/>
                <a:gd name="T7" fmla="*/ 10 h 47"/>
                <a:gd name="T8" fmla="*/ 41 w 53"/>
                <a:gd name="T9" fmla="*/ 7 h 47"/>
                <a:gd name="T10" fmla="*/ 38 w 53"/>
                <a:gd name="T11" fmla="*/ 5 h 47"/>
                <a:gd name="T12" fmla="*/ 35 w 53"/>
                <a:gd name="T13" fmla="*/ 3 h 47"/>
                <a:gd name="T14" fmla="*/ 32 w 53"/>
                <a:gd name="T15" fmla="*/ 1 h 47"/>
                <a:gd name="T16" fmla="*/ 29 w 53"/>
                <a:gd name="T17" fmla="*/ 0 h 47"/>
                <a:gd name="T18" fmla="*/ 26 w 53"/>
                <a:gd name="T19" fmla="*/ 0 h 47"/>
                <a:gd name="T20" fmla="*/ 21 w 53"/>
                <a:gd name="T21" fmla="*/ 0 h 47"/>
                <a:gd name="T22" fmla="*/ 17 w 53"/>
                <a:gd name="T23" fmla="*/ 1 h 47"/>
                <a:gd name="T24" fmla="*/ 13 w 53"/>
                <a:gd name="T25" fmla="*/ 3 h 47"/>
                <a:gd name="T26" fmla="*/ 9 w 53"/>
                <a:gd name="T27" fmla="*/ 5 h 47"/>
                <a:gd name="T28" fmla="*/ 6 w 53"/>
                <a:gd name="T29" fmla="*/ 8 h 47"/>
                <a:gd name="T30" fmla="*/ 3 w 53"/>
                <a:gd name="T31" fmla="*/ 12 h 47"/>
                <a:gd name="T32" fmla="*/ 1 w 53"/>
                <a:gd name="T33" fmla="*/ 16 h 47"/>
                <a:gd name="T34" fmla="*/ 0 w 53"/>
                <a:gd name="T35" fmla="*/ 21 h 47"/>
                <a:gd name="T36" fmla="*/ 0 w 53"/>
                <a:gd name="T37" fmla="*/ 26 h 47"/>
                <a:gd name="T38" fmla="*/ 1 w 53"/>
                <a:gd name="T39" fmla="*/ 30 h 47"/>
                <a:gd name="T40" fmla="*/ 3 w 53"/>
                <a:gd name="T41" fmla="*/ 34 h 47"/>
                <a:gd name="T42" fmla="*/ 6 w 53"/>
                <a:gd name="T43" fmla="*/ 38 h 47"/>
                <a:gd name="T44" fmla="*/ 9 w 53"/>
                <a:gd name="T45" fmla="*/ 41 h 47"/>
                <a:gd name="T46" fmla="*/ 13 w 53"/>
                <a:gd name="T47" fmla="*/ 44 h 47"/>
                <a:gd name="T48" fmla="*/ 17 w 53"/>
                <a:gd name="T49" fmla="*/ 46 h 47"/>
                <a:gd name="T50" fmla="*/ 21 w 53"/>
                <a:gd name="T51" fmla="*/ 47 h 47"/>
                <a:gd name="T52" fmla="*/ 26 w 53"/>
                <a:gd name="T53" fmla="*/ 47 h 47"/>
                <a:gd name="T54" fmla="*/ 29 w 53"/>
                <a:gd name="T55" fmla="*/ 46 h 47"/>
                <a:gd name="T56" fmla="*/ 32 w 53"/>
                <a:gd name="T57" fmla="*/ 45 h 47"/>
                <a:gd name="T58" fmla="*/ 35 w 53"/>
                <a:gd name="T59" fmla="*/ 44 h 47"/>
                <a:gd name="T60" fmla="*/ 38 w 53"/>
                <a:gd name="T61" fmla="*/ 42 h 47"/>
                <a:gd name="T62" fmla="*/ 40 w 53"/>
                <a:gd name="T63" fmla="*/ 40 h 47"/>
                <a:gd name="T64" fmla="*/ 42 w 53"/>
                <a:gd name="T65" fmla="*/ 38 h 47"/>
                <a:gd name="T66" fmla="*/ 44 w 53"/>
                <a:gd name="T67" fmla="*/ 35 h 47"/>
                <a:gd name="T68" fmla="*/ 45 w 53"/>
                <a:gd name="T69" fmla="*/ 34 h 47"/>
                <a:gd name="T70" fmla="*/ 45 w 53"/>
                <a:gd name="T71" fmla="*/ 34 h 47"/>
                <a:gd name="T72" fmla="*/ 47 w 53"/>
                <a:gd name="T73" fmla="*/ 34 h 47"/>
                <a:gd name="T74" fmla="*/ 50 w 53"/>
                <a:gd name="T75" fmla="*/ 32 h 47"/>
                <a:gd name="T76" fmla="*/ 52 w 53"/>
                <a:gd name="T77" fmla="*/ 29 h 47"/>
                <a:gd name="T78" fmla="*/ 53 w 53"/>
                <a:gd name="T79" fmla="*/ 26 h 47"/>
                <a:gd name="T80" fmla="*/ 53 w 53"/>
                <a:gd name="T81" fmla="*/ 22 h 47"/>
                <a:gd name="T82" fmla="*/ 52 w 53"/>
                <a:gd name="T83" fmla="*/ 18 h 47"/>
                <a:gd name="T84" fmla="*/ 50 w 53"/>
                <a:gd name="T85" fmla="*/ 16 h 47"/>
                <a:gd name="T86" fmla="*/ 47 w 53"/>
                <a:gd name="T87" fmla="*/ 1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3" h="47">
                  <a:moveTo>
                    <a:pt x="46" y="14"/>
                  </a:moveTo>
                  <a:lnTo>
                    <a:pt x="46" y="14"/>
                  </a:lnTo>
                  <a:lnTo>
                    <a:pt x="46" y="14"/>
                  </a:lnTo>
                  <a:lnTo>
                    <a:pt x="45" y="14"/>
                  </a:lnTo>
                  <a:lnTo>
                    <a:pt x="45" y="14"/>
                  </a:lnTo>
                  <a:lnTo>
                    <a:pt x="45" y="12"/>
                  </a:lnTo>
                  <a:lnTo>
                    <a:pt x="44" y="11"/>
                  </a:lnTo>
                  <a:lnTo>
                    <a:pt x="43" y="10"/>
                  </a:lnTo>
                  <a:lnTo>
                    <a:pt x="42" y="8"/>
                  </a:lnTo>
                  <a:lnTo>
                    <a:pt x="41" y="7"/>
                  </a:lnTo>
                  <a:lnTo>
                    <a:pt x="40" y="6"/>
                  </a:lnTo>
                  <a:lnTo>
                    <a:pt x="38" y="5"/>
                  </a:lnTo>
                  <a:lnTo>
                    <a:pt x="37" y="4"/>
                  </a:lnTo>
                  <a:lnTo>
                    <a:pt x="35" y="3"/>
                  </a:lnTo>
                  <a:lnTo>
                    <a:pt x="34" y="2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7" y="1"/>
                  </a:lnTo>
                  <a:lnTo>
                    <a:pt x="15" y="2"/>
                  </a:lnTo>
                  <a:lnTo>
                    <a:pt x="13" y="3"/>
                  </a:lnTo>
                  <a:lnTo>
                    <a:pt x="11" y="4"/>
                  </a:lnTo>
                  <a:lnTo>
                    <a:pt x="9" y="5"/>
                  </a:lnTo>
                  <a:lnTo>
                    <a:pt x="7" y="7"/>
                  </a:lnTo>
                  <a:lnTo>
                    <a:pt x="6" y="8"/>
                  </a:lnTo>
                  <a:lnTo>
                    <a:pt x="4" y="10"/>
                  </a:lnTo>
                  <a:lnTo>
                    <a:pt x="3" y="12"/>
                  </a:lnTo>
                  <a:lnTo>
                    <a:pt x="2" y="14"/>
                  </a:lnTo>
                  <a:lnTo>
                    <a:pt x="1" y="16"/>
                  </a:lnTo>
                  <a:lnTo>
                    <a:pt x="1" y="19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2" y="32"/>
                  </a:lnTo>
                  <a:lnTo>
                    <a:pt x="3" y="34"/>
                  </a:lnTo>
                  <a:lnTo>
                    <a:pt x="4" y="36"/>
                  </a:lnTo>
                  <a:lnTo>
                    <a:pt x="6" y="38"/>
                  </a:lnTo>
                  <a:lnTo>
                    <a:pt x="7" y="40"/>
                  </a:lnTo>
                  <a:lnTo>
                    <a:pt x="9" y="41"/>
                  </a:lnTo>
                  <a:lnTo>
                    <a:pt x="11" y="43"/>
                  </a:lnTo>
                  <a:lnTo>
                    <a:pt x="13" y="44"/>
                  </a:lnTo>
                  <a:lnTo>
                    <a:pt x="15" y="45"/>
                  </a:lnTo>
                  <a:lnTo>
                    <a:pt x="17" y="46"/>
                  </a:lnTo>
                  <a:lnTo>
                    <a:pt x="19" y="46"/>
                  </a:lnTo>
                  <a:lnTo>
                    <a:pt x="21" y="47"/>
                  </a:lnTo>
                  <a:lnTo>
                    <a:pt x="24" y="47"/>
                  </a:lnTo>
                  <a:lnTo>
                    <a:pt x="26" y="47"/>
                  </a:lnTo>
                  <a:lnTo>
                    <a:pt x="27" y="46"/>
                  </a:lnTo>
                  <a:lnTo>
                    <a:pt x="29" y="46"/>
                  </a:lnTo>
                  <a:lnTo>
                    <a:pt x="30" y="46"/>
                  </a:lnTo>
                  <a:lnTo>
                    <a:pt x="32" y="45"/>
                  </a:lnTo>
                  <a:lnTo>
                    <a:pt x="34" y="45"/>
                  </a:lnTo>
                  <a:lnTo>
                    <a:pt x="35" y="44"/>
                  </a:lnTo>
                  <a:lnTo>
                    <a:pt x="36" y="43"/>
                  </a:lnTo>
                  <a:lnTo>
                    <a:pt x="38" y="42"/>
                  </a:lnTo>
                  <a:lnTo>
                    <a:pt x="39" y="41"/>
                  </a:lnTo>
                  <a:lnTo>
                    <a:pt x="40" y="40"/>
                  </a:lnTo>
                  <a:lnTo>
                    <a:pt x="41" y="39"/>
                  </a:lnTo>
                  <a:lnTo>
                    <a:pt x="42" y="38"/>
                  </a:lnTo>
                  <a:lnTo>
                    <a:pt x="43" y="37"/>
                  </a:lnTo>
                  <a:lnTo>
                    <a:pt x="44" y="35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5" y="34"/>
                  </a:lnTo>
                  <a:lnTo>
                    <a:pt x="46" y="34"/>
                  </a:lnTo>
                  <a:lnTo>
                    <a:pt x="47" y="34"/>
                  </a:lnTo>
                  <a:lnTo>
                    <a:pt x="49" y="33"/>
                  </a:lnTo>
                  <a:lnTo>
                    <a:pt x="50" y="32"/>
                  </a:lnTo>
                  <a:lnTo>
                    <a:pt x="51" y="31"/>
                  </a:lnTo>
                  <a:lnTo>
                    <a:pt x="52" y="29"/>
                  </a:lnTo>
                  <a:lnTo>
                    <a:pt x="53" y="28"/>
                  </a:lnTo>
                  <a:lnTo>
                    <a:pt x="53" y="26"/>
                  </a:lnTo>
                  <a:lnTo>
                    <a:pt x="53" y="24"/>
                  </a:lnTo>
                  <a:lnTo>
                    <a:pt x="53" y="22"/>
                  </a:lnTo>
                  <a:lnTo>
                    <a:pt x="53" y="20"/>
                  </a:lnTo>
                  <a:lnTo>
                    <a:pt x="52" y="18"/>
                  </a:lnTo>
                  <a:lnTo>
                    <a:pt x="51" y="17"/>
                  </a:lnTo>
                  <a:lnTo>
                    <a:pt x="50" y="16"/>
                  </a:lnTo>
                  <a:lnTo>
                    <a:pt x="49" y="15"/>
                  </a:lnTo>
                  <a:lnTo>
                    <a:pt x="47" y="14"/>
                  </a:lnTo>
                  <a:lnTo>
                    <a:pt x="46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75" name="Freeform 334"/>
            <p:cNvSpPr>
              <a:spLocks/>
            </p:cNvSpPr>
            <p:nvPr/>
          </p:nvSpPr>
          <p:spPr bwMode="auto">
            <a:xfrm>
              <a:off x="1352" y="2666"/>
              <a:ext cx="46" cy="40"/>
            </a:xfrm>
            <a:custGeom>
              <a:avLst/>
              <a:gdLst>
                <a:gd name="T0" fmla="*/ 41 w 46"/>
                <a:gd name="T1" fmla="*/ 16 h 40"/>
                <a:gd name="T2" fmla="*/ 40 w 46"/>
                <a:gd name="T3" fmla="*/ 16 h 40"/>
                <a:gd name="T4" fmla="*/ 39 w 46"/>
                <a:gd name="T5" fmla="*/ 15 h 40"/>
                <a:gd name="T6" fmla="*/ 38 w 46"/>
                <a:gd name="T7" fmla="*/ 12 h 40"/>
                <a:gd name="T8" fmla="*/ 36 w 46"/>
                <a:gd name="T9" fmla="*/ 9 h 40"/>
                <a:gd name="T10" fmla="*/ 34 w 46"/>
                <a:gd name="T11" fmla="*/ 6 h 40"/>
                <a:gd name="T12" fmla="*/ 31 w 46"/>
                <a:gd name="T13" fmla="*/ 4 h 40"/>
                <a:gd name="T14" fmla="*/ 28 w 46"/>
                <a:gd name="T15" fmla="*/ 2 h 40"/>
                <a:gd name="T16" fmla="*/ 25 w 46"/>
                <a:gd name="T17" fmla="*/ 1 h 40"/>
                <a:gd name="T18" fmla="*/ 22 w 46"/>
                <a:gd name="T19" fmla="*/ 1 h 40"/>
                <a:gd name="T20" fmla="*/ 18 w 46"/>
                <a:gd name="T21" fmla="*/ 1 h 40"/>
                <a:gd name="T22" fmla="*/ 14 w 46"/>
                <a:gd name="T23" fmla="*/ 1 h 40"/>
                <a:gd name="T24" fmla="*/ 10 w 46"/>
                <a:gd name="T25" fmla="*/ 3 h 40"/>
                <a:gd name="T26" fmla="*/ 7 w 46"/>
                <a:gd name="T27" fmla="*/ 5 h 40"/>
                <a:gd name="T28" fmla="*/ 4 w 46"/>
                <a:gd name="T29" fmla="*/ 8 h 40"/>
                <a:gd name="T30" fmla="*/ 2 w 46"/>
                <a:gd name="T31" fmla="*/ 11 h 40"/>
                <a:gd name="T32" fmla="*/ 1 w 46"/>
                <a:gd name="T33" fmla="*/ 14 h 40"/>
                <a:gd name="T34" fmla="*/ 0 w 46"/>
                <a:gd name="T35" fmla="*/ 18 h 40"/>
                <a:gd name="T36" fmla="*/ 0 w 46"/>
                <a:gd name="T37" fmla="*/ 22 h 40"/>
                <a:gd name="T38" fmla="*/ 1 w 46"/>
                <a:gd name="T39" fmla="*/ 26 h 40"/>
                <a:gd name="T40" fmla="*/ 2 w 46"/>
                <a:gd name="T41" fmla="*/ 30 h 40"/>
                <a:gd name="T42" fmla="*/ 4 w 46"/>
                <a:gd name="T43" fmla="*/ 33 h 40"/>
                <a:gd name="T44" fmla="*/ 7 w 46"/>
                <a:gd name="T45" fmla="*/ 36 h 40"/>
                <a:gd name="T46" fmla="*/ 10 w 46"/>
                <a:gd name="T47" fmla="*/ 38 h 40"/>
                <a:gd name="T48" fmla="*/ 14 w 46"/>
                <a:gd name="T49" fmla="*/ 39 h 40"/>
                <a:gd name="T50" fmla="*/ 18 w 46"/>
                <a:gd name="T51" fmla="*/ 40 h 40"/>
                <a:gd name="T52" fmla="*/ 21 w 46"/>
                <a:gd name="T53" fmla="*/ 40 h 40"/>
                <a:gd name="T54" fmla="*/ 25 w 46"/>
                <a:gd name="T55" fmla="*/ 39 h 40"/>
                <a:gd name="T56" fmla="*/ 28 w 46"/>
                <a:gd name="T57" fmla="*/ 38 h 40"/>
                <a:gd name="T58" fmla="*/ 31 w 46"/>
                <a:gd name="T59" fmla="*/ 37 h 40"/>
                <a:gd name="T60" fmla="*/ 33 w 46"/>
                <a:gd name="T61" fmla="*/ 35 h 40"/>
                <a:gd name="T62" fmla="*/ 35 w 46"/>
                <a:gd name="T63" fmla="*/ 33 h 40"/>
                <a:gd name="T64" fmla="*/ 37 w 46"/>
                <a:gd name="T65" fmla="*/ 30 h 40"/>
                <a:gd name="T66" fmla="*/ 38 w 46"/>
                <a:gd name="T67" fmla="*/ 27 h 40"/>
                <a:gd name="T68" fmla="*/ 39 w 46"/>
                <a:gd name="T69" fmla="*/ 26 h 40"/>
                <a:gd name="T70" fmla="*/ 40 w 46"/>
                <a:gd name="T71" fmla="*/ 26 h 40"/>
                <a:gd name="T72" fmla="*/ 41 w 46"/>
                <a:gd name="T73" fmla="*/ 27 h 40"/>
                <a:gd name="T74" fmla="*/ 41 w 46"/>
                <a:gd name="T75" fmla="*/ 27 h 40"/>
                <a:gd name="T76" fmla="*/ 43 w 46"/>
                <a:gd name="T77" fmla="*/ 27 h 40"/>
                <a:gd name="T78" fmla="*/ 44 w 46"/>
                <a:gd name="T79" fmla="*/ 26 h 40"/>
                <a:gd name="T80" fmla="*/ 46 w 46"/>
                <a:gd name="T81" fmla="*/ 24 h 40"/>
                <a:gd name="T82" fmla="*/ 46 w 46"/>
                <a:gd name="T83" fmla="*/ 22 h 40"/>
                <a:gd name="T84" fmla="*/ 46 w 46"/>
                <a:gd name="T85" fmla="*/ 20 h 40"/>
                <a:gd name="T86" fmla="*/ 46 w 46"/>
                <a:gd name="T87" fmla="*/ 18 h 40"/>
                <a:gd name="T88" fmla="*/ 44 w 46"/>
                <a:gd name="T89" fmla="*/ 17 h 40"/>
                <a:gd name="T90" fmla="*/ 43 w 46"/>
                <a:gd name="T91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6" h="40">
                  <a:moveTo>
                    <a:pt x="42" y="16"/>
                  </a:moveTo>
                  <a:lnTo>
                    <a:pt x="41" y="16"/>
                  </a:lnTo>
                  <a:lnTo>
                    <a:pt x="40" y="16"/>
                  </a:lnTo>
                  <a:lnTo>
                    <a:pt x="40" y="16"/>
                  </a:lnTo>
                  <a:lnTo>
                    <a:pt x="39" y="17"/>
                  </a:lnTo>
                  <a:lnTo>
                    <a:pt x="39" y="15"/>
                  </a:lnTo>
                  <a:lnTo>
                    <a:pt x="38" y="13"/>
                  </a:lnTo>
                  <a:lnTo>
                    <a:pt x="38" y="12"/>
                  </a:lnTo>
                  <a:lnTo>
                    <a:pt x="37" y="10"/>
                  </a:lnTo>
                  <a:lnTo>
                    <a:pt x="36" y="9"/>
                  </a:lnTo>
                  <a:lnTo>
                    <a:pt x="35" y="8"/>
                  </a:lnTo>
                  <a:lnTo>
                    <a:pt x="34" y="6"/>
                  </a:lnTo>
                  <a:lnTo>
                    <a:pt x="33" y="5"/>
                  </a:lnTo>
                  <a:lnTo>
                    <a:pt x="31" y="4"/>
                  </a:lnTo>
                  <a:lnTo>
                    <a:pt x="30" y="3"/>
                  </a:lnTo>
                  <a:lnTo>
                    <a:pt x="28" y="2"/>
                  </a:lnTo>
                  <a:lnTo>
                    <a:pt x="27" y="2"/>
                  </a:lnTo>
                  <a:lnTo>
                    <a:pt x="25" y="1"/>
                  </a:lnTo>
                  <a:lnTo>
                    <a:pt x="23" y="1"/>
                  </a:lnTo>
                  <a:lnTo>
                    <a:pt x="22" y="1"/>
                  </a:lnTo>
                  <a:lnTo>
                    <a:pt x="20" y="0"/>
                  </a:lnTo>
                  <a:lnTo>
                    <a:pt x="18" y="1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2" y="2"/>
                  </a:lnTo>
                  <a:lnTo>
                    <a:pt x="10" y="3"/>
                  </a:lnTo>
                  <a:lnTo>
                    <a:pt x="9" y="4"/>
                  </a:lnTo>
                  <a:lnTo>
                    <a:pt x="7" y="5"/>
                  </a:lnTo>
                  <a:lnTo>
                    <a:pt x="6" y="6"/>
                  </a:lnTo>
                  <a:lnTo>
                    <a:pt x="4" y="8"/>
                  </a:lnTo>
                  <a:lnTo>
                    <a:pt x="3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1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0" y="24"/>
                  </a:lnTo>
                  <a:lnTo>
                    <a:pt x="1" y="26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3" y="31"/>
                  </a:lnTo>
                  <a:lnTo>
                    <a:pt x="4" y="33"/>
                  </a:lnTo>
                  <a:lnTo>
                    <a:pt x="6" y="34"/>
                  </a:lnTo>
                  <a:lnTo>
                    <a:pt x="7" y="36"/>
                  </a:lnTo>
                  <a:lnTo>
                    <a:pt x="9" y="37"/>
                  </a:lnTo>
                  <a:lnTo>
                    <a:pt x="10" y="38"/>
                  </a:lnTo>
                  <a:lnTo>
                    <a:pt x="12" y="39"/>
                  </a:lnTo>
                  <a:lnTo>
                    <a:pt x="14" y="39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1" y="40"/>
                  </a:lnTo>
                  <a:lnTo>
                    <a:pt x="23" y="40"/>
                  </a:lnTo>
                  <a:lnTo>
                    <a:pt x="25" y="39"/>
                  </a:lnTo>
                  <a:lnTo>
                    <a:pt x="26" y="39"/>
                  </a:lnTo>
                  <a:lnTo>
                    <a:pt x="28" y="38"/>
                  </a:lnTo>
                  <a:lnTo>
                    <a:pt x="29" y="38"/>
                  </a:lnTo>
                  <a:lnTo>
                    <a:pt x="31" y="37"/>
                  </a:lnTo>
                  <a:lnTo>
                    <a:pt x="32" y="36"/>
                  </a:lnTo>
                  <a:lnTo>
                    <a:pt x="33" y="35"/>
                  </a:lnTo>
                  <a:lnTo>
                    <a:pt x="34" y="34"/>
                  </a:lnTo>
                  <a:lnTo>
                    <a:pt x="35" y="33"/>
                  </a:lnTo>
                  <a:lnTo>
                    <a:pt x="36" y="31"/>
                  </a:lnTo>
                  <a:lnTo>
                    <a:pt x="37" y="30"/>
                  </a:lnTo>
                  <a:lnTo>
                    <a:pt x="38" y="29"/>
                  </a:lnTo>
                  <a:lnTo>
                    <a:pt x="38" y="27"/>
                  </a:lnTo>
                  <a:lnTo>
                    <a:pt x="39" y="25"/>
                  </a:lnTo>
                  <a:lnTo>
                    <a:pt x="39" y="26"/>
                  </a:lnTo>
                  <a:lnTo>
                    <a:pt x="40" y="26"/>
                  </a:lnTo>
                  <a:lnTo>
                    <a:pt x="40" y="26"/>
                  </a:lnTo>
                  <a:lnTo>
                    <a:pt x="40" y="27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41" y="27"/>
                  </a:lnTo>
                  <a:lnTo>
                    <a:pt x="42" y="27"/>
                  </a:lnTo>
                  <a:lnTo>
                    <a:pt x="43" y="27"/>
                  </a:lnTo>
                  <a:lnTo>
                    <a:pt x="44" y="27"/>
                  </a:lnTo>
                  <a:lnTo>
                    <a:pt x="44" y="26"/>
                  </a:lnTo>
                  <a:lnTo>
                    <a:pt x="45" y="25"/>
                  </a:lnTo>
                  <a:lnTo>
                    <a:pt x="46" y="24"/>
                  </a:lnTo>
                  <a:lnTo>
                    <a:pt x="46" y="24"/>
                  </a:lnTo>
                  <a:lnTo>
                    <a:pt x="46" y="22"/>
                  </a:lnTo>
                  <a:lnTo>
                    <a:pt x="46" y="21"/>
                  </a:lnTo>
                  <a:lnTo>
                    <a:pt x="46" y="20"/>
                  </a:lnTo>
                  <a:lnTo>
                    <a:pt x="46" y="19"/>
                  </a:lnTo>
                  <a:lnTo>
                    <a:pt x="46" y="18"/>
                  </a:lnTo>
                  <a:lnTo>
                    <a:pt x="45" y="17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3" y="16"/>
                  </a:lnTo>
                  <a:lnTo>
                    <a:pt x="42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76" name="Freeform 335"/>
            <p:cNvSpPr>
              <a:spLocks/>
            </p:cNvSpPr>
            <p:nvPr/>
          </p:nvSpPr>
          <p:spPr bwMode="auto">
            <a:xfrm>
              <a:off x="1393" y="2689"/>
              <a:ext cx="3" cy="3"/>
            </a:xfrm>
            <a:custGeom>
              <a:avLst/>
              <a:gdLst>
                <a:gd name="T0" fmla="*/ 1 w 3"/>
                <a:gd name="T1" fmla="*/ 3 h 3"/>
                <a:gd name="T2" fmla="*/ 2 w 3"/>
                <a:gd name="T3" fmla="*/ 3 h 3"/>
                <a:gd name="T4" fmla="*/ 2 w 3"/>
                <a:gd name="T5" fmla="*/ 3 h 3"/>
                <a:gd name="T6" fmla="*/ 3 w 3"/>
                <a:gd name="T7" fmla="*/ 2 h 3"/>
                <a:gd name="T8" fmla="*/ 3 w 3"/>
                <a:gd name="T9" fmla="*/ 2 h 3"/>
                <a:gd name="T10" fmla="*/ 3 w 3"/>
                <a:gd name="T11" fmla="*/ 1 h 3"/>
                <a:gd name="T12" fmla="*/ 2 w 3"/>
                <a:gd name="T13" fmla="*/ 0 h 3"/>
                <a:gd name="T14" fmla="*/ 2 w 3"/>
                <a:gd name="T15" fmla="*/ 0 h 3"/>
                <a:gd name="T16" fmla="*/ 1 w 3"/>
                <a:gd name="T17" fmla="*/ 0 h 3"/>
                <a:gd name="T18" fmla="*/ 1 w 3"/>
                <a:gd name="T19" fmla="*/ 0 h 3"/>
                <a:gd name="T20" fmla="*/ 0 w 3"/>
                <a:gd name="T21" fmla="*/ 0 h 3"/>
                <a:gd name="T22" fmla="*/ 0 w 3"/>
                <a:gd name="T23" fmla="*/ 1 h 3"/>
                <a:gd name="T24" fmla="*/ 0 w 3"/>
                <a:gd name="T25" fmla="*/ 2 h 3"/>
                <a:gd name="T26" fmla="*/ 0 w 3"/>
                <a:gd name="T27" fmla="*/ 2 h 3"/>
                <a:gd name="T28" fmla="*/ 0 w 3"/>
                <a:gd name="T29" fmla="*/ 3 h 3"/>
                <a:gd name="T30" fmla="*/ 1 w 3"/>
                <a:gd name="T31" fmla="*/ 3 h 3"/>
                <a:gd name="T32" fmla="*/ 1 w 3"/>
                <a:gd name="T3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lnTo>
                    <a:pt x="2" y="3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77" name="Freeform 336"/>
            <p:cNvSpPr>
              <a:spLocks/>
            </p:cNvSpPr>
            <p:nvPr/>
          </p:nvSpPr>
          <p:spPr bwMode="auto">
            <a:xfrm>
              <a:off x="1363" y="2694"/>
              <a:ext cx="19" cy="7"/>
            </a:xfrm>
            <a:custGeom>
              <a:avLst/>
              <a:gdLst>
                <a:gd name="T0" fmla="*/ 0 w 19"/>
                <a:gd name="T1" fmla="*/ 0 h 7"/>
                <a:gd name="T2" fmla="*/ 0 w 19"/>
                <a:gd name="T3" fmla="*/ 1 h 7"/>
                <a:gd name="T4" fmla="*/ 0 w 19"/>
                <a:gd name="T5" fmla="*/ 1 h 7"/>
                <a:gd name="T6" fmla="*/ 0 w 19"/>
                <a:gd name="T7" fmla="*/ 2 h 7"/>
                <a:gd name="T8" fmla="*/ 0 w 19"/>
                <a:gd name="T9" fmla="*/ 3 h 7"/>
                <a:gd name="T10" fmla="*/ 1 w 19"/>
                <a:gd name="T11" fmla="*/ 3 h 7"/>
                <a:gd name="T12" fmla="*/ 1 w 19"/>
                <a:gd name="T13" fmla="*/ 4 h 7"/>
                <a:gd name="T14" fmla="*/ 2 w 19"/>
                <a:gd name="T15" fmla="*/ 5 h 7"/>
                <a:gd name="T16" fmla="*/ 3 w 19"/>
                <a:gd name="T17" fmla="*/ 5 h 7"/>
                <a:gd name="T18" fmla="*/ 4 w 19"/>
                <a:gd name="T19" fmla="*/ 6 h 7"/>
                <a:gd name="T20" fmla="*/ 5 w 19"/>
                <a:gd name="T21" fmla="*/ 6 h 7"/>
                <a:gd name="T22" fmla="*/ 7 w 19"/>
                <a:gd name="T23" fmla="*/ 7 h 7"/>
                <a:gd name="T24" fmla="*/ 8 w 19"/>
                <a:gd name="T25" fmla="*/ 7 h 7"/>
                <a:gd name="T26" fmla="*/ 9 w 19"/>
                <a:gd name="T27" fmla="*/ 7 h 7"/>
                <a:gd name="T28" fmla="*/ 10 w 19"/>
                <a:gd name="T29" fmla="*/ 7 h 7"/>
                <a:gd name="T30" fmla="*/ 10 w 19"/>
                <a:gd name="T31" fmla="*/ 7 h 7"/>
                <a:gd name="T32" fmla="*/ 10 w 19"/>
                <a:gd name="T33" fmla="*/ 7 h 7"/>
                <a:gd name="T34" fmla="*/ 19 w 19"/>
                <a:gd name="T35" fmla="*/ 0 h 7"/>
                <a:gd name="T36" fmla="*/ 0 w 19"/>
                <a:gd name="T3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" h="7">
                  <a:moveTo>
                    <a:pt x="0" y="0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2" y="5"/>
                  </a:lnTo>
                  <a:lnTo>
                    <a:pt x="3" y="5"/>
                  </a:lnTo>
                  <a:lnTo>
                    <a:pt x="4" y="6"/>
                  </a:lnTo>
                  <a:lnTo>
                    <a:pt x="5" y="6"/>
                  </a:lnTo>
                  <a:lnTo>
                    <a:pt x="7" y="7"/>
                  </a:lnTo>
                  <a:lnTo>
                    <a:pt x="8" y="7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0" y="7"/>
                  </a:lnTo>
                  <a:lnTo>
                    <a:pt x="1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78" name="Freeform 337"/>
            <p:cNvSpPr>
              <a:spLocks/>
            </p:cNvSpPr>
            <p:nvPr/>
          </p:nvSpPr>
          <p:spPr bwMode="auto">
            <a:xfrm>
              <a:off x="1365" y="2696"/>
              <a:ext cx="11" cy="2"/>
            </a:xfrm>
            <a:custGeom>
              <a:avLst/>
              <a:gdLst>
                <a:gd name="T0" fmla="*/ 0 w 11"/>
                <a:gd name="T1" fmla="*/ 0 h 2"/>
                <a:gd name="T2" fmla="*/ 1 w 11"/>
                <a:gd name="T3" fmla="*/ 2 h 2"/>
                <a:gd name="T4" fmla="*/ 9 w 11"/>
                <a:gd name="T5" fmla="*/ 2 h 2"/>
                <a:gd name="T6" fmla="*/ 11 w 11"/>
                <a:gd name="T7" fmla="*/ 0 h 2"/>
                <a:gd name="T8" fmla="*/ 0 w 1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">
                  <a:moveTo>
                    <a:pt x="0" y="0"/>
                  </a:moveTo>
                  <a:lnTo>
                    <a:pt x="1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79" name="Freeform 338"/>
            <p:cNvSpPr>
              <a:spLocks/>
            </p:cNvSpPr>
            <p:nvPr/>
          </p:nvSpPr>
          <p:spPr bwMode="auto">
            <a:xfrm>
              <a:off x="1360" y="2675"/>
              <a:ext cx="4" cy="4"/>
            </a:xfrm>
            <a:custGeom>
              <a:avLst/>
              <a:gdLst>
                <a:gd name="T0" fmla="*/ 2 w 4"/>
                <a:gd name="T1" fmla="*/ 4 h 4"/>
                <a:gd name="T2" fmla="*/ 3 w 4"/>
                <a:gd name="T3" fmla="*/ 4 h 4"/>
                <a:gd name="T4" fmla="*/ 4 w 4"/>
                <a:gd name="T5" fmla="*/ 4 h 4"/>
                <a:gd name="T6" fmla="*/ 4 w 4"/>
                <a:gd name="T7" fmla="*/ 3 h 4"/>
                <a:gd name="T8" fmla="*/ 4 w 4"/>
                <a:gd name="T9" fmla="*/ 2 h 4"/>
                <a:gd name="T10" fmla="*/ 4 w 4"/>
                <a:gd name="T11" fmla="*/ 1 h 4"/>
                <a:gd name="T12" fmla="*/ 4 w 4"/>
                <a:gd name="T13" fmla="*/ 0 h 4"/>
                <a:gd name="T14" fmla="*/ 3 w 4"/>
                <a:gd name="T15" fmla="*/ 0 h 4"/>
                <a:gd name="T16" fmla="*/ 2 w 4"/>
                <a:gd name="T17" fmla="*/ 0 h 4"/>
                <a:gd name="T18" fmla="*/ 1 w 4"/>
                <a:gd name="T19" fmla="*/ 0 h 4"/>
                <a:gd name="T20" fmla="*/ 0 w 4"/>
                <a:gd name="T21" fmla="*/ 0 h 4"/>
                <a:gd name="T22" fmla="*/ 0 w 4"/>
                <a:gd name="T23" fmla="*/ 1 h 4"/>
                <a:gd name="T24" fmla="*/ 0 w 4"/>
                <a:gd name="T25" fmla="*/ 2 h 4"/>
                <a:gd name="T26" fmla="*/ 0 w 4"/>
                <a:gd name="T27" fmla="*/ 3 h 4"/>
                <a:gd name="T28" fmla="*/ 0 w 4"/>
                <a:gd name="T29" fmla="*/ 4 h 4"/>
                <a:gd name="T30" fmla="*/ 1 w 4"/>
                <a:gd name="T31" fmla="*/ 4 h 4"/>
                <a:gd name="T32" fmla="*/ 2 w 4"/>
                <a:gd name="T3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lnTo>
                    <a:pt x="3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80" name="Freeform 339"/>
            <p:cNvSpPr>
              <a:spLocks/>
            </p:cNvSpPr>
            <p:nvPr/>
          </p:nvSpPr>
          <p:spPr bwMode="auto">
            <a:xfrm>
              <a:off x="1375" y="2675"/>
              <a:ext cx="6" cy="5"/>
            </a:xfrm>
            <a:custGeom>
              <a:avLst/>
              <a:gdLst>
                <a:gd name="T0" fmla="*/ 3 w 6"/>
                <a:gd name="T1" fmla="*/ 5 h 5"/>
                <a:gd name="T2" fmla="*/ 4 w 6"/>
                <a:gd name="T3" fmla="*/ 5 h 5"/>
                <a:gd name="T4" fmla="*/ 5 w 6"/>
                <a:gd name="T5" fmla="*/ 5 h 5"/>
                <a:gd name="T6" fmla="*/ 5 w 6"/>
                <a:gd name="T7" fmla="*/ 4 h 5"/>
                <a:gd name="T8" fmla="*/ 6 w 6"/>
                <a:gd name="T9" fmla="*/ 3 h 5"/>
                <a:gd name="T10" fmla="*/ 5 w 6"/>
                <a:gd name="T11" fmla="*/ 1 h 5"/>
                <a:gd name="T12" fmla="*/ 5 w 6"/>
                <a:gd name="T13" fmla="*/ 1 h 5"/>
                <a:gd name="T14" fmla="*/ 4 w 6"/>
                <a:gd name="T15" fmla="*/ 0 h 5"/>
                <a:gd name="T16" fmla="*/ 3 w 6"/>
                <a:gd name="T17" fmla="*/ 0 h 5"/>
                <a:gd name="T18" fmla="*/ 2 w 6"/>
                <a:gd name="T19" fmla="*/ 0 h 5"/>
                <a:gd name="T20" fmla="*/ 2 w 6"/>
                <a:gd name="T21" fmla="*/ 0 h 5"/>
                <a:gd name="T22" fmla="*/ 1 w 6"/>
                <a:gd name="T23" fmla="*/ 0 h 5"/>
                <a:gd name="T24" fmla="*/ 1 w 6"/>
                <a:gd name="T25" fmla="*/ 1 h 5"/>
                <a:gd name="T26" fmla="*/ 0 w 6"/>
                <a:gd name="T27" fmla="*/ 1 h 5"/>
                <a:gd name="T28" fmla="*/ 0 w 6"/>
                <a:gd name="T29" fmla="*/ 1 h 5"/>
                <a:gd name="T30" fmla="*/ 0 w 6"/>
                <a:gd name="T31" fmla="*/ 2 h 5"/>
                <a:gd name="T32" fmla="*/ 0 w 6"/>
                <a:gd name="T33" fmla="*/ 3 h 5"/>
                <a:gd name="T34" fmla="*/ 0 w 6"/>
                <a:gd name="T35" fmla="*/ 3 h 5"/>
                <a:gd name="T36" fmla="*/ 0 w 6"/>
                <a:gd name="T37" fmla="*/ 4 h 5"/>
                <a:gd name="T38" fmla="*/ 0 w 6"/>
                <a:gd name="T39" fmla="*/ 4 h 5"/>
                <a:gd name="T40" fmla="*/ 1 w 6"/>
                <a:gd name="T41" fmla="*/ 5 h 5"/>
                <a:gd name="T42" fmla="*/ 1 w 6"/>
                <a:gd name="T43" fmla="*/ 5 h 5"/>
                <a:gd name="T44" fmla="*/ 2 w 6"/>
                <a:gd name="T45" fmla="*/ 5 h 5"/>
                <a:gd name="T46" fmla="*/ 2 w 6"/>
                <a:gd name="T47" fmla="*/ 5 h 5"/>
                <a:gd name="T48" fmla="*/ 3 w 6"/>
                <a:gd name="T4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lnTo>
                    <a:pt x="4" y="5"/>
                  </a:lnTo>
                  <a:lnTo>
                    <a:pt x="5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3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81" name="Freeform 340"/>
            <p:cNvSpPr>
              <a:spLocks/>
            </p:cNvSpPr>
            <p:nvPr/>
          </p:nvSpPr>
          <p:spPr bwMode="auto">
            <a:xfrm>
              <a:off x="1361" y="2675"/>
              <a:ext cx="12" cy="14"/>
            </a:xfrm>
            <a:custGeom>
              <a:avLst/>
              <a:gdLst>
                <a:gd name="T0" fmla="*/ 3 w 12"/>
                <a:gd name="T1" fmla="*/ 12 h 14"/>
                <a:gd name="T2" fmla="*/ 8 w 12"/>
                <a:gd name="T3" fmla="*/ 3 h 14"/>
                <a:gd name="T4" fmla="*/ 8 w 12"/>
                <a:gd name="T5" fmla="*/ 0 h 14"/>
                <a:gd name="T6" fmla="*/ 0 w 12"/>
                <a:gd name="T7" fmla="*/ 14 h 14"/>
                <a:gd name="T8" fmla="*/ 12 w 12"/>
                <a:gd name="T9" fmla="*/ 14 h 14"/>
                <a:gd name="T10" fmla="*/ 12 w 12"/>
                <a:gd name="T11" fmla="*/ 12 h 14"/>
                <a:gd name="T12" fmla="*/ 3 w 12"/>
                <a:gd name="T13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4">
                  <a:moveTo>
                    <a:pt x="3" y="12"/>
                  </a:moveTo>
                  <a:lnTo>
                    <a:pt x="8" y="3"/>
                  </a:lnTo>
                  <a:lnTo>
                    <a:pt x="8" y="0"/>
                  </a:lnTo>
                  <a:lnTo>
                    <a:pt x="0" y="14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</p:grpSp>
      <p:grpSp>
        <p:nvGrpSpPr>
          <p:cNvPr id="422" name="Group 344"/>
          <p:cNvGrpSpPr>
            <a:grpSpLocks/>
          </p:cNvGrpSpPr>
          <p:nvPr/>
        </p:nvGrpSpPr>
        <p:grpSpPr bwMode="auto">
          <a:xfrm>
            <a:off x="2399387" y="3494473"/>
            <a:ext cx="186453" cy="247464"/>
            <a:chOff x="1256" y="2463"/>
            <a:chExt cx="133" cy="174"/>
          </a:xfrm>
        </p:grpSpPr>
        <p:pic>
          <p:nvPicPr>
            <p:cNvPr id="427" name="Picture 342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56" y="2463"/>
              <a:ext cx="133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28" name="Picture 343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56" y="2463"/>
              <a:ext cx="133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23" name="Rectangle 345"/>
          <p:cNvSpPr>
            <a:spLocks noChangeArrowheads="1"/>
          </p:cNvSpPr>
          <p:nvPr/>
        </p:nvSpPr>
        <p:spPr bwMode="auto">
          <a:xfrm>
            <a:off x="1882084" y="3498739"/>
            <a:ext cx="402346" cy="248887"/>
          </a:xfrm>
          <a:prstGeom prst="rect">
            <a:avLst/>
          </a:prstGeom>
          <a:noFill/>
          <a:ln w="9525" cap="rnd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/>
          </a:p>
        </p:txBody>
      </p:sp>
      <p:sp>
        <p:nvSpPr>
          <p:cNvPr id="424" name="Rectangle 346"/>
          <p:cNvSpPr>
            <a:spLocks noChangeArrowheads="1"/>
          </p:cNvSpPr>
          <p:nvPr/>
        </p:nvSpPr>
        <p:spPr bwMode="auto">
          <a:xfrm>
            <a:off x="2284431" y="3500162"/>
            <a:ext cx="402346" cy="248887"/>
          </a:xfrm>
          <a:prstGeom prst="rect">
            <a:avLst/>
          </a:prstGeom>
          <a:noFill/>
          <a:ln w="9525" cap="rnd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/>
          </a:p>
        </p:txBody>
      </p:sp>
      <p:sp>
        <p:nvSpPr>
          <p:cNvPr id="425" name="Rectangle 347"/>
          <p:cNvSpPr>
            <a:spLocks noChangeArrowheads="1"/>
          </p:cNvSpPr>
          <p:nvPr/>
        </p:nvSpPr>
        <p:spPr bwMode="auto">
          <a:xfrm>
            <a:off x="1883486" y="3750470"/>
            <a:ext cx="402346" cy="250309"/>
          </a:xfrm>
          <a:prstGeom prst="rect">
            <a:avLst/>
          </a:prstGeom>
          <a:noFill/>
          <a:ln w="9525" cap="rnd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/>
          </a:p>
        </p:txBody>
      </p:sp>
      <p:sp>
        <p:nvSpPr>
          <p:cNvPr id="426" name="Rectangle 348"/>
          <p:cNvSpPr>
            <a:spLocks noChangeArrowheads="1"/>
          </p:cNvSpPr>
          <p:nvPr/>
        </p:nvSpPr>
        <p:spPr bwMode="auto">
          <a:xfrm>
            <a:off x="2285833" y="3751892"/>
            <a:ext cx="400945" cy="250309"/>
          </a:xfrm>
          <a:prstGeom prst="rect">
            <a:avLst/>
          </a:prstGeom>
          <a:noFill/>
          <a:ln w="9525" cap="rnd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/>
          </a:p>
        </p:txBody>
      </p:sp>
      <p:grpSp>
        <p:nvGrpSpPr>
          <p:cNvPr id="533" name="グループ化 532"/>
          <p:cNvGrpSpPr/>
          <p:nvPr/>
        </p:nvGrpSpPr>
        <p:grpSpPr>
          <a:xfrm>
            <a:off x="1831406" y="5237023"/>
            <a:ext cx="874789" cy="709682"/>
            <a:chOff x="525092" y="3017354"/>
            <a:chExt cx="874789" cy="709682"/>
          </a:xfrm>
        </p:grpSpPr>
        <p:pic>
          <p:nvPicPr>
            <p:cNvPr id="534" name="Picture 23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5092" y="3017354"/>
              <a:ext cx="874789" cy="7096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535" name="Group 235"/>
            <p:cNvGrpSpPr>
              <a:grpSpLocks/>
            </p:cNvGrpSpPr>
            <p:nvPr/>
          </p:nvGrpSpPr>
          <p:grpSpPr bwMode="auto">
            <a:xfrm>
              <a:off x="561542" y="3125442"/>
              <a:ext cx="804693" cy="503461"/>
              <a:chOff x="888" y="2463"/>
              <a:chExt cx="574" cy="354"/>
            </a:xfrm>
          </p:grpSpPr>
          <p:sp>
            <p:nvSpPr>
              <p:cNvPr id="648" name="Rectangle 233"/>
              <p:cNvSpPr>
                <a:spLocks noChangeArrowheads="1"/>
              </p:cNvSpPr>
              <p:nvPr/>
            </p:nvSpPr>
            <p:spPr bwMode="auto">
              <a:xfrm>
                <a:off x="888" y="2463"/>
                <a:ext cx="574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49" name="Rectangle 234"/>
              <p:cNvSpPr>
                <a:spLocks noChangeArrowheads="1"/>
              </p:cNvSpPr>
              <p:nvPr/>
            </p:nvSpPr>
            <p:spPr bwMode="auto">
              <a:xfrm>
                <a:off x="888" y="2463"/>
                <a:ext cx="574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536" name="Group 239"/>
            <p:cNvGrpSpPr>
              <a:grpSpLocks/>
            </p:cNvGrpSpPr>
            <p:nvPr/>
          </p:nvGrpSpPr>
          <p:grpSpPr bwMode="auto">
            <a:xfrm>
              <a:off x="683508" y="3129708"/>
              <a:ext cx="166826" cy="250309"/>
              <a:chOff x="975" y="2466"/>
              <a:chExt cx="119" cy="176"/>
            </a:xfrm>
          </p:grpSpPr>
          <p:pic>
            <p:nvPicPr>
              <p:cNvPr id="646" name="Picture 237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75" y="2466"/>
                <a:ext cx="119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47" name="Picture 238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75" y="2466"/>
                <a:ext cx="119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537" name="Group 287"/>
            <p:cNvGrpSpPr>
              <a:grpSpLocks/>
            </p:cNvGrpSpPr>
            <p:nvPr/>
          </p:nvGrpSpPr>
          <p:grpSpPr bwMode="auto">
            <a:xfrm>
              <a:off x="607836" y="3411395"/>
              <a:ext cx="323848" cy="192003"/>
              <a:chOff x="921" y="2664"/>
              <a:chExt cx="231" cy="135"/>
            </a:xfrm>
          </p:grpSpPr>
          <p:sp>
            <p:nvSpPr>
              <p:cNvPr id="599" name="Freeform 240"/>
              <p:cNvSpPr>
                <a:spLocks/>
              </p:cNvSpPr>
              <p:nvPr/>
            </p:nvSpPr>
            <p:spPr bwMode="auto">
              <a:xfrm>
                <a:off x="1098" y="2713"/>
                <a:ext cx="43" cy="53"/>
              </a:xfrm>
              <a:custGeom>
                <a:avLst/>
                <a:gdLst>
                  <a:gd name="T0" fmla="*/ 0 w 43"/>
                  <a:gd name="T1" fmla="*/ 3 h 53"/>
                  <a:gd name="T2" fmla="*/ 1 w 43"/>
                  <a:gd name="T3" fmla="*/ 2 h 53"/>
                  <a:gd name="T4" fmla="*/ 3 w 43"/>
                  <a:gd name="T5" fmla="*/ 1 h 53"/>
                  <a:gd name="T6" fmla="*/ 5 w 43"/>
                  <a:gd name="T7" fmla="*/ 1 h 53"/>
                  <a:gd name="T8" fmla="*/ 7 w 43"/>
                  <a:gd name="T9" fmla="*/ 0 h 53"/>
                  <a:gd name="T10" fmla="*/ 10 w 43"/>
                  <a:gd name="T11" fmla="*/ 0 h 53"/>
                  <a:gd name="T12" fmla="*/ 13 w 43"/>
                  <a:gd name="T13" fmla="*/ 1 h 53"/>
                  <a:gd name="T14" fmla="*/ 16 w 43"/>
                  <a:gd name="T15" fmla="*/ 1 h 53"/>
                  <a:gd name="T16" fmla="*/ 19 w 43"/>
                  <a:gd name="T17" fmla="*/ 1 h 53"/>
                  <a:gd name="T18" fmla="*/ 22 w 43"/>
                  <a:gd name="T19" fmla="*/ 2 h 53"/>
                  <a:gd name="T20" fmla="*/ 25 w 43"/>
                  <a:gd name="T21" fmla="*/ 3 h 53"/>
                  <a:gd name="T22" fmla="*/ 28 w 43"/>
                  <a:gd name="T23" fmla="*/ 3 h 53"/>
                  <a:gd name="T24" fmla="*/ 31 w 43"/>
                  <a:gd name="T25" fmla="*/ 4 h 53"/>
                  <a:gd name="T26" fmla="*/ 33 w 43"/>
                  <a:gd name="T27" fmla="*/ 4 h 53"/>
                  <a:gd name="T28" fmla="*/ 34 w 43"/>
                  <a:gd name="T29" fmla="*/ 5 h 53"/>
                  <a:gd name="T30" fmla="*/ 35 w 43"/>
                  <a:gd name="T31" fmla="*/ 5 h 53"/>
                  <a:gd name="T32" fmla="*/ 36 w 43"/>
                  <a:gd name="T33" fmla="*/ 5 h 53"/>
                  <a:gd name="T34" fmla="*/ 36 w 43"/>
                  <a:gd name="T35" fmla="*/ 5 h 53"/>
                  <a:gd name="T36" fmla="*/ 36 w 43"/>
                  <a:gd name="T37" fmla="*/ 5 h 53"/>
                  <a:gd name="T38" fmla="*/ 36 w 43"/>
                  <a:gd name="T39" fmla="*/ 4 h 53"/>
                  <a:gd name="T40" fmla="*/ 36 w 43"/>
                  <a:gd name="T41" fmla="*/ 4 h 53"/>
                  <a:gd name="T42" fmla="*/ 37 w 43"/>
                  <a:gd name="T43" fmla="*/ 3 h 53"/>
                  <a:gd name="T44" fmla="*/ 38 w 43"/>
                  <a:gd name="T45" fmla="*/ 3 h 53"/>
                  <a:gd name="T46" fmla="*/ 39 w 43"/>
                  <a:gd name="T47" fmla="*/ 3 h 53"/>
                  <a:gd name="T48" fmla="*/ 40 w 43"/>
                  <a:gd name="T49" fmla="*/ 3 h 53"/>
                  <a:gd name="T50" fmla="*/ 41 w 43"/>
                  <a:gd name="T51" fmla="*/ 3 h 53"/>
                  <a:gd name="T52" fmla="*/ 42 w 43"/>
                  <a:gd name="T53" fmla="*/ 3 h 53"/>
                  <a:gd name="T54" fmla="*/ 42 w 43"/>
                  <a:gd name="T55" fmla="*/ 3 h 53"/>
                  <a:gd name="T56" fmla="*/ 43 w 43"/>
                  <a:gd name="T57" fmla="*/ 3 h 53"/>
                  <a:gd name="T58" fmla="*/ 43 w 43"/>
                  <a:gd name="T59" fmla="*/ 4 h 53"/>
                  <a:gd name="T60" fmla="*/ 43 w 43"/>
                  <a:gd name="T61" fmla="*/ 4 h 53"/>
                  <a:gd name="T62" fmla="*/ 43 w 43"/>
                  <a:gd name="T63" fmla="*/ 4 h 53"/>
                  <a:gd name="T64" fmla="*/ 43 w 43"/>
                  <a:gd name="T65" fmla="*/ 4 h 53"/>
                  <a:gd name="T66" fmla="*/ 43 w 43"/>
                  <a:gd name="T67" fmla="*/ 53 h 53"/>
                  <a:gd name="T68" fmla="*/ 36 w 43"/>
                  <a:gd name="T69" fmla="*/ 53 h 53"/>
                  <a:gd name="T70" fmla="*/ 36 w 43"/>
                  <a:gd name="T71" fmla="*/ 49 h 53"/>
                  <a:gd name="T72" fmla="*/ 36 w 43"/>
                  <a:gd name="T73" fmla="*/ 42 h 53"/>
                  <a:gd name="T74" fmla="*/ 36 w 43"/>
                  <a:gd name="T75" fmla="*/ 35 h 53"/>
                  <a:gd name="T76" fmla="*/ 36 w 43"/>
                  <a:gd name="T77" fmla="*/ 31 h 53"/>
                  <a:gd name="T78" fmla="*/ 34 w 43"/>
                  <a:gd name="T79" fmla="*/ 31 h 53"/>
                  <a:gd name="T80" fmla="*/ 33 w 43"/>
                  <a:gd name="T81" fmla="*/ 30 h 53"/>
                  <a:gd name="T82" fmla="*/ 31 w 43"/>
                  <a:gd name="T83" fmla="*/ 30 h 53"/>
                  <a:gd name="T84" fmla="*/ 29 w 43"/>
                  <a:gd name="T85" fmla="*/ 29 h 53"/>
                  <a:gd name="T86" fmla="*/ 27 w 43"/>
                  <a:gd name="T87" fmla="*/ 29 h 53"/>
                  <a:gd name="T88" fmla="*/ 24 w 43"/>
                  <a:gd name="T89" fmla="*/ 28 h 53"/>
                  <a:gd name="T90" fmla="*/ 22 w 43"/>
                  <a:gd name="T91" fmla="*/ 27 h 53"/>
                  <a:gd name="T92" fmla="*/ 19 w 43"/>
                  <a:gd name="T93" fmla="*/ 26 h 53"/>
                  <a:gd name="T94" fmla="*/ 17 w 43"/>
                  <a:gd name="T95" fmla="*/ 26 h 53"/>
                  <a:gd name="T96" fmla="*/ 14 w 43"/>
                  <a:gd name="T97" fmla="*/ 25 h 53"/>
                  <a:gd name="T98" fmla="*/ 11 w 43"/>
                  <a:gd name="T99" fmla="*/ 24 h 53"/>
                  <a:gd name="T100" fmla="*/ 9 w 43"/>
                  <a:gd name="T101" fmla="*/ 24 h 53"/>
                  <a:gd name="T102" fmla="*/ 6 w 43"/>
                  <a:gd name="T103" fmla="*/ 23 h 53"/>
                  <a:gd name="T104" fmla="*/ 4 w 43"/>
                  <a:gd name="T105" fmla="*/ 23 h 53"/>
                  <a:gd name="T106" fmla="*/ 2 w 43"/>
                  <a:gd name="T107" fmla="*/ 22 h 53"/>
                  <a:gd name="T108" fmla="*/ 0 w 43"/>
                  <a:gd name="T109" fmla="*/ 22 h 53"/>
                  <a:gd name="T110" fmla="*/ 0 w 43"/>
                  <a:gd name="T111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3">
                    <a:moveTo>
                      <a:pt x="0" y="3"/>
                    </a:moveTo>
                    <a:lnTo>
                      <a:pt x="1" y="2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3" y="1"/>
                    </a:lnTo>
                    <a:lnTo>
                      <a:pt x="16" y="1"/>
                    </a:lnTo>
                    <a:lnTo>
                      <a:pt x="19" y="1"/>
                    </a:lnTo>
                    <a:lnTo>
                      <a:pt x="22" y="2"/>
                    </a:lnTo>
                    <a:lnTo>
                      <a:pt x="25" y="3"/>
                    </a:lnTo>
                    <a:lnTo>
                      <a:pt x="28" y="3"/>
                    </a:lnTo>
                    <a:lnTo>
                      <a:pt x="31" y="4"/>
                    </a:lnTo>
                    <a:lnTo>
                      <a:pt x="33" y="4"/>
                    </a:lnTo>
                    <a:lnTo>
                      <a:pt x="34" y="5"/>
                    </a:lnTo>
                    <a:lnTo>
                      <a:pt x="35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9" y="3"/>
                    </a:lnTo>
                    <a:lnTo>
                      <a:pt x="40" y="3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53"/>
                    </a:lnTo>
                    <a:lnTo>
                      <a:pt x="36" y="53"/>
                    </a:lnTo>
                    <a:lnTo>
                      <a:pt x="36" y="49"/>
                    </a:lnTo>
                    <a:lnTo>
                      <a:pt x="36" y="42"/>
                    </a:lnTo>
                    <a:lnTo>
                      <a:pt x="36" y="35"/>
                    </a:lnTo>
                    <a:lnTo>
                      <a:pt x="36" y="31"/>
                    </a:lnTo>
                    <a:lnTo>
                      <a:pt x="34" y="31"/>
                    </a:lnTo>
                    <a:lnTo>
                      <a:pt x="33" y="30"/>
                    </a:lnTo>
                    <a:lnTo>
                      <a:pt x="31" y="30"/>
                    </a:lnTo>
                    <a:lnTo>
                      <a:pt x="29" y="29"/>
                    </a:lnTo>
                    <a:lnTo>
                      <a:pt x="27" y="29"/>
                    </a:lnTo>
                    <a:lnTo>
                      <a:pt x="24" y="28"/>
                    </a:lnTo>
                    <a:lnTo>
                      <a:pt x="22" y="27"/>
                    </a:lnTo>
                    <a:lnTo>
                      <a:pt x="19" y="26"/>
                    </a:lnTo>
                    <a:lnTo>
                      <a:pt x="17" y="26"/>
                    </a:lnTo>
                    <a:lnTo>
                      <a:pt x="14" y="25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00" name="Freeform 241"/>
              <p:cNvSpPr>
                <a:spLocks/>
              </p:cNvSpPr>
              <p:nvPr/>
            </p:nvSpPr>
            <p:spPr bwMode="auto">
              <a:xfrm>
                <a:off x="1087" y="2703"/>
                <a:ext cx="25" cy="21"/>
              </a:xfrm>
              <a:custGeom>
                <a:avLst/>
                <a:gdLst>
                  <a:gd name="T0" fmla="*/ 25 w 25"/>
                  <a:gd name="T1" fmla="*/ 21 h 21"/>
                  <a:gd name="T2" fmla="*/ 25 w 25"/>
                  <a:gd name="T3" fmla="*/ 0 h 21"/>
                  <a:gd name="T4" fmla="*/ 0 w 25"/>
                  <a:gd name="T5" fmla="*/ 5 h 21"/>
                  <a:gd name="T6" fmla="*/ 0 w 25"/>
                  <a:gd name="T7" fmla="*/ 21 h 21"/>
                  <a:gd name="T8" fmla="*/ 25 w 25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1">
                    <a:moveTo>
                      <a:pt x="25" y="21"/>
                    </a:moveTo>
                    <a:lnTo>
                      <a:pt x="25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5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01" name="Freeform 242"/>
              <p:cNvSpPr>
                <a:spLocks/>
              </p:cNvSpPr>
              <p:nvPr/>
            </p:nvSpPr>
            <p:spPr bwMode="auto">
              <a:xfrm>
                <a:off x="1090" y="2708"/>
                <a:ext cx="18" cy="26"/>
              </a:xfrm>
              <a:custGeom>
                <a:avLst/>
                <a:gdLst>
                  <a:gd name="T0" fmla="*/ 18 w 18"/>
                  <a:gd name="T1" fmla="*/ 0 h 26"/>
                  <a:gd name="T2" fmla="*/ 0 w 18"/>
                  <a:gd name="T3" fmla="*/ 1 h 26"/>
                  <a:gd name="T4" fmla="*/ 0 w 18"/>
                  <a:gd name="T5" fmla="*/ 26 h 26"/>
                  <a:gd name="T6" fmla="*/ 7 w 18"/>
                  <a:gd name="T7" fmla="*/ 26 h 26"/>
                  <a:gd name="T8" fmla="*/ 18 w 18"/>
                  <a:gd name="T9" fmla="*/ 26 h 26"/>
                  <a:gd name="T10" fmla="*/ 18 w 18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6">
                    <a:moveTo>
                      <a:pt x="18" y="0"/>
                    </a:moveTo>
                    <a:lnTo>
                      <a:pt x="0" y="1"/>
                    </a:lnTo>
                    <a:lnTo>
                      <a:pt x="0" y="26"/>
                    </a:lnTo>
                    <a:lnTo>
                      <a:pt x="7" y="26"/>
                    </a:lnTo>
                    <a:lnTo>
                      <a:pt x="18" y="26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02" name="Freeform 243"/>
              <p:cNvSpPr>
                <a:spLocks/>
              </p:cNvSpPr>
              <p:nvPr/>
            </p:nvSpPr>
            <p:spPr bwMode="auto">
              <a:xfrm>
                <a:off x="1071" y="2715"/>
                <a:ext cx="61" cy="48"/>
              </a:xfrm>
              <a:custGeom>
                <a:avLst/>
                <a:gdLst>
                  <a:gd name="T0" fmla="*/ 14 w 61"/>
                  <a:gd name="T1" fmla="*/ 0 h 48"/>
                  <a:gd name="T2" fmla="*/ 13 w 61"/>
                  <a:gd name="T3" fmla="*/ 0 h 48"/>
                  <a:gd name="T4" fmla="*/ 12 w 61"/>
                  <a:gd name="T5" fmla="*/ 0 h 48"/>
                  <a:gd name="T6" fmla="*/ 12 w 61"/>
                  <a:gd name="T7" fmla="*/ 1 h 48"/>
                  <a:gd name="T8" fmla="*/ 10 w 61"/>
                  <a:gd name="T9" fmla="*/ 1 h 48"/>
                  <a:gd name="T10" fmla="*/ 9 w 61"/>
                  <a:gd name="T11" fmla="*/ 1 h 48"/>
                  <a:gd name="T12" fmla="*/ 8 w 61"/>
                  <a:gd name="T13" fmla="*/ 2 h 48"/>
                  <a:gd name="T14" fmla="*/ 6 w 61"/>
                  <a:gd name="T15" fmla="*/ 3 h 48"/>
                  <a:gd name="T16" fmla="*/ 5 w 61"/>
                  <a:gd name="T17" fmla="*/ 4 h 48"/>
                  <a:gd name="T18" fmla="*/ 3 w 61"/>
                  <a:gd name="T19" fmla="*/ 7 h 48"/>
                  <a:gd name="T20" fmla="*/ 2 w 61"/>
                  <a:gd name="T21" fmla="*/ 12 h 48"/>
                  <a:gd name="T22" fmla="*/ 1 w 61"/>
                  <a:gd name="T23" fmla="*/ 18 h 48"/>
                  <a:gd name="T24" fmla="*/ 0 w 61"/>
                  <a:gd name="T25" fmla="*/ 25 h 48"/>
                  <a:gd name="T26" fmla="*/ 0 w 61"/>
                  <a:gd name="T27" fmla="*/ 32 h 48"/>
                  <a:gd name="T28" fmla="*/ 0 w 61"/>
                  <a:gd name="T29" fmla="*/ 38 h 48"/>
                  <a:gd name="T30" fmla="*/ 0 w 61"/>
                  <a:gd name="T31" fmla="*/ 41 h 48"/>
                  <a:gd name="T32" fmla="*/ 0 w 61"/>
                  <a:gd name="T33" fmla="*/ 43 h 48"/>
                  <a:gd name="T34" fmla="*/ 54 w 61"/>
                  <a:gd name="T35" fmla="*/ 48 h 48"/>
                  <a:gd name="T36" fmla="*/ 52 w 61"/>
                  <a:gd name="T37" fmla="*/ 35 h 48"/>
                  <a:gd name="T38" fmla="*/ 52 w 61"/>
                  <a:gd name="T39" fmla="*/ 34 h 48"/>
                  <a:gd name="T40" fmla="*/ 53 w 61"/>
                  <a:gd name="T41" fmla="*/ 34 h 48"/>
                  <a:gd name="T42" fmla="*/ 53 w 61"/>
                  <a:gd name="T43" fmla="*/ 34 h 48"/>
                  <a:gd name="T44" fmla="*/ 54 w 61"/>
                  <a:gd name="T45" fmla="*/ 33 h 48"/>
                  <a:gd name="T46" fmla="*/ 54 w 61"/>
                  <a:gd name="T47" fmla="*/ 33 h 48"/>
                  <a:gd name="T48" fmla="*/ 55 w 61"/>
                  <a:gd name="T49" fmla="*/ 33 h 48"/>
                  <a:gd name="T50" fmla="*/ 56 w 61"/>
                  <a:gd name="T51" fmla="*/ 32 h 48"/>
                  <a:gd name="T52" fmla="*/ 56 w 61"/>
                  <a:gd name="T53" fmla="*/ 32 h 48"/>
                  <a:gd name="T54" fmla="*/ 57 w 61"/>
                  <a:gd name="T55" fmla="*/ 31 h 48"/>
                  <a:gd name="T56" fmla="*/ 59 w 61"/>
                  <a:gd name="T57" fmla="*/ 30 h 48"/>
                  <a:gd name="T58" fmla="*/ 59 w 61"/>
                  <a:gd name="T59" fmla="*/ 28 h 48"/>
                  <a:gd name="T60" fmla="*/ 60 w 61"/>
                  <a:gd name="T61" fmla="*/ 27 h 48"/>
                  <a:gd name="T62" fmla="*/ 61 w 61"/>
                  <a:gd name="T63" fmla="*/ 26 h 48"/>
                  <a:gd name="T64" fmla="*/ 61 w 61"/>
                  <a:gd name="T65" fmla="*/ 24 h 48"/>
                  <a:gd name="T66" fmla="*/ 61 w 61"/>
                  <a:gd name="T67" fmla="*/ 22 h 48"/>
                  <a:gd name="T68" fmla="*/ 60 w 61"/>
                  <a:gd name="T69" fmla="*/ 20 h 48"/>
                  <a:gd name="T70" fmla="*/ 60 w 61"/>
                  <a:gd name="T71" fmla="*/ 20 h 48"/>
                  <a:gd name="T72" fmla="*/ 59 w 61"/>
                  <a:gd name="T73" fmla="*/ 18 h 48"/>
                  <a:gd name="T74" fmla="*/ 58 w 61"/>
                  <a:gd name="T75" fmla="*/ 15 h 48"/>
                  <a:gd name="T76" fmla="*/ 56 w 61"/>
                  <a:gd name="T77" fmla="*/ 12 h 48"/>
                  <a:gd name="T78" fmla="*/ 54 w 61"/>
                  <a:gd name="T79" fmla="*/ 9 h 48"/>
                  <a:gd name="T80" fmla="*/ 51 w 61"/>
                  <a:gd name="T81" fmla="*/ 6 h 48"/>
                  <a:gd name="T82" fmla="*/ 48 w 61"/>
                  <a:gd name="T83" fmla="*/ 3 h 48"/>
                  <a:gd name="T84" fmla="*/ 45 w 61"/>
                  <a:gd name="T85" fmla="*/ 1 h 48"/>
                  <a:gd name="T86" fmla="*/ 44 w 61"/>
                  <a:gd name="T87" fmla="*/ 1 h 48"/>
                  <a:gd name="T88" fmla="*/ 43 w 61"/>
                  <a:gd name="T89" fmla="*/ 1 h 48"/>
                  <a:gd name="T90" fmla="*/ 43 w 61"/>
                  <a:gd name="T91" fmla="*/ 1 h 48"/>
                  <a:gd name="T92" fmla="*/ 41 w 61"/>
                  <a:gd name="T93" fmla="*/ 1 h 48"/>
                  <a:gd name="T94" fmla="*/ 40 w 61"/>
                  <a:gd name="T95" fmla="*/ 0 h 48"/>
                  <a:gd name="T96" fmla="*/ 39 w 61"/>
                  <a:gd name="T97" fmla="*/ 0 h 48"/>
                  <a:gd name="T98" fmla="*/ 38 w 61"/>
                  <a:gd name="T99" fmla="*/ 0 h 48"/>
                  <a:gd name="T100" fmla="*/ 37 w 61"/>
                  <a:gd name="T101" fmla="*/ 0 h 48"/>
                  <a:gd name="T102" fmla="*/ 27 w 61"/>
                  <a:gd name="T103" fmla="*/ 13 h 48"/>
                  <a:gd name="T104" fmla="*/ 19 w 61"/>
                  <a:gd name="T105" fmla="*/ 0 h 48"/>
                  <a:gd name="T106" fmla="*/ 14 w 61"/>
                  <a:gd name="T10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1" h="48">
                    <a:moveTo>
                      <a:pt x="14" y="0"/>
                    </a:moveTo>
                    <a:lnTo>
                      <a:pt x="13" y="0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1" y="18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54" y="48"/>
                    </a:lnTo>
                    <a:lnTo>
                      <a:pt x="52" y="35"/>
                    </a:lnTo>
                    <a:lnTo>
                      <a:pt x="52" y="34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5" y="33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7" y="31"/>
                    </a:lnTo>
                    <a:lnTo>
                      <a:pt x="59" y="30"/>
                    </a:lnTo>
                    <a:lnTo>
                      <a:pt x="59" y="28"/>
                    </a:lnTo>
                    <a:lnTo>
                      <a:pt x="60" y="27"/>
                    </a:lnTo>
                    <a:lnTo>
                      <a:pt x="61" y="26"/>
                    </a:lnTo>
                    <a:lnTo>
                      <a:pt x="61" y="24"/>
                    </a:lnTo>
                    <a:lnTo>
                      <a:pt x="61" y="22"/>
                    </a:lnTo>
                    <a:lnTo>
                      <a:pt x="60" y="20"/>
                    </a:lnTo>
                    <a:lnTo>
                      <a:pt x="60" y="20"/>
                    </a:lnTo>
                    <a:lnTo>
                      <a:pt x="59" y="18"/>
                    </a:lnTo>
                    <a:lnTo>
                      <a:pt x="58" y="15"/>
                    </a:lnTo>
                    <a:lnTo>
                      <a:pt x="56" y="12"/>
                    </a:lnTo>
                    <a:lnTo>
                      <a:pt x="54" y="9"/>
                    </a:lnTo>
                    <a:lnTo>
                      <a:pt x="51" y="6"/>
                    </a:lnTo>
                    <a:lnTo>
                      <a:pt x="48" y="3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1" y="1"/>
                    </a:lnTo>
                    <a:lnTo>
                      <a:pt x="40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27" y="13"/>
                    </a:lnTo>
                    <a:lnTo>
                      <a:pt x="19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03" name="Freeform 244"/>
              <p:cNvSpPr>
                <a:spLocks/>
              </p:cNvSpPr>
              <p:nvPr/>
            </p:nvSpPr>
            <p:spPr bwMode="auto">
              <a:xfrm>
                <a:off x="1074" y="2717"/>
                <a:ext cx="55" cy="46"/>
              </a:xfrm>
              <a:custGeom>
                <a:avLst/>
                <a:gdLst>
                  <a:gd name="T0" fmla="*/ 0 w 55"/>
                  <a:gd name="T1" fmla="*/ 40 h 46"/>
                  <a:gd name="T2" fmla="*/ 0 w 55"/>
                  <a:gd name="T3" fmla="*/ 29 h 46"/>
                  <a:gd name="T4" fmla="*/ 0 w 55"/>
                  <a:gd name="T5" fmla="*/ 20 h 46"/>
                  <a:gd name="T6" fmla="*/ 0 w 55"/>
                  <a:gd name="T7" fmla="*/ 14 h 46"/>
                  <a:gd name="T8" fmla="*/ 1 w 55"/>
                  <a:gd name="T9" fmla="*/ 10 h 46"/>
                  <a:gd name="T10" fmla="*/ 2 w 55"/>
                  <a:gd name="T11" fmla="*/ 7 h 46"/>
                  <a:gd name="T12" fmla="*/ 2 w 55"/>
                  <a:gd name="T13" fmla="*/ 5 h 46"/>
                  <a:gd name="T14" fmla="*/ 3 w 55"/>
                  <a:gd name="T15" fmla="*/ 5 h 46"/>
                  <a:gd name="T16" fmla="*/ 3 w 55"/>
                  <a:gd name="T17" fmla="*/ 5 h 46"/>
                  <a:gd name="T18" fmla="*/ 3 w 55"/>
                  <a:gd name="T19" fmla="*/ 4 h 46"/>
                  <a:gd name="T20" fmla="*/ 4 w 55"/>
                  <a:gd name="T21" fmla="*/ 3 h 46"/>
                  <a:gd name="T22" fmla="*/ 5 w 55"/>
                  <a:gd name="T23" fmla="*/ 3 h 46"/>
                  <a:gd name="T24" fmla="*/ 6 w 55"/>
                  <a:gd name="T25" fmla="*/ 2 h 46"/>
                  <a:gd name="T26" fmla="*/ 7 w 55"/>
                  <a:gd name="T27" fmla="*/ 2 h 46"/>
                  <a:gd name="T28" fmla="*/ 7 w 55"/>
                  <a:gd name="T29" fmla="*/ 1 h 46"/>
                  <a:gd name="T30" fmla="*/ 8 w 55"/>
                  <a:gd name="T31" fmla="*/ 1 h 46"/>
                  <a:gd name="T32" fmla="*/ 9 w 55"/>
                  <a:gd name="T33" fmla="*/ 1 h 46"/>
                  <a:gd name="T34" fmla="*/ 15 w 55"/>
                  <a:gd name="T35" fmla="*/ 0 h 46"/>
                  <a:gd name="T36" fmla="*/ 23 w 55"/>
                  <a:gd name="T37" fmla="*/ 14 h 46"/>
                  <a:gd name="T38" fmla="*/ 35 w 55"/>
                  <a:gd name="T39" fmla="*/ 0 h 46"/>
                  <a:gd name="T40" fmla="*/ 39 w 55"/>
                  <a:gd name="T41" fmla="*/ 0 h 46"/>
                  <a:gd name="T42" fmla="*/ 41 w 55"/>
                  <a:gd name="T43" fmla="*/ 1 h 46"/>
                  <a:gd name="T44" fmla="*/ 44 w 55"/>
                  <a:gd name="T45" fmla="*/ 3 h 46"/>
                  <a:gd name="T46" fmla="*/ 46 w 55"/>
                  <a:gd name="T47" fmla="*/ 5 h 46"/>
                  <a:gd name="T48" fmla="*/ 48 w 55"/>
                  <a:gd name="T49" fmla="*/ 8 h 46"/>
                  <a:gd name="T50" fmla="*/ 50 w 55"/>
                  <a:gd name="T51" fmla="*/ 11 h 46"/>
                  <a:gd name="T52" fmla="*/ 52 w 55"/>
                  <a:gd name="T53" fmla="*/ 13 h 46"/>
                  <a:gd name="T54" fmla="*/ 53 w 55"/>
                  <a:gd name="T55" fmla="*/ 15 h 46"/>
                  <a:gd name="T56" fmla="*/ 53 w 55"/>
                  <a:gd name="T57" fmla="*/ 15 h 46"/>
                  <a:gd name="T58" fmla="*/ 54 w 55"/>
                  <a:gd name="T59" fmla="*/ 16 h 46"/>
                  <a:gd name="T60" fmla="*/ 54 w 55"/>
                  <a:gd name="T61" fmla="*/ 18 h 46"/>
                  <a:gd name="T62" fmla="*/ 55 w 55"/>
                  <a:gd name="T63" fmla="*/ 20 h 46"/>
                  <a:gd name="T64" fmla="*/ 54 w 55"/>
                  <a:gd name="T65" fmla="*/ 23 h 46"/>
                  <a:gd name="T66" fmla="*/ 53 w 55"/>
                  <a:gd name="T67" fmla="*/ 25 h 46"/>
                  <a:gd name="T68" fmla="*/ 52 w 55"/>
                  <a:gd name="T69" fmla="*/ 26 h 46"/>
                  <a:gd name="T70" fmla="*/ 50 w 55"/>
                  <a:gd name="T71" fmla="*/ 28 h 46"/>
                  <a:gd name="T72" fmla="*/ 49 w 55"/>
                  <a:gd name="T73" fmla="*/ 29 h 46"/>
                  <a:gd name="T74" fmla="*/ 48 w 55"/>
                  <a:gd name="T75" fmla="*/ 30 h 46"/>
                  <a:gd name="T76" fmla="*/ 47 w 55"/>
                  <a:gd name="T77" fmla="*/ 31 h 46"/>
                  <a:gd name="T78" fmla="*/ 46 w 55"/>
                  <a:gd name="T79" fmla="*/ 31 h 46"/>
                  <a:gd name="T80" fmla="*/ 46 w 55"/>
                  <a:gd name="T81" fmla="*/ 31 h 46"/>
                  <a:gd name="T82" fmla="*/ 48 w 55"/>
                  <a:gd name="T83" fmla="*/ 46 h 46"/>
                  <a:gd name="T84" fmla="*/ 0 w 55"/>
                  <a:gd name="T85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5" h="46">
                    <a:moveTo>
                      <a:pt x="0" y="40"/>
                    </a:moveTo>
                    <a:lnTo>
                      <a:pt x="0" y="29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5" y="0"/>
                    </a:lnTo>
                    <a:lnTo>
                      <a:pt x="23" y="14"/>
                    </a:lnTo>
                    <a:lnTo>
                      <a:pt x="35" y="0"/>
                    </a:lnTo>
                    <a:lnTo>
                      <a:pt x="39" y="0"/>
                    </a:lnTo>
                    <a:lnTo>
                      <a:pt x="41" y="1"/>
                    </a:lnTo>
                    <a:lnTo>
                      <a:pt x="44" y="3"/>
                    </a:lnTo>
                    <a:lnTo>
                      <a:pt x="46" y="5"/>
                    </a:lnTo>
                    <a:lnTo>
                      <a:pt x="48" y="8"/>
                    </a:lnTo>
                    <a:lnTo>
                      <a:pt x="50" y="11"/>
                    </a:lnTo>
                    <a:lnTo>
                      <a:pt x="52" y="13"/>
                    </a:lnTo>
                    <a:lnTo>
                      <a:pt x="53" y="15"/>
                    </a:lnTo>
                    <a:lnTo>
                      <a:pt x="53" y="15"/>
                    </a:lnTo>
                    <a:lnTo>
                      <a:pt x="54" y="16"/>
                    </a:lnTo>
                    <a:lnTo>
                      <a:pt x="54" y="18"/>
                    </a:lnTo>
                    <a:lnTo>
                      <a:pt x="55" y="20"/>
                    </a:lnTo>
                    <a:lnTo>
                      <a:pt x="54" y="23"/>
                    </a:lnTo>
                    <a:lnTo>
                      <a:pt x="53" y="25"/>
                    </a:lnTo>
                    <a:lnTo>
                      <a:pt x="52" y="26"/>
                    </a:lnTo>
                    <a:lnTo>
                      <a:pt x="50" y="28"/>
                    </a:lnTo>
                    <a:lnTo>
                      <a:pt x="49" y="29"/>
                    </a:lnTo>
                    <a:lnTo>
                      <a:pt x="48" y="30"/>
                    </a:lnTo>
                    <a:lnTo>
                      <a:pt x="47" y="31"/>
                    </a:lnTo>
                    <a:lnTo>
                      <a:pt x="46" y="31"/>
                    </a:lnTo>
                    <a:lnTo>
                      <a:pt x="46" y="31"/>
                    </a:lnTo>
                    <a:lnTo>
                      <a:pt x="48" y="46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04" name="Freeform 245"/>
              <p:cNvSpPr>
                <a:spLocks/>
              </p:cNvSpPr>
              <p:nvPr/>
            </p:nvSpPr>
            <p:spPr bwMode="auto">
              <a:xfrm>
                <a:off x="1086" y="2738"/>
                <a:ext cx="40" cy="17"/>
              </a:xfrm>
              <a:custGeom>
                <a:avLst/>
                <a:gdLst>
                  <a:gd name="T0" fmla="*/ 15 w 40"/>
                  <a:gd name="T1" fmla="*/ 17 h 17"/>
                  <a:gd name="T2" fmla="*/ 16 w 40"/>
                  <a:gd name="T3" fmla="*/ 17 h 17"/>
                  <a:gd name="T4" fmla="*/ 17 w 40"/>
                  <a:gd name="T5" fmla="*/ 17 h 17"/>
                  <a:gd name="T6" fmla="*/ 19 w 40"/>
                  <a:gd name="T7" fmla="*/ 17 h 17"/>
                  <a:gd name="T8" fmla="*/ 20 w 40"/>
                  <a:gd name="T9" fmla="*/ 17 h 17"/>
                  <a:gd name="T10" fmla="*/ 22 w 40"/>
                  <a:gd name="T11" fmla="*/ 16 h 17"/>
                  <a:gd name="T12" fmla="*/ 24 w 40"/>
                  <a:gd name="T13" fmla="*/ 16 h 17"/>
                  <a:gd name="T14" fmla="*/ 26 w 40"/>
                  <a:gd name="T15" fmla="*/ 15 h 17"/>
                  <a:gd name="T16" fmla="*/ 28 w 40"/>
                  <a:gd name="T17" fmla="*/ 15 h 17"/>
                  <a:gd name="T18" fmla="*/ 30 w 40"/>
                  <a:gd name="T19" fmla="*/ 14 h 17"/>
                  <a:gd name="T20" fmla="*/ 32 w 40"/>
                  <a:gd name="T21" fmla="*/ 13 h 17"/>
                  <a:gd name="T22" fmla="*/ 34 w 40"/>
                  <a:gd name="T23" fmla="*/ 12 h 17"/>
                  <a:gd name="T24" fmla="*/ 35 w 40"/>
                  <a:gd name="T25" fmla="*/ 12 h 17"/>
                  <a:gd name="T26" fmla="*/ 37 w 40"/>
                  <a:gd name="T27" fmla="*/ 11 h 17"/>
                  <a:gd name="T28" fmla="*/ 38 w 40"/>
                  <a:gd name="T29" fmla="*/ 10 h 17"/>
                  <a:gd name="T30" fmla="*/ 39 w 40"/>
                  <a:gd name="T31" fmla="*/ 9 h 17"/>
                  <a:gd name="T32" fmla="*/ 40 w 40"/>
                  <a:gd name="T33" fmla="*/ 8 h 17"/>
                  <a:gd name="T34" fmla="*/ 33 w 40"/>
                  <a:gd name="T35" fmla="*/ 0 h 17"/>
                  <a:gd name="T36" fmla="*/ 32 w 40"/>
                  <a:gd name="T37" fmla="*/ 0 h 17"/>
                  <a:gd name="T38" fmla="*/ 32 w 40"/>
                  <a:gd name="T39" fmla="*/ 1 h 17"/>
                  <a:gd name="T40" fmla="*/ 31 w 40"/>
                  <a:gd name="T41" fmla="*/ 2 h 17"/>
                  <a:gd name="T42" fmla="*/ 31 w 40"/>
                  <a:gd name="T43" fmla="*/ 2 h 17"/>
                  <a:gd name="T44" fmla="*/ 30 w 40"/>
                  <a:gd name="T45" fmla="*/ 2 h 17"/>
                  <a:gd name="T46" fmla="*/ 30 w 40"/>
                  <a:gd name="T47" fmla="*/ 3 h 17"/>
                  <a:gd name="T48" fmla="*/ 29 w 40"/>
                  <a:gd name="T49" fmla="*/ 3 h 17"/>
                  <a:gd name="T50" fmla="*/ 28 w 40"/>
                  <a:gd name="T51" fmla="*/ 3 h 17"/>
                  <a:gd name="T52" fmla="*/ 27 w 40"/>
                  <a:gd name="T53" fmla="*/ 4 h 17"/>
                  <a:gd name="T54" fmla="*/ 26 w 40"/>
                  <a:gd name="T55" fmla="*/ 5 h 17"/>
                  <a:gd name="T56" fmla="*/ 24 w 40"/>
                  <a:gd name="T57" fmla="*/ 6 h 17"/>
                  <a:gd name="T58" fmla="*/ 22 w 40"/>
                  <a:gd name="T59" fmla="*/ 6 h 17"/>
                  <a:gd name="T60" fmla="*/ 19 w 40"/>
                  <a:gd name="T61" fmla="*/ 7 h 17"/>
                  <a:gd name="T62" fmla="*/ 17 w 40"/>
                  <a:gd name="T63" fmla="*/ 7 h 17"/>
                  <a:gd name="T64" fmla="*/ 15 w 40"/>
                  <a:gd name="T65" fmla="*/ 7 h 17"/>
                  <a:gd name="T66" fmla="*/ 13 w 40"/>
                  <a:gd name="T67" fmla="*/ 7 h 17"/>
                  <a:gd name="T68" fmla="*/ 12 w 40"/>
                  <a:gd name="T69" fmla="*/ 6 h 17"/>
                  <a:gd name="T70" fmla="*/ 11 w 40"/>
                  <a:gd name="T71" fmla="*/ 5 h 17"/>
                  <a:gd name="T72" fmla="*/ 11 w 40"/>
                  <a:gd name="T73" fmla="*/ 3 h 17"/>
                  <a:gd name="T74" fmla="*/ 10 w 40"/>
                  <a:gd name="T75" fmla="*/ 3 h 17"/>
                  <a:gd name="T76" fmla="*/ 9 w 40"/>
                  <a:gd name="T77" fmla="*/ 2 h 17"/>
                  <a:gd name="T78" fmla="*/ 9 w 40"/>
                  <a:gd name="T79" fmla="*/ 1 h 17"/>
                  <a:gd name="T80" fmla="*/ 8 w 40"/>
                  <a:gd name="T81" fmla="*/ 1 h 17"/>
                  <a:gd name="T82" fmla="*/ 7 w 40"/>
                  <a:gd name="T83" fmla="*/ 2 h 17"/>
                  <a:gd name="T84" fmla="*/ 6 w 40"/>
                  <a:gd name="T85" fmla="*/ 3 h 17"/>
                  <a:gd name="T86" fmla="*/ 6 w 40"/>
                  <a:gd name="T87" fmla="*/ 5 h 17"/>
                  <a:gd name="T88" fmla="*/ 6 w 40"/>
                  <a:gd name="T89" fmla="*/ 6 h 17"/>
                  <a:gd name="T90" fmla="*/ 7 w 40"/>
                  <a:gd name="T91" fmla="*/ 7 h 17"/>
                  <a:gd name="T92" fmla="*/ 0 w 40"/>
                  <a:gd name="T93" fmla="*/ 6 h 17"/>
                  <a:gd name="T94" fmla="*/ 2 w 40"/>
                  <a:gd name="T95" fmla="*/ 17 h 17"/>
                  <a:gd name="T96" fmla="*/ 3 w 40"/>
                  <a:gd name="T97" fmla="*/ 17 h 17"/>
                  <a:gd name="T98" fmla="*/ 5 w 40"/>
                  <a:gd name="T99" fmla="*/ 17 h 17"/>
                  <a:gd name="T100" fmla="*/ 7 w 40"/>
                  <a:gd name="T101" fmla="*/ 17 h 17"/>
                  <a:gd name="T102" fmla="*/ 10 w 40"/>
                  <a:gd name="T103" fmla="*/ 17 h 17"/>
                  <a:gd name="T104" fmla="*/ 12 w 40"/>
                  <a:gd name="T105" fmla="*/ 17 h 17"/>
                  <a:gd name="T106" fmla="*/ 13 w 40"/>
                  <a:gd name="T107" fmla="*/ 17 h 17"/>
                  <a:gd name="T108" fmla="*/ 15 w 40"/>
                  <a:gd name="T109" fmla="*/ 17 h 17"/>
                  <a:gd name="T110" fmla="*/ 15 w 40"/>
                  <a:gd name="T1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" h="17">
                    <a:moveTo>
                      <a:pt x="15" y="17"/>
                    </a:moveTo>
                    <a:lnTo>
                      <a:pt x="16" y="17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20" y="17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6" y="15"/>
                    </a:lnTo>
                    <a:lnTo>
                      <a:pt x="28" y="15"/>
                    </a:lnTo>
                    <a:lnTo>
                      <a:pt x="30" y="14"/>
                    </a:lnTo>
                    <a:lnTo>
                      <a:pt x="32" y="13"/>
                    </a:lnTo>
                    <a:lnTo>
                      <a:pt x="34" y="12"/>
                    </a:lnTo>
                    <a:lnTo>
                      <a:pt x="35" y="12"/>
                    </a:lnTo>
                    <a:lnTo>
                      <a:pt x="37" y="11"/>
                    </a:lnTo>
                    <a:lnTo>
                      <a:pt x="38" y="10"/>
                    </a:lnTo>
                    <a:lnTo>
                      <a:pt x="39" y="9"/>
                    </a:lnTo>
                    <a:lnTo>
                      <a:pt x="40" y="8"/>
                    </a:lnTo>
                    <a:lnTo>
                      <a:pt x="33" y="0"/>
                    </a:lnTo>
                    <a:lnTo>
                      <a:pt x="32" y="0"/>
                    </a:lnTo>
                    <a:lnTo>
                      <a:pt x="32" y="1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29" y="3"/>
                    </a:lnTo>
                    <a:lnTo>
                      <a:pt x="28" y="3"/>
                    </a:lnTo>
                    <a:lnTo>
                      <a:pt x="27" y="4"/>
                    </a:lnTo>
                    <a:lnTo>
                      <a:pt x="26" y="5"/>
                    </a:lnTo>
                    <a:lnTo>
                      <a:pt x="24" y="6"/>
                    </a:lnTo>
                    <a:lnTo>
                      <a:pt x="22" y="6"/>
                    </a:lnTo>
                    <a:lnTo>
                      <a:pt x="19" y="7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3" y="7"/>
                    </a:lnTo>
                    <a:lnTo>
                      <a:pt x="12" y="6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7" y="7"/>
                    </a:lnTo>
                    <a:lnTo>
                      <a:pt x="0" y="6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5" y="17"/>
                    </a:lnTo>
                    <a:lnTo>
                      <a:pt x="15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05" name="Freeform 246"/>
              <p:cNvSpPr>
                <a:spLocks/>
              </p:cNvSpPr>
              <p:nvPr/>
            </p:nvSpPr>
            <p:spPr bwMode="auto">
              <a:xfrm>
                <a:off x="1100" y="2734"/>
                <a:ext cx="29" cy="19"/>
              </a:xfrm>
              <a:custGeom>
                <a:avLst/>
                <a:gdLst>
                  <a:gd name="T0" fmla="*/ 3 w 29"/>
                  <a:gd name="T1" fmla="*/ 19 h 19"/>
                  <a:gd name="T2" fmla="*/ 4 w 29"/>
                  <a:gd name="T3" fmla="*/ 19 h 19"/>
                  <a:gd name="T4" fmla="*/ 5 w 29"/>
                  <a:gd name="T5" fmla="*/ 19 h 19"/>
                  <a:gd name="T6" fmla="*/ 6 w 29"/>
                  <a:gd name="T7" fmla="*/ 19 h 19"/>
                  <a:gd name="T8" fmla="*/ 8 w 29"/>
                  <a:gd name="T9" fmla="*/ 18 h 19"/>
                  <a:gd name="T10" fmla="*/ 9 w 29"/>
                  <a:gd name="T11" fmla="*/ 18 h 19"/>
                  <a:gd name="T12" fmla="*/ 11 w 29"/>
                  <a:gd name="T13" fmla="*/ 17 h 19"/>
                  <a:gd name="T14" fmla="*/ 13 w 29"/>
                  <a:gd name="T15" fmla="*/ 17 h 19"/>
                  <a:gd name="T16" fmla="*/ 14 w 29"/>
                  <a:gd name="T17" fmla="*/ 16 h 19"/>
                  <a:gd name="T18" fmla="*/ 16 w 29"/>
                  <a:gd name="T19" fmla="*/ 15 h 19"/>
                  <a:gd name="T20" fmla="*/ 18 w 29"/>
                  <a:gd name="T21" fmla="*/ 15 h 19"/>
                  <a:gd name="T22" fmla="*/ 19 w 29"/>
                  <a:gd name="T23" fmla="*/ 14 h 19"/>
                  <a:gd name="T24" fmla="*/ 21 w 29"/>
                  <a:gd name="T25" fmla="*/ 13 h 19"/>
                  <a:gd name="T26" fmla="*/ 22 w 29"/>
                  <a:gd name="T27" fmla="*/ 13 h 19"/>
                  <a:gd name="T28" fmla="*/ 23 w 29"/>
                  <a:gd name="T29" fmla="*/ 12 h 19"/>
                  <a:gd name="T30" fmla="*/ 24 w 29"/>
                  <a:gd name="T31" fmla="*/ 12 h 19"/>
                  <a:gd name="T32" fmla="*/ 25 w 29"/>
                  <a:gd name="T33" fmla="*/ 11 h 19"/>
                  <a:gd name="T34" fmla="*/ 26 w 29"/>
                  <a:gd name="T35" fmla="*/ 10 h 19"/>
                  <a:gd name="T36" fmla="*/ 28 w 29"/>
                  <a:gd name="T37" fmla="*/ 9 h 19"/>
                  <a:gd name="T38" fmla="*/ 28 w 29"/>
                  <a:gd name="T39" fmla="*/ 7 h 19"/>
                  <a:gd name="T40" fmla="*/ 29 w 29"/>
                  <a:gd name="T41" fmla="*/ 6 h 19"/>
                  <a:gd name="T42" fmla="*/ 29 w 29"/>
                  <a:gd name="T43" fmla="*/ 5 h 19"/>
                  <a:gd name="T44" fmla="*/ 29 w 29"/>
                  <a:gd name="T45" fmla="*/ 3 h 19"/>
                  <a:gd name="T46" fmla="*/ 29 w 29"/>
                  <a:gd name="T47" fmla="*/ 2 h 19"/>
                  <a:gd name="T48" fmla="*/ 28 w 29"/>
                  <a:gd name="T49" fmla="*/ 0 h 19"/>
                  <a:gd name="T50" fmla="*/ 20 w 29"/>
                  <a:gd name="T51" fmla="*/ 3 h 19"/>
                  <a:gd name="T52" fmla="*/ 20 w 29"/>
                  <a:gd name="T53" fmla="*/ 5 h 19"/>
                  <a:gd name="T54" fmla="*/ 20 w 29"/>
                  <a:gd name="T55" fmla="*/ 6 h 19"/>
                  <a:gd name="T56" fmla="*/ 19 w 29"/>
                  <a:gd name="T57" fmla="*/ 7 h 19"/>
                  <a:gd name="T58" fmla="*/ 18 w 29"/>
                  <a:gd name="T59" fmla="*/ 8 h 19"/>
                  <a:gd name="T60" fmla="*/ 15 w 29"/>
                  <a:gd name="T61" fmla="*/ 9 h 19"/>
                  <a:gd name="T62" fmla="*/ 13 w 29"/>
                  <a:gd name="T63" fmla="*/ 10 h 19"/>
                  <a:gd name="T64" fmla="*/ 10 w 29"/>
                  <a:gd name="T65" fmla="*/ 11 h 19"/>
                  <a:gd name="T66" fmla="*/ 8 w 29"/>
                  <a:gd name="T67" fmla="*/ 12 h 19"/>
                  <a:gd name="T68" fmla="*/ 5 w 29"/>
                  <a:gd name="T69" fmla="*/ 12 h 19"/>
                  <a:gd name="T70" fmla="*/ 4 w 29"/>
                  <a:gd name="T71" fmla="*/ 13 h 19"/>
                  <a:gd name="T72" fmla="*/ 2 w 29"/>
                  <a:gd name="T73" fmla="*/ 13 h 19"/>
                  <a:gd name="T74" fmla="*/ 0 w 29"/>
                  <a:gd name="T75" fmla="*/ 13 h 19"/>
                  <a:gd name="T76" fmla="*/ 3 w 29"/>
                  <a:gd name="T7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9" h="19">
                    <a:moveTo>
                      <a:pt x="3" y="19"/>
                    </a:moveTo>
                    <a:lnTo>
                      <a:pt x="4" y="19"/>
                    </a:lnTo>
                    <a:lnTo>
                      <a:pt x="5" y="19"/>
                    </a:lnTo>
                    <a:lnTo>
                      <a:pt x="6" y="19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11" y="17"/>
                    </a:lnTo>
                    <a:lnTo>
                      <a:pt x="13" y="17"/>
                    </a:lnTo>
                    <a:lnTo>
                      <a:pt x="14" y="16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19" y="14"/>
                    </a:lnTo>
                    <a:lnTo>
                      <a:pt x="21" y="13"/>
                    </a:lnTo>
                    <a:lnTo>
                      <a:pt x="22" y="13"/>
                    </a:lnTo>
                    <a:lnTo>
                      <a:pt x="23" y="12"/>
                    </a:lnTo>
                    <a:lnTo>
                      <a:pt x="24" y="12"/>
                    </a:lnTo>
                    <a:lnTo>
                      <a:pt x="25" y="11"/>
                    </a:lnTo>
                    <a:lnTo>
                      <a:pt x="26" y="10"/>
                    </a:lnTo>
                    <a:lnTo>
                      <a:pt x="28" y="9"/>
                    </a:lnTo>
                    <a:lnTo>
                      <a:pt x="28" y="7"/>
                    </a:lnTo>
                    <a:lnTo>
                      <a:pt x="29" y="6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9" y="2"/>
                    </a:lnTo>
                    <a:lnTo>
                      <a:pt x="28" y="0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8" y="8"/>
                    </a:lnTo>
                    <a:lnTo>
                      <a:pt x="15" y="9"/>
                    </a:lnTo>
                    <a:lnTo>
                      <a:pt x="13" y="10"/>
                    </a:lnTo>
                    <a:lnTo>
                      <a:pt x="10" y="11"/>
                    </a:lnTo>
                    <a:lnTo>
                      <a:pt x="8" y="12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06" name="Freeform 247"/>
              <p:cNvSpPr>
                <a:spLocks/>
              </p:cNvSpPr>
              <p:nvPr/>
            </p:nvSpPr>
            <p:spPr bwMode="auto">
              <a:xfrm>
                <a:off x="1088" y="2742"/>
                <a:ext cx="12" cy="11"/>
              </a:xfrm>
              <a:custGeom>
                <a:avLst/>
                <a:gdLst>
                  <a:gd name="T0" fmla="*/ 10 w 12"/>
                  <a:gd name="T1" fmla="*/ 5 h 11"/>
                  <a:gd name="T2" fmla="*/ 9 w 12"/>
                  <a:gd name="T3" fmla="*/ 4 h 11"/>
                  <a:gd name="T4" fmla="*/ 9 w 12"/>
                  <a:gd name="T5" fmla="*/ 3 h 11"/>
                  <a:gd name="T6" fmla="*/ 8 w 12"/>
                  <a:gd name="T7" fmla="*/ 2 h 11"/>
                  <a:gd name="T8" fmla="*/ 8 w 12"/>
                  <a:gd name="T9" fmla="*/ 1 h 11"/>
                  <a:gd name="T10" fmla="*/ 7 w 12"/>
                  <a:gd name="T11" fmla="*/ 1 h 11"/>
                  <a:gd name="T12" fmla="*/ 7 w 12"/>
                  <a:gd name="T13" fmla="*/ 0 h 11"/>
                  <a:gd name="T14" fmla="*/ 6 w 12"/>
                  <a:gd name="T15" fmla="*/ 0 h 11"/>
                  <a:gd name="T16" fmla="*/ 6 w 12"/>
                  <a:gd name="T17" fmla="*/ 0 h 11"/>
                  <a:gd name="T18" fmla="*/ 6 w 12"/>
                  <a:gd name="T19" fmla="*/ 1 h 11"/>
                  <a:gd name="T20" fmla="*/ 6 w 12"/>
                  <a:gd name="T21" fmla="*/ 2 h 11"/>
                  <a:gd name="T22" fmla="*/ 7 w 12"/>
                  <a:gd name="T23" fmla="*/ 4 h 11"/>
                  <a:gd name="T24" fmla="*/ 7 w 12"/>
                  <a:gd name="T25" fmla="*/ 5 h 11"/>
                  <a:gd name="T26" fmla="*/ 0 w 12"/>
                  <a:gd name="T27" fmla="*/ 5 h 11"/>
                  <a:gd name="T28" fmla="*/ 1 w 12"/>
                  <a:gd name="T29" fmla="*/ 11 h 11"/>
                  <a:gd name="T30" fmla="*/ 2 w 12"/>
                  <a:gd name="T31" fmla="*/ 11 h 11"/>
                  <a:gd name="T32" fmla="*/ 3 w 12"/>
                  <a:gd name="T33" fmla="*/ 11 h 11"/>
                  <a:gd name="T34" fmla="*/ 4 w 12"/>
                  <a:gd name="T35" fmla="*/ 11 h 11"/>
                  <a:gd name="T36" fmla="*/ 5 w 12"/>
                  <a:gd name="T37" fmla="*/ 11 h 11"/>
                  <a:gd name="T38" fmla="*/ 6 w 12"/>
                  <a:gd name="T39" fmla="*/ 11 h 11"/>
                  <a:gd name="T40" fmla="*/ 7 w 12"/>
                  <a:gd name="T41" fmla="*/ 11 h 11"/>
                  <a:gd name="T42" fmla="*/ 7 w 12"/>
                  <a:gd name="T43" fmla="*/ 11 h 11"/>
                  <a:gd name="T44" fmla="*/ 7 w 12"/>
                  <a:gd name="T45" fmla="*/ 11 h 11"/>
                  <a:gd name="T46" fmla="*/ 8 w 12"/>
                  <a:gd name="T47" fmla="*/ 11 h 11"/>
                  <a:gd name="T48" fmla="*/ 9 w 12"/>
                  <a:gd name="T49" fmla="*/ 11 h 11"/>
                  <a:gd name="T50" fmla="*/ 9 w 12"/>
                  <a:gd name="T51" fmla="*/ 11 h 11"/>
                  <a:gd name="T52" fmla="*/ 10 w 12"/>
                  <a:gd name="T53" fmla="*/ 11 h 11"/>
                  <a:gd name="T54" fmla="*/ 10 w 12"/>
                  <a:gd name="T55" fmla="*/ 10 h 11"/>
                  <a:gd name="T56" fmla="*/ 10 w 12"/>
                  <a:gd name="T57" fmla="*/ 10 h 11"/>
                  <a:gd name="T58" fmla="*/ 11 w 12"/>
                  <a:gd name="T59" fmla="*/ 10 h 11"/>
                  <a:gd name="T60" fmla="*/ 12 w 12"/>
                  <a:gd name="T61" fmla="*/ 10 h 11"/>
                  <a:gd name="T62" fmla="*/ 10 w 12"/>
                  <a:gd name="T6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" h="11">
                    <a:moveTo>
                      <a:pt x="10" y="5"/>
                    </a:moveTo>
                    <a:lnTo>
                      <a:pt x="9" y="4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07" name="Freeform 248"/>
              <p:cNvSpPr>
                <a:spLocks/>
              </p:cNvSpPr>
              <p:nvPr/>
            </p:nvSpPr>
            <p:spPr bwMode="auto">
              <a:xfrm>
                <a:off x="1077" y="2664"/>
                <a:ext cx="46" cy="46"/>
              </a:xfrm>
              <a:custGeom>
                <a:avLst/>
                <a:gdLst>
                  <a:gd name="T0" fmla="*/ 36 w 46"/>
                  <a:gd name="T1" fmla="*/ 5 h 46"/>
                  <a:gd name="T2" fmla="*/ 32 w 46"/>
                  <a:gd name="T3" fmla="*/ 2 h 46"/>
                  <a:gd name="T4" fmla="*/ 27 w 46"/>
                  <a:gd name="T5" fmla="*/ 1 h 46"/>
                  <a:gd name="T6" fmla="*/ 23 w 46"/>
                  <a:gd name="T7" fmla="*/ 0 h 46"/>
                  <a:gd name="T8" fmla="*/ 19 w 46"/>
                  <a:gd name="T9" fmla="*/ 0 h 46"/>
                  <a:gd name="T10" fmla="*/ 15 w 46"/>
                  <a:gd name="T11" fmla="*/ 0 h 46"/>
                  <a:gd name="T12" fmla="*/ 12 w 46"/>
                  <a:gd name="T13" fmla="*/ 1 h 46"/>
                  <a:gd name="T14" fmla="*/ 9 w 46"/>
                  <a:gd name="T15" fmla="*/ 1 h 46"/>
                  <a:gd name="T16" fmla="*/ 6 w 46"/>
                  <a:gd name="T17" fmla="*/ 3 h 46"/>
                  <a:gd name="T18" fmla="*/ 3 w 46"/>
                  <a:gd name="T19" fmla="*/ 6 h 46"/>
                  <a:gd name="T20" fmla="*/ 1 w 46"/>
                  <a:gd name="T21" fmla="*/ 10 h 46"/>
                  <a:gd name="T22" fmla="*/ 1 w 46"/>
                  <a:gd name="T23" fmla="*/ 14 h 46"/>
                  <a:gd name="T24" fmla="*/ 1 w 46"/>
                  <a:gd name="T25" fmla="*/ 18 h 46"/>
                  <a:gd name="T26" fmla="*/ 1 w 46"/>
                  <a:gd name="T27" fmla="*/ 21 h 46"/>
                  <a:gd name="T28" fmla="*/ 3 w 46"/>
                  <a:gd name="T29" fmla="*/ 24 h 46"/>
                  <a:gd name="T30" fmla="*/ 5 w 46"/>
                  <a:gd name="T31" fmla="*/ 27 h 46"/>
                  <a:gd name="T32" fmla="*/ 7 w 46"/>
                  <a:gd name="T33" fmla="*/ 29 h 46"/>
                  <a:gd name="T34" fmla="*/ 11 w 46"/>
                  <a:gd name="T35" fmla="*/ 31 h 46"/>
                  <a:gd name="T36" fmla="*/ 14 w 46"/>
                  <a:gd name="T37" fmla="*/ 32 h 46"/>
                  <a:gd name="T38" fmla="*/ 19 w 46"/>
                  <a:gd name="T39" fmla="*/ 33 h 46"/>
                  <a:gd name="T40" fmla="*/ 22 w 46"/>
                  <a:gd name="T41" fmla="*/ 33 h 46"/>
                  <a:gd name="T42" fmla="*/ 24 w 46"/>
                  <a:gd name="T43" fmla="*/ 33 h 46"/>
                  <a:gd name="T44" fmla="*/ 27 w 46"/>
                  <a:gd name="T45" fmla="*/ 33 h 46"/>
                  <a:gd name="T46" fmla="*/ 29 w 46"/>
                  <a:gd name="T47" fmla="*/ 33 h 46"/>
                  <a:gd name="T48" fmla="*/ 29 w 46"/>
                  <a:gd name="T49" fmla="*/ 38 h 46"/>
                  <a:gd name="T50" fmla="*/ 30 w 46"/>
                  <a:gd name="T51" fmla="*/ 45 h 46"/>
                  <a:gd name="T52" fmla="*/ 32 w 46"/>
                  <a:gd name="T53" fmla="*/ 46 h 46"/>
                  <a:gd name="T54" fmla="*/ 37 w 46"/>
                  <a:gd name="T55" fmla="*/ 45 h 46"/>
                  <a:gd name="T56" fmla="*/ 42 w 46"/>
                  <a:gd name="T57" fmla="*/ 44 h 46"/>
                  <a:gd name="T58" fmla="*/ 45 w 46"/>
                  <a:gd name="T59" fmla="*/ 42 h 46"/>
                  <a:gd name="T60" fmla="*/ 46 w 46"/>
                  <a:gd name="T61" fmla="*/ 38 h 46"/>
                  <a:gd name="T62" fmla="*/ 46 w 46"/>
                  <a:gd name="T63" fmla="*/ 29 h 46"/>
                  <a:gd name="T64" fmla="*/ 44 w 46"/>
                  <a:gd name="T65" fmla="*/ 18 h 46"/>
                  <a:gd name="T66" fmla="*/ 41 w 46"/>
                  <a:gd name="T67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6" h="46">
                    <a:moveTo>
                      <a:pt x="38" y="6"/>
                    </a:moveTo>
                    <a:lnTo>
                      <a:pt x="36" y="5"/>
                    </a:lnTo>
                    <a:lnTo>
                      <a:pt x="34" y="3"/>
                    </a:lnTo>
                    <a:lnTo>
                      <a:pt x="32" y="2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2" y="23"/>
                    </a:lnTo>
                    <a:lnTo>
                      <a:pt x="3" y="24"/>
                    </a:lnTo>
                    <a:lnTo>
                      <a:pt x="4" y="26"/>
                    </a:lnTo>
                    <a:lnTo>
                      <a:pt x="5" y="27"/>
                    </a:lnTo>
                    <a:lnTo>
                      <a:pt x="6" y="28"/>
                    </a:lnTo>
                    <a:lnTo>
                      <a:pt x="7" y="29"/>
                    </a:lnTo>
                    <a:lnTo>
                      <a:pt x="9" y="30"/>
                    </a:lnTo>
                    <a:lnTo>
                      <a:pt x="11" y="31"/>
                    </a:lnTo>
                    <a:lnTo>
                      <a:pt x="13" y="32"/>
                    </a:lnTo>
                    <a:lnTo>
                      <a:pt x="14" y="32"/>
                    </a:lnTo>
                    <a:lnTo>
                      <a:pt x="16" y="33"/>
                    </a:lnTo>
                    <a:lnTo>
                      <a:pt x="19" y="33"/>
                    </a:lnTo>
                    <a:lnTo>
                      <a:pt x="21" y="33"/>
                    </a:lnTo>
                    <a:lnTo>
                      <a:pt x="22" y="33"/>
                    </a:lnTo>
                    <a:lnTo>
                      <a:pt x="23" y="33"/>
                    </a:lnTo>
                    <a:lnTo>
                      <a:pt x="24" y="33"/>
                    </a:lnTo>
                    <a:lnTo>
                      <a:pt x="25" y="33"/>
                    </a:lnTo>
                    <a:lnTo>
                      <a:pt x="27" y="33"/>
                    </a:lnTo>
                    <a:lnTo>
                      <a:pt x="28" y="33"/>
                    </a:lnTo>
                    <a:lnTo>
                      <a:pt x="29" y="33"/>
                    </a:lnTo>
                    <a:lnTo>
                      <a:pt x="30" y="32"/>
                    </a:lnTo>
                    <a:lnTo>
                      <a:pt x="29" y="38"/>
                    </a:lnTo>
                    <a:lnTo>
                      <a:pt x="29" y="42"/>
                    </a:lnTo>
                    <a:lnTo>
                      <a:pt x="30" y="45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7" y="45"/>
                    </a:lnTo>
                    <a:lnTo>
                      <a:pt x="39" y="45"/>
                    </a:lnTo>
                    <a:lnTo>
                      <a:pt x="42" y="44"/>
                    </a:lnTo>
                    <a:lnTo>
                      <a:pt x="44" y="43"/>
                    </a:lnTo>
                    <a:lnTo>
                      <a:pt x="45" y="42"/>
                    </a:lnTo>
                    <a:lnTo>
                      <a:pt x="46" y="40"/>
                    </a:lnTo>
                    <a:lnTo>
                      <a:pt x="46" y="38"/>
                    </a:lnTo>
                    <a:lnTo>
                      <a:pt x="46" y="34"/>
                    </a:lnTo>
                    <a:lnTo>
                      <a:pt x="46" y="29"/>
                    </a:lnTo>
                    <a:lnTo>
                      <a:pt x="45" y="24"/>
                    </a:lnTo>
                    <a:lnTo>
                      <a:pt x="44" y="18"/>
                    </a:lnTo>
                    <a:lnTo>
                      <a:pt x="43" y="13"/>
                    </a:lnTo>
                    <a:lnTo>
                      <a:pt x="41" y="9"/>
                    </a:lnTo>
                    <a:lnTo>
                      <a:pt x="38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08" name="Freeform 249"/>
              <p:cNvSpPr>
                <a:spLocks/>
              </p:cNvSpPr>
              <p:nvPr/>
            </p:nvSpPr>
            <p:spPr bwMode="auto">
              <a:xfrm>
                <a:off x="1072" y="2670"/>
                <a:ext cx="49" cy="44"/>
              </a:xfrm>
              <a:custGeom>
                <a:avLst/>
                <a:gdLst>
                  <a:gd name="T0" fmla="*/ 49 w 49"/>
                  <a:gd name="T1" fmla="*/ 19 h 44"/>
                  <a:gd name="T2" fmla="*/ 49 w 49"/>
                  <a:gd name="T3" fmla="*/ 21 h 44"/>
                  <a:gd name="T4" fmla="*/ 49 w 49"/>
                  <a:gd name="T5" fmla="*/ 24 h 44"/>
                  <a:gd name="T6" fmla="*/ 48 w 49"/>
                  <a:gd name="T7" fmla="*/ 27 h 44"/>
                  <a:gd name="T8" fmla="*/ 46 w 49"/>
                  <a:gd name="T9" fmla="*/ 30 h 44"/>
                  <a:gd name="T10" fmla="*/ 44 w 49"/>
                  <a:gd name="T11" fmla="*/ 31 h 44"/>
                  <a:gd name="T12" fmla="*/ 42 w 49"/>
                  <a:gd name="T13" fmla="*/ 31 h 44"/>
                  <a:gd name="T14" fmla="*/ 42 w 49"/>
                  <a:gd name="T15" fmla="*/ 31 h 44"/>
                  <a:gd name="T16" fmla="*/ 41 w 49"/>
                  <a:gd name="T17" fmla="*/ 33 h 44"/>
                  <a:gd name="T18" fmla="*/ 39 w 49"/>
                  <a:gd name="T19" fmla="*/ 35 h 44"/>
                  <a:gd name="T20" fmla="*/ 37 w 49"/>
                  <a:gd name="T21" fmla="*/ 37 h 44"/>
                  <a:gd name="T22" fmla="*/ 35 w 49"/>
                  <a:gd name="T23" fmla="*/ 39 h 44"/>
                  <a:gd name="T24" fmla="*/ 32 w 49"/>
                  <a:gd name="T25" fmla="*/ 41 h 44"/>
                  <a:gd name="T26" fmla="*/ 30 w 49"/>
                  <a:gd name="T27" fmla="*/ 42 h 44"/>
                  <a:gd name="T28" fmla="*/ 27 w 49"/>
                  <a:gd name="T29" fmla="*/ 43 h 44"/>
                  <a:gd name="T30" fmla="*/ 24 w 49"/>
                  <a:gd name="T31" fmla="*/ 44 h 44"/>
                  <a:gd name="T32" fmla="*/ 20 w 49"/>
                  <a:gd name="T33" fmla="*/ 43 h 44"/>
                  <a:gd name="T34" fmla="*/ 15 w 49"/>
                  <a:gd name="T35" fmla="*/ 43 h 44"/>
                  <a:gd name="T36" fmla="*/ 11 w 49"/>
                  <a:gd name="T37" fmla="*/ 41 h 44"/>
                  <a:gd name="T38" fmla="*/ 8 w 49"/>
                  <a:gd name="T39" fmla="*/ 39 h 44"/>
                  <a:gd name="T40" fmla="*/ 5 w 49"/>
                  <a:gd name="T41" fmla="*/ 36 h 44"/>
                  <a:gd name="T42" fmla="*/ 3 w 49"/>
                  <a:gd name="T43" fmla="*/ 32 h 44"/>
                  <a:gd name="T44" fmla="*/ 1 w 49"/>
                  <a:gd name="T45" fmla="*/ 28 h 44"/>
                  <a:gd name="T46" fmla="*/ 0 w 49"/>
                  <a:gd name="T47" fmla="*/ 24 h 44"/>
                  <a:gd name="T48" fmla="*/ 0 w 49"/>
                  <a:gd name="T49" fmla="*/ 20 h 44"/>
                  <a:gd name="T50" fmla="*/ 1 w 49"/>
                  <a:gd name="T51" fmla="*/ 15 h 44"/>
                  <a:gd name="T52" fmla="*/ 3 w 49"/>
                  <a:gd name="T53" fmla="*/ 11 h 44"/>
                  <a:gd name="T54" fmla="*/ 5 w 49"/>
                  <a:gd name="T55" fmla="*/ 8 h 44"/>
                  <a:gd name="T56" fmla="*/ 5 w 49"/>
                  <a:gd name="T57" fmla="*/ 7 h 44"/>
                  <a:gd name="T58" fmla="*/ 6 w 49"/>
                  <a:gd name="T59" fmla="*/ 6 h 44"/>
                  <a:gd name="T60" fmla="*/ 7 w 49"/>
                  <a:gd name="T61" fmla="*/ 6 h 44"/>
                  <a:gd name="T62" fmla="*/ 8 w 49"/>
                  <a:gd name="T63" fmla="*/ 5 h 44"/>
                  <a:gd name="T64" fmla="*/ 10 w 49"/>
                  <a:gd name="T65" fmla="*/ 4 h 44"/>
                  <a:gd name="T66" fmla="*/ 13 w 49"/>
                  <a:gd name="T67" fmla="*/ 2 h 44"/>
                  <a:gd name="T68" fmla="*/ 17 w 49"/>
                  <a:gd name="T69" fmla="*/ 0 h 44"/>
                  <a:gd name="T70" fmla="*/ 23 w 49"/>
                  <a:gd name="T71" fmla="*/ 0 h 44"/>
                  <a:gd name="T72" fmla="*/ 28 w 49"/>
                  <a:gd name="T73" fmla="*/ 0 h 44"/>
                  <a:gd name="T74" fmla="*/ 31 w 49"/>
                  <a:gd name="T75" fmla="*/ 2 h 44"/>
                  <a:gd name="T76" fmla="*/ 34 w 49"/>
                  <a:gd name="T77" fmla="*/ 3 h 44"/>
                  <a:gd name="T78" fmla="*/ 37 w 49"/>
                  <a:gd name="T79" fmla="*/ 5 h 44"/>
                  <a:gd name="T80" fmla="*/ 39 w 49"/>
                  <a:gd name="T81" fmla="*/ 7 h 44"/>
                  <a:gd name="T82" fmla="*/ 41 w 49"/>
                  <a:gd name="T83" fmla="*/ 9 h 44"/>
                  <a:gd name="T84" fmla="*/ 44 w 49"/>
                  <a:gd name="T85" fmla="*/ 13 h 44"/>
                  <a:gd name="T86" fmla="*/ 47 w 49"/>
                  <a:gd name="T87" fmla="*/ 1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4">
                    <a:moveTo>
                      <a:pt x="49" y="18"/>
                    </a:moveTo>
                    <a:lnTo>
                      <a:pt x="49" y="19"/>
                    </a:lnTo>
                    <a:lnTo>
                      <a:pt x="49" y="20"/>
                    </a:lnTo>
                    <a:lnTo>
                      <a:pt x="49" y="21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6"/>
                    </a:lnTo>
                    <a:lnTo>
                      <a:pt x="48" y="27"/>
                    </a:lnTo>
                    <a:lnTo>
                      <a:pt x="47" y="29"/>
                    </a:lnTo>
                    <a:lnTo>
                      <a:pt x="46" y="30"/>
                    </a:lnTo>
                    <a:lnTo>
                      <a:pt x="45" y="31"/>
                    </a:lnTo>
                    <a:lnTo>
                      <a:pt x="44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1" y="33"/>
                    </a:lnTo>
                    <a:lnTo>
                      <a:pt x="40" y="34"/>
                    </a:lnTo>
                    <a:lnTo>
                      <a:pt x="39" y="35"/>
                    </a:lnTo>
                    <a:lnTo>
                      <a:pt x="38" y="36"/>
                    </a:lnTo>
                    <a:lnTo>
                      <a:pt x="37" y="37"/>
                    </a:lnTo>
                    <a:lnTo>
                      <a:pt x="36" y="38"/>
                    </a:lnTo>
                    <a:lnTo>
                      <a:pt x="35" y="39"/>
                    </a:lnTo>
                    <a:lnTo>
                      <a:pt x="34" y="40"/>
                    </a:lnTo>
                    <a:lnTo>
                      <a:pt x="32" y="41"/>
                    </a:lnTo>
                    <a:lnTo>
                      <a:pt x="31" y="42"/>
                    </a:lnTo>
                    <a:lnTo>
                      <a:pt x="30" y="42"/>
                    </a:lnTo>
                    <a:lnTo>
                      <a:pt x="28" y="43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0" y="43"/>
                    </a:lnTo>
                    <a:lnTo>
                      <a:pt x="18" y="43"/>
                    </a:lnTo>
                    <a:lnTo>
                      <a:pt x="15" y="43"/>
                    </a:lnTo>
                    <a:lnTo>
                      <a:pt x="13" y="42"/>
                    </a:lnTo>
                    <a:lnTo>
                      <a:pt x="11" y="41"/>
                    </a:lnTo>
                    <a:lnTo>
                      <a:pt x="10" y="40"/>
                    </a:lnTo>
                    <a:lnTo>
                      <a:pt x="8" y="39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4" y="34"/>
                    </a:lnTo>
                    <a:lnTo>
                      <a:pt x="3" y="32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2" y="13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5" y="1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1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4" y="3"/>
                    </a:lnTo>
                    <a:lnTo>
                      <a:pt x="35" y="4"/>
                    </a:lnTo>
                    <a:lnTo>
                      <a:pt x="37" y="5"/>
                    </a:lnTo>
                    <a:lnTo>
                      <a:pt x="38" y="7"/>
                    </a:lnTo>
                    <a:lnTo>
                      <a:pt x="39" y="7"/>
                    </a:lnTo>
                    <a:lnTo>
                      <a:pt x="40" y="8"/>
                    </a:lnTo>
                    <a:lnTo>
                      <a:pt x="41" y="9"/>
                    </a:lnTo>
                    <a:lnTo>
                      <a:pt x="43" y="11"/>
                    </a:lnTo>
                    <a:lnTo>
                      <a:pt x="44" y="13"/>
                    </a:lnTo>
                    <a:lnTo>
                      <a:pt x="46" y="14"/>
                    </a:lnTo>
                    <a:lnTo>
                      <a:pt x="47" y="16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09" name="Freeform 250"/>
              <p:cNvSpPr>
                <a:spLocks/>
              </p:cNvSpPr>
              <p:nvPr/>
            </p:nvSpPr>
            <p:spPr bwMode="auto">
              <a:xfrm>
                <a:off x="1075" y="2673"/>
                <a:ext cx="44" cy="37"/>
              </a:xfrm>
              <a:custGeom>
                <a:avLst/>
                <a:gdLst>
                  <a:gd name="T0" fmla="*/ 40 w 44"/>
                  <a:gd name="T1" fmla="*/ 14 h 37"/>
                  <a:gd name="T2" fmla="*/ 39 w 44"/>
                  <a:gd name="T3" fmla="*/ 14 h 37"/>
                  <a:gd name="T4" fmla="*/ 38 w 44"/>
                  <a:gd name="T5" fmla="*/ 15 h 37"/>
                  <a:gd name="T6" fmla="*/ 38 w 44"/>
                  <a:gd name="T7" fmla="*/ 15 h 37"/>
                  <a:gd name="T8" fmla="*/ 37 w 44"/>
                  <a:gd name="T9" fmla="*/ 15 h 37"/>
                  <a:gd name="T10" fmla="*/ 36 w 44"/>
                  <a:gd name="T11" fmla="*/ 12 h 37"/>
                  <a:gd name="T12" fmla="*/ 35 w 44"/>
                  <a:gd name="T13" fmla="*/ 9 h 37"/>
                  <a:gd name="T14" fmla="*/ 33 w 44"/>
                  <a:gd name="T15" fmla="*/ 7 h 37"/>
                  <a:gd name="T16" fmla="*/ 31 w 44"/>
                  <a:gd name="T17" fmla="*/ 4 h 37"/>
                  <a:gd name="T18" fmla="*/ 28 w 44"/>
                  <a:gd name="T19" fmla="*/ 3 h 37"/>
                  <a:gd name="T20" fmla="*/ 25 w 44"/>
                  <a:gd name="T21" fmla="*/ 1 h 37"/>
                  <a:gd name="T22" fmla="*/ 22 w 44"/>
                  <a:gd name="T23" fmla="*/ 1 h 37"/>
                  <a:gd name="T24" fmla="*/ 19 w 44"/>
                  <a:gd name="T25" fmla="*/ 0 h 37"/>
                  <a:gd name="T26" fmla="*/ 15 w 44"/>
                  <a:gd name="T27" fmla="*/ 1 h 37"/>
                  <a:gd name="T28" fmla="*/ 12 w 44"/>
                  <a:gd name="T29" fmla="*/ 2 h 37"/>
                  <a:gd name="T30" fmla="*/ 9 w 44"/>
                  <a:gd name="T31" fmla="*/ 3 h 37"/>
                  <a:gd name="T32" fmla="*/ 6 w 44"/>
                  <a:gd name="T33" fmla="*/ 6 h 37"/>
                  <a:gd name="T34" fmla="*/ 4 w 44"/>
                  <a:gd name="T35" fmla="*/ 8 h 37"/>
                  <a:gd name="T36" fmla="*/ 2 w 44"/>
                  <a:gd name="T37" fmla="*/ 11 h 37"/>
                  <a:gd name="T38" fmla="*/ 1 w 44"/>
                  <a:gd name="T39" fmla="*/ 15 h 37"/>
                  <a:gd name="T40" fmla="*/ 0 w 44"/>
                  <a:gd name="T41" fmla="*/ 19 h 37"/>
                  <a:gd name="T42" fmla="*/ 1 w 44"/>
                  <a:gd name="T43" fmla="*/ 22 h 37"/>
                  <a:gd name="T44" fmla="*/ 2 w 44"/>
                  <a:gd name="T45" fmla="*/ 26 h 37"/>
                  <a:gd name="T46" fmla="*/ 4 w 44"/>
                  <a:gd name="T47" fmla="*/ 29 h 37"/>
                  <a:gd name="T48" fmla="*/ 6 w 44"/>
                  <a:gd name="T49" fmla="*/ 32 h 37"/>
                  <a:gd name="T50" fmla="*/ 9 w 44"/>
                  <a:gd name="T51" fmla="*/ 34 h 37"/>
                  <a:gd name="T52" fmla="*/ 12 w 44"/>
                  <a:gd name="T53" fmla="*/ 36 h 37"/>
                  <a:gd name="T54" fmla="*/ 15 w 44"/>
                  <a:gd name="T55" fmla="*/ 37 h 37"/>
                  <a:gd name="T56" fmla="*/ 19 w 44"/>
                  <a:gd name="T57" fmla="*/ 37 h 37"/>
                  <a:gd name="T58" fmla="*/ 22 w 44"/>
                  <a:gd name="T59" fmla="*/ 37 h 37"/>
                  <a:gd name="T60" fmla="*/ 25 w 44"/>
                  <a:gd name="T61" fmla="*/ 36 h 37"/>
                  <a:gd name="T62" fmla="*/ 28 w 44"/>
                  <a:gd name="T63" fmla="*/ 35 h 37"/>
                  <a:gd name="T64" fmla="*/ 30 w 44"/>
                  <a:gd name="T65" fmla="*/ 33 h 37"/>
                  <a:gd name="T66" fmla="*/ 32 w 44"/>
                  <a:gd name="T67" fmla="*/ 31 h 37"/>
                  <a:gd name="T68" fmla="*/ 34 w 44"/>
                  <a:gd name="T69" fmla="*/ 29 h 37"/>
                  <a:gd name="T70" fmla="*/ 36 w 44"/>
                  <a:gd name="T71" fmla="*/ 26 h 37"/>
                  <a:gd name="T72" fmla="*/ 37 w 44"/>
                  <a:gd name="T73" fmla="*/ 24 h 37"/>
                  <a:gd name="T74" fmla="*/ 37 w 44"/>
                  <a:gd name="T75" fmla="*/ 24 h 37"/>
                  <a:gd name="T76" fmla="*/ 38 w 44"/>
                  <a:gd name="T77" fmla="*/ 25 h 37"/>
                  <a:gd name="T78" fmla="*/ 39 w 44"/>
                  <a:gd name="T79" fmla="*/ 25 h 37"/>
                  <a:gd name="T80" fmla="*/ 40 w 44"/>
                  <a:gd name="T81" fmla="*/ 25 h 37"/>
                  <a:gd name="T82" fmla="*/ 40 w 44"/>
                  <a:gd name="T83" fmla="*/ 25 h 37"/>
                  <a:gd name="T84" fmla="*/ 41 w 44"/>
                  <a:gd name="T85" fmla="*/ 25 h 37"/>
                  <a:gd name="T86" fmla="*/ 42 w 44"/>
                  <a:gd name="T87" fmla="*/ 24 h 37"/>
                  <a:gd name="T88" fmla="*/ 43 w 44"/>
                  <a:gd name="T89" fmla="*/ 23 h 37"/>
                  <a:gd name="T90" fmla="*/ 43 w 44"/>
                  <a:gd name="T91" fmla="*/ 23 h 37"/>
                  <a:gd name="T92" fmla="*/ 43 w 44"/>
                  <a:gd name="T93" fmla="*/ 22 h 37"/>
                  <a:gd name="T94" fmla="*/ 44 w 44"/>
                  <a:gd name="T95" fmla="*/ 21 h 37"/>
                  <a:gd name="T96" fmla="*/ 44 w 44"/>
                  <a:gd name="T97" fmla="*/ 20 h 37"/>
                  <a:gd name="T98" fmla="*/ 44 w 44"/>
                  <a:gd name="T99" fmla="*/ 19 h 37"/>
                  <a:gd name="T100" fmla="*/ 43 w 44"/>
                  <a:gd name="T101" fmla="*/ 18 h 37"/>
                  <a:gd name="T102" fmla="*/ 43 w 44"/>
                  <a:gd name="T103" fmla="*/ 17 h 37"/>
                  <a:gd name="T104" fmla="*/ 43 w 44"/>
                  <a:gd name="T105" fmla="*/ 16 h 37"/>
                  <a:gd name="T106" fmla="*/ 42 w 44"/>
                  <a:gd name="T107" fmla="*/ 15 h 37"/>
                  <a:gd name="T108" fmla="*/ 41 w 44"/>
                  <a:gd name="T109" fmla="*/ 15 h 37"/>
                  <a:gd name="T110" fmla="*/ 40 w 44"/>
                  <a:gd name="T111" fmla="*/ 14 h 37"/>
                  <a:gd name="T112" fmla="*/ 40 w 44"/>
                  <a:gd name="T113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4" h="37">
                    <a:moveTo>
                      <a:pt x="40" y="14"/>
                    </a:moveTo>
                    <a:lnTo>
                      <a:pt x="39" y="14"/>
                    </a:lnTo>
                    <a:lnTo>
                      <a:pt x="38" y="15"/>
                    </a:lnTo>
                    <a:lnTo>
                      <a:pt x="38" y="15"/>
                    </a:lnTo>
                    <a:lnTo>
                      <a:pt x="37" y="15"/>
                    </a:lnTo>
                    <a:lnTo>
                      <a:pt x="36" y="12"/>
                    </a:lnTo>
                    <a:lnTo>
                      <a:pt x="35" y="9"/>
                    </a:lnTo>
                    <a:lnTo>
                      <a:pt x="33" y="7"/>
                    </a:lnTo>
                    <a:lnTo>
                      <a:pt x="31" y="4"/>
                    </a:lnTo>
                    <a:lnTo>
                      <a:pt x="28" y="3"/>
                    </a:lnTo>
                    <a:lnTo>
                      <a:pt x="25" y="1"/>
                    </a:lnTo>
                    <a:lnTo>
                      <a:pt x="22" y="1"/>
                    </a:lnTo>
                    <a:lnTo>
                      <a:pt x="19" y="0"/>
                    </a:lnTo>
                    <a:lnTo>
                      <a:pt x="15" y="1"/>
                    </a:lnTo>
                    <a:lnTo>
                      <a:pt x="12" y="2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1" y="15"/>
                    </a:lnTo>
                    <a:lnTo>
                      <a:pt x="0" y="19"/>
                    </a:lnTo>
                    <a:lnTo>
                      <a:pt x="1" y="22"/>
                    </a:lnTo>
                    <a:lnTo>
                      <a:pt x="2" y="26"/>
                    </a:lnTo>
                    <a:lnTo>
                      <a:pt x="4" y="29"/>
                    </a:lnTo>
                    <a:lnTo>
                      <a:pt x="6" y="32"/>
                    </a:lnTo>
                    <a:lnTo>
                      <a:pt x="9" y="34"/>
                    </a:lnTo>
                    <a:lnTo>
                      <a:pt x="12" y="36"/>
                    </a:lnTo>
                    <a:lnTo>
                      <a:pt x="15" y="37"/>
                    </a:lnTo>
                    <a:lnTo>
                      <a:pt x="19" y="37"/>
                    </a:lnTo>
                    <a:lnTo>
                      <a:pt x="22" y="37"/>
                    </a:lnTo>
                    <a:lnTo>
                      <a:pt x="25" y="36"/>
                    </a:lnTo>
                    <a:lnTo>
                      <a:pt x="28" y="35"/>
                    </a:lnTo>
                    <a:lnTo>
                      <a:pt x="30" y="33"/>
                    </a:lnTo>
                    <a:lnTo>
                      <a:pt x="32" y="31"/>
                    </a:lnTo>
                    <a:lnTo>
                      <a:pt x="34" y="29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7" y="24"/>
                    </a:lnTo>
                    <a:lnTo>
                      <a:pt x="38" y="25"/>
                    </a:lnTo>
                    <a:lnTo>
                      <a:pt x="39" y="25"/>
                    </a:lnTo>
                    <a:lnTo>
                      <a:pt x="40" y="25"/>
                    </a:lnTo>
                    <a:lnTo>
                      <a:pt x="40" y="25"/>
                    </a:lnTo>
                    <a:lnTo>
                      <a:pt x="41" y="25"/>
                    </a:lnTo>
                    <a:lnTo>
                      <a:pt x="42" y="24"/>
                    </a:lnTo>
                    <a:lnTo>
                      <a:pt x="43" y="23"/>
                    </a:lnTo>
                    <a:lnTo>
                      <a:pt x="43" y="23"/>
                    </a:lnTo>
                    <a:lnTo>
                      <a:pt x="43" y="22"/>
                    </a:lnTo>
                    <a:lnTo>
                      <a:pt x="44" y="21"/>
                    </a:lnTo>
                    <a:lnTo>
                      <a:pt x="44" y="20"/>
                    </a:lnTo>
                    <a:lnTo>
                      <a:pt x="44" y="19"/>
                    </a:lnTo>
                    <a:lnTo>
                      <a:pt x="43" y="18"/>
                    </a:lnTo>
                    <a:lnTo>
                      <a:pt x="43" y="17"/>
                    </a:lnTo>
                    <a:lnTo>
                      <a:pt x="43" y="16"/>
                    </a:lnTo>
                    <a:lnTo>
                      <a:pt x="42" y="15"/>
                    </a:lnTo>
                    <a:lnTo>
                      <a:pt x="41" y="15"/>
                    </a:lnTo>
                    <a:lnTo>
                      <a:pt x="40" y="14"/>
                    </a:lnTo>
                    <a:lnTo>
                      <a:pt x="4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10" name="Freeform 251"/>
              <p:cNvSpPr>
                <a:spLocks/>
              </p:cNvSpPr>
              <p:nvPr/>
            </p:nvSpPr>
            <p:spPr bwMode="auto">
              <a:xfrm>
                <a:off x="1085" y="2699"/>
                <a:ext cx="17" cy="6"/>
              </a:xfrm>
              <a:custGeom>
                <a:avLst/>
                <a:gdLst>
                  <a:gd name="T0" fmla="*/ 0 w 17"/>
                  <a:gd name="T1" fmla="*/ 0 h 6"/>
                  <a:gd name="T2" fmla="*/ 0 w 17"/>
                  <a:gd name="T3" fmla="*/ 1 h 6"/>
                  <a:gd name="T4" fmla="*/ 0 w 17"/>
                  <a:gd name="T5" fmla="*/ 2 h 6"/>
                  <a:gd name="T6" fmla="*/ 1 w 17"/>
                  <a:gd name="T7" fmla="*/ 4 h 6"/>
                  <a:gd name="T8" fmla="*/ 3 w 17"/>
                  <a:gd name="T9" fmla="*/ 5 h 6"/>
                  <a:gd name="T10" fmla="*/ 4 w 17"/>
                  <a:gd name="T11" fmla="*/ 5 h 6"/>
                  <a:gd name="T12" fmla="*/ 5 w 17"/>
                  <a:gd name="T13" fmla="*/ 6 h 6"/>
                  <a:gd name="T14" fmla="*/ 6 w 17"/>
                  <a:gd name="T15" fmla="*/ 6 h 6"/>
                  <a:gd name="T16" fmla="*/ 7 w 17"/>
                  <a:gd name="T17" fmla="*/ 6 h 6"/>
                  <a:gd name="T18" fmla="*/ 8 w 17"/>
                  <a:gd name="T19" fmla="*/ 6 h 6"/>
                  <a:gd name="T20" fmla="*/ 9 w 17"/>
                  <a:gd name="T21" fmla="*/ 6 h 6"/>
                  <a:gd name="T22" fmla="*/ 9 w 17"/>
                  <a:gd name="T23" fmla="*/ 6 h 6"/>
                  <a:gd name="T24" fmla="*/ 10 w 17"/>
                  <a:gd name="T25" fmla="*/ 6 h 6"/>
                  <a:gd name="T26" fmla="*/ 17 w 17"/>
                  <a:gd name="T27" fmla="*/ 0 h 6"/>
                  <a:gd name="T28" fmla="*/ 0 w 17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6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11" name="Freeform 252"/>
              <p:cNvSpPr>
                <a:spLocks/>
              </p:cNvSpPr>
              <p:nvPr/>
            </p:nvSpPr>
            <p:spPr bwMode="auto">
              <a:xfrm>
                <a:off x="1087" y="2700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 w 10"/>
                  <a:gd name="T3" fmla="*/ 2 h 2"/>
                  <a:gd name="T4" fmla="*/ 8 w 10"/>
                  <a:gd name="T5" fmla="*/ 2 h 2"/>
                  <a:gd name="T6" fmla="*/ 10 w 10"/>
                  <a:gd name="T7" fmla="*/ 0 h 2"/>
                  <a:gd name="T8" fmla="*/ 0 w 10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12" name="Freeform 253"/>
              <p:cNvSpPr>
                <a:spLocks/>
              </p:cNvSpPr>
              <p:nvPr/>
            </p:nvSpPr>
            <p:spPr bwMode="auto">
              <a:xfrm>
                <a:off x="1075" y="2666"/>
                <a:ext cx="35" cy="12"/>
              </a:xfrm>
              <a:custGeom>
                <a:avLst/>
                <a:gdLst>
                  <a:gd name="T0" fmla="*/ 29 w 35"/>
                  <a:gd name="T1" fmla="*/ 2 h 12"/>
                  <a:gd name="T2" fmla="*/ 28 w 35"/>
                  <a:gd name="T3" fmla="*/ 2 h 12"/>
                  <a:gd name="T4" fmla="*/ 27 w 35"/>
                  <a:gd name="T5" fmla="*/ 2 h 12"/>
                  <a:gd name="T6" fmla="*/ 26 w 35"/>
                  <a:gd name="T7" fmla="*/ 2 h 12"/>
                  <a:gd name="T8" fmla="*/ 25 w 35"/>
                  <a:gd name="T9" fmla="*/ 2 h 12"/>
                  <a:gd name="T10" fmla="*/ 24 w 35"/>
                  <a:gd name="T11" fmla="*/ 2 h 12"/>
                  <a:gd name="T12" fmla="*/ 22 w 35"/>
                  <a:gd name="T13" fmla="*/ 1 h 12"/>
                  <a:gd name="T14" fmla="*/ 21 w 35"/>
                  <a:gd name="T15" fmla="*/ 1 h 12"/>
                  <a:gd name="T16" fmla="*/ 19 w 35"/>
                  <a:gd name="T17" fmla="*/ 1 h 12"/>
                  <a:gd name="T18" fmla="*/ 17 w 35"/>
                  <a:gd name="T19" fmla="*/ 1 h 12"/>
                  <a:gd name="T20" fmla="*/ 16 w 35"/>
                  <a:gd name="T21" fmla="*/ 1 h 12"/>
                  <a:gd name="T22" fmla="*/ 14 w 35"/>
                  <a:gd name="T23" fmla="*/ 1 h 12"/>
                  <a:gd name="T24" fmla="*/ 13 w 35"/>
                  <a:gd name="T25" fmla="*/ 0 h 12"/>
                  <a:gd name="T26" fmla="*/ 12 w 35"/>
                  <a:gd name="T27" fmla="*/ 0 h 12"/>
                  <a:gd name="T28" fmla="*/ 11 w 35"/>
                  <a:gd name="T29" fmla="*/ 0 h 12"/>
                  <a:gd name="T30" fmla="*/ 10 w 35"/>
                  <a:gd name="T31" fmla="*/ 0 h 12"/>
                  <a:gd name="T32" fmla="*/ 9 w 35"/>
                  <a:gd name="T33" fmla="*/ 0 h 12"/>
                  <a:gd name="T34" fmla="*/ 8 w 35"/>
                  <a:gd name="T35" fmla="*/ 0 h 12"/>
                  <a:gd name="T36" fmla="*/ 6 w 35"/>
                  <a:gd name="T37" fmla="*/ 1 h 12"/>
                  <a:gd name="T38" fmla="*/ 4 w 35"/>
                  <a:gd name="T39" fmla="*/ 2 h 12"/>
                  <a:gd name="T40" fmla="*/ 3 w 35"/>
                  <a:gd name="T41" fmla="*/ 4 h 12"/>
                  <a:gd name="T42" fmla="*/ 2 w 35"/>
                  <a:gd name="T43" fmla="*/ 6 h 12"/>
                  <a:gd name="T44" fmla="*/ 1 w 35"/>
                  <a:gd name="T45" fmla="*/ 7 h 12"/>
                  <a:gd name="T46" fmla="*/ 0 w 35"/>
                  <a:gd name="T47" fmla="*/ 9 h 12"/>
                  <a:gd name="T48" fmla="*/ 0 w 35"/>
                  <a:gd name="T49" fmla="*/ 10 h 12"/>
                  <a:gd name="T50" fmla="*/ 0 w 35"/>
                  <a:gd name="T51" fmla="*/ 10 h 12"/>
                  <a:gd name="T52" fmla="*/ 1 w 35"/>
                  <a:gd name="T53" fmla="*/ 11 h 12"/>
                  <a:gd name="T54" fmla="*/ 3 w 35"/>
                  <a:gd name="T55" fmla="*/ 11 h 12"/>
                  <a:gd name="T56" fmla="*/ 5 w 35"/>
                  <a:gd name="T57" fmla="*/ 11 h 12"/>
                  <a:gd name="T58" fmla="*/ 7 w 35"/>
                  <a:gd name="T59" fmla="*/ 11 h 12"/>
                  <a:gd name="T60" fmla="*/ 10 w 35"/>
                  <a:gd name="T61" fmla="*/ 12 h 12"/>
                  <a:gd name="T62" fmla="*/ 13 w 35"/>
                  <a:gd name="T63" fmla="*/ 12 h 12"/>
                  <a:gd name="T64" fmla="*/ 16 w 35"/>
                  <a:gd name="T65" fmla="*/ 12 h 12"/>
                  <a:gd name="T66" fmla="*/ 19 w 35"/>
                  <a:gd name="T67" fmla="*/ 12 h 12"/>
                  <a:gd name="T68" fmla="*/ 22 w 35"/>
                  <a:gd name="T69" fmla="*/ 12 h 12"/>
                  <a:gd name="T70" fmla="*/ 25 w 35"/>
                  <a:gd name="T71" fmla="*/ 12 h 12"/>
                  <a:gd name="T72" fmla="*/ 28 w 35"/>
                  <a:gd name="T73" fmla="*/ 12 h 12"/>
                  <a:gd name="T74" fmla="*/ 30 w 35"/>
                  <a:gd name="T75" fmla="*/ 12 h 12"/>
                  <a:gd name="T76" fmla="*/ 32 w 35"/>
                  <a:gd name="T77" fmla="*/ 12 h 12"/>
                  <a:gd name="T78" fmla="*/ 33 w 35"/>
                  <a:gd name="T79" fmla="*/ 12 h 12"/>
                  <a:gd name="T80" fmla="*/ 34 w 35"/>
                  <a:gd name="T81" fmla="*/ 12 h 12"/>
                  <a:gd name="T82" fmla="*/ 35 w 35"/>
                  <a:gd name="T83" fmla="*/ 11 h 12"/>
                  <a:gd name="T84" fmla="*/ 35 w 35"/>
                  <a:gd name="T85" fmla="*/ 10 h 12"/>
                  <a:gd name="T86" fmla="*/ 35 w 35"/>
                  <a:gd name="T87" fmla="*/ 9 h 12"/>
                  <a:gd name="T88" fmla="*/ 35 w 35"/>
                  <a:gd name="T89" fmla="*/ 7 h 12"/>
                  <a:gd name="T90" fmla="*/ 33 w 35"/>
                  <a:gd name="T91" fmla="*/ 5 h 12"/>
                  <a:gd name="T92" fmla="*/ 32 w 35"/>
                  <a:gd name="T93" fmla="*/ 4 h 12"/>
                  <a:gd name="T94" fmla="*/ 30 w 35"/>
                  <a:gd name="T95" fmla="*/ 2 h 12"/>
                  <a:gd name="T96" fmla="*/ 29 w 35"/>
                  <a:gd name="T9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5" h="12">
                    <a:moveTo>
                      <a:pt x="29" y="2"/>
                    </a:moveTo>
                    <a:lnTo>
                      <a:pt x="28" y="2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5" y="2"/>
                    </a:lnTo>
                    <a:lnTo>
                      <a:pt x="24" y="2"/>
                    </a:lnTo>
                    <a:lnTo>
                      <a:pt x="22" y="1"/>
                    </a:lnTo>
                    <a:lnTo>
                      <a:pt x="21" y="1"/>
                    </a:lnTo>
                    <a:lnTo>
                      <a:pt x="19" y="1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10" y="12"/>
                    </a:lnTo>
                    <a:lnTo>
                      <a:pt x="13" y="12"/>
                    </a:lnTo>
                    <a:lnTo>
                      <a:pt x="16" y="12"/>
                    </a:lnTo>
                    <a:lnTo>
                      <a:pt x="19" y="12"/>
                    </a:lnTo>
                    <a:lnTo>
                      <a:pt x="22" y="12"/>
                    </a:lnTo>
                    <a:lnTo>
                      <a:pt x="25" y="12"/>
                    </a:lnTo>
                    <a:lnTo>
                      <a:pt x="28" y="12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4" y="12"/>
                    </a:lnTo>
                    <a:lnTo>
                      <a:pt x="35" y="11"/>
                    </a:lnTo>
                    <a:lnTo>
                      <a:pt x="35" y="10"/>
                    </a:lnTo>
                    <a:lnTo>
                      <a:pt x="35" y="9"/>
                    </a:lnTo>
                    <a:lnTo>
                      <a:pt x="35" y="7"/>
                    </a:lnTo>
                    <a:lnTo>
                      <a:pt x="33" y="5"/>
                    </a:lnTo>
                    <a:lnTo>
                      <a:pt x="32" y="4"/>
                    </a:lnTo>
                    <a:lnTo>
                      <a:pt x="30" y="2"/>
                    </a:ln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13" name="Freeform 254"/>
              <p:cNvSpPr>
                <a:spLocks/>
              </p:cNvSpPr>
              <p:nvPr/>
            </p:nvSpPr>
            <p:spPr bwMode="auto">
              <a:xfrm>
                <a:off x="1113" y="2694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2 h 3"/>
                  <a:gd name="T6" fmla="*/ 3 w 3"/>
                  <a:gd name="T7" fmla="*/ 2 h 3"/>
                  <a:gd name="T8" fmla="*/ 3 w 3"/>
                  <a:gd name="T9" fmla="*/ 1 h 3"/>
                  <a:gd name="T10" fmla="*/ 3 w 3"/>
                  <a:gd name="T11" fmla="*/ 1 h 3"/>
                  <a:gd name="T12" fmla="*/ 3 w 3"/>
                  <a:gd name="T13" fmla="*/ 0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1 w 3"/>
                  <a:gd name="T21" fmla="*/ 0 h 3"/>
                  <a:gd name="T22" fmla="*/ 0 w 3"/>
                  <a:gd name="T23" fmla="*/ 1 h 3"/>
                  <a:gd name="T24" fmla="*/ 0 w 3"/>
                  <a:gd name="T25" fmla="*/ 1 h 3"/>
                  <a:gd name="T26" fmla="*/ 0 w 3"/>
                  <a:gd name="T27" fmla="*/ 2 h 3"/>
                  <a:gd name="T28" fmla="*/ 1 w 3"/>
                  <a:gd name="T29" fmla="*/ 2 h 3"/>
                  <a:gd name="T30" fmla="*/ 1 w 3"/>
                  <a:gd name="T31" fmla="*/ 2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14" name="Freeform 255"/>
              <p:cNvSpPr>
                <a:spLocks/>
              </p:cNvSpPr>
              <p:nvPr/>
            </p:nvSpPr>
            <p:spPr bwMode="auto">
              <a:xfrm>
                <a:off x="1084" y="2715"/>
                <a:ext cx="30" cy="19"/>
              </a:xfrm>
              <a:custGeom>
                <a:avLst/>
                <a:gdLst>
                  <a:gd name="T0" fmla="*/ 29 w 30"/>
                  <a:gd name="T1" fmla="*/ 11 h 19"/>
                  <a:gd name="T2" fmla="*/ 26 w 30"/>
                  <a:gd name="T3" fmla="*/ 7 h 19"/>
                  <a:gd name="T4" fmla="*/ 30 w 30"/>
                  <a:gd name="T5" fmla="*/ 5 h 19"/>
                  <a:gd name="T6" fmla="*/ 27 w 30"/>
                  <a:gd name="T7" fmla="*/ 1 h 19"/>
                  <a:gd name="T8" fmla="*/ 25 w 30"/>
                  <a:gd name="T9" fmla="*/ 1 h 19"/>
                  <a:gd name="T10" fmla="*/ 28 w 30"/>
                  <a:gd name="T11" fmla="*/ 4 h 19"/>
                  <a:gd name="T12" fmla="*/ 24 w 30"/>
                  <a:gd name="T13" fmla="*/ 7 h 19"/>
                  <a:gd name="T14" fmla="*/ 24 w 30"/>
                  <a:gd name="T15" fmla="*/ 8 h 19"/>
                  <a:gd name="T16" fmla="*/ 25 w 30"/>
                  <a:gd name="T17" fmla="*/ 9 h 19"/>
                  <a:gd name="T18" fmla="*/ 26 w 30"/>
                  <a:gd name="T19" fmla="*/ 10 h 19"/>
                  <a:gd name="T20" fmla="*/ 26 w 30"/>
                  <a:gd name="T21" fmla="*/ 10 h 19"/>
                  <a:gd name="T22" fmla="*/ 13 w 30"/>
                  <a:gd name="T23" fmla="*/ 17 h 19"/>
                  <a:gd name="T24" fmla="*/ 3 w 30"/>
                  <a:gd name="T25" fmla="*/ 10 h 19"/>
                  <a:gd name="T26" fmla="*/ 6 w 30"/>
                  <a:gd name="T27" fmla="*/ 7 h 19"/>
                  <a:gd name="T28" fmla="*/ 2 w 30"/>
                  <a:gd name="T29" fmla="*/ 4 h 19"/>
                  <a:gd name="T30" fmla="*/ 4 w 30"/>
                  <a:gd name="T31" fmla="*/ 0 h 19"/>
                  <a:gd name="T32" fmla="*/ 2 w 30"/>
                  <a:gd name="T33" fmla="*/ 1 h 19"/>
                  <a:gd name="T34" fmla="*/ 0 w 30"/>
                  <a:gd name="T35" fmla="*/ 5 h 19"/>
                  <a:gd name="T36" fmla="*/ 3 w 30"/>
                  <a:gd name="T37" fmla="*/ 7 h 19"/>
                  <a:gd name="T38" fmla="*/ 1 w 30"/>
                  <a:gd name="T39" fmla="*/ 10 h 19"/>
                  <a:gd name="T40" fmla="*/ 12 w 30"/>
                  <a:gd name="T41" fmla="*/ 19 h 19"/>
                  <a:gd name="T42" fmla="*/ 29 w 30"/>
                  <a:gd name="T43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" h="19">
                    <a:moveTo>
                      <a:pt x="29" y="11"/>
                    </a:moveTo>
                    <a:lnTo>
                      <a:pt x="26" y="7"/>
                    </a:lnTo>
                    <a:lnTo>
                      <a:pt x="30" y="5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4" y="8"/>
                    </a:lnTo>
                    <a:lnTo>
                      <a:pt x="25" y="9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13" y="17"/>
                    </a:lnTo>
                    <a:lnTo>
                      <a:pt x="3" y="10"/>
                    </a:lnTo>
                    <a:lnTo>
                      <a:pt x="6" y="7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1" y="10"/>
                    </a:lnTo>
                    <a:lnTo>
                      <a:pt x="12" y="19"/>
                    </a:lnTo>
                    <a:lnTo>
                      <a:pt x="29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15" name="Freeform 256"/>
              <p:cNvSpPr>
                <a:spLocks/>
              </p:cNvSpPr>
              <p:nvPr/>
            </p:nvSpPr>
            <p:spPr bwMode="auto">
              <a:xfrm>
                <a:off x="1077" y="2731"/>
                <a:ext cx="2" cy="24"/>
              </a:xfrm>
              <a:custGeom>
                <a:avLst/>
                <a:gdLst>
                  <a:gd name="T0" fmla="*/ 0 w 2"/>
                  <a:gd name="T1" fmla="*/ 24 h 24"/>
                  <a:gd name="T2" fmla="*/ 0 w 2"/>
                  <a:gd name="T3" fmla="*/ 4 h 24"/>
                  <a:gd name="T4" fmla="*/ 2 w 2"/>
                  <a:gd name="T5" fmla="*/ 0 h 24"/>
                  <a:gd name="T6" fmla="*/ 2 w 2"/>
                  <a:gd name="T7" fmla="*/ 24 h 24"/>
                  <a:gd name="T8" fmla="*/ 0 w 2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4">
                    <a:moveTo>
                      <a:pt x="0" y="24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2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16" name="Freeform 257"/>
              <p:cNvSpPr>
                <a:spLocks/>
              </p:cNvSpPr>
              <p:nvPr/>
            </p:nvSpPr>
            <p:spPr bwMode="auto">
              <a:xfrm>
                <a:off x="928" y="2714"/>
                <a:ext cx="43" cy="52"/>
              </a:xfrm>
              <a:custGeom>
                <a:avLst/>
                <a:gdLst>
                  <a:gd name="T0" fmla="*/ 43 w 43"/>
                  <a:gd name="T1" fmla="*/ 2 h 52"/>
                  <a:gd name="T2" fmla="*/ 42 w 43"/>
                  <a:gd name="T3" fmla="*/ 1 h 52"/>
                  <a:gd name="T4" fmla="*/ 40 w 43"/>
                  <a:gd name="T5" fmla="*/ 0 h 52"/>
                  <a:gd name="T6" fmla="*/ 38 w 43"/>
                  <a:gd name="T7" fmla="*/ 0 h 52"/>
                  <a:gd name="T8" fmla="*/ 36 w 43"/>
                  <a:gd name="T9" fmla="*/ 0 h 52"/>
                  <a:gd name="T10" fmla="*/ 33 w 43"/>
                  <a:gd name="T11" fmla="*/ 0 h 52"/>
                  <a:gd name="T12" fmla="*/ 30 w 43"/>
                  <a:gd name="T13" fmla="*/ 0 h 52"/>
                  <a:gd name="T14" fmla="*/ 27 w 43"/>
                  <a:gd name="T15" fmla="*/ 0 h 52"/>
                  <a:gd name="T16" fmla="*/ 24 w 43"/>
                  <a:gd name="T17" fmla="*/ 1 h 52"/>
                  <a:gd name="T18" fmla="*/ 21 w 43"/>
                  <a:gd name="T19" fmla="*/ 2 h 52"/>
                  <a:gd name="T20" fmla="*/ 18 w 43"/>
                  <a:gd name="T21" fmla="*/ 2 h 52"/>
                  <a:gd name="T22" fmla="*/ 15 w 43"/>
                  <a:gd name="T23" fmla="*/ 3 h 52"/>
                  <a:gd name="T24" fmla="*/ 12 w 43"/>
                  <a:gd name="T25" fmla="*/ 4 h 52"/>
                  <a:gd name="T26" fmla="*/ 10 w 43"/>
                  <a:gd name="T27" fmla="*/ 4 h 52"/>
                  <a:gd name="T28" fmla="*/ 9 w 43"/>
                  <a:gd name="T29" fmla="*/ 4 h 52"/>
                  <a:gd name="T30" fmla="*/ 8 w 43"/>
                  <a:gd name="T31" fmla="*/ 5 h 52"/>
                  <a:gd name="T32" fmla="*/ 7 w 43"/>
                  <a:gd name="T33" fmla="*/ 5 h 52"/>
                  <a:gd name="T34" fmla="*/ 7 w 43"/>
                  <a:gd name="T35" fmla="*/ 5 h 52"/>
                  <a:gd name="T36" fmla="*/ 7 w 43"/>
                  <a:gd name="T37" fmla="*/ 4 h 52"/>
                  <a:gd name="T38" fmla="*/ 7 w 43"/>
                  <a:gd name="T39" fmla="*/ 4 h 52"/>
                  <a:gd name="T40" fmla="*/ 7 w 43"/>
                  <a:gd name="T41" fmla="*/ 4 h 52"/>
                  <a:gd name="T42" fmla="*/ 6 w 43"/>
                  <a:gd name="T43" fmla="*/ 3 h 52"/>
                  <a:gd name="T44" fmla="*/ 6 w 43"/>
                  <a:gd name="T45" fmla="*/ 3 h 52"/>
                  <a:gd name="T46" fmla="*/ 5 w 43"/>
                  <a:gd name="T47" fmla="*/ 2 h 52"/>
                  <a:gd name="T48" fmla="*/ 3 w 43"/>
                  <a:gd name="T49" fmla="*/ 2 h 52"/>
                  <a:gd name="T50" fmla="*/ 2 w 43"/>
                  <a:gd name="T51" fmla="*/ 2 h 52"/>
                  <a:gd name="T52" fmla="*/ 2 w 43"/>
                  <a:gd name="T53" fmla="*/ 3 h 52"/>
                  <a:gd name="T54" fmla="*/ 1 w 43"/>
                  <a:gd name="T55" fmla="*/ 3 h 52"/>
                  <a:gd name="T56" fmla="*/ 0 w 43"/>
                  <a:gd name="T57" fmla="*/ 3 h 52"/>
                  <a:gd name="T58" fmla="*/ 0 w 43"/>
                  <a:gd name="T59" fmla="*/ 3 h 52"/>
                  <a:gd name="T60" fmla="*/ 0 w 43"/>
                  <a:gd name="T61" fmla="*/ 4 h 52"/>
                  <a:gd name="T62" fmla="*/ 0 w 43"/>
                  <a:gd name="T63" fmla="*/ 4 h 52"/>
                  <a:gd name="T64" fmla="*/ 0 w 43"/>
                  <a:gd name="T65" fmla="*/ 4 h 52"/>
                  <a:gd name="T66" fmla="*/ 0 w 43"/>
                  <a:gd name="T67" fmla="*/ 52 h 52"/>
                  <a:gd name="T68" fmla="*/ 7 w 43"/>
                  <a:gd name="T69" fmla="*/ 52 h 52"/>
                  <a:gd name="T70" fmla="*/ 7 w 43"/>
                  <a:gd name="T71" fmla="*/ 49 h 52"/>
                  <a:gd name="T72" fmla="*/ 7 w 43"/>
                  <a:gd name="T73" fmla="*/ 41 h 52"/>
                  <a:gd name="T74" fmla="*/ 7 w 43"/>
                  <a:gd name="T75" fmla="*/ 34 h 52"/>
                  <a:gd name="T76" fmla="*/ 7 w 43"/>
                  <a:gd name="T77" fmla="*/ 30 h 52"/>
                  <a:gd name="T78" fmla="*/ 8 w 43"/>
                  <a:gd name="T79" fmla="*/ 30 h 52"/>
                  <a:gd name="T80" fmla="*/ 10 w 43"/>
                  <a:gd name="T81" fmla="*/ 29 h 52"/>
                  <a:gd name="T82" fmla="*/ 12 w 43"/>
                  <a:gd name="T83" fmla="*/ 29 h 52"/>
                  <a:gd name="T84" fmla="*/ 14 w 43"/>
                  <a:gd name="T85" fmla="*/ 28 h 52"/>
                  <a:gd name="T86" fmla="*/ 16 w 43"/>
                  <a:gd name="T87" fmla="*/ 28 h 52"/>
                  <a:gd name="T88" fmla="*/ 19 w 43"/>
                  <a:gd name="T89" fmla="*/ 27 h 52"/>
                  <a:gd name="T90" fmla="*/ 21 w 43"/>
                  <a:gd name="T91" fmla="*/ 26 h 52"/>
                  <a:gd name="T92" fmla="*/ 24 w 43"/>
                  <a:gd name="T93" fmla="*/ 26 h 52"/>
                  <a:gd name="T94" fmla="*/ 26 w 43"/>
                  <a:gd name="T95" fmla="*/ 25 h 52"/>
                  <a:gd name="T96" fmla="*/ 29 w 43"/>
                  <a:gd name="T97" fmla="*/ 24 h 52"/>
                  <a:gd name="T98" fmla="*/ 32 w 43"/>
                  <a:gd name="T99" fmla="*/ 24 h 52"/>
                  <a:gd name="T100" fmla="*/ 34 w 43"/>
                  <a:gd name="T101" fmla="*/ 23 h 52"/>
                  <a:gd name="T102" fmla="*/ 37 w 43"/>
                  <a:gd name="T103" fmla="*/ 22 h 52"/>
                  <a:gd name="T104" fmla="*/ 39 w 43"/>
                  <a:gd name="T105" fmla="*/ 22 h 52"/>
                  <a:gd name="T106" fmla="*/ 41 w 43"/>
                  <a:gd name="T107" fmla="*/ 22 h 52"/>
                  <a:gd name="T108" fmla="*/ 43 w 43"/>
                  <a:gd name="T109" fmla="*/ 21 h 52"/>
                  <a:gd name="T110" fmla="*/ 43 w 43"/>
                  <a:gd name="T111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2">
                    <a:moveTo>
                      <a:pt x="43" y="2"/>
                    </a:moveTo>
                    <a:lnTo>
                      <a:pt x="42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27" y="0"/>
                    </a:lnTo>
                    <a:lnTo>
                      <a:pt x="24" y="1"/>
                    </a:lnTo>
                    <a:lnTo>
                      <a:pt x="21" y="2"/>
                    </a:lnTo>
                    <a:lnTo>
                      <a:pt x="18" y="2"/>
                    </a:lnTo>
                    <a:lnTo>
                      <a:pt x="15" y="3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2"/>
                    </a:lnTo>
                    <a:lnTo>
                      <a:pt x="7" y="52"/>
                    </a:lnTo>
                    <a:lnTo>
                      <a:pt x="7" y="49"/>
                    </a:lnTo>
                    <a:lnTo>
                      <a:pt x="7" y="41"/>
                    </a:lnTo>
                    <a:lnTo>
                      <a:pt x="7" y="34"/>
                    </a:lnTo>
                    <a:lnTo>
                      <a:pt x="7" y="30"/>
                    </a:lnTo>
                    <a:lnTo>
                      <a:pt x="8" y="30"/>
                    </a:lnTo>
                    <a:lnTo>
                      <a:pt x="10" y="29"/>
                    </a:lnTo>
                    <a:lnTo>
                      <a:pt x="12" y="29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9" y="27"/>
                    </a:lnTo>
                    <a:lnTo>
                      <a:pt x="21" y="26"/>
                    </a:lnTo>
                    <a:lnTo>
                      <a:pt x="24" y="26"/>
                    </a:lnTo>
                    <a:lnTo>
                      <a:pt x="26" y="25"/>
                    </a:lnTo>
                    <a:lnTo>
                      <a:pt x="29" y="24"/>
                    </a:lnTo>
                    <a:lnTo>
                      <a:pt x="32" y="24"/>
                    </a:lnTo>
                    <a:lnTo>
                      <a:pt x="34" y="23"/>
                    </a:lnTo>
                    <a:lnTo>
                      <a:pt x="37" y="22"/>
                    </a:lnTo>
                    <a:lnTo>
                      <a:pt x="39" y="22"/>
                    </a:lnTo>
                    <a:lnTo>
                      <a:pt x="41" y="22"/>
                    </a:lnTo>
                    <a:lnTo>
                      <a:pt x="43" y="21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17" name="Freeform 258"/>
              <p:cNvSpPr>
                <a:spLocks/>
              </p:cNvSpPr>
              <p:nvPr/>
            </p:nvSpPr>
            <p:spPr bwMode="auto">
              <a:xfrm>
                <a:off x="921" y="2752"/>
                <a:ext cx="231" cy="47"/>
              </a:xfrm>
              <a:custGeom>
                <a:avLst/>
                <a:gdLst>
                  <a:gd name="T0" fmla="*/ 18 w 231"/>
                  <a:gd name="T1" fmla="*/ 7 h 47"/>
                  <a:gd name="T2" fmla="*/ 24 w 231"/>
                  <a:gd name="T3" fmla="*/ 6 h 47"/>
                  <a:gd name="T4" fmla="*/ 32 w 231"/>
                  <a:gd name="T5" fmla="*/ 5 h 47"/>
                  <a:gd name="T6" fmla="*/ 40 w 231"/>
                  <a:gd name="T7" fmla="*/ 4 h 47"/>
                  <a:gd name="T8" fmla="*/ 49 w 231"/>
                  <a:gd name="T9" fmla="*/ 3 h 47"/>
                  <a:gd name="T10" fmla="*/ 59 w 231"/>
                  <a:gd name="T11" fmla="*/ 2 h 47"/>
                  <a:gd name="T12" fmla="*/ 69 w 231"/>
                  <a:gd name="T13" fmla="*/ 1 h 47"/>
                  <a:gd name="T14" fmla="*/ 80 w 231"/>
                  <a:gd name="T15" fmla="*/ 1 h 47"/>
                  <a:gd name="T16" fmla="*/ 91 w 231"/>
                  <a:gd name="T17" fmla="*/ 0 h 47"/>
                  <a:gd name="T18" fmla="*/ 103 w 231"/>
                  <a:gd name="T19" fmla="*/ 0 h 47"/>
                  <a:gd name="T20" fmla="*/ 115 w 231"/>
                  <a:gd name="T21" fmla="*/ 0 h 47"/>
                  <a:gd name="T22" fmla="*/ 130 w 231"/>
                  <a:gd name="T23" fmla="*/ 0 h 47"/>
                  <a:gd name="T24" fmla="*/ 145 w 231"/>
                  <a:gd name="T25" fmla="*/ 0 h 47"/>
                  <a:gd name="T26" fmla="*/ 159 w 231"/>
                  <a:gd name="T27" fmla="*/ 1 h 47"/>
                  <a:gd name="T28" fmla="*/ 172 w 231"/>
                  <a:gd name="T29" fmla="*/ 2 h 47"/>
                  <a:gd name="T30" fmla="*/ 184 w 231"/>
                  <a:gd name="T31" fmla="*/ 3 h 47"/>
                  <a:gd name="T32" fmla="*/ 194 w 231"/>
                  <a:gd name="T33" fmla="*/ 4 h 47"/>
                  <a:gd name="T34" fmla="*/ 201 w 231"/>
                  <a:gd name="T35" fmla="*/ 5 h 47"/>
                  <a:gd name="T36" fmla="*/ 208 w 231"/>
                  <a:gd name="T37" fmla="*/ 6 h 47"/>
                  <a:gd name="T38" fmla="*/ 215 w 231"/>
                  <a:gd name="T39" fmla="*/ 7 h 47"/>
                  <a:gd name="T40" fmla="*/ 220 w 231"/>
                  <a:gd name="T41" fmla="*/ 9 h 47"/>
                  <a:gd name="T42" fmla="*/ 224 w 231"/>
                  <a:gd name="T43" fmla="*/ 10 h 47"/>
                  <a:gd name="T44" fmla="*/ 228 w 231"/>
                  <a:gd name="T45" fmla="*/ 12 h 47"/>
                  <a:gd name="T46" fmla="*/ 230 w 231"/>
                  <a:gd name="T47" fmla="*/ 15 h 47"/>
                  <a:gd name="T48" fmla="*/ 230 w 231"/>
                  <a:gd name="T49" fmla="*/ 31 h 47"/>
                  <a:gd name="T50" fmla="*/ 225 w 231"/>
                  <a:gd name="T51" fmla="*/ 35 h 47"/>
                  <a:gd name="T52" fmla="*/ 218 w 231"/>
                  <a:gd name="T53" fmla="*/ 38 h 47"/>
                  <a:gd name="T54" fmla="*/ 213 w 231"/>
                  <a:gd name="T55" fmla="*/ 39 h 47"/>
                  <a:gd name="T56" fmla="*/ 209 w 231"/>
                  <a:gd name="T57" fmla="*/ 40 h 47"/>
                  <a:gd name="T58" fmla="*/ 205 w 231"/>
                  <a:gd name="T59" fmla="*/ 41 h 47"/>
                  <a:gd name="T60" fmla="*/ 201 w 231"/>
                  <a:gd name="T61" fmla="*/ 42 h 47"/>
                  <a:gd name="T62" fmla="*/ 196 w 231"/>
                  <a:gd name="T63" fmla="*/ 42 h 47"/>
                  <a:gd name="T64" fmla="*/ 191 w 231"/>
                  <a:gd name="T65" fmla="*/ 43 h 47"/>
                  <a:gd name="T66" fmla="*/ 183 w 231"/>
                  <a:gd name="T67" fmla="*/ 44 h 47"/>
                  <a:gd name="T68" fmla="*/ 175 w 231"/>
                  <a:gd name="T69" fmla="*/ 45 h 47"/>
                  <a:gd name="T70" fmla="*/ 166 w 231"/>
                  <a:gd name="T71" fmla="*/ 45 h 47"/>
                  <a:gd name="T72" fmla="*/ 158 w 231"/>
                  <a:gd name="T73" fmla="*/ 46 h 47"/>
                  <a:gd name="T74" fmla="*/ 148 w 231"/>
                  <a:gd name="T75" fmla="*/ 46 h 47"/>
                  <a:gd name="T76" fmla="*/ 142 w 231"/>
                  <a:gd name="T77" fmla="*/ 46 h 47"/>
                  <a:gd name="T78" fmla="*/ 136 w 231"/>
                  <a:gd name="T79" fmla="*/ 47 h 47"/>
                  <a:gd name="T80" fmla="*/ 130 w 231"/>
                  <a:gd name="T81" fmla="*/ 47 h 47"/>
                  <a:gd name="T82" fmla="*/ 123 w 231"/>
                  <a:gd name="T83" fmla="*/ 47 h 47"/>
                  <a:gd name="T84" fmla="*/ 117 w 231"/>
                  <a:gd name="T85" fmla="*/ 47 h 47"/>
                  <a:gd name="T86" fmla="*/ 111 w 231"/>
                  <a:gd name="T87" fmla="*/ 47 h 47"/>
                  <a:gd name="T88" fmla="*/ 104 w 231"/>
                  <a:gd name="T89" fmla="*/ 47 h 47"/>
                  <a:gd name="T90" fmla="*/ 98 w 231"/>
                  <a:gd name="T91" fmla="*/ 47 h 47"/>
                  <a:gd name="T92" fmla="*/ 92 w 231"/>
                  <a:gd name="T93" fmla="*/ 47 h 47"/>
                  <a:gd name="T94" fmla="*/ 86 w 231"/>
                  <a:gd name="T95" fmla="*/ 46 h 47"/>
                  <a:gd name="T96" fmla="*/ 77 w 231"/>
                  <a:gd name="T97" fmla="*/ 46 h 47"/>
                  <a:gd name="T98" fmla="*/ 63 w 231"/>
                  <a:gd name="T99" fmla="*/ 45 h 47"/>
                  <a:gd name="T100" fmla="*/ 50 w 231"/>
                  <a:gd name="T101" fmla="*/ 44 h 47"/>
                  <a:gd name="T102" fmla="*/ 39 w 231"/>
                  <a:gd name="T103" fmla="*/ 43 h 47"/>
                  <a:gd name="T104" fmla="*/ 29 w 231"/>
                  <a:gd name="T105" fmla="*/ 42 h 47"/>
                  <a:gd name="T106" fmla="*/ 20 w 231"/>
                  <a:gd name="T107" fmla="*/ 40 h 47"/>
                  <a:gd name="T108" fmla="*/ 14 w 231"/>
                  <a:gd name="T109" fmla="*/ 38 h 47"/>
                  <a:gd name="T110" fmla="*/ 9 w 231"/>
                  <a:gd name="T111" fmla="*/ 37 h 47"/>
                  <a:gd name="T112" fmla="*/ 5 w 231"/>
                  <a:gd name="T113" fmla="*/ 35 h 47"/>
                  <a:gd name="T114" fmla="*/ 2 w 231"/>
                  <a:gd name="T115" fmla="*/ 33 h 47"/>
                  <a:gd name="T116" fmla="*/ 0 w 231"/>
                  <a:gd name="T117" fmla="*/ 31 h 47"/>
                  <a:gd name="T118" fmla="*/ 0 w 231"/>
                  <a:gd name="T119" fmla="*/ 14 h 47"/>
                  <a:gd name="T120" fmla="*/ 4 w 231"/>
                  <a:gd name="T121" fmla="*/ 11 h 47"/>
                  <a:gd name="T122" fmla="*/ 10 w 231"/>
                  <a:gd name="T123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1" h="47">
                    <a:moveTo>
                      <a:pt x="14" y="8"/>
                    </a:moveTo>
                    <a:lnTo>
                      <a:pt x="16" y="7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22" y="6"/>
                    </a:lnTo>
                    <a:lnTo>
                      <a:pt x="24" y="6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32" y="5"/>
                    </a:lnTo>
                    <a:lnTo>
                      <a:pt x="34" y="4"/>
                    </a:lnTo>
                    <a:lnTo>
                      <a:pt x="37" y="4"/>
                    </a:lnTo>
                    <a:lnTo>
                      <a:pt x="40" y="4"/>
                    </a:lnTo>
                    <a:lnTo>
                      <a:pt x="43" y="3"/>
                    </a:lnTo>
                    <a:lnTo>
                      <a:pt x="46" y="3"/>
                    </a:lnTo>
                    <a:lnTo>
                      <a:pt x="49" y="3"/>
                    </a:lnTo>
                    <a:lnTo>
                      <a:pt x="52" y="2"/>
                    </a:lnTo>
                    <a:lnTo>
                      <a:pt x="56" y="2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1"/>
                    </a:lnTo>
                    <a:lnTo>
                      <a:pt x="69" y="1"/>
                    </a:lnTo>
                    <a:lnTo>
                      <a:pt x="73" y="1"/>
                    </a:lnTo>
                    <a:lnTo>
                      <a:pt x="76" y="1"/>
                    </a:lnTo>
                    <a:lnTo>
                      <a:pt x="80" y="1"/>
                    </a:lnTo>
                    <a:lnTo>
                      <a:pt x="84" y="1"/>
                    </a:lnTo>
                    <a:lnTo>
                      <a:pt x="87" y="0"/>
                    </a:lnTo>
                    <a:lnTo>
                      <a:pt x="91" y="0"/>
                    </a:lnTo>
                    <a:lnTo>
                      <a:pt x="95" y="0"/>
                    </a:lnTo>
                    <a:lnTo>
                      <a:pt x="99" y="0"/>
                    </a:lnTo>
                    <a:lnTo>
                      <a:pt x="103" y="0"/>
                    </a:lnTo>
                    <a:lnTo>
                      <a:pt x="107" y="0"/>
                    </a:lnTo>
                    <a:lnTo>
                      <a:pt x="111" y="0"/>
                    </a:lnTo>
                    <a:lnTo>
                      <a:pt x="115" y="0"/>
                    </a:lnTo>
                    <a:lnTo>
                      <a:pt x="120" y="0"/>
                    </a:lnTo>
                    <a:lnTo>
                      <a:pt x="125" y="0"/>
                    </a:lnTo>
                    <a:lnTo>
                      <a:pt x="130" y="0"/>
                    </a:lnTo>
                    <a:lnTo>
                      <a:pt x="135" y="0"/>
                    </a:lnTo>
                    <a:lnTo>
                      <a:pt x="140" y="0"/>
                    </a:lnTo>
                    <a:lnTo>
                      <a:pt x="145" y="0"/>
                    </a:lnTo>
                    <a:lnTo>
                      <a:pt x="150" y="1"/>
                    </a:lnTo>
                    <a:lnTo>
                      <a:pt x="154" y="1"/>
                    </a:lnTo>
                    <a:lnTo>
                      <a:pt x="159" y="1"/>
                    </a:lnTo>
                    <a:lnTo>
                      <a:pt x="163" y="1"/>
                    </a:lnTo>
                    <a:lnTo>
                      <a:pt x="168" y="2"/>
                    </a:lnTo>
                    <a:lnTo>
                      <a:pt x="172" y="2"/>
                    </a:lnTo>
                    <a:lnTo>
                      <a:pt x="176" y="2"/>
                    </a:lnTo>
                    <a:lnTo>
                      <a:pt x="180" y="3"/>
                    </a:lnTo>
                    <a:lnTo>
                      <a:pt x="184" y="3"/>
                    </a:lnTo>
                    <a:lnTo>
                      <a:pt x="188" y="3"/>
                    </a:lnTo>
                    <a:lnTo>
                      <a:pt x="191" y="4"/>
                    </a:lnTo>
                    <a:lnTo>
                      <a:pt x="194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4" y="5"/>
                    </a:lnTo>
                    <a:lnTo>
                      <a:pt x="206" y="6"/>
                    </a:lnTo>
                    <a:lnTo>
                      <a:pt x="208" y="6"/>
                    </a:lnTo>
                    <a:lnTo>
                      <a:pt x="211" y="7"/>
                    </a:lnTo>
                    <a:lnTo>
                      <a:pt x="213" y="7"/>
                    </a:lnTo>
                    <a:lnTo>
                      <a:pt x="215" y="7"/>
                    </a:lnTo>
                    <a:lnTo>
                      <a:pt x="216" y="8"/>
                    </a:lnTo>
                    <a:lnTo>
                      <a:pt x="218" y="8"/>
                    </a:lnTo>
                    <a:lnTo>
                      <a:pt x="220" y="9"/>
                    </a:lnTo>
                    <a:lnTo>
                      <a:pt x="221" y="9"/>
                    </a:lnTo>
                    <a:lnTo>
                      <a:pt x="223" y="10"/>
                    </a:lnTo>
                    <a:lnTo>
                      <a:pt x="224" y="10"/>
                    </a:lnTo>
                    <a:lnTo>
                      <a:pt x="226" y="11"/>
                    </a:lnTo>
                    <a:lnTo>
                      <a:pt x="227" y="12"/>
                    </a:lnTo>
                    <a:lnTo>
                      <a:pt x="228" y="12"/>
                    </a:lnTo>
                    <a:lnTo>
                      <a:pt x="229" y="13"/>
                    </a:lnTo>
                    <a:lnTo>
                      <a:pt x="230" y="14"/>
                    </a:lnTo>
                    <a:lnTo>
                      <a:pt x="230" y="15"/>
                    </a:lnTo>
                    <a:lnTo>
                      <a:pt x="231" y="16"/>
                    </a:lnTo>
                    <a:lnTo>
                      <a:pt x="231" y="30"/>
                    </a:lnTo>
                    <a:lnTo>
                      <a:pt x="230" y="31"/>
                    </a:lnTo>
                    <a:lnTo>
                      <a:pt x="229" y="32"/>
                    </a:lnTo>
                    <a:lnTo>
                      <a:pt x="227" y="33"/>
                    </a:lnTo>
                    <a:lnTo>
                      <a:pt x="225" y="35"/>
                    </a:lnTo>
                    <a:lnTo>
                      <a:pt x="222" y="36"/>
                    </a:lnTo>
                    <a:lnTo>
                      <a:pt x="220" y="37"/>
                    </a:lnTo>
                    <a:lnTo>
                      <a:pt x="218" y="38"/>
                    </a:lnTo>
                    <a:lnTo>
                      <a:pt x="216" y="39"/>
                    </a:lnTo>
                    <a:lnTo>
                      <a:pt x="214" y="39"/>
                    </a:lnTo>
                    <a:lnTo>
                      <a:pt x="213" y="39"/>
                    </a:lnTo>
                    <a:lnTo>
                      <a:pt x="212" y="39"/>
                    </a:lnTo>
                    <a:lnTo>
                      <a:pt x="211" y="40"/>
                    </a:lnTo>
                    <a:lnTo>
                      <a:pt x="209" y="40"/>
                    </a:lnTo>
                    <a:lnTo>
                      <a:pt x="208" y="40"/>
                    </a:lnTo>
                    <a:lnTo>
                      <a:pt x="207" y="41"/>
                    </a:lnTo>
                    <a:lnTo>
                      <a:pt x="205" y="41"/>
                    </a:lnTo>
                    <a:lnTo>
                      <a:pt x="204" y="41"/>
                    </a:lnTo>
                    <a:lnTo>
                      <a:pt x="202" y="41"/>
                    </a:lnTo>
                    <a:lnTo>
                      <a:pt x="201" y="42"/>
                    </a:lnTo>
                    <a:lnTo>
                      <a:pt x="200" y="42"/>
                    </a:lnTo>
                    <a:lnTo>
                      <a:pt x="198" y="42"/>
                    </a:lnTo>
                    <a:lnTo>
                      <a:pt x="196" y="42"/>
                    </a:lnTo>
                    <a:lnTo>
                      <a:pt x="195" y="43"/>
                    </a:lnTo>
                    <a:lnTo>
                      <a:pt x="193" y="43"/>
                    </a:lnTo>
                    <a:lnTo>
                      <a:pt x="191" y="43"/>
                    </a:lnTo>
                    <a:lnTo>
                      <a:pt x="188" y="43"/>
                    </a:lnTo>
                    <a:lnTo>
                      <a:pt x="186" y="44"/>
                    </a:lnTo>
                    <a:lnTo>
                      <a:pt x="183" y="44"/>
                    </a:lnTo>
                    <a:lnTo>
                      <a:pt x="180" y="44"/>
                    </a:lnTo>
                    <a:lnTo>
                      <a:pt x="178" y="44"/>
                    </a:lnTo>
                    <a:lnTo>
                      <a:pt x="175" y="45"/>
                    </a:lnTo>
                    <a:lnTo>
                      <a:pt x="172" y="45"/>
                    </a:lnTo>
                    <a:lnTo>
                      <a:pt x="169" y="45"/>
                    </a:lnTo>
                    <a:lnTo>
                      <a:pt x="166" y="45"/>
                    </a:lnTo>
                    <a:lnTo>
                      <a:pt x="163" y="45"/>
                    </a:lnTo>
                    <a:lnTo>
                      <a:pt x="160" y="46"/>
                    </a:lnTo>
                    <a:lnTo>
                      <a:pt x="158" y="46"/>
                    </a:lnTo>
                    <a:lnTo>
                      <a:pt x="154" y="46"/>
                    </a:lnTo>
                    <a:lnTo>
                      <a:pt x="151" y="46"/>
                    </a:lnTo>
                    <a:lnTo>
                      <a:pt x="148" y="46"/>
                    </a:lnTo>
                    <a:lnTo>
                      <a:pt x="146" y="46"/>
                    </a:lnTo>
                    <a:lnTo>
                      <a:pt x="144" y="46"/>
                    </a:lnTo>
                    <a:lnTo>
                      <a:pt x="142" y="46"/>
                    </a:lnTo>
                    <a:lnTo>
                      <a:pt x="140" y="47"/>
                    </a:lnTo>
                    <a:lnTo>
                      <a:pt x="138" y="47"/>
                    </a:lnTo>
                    <a:lnTo>
                      <a:pt x="136" y="47"/>
                    </a:lnTo>
                    <a:lnTo>
                      <a:pt x="134" y="47"/>
                    </a:lnTo>
                    <a:lnTo>
                      <a:pt x="132" y="47"/>
                    </a:lnTo>
                    <a:lnTo>
                      <a:pt x="130" y="47"/>
                    </a:lnTo>
                    <a:lnTo>
                      <a:pt x="128" y="47"/>
                    </a:lnTo>
                    <a:lnTo>
                      <a:pt x="126" y="47"/>
                    </a:lnTo>
                    <a:lnTo>
                      <a:pt x="123" y="47"/>
                    </a:lnTo>
                    <a:lnTo>
                      <a:pt x="121" y="47"/>
                    </a:lnTo>
                    <a:lnTo>
                      <a:pt x="119" y="47"/>
                    </a:lnTo>
                    <a:lnTo>
                      <a:pt x="117" y="47"/>
                    </a:lnTo>
                    <a:lnTo>
                      <a:pt x="115" y="47"/>
                    </a:lnTo>
                    <a:lnTo>
                      <a:pt x="113" y="47"/>
                    </a:lnTo>
                    <a:lnTo>
                      <a:pt x="111" y="47"/>
                    </a:lnTo>
                    <a:lnTo>
                      <a:pt x="109" y="47"/>
                    </a:lnTo>
                    <a:lnTo>
                      <a:pt x="106" y="47"/>
                    </a:lnTo>
                    <a:lnTo>
                      <a:pt x="104" y="47"/>
                    </a:lnTo>
                    <a:lnTo>
                      <a:pt x="102" y="47"/>
                    </a:lnTo>
                    <a:lnTo>
                      <a:pt x="100" y="47"/>
                    </a:lnTo>
                    <a:lnTo>
                      <a:pt x="98" y="47"/>
                    </a:lnTo>
                    <a:lnTo>
                      <a:pt x="96" y="47"/>
                    </a:lnTo>
                    <a:lnTo>
                      <a:pt x="94" y="47"/>
                    </a:lnTo>
                    <a:lnTo>
                      <a:pt x="92" y="47"/>
                    </a:lnTo>
                    <a:lnTo>
                      <a:pt x="90" y="47"/>
                    </a:lnTo>
                    <a:lnTo>
                      <a:pt x="88" y="46"/>
                    </a:lnTo>
                    <a:lnTo>
                      <a:pt x="86" y="46"/>
                    </a:lnTo>
                    <a:lnTo>
                      <a:pt x="84" y="46"/>
                    </a:lnTo>
                    <a:lnTo>
                      <a:pt x="82" y="46"/>
                    </a:lnTo>
                    <a:lnTo>
                      <a:pt x="77" y="46"/>
                    </a:lnTo>
                    <a:lnTo>
                      <a:pt x="72" y="46"/>
                    </a:lnTo>
                    <a:lnTo>
                      <a:pt x="67" y="46"/>
                    </a:lnTo>
                    <a:lnTo>
                      <a:pt x="63" y="45"/>
                    </a:lnTo>
                    <a:lnTo>
                      <a:pt x="58" y="45"/>
                    </a:lnTo>
                    <a:lnTo>
                      <a:pt x="54" y="45"/>
                    </a:lnTo>
                    <a:lnTo>
                      <a:pt x="50" y="44"/>
                    </a:lnTo>
                    <a:lnTo>
                      <a:pt x="46" y="44"/>
                    </a:lnTo>
                    <a:lnTo>
                      <a:pt x="43" y="44"/>
                    </a:lnTo>
                    <a:lnTo>
                      <a:pt x="39" y="43"/>
                    </a:lnTo>
                    <a:lnTo>
                      <a:pt x="35" y="43"/>
                    </a:lnTo>
                    <a:lnTo>
                      <a:pt x="32" y="42"/>
                    </a:lnTo>
                    <a:lnTo>
                      <a:pt x="29" y="42"/>
                    </a:lnTo>
                    <a:lnTo>
                      <a:pt x="26" y="41"/>
                    </a:lnTo>
                    <a:lnTo>
                      <a:pt x="23" y="40"/>
                    </a:lnTo>
                    <a:lnTo>
                      <a:pt x="20" y="40"/>
                    </a:lnTo>
                    <a:lnTo>
                      <a:pt x="18" y="39"/>
                    </a:lnTo>
                    <a:lnTo>
                      <a:pt x="16" y="39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0" y="37"/>
                    </a:lnTo>
                    <a:lnTo>
                      <a:pt x="9" y="37"/>
                    </a:lnTo>
                    <a:lnTo>
                      <a:pt x="7" y="36"/>
                    </a:lnTo>
                    <a:lnTo>
                      <a:pt x="6" y="35"/>
                    </a:lnTo>
                    <a:lnTo>
                      <a:pt x="5" y="35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2" y="33"/>
                    </a:lnTo>
                    <a:lnTo>
                      <a:pt x="1" y="32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0" y="30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1" y="13"/>
                    </a:lnTo>
                    <a:lnTo>
                      <a:pt x="2" y="12"/>
                    </a:lnTo>
                    <a:lnTo>
                      <a:pt x="4" y="11"/>
                    </a:lnTo>
                    <a:lnTo>
                      <a:pt x="5" y="10"/>
                    </a:lnTo>
                    <a:lnTo>
                      <a:pt x="7" y="9"/>
                    </a:lnTo>
                    <a:lnTo>
                      <a:pt x="10" y="9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18" name="Freeform 259"/>
              <p:cNvSpPr>
                <a:spLocks/>
              </p:cNvSpPr>
              <p:nvPr/>
            </p:nvSpPr>
            <p:spPr bwMode="auto">
              <a:xfrm>
                <a:off x="925" y="2755"/>
                <a:ext cx="222" cy="27"/>
              </a:xfrm>
              <a:custGeom>
                <a:avLst/>
                <a:gdLst>
                  <a:gd name="T0" fmla="*/ 211 w 222"/>
                  <a:gd name="T1" fmla="*/ 19 h 27"/>
                  <a:gd name="T2" fmla="*/ 200 w 222"/>
                  <a:gd name="T3" fmla="*/ 21 h 27"/>
                  <a:gd name="T4" fmla="*/ 187 w 222"/>
                  <a:gd name="T5" fmla="*/ 23 h 27"/>
                  <a:gd name="T6" fmla="*/ 172 w 222"/>
                  <a:gd name="T7" fmla="*/ 25 h 27"/>
                  <a:gd name="T8" fmla="*/ 154 w 222"/>
                  <a:gd name="T9" fmla="*/ 26 h 27"/>
                  <a:gd name="T10" fmla="*/ 140 w 222"/>
                  <a:gd name="T11" fmla="*/ 27 h 27"/>
                  <a:gd name="T12" fmla="*/ 134 w 222"/>
                  <a:gd name="T13" fmla="*/ 27 h 27"/>
                  <a:gd name="T14" fmla="*/ 129 w 222"/>
                  <a:gd name="T15" fmla="*/ 27 h 27"/>
                  <a:gd name="T16" fmla="*/ 123 w 222"/>
                  <a:gd name="T17" fmla="*/ 27 h 27"/>
                  <a:gd name="T18" fmla="*/ 117 w 222"/>
                  <a:gd name="T19" fmla="*/ 27 h 27"/>
                  <a:gd name="T20" fmla="*/ 111 w 222"/>
                  <a:gd name="T21" fmla="*/ 27 h 27"/>
                  <a:gd name="T22" fmla="*/ 103 w 222"/>
                  <a:gd name="T23" fmla="*/ 27 h 27"/>
                  <a:gd name="T24" fmla="*/ 94 w 222"/>
                  <a:gd name="T25" fmla="*/ 27 h 27"/>
                  <a:gd name="T26" fmla="*/ 86 w 222"/>
                  <a:gd name="T27" fmla="*/ 27 h 27"/>
                  <a:gd name="T28" fmla="*/ 78 w 222"/>
                  <a:gd name="T29" fmla="*/ 26 h 27"/>
                  <a:gd name="T30" fmla="*/ 71 w 222"/>
                  <a:gd name="T31" fmla="*/ 26 h 27"/>
                  <a:gd name="T32" fmla="*/ 61 w 222"/>
                  <a:gd name="T33" fmla="*/ 25 h 27"/>
                  <a:gd name="T34" fmla="*/ 52 w 222"/>
                  <a:gd name="T35" fmla="*/ 25 h 27"/>
                  <a:gd name="T36" fmla="*/ 43 w 222"/>
                  <a:gd name="T37" fmla="*/ 24 h 27"/>
                  <a:gd name="T38" fmla="*/ 35 w 222"/>
                  <a:gd name="T39" fmla="*/ 23 h 27"/>
                  <a:gd name="T40" fmla="*/ 27 w 222"/>
                  <a:gd name="T41" fmla="*/ 22 h 27"/>
                  <a:gd name="T42" fmla="*/ 21 w 222"/>
                  <a:gd name="T43" fmla="*/ 21 h 27"/>
                  <a:gd name="T44" fmla="*/ 17 w 222"/>
                  <a:gd name="T45" fmla="*/ 21 h 27"/>
                  <a:gd name="T46" fmla="*/ 14 w 222"/>
                  <a:gd name="T47" fmla="*/ 20 h 27"/>
                  <a:gd name="T48" fmla="*/ 7 w 222"/>
                  <a:gd name="T49" fmla="*/ 18 h 27"/>
                  <a:gd name="T50" fmla="*/ 2 w 222"/>
                  <a:gd name="T51" fmla="*/ 16 h 27"/>
                  <a:gd name="T52" fmla="*/ 0 w 222"/>
                  <a:gd name="T53" fmla="*/ 13 h 27"/>
                  <a:gd name="T54" fmla="*/ 1 w 222"/>
                  <a:gd name="T55" fmla="*/ 11 h 27"/>
                  <a:gd name="T56" fmla="*/ 5 w 222"/>
                  <a:gd name="T57" fmla="*/ 9 h 27"/>
                  <a:gd name="T58" fmla="*/ 12 w 222"/>
                  <a:gd name="T59" fmla="*/ 7 h 27"/>
                  <a:gd name="T60" fmla="*/ 21 w 222"/>
                  <a:gd name="T61" fmla="*/ 5 h 27"/>
                  <a:gd name="T62" fmla="*/ 32 w 222"/>
                  <a:gd name="T63" fmla="*/ 4 h 27"/>
                  <a:gd name="T64" fmla="*/ 43 w 222"/>
                  <a:gd name="T65" fmla="*/ 2 h 27"/>
                  <a:gd name="T66" fmla="*/ 56 w 222"/>
                  <a:gd name="T67" fmla="*/ 1 h 27"/>
                  <a:gd name="T68" fmla="*/ 70 w 222"/>
                  <a:gd name="T69" fmla="*/ 1 h 27"/>
                  <a:gd name="T70" fmla="*/ 85 w 222"/>
                  <a:gd name="T71" fmla="*/ 0 h 27"/>
                  <a:gd name="T72" fmla="*/ 100 w 222"/>
                  <a:gd name="T73" fmla="*/ 0 h 27"/>
                  <a:gd name="T74" fmla="*/ 116 w 222"/>
                  <a:gd name="T75" fmla="*/ 0 h 27"/>
                  <a:gd name="T76" fmla="*/ 128 w 222"/>
                  <a:gd name="T77" fmla="*/ 0 h 27"/>
                  <a:gd name="T78" fmla="*/ 141 w 222"/>
                  <a:gd name="T79" fmla="*/ 0 h 27"/>
                  <a:gd name="T80" fmla="*/ 153 w 222"/>
                  <a:gd name="T81" fmla="*/ 1 h 27"/>
                  <a:gd name="T82" fmla="*/ 164 w 222"/>
                  <a:gd name="T83" fmla="*/ 1 h 27"/>
                  <a:gd name="T84" fmla="*/ 175 w 222"/>
                  <a:gd name="T85" fmla="*/ 2 h 27"/>
                  <a:gd name="T86" fmla="*/ 185 w 222"/>
                  <a:gd name="T87" fmla="*/ 3 h 27"/>
                  <a:gd name="T88" fmla="*/ 193 w 222"/>
                  <a:gd name="T89" fmla="*/ 4 h 27"/>
                  <a:gd name="T90" fmla="*/ 201 w 222"/>
                  <a:gd name="T91" fmla="*/ 5 h 27"/>
                  <a:gd name="T92" fmla="*/ 208 w 222"/>
                  <a:gd name="T93" fmla="*/ 7 h 27"/>
                  <a:gd name="T94" fmla="*/ 214 w 222"/>
                  <a:gd name="T95" fmla="*/ 8 h 27"/>
                  <a:gd name="T96" fmla="*/ 218 w 222"/>
                  <a:gd name="T97" fmla="*/ 10 h 27"/>
                  <a:gd name="T98" fmla="*/ 221 w 222"/>
                  <a:gd name="T99" fmla="*/ 11 h 27"/>
                  <a:gd name="T100" fmla="*/ 222 w 222"/>
                  <a:gd name="T101" fmla="*/ 13 h 27"/>
                  <a:gd name="T102" fmla="*/ 222 w 222"/>
                  <a:gd name="T103" fmla="*/ 15 h 27"/>
                  <a:gd name="T104" fmla="*/ 219 w 222"/>
                  <a:gd name="T10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2" h="27">
                    <a:moveTo>
                      <a:pt x="216" y="18"/>
                    </a:moveTo>
                    <a:lnTo>
                      <a:pt x="214" y="19"/>
                    </a:lnTo>
                    <a:lnTo>
                      <a:pt x="211" y="19"/>
                    </a:lnTo>
                    <a:lnTo>
                      <a:pt x="208" y="20"/>
                    </a:lnTo>
                    <a:lnTo>
                      <a:pt x="204" y="21"/>
                    </a:lnTo>
                    <a:lnTo>
                      <a:pt x="200" y="21"/>
                    </a:lnTo>
                    <a:lnTo>
                      <a:pt x="196" y="22"/>
                    </a:lnTo>
                    <a:lnTo>
                      <a:pt x="192" y="23"/>
                    </a:lnTo>
                    <a:lnTo>
                      <a:pt x="187" y="23"/>
                    </a:lnTo>
                    <a:lnTo>
                      <a:pt x="182" y="24"/>
                    </a:lnTo>
                    <a:lnTo>
                      <a:pt x="177" y="24"/>
                    </a:lnTo>
                    <a:lnTo>
                      <a:pt x="172" y="25"/>
                    </a:lnTo>
                    <a:lnTo>
                      <a:pt x="166" y="25"/>
                    </a:lnTo>
                    <a:lnTo>
                      <a:pt x="160" y="25"/>
                    </a:lnTo>
                    <a:lnTo>
                      <a:pt x="154" y="26"/>
                    </a:lnTo>
                    <a:lnTo>
                      <a:pt x="148" y="26"/>
                    </a:lnTo>
                    <a:lnTo>
                      <a:pt x="142" y="26"/>
                    </a:lnTo>
                    <a:lnTo>
                      <a:pt x="140" y="27"/>
                    </a:lnTo>
                    <a:lnTo>
                      <a:pt x="138" y="27"/>
                    </a:lnTo>
                    <a:lnTo>
                      <a:pt x="136" y="27"/>
                    </a:lnTo>
                    <a:lnTo>
                      <a:pt x="134" y="27"/>
                    </a:lnTo>
                    <a:lnTo>
                      <a:pt x="132" y="27"/>
                    </a:lnTo>
                    <a:lnTo>
                      <a:pt x="131" y="27"/>
                    </a:lnTo>
                    <a:lnTo>
                      <a:pt x="129" y="27"/>
                    </a:lnTo>
                    <a:lnTo>
                      <a:pt x="127" y="27"/>
                    </a:lnTo>
                    <a:lnTo>
                      <a:pt x="125" y="27"/>
                    </a:lnTo>
                    <a:lnTo>
                      <a:pt x="123" y="27"/>
                    </a:lnTo>
                    <a:lnTo>
                      <a:pt x="121" y="27"/>
                    </a:lnTo>
                    <a:lnTo>
                      <a:pt x="119" y="27"/>
                    </a:lnTo>
                    <a:lnTo>
                      <a:pt x="117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11" y="27"/>
                    </a:lnTo>
                    <a:lnTo>
                      <a:pt x="108" y="27"/>
                    </a:lnTo>
                    <a:lnTo>
                      <a:pt x="105" y="27"/>
                    </a:lnTo>
                    <a:lnTo>
                      <a:pt x="103" y="27"/>
                    </a:lnTo>
                    <a:lnTo>
                      <a:pt x="100" y="27"/>
                    </a:lnTo>
                    <a:lnTo>
                      <a:pt x="97" y="27"/>
                    </a:lnTo>
                    <a:lnTo>
                      <a:pt x="94" y="27"/>
                    </a:lnTo>
                    <a:lnTo>
                      <a:pt x="91" y="27"/>
                    </a:lnTo>
                    <a:lnTo>
                      <a:pt x="89" y="27"/>
                    </a:lnTo>
                    <a:lnTo>
                      <a:pt x="86" y="27"/>
                    </a:lnTo>
                    <a:lnTo>
                      <a:pt x="84" y="26"/>
                    </a:lnTo>
                    <a:lnTo>
                      <a:pt x="81" y="26"/>
                    </a:lnTo>
                    <a:lnTo>
                      <a:pt x="78" y="26"/>
                    </a:lnTo>
                    <a:lnTo>
                      <a:pt x="76" y="26"/>
                    </a:lnTo>
                    <a:lnTo>
                      <a:pt x="73" y="26"/>
                    </a:lnTo>
                    <a:lnTo>
                      <a:pt x="71" y="26"/>
                    </a:lnTo>
                    <a:lnTo>
                      <a:pt x="68" y="26"/>
                    </a:lnTo>
                    <a:lnTo>
                      <a:pt x="65" y="26"/>
                    </a:lnTo>
                    <a:lnTo>
                      <a:pt x="61" y="25"/>
                    </a:lnTo>
                    <a:lnTo>
                      <a:pt x="58" y="25"/>
                    </a:lnTo>
                    <a:lnTo>
                      <a:pt x="55" y="25"/>
                    </a:lnTo>
                    <a:lnTo>
                      <a:pt x="52" y="25"/>
                    </a:lnTo>
                    <a:lnTo>
                      <a:pt x="49" y="25"/>
                    </a:lnTo>
                    <a:lnTo>
                      <a:pt x="46" y="24"/>
                    </a:lnTo>
                    <a:lnTo>
                      <a:pt x="43" y="24"/>
                    </a:lnTo>
                    <a:lnTo>
                      <a:pt x="40" y="24"/>
                    </a:lnTo>
                    <a:lnTo>
                      <a:pt x="37" y="23"/>
                    </a:lnTo>
                    <a:lnTo>
                      <a:pt x="35" y="23"/>
                    </a:lnTo>
                    <a:lnTo>
                      <a:pt x="32" y="23"/>
                    </a:lnTo>
                    <a:lnTo>
                      <a:pt x="30" y="23"/>
                    </a:lnTo>
                    <a:lnTo>
                      <a:pt x="27" y="22"/>
                    </a:lnTo>
                    <a:lnTo>
                      <a:pt x="25" y="22"/>
                    </a:lnTo>
                    <a:lnTo>
                      <a:pt x="23" y="22"/>
                    </a:lnTo>
                    <a:lnTo>
                      <a:pt x="21" y="21"/>
                    </a:lnTo>
                    <a:lnTo>
                      <a:pt x="20" y="21"/>
                    </a:lnTo>
                    <a:lnTo>
                      <a:pt x="19" y="21"/>
                    </a:lnTo>
                    <a:lnTo>
                      <a:pt x="17" y="21"/>
                    </a:lnTo>
                    <a:lnTo>
                      <a:pt x="16" y="20"/>
                    </a:lnTo>
                    <a:lnTo>
                      <a:pt x="15" y="20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0" y="19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3" y="17"/>
                    </a:lnTo>
                    <a:lnTo>
                      <a:pt x="2" y="16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1" y="11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12" y="7"/>
                    </a:lnTo>
                    <a:lnTo>
                      <a:pt x="14" y="6"/>
                    </a:lnTo>
                    <a:lnTo>
                      <a:pt x="17" y="6"/>
                    </a:lnTo>
                    <a:lnTo>
                      <a:pt x="21" y="5"/>
                    </a:lnTo>
                    <a:lnTo>
                      <a:pt x="24" y="5"/>
                    </a:lnTo>
                    <a:lnTo>
                      <a:pt x="28" y="4"/>
                    </a:lnTo>
                    <a:lnTo>
                      <a:pt x="32" y="4"/>
                    </a:lnTo>
                    <a:lnTo>
                      <a:pt x="36" y="3"/>
                    </a:lnTo>
                    <a:lnTo>
                      <a:pt x="39" y="3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2" y="2"/>
                    </a:lnTo>
                    <a:lnTo>
                      <a:pt x="56" y="1"/>
                    </a:lnTo>
                    <a:lnTo>
                      <a:pt x="61" y="1"/>
                    </a:lnTo>
                    <a:lnTo>
                      <a:pt x="65" y="1"/>
                    </a:lnTo>
                    <a:lnTo>
                      <a:pt x="70" y="1"/>
                    </a:lnTo>
                    <a:lnTo>
                      <a:pt x="75" y="0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90" y="0"/>
                    </a:lnTo>
                    <a:lnTo>
                      <a:pt x="95" y="0"/>
                    </a:lnTo>
                    <a:lnTo>
                      <a:pt x="100" y="0"/>
                    </a:lnTo>
                    <a:lnTo>
                      <a:pt x="106" y="0"/>
                    </a:lnTo>
                    <a:lnTo>
                      <a:pt x="111" y="0"/>
                    </a:lnTo>
                    <a:lnTo>
                      <a:pt x="116" y="0"/>
                    </a:lnTo>
                    <a:lnTo>
                      <a:pt x="120" y="0"/>
                    </a:lnTo>
                    <a:lnTo>
                      <a:pt x="124" y="0"/>
                    </a:lnTo>
                    <a:lnTo>
                      <a:pt x="128" y="0"/>
                    </a:lnTo>
                    <a:lnTo>
                      <a:pt x="133" y="0"/>
                    </a:lnTo>
                    <a:lnTo>
                      <a:pt x="137" y="0"/>
                    </a:lnTo>
                    <a:lnTo>
                      <a:pt x="141" y="0"/>
                    </a:lnTo>
                    <a:lnTo>
                      <a:pt x="145" y="0"/>
                    </a:lnTo>
                    <a:lnTo>
                      <a:pt x="149" y="0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4" y="1"/>
                    </a:lnTo>
                    <a:lnTo>
                      <a:pt x="168" y="2"/>
                    </a:lnTo>
                    <a:lnTo>
                      <a:pt x="171" y="2"/>
                    </a:lnTo>
                    <a:lnTo>
                      <a:pt x="175" y="2"/>
                    </a:lnTo>
                    <a:lnTo>
                      <a:pt x="178" y="2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8" y="3"/>
                    </a:lnTo>
                    <a:lnTo>
                      <a:pt x="191" y="4"/>
                    </a:lnTo>
                    <a:lnTo>
                      <a:pt x="193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4" y="6"/>
                    </a:lnTo>
                    <a:lnTo>
                      <a:pt x="206" y="6"/>
                    </a:lnTo>
                    <a:lnTo>
                      <a:pt x="208" y="7"/>
                    </a:lnTo>
                    <a:lnTo>
                      <a:pt x="210" y="7"/>
                    </a:lnTo>
                    <a:lnTo>
                      <a:pt x="212" y="7"/>
                    </a:lnTo>
                    <a:lnTo>
                      <a:pt x="214" y="8"/>
                    </a:lnTo>
                    <a:lnTo>
                      <a:pt x="215" y="8"/>
                    </a:lnTo>
                    <a:lnTo>
                      <a:pt x="217" y="9"/>
                    </a:lnTo>
                    <a:lnTo>
                      <a:pt x="218" y="10"/>
                    </a:lnTo>
                    <a:lnTo>
                      <a:pt x="220" y="10"/>
                    </a:lnTo>
                    <a:lnTo>
                      <a:pt x="221" y="11"/>
                    </a:lnTo>
                    <a:lnTo>
                      <a:pt x="221" y="11"/>
                    </a:lnTo>
                    <a:lnTo>
                      <a:pt x="222" y="12"/>
                    </a:lnTo>
                    <a:lnTo>
                      <a:pt x="222" y="13"/>
                    </a:lnTo>
                    <a:lnTo>
                      <a:pt x="222" y="13"/>
                    </a:lnTo>
                    <a:lnTo>
                      <a:pt x="222" y="14"/>
                    </a:lnTo>
                    <a:lnTo>
                      <a:pt x="222" y="14"/>
                    </a:lnTo>
                    <a:lnTo>
                      <a:pt x="222" y="15"/>
                    </a:lnTo>
                    <a:lnTo>
                      <a:pt x="221" y="16"/>
                    </a:lnTo>
                    <a:lnTo>
                      <a:pt x="220" y="16"/>
                    </a:lnTo>
                    <a:lnTo>
                      <a:pt x="219" y="17"/>
                    </a:lnTo>
                    <a:lnTo>
                      <a:pt x="218" y="17"/>
                    </a:lnTo>
                    <a:lnTo>
                      <a:pt x="216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19" name="Freeform 260"/>
              <p:cNvSpPr>
                <a:spLocks/>
              </p:cNvSpPr>
              <p:nvPr/>
            </p:nvSpPr>
            <p:spPr bwMode="auto">
              <a:xfrm>
                <a:off x="923" y="2772"/>
                <a:ext cx="226" cy="23"/>
              </a:xfrm>
              <a:custGeom>
                <a:avLst/>
                <a:gdLst>
                  <a:gd name="T0" fmla="*/ 223 w 226"/>
                  <a:gd name="T1" fmla="*/ 10 h 23"/>
                  <a:gd name="T2" fmla="*/ 217 w 226"/>
                  <a:gd name="T3" fmla="*/ 14 h 23"/>
                  <a:gd name="T4" fmla="*/ 209 w 226"/>
                  <a:gd name="T5" fmla="*/ 16 h 23"/>
                  <a:gd name="T6" fmla="*/ 200 w 226"/>
                  <a:gd name="T7" fmla="*/ 18 h 23"/>
                  <a:gd name="T8" fmla="*/ 189 w 226"/>
                  <a:gd name="T9" fmla="*/ 19 h 23"/>
                  <a:gd name="T10" fmla="*/ 177 w 226"/>
                  <a:gd name="T11" fmla="*/ 20 h 23"/>
                  <a:gd name="T12" fmla="*/ 164 w 226"/>
                  <a:gd name="T13" fmla="*/ 21 h 23"/>
                  <a:gd name="T14" fmla="*/ 150 w 226"/>
                  <a:gd name="T15" fmla="*/ 22 h 23"/>
                  <a:gd name="T16" fmla="*/ 141 w 226"/>
                  <a:gd name="T17" fmla="*/ 23 h 23"/>
                  <a:gd name="T18" fmla="*/ 135 w 226"/>
                  <a:gd name="T19" fmla="*/ 23 h 23"/>
                  <a:gd name="T20" fmla="*/ 130 w 226"/>
                  <a:gd name="T21" fmla="*/ 23 h 23"/>
                  <a:gd name="T22" fmla="*/ 124 w 226"/>
                  <a:gd name="T23" fmla="*/ 23 h 23"/>
                  <a:gd name="T24" fmla="*/ 118 w 226"/>
                  <a:gd name="T25" fmla="*/ 23 h 23"/>
                  <a:gd name="T26" fmla="*/ 111 w 226"/>
                  <a:gd name="T27" fmla="*/ 23 h 23"/>
                  <a:gd name="T28" fmla="*/ 102 w 226"/>
                  <a:gd name="T29" fmla="*/ 23 h 23"/>
                  <a:gd name="T30" fmla="*/ 94 w 226"/>
                  <a:gd name="T31" fmla="*/ 23 h 23"/>
                  <a:gd name="T32" fmla="*/ 86 w 226"/>
                  <a:gd name="T33" fmla="*/ 23 h 23"/>
                  <a:gd name="T34" fmla="*/ 78 w 226"/>
                  <a:gd name="T35" fmla="*/ 22 h 23"/>
                  <a:gd name="T36" fmla="*/ 70 w 226"/>
                  <a:gd name="T37" fmla="*/ 22 h 23"/>
                  <a:gd name="T38" fmla="*/ 60 w 226"/>
                  <a:gd name="T39" fmla="*/ 21 h 23"/>
                  <a:gd name="T40" fmla="*/ 51 w 226"/>
                  <a:gd name="T41" fmla="*/ 20 h 23"/>
                  <a:gd name="T42" fmla="*/ 42 w 226"/>
                  <a:gd name="T43" fmla="*/ 20 h 23"/>
                  <a:gd name="T44" fmla="*/ 34 w 226"/>
                  <a:gd name="T45" fmla="*/ 19 h 23"/>
                  <a:gd name="T46" fmla="*/ 27 w 226"/>
                  <a:gd name="T47" fmla="*/ 17 h 23"/>
                  <a:gd name="T48" fmla="*/ 22 w 226"/>
                  <a:gd name="T49" fmla="*/ 17 h 23"/>
                  <a:gd name="T50" fmla="*/ 18 w 226"/>
                  <a:gd name="T51" fmla="*/ 16 h 23"/>
                  <a:gd name="T52" fmla="*/ 15 w 226"/>
                  <a:gd name="T53" fmla="*/ 15 h 23"/>
                  <a:gd name="T54" fmla="*/ 6 w 226"/>
                  <a:gd name="T55" fmla="*/ 12 h 23"/>
                  <a:gd name="T56" fmla="*/ 1 w 226"/>
                  <a:gd name="T57" fmla="*/ 9 h 23"/>
                  <a:gd name="T58" fmla="*/ 0 w 226"/>
                  <a:gd name="T59" fmla="*/ 6 h 23"/>
                  <a:gd name="T60" fmla="*/ 0 w 226"/>
                  <a:gd name="T61" fmla="*/ 0 h 23"/>
                  <a:gd name="T62" fmla="*/ 3 w 226"/>
                  <a:gd name="T63" fmla="*/ 3 h 23"/>
                  <a:gd name="T64" fmla="*/ 9 w 226"/>
                  <a:gd name="T65" fmla="*/ 5 h 23"/>
                  <a:gd name="T66" fmla="*/ 15 w 226"/>
                  <a:gd name="T67" fmla="*/ 6 h 23"/>
                  <a:gd name="T68" fmla="*/ 18 w 226"/>
                  <a:gd name="T69" fmla="*/ 7 h 23"/>
                  <a:gd name="T70" fmla="*/ 22 w 226"/>
                  <a:gd name="T71" fmla="*/ 8 h 23"/>
                  <a:gd name="T72" fmla="*/ 28 w 226"/>
                  <a:gd name="T73" fmla="*/ 9 h 23"/>
                  <a:gd name="T74" fmla="*/ 36 w 226"/>
                  <a:gd name="T75" fmla="*/ 10 h 23"/>
                  <a:gd name="T76" fmla="*/ 44 w 226"/>
                  <a:gd name="T77" fmla="*/ 11 h 23"/>
                  <a:gd name="T78" fmla="*/ 53 w 226"/>
                  <a:gd name="T79" fmla="*/ 12 h 23"/>
                  <a:gd name="T80" fmla="*/ 63 w 226"/>
                  <a:gd name="T81" fmla="*/ 13 h 23"/>
                  <a:gd name="T82" fmla="*/ 72 w 226"/>
                  <a:gd name="T83" fmla="*/ 13 h 23"/>
                  <a:gd name="T84" fmla="*/ 80 w 226"/>
                  <a:gd name="T85" fmla="*/ 14 h 23"/>
                  <a:gd name="T86" fmla="*/ 88 w 226"/>
                  <a:gd name="T87" fmla="*/ 14 h 23"/>
                  <a:gd name="T88" fmla="*/ 97 w 226"/>
                  <a:gd name="T89" fmla="*/ 14 h 23"/>
                  <a:gd name="T90" fmla="*/ 105 w 226"/>
                  <a:gd name="T91" fmla="*/ 14 h 23"/>
                  <a:gd name="T92" fmla="*/ 114 w 226"/>
                  <a:gd name="T93" fmla="*/ 14 h 23"/>
                  <a:gd name="T94" fmla="*/ 120 w 226"/>
                  <a:gd name="T95" fmla="*/ 14 h 23"/>
                  <a:gd name="T96" fmla="*/ 126 w 226"/>
                  <a:gd name="T97" fmla="*/ 14 h 23"/>
                  <a:gd name="T98" fmla="*/ 132 w 226"/>
                  <a:gd name="T99" fmla="*/ 14 h 23"/>
                  <a:gd name="T100" fmla="*/ 137 w 226"/>
                  <a:gd name="T101" fmla="*/ 14 h 23"/>
                  <a:gd name="T102" fmla="*/ 143 w 226"/>
                  <a:gd name="T103" fmla="*/ 14 h 23"/>
                  <a:gd name="T104" fmla="*/ 158 w 226"/>
                  <a:gd name="T105" fmla="*/ 13 h 23"/>
                  <a:gd name="T106" fmla="*/ 175 w 226"/>
                  <a:gd name="T107" fmla="*/ 12 h 23"/>
                  <a:gd name="T108" fmla="*/ 191 w 226"/>
                  <a:gd name="T109" fmla="*/ 10 h 23"/>
                  <a:gd name="T110" fmla="*/ 204 w 226"/>
                  <a:gd name="T111" fmla="*/ 8 h 23"/>
                  <a:gd name="T112" fmla="*/ 214 w 226"/>
                  <a:gd name="T113" fmla="*/ 6 h 23"/>
                  <a:gd name="T114" fmla="*/ 220 w 226"/>
                  <a:gd name="T115" fmla="*/ 3 h 23"/>
                  <a:gd name="T116" fmla="*/ 223 w 226"/>
                  <a:gd name="T117" fmla="*/ 2 h 23"/>
                  <a:gd name="T118" fmla="*/ 226 w 226"/>
                  <a:gd name="T119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6" h="23">
                    <a:moveTo>
                      <a:pt x="226" y="8"/>
                    </a:moveTo>
                    <a:lnTo>
                      <a:pt x="225" y="9"/>
                    </a:lnTo>
                    <a:lnTo>
                      <a:pt x="223" y="10"/>
                    </a:lnTo>
                    <a:lnTo>
                      <a:pt x="221" y="12"/>
                    </a:lnTo>
                    <a:lnTo>
                      <a:pt x="219" y="13"/>
                    </a:lnTo>
                    <a:lnTo>
                      <a:pt x="217" y="14"/>
                    </a:lnTo>
                    <a:lnTo>
                      <a:pt x="214" y="15"/>
                    </a:lnTo>
                    <a:lnTo>
                      <a:pt x="211" y="15"/>
                    </a:lnTo>
                    <a:lnTo>
                      <a:pt x="209" y="16"/>
                    </a:lnTo>
                    <a:lnTo>
                      <a:pt x="206" y="17"/>
                    </a:lnTo>
                    <a:lnTo>
                      <a:pt x="203" y="17"/>
                    </a:lnTo>
                    <a:lnTo>
                      <a:pt x="200" y="18"/>
                    </a:lnTo>
                    <a:lnTo>
                      <a:pt x="196" y="18"/>
                    </a:lnTo>
                    <a:lnTo>
                      <a:pt x="193" y="19"/>
                    </a:lnTo>
                    <a:lnTo>
                      <a:pt x="189" y="19"/>
                    </a:lnTo>
                    <a:lnTo>
                      <a:pt x="185" y="20"/>
                    </a:lnTo>
                    <a:lnTo>
                      <a:pt x="181" y="20"/>
                    </a:lnTo>
                    <a:lnTo>
                      <a:pt x="177" y="20"/>
                    </a:lnTo>
                    <a:lnTo>
                      <a:pt x="173" y="21"/>
                    </a:lnTo>
                    <a:lnTo>
                      <a:pt x="169" y="21"/>
                    </a:lnTo>
                    <a:lnTo>
                      <a:pt x="164" y="21"/>
                    </a:lnTo>
                    <a:lnTo>
                      <a:pt x="160" y="22"/>
                    </a:lnTo>
                    <a:lnTo>
                      <a:pt x="155" y="22"/>
                    </a:lnTo>
                    <a:lnTo>
                      <a:pt x="150" y="22"/>
                    </a:lnTo>
                    <a:lnTo>
                      <a:pt x="145" y="22"/>
                    </a:lnTo>
                    <a:lnTo>
                      <a:pt x="143" y="23"/>
                    </a:lnTo>
                    <a:lnTo>
                      <a:pt x="141" y="23"/>
                    </a:lnTo>
                    <a:lnTo>
                      <a:pt x="139" y="23"/>
                    </a:lnTo>
                    <a:lnTo>
                      <a:pt x="137" y="23"/>
                    </a:lnTo>
                    <a:lnTo>
                      <a:pt x="135" y="23"/>
                    </a:lnTo>
                    <a:lnTo>
                      <a:pt x="133" y="23"/>
                    </a:lnTo>
                    <a:lnTo>
                      <a:pt x="131" y="23"/>
                    </a:lnTo>
                    <a:lnTo>
                      <a:pt x="130" y="23"/>
                    </a:lnTo>
                    <a:lnTo>
                      <a:pt x="128" y="23"/>
                    </a:lnTo>
                    <a:lnTo>
                      <a:pt x="126" y="23"/>
                    </a:lnTo>
                    <a:lnTo>
                      <a:pt x="124" y="23"/>
                    </a:lnTo>
                    <a:lnTo>
                      <a:pt x="122" y="23"/>
                    </a:lnTo>
                    <a:lnTo>
                      <a:pt x="120" y="23"/>
                    </a:lnTo>
                    <a:lnTo>
                      <a:pt x="118" y="23"/>
                    </a:lnTo>
                    <a:lnTo>
                      <a:pt x="116" y="23"/>
                    </a:lnTo>
                    <a:lnTo>
                      <a:pt x="114" y="23"/>
                    </a:lnTo>
                    <a:lnTo>
                      <a:pt x="111" y="23"/>
                    </a:lnTo>
                    <a:lnTo>
                      <a:pt x="108" y="23"/>
                    </a:lnTo>
                    <a:lnTo>
                      <a:pt x="105" y="23"/>
                    </a:lnTo>
                    <a:lnTo>
                      <a:pt x="102" y="23"/>
                    </a:lnTo>
                    <a:lnTo>
                      <a:pt x="100" y="23"/>
                    </a:lnTo>
                    <a:lnTo>
                      <a:pt x="97" y="23"/>
                    </a:lnTo>
                    <a:lnTo>
                      <a:pt x="94" y="23"/>
                    </a:lnTo>
                    <a:lnTo>
                      <a:pt x="91" y="23"/>
                    </a:lnTo>
                    <a:lnTo>
                      <a:pt x="89" y="23"/>
                    </a:lnTo>
                    <a:lnTo>
                      <a:pt x="86" y="23"/>
                    </a:lnTo>
                    <a:lnTo>
                      <a:pt x="83" y="22"/>
                    </a:lnTo>
                    <a:lnTo>
                      <a:pt x="81" y="22"/>
                    </a:lnTo>
                    <a:lnTo>
                      <a:pt x="78" y="22"/>
                    </a:lnTo>
                    <a:lnTo>
                      <a:pt x="76" y="22"/>
                    </a:lnTo>
                    <a:lnTo>
                      <a:pt x="73" y="22"/>
                    </a:lnTo>
                    <a:lnTo>
                      <a:pt x="70" y="22"/>
                    </a:lnTo>
                    <a:lnTo>
                      <a:pt x="67" y="22"/>
                    </a:lnTo>
                    <a:lnTo>
                      <a:pt x="64" y="21"/>
                    </a:lnTo>
                    <a:lnTo>
                      <a:pt x="60" y="21"/>
                    </a:lnTo>
                    <a:lnTo>
                      <a:pt x="57" y="21"/>
                    </a:lnTo>
                    <a:lnTo>
                      <a:pt x="54" y="21"/>
                    </a:lnTo>
                    <a:lnTo>
                      <a:pt x="51" y="20"/>
                    </a:lnTo>
                    <a:lnTo>
                      <a:pt x="48" y="20"/>
                    </a:lnTo>
                    <a:lnTo>
                      <a:pt x="45" y="20"/>
                    </a:lnTo>
                    <a:lnTo>
                      <a:pt x="42" y="20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4" y="19"/>
                    </a:lnTo>
                    <a:lnTo>
                      <a:pt x="32" y="18"/>
                    </a:lnTo>
                    <a:lnTo>
                      <a:pt x="29" y="18"/>
                    </a:lnTo>
                    <a:lnTo>
                      <a:pt x="27" y="17"/>
                    </a:lnTo>
                    <a:lnTo>
                      <a:pt x="24" y="17"/>
                    </a:lnTo>
                    <a:lnTo>
                      <a:pt x="23" y="17"/>
                    </a:lnTo>
                    <a:lnTo>
                      <a:pt x="22" y="17"/>
                    </a:lnTo>
                    <a:lnTo>
                      <a:pt x="20" y="16"/>
                    </a:lnTo>
                    <a:lnTo>
                      <a:pt x="19" y="16"/>
                    </a:lnTo>
                    <a:lnTo>
                      <a:pt x="18" y="16"/>
                    </a:lnTo>
                    <a:lnTo>
                      <a:pt x="17" y="15"/>
                    </a:lnTo>
                    <a:lnTo>
                      <a:pt x="16" y="15"/>
                    </a:lnTo>
                    <a:lnTo>
                      <a:pt x="15" y="15"/>
                    </a:lnTo>
                    <a:lnTo>
                      <a:pt x="11" y="14"/>
                    </a:lnTo>
                    <a:lnTo>
                      <a:pt x="9" y="13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3" y="10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7" y="4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16" y="7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1" y="8"/>
                    </a:lnTo>
                    <a:lnTo>
                      <a:pt x="22" y="8"/>
                    </a:lnTo>
                    <a:lnTo>
                      <a:pt x="23" y="8"/>
                    </a:lnTo>
                    <a:lnTo>
                      <a:pt x="26" y="9"/>
                    </a:lnTo>
                    <a:lnTo>
                      <a:pt x="28" y="9"/>
                    </a:lnTo>
                    <a:lnTo>
                      <a:pt x="31" y="9"/>
                    </a:lnTo>
                    <a:lnTo>
                      <a:pt x="33" y="10"/>
                    </a:lnTo>
                    <a:lnTo>
                      <a:pt x="36" y="10"/>
                    </a:lnTo>
                    <a:lnTo>
                      <a:pt x="39" y="10"/>
                    </a:lnTo>
                    <a:lnTo>
                      <a:pt x="41" y="11"/>
                    </a:lnTo>
                    <a:lnTo>
                      <a:pt x="44" y="11"/>
                    </a:lnTo>
                    <a:lnTo>
                      <a:pt x="47" y="11"/>
                    </a:lnTo>
                    <a:lnTo>
                      <a:pt x="50" y="12"/>
                    </a:lnTo>
                    <a:lnTo>
                      <a:pt x="53" y="12"/>
                    </a:lnTo>
                    <a:lnTo>
                      <a:pt x="57" y="12"/>
                    </a:lnTo>
                    <a:lnTo>
                      <a:pt x="60" y="12"/>
                    </a:lnTo>
                    <a:lnTo>
                      <a:pt x="63" y="13"/>
                    </a:lnTo>
                    <a:lnTo>
                      <a:pt x="67" y="13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80" y="14"/>
                    </a:lnTo>
                    <a:lnTo>
                      <a:pt x="83" y="14"/>
                    </a:lnTo>
                    <a:lnTo>
                      <a:pt x="86" y="14"/>
                    </a:lnTo>
                    <a:lnTo>
                      <a:pt x="88" y="14"/>
                    </a:lnTo>
                    <a:lnTo>
                      <a:pt x="91" y="14"/>
                    </a:lnTo>
                    <a:lnTo>
                      <a:pt x="94" y="14"/>
                    </a:lnTo>
                    <a:lnTo>
                      <a:pt x="97" y="14"/>
                    </a:lnTo>
                    <a:lnTo>
                      <a:pt x="99" y="14"/>
                    </a:lnTo>
                    <a:lnTo>
                      <a:pt x="102" y="14"/>
                    </a:lnTo>
                    <a:lnTo>
                      <a:pt x="105" y="14"/>
                    </a:lnTo>
                    <a:lnTo>
                      <a:pt x="108" y="14"/>
                    </a:lnTo>
                    <a:lnTo>
                      <a:pt x="111" y="14"/>
                    </a:lnTo>
                    <a:lnTo>
                      <a:pt x="114" y="14"/>
                    </a:lnTo>
                    <a:lnTo>
                      <a:pt x="116" y="14"/>
                    </a:lnTo>
                    <a:lnTo>
                      <a:pt x="118" y="14"/>
                    </a:lnTo>
                    <a:lnTo>
                      <a:pt x="120" y="14"/>
                    </a:lnTo>
                    <a:lnTo>
                      <a:pt x="122" y="14"/>
                    </a:lnTo>
                    <a:lnTo>
                      <a:pt x="124" y="14"/>
                    </a:lnTo>
                    <a:lnTo>
                      <a:pt x="126" y="14"/>
                    </a:lnTo>
                    <a:lnTo>
                      <a:pt x="128" y="14"/>
                    </a:lnTo>
                    <a:lnTo>
                      <a:pt x="130" y="14"/>
                    </a:lnTo>
                    <a:lnTo>
                      <a:pt x="132" y="14"/>
                    </a:lnTo>
                    <a:lnTo>
                      <a:pt x="134" y="14"/>
                    </a:lnTo>
                    <a:lnTo>
                      <a:pt x="135" y="14"/>
                    </a:lnTo>
                    <a:lnTo>
                      <a:pt x="137" y="14"/>
                    </a:lnTo>
                    <a:lnTo>
                      <a:pt x="139" y="14"/>
                    </a:lnTo>
                    <a:lnTo>
                      <a:pt x="141" y="14"/>
                    </a:lnTo>
                    <a:lnTo>
                      <a:pt x="143" y="14"/>
                    </a:lnTo>
                    <a:lnTo>
                      <a:pt x="145" y="14"/>
                    </a:lnTo>
                    <a:lnTo>
                      <a:pt x="152" y="13"/>
                    </a:lnTo>
                    <a:lnTo>
                      <a:pt x="158" y="13"/>
                    </a:lnTo>
                    <a:lnTo>
                      <a:pt x="164" y="13"/>
                    </a:lnTo>
                    <a:lnTo>
                      <a:pt x="170" y="12"/>
                    </a:lnTo>
                    <a:lnTo>
                      <a:pt x="175" y="12"/>
                    </a:lnTo>
                    <a:lnTo>
                      <a:pt x="181" y="11"/>
                    </a:lnTo>
                    <a:lnTo>
                      <a:pt x="186" y="11"/>
                    </a:lnTo>
                    <a:lnTo>
                      <a:pt x="191" y="10"/>
                    </a:lnTo>
                    <a:lnTo>
                      <a:pt x="195" y="9"/>
                    </a:lnTo>
                    <a:lnTo>
                      <a:pt x="200" y="9"/>
                    </a:lnTo>
                    <a:lnTo>
                      <a:pt x="204" y="8"/>
                    </a:lnTo>
                    <a:lnTo>
                      <a:pt x="207" y="7"/>
                    </a:lnTo>
                    <a:lnTo>
                      <a:pt x="211" y="6"/>
                    </a:lnTo>
                    <a:lnTo>
                      <a:pt x="214" y="6"/>
                    </a:lnTo>
                    <a:lnTo>
                      <a:pt x="217" y="5"/>
                    </a:lnTo>
                    <a:lnTo>
                      <a:pt x="219" y="4"/>
                    </a:lnTo>
                    <a:lnTo>
                      <a:pt x="220" y="3"/>
                    </a:lnTo>
                    <a:lnTo>
                      <a:pt x="221" y="3"/>
                    </a:lnTo>
                    <a:lnTo>
                      <a:pt x="222" y="2"/>
                    </a:lnTo>
                    <a:lnTo>
                      <a:pt x="223" y="2"/>
                    </a:lnTo>
                    <a:lnTo>
                      <a:pt x="224" y="1"/>
                    </a:lnTo>
                    <a:lnTo>
                      <a:pt x="225" y="1"/>
                    </a:lnTo>
                    <a:lnTo>
                      <a:pt x="226" y="1"/>
                    </a:lnTo>
                    <a:lnTo>
                      <a:pt x="226" y="0"/>
                    </a:lnTo>
                    <a:lnTo>
                      <a:pt x="226" y="8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20" name="Freeform 261"/>
              <p:cNvSpPr>
                <a:spLocks/>
              </p:cNvSpPr>
              <p:nvPr/>
            </p:nvSpPr>
            <p:spPr bwMode="auto">
              <a:xfrm>
                <a:off x="974" y="2758"/>
                <a:ext cx="48" cy="15"/>
              </a:xfrm>
              <a:custGeom>
                <a:avLst/>
                <a:gdLst>
                  <a:gd name="T0" fmla="*/ 25 w 48"/>
                  <a:gd name="T1" fmla="*/ 0 h 15"/>
                  <a:gd name="T2" fmla="*/ 48 w 48"/>
                  <a:gd name="T3" fmla="*/ 11 h 15"/>
                  <a:gd name="T4" fmla="*/ 12 w 48"/>
                  <a:gd name="T5" fmla="*/ 15 h 15"/>
                  <a:gd name="T6" fmla="*/ 0 w 48"/>
                  <a:gd name="T7" fmla="*/ 1 h 15"/>
                  <a:gd name="T8" fmla="*/ 25 w 4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25" y="0"/>
                    </a:moveTo>
                    <a:lnTo>
                      <a:pt x="48" y="11"/>
                    </a:lnTo>
                    <a:lnTo>
                      <a:pt x="12" y="15"/>
                    </a:lnTo>
                    <a:lnTo>
                      <a:pt x="0" y="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21" name="Freeform 262"/>
              <p:cNvSpPr>
                <a:spLocks/>
              </p:cNvSpPr>
              <p:nvPr/>
            </p:nvSpPr>
            <p:spPr bwMode="auto">
              <a:xfrm>
                <a:off x="978" y="2759"/>
                <a:ext cx="38" cy="12"/>
              </a:xfrm>
              <a:custGeom>
                <a:avLst/>
                <a:gdLst>
                  <a:gd name="T0" fmla="*/ 21 w 38"/>
                  <a:gd name="T1" fmla="*/ 0 h 12"/>
                  <a:gd name="T2" fmla="*/ 38 w 38"/>
                  <a:gd name="T3" fmla="*/ 9 h 12"/>
                  <a:gd name="T4" fmla="*/ 10 w 38"/>
                  <a:gd name="T5" fmla="*/ 12 h 12"/>
                  <a:gd name="T6" fmla="*/ 0 w 38"/>
                  <a:gd name="T7" fmla="*/ 2 h 12"/>
                  <a:gd name="T8" fmla="*/ 21 w 38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2">
                    <a:moveTo>
                      <a:pt x="21" y="0"/>
                    </a:moveTo>
                    <a:lnTo>
                      <a:pt x="38" y="9"/>
                    </a:lnTo>
                    <a:lnTo>
                      <a:pt x="10" y="12"/>
                    </a:lnTo>
                    <a:lnTo>
                      <a:pt x="0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22" name="Freeform 263"/>
              <p:cNvSpPr>
                <a:spLocks/>
              </p:cNvSpPr>
              <p:nvPr/>
            </p:nvSpPr>
            <p:spPr bwMode="auto">
              <a:xfrm>
                <a:off x="957" y="2673"/>
                <a:ext cx="8" cy="14"/>
              </a:xfrm>
              <a:custGeom>
                <a:avLst/>
                <a:gdLst>
                  <a:gd name="T0" fmla="*/ 1 w 8"/>
                  <a:gd name="T1" fmla="*/ 14 h 14"/>
                  <a:gd name="T2" fmla="*/ 0 w 8"/>
                  <a:gd name="T3" fmla="*/ 13 h 14"/>
                  <a:gd name="T4" fmla="*/ 0 w 8"/>
                  <a:gd name="T5" fmla="*/ 11 h 14"/>
                  <a:gd name="T6" fmla="*/ 0 w 8"/>
                  <a:gd name="T7" fmla="*/ 8 h 14"/>
                  <a:gd name="T8" fmla="*/ 1 w 8"/>
                  <a:gd name="T9" fmla="*/ 6 h 14"/>
                  <a:gd name="T10" fmla="*/ 1 w 8"/>
                  <a:gd name="T11" fmla="*/ 4 h 14"/>
                  <a:gd name="T12" fmla="*/ 2 w 8"/>
                  <a:gd name="T13" fmla="*/ 3 h 14"/>
                  <a:gd name="T14" fmla="*/ 3 w 8"/>
                  <a:gd name="T15" fmla="*/ 2 h 14"/>
                  <a:gd name="T16" fmla="*/ 4 w 8"/>
                  <a:gd name="T17" fmla="*/ 1 h 14"/>
                  <a:gd name="T18" fmla="*/ 4 w 8"/>
                  <a:gd name="T19" fmla="*/ 1 h 14"/>
                  <a:gd name="T20" fmla="*/ 5 w 8"/>
                  <a:gd name="T21" fmla="*/ 0 h 14"/>
                  <a:gd name="T22" fmla="*/ 6 w 8"/>
                  <a:gd name="T23" fmla="*/ 0 h 14"/>
                  <a:gd name="T24" fmla="*/ 7 w 8"/>
                  <a:gd name="T25" fmla="*/ 0 h 14"/>
                  <a:gd name="T26" fmla="*/ 8 w 8"/>
                  <a:gd name="T27" fmla="*/ 1 h 14"/>
                  <a:gd name="T28" fmla="*/ 8 w 8"/>
                  <a:gd name="T29" fmla="*/ 3 h 14"/>
                  <a:gd name="T30" fmla="*/ 8 w 8"/>
                  <a:gd name="T31" fmla="*/ 6 h 14"/>
                  <a:gd name="T32" fmla="*/ 7 w 8"/>
                  <a:gd name="T33" fmla="*/ 8 h 14"/>
                  <a:gd name="T34" fmla="*/ 7 w 8"/>
                  <a:gd name="T35" fmla="*/ 10 h 14"/>
                  <a:gd name="T36" fmla="*/ 6 w 8"/>
                  <a:gd name="T37" fmla="*/ 11 h 14"/>
                  <a:gd name="T38" fmla="*/ 5 w 8"/>
                  <a:gd name="T39" fmla="*/ 12 h 14"/>
                  <a:gd name="T40" fmla="*/ 4 w 8"/>
                  <a:gd name="T41" fmla="*/ 13 h 14"/>
                  <a:gd name="T42" fmla="*/ 4 w 8"/>
                  <a:gd name="T43" fmla="*/ 13 h 14"/>
                  <a:gd name="T44" fmla="*/ 3 w 8"/>
                  <a:gd name="T45" fmla="*/ 14 h 14"/>
                  <a:gd name="T46" fmla="*/ 2 w 8"/>
                  <a:gd name="T47" fmla="*/ 14 h 14"/>
                  <a:gd name="T48" fmla="*/ 1 w 8"/>
                  <a:gd name="T4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4">
                    <a:moveTo>
                      <a:pt x="1" y="14"/>
                    </a:moveTo>
                    <a:lnTo>
                      <a:pt x="0" y="13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7" y="10"/>
                    </a:lnTo>
                    <a:lnTo>
                      <a:pt x="6" y="11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23" name="Freeform 264"/>
              <p:cNvSpPr>
                <a:spLocks/>
              </p:cNvSpPr>
              <p:nvPr/>
            </p:nvSpPr>
            <p:spPr bwMode="auto">
              <a:xfrm>
                <a:off x="963" y="2703"/>
                <a:ext cx="24" cy="22"/>
              </a:xfrm>
              <a:custGeom>
                <a:avLst/>
                <a:gdLst>
                  <a:gd name="T0" fmla="*/ 0 w 24"/>
                  <a:gd name="T1" fmla="*/ 22 h 22"/>
                  <a:gd name="T2" fmla="*/ 0 w 24"/>
                  <a:gd name="T3" fmla="*/ 0 h 22"/>
                  <a:gd name="T4" fmla="*/ 24 w 24"/>
                  <a:gd name="T5" fmla="*/ 6 h 22"/>
                  <a:gd name="T6" fmla="*/ 24 w 24"/>
                  <a:gd name="T7" fmla="*/ 22 h 22"/>
                  <a:gd name="T8" fmla="*/ 0 w 24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2">
                    <a:moveTo>
                      <a:pt x="0" y="22"/>
                    </a:moveTo>
                    <a:lnTo>
                      <a:pt x="0" y="0"/>
                    </a:lnTo>
                    <a:lnTo>
                      <a:pt x="24" y="6"/>
                    </a:lnTo>
                    <a:lnTo>
                      <a:pt x="24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24" name="Rectangle 265"/>
              <p:cNvSpPr>
                <a:spLocks noChangeArrowheads="1"/>
              </p:cNvSpPr>
              <p:nvPr/>
            </p:nvSpPr>
            <p:spPr bwMode="auto">
              <a:xfrm>
                <a:off x="966" y="2707"/>
                <a:ext cx="19" cy="1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25" name="Freeform 266"/>
              <p:cNvSpPr>
                <a:spLocks/>
              </p:cNvSpPr>
              <p:nvPr/>
            </p:nvSpPr>
            <p:spPr bwMode="auto">
              <a:xfrm>
                <a:off x="953" y="2670"/>
                <a:ext cx="49" cy="45"/>
              </a:xfrm>
              <a:custGeom>
                <a:avLst/>
                <a:gdLst>
                  <a:gd name="T0" fmla="*/ 8 w 49"/>
                  <a:gd name="T1" fmla="*/ 12 h 45"/>
                  <a:gd name="T2" fmla="*/ 8 w 49"/>
                  <a:gd name="T3" fmla="*/ 12 h 45"/>
                  <a:gd name="T4" fmla="*/ 9 w 49"/>
                  <a:gd name="T5" fmla="*/ 11 h 45"/>
                  <a:gd name="T6" fmla="*/ 11 w 49"/>
                  <a:gd name="T7" fmla="*/ 8 h 45"/>
                  <a:gd name="T8" fmla="*/ 13 w 49"/>
                  <a:gd name="T9" fmla="*/ 6 h 45"/>
                  <a:gd name="T10" fmla="*/ 15 w 49"/>
                  <a:gd name="T11" fmla="*/ 4 h 45"/>
                  <a:gd name="T12" fmla="*/ 18 w 49"/>
                  <a:gd name="T13" fmla="*/ 2 h 45"/>
                  <a:gd name="T14" fmla="*/ 21 w 49"/>
                  <a:gd name="T15" fmla="*/ 1 h 45"/>
                  <a:gd name="T16" fmla="*/ 24 w 49"/>
                  <a:gd name="T17" fmla="*/ 0 h 45"/>
                  <a:gd name="T18" fmla="*/ 28 w 49"/>
                  <a:gd name="T19" fmla="*/ 0 h 45"/>
                  <a:gd name="T20" fmla="*/ 31 w 49"/>
                  <a:gd name="T21" fmla="*/ 1 h 45"/>
                  <a:gd name="T22" fmla="*/ 36 w 49"/>
                  <a:gd name="T23" fmla="*/ 2 h 45"/>
                  <a:gd name="T24" fmla="*/ 39 w 49"/>
                  <a:gd name="T25" fmla="*/ 4 h 45"/>
                  <a:gd name="T26" fmla="*/ 43 w 49"/>
                  <a:gd name="T27" fmla="*/ 7 h 45"/>
                  <a:gd name="T28" fmla="*/ 46 w 49"/>
                  <a:gd name="T29" fmla="*/ 10 h 45"/>
                  <a:gd name="T30" fmla="*/ 48 w 49"/>
                  <a:gd name="T31" fmla="*/ 14 h 45"/>
                  <a:gd name="T32" fmla="*/ 49 w 49"/>
                  <a:gd name="T33" fmla="*/ 18 h 45"/>
                  <a:gd name="T34" fmla="*/ 49 w 49"/>
                  <a:gd name="T35" fmla="*/ 22 h 45"/>
                  <a:gd name="T36" fmla="*/ 49 w 49"/>
                  <a:gd name="T37" fmla="*/ 27 h 45"/>
                  <a:gd name="T38" fmla="*/ 48 w 49"/>
                  <a:gd name="T39" fmla="*/ 31 h 45"/>
                  <a:gd name="T40" fmla="*/ 46 w 49"/>
                  <a:gd name="T41" fmla="*/ 35 h 45"/>
                  <a:gd name="T42" fmla="*/ 43 w 49"/>
                  <a:gd name="T43" fmla="*/ 38 h 45"/>
                  <a:gd name="T44" fmla="*/ 40 w 49"/>
                  <a:gd name="T45" fmla="*/ 41 h 45"/>
                  <a:gd name="T46" fmla="*/ 36 w 49"/>
                  <a:gd name="T47" fmla="*/ 43 h 45"/>
                  <a:gd name="T48" fmla="*/ 32 w 49"/>
                  <a:gd name="T49" fmla="*/ 44 h 45"/>
                  <a:gd name="T50" fmla="*/ 28 w 49"/>
                  <a:gd name="T51" fmla="*/ 45 h 45"/>
                  <a:gd name="T52" fmla="*/ 24 w 49"/>
                  <a:gd name="T53" fmla="*/ 44 h 45"/>
                  <a:gd name="T54" fmla="*/ 21 w 49"/>
                  <a:gd name="T55" fmla="*/ 44 h 45"/>
                  <a:gd name="T56" fmla="*/ 18 w 49"/>
                  <a:gd name="T57" fmla="*/ 43 h 45"/>
                  <a:gd name="T58" fmla="*/ 15 w 49"/>
                  <a:gd name="T59" fmla="*/ 41 h 45"/>
                  <a:gd name="T60" fmla="*/ 13 w 49"/>
                  <a:gd name="T61" fmla="*/ 39 h 45"/>
                  <a:gd name="T62" fmla="*/ 11 w 49"/>
                  <a:gd name="T63" fmla="*/ 37 h 45"/>
                  <a:gd name="T64" fmla="*/ 9 w 49"/>
                  <a:gd name="T65" fmla="*/ 35 h 45"/>
                  <a:gd name="T66" fmla="*/ 7 w 49"/>
                  <a:gd name="T67" fmla="*/ 32 h 45"/>
                  <a:gd name="T68" fmla="*/ 7 w 49"/>
                  <a:gd name="T69" fmla="*/ 31 h 45"/>
                  <a:gd name="T70" fmla="*/ 6 w 49"/>
                  <a:gd name="T71" fmla="*/ 31 h 45"/>
                  <a:gd name="T72" fmla="*/ 5 w 49"/>
                  <a:gd name="T73" fmla="*/ 30 h 45"/>
                  <a:gd name="T74" fmla="*/ 2 w 49"/>
                  <a:gd name="T75" fmla="*/ 29 h 45"/>
                  <a:gd name="T76" fmla="*/ 1 w 49"/>
                  <a:gd name="T77" fmla="*/ 26 h 45"/>
                  <a:gd name="T78" fmla="*/ 0 w 49"/>
                  <a:gd name="T79" fmla="*/ 23 h 45"/>
                  <a:gd name="T80" fmla="*/ 0 w 49"/>
                  <a:gd name="T81" fmla="*/ 19 h 45"/>
                  <a:gd name="T82" fmla="*/ 1 w 49"/>
                  <a:gd name="T83" fmla="*/ 16 h 45"/>
                  <a:gd name="T84" fmla="*/ 4 w 49"/>
                  <a:gd name="T85" fmla="*/ 13 h 45"/>
                  <a:gd name="T86" fmla="*/ 6 w 49"/>
                  <a:gd name="T87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5">
                    <a:moveTo>
                      <a:pt x="8" y="12"/>
                    </a:move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5" y="4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31" y="1"/>
                    </a:lnTo>
                    <a:lnTo>
                      <a:pt x="34" y="1"/>
                    </a:lnTo>
                    <a:lnTo>
                      <a:pt x="36" y="2"/>
                    </a:lnTo>
                    <a:lnTo>
                      <a:pt x="38" y="3"/>
                    </a:lnTo>
                    <a:lnTo>
                      <a:pt x="39" y="4"/>
                    </a:lnTo>
                    <a:lnTo>
                      <a:pt x="41" y="5"/>
                    </a:lnTo>
                    <a:lnTo>
                      <a:pt x="43" y="7"/>
                    </a:lnTo>
                    <a:lnTo>
                      <a:pt x="44" y="8"/>
                    </a:lnTo>
                    <a:lnTo>
                      <a:pt x="46" y="10"/>
                    </a:lnTo>
                    <a:lnTo>
                      <a:pt x="47" y="12"/>
                    </a:lnTo>
                    <a:lnTo>
                      <a:pt x="48" y="14"/>
                    </a:lnTo>
                    <a:lnTo>
                      <a:pt x="48" y="16"/>
                    </a:lnTo>
                    <a:lnTo>
                      <a:pt x="49" y="18"/>
                    </a:lnTo>
                    <a:lnTo>
                      <a:pt x="49" y="20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7"/>
                    </a:lnTo>
                    <a:lnTo>
                      <a:pt x="49" y="29"/>
                    </a:lnTo>
                    <a:lnTo>
                      <a:pt x="48" y="31"/>
                    </a:lnTo>
                    <a:lnTo>
                      <a:pt x="47" y="33"/>
                    </a:lnTo>
                    <a:lnTo>
                      <a:pt x="46" y="35"/>
                    </a:lnTo>
                    <a:lnTo>
                      <a:pt x="45" y="36"/>
                    </a:lnTo>
                    <a:lnTo>
                      <a:pt x="43" y="38"/>
                    </a:lnTo>
                    <a:lnTo>
                      <a:pt x="42" y="39"/>
                    </a:lnTo>
                    <a:lnTo>
                      <a:pt x="40" y="41"/>
                    </a:lnTo>
                    <a:lnTo>
                      <a:pt x="38" y="42"/>
                    </a:lnTo>
                    <a:lnTo>
                      <a:pt x="36" y="43"/>
                    </a:lnTo>
                    <a:lnTo>
                      <a:pt x="34" y="43"/>
                    </a:lnTo>
                    <a:lnTo>
                      <a:pt x="32" y="44"/>
                    </a:lnTo>
                    <a:lnTo>
                      <a:pt x="30" y="44"/>
                    </a:lnTo>
                    <a:lnTo>
                      <a:pt x="28" y="45"/>
                    </a:lnTo>
                    <a:lnTo>
                      <a:pt x="26" y="44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1" y="44"/>
                    </a:lnTo>
                    <a:lnTo>
                      <a:pt x="19" y="43"/>
                    </a:lnTo>
                    <a:lnTo>
                      <a:pt x="18" y="43"/>
                    </a:lnTo>
                    <a:lnTo>
                      <a:pt x="17" y="42"/>
                    </a:lnTo>
                    <a:lnTo>
                      <a:pt x="15" y="41"/>
                    </a:lnTo>
                    <a:lnTo>
                      <a:pt x="14" y="40"/>
                    </a:lnTo>
                    <a:lnTo>
                      <a:pt x="13" y="39"/>
                    </a:lnTo>
                    <a:lnTo>
                      <a:pt x="12" y="38"/>
                    </a:lnTo>
                    <a:lnTo>
                      <a:pt x="11" y="37"/>
                    </a:lnTo>
                    <a:lnTo>
                      <a:pt x="10" y="36"/>
                    </a:lnTo>
                    <a:lnTo>
                      <a:pt x="9" y="35"/>
                    </a:lnTo>
                    <a:lnTo>
                      <a:pt x="8" y="33"/>
                    </a:lnTo>
                    <a:lnTo>
                      <a:pt x="7" y="32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5" y="30"/>
                    </a:lnTo>
                    <a:lnTo>
                      <a:pt x="4" y="30"/>
                    </a:lnTo>
                    <a:lnTo>
                      <a:pt x="2" y="29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2" y="14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26" name="Freeform 267"/>
              <p:cNvSpPr>
                <a:spLocks/>
              </p:cNvSpPr>
              <p:nvPr/>
            </p:nvSpPr>
            <p:spPr bwMode="auto">
              <a:xfrm>
                <a:off x="955" y="2674"/>
                <a:ext cx="44" cy="37"/>
              </a:xfrm>
              <a:custGeom>
                <a:avLst/>
                <a:gdLst>
                  <a:gd name="T0" fmla="*/ 6 w 44"/>
                  <a:gd name="T1" fmla="*/ 12 h 37"/>
                  <a:gd name="T2" fmla="*/ 7 w 44"/>
                  <a:gd name="T3" fmla="*/ 13 h 37"/>
                  <a:gd name="T4" fmla="*/ 8 w 44"/>
                  <a:gd name="T5" fmla="*/ 12 h 37"/>
                  <a:gd name="T6" fmla="*/ 9 w 44"/>
                  <a:gd name="T7" fmla="*/ 9 h 37"/>
                  <a:gd name="T8" fmla="*/ 11 w 44"/>
                  <a:gd name="T9" fmla="*/ 7 h 37"/>
                  <a:gd name="T10" fmla="*/ 13 w 44"/>
                  <a:gd name="T11" fmla="*/ 4 h 37"/>
                  <a:gd name="T12" fmla="*/ 16 w 44"/>
                  <a:gd name="T13" fmla="*/ 2 h 37"/>
                  <a:gd name="T14" fmla="*/ 19 w 44"/>
                  <a:gd name="T15" fmla="*/ 1 h 37"/>
                  <a:gd name="T16" fmla="*/ 22 w 44"/>
                  <a:gd name="T17" fmla="*/ 0 h 37"/>
                  <a:gd name="T18" fmla="*/ 25 w 44"/>
                  <a:gd name="T19" fmla="*/ 0 h 37"/>
                  <a:gd name="T20" fmla="*/ 31 w 44"/>
                  <a:gd name="T21" fmla="*/ 1 h 37"/>
                  <a:gd name="T22" fmla="*/ 37 w 44"/>
                  <a:gd name="T23" fmla="*/ 4 h 37"/>
                  <a:gd name="T24" fmla="*/ 42 w 44"/>
                  <a:gd name="T25" fmla="*/ 9 h 37"/>
                  <a:gd name="T26" fmla="*/ 44 w 44"/>
                  <a:gd name="T27" fmla="*/ 16 h 37"/>
                  <a:gd name="T28" fmla="*/ 44 w 44"/>
                  <a:gd name="T29" fmla="*/ 22 h 37"/>
                  <a:gd name="T30" fmla="*/ 43 w 44"/>
                  <a:gd name="T31" fmla="*/ 26 h 37"/>
                  <a:gd name="T32" fmla="*/ 41 w 44"/>
                  <a:gd name="T33" fmla="*/ 29 h 37"/>
                  <a:gd name="T34" fmla="*/ 39 w 44"/>
                  <a:gd name="T35" fmla="*/ 32 h 37"/>
                  <a:gd name="T36" fmla="*/ 36 w 44"/>
                  <a:gd name="T37" fmla="*/ 34 h 37"/>
                  <a:gd name="T38" fmla="*/ 33 w 44"/>
                  <a:gd name="T39" fmla="*/ 36 h 37"/>
                  <a:gd name="T40" fmla="*/ 30 w 44"/>
                  <a:gd name="T41" fmla="*/ 37 h 37"/>
                  <a:gd name="T42" fmla="*/ 26 w 44"/>
                  <a:gd name="T43" fmla="*/ 37 h 37"/>
                  <a:gd name="T44" fmla="*/ 21 w 44"/>
                  <a:gd name="T45" fmla="*/ 37 h 37"/>
                  <a:gd name="T46" fmla="*/ 15 w 44"/>
                  <a:gd name="T47" fmla="*/ 34 h 37"/>
                  <a:gd name="T48" fmla="*/ 11 w 44"/>
                  <a:gd name="T49" fmla="*/ 30 h 37"/>
                  <a:gd name="T50" fmla="*/ 8 w 44"/>
                  <a:gd name="T51" fmla="*/ 25 h 37"/>
                  <a:gd name="T52" fmla="*/ 6 w 44"/>
                  <a:gd name="T53" fmla="*/ 22 h 37"/>
                  <a:gd name="T54" fmla="*/ 5 w 44"/>
                  <a:gd name="T55" fmla="*/ 23 h 37"/>
                  <a:gd name="T56" fmla="*/ 3 w 44"/>
                  <a:gd name="T57" fmla="*/ 23 h 37"/>
                  <a:gd name="T58" fmla="*/ 2 w 44"/>
                  <a:gd name="T59" fmla="*/ 22 h 37"/>
                  <a:gd name="T60" fmla="*/ 1 w 44"/>
                  <a:gd name="T61" fmla="*/ 20 h 37"/>
                  <a:gd name="T62" fmla="*/ 0 w 44"/>
                  <a:gd name="T63" fmla="*/ 18 h 37"/>
                  <a:gd name="T64" fmla="*/ 1 w 44"/>
                  <a:gd name="T65" fmla="*/ 16 h 37"/>
                  <a:gd name="T66" fmla="*/ 1 w 44"/>
                  <a:gd name="T67" fmla="*/ 14 h 37"/>
                  <a:gd name="T68" fmla="*/ 3 w 44"/>
                  <a:gd name="T69" fmla="*/ 13 h 37"/>
                  <a:gd name="T70" fmla="*/ 4 w 44"/>
                  <a:gd name="T71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4" h="37">
                    <a:moveTo>
                      <a:pt x="5" y="12"/>
                    </a:moveTo>
                    <a:lnTo>
                      <a:pt x="6" y="12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5" y="3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31" y="1"/>
                    </a:lnTo>
                    <a:lnTo>
                      <a:pt x="34" y="2"/>
                    </a:lnTo>
                    <a:lnTo>
                      <a:pt x="37" y="4"/>
                    </a:lnTo>
                    <a:lnTo>
                      <a:pt x="40" y="6"/>
                    </a:lnTo>
                    <a:lnTo>
                      <a:pt x="42" y="9"/>
                    </a:lnTo>
                    <a:lnTo>
                      <a:pt x="43" y="13"/>
                    </a:lnTo>
                    <a:lnTo>
                      <a:pt x="44" y="16"/>
                    </a:lnTo>
                    <a:lnTo>
                      <a:pt x="44" y="20"/>
                    </a:lnTo>
                    <a:lnTo>
                      <a:pt x="44" y="22"/>
                    </a:lnTo>
                    <a:lnTo>
                      <a:pt x="43" y="24"/>
                    </a:lnTo>
                    <a:lnTo>
                      <a:pt x="43" y="26"/>
                    </a:lnTo>
                    <a:lnTo>
                      <a:pt x="42" y="27"/>
                    </a:lnTo>
                    <a:lnTo>
                      <a:pt x="41" y="29"/>
                    </a:lnTo>
                    <a:lnTo>
                      <a:pt x="40" y="30"/>
                    </a:lnTo>
                    <a:lnTo>
                      <a:pt x="39" y="32"/>
                    </a:lnTo>
                    <a:lnTo>
                      <a:pt x="37" y="33"/>
                    </a:lnTo>
                    <a:lnTo>
                      <a:pt x="36" y="34"/>
                    </a:lnTo>
                    <a:lnTo>
                      <a:pt x="35" y="35"/>
                    </a:lnTo>
                    <a:lnTo>
                      <a:pt x="33" y="36"/>
                    </a:lnTo>
                    <a:lnTo>
                      <a:pt x="31" y="36"/>
                    </a:lnTo>
                    <a:lnTo>
                      <a:pt x="30" y="37"/>
                    </a:lnTo>
                    <a:lnTo>
                      <a:pt x="28" y="37"/>
                    </a:lnTo>
                    <a:lnTo>
                      <a:pt x="26" y="37"/>
                    </a:lnTo>
                    <a:lnTo>
                      <a:pt x="24" y="37"/>
                    </a:lnTo>
                    <a:lnTo>
                      <a:pt x="21" y="37"/>
                    </a:lnTo>
                    <a:lnTo>
                      <a:pt x="18" y="35"/>
                    </a:lnTo>
                    <a:lnTo>
                      <a:pt x="15" y="34"/>
                    </a:lnTo>
                    <a:lnTo>
                      <a:pt x="13" y="32"/>
                    </a:lnTo>
                    <a:lnTo>
                      <a:pt x="11" y="30"/>
                    </a:lnTo>
                    <a:lnTo>
                      <a:pt x="9" y="28"/>
                    </a:lnTo>
                    <a:lnTo>
                      <a:pt x="8" y="25"/>
                    </a:lnTo>
                    <a:lnTo>
                      <a:pt x="7" y="22"/>
                    </a:lnTo>
                    <a:lnTo>
                      <a:pt x="6" y="22"/>
                    </a:lnTo>
                    <a:lnTo>
                      <a:pt x="6" y="23"/>
                    </a:lnTo>
                    <a:lnTo>
                      <a:pt x="5" y="23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2" y="22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27" name="Freeform 268"/>
              <p:cNvSpPr>
                <a:spLocks/>
              </p:cNvSpPr>
              <p:nvPr/>
            </p:nvSpPr>
            <p:spPr bwMode="auto">
              <a:xfrm>
                <a:off x="971" y="2699"/>
                <a:ext cx="17" cy="7"/>
              </a:xfrm>
              <a:custGeom>
                <a:avLst/>
                <a:gdLst>
                  <a:gd name="T0" fmla="*/ 17 w 17"/>
                  <a:gd name="T1" fmla="*/ 2 h 7"/>
                  <a:gd name="T2" fmla="*/ 17 w 17"/>
                  <a:gd name="T3" fmla="*/ 2 h 7"/>
                  <a:gd name="T4" fmla="*/ 17 w 17"/>
                  <a:gd name="T5" fmla="*/ 3 h 7"/>
                  <a:gd name="T6" fmla="*/ 17 w 17"/>
                  <a:gd name="T7" fmla="*/ 3 h 7"/>
                  <a:gd name="T8" fmla="*/ 16 w 17"/>
                  <a:gd name="T9" fmla="*/ 4 h 7"/>
                  <a:gd name="T10" fmla="*/ 16 w 17"/>
                  <a:gd name="T11" fmla="*/ 5 h 7"/>
                  <a:gd name="T12" fmla="*/ 15 w 17"/>
                  <a:gd name="T13" fmla="*/ 5 h 7"/>
                  <a:gd name="T14" fmla="*/ 15 w 17"/>
                  <a:gd name="T15" fmla="*/ 6 h 7"/>
                  <a:gd name="T16" fmla="*/ 14 w 17"/>
                  <a:gd name="T17" fmla="*/ 6 h 7"/>
                  <a:gd name="T18" fmla="*/ 13 w 17"/>
                  <a:gd name="T19" fmla="*/ 7 h 7"/>
                  <a:gd name="T20" fmla="*/ 11 w 17"/>
                  <a:gd name="T21" fmla="*/ 7 h 7"/>
                  <a:gd name="T22" fmla="*/ 10 w 17"/>
                  <a:gd name="T23" fmla="*/ 7 h 7"/>
                  <a:gd name="T24" fmla="*/ 9 w 17"/>
                  <a:gd name="T25" fmla="*/ 7 h 7"/>
                  <a:gd name="T26" fmla="*/ 8 w 17"/>
                  <a:gd name="T27" fmla="*/ 7 h 7"/>
                  <a:gd name="T28" fmla="*/ 7 w 17"/>
                  <a:gd name="T29" fmla="*/ 7 h 7"/>
                  <a:gd name="T30" fmla="*/ 7 w 17"/>
                  <a:gd name="T31" fmla="*/ 7 h 7"/>
                  <a:gd name="T32" fmla="*/ 7 w 17"/>
                  <a:gd name="T33" fmla="*/ 7 h 7"/>
                  <a:gd name="T34" fmla="*/ 0 w 17"/>
                  <a:gd name="T35" fmla="*/ 0 h 7"/>
                  <a:gd name="T36" fmla="*/ 17 w 17"/>
                  <a:gd name="T3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lnTo>
                      <a:pt x="17" y="2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6" y="4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0" y="0"/>
                    </a:ln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28" name="Freeform 269"/>
              <p:cNvSpPr>
                <a:spLocks/>
              </p:cNvSpPr>
              <p:nvPr/>
            </p:nvSpPr>
            <p:spPr bwMode="auto">
              <a:xfrm>
                <a:off x="975" y="2701"/>
                <a:ext cx="11" cy="3"/>
              </a:xfrm>
              <a:custGeom>
                <a:avLst/>
                <a:gdLst>
                  <a:gd name="T0" fmla="*/ 11 w 11"/>
                  <a:gd name="T1" fmla="*/ 1 h 3"/>
                  <a:gd name="T2" fmla="*/ 10 w 11"/>
                  <a:gd name="T3" fmla="*/ 3 h 3"/>
                  <a:gd name="T4" fmla="*/ 3 w 11"/>
                  <a:gd name="T5" fmla="*/ 2 h 3"/>
                  <a:gd name="T6" fmla="*/ 0 w 11"/>
                  <a:gd name="T7" fmla="*/ 0 h 3"/>
                  <a:gd name="T8" fmla="*/ 11 w 1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">
                    <a:moveTo>
                      <a:pt x="11" y="1"/>
                    </a:moveTo>
                    <a:lnTo>
                      <a:pt x="10" y="3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29" name="Freeform 270"/>
              <p:cNvSpPr>
                <a:spLocks/>
              </p:cNvSpPr>
              <p:nvPr/>
            </p:nvSpPr>
            <p:spPr bwMode="auto">
              <a:xfrm>
                <a:off x="961" y="2665"/>
                <a:ext cx="40" cy="12"/>
              </a:xfrm>
              <a:custGeom>
                <a:avLst/>
                <a:gdLst>
                  <a:gd name="T0" fmla="*/ 4 w 40"/>
                  <a:gd name="T1" fmla="*/ 3 h 12"/>
                  <a:gd name="T2" fmla="*/ 6 w 40"/>
                  <a:gd name="T3" fmla="*/ 2 h 12"/>
                  <a:gd name="T4" fmla="*/ 7 w 40"/>
                  <a:gd name="T5" fmla="*/ 2 h 12"/>
                  <a:gd name="T6" fmla="*/ 8 w 40"/>
                  <a:gd name="T7" fmla="*/ 2 h 12"/>
                  <a:gd name="T8" fmla="*/ 9 w 40"/>
                  <a:gd name="T9" fmla="*/ 2 h 12"/>
                  <a:gd name="T10" fmla="*/ 10 w 40"/>
                  <a:gd name="T11" fmla="*/ 1 h 12"/>
                  <a:gd name="T12" fmla="*/ 11 w 40"/>
                  <a:gd name="T13" fmla="*/ 0 h 12"/>
                  <a:gd name="T14" fmla="*/ 13 w 40"/>
                  <a:gd name="T15" fmla="*/ 0 h 12"/>
                  <a:gd name="T16" fmla="*/ 15 w 40"/>
                  <a:gd name="T17" fmla="*/ 0 h 12"/>
                  <a:gd name="T18" fmla="*/ 16 w 40"/>
                  <a:gd name="T19" fmla="*/ 0 h 12"/>
                  <a:gd name="T20" fmla="*/ 17 w 40"/>
                  <a:gd name="T21" fmla="*/ 0 h 12"/>
                  <a:gd name="T22" fmla="*/ 18 w 40"/>
                  <a:gd name="T23" fmla="*/ 0 h 12"/>
                  <a:gd name="T24" fmla="*/ 19 w 40"/>
                  <a:gd name="T25" fmla="*/ 0 h 12"/>
                  <a:gd name="T26" fmla="*/ 21 w 40"/>
                  <a:gd name="T27" fmla="*/ 0 h 12"/>
                  <a:gd name="T28" fmla="*/ 23 w 40"/>
                  <a:gd name="T29" fmla="*/ 0 h 12"/>
                  <a:gd name="T30" fmla="*/ 25 w 40"/>
                  <a:gd name="T31" fmla="*/ 0 h 12"/>
                  <a:gd name="T32" fmla="*/ 27 w 40"/>
                  <a:gd name="T33" fmla="*/ 1 h 12"/>
                  <a:gd name="T34" fmla="*/ 28 w 40"/>
                  <a:gd name="T35" fmla="*/ 2 h 12"/>
                  <a:gd name="T36" fmla="*/ 29 w 40"/>
                  <a:gd name="T37" fmla="*/ 3 h 12"/>
                  <a:gd name="T38" fmla="*/ 31 w 40"/>
                  <a:gd name="T39" fmla="*/ 3 h 12"/>
                  <a:gd name="T40" fmla="*/ 33 w 40"/>
                  <a:gd name="T41" fmla="*/ 3 h 12"/>
                  <a:gd name="T42" fmla="*/ 36 w 40"/>
                  <a:gd name="T43" fmla="*/ 4 h 12"/>
                  <a:gd name="T44" fmla="*/ 39 w 40"/>
                  <a:gd name="T45" fmla="*/ 6 h 12"/>
                  <a:gd name="T46" fmla="*/ 40 w 40"/>
                  <a:gd name="T47" fmla="*/ 7 h 12"/>
                  <a:gd name="T48" fmla="*/ 39 w 40"/>
                  <a:gd name="T49" fmla="*/ 9 h 12"/>
                  <a:gd name="T50" fmla="*/ 38 w 40"/>
                  <a:gd name="T51" fmla="*/ 11 h 12"/>
                  <a:gd name="T52" fmla="*/ 36 w 40"/>
                  <a:gd name="T53" fmla="*/ 12 h 12"/>
                  <a:gd name="T54" fmla="*/ 33 w 40"/>
                  <a:gd name="T55" fmla="*/ 12 h 12"/>
                  <a:gd name="T56" fmla="*/ 30 w 40"/>
                  <a:gd name="T57" fmla="*/ 12 h 12"/>
                  <a:gd name="T58" fmla="*/ 29 w 40"/>
                  <a:gd name="T59" fmla="*/ 12 h 12"/>
                  <a:gd name="T60" fmla="*/ 27 w 40"/>
                  <a:gd name="T61" fmla="*/ 12 h 12"/>
                  <a:gd name="T62" fmla="*/ 26 w 40"/>
                  <a:gd name="T63" fmla="*/ 11 h 12"/>
                  <a:gd name="T64" fmla="*/ 25 w 40"/>
                  <a:gd name="T65" fmla="*/ 11 h 12"/>
                  <a:gd name="T66" fmla="*/ 24 w 40"/>
                  <a:gd name="T67" fmla="*/ 11 h 12"/>
                  <a:gd name="T68" fmla="*/ 23 w 40"/>
                  <a:gd name="T69" fmla="*/ 11 h 12"/>
                  <a:gd name="T70" fmla="*/ 21 w 40"/>
                  <a:gd name="T71" fmla="*/ 11 h 12"/>
                  <a:gd name="T72" fmla="*/ 20 w 40"/>
                  <a:gd name="T73" fmla="*/ 11 h 12"/>
                  <a:gd name="T74" fmla="*/ 18 w 40"/>
                  <a:gd name="T75" fmla="*/ 11 h 12"/>
                  <a:gd name="T76" fmla="*/ 17 w 40"/>
                  <a:gd name="T77" fmla="*/ 10 h 12"/>
                  <a:gd name="T78" fmla="*/ 15 w 40"/>
                  <a:gd name="T79" fmla="*/ 10 h 12"/>
                  <a:gd name="T80" fmla="*/ 15 w 40"/>
                  <a:gd name="T81" fmla="*/ 9 h 12"/>
                  <a:gd name="T82" fmla="*/ 14 w 40"/>
                  <a:gd name="T83" fmla="*/ 9 h 12"/>
                  <a:gd name="T84" fmla="*/ 13 w 40"/>
                  <a:gd name="T85" fmla="*/ 9 h 12"/>
                  <a:gd name="T86" fmla="*/ 11 w 40"/>
                  <a:gd name="T87" fmla="*/ 9 h 12"/>
                  <a:gd name="T88" fmla="*/ 10 w 40"/>
                  <a:gd name="T89" fmla="*/ 9 h 12"/>
                  <a:gd name="T90" fmla="*/ 8 w 40"/>
                  <a:gd name="T91" fmla="*/ 10 h 12"/>
                  <a:gd name="T92" fmla="*/ 6 w 40"/>
                  <a:gd name="T93" fmla="*/ 11 h 12"/>
                  <a:gd name="T94" fmla="*/ 4 w 40"/>
                  <a:gd name="T95" fmla="*/ 11 h 12"/>
                  <a:gd name="T96" fmla="*/ 2 w 40"/>
                  <a:gd name="T97" fmla="*/ 11 h 12"/>
                  <a:gd name="T98" fmla="*/ 0 w 40"/>
                  <a:gd name="T99" fmla="*/ 10 h 12"/>
                  <a:gd name="T100" fmla="*/ 0 w 40"/>
                  <a:gd name="T101" fmla="*/ 8 h 12"/>
                  <a:gd name="T102" fmla="*/ 0 w 40"/>
                  <a:gd name="T103" fmla="*/ 7 h 12"/>
                  <a:gd name="T104" fmla="*/ 1 w 40"/>
                  <a:gd name="T105" fmla="*/ 5 h 12"/>
                  <a:gd name="T106" fmla="*/ 3 w 40"/>
                  <a:gd name="T10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0" h="12">
                    <a:moveTo>
                      <a:pt x="4" y="3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3" y="3"/>
                    </a:lnTo>
                    <a:lnTo>
                      <a:pt x="35" y="3"/>
                    </a:lnTo>
                    <a:lnTo>
                      <a:pt x="36" y="4"/>
                    </a:lnTo>
                    <a:lnTo>
                      <a:pt x="38" y="5"/>
                    </a:lnTo>
                    <a:lnTo>
                      <a:pt x="39" y="6"/>
                    </a:lnTo>
                    <a:lnTo>
                      <a:pt x="39" y="6"/>
                    </a:lnTo>
                    <a:lnTo>
                      <a:pt x="40" y="7"/>
                    </a:lnTo>
                    <a:lnTo>
                      <a:pt x="40" y="8"/>
                    </a:lnTo>
                    <a:lnTo>
                      <a:pt x="39" y="9"/>
                    </a:lnTo>
                    <a:lnTo>
                      <a:pt x="39" y="10"/>
                    </a:lnTo>
                    <a:lnTo>
                      <a:pt x="38" y="11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4" y="12"/>
                    </a:lnTo>
                    <a:lnTo>
                      <a:pt x="33" y="12"/>
                    </a:lnTo>
                    <a:lnTo>
                      <a:pt x="31" y="12"/>
                    </a:lnTo>
                    <a:lnTo>
                      <a:pt x="30" y="12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7" y="12"/>
                    </a:lnTo>
                    <a:lnTo>
                      <a:pt x="27" y="11"/>
                    </a:lnTo>
                    <a:lnTo>
                      <a:pt x="26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4" y="11"/>
                    </a:lnTo>
                    <a:lnTo>
                      <a:pt x="24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2" y="11"/>
                    </a:lnTo>
                    <a:lnTo>
                      <a:pt x="21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7" y="11"/>
                    </a:lnTo>
                    <a:lnTo>
                      <a:pt x="17" y="10"/>
                    </a:lnTo>
                    <a:lnTo>
                      <a:pt x="16" y="10"/>
                    </a:lnTo>
                    <a:lnTo>
                      <a:pt x="15" y="10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2" y="9"/>
                    </a:lnTo>
                    <a:lnTo>
                      <a:pt x="11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9" y="10"/>
                    </a:lnTo>
                    <a:lnTo>
                      <a:pt x="8" y="10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30" name="Freeform 271"/>
              <p:cNvSpPr>
                <a:spLocks/>
              </p:cNvSpPr>
              <p:nvPr/>
            </p:nvSpPr>
            <p:spPr bwMode="auto">
              <a:xfrm>
                <a:off x="997" y="2758"/>
                <a:ext cx="53" cy="16"/>
              </a:xfrm>
              <a:custGeom>
                <a:avLst/>
                <a:gdLst>
                  <a:gd name="T0" fmla="*/ 24 w 53"/>
                  <a:gd name="T1" fmla="*/ 0 h 16"/>
                  <a:gd name="T2" fmla="*/ 53 w 53"/>
                  <a:gd name="T3" fmla="*/ 10 h 16"/>
                  <a:gd name="T4" fmla="*/ 17 w 53"/>
                  <a:gd name="T5" fmla="*/ 16 h 16"/>
                  <a:gd name="T6" fmla="*/ 0 w 53"/>
                  <a:gd name="T7" fmla="*/ 3 h 16"/>
                  <a:gd name="T8" fmla="*/ 24 w 53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16">
                    <a:moveTo>
                      <a:pt x="24" y="0"/>
                    </a:moveTo>
                    <a:lnTo>
                      <a:pt x="53" y="10"/>
                    </a:lnTo>
                    <a:lnTo>
                      <a:pt x="17" y="16"/>
                    </a:lnTo>
                    <a:lnTo>
                      <a:pt x="0" y="3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31" name="Freeform 272"/>
              <p:cNvSpPr>
                <a:spLocks/>
              </p:cNvSpPr>
              <p:nvPr/>
            </p:nvSpPr>
            <p:spPr bwMode="auto">
              <a:xfrm>
                <a:off x="1002" y="2760"/>
                <a:ext cx="41" cy="12"/>
              </a:xfrm>
              <a:custGeom>
                <a:avLst/>
                <a:gdLst>
                  <a:gd name="T0" fmla="*/ 19 w 41"/>
                  <a:gd name="T1" fmla="*/ 0 h 12"/>
                  <a:gd name="T2" fmla="*/ 41 w 41"/>
                  <a:gd name="T3" fmla="*/ 8 h 12"/>
                  <a:gd name="T4" fmla="*/ 12 w 41"/>
                  <a:gd name="T5" fmla="*/ 12 h 12"/>
                  <a:gd name="T6" fmla="*/ 0 w 41"/>
                  <a:gd name="T7" fmla="*/ 3 h 12"/>
                  <a:gd name="T8" fmla="*/ 19 w 4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2">
                    <a:moveTo>
                      <a:pt x="19" y="0"/>
                    </a:moveTo>
                    <a:lnTo>
                      <a:pt x="41" y="8"/>
                    </a:lnTo>
                    <a:lnTo>
                      <a:pt x="12" y="12"/>
                    </a:lnTo>
                    <a:lnTo>
                      <a:pt x="0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32" name="Freeform 273"/>
              <p:cNvSpPr>
                <a:spLocks/>
              </p:cNvSpPr>
              <p:nvPr/>
            </p:nvSpPr>
            <p:spPr bwMode="auto">
              <a:xfrm>
                <a:off x="939" y="2715"/>
                <a:ext cx="86" cy="52"/>
              </a:xfrm>
              <a:custGeom>
                <a:avLst/>
                <a:gdLst>
                  <a:gd name="T0" fmla="*/ 7 w 86"/>
                  <a:gd name="T1" fmla="*/ 8 h 52"/>
                  <a:gd name="T2" fmla="*/ 9 w 86"/>
                  <a:gd name="T3" fmla="*/ 6 h 52"/>
                  <a:gd name="T4" fmla="*/ 12 w 86"/>
                  <a:gd name="T5" fmla="*/ 4 h 52"/>
                  <a:gd name="T6" fmla="*/ 15 w 86"/>
                  <a:gd name="T7" fmla="*/ 2 h 52"/>
                  <a:gd name="T8" fmla="*/ 16 w 86"/>
                  <a:gd name="T9" fmla="*/ 2 h 52"/>
                  <a:gd name="T10" fmla="*/ 18 w 86"/>
                  <a:gd name="T11" fmla="*/ 1 h 52"/>
                  <a:gd name="T12" fmla="*/ 21 w 86"/>
                  <a:gd name="T13" fmla="*/ 1 h 52"/>
                  <a:gd name="T14" fmla="*/ 23 w 86"/>
                  <a:gd name="T15" fmla="*/ 0 h 52"/>
                  <a:gd name="T16" fmla="*/ 23 w 86"/>
                  <a:gd name="T17" fmla="*/ 0 h 52"/>
                  <a:gd name="T18" fmla="*/ 25 w 86"/>
                  <a:gd name="T19" fmla="*/ 0 h 52"/>
                  <a:gd name="T20" fmla="*/ 29 w 86"/>
                  <a:gd name="T21" fmla="*/ 0 h 52"/>
                  <a:gd name="T22" fmla="*/ 33 w 86"/>
                  <a:gd name="T23" fmla="*/ 0 h 52"/>
                  <a:gd name="T24" fmla="*/ 37 w 86"/>
                  <a:gd name="T25" fmla="*/ 0 h 52"/>
                  <a:gd name="T26" fmla="*/ 42 w 86"/>
                  <a:gd name="T27" fmla="*/ 0 h 52"/>
                  <a:gd name="T28" fmla="*/ 45 w 86"/>
                  <a:gd name="T29" fmla="*/ 0 h 52"/>
                  <a:gd name="T30" fmla="*/ 47 w 86"/>
                  <a:gd name="T31" fmla="*/ 0 h 52"/>
                  <a:gd name="T32" fmla="*/ 48 w 86"/>
                  <a:gd name="T33" fmla="*/ 0 h 52"/>
                  <a:gd name="T34" fmla="*/ 50 w 86"/>
                  <a:gd name="T35" fmla="*/ 1 h 52"/>
                  <a:gd name="T36" fmla="*/ 53 w 86"/>
                  <a:gd name="T37" fmla="*/ 1 h 52"/>
                  <a:gd name="T38" fmla="*/ 56 w 86"/>
                  <a:gd name="T39" fmla="*/ 2 h 52"/>
                  <a:gd name="T40" fmla="*/ 58 w 86"/>
                  <a:gd name="T41" fmla="*/ 3 h 52"/>
                  <a:gd name="T42" fmla="*/ 60 w 86"/>
                  <a:gd name="T43" fmla="*/ 5 h 52"/>
                  <a:gd name="T44" fmla="*/ 62 w 86"/>
                  <a:gd name="T45" fmla="*/ 6 h 52"/>
                  <a:gd name="T46" fmla="*/ 63 w 86"/>
                  <a:gd name="T47" fmla="*/ 7 h 52"/>
                  <a:gd name="T48" fmla="*/ 64 w 86"/>
                  <a:gd name="T49" fmla="*/ 9 h 52"/>
                  <a:gd name="T50" fmla="*/ 68 w 86"/>
                  <a:gd name="T51" fmla="*/ 16 h 52"/>
                  <a:gd name="T52" fmla="*/ 73 w 86"/>
                  <a:gd name="T53" fmla="*/ 24 h 52"/>
                  <a:gd name="T54" fmla="*/ 76 w 86"/>
                  <a:gd name="T55" fmla="*/ 33 h 52"/>
                  <a:gd name="T56" fmla="*/ 86 w 86"/>
                  <a:gd name="T57" fmla="*/ 46 h 52"/>
                  <a:gd name="T58" fmla="*/ 75 w 86"/>
                  <a:gd name="T59" fmla="*/ 47 h 52"/>
                  <a:gd name="T60" fmla="*/ 75 w 86"/>
                  <a:gd name="T61" fmla="*/ 49 h 52"/>
                  <a:gd name="T62" fmla="*/ 73 w 86"/>
                  <a:gd name="T63" fmla="*/ 52 h 52"/>
                  <a:gd name="T64" fmla="*/ 72 w 86"/>
                  <a:gd name="T65" fmla="*/ 51 h 52"/>
                  <a:gd name="T66" fmla="*/ 71 w 86"/>
                  <a:gd name="T67" fmla="*/ 51 h 52"/>
                  <a:gd name="T68" fmla="*/ 70 w 86"/>
                  <a:gd name="T69" fmla="*/ 47 h 52"/>
                  <a:gd name="T70" fmla="*/ 69 w 86"/>
                  <a:gd name="T71" fmla="*/ 40 h 52"/>
                  <a:gd name="T72" fmla="*/ 67 w 86"/>
                  <a:gd name="T73" fmla="*/ 39 h 52"/>
                  <a:gd name="T74" fmla="*/ 65 w 86"/>
                  <a:gd name="T75" fmla="*/ 36 h 52"/>
                  <a:gd name="T76" fmla="*/ 62 w 86"/>
                  <a:gd name="T77" fmla="*/ 30 h 52"/>
                  <a:gd name="T78" fmla="*/ 57 w 86"/>
                  <a:gd name="T79" fmla="*/ 24 h 52"/>
                  <a:gd name="T80" fmla="*/ 56 w 86"/>
                  <a:gd name="T81" fmla="*/ 39 h 52"/>
                  <a:gd name="T82" fmla="*/ 14 w 86"/>
                  <a:gd name="T83" fmla="*/ 24 h 52"/>
                  <a:gd name="T84" fmla="*/ 13 w 86"/>
                  <a:gd name="T85" fmla="*/ 29 h 52"/>
                  <a:gd name="T86" fmla="*/ 13 w 86"/>
                  <a:gd name="T87" fmla="*/ 43 h 52"/>
                  <a:gd name="T88" fmla="*/ 1 w 86"/>
                  <a:gd name="T89" fmla="*/ 44 h 52"/>
                  <a:gd name="T90" fmla="*/ 0 w 86"/>
                  <a:gd name="T91" fmla="*/ 37 h 52"/>
                  <a:gd name="T92" fmla="*/ 1 w 86"/>
                  <a:gd name="T93" fmla="*/ 27 h 52"/>
                  <a:gd name="T94" fmla="*/ 3 w 86"/>
                  <a:gd name="T95" fmla="*/ 1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6" h="52">
                    <a:moveTo>
                      <a:pt x="6" y="10"/>
                    </a:moveTo>
                    <a:lnTo>
                      <a:pt x="7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12" y="4"/>
                    </a:lnTo>
                    <a:lnTo>
                      <a:pt x="13" y="3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7" y="3"/>
                    </a:lnTo>
                    <a:lnTo>
                      <a:pt x="58" y="3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6"/>
                    </a:lnTo>
                    <a:lnTo>
                      <a:pt x="62" y="7"/>
                    </a:lnTo>
                    <a:lnTo>
                      <a:pt x="63" y="7"/>
                    </a:lnTo>
                    <a:lnTo>
                      <a:pt x="63" y="7"/>
                    </a:lnTo>
                    <a:lnTo>
                      <a:pt x="64" y="9"/>
                    </a:lnTo>
                    <a:lnTo>
                      <a:pt x="66" y="12"/>
                    </a:lnTo>
                    <a:lnTo>
                      <a:pt x="68" y="16"/>
                    </a:lnTo>
                    <a:lnTo>
                      <a:pt x="70" y="20"/>
                    </a:lnTo>
                    <a:lnTo>
                      <a:pt x="73" y="24"/>
                    </a:lnTo>
                    <a:lnTo>
                      <a:pt x="75" y="28"/>
                    </a:lnTo>
                    <a:lnTo>
                      <a:pt x="76" y="33"/>
                    </a:lnTo>
                    <a:lnTo>
                      <a:pt x="78" y="36"/>
                    </a:lnTo>
                    <a:lnTo>
                      <a:pt x="86" y="46"/>
                    </a:lnTo>
                    <a:lnTo>
                      <a:pt x="79" y="51"/>
                    </a:lnTo>
                    <a:lnTo>
                      <a:pt x="75" y="47"/>
                    </a:lnTo>
                    <a:lnTo>
                      <a:pt x="75" y="48"/>
                    </a:lnTo>
                    <a:lnTo>
                      <a:pt x="75" y="49"/>
                    </a:lnTo>
                    <a:lnTo>
                      <a:pt x="74" y="51"/>
                    </a:lnTo>
                    <a:lnTo>
                      <a:pt x="73" y="52"/>
                    </a:lnTo>
                    <a:lnTo>
                      <a:pt x="72" y="52"/>
                    </a:lnTo>
                    <a:lnTo>
                      <a:pt x="72" y="51"/>
                    </a:lnTo>
                    <a:lnTo>
                      <a:pt x="71" y="51"/>
                    </a:lnTo>
                    <a:lnTo>
                      <a:pt x="71" y="51"/>
                    </a:lnTo>
                    <a:lnTo>
                      <a:pt x="71" y="50"/>
                    </a:lnTo>
                    <a:lnTo>
                      <a:pt x="70" y="47"/>
                    </a:lnTo>
                    <a:lnTo>
                      <a:pt x="70" y="44"/>
                    </a:lnTo>
                    <a:lnTo>
                      <a:pt x="69" y="40"/>
                    </a:lnTo>
                    <a:lnTo>
                      <a:pt x="67" y="40"/>
                    </a:lnTo>
                    <a:lnTo>
                      <a:pt x="67" y="39"/>
                    </a:lnTo>
                    <a:lnTo>
                      <a:pt x="67" y="38"/>
                    </a:lnTo>
                    <a:lnTo>
                      <a:pt x="65" y="36"/>
                    </a:lnTo>
                    <a:lnTo>
                      <a:pt x="64" y="33"/>
                    </a:lnTo>
                    <a:lnTo>
                      <a:pt x="62" y="30"/>
                    </a:lnTo>
                    <a:lnTo>
                      <a:pt x="60" y="27"/>
                    </a:lnTo>
                    <a:lnTo>
                      <a:pt x="57" y="24"/>
                    </a:lnTo>
                    <a:lnTo>
                      <a:pt x="54" y="22"/>
                    </a:lnTo>
                    <a:lnTo>
                      <a:pt x="56" y="39"/>
                    </a:lnTo>
                    <a:lnTo>
                      <a:pt x="15" y="43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3" y="29"/>
                    </a:lnTo>
                    <a:lnTo>
                      <a:pt x="12" y="35"/>
                    </a:lnTo>
                    <a:lnTo>
                      <a:pt x="13" y="43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1" y="41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1" y="27"/>
                    </a:lnTo>
                    <a:lnTo>
                      <a:pt x="2" y="21"/>
                    </a:lnTo>
                    <a:lnTo>
                      <a:pt x="3" y="15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33" name="Freeform 274"/>
              <p:cNvSpPr>
                <a:spLocks/>
              </p:cNvSpPr>
              <p:nvPr/>
            </p:nvSpPr>
            <p:spPr bwMode="auto">
              <a:xfrm>
                <a:off x="1009" y="2753"/>
                <a:ext cx="13" cy="11"/>
              </a:xfrm>
              <a:custGeom>
                <a:avLst/>
                <a:gdLst>
                  <a:gd name="T0" fmla="*/ 0 w 13"/>
                  <a:gd name="T1" fmla="*/ 1 h 11"/>
                  <a:gd name="T2" fmla="*/ 1 w 13"/>
                  <a:gd name="T3" fmla="*/ 4 h 11"/>
                  <a:gd name="T4" fmla="*/ 1 w 13"/>
                  <a:gd name="T5" fmla="*/ 7 h 11"/>
                  <a:gd name="T6" fmla="*/ 2 w 13"/>
                  <a:gd name="T7" fmla="*/ 10 h 11"/>
                  <a:gd name="T8" fmla="*/ 3 w 13"/>
                  <a:gd name="T9" fmla="*/ 11 h 11"/>
                  <a:gd name="T10" fmla="*/ 3 w 13"/>
                  <a:gd name="T11" fmla="*/ 10 h 11"/>
                  <a:gd name="T12" fmla="*/ 4 w 13"/>
                  <a:gd name="T13" fmla="*/ 9 h 11"/>
                  <a:gd name="T14" fmla="*/ 4 w 13"/>
                  <a:gd name="T15" fmla="*/ 7 h 11"/>
                  <a:gd name="T16" fmla="*/ 4 w 13"/>
                  <a:gd name="T17" fmla="*/ 6 h 11"/>
                  <a:gd name="T18" fmla="*/ 9 w 13"/>
                  <a:gd name="T19" fmla="*/ 10 h 11"/>
                  <a:gd name="T20" fmla="*/ 13 w 13"/>
                  <a:gd name="T21" fmla="*/ 8 h 11"/>
                  <a:gd name="T22" fmla="*/ 7 w 13"/>
                  <a:gd name="T23" fmla="*/ 0 h 11"/>
                  <a:gd name="T24" fmla="*/ 0 w 13"/>
                  <a:gd name="T2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1">
                    <a:moveTo>
                      <a:pt x="0" y="1"/>
                    </a:moveTo>
                    <a:lnTo>
                      <a:pt x="1" y="4"/>
                    </a:lnTo>
                    <a:lnTo>
                      <a:pt x="1" y="7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9" y="10"/>
                    </a:lnTo>
                    <a:lnTo>
                      <a:pt x="13" y="8"/>
                    </a:lnTo>
                    <a:lnTo>
                      <a:pt x="7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34" name="Freeform 275"/>
              <p:cNvSpPr>
                <a:spLocks/>
              </p:cNvSpPr>
              <p:nvPr/>
            </p:nvSpPr>
            <p:spPr bwMode="auto">
              <a:xfrm>
                <a:off x="942" y="2718"/>
                <a:ext cx="72" cy="40"/>
              </a:xfrm>
              <a:custGeom>
                <a:avLst/>
                <a:gdLst>
                  <a:gd name="T0" fmla="*/ 54 w 72"/>
                  <a:gd name="T1" fmla="*/ 2 h 40"/>
                  <a:gd name="T2" fmla="*/ 52 w 72"/>
                  <a:gd name="T3" fmla="*/ 1 h 40"/>
                  <a:gd name="T4" fmla="*/ 50 w 72"/>
                  <a:gd name="T5" fmla="*/ 1 h 40"/>
                  <a:gd name="T6" fmla="*/ 48 w 72"/>
                  <a:gd name="T7" fmla="*/ 0 h 40"/>
                  <a:gd name="T8" fmla="*/ 41 w 72"/>
                  <a:gd name="T9" fmla="*/ 0 h 40"/>
                  <a:gd name="T10" fmla="*/ 23 w 72"/>
                  <a:gd name="T11" fmla="*/ 0 h 40"/>
                  <a:gd name="T12" fmla="*/ 16 w 72"/>
                  <a:gd name="T13" fmla="*/ 0 h 40"/>
                  <a:gd name="T14" fmla="*/ 13 w 72"/>
                  <a:gd name="T15" fmla="*/ 1 h 40"/>
                  <a:gd name="T16" fmla="*/ 10 w 72"/>
                  <a:gd name="T17" fmla="*/ 3 h 40"/>
                  <a:gd name="T18" fmla="*/ 7 w 72"/>
                  <a:gd name="T19" fmla="*/ 5 h 40"/>
                  <a:gd name="T20" fmla="*/ 3 w 72"/>
                  <a:gd name="T21" fmla="*/ 12 h 40"/>
                  <a:gd name="T22" fmla="*/ 0 w 72"/>
                  <a:gd name="T23" fmla="*/ 23 h 40"/>
                  <a:gd name="T24" fmla="*/ 0 w 72"/>
                  <a:gd name="T25" fmla="*/ 33 h 40"/>
                  <a:gd name="T26" fmla="*/ 1 w 72"/>
                  <a:gd name="T27" fmla="*/ 39 h 40"/>
                  <a:gd name="T28" fmla="*/ 7 w 72"/>
                  <a:gd name="T29" fmla="*/ 39 h 40"/>
                  <a:gd name="T30" fmla="*/ 8 w 72"/>
                  <a:gd name="T31" fmla="*/ 26 h 40"/>
                  <a:gd name="T32" fmla="*/ 10 w 72"/>
                  <a:gd name="T33" fmla="*/ 19 h 40"/>
                  <a:gd name="T34" fmla="*/ 12 w 72"/>
                  <a:gd name="T35" fmla="*/ 17 h 40"/>
                  <a:gd name="T36" fmla="*/ 13 w 72"/>
                  <a:gd name="T37" fmla="*/ 16 h 40"/>
                  <a:gd name="T38" fmla="*/ 15 w 72"/>
                  <a:gd name="T39" fmla="*/ 38 h 40"/>
                  <a:gd name="T40" fmla="*/ 18 w 72"/>
                  <a:gd name="T41" fmla="*/ 38 h 40"/>
                  <a:gd name="T42" fmla="*/ 23 w 72"/>
                  <a:gd name="T43" fmla="*/ 37 h 40"/>
                  <a:gd name="T44" fmla="*/ 30 w 72"/>
                  <a:gd name="T45" fmla="*/ 37 h 40"/>
                  <a:gd name="T46" fmla="*/ 36 w 72"/>
                  <a:gd name="T47" fmla="*/ 36 h 40"/>
                  <a:gd name="T48" fmla="*/ 42 w 72"/>
                  <a:gd name="T49" fmla="*/ 36 h 40"/>
                  <a:gd name="T50" fmla="*/ 47 w 72"/>
                  <a:gd name="T51" fmla="*/ 35 h 40"/>
                  <a:gd name="T52" fmla="*/ 50 w 72"/>
                  <a:gd name="T53" fmla="*/ 35 h 40"/>
                  <a:gd name="T54" fmla="*/ 48 w 72"/>
                  <a:gd name="T55" fmla="*/ 15 h 40"/>
                  <a:gd name="T56" fmla="*/ 50 w 72"/>
                  <a:gd name="T57" fmla="*/ 16 h 40"/>
                  <a:gd name="T58" fmla="*/ 55 w 72"/>
                  <a:gd name="T59" fmla="*/ 19 h 40"/>
                  <a:gd name="T60" fmla="*/ 60 w 72"/>
                  <a:gd name="T61" fmla="*/ 25 h 40"/>
                  <a:gd name="T62" fmla="*/ 65 w 72"/>
                  <a:gd name="T63" fmla="*/ 34 h 40"/>
                  <a:gd name="T64" fmla="*/ 69 w 72"/>
                  <a:gd name="T65" fmla="*/ 25 h 40"/>
                  <a:gd name="T66" fmla="*/ 63 w 72"/>
                  <a:gd name="T67" fmla="*/ 13 h 40"/>
                  <a:gd name="T68" fmla="*/ 58 w 72"/>
                  <a:gd name="T69" fmla="*/ 6 h 40"/>
                  <a:gd name="T70" fmla="*/ 55 w 72"/>
                  <a:gd name="T71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2" h="40">
                    <a:moveTo>
                      <a:pt x="54" y="2"/>
                    </a:moveTo>
                    <a:lnTo>
                      <a:pt x="54" y="2"/>
                    </a:lnTo>
                    <a:lnTo>
                      <a:pt x="53" y="2"/>
                    </a:lnTo>
                    <a:lnTo>
                      <a:pt x="52" y="1"/>
                    </a:lnTo>
                    <a:lnTo>
                      <a:pt x="51" y="1"/>
                    </a:lnTo>
                    <a:lnTo>
                      <a:pt x="50" y="1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1" y="0"/>
                    </a:lnTo>
                    <a:lnTo>
                      <a:pt x="34" y="19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3" y="12"/>
                    </a:lnTo>
                    <a:lnTo>
                      <a:pt x="1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37"/>
                    </a:lnTo>
                    <a:lnTo>
                      <a:pt x="1" y="39"/>
                    </a:lnTo>
                    <a:lnTo>
                      <a:pt x="1" y="40"/>
                    </a:lnTo>
                    <a:lnTo>
                      <a:pt x="7" y="39"/>
                    </a:lnTo>
                    <a:lnTo>
                      <a:pt x="7" y="32"/>
                    </a:lnTo>
                    <a:lnTo>
                      <a:pt x="8" y="26"/>
                    </a:lnTo>
                    <a:lnTo>
                      <a:pt x="9" y="22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2" y="17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4" y="38"/>
                    </a:lnTo>
                    <a:lnTo>
                      <a:pt x="15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3" y="37"/>
                    </a:lnTo>
                    <a:lnTo>
                      <a:pt x="27" y="37"/>
                    </a:lnTo>
                    <a:lnTo>
                      <a:pt x="30" y="37"/>
                    </a:lnTo>
                    <a:lnTo>
                      <a:pt x="33" y="37"/>
                    </a:lnTo>
                    <a:lnTo>
                      <a:pt x="36" y="36"/>
                    </a:lnTo>
                    <a:lnTo>
                      <a:pt x="39" y="36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7" y="35"/>
                    </a:lnTo>
                    <a:lnTo>
                      <a:pt x="49" y="35"/>
                    </a:lnTo>
                    <a:lnTo>
                      <a:pt x="50" y="35"/>
                    </a:lnTo>
                    <a:lnTo>
                      <a:pt x="50" y="35"/>
                    </a:lnTo>
                    <a:lnTo>
                      <a:pt x="48" y="15"/>
                    </a:lnTo>
                    <a:lnTo>
                      <a:pt x="49" y="16"/>
                    </a:lnTo>
                    <a:lnTo>
                      <a:pt x="50" y="16"/>
                    </a:lnTo>
                    <a:lnTo>
                      <a:pt x="52" y="17"/>
                    </a:lnTo>
                    <a:lnTo>
                      <a:pt x="55" y="19"/>
                    </a:lnTo>
                    <a:lnTo>
                      <a:pt x="58" y="21"/>
                    </a:lnTo>
                    <a:lnTo>
                      <a:pt x="60" y="25"/>
                    </a:lnTo>
                    <a:lnTo>
                      <a:pt x="63" y="29"/>
                    </a:lnTo>
                    <a:lnTo>
                      <a:pt x="65" y="34"/>
                    </a:lnTo>
                    <a:lnTo>
                      <a:pt x="72" y="33"/>
                    </a:lnTo>
                    <a:lnTo>
                      <a:pt x="69" y="25"/>
                    </a:lnTo>
                    <a:lnTo>
                      <a:pt x="66" y="18"/>
                    </a:lnTo>
                    <a:lnTo>
                      <a:pt x="63" y="13"/>
                    </a:lnTo>
                    <a:lnTo>
                      <a:pt x="60" y="9"/>
                    </a:lnTo>
                    <a:lnTo>
                      <a:pt x="58" y="6"/>
                    </a:lnTo>
                    <a:lnTo>
                      <a:pt x="56" y="4"/>
                    </a:lnTo>
                    <a:lnTo>
                      <a:pt x="55" y="3"/>
                    </a:lnTo>
                    <a:lnTo>
                      <a:pt x="54" y="2"/>
                    </a:lnTo>
                    <a:close/>
                  </a:path>
                </a:pathLst>
              </a:custGeom>
              <a:solidFill>
                <a:srgbClr val="59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35" name="Freeform 276"/>
              <p:cNvSpPr>
                <a:spLocks/>
              </p:cNvSpPr>
              <p:nvPr/>
            </p:nvSpPr>
            <p:spPr bwMode="auto">
              <a:xfrm>
                <a:off x="959" y="2717"/>
                <a:ext cx="29" cy="20"/>
              </a:xfrm>
              <a:custGeom>
                <a:avLst/>
                <a:gdLst>
                  <a:gd name="T0" fmla="*/ 4 w 29"/>
                  <a:gd name="T1" fmla="*/ 6 h 20"/>
                  <a:gd name="T2" fmla="*/ 0 w 29"/>
                  <a:gd name="T3" fmla="*/ 4 h 20"/>
                  <a:gd name="T4" fmla="*/ 3 w 29"/>
                  <a:gd name="T5" fmla="*/ 0 h 20"/>
                  <a:gd name="T6" fmla="*/ 5 w 29"/>
                  <a:gd name="T7" fmla="*/ 0 h 20"/>
                  <a:gd name="T8" fmla="*/ 3 w 29"/>
                  <a:gd name="T9" fmla="*/ 3 h 20"/>
                  <a:gd name="T10" fmla="*/ 6 w 29"/>
                  <a:gd name="T11" fmla="*/ 6 h 20"/>
                  <a:gd name="T12" fmla="*/ 6 w 29"/>
                  <a:gd name="T13" fmla="*/ 6 h 20"/>
                  <a:gd name="T14" fmla="*/ 5 w 29"/>
                  <a:gd name="T15" fmla="*/ 7 h 20"/>
                  <a:gd name="T16" fmla="*/ 4 w 29"/>
                  <a:gd name="T17" fmla="*/ 8 h 20"/>
                  <a:gd name="T18" fmla="*/ 4 w 29"/>
                  <a:gd name="T19" fmla="*/ 9 h 20"/>
                  <a:gd name="T20" fmla="*/ 16 w 29"/>
                  <a:gd name="T21" fmla="*/ 17 h 20"/>
                  <a:gd name="T22" fmla="*/ 26 w 29"/>
                  <a:gd name="T23" fmla="*/ 8 h 20"/>
                  <a:gd name="T24" fmla="*/ 24 w 29"/>
                  <a:gd name="T25" fmla="*/ 6 h 20"/>
                  <a:gd name="T26" fmla="*/ 27 w 29"/>
                  <a:gd name="T27" fmla="*/ 3 h 20"/>
                  <a:gd name="T28" fmla="*/ 25 w 29"/>
                  <a:gd name="T29" fmla="*/ 0 h 20"/>
                  <a:gd name="T30" fmla="*/ 27 w 29"/>
                  <a:gd name="T31" fmla="*/ 0 h 20"/>
                  <a:gd name="T32" fmla="*/ 29 w 29"/>
                  <a:gd name="T33" fmla="*/ 4 h 20"/>
                  <a:gd name="T34" fmla="*/ 26 w 29"/>
                  <a:gd name="T35" fmla="*/ 6 h 20"/>
                  <a:gd name="T36" fmla="*/ 28 w 29"/>
                  <a:gd name="T37" fmla="*/ 9 h 20"/>
                  <a:gd name="T38" fmla="*/ 17 w 29"/>
                  <a:gd name="T39" fmla="*/ 20 h 20"/>
                  <a:gd name="T40" fmla="*/ 1 w 29"/>
                  <a:gd name="T41" fmla="*/ 9 h 20"/>
                  <a:gd name="T42" fmla="*/ 4 w 29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" h="20">
                    <a:moveTo>
                      <a:pt x="4" y="6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16" y="17"/>
                    </a:lnTo>
                    <a:lnTo>
                      <a:pt x="26" y="8"/>
                    </a:lnTo>
                    <a:lnTo>
                      <a:pt x="24" y="6"/>
                    </a:lnTo>
                    <a:lnTo>
                      <a:pt x="27" y="3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4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17" y="20"/>
                    </a:lnTo>
                    <a:lnTo>
                      <a:pt x="1" y="9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36" name="Freeform 277"/>
              <p:cNvSpPr>
                <a:spLocks/>
              </p:cNvSpPr>
              <p:nvPr/>
            </p:nvSpPr>
            <p:spPr bwMode="auto">
              <a:xfrm>
                <a:off x="967" y="2718"/>
                <a:ext cx="14" cy="15"/>
              </a:xfrm>
              <a:custGeom>
                <a:avLst/>
                <a:gdLst>
                  <a:gd name="T0" fmla="*/ 14 w 14"/>
                  <a:gd name="T1" fmla="*/ 0 h 15"/>
                  <a:gd name="T2" fmla="*/ 0 w 14"/>
                  <a:gd name="T3" fmla="*/ 0 h 15"/>
                  <a:gd name="T4" fmla="*/ 8 w 14"/>
                  <a:gd name="T5" fmla="*/ 15 h 15"/>
                  <a:gd name="T6" fmla="*/ 14 w 14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5">
                    <a:moveTo>
                      <a:pt x="14" y="0"/>
                    </a:moveTo>
                    <a:lnTo>
                      <a:pt x="0" y="0"/>
                    </a:lnTo>
                    <a:lnTo>
                      <a:pt x="8" y="1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37" name="Freeform 278"/>
              <p:cNvSpPr>
                <a:spLocks/>
              </p:cNvSpPr>
              <p:nvPr/>
            </p:nvSpPr>
            <p:spPr bwMode="auto">
              <a:xfrm>
                <a:off x="971" y="2716"/>
                <a:ext cx="7" cy="18"/>
              </a:xfrm>
              <a:custGeom>
                <a:avLst/>
                <a:gdLst>
                  <a:gd name="T0" fmla="*/ 4 w 7"/>
                  <a:gd name="T1" fmla="*/ 18 h 18"/>
                  <a:gd name="T2" fmla="*/ 0 w 7"/>
                  <a:gd name="T3" fmla="*/ 11 h 18"/>
                  <a:gd name="T4" fmla="*/ 2 w 7"/>
                  <a:gd name="T5" fmla="*/ 4 h 18"/>
                  <a:gd name="T6" fmla="*/ 2 w 7"/>
                  <a:gd name="T7" fmla="*/ 4 h 18"/>
                  <a:gd name="T8" fmla="*/ 2 w 7"/>
                  <a:gd name="T9" fmla="*/ 4 h 18"/>
                  <a:gd name="T10" fmla="*/ 1 w 7"/>
                  <a:gd name="T11" fmla="*/ 3 h 18"/>
                  <a:gd name="T12" fmla="*/ 1 w 7"/>
                  <a:gd name="T13" fmla="*/ 2 h 18"/>
                  <a:gd name="T14" fmla="*/ 1 w 7"/>
                  <a:gd name="T15" fmla="*/ 2 h 18"/>
                  <a:gd name="T16" fmla="*/ 2 w 7"/>
                  <a:gd name="T17" fmla="*/ 1 h 18"/>
                  <a:gd name="T18" fmla="*/ 3 w 7"/>
                  <a:gd name="T19" fmla="*/ 0 h 18"/>
                  <a:gd name="T20" fmla="*/ 3 w 7"/>
                  <a:gd name="T21" fmla="*/ 0 h 18"/>
                  <a:gd name="T22" fmla="*/ 4 w 7"/>
                  <a:gd name="T23" fmla="*/ 0 h 18"/>
                  <a:gd name="T24" fmla="*/ 5 w 7"/>
                  <a:gd name="T25" fmla="*/ 1 h 18"/>
                  <a:gd name="T26" fmla="*/ 5 w 7"/>
                  <a:gd name="T27" fmla="*/ 2 h 18"/>
                  <a:gd name="T28" fmla="*/ 6 w 7"/>
                  <a:gd name="T29" fmla="*/ 2 h 18"/>
                  <a:gd name="T30" fmla="*/ 5 w 7"/>
                  <a:gd name="T31" fmla="*/ 3 h 18"/>
                  <a:gd name="T32" fmla="*/ 5 w 7"/>
                  <a:gd name="T33" fmla="*/ 4 h 18"/>
                  <a:gd name="T34" fmla="*/ 5 w 7"/>
                  <a:gd name="T35" fmla="*/ 4 h 18"/>
                  <a:gd name="T36" fmla="*/ 5 w 7"/>
                  <a:gd name="T37" fmla="*/ 4 h 18"/>
                  <a:gd name="T38" fmla="*/ 7 w 7"/>
                  <a:gd name="T39" fmla="*/ 11 h 18"/>
                  <a:gd name="T40" fmla="*/ 4 w 7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8">
                    <a:moveTo>
                      <a:pt x="4" y="18"/>
                    </a:moveTo>
                    <a:lnTo>
                      <a:pt x="0" y="11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11"/>
                    </a:lnTo>
                    <a:lnTo>
                      <a:pt x="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38" name="Freeform 279"/>
              <p:cNvSpPr>
                <a:spLocks/>
              </p:cNvSpPr>
              <p:nvPr/>
            </p:nvSpPr>
            <p:spPr bwMode="auto">
              <a:xfrm>
                <a:off x="974" y="2740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3 w 4"/>
                  <a:gd name="T5" fmla="*/ 3 h 4"/>
                  <a:gd name="T6" fmla="*/ 3 w 4"/>
                  <a:gd name="T7" fmla="*/ 3 h 4"/>
                  <a:gd name="T8" fmla="*/ 4 w 4"/>
                  <a:gd name="T9" fmla="*/ 2 h 4"/>
                  <a:gd name="T10" fmla="*/ 3 w 4"/>
                  <a:gd name="T11" fmla="*/ 1 h 4"/>
                  <a:gd name="T12" fmla="*/ 3 w 4"/>
                  <a:gd name="T13" fmla="*/ 1 h 4"/>
                  <a:gd name="T14" fmla="*/ 2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1 w 4"/>
                  <a:gd name="T21" fmla="*/ 1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1 w 4"/>
                  <a:gd name="T29" fmla="*/ 3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39" name="Freeform 280"/>
              <p:cNvSpPr>
                <a:spLocks/>
              </p:cNvSpPr>
              <p:nvPr/>
            </p:nvSpPr>
            <p:spPr bwMode="auto">
              <a:xfrm>
                <a:off x="974" y="2747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3 w 4"/>
                  <a:gd name="T5" fmla="*/ 3 h 4"/>
                  <a:gd name="T6" fmla="*/ 3 w 4"/>
                  <a:gd name="T7" fmla="*/ 3 h 4"/>
                  <a:gd name="T8" fmla="*/ 4 w 4"/>
                  <a:gd name="T9" fmla="*/ 2 h 4"/>
                  <a:gd name="T10" fmla="*/ 3 w 4"/>
                  <a:gd name="T11" fmla="*/ 1 h 4"/>
                  <a:gd name="T12" fmla="*/ 3 w 4"/>
                  <a:gd name="T13" fmla="*/ 1 h 4"/>
                  <a:gd name="T14" fmla="*/ 2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1 w 4"/>
                  <a:gd name="T21" fmla="*/ 1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1 w 4"/>
                  <a:gd name="T29" fmla="*/ 3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40" name="Freeform 281"/>
              <p:cNvSpPr>
                <a:spLocks/>
              </p:cNvSpPr>
              <p:nvPr/>
            </p:nvSpPr>
            <p:spPr bwMode="auto">
              <a:xfrm>
                <a:off x="978" y="2681"/>
                <a:ext cx="10" cy="14"/>
              </a:xfrm>
              <a:custGeom>
                <a:avLst/>
                <a:gdLst>
                  <a:gd name="T0" fmla="*/ 8 w 10"/>
                  <a:gd name="T1" fmla="*/ 12 h 14"/>
                  <a:gd name="T2" fmla="*/ 4 w 10"/>
                  <a:gd name="T3" fmla="*/ 4 h 14"/>
                  <a:gd name="T4" fmla="*/ 4 w 10"/>
                  <a:gd name="T5" fmla="*/ 0 h 14"/>
                  <a:gd name="T6" fmla="*/ 10 w 10"/>
                  <a:gd name="T7" fmla="*/ 14 h 14"/>
                  <a:gd name="T8" fmla="*/ 0 w 10"/>
                  <a:gd name="T9" fmla="*/ 13 h 14"/>
                  <a:gd name="T10" fmla="*/ 0 w 10"/>
                  <a:gd name="T11" fmla="*/ 12 h 14"/>
                  <a:gd name="T12" fmla="*/ 8 w 10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8" y="12"/>
                    </a:moveTo>
                    <a:lnTo>
                      <a:pt x="4" y="4"/>
                    </a:lnTo>
                    <a:lnTo>
                      <a:pt x="4" y="0"/>
                    </a:lnTo>
                    <a:lnTo>
                      <a:pt x="10" y="14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41" name="Freeform 282"/>
              <p:cNvSpPr>
                <a:spLocks/>
              </p:cNvSpPr>
              <p:nvPr/>
            </p:nvSpPr>
            <p:spPr bwMode="auto">
              <a:xfrm>
                <a:off x="987" y="2682"/>
                <a:ext cx="3" cy="5"/>
              </a:xfrm>
              <a:custGeom>
                <a:avLst/>
                <a:gdLst>
                  <a:gd name="T0" fmla="*/ 0 w 3"/>
                  <a:gd name="T1" fmla="*/ 5 h 5"/>
                  <a:gd name="T2" fmla="*/ 0 w 3"/>
                  <a:gd name="T3" fmla="*/ 5 h 5"/>
                  <a:gd name="T4" fmla="*/ 0 w 3"/>
                  <a:gd name="T5" fmla="*/ 4 h 5"/>
                  <a:gd name="T6" fmla="*/ 0 w 3"/>
                  <a:gd name="T7" fmla="*/ 3 h 5"/>
                  <a:gd name="T8" fmla="*/ 0 w 3"/>
                  <a:gd name="T9" fmla="*/ 2 h 5"/>
                  <a:gd name="T10" fmla="*/ 0 w 3"/>
                  <a:gd name="T11" fmla="*/ 1 h 5"/>
                  <a:gd name="T12" fmla="*/ 1 w 3"/>
                  <a:gd name="T13" fmla="*/ 0 h 5"/>
                  <a:gd name="T14" fmla="*/ 2 w 3"/>
                  <a:gd name="T15" fmla="*/ 0 h 5"/>
                  <a:gd name="T16" fmla="*/ 3 w 3"/>
                  <a:gd name="T17" fmla="*/ 0 h 5"/>
                  <a:gd name="T18" fmla="*/ 3 w 3"/>
                  <a:gd name="T19" fmla="*/ 0 h 5"/>
                  <a:gd name="T20" fmla="*/ 3 w 3"/>
                  <a:gd name="T21" fmla="*/ 1 h 5"/>
                  <a:gd name="T22" fmla="*/ 3 w 3"/>
                  <a:gd name="T23" fmla="*/ 2 h 5"/>
                  <a:gd name="T24" fmla="*/ 3 w 3"/>
                  <a:gd name="T25" fmla="*/ 3 h 5"/>
                  <a:gd name="T26" fmla="*/ 2 w 3"/>
                  <a:gd name="T27" fmla="*/ 4 h 5"/>
                  <a:gd name="T28" fmla="*/ 2 w 3"/>
                  <a:gd name="T29" fmla="*/ 5 h 5"/>
                  <a:gd name="T30" fmla="*/ 1 w 3"/>
                  <a:gd name="T31" fmla="*/ 5 h 5"/>
                  <a:gd name="T32" fmla="*/ 0 w 3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42" name="Freeform 283"/>
              <p:cNvSpPr>
                <a:spLocks/>
              </p:cNvSpPr>
              <p:nvPr/>
            </p:nvSpPr>
            <p:spPr bwMode="auto">
              <a:xfrm>
                <a:off x="975" y="2680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1 w 4"/>
                  <a:gd name="T3" fmla="*/ 5 h 6"/>
                  <a:gd name="T4" fmla="*/ 0 w 4"/>
                  <a:gd name="T5" fmla="*/ 4 h 6"/>
                  <a:gd name="T6" fmla="*/ 0 w 4"/>
                  <a:gd name="T7" fmla="*/ 3 h 6"/>
                  <a:gd name="T8" fmla="*/ 1 w 4"/>
                  <a:gd name="T9" fmla="*/ 2 h 6"/>
                  <a:gd name="T10" fmla="*/ 1 w 4"/>
                  <a:gd name="T11" fmla="*/ 1 h 6"/>
                  <a:gd name="T12" fmla="*/ 2 w 4"/>
                  <a:gd name="T13" fmla="*/ 0 h 6"/>
                  <a:gd name="T14" fmla="*/ 3 w 4"/>
                  <a:gd name="T15" fmla="*/ 0 h 6"/>
                  <a:gd name="T16" fmla="*/ 3 w 4"/>
                  <a:gd name="T17" fmla="*/ 0 h 6"/>
                  <a:gd name="T18" fmla="*/ 4 w 4"/>
                  <a:gd name="T19" fmla="*/ 0 h 6"/>
                  <a:gd name="T20" fmla="*/ 4 w 4"/>
                  <a:gd name="T21" fmla="*/ 1 h 6"/>
                  <a:gd name="T22" fmla="*/ 4 w 4"/>
                  <a:gd name="T23" fmla="*/ 2 h 6"/>
                  <a:gd name="T24" fmla="*/ 4 w 4"/>
                  <a:gd name="T25" fmla="*/ 3 h 6"/>
                  <a:gd name="T26" fmla="*/ 3 w 4"/>
                  <a:gd name="T27" fmla="*/ 4 h 6"/>
                  <a:gd name="T28" fmla="*/ 3 w 4"/>
                  <a:gd name="T29" fmla="*/ 5 h 6"/>
                  <a:gd name="T30" fmla="*/ 2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1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43" name="Freeform 284"/>
              <p:cNvSpPr>
                <a:spLocks/>
              </p:cNvSpPr>
              <p:nvPr/>
            </p:nvSpPr>
            <p:spPr bwMode="auto">
              <a:xfrm>
                <a:off x="1085" y="2681"/>
                <a:ext cx="10" cy="14"/>
              </a:xfrm>
              <a:custGeom>
                <a:avLst/>
                <a:gdLst>
                  <a:gd name="T0" fmla="*/ 2 w 10"/>
                  <a:gd name="T1" fmla="*/ 12 h 14"/>
                  <a:gd name="T2" fmla="*/ 7 w 10"/>
                  <a:gd name="T3" fmla="*/ 3 h 14"/>
                  <a:gd name="T4" fmla="*/ 7 w 10"/>
                  <a:gd name="T5" fmla="*/ 0 h 14"/>
                  <a:gd name="T6" fmla="*/ 0 w 10"/>
                  <a:gd name="T7" fmla="*/ 14 h 14"/>
                  <a:gd name="T8" fmla="*/ 10 w 10"/>
                  <a:gd name="T9" fmla="*/ 14 h 14"/>
                  <a:gd name="T10" fmla="*/ 10 w 10"/>
                  <a:gd name="T11" fmla="*/ 12 h 14"/>
                  <a:gd name="T12" fmla="*/ 2 w 10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2" y="12"/>
                    </a:moveTo>
                    <a:lnTo>
                      <a:pt x="7" y="3"/>
                    </a:lnTo>
                    <a:lnTo>
                      <a:pt x="7" y="0"/>
                    </a:lnTo>
                    <a:lnTo>
                      <a:pt x="0" y="14"/>
                    </a:lnTo>
                    <a:lnTo>
                      <a:pt x="10" y="14"/>
                    </a:lnTo>
                    <a:lnTo>
                      <a:pt x="10" y="12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44" name="Freeform 285"/>
              <p:cNvSpPr>
                <a:spLocks/>
              </p:cNvSpPr>
              <p:nvPr/>
            </p:nvSpPr>
            <p:spPr bwMode="auto">
              <a:xfrm>
                <a:off x="1083" y="2681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2 w 4"/>
                  <a:gd name="T3" fmla="*/ 5 h 5"/>
                  <a:gd name="T4" fmla="*/ 3 w 4"/>
                  <a:gd name="T5" fmla="*/ 5 h 5"/>
                  <a:gd name="T6" fmla="*/ 3 w 4"/>
                  <a:gd name="T7" fmla="*/ 4 h 5"/>
                  <a:gd name="T8" fmla="*/ 4 w 4"/>
                  <a:gd name="T9" fmla="*/ 3 h 5"/>
                  <a:gd name="T10" fmla="*/ 4 w 4"/>
                  <a:gd name="T11" fmla="*/ 2 h 5"/>
                  <a:gd name="T12" fmla="*/ 3 w 4"/>
                  <a:gd name="T13" fmla="*/ 1 h 5"/>
                  <a:gd name="T14" fmla="*/ 3 w 4"/>
                  <a:gd name="T15" fmla="*/ 0 h 5"/>
                  <a:gd name="T16" fmla="*/ 2 w 4"/>
                  <a:gd name="T17" fmla="*/ 0 h 5"/>
                  <a:gd name="T18" fmla="*/ 2 w 4"/>
                  <a:gd name="T19" fmla="*/ 0 h 5"/>
                  <a:gd name="T20" fmla="*/ 1 w 4"/>
                  <a:gd name="T21" fmla="*/ 0 h 5"/>
                  <a:gd name="T22" fmla="*/ 1 w 4"/>
                  <a:gd name="T23" fmla="*/ 1 h 5"/>
                  <a:gd name="T24" fmla="*/ 0 w 4"/>
                  <a:gd name="T25" fmla="*/ 2 h 5"/>
                  <a:gd name="T26" fmla="*/ 0 w 4"/>
                  <a:gd name="T27" fmla="*/ 3 h 5"/>
                  <a:gd name="T28" fmla="*/ 1 w 4"/>
                  <a:gd name="T29" fmla="*/ 4 h 5"/>
                  <a:gd name="T30" fmla="*/ 1 w 4"/>
                  <a:gd name="T31" fmla="*/ 5 h 5"/>
                  <a:gd name="T32" fmla="*/ 2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45" name="Freeform 286"/>
              <p:cNvSpPr>
                <a:spLocks/>
              </p:cNvSpPr>
              <p:nvPr/>
            </p:nvSpPr>
            <p:spPr bwMode="auto">
              <a:xfrm>
                <a:off x="1096" y="2681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2 w 4"/>
                  <a:gd name="T3" fmla="*/ 6 h 6"/>
                  <a:gd name="T4" fmla="*/ 3 w 4"/>
                  <a:gd name="T5" fmla="*/ 5 h 6"/>
                  <a:gd name="T6" fmla="*/ 3 w 4"/>
                  <a:gd name="T7" fmla="*/ 4 h 6"/>
                  <a:gd name="T8" fmla="*/ 4 w 4"/>
                  <a:gd name="T9" fmla="*/ 3 h 6"/>
                  <a:gd name="T10" fmla="*/ 4 w 4"/>
                  <a:gd name="T11" fmla="*/ 2 h 6"/>
                  <a:gd name="T12" fmla="*/ 3 w 4"/>
                  <a:gd name="T13" fmla="*/ 1 h 6"/>
                  <a:gd name="T14" fmla="*/ 3 w 4"/>
                  <a:gd name="T15" fmla="*/ 0 h 6"/>
                  <a:gd name="T16" fmla="*/ 2 w 4"/>
                  <a:gd name="T17" fmla="*/ 0 h 6"/>
                  <a:gd name="T18" fmla="*/ 1 w 4"/>
                  <a:gd name="T19" fmla="*/ 0 h 6"/>
                  <a:gd name="T20" fmla="*/ 1 w 4"/>
                  <a:gd name="T21" fmla="*/ 0 h 6"/>
                  <a:gd name="T22" fmla="*/ 0 w 4"/>
                  <a:gd name="T23" fmla="*/ 1 h 6"/>
                  <a:gd name="T24" fmla="*/ 0 w 4"/>
                  <a:gd name="T25" fmla="*/ 3 h 6"/>
                  <a:gd name="T26" fmla="*/ 0 w 4"/>
                  <a:gd name="T27" fmla="*/ 4 h 6"/>
                  <a:gd name="T28" fmla="*/ 0 w 4"/>
                  <a:gd name="T29" fmla="*/ 5 h 6"/>
                  <a:gd name="T30" fmla="*/ 1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2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538" name="Group 341"/>
            <p:cNvGrpSpPr>
              <a:grpSpLocks/>
            </p:cNvGrpSpPr>
            <p:nvPr/>
          </p:nvGrpSpPr>
          <p:grpSpPr bwMode="auto">
            <a:xfrm>
              <a:off x="1028462" y="3388662"/>
              <a:ext cx="267777" cy="243205"/>
              <a:chOff x="1221" y="2648"/>
              <a:chExt cx="191" cy="171"/>
            </a:xfrm>
          </p:grpSpPr>
          <p:sp>
            <p:nvSpPr>
              <p:cNvPr id="546" name="Freeform 288"/>
              <p:cNvSpPr>
                <a:spLocks/>
              </p:cNvSpPr>
              <p:nvPr/>
            </p:nvSpPr>
            <p:spPr bwMode="auto">
              <a:xfrm>
                <a:off x="1384" y="2689"/>
                <a:ext cx="15" cy="17"/>
              </a:xfrm>
              <a:custGeom>
                <a:avLst/>
                <a:gdLst>
                  <a:gd name="T0" fmla="*/ 8 w 15"/>
                  <a:gd name="T1" fmla="*/ 17 h 17"/>
                  <a:gd name="T2" fmla="*/ 9 w 15"/>
                  <a:gd name="T3" fmla="*/ 17 h 17"/>
                  <a:gd name="T4" fmla="*/ 11 w 15"/>
                  <a:gd name="T5" fmla="*/ 16 h 17"/>
                  <a:gd name="T6" fmla="*/ 12 w 15"/>
                  <a:gd name="T7" fmla="*/ 16 h 17"/>
                  <a:gd name="T8" fmla="*/ 13 w 15"/>
                  <a:gd name="T9" fmla="*/ 14 h 17"/>
                  <a:gd name="T10" fmla="*/ 14 w 15"/>
                  <a:gd name="T11" fmla="*/ 13 h 17"/>
                  <a:gd name="T12" fmla="*/ 15 w 15"/>
                  <a:gd name="T13" fmla="*/ 12 h 17"/>
                  <a:gd name="T14" fmla="*/ 15 w 15"/>
                  <a:gd name="T15" fmla="*/ 10 h 17"/>
                  <a:gd name="T16" fmla="*/ 15 w 15"/>
                  <a:gd name="T17" fmla="*/ 8 h 17"/>
                  <a:gd name="T18" fmla="*/ 15 w 15"/>
                  <a:gd name="T19" fmla="*/ 7 h 17"/>
                  <a:gd name="T20" fmla="*/ 15 w 15"/>
                  <a:gd name="T21" fmla="*/ 5 h 17"/>
                  <a:gd name="T22" fmla="*/ 14 w 15"/>
                  <a:gd name="T23" fmla="*/ 4 h 17"/>
                  <a:gd name="T24" fmla="*/ 13 w 15"/>
                  <a:gd name="T25" fmla="*/ 3 h 17"/>
                  <a:gd name="T26" fmla="*/ 12 w 15"/>
                  <a:gd name="T27" fmla="*/ 2 h 17"/>
                  <a:gd name="T28" fmla="*/ 11 w 15"/>
                  <a:gd name="T29" fmla="*/ 1 h 17"/>
                  <a:gd name="T30" fmla="*/ 9 w 15"/>
                  <a:gd name="T31" fmla="*/ 0 h 17"/>
                  <a:gd name="T32" fmla="*/ 8 w 15"/>
                  <a:gd name="T33" fmla="*/ 0 h 17"/>
                  <a:gd name="T34" fmla="*/ 6 w 15"/>
                  <a:gd name="T35" fmla="*/ 0 h 17"/>
                  <a:gd name="T36" fmla="*/ 4 w 15"/>
                  <a:gd name="T37" fmla="*/ 1 h 17"/>
                  <a:gd name="T38" fmla="*/ 3 w 15"/>
                  <a:gd name="T39" fmla="*/ 2 h 17"/>
                  <a:gd name="T40" fmla="*/ 2 w 15"/>
                  <a:gd name="T41" fmla="*/ 3 h 17"/>
                  <a:gd name="T42" fmla="*/ 1 w 15"/>
                  <a:gd name="T43" fmla="*/ 4 h 17"/>
                  <a:gd name="T44" fmla="*/ 0 w 15"/>
                  <a:gd name="T45" fmla="*/ 5 h 17"/>
                  <a:gd name="T46" fmla="*/ 0 w 15"/>
                  <a:gd name="T47" fmla="*/ 7 h 17"/>
                  <a:gd name="T48" fmla="*/ 0 w 15"/>
                  <a:gd name="T49" fmla="*/ 8 h 17"/>
                  <a:gd name="T50" fmla="*/ 0 w 15"/>
                  <a:gd name="T51" fmla="*/ 10 h 17"/>
                  <a:gd name="T52" fmla="*/ 0 w 15"/>
                  <a:gd name="T53" fmla="*/ 12 h 17"/>
                  <a:gd name="T54" fmla="*/ 1 w 15"/>
                  <a:gd name="T55" fmla="*/ 13 h 17"/>
                  <a:gd name="T56" fmla="*/ 2 w 15"/>
                  <a:gd name="T57" fmla="*/ 14 h 17"/>
                  <a:gd name="T58" fmla="*/ 3 w 15"/>
                  <a:gd name="T59" fmla="*/ 16 h 17"/>
                  <a:gd name="T60" fmla="*/ 4 w 15"/>
                  <a:gd name="T61" fmla="*/ 16 h 17"/>
                  <a:gd name="T62" fmla="*/ 6 w 15"/>
                  <a:gd name="T63" fmla="*/ 17 h 17"/>
                  <a:gd name="T64" fmla="*/ 8 w 15"/>
                  <a:gd name="T6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7">
                    <a:moveTo>
                      <a:pt x="8" y="17"/>
                    </a:moveTo>
                    <a:lnTo>
                      <a:pt x="9" y="17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13" y="14"/>
                    </a:lnTo>
                    <a:lnTo>
                      <a:pt x="14" y="13"/>
                    </a:lnTo>
                    <a:lnTo>
                      <a:pt x="15" y="12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5" y="7"/>
                    </a:lnTo>
                    <a:lnTo>
                      <a:pt x="15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3" y="16"/>
                    </a:lnTo>
                    <a:lnTo>
                      <a:pt x="4" y="16"/>
                    </a:lnTo>
                    <a:lnTo>
                      <a:pt x="6" y="17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47" name="Freeform 289"/>
              <p:cNvSpPr>
                <a:spLocks/>
              </p:cNvSpPr>
              <p:nvPr/>
            </p:nvSpPr>
            <p:spPr bwMode="auto">
              <a:xfrm>
                <a:off x="1231" y="2651"/>
                <a:ext cx="86" cy="11"/>
              </a:xfrm>
              <a:custGeom>
                <a:avLst/>
                <a:gdLst>
                  <a:gd name="T0" fmla="*/ 86 w 86"/>
                  <a:gd name="T1" fmla="*/ 9 h 11"/>
                  <a:gd name="T2" fmla="*/ 43 w 86"/>
                  <a:gd name="T3" fmla="*/ 0 h 11"/>
                  <a:gd name="T4" fmla="*/ 0 w 86"/>
                  <a:gd name="T5" fmla="*/ 9 h 11"/>
                  <a:gd name="T6" fmla="*/ 0 w 86"/>
                  <a:gd name="T7" fmla="*/ 11 h 11"/>
                  <a:gd name="T8" fmla="*/ 43 w 86"/>
                  <a:gd name="T9" fmla="*/ 1 h 11"/>
                  <a:gd name="T10" fmla="*/ 86 w 86"/>
                  <a:gd name="T11" fmla="*/ 11 h 11"/>
                  <a:gd name="T12" fmla="*/ 86 w 86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11">
                    <a:moveTo>
                      <a:pt x="86" y="9"/>
                    </a:moveTo>
                    <a:lnTo>
                      <a:pt x="43" y="0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43" y="1"/>
                    </a:lnTo>
                    <a:lnTo>
                      <a:pt x="86" y="11"/>
                    </a:lnTo>
                    <a:lnTo>
                      <a:pt x="86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48" name="Rectangle 290"/>
              <p:cNvSpPr>
                <a:spLocks noChangeArrowheads="1"/>
              </p:cNvSpPr>
              <p:nvPr/>
            </p:nvSpPr>
            <p:spPr bwMode="auto">
              <a:xfrm>
                <a:off x="1225" y="2666"/>
                <a:ext cx="101" cy="10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49" name="Rectangle 291"/>
              <p:cNvSpPr>
                <a:spLocks noChangeArrowheads="1"/>
              </p:cNvSpPr>
              <p:nvPr/>
            </p:nvSpPr>
            <p:spPr bwMode="auto">
              <a:xfrm>
                <a:off x="1227" y="2669"/>
                <a:ext cx="97" cy="10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50" name="Rectangle 292"/>
              <p:cNvSpPr>
                <a:spLocks noChangeArrowheads="1"/>
              </p:cNvSpPr>
              <p:nvPr/>
            </p:nvSpPr>
            <p:spPr bwMode="auto">
              <a:xfrm>
                <a:off x="1237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51" name="Rectangle 293"/>
              <p:cNvSpPr>
                <a:spLocks noChangeArrowheads="1"/>
              </p:cNvSpPr>
              <p:nvPr/>
            </p:nvSpPr>
            <p:spPr bwMode="auto">
              <a:xfrm>
                <a:off x="1260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52" name="Rectangle 294"/>
              <p:cNvSpPr>
                <a:spLocks noChangeArrowheads="1"/>
              </p:cNvSpPr>
              <p:nvPr/>
            </p:nvSpPr>
            <p:spPr bwMode="auto">
              <a:xfrm>
                <a:off x="1284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53" name="Rectangle 295"/>
              <p:cNvSpPr>
                <a:spLocks noChangeArrowheads="1"/>
              </p:cNvSpPr>
              <p:nvPr/>
            </p:nvSpPr>
            <p:spPr bwMode="auto">
              <a:xfrm>
                <a:off x="1308" y="2765"/>
                <a:ext cx="13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54" name="Rectangle 296"/>
              <p:cNvSpPr>
                <a:spLocks noChangeArrowheads="1"/>
              </p:cNvSpPr>
              <p:nvPr/>
            </p:nvSpPr>
            <p:spPr bwMode="auto">
              <a:xfrm>
                <a:off x="1237" y="2760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55" name="Rectangle 297"/>
              <p:cNvSpPr>
                <a:spLocks noChangeArrowheads="1"/>
              </p:cNvSpPr>
              <p:nvPr/>
            </p:nvSpPr>
            <p:spPr bwMode="auto">
              <a:xfrm>
                <a:off x="1230" y="2758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56" name="Rectangle 298"/>
              <p:cNvSpPr>
                <a:spLocks noChangeArrowheads="1"/>
              </p:cNvSpPr>
              <p:nvPr/>
            </p:nvSpPr>
            <p:spPr bwMode="auto">
              <a:xfrm>
                <a:off x="1237" y="2735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57" name="Rectangle 299"/>
              <p:cNvSpPr>
                <a:spLocks noChangeArrowheads="1"/>
              </p:cNvSpPr>
              <p:nvPr/>
            </p:nvSpPr>
            <p:spPr bwMode="auto">
              <a:xfrm>
                <a:off x="1230" y="2733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58" name="Rectangle 300"/>
              <p:cNvSpPr>
                <a:spLocks noChangeArrowheads="1"/>
              </p:cNvSpPr>
              <p:nvPr/>
            </p:nvSpPr>
            <p:spPr bwMode="auto">
              <a:xfrm>
                <a:off x="1237" y="2710"/>
                <a:ext cx="84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59" name="Rectangle 301"/>
              <p:cNvSpPr>
                <a:spLocks noChangeArrowheads="1"/>
              </p:cNvSpPr>
              <p:nvPr/>
            </p:nvSpPr>
            <p:spPr bwMode="auto">
              <a:xfrm>
                <a:off x="1230" y="2708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60" name="Rectangle 302"/>
              <p:cNvSpPr>
                <a:spLocks noChangeArrowheads="1"/>
              </p:cNvSpPr>
              <p:nvPr/>
            </p:nvSpPr>
            <p:spPr bwMode="auto">
              <a:xfrm>
                <a:off x="1237" y="2686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61" name="Rectangle 303"/>
              <p:cNvSpPr>
                <a:spLocks noChangeArrowheads="1"/>
              </p:cNvSpPr>
              <p:nvPr/>
            </p:nvSpPr>
            <p:spPr bwMode="auto">
              <a:xfrm>
                <a:off x="1230" y="2684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62" name="Rectangle 304"/>
              <p:cNvSpPr>
                <a:spLocks noChangeArrowheads="1"/>
              </p:cNvSpPr>
              <p:nvPr/>
            </p:nvSpPr>
            <p:spPr bwMode="auto">
              <a:xfrm>
                <a:off x="1240" y="2698"/>
                <a:ext cx="8" cy="6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63" name="Rectangle 305"/>
              <p:cNvSpPr>
                <a:spLocks noChangeArrowheads="1"/>
              </p:cNvSpPr>
              <p:nvPr/>
            </p:nvSpPr>
            <p:spPr bwMode="auto">
              <a:xfrm>
                <a:off x="1241" y="2700"/>
                <a:ext cx="5" cy="59"/>
              </a:xfrm>
              <a:prstGeom prst="rect">
                <a:avLst/>
              </a:prstGeom>
              <a:solidFill>
                <a:srgbClr val="FF2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64" name="Rectangle 306"/>
              <p:cNvSpPr>
                <a:spLocks noChangeArrowheads="1"/>
              </p:cNvSpPr>
              <p:nvPr/>
            </p:nvSpPr>
            <p:spPr bwMode="auto">
              <a:xfrm>
                <a:off x="1263" y="2718"/>
                <a:ext cx="9" cy="4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65" name="Rectangle 307"/>
              <p:cNvSpPr>
                <a:spLocks noChangeArrowheads="1"/>
              </p:cNvSpPr>
              <p:nvPr/>
            </p:nvSpPr>
            <p:spPr bwMode="auto">
              <a:xfrm>
                <a:off x="1265" y="2721"/>
                <a:ext cx="5" cy="38"/>
              </a:xfrm>
              <a:prstGeom prst="rect">
                <a:avLst/>
              </a:prstGeom>
              <a:solidFill>
                <a:srgbClr val="B2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66" name="Rectangle 308"/>
              <p:cNvSpPr>
                <a:spLocks noChangeArrowheads="1"/>
              </p:cNvSpPr>
              <p:nvPr/>
            </p:nvSpPr>
            <p:spPr bwMode="auto">
              <a:xfrm>
                <a:off x="1286" y="2729"/>
                <a:ext cx="9" cy="3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67" name="Rectangle 309"/>
              <p:cNvSpPr>
                <a:spLocks noChangeArrowheads="1"/>
              </p:cNvSpPr>
              <p:nvPr/>
            </p:nvSpPr>
            <p:spPr bwMode="auto">
              <a:xfrm>
                <a:off x="1288" y="2732"/>
                <a:ext cx="5" cy="27"/>
              </a:xfrm>
              <a:prstGeom prst="rect">
                <a:avLst/>
              </a:prstGeom>
              <a:solidFill>
                <a:srgbClr val="FFAF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68" name="Rectangle 310"/>
              <p:cNvSpPr>
                <a:spLocks noChangeArrowheads="1"/>
              </p:cNvSpPr>
              <p:nvPr/>
            </p:nvSpPr>
            <p:spPr bwMode="auto">
              <a:xfrm>
                <a:off x="1310" y="2690"/>
                <a:ext cx="9" cy="7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69" name="Rectangle 311"/>
              <p:cNvSpPr>
                <a:spLocks noChangeArrowheads="1"/>
              </p:cNvSpPr>
              <p:nvPr/>
            </p:nvSpPr>
            <p:spPr bwMode="auto">
              <a:xfrm>
                <a:off x="1312" y="2692"/>
                <a:ext cx="5" cy="67"/>
              </a:xfrm>
              <a:prstGeom prst="rect">
                <a:avLst/>
              </a:prstGeom>
              <a:solidFill>
                <a:srgbClr val="FF6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70" name="Rectangle 312"/>
              <p:cNvSpPr>
                <a:spLocks noChangeArrowheads="1"/>
              </p:cNvSpPr>
              <p:nvPr/>
            </p:nvSpPr>
            <p:spPr bwMode="auto">
              <a:xfrm>
                <a:off x="1222" y="2773"/>
                <a:ext cx="108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71" name="Rectangle 313"/>
              <p:cNvSpPr>
                <a:spLocks noChangeArrowheads="1"/>
              </p:cNvSpPr>
              <p:nvPr/>
            </p:nvSpPr>
            <p:spPr bwMode="auto">
              <a:xfrm>
                <a:off x="1224" y="2775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72" name="Rectangle 314"/>
              <p:cNvSpPr>
                <a:spLocks noChangeArrowheads="1"/>
              </p:cNvSpPr>
              <p:nvPr/>
            </p:nvSpPr>
            <p:spPr bwMode="auto">
              <a:xfrm>
                <a:off x="1221" y="2660"/>
                <a:ext cx="109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73" name="Rectangle 315"/>
              <p:cNvSpPr>
                <a:spLocks noChangeArrowheads="1"/>
              </p:cNvSpPr>
              <p:nvPr/>
            </p:nvSpPr>
            <p:spPr bwMode="auto">
              <a:xfrm>
                <a:off x="1223" y="2662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74" name="Freeform 316"/>
              <p:cNvSpPr>
                <a:spLocks/>
              </p:cNvSpPr>
              <p:nvPr/>
            </p:nvSpPr>
            <p:spPr bwMode="auto">
              <a:xfrm>
                <a:off x="1270" y="2648"/>
                <a:ext cx="7" cy="7"/>
              </a:xfrm>
              <a:custGeom>
                <a:avLst/>
                <a:gdLst>
                  <a:gd name="T0" fmla="*/ 4 w 7"/>
                  <a:gd name="T1" fmla="*/ 7 h 7"/>
                  <a:gd name="T2" fmla="*/ 5 w 7"/>
                  <a:gd name="T3" fmla="*/ 7 h 7"/>
                  <a:gd name="T4" fmla="*/ 5 w 7"/>
                  <a:gd name="T5" fmla="*/ 7 h 7"/>
                  <a:gd name="T6" fmla="*/ 6 w 7"/>
                  <a:gd name="T7" fmla="*/ 7 h 7"/>
                  <a:gd name="T8" fmla="*/ 6 w 7"/>
                  <a:gd name="T9" fmla="*/ 6 h 7"/>
                  <a:gd name="T10" fmla="*/ 7 w 7"/>
                  <a:gd name="T11" fmla="*/ 6 h 7"/>
                  <a:gd name="T12" fmla="*/ 7 w 7"/>
                  <a:gd name="T13" fmla="*/ 5 h 7"/>
                  <a:gd name="T14" fmla="*/ 7 w 7"/>
                  <a:gd name="T15" fmla="*/ 4 h 7"/>
                  <a:gd name="T16" fmla="*/ 7 w 7"/>
                  <a:gd name="T17" fmla="*/ 4 h 7"/>
                  <a:gd name="T18" fmla="*/ 7 w 7"/>
                  <a:gd name="T19" fmla="*/ 3 h 7"/>
                  <a:gd name="T20" fmla="*/ 7 w 7"/>
                  <a:gd name="T21" fmla="*/ 2 h 7"/>
                  <a:gd name="T22" fmla="*/ 7 w 7"/>
                  <a:gd name="T23" fmla="*/ 2 h 7"/>
                  <a:gd name="T24" fmla="*/ 6 w 7"/>
                  <a:gd name="T25" fmla="*/ 1 h 7"/>
                  <a:gd name="T26" fmla="*/ 6 w 7"/>
                  <a:gd name="T27" fmla="*/ 1 h 7"/>
                  <a:gd name="T28" fmla="*/ 5 w 7"/>
                  <a:gd name="T29" fmla="*/ 1 h 7"/>
                  <a:gd name="T30" fmla="*/ 5 w 7"/>
                  <a:gd name="T31" fmla="*/ 0 h 7"/>
                  <a:gd name="T32" fmla="*/ 4 w 7"/>
                  <a:gd name="T33" fmla="*/ 0 h 7"/>
                  <a:gd name="T34" fmla="*/ 3 w 7"/>
                  <a:gd name="T35" fmla="*/ 0 h 7"/>
                  <a:gd name="T36" fmla="*/ 2 w 7"/>
                  <a:gd name="T37" fmla="*/ 1 h 7"/>
                  <a:gd name="T38" fmla="*/ 2 w 7"/>
                  <a:gd name="T39" fmla="*/ 1 h 7"/>
                  <a:gd name="T40" fmla="*/ 1 w 7"/>
                  <a:gd name="T41" fmla="*/ 1 h 7"/>
                  <a:gd name="T42" fmla="*/ 1 w 7"/>
                  <a:gd name="T43" fmla="*/ 2 h 7"/>
                  <a:gd name="T44" fmla="*/ 1 w 7"/>
                  <a:gd name="T45" fmla="*/ 2 h 7"/>
                  <a:gd name="T46" fmla="*/ 0 w 7"/>
                  <a:gd name="T47" fmla="*/ 3 h 7"/>
                  <a:gd name="T48" fmla="*/ 0 w 7"/>
                  <a:gd name="T49" fmla="*/ 4 h 7"/>
                  <a:gd name="T50" fmla="*/ 0 w 7"/>
                  <a:gd name="T51" fmla="*/ 4 h 7"/>
                  <a:gd name="T52" fmla="*/ 1 w 7"/>
                  <a:gd name="T53" fmla="*/ 5 h 7"/>
                  <a:gd name="T54" fmla="*/ 1 w 7"/>
                  <a:gd name="T55" fmla="*/ 6 h 7"/>
                  <a:gd name="T56" fmla="*/ 1 w 7"/>
                  <a:gd name="T57" fmla="*/ 6 h 7"/>
                  <a:gd name="T58" fmla="*/ 2 w 7"/>
                  <a:gd name="T59" fmla="*/ 7 h 7"/>
                  <a:gd name="T60" fmla="*/ 2 w 7"/>
                  <a:gd name="T61" fmla="*/ 7 h 7"/>
                  <a:gd name="T62" fmla="*/ 3 w 7"/>
                  <a:gd name="T63" fmla="*/ 7 h 7"/>
                  <a:gd name="T64" fmla="*/ 4 w 7"/>
                  <a:gd name="T6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75" name="Freeform 317"/>
              <p:cNvSpPr>
                <a:spLocks/>
              </p:cNvSpPr>
              <p:nvPr/>
            </p:nvSpPr>
            <p:spPr bwMode="auto">
              <a:xfrm>
                <a:off x="1271" y="2649"/>
                <a:ext cx="5" cy="5"/>
              </a:xfrm>
              <a:custGeom>
                <a:avLst/>
                <a:gdLst>
                  <a:gd name="T0" fmla="*/ 3 w 5"/>
                  <a:gd name="T1" fmla="*/ 5 h 5"/>
                  <a:gd name="T2" fmla="*/ 4 w 5"/>
                  <a:gd name="T3" fmla="*/ 5 h 5"/>
                  <a:gd name="T4" fmla="*/ 4 w 5"/>
                  <a:gd name="T5" fmla="*/ 4 h 5"/>
                  <a:gd name="T6" fmla="*/ 5 w 5"/>
                  <a:gd name="T7" fmla="*/ 4 h 5"/>
                  <a:gd name="T8" fmla="*/ 5 w 5"/>
                  <a:gd name="T9" fmla="*/ 3 h 5"/>
                  <a:gd name="T10" fmla="*/ 5 w 5"/>
                  <a:gd name="T11" fmla="*/ 2 h 5"/>
                  <a:gd name="T12" fmla="*/ 4 w 5"/>
                  <a:gd name="T13" fmla="*/ 1 h 5"/>
                  <a:gd name="T14" fmla="*/ 4 w 5"/>
                  <a:gd name="T15" fmla="*/ 1 h 5"/>
                  <a:gd name="T16" fmla="*/ 3 w 5"/>
                  <a:gd name="T17" fmla="*/ 0 h 5"/>
                  <a:gd name="T18" fmla="*/ 2 w 5"/>
                  <a:gd name="T19" fmla="*/ 1 h 5"/>
                  <a:gd name="T20" fmla="*/ 1 w 5"/>
                  <a:gd name="T21" fmla="*/ 1 h 5"/>
                  <a:gd name="T22" fmla="*/ 1 w 5"/>
                  <a:gd name="T23" fmla="*/ 2 h 5"/>
                  <a:gd name="T24" fmla="*/ 0 w 5"/>
                  <a:gd name="T25" fmla="*/ 3 h 5"/>
                  <a:gd name="T26" fmla="*/ 1 w 5"/>
                  <a:gd name="T27" fmla="*/ 4 h 5"/>
                  <a:gd name="T28" fmla="*/ 1 w 5"/>
                  <a:gd name="T29" fmla="*/ 4 h 5"/>
                  <a:gd name="T30" fmla="*/ 2 w 5"/>
                  <a:gd name="T31" fmla="*/ 5 h 5"/>
                  <a:gd name="T32" fmla="*/ 3 w 5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lnTo>
                      <a:pt x="4" y="5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76" name="Freeform 318"/>
              <p:cNvSpPr>
                <a:spLocks/>
              </p:cNvSpPr>
              <p:nvPr/>
            </p:nvSpPr>
            <p:spPr bwMode="auto">
              <a:xfrm>
                <a:off x="1322" y="2712"/>
                <a:ext cx="90" cy="107"/>
              </a:xfrm>
              <a:custGeom>
                <a:avLst/>
                <a:gdLst>
                  <a:gd name="T0" fmla="*/ 75 w 90"/>
                  <a:gd name="T1" fmla="*/ 35 h 107"/>
                  <a:gd name="T2" fmla="*/ 78 w 90"/>
                  <a:gd name="T3" fmla="*/ 34 h 107"/>
                  <a:gd name="T4" fmla="*/ 83 w 90"/>
                  <a:gd name="T5" fmla="*/ 31 h 107"/>
                  <a:gd name="T6" fmla="*/ 85 w 90"/>
                  <a:gd name="T7" fmla="*/ 29 h 107"/>
                  <a:gd name="T8" fmla="*/ 86 w 90"/>
                  <a:gd name="T9" fmla="*/ 27 h 107"/>
                  <a:gd name="T10" fmla="*/ 87 w 90"/>
                  <a:gd name="T11" fmla="*/ 19 h 107"/>
                  <a:gd name="T12" fmla="*/ 86 w 90"/>
                  <a:gd name="T13" fmla="*/ 17 h 107"/>
                  <a:gd name="T14" fmla="*/ 84 w 90"/>
                  <a:gd name="T15" fmla="*/ 12 h 107"/>
                  <a:gd name="T16" fmla="*/ 80 w 90"/>
                  <a:gd name="T17" fmla="*/ 6 h 107"/>
                  <a:gd name="T18" fmla="*/ 74 w 90"/>
                  <a:gd name="T19" fmla="*/ 2 h 107"/>
                  <a:gd name="T20" fmla="*/ 71 w 90"/>
                  <a:gd name="T21" fmla="*/ 1 h 107"/>
                  <a:gd name="T22" fmla="*/ 68 w 90"/>
                  <a:gd name="T23" fmla="*/ 1 h 107"/>
                  <a:gd name="T24" fmla="*/ 64 w 90"/>
                  <a:gd name="T25" fmla="*/ 1 h 107"/>
                  <a:gd name="T26" fmla="*/ 56 w 90"/>
                  <a:gd name="T27" fmla="*/ 0 h 107"/>
                  <a:gd name="T28" fmla="*/ 47 w 90"/>
                  <a:gd name="T29" fmla="*/ 0 h 107"/>
                  <a:gd name="T30" fmla="*/ 43 w 90"/>
                  <a:gd name="T31" fmla="*/ 0 h 107"/>
                  <a:gd name="T32" fmla="*/ 40 w 90"/>
                  <a:gd name="T33" fmla="*/ 1 h 107"/>
                  <a:gd name="T34" fmla="*/ 37 w 90"/>
                  <a:gd name="T35" fmla="*/ 2 h 107"/>
                  <a:gd name="T36" fmla="*/ 32 w 90"/>
                  <a:gd name="T37" fmla="*/ 5 h 107"/>
                  <a:gd name="T38" fmla="*/ 30 w 90"/>
                  <a:gd name="T39" fmla="*/ 7 h 107"/>
                  <a:gd name="T40" fmla="*/ 25 w 90"/>
                  <a:gd name="T41" fmla="*/ 15 h 107"/>
                  <a:gd name="T42" fmla="*/ 22 w 90"/>
                  <a:gd name="T43" fmla="*/ 20 h 107"/>
                  <a:gd name="T44" fmla="*/ 5 w 90"/>
                  <a:gd name="T45" fmla="*/ 15 h 107"/>
                  <a:gd name="T46" fmla="*/ 3 w 90"/>
                  <a:gd name="T47" fmla="*/ 12 h 107"/>
                  <a:gd name="T48" fmla="*/ 1 w 90"/>
                  <a:gd name="T49" fmla="*/ 11 h 107"/>
                  <a:gd name="T50" fmla="*/ 0 w 90"/>
                  <a:gd name="T51" fmla="*/ 16 h 107"/>
                  <a:gd name="T52" fmla="*/ 3 w 90"/>
                  <a:gd name="T53" fmla="*/ 25 h 107"/>
                  <a:gd name="T54" fmla="*/ 6 w 90"/>
                  <a:gd name="T55" fmla="*/ 27 h 107"/>
                  <a:gd name="T56" fmla="*/ 9 w 90"/>
                  <a:gd name="T57" fmla="*/ 28 h 107"/>
                  <a:gd name="T58" fmla="*/ 13 w 90"/>
                  <a:gd name="T59" fmla="*/ 30 h 107"/>
                  <a:gd name="T60" fmla="*/ 18 w 90"/>
                  <a:gd name="T61" fmla="*/ 31 h 107"/>
                  <a:gd name="T62" fmla="*/ 23 w 90"/>
                  <a:gd name="T63" fmla="*/ 32 h 107"/>
                  <a:gd name="T64" fmla="*/ 27 w 90"/>
                  <a:gd name="T65" fmla="*/ 31 h 107"/>
                  <a:gd name="T66" fmla="*/ 32 w 90"/>
                  <a:gd name="T67" fmla="*/ 29 h 107"/>
                  <a:gd name="T68" fmla="*/ 19 w 90"/>
                  <a:gd name="T69" fmla="*/ 80 h 107"/>
                  <a:gd name="T70" fmla="*/ 33 w 90"/>
                  <a:gd name="T71" fmla="*/ 94 h 107"/>
                  <a:gd name="T72" fmla="*/ 41 w 90"/>
                  <a:gd name="T73" fmla="*/ 101 h 107"/>
                  <a:gd name="T74" fmla="*/ 36 w 90"/>
                  <a:gd name="T75" fmla="*/ 102 h 107"/>
                  <a:gd name="T76" fmla="*/ 32 w 90"/>
                  <a:gd name="T77" fmla="*/ 106 h 107"/>
                  <a:gd name="T78" fmla="*/ 49 w 90"/>
                  <a:gd name="T79" fmla="*/ 107 h 107"/>
                  <a:gd name="T80" fmla="*/ 53 w 90"/>
                  <a:gd name="T81" fmla="*/ 101 h 107"/>
                  <a:gd name="T82" fmla="*/ 50 w 90"/>
                  <a:gd name="T83" fmla="*/ 96 h 107"/>
                  <a:gd name="T84" fmla="*/ 50 w 90"/>
                  <a:gd name="T85" fmla="*/ 84 h 107"/>
                  <a:gd name="T86" fmla="*/ 60 w 90"/>
                  <a:gd name="T87" fmla="*/ 87 h 107"/>
                  <a:gd name="T88" fmla="*/ 60 w 90"/>
                  <a:gd name="T89" fmla="*/ 97 h 107"/>
                  <a:gd name="T90" fmla="*/ 58 w 90"/>
                  <a:gd name="T91" fmla="*/ 102 h 107"/>
                  <a:gd name="T92" fmla="*/ 57 w 90"/>
                  <a:gd name="T93" fmla="*/ 105 h 107"/>
                  <a:gd name="T94" fmla="*/ 62 w 90"/>
                  <a:gd name="T95" fmla="*/ 104 h 107"/>
                  <a:gd name="T96" fmla="*/ 80 w 90"/>
                  <a:gd name="T97" fmla="*/ 104 h 107"/>
                  <a:gd name="T98" fmla="*/ 75 w 90"/>
                  <a:gd name="T99" fmla="*/ 101 h 107"/>
                  <a:gd name="T100" fmla="*/ 72 w 90"/>
                  <a:gd name="T101" fmla="*/ 100 h 107"/>
                  <a:gd name="T102" fmla="*/ 80 w 90"/>
                  <a:gd name="T103" fmla="*/ 9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107">
                    <a:moveTo>
                      <a:pt x="82" y="80"/>
                    </a:moveTo>
                    <a:lnTo>
                      <a:pt x="90" y="80"/>
                    </a:lnTo>
                    <a:lnTo>
                      <a:pt x="75" y="43"/>
                    </a:lnTo>
                    <a:lnTo>
                      <a:pt x="75" y="35"/>
                    </a:lnTo>
                    <a:lnTo>
                      <a:pt x="75" y="35"/>
                    </a:lnTo>
                    <a:lnTo>
                      <a:pt x="76" y="35"/>
                    </a:lnTo>
                    <a:lnTo>
                      <a:pt x="77" y="34"/>
                    </a:lnTo>
                    <a:lnTo>
                      <a:pt x="78" y="34"/>
                    </a:lnTo>
                    <a:lnTo>
                      <a:pt x="79" y="34"/>
                    </a:lnTo>
                    <a:lnTo>
                      <a:pt x="80" y="33"/>
                    </a:lnTo>
                    <a:lnTo>
                      <a:pt x="82" y="32"/>
                    </a:lnTo>
                    <a:lnTo>
                      <a:pt x="83" y="31"/>
                    </a:lnTo>
                    <a:lnTo>
                      <a:pt x="83" y="31"/>
                    </a:lnTo>
                    <a:lnTo>
                      <a:pt x="84" y="30"/>
                    </a:lnTo>
                    <a:lnTo>
                      <a:pt x="84" y="30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6" y="28"/>
                    </a:lnTo>
                    <a:lnTo>
                      <a:pt x="86" y="27"/>
                    </a:lnTo>
                    <a:lnTo>
                      <a:pt x="87" y="26"/>
                    </a:lnTo>
                    <a:lnTo>
                      <a:pt x="87" y="24"/>
                    </a:lnTo>
                    <a:lnTo>
                      <a:pt x="87" y="21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7" y="18"/>
                    </a:lnTo>
                    <a:lnTo>
                      <a:pt x="86" y="17"/>
                    </a:lnTo>
                    <a:lnTo>
                      <a:pt x="86" y="16"/>
                    </a:lnTo>
                    <a:lnTo>
                      <a:pt x="85" y="15"/>
                    </a:lnTo>
                    <a:lnTo>
                      <a:pt x="85" y="13"/>
                    </a:lnTo>
                    <a:lnTo>
                      <a:pt x="84" y="12"/>
                    </a:lnTo>
                    <a:lnTo>
                      <a:pt x="83" y="10"/>
                    </a:lnTo>
                    <a:lnTo>
                      <a:pt x="82" y="9"/>
                    </a:lnTo>
                    <a:lnTo>
                      <a:pt x="81" y="7"/>
                    </a:lnTo>
                    <a:lnTo>
                      <a:pt x="80" y="6"/>
                    </a:lnTo>
                    <a:lnTo>
                      <a:pt x="78" y="5"/>
                    </a:lnTo>
                    <a:lnTo>
                      <a:pt x="77" y="4"/>
                    </a:lnTo>
                    <a:lnTo>
                      <a:pt x="75" y="3"/>
                    </a:lnTo>
                    <a:lnTo>
                      <a:pt x="74" y="2"/>
                    </a:lnTo>
                    <a:lnTo>
                      <a:pt x="73" y="2"/>
                    </a:lnTo>
                    <a:lnTo>
                      <a:pt x="73" y="1"/>
                    </a:lnTo>
                    <a:lnTo>
                      <a:pt x="72" y="1"/>
                    </a:lnTo>
                    <a:lnTo>
                      <a:pt x="71" y="1"/>
                    </a:lnTo>
                    <a:lnTo>
                      <a:pt x="70" y="1"/>
                    </a:lnTo>
                    <a:lnTo>
                      <a:pt x="69" y="1"/>
                    </a:lnTo>
                    <a:lnTo>
                      <a:pt x="69" y="1"/>
                    </a:lnTo>
                    <a:lnTo>
                      <a:pt x="68" y="1"/>
                    </a:lnTo>
                    <a:lnTo>
                      <a:pt x="68" y="1"/>
                    </a:lnTo>
                    <a:lnTo>
                      <a:pt x="67" y="1"/>
                    </a:lnTo>
                    <a:lnTo>
                      <a:pt x="66" y="1"/>
                    </a:lnTo>
                    <a:lnTo>
                      <a:pt x="64" y="1"/>
                    </a:lnTo>
                    <a:lnTo>
                      <a:pt x="62" y="1"/>
                    </a:lnTo>
                    <a:lnTo>
                      <a:pt x="60" y="1"/>
                    </a:lnTo>
                    <a:lnTo>
                      <a:pt x="58" y="1"/>
                    </a:lnTo>
                    <a:lnTo>
                      <a:pt x="56" y="0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2" y="1"/>
                    </a:lnTo>
                    <a:lnTo>
                      <a:pt x="41" y="1"/>
                    </a:lnTo>
                    <a:lnTo>
                      <a:pt x="40" y="1"/>
                    </a:lnTo>
                    <a:lnTo>
                      <a:pt x="39" y="1"/>
                    </a:lnTo>
                    <a:lnTo>
                      <a:pt x="38" y="1"/>
                    </a:lnTo>
                    <a:lnTo>
                      <a:pt x="38" y="2"/>
                    </a:lnTo>
                    <a:lnTo>
                      <a:pt x="37" y="2"/>
                    </a:lnTo>
                    <a:lnTo>
                      <a:pt x="36" y="2"/>
                    </a:lnTo>
                    <a:lnTo>
                      <a:pt x="35" y="3"/>
                    </a:lnTo>
                    <a:lnTo>
                      <a:pt x="34" y="4"/>
                    </a:lnTo>
                    <a:lnTo>
                      <a:pt x="32" y="5"/>
                    </a:lnTo>
                    <a:lnTo>
                      <a:pt x="32" y="6"/>
                    </a:lnTo>
                    <a:lnTo>
                      <a:pt x="31" y="6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29" y="9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25" y="15"/>
                    </a:lnTo>
                    <a:lnTo>
                      <a:pt x="24" y="17"/>
                    </a:lnTo>
                    <a:lnTo>
                      <a:pt x="23" y="18"/>
                    </a:lnTo>
                    <a:lnTo>
                      <a:pt x="23" y="19"/>
                    </a:lnTo>
                    <a:lnTo>
                      <a:pt x="22" y="20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6"/>
                    </a:lnTo>
                    <a:lnTo>
                      <a:pt x="5" y="15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4" y="25"/>
                    </a:lnTo>
                    <a:lnTo>
                      <a:pt x="5" y="26"/>
                    </a:lnTo>
                    <a:lnTo>
                      <a:pt x="6" y="26"/>
                    </a:lnTo>
                    <a:lnTo>
                      <a:pt x="6" y="27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8" y="28"/>
                    </a:lnTo>
                    <a:lnTo>
                      <a:pt x="9" y="28"/>
                    </a:lnTo>
                    <a:lnTo>
                      <a:pt x="10" y="28"/>
                    </a:lnTo>
                    <a:lnTo>
                      <a:pt x="11" y="29"/>
                    </a:lnTo>
                    <a:lnTo>
                      <a:pt x="12" y="29"/>
                    </a:lnTo>
                    <a:lnTo>
                      <a:pt x="13" y="30"/>
                    </a:lnTo>
                    <a:lnTo>
                      <a:pt x="15" y="30"/>
                    </a:lnTo>
                    <a:lnTo>
                      <a:pt x="16" y="31"/>
                    </a:lnTo>
                    <a:lnTo>
                      <a:pt x="17" y="31"/>
                    </a:lnTo>
                    <a:lnTo>
                      <a:pt x="18" y="31"/>
                    </a:lnTo>
                    <a:lnTo>
                      <a:pt x="19" y="32"/>
                    </a:lnTo>
                    <a:lnTo>
                      <a:pt x="21" y="32"/>
                    </a:lnTo>
                    <a:lnTo>
                      <a:pt x="22" y="32"/>
                    </a:lnTo>
                    <a:lnTo>
                      <a:pt x="23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6" y="32"/>
                    </a:lnTo>
                    <a:lnTo>
                      <a:pt x="27" y="31"/>
                    </a:lnTo>
                    <a:lnTo>
                      <a:pt x="28" y="31"/>
                    </a:lnTo>
                    <a:lnTo>
                      <a:pt x="29" y="30"/>
                    </a:lnTo>
                    <a:lnTo>
                      <a:pt x="31" y="30"/>
                    </a:lnTo>
                    <a:lnTo>
                      <a:pt x="32" y="29"/>
                    </a:lnTo>
                    <a:lnTo>
                      <a:pt x="33" y="28"/>
                    </a:lnTo>
                    <a:lnTo>
                      <a:pt x="35" y="26"/>
                    </a:lnTo>
                    <a:lnTo>
                      <a:pt x="35" y="41"/>
                    </a:lnTo>
                    <a:lnTo>
                      <a:pt x="19" y="80"/>
                    </a:lnTo>
                    <a:lnTo>
                      <a:pt x="28" y="80"/>
                    </a:lnTo>
                    <a:lnTo>
                      <a:pt x="29" y="86"/>
                    </a:lnTo>
                    <a:lnTo>
                      <a:pt x="31" y="91"/>
                    </a:lnTo>
                    <a:lnTo>
                      <a:pt x="33" y="94"/>
                    </a:lnTo>
                    <a:lnTo>
                      <a:pt x="36" y="97"/>
                    </a:lnTo>
                    <a:lnTo>
                      <a:pt x="38" y="99"/>
                    </a:lnTo>
                    <a:lnTo>
                      <a:pt x="40" y="100"/>
                    </a:lnTo>
                    <a:lnTo>
                      <a:pt x="41" y="101"/>
                    </a:lnTo>
                    <a:lnTo>
                      <a:pt x="41" y="101"/>
                    </a:lnTo>
                    <a:lnTo>
                      <a:pt x="39" y="101"/>
                    </a:lnTo>
                    <a:lnTo>
                      <a:pt x="38" y="101"/>
                    </a:lnTo>
                    <a:lnTo>
                      <a:pt x="36" y="102"/>
                    </a:lnTo>
                    <a:lnTo>
                      <a:pt x="34" y="103"/>
                    </a:lnTo>
                    <a:lnTo>
                      <a:pt x="33" y="103"/>
                    </a:lnTo>
                    <a:lnTo>
                      <a:pt x="32" y="104"/>
                    </a:lnTo>
                    <a:lnTo>
                      <a:pt x="32" y="106"/>
                    </a:lnTo>
                    <a:lnTo>
                      <a:pt x="31" y="107"/>
                    </a:lnTo>
                    <a:lnTo>
                      <a:pt x="45" y="107"/>
                    </a:lnTo>
                    <a:lnTo>
                      <a:pt x="49" y="104"/>
                    </a:lnTo>
                    <a:lnTo>
                      <a:pt x="49" y="107"/>
                    </a:lnTo>
                    <a:lnTo>
                      <a:pt x="52" y="107"/>
                    </a:lnTo>
                    <a:lnTo>
                      <a:pt x="53" y="105"/>
                    </a:lnTo>
                    <a:lnTo>
                      <a:pt x="53" y="103"/>
                    </a:lnTo>
                    <a:lnTo>
                      <a:pt x="53" y="101"/>
                    </a:lnTo>
                    <a:lnTo>
                      <a:pt x="52" y="100"/>
                    </a:lnTo>
                    <a:lnTo>
                      <a:pt x="51" y="99"/>
                    </a:lnTo>
                    <a:lnTo>
                      <a:pt x="51" y="98"/>
                    </a:lnTo>
                    <a:lnTo>
                      <a:pt x="50" y="96"/>
                    </a:lnTo>
                    <a:lnTo>
                      <a:pt x="50" y="94"/>
                    </a:lnTo>
                    <a:lnTo>
                      <a:pt x="50" y="91"/>
                    </a:lnTo>
                    <a:lnTo>
                      <a:pt x="50" y="88"/>
                    </a:lnTo>
                    <a:lnTo>
                      <a:pt x="50" y="84"/>
                    </a:lnTo>
                    <a:lnTo>
                      <a:pt x="51" y="80"/>
                    </a:lnTo>
                    <a:lnTo>
                      <a:pt x="58" y="80"/>
                    </a:lnTo>
                    <a:lnTo>
                      <a:pt x="59" y="84"/>
                    </a:lnTo>
                    <a:lnTo>
                      <a:pt x="60" y="87"/>
                    </a:lnTo>
                    <a:lnTo>
                      <a:pt x="60" y="90"/>
                    </a:lnTo>
                    <a:lnTo>
                      <a:pt x="60" y="92"/>
                    </a:lnTo>
                    <a:lnTo>
                      <a:pt x="60" y="95"/>
                    </a:lnTo>
                    <a:lnTo>
                      <a:pt x="60" y="97"/>
                    </a:lnTo>
                    <a:lnTo>
                      <a:pt x="60" y="98"/>
                    </a:lnTo>
                    <a:lnTo>
                      <a:pt x="60" y="100"/>
                    </a:lnTo>
                    <a:lnTo>
                      <a:pt x="59" y="101"/>
                    </a:lnTo>
                    <a:lnTo>
                      <a:pt x="58" y="102"/>
                    </a:lnTo>
                    <a:lnTo>
                      <a:pt x="58" y="103"/>
                    </a:lnTo>
                    <a:lnTo>
                      <a:pt x="58" y="103"/>
                    </a:lnTo>
                    <a:lnTo>
                      <a:pt x="57" y="104"/>
                    </a:lnTo>
                    <a:lnTo>
                      <a:pt x="57" y="105"/>
                    </a:lnTo>
                    <a:lnTo>
                      <a:pt x="58" y="106"/>
                    </a:lnTo>
                    <a:lnTo>
                      <a:pt x="58" y="107"/>
                    </a:lnTo>
                    <a:lnTo>
                      <a:pt x="62" y="107"/>
                    </a:lnTo>
                    <a:lnTo>
                      <a:pt x="62" y="104"/>
                    </a:lnTo>
                    <a:lnTo>
                      <a:pt x="67" y="107"/>
                    </a:lnTo>
                    <a:lnTo>
                      <a:pt x="81" y="107"/>
                    </a:lnTo>
                    <a:lnTo>
                      <a:pt x="81" y="106"/>
                    </a:lnTo>
                    <a:lnTo>
                      <a:pt x="80" y="104"/>
                    </a:lnTo>
                    <a:lnTo>
                      <a:pt x="79" y="104"/>
                    </a:lnTo>
                    <a:lnTo>
                      <a:pt x="78" y="103"/>
                    </a:lnTo>
                    <a:lnTo>
                      <a:pt x="76" y="102"/>
                    </a:lnTo>
                    <a:lnTo>
                      <a:pt x="75" y="101"/>
                    </a:lnTo>
                    <a:lnTo>
                      <a:pt x="73" y="101"/>
                    </a:lnTo>
                    <a:lnTo>
                      <a:pt x="70" y="101"/>
                    </a:lnTo>
                    <a:lnTo>
                      <a:pt x="71" y="101"/>
                    </a:lnTo>
                    <a:lnTo>
                      <a:pt x="72" y="100"/>
                    </a:lnTo>
                    <a:lnTo>
                      <a:pt x="74" y="99"/>
                    </a:lnTo>
                    <a:lnTo>
                      <a:pt x="76" y="97"/>
                    </a:lnTo>
                    <a:lnTo>
                      <a:pt x="78" y="94"/>
                    </a:lnTo>
                    <a:lnTo>
                      <a:pt x="80" y="90"/>
                    </a:lnTo>
                    <a:lnTo>
                      <a:pt x="81" y="85"/>
                    </a:lnTo>
                    <a:lnTo>
                      <a:pt x="82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77" name="Freeform 319"/>
              <p:cNvSpPr>
                <a:spLocks/>
              </p:cNvSpPr>
              <p:nvPr/>
            </p:nvSpPr>
            <p:spPr bwMode="auto">
              <a:xfrm>
                <a:off x="1365" y="2698"/>
                <a:ext cx="26" cy="23"/>
              </a:xfrm>
              <a:custGeom>
                <a:avLst/>
                <a:gdLst>
                  <a:gd name="T0" fmla="*/ 26 w 26"/>
                  <a:gd name="T1" fmla="*/ 23 h 23"/>
                  <a:gd name="T2" fmla="*/ 26 w 26"/>
                  <a:gd name="T3" fmla="*/ 0 h 23"/>
                  <a:gd name="T4" fmla="*/ 0 w 26"/>
                  <a:gd name="T5" fmla="*/ 5 h 23"/>
                  <a:gd name="T6" fmla="*/ 0 w 26"/>
                  <a:gd name="T7" fmla="*/ 23 h 23"/>
                  <a:gd name="T8" fmla="*/ 26 w 26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6" y="23"/>
                    </a:moveTo>
                    <a:lnTo>
                      <a:pt x="26" y="0"/>
                    </a:lnTo>
                    <a:lnTo>
                      <a:pt x="0" y="5"/>
                    </a:lnTo>
                    <a:lnTo>
                      <a:pt x="0" y="23"/>
                    </a:lnTo>
                    <a:lnTo>
                      <a:pt x="26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78" name="Freeform 320"/>
              <p:cNvSpPr>
                <a:spLocks/>
              </p:cNvSpPr>
              <p:nvPr/>
            </p:nvSpPr>
            <p:spPr bwMode="auto">
              <a:xfrm>
                <a:off x="1332" y="2714"/>
                <a:ext cx="77" cy="75"/>
              </a:xfrm>
              <a:custGeom>
                <a:avLst/>
                <a:gdLst>
                  <a:gd name="T0" fmla="*/ 34 w 77"/>
                  <a:gd name="T1" fmla="*/ 0 h 75"/>
                  <a:gd name="T2" fmla="*/ 33 w 77"/>
                  <a:gd name="T3" fmla="*/ 0 h 75"/>
                  <a:gd name="T4" fmla="*/ 30 w 77"/>
                  <a:gd name="T5" fmla="*/ 1 h 75"/>
                  <a:gd name="T6" fmla="*/ 27 w 77"/>
                  <a:gd name="T7" fmla="*/ 2 h 75"/>
                  <a:gd name="T8" fmla="*/ 24 w 77"/>
                  <a:gd name="T9" fmla="*/ 4 h 75"/>
                  <a:gd name="T10" fmla="*/ 21 w 77"/>
                  <a:gd name="T11" fmla="*/ 8 h 75"/>
                  <a:gd name="T12" fmla="*/ 18 w 77"/>
                  <a:gd name="T13" fmla="*/ 13 h 75"/>
                  <a:gd name="T14" fmla="*/ 14 w 77"/>
                  <a:gd name="T15" fmla="*/ 18 h 75"/>
                  <a:gd name="T16" fmla="*/ 11 w 77"/>
                  <a:gd name="T17" fmla="*/ 20 h 75"/>
                  <a:gd name="T18" fmla="*/ 8 w 77"/>
                  <a:gd name="T19" fmla="*/ 20 h 75"/>
                  <a:gd name="T20" fmla="*/ 4 w 77"/>
                  <a:gd name="T21" fmla="*/ 19 h 75"/>
                  <a:gd name="T22" fmla="*/ 1 w 77"/>
                  <a:gd name="T23" fmla="*/ 18 h 75"/>
                  <a:gd name="T24" fmla="*/ 0 w 77"/>
                  <a:gd name="T25" fmla="*/ 24 h 75"/>
                  <a:gd name="T26" fmla="*/ 0 w 77"/>
                  <a:gd name="T27" fmla="*/ 24 h 75"/>
                  <a:gd name="T28" fmla="*/ 1 w 77"/>
                  <a:gd name="T29" fmla="*/ 25 h 75"/>
                  <a:gd name="T30" fmla="*/ 2 w 77"/>
                  <a:gd name="T31" fmla="*/ 25 h 75"/>
                  <a:gd name="T32" fmla="*/ 3 w 77"/>
                  <a:gd name="T33" fmla="*/ 25 h 75"/>
                  <a:gd name="T34" fmla="*/ 7 w 77"/>
                  <a:gd name="T35" fmla="*/ 27 h 75"/>
                  <a:gd name="T36" fmla="*/ 10 w 77"/>
                  <a:gd name="T37" fmla="*/ 28 h 75"/>
                  <a:gd name="T38" fmla="*/ 13 w 77"/>
                  <a:gd name="T39" fmla="*/ 28 h 75"/>
                  <a:gd name="T40" fmla="*/ 17 w 77"/>
                  <a:gd name="T41" fmla="*/ 27 h 75"/>
                  <a:gd name="T42" fmla="*/ 19 w 77"/>
                  <a:gd name="T43" fmla="*/ 26 h 75"/>
                  <a:gd name="T44" fmla="*/ 22 w 77"/>
                  <a:gd name="T45" fmla="*/ 23 h 75"/>
                  <a:gd name="T46" fmla="*/ 26 w 77"/>
                  <a:gd name="T47" fmla="*/ 21 h 75"/>
                  <a:gd name="T48" fmla="*/ 27 w 77"/>
                  <a:gd name="T49" fmla="*/ 20 h 75"/>
                  <a:gd name="T50" fmla="*/ 12 w 77"/>
                  <a:gd name="T51" fmla="*/ 75 h 75"/>
                  <a:gd name="T52" fmla="*/ 63 w 77"/>
                  <a:gd name="T53" fmla="*/ 41 h 75"/>
                  <a:gd name="T54" fmla="*/ 71 w 77"/>
                  <a:gd name="T55" fmla="*/ 30 h 75"/>
                  <a:gd name="T56" fmla="*/ 75 w 77"/>
                  <a:gd name="T57" fmla="*/ 25 h 75"/>
                  <a:gd name="T58" fmla="*/ 75 w 77"/>
                  <a:gd name="T59" fmla="*/ 23 h 75"/>
                  <a:gd name="T60" fmla="*/ 75 w 77"/>
                  <a:gd name="T61" fmla="*/ 20 h 75"/>
                  <a:gd name="T62" fmla="*/ 75 w 77"/>
                  <a:gd name="T63" fmla="*/ 17 h 75"/>
                  <a:gd name="T64" fmla="*/ 74 w 77"/>
                  <a:gd name="T65" fmla="*/ 14 h 75"/>
                  <a:gd name="T66" fmla="*/ 72 w 77"/>
                  <a:gd name="T67" fmla="*/ 10 h 75"/>
                  <a:gd name="T68" fmla="*/ 69 w 77"/>
                  <a:gd name="T69" fmla="*/ 6 h 75"/>
                  <a:gd name="T70" fmla="*/ 66 w 77"/>
                  <a:gd name="T71" fmla="*/ 4 h 75"/>
                  <a:gd name="T72" fmla="*/ 64 w 77"/>
                  <a:gd name="T73" fmla="*/ 2 h 75"/>
                  <a:gd name="T74" fmla="*/ 62 w 77"/>
                  <a:gd name="T75" fmla="*/ 1 h 75"/>
                  <a:gd name="T76" fmla="*/ 59 w 77"/>
                  <a:gd name="T77" fmla="*/ 0 h 75"/>
                  <a:gd name="T78" fmla="*/ 58 w 77"/>
                  <a:gd name="T79" fmla="*/ 0 h 75"/>
                  <a:gd name="T80" fmla="*/ 44 w 77"/>
                  <a:gd name="T81" fmla="*/ 1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7" h="75">
                    <a:moveTo>
                      <a:pt x="34" y="0"/>
                    </a:moveTo>
                    <a:lnTo>
                      <a:pt x="34" y="0"/>
                    </a:lnTo>
                    <a:lnTo>
                      <a:pt x="34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1"/>
                    </a:lnTo>
                    <a:lnTo>
                      <a:pt x="28" y="1"/>
                    </a:lnTo>
                    <a:lnTo>
                      <a:pt x="27" y="2"/>
                    </a:lnTo>
                    <a:lnTo>
                      <a:pt x="25" y="3"/>
                    </a:lnTo>
                    <a:lnTo>
                      <a:pt x="24" y="4"/>
                    </a:lnTo>
                    <a:lnTo>
                      <a:pt x="22" y="6"/>
                    </a:lnTo>
                    <a:lnTo>
                      <a:pt x="21" y="8"/>
                    </a:lnTo>
                    <a:lnTo>
                      <a:pt x="19" y="10"/>
                    </a:lnTo>
                    <a:lnTo>
                      <a:pt x="18" y="13"/>
                    </a:lnTo>
                    <a:lnTo>
                      <a:pt x="16" y="15"/>
                    </a:lnTo>
                    <a:lnTo>
                      <a:pt x="14" y="18"/>
                    </a:lnTo>
                    <a:lnTo>
                      <a:pt x="13" y="20"/>
                    </a:lnTo>
                    <a:lnTo>
                      <a:pt x="11" y="20"/>
                    </a:lnTo>
                    <a:lnTo>
                      <a:pt x="9" y="20"/>
                    </a:lnTo>
                    <a:lnTo>
                      <a:pt x="8" y="20"/>
                    </a:lnTo>
                    <a:lnTo>
                      <a:pt x="6" y="19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1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5" y="26"/>
                    </a:lnTo>
                    <a:lnTo>
                      <a:pt x="7" y="27"/>
                    </a:lnTo>
                    <a:lnTo>
                      <a:pt x="8" y="27"/>
                    </a:lnTo>
                    <a:lnTo>
                      <a:pt x="10" y="28"/>
                    </a:lnTo>
                    <a:lnTo>
                      <a:pt x="12" y="28"/>
                    </a:lnTo>
                    <a:lnTo>
                      <a:pt x="13" y="28"/>
                    </a:lnTo>
                    <a:lnTo>
                      <a:pt x="15" y="28"/>
                    </a:lnTo>
                    <a:lnTo>
                      <a:pt x="17" y="27"/>
                    </a:lnTo>
                    <a:lnTo>
                      <a:pt x="18" y="26"/>
                    </a:lnTo>
                    <a:lnTo>
                      <a:pt x="19" y="26"/>
                    </a:lnTo>
                    <a:lnTo>
                      <a:pt x="21" y="25"/>
                    </a:lnTo>
                    <a:lnTo>
                      <a:pt x="22" y="23"/>
                    </a:lnTo>
                    <a:lnTo>
                      <a:pt x="24" y="22"/>
                    </a:lnTo>
                    <a:lnTo>
                      <a:pt x="26" y="21"/>
                    </a:lnTo>
                    <a:lnTo>
                      <a:pt x="27" y="21"/>
                    </a:lnTo>
                    <a:lnTo>
                      <a:pt x="27" y="20"/>
                    </a:lnTo>
                    <a:lnTo>
                      <a:pt x="27" y="39"/>
                    </a:lnTo>
                    <a:lnTo>
                      <a:pt x="12" y="75"/>
                    </a:lnTo>
                    <a:lnTo>
                      <a:pt x="77" y="75"/>
                    </a:lnTo>
                    <a:lnTo>
                      <a:pt x="63" y="41"/>
                    </a:lnTo>
                    <a:lnTo>
                      <a:pt x="63" y="33"/>
                    </a:lnTo>
                    <a:lnTo>
                      <a:pt x="71" y="30"/>
                    </a:lnTo>
                    <a:lnTo>
                      <a:pt x="75" y="25"/>
                    </a:lnTo>
                    <a:lnTo>
                      <a:pt x="75" y="25"/>
                    </a:lnTo>
                    <a:lnTo>
                      <a:pt x="75" y="24"/>
                    </a:lnTo>
                    <a:lnTo>
                      <a:pt x="75" y="23"/>
                    </a:lnTo>
                    <a:lnTo>
                      <a:pt x="75" y="22"/>
                    </a:lnTo>
                    <a:lnTo>
                      <a:pt x="75" y="20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6"/>
                    </a:lnTo>
                    <a:lnTo>
                      <a:pt x="74" y="14"/>
                    </a:lnTo>
                    <a:lnTo>
                      <a:pt x="73" y="12"/>
                    </a:lnTo>
                    <a:lnTo>
                      <a:pt x="72" y="10"/>
                    </a:lnTo>
                    <a:lnTo>
                      <a:pt x="70" y="8"/>
                    </a:lnTo>
                    <a:lnTo>
                      <a:pt x="69" y="6"/>
                    </a:lnTo>
                    <a:lnTo>
                      <a:pt x="68" y="5"/>
                    </a:lnTo>
                    <a:lnTo>
                      <a:pt x="66" y="4"/>
                    </a:lnTo>
                    <a:lnTo>
                      <a:pt x="65" y="3"/>
                    </a:lnTo>
                    <a:lnTo>
                      <a:pt x="64" y="2"/>
                    </a:lnTo>
                    <a:lnTo>
                      <a:pt x="63" y="2"/>
                    </a:lnTo>
                    <a:lnTo>
                      <a:pt x="62" y="1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44" y="1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77ED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79" name="Freeform 321"/>
              <p:cNvSpPr>
                <a:spLocks/>
              </p:cNvSpPr>
              <p:nvPr/>
            </p:nvSpPr>
            <p:spPr bwMode="auto">
              <a:xfrm>
                <a:off x="1353" y="2792"/>
                <a:ext cx="18" cy="20"/>
              </a:xfrm>
              <a:custGeom>
                <a:avLst/>
                <a:gdLst>
                  <a:gd name="T0" fmla="*/ 0 w 18"/>
                  <a:gd name="T1" fmla="*/ 0 h 20"/>
                  <a:gd name="T2" fmla="*/ 0 w 18"/>
                  <a:gd name="T3" fmla="*/ 1 h 20"/>
                  <a:gd name="T4" fmla="*/ 0 w 18"/>
                  <a:gd name="T5" fmla="*/ 2 h 20"/>
                  <a:gd name="T6" fmla="*/ 0 w 18"/>
                  <a:gd name="T7" fmla="*/ 2 h 20"/>
                  <a:gd name="T8" fmla="*/ 0 w 18"/>
                  <a:gd name="T9" fmla="*/ 3 h 20"/>
                  <a:gd name="T10" fmla="*/ 1 w 18"/>
                  <a:gd name="T11" fmla="*/ 7 h 20"/>
                  <a:gd name="T12" fmla="*/ 3 w 18"/>
                  <a:gd name="T13" fmla="*/ 11 h 20"/>
                  <a:gd name="T14" fmla="*/ 5 w 18"/>
                  <a:gd name="T15" fmla="*/ 14 h 20"/>
                  <a:gd name="T16" fmla="*/ 7 w 18"/>
                  <a:gd name="T17" fmla="*/ 16 h 20"/>
                  <a:gd name="T18" fmla="*/ 10 w 18"/>
                  <a:gd name="T19" fmla="*/ 18 h 20"/>
                  <a:gd name="T20" fmla="*/ 11 w 18"/>
                  <a:gd name="T21" fmla="*/ 19 h 20"/>
                  <a:gd name="T22" fmla="*/ 13 w 18"/>
                  <a:gd name="T23" fmla="*/ 20 h 20"/>
                  <a:gd name="T24" fmla="*/ 13 w 18"/>
                  <a:gd name="T25" fmla="*/ 20 h 20"/>
                  <a:gd name="T26" fmla="*/ 18 w 18"/>
                  <a:gd name="T27" fmla="*/ 20 h 20"/>
                  <a:gd name="T28" fmla="*/ 18 w 18"/>
                  <a:gd name="T29" fmla="*/ 20 h 20"/>
                  <a:gd name="T30" fmla="*/ 18 w 18"/>
                  <a:gd name="T31" fmla="*/ 19 h 20"/>
                  <a:gd name="T32" fmla="*/ 17 w 18"/>
                  <a:gd name="T33" fmla="*/ 17 h 20"/>
                  <a:gd name="T34" fmla="*/ 16 w 18"/>
                  <a:gd name="T35" fmla="*/ 14 h 20"/>
                  <a:gd name="T36" fmla="*/ 16 w 18"/>
                  <a:gd name="T37" fmla="*/ 11 h 20"/>
                  <a:gd name="T38" fmla="*/ 16 w 18"/>
                  <a:gd name="T39" fmla="*/ 8 h 20"/>
                  <a:gd name="T40" fmla="*/ 16 w 18"/>
                  <a:gd name="T41" fmla="*/ 4 h 20"/>
                  <a:gd name="T42" fmla="*/ 18 w 18"/>
                  <a:gd name="T43" fmla="*/ 0 h 20"/>
                  <a:gd name="T44" fmla="*/ 0 w 18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7" y="16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19"/>
                    </a:lnTo>
                    <a:lnTo>
                      <a:pt x="17" y="17"/>
                    </a:lnTo>
                    <a:lnTo>
                      <a:pt x="16" y="14"/>
                    </a:lnTo>
                    <a:lnTo>
                      <a:pt x="16" y="11"/>
                    </a:lnTo>
                    <a:lnTo>
                      <a:pt x="16" y="8"/>
                    </a:lnTo>
                    <a:lnTo>
                      <a:pt x="16" y="4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80" name="Freeform 322"/>
              <p:cNvSpPr>
                <a:spLocks/>
              </p:cNvSpPr>
              <p:nvPr/>
            </p:nvSpPr>
            <p:spPr bwMode="auto">
              <a:xfrm>
                <a:off x="1382" y="2792"/>
                <a:ext cx="19" cy="20"/>
              </a:xfrm>
              <a:custGeom>
                <a:avLst/>
                <a:gdLst>
                  <a:gd name="T0" fmla="*/ 0 w 19"/>
                  <a:gd name="T1" fmla="*/ 0 h 20"/>
                  <a:gd name="T2" fmla="*/ 2 w 19"/>
                  <a:gd name="T3" fmla="*/ 4 h 20"/>
                  <a:gd name="T4" fmla="*/ 3 w 19"/>
                  <a:gd name="T5" fmla="*/ 7 h 20"/>
                  <a:gd name="T6" fmla="*/ 3 w 19"/>
                  <a:gd name="T7" fmla="*/ 11 h 20"/>
                  <a:gd name="T8" fmla="*/ 3 w 19"/>
                  <a:gd name="T9" fmla="*/ 14 h 20"/>
                  <a:gd name="T10" fmla="*/ 3 w 19"/>
                  <a:gd name="T11" fmla="*/ 16 h 20"/>
                  <a:gd name="T12" fmla="*/ 3 w 19"/>
                  <a:gd name="T13" fmla="*/ 18 h 20"/>
                  <a:gd name="T14" fmla="*/ 2 w 19"/>
                  <a:gd name="T15" fmla="*/ 19 h 20"/>
                  <a:gd name="T16" fmla="*/ 2 w 19"/>
                  <a:gd name="T17" fmla="*/ 20 h 20"/>
                  <a:gd name="T18" fmla="*/ 9 w 19"/>
                  <a:gd name="T19" fmla="*/ 20 h 20"/>
                  <a:gd name="T20" fmla="*/ 9 w 19"/>
                  <a:gd name="T21" fmla="*/ 19 h 20"/>
                  <a:gd name="T22" fmla="*/ 10 w 19"/>
                  <a:gd name="T23" fmla="*/ 19 h 20"/>
                  <a:gd name="T24" fmla="*/ 11 w 19"/>
                  <a:gd name="T25" fmla="*/ 18 h 20"/>
                  <a:gd name="T26" fmla="*/ 13 w 19"/>
                  <a:gd name="T27" fmla="*/ 17 h 20"/>
                  <a:gd name="T28" fmla="*/ 14 w 19"/>
                  <a:gd name="T29" fmla="*/ 15 h 20"/>
                  <a:gd name="T30" fmla="*/ 16 w 19"/>
                  <a:gd name="T31" fmla="*/ 13 h 20"/>
                  <a:gd name="T32" fmla="*/ 17 w 19"/>
                  <a:gd name="T33" fmla="*/ 11 h 20"/>
                  <a:gd name="T34" fmla="*/ 18 w 19"/>
                  <a:gd name="T35" fmla="*/ 8 h 20"/>
                  <a:gd name="T36" fmla="*/ 18 w 19"/>
                  <a:gd name="T37" fmla="*/ 6 h 20"/>
                  <a:gd name="T38" fmla="*/ 19 w 19"/>
                  <a:gd name="T39" fmla="*/ 4 h 20"/>
                  <a:gd name="T40" fmla="*/ 19 w 19"/>
                  <a:gd name="T41" fmla="*/ 2 h 20"/>
                  <a:gd name="T42" fmla="*/ 18 w 19"/>
                  <a:gd name="T43" fmla="*/ 0 h 20"/>
                  <a:gd name="T44" fmla="*/ 0 w 19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20">
                    <a:moveTo>
                      <a:pt x="0" y="0"/>
                    </a:moveTo>
                    <a:lnTo>
                      <a:pt x="2" y="4"/>
                    </a:lnTo>
                    <a:lnTo>
                      <a:pt x="3" y="7"/>
                    </a:lnTo>
                    <a:lnTo>
                      <a:pt x="3" y="11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9" y="20"/>
                    </a:lnTo>
                    <a:lnTo>
                      <a:pt x="9" y="19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3" y="17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7" y="11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9" y="4"/>
                    </a:lnTo>
                    <a:lnTo>
                      <a:pt x="19" y="2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81" name="Freeform 323"/>
              <p:cNvSpPr>
                <a:spLocks/>
              </p:cNvSpPr>
              <p:nvPr/>
            </p:nvSpPr>
            <p:spPr bwMode="auto">
              <a:xfrm>
                <a:off x="1313" y="2676"/>
                <a:ext cx="73" cy="81"/>
              </a:xfrm>
              <a:custGeom>
                <a:avLst/>
                <a:gdLst>
                  <a:gd name="T0" fmla="*/ 73 w 73"/>
                  <a:gd name="T1" fmla="*/ 77 h 81"/>
                  <a:gd name="T2" fmla="*/ 4 w 73"/>
                  <a:gd name="T3" fmla="*/ 0 h 81"/>
                  <a:gd name="T4" fmla="*/ 0 w 73"/>
                  <a:gd name="T5" fmla="*/ 5 h 81"/>
                  <a:gd name="T6" fmla="*/ 68 w 73"/>
                  <a:gd name="T7" fmla="*/ 81 h 81"/>
                  <a:gd name="T8" fmla="*/ 73 w 73"/>
                  <a:gd name="T9" fmla="*/ 7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81">
                    <a:moveTo>
                      <a:pt x="73" y="77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68" y="81"/>
                    </a:lnTo>
                    <a:lnTo>
                      <a:pt x="73" y="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82" name="Freeform 324"/>
              <p:cNvSpPr>
                <a:spLocks/>
              </p:cNvSpPr>
              <p:nvPr/>
            </p:nvSpPr>
            <p:spPr bwMode="auto">
              <a:xfrm>
                <a:off x="1317" y="2681"/>
                <a:ext cx="65" cy="72"/>
              </a:xfrm>
              <a:custGeom>
                <a:avLst/>
                <a:gdLst>
                  <a:gd name="T0" fmla="*/ 65 w 65"/>
                  <a:gd name="T1" fmla="*/ 71 h 72"/>
                  <a:gd name="T2" fmla="*/ 2 w 65"/>
                  <a:gd name="T3" fmla="*/ 0 h 72"/>
                  <a:gd name="T4" fmla="*/ 0 w 65"/>
                  <a:gd name="T5" fmla="*/ 2 h 72"/>
                  <a:gd name="T6" fmla="*/ 63 w 65"/>
                  <a:gd name="T7" fmla="*/ 72 h 72"/>
                  <a:gd name="T8" fmla="*/ 65 w 65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72">
                    <a:moveTo>
                      <a:pt x="65" y="7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63" y="72"/>
                    </a:lnTo>
                    <a:lnTo>
                      <a:pt x="65" y="71"/>
                    </a:lnTo>
                    <a:close/>
                  </a:path>
                </a:pathLst>
              </a:custGeom>
              <a:solidFill>
                <a:srgbClr val="CEB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83" name="Freeform 325"/>
              <p:cNvSpPr>
                <a:spLocks/>
              </p:cNvSpPr>
              <p:nvPr/>
            </p:nvSpPr>
            <p:spPr bwMode="auto">
              <a:xfrm>
                <a:off x="1367" y="2736"/>
                <a:ext cx="41" cy="15"/>
              </a:xfrm>
              <a:custGeom>
                <a:avLst/>
                <a:gdLst>
                  <a:gd name="T0" fmla="*/ 22 w 41"/>
                  <a:gd name="T1" fmla="*/ 14 h 15"/>
                  <a:gd name="T2" fmla="*/ 25 w 41"/>
                  <a:gd name="T3" fmla="*/ 13 h 15"/>
                  <a:gd name="T4" fmla="*/ 29 w 41"/>
                  <a:gd name="T5" fmla="*/ 12 h 15"/>
                  <a:gd name="T6" fmla="*/ 32 w 41"/>
                  <a:gd name="T7" fmla="*/ 11 h 15"/>
                  <a:gd name="T8" fmla="*/ 35 w 41"/>
                  <a:gd name="T9" fmla="*/ 10 h 15"/>
                  <a:gd name="T10" fmla="*/ 37 w 41"/>
                  <a:gd name="T11" fmla="*/ 8 h 15"/>
                  <a:gd name="T12" fmla="*/ 39 w 41"/>
                  <a:gd name="T13" fmla="*/ 6 h 15"/>
                  <a:gd name="T14" fmla="*/ 40 w 41"/>
                  <a:gd name="T15" fmla="*/ 5 h 15"/>
                  <a:gd name="T16" fmla="*/ 41 w 41"/>
                  <a:gd name="T17" fmla="*/ 3 h 15"/>
                  <a:gd name="T18" fmla="*/ 40 w 41"/>
                  <a:gd name="T19" fmla="*/ 0 h 15"/>
                  <a:gd name="T20" fmla="*/ 39 w 41"/>
                  <a:gd name="T21" fmla="*/ 3 h 15"/>
                  <a:gd name="T22" fmla="*/ 37 w 41"/>
                  <a:gd name="T23" fmla="*/ 6 h 15"/>
                  <a:gd name="T24" fmla="*/ 34 w 41"/>
                  <a:gd name="T25" fmla="*/ 9 h 15"/>
                  <a:gd name="T26" fmla="*/ 30 w 41"/>
                  <a:gd name="T27" fmla="*/ 10 h 15"/>
                  <a:gd name="T28" fmla="*/ 27 w 41"/>
                  <a:gd name="T29" fmla="*/ 11 h 15"/>
                  <a:gd name="T30" fmla="*/ 25 w 41"/>
                  <a:gd name="T31" fmla="*/ 12 h 15"/>
                  <a:gd name="T32" fmla="*/ 23 w 41"/>
                  <a:gd name="T33" fmla="*/ 12 h 15"/>
                  <a:gd name="T34" fmla="*/ 22 w 41"/>
                  <a:gd name="T35" fmla="*/ 12 h 15"/>
                  <a:gd name="T36" fmla="*/ 18 w 41"/>
                  <a:gd name="T37" fmla="*/ 7 h 15"/>
                  <a:gd name="T38" fmla="*/ 21 w 41"/>
                  <a:gd name="T39" fmla="*/ 7 h 15"/>
                  <a:gd name="T40" fmla="*/ 26 w 41"/>
                  <a:gd name="T41" fmla="*/ 5 h 15"/>
                  <a:gd name="T42" fmla="*/ 30 w 41"/>
                  <a:gd name="T43" fmla="*/ 3 h 15"/>
                  <a:gd name="T44" fmla="*/ 32 w 41"/>
                  <a:gd name="T45" fmla="*/ 0 h 15"/>
                  <a:gd name="T46" fmla="*/ 30 w 41"/>
                  <a:gd name="T47" fmla="*/ 0 h 15"/>
                  <a:gd name="T48" fmla="*/ 30 w 41"/>
                  <a:gd name="T49" fmla="*/ 0 h 15"/>
                  <a:gd name="T50" fmla="*/ 30 w 41"/>
                  <a:gd name="T51" fmla="*/ 1 h 15"/>
                  <a:gd name="T52" fmla="*/ 28 w 41"/>
                  <a:gd name="T53" fmla="*/ 2 h 15"/>
                  <a:gd name="T54" fmla="*/ 25 w 41"/>
                  <a:gd name="T55" fmla="*/ 3 h 15"/>
                  <a:gd name="T56" fmla="*/ 21 w 41"/>
                  <a:gd name="T57" fmla="*/ 5 h 15"/>
                  <a:gd name="T58" fmla="*/ 17 w 41"/>
                  <a:gd name="T59" fmla="*/ 6 h 15"/>
                  <a:gd name="T60" fmla="*/ 14 w 41"/>
                  <a:gd name="T61" fmla="*/ 6 h 15"/>
                  <a:gd name="T62" fmla="*/ 12 w 41"/>
                  <a:gd name="T63" fmla="*/ 4 h 15"/>
                  <a:gd name="T64" fmla="*/ 10 w 41"/>
                  <a:gd name="T65" fmla="*/ 2 h 15"/>
                  <a:gd name="T66" fmla="*/ 8 w 41"/>
                  <a:gd name="T67" fmla="*/ 2 h 15"/>
                  <a:gd name="T68" fmla="*/ 7 w 41"/>
                  <a:gd name="T69" fmla="*/ 2 h 15"/>
                  <a:gd name="T70" fmla="*/ 6 w 41"/>
                  <a:gd name="T71" fmla="*/ 4 h 15"/>
                  <a:gd name="T72" fmla="*/ 7 w 41"/>
                  <a:gd name="T73" fmla="*/ 6 h 15"/>
                  <a:gd name="T74" fmla="*/ 6 w 41"/>
                  <a:gd name="T75" fmla="*/ 15 h 15"/>
                  <a:gd name="T76" fmla="*/ 9 w 41"/>
                  <a:gd name="T77" fmla="*/ 15 h 15"/>
                  <a:gd name="T78" fmla="*/ 13 w 41"/>
                  <a:gd name="T79" fmla="*/ 14 h 15"/>
                  <a:gd name="T80" fmla="*/ 17 w 41"/>
                  <a:gd name="T81" fmla="*/ 13 h 15"/>
                  <a:gd name="T82" fmla="*/ 19 w 41"/>
                  <a:gd name="T83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1" h="15">
                    <a:moveTo>
                      <a:pt x="20" y="14"/>
                    </a:moveTo>
                    <a:lnTo>
                      <a:pt x="22" y="14"/>
                    </a:lnTo>
                    <a:lnTo>
                      <a:pt x="24" y="13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9" y="12"/>
                    </a:lnTo>
                    <a:lnTo>
                      <a:pt x="30" y="12"/>
                    </a:lnTo>
                    <a:lnTo>
                      <a:pt x="32" y="11"/>
                    </a:lnTo>
                    <a:lnTo>
                      <a:pt x="33" y="10"/>
                    </a:lnTo>
                    <a:lnTo>
                      <a:pt x="35" y="10"/>
                    </a:lnTo>
                    <a:lnTo>
                      <a:pt x="36" y="9"/>
                    </a:lnTo>
                    <a:lnTo>
                      <a:pt x="37" y="8"/>
                    </a:lnTo>
                    <a:lnTo>
                      <a:pt x="38" y="7"/>
                    </a:lnTo>
                    <a:lnTo>
                      <a:pt x="39" y="6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0" y="2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9" y="3"/>
                    </a:lnTo>
                    <a:lnTo>
                      <a:pt x="38" y="4"/>
                    </a:lnTo>
                    <a:lnTo>
                      <a:pt x="37" y="6"/>
                    </a:lnTo>
                    <a:lnTo>
                      <a:pt x="35" y="7"/>
                    </a:lnTo>
                    <a:lnTo>
                      <a:pt x="34" y="9"/>
                    </a:lnTo>
                    <a:lnTo>
                      <a:pt x="32" y="10"/>
                    </a:lnTo>
                    <a:lnTo>
                      <a:pt x="30" y="10"/>
                    </a:lnTo>
                    <a:lnTo>
                      <a:pt x="28" y="11"/>
                    </a:lnTo>
                    <a:lnTo>
                      <a:pt x="27" y="11"/>
                    </a:lnTo>
                    <a:lnTo>
                      <a:pt x="26" y="11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1" y="7"/>
                    </a:lnTo>
                    <a:lnTo>
                      <a:pt x="23" y="6"/>
                    </a:lnTo>
                    <a:lnTo>
                      <a:pt x="26" y="5"/>
                    </a:lnTo>
                    <a:lnTo>
                      <a:pt x="28" y="4"/>
                    </a:lnTo>
                    <a:lnTo>
                      <a:pt x="30" y="3"/>
                    </a:lnTo>
                    <a:lnTo>
                      <a:pt x="31" y="1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1"/>
                    </a:lnTo>
                    <a:lnTo>
                      <a:pt x="29" y="1"/>
                    </a:lnTo>
                    <a:lnTo>
                      <a:pt x="28" y="2"/>
                    </a:lnTo>
                    <a:lnTo>
                      <a:pt x="27" y="3"/>
                    </a:lnTo>
                    <a:lnTo>
                      <a:pt x="25" y="3"/>
                    </a:lnTo>
                    <a:lnTo>
                      <a:pt x="23" y="4"/>
                    </a:lnTo>
                    <a:lnTo>
                      <a:pt x="21" y="5"/>
                    </a:lnTo>
                    <a:lnTo>
                      <a:pt x="19" y="5"/>
                    </a:lnTo>
                    <a:lnTo>
                      <a:pt x="17" y="6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7" y="13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84" name="Freeform 326"/>
              <p:cNvSpPr>
                <a:spLocks/>
              </p:cNvSpPr>
              <p:nvPr/>
            </p:nvSpPr>
            <p:spPr bwMode="auto">
              <a:xfrm>
                <a:off x="1370" y="2739"/>
                <a:ext cx="14" cy="10"/>
              </a:xfrm>
              <a:custGeom>
                <a:avLst/>
                <a:gdLst>
                  <a:gd name="T0" fmla="*/ 12 w 14"/>
                  <a:gd name="T1" fmla="*/ 5 h 10"/>
                  <a:gd name="T2" fmla="*/ 11 w 14"/>
                  <a:gd name="T3" fmla="*/ 5 h 10"/>
                  <a:gd name="T4" fmla="*/ 10 w 14"/>
                  <a:gd name="T5" fmla="*/ 5 h 10"/>
                  <a:gd name="T6" fmla="*/ 10 w 14"/>
                  <a:gd name="T7" fmla="*/ 5 h 10"/>
                  <a:gd name="T8" fmla="*/ 10 w 14"/>
                  <a:gd name="T9" fmla="*/ 4 h 10"/>
                  <a:gd name="T10" fmla="*/ 9 w 14"/>
                  <a:gd name="T11" fmla="*/ 4 h 10"/>
                  <a:gd name="T12" fmla="*/ 8 w 14"/>
                  <a:gd name="T13" fmla="*/ 3 h 10"/>
                  <a:gd name="T14" fmla="*/ 8 w 14"/>
                  <a:gd name="T15" fmla="*/ 2 h 10"/>
                  <a:gd name="T16" fmla="*/ 7 w 14"/>
                  <a:gd name="T17" fmla="*/ 2 h 10"/>
                  <a:gd name="T18" fmla="*/ 6 w 14"/>
                  <a:gd name="T19" fmla="*/ 1 h 10"/>
                  <a:gd name="T20" fmla="*/ 6 w 14"/>
                  <a:gd name="T21" fmla="*/ 1 h 10"/>
                  <a:gd name="T22" fmla="*/ 5 w 14"/>
                  <a:gd name="T23" fmla="*/ 0 h 10"/>
                  <a:gd name="T24" fmla="*/ 5 w 14"/>
                  <a:gd name="T25" fmla="*/ 0 h 10"/>
                  <a:gd name="T26" fmla="*/ 5 w 14"/>
                  <a:gd name="T27" fmla="*/ 1 h 10"/>
                  <a:gd name="T28" fmla="*/ 6 w 14"/>
                  <a:gd name="T29" fmla="*/ 2 h 10"/>
                  <a:gd name="T30" fmla="*/ 6 w 14"/>
                  <a:gd name="T31" fmla="*/ 4 h 10"/>
                  <a:gd name="T32" fmla="*/ 7 w 14"/>
                  <a:gd name="T33" fmla="*/ 4 h 10"/>
                  <a:gd name="T34" fmla="*/ 0 w 14"/>
                  <a:gd name="T35" fmla="*/ 4 h 10"/>
                  <a:gd name="T36" fmla="*/ 4 w 14"/>
                  <a:gd name="T37" fmla="*/ 10 h 10"/>
                  <a:gd name="T38" fmla="*/ 5 w 14"/>
                  <a:gd name="T39" fmla="*/ 10 h 10"/>
                  <a:gd name="T40" fmla="*/ 6 w 14"/>
                  <a:gd name="T41" fmla="*/ 10 h 10"/>
                  <a:gd name="T42" fmla="*/ 7 w 14"/>
                  <a:gd name="T43" fmla="*/ 10 h 10"/>
                  <a:gd name="T44" fmla="*/ 7 w 14"/>
                  <a:gd name="T45" fmla="*/ 10 h 10"/>
                  <a:gd name="T46" fmla="*/ 8 w 14"/>
                  <a:gd name="T47" fmla="*/ 10 h 10"/>
                  <a:gd name="T48" fmla="*/ 9 w 14"/>
                  <a:gd name="T49" fmla="*/ 10 h 10"/>
                  <a:gd name="T50" fmla="*/ 10 w 14"/>
                  <a:gd name="T51" fmla="*/ 10 h 10"/>
                  <a:gd name="T52" fmla="*/ 10 w 14"/>
                  <a:gd name="T53" fmla="*/ 9 h 10"/>
                  <a:gd name="T54" fmla="*/ 11 w 14"/>
                  <a:gd name="T55" fmla="*/ 9 h 10"/>
                  <a:gd name="T56" fmla="*/ 12 w 14"/>
                  <a:gd name="T57" fmla="*/ 9 h 10"/>
                  <a:gd name="T58" fmla="*/ 13 w 14"/>
                  <a:gd name="T59" fmla="*/ 9 h 10"/>
                  <a:gd name="T60" fmla="*/ 13 w 14"/>
                  <a:gd name="T61" fmla="*/ 9 h 10"/>
                  <a:gd name="T62" fmla="*/ 13 w 14"/>
                  <a:gd name="T63" fmla="*/ 9 h 10"/>
                  <a:gd name="T64" fmla="*/ 14 w 14"/>
                  <a:gd name="T65" fmla="*/ 8 h 10"/>
                  <a:gd name="T66" fmla="*/ 14 w 14"/>
                  <a:gd name="T67" fmla="*/ 8 h 10"/>
                  <a:gd name="T68" fmla="*/ 14 w 14"/>
                  <a:gd name="T69" fmla="*/ 8 h 10"/>
                  <a:gd name="T70" fmla="*/ 12 w 14"/>
                  <a:gd name="T71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" h="10">
                    <a:moveTo>
                      <a:pt x="12" y="5"/>
                    </a:moveTo>
                    <a:lnTo>
                      <a:pt x="11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0" y="4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2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85" name="Freeform 327"/>
              <p:cNvSpPr>
                <a:spLocks/>
              </p:cNvSpPr>
              <p:nvPr/>
            </p:nvSpPr>
            <p:spPr bwMode="auto">
              <a:xfrm>
                <a:off x="1395" y="2729"/>
                <a:ext cx="4" cy="7"/>
              </a:xfrm>
              <a:custGeom>
                <a:avLst/>
                <a:gdLst>
                  <a:gd name="T0" fmla="*/ 3 w 4"/>
                  <a:gd name="T1" fmla="*/ 3 h 7"/>
                  <a:gd name="T2" fmla="*/ 3 w 4"/>
                  <a:gd name="T3" fmla="*/ 2 h 7"/>
                  <a:gd name="T4" fmla="*/ 2 w 4"/>
                  <a:gd name="T5" fmla="*/ 1 h 7"/>
                  <a:gd name="T6" fmla="*/ 2 w 4"/>
                  <a:gd name="T7" fmla="*/ 0 h 7"/>
                  <a:gd name="T8" fmla="*/ 1 w 4"/>
                  <a:gd name="T9" fmla="*/ 0 h 7"/>
                  <a:gd name="T10" fmla="*/ 0 w 4"/>
                  <a:gd name="T11" fmla="*/ 0 h 7"/>
                  <a:gd name="T12" fmla="*/ 0 w 4"/>
                  <a:gd name="T13" fmla="*/ 0 h 7"/>
                  <a:gd name="T14" fmla="*/ 0 w 4"/>
                  <a:gd name="T15" fmla="*/ 1 h 7"/>
                  <a:gd name="T16" fmla="*/ 0 w 4"/>
                  <a:gd name="T17" fmla="*/ 1 h 7"/>
                  <a:gd name="T18" fmla="*/ 0 w 4"/>
                  <a:gd name="T19" fmla="*/ 1 h 7"/>
                  <a:gd name="T20" fmla="*/ 1 w 4"/>
                  <a:gd name="T21" fmla="*/ 2 h 7"/>
                  <a:gd name="T22" fmla="*/ 1 w 4"/>
                  <a:gd name="T23" fmla="*/ 2 h 7"/>
                  <a:gd name="T24" fmla="*/ 2 w 4"/>
                  <a:gd name="T25" fmla="*/ 3 h 7"/>
                  <a:gd name="T26" fmla="*/ 2 w 4"/>
                  <a:gd name="T27" fmla="*/ 4 h 7"/>
                  <a:gd name="T28" fmla="*/ 2 w 4"/>
                  <a:gd name="T29" fmla="*/ 5 h 7"/>
                  <a:gd name="T30" fmla="*/ 2 w 4"/>
                  <a:gd name="T31" fmla="*/ 6 h 7"/>
                  <a:gd name="T32" fmla="*/ 2 w 4"/>
                  <a:gd name="T33" fmla="*/ 7 h 7"/>
                  <a:gd name="T34" fmla="*/ 2 w 4"/>
                  <a:gd name="T35" fmla="*/ 7 h 7"/>
                  <a:gd name="T36" fmla="*/ 3 w 4"/>
                  <a:gd name="T37" fmla="*/ 7 h 7"/>
                  <a:gd name="T38" fmla="*/ 3 w 4"/>
                  <a:gd name="T39" fmla="*/ 7 h 7"/>
                  <a:gd name="T40" fmla="*/ 4 w 4"/>
                  <a:gd name="T41" fmla="*/ 7 h 7"/>
                  <a:gd name="T42" fmla="*/ 4 w 4"/>
                  <a:gd name="T43" fmla="*/ 6 h 7"/>
                  <a:gd name="T44" fmla="*/ 4 w 4"/>
                  <a:gd name="T45" fmla="*/ 5 h 7"/>
                  <a:gd name="T46" fmla="*/ 4 w 4"/>
                  <a:gd name="T47" fmla="*/ 4 h 7"/>
                  <a:gd name="T48" fmla="*/ 3 w 4"/>
                  <a:gd name="T4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" h="7">
                    <a:moveTo>
                      <a:pt x="3" y="3"/>
                    </a:moveTo>
                    <a:lnTo>
                      <a:pt x="3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86" name="Freeform 328"/>
              <p:cNvSpPr>
                <a:spLocks/>
              </p:cNvSpPr>
              <p:nvPr/>
            </p:nvSpPr>
            <p:spPr bwMode="auto">
              <a:xfrm>
                <a:off x="1361" y="2713"/>
                <a:ext cx="33" cy="20"/>
              </a:xfrm>
              <a:custGeom>
                <a:avLst/>
                <a:gdLst>
                  <a:gd name="T0" fmla="*/ 31 w 33"/>
                  <a:gd name="T1" fmla="*/ 11 h 20"/>
                  <a:gd name="T2" fmla="*/ 28 w 33"/>
                  <a:gd name="T3" fmla="*/ 8 h 20"/>
                  <a:gd name="T4" fmla="*/ 33 w 33"/>
                  <a:gd name="T5" fmla="*/ 5 h 20"/>
                  <a:gd name="T6" fmla="*/ 29 w 33"/>
                  <a:gd name="T7" fmla="*/ 1 h 20"/>
                  <a:gd name="T8" fmla="*/ 27 w 33"/>
                  <a:gd name="T9" fmla="*/ 1 h 20"/>
                  <a:gd name="T10" fmla="*/ 30 w 33"/>
                  <a:gd name="T11" fmla="*/ 4 h 20"/>
                  <a:gd name="T12" fmla="*/ 26 w 33"/>
                  <a:gd name="T13" fmla="*/ 7 h 20"/>
                  <a:gd name="T14" fmla="*/ 26 w 33"/>
                  <a:gd name="T15" fmla="*/ 8 h 20"/>
                  <a:gd name="T16" fmla="*/ 27 w 33"/>
                  <a:gd name="T17" fmla="*/ 9 h 20"/>
                  <a:gd name="T18" fmla="*/ 28 w 33"/>
                  <a:gd name="T19" fmla="*/ 10 h 20"/>
                  <a:gd name="T20" fmla="*/ 28 w 33"/>
                  <a:gd name="T21" fmla="*/ 10 h 20"/>
                  <a:gd name="T22" fmla="*/ 15 w 33"/>
                  <a:gd name="T23" fmla="*/ 18 h 20"/>
                  <a:gd name="T24" fmla="*/ 4 w 33"/>
                  <a:gd name="T25" fmla="*/ 10 h 20"/>
                  <a:gd name="T26" fmla="*/ 6 w 33"/>
                  <a:gd name="T27" fmla="*/ 7 h 20"/>
                  <a:gd name="T28" fmla="*/ 3 w 33"/>
                  <a:gd name="T29" fmla="*/ 4 h 20"/>
                  <a:gd name="T30" fmla="*/ 5 w 33"/>
                  <a:gd name="T31" fmla="*/ 0 h 20"/>
                  <a:gd name="T32" fmla="*/ 3 w 33"/>
                  <a:gd name="T33" fmla="*/ 0 h 20"/>
                  <a:gd name="T34" fmla="*/ 0 w 33"/>
                  <a:gd name="T35" fmla="*/ 5 h 20"/>
                  <a:gd name="T36" fmla="*/ 4 w 33"/>
                  <a:gd name="T37" fmla="*/ 7 h 20"/>
                  <a:gd name="T38" fmla="*/ 1 w 33"/>
                  <a:gd name="T39" fmla="*/ 11 h 20"/>
                  <a:gd name="T40" fmla="*/ 15 w 33"/>
                  <a:gd name="T41" fmla="*/ 20 h 20"/>
                  <a:gd name="T42" fmla="*/ 31 w 33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3" h="20">
                    <a:moveTo>
                      <a:pt x="31" y="11"/>
                    </a:moveTo>
                    <a:lnTo>
                      <a:pt x="28" y="8"/>
                    </a:lnTo>
                    <a:lnTo>
                      <a:pt x="33" y="5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30" y="4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9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15" y="18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4" y="7"/>
                    </a:lnTo>
                    <a:lnTo>
                      <a:pt x="1" y="11"/>
                    </a:lnTo>
                    <a:lnTo>
                      <a:pt x="15" y="20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87" name="Freeform 329"/>
              <p:cNvSpPr>
                <a:spLocks/>
              </p:cNvSpPr>
              <p:nvPr/>
            </p:nvSpPr>
            <p:spPr bwMode="auto">
              <a:xfrm>
                <a:off x="1352" y="2753"/>
                <a:ext cx="49" cy="15"/>
              </a:xfrm>
              <a:custGeom>
                <a:avLst/>
                <a:gdLst>
                  <a:gd name="T0" fmla="*/ 24 w 49"/>
                  <a:gd name="T1" fmla="*/ 0 h 15"/>
                  <a:gd name="T2" fmla="*/ 23 w 49"/>
                  <a:gd name="T3" fmla="*/ 2 h 15"/>
                  <a:gd name="T4" fmla="*/ 21 w 49"/>
                  <a:gd name="T5" fmla="*/ 4 h 15"/>
                  <a:gd name="T6" fmla="*/ 19 w 49"/>
                  <a:gd name="T7" fmla="*/ 7 h 15"/>
                  <a:gd name="T8" fmla="*/ 16 w 49"/>
                  <a:gd name="T9" fmla="*/ 9 h 15"/>
                  <a:gd name="T10" fmla="*/ 14 w 49"/>
                  <a:gd name="T11" fmla="*/ 10 h 15"/>
                  <a:gd name="T12" fmla="*/ 12 w 49"/>
                  <a:gd name="T13" fmla="*/ 11 h 15"/>
                  <a:gd name="T14" fmla="*/ 10 w 49"/>
                  <a:gd name="T15" fmla="*/ 11 h 15"/>
                  <a:gd name="T16" fmla="*/ 8 w 49"/>
                  <a:gd name="T17" fmla="*/ 12 h 15"/>
                  <a:gd name="T18" fmla="*/ 6 w 49"/>
                  <a:gd name="T19" fmla="*/ 12 h 15"/>
                  <a:gd name="T20" fmla="*/ 4 w 49"/>
                  <a:gd name="T21" fmla="*/ 12 h 15"/>
                  <a:gd name="T22" fmla="*/ 2 w 49"/>
                  <a:gd name="T23" fmla="*/ 12 h 15"/>
                  <a:gd name="T24" fmla="*/ 0 w 49"/>
                  <a:gd name="T25" fmla="*/ 14 h 15"/>
                  <a:gd name="T26" fmla="*/ 3 w 49"/>
                  <a:gd name="T27" fmla="*/ 14 h 15"/>
                  <a:gd name="T28" fmla="*/ 6 w 49"/>
                  <a:gd name="T29" fmla="*/ 14 h 15"/>
                  <a:gd name="T30" fmla="*/ 9 w 49"/>
                  <a:gd name="T31" fmla="*/ 14 h 15"/>
                  <a:gd name="T32" fmla="*/ 11 w 49"/>
                  <a:gd name="T33" fmla="*/ 13 h 15"/>
                  <a:gd name="T34" fmla="*/ 14 w 49"/>
                  <a:gd name="T35" fmla="*/ 12 h 15"/>
                  <a:gd name="T36" fmla="*/ 16 w 49"/>
                  <a:gd name="T37" fmla="*/ 11 h 15"/>
                  <a:gd name="T38" fmla="*/ 18 w 49"/>
                  <a:gd name="T39" fmla="*/ 10 h 15"/>
                  <a:gd name="T40" fmla="*/ 20 w 49"/>
                  <a:gd name="T41" fmla="*/ 8 h 15"/>
                  <a:gd name="T42" fmla="*/ 21 w 49"/>
                  <a:gd name="T43" fmla="*/ 7 h 15"/>
                  <a:gd name="T44" fmla="*/ 22 w 49"/>
                  <a:gd name="T45" fmla="*/ 6 h 15"/>
                  <a:gd name="T46" fmla="*/ 23 w 49"/>
                  <a:gd name="T47" fmla="*/ 5 h 15"/>
                  <a:gd name="T48" fmla="*/ 24 w 49"/>
                  <a:gd name="T49" fmla="*/ 4 h 15"/>
                  <a:gd name="T50" fmla="*/ 25 w 49"/>
                  <a:gd name="T51" fmla="*/ 5 h 15"/>
                  <a:gd name="T52" fmla="*/ 26 w 49"/>
                  <a:gd name="T53" fmla="*/ 7 h 15"/>
                  <a:gd name="T54" fmla="*/ 27 w 49"/>
                  <a:gd name="T55" fmla="*/ 8 h 15"/>
                  <a:gd name="T56" fmla="*/ 28 w 49"/>
                  <a:gd name="T57" fmla="*/ 10 h 15"/>
                  <a:gd name="T58" fmla="*/ 31 w 49"/>
                  <a:gd name="T59" fmla="*/ 12 h 15"/>
                  <a:gd name="T60" fmla="*/ 33 w 49"/>
                  <a:gd name="T61" fmla="*/ 13 h 15"/>
                  <a:gd name="T62" fmla="*/ 36 w 49"/>
                  <a:gd name="T63" fmla="*/ 14 h 15"/>
                  <a:gd name="T64" fmla="*/ 39 w 49"/>
                  <a:gd name="T65" fmla="*/ 14 h 15"/>
                  <a:gd name="T66" fmla="*/ 41 w 49"/>
                  <a:gd name="T67" fmla="*/ 15 h 15"/>
                  <a:gd name="T68" fmla="*/ 44 w 49"/>
                  <a:gd name="T69" fmla="*/ 15 h 15"/>
                  <a:gd name="T70" fmla="*/ 47 w 49"/>
                  <a:gd name="T71" fmla="*/ 15 h 15"/>
                  <a:gd name="T72" fmla="*/ 49 w 49"/>
                  <a:gd name="T73" fmla="*/ 14 h 15"/>
                  <a:gd name="T74" fmla="*/ 47 w 49"/>
                  <a:gd name="T75" fmla="*/ 12 h 15"/>
                  <a:gd name="T76" fmla="*/ 45 w 49"/>
                  <a:gd name="T77" fmla="*/ 12 h 15"/>
                  <a:gd name="T78" fmla="*/ 43 w 49"/>
                  <a:gd name="T79" fmla="*/ 13 h 15"/>
                  <a:gd name="T80" fmla="*/ 41 w 49"/>
                  <a:gd name="T81" fmla="*/ 13 h 15"/>
                  <a:gd name="T82" fmla="*/ 39 w 49"/>
                  <a:gd name="T83" fmla="*/ 12 h 15"/>
                  <a:gd name="T84" fmla="*/ 37 w 49"/>
                  <a:gd name="T85" fmla="*/ 12 h 15"/>
                  <a:gd name="T86" fmla="*/ 34 w 49"/>
                  <a:gd name="T87" fmla="*/ 11 h 15"/>
                  <a:gd name="T88" fmla="*/ 32 w 49"/>
                  <a:gd name="T89" fmla="*/ 10 h 15"/>
                  <a:gd name="T90" fmla="*/ 29 w 49"/>
                  <a:gd name="T91" fmla="*/ 8 h 15"/>
                  <a:gd name="T92" fmla="*/ 27 w 49"/>
                  <a:gd name="T93" fmla="*/ 5 h 15"/>
                  <a:gd name="T94" fmla="*/ 25 w 49"/>
                  <a:gd name="T95" fmla="*/ 2 h 15"/>
                  <a:gd name="T96" fmla="*/ 24 w 49"/>
                  <a:gd name="T9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9" h="15">
                    <a:moveTo>
                      <a:pt x="24" y="0"/>
                    </a:moveTo>
                    <a:lnTo>
                      <a:pt x="24" y="0"/>
                    </a:lnTo>
                    <a:lnTo>
                      <a:pt x="24" y="1"/>
                    </a:lnTo>
                    <a:lnTo>
                      <a:pt x="23" y="2"/>
                    </a:lnTo>
                    <a:lnTo>
                      <a:pt x="22" y="3"/>
                    </a:lnTo>
                    <a:lnTo>
                      <a:pt x="21" y="4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7" y="8"/>
                    </a:lnTo>
                    <a:lnTo>
                      <a:pt x="16" y="9"/>
                    </a:lnTo>
                    <a:lnTo>
                      <a:pt x="15" y="9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9" y="11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4" y="12"/>
                    </a:lnTo>
                    <a:lnTo>
                      <a:pt x="15" y="12"/>
                    </a:lnTo>
                    <a:lnTo>
                      <a:pt x="16" y="11"/>
                    </a:lnTo>
                    <a:lnTo>
                      <a:pt x="17" y="11"/>
                    </a:lnTo>
                    <a:lnTo>
                      <a:pt x="18" y="10"/>
                    </a:lnTo>
                    <a:lnTo>
                      <a:pt x="19" y="9"/>
                    </a:lnTo>
                    <a:lnTo>
                      <a:pt x="20" y="8"/>
                    </a:lnTo>
                    <a:lnTo>
                      <a:pt x="21" y="8"/>
                    </a:lnTo>
                    <a:lnTo>
                      <a:pt x="21" y="7"/>
                    </a:lnTo>
                    <a:lnTo>
                      <a:pt x="22" y="7"/>
                    </a:lnTo>
                    <a:lnTo>
                      <a:pt x="22" y="6"/>
                    </a:lnTo>
                    <a:lnTo>
                      <a:pt x="23" y="6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4" y="4"/>
                    </a:lnTo>
                    <a:lnTo>
                      <a:pt x="24" y="5"/>
                    </a:lnTo>
                    <a:lnTo>
                      <a:pt x="25" y="5"/>
                    </a:lnTo>
                    <a:lnTo>
                      <a:pt x="25" y="6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8"/>
                    </a:lnTo>
                    <a:lnTo>
                      <a:pt x="28" y="9"/>
                    </a:lnTo>
                    <a:lnTo>
                      <a:pt x="28" y="10"/>
                    </a:lnTo>
                    <a:lnTo>
                      <a:pt x="29" y="11"/>
                    </a:lnTo>
                    <a:lnTo>
                      <a:pt x="31" y="12"/>
                    </a:lnTo>
                    <a:lnTo>
                      <a:pt x="32" y="12"/>
                    </a:lnTo>
                    <a:lnTo>
                      <a:pt x="33" y="13"/>
                    </a:lnTo>
                    <a:lnTo>
                      <a:pt x="34" y="14"/>
                    </a:lnTo>
                    <a:lnTo>
                      <a:pt x="36" y="14"/>
                    </a:lnTo>
                    <a:lnTo>
                      <a:pt x="37" y="14"/>
                    </a:lnTo>
                    <a:lnTo>
                      <a:pt x="39" y="14"/>
                    </a:lnTo>
                    <a:lnTo>
                      <a:pt x="40" y="15"/>
                    </a:lnTo>
                    <a:lnTo>
                      <a:pt x="41" y="15"/>
                    </a:lnTo>
                    <a:lnTo>
                      <a:pt x="43" y="15"/>
                    </a:lnTo>
                    <a:lnTo>
                      <a:pt x="44" y="15"/>
                    </a:lnTo>
                    <a:lnTo>
                      <a:pt x="45" y="15"/>
                    </a:lnTo>
                    <a:lnTo>
                      <a:pt x="47" y="15"/>
                    </a:lnTo>
                    <a:lnTo>
                      <a:pt x="48" y="14"/>
                    </a:lnTo>
                    <a:lnTo>
                      <a:pt x="49" y="14"/>
                    </a:lnTo>
                    <a:lnTo>
                      <a:pt x="48" y="12"/>
                    </a:lnTo>
                    <a:lnTo>
                      <a:pt x="47" y="12"/>
                    </a:lnTo>
                    <a:lnTo>
                      <a:pt x="46" y="12"/>
                    </a:lnTo>
                    <a:lnTo>
                      <a:pt x="45" y="12"/>
                    </a:lnTo>
                    <a:lnTo>
                      <a:pt x="44" y="13"/>
                    </a:lnTo>
                    <a:lnTo>
                      <a:pt x="43" y="13"/>
                    </a:lnTo>
                    <a:lnTo>
                      <a:pt x="42" y="13"/>
                    </a:lnTo>
                    <a:lnTo>
                      <a:pt x="41" y="13"/>
                    </a:lnTo>
                    <a:lnTo>
                      <a:pt x="40" y="12"/>
                    </a:lnTo>
                    <a:lnTo>
                      <a:pt x="39" y="12"/>
                    </a:lnTo>
                    <a:lnTo>
                      <a:pt x="38" y="12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4" y="11"/>
                    </a:lnTo>
                    <a:lnTo>
                      <a:pt x="33" y="11"/>
                    </a:lnTo>
                    <a:lnTo>
                      <a:pt x="32" y="10"/>
                    </a:lnTo>
                    <a:lnTo>
                      <a:pt x="31" y="9"/>
                    </a:lnTo>
                    <a:lnTo>
                      <a:pt x="29" y="8"/>
                    </a:lnTo>
                    <a:lnTo>
                      <a:pt x="28" y="7"/>
                    </a:lnTo>
                    <a:lnTo>
                      <a:pt x="27" y="5"/>
                    </a:lnTo>
                    <a:lnTo>
                      <a:pt x="26" y="4"/>
                    </a:lnTo>
                    <a:lnTo>
                      <a:pt x="25" y="2"/>
                    </a:lnTo>
                    <a:lnTo>
                      <a:pt x="25" y="1"/>
                    </a:lnTo>
                    <a:lnTo>
                      <a:pt x="2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88" name="Freeform 330"/>
              <p:cNvSpPr>
                <a:spLocks/>
              </p:cNvSpPr>
              <p:nvPr/>
            </p:nvSpPr>
            <p:spPr bwMode="auto">
              <a:xfrm>
                <a:off x="1324" y="2725"/>
                <a:ext cx="5" cy="12"/>
              </a:xfrm>
              <a:custGeom>
                <a:avLst/>
                <a:gdLst>
                  <a:gd name="T0" fmla="*/ 5 w 5"/>
                  <a:gd name="T1" fmla="*/ 7 h 12"/>
                  <a:gd name="T2" fmla="*/ 5 w 5"/>
                  <a:gd name="T3" fmla="*/ 7 h 12"/>
                  <a:gd name="T4" fmla="*/ 4 w 5"/>
                  <a:gd name="T5" fmla="*/ 6 h 12"/>
                  <a:gd name="T6" fmla="*/ 4 w 5"/>
                  <a:gd name="T7" fmla="*/ 6 h 12"/>
                  <a:gd name="T8" fmla="*/ 4 w 5"/>
                  <a:gd name="T9" fmla="*/ 6 h 12"/>
                  <a:gd name="T10" fmla="*/ 3 w 5"/>
                  <a:gd name="T11" fmla="*/ 6 h 12"/>
                  <a:gd name="T12" fmla="*/ 3 w 5"/>
                  <a:gd name="T13" fmla="*/ 4 h 12"/>
                  <a:gd name="T14" fmla="*/ 2 w 5"/>
                  <a:gd name="T15" fmla="*/ 3 h 12"/>
                  <a:gd name="T16" fmla="*/ 2 w 5"/>
                  <a:gd name="T17" fmla="*/ 2 h 12"/>
                  <a:gd name="T18" fmla="*/ 1 w 5"/>
                  <a:gd name="T19" fmla="*/ 2 h 12"/>
                  <a:gd name="T20" fmla="*/ 1 w 5"/>
                  <a:gd name="T21" fmla="*/ 1 h 12"/>
                  <a:gd name="T22" fmla="*/ 0 w 5"/>
                  <a:gd name="T23" fmla="*/ 0 h 12"/>
                  <a:gd name="T24" fmla="*/ 0 w 5"/>
                  <a:gd name="T25" fmla="*/ 0 h 12"/>
                  <a:gd name="T26" fmla="*/ 0 w 5"/>
                  <a:gd name="T27" fmla="*/ 1 h 12"/>
                  <a:gd name="T28" fmla="*/ 0 w 5"/>
                  <a:gd name="T29" fmla="*/ 2 h 12"/>
                  <a:gd name="T30" fmla="*/ 0 w 5"/>
                  <a:gd name="T31" fmla="*/ 4 h 12"/>
                  <a:gd name="T32" fmla="*/ 1 w 5"/>
                  <a:gd name="T33" fmla="*/ 6 h 12"/>
                  <a:gd name="T34" fmla="*/ 1 w 5"/>
                  <a:gd name="T35" fmla="*/ 8 h 12"/>
                  <a:gd name="T36" fmla="*/ 2 w 5"/>
                  <a:gd name="T37" fmla="*/ 9 h 12"/>
                  <a:gd name="T38" fmla="*/ 3 w 5"/>
                  <a:gd name="T39" fmla="*/ 11 h 12"/>
                  <a:gd name="T40" fmla="*/ 3 w 5"/>
                  <a:gd name="T41" fmla="*/ 11 h 12"/>
                  <a:gd name="T42" fmla="*/ 3 w 5"/>
                  <a:gd name="T43" fmla="*/ 11 h 12"/>
                  <a:gd name="T44" fmla="*/ 4 w 5"/>
                  <a:gd name="T45" fmla="*/ 11 h 12"/>
                  <a:gd name="T46" fmla="*/ 5 w 5"/>
                  <a:gd name="T47" fmla="*/ 12 h 12"/>
                  <a:gd name="T48" fmla="*/ 5 w 5"/>
                  <a:gd name="T49" fmla="*/ 12 h 12"/>
                  <a:gd name="T50" fmla="*/ 5 w 5"/>
                  <a:gd name="T5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" h="12">
                    <a:moveTo>
                      <a:pt x="5" y="7"/>
                    </a:moveTo>
                    <a:lnTo>
                      <a:pt x="5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2" y="9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89" name="Freeform 331"/>
              <p:cNvSpPr>
                <a:spLocks/>
              </p:cNvSpPr>
              <p:nvPr/>
            </p:nvSpPr>
            <p:spPr bwMode="auto">
              <a:xfrm>
                <a:off x="1368" y="2704"/>
                <a:ext cx="19" cy="21"/>
              </a:xfrm>
              <a:custGeom>
                <a:avLst/>
                <a:gdLst>
                  <a:gd name="T0" fmla="*/ 19 w 19"/>
                  <a:gd name="T1" fmla="*/ 10 h 21"/>
                  <a:gd name="T2" fmla="*/ 19 w 19"/>
                  <a:gd name="T3" fmla="*/ 0 h 21"/>
                  <a:gd name="T4" fmla="*/ 0 w 19"/>
                  <a:gd name="T5" fmla="*/ 0 h 21"/>
                  <a:gd name="T6" fmla="*/ 0 w 19"/>
                  <a:gd name="T7" fmla="*/ 8 h 21"/>
                  <a:gd name="T8" fmla="*/ 8 w 19"/>
                  <a:gd name="T9" fmla="*/ 21 h 21"/>
                  <a:gd name="T10" fmla="*/ 19 w 19"/>
                  <a:gd name="T11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1">
                    <a:moveTo>
                      <a:pt x="19" y="10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21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90" name="Freeform 332"/>
              <p:cNvSpPr>
                <a:spLocks/>
              </p:cNvSpPr>
              <p:nvPr/>
            </p:nvSpPr>
            <p:spPr bwMode="auto">
              <a:xfrm>
                <a:off x="1354" y="2655"/>
                <a:ext cx="45" cy="27"/>
              </a:xfrm>
              <a:custGeom>
                <a:avLst/>
                <a:gdLst>
                  <a:gd name="T0" fmla="*/ 36 w 45"/>
                  <a:gd name="T1" fmla="*/ 10 h 27"/>
                  <a:gd name="T2" fmla="*/ 36 w 45"/>
                  <a:gd name="T3" fmla="*/ 9 h 27"/>
                  <a:gd name="T4" fmla="*/ 35 w 45"/>
                  <a:gd name="T5" fmla="*/ 8 h 27"/>
                  <a:gd name="T6" fmla="*/ 34 w 45"/>
                  <a:gd name="T7" fmla="*/ 7 h 27"/>
                  <a:gd name="T8" fmla="*/ 33 w 45"/>
                  <a:gd name="T9" fmla="*/ 6 h 27"/>
                  <a:gd name="T10" fmla="*/ 31 w 45"/>
                  <a:gd name="T11" fmla="*/ 5 h 27"/>
                  <a:gd name="T12" fmla="*/ 29 w 45"/>
                  <a:gd name="T13" fmla="*/ 4 h 27"/>
                  <a:gd name="T14" fmla="*/ 27 w 45"/>
                  <a:gd name="T15" fmla="*/ 3 h 27"/>
                  <a:gd name="T16" fmla="*/ 25 w 45"/>
                  <a:gd name="T17" fmla="*/ 2 h 27"/>
                  <a:gd name="T18" fmla="*/ 23 w 45"/>
                  <a:gd name="T19" fmla="*/ 1 h 27"/>
                  <a:gd name="T20" fmla="*/ 20 w 45"/>
                  <a:gd name="T21" fmla="*/ 1 h 27"/>
                  <a:gd name="T22" fmla="*/ 18 w 45"/>
                  <a:gd name="T23" fmla="*/ 0 h 27"/>
                  <a:gd name="T24" fmla="*/ 15 w 45"/>
                  <a:gd name="T25" fmla="*/ 0 h 27"/>
                  <a:gd name="T26" fmla="*/ 13 w 45"/>
                  <a:gd name="T27" fmla="*/ 0 h 27"/>
                  <a:gd name="T28" fmla="*/ 11 w 45"/>
                  <a:gd name="T29" fmla="*/ 0 h 27"/>
                  <a:gd name="T30" fmla="*/ 9 w 45"/>
                  <a:gd name="T31" fmla="*/ 1 h 27"/>
                  <a:gd name="T32" fmla="*/ 6 w 45"/>
                  <a:gd name="T33" fmla="*/ 1 h 27"/>
                  <a:gd name="T34" fmla="*/ 4 w 45"/>
                  <a:gd name="T35" fmla="*/ 3 h 27"/>
                  <a:gd name="T36" fmla="*/ 2 w 45"/>
                  <a:gd name="T37" fmla="*/ 5 h 27"/>
                  <a:gd name="T38" fmla="*/ 1 w 45"/>
                  <a:gd name="T39" fmla="*/ 8 h 27"/>
                  <a:gd name="T40" fmla="*/ 0 w 45"/>
                  <a:gd name="T41" fmla="*/ 10 h 27"/>
                  <a:gd name="T42" fmla="*/ 1 w 45"/>
                  <a:gd name="T43" fmla="*/ 12 h 27"/>
                  <a:gd name="T44" fmla="*/ 1 w 45"/>
                  <a:gd name="T45" fmla="*/ 14 h 27"/>
                  <a:gd name="T46" fmla="*/ 2 w 45"/>
                  <a:gd name="T47" fmla="*/ 15 h 27"/>
                  <a:gd name="T48" fmla="*/ 3 w 45"/>
                  <a:gd name="T49" fmla="*/ 15 h 27"/>
                  <a:gd name="T50" fmla="*/ 4 w 45"/>
                  <a:gd name="T51" fmla="*/ 16 h 27"/>
                  <a:gd name="T52" fmla="*/ 5 w 45"/>
                  <a:gd name="T53" fmla="*/ 16 h 27"/>
                  <a:gd name="T54" fmla="*/ 6 w 45"/>
                  <a:gd name="T55" fmla="*/ 16 h 27"/>
                  <a:gd name="T56" fmla="*/ 9 w 45"/>
                  <a:gd name="T57" fmla="*/ 17 h 27"/>
                  <a:gd name="T58" fmla="*/ 11 w 45"/>
                  <a:gd name="T59" fmla="*/ 18 h 27"/>
                  <a:gd name="T60" fmla="*/ 14 w 45"/>
                  <a:gd name="T61" fmla="*/ 19 h 27"/>
                  <a:gd name="T62" fmla="*/ 16 w 45"/>
                  <a:gd name="T63" fmla="*/ 20 h 27"/>
                  <a:gd name="T64" fmla="*/ 19 w 45"/>
                  <a:gd name="T65" fmla="*/ 21 h 27"/>
                  <a:gd name="T66" fmla="*/ 22 w 45"/>
                  <a:gd name="T67" fmla="*/ 23 h 27"/>
                  <a:gd name="T68" fmla="*/ 25 w 45"/>
                  <a:gd name="T69" fmla="*/ 24 h 27"/>
                  <a:gd name="T70" fmla="*/ 28 w 45"/>
                  <a:gd name="T71" fmla="*/ 25 h 27"/>
                  <a:gd name="T72" fmla="*/ 30 w 45"/>
                  <a:gd name="T73" fmla="*/ 25 h 27"/>
                  <a:gd name="T74" fmla="*/ 33 w 45"/>
                  <a:gd name="T75" fmla="*/ 26 h 27"/>
                  <a:gd name="T76" fmla="*/ 35 w 45"/>
                  <a:gd name="T77" fmla="*/ 27 h 27"/>
                  <a:gd name="T78" fmla="*/ 36 w 45"/>
                  <a:gd name="T79" fmla="*/ 27 h 27"/>
                  <a:gd name="T80" fmla="*/ 37 w 45"/>
                  <a:gd name="T81" fmla="*/ 27 h 27"/>
                  <a:gd name="T82" fmla="*/ 38 w 45"/>
                  <a:gd name="T83" fmla="*/ 27 h 27"/>
                  <a:gd name="T84" fmla="*/ 40 w 45"/>
                  <a:gd name="T85" fmla="*/ 27 h 27"/>
                  <a:gd name="T86" fmla="*/ 41 w 45"/>
                  <a:gd name="T87" fmla="*/ 27 h 27"/>
                  <a:gd name="T88" fmla="*/ 42 w 45"/>
                  <a:gd name="T89" fmla="*/ 27 h 27"/>
                  <a:gd name="T90" fmla="*/ 43 w 45"/>
                  <a:gd name="T91" fmla="*/ 26 h 27"/>
                  <a:gd name="T92" fmla="*/ 44 w 45"/>
                  <a:gd name="T93" fmla="*/ 26 h 27"/>
                  <a:gd name="T94" fmla="*/ 44 w 45"/>
                  <a:gd name="T95" fmla="*/ 24 h 27"/>
                  <a:gd name="T96" fmla="*/ 45 w 45"/>
                  <a:gd name="T97" fmla="*/ 23 h 27"/>
                  <a:gd name="T98" fmla="*/ 45 w 45"/>
                  <a:gd name="T99" fmla="*/ 20 h 27"/>
                  <a:gd name="T100" fmla="*/ 45 w 45"/>
                  <a:gd name="T101" fmla="*/ 18 h 27"/>
                  <a:gd name="T102" fmla="*/ 44 w 45"/>
                  <a:gd name="T103" fmla="*/ 16 h 27"/>
                  <a:gd name="T104" fmla="*/ 43 w 45"/>
                  <a:gd name="T105" fmla="*/ 14 h 27"/>
                  <a:gd name="T106" fmla="*/ 41 w 45"/>
                  <a:gd name="T107" fmla="*/ 12 h 27"/>
                  <a:gd name="T108" fmla="*/ 40 w 45"/>
                  <a:gd name="T109" fmla="*/ 11 h 27"/>
                  <a:gd name="T110" fmla="*/ 38 w 45"/>
                  <a:gd name="T111" fmla="*/ 10 h 27"/>
                  <a:gd name="T112" fmla="*/ 36 w 45"/>
                  <a:gd name="T11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5" h="27">
                    <a:moveTo>
                      <a:pt x="36" y="10"/>
                    </a:moveTo>
                    <a:lnTo>
                      <a:pt x="36" y="9"/>
                    </a:lnTo>
                    <a:lnTo>
                      <a:pt x="35" y="8"/>
                    </a:lnTo>
                    <a:lnTo>
                      <a:pt x="34" y="7"/>
                    </a:lnTo>
                    <a:lnTo>
                      <a:pt x="33" y="6"/>
                    </a:lnTo>
                    <a:lnTo>
                      <a:pt x="31" y="5"/>
                    </a:lnTo>
                    <a:lnTo>
                      <a:pt x="29" y="4"/>
                    </a:lnTo>
                    <a:lnTo>
                      <a:pt x="27" y="3"/>
                    </a:lnTo>
                    <a:lnTo>
                      <a:pt x="25" y="2"/>
                    </a:lnTo>
                    <a:lnTo>
                      <a:pt x="23" y="1"/>
                    </a:lnTo>
                    <a:lnTo>
                      <a:pt x="20" y="1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9" y="17"/>
                    </a:lnTo>
                    <a:lnTo>
                      <a:pt x="11" y="18"/>
                    </a:lnTo>
                    <a:lnTo>
                      <a:pt x="14" y="19"/>
                    </a:lnTo>
                    <a:lnTo>
                      <a:pt x="16" y="20"/>
                    </a:lnTo>
                    <a:lnTo>
                      <a:pt x="19" y="21"/>
                    </a:lnTo>
                    <a:lnTo>
                      <a:pt x="22" y="23"/>
                    </a:lnTo>
                    <a:lnTo>
                      <a:pt x="25" y="24"/>
                    </a:lnTo>
                    <a:lnTo>
                      <a:pt x="28" y="25"/>
                    </a:lnTo>
                    <a:lnTo>
                      <a:pt x="30" y="25"/>
                    </a:lnTo>
                    <a:lnTo>
                      <a:pt x="33" y="26"/>
                    </a:lnTo>
                    <a:lnTo>
                      <a:pt x="35" y="27"/>
                    </a:lnTo>
                    <a:lnTo>
                      <a:pt x="36" y="27"/>
                    </a:lnTo>
                    <a:lnTo>
                      <a:pt x="37" y="27"/>
                    </a:lnTo>
                    <a:lnTo>
                      <a:pt x="38" y="27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6"/>
                    </a:lnTo>
                    <a:lnTo>
                      <a:pt x="44" y="26"/>
                    </a:lnTo>
                    <a:lnTo>
                      <a:pt x="44" y="24"/>
                    </a:lnTo>
                    <a:lnTo>
                      <a:pt x="45" y="23"/>
                    </a:lnTo>
                    <a:lnTo>
                      <a:pt x="45" y="20"/>
                    </a:lnTo>
                    <a:lnTo>
                      <a:pt x="45" y="18"/>
                    </a:lnTo>
                    <a:lnTo>
                      <a:pt x="44" y="16"/>
                    </a:lnTo>
                    <a:lnTo>
                      <a:pt x="43" y="14"/>
                    </a:lnTo>
                    <a:lnTo>
                      <a:pt x="41" y="12"/>
                    </a:lnTo>
                    <a:lnTo>
                      <a:pt x="40" y="11"/>
                    </a:lnTo>
                    <a:lnTo>
                      <a:pt x="38" y="10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91" name="Freeform 333"/>
              <p:cNvSpPr>
                <a:spLocks/>
              </p:cNvSpPr>
              <p:nvPr/>
            </p:nvSpPr>
            <p:spPr bwMode="auto">
              <a:xfrm>
                <a:off x="1348" y="2663"/>
                <a:ext cx="53" cy="47"/>
              </a:xfrm>
              <a:custGeom>
                <a:avLst/>
                <a:gdLst>
                  <a:gd name="T0" fmla="*/ 46 w 53"/>
                  <a:gd name="T1" fmla="*/ 14 h 47"/>
                  <a:gd name="T2" fmla="*/ 45 w 53"/>
                  <a:gd name="T3" fmla="*/ 14 h 47"/>
                  <a:gd name="T4" fmla="*/ 45 w 53"/>
                  <a:gd name="T5" fmla="*/ 12 h 47"/>
                  <a:gd name="T6" fmla="*/ 43 w 53"/>
                  <a:gd name="T7" fmla="*/ 10 h 47"/>
                  <a:gd name="T8" fmla="*/ 41 w 53"/>
                  <a:gd name="T9" fmla="*/ 7 h 47"/>
                  <a:gd name="T10" fmla="*/ 38 w 53"/>
                  <a:gd name="T11" fmla="*/ 5 h 47"/>
                  <a:gd name="T12" fmla="*/ 35 w 53"/>
                  <a:gd name="T13" fmla="*/ 3 h 47"/>
                  <a:gd name="T14" fmla="*/ 32 w 53"/>
                  <a:gd name="T15" fmla="*/ 1 h 47"/>
                  <a:gd name="T16" fmla="*/ 29 w 53"/>
                  <a:gd name="T17" fmla="*/ 0 h 47"/>
                  <a:gd name="T18" fmla="*/ 26 w 53"/>
                  <a:gd name="T19" fmla="*/ 0 h 47"/>
                  <a:gd name="T20" fmla="*/ 21 w 53"/>
                  <a:gd name="T21" fmla="*/ 0 h 47"/>
                  <a:gd name="T22" fmla="*/ 17 w 53"/>
                  <a:gd name="T23" fmla="*/ 1 h 47"/>
                  <a:gd name="T24" fmla="*/ 13 w 53"/>
                  <a:gd name="T25" fmla="*/ 3 h 47"/>
                  <a:gd name="T26" fmla="*/ 9 w 53"/>
                  <a:gd name="T27" fmla="*/ 5 h 47"/>
                  <a:gd name="T28" fmla="*/ 6 w 53"/>
                  <a:gd name="T29" fmla="*/ 8 h 47"/>
                  <a:gd name="T30" fmla="*/ 3 w 53"/>
                  <a:gd name="T31" fmla="*/ 12 h 47"/>
                  <a:gd name="T32" fmla="*/ 1 w 53"/>
                  <a:gd name="T33" fmla="*/ 16 h 47"/>
                  <a:gd name="T34" fmla="*/ 0 w 53"/>
                  <a:gd name="T35" fmla="*/ 21 h 47"/>
                  <a:gd name="T36" fmla="*/ 0 w 53"/>
                  <a:gd name="T37" fmla="*/ 26 h 47"/>
                  <a:gd name="T38" fmla="*/ 1 w 53"/>
                  <a:gd name="T39" fmla="*/ 30 h 47"/>
                  <a:gd name="T40" fmla="*/ 3 w 53"/>
                  <a:gd name="T41" fmla="*/ 34 h 47"/>
                  <a:gd name="T42" fmla="*/ 6 w 53"/>
                  <a:gd name="T43" fmla="*/ 38 h 47"/>
                  <a:gd name="T44" fmla="*/ 9 w 53"/>
                  <a:gd name="T45" fmla="*/ 41 h 47"/>
                  <a:gd name="T46" fmla="*/ 13 w 53"/>
                  <a:gd name="T47" fmla="*/ 44 h 47"/>
                  <a:gd name="T48" fmla="*/ 17 w 53"/>
                  <a:gd name="T49" fmla="*/ 46 h 47"/>
                  <a:gd name="T50" fmla="*/ 21 w 53"/>
                  <a:gd name="T51" fmla="*/ 47 h 47"/>
                  <a:gd name="T52" fmla="*/ 26 w 53"/>
                  <a:gd name="T53" fmla="*/ 47 h 47"/>
                  <a:gd name="T54" fmla="*/ 29 w 53"/>
                  <a:gd name="T55" fmla="*/ 46 h 47"/>
                  <a:gd name="T56" fmla="*/ 32 w 53"/>
                  <a:gd name="T57" fmla="*/ 45 h 47"/>
                  <a:gd name="T58" fmla="*/ 35 w 53"/>
                  <a:gd name="T59" fmla="*/ 44 h 47"/>
                  <a:gd name="T60" fmla="*/ 38 w 53"/>
                  <a:gd name="T61" fmla="*/ 42 h 47"/>
                  <a:gd name="T62" fmla="*/ 40 w 53"/>
                  <a:gd name="T63" fmla="*/ 40 h 47"/>
                  <a:gd name="T64" fmla="*/ 42 w 53"/>
                  <a:gd name="T65" fmla="*/ 38 h 47"/>
                  <a:gd name="T66" fmla="*/ 44 w 53"/>
                  <a:gd name="T67" fmla="*/ 35 h 47"/>
                  <a:gd name="T68" fmla="*/ 45 w 53"/>
                  <a:gd name="T69" fmla="*/ 34 h 47"/>
                  <a:gd name="T70" fmla="*/ 45 w 53"/>
                  <a:gd name="T71" fmla="*/ 34 h 47"/>
                  <a:gd name="T72" fmla="*/ 47 w 53"/>
                  <a:gd name="T73" fmla="*/ 34 h 47"/>
                  <a:gd name="T74" fmla="*/ 50 w 53"/>
                  <a:gd name="T75" fmla="*/ 32 h 47"/>
                  <a:gd name="T76" fmla="*/ 52 w 53"/>
                  <a:gd name="T77" fmla="*/ 29 h 47"/>
                  <a:gd name="T78" fmla="*/ 53 w 53"/>
                  <a:gd name="T79" fmla="*/ 26 h 47"/>
                  <a:gd name="T80" fmla="*/ 53 w 53"/>
                  <a:gd name="T81" fmla="*/ 22 h 47"/>
                  <a:gd name="T82" fmla="*/ 52 w 53"/>
                  <a:gd name="T83" fmla="*/ 18 h 47"/>
                  <a:gd name="T84" fmla="*/ 50 w 53"/>
                  <a:gd name="T85" fmla="*/ 16 h 47"/>
                  <a:gd name="T86" fmla="*/ 47 w 53"/>
                  <a:gd name="T87" fmla="*/ 1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3" h="47">
                    <a:moveTo>
                      <a:pt x="46" y="14"/>
                    </a:moveTo>
                    <a:lnTo>
                      <a:pt x="46" y="14"/>
                    </a:lnTo>
                    <a:lnTo>
                      <a:pt x="46" y="14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5" y="12"/>
                    </a:lnTo>
                    <a:lnTo>
                      <a:pt x="44" y="11"/>
                    </a:lnTo>
                    <a:lnTo>
                      <a:pt x="43" y="10"/>
                    </a:lnTo>
                    <a:lnTo>
                      <a:pt x="42" y="8"/>
                    </a:lnTo>
                    <a:lnTo>
                      <a:pt x="41" y="7"/>
                    </a:lnTo>
                    <a:lnTo>
                      <a:pt x="40" y="6"/>
                    </a:lnTo>
                    <a:lnTo>
                      <a:pt x="38" y="5"/>
                    </a:lnTo>
                    <a:lnTo>
                      <a:pt x="37" y="4"/>
                    </a:lnTo>
                    <a:lnTo>
                      <a:pt x="35" y="3"/>
                    </a:lnTo>
                    <a:lnTo>
                      <a:pt x="34" y="2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5" y="2"/>
                    </a:lnTo>
                    <a:lnTo>
                      <a:pt x="13" y="3"/>
                    </a:lnTo>
                    <a:lnTo>
                      <a:pt x="11" y="4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1" y="16"/>
                    </a:lnTo>
                    <a:lnTo>
                      <a:pt x="1" y="19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1" y="28"/>
                    </a:lnTo>
                    <a:lnTo>
                      <a:pt x="1" y="30"/>
                    </a:lnTo>
                    <a:lnTo>
                      <a:pt x="2" y="32"/>
                    </a:lnTo>
                    <a:lnTo>
                      <a:pt x="3" y="34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7" y="40"/>
                    </a:lnTo>
                    <a:lnTo>
                      <a:pt x="9" y="41"/>
                    </a:lnTo>
                    <a:lnTo>
                      <a:pt x="11" y="43"/>
                    </a:lnTo>
                    <a:lnTo>
                      <a:pt x="13" y="44"/>
                    </a:lnTo>
                    <a:lnTo>
                      <a:pt x="15" y="45"/>
                    </a:lnTo>
                    <a:lnTo>
                      <a:pt x="17" y="46"/>
                    </a:lnTo>
                    <a:lnTo>
                      <a:pt x="19" y="46"/>
                    </a:lnTo>
                    <a:lnTo>
                      <a:pt x="21" y="47"/>
                    </a:lnTo>
                    <a:lnTo>
                      <a:pt x="24" y="47"/>
                    </a:lnTo>
                    <a:lnTo>
                      <a:pt x="26" y="47"/>
                    </a:lnTo>
                    <a:lnTo>
                      <a:pt x="27" y="46"/>
                    </a:lnTo>
                    <a:lnTo>
                      <a:pt x="29" y="46"/>
                    </a:lnTo>
                    <a:lnTo>
                      <a:pt x="30" y="46"/>
                    </a:lnTo>
                    <a:lnTo>
                      <a:pt x="32" y="45"/>
                    </a:lnTo>
                    <a:lnTo>
                      <a:pt x="34" y="45"/>
                    </a:lnTo>
                    <a:lnTo>
                      <a:pt x="35" y="44"/>
                    </a:lnTo>
                    <a:lnTo>
                      <a:pt x="36" y="43"/>
                    </a:lnTo>
                    <a:lnTo>
                      <a:pt x="38" y="42"/>
                    </a:lnTo>
                    <a:lnTo>
                      <a:pt x="39" y="41"/>
                    </a:lnTo>
                    <a:lnTo>
                      <a:pt x="40" y="40"/>
                    </a:lnTo>
                    <a:lnTo>
                      <a:pt x="41" y="39"/>
                    </a:lnTo>
                    <a:lnTo>
                      <a:pt x="42" y="38"/>
                    </a:lnTo>
                    <a:lnTo>
                      <a:pt x="43" y="37"/>
                    </a:lnTo>
                    <a:lnTo>
                      <a:pt x="44" y="35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6" y="34"/>
                    </a:lnTo>
                    <a:lnTo>
                      <a:pt x="47" y="34"/>
                    </a:lnTo>
                    <a:lnTo>
                      <a:pt x="49" y="33"/>
                    </a:lnTo>
                    <a:lnTo>
                      <a:pt x="50" y="32"/>
                    </a:lnTo>
                    <a:lnTo>
                      <a:pt x="51" y="31"/>
                    </a:lnTo>
                    <a:lnTo>
                      <a:pt x="52" y="29"/>
                    </a:lnTo>
                    <a:lnTo>
                      <a:pt x="53" y="28"/>
                    </a:lnTo>
                    <a:lnTo>
                      <a:pt x="53" y="26"/>
                    </a:lnTo>
                    <a:lnTo>
                      <a:pt x="53" y="24"/>
                    </a:lnTo>
                    <a:lnTo>
                      <a:pt x="53" y="22"/>
                    </a:lnTo>
                    <a:lnTo>
                      <a:pt x="53" y="20"/>
                    </a:lnTo>
                    <a:lnTo>
                      <a:pt x="52" y="18"/>
                    </a:lnTo>
                    <a:lnTo>
                      <a:pt x="51" y="17"/>
                    </a:lnTo>
                    <a:lnTo>
                      <a:pt x="50" y="16"/>
                    </a:lnTo>
                    <a:lnTo>
                      <a:pt x="49" y="15"/>
                    </a:lnTo>
                    <a:lnTo>
                      <a:pt x="47" y="14"/>
                    </a:lnTo>
                    <a:lnTo>
                      <a:pt x="46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92" name="Freeform 334"/>
              <p:cNvSpPr>
                <a:spLocks/>
              </p:cNvSpPr>
              <p:nvPr/>
            </p:nvSpPr>
            <p:spPr bwMode="auto">
              <a:xfrm>
                <a:off x="1352" y="2666"/>
                <a:ext cx="46" cy="40"/>
              </a:xfrm>
              <a:custGeom>
                <a:avLst/>
                <a:gdLst>
                  <a:gd name="T0" fmla="*/ 41 w 46"/>
                  <a:gd name="T1" fmla="*/ 16 h 40"/>
                  <a:gd name="T2" fmla="*/ 40 w 46"/>
                  <a:gd name="T3" fmla="*/ 16 h 40"/>
                  <a:gd name="T4" fmla="*/ 39 w 46"/>
                  <a:gd name="T5" fmla="*/ 15 h 40"/>
                  <a:gd name="T6" fmla="*/ 38 w 46"/>
                  <a:gd name="T7" fmla="*/ 12 h 40"/>
                  <a:gd name="T8" fmla="*/ 36 w 46"/>
                  <a:gd name="T9" fmla="*/ 9 h 40"/>
                  <a:gd name="T10" fmla="*/ 34 w 46"/>
                  <a:gd name="T11" fmla="*/ 6 h 40"/>
                  <a:gd name="T12" fmla="*/ 31 w 46"/>
                  <a:gd name="T13" fmla="*/ 4 h 40"/>
                  <a:gd name="T14" fmla="*/ 28 w 46"/>
                  <a:gd name="T15" fmla="*/ 2 h 40"/>
                  <a:gd name="T16" fmla="*/ 25 w 46"/>
                  <a:gd name="T17" fmla="*/ 1 h 40"/>
                  <a:gd name="T18" fmla="*/ 22 w 46"/>
                  <a:gd name="T19" fmla="*/ 1 h 40"/>
                  <a:gd name="T20" fmla="*/ 18 w 46"/>
                  <a:gd name="T21" fmla="*/ 1 h 40"/>
                  <a:gd name="T22" fmla="*/ 14 w 46"/>
                  <a:gd name="T23" fmla="*/ 1 h 40"/>
                  <a:gd name="T24" fmla="*/ 10 w 46"/>
                  <a:gd name="T25" fmla="*/ 3 h 40"/>
                  <a:gd name="T26" fmla="*/ 7 w 46"/>
                  <a:gd name="T27" fmla="*/ 5 h 40"/>
                  <a:gd name="T28" fmla="*/ 4 w 46"/>
                  <a:gd name="T29" fmla="*/ 8 h 40"/>
                  <a:gd name="T30" fmla="*/ 2 w 46"/>
                  <a:gd name="T31" fmla="*/ 11 h 40"/>
                  <a:gd name="T32" fmla="*/ 1 w 46"/>
                  <a:gd name="T33" fmla="*/ 14 h 40"/>
                  <a:gd name="T34" fmla="*/ 0 w 46"/>
                  <a:gd name="T35" fmla="*/ 18 h 40"/>
                  <a:gd name="T36" fmla="*/ 0 w 46"/>
                  <a:gd name="T37" fmla="*/ 22 h 40"/>
                  <a:gd name="T38" fmla="*/ 1 w 46"/>
                  <a:gd name="T39" fmla="*/ 26 h 40"/>
                  <a:gd name="T40" fmla="*/ 2 w 46"/>
                  <a:gd name="T41" fmla="*/ 30 h 40"/>
                  <a:gd name="T42" fmla="*/ 4 w 46"/>
                  <a:gd name="T43" fmla="*/ 33 h 40"/>
                  <a:gd name="T44" fmla="*/ 7 w 46"/>
                  <a:gd name="T45" fmla="*/ 36 h 40"/>
                  <a:gd name="T46" fmla="*/ 10 w 46"/>
                  <a:gd name="T47" fmla="*/ 38 h 40"/>
                  <a:gd name="T48" fmla="*/ 14 w 46"/>
                  <a:gd name="T49" fmla="*/ 39 h 40"/>
                  <a:gd name="T50" fmla="*/ 18 w 46"/>
                  <a:gd name="T51" fmla="*/ 40 h 40"/>
                  <a:gd name="T52" fmla="*/ 21 w 46"/>
                  <a:gd name="T53" fmla="*/ 40 h 40"/>
                  <a:gd name="T54" fmla="*/ 25 w 46"/>
                  <a:gd name="T55" fmla="*/ 39 h 40"/>
                  <a:gd name="T56" fmla="*/ 28 w 46"/>
                  <a:gd name="T57" fmla="*/ 38 h 40"/>
                  <a:gd name="T58" fmla="*/ 31 w 46"/>
                  <a:gd name="T59" fmla="*/ 37 h 40"/>
                  <a:gd name="T60" fmla="*/ 33 w 46"/>
                  <a:gd name="T61" fmla="*/ 35 h 40"/>
                  <a:gd name="T62" fmla="*/ 35 w 46"/>
                  <a:gd name="T63" fmla="*/ 33 h 40"/>
                  <a:gd name="T64" fmla="*/ 37 w 46"/>
                  <a:gd name="T65" fmla="*/ 30 h 40"/>
                  <a:gd name="T66" fmla="*/ 38 w 46"/>
                  <a:gd name="T67" fmla="*/ 27 h 40"/>
                  <a:gd name="T68" fmla="*/ 39 w 46"/>
                  <a:gd name="T69" fmla="*/ 26 h 40"/>
                  <a:gd name="T70" fmla="*/ 40 w 46"/>
                  <a:gd name="T71" fmla="*/ 26 h 40"/>
                  <a:gd name="T72" fmla="*/ 41 w 46"/>
                  <a:gd name="T73" fmla="*/ 27 h 40"/>
                  <a:gd name="T74" fmla="*/ 41 w 46"/>
                  <a:gd name="T75" fmla="*/ 27 h 40"/>
                  <a:gd name="T76" fmla="*/ 43 w 46"/>
                  <a:gd name="T77" fmla="*/ 27 h 40"/>
                  <a:gd name="T78" fmla="*/ 44 w 46"/>
                  <a:gd name="T79" fmla="*/ 26 h 40"/>
                  <a:gd name="T80" fmla="*/ 46 w 46"/>
                  <a:gd name="T81" fmla="*/ 24 h 40"/>
                  <a:gd name="T82" fmla="*/ 46 w 46"/>
                  <a:gd name="T83" fmla="*/ 22 h 40"/>
                  <a:gd name="T84" fmla="*/ 46 w 46"/>
                  <a:gd name="T85" fmla="*/ 20 h 40"/>
                  <a:gd name="T86" fmla="*/ 46 w 46"/>
                  <a:gd name="T87" fmla="*/ 18 h 40"/>
                  <a:gd name="T88" fmla="*/ 44 w 46"/>
                  <a:gd name="T89" fmla="*/ 17 h 40"/>
                  <a:gd name="T90" fmla="*/ 43 w 46"/>
                  <a:gd name="T91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40">
                    <a:moveTo>
                      <a:pt x="42" y="16"/>
                    </a:moveTo>
                    <a:lnTo>
                      <a:pt x="41" y="16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39" y="17"/>
                    </a:lnTo>
                    <a:lnTo>
                      <a:pt x="39" y="15"/>
                    </a:lnTo>
                    <a:lnTo>
                      <a:pt x="38" y="13"/>
                    </a:lnTo>
                    <a:lnTo>
                      <a:pt x="38" y="12"/>
                    </a:lnTo>
                    <a:lnTo>
                      <a:pt x="37" y="10"/>
                    </a:lnTo>
                    <a:lnTo>
                      <a:pt x="36" y="9"/>
                    </a:lnTo>
                    <a:lnTo>
                      <a:pt x="35" y="8"/>
                    </a:lnTo>
                    <a:lnTo>
                      <a:pt x="34" y="6"/>
                    </a:lnTo>
                    <a:lnTo>
                      <a:pt x="33" y="5"/>
                    </a:lnTo>
                    <a:lnTo>
                      <a:pt x="31" y="4"/>
                    </a:lnTo>
                    <a:lnTo>
                      <a:pt x="30" y="3"/>
                    </a:lnTo>
                    <a:lnTo>
                      <a:pt x="28" y="2"/>
                    </a:lnTo>
                    <a:lnTo>
                      <a:pt x="27" y="2"/>
                    </a:lnTo>
                    <a:lnTo>
                      <a:pt x="25" y="1"/>
                    </a:lnTo>
                    <a:lnTo>
                      <a:pt x="23" y="1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8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2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1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3" y="31"/>
                    </a:lnTo>
                    <a:lnTo>
                      <a:pt x="4" y="33"/>
                    </a:lnTo>
                    <a:lnTo>
                      <a:pt x="6" y="34"/>
                    </a:lnTo>
                    <a:lnTo>
                      <a:pt x="7" y="36"/>
                    </a:lnTo>
                    <a:lnTo>
                      <a:pt x="9" y="37"/>
                    </a:lnTo>
                    <a:lnTo>
                      <a:pt x="10" y="38"/>
                    </a:lnTo>
                    <a:lnTo>
                      <a:pt x="12" y="39"/>
                    </a:lnTo>
                    <a:lnTo>
                      <a:pt x="14" y="39"/>
                    </a:lnTo>
                    <a:lnTo>
                      <a:pt x="16" y="40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1" y="40"/>
                    </a:lnTo>
                    <a:lnTo>
                      <a:pt x="23" y="40"/>
                    </a:lnTo>
                    <a:lnTo>
                      <a:pt x="25" y="39"/>
                    </a:lnTo>
                    <a:lnTo>
                      <a:pt x="26" y="39"/>
                    </a:lnTo>
                    <a:lnTo>
                      <a:pt x="28" y="38"/>
                    </a:lnTo>
                    <a:lnTo>
                      <a:pt x="29" y="38"/>
                    </a:lnTo>
                    <a:lnTo>
                      <a:pt x="31" y="37"/>
                    </a:lnTo>
                    <a:lnTo>
                      <a:pt x="32" y="36"/>
                    </a:lnTo>
                    <a:lnTo>
                      <a:pt x="33" y="35"/>
                    </a:lnTo>
                    <a:lnTo>
                      <a:pt x="34" y="34"/>
                    </a:lnTo>
                    <a:lnTo>
                      <a:pt x="35" y="33"/>
                    </a:lnTo>
                    <a:lnTo>
                      <a:pt x="36" y="31"/>
                    </a:lnTo>
                    <a:lnTo>
                      <a:pt x="37" y="30"/>
                    </a:lnTo>
                    <a:lnTo>
                      <a:pt x="38" y="29"/>
                    </a:lnTo>
                    <a:lnTo>
                      <a:pt x="38" y="27"/>
                    </a:lnTo>
                    <a:lnTo>
                      <a:pt x="39" y="25"/>
                    </a:lnTo>
                    <a:lnTo>
                      <a:pt x="39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7"/>
                    </a:lnTo>
                    <a:lnTo>
                      <a:pt x="44" y="27"/>
                    </a:lnTo>
                    <a:lnTo>
                      <a:pt x="44" y="26"/>
                    </a:lnTo>
                    <a:lnTo>
                      <a:pt x="45" y="25"/>
                    </a:lnTo>
                    <a:lnTo>
                      <a:pt x="46" y="24"/>
                    </a:lnTo>
                    <a:lnTo>
                      <a:pt x="46" y="24"/>
                    </a:lnTo>
                    <a:lnTo>
                      <a:pt x="46" y="22"/>
                    </a:lnTo>
                    <a:lnTo>
                      <a:pt x="46" y="21"/>
                    </a:lnTo>
                    <a:lnTo>
                      <a:pt x="46" y="20"/>
                    </a:lnTo>
                    <a:lnTo>
                      <a:pt x="46" y="19"/>
                    </a:lnTo>
                    <a:lnTo>
                      <a:pt x="46" y="18"/>
                    </a:lnTo>
                    <a:lnTo>
                      <a:pt x="45" y="17"/>
                    </a:lnTo>
                    <a:lnTo>
                      <a:pt x="44" y="17"/>
                    </a:lnTo>
                    <a:lnTo>
                      <a:pt x="44" y="16"/>
                    </a:lnTo>
                    <a:lnTo>
                      <a:pt x="43" y="16"/>
                    </a:lnTo>
                    <a:lnTo>
                      <a:pt x="42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93" name="Freeform 335"/>
              <p:cNvSpPr>
                <a:spLocks/>
              </p:cNvSpPr>
              <p:nvPr/>
            </p:nvSpPr>
            <p:spPr bwMode="auto">
              <a:xfrm>
                <a:off x="1393" y="2689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3 h 3"/>
                  <a:gd name="T4" fmla="*/ 2 w 3"/>
                  <a:gd name="T5" fmla="*/ 3 h 3"/>
                  <a:gd name="T6" fmla="*/ 3 w 3"/>
                  <a:gd name="T7" fmla="*/ 2 h 3"/>
                  <a:gd name="T8" fmla="*/ 3 w 3"/>
                  <a:gd name="T9" fmla="*/ 2 h 3"/>
                  <a:gd name="T10" fmla="*/ 3 w 3"/>
                  <a:gd name="T11" fmla="*/ 1 h 3"/>
                  <a:gd name="T12" fmla="*/ 2 w 3"/>
                  <a:gd name="T13" fmla="*/ 0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0 w 3"/>
                  <a:gd name="T21" fmla="*/ 0 h 3"/>
                  <a:gd name="T22" fmla="*/ 0 w 3"/>
                  <a:gd name="T23" fmla="*/ 1 h 3"/>
                  <a:gd name="T24" fmla="*/ 0 w 3"/>
                  <a:gd name="T25" fmla="*/ 2 h 3"/>
                  <a:gd name="T26" fmla="*/ 0 w 3"/>
                  <a:gd name="T27" fmla="*/ 2 h 3"/>
                  <a:gd name="T28" fmla="*/ 0 w 3"/>
                  <a:gd name="T29" fmla="*/ 3 h 3"/>
                  <a:gd name="T30" fmla="*/ 1 w 3"/>
                  <a:gd name="T31" fmla="*/ 3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94" name="Freeform 336"/>
              <p:cNvSpPr>
                <a:spLocks/>
              </p:cNvSpPr>
              <p:nvPr/>
            </p:nvSpPr>
            <p:spPr bwMode="auto">
              <a:xfrm>
                <a:off x="1363" y="2694"/>
                <a:ext cx="19" cy="7"/>
              </a:xfrm>
              <a:custGeom>
                <a:avLst/>
                <a:gdLst>
                  <a:gd name="T0" fmla="*/ 0 w 19"/>
                  <a:gd name="T1" fmla="*/ 0 h 7"/>
                  <a:gd name="T2" fmla="*/ 0 w 19"/>
                  <a:gd name="T3" fmla="*/ 1 h 7"/>
                  <a:gd name="T4" fmla="*/ 0 w 19"/>
                  <a:gd name="T5" fmla="*/ 1 h 7"/>
                  <a:gd name="T6" fmla="*/ 0 w 19"/>
                  <a:gd name="T7" fmla="*/ 2 h 7"/>
                  <a:gd name="T8" fmla="*/ 0 w 19"/>
                  <a:gd name="T9" fmla="*/ 3 h 7"/>
                  <a:gd name="T10" fmla="*/ 1 w 19"/>
                  <a:gd name="T11" fmla="*/ 3 h 7"/>
                  <a:gd name="T12" fmla="*/ 1 w 19"/>
                  <a:gd name="T13" fmla="*/ 4 h 7"/>
                  <a:gd name="T14" fmla="*/ 2 w 19"/>
                  <a:gd name="T15" fmla="*/ 5 h 7"/>
                  <a:gd name="T16" fmla="*/ 3 w 19"/>
                  <a:gd name="T17" fmla="*/ 5 h 7"/>
                  <a:gd name="T18" fmla="*/ 4 w 19"/>
                  <a:gd name="T19" fmla="*/ 6 h 7"/>
                  <a:gd name="T20" fmla="*/ 5 w 19"/>
                  <a:gd name="T21" fmla="*/ 6 h 7"/>
                  <a:gd name="T22" fmla="*/ 7 w 19"/>
                  <a:gd name="T23" fmla="*/ 7 h 7"/>
                  <a:gd name="T24" fmla="*/ 8 w 19"/>
                  <a:gd name="T25" fmla="*/ 7 h 7"/>
                  <a:gd name="T26" fmla="*/ 9 w 19"/>
                  <a:gd name="T27" fmla="*/ 7 h 7"/>
                  <a:gd name="T28" fmla="*/ 10 w 19"/>
                  <a:gd name="T29" fmla="*/ 7 h 7"/>
                  <a:gd name="T30" fmla="*/ 10 w 19"/>
                  <a:gd name="T31" fmla="*/ 7 h 7"/>
                  <a:gd name="T32" fmla="*/ 10 w 19"/>
                  <a:gd name="T33" fmla="*/ 7 h 7"/>
                  <a:gd name="T34" fmla="*/ 19 w 19"/>
                  <a:gd name="T35" fmla="*/ 0 h 7"/>
                  <a:gd name="T36" fmla="*/ 0 w 19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7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95" name="Freeform 337"/>
              <p:cNvSpPr>
                <a:spLocks/>
              </p:cNvSpPr>
              <p:nvPr/>
            </p:nvSpPr>
            <p:spPr bwMode="auto">
              <a:xfrm>
                <a:off x="1365" y="2696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 w 11"/>
                  <a:gd name="T3" fmla="*/ 2 h 2"/>
                  <a:gd name="T4" fmla="*/ 9 w 11"/>
                  <a:gd name="T5" fmla="*/ 2 h 2"/>
                  <a:gd name="T6" fmla="*/ 11 w 11"/>
                  <a:gd name="T7" fmla="*/ 0 h 2"/>
                  <a:gd name="T8" fmla="*/ 0 w 1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">
                    <a:moveTo>
                      <a:pt x="0" y="0"/>
                    </a:moveTo>
                    <a:lnTo>
                      <a:pt x="1" y="2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96" name="Freeform 338"/>
              <p:cNvSpPr>
                <a:spLocks/>
              </p:cNvSpPr>
              <p:nvPr/>
            </p:nvSpPr>
            <p:spPr bwMode="auto">
              <a:xfrm>
                <a:off x="1360" y="2675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4 h 4"/>
                  <a:gd name="T4" fmla="*/ 4 w 4"/>
                  <a:gd name="T5" fmla="*/ 4 h 4"/>
                  <a:gd name="T6" fmla="*/ 4 w 4"/>
                  <a:gd name="T7" fmla="*/ 3 h 4"/>
                  <a:gd name="T8" fmla="*/ 4 w 4"/>
                  <a:gd name="T9" fmla="*/ 2 h 4"/>
                  <a:gd name="T10" fmla="*/ 4 w 4"/>
                  <a:gd name="T11" fmla="*/ 1 h 4"/>
                  <a:gd name="T12" fmla="*/ 4 w 4"/>
                  <a:gd name="T13" fmla="*/ 0 h 4"/>
                  <a:gd name="T14" fmla="*/ 3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0 w 4"/>
                  <a:gd name="T21" fmla="*/ 0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0 w 4"/>
                  <a:gd name="T29" fmla="*/ 4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97" name="Freeform 339"/>
              <p:cNvSpPr>
                <a:spLocks/>
              </p:cNvSpPr>
              <p:nvPr/>
            </p:nvSpPr>
            <p:spPr bwMode="auto">
              <a:xfrm>
                <a:off x="1375" y="2675"/>
                <a:ext cx="6" cy="5"/>
              </a:xfrm>
              <a:custGeom>
                <a:avLst/>
                <a:gdLst>
                  <a:gd name="T0" fmla="*/ 3 w 6"/>
                  <a:gd name="T1" fmla="*/ 5 h 5"/>
                  <a:gd name="T2" fmla="*/ 4 w 6"/>
                  <a:gd name="T3" fmla="*/ 5 h 5"/>
                  <a:gd name="T4" fmla="*/ 5 w 6"/>
                  <a:gd name="T5" fmla="*/ 5 h 5"/>
                  <a:gd name="T6" fmla="*/ 5 w 6"/>
                  <a:gd name="T7" fmla="*/ 4 h 5"/>
                  <a:gd name="T8" fmla="*/ 6 w 6"/>
                  <a:gd name="T9" fmla="*/ 3 h 5"/>
                  <a:gd name="T10" fmla="*/ 5 w 6"/>
                  <a:gd name="T11" fmla="*/ 1 h 5"/>
                  <a:gd name="T12" fmla="*/ 5 w 6"/>
                  <a:gd name="T13" fmla="*/ 1 h 5"/>
                  <a:gd name="T14" fmla="*/ 4 w 6"/>
                  <a:gd name="T15" fmla="*/ 0 h 5"/>
                  <a:gd name="T16" fmla="*/ 3 w 6"/>
                  <a:gd name="T17" fmla="*/ 0 h 5"/>
                  <a:gd name="T18" fmla="*/ 2 w 6"/>
                  <a:gd name="T19" fmla="*/ 0 h 5"/>
                  <a:gd name="T20" fmla="*/ 2 w 6"/>
                  <a:gd name="T21" fmla="*/ 0 h 5"/>
                  <a:gd name="T22" fmla="*/ 1 w 6"/>
                  <a:gd name="T23" fmla="*/ 0 h 5"/>
                  <a:gd name="T24" fmla="*/ 1 w 6"/>
                  <a:gd name="T25" fmla="*/ 1 h 5"/>
                  <a:gd name="T26" fmla="*/ 0 w 6"/>
                  <a:gd name="T27" fmla="*/ 1 h 5"/>
                  <a:gd name="T28" fmla="*/ 0 w 6"/>
                  <a:gd name="T29" fmla="*/ 1 h 5"/>
                  <a:gd name="T30" fmla="*/ 0 w 6"/>
                  <a:gd name="T31" fmla="*/ 2 h 5"/>
                  <a:gd name="T32" fmla="*/ 0 w 6"/>
                  <a:gd name="T33" fmla="*/ 3 h 5"/>
                  <a:gd name="T34" fmla="*/ 0 w 6"/>
                  <a:gd name="T35" fmla="*/ 3 h 5"/>
                  <a:gd name="T36" fmla="*/ 0 w 6"/>
                  <a:gd name="T37" fmla="*/ 4 h 5"/>
                  <a:gd name="T38" fmla="*/ 0 w 6"/>
                  <a:gd name="T39" fmla="*/ 4 h 5"/>
                  <a:gd name="T40" fmla="*/ 1 w 6"/>
                  <a:gd name="T41" fmla="*/ 5 h 5"/>
                  <a:gd name="T42" fmla="*/ 1 w 6"/>
                  <a:gd name="T43" fmla="*/ 5 h 5"/>
                  <a:gd name="T44" fmla="*/ 2 w 6"/>
                  <a:gd name="T45" fmla="*/ 5 h 5"/>
                  <a:gd name="T46" fmla="*/ 2 w 6"/>
                  <a:gd name="T47" fmla="*/ 5 h 5"/>
                  <a:gd name="T48" fmla="*/ 3 w 6"/>
                  <a:gd name="T4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lnTo>
                      <a:pt x="4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98" name="Freeform 340"/>
              <p:cNvSpPr>
                <a:spLocks/>
              </p:cNvSpPr>
              <p:nvPr/>
            </p:nvSpPr>
            <p:spPr bwMode="auto">
              <a:xfrm>
                <a:off x="1361" y="2675"/>
                <a:ext cx="12" cy="14"/>
              </a:xfrm>
              <a:custGeom>
                <a:avLst/>
                <a:gdLst>
                  <a:gd name="T0" fmla="*/ 3 w 12"/>
                  <a:gd name="T1" fmla="*/ 12 h 14"/>
                  <a:gd name="T2" fmla="*/ 8 w 12"/>
                  <a:gd name="T3" fmla="*/ 3 h 14"/>
                  <a:gd name="T4" fmla="*/ 8 w 12"/>
                  <a:gd name="T5" fmla="*/ 0 h 14"/>
                  <a:gd name="T6" fmla="*/ 0 w 12"/>
                  <a:gd name="T7" fmla="*/ 14 h 14"/>
                  <a:gd name="T8" fmla="*/ 12 w 12"/>
                  <a:gd name="T9" fmla="*/ 14 h 14"/>
                  <a:gd name="T10" fmla="*/ 12 w 12"/>
                  <a:gd name="T11" fmla="*/ 12 h 14"/>
                  <a:gd name="T12" fmla="*/ 3 w 12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3" y="12"/>
                    </a:moveTo>
                    <a:lnTo>
                      <a:pt x="8" y="3"/>
                    </a:lnTo>
                    <a:lnTo>
                      <a:pt x="8" y="0"/>
                    </a:lnTo>
                    <a:lnTo>
                      <a:pt x="0" y="14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539" name="Group 344"/>
            <p:cNvGrpSpPr>
              <a:grpSpLocks/>
            </p:cNvGrpSpPr>
            <p:nvPr/>
          </p:nvGrpSpPr>
          <p:grpSpPr bwMode="auto">
            <a:xfrm>
              <a:off x="1077443" y="3125442"/>
              <a:ext cx="186453" cy="247464"/>
              <a:chOff x="1256" y="2463"/>
              <a:chExt cx="133" cy="174"/>
            </a:xfrm>
          </p:grpSpPr>
          <p:pic>
            <p:nvPicPr>
              <p:cNvPr id="544" name="Picture 342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56" y="2463"/>
                <a:ext cx="133" cy="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45" name="Picture 343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56" y="2463"/>
                <a:ext cx="133" cy="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540" name="Rectangle 345"/>
            <p:cNvSpPr>
              <a:spLocks noChangeArrowheads="1"/>
            </p:cNvSpPr>
            <p:nvPr/>
          </p:nvSpPr>
          <p:spPr bwMode="auto">
            <a:xfrm>
              <a:off x="560140" y="3129708"/>
              <a:ext cx="402346" cy="248887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41" name="Rectangle 346"/>
            <p:cNvSpPr>
              <a:spLocks noChangeArrowheads="1"/>
            </p:cNvSpPr>
            <p:nvPr/>
          </p:nvSpPr>
          <p:spPr bwMode="auto">
            <a:xfrm>
              <a:off x="962487" y="3131131"/>
              <a:ext cx="402346" cy="248887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42" name="Rectangle 347"/>
            <p:cNvSpPr>
              <a:spLocks noChangeArrowheads="1"/>
            </p:cNvSpPr>
            <p:nvPr/>
          </p:nvSpPr>
          <p:spPr bwMode="auto">
            <a:xfrm>
              <a:off x="561542" y="3381439"/>
              <a:ext cx="402346" cy="250309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43" name="Rectangle 348"/>
            <p:cNvSpPr>
              <a:spLocks noChangeArrowheads="1"/>
            </p:cNvSpPr>
            <p:nvPr/>
          </p:nvSpPr>
          <p:spPr bwMode="auto">
            <a:xfrm>
              <a:off x="963889" y="3382861"/>
              <a:ext cx="400945" cy="250309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</p:grpSp>
      <p:grpSp>
        <p:nvGrpSpPr>
          <p:cNvPr id="650" name="グループ化 649"/>
          <p:cNvGrpSpPr/>
          <p:nvPr/>
        </p:nvGrpSpPr>
        <p:grpSpPr>
          <a:xfrm>
            <a:off x="2991314" y="5239374"/>
            <a:ext cx="874789" cy="709682"/>
            <a:chOff x="2988137" y="5840646"/>
            <a:chExt cx="874789" cy="709682"/>
          </a:xfrm>
        </p:grpSpPr>
        <p:grpSp>
          <p:nvGrpSpPr>
            <p:cNvPr id="651" name="Group 760"/>
            <p:cNvGrpSpPr>
              <a:grpSpLocks/>
            </p:cNvGrpSpPr>
            <p:nvPr/>
          </p:nvGrpSpPr>
          <p:grpSpPr bwMode="auto">
            <a:xfrm>
              <a:off x="3539086" y="6278686"/>
              <a:ext cx="263558" cy="169243"/>
              <a:chOff x="2339" y="3305"/>
              <a:chExt cx="188" cy="119"/>
            </a:xfrm>
          </p:grpSpPr>
          <p:sp>
            <p:nvSpPr>
              <p:cNvPr id="779" name="Rectangle 758"/>
              <p:cNvSpPr>
                <a:spLocks noChangeArrowheads="1"/>
              </p:cNvSpPr>
              <p:nvPr/>
            </p:nvSpPr>
            <p:spPr bwMode="auto">
              <a:xfrm>
                <a:off x="2339" y="3305"/>
                <a:ext cx="188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80" name="Rectangle 759"/>
              <p:cNvSpPr>
                <a:spLocks noChangeArrowheads="1"/>
              </p:cNvSpPr>
              <p:nvPr/>
            </p:nvSpPr>
            <p:spPr bwMode="auto">
              <a:xfrm>
                <a:off x="2339" y="3305"/>
                <a:ext cx="188" cy="119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652" name="Group 763"/>
            <p:cNvGrpSpPr>
              <a:grpSpLocks/>
            </p:cNvGrpSpPr>
            <p:nvPr/>
          </p:nvGrpSpPr>
          <p:grpSpPr bwMode="auto">
            <a:xfrm>
              <a:off x="3614789" y="6270153"/>
              <a:ext cx="120564" cy="177776"/>
              <a:chOff x="2393" y="3299"/>
              <a:chExt cx="86" cy="125"/>
            </a:xfrm>
          </p:grpSpPr>
          <p:pic>
            <p:nvPicPr>
              <p:cNvPr id="777" name="Picture 761"/>
              <p:cNvPicPr>
                <a:picLocks noChangeAspect="1" noChangeArrowheads="1"/>
              </p:cNvPicPr>
              <p:nvPr/>
            </p:nvPicPr>
            <p:blipFill>
              <a:blip r:embed="rId2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93" y="3299"/>
                <a:ext cx="86" cy="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78" name="Picture 762"/>
              <p:cNvPicPr>
                <a:picLocks noChangeAspect="1" noChangeArrowheads="1"/>
              </p:cNvPicPr>
              <p:nvPr/>
            </p:nvPicPr>
            <p:blipFill>
              <a:blip r:embed="rId2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93" y="3299"/>
                <a:ext cx="86" cy="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653" name="Picture 76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88137" y="5840646"/>
              <a:ext cx="874789" cy="7096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54" name="Group 767"/>
            <p:cNvGrpSpPr>
              <a:grpSpLocks/>
            </p:cNvGrpSpPr>
            <p:nvPr/>
          </p:nvGrpSpPr>
          <p:grpSpPr bwMode="auto">
            <a:xfrm>
              <a:off x="3024587" y="5950156"/>
              <a:ext cx="803292" cy="502040"/>
              <a:chOff x="1972" y="3074"/>
              <a:chExt cx="573" cy="353"/>
            </a:xfrm>
          </p:grpSpPr>
          <p:sp>
            <p:nvSpPr>
              <p:cNvPr id="775" name="Rectangle 765"/>
              <p:cNvSpPr>
                <a:spLocks noChangeArrowheads="1"/>
              </p:cNvSpPr>
              <p:nvPr/>
            </p:nvSpPr>
            <p:spPr bwMode="auto">
              <a:xfrm>
                <a:off x="1972" y="3074"/>
                <a:ext cx="573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76" name="Rectangle 766"/>
              <p:cNvSpPr>
                <a:spLocks noChangeArrowheads="1"/>
              </p:cNvSpPr>
              <p:nvPr/>
            </p:nvSpPr>
            <p:spPr bwMode="auto">
              <a:xfrm>
                <a:off x="1972" y="3074"/>
                <a:ext cx="573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sp>
          <p:nvSpPr>
            <p:cNvPr id="655" name="Rectangle 768"/>
            <p:cNvSpPr>
              <a:spLocks noChangeArrowheads="1"/>
            </p:cNvSpPr>
            <p:nvPr/>
          </p:nvSpPr>
          <p:spPr bwMode="auto">
            <a:xfrm>
              <a:off x="3110103" y="6132198"/>
              <a:ext cx="91124" cy="1763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1pPr>
              <a:lvl2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2pPr>
              <a:lvl3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3pPr>
              <a:lvl4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4pPr>
              <a:lvl5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entury" pitchFamily="18" charset="0"/>
                  <a:ea typeface="ＭＳ Ｐゴシック" pitchFamily="50" charset="-128"/>
                  <a:cs typeface="ＭＳ Ｐゴシック" pitchFamily="50" charset="-128"/>
                </a:rPr>
                <a:t> </a:t>
              </a:r>
              <a:endParaRPr kumimoji="1" lang="ja-JP" altLang="ja-JP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grpSp>
          <p:nvGrpSpPr>
            <p:cNvPr id="656" name="Group 771"/>
            <p:cNvGrpSpPr>
              <a:grpSpLocks/>
            </p:cNvGrpSpPr>
            <p:nvPr/>
          </p:nvGrpSpPr>
          <p:grpSpPr bwMode="auto">
            <a:xfrm>
              <a:off x="3146553" y="5954423"/>
              <a:ext cx="165425" cy="250309"/>
              <a:chOff x="2059" y="3077"/>
              <a:chExt cx="118" cy="176"/>
            </a:xfrm>
          </p:grpSpPr>
          <p:pic>
            <p:nvPicPr>
              <p:cNvPr id="773" name="Picture 769"/>
              <p:cNvPicPr>
                <a:picLocks noChangeAspect="1" noChangeArrowheads="1"/>
              </p:cNvPicPr>
              <p:nvPr/>
            </p:nvPicPr>
            <p:blipFill>
              <a:blip r:embed="rId2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59" y="3077"/>
                <a:ext cx="118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74" name="Picture 770"/>
              <p:cNvPicPr>
                <a:picLocks noChangeAspect="1" noChangeArrowheads="1"/>
              </p:cNvPicPr>
              <p:nvPr/>
            </p:nvPicPr>
            <p:blipFill>
              <a:blip r:embed="rId2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59" y="3077"/>
                <a:ext cx="118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657" name="Group 819"/>
            <p:cNvGrpSpPr>
              <a:grpSpLocks/>
            </p:cNvGrpSpPr>
            <p:nvPr/>
          </p:nvGrpSpPr>
          <p:grpSpPr bwMode="auto">
            <a:xfrm>
              <a:off x="3070850" y="6236020"/>
              <a:ext cx="323841" cy="191998"/>
              <a:chOff x="2005" y="3275"/>
              <a:chExt cx="231" cy="135"/>
            </a:xfrm>
          </p:grpSpPr>
          <p:sp>
            <p:nvSpPr>
              <p:cNvPr id="726" name="Freeform 772"/>
              <p:cNvSpPr>
                <a:spLocks/>
              </p:cNvSpPr>
              <p:nvPr/>
            </p:nvSpPr>
            <p:spPr bwMode="auto">
              <a:xfrm>
                <a:off x="2182" y="3324"/>
                <a:ext cx="43" cy="53"/>
              </a:xfrm>
              <a:custGeom>
                <a:avLst/>
                <a:gdLst>
                  <a:gd name="T0" fmla="*/ 0 w 43"/>
                  <a:gd name="T1" fmla="*/ 3 h 53"/>
                  <a:gd name="T2" fmla="*/ 1 w 43"/>
                  <a:gd name="T3" fmla="*/ 2 h 53"/>
                  <a:gd name="T4" fmla="*/ 3 w 43"/>
                  <a:gd name="T5" fmla="*/ 1 h 53"/>
                  <a:gd name="T6" fmla="*/ 5 w 43"/>
                  <a:gd name="T7" fmla="*/ 1 h 53"/>
                  <a:gd name="T8" fmla="*/ 7 w 43"/>
                  <a:gd name="T9" fmla="*/ 0 h 53"/>
                  <a:gd name="T10" fmla="*/ 10 w 43"/>
                  <a:gd name="T11" fmla="*/ 0 h 53"/>
                  <a:gd name="T12" fmla="*/ 13 w 43"/>
                  <a:gd name="T13" fmla="*/ 1 h 53"/>
                  <a:gd name="T14" fmla="*/ 16 w 43"/>
                  <a:gd name="T15" fmla="*/ 1 h 53"/>
                  <a:gd name="T16" fmla="*/ 19 w 43"/>
                  <a:gd name="T17" fmla="*/ 1 h 53"/>
                  <a:gd name="T18" fmla="*/ 22 w 43"/>
                  <a:gd name="T19" fmla="*/ 2 h 53"/>
                  <a:gd name="T20" fmla="*/ 25 w 43"/>
                  <a:gd name="T21" fmla="*/ 3 h 53"/>
                  <a:gd name="T22" fmla="*/ 28 w 43"/>
                  <a:gd name="T23" fmla="*/ 3 h 53"/>
                  <a:gd name="T24" fmla="*/ 31 w 43"/>
                  <a:gd name="T25" fmla="*/ 4 h 53"/>
                  <a:gd name="T26" fmla="*/ 33 w 43"/>
                  <a:gd name="T27" fmla="*/ 4 h 53"/>
                  <a:gd name="T28" fmla="*/ 34 w 43"/>
                  <a:gd name="T29" fmla="*/ 5 h 53"/>
                  <a:gd name="T30" fmla="*/ 35 w 43"/>
                  <a:gd name="T31" fmla="*/ 5 h 53"/>
                  <a:gd name="T32" fmla="*/ 36 w 43"/>
                  <a:gd name="T33" fmla="*/ 5 h 53"/>
                  <a:gd name="T34" fmla="*/ 36 w 43"/>
                  <a:gd name="T35" fmla="*/ 5 h 53"/>
                  <a:gd name="T36" fmla="*/ 36 w 43"/>
                  <a:gd name="T37" fmla="*/ 5 h 53"/>
                  <a:gd name="T38" fmla="*/ 36 w 43"/>
                  <a:gd name="T39" fmla="*/ 4 h 53"/>
                  <a:gd name="T40" fmla="*/ 36 w 43"/>
                  <a:gd name="T41" fmla="*/ 4 h 53"/>
                  <a:gd name="T42" fmla="*/ 37 w 43"/>
                  <a:gd name="T43" fmla="*/ 3 h 53"/>
                  <a:gd name="T44" fmla="*/ 38 w 43"/>
                  <a:gd name="T45" fmla="*/ 3 h 53"/>
                  <a:gd name="T46" fmla="*/ 38 w 43"/>
                  <a:gd name="T47" fmla="*/ 3 h 53"/>
                  <a:gd name="T48" fmla="*/ 40 w 43"/>
                  <a:gd name="T49" fmla="*/ 3 h 53"/>
                  <a:gd name="T50" fmla="*/ 41 w 43"/>
                  <a:gd name="T51" fmla="*/ 3 h 53"/>
                  <a:gd name="T52" fmla="*/ 41 w 43"/>
                  <a:gd name="T53" fmla="*/ 3 h 53"/>
                  <a:gd name="T54" fmla="*/ 42 w 43"/>
                  <a:gd name="T55" fmla="*/ 3 h 53"/>
                  <a:gd name="T56" fmla="*/ 43 w 43"/>
                  <a:gd name="T57" fmla="*/ 4 h 53"/>
                  <a:gd name="T58" fmla="*/ 43 w 43"/>
                  <a:gd name="T59" fmla="*/ 4 h 53"/>
                  <a:gd name="T60" fmla="*/ 43 w 43"/>
                  <a:gd name="T61" fmla="*/ 4 h 53"/>
                  <a:gd name="T62" fmla="*/ 43 w 43"/>
                  <a:gd name="T63" fmla="*/ 4 h 53"/>
                  <a:gd name="T64" fmla="*/ 43 w 43"/>
                  <a:gd name="T65" fmla="*/ 4 h 53"/>
                  <a:gd name="T66" fmla="*/ 43 w 43"/>
                  <a:gd name="T67" fmla="*/ 53 h 53"/>
                  <a:gd name="T68" fmla="*/ 36 w 43"/>
                  <a:gd name="T69" fmla="*/ 53 h 53"/>
                  <a:gd name="T70" fmla="*/ 36 w 43"/>
                  <a:gd name="T71" fmla="*/ 49 h 53"/>
                  <a:gd name="T72" fmla="*/ 36 w 43"/>
                  <a:gd name="T73" fmla="*/ 42 h 53"/>
                  <a:gd name="T74" fmla="*/ 36 w 43"/>
                  <a:gd name="T75" fmla="*/ 35 h 53"/>
                  <a:gd name="T76" fmla="*/ 36 w 43"/>
                  <a:gd name="T77" fmla="*/ 31 h 53"/>
                  <a:gd name="T78" fmla="*/ 34 w 43"/>
                  <a:gd name="T79" fmla="*/ 31 h 53"/>
                  <a:gd name="T80" fmla="*/ 33 w 43"/>
                  <a:gd name="T81" fmla="*/ 30 h 53"/>
                  <a:gd name="T82" fmla="*/ 31 w 43"/>
                  <a:gd name="T83" fmla="*/ 30 h 53"/>
                  <a:gd name="T84" fmla="*/ 29 w 43"/>
                  <a:gd name="T85" fmla="*/ 29 h 53"/>
                  <a:gd name="T86" fmla="*/ 27 w 43"/>
                  <a:gd name="T87" fmla="*/ 29 h 53"/>
                  <a:gd name="T88" fmla="*/ 24 w 43"/>
                  <a:gd name="T89" fmla="*/ 28 h 53"/>
                  <a:gd name="T90" fmla="*/ 22 w 43"/>
                  <a:gd name="T91" fmla="*/ 27 h 53"/>
                  <a:gd name="T92" fmla="*/ 19 w 43"/>
                  <a:gd name="T93" fmla="*/ 27 h 53"/>
                  <a:gd name="T94" fmla="*/ 17 w 43"/>
                  <a:gd name="T95" fmla="*/ 26 h 53"/>
                  <a:gd name="T96" fmla="*/ 14 w 43"/>
                  <a:gd name="T97" fmla="*/ 25 h 53"/>
                  <a:gd name="T98" fmla="*/ 11 w 43"/>
                  <a:gd name="T99" fmla="*/ 24 h 53"/>
                  <a:gd name="T100" fmla="*/ 9 w 43"/>
                  <a:gd name="T101" fmla="*/ 24 h 53"/>
                  <a:gd name="T102" fmla="*/ 6 w 43"/>
                  <a:gd name="T103" fmla="*/ 23 h 53"/>
                  <a:gd name="T104" fmla="*/ 4 w 43"/>
                  <a:gd name="T105" fmla="*/ 23 h 53"/>
                  <a:gd name="T106" fmla="*/ 2 w 43"/>
                  <a:gd name="T107" fmla="*/ 22 h 53"/>
                  <a:gd name="T108" fmla="*/ 0 w 43"/>
                  <a:gd name="T109" fmla="*/ 22 h 53"/>
                  <a:gd name="T110" fmla="*/ 0 w 43"/>
                  <a:gd name="T111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3">
                    <a:moveTo>
                      <a:pt x="0" y="3"/>
                    </a:moveTo>
                    <a:lnTo>
                      <a:pt x="1" y="2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3" y="1"/>
                    </a:lnTo>
                    <a:lnTo>
                      <a:pt x="16" y="1"/>
                    </a:lnTo>
                    <a:lnTo>
                      <a:pt x="19" y="1"/>
                    </a:lnTo>
                    <a:lnTo>
                      <a:pt x="22" y="2"/>
                    </a:lnTo>
                    <a:lnTo>
                      <a:pt x="25" y="3"/>
                    </a:lnTo>
                    <a:lnTo>
                      <a:pt x="28" y="3"/>
                    </a:lnTo>
                    <a:lnTo>
                      <a:pt x="31" y="4"/>
                    </a:lnTo>
                    <a:lnTo>
                      <a:pt x="33" y="4"/>
                    </a:lnTo>
                    <a:lnTo>
                      <a:pt x="34" y="5"/>
                    </a:lnTo>
                    <a:lnTo>
                      <a:pt x="35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40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53"/>
                    </a:lnTo>
                    <a:lnTo>
                      <a:pt x="36" y="53"/>
                    </a:lnTo>
                    <a:lnTo>
                      <a:pt x="36" y="49"/>
                    </a:lnTo>
                    <a:lnTo>
                      <a:pt x="36" y="42"/>
                    </a:lnTo>
                    <a:lnTo>
                      <a:pt x="36" y="35"/>
                    </a:lnTo>
                    <a:lnTo>
                      <a:pt x="36" y="31"/>
                    </a:lnTo>
                    <a:lnTo>
                      <a:pt x="34" y="31"/>
                    </a:lnTo>
                    <a:lnTo>
                      <a:pt x="33" y="30"/>
                    </a:lnTo>
                    <a:lnTo>
                      <a:pt x="31" y="30"/>
                    </a:lnTo>
                    <a:lnTo>
                      <a:pt x="29" y="29"/>
                    </a:lnTo>
                    <a:lnTo>
                      <a:pt x="27" y="29"/>
                    </a:lnTo>
                    <a:lnTo>
                      <a:pt x="24" y="28"/>
                    </a:lnTo>
                    <a:lnTo>
                      <a:pt x="22" y="27"/>
                    </a:lnTo>
                    <a:lnTo>
                      <a:pt x="19" y="27"/>
                    </a:lnTo>
                    <a:lnTo>
                      <a:pt x="17" y="26"/>
                    </a:lnTo>
                    <a:lnTo>
                      <a:pt x="14" y="25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27" name="Freeform 773"/>
              <p:cNvSpPr>
                <a:spLocks/>
              </p:cNvSpPr>
              <p:nvPr/>
            </p:nvSpPr>
            <p:spPr bwMode="auto">
              <a:xfrm>
                <a:off x="2171" y="3314"/>
                <a:ext cx="24" cy="21"/>
              </a:xfrm>
              <a:custGeom>
                <a:avLst/>
                <a:gdLst>
                  <a:gd name="T0" fmla="*/ 24 w 24"/>
                  <a:gd name="T1" fmla="*/ 21 h 21"/>
                  <a:gd name="T2" fmla="*/ 24 w 24"/>
                  <a:gd name="T3" fmla="*/ 0 h 21"/>
                  <a:gd name="T4" fmla="*/ 0 w 24"/>
                  <a:gd name="T5" fmla="*/ 5 h 21"/>
                  <a:gd name="T6" fmla="*/ 0 w 24"/>
                  <a:gd name="T7" fmla="*/ 21 h 21"/>
                  <a:gd name="T8" fmla="*/ 24 w 24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1">
                    <a:moveTo>
                      <a:pt x="24" y="21"/>
                    </a:moveTo>
                    <a:lnTo>
                      <a:pt x="24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4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28" name="Freeform 774"/>
              <p:cNvSpPr>
                <a:spLocks/>
              </p:cNvSpPr>
              <p:nvPr/>
            </p:nvSpPr>
            <p:spPr bwMode="auto">
              <a:xfrm>
                <a:off x="2174" y="3319"/>
                <a:ext cx="18" cy="27"/>
              </a:xfrm>
              <a:custGeom>
                <a:avLst/>
                <a:gdLst>
                  <a:gd name="T0" fmla="*/ 18 w 18"/>
                  <a:gd name="T1" fmla="*/ 0 h 27"/>
                  <a:gd name="T2" fmla="*/ 0 w 18"/>
                  <a:gd name="T3" fmla="*/ 1 h 27"/>
                  <a:gd name="T4" fmla="*/ 0 w 18"/>
                  <a:gd name="T5" fmla="*/ 26 h 27"/>
                  <a:gd name="T6" fmla="*/ 7 w 18"/>
                  <a:gd name="T7" fmla="*/ 27 h 27"/>
                  <a:gd name="T8" fmla="*/ 18 w 18"/>
                  <a:gd name="T9" fmla="*/ 26 h 27"/>
                  <a:gd name="T10" fmla="*/ 18 w 18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7">
                    <a:moveTo>
                      <a:pt x="18" y="0"/>
                    </a:moveTo>
                    <a:lnTo>
                      <a:pt x="0" y="1"/>
                    </a:lnTo>
                    <a:lnTo>
                      <a:pt x="0" y="26"/>
                    </a:lnTo>
                    <a:lnTo>
                      <a:pt x="7" y="27"/>
                    </a:lnTo>
                    <a:lnTo>
                      <a:pt x="18" y="26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29" name="Freeform 775"/>
              <p:cNvSpPr>
                <a:spLocks/>
              </p:cNvSpPr>
              <p:nvPr/>
            </p:nvSpPr>
            <p:spPr bwMode="auto">
              <a:xfrm>
                <a:off x="2155" y="3326"/>
                <a:ext cx="61" cy="48"/>
              </a:xfrm>
              <a:custGeom>
                <a:avLst/>
                <a:gdLst>
                  <a:gd name="T0" fmla="*/ 14 w 61"/>
                  <a:gd name="T1" fmla="*/ 0 h 48"/>
                  <a:gd name="T2" fmla="*/ 13 w 61"/>
                  <a:gd name="T3" fmla="*/ 0 h 48"/>
                  <a:gd name="T4" fmla="*/ 12 w 61"/>
                  <a:gd name="T5" fmla="*/ 1 h 48"/>
                  <a:gd name="T6" fmla="*/ 11 w 61"/>
                  <a:gd name="T7" fmla="*/ 1 h 48"/>
                  <a:gd name="T8" fmla="*/ 10 w 61"/>
                  <a:gd name="T9" fmla="*/ 1 h 48"/>
                  <a:gd name="T10" fmla="*/ 9 w 61"/>
                  <a:gd name="T11" fmla="*/ 2 h 48"/>
                  <a:gd name="T12" fmla="*/ 8 w 61"/>
                  <a:gd name="T13" fmla="*/ 2 h 48"/>
                  <a:gd name="T14" fmla="*/ 6 w 61"/>
                  <a:gd name="T15" fmla="*/ 3 h 48"/>
                  <a:gd name="T16" fmla="*/ 5 w 61"/>
                  <a:gd name="T17" fmla="*/ 4 h 48"/>
                  <a:gd name="T18" fmla="*/ 3 w 61"/>
                  <a:gd name="T19" fmla="*/ 7 h 48"/>
                  <a:gd name="T20" fmla="*/ 2 w 61"/>
                  <a:gd name="T21" fmla="*/ 12 h 48"/>
                  <a:gd name="T22" fmla="*/ 1 w 61"/>
                  <a:gd name="T23" fmla="*/ 18 h 48"/>
                  <a:gd name="T24" fmla="*/ 0 w 61"/>
                  <a:gd name="T25" fmla="*/ 25 h 48"/>
                  <a:gd name="T26" fmla="*/ 0 w 61"/>
                  <a:gd name="T27" fmla="*/ 32 h 48"/>
                  <a:gd name="T28" fmla="*/ 0 w 61"/>
                  <a:gd name="T29" fmla="*/ 38 h 48"/>
                  <a:gd name="T30" fmla="*/ 0 w 61"/>
                  <a:gd name="T31" fmla="*/ 41 h 48"/>
                  <a:gd name="T32" fmla="*/ 0 w 61"/>
                  <a:gd name="T33" fmla="*/ 43 h 48"/>
                  <a:gd name="T34" fmla="*/ 53 w 61"/>
                  <a:gd name="T35" fmla="*/ 48 h 48"/>
                  <a:gd name="T36" fmla="*/ 52 w 61"/>
                  <a:gd name="T37" fmla="*/ 35 h 48"/>
                  <a:gd name="T38" fmla="*/ 52 w 61"/>
                  <a:gd name="T39" fmla="*/ 34 h 48"/>
                  <a:gd name="T40" fmla="*/ 53 w 61"/>
                  <a:gd name="T41" fmla="*/ 34 h 48"/>
                  <a:gd name="T42" fmla="*/ 53 w 61"/>
                  <a:gd name="T43" fmla="*/ 34 h 48"/>
                  <a:gd name="T44" fmla="*/ 54 w 61"/>
                  <a:gd name="T45" fmla="*/ 33 h 48"/>
                  <a:gd name="T46" fmla="*/ 54 w 61"/>
                  <a:gd name="T47" fmla="*/ 33 h 48"/>
                  <a:gd name="T48" fmla="*/ 55 w 61"/>
                  <a:gd name="T49" fmla="*/ 33 h 48"/>
                  <a:gd name="T50" fmla="*/ 56 w 61"/>
                  <a:gd name="T51" fmla="*/ 32 h 48"/>
                  <a:gd name="T52" fmla="*/ 56 w 61"/>
                  <a:gd name="T53" fmla="*/ 32 h 48"/>
                  <a:gd name="T54" fmla="*/ 57 w 61"/>
                  <a:gd name="T55" fmla="*/ 31 h 48"/>
                  <a:gd name="T56" fmla="*/ 58 w 61"/>
                  <a:gd name="T57" fmla="*/ 30 h 48"/>
                  <a:gd name="T58" fmla="*/ 59 w 61"/>
                  <a:gd name="T59" fmla="*/ 29 h 48"/>
                  <a:gd name="T60" fmla="*/ 60 w 61"/>
                  <a:gd name="T61" fmla="*/ 27 h 48"/>
                  <a:gd name="T62" fmla="*/ 60 w 61"/>
                  <a:gd name="T63" fmla="*/ 26 h 48"/>
                  <a:gd name="T64" fmla="*/ 61 w 61"/>
                  <a:gd name="T65" fmla="*/ 24 h 48"/>
                  <a:gd name="T66" fmla="*/ 60 w 61"/>
                  <a:gd name="T67" fmla="*/ 23 h 48"/>
                  <a:gd name="T68" fmla="*/ 60 w 61"/>
                  <a:gd name="T69" fmla="*/ 20 h 48"/>
                  <a:gd name="T70" fmla="*/ 60 w 61"/>
                  <a:gd name="T71" fmla="*/ 20 h 48"/>
                  <a:gd name="T72" fmla="*/ 59 w 61"/>
                  <a:gd name="T73" fmla="*/ 18 h 48"/>
                  <a:gd name="T74" fmla="*/ 58 w 61"/>
                  <a:gd name="T75" fmla="*/ 16 h 48"/>
                  <a:gd name="T76" fmla="*/ 56 w 61"/>
                  <a:gd name="T77" fmla="*/ 13 h 48"/>
                  <a:gd name="T78" fmla="*/ 54 w 61"/>
                  <a:gd name="T79" fmla="*/ 9 h 48"/>
                  <a:gd name="T80" fmla="*/ 51 w 61"/>
                  <a:gd name="T81" fmla="*/ 6 h 48"/>
                  <a:gd name="T82" fmla="*/ 48 w 61"/>
                  <a:gd name="T83" fmla="*/ 4 h 48"/>
                  <a:gd name="T84" fmla="*/ 45 w 61"/>
                  <a:gd name="T85" fmla="*/ 2 h 48"/>
                  <a:gd name="T86" fmla="*/ 44 w 61"/>
                  <a:gd name="T87" fmla="*/ 1 h 48"/>
                  <a:gd name="T88" fmla="*/ 43 w 61"/>
                  <a:gd name="T89" fmla="*/ 1 h 48"/>
                  <a:gd name="T90" fmla="*/ 42 w 61"/>
                  <a:gd name="T91" fmla="*/ 1 h 48"/>
                  <a:gd name="T92" fmla="*/ 41 w 61"/>
                  <a:gd name="T93" fmla="*/ 1 h 48"/>
                  <a:gd name="T94" fmla="*/ 40 w 61"/>
                  <a:gd name="T95" fmla="*/ 1 h 48"/>
                  <a:gd name="T96" fmla="*/ 39 w 61"/>
                  <a:gd name="T97" fmla="*/ 0 h 48"/>
                  <a:gd name="T98" fmla="*/ 38 w 61"/>
                  <a:gd name="T99" fmla="*/ 0 h 48"/>
                  <a:gd name="T100" fmla="*/ 37 w 61"/>
                  <a:gd name="T101" fmla="*/ 0 h 48"/>
                  <a:gd name="T102" fmla="*/ 27 w 61"/>
                  <a:gd name="T103" fmla="*/ 13 h 48"/>
                  <a:gd name="T104" fmla="*/ 19 w 61"/>
                  <a:gd name="T105" fmla="*/ 0 h 48"/>
                  <a:gd name="T106" fmla="*/ 14 w 61"/>
                  <a:gd name="T10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1" h="48">
                    <a:moveTo>
                      <a:pt x="14" y="0"/>
                    </a:moveTo>
                    <a:lnTo>
                      <a:pt x="13" y="0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1" y="18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53" y="48"/>
                    </a:lnTo>
                    <a:lnTo>
                      <a:pt x="52" y="35"/>
                    </a:lnTo>
                    <a:lnTo>
                      <a:pt x="52" y="34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5" y="33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7" y="31"/>
                    </a:lnTo>
                    <a:lnTo>
                      <a:pt x="58" y="30"/>
                    </a:lnTo>
                    <a:lnTo>
                      <a:pt x="59" y="29"/>
                    </a:lnTo>
                    <a:lnTo>
                      <a:pt x="60" y="27"/>
                    </a:lnTo>
                    <a:lnTo>
                      <a:pt x="60" y="26"/>
                    </a:lnTo>
                    <a:lnTo>
                      <a:pt x="61" y="24"/>
                    </a:lnTo>
                    <a:lnTo>
                      <a:pt x="60" y="23"/>
                    </a:lnTo>
                    <a:lnTo>
                      <a:pt x="60" y="20"/>
                    </a:lnTo>
                    <a:lnTo>
                      <a:pt x="60" y="20"/>
                    </a:lnTo>
                    <a:lnTo>
                      <a:pt x="59" y="18"/>
                    </a:lnTo>
                    <a:lnTo>
                      <a:pt x="58" y="16"/>
                    </a:lnTo>
                    <a:lnTo>
                      <a:pt x="56" y="13"/>
                    </a:lnTo>
                    <a:lnTo>
                      <a:pt x="54" y="9"/>
                    </a:lnTo>
                    <a:lnTo>
                      <a:pt x="51" y="6"/>
                    </a:lnTo>
                    <a:lnTo>
                      <a:pt x="48" y="4"/>
                    </a:lnTo>
                    <a:lnTo>
                      <a:pt x="45" y="2"/>
                    </a:lnTo>
                    <a:lnTo>
                      <a:pt x="44" y="1"/>
                    </a:lnTo>
                    <a:lnTo>
                      <a:pt x="43" y="1"/>
                    </a:lnTo>
                    <a:lnTo>
                      <a:pt x="42" y="1"/>
                    </a:lnTo>
                    <a:lnTo>
                      <a:pt x="41" y="1"/>
                    </a:lnTo>
                    <a:lnTo>
                      <a:pt x="40" y="1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27" y="13"/>
                    </a:lnTo>
                    <a:lnTo>
                      <a:pt x="19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30" name="Freeform 776"/>
              <p:cNvSpPr>
                <a:spLocks/>
              </p:cNvSpPr>
              <p:nvPr/>
            </p:nvSpPr>
            <p:spPr bwMode="auto">
              <a:xfrm>
                <a:off x="2158" y="3328"/>
                <a:ext cx="55" cy="46"/>
              </a:xfrm>
              <a:custGeom>
                <a:avLst/>
                <a:gdLst>
                  <a:gd name="T0" fmla="*/ 0 w 55"/>
                  <a:gd name="T1" fmla="*/ 40 h 46"/>
                  <a:gd name="T2" fmla="*/ 0 w 55"/>
                  <a:gd name="T3" fmla="*/ 29 h 46"/>
                  <a:gd name="T4" fmla="*/ 0 w 55"/>
                  <a:gd name="T5" fmla="*/ 20 h 46"/>
                  <a:gd name="T6" fmla="*/ 0 w 55"/>
                  <a:gd name="T7" fmla="*/ 14 h 46"/>
                  <a:gd name="T8" fmla="*/ 1 w 55"/>
                  <a:gd name="T9" fmla="*/ 10 h 46"/>
                  <a:gd name="T10" fmla="*/ 1 w 55"/>
                  <a:gd name="T11" fmla="*/ 7 h 46"/>
                  <a:gd name="T12" fmla="*/ 2 w 55"/>
                  <a:gd name="T13" fmla="*/ 6 h 46"/>
                  <a:gd name="T14" fmla="*/ 2 w 55"/>
                  <a:gd name="T15" fmla="*/ 5 h 46"/>
                  <a:gd name="T16" fmla="*/ 3 w 55"/>
                  <a:gd name="T17" fmla="*/ 5 h 46"/>
                  <a:gd name="T18" fmla="*/ 3 w 55"/>
                  <a:gd name="T19" fmla="*/ 4 h 46"/>
                  <a:gd name="T20" fmla="*/ 4 w 55"/>
                  <a:gd name="T21" fmla="*/ 3 h 46"/>
                  <a:gd name="T22" fmla="*/ 5 w 55"/>
                  <a:gd name="T23" fmla="*/ 3 h 46"/>
                  <a:gd name="T24" fmla="*/ 6 w 55"/>
                  <a:gd name="T25" fmla="*/ 2 h 46"/>
                  <a:gd name="T26" fmla="*/ 6 w 55"/>
                  <a:gd name="T27" fmla="*/ 2 h 46"/>
                  <a:gd name="T28" fmla="*/ 7 w 55"/>
                  <a:gd name="T29" fmla="*/ 1 h 46"/>
                  <a:gd name="T30" fmla="*/ 8 w 55"/>
                  <a:gd name="T31" fmla="*/ 1 h 46"/>
                  <a:gd name="T32" fmla="*/ 9 w 55"/>
                  <a:gd name="T33" fmla="*/ 1 h 46"/>
                  <a:gd name="T34" fmla="*/ 15 w 55"/>
                  <a:gd name="T35" fmla="*/ 0 h 46"/>
                  <a:gd name="T36" fmla="*/ 23 w 55"/>
                  <a:gd name="T37" fmla="*/ 14 h 46"/>
                  <a:gd name="T38" fmla="*/ 35 w 55"/>
                  <a:gd name="T39" fmla="*/ 0 h 46"/>
                  <a:gd name="T40" fmla="*/ 39 w 55"/>
                  <a:gd name="T41" fmla="*/ 0 h 46"/>
                  <a:gd name="T42" fmla="*/ 41 w 55"/>
                  <a:gd name="T43" fmla="*/ 1 h 46"/>
                  <a:gd name="T44" fmla="*/ 44 w 55"/>
                  <a:gd name="T45" fmla="*/ 3 h 46"/>
                  <a:gd name="T46" fmla="*/ 46 w 55"/>
                  <a:gd name="T47" fmla="*/ 5 h 46"/>
                  <a:gd name="T48" fmla="*/ 48 w 55"/>
                  <a:gd name="T49" fmla="*/ 8 h 46"/>
                  <a:gd name="T50" fmla="*/ 50 w 55"/>
                  <a:gd name="T51" fmla="*/ 11 h 46"/>
                  <a:gd name="T52" fmla="*/ 52 w 55"/>
                  <a:gd name="T53" fmla="*/ 13 h 46"/>
                  <a:gd name="T54" fmla="*/ 53 w 55"/>
                  <a:gd name="T55" fmla="*/ 15 h 46"/>
                  <a:gd name="T56" fmla="*/ 53 w 55"/>
                  <a:gd name="T57" fmla="*/ 15 h 46"/>
                  <a:gd name="T58" fmla="*/ 54 w 55"/>
                  <a:gd name="T59" fmla="*/ 16 h 46"/>
                  <a:gd name="T60" fmla="*/ 54 w 55"/>
                  <a:gd name="T61" fmla="*/ 18 h 46"/>
                  <a:gd name="T62" fmla="*/ 55 w 55"/>
                  <a:gd name="T63" fmla="*/ 20 h 46"/>
                  <a:gd name="T64" fmla="*/ 54 w 55"/>
                  <a:gd name="T65" fmla="*/ 23 h 46"/>
                  <a:gd name="T66" fmla="*/ 53 w 55"/>
                  <a:gd name="T67" fmla="*/ 25 h 46"/>
                  <a:gd name="T68" fmla="*/ 51 w 55"/>
                  <a:gd name="T69" fmla="*/ 26 h 46"/>
                  <a:gd name="T70" fmla="*/ 50 w 55"/>
                  <a:gd name="T71" fmla="*/ 28 h 46"/>
                  <a:gd name="T72" fmla="*/ 49 w 55"/>
                  <a:gd name="T73" fmla="*/ 29 h 46"/>
                  <a:gd name="T74" fmla="*/ 48 w 55"/>
                  <a:gd name="T75" fmla="*/ 30 h 46"/>
                  <a:gd name="T76" fmla="*/ 47 w 55"/>
                  <a:gd name="T77" fmla="*/ 31 h 46"/>
                  <a:gd name="T78" fmla="*/ 46 w 55"/>
                  <a:gd name="T79" fmla="*/ 31 h 46"/>
                  <a:gd name="T80" fmla="*/ 46 w 55"/>
                  <a:gd name="T81" fmla="*/ 31 h 46"/>
                  <a:gd name="T82" fmla="*/ 48 w 55"/>
                  <a:gd name="T83" fmla="*/ 46 h 46"/>
                  <a:gd name="T84" fmla="*/ 0 w 55"/>
                  <a:gd name="T85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5" h="46">
                    <a:moveTo>
                      <a:pt x="0" y="40"/>
                    </a:moveTo>
                    <a:lnTo>
                      <a:pt x="0" y="29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5" y="0"/>
                    </a:lnTo>
                    <a:lnTo>
                      <a:pt x="23" y="14"/>
                    </a:lnTo>
                    <a:lnTo>
                      <a:pt x="35" y="0"/>
                    </a:lnTo>
                    <a:lnTo>
                      <a:pt x="39" y="0"/>
                    </a:lnTo>
                    <a:lnTo>
                      <a:pt x="41" y="1"/>
                    </a:lnTo>
                    <a:lnTo>
                      <a:pt x="44" y="3"/>
                    </a:lnTo>
                    <a:lnTo>
                      <a:pt x="46" y="5"/>
                    </a:lnTo>
                    <a:lnTo>
                      <a:pt x="48" y="8"/>
                    </a:lnTo>
                    <a:lnTo>
                      <a:pt x="50" y="11"/>
                    </a:lnTo>
                    <a:lnTo>
                      <a:pt x="52" y="13"/>
                    </a:lnTo>
                    <a:lnTo>
                      <a:pt x="53" y="15"/>
                    </a:lnTo>
                    <a:lnTo>
                      <a:pt x="53" y="15"/>
                    </a:lnTo>
                    <a:lnTo>
                      <a:pt x="54" y="16"/>
                    </a:lnTo>
                    <a:lnTo>
                      <a:pt x="54" y="18"/>
                    </a:lnTo>
                    <a:lnTo>
                      <a:pt x="55" y="20"/>
                    </a:lnTo>
                    <a:lnTo>
                      <a:pt x="54" y="23"/>
                    </a:lnTo>
                    <a:lnTo>
                      <a:pt x="53" y="25"/>
                    </a:lnTo>
                    <a:lnTo>
                      <a:pt x="51" y="26"/>
                    </a:lnTo>
                    <a:lnTo>
                      <a:pt x="50" y="28"/>
                    </a:lnTo>
                    <a:lnTo>
                      <a:pt x="49" y="29"/>
                    </a:lnTo>
                    <a:lnTo>
                      <a:pt x="48" y="30"/>
                    </a:lnTo>
                    <a:lnTo>
                      <a:pt x="47" y="31"/>
                    </a:lnTo>
                    <a:lnTo>
                      <a:pt x="46" y="31"/>
                    </a:lnTo>
                    <a:lnTo>
                      <a:pt x="46" y="31"/>
                    </a:lnTo>
                    <a:lnTo>
                      <a:pt x="48" y="46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31" name="Freeform 777"/>
              <p:cNvSpPr>
                <a:spLocks/>
              </p:cNvSpPr>
              <p:nvPr/>
            </p:nvSpPr>
            <p:spPr bwMode="auto">
              <a:xfrm>
                <a:off x="2170" y="3349"/>
                <a:ext cx="40" cy="18"/>
              </a:xfrm>
              <a:custGeom>
                <a:avLst/>
                <a:gdLst>
                  <a:gd name="T0" fmla="*/ 15 w 40"/>
                  <a:gd name="T1" fmla="*/ 17 h 18"/>
                  <a:gd name="T2" fmla="*/ 16 w 40"/>
                  <a:gd name="T3" fmla="*/ 18 h 18"/>
                  <a:gd name="T4" fmla="*/ 17 w 40"/>
                  <a:gd name="T5" fmla="*/ 17 h 18"/>
                  <a:gd name="T6" fmla="*/ 19 w 40"/>
                  <a:gd name="T7" fmla="*/ 17 h 18"/>
                  <a:gd name="T8" fmla="*/ 20 w 40"/>
                  <a:gd name="T9" fmla="*/ 17 h 18"/>
                  <a:gd name="T10" fmla="*/ 22 w 40"/>
                  <a:gd name="T11" fmla="*/ 17 h 18"/>
                  <a:gd name="T12" fmla="*/ 24 w 40"/>
                  <a:gd name="T13" fmla="*/ 16 h 18"/>
                  <a:gd name="T14" fmla="*/ 26 w 40"/>
                  <a:gd name="T15" fmla="*/ 15 h 18"/>
                  <a:gd name="T16" fmla="*/ 28 w 40"/>
                  <a:gd name="T17" fmla="*/ 15 h 18"/>
                  <a:gd name="T18" fmla="*/ 30 w 40"/>
                  <a:gd name="T19" fmla="*/ 14 h 18"/>
                  <a:gd name="T20" fmla="*/ 32 w 40"/>
                  <a:gd name="T21" fmla="*/ 13 h 18"/>
                  <a:gd name="T22" fmla="*/ 34 w 40"/>
                  <a:gd name="T23" fmla="*/ 13 h 18"/>
                  <a:gd name="T24" fmla="*/ 35 w 40"/>
                  <a:gd name="T25" fmla="*/ 12 h 18"/>
                  <a:gd name="T26" fmla="*/ 37 w 40"/>
                  <a:gd name="T27" fmla="*/ 11 h 18"/>
                  <a:gd name="T28" fmla="*/ 38 w 40"/>
                  <a:gd name="T29" fmla="*/ 10 h 18"/>
                  <a:gd name="T30" fmla="*/ 39 w 40"/>
                  <a:gd name="T31" fmla="*/ 9 h 18"/>
                  <a:gd name="T32" fmla="*/ 40 w 40"/>
                  <a:gd name="T33" fmla="*/ 9 h 18"/>
                  <a:gd name="T34" fmla="*/ 32 w 40"/>
                  <a:gd name="T35" fmla="*/ 0 h 18"/>
                  <a:gd name="T36" fmla="*/ 32 w 40"/>
                  <a:gd name="T37" fmla="*/ 1 h 18"/>
                  <a:gd name="T38" fmla="*/ 32 w 40"/>
                  <a:gd name="T39" fmla="*/ 1 h 18"/>
                  <a:gd name="T40" fmla="*/ 31 w 40"/>
                  <a:gd name="T41" fmla="*/ 2 h 18"/>
                  <a:gd name="T42" fmla="*/ 31 w 40"/>
                  <a:gd name="T43" fmla="*/ 2 h 18"/>
                  <a:gd name="T44" fmla="*/ 30 w 40"/>
                  <a:gd name="T45" fmla="*/ 2 h 18"/>
                  <a:gd name="T46" fmla="*/ 30 w 40"/>
                  <a:gd name="T47" fmla="*/ 3 h 18"/>
                  <a:gd name="T48" fmla="*/ 29 w 40"/>
                  <a:gd name="T49" fmla="*/ 3 h 18"/>
                  <a:gd name="T50" fmla="*/ 28 w 40"/>
                  <a:gd name="T51" fmla="*/ 4 h 18"/>
                  <a:gd name="T52" fmla="*/ 27 w 40"/>
                  <a:gd name="T53" fmla="*/ 4 h 18"/>
                  <a:gd name="T54" fmla="*/ 25 w 40"/>
                  <a:gd name="T55" fmla="*/ 5 h 18"/>
                  <a:gd name="T56" fmla="*/ 24 w 40"/>
                  <a:gd name="T57" fmla="*/ 6 h 18"/>
                  <a:gd name="T58" fmla="*/ 22 w 40"/>
                  <a:gd name="T59" fmla="*/ 6 h 18"/>
                  <a:gd name="T60" fmla="*/ 19 w 40"/>
                  <a:gd name="T61" fmla="*/ 7 h 18"/>
                  <a:gd name="T62" fmla="*/ 17 w 40"/>
                  <a:gd name="T63" fmla="*/ 7 h 18"/>
                  <a:gd name="T64" fmla="*/ 15 w 40"/>
                  <a:gd name="T65" fmla="*/ 7 h 18"/>
                  <a:gd name="T66" fmla="*/ 13 w 40"/>
                  <a:gd name="T67" fmla="*/ 8 h 18"/>
                  <a:gd name="T68" fmla="*/ 12 w 40"/>
                  <a:gd name="T69" fmla="*/ 6 h 18"/>
                  <a:gd name="T70" fmla="*/ 11 w 40"/>
                  <a:gd name="T71" fmla="*/ 5 h 18"/>
                  <a:gd name="T72" fmla="*/ 11 w 40"/>
                  <a:gd name="T73" fmla="*/ 4 h 18"/>
                  <a:gd name="T74" fmla="*/ 10 w 40"/>
                  <a:gd name="T75" fmla="*/ 3 h 18"/>
                  <a:gd name="T76" fmla="*/ 9 w 40"/>
                  <a:gd name="T77" fmla="*/ 2 h 18"/>
                  <a:gd name="T78" fmla="*/ 8 w 40"/>
                  <a:gd name="T79" fmla="*/ 2 h 18"/>
                  <a:gd name="T80" fmla="*/ 8 w 40"/>
                  <a:gd name="T81" fmla="*/ 1 h 18"/>
                  <a:gd name="T82" fmla="*/ 7 w 40"/>
                  <a:gd name="T83" fmla="*/ 2 h 18"/>
                  <a:gd name="T84" fmla="*/ 6 w 40"/>
                  <a:gd name="T85" fmla="*/ 3 h 18"/>
                  <a:gd name="T86" fmla="*/ 6 w 40"/>
                  <a:gd name="T87" fmla="*/ 5 h 18"/>
                  <a:gd name="T88" fmla="*/ 6 w 40"/>
                  <a:gd name="T89" fmla="*/ 6 h 18"/>
                  <a:gd name="T90" fmla="*/ 6 w 40"/>
                  <a:gd name="T91" fmla="*/ 7 h 18"/>
                  <a:gd name="T92" fmla="*/ 0 w 40"/>
                  <a:gd name="T93" fmla="*/ 6 h 18"/>
                  <a:gd name="T94" fmla="*/ 2 w 40"/>
                  <a:gd name="T95" fmla="*/ 17 h 18"/>
                  <a:gd name="T96" fmla="*/ 3 w 40"/>
                  <a:gd name="T97" fmla="*/ 17 h 18"/>
                  <a:gd name="T98" fmla="*/ 5 w 40"/>
                  <a:gd name="T99" fmla="*/ 17 h 18"/>
                  <a:gd name="T100" fmla="*/ 7 w 40"/>
                  <a:gd name="T101" fmla="*/ 17 h 18"/>
                  <a:gd name="T102" fmla="*/ 10 w 40"/>
                  <a:gd name="T103" fmla="*/ 17 h 18"/>
                  <a:gd name="T104" fmla="*/ 12 w 40"/>
                  <a:gd name="T105" fmla="*/ 17 h 18"/>
                  <a:gd name="T106" fmla="*/ 13 w 40"/>
                  <a:gd name="T107" fmla="*/ 17 h 18"/>
                  <a:gd name="T108" fmla="*/ 15 w 40"/>
                  <a:gd name="T109" fmla="*/ 17 h 18"/>
                  <a:gd name="T110" fmla="*/ 15 w 40"/>
                  <a:gd name="T11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" h="18">
                    <a:moveTo>
                      <a:pt x="15" y="17"/>
                    </a:moveTo>
                    <a:lnTo>
                      <a:pt x="16" y="18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20" y="17"/>
                    </a:lnTo>
                    <a:lnTo>
                      <a:pt x="22" y="17"/>
                    </a:lnTo>
                    <a:lnTo>
                      <a:pt x="24" y="16"/>
                    </a:lnTo>
                    <a:lnTo>
                      <a:pt x="26" y="15"/>
                    </a:lnTo>
                    <a:lnTo>
                      <a:pt x="28" y="15"/>
                    </a:lnTo>
                    <a:lnTo>
                      <a:pt x="30" y="14"/>
                    </a:lnTo>
                    <a:lnTo>
                      <a:pt x="32" y="13"/>
                    </a:lnTo>
                    <a:lnTo>
                      <a:pt x="34" y="13"/>
                    </a:lnTo>
                    <a:lnTo>
                      <a:pt x="35" y="12"/>
                    </a:lnTo>
                    <a:lnTo>
                      <a:pt x="37" y="11"/>
                    </a:lnTo>
                    <a:lnTo>
                      <a:pt x="38" y="10"/>
                    </a:lnTo>
                    <a:lnTo>
                      <a:pt x="39" y="9"/>
                    </a:lnTo>
                    <a:lnTo>
                      <a:pt x="40" y="9"/>
                    </a:lnTo>
                    <a:lnTo>
                      <a:pt x="32" y="0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29" y="3"/>
                    </a:lnTo>
                    <a:lnTo>
                      <a:pt x="28" y="4"/>
                    </a:lnTo>
                    <a:lnTo>
                      <a:pt x="27" y="4"/>
                    </a:lnTo>
                    <a:lnTo>
                      <a:pt x="25" y="5"/>
                    </a:lnTo>
                    <a:lnTo>
                      <a:pt x="24" y="6"/>
                    </a:lnTo>
                    <a:lnTo>
                      <a:pt x="22" y="6"/>
                    </a:lnTo>
                    <a:lnTo>
                      <a:pt x="19" y="7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3" y="8"/>
                    </a:lnTo>
                    <a:lnTo>
                      <a:pt x="12" y="6"/>
                    </a:lnTo>
                    <a:lnTo>
                      <a:pt x="11" y="5"/>
                    </a:lnTo>
                    <a:lnTo>
                      <a:pt x="11" y="4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0" y="6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5" y="17"/>
                    </a:lnTo>
                    <a:lnTo>
                      <a:pt x="15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32" name="Freeform 778"/>
              <p:cNvSpPr>
                <a:spLocks/>
              </p:cNvSpPr>
              <p:nvPr/>
            </p:nvSpPr>
            <p:spPr bwMode="auto">
              <a:xfrm>
                <a:off x="2184" y="3345"/>
                <a:ext cx="29" cy="19"/>
              </a:xfrm>
              <a:custGeom>
                <a:avLst/>
                <a:gdLst>
                  <a:gd name="T0" fmla="*/ 3 w 29"/>
                  <a:gd name="T1" fmla="*/ 19 h 19"/>
                  <a:gd name="T2" fmla="*/ 4 w 29"/>
                  <a:gd name="T3" fmla="*/ 19 h 19"/>
                  <a:gd name="T4" fmla="*/ 5 w 29"/>
                  <a:gd name="T5" fmla="*/ 19 h 19"/>
                  <a:gd name="T6" fmla="*/ 6 w 29"/>
                  <a:gd name="T7" fmla="*/ 19 h 19"/>
                  <a:gd name="T8" fmla="*/ 8 w 29"/>
                  <a:gd name="T9" fmla="*/ 18 h 19"/>
                  <a:gd name="T10" fmla="*/ 9 w 29"/>
                  <a:gd name="T11" fmla="*/ 18 h 19"/>
                  <a:gd name="T12" fmla="*/ 11 w 29"/>
                  <a:gd name="T13" fmla="*/ 17 h 19"/>
                  <a:gd name="T14" fmla="*/ 13 w 29"/>
                  <a:gd name="T15" fmla="*/ 17 h 19"/>
                  <a:gd name="T16" fmla="*/ 14 w 29"/>
                  <a:gd name="T17" fmla="*/ 16 h 19"/>
                  <a:gd name="T18" fmla="*/ 16 w 29"/>
                  <a:gd name="T19" fmla="*/ 15 h 19"/>
                  <a:gd name="T20" fmla="*/ 18 w 29"/>
                  <a:gd name="T21" fmla="*/ 15 h 19"/>
                  <a:gd name="T22" fmla="*/ 19 w 29"/>
                  <a:gd name="T23" fmla="*/ 14 h 19"/>
                  <a:gd name="T24" fmla="*/ 21 w 29"/>
                  <a:gd name="T25" fmla="*/ 14 h 19"/>
                  <a:gd name="T26" fmla="*/ 22 w 29"/>
                  <a:gd name="T27" fmla="*/ 13 h 19"/>
                  <a:gd name="T28" fmla="*/ 23 w 29"/>
                  <a:gd name="T29" fmla="*/ 12 h 19"/>
                  <a:gd name="T30" fmla="*/ 24 w 29"/>
                  <a:gd name="T31" fmla="*/ 12 h 19"/>
                  <a:gd name="T32" fmla="*/ 25 w 29"/>
                  <a:gd name="T33" fmla="*/ 11 h 19"/>
                  <a:gd name="T34" fmla="*/ 26 w 29"/>
                  <a:gd name="T35" fmla="*/ 10 h 19"/>
                  <a:gd name="T36" fmla="*/ 27 w 29"/>
                  <a:gd name="T37" fmla="*/ 9 h 19"/>
                  <a:gd name="T38" fmla="*/ 28 w 29"/>
                  <a:gd name="T39" fmla="*/ 8 h 19"/>
                  <a:gd name="T40" fmla="*/ 29 w 29"/>
                  <a:gd name="T41" fmla="*/ 6 h 19"/>
                  <a:gd name="T42" fmla="*/ 29 w 29"/>
                  <a:gd name="T43" fmla="*/ 5 h 19"/>
                  <a:gd name="T44" fmla="*/ 29 w 29"/>
                  <a:gd name="T45" fmla="*/ 4 h 19"/>
                  <a:gd name="T46" fmla="*/ 29 w 29"/>
                  <a:gd name="T47" fmla="*/ 2 h 19"/>
                  <a:gd name="T48" fmla="*/ 28 w 29"/>
                  <a:gd name="T49" fmla="*/ 0 h 19"/>
                  <a:gd name="T50" fmla="*/ 20 w 29"/>
                  <a:gd name="T51" fmla="*/ 3 h 19"/>
                  <a:gd name="T52" fmla="*/ 20 w 29"/>
                  <a:gd name="T53" fmla="*/ 5 h 19"/>
                  <a:gd name="T54" fmla="*/ 20 w 29"/>
                  <a:gd name="T55" fmla="*/ 6 h 19"/>
                  <a:gd name="T56" fmla="*/ 19 w 29"/>
                  <a:gd name="T57" fmla="*/ 7 h 19"/>
                  <a:gd name="T58" fmla="*/ 18 w 29"/>
                  <a:gd name="T59" fmla="*/ 8 h 19"/>
                  <a:gd name="T60" fmla="*/ 15 w 29"/>
                  <a:gd name="T61" fmla="*/ 9 h 19"/>
                  <a:gd name="T62" fmla="*/ 13 w 29"/>
                  <a:gd name="T63" fmla="*/ 10 h 19"/>
                  <a:gd name="T64" fmla="*/ 10 w 29"/>
                  <a:gd name="T65" fmla="*/ 11 h 19"/>
                  <a:gd name="T66" fmla="*/ 8 w 29"/>
                  <a:gd name="T67" fmla="*/ 12 h 19"/>
                  <a:gd name="T68" fmla="*/ 5 w 29"/>
                  <a:gd name="T69" fmla="*/ 12 h 19"/>
                  <a:gd name="T70" fmla="*/ 3 w 29"/>
                  <a:gd name="T71" fmla="*/ 13 h 19"/>
                  <a:gd name="T72" fmla="*/ 2 w 29"/>
                  <a:gd name="T73" fmla="*/ 13 h 19"/>
                  <a:gd name="T74" fmla="*/ 0 w 29"/>
                  <a:gd name="T75" fmla="*/ 13 h 19"/>
                  <a:gd name="T76" fmla="*/ 3 w 29"/>
                  <a:gd name="T7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9" h="19">
                    <a:moveTo>
                      <a:pt x="3" y="19"/>
                    </a:moveTo>
                    <a:lnTo>
                      <a:pt x="4" y="19"/>
                    </a:lnTo>
                    <a:lnTo>
                      <a:pt x="5" y="19"/>
                    </a:lnTo>
                    <a:lnTo>
                      <a:pt x="6" y="19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11" y="17"/>
                    </a:lnTo>
                    <a:lnTo>
                      <a:pt x="13" y="17"/>
                    </a:lnTo>
                    <a:lnTo>
                      <a:pt x="14" y="16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19" y="14"/>
                    </a:lnTo>
                    <a:lnTo>
                      <a:pt x="21" y="14"/>
                    </a:lnTo>
                    <a:lnTo>
                      <a:pt x="22" y="13"/>
                    </a:lnTo>
                    <a:lnTo>
                      <a:pt x="23" y="12"/>
                    </a:lnTo>
                    <a:lnTo>
                      <a:pt x="24" y="12"/>
                    </a:lnTo>
                    <a:lnTo>
                      <a:pt x="25" y="11"/>
                    </a:lnTo>
                    <a:lnTo>
                      <a:pt x="26" y="10"/>
                    </a:lnTo>
                    <a:lnTo>
                      <a:pt x="27" y="9"/>
                    </a:lnTo>
                    <a:lnTo>
                      <a:pt x="28" y="8"/>
                    </a:lnTo>
                    <a:lnTo>
                      <a:pt x="29" y="6"/>
                    </a:lnTo>
                    <a:lnTo>
                      <a:pt x="29" y="5"/>
                    </a:lnTo>
                    <a:lnTo>
                      <a:pt x="29" y="4"/>
                    </a:lnTo>
                    <a:lnTo>
                      <a:pt x="29" y="2"/>
                    </a:lnTo>
                    <a:lnTo>
                      <a:pt x="28" y="0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8" y="8"/>
                    </a:lnTo>
                    <a:lnTo>
                      <a:pt x="15" y="9"/>
                    </a:lnTo>
                    <a:lnTo>
                      <a:pt x="13" y="10"/>
                    </a:lnTo>
                    <a:lnTo>
                      <a:pt x="10" y="11"/>
                    </a:lnTo>
                    <a:lnTo>
                      <a:pt x="8" y="12"/>
                    </a:lnTo>
                    <a:lnTo>
                      <a:pt x="5" y="12"/>
                    </a:lnTo>
                    <a:lnTo>
                      <a:pt x="3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33" name="Freeform 779"/>
              <p:cNvSpPr>
                <a:spLocks/>
              </p:cNvSpPr>
              <p:nvPr/>
            </p:nvSpPr>
            <p:spPr bwMode="auto">
              <a:xfrm>
                <a:off x="2172" y="3353"/>
                <a:ext cx="11" cy="11"/>
              </a:xfrm>
              <a:custGeom>
                <a:avLst/>
                <a:gdLst>
                  <a:gd name="T0" fmla="*/ 10 w 11"/>
                  <a:gd name="T1" fmla="*/ 5 h 11"/>
                  <a:gd name="T2" fmla="*/ 9 w 11"/>
                  <a:gd name="T3" fmla="*/ 4 h 11"/>
                  <a:gd name="T4" fmla="*/ 9 w 11"/>
                  <a:gd name="T5" fmla="*/ 3 h 11"/>
                  <a:gd name="T6" fmla="*/ 8 w 11"/>
                  <a:gd name="T7" fmla="*/ 2 h 11"/>
                  <a:gd name="T8" fmla="*/ 8 w 11"/>
                  <a:gd name="T9" fmla="*/ 2 h 11"/>
                  <a:gd name="T10" fmla="*/ 7 w 11"/>
                  <a:gd name="T11" fmla="*/ 1 h 11"/>
                  <a:gd name="T12" fmla="*/ 7 w 11"/>
                  <a:gd name="T13" fmla="*/ 0 h 11"/>
                  <a:gd name="T14" fmla="*/ 6 w 11"/>
                  <a:gd name="T15" fmla="*/ 0 h 11"/>
                  <a:gd name="T16" fmla="*/ 6 w 11"/>
                  <a:gd name="T17" fmla="*/ 0 h 11"/>
                  <a:gd name="T18" fmla="*/ 6 w 11"/>
                  <a:gd name="T19" fmla="*/ 1 h 11"/>
                  <a:gd name="T20" fmla="*/ 6 w 11"/>
                  <a:gd name="T21" fmla="*/ 2 h 11"/>
                  <a:gd name="T22" fmla="*/ 6 w 11"/>
                  <a:gd name="T23" fmla="*/ 4 h 11"/>
                  <a:gd name="T24" fmla="*/ 7 w 11"/>
                  <a:gd name="T25" fmla="*/ 5 h 11"/>
                  <a:gd name="T26" fmla="*/ 0 w 11"/>
                  <a:gd name="T27" fmla="*/ 5 h 11"/>
                  <a:gd name="T28" fmla="*/ 1 w 11"/>
                  <a:gd name="T29" fmla="*/ 11 h 11"/>
                  <a:gd name="T30" fmla="*/ 2 w 11"/>
                  <a:gd name="T31" fmla="*/ 11 h 11"/>
                  <a:gd name="T32" fmla="*/ 3 w 11"/>
                  <a:gd name="T33" fmla="*/ 11 h 11"/>
                  <a:gd name="T34" fmla="*/ 4 w 11"/>
                  <a:gd name="T35" fmla="*/ 11 h 11"/>
                  <a:gd name="T36" fmla="*/ 5 w 11"/>
                  <a:gd name="T37" fmla="*/ 11 h 11"/>
                  <a:gd name="T38" fmla="*/ 6 w 11"/>
                  <a:gd name="T39" fmla="*/ 11 h 11"/>
                  <a:gd name="T40" fmla="*/ 6 w 11"/>
                  <a:gd name="T41" fmla="*/ 11 h 11"/>
                  <a:gd name="T42" fmla="*/ 7 w 11"/>
                  <a:gd name="T43" fmla="*/ 11 h 11"/>
                  <a:gd name="T44" fmla="*/ 7 w 11"/>
                  <a:gd name="T45" fmla="*/ 11 h 11"/>
                  <a:gd name="T46" fmla="*/ 8 w 11"/>
                  <a:gd name="T47" fmla="*/ 11 h 11"/>
                  <a:gd name="T48" fmla="*/ 8 w 11"/>
                  <a:gd name="T49" fmla="*/ 11 h 11"/>
                  <a:gd name="T50" fmla="*/ 9 w 11"/>
                  <a:gd name="T51" fmla="*/ 11 h 11"/>
                  <a:gd name="T52" fmla="*/ 9 w 11"/>
                  <a:gd name="T53" fmla="*/ 11 h 11"/>
                  <a:gd name="T54" fmla="*/ 10 w 11"/>
                  <a:gd name="T55" fmla="*/ 11 h 11"/>
                  <a:gd name="T56" fmla="*/ 10 w 11"/>
                  <a:gd name="T57" fmla="*/ 10 h 11"/>
                  <a:gd name="T58" fmla="*/ 11 w 11"/>
                  <a:gd name="T59" fmla="*/ 10 h 11"/>
                  <a:gd name="T60" fmla="*/ 11 w 11"/>
                  <a:gd name="T61" fmla="*/ 10 h 11"/>
                  <a:gd name="T62" fmla="*/ 10 w 11"/>
                  <a:gd name="T6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" h="11">
                    <a:moveTo>
                      <a:pt x="10" y="5"/>
                    </a:moveTo>
                    <a:lnTo>
                      <a:pt x="9" y="4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34" name="Freeform 780"/>
              <p:cNvSpPr>
                <a:spLocks/>
              </p:cNvSpPr>
              <p:nvPr/>
            </p:nvSpPr>
            <p:spPr bwMode="auto">
              <a:xfrm>
                <a:off x="2161" y="3275"/>
                <a:ext cx="46" cy="46"/>
              </a:xfrm>
              <a:custGeom>
                <a:avLst/>
                <a:gdLst>
                  <a:gd name="T0" fmla="*/ 36 w 46"/>
                  <a:gd name="T1" fmla="*/ 5 h 46"/>
                  <a:gd name="T2" fmla="*/ 31 w 46"/>
                  <a:gd name="T3" fmla="*/ 2 h 46"/>
                  <a:gd name="T4" fmla="*/ 27 w 46"/>
                  <a:gd name="T5" fmla="*/ 1 h 46"/>
                  <a:gd name="T6" fmla="*/ 23 w 46"/>
                  <a:gd name="T7" fmla="*/ 0 h 46"/>
                  <a:gd name="T8" fmla="*/ 19 w 46"/>
                  <a:gd name="T9" fmla="*/ 0 h 46"/>
                  <a:gd name="T10" fmla="*/ 15 w 46"/>
                  <a:gd name="T11" fmla="*/ 0 h 46"/>
                  <a:gd name="T12" fmla="*/ 12 w 46"/>
                  <a:gd name="T13" fmla="*/ 1 h 46"/>
                  <a:gd name="T14" fmla="*/ 9 w 46"/>
                  <a:gd name="T15" fmla="*/ 1 h 46"/>
                  <a:gd name="T16" fmla="*/ 6 w 46"/>
                  <a:gd name="T17" fmla="*/ 3 h 46"/>
                  <a:gd name="T18" fmla="*/ 3 w 46"/>
                  <a:gd name="T19" fmla="*/ 6 h 46"/>
                  <a:gd name="T20" fmla="*/ 1 w 46"/>
                  <a:gd name="T21" fmla="*/ 10 h 46"/>
                  <a:gd name="T22" fmla="*/ 1 w 46"/>
                  <a:gd name="T23" fmla="*/ 14 h 46"/>
                  <a:gd name="T24" fmla="*/ 1 w 46"/>
                  <a:gd name="T25" fmla="*/ 18 h 46"/>
                  <a:gd name="T26" fmla="*/ 1 w 46"/>
                  <a:gd name="T27" fmla="*/ 21 h 46"/>
                  <a:gd name="T28" fmla="*/ 3 w 46"/>
                  <a:gd name="T29" fmla="*/ 24 h 46"/>
                  <a:gd name="T30" fmla="*/ 5 w 46"/>
                  <a:gd name="T31" fmla="*/ 27 h 46"/>
                  <a:gd name="T32" fmla="*/ 7 w 46"/>
                  <a:gd name="T33" fmla="*/ 29 h 46"/>
                  <a:gd name="T34" fmla="*/ 11 w 46"/>
                  <a:gd name="T35" fmla="*/ 31 h 46"/>
                  <a:gd name="T36" fmla="*/ 14 w 46"/>
                  <a:gd name="T37" fmla="*/ 32 h 46"/>
                  <a:gd name="T38" fmla="*/ 19 w 46"/>
                  <a:gd name="T39" fmla="*/ 33 h 46"/>
                  <a:gd name="T40" fmla="*/ 22 w 46"/>
                  <a:gd name="T41" fmla="*/ 33 h 46"/>
                  <a:gd name="T42" fmla="*/ 24 w 46"/>
                  <a:gd name="T43" fmla="*/ 33 h 46"/>
                  <a:gd name="T44" fmla="*/ 27 w 46"/>
                  <a:gd name="T45" fmla="*/ 33 h 46"/>
                  <a:gd name="T46" fmla="*/ 29 w 46"/>
                  <a:gd name="T47" fmla="*/ 33 h 46"/>
                  <a:gd name="T48" fmla="*/ 29 w 46"/>
                  <a:gd name="T49" fmla="*/ 38 h 46"/>
                  <a:gd name="T50" fmla="*/ 30 w 46"/>
                  <a:gd name="T51" fmla="*/ 45 h 46"/>
                  <a:gd name="T52" fmla="*/ 32 w 46"/>
                  <a:gd name="T53" fmla="*/ 46 h 46"/>
                  <a:gd name="T54" fmla="*/ 37 w 46"/>
                  <a:gd name="T55" fmla="*/ 46 h 46"/>
                  <a:gd name="T56" fmla="*/ 42 w 46"/>
                  <a:gd name="T57" fmla="*/ 44 h 46"/>
                  <a:gd name="T58" fmla="*/ 45 w 46"/>
                  <a:gd name="T59" fmla="*/ 42 h 46"/>
                  <a:gd name="T60" fmla="*/ 46 w 46"/>
                  <a:gd name="T61" fmla="*/ 38 h 46"/>
                  <a:gd name="T62" fmla="*/ 46 w 46"/>
                  <a:gd name="T63" fmla="*/ 29 h 46"/>
                  <a:gd name="T64" fmla="*/ 44 w 46"/>
                  <a:gd name="T65" fmla="*/ 18 h 46"/>
                  <a:gd name="T66" fmla="*/ 41 w 46"/>
                  <a:gd name="T67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6" h="46">
                    <a:moveTo>
                      <a:pt x="38" y="6"/>
                    </a:moveTo>
                    <a:lnTo>
                      <a:pt x="36" y="5"/>
                    </a:lnTo>
                    <a:lnTo>
                      <a:pt x="34" y="3"/>
                    </a:lnTo>
                    <a:lnTo>
                      <a:pt x="31" y="2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2" y="23"/>
                    </a:lnTo>
                    <a:lnTo>
                      <a:pt x="3" y="24"/>
                    </a:lnTo>
                    <a:lnTo>
                      <a:pt x="4" y="26"/>
                    </a:lnTo>
                    <a:lnTo>
                      <a:pt x="5" y="27"/>
                    </a:lnTo>
                    <a:lnTo>
                      <a:pt x="6" y="28"/>
                    </a:lnTo>
                    <a:lnTo>
                      <a:pt x="7" y="29"/>
                    </a:lnTo>
                    <a:lnTo>
                      <a:pt x="9" y="30"/>
                    </a:lnTo>
                    <a:lnTo>
                      <a:pt x="11" y="31"/>
                    </a:lnTo>
                    <a:lnTo>
                      <a:pt x="12" y="32"/>
                    </a:lnTo>
                    <a:lnTo>
                      <a:pt x="14" y="32"/>
                    </a:lnTo>
                    <a:lnTo>
                      <a:pt x="16" y="33"/>
                    </a:lnTo>
                    <a:lnTo>
                      <a:pt x="19" y="33"/>
                    </a:lnTo>
                    <a:lnTo>
                      <a:pt x="21" y="33"/>
                    </a:lnTo>
                    <a:lnTo>
                      <a:pt x="22" y="33"/>
                    </a:lnTo>
                    <a:lnTo>
                      <a:pt x="23" y="33"/>
                    </a:lnTo>
                    <a:lnTo>
                      <a:pt x="24" y="33"/>
                    </a:lnTo>
                    <a:lnTo>
                      <a:pt x="25" y="33"/>
                    </a:lnTo>
                    <a:lnTo>
                      <a:pt x="27" y="33"/>
                    </a:lnTo>
                    <a:lnTo>
                      <a:pt x="28" y="33"/>
                    </a:lnTo>
                    <a:lnTo>
                      <a:pt x="29" y="33"/>
                    </a:lnTo>
                    <a:lnTo>
                      <a:pt x="30" y="32"/>
                    </a:lnTo>
                    <a:lnTo>
                      <a:pt x="29" y="38"/>
                    </a:lnTo>
                    <a:lnTo>
                      <a:pt x="29" y="42"/>
                    </a:lnTo>
                    <a:lnTo>
                      <a:pt x="30" y="45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7" y="46"/>
                    </a:lnTo>
                    <a:lnTo>
                      <a:pt x="39" y="45"/>
                    </a:lnTo>
                    <a:lnTo>
                      <a:pt x="42" y="44"/>
                    </a:lnTo>
                    <a:lnTo>
                      <a:pt x="44" y="43"/>
                    </a:lnTo>
                    <a:lnTo>
                      <a:pt x="45" y="42"/>
                    </a:lnTo>
                    <a:lnTo>
                      <a:pt x="46" y="40"/>
                    </a:lnTo>
                    <a:lnTo>
                      <a:pt x="46" y="38"/>
                    </a:lnTo>
                    <a:lnTo>
                      <a:pt x="46" y="34"/>
                    </a:lnTo>
                    <a:lnTo>
                      <a:pt x="46" y="29"/>
                    </a:lnTo>
                    <a:lnTo>
                      <a:pt x="45" y="24"/>
                    </a:lnTo>
                    <a:lnTo>
                      <a:pt x="44" y="18"/>
                    </a:lnTo>
                    <a:lnTo>
                      <a:pt x="43" y="13"/>
                    </a:lnTo>
                    <a:lnTo>
                      <a:pt x="41" y="9"/>
                    </a:lnTo>
                    <a:lnTo>
                      <a:pt x="38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35" name="Freeform 781"/>
              <p:cNvSpPr>
                <a:spLocks/>
              </p:cNvSpPr>
              <p:nvPr/>
            </p:nvSpPr>
            <p:spPr bwMode="auto">
              <a:xfrm>
                <a:off x="2156" y="3281"/>
                <a:ext cx="49" cy="44"/>
              </a:xfrm>
              <a:custGeom>
                <a:avLst/>
                <a:gdLst>
                  <a:gd name="T0" fmla="*/ 49 w 49"/>
                  <a:gd name="T1" fmla="*/ 19 h 44"/>
                  <a:gd name="T2" fmla="*/ 49 w 49"/>
                  <a:gd name="T3" fmla="*/ 21 h 44"/>
                  <a:gd name="T4" fmla="*/ 49 w 49"/>
                  <a:gd name="T5" fmla="*/ 24 h 44"/>
                  <a:gd name="T6" fmla="*/ 48 w 49"/>
                  <a:gd name="T7" fmla="*/ 27 h 44"/>
                  <a:gd name="T8" fmla="*/ 46 w 49"/>
                  <a:gd name="T9" fmla="*/ 30 h 44"/>
                  <a:gd name="T10" fmla="*/ 44 w 49"/>
                  <a:gd name="T11" fmla="*/ 31 h 44"/>
                  <a:gd name="T12" fmla="*/ 42 w 49"/>
                  <a:gd name="T13" fmla="*/ 31 h 44"/>
                  <a:gd name="T14" fmla="*/ 42 w 49"/>
                  <a:gd name="T15" fmla="*/ 31 h 44"/>
                  <a:gd name="T16" fmla="*/ 41 w 49"/>
                  <a:gd name="T17" fmla="*/ 33 h 44"/>
                  <a:gd name="T18" fmla="*/ 39 w 49"/>
                  <a:gd name="T19" fmla="*/ 35 h 44"/>
                  <a:gd name="T20" fmla="*/ 37 w 49"/>
                  <a:gd name="T21" fmla="*/ 38 h 44"/>
                  <a:gd name="T22" fmla="*/ 35 w 49"/>
                  <a:gd name="T23" fmla="*/ 39 h 44"/>
                  <a:gd name="T24" fmla="*/ 32 w 49"/>
                  <a:gd name="T25" fmla="*/ 41 h 44"/>
                  <a:gd name="T26" fmla="*/ 30 w 49"/>
                  <a:gd name="T27" fmla="*/ 42 h 44"/>
                  <a:gd name="T28" fmla="*/ 27 w 49"/>
                  <a:gd name="T29" fmla="*/ 43 h 44"/>
                  <a:gd name="T30" fmla="*/ 24 w 49"/>
                  <a:gd name="T31" fmla="*/ 44 h 44"/>
                  <a:gd name="T32" fmla="*/ 20 w 49"/>
                  <a:gd name="T33" fmla="*/ 44 h 44"/>
                  <a:gd name="T34" fmla="*/ 15 w 49"/>
                  <a:gd name="T35" fmla="*/ 43 h 44"/>
                  <a:gd name="T36" fmla="*/ 11 w 49"/>
                  <a:gd name="T37" fmla="*/ 41 h 44"/>
                  <a:gd name="T38" fmla="*/ 8 w 49"/>
                  <a:gd name="T39" fmla="*/ 39 h 44"/>
                  <a:gd name="T40" fmla="*/ 5 w 49"/>
                  <a:gd name="T41" fmla="*/ 36 h 44"/>
                  <a:gd name="T42" fmla="*/ 3 w 49"/>
                  <a:gd name="T43" fmla="*/ 32 h 44"/>
                  <a:gd name="T44" fmla="*/ 1 w 49"/>
                  <a:gd name="T45" fmla="*/ 28 h 44"/>
                  <a:gd name="T46" fmla="*/ 0 w 49"/>
                  <a:gd name="T47" fmla="*/ 24 h 44"/>
                  <a:gd name="T48" fmla="*/ 0 w 49"/>
                  <a:gd name="T49" fmla="*/ 20 h 44"/>
                  <a:gd name="T50" fmla="*/ 1 w 49"/>
                  <a:gd name="T51" fmla="*/ 15 h 44"/>
                  <a:gd name="T52" fmla="*/ 3 w 49"/>
                  <a:gd name="T53" fmla="*/ 11 h 44"/>
                  <a:gd name="T54" fmla="*/ 5 w 49"/>
                  <a:gd name="T55" fmla="*/ 8 h 44"/>
                  <a:gd name="T56" fmla="*/ 5 w 49"/>
                  <a:gd name="T57" fmla="*/ 7 h 44"/>
                  <a:gd name="T58" fmla="*/ 6 w 49"/>
                  <a:gd name="T59" fmla="*/ 6 h 44"/>
                  <a:gd name="T60" fmla="*/ 7 w 49"/>
                  <a:gd name="T61" fmla="*/ 6 h 44"/>
                  <a:gd name="T62" fmla="*/ 8 w 49"/>
                  <a:gd name="T63" fmla="*/ 5 h 44"/>
                  <a:gd name="T64" fmla="*/ 10 w 49"/>
                  <a:gd name="T65" fmla="*/ 4 h 44"/>
                  <a:gd name="T66" fmla="*/ 13 w 49"/>
                  <a:gd name="T67" fmla="*/ 2 h 44"/>
                  <a:gd name="T68" fmla="*/ 17 w 49"/>
                  <a:gd name="T69" fmla="*/ 1 h 44"/>
                  <a:gd name="T70" fmla="*/ 23 w 49"/>
                  <a:gd name="T71" fmla="*/ 0 h 44"/>
                  <a:gd name="T72" fmla="*/ 28 w 49"/>
                  <a:gd name="T73" fmla="*/ 1 h 44"/>
                  <a:gd name="T74" fmla="*/ 31 w 49"/>
                  <a:gd name="T75" fmla="*/ 2 h 44"/>
                  <a:gd name="T76" fmla="*/ 34 w 49"/>
                  <a:gd name="T77" fmla="*/ 3 h 44"/>
                  <a:gd name="T78" fmla="*/ 36 w 49"/>
                  <a:gd name="T79" fmla="*/ 5 h 44"/>
                  <a:gd name="T80" fmla="*/ 39 w 49"/>
                  <a:gd name="T81" fmla="*/ 7 h 44"/>
                  <a:gd name="T82" fmla="*/ 41 w 49"/>
                  <a:gd name="T83" fmla="*/ 10 h 44"/>
                  <a:gd name="T84" fmla="*/ 44 w 49"/>
                  <a:gd name="T85" fmla="*/ 13 h 44"/>
                  <a:gd name="T86" fmla="*/ 47 w 49"/>
                  <a:gd name="T87" fmla="*/ 1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4">
                    <a:moveTo>
                      <a:pt x="48" y="18"/>
                    </a:moveTo>
                    <a:lnTo>
                      <a:pt x="49" y="19"/>
                    </a:lnTo>
                    <a:lnTo>
                      <a:pt x="49" y="20"/>
                    </a:lnTo>
                    <a:lnTo>
                      <a:pt x="49" y="21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6"/>
                    </a:lnTo>
                    <a:lnTo>
                      <a:pt x="48" y="27"/>
                    </a:lnTo>
                    <a:lnTo>
                      <a:pt x="47" y="29"/>
                    </a:lnTo>
                    <a:lnTo>
                      <a:pt x="46" y="30"/>
                    </a:lnTo>
                    <a:lnTo>
                      <a:pt x="45" y="31"/>
                    </a:lnTo>
                    <a:lnTo>
                      <a:pt x="44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1" y="33"/>
                    </a:lnTo>
                    <a:lnTo>
                      <a:pt x="40" y="34"/>
                    </a:lnTo>
                    <a:lnTo>
                      <a:pt x="39" y="35"/>
                    </a:lnTo>
                    <a:lnTo>
                      <a:pt x="38" y="36"/>
                    </a:lnTo>
                    <a:lnTo>
                      <a:pt x="37" y="38"/>
                    </a:lnTo>
                    <a:lnTo>
                      <a:pt x="36" y="38"/>
                    </a:lnTo>
                    <a:lnTo>
                      <a:pt x="35" y="39"/>
                    </a:lnTo>
                    <a:lnTo>
                      <a:pt x="34" y="40"/>
                    </a:lnTo>
                    <a:lnTo>
                      <a:pt x="32" y="41"/>
                    </a:lnTo>
                    <a:lnTo>
                      <a:pt x="31" y="42"/>
                    </a:lnTo>
                    <a:lnTo>
                      <a:pt x="30" y="42"/>
                    </a:lnTo>
                    <a:lnTo>
                      <a:pt x="28" y="43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0" y="44"/>
                    </a:lnTo>
                    <a:lnTo>
                      <a:pt x="17" y="43"/>
                    </a:lnTo>
                    <a:lnTo>
                      <a:pt x="15" y="43"/>
                    </a:lnTo>
                    <a:lnTo>
                      <a:pt x="13" y="42"/>
                    </a:lnTo>
                    <a:lnTo>
                      <a:pt x="11" y="41"/>
                    </a:lnTo>
                    <a:lnTo>
                      <a:pt x="10" y="40"/>
                    </a:lnTo>
                    <a:lnTo>
                      <a:pt x="8" y="39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4" y="34"/>
                    </a:lnTo>
                    <a:lnTo>
                      <a:pt x="3" y="32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2" y="13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5" y="1"/>
                    </a:lnTo>
                    <a:lnTo>
                      <a:pt x="17" y="1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8" y="1"/>
                    </a:lnTo>
                    <a:lnTo>
                      <a:pt x="29" y="1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4" y="3"/>
                    </a:lnTo>
                    <a:lnTo>
                      <a:pt x="35" y="4"/>
                    </a:lnTo>
                    <a:lnTo>
                      <a:pt x="36" y="5"/>
                    </a:lnTo>
                    <a:lnTo>
                      <a:pt x="38" y="7"/>
                    </a:lnTo>
                    <a:lnTo>
                      <a:pt x="39" y="7"/>
                    </a:lnTo>
                    <a:lnTo>
                      <a:pt x="40" y="8"/>
                    </a:lnTo>
                    <a:lnTo>
                      <a:pt x="41" y="10"/>
                    </a:lnTo>
                    <a:lnTo>
                      <a:pt x="43" y="11"/>
                    </a:lnTo>
                    <a:lnTo>
                      <a:pt x="44" y="13"/>
                    </a:lnTo>
                    <a:lnTo>
                      <a:pt x="46" y="14"/>
                    </a:lnTo>
                    <a:lnTo>
                      <a:pt x="47" y="16"/>
                    </a:lnTo>
                    <a:lnTo>
                      <a:pt x="48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36" name="Freeform 782"/>
              <p:cNvSpPr>
                <a:spLocks/>
              </p:cNvSpPr>
              <p:nvPr/>
            </p:nvSpPr>
            <p:spPr bwMode="auto">
              <a:xfrm>
                <a:off x="2159" y="3284"/>
                <a:ext cx="44" cy="37"/>
              </a:xfrm>
              <a:custGeom>
                <a:avLst/>
                <a:gdLst>
                  <a:gd name="T0" fmla="*/ 40 w 44"/>
                  <a:gd name="T1" fmla="*/ 14 h 37"/>
                  <a:gd name="T2" fmla="*/ 39 w 44"/>
                  <a:gd name="T3" fmla="*/ 14 h 37"/>
                  <a:gd name="T4" fmla="*/ 38 w 44"/>
                  <a:gd name="T5" fmla="*/ 15 h 37"/>
                  <a:gd name="T6" fmla="*/ 38 w 44"/>
                  <a:gd name="T7" fmla="*/ 15 h 37"/>
                  <a:gd name="T8" fmla="*/ 37 w 44"/>
                  <a:gd name="T9" fmla="*/ 15 h 37"/>
                  <a:gd name="T10" fmla="*/ 36 w 44"/>
                  <a:gd name="T11" fmla="*/ 12 h 37"/>
                  <a:gd name="T12" fmla="*/ 35 w 44"/>
                  <a:gd name="T13" fmla="*/ 9 h 37"/>
                  <a:gd name="T14" fmla="*/ 33 w 44"/>
                  <a:gd name="T15" fmla="*/ 7 h 37"/>
                  <a:gd name="T16" fmla="*/ 31 w 44"/>
                  <a:gd name="T17" fmla="*/ 5 h 37"/>
                  <a:gd name="T18" fmla="*/ 28 w 44"/>
                  <a:gd name="T19" fmla="*/ 3 h 37"/>
                  <a:gd name="T20" fmla="*/ 25 w 44"/>
                  <a:gd name="T21" fmla="*/ 1 h 37"/>
                  <a:gd name="T22" fmla="*/ 22 w 44"/>
                  <a:gd name="T23" fmla="*/ 1 h 37"/>
                  <a:gd name="T24" fmla="*/ 19 w 44"/>
                  <a:gd name="T25" fmla="*/ 0 h 37"/>
                  <a:gd name="T26" fmla="*/ 15 w 44"/>
                  <a:gd name="T27" fmla="*/ 1 h 37"/>
                  <a:gd name="T28" fmla="*/ 12 w 44"/>
                  <a:gd name="T29" fmla="*/ 2 h 37"/>
                  <a:gd name="T30" fmla="*/ 8 w 44"/>
                  <a:gd name="T31" fmla="*/ 3 h 37"/>
                  <a:gd name="T32" fmla="*/ 6 w 44"/>
                  <a:gd name="T33" fmla="*/ 6 h 37"/>
                  <a:gd name="T34" fmla="*/ 3 w 44"/>
                  <a:gd name="T35" fmla="*/ 8 h 37"/>
                  <a:gd name="T36" fmla="*/ 2 w 44"/>
                  <a:gd name="T37" fmla="*/ 12 h 37"/>
                  <a:gd name="T38" fmla="*/ 1 w 44"/>
                  <a:gd name="T39" fmla="*/ 15 h 37"/>
                  <a:gd name="T40" fmla="*/ 0 w 44"/>
                  <a:gd name="T41" fmla="*/ 19 h 37"/>
                  <a:gd name="T42" fmla="*/ 1 w 44"/>
                  <a:gd name="T43" fmla="*/ 22 h 37"/>
                  <a:gd name="T44" fmla="*/ 2 w 44"/>
                  <a:gd name="T45" fmla="*/ 26 h 37"/>
                  <a:gd name="T46" fmla="*/ 3 w 44"/>
                  <a:gd name="T47" fmla="*/ 29 h 37"/>
                  <a:gd name="T48" fmla="*/ 6 w 44"/>
                  <a:gd name="T49" fmla="*/ 32 h 37"/>
                  <a:gd name="T50" fmla="*/ 8 w 44"/>
                  <a:gd name="T51" fmla="*/ 34 h 37"/>
                  <a:gd name="T52" fmla="*/ 12 w 44"/>
                  <a:gd name="T53" fmla="*/ 36 h 37"/>
                  <a:gd name="T54" fmla="*/ 15 w 44"/>
                  <a:gd name="T55" fmla="*/ 37 h 37"/>
                  <a:gd name="T56" fmla="*/ 19 w 44"/>
                  <a:gd name="T57" fmla="*/ 37 h 37"/>
                  <a:gd name="T58" fmla="*/ 22 w 44"/>
                  <a:gd name="T59" fmla="*/ 37 h 37"/>
                  <a:gd name="T60" fmla="*/ 25 w 44"/>
                  <a:gd name="T61" fmla="*/ 36 h 37"/>
                  <a:gd name="T62" fmla="*/ 28 w 44"/>
                  <a:gd name="T63" fmla="*/ 35 h 37"/>
                  <a:gd name="T64" fmla="*/ 30 w 44"/>
                  <a:gd name="T65" fmla="*/ 33 h 37"/>
                  <a:gd name="T66" fmla="*/ 32 w 44"/>
                  <a:gd name="T67" fmla="*/ 31 h 37"/>
                  <a:gd name="T68" fmla="*/ 34 w 44"/>
                  <a:gd name="T69" fmla="*/ 29 h 37"/>
                  <a:gd name="T70" fmla="*/ 36 w 44"/>
                  <a:gd name="T71" fmla="*/ 26 h 37"/>
                  <a:gd name="T72" fmla="*/ 37 w 44"/>
                  <a:gd name="T73" fmla="*/ 24 h 37"/>
                  <a:gd name="T74" fmla="*/ 37 w 44"/>
                  <a:gd name="T75" fmla="*/ 24 h 37"/>
                  <a:gd name="T76" fmla="*/ 38 w 44"/>
                  <a:gd name="T77" fmla="*/ 25 h 37"/>
                  <a:gd name="T78" fmla="*/ 39 w 44"/>
                  <a:gd name="T79" fmla="*/ 25 h 37"/>
                  <a:gd name="T80" fmla="*/ 40 w 44"/>
                  <a:gd name="T81" fmla="*/ 25 h 37"/>
                  <a:gd name="T82" fmla="*/ 40 w 44"/>
                  <a:gd name="T83" fmla="*/ 25 h 37"/>
                  <a:gd name="T84" fmla="*/ 41 w 44"/>
                  <a:gd name="T85" fmla="*/ 25 h 37"/>
                  <a:gd name="T86" fmla="*/ 42 w 44"/>
                  <a:gd name="T87" fmla="*/ 24 h 37"/>
                  <a:gd name="T88" fmla="*/ 43 w 44"/>
                  <a:gd name="T89" fmla="*/ 23 h 37"/>
                  <a:gd name="T90" fmla="*/ 43 w 44"/>
                  <a:gd name="T91" fmla="*/ 23 h 37"/>
                  <a:gd name="T92" fmla="*/ 43 w 44"/>
                  <a:gd name="T93" fmla="*/ 22 h 37"/>
                  <a:gd name="T94" fmla="*/ 44 w 44"/>
                  <a:gd name="T95" fmla="*/ 21 h 37"/>
                  <a:gd name="T96" fmla="*/ 44 w 44"/>
                  <a:gd name="T97" fmla="*/ 20 h 37"/>
                  <a:gd name="T98" fmla="*/ 44 w 44"/>
                  <a:gd name="T99" fmla="*/ 19 h 37"/>
                  <a:gd name="T100" fmla="*/ 43 w 44"/>
                  <a:gd name="T101" fmla="*/ 18 h 37"/>
                  <a:gd name="T102" fmla="*/ 43 w 44"/>
                  <a:gd name="T103" fmla="*/ 17 h 37"/>
                  <a:gd name="T104" fmla="*/ 43 w 44"/>
                  <a:gd name="T105" fmla="*/ 16 h 37"/>
                  <a:gd name="T106" fmla="*/ 42 w 44"/>
                  <a:gd name="T107" fmla="*/ 15 h 37"/>
                  <a:gd name="T108" fmla="*/ 41 w 44"/>
                  <a:gd name="T109" fmla="*/ 15 h 37"/>
                  <a:gd name="T110" fmla="*/ 40 w 44"/>
                  <a:gd name="T111" fmla="*/ 14 h 37"/>
                  <a:gd name="T112" fmla="*/ 40 w 44"/>
                  <a:gd name="T113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4" h="37">
                    <a:moveTo>
                      <a:pt x="40" y="14"/>
                    </a:moveTo>
                    <a:lnTo>
                      <a:pt x="39" y="14"/>
                    </a:lnTo>
                    <a:lnTo>
                      <a:pt x="38" y="15"/>
                    </a:lnTo>
                    <a:lnTo>
                      <a:pt x="38" y="15"/>
                    </a:lnTo>
                    <a:lnTo>
                      <a:pt x="37" y="15"/>
                    </a:lnTo>
                    <a:lnTo>
                      <a:pt x="36" y="12"/>
                    </a:lnTo>
                    <a:lnTo>
                      <a:pt x="35" y="9"/>
                    </a:lnTo>
                    <a:lnTo>
                      <a:pt x="33" y="7"/>
                    </a:lnTo>
                    <a:lnTo>
                      <a:pt x="31" y="5"/>
                    </a:lnTo>
                    <a:lnTo>
                      <a:pt x="28" y="3"/>
                    </a:lnTo>
                    <a:lnTo>
                      <a:pt x="25" y="1"/>
                    </a:lnTo>
                    <a:lnTo>
                      <a:pt x="22" y="1"/>
                    </a:lnTo>
                    <a:lnTo>
                      <a:pt x="19" y="0"/>
                    </a:lnTo>
                    <a:lnTo>
                      <a:pt x="15" y="1"/>
                    </a:lnTo>
                    <a:lnTo>
                      <a:pt x="12" y="2"/>
                    </a:lnTo>
                    <a:lnTo>
                      <a:pt x="8" y="3"/>
                    </a:lnTo>
                    <a:lnTo>
                      <a:pt x="6" y="6"/>
                    </a:lnTo>
                    <a:lnTo>
                      <a:pt x="3" y="8"/>
                    </a:lnTo>
                    <a:lnTo>
                      <a:pt x="2" y="12"/>
                    </a:lnTo>
                    <a:lnTo>
                      <a:pt x="1" y="15"/>
                    </a:lnTo>
                    <a:lnTo>
                      <a:pt x="0" y="19"/>
                    </a:lnTo>
                    <a:lnTo>
                      <a:pt x="1" y="22"/>
                    </a:lnTo>
                    <a:lnTo>
                      <a:pt x="2" y="26"/>
                    </a:lnTo>
                    <a:lnTo>
                      <a:pt x="3" y="29"/>
                    </a:lnTo>
                    <a:lnTo>
                      <a:pt x="6" y="32"/>
                    </a:lnTo>
                    <a:lnTo>
                      <a:pt x="8" y="34"/>
                    </a:lnTo>
                    <a:lnTo>
                      <a:pt x="12" y="36"/>
                    </a:lnTo>
                    <a:lnTo>
                      <a:pt x="15" y="37"/>
                    </a:lnTo>
                    <a:lnTo>
                      <a:pt x="19" y="37"/>
                    </a:lnTo>
                    <a:lnTo>
                      <a:pt x="22" y="37"/>
                    </a:lnTo>
                    <a:lnTo>
                      <a:pt x="25" y="36"/>
                    </a:lnTo>
                    <a:lnTo>
                      <a:pt x="28" y="35"/>
                    </a:lnTo>
                    <a:lnTo>
                      <a:pt x="30" y="33"/>
                    </a:lnTo>
                    <a:lnTo>
                      <a:pt x="32" y="31"/>
                    </a:lnTo>
                    <a:lnTo>
                      <a:pt x="34" y="29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7" y="24"/>
                    </a:lnTo>
                    <a:lnTo>
                      <a:pt x="38" y="25"/>
                    </a:lnTo>
                    <a:lnTo>
                      <a:pt x="39" y="25"/>
                    </a:lnTo>
                    <a:lnTo>
                      <a:pt x="40" y="25"/>
                    </a:lnTo>
                    <a:lnTo>
                      <a:pt x="40" y="25"/>
                    </a:lnTo>
                    <a:lnTo>
                      <a:pt x="41" y="25"/>
                    </a:lnTo>
                    <a:lnTo>
                      <a:pt x="42" y="24"/>
                    </a:lnTo>
                    <a:lnTo>
                      <a:pt x="43" y="23"/>
                    </a:lnTo>
                    <a:lnTo>
                      <a:pt x="43" y="23"/>
                    </a:lnTo>
                    <a:lnTo>
                      <a:pt x="43" y="22"/>
                    </a:lnTo>
                    <a:lnTo>
                      <a:pt x="44" y="21"/>
                    </a:lnTo>
                    <a:lnTo>
                      <a:pt x="44" y="20"/>
                    </a:lnTo>
                    <a:lnTo>
                      <a:pt x="44" y="19"/>
                    </a:lnTo>
                    <a:lnTo>
                      <a:pt x="43" y="18"/>
                    </a:lnTo>
                    <a:lnTo>
                      <a:pt x="43" y="17"/>
                    </a:lnTo>
                    <a:lnTo>
                      <a:pt x="43" y="16"/>
                    </a:lnTo>
                    <a:lnTo>
                      <a:pt x="42" y="15"/>
                    </a:lnTo>
                    <a:lnTo>
                      <a:pt x="41" y="15"/>
                    </a:lnTo>
                    <a:lnTo>
                      <a:pt x="40" y="14"/>
                    </a:lnTo>
                    <a:lnTo>
                      <a:pt x="4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37" name="Freeform 783"/>
              <p:cNvSpPr>
                <a:spLocks/>
              </p:cNvSpPr>
              <p:nvPr/>
            </p:nvSpPr>
            <p:spPr bwMode="auto">
              <a:xfrm>
                <a:off x="2169" y="3310"/>
                <a:ext cx="17" cy="6"/>
              </a:xfrm>
              <a:custGeom>
                <a:avLst/>
                <a:gdLst>
                  <a:gd name="T0" fmla="*/ 0 w 17"/>
                  <a:gd name="T1" fmla="*/ 0 h 6"/>
                  <a:gd name="T2" fmla="*/ 0 w 17"/>
                  <a:gd name="T3" fmla="*/ 1 h 6"/>
                  <a:gd name="T4" fmla="*/ 0 w 17"/>
                  <a:gd name="T5" fmla="*/ 2 h 6"/>
                  <a:gd name="T6" fmla="*/ 1 w 17"/>
                  <a:gd name="T7" fmla="*/ 4 h 6"/>
                  <a:gd name="T8" fmla="*/ 3 w 17"/>
                  <a:gd name="T9" fmla="*/ 5 h 6"/>
                  <a:gd name="T10" fmla="*/ 4 w 17"/>
                  <a:gd name="T11" fmla="*/ 5 h 6"/>
                  <a:gd name="T12" fmla="*/ 5 w 17"/>
                  <a:gd name="T13" fmla="*/ 6 h 6"/>
                  <a:gd name="T14" fmla="*/ 6 w 17"/>
                  <a:gd name="T15" fmla="*/ 6 h 6"/>
                  <a:gd name="T16" fmla="*/ 7 w 17"/>
                  <a:gd name="T17" fmla="*/ 6 h 6"/>
                  <a:gd name="T18" fmla="*/ 8 w 17"/>
                  <a:gd name="T19" fmla="*/ 6 h 6"/>
                  <a:gd name="T20" fmla="*/ 9 w 17"/>
                  <a:gd name="T21" fmla="*/ 6 h 6"/>
                  <a:gd name="T22" fmla="*/ 9 w 17"/>
                  <a:gd name="T23" fmla="*/ 6 h 6"/>
                  <a:gd name="T24" fmla="*/ 10 w 17"/>
                  <a:gd name="T25" fmla="*/ 6 h 6"/>
                  <a:gd name="T26" fmla="*/ 17 w 17"/>
                  <a:gd name="T27" fmla="*/ 0 h 6"/>
                  <a:gd name="T28" fmla="*/ 0 w 17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6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38" name="Freeform 784"/>
              <p:cNvSpPr>
                <a:spLocks/>
              </p:cNvSpPr>
              <p:nvPr/>
            </p:nvSpPr>
            <p:spPr bwMode="auto">
              <a:xfrm>
                <a:off x="2171" y="3311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 w 10"/>
                  <a:gd name="T3" fmla="*/ 2 h 2"/>
                  <a:gd name="T4" fmla="*/ 8 w 10"/>
                  <a:gd name="T5" fmla="*/ 2 h 2"/>
                  <a:gd name="T6" fmla="*/ 10 w 10"/>
                  <a:gd name="T7" fmla="*/ 0 h 2"/>
                  <a:gd name="T8" fmla="*/ 0 w 10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39" name="Freeform 785"/>
              <p:cNvSpPr>
                <a:spLocks/>
              </p:cNvSpPr>
              <p:nvPr/>
            </p:nvSpPr>
            <p:spPr bwMode="auto">
              <a:xfrm>
                <a:off x="2159" y="3277"/>
                <a:ext cx="35" cy="12"/>
              </a:xfrm>
              <a:custGeom>
                <a:avLst/>
                <a:gdLst>
                  <a:gd name="T0" fmla="*/ 28 w 35"/>
                  <a:gd name="T1" fmla="*/ 2 h 12"/>
                  <a:gd name="T2" fmla="*/ 28 w 35"/>
                  <a:gd name="T3" fmla="*/ 2 h 12"/>
                  <a:gd name="T4" fmla="*/ 27 w 35"/>
                  <a:gd name="T5" fmla="*/ 2 h 12"/>
                  <a:gd name="T6" fmla="*/ 26 w 35"/>
                  <a:gd name="T7" fmla="*/ 2 h 12"/>
                  <a:gd name="T8" fmla="*/ 25 w 35"/>
                  <a:gd name="T9" fmla="*/ 2 h 12"/>
                  <a:gd name="T10" fmla="*/ 24 w 35"/>
                  <a:gd name="T11" fmla="*/ 2 h 12"/>
                  <a:gd name="T12" fmla="*/ 22 w 35"/>
                  <a:gd name="T13" fmla="*/ 2 h 12"/>
                  <a:gd name="T14" fmla="*/ 21 w 35"/>
                  <a:gd name="T15" fmla="*/ 1 h 12"/>
                  <a:gd name="T16" fmla="*/ 19 w 35"/>
                  <a:gd name="T17" fmla="*/ 1 h 12"/>
                  <a:gd name="T18" fmla="*/ 17 w 35"/>
                  <a:gd name="T19" fmla="*/ 1 h 12"/>
                  <a:gd name="T20" fmla="*/ 16 w 35"/>
                  <a:gd name="T21" fmla="*/ 1 h 12"/>
                  <a:gd name="T22" fmla="*/ 14 w 35"/>
                  <a:gd name="T23" fmla="*/ 1 h 12"/>
                  <a:gd name="T24" fmla="*/ 13 w 35"/>
                  <a:gd name="T25" fmla="*/ 0 h 12"/>
                  <a:gd name="T26" fmla="*/ 12 w 35"/>
                  <a:gd name="T27" fmla="*/ 0 h 12"/>
                  <a:gd name="T28" fmla="*/ 11 w 35"/>
                  <a:gd name="T29" fmla="*/ 0 h 12"/>
                  <a:gd name="T30" fmla="*/ 10 w 35"/>
                  <a:gd name="T31" fmla="*/ 0 h 12"/>
                  <a:gd name="T32" fmla="*/ 9 w 35"/>
                  <a:gd name="T33" fmla="*/ 0 h 12"/>
                  <a:gd name="T34" fmla="*/ 8 w 35"/>
                  <a:gd name="T35" fmla="*/ 0 h 12"/>
                  <a:gd name="T36" fmla="*/ 6 w 35"/>
                  <a:gd name="T37" fmla="*/ 1 h 12"/>
                  <a:gd name="T38" fmla="*/ 4 w 35"/>
                  <a:gd name="T39" fmla="*/ 3 h 12"/>
                  <a:gd name="T40" fmla="*/ 3 w 35"/>
                  <a:gd name="T41" fmla="*/ 4 h 12"/>
                  <a:gd name="T42" fmla="*/ 1 w 35"/>
                  <a:gd name="T43" fmla="*/ 6 h 12"/>
                  <a:gd name="T44" fmla="*/ 1 w 35"/>
                  <a:gd name="T45" fmla="*/ 7 h 12"/>
                  <a:gd name="T46" fmla="*/ 0 w 35"/>
                  <a:gd name="T47" fmla="*/ 9 h 12"/>
                  <a:gd name="T48" fmla="*/ 0 w 35"/>
                  <a:gd name="T49" fmla="*/ 10 h 12"/>
                  <a:gd name="T50" fmla="*/ 0 w 35"/>
                  <a:gd name="T51" fmla="*/ 10 h 12"/>
                  <a:gd name="T52" fmla="*/ 1 w 35"/>
                  <a:gd name="T53" fmla="*/ 11 h 12"/>
                  <a:gd name="T54" fmla="*/ 3 w 35"/>
                  <a:gd name="T55" fmla="*/ 11 h 12"/>
                  <a:gd name="T56" fmla="*/ 5 w 35"/>
                  <a:gd name="T57" fmla="*/ 11 h 12"/>
                  <a:gd name="T58" fmla="*/ 7 w 35"/>
                  <a:gd name="T59" fmla="*/ 12 h 12"/>
                  <a:gd name="T60" fmla="*/ 10 w 35"/>
                  <a:gd name="T61" fmla="*/ 12 h 12"/>
                  <a:gd name="T62" fmla="*/ 13 w 35"/>
                  <a:gd name="T63" fmla="*/ 12 h 12"/>
                  <a:gd name="T64" fmla="*/ 16 w 35"/>
                  <a:gd name="T65" fmla="*/ 12 h 12"/>
                  <a:gd name="T66" fmla="*/ 19 w 35"/>
                  <a:gd name="T67" fmla="*/ 12 h 12"/>
                  <a:gd name="T68" fmla="*/ 22 w 35"/>
                  <a:gd name="T69" fmla="*/ 12 h 12"/>
                  <a:gd name="T70" fmla="*/ 25 w 35"/>
                  <a:gd name="T71" fmla="*/ 12 h 12"/>
                  <a:gd name="T72" fmla="*/ 28 w 35"/>
                  <a:gd name="T73" fmla="*/ 12 h 12"/>
                  <a:gd name="T74" fmla="*/ 30 w 35"/>
                  <a:gd name="T75" fmla="*/ 12 h 12"/>
                  <a:gd name="T76" fmla="*/ 32 w 35"/>
                  <a:gd name="T77" fmla="*/ 12 h 12"/>
                  <a:gd name="T78" fmla="*/ 33 w 35"/>
                  <a:gd name="T79" fmla="*/ 12 h 12"/>
                  <a:gd name="T80" fmla="*/ 33 w 35"/>
                  <a:gd name="T81" fmla="*/ 12 h 12"/>
                  <a:gd name="T82" fmla="*/ 35 w 35"/>
                  <a:gd name="T83" fmla="*/ 11 h 12"/>
                  <a:gd name="T84" fmla="*/ 35 w 35"/>
                  <a:gd name="T85" fmla="*/ 10 h 12"/>
                  <a:gd name="T86" fmla="*/ 35 w 35"/>
                  <a:gd name="T87" fmla="*/ 9 h 12"/>
                  <a:gd name="T88" fmla="*/ 35 w 35"/>
                  <a:gd name="T89" fmla="*/ 7 h 12"/>
                  <a:gd name="T90" fmla="*/ 33 w 35"/>
                  <a:gd name="T91" fmla="*/ 5 h 12"/>
                  <a:gd name="T92" fmla="*/ 32 w 35"/>
                  <a:gd name="T93" fmla="*/ 4 h 12"/>
                  <a:gd name="T94" fmla="*/ 30 w 35"/>
                  <a:gd name="T95" fmla="*/ 3 h 12"/>
                  <a:gd name="T96" fmla="*/ 28 w 35"/>
                  <a:gd name="T9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5" h="12">
                    <a:moveTo>
                      <a:pt x="28" y="2"/>
                    </a:moveTo>
                    <a:lnTo>
                      <a:pt x="28" y="2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5" y="2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1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7" y="12"/>
                    </a:lnTo>
                    <a:lnTo>
                      <a:pt x="10" y="12"/>
                    </a:lnTo>
                    <a:lnTo>
                      <a:pt x="13" y="12"/>
                    </a:lnTo>
                    <a:lnTo>
                      <a:pt x="16" y="12"/>
                    </a:lnTo>
                    <a:lnTo>
                      <a:pt x="19" y="12"/>
                    </a:lnTo>
                    <a:lnTo>
                      <a:pt x="22" y="12"/>
                    </a:lnTo>
                    <a:lnTo>
                      <a:pt x="25" y="12"/>
                    </a:lnTo>
                    <a:lnTo>
                      <a:pt x="28" y="12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3" y="12"/>
                    </a:lnTo>
                    <a:lnTo>
                      <a:pt x="35" y="11"/>
                    </a:lnTo>
                    <a:lnTo>
                      <a:pt x="35" y="10"/>
                    </a:lnTo>
                    <a:lnTo>
                      <a:pt x="35" y="9"/>
                    </a:lnTo>
                    <a:lnTo>
                      <a:pt x="35" y="7"/>
                    </a:lnTo>
                    <a:lnTo>
                      <a:pt x="33" y="5"/>
                    </a:lnTo>
                    <a:lnTo>
                      <a:pt x="32" y="4"/>
                    </a:lnTo>
                    <a:lnTo>
                      <a:pt x="30" y="3"/>
                    </a:lnTo>
                    <a:lnTo>
                      <a:pt x="2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40" name="Freeform 786"/>
              <p:cNvSpPr>
                <a:spLocks/>
              </p:cNvSpPr>
              <p:nvPr/>
            </p:nvSpPr>
            <p:spPr bwMode="auto">
              <a:xfrm>
                <a:off x="2197" y="3305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2 w 3"/>
                  <a:gd name="T5" fmla="*/ 2 h 3"/>
                  <a:gd name="T6" fmla="*/ 3 w 3"/>
                  <a:gd name="T7" fmla="*/ 2 h 3"/>
                  <a:gd name="T8" fmla="*/ 3 w 3"/>
                  <a:gd name="T9" fmla="*/ 1 h 3"/>
                  <a:gd name="T10" fmla="*/ 3 w 3"/>
                  <a:gd name="T11" fmla="*/ 1 h 3"/>
                  <a:gd name="T12" fmla="*/ 2 w 3"/>
                  <a:gd name="T13" fmla="*/ 0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0 w 3"/>
                  <a:gd name="T21" fmla="*/ 0 h 3"/>
                  <a:gd name="T22" fmla="*/ 0 w 3"/>
                  <a:gd name="T23" fmla="*/ 1 h 3"/>
                  <a:gd name="T24" fmla="*/ 0 w 3"/>
                  <a:gd name="T25" fmla="*/ 1 h 3"/>
                  <a:gd name="T26" fmla="*/ 0 w 3"/>
                  <a:gd name="T27" fmla="*/ 2 h 3"/>
                  <a:gd name="T28" fmla="*/ 0 w 3"/>
                  <a:gd name="T29" fmla="*/ 2 h 3"/>
                  <a:gd name="T30" fmla="*/ 1 w 3"/>
                  <a:gd name="T31" fmla="*/ 2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41" name="Freeform 787"/>
              <p:cNvSpPr>
                <a:spLocks/>
              </p:cNvSpPr>
              <p:nvPr/>
            </p:nvSpPr>
            <p:spPr bwMode="auto">
              <a:xfrm>
                <a:off x="2168" y="3327"/>
                <a:ext cx="30" cy="18"/>
              </a:xfrm>
              <a:custGeom>
                <a:avLst/>
                <a:gdLst>
                  <a:gd name="T0" fmla="*/ 29 w 30"/>
                  <a:gd name="T1" fmla="*/ 10 h 18"/>
                  <a:gd name="T2" fmla="*/ 26 w 30"/>
                  <a:gd name="T3" fmla="*/ 7 h 18"/>
                  <a:gd name="T4" fmla="*/ 30 w 30"/>
                  <a:gd name="T5" fmla="*/ 4 h 18"/>
                  <a:gd name="T6" fmla="*/ 27 w 30"/>
                  <a:gd name="T7" fmla="*/ 0 h 18"/>
                  <a:gd name="T8" fmla="*/ 25 w 30"/>
                  <a:gd name="T9" fmla="*/ 0 h 18"/>
                  <a:gd name="T10" fmla="*/ 28 w 30"/>
                  <a:gd name="T11" fmla="*/ 3 h 18"/>
                  <a:gd name="T12" fmla="*/ 24 w 30"/>
                  <a:gd name="T13" fmla="*/ 6 h 18"/>
                  <a:gd name="T14" fmla="*/ 24 w 30"/>
                  <a:gd name="T15" fmla="*/ 7 h 18"/>
                  <a:gd name="T16" fmla="*/ 25 w 30"/>
                  <a:gd name="T17" fmla="*/ 8 h 18"/>
                  <a:gd name="T18" fmla="*/ 26 w 30"/>
                  <a:gd name="T19" fmla="*/ 9 h 18"/>
                  <a:gd name="T20" fmla="*/ 26 w 30"/>
                  <a:gd name="T21" fmla="*/ 9 h 18"/>
                  <a:gd name="T22" fmla="*/ 13 w 30"/>
                  <a:gd name="T23" fmla="*/ 16 h 18"/>
                  <a:gd name="T24" fmla="*/ 3 w 30"/>
                  <a:gd name="T25" fmla="*/ 9 h 18"/>
                  <a:gd name="T26" fmla="*/ 6 w 30"/>
                  <a:gd name="T27" fmla="*/ 6 h 18"/>
                  <a:gd name="T28" fmla="*/ 2 w 30"/>
                  <a:gd name="T29" fmla="*/ 3 h 18"/>
                  <a:gd name="T30" fmla="*/ 4 w 30"/>
                  <a:gd name="T31" fmla="*/ 0 h 18"/>
                  <a:gd name="T32" fmla="*/ 2 w 30"/>
                  <a:gd name="T33" fmla="*/ 0 h 18"/>
                  <a:gd name="T34" fmla="*/ 0 w 30"/>
                  <a:gd name="T35" fmla="*/ 4 h 18"/>
                  <a:gd name="T36" fmla="*/ 3 w 30"/>
                  <a:gd name="T37" fmla="*/ 6 h 18"/>
                  <a:gd name="T38" fmla="*/ 1 w 30"/>
                  <a:gd name="T39" fmla="*/ 9 h 18"/>
                  <a:gd name="T40" fmla="*/ 12 w 30"/>
                  <a:gd name="T41" fmla="*/ 18 h 18"/>
                  <a:gd name="T42" fmla="*/ 29 w 30"/>
                  <a:gd name="T43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" h="18">
                    <a:moveTo>
                      <a:pt x="29" y="10"/>
                    </a:moveTo>
                    <a:lnTo>
                      <a:pt x="26" y="7"/>
                    </a:lnTo>
                    <a:lnTo>
                      <a:pt x="30" y="4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8" y="3"/>
                    </a:lnTo>
                    <a:lnTo>
                      <a:pt x="24" y="6"/>
                    </a:lnTo>
                    <a:lnTo>
                      <a:pt x="24" y="7"/>
                    </a:lnTo>
                    <a:lnTo>
                      <a:pt x="25" y="8"/>
                    </a:lnTo>
                    <a:lnTo>
                      <a:pt x="26" y="9"/>
                    </a:lnTo>
                    <a:lnTo>
                      <a:pt x="26" y="9"/>
                    </a:lnTo>
                    <a:lnTo>
                      <a:pt x="13" y="16"/>
                    </a:lnTo>
                    <a:lnTo>
                      <a:pt x="3" y="9"/>
                    </a:lnTo>
                    <a:lnTo>
                      <a:pt x="6" y="6"/>
                    </a:lnTo>
                    <a:lnTo>
                      <a:pt x="2" y="3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1" y="9"/>
                    </a:lnTo>
                    <a:lnTo>
                      <a:pt x="12" y="18"/>
                    </a:lnTo>
                    <a:lnTo>
                      <a:pt x="29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42" name="Freeform 788"/>
              <p:cNvSpPr>
                <a:spLocks/>
              </p:cNvSpPr>
              <p:nvPr/>
            </p:nvSpPr>
            <p:spPr bwMode="auto">
              <a:xfrm>
                <a:off x="2161" y="3342"/>
                <a:ext cx="2" cy="24"/>
              </a:xfrm>
              <a:custGeom>
                <a:avLst/>
                <a:gdLst>
                  <a:gd name="T0" fmla="*/ 0 w 2"/>
                  <a:gd name="T1" fmla="*/ 24 h 24"/>
                  <a:gd name="T2" fmla="*/ 0 w 2"/>
                  <a:gd name="T3" fmla="*/ 4 h 24"/>
                  <a:gd name="T4" fmla="*/ 2 w 2"/>
                  <a:gd name="T5" fmla="*/ 0 h 24"/>
                  <a:gd name="T6" fmla="*/ 2 w 2"/>
                  <a:gd name="T7" fmla="*/ 24 h 24"/>
                  <a:gd name="T8" fmla="*/ 0 w 2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4">
                    <a:moveTo>
                      <a:pt x="0" y="24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2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43" name="Freeform 789"/>
              <p:cNvSpPr>
                <a:spLocks/>
              </p:cNvSpPr>
              <p:nvPr/>
            </p:nvSpPr>
            <p:spPr bwMode="auto">
              <a:xfrm>
                <a:off x="2012" y="3325"/>
                <a:ext cx="43" cy="52"/>
              </a:xfrm>
              <a:custGeom>
                <a:avLst/>
                <a:gdLst>
                  <a:gd name="T0" fmla="*/ 43 w 43"/>
                  <a:gd name="T1" fmla="*/ 2 h 52"/>
                  <a:gd name="T2" fmla="*/ 42 w 43"/>
                  <a:gd name="T3" fmla="*/ 1 h 52"/>
                  <a:gd name="T4" fmla="*/ 40 w 43"/>
                  <a:gd name="T5" fmla="*/ 1 h 52"/>
                  <a:gd name="T6" fmla="*/ 38 w 43"/>
                  <a:gd name="T7" fmla="*/ 0 h 52"/>
                  <a:gd name="T8" fmla="*/ 36 w 43"/>
                  <a:gd name="T9" fmla="*/ 0 h 52"/>
                  <a:gd name="T10" fmla="*/ 33 w 43"/>
                  <a:gd name="T11" fmla="*/ 0 h 52"/>
                  <a:gd name="T12" fmla="*/ 30 w 43"/>
                  <a:gd name="T13" fmla="*/ 0 h 52"/>
                  <a:gd name="T14" fmla="*/ 27 w 43"/>
                  <a:gd name="T15" fmla="*/ 1 h 52"/>
                  <a:gd name="T16" fmla="*/ 24 w 43"/>
                  <a:gd name="T17" fmla="*/ 1 h 52"/>
                  <a:gd name="T18" fmla="*/ 21 w 43"/>
                  <a:gd name="T19" fmla="*/ 2 h 52"/>
                  <a:gd name="T20" fmla="*/ 17 w 43"/>
                  <a:gd name="T21" fmla="*/ 2 h 52"/>
                  <a:gd name="T22" fmla="*/ 15 w 43"/>
                  <a:gd name="T23" fmla="*/ 3 h 52"/>
                  <a:gd name="T24" fmla="*/ 12 w 43"/>
                  <a:gd name="T25" fmla="*/ 4 h 52"/>
                  <a:gd name="T26" fmla="*/ 10 w 43"/>
                  <a:gd name="T27" fmla="*/ 4 h 52"/>
                  <a:gd name="T28" fmla="*/ 9 w 43"/>
                  <a:gd name="T29" fmla="*/ 5 h 52"/>
                  <a:gd name="T30" fmla="*/ 8 w 43"/>
                  <a:gd name="T31" fmla="*/ 5 h 52"/>
                  <a:gd name="T32" fmla="*/ 7 w 43"/>
                  <a:gd name="T33" fmla="*/ 5 h 52"/>
                  <a:gd name="T34" fmla="*/ 7 w 43"/>
                  <a:gd name="T35" fmla="*/ 5 h 52"/>
                  <a:gd name="T36" fmla="*/ 7 w 43"/>
                  <a:gd name="T37" fmla="*/ 5 h 52"/>
                  <a:gd name="T38" fmla="*/ 7 w 43"/>
                  <a:gd name="T39" fmla="*/ 4 h 52"/>
                  <a:gd name="T40" fmla="*/ 7 w 43"/>
                  <a:gd name="T41" fmla="*/ 4 h 52"/>
                  <a:gd name="T42" fmla="*/ 6 w 43"/>
                  <a:gd name="T43" fmla="*/ 3 h 52"/>
                  <a:gd name="T44" fmla="*/ 6 w 43"/>
                  <a:gd name="T45" fmla="*/ 3 h 52"/>
                  <a:gd name="T46" fmla="*/ 5 w 43"/>
                  <a:gd name="T47" fmla="*/ 3 h 52"/>
                  <a:gd name="T48" fmla="*/ 3 w 43"/>
                  <a:gd name="T49" fmla="*/ 2 h 52"/>
                  <a:gd name="T50" fmla="*/ 2 w 43"/>
                  <a:gd name="T51" fmla="*/ 3 h 52"/>
                  <a:gd name="T52" fmla="*/ 1 w 43"/>
                  <a:gd name="T53" fmla="*/ 3 h 52"/>
                  <a:gd name="T54" fmla="*/ 1 w 43"/>
                  <a:gd name="T55" fmla="*/ 3 h 52"/>
                  <a:gd name="T56" fmla="*/ 0 w 43"/>
                  <a:gd name="T57" fmla="*/ 3 h 52"/>
                  <a:gd name="T58" fmla="*/ 0 w 43"/>
                  <a:gd name="T59" fmla="*/ 3 h 52"/>
                  <a:gd name="T60" fmla="*/ 0 w 43"/>
                  <a:gd name="T61" fmla="*/ 4 h 52"/>
                  <a:gd name="T62" fmla="*/ 0 w 43"/>
                  <a:gd name="T63" fmla="*/ 4 h 52"/>
                  <a:gd name="T64" fmla="*/ 0 w 43"/>
                  <a:gd name="T65" fmla="*/ 4 h 52"/>
                  <a:gd name="T66" fmla="*/ 0 w 43"/>
                  <a:gd name="T67" fmla="*/ 52 h 52"/>
                  <a:gd name="T68" fmla="*/ 7 w 43"/>
                  <a:gd name="T69" fmla="*/ 52 h 52"/>
                  <a:gd name="T70" fmla="*/ 7 w 43"/>
                  <a:gd name="T71" fmla="*/ 49 h 52"/>
                  <a:gd name="T72" fmla="*/ 7 w 43"/>
                  <a:gd name="T73" fmla="*/ 41 h 52"/>
                  <a:gd name="T74" fmla="*/ 7 w 43"/>
                  <a:gd name="T75" fmla="*/ 34 h 52"/>
                  <a:gd name="T76" fmla="*/ 7 w 43"/>
                  <a:gd name="T77" fmla="*/ 30 h 52"/>
                  <a:gd name="T78" fmla="*/ 8 w 43"/>
                  <a:gd name="T79" fmla="*/ 30 h 52"/>
                  <a:gd name="T80" fmla="*/ 10 w 43"/>
                  <a:gd name="T81" fmla="*/ 30 h 52"/>
                  <a:gd name="T82" fmla="*/ 12 w 43"/>
                  <a:gd name="T83" fmla="*/ 29 h 52"/>
                  <a:gd name="T84" fmla="*/ 14 w 43"/>
                  <a:gd name="T85" fmla="*/ 28 h 52"/>
                  <a:gd name="T86" fmla="*/ 16 w 43"/>
                  <a:gd name="T87" fmla="*/ 28 h 52"/>
                  <a:gd name="T88" fmla="*/ 19 w 43"/>
                  <a:gd name="T89" fmla="*/ 27 h 52"/>
                  <a:gd name="T90" fmla="*/ 21 w 43"/>
                  <a:gd name="T91" fmla="*/ 26 h 52"/>
                  <a:gd name="T92" fmla="*/ 24 w 43"/>
                  <a:gd name="T93" fmla="*/ 26 h 52"/>
                  <a:gd name="T94" fmla="*/ 26 w 43"/>
                  <a:gd name="T95" fmla="*/ 25 h 52"/>
                  <a:gd name="T96" fmla="*/ 29 w 43"/>
                  <a:gd name="T97" fmla="*/ 24 h 52"/>
                  <a:gd name="T98" fmla="*/ 32 w 43"/>
                  <a:gd name="T99" fmla="*/ 24 h 52"/>
                  <a:gd name="T100" fmla="*/ 34 w 43"/>
                  <a:gd name="T101" fmla="*/ 23 h 52"/>
                  <a:gd name="T102" fmla="*/ 37 w 43"/>
                  <a:gd name="T103" fmla="*/ 23 h 52"/>
                  <a:gd name="T104" fmla="*/ 39 w 43"/>
                  <a:gd name="T105" fmla="*/ 22 h 52"/>
                  <a:gd name="T106" fmla="*/ 41 w 43"/>
                  <a:gd name="T107" fmla="*/ 22 h 52"/>
                  <a:gd name="T108" fmla="*/ 43 w 43"/>
                  <a:gd name="T109" fmla="*/ 21 h 52"/>
                  <a:gd name="T110" fmla="*/ 43 w 43"/>
                  <a:gd name="T111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2">
                    <a:moveTo>
                      <a:pt x="43" y="2"/>
                    </a:moveTo>
                    <a:lnTo>
                      <a:pt x="42" y="1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27" y="1"/>
                    </a:lnTo>
                    <a:lnTo>
                      <a:pt x="24" y="1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5" y="3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2"/>
                    </a:lnTo>
                    <a:lnTo>
                      <a:pt x="7" y="52"/>
                    </a:lnTo>
                    <a:lnTo>
                      <a:pt x="7" y="49"/>
                    </a:lnTo>
                    <a:lnTo>
                      <a:pt x="7" y="41"/>
                    </a:lnTo>
                    <a:lnTo>
                      <a:pt x="7" y="34"/>
                    </a:lnTo>
                    <a:lnTo>
                      <a:pt x="7" y="30"/>
                    </a:lnTo>
                    <a:lnTo>
                      <a:pt x="8" y="30"/>
                    </a:lnTo>
                    <a:lnTo>
                      <a:pt x="10" y="30"/>
                    </a:lnTo>
                    <a:lnTo>
                      <a:pt x="12" y="29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9" y="27"/>
                    </a:lnTo>
                    <a:lnTo>
                      <a:pt x="21" y="26"/>
                    </a:lnTo>
                    <a:lnTo>
                      <a:pt x="24" y="26"/>
                    </a:lnTo>
                    <a:lnTo>
                      <a:pt x="26" y="25"/>
                    </a:lnTo>
                    <a:lnTo>
                      <a:pt x="29" y="24"/>
                    </a:lnTo>
                    <a:lnTo>
                      <a:pt x="32" y="24"/>
                    </a:lnTo>
                    <a:lnTo>
                      <a:pt x="34" y="23"/>
                    </a:lnTo>
                    <a:lnTo>
                      <a:pt x="37" y="23"/>
                    </a:lnTo>
                    <a:lnTo>
                      <a:pt x="39" y="22"/>
                    </a:lnTo>
                    <a:lnTo>
                      <a:pt x="41" y="22"/>
                    </a:lnTo>
                    <a:lnTo>
                      <a:pt x="43" y="21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44" name="Freeform 790"/>
              <p:cNvSpPr>
                <a:spLocks/>
              </p:cNvSpPr>
              <p:nvPr/>
            </p:nvSpPr>
            <p:spPr bwMode="auto">
              <a:xfrm>
                <a:off x="2005" y="3363"/>
                <a:ext cx="231" cy="47"/>
              </a:xfrm>
              <a:custGeom>
                <a:avLst/>
                <a:gdLst>
                  <a:gd name="T0" fmla="*/ 17 w 231"/>
                  <a:gd name="T1" fmla="*/ 7 h 47"/>
                  <a:gd name="T2" fmla="*/ 24 w 231"/>
                  <a:gd name="T3" fmla="*/ 6 h 47"/>
                  <a:gd name="T4" fmla="*/ 32 w 231"/>
                  <a:gd name="T5" fmla="*/ 5 h 47"/>
                  <a:gd name="T6" fmla="*/ 40 w 231"/>
                  <a:gd name="T7" fmla="*/ 4 h 47"/>
                  <a:gd name="T8" fmla="*/ 49 w 231"/>
                  <a:gd name="T9" fmla="*/ 3 h 47"/>
                  <a:gd name="T10" fmla="*/ 59 w 231"/>
                  <a:gd name="T11" fmla="*/ 2 h 47"/>
                  <a:gd name="T12" fmla="*/ 69 w 231"/>
                  <a:gd name="T13" fmla="*/ 1 h 47"/>
                  <a:gd name="T14" fmla="*/ 80 w 231"/>
                  <a:gd name="T15" fmla="*/ 1 h 47"/>
                  <a:gd name="T16" fmla="*/ 91 w 231"/>
                  <a:gd name="T17" fmla="*/ 0 h 47"/>
                  <a:gd name="T18" fmla="*/ 103 w 231"/>
                  <a:gd name="T19" fmla="*/ 0 h 47"/>
                  <a:gd name="T20" fmla="*/ 115 w 231"/>
                  <a:gd name="T21" fmla="*/ 0 h 47"/>
                  <a:gd name="T22" fmla="*/ 130 w 231"/>
                  <a:gd name="T23" fmla="*/ 0 h 47"/>
                  <a:gd name="T24" fmla="*/ 145 w 231"/>
                  <a:gd name="T25" fmla="*/ 1 h 47"/>
                  <a:gd name="T26" fmla="*/ 159 w 231"/>
                  <a:gd name="T27" fmla="*/ 1 h 47"/>
                  <a:gd name="T28" fmla="*/ 172 w 231"/>
                  <a:gd name="T29" fmla="*/ 2 h 47"/>
                  <a:gd name="T30" fmla="*/ 184 w 231"/>
                  <a:gd name="T31" fmla="*/ 3 h 47"/>
                  <a:gd name="T32" fmla="*/ 194 w 231"/>
                  <a:gd name="T33" fmla="*/ 4 h 47"/>
                  <a:gd name="T34" fmla="*/ 201 w 231"/>
                  <a:gd name="T35" fmla="*/ 5 h 47"/>
                  <a:gd name="T36" fmla="*/ 208 w 231"/>
                  <a:gd name="T37" fmla="*/ 6 h 47"/>
                  <a:gd name="T38" fmla="*/ 215 w 231"/>
                  <a:gd name="T39" fmla="*/ 8 h 47"/>
                  <a:gd name="T40" fmla="*/ 220 w 231"/>
                  <a:gd name="T41" fmla="*/ 9 h 47"/>
                  <a:gd name="T42" fmla="*/ 224 w 231"/>
                  <a:gd name="T43" fmla="*/ 10 h 47"/>
                  <a:gd name="T44" fmla="*/ 228 w 231"/>
                  <a:gd name="T45" fmla="*/ 12 h 47"/>
                  <a:gd name="T46" fmla="*/ 230 w 231"/>
                  <a:gd name="T47" fmla="*/ 15 h 47"/>
                  <a:gd name="T48" fmla="*/ 230 w 231"/>
                  <a:gd name="T49" fmla="*/ 31 h 47"/>
                  <a:gd name="T50" fmla="*/ 225 w 231"/>
                  <a:gd name="T51" fmla="*/ 35 h 47"/>
                  <a:gd name="T52" fmla="*/ 218 w 231"/>
                  <a:gd name="T53" fmla="*/ 38 h 47"/>
                  <a:gd name="T54" fmla="*/ 213 w 231"/>
                  <a:gd name="T55" fmla="*/ 39 h 47"/>
                  <a:gd name="T56" fmla="*/ 209 w 231"/>
                  <a:gd name="T57" fmla="*/ 40 h 47"/>
                  <a:gd name="T58" fmla="*/ 205 w 231"/>
                  <a:gd name="T59" fmla="*/ 41 h 47"/>
                  <a:gd name="T60" fmla="*/ 201 w 231"/>
                  <a:gd name="T61" fmla="*/ 42 h 47"/>
                  <a:gd name="T62" fmla="*/ 196 w 231"/>
                  <a:gd name="T63" fmla="*/ 42 h 47"/>
                  <a:gd name="T64" fmla="*/ 190 w 231"/>
                  <a:gd name="T65" fmla="*/ 43 h 47"/>
                  <a:gd name="T66" fmla="*/ 183 w 231"/>
                  <a:gd name="T67" fmla="*/ 44 h 47"/>
                  <a:gd name="T68" fmla="*/ 175 w 231"/>
                  <a:gd name="T69" fmla="*/ 45 h 47"/>
                  <a:gd name="T70" fmla="*/ 166 w 231"/>
                  <a:gd name="T71" fmla="*/ 45 h 47"/>
                  <a:gd name="T72" fmla="*/ 157 w 231"/>
                  <a:gd name="T73" fmla="*/ 46 h 47"/>
                  <a:gd name="T74" fmla="*/ 148 w 231"/>
                  <a:gd name="T75" fmla="*/ 46 h 47"/>
                  <a:gd name="T76" fmla="*/ 142 w 231"/>
                  <a:gd name="T77" fmla="*/ 47 h 47"/>
                  <a:gd name="T78" fmla="*/ 136 w 231"/>
                  <a:gd name="T79" fmla="*/ 47 h 47"/>
                  <a:gd name="T80" fmla="*/ 130 w 231"/>
                  <a:gd name="T81" fmla="*/ 47 h 47"/>
                  <a:gd name="T82" fmla="*/ 123 w 231"/>
                  <a:gd name="T83" fmla="*/ 47 h 47"/>
                  <a:gd name="T84" fmla="*/ 117 w 231"/>
                  <a:gd name="T85" fmla="*/ 47 h 47"/>
                  <a:gd name="T86" fmla="*/ 111 w 231"/>
                  <a:gd name="T87" fmla="*/ 47 h 47"/>
                  <a:gd name="T88" fmla="*/ 104 w 231"/>
                  <a:gd name="T89" fmla="*/ 47 h 47"/>
                  <a:gd name="T90" fmla="*/ 98 w 231"/>
                  <a:gd name="T91" fmla="*/ 47 h 47"/>
                  <a:gd name="T92" fmla="*/ 92 w 231"/>
                  <a:gd name="T93" fmla="*/ 47 h 47"/>
                  <a:gd name="T94" fmla="*/ 86 w 231"/>
                  <a:gd name="T95" fmla="*/ 46 h 47"/>
                  <a:gd name="T96" fmla="*/ 77 w 231"/>
                  <a:gd name="T97" fmla="*/ 46 h 47"/>
                  <a:gd name="T98" fmla="*/ 63 w 231"/>
                  <a:gd name="T99" fmla="*/ 45 h 47"/>
                  <a:gd name="T100" fmla="*/ 50 w 231"/>
                  <a:gd name="T101" fmla="*/ 44 h 47"/>
                  <a:gd name="T102" fmla="*/ 39 w 231"/>
                  <a:gd name="T103" fmla="*/ 43 h 47"/>
                  <a:gd name="T104" fmla="*/ 29 w 231"/>
                  <a:gd name="T105" fmla="*/ 42 h 47"/>
                  <a:gd name="T106" fmla="*/ 20 w 231"/>
                  <a:gd name="T107" fmla="*/ 40 h 47"/>
                  <a:gd name="T108" fmla="*/ 14 w 231"/>
                  <a:gd name="T109" fmla="*/ 38 h 47"/>
                  <a:gd name="T110" fmla="*/ 8 w 231"/>
                  <a:gd name="T111" fmla="*/ 37 h 47"/>
                  <a:gd name="T112" fmla="*/ 5 w 231"/>
                  <a:gd name="T113" fmla="*/ 35 h 47"/>
                  <a:gd name="T114" fmla="*/ 2 w 231"/>
                  <a:gd name="T115" fmla="*/ 33 h 47"/>
                  <a:gd name="T116" fmla="*/ 0 w 231"/>
                  <a:gd name="T117" fmla="*/ 31 h 47"/>
                  <a:gd name="T118" fmla="*/ 0 w 231"/>
                  <a:gd name="T119" fmla="*/ 14 h 47"/>
                  <a:gd name="T120" fmla="*/ 4 w 231"/>
                  <a:gd name="T121" fmla="*/ 11 h 47"/>
                  <a:gd name="T122" fmla="*/ 10 w 231"/>
                  <a:gd name="T123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1" h="47">
                    <a:moveTo>
                      <a:pt x="14" y="8"/>
                    </a:moveTo>
                    <a:lnTo>
                      <a:pt x="15" y="8"/>
                    </a:lnTo>
                    <a:lnTo>
                      <a:pt x="17" y="7"/>
                    </a:lnTo>
                    <a:lnTo>
                      <a:pt x="20" y="7"/>
                    </a:lnTo>
                    <a:lnTo>
                      <a:pt x="22" y="6"/>
                    </a:lnTo>
                    <a:lnTo>
                      <a:pt x="24" y="6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32" y="5"/>
                    </a:lnTo>
                    <a:lnTo>
                      <a:pt x="34" y="4"/>
                    </a:lnTo>
                    <a:lnTo>
                      <a:pt x="37" y="4"/>
                    </a:lnTo>
                    <a:lnTo>
                      <a:pt x="40" y="4"/>
                    </a:lnTo>
                    <a:lnTo>
                      <a:pt x="43" y="3"/>
                    </a:lnTo>
                    <a:lnTo>
                      <a:pt x="46" y="3"/>
                    </a:lnTo>
                    <a:lnTo>
                      <a:pt x="49" y="3"/>
                    </a:lnTo>
                    <a:lnTo>
                      <a:pt x="52" y="3"/>
                    </a:lnTo>
                    <a:lnTo>
                      <a:pt x="56" y="2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1"/>
                    </a:lnTo>
                    <a:lnTo>
                      <a:pt x="69" y="1"/>
                    </a:lnTo>
                    <a:lnTo>
                      <a:pt x="73" y="1"/>
                    </a:lnTo>
                    <a:lnTo>
                      <a:pt x="76" y="1"/>
                    </a:lnTo>
                    <a:lnTo>
                      <a:pt x="80" y="1"/>
                    </a:lnTo>
                    <a:lnTo>
                      <a:pt x="84" y="1"/>
                    </a:lnTo>
                    <a:lnTo>
                      <a:pt x="87" y="1"/>
                    </a:lnTo>
                    <a:lnTo>
                      <a:pt x="91" y="0"/>
                    </a:lnTo>
                    <a:lnTo>
                      <a:pt x="95" y="0"/>
                    </a:lnTo>
                    <a:lnTo>
                      <a:pt x="99" y="0"/>
                    </a:lnTo>
                    <a:lnTo>
                      <a:pt x="103" y="0"/>
                    </a:lnTo>
                    <a:lnTo>
                      <a:pt x="107" y="0"/>
                    </a:lnTo>
                    <a:lnTo>
                      <a:pt x="111" y="0"/>
                    </a:lnTo>
                    <a:lnTo>
                      <a:pt x="115" y="0"/>
                    </a:lnTo>
                    <a:lnTo>
                      <a:pt x="120" y="0"/>
                    </a:lnTo>
                    <a:lnTo>
                      <a:pt x="125" y="0"/>
                    </a:lnTo>
                    <a:lnTo>
                      <a:pt x="130" y="0"/>
                    </a:lnTo>
                    <a:lnTo>
                      <a:pt x="135" y="0"/>
                    </a:lnTo>
                    <a:lnTo>
                      <a:pt x="140" y="0"/>
                    </a:lnTo>
                    <a:lnTo>
                      <a:pt x="145" y="1"/>
                    </a:lnTo>
                    <a:lnTo>
                      <a:pt x="150" y="1"/>
                    </a:lnTo>
                    <a:lnTo>
                      <a:pt x="154" y="1"/>
                    </a:lnTo>
                    <a:lnTo>
                      <a:pt x="159" y="1"/>
                    </a:lnTo>
                    <a:lnTo>
                      <a:pt x="163" y="1"/>
                    </a:lnTo>
                    <a:lnTo>
                      <a:pt x="168" y="2"/>
                    </a:lnTo>
                    <a:lnTo>
                      <a:pt x="172" y="2"/>
                    </a:lnTo>
                    <a:lnTo>
                      <a:pt x="176" y="2"/>
                    </a:lnTo>
                    <a:lnTo>
                      <a:pt x="180" y="3"/>
                    </a:lnTo>
                    <a:lnTo>
                      <a:pt x="184" y="3"/>
                    </a:lnTo>
                    <a:lnTo>
                      <a:pt x="188" y="4"/>
                    </a:lnTo>
                    <a:lnTo>
                      <a:pt x="191" y="4"/>
                    </a:lnTo>
                    <a:lnTo>
                      <a:pt x="194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4" y="6"/>
                    </a:lnTo>
                    <a:lnTo>
                      <a:pt x="206" y="6"/>
                    </a:lnTo>
                    <a:lnTo>
                      <a:pt x="208" y="6"/>
                    </a:lnTo>
                    <a:lnTo>
                      <a:pt x="210" y="7"/>
                    </a:lnTo>
                    <a:lnTo>
                      <a:pt x="213" y="7"/>
                    </a:lnTo>
                    <a:lnTo>
                      <a:pt x="215" y="8"/>
                    </a:lnTo>
                    <a:lnTo>
                      <a:pt x="216" y="8"/>
                    </a:lnTo>
                    <a:lnTo>
                      <a:pt x="218" y="8"/>
                    </a:lnTo>
                    <a:lnTo>
                      <a:pt x="220" y="9"/>
                    </a:lnTo>
                    <a:lnTo>
                      <a:pt x="221" y="9"/>
                    </a:lnTo>
                    <a:lnTo>
                      <a:pt x="223" y="10"/>
                    </a:lnTo>
                    <a:lnTo>
                      <a:pt x="224" y="10"/>
                    </a:lnTo>
                    <a:lnTo>
                      <a:pt x="226" y="11"/>
                    </a:lnTo>
                    <a:lnTo>
                      <a:pt x="227" y="12"/>
                    </a:lnTo>
                    <a:lnTo>
                      <a:pt x="228" y="12"/>
                    </a:lnTo>
                    <a:lnTo>
                      <a:pt x="229" y="13"/>
                    </a:lnTo>
                    <a:lnTo>
                      <a:pt x="229" y="14"/>
                    </a:lnTo>
                    <a:lnTo>
                      <a:pt x="230" y="15"/>
                    </a:lnTo>
                    <a:lnTo>
                      <a:pt x="231" y="16"/>
                    </a:lnTo>
                    <a:lnTo>
                      <a:pt x="231" y="30"/>
                    </a:lnTo>
                    <a:lnTo>
                      <a:pt x="230" y="31"/>
                    </a:lnTo>
                    <a:lnTo>
                      <a:pt x="229" y="32"/>
                    </a:lnTo>
                    <a:lnTo>
                      <a:pt x="227" y="33"/>
                    </a:lnTo>
                    <a:lnTo>
                      <a:pt x="225" y="35"/>
                    </a:lnTo>
                    <a:lnTo>
                      <a:pt x="222" y="36"/>
                    </a:lnTo>
                    <a:lnTo>
                      <a:pt x="220" y="37"/>
                    </a:lnTo>
                    <a:lnTo>
                      <a:pt x="218" y="38"/>
                    </a:lnTo>
                    <a:lnTo>
                      <a:pt x="216" y="39"/>
                    </a:lnTo>
                    <a:lnTo>
                      <a:pt x="214" y="39"/>
                    </a:lnTo>
                    <a:lnTo>
                      <a:pt x="213" y="39"/>
                    </a:lnTo>
                    <a:lnTo>
                      <a:pt x="212" y="40"/>
                    </a:lnTo>
                    <a:lnTo>
                      <a:pt x="210" y="40"/>
                    </a:lnTo>
                    <a:lnTo>
                      <a:pt x="209" y="40"/>
                    </a:lnTo>
                    <a:lnTo>
                      <a:pt x="208" y="40"/>
                    </a:lnTo>
                    <a:lnTo>
                      <a:pt x="206" y="41"/>
                    </a:lnTo>
                    <a:lnTo>
                      <a:pt x="205" y="41"/>
                    </a:lnTo>
                    <a:lnTo>
                      <a:pt x="204" y="41"/>
                    </a:lnTo>
                    <a:lnTo>
                      <a:pt x="202" y="42"/>
                    </a:lnTo>
                    <a:lnTo>
                      <a:pt x="201" y="42"/>
                    </a:lnTo>
                    <a:lnTo>
                      <a:pt x="199" y="42"/>
                    </a:lnTo>
                    <a:lnTo>
                      <a:pt x="198" y="42"/>
                    </a:lnTo>
                    <a:lnTo>
                      <a:pt x="196" y="42"/>
                    </a:lnTo>
                    <a:lnTo>
                      <a:pt x="195" y="43"/>
                    </a:lnTo>
                    <a:lnTo>
                      <a:pt x="193" y="43"/>
                    </a:lnTo>
                    <a:lnTo>
                      <a:pt x="190" y="43"/>
                    </a:lnTo>
                    <a:lnTo>
                      <a:pt x="188" y="44"/>
                    </a:lnTo>
                    <a:lnTo>
                      <a:pt x="185" y="44"/>
                    </a:lnTo>
                    <a:lnTo>
                      <a:pt x="183" y="44"/>
                    </a:lnTo>
                    <a:lnTo>
                      <a:pt x="180" y="44"/>
                    </a:lnTo>
                    <a:lnTo>
                      <a:pt x="178" y="44"/>
                    </a:lnTo>
                    <a:lnTo>
                      <a:pt x="175" y="45"/>
                    </a:lnTo>
                    <a:lnTo>
                      <a:pt x="172" y="45"/>
                    </a:lnTo>
                    <a:lnTo>
                      <a:pt x="169" y="45"/>
                    </a:lnTo>
                    <a:lnTo>
                      <a:pt x="166" y="45"/>
                    </a:lnTo>
                    <a:lnTo>
                      <a:pt x="163" y="45"/>
                    </a:lnTo>
                    <a:lnTo>
                      <a:pt x="160" y="46"/>
                    </a:lnTo>
                    <a:lnTo>
                      <a:pt x="157" y="46"/>
                    </a:lnTo>
                    <a:lnTo>
                      <a:pt x="154" y="46"/>
                    </a:lnTo>
                    <a:lnTo>
                      <a:pt x="151" y="46"/>
                    </a:lnTo>
                    <a:lnTo>
                      <a:pt x="148" y="46"/>
                    </a:lnTo>
                    <a:lnTo>
                      <a:pt x="146" y="46"/>
                    </a:lnTo>
                    <a:lnTo>
                      <a:pt x="144" y="46"/>
                    </a:lnTo>
                    <a:lnTo>
                      <a:pt x="142" y="47"/>
                    </a:lnTo>
                    <a:lnTo>
                      <a:pt x="140" y="47"/>
                    </a:lnTo>
                    <a:lnTo>
                      <a:pt x="138" y="47"/>
                    </a:lnTo>
                    <a:lnTo>
                      <a:pt x="136" y="47"/>
                    </a:lnTo>
                    <a:lnTo>
                      <a:pt x="134" y="47"/>
                    </a:lnTo>
                    <a:lnTo>
                      <a:pt x="132" y="47"/>
                    </a:lnTo>
                    <a:lnTo>
                      <a:pt x="130" y="47"/>
                    </a:lnTo>
                    <a:lnTo>
                      <a:pt x="128" y="47"/>
                    </a:lnTo>
                    <a:lnTo>
                      <a:pt x="126" y="47"/>
                    </a:lnTo>
                    <a:lnTo>
                      <a:pt x="123" y="47"/>
                    </a:lnTo>
                    <a:lnTo>
                      <a:pt x="121" y="47"/>
                    </a:lnTo>
                    <a:lnTo>
                      <a:pt x="119" y="47"/>
                    </a:lnTo>
                    <a:lnTo>
                      <a:pt x="117" y="47"/>
                    </a:lnTo>
                    <a:lnTo>
                      <a:pt x="115" y="47"/>
                    </a:lnTo>
                    <a:lnTo>
                      <a:pt x="113" y="47"/>
                    </a:lnTo>
                    <a:lnTo>
                      <a:pt x="111" y="47"/>
                    </a:lnTo>
                    <a:lnTo>
                      <a:pt x="108" y="47"/>
                    </a:lnTo>
                    <a:lnTo>
                      <a:pt x="106" y="47"/>
                    </a:lnTo>
                    <a:lnTo>
                      <a:pt x="104" y="47"/>
                    </a:lnTo>
                    <a:lnTo>
                      <a:pt x="102" y="47"/>
                    </a:lnTo>
                    <a:lnTo>
                      <a:pt x="100" y="47"/>
                    </a:lnTo>
                    <a:lnTo>
                      <a:pt x="98" y="47"/>
                    </a:lnTo>
                    <a:lnTo>
                      <a:pt x="96" y="47"/>
                    </a:lnTo>
                    <a:lnTo>
                      <a:pt x="94" y="47"/>
                    </a:lnTo>
                    <a:lnTo>
                      <a:pt x="92" y="47"/>
                    </a:lnTo>
                    <a:lnTo>
                      <a:pt x="90" y="47"/>
                    </a:lnTo>
                    <a:lnTo>
                      <a:pt x="88" y="47"/>
                    </a:lnTo>
                    <a:lnTo>
                      <a:pt x="86" y="46"/>
                    </a:lnTo>
                    <a:lnTo>
                      <a:pt x="84" y="46"/>
                    </a:lnTo>
                    <a:lnTo>
                      <a:pt x="82" y="46"/>
                    </a:lnTo>
                    <a:lnTo>
                      <a:pt x="77" y="46"/>
                    </a:lnTo>
                    <a:lnTo>
                      <a:pt x="72" y="46"/>
                    </a:lnTo>
                    <a:lnTo>
                      <a:pt x="67" y="46"/>
                    </a:lnTo>
                    <a:lnTo>
                      <a:pt x="63" y="45"/>
                    </a:lnTo>
                    <a:lnTo>
                      <a:pt x="58" y="45"/>
                    </a:lnTo>
                    <a:lnTo>
                      <a:pt x="54" y="45"/>
                    </a:lnTo>
                    <a:lnTo>
                      <a:pt x="50" y="44"/>
                    </a:lnTo>
                    <a:lnTo>
                      <a:pt x="46" y="44"/>
                    </a:lnTo>
                    <a:lnTo>
                      <a:pt x="42" y="44"/>
                    </a:lnTo>
                    <a:lnTo>
                      <a:pt x="39" y="43"/>
                    </a:lnTo>
                    <a:lnTo>
                      <a:pt x="35" y="43"/>
                    </a:lnTo>
                    <a:lnTo>
                      <a:pt x="32" y="42"/>
                    </a:lnTo>
                    <a:lnTo>
                      <a:pt x="29" y="42"/>
                    </a:lnTo>
                    <a:lnTo>
                      <a:pt x="26" y="41"/>
                    </a:lnTo>
                    <a:lnTo>
                      <a:pt x="23" y="41"/>
                    </a:lnTo>
                    <a:lnTo>
                      <a:pt x="20" y="40"/>
                    </a:lnTo>
                    <a:lnTo>
                      <a:pt x="17" y="40"/>
                    </a:lnTo>
                    <a:lnTo>
                      <a:pt x="15" y="39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0" y="37"/>
                    </a:lnTo>
                    <a:lnTo>
                      <a:pt x="8" y="37"/>
                    </a:lnTo>
                    <a:lnTo>
                      <a:pt x="7" y="36"/>
                    </a:lnTo>
                    <a:lnTo>
                      <a:pt x="6" y="35"/>
                    </a:lnTo>
                    <a:lnTo>
                      <a:pt x="5" y="35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2" y="33"/>
                    </a:lnTo>
                    <a:lnTo>
                      <a:pt x="1" y="32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1" y="13"/>
                    </a:lnTo>
                    <a:lnTo>
                      <a:pt x="2" y="12"/>
                    </a:lnTo>
                    <a:lnTo>
                      <a:pt x="4" y="11"/>
                    </a:lnTo>
                    <a:lnTo>
                      <a:pt x="5" y="10"/>
                    </a:lnTo>
                    <a:lnTo>
                      <a:pt x="7" y="10"/>
                    </a:lnTo>
                    <a:lnTo>
                      <a:pt x="10" y="9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45" name="Freeform 791"/>
              <p:cNvSpPr>
                <a:spLocks/>
              </p:cNvSpPr>
              <p:nvPr/>
            </p:nvSpPr>
            <p:spPr bwMode="auto">
              <a:xfrm>
                <a:off x="2008" y="3366"/>
                <a:ext cx="223" cy="27"/>
              </a:xfrm>
              <a:custGeom>
                <a:avLst/>
                <a:gdLst>
                  <a:gd name="T0" fmla="*/ 212 w 223"/>
                  <a:gd name="T1" fmla="*/ 19 h 27"/>
                  <a:gd name="T2" fmla="*/ 201 w 223"/>
                  <a:gd name="T3" fmla="*/ 21 h 27"/>
                  <a:gd name="T4" fmla="*/ 188 w 223"/>
                  <a:gd name="T5" fmla="*/ 23 h 27"/>
                  <a:gd name="T6" fmla="*/ 173 w 223"/>
                  <a:gd name="T7" fmla="*/ 25 h 27"/>
                  <a:gd name="T8" fmla="*/ 155 w 223"/>
                  <a:gd name="T9" fmla="*/ 26 h 27"/>
                  <a:gd name="T10" fmla="*/ 141 w 223"/>
                  <a:gd name="T11" fmla="*/ 27 h 27"/>
                  <a:gd name="T12" fmla="*/ 135 w 223"/>
                  <a:gd name="T13" fmla="*/ 27 h 27"/>
                  <a:gd name="T14" fmla="*/ 130 w 223"/>
                  <a:gd name="T15" fmla="*/ 27 h 27"/>
                  <a:gd name="T16" fmla="*/ 124 w 223"/>
                  <a:gd name="T17" fmla="*/ 27 h 27"/>
                  <a:gd name="T18" fmla="*/ 118 w 223"/>
                  <a:gd name="T19" fmla="*/ 27 h 27"/>
                  <a:gd name="T20" fmla="*/ 112 w 223"/>
                  <a:gd name="T21" fmla="*/ 27 h 27"/>
                  <a:gd name="T22" fmla="*/ 103 w 223"/>
                  <a:gd name="T23" fmla="*/ 27 h 27"/>
                  <a:gd name="T24" fmla="*/ 95 w 223"/>
                  <a:gd name="T25" fmla="*/ 27 h 27"/>
                  <a:gd name="T26" fmla="*/ 87 w 223"/>
                  <a:gd name="T27" fmla="*/ 27 h 27"/>
                  <a:gd name="T28" fmla="*/ 79 w 223"/>
                  <a:gd name="T29" fmla="*/ 26 h 27"/>
                  <a:gd name="T30" fmla="*/ 72 w 223"/>
                  <a:gd name="T31" fmla="*/ 26 h 27"/>
                  <a:gd name="T32" fmla="*/ 62 w 223"/>
                  <a:gd name="T33" fmla="*/ 26 h 27"/>
                  <a:gd name="T34" fmla="*/ 53 w 223"/>
                  <a:gd name="T35" fmla="*/ 25 h 27"/>
                  <a:gd name="T36" fmla="*/ 44 w 223"/>
                  <a:gd name="T37" fmla="*/ 24 h 27"/>
                  <a:gd name="T38" fmla="*/ 36 w 223"/>
                  <a:gd name="T39" fmla="*/ 23 h 27"/>
                  <a:gd name="T40" fmla="*/ 28 w 223"/>
                  <a:gd name="T41" fmla="*/ 22 h 27"/>
                  <a:gd name="T42" fmla="*/ 22 w 223"/>
                  <a:gd name="T43" fmla="*/ 21 h 27"/>
                  <a:gd name="T44" fmla="*/ 18 w 223"/>
                  <a:gd name="T45" fmla="*/ 21 h 27"/>
                  <a:gd name="T46" fmla="*/ 15 w 223"/>
                  <a:gd name="T47" fmla="*/ 20 h 27"/>
                  <a:gd name="T48" fmla="*/ 8 w 223"/>
                  <a:gd name="T49" fmla="*/ 18 h 27"/>
                  <a:gd name="T50" fmla="*/ 2 w 223"/>
                  <a:gd name="T51" fmla="*/ 16 h 27"/>
                  <a:gd name="T52" fmla="*/ 0 w 223"/>
                  <a:gd name="T53" fmla="*/ 13 h 27"/>
                  <a:gd name="T54" fmla="*/ 2 w 223"/>
                  <a:gd name="T55" fmla="*/ 11 h 27"/>
                  <a:gd name="T56" fmla="*/ 6 w 223"/>
                  <a:gd name="T57" fmla="*/ 9 h 27"/>
                  <a:gd name="T58" fmla="*/ 13 w 223"/>
                  <a:gd name="T59" fmla="*/ 7 h 27"/>
                  <a:gd name="T60" fmla="*/ 22 w 223"/>
                  <a:gd name="T61" fmla="*/ 5 h 27"/>
                  <a:gd name="T62" fmla="*/ 32 w 223"/>
                  <a:gd name="T63" fmla="*/ 4 h 27"/>
                  <a:gd name="T64" fmla="*/ 44 w 223"/>
                  <a:gd name="T65" fmla="*/ 3 h 27"/>
                  <a:gd name="T66" fmla="*/ 57 w 223"/>
                  <a:gd name="T67" fmla="*/ 1 h 27"/>
                  <a:gd name="T68" fmla="*/ 71 w 223"/>
                  <a:gd name="T69" fmla="*/ 1 h 27"/>
                  <a:gd name="T70" fmla="*/ 86 w 223"/>
                  <a:gd name="T71" fmla="*/ 0 h 27"/>
                  <a:gd name="T72" fmla="*/ 101 w 223"/>
                  <a:gd name="T73" fmla="*/ 0 h 27"/>
                  <a:gd name="T74" fmla="*/ 116 w 223"/>
                  <a:gd name="T75" fmla="*/ 0 h 27"/>
                  <a:gd name="T76" fmla="*/ 129 w 223"/>
                  <a:gd name="T77" fmla="*/ 0 h 27"/>
                  <a:gd name="T78" fmla="*/ 142 w 223"/>
                  <a:gd name="T79" fmla="*/ 0 h 27"/>
                  <a:gd name="T80" fmla="*/ 154 w 223"/>
                  <a:gd name="T81" fmla="*/ 1 h 27"/>
                  <a:gd name="T82" fmla="*/ 165 w 223"/>
                  <a:gd name="T83" fmla="*/ 1 h 27"/>
                  <a:gd name="T84" fmla="*/ 176 w 223"/>
                  <a:gd name="T85" fmla="*/ 2 h 27"/>
                  <a:gd name="T86" fmla="*/ 186 w 223"/>
                  <a:gd name="T87" fmla="*/ 3 h 27"/>
                  <a:gd name="T88" fmla="*/ 194 w 223"/>
                  <a:gd name="T89" fmla="*/ 4 h 27"/>
                  <a:gd name="T90" fmla="*/ 202 w 223"/>
                  <a:gd name="T91" fmla="*/ 5 h 27"/>
                  <a:gd name="T92" fmla="*/ 209 w 223"/>
                  <a:gd name="T93" fmla="*/ 7 h 27"/>
                  <a:gd name="T94" fmla="*/ 214 w 223"/>
                  <a:gd name="T95" fmla="*/ 8 h 27"/>
                  <a:gd name="T96" fmla="*/ 219 w 223"/>
                  <a:gd name="T97" fmla="*/ 10 h 27"/>
                  <a:gd name="T98" fmla="*/ 222 w 223"/>
                  <a:gd name="T99" fmla="*/ 12 h 27"/>
                  <a:gd name="T100" fmla="*/ 223 w 223"/>
                  <a:gd name="T101" fmla="*/ 13 h 27"/>
                  <a:gd name="T102" fmla="*/ 222 w 223"/>
                  <a:gd name="T103" fmla="*/ 15 h 27"/>
                  <a:gd name="T104" fmla="*/ 220 w 223"/>
                  <a:gd name="T10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3" h="27">
                    <a:moveTo>
                      <a:pt x="217" y="18"/>
                    </a:moveTo>
                    <a:lnTo>
                      <a:pt x="215" y="19"/>
                    </a:lnTo>
                    <a:lnTo>
                      <a:pt x="212" y="19"/>
                    </a:lnTo>
                    <a:lnTo>
                      <a:pt x="209" y="20"/>
                    </a:lnTo>
                    <a:lnTo>
                      <a:pt x="205" y="21"/>
                    </a:lnTo>
                    <a:lnTo>
                      <a:pt x="201" y="21"/>
                    </a:lnTo>
                    <a:lnTo>
                      <a:pt x="197" y="22"/>
                    </a:lnTo>
                    <a:lnTo>
                      <a:pt x="193" y="23"/>
                    </a:lnTo>
                    <a:lnTo>
                      <a:pt x="188" y="23"/>
                    </a:lnTo>
                    <a:lnTo>
                      <a:pt x="183" y="24"/>
                    </a:lnTo>
                    <a:lnTo>
                      <a:pt x="178" y="24"/>
                    </a:lnTo>
                    <a:lnTo>
                      <a:pt x="173" y="25"/>
                    </a:lnTo>
                    <a:lnTo>
                      <a:pt x="167" y="25"/>
                    </a:lnTo>
                    <a:lnTo>
                      <a:pt x="161" y="26"/>
                    </a:lnTo>
                    <a:lnTo>
                      <a:pt x="155" y="26"/>
                    </a:lnTo>
                    <a:lnTo>
                      <a:pt x="149" y="26"/>
                    </a:lnTo>
                    <a:lnTo>
                      <a:pt x="143" y="26"/>
                    </a:lnTo>
                    <a:lnTo>
                      <a:pt x="141" y="27"/>
                    </a:lnTo>
                    <a:lnTo>
                      <a:pt x="139" y="27"/>
                    </a:lnTo>
                    <a:lnTo>
                      <a:pt x="137" y="27"/>
                    </a:lnTo>
                    <a:lnTo>
                      <a:pt x="135" y="27"/>
                    </a:lnTo>
                    <a:lnTo>
                      <a:pt x="133" y="27"/>
                    </a:lnTo>
                    <a:lnTo>
                      <a:pt x="131" y="27"/>
                    </a:lnTo>
                    <a:lnTo>
                      <a:pt x="130" y="27"/>
                    </a:lnTo>
                    <a:lnTo>
                      <a:pt x="128" y="27"/>
                    </a:lnTo>
                    <a:lnTo>
                      <a:pt x="126" y="27"/>
                    </a:lnTo>
                    <a:lnTo>
                      <a:pt x="124" y="27"/>
                    </a:lnTo>
                    <a:lnTo>
                      <a:pt x="122" y="27"/>
                    </a:lnTo>
                    <a:lnTo>
                      <a:pt x="120" y="27"/>
                    </a:lnTo>
                    <a:lnTo>
                      <a:pt x="118" y="27"/>
                    </a:lnTo>
                    <a:lnTo>
                      <a:pt x="116" y="27"/>
                    </a:lnTo>
                    <a:lnTo>
                      <a:pt x="114" y="27"/>
                    </a:lnTo>
                    <a:lnTo>
                      <a:pt x="112" y="27"/>
                    </a:lnTo>
                    <a:lnTo>
                      <a:pt x="109" y="27"/>
                    </a:lnTo>
                    <a:lnTo>
                      <a:pt x="106" y="27"/>
                    </a:lnTo>
                    <a:lnTo>
                      <a:pt x="103" y="27"/>
                    </a:lnTo>
                    <a:lnTo>
                      <a:pt x="101" y="27"/>
                    </a:lnTo>
                    <a:lnTo>
                      <a:pt x="98" y="27"/>
                    </a:lnTo>
                    <a:lnTo>
                      <a:pt x="95" y="27"/>
                    </a:lnTo>
                    <a:lnTo>
                      <a:pt x="92" y="27"/>
                    </a:lnTo>
                    <a:lnTo>
                      <a:pt x="90" y="27"/>
                    </a:lnTo>
                    <a:lnTo>
                      <a:pt x="87" y="27"/>
                    </a:lnTo>
                    <a:lnTo>
                      <a:pt x="84" y="26"/>
                    </a:lnTo>
                    <a:lnTo>
                      <a:pt x="82" y="26"/>
                    </a:lnTo>
                    <a:lnTo>
                      <a:pt x="79" y="26"/>
                    </a:lnTo>
                    <a:lnTo>
                      <a:pt x="77" y="26"/>
                    </a:lnTo>
                    <a:lnTo>
                      <a:pt x="74" y="26"/>
                    </a:lnTo>
                    <a:lnTo>
                      <a:pt x="72" y="26"/>
                    </a:lnTo>
                    <a:lnTo>
                      <a:pt x="69" y="26"/>
                    </a:lnTo>
                    <a:lnTo>
                      <a:pt x="66" y="26"/>
                    </a:lnTo>
                    <a:lnTo>
                      <a:pt x="62" y="26"/>
                    </a:lnTo>
                    <a:lnTo>
                      <a:pt x="59" y="25"/>
                    </a:lnTo>
                    <a:lnTo>
                      <a:pt x="56" y="25"/>
                    </a:lnTo>
                    <a:lnTo>
                      <a:pt x="53" y="25"/>
                    </a:lnTo>
                    <a:lnTo>
                      <a:pt x="50" y="25"/>
                    </a:lnTo>
                    <a:lnTo>
                      <a:pt x="47" y="24"/>
                    </a:lnTo>
                    <a:lnTo>
                      <a:pt x="44" y="24"/>
                    </a:lnTo>
                    <a:lnTo>
                      <a:pt x="41" y="24"/>
                    </a:lnTo>
                    <a:lnTo>
                      <a:pt x="38" y="24"/>
                    </a:lnTo>
                    <a:lnTo>
                      <a:pt x="36" y="23"/>
                    </a:lnTo>
                    <a:lnTo>
                      <a:pt x="33" y="23"/>
                    </a:lnTo>
                    <a:lnTo>
                      <a:pt x="30" y="23"/>
                    </a:lnTo>
                    <a:lnTo>
                      <a:pt x="28" y="22"/>
                    </a:lnTo>
                    <a:lnTo>
                      <a:pt x="26" y="22"/>
                    </a:lnTo>
                    <a:lnTo>
                      <a:pt x="23" y="22"/>
                    </a:lnTo>
                    <a:lnTo>
                      <a:pt x="22" y="21"/>
                    </a:lnTo>
                    <a:lnTo>
                      <a:pt x="21" y="21"/>
                    </a:lnTo>
                    <a:lnTo>
                      <a:pt x="20" y="21"/>
                    </a:lnTo>
                    <a:lnTo>
                      <a:pt x="18" y="21"/>
                    </a:lnTo>
                    <a:lnTo>
                      <a:pt x="17" y="21"/>
                    </a:lnTo>
                    <a:lnTo>
                      <a:pt x="16" y="20"/>
                    </a:lnTo>
                    <a:lnTo>
                      <a:pt x="15" y="20"/>
                    </a:lnTo>
                    <a:lnTo>
                      <a:pt x="14" y="20"/>
                    </a:lnTo>
                    <a:lnTo>
                      <a:pt x="11" y="19"/>
                    </a:lnTo>
                    <a:lnTo>
                      <a:pt x="8" y="18"/>
                    </a:lnTo>
                    <a:lnTo>
                      <a:pt x="6" y="18"/>
                    </a:lnTo>
                    <a:lnTo>
                      <a:pt x="4" y="17"/>
                    </a:lnTo>
                    <a:lnTo>
                      <a:pt x="2" y="16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2" y="11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6" y="9"/>
                    </a:lnTo>
                    <a:lnTo>
                      <a:pt x="8" y="9"/>
                    </a:lnTo>
                    <a:lnTo>
                      <a:pt x="10" y="8"/>
                    </a:lnTo>
                    <a:lnTo>
                      <a:pt x="13" y="7"/>
                    </a:lnTo>
                    <a:lnTo>
                      <a:pt x="15" y="7"/>
                    </a:lnTo>
                    <a:lnTo>
                      <a:pt x="18" y="6"/>
                    </a:lnTo>
                    <a:lnTo>
                      <a:pt x="22" y="5"/>
                    </a:lnTo>
                    <a:lnTo>
                      <a:pt x="25" y="5"/>
                    </a:lnTo>
                    <a:lnTo>
                      <a:pt x="29" y="4"/>
                    </a:lnTo>
                    <a:lnTo>
                      <a:pt x="32" y="4"/>
                    </a:lnTo>
                    <a:lnTo>
                      <a:pt x="37" y="3"/>
                    </a:lnTo>
                    <a:lnTo>
                      <a:pt x="40" y="3"/>
                    </a:lnTo>
                    <a:lnTo>
                      <a:pt x="44" y="3"/>
                    </a:lnTo>
                    <a:lnTo>
                      <a:pt x="48" y="2"/>
                    </a:lnTo>
                    <a:lnTo>
                      <a:pt x="53" y="2"/>
                    </a:lnTo>
                    <a:lnTo>
                      <a:pt x="57" y="1"/>
                    </a:lnTo>
                    <a:lnTo>
                      <a:pt x="61" y="1"/>
                    </a:lnTo>
                    <a:lnTo>
                      <a:pt x="66" y="1"/>
                    </a:lnTo>
                    <a:lnTo>
                      <a:pt x="71" y="1"/>
                    </a:lnTo>
                    <a:lnTo>
                      <a:pt x="76" y="0"/>
                    </a:lnTo>
                    <a:lnTo>
                      <a:pt x="81" y="0"/>
                    </a:lnTo>
                    <a:lnTo>
                      <a:pt x="86" y="0"/>
                    </a:lnTo>
                    <a:lnTo>
                      <a:pt x="91" y="0"/>
                    </a:lnTo>
                    <a:lnTo>
                      <a:pt x="96" y="0"/>
                    </a:lnTo>
                    <a:lnTo>
                      <a:pt x="101" y="0"/>
                    </a:lnTo>
                    <a:lnTo>
                      <a:pt x="107" y="0"/>
                    </a:lnTo>
                    <a:lnTo>
                      <a:pt x="112" y="0"/>
                    </a:lnTo>
                    <a:lnTo>
                      <a:pt x="116" y="0"/>
                    </a:lnTo>
                    <a:lnTo>
                      <a:pt x="121" y="0"/>
                    </a:lnTo>
                    <a:lnTo>
                      <a:pt x="125" y="0"/>
                    </a:lnTo>
                    <a:lnTo>
                      <a:pt x="129" y="0"/>
                    </a:lnTo>
                    <a:lnTo>
                      <a:pt x="134" y="0"/>
                    </a:lnTo>
                    <a:lnTo>
                      <a:pt x="138" y="0"/>
                    </a:lnTo>
                    <a:lnTo>
                      <a:pt x="142" y="0"/>
                    </a:lnTo>
                    <a:lnTo>
                      <a:pt x="146" y="0"/>
                    </a:lnTo>
                    <a:lnTo>
                      <a:pt x="150" y="1"/>
                    </a:lnTo>
                    <a:lnTo>
                      <a:pt x="154" y="1"/>
                    </a:lnTo>
                    <a:lnTo>
                      <a:pt x="158" y="1"/>
                    </a:lnTo>
                    <a:lnTo>
                      <a:pt x="161" y="1"/>
                    </a:lnTo>
                    <a:lnTo>
                      <a:pt x="165" y="1"/>
                    </a:lnTo>
                    <a:lnTo>
                      <a:pt x="169" y="2"/>
                    </a:lnTo>
                    <a:lnTo>
                      <a:pt x="172" y="2"/>
                    </a:lnTo>
                    <a:lnTo>
                      <a:pt x="176" y="2"/>
                    </a:lnTo>
                    <a:lnTo>
                      <a:pt x="179" y="3"/>
                    </a:lnTo>
                    <a:lnTo>
                      <a:pt x="182" y="3"/>
                    </a:lnTo>
                    <a:lnTo>
                      <a:pt x="186" y="3"/>
                    </a:lnTo>
                    <a:lnTo>
                      <a:pt x="189" y="3"/>
                    </a:lnTo>
                    <a:lnTo>
                      <a:pt x="191" y="4"/>
                    </a:lnTo>
                    <a:lnTo>
                      <a:pt x="194" y="4"/>
                    </a:lnTo>
                    <a:lnTo>
                      <a:pt x="197" y="5"/>
                    </a:lnTo>
                    <a:lnTo>
                      <a:pt x="200" y="5"/>
                    </a:lnTo>
                    <a:lnTo>
                      <a:pt x="202" y="5"/>
                    </a:lnTo>
                    <a:lnTo>
                      <a:pt x="205" y="6"/>
                    </a:lnTo>
                    <a:lnTo>
                      <a:pt x="207" y="6"/>
                    </a:lnTo>
                    <a:lnTo>
                      <a:pt x="209" y="7"/>
                    </a:lnTo>
                    <a:lnTo>
                      <a:pt x="211" y="7"/>
                    </a:lnTo>
                    <a:lnTo>
                      <a:pt x="213" y="8"/>
                    </a:lnTo>
                    <a:lnTo>
                      <a:pt x="214" y="8"/>
                    </a:lnTo>
                    <a:lnTo>
                      <a:pt x="216" y="9"/>
                    </a:lnTo>
                    <a:lnTo>
                      <a:pt x="218" y="9"/>
                    </a:lnTo>
                    <a:lnTo>
                      <a:pt x="219" y="10"/>
                    </a:lnTo>
                    <a:lnTo>
                      <a:pt x="221" y="10"/>
                    </a:lnTo>
                    <a:lnTo>
                      <a:pt x="222" y="11"/>
                    </a:lnTo>
                    <a:lnTo>
                      <a:pt x="222" y="12"/>
                    </a:lnTo>
                    <a:lnTo>
                      <a:pt x="223" y="12"/>
                    </a:lnTo>
                    <a:lnTo>
                      <a:pt x="223" y="13"/>
                    </a:lnTo>
                    <a:lnTo>
                      <a:pt x="223" y="13"/>
                    </a:lnTo>
                    <a:lnTo>
                      <a:pt x="223" y="14"/>
                    </a:lnTo>
                    <a:lnTo>
                      <a:pt x="223" y="15"/>
                    </a:lnTo>
                    <a:lnTo>
                      <a:pt x="222" y="15"/>
                    </a:lnTo>
                    <a:lnTo>
                      <a:pt x="222" y="16"/>
                    </a:lnTo>
                    <a:lnTo>
                      <a:pt x="221" y="16"/>
                    </a:lnTo>
                    <a:lnTo>
                      <a:pt x="220" y="17"/>
                    </a:lnTo>
                    <a:lnTo>
                      <a:pt x="219" y="17"/>
                    </a:lnTo>
                    <a:lnTo>
                      <a:pt x="217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46" name="Freeform 792"/>
              <p:cNvSpPr>
                <a:spLocks/>
              </p:cNvSpPr>
              <p:nvPr/>
            </p:nvSpPr>
            <p:spPr bwMode="auto">
              <a:xfrm>
                <a:off x="2007" y="3383"/>
                <a:ext cx="226" cy="23"/>
              </a:xfrm>
              <a:custGeom>
                <a:avLst/>
                <a:gdLst>
                  <a:gd name="T0" fmla="*/ 223 w 226"/>
                  <a:gd name="T1" fmla="*/ 10 h 23"/>
                  <a:gd name="T2" fmla="*/ 216 w 226"/>
                  <a:gd name="T3" fmla="*/ 14 h 23"/>
                  <a:gd name="T4" fmla="*/ 209 w 226"/>
                  <a:gd name="T5" fmla="*/ 16 h 23"/>
                  <a:gd name="T6" fmla="*/ 200 w 226"/>
                  <a:gd name="T7" fmla="*/ 18 h 23"/>
                  <a:gd name="T8" fmla="*/ 189 w 226"/>
                  <a:gd name="T9" fmla="*/ 19 h 23"/>
                  <a:gd name="T10" fmla="*/ 177 w 226"/>
                  <a:gd name="T11" fmla="*/ 21 h 23"/>
                  <a:gd name="T12" fmla="*/ 164 w 226"/>
                  <a:gd name="T13" fmla="*/ 22 h 23"/>
                  <a:gd name="T14" fmla="*/ 150 w 226"/>
                  <a:gd name="T15" fmla="*/ 22 h 23"/>
                  <a:gd name="T16" fmla="*/ 141 w 226"/>
                  <a:gd name="T17" fmla="*/ 23 h 23"/>
                  <a:gd name="T18" fmla="*/ 135 w 226"/>
                  <a:gd name="T19" fmla="*/ 23 h 23"/>
                  <a:gd name="T20" fmla="*/ 129 w 226"/>
                  <a:gd name="T21" fmla="*/ 23 h 23"/>
                  <a:gd name="T22" fmla="*/ 124 w 226"/>
                  <a:gd name="T23" fmla="*/ 23 h 23"/>
                  <a:gd name="T24" fmla="*/ 118 w 226"/>
                  <a:gd name="T25" fmla="*/ 23 h 23"/>
                  <a:gd name="T26" fmla="*/ 111 w 226"/>
                  <a:gd name="T27" fmla="*/ 23 h 23"/>
                  <a:gd name="T28" fmla="*/ 102 w 226"/>
                  <a:gd name="T29" fmla="*/ 23 h 23"/>
                  <a:gd name="T30" fmla="*/ 94 w 226"/>
                  <a:gd name="T31" fmla="*/ 23 h 23"/>
                  <a:gd name="T32" fmla="*/ 86 w 226"/>
                  <a:gd name="T33" fmla="*/ 23 h 23"/>
                  <a:gd name="T34" fmla="*/ 78 w 226"/>
                  <a:gd name="T35" fmla="*/ 22 h 23"/>
                  <a:gd name="T36" fmla="*/ 70 w 226"/>
                  <a:gd name="T37" fmla="*/ 22 h 23"/>
                  <a:gd name="T38" fmla="*/ 60 w 226"/>
                  <a:gd name="T39" fmla="*/ 21 h 23"/>
                  <a:gd name="T40" fmla="*/ 51 w 226"/>
                  <a:gd name="T41" fmla="*/ 20 h 23"/>
                  <a:gd name="T42" fmla="*/ 42 w 226"/>
                  <a:gd name="T43" fmla="*/ 20 h 23"/>
                  <a:gd name="T44" fmla="*/ 34 w 226"/>
                  <a:gd name="T45" fmla="*/ 19 h 23"/>
                  <a:gd name="T46" fmla="*/ 27 w 226"/>
                  <a:gd name="T47" fmla="*/ 17 h 23"/>
                  <a:gd name="T48" fmla="*/ 22 w 226"/>
                  <a:gd name="T49" fmla="*/ 17 h 23"/>
                  <a:gd name="T50" fmla="*/ 18 w 226"/>
                  <a:gd name="T51" fmla="*/ 16 h 23"/>
                  <a:gd name="T52" fmla="*/ 15 w 226"/>
                  <a:gd name="T53" fmla="*/ 15 h 23"/>
                  <a:gd name="T54" fmla="*/ 6 w 226"/>
                  <a:gd name="T55" fmla="*/ 12 h 23"/>
                  <a:gd name="T56" fmla="*/ 1 w 226"/>
                  <a:gd name="T57" fmla="*/ 9 h 23"/>
                  <a:gd name="T58" fmla="*/ 0 w 226"/>
                  <a:gd name="T59" fmla="*/ 6 h 23"/>
                  <a:gd name="T60" fmla="*/ 0 w 226"/>
                  <a:gd name="T61" fmla="*/ 0 h 23"/>
                  <a:gd name="T62" fmla="*/ 3 w 226"/>
                  <a:gd name="T63" fmla="*/ 3 h 23"/>
                  <a:gd name="T64" fmla="*/ 9 w 226"/>
                  <a:gd name="T65" fmla="*/ 5 h 23"/>
                  <a:gd name="T66" fmla="*/ 15 w 226"/>
                  <a:gd name="T67" fmla="*/ 6 h 23"/>
                  <a:gd name="T68" fmla="*/ 18 w 226"/>
                  <a:gd name="T69" fmla="*/ 7 h 23"/>
                  <a:gd name="T70" fmla="*/ 22 w 226"/>
                  <a:gd name="T71" fmla="*/ 8 h 23"/>
                  <a:gd name="T72" fmla="*/ 28 w 226"/>
                  <a:gd name="T73" fmla="*/ 9 h 23"/>
                  <a:gd name="T74" fmla="*/ 36 w 226"/>
                  <a:gd name="T75" fmla="*/ 10 h 23"/>
                  <a:gd name="T76" fmla="*/ 44 w 226"/>
                  <a:gd name="T77" fmla="*/ 11 h 23"/>
                  <a:gd name="T78" fmla="*/ 53 w 226"/>
                  <a:gd name="T79" fmla="*/ 12 h 23"/>
                  <a:gd name="T80" fmla="*/ 63 w 226"/>
                  <a:gd name="T81" fmla="*/ 13 h 23"/>
                  <a:gd name="T82" fmla="*/ 72 w 226"/>
                  <a:gd name="T83" fmla="*/ 13 h 23"/>
                  <a:gd name="T84" fmla="*/ 80 w 226"/>
                  <a:gd name="T85" fmla="*/ 14 h 23"/>
                  <a:gd name="T86" fmla="*/ 88 w 226"/>
                  <a:gd name="T87" fmla="*/ 14 h 23"/>
                  <a:gd name="T88" fmla="*/ 97 w 226"/>
                  <a:gd name="T89" fmla="*/ 14 h 23"/>
                  <a:gd name="T90" fmla="*/ 105 w 226"/>
                  <a:gd name="T91" fmla="*/ 14 h 23"/>
                  <a:gd name="T92" fmla="*/ 114 w 226"/>
                  <a:gd name="T93" fmla="*/ 14 h 23"/>
                  <a:gd name="T94" fmla="*/ 120 w 226"/>
                  <a:gd name="T95" fmla="*/ 14 h 23"/>
                  <a:gd name="T96" fmla="*/ 126 w 226"/>
                  <a:gd name="T97" fmla="*/ 14 h 23"/>
                  <a:gd name="T98" fmla="*/ 132 w 226"/>
                  <a:gd name="T99" fmla="*/ 14 h 23"/>
                  <a:gd name="T100" fmla="*/ 137 w 226"/>
                  <a:gd name="T101" fmla="*/ 14 h 23"/>
                  <a:gd name="T102" fmla="*/ 143 w 226"/>
                  <a:gd name="T103" fmla="*/ 14 h 23"/>
                  <a:gd name="T104" fmla="*/ 158 w 226"/>
                  <a:gd name="T105" fmla="*/ 13 h 23"/>
                  <a:gd name="T106" fmla="*/ 175 w 226"/>
                  <a:gd name="T107" fmla="*/ 12 h 23"/>
                  <a:gd name="T108" fmla="*/ 191 w 226"/>
                  <a:gd name="T109" fmla="*/ 10 h 23"/>
                  <a:gd name="T110" fmla="*/ 204 w 226"/>
                  <a:gd name="T111" fmla="*/ 8 h 23"/>
                  <a:gd name="T112" fmla="*/ 214 w 226"/>
                  <a:gd name="T113" fmla="*/ 6 h 23"/>
                  <a:gd name="T114" fmla="*/ 220 w 226"/>
                  <a:gd name="T115" fmla="*/ 3 h 23"/>
                  <a:gd name="T116" fmla="*/ 223 w 226"/>
                  <a:gd name="T117" fmla="*/ 2 h 23"/>
                  <a:gd name="T118" fmla="*/ 226 w 226"/>
                  <a:gd name="T119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6" h="23">
                    <a:moveTo>
                      <a:pt x="226" y="8"/>
                    </a:moveTo>
                    <a:lnTo>
                      <a:pt x="225" y="9"/>
                    </a:lnTo>
                    <a:lnTo>
                      <a:pt x="223" y="10"/>
                    </a:lnTo>
                    <a:lnTo>
                      <a:pt x="221" y="12"/>
                    </a:lnTo>
                    <a:lnTo>
                      <a:pt x="219" y="13"/>
                    </a:lnTo>
                    <a:lnTo>
                      <a:pt x="216" y="14"/>
                    </a:lnTo>
                    <a:lnTo>
                      <a:pt x="214" y="15"/>
                    </a:lnTo>
                    <a:lnTo>
                      <a:pt x="211" y="15"/>
                    </a:lnTo>
                    <a:lnTo>
                      <a:pt x="209" y="16"/>
                    </a:lnTo>
                    <a:lnTo>
                      <a:pt x="206" y="17"/>
                    </a:lnTo>
                    <a:lnTo>
                      <a:pt x="203" y="17"/>
                    </a:lnTo>
                    <a:lnTo>
                      <a:pt x="200" y="18"/>
                    </a:lnTo>
                    <a:lnTo>
                      <a:pt x="196" y="18"/>
                    </a:lnTo>
                    <a:lnTo>
                      <a:pt x="193" y="19"/>
                    </a:lnTo>
                    <a:lnTo>
                      <a:pt x="189" y="19"/>
                    </a:lnTo>
                    <a:lnTo>
                      <a:pt x="185" y="20"/>
                    </a:lnTo>
                    <a:lnTo>
                      <a:pt x="181" y="20"/>
                    </a:lnTo>
                    <a:lnTo>
                      <a:pt x="177" y="21"/>
                    </a:lnTo>
                    <a:lnTo>
                      <a:pt x="173" y="21"/>
                    </a:lnTo>
                    <a:lnTo>
                      <a:pt x="169" y="21"/>
                    </a:lnTo>
                    <a:lnTo>
                      <a:pt x="164" y="22"/>
                    </a:lnTo>
                    <a:lnTo>
                      <a:pt x="159" y="22"/>
                    </a:lnTo>
                    <a:lnTo>
                      <a:pt x="155" y="22"/>
                    </a:lnTo>
                    <a:lnTo>
                      <a:pt x="150" y="22"/>
                    </a:lnTo>
                    <a:lnTo>
                      <a:pt x="145" y="23"/>
                    </a:lnTo>
                    <a:lnTo>
                      <a:pt x="143" y="23"/>
                    </a:lnTo>
                    <a:lnTo>
                      <a:pt x="141" y="23"/>
                    </a:lnTo>
                    <a:lnTo>
                      <a:pt x="139" y="23"/>
                    </a:lnTo>
                    <a:lnTo>
                      <a:pt x="137" y="23"/>
                    </a:lnTo>
                    <a:lnTo>
                      <a:pt x="135" y="23"/>
                    </a:lnTo>
                    <a:lnTo>
                      <a:pt x="133" y="23"/>
                    </a:lnTo>
                    <a:lnTo>
                      <a:pt x="131" y="23"/>
                    </a:lnTo>
                    <a:lnTo>
                      <a:pt x="129" y="23"/>
                    </a:lnTo>
                    <a:lnTo>
                      <a:pt x="127" y="23"/>
                    </a:lnTo>
                    <a:lnTo>
                      <a:pt x="125" y="23"/>
                    </a:lnTo>
                    <a:lnTo>
                      <a:pt x="124" y="23"/>
                    </a:lnTo>
                    <a:lnTo>
                      <a:pt x="122" y="23"/>
                    </a:lnTo>
                    <a:lnTo>
                      <a:pt x="120" y="23"/>
                    </a:lnTo>
                    <a:lnTo>
                      <a:pt x="118" y="23"/>
                    </a:lnTo>
                    <a:lnTo>
                      <a:pt x="116" y="23"/>
                    </a:lnTo>
                    <a:lnTo>
                      <a:pt x="114" y="23"/>
                    </a:lnTo>
                    <a:lnTo>
                      <a:pt x="111" y="23"/>
                    </a:lnTo>
                    <a:lnTo>
                      <a:pt x="108" y="23"/>
                    </a:lnTo>
                    <a:lnTo>
                      <a:pt x="105" y="23"/>
                    </a:lnTo>
                    <a:lnTo>
                      <a:pt x="102" y="23"/>
                    </a:lnTo>
                    <a:lnTo>
                      <a:pt x="99" y="23"/>
                    </a:lnTo>
                    <a:lnTo>
                      <a:pt x="97" y="23"/>
                    </a:lnTo>
                    <a:lnTo>
                      <a:pt x="94" y="23"/>
                    </a:lnTo>
                    <a:lnTo>
                      <a:pt x="91" y="23"/>
                    </a:lnTo>
                    <a:lnTo>
                      <a:pt x="89" y="23"/>
                    </a:lnTo>
                    <a:lnTo>
                      <a:pt x="86" y="23"/>
                    </a:lnTo>
                    <a:lnTo>
                      <a:pt x="83" y="23"/>
                    </a:lnTo>
                    <a:lnTo>
                      <a:pt x="81" y="22"/>
                    </a:lnTo>
                    <a:lnTo>
                      <a:pt x="78" y="22"/>
                    </a:lnTo>
                    <a:lnTo>
                      <a:pt x="75" y="22"/>
                    </a:lnTo>
                    <a:lnTo>
                      <a:pt x="73" y="22"/>
                    </a:lnTo>
                    <a:lnTo>
                      <a:pt x="70" y="22"/>
                    </a:lnTo>
                    <a:lnTo>
                      <a:pt x="67" y="22"/>
                    </a:lnTo>
                    <a:lnTo>
                      <a:pt x="64" y="22"/>
                    </a:lnTo>
                    <a:lnTo>
                      <a:pt x="60" y="21"/>
                    </a:lnTo>
                    <a:lnTo>
                      <a:pt x="57" y="21"/>
                    </a:lnTo>
                    <a:lnTo>
                      <a:pt x="54" y="21"/>
                    </a:lnTo>
                    <a:lnTo>
                      <a:pt x="51" y="20"/>
                    </a:lnTo>
                    <a:lnTo>
                      <a:pt x="48" y="20"/>
                    </a:lnTo>
                    <a:lnTo>
                      <a:pt x="45" y="20"/>
                    </a:lnTo>
                    <a:lnTo>
                      <a:pt x="42" y="20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4" y="19"/>
                    </a:lnTo>
                    <a:lnTo>
                      <a:pt x="31" y="18"/>
                    </a:lnTo>
                    <a:lnTo>
                      <a:pt x="29" y="18"/>
                    </a:lnTo>
                    <a:lnTo>
                      <a:pt x="27" y="17"/>
                    </a:lnTo>
                    <a:lnTo>
                      <a:pt x="24" y="17"/>
                    </a:lnTo>
                    <a:lnTo>
                      <a:pt x="23" y="17"/>
                    </a:lnTo>
                    <a:lnTo>
                      <a:pt x="22" y="17"/>
                    </a:lnTo>
                    <a:lnTo>
                      <a:pt x="20" y="16"/>
                    </a:lnTo>
                    <a:lnTo>
                      <a:pt x="19" y="16"/>
                    </a:lnTo>
                    <a:lnTo>
                      <a:pt x="18" y="16"/>
                    </a:lnTo>
                    <a:lnTo>
                      <a:pt x="17" y="16"/>
                    </a:lnTo>
                    <a:lnTo>
                      <a:pt x="16" y="15"/>
                    </a:lnTo>
                    <a:lnTo>
                      <a:pt x="15" y="15"/>
                    </a:lnTo>
                    <a:lnTo>
                      <a:pt x="11" y="14"/>
                    </a:lnTo>
                    <a:lnTo>
                      <a:pt x="8" y="13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3" y="10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7" y="4"/>
                    </a:lnTo>
                    <a:lnTo>
                      <a:pt x="9" y="5"/>
                    </a:lnTo>
                    <a:lnTo>
                      <a:pt x="11" y="6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16" y="7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9" y="8"/>
                    </a:lnTo>
                    <a:lnTo>
                      <a:pt x="21" y="8"/>
                    </a:lnTo>
                    <a:lnTo>
                      <a:pt x="22" y="8"/>
                    </a:lnTo>
                    <a:lnTo>
                      <a:pt x="23" y="8"/>
                    </a:lnTo>
                    <a:lnTo>
                      <a:pt x="26" y="9"/>
                    </a:lnTo>
                    <a:lnTo>
                      <a:pt x="28" y="9"/>
                    </a:lnTo>
                    <a:lnTo>
                      <a:pt x="31" y="9"/>
                    </a:lnTo>
                    <a:lnTo>
                      <a:pt x="33" y="10"/>
                    </a:lnTo>
                    <a:lnTo>
                      <a:pt x="36" y="10"/>
                    </a:lnTo>
                    <a:lnTo>
                      <a:pt x="39" y="11"/>
                    </a:lnTo>
                    <a:lnTo>
                      <a:pt x="41" y="11"/>
                    </a:lnTo>
                    <a:lnTo>
                      <a:pt x="44" y="11"/>
                    </a:lnTo>
                    <a:lnTo>
                      <a:pt x="47" y="11"/>
                    </a:lnTo>
                    <a:lnTo>
                      <a:pt x="50" y="12"/>
                    </a:lnTo>
                    <a:lnTo>
                      <a:pt x="53" y="12"/>
                    </a:lnTo>
                    <a:lnTo>
                      <a:pt x="57" y="12"/>
                    </a:lnTo>
                    <a:lnTo>
                      <a:pt x="60" y="12"/>
                    </a:lnTo>
                    <a:lnTo>
                      <a:pt x="63" y="13"/>
                    </a:lnTo>
                    <a:lnTo>
                      <a:pt x="66" y="13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4"/>
                    </a:lnTo>
                    <a:lnTo>
                      <a:pt x="80" y="14"/>
                    </a:lnTo>
                    <a:lnTo>
                      <a:pt x="83" y="14"/>
                    </a:lnTo>
                    <a:lnTo>
                      <a:pt x="86" y="14"/>
                    </a:lnTo>
                    <a:lnTo>
                      <a:pt x="88" y="14"/>
                    </a:lnTo>
                    <a:lnTo>
                      <a:pt x="91" y="14"/>
                    </a:lnTo>
                    <a:lnTo>
                      <a:pt x="94" y="14"/>
                    </a:lnTo>
                    <a:lnTo>
                      <a:pt x="97" y="14"/>
                    </a:lnTo>
                    <a:lnTo>
                      <a:pt x="99" y="14"/>
                    </a:lnTo>
                    <a:lnTo>
                      <a:pt x="102" y="14"/>
                    </a:lnTo>
                    <a:lnTo>
                      <a:pt x="105" y="14"/>
                    </a:lnTo>
                    <a:lnTo>
                      <a:pt x="108" y="14"/>
                    </a:lnTo>
                    <a:lnTo>
                      <a:pt x="111" y="14"/>
                    </a:lnTo>
                    <a:lnTo>
                      <a:pt x="114" y="14"/>
                    </a:lnTo>
                    <a:lnTo>
                      <a:pt x="116" y="14"/>
                    </a:lnTo>
                    <a:lnTo>
                      <a:pt x="118" y="14"/>
                    </a:lnTo>
                    <a:lnTo>
                      <a:pt x="120" y="14"/>
                    </a:lnTo>
                    <a:lnTo>
                      <a:pt x="122" y="14"/>
                    </a:lnTo>
                    <a:lnTo>
                      <a:pt x="124" y="14"/>
                    </a:lnTo>
                    <a:lnTo>
                      <a:pt x="126" y="14"/>
                    </a:lnTo>
                    <a:lnTo>
                      <a:pt x="128" y="14"/>
                    </a:lnTo>
                    <a:lnTo>
                      <a:pt x="130" y="14"/>
                    </a:lnTo>
                    <a:lnTo>
                      <a:pt x="132" y="14"/>
                    </a:lnTo>
                    <a:lnTo>
                      <a:pt x="134" y="14"/>
                    </a:lnTo>
                    <a:lnTo>
                      <a:pt x="135" y="14"/>
                    </a:lnTo>
                    <a:lnTo>
                      <a:pt x="137" y="14"/>
                    </a:lnTo>
                    <a:lnTo>
                      <a:pt x="139" y="14"/>
                    </a:lnTo>
                    <a:lnTo>
                      <a:pt x="141" y="14"/>
                    </a:lnTo>
                    <a:lnTo>
                      <a:pt x="143" y="14"/>
                    </a:lnTo>
                    <a:lnTo>
                      <a:pt x="145" y="14"/>
                    </a:lnTo>
                    <a:lnTo>
                      <a:pt x="152" y="14"/>
                    </a:lnTo>
                    <a:lnTo>
                      <a:pt x="158" y="13"/>
                    </a:lnTo>
                    <a:lnTo>
                      <a:pt x="164" y="13"/>
                    </a:lnTo>
                    <a:lnTo>
                      <a:pt x="170" y="12"/>
                    </a:lnTo>
                    <a:lnTo>
                      <a:pt x="175" y="12"/>
                    </a:lnTo>
                    <a:lnTo>
                      <a:pt x="181" y="11"/>
                    </a:lnTo>
                    <a:lnTo>
                      <a:pt x="186" y="11"/>
                    </a:lnTo>
                    <a:lnTo>
                      <a:pt x="191" y="10"/>
                    </a:lnTo>
                    <a:lnTo>
                      <a:pt x="195" y="9"/>
                    </a:lnTo>
                    <a:lnTo>
                      <a:pt x="200" y="9"/>
                    </a:lnTo>
                    <a:lnTo>
                      <a:pt x="204" y="8"/>
                    </a:lnTo>
                    <a:lnTo>
                      <a:pt x="207" y="7"/>
                    </a:lnTo>
                    <a:lnTo>
                      <a:pt x="211" y="6"/>
                    </a:lnTo>
                    <a:lnTo>
                      <a:pt x="214" y="6"/>
                    </a:lnTo>
                    <a:lnTo>
                      <a:pt x="217" y="5"/>
                    </a:lnTo>
                    <a:lnTo>
                      <a:pt x="219" y="4"/>
                    </a:lnTo>
                    <a:lnTo>
                      <a:pt x="220" y="3"/>
                    </a:lnTo>
                    <a:lnTo>
                      <a:pt x="221" y="3"/>
                    </a:lnTo>
                    <a:lnTo>
                      <a:pt x="222" y="2"/>
                    </a:lnTo>
                    <a:lnTo>
                      <a:pt x="223" y="2"/>
                    </a:lnTo>
                    <a:lnTo>
                      <a:pt x="224" y="2"/>
                    </a:lnTo>
                    <a:lnTo>
                      <a:pt x="225" y="1"/>
                    </a:lnTo>
                    <a:lnTo>
                      <a:pt x="226" y="1"/>
                    </a:lnTo>
                    <a:lnTo>
                      <a:pt x="226" y="0"/>
                    </a:lnTo>
                    <a:lnTo>
                      <a:pt x="226" y="8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47" name="Freeform 793"/>
              <p:cNvSpPr>
                <a:spLocks/>
              </p:cNvSpPr>
              <p:nvPr/>
            </p:nvSpPr>
            <p:spPr bwMode="auto">
              <a:xfrm>
                <a:off x="2058" y="3369"/>
                <a:ext cx="48" cy="15"/>
              </a:xfrm>
              <a:custGeom>
                <a:avLst/>
                <a:gdLst>
                  <a:gd name="T0" fmla="*/ 25 w 48"/>
                  <a:gd name="T1" fmla="*/ 0 h 15"/>
                  <a:gd name="T2" fmla="*/ 48 w 48"/>
                  <a:gd name="T3" fmla="*/ 11 h 15"/>
                  <a:gd name="T4" fmla="*/ 12 w 48"/>
                  <a:gd name="T5" fmla="*/ 15 h 15"/>
                  <a:gd name="T6" fmla="*/ 0 w 48"/>
                  <a:gd name="T7" fmla="*/ 1 h 15"/>
                  <a:gd name="T8" fmla="*/ 25 w 4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25" y="0"/>
                    </a:moveTo>
                    <a:lnTo>
                      <a:pt x="48" y="11"/>
                    </a:lnTo>
                    <a:lnTo>
                      <a:pt x="12" y="15"/>
                    </a:lnTo>
                    <a:lnTo>
                      <a:pt x="0" y="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48" name="Freeform 794"/>
              <p:cNvSpPr>
                <a:spLocks/>
              </p:cNvSpPr>
              <p:nvPr/>
            </p:nvSpPr>
            <p:spPr bwMode="auto">
              <a:xfrm>
                <a:off x="2062" y="3370"/>
                <a:ext cx="38" cy="12"/>
              </a:xfrm>
              <a:custGeom>
                <a:avLst/>
                <a:gdLst>
                  <a:gd name="T0" fmla="*/ 21 w 38"/>
                  <a:gd name="T1" fmla="*/ 0 h 12"/>
                  <a:gd name="T2" fmla="*/ 38 w 38"/>
                  <a:gd name="T3" fmla="*/ 9 h 12"/>
                  <a:gd name="T4" fmla="*/ 9 w 38"/>
                  <a:gd name="T5" fmla="*/ 12 h 12"/>
                  <a:gd name="T6" fmla="*/ 0 w 38"/>
                  <a:gd name="T7" fmla="*/ 2 h 12"/>
                  <a:gd name="T8" fmla="*/ 21 w 38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2">
                    <a:moveTo>
                      <a:pt x="21" y="0"/>
                    </a:moveTo>
                    <a:lnTo>
                      <a:pt x="38" y="9"/>
                    </a:lnTo>
                    <a:lnTo>
                      <a:pt x="9" y="12"/>
                    </a:lnTo>
                    <a:lnTo>
                      <a:pt x="0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49" name="Freeform 795"/>
              <p:cNvSpPr>
                <a:spLocks/>
              </p:cNvSpPr>
              <p:nvPr/>
            </p:nvSpPr>
            <p:spPr bwMode="auto">
              <a:xfrm>
                <a:off x="2041" y="3284"/>
                <a:ext cx="8" cy="14"/>
              </a:xfrm>
              <a:custGeom>
                <a:avLst/>
                <a:gdLst>
                  <a:gd name="T0" fmla="*/ 1 w 8"/>
                  <a:gd name="T1" fmla="*/ 14 h 14"/>
                  <a:gd name="T2" fmla="*/ 0 w 8"/>
                  <a:gd name="T3" fmla="*/ 13 h 14"/>
                  <a:gd name="T4" fmla="*/ 0 w 8"/>
                  <a:gd name="T5" fmla="*/ 11 h 14"/>
                  <a:gd name="T6" fmla="*/ 0 w 8"/>
                  <a:gd name="T7" fmla="*/ 9 h 14"/>
                  <a:gd name="T8" fmla="*/ 1 w 8"/>
                  <a:gd name="T9" fmla="*/ 6 h 14"/>
                  <a:gd name="T10" fmla="*/ 1 w 8"/>
                  <a:gd name="T11" fmla="*/ 5 h 14"/>
                  <a:gd name="T12" fmla="*/ 2 w 8"/>
                  <a:gd name="T13" fmla="*/ 3 h 14"/>
                  <a:gd name="T14" fmla="*/ 3 w 8"/>
                  <a:gd name="T15" fmla="*/ 2 h 14"/>
                  <a:gd name="T16" fmla="*/ 4 w 8"/>
                  <a:gd name="T17" fmla="*/ 2 h 14"/>
                  <a:gd name="T18" fmla="*/ 4 w 8"/>
                  <a:gd name="T19" fmla="*/ 1 h 14"/>
                  <a:gd name="T20" fmla="*/ 5 w 8"/>
                  <a:gd name="T21" fmla="*/ 0 h 14"/>
                  <a:gd name="T22" fmla="*/ 6 w 8"/>
                  <a:gd name="T23" fmla="*/ 0 h 14"/>
                  <a:gd name="T24" fmla="*/ 7 w 8"/>
                  <a:gd name="T25" fmla="*/ 0 h 14"/>
                  <a:gd name="T26" fmla="*/ 8 w 8"/>
                  <a:gd name="T27" fmla="*/ 2 h 14"/>
                  <a:gd name="T28" fmla="*/ 8 w 8"/>
                  <a:gd name="T29" fmla="*/ 3 h 14"/>
                  <a:gd name="T30" fmla="*/ 8 w 8"/>
                  <a:gd name="T31" fmla="*/ 6 h 14"/>
                  <a:gd name="T32" fmla="*/ 7 w 8"/>
                  <a:gd name="T33" fmla="*/ 8 h 14"/>
                  <a:gd name="T34" fmla="*/ 7 w 8"/>
                  <a:gd name="T35" fmla="*/ 10 h 14"/>
                  <a:gd name="T36" fmla="*/ 6 w 8"/>
                  <a:gd name="T37" fmla="*/ 11 h 14"/>
                  <a:gd name="T38" fmla="*/ 5 w 8"/>
                  <a:gd name="T39" fmla="*/ 12 h 14"/>
                  <a:gd name="T40" fmla="*/ 4 w 8"/>
                  <a:gd name="T41" fmla="*/ 13 h 14"/>
                  <a:gd name="T42" fmla="*/ 4 w 8"/>
                  <a:gd name="T43" fmla="*/ 13 h 14"/>
                  <a:gd name="T44" fmla="*/ 3 w 8"/>
                  <a:gd name="T45" fmla="*/ 14 h 14"/>
                  <a:gd name="T46" fmla="*/ 2 w 8"/>
                  <a:gd name="T47" fmla="*/ 14 h 14"/>
                  <a:gd name="T48" fmla="*/ 1 w 8"/>
                  <a:gd name="T4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4">
                    <a:moveTo>
                      <a:pt x="1" y="14"/>
                    </a:move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7" y="10"/>
                    </a:lnTo>
                    <a:lnTo>
                      <a:pt x="6" y="11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50" name="Freeform 796"/>
              <p:cNvSpPr>
                <a:spLocks/>
              </p:cNvSpPr>
              <p:nvPr/>
            </p:nvSpPr>
            <p:spPr bwMode="auto">
              <a:xfrm>
                <a:off x="2047" y="3314"/>
                <a:ext cx="24" cy="22"/>
              </a:xfrm>
              <a:custGeom>
                <a:avLst/>
                <a:gdLst>
                  <a:gd name="T0" fmla="*/ 0 w 24"/>
                  <a:gd name="T1" fmla="*/ 22 h 22"/>
                  <a:gd name="T2" fmla="*/ 0 w 24"/>
                  <a:gd name="T3" fmla="*/ 0 h 22"/>
                  <a:gd name="T4" fmla="*/ 24 w 24"/>
                  <a:gd name="T5" fmla="*/ 6 h 22"/>
                  <a:gd name="T6" fmla="*/ 24 w 24"/>
                  <a:gd name="T7" fmla="*/ 22 h 22"/>
                  <a:gd name="T8" fmla="*/ 0 w 24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2">
                    <a:moveTo>
                      <a:pt x="0" y="22"/>
                    </a:moveTo>
                    <a:lnTo>
                      <a:pt x="0" y="0"/>
                    </a:lnTo>
                    <a:lnTo>
                      <a:pt x="24" y="6"/>
                    </a:lnTo>
                    <a:lnTo>
                      <a:pt x="24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51" name="Rectangle 797"/>
              <p:cNvSpPr>
                <a:spLocks noChangeArrowheads="1"/>
              </p:cNvSpPr>
              <p:nvPr/>
            </p:nvSpPr>
            <p:spPr bwMode="auto">
              <a:xfrm>
                <a:off x="2050" y="3318"/>
                <a:ext cx="19" cy="1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52" name="Freeform 798"/>
              <p:cNvSpPr>
                <a:spLocks/>
              </p:cNvSpPr>
              <p:nvPr/>
            </p:nvSpPr>
            <p:spPr bwMode="auto">
              <a:xfrm>
                <a:off x="2037" y="3281"/>
                <a:ext cx="49" cy="45"/>
              </a:xfrm>
              <a:custGeom>
                <a:avLst/>
                <a:gdLst>
                  <a:gd name="T0" fmla="*/ 8 w 49"/>
                  <a:gd name="T1" fmla="*/ 12 h 45"/>
                  <a:gd name="T2" fmla="*/ 8 w 49"/>
                  <a:gd name="T3" fmla="*/ 12 h 45"/>
                  <a:gd name="T4" fmla="*/ 9 w 49"/>
                  <a:gd name="T5" fmla="*/ 11 h 45"/>
                  <a:gd name="T6" fmla="*/ 11 w 49"/>
                  <a:gd name="T7" fmla="*/ 8 h 45"/>
                  <a:gd name="T8" fmla="*/ 13 w 49"/>
                  <a:gd name="T9" fmla="*/ 6 h 45"/>
                  <a:gd name="T10" fmla="*/ 15 w 49"/>
                  <a:gd name="T11" fmla="*/ 4 h 45"/>
                  <a:gd name="T12" fmla="*/ 18 w 49"/>
                  <a:gd name="T13" fmla="*/ 2 h 45"/>
                  <a:gd name="T14" fmla="*/ 21 w 49"/>
                  <a:gd name="T15" fmla="*/ 1 h 45"/>
                  <a:gd name="T16" fmla="*/ 24 w 49"/>
                  <a:gd name="T17" fmla="*/ 1 h 45"/>
                  <a:gd name="T18" fmla="*/ 27 w 49"/>
                  <a:gd name="T19" fmla="*/ 0 h 45"/>
                  <a:gd name="T20" fmla="*/ 31 w 49"/>
                  <a:gd name="T21" fmla="*/ 1 h 45"/>
                  <a:gd name="T22" fmla="*/ 36 w 49"/>
                  <a:gd name="T23" fmla="*/ 2 h 45"/>
                  <a:gd name="T24" fmla="*/ 39 w 49"/>
                  <a:gd name="T25" fmla="*/ 4 h 45"/>
                  <a:gd name="T26" fmla="*/ 43 w 49"/>
                  <a:gd name="T27" fmla="*/ 7 h 45"/>
                  <a:gd name="T28" fmla="*/ 45 w 49"/>
                  <a:gd name="T29" fmla="*/ 10 h 45"/>
                  <a:gd name="T30" fmla="*/ 48 w 49"/>
                  <a:gd name="T31" fmla="*/ 14 h 45"/>
                  <a:gd name="T32" fmla="*/ 49 w 49"/>
                  <a:gd name="T33" fmla="*/ 18 h 45"/>
                  <a:gd name="T34" fmla="*/ 49 w 49"/>
                  <a:gd name="T35" fmla="*/ 22 h 45"/>
                  <a:gd name="T36" fmla="*/ 49 w 49"/>
                  <a:gd name="T37" fmla="*/ 27 h 45"/>
                  <a:gd name="T38" fmla="*/ 48 w 49"/>
                  <a:gd name="T39" fmla="*/ 31 h 45"/>
                  <a:gd name="T40" fmla="*/ 46 w 49"/>
                  <a:gd name="T41" fmla="*/ 35 h 45"/>
                  <a:gd name="T42" fmla="*/ 43 w 49"/>
                  <a:gd name="T43" fmla="*/ 38 h 45"/>
                  <a:gd name="T44" fmla="*/ 40 w 49"/>
                  <a:gd name="T45" fmla="*/ 41 h 45"/>
                  <a:gd name="T46" fmla="*/ 36 w 49"/>
                  <a:gd name="T47" fmla="*/ 43 h 45"/>
                  <a:gd name="T48" fmla="*/ 32 w 49"/>
                  <a:gd name="T49" fmla="*/ 44 h 45"/>
                  <a:gd name="T50" fmla="*/ 28 w 49"/>
                  <a:gd name="T51" fmla="*/ 45 h 45"/>
                  <a:gd name="T52" fmla="*/ 24 w 49"/>
                  <a:gd name="T53" fmla="*/ 44 h 45"/>
                  <a:gd name="T54" fmla="*/ 21 w 49"/>
                  <a:gd name="T55" fmla="*/ 44 h 45"/>
                  <a:gd name="T56" fmla="*/ 18 w 49"/>
                  <a:gd name="T57" fmla="*/ 43 h 45"/>
                  <a:gd name="T58" fmla="*/ 15 w 49"/>
                  <a:gd name="T59" fmla="*/ 41 h 45"/>
                  <a:gd name="T60" fmla="*/ 13 w 49"/>
                  <a:gd name="T61" fmla="*/ 39 h 45"/>
                  <a:gd name="T62" fmla="*/ 11 w 49"/>
                  <a:gd name="T63" fmla="*/ 37 h 45"/>
                  <a:gd name="T64" fmla="*/ 9 w 49"/>
                  <a:gd name="T65" fmla="*/ 35 h 45"/>
                  <a:gd name="T66" fmla="*/ 7 w 49"/>
                  <a:gd name="T67" fmla="*/ 32 h 45"/>
                  <a:gd name="T68" fmla="*/ 7 w 49"/>
                  <a:gd name="T69" fmla="*/ 31 h 45"/>
                  <a:gd name="T70" fmla="*/ 6 w 49"/>
                  <a:gd name="T71" fmla="*/ 31 h 45"/>
                  <a:gd name="T72" fmla="*/ 5 w 49"/>
                  <a:gd name="T73" fmla="*/ 30 h 45"/>
                  <a:gd name="T74" fmla="*/ 2 w 49"/>
                  <a:gd name="T75" fmla="*/ 29 h 45"/>
                  <a:gd name="T76" fmla="*/ 1 w 49"/>
                  <a:gd name="T77" fmla="*/ 26 h 45"/>
                  <a:gd name="T78" fmla="*/ 0 w 49"/>
                  <a:gd name="T79" fmla="*/ 23 h 45"/>
                  <a:gd name="T80" fmla="*/ 0 w 49"/>
                  <a:gd name="T81" fmla="*/ 19 h 45"/>
                  <a:gd name="T82" fmla="*/ 1 w 49"/>
                  <a:gd name="T83" fmla="*/ 16 h 45"/>
                  <a:gd name="T84" fmla="*/ 4 w 49"/>
                  <a:gd name="T85" fmla="*/ 13 h 45"/>
                  <a:gd name="T86" fmla="*/ 6 w 49"/>
                  <a:gd name="T87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5">
                    <a:moveTo>
                      <a:pt x="8" y="12"/>
                    </a:move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5" y="4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1"/>
                    </a:lnTo>
                    <a:lnTo>
                      <a:pt x="34" y="1"/>
                    </a:lnTo>
                    <a:lnTo>
                      <a:pt x="36" y="2"/>
                    </a:lnTo>
                    <a:lnTo>
                      <a:pt x="38" y="3"/>
                    </a:lnTo>
                    <a:lnTo>
                      <a:pt x="39" y="4"/>
                    </a:lnTo>
                    <a:lnTo>
                      <a:pt x="41" y="5"/>
                    </a:lnTo>
                    <a:lnTo>
                      <a:pt x="43" y="7"/>
                    </a:lnTo>
                    <a:lnTo>
                      <a:pt x="44" y="8"/>
                    </a:lnTo>
                    <a:lnTo>
                      <a:pt x="45" y="10"/>
                    </a:lnTo>
                    <a:lnTo>
                      <a:pt x="47" y="12"/>
                    </a:lnTo>
                    <a:lnTo>
                      <a:pt x="48" y="14"/>
                    </a:lnTo>
                    <a:lnTo>
                      <a:pt x="48" y="16"/>
                    </a:lnTo>
                    <a:lnTo>
                      <a:pt x="49" y="18"/>
                    </a:lnTo>
                    <a:lnTo>
                      <a:pt x="49" y="20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7"/>
                    </a:lnTo>
                    <a:lnTo>
                      <a:pt x="48" y="29"/>
                    </a:lnTo>
                    <a:lnTo>
                      <a:pt x="48" y="31"/>
                    </a:lnTo>
                    <a:lnTo>
                      <a:pt x="47" y="33"/>
                    </a:lnTo>
                    <a:lnTo>
                      <a:pt x="46" y="35"/>
                    </a:lnTo>
                    <a:lnTo>
                      <a:pt x="45" y="36"/>
                    </a:lnTo>
                    <a:lnTo>
                      <a:pt x="43" y="38"/>
                    </a:lnTo>
                    <a:lnTo>
                      <a:pt x="42" y="39"/>
                    </a:lnTo>
                    <a:lnTo>
                      <a:pt x="40" y="41"/>
                    </a:lnTo>
                    <a:lnTo>
                      <a:pt x="38" y="42"/>
                    </a:lnTo>
                    <a:lnTo>
                      <a:pt x="36" y="43"/>
                    </a:lnTo>
                    <a:lnTo>
                      <a:pt x="34" y="44"/>
                    </a:lnTo>
                    <a:lnTo>
                      <a:pt x="32" y="44"/>
                    </a:lnTo>
                    <a:lnTo>
                      <a:pt x="30" y="44"/>
                    </a:lnTo>
                    <a:lnTo>
                      <a:pt x="28" y="45"/>
                    </a:lnTo>
                    <a:lnTo>
                      <a:pt x="25" y="45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1" y="44"/>
                    </a:lnTo>
                    <a:lnTo>
                      <a:pt x="19" y="43"/>
                    </a:lnTo>
                    <a:lnTo>
                      <a:pt x="18" y="43"/>
                    </a:lnTo>
                    <a:lnTo>
                      <a:pt x="17" y="42"/>
                    </a:lnTo>
                    <a:lnTo>
                      <a:pt x="15" y="41"/>
                    </a:lnTo>
                    <a:lnTo>
                      <a:pt x="14" y="40"/>
                    </a:lnTo>
                    <a:lnTo>
                      <a:pt x="13" y="39"/>
                    </a:lnTo>
                    <a:lnTo>
                      <a:pt x="12" y="38"/>
                    </a:lnTo>
                    <a:lnTo>
                      <a:pt x="11" y="37"/>
                    </a:lnTo>
                    <a:lnTo>
                      <a:pt x="10" y="36"/>
                    </a:lnTo>
                    <a:lnTo>
                      <a:pt x="9" y="35"/>
                    </a:lnTo>
                    <a:lnTo>
                      <a:pt x="8" y="33"/>
                    </a:lnTo>
                    <a:lnTo>
                      <a:pt x="7" y="32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5" y="30"/>
                    </a:lnTo>
                    <a:lnTo>
                      <a:pt x="3" y="30"/>
                    </a:lnTo>
                    <a:lnTo>
                      <a:pt x="2" y="29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2" y="14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53" name="Freeform 799"/>
              <p:cNvSpPr>
                <a:spLocks/>
              </p:cNvSpPr>
              <p:nvPr/>
            </p:nvSpPr>
            <p:spPr bwMode="auto">
              <a:xfrm>
                <a:off x="2039" y="3285"/>
                <a:ext cx="44" cy="37"/>
              </a:xfrm>
              <a:custGeom>
                <a:avLst/>
                <a:gdLst>
                  <a:gd name="T0" fmla="*/ 6 w 44"/>
                  <a:gd name="T1" fmla="*/ 12 h 37"/>
                  <a:gd name="T2" fmla="*/ 7 w 44"/>
                  <a:gd name="T3" fmla="*/ 13 h 37"/>
                  <a:gd name="T4" fmla="*/ 8 w 44"/>
                  <a:gd name="T5" fmla="*/ 12 h 37"/>
                  <a:gd name="T6" fmla="*/ 9 w 44"/>
                  <a:gd name="T7" fmla="*/ 9 h 37"/>
                  <a:gd name="T8" fmla="*/ 11 w 44"/>
                  <a:gd name="T9" fmla="*/ 7 h 37"/>
                  <a:gd name="T10" fmla="*/ 13 w 44"/>
                  <a:gd name="T11" fmla="*/ 4 h 37"/>
                  <a:gd name="T12" fmla="*/ 16 w 44"/>
                  <a:gd name="T13" fmla="*/ 2 h 37"/>
                  <a:gd name="T14" fmla="*/ 19 w 44"/>
                  <a:gd name="T15" fmla="*/ 1 h 37"/>
                  <a:gd name="T16" fmla="*/ 22 w 44"/>
                  <a:gd name="T17" fmla="*/ 0 h 37"/>
                  <a:gd name="T18" fmla="*/ 25 w 44"/>
                  <a:gd name="T19" fmla="*/ 0 h 37"/>
                  <a:gd name="T20" fmla="*/ 31 w 44"/>
                  <a:gd name="T21" fmla="*/ 1 h 37"/>
                  <a:gd name="T22" fmla="*/ 37 w 44"/>
                  <a:gd name="T23" fmla="*/ 4 h 37"/>
                  <a:gd name="T24" fmla="*/ 42 w 44"/>
                  <a:gd name="T25" fmla="*/ 10 h 37"/>
                  <a:gd name="T26" fmla="*/ 44 w 44"/>
                  <a:gd name="T27" fmla="*/ 16 h 37"/>
                  <a:gd name="T28" fmla="*/ 44 w 44"/>
                  <a:gd name="T29" fmla="*/ 22 h 37"/>
                  <a:gd name="T30" fmla="*/ 43 w 44"/>
                  <a:gd name="T31" fmla="*/ 26 h 37"/>
                  <a:gd name="T32" fmla="*/ 41 w 44"/>
                  <a:gd name="T33" fmla="*/ 29 h 37"/>
                  <a:gd name="T34" fmla="*/ 39 w 44"/>
                  <a:gd name="T35" fmla="*/ 32 h 37"/>
                  <a:gd name="T36" fmla="*/ 36 w 44"/>
                  <a:gd name="T37" fmla="*/ 34 h 37"/>
                  <a:gd name="T38" fmla="*/ 33 w 44"/>
                  <a:gd name="T39" fmla="*/ 36 h 37"/>
                  <a:gd name="T40" fmla="*/ 29 w 44"/>
                  <a:gd name="T41" fmla="*/ 37 h 37"/>
                  <a:gd name="T42" fmla="*/ 26 w 44"/>
                  <a:gd name="T43" fmla="*/ 37 h 37"/>
                  <a:gd name="T44" fmla="*/ 21 w 44"/>
                  <a:gd name="T45" fmla="*/ 37 h 37"/>
                  <a:gd name="T46" fmla="*/ 15 w 44"/>
                  <a:gd name="T47" fmla="*/ 34 h 37"/>
                  <a:gd name="T48" fmla="*/ 11 w 44"/>
                  <a:gd name="T49" fmla="*/ 30 h 37"/>
                  <a:gd name="T50" fmla="*/ 8 w 44"/>
                  <a:gd name="T51" fmla="*/ 25 h 37"/>
                  <a:gd name="T52" fmla="*/ 6 w 44"/>
                  <a:gd name="T53" fmla="*/ 22 h 37"/>
                  <a:gd name="T54" fmla="*/ 5 w 44"/>
                  <a:gd name="T55" fmla="*/ 23 h 37"/>
                  <a:gd name="T56" fmla="*/ 3 w 44"/>
                  <a:gd name="T57" fmla="*/ 23 h 37"/>
                  <a:gd name="T58" fmla="*/ 2 w 44"/>
                  <a:gd name="T59" fmla="*/ 22 h 37"/>
                  <a:gd name="T60" fmla="*/ 1 w 44"/>
                  <a:gd name="T61" fmla="*/ 20 h 37"/>
                  <a:gd name="T62" fmla="*/ 0 w 44"/>
                  <a:gd name="T63" fmla="*/ 18 h 37"/>
                  <a:gd name="T64" fmla="*/ 1 w 44"/>
                  <a:gd name="T65" fmla="*/ 16 h 37"/>
                  <a:gd name="T66" fmla="*/ 1 w 44"/>
                  <a:gd name="T67" fmla="*/ 14 h 37"/>
                  <a:gd name="T68" fmla="*/ 2 w 44"/>
                  <a:gd name="T69" fmla="*/ 13 h 37"/>
                  <a:gd name="T70" fmla="*/ 4 w 44"/>
                  <a:gd name="T71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4" h="37">
                    <a:moveTo>
                      <a:pt x="5" y="12"/>
                    </a:moveTo>
                    <a:lnTo>
                      <a:pt x="6" y="12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5" y="3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31" y="1"/>
                    </a:lnTo>
                    <a:lnTo>
                      <a:pt x="34" y="2"/>
                    </a:lnTo>
                    <a:lnTo>
                      <a:pt x="37" y="4"/>
                    </a:lnTo>
                    <a:lnTo>
                      <a:pt x="40" y="6"/>
                    </a:lnTo>
                    <a:lnTo>
                      <a:pt x="42" y="10"/>
                    </a:lnTo>
                    <a:lnTo>
                      <a:pt x="43" y="13"/>
                    </a:lnTo>
                    <a:lnTo>
                      <a:pt x="44" y="16"/>
                    </a:lnTo>
                    <a:lnTo>
                      <a:pt x="44" y="20"/>
                    </a:lnTo>
                    <a:lnTo>
                      <a:pt x="44" y="22"/>
                    </a:lnTo>
                    <a:lnTo>
                      <a:pt x="43" y="24"/>
                    </a:lnTo>
                    <a:lnTo>
                      <a:pt x="43" y="26"/>
                    </a:lnTo>
                    <a:lnTo>
                      <a:pt x="42" y="27"/>
                    </a:lnTo>
                    <a:lnTo>
                      <a:pt x="41" y="29"/>
                    </a:lnTo>
                    <a:lnTo>
                      <a:pt x="40" y="30"/>
                    </a:lnTo>
                    <a:lnTo>
                      <a:pt x="39" y="32"/>
                    </a:lnTo>
                    <a:lnTo>
                      <a:pt x="37" y="33"/>
                    </a:lnTo>
                    <a:lnTo>
                      <a:pt x="36" y="34"/>
                    </a:lnTo>
                    <a:lnTo>
                      <a:pt x="34" y="35"/>
                    </a:lnTo>
                    <a:lnTo>
                      <a:pt x="33" y="36"/>
                    </a:lnTo>
                    <a:lnTo>
                      <a:pt x="31" y="36"/>
                    </a:lnTo>
                    <a:lnTo>
                      <a:pt x="29" y="37"/>
                    </a:lnTo>
                    <a:lnTo>
                      <a:pt x="28" y="37"/>
                    </a:lnTo>
                    <a:lnTo>
                      <a:pt x="26" y="37"/>
                    </a:lnTo>
                    <a:lnTo>
                      <a:pt x="24" y="37"/>
                    </a:lnTo>
                    <a:lnTo>
                      <a:pt x="21" y="37"/>
                    </a:lnTo>
                    <a:lnTo>
                      <a:pt x="18" y="36"/>
                    </a:lnTo>
                    <a:lnTo>
                      <a:pt x="15" y="34"/>
                    </a:lnTo>
                    <a:lnTo>
                      <a:pt x="13" y="32"/>
                    </a:lnTo>
                    <a:lnTo>
                      <a:pt x="11" y="30"/>
                    </a:lnTo>
                    <a:lnTo>
                      <a:pt x="9" y="28"/>
                    </a:lnTo>
                    <a:lnTo>
                      <a:pt x="8" y="25"/>
                    </a:lnTo>
                    <a:lnTo>
                      <a:pt x="7" y="22"/>
                    </a:lnTo>
                    <a:lnTo>
                      <a:pt x="6" y="22"/>
                    </a:lnTo>
                    <a:lnTo>
                      <a:pt x="6" y="23"/>
                    </a:lnTo>
                    <a:lnTo>
                      <a:pt x="5" y="23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2" y="23"/>
                    </a:lnTo>
                    <a:lnTo>
                      <a:pt x="2" y="22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20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54" name="Freeform 800"/>
              <p:cNvSpPr>
                <a:spLocks/>
              </p:cNvSpPr>
              <p:nvPr/>
            </p:nvSpPr>
            <p:spPr bwMode="auto">
              <a:xfrm>
                <a:off x="2055" y="3310"/>
                <a:ext cx="17" cy="7"/>
              </a:xfrm>
              <a:custGeom>
                <a:avLst/>
                <a:gdLst>
                  <a:gd name="T0" fmla="*/ 17 w 17"/>
                  <a:gd name="T1" fmla="*/ 2 h 7"/>
                  <a:gd name="T2" fmla="*/ 17 w 17"/>
                  <a:gd name="T3" fmla="*/ 2 h 7"/>
                  <a:gd name="T4" fmla="*/ 17 w 17"/>
                  <a:gd name="T5" fmla="*/ 3 h 7"/>
                  <a:gd name="T6" fmla="*/ 17 w 17"/>
                  <a:gd name="T7" fmla="*/ 3 h 7"/>
                  <a:gd name="T8" fmla="*/ 16 w 17"/>
                  <a:gd name="T9" fmla="*/ 4 h 7"/>
                  <a:gd name="T10" fmla="*/ 16 w 17"/>
                  <a:gd name="T11" fmla="*/ 5 h 7"/>
                  <a:gd name="T12" fmla="*/ 15 w 17"/>
                  <a:gd name="T13" fmla="*/ 5 h 7"/>
                  <a:gd name="T14" fmla="*/ 14 w 17"/>
                  <a:gd name="T15" fmla="*/ 6 h 7"/>
                  <a:gd name="T16" fmla="*/ 14 w 17"/>
                  <a:gd name="T17" fmla="*/ 6 h 7"/>
                  <a:gd name="T18" fmla="*/ 13 w 17"/>
                  <a:gd name="T19" fmla="*/ 7 h 7"/>
                  <a:gd name="T20" fmla="*/ 11 w 17"/>
                  <a:gd name="T21" fmla="*/ 7 h 7"/>
                  <a:gd name="T22" fmla="*/ 10 w 17"/>
                  <a:gd name="T23" fmla="*/ 7 h 7"/>
                  <a:gd name="T24" fmla="*/ 9 w 17"/>
                  <a:gd name="T25" fmla="*/ 7 h 7"/>
                  <a:gd name="T26" fmla="*/ 8 w 17"/>
                  <a:gd name="T27" fmla="*/ 7 h 7"/>
                  <a:gd name="T28" fmla="*/ 7 w 17"/>
                  <a:gd name="T29" fmla="*/ 7 h 7"/>
                  <a:gd name="T30" fmla="*/ 7 w 17"/>
                  <a:gd name="T31" fmla="*/ 7 h 7"/>
                  <a:gd name="T32" fmla="*/ 7 w 17"/>
                  <a:gd name="T33" fmla="*/ 7 h 7"/>
                  <a:gd name="T34" fmla="*/ 0 w 17"/>
                  <a:gd name="T35" fmla="*/ 0 h 7"/>
                  <a:gd name="T36" fmla="*/ 17 w 17"/>
                  <a:gd name="T3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lnTo>
                      <a:pt x="17" y="2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6" y="4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0" y="0"/>
                    </a:ln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55" name="Freeform 801"/>
              <p:cNvSpPr>
                <a:spLocks/>
              </p:cNvSpPr>
              <p:nvPr/>
            </p:nvSpPr>
            <p:spPr bwMode="auto">
              <a:xfrm>
                <a:off x="2059" y="3312"/>
                <a:ext cx="11" cy="3"/>
              </a:xfrm>
              <a:custGeom>
                <a:avLst/>
                <a:gdLst>
                  <a:gd name="T0" fmla="*/ 11 w 11"/>
                  <a:gd name="T1" fmla="*/ 1 h 3"/>
                  <a:gd name="T2" fmla="*/ 10 w 11"/>
                  <a:gd name="T3" fmla="*/ 3 h 3"/>
                  <a:gd name="T4" fmla="*/ 3 w 11"/>
                  <a:gd name="T5" fmla="*/ 2 h 3"/>
                  <a:gd name="T6" fmla="*/ 0 w 11"/>
                  <a:gd name="T7" fmla="*/ 0 h 3"/>
                  <a:gd name="T8" fmla="*/ 11 w 1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">
                    <a:moveTo>
                      <a:pt x="11" y="1"/>
                    </a:moveTo>
                    <a:lnTo>
                      <a:pt x="10" y="3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56" name="Freeform 802"/>
              <p:cNvSpPr>
                <a:spLocks/>
              </p:cNvSpPr>
              <p:nvPr/>
            </p:nvSpPr>
            <p:spPr bwMode="auto">
              <a:xfrm>
                <a:off x="2045" y="3276"/>
                <a:ext cx="40" cy="13"/>
              </a:xfrm>
              <a:custGeom>
                <a:avLst/>
                <a:gdLst>
                  <a:gd name="T0" fmla="*/ 4 w 40"/>
                  <a:gd name="T1" fmla="*/ 3 h 13"/>
                  <a:gd name="T2" fmla="*/ 5 w 40"/>
                  <a:gd name="T3" fmla="*/ 3 h 13"/>
                  <a:gd name="T4" fmla="*/ 7 w 40"/>
                  <a:gd name="T5" fmla="*/ 2 h 13"/>
                  <a:gd name="T6" fmla="*/ 8 w 40"/>
                  <a:gd name="T7" fmla="*/ 2 h 13"/>
                  <a:gd name="T8" fmla="*/ 9 w 40"/>
                  <a:gd name="T9" fmla="*/ 2 h 13"/>
                  <a:gd name="T10" fmla="*/ 10 w 40"/>
                  <a:gd name="T11" fmla="*/ 1 h 13"/>
                  <a:gd name="T12" fmla="*/ 11 w 40"/>
                  <a:gd name="T13" fmla="*/ 0 h 13"/>
                  <a:gd name="T14" fmla="*/ 13 w 40"/>
                  <a:gd name="T15" fmla="*/ 0 h 13"/>
                  <a:gd name="T16" fmla="*/ 15 w 40"/>
                  <a:gd name="T17" fmla="*/ 0 h 13"/>
                  <a:gd name="T18" fmla="*/ 16 w 40"/>
                  <a:gd name="T19" fmla="*/ 1 h 13"/>
                  <a:gd name="T20" fmla="*/ 16 w 40"/>
                  <a:gd name="T21" fmla="*/ 0 h 13"/>
                  <a:gd name="T22" fmla="*/ 18 w 40"/>
                  <a:gd name="T23" fmla="*/ 0 h 13"/>
                  <a:gd name="T24" fmla="*/ 19 w 40"/>
                  <a:gd name="T25" fmla="*/ 0 h 13"/>
                  <a:gd name="T26" fmla="*/ 21 w 40"/>
                  <a:gd name="T27" fmla="*/ 0 h 13"/>
                  <a:gd name="T28" fmla="*/ 23 w 40"/>
                  <a:gd name="T29" fmla="*/ 0 h 13"/>
                  <a:gd name="T30" fmla="*/ 25 w 40"/>
                  <a:gd name="T31" fmla="*/ 0 h 13"/>
                  <a:gd name="T32" fmla="*/ 27 w 40"/>
                  <a:gd name="T33" fmla="*/ 1 h 13"/>
                  <a:gd name="T34" fmla="*/ 28 w 40"/>
                  <a:gd name="T35" fmla="*/ 2 h 13"/>
                  <a:gd name="T36" fmla="*/ 29 w 40"/>
                  <a:gd name="T37" fmla="*/ 3 h 13"/>
                  <a:gd name="T38" fmla="*/ 31 w 40"/>
                  <a:gd name="T39" fmla="*/ 3 h 13"/>
                  <a:gd name="T40" fmla="*/ 33 w 40"/>
                  <a:gd name="T41" fmla="*/ 3 h 13"/>
                  <a:gd name="T42" fmla="*/ 36 w 40"/>
                  <a:gd name="T43" fmla="*/ 4 h 13"/>
                  <a:gd name="T44" fmla="*/ 38 w 40"/>
                  <a:gd name="T45" fmla="*/ 6 h 13"/>
                  <a:gd name="T46" fmla="*/ 40 w 40"/>
                  <a:gd name="T47" fmla="*/ 7 h 13"/>
                  <a:gd name="T48" fmla="*/ 39 w 40"/>
                  <a:gd name="T49" fmla="*/ 9 h 13"/>
                  <a:gd name="T50" fmla="*/ 38 w 40"/>
                  <a:gd name="T51" fmla="*/ 11 h 13"/>
                  <a:gd name="T52" fmla="*/ 36 w 40"/>
                  <a:gd name="T53" fmla="*/ 12 h 13"/>
                  <a:gd name="T54" fmla="*/ 33 w 40"/>
                  <a:gd name="T55" fmla="*/ 13 h 13"/>
                  <a:gd name="T56" fmla="*/ 30 w 40"/>
                  <a:gd name="T57" fmla="*/ 12 h 13"/>
                  <a:gd name="T58" fmla="*/ 29 w 40"/>
                  <a:gd name="T59" fmla="*/ 12 h 13"/>
                  <a:gd name="T60" fmla="*/ 27 w 40"/>
                  <a:gd name="T61" fmla="*/ 12 h 13"/>
                  <a:gd name="T62" fmla="*/ 26 w 40"/>
                  <a:gd name="T63" fmla="*/ 11 h 13"/>
                  <a:gd name="T64" fmla="*/ 25 w 40"/>
                  <a:gd name="T65" fmla="*/ 11 h 13"/>
                  <a:gd name="T66" fmla="*/ 24 w 40"/>
                  <a:gd name="T67" fmla="*/ 11 h 13"/>
                  <a:gd name="T68" fmla="*/ 23 w 40"/>
                  <a:gd name="T69" fmla="*/ 11 h 13"/>
                  <a:gd name="T70" fmla="*/ 21 w 40"/>
                  <a:gd name="T71" fmla="*/ 11 h 13"/>
                  <a:gd name="T72" fmla="*/ 19 w 40"/>
                  <a:gd name="T73" fmla="*/ 11 h 13"/>
                  <a:gd name="T74" fmla="*/ 18 w 40"/>
                  <a:gd name="T75" fmla="*/ 11 h 13"/>
                  <a:gd name="T76" fmla="*/ 17 w 40"/>
                  <a:gd name="T77" fmla="*/ 10 h 13"/>
                  <a:gd name="T78" fmla="*/ 15 w 40"/>
                  <a:gd name="T79" fmla="*/ 10 h 13"/>
                  <a:gd name="T80" fmla="*/ 15 w 40"/>
                  <a:gd name="T81" fmla="*/ 10 h 13"/>
                  <a:gd name="T82" fmla="*/ 14 w 40"/>
                  <a:gd name="T83" fmla="*/ 10 h 13"/>
                  <a:gd name="T84" fmla="*/ 13 w 40"/>
                  <a:gd name="T85" fmla="*/ 9 h 13"/>
                  <a:gd name="T86" fmla="*/ 11 w 40"/>
                  <a:gd name="T87" fmla="*/ 9 h 13"/>
                  <a:gd name="T88" fmla="*/ 10 w 40"/>
                  <a:gd name="T89" fmla="*/ 9 h 13"/>
                  <a:gd name="T90" fmla="*/ 8 w 40"/>
                  <a:gd name="T91" fmla="*/ 10 h 13"/>
                  <a:gd name="T92" fmla="*/ 6 w 40"/>
                  <a:gd name="T93" fmla="*/ 11 h 13"/>
                  <a:gd name="T94" fmla="*/ 4 w 40"/>
                  <a:gd name="T95" fmla="*/ 11 h 13"/>
                  <a:gd name="T96" fmla="*/ 2 w 40"/>
                  <a:gd name="T97" fmla="*/ 11 h 13"/>
                  <a:gd name="T98" fmla="*/ 0 w 40"/>
                  <a:gd name="T99" fmla="*/ 10 h 13"/>
                  <a:gd name="T100" fmla="*/ 0 w 40"/>
                  <a:gd name="T101" fmla="*/ 8 h 13"/>
                  <a:gd name="T102" fmla="*/ 0 w 40"/>
                  <a:gd name="T103" fmla="*/ 7 h 13"/>
                  <a:gd name="T104" fmla="*/ 1 w 40"/>
                  <a:gd name="T105" fmla="*/ 5 h 13"/>
                  <a:gd name="T106" fmla="*/ 3 w 40"/>
                  <a:gd name="T107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0" h="13">
                    <a:moveTo>
                      <a:pt x="4" y="3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8" y="3"/>
                    </a:lnTo>
                    <a:lnTo>
                      <a:pt x="29" y="3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3" y="3"/>
                    </a:lnTo>
                    <a:lnTo>
                      <a:pt x="35" y="4"/>
                    </a:lnTo>
                    <a:lnTo>
                      <a:pt x="36" y="4"/>
                    </a:lnTo>
                    <a:lnTo>
                      <a:pt x="37" y="5"/>
                    </a:lnTo>
                    <a:lnTo>
                      <a:pt x="38" y="6"/>
                    </a:lnTo>
                    <a:lnTo>
                      <a:pt x="39" y="6"/>
                    </a:lnTo>
                    <a:lnTo>
                      <a:pt x="40" y="7"/>
                    </a:lnTo>
                    <a:lnTo>
                      <a:pt x="40" y="8"/>
                    </a:lnTo>
                    <a:lnTo>
                      <a:pt x="39" y="9"/>
                    </a:lnTo>
                    <a:lnTo>
                      <a:pt x="39" y="10"/>
                    </a:lnTo>
                    <a:lnTo>
                      <a:pt x="38" y="11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4" y="12"/>
                    </a:lnTo>
                    <a:lnTo>
                      <a:pt x="33" y="13"/>
                    </a:lnTo>
                    <a:lnTo>
                      <a:pt x="31" y="12"/>
                    </a:lnTo>
                    <a:lnTo>
                      <a:pt x="30" y="12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7" y="12"/>
                    </a:lnTo>
                    <a:lnTo>
                      <a:pt x="26" y="11"/>
                    </a:lnTo>
                    <a:lnTo>
                      <a:pt x="26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4" y="11"/>
                    </a:lnTo>
                    <a:lnTo>
                      <a:pt x="24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2" y="11"/>
                    </a:lnTo>
                    <a:lnTo>
                      <a:pt x="21" y="11"/>
                    </a:lnTo>
                    <a:lnTo>
                      <a:pt x="20" y="11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7" y="11"/>
                    </a:lnTo>
                    <a:lnTo>
                      <a:pt x="17" y="10"/>
                    </a:lnTo>
                    <a:lnTo>
                      <a:pt x="16" y="10"/>
                    </a:lnTo>
                    <a:lnTo>
                      <a:pt x="15" y="10"/>
                    </a:lnTo>
                    <a:lnTo>
                      <a:pt x="15" y="9"/>
                    </a:lnTo>
                    <a:lnTo>
                      <a:pt x="15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2" y="9"/>
                    </a:lnTo>
                    <a:lnTo>
                      <a:pt x="11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9" y="10"/>
                    </a:lnTo>
                    <a:lnTo>
                      <a:pt x="8" y="10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57" name="Freeform 803"/>
              <p:cNvSpPr>
                <a:spLocks/>
              </p:cNvSpPr>
              <p:nvPr/>
            </p:nvSpPr>
            <p:spPr bwMode="auto">
              <a:xfrm>
                <a:off x="2081" y="3369"/>
                <a:ext cx="53" cy="16"/>
              </a:xfrm>
              <a:custGeom>
                <a:avLst/>
                <a:gdLst>
                  <a:gd name="T0" fmla="*/ 24 w 53"/>
                  <a:gd name="T1" fmla="*/ 0 h 16"/>
                  <a:gd name="T2" fmla="*/ 53 w 53"/>
                  <a:gd name="T3" fmla="*/ 10 h 16"/>
                  <a:gd name="T4" fmla="*/ 17 w 53"/>
                  <a:gd name="T5" fmla="*/ 16 h 16"/>
                  <a:gd name="T6" fmla="*/ 0 w 53"/>
                  <a:gd name="T7" fmla="*/ 3 h 16"/>
                  <a:gd name="T8" fmla="*/ 24 w 53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16">
                    <a:moveTo>
                      <a:pt x="24" y="0"/>
                    </a:moveTo>
                    <a:lnTo>
                      <a:pt x="53" y="10"/>
                    </a:lnTo>
                    <a:lnTo>
                      <a:pt x="17" y="16"/>
                    </a:lnTo>
                    <a:lnTo>
                      <a:pt x="0" y="3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58" name="Freeform 804"/>
              <p:cNvSpPr>
                <a:spLocks/>
              </p:cNvSpPr>
              <p:nvPr/>
            </p:nvSpPr>
            <p:spPr bwMode="auto">
              <a:xfrm>
                <a:off x="2086" y="3371"/>
                <a:ext cx="41" cy="12"/>
              </a:xfrm>
              <a:custGeom>
                <a:avLst/>
                <a:gdLst>
                  <a:gd name="T0" fmla="*/ 19 w 41"/>
                  <a:gd name="T1" fmla="*/ 0 h 12"/>
                  <a:gd name="T2" fmla="*/ 41 w 41"/>
                  <a:gd name="T3" fmla="*/ 8 h 12"/>
                  <a:gd name="T4" fmla="*/ 12 w 41"/>
                  <a:gd name="T5" fmla="*/ 12 h 12"/>
                  <a:gd name="T6" fmla="*/ 0 w 41"/>
                  <a:gd name="T7" fmla="*/ 3 h 12"/>
                  <a:gd name="T8" fmla="*/ 19 w 4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2">
                    <a:moveTo>
                      <a:pt x="19" y="0"/>
                    </a:moveTo>
                    <a:lnTo>
                      <a:pt x="41" y="8"/>
                    </a:lnTo>
                    <a:lnTo>
                      <a:pt x="12" y="12"/>
                    </a:lnTo>
                    <a:lnTo>
                      <a:pt x="0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59" name="Freeform 805"/>
              <p:cNvSpPr>
                <a:spLocks/>
              </p:cNvSpPr>
              <p:nvPr/>
            </p:nvSpPr>
            <p:spPr bwMode="auto">
              <a:xfrm>
                <a:off x="2023" y="3326"/>
                <a:ext cx="86" cy="52"/>
              </a:xfrm>
              <a:custGeom>
                <a:avLst/>
                <a:gdLst>
                  <a:gd name="T0" fmla="*/ 7 w 86"/>
                  <a:gd name="T1" fmla="*/ 8 h 52"/>
                  <a:gd name="T2" fmla="*/ 9 w 86"/>
                  <a:gd name="T3" fmla="*/ 6 h 52"/>
                  <a:gd name="T4" fmla="*/ 12 w 86"/>
                  <a:gd name="T5" fmla="*/ 4 h 52"/>
                  <a:gd name="T6" fmla="*/ 15 w 86"/>
                  <a:gd name="T7" fmla="*/ 2 h 52"/>
                  <a:gd name="T8" fmla="*/ 16 w 86"/>
                  <a:gd name="T9" fmla="*/ 2 h 52"/>
                  <a:gd name="T10" fmla="*/ 18 w 86"/>
                  <a:gd name="T11" fmla="*/ 2 h 52"/>
                  <a:gd name="T12" fmla="*/ 20 w 86"/>
                  <a:gd name="T13" fmla="*/ 1 h 52"/>
                  <a:gd name="T14" fmla="*/ 23 w 86"/>
                  <a:gd name="T15" fmla="*/ 1 h 52"/>
                  <a:gd name="T16" fmla="*/ 23 w 86"/>
                  <a:gd name="T17" fmla="*/ 0 h 52"/>
                  <a:gd name="T18" fmla="*/ 25 w 86"/>
                  <a:gd name="T19" fmla="*/ 0 h 52"/>
                  <a:gd name="T20" fmla="*/ 29 w 86"/>
                  <a:gd name="T21" fmla="*/ 0 h 52"/>
                  <a:gd name="T22" fmla="*/ 33 w 86"/>
                  <a:gd name="T23" fmla="*/ 0 h 52"/>
                  <a:gd name="T24" fmla="*/ 37 w 86"/>
                  <a:gd name="T25" fmla="*/ 0 h 52"/>
                  <a:gd name="T26" fmla="*/ 42 w 86"/>
                  <a:gd name="T27" fmla="*/ 0 h 52"/>
                  <a:gd name="T28" fmla="*/ 45 w 86"/>
                  <a:gd name="T29" fmla="*/ 0 h 52"/>
                  <a:gd name="T30" fmla="*/ 47 w 86"/>
                  <a:gd name="T31" fmla="*/ 0 h 52"/>
                  <a:gd name="T32" fmla="*/ 48 w 86"/>
                  <a:gd name="T33" fmla="*/ 0 h 52"/>
                  <a:gd name="T34" fmla="*/ 50 w 86"/>
                  <a:gd name="T35" fmla="*/ 1 h 52"/>
                  <a:gd name="T36" fmla="*/ 53 w 86"/>
                  <a:gd name="T37" fmla="*/ 1 h 52"/>
                  <a:gd name="T38" fmla="*/ 56 w 86"/>
                  <a:gd name="T39" fmla="*/ 2 h 52"/>
                  <a:gd name="T40" fmla="*/ 58 w 86"/>
                  <a:gd name="T41" fmla="*/ 3 h 52"/>
                  <a:gd name="T42" fmla="*/ 60 w 86"/>
                  <a:gd name="T43" fmla="*/ 5 h 52"/>
                  <a:gd name="T44" fmla="*/ 62 w 86"/>
                  <a:gd name="T45" fmla="*/ 6 h 52"/>
                  <a:gd name="T46" fmla="*/ 62 w 86"/>
                  <a:gd name="T47" fmla="*/ 7 h 52"/>
                  <a:gd name="T48" fmla="*/ 64 w 86"/>
                  <a:gd name="T49" fmla="*/ 9 h 52"/>
                  <a:gd name="T50" fmla="*/ 68 w 86"/>
                  <a:gd name="T51" fmla="*/ 16 h 52"/>
                  <a:gd name="T52" fmla="*/ 73 w 86"/>
                  <a:gd name="T53" fmla="*/ 24 h 52"/>
                  <a:gd name="T54" fmla="*/ 76 w 86"/>
                  <a:gd name="T55" fmla="*/ 33 h 52"/>
                  <a:gd name="T56" fmla="*/ 86 w 86"/>
                  <a:gd name="T57" fmla="*/ 46 h 52"/>
                  <a:gd name="T58" fmla="*/ 75 w 86"/>
                  <a:gd name="T59" fmla="*/ 47 h 52"/>
                  <a:gd name="T60" fmla="*/ 74 w 86"/>
                  <a:gd name="T61" fmla="*/ 49 h 52"/>
                  <a:gd name="T62" fmla="*/ 73 w 86"/>
                  <a:gd name="T63" fmla="*/ 52 h 52"/>
                  <a:gd name="T64" fmla="*/ 72 w 86"/>
                  <a:gd name="T65" fmla="*/ 52 h 52"/>
                  <a:gd name="T66" fmla="*/ 71 w 86"/>
                  <a:gd name="T67" fmla="*/ 51 h 52"/>
                  <a:gd name="T68" fmla="*/ 70 w 86"/>
                  <a:gd name="T69" fmla="*/ 48 h 52"/>
                  <a:gd name="T70" fmla="*/ 69 w 86"/>
                  <a:gd name="T71" fmla="*/ 40 h 52"/>
                  <a:gd name="T72" fmla="*/ 67 w 86"/>
                  <a:gd name="T73" fmla="*/ 39 h 52"/>
                  <a:gd name="T74" fmla="*/ 65 w 86"/>
                  <a:gd name="T75" fmla="*/ 36 h 52"/>
                  <a:gd name="T76" fmla="*/ 62 w 86"/>
                  <a:gd name="T77" fmla="*/ 30 h 52"/>
                  <a:gd name="T78" fmla="*/ 57 w 86"/>
                  <a:gd name="T79" fmla="*/ 24 h 52"/>
                  <a:gd name="T80" fmla="*/ 56 w 86"/>
                  <a:gd name="T81" fmla="*/ 39 h 52"/>
                  <a:gd name="T82" fmla="*/ 14 w 86"/>
                  <a:gd name="T83" fmla="*/ 24 h 52"/>
                  <a:gd name="T84" fmla="*/ 13 w 86"/>
                  <a:gd name="T85" fmla="*/ 29 h 52"/>
                  <a:gd name="T86" fmla="*/ 13 w 86"/>
                  <a:gd name="T87" fmla="*/ 43 h 52"/>
                  <a:gd name="T88" fmla="*/ 1 w 86"/>
                  <a:gd name="T89" fmla="*/ 44 h 52"/>
                  <a:gd name="T90" fmla="*/ 0 w 86"/>
                  <a:gd name="T91" fmla="*/ 37 h 52"/>
                  <a:gd name="T92" fmla="*/ 1 w 86"/>
                  <a:gd name="T93" fmla="*/ 27 h 52"/>
                  <a:gd name="T94" fmla="*/ 3 w 86"/>
                  <a:gd name="T95" fmla="*/ 1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6" h="52">
                    <a:moveTo>
                      <a:pt x="6" y="10"/>
                    </a:moveTo>
                    <a:lnTo>
                      <a:pt x="7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12" y="4"/>
                    </a:lnTo>
                    <a:lnTo>
                      <a:pt x="13" y="3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3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7" y="3"/>
                    </a:lnTo>
                    <a:lnTo>
                      <a:pt x="58" y="3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6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3" y="7"/>
                    </a:lnTo>
                    <a:lnTo>
                      <a:pt x="64" y="9"/>
                    </a:lnTo>
                    <a:lnTo>
                      <a:pt x="66" y="13"/>
                    </a:lnTo>
                    <a:lnTo>
                      <a:pt x="68" y="16"/>
                    </a:lnTo>
                    <a:lnTo>
                      <a:pt x="70" y="20"/>
                    </a:lnTo>
                    <a:lnTo>
                      <a:pt x="73" y="24"/>
                    </a:lnTo>
                    <a:lnTo>
                      <a:pt x="75" y="29"/>
                    </a:lnTo>
                    <a:lnTo>
                      <a:pt x="76" y="33"/>
                    </a:lnTo>
                    <a:lnTo>
                      <a:pt x="78" y="36"/>
                    </a:lnTo>
                    <a:lnTo>
                      <a:pt x="86" y="46"/>
                    </a:lnTo>
                    <a:lnTo>
                      <a:pt x="79" y="51"/>
                    </a:lnTo>
                    <a:lnTo>
                      <a:pt x="75" y="47"/>
                    </a:lnTo>
                    <a:lnTo>
                      <a:pt x="75" y="48"/>
                    </a:lnTo>
                    <a:lnTo>
                      <a:pt x="74" y="49"/>
                    </a:lnTo>
                    <a:lnTo>
                      <a:pt x="74" y="51"/>
                    </a:lnTo>
                    <a:lnTo>
                      <a:pt x="73" y="52"/>
                    </a:lnTo>
                    <a:lnTo>
                      <a:pt x="72" y="52"/>
                    </a:lnTo>
                    <a:lnTo>
                      <a:pt x="72" y="52"/>
                    </a:lnTo>
                    <a:lnTo>
                      <a:pt x="71" y="51"/>
                    </a:lnTo>
                    <a:lnTo>
                      <a:pt x="71" y="51"/>
                    </a:lnTo>
                    <a:lnTo>
                      <a:pt x="71" y="50"/>
                    </a:lnTo>
                    <a:lnTo>
                      <a:pt x="70" y="48"/>
                    </a:lnTo>
                    <a:lnTo>
                      <a:pt x="69" y="44"/>
                    </a:lnTo>
                    <a:lnTo>
                      <a:pt x="69" y="40"/>
                    </a:lnTo>
                    <a:lnTo>
                      <a:pt x="67" y="40"/>
                    </a:lnTo>
                    <a:lnTo>
                      <a:pt x="67" y="39"/>
                    </a:lnTo>
                    <a:lnTo>
                      <a:pt x="66" y="38"/>
                    </a:lnTo>
                    <a:lnTo>
                      <a:pt x="65" y="36"/>
                    </a:lnTo>
                    <a:lnTo>
                      <a:pt x="64" y="33"/>
                    </a:lnTo>
                    <a:lnTo>
                      <a:pt x="62" y="30"/>
                    </a:lnTo>
                    <a:lnTo>
                      <a:pt x="60" y="27"/>
                    </a:lnTo>
                    <a:lnTo>
                      <a:pt x="57" y="24"/>
                    </a:lnTo>
                    <a:lnTo>
                      <a:pt x="53" y="22"/>
                    </a:lnTo>
                    <a:lnTo>
                      <a:pt x="56" y="39"/>
                    </a:lnTo>
                    <a:lnTo>
                      <a:pt x="15" y="43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3" y="29"/>
                    </a:lnTo>
                    <a:lnTo>
                      <a:pt x="12" y="35"/>
                    </a:lnTo>
                    <a:lnTo>
                      <a:pt x="13" y="43"/>
                    </a:lnTo>
                    <a:lnTo>
                      <a:pt x="1" y="45"/>
                    </a:lnTo>
                    <a:lnTo>
                      <a:pt x="1" y="44"/>
                    </a:lnTo>
                    <a:lnTo>
                      <a:pt x="1" y="41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1" y="27"/>
                    </a:lnTo>
                    <a:lnTo>
                      <a:pt x="2" y="21"/>
                    </a:lnTo>
                    <a:lnTo>
                      <a:pt x="3" y="15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60" name="Freeform 806"/>
              <p:cNvSpPr>
                <a:spLocks/>
              </p:cNvSpPr>
              <p:nvPr/>
            </p:nvSpPr>
            <p:spPr bwMode="auto">
              <a:xfrm>
                <a:off x="2093" y="3364"/>
                <a:ext cx="13" cy="11"/>
              </a:xfrm>
              <a:custGeom>
                <a:avLst/>
                <a:gdLst>
                  <a:gd name="T0" fmla="*/ 0 w 13"/>
                  <a:gd name="T1" fmla="*/ 1 h 11"/>
                  <a:gd name="T2" fmla="*/ 1 w 13"/>
                  <a:gd name="T3" fmla="*/ 4 h 11"/>
                  <a:gd name="T4" fmla="*/ 1 w 13"/>
                  <a:gd name="T5" fmla="*/ 7 h 11"/>
                  <a:gd name="T6" fmla="*/ 2 w 13"/>
                  <a:gd name="T7" fmla="*/ 10 h 11"/>
                  <a:gd name="T8" fmla="*/ 3 w 13"/>
                  <a:gd name="T9" fmla="*/ 11 h 11"/>
                  <a:gd name="T10" fmla="*/ 3 w 13"/>
                  <a:gd name="T11" fmla="*/ 11 h 11"/>
                  <a:gd name="T12" fmla="*/ 3 w 13"/>
                  <a:gd name="T13" fmla="*/ 9 h 11"/>
                  <a:gd name="T14" fmla="*/ 4 w 13"/>
                  <a:gd name="T15" fmla="*/ 7 h 11"/>
                  <a:gd name="T16" fmla="*/ 4 w 13"/>
                  <a:gd name="T17" fmla="*/ 6 h 11"/>
                  <a:gd name="T18" fmla="*/ 9 w 13"/>
                  <a:gd name="T19" fmla="*/ 10 h 11"/>
                  <a:gd name="T20" fmla="*/ 13 w 13"/>
                  <a:gd name="T21" fmla="*/ 8 h 11"/>
                  <a:gd name="T22" fmla="*/ 6 w 13"/>
                  <a:gd name="T23" fmla="*/ 0 h 11"/>
                  <a:gd name="T24" fmla="*/ 0 w 13"/>
                  <a:gd name="T2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1">
                    <a:moveTo>
                      <a:pt x="0" y="1"/>
                    </a:moveTo>
                    <a:lnTo>
                      <a:pt x="1" y="4"/>
                    </a:lnTo>
                    <a:lnTo>
                      <a:pt x="1" y="7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9" y="10"/>
                    </a:lnTo>
                    <a:lnTo>
                      <a:pt x="13" y="8"/>
                    </a:lnTo>
                    <a:lnTo>
                      <a:pt x="6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61" name="Freeform 807"/>
              <p:cNvSpPr>
                <a:spLocks/>
              </p:cNvSpPr>
              <p:nvPr/>
            </p:nvSpPr>
            <p:spPr bwMode="auto">
              <a:xfrm>
                <a:off x="2026" y="3329"/>
                <a:ext cx="72" cy="40"/>
              </a:xfrm>
              <a:custGeom>
                <a:avLst/>
                <a:gdLst>
                  <a:gd name="T0" fmla="*/ 54 w 72"/>
                  <a:gd name="T1" fmla="*/ 2 h 40"/>
                  <a:gd name="T2" fmla="*/ 52 w 72"/>
                  <a:gd name="T3" fmla="*/ 1 h 40"/>
                  <a:gd name="T4" fmla="*/ 50 w 72"/>
                  <a:gd name="T5" fmla="*/ 1 h 40"/>
                  <a:gd name="T6" fmla="*/ 47 w 72"/>
                  <a:gd name="T7" fmla="*/ 0 h 40"/>
                  <a:gd name="T8" fmla="*/ 41 w 72"/>
                  <a:gd name="T9" fmla="*/ 0 h 40"/>
                  <a:gd name="T10" fmla="*/ 23 w 72"/>
                  <a:gd name="T11" fmla="*/ 0 h 40"/>
                  <a:gd name="T12" fmla="*/ 16 w 72"/>
                  <a:gd name="T13" fmla="*/ 0 h 40"/>
                  <a:gd name="T14" fmla="*/ 13 w 72"/>
                  <a:gd name="T15" fmla="*/ 1 h 40"/>
                  <a:gd name="T16" fmla="*/ 10 w 72"/>
                  <a:gd name="T17" fmla="*/ 3 h 40"/>
                  <a:gd name="T18" fmla="*/ 7 w 72"/>
                  <a:gd name="T19" fmla="*/ 5 h 40"/>
                  <a:gd name="T20" fmla="*/ 3 w 72"/>
                  <a:gd name="T21" fmla="*/ 12 h 40"/>
                  <a:gd name="T22" fmla="*/ 0 w 72"/>
                  <a:gd name="T23" fmla="*/ 23 h 40"/>
                  <a:gd name="T24" fmla="*/ 0 w 72"/>
                  <a:gd name="T25" fmla="*/ 33 h 40"/>
                  <a:gd name="T26" fmla="*/ 1 w 72"/>
                  <a:gd name="T27" fmla="*/ 39 h 40"/>
                  <a:gd name="T28" fmla="*/ 7 w 72"/>
                  <a:gd name="T29" fmla="*/ 39 h 40"/>
                  <a:gd name="T30" fmla="*/ 8 w 72"/>
                  <a:gd name="T31" fmla="*/ 26 h 40"/>
                  <a:gd name="T32" fmla="*/ 10 w 72"/>
                  <a:gd name="T33" fmla="*/ 19 h 40"/>
                  <a:gd name="T34" fmla="*/ 12 w 72"/>
                  <a:gd name="T35" fmla="*/ 17 h 40"/>
                  <a:gd name="T36" fmla="*/ 13 w 72"/>
                  <a:gd name="T37" fmla="*/ 16 h 40"/>
                  <a:gd name="T38" fmla="*/ 14 w 72"/>
                  <a:gd name="T39" fmla="*/ 38 h 40"/>
                  <a:gd name="T40" fmla="*/ 18 w 72"/>
                  <a:gd name="T41" fmla="*/ 38 h 40"/>
                  <a:gd name="T42" fmla="*/ 23 w 72"/>
                  <a:gd name="T43" fmla="*/ 37 h 40"/>
                  <a:gd name="T44" fmla="*/ 30 w 72"/>
                  <a:gd name="T45" fmla="*/ 37 h 40"/>
                  <a:gd name="T46" fmla="*/ 35 w 72"/>
                  <a:gd name="T47" fmla="*/ 36 h 40"/>
                  <a:gd name="T48" fmla="*/ 42 w 72"/>
                  <a:gd name="T49" fmla="*/ 36 h 40"/>
                  <a:gd name="T50" fmla="*/ 47 w 72"/>
                  <a:gd name="T51" fmla="*/ 35 h 40"/>
                  <a:gd name="T52" fmla="*/ 50 w 72"/>
                  <a:gd name="T53" fmla="*/ 35 h 40"/>
                  <a:gd name="T54" fmla="*/ 48 w 72"/>
                  <a:gd name="T55" fmla="*/ 15 h 40"/>
                  <a:gd name="T56" fmla="*/ 50 w 72"/>
                  <a:gd name="T57" fmla="*/ 16 h 40"/>
                  <a:gd name="T58" fmla="*/ 55 w 72"/>
                  <a:gd name="T59" fmla="*/ 19 h 40"/>
                  <a:gd name="T60" fmla="*/ 60 w 72"/>
                  <a:gd name="T61" fmla="*/ 25 h 40"/>
                  <a:gd name="T62" fmla="*/ 65 w 72"/>
                  <a:gd name="T63" fmla="*/ 34 h 40"/>
                  <a:gd name="T64" fmla="*/ 69 w 72"/>
                  <a:gd name="T65" fmla="*/ 25 h 40"/>
                  <a:gd name="T66" fmla="*/ 63 w 72"/>
                  <a:gd name="T67" fmla="*/ 13 h 40"/>
                  <a:gd name="T68" fmla="*/ 58 w 72"/>
                  <a:gd name="T69" fmla="*/ 6 h 40"/>
                  <a:gd name="T70" fmla="*/ 55 w 72"/>
                  <a:gd name="T71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2" h="40">
                    <a:moveTo>
                      <a:pt x="54" y="3"/>
                    </a:moveTo>
                    <a:lnTo>
                      <a:pt x="54" y="2"/>
                    </a:lnTo>
                    <a:lnTo>
                      <a:pt x="53" y="2"/>
                    </a:lnTo>
                    <a:lnTo>
                      <a:pt x="52" y="1"/>
                    </a:lnTo>
                    <a:lnTo>
                      <a:pt x="51" y="1"/>
                    </a:lnTo>
                    <a:lnTo>
                      <a:pt x="50" y="1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1" y="0"/>
                    </a:lnTo>
                    <a:lnTo>
                      <a:pt x="34" y="19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3" y="12"/>
                    </a:lnTo>
                    <a:lnTo>
                      <a:pt x="1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37"/>
                    </a:lnTo>
                    <a:lnTo>
                      <a:pt x="1" y="39"/>
                    </a:lnTo>
                    <a:lnTo>
                      <a:pt x="1" y="40"/>
                    </a:lnTo>
                    <a:lnTo>
                      <a:pt x="7" y="39"/>
                    </a:lnTo>
                    <a:lnTo>
                      <a:pt x="7" y="32"/>
                    </a:lnTo>
                    <a:lnTo>
                      <a:pt x="8" y="26"/>
                    </a:lnTo>
                    <a:lnTo>
                      <a:pt x="9" y="22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2" y="17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4" y="38"/>
                    </a:lnTo>
                    <a:lnTo>
                      <a:pt x="14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3" y="37"/>
                    </a:lnTo>
                    <a:lnTo>
                      <a:pt x="26" y="37"/>
                    </a:lnTo>
                    <a:lnTo>
                      <a:pt x="30" y="37"/>
                    </a:lnTo>
                    <a:lnTo>
                      <a:pt x="33" y="37"/>
                    </a:lnTo>
                    <a:lnTo>
                      <a:pt x="35" y="36"/>
                    </a:lnTo>
                    <a:lnTo>
                      <a:pt x="38" y="36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7" y="35"/>
                    </a:lnTo>
                    <a:lnTo>
                      <a:pt x="49" y="35"/>
                    </a:lnTo>
                    <a:lnTo>
                      <a:pt x="50" y="35"/>
                    </a:lnTo>
                    <a:lnTo>
                      <a:pt x="50" y="35"/>
                    </a:lnTo>
                    <a:lnTo>
                      <a:pt x="48" y="15"/>
                    </a:lnTo>
                    <a:lnTo>
                      <a:pt x="49" y="16"/>
                    </a:lnTo>
                    <a:lnTo>
                      <a:pt x="50" y="16"/>
                    </a:lnTo>
                    <a:lnTo>
                      <a:pt x="52" y="17"/>
                    </a:lnTo>
                    <a:lnTo>
                      <a:pt x="55" y="19"/>
                    </a:lnTo>
                    <a:lnTo>
                      <a:pt x="58" y="21"/>
                    </a:lnTo>
                    <a:lnTo>
                      <a:pt x="60" y="25"/>
                    </a:lnTo>
                    <a:lnTo>
                      <a:pt x="63" y="29"/>
                    </a:lnTo>
                    <a:lnTo>
                      <a:pt x="65" y="34"/>
                    </a:lnTo>
                    <a:lnTo>
                      <a:pt x="72" y="33"/>
                    </a:lnTo>
                    <a:lnTo>
                      <a:pt x="69" y="25"/>
                    </a:lnTo>
                    <a:lnTo>
                      <a:pt x="66" y="18"/>
                    </a:lnTo>
                    <a:lnTo>
                      <a:pt x="63" y="13"/>
                    </a:lnTo>
                    <a:lnTo>
                      <a:pt x="60" y="9"/>
                    </a:lnTo>
                    <a:lnTo>
                      <a:pt x="58" y="6"/>
                    </a:lnTo>
                    <a:lnTo>
                      <a:pt x="56" y="4"/>
                    </a:lnTo>
                    <a:lnTo>
                      <a:pt x="55" y="3"/>
                    </a:lnTo>
                    <a:lnTo>
                      <a:pt x="54" y="3"/>
                    </a:lnTo>
                    <a:close/>
                  </a:path>
                </a:pathLst>
              </a:custGeom>
              <a:solidFill>
                <a:srgbClr val="59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62" name="Freeform 808"/>
              <p:cNvSpPr>
                <a:spLocks/>
              </p:cNvSpPr>
              <p:nvPr/>
            </p:nvSpPr>
            <p:spPr bwMode="auto">
              <a:xfrm>
                <a:off x="2043" y="3328"/>
                <a:ext cx="29" cy="20"/>
              </a:xfrm>
              <a:custGeom>
                <a:avLst/>
                <a:gdLst>
                  <a:gd name="T0" fmla="*/ 4 w 29"/>
                  <a:gd name="T1" fmla="*/ 6 h 20"/>
                  <a:gd name="T2" fmla="*/ 0 w 29"/>
                  <a:gd name="T3" fmla="*/ 4 h 20"/>
                  <a:gd name="T4" fmla="*/ 3 w 29"/>
                  <a:gd name="T5" fmla="*/ 0 h 20"/>
                  <a:gd name="T6" fmla="*/ 5 w 29"/>
                  <a:gd name="T7" fmla="*/ 0 h 20"/>
                  <a:gd name="T8" fmla="*/ 3 w 29"/>
                  <a:gd name="T9" fmla="*/ 3 h 20"/>
                  <a:gd name="T10" fmla="*/ 6 w 29"/>
                  <a:gd name="T11" fmla="*/ 6 h 20"/>
                  <a:gd name="T12" fmla="*/ 6 w 29"/>
                  <a:gd name="T13" fmla="*/ 6 h 20"/>
                  <a:gd name="T14" fmla="*/ 5 w 29"/>
                  <a:gd name="T15" fmla="*/ 7 h 20"/>
                  <a:gd name="T16" fmla="*/ 4 w 29"/>
                  <a:gd name="T17" fmla="*/ 8 h 20"/>
                  <a:gd name="T18" fmla="*/ 4 w 29"/>
                  <a:gd name="T19" fmla="*/ 9 h 20"/>
                  <a:gd name="T20" fmla="*/ 16 w 29"/>
                  <a:gd name="T21" fmla="*/ 18 h 20"/>
                  <a:gd name="T22" fmla="*/ 26 w 29"/>
                  <a:gd name="T23" fmla="*/ 9 h 20"/>
                  <a:gd name="T24" fmla="*/ 24 w 29"/>
                  <a:gd name="T25" fmla="*/ 6 h 20"/>
                  <a:gd name="T26" fmla="*/ 27 w 29"/>
                  <a:gd name="T27" fmla="*/ 3 h 20"/>
                  <a:gd name="T28" fmla="*/ 25 w 29"/>
                  <a:gd name="T29" fmla="*/ 0 h 20"/>
                  <a:gd name="T30" fmla="*/ 27 w 29"/>
                  <a:gd name="T31" fmla="*/ 0 h 20"/>
                  <a:gd name="T32" fmla="*/ 29 w 29"/>
                  <a:gd name="T33" fmla="*/ 4 h 20"/>
                  <a:gd name="T34" fmla="*/ 26 w 29"/>
                  <a:gd name="T35" fmla="*/ 6 h 20"/>
                  <a:gd name="T36" fmla="*/ 28 w 29"/>
                  <a:gd name="T37" fmla="*/ 9 h 20"/>
                  <a:gd name="T38" fmla="*/ 17 w 29"/>
                  <a:gd name="T39" fmla="*/ 20 h 20"/>
                  <a:gd name="T40" fmla="*/ 1 w 29"/>
                  <a:gd name="T41" fmla="*/ 9 h 20"/>
                  <a:gd name="T42" fmla="*/ 4 w 29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" h="20">
                    <a:moveTo>
                      <a:pt x="4" y="6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16" y="18"/>
                    </a:lnTo>
                    <a:lnTo>
                      <a:pt x="26" y="9"/>
                    </a:lnTo>
                    <a:lnTo>
                      <a:pt x="24" y="6"/>
                    </a:lnTo>
                    <a:lnTo>
                      <a:pt x="27" y="3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4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17" y="20"/>
                    </a:lnTo>
                    <a:lnTo>
                      <a:pt x="1" y="9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63" name="Freeform 809"/>
              <p:cNvSpPr>
                <a:spLocks/>
              </p:cNvSpPr>
              <p:nvPr/>
            </p:nvSpPr>
            <p:spPr bwMode="auto">
              <a:xfrm>
                <a:off x="2051" y="3329"/>
                <a:ext cx="14" cy="15"/>
              </a:xfrm>
              <a:custGeom>
                <a:avLst/>
                <a:gdLst>
                  <a:gd name="T0" fmla="*/ 14 w 14"/>
                  <a:gd name="T1" fmla="*/ 0 h 15"/>
                  <a:gd name="T2" fmla="*/ 0 w 14"/>
                  <a:gd name="T3" fmla="*/ 0 h 15"/>
                  <a:gd name="T4" fmla="*/ 8 w 14"/>
                  <a:gd name="T5" fmla="*/ 15 h 15"/>
                  <a:gd name="T6" fmla="*/ 14 w 14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5">
                    <a:moveTo>
                      <a:pt x="14" y="0"/>
                    </a:moveTo>
                    <a:lnTo>
                      <a:pt x="0" y="0"/>
                    </a:lnTo>
                    <a:lnTo>
                      <a:pt x="8" y="1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64" name="Freeform 810"/>
              <p:cNvSpPr>
                <a:spLocks/>
              </p:cNvSpPr>
              <p:nvPr/>
            </p:nvSpPr>
            <p:spPr bwMode="auto">
              <a:xfrm>
                <a:off x="2055" y="3327"/>
                <a:ext cx="6" cy="18"/>
              </a:xfrm>
              <a:custGeom>
                <a:avLst/>
                <a:gdLst>
                  <a:gd name="T0" fmla="*/ 4 w 6"/>
                  <a:gd name="T1" fmla="*/ 18 h 18"/>
                  <a:gd name="T2" fmla="*/ 0 w 6"/>
                  <a:gd name="T3" fmla="*/ 11 h 18"/>
                  <a:gd name="T4" fmla="*/ 2 w 6"/>
                  <a:gd name="T5" fmla="*/ 4 h 18"/>
                  <a:gd name="T6" fmla="*/ 2 w 6"/>
                  <a:gd name="T7" fmla="*/ 4 h 18"/>
                  <a:gd name="T8" fmla="*/ 2 w 6"/>
                  <a:gd name="T9" fmla="*/ 4 h 18"/>
                  <a:gd name="T10" fmla="*/ 1 w 6"/>
                  <a:gd name="T11" fmla="*/ 3 h 18"/>
                  <a:gd name="T12" fmla="*/ 1 w 6"/>
                  <a:gd name="T13" fmla="*/ 3 h 18"/>
                  <a:gd name="T14" fmla="*/ 1 w 6"/>
                  <a:gd name="T15" fmla="*/ 2 h 18"/>
                  <a:gd name="T16" fmla="*/ 2 w 6"/>
                  <a:gd name="T17" fmla="*/ 1 h 18"/>
                  <a:gd name="T18" fmla="*/ 3 w 6"/>
                  <a:gd name="T19" fmla="*/ 1 h 18"/>
                  <a:gd name="T20" fmla="*/ 3 w 6"/>
                  <a:gd name="T21" fmla="*/ 0 h 18"/>
                  <a:gd name="T22" fmla="*/ 4 w 6"/>
                  <a:gd name="T23" fmla="*/ 1 h 18"/>
                  <a:gd name="T24" fmla="*/ 5 w 6"/>
                  <a:gd name="T25" fmla="*/ 1 h 18"/>
                  <a:gd name="T26" fmla="*/ 5 w 6"/>
                  <a:gd name="T27" fmla="*/ 2 h 18"/>
                  <a:gd name="T28" fmla="*/ 6 w 6"/>
                  <a:gd name="T29" fmla="*/ 3 h 18"/>
                  <a:gd name="T30" fmla="*/ 5 w 6"/>
                  <a:gd name="T31" fmla="*/ 3 h 18"/>
                  <a:gd name="T32" fmla="*/ 5 w 6"/>
                  <a:gd name="T33" fmla="*/ 4 h 18"/>
                  <a:gd name="T34" fmla="*/ 5 w 6"/>
                  <a:gd name="T35" fmla="*/ 4 h 18"/>
                  <a:gd name="T36" fmla="*/ 4 w 6"/>
                  <a:gd name="T37" fmla="*/ 4 h 18"/>
                  <a:gd name="T38" fmla="*/ 6 w 6"/>
                  <a:gd name="T39" fmla="*/ 11 h 18"/>
                  <a:gd name="T40" fmla="*/ 4 w 6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18">
                    <a:moveTo>
                      <a:pt x="4" y="18"/>
                    </a:moveTo>
                    <a:lnTo>
                      <a:pt x="0" y="11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6" y="11"/>
                    </a:lnTo>
                    <a:lnTo>
                      <a:pt x="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65" name="Freeform 811"/>
              <p:cNvSpPr>
                <a:spLocks/>
              </p:cNvSpPr>
              <p:nvPr/>
            </p:nvSpPr>
            <p:spPr bwMode="auto">
              <a:xfrm>
                <a:off x="2058" y="3351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2 w 3"/>
                  <a:gd name="T3" fmla="*/ 4 h 4"/>
                  <a:gd name="T4" fmla="*/ 3 w 3"/>
                  <a:gd name="T5" fmla="*/ 3 h 4"/>
                  <a:gd name="T6" fmla="*/ 3 w 3"/>
                  <a:gd name="T7" fmla="*/ 3 h 4"/>
                  <a:gd name="T8" fmla="*/ 3 w 3"/>
                  <a:gd name="T9" fmla="*/ 2 h 4"/>
                  <a:gd name="T10" fmla="*/ 3 w 3"/>
                  <a:gd name="T11" fmla="*/ 1 h 4"/>
                  <a:gd name="T12" fmla="*/ 3 w 3"/>
                  <a:gd name="T13" fmla="*/ 1 h 4"/>
                  <a:gd name="T14" fmla="*/ 2 w 3"/>
                  <a:gd name="T15" fmla="*/ 0 h 4"/>
                  <a:gd name="T16" fmla="*/ 2 w 3"/>
                  <a:gd name="T17" fmla="*/ 0 h 4"/>
                  <a:gd name="T18" fmla="*/ 1 w 3"/>
                  <a:gd name="T19" fmla="*/ 0 h 4"/>
                  <a:gd name="T20" fmla="*/ 1 w 3"/>
                  <a:gd name="T21" fmla="*/ 1 h 4"/>
                  <a:gd name="T22" fmla="*/ 0 w 3"/>
                  <a:gd name="T23" fmla="*/ 1 h 4"/>
                  <a:gd name="T24" fmla="*/ 0 w 3"/>
                  <a:gd name="T25" fmla="*/ 2 h 4"/>
                  <a:gd name="T26" fmla="*/ 0 w 3"/>
                  <a:gd name="T27" fmla="*/ 3 h 4"/>
                  <a:gd name="T28" fmla="*/ 1 w 3"/>
                  <a:gd name="T29" fmla="*/ 3 h 4"/>
                  <a:gd name="T30" fmla="*/ 1 w 3"/>
                  <a:gd name="T31" fmla="*/ 4 h 4"/>
                  <a:gd name="T32" fmla="*/ 2 w 3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66" name="Freeform 812"/>
              <p:cNvSpPr>
                <a:spLocks/>
              </p:cNvSpPr>
              <p:nvPr/>
            </p:nvSpPr>
            <p:spPr bwMode="auto">
              <a:xfrm>
                <a:off x="2058" y="3358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2 w 3"/>
                  <a:gd name="T3" fmla="*/ 4 h 4"/>
                  <a:gd name="T4" fmla="*/ 3 w 3"/>
                  <a:gd name="T5" fmla="*/ 3 h 4"/>
                  <a:gd name="T6" fmla="*/ 3 w 3"/>
                  <a:gd name="T7" fmla="*/ 3 h 4"/>
                  <a:gd name="T8" fmla="*/ 3 w 3"/>
                  <a:gd name="T9" fmla="*/ 2 h 4"/>
                  <a:gd name="T10" fmla="*/ 3 w 3"/>
                  <a:gd name="T11" fmla="*/ 1 h 4"/>
                  <a:gd name="T12" fmla="*/ 3 w 3"/>
                  <a:gd name="T13" fmla="*/ 1 h 4"/>
                  <a:gd name="T14" fmla="*/ 2 w 3"/>
                  <a:gd name="T15" fmla="*/ 0 h 4"/>
                  <a:gd name="T16" fmla="*/ 2 w 3"/>
                  <a:gd name="T17" fmla="*/ 0 h 4"/>
                  <a:gd name="T18" fmla="*/ 1 w 3"/>
                  <a:gd name="T19" fmla="*/ 0 h 4"/>
                  <a:gd name="T20" fmla="*/ 1 w 3"/>
                  <a:gd name="T21" fmla="*/ 1 h 4"/>
                  <a:gd name="T22" fmla="*/ 0 w 3"/>
                  <a:gd name="T23" fmla="*/ 1 h 4"/>
                  <a:gd name="T24" fmla="*/ 0 w 3"/>
                  <a:gd name="T25" fmla="*/ 2 h 4"/>
                  <a:gd name="T26" fmla="*/ 0 w 3"/>
                  <a:gd name="T27" fmla="*/ 3 h 4"/>
                  <a:gd name="T28" fmla="*/ 1 w 3"/>
                  <a:gd name="T29" fmla="*/ 3 h 4"/>
                  <a:gd name="T30" fmla="*/ 1 w 3"/>
                  <a:gd name="T31" fmla="*/ 4 h 4"/>
                  <a:gd name="T32" fmla="*/ 2 w 3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67" name="Freeform 813"/>
              <p:cNvSpPr>
                <a:spLocks/>
              </p:cNvSpPr>
              <p:nvPr/>
            </p:nvSpPr>
            <p:spPr bwMode="auto">
              <a:xfrm>
                <a:off x="2062" y="3293"/>
                <a:ext cx="10" cy="13"/>
              </a:xfrm>
              <a:custGeom>
                <a:avLst/>
                <a:gdLst>
                  <a:gd name="T0" fmla="*/ 8 w 10"/>
                  <a:gd name="T1" fmla="*/ 11 h 13"/>
                  <a:gd name="T2" fmla="*/ 4 w 10"/>
                  <a:gd name="T3" fmla="*/ 3 h 13"/>
                  <a:gd name="T4" fmla="*/ 4 w 10"/>
                  <a:gd name="T5" fmla="*/ 0 h 13"/>
                  <a:gd name="T6" fmla="*/ 10 w 10"/>
                  <a:gd name="T7" fmla="*/ 13 h 13"/>
                  <a:gd name="T8" fmla="*/ 0 w 10"/>
                  <a:gd name="T9" fmla="*/ 12 h 13"/>
                  <a:gd name="T10" fmla="*/ 0 w 10"/>
                  <a:gd name="T11" fmla="*/ 11 h 13"/>
                  <a:gd name="T12" fmla="*/ 8 w 10"/>
                  <a:gd name="T13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3">
                    <a:moveTo>
                      <a:pt x="8" y="11"/>
                    </a:moveTo>
                    <a:lnTo>
                      <a:pt x="4" y="3"/>
                    </a:lnTo>
                    <a:lnTo>
                      <a:pt x="4" y="0"/>
                    </a:lnTo>
                    <a:lnTo>
                      <a:pt x="10" y="13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8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68" name="Freeform 814"/>
              <p:cNvSpPr>
                <a:spLocks/>
              </p:cNvSpPr>
              <p:nvPr/>
            </p:nvSpPr>
            <p:spPr bwMode="auto">
              <a:xfrm>
                <a:off x="2071" y="3293"/>
                <a:ext cx="3" cy="5"/>
              </a:xfrm>
              <a:custGeom>
                <a:avLst/>
                <a:gdLst>
                  <a:gd name="T0" fmla="*/ 0 w 3"/>
                  <a:gd name="T1" fmla="*/ 5 h 5"/>
                  <a:gd name="T2" fmla="*/ 0 w 3"/>
                  <a:gd name="T3" fmla="*/ 5 h 5"/>
                  <a:gd name="T4" fmla="*/ 0 w 3"/>
                  <a:gd name="T5" fmla="*/ 4 h 5"/>
                  <a:gd name="T6" fmla="*/ 0 w 3"/>
                  <a:gd name="T7" fmla="*/ 3 h 5"/>
                  <a:gd name="T8" fmla="*/ 0 w 3"/>
                  <a:gd name="T9" fmla="*/ 2 h 5"/>
                  <a:gd name="T10" fmla="*/ 0 w 3"/>
                  <a:gd name="T11" fmla="*/ 1 h 5"/>
                  <a:gd name="T12" fmla="*/ 1 w 3"/>
                  <a:gd name="T13" fmla="*/ 0 h 5"/>
                  <a:gd name="T14" fmla="*/ 2 w 3"/>
                  <a:gd name="T15" fmla="*/ 0 h 5"/>
                  <a:gd name="T16" fmla="*/ 2 w 3"/>
                  <a:gd name="T17" fmla="*/ 0 h 5"/>
                  <a:gd name="T18" fmla="*/ 3 w 3"/>
                  <a:gd name="T19" fmla="*/ 0 h 5"/>
                  <a:gd name="T20" fmla="*/ 3 w 3"/>
                  <a:gd name="T21" fmla="*/ 1 h 5"/>
                  <a:gd name="T22" fmla="*/ 3 w 3"/>
                  <a:gd name="T23" fmla="*/ 2 h 5"/>
                  <a:gd name="T24" fmla="*/ 3 w 3"/>
                  <a:gd name="T25" fmla="*/ 3 h 5"/>
                  <a:gd name="T26" fmla="*/ 2 w 3"/>
                  <a:gd name="T27" fmla="*/ 4 h 5"/>
                  <a:gd name="T28" fmla="*/ 2 w 3"/>
                  <a:gd name="T29" fmla="*/ 5 h 5"/>
                  <a:gd name="T30" fmla="*/ 1 w 3"/>
                  <a:gd name="T31" fmla="*/ 5 h 5"/>
                  <a:gd name="T32" fmla="*/ 0 w 3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69" name="Freeform 815"/>
              <p:cNvSpPr>
                <a:spLocks/>
              </p:cNvSpPr>
              <p:nvPr/>
            </p:nvSpPr>
            <p:spPr bwMode="auto">
              <a:xfrm>
                <a:off x="2059" y="3291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0 w 4"/>
                  <a:gd name="T3" fmla="*/ 5 h 6"/>
                  <a:gd name="T4" fmla="*/ 0 w 4"/>
                  <a:gd name="T5" fmla="*/ 5 h 6"/>
                  <a:gd name="T6" fmla="*/ 0 w 4"/>
                  <a:gd name="T7" fmla="*/ 3 h 6"/>
                  <a:gd name="T8" fmla="*/ 0 w 4"/>
                  <a:gd name="T9" fmla="*/ 2 h 6"/>
                  <a:gd name="T10" fmla="*/ 1 w 4"/>
                  <a:gd name="T11" fmla="*/ 1 h 6"/>
                  <a:gd name="T12" fmla="*/ 2 w 4"/>
                  <a:gd name="T13" fmla="*/ 0 h 6"/>
                  <a:gd name="T14" fmla="*/ 3 w 4"/>
                  <a:gd name="T15" fmla="*/ 0 h 6"/>
                  <a:gd name="T16" fmla="*/ 3 w 4"/>
                  <a:gd name="T17" fmla="*/ 0 h 6"/>
                  <a:gd name="T18" fmla="*/ 4 w 4"/>
                  <a:gd name="T19" fmla="*/ 0 h 6"/>
                  <a:gd name="T20" fmla="*/ 4 w 4"/>
                  <a:gd name="T21" fmla="*/ 1 h 6"/>
                  <a:gd name="T22" fmla="*/ 4 w 4"/>
                  <a:gd name="T23" fmla="*/ 2 h 6"/>
                  <a:gd name="T24" fmla="*/ 4 w 4"/>
                  <a:gd name="T25" fmla="*/ 3 h 6"/>
                  <a:gd name="T26" fmla="*/ 3 w 4"/>
                  <a:gd name="T27" fmla="*/ 5 h 6"/>
                  <a:gd name="T28" fmla="*/ 3 w 4"/>
                  <a:gd name="T29" fmla="*/ 5 h 6"/>
                  <a:gd name="T30" fmla="*/ 2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0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70" name="Freeform 816"/>
              <p:cNvSpPr>
                <a:spLocks/>
              </p:cNvSpPr>
              <p:nvPr/>
            </p:nvSpPr>
            <p:spPr bwMode="auto">
              <a:xfrm>
                <a:off x="2169" y="3293"/>
                <a:ext cx="10" cy="13"/>
              </a:xfrm>
              <a:custGeom>
                <a:avLst/>
                <a:gdLst>
                  <a:gd name="T0" fmla="*/ 2 w 10"/>
                  <a:gd name="T1" fmla="*/ 11 h 13"/>
                  <a:gd name="T2" fmla="*/ 7 w 10"/>
                  <a:gd name="T3" fmla="*/ 3 h 13"/>
                  <a:gd name="T4" fmla="*/ 7 w 10"/>
                  <a:gd name="T5" fmla="*/ 0 h 13"/>
                  <a:gd name="T6" fmla="*/ 0 w 10"/>
                  <a:gd name="T7" fmla="*/ 13 h 13"/>
                  <a:gd name="T8" fmla="*/ 10 w 10"/>
                  <a:gd name="T9" fmla="*/ 13 h 13"/>
                  <a:gd name="T10" fmla="*/ 10 w 10"/>
                  <a:gd name="T11" fmla="*/ 11 h 13"/>
                  <a:gd name="T12" fmla="*/ 2 w 10"/>
                  <a:gd name="T13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3">
                    <a:moveTo>
                      <a:pt x="2" y="11"/>
                    </a:moveTo>
                    <a:lnTo>
                      <a:pt x="7" y="3"/>
                    </a:lnTo>
                    <a:lnTo>
                      <a:pt x="7" y="0"/>
                    </a:lnTo>
                    <a:lnTo>
                      <a:pt x="0" y="13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71" name="Freeform 817"/>
              <p:cNvSpPr>
                <a:spLocks/>
              </p:cNvSpPr>
              <p:nvPr/>
            </p:nvSpPr>
            <p:spPr bwMode="auto">
              <a:xfrm>
                <a:off x="2167" y="3292"/>
                <a:ext cx="4" cy="6"/>
              </a:xfrm>
              <a:custGeom>
                <a:avLst/>
                <a:gdLst>
                  <a:gd name="T0" fmla="*/ 2 w 4"/>
                  <a:gd name="T1" fmla="*/ 6 h 6"/>
                  <a:gd name="T2" fmla="*/ 2 w 4"/>
                  <a:gd name="T3" fmla="*/ 5 h 6"/>
                  <a:gd name="T4" fmla="*/ 3 w 4"/>
                  <a:gd name="T5" fmla="*/ 5 h 6"/>
                  <a:gd name="T6" fmla="*/ 3 w 4"/>
                  <a:gd name="T7" fmla="*/ 4 h 6"/>
                  <a:gd name="T8" fmla="*/ 4 w 4"/>
                  <a:gd name="T9" fmla="*/ 3 h 6"/>
                  <a:gd name="T10" fmla="*/ 4 w 4"/>
                  <a:gd name="T11" fmla="*/ 2 h 6"/>
                  <a:gd name="T12" fmla="*/ 3 w 4"/>
                  <a:gd name="T13" fmla="*/ 1 h 6"/>
                  <a:gd name="T14" fmla="*/ 3 w 4"/>
                  <a:gd name="T15" fmla="*/ 0 h 6"/>
                  <a:gd name="T16" fmla="*/ 2 w 4"/>
                  <a:gd name="T17" fmla="*/ 0 h 6"/>
                  <a:gd name="T18" fmla="*/ 2 w 4"/>
                  <a:gd name="T19" fmla="*/ 0 h 6"/>
                  <a:gd name="T20" fmla="*/ 1 w 4"/>
                  <a:gd name="T21" fmla="*/ 0 h 6"/>
                  <a:gd name="T22" fmla="*/ 1 w 4"/>
                  <a:gd name="T23" fmla="*/ 1 h 6"/>
                  <a:gd name="T24" fmla="*/ 0 w 4"/>
                  <a:gd name="T25" fmla="*/ 2 h 6"/>
                  <a:gd name="T26" fmla="*/ 0 w 4"/>
                  <a:gd name="T27" fmla="*/ 4 h 6"/>
                  <a:gd name="T28" fmla="*/ 1 w 4"/>
                  <a:gd name="T29" fmla="*/ 4 h 6"/>
                  <a:gd name="T30" fmla="*/ 1 w 4"/>
                  <a:gd name="T31" fmla="*/ 5 h 6"/>
                  <a:gd name="T32" fmla="*/ 2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72" name="Freeform 818"/>
              <p:cNvSpPr>
                <a:spLocks/>
              </p:cNvSpPr>
              <p:nvPr/>
            </p:nvSpPr>
            <p:spPr bwMode="auto">
              <a:xfrm>
                <a:off x="2180" y="3292"/>
                <a:ext cx="3" cy="6"/>
              </a:xfrm>
              <a:custGeom>
                <a:avLst/>
                <a:gdLst>
                  <a:gd name="T0" fmla="*/ 1 w 3"/>
                  <a:gd name="T1" fmla="*/ 6 h 6"/>
                  <a:gd name="T2" fmla="*/ 2 w 3"/>
                  <a:gd name="T3" fmla="*/ 6 h 6"/>
                  <a:gd name="T4" fmla="*/ 3 w 3"/>
                  <a:gd name="T5" fmla="*/ 5 h 6"/>
                  <a:gd name="T6" fmla="*/ 3 w 3"/>
                  <a:gd name="T7" fmla="*/ 4 h 6"/>
                  <a:gd name="T8" fmla="*/ 3 w 3"/>
                  <a:gd name="T9" fmla="*/ 3 h 6"/>
                  <a:gd name="T10" fmla="*/ 3 w 3"/>
                  <a:gd name="T11" fmla="*/ 2 h 6"/>
                  <a:gd name="T12" fmla="*/ 3 w 3"/>
                  <a:gd name="T13" fmla="*/ 1 h 6"/>
                  <a:gd name="T14" fmla="*/ 3 w 3"/>
                  <a:gd name="T15" fmla="*/ 0 h 6"/>
                  <a:gd name="T16" fmla="*/ 2 w 3"/>
                  <a:gd name="T17" fmla="*/ 0 h 6"/>
                  <a:gd name="T18" fmla="*/ 1 w 3"/>
                  <a:gd name="T19" fmla="*/ 0 h 6"/>
                  <a:gd name="T20" fmla="*/ 1 w 3"/>
                  <a:gd name="T21" fmla="*/ 1 h 6"/>
                  <a:gd name="T22" fmla="*/ 0 w 3"/>
                  <a:gd name="T23" fmla="*/ 1 h 6"/>
                  <a:gd name="T24" fmla="*/ 0 w 3"/>
                  <a:gd name="T25" fmla="*/ 3 h 6"/>
                  <a:gd name="T26" fmla="*/ 0 w 3"/>
                  <a:gd name="T27" fmla="*/ 4 h 6"/>
                  <a:gd name="T28" fmla="*/ 0 w 3"/>
                  <a:gd name="T29" fmla="*/ 5 h 6"/>
                  <a:gd name="T30" fmla="*/ 1 w 3"/>
                  <a:gd name="T31" fmla="*/ 6 h 6"/>
                  <a:gd name="T32" fmla="*/ 1 w 3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lnTo>
                      <a:pt x="2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658" name="Group 873"/>
            <p:cNvGrpSpPr>
              <a:grpSpLocks/>
            </p:cNvGrpSpPr>
            <p:nvPr/>
          </p:nvGrpSpPr>
          <p:grpSpPr bwMode="auto">
            <a:xfrm>
              <a:off x="3491421" y="6211842"/>
              <a:ext cx="267764" cy="243198"/>
              <a:chOff x="2305" y="3258"/>
              <a:chExt cx="191" cy="171"/>
            </a:xfrm>
          </p:grpSpPr>
          <p:sp>
            <p:nvSpPr>
              <p:cNvPr id="673" name="Freeform 820"/>
              <p:cNvSpPr>
                <a:spLocks/>
              </p:cNvSpPr>
              <p:nvPr/>
            </p:nvSpPr>
            <p:spPr bwMode="auto">
              <a:xfrm>
                <a:off x="2468" y="3299"/>
                <a:ext cx="15" cy="17"/>
              </a:xfrm>
              <a:custGeom>
                <a:avLst/>
                <a:gdLst>
                  <a:gd name="T0" fmla="*/ 7 w 15"/>
                  <a:gd name="T1" fmla="*/ 17 h 17"/>
                  <a:gd name="T2" fmla="*/ 9 w 15"/>
                  <a:gd name="T3" fmla="*/ 17 h 17"/>
                  <a:gd name="T4" fmla="*/ 11 w 15"/>
                  <a:gd name="T5" fmla="*/ 16 h 17"/>
                  <a:gd name="T6" fmla="*/ 12 w 15"/>
                  <a:gd name="T7" fmla="*/ 16 h 17"/>
                  <a:gd name="T8" fmla="*/ 13 w 15"/>
                  <a:gd name="T9" fmla="*/ 15 h 17"/>
                  <a:gd name="T10" fmla="*/ 14 w 15"/>
                  <a:gd name="T11" fmla="*/ 13 h 17"/>
                  <a:gd name="T12" fmla="*/ 15 w 15"/>
                  <a:gd name="T13" fmla="*/ 12 h 17"/>
                  <a:gd name="T14" fmla="*/ 15 w 15"/>
                  <a:gd name="T15" fmla="*/ 10 h 17"/>
                  <a:gd name="T16" fmla="*/ 15 w 15"/>
                  <a:gd name="T17" fmla="*/ 9 h 17"/>
                  <a:gd name="T18" fmla="*/ 15 w 15"/>
                  <a:gd name="T19" fmla="*/ 7 h 17"/>
                  <a:gd name="T20" fmla="*/ 15 w 15"/>
                  <a:gd name="T21" fmla="*/ 5 h 17"/>
                  <a:gd name="T22" fmla="*/ 14 w 15"/>
                  <a:gd name="T23" fmla="*/ 4 h 17"/>
                  <a:gd name="T24" fmla="*/ 13 w 15"/>
                  <a:gd name="T25" fmla="*/ 3 h 17"/>
                  <a:gd name="T26" fmla="*/ 12 w 15"/>
                  <a:gd name="T27" fmla="*/ 2 h 17"/>
                  <a:gd name="T28" fmla="*/ 11 w 15"/>
                  <a:gd name="T29" fmla="*/ 1 h 17"/>
                  <a:gd name="T30" fmla="*/ 9 w 15"/>
                  <a:gd name="T31" fmla="*/ 0 h 17"/>
                  <a:gd name="T32" fmla="*/ 7 w 15"/>
                  <a:gd name="T33" fmla="*/ 0 h 17"/>
                  <a:gd name="T34" fmla="*/ 6 w 15"/>
                  <a:gd name="T35" fmla="*/ 0 h 17"/>
                  <a:gd name="T36" fmla="*/ 4 w 15"/>
                  <a:gd name="T37" fmla="*/ 1 h 17"/>
                  <a:gd name="T38" fmla="*/ 3 w 15"/>
                  <a:gd name="T39" fmla="*/ 2 h 17"/>
                  <a:gd name="T40" fmla="*/ 2 w 15"/>
                  <a:gd name="T41" fmla="*/ 3 h 17"/>
                  <a:gd name="T42" fmla="*/ 1 w 15"/>
                  <a:gd name="T43" fmla="*/ 4 h 17"/>
                  <a:gd name="T44" fmla="*/ 0 w 15"/>
                  <a:gd name="T45" fmla="*/ 5 h 17"/>
                  <a:gd name="T46" fmla="*/ 0 w 15"/>
                  <a:gd name="T47" fmla="*/ 7 h 17"/>
                  <a:gd name="T48" fmla="*/ 0 w 15"/>
                  <a:gd name="T49" fmla="*/ 9 h 17"/>
                  <a:gd name="T50" fmla="*/ 0 w 15"/>
                  <a:gd name="T51" fmla="*/ 10 h 17"/>
                  <a:gd name="T52" fmla="*/ 0 w 15"/>
                  <a:gd name="T53" fmla="*/ 12 h 17"/>
                  <a:gd name="T54" fmla="*/ 1 w 15"/>
                  <a:gd name="T55" fmla="*/ 13 h 17"/>
                  <a:gd name="T56" fmla="*/ 2 w 15"/>
                  <a:gd name="T57" fmla="*/ 15 h 17"/>
                  <a:gd name="T58" fmla="*/ 3 w 15"/>
                  <a:gd name="T59" fmla="*/ 16 h 17"/>
                  <a:gd name="T60" fmla="*/ 4 w 15"/>
                  <a:gd name="T61" fmla="*/ 16 h 17"/>
                  <a:gd name="T62" fmla="*/ 6 w 15"/>
                  <a:gd name="T63" fmla="*/ 17 h 17"/>
                  <a:gd name="T64" fmla="*/ 7 w 15"/>
                  <a:gd name="T6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7">
                    <a:moveTo>
                      <a:pt x="7" y="17"/>
                    </a:moveTo>
                    <a:lnTo>
                      <a:pt x="9" y="17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13" y="15"/>
                    </a:lnTo>
                    <a:lnTo>
                      <a:pt x="14" y="13"/>
                    </a:lnTo>
                    <a:lnTo>
                      <a:pt x="15" y="12"/>
                    </a:lnTo>
                    <a:lnTo>
                      <a:pt x="15" y="10"/>
                    </a:lnTo>
                    <a:lnTo>
                      <a:pt x="15" y="9"/>
                    </a:lnTo>
                    <a:lnTo>
                      <a:pt x="15" y="7"/>
                    </a:lnTo>
                    <a:lnTo>
                      <a:pt x="15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2" y="15"/>
                    </a:lnTo>
                    <a:lnTo>
                      <a:pt x="3" y="16"/>
                    </a:lnTo>
                    <a:lnTo>
                      <a:pt x="4" y="16"/>
                    </a:lnTo>
                    <a:lnTo>
                      <a:pt x="6" y="17"/>
                    </a:lnTo>
                    <a:lnTo>
                      <a:pt x="7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74" name="Freeform 821"/>
              <p:cNvSpPr>
                <a:spLocks/>
              </p:cNvSpPr>
              <p:nvPr/>
            </p:nvSpPr>
            <p:spPr bwMode="auto">
              <a:xfrm>
                <a:off x="2315" y="3261"/>
                <a:ext cx="86" cy="11"/>
              </a:xfrm>
              <a:custGeom>
                <a:avLst/>
                <a:gdLst>
                  <a:gd name="T0" fmla="*/ 86 w 86"/>
                  <a:gd name="T1" fmla="*/ 9 h 11"/>
                  <a:gd name="T2" fmla="*/ 43 w 86"/>
                  <a:gd name="T3" fmla="*/ 0 h 11"/>
                  <a:gd name="T4" fmla="*/ 0 w 86"/>
                  <a:gd name="T5" fmla="*/ 9 h 11"/>
                  <a:gd name="T6" fmla="*/ 0 w 86"/>
                  <a:gd name="T7" fmla="*/ 11 h 11"/>
                  <a:gd name="T8" fmla="*/ 43 w 86"/>
                  <a:gd name="T9" fmla="*/ 1 h 11"/>
                  <a:gd name="T10" fmla="*/ 86 w 86"/>
                  <a:gd name="T11" fmla="*/ 11 h 11"/>
                  <a:gd name="T12" fmla="*/ 86 w 86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11">
                    <a:moveTo>
                      <a:pt x="86" y="9"/>
                    </a:moveTo>
                    <a:lnTo>
                      <a:pt x="43" y="0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43" y="1"/>
                    </a:lnTo>
                    <a:lnTo>
                      <a:pt x="86" y="11"/>
                    </a:lnTo>
                    <a:lnTo>
                      <a:pt x="86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75" name="Rectangle 822"/>
              <p:cNvSpPr>
                <a:spLocks noChangeArrowheads="1"/>
              </p:cNvSpPr>
              <p:nvPr/>
            </p:nvSpPr>
            <p:spPr bwMode="auto">
              <a:xfrm>
                <a:off x="2309" y="3276"/>
                <a:ext cx="101" cy="10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76" name="Rectangle 823"/>
              <p:cNvSpPr>
                <a:spLocks noChangeArrowheads="1"/>
              </p:cNvSpPr>
              <p:nvPr/>
            </p:nvSpPr>
            <p:spPr bwMode="auto">
              <a:xfrm>
                <a:off x="2311" y="3279"/>
                <a:ext cx="97" cy="10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77" name="Rectangle 824"/>
              <p:cNvSpPr>
                <a:spLocks noChangeArrowheads="1"/>
              </p:cNvSpPr>
              <p:nvPr/>
            </p:nvSpPr>
            <p:spPr bwMode="auto">
              <a:xfrm>
                <a:off x="2321" y="3375"/>
                <a:ext cx="13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78" name="Rectangle 825"/>
              <p:cNvSpPr>
                <a:spLocks noChangeArrowheads="1"/>
              </p:cNvSpPr>
              <p:nvPr/>
            </p:nvSpPr>
            <p:spPr bwMode="auto">
              <a:xfrm>
                <a:off x="2344" y="337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79" name="Rectangle 826"/>
              <p:cNvSpPr>
                <a:spLocks noChangeArrowheads="1"/>
              </p:cNvSpPr>
              <p:nvPr/>
            </p:nvSpPr>
            <p:spPr bwMode="auto">
              <a:xfrm>
                <a:off x="2368" y="3375"/>
                <a:ext cx="13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80" name="Rectangle 827"/>
              <p:cNvSpPr>
                <a:spLocks noChangeArrowheads="1"/>
              </p:cNvSpPr>
              <p:nvPr/>
            </p:nvSpPr>
            <p:spPr bwMode="auto">
              <a:xfrm>
                <a:off x="2392" y="3375"/>
                <a:ext cx="13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81" name="Rectangle 828"/>
              <p:cNvSpPr>
                <a:spLocks noChangeArrowheads="1"/>
              </p:cNvSpPr>
              <p:nvPr/>
            </p:nvSpPr>
            <p:spPr bwMode="auto">
              <a:xfrm>
                <a:off x="2321" y="3370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82" name="Rectangle 829"/>
              <p:cNvSpPr>
                <a:spLocks noChangeArrowheads="1"/>
              </p:cNvSpPr>
              <p:nvPr/>
            </p:nvSpPr>
            <p:spPr bwMode="auto">
              <a:xfrm>
                <a:off x="2314" y="3368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83" name="Rectangle 830"/>
              <p:cNvSpPr>
                <a:spLocks noChangeArrowheads="1"/>
              </p:cNvSpPr>
              <p:nvPr/>
            </p:nvSpPr>
            <p:spPr bwMode="auto">
              <a:xfrm>
                <a:off x="2321" y="3345"/>
                <a:ext cx="84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84" name="Rectangle 831"/>
              <p:cNvSpPr>
                <a:spLocks noChangeArrowheads="1"/>
              </p:cNvSpPr>
              <p:nvPr/>
            </p:nvSpPr>
            <p:spPr bwMode="auto">
              <a:xfrm>
                <a:off x="2314" y="3343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85" name="Rectangle 832"/>
              <p:cNvSpPr>
                <a:spLocks noChangeArrowheads="1"/>
              </p:cNvSpPr>
              <p:nvPr/>
            </p:nvSpPr>
            <p:spPr bwMode="auto">
              <a:xfrm>
                <a:off x="2321" y="3320"/>
                <a:ext cx="84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86" name="Rectangle 833"/>
              <p:cNvSpPr>
                <a:spLocks noChangeArrowheads="1"/>
              </p:cNvSpPr>
              <p:nvPr/>
            </p:nvSpPr>
            <p:spPr bwMode="auto">
              <a:xfrm>
                <a:off x="2314" y="3318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87" name="Rectangle 834"/>
              <p:cNvSpPr>
                <a:spLocks noChangeArrowheads="1"/>
              </p:cNvSpPr>
              <p:nvPr/>
            </p:nvSpPr>
            <p:spPr bwMode="auto">
              <a:xfrm>
                <a:off x="2321" y="3296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88" name="Rectangle 835"/>
              <p:cNvSpPr>
                <a:spLocks noChangeArrowheads="1"/>
              </p:cNvSpPr>
              <p:nvPr/>
            </p:nvSpPr>
            <p:spPr bwMode="auto">
              <a:xfrm>
                <a:off x="2314" y="3294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89" name="Rectangle 836"/>
              <p:cNvSpPr>
                <a:spLocks noChangeArrowheads="1"/>
              </p:cNvSpPr>
              <p:nvPr/>
            </p:nvSpPr>
            <p:spPr bwMode="auto">
              <a:xfrm>
                <a:off x="2324" y="3308"/>
                <a:ext cx="8" cy="6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90" name="Rectangle 837"/>
              <p:cNvSpPr>
                <a:spLocks noChangeArrowheads="1"/>
              </p:cNvSpPr>
              <p:nvPr/>
            </p:nvSpPr>
            <p:spPr bwMode="auto">
              <a:xfrm>
                <a:off x="2325" y="3310"/>
                <a:ext cx="5" cy="60"/>
              </a:xfrm>
              <a:prstGeom prst="rect">
                <a:avLst/>
              </a:prstGeom>
              <a:solidFill>
                <a:srgbClr val="FF2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91" name="Rectangle 838"/>
              <p:cNvSpPr>
                <a:spLocks noChangeArrowheads="1"/>
              </p:cNvSpPr>
              <p:nvPr/>
            </p:nvSpPr>
            <p:spPr bwMode="auto">
              <a:xfrm>
                <a:off x="2347" y="3328"/>
                <a:ext cx="9" cy="4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92" name="Rectangle 839"/>
              <p:cNvSpPr>
                <a:spLocks noChangeArrowheads="1"/>
              </p:cNvSpPr>
              <p:nvPr/>
            </p:nvSpPr>
            <p:spPr bwMode="auto">
              <a:xfrm>
                <a:off x="2349" y="3331"/>
                <a:ext cx="5" cy="39"/>
              </a:xfrm>
              <a:prstGeom prst="rect">
                <a:avLst/>
              </a:prstGeom>
              <a:solidFill>
                <a:srgbClr val="B2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93" name="Rectangle 840"/>
              <p:cNvSpPr>
                <a:spLocks noChangeArrowheads="1"/>
              </p:cNvSpPr>
              <p:nvPr/>
            </p:nvSpPr>
            <p:spPr bwMode="auto">
              <a:xfrm>
                <a:off x="2370" y="3339"/>
                <a:ext cx="9" cy="3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94" name="Rectangle 841"/>
              <p:cNvSpPr>
                <a:spLocks noChangeArrowheads="1"/>
              </p:cNvSpPr>
              <p:nvPr/>
            </p:nvSpPr>
            <p:spPr bwMode="auto">
              <a:xfrm>
                <a:off x="2372" y="3342"/>
                <a:ext cx="5" cy="28"/>
              </a:xfrm>
              <a:prstGeom prst="rect">
                <a:avLst/>
              </a:prstGeom>
              <a:solidFill>
                <a:srgbClr val="FFAF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95" name="Rectangle 842"/>
              <p:cNvSpPr>
                <a:spLocks noChangeArrowheads="1"/>
              </p:cNvSpPr>
              <p:nvPr/>
            </p:nvSpPr>
            <p:spPr bwMode="auto">
              <a:xfrm>
                <a:off x="2394" y="3300"/>
                <a:ext cx="9" cy="7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96" name="Rectangle 843"/>
              <p:cNvSpPr>
                <a:spLocks noChangeArrowheads="1"/>
              </p:cNvSpPr>
              <p:nvPr/>
            </p:nvSpPr>
            <p:spPr bwMode="auto">
              <a:xfrm>
                <a:off x="2396" y="3302"/>
                <a:ext cx="5" cy="68"/>
              </a:xfrm>
              <a:prstGeom prst="rect">
                <a:avLst/>
              </a:prstGeom>
              <a:solidFill>
                <a:srgbClr val="FF6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97" name="Rectangle 844"/>
              <p:cNvSpPr>
                <a:spLocks noChangeArrowheads="1"/>
              </p:cNvSpPr>
              <p:nvPr/>
            </p:nvSpPr>
            <p:spPr bwMode="auto">
              <a:xfrm>
                <a:off x="2305" y="3383"/>
                <a:ext cx="109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98" name="Rectangle 845"/>
              <p:cNvSpPr>
                <a:spLocks noChangeArrowheads="1"/>
              </p:cNvSpPr>
              <p:nvPr/>
            </p:nvSpPr>
            <p:spPr bwMode="auto">
              <a:xfrm>
                <a:off x="2308" y="3385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99" name="Rectangle 846"/>
              <p:cNvSpPr>
                <a:spLocks noChangeArrowheads="1"/>
              </p:cNvSpPr>
              <p:nvPr/>
            </p:nvSpPr>
            <p:spPr bwMode="auto">
              <a:xfrm>
                <a:off x="2305" y="3270"/>
                <a:ext cx="109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00" name="Rectangle 847"/>
              <p:cNvSpPr>
                <a:spLocks noChangeArrowheads="1"/>
              </p:cNvSpPr>
              <p:nvPr/>
            </p:nvSpPr>
            <p:spPr bwMode="auto">
              <a:xfrm>
                <a:off x="2307" y="3272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01" name="Freeform 848"/>
              <p:cNvSpPr>
                <a:spLocks/>
              </p:cNvSpPr>
              <p:nvPr/>
            </p:nvSpPr>
            <p:spPr bwMode="auto">
              <a:xfrm>
                <a:off x="2354" y="3258"/>
                <a:ext cx="7" cy="7"/>
              </a:xfrm>
              <a:custGeom>
                <a:avLst/>
                <a:gdLst>
                  <a:gd name="T0" fmla="*/ 4 w 7"/>
                  <a:gd name="T1" fmla="*/ 7 h 7"/>
                  <a:gd name="T2" fmla="*/ 4 w 7"/>
                  <a:gd name="T3" fmla="*/ 7 h 7"/>
                  <a:gd name="T4" fmla="*/ 5 w 7"/>
                  <a:gd name="T5" fmla="*/ 7 h 7"/>
                  <a:gd name="T6" fmla="*/ 6 w 7"/>
                  <a:gd name="T7" fmla="*/ 7 h 7"/>
                  <a:gd name="T8" fmla="*/ 6 w 7"/>
                  <a:gd name="T9" fmla="*/ 6 h 7"/>
                  <a:gd name="T10" fmla="*/ 7 w 7"/>
                  <a:gd name="T11" fmla="*/ 6 h 7"/>
                  <a:gd name="T12" fmla="*/ 7 w 7"/>
                  <a:gd name="T13" fmla="*/ 5 h 7"/>
                  <a:gd name="T14" fmla="*/ 7 w 7"/>
                  <a:gd name="T15" fmla="*/ 5 h 7"/>
                  <a:gd name="T16" fmla="*/ 7 w 7"/>
                  <a:gd name="T17" fmla="*/ 4 h 7"/>
                  <a:gd name="T18" fmla="*/ 7 w 7"/>
                  <a:gd name="T19" fmla="*/ 3 h 7"/>
                  <a:gd name="T20" fmla="*/ 7 w 7"/>
                  <a:gd name="T21" fmla="*/ 2 h 7"/>
                  <a:gd name="T22" fmla="*/ 7 w 7"/>
                  <a:gd name="T23" fmla="*/ 2 h 7"/>
                  <a:gd name="T24" fmla="*/ 6 w 7"/>
                  <a:gd name="T25" fmla="*/ 1 h 7"/>
                  <a:gd name="T26" fmla="*/ 6 w 7"/>
                  <a:gd name="T27" fmla="*/ 1 h 7"/>
                  <a:gd name="T28" fmla="*/ 5 w 7"/>
                  <a:gd name="T29" fmla="*/ 1 h 7"/>
                  <a:gd name="T30" fmla="*/ 4 w 7"/>
                  <a:gd name="T31" fmla="*/ 0 h 7"/>
                  <a:gd name="T32" fmla="*/ 4 w 7"/>
                  <a:gd name="T33" fmla="*/ 0 h 7"/>
                  <a:gd name="T34" fmla="*/ 3 w 7"/>
                  <a:gd name="T35" fmla="*/ 0 h 7"/>
                  <a:gd name="T36" fmla="*/ 2 w 7"/>
                  <a:gd name="T37" fmla="*/ 1 h 7"/>
                  <a:gd name="T38" fmla="*/ 2 w 7"/>
                  <a:gd name="T39" fmla="*/ 1 h 7"/>
                  <a:gd name="T40" fmla="*/ 1 w 7"/>
                  <a:gd name="T41" fmla="*/ 1 h 7"/>
                  <a:gd name="T42" fmla="*/ 1 w 7"/>
                  <a:gd name="T43" fmla="*/ 2 h 7"/>
                  <a:gd name="T44" fmla="*/ 1 w 7"/>
                  <a:gd name="T45" fmla="*/ 2 h 7"/>
                  <a:gd name="T46" fmla="*/ 0 w 7"/>
                  <a:gd name="T47" fmla="*/ 3 h 7"/>
                  <a:gd name="T48" fmla="*/ 0 w 7"/>
                  <a:gd name="T49" fmla="*/ 4 h 7"/>
                  <a:gd name="T50" fmla="*/ 0 w 7"/>
                  <a:gd name="T51" fmla="*/ 5 h 7"/>
                  <a:gd name="T52" fmla="*/ 1 w 7"/>
                  <a:gd name="T53" fmla="*/ 5 h 7"/>
                  <a:gd name="T54" fmla="*/ 1 w 7"/>
                  <a:gd name="T55" fmla="*/ 6 h 7"/>
                  <a:gd name="T56" fmla="*/ 1 w 7"/>
                  <a:gd name="T57" fmla="*/ 6 h 7"/>
                  <a:gd name="T58" fmla="*/ 2 w 7"/>
                  <a:gd name="T59" fmla="*/ 7 h 7"/>
                  <a:gd name="T60" fmla="*/ 2 w 7"/>
                  <a:gd name="T61" fmla="*/ 7 h 7"/>
                  <a:gd name="T62" fmla="*/ 3 w 7"/>
                  <a:gd name="T63" fmla="*/ 7 h 7"/>
                  <a:gd name="T64" fmla="*/ 4 w 7"/>
                  <a:gd name="T6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lnTo>
                      <a:pt x="4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02" name="Freeform 849"/>
              <p:cNvSpPr>
                <a:spLocks/>
              </p:cNvSpPr>
              <p:nvPr/>
            </p:nvSpPr>
            <p:spPr bwMode="auto">
              <a:xfrm>
                <a:off x="2355" y="3259"/>
                <a:ext cx="5" cy="5"/>
              </a:xfrm>
              <a:custGeom>
                <a:avLst/>
                <a:gdLst>
                  <a:gd name="T0" fmla="*/ 3 w 5"/>
                  <a:gd name="T1" fmla="*/ 5 h 5"/>
                  <a:gd name="T2" fmla="*/ 4 w 5"/>
                  <a:gd name="T3" fmla="*/ 5 h 5"/>
                  <a:gd name="T4" fmla="*/ 4 w 5"/>
                  <a:gd name="T5" fmla="*/ 4 h 5"/>
                  <a:gd name="T6" fmla="*/ 5 w 5"/>
                  <a:gd name="T7" fmla="*/ 4 h 5"/>
                  <a:gd name="T8" fmla="*/ 5 w 5"/>
                  <a:gd name="T9" fmla="*/ 3 h 5"/>
                  <a:gd name="T10" fmla="*/ 5 w 5"/>
                  <a:gd name="T11" fmla="*/ 2 h 5"/>
                  <a:gd name="T12" fmla="*/ 4 w 5"/>
                  <a:gd name="T13" fmla="*/ 1 h 5"/>
                  <a:gd name="T14" fmla="*/ 4 w 5"/>
                  <a:gd name="T15" fmla="*/ 1 h 5"/>
                  <a:gd name="T16" fmla="*/ 3 w 5"/>
                  <a:gd name="T17" fmla="*/ 0 h 5"/>
                  <a:gd name="T18" fmla="*/ 2 w 5"/>
                  <a:gd name="T19" fmla="*/ 1 h 5"/>
                  <a:gd name="T20" fmla="*/ 1 w 5"/>
                  <a:gd name="T21" fmla="*/ 1 h 5"/>
                  <a:gd name="T22" fmla="*/ 1 w 5"/>
                  <a:gd name="T23" fmla="*/ 2 h 5"/>
                  <a:gd name="T24" fmla="*/ 0 w 5"/>
                  <a:gd name="T25" fmla="*/ 3 h 5"/>
                  <a:gd name="T26" fmla="*/ 1 w 5"/>
                  <a:gd name="T27" fmla="*/ 4 h 5"/>
                  <a:gd name="T28" fmla="*/ 1 w 5"/>
                  <a:gd name="T29" fmla="*/ 4 h 5"/>
                  <a:gd name="T30" fmla="*/ 2 w 5"/>
                  <a:gd name="T31" fmla="*/ 5 h 5"/>
                  <a:gd name="T32" fmla="*/ 3 w 5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lnTo>
                      <a:pt x="4" y="5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03" name="Freeform 850"/>
              <p:cNvSpPr>
                <a:spLocks/>
              </p:cNvSpPr>
              <p:nvPr/>
            </p:nvSpPr>
            <p:spPr bwMode="auto">
              <a:xfrm>
                <a:off x="2406" y="3323"/>
                <a:ext cx="90" cy="106"/>
              </a:xfrm>
              <a:custGeom>
                <a:avLst/>
                <a:gdLst>
                  <a:gd name="T0" fmla="*/ 75 w 90"/>
                  <a:gd name="T1" fmla="*/ 34 h 106"/>
                  <a:gd name="T2" fmla="*/ 78 w 90"/>
                  <a:gd name="T3" fmla="*/ 33 h 106"/>
                  <a:gd name="T4" fmla="*/ 83 w 90"/>
                  <a:gd name="T5" fmla="*/ 30 h 106"/>
                  <a:gd name="T6" fmla="*/ 85 w 90"/>
                  <a:gd name="T7" fmla="*/ 28 h 106"/>
                  <a:gd name="T8" fmla="*/ 86 w 90"/>
                  <a:gd name="T9" fmla="*/ 27 h 106"/>
                  <a:gd name="T10" fmla="*/ 87 w 90"/>
                  <a:gd name="T11" fmla="*/ 18 h 106"/>
                  <a:gd name="T12" fmla="*/ 86 w 90"/>
                  <a:gd name="T13" fmla="*/ 16 h 106"/>
                  <a:gd name="T14" fmla="*/ 84 w 90"/>
                  <a:gd name="T15" fmla="*/ 11 h 106"/>
                  <a:gd name="T16" fmla="*/ 80 w 90"/>
                  <a:gd name="T17" fmla="*/ 5 h 106"/>
                  <a:gd name="T18" fmla="*/ 74 w 90"/>
                  <a:gd name="T19" fmla="*/ 1 h 106"/>
                  <a:gd name="T20" fmla="*/ 71 w 90"/>
                  <a:gd name="T21" fmla="*/ 0 h 106"/>
                  <a:gd name="T22" fmla="*/ 68 w 90"/>
                  <a:gd name="T23" fmla="*/ 0 h 106"/>
                  <a:gd name="T24" fmla="*/ 64 w 90"/>
                  <a:gd name="T25" fmla="*/ 0 h 106"/>
                  <a:gd name="T26" fmla="*/ 55 w 90"/>
                  <a:gd name="T27" fmla="*/ 0 h 106"/>
                  <a:gd name="T28" fmla="*/ 47 w 90"/>
                  <a:gd name="T29" fmla="*/ 0 h 106"/>
                  <a:gd name="T30" fmla="*/ 43 w 90"/>
                  <a:gd name="T31" fmla="*/ 0 h 106"/>
                  <a:gd name="T32" fmla="*/ 40 w 90"/>
                  <a:gd name="T33" fmla="*/ 0 h 106"/>
                  <a:gd name="T34" fmla="*/ 37 w 90"/>
                  <a:gd name="T35" fmla="*/ 1 h 106"/>
                  <a:gd name="T36" fmla="*/ 32 w 90"/>
                  <a:gd name="T37" fmla="*/ 4 h 106"/>
                  <a:gd name="T38" fmla="*/ 30 w 90"/>
                  <a:gd name="T39" fmla="*/ 6 h 106"/>
                  <a:gd name="T40" fmla="*/ 25 w 90"/>
                  <a:gd name="T41" fmla="*/ 14 h 106"/>
                  <a:gd name="T42" fmla="*/ 22 w 90"/>
                  <a:gd name="T43" fmla="*/ 19 h 106"/>
                  <a:gd name="T44" fmla="*/ 5 w 90"/>
                  <a:gd name="T45" fmla="*/ 14 h 106"/>
                  <a:gd name="T46" fmla="*/ 3 w 90"/>
                  <a:gd name="T47" fmla="*/ 11 h 106"/>
                  <a:gd name="T48" fmla="*/ 1 w 90"/>
                  <a:gd name="T49" fmla="*/ 10 h 106"/>
                  <a:gd name="T50" fmla="*/ 0 w 90"/>
                  <a:gd name="T51" fmla="*/ 15 h 106"/>
                  <a:gd name="T52" fmla="*/ 3 w 90"/>
                  <a:gd name="T53" fmla="*/ 24 h 106"/>
                  <a:gd name="T54" fmla="*/ 6 w 90"/>
                  <a:gd name="T55" fmla="*/ 26 h 106"/>
                  <a:gd name="T56" fmla="*/ 9 w 90"/>
                  <a:gd name="T57" fmla="*/ 27 h 106"/>
                  <a:gd name="T58" fmla="*/ 13 w 90"/>
                  <a:gd name="T59" fmla="*/ 29 h 106"/>
                  <a:gd name="T60" fmla="*/ 18 w 90"/>
                  <a:gd name="T61" fmla="*/ 31 h 106"/>
                  <a:gd name="T62" fmla="*/ 23 w 90"/>
                  <a:gd name="T63" fmla="*/ 31 h 106"/>
                  <a:gd name="T64" fmla="*/ 27 w 90"/>
                  <a:gd name="T65" fmla="*/ 30 h 106"/>
                  <a:gd name="T66" fmla="*/ 32 w 90"/>
                  <a:gd name="T67" fmla="*/ 28 h 106"/>
                  <a:gd name="T68" fmla="*/ 18 w 90"/>
                  <a:gd name="T69" fmla="*/ 79 h 106"/>
                  <a:gd name="T70" fmla="*/ 33 w 90"/>
                  <a:gd name="T71" fmla="*/ 94 h 106"/>
                  <a:gd name="T72" fmla="*/ 41 w 90"/>
                  <a:gd name="T73" fmla="*/ 100 h 106"/>
                  <a:gd name="T74" fmla="*/ 36 w 90"/>
                  <a:gd name="T75" fmla="*/ 101 h 106"/>
                  <a:gd name="T76" fmla="*/ 31 w 90"/>
                  <a:gd name="T77" fmla="*/ 105 h 106"/>
                  <a:gd name="T78" fmla="*/ 49 w 90"/>
                  <a:gd name="T79" fmla="*/ 106 h 106"/>
                  <a:gd name="T80" fmla="*/ 53 w 90"/>
                  <a:gd name="T81" fmla="*/ 100 h 106"/>
                  <a:gd name="T82" fmla="*/ 50 w 90"/>
                  <a:gd name="T83" fmla="*/ 95 h 106"/>
                  <a:gd name="T84" fmla="*/ 50 w 90"/>
                  <a:gd name="T85" fmla="*/ 83 h 106"/>
                  <a:gd name="T86" fmla="*/ 59 w 90"/>
                  <a:gd name="T87" fmla="*/ 86 h 106"/>
                  <a:gd name="T88" fmla="*/ 60 w 90"/>
                  <a:gd name="T89" fmla="*/ 96 h 106"/>
                  <a:gd name="T90" fmla="*/ 58 w 90"/>
                  <a:gd name="T91" fmla="*/ 101 h 106"/>
                  <a:gd name="T92" fmla="*/ 57 w 90"/>
                  <a:gd name="T93" fmla="*/ 104 h 106"/>
                  <a:gd name="T94" fmla="*/ 62 w 90"/>
                  <a:gd name="T95" fmla="*/ 104 h 106"/>
                  <a:gd name="T96" fmla="*/ 80 w 90"/>
                  <a:gd name="T97" fmla="*/ 104 h 106"/>
                  <a:gd name="T98" fmla="*/ 75 w 90"/>
                  <a:gd name="T99" fmla="*/ 101 h 106"/>
                  <a:gd name="T100" fmla="*/ 72 w 90"/>
                  <a:gd name="T101" fmla="*/ 99 h 106"/>
                  <a:gd name="T102" fmla="*/ 80 w 90"/>
                  <a:gd name="T103" fmla="*/ 8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106">
                    <a:moveTo>
                      <a:pt x="82" y="79"/>
                    </a:moveTo>
                    <a:lnTo>
                      <a:pt x="90" y="79"/>
                    </a:lnTo>
                    <a:lnTo>
                      <a:pt x="75" y="42"/>
                    </a:lnTo>
                    <a:lnTo>
                      <a:pt x="75" y="34"/>
                    </a:lnTo>
                    <a:lnTo>
                      <a:pt x="75" y="34"/>
                    </a:lnTo>
                    <a:lnTo>
                      <a:pt x="76" y="34"/>
                    </a:lnTo>
                    <a:lnTo>
                      <a:pt x="77" y="34"/>
                    </a:lnTo>
                    <a:lnTo>
                      <a:pt x="78" y="33"/>
                    </a:lnTo>
                    <a:lnTo>
                      <a:pt x="79" y="33"/>
                    </a:lnTo>
                    <a:lnTo>
                      <a:pt x="80" y="32"/>
                    </a:lnTo>
                    <a:lnTo>
                      <a:pt x="81" y="31"/>
                    </a:lnTo>
                    <a:lnTo>
                      <a:pt x="83" y="30"/>
                    </a:lnTo>
                    <a:lnTo>
                      <a:pt x="83" y="30"/>
                    </a:lnTo>
                    <a:lnTo>
                      <a:pt x="84" y="29"/>
                    </a:lnTo>
                    <a:lnTo>
                      <a:pt x="84" y="29"/>
                    </a:lnTo>
                    <a:lnTo>
                      <a:pt x="85" y="28"/>
                    </a:lnTo>
                    <a:lnTo>
                      <a:pt x="85" y="28"/>
                    </a:lnTo>
                    <a:lnTo>
                      <a:pt x="85" y="28"/>
                    </a:lnTo>
                    <a:lnTo>
                      <a:pt x="86" y="27"/>
                    </a:lnTo>
                    <a:lnTo>
                      <a:pt x="86" y="27"/>
                    </a:lnTo>
                    <a:lnTo>
                      <a:pt x="86" y="25"/>
                    </a:lnTo>
                    <a:lnTo>
                      <a:pt x="87" y="23"/>
                    </a:lnTo>
                    <a:lnTo>
                      <a:pt x="87" y="21"/>
                    </a:lnTo>
                    <a:lnTo>
                      <a:pt x="87" y="18"/>
                    </a:lnTo>
                    <a:lnTo>
                      <a:pt x="87" y="18"/>
                    </a:lnTo>
                    <a:lnTo>
                      <a:pt x="87" y="18"/>
                    </a:lnTo>
                    <a:lnTo>
                      <a:pt x="87" y="17"/>
                    </a:lnTo>
                    <a:lnTo>
                      <a:pt x="86" y="16"/>
                    </a:lnTo>
                    <a:lnTo>
                      <a:pt x="86" y="15"/>
                    </a:lnTo>
                    <a:lnTo>
                      <a:pt x="85" y="14"/>
                    </a:lnTo>
                    <a:lnTo>
                      <a:pt x="85" y="12"/>
                    </a:lnTo>
                    <a:lnTo>
                      <a:pt x="84" y="11"/>
                    </a:lnTo>
                    <a:lnTo>
                      <a:pt x="83" y="9"/>
                    </a:lnTo>
                    <a:lnTo>
                      <a:pt x="82" y="8"/>
                    </a:lnTo>
                    <a:lnTo>
                      <a:pt x="81" y="6"/>
                    </a:lnTo>
                    <a:lnTo>
                      <a:pt x="80" y="5"/>
                    </a:lnTo>
                    <a:lnTo>
                      <a:pt x="78" y="4"/>
                    </a:lnTo>
                    <a:lnTo>
                      <a:pt x="77" y="3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3" y="1"/>
                    </a:lnTo>
                    <a:lnTo>
                      <a:pt x="73" y="0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70" y="0"/>
                    </a:lnTo>
                    <a:lnTo>
                      <a:pt x="69" y="0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8" y="0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6" y="1"/>
                    </a:lnTo>
                    <a:lnTo>
                      <a:pt x="35" y="2"/>
                    </a:lnTo>
                    <a:lnTo>
                      <a:pt x="33" y="3"/>
                    </a:lnTo>
                    <a:lnTo>
                      <a:pt x="32" y="4"/>
                    </a:lnTo>
                    <a:lnTo>
                      <a:pt x="31" y="5"/>
                    </a:lnTo>
                    <a:lnTo>
                      <a:pt x="31" y="6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29" y="8"/>
                    </a:lnTo>
                    <a:lnTo>
                      <a:pt x="27" y="10"/>
                    </a:lnTo>
                    <a:lnTo>
                      <a:pt x="26" y="12"/>
                    </a:lnTo>
                    <a:lnTo>
                      <a:pt x="25" y="14"/>
                    </a:lnTo>
                    <a:lnTo>
                      <a:pt x="24" y="16"/>
                    </a:lnTo>
                    <a:lnTo>
                      <a:pt x="23" y="17"/>
                    </a:lnTo>
                    <a:lnTo>
                      <a:pt x="23" y="18"/>
                    </a:lnTo>
                    <a:lnTo>
                      <a:pt x="22" y="19"/>
                    </a:lnTo>
                    <a:lnTo>
                      <a:pt x="7" y="17"/>
                    </a:lnTo>
                    <a:lnTo>
                      <a:pt x="6" y="16"/>
                    </a:lnTo>
                    <a:lnTo>
                      <a:pt x="6" y="15"/>
                    </a:lnTo>
                    <a:lnTo>
                      <a:pt x="5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2" y="24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4" y="25"/>
                    </a:lnTo>
                    <a:lnTo>
                      <a:pt x="5" y="25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7" y="26"/>
                    </a:lnTo>
                    <a:lnTo>
                      <a:pt x="7" y="26"/>
                    </a:lnTo>
                    <a:lnTo>
                      <a:pt x="8" y="27"/>
                    </a:lnTo>
                    <a:lnTo>
                      <a:pt x="9" y="27"/>
                    </a:lnTo>
                    <a:lnTo>
                      <a:pt x="10" y="28"/>
                    </a:lnTo>
                    <a:lnTo>
                      <a:pt x="11" y="28"/>
                    </a:lnTo>
                    <a:lnTo>
                      <a:pt x="12" y="28"/>
                    </a:lnTo>
                    <a:lnTo>
                      <a:pt x="13" y="29"/>
                    </a:lnTo>
                    <a:lnTo>
                      <a:pt x="15" y="29"/>
                    </a:lnTo>
                    <a:lnTo>
                      <a:pt x="16" y="30"/>
                    </a:lnTo>
                    <a:lnTo>
                      <a:pt x="17" y="30"/>
                    </a:lnTo>
                    <a:lnTo>
                      <a:pt x="18" y="31"/>
                    </a:lnTo>
                    <a:lnTo>
                      <a:pt x="19" y="31"/>
                    </a:lnTo>
                    <a:lnTo>
                      <a:pt x="21" y="31"/>
                    </a:lnTo>
                    <a:lnTo>
                      <a:pt x="22" y="31"/>
                    </a:lnTo>
                    <a:lnTo>
                      <a:pt x="23" y="31"/>
                    </a:lnTo>
                    <a:lnTo>
                      <a:pt x="24" y="31"/>
                    </a:lnTo>
                    <a:lnTo>
                      <a:pt x="24" y="31"/>
                    </a:lnTo>
                    <a:lnTo>
                      <a:pt x="26" y="31"/>
                    </a:lnTo>
                    <a:lnTo>
                      <a:pt x="27" y="30"/>
                    </a:lnTo>
                    <a:lnTo>
                      <a:pt x="28" y="30"/>
                    </a:lnTo>
                    <a:lnTo>
                      <a:pt x="29" y="29"/>
                    </a:lnTo>
                    <a:lnTo>
                      <a:pt x="31" y="29"/>
                    </a:lnTo>
                    <a:lnTo>
                      <a:pt x="32" y="28"/>
                    </a:lnTo>
                    <a:lnTo>
                      <a:pt x="33" y="27"/>
                    </a:lnTo>
                    <a:lnTo>
                      <a:pt x="35" y="26"/>
                    </a:lnTo>
                    <a:lnTo>
                      <a:pt x="35" y="40"/>
                    </a:lnTo>
                    <a:lnTo>
                      <a:pt x="18" y="79"/>
                    </a:lnTo>
                    <a:lnTo>
                      <a:pt x="28" y="79"/>
                    </a:lnTo>
                    <a:lnTo>
                      <a:pt x="29" y="85"/>
                    </a:lnTo>
                    <a:lnTo>
                      <a:pt x="31" y="90"/>
                    </a:lnTo>
                    <a:lnTo>
                      <a:pt x="33" y="94"/>
                    </a:lnTo>
                    <a:lnTo>
                      <a:pt x="36" y="96"/>
                    </a:lnTo>
                    <a:lnTo>
                      <a:pt x="38" y="98"/>
                    </a:lnTo>
                    <a:lnTo>
                      <a:pt x="40" y="99"/>
                    </a:lnTo>
                    <a:lnTo>
                      <a:pt x="41" y="100"/>
                    </a:lnTo>
                    <a:lnTo>
                      <a:pt x="41" y="100"/>
                    </a:lnTo>
                    <a:lnTo>
                      <a:pt x="39" y="100"/>
                    </a:lnTo>
                    <a:lnTo>
                      <a:pt x="37" y="100"/>
                    </a:lnTo>
                    <a:lnTo>
                      <a:pt x="36" y="101"/>
                    </a:lnTo>
                    <a:lnTo>
                      <a:pt x="34" y="102"/>
                    </a:lnTo>
                    <a:lnTo>
                      <a:pt x="33" y="103"/>
                    </a:lnTo>
                    <a:lnTo>
                      <a:pt x="32" y="104"/>
                    </a:lnTo>
                    <a:lnTo>
                      <a:pt x="31" y="105"/>
                    </a:lnTo>
                    <a:lnTo>
                      <a:pt x="31" y="106"/>
                    </a:lnTo>
                    <a:lnTo>
                      <a:pt x="44" y="106"/>
                    </a:lnTo>
                    <a:lnTo>
                      <a:pt x="49" y="103"/>
                    </a:lnTo>
                    <a:lnTo>
                      <a:pt x="49" y="106"/>
                    </a:lnTo>
                    <a:lnTo>
                      <a:pt x="52" y="106"/>
                    </a:lnTo>
                    <a:lnTo>
                      <a:pt x="53" y="104"/>
                    </a:lnTo>
                    <a:lnTo>
                      <a:pt x="53" y="102"/>
                    </a:lnTo>
                    <a:lnTo>
                      <a:pt x="53" y="100"/>
                    </a:lnTo>
                    <a:lnTo>
                      <a:pt x="52" y="99"/>
                    </a:lnTo>
                    <a:lnTo>
                      <a:pt x="51" y="98"/>
                    </a:lnTo>
                    <a:lnTo>
                      <a:pt x="51" y="97"/>
                    </a:lnTo>
                    <a:lnTo>
                      <a:pt x="50" y="95"/>
                    </a:lnTo>
                    <a:lnTo>
                      <a:pt x="50" y="93"/>
                    </a:lnTo>
                    <a:lnTo>
                      <a:pt x="50" y="90"/>
                    </a:lnTo>
                    <a:lnTo>
                      <a:pt x="50" y="87"/>
                    </a:lnTo>
                    <a:lnTo>
                      <a:pt x="50" y="83"/>
                    </a:lnTo>
                    <a:lnTo>
                      <a:pt x="51" y="79"/>
                    </a:lnTo>
                    <a:lnTo>
                      <a:pt x="58" y="79"/>
                    </a:lnTo>
                    <a:lnTo>
                      <a:pt x="59" y="83"/>
                    </a:lnTo>
                    <a:lnTo>
                      <a:pt x="59" y="86"/>
                    </a:lnTo>
                    <a:lnTo>
                      <a:pt x="60" y="89"/>
                    </a:lnTo>
                    <a:lnTo>
                      <a:pt x="60" y="91"/>
                    </a:lnTo>
                    <a:lnTo>
                      <a:pt x="60" y="94"/>
                    </a:lnTo>
                    <a:lnTo>
                      <a:pt x="60" y="96"/>
                    </a:lnTo>
                    <a:lnTo>
                      <a:pt x="60" y="97"/>
                    </a:lnTo>
                    <a:lnTo>
                      <a:pt x="60" y="99"/>
                    </a:lnTo>
                    <a:lnTo>
                      <a:pt x="59" y="100"/>
                    </a:lnTo>
                    <a:lnTo>
                      <a:pt x="58" y="101"/>
                    </a:lnTo>
                    <a:lnTo>
                      <a:pt x="58" y="102"/>
                    </a:lnTo>
                    <a:lnTo>
                      <a:pt x="57" y="103"/>
                    </a:lnTo>
                    <a:lnTo>
                      <a:pt x="57" y="103"/>
                    </a:lnTo>
                    <a:lnTo>
                      <a:pt x="57" y="104"/>
                    </a:lnTo>
                    <a:lnTo>
                      <a:pt x="58" y="105"/>
                    </a:lnTo>
                    <a:lnTo>
                      <a:pt x="58" y="106"/>
                    </a:lnTo>
                    <a:lnTo>
                      <a:pt x="62" y="106"/>
                    </a:lnTo>
                    <a:lnTo>
                      <a:pt x="62" y="104"/>
                    </a:lnTo>
                    <a:lnTo>
                      <a:pt x="67" y="106"/>
                    </a:lnTo>
                    <a:lnTo>
                      <a:pt x="81" y="106"/>
                    </a:lnTo>
                    <a:lnTo>
                      <a:pt x="81" y="105"/>
                    </a:lnTo>
                    <a:lnTo>
                      <a:pt x="80" y="104"/>
                    </a:lnTo>
                    <a:lnTo>
                      <a:pt x="79" y="103"/>
                    </a:lnTo>
                    <a:lnTo>
                      <a:pt x="78" y="102"/>
                    </a:lnTo>
                    <a:lnTo>
                      <a:pt x="76" y="101"/>
                    </a:lnTo>
                    <a:lnTo>
                      <a:pt x="75" y="101"/>
                    </a:lnTo>
                    <a:lnTo>
                      <a:pt x="73" y="100"/>
                    </a:lnTo>
                    <a:lnTo>
                      <a:pt x="70" y="100"/>
                    </a:lnTo>
                    <a:lnTo>
                      <a:pt x="71" y="100"/>
                    </a:lnTo>
                    <a:lnTo>
                      <a:pt x="72" y="99"/>
                    </a:lnTo>
                    <a:lnTo>
                      <a:pt x="74" y="98"/>
                    </a:lnTo>
                    <a:lnTo>
                      <a:pt x="76" y="96"/>
                    </a:lnTo>
                    <a:lnTo>
                      <a:pt x="78" y="93"/>
                    </a:lnTo>
                    <a:lnTo>
                      <a:pt x="80" y="89"/>
                    </a:lnTo>
                    <a:lnTo>
                      <a:pt x="81" y="85"/>
                    </a:lnTo>
                    <a:lnTo>
                      <a:pt x="82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04" name="Freeform 851"/>
              <p:cNvSpPr>
                <a:spLocks/>
              </p:cNvSpPr>
              <p:nvPr/>
            </p:nvSpPr>
            <p:spPr bwMode="auto">
              <a:xfrm>
                <a:off x="2449" y="3308"/>
                <a:ext cx="26" cy="23"/>
              </a:xfrm>
              <a:custGeom>
                <a:avLst/>
                <a:gdLst>
                  <a:gd name="T0" fmla="*/ 26 w 26"/>
                  <a:gd name="T1" fmla="*/ 23 h 23"/>
                  <a:gd name="T2" fmla="*/ 26 w 26"/>
                  <a:gd name="T3" fmla="*/ 0 h 23"/>
                  <a:gd name="T4" fmla="*/ 0 w 26"/>
                  <a:gd name="T5" fmla="*/ 5 h 23"/>
                  <a:gd name="T6" fmla="*/ 0 w 26"/>
                  <a:gd name="T7" fmla="*/ 23 h 23"/>
                  <a:gd name="T8" fmla="*/ 26 w 26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6" y="23"/>
                    </a:moveTo>
                    <a:lnTo>
                      <a:pt x="26" y="0"/>
                    </a:lnTo>
                    <a:lnTo>
                      <a:pt x="0" y="5"/>
                    </a:lnTo>
                    <a:lnTo>
                      <a:pt x="0" y="23"/>
                    </a:lnTo>
                    <a:lnTo>
                      <a:pt x="26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05" name="Freeform 852"/>
              <p:cNvSpPr>
                <a:spLocks/>
              </p:cNvSpPr>
              <p:nvPr/>
            </p:nvSpPr>
            <p:spPr bwMode="auto">
              <a:xfrm>
                <a:off x="2415" y="3324"/>
                <a:ext cx="77" cy="76"/>
              </a:xfrm>
              <a:custGeom>
                <a:avLst/>
                <a:gdLst>
                  <a:gd name="T0" fmla="*/ 35 w 77"/>
                  <a:gd name="T1" fmla="*/ 0 h 76"/>
                  <a:gd name="T2" fmla="*/ 33 w 77"/>
                  <a:gd name="T3" fmla="*/ 0 h 76"/>
                  <a:gd name="T4" fmla="*/ 31 w 77"/>
                  <a:gd name="T5" fmla="*/ 1 h 76"/>
                  <a:gd name="T6" fmla="*/ 28 w 77"/>
                  <a:gd name="T7" fmla="*/ 2 h 76"/>
                  <a:gd name="T8" fmla="*/ 25 w 77"/>
                  <a:gd name="T9" fmla="*/ 4 h 76"/>
                  <a:gd name="T10" fmla="*/ 22 w 77"/>
                  <a:gd name="T11" fmla="*/ 8 h 76"/>
                  <a:gd name="T12" fmla="*/ 18 w 77"/>
                  <a:gd name="T13" fmla="*/ 13 h 76"/>
                  <a:gd name="T14" fmla="*/ 15 w 77"/>
                  <a:gd name="T15" fmla="*/ 18 h 76"/>
                  <a:gd name="T16" fmla="*/ 12 w 77"/>
                  <a:gd name="T17" fmla="*/ 20 h 76"/>
                  <a:gd name="T18" fmla="*/ 9 w 77"/>
                  <a:gd name="T19" fmla="*/ 20 h 76"/>
                  <a:gd name="T20" fmla="*/ 5 w 77"/>
                  <a:gd name="T21" fmla="*/ 19 h 76"/>
                  <a:gd name="T22" fmla="*/ 2 w 77"/>
                  <a:gd name="T23" fmla="*/ 18 h 76"/>
                  <a:gd name="T24" fmla="*/ 0 w 77"/>
                  <a:gd name="T25" fmla="*/ 24 h 76"/>
                  <a:gd name="T26" fmla="*/ 1 w 77"/>
                  <a:gd name="T27" fmla="*/ 24 h 76"/>
                  <a:gd name="T28" fmla="*/ 2 w 77"/>
                  <a:gd name="T29" fmla="*/ 25 h 76"/>
                  <a:gd name="T30" fmla="*/ 3 w 77"/>
                  <a:gd name="T31" fmla="*/ 25 h 76"/>
                  <a:gd name="T32" fmla="*/ 4 w 77"/>
                  <a:gd name="T33" fmla="*/ 25 h 76"/>
                  <a:gd name="T34" fmla="*/ 8 w 77"/>
                  <a:gd name="T35" fmla="*/ 27 h 76"/>
                  <a:gd name="T36" fmla="*/ 11 w 77"/>
                  <a:gd name="T37" fmla="*/ 28 h 76"/>
                  <a:gd name="T38" fmla="*/ 14 w 77"/>
                  <a:gd name="T39" fmla="*/ 28 h 76"/>
                  <a:gd name="T40" fmla="*/ 18 w 77"/>
                  <a:gd name="T41" fmla="*/ 27 h 76"/>
                  <a:gd name="T42" fmla="*/ 20 w 77"/>
                  <a:gd name="T43" fmla="*/ 26 h 76"/>
                  <a:gd name="T44" fmla="*/ 23 w 77"/>
                  <a:gd name="T45" fmla="*/ 24 h 76"/>
                  <a:gd name="T46" fmla="*/ 26 w 77"/>
                  <a:gd name="T47" fmla="*/ 22 h 76"/>
                  <a:gd name="T48" fmla="*/ 28 w 77"/>
                  <a:gd name="T49" fmla="*/ 21 h 76"/>
                  <a:gd name="T50" fmla="*/ 13 w 77"/>
                  <a:gd name="T51" fmla="*/ 76 h 76"/>
                  <a:gd name="T52" fmla="*/ 64 w 77"/>
                  <a:gd name="T53" fmla="*/ 42 h 76"/>
                  <a:gd name="T54" fmla="*/ 72 w 77"/>
                  <a:gd name="T55" fmla="*/ 30 h 76"/>
                  <a:gd name="T56" fmla="*/ 76 w 77"/>
                  <a:gd name="T57" fmla="*/ 25 h 76"/>
                  <a:gd name="T58" fmla="*/ 76 w 77"/>
                  <a:gd name="T59" fmla="*/ 23 h 76"/>
                  <a:gd name="T60" fmla="*/ 76 w 77"/>
                  <a:gd name="T61" fmla="*/ 21 h 76"/>
                  <a:gd name="T62" fmla="*/ 76 w 77"/>
                  <a:gd name="T63" fmla="*/ 18 h 76"/>
                  <a:gd name="T64" fmla="*/ 75 w 77"/>
                  <a:gd name="T65" fmla="*/ 14 h 76"/>
                  <a:gd name="T66" fmla="*/ 73 w 77"/>
                  <a:gd name="T67" fmla="*/ 10 h 76"/>
                  <a:gd name="T68" fmla="*/ 70 w 77"/>
                  <a:gd name="T69" fmla="*/ 6 h 76"/>
                  <a:gd name="T70" fmla="*/ 67 w 77"/>
                  <a:gd name="T71" fmla="*/ 4 h 76"/>
                  <a:gd name="T72" fmla="*/ 65 w 77"/>
                  <a:gd name="T73" fmla="*/ 2 h 76"/>
                  <a:gd name="T74" fmla="*/ 63 w 77"/>
                  <a:gd name="T75" fmla="*/ 1 h 76"/>
                  <a:gd name="T76" fmla="*/ 60 w 77"/>
                  <a:gd name="T77" fmla="*/ 1 h 76"/>
                  <a:gd name="T78" fmla="*/ 59 w 77"/>
                  <a:gd name="T79" fmla="*/ 0 h 76"/>
                  <a:gd name="T80" fmla="*/ 45 w 77"/>
                  <a:gd name="T81" fmla="*/ 1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7" h="76">
                    <a:moveTo>
                      <a:pt x="35" y="0"/>
                    </a:moveTo>
                    <a:lnTo>
                      <a:pt x="35" y="0"/>
                    </a:lnTo>
                    <a:lnTo>
                      <a:pt x="34" y="0"/>
                    </a:lnTo>
                    <a:lnTo>
                      <a:pt x="33" y="0"/>
                    </a:lnTo>
                    <a:lnTo>
                      <a:pt x="32" y="0"/>
                    </a:lnTo>
                    <a:lnTo>
                      <a:pt x="31" y="1"/>
                    </a:lnTo>
                    <a:lnTo>
                      <a:pt x="29" y="1"/>
                    </a:lnTo>
                    <a:lnTo>
                      <a:pt x="28" y="2"/>
                    </a:lnTo>
                    <a:lnTo>
                      <a:pt x="26" y="3"/>
                    </a:lnTo>
                    <a:lnTo>
                      <a:pt x="25" y="4"/>
                    </a:lnTo>
                    <a:lnTo>
                      <a:pt x="23" y="6"/>
                    </a:lnTo>
                    <a:lnTo>
                      <a:pt x="22" y="8"/>
                    </a:lnTo>
                    <a:lnTo>
                      <a:pt x="20" y="10"/>
                    </a:lnTo>
                    <a:lnTo>
                      <a:pt x="18" y="13"/>
                    </a:lnTo>
                    <a:lnTo>
                      <a:pt x="17" y="15"/>
                    </a:lnTo>
                    <a:lnTo>
                      <a:pt x="15" y="18"/>
                    </a:lnTo>
                    <a:lnTo>
                      <a:pt x="14" y="20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7" y="19"/>
                    </a:lnTo>
                    <a:lnTo>
                      <a:pt x="5" y="19"/>
                    </a:lnTo>
                    <a:lnTo>
                      <a:pt x="3" y="19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6" y="26"/>
                    </a:lnTo>
                    <a:lnTo>
                      <a:pt x="8" y="27"/>
                    </a:lnTo>
                    <a:lnTo>
                      <a:pt x="9" y="27"/>
                    </a:lnTo>
                    <a:lnTo>
                      <a:pt x="11" y="28"/>
                    </a:lnTo>
                    <a:lnTo>
                      <a:pt x="12" y="28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8" y="27"/>
                    </a:lnTo>
                    <a:lnTo>
                      <a:pt x="19" y="26"/>
                    </a:lnTo>
                    <a:lnTo>
                      <a:pt x="20" y="26"/>
                    </a:lnTo>
                    <a:lnTo>
                      <a:pt x="22" y="25"/>
                    </a:lnTo>
                    <a:lnTo>
                      <a:pt x="23" y="24"/>
                    </a:lnTo>
                    <a:lnTo>
                      <a:pt x="25" y="22"/>
                    </a:lnTo>
                    <a:lnTo>
                      <a:pt x="26" y="22"/>
                    </a:lnTo>
                    <a:lnTo>
                      <a:pt x="28" y="21"/>
                    </a:lnTo>
                    <a:lnTo>
                      <a:pt x="28" y="21"/>
                    </a:lnTo>
                    <a:lnTo>
                      <a:pt x="28" y="39"/>
                    </a:lnTo>
                    <a:lnTo>
                      <a:pt x="13" y="76"/>
                    </a:lnTo>
                    <a:lnTo>
                      <a:pt x="77" y="76"/>
                    </a:lnTo>
                    <a:lnTo>
                      <a:pt x="64" y="42"/>
                    </a:lnTo>
                    <a:lnTo>
                      <a:pt x="64" y="33"/>
                    </a:lnTo>
                    <a:lnTo>
                      <a:pt x="72" y="30"/>
                    </a:lnTo>
                    <a:lnTo>
                      <a:pt x="76" y="25"/>
                    </a:lnTo>
                    <a:lnTo>
                      <a:pt x="76" y="25"/>
                    </a:lnTo>
                    <a:lnTo>
                      <a:pt x="76" y="24"/>
                    </a:lnTo>
                    <a:lnTo>
                      <a:pt x="76" y="23"/>
                    </a:lnTo>
                    <a:lnTo>
                      <a:pt x="76" y="22"/>
                    </a:lnTo>
                    <a:lnTo>
                      <a:pt x="76" y="21"/>
                    </a:lnTo>
                    <a:lnTo>
                      <a:pt x="76" y="19"/>
                    </a:lnTo>
                    <a:lnTo>
                      <a:pt x="76" y="18"/>
                    </a:lnTo>
                    <a:lnTo>
                      <a:pt x="75" y="16"/>
                    </a:lnTo>
                    <a:lnTo>
                      <a:pt x="75" y="14"/>
                    </a:lnTo>
                    <a:lnTo>
                      <a:pt x="74" y="12"/>
                    </a:lnTo>
                    <a:lnTo>
                      <a:pt x="73" y="10"/>
                    </a:lnTo>
                    <a:lnTo>
                      <a:pt x="71" y="8"/>
                    </a:lnTo>
                    <a:lnTo>
                      <a:pt x="70" y="6"/>
                    </a:lnTo>
                    <a:lnTo>
                      <a:pt x="69" y="5"/>
                    </a:lnTo>
                    <a:lnTo>
                      <a:pt x="67" y="4"/>
                    </a:lnTo>
                    <a:lnTo>
                      <a:pt x="66" y="3"/>
                    </a:lnTo>
                    <a:lnTo>
                      <a:pt x="65" y="2"/>
                    </a:lnTo>
                    <a:lnTo>
                      <a:pt x="64" y="2"/>
                    </a:lnTo>
                    <a:lnTo>
                      <a:pt x="63" y="1"/>
                    </a:lnTo>
                    <a:lnTo>
                      <a:pt x="61" y="1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45" y="1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77ED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06" name="Freeform 853"/>
              <p:cNvSpPr>
                <a:spLocks/>
              </p:cNvSpPr>
              <p:nvPr/>
            </p:nvSpPr>
            <p:spPr bwMode="auto">
              <a:xfrm>
                <a:off x="2437" y="3402"/>
                <a:ext cx="18" cy="20"/>
              </a:xfrm>
              <a:custGeom>
                <a:avLst/>
                <a:gdLst>
                  <a:gd name="T0" fmla="*/ 0 w 18"/>
                  <a:gd name="T1" fmla="*/ 0 h 20"/>
                  <a:gd name="T2" fmla="*/ 0 w 18"/>
                  <a:gd name="T3" fmla="*/ 1 h 20"/>
                  <a:gd name="T4" fmla="*/ 0 w 18"/>
                  <a:gd name="T5" fmla="*/ 2 h 20"/>
                  <a:gd name="T6" fmla="*/ 0 w 18"/>
                  <a:gd name="T7" fmla="*/ 3 h 20"/>
                  <a:gd name="T8" fmla="*/ 0 w 18"/>
                  <a:gd name="T9" fmla="*/ 3 h 20"/>
                  <a:gd name="T10" fmla="*/ 1 w 18"/>
                  <a:gd name="T11" fmla="*/ 7 h 20"/>
                  <a:gd name="T12" fmla="*/ 3 w 18"/>
                  <a:gd name="T13" fmla="*/ 11 h 20"/>
                  <a:gd name="T14" fmla="*/ 5 w 18"/>
                  <a:gd name="T15" fmla="*/ 14 h 20"/>
                  <a:gd name="T16" fmla="*/ 7 w 18"/>
                  <a:gd name="T17" fmla="*/ 16 h 20"/>
                  <a:gd name="T18" fmla="*/ 9 w 18"/>
                  <a:gd name="T19" fmla="*/ 18 h 20"/>
                  <a:gd name="T20" fmla="*/ 11 w 18"/>
                  <a:gd name="T21" fmla="*/ 19 h 20"/>
                  <a:gd name="T22" fmla="*/ 13 w 18"/>
                  <a:gd name="T23" fmla="*/ 20 h 20"/>
                  <a:gd name="T24" fmla="*/ 13 w 18"/>
                  <a:gd name="T25" fmla="*/ 20 h 20"/>
                  <a:gd name="T26" fmla="*/ 18 w 18"/>
                  <a:gd name="T27" fmla="*/ 20 h 20"/>
                  <a:gd name="T28" fmla="*/ 18 w 18"/>
                  <a:gd name="T29" fmla="*/ 20 h 20"/>
                  <a:gd name="T30" fmla="*/ 18 w 18"/>
                  <a:gd name="T31" fmla="*/ 19 h 20"/>
                  <a:gd name="T32" fmla="*/ 17 w 18"/>
                  <a:gd name="T33" fmla="*/ 17 h 20"/>
                  <a:gd name="T34" fmla="*/ 16 w 18"/>
                  <a:gd name="T35" fmla="*/ 14 h 20"/>
                  <a:gd name="T36" fmla="*/ 16 w 18"/>
                  <a:gd name="T37" fmla="*/ 11 h 20"/>
                  <a:gd name="T38" fmla="*/ 16 w 18"/>
                  <a:gd name="T39" fmla="*/ 8 h 20"/>
                  <a:gd name="T40" fmla="*/ 16 w 18"/>
                  <a:gd name="T41" fmla="*/ 4 h 20"/>
                  <a:gd name="T42" fmla="*/ 17 w 18"/>
                  <a:gd name="T43" fmla="*/ 0 h 20"/>
                  <a:gd name="T44" fmla="*/ 0 w 18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7" y="16"/>
                    </a:lnTo>
                    <a:lnTo>
                      <a:pt x="9" y="18"/>
                    </a:lnTo>
                    <a:lnTo>
                      <a:pt x="11" y="19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19"/>
                    </a:lnTo>
                    <a:lnTo>
                      <a:pt x="17" y="17"/>
                    </a:lnTo>
                    <a:lnTo>
                      <a:pt x="16" y="14"/>
                    </a:lnTo>
                    <a:lnTo>
                      <a:pt x="16" y="11"/>
                    </a:lnTo>
                    <a:lnTo>
                      <a:pt x="16" y="8"/>
                    </a:lnTo>
                    <a:lnTo>
                      <a:pt x="16" y="4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07" name="Freeform 854"/>
              <p:cNvSpPr>
                <a:spLocks/>
              </p:cNvSpPr>
              <p:nvPr/>
            </p:nvSpPr>
            <p:spPr bwMode="auto">
              <a:xfrm>
                <a:off x="2466" y="3402"/>
                <a:ext cx="19" cy="20"/>
              </a:xfrm>
              <a:custGeom>
                <a:avLst/>
                <a:gdLst>
                  <a:gd name="T0" fmla="*/ 0 w 19"/>
                  <a:gd name="T1" fmla="*/ 0 h 20"/>
                  <a:gd name="T2" fmla="*/ 2 w 19"/>
                  <a:gd name="T3" fmla="*/ 4 h 20"/>
                  <a:gd name="T4" fmla="*/ 3 w 19"/>
                  <a:gd name="T5" fmla="*/ 7 h 20"/>
                  <a:gd name="T6" fmla="*/ 3 w 19"/>
                  <a:gd name="T7" fmla="*/ 11 h 20"/>
                  <a:gd name="T8" fmla="*/ 3 w 19"/>
                  <a:gd name="T9" fmla="*/ 14 h 20"/>
                  <a:gd name="T10" fmla="*/ 3 w 19"/>
                  <a:gd name="T11" fmla="*/ 16 h 20"/>
                  <a:gd name="T12" fmla="*/ 3 w 19"/>
                  <a:gd name="T13" fmla="*/ 18 h 20"/>
                  <a:gd name="T14" fmla="*/ 2 w 19"/>
                  <a:gd name="T15" fmla="*/ 19 h 20"/>
                  <a:gd name="T16" fmla="*/ 2 w 19"/>
                  <a:gd name="T17" fmla="*/ 20 h 20"/>
                  <a:gd name="T18" fmla="*/ 9 w 19"/>
                  <a:gd name="T19" fmla="*/ 20 h 20"/>
                  <a:gd name="T20" fmla="*/ 9 w 19"/>
                  <a:gd name="T21" fmla="*/ 20 h 20"/>
                  <a:gd name="T22" fmla="*/ 10 w 19"/>
                  <a:gd name="T23" fmla="*/ 19 h 20"/>
                  <a:gd name="T24" fmla="*/ 11 w 19"/>
                  <a:gd name="T25" fmla="*/ 18 h 20"/>
                  <a:gd name="T26" fmla="*/ 13 w 19"/>
                  <a:gd name="T27" fmla="*/ 17 h 20"/>
                  <a:gd name="T28" fmla="*/ 14 w 19"/>
                  <a:gd name="T29" fmla="*/ 15 h 20"/>
                  <a:gd name="T30" fmla="*/ 16 w 19"/>
                  <a:gd name="T31" fmla="*/ 13 h 20"/>
                  <a:gd name="T32" fmla="*/ 17 w 19"/>
                  <a:gd name="T33" fmla="*/ 11 h 20"/>
                  <a:gd name="T34" fmla="*/ 18 w 19"/>
                  <a:gd name="T35" fmla="*/ 8 h 20"/>
                  <a:gd name="T36" fmla="*/ 18 w 19"/>
                  <a:gd name="T37" fmla="*/ 6 h 20"/>
                  <a:gd name="T38" fmla="*/ 19 w 19"/>
                  <a:gd name="T39" fmla="*/ 4 h 20"/>
                  <a:gd name="T40" fmla="*/ 19 w 19"/>
                  <a:gd name="T41" fmla="*/ 2 h 20"/>
                  <a:gd name="T42" fmla="*/ 18 w 19"/>
                  <a:gd name="T43" fmla="*/ 0 h 20"/>
                  <a:gd name="T44" fmla="*/ 0 w 19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20">
                    <a:moveTo>
                      <a:pt x="0" y="0"/>
                    </a:moveTo>
                    <a:lnTo>
                      <a:pt x="2" y="4"/>
                    </a:lnTo>
                    <a:lnTo>
                      <a:pt x="3" y="7"/>
                    </a:lnTo>
                    <a:lnTo>
                      <a:pt x="3" y="11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3" y="17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7" y="11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9" y="4"/>
                    </a:lnTo>
                    <a:lnTo>
                      <a:pt x="19" y="2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08" name="Freeform 855"/>
              <p:cNvSpPr>
                <a:spLocks/>
              </p:cNvSpPr>
              <p:nvPr/>
            </p:nvSpPr>
            <p:spPr bwMode="auto">
              <a:xfrm>
                <a:off x="2397" y="3286"/>
                <a:ext cx="73" cy="81"/>
              </a:xfrm>
              <a:custGeom>
                <a:avLst/>
                <a:gdLst>
                  <a:gd name="T0" fmla="*/ 73 w 73"/>
                  <a:gd name="T1" fmla="*/ 77 h 81"/>
                  <a:gd name="T2" fmla="*/ 4 w 73"/>
                  <a:gd name="T3" fmla="*/ 0 h 81"/>
                  <a:gd name="T4" fmla="*/ 0 w 73"/>
                  <a:gd name="T5" fmla="*/ 5 h 81"/>
                  <a:gd name="T6" fmla="*/ 68 w 73"/>
                  <a:gd name="T7" fmla="*/ 81 h 81"/>
                  <a:gd name="T8" fmla="*/ 73 w 73"/>
                  <a:gd name="T9" fmla="*/ 7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81">
                    <a:moveTo>
                      <a:pt x="73" y="77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68" y="81"/>
                    </a:lnTo>
                    <a:lnTo>
                      <a:pt x="73" y="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09" name="Freeform 856"/>
              <p:cNvSpPr>
                <a:spLocks/>
              </p:cNvSpPr>
              <p:nvPr/>
            </p:nvSpPr>
            <p:spPr bwMode="auto">
              <a:xfrm>
                <a:off x="2401" y="3291"/>
                <a:ext cx="65" cy="73"/>
              </a:xfrm>
              <a:custGeom>
                <a:avLst/>
                <a:gdLst>
                  <a:gd name="T0" fmla="*/ 65 w 65"/>
                  <a:gd name="T1" fmla="*/ 71 h 73"/>
                  <a:gd name="T2" fmla="*/ 2 w 65"/>
                  <a:gd name="T3" fmla="*/ 0 h 73"/>
                  <a:gd name="T4" fmla="*/ 0 w 65"/>
                  <a:gd name="T5" fmla="*/ 2 h 73"/>
                  <a:gd name="T6" fmla="*/ 63 w 65"/>
                  <a:gd name="T7" fmla="*/ 73 h 73"/>
                  <a:gd name="T8" fmla="*/ 65 w 65"/>
                  <a:gd name="T9" fmla="*/ 71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73">
                    <a:moveTo>
                      <a:pt x="65" y="7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63" y="73"/>
                    </a:lnTo>
                    <a:lnTo>
                      <a:pt x="65" y="71"/>
                    </a:lnTo>
                    <a:close/>
                  </a:path>
                </a:pathLst>
              </a:custGeom>
              <a:solidFill>
                <a:srgbClr val="CEB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10" name="Freeform 857"/>
              <p:cNvSpPr>
                <a:spLocks/>
              </p:cNvSpPr>
              <p:nvPr/>
            </p:nvSpPr>
            <p:spPr bwMode="auto">
              <a:xfrm>
                <a:off x="2451" y="3346"/>
                <a:ext cx="41" cy="15"/>
              </a:xfrm>
              <a:custGeom>
                <a:avLst/>
                <a:gdLst>
                  <a:gd name="T0" fmla="*/ 22 w 41"/>
                  <a:gd name="T1" fmla="*/ 14 h 15"/>
                  <a:gd name="T2" fmla="*/ 25 w 41"/>
                  <a:gd name="T3" fmla="*/ 13 h 15"/>
                  <a:gd name="T4" fmla="*/ 29 w 41"/>
                  <a:gd name="T5" fmla="*/ 12 h 15"/>
                  <a:gd name="T6" fmla="*/ 32 w 41"/>
                  <a:gd name="T7" fmla="*/ 11 h 15"/>
                  <a:gd name="T8" fmla="*/ 35 w 41"/>
                  <a:gd name="T9" fmla="*/ 10 h 15"/>
                  <a:gd name="T10" fmla="*/ 37 w 41"/>
                  <a:gd name="T11" fmla="*/ 8 h 15"/>
                  <a:gd name="T12" fmla="*/ 39 w 41"/>
                  <a:gd name="T13" fmla="*/ 7 h 15"/>
                  <a:gd name="T14" fmla="*/ 40 w 41"/>
                  <a:gd name="T15" fmla="*/ 5 h 15"/>
                  <a:gd name="T16" fmla="*/ 41 w 41"/>
                  <a:gd name="T17" fmla="*/ 3 h 15"/>
                  <a:gd name="T18" fmla="*/ 40 w 41"/>
                  <a:gd name="T19" fmla="*/ 1 h 15"/>
                  <a:gd name="T20" fmla="*/ 39 w 41"/>
                  <a:gd name="T21" fmla="*/ 3 h 15"/>
                  <a:gd name="T22" fmla="*/ 37 w 41"/>
                  <a:gd name="T23" fmla="*/ 6 h 15"/>
                  <a:gd name="T24" fmla="*/ 34 w 41"/>
                  <a:gd name="T25" fmla="*/ 9 h 15"/>
                  <a:gd name="T26" fmla="*/ 30 w 41"/>
                  <a:gd name="T27" fmla="*/ 10 h 15"/>
                  <a:gd name="T28" fmla="*/ 27 w 41"/>
                  <a:gd name="T29" fmla="*/ 11 h 15"/>
                  <a:gd name="T30" fmla="*/ 25 w 41"/>
                  <a:gd name="T31" fmla="*/ 12 h 15"/>
                  <a:gd name="T32" fmla="*/ 23 w 41"/>
                  <a:gd name="T33" fmla="*/ 12 h 15"/>
                  <a:gd name="T34" fmla="*/ 22 w 41"/>
                  <a:gd name="T35" fmla="*/ 12 h 15"/>
                  <a:gd name="T36" fmla="*/ 18 w 41"/>
                  <a:gd name="T37" fmla="*/ 8 h 15"/>
                  <a:gd name="T38" fmla="*/ 21 w 41"/>
                  <a:gd name="T39" fmla="*/ 7 h 15"/>
                  <a:gd name="T40" fmla="*/ 26 w 41"/>
                  <a:gd name="T41" fmla="*/ 5 h 15"/>
                  <a:gd name="T42" fmla="*/ 30 w 41"/>
                  <a:gd name="T43" fmla="*/ 3 h 15"/>
                  <a:gd name="T44" fmla="*/ 32 w 41"/>
                  <a:gd name="T45" fmla="*/ 0 h 15"/>
                  <a:gd name="T46" fmla="*/ 30 w 41"/>
                  <a:gd name="T47" fmla="*/ 0 h 15"/>
                  <a:gd name="T48" fmla="*/ 30 w 41"/>
                  <a:gd name="T49" fmla="*/ 0 h 15"/>
                  <a:gd name="T50" fmla="*/ 29 w 41"/>
                  <a:gd name="T51" fmla="*/ 1 h 15"/>
                  <a:gd name="T52" fmla="*/ 28 w 41"/>
                  <a:gd name="T53" fmla="*/ 2 h 15"/>
                  <a:gd name="T54" fmla="*/ 25 w 41"/>
                  <a:gd name="T55" fmla="*/ 3 h 15"/>
                  <a:gd name="T56" fmla="*/ 21 w 41"/>
                  <a:gd name="T57" fmla="*/ 5 h 15"/>
                  <a:gd name="T58" fmla="*/ 17 w 41"/>
                  <a:gd name="T59" fmla="*/ 6 h 15"/>
                  <a:gd name="T60" fmla="*/ 14 w 41"/>
                  <a:gd name="T61" fmla="*/ 6 h 15"/>
                  <a:gd name="T62" fmla="*/ 12 w 41"/>
                  <a:gd name="T63" fmla="*/ 4 h 15"/>
                  <a:gd name="T64" fmla="*/ 10 w 41"/>
                  <a:gd name="T65" fmla="*/ 3 h 15"/>
                  <a:gd name="T66" fmla="*/ 8 w 41"/>
                  <a:gd name="T67" fmla="*/ 2 h 15"/>
                  <a:gd name="T68" fmla="*/ 7 w 41"/>
                  <a:gd name="T69" fmla="*/ 2 h 15"/>
                  <a:gd name="T70" fmla="*/ 6 w 41"/>
                  <a:gd name="T71" fmla="*/ 4 h 15"/>
                  <a:gd name="T72" fmla="*/ 7 w 41"/>
                  <a:gd name="T73" fmla="*/ 6 h 15"/>
                  <a:gd name="T74" fmla="*/ 6 w 41"/>
                  <a:gd name="T75" fmla="*/ 15 h 15"/>
                  <a:gd name="T76" fmla="*/ 9 w 41"/>
                  <a:gd name="T77" fmla="*/ 15 h 15"/>
                  <a:gd name="T78" fmla="*/ 13 w 41"/>
                  <a:gd name="T79" fmla="*/ 14 h 15"/>
                  <a:gd name="T80" fmla="*/ 17 w 41"/>
                  <a:gd name="T81" fmla="*/ 13 h 15"/>
                  <a:gd name="T82" fmla="*/ 19 w 41"/>
                  <a:gd name="T83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1" h="15">
                    <a:moveTo>
                      <a:pt x="20" y="14"/>
                    </a:moveTo>
                    <a:lnTo>
                      <a:pt x="22" y="14"/>
                    </a:lnTo>
                    <a:lnTo>
                      <a:pt x="24" y="14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9" y="12"/>
                    </a:lnTo>
                    <a:lnTo>
                      <a:pt x="30" y="12"/>
                    </a:lnTo>
                    <a:lnTo>
                      <a:pt x="32" y="11"/>
                    </a:lnTo>
                    <a:lnTo>
                      <a:pt x="33" y="10"/>
                    </a:lnTo>
                    <a:lnTo>
                      <a:pt x="35" y="10"/>
                    </a:lnTo>
                    <a:lnTo>
                      <a:pt x="36" y="9"/>
                    </a:lnTo>
                    <a:lnTo>
                      <a:pt x="37" y="8"/>
                    </a:lnTo>
                    <a:lnTo>
                      <a:pt x="38" y="7"/>
                    </a:lnTo>
                    <a:lnTo>
                      <a:pt x="39" y="7"/>
                    </a:lnTo>
                    <a:lnTo>
                      <a:pt x="40" y="6"/>
                    </a:lnTo>
                    <a:lnTo>
                      <a:pt x="40" y="5"/>
                    </a:lnTo>
                    <a:lnTo>
                      <a:pt x="41" y="4"/>
                    </a:lnTo>
                    <a:lnTo>
                      <a:pt x="41" y="3"/>
                    </a:lnTo>
                    <a:lnTo>
                      <a:pt x="40" y="2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39" y="3"/>
                    </a:lnTo>
                    <a:lnTo>
                      <a:pt x="38" y="5"/>
                    </a:lnTo>
                    <a:lnTo>
                      <a:pt x="37" y="6"/>
                    </a:lnTo>
                    <a:lnTo>
                      <a:pt x="35" y="8"/>
                    </a:lnTo>
                    <a:lnTo>
                      <a:pt x="34" y="9"/>
                    </a:lnTo>
                    <a:lnTo>
                      <a:pt x="32" y="10"/>
                    </a:lnTo>
                    <a:lnTo>
                      <a:pt x="30" y="10"/>
                    </a:lnTo>
                    <a:lnTo>
                      <a:pt x="28" y="11"/>
                    </a:lnTo>
                    <a:lnTo>
                      <a:pt x="27" y="11"/>
                    </a:lnTo>
                    <a:lnTo>
                      <a:pt x="26" y="11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18" y="8"/>
                    </a:lnTo>
                    <a:lnTo>
                      <a:pt x="19" y="7"/>
                    </a:lnTo>
                    <a:lnTo>
                      <a:pt x="21" y="7"/>
                    </a:lnTo>
                    <a:lnTo>
                      <a:pt x="23" y="6"/>
                    </a:lnTo>
                    <a:lnTo>
                      <a:pt x="26" y="5"/>
                    </a:lnTo>
                    <a:lnTo>
                      <a:pt x="28" y="4"/>
                    </a:lnTo>
                    <a:lnTo>
                      <a:pt x="30" y="3"/>
                    </a:lnTo>
                    <a:lnTo>
                      <a:pt x="31" y="1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8" y="2"/>
                    </a:lnTo>
                    <a:lnTo>
                      <a:pt x="27" y="3"/>
                    </a:lnTo>
                    <a:lnTo>
                      <a:pt x="25" y="3"/>
                    </a:lnTo>
                    <a:lnTo>
                      <a:pt x="23" y="4"/>
                    </a:lnTo>
                    <a:lnTo>
                      <a:pt x="21" y="5"/>
                    </a:lnTo>
                    <a:lnTo>
                      <a:pt x="19" y="5"/>
                    </a:lnTo>
                    <a:lnTo>
                      <a:pt x="17" y="6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7" y="13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11" name="Freeform 858"/>
              <p:cNvSpPr>
                <a:spLocks/>
              </p:cNvSpPr>
              <p:nvPr/>
            </p:nvSpPr>
            <p:spPr bwMode="auto">
              <a:xfrm>
                <a:off x="2454" y="3349"/>
                <a:ext cx="14" cy="10"/>
              </a:xfrm>
              <a:custGeom>
                <a:avLst/>
                <a:gdLst>
                  <a:gd name="T0" fmla="*/ 12 w 14"/>
                  <a:gd name="T1" fmla="*/ 5 h 10"/>
                  <a:gd name="T2" fmla="*/ 11 w 14"/>
                  <a:gd name="T3" fmla="*/ 5 h 10"/>
                  <a:gd name="T4" fmla="*/ 10 w 14"/>
                  <a:gd name="T5" fmla="*/ 5 h 10"/>
                  <a:gd name="T6" fmla="*/ 10 w 14"/>
                  <a:gd name="T7" fmla="*/ 5 h 10"/>
                  <a:gd name="T8" fmla="*/ 9 w 14"/>
                  <a:gd name="T9" fmla="*/ 5 h 10"/>
                  <a:gd name="T10" fmla="*/ 9 w 14"/>
                  <a:gd name="T11" fmla="*/ 4 h 10"/>
                  <a:gd name="T12" fmla="*/ 8 w 14"/>
                  <a:gd name="T13" fmla="*/ 3 h 10"/>
                  <a:gd name="T14" fmla="*/ 8 w 14"/>
                  <a:gd name="T15" fmla="*/ 2 h 10"/>
                  <a:gd name="T16" fmla="*/ 7 w 14"/>
                  <a:gd name="T17" fmla="*/ 2 h 10"/>
                  <a:gd name="T18" fmla="*/ 6 w 14"/>
                  <a:gd name="T19" fmla="*/ 1 h 10"/>
                  <a:gd name="T20" fmla="*/ 6 w 14"/>
                  <a:gd name="T21" fmla="*/ 1 h 10"/>
                  <a:gd name="T22" fmla="*/ 5 w 14"/>
                  <a:gd name="T23" fmla="*/ 1 h 10"/>
                  <a:gd name="T24" fmla="*/ 5 w 14"/>
                  <a:gd name="T25" fmla="*/ 0 h 10"/>
                  <a:gd name="T26" fmla="*/ 5 w 14"/>
                  <a:gd name="T27" fmla="*/ 1 h 10"/>
                  <a:gd name="T28" fmla="*/ 6 w 14"/>
                  <a:gd name="T29" fmla="*/ 2 h 10"/>
                  <a:gd name="T30" fmla="*/ 6 w 14"/>
                  <a:gd name="T31" fmla="*/ 4 h 10"/>
                  <a:gd name="T32" fmla="*/ 7 w 14"/>
                  <a:gd name="T33" fmla="*/ 5 h 10"/>
                  <a:gd name="T34" fmla="*/ 0 w 14"/>
                  <a:gd name="T35" fmla="*/ 4 h 10"/>
                  <a:gd name="T36" fmla="*/ 4 w 14"/>
                  <a:gd name="T37" fmla="*/ 10 h 10"/>
                  <a:gd name="T38" fmla="*/ 5 w 14"/>
                  <a:gd name="T39" fmla="*/ 10 h 10"/>
                  <a:gd name="T40" fmla="*/ 6 w 14"/>
                  <a:gd name="T41" fmla="*/ 10 h 10"/>
                  <a:gd name="T42" fmla="*/ 7 w 14"/>
                  <a:gd name="T43" fmla="*/ 10 h 10"/>
                  <a:gd name="T44" fmla="*/ 7 w 14"/>
                  <a:gd name="T45" fmla="*/ 10 h 10"/>
                  <a:gd name="T46" fmla="*/ 8 w 14"/>
                  <a:gd name="T47" fmla="*/ 10 h 10"/>
                  <a:gd name="T48" fmla="*/ 9 w 14"/>
                  <a:gd name="T49" fmla="*/ 10 h 10"/>
                  <a:gd name="T50" fmla="*/ 10 w 14"/>
                  <a:gd name="T51" fmla="*/ 10 h 10"/>
                  <a:gd name="T52" fmla="*/ 10 w 14"/>
                  <a:gd name="T53" fmla="*/ 10 h 10"/>
                  <a:gd name="T54" fmla="*/ 11 w 14"/>
                  <a:gd name="T55" fmla="*/ 9 h 10"/>
                  <a:gd name="T56" fmla="*/ 12 w 14"/>
                  <a:gd name="T57" fmla="*/ 9 h 10"/>
                  <a:gd name="T58" fmla="*/ 12 w 14"/>
                  <a:gd name="T59" fmla="*/ 9 h 10"/>
                  <a:gd name="T60" fmla="*/ 13 w 14"/>
                  <a:gd name="T61" fmla="*/ 9 h 10"/>
                  <a:gd name="T62" fmla="*/ 13 w 14"/>
                  <a:gd name="T63" fmla="*/ 9 h 10"/>
                  <a:gd name="T64" fmla="*/ 13 w 14"/>
                  <a:gd name="T65" fmla="*/ 9 h 10"/>
                  <a:gd name="T66" fmla="*/ 14 w 14"/>
                  <a:gd name="T67" fmla="*/ 8 h 10"/>
                  <a:gd name="T68" fmla="*/ 14 w 14"/>
                  <a:gd name="T69" fmla="*/ 8 h 10"/>
                  <a:gd name="T70" fmla="*/ 12 w 14"/>
                  <a:gd name="T71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" h="10">
                    <a:moveTo>
                      <a:pt x="12" y="5"/>
                    </a:moveTo>
                    <a:lnTo>
                      <a:pt x="11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0" y="4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2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12" name="Freeform 859"/>
              <p:cNvSpPr>
                <a:spLocks/>
              </p:cNvSpPr>
              <p:nvPr/>
            </p:nvSpPr>
            <p:spPr bwMode="auto">
              <a:xfrm>
                <a:off x="2479" y="3339"/>
                <a:ext cx="4" cy="7"/>
              </a:xfrm>
              <a:custGeom>
                <a:avLst/>
                <a:gdLst>
                  <a:gd name="T0" fmla="*/ 3 w 4"/>
                  <a:gd name="T1" fmla="*/ 3 h 7"/>
                  <a:gd name="T2" fmla="*/ 3 w 4"/>
                  <a:gd name="T3" fmla="*/ 2 h 7"/>
                  <a:gd name="T4" fmla="*/ 2 w 4"/>
                  <a:gd name="T5" fmla="*/ 1 h 7"/>
                  <a:gd name="T6" fmla="*/ 2 w 4"/>
                  <a:gd name="T7" fmla="*/ 1 h 7"/>
                  <a:gd name="T8" fmla="*/ 1 w 4"/>
                  <a:gd name="T9" fmla="*/ 0 h 7"/>
                  <a:gd name="T10" fmla="*/ 0 w 4"/>
                  <a:gd name="T11" fmla="*/ 0 h 7"/>
                  <a:gd name="T12" fmla="*/ 0 w 4"/>
                  <a:gd name="T13" fmla="*/ 0 h 7"/>
                  <a:gd name="T14" fmla="*/ 0 w 4"/>
                  <a:gd name="T15" fmla="*/ 1 h 7"/>
                  <a:gd name="T16" fmla="*/ 0 w 4"/>
                  <a:gd name="T17" fmla="*/ 1 h 7"/>
                  <a:gd name="T18" fmla="*/ 0 w 4"/>
                  <a:gd name="T19" fmla="*/ 1 h 7"/>
                  <a:gd name="T20" fmla="*/ 1 w 4"/>
                  <a:gd name="T21" fmla="*/ 2 h 7"/>
                  <a:gd name="T22" fmla="*/ 1 w 4"/>
                  <a:gd name="T23" fmla="*/ 2 h 7"/>
                  <a:gd name="T24" fmla="*/ 2 w 4"/>
                  <a:gd name="T25" fmla="*/ 3 h 7"/>
                  <a:gd name="T26" fmla="*/ 2 w 4"/>
                  <a:gd name="T27" fmla="*/ 4 h 7"/>
                  <a:gd name="T28" fmla="*/ 2 w 4"/>
                  <a:gd name="T29" fmla="*/ 5 h 7"/>
                  <a:gd name="T30" fmla="*/ 2 w 4"/>
                  <a:gd name="T31" fmla="*/ 6 h 7"/>
                  <a:gd name="T32" fmla="*/ 2 w 4"/>
                  <a:gd name="T33" fmla="*/ 7 h 7"/>
                  <a:gd name="T34" fmla="*/ 2 w 4"/>
                  <a:gd name="T35" fmla="*/ 7 h 7"/>
                  <a:gd name="T36" fmla="*/ 3 w 4"/>
                  <a:gd name="T37" fmla="*/ 7 h 7"/>
                  <a:gd name="T38" fmla="*/ 3 w 4"/>
                  <a:gd name="T39" fmla="*/ 7 h 7"/>
                  <a:gd name="T40" fmla="*/ 4 w 4"/>
                  <a:gd name="T41" fmla="*/ 7 h 7"/>
                  <a:gd name="T42" fmla="*/ 4 w 4"/>
                  <a:gd name="T43" fmla="*/ 6 h 7"/>
                  <a:gd name="T44" fmla="*/ 4 w 4"/>
                  <a:gd name="T45" fmla="*/ 5 h 7"/>
                  <a:gd name="T46" fmla="*/ 4 w 4"/>
                  <a:gd name="T47" fmla="*/ 4 h 7"/>
                  <a:gd name="T48" fmla="*/ 3 w 4"/>
                  <a:gd name="T4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" h="7">
                    <a:moveTo>
                      <a:pt x="3" y="3"/>
                    </a:moveTo>
                    <a:lnTo>
                      <a:pt x="3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13" name="Freeform 860"/>
              <p:cNvSpPr>
                <a:spLocks/>
              </p:cNvSpPr>
              <p:nvPr/>
            </p:nvSpPr>
            <p:spPr bwMode="auto">
              <a:xfrm>
                <a:off x="2445" y="3323"/>
                <a:ext cx="32" cy="20"/>
              </a:xfrm>
              <a:custGeom>
                <a:avLst/>
                <a:gdLst>
                  <a:gd name="T0" fmla="*/ 31 w 32"/>
                  <a:gd name="T1" fmla="*/ 11 h 20"/>
                  <a:gd name="T2" fmla="*/ 28 w 32"/>
                  <a:gd name="T3" fmla="*/ 8 h 20"/>
                  <a:gd name="T4" fmla="*/ 32 w 32"/>
                  <a:gd name="T5" fmla="*/ 5 h 20"/>
                  <a:gd name="T6" fmla="*/ 29 w 32"/>
                  <a:gd name="T7" fmla="*/ 1 h 20"/>
                  <a:gd name="T8" fmla="*/ 27 w 32"/>
                  <a:gd name="T9" fmla="*/ 1 h 20"/>
                  <a:gd name="T10" fmla="*/ 30 w 32"/>
                  <a:gd name="T11" fmla="*/ 4 h 20"/>
                  <a:gd name="T12" fmla="*/ 26 w 32"/>
                  <a:gd name="T13" fmla="*/ 7 h 20"/>
                  <a:gd name="T14" fmla="*/ 26 w 32"/>
                  <a:gd name="T15" fmla="*/ 8 h 20"/>
                  <a:gd name="T16" fmla="*/ 27 w 32"/>
                  <a:gd name="T17" fmla="*/ 9 h 20"/>
                  <a:gd name="T18" fmla="*/ 28 w 32"/>
                  <a:gd name="T19" fmla="*/ 10 h 20"/>
                  <a:gd name="T20" fmla="*/ 28 w 32"/>
                  <a:gd name="T21" fmla="*/ 10 h 20"/>
                  <a:gd name="T22" fmla="*/ 15 w 32"/>
                  <a:gd name="T23" fmla="*/ 18 h 20"/>
                  <a:gd name="T24" fmla="*/ 4 w 32"/>
                  <a:gd name="T25" fmla="*/ 10 h 20"/>
                  <a:gd name="T26" fmla="*/ 6 w 32"/>
                  <a:gd name="T27" fmla="*/ 7 h 20"/>
                  <a:gd name="T28" fmla="*/ 3 w 32"/>
                  <a:gd name="T29" fmla="*/ 4 h 20"/>
                  <a:gd name="T30" fmla="*/ 5 w 32"/>
                  <a:gd name="T31" fmla="*/ 0 h 20"/>
                  <a:gd name="T32" fmla="*/ 3 w 32"/>
                  <a:gd name="T33" fmla="*/ 0 h 20"/>
                  <a:gd name="T34" fmla="*/ 0 w 32"/>
                  <a:gd name="T35" fmla="*/ 5 h 20"/>
                  <a:gd name="T36" fmla="*/ 4 w 32"/>
                  <a:gd name="T37" fmla="*/ 8 h 20"/>
                  <a:gd name="T38" fmla="*/ 1 w 32"/>
                  <a:gd name="T39" fmla="*/ 11 h 20"/>
                  <a:gd name="T40" fmla="*/ 15 w 32"/>
                  <a:gd name="T41" fmla="*/ 20 h 20"/>
                  <a:gd name="T42" fmla="*/ 31 w 32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2" h="20">
                    <a:moveTo>
                      <a:pt x="31" y="11"/>
                    </a:moveTo>
                    <a:lnTo>
                      <a:pt x="28" y="8"/>
                    </a:lnTo>
                    <a:lnTo>
                      <a:pt x="32" y="5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30" y="4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9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15" y="18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4" y="8"/>
                    </a:lnTo>
                    <a:lnTo>
                      <a:pt x="1" y="11"/>
                    </a:lnTo>
                    <a:lnTo>
                      <a:pt x="15" y="20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14" name="Freeform 861"/>
              <p:cNvSpPr>
                <a:spLocks/>
              </p:cNvSpPr>
              <p:nvPr/>
            </p:nvSpPr>
            <p:spPr bwMode="auto">
              <a:xfrm>
                <a:off x="2436" y="3363"/>
                <a:ext cx="49" cy="15"/>
              </a:xfrm>
              <a:custGeom>
                <a:avLst/>
                <a:gdLst>
                  <a:gd name="T0" fmla="*/ 24 w 49"/>
                  <a:gd name="T1" fmla="*/ 1 h 15"/>
                  <a:gd name="T2" fmla="*/ 23 w 49"/>
                  <a:gd name="T3" fmla="*/ 2 h 15"/>
                  <a:gd name="T4" fmla="*/ 21 w 49"/>
                  <a:gd name="T5" fmla="*/ 4 h 15"/>
                  <a:gd name="T6" fmla="*/ 19 w 49"/>
                  <a:gd name="T7" fmla="*/ 7 h 15"/>
                  <a:gd name="T8" fmla="*/ 16 w 49"/>
                  <a:gd name="T9" fmla="*/ 9 h 15"/>
                  <a:gd name="T10" fmla="*/ 14 w 49"/>
                  <a:gd name="T11" fmla="*/ 10 h 15"/>
                  <a:gd name="T12" fmla="*/ 12 w 49"/>
                  <a:gd name="T13" fmla="*/ 11 h 15"/>
                  <a:gd name="T14" fmla="*/ 10 w 49"/>
                  <a:gd name="T15" fmla="*/ 11 h 15"/>
                  <a:gd name="T16" fmla="*/ 8 w 49"/>
                  <a:gd name="T17" fmla="*/ 12 h 15"/>
                  <a:gd name="T18" fmla="*/ 6 w 49"/>
                  <a:gd name="T19" fmla="*/ 12 h 15"/>
                  <a:gd name="T20" fmla="*/ 4 w 49"/>
                  <a:gd name="T21" fmla="*/ 12 h 15"/>
                  <a:gd name="T22" fmla="*/ 2 w 49"/>
                  <a:gd name="T23" fmla="*/ 12 h 15"/>
                  <a:gd name="T24" fmla="*/ 0 w 49"/>
                  <a:gd name="T25" fmla="*/ 14 h 15"/>
                  <a:gd name="T26" fmla="*/ 3 w 49"/>
                  <a:gd name="T27" fmla="*/ 14 h 15"/>
                  <a:gd name="T28" fmla="*/ 6 w 49"/>
                  <a:gd name="T29" fmla="*/ 14 h 15"/>
                  <a:gd name="T30" fmla="*/ 8 w 49"/>
                  <a:gd name="T31" fmla="*/ 14 h 15"/>
                  <a:gd name="T32" fmla="*/ 11 w 49"/>
                  <a:gd name="T33" fmla="*/ 13 h 15"/>
                  <a:gd name="T34" fmla="*/ 14 w 49"/>
                  <a:gd name="T35" fmla="*/ 12 h 15"/>
                  <a:gd name="T36" fmla="*/ 16 w 49"/>
                  <a:gd name="T37" fmla="*/ 11 h 15"/>
                  <a:gd name="T38" fmla="*/ 18 w 49"/>
                  <a:gd name="T39" fmla="*/ 10 h 15"/>
                  <a:gd name="T40" fmla="*/ 20 w 49"/>
                  <a:gd name="T41" fmla="*/ 9 h 15"/>
                  <a:gd name="T42" fmla="*/ 21 w 49"/>
                  <a:gd name="T43" fmla="*/ 7 h 15"/>
                  <a:gd name="T44" fmla="*/ 22 w 49"/>
                  <a:gd name="T45" fmla="*/ 6 h 15"/>
                  <a:gd name="T46" fmla="*/ 23 w 49"/>
                  <a:gd name="T47" fmla="*/ 5 h 15"/>
                  <a:gd name="T48" fmla="*/ 24 w 49"/>
                  <a:gd name="T49" fmla="*/ 4 h 15"/>
                  <a:gd name="T50" fmla="*/ 25 w 49"/>
                  <a:gd name="T51" fmla="*/ 6 h 15"/>
                  <a:gd name="T52" fmla="*/ 26 w 49"/>
                  <a:gd name="T53" fmla="*/ 7 h 15"/>
                  <a:gd name="T54" fmla="*/ 27 w 49"/>
                  <a:gd name="T55" fmla="*/ 9 h 15"/>
                  <a:gd name="T56" fmla="*/ 28 w 49"/>
                  <a:gd name="T57" fmla="*/ 10 h 15"/>
                  <a:gd name="T58" fmla="*/ 31 w 49"/>
                  <a:gd name="T59" fmla="*/ 12 h 15"/>
                  <a:gd name="T60" fmla="*/ 33 w 49"/>
                  <a:gd name="T61" fmla="*/ 13 h 15"/>
                  <a:gd name="T62" fmla="*/ 36 w 49"/>
                  <a:gd name="T63" fmla="*/ 14 h 15"/>
                  <a:gd name="T64" fmla="*/ 39 w 49"/>
                  <a:gd name="T65" fmla="*/ 15 h 15"/>
                  <a:gd name="T66" fmla="*/ 41 w 49"/>
                  <a:gd name="T67" fmla="*/ 15 h 15"/>
                  <a:gd name="T68" fmla="*/ 44 w 49"/>
                  <a:gd name="T69" fmla="*/ 15 h 15"/>
                  <a:gd name="T70" fmla="*/ 46 w 49"/>
                  <a:gd name="T71" fmla="*/ 15 h 15"/>
                  <a:gd name="T72" fmla="*/ 49 w 49"/>
                  <a:gd name="T73" fmla="*/ 14 h 15"/>
                  <a:gd name="T74" fmla="*/ 47 w 49"/>
                  <a:gd name="T75" fmla="*/ 12 h 15"/>
                  <a:gd name="T76" fmla="*/ 45 w 49"/>
                  <a:gd name="T77" fmla="*/ 13 h 15"/>
                  <a:gd name="T78" fmla="*/ 43 w 49"/>
                  <a:gd name="T79" fmla="*/ 13 h 15"/>
                  <a:gd name="T80" fmla="*/ 41 w 49"/>
                  <a:gd name="T81" fmla="*/ 13 h 15"/>
                  <a:gd name="T82" fmla="*/ 39 w 49"/>
                  <a:gd name="T83" fmla="*/ 12 h 15"/>
                  <a:gd name="T84" fmla="*/ 37 w 49"/>
                  <a:gd name="T85" fmla="*/ 12 h 15"/>
                  <a:gd name="T86" fmla="*/ 34 w 49"/>
                  <a:gd name="T87" fmla="*/ 11 h 15"/>
                  <a:gd name="T88" fmla="*/ 32 w 49"/>
                  <a:gd name="T89" fmla="*/ 10 h 15"/>
                  <a:gd name="T90" fmla="*/ 29 w 49"/>
                  <a:gd name="T91" fmla="*/ 8 h 15"/>
                  <a:gd name="T92" fmla="*/ 27 w 49"/>
                  <a:gd name="T93" fmla="*/ 5 h 15"/>
                  <a:gd name="T94" fmla="*/ 25 w 49"/>
                  <a:gd name="T95" fmla="*/ 3 h 15"/>
                  <a:gd name="T96" fmla="*/ 24 w 49"/>
                  <a:gd name="T9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9" h="15">
                    <a:moveTo>
                      <a:pt x="24" y="0"/>
                    </a:moveTo>
                    <a:lnTo>
                      <a:pt x="24" y="1"/>
                    </a:lnTo>
                    <a:lnTo>
                      <a:pt x="24" y="1"/>
                    </a:lnTo>
                    <a:lnTo>
                      <a:pt x="23" y="2"/>
                    </a:lnTo>
                    <a:lnTo>
                      <a:pt x="22" y="3"/>
                    </a:lnTo>
                    <a:lnTo>
                      <a:pt x="21" y="4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7" y="8"/>
                    </a:lnTo>
                    <a:lnTo>
                      <a:pt x="16" y="9"/>
                    </a:lnTo>
                    <a:lnTo>
                      <a:pt x="15" y="9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9" y="11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4" y="12"/>
                    </a:lnTo>
                    <a:lnTo>
                      <a:pt x="15" y="12"/>
                    </a:lnTo>
                    <a:lnTo>
                      <a:pt x="16" y="11"/>
                    </a:lnTo>
                    <a:lnTo>
                      <a:pt x="17" y="11"/>
                    </a:lnTo>
                    <a:lnTo>
                      <a:pt x="18" y="10"/>
                    </a:lnTo>
                    <a:lnTo>
                      <a:pt x="19" y="9"/>
                    </a:lnTo>
                    <a:lnTo>
                      <a:pt x="20" y="9"/>
                    </a:lnTo>
                    <a:lnTo>
                      <a:pt x="21" y="8"/>
                    </a:lnTo>
                    <a:lnTo>
                      <a:pt x="21" y="7"/>
                    </a:lnTo>
                    <a:lnTo>
                      <a:pt x="22" y="7"/>
                    </a:lnTo>
                    <a:lnTo>
                      <a:pt x="22" y="6"/>
                    </a:lnTo>
                    <a:lnTo>
                      <a:pt x="23" y="6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4" y="4"/>
                    </a:lnTo>
                    <a:lnTo>
                      <a:pt x="24" y="5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9"/>
                    </a:lnTo>
                    <a:lnTo>
                      <a:pt x="28" y="9"/>
                    </a:lnTo>
                    <a:lnTo>
                      <a:pt x="28" y="10"/>
                    </a:lnTo>
                    <a:lnTo>
                      <a:pt x="29" y="11"/>
                    </a:lnTo>
                    <a:lnTo>
                      <a:pt x="31" y="12"/>
                    </a:lnTo>
                    <a:lnTo>
                      <a:pt x="32" y="12"/>
                    </a:lnTo>
                    <a:lnTo>
                      <a:pt x="33" y="13"/>
                    </a:lnTo>
                    <a:lnTo>
                      <a:pt x="34" y="14"/>
                    </a:lnTo>
                    <a:lnTo>
                      <a:pt x="36" y="14"/>
                    </a:lnTo>
                    <a:lnTo>
                      <a:pt x="37" y="14"/>
                    </a:lnTo>
                    <a:lnTo>
                      <a:pt x="39" y="15"/>
                    </a:lnTo>
                    <a:lnTo>
                      <a:pt x="40" y="15"/>
                    </a:lnTo>
                    <a:lnTo>
                      <a:pt x="41" y="15"/>
                    </a:lnTo>
                    <a:lnTo>
                      <a:pt x="43" y="15"/>
                    </a:lnTo>
                    <a:lnTo>
                      <a:pt x="44" y="15"/>
                    </a:lnTo>
                    <a:lnTo>
                      <a:pt x="45" y="15"/>
                    </a:lnTo>
                    <a:lnTo>
                      <a:pt x="46" y="15"/>
                    </a:lnTo>
                    <a:lnTo>
                      <a:pt x="48" y="15"/>
                    </a:lnTo>
                    <a:lnTo>
                      <a:pt x="49" y="14"/>
                    </a:lnTo>
                    <a:lnTo>
                      <a:pt x="48" y="12"/>
                    </a:lnTo>
                    <a:lnTo>
                      <a:pt x="47" y="12"/>
                    </a:lnTo>
                    <a:lnTo>
                      <a:pt x="46" y="12"/>
                    </a:lnTo>
                    <a:lnTo>
                      <a:pt x="45" y="13"/>
                    </a:lnTo>
                    <a:lnTo>
                      <a:pt x="44" y="13"/>
                    </a:lnTo>
                    <a:lnTo>
                      <a:pt x="43" y="13"/>
                    </a:lnTo>
                    <a:lnTo>
                      <a:pt x="42" y="13"/>
                    </a:lnTo>
                    <a:lnTo>
                      <a:pt x="41" y="13"/>
                    </a:lnTo>
                    <a:lnTo>
                      <a:pt x="40" y="13"/>
                    </a:lnTo>
                    <a:lnTo>
                      <a:pt x="39" y="12"/>
                    </a:lnTo>
                    <a:lnTo>
                      <a:pt x="38" y="12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4" y="11"/>
                    </a:lnTo>
                    <a:lnTo>
                      <a:pt x="33" y="11"/>
                    </a:lnTo>
                    <a:lnTo>
                      <a:pt x="32" y="10"/>
                    </a:lnTo>
                    <a:lnTo>
                      <a:pt x="31" y="10"/>
                    </a:lnTo>
                    <a:lnTo>
                      <a:pt x="29" y="8"/>
                    </a:lnTo>
                    <a:lnTo>
                      <a:pt x="28" y="7"/>
                    </a:lnTo>
                    <a:lnTo>
                      <a:pt x="27" y="5"/>
                    </a:lnTo>
                    <a:lnTo>
                      <a:pt x="26" y="4"/>
                    </a:lnTo>
                    <a:lnTo>
                      <a:pt x="25" y="3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15" name="Freeform 862"/>
              <p:cNvSpPr>
                <a:spLocks/>
              </p:cNvSpPr>
              <p:nvPr/>
            </p:nvSpPr>
            <p:spPr bwMode="auto">
              <a:xfrm>
                <a:off x="2408" y="3335"/>
                <a:ext cx="5" cy="12"/>
              </a:xfrm>
              <a:custGeom>
                <a:avLst/>
                <a:gdLst>
                  <a:gd name="T0" fmla="*/ 5 w 5"/>
                  <a:gd name="T1" fmla="*/ 7 h 12"/>
                  <a:gd name="T2" fmla="*/ 5 w 5"/>
                  <a:gd name="T3" fmla="*/ 7 h 12"/>
                  <a:gd name="T4" fmla="*/ 4 w 5"/>
                  <a:gd name="T5" fmla="*/ 7 h 12"/>
                  <a:gd name="T6" fmla="*/ 4 w 5"/>
                  <a:gd name="T7" fmla="*/ 7 h 12"/>
                  <a:gd name="T8" fmla="*/ 4 w 5"/>
                  <a:gd name="T9" fmla="*/ 6 h 12"/>
                  <a:gd name="T10" fmla="*/ 3 w 5"/>
                  <a:gd name="T11" fmla="*/ 6 h 12"/>
                  <a:gd name="T12" fmla="*/ 3 w 5"/>
                  <a:gd name="T13" fmla="*/ 5 h 12"/>
                  <a:gd name="T14" fmla="*/ 2 w 5"/>
                  <a:gd name="T15" fmla="*/ 4 h 12"/>
                  <a:gd name="T16" fmla="*/ 2 w 5"/>
                  <a:gd name="T17" fmla="*/ 3 h 12"/>
                  <a:gd name="T18" fmla="*/ 1 w 5"/>
                  <a:gd name="T19" fmla="*/ 2 h 12"/>
                  <a:gd name="T20" fmla="*/ 1 w 5"/>
                  <a:gd name="T21" fmla="*/ 1 h 12"/>
                  <a:gd name="T22" fmla="*/ 0 w 5"/>
                  <a:gd name="T23" fmla="*/ 1 h 12"/>
                  <a:gd name="T24" fmla="*/ 0 w 5"/>
                  <a:gd name="T25" fmla="*/ 0 h 12"/>
                  <a:gd name="T26" fmla="*/ 0 w 5"/>
                  <a:gd name="T27" fmla="*/ 1 h 12"/>
                  <a:gd name="T28" fmla="*/ 0 w 5"/>
                  <a:gd name="T29" fmla="*/ 2 h 12"/>
                  <a:gd name="T30" fmla="*/ 0 w 5"/>
                  <a:gd name="T31" fmla="*/ 4 h 12"/>
                  <a:gd name="T32" fmla="*/ 1 w 5"/>
                  <a:gd name="T33" fmla="*/ 6 h 12"/>
                  <a:gd name="T34" fmla="*/ 1 w 5"/>
                  <a:gd name="T35" fmla="*/ 8 h 12"/>
                  <a:gd name="T36" fmla="*/ 2 w 5"/>
                  <a:gd name="T37" fmla="*/ 9 h 12"/>
                  <a:gd name="T38" fmla="*/ 2 w 5"/>
                  <a:gd name="T39" fmla="*/ 11 h 12"/>
                  <a:gd name="T40" fmla="*/ 3 w 5"/>
                  <a:gd name="T41" fmla="*/ 11 h 12"/>
                  <a:gd name="T42" fmla="*/ 3 w 5"/>
                  <a:gd name="T43" fmla="*/ 11 h 12"/>
                  <a:gd name="T44" fmla="*/ 4 w 5"/>
                  <a:gd name="T45" fmla="*/ 12 h 12"/>
                  <a:gd name="T46" fmla="*/ 4 w 5"/>
                  <a:gd name="T47" fmla="*/ 12 h 12"/>
                  <a:gd name="T48" fmla="*/ 5 w 5"/>
                  <a:gd name="T49" fmla="*/ 12 h 12"/>
                  <a:gd name="T50" fmla="*/ 5 w 5"/>
                  <a:gd name="T5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" h="12">
                    <a:moveTo>
                      <a:pt x="5" y="7"/>
                    </a:moveTo>
                    <a:lnTo>
                      <a:pt x="5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5" y="12"/>
                    </a:lnTo>
                    <a:lnTo>
                      <a:pt x="5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16" name="Freeform 863"/>
              <p:cNvSpPr>
                <a:spLocks/>
              </p:cNvSpPr>
              <p:nvPr/>
            </p:nvSpPr>
            <p:spPr bwMode="auto">
              <a:xfrm>
                <a:off x="2452" y="3314"/>
                <a:ext cx="18" cy="21"/>
              </a:xfrm>
              <a:custGeom>
                <a:avLst/>
                <a:gdLst>
                  <a:gd name="T0" fmla="*/ 18 w 18"/>
                  <a:gd name="T1" fmla="*/ 10 h 21"/>
                  <a:gd name="T2" fmla="*/ 18 w 18"/>
                  <a:gd name="T3" fmla="*/ 0 h 21"/>
                  <a:gd name="T4" fmla="*/ 0 w 18"/>
                  <a:gd name="T5" fmla="*/ 0 h 21"/>
                  <a:gd name="T6" fmla="*/ 0 w 18"/>
                  <a:gd name="T7" fmla="*/ 8 h 21"/>
                  <a:gd name="T8" fmla="*/ 8 w 18"/>
                  <a:gd name="T9" fmla="*/ 21 h 21"/>
                  <a:gd name="T10" fmla="*/ 18 w 18"/>
                  <a:gd name="T11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1">
                    <a:moveTo>
                      <a:pt x="18" y="10"/>
                    </a:moveTo>
                    <a:lnTo>
                      <a:pt x="18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21"/>
                    </a:lnTo>
                    <a:lnTo>
                      <a:pt x="18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17" name="Freeform 864"/>
              <p:cNvSpPr>
                <a:spLocks/>
              </p:cNvSpPr>
              <p:nvPr/>
            </p:nvSpPr>
            <p:spPr bwMode="auto">
              <a:xfrm>
                <a:off x="2438" y="3265"/>
                <a:ext cx="45" cy="27"/>
              </a:xfrm>
              <a:custGeom>
                <a:avLst/>
                <a:gdLst>
                  <a:gd name="T0" fmla="*/ 36 w 45"/>
                  <a:gd name="T1" fmla="*/ 10 h 27"/>
                  <a:gd name="T2" fmla="*/ 36 w 45"/>
                  <a:gd name="T3" fmla="*/ 9 h 27"/>
                  <a:gd name="T4" fmla="*/ 35 w 45"/>
                  <a:gd name="T5" fmla="*/ 8 h 27"/>
                  <a:gd name="T6" fmla="*/ 34 w 45"/>
                  <a:gd name="T7" fmla="*/ 7 h 27"/>
                  <a:gd name="T8" fmla="*/ 33 w 45"/>
                  <a:gd name="T9" fmla="*/ 6 h 27"/>
                  <a:gd name="T10" fmla="*/ 31 w 45"/>
                  <a:gd name="T11" fmla="*/ 5 h 27"/>
                  <a:gd name="T12" fmla="*/ 29 w 45"/>
                  <a:gd name="T13" fmla="*/ 4 h 27"/>
                  <a:gd name="T14" fmla="*/ 27 w 45"/>
                  <a:gd name="T15" fmla="*/ 3 h 27"/>
                  <a:gd name="T16" fmla="*/ 25 w 45"/>
                  <a:gd name="T17" fmla="*/ 2 h 27"/>
                  <a:gd name="T18" fmla="*/ 23 w 45"/>
                  <a:gd name="T19" fmla="*/ 2 h 27"/>
                  <a:gd name="T20" fmla="*/ 20 w 45"/>
                  <a:gd name="T21" fmla="*/ 1 h 27"/>
                  <a:gd name="T22" fmla="*/ 18 w 45"/>
                  <a:gd name="T23" fmla="*/ 0 h 27"/>
                  <a:gd name="T24" fmla="*/ 15 w 45"/>
                  <a:gd name="T25" fmla="*/ 0 h 27"/>
                  <a:gd name="T26" fmla="*/ 13 w 45"/>
                  <a:gd name="T27" fmla="*/ 0 h 27"/>
                  <a:gd name="T28" fmla="*/ 11 w 45"/>
                  <a:gd name="T29" fmla="*/ 0 h 27"/>
                  <a:gd name="T30" fmla="*/ 8 w 45"/>
                  <a:gd name="T31" fmla="*/ 1 h 27"/>
                  <a:gd name="T32" fmla="*/ 6 w 45"/>
                  <a:gd name="T33" fmla="*/ 1 h 27"/>
                  <a:gd name="T34" fmla="*/ 3 w 45"/>
                  <a:gd name="T35" fmla="*/ 3 h 27"/>
                  <a:gd name="T36" fmla="*/ 2 w 45"/>
                  <a:gd name="T37" fmla="*/ 5 h 27"/>
                  <a:gd name="T38" fmla="*/ 1 w 45"/>
                  <a:gd name="T39" fmla="*/ 8 h 27"/>
                  <a:gd name="T40" fmla="*/ 0 w 45"/>
                  <a:gd name="T41" fmla="*/ 10 h 27"/>
                  <a:gd name="T42" fmla="*/ 0 w 45"/>
                  <a:gd name="T43" fmla="*/ 12 h 27"/>
                  <a:gd name="T44" fmla="*/ 1 w 45"/>
                  <a:gd name="T45" fmla="*/ 14 h 27"/>
                  <a:gd name="T46" fmla="*/ 2 w 45"/>
                  <a:gd name="T47" fmla="*/ 15 h 27"/>
                  <a:gd name="T48" fmla="*/ 3 w 45"/>
                  <a:gd name="T49" fmla="*/ 15 h 27"/>
                  <a:gd name="T50" fmla="*/ 3 w 45"/>
                  <a:gd name="T51" fmla="*/ 16 h 27"/>
                  <a:gd name="T52" fmla="*/ 5 w 45"/>
                  <a:gd name="T53" fmla="*/ 16 h 27"/>
                  <a:gd name="T54" fmla="*/ 6 w 45"/>
                  <a:gd name="T55" fmla="*/ 17 h 27"/>
                  <a:gd name="T56" fmla="*/ 8 w 45"/>
                  <a:gd name="T57" fmla="*/ 17 h 27"/>
                  <a:gd name="T58" fmla="*/ 11 w 45"/>
                  <a:gd name="T59" fmla="*/ 18 h 27"/>
                  <a:gd name="T60" fmla="*/ 14 w 45"/>
                  <a:gd name="T61" fmla="*/ 19 h 27"/>
                  <a:gd name="T62" fmla="*/ 16 w 45"/>
                  <a:gd name="T63" fmla="*/ 20 h 27"/>
                  <a:gd name="T64" fmla="*/ 19 w 45"/>
                  <a:gd name="T65" fmla="*/ 21 h 27"/>
                  <a:gd name="T66" fmla="*/ 22 w 45"/>
                  <a:gd name="T67" fmla="*/ 23 h 27"/>
                  <a:gd name="T68" fmla="*/ 25 w 45"/>
                  <a:gd name="T69" fmla="*/ 24 h 27"/>
                  <a:gd name="T70" fmla="*/ 28 w 45"/>
                  <a:gd name="T71" fmla="*/ 25 h 27"/>
                  <a:gd name="T72" fmla="*/ 30 w 45"/>
                  <a:gd name="T73" fmla="*/ 26 h 27"/>
                  <a:gd name="T74" fmla="*/ 33 w 45"/>
                  <a:gd name="T75" fmla="*/ 26 h 27"/>
                  <a:gd name="T76" fmla="*/ 34 w 45"/>
                  <a:gd name="T77" fmla="*/ 27 h 27"/>
                  <a:gd name="T78" fmla="*/ 36 w 45"/>
                  <a:gd name="T79" fmla="*/ 27 h 27"/>
                  <a:gd name="T80" fmla="*/ 37 w 45"/>
                  <a:gd name="T81" fmla="*/ 27 h 27"/>
                  <a:gd name="T82" fmla="*/ 38 w 45"/>
                  <a:gd name="T83" fmla="*/ 27 h 27"/>
                  <a:gd name="T84" fmla="*/ 40 w 45"/>
                  <a:gd name="T85" fmla="*/ 27 h 27"/>
                  <a:gd name="T86" fmla="*/ 41 w 45"/>
                  <a:gd name="T87" fmla="*/ 27 h 27"/>
                  <a:gd name="T88" fmla="*/ 42 w 45"/>
                  <a:gd name="T89" fmla="*/ 27 h 27"/>
                  <a:gd name="T90" fmla="*/ 43 w 45"/>
                  <a:gd name="T91" fmla="*/ 27 h 27"/>
                  <a:gd name="T92" fmla="*/ 44 w 45"/>
                  <a:gd name="T93" fmla="*/ 26 h 27"/>
                  <a:gd name="T94" fmla="*/ 44 w 45"/>
                  <a:gd name="T95" fmla="*/ 25 h 27"/>
                  <a:gd name="T96" fmla="*/ 45 w 45"/>
                  <a:gd name="T97" fmla="*/ 23 h 27"/>
                  <a:gd name="T98" fmla="*/ 45 w 45"/>
                  <a:gd name="T99" fmla="*/ 20 h 27"/>
                  <a:gd name="T100" fmla="*/ 44 w 45"/>
                  <a:gd name="T101" fmla="*/ 18 h 27"/>
                  <a:gd name="T102" fmla="*/ 44 w 45"/>
                  <a:gd name="T103" fmla="*/ 16 h 27"/>
                  <a:gd name="T104" fmla="*/ 42 w 45"/>
                  <a:gd name="T105" fmla="*/ 14 h 27"/>
                  <a:gd name="T106" fmla="*/ 41 w 45"/>
                  <a:gd name="T107" fmla="*/ 13 h 27"/>
                  <a:gd name="T108" fmla="*/ 39 w 45"/>
                  <a:gd name="T109" fmla="*/ 11 h 27"/>
                  <a:gd name="T110" fmla="*/ 38 w 45"/>
                  <a:gd name="T111" fmla="*/ 10 h 27"/>
                  <a:gd name="T112" fmla="*/ 36 w 45"/>
                  <a:gd name="T11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5" h="27">
                    <a:moveTo>
                      <a:pt x="36" y="10"/>
                    </a:moveTo>
                    <a:lnTo>
                      <a:pt x="36" y="9"/>
                    </a:lnTo>
                    <a:lnTo>
                      <a:pt x="35" y="8"/>
                    </a:lnTo>
                    <a:lnTo>
                      <a:pt x="34" y="7"/>
                    </a:lnTo>
                    <a:lnTo>
                      <a:pt x="33" y="6"/>
                    </a:lnTo>
                    <a:lnTo>
                      <a:pt x="31" y="5"/>
                    </a:lnTo>
                    <a:lnTo>
                      <a:pt x="29" y="4"/>
                    </a:lnTo>
                    <a:lnTo>
                      <a:pt x="27" y="3"/>
                    </a:lnTo>
                    <a:lnTo>
                      <a:pt x="25" y="2"/>
                    </a:lnTo>
                    <a:lnTo>
                      <a:pt x="23" y="2"/>
                    </a:lnTo>
                    <a:lnTo>
                      <a:pt x="20" y="1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5" y="16"/>
                    </a:lnTo>
                    <a:lnTo>
                      <a:pt x="6" y="17"/>
                    </a:lnTo>
                    <a:lnTo>
                      <a:pt x="8" y="17"/>
                    </a:lnTo>
                    <a:lnTo>
                      <a:pt x="11" y="18"/>
                    </a:lnTo>
                    <a:lnTo>
                      <a:pt x="14" y="19"/>
                    </a:lnTo>
                    <a:lnTo>
                      <a:pt x="16" y="20"/>
                    </a:lnTo>
                    <a:lnTo>
                      <a:pt x="19" y="21"/>
                    </a:lnTo>
                    <a:lnTo>
                      <a:pt x="22" y="23"/>
                    </a:lnTo>
                    <a:lnTo>
                      <a:pt x="25" y="24"/>
                    </a:lnTo>
                    <a:lnTo>
                      <a:pt x="28" y="25"/>
                    </a:lnTo>
                    <a:lnTo>
                      <a:pt x="30" y="26"/>
                    </a:lnTo>
                    <a:lnTo>
                      <a:pt x="33" y="26"/>
                    </a:lnTo>
                    <a:lnTo>
                      <a:pt x="34" y="27"/>
                    </a:lnTo>
                    <a:lnTo>
                      <a:pt x="36" y="27"/>
                    </a:lnTo>
                    <a:lnTo>
                      <a:pt x="37" y="27"/>
                    </a:lnTo>
                    <a:lnTo>
                      <a:pt x="38" y="27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7"/>
                    </a:lnTo>
                    <a:lnTo>
                      <a:pt x="44" y="26"/>
                    </a:lnTo>
                    <a:lnTo>
                      <a:pt x="44" y="25"/>
                    </a:lnTo>
                    <a:lnTo>
                      <a:pt x="45" y="23"/>
                    </a:lnTo>
                    <a:lnTo>
                      <a:pt x="45" y="20"/>
                    </a:lnTo>
                    <a:lnTo>
                      <a:pt x="44" y="18"/>
                    </a:lnTo>
                    <a:lnTo>
                      <a:pt x="44" y="16"/>
                    </a:lnTo>
                    <a:lnTo>
                      <a:pt x="42" y="14"/>
                    </a:lnTo>
                    <a:lnTo>
                      <a:pt x="41" y="13"/>
                    </a:lnTo>
                    <a:lnTo>
                      <a:pt x="39" y="11"/>
                    </a:lnTo>
                    <a:lnTo>
                      <a:pt x="38" y="10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18" name="Freeform 865"/>
              <p:cNvSpPr>
                <a:spLocks/>
              </p:cNvSpPr>
              <p:nvPr/>
            </p:nvSpPr>
            <p:spPr bwMode="auto">
              <a:xfrm>
                <a:off x="2432" y="3273"/>
                <a:ext cx="53" cy="47"/>
              </a:xfrm>
              <a:custGeom>
                <a:avLst/>
                <a:gdLst>
                  <a:gd name="T0" fmla="*/ 45 w 53"/>
                  <a:gd name="T1" fmla="*/ 14 h 47"/>
                  <a:gd name="T2" fmla="*/ 45 w 53"/>
                  <a:gd name="T3" fmla="*/ 14 h 47"/>
                  <a:gd name="T4" fmla="*/ 45 w 53"/>
                  <a:gd name="T5" fmla="*/ 12 h 47"/>
                  <a:gd name="T6" fmla="*/ 43 w 53"/>
                  <a:gd name="T7" fmla="*/ 10 h 47"/>
                  <a:gd name="T8" fmla="*/ 41 w 53"/>
                  <a:gd name="T9" fmla="*/ 7 h 47"/>
                  <a:gd name="T10" fmla="*/ 38 w 53"/>
                  <a:gd name="T11" fmla="*/ 5 h 47"/>
                  <a:gd name="T12" fmla="*/ 35 w 53"/>
                  <a:gd name="T13" fmla="*/ 3 h 47"/>
                  <a:gd name="T14" fmla="*/ 32 w 53"/>
                  <a:gd name="T15" fmla="*/ 1 h 47"/>
                  <a:gd name="T16" fmla="*/ 29 w 53"/>
                  <a:gd name="T17" fmla="*/ 0 h 47"/>
                  <a:gd name="T18" fmla="*/ 26 w 53"/>
                  <a:gd name="T19" fmla="*/ 0 h 47"/>
                  <a:gd name="T20" fmla="*/ 21 w 53"/>
                  <a:gd name="T21" fmla="*/ 0 h 47"/>
                  <a:gd name="T22" fmla="*/ 17 w 53"/>
                  <a:gd name="T23" fmla="*/ 1 h 47"/>
                  <a:gd name="T24" fmla="*/ 13 w 53"/>
                  <a:gd name="T25" fmla="*/ 3 h 47"/>
                  <a:gd name="T26" fmla="*/ 9 w 53"/>
                  <a:gd name="T27" fmla="*/ 5 h 47"/>
                  <a:gd name="T28" fmla="*/ 6 w 53"/>
                  <a:gd name="T29" fmla="*/ 8 h 47"/>
                  <a:gd name="T30" fmla="*/ 3 w 53"/>
                  <a:gd name="T31" fmla="*/ 12 h 47"/>
                  <a:gd name="T32" fmla="*/ 1 w 53"/>
                  <a:gd name="T33" fmla="*/ 16 h 47"/>
                  <a:gd name="T34" fmla="*/ 0 w 53"/>
                  <a:gd name="T35" fmla="*/ 21 h 47"/>
                  <a:gd name="T36" fmla="*/ 0 w 53"/>
                  <a:gd name="T37" fmla="*/ 26 h 47"/>
                  <a:gd name="T38" fmla="*/ 1 w 53"/>
                  <a:gd name="T39" fmla="*/ 30 h 47"/>
                  <a:gd name="T40" fmla="*/ 3 w 53"/>
                  <a:gd name="T41" fmla="*/ 34 h 47"/>
                  <a:gd name="T42" fmla="*/ 6 w 53"/>
                  <a:gd name="T43" fmla="*/ 38 h 47"/>
                  <a:gd name="T44" fmla="*/ 9 w 53"/>
                  <a:gd name="T45" fmla="*/ 41 h 47"/>
                  <a:gd name="T46" fmla="*/ 13 w 53"/>
                  <a:gd name="T47" fmla="*/ 44 h 47"/>
                  <a:gd name="T48" fmla="*/ 17 w 53"/>
                  <a:gd name="T49" fmla="*/ 46 h 47"/>
                  <a:gd name="T50" fmla="*/ 21 w 53"/>
                  <a:gd name="T51" fmla="*/ 47 h 47"/>
                  <a:gd name="T52" fmla="*/ 26 w 53"/>
                  <a:gd name="T53" fmla="*/ 47 h 47"/>
                  <a:gd name="T54" fmla="*/ 29 w 53"/>
                  <a:gd name="T55" fmla="*/ 46 h 47"/>
                  <a:gd name="T56" fmla="*/ 32 w 53"/>
                  <a:gd name="T57" fmla="*/ 45 h 47"/>
                  <a:gd name="T58" fmla="*/ 35 w 53"/>
                  <a:gd name="T59" fmla="*/ 44 h 47"/>
                  <a:gd name="T60" fmla="*/ 38 w 53"/>
                  <a:gd name="T61" fmla="*/ 42 h 47"/>
                  <a:gd name="T62" fmla="*/ 40 w 53"/>
                  <a:gd name="T63" fmla="*/ 40 h 47"/>
                  <a:gd name="T64" fmla="*/ 42 w 53"/>
                  <a:gd name="T65" fmla="*/ 38 h 47"/>
                  <a:gd name="T66" fmla="*/ 44 w 53"/>
                  <a:gd name="T67" fmla="*/ 35 h 47"/>
                  <a:gd name="T68" fmla="*/ 45 w 53"/>
                  <a:gd name="T69" fmla="*/ 34 h 47"/>
                  <a:gd name="T70" fmla="*/ 45 w 53"/>
                  <a:gd name="T71" fmla="*/ 34 h 47"/>
                  <a:gd name="T72" fmla="*/ 47 w 53"/>
                  <a:gd name="T73" fmla="*/ 34 h 47"/>
                  <a:gd name="T74" fmla="*/ 50 w 53"/>
                  <a:gd name="T75" fmla="*/ 32 h 47"/>
                  <a:gd name="T76" fmla="*/ 52 w 53"/>
                  <a:gd name="T77" fmla="*/ 29 h 47"/>
                  <a:gd name="T78" fmla="*/ 53 w 53"/>
                  <a:gd name="T79" fmla="*/ 26 h 47"/>
                  <a:gd name="T80" fmla="*/ 53 w 53"/>
                  <a:gd name="T81" fmla="*/ 22 h 47"/>
                  <a:gd name="T82" fmla="*/ 52 w 53"/>
                  <a:gd name="T83" fmla="*/ 18 h 47"/>
                  <a:gd name="T84" fmla="*/ 50 w 53"/>
                  <a:gd name="T85" fmla="*/ 16 h 47"/>
                  <a:gd name="T86" fmla="*/ 47 w 53"/>
                  <a:gd name="T87" fmla="*/ 1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3" h="47">
                    <a:moveTo>
                      <a:pt x="45" y="14"/>
                    </a:moveTo>
                    <a:lnTo>
                      <a:pt x="45" y="14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5" y="12"/>
                    </a:lnTo>
                    <a:lnTo>
                      <a:pt x="44" y="11"/>
                    </a:lnTo>
                    <a:lnTo>
                      <a:pt x="43" y="10"/>
                    </a:lnTo>
                    <a:lnTo>
                      <a:pt x="42" y="8"/>
                    </a:lnTo>
                    <a:lnTo>
                      <a:pt x="41" y="7"/>
                    </a:lnTo>
                    <a:lnTo>
                      <a:pt x="40" y="6"/>
                    </a:lnTo>
                    <a:lnTo>
                      <a:pt x="38" y="5"/>
                    </a:lnTo>
                    <a:lnTo>
                      <a:pt x="37" y="4"/>
                    </a:lnTo>
                    <a:lnTo>
                      <a:pt x="35" y="3"/>
                    </a:lnTo>
                    <a:lnTo>
                      <a:pt x="34" y="2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5" y="2"/>
                    </a:lnTo>
                    <a:lnTo>
                      <a:pt x="13" y="3"/>
                    </a:lnTo>
                    <a:lnTo>
                      <a:pt x="11" y="4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1" y="16"/>
                    </a:lnTo>
                    <a:lnTo>
                      <a:pt x="1" y="19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1" y="28"/>
                    </a:lnTo>
                    <a:lnTo>
                      <a:pt x="1" y="30"/>
                    </a:lnTo>
                    <a:lnTo>
                      <a:pt x="2" y="32"/>
                    </a:lnTo>
                    <a:lnTo>
                      <a:pt x="3" y="34"/>
                    </a:lnTo>
                    <a:lnTo>
                      <a:pt x="4" y="37"/>
                    </a:lnTo>
                    <a:lnTo>
                      <a:pt x="6" y="38"/>
                    </a:lnTo>
                    <a:lnTo>
                      <a:pt x="7" y="40"/>
                    </a:lnTo>
                    <a:lnTo>
                      <a:pt x="9" y="41"/>
                    </a:lnTo>
                    <a:lnTo>
                      <a:pt x="11" y="43"/>
                    </a:lnTo>
                    <a:lnTo>
                      <a:pt x="13" y="44"/>
                    </a:lnTo>
                    <a:lnTo>
                      <a:pt x="15" y="45"/>
                    </a:lnTo>
                    <a:lnTo>
                      <a:pt x="17" y="46"/>
                    </a:lnTo>
                    <a:lnTo>
                      <a:pt x="19" y="46"/>
                    </a:lnTo>
                    <a:lnTo>
                      <a:pt x="21" y="47"/>
                    </a:lnTo>
                    <a:lnTo>
                      <a:pt x="24" y="47"/>
                    </a:lnTo>
                    <a:lnTo>
                      <a:pt x="26" y="47"/>
                    </a:lnTo>
                    <a:lnTo>
                      <a:pt x="27" y="46"/>
                    </a:lnTo>
                    <a:lnTo>
                      <a:pt x="29" y="46"/>
                    </a:lnTo>
                    <a:lnTo>
                      <a:pt x="30" y="46"/>
                    </a:lnTo>
                    <a:lnTo>
                      <a:pt x="32" y="45"/>
                    </a:lnTo>
                    <a:lnTo>
                      <a:pt x="33" y="45"/>
                    </a:lnTo>
                    <a:lnTo>
                      <a:pt x="35" y="44"/>
                    </a:lnTo>
                    <a:lnTo>
                      <a:pt x="36" y="43"/>
                    </a:lnTo>
                    <a:lnTo>
                      <a:pt x="38" y="42"/>
                    </a:lnTo>
                    <a:lnTo>
                      <a:pt x="39" y="41"/>
                    </a:lnTo>
                    <a:lnTo>
                      <a:pt x="40" y="40"/>
                    </a:lnTo>
                    <a:lnTo>
                      <a:pt x="41" y="39"/>
                    </a:lnTo>
                    <a:lnTo>
                      <a:pt x="42" y="38"/>
                    </a:lnTo>
                    <a:lnTo>
                      <a:pt x="43" y="37"/>
                    </a:lnTo>
                    <a:lnTo>
                      <a:pt x="44" y="35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7" y="34"/>
                    </a:lnTo>
                    <a:lnTo>
                      <a:pt x="48" y="33"/>
                    </a:lnTo>
                    <a:lnTo>
                      <a:pt x="50" y="32"/>
                    </a:lnTo>
                    <a:lnTo>
                      <a:pt x="51" y="31"/>
                    </a:lnTo>
                    <a:lnTo>
                      <a:pt x="52" y="29"/>
                    </a:lnTo>
                    <a:lnTo>
                      <a:pt x="53" y="28"/>
                    </a:lnTo>
                    <a:lnTo>
                      <a:pt x="53" y="26"/>
                    </a:lnTo>
                    <a:lnTo>
                      <a:pt x="53" y="24"/>
                    </a:lnTo>
                    <a:lnTo>
                      <a:pt x="53" y="22"/>
                    </a:lnTo>
                    <a:lnTo>
                      <a:pt x="53" y="20"/>
                    </a:lnTo>
                    <a:lnTo>
                      <a:pt x="52" y="18"/>
                    </a:lnTo>
                    <a:lnTo>
                      <a:pt x="51" y="17"/>
                    </a:lnTo>
                    <a:lnTo>
                      <a:pt x="50" y="16"/>
                    </a:lnTo>
                    <a:lnTo>
                      <a:pt x="48" y="15"/>
                    </a:lnTo>
                    <a:lnTo>
                      <a:pt x="47" y="14"/>
                    </a:lnTo>
                    <a:lnTo>
                      <a:pt x="45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19" name="Freeform 866"/>
              <p:cNvSpPr>
                <a:spLocks/>
              </p:cNvSpPr>
              <p:nvPr/>
            </p:nvSpPr>
            <p:spPr bwMode="auto">
              <a:xfrm>
                <a:off x="2436" y="3277"/>
                <a:ext cx="46" cy="39"/>
              </a:xfrm>
              <a:custGeom>
                <a:avLst/>
                <a:gdLst>
                  <a:gd name="T0" fmla="*/ 41 w 46"/>
                  <a:gd name="T1" fmla="*/ 15 h 39"/>
                  <a:gd name="T2" fmla="*/ 40 w 46"/>
                  <a:gd name="T3" fmla="*/ 15 h 39"/>
                  <a:gd name="T4" fmla="*/ 39 w 46"/>
                  <a:gd name="T5" fmla="*/ 14 h 39"/>
                  <a:gd name="T6" fmla="*/ 38 w 46"/>
                  <a:gd name="T7" fmla="*/ 11 h 39"/>
                  <a:gd name="T8" fmla="*/ 36 w 46"/>
                  <a:gd name="T9" fmla="*/ 8 h 39"/>
                  <a:gd name="T10" fmla="*/ 34 w 46"/>
                  <a:gd name="T11" fmla="*/ 5 h 39"/>
                  <a:gd name="T12" fmla="*/ 31 w 46"/>
                  <a:gd name="T13" fmla="*/ 3 h 39"/>
                  <a:gd name="T14" fmla="*/ 28 w 46"/>
                  <a:gd name="T15" fmla="*/ 1 h 39"/>
                  <a:gd name="T16" fmla="*/ 25 w 46"/>
                  <a:gd name="T17" fmla="*/ 0 h 39"/>
                  <a:gd name="T18" fmla="*/ 22 w 46"/>
                  <a:gd name="T19" fmla="*/ 0 h 39"/>
                  <a:gd name="T20" fmla="*/ 18 w 46"/>
                  <a:gd name="T21" fmla="*/ 0 h 39"/>
                  <a:gd name="T22" fmla="*/ 14 w 46"/>
                  <a:gd name="T23" fmla="*/ 0 h 39"/>
                  <a:gd name="T24" fmla="*/ 10 w 46"/>
                  <a:gd name="T25" fmla="*/ 2 h 39"/>
                  <a:gd name="T26" fmla="*/ 7 w 46"/>
                  <a:gd name="T27" fmla="*/ 4 h 39"/>
                  <a:gd name="T28" fmla="*/ 4 w 46"/>
                  <a:gd name="T29" fmla="*/ 7 h 39"/>
                  <a:gd name="T30" fmla="*/ 2 w 46"/>
                  <a:gd name="T31" fmla="*/ 10 h 39"/>
                  <a:gd name="T32" fmla="*/ 1 w 46"/>
                  <a:gd name="T33" fmla="*/ 13 h 39"/>
                  <a:gd name="T34" fmla="*/ 0 w 46"/>
                  <a:gd name="T35" fmla="*/ 17 h 39"/>
                  <a:gd name="T36" fmla="*/ 0 w 46"/>
                  <a:gd name="T37" fmla="*/ 21 h 39"/>
                  <a:gd name="T38" fmla="*/ 1 w 46"/>
                  <a:gd name="T39" fmla="*/ 25 h 39"/>
                  <a:gd name="T40" fmla="*/ 2 w 46"/>
                  <a:gd name="T41" fmla="*/ 29 h 39"/>
                  <a:gd name="T42" fmla="*/ 4 w 46"/>
                  <a:gd name="T43" fmla="*/ 32 h 39"/>
                  <a:gd name="T44" fmla="*/ 7 w 46"/>
                  <a:gd name="T45" fmla="*/ 35 h 39"/>
                  <a:gd name="T46" fmla="*/ 10 w 46"/>
                  <a:gd name="T47" fmla="*/ 37 h 39"/>
                  <a:gd name="T48" fmla="*/ 14 w 46"/>
                  <a:gd name="T49" fmla="*/ 38 h 39"/>
                  <a:gd name="T50" fmla="*/ 18 w 46"/>
                  <a:gd name="T51" fmla="*/ 39 h 39"/>
                  <a:gd name="T52" fmla="*/ 21 w 46"/>
                  <a:gd name="T53" fmla="*/ 39 h 39"/>
                  <a:gd name="T54" fmla="*/ 25 w 46"/>
                  <a:gd name="T55" fmla="*/ 39 h 39"/>
                  <a:gd name="T56" fmla="*/ 28 w 46"/>
                  <a:gd name="T57" fmla="*/ 37 h 39"/>
                  <a:gd name="T58" fmla="*/ 31 w 46"/>
                  <a:gd name="T59" fmla="*/ 36 h 39"/>
                  <a:gd name="T60" fmla="*/ 33 w 46"/>
                  <a:gd name="T61" fmla="*/ 34 h 39"/>
                  <a:gd name="T62" fmla="*/ 35 w 46"/>
                  <a:gd name="T63" fmla="*/ 32 h 39"/>
                  <a:gd name="T64" fmla="*/ 37 w 46"/>
                  <a:gd name="T65" fmla="*/ 29 h 39"/>
                  <a:gd name="T66" fmla="*/ 38 w 46"/>
                  <a:gd name="T67" fmla="*/ 26 h 39"/>
                  <a:gd name="T68" fmla="*/ 39 w 46"/>
                  <a:gd name="T69" fmla="*/ 25 h 39"/>
                  <a:gd name="T70" fmla="*/ 40 w 46"/>
                  <a:gd name="T71" fmla="*/ 25 h 39"/>
                  <a:gd name="T72" fmla="*/ 41 w 46"/>
                  <a:gd name="T73" fmla="*/ 26 h 39"/>
                  <a:gd name="T74" fmla="*/ 41 w 46"/>
                  <a:gd name="T75" fmla="*/ 26 h 39"/>
                  <a:gd name="T76" fmla="*/ 43 w 46"/>
                  <a:gd name="T77" fmla="*/ 26 h 39"/>
                  <a:gd name="T78" fmla="*/ 44 w 46"/>
                  <a:gd name="T79" fmla="*/ 25 h 39"/>
                  <a:gd name="T80" fmla="*/ 46 w 46"/>
                  <a:gd name="T81" fmla="*/ 24 h 39"/>
                  <a:gd name="T82" fmla="*/ 46 w 46"/>
                  <a:gd name="T83" fmla="*/ 22 h 39"/>
                  <a:gd name="T84" fmla="*/ 46 w 46"/>
                  <a:gd name="T85" fmla="*/ 19 h 39"/>
                  <a:gd name="T86" fmla="*/ 46 w 46"/>
                  <a:gd name="T87" fmla="*/ 17 h 39"/>
                  <a:gd name="T88" fmla="*/ 44 w 46"/>
                  <a:gd name="T89" fmla="*/ 16 h 39"/>
                  <a:gd name="T90" fmla="*/ 43 w 46"/>
                  <a:gd name="T91" fmla="*/ 1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39">
                    <a:moveTo>
                      <a:pt x="42" y="15"/>
                    </a:moveTo>
                    <a:lnTo>
                      <a:pt x="41" y="15"/>
                    </a:lnTo>
                    <a:lnTo>
                      <a:pt x="40" y="15"/>
                    </a:lnTo>
                    <a:lnTo>
                      <a:pt x="40" y="15"/>
                    </a:lnTo>
                    <a:lnTo>
                      <a:pt x="39" y="16"/>
                    </a:lnTo>
                    <a:lnTo>
                      <a:pt x="39" y="14"/>
                    </a:lnTo>
                    <a:lnTo>
                      <a:pt x="38" y="13"/>
                    </a:lnTo>
                    <a:lnTo>
                      <a:pt x="38" y="11"/>
                    </a:lnTo>
                    <a:lnTo>
                      <a:pt x="37" y="9"/>
                    </a:lnTo>
                    <a:lnTo>
                      <a:pt x="36" y="8"/>
                    </a:lnTo>
                    <a:lnTo>
                      <a:pt x="35" y="7"/>
                    </a:lnTo>
                    <a:lnTo>
                      <a:pt x="34" y="5"/>
                    </a:lnTo>
                    <a:lnTo>
                      <a:pt x="32" y="4"/>
                    </a:lnTo>
                    <a:lnTo>
                      <a:pt x="31" y="3"/>
                    </a:lnTo>
                    <a:lnTo>
                      <a:pt x="30" y="2"/>
                    </a:lnTo>
                    <a:lnTo>
                      <a:pt x="28" y="1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1"/>
                    </a:lnTo>
                    <a:lnTo>
                      <a:pt x="10" y="2"/>
                    </a:lnTo>
                    <a:lnTo>
                      <a:pt x="9" y="3"/>
                    </a:lnTo>
                    <a:lnTo>
                      <a:pt x="7" y="4"/>
                    </a:lnTo>
                    <a:lnTo>
                      <a:pt x="6" y="5"/>
                    </a:lnTo>
                    <a:lnTo>
                      <a:pt x="4" y="7"/>
                    </a:lnTo>
                    <a:lnTo>
                      <a:pt x="3" y="8"/>
                    </a:lnTo>
                    <a:lnTo>
                      <a:pt x="2" y="10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1" y="25"/>
                    </a:lnTo>
                    <a:lnTo>
                      <a:pt x="1" y="27"/>
                    </a:lnTo>
                    <a:lnTo>
                      <a:pt x="2" y="29"/>
                    </a:lnTo>
                    <a:lnTo>
                      <a:pt x="3" y="30"/>
                    </a:lnTo>
                    <a:lnTo>
                      <a:pt x="4" y="32"/>
                    </a:lnTo>
                    <a:lnTo>
                      <a:pt x="6" y="33"/>
                    </a:lnTo>
                    <a:lnTo>
                      <a:pt x="7" y="35"/>
                    </a:lnTo>
                    <a:lnTo>
                      <a:pt x="9" y="36"/>
                    </a:lnTo>
                    <a:lnTo>
                      <a:pt x="10" y="37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6" y="39"/>
                    </a:lnTo>
                    <a:lnTo>
                      <a:pt x="18" y="39"/>
                    </a:lnTo>
                    <a:lnTo>
                      <a:pt x="20" y="39"/>
                    </a:lnTo>
                    <a:lnTo>
                      <a:pt x="21" y="39"/>
                    </a:lnTo>
                    <a:lnTo>
                      <a:pt x="23" y="39"/>
                    </a:lnTo>
                    <a:lnTo>
                      <a:pt x="25" y="39"/>
                    </a:lnTo>
                    <a:lnTo>
                      <a:pt x="26" y="38"/>
                    </a:lnTo>
                    <a:lnTo>
                      <a:pt x="28" y="37"/>
                    </a:lnTo>
                    <a:lnTo>
                      <a:pt x="29" y="37"/>
                    </a:lnTo>
                    <a:lnTo>
                      <a:pt x="31" y="36"/>
                    </a:lnTo>
                    <a:lnTo>
                      <a:pt x="32" y="35"/>
                    </a:lnTo>
                    <a:lnTo>
                      <a:pt x="33" y="34"/>
                    </a:lnTo>
                    <a:lnTo>
                      <a:pt x="34" y="33"/>
                    </a:lnTo>
                    <a:lnTo>
                      <a:pt x="35" y="32"/>
                    </a:lnTo>
                    <a:lnTo>
                      <a:pt x="36" y="30"/>
                    </a:lnTo>
                    <a:lnTo>
                      <a:pt x="37" y="29"/>
                    </a:lnTo>
                    <a:lnTo>
                      <a:pt x="38" y="28"/>
                    </a:lnTo>
                    <a:lnTo>
                      <a:pt x="38" y="26"/>
                    </a:lnTo>
                    <a:lnTo>
                      <a:pt x="39" y="25"/>
                    </a:lnTo>
                    <a:lnTo>
                      <a:pt x="39" y="25"/>
                    </a:lnTo>
                    <a:lnTo>
                      <a:pt x="39" y="25"/>
                    </a:lnTo>
                    <a:lnTo>
                      <a:pt x="40" y="25"/>
                    </a:lnTo>
                    <a:lnTo>
                      <a:pt x="40" y="26"/>
                    </a:lnTo>
                    <a:lnTo>
                      <a:pt x="41" y="26"/>
                    </a:lnTo>
                    <a:lnTo>
                      <a:pt x="41" y="26"/>
                    </a:lnTo>
                    <a:lnTo>
                      <a:pt x="41" y="26"/>
                    </a:lnTo>
                    <a:lnTo>
                      <a:pt x="42" y="26"/>
                    </a:lnTo>
                    <a:lnTo>
                      <a:pt x="43" y="26"/>
                    </a:lnTo>
                    <a:lnTo>
                      <a:pt x="44" y="26"/>
                    </a:lnTo>
                    <a:lnTo>
                      <a:pt x="44" y="25"/>
                    </a:lnTo>
                    <a:lnTo>
                      <a:pt x="45" y="24"/>
                    </a:lnTo>
                    <a:lnTo>
                      <a:pt x="46" y="24"/>
                    </a:lnTo>
                    <a:lnTo>
                      <a:pt x="46" y="23"/>
                    </a:lnTo>
                    <a:lnTo>
                      <a:pt x="46" y="22"/>
                    </a:lnTo>
                    <a:lnTo>
                      <a:pt x="46" y="20"/>
                    </a:lnTo>
                    <a:lnTo>
                      <a:pt x="46" y="19"/>
                    </a:lnTo>
                    <a:lnTo>
                      <a:pt x="46" y="18"/>
                    </a:lnTo>
                    <a:lnTo>
                      <a:pt x="46" y="17"/>
                    </a:lnTo>
                    <a:lnTo>
                      <a:pt x="45" y="16"/>
                    </a:lnTo>
                    <a:lnTo>
                      <a:pt x="44" y="16"/>
                    </a:lnTo>
                    <a:lnTo>
                      <a:pt x="44" y="15"/>
                    </a:lnTo>
                    <a:lnTo>
                      <a:pt x="43" y="15"/>
                    </a:lnTo>
                    <a:lnTo>
                      <a:pt x="42" y="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20" name="Freeform 867"/>
              <p:cNvSpPr>
                <a:spLocks/>
              </p:cNvSpPr>
              <p:nvPr/>
            </p:nvSpPr>
            <p:spPr bwMode="auto">
              <a:xfrm>
                <a:off x="2477" y="3299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3 h 3"/>
                  <a:gd name="T4" fmla="*/ 2 w 3"/>
                  <a:gd name="T5" fmla="*/ 3 h 3"/>
                  <a:gd name="T6" fmla="*/ 3 w 3"/>
                  <a:gd name="T7" fmla="*/ 2 h 3"/>
                  <a:gd name="T8" fmla="*/ 3 w 3"/>
                  <a:gd name="T9" fmla="*/ 2 h 3"/>
                  <a:gd name="T10" fmla="*/ 3 w 3"/>
                  <a:gd name="T11" fmla="*/ 1 h 3"/>
                  <a:gd name="T12" fmla="*/ 2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  <a:gd name="T18" fmla="*/ 0 w 3"/>
                  <a:gd name="T19" fmla="*/ 0 h 3"/>
                  <a:gd name="T20" fmla="*/ 0 w 3"/>
                  <a:gd name="T21" fmla="*/ 1 h 3"/>
                  <a:gd name="T22" fmla="*/ 0 w 3"/>
                  <a:gd name="T23" fmla="*/ 1 h 3"/>
                  <a:gd name="T24" fmla="*/ 0 w 3"/>
                  <a:gd name="T25" fmla="*/ 2 h 3"/>
                  <a:gd name="T26" fmla="*/ 0 w 3"/>
                  <a:gd name="T27" fmla="*/ 2 h 3"/>
                  <a:gd name="T28" fmla="*/ 0 w 3"/>
                  <a:gd name="T29" fmla="*/ 3 h 3"/>
                  <a:gd name="T30" fmla="*/ 0 w 3"/>
                  <a:gd name="T31" fmla="*/ 3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21" name="Freeform 868"/>
              <p:cNvSpPr>
                <a:spLocks/>
              </p:cNvSpPr>
              <p:nvPr/>
            </p:nvSpPr>
            <p:spPr bwMode="auto">
              <a:xfrm>
                <a:off x="2447" y="3304"/>
                <a:ext cx="18" cy="7"/>
              </a:xfrm>
              <a:custGeom>
                <a:avLst/>
                <a:gdLst>
                  <a:gd name="T0" fmla="*/ 0 w 18"/>
                  <a:gd name="T1" fmla="*/ 0 h 7"/>
                  <a:gd name="T2" fmla="*/ 0 w 18"/>
                  <a:gd name="T3" fmla="*/ 1 h 7"/>
                  <a:gd name="T4" fmla="*/ 0 w 18"/>
                  <a:gd name="T5" fmla="*/ 2 h 7"/>
                  <a:gd name="T6" fmla="*/ 0 w 18"/>
                  <a:gd name="T7" fmla="*/ 2 h 7"/>
                  <a:gd name="T8" fmla="*/ 0 w 18"/>
                  <a:gd name="T9" fmla="*/ 3 h 7"/>
                  <a:gd name="T10" fmla="*/ 1 w 18"/>
                  <a:gd name="T11" fmla="*/ 4 h 7"/>
                  <a:gd name="T12" fmla="*/ 1 w 18"/>
                  <a:gd name="T13" fmla="*/ 4 h 7"/>
                  <a:gd name="T14" fmla="*/ 2 w 18"/>
                  <a:gd name="T15" fmla="*/ 5 h 7"/>
                  <a:gd name="T16" fmla="*/ 3 w 18"/>
                  <a:gd name="T17" fmla="*/ 6 h 7"/>
                  <a:gd name="T18" fmla="*/ 4 w 18"/>
                  <a:gd name="T19" fmla="*/ 6 h 7"/>
                  <a:gd name="T20" fmla="*/ 5 w 18"/>
                  <a:gd name="T21" fmla="*/ 6 h 7"/>
                  <a:gd name="T22" fmla="*/ 7 w 18"/>
                  <a:gd name="T23" fmla="*/ 7 h 7"/>
                  <a:gd name="T24" fmla="*/ 8 w 18"/>
                  <a:gd name="T25" fmla="*/ 7 h 7"/>
                  <a:gd name="T26" fmla="*/ 9 w 18"/>
                  <a:gd name="T27" fmla="*/ 7 h 7"/>
                  <a:gd name="T28" fmla="*/ 10 w 18"/>
                  <a:gd name="T29" fmla="*/ 7 h 7"/>
                  <a:gd name="T30" fmla="*/ 10 w 18"/>
                  <a:gd name="T31" fmla="*/ 7 h 7"/>
                  <a:gd name="T32" fmla="*/ 10 w 18"/>
                  <a:gd name="T33" fmla="*/ 7 h 7"/>
                  <a:gd name="T34" fmla="*/ 18 w 18"/>
                  <a:gd name="T35" fmla="*/ 0 h 7"/>
                  <a:gd name="T36" fmla="*/ 0 w 18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7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22" name="Freeform 869"/>
              <p:cNvSpPr>
                <a:spLocks/>
              </p:cNvSpPr>
              <p:nvPr/>
            </p:nvSpPr>
            <p:spPr bwMode="auto">
              <a:xfrm>
                <a:off x="2449" y="3306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 w 11"/>
                  <a:gd name="T3" fmla="*/ 2 h 2"/>
                  <a:gd name="T4" fmla="*/ 9 w 11"/>
                  <a:gd name="T5" fmla="*/ 2 h 2"/>
                  <a:gd name="T6" fmla="*/ 11 w 11"/>
                  <a:gd name="T7" fmla="*/ 0 h 2"/>
                  <a:gd name="T8" fmla="*/ 0 w 1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">
                    <a:moveTo>
                      <a:pt x="0" y="0"/>
                    </a:moveTo>
                    <a:lnTo>
                      <a:pt x="1" y="2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23" name="Freeform 870"/>
              <p:cNvSpPr>
                <a:spLocks/>
              </p:cNvSpPr>
              <p:nvPr/>
            </p:nvSpPr>
            <p:spPr bwMode="auto">
              <a:xfrm>
                <a:off x="2444" y="3285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3 w 4"/>
                  <a:gd name="T3" fmla="*/ 4 h 5"/>
                  <a:gd name="T4" fmla="*/ 4 w 4"/>
                  <a:gd name="T5" fmla="*/ 4 h 5"/>
                  <a:gd name="T6" fmla="*/ 4 w 4"/>
                  <a:gd name="T7" fmla="*/ 3 h 5"/>
                  <a:gd name="T8" fmla="*/ 4 w 4"/>
                  <a:gd name="T9" fmla="*/ 2 h 5"/>
                  <a:gd name="T10" fmla="*/ 4 w 4"/>
                  <a:gd name="T11" fmla="*/ 1 h 5"/>
                  <a:gd name="T12" fmla="*/ 4 w 4"/>
                  <a:gd name="T13" fmla="*/ 0 h 5"/>
                  <a:gd name="T14" fmla="*/ 3 w 4"/>
                  <a:gd name="T15" fmla="*/ 0 h 5"/>
                  <a:gd name="T16" fmla="*/ 2 w 4"/>
                  <a:gd name="T17" fmla="*/ 0 h 5"/>
                  <a:gd name="T18" fmla="*/ 1 w 4"/>
                  <a:gd name="T19" fmla="*/ 0 h 5"/>
                  <a:gd name="T20" fmla="*/ 0 w 4"/>
                  <a:gd name="T21" fmla="*/ 0 h 5"/>
                  <a:gd name="T22" fmla="*/ 0 w 4"/>
                  <a:gd name="T23" fmla="*/ 1 h 5"/>
                  <a:gd name="T24" fmla="*/ 0 w 4"/>
                  <a:gd name="T25" fmla="*/ 2 h 5"/>
                  <a:gd name="T26" fmla="*/ 0 w 4"/>
                  <a:gd name="T27" fmla="*/ 3 h 5"/>
                  <a:gd name="T28" fmla="*/ 0 w 4"/>
                  <a:gd name="T29" fmla="*/ 4 h 5"/>
                  <a:gd name="T30" fmla="*/ 1 w 4"/>
                  <a:gd name="T31" fmla="*/ 4 h 5"/>
                  <a:gd name="T32" fmla="*/ 2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24" name="Freeform 871"/>
              <p:cNvSpPr>
                <a:spLocks/>
              </p:cNvSpPr>
              <p:nvPr/>
            </p:nvSpPr>
            <p:spPr bwMode="auto">
              <a:xfrm>
                <a:off x="2459" y="3285"/>
                <a:ext cx="6" cy="5"/>
              </a:xfrm>
              <a:custGeom>
                <a:avLst/>
                <a:gdLst>
                  <a:gd name="T0" fmla="*/ 3 w 6"/>
                  <a:gd name="T1" fmla="*/ 5 h 5"/>
                  <a:gd name="T2" fmla="*/ 4 w 6"/>
                  <a:gd name="T3" fmla="*/ 5 h 5"/>
                  <a:gd name="T4" fmla="*/ 5 w 6"/>
                  <a:gd name="T5" fmla="*/ 5 h 5"/>
                  <a:gd name="T6" fmla="*/ 5 w 6"/>
                  <a:gd name="T7" fmla="*/ 4 h 5"/>
                  <a:gd name="T8" fmla="*/ 6 w 6"/>
                  <a:gd name="T9" fmla="*/ 3 h 5"/>
                  <a:gd name="T10" fmla="*/ 5 w 6"/>
                  <a:gd name="T11" fmla="*/ 2 h 5"/>
                  <a:gd name="T12" fmla="*/ 5 w 6"/>
                  <a:gd name="T13" fmla="*/ 1 h 5"/>
                  <a:gd name="T14" fmla="*/ 4 w 6"/>
                  <a:gd name="T15" fmla="*/ 0 h 5"/>
                  <a:gd name="T16" fmla="*/ 3 w 6"/>
                  <a:gd name="T17" fmla="*/ 0 h 5"/>
                  <a:gd name="T18" fmla="*/ 2 w 6"/>
                  <a:gd name="T19" fmla="*/ 0 h 5"/>
                  <a:gd name="T20" fmla="*/ 2 w 6"/>
                  <a:gd name="T21" fmla="*/ 0 h 5"/>
                  <a:gd name="T22" fmla="*/ 1 w 6"/>
                  <a:gd name="T23" fmla="*/ 0 h 5"/>
                  <a:gd name="T24" fmla="*/ 1 w 6"/>
                  <a:gd name="T25" fmla="*/ 1 h 5"/>
                  <a:gd name="T26" fmla="*/ 0 w 6"/>
                  <a:gd name="T27" fmla="*/ 1 h 5"/>
                  <a:gd name="T28" fmla="*/ 0 w 6"/>
                  <a:gd name="T29" fmla="*/ 2 h 5"/>
                  <a:gd name="T30" fmla="*/ 0 w 6"/>
                  <a:gd name="T31" fmla="*/ 2 h 5"/>
                  <a:gd name="T32" fmla="*/ 0 w 6"/>
                  <a:gd name="T33" fmla="*/ 3 h 5"/>
                  <a:gd name="T34" fmla="*/ 0 w 6"/>
                  <a:gd name="T35" fmla="*/ 3 h 5"/>
                  <a:gd name="T36" fmla="*/ 0 w 6"/>
                  <a:gd name="T37" fmla="*/ 4 h 5"/>
                  <a:gd name="T38" fmla="*/ 0 w 6"/>
                  <a:gd name="T39" fmla="*/ 4 h 5"/>
                  <a:gd name="T40" fmla="*/ 1 w 6"/>
                  <a:gd name="T41" fmla="*/ 5 h 5"/>
                  <a:gd name="T42" fmla="*/ 1 w 6"/>
                  <a:gd name="T43" fmla="*/ 5 h 5"/>
                  <a:gd name="T44" fmla="*/ 2 w 6"/>
                  <a:gd name="T45" fmla="*/ 5 h 5"/>
                  <a:gd name="T46" fmla="*/ 2 w 6"/>
                  <a:gd name="T47" fmla="*/ 5 h 5"/>
                  <a:gd name="T48" fmla="*/ 3 w 6"/>
                  <a:gd name="T4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lnTo>
                      <a:pt x="4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25" name="Freeform 872"/>
              <p:cNvSpPr>
                <a:spLocks/>
              </p:cNvSpPr>
              <p:nvPr/>
            </p:nvSpPr>
            <p:spPr bwMode="auto">
              <a:xfrm>
                <a:off x="2445" y="3285"/>
                <a:ext cx="12" cy="14"/>
              </a:xfrm>
              <a:custGeom>
                <a:avLst/>
                <a:gdLst>
                  <a:gd name="T0" fmla="*/ 3 w 12"/>
                  <a:gd name="T1" fmla="*/ 12 h 14"/>
                  <a:gd name="T2" fmla="*/ 8 w 12"/>
                  <a:gd name="T3" fmla="*/ 4 h 14"/>
                  <a:gd name="T4" fmla="*/ 8 w 12"/>
                  <a:gd name="T5" fmla="*/ 0 h 14"/>
                  <a:gd name="T6" fmla="*/ 0 w 12"/>
                  <a:gd name="T7" fmla="*/ 14 h 14"/>
                  <a:gd name="T8" fmla="*/ 12 w 12"/>
                  <a:gd name="T9" fmla="*/ 14 h 14"/>
                  <a:gd name="T10" fmla="*/ 12 w 12"/>
                  <a:gd name="T11" fmla="*/ 12 h 14"/>
                  <a:gd name="T12" fmla="*/ 3 w 12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3" y="12"/>
                    </a:moveTo>
                    <a:lnTo>
                      <a:pt x="8" y="4"/>
                    </a:lnTo>
                    <a:lnTo>
                      <a:pt x="8" y="0"/>
                    </a:lnTo>
                    <a:lnTo>
                      <a:pt x="0" y="14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659" name="Group 876"/>
            <p:cNvGrpSpPr>
              <a:grpSpLocks/>
            </p:cNvGrpSpPr>
            <p:nvPr/>
          </p:nvGrpSpPr>
          <p:grpSpPr bwMode="auto">
            <a:xfrm>
              <a:off x="3539086" y="5950156"/>
              <a:ext cx="187855" cy="246042"/>
              <a:chOff x="2339" y="3074"/>
              <a:chExt cx="134" cy="173"/>
            </a:xfrm>
          </p:grpSpPr>
          <p:pic>
            <p:nvPicPr>
              <p:cNvPr id="671" name="Picture 874"/>
              <p:cNvPicPr>
                <a:picLocks noChangeAspect="1" noChangeArrowheads="1"/>
              </p:cNvPicPr>
              <p:nvPr/>
            </p:nvPicPr>
            <p:blipFill>
              <a:blip r:embed="rId2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39" y="3074"/>
                <a:ext cx="134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72" name="Picture 875"/>
              <p:cNvPicPr>
                <a:picLocks noChangeAspect="1" noChangeArrowheads="1"/>
              </p:cNvPicPr>
              <p:nvPr/>
            </p:nvPicPr>
            <p:blipFill>
              <a:blip r:embed="rId2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39" y="3074"/>
                <a:ext cx="134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660" name="Rectangle 877"/>
            <p:cNvSpPr>
              <a:spLocks noChangeArrowheads="1"/>
            </p:cNvSpPr>
            <p:nvPr/>
          </p:nvSpPr>
          <p:spPr bwMode="auto">
            <a:xfrm>
              <a:off x="3023185" y="5953000"/>
              <a:ext cx="402347" cy="250309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661" name="Rectangle 878"/>
            <p:cNvSpPr>
              <a:spLocks noChangeArrowheads="1"/>
            </p:cNvSpPr>
            <p:nvPr/>
          </p:nvSpPr>
          <p:spPr bwMode="auto">
            <a:xfrm>
              <a:off x="3424130" y="5954423"/>
              <a:ext cx="402347" cy="250309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662" name="Rectangle 879"/>
            <p:cNvSpPr>
              <a:spLocks noChangeArrowheads="1"/>
            </p:cNvSpPr>
            <p:nvPr/>
          </p:nvSpPr>
          <p:spPr bwMode="auto">
            <a:xfrm>
              <a:off x="3024587" y="6206153"/>
              <a:ext cx="402347" cy="250309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663" name="Rectangle 880"/>
            <p:cNvSpPr>
              <a:spLocks noChangeArrowheads="1"/>
            </p:cNvSpPr>
            <p:nvPr/>
          </p:nvSpPr>
          <p:spPr bwMode="auto">
            <a:xfrm>
              <a:off x="3425532" y="6207576"/>
              <a:ext cx="402347" cy="248887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grpSp>
          <p:nvGrpSpPr>
            <p:cNvPr id="664" name="Group 209"/>
            <p:cNvGrpSpPr>
              <a:grpSpLocks/>
            </p:cNvGrpSpPr>
            <p:nvPr/>
          </p:nvGrpSpPr>
          <p:grpSpPr bwMode="auto">
            <a:xfrm>
              <a:off x="3527850" y="5964573"/>
              <a:ext cx="264961" cy="180621"/>
              <a:chOff x="4312" y="2042"/>
              <a:chExt cx="189" cy="127"/>
            </a:xfrm>
          </p:grpSpPr>
          <p:grpSp>
            <p:nvGrpSpPr>
              <p:cNvPr id="665" name="Group 205"/>
              <p:cNvGrpSpPr>
                <a:grpSpLocks/>
              </p:cNvGrpSpPr>
              <p:nvPr/>
            </p:nvGrpSpPr>
            <p:grpSpPr bwMode="auto">
              <a:xfrm>
                <a:off x="4312" y="2049"/>
                <a:ext cx="189" cy="119"/>
                <a:chOff x="4312" y="2049"/>
                <a:chExt cx="189" cy="119"/>
              </a:xfrm>
            </p:grpSpPr>
            <p:sp>
              <p:nvSpPr>
                <p:cNvPr id="669" name="Rectangle 203"/>
                <p:cNvSpPr>
                  <a:spLocks noChangeArrowheads="1"/>
                </p:cNvSpPr>
                <p:nvPr/>
              </p:nvSpPr>
              <p:spPr bwMode="auto">
                <a:xfrm>
                  <a:off x="4312" y="2049"/>
                  <a:ext cx="189" cy="119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/>
                </a:p>
              </p:txBody>
            </p:sp>
            <p:sp>
              <p:nvSpPr>
                <p:cNvPr id="670" name="Rectangle 204"/>
                <p:cNvSpPr>
                  <a:spLocks noChangeArrowheads="1"/>
                </p:cNvSpPr>
                <p:nvPr/>
              </p:nvSpPr>
              <p:spPr bwMode="auto">
                <a:xfrm>
                  <a:off x="4312" y="2049"/>
                  <a:ext cx="189" cy="119"/>
                </a:xfrm>
                <a:prstGeom prst="rect">
                  <a:avLst/>
                </a:prstGeom>
                <a:noFill/>
                <a:ln w="9525" cap="rnd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666" name="Group 208"/>
              <p:cNvGrpSpPr>
                <a:grpSpLocks/>
              </p:cNvGrpSpPr>
              <p:nvPr/>
            </p:nvGrpSpPr>
            <p:grpSpPr bwMode="auto">
              <a:xfrm>
                <a:off x="4366" y="2042"/>
                <a:ext cx="86" cy="127"/>
                <a:chOff x="4366" y="2042"/>
                <a:chExt cx="86" cy="127"/>
              </a:xfrm>
            </p:grpSpPr>
            <p:pic>
              <p:nvPicPr>
                <p:cNvPr id="667" name="Picture 206"/>
                <p:cNvPicPr>
                  <a:picLocks noChangeAspect="1" noChangeArrowheads="1"/>
                </p:cNvPicPr>
                <p:nvPr/>
              </p:nvPicPr>
              <p:blipFill>
                <a:blip r:embed="rId2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366" y="2042"/>
                  <a:ext cx="86" cy="1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68" name="Picture 207"/>
                <p:cNvPicPr>
                  <a:picLocks noChangeAspect="1" noChangeArrowheads="1"/>
                </p:cNvPicPr>
                <p:nvPr/>
              </p:nvPicPr>
              <p:blipFill>
                <a:blip r:embed="rId2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366" y="2042"/>
                  <a:ext cx="86" cy="1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</p:grpSp>
      <p:grpSp>
        <p:nvGrpSpPr>
          <p:cNvPr id="781" name="グループ化 780"/>
          <p:cNvGrpSpPr/>
          <p:nvPr/>
        </p:nvGrpSpPr>
        <p:grpSpPr>
          <a:xfrm>
            <a:off x="4173959" y="5237056"/>
            <a:ext cx="874789" cy="709682"/>
            <a:chOff x="4351374" y="5840646"/>
            <a:chExt cx="874789" cy="709682"/>
          </a:xfrm>
        </p:grpSpPr>
        <p:grpSp>
          <p:nvGrpSpPr>
            <p:cNvPr id="782" name="Group 760"/>
            <p:cNvGrpSpPr>
              <a:grpSpLocks/>
            </p:cNvGrpSpPr>
            <p:nvPr/>
          </p:nvGrpSpPr>
          <p:grpSpPr bwMode="auto">
            <a:xfrm>
              <a:off x="4902323" y="6278686"/>
              <a:ext cx="263558" cy="169243"/>
              <a:chOff x="2339" y="3305"/>
              <a:chExt cx="188" cy="119"/>
            </a:xfrm>
          </p:grpSpPr>
          <p:sp>
            <p:nvSpPr>
              <p:cNvPr id="910" name="Rectangle 758"/>
              <p:cNvSpPr>
                <a:spLocks noChangeArrowheads="1"/>
              </p:cNvSpPr>
              <p:nvPr/>
            </p:nvSpPr>
            <p:spPr bwMode="auto">
              <a:xfrm>
                <a:off x="2339" y="3305"/>
                <a:ext cx="188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11" name="Rectangle 759"/>
              <p:cNvSpPr>
                <a:spLocks noChangeArrowheads="1"/>
              </p:cNvSpPr>
              <p:nvPr/>
            </p:nvSpPr>
            <p:spPr bwMode="auto">
              <a:xfrm>
                <a:off x="2339" y="3305"/>
                <a:ext cx="188" cy="119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783" name="Group 763"/>
            <p:cNvGrpSpPr>
              <a:grpSpLocks/>
            </p:cNvGrpSpPr>
            <p:nvPr/>
          </p:nvGrpSpPr>
          <p:grpSpPr bwMode="auto">
            <a:xfrm>
              <a:off x="4978026" y="6270153"/>
              <a:ext cx="120564" cy="177776"/>
              <a:chOff x="2393" y="3299"/>
              <a:chExt cx="86" cy="125"/>
            </a:xfrm>
          </p:grpSpPr>
          <p:pic>
            <p:nvPicPr>
              <p:cNvPr id="908" name="Picture 761"/>
              <p:cNvPicPr>
                <a:picLocks noChangeAspect="1" noChangeArrowheads="1"/>
              </p:cNvPicPr>
              <p:nvPr/>
            </p:nvPicPr>
            <p:blipFill>
              <a:blip r:embed="rId2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93" y="3299"/>
                <a:ext cx="86" cy="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09" name="Picture 762"/>
              <p:cNvPicPr>
                <a:picLocks noChangeAspect="1" noChangeArrowheads="1"/>
              </p:cNvPicPr>
              <p:nvPr/>
            </p:nvPicPr>
            <p:blipFill>
              <a:blip r:embed="rId2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93" y="3299"/>
                <a:ext cx="86" cy="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784" name="Picture 76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51374" y="5840646"/>
              <a:ext cx="874789" cy="7096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85" name="Group 767"/>
            <p:cNvGrpSpPr>
              <a:grpSpLocks/>
            </p:cNvGrpSpPr>
            <p:nvPr/>
          </p:nvGrpSpPr>
          <p:grpSpPr bwMode="auto">
            <a:xfrm>
              <a:off x="4387824" y="5950156"/>
              <a:ext cx="803292" cy="502040"/>
              <a:chOff x="1972" y="3074"/>
              <a:chExt cx="573" cy="353"/>
            </a:xfrm>
          </p:grpSpPr>
          <p:sp>
            <p:nvSpPr>
              <p:cNvPr id="906" name="Rectangle 765"/>
              <p:cNvSpPr>
                <a:spLocks noChangeArrowheads="1"/>
              </p:cNvSpPr>
              <p:nvPr/>
            </p:nvSpPr>
            <p:spPr bwMode="auto">
              <a:xfrm>
                <a:off x="1972" y="3074"/>
                <a:ext cx="573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07" name="Rectangle 766"/>
              <p:cNvSpPr>
                <a:spLocks noChangeArrowheads="1"/>
              </p:cNvSpPr>
              <p:nvPr/>
            </p:nvSpPr>
            <p:spPr bwMode="auto">
              <a:xfrm>
                <a:off x="1972" y="3074"/>
                <a:ext cx="573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sp>
          <p:nvSpPr>
            <p:cNvPr id="786" name="Rectangle 768"/>
            <p:cNvSpPr>
              <a:spLocks noChangeArrowheads="1"/>
            </p:cNvSpPr>
            <p:nvPr/>
          </p:nvSpPr>
          <p:spPr bwMode="auto">
            <a:xfrm>
              <a:off x="4473340" y="6132198"/>
              <a:ext cx="91124" cy="1763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1pPr>
              <a:lvl2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2pPr>
              <a:lvl3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3pPr>
              <a:lvl4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4pPr>
              <a:lvl5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entury" pitchFamily="18" charset="0"/>
                  <a:ea typeface="ＭＳ Ｐゴシック" pitchFamily="50" charset="-128"/>
                  <a:cs typeface="ＭＳ Ｐゴシック" pitchFamily="50" charset="-128"/>
                </a:rPr>
                <a:t> </a:t>
              </a:r>
              <a:endParaRPr kumimoji="1" lang="ja-JP" altLang="ja-JP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grpSp>
          <p:nvGrpSpPr>
            <p:cNvPr id="787" name="Group 771"/>
            <p:cNvGrpSpPr>
              <a:grpSpLocks/>
            </p:cNvGrpSpPr>
            <p:nvPr/>
          </p:nvGrpSpPr>
          <p:grpSpPr bwMode="auto">
            <a:xfrm>
              <a:off x="4509790" y="5954423"/>
              <a:ext cx="165425" cy="250309"/>
              <a:chOff x="2059" y="3077"/>
              <a:chExt cx="118" cy="176"/>
            </a:xfrm>
          </p:grpSpPr>
          <p:pic>
            <p:nvPicPr>
              <p:cNvPr id="904" name="Picture 769"/>
              <p:cNvPicPr>
                <a:picLocks noChangeAspect="1" noChangeArrowheads="1"/>
              </p:cNvPicPr>
              <p:nvPr/>
            </p:nvPicPr>
            <p:blipFill>
              <a:blip r:embed="rId2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59" y="3077"/>
                <a:ext cx="118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05" name="Picture 770"/>
              <p:cNvPicPr>
                <a:picLocks noChangeAspect="1" noChangeArrowheads="1"/>
              </p:cNvPicPr>
              <p:nvPr/>
            </p:nvPicPr>
            <p:blipFill>
              <a:blip r:embed="rId2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59" y="3077"/>
                <a:ext cx="118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88" name="Group 819"/>
            <p:cNvGrpSpPr>
              <a:grpSpLocks/>
            </p:cNvGrpSpPr>
            <p:nvPr/>
          </p:nvGrpSpPr>
          <p:grpSpPr bwMode="auto">
            <a:xfrm>
              <a:off x="4434087" y="6236020"/>
              <a:ext cx="323841" cy="191998"/>
              <a:chOff x="2005" y="3275"/>
              <a:chExt cx="231" cy="135"/>
            </a:xfrm>
          </p:grpSpPr>
          <p:sp>
            <p:nvSpPr>
              <p:cNvPr id="857" name="Freeform 772"/>
              <p:cNvSpPr>
                <a:spLocks/>
              </p:cNvSpPr>
              <p:nvPr/>
            </p:nvSpPr>
            <p:spPr bwMode="auto">
              <a:xfrm>
                <a:off x="2182" y="3324"/>
                <a:ext cx="43" cy="53"/>
              </a:xfrm>
              <a:custGeom>
                <a:avLst/>
                <a:gdLst>
                  <a:gd name="T0" fmla="*/ 0 w 43"/>
                  <a:gd name="T1" fmla="*/ 3 h 53"/>
                  <a:gd name="T2" fmla="*/ 1 w 43"/>
                  <a:gd name="T3" fmla="*/ 2 h 53"/>
                  <a:gd name="T4" fmla="*/ 3 w 43"/>
                  <a:gd name="T5" fmla="*/ 1 h 53"/>
                  <a:gd name="T6" fmla="*/ 5 w 43"/>
                  <a:gd name="T7" fmla="*/ 1 h 53"/>
                  <a:gd name="T8" fmla="*/ 7 w 43"/>
                  <a:gd name="T9" fmla="*/ 0 h 53"/>
                  <a:gd name="T10" fmla="*/ 10 w 43"/>
                  <a:gd name="T11" fmla="*/ 0 h 53"/>
                  <a:gd name="T12" fmla="*/ 13 w 43"/>
                  <a:gd name="T13" fmla="*/ 1 h 53"/>
                  <a:gd name="T14" fmla="*/ 16 w 43"/>
                  <a:gd name="T15" fmla="*/ 1 h 53"/>
                  <a:gd name="T16" fmla="*/ 19 w 43"/>
                  <a:gd name="T17" fmla="*/ 1 h 53"/>
                  <a:gd name="T18" fmla="*/ 22 w 43"/>
                  <a:gd name="T19" fmla="*/ 2 h 53"/>
                  <a:gd name="T20" fmla="*/ 25 w 43"/>
                  <a:gd name="T21" fmla="*/ 3 h 53"/>
                  <a:gd name="T22" fmla="*/ 28 w 43"/>
                  <a:gd name="T23" fmla="*/ 3 h 53"/>
                  <a:gd name="T24" fmla="*/ 31 w 43"/>
                  <a:gd name="T25" fmla="*/ 4 h 53"/>
                  <a:gd name="T26" fmla="*/ 33 w 43"/>
                  <a:gd name="T27" fmla="*/ 4 h 53"/>
                  <a:gd name="T28" fmla="*/ 34 w 43"/>
                  <a:gd name="T29" fmla="*/ 5 h 53"/>
                  <a:gd name="T30" fmla="*/ 35 w 43"/>
                  <a:gd name="T31" fmla="*/ 5 h 53"/>
                  <a:gd name="T32" fmla="*/ 36 w 43"/>
                  <a:gd name="T33" fmla="*/ 5 h 53"/>
                  <a:gd name="T34" fmla="*/ 36 w 43"/>
                  <a:gd name="T35" fmla="*/ 5 h 53"/>
                  <a:gd name="T36" fmla="*/ 36 w 43"/>
                  <a:gd name="T37" fmla="*/ 5 h 53"/>
                  <a:gd name="T38" fmla="*/ 36 w 43"/>
                  <a:gd name="T39" fmla="*/ 4 h 53"/>
                  <a:gd name="T40" fmla="*/ 36 w 43"/>
                  <a:gd name="T41" fmla="*/ 4 h 53"/>
                  <a:gd name="T42" fmla="*/ 37 w 43"/>
                  <a:gd name="T43" fmla="*/ 3 h 53"/>
                  <a:gd name="T44" fmla="*/ 38 w 43"/>
                  <a:gd name="T45" fmla="*/ 3 h 53"/>
                  <a:gd name="T46" fmla="*/ 38 w 43"/>
                  <a:gd name="T47" fmla="*/ 3 h 53"/>
                  <a:gd name="T48" fmla="*/ 40 w 43"/>
                  <a:gd name="T49" fmla="*/ 3 h 53"/>
                  <a:gd name="T50" fmla="*/ 41 w 43"/>
                  <a:gd name="T51" fmla="*/ 3 h 53"/>
                  <a:gd name="T52" fmla="*/ 41 w 43"/>
                  <a:gd name="T53" fmla="*/ 3 h 53"/>
                  <a:gd name="T54" fmla="*/ 42 w 43"/>
                  <a:gd name="T55" fmla="*/ 3 h 53"/>
                  <a:gd name="T56" fmla="*/ 43 w 43"/>
                  <a:gd name="T57" fmla="*/ 4 h 53"/>
                  <a:gd name="T58" fmla="*/ 43 w 43"/>
                  <a:gd name="T59" fmla="*/ 4 h 53"/>
                  <a:gd name="T60" fmla="*/ 43 w 43"/>
                  <a:gd name="T61" fmla="*/ 4 h 53"/>
                  <a:gd name="T62" fmla="*/ 43 w 43"/>
                  <a:gd name="T63" fmla="*/ 4 h 53"/>
                  <a:gd name="T64" fmla="*/ 43 w 43"/>
                  <a:gd name="T65" fmla="*/ 4 h 53"/>
                  <a:gd name="T66" fmla="*/ 43 w 43"/>
                  <a:gd name="T67" fmla="*/ 53 h 53"/>
                  <a:gd name="T68" fmla="*/ 36 w 43"/>
                  <a:gd name="T69" fmla="*/ 53 h 53"/>
                  <a:gd name="T70" fmla="*/ 36 w 43"/>
                  <a:gd name="T71" fmla="*/ 49 h 53"/>
                  <a:gd name="T72" fmla="*/ 36 w 43"/>
                  <a:gd name="T73" fmla="*/ 42 h 53"/>
                  <a:gd name="T74" fmla="*/ 36 w 43"/>
                  <a:gd name="T75" fmla="*/ 35 h 53"/>
                  <a:gd name="T76" fmla="*/ 36 w 43"/>
                  <a:gd name="T77" fmla="*/ 31 h 53"/>
                  <a:gd name="T78" fmla="*/ 34 w 43"/>
                  <a:gd name="T79" fmla="*/ 31 h 53"/>
                  <a:gd name="T80" fmla="*/ 33 w 43"/>
                  <a:gd name="T81" fmla="*/ 30 h 53"/>
                  <a:gd name="T82" fmla="*/ 31 w 43"/>
                  <a:gd name="T83" fmla="*/ 30 h 53"/>
                  <a:gd name="T84" fmla="*/ 29 w 43"/>
                  <a:gd name="T85" fmla="*/ 29 h 53"/>
                  <a:gd name="T86" fmla="*/ 27 w 43"/>
                  <a:gd name="T87" fmla="*/ 29 h 53"/>
                  <a:gd name="T88" fmla="*/ 24 w 43"/>
                  <a:gd name="T89" fmla="*/ 28 h 53"/>
                  <a:gd name="T90" fmla="*/ 22 w 43"/>
                  <a:gd name="T91" fmla="*/ 27 h 53"/>
                  <a:gd name="T92" fmla="*/ 19 w 43"/>
                  <a:gd name="T93" fmla="*/ 27 h 53"/>
                  <a:gd name="T94" fmla="*/ 17 w 43"/>
                  <a:gd name="T95" fmla="*/ 26 h 53"/>
                  <a:gd name="T96" fmla="*/ 14 w 43"/>
                  <a:gd name="T97" fmla="*/ 25 h 53"/>
                  <a:gd name="T98" fmla="*/ 11 w 43"/>
                  <a:gd name="T99" fmla="*/ 24 h 53"/>
                  <a:gd name="T100" fmla="*/ 9 w 43"/>
                  <a:gd name="T101" fmla="*/ 24 h 53"/>
                  <a:gd name="T102" fmla="*/ 6 w 43"/>
                  <a:gd name="T103" fmla="*/ 23 h 53"/>
                  <a:gd name="T104" fmla="*/ 4 w 43"/>
                  <a:gd name="T105" fmla="*/ 23 h 53"/>
                  <a:gd name="T106" fmla="*/ 2 w 43"/>
                  <a:gd name="T107" fmla="*/ 22 h 53"/>
                  <a:gd name="T108" fmla="*/ 0 w 43"/>
                  <a:gd name="T109" fmla="*/ 22 h 53"/>
                  <a:gd name="T110" fmla="*/ 0 w 43"/>
                  <a:gd name="T111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3">
                    <a:moveTo>
                      <a:pt x="0" y="3"/>
                    </a:moveTo>
                    <a:lnTo>
                      <a:pt x="1" y="2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3" y="1"/>
                    </a:lnTo>
                    <a:lnTo>
                      <a:pt x="16" y="1"/>
                    </a:lnTo>
                    <a:lnTo>
                      <a:pt x="19" y="1"/>
                    </a:lnTo>
                    <a:lnTo>
                      <a:pt x="22" y="2"/>
                    </a:lnTo>
                    <a:lnTo>
                      <a:pt x="25" y="3"/>
                    </a:lnTo>
                    <a:lnTo>
                      <a:pt x="28" y="3"/>
                    </a:lnTo>
                    <a:lnTo>
                      <a:pt x="31" y="4"/>
                    </a:lnTo>
                    <a:lnTo>
                      <a:pt x="33" y="4"/>
                    </a:lnTo>
                    <a:lnTo>
                      <a:pt x="34" y="5"/>
                    </a:lnTo>
                    <a:lnTo>
                      <a:pt x="35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40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53"/>
                    </a:lnTo>
                    <a:lnTo>
                      <a:pt x="36" y="53"/>
                    </a:lnTo>
                    <a:lnTo>
                      <a:pt x="36" y="49"/>
                    </a:lnTo>
                    <a:lnTo>
                      <a:pt x="36" y="42"/>
                    </a:lnTo>
                    <a:lnTo>
                      <a:pt x="36" y="35"/>
                    </a:lnTo>
                    <a:lnTo>
                      <a:pt x="36" y="31"/>
                    </a:lnTo>
                    <a:lnTo>
                      <a:pt x="34" y="31"/>
                    </a:lnTo>
                    <a:lnTo>
                      <a:pt x="33" y="30"/>
                    </a:lnTo>
                    <a:lnTo>
                      <a:pt x="31" y="30"/>
                    </a:lnTo>
                    <a:lnTo>
                      <a:pt x="29" y="29"/>
                    </a:lnTo>
                    <a:lnTo>
                      <a:pt x="27" y="29"/>
                    </a:lnTo>
                    <a:lnTo>
                      <a:pt x="24" y="28"/>
                    </a:lnTo>
                    <a:lnTo>
                      <a:pt x="22" y="27"/>
                    </a:lnTo>
                    <a:lnTo>
                      <a:pt x="19" y="27"/>
                    </a:lnTo>
                    <a:lnTo>
                      <a:pt x="17" y="26"/>
                    </a:lnTo>
                    <a:lnTo>
                      <a:pt x="14" y="25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58" name="Freeform 773"/>
              <p:cNvSpPr>
                <a:spLocks/>
              </p:cNvSpPr>
              <p:nvPr/>
            </p:nvSpPr>
            <p:spPr bwMode="auto">
              <a:xfrm>
                <a:off x="2171" y="3314"/>
                <a:ext cx="24" cy="21"/>
              </a:xfrm>
              <a:custGeom>
                <a:avLst/>
                <a:gdLst>
                  <a:gd name="T0" fmla="*/ 24 w 24"/>
                  <a:gd name="T1" fmla="*/ 21 h 21"/>
                  <a:gd name="T2" fmla="*/ 24 w 24"/>
                  <a:gd name="T3" fmla="*/ 0 h 21"/>
                  <a:gd name="T4" fmla="*/ 0 w 24"/>
                  <a:gd name="T5" fmla="*/ 5 h 21"/>
                  <a:gd name="T6" fmla="*/ 0 w 24"/>
                  <a:gd name="T7" fmla="*/ 21 h 21"/>
                  <a:gd name="T8" fmla="*/ 24 w 24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1">
                    <a:moveTo>
                      <a:pt x="24" y="21"/>
                    </a:moveTo>
                    <a:lnTo>
                      <a:pt x="24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4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59" name="Freeform 774"/>
              <p:cNvSpPr>
                <a:spLocks/>
              </p:cNvSpPr>
              <p:nvPr/>
            </p:nvSpPr>
            <p:spPr bwMode="auto">
              <a:xfrm>
                <a:off x="2174" y="3319"/>
                <a:ext cx="18" cy="27"/>
              </a:xfrm>
              <a:custGeom>
                <a:avLst/>
                <a:gdLst>
                  <a:gd name="T0" fmla="*/ 18 w 18"/>
                  <a:gd name="T1" fmla="*/ 0 h 27"/>
                  <a:gd name="T2" fmla="*/ 0 w 18"/>
                  <a:gd name="T3" fmla="*/ 1 h 27"/>
                  <a:gd name="T4" fmla="*/ 0 w 18"/>
                  <a:gd name="T5" fmla="*/ 26 h 27"/>
                  <a:gd name="T6" fmla="*/ 7 w 18"/>
                  <a:gd name="T7" fmla="*/ 27 h 27"/>
                  <a:gd name="T8" fmla="*/ 18 w 18"/>
                  <a:gd name="T9" fmla="*/ 26 h 27"/>
                  <a:gd name="T10" fmla="*/ 18 w 18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7">
                    <a:moveTo>
                      <a:pt x="18" y="0"/>
                    </a:moveTo>
                    <a:lnTo>
                      <a:pt x="0" y="1"/>
                    </a:lnTo>
                    <a:lnTo>
                      <a:pt x="0" y="26"/>
                    </a:lnTo>
                    <a:lnTo>
                      <a:pt x="7" y="27"/>
                    </a:lnTo>
                    <a:lnTo>
                      <a:pt x="18" y="26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60" name="Freeform 775"/>
              <p:cNvSpPr>
                <a:spLocks/>
              </p:cNvSpPr>
              <p:nvPr/>
            </p:nvSpPr>
            <p:spPr bwMode="auto">
              <a:xfrm>
                <a:off x="2155" y="3326"/>
                <a:ext cx="61" cy="48"/>
              </a:xfrm>
              <a:custGeom>
                <a:avLst/>
                <a:gdLst>
                  <a:gd name="T0" fmla="*/ 14 w 61"/>
                  <a:gd name="T1" fmla="*/ 0 h 48"/>
                  <a:gd name="T2" fmla="*/ 13 w 61"/>
                  <a:gd name="T3" fmla="*/ 0 h 48"/>
                  <a:gd name="T4" fmla="*/ 12 w 61"/>
                  <a:gd name="T5" fmla="*/ 1 h 48"/>
                  <a:gd name="T6" fmla="*/ 11 w 61"/>
                  <a:gd name="T7" fmla="*/ 1 h 48"/>
                  <a:gd name="T8" fmla="*/ 10 w 61"/>
                  <a:gd name="T9" fmla="*/ 1 h 48"/>
                  <a:gd name="T10" fmla="*/ 9 w 61"/>
                  <a:gd name="T11" fmla="*/ 2 h 48"/>
                  <a:gd name="T12" fmla="*/ 8 w 61"/>
                  <a:gd name="T13" fmla="*/ 2 h 48"/>
                  <a:gd name="T14" fmla="*/ 6 w 61"/>
                  <a:gd name="T15" fmla="*/ 3 h 48"/>
                  <a:gd name="T16" fmla="*/ 5 w 61"/>
                  <a:gd name="T17" fmla="*/ 4 h 48"/>
                  <a:gd name="T18" fmla="*/ 3 w 61"/>
                  <a:gd name="T19" fmla="*/ 7 h 48"/>
                  <a:gd name="T20" fmla="*/ 2 w 61"/>
                  <a:gd name="T21" fmla="*/ 12 h 48"/>
                  <a:gd name="T22" fmla="*/ 1 w 61"/>
                  <a:gd name="T23" fmla="*/ 18 h 48"/>
                  <a:gd name="T24" fmla="*/ 0 w 61"/>
                  <a:gd name="T25" fmla="*/ 25 h 48"/>
                  <a:gd name="T26" fmla="*/ 0 w 61"/>
                  <a:gd name="T27" fmla="*/ 32 h 48"/>
                  <a:gd name="T28" fmla="*/ 0 w 61"/>
                  <a:gd name="T29" fmla="*/ 38 h 48"/>
                  <a:gd name="T30" fmla="*/ 0 w 61"/>
                  <a:gd name="T31" fmla="*/ 41 h 48"/>
                  <a:gd name="T32" fmla="*/ 0 w 61"/>
                  <a:gd name="T33" fmla="*/ 43 h 48"/>
                  <a:gd name="T34" fmla="*/ 53 w 61"/>
                  <a:gd name="T35" fmla="*/ 48 h 48"/>
                  <a:gd name="T36" fmla="*/ 52 w 61"/>
                  <a:gd name="T37" fmla="*/ 35 h 48"/>
                  <a:gd name="T38" fmla="*/ 52 w 61"/>
                  <a:gd name="T39" fmla="*/ 34 h 48"/>
                  <a:gd name="T40" fmla="*/ 53 w 61"/>
                  <a:gd name="T41" fmla="*/ 34 h 48"/>
                  <a:gd name="T42" fmla="*/ 53 w 61"/>
                  <a:gd name="T43" fmla="*/ 34 h 48"/>
                  <a:gd name="T44" fmla="*/ 54 w 61"/>
                  <a:gd name="T45" fmla="*/ 33 h 48"/>
                  <a:gd name="T46" fmla="*/ 54 w 61"/>
                  <a:gd name="T47" fmla="*/ 33 h 48"/>
                  <a:gd name="T48" fmla="*/ 55 w 61"/>
                  <a:gd name="T49" fmla="*/ 33 h 48"/>
                  <a:gd name="T50" fmla="*/ 56 w 61"/>
                  <a:gd name="T51" fmla="*/ 32 h 48"/>
                  <a:gd name="T52" fmla="*/ 56 w 61"/>
                  <a:gd name="T53" fmla="*/ 32 h 48"/>
                  <a:gd name="T54" fmla="*/ 57 w 61"/>
                  <a:gd name="T55" fmla="*/ 31 h 48"/>
                  <a:gd name="T56" fmla="*/ 58 w 61"/>
                  <a:gd name="T57" fmla="*/ 30 h 48"/>
                  <a:gd name="T58" fmla="*/ 59 w 61"/>
                  <a:gd name="T59" fmla="*/ 29 h 48"/>
                  <a:gd name="T60" fmla="*/ 60 w 61"/>
                  <a:gd name="T61" fmla="*/ 27 h 48"/>
                  <a:gd name="T62" fmla="*/ 60 w 61"/>
                  <a:gd name="T63" fmla="*/ 26 h 48"/>
                  <a:gd name="T64" fmla="*/ 61 w 61"/>
                  <a:gd name="T65" fmla="*/ 24 h 48"/>
                  <a:gd name="T66" fmla="*/ 60 w 61"/>
                  <a:gd name="T67" fmla="*/ 23 h 48"/>
                  <a:gd name="T68" fmla="*/ 60 w 61"/>
                  <a:gd name="T69" fmla="*/ 20 h 48"/>
                  <a:gd name="T70" fmla="*/ 60 w 61"/>
                  <a:gd name="T71" fmla="*/ 20 h 48"/>
                  <a:gd name="T72" fmla="*/ 59 w 61"/>
                  <a:gd name="T73" fmla="*/ 18 h 48"/>
                  <a:gd name="T74" fmla="*/ 58 w 61"/>
                  <a:gd name="T75" fmla="*/ 16 h 48"/>
                  <a:gd name="T76" fmla="*/ 56 w 61"/>
                  <a:gd name="T77" fmla="*/ 13 h 48"/>
                  <a:gd name="T78" fmla="*/ 54 w 61"/>
                  <a:gd name="T79" fmla="*/ 9 h 48"/>
                  <a:gd name="T80" fmla="*/ 51 w 61"/>
                  <a:gd name="T81" fmla="*/ 6 h 48"/>
                  <a:gd name="T82" fmla="*/ 48 w 61"/>
                  <a:gd name="T83" fmla="*/ 4 h 48"/>
                  <a:gd name="T84" fmla="*/ 45 w 61"/>
                  <a:gd name="T85" fmla="*/ 2 h 48"/>
                  <a:gd name="T86" fmla="*/ 44 w 61"/>
                  <a:gd name="T87" fmla="*/ 1 h 48"/>
                  <a:gd name="T88" fmla="*/ 43 w 61"/>
                  <a:gd name="T89" fmla="*/ 1 h 48"/>
                  <a:gd name="T90" fmla="*/ 42 w 61"/>
                  <a:gd name="T91" fmla="*/ 1 h 48"/>
                  <a:gd name="T92" fmla="*/ 41 w 61"/>
                  <a:gd name="T93" fmla="*/ 1 h 48"/>
                  <a:gd name="T94" fmla="*/ 40 w 61"/>
                  <a:gd name="T95" fmla="*/ 1 h 48"/>
                  <a:gd name="T96" fmla="*/ 39 w 61"/>
                  <a:gd name="T97" fmla="*/ 0 h 48"/>
                  <a:gd name="T98" fmla="*/ 38 w 61"/>
                  <a:gd name="T99" fmla="*/ 0 h 48"/>
                  <a:gd name="T100" fmla="*/ 37 w 61"/>
                  <a:gd name="T101" fmla="*/ 0 h 48"/>
                  <a:gd name="T102" fmla="*/ 27 w 61"/>
                  <a:gd name="T103" fmla="*/ 13 h 48"/>
                  <a:gd name="T104" fmla="*/ 19 w 61"/>
                  <a:gd name="T105" fmla="*/ 0 h 48"/>
                  <a:gd name="T106" fmla="*/ 14 w 61"/>
                  <a:gd name="T10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1" h="48">
                    <a:moveTo>
                      <a:pt x="14" y="0"/>
                    </a:moveTo>
                    <a:lnTo>
                      <a:pt x="13" y="0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1" y="18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53" y="48"/>
                    </a:lnTo>
                    <a:lnTo>
                      <a:pt x="52" y="35"/>
                    </a:lnTo>
                    <a:lnTo>
                      <a:pt x="52" y="34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5" y="33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7" y="31"/>
                    </a:lnTo>
                    <a:lnTo>
                      <a:pt x="58" y="30"/>
                    </a:lnTo>
                    <a:lnTo>
                      <a:pt x="59" y="29"/>
                    </a:lnTo>
                    <a:lnTo>
                      <a:pt x="60" y="27"/>
                    </a:lnTo>
                    <a:lnTo>
                      <a:pt x="60" y="26"/>
                    </a:lnTo>
                    <a:lnTo>
                      <a:pt x="61" y="24"/>
                    </a:lnTo>
                    <a:lnTo>
                      <a:pt x="60" y="23"/>
                    </a:lnTo>
                    <a:lnTo>
                      <a:pt x="60" y="20"/>
                    </a:lnTo>
                    <a:lnTo>
                      <a:pt x="60" y="20"/>
                    </a:lnTo>
                    <a:lnTo>
                      <a:pt x="59" y="18"/>
                    </a:lnTo>
                    <a:lnTo>
                      <a:pt x="58" y="16"/>
                    </a:lnTo>
                    <a:lnTo>
                      <a:pt x="56" y="13"/>
                    </a:lnTo>
                    <a:lnTo>
                      <a:pt x="54" y="9"/>
                    </a:lnTo>
                    <a:lnTo>
                      <a:pt x="51" y="6"/>
                    </a:lnTo>
                    <a:lnTo>
                      <a:pt x="48" y="4"/>
                    </a:lnTo>
                    <a:lnTo>
                      <a:pt x="45" y="2"/>
                    </a:lnTo>
                    <a:lnTo>
                      <a:pt x="44" y="1"/>
                    </a:lnTo>
                    <a:lnTo>
                      <a:pt x="43" y="1"/>
                    </a:lnTo>
                    <a:lnTo>
                      <a:pt x="42" y="1"/>
                    </a:lnTo>
                    <a:lnTo>
                      <a:pt x="41" y="1"/>
                    </a:lnTo>
                    <a:lnTo>
                      <a:pt x="40" y="1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27" y="13"/>
                    </a:lnTo>
                    <a:lnTo>
                      <a:pt x="19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61" name="Freeform 776"/>
              <p:cNvSpPr>
                <a:spLocks/>
              </p:cNvSpPr>
              <p:nvPr/>
            </p:nvSpPr>
            <p:spPr bwMode="auto">
              <a:xfrm>
                <a:off x="2158" y="3328"/>
                <a:ext cx="55" cy="46"/>
              </a:xfrm>
              <a:custGeom>
                <a:avLst/>
                <a:gdLst>
                  <a:gd name="T0" fmla="*/ 0 w 55"/>
                  <a:gd name="T1" fmla="*/ 40 h 46"/>
                  <a:gd name="T2" fmla="*/ 0 w 55"/>
                  <a:gd name="T3" fmla="*/ 29 h 46"/>
                  <a:gd name="T4" fmla="*/ 0 w 55"/>
                  <a:gd name="T5" fmla="*/ 20 h 46"/>
                  <a:gd name="T6" fmla="*/ 0 w 55"/>
                  <a:gd name="T7" fmla="*/ 14 h 46"/>
                  <a:gd name="T8" fmla="*/ 1 w 55"/>
                  <a:gd name="T9" fmla="*/ 10 h 46"/>
                  <a:gd name="T10" fmla="*/ 1 w 55"/>
                  <a:gd name="T11" fmla="*/ 7 h 46"/>
                  <a:gd name="T12" fmla="*/ 2 w 55"/>
                  <a:gd name="T13" fmla="*/ 6 h 46"/>
                  <a:gd name="T14" fmla="*/ 2 w 55"/>
                  <a:gd name="T15" fmla="*/ 5 h 46"/>
                  <a:gd name="T16" fmla="*/ 3 w 55"/>
                  <a:gd name="T17" fmla="*/ 5 h 46"/>
                  <a:gd name="T18" fmla="*/ 3 w 55"/>
                  <a:gd name="T19" fmla="*/ 4 h 46"/>
                  <a:gd name="T20" fmla="*/ 4 w 55"/>
                  <a:gd name="T21" fmla="*/ 3 h 46"/>
                  <a:gd name="T22" fmla="*/ 5 w 55"/>
                  <a:gd name="T23" fmla="*/ 3 h 46"/>
                  <a:gd name="T24" fmla="*/ 6 w 55"/>
                  <a:gd name="T25" fmla="*/ 2 h 46"/>
                  <a:gd name="T26" fmla="*/ 6 w 55"/>
                  <a:gd name="T27" fmla="*/ 2 h 46"/>
                  <a:gd name="T28" fmla="*/ 7 w 55"/>
                  <a:gd name="T29" fmla="*/ 1 h 46"/>
                  <a:gd name="T30" fmla="*/ 8 w 55"/>
                  <a:gd name="T31" fmla="*/ 1 h 46"/>
                  <a:gd name="T32" fmla="*/ 9 w 55"/>
                  <a:gd name="T33" fmla="*/ 1 h 46"/>
                  <a:gd name="T34" fmla="*/ 15 w 55"/>
                  <a:gd name="T35" fmla="*/ 0 h 46"/>
                  <a:gd name="T36" fmla="*/ 23 w 55"/>
                  <a:gd name="T37" fmla="*/ 14 h 46"/>
                  <a:gd name="T38" fmla="*/ 35 w 55"/>
                  <a:gd name="T39" fmla="*/ 0 h 46"/>
                  <a:gd name="T40" fmla="*/ 39 w 55"/>
                  <a:gd name="T41" fmla="*/ 0 h 46"/>
                  <a:gd name="T42" fmla="*/ 41 w 55"/>
                  <a:gd name="T43" fmla="*/ 1 h 46"/>
                  <a:gd name="T44" fmla="*/ 44 w 55"/>
                  <a:gd name="T45" fmla="*/ 3 h 46"/>
                  <a:gd name="T46" fmla="*/ 46 w 55"/>
                  <a:gd name="T47" fmla="*/ 5 h 46"/>
                  <a:gd name="T48" fmla="*/ 48 w 55"/>
                  <a:gd name="T49" fmla="*/ 8 h 46"/>
                  <a:gd name="T50" fmla="*/ 50 w 55"/>
                  <a:gd name="T51" fmla="*/ 11 h 46"/>
                  <a:gd name="T52" fmla="*/ 52 w 55"/>
                  <a:gd name="T53" fmla="*/ 13 h 46"/>
                  <a:gd name="T54" fmla="*/ 53 w 55"/>
                  <a:gd name="T55" fmla="*/ 15 h 46"/>
                  <a:gd name="T56" fmla="*/ 53 w 55"/>
                  <a:gd name="T57" fmla="*/ 15 h 46"/>
                  <a:gd name="T58" fmla="*/ 54 w 55"/>
                  <a:gd name="T59" fmla="*/ 16 h 46"/>
                  <a:gd name="T60" fmla="*/ 54 w 55"/>
                  <a:gd name="T61" fmla="*/ 18 h 46"/>
                  <a:gd name="T62" fmla="*/ 55 w 55"/>
                  <a:gd name="T63" fmla="*/ 20 h 46"/>
                  <a:gd name="T64" fmla="*/ 54 w 55"/>
                  <a:gd name="T65" fmla="*/ 23 h 46"/>
                  <a:gd name="T66" fmla="*/ 53 w 55"/>
                  <a:gd name="T67" fmla="*/ 25 h 46"/>
                  <a:gd name="T68" fmla="*/ 51 w 55"/>
                  <a:gd name="T69" fmla="*/ 26 h 46"/>
                  <a:gd name="T70" fmla="*/ 50 w 55"/>
                  <a:gd name="T71" fmla="*/ 28 h 46"/>
                  <a:gd name="T72" fmla="*/ 49 w 55"/>
                  <a:gd name="T73" fmla="*/ 29 h 46"/>
                  <a:gd name="T74" fmla="*/ 48 w 55"/>
                  <a:gd name="T75" fmla="*/ 30 h 46"/>
                  <a:gd name="T76" fmla="*/ 47 w 55"/>
                  <a:gd name="T77" fmla="*/ 31 h 46"/>
                  <a:gd name="T78" fmla="*/ 46 w 55"/>
                  <a:gd name="T79" fmla="*/ 31 h 46"/>
                  <a:gd name="T80" fmla="*/ 46 w 55"/>
                  <a:gd name="T81" fmla="*/ 31 h 46"/>
                  <a:gd name="T82" fmla="*/ 48 w 55"/>
                  <a:gd name="T83" fmla="*/ 46 h 46"/>
                  <a:gd name="T84" fmla="*/ 0 w 55"/>
                  <a:gd name="T85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5" h="46">
                    <a:moveTo>
                      <a:pt x="0" y="40"/>
                    </a:moveTo>
                    <a:lnTo>
                      <a:pt x="0" y="29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5" y="0"/>
                    </a:lnTo>
                    <a:lnTo>
                      <a:pt x="23" y="14"/>
                    </a:lnTo>
                    <a:lnTo>
                      <a:pt x="35" y="0"/>
                    </a:lnTo>
                    <a:lnTo>
                      <a:pt x="39" y="0"/>
                    </a:lnTo>
                    <a:lnTo>
                      <a:pt x="41" y="1"/>
                    </a:lnTo>
                    <a:lnTo>
                      <a:pt x="44" y="3"/>
                    </a:lnTo>
                    <a:lnTo>
                      <a:pt x="46" y="5"/>
                    </a:lnTo>
                    <a:lnTo>
                      <a:pt x="48" y="8"/>
                    </a:lnTo>
                    <a:lnTo>
                      <a:pt x="50" y="11"/>
                    </a:lnTo>
                    <a:lnTo>
                      <a:pt x="52" y="13"/>
                    </a:lnTo>
                    <a:lnTo>
                      <a:pt x="53" y="15"/>
                    </a:lnTo>
                    <a:lnTo>
                      <a:pt x="53" y="15"/>
                    </a:lnTo>
                    <a:lnTo>
                      <a:pt x="54" y="16"/>
                    </a:lnTo>
                    <a:lnTo>
                      <a:pt x="54" y="18"/>
                    </a:lnTo>
                    <a:lnTo>
                      <a:pt x="55" y="20"/>
                    </a:lnTo>
                    <a:lnTo>
                      <a:pt x="54" y="23"/>
                    </a:lnTo>
                    <a:lnTo>
                      <a:pt x="53" y="25"/>
                    </a:lnTo>
                    <a:lnTo>
                      <a:pt x="51" y="26"/>
                    </a:lnTo>
                    <a:lnTo>
                      <a:pt x="50" y="28"/>
                    </a:lnTo>
                    <a:lnTo>
                      <a:pt x="49" y="29"/>
                    </a:lnTo>
                    <a:lnTo>
                      <a:pt x="48" y="30"/>
                    </a:lnTo>
                    <a:lnTo>
                      <a:pt x="47" y="31"/>
                    </a:lnTo>
                    <a:lnTo>
                      <a:pt x="46" y="31"/>
                    </a:lnTo>
                    <a:lnTo>
                      <a:pt x="46" y="31"/>
                    </a:lnTo>
                    <a:lnTo>
                      <a:pt x="48" y="46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62" name="Freeform 777"/>
              <p:cNvSpPr>
                <a:spLocks/>
              </p:cNvSpPr>
              <p:nvPr/>
            </p:nvSpPr>
            <p:spPr bwMode="auto">
              <a:xfrm>
                <a:off x="2170" y="3349"/>
                <a:ext cx="40" cy="18"/>
              </a:xfrm>
              <a:custGeom>
                <a:avLst/>
                <a:gdLst>
                  <a:gd name="T0" fmla="*/ 15 w 40"/>
                  <a:gd name="T1" fmla="*/ 17 h 18"/>
                  <a:gd name="T2" fmla="*/ 16 w 40"/>
                  <a:gd name="T3" fmla="*/ 18 h 18"/>
                  <a:gd name="T4" fmla="*/ 17 w 40"/>
                  <a:gd name="T5" fmla="*/ 17 h 18"/>
                  <a:gd name="T6" fmla="*/ 19 w 40"/>
                  <a:gd name="T7" fmla="*/ 17 h 18"/>
                  <a:gd name="T8" fmla="*/ 20 w 40"/>
                  <a:gd name="T9" fmla="*/ 17 h 18"/>
                  <a:gd name="T10" fmla="*/ 22 w 40"/>
                  <a:gd name="T11" fmla="*/ 17 h 18"/>
                  <a:gd name="T12" fmla="*/ 24 w 40"/>
                  <a:gd name="T13" fmla="*/ 16 h 18"/>
                  <a:gd name="T14" fmla="*/ 26 w 40"/>
                  <a:gd name="T15" fmla="*/ 15 h 18"/>
                  <a:gd name="T16" fmla="*/ 28 w 40"/>
                  <a:gd name="T17" fmla="*/ 15 h 18"/>
                  <a:gd name="T18" fmla="*/ 30 w 40"/>
                  <a:gd name="T19" fmla="*/ 14 h 18"/>
                  <a:gd name="T20" fmla="*/ 32 w 40"/>
                  <a:gd name="T21" fmla="*/ 13 h 18"/>
                  <a:gd name="T22" fmla="*/ 34 w 40"/>
                  <a:gd name="T23" fmla="*/ 13 h 18"/>
                  <a:gd name="T24" fmla="*/ 35 w 40"/>
                  <a:gd name="T25" fmla="*/ 12 h 18"/>
                  <a:gd name="T26" fmla="*/ 37 w 40"/>
                  <a:gd name="T27" fmla="*/ 11 h 18"/>
                  <a:gd name="T28" fmla="*/ 38 w 40"/>
                  <a:gd name="T29" fmla="*/ 10 h 18"/>
                  <a:gd name="T30" fmla="*/ 39 w 40"/>
                  <a:gd name="T31" fmla="*/ 9 h 18"/>
                  <a:gd name="T32" fmla="*/ 40 w 40"/>
                  <a:gd name="T33" fmla="*/ 9 h 18"/>
                  <a:gd name="T34" fmla="*/ 32 w 40"/>
                  <a:gd name="T35" fmla="*/ 0 h 18"/>
                  <a:gd name="T36" fmla="*/ 32 w 40"/>
                  <a:gd name="T37" fmla="*/ 1 h 18"/>
                  <a:gd name="T38" fmla="*/ 32 w 40"/>
                  <a:gd name="T39" fmla="*/ 1 h 18"/>
                  <a:gd name="T40" fmla="*/ 31 w 40"/>
                  <a:gd name="T41" fmla="*/ 2 h 18"/>
                  <a:gd name="T42" fmla="*/ 31 w 40"/>
                  <a:gd name="T43" fmla="*/ 2 h 18"/>
                  <a:gd name="T44" fmla="*/ 30 w 40"/>
                  <a:gd name="T45" fmla="*/ 2 h 18"/>
                  <a:gd name="T46" fmla="*/ 30 w 40"/>
                  <a:gd name="T47" fmla="*/ 3 h 18"/>
                  <a:gd name="T48" fmla="*/ 29 w 40"/>
                  <a:gd name="T49" fmla="*/ 3 h 18"/>
                  <a:gd name="T50" fmla="*/ 28 w 40"/>
                  <a:gd name="T51" fmla="*/ 4 h 18"/>
                  <a:gd name="T52" fmla="*/ 27 w 40"/>
                  <a:gd name="T53" fmla="*/ 4 h 18"/>
                  <a:gd name="T54" fmla="*/ 25 w 40"/>
                  <a:gd name="T55" fmla="*/ 5 h 18"/>
                  <a:gd name="T56" fmla="*/ 24 w 40"/>
                  <a:gd name="T57" fmla="*/ 6 h 18"/>
                  <a:gd name="T58" fmla="*/ 22 w 40"/>
                  <a:gd name="T59" fmla="*/ 6 h 18"/>
                  <a:gd name="T60" fmla="*/ 19 w 40"/>
                  <a:gd name="T61" fmla="*/ 7 h 18"/>
                  <a:gd name="T62" fmla="*/ 17 w 40"/>
                  <a:gd name="T63" fmla="*/ 7 h 18"/>
                  <a:gd name="T64" fmla="*/ 15 w 40"/>
                  <a:gd name="T65" fmla="*/ 7 h 18"/>
                  <a:gd name="T66" fmla="*/ 13 w 40"/>
                  <a:gd name="T67" fmla="*/ 8 h 18"/>
                  <a:gd name="T68" fmla="*/ 12 w 40"/>
                  <a:gd name="T69" fmla="*/ 6 h 18"/>
                  <a:gd name="T70" fmla="*/ 11 w 40"/>
                  <a:gd name="T71" fmla="*/ 5 h 18"/>
                  <a:gd name="T72" fmla="*/ 11 w 40"/>
                  <a:gd name="T73" fmla="*/ 4 h 18"/>
                  <a:gd name="T74" fmla="*/ 10 w 40"/>
                  <a:gd name="T75" fmla="*/ 3 h 18"/>
                  <a:gd name="T76" fmla="*/ 9 w 40"/>
                  <a:gd name="T77" fmla="*/ 2 h 18"/>
                  <a:gd name="T78" fmla="*/ 8 w 40"/>
                  <a:gd name="T79" fmla="*/ 2 h 18"/>
                  <a:gd name="T80" fmla="*/ 8 w 40"/>
                  <a:gd name="T81" fmla="*/ 1 h 18"/>
                  <a:gd name="T82" fmla="*/ 7 w 40"/>
                  <a:gd name="T83" fmla="*/ 2 h 18"/>
                  <a:gd name="T84" fmla="*/ 6 w 40"/>
                  <a:gd name="T85" fmla="*/ 3 h 18"/>
                  <a:gd name="T86" fmla="*/ 6 w 40"/>
                  <a:gd name="T87" fmla="*/ 5 h 18"/>
                  <a:gd name="T88" fmla="*/ 6 w 40"/>
                  <a:gd name="T89" fmla="*/ 6 h 18"/>
                  <a:gd name="T90" fmla="*/ 6 w 40"/>
                  <a:gd name="T91" fmla="*/ 7 h 18"/>
                  <a:gd name="T92" fmla="*/ 0 w 40"/>
                  <a:gd name="T93" fmla="*/ 6 h 18"/>
                  <a:gd name="T94" fmla="*/ 2 w 40"/>
                  <a:gd name="T95" fmla="*/ 17 h 18"/>
                  <a:gd name="T96" fmla="*/ 3 w 40"/>
                  <a:gd name="T97" fmla="*/ 17 h 18"/>
                  <a:gd name="T98" fmla="*/ 5 w 40"/>
                  <a:gd name="T99" fmla="*/ 17 h 18"/>
                  <a:gd name="T100" fmla="*/ 7 w 40"/>
                  <a:gd name="T101" fmla="*/ 17 h 18"/>
                  <a:gd name="T102" fmla="*/ 10 w 40"/>
                  <a:gd name="T103" fmla="*/ 17 h 18"/>
                  <a:gd name="T104" fmla="*/ 12 w 40"/>
                  <a:gd name="T105" fmla="*/ 17 h 18"/>
                  <a:gd name="T106" fmla="*/ 13 w 40"/>
                  <a:gd name="T107" fmla="*/ 17 h 18"/>
                  <a:gd name="T108" fmla="*/ 15 w 40"/>
                  <a:gd name="T109" fmla="*/ 17 h 18"/>
                  <a:gd name="T110" fmla="*/ 15 w 40"/>
                  <a:gd name="T11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" h="18">
                    <a:moveTo>
                      <a:pt x="15" y="17"/>
                    </a:moveTo>
                    <a:lnTo>
                      <a:pt x="16" y="18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20" y="17"/>
                    </a:lnTo>
                    <a:lnTo>
                      <a:pt x="22" y="17"/>
                    </a:lnTo>
                    <a:lnTo>
                      <a:pt x="24" y="16"/>
                    </a:lnTo>
                    <a:lnTo>
                      <a:pt x="26" y="15"/>
                    </a:lnTo>
                    <a:lnTo>
                      <a:pt x="28" y="15"/>
                    </a:lnTo>
                    <a:lnTo>
                      <a:pt x="30" y="14"/>
                    </a:lnTo>
                    <a:lnTo>
                      <a:pt x="32" y="13"/>
                    </a:lnTo>
                    <a:lnTo>
                      <a:pt x="34" y="13"/>
                    </a:lnTo>
                    <a:lnTo>
                      <a:pt x="35" y="12"/>
                    </a:lnTo>
                    <a:lnTo>
                      <a:pt x="37" y="11"/>
                    </a:lnTo>
                    <a:lnTo>
                      <a:pt x="38" y="10"/>
                    </a:lnTo>
                    <a:lnTo>
                      <a:pt x="39" y="9"/>
                    </a:lnTo>
                    <a:lnTo>
                      <a:pt x="40" y="9"/>
                    </a:lnTo>
                    <a:lnTo>
                      <a:pt x="32" y="0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29" y="3"/>
                    </a:lnTo>
                    <a:lnTo>
                      <a:pt x="28" y="4"/>
                    </a:lnTo>
                    <a:lnTo>
                      <a:pt x="27" y="4"/>
                    </a:lnTo>
                    <a:lnTo>
                      <a:pt x="25" y="5"/>
                    </a:lnTo>
                    <a:lnTo>
                      <a:pt x="24" y="6"/>
                    </a:lnTo>
                    <a:lnTo>
                      <a:pt x="22" y="6"/>
                    </a:lnTo>
                    <a:lnTo>
                      <a:pt x="19" y="7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3" y="8"/>
                    </a:lnTo>
                    <a:lnTo>
                      <a:pt x="12" y="6"/>
                    </a:lnTo>
                    <a:lnTo>
                      <a:pt x="11" y="5"/>
                    </a:lnTo>
                    <a:lnTo>
                      <a:pt x="11" y="4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0" y="6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5" y="17"/>
                    </a:lnTo>
                    <a:lnTo>
                      <a:pt x="15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63" name="Freeform 778"/>
              <p:cNvSpPr>
                <a:spLocks/>
              </p:cNvSpPr>
              <p:nvPr/>
            </p:nvSpPr>
            <p:spPr bwMode="auto">
              <a:xfrm>
                <a:off x="2184" y="3345"/>
                <a:ext cx="29" cy="19"/>
              </a:xfrm>
              <a:custGeom>
                <a:avLst/>
                <a:gdLst>
                  <a:gd name="T0" fmla="*/ 3 w 29"/>
                  <a:gd name="T1" fmla="*/ 19 h 19"/>
                  <a:gd name="T2" fmla="*/ 4 w 29"/>
                  <a:gd name="T3" fmla="*/ 19 h 19"/>
                  <a:gd name="T4" fmla="*/ 5 w 29"/>
                  <a:gd name="T5" fmla="*/ 19 h 19"/>
                  <a:gd name="T6" fmla="*/ 6 w 29"/>
                  <a:gd name="T7" fmla="*/ 19 h 19"/>
                  <a:gd name="T8" fmla="*/ 8 w 29"/>
                  <a:gd name="T9" fmla="*/ 18 h 19"/>
                  <a:gd name="T10" fmla="*/ 9 w 29"/>
                  <a:gd name="T11" fmla="*/ 18 h 19"/>
                  <a:gd name="T12" fmla="*/ 11 w 29"/>
                  <a:gd name="T13" fmla="*/ 17 h 19"/>
                  <a:gd name="T14" fmla="*/ 13 w 29"/>
                  <a:gd name="T15" fmla="*/ 17 h 19"/>
                  <a:gd name="T16" fmla="*/ 14 w 29"/>
                  <a:gd name="T17" fmla="*/ 16 h 19"/>
                  <a:gd name="T18" fmla="*/ 16 w 29"/>
                  <a:gd name="T19" fmla="*/ 15 h 19"/>
                  <a:gd name="T20" fmla="*/ 18 w 29"/>
                  <a:gd name="T21" fmla="*/ 15 h 19"/>
                  <a:gd name="T22" fmla="*/ 19 w 29"/>
                  <a:gd name="T23" fmla="*/ 14 h 19"/>
                  <a:gd name="T24" fmla="*/ 21 w 29"/>
                  <a:gd name="T25" fmla="*/ 14 h 19"/>
                  <a:gd name="T26" fmla="*/ 22 w 29"/>
                  <a:gd name="T27" fmla="*/ 13 h 19"/>
                  <a:gd name="T28" fmla="*/ 23 w 29"/>
                  <a:gd name="T29" fmla="*/ 12 h 19"/>
                  <a:gd name="T30" fmla="*/ 24 w 29"/>
                  <a:gd name="T31" fmla="*/ 12 h 19"/>
                  <a:gd name="T32" fmla="*/ 25 w 29"/>
                  <a:gd name="T33" fmla="*/ 11 h 19"/>
                  <a:gd name="T34" fmla="*/ 26 w 29"/>
                  <a:gd name="T35" fmla="*/ 10 h 19"/>
                  <a:gd name="T36" fmla="*/ 27 w 29"/>
                  <a:gd name="T37" fmla="*/ 9 h 19"/>
                  <a:gd name="T38" fmla="*/ 28 w 29"/>
                  <a:gd name="T39" fmla="*/ 8 h 19"/>
                  <a:gd name="T40" fmla="*/ 29 w 29"/>
                  <a:gd name="T41" fmla="*/ 6 h 19"/>
                  <a:gd name="T42" fmla="*/ 29 w 29"/>
                  <a:gd name="T43" fmla="*/ 5 h 19"/>
                  <a:gd name="T44" fmla="*/ 29 w 29"/>
                  <a:gd name="T45" fmla="*/ 4 h 19"/>
                  <a:gd name="T46" fmla="*/ 29 w 29"/>
                  <a:gd name="T47" fmla="*/ 2 h 19"/>
                  <a:gd name="T48" fmla="*/ 28 w 29"/>
                  <a:gd name="T49" fmla="*/ 0 h 19"/>
                  <a:gd name="T50" fmla="*/ 20 w 29"/>
                  <a:gd name="T51" fmla="*/ 3 h 19"/>
                  <a:gd name="T52" fmla="*/ 20 w 29"/>
                  <a:gd name="T53" fmla="*/ 5 h 19"/>
                  <a:gd name="T54" fmla="*/ 20 w 29"/>
                  <a:gd name="T55" fmla="*/ 6 h 19"/>
                  <a:gd name="T56" fmla="*/ 19 w 29"/>
                  <a:gd name="T57" fmla="*/ 7 h 19"/>
                  <a:gd name="T58" fmla="*/ 18 w 29"/>
                  <a:gd name="T59" fmla="*/ 8 h 19"/>
                  <a:gd name="T60" fmla="*/ 15 w 29"/>
                  <a:gd name="T61" fmla="*/ 9 h 19"/>
                  <a:gd name="T62" fmla="*/ 13 w 29"/>
                  <a:gd name="T63" fmla="*/ 10 h 19"/>
                  <a:gd name="T64" fmla="*/ 10 w 29"/>
                  <a:gd name="T65" fmla="*/ 11 h 19"/>
                  <a:gd name="T66" fmla="*/ 8 w 29"/>
                  <a:gd name="T67" fmla="*/ 12 h 19"/>
                  <a:gd name="T68" fmla="*/ 5 w 29"/>
                  <a:gd name="T69" fmla="*/ 12 h 19"/>
                  <a:gd name="T70" fmla="*/ 3 w 29"/>
                  <a:gd name="T71" fmla="*/ 13 h 19"/>
                  <a:gd name="T72" fmla="*/ 2 w 29"/>
                  <a:gd name="T73" fmla="*/ 13 h 19"/>
                  <a:gd name="T74" fmla="*/ 0 w 29"/>
                  <a:gd name="T75" fmla="*/ 13 h 19"/>
                  <a:gd name="T76" fmla="*/ 3 w 29"/>
                  <a:gd name="T7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9" h="19">
                    <a:moveTo>
                      <a:pt x="3" y="19"/>
                    </a:moveTo>
                    <a:lnTo>
                      <a:pt x="4" y="19"/>
                    </a:lnTo>
                    <a:lnTo>
                      <a:pt x="5" y="19"/>
                    </a:lnTo>
                    <a:lnTo>
                      <a:pt x="6" y="19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11" y="17"/>
                    </a:lnTo>
                    <a:lnTo>
                      <a:pt x="13" y="17"/>
                    </a:lnTo>
                    <a:lnTo>
                      <a:pt x="14" y="16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19" y="14"/>
                    </a:lnTo>
                    <a:lnTo>
                      <a:pt x="21" y="14"/>
                    </a:lnTo>
                    <a:lnTo>
                      <a:pt x="22" y="13"/>
                    </a:lnTo>
                    <a:lnTo>
                      <a:pt x="23" y="12"/>
                    </a:lnTo>
                    <a:lnTo>
                      <a:pt x="24" y="12"/>
                    </a:lnTo>
                    <a:lnTo>
                      <a:pt x="25" y="11"/>
                    </a:lnTo>
                    <a:lnTo>
                      <a:pt x="26" y="10"/>
                    </a:lnTo>
                    <a:lnTo>
                      <a:pt x="27" y="9"/>
                    </a:lnTo>
                    <a:lnTo>
                      <a:pt x="28" y="8"/>
                    </a:lnTo>
                    <a:lnTo>
                      <a:pt x="29" y="6"/>
                    </a:lnTo>
                    <a:lnTo>
                      <a:pt x="29" y="5"/>
                    </a:lnTo>
                    <a:lnTo>
                      <a:pt x="29" y="4"/>
                    </a:lnTo>
                    <a:lnTo>
                      <a:pt x="29" y="2"/>
                    </a:lnTo>
                    <a:lnTo>
                      <a:pt x="28" y="0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8" y="8"/>
                    </a:lnTo>
                    <a:lnTo>
                      <a:pt x="15" y="9"/>
                    </a:lnTo>
                    <a:lnTo>
                      <a:pt x="13" y="10"/>
                    </a:lnTo>
                    <a:lnTo>
                      <a:pt x="10" y="11"/>
                    </a:lnTo>
                    <a:lnTo>
                      <a:pt x="8" y="12"/>
                    </a:lnTo>
                    <a:lnTo>
                      <a:pt x="5" y="12"/>
                    </a:lnTo>
                    <a:lnTo>
                      <a:pt x="3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64" name="Freeform 779"/>
              <p:cNvSpPr>
                <a:spLocks/>
              </p:cNvSpPr>
              <p:nvPr/>
            </p:nvSpPr>
            <p:spPr bwMode="auto">
              <a:xfrm>
                <a:off x="2172" y="3353"/>
                <a:ext cx="11" cy="11"/>
              </a:xfrm>
              <a:custGeom>
                <a:avLst/>
                <a:gdLst>
                  <a:gd name="T0" fmla="*/ 10 w 11"/>
                  <a:gd name="T1" fmla="*/ 5 h 11"/>
                  <a:gd name="T2" fmla="*/ 9 w 11"/>
                  <a:gd name="T3" fmla="*/ 4 h 11"/>
                  <a:gd name="T4" fmla="*/ 9 w 11"/>
                  <a:gd name="T5" fmla="*/ 3 h 11"/>
                  <a:gd name="T6" fmla="*/ 8 w 11"/>
                  <a:gd name="T7" fmla="*/ 2 h 11"/>
                  <a:gd name="T8" fmla="*/ 8 w 11"/>
                  <a:gd name="T9" fmla="*/ 2 h 11"/>
                  <a:gd name="T10" fmla="*/ 7 w 11"/>
                  <a:gd name="T11" fmla="*/ 1 h 11"/>
                  <a:gd name="T12" fmla="*/ 7 w 11"/>
                  <a:gd name="T13" fmla="*/ 0 h 11"/>
                  <a:gd name="T14" fmla="*/ 6 w 11"/>
                  <a:gd name="T15" fmla="*/ 0 h 11"/>
                  <a:gd name="T16" fmla="*/ 6 w 11"/>
                  <a:gd name="T17" fmla="*/ 0 h 11"/>
                  <a:gd name="T18" fmla="*/ 6 w 11"/>
                  <a:gd name="T19" fmla="*/ 1 h 11"/>
                  <a:gd name="T20" fmla="*/ 6 w 11"/>
                  <a:gd name="T21" fmla="*/ 2 h 11"/>
                  <a:gd name="T22" fmla="*/ 6 w 11"/>
                  <a:gd name="T23" fmla="*/ 4 h 11"/>
                  <a:gd name="T24" fmla="*/ 7 w 11"/>
                  <a:gd name="T25" fmla="*/ 5 h 11"/>
                  <a:gd name="T26" fmla="*/ 0 w 11"/>
                  <a:gd name="T27" fmla="*/ 5 h 11"/>
                  <a:gd name="T28" fmla="*/ 1 w 11"/>
                  <a:gd name="T29" fmla="*/ 11 h 11"/>
                  <a:gd name="T30" fmla="*/ 2 w 11"/>
                  <a:gd name="T31" fmla="*/ 11 h 11"/>
                  <a:gd name="T32" fmla="*/ 3 w 11"/>
                  <a:gd name="T33" fmla="*/ 11 h 11"/>
                  <a:gd name="T34" fmla="*/ 4 w 11"/>
                  <a:gd name="T35" fmla="*/ 11 h 11"/>
                  <a:gd name="T36" fmla="*/ 5 w 11"/>
                  <a:gd name="T37" fmla="*/ 11 h 11"/>
                  <a:gd name="T38" fmla="*/ 6 w 11"/>
                  <a:gd name="T39" fmla="*/ 11 h 11"/>
                  <a:gd name="T40" fmla="*/ 6 w 11"/>
                  <a:gd name="T41" fmla="*/ 11 h 11"/>
                  <a:gd name="T42" fmla="*/ 7 w 11"/>
                  <a:gd name="T43" fmla="*/ 11 h 11"/>
                  <a:gd name="T44" fmla="*/ 7 w 11"/>
                  <a:gd name="T45" fmla="*/ 11 h 11"/>
                  <a:gd name="T46" fmla="*/ 8 w 11"/>
                  <a:gd name="T47" fmla="*/ 11 h 11"/>
                  <a:gd name="T48" fmla="*/ 8 w 11"/>
                  <a:gd name="T49" fmla="*/ 11 h 11"/>
                  <a:gd name="T50" fmla="*/ 9 w 11"/>
                  <a:gd name="T51" fmla="*/ 11 h 11"/>
                  <a:gd name="T52" fmla="*/ 9 w 11"/>
                  <a:gd name="T53" fmla="*/ 11 h 11"/>
                  <a:gd name="T54" fmla="*/ 10 w 11"/>
                  <a:gd name="T55" fmla="*/ 11 h 11"/>
                  <a:gd name="T56" fmla="*/ 10 w 11"/>
                  <a:gd name="T57" fmla="*/ 10 h 11"/>
                  <a:gd name="T58" fmla="*/ 11 w 11"/>
                  <a:gd name="T59" fmla="*/ 10 h 11"/>
                  <a:gd name="T60" fmla="*/ 11 w 11"/>
                  <a:gd name="T61" fmla="*/ 10 h 11"/>
                  <a:gd name="T62" fmla="*/ 10 w 11"/>
                  <a:gd name="T6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" h="11">
                    <a:moveTo>
                      <a:pt x="10" y="5"/>
                    </a:moveTo>
                    <a:lnTo>
                      <a:pt x="9" y="4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65" name="Freeform 780"/>
              <p:cNvSpPr>
                <a:spLocks/>
              </p:cNvSpPr>
              <p:nvPr/>
            </p:nvSpPr>
            <p:spPr bwMode="auto">
              <a:xfrm>
                <a:off x="2161" y="3275"/>
                <a:ext cx="46" cy="46"/>
              </a:xfrm>
              <a:custGeom>
                <a:avLst/>
                <a:gdLst>
                  <a:gd name="T0" fmla="*/ 36 w 46"/>
                  <a:gd name="T1" fmla="*/ 5 h 46"/>
                  <a:gd name="T2" fmla="*/ 31 w 46"/>
                  <a:gd name="T3" fmla="*/ 2 h 46"/>
                  <a:gd name="T4" fmla="*/ 27 w 46"/>
                  <a:gd name="T5" fmla="*/ 1 h 46"/>
                  <a:gd name="T6" fmla="*/ 23 w 46"/>
                  <a:gd name="T7" fmla="*/ 0 h 46"/>
                  <a:gd name="T8" fmla="*/ 19 w 46"/>
                  <a:gd name="T9" fmla="*/ 0 h 46"/>
                  <a:gd name="T10" fmla="*/ 15 w 46"/>
                  <a:gd name="T11" fmla="*/ 0 h 46"/>
                  <a:gd name="T12" fmla="*/ 12 w 46"/>
                  <a:gd name="T13" fmla="*/ 1 h 46"/>
                  <a:gd name="T14" fmla="*/ 9 w 46"/>
                  <a:gd name="T15" fmla="*/ 1 h 46"/>
                  <a:gd name="T16" fmla="*/ 6 w 46"/>
                  <a:gd name="T17" fmla="*/ 3 h 46"/>
                  <a:gd name="T18" fmla="*/ 3 w 46"/>
                  <a:gd name="T19" fmla="*/ 6 h 46"/>
                  <a:gd name="T20" fmla="*/ 1 w 46"/>
                  <a:gd name="T21" fmla="*/ 10 h 46"/>
                  <a:gd name="T22" fmla="*/ 1 w 46"/>
                  <a:gd name="T23" fmla="*/ 14 h 46"/>
                  <a:gd name="T24" fmla="*/ 1 w 46"/>
                  <a:gd name="T25" fmla="*/ 18 h 46"/>
                  <a:gd name="T26" fmla="*/ 1 w 46"/>
                  <a:gd name="T27" fmla="*/ 21 h 46"/>
                  <a:gd name="T28" fmla="*/ 3 w 46"/>
                  <a:gd name="T29" fmla="*/ 24 h 46"/>
                  <a:gd name="T30" fmla="*/ 5 w 46"/>
                  <a:gd name="T31" fmla="*/ 27 h 46"/>
                  <a:gd name="T32" fmla="*/ 7 w 46"/>
                  <a:gd name="T33" fmla="*/ 29 h 46"/>
                  <a:gd name="T34" fmla="*/ 11 w 46"/>
                  <a:gd name="T35" fmla="*/ 31 h 46"/>
                  <a:gd name="T36" fmla="*/ 14 w 46"/>
                  <a:gd name="T37" fmla="*/ 32 h 46"/>
                  <a:gd name="T38" fmla="*/ 19 w 46"/>
                  <a:gd name="T39" fmla="*/ 33 h 46"/>
                  <a:gd name="T40" fmla="*/ 22 w 46"/>
                  <a:gd name="T41" fmla="*/ 33 h 46"/>
                  <a:gd name="T42" fmla="*/ 24 w 46"/>
                  <a:gd name="T43" fmla="*/ 33 h 46"/>
                  <a:gd name="T44" fmla="*/ 27 w 46"/>
                  <a:gd name="T45" fmla="*/ 33 h 46"/>
                  <a:gd name="T46" fmla="*/ 29 w 46"/>
                  <a:gd name="T47" fmla="*/ 33 h 46"/>
                  <a:gd name="T48" fmla="*/ 29 w 46"/>
                  <a:gd name="T49" fmla="*/ 38 h 46"/>
                  <a:gd name="T50" fmla="*/ 30 w 46"/>
                  <a:gd name="T51" fmla="*/ 45 h 46"/>
                  <a:gd name="T52" fmla="*/ 32 w 46"/>
                  <a:gd name="T53" fmla="*/ 46 h 46"/>
                  <a:gd name="T54" fmla="*/ 37 w 46"/>
                  <a:gd name="T55" fmla="*/ 46 h 46"/>
                  <a:gd name="T56" fmla="*/ 42 w 46"/>
                  <a:gd name="T57" fmla="*/ 44 h 46"/>
                  <a:gd name="T58" fmla="*/ 45 w 46"/>
                  <a:gd name="T59" fmla="*/ 42 h 46"/>
                  <a:gd name="T60" fmla="*/ 46 w 46"/>
                  <a:gd name="T61" fmla="*/ 38 h 46"/>
                  <a:gd name="T62" fmla="*/ 46 w 46"/>
                  <a:gd name="T63" fmla="*/ 29 h 46"/>
                  <a:gd name="T64" fmla="*/ 44 w 46"/>
                  <a:gd name="T65" fmla="*/ 18 h 46"/>
                  <a:gd name="T66" fmla="*/ 41 w 46"/>
                  <a:gd name="T67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6" h="46">
                    <a:moveTo>
                      <a:pt x="38" y="6"/>
                    </a:moveTo>
                    <a:lnTo>
                      <a:pt x="36" y="5"/>
                    </a:lnTo>
                    <a:lnTo>
                      <a:pt x="34" y="3"/>
                    </a:lnTo>
                    <a:lnTo>
                      <a:pt x="31" y="2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2" y="23"/>
                    </a:lnTo>
                    <a:lnTo>
                      <a:pt x="3" y="24"/>
                    </a:lnTo>
                    <a:lnTo>
                      <a:pt x="4" y="26"/>
                    </a:lnTo>
                    <a:lnTo>
                      <a:pt x="5" y="27"/>
                    </a:lnTo>
                    <a:lnTo>
                      <a:pt x="6" y="28"/>
                    </a:lnTo>
                    <a:lnTo>
                      <a:pt x="7" y="29"/>
                    </a:lnTo>
                    <a:lnTo>
                      <a:pt x="9" y="30"/>
                    </a:lnTo>
                    <a:lnTo>
                      <a:pt x="11" y="31"/>
                    </a:lnTo>
                    <a:lnTo>
                      <a:pt x="12" y="32"/>
                    </a:lnTo>
                    <a:lnTo>
                      <a:pt x="14" y="32"/>
                    </a:lnTo>
                    <a:lnTo>
                      <a:pt x="16" y="33"/>
                    </a:lnTo>
                    <a:lnTo>
                      <a:pt x="19" y="33"/>
                    </a:lnTo>
                    <a:lnTo>
                      <a:pt x="21" y="33"/>
                    </a:lnTo>
                    <a:lnTo>
                      <a:pt x="22" y="33"/>
                    </a:lnTo>
                    <a:lnTo>
                      <a:pt x="23" y="33"/>
                    </a:lnTo>
                    <a:lnTo>
                      <a:pt x="24" y="33"/>
                    </a:lnTo>
                    <a:lnTo>
                      <a:pt x="25" y="33"/>
                    </a:lnTo>
                    <a:lnTo>
                      <a:pt x="27" y="33"/>
                    </a:lnTo>
                    <a:lnTo>
                      <a:pt x="28" y="33"/>
                    </a:lnTo>
                    <a:lnTo>
                      <a:pt x="29" y="33"/>
                    </a:lnTo>
                    <a:lnTo>
                      <a:pt x="30" y="32"/>
                    </a:lnTo>
                    <a:lnTo>
                      <a:pt x="29" y="38"/>
                    </a:lnTo>
                    <a:lnTo>
                      <a:pt x="29" y="42"/>
                    </a:lnTo>
                    <a:lnTo>
                      <a:pt x="30" y="45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7" y="46"/>
                    </a:lnTo>
                    <a:lnTo>
                      <a:pt x="39" y="45"/>
                    </a:lnTo>
                    <a:lnTo>
                      <a:pt x="42" y="44"/>
                    </a:lnTo>
                    <a:lnTo>
                      <a:pt x="44" y="43"/>
                    </a:lnTo>
                    <a:lnTo>
                      <a:pt x="45" y="42"/>
                    </a:lnTo>
                    <a:lnTo>
                      <a:pt x="46" y="40"/>
                    </a:lnTo>
                    <a:lnTo>
                      <a:pt x="46" y="38"/>
                    </a:lnTo>
                    <a:lnTo>
                      <a:pt x="46" y="34"/>
                    </a:lnTo>
                    <a:lnTo>
                      <a:pt x="46" y="29"/>
                    </a:lnTo>
                    <a:lnTo>
                      <a:pt x="45" y="24"/>
                    </a:lnTo>
                    <a:lnTo>
                      <a:pt x="44" y="18"/>
                    </a:lnTo>
                    <a:lnTo>
                      <a:pt x="43" y="13"/>
                    </a:lnTo>
                    <a:lnTo>
                      <a:pt x="41" y="9"/>
                    </a:lnTo>
                    <a:lnTo>
                      <a:pt x="38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66" name="Freeform 781"/>
              <p:cNvSpPr>
                <a:spLocks/>
              </p:cNvSpPr>
              <p:nvPr/>
            </p:nvSpPr>
            <p:spPr bwMode="auto">
              <a:xfrm>
                <a:off x="2156" y="3281"/>
                <a:ext cx="49" cy="44"/>
              </a:xfrm>
              <a:custGeom>
                <a:avLst/>
                <a:gdLst>
                  <a:gd name="T0" fmla="*/ 49 w 49"/>
                  <a:gd name="T1" fmla="*/ 19 h 44"/>
                  <a:gd name="T2" fmla="*/ 49 w 49"/>
                  <a:gd name="T3" fmla="*/ 21 h 44"/>
                  <a:gd name="T4" fmla="*/ 49 w 49"/>
                  <a:gd name="T5" fmla="*/ 24 h 44"/>
                  <a:gd name="T6" fmla="*/ 48 w 49"/>
                  <a:gd name="T7" fmla="*/ 27 h 44"/>
                  <a:gd name="T8" fmla="*/ 46 w 49"/>
                  <a:gd name="T9" fmla="*/ 30 h 44"/>
                  <a:gd name="T10" fmla="*/ 44 w 49"/>
                  <a:gd name="T11" fmla="*/ 31 h 44"/>
                  <a:gd name="T12" fmla="*/ 42 w 49"/>
                  <a:gd name="T13" fmla="*/ 31 h 44"/>
                  <a:gd name="T14" fmla="*/ 42 w 49"/>
                  <a:gd name="T15" fmla="*/ 31 h 44"/>
                  <a:gd name="T16" fmla="*/ 41 w 49"/>
                  <a:gd name="T17" fmla="*/ 33 h 44"/>
                  <a:gd name="T18" fmla="*/ 39 w 49"/>
                  <a:gd name="T19" fmla="*/ 35 h 44"/>
                  <a:gd name="T20" fmla="*/ 37 w 49"/>
                  <a:gd name="T21" fmla="*/ 38 h 44"/>
                  <a:gd name="T22" fmla="*/ 35 w 49"/>
                  <a:gd name="T23" fmla="*/ 39 h 44"/>
                  <a:gd name="T24" fmla="*/ 32 w 49"/>
                  <a:gd name="T25" fmla="*/ 41 h 44"/>
                  <a:gd name="T26" fmla="*/ 30 w 49"/>
                  <a:gd name="T27" fmla="*/ 42 h 44"/>
                  <a:gd name="T28" fmla="*/ 27 w 49"/>
                  <a:gd name="T29" fmla="*/ 43 h 44"/>
                  <a:gd name="T30" fmla="*/ 24 w 49"/>
                  <a:gd name="T31" fmla="*/ 44 h 44"/>
                  <a:gd name="T32" fmla="*/ 20 w 49"/>
                  <a:gd name="T33" fmla="*/ 44 h 44"/>
                  <a:gd name="T34" fmla="*/ 15 w 49"/>
                  <a:gd name="T35" fmla="*/ 43 h 44"/>
                  <a:gd name="T36" fmla="*/ 11 w 49"/>
                  <a:gd name="T37" fmla="*/ 41 h 44"/>
                  <a:gd name="T38" fmla="*/ 8 w 49"/>
                  <a:gd name="T39" fmla="*/ 39 h 44"/>
                  <a:gd name="T40" fmla="*/ 5 w 49"/>
                  <a:gd name="T41" fmla="*/ 36 h 44"/>
                  <a:gd name="T42" fmla="*/ 3 w 49"/>
                  <a:gd name="T43" fmla="*/ 32 h 44"/>
                  <a:gd name="T44" fmla="*/ 1 w 49"/>
                  <a:gd name="T45" fmla="*/ 28 h 44"/>
                  <a:gd name="T46" fmla="*/ 0 w 49"/>
                  <a:gd name="T47" fmla="*/ 24 h 44"/>
                  <a:gd name="T48" fmla="*/ 0 w 49"/>
                  <a:gd name="T49" fmla="*/ 20 h 44"/>
                  <a:gd name="T50" fmla="*/ 1 w 49"/>
                  <a:gd name="T51" fmla="*/ 15 h 44"/>
                  <a:gd name="T52" fmla="*/ 3 w 49"/>
                  <a:gd name="T53" fmla="*/ 11 h 44"/>
                  <a:gd name="T54" fmla="*/ 5 w 49"/>
                  <a:gd name="T55" fmla="*/ 8 h 44"/>
                  <a:gd name="T56" fmla="*/ 5 w 49"/>
                  <a:gd name="T57" fmla="*/ 7 h 44"/>
                  <a:gd name="T58" fmla="*/ 6 w 49"/>
                  <a:gd name="T59" fmla="*/ 6 h 44"/>
                  <a:gd name="T60" fmla="*/ 7 w 49"/>
                  <a:gd name="T61" fmla="*/ 6 h 44"/>
                  <a:gd name="T62" fmla="*/ 8 w 49"/>
                  <a:gd name="T63" fmla="*/ 5 h 44"/>
                  <a:gd name="T64" fmla="*/ 10 w 49"/>
                  <a:gd name="T65" fmla="*/ 4 h 44"/>
                  <a:gd name="T66" fmla="*/ 13 w 49"/>
                  <a:gd name="T67" fmla="*/ 2 h 44"/>
                  <a:gd name="T68" fmla="*/ 17 w 49"/>
                  <a:gd name="T69" fmla="*/ 1 h 44"/>
                  <a:gd name="T70" fmla="*/ 23 w 49"/>
                  <a:gd name="T71" fmla="*/ 0 h 44"/>
                  <a:gd name="T72" fmla="*/ 28 w 49"/>
                  <a:gd name="T73" fmla="*/ 1 h 44"/>
                  <a:gd name="T74" fmla="*/ 31 w 49"/>
                  <a:gd name="T75" fmla="*/ 2 h 44"/>
                  <a:gd name="T76" fmla="*/ 34 w 49"/>
                  <a:gd name="T77" fmla="*/ 3 h 44"/>
                  <a:gd name="T78" fmla="*/ 36 w 49"/>
                  <a:gd name="T79" fmla="*/ 5 h 44"/>
                  <a:gd name="T80" fmla="*/ 39 w 49"/>
                  <a:gd name="T81" fmla="*/ 7 h 44"/>
                  <a:gd name="T82" fmla="*/ 41 w 49"/>
                  <a:gd name="T83" fmla="*/ 10 h 44"/>
                  <a:gd name="T84" fmla="*/ 44 w 49"/>
                  <a:gd name="T85" fmla="*/ 13 h 44"/>
                  <a:gd name="T86" fmla="*/ 47 w 49"/>
                  <a:gd name="T87" fmla="*/ 1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4">
                    <a:moveTo>
                      <a:pt x="48" y="18"/>
                    </a:moveTo>
                    <a:lnTo>
                      <a:pt x="49" y="19"/>
                    </a:lnTo>
                    <a:lnTo>
                      <a:pt x="49" y="20"/>
                    </a:lnTo>
                    <a:lnTo>
                      <a:pt x="49" y="21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6"/>
                    </a:lnTo>
                    <a:lnTo>
                      <a:pt x="48" y="27"/>
                    </a:lnTo>
                    <a:lnTo>
                      <a:pt x="47" y="29"/>
                    </a:lnTo>
                    <a:lnTo>
                      <a:pt x="46" y="30"/>
                    </a:lnTo>
                    <a:lnTo>
                      <a:pt x="45" y="31"/>
                    </a:lnTo>
                    <a:lnTo>
                      <a:pt x="44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1" y="33"/>
                    </a:lnTo>
                    <a:lnTo>
                      <a:pt x="40" y="34"/>
                    </a:lnTo>
                    <a:lnTo>
                      <a:pt x="39" y="35"/>
                    </a:lnTo>
                    <a:lnTo>
                      <a:pt x="38" y="36"/>
                    </a:lnTo>
                    <a:lnTo>
                      <a:pt x="37" y="38"/>
                    </a:lnTo>
                    <a:lnTo>
                      <a:pt x="36" y="38"/>
                    </a:lnTo>
                    <a:lnTo>
                      <a:pt x="35" y="39"/>
                    </a:lnTo>
                    <a:lnTo>
                      <a:pt x="34" y="40"/>
                    </a:lnTo>
                    <a:lnTo>
                      <a:pt x="32" y="41"/>
                    </a:lnTo>
                    <a:lnTo>
                      <a:pt x="31" y="42"/>
                    </a:lnTo>
                    <a:lnTo>
                      <a:pt x="30" y="42"/>
                    </a:lnTo>
                    <a:lnTo>
                      <a:pt x="28" y="43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0" y="44"/>
                    </a:lnTo>
                    <a:lnTo>
                      <a:pt x="17" y="43"/>
                    </a:lnTo>
                    <a:lnTo>
                      <a:pt x="15" y="43"/>
                    </a:lnTo>
                    <a:lnTo>
                      <a:pt x="13" y="42"/>
                    </a:lnTo>
                    <a:lnTo>
                      <a:pt x="11" y="41"/>
                    </a:lnTo>
                    <a:lnTo>
                      <a:pt x="10" y="40"/>
                    </a:lnTo>
                    <a:lnTo>
                      <a:pt x="8" y="39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4" y="34"/>
                    </a:lnTo>
                    <a:lnTo>
                      <a:pt x="3" y="32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2" y="13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5" y="1"/>
                    </a:lnTo>
                    <a:lnTo>
                      <a:pt x="17" y="1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8" y="1"/>
                    </a:lnTo>
                    <a:lnTo>
                      <a:pt x="29" y="1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4" y="3"/>
                    </a:lnTo>
                    <a:lnTo>
                      <a:pt x="35" y="4"/>
                    </a:lnTo>
                    <a:lnTo>
                      <a:pt x="36" y="5"/>
                    </a:lnTo>
                    <a:lnTo>
                      <a:pt x="38" y="7"/>
                    </a:lnTo>
                    <a:lnTo>
                      <a:pt x="39" y="7"/>
                    </a:lnTo>
                    <a:lnTo>
                      <a:pt x="40" y="8"/>
                    </a:lnTo>
                    <a:lnTo>
                      <a:pt x="41" y="10"/>
                    </a:lnTo>
                    <a:lnTo>
                      <a:pt x="43" y="11"/>
                    </a:lnTo>
                    <a:lnTo>
                      <a:pt x="44" y="13"/>
                    </a:lnTo>
                    <a:lnTo>
                      <a:pt x="46" y="14"/>
                    </a:lnTo>
                    <a:lnTo>
                      <a:pt x="47" y="16"/>
                    </a:lnTo>
                    <a:lnTo>
                      <a:pt x="48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67" name="Freeform 782"/>
              <p:cNvSpPr>
                <a:spLocks/>
              </p:cNvSpPr>
              <p:nvPr/>
            </p:nvSpPr>
            <p:spPr bwMode="auto">
              <a:xfrm>
                <a:off x="2159" y="3284"/>
                <a:ext cx="44" cy="37"/>
              </a:xfrm>
              <a:custGeom>
                <a:avLst/>
                <a:gdLst>
                  <a:gd name="T0" fmla="*/ 40 w 44"/>
                  <a:gd name="T1" fmla="*/ 14 h 37"/>
                  <a:gd name="T2" fmla="*/ 39 w 44"/>
                  <a:gd name="T3" fmla="*/ 14 h 37"/>
                  <a:gd name="T4" fmla="*/ 38 w 44"/>
                  <a:gd name="T5" fmla="*/ 15 h 37"/>
                  <a:gd name="T6" fmla="*/ 38 w 44"/>
                  <a:gd name="T7" fmla="*/ 15 h 37"/>
                  <a:gd name="T8" fmla="*/ 37 w 44"/>
                  <a:gd name="T9" fmla="*/ 15 h 37"/>
                  <a:gd name="T10" fmla="*/ 36 w 44"/>
                  <a:gd name="T11" fmla="*/ 12 h 37"/>
                  <a:gd name="T12" fmla="*/ 35 w 44"/>
                  <a:gd name="T13" fmla="*/ 9 h 37"/>
                  <a:gd name="T14" fmla="*/ 33 w 44"/>
                  <a:gd name="T15" fmla="*/ 7 h 37"/>
                  <a:gd name="T16" fmla="*/ 31 w 44"/>
                  <a:gd name="T17" fmla="*/ 5 h 37"/>
                  <a:gd name="T18" fmla="*/ 28 w 44"/>
                  <a:gd name="T19" fmla="*/ 3 h 37"/>
                  <a:gd name="T20" fmla="*/ 25 w 44"/>
                  <a:gd name="T21" fmla="*/ 1 h 37"/>
                  <a:gd name="T22" fmla="*/ 22 w 44"/>
                  <a:gd name="T23" fmla="*/ 1 h 37"/>
                  <a:gd name="T24" fmla="*/ 19 w 44"/>
                  <a:gd name="T25" fmla="*/ 0 h 37"/>
                  <a:gd name="T26" fmla="*/ 15 w 44"/>
                  <a:gd name="T27" fmla="*/ 1 h 37"/>
                  <a:gd name="T28" fmla="*/ 12 w 44"/>
                  <a:gd name="T29" fmla="*/ 2 h 37"/>
                  <a:gd name="T30" fmla="*/ 8 w 44"/>
                  <a:gd name="T31" fmla="*/ 3 h 37"/>
                  <a:gd name="T32" fmla="*/ 6 w 44"/>
                  <a:gd name="T33" fmla="*/ 6 h 37"/>
                  <a:gd name="T34" fmla="*/ 3 w 44"/>
                  <a:gd name="T35" fmla="*/ 8 h 37"/>
                  <a:gd name="T36" fmla="*/ 2 w 44"/>
                  <a:gd name="T37" fmla="*/ 12 h 37"/>
                  <a:gd name="T38" fmla="*/ 1 w 44"/>
                  <a:gd name="T39" fmla="*/ 15 h 37"/>
                  <a:gd name="T40" fmla="*/ 0 w 44"/>
                  <a:gd name="T41" fmla="*/ 19 h 37"/>
                  <a:gd name="T42" fmla="*/ 1 w 44"/>
                  <a:gd name="T43" fmla="*/ 22 h 37"/>
                  <a:gd name="T44" fmla="*/ 2 w 44"/>
                  <a:gd name="T45" fmla="*/ 26 h 37"/>
                  <a:gd name="T46" fmla="*/ 3 w 44"/>
                  <a:gd name="T47" fmla="*/ 29 h 37"/>
                  <a:gd name="T48" fmla="*/ 6 w 44"/>
                  <a:gd name="T49" fmla="*/ 32 h 37"/>
                  <a:gd name="T50" fmla="*/ 8 w 44"/>
                  <a:gd name="T51" fmla="*/ 34 h 37"/>
                  <a:gd name="T52" fmla="*/ 12 w 44"/>
                  <a:gd name="T53" fmla="*/ 36 h 37"/>
                  <a:gd name="T54" fmla="*/ 15 w 44"/>
                  <a:gd name="T55" fmla="*/ 37 h 37"/>
                  <a:gd name="T56" fmla="*/ 19 w 44"/>
                  <a:gd name="T57" fmla="*/ 37 h 37"/>
                  <a:gd name="T58" fmla="*/ 22 w 44"/>
                  <a:gd name="T59" fmla="*/ 37 h 37"/>
                  <a:gd name="T60" fmla="*/ 25 w 44"/>
                  <a:gd name="T61" fmla="*/ 36 h 37"/>
                  <a:gd name="T62" fmla="*/ 28 w 44"/>
                  <a:gd name="T63" fmla="*/ 35 h 37"/>
                  <a:gd name="T64" fmla="*/ 30 w 44"/>
                  <a:gd name="T65" fmla="*/ 33 h 37"/>
                  <a:gd name="T66" fmla="*/ 32 w 44"/>
                  <a:gd name="T67" fmla="*/ 31 h 37"/>
                  <a:gd name="T68" fmla="*/ 34 w 44"/>
                  <a:gd name="T69" fmla="*/ 29 h 37"/>
                  <a:gd name="T70" fmla="*/ 36 w 44"/>
                  <a:gd name="T71" fmla="*/ 26 h 37"/>
                  <a:gd name="T72" fmla="*/ 37 w 44"/>
                  <a:gd name="T73" fmla="*/ 24 h 37"/>
                  <a:gd name="T74" fmla="*/ 37 w 44"/>
                  <a:gd name="T75" fmla="*/ 24 h 37"/>
                  <a:gd name="T76" fmla="*/ 38 w 44"/>
                  <a:gd name="T77" fmla="*/ 25 h 37"/>
                  <a:gd name="T78" fmla="*/ 39 w 44"/>
                  <a:gd name="T79" fmla="*/ 25 h 37"/>
                  <a:gd name="T80" fmla="*/ 40 w 44"/>
                  <a:gd name="T81" fmla="*/ 25 h 37"/>
                  <a:gd name="T82" fmla="*/ 40 w 44"/>
                  <a:gd name="T83" fmla="*/ 25 h 37"/>
                  <a:gd name="T84" fmla="*/ 41 w 44"/>
                  <a:gd name="T85" fmla="*/ 25 h 37"/>
                  <a:gd name="T86" fmla="*/ 42 w 44"/>
                  <a:gd name="T87" fmla="*/ 24 h 37"/>
                  <a:gd name="T88" fmla="*/ 43 w 44"/>
                  <a:gd name="T89" fmla="*/ 23 h 37"/>
                  <a:gd name="T90" fmla="*/ 43 w 44"/>
                  <a:gd name="T91" fmla="*/ 23 h 37"/>
                  <a:gd name="T92" fmla="*/ 43 w 44"/>
                  <a:gd name="T93" fmla="*/ 22 h 37"/>
                  <a:gd name="T94" fmla="*/ 44 w 44"/>
                  <a:gd name="T95" fmla="*/ 21 h 37"/>
                  <a:gd name="T96" fmla="*/ 44 w 44"/>
                  <a:gd name="T97" fmla="*/ 20 h 37"/>
                  <a:gd name="T98" fmla="*/ 44 w 44"/>
                  <a:gd name="T99" fmla="*/ 19 h 37"/>
                  <a:gd name="T100" fmla="*/ 43 w 44"/>
                  <a:gd name="T101" fmla="*/ 18 h 37"/>
                  <a:gd name="T102" fmla="*/ 43 w 44"/>
                  <a:gd name="T103" fmla="*/ 17 h 37"/>
                  <a:gd name="T104" fmla="*/ 43 w 44"/>
                  <a:gd name="T105" fmla="*/ 16 h 37"/>
                  <a:gd name="T106" fmla="*/ 42 w 44"/>
                  <a:gd name="T107" fmla="*/ 15 h 37"/>
                  <a:gd name="T108" fmla="*/ 41 w 44"/>
                  <a:gd name="T109" fmla="*/ 15 h 37"/>
                  <a:gd name="T110" fmla="*/ 40 w 44"/>
                  <a:gd name="T111" fmla="*/ 14 h 37"/>
                  <a:gd name="T112" fmla="*/ 40 w 44"/>
                  <a:gd name="T113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4" h="37">
                    <a:moveTo>
                      <a:pt x="40" y="14"/>
                    </a:moveTo>
                    <a:lnTo>
                      <a:pt x="39" y="14"/>
                    </a:lnTo>
                    <a:lnTo>
                      <a:pt x="38" y="15"/>
                    </a:lnTo>
                    <a:lnTo>
                      <a:pt x="38" y="15"/>
                    </a:lnTo>
                    <a:lnTo>
                      <a:pt x="37" y="15"/>
                    </a:lnTo>
                    <a:lnTo>
                      <a:pt x="36" y="12"/>
                    </a:lnTo>
                    <a:lnTo>
                      <a:pt x="35" y="9"/>
                    </a:lnTo>
                    <a:lnTo>
                      <a:pt x="33" y="7"/>
                    </a:lnTo>
                    <a:lnTo>
                      <a:pt x="31" y="5"/>
                    </a:lnTo>
                    <a:lnTo>
                      <a:pt x="28" y="3"/>
                    </a:lnTo>
                    <a:lnTo>
                      <a:pt x="25" y="1"/>
                    </a:lnTo>
                    <a:lnTo>
                      <a:pt x="22" y="1"/>
                    </a:lnTo>
                    <a:lnTo>
                      <a:pt x="19" y="0"/>
                    </a:lnTo>
                    <a:lnTo>
                      <a:pt x="15" y="1"/>
                    </a:lnTo>
                    <a:lnTo>
                      <a:pt x="12" y="2"/>
                    </a:lnTo>
                    <a:lnTo>
                      <a:pt x="8" y="3"/>
                    </a:lnTo>
                    <a:lnTo>
                      <a:pt x="6" y="6"/>
                    </a:lnTo>
                    <a:lnTo>
                      <a:pt x="3" y="8"/>
                    </a:lnTo>
                    <a:lnTo>
                      <a:pt x="2" y="12"/>
                    </a:lnTo>
                    <a:lnTo>
                      <a:pt x="1" y="15"/>
                    </a:lnTo>
                    <a:lnTo>
                      <a:pt x="0" y="19"/>
                    </a:lnTo>
                    <a:lnTo>
                      <a:pt x="1" y="22"/>
                    </a:lnTo>
                    <a:lnTo>
                      <a:pt x="2" y="26"/>
                    </a:lnTo>
                    <a:lnTo>
                      <a:pt x="3" y="29"/>
                    </a:lnTo>
                    <a:lnTo>
                      <a:pt x="6" y="32"/>
                    </a:lnTo>
                    <a:lnTo>
                      <a:pt x="8" y="34"/>
                    </a:lnTo>
                    <a:lnTo>
                      <a:pt x="12" y="36"/>
                    </a:lnTo>
                    <a:lnTo>
                      <a:pt x="15" y="37"/>
                    </a:lnTo>
                    <a:lnTo>
                      <a:pt x="19" y="37"/>
                    </a:lnTo>
                    <a:lnTo>
                      <a:pt x="22" y="37"/>
                    </a:lnTo>
                    <a:lnTo>
                      <a:pt x="25" y="36"/>
                    </a:lnTo>
                    <a:lnTo>
                      <a:pt x="28" y="35"/>
                    </a:lnTo>
                    <a:lnTo>
                      <a:pt x="30" y="33"/>
                    </a:lnTo>
                    <a:lnTo>
                      <a:pt x="32" y="31"/>
                    </a:lnTo>
                    <a:lnTo>
                      <a:pt x="34" y="29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7" y="24"/>
                    </a:lnTo>
                    <a:lnTo>
                      <a:pt x="38" y="25"/>
                    </a:lnTo>
                    <a:lnTo>
                      <a:pt x="39" y="25"/>
                    </a:lnTo>
                    <a:lnTo>
                      <a:pt x="40" y="25"/>
                    </a:lnTo>
                    <a:lnTo>
                      <a:pt x="40" y="25"/>
                    </a:lnTo>
                    <a:lnTo>
                      <a:pt x="41" y="25"/>
                    </a:lnTo>
                    <a:lnTo>
                      <a:pt x="42" y="24"/>
                    </a:lnTo>
                    <a:lnTo>
                      <a:pt x="43" y="23"/>
                    </a:lnTo>
                    <a:lnTo>
                      <a:pt x="43" y="23"/>
                    </a:lnTo>
                    <a:lnTo>
                      <a:pt x="43" y="22"/>
                    </a:lnTo>
                    <a:lnTo>
                      <a:pt x="44" y="21"/>
                    </a:lnTo>
                    <a:lnTo>
                      <a:pt x="44" y="20"/>
                    </a:lnTo>
                    <a:lnTo>
                      <a:pt x="44" y="19"/>
                    </a:lnTo>
                    <a:lnTo>
                      <a:pt x="43" y="18"/>
                    </a:lnTo>
                    <a:lnTo>
                      <a:pt x="43" y="17"/>
                    </a:lnTo>
                    <a:lnTo>
                      <a:pt x="43" y="16"/>
                    </a:lnTo>
                    <a:lnTo>
                      <a:pt x="42" y="15"/>
                    </a:lnTo>
                    <a:lnTo>
                      <a:pt x="41" y="15"/>
                    </a:lnTo>
                    <a:lnTo>
                      <a:pt x="40" y="14"/>
                    </a:lnTo>
                    <a:lnTo>
                      <a:pt x="4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68" name="Freeform 783"/>
              <p:cNvSpPr>
                <a:spLocks/>
              </p:cNvSpPr>
              <p:nvPr/>
            </p:nvSpPr>
            <p:spPr bwMode="auto">
              <a:xfrm>
                <a:off x="2169" y="3310"/>
                <a:ext cx="17" cy="6"/>
              </a:xfrm>
              <a:custGeom>
                <a:avLst/>
                <a:gdLst>
                  <a:gd name="T0" fmla="*/ 0 w 17"/>
                  <a:gd name="T1" fmla="*/ 0 h 6"/>
                  <a:gd name="T2" fmla="*/ 0 w 17"/>
                  <a:gd name="T3" fmla="*/ 1 h 6"/>
                  <a:gd name="T4" fmla="*/ 0 w 17"/>
                  <a:gd name="T5" fmla="*/ 2 h 6"/>
                  <a:gd name="T6" fmla="*/ 1 w 17"/>
                  <a:gd name="T7" fmla="*/ 4 h 6"/>
                  <a:gd name="T8" fmla="*/ 3 w 17"/>
                  <a:gd name="T9" fmla="*/ 5 h 6"/>
                  <a:gd name="T10" fmla="*/ 4 w 17"/>
                  <a:gd name="T11" fmla="*/ 5 h 6"/>
                  <a:gd name="T12" fmla="*/ 5 w 17"/>
                  <a:gd name="T13" fmla="*/ 6 h 6"/>
                  <a:gd name="T14" fmla="*/ 6 w 17"/>
                  <a:gd name="T15" fmla="*/ 6 h 6"/>
                  <a:gd name="T16" fmla="*/ 7 w 17"/>
                  <a:gd name="T17" fmla="*/ 6 h 6"/>
                  <a:gd name="T18" fmla="*/ 8 w 17"/>
                  <a:gd name="T19" fmla="*/ 6 h 6"/>
                  <a:gd name="T20" fmla="*/ 9 w 17"/>
                  <a:gd name="T21" fmla="*/ 6 h 6"/>
                  <a:gd name="T22" fmla="*/ 9 w 17"/>
                  <a:gd name="T23" fmla="*/ 6 h 6"/>
                  <a:gd name="T24" fmla="*/ 10 w 17"/>
                  <a:gd name="T25" fmla="*/ 6 h 6"/>
                  <a:gd name="T26" fmla="*/ 17 w 17"/>
                  <a:gd name="T27" fmla="*/ 0 h 6"/>
                  <a:gd name="T28" fmla="*/ 0 w 17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6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69" name="Freeform 784"/>
              <p:cNvSpPr>
                <a:spLocks/>
              </p:cNvSpPr>
              <p:nvPr/>
            </p:nvSpPr>
            <p:spPr bwMode="auto">
              <a:xfrm>
                <a:off x="2171" y="3311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 w 10"/>
                  <a:gd name="T3" fmla="*/ 2 h 2"/>
                  <a:gd name="T4" fmla="*/ 8 w 10"/>
                  <a:gd name="T5" fmla="*/ 2 h 2"/>
                  <a:gd name="T6" fmla="*/ 10 w 10"/>
                  <a:gd name="T7" fmla="*/ 0 h 2"/>
                  <a:gd name="T8" fmla="*/ 0 w 10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70" name="Freeform 785"/>
              <p:cNvSpPr>
                <a:spLocks/>
              </p:cNvSpPr>
              <p:nvPr/>
            </p:nvSpPr>
            <p:spPr bwMode="auto">
              <a:xfrm>
                <a:off x="2159" y="3277"/>
                <a:ext cx="35" cy="12"/>
              </a:xfrm>
              <a:custGeom>
                <a:avLst/>
                <a:gdLst>
                  <a:gd name="T0" fmla="*/ 28 w 35"/>
                  <a:gd name="T1" fmla="*/ 2 h 12"/>
                  <a:gd name="T2" fmla="*/ 28 w 35"/>
                  <a:gd name="T3" fmla="*/ 2 h 12"/>
                  <a:gd name="T4" fmla="*/ 27 w 35"/>
                  <a:gd name="T5" fmla="*/ 2 h 12"/>
                  <a:gd name="T6" fmla="*/ 26 w 35"/>
                  <a:gd name="T7" fmla="*/ 2 h 12"/>
                  <a:gd name="T8" fmla="*/ 25 w 35"/>
                  <a:gd name="T9" fmla="*/ 2 h 12"/>
                  <a:gd name="T10" fmla="*/ 24 w 35"/>
                  <a:gd name="T11" fmla="*/ 2 h 12"/>
                  <a:gd name="T12" fmla="*/ 22 w 35"/>
                  <a:gd name="T13" fmla="*/ 2 h 12"/>
                  <a:gd name="T14" fmla="*/ 21 w 35"/>
                  <a:gd name="T15" fmla="*/ 1 h 12"/>
                  <a:gd name="T16" fmla="*/ 19 w 35"/>
                  <a:gd name="T17" fmla="*/ 1 h 12"/>
                  <a:gd name="T18" fmla="*/ 17 w 35"/>
                  <a:gd name="T19" fmla="*/ 1 h 12"/>
                  <a:gd name="T20" fmla="*/ 16 w 35"/>
                  <a:gd name="T21" fmla="*/ 1 h 12"/>
                  <a:gd name="T22" fmla="*/ 14 w 35"/>
                  <a:gd name="T23" fmla="*/ 1 h 12"/>
                  <a:gd name="T24" fmla="*/ 13 w 35"/>
                  <a:gd name="T25" fmla="*/ 0 h 12"/>
                  <a:gd name="T26" fmla="*/ 12 w 35"/>
                  <a:gd name="T27" fmla="*/ 0 h 12"/>
                  <a:gd name="T28" fmla="*/ 11 w 35"/>
                  <a:gd name="T29" fmla="*/ 0 h 12"/>
                  <a:gd name="T30" fmla="*/ 10 w 35"/>
                  <a:gd name="T31" fmla="*/ 0 h 12"/>
                  <a:gd name="T32" fmla="*/ 9 w 35"/>
                  <a:gd name="T33" fmla="*/ 0 h 12"/>
                  <a:gd name="T34" fmla="*/ 8 w 35"/>
                  <a:gd name="T35" fmla="*/ 0 h 12"/>
                  <a:gd name="T36" fmla="*/ 6 w 35"/>
                  <a:gd name="T37" fmla="*/ 1 h 12"/>
                  <a:gd name="T38" fmla="*/ 4 w 35"/>
                  <a:gd name="T39" fmla="*/ 3 h 12"/>
                  <a:gd name="T40" fmla="*/ 3 w 35"/>
                  <a:gd name="T41" fmla="*/ 4 h 12"/>
                  <a:gd name="T42" fmla="*/ 1 w 35"/>
                  <a:gd name="T43" fmla="*/ 6 h 12"/>
                  <a:gd name="T44" fmla="*/ 1 w 35"/>
                  <a:gd name="T45" fmla="*/ 7 h 12"/>
                  <a:gd name="T46" fmla="*/ 0 w 35"/>
                  <a:gd name="T47" fmla="*/ 9 h 12"/>
                  <a:gd name="T48" fmla="*/ 0 w 35"/>
                  <a:gd name="T49" fmla="*/ 10 h 12"/>
                  <a:gd name="T50" fmla="*/ 0 w 35"/>
                  <a:gd name="T51" fmla="*/ 10 h 12"/>
                  <a:gd name="T52" fmla="*/ 1 w 35"/>
                  <a:gd name="T53" fmla="*/ 11 h 12"/>
                  <a:gd name="T54" fmla="*/ 3 w 35"/>
                  <a:gd name="T55" fmla="*/ 11 h 12"/>
                  <a:gd name="T56" fmla="*/ 5 w 35"/>
                  <a:gd name="T57" fmla="*/ 11 h 12"/>
                  <a:gd name="T58" fmla="*/ 7 w 35"/>
                  <a:gd name="T59" fmla="*/ 12 h 12"/>
                  <a:gd name="T60" fmla="*/ 10 w 35"/>
                  <a:gd name="T61" fmla="*/ 12 h 12"/>
                  <a:gd name="T62" fmla="*/ 13 w 35"/>
                  <a:gd name="T63" fmla="*/ 12 h 12"/>
                  <a:gd name="T64" fmla="*/ 16 w 35"/>
                  <a:gd name="T65" fmla="*/ 12 h 12"/>
                  <a:gd name="T66" fmla="*/ 19 w 35"/>
                  <a:gd name="T67" fmla="*/ 12 h 12"/>
                  <a:gd name="T68" fmla="*/ 22 w 35"/>
                  <a:gd name="T69" fmla="*/ 12 h 12"/>
                  <a:gd name="T70" fmla="*/ 25 w 35"/>
                  <a:gd name="T71" fmla="*/ 12 h 12"/>
                  <a:gd name="T72" fmla="*/ 28 w 35"/>
                  <a:gd name="T73" fmla="*/ 12 h 12"/>
                  <a:gd name="T74" fmla="*/ 30 w 35"/>
                  <a:gd name="T75" fmla="*/ 12 h 12"/>
                  <a:gd name="T76" fmla="*/ 32 w 35"/>
                  <a:gd name="T77" fmla="*/ 12 h 12"/>
                  <a:gd name="T78" fmla="*/ 33 w 35"/>
                  <a:gd name="T79" fmla="*/ 12 h 12"/>
                  <a:gd name="T80" fmla="*/ 33 w 35"/>
                  <a:gd name="T81" fmla="*/ 12 h 12"/>
                  <a:gd name="T82" fmla="*/ 35 w 35"/>
                  <a:gd name="T83" fmla="*/ 11 h 12"/>
                  <a:gd name="T84" fmla="*/ 35 w 35"/>
                  <a:gd name="T85" fmla="*/ 10 h 12"/>
                  <a:gd name="T86" fmla="*/ 35 w 35"/>
                  <a:gd name="T87" fmla="*/ 9 h 12"/>
                  <a:gd name="T88" fmla="*/ 35 w 35"/>
                  <a:gd name="T89" fmla="*/ 7 h 12"/>
                  <a:gd name="T90" fmla="*/ 33 w 35"/>
                  <a:gd name="T91" fmla="*/ 5 h 12"/>
                  <a:gd name="T92" fmla="*/ 32 w 35"/>
                  <a:gd name="T93" fmla="*/ 4 h 12"/>
                  <a:gd name="T94" fmla="*/ 30 w 35"/>
                  <a:gd name="T95" fmla="*/ 3 h 12"/>
                  <a:gd name="T96" fmla="*/ 28 w 35"/>
                  <a:gd name="T9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5" h="12">
                    <a:moveTo>
                      <a:pt x="28" y="2"/>
                    </a:moveTo>
                    <a:lnTo>
                      <a:pt x="28" y="2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5" y="2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1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7" y="12"/>
                    </a:lnTo>
                    <a:lnTo>
                      <a:pt x="10" y="12"/>
                    </a:lnTo>
                    <a:lnTo>
                      <a:pt x="13" y="12"/>
                    </a:lnTo>
                    <a:lnTo>
                      <a:pt x="16" y="12"/>
                    </a:lnTo>
                    <a:lnTo>
                      <a:pt x="19" y="12"/>
                    </a:lnTo>
                    <a:lnTo>
                      <a:pt x="22" y="12"/>
                    </a:lnTo>
                    <a:lnTo>
                      <a:pt x="25" y="12"/>
                    </a:lnTo>
                    <a:lnTo>
                      <a:pt x="28" y="12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3" y="12"/>
                    </a:lnTo>
                    <a:lnTo>
                      <a:pt x="35" y="11"/>
                    </a:lnTo>
                    <a:lnTo>
                      <a:pt x="35" y="10"/>
                    </a:lnTo>
                    <a:lnTo>
                      <a:pt x="35" y="9"/>
                    </a:lnTo>
                    <a:lnTo>
                      <a:pt x="35" y="7"/>
                    </a:lnTo>
                    <a:lnTo>
                      <a:pt x="33" y="5"/>
                    </a:lnTo>
                    <a:lnTo>
                      <a:pt x="32" y="4"/>
                    </a:lnTo>
                    <a:lnTo>
                      <a:pt x="30" y="3"/>
                    </a:lnTo>
                    <a:lnTo>
                      <a:pt x="2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71" name="Freeform 786"/>
              <p:cNvSpPr>
                <a:spLocks/>
              </p:cNvSpPr>
              <p:nvPr/>
            </p:nvSpPr>
            <p:spPr bwMode="auto">
              <a:xfrm>
                <a:off x="2197" y="3305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2 w 3"/>
                  <a:gd name="T5" fmla="*/ 2 h 3"/>
                  <a:gd name="T6" fmla="*/ 3 w 3"/>
                  <a:gd name="T7" fmla="*/ 2 h 3"/>
                  <a:gd name="T8" fmla="*/ 3 w 3"/>
                  <a:gd name="T9" fmla="*/ 1 h 3"/>
                  <a:gd name="T10" fmla="*/ 3 w 3"/>
                  <a:gd name="T11" fmla="*/ 1 h 3"/>
                  <a:gd name="T12" fmla="*/ 2 w 3"/>
                  <a:gd name="T13" fmla="*/ 0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0 w 3"/>
                  <a:gd name="T21" fmla="*/ 0 h 3"/>
                  <a:gd name="T22" fmla="*/ 0 w 3"/>
                  <a:gd name="T23" fmla="*/ 1 h 3"/>
                  <a:gd name="T24" fmla="*/ 0 w 3"/>
                  <a:gd name="T25" fmla="*/ 1 h 3"/>
                  <a:gd name="T26" fmla="*/ 0 w 3"/>
                  <a:gd name="T27" fmla="*/ 2 h 3"/>
                  <a:gd name="T28" fmla="*/ 0 w 3"/>
                  <a:gd name="T29" fmla="*/ 2 h 3"/>
                  <a:gd name="T30" fmla="*/ 1 w 3"/>
                  <a:gd name="T31" fmla="*/ 2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72" name="Freeform 787"/>
              <p:cNvSpPr>
                <a:spLocks/>
              </p:cNvSpPr>
              <p:nvPr/>
            </p:nvSpPr>
            <p:spPr bwMode="auto">
              <a:xfrm>
                <a:off x="2168" y="3327"/>
                <a:ext cx="30" cy="18"/>
              </a:xfrm>
              <a:custGeom>
                <a:avLst/>
                <a:gdLst>
                  <a:gd name="T0" fmla="*/ 29 w 30"/>
                  <a:gd name="T1" fmla="*/ 10 h 18"/>
                  <a:gd name="T2" fmla="*/ 26 w 30"/>
                  <a:gd name="T3" fmla="*/ 7 h 18"/>
                  <a:gd name="T4" fmla="*/ 30 w 30"/>
                  <a:gd name="T5" fmla="*/ 4 h 18"/>
                  <a:gd name="T6" fmla="*/ 27 w 30"/>
                  <a:gd name="T7" fmla="*/ 0 h 18"/>
                  <a:gd name="T8" fmla="*/ 25 w 30"/>
                  <a:gd name="T9" fmla="*/ 0 h 18"/>
                  <a:gd name="T10" fmla="*/ 28 w 30"/>
                  <a:gd name="T11" fmla="*/ 3 h 18"/>
                  <a:gd name="T12" fmla="*/ 24 w 30"/>
                  <a:gd name="T13" fmla="*/ 6 h 18"/>
                  <a:gd name="T14" fmla="*/ 24 w 30"/>
                  <a:gd name="T15" fmla="*/ 7 h 18"/>
                  <a:gd name="T16" fmla="*/ 25 w 30"/>
                  <a:gd name="T17" fmla="*/ 8 h 18"/>
                  <a:gd name="T18" fmla="*/ 26 w 30"/>
                  <a:gd name="T19" fmla="*/ 9 h 18"/>
                  <a:gd name="T20" fmla="*/ 26 w 30"/>
                  <a:gd name="T21" fmla="*/ 9 h 18"/>
                  <a:gd name="T22" fmla="*/ 13 w 30"/>
                  <a:gd name="T23" fmla="*/ 16 h 18"/>
                  <a:gd name="T24" fmla="*/ 3 w 30"/>
                  <a:gd name="T25" fmla="*/ 9 h 18"/>
                  <a:gd name="T26" fmla="*/ 6 w 30"/>
                  <a:gd name="T27" fmla="*/ 6 h 18"/>
                  <a:gd name="T28" fmla="*/ 2 w 30"/>
                  <a:gd name="T29" fmla="*/ 3 h 18"/>
                  <a:gd name="T30" fmla="*/ 4 w 30"/>
                  <a:gd name="T31" fmla="*/ 0 h 18"/>
                  <a:gd name="T32" fmla="*/ 2 w 30"/>
                  <a:gd name="T33" fmla="*/ 0 h 18"/>
                  <a:gd name="T34" fmla="*/ 0 w 30"/>
                  <a:gd name="T35" fmla="*/ 4 h 18"/>
                  <a:gd name="T36" fmla="*/ 3 w 30"/>
                  <a:gd name="T37" fmla="*/ 6 h 18"/>
                  <a:gd name="T38" fmla="*/ 1 w 30"/>
                  <a:gd name="T39" fmla="*/ 9 h 18"/>
                  <a:gd name="T40" fmla="*/ 12 w 30"/>
                  <a:gd name="T41" fmla="*/ 18 h 18"/>
                  <a:gd name="T42" fmla="*/ 29 w 30"/>
                  <a:gd name="T43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" h="18">
                    <a:moveTo>
                      <a:pt x="29" y="10"/>
                    </a:moveTo>
                    <a:lnTo>
                      <a:pt x="26" y="7"/>
                    </a:lnTo>
                    <a:lnTo>
                      <a:pt x="30" y="4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8" y="3"/>
                    </a:lnTo>
                    <a:lnTo>
                      <a:pt x="24" y="6"/>
                    </a:lnTo>
                    <a:lnTo>
                      <a:pt x="24" y="7"/>
                    </a:lnTo>
                    <a:lnTo>
                      <a:pt x="25" y="8"/>
                    </a:lnTo>
                    <a:lnTo>
                      <a:pt x="26" y="9"/>
                    </a:lnTo>
                    <a:lnTo>
                      <a:pt x="26" y="9"/>
                    </a:lnTo>
                    <a:lnTo>
                      <a:pt x="13" y="16"/>
                    </a:lnTo>
                    <a:lnTo>
                      <a:pt x="3" y="9"/>
                    </a:lnTo>
                    <a:lnTo>
                      <a:pt x="6" y="6"/>
                    </a:lnTo>
                    <a:lnTo>
                      <a:pt x="2" y="3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1" y="9"/>
                    </a:lnTo>
                    <a:lnTo>
                      <a:pt x="12" y="18"/>
                    </a:lnTo>
                    <a:lnTo>
                      <a:pt x="29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73" name="Freeform 788"/>
              <p:cNvSpPr>
                <a:spLocks/>
              </p:cNvSpPr>
              <p:nvPr/>
            </p:nvSpPr>
            <p:spPr bwMode="auto">
              <a:xfrm>
                <a:off x="2161" y="3342"/>
                <a:ext cx="2" cy="24"/>
              </a:xfrm>
              <a:custGeom>
                <a:avLst/>
                <a:gdLst>
                  <a:gd name="T0" fmla="*/ 0 w 2"/>
                  <a:gd name="T1" fmla="*/ 24 h 24"/>
                  <a:gd name="T2" fmla="*/ 0 w 2"/>
                  <a:gd name="T3" fmla="*/ 4 h 24"/>
                  <a:gd name="T4" fmla="*/ 2 w 2"/>
                  <a:gd name="T5" fmla="*/ 0 h 24"/>
                  <a:gd name="T6" fmla="*/ 2 w 2"/>
                  <a:gd name="T7" fmla="*/ 24 h 24"/>
                  <a:gd name="T8" fmla="*/ 0 w 2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4">
                    <a:moveTo>
                      <a:pt x="0" y="24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2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74" name="Freeform 789"/>
              <p:cNvSpPr>
                <a:spLocks/>
              </p:cNvSpPr>
              <p:nvPr/>
            </p:nvSpPr>
            <p:spPr bwMode="auto">
              <a:xfrm>
                <a:off x="2012" y="3325"/>
                <a:ext cx="43" cy="52"/>
              </a:xfrm>
              <a:custGeom>
                <a:avLst/>
                <a:gdLst>
                  <a:gd name="T0" fmla="*/ 43 w 43"/>
                  <a:gd name="T1" fmla="*/ 2 h 52"/>
                  <a:gd name="T2" fmla="*/ 42 w 43"/>
                  <a:gd name="T3" fmla="*/ 1 h 52"/>
                  <a:gd name="T4" fmla="*/ 40 w 43"/>
                  <a:gd name="T5" fmla="*/ 1 h 52"/>
                  <a:gd name="T6" fmla="*/ 38 w 43"/>
                  <a:gd name="T7" fmla="*/ 0 h 52"/>
                  <a:gd name="T8" fmla="*/ 36 w 43"/>
                  <a:gd name="T9" fmla="*/ 0 h 52"/>
                  <a:gd name="T10" fmla="*/ 33 w 43"/>
                  <a:gd name="T11" fmla="*/ 0 h 52"/>
                  <a:gd name="T12" fmla="*/ 30 w 43"/>
                  <a:gd name="T13" fmla="*/ 0 h 52"/>
                  <a:gd name="T14" fmla="*/ 27 w 43"/>
                  <a:gd name="T15" fmla="*/ 1 h 52"/>
                  <a:gd name="T16" fmla="*/ 24 w 43"/>
                  <a:gd name="T17" fmla="*/ 1 h 52"/>
                  <a:gd name="T18" fmla="*/ 21 w 43"/>
                  <a:gd name="T19" fmla="*/ 2 h 52"/>
                  <a:gd name="T20" fmla="*/ 17 w 43"/>
                  <a:gd name="T21" fmla="*/ 2 h 52"/>
                  <a:gd name="T22" fmla="*/ 15 w 43"/>
                  <a:gd name="T23" fmla="*/ 3 h 52"/>
                  <a:gd name="T24" fmla="*/ 12 w 43"/>
                  <a:gd name="T25" fmla="*/ 4 h 52"/>
                  <a:gd name="T26" fmla="*/ 10 w 43"/>
                  <a:gd name="T27" fmla="*/ 4 h 52"/>
                  <a:gd name="T28" fmla="*/ 9 w 43"/>
                  <a:gd name="T29" fmla="*/ 5 h 52"/>
                  <a:gd name="T30" fmla="*/ 8 w 43"/>
                  <a:gd name="T31" fmla="*/ 5 h 52"/>
                  <a:gd name="T32" fmla="*/ 7 w 43"/>
                  <a:gd name="T33" fmla="*/ 5 h 52"/>
                  <a:gd name="T34" fmla="*/ 7 w 43"/>
                  <a:gd name="T35" fmla="*/ 5 h 52"/>
                  <a:gd name="T36" fmla="*/ 7 w 43"/>
                  <a:gd name="T37" fmla="*/ 5 h 52"/>
                  <a:gd name="T38" fmla="*/ 7 w 43"/>
                  <a:gd name="T39" fmla="*/ 4 h 52"/>
                  <a:gd name="T40" fmla="*/ 7 w 43"/>
                  <a:gd name="T41" fmla="*/ 4 h 52"/>
                  <a:gd name="T42" fmla="*/ 6 w 43"/>
                  <a:gd name="T43" fmla="*/ 3 h 52"/>
                  <a:gd name="T44" fmla="*/ 6 w 43"/>
                  <a:gd name="T45" fmla="*/ 3 h 52"/>
                  <a:gd name="T46" fmla="*/ 5 w 43"/>
                  <a:gd name="T47" fmla="*/ 3 h 52"/>
                  <a:gd name="T48" fmla="*/ 3 w 43"/>
                  <a:gd name="T49" fmla="*/ 2 h 52"/>
                  <a:gd name="T50" fmla="*/ 2 w 43"/>
                  <a:gd name="T51" fmla="*/ 3 h 52"/>
                  <a:gd name="T52" fmla="*/ 1 w 43"/>
                  <a:gd name="T53" fmla="*/ 3 h 52"/>
                  <a:gd name="T54" fmla="*/ 1 w 43"/>
                  <a:gd name="T55" fmla="*/ 3 h 52"/>
                  <a:gd name="T56" fmla="*/ 0 w 43"/>
                  <a:gd name="T57" fmla="*/ 3 h 52"/>
                  <a:gd name="T58" fmla="*/ 0 w 43"/>
                  <a:gd name="T59" fmla="*/ 3 h 52"/>
                  <a:gd name="T60" fmla="*/ 0 w 43"/>
                  <a:gd name="T61" fmla="*/ 4 h 52"/>
                  <a:gd name="T62" fmla="*/ 0 w 43"/>
                  <a:gd name="T63" fmla="*/ 4 h 52"/>
                  <a:gd name="T64" fmla="*/ 0 w 43"/>
                  <a:gd name="T65" fmla="*/ 4 h 52"/>
                  <a:gd name="T66" fmla="*/ 0 w 43"/>
                  <a:gd name="T67" fmla="*/ 52 h 52"/>
                  <a:gd name="T68" fmla="*/ 7 w 43"/>
                  <a:gd name="T69" fmla="*/ 52 h 52"/>
                  <a:gd name="T70" fmla="*/ 7 w 43"/>
                  <a:gd name="T71" fmla="*/ 49 h 52"/>
                  <a:gd name="T72" fmla="*/ 7 w 43"/>
                  <a:gd name="T73" fmla="*/ 41 h 52"/>
                  <a:gd name="T74" fmla="*/ 7 w 43"/>
                  <a:gd name="T75" fmla="*/ 34 h 52"/>
                  <a:gd name="T76" fmla="*/ 7 w 43"/>
                  <a:gd name="T77" fmla="*/ 30 h 52"/>
                  <a:gd name="T78" fmla="*/ 8 w 43"/>
                  <a:gd name="T79" fmla="*/ 30 h 52"/>
                  <a:gd name="T80" fmla="*/ 10 w 43"/>
                  <a:gd name="T81" fmla="*/ 30 h 52"/>
                  <a:gd name="T82" fmla="*/ 12 w 43"/>
                  <a:gd name="T83" fmla="*/ 29 h 52"/>
                  <a:gd name="T84" fmla="*/ 14 w 43"/>
                  <a:gd name="T85" fmla="*/ 28 h 52"/>
                  <a:gd name="T86" fmla="*/ 16 w 43"/>
                  <a:gd name="T87" fmla="*/ 28 h 52"/>
                  <a:gd name="T88" fmla="*/ 19 w 43"/>
                  <a:gd name="T89" fmla="*/ 27 h 52"/>
                  <a:gd name="T90" fmla="*/ 21 w 43"/>
                  <a:gd name="T91" fmla="*/ 26 h 52"/>
                  <a:gd name="T92" fmla="*/ 24 w 43"/>
                  <a:gd name="T93" fmla="*/ 26 h 52"/>
                  <a:gd name="T94" fmla="*/ 26 w 43"/>
                  <a:gd name="T95" fmla="*/ 25 h 52"/>
                  <a:gd name="T96" fmla="*/ 29 w 43"/>
                  <a:gd name="T97" fmla="*/ 24 h 52"/>
                  <a:gd name="T98" fmla="*/ 32 w 43"/>
                  <a:gd name="T99" fmla="*/ 24 h 52"/>
                  <a:gd name="T100" fmla="*/ 34 w 43"/>
                  <a:gd name="T101" fmla="*/ 23 h 52"/>
                  <a:gd name="T102" fmla="*/ 37 w 43"/>
                  <a:gd name="T103" fmla="*/ 23 h 52"/>
                  <a:gd name="T104" fmla="*/ 39 w 43"/>
                  <a:gd name="T105" fmla="*/ 22 h 52"/>
                  <a:gd name="T106" fmla="*/ 41 w 43"/>
                  <a:gd name="T107" fmla="*/ 22 h 52"/>
                  <a:gd name="T108" fmla="*/ 43 w 43"/>
                  <a:gd name="T109" fmla="*/ 21 h 52"/>
                  <a:gd name="T110" fmla="*/ 43 w 43"/>
                  <a:gd name="T111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2">
                    <a:moveTo>
                      <a:pt x="43" y="2"/>
                    </a:moveTo>
                    <a:lnTo>
                      <a:pt x="42" y="1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27" y="1"/>
                    </a:lnTo>
                    <a:lnTo>
                      <a:pt x="24" y="1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5" y="3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2"/>
                    </a:lnTo>
                    <a:lnTo>
                      <a:pt x="7" y="52"/>
                    </a:lnTo>
                    <a:lnTo>
                      <a:pt x="7" y="49"/>
                    </a:lnTo>
                    <a:lnTo>
                      <a:pt x="7" y="41"/>
                    </a:lnTo>
                    <a:lnTo>
                      <a:pt x="7" y="34"/>
                    </a:lnTo>
                    <a:lnTo>
                      <a:pt x="7" y="30"/>
                    </a:lnTo>
                    <a:lnTo>
                      <a:pt x="8" y="30"/>
                    </a:lnTo>
                    <a:lnTo>
                      <a:pt x="10" y="30"/>
                    </a:lnTo>
                    <a:lnTo>
                      <a:pt x="12" y="29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9" y="27"/>
                    </a:lnTo>
                    <a:lnTo>
                      <a:pt x="21" y="26"/>
                    </a:lnTo>
                    <a:lnTo>
                      <a:pt x="24" y="26"/>
                    </a:lnTo>
                    <a:lnTo>
                      <a:pt x="26" y="25"/>
                    </a:lnTo>
                    <a:lnTo>
                      <a:pt x="29" y="24"/>
                    </a:lnTo>
                    <a:lnTo>
                      <a:pt x="32" y="24"/>
                    </a:lnTo>
                    <a:lnTo>
                      <a:pt x="34" y="23"/>
                    </a:lnTo>
                    <a:lnTo>
                      <a:pt x="37" y="23"/>
                    </a:lnTo>
                    <a:lnTo>
                      <a:pt x="39" y="22"/>
                    </a:lnTo>
                    <a:lnTo>
                      <a:pt x="41" y="22"/>
                    </a:lnTo>
                    <a:lnTo>
                      <a:pt x="43" y="21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75" name="Freeform 790"/>
              <p:cNvSpPr>
                <a:spLocks/>
              </p:cNvSpPr>
              <p:nvPr/>
            </p:nvSpPr>
            <p:spPr bwMode="auto">
              <a:xfrm>
                <a:off x="2005" y="3363"/>
                <a:ext cx="231" cy="47"/>
              </a:xfrm>
              <a:custGeom>
                <a:avLst/>
                <a:gdLst>
                  <a:gd name="T0" fmla="*/ 17 w 231"/>
                  <a:gd name="T1" fmla="*/ 7 h 47"/>
                  <a:gd name="T2" fmla="*/ 24 w 231"/>
                  <a:gd name="T3" fmla="*/ 6 h 47"/>
                  <a:gd name="T4" fmla="*/ 32 w 231"/>
                  <a:gd name="T5" fmla="*/ 5 h 47"/>
                  <a:gd name="T6" fmla="*/ 40 w 231"/>
                  <a:gd name="T7" fmla="*/ 4 h 47"/>
                  <a:gd name="T8" fmla="*/ 49 w 231"/>
                  <a:gd name="T9" fmla="*/ 3 h 47"/>
                  <a:gd name="T10" fmla="*/ 59 w 231"/>
                  <a:gd name="T11" fmla="*/ 2 h 47"/>
                  <a:gd name="T12" fmla="*/ 69 w 231"/>
                  <a:gd name="T13" fmla="*/ 1 h 47"/>
                  <a:gd name="T14" fmla="*/ 80 w 231"/>
                  <a:gd name="T15" fmla="*/ 1 h 47"/>
                  <a:gd name="T16" fmla="*/ 91 w 231"/>
                  <a:gd name="T17" fmla="*/ 0 h 47"/>
                  <a:gd name="T18" fmla="*/ 103 w 231"/>
                  <a:gd name="T19" fmla="*/ 0 h 47"/>
                  <a:gd name="T20" fmla="*/ 115 w 231"/>
                  <a:gd name="T21" fmla="*/ 0 h 47"/>
                  <a:gd name="T22" fmla="*/ 130 w 231"/>
                  <a:gd name="T23" fmla="*/ 0 h 47"/>
                  <a:gd name="T24" fmla="*/ 145 w 231"/>
                  <a:gd name="T25" fmla="*/ 1 h 47"/>
                  <a:gd name="T26" fmla="*/ 159 w 231"/>
                  <a:gd name="T27" fmla="*/ 1 h 47"/>
                  <a:gd name="T28" fmla="*/ 172 w 231"/>
                  <a:gd name="T29" fmla="*/ 2 h 47"/>
                  <a:gd name="T30" fmla="*/ 184 w 231"/>
                  <a:gd name="T31" fmla="*/ 3 h 47"/>
                  <a:gd name="T32" fmla="*/ 194 w 231"/>
                  <a:gd name="T33" fmla="*/ 4 h 47"/>
                  <a:gd name="T34" fmla="*/ 201 w 231"/>
                  <a:gd name="T35" fmla="*/ 5 h 47"/>
                  <a:gd name="T36" fmla="*/ 208 w 231"/>
                  <a:gd name="T37" fmla="*/ 6 h 47"/>
                  <a:gd name="T38" fmla="*/ 215 w 231"/>
                  <a:gd name="T39" fmla="*/ 8 h 47"/>
                  <a:gd name="T40" fmla="*/ 220 w 231"/>
                  <a:gd name="T41" fmla="*/ 9 h 47"/>
                  <a:gd name="T42" fmla="*/ 224 w 231"/>
                  <a:gd name="T43" fmla="*/ 10 h 47"/>
                  <a:gd name="T44" fmla="*/ 228 w 231"/>
                  <a:gd name="T45" fmla="*/ 12 h 47"/>
                  <a:gd name="T46" fmla="*/ 230 w 231"/>
                  <a:gd name="T47" fmla="*/ 15 h 47"/>
                  <a:gd name="T48" fmla="*/ 230 w 231"/>
                  <a:gd name="T49" fmla="*/ 31 h 47"/>
                  <a:gd name="T50" fmla="*/ 225 w 231"/>
                  <a:gd name="T51" fmla="*/ 35 h 47"/>
                  <a:gd name="T52" fmla="*/ 218 w 231"/>
                  <a:gd name="T53" fmla="*/ 38 h 47"/>
                  <a:gd name="T54" fmla="*/ 213 w 231"/>
                  <a:gd name="T55" fmla="*/ 39 h 47"/>
                  <a:gd name="T56" fmla="*/ 209 w 231"/>
                  <a:gd name="T57" fmla="*/ 40 h 47"/>
                  <a:gd name="T58" fmla="*/ 205 w 231"/>
                  <a:gd name="T59" fmla="*/ 41 h 47"/>
                  <a:gd name="T60" fmla="*/ 201 w 231"/>
                  <a:gd name="T61" fmla="*/ 42 h 47"/>
                  <a:gd name="T62" fmla="*/ 196 w 231"/>
                  <a:gd name="T63" fmla="*/ 42 h 47"/>
                  <a:gd name="T64" fmla="*/ 190 w 231"/>
                  <a:gd name="T65" fmla="*/ 43 h 47"/>
                  <a:gd name="T66" fmla="*/ 183 w 231"/>
                  <a:gd name="T67" fmla="*/ 44 h 47"/>
                  <a:gd name="T68" fmla="*/ 175 w 231"/>
                  <a:gd name="T69" fmla="*/ 45 h 47"/>
                  <a:gd name="T70" fmla="*/ 166 w 231"/>
                  <a:gd name="T71" fmla="*/ 45 h 47"/>
                  <a:gd name="T72" fmla="*/ 157 w 231"/>
                  <a:gd name="T73" fmla="*/ 46 h 47"/>
                  <a:gd name="T74" fmla="*/ 148 w 231"/>
                  <a:gd name="T75" fmla="*/ 46 h 47"/>
                  <a:gd name="T76" fmla="*/ 142 w 231"/>
                  <a:gd name="T77" fmla="*/ 47 h 47"/>
                  <a:gd name="T78" fmla="*/ 136 w 231"/>
                  <a:gd name="T79" fmla="*/ 47 h 47"/>
                  <a:gd name="T80" fmla="*/ 130 w 231"/>
                  <a:gd name="T81" fmla="*/ 47 h 47"/>
                  <a:gd name="T82" fmla="*/ 123 w 231"/>
                  <a:gd name="T83" fmla="*/ 47 h 47"/>
                  <a:gd name="T84" fmla="*/ 117 w 231"/>
                  <a:gd name="T85" fmla="*/ 47 h 47"/>
                  <a:gd name="T86" fmla="*/ 111 w 231"/>
                  <a:gd name="T87" fmla="*/ 47 h 47"/>
                  <a:gd name="T88" fmla="*/ 104 w 231"/>
                  <a:gd name="T89" fmla="*/ 47 h 47"/>
                  <a:gd name="T90" fmla="*/ 98 w 231"/>
                  <a:gd name="T91" fmla="*/ 47 h 47"/>
                  <a:gd name="T92" fmla="*/ 92 w 231"/>
                  <a:gd name="T93" fmla="*/ 47 h 47"/>
                  <a:gd name="T94" fmla="*/ 86 w 231"/>
                  <a:gd name="T95" fmla="*/ 46 h 47"/>
                  <a:gd name="T96" fmla="*/ 77 w 231"/>
                  <a:gd name="T97" fmla="*/ 46 h 47"/>
                  <a:gd name="T98" fmla="*/ 63 w 231"/>
                  <a:gd name="T99" fmla="*/ 45 h 47"/>
                  <a:gd name="T100" fmla="*/ 50 w 231"/>
                  <a:gd name="T101" fmla="*/ 44 h 47"/>
                  <a:gd name="T102" fmla="*/ 39 w 231"/>
                  <a:gd name="T103" fmla="*/ 43 h 47"/>
                  <a:gd name="T104" fmla="*/ 29 w 231"/>
                  <a:gd name="T105" fmla="*/ 42 h 47"/>
                  <a:gd name="T106" fmla="*/ 20 w 231"/>
                  <a:gd name="T107" fmla="*/ 40 h 47"/>
                  <a:gd name="T108" fmla="*/ 14 w 231"/>
                  <a:gd name="T109" fmla="*/ 38 h 47"/>
                  <a:gd name="T110" fmla="*/ 8 w 231"/>
                  <a:gd name="T111" fmla="*/ 37 h 47"/>
                  <a:gd name="T112" fmla="*/ 5 w 231"/>
                  <a:gd name="T113" fmla="*/ 35 h 47"/>
                  <a:gd name="T114" fmla="*/ 2 w 231"/>
                  <a:gd name="T115" fmla="*/ 33 h 47"/>
                  <a:gd name="T116" fmla="*/ 0 w 231"/>
                  <a:gd name="T117" fmla="*/ 31 h 47"/>
                  <a:gd name="T118" fmla="*/ 0 w 231"/>
                  <a:gd name="T119" fmla="*/ 14 h 47"/>
                  <a:gd name="T120" fmla="*/ 4 w 231"/>
                  <a:gd name="T121" fmla="*/ 11 h 47"/>
                  <a:gd name="T122" fmla="*/ 10 w 231"/>
                  <a:gd name="T123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1" h="47">
                    <a:moveTo>
                      <a:pt x="14" y="8"/>
                    </a:moveTo>
                    <a:lnTo>
                      <a:pt x="15" y="8"/>
                    </a:lnTo>
                    <a:lnTo>
                      <a:pt x="17" y="7"/>
                    </a:lnTo>
                    <a:lnTo>
                      <a:pt x="20" y="7"/>
                    </a:lnTo>
                    <a:lnTo>
                      <a:pt x="22" y="6"/>
                    </a:lnTo>
                    <a:lnTo>
                      <a:pt x="24" y="6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32" y="5"/>
                    </a:lnTo>
                    <a:lnTo>
                      <a:pt x="34" y="4"/>
                    </a:lnTo>
                    <a:lnTo>
                      <a:pt x="37" y="4"/>
                    </a:lnTo>
                    <a:lnTo>
                      <a:pt x="40" y="4"/>
                    </a:lnTo>
                    <a:lnTo>
                      <a:pt x="43" y="3"/>
                    </a:lnTo>
                    <a:lnTo>
                      <a:pt x="46" y="3"/>
                    </a:lnTo>
                    <a:lnTo>
                      <a:pt x="49" y="3"/>
                    </a:lnTo>
                    <a:lnTo>
                      <a:pt x="52" y="3"/>
                    </a:lnTo>
                    <a:lnTo>
                      <a:pt x="56" y="2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1"/>
                    </a:lnTo>
                    <a:lnTo>
                      <a:pt x="69" y="1"/>
                    </a:lnTo>
                    <a:lnTo>
                      <a:pt x="73" y="1"/>
                    </a:lnTo>
                    <a:lnTo>
                      <a:pt x="76" y="1"/>
                    </a:lnTo>
                    <a:lnTo>
                      <a:pt x="80" y="1"/>
                    </a:lnTo>
                    <a:lnTo>
                      <a:pt x="84" y="1"/>
                    </a:lnTo>
                    <a:lnTo>
                      <a:pt x="87" y="1"/>
                    </a:lnTo>
                    <a:lnTo>
                      <a:pt x="91" y="0"/>
                    </a:lnTo>
                    <a:lnTo>
                      <a:pt x="95" y="0"/>
                    </a:lnTo>
                    <a:lnTo>
                      <a:pt x="99" y="0"/>
                    </a:lnTo>
                    <a:lnTo>
                      <a:pt x="103" y="0"/>
                    </a:lnTo>
                    <a:lnTo>
                      <a:pt x="107" y="0"/>
                    </a:lnTo>
                    <a:lnTo>
                      <a:pt x="111" y="0"/>
                    </a:lnTo>
                    <a:lnTo>
                      <a:pt x="115" y="0"/>
                    </a:lnTo>
                    <a:lnTo>
                      <a:pt x="120" y="0"/>
                    </a:lnTo>
                    <a:lnTo>
                      <a:pt x="125" y="0"/>
                    </a:lnTo>
                    <a:lnTo>
                      <a:pt x="130" y="0"/>
                    </a:lnTo>
                    <a:lnTo>
                      <a:pt x="135" y="0"/>
                    </a:lnTo>
                    <a:lnTo>
                      <a:pt x="140" y="0"/>
                    </a:lnTo>
                    <a:lnTo>
                      <a:pt x="145" y="1"/>
                    </a:lnTo>
                    <a:lnTo>
                      <a:pt x="150" y="1"/>
                    </a:lnTo>
                    <a:lnTo>
                      <a:pt x="154" y="1"/>
                    </a:lnTo>
                    <a:lnTo>
                      <a:pt x="159" y="1"/>
                    </a:lnTo>
                    <a:lnTo>
                      <a:pt x="163" y="1"/>
                    </a:lnTo>
                    <a:lnTo>
                      <a:pt x="168" y="2"/>
                    </a:lnTo>
                    <a:lnTo>
                      <a:pt x="172" y="2"/>
                    </a:lnTo>
                    <a:lnTo>
                      <a:pt x="176" y="2"/>
                    </a:lnTo>
                    <a:lnTo>
                      <a:pt x="180" y="3"/>
                    </a:lnTo>
                    <a:lnTo>
                      <a:pt x="184" y="3"/>
                    </a:lnTo>
                    <a:lnTo>
                      <a:pt x="188" y="4"/>
                    </a:lnTo>
                    <a:lnTo>
                      <a:pt x="191" y="4"/>
                    </a:lnTo>
                    <a:lnTo>
                      <a:pt x="194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4" y="6"/>
                    </a:lnTo>
                    <a:lnTo>
                      <a:pt x="206" y="6"/>
                    </a:lnTo>
                    <a:lnTo>
                      <a:pt x="208" y="6"/>
                    </a:lnTo>
                    <a:lnTo>
                      <a:pt x="210" y="7"/>
                    </a:lnTo>
                    <a:lnTo>
                      <a:pt x="213" y="7"/>
                    </a:lnTo>
                    <a:lnTo>
                      <a:pt x="215" y="8"/>
                    </a:lnTo>
                    <a:lnTo>
                      <a:pt x="216" y="8"/>
                    </a:lnTo>
                    <a:lnTo>
                      <a:pt x="218" y="8"/>
                    </a:lnTo>
                    <a:lnTo>
                      <a:pt x="220" y="9"/>
                    </a:lnTo>
                    <a:lnTo>
                      <a:pt x="221" y="9"/>
                    </a:lnTo>
                    <a:lnTo>
                      <a:pt x="223" y="10"/>
                    </a:lnTo>
                    <a:lnTo>
                      <a:pt x="224" y="10"/>
                    </a:lnTo>
                    <a:lnTo>
                      <a:pt x="226" y="11"/>
                    </a:lnTo>
                    <a:lnTo>
                      <a:pt x="227" y="12"/>
                    </a:lnTo>
                    <a:lnTo>
                      <a:pt x="228" y="12"/>
                    </a:lnTo>
                    <a:lnTo>
                      <a:pt x="229" y="13"/>
                    </a:lnTo>
                    <a:lnTo>
                      <a:pt x="229" y="14"/>
                    </a:lnTo>
                    <a:lnTo>
                      <a:pt x="230" y="15"/>
                    </a:lnTo>
                    <a:lnTo>
                      <a:pt x="231" y="16"/>
                    </a:lnTo>
                    <a:lnTo>
                      <a:pt x="231" y="30"/>
                    </a:lnTo>
                    <a:lnTo>
                      <a:pt x="230" y="31"/>
                    </a:lnTo>
                    <a:lnTo>
                      <a:pt x="229" y="32"/>
                    </a:lnTo>
                    <a:lnTo>
                      <a:pt x="227" y="33"/>
                    </a:lnTo>
                    <a:lnTo>
                      <a:pt x="225" y="35"/>
                    </a:lnTo>
                    <a:lnTo>
                      <a:pt x="222" y="36"/>
                    </a:lnTo>
                    <a:lnTo>
                      <a:pt x="220" y="37"/>
                    </a:lnTo>
                    <a:lnTo>
                      <a:pt x="218" y="38"/>
                    </a:lnTo>
                    <a:lnTo>
                      <a:pt x="216" y="39"/>
                    </a:lnTo>
                    <a:lnTo>
                      <a:pt x="214" y="39"/>
                    </a:lnTo>
                    <a:lnTo>
                      <a:pt x="213" y="39"/>
                    </a:lnTo>
                    <a:lnTo>
                      <a:pt x="212" y="40"/>
                    </a:lnTo>
                    <a:lnTo>
                      <a:pt x="210" y="40"/>
                    </a:lnTo>
                    <a:lnTo>
                      <a:pt x="209" y="40"/>
                    </a:lnTo>
                    <a:lnTo>
                      <a:pt x="208" y="40"/>
                    </a:lnTo>
                    <a:lnTo>
                      <a:pt x="206" y="41"/>
                    </a:lnTo>
                    <a:lnTo>
                      <a:pt x="205" y="41"/>
                    </a:lnTo>
                    <a:lnTo>
                      <a:pt x="204" y="41"/>
                    </a:lnTo>
                    <a:lnTo>
                      <a:pt x="202" y="42"/>
                    </a:lnTo>
                    <a:lnTo>
                      <a:pt x="201" y="42"/>
                    </a:lnTo>
                    <a:lnTo>
                      <a:pt x="199" y="42"/>
                    </a:lnTo>
                    <a:lnTo>
                      <a:pt x="198" y="42"/>
                    </a:lnTo>
                    <a:lnTo>
                      <a:pt x="196" y="42"/>
                    </a:lnTo>
                    <a:lnTo>
                      <a:pt x="195" y="43"/>
                    </a:lnTo>
                    <a:lnTo>
                      <a:pt x="193" y="43"/>
                    </a:lnTo>
                    <a:lnTo>
                      <a:pt x="190" y="43"/>
                    </a:lnTo>
                    <a:lnTo>
                      <a:pt x="188" y="44"/>
                    </a:lnTo>
                    <a:lnTo>
                      <a:pt x="185" y="44"/>
                    </a:lnTo>
                    <a:lnTo>
                      <a:pt x="183" y="44"/>
                    </a:lnTo>
                    <a:lnTo>
                      <a:pt x="180" y="44"/>
                    </a:lnTo>
                    <a:lnTo>
                      <a:pt x="178" y="44"/>
                    </a:lnTo>
                    <a:lnTo>
                      <a:pt x="175" y="45"/>
                    </a:lnTo>
                    <a:lnTo>
                      <a:pt x="172" y="45"/>
                    </a:lnTo>
                    <a:lnTo>
                      <a:pt x="169" y="45"/>
                    </a:lnTo>
                    <a:lnTo>
                      <a:pt x="166" y="45"/>
                    </a:lnTo>
                    <a:lnTo>
                      <a:pt x="163" y="45"/>
                    </a:lnTo>
                    <a:lnTo>
                      <a:pt x="160" y="46"/>
                    </a:lnTo>
                    <a:lnTo>
                      <a:pt x="157" y="46"/>
                    </a:lnTo>
                    <a:lnTo>
                      <a:pt x="154" y="46"/>
                    </a:lnTo>
                    <a:lnTo>
                      <a:pt x="151" y="46"/>
                    </a:lnTo>
                    <a:lnTo>
                      <a:pt x="148" y="46"/>
                    </a:lnTo>
                    <a:lnTo>
                      <a:pt x="146" y="46"/>
                    </a:lnTo>
                    <a:lnTo>
                      <a:pt x="144" y="46"/>
                    </a:lnTo>
                    <a:lnTo>
                      <a:pt x="142" y="47"/>
                    </a:lnTo>
                    <a:lnTo>
                      <a:pt x="140" y="47"/>
                    </a:lnTo>
                    <a:lnTo>
                      <a:pt x="138" y="47"/>
                    </a:lnTo>
                    <a:lnTo>
                      <a:pt x="136" y="47"/>
                    </a:lnTo>
                    <a:lnTo>
                      <a:pt x="134" y="47"/>
                    </a:lnTo>
                    <a:lnTo>
                      <a:pt x="132" y="47"/>
                    </a:lnTo>
                    <a:lnTo>
                      <a:pt x="130" y="47"/>
                    </a:lnTo>
                    <a:lnTo>
                      <a:pt x="128" y="47"/>
                    </a:lnTo>
                    <a:lnTo>
                      <a:pt x="126" y="47"/>
                    </a:lnTo>
                    <a:lnTo>
                      <a:pt x="123" y="47"/>
                    </a:lnTo>
                    <a:lnTo>
                      <a:pt x="121" y="47"/>
                    </a:lnTo>
                    <a:lnTo>
                      <a:pt x="119" y="47"/>
                    </a:lnTo>
                    <a:lnTo>
                      <a:pt x="117" y="47"/>
                    </a:lnTo>
                    <a:lnTo>
                      <a:pt x="115" y="47"/>
                    </a:lnTo>
                    <a:lnTo>
                      <a:pt x="113" y="47"/>
                    </a:lnTo>
                    <a:lnTo>
                      <a:pt x="111" y="47"/>
                    </a:lnTo>
                    <a:lnTo>
                      <a:pt x="108" y="47"/>
                    </a:lnTo>
                    <a:lnTo>
                      <a:pt x="106" y="47"/>
                    </a:lnTo>
                    <a:lnTo>
                      <a:pt x="104" y="47"/>
                    </a:lnTo>
                    <a:lnTo>
                      <a:pt x="102" y="47"/>
                    </a:lnTo>
                    <a:lnTo>
                      <a:pt x="100" y="47"/>
                    </a:lnTo>
                    <a:lnTo>
                      <a:pt x="98" y="47"/>
                    </a:lnTo>
                    <a:lnTo>
                      <a:pt x="96" y="47"/>
                    </a:lnTo>
                    <a:lnTo>
                      <a:pt x="94" y="47"/>
                    </a:lnTo>
                    <a:lnTo>
                      <a:pt x="92" y="47"/>
                    </a:lnTo>
                    <a:lnTo>
                      <a:pt x="90" y="47"/>
                    </a:lnTo>
                    <a:lnTo>
                      <a:pt x="88" y="47"/>
                    </a:lnTo>
                    <a:lnTo>
                      <a:pt x="86" y="46"/>
                    </a:lnTo>
                    <a:lnTo>
                      <a:pt x="84" y="46"/>
                    </a:lnTo>
                    <a:lnTo>
                      <a:pt x="82" y="46"/>
                    </a:lnTo>
                    <a:lnTo>
                      <a:pt x="77" y="46"/>
                    </a:lnTo>
                    <a:lnTo>
                      <a:pt x="72" y="46"/>
                    </a:lnTo>
                    <a:lnTo>
                      <a:pt x="67" y="46"/>
                    </a:lnTo>
                    <a:lnTo>
                      <a:pt x="63" y="45"/>
                    </a:lnTo>
                    <a:lnTo>
                      <a:pt x="58" y="45"/>
                    </a:lnTo>
                    <a:lnTo>
                      <a:pt x="54" y="45"/>
                    </a:lnTo>
                    <a:lnTo>
                      <a:pt x="50" y="44"/>
                    </a:lnTo>
                    <a:lnTo>
                      <a:pt x="46" y="44"/>
                    </a:lnTo>
                    <a:lnTo>
                      <a:pt x="42" y="44"/>
                    </a:lnTo>
                    <a:lnTo>
                      <a:pt x="39" y="43"/>
                    </a:lnTo>
                    <a:lnTo>
                      <a:pt x="35" y="43"/>
                    </a:lnTo>
                    <a:lnTo>
                      <a:pt x="32" y="42"/>
                    </a:lnTo>
                    <a:lnTo>
                      <a:pt x="29" y="42"/>
                    </a:lnTo>
                    <a:lnTo>
                      <a:pt x="26" y="41"/>
                    </a:lnTo>
                    <a:lnTo>
                      <a:pt x="23" y="41"/>
                    </a:lnTo>
                    <a:lnTo>
                      <a:pt x="20" y="40"/>
                    </a:lnTo>
                    <a:lnTo>
                      <a:pt x="17" y="40"/>
                    </a:lnTo>
                    <a:lnTo>
                      <a:pt x="15" y="39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0" y="37"/>
                    </a:lnTo>
                    <a:lnTo>
                      <a:pt x="8" y="37"/>
                    </a:lnTo>
                    <a:lnTo>
                      <a:pt x="7" y="36"/>
                    </a:lnTo>
                    <a:lnTo>
                      <a:pt x="6" y="35"/>
                    </a:lnTo>
                    <a:lnTo>
                      <a:pt x="5" y="35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2" y="33"/>
                    </a:lnTo>
                    <a:lnTo>
                      <a:pt x="1" y="32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1" y="13"/>
                    </a:lnTo>
                    <a:lnTo>
                      <a:pt x="2" y="12"/>
                    </a:lnTo>
                    <a:lnTo>
                      <a:pt x="4" y="11"/>
                    </a:lnTo>
                    <a:lnTo>
                      <a:pt x="5" y="10"/>
                    </a:lnTo>
                    <a:lnTo>
                      <a:pt x="7" y="10"/>
                    </a:lnTo>
                    <a:lnTo>
                      <a:pt x="10" y="9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76" name="Freeform 791"/>
              <p:cNvSpPr>
                <a:spLocks/>
              </p:cNvSpPr>
              <p:nvPr/>
            </p:nvSpPr>
            <p:spPr bwMode="auto">
              <a:xfrm>
                <a:off x="2008" y="3366"/>
                <a:ext cx="223" cy="27"/>
              </a:xfrm>
              <a:custGeom>
                <a:avLst/>
                <a:gdLst>
                  <a:gd name="T0" fmla="*/ 212 w 223"/>
                  <a:gd name="T1" fmla="*/ 19 h 27"/>
                  <a:gd name="T2" fmla="*/ 201 w 223"/>
                  <a:gd name="T3" fmla="*/ 21 h 27"/>
                  <a:gd name="T4" fmla="*/ 188 w 223"/>
                  <a:gd name="T5" fmla="*/ 23 h 27"/>
                  <a:gd name="T6" fmla="*/ 173 w 223"/>
                  <a:gd name="T7" fmla="*/ 25 h 27"/>
                  <a:gd name="T8" fmla="*/ 155 w 223"/>
                  <a:gd name="T9" fmla="*/ 26 h 27"/>
                  <a:gd name="T10" fmla="*/ 141 w 223"/>
                  <a:gd name="T11" fmla="*/ 27 h 27"/>
                  <a:gd name="T12" fmla="*/ 135 w 223"/>
                  <a:gd name="T13" fmla="*/ 27 h 27"/>
                  <a:gd name="T14" fmla="*/ 130 w 223"/>
                  <a:gd name="T15" fmla="*/ 27 h 27"/>
                  <a:gd name="T16" fmla="*/ 124 w 223"/>
                  <a:gd name="T17" fmla="*/ 27 h 27"/>
                  <a:gd name="T18" fmla="*/ 118 w 223"/>
                  <a:gd name="T19" fmla="*/ 27 h 27"/>
                  <a:gd name="T20" fmla="*/ 112 w 223"/>
                  <a:gd name="T21" fmla="*/ 27 h 27"/>
                  <a:gd name="T22" fmla="*/ 103 w 223"/>
                  <a:gd name="T23" fmla="*/ 27 h 27"/>
                  <a:gd name="T24" fmla="*/ 95 w 223"/>
                  <a:gd name="T25" fmla="*/ 27 h 27"/>
                  <a:gd name="T26" fmla="*/ 87 w 223"/>
                  <a:gd name="T27" fmla="*/ 27 h 27"/>
                  <a:gd name="T28" fmla="*/ 79 w 223"/>
                  <a:gd name="T29" fmla="*/ 26 h 27"/>
                  <a:gd name="T30" fmla="*/ 72 w 223"/>
                  <a:gd name="T31" fmla="*/ 26 h 27"/>
                  <a:gd name="T32" fmla="*/ 62 w 223"/>
                  <a:gd name="T33" fmla="*/ 26 h 27"/>
                  <a:gd name="T34" fmla="*/ 53 w 223"/>
                  <a:gd name="T35" fmla="*/ 25 h 27"/>
                  <a:gd name="T36" fmla="*/ 44 w 223"/>
                  <a:gd name="T37" fmla="*/ 24 h 27"/>
                  <a:gd name="T38" fmla="*/ 36 w 223"/>
                  <a:gd name="T39" fmla="*/ 23 h 27"/>
                  <a:gd name="T40" fmla="*/ 28 w 223"/>
                  <a:gd name="T41" fmla="*/ 22 h 27"/>
                  <a:gd name="T42" fmla="*/ 22 w 223"/>
                  <a:gd name="T43" fmla="*/ 21 h 27"/>
                  <a:gd name="T44" fmla="*/ 18 w 223"/>
                  <a:gd name="T45" fmla="*/ 21 h 27"/>
                  <a:gd name="T46" fmla="*/ 15 w 223"/>
                  <a:gd name="T47" fmla="*/ 20 h 27"/>
                  <a:gd name="T48" fmla="*/ 8 w 223"/>
                  <a:gd name="T49" fmla="*/ 18 h 27"/>
                  <a:gd name="T50" fmla="*/ 2 w 223"/>
                  <a:gd name="T51" fmla="*/ 16 h 27"/>
                  <a:gd name="T52" fmla="*/ 0 w 223"/>
                  <a:gd name="T53" fmla="*/ 13 h 27"/>
                  <a:gd name="T54" fmla="*/ 2 w 223"/>
                  <a:gd name="T55" fmla="*/ 11 h 27"/>
                  <a:gd name="T56" fmla="*/ 6 w 223"/>
                  <a:gd name="T57" fmla="*/ 9 h 27"/>
                  <a:gd name="T58" fmla="*/ 13 w 223"/>
                  <a:gd name="T59" fmla="*/ 7 h 27"/>
                  <a:gd name="T60" fmla="*/ 22 w 223"/>
                  <a:gd name="T61" fmla="*/ 5 h 27"/>
                  <a:gd name="T62" fmla="*/ 32 w 223"/>
                  <a:gd name="T63" fmla="*/ 4 h 27"/>
                  <a:gd name="T64" fmla="*/ 44 w 223"/>
                  <a:gd name="T65" fmla="*/ 3 h 27"/>
                  <a:gd name="T66" fmla="*/ 57 w 223"/>
                  <a:gd name="T67" fmla="*/ 1 h 27"/>
                  <a:gd name="T68" fmla="*/ 71 w 223"/>
                  <a:gd name="T69" fmla="*/ 1 h 27"/>
                  <a:gd name="T70" fmla="*/ 86 w 223"/>
                  <a:gd name="T71" fmla="*/ 0 h 27"/>
                  <a:gd name="T72" fmla="*/ 101 w 223"/>
                  <a:gd name="T73" fmla="*/ 0 h 27"/>
                  <a:gd name="T74" fmla="*/ 116 w 223"/>
                  <a:gd name="T75" fmla="*/ 0 h 27"/>
                  <a:gd name="T76" fmla="*/ 129 w 223"/>
                  <a:gd name="T77" fmla="*/ 0 h 27"/>
                  <a:gd name="T78" fmla="*/ 142 w 223"/>
                  <a:gd name="T79" fmla="*/ 0 h 27"/>
                  <a:gd name="T80" fmla="*/ 154 w 223"/>
                  <a:gd name="T81" fmla="*/ 1 h 27"/>
                  <a:gd name="T82" fmla="*/ 165 w 223"/>
                  <a:gd name="T83" fmla="*/ 1 h 27"/>
                  <a:gd name="T84" fmla="*/ 176 w 223"/>
                  <a:gd name="T85" fmla="*/ 2 h 27"/>
                  <a:gd name="T86" fmla="*/ 186 w 223"/>
                  <a:gd name="T87" fmla="*/ 3 h 27"/>
                  <a:gd name="T88" fmla="*/ 194 w 223"/>
                  <a:gd name="T89" fmla="*/ 4 h 27"/>
                  <a:gd name="T90" fmla="*/ 202 w 223"/>
                  <a:gd name="T91" fmla="*/ 5 h 27"/>
                  <a:gd name="T92" fmla="*/ 209 w 223"/>
                  <a:gd name="T93" fmla="*/ 7 h 27"/>
                  <a:gd name="T94" fmla="*/ 214 w 223"/>
                  <a:gd name="T95" fmla="*/ 8 h 27"/>
                  <a:gd name="T96" fmla="*/ 219 w 223"/>
                  <a:gd name="T97" fmla="*/ 10 h 27"/>
                  <a:gd name="T98" fmla="*/ 222 w 223"/>
                  <a:gd name="T99" fmla="*/ 12 h 27"/>
                  <a:gd name="T100" fmla="*/ 223 w 223"/>
                  <a:gd name="T101" fmla="*/ 13 h 27"/>
                  <a:gd name="T102" fmla="*/ 222 w 223"/>
                  <a:gd name="T103" fmla="*/ 15 h 27"/>
                  <a:gd name="T104" fmla="*/ 220 w 223"/>
                  <a:gd name="T10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3" h="27">
                    <a:moveTo>
                      <a:pt x="217" y="18"/>
                    </a:moveTo>
                    <a:lnTo>
                      <a:pt x="215" y="19"/>
                    </a:lnTo>
                    <a:lnTo>
                      <a:pt x="212" y="19"/>
                    </a:lnTo>
                    <a:lnTo>
                      <a:pt x="209" y="20"/>
                    </a:lnTo>
                    <a:lnTo>
                      <a:pt x="205" y="21"/>
                    </a:lnTo>
                    <a:lnTo>
                      <a:pt x="201" y="21"/>
                    </a:lnTo>
                    <a:lnTo>
                      <a:pt x="197" y="22"/>
                    </a:lnTo>
                    <a:lnTo>
                      <a:pt x="193" y="23"/>
                    </a:lnTo>
                    <a:lnTo>
                      <a:pt x="188" y="23"/>
                    </a:lnTo>
                    <a:lnTo>
                      <a:pt x="183" y="24"/>
                    </a:lnTo>
                    <a:lnTo>
                      <a:pt x="178" y="24"/>
                    </a:lnTo>
                    <a:lnTo>
                      <a:pt x="173" y="25"/>
                    </a:lnTo>
                    <a:lnTo>
                      <a:pt x="167" y="25"/>
                    </a:lnTo>
                    <a:lnTo>
                      <a:pt x="161" y="26"/>
                    </a:lnTo>
                    <a:lnTo>
                      <a:pt x="155" y="26"/>
                    </a:lnTo>
                    <a:lnTo>
                      <a:pt x="149" y="26"/>
                    </a:lnTo>
                    <a:lnTo>
                      <a:pt x="143" y="26"/>
                    </a:lnTo>
                    <a:lnTo>
                      <a:pt x="141" y="27"/>
                    </a:lnTo>
                    <a:lnTo>
                      <a:pt x="139" y="27"/>
                    </a:lnTo>
                    <a:lnTo>
                      <a:pt x="137" y="27"/>
                    </a:lnTo>
                    <a:lnTo>
                      <a:pt x="135" y="27"/>
                    </a:lnTo>
                    <a:lnTo>
                      <a:pt x="133" y="27"/>
                    </a:lnTo>
                    <a:lnTo>
                      <a:pt x="131" y="27"/>
                    </a:lnTo>
                    <a:lnTo>
                      <a:pt x="130" y="27"/>
                    </a:lnTo>
                    <a:lnTo>
                      <a:pt x="128" y="27"/>
                    </a:lnTo>
                    <a:lnTo>
                      <a:pt x="126" y="27"/>
                    </a:lnTo>
                    <a:lnTo>
                      <a:pt x="124" y="27"/>
                    </a:lnTo>
                    <a:lnTo>
                      <a:pt x="122" y="27"/>
                    </a:lnTo>
                    <a:lnTo>
                      <a:pt x="120" y="27"/>
                    </a:lnTo>
                    <a:lnTo>
                      <a:pt x="118" y="27"/>
                    </a:lnTo>
                    <a:lnTo>
                      <a:pt x="116" y="27"/>
                    </a:lnTo>
                    <a:lnTo>
                      <a:pt x="114" y="27"/>
                    </a:lnTo>
                    <a:lnTo>
                      <a:pt x="112" y="27"/>
                    </a:lnTo>
                    <a:lnTo>
                      <a:pt x="109" y="27"/>
                    </a:lnTo>
                    <a:lnTo>
                      <a:pt x="106" y="27"/>
                    </a:lnTo>
                    <a:lnTo>
                      <a:pt x="103" y="27"/>
                    </a:lnTo>
                    <a:lnTo>
                      <a:pt x="101" y="27"/>
                    </a:lnTo>
                    <a:lnTo>
                      <a:pt x="98" y="27"/>
                    </a:lnTo>
                    <a:lnTo>
                      <a:pt x="95" y="27"/>
                    </a:lnTo>
                    <a:lnTo>
                      <a:pt x="92" y="27"/>
                    </a:lnTo>
                    <a:lnTo>
                      <a:pt x="90" y="27"/>
                    </a:lnTo>
                    <a:lnTo>
                      <a:pt x="87" y="27"/>
                    </a:lnTo>
                    <a:lnTo>
                      <a:pt x="84" y="26"/>
                    </a:lnTo>
                    <a:lnTo>
                      <a:pt x="82" y="26"/>
                    </a:lnTo>
                    <a:lnTo>
                      <a:pt x="79" y="26"/>
                    </a:lnTo>
                    <a:lnTo>
                      <a:pt x="77" y="26"/>
                    </a:lnTo>
                    <a:lnTo>
                      <a:pt x="74" y="26"/>
                    </a:lnTo>
                    <a:lnTo>
                      <a:pt x="72" y="26"/>
                    </a:lnTo>
                    <a:lnTo>
                      <a:pt x="69" y="26"/>
                    </a:lnTo>
                    <a:lnTo>
                      <a:pt x="66" y="26"/>
                    </a:lnTo>
                    <a:lnTo>
                      <a:pt x="62" y="26"/>
                    </a:lnTo>
                    <a:lnTo>
                      <a:pt x="59" y="25"/>
                    </a:lnTo>
                    <a:lnTo>
                      <a:pt x="56" y="25"/>
                    </a:lnTo>
                    <a:lnTo>
                      <a:pt x="53" y="25"/>
                    </a:lnTo>
                    <a:lnTo>
                      <a:pt x="50" y="25"/>
                    </a:lnTo>
                    <a:lnTo>
                      <a:pt x="47" y="24"/>
                    </a:lnTo>
                    <a:lnTo>
                      <a:pt x="44" y="24"/>
                    </a:lnTo>
                    <a:lnTo>
                      <a:pt x="41" y="24"/>
                    </a:lnTo>
                    <a:lnTo>
                      <a:pt x="38" y="24"/>
                    </a:lnTo>
                    <a:lnTo>
                      <a:pt x="36" y="23"/>
                    </a:lnTo>
                    <a:lnTo>
                      <a:pt x="33" y="23"/>
                    </a:lnTo>
                    <a:lnTo>
                      <a:pt x="30" y="23"/>
                    </a:lnTo>
                    <a:lnTo>
                      <a:pt x="28" y="22"/>
                    </a:lnTo>
                    <a:lnTo>
                      <a:pt x="26" y="22"/>
                    </a:lnTo>
                    <a:lnTo>
                      <a:pt x="23" y="22"/>
                    </a:lnTo>
                    <a:lnTo>
                      <a:pt x="22" y="21"/>
                    </a:lnTo>
                    <a:lnTo>
                      <a:pt x="21" y="21"/>
                    </a:lnTo>
                    <a:lnTo>
                      <a:pt x="20" y="21"/>
                    </a:lnTo>
                    <a:lnTo>
                      <a:pt x="18" y="21"/>
                    </a:lnTo>
                    <a:lnTo>
                      <a:pt x="17" y="21"/>
                    </a:lnTo>
                    <a:lnTo>
                      <a:pt x="16" y="20"/>
                    </a:lnTo>
                    <a:lnTo>
                      <a:pt x="15" y="20"/>
                    </a:lnTo>
                    <a:lnTo>
                      <a:pt x="14" y="20"/>
                    </a:lnTo>
                    <a:lnTo>
                      <a:pt x="11" y="19"/>
                    </a:lnTo>
                    <a:lnTo>
                      <a:pt x="8" y="18"/>
                    </a:lnTo>
                    <a:lnTo>
                      <a:pt x="6" y="18"/>
                    </a:lnTo>
                    <a:lnTo>
                      <a:pt x="4" y="17"/>
                    </a:lnTo>
                    <a:lnTo>
                      <a:pt x="2" y="16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2" y="11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6" y="9"/>
                    </a:lnTo>
                    <a:lnTo>
                      <a:pt x="8" y="9"/>
                    </a:lnTo>
                    <a:lnTo>
                      <a:pt x="10" y="8"/>
                    </a:lnTo>
                    <a:lnTo>
                      <a:pt x="13" y="7"/>
                    </a:lnTo>
                    <a:lnTo>
                      <a:pt x="15" y="7"/>
                    </a:lnTo>
                    <a:lnTo>
                      <a:pt x="18" y="6"/>
                    </a:lnTo>
                    <a:lnTo>
                      <a:pt x="22" y="5"/>
                    </a:lnTo>
                    <a:lnTo>
                      <a:pt x="25" y="5"/>
                    </a:lnTo>
                    <a:lnTo>
                      <a:pt x="29" y="4"/>
                    </a:lnTo>
                    <a:lnTo>
                      <a:pt x="32" y="4"/>
                    </a:lnTo>
                    <a:lnTo>
                      <a:pt x="37" y="3"/>
                    </a:lnTo>
                    <a:lnTo>
                      <a:pt x="40" y="3"/>
                    </a:lnTo>
                    <a:lnTo>
                      <a:pt x="44" y="3"/>
                    </a:lnTo>
                    <a:lnTo>
                      <a:pt x="48" y="2"/>
                    </a:lnTo>
                    <a:lnTo>
                      <a:pt x="53" y="2"/>
                    </a:lnTo>
                    <a:lnTo>
                      <a:pt x="57" y="1"/>
                    </a:lnTo>
                    <a:lnTo>
                      <a:pt x="61" y="1"/>
                    </a:lnTo>
                    <a:lnTo>
                      <a:pt x="66" y="1"/>
                    </a:lnTo>
                    <a:lnTo>
                      <a:pt x="71" y="1"/>
                    </a:lnTo>
                    <a:lnTo>
                      <a:pt x="76" y="0"/>
                    </a:lnTo>
                    <a:lnTo>
                      <a:pt x="81" y="0"/>
                    </a:lnTo>
                    <a:lnTo>
                      <a:pt x="86" y="0"/>
                    </a:lnTo>
                    <a:lnTo>
                      <a:pt x="91" y="0"/>
                    </a:lnTo>
                    <a:lnTo>
                      <a:pt x="96" y="0"/>
                    </a:lnTo>
                    <a:lnTo>
                      <a:pt x="101" y="0"/>
                    </a:lnTo>
                    <a:lnTo>
                      <a:pt x="107" y="0"/>
                    </a:lnTo>
                    <a:lnTo>
                      <a:pt x="112" y="0"/>
                    </a:lnTo>
                    <a:lnTo>
                      <a:pt x="116" y="0"/>
                    </a:lnTo>
                    <a:lnTo>
                      <a:pt x="121" y="0"/>
                    </a:lnTo>
                    <a:lnTo>
                      <a:pt x="125" y="0"/>
                    </a:lnTo>
                    <a:lnTo>
                      <a:pt x="129" y="0"/>
                    </a:lnTo>
                    <a:lnTo>
                      <a:pt x="134" y="0"/>
                    </a:lnTo>
                    <a:lnTo>
                      <a:pt x="138" y="0"/>
                    </a:lnTo>
                    <a:lnTo>
                      <a:pt x="142" y="0"/>
                    </a:lnTo>
                    <a:lnTo>
                      <a:pt x="146" y="0"/>
                    </a:lnTo>
                    <a:lnTo>
                      <a:pt x="150" y="1"/>
                    </a:lnTo>
                    <a:lnTo>
                      <a:pt x="154" y="1"/>
                    </a:lnTo>
                    <a:lnTo>
                      <a:pt x="158" y="1"/>
                    </a:lnTo>
                    <a:lnTo>
                      <a:pt x="161" y="1"/>
                    </a:lnTo>
                    <a:lnTo>
                      <a:pt x="165" y="1"/>
                    </a:lnTo>
                    <a:lnTo>
                      <a:pt x="169" y="2"/>
                    </a:lnTo>
                    <a:lnTo>
                      <a:pt x="172" y="2"/>
                    </a:lnTo>
                    <a:lnTo>
                      <a:pt x="176" y="2"/>
                    </a:lnTo>
                    <a:lnTo>
                      <a:pt x="179" y="3"/>
                    </a:lnTo>
                    <a:lnTo>
                      <a:pt x="182" y="3"/>
                    </a:lnTo>
                    <a:lnTo>
                      <a:pt x="186" y="3"/>
                    </a:lnTo>
                    <a:lnTo>
                      <a:pt x="189" y="3"/>
                    </a:lnTo>
                    <a:lnTo>
                      <a:pt x="191" y="4"/>
                    </a:lnTo>
                    <a:lnTo>
                      <a:pt x="194" y="4"/>
                    </a:lnTo>
                    <a:lnTo>
                      <a:pt x="197" y="5"/>
                    </a:lnTo>
                    <a:lnTo>
                      <a:pt x="200" y="5"/>
                    </a:lnTo>
                    <a:lnTo>
                      <a:pt x="202" y="5"/>
                    </a:lnTo>
                    <a:lnTo>
                      <a:pt x="205" y="6"/>
                    </a:lnTo>
                    <a:lnTo>
                      <a:pt x="207" y="6"/>
                    </a:lnTo>
                    <a:lnTo>
                      <a:pt x="209" y="7"/>
                    </a:lnTo>
                    <a:lnTo>
                      <a:pt x="211" y="7"/>
                    </a:lnTo>
                    <a:lnTo>
                      <a:pt x="213" y="8"/>
                    </a:lnTo>
                    <a:lnTo>
                      <a:pt x="214" y="8"/>
                    </a:lnTo>
                    <a:lnTo>
                      <a:pt x="216" y="9"/>
                    </a:lnTo>
                    <a:lnTo>
                      <a:pt x="218" y="9"/>
                    </a:lnTo>
                    <a:lnTo>
                      <a:pt x="219" y="10"/>
                    </a:lnTo>
                    <a:lnTo>
                      <a:pt x="221" y="10"/>
                    </a:lnTo>
                    <a:lnTo>
                      <a:pt x="222" y="11"/>
                    </a:lnTo>
                    <a:lnTo>
                      <a:pt x="222" y="12"/>
                    </a:lnTo>
                    <a:lnTo>
                      <a:pt x="223" y="12"/>
                    </a:lnTo>
                    <a:lnTo>
                      <a:pt x="223" y="13"/>
                    </a:lnTo>
                    <a:lnTo>
                      <a:pt x="223" y="13"/>
                    </a:lnTo>
                    <a:lnTo>
                      <a:pt x="223" y="14"/>
                    </a:lnTo>
                    <a:lnTo>
                      <a:pt x="223" y="15"/>
                    </a:lnTo>
                    <a:lnTo>
                      <a:pt x="222" y="15"/>
                    </a:lnTo>
                    <a:lnTo>
                      <a:pt x="222" y="16"/>
                    </a:lnTo>
                    <a:lnTo>
                      <a:pt x="221" y="16"/>
                    </a:lnTo>
                    <a:lnTo>
                      <a:pt x="220" y="17"/>
                    </a:lnTo>
                    <a:lnTo>
                      <a:pt x="219" y="17"/>
                    </a:lnTo>
                    <a:lnTo>
                      <a:pt x="217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77" name="Freeform 792"/>
              <p:cNvSpPr>
                <a:spLocks/>
              </p:cNvSpPr>
              <p:nvPr/>
            </p:nvSpPr>
            <p:spPr bwMode="auto">
              <a:xfrm>
                <a:off x="2007" y="3383"/>
                <a:ext cx="226" cy="23"/>
              </a:xfrm>
              <a:custGeom>
                <a:avLst/>
                <a:gdLst>
                  <a:gd name="T0" fmla="*/ 223 w 226"/>
                  <a:gd name="T1" fmla="*/ 10 h 23"/>
                  <a:gd name="T2" fmla="*/ 216 w 226"/>
                  <a:gd name="T3" fmla="*/ 14 h 23"/>
                  <a:gd name="T4" fmla="*/ 209 w 226"/>
                  <a:gd name="T5" fmla="*/ 16 h 23"/>
                  <a:gd name="T6" fmla="*/ 200 w 226"/>
                  <a:gd name="T7" fmla="*/ 18 h 23"/>
                  <a:gd name="T8" fmla="*/ 189 w 226"/>
                  <a:gd name="T9" fmla="*/ 19 h 23"/>
                  <a:gd name="T10" fmla="*/ 177 w 226"/>
                  <a:gd name="T11" fmla="*/ 21 h 23"/>
                  <a:gd name="T12" fmla="*/ 164 w 226"/>
                  <a:gd name="T13" fmla="*/ 22 h 23"/>
                  <a:gd name="T14" fmla="*/ 150 w 226"/>
                  <a:gd name="T15" fmla="*/ 22 h 23"/>
                  <a:gd name="T16" fmla="*/ 141 w 226"/>
                  <a:gd name="T17" fmla="*/ 23 h 23"/>
                  <a:gd name="T18" fmla="*/ 135 w 226"/>
                  <a:gd name="T19" fmla="*/ 23 h 23"/>
                  <a:gd name="T20" fmla="*/ 129 w 226"/>
                  <a:gd name="T21" fmla="*/ 23 h 23"/>
                  <a:gd name="T22" fmla="*/ 124 w 226"/>
                  <a:gd name="T23" fmla="*/ 23 h 23"/>
                  <a:gd name="T24" fmla="*/ 118 w 226"/>
                  <a:gd name="T25" fmla="*/ 23 h 23"/>
                  <a:gd name="T26" fmla="*/ 111 w 226"/>
                  <a:gd name="T27" fmla="*/ 23 h 23"/>
                  <a:gd name="T28" fmla="*/ 102 w 226"/>
                  <a:gd name="T29" fmla="*/ 23 h 23"/>
                  <a:gd name="T30" fmla="*/ 94 w 226"/>
                  <a:gd name="T31" fmla="*/ 23 h 23"/>
                  <a:gd name="T32" fmla="*/ 86 w 226"/>
                  <a:gd name="T33" fmla="*/ 23 h 23"/>
                  <a:gd name="T34" fmla="*/ 78 w 226"/>
                  <a:gd name="T35" fmla="*/ 22 h 23"/>
                  <a:gd name="T36" fmla="*/ 70 w 226"/>
                  <a:gd name="T37" fmla="*/ 22 h 23"/>
                  <a:gd name="T38" fmla="*/ 60 w 226"/>
                  <a:gd name="T39" fmla="*/ 21 h 23"/>
                  <a:gd name="T40" fmla="*/ 51 w 226"/>
                  <a:gd name="T41" fmla="*/ 20 h 23"/>
                  <a:gd name="T42" fmla="*/ 42 w 226"/>
                  <a:gd name="T43" fmla="*/ 20 h 23"/>
                  <a:gd name="T44" fmla="*/ 34 w 226"/>
                  <a:gd name="T45" fmla="*/ 19 h 23"/>
                  <a:gd name="T46" fmla="*/ 27 w 226"/>
                  <a:gd name="T47" fmla="*/ 17 h 23"/>
                  <a:gd name="T48" fmla="*/ 22 w 226"/>
                  <a:gd name="T49" fmla="*/ 17 h 23"/>
                  <a:gd name="T50" fmla="*/ 18 w 226"/>
                  <a:gd name="T51" fmla="*/ 16 h 23"/>
                  <a:gd name="T52" fmla="*/ 15 w 226"/>
                  <a:gd name="T53" fmla="*/ 15 h 23"/>
                  <a:gd name="T54" fmla="*/ 6 w 226"/>
                  <a:gd name="T55" fmla="*/ 12 h 23"/>
                  <a:gd name="T56" fmla="*/ 1 w 226"/>
                  <a:gd name="T57" fmla="*/ 9 h 23"/>
                  <a:gd name="T58" fmla="*/ 0 w 226"/>
                  <a:gd name="T59" fmla="*/ 6 h 23"/>
                  <a:gd name="T60" fmla="*/ 0 w 226"/>
                  <a:gd name="T61" fmla="*/ 0 h 23"/>
                  <a:gd name="T62" fmla="*/ 3 w 226"/>
                  <a:gd name="T63" fmla="*/ 3 h 23"/>
                  <a:gd name="T64" fmla="*/ 9 w 226"/>
                  <a:gd name="T65" fmla="*/ 5 h 23"/>
                  <a:gd name="T66" fmla="*/ 15 w 226"/>
                  <a:gd name="T67" fmla="*/ 6 h 23"/>
                  <a:gd name="T68" fmla="*/ 18 w 226"/>
                  <a:gd name="T69" fmla="*/ 7 h 23"/>
                  <a:gd name="T70" fmla="*/ 22 w 226"/>
                  <a:gd name="T71" fmla="*/ 8 h 23"/>
                  <a:gd name="T72" fmla="*/ 28 w 226"/>
                  <a:gd name="T73" fmla="*/ 9 h 23"/>
                  <a:gd name="T74" fmla="*/ 36 w 226"/>
                  <a:gd name="T75" fmla="*/ 10 h 23"/>
                  <a:gd name="T76" fmla="*/ 44 w 226"/>
                  <a:gd name="T77" fmla="*/ 11 h 23"/>
                  <a:gd name="T78" fmla="*/ 53 w 226"/>
                  <a:gd name="T79" fmla="*/ 12 h 23"/>
                  <a:gd name="T80" fmla="*/ 63 w 226"/>
                  <a:gd name="T81" fmla="*/ 13 h 23"/>
                  <a:gd name="T82" fmla="*/ 72 w 226"/>
                  <a:gd name="T83" fmla="*/ 13 h 23"/>
                  <a:gd name="T84" fmla="*/ 80 w 226"/>
                  <a:gd name="T85" fmla="*/ 14 h 23"/>
                  <a:gd name="T86" fmla="*/ 88 w 226"/>
                  <a:gd name="T87" fmla="*/ 14 h 23"/>
                  <a:gd name="T88" fmla="*/ 97 w 226"/>
                  <a:gd name="T89" fmla="*/ 14 h 23"/>
                  <a:gd name="T90" fmla="*/ 105 w 226"/>
                  <a:gd name="T91" fmla="*/ 14 h 23"/>
                  <a:gd name="T92" fmla="*/ 114 w 226"/>
                  <a:gd name="T93" fmla="*/ 14 h 23"/>
                  <a:gd name="T94" fmla="*/ 120 w 226"/>
                  <a:gd name="T95" fmla="*/ 14 h 23"/>
                  <a:gd name="T96" fmla="*/ 126 w 226"/>
                  <a:gd name="T97" fmla="*/ 14 h 23"/>
                  <a:gd name="T98" fmla="*/ 132 w 226"/>
                  <a:gd name="T99" fmla="*/ 14 h 23"/>
                  <a:gd name="T100" fmla="*/ 137 w 226"/>
                  <a:gd name="T101" fmla="*/ 14 h 23"/>
                  <a:gd name="T102" fmla="*/ 143 w 226"/>
                  <a:gd name="T103" fmla="*/ 14 h 23"/>
                  <a:gd name="T104" fmla="*/ 158 w 226"/>
                  <a:gd name="T105" fmla="*/ 13 h 23"/>
                  <a:gd name="T106" fmla="*/ 175 w 226"/>
                  <a:gd name="T107" fmla="*/ 12 h 23"/>
                  <a:gd name="T108" fmla="*/ 191 w 226"/>
                  <a:gd name="T109" fmla="*/ 10 h 23"/>
                  <a:gd name="T110" fmla="*/ 204 w 226"/>
                  <a:gd name="T111" fmla="*/ 8 h 23"/>
                  <a:gd name="T112" fmla="*/ 214 w 226"/>
                  <a:gd name="T113" fmla="*/ 6 h 23"/>
                  <a:gd name="T114" fmla="*/ 220 w 226"/>
                  <a:gd name="T115" fmla="*/ 3 h 23"/>
                  <a:gd name="T116" fmla="*/ 223 w 226"/>
                  <a:gd name="T117" fmla="*/ 2 h 23"/>
                  <a:gd name="T118" fmla="*/ 226 w 226"/>
                  <a:gd name="T119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6" h="23">
                    <a:moveTo>
                      <a:pt x="226" y="8"/>
                    </a:moveTo>
                    <a:lnTo>
                      <a:pt x="225" y="9"/>
                    </a:lnTo>
                    <a:lnTo>
                      <a:pt x="223" y="10"/>
                    </a:lnTo>
                    <a:lnTo>
                      <a:pt x="221" y="12"/>
                    </a:lnTo>
                    <a:lnTo>
                      <a:pt x="219" y="13"/>
                    </a:lnTo>
                    <a:lnTo>
                      <a:pt x="216" y="14"/>
                    </a:lnTo>
                    <a:lnTo>
                      <a:pt x="214" y="15"/>
                    </a:lnTo>
                    <a:lnTo>
                      <a:pt x="211" y="15"/>
                    </a:lnTo>
                    <a:lnTo>
                      <a:pt x="209" y="16"/>
                    </a:lnTo>
                    <a:lnTo>
                      <a:pt x="206" y="17"/>
                    </a:lnTo>
                    <a:lnTo>
                      <a:pt x="203" y="17"/>
                    </a:lnTo>
                    <a:lnTo>
                      <a:pt x="200" y="18"/>
                    </a:lnTo>
                    <a:lnTo>
                      <a:pt x="196" y="18"/>
                    </a:lnTo>
                    <a:lnTo>
                      <a:pt x="193" y="19"/>
                    </a:lnTo>
                    <a:lnTo>
                      <a:pt x="189" y="19"/>
                    </a:lnTo>
                    <a:lnTo>
                      <a:pt x="185" y="20"/>
                    </a:lnTo>
                    <a:lnTo>
                      <a:pt x="181" y="20"/>
                    </a:lnTo>
                    <a:lnTo>
                      <a:pt x="177" y="21"/>
                    </a:lnTo>
                    <a:lnTo>
                      <a:pt x="173" y="21"/>
                    </a:lnTo>
                    <a:lnTo>
                      <a:pt x="169" y="21"/>
                    </a:lnTo>
                    <a:lnTo>
                      <a:pt x="164" y="22"/>
                    </a:lnTo>
                    <a:lnTo>
                      <a:pt x="159" y="22"/>
                    </a:lnTo>
                    <a:lnTo>
                      <a:pt x="155" y="22"/>
                    </a:lnTo>
                    <a:lnTo>
                      <a:pt x="150" y="22"/>
                    </a:lnTo>
                    <a:lnTo>
                      <a:pt x="145" y="23"/>
                    </a:lnTo>
                    <a:lnTo>
                      <a:pt x="143" y="23"/>
                    </a:lnTo>
                    <a:lnTo>
                      <a:pt x="141" y="23"/>
                    </a:lnTo>
                    <a:lnTo>
                      <a:pt x="139" y="23"/>
                    </a:lnTo>
                    <a:lnTo>
                      <a:pt x="137" y="23"/>
                    </a:lnTo>
                    <a:lnTo>
                      <a:pt x="135" y="23"/>
                    </a:lnTo>
                    <a:lnTo>
                      <a:pt x="133" y="23"/>
                    </a:lnTo>
                    <a:lnTo>
                      <a:pt x="131" y="23"/>
                    </a:lnTo>
                    <a:lnTo>
                      <a:pt x="129" y="23"/>
                    </a:lnTo>
                    <a:lnTo>
                      <a:pt x="127" y="23"/>
                    </a:lnTo>
                    <a:lnTo>
                      <a:pt x="125" y="23"/>
                    </a:lnTo>
                    <a:lnTo>
                      <a:pt x="124" y="23"/>
                    </a:lnTo>
                    <a:lnTo>
                      <a:pt x="122" y="23"/>
                    </a:lnTo>
                    <a:lnTo>
                      <a:pt x="120" y="23"/>
                    </a:lnTo>
                    <a:lnTo>
                      <a:pt x="118" y="23"/>
                    </a:lnTo>
                    <a:lnTo>
                      <a:pt x="116" y="23"/>
                    </a:lnTo>
                    <a:lnTo>
                      <a:pt x="114" y="23"/>
                    </a:lnTo>
                    <a:lnTo>
                      <a:pt x="111" y="23"/>
                    </a:lnTo>
                    <a:lnTo>
                      <a:pt x="108" y="23"/>
                    </a:lnTo>
                    <a:lnTo>
                      <a:pt x="105" y="23"/>
                    </a:lnTo>
                    <a:lnTo>
                      <a:pt x="102" y="23"/>
                    </a:lnTo>
                    <a:lnTo>
                      <a:pt x="99" y="23"/>
                    </a:lnTo>
                    <a:lnTo>
                      <a:pt x="97" y="23"/>
                    </a:lnTo>
                    <a:lnTo>
                      <a:pt x="94" y="23"/>
                    </a:lnTo>
                    <a:lnTo>
                      <a:pt x="91" y="23"/>
                    </a:lnTo>
                    <a:lnTo>
                      <a:pt x="89" y="23"/>
                    </a:lnTo>
                    <a:lnTo>
                      <a:pt x="86" y="23"/>
                    </a:lnTo>
                    <a:lnTo>
                      <a:pt x="83" y="23"/>
                    </a:lnTo>
                    <a:lnTo>
                      <a:pt x="81" y="22"/>
                    </a:lnTo>
                    <a:lnTo>
                      <a:pt x="78" y="22"/>
                    </a:lnTo>
                    <a:lnTo>
                      <a:pt x="75" y="22"/>
                    </a:lnTo>
                    <a:lnTo>
                      <a:pt x="73" y="22"/>
                    </a:lnTo>
                    <a:lnTo>
                      <a:pt x="70" y="22"/>
                    </a:lnTo>
                    <a:lnTo>
                      <a:pt x="67" y="22"/>
                    </a:lnTo>
                    <a:lnTo>
                      <a:pt x="64" y="22"/>
                    </a:lnTo>
                    <a:lnTo>
                      <a:pt x="60" y="21"/>
                    </a:lnTo>
                    <a:lnTo>
                      <a:pt x="57" y="21"/>
                    </a:lnTo>
                    <a:lnTo>
                      <a:pt x="54" y="21"/>
                    </a:lnTo>
                    <a:lnTo>
                      <a:pt x="51" y="20"/>
                    </a:lnTo>
                    <a:lnTo>
                      <a:pt x="48" y="20"/>
                    </a:lnTo>
                    <a:lnTo>
                      <a:pt x="45" y="20"/>
                    </a:lnTo>
                    <a:lnTo>
                      <a:pt x="42" y="20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4" y="19"/>
                    </a:lnTo>
                    <a:lnTo>
                      <a:pt x="31" y="18"/>
                    </a:lnTo>
                    <a:lnTo>
                      <a:pt x="29" y="18"/>
                    </a:lnTo>
                    <a:lnTo>
                      <a:pt x="27" y="17"/>
                    </a:lnTo>
                    <a:lnTo>
                      <a:pt x="24" y="17"/>
                    </a:lnTo>
                    <a:lnTo>
                      <a:pt x="23" y="17"/>
                    </a:lnTo>
                    <a:lnTo>
                      <a:pt x="22" y="17"/>
                    </a:lnTo>
                    <a:lnTo>
                      <a:pt x="20" y="16"/>
                    </a:lnTo>
                    <a:lnTo>
                      <a:pt x="19" y="16"/>
                    </a:lnTo>
                    <a:lnTo>
                      <a:pt x="18" y="16"/>
                    </a:lnTo>
                    <a:lnTo>
                      <a:pt x="17" y="16"/>
                    </a:lnTo>
                    <a:lnTo>
                      <a:pt x="16" y="15"/>
                    </a:lnTo>
                    <a:lnTo>
                      <a:pt x="15" y="15"/>
                    </a:lnTo>
                    <a:lnTo>
                      <a:pt x="11" y="14"/>
                    </a:lnTo>
                    <a:lnTo>
                      <a:pt x="8" y="13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3" y="10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7" y="4"/>
                    </a:lnTo>
                    <a:lnTo>
                      <a:pt x="9" y="5"/>
                    </a:lnTo>
                    <a:lnTo>
                      <a:pt x="11" y="6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16" y="7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9" y="8"/>
                    </a:lnTo>
                    <a:lnTo>
                      <a:pt x="21" y="8"/>
                    </a:lnTo>
                    <a:lnTo>
                      <a:pt x="22" y="8"/>
                    </a:lnTo>
                    <a:lnTo>
                      <a:pt x="23" y="8"/>
                    </a:lnTo>
                    <a:lnTo>
                      <a:pt x="26" y="9"/>
                    </a:lnTo>
                    <a:lnTo>
                      <a:pt x="28" y="9"/>
                    </a:lnTo>
                    <a:lnTo>
                      <a:pt x="31" y="9"/>
                    </a:lnTo>
                    <a:lnTo>
                      <a:pt x="33" y="10"/>
                    </a:lnTo>
                    <a:lnTo>
                      <a:pt x="36" y="10"/>
                    </a:lnTo>
                    <a:lnTo>
                      <a:pt x="39" y="11"/>
                    </a:lnTo>
                    <a:lnTo>
                      <a:pt x="41" y="11"/>
                    </a:lnTo>
                    <a:lnTo>
                      <a:pt x="44" y="11"/>
                    </a:lnTo>
                    <a:lnTo>
                      <a:pt x="47" y="11"/>
                    </a:lnTo>
                    <a:lnTo>
                      <a:pt x="50" y="12"/>
                    </a:lnTo>
                    <a:lnTo>
                      <a:pt x="53" y="12"/>
                    </a:lnTo>
                    <a:lnTo>
                      <a:pt x="57" y="12"/>
                    </a:lnTo>
                    <a:lnTo>
                      <a:pt x="60" y="12"/>
                    </a:lnTo>
                    <a:lnTo>
                      <a:pt x="63" y="13"/>
                    </a:lnTo>
                    <a:lnTo>
                      <a:pt x="66" y="13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4"/>
                    </a:lnTo>
                    <a:lnTo>
                      <a:pt x="80" y="14"/>
                    </a:lnTo>
                    <a:lnTo>
                      <a:pt x="83" y="14"/>
                    </a:lnTo>
                    <a:lnTo>
                      <a:pt x="86" y="14"/>
                    </a:lnTo>
                    <a:lnTo>
                      <a:pt x="88" y="14"/>
                    </a:lnTo>
                    <a:lnTo>
                      <a:pt x="91" y="14"/>
                    </a:lnTo>
                    <a:lnTo>
                      <a:pt x="94" y="14"/>
                    </a:lnTo>
                    <a:lnTo>
                      <a:pt x="97" y="14"/>
                    </a:lnTo>
                    <a:lnTo>
                      <a:pt x="99" y="14"/>
                    </a:lnTo>
                    <a:lnTo>
                      <a:pt x="102" y="14"/>
                    </a:lnTo>
                    <a:lnTo>
                      <a:pt x="105" y="14"/>
                    </a:lnTo>
                    <a:lnTo>
                      <a:pt x="108" y="14"/>
                    </a:lnTo>
                    <a:lnTo>
                      <a:pt x="111" y="14"/>
                    </a:lnTo>
                    <a:lnTo>
                      <a:pt x="114" y="14"/>
                    </a:lnTo>
                    <a:lnTo>
                      <a:pt x="116" y="14"/>
                    </a:lnTo>
                    <a:lnTo>
                      <a:pt x="118" y="14"/>
                    </a:lnTo>
                    <a:lnTo>
                      <a:pt x="120" y="14"/>
                    </a:lnTo>
                    <a:lnTo>
                      <a:pt x="122" y="14"/>
                    </a:lnTo>
                    <a:lnTo>
                      <a:pt x="124" y="14"/>
                    </a:lnTo>
                    <a:lnTo>
                      <a:pt x="126" y="14"/>
                    </a:lnTo>
                    <a:lnTo>
                      <a:pt x="128" y="14"/>
                    </a:lnTo>
                    <a:lnTo>
                      <a:pt x="130" y="14"/>
                    </a:lnTo>
                    <a:lnTo>
                      <a:pt x="132" y="14"/>
                    </a:lnTo>
                    <a:lnTo>
                      <a:pt x="134" y="14"/>
                    </a:lnTo>
                    <a:lnTo>
                      <a:pt x="135" y="14"/>
                    </a:lnTo>
                    <a:lnTo>
                      <a:pt x="137" y="14"/>
                    </a:lnTo>
                    <a:lnTo>
                      <a:pt x="139" y="14"/>
                    </a:lnTo>
                    <a:lnTo>
                      <a:pt x="141" y="14"/>
                    </a:lnTo>
                    <a:lnTo>
                      <a:pt x="143" y="14"/>
                    </a:lnTo>
                    <a:lnTo>
                      <a:pt x="145" y="14"/>
                    </a:lnTo>
                    <a:lnTo>
                      <a:pt x="152" y="14"/>
                    </a:lnTo>
                    <a:lnTo>
                      <a:pt x="158" y="13"/>
                    </a:lnTo>
                    <a:lnTo>
                      <a:pt x="164" y="13"/>
                    </a:lnTo>
                    <a:lnTo>
                      <a:pt x="170" y="12"/>
                    </a:lnTo>
                    <a:lnTo>
                      <a:pt x="175" y="12"/>
                    </a:lnTo>
                    <a:lnTo>
                      <a:pt x="181" y="11"/>
                    </a:lnTo>
                    <a:lnTo>
                      <a:pt x="186" y="11"/>
                    </a:lnTo>
                    <a:lnTo>
                      <a:pt x="191" y="10"/>
                    </a:lnTo>
                    <a:lnTo>
                      <a:pt x="195" y="9"/>
                    </a:lnTo>
                    <a:lnTo>
                      <a:pt x="200" y="9"/>
                    </a:lnTo>
                    <a:lnTo>
                      <a:pt x="204" y="8"/>
                    </a:lnTo>
                    <a:lnTo>
                      <a:pt x="207" y="7"/>
                    </a:lnTo>
                    <a:lnTo>
                      <a:pt x="211" y="6"/>
                    </a:lnTo>
                    <a:lnTo>
                      <a:pt x="214" y="6"/>
                    </a:lnTo>
                    <a:lnTo>
                      <a:pt x="217" y="5"/>
                    </a:lnTo>
                    <a:lnTo>
                      <a:pt x="219" y="4"/>
                    </a:lnTo>
                    <a:lnTo>
                      <a:pt x="220" y="3"/>
                    </a:lnTo>
                    <a:lnTo>
                      <a:pt x="221" y="3"/>
                    </a:lnTo>
                    <a:lnTo>
                      <a:pt x="222" y="2"/>
                    </a:lnTo>
                    <a:lnTo>
                      <a:pt x="223" y="2"/>
                    </a:lnTo>
                    <a:lnTo>
                      <a:pt x="224" y="2"/>
                    </a:lnTo>
                    <a:lnTo>
                      <a:pt x="225" y="1"/>
                    </a:lnTo>
                    <a:lnTo>
                      <a:pt x="226" y="1"/>
                    </a:lnTo>
                    <a:lnTo>
                      <a:pt x="226" y="0"/>
                    </a:lnTo>
                    <a:lnTo>
                      <a:pt x="226" y="8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78" name="Freeform 793"/>
              <p:cNvSpPr>
                <a:spLocks/>
              </p:cNvSpPr>
              <p:nvPr/>
            </p:nvSpPr>
            <p:spPr bwMode="auto">
              <a:xfrm>
                <a:off x="2058" y="3369"/>
                <a:ext cx="48" cy="15"/>
              </a:xfrm>
              <a:custGeom>
                <a:avLst/>
                <a:gdLst>
                  <a:gd name="T0" fmla="*/ 25 w 48"/>
                  <a:gd name="T1" fmla="*/ 0 h 15"/>
                  <a:gd name="T2" fmla="*/ 48 w 48"/>
                  <a:gd name="T3" fmla="*/ 11 h 15"/>
                  <a:gd name="T4" fmla="*/ 12 w 48"/>
                  <a:gd name="T5" fmla="*/ 15 h 15"/>
                  <a:gd name="T6" fmla="*/ 0 w 48"/>
                  <a:gd name="T7" fmla="*/ 1 h 15"/>
                  <a:gd name="T8" fmla="*/ 25 w 4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25" y="0"/>
                    </a:moveTo>
                    <a:lnTo>
                      <a:pt x="48" y="11"/>
                    </a:lnTo>
                    <a:lnTo>
                      <a:pt x="12" y="15"/>
                    </a:lnTo>
                    <a:lnTo>
                      <a:pt x="0" y="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79" name="Freeform 794"/>
              <p:cNvSpPr>
                <a:spLocks/>
              </p:cNvSpPr>
              <p:nvPr/>
            </p:nvSpPr>
            <p:spPr bwMode="auto">
              <a:xfrm>
                <a:off x="2062" y="3370"/>
                <a:ext cx="38" cy="12"/>
              </a:xfrm>
              <a:custGeom>
                <a:avLst/>
                <a:gdLst>
                  <a:gd name="T0" fmla="*/ 21 w 38"/>
                  <a:gd name="T1" fmla="*/ 0 h 12"/>
                  <a:gd name="T2" fmla="*/ 38 w 38"/>
                  <a:gd name="T3" fmla="*/ 9 h 12"/>
                  <a:gd name="T4" fmla="*/ 9 w 38"/>
                  <a:gd name="T5" fmla="*/ 12 h 12"/>
                  <a:gd name="T6" fmla="*/ 0 w 38"/>
                  <a:gd name="T7" fmla="*/ 2 h 12"/>
                  <a:gd name="T8" fmla="*/ 21 w 38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2">
                    <a:moveTo>
                      <a:pt x="21" y="0"/>
                    </a:moveTo>
                    <a:lnTo>
                      <a:pt x="38" y="9"/>
                    </a:lnTo>
                    <a:lnTo>
                      <a:pt x="9" y="12"/>
                    </a:lnTo>
                    <a:lnTo>
                      <a:pt x="0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80" name="Freeform 795"/>
              <p:cNvSpPr>
                <a:spLocks/>
              </p:cNvSpPr>
              <p:nvPr/>
            </p:nvSpPr>
            <p:spPr bwMode="auto">
              <a:xfrm>
                <a:off x="2041" y="3284"/>
                <a:ext cx="8" cy="14"/>
              </a:xfrm>
              <a:custGeom>
                <a:avLst/>
                <a:gdLst>
                  <a:gd name="T0" fmla="*/ 1 w 8"/>
                  <a:gd name="T1" fmla="*/ 14 h 14"/>
                  <a:gd name="T2" fmla="*/ 0 w 8"/>
                  <a:gd name="T3" fmla="*/ 13 h 14"/>
                  <a:gd name="T4" fmla="*/ 0 w 8"/>
                  <a:gd name="T5" fmla="*/ 11 h 14"/>
                  <a:gd name="T6" fmla="*/ 0 w 8"/>
                  <a:gd name="T7" fmla="*/ 9 h 14"/>
                  <a:gd name="T8" fmla="*/ 1 w 8"/>
                  <a:gd name="T9" fmla="*/ 6 h 14"/>
                  <a:gd name="T10" fmla="*/ 1 w 8"/>
                  <a:gd name="T11" fmla="*/ 5 h 14"/>
                  <a:gd name="T12" fmla="*/ 2 w 8"/>
                  <a:gd name="T13" fmla="*/ 3 h 14"/>
                  <a:gd name="T14" fmla="*/ 3 w 8"/>
                  <a:gd name="T15" fmla="*/ 2 h 14"/>
                  <a:gd name="T16" fmla="*/ 4 w 8"/>
                  <a:gd name="T17" fmla="*/ 2 h 14"/>
                  <a:gd name="T18" fmla="*/ 4 w 8"/>
                  <a:gd name="T19" fmla="*/ 1 h 14"/>
                  <a:gd name="T20" fmla="*/ 5 w 8"/>
                  <a:gd name="T21" fmla="*/ 0 h 14"/>
                  <a:gd name="T22" fmla="*/ 6 w 8"/>
                  <a:gd name="T23" fmla="*/ 0 h 14"/>
                  <a:gd name="T24" fmla="*/ 7 w 8"/>
                  <a:gd name="T25" fmla="*/ 0 h 14"/>
                  <a:gd name="T26" fmla="*/ 8 w 8"/>
                  <a:gd name="T27" fmla="*/ 2 h 14"/>
                  <a:gd name="T28" fmla="*/ 8 w 8"/>
                  <a:gd name="T29" fmla="*/ 3 h 14"/>
                  <a:gd name="T30" fmla="*/ 8 w 8"/>
                  <a:gd name="T31" fmla="*/ 6 h 14"/>
                  <a:gd name="T32" fmla="*/ 7 w 8"/>
                  <a:gd name="T33" fmla="*/ 8 h 14"/>
                  <a:gd name="T34" fmla="*/ 7 w 8"/>
                  <a:gd name="T35" fmla="*/ 10 h 14"/>
                  <a:gd name="T36" fmla="*/ 6 w 8"/>
                  <a:gd name="T37" fmla="*/ 11 h 14"/>
                  <a:gd name="T38" fmla="*/ 5 w 8"/>
                  <a:gd name="T39" fmla="*/ 12 h 14"/>
                  <a:gd name="T40" fmla="*/ 4 w 8"/>
                  <a:gd name="T41" fmla="*/ 13 h 14"/>
                  <a:gd name="T42" fmla="*/ 4 w 8"/>
                  <a:gd name="T43" fmla="*/ 13 h 14"/>
                  <a:gd name="T44" fmla="*/ 3 w 8"/>
                  <a:gd name="T45" fmla="*/ 14 h 14"/>
                  <a:gd name="T46" fmla="*/ 2 w 8"/>
                  <a:gd name="T47" fmla="*/ 14 h 14"/>
                  <a:gd name="T48" fmla="*/ 1 w 8"/>
                  <a:gd name="T4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4">
                    <a:moveTo>
                      <a:pt x="1" y="14"/>
                    </a:move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7" y="10"/>
                    </a:lnTo>
                    <a:lnTo>
                      <a:pt x="6" y="11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81" name="Freeform 796"/>
              <p:cNvSpPr>
                <a:spLocks/>
              </p:cNvSpPr>
              <p:nvPr/>
            </p:nvSpPr>
            <p:spPr bwMode="auto">
              <a:xfrm>
                <a:off x="2047" y="3314"/>
                <a:ext cx="24" cy="22"/>
              </a:xfrm>
              <a:custGeom>
                <a:avLst/>
                <a:gdLst>
                  <a:gd name="T0" fmla="*/ 0 w 24"/>
                  <a:gd name="T1" fmla="*/ 22 h 22"/>
                  <a:gd name="T2" fmla="*/ 0 w 24"/>
                  <a:gd name="T3" fmla="*/ 0 h 22"/>
                  <a:gd name="T4" fmla="*/ 24 w 24"/>
                  <a:gd name="T5" fmla="*/ 6 h 22"/>
                  <a:gd name="T6" fmla="*/ 24 w 24"/>
                  <a:gd name="T7" fmla="*/ 22 h 22"/>
                  <a:gd name="T8" fmla="*/ 0 w 24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2">
                    <a:moveTo>
                      <a:pt x="0" y="22"/>
                    </a:moveTo>
                    <a:lnTo>
                      <a:pt x="0" y="0"/>
                    </a:lnTo>
                    <a:lnTo>
                      <a:pt x="24" y="6"/>
                    </a:lnTo>
                    <a:lnTo>
                      <a:pt x="24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82" name="Rectangle 797"/>
              <p:cNvSpPr>
                <a:spLocks noChangeArrowheads="1"/>
              </p:cNvSpPr>
              <p:nvPr/>
            </p:nvSpPr>
            <p:spPr bwMode="auto">
              <a:xfrm>
                <a:off x="2050" y="3318"/>
                <a:ext cx="19" cy="1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83" name="Freeform 798"/>
              <p:cNvSpPr>
                <a:spLocks/>
              </p:cNvSpPr>
              <p:nvPr/>
            </p:nvSpPr>
            <p:spPr bwMode="auto">
              <a:xfrm>
                <a:off x="2037" y="3281"/>
                <a:ext cx="49" cy="45"/>
              </a:xfrm>
              <a:custGeom>
                <a:avLst/>
                <a:gdLst>
                  <a:gd name="T0" fmla="*/ 8 w 49"/>
                  <a:gd name="T1" fmla="*/ 12 h 45"/>
                  <a:gd name="T2" fmla="*/ 8 w 49"/>
                  <a:gd name="T3" fmla="*/ 12 h 45"/>
                  <a:gd name="T4" fmla="*/ 9 w 49"/>
                  <a:gd name="T5" fmla="*/ 11 h 45"/>
                  <a:gd name="T6" fmla="*/ 11 w 49"/>
                  <a:gd name="T7" fmla="*/ 8 h 45"/>
                  <a:gd name="T8" fmla="*/ 13 w 49"/>
                  <a:gd name="T9" fmla="*/ 6 h 45"/>
                  <a:gd name="T10" fmla="*/ 15 w 49"/>
                  <a:gd name="T11" fmla="*/ 4 h 45"/>
                  <a:gd name="T12" fmla="*/ 18 w 49"/>
                  <a:gd name="T13" fmla="*/ 2 h 45"/>
                  <a:gd name="T14" fmla="*/ 21 w 49"/>
                  <a:gd name="T15" fmla="*/ 1 h 45"/>
                  <a:gd name="T16" fmla="*/ 24 w 49"/>
                  <a:gd name="T17" fmla="*/ 1 h 45"/>
                  <a:gd name="T18" fmla="*/ 27 w 49"/>
                  <a:gd name="T19" fmla="*/ 0 h 45"/>
                  <a:gd name="T20" fmla="*/ 31 w 49"/>
                  <a:gd name="T21" fmla="*/ 1 h 45"/>
                  <a:gd name="T22" fmla="*/ 36 w 49"/>
                  <a:gd name="T23" fmla="*/ 2 h 45"/>
                  <a:gd name="T24" fmla="*/ 39 w 49"/>
                  <a:gd name="T25" fmla="*/ 4 h 45"/>
                  <a:gd name="T26" fmla="*/ 43 w 49"/>
                  <a:gd name="T27" fmla="*/ 7 h 45"/>
                  <a:gd name="T28" fmla="*/ 45 w 49"/>
                  <a:gd name="T29" fmla="*/ 10 h 45"/>
                  <a:gd name="T30" fmla="*/ 48 w 49"/>
                  <a:gd name="T31" fmla="*/ 14 h 45"/>
                  <a:gd name="T32" fmla="*/ 49 w 49"/>
                  <a:gd name="T33" fmla="*/ 18 h 45"/>
                  <a:gd name="T34" fmla="*/ 49 w 49"/>
                  <a:gd name="T35" fmla="*/ 22 h 45"/>
                  <a:gd name="T36" fmla="*/ 49 w 49"/>
                  <a:gd name="T37" fmla="*/ 27 h 45"/>
                  <a:gd name="T38" fmla="*/ 48 w 49"/>
                  <a:gd name="T39" fmla="*/ 31 h 45"/>
                  <a:gd name="T40" fmla="*/ 46 w 49"/>
                  <a:gd name="T41" fmla="*/ 35 h 45"/>
                  <a:gd name="T42" fmla="*/ 43 w 49"/>
                  <a:gd name="T43" fmla="*/ 38 h 45"/>
                  <a:gd name="T44" fmla="*/ 40 w 49"/>
                  <a:gd name="T45" fmla="*/ 41 h 45"/>
                  <a:gd name="T46" fmla="*/ 36 w 49"/>
                  <a:gd name="T47" fmla="*/ 43 h 45"/>
                  <a:gd name="T48" fmla="*/ 32 w 49"/>
                  <a:gd name="T49" fmla="*/ 44 h 45"/>
                  <a:gd name="T50" fmla="*/ 28 w 49"/>
                  <a:gd name="T51" fmla="*/ 45 h 45"/>
                  <a:gd name="T52" fmla="*/ 24 w 49"/>
                  <a:gd name="T53" fmla="*/ 44 h 45"/>
                  <a:gd name="T54" fmla="*/ 21 w 49"/>
                  <a:gd name="T55" fmla="*/ 44 h 45"/>
                  <a:gd name="T56" fmla="*/ 18 w 49"/>
                  <a:gd name="T57" fmla="*/ 43 h 45"/>
                  <a:gd name="T58" fmla="*/ 15 w 49"/>
                  <a:gd name="T59" fmla="*/ 41 h 45"/>
                  <a:gd name="T60" fmla="*/ 13 w 49"/>
                  <a:gd name="T61" fmla="*/ 39 h 45"/>
                  <a:gd name="T62" fmla="*/ 11 w 49"/>
                  <a:gd name="T63" fmla="*/ 37 h 45"/>
                  <a:gd name="T64" fmla="*/ 9 w 49"/>
                  <a:gd name="T65" fmla="*/ 35 h 45"/>
                  <a:gd name="T66" fmla="*/ 7 w 49"/>
                  <a:gd name="T67" fmla="*/ 32 h 45"/>
                  <a:gd name="T68" fmla="*/ 7 w 49"/>
                  <a:gd name="T69" fmla="*/ 31 h 45"/>
                  <a:gd name="T70" fmla="*/ 6 w 49"/>
                  <a:gd name="T71" fmla="*/ 31 h 45"/>
                  <a:gd name="T72" fmla="*/ 5 w 49"/>
                  <a:gd name="T73" fmla="*/ 30 h 45"/>
                  <a:gd name="T74" fmla="*/ 2 w 49"/>
                  <a:gd name="T75" fmla="*/ 29 h 45"/>
                  <a:gd name="T76" fmla="*/ 1 w 49"/>
                  <a:gd name="T77" fmla="*/ 26 h 45"/>
                  <a:gd name="T78" fmla="*/ 0 w 49"/>
                  <a:gd name="T79" fmla="*/ 23 h 45"/>
                  <a:gd name="T80" fmla="*/ 0 w 49"/>
                  <a:gd name="T81" fmla="*/ 19 h 45"/>
                  <a:gd name="T82" fmla="*/ 1 w 49"/>
                  <a:gd name="T83" fmla="*/ 16 h 45"/>
                  <a:gd name="T84" fmla="*/ 4 w 49"/>
                  <a:gd name="T85" fmla="*/ 13 h 45"/>
                  <a:gd name="T86" fmla="*/ 6 w 49"/>
                  <a:gd name="T87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5">
                    <a:moveTo>
                      <a:pt x="8" y="12"/>
                    </a:move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5" y="4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1"/>
                    </a:lnTo>
                    <a:lnTo>
                      <a:pt x="34" y="1"/>
                    </a:lnTo>
                    <a:lnTo>
                      <a:pt x="36" y="2"/>
                    </a:lnTo>
                    <a:lnTo>
                      <a:pt x="38" y="3"/>
                    </a:lnTo>
                    <a:lnTo>
                      <a:pt x="39" y="4"/>
                    </a:lnTo>
                    <a:lnTo>
                      <a:pt x="41" y="5"/>
                    </a:lnTo>
                    <a:lnTo>
                      <a:pt x="43" y="7"/>
                    </a:lnTo>
                    <a:lnTo>
                      <a:pt x="44" y="8"/>
                    </a:lnTo>
                    <a:lnTo>
                      <a:pt x="45" y="10"/>
                    </a:lnTo>
                    <a:lnTo>
                      <a:pt x="47" y="12"/>
                    </a:lnTo>
                    <a:lnTo>
                      <a:pt x="48" y="14"/>
                    </a:lnTo>
                    <a:lnTo>
                      <a:pt x="48" y="16"/>
                    </a:lnTo>
                    <a:lnTo>
                      <a:pt x="49" y="18"/>
                    </a:lnTo>
                    <a:lnTo>
                      <a:pt x="49" y="20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7"/>
                    </a:lnTo>
                    <a:lnTo>
                      <a:pt x="48" y="29"/>
                    </a:lnTo>
                    <a:lnTo>
                      <a:pt x="48" y="31"/>
                    </a:lnTo>
                    <a:lnTo>
                      <a:pt x="47" y="33"/>
                    </a:lnTo>
                    <a:lnTo>
                      <a:pt x="46" y="35"/>
                    </a:lnTo>
                    <a:lnTo>
                      <a:pt x="45" y="36"/>
                    </a:lnTo>
                    <a:lnTo>
                      <a:pt x="43" y="38"/>
                    </a:lnTo>
                    <a:lnTo>
                      <a:pt x="42" y="39"/>
                    </a:lnTo>
                    <a:lnTo>
                      <a:pt x="40" y="41"/>
                    </a:lnTo>
                    <a:lnTo>
                      <a:pt x="38" y="42"/>
                    </a:lnTo>
                    <a:lnTo>
                      <a:pt x="36" y="43"/>
                    </a:lnTo>
                    <a:lnTo>
                      <a:pt x="34" y="44"/>
                    </a:lnTo>
                    <a:lnTo>
                      <a:pt x="32" y="44"/>
                    </a:lnTo>
                    <a:lnTo>
                      <a:pt x="30" y="44"/>
                    </a:lnTo>
                    <a:lnTo>
                      <a:pt x="28" y="45"/>
                    </a:lnTo>
                    <a:lnTo>
                      <a:pt x="25" y="45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1" y="44"/>
                    </a:lnTo>
                    <a:lnTo>
                      <a:pt x="19" y="43"/>
                    </a:lnTo>
                    <a:lnTo>
                      <a:pt x="18" y="43"/>
                    </a:lnTo>
                    <a:lnTo>
                      <a:pt x="17" y="42"/>
                    </a:lnTo>
                    <a:lnTo>
                      <a:pt x="15" y="41"/>
                    </a:lnTo>
                    <a:lnTo>
                      <a:pt x="14" y="40"/>
                    </a:lnTo>
                    <a:lnTo>
                      <a:pt x="13" y="39"/>
                    </a:lnTo>
                    <a:lnTo>
                      <a:pt x="12" y="38"/>
                    </a:lnTo>
                    <a:lnTo>
                      <a:pt x="11" y="37"/>
                    </a:lnTo>
                    <a:lnTo>
                      <a:pt x="10" y="36"/>
                    </a:lnTo>
                    <a:lnTo>
                      <a:pt x="9" y="35"/>
                    </a:lnTo>
                    <a:lnTo>
                      <a:pt x="8" y="33"/>
                    </a:lnTo>
                    <a:lnTo>
                      <a:pt x="7" y="32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5" y="30"/>
                    </a:lnTo>
                    <a:lnTo>
                      <a:pt x="3" y="30"/>
                    </a:lnTo>
                    <a:lnTo>
                      <a:pt x="2" y="29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2" y="14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84" name="Freeform 799"/>
              <p:cNvSpPr>
                <a:spLocks/>
              </p:cNvSpPr>
              <p:nvPr/>
            </p:nvSpPr>
            <p:spPr bwMode="auto">
              <a:xfrm>
                <a:off x="2039" y="3285"/>
                <a:ext cx="44" cy="37"/>
              </a:xfrm>
              <a:custGeom>
                <a:avLst/>
                <a:gdLst>
                  <a:gd name="T0" fmla="*/ 6 w 44"/>
                  <a:gd name="T1" fmla="*/ 12 h 37"/>
                  <a:gd name="T2" fmla="*/ 7 w 44"/>
                  <a:gd name="T3" fmla="*/ 13 h 37"/>
                  <a:gd name="T4" fmla="*/ 8 w 44"/>
                  <a:gd name="T5" fmla="*/ 12 h 37"/>
                  <a:gd name="T6" fmla="*/ 9 w 44"/>
                  <a:gd name="T7" fmla="*/ 9 h 37"/>
                  <a:gd name="T8" fmla="*/ 11 w 44"/>
                  <a:gd name="T9" fmla="*/ 7 h 37"/>
                  <a:gd name="T10" fmla="*/ 13 w 44"/>
                  <a:gd name="T11" fmla="*/ 4 h 37"/>
                  <a:gd name="T12" fmla="*/ 16 w 44"/>
                  <a:gd name="T13" fmla="*/ 2 h 37"/>
                  <a:gd name="T14" fmla="*/ 19 w 44"/>
                  <a:gd name="T15" fmla="*/ 1 h 37"/>
                  <a:gd name="T16" fmla="*/ 22 w 44"/>
                  <a:gd name="T17" fmla="*/ 0 h 37"/>
                  <a:gd name="T18" fmla="*/ 25 w 44"/>
                  <a:gd name="T19" fmla="*/ 0 h 37"/>
                  <a:gd name="T20" fmla="*/ 31 w 44"/>
                  <a:gd name="T21" fmla="*/ 1 h 37"/>
                  <a:gd name="T22" fmla="*/ 37 w 44"/>
                  <a:gd name="T23" fmla="*/ 4 h 37"/>
                  <a:gd name="T24" fmla="*/ 42 w 44"/>
                  <a:gd name="T25" fmla="*/ 10 h 37"/>
                  <a:gd name="T26" fmla="*/ 44 w 44"/>
                  <a:gd name="T27" fmla="*/ 16 h 37"/>
                  <a:gd name="T28" fmla="*/ 44 w 44"/>
                  <a:gd name="T29" fmla="*/ 22 h 37"/>
                  <a:gd name="T30" fmla="*/ 43 w 44"/>
                  <a:gd name="T31" fmla="*/ 26 h 37"/>
                  <a:gd name="T32" fmla="*/ 41 w 44"/>
                  <a:gd name="T33" fmla="*/ 29 h 37"/>
                  <a:gd name="T34" fmla="*/ 39 w 44"/>
                  <a:gd name="T35" fmla="*/ 32 h 37"/>
                  <a:gd name="T36" fmla="*/ 36 w 44"/>
                  <a:gd name="T37" fmla="*/ 34 h 37"/>
                  <a:gd name="T38" fmla="*/ 33 w 44"/>
                  <a:gd name="T39" fmla="*/ 36 h 37"/>
                  <a:gd name="T40" fmla="*/ 29 w 44"/>
                  <a:gd name="T41" fmla="*/ 37 h 37"/>
                  <a:gd name="T42" fmla="*/ 26 w 44"/>
                  <a:gd name="T43" fmla="*/ 37 h 37"/>
                  <a:gd name="T44" fmla="*/ 21 w 44"/>
                  <a:gd name="T45" fmla="*/ 37 h 37"/>
                  <a:gd name="T46" fmla="*/ 15 w 44"/>
                  <a:gd name="T47" fmla="*/ 34 h 37"/>
                  <a:gd name="T48" fmla="*/ 11 w 44"/>
                  <a:gd name="T49" fmla="*/ 30 h 37"/>
                  <a:gd name="T50" fmla="*/ 8 w 44"/>
                  <a:gd name="T51" fmla="*/ 25 h 37"/>
                  <a:gd name="T52" fmla="*/ 6 w 44"/>
                  <a:gd name="T53" fmla="*/ 22 h 37"/>
                  <a:gd name="T54" fmla="*/ 5 w 44"/>
                  <a:gd name="T55" fmla="*/ 23 h 37"/>
                  <a:gd name="T56" fmla="*/ 3 w 44"/>
                  <a:gd name="T57" fmla="*/ 23 h 37"/>
                  <a:gd name="T58" fmla="*/ 2 w 44"/>
                  <a:gd name="T59" fmla="*/ 22 h 37"/>
                  <a:gd name="T60" fmla="*/ 1 w 44"/>
                  <a:gd name="T61" fmla="*/ 20 h 37"/>
                  <a:gd name="T62" fmla="*/ 0 w 44"/>
                  <a:gd name="T63" fmla="*/ 18 h 37"/>
                  <a:gd name="T64" fmla="*/ 1 w 44"/>
                  <a:gd name="T65" fmla="*/ 16 h 37"/>
                  <a:gd name="T66" fmla="*/ 1 w 44"/>
                  <a:gd name="T67" fmla="*/ 14 h 37"/>
                  <a:gd name="T68" fmla="*/ 2 w 44"/>
                  <a:gd name="T69" fmla="*/ 13 h 37"/>
                  <a:gd name="T70" fmla="*/ 4 w 44"/>
                  <a:gd name="T71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4" h="37">
                    <a:moveTo>
                      <a:pt x="5" y="12"/>
                    </a:moveTo>
                    <a:lnTo>
                      <a:pt x="6" y="12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5" y="3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31" y="1"/>
                    </a:lnTo>
                    <a:lnTo>
                      <a:pt x="34" y="2"/>
                    </a:lnTo>
                    <a:lnTo>
                      <a:pt x="37" y="4"/>
                    </a:lnTo>
                    <a:lnTo>
                      <a:pt x="40" y="6"/>
                    </a:lnTo>
                    <a:lnTo>
                      <a:pt x="42" y="10"/>
                    </a:lnTo>
                    <a:lnTo>
                      <a:pt x="43" y="13"/>
                    </a:lnTo>
                    <a:lnTo>
                      <a:pt x="44" y="16"/>
                    </a:lnTo>
                    <a:lnTo>
                      <a:pt x="44" y="20"/>
                    </a:lnTo>
                    <a:lnTo>
                      <a:pt x="44" y="22"/>
                    </a:lnTo>
                    <a:lnTo>
                      <a:pt x="43" y="24"/>
                    </a:lnTo>
                    <a:lnTo>
                      <a:pt x="43" y="26"/>
                    </a:lnTo>
                    <a:lnTo>
                      <a:pt x="42" y="27"/>
                    </a:lnTo>
                    <a:lnTo>
                      <a:pt x="41" y="29"/>
                    </a:lnTo>
                    <a:lnTo>
                      <a:pt x="40" y="30"/>
                    </a:lnTo>
                    <a:lnTo>
                      <a:pt x="39" y="32"/>
                    </a:lnTo>
                    <a:lnTo>
                      <a:pt x="37" y="33"/>
                    </a:lnTo>
                    <a:lnTo>
                      <a:pt x="36" y="34"/>
                    </a:lnTo>
                    <a:lnTo>
                      <a:pt x="34" y="35"/>
                    </a:lnTo>
                    <a:lnTo>
                      <a:pt x="33" y="36"/>
                    </a:lnTo>
                    <a:lnTo>
                      <a:pt x="31" y="36"/>
                    </a:lnTo>
                    <a:lnTo>
                      <a:pt x="29" y="37"/>
                    </a:lnTo>
                    <a:lnTo>
                      <a:pt x="28" y="37"/>
                    </a:lnTo>
                    <a:lnTo>
                      <a:pt x="26" y="37"/>
                    </a:lnTo>
                    <a:lnTo>
                      <a:pt x="24" y="37"/>
                    </a:lnTo>
                    <a:lnTo>
                      <a:pt x="21" y="37"/>
                    </a:lnTo>
                    <a:lnTo>
                      <a:pt x="18" y="36"/>
                    </a:lnTo>
                    <a:lnTo>
                      <a:pt x="15" y="34"/>
                    </a:lnTo>
                    <a:lnTo>
                      <a:pt x="13" y="32"/>
                    </a:lnTo>
                    <a:lnTo>
                      <a:pt x="11" y="30"/>
                    </a:lnTo>
                    <a:lnTo>
                      <a:pt x="9" y="28"/>
                    </a:lnTo>
                    <a:lnTo>
                      <a:pt x="8" y="25"/>
                    </a:lnTo>
                    <a:lnTo>
                      <a:pt x="7" y="22"/>
                    </a:lnTo>
                    <a:lnTo>
                      <a:pt x="6" y="22"/>
                    </a:lnTo>
                    <a:lnTo>
                      <a:pt x="6" y="23"/>
                    </a:lnTo>
                    <a:lnTo>
                      <a:pt x="5" y="23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2" y="23"/>
                    </a:lnTo>
                    <a:lnTo>
                      <a:pt x="2" y="22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20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85" name="Freeform 800"/>
              <p:cNvSpPr>
                <a:spLocks/>
              </p:cNvSpPr>
              <p:nvPr/>
            </p:nvSpPr>
            <p:spPr bwMode="auto">
              <a:xfrm>
                <a:off x="2055" y="3310"/>
                <a:ext cx="17" cy="7"/>
              </a:xfrm>
              <a:custGeom>
                <a:avLst/>
                <a:gdLst>
                  <a:gd name="T0" fmla="*/ 17 w 17"/>
                  <a:gd name="T1" fmla="*/ 2 h 7"/>
                  <a:gd name="T2" fmla="*/ 17 w 17"/>
                  <a:gd name="T3" fmla="*/ 2 h 7"/>
                  <a:gd name="T4" fmla="*/ 17 w 17"/>
                  <a:gd name="T5" fmla="*/ 3 h 7"/>
                  <a:gd name="T6" fmla="*/ 17 w 17"/>
                  <a:gd name="T7" fmla="*/ 3 h 7"/>
                  <a:gd name="T8" fmla="*/ 16 w 17"/>
                  <a:gd name="T9" fmla="*/ 4 h 7"/>
                  <a:gd name="T10" fmla="*/ 16 w 17"/>
                  <a:gd name="T11" fmla="*/ 5 h 7"/>
                  <a:gd name="T12" fmla="*/ 15 w 17"/>
                  <a:gd name="T13" fmla="*/ 5 h 7"/>
                  <a:gd name="T14" fmla="*/ 14 w 17"/>
                  <a:gd name="T15" fmla="*/ 6 h 7"/>
                  <a:gd name="T16" fmla="*/ 14 w 17"/>
                  <a:gd name="T17" fmla="*/ 6 h 7"/>
                  <a:gd name="T18" fmla="*/ 13 w 17"/>
                  <a:gd name="T19" fmla="*/ 7 h 7"/>
                  <a:gd name="T20" fmla="*/ 11 w 17"/>
                  <a:gd name="T21" fmla="*/ 7 h 7"/>
                  <a:gd name="T22" fmla="*/ 10 w 17"/>
                  <a:gd name="T23" fmla="*/ 7 h 7"/>
                  <a:gd name="T24" fmla="*/ 9 w 17"/>
                  <a:gd name="T25" fmla="*/ 7 h 7"/>
                  <a:gd name="T26" fmla="*/ 8 w 17"/>
                  <a:gd name="T27" fmla="*/ 7 h 7"/>
                  <a:gd name="T28" fmla="*/ 7 w 17"/>
                  <a:gd name="T29" fmla="*/ 7 h 7"/>
                  <a:gd name="T30" fmla="*/ 7 w 17"/>
                  <a:gd name="T31" fmla="*/ 7 h 7"/>
                  <a:gd name="T32" fmla="*/ 7 w 17"/>
                  <a:gd name="T33" fmla="*/ 7 h 7"/>
                  <a:gd name="T34" fmla="*/ 0 w 17"/>
                  <a:gd name="T35" fmla="*/ 0 h 7"/>
                  <a:gd name="T36" fmla="*/ 17 w 17"/>
                  <a:gd name="T3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lnTo>
                      <a:pt x="17" y="2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6" y="4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0" y="0"/>
                    </a:ln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86" name="Freeform 801"/>
              <p:cNvSpPr>
                <a:spLocks/>
              </p:cNvSpPr>
              <p:nvPr/>
            </p:nvSpPr>
            <p:spPr bwMode="auto">
              <a:xfrm>
                <a:off x="2059" y="3312"/>
                <a:ext cx="11" cy="3"/>
              </a:xfrm>
              <a:custGeom>
                <a:avLst/>
                <a:gdLst>
                  <a:gd name="T0" fmla="*/ 11 w 11"/>
                  <a:gd name="T1" fmla="*/ 1 h 3"/>
                  <a:gd name="T2" fmla="*/ 10 w 11"/>
                  <a:gd name="T3" fmla="*/ 3 h 3"/>
                  <a:gd name="T4" fmla="*/ 3 w 11"/>
                  <a:gd name="T5" fmla="*/ 2 h 3"/>
                  <a:gd name="T6" fmla="*/ 0 w 11"/>
                  <a:gd name="T7" fmla="*/ 0 h 3"/>
                  <a:gd name="T8" fmla="*/ 11 w 1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">
                    <a:moveTo>
                      <a:pt x="11" y="1"/>
                    </a:moveTo>
                    <a:lnTo>
                      <a:pt x="10" y="3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87" name="Freeform 802"/>
              <p:cNvSpPr>
                <a:spLocks/>
              </p:cNvSpPr>
              <p:nvPr/>
            </p:nvSpPr>
            <p:spPr bwMode="auto">
              <a:xfrm>
                <a:off x="2045" y="3276"/>
                <a:ext cx="40" cy="13"/>
              </a:xfrm>
              <a:custGeom>
                <a:avLst/>
                <a:gdLst>
                  <a:gd name="T0" fmla="*/ 4 w 40"/>
                  <a:gd name="T1" fmla="*/ 3 h 13"/>
                  <a:gd name="T2" fmla="*/ 5 w 40"/>
                  <a:gd name="T3" fmla="*/ 3 h 13"/>
                  <a:gd name="T4" fmla="*/ 7 w 40"/>
                  <a:gd name="T5" fmla="*/ 2 h 13"/>
                  <a:gd name="T6" fmla="*/ 8 w 40"/>
                  <a:gd name="T7" fmla="*/ 2 h 13"/>
                  <a:gd name="T8" fmla="*/ 9 w 40"/>
                  <a:gd name="T9" fmla="*/ 2 h 13"/>
                  <a:gd name="T10" fmla="*/ 10 w 40"/>
                  <a:gd name="T11" fmla="*/ 1 h 13"/>
                  <a:gd name="T12" fmla="*/ 11 w 40"/>
                  <a:gd name="T13" fmla="*/ 0 h 13"/>
                  <a:gd name="T14" fmla="*/ 13 w 40"/>
                  <a:gd name="T15" fmla="*/ 0 h 13"/>
                  <a:gd name="T16" fmla="*/ 15 w 40"/>
                  <a:gd name="T17" fmla="*/ 0 h 13"/>
                  <a:gd name="T18" fmla="*/ 16 w 40"/>
                  <a:gd name="T19" fmla="*/ 1 h 13"/>
                  <a:gd name="T20" fmla="*/ 16 w 40"/>
                  <a:gd name="T21" fmla="*/ 0 h 13"/>
                  <a:gd name="T22" fmla="*/ 18 w 40"/>
                  <a:gd name="T23" fmla="*/ 0 h 13"/>
                  <a:gd name="T24" fmla="*/ 19 w 40"/>
                  <a:gd name="T25" fmla="*/ 0 h 13"/>
                  <a:gd name="T26" fmla="*/ 21 w 40"/>
                  <a:gd name="T27" fmla="*/ 0 h 13"/>
                  <a:gd name="T28" fmla="*/ 23 w 40"/>
                  <a:gd name="T29" fmla="*/ 0 h 13"/>
                  <a:gd name="T30" fmla="*/ 25 w 40"/>
                  <a:gd name="T31" fmla="*/ 0 h 13"/>
                  <a:gd name="T32" fmla="*/ 27 w 40"/>
                  <a:gd name="T33" fmla="*/ 1 h 13"/>
                  <a:gd name="T34" fmla="*/ 28 w 40"/>
                  <a:gd name="T35" fmla="*/ 2 h 13"/>
                  <a:gd name="T36" fmla="*/ 29 w 40"/>
                  <a:gd name="T37" fmla="*/ 3 h 13"/>
                  <a:gd name="T38" fmla="*/ 31 w 40"/>
                  <a:gd name="T39" fmla="*/ 3 h 13"/>
                  <a:gd name="T40" fmla="*/ 33 w 40"/>
                  <a:gd name="T41" fmla="*/ 3 h 13"/>
                  <a:gd name="T42" fmla="*/ 36 w 40"/>
                  <a:gd name="T43" fmla="*/ 4 h 13"/>
                  <a:gd name="T44" fmla="*/ 38 w 40"/>
                  <a:gd name="T45" fmla="*/ 6 h 13"/>
                  <a:gd name="T46" fmla="*/ 40 w 40"/>
                  <a:gd name="T47" fmla="*/ 7 h 13"/>
                  <a:gd name="T48" fmla="*/ 39 w 40"/>
                  <a:gd name="T49" fmla="*/ 9 h 13"/>
                  <a:gd name="T50" fmla="*/ 38 w 40"/>
                  <a:gd name="T51" fmla="*/ 11 h 13"/>
                  <a:gd name="T52" fmla="*/ 36 w 40"/>
                  <a:gd name="T53" fmla="*/ 12 h 13"/>
                  <a:gd name="T54" fmla="*/ 33 w 40"/>
                  <a:gd name="T55" fmla="*/ 13 h 13"/>
                  <a:gd name="T56" fmla="*/ 30 w 40"/>
                  <a:gd name="T57" fmla="*/ 12 h 13"/>
                  <a:gd name="T58" fmla="*/ 29 w 40"/>
                  <a:gd name="T59" fmla="*/ 12 h 13"/>
                  <a:gd name="T60" fmla="*/ 27 w 40"/>
                  <a:gd name="T61" fmla="*/ 12 h 13"/>
                  <a:gd name="T62" fmla="*/ 26 w 40"/>
                  <a:gd name="T63" fmla="*/ 11 h 13"/>
                  <a:gd name="T64" fmla="*/ 25 w 40"/>
                  <a:gd name="T65" fmla="*/ 11 h 13"/>
                  <a:gd name="T66" fmla="*/ 24 w 40"/>
                  <a:gd name="T67" fmla="*/ 11 h 13"/>
                  <a:gd name="T68" fmla="*/ 23 w 40"/>
                  <a:gd name="T69" fmla="*/ 11 h 13"/>
                  <a:gd name="T70" fmla="*/ 21 w 40"/>
                  <a:gd name="T71" fmla="*/ 11 h 13"/>
                  <a:gd name="T72" fmla="*/ 19 w 40"/>
                  <a:gd name="T73" fmla="*/ 11 h 13"/>
                  <a:gd name="T74" fmla="*/ 18 w 40"/>
                  <a:gd name="T75" fmla="*/ 11 h 13"/>
                  <a:gd name="T76" fmla="*/ 17 w 40"/>
                  <a:gd name="T77" fmla="*/ 10 h 13"/>
                  <a:gd name="T78" fmla="*/ 15 w 40"/>
                  <a:gd name="T79" fmla="*/ 10 h 13"/>
                  <a:gd name="T80" fmla="*/ 15 w 40"/>
                  <a:gd name="T81" fmla="*/ 10 h 13"/>
                  <a:gd name="T82" fmla="*/ 14 w 40"/>
                  <a:gd name="T83" fmla="*/ 10 h 13"/>
                  <a:gd name="T84" fmla="*/ 13 w 40"/>
                  <a:gd name="T85" fmla="*/ 9 h 13"/>
                  <a:gd name="T86" fmla="*/ 11 w 40"/>
                  <a:gd name="T87" fmla="*/ 9 h 13"/>
                  <a:gd name="T88" fmla="*/ 10 w 40"/>
                  <a:gd name="T89" fmla="*/ 9 h 13"/>
                  <a:gd name="T90" fmla="*/ 8 w 40"/>
                  <a:gd name="T91" fmla="*/ 10 h 13"/>
                  <a:gd name="T92" fmla="*/ 6 w 40"/>
                  <a:gd name="T93" fmla="*/ 11 h 13"/>
                  <a:gd name="T94" fmla="*/ 4 w 40"/>
                  <a:gd name="T95" fmla="*/ 11 h 13"/>
                  <a:gd name="T96" fmla="*/ 2 w 40"/>
                  <a:gd name="T97" fmla="*/ 11 h 13"/>
                  <a:gd name="T98" fmla="*/ 0 w 40"/>
                  <a:gd name="T99" fmla="*/ 10 h 13"/>
                  <a:gd name="T100" fmla="*/ 0 w 40"/>
                  <a:gd name="T101" fmla="*/ 8 h 13"/>
                  <a:gd name="T102" fmla="*/ 0 w 40"/>
                  <a:gd name="T103" fmla="*/ 7 h 13"/>
                  <a:gd name="T104" fmla="*/ 1 w 40"/>
                  <a:gd name="T105" fmla="*/ 5 h 13"/>
                  <a:gd name="T106" fmla="*/ 3 w 40"/>
                  <a:gd name="T107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0" h="13">
                    <a:moveTo>
                      <a:pt x="4" y="3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8" y="3"/>
                    </a:lnTo>
                    <a:lnTo>
                      <a:pt x="29" y="3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3" y="3"/>
                    </a:lnTo>
                    <a:lnTo>
                      <a:pt x="35" y="4"/>
                    </a:lnTo>
                    <a:lnTo>
                      <a:pt x="36" y="4"/>
                    </a:lnTo>
                    <a:lnTo>
                      <a:pt x="37" y="5"/>
                    </a:lnTo>
                    <a:lnTo>
                      <a:pt x="38" y="6"/>
                    </a:lnTo>
                    <a:lnTo>
                      <a:pt x="39" y="6"/>
                    </a:lnTo>
                    <a:lnTo>
                      <a:pt x="40" y="7"/>
                    </a:lnTo>
                    <a:lnTo>
                      <a:pt x="40" y="8"/>
                    </a:lnTo>
                    <a:lnTo>
                      <a:pt x="39" y="9"/>
                    </a:lnTo>
                    <a:lnTo>
                      <a:pt x="39" y="10"/>
                    </a:lnTo>
                    <a:lnTo>
                      <a:pt x="38" y="11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4" y="12"/>
                    </a:lnTo>
                    <a:lnTo>
                      <a:pt x="33" y="13"/>
                    </a:lnTo>
                    <a:lnTo>
                      <a:pt x="31" y="12"/>
                    </a:lnTo>
                    <a:lnTo>
                      <a:pt x="30" y="12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7" y="12"/>
                    </a:lnTo>
                    <a:lnTo>
                      <a:pt x="26" y="11"/>
                    </a:lnTo>
                    <a:lnTo>
                      <a:pt x="26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4" y="11"/>
                    </a:lnTo>
                    <a:lnTo>
                      <a:pt x="24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2" y="11"/>
                    </a:lnTo>
                    <a:lnTo>
                      <a:pt x="21" y="11"/>
                    </a:lnTo>
                    <a:lnTo>
                      <a:pt x="20" y="11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7" y="11"/>
                    </a:lnTo>
                    <a:lnTo>
                      <a:pt x="17" y="10"/>
                    </a:lnTo>
                    <a:lnTo>
                      <a:pt x="16" y="10"/>
                    </a:lnTo>
                    <a:lnTo>
                      <a:pt x="15" y="10"/>
                    </a:lnTo>
                    <a:lnTo>
                      <a:pt x="15" y="9"/>
                    </a:lnTo>
                    <a:lnTo>
                      <a:pt x="15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2" y="9"/>
                    </a:lnTo>
                    <a:lnTo>
                      <a:pt x="11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9" y="10"/>
                    </a:lnTo>
                    <a:lnTo>
                      <a:pt x="8" y="10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88" name="Freeform 803"/>
              <p:cNvSpPr>
                <a:spLocks/>
              </p:cNvSpPr>
              <p:nvPr/>
            </p:nvSpPr>
            <p:spPr bwMode="auto">
              <a:xfrm>
                <a:off x="2081" y="3369"/>
                <a:ext cx="53" cy="16"/>
              </a:xfrm>
              <a:custGeom>
                <a:avLst/>
                <a:gdLst>
                  <a:gd name="T0" fmla="*/ 24 w 53"/>
                  <a:gd name="T1" fmla="*/ 0 h 16"/>
                  <a:gd name="T2" fmla="*/ 53 w 53"/>
                  <a:gd name="T3" fmla="*/ 10 h 16"/>
                  <a:gd name="T4" fmla="*/ 17 w 53"/>
                  <a:gd name="T5" fmla="*/ 16 h 16"/>
                  <a:gd name="T6" fmla="*/ 0 w 53"/>
                  <a:gd name="T7" fmla="*/ 3 h 16"/>
                  <a:gd name="T8" fmla="*/ 24 w 53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16">
                    <a:moveTo>
                      <a:pt x="24" y="0"/>
                    </a:moveTo>
                    <a:lnTo>
                      <a:pt x="53" y="10"/>
                    </a:lnTo>
                    <a:lnTo>
                      <a:pt x="17" y="16"/>
                    </a:lnTo>
                    <a:lnTo>
                      <a:pt x="0" y="3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89" name="Freeform 804"/>
              <p:cNvSpPr>
                <a:spLocks/>
              </p:cNvSpPr>
              <p:nvPr/>
            </p:nvSpPr>
            <p:spPr bwMode="auto">
              <a:xfrm>
                <a:off x="2086" y="3371"/>
                <a:ext cx="41" cy="12"/>
              </a:xfrm>
              <a:custGeom>
                <a:avLst/>
                <a:gdLst>
                  <a:gd name="T0" fmla="*/ 19 w 41"/>
                  <a:gd name="T1" fmla="*/ 0 h 12"/>
                  <a:gd name="T2" fmla="*/ 41 w 41"/>
                  <a:gd name="T3" fmla="*/ 8 h 12"/>
                  <a:gd name="T4" fmla="*/ 12 w 41"/>
                  <a:gd name="T5" fmla="*/ 12 h 12"/>
                  <a:gd name="T6" fmla="*/ 0 w 41"/>
                  <a:gd name="T7" fmla="*/ 3 h 12"/>
                  <a:gd name="T8" fmla="*/ 19 w 4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2">
                    <a:moveTo>
                      <a:pt x="19" y="0"/>
                    </a:moveTo>
                    <a:lnTo>
                      <a:pt x="41" y="8"/>
                    </a:lnTo>
                    <a:lnTo>
                      <a:pt x="12" y="12"/>
                    </a:lnTo>
                    <a:lnTo>
                      <a:pt x="0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90" name="Freeform 805"/>
              <p:cNvSpPr>
                <a:spLocks/>
              </p:cNvSpPr>
              <p:nvPr/>
            </p:nvSpPr>
            <p:spPr bwMode="auto">
              <a:xfrm>
                <a:off x="2023" y="3326"/>
                <a:ext cx="86" cy="52"/>
              </a:xfrm>
              <a:custGeom>
                <a:avLst/>
                <a:gdLst>
                  <a:gd name="T0" fmla="*/ 7 w 86"/>
                  <a:gd name="T1" fmla="*/ 8 h 52"/>
                  <a:gd name="T2" fmla="*/ 9 w 86"/>
                  <a:gd name="T3" fmla="*/ 6 h 52"/>
                  <a:gd name="T4" fmla="*/ 12 w 86"/>
                  <a:gd name="T5" fmla="*/ 4 h 52"/>
                  <a:gd name="T6" fmla="*/ 15 w 86"/>
                  <a:gd name="T7" fmla="*/ 2 h 52"/>
                  <a:gd name="T8" fmla="*/ 16 w 86"/>
                  <a:gd name="T9" fmla="*/ 2 h 52"/>
                  <a:gd name="T10" fmla="*/ 18 w 86"/>
                  <a:gd name="T11" fmla="*/ 2 h 52"/>
                  <a:gd name="T12" fmla="*/ 20 w 86"/>
                  <a:gd name="T13" fmla="*/ 1 h 52"/>
                  <a:gd name="T14" fmla="*/ 23 w 86"/>
                  <a:gd name="T15" fmla="*/ 1 h 52"/>
                  <a:gd name="T16" fmla="*/ 23 w 86"/>
                  <a:gd name="T17" fmla="*/ 0 h 52"/>
                  <a:gd name="T18" fmla="*/ 25 w 86"/>
                  <a:gd name="T19" fmla="*/ 0 h 52"/>
                  <a:gd name="T20" fmla="*/ 29 w 86"/>
                  <a:gd name="T21" fmla="*/ 0 h 52"/>
                  <a:gd name="T22" fmla="*/ 33 w 86"/>
                  <a:gd name="T23" fmla="*/ 0 h 52"/>
                  <a:gd name="T24" fmla="*/ 37 w 86"/>
                  <a:gd name="T25" fmla="*/ 0 h 52"/>
                  <a:gd name="T26" fmla="*/ 42 w 86"/>
                  <a:gd name="T27" fmla="*/ 0 h 52"/>
                  <a:gd name="T28" fmla="*/ 45 w 86"/>
                  <a:gd name="T29" fmla="*/ 0 h 52"/>
                  <a:gd name="T30" fmla="*/ 47 w 86"/>
                  <a:gd name="T31" fmla="*/ 0 h 52"/>
                  <a:gd name="T32" fmla="*/ 48 w 86"/>
                  <a:gd name="T33" fmla="*/ 0 h 52"/>
                  <a:gd name="T34" fmla="*/ 50 w 86"/>
                  <a:gd name="T35" fmla="*/ 1 h 52"/>
                  <a:gd name="T36" fmla="*/ 53 w 86"/>
                  <a:gd name="T37" fmla="*/ 1 h 52"/>
                  <a:gd name="T38" fmla="*/ 56 w 86"/>
                  <a:gd name="T39" fmla="*/ 2 h 52"/>
                  <a:gd name="T40" fmla="*/ 58 w 86"/>
                  <a:gd name="T41" fmla="*/ 3 h 52"/>
                  <a:gd name="T42" fmla="*/ 60 w 86"/>
                  <a:gd name="T43" fmla="*/ 5 h 52"/>
                  <a:gd name="T44" fmla="*/ 62 w 86"/>
                  <a:gd name="T45" fmla="*/ 6 h 52"/>
                  <a:gd name="T46" fmla="*/ 62 w 86"/>
                  <a:gd name="T47" fmla="*/ 7 h 52"/>
                  <a:gd name="T48" fmla="*/ 64 w 86"/>
                  <a:gd name="T49" fmla="*/ 9 h 52"/>
                  <a:gd name="T50" fmla="*/ 68 w 86"/>
                  <a:gd name="T51" fmla="*/ 16 h 52"/>
                  <a:gd name="T52" fmla="*/ 73 w 86"/>
                  <a:gd name="T53" fmla="*/ 24 h 52"/>
                  <a:gd name="T54" fmla="*/ 76 w 86"/>
                  <a:gd name="T55" fmla="*/ 33 h 52"/>
                  <a:gd name="T56" fmla="*/ 86 w 86"/>
                  <a:gd name="T57" fmla="*/ 46 h 52"/>
                  <a:gd name="T58" fmla="*/ 75 w 86"/>
                  <a:gd name="T59" fmla="*/ 47 h 52"/>
                  <a:gd name="T60" fmla="*/ 74 w 86"/>
                  <a:gd name="T61" fmla="*/ 49 h 52"/>
                  <a:gd name="T62" fmla="*/ 73 w 86"/>
                  <a:gd name="T63" fmla="*/ 52 h 52"/>
                  <a:gd name="T64" fmla="*/ 72 w 86"/>
                  <a:gd name="T65" fmla="*/ 52 h 52"/>
                  <a:gd name="T66" fmla="*/ 71 w 86"/>
                  <a:gd name="T67" fmla="*/ 51 h 52"/>
                  <a:gd name="T68" fmla="*/ 70 w 86"/>
                  <a:gd name="T69" fmla="*/ 48 h 52"/>
                  <a:gd name="T70" fmla="*/ 69 w 86"/>
                  <a:gd name="T71" fmla="*/ 40 h 52"/>
                  <a:gd name="T72" fmla="*/ 67 w 86"/>
                  <a:gd name="T73" fmla="*/ 39 h 52"/>
                  <a:gd name="T74" fmla="*/ 65 w 86"/>
                  <a:gd name="T75" fmla="*/ 36 h 52"/>
                  <a:gd name="T76" fmla="*/ 62 w 86"/>
                  <a:gd name="T77" fmla="*/ 30 h 52"/>
                  <a:gd name="T78" fmla="*/ 57 w 86"/>
                  <a:gd name="T79" fmla="*/ 24 h 52"/>
                  <a:gd name="T80" fmla="*/ 56 w 86"/>
                  <a:gd name="T81" fmla="*/ 39 h 52"/>
                  <a:gd name="T82" fmla="*/ 14 w 86"/>
                  <a:gd name="T83" fmla="*/ 24 h 52"/>
                  <a:gd name="T84" fmla="*/ 13 w 86"/>
                  <a:gd name="T85" fmla="*/ 29 h 52"/>
                  <a:gd name="T86" fmla="*/ 13 w 86"/>
                  <a:gd name="T87" fmla="*/ 43 h 52"/>
                  <a:gd name="T88" fmla="*/ 1 w 86"/>
                  <a:gd name="T89" fmla="*/ 44 h 52"/>
                  <a:gd name="T90" fmla="*/ 0 w 86"/>
                  <a:gd name="T91" fmla="*/ 37 h 52"/>
                  <a:gd name="T92" fmla="*/ 1 w 86"/>
                  <a:gd name="T93" fmla="*/ 27 h 52"/>
                  <a:gd name="T94" fmla="*/ 3 w 86"/>
                  <a:gd name="T95" fmla="*/ 1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6" h="52">
                    <a:moveTo>
                      <a:pt x="6" y="10"/>
                    </a:moveTo>
                    <a:lnTo>
                      <a:pt x="7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12" y="4"/>
                    </a:lnTo>
                    <a:lnTo>
                      <a:pt x="13" y="3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3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7" y="3"/>
                    </a:lnTo>
                    <a:lnTo>
                      <a:pt x="58" y="3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6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3" y="7"/>
                    </a:lnTo>
                    <a:lnTo>
                      <a:pt x="64" y="9"/>
                    </a:lnTo>
                    <a:lnTo>
                      <a:pt x="66" y="13"/>
                    </a:lnTo>
                    <a:lnTo>
                      <a:pt x="68" y="16"/>
                    </a:lnTo>
                    <a:lnTo>
                      <a:pt x="70" y="20"/>
                    </a:lnTo>
                    <a:lnTo>
                      <a:pt x="73" y="24"/>
                    </a:lnTo>
                    <a:lnTo>
                      <a:pt x="75" y="29"/>
                    </a:lnTo>
                    <a:lnTo>
                      <a:pt x="76" y="33"/>
                    </a:lnTo>
                    <a:lnTo>
                      <a:pt x="78" y="36"/>
                    </a:lnTo>
                    <a:lnTo>
                      <a:pt x="86" y="46"/>
                    </a:lnTo>
                    <a:lnTo>
                      <a:pt x="79" y="51"/>
                    </a:lnTo>
                    <a:lnTo>
                      <a:pt x="75" y="47"/>
                    </a:lnTo>
                    <a:lnTo>
                      <a:pt x="75" y="48"/>
                    </a:lnTo>
                    <a:lnTo>
                      <a:pt x="74" y="49"/>
                    </a:lnTo>
                    <a:lnTo>
                      <a:pt x="74" y="51"/>
                    </a:lnTo>
                    <a:lnTo>
                      <a:pt x="73" y="52"/>
                    </a:lnTo>
                    <a:lnTo>
                      <a:pt x="72" y="52"/>
                    </a:lnTo>
                    <a:lnTo>
                      <a:pt x="72" y="52"/>
                    </a:lnTo>
                    <a:lnTo>
                      <a:pt x="71" y="51"/>
                    </a:lnTo>
                    <a:lnTo>
                      <a:pt x="71" y="51"/>
                    </a:lnTo>
                    <a:lnTo>
                      <a:pt x="71" y="50"/>
                    </a:lnTo>
                    <a:lnTo>
                      <a:pt x="70" y="48"/>
                    </a:lnTo>
                    <a:lnTo>
                      <a:pt x="69" y="44"/>
                    </a:lnTo>
                    <a:lnTo>
                      <a:pt x="69" y="40"/>
                    </a:lnTo>
                    <a:lnTo>
                      <a:pt x="67" y="40"/>
                    </a:lnTo>
                    <a:lnTo>
                      <a:pt x="67" y="39"/>
                    </a:lnTo>
                    <a:lnTo>
                      <a:pt x="66" y="38"/>
                    </a:lnTo>
                    <a:lnTo>
                      <a:pt x="65" y="36"/>
                    </a:lnTo>
                    <a:lnTo>
                      <a:pt x="64" y="33"/>
                    </a:lnTo>
                    <a:lnTo>
                      <a:pt x="62" y="30"/>
                    </a:lnTo>
                    <a:lnTo>
                      <a:pt x="60" y="27"/>
                    </a:lnTo>
                    <a:lnTo>
                      <a:pt x="57" y="24"/>
                    </a:lnTo>
                    <a:lnTo>
                      <a:pt x="53" y="22"/>
                    </a:lnTo>
                    <a:lnTo>
                      <a:pt x="56" y="39"/>
                    </a:lnTo>
                    <a:lnTo>
                      <a:pt x="15" y="43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3" y="29"/>
                    </a:lnTo>
                    <a:lnTo>
                      <a:pt x="12" y="35"/>
                    </a:lnTo>
                    <a:lnTo>
                      <a:pt x="13" y="43"/>
                    </a:lnTo>
                    <a:lnTo>
                      <a:pt x="1" y="45"/>
                    </a:lnTo>
                    <a:lnTo>
                      <a:pt x="1" y="44"/>
                    </a:lnTo>
                    <a:lnTo>
                      <a:pt x="1" y="41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1" y="27"/>
                    </a:lnTo>
                    <a:lnTo>
                      <a:pt x="2" y="21"/>
                    </a:lnTo>
                    <a:lnTo>
                      <a:pt x="3" y="15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91" name="Freeform 806"/>
              <p:cNvSpPr>
                <a:spLocks/>
              </p:cNvSpPr>
              <p:nvPr/>
            </p:nvSpPr>
            <p:spPr bwMode="auto">
              <a:xfrm>
                <a:off x="2093" y="3364"/>
                <a:ext cx="13" cy="11"/>
              </a:xfrm>
              <a:custGeom>
                <a:avLst/>
                <a:gdLst>
                  <a:gd name="T0" fmla="*/ 0 w 13"/>
                  <a:gd name="T1" fmla="*/ 1 h 11"/>
                  <a:gd name="T2" fmla="*/ 1 w 13"/>
                  <a:gd name="T3" fmla="*/ 4 h 11"/>
                  <a:gd name="T4" fmla="*/ 1 w 13"/>
                  <a:gd name="T5" fmla="*/ 7 h 11"/>
                  <a:gd name="T6" fmla="*/ 2 w 13"/>
                  <a:gd name="T7" fmla="*/ 10 h 11"/>
                  <a:gd name="T8" fmla="*/ 3 w 13"/>
                  <a:gd name="T9" fmla="*/ 11 h 11"/>
                  <a:gd name="T10" fmla="*/ 3 w 13"/>
                  <a:gd name="T11" fmla="*/ 11 h 11"/>
                  <a:gd name="T12" fmla="*/ 3 w 13"/>
                  <a:gd name="T13" fmla="*/ 9 h 11"/>
                  <a:gd name="T14" fmla="*/ 4 w 13"/>
                  <a:gd name="T15" fmla="*/ 7 h 11"/>
                  <a:gd name="T16" fmla="*/ 4 w 13"/>
                  <a:gd name="T17" fmla="*/ 6 h 11"/>
                  <a:gd name="T18" fmla="*/ 9 w 13"/>
                  <a:gd name="T19" fmla="*/ 10 h 11"/>
                  <a:gd name="T20" fmla="*/ 13 w 13"/>
                  <a:gd name="T21" fmla="*/ 8 h 11"/>
                  <a:gd name="T22" fmla="*/ 6 w 13"/>
                  <a:gd name="T23" fmla="*/ 0 h 11"/>
                  <a:gd name="T24" fmla="*/ 0 w 13"/>
                  <a:gd name="T2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1">
                    <a:moveTo>
                      <a:pt x="0" y="1"/>
                    </a:moveTo>
                    <a:lnTo>
                      <a:pt x="1" y="4"/>
                    </a:lnTo>
                    <a:lnTo>
                      <a:pt x="1" y="7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9" y="10"/>
                    </a:lnTo>
                    <a:lnTo>
                      <a:pt x="13" y="8"/>
                    </a:lnTo>
                    <a:lnTo>
                      <a:pt x="6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92" name="Freeform 807"/>
              <p:cNvSpPr>
                <a:spLocks/>
              </p:cNvSpPr>
              <p:nvPr/>
            </p:nvSpPr>
            <p:spPr bwMode="auto">
              <a:xfrm>
                <a:off x="2026" y="3329"/>
                <a:ext cx="72" cy="40"/>
              </a:xfrm>
              <a:custGeom>
                <a:avLst/>
                <a:gdLst>
                  <a:gd name="T0" fmla="*/ 54 w 72"/>
                  <a:gd name="T1" fmla="*/ 2 h 40"/>
                  <a:gd name="T2" fmla="*/ 52 w 72"/>
                  <a:gd name="T3" fmla="*/ 1 h 40"/>
                  <a:gd name="T4" fmla="*/ 50 w 72"/>
                  <a:gd name="T5" fmla="*/ 1 h 40"/>
                  <a:gd name="T6" fmla="*/ 47 w 72"/>
                  <a:gd name="T7" fmla="*/ 0 h 40"/>
                  <a:gd name="T8" fmla="*/ 41 w 72"/>
                  <a:gd name="T9" fmla="*/ 0 h 40"/>
                  <a:gd name="T10" fmla="*/ 23 w 72"/>
                  <a:gd name="T11" fmla="*/ 0 h 40"/>
                  <a:gd name="T12" fmla="*/ 16 w 72"/>
                  <a:gd name="T13" fmla="*/ 0 h 40"/>
                  <a:gd name="T14" fmla="*/ 13 w 72"/>
                  <a:gd name="T15" fmla="*/ 1 h 40"/>
                  <a:gd name="T16" fmla="*/ 10 w 72"/>
                  <a:gd name="T17" fmla="*/ 3 h 40"/>
                  <a:gd name="T18" fmla="*/ 7 w 72"/>
                  <a:gd name="T19" fmla="*/ 5 h 40"/>
                  <a:gd name="T20" fmla="*/ 3 w 72"/>
                  <a:gd name="T21" fmla="*/ 12 h 40"/>
                  <a:gd name="T22" fmla="*/ 0 w 72"/>
                  <a:gd name="T23" fmla="*/ 23 h 40"/>
                  <a:gd name="T24" fmla="*/ 0 w 72"/>
                  <a:gd name="T25" fmla="*/ 33 h 40"/>
                  <a:gd name="T26" fmla="*/ 1 w 72"/>
                  <a:gd name="T27" fmla="*/ 39 h 40"/>
                  <a:gd name="T28" fmla="*/ 7 w 72"/>
                  <a:gd name="T29" fmla="*/ 39 h 40"/>
                  <a:gd name="T30" fmla="*/ 8 w 72"/>
                  <a:gd name="T31" fmla="*/ 26 h 40"/>
                  <a:gd name="T32" fmla="*/ 10 w 72"/>
                  <a:gd name="T33" fmla="*/ 19 h 40"/>
                  <a:gd name="T34" fmla="*/ 12 w 72"/>
                  <a:gd name="T35" fmla="*/ 17 h 40"/>
                  <a:gd name="T36" fmla="*/ 13 w 72"/>
                  <a:gd name="T37" fmla="*/ 16 h 40"/>
                  <a:gd name="T38" fmla="*/ 14 w 72"/>
                  <a:gd name="T39" fmla="*/ 38 h 40"/>
                  <a:gd name="T40" fmla="*/ 18 w 72"/>
                  <a:gd name="T41" fmla="*/ 38 h 40"/>
                  <a:gd name="T42" fmla="*/ 23 w 72"/>
                  <a:gd name="T43" fmla="*/ 37 h 40"/>
                  <a:gd name="T44" fmla="*/ 30 w 72"/>
                  <a:gd name="T45" fmla="*/ 37 h 40"/>
                  <a:gd name="T46" fmla="*/ 35 w 72"/>
                  <a:gd name="T47" fmla="*/ 36 h 40"/>
                  <a:gd name="T48" fmla="*/ 42 w 72"/>
                  <a:gd name="T49" fmla="*/ 36 h 40"/>
                  <a:gd name="T50" fmla="*/ 47 w 72"/>
                  <a:gd name="T51" fmla="*/ 35 h 40"/>
                  <a:gd name="T52" fmla="*/ 50 w 72"/>
                  <a:gd name="T53" fmla="*/ 35 h 40"/>
                  <a:gd name="T54" fmla="*/ 48 w 72"/>
                  <a:gd name="T55" fmla="*/ 15 h 40"/>
                  <a:gd name="T56" fmla="*/ 50 w 72"/>
                  <a:gd name="T57" fmla="*/ 16 h 40"/>
                  <a:gd name="T58" fmla="*/ 55 w 72"/>
                  <a:gd name="T59" fmla="*/ 19 h 40"/>
                  <a:gd name="T60" fmla="*/ 60 w 72"/>
                  <a:gd name="T61" fmla="*/ 25 h 40"/>
                  <a:gd name="T62" fmla="*/ 65 w 72"/>
                  <a:gd name="T63" fmla="*/ 34 h 40"/>
                  <a:gd name="T64" fmla="*/ 69 w 72"/>
                  <a:gd name="T65" fmla="*/ 25 h 40"/>
                  <a:gd name="T66" fmla="*/ 63 w 72"/>
                  <a:gd name="T67" fmla="*/ 13 h 40"/>
                  <a:gd name="T68" fmla="*/ 58 w 72"/>
                  <a:gd name="T69" fmla="*/ 6 h 40"/>
                  <a:gd name="T70" fmla="*/ 55 w 72"/>
                  <a:gd name="T71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2" h="40">
                    <a:moveTo>
                      <a:pt x="54" y="3"/>
                    </a:moveTo>
                    <a:lnTo>
                      <a:pt x="54" y="2"/>
                    </a:lnTo>
                    <a:lnTo>
                      <a:pt x="53" y="2"/>
                    </a:lnTo>
                    <a:lnTo>
                      <a:pt x="52" y="1"/>
                    </a:lnTo>
                    <a:lnTo>
                      <a:pt x="51" y="1"/>
                    </a:lnTo>
                    <a:lnTo>
                      <a:pt x="50" y="1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1" y="0"/>
                    </a:lnTo>
                    <a:lnTo>
                      <a:pt x="34" y="19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3" y="12"/>
                    </a:lnTo>
                    <a:lnTo>
                      <a:pt x="1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37"/>
                    </a:lnTo>
                    <a:lnTo>
                      <a:pt x="1" y="39"/>
                    </a:lnTo>
                    <a:lnTo>
                      <a:pt x="1" y="40"/>
                    </a:lnTo>
                    <a:lnTo>
                      <a:pt x="7" y="39"/>
                    </a:lnTo>
                    <a:lnTo>
                      <a:pt x="7" y="32"/>
                    </a:lnTo>
                    <a:lnTo>
                      <a:pt x="8" y="26"/>
                    </a:lnTo>
                    <a:lnTo>
                      <a:pt x="9" y="22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2" y="17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4" y="38"/>
                    </a:lnTo>
                    <a:lnTo>
                      <a:pt x="14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3" y="37"/>
                    </a:lnTo>
                    <a:lnTo>
                      <a:pt x="26" y="37"/>
                    </a:lnTo>
                    <a:lnTo>
                      <a:pt x="30" y="37"/>
                    </a:lnTo>
                    <a:lnTo>
                      <a:pt x="33" y="37"/>
                    </a:lnTo>
                    <a:lnTo>
                      <a:pt x="35" y="36"/>
                    </a:lnTo>
                    <a:lnTo>
                      <a:pt x="38" y="36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7" y="35"/>
                    </a:lnTo>
                    <a:lnTo>
                      <a:pt x="49" y="35"/>
                    </a:lnTo>
                    <a:lnTo>
                      <a:pt x="50" y="35"/>
                    </a:lnTo>
                    <a:lnTo>
                      <a:pt x="50" y="35"/>
                    </a:lnTo>
                    <a:lnTo>
                      <a:pt x="48" y="15"/>
                    </a:lnTo>
                    <a:lnTo>
                      <a:pt x="49" y="16"/>
                    </a:lnTo>
                    <a:lnTo>
                      <a:pt x="50" y="16"/>
                    </a:lnTo>
                    <a:lnTo>
                      <a:pt x="52" y="17"/>
                    </a:lnTo>
                    <a:lnTo>
                      <a:pt x="55" y="19"/>
                    </a:lnTo>
                    <a:lnTo>
                      <a:pt x="58" y="21"/>
                    </a:lnTo>
                    <a:lnTo>
                      <a:pt x="60" y="25"/>
                    </a:lnTo>
                    <a:lnTo>
                      <a:pt x="63" y="29"/>
                    </a:lnTo>
                    <a:lnTo>
                      <a:pt x="65" y="34"/>
                    </a:lnTo>
                    <a:lnTo>
                      <a:pt x="72" y="33"/>
                    </a:lnTo>
                    <a:lnTo>
                      <a:pt x="69" y="25"/>
                    </a:lnTo>
                    <a:lnTo>
                      <a:pt x="66" y="18"/>
                    </a:lnTo>
                    <a:lnTo>
                      <a:pt x="63" y="13"/>
                    </a:lnTo>
                    <a:lnTo>
                      <a:pt x="60" y="9"/>
                    </a:lnTo>
                    <a:lnTo>
                      <a:pt x="58" y="6"/>
                    </a:lnTo>
                    <a:lnTo>
                      <a:pt x="56" y="4"/>
                    </a:lnTo>
                    <a:lnTo>
                      <a:pt x="55" y="3"/>
                    </a:lnTo>
                    <a:lnTo>
                      <a:pt x="54" y="3"/>
                    </a:lnTo>
                    <a:close/>
                  </a:path>
                </a:pathLst>
              </a:custGeom>
              <a:solidFill>
                <a:srgbClr val="59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93" name="Freeform 808"/>
              <p:cNvSpPr>
                <a:spLocks/>
              </p:cNvSpPr>
              <p:nvPr/>
            </p:nvSpPr>
            <p:spPr bwMode="auto">
              <a:xfrm>
                <a:off x="2043" y="3328"/>
                <a:ext cx="29" cy="20"/>
              </a:xfrm>
              <a:custGeom>
                <a:avLst/>
                <a:gdLst>
                  <a:gd name="T0" fmla="*/ 4 w 29"/>
                  <a:gd name="T1" fmla="*/ 6 h 20"/>
                  <a:gd name="T2" fmla="*/ 0 w 29"/>
                  <a:gd name="T3" fmla="*/ 4 h 20"/>
                  <a:gd name="T4" fmla="*/ 3 w 29"/>
                  <a:gd name="T5" fmla="*/ 0 h 20"/>
                  <a:gd name="T6" fmla="*/ 5 w 29"/>
                  <a:gd name="T7" fmla="*/ 0 h 20"/>
                  <a:gd name="T8" fmla="*/ 3 w 29"/>
                  <a:gd name="T9" fmla="*/ 3 h 20"/>
                  <a:gd name="T10" fmla="*/ 6 w 29"/>
                  <a:gd name="T11" fmla="*/ 6 h 20"/>
                  <a:gd name="T12" fmla="*/ 6 w 29"/>
                  <a:gd name="T13" fmla="*/ 6 h 20"/>
                  <a:gd name="T14" fmla="*/ 5 w 29"/>
                  <a:gd name="T15" fmla="*/ 7 h 20"/>
                  <a:gd name="T16" fmla="*/ 4 w 29"/>
                  <a:gd name="T17" fmla="*/ 8 h 20"/>
                  <a:gd name="T18" fmla="*/ 4 w 29"/>
                  <a:gd name="T19" fmla="*/ 9 h 20"/>
                  <a:gd name="T20" fmla="*/ 16 w 29"/>
                  <a:gd name="T21" fmla="*/ 18 h 20"/>
                  <a:gd name="T22" fmla="*/ 26 w 29"/>
                  <a:gd name="T23" fmla="*/ 9 h 20"/>
                  <a:gd name="T24" fmla="*/ 24 w 29"/>
                  <a:gd name="T25" fmla="*/ 6 h 20"/>
                  <a:gd name="T26" fmla="*/ 27 w 29"/>
                  <a:gd name="T27" fmla="*/ 3 h 20"/>
                  <a:gd name="T28" fmla="*/ 25 w 29"/>
                  <a:gd name="T29" fmla="*/ 0 h 20"/>
                  <a:gd name="T30" fmla="*/ 27 w 29"/>
                  <a:gd name="T31" fmla="*/ 0 h 20"/>
                  <a:gd name="T32" fmla="*/ 29 w 29"/>
                  <a:gd name="T33" fmla="*/ 4 h 20"/>
                  <a:gd name="T34" fmla="*/ 26 w 29"/>
                  <a:gd name="T35" fmla="*/ 6 h 20"/>
                  <a:gd name="T36" fmla="*/ 28 w 29"/>
                  <a:gd name="T37" fmla="*/ 9 h 20"/>
                  <a:gd name="T38" fmla="*/ 17 w 29"/>
                  <a:gd name="T39" fmla="*/ 20 h 20"/>
                  <a:gd name="T40" fmla="*/ 1 w 29"/>
                  <a:gd name="T41" fmla="*/ 9 h 20"/>
                  <a:gd name="T42" fmla="*/ 4 w 29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" h="20">
                    <a:moveTo>
                      <a:pt x="4" y="6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16" y="18"/>
                    </a:lnTo>
                    <a:lnTo>
                      <a:pt x="26" y="9"/>
                    </a:lnTo>
                    <a:lnTo>
                      <a:pt x="24" y="6"/>
                    </a:lnTo>
                    <a:lnTo>
                      <a:pt x="27" y="3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4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17" y="20"/>
                    </a:lnTo>
                    <a:lnTo>
                      <a:pt x="1" y="9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94" name="Freeform 809"/>
              <p:cNvSpPr>
                <a:spLocks/>
              </p:cNvSpPr>
              <p:nvPr/>
            </p:nvSpPr>
            <p:spPr bwMode="auto">
              <a:xfrm>
                <a:off x="2051" y="3329"/>
                <a:ext cx="14" cy="15"/>
              </a:xfrm>
              <a:custGeom>
                <a:avLst/>
                <a:gdLst>
                  <a:gd name="T0" fmla="*/ 14 w 14"/>
                  <a:gd name="T1" fmla="*/ 0 h 15"/>
                  <a:gd name="T2" fmla="*/ 0 w 14"/>
                  <a:gd name="T3" fmla="*/ 0 h 15"/>
                  <a:gd name="T4" fmla="*/ 8 w 14"/>
                  <a:gd name="T5" fmla="*/ 15 h 15"/>
                  <a:gd name="T6" fmla="*/ 14 w 14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5">
                    <a:moveTo>
                      <a:pt x="14" y="0"/>
                    </a:moveTo>
                    <a:lnTo>
                      <a:pt x="0" y="0"/>
                    </a:lnTo>
                    <a:lnTo>
                      <a:pt x="8" y="1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95" name="Freeform 810"/>
              <p:cNvSpPr>
                <a:spLocks/>
              </p:cNvSpPr>
              <p:nvPr/>
            </p:nvSpPr>
            <p:spPr bwMode="auto">
              <a:xfrm>
                <a:off x="2055" y="3327"/>
                <a:ext cx="6" cy="18"/>
              </a:xfrm>
              <a:custGeom>
                <a:avLst/>
                <a:gdLst>
                  <a:gd name="T0" fmla="*/ 4 w 6"/>
                  <a:gd name="T1" fmla="*/ 18 h 18"/>
                  <a:gd name="T2" fmla="*/ 0 w 6"/>
                  <a:gd name="T3" fmla="*/ 11 h 18"/>
                  <a:gd name="T4" fmla="*/ 2 w 6"/>
                  <a:gd name="T5" fmla="*/ 4 h 18"/>
                  <a:gd name="T6" fmla="*/ 2 w 6"/>
                  <a:gd name="T7" fmla="*/ 4 h 18"/>
                  <a:gd name="T8" fmla="*/ 2 w 6"/>
                  <a:gd name="T9" fmla="*/ 4 h 18"/>
                  <a:gd name="T10" fmla="*/ 1 w 6"/>
                  <a:gd name="T11" fmla="*/ 3 h 18"/>
                  <a:gd name="T12" fmla="*/ 1 w 6"/>
                  <a:gd name="T13" fmla="*/ 3 h 18"/>
                  <a:gd name="T14" fmla="*/ 1 w 6"/>
                  <a:gd name="T15" fmla="*/ 2 h 18"/>
                  <a:gd name="T16" fmla="*/ 2 w 6"/>
                  <a:gd name="T17" fmla="*/ 1 h 18"/>
                  <a:gd name="T18" fmla="*/ 3 w 6"/>
                  <a:gd name="T19" fmla="*/ 1 h 18"/>
                  <a:gd name="T20" fmla="*/ 3 w 6"/>
                  <a:gd name="T21" fmla="*/ 0 h 18"/>
                  <a:gd name="T22" fmla="*/ 4 w 6"/>
                  <a:gd name="T23" fmla="*/ 1 h 18"/>
                  <a:gd name="T24" fmla="*/ 5 w 6"/>
                  <a:gd name="T25" fmla="*/ 1 h 18"/>
                  <a:gd name="T26" fmla="*/ 5 w 6"/>
                  <a:gd name="T27" fmla="*/ 2 h 18"/>
                  <a:gd name="T28" fmla="*/ 6 w 6"/>
                  <a:gd name="T29" fmla="*/ 3 h 18"/>
                  <a:gd name="T30" fmla="*/ 5 w 6"/>
                  <a:gd name="T31" fmla="*/ 3 h 18"/>
                  <a:gd name="T32" fmla="*/ 5 w 6"/>
                  <a:gd name="T33" fmla="*/ 4 h 18"/>
                  <a:gd name="T34" fmla="*/ 5 w 6"/>
                  <a:gd name="T35" fmla="*/ 4 h 18"/>
                  <a:gd name="T36" fmla="*/ 4 w 6"/>
                  <a:gd name="T37" fmla="*/ 4 h 18"/>
                  <a:gd name="T38" fmla="*/ 6 w 6"/>
                  <a:gd name="T39" fmla="*/ 11 h 18"/>
                  <a:gd name="T40" fmla="*/ 4 w 6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18">
                    <a:moveTo>
                      <a:pt x="4" y="18"/>
                    </a:moveTo>
                    <a:lnTo>
                      <a:pt x="0" y="11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6" y="11"/>
                    </a:lnTo>
                    <a:lnTo>
                      <a:pt x="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96" name="Freeform 811"/>
              <p:cNvSpPr>
                <a:spLocks/>
              </p:cNvSpPr>
              <p:nvPr/>
            </p:nvSpPr>
            <p:spPr bwMode="auto">
              <a:xfrm>
                <a:off x="2058" y="3351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2 w 3"/>
                  <a:gd name="T3" fmla="*/ 4 h 4"/>
                  <a:gd name="T4" fmla="*/ 3 w 3"/>
                  <a:gd name="T5" fmla="*/ 3 h 4"/>
                  <a:gd name="T6" fmla="*/ 3 w 3"/>
                  <a:gd name="T7" fmla="*/ 3 h 4"/>
                  <a:gd name="T8" fmla="*/ 3 w 3"/>
                  <a:gd name="T9" fmla="*/ 2 h 4"/>
                  <a:gd name="T10" fmla="*/ 3 w 3"/>
                  <a:gd name="T11" fmla="*/ 1 h 4"/>
                  <a:gd name="T12" fmla="*/ 3 w 3"/>
                  <a:gd name="T13" fmla="*/ 1 h 4"/>
                  <a:gd name="T14" fmla="*/ 2 w 3"/>
                  <a:gd name="T15" fmla="*/ 0 h 4"/>
                  <a:gd name="T16" fmla="*/ 2 w 3"/>
                  <a:gd name="T17" fmla="*/ 0 h 4"/>
                  <a:gd name="T18" fmla="*/ 1 w 3"/>
                  <a:gd name="T19" fmla="*/ 0 h 4"/>
                  <a:gd name="T20" fmla="*/ 1 w 3"/>
                  <a:gd name="T21" fmla="*/ 1 h 4"/>
                  <a:gd name="T22" fmla="*/ 0 w 3"/>
                  <a:gd name="T23" fmla="*/ 1 h 4"/>
                  <a:gd name="T24" fmla="*/ 0 w 3"/>
                  <a:gd name="T25" fmla="*/ 2 h 4"/>
                  <a:gd name="T26" fmla="*/ 0 w 3"/>
                  <a:gd name="T27" fmla="*/ 3 h 4"/>
                  <a:gd name="T28" fmla="*/ 1 w 3"/>
                  <a:gd name="T29" fmla="*/ 3 h 4"/>
                  <a:gd name="T30" fmla="*/ 1 w 3"/>
                  <a:gd name="T31" fmla="*/ 4 h 4"/>
                  <a:gd name="T32" fmla="*/ 2 w 3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97" name="Freeform 812"/>
              <p:cNvSpPr>
                <a:spLocks/>
              </p:cNvSpPr>
              <p:nvPr/>
            </p:nvSpPr>
            <p:spPr bwMode="auto">
              <a:xfrm>
                <a:off x="2058" y="3358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2 w 3"/>
                  <a:gd name="T3" fmla="*/ 4 h 4"/>
                  <a:gd name="T4" fmla="*/ 3 w 3"/>
                  <a:gd name="T5" fmla="*/ 3 h 4"/>
                  <a:gd name="T6" fmla="*/ 3 w 3"/>
                  <a:gd name="T7" fmla="*/ 3 h 4"/>
                  <a:gd name="T8" fmla="*/ 3 w 3"/>
                  <a:gd name="T9" fmla="*/ 2 h 4"/>
                  <a:gd name="T10" fmla="*/ 3 w 3"/>
                  <a:gd name="T11" fmla="*/ 1 h 4"/>
                  <a:gd name="T12" fmla="*/ 3 w 3"/>
                  <a:gd name="T13" fmla="*/ 1 h 4"/>
                  <a:gd name="T14" fmla="*/ 2 w 3"/>
                  <a:gd name="T15" fmla="*/ 0 h 4"/>
                  <a:gd name="T16" fmla="*/ 2 w 3"/>
                  <a:gd name="T17" fmla="*/ 0 h 4"/>
                  <a:gd name="T18" fmla="*/ 1 w 3"/>
                  <a:gd name="T19" fmla="*/ 0 h 4"/>
                  <a:gd name="T20" fmla="*/ 1 w 3"/>
                  <a:gd name="T21" fmla="*/ 1 h 4"/>
                  <a:gd name="T22" fmla="*/ 0 w 3"/>
                  <a:gd name="T23" fmla="*/ 1 h 4"/>
                  <a:gd name="T24" fmla="*/ 0 w 3"/>
                  <a:gd name="T25" fmla="*/ 2 h 4"/>
                  <a:gd name="T26" fmla="*/ 0 w 3"/>
                  <a:gd name="T27" fmla="*/ 3 h 4"/>
                  <a:gd name="T28" fmla="*/ 1 w 3"/>
                  <a:gd name="T29" fmla="*/ 3 h 4"/>
                  <a:gd name="T30" fmla="*/ 1 w 3"/>
                  <a:gd name="T31" fmla="*/ 4 h 4"/>
                  <a:gd name="T32" fmla="*/ 2 w 3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98" name="Freeform 813"/>
              <p:cNvSpPr>
                <a:spLocks/>
              </p:cNvSpPr>
              <p:nvPr/>
            </p:nvSpPr>
            <p:spPr bwMode="auto">
              <a:xfrm>
                <a:off x="2062" y="3293"/>
                <a:ext cx="10" cy="13"/>
              </a:xfrm>
              <a:custGeom>
                <a:avLst/>
                <a:gdLst>
                  <a:gd name="T0" fmla="*/ 8 w 10"/>
                  <a:gd name="T1" fmla="*/ 11 h 13"/>
                  <a:gd name="T2" fmla="*/ 4 w 10"/>
                  <a:gd name="T3" fmla="*/ 3 h 13"/>
                  <a:gd name="T4" fmla="*/ 4 w 10"/>
                  <a:gd name="T5" fmla="*/ 0 h 13"/>
                  <a:gd name="T6" fmla="*/ 10 w 10"/>
                  <a:gd name="T7" fmla="*/ 13 h 13"/>
                  <a:gd name="T8" fmla="*/ 0 w 10"/>
                  <a:gd name="T9" fmla="*/ 12 h 13"/>
                  <a:gd name="T10" fmla="*/ 0 w 10"/>
                  <a:gd name="T11" fmla="*/ 11 h 13"/>
                  <a:gd name="T12" fmla="*/ 8 w 10"/>
                  <a:gd name="T13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3">
                    <a:moveTo>
                      <a:pt x="8" y="11"/>
                    </a:moveTo>
                    <a:lnTo>
                      <a:pt x="4" y="3"/>
                    </a:lnTo>
                    <a:lnTo>
                      <a:pt x="4" y="0"/>
                    </a:lnTo>
                    <a:lnTo>
                      <a:pt x="10" y="13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8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99" name="Freeform 814"/>
              <p:cNvSpPr>
                <a:spLocks/>
              </p:cNvSpPr>
              <p:nvPr/>
            </p:nvSpPr>
            <p:spPr bwMode="auto">
              <a:xfrm>
                <a:off x="2071" y="3293"/>
                <a:ext cx="3" cy="5"/>
              </a:xfrm>
              <a:custGeom>
                <a:avLst/>
                <a:gdLst>
                  <a:gd name="T0" fmla="*/ 0 w 3"/>
                  <a:gd name="T1" fmla="*/ 5 h 5"/>
                  <a:gd name="T2" fmla="*/ 0 w 3"/>
                  <a:gd name="T3" fmla="*/ 5 h 5"/>
                  <a:gd name="T4" fmla="*/ 0 w 3"/>
                  <a:gd name="T5" fmla="*/ 4 h 5"/>
                  <a:gd name="T6" fmla="*/ 0 w 3"/>
                  <a:gd name="T7" fmla="*/ 3 h 5"/>
                  <a:gd name="T8" fmla="*/ 0 w 3"/>
                  <a:gd name="T9" fmla="*/ 2 h 5"/>
                  <a:gd name="T10" fmla="*/ 0 w 3"/>
                  <a:gd name="T11" fmla="*/ 1 h 5"/>
                  <a:gd name="T12" fmla="*/ 1 w 3"/>
                  <a:gd name="T13" fmla="*/ 0 h 5"/>
                  <a:gd name="T14" fmla="*/ 2 w 3"/>
                  <a:gd name="T15" fmla="*/ 0 h 5"/>
                  <a:gd name="T16" fmla="*/ 2 w 3"/>
                  <a:gd name="T17" fmla="*/ 0 h 5"/>
                  <a:gd name="T18" fmla="*/ 3 w 3"/>
                  <a:gd name="T19" fmla="*/ 0 h 5"/>
                  <a:gd name="T20" fmla="*/ 3 w 3"/>
                  <a:gd name="T21" fmla="*/ 1 h 5"/>
                  <a:gd name="T22" fmla="*/ 3 w 3"/>
                  <a:gd name="T23" fmla="*/ 2 h 5"/>
                  <a:gd name="T24" fmla="*/ 3 w 3"/>
                  <a:gd name="T25" fmla="*/ 3 h 5"/>
                  <a:gd name="T26" fmla="*/ 2 w 3"/>
                  <a:gd name="T27" fmla="*/ 4 h 5"/>
                  <a:gd name="T28" fmla="*/ 2 w 3"/>
                  <a:gd name="T29" fmla="*/ 5 h 5"/>
                  <a:gd name="T30" fmla="*/ 1 w 3"/>
                  <a:gd name="T31" fmla="*/ 5 h 5"/>
                  <a:gd name="T32" fmla="*/ 0 w 3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00" name="Freeform 815"/>
              <p:cNvSpPr>
                <a:spLocks/>
              </p:cNvSpPr>
              <p:nvPr/>
            </p:nvSpPr>
            <p:spPr bwMode="auto">
              <a:xfrm>
                <a:off x="2059" y="3291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0 w 4"/>
                  <a:gd name="T3" fmla="*/ 5 h 6"/>
                  <a:gd name="T4" fmla="*/ 0 w 4"/>
                  <a:gd name="T5" fmla="*/ 5 h 6"/>
                  <a:gd name="T6" fmla="*/ 0 w 4"/>
                  <a:gd name="T7" fmla="*/ 3 h 6"/>
                  <a:gd name="T8" fmla="*/ 0 w 4"/>
                  <a:gd name="T9" fmla="*/ 2 h 6"/>
                  <a:gd name="T10" fmla="*/ 1 w 4"/>
                  <a:gd name="T11" fmla="*/ 1 h 6"/>
                  <a:gd name="T12" fmla="*/ 2 w 4"/>
                  <a:gd name="T13" fmla="*/ 0 h 6"/>
                  <a:gd name="T14" fmla="*/ 3 w 4"/>
                  <a:gd name="T15" fmla="*/ 0 h 6"/>
                  <a:gd name="T16" fmla="*/ 3 w 4"/>
                  <a:gd name="T17" fmla="*/ 0 h 6"/>
                  <a:gd name="T18" fmla="*/ 4 w 4"/>
                  <a:gd name="T19" fmla="*/ 0 h 6"/>
                  <a:gd name="T20" fmla="*/ 4 w 4"/>
                  <a:gd name="T21" fmla="*/ 1 h 6"/>
                  <a:gd name="T22" fmla="*/ 4 w 4"/>
                  <a:gd name="T23" fmla="*/ 2 h 6"/>
                  <a:gd name="T24" fmla="*/ 4 w 4"/>
                  <a:gd name="T25" fmla="*/ 3 h 6"/>
                  <a:gd name="T26" fmla="*/ 3 w 4"/>
                  <a:gd name="T27" fmla="*/ 5 h 6"/>
                  <a:gd name="T28" fmla="*/ 3 w 4"/>
                  <a:gd name="T29" fmla="*/ 5 h 6"/>
                  <a:gd name="T30" fmla="*/ 2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0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01" name="Freeform 816"/>
              <p:cNvSpPr>
                <a:spLocks/>
              </p:cNvSpPr>
              <p:nvPr/>
            </p:nvSpPr>
            <p:spPr bwMode="auto">
              <a:xfrm>
                <a:off x="2169" y="3293"/>
                <a:ext cx="10" cy="13"/>
              </a:xfrm>
              <a:custGeom>
                <a:avLst/>
                <a:gdLst>
                  <a:gd name="T0" fmla="*/ 2 w 10"/>
                  <a:gd name="T1" fmla="*/ 11 h 13"/>
                  <a:gd name="T2" fmla="*/ 7 w 10"/>
                  <a:gd name="T3" fmla="*/ 3 h 13"/>
                  <a:gd name="T4" fmla="*/ 7 w 10"/>
                  <a:gd name="T5" fmla="*/ 0 h 13"/>
                  <a:gd name="T6" fmla="*/ 0 w 10"/>
                  <a:gd name="T7" fmla="*/ 13 h 13"/>
                  <a:gd name="T8" fmla="*/ 10 w 10"/>
                  <a:gd name="T9" fmla="*/ 13 h 13"/>
                  <a:gd name="T10" fmla="*/ 10 w 10"/>
                  <a:gd name="T11" fmla="*/ 11 h 13"/>
                  <a:gd name="T12" fmla="*/ 2 w 10"/>
                  <a:gd name="T13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3">
                    <a:moveTo>
                      <a:pt x="2" y="11"/>
                    </a:moveTo>
                    <a:lnTo>
                      <a:pt x="7" y="3"/>
                    </a:lnTo>
                    <a:lnTo>
                      <a:pt x="7" y="0"/>
                    </a:lnTo>
                    <a:lnTo>
                      <a:pt x="0" y="13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02" name="Freeform 817"/>
              <p:cNvSpPr>
                <a:spLocks/>
              </p:cNvSpPr>
              <p:nvPr/>
            </p:nvSpPr>
            <p:spPr bwMode="auto">
              <a:xfrm>
                <a:off x="2167" y="3292"/>
                <a:ext cx="4" cy="6"/>
              </a:xfrm>
              <a:custGeom>
                <a:avLst/>
                <a:gdLst>
                  <a:gd name="T0" fmla="*/ 2 w 4"/>
                  <a:gd name="T1" fmla="*/ 6 h 6"/>
                  <a:gd name="T2" fmla="*/ 2 w 4"/>
                  <a:gd name="T3" fmla="*/ 5 h 6"/>
                  <a:gd name="T4" fmla="*/ 3 w 4"/>
                  <a:gd name="T5" fmla="*/ 5 h 6"/>
                  <a:gd name="T6" fmla="*/ 3 w 4"/>
                  <a:gd name="T7" fmla="*/ 4 h 6"/>
                  <a:gd name="T8" fmla="*/ 4 w 4"/>
                  <a:gd name="T9" fmla="*/ 3 h 6"/>
                  <a:gd name="T10" fmla="*/ 4 w 4"/>
                  <a:gd name="T11" fmla="*/ 2 h 6"/>
                  <a:gd name="T12" fmla="*/ 3 w 4"/>
                  <a:gd name="T13" fmla="*/ 1 h 6"/>
                  <a:gd name="T14" fmla="*/ 3 w 4"/>
                  <a:gd name="T15" fmla="*/ 0 h 6"/>
                  <a:gd name="T16" fmla="*/ 2 w 4"/>
                  <a:gd name="T17" fmla="*/ 0 h 6"/>
                  <a:gd name="T18" fmla="*/ 2 w 4"/>
                  <a:gd name="T19" fmla="*/ 0 h 6"/>
                  <a:gd name="T20" fmla="*/ 1 w 4"/>
                  <a:gd name="T21" fmla="*/ 0 h 6"/>
                  <a:gd name="T22" fmla="*/ 1 w 4"/>
                  <a:gd name="T23" fmla="*/ 1 h 6"/>
                  <a:gd name="T24" fmla="*/ 0 w 4"/>
                  <a:gd name="T25" fmla="*/ 2 h 6"/>
                  <a:gd name="T26" fmla="*/ 0 w 4"/>
                  <a:gd name="T27" fmla="*/ 4 h 6"/>
                  <a:gd name="T28" fmla="*/ 1 w 4"/>
                  <a:gd name="T29" fmla="*/ 4 h 6"/>
                  <a:gd name="T30" fmla="*/ 1 w 4"/>
                  <a:gd name="T31" fmla="*/ 5 h 6"/>
                  <a:gd name="T32" fmla="*/ 2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03" name="Freeform 818"/>
              <p:cNvSpPr>
                <a:spLocks/>
              </p:cNvSpPr>
              <p:nvPr/>
            </p:nvSpPr>
            <p:spPr bwMode="auto">
              <a:xfrm>
                <a:off x="2180" y="3292"/>
                <a:ext cx="3" cy="6"/>
              </a:xfrm>
              <a:custGeom>
                <a:avLst/>
                <a:gdLst>
                  <a:gd name="T0" fmla="*/ 1 w 3"/>
                  <a:gd name="T1" fmla="*/ 6 h 6"/>
                  <a:gd name="T2" fmla="*/ 2 w 3"/>
                  <a:gd name="T3" fmla="*/ 6 h 6"/>
                  <a:gd name="T4" fmla="*/ 3 w 3"/>
                  <a:gd name="T5" fmla="*/ 5 h 6"/>
                  <a:gd name="T6" fmla="*/ 3 w 3"/>
                  <a:gd name="T7" fmla="*/ 4 h 6"/>
                  <a:gd name="T8" fmla="*/ 3 w 3"/>
                  <a:gd name="T9" fmla="*/ 3 h 6"/>
                  <a:gd name="T10" fmla="*/ 3 w 3"/>
                  <a:gd name="T11" fmla="*/ 2 h 6"/>
                  <a:gd name="T12" fmla="*/ 3 w 3"/>
                  <a:gd name="T13" fmla="*/ 1 h 6"/>
                  <a:gd name="T14" fmla="*/ 3 w 3"/>
                  <a:gd name="T15" fmla="*/ 0 h 6"/>
                  <a:gd name="T16" fmla="*/ 2 w 3"/>
                  <a:gd name="T17" fmla="*/ 0 h 6"/>
                  <a:gd name="T18" fmla="*/ 1 w 3"/>
                  <a:gd name="T19" fmla="*/ 0 h 6"/>
                  <a:gd name="T20" fmla="*/ 1 w 3"/>
                  <a:gd name="T21" fmla="*/ 1 h 6"/>
                  <a:gd name="T22" fmla="*/ 0 w 3"/>
                  <a:gd name="T23" fmla="*/ 1 h 6"/>
                  <a:gd name="T24" fmla="*/ 0 w 3"/>
                  <a:gd name="T25" fmla="*/ 3 h 6"/>
                  <a:gd name="T26" fmla="*/ 0 w 3"/>
                  <a:gd name="T27" fmla="*/ 4 h 6"/>
                  <a:gd name="T28" fmla="*/ 0 w 3"/>
                  <a:gd name="T29" fmla="*/ 5 h 6"/>
                  <a:gd name="T30" fmla="*/ 1 w 3"/>
                  <a:gd name="T31" fmla="*/ 6 h 6"/>
                  <a:gd name="T32" fmla="*/ 1 w 3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lnTo>
                      <a:pt x="2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789" name="Group 873"/>
            <p:cNvGrpSpPr>
              <a:grpSpLocks/>
            </p:cNvGrpSpPr>
            <p:nvPr/>
          </p:nvGrpSpPr>
          <p:grpSpPr bwMode="auto">
            <a:xfrm>
              <a:off x="4854658" y="6211842"/>
              <a:ext cx="267764" cy="243198"/>
              <a:chOff x="2305" y="3258"/>
              <a:chExt cx="191" cy="171"/>
            </a:xfrm>
          </p:grpSpPr>
          <p:sp>
            <p:nvSpPr>
              <p:cNvPr id="804" name="Freeform 820"/>
              <p:cNvSpPr>
                <a:spLocks/>
              </p:cNvSpPr>
              <p:nvPr/>
            </p:nvSpPr>
            <p:spPr bwMode="auto">
              <a:xfrm>
                <a:off x="2468" y="3299"/>
                <a:ext cx="15" cy="17"/>
              </a:xfrm>
              <a:custGeom>
                <a:avLst/>
                <a:gdLst>
                  <a:gd name="T0" fmla="*/ 7 w 15"/>
                  <a:gd name="T1" fmla="*/ 17 h 17"/>
                  <a:gd name="T2" fmla="*/ 9 w 15"/>
                  <a:gd name="T3" fmla="*/ 17 h 17"/>
                  <a:gd name="T4" fmla="*/ 11 w 15"/>
                  <a:gd name="T5" fmla="*/ 16 h 17"/>
                  <a:gd name="T6" fmla="*/ 12 w 15"/>
                  <a:gd name="T7" fmla="*/ 16 h 17"/>
                  <a:gd name="T8" fmla="*/ 13 w 15"/>
                  <a:gd name="T9" fmla="*/ 15 h 17"/>
                  <a:gd name="T10" fmla="*/ 14 w 15"/>
                  <a:gd name="T11" fmla="*/ 13 h 17"/>
                  <a:gd name="T12" fmla="*/ 15 w 15"/>
                  <a:gd name="T13" fmla="*/ 12 h 17"/>
                  <a:gd name="T14" fmla="*/ 15 w 15"/>
                  <a:gd name="T15" fmla="*/ 10 h 17"/>
                  <a:gd name="T16" fmla="*/ 15 w 15"/>
                  <a:gd name="T17" fmla="*/ 9 h 17"/>
                  <a:gd name="T18" fmla="*/ 15 w 15"/>
                  <a:gd name="T19" fmla="*/ 7 h 17"/>
                  <a:gd name="T20" fmla="*/ 15 w 15"/>
                  <a:gd name="T21" fmla="*/ 5 h 17"/>
                  <a:gd name="T22" fmla="*/ 14 w 15"/>
                  <a:gd name="T23" fmla="*/ 4 h 17"/>
                  <a:gd name="T24" fmla="*/ 13 w 15"/>
                  <a:gd name="T25" fmla="*/ 3 h 17"/>
                  <a:gd name="T26" fmla="*/ 12 w 15"/>
                  <a:gd name="T27" fmla="*/ 2 h 17"/>
                  <a:gd name="T28" fmla="*/ 11 w 15"/>
                  <a:gd name="T29" fmla="*/ 1 h 17"/>
                  <a:gd name="T30" fmla="*/ 9 w 15"/>
                  <a:gd name="T31" fmla="*/ 0 h 17"/>
                  <a:gd name="T32" fmla="*/ 7 w 15"/>
                  <a:gd name="T33" fmla="*/ 0 h 17"/>
                  <a:gd name="T34" fmla="*/ 6 w 15"/>
                  <a:gd name="T35" fmla="*/ 0 h 17"/>
                  <a:gd name="T36" fmla="*/ 4 w 15"/>
                  <a:gd name="T37" fmla="*/ 1 h 17"/>
                  <a:gd name="T38" fmla="*/ 3 w 15"/>
                  <a:gd name="T39" fmla="*/ 2 h 17"/>
                  <a:gd name="T40" fmla="*/ 2 w 15"/>
                  <a:gd name="T41" fmla="*/ 3 h 17"/>
                  <a:gd name="T42" fmla="*/ 1 w 15"/>
                  <a:gd name="T43" fmla="*/ 4 h 17"/>
                  <a:gd name="T44" fmla="*/ 0 w 15"/>
                  <a:gd name="T45" fmla="*/ 5 h 17"/>
                  <a:gd name="T46" fmla="*/ 0 w 15"/>
                  <a:gd name="T47" fmla="*/ 7 h 17"/>
                  <a:gd name="T48" fmla="*/ 0 w 15"/>
                  <a:gd name="T49" fmla="*/ 9 h 17"/>
                  <a:gd name="T50" fmla="*/ 0 w 15"/>
                  <a:gd name="T51" fmla="*/ 10 h 17"/>
                  <a:gd name="T52" fmla="*/ 0 w 15"/>
                  <a:gd name="T53" fmla="*/ 12 h 17"/>
                  <a:gd name="T54" fmla="*/ 1 w 15"/>
                  <a:gd name="T55" fmla="*/ 13 h 17"/>
                  <a:gd name="T56" fmla="*/ 2 w 15"/>
                  <a:gd name="T57" fmla="*/ 15 h 17"/>
                  <a:gd name="T58" fmla="*/ 3 w 15"/>
                  <a:gd name="T59" fmla="*/ 16 h 17"/>
                  <a:gd name="T60" fmla="*/ 4 w 15"/>
                  <a:gd name="T61" fmla="*/ 16 h 17"/>
                  <a:gd name="T62" fmla="*/ 6 w 15"/>
                  <a:gd name="T63" fmla="*/ 17 h 17"/>
                  <a:gd name="T64" fmla="*/ 7 w 15"/>
                  <a:gd name="T6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7">
                    <a:moveTo>
                      <a:pt x="7" y="17"/>
                    </a:moveTo>
                    <a:lnTo>
                      <a:pt x="9" y="17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13" y="15"/>
                    </a:lnTo>
                    <a:lnTo>
                      <a:pt x="14" y="13"/>
                    </a:lnTo>
                    <a:lnTo>
                      <a:pt x="15" y="12"/>
                    </a:lnTo>
                    <a:lnTo>
                      <a:pt x="15" y="10"/>
                    </a:lnTo>
                    <a:lnTo>
                      <a:pt x="15" y="9"/>
                    </a:lnTo>
                    <a:lnTo>
                      <a:pt x="15" y="7"/>
                    </a:lnTo>
                    <a:lnTo>
                      <a:pt x="15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2" y="15"/>
                    </a:lnTo>
                    <a:lnTo>
                      <a:pt x="3" y="16"/>
                    </a:lnTo>
                    <a:lnTo>
                      <a:pt x="4" y="16"/>
                    </a:lnTo>
                    <a:lnTo>
                      <a:pt x="6" y="17"/>
                    </a:lnTo>
                    <a:lnTo>
                      <a:pt x="7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05" name="Freeform 821"/>
              <p:cNvSpPr>
                <a:spLocks/>
              </p:cNvSpPr>
              <p:nvPr/>
            </p:nvSpPr>
            <p:spPr bwMode="auto">
              <a:xfrm>
                <a:off x="2315" y="3261"/>
                <a:ext cx="86" cy="11"/>
              </a:xfrm>
              <a:custGeom>
                <a:avLst/>
                <a:gdLst>
                  <a:gd name="T0" fmla="*/ 86 w 86"/>
                  <a:gd name="T1" fmla="*/ 9 h 11"/>
                  <a:gd name="T2" fmla="*/ 43 w 86"/>
                  <a:gd name="T3" fmla="*/ 0 h 11"/>
                  <a:gd name="T4" fmla="*/ 0 w 86"/>
                  <a:gd name="T5" fmla="*/ 9 h 11"/>
                  <a:gd name="T6" fmla="*/ 0 w 86"/>
                  <a:gd name="T7" fmla="*/ 11 h 11"/>
                  <a:gd name="T8" fmla="*/ 43 w 86"/>
                  <a:gd name="T9" fmla="*/ 1 h 11"/>
                  <a:gd name="T10" fmla="*/ 86 w 86"/>
                  <a:gd name="T11" fmla="*/ 11 h 11"/>
                  <a:gd name="T12" fmla="*/ 86 w 86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11">
                    <a:moveTo>
                      <a:pt x="86" y="9"/>
                    </a:moveTo>
                    <a:lnTo>
                      <a:pt x="43" y="0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43" y="1"/>
                    </a:lnTo>
                    <a:lnTo>
                      <a:pt x="86" y="11"/>
                    </a:lnTo>
                    <a:lnTo>
                      <a:pt x="86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06" name="Rectangle 822"/>
              <p:cNvSpPr>
                <a:spLocks noChangeArrowheads="1"/>
              </p:cNvSpPr>
              <p:nvPr/>
            </p:nvSpPr>
            <p:spPr bwMode="auto">
              <a:xfrm>
                <a:off x="2309" y="3276"/>
                <a:ext cx="101" cy="10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07" name="Rectangle 823"/>
              <p:cNvSpPr>
                <a:spLocks noChangeArrowheads="1"/>
              </p:cNvSpPr>
              <p:nvPr/>
            </p:nvSpPr>
            <p:spPr bwMode="auto">
              <a:xfrm>
                <a:off x="2311" y="3279"/>
                <a:ext cx="97" cy="10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08" name="Rectangle 824"/>
              <p:cNvSpPr>
                <a:spLocks noChangeArrowheads="1"/>
              </p:cNvSpPr>
              <p:nvPr/>
            </p:nvSpPr>
            <p:spPr bwMode="auto">
              <a:xfrm>
                <a:off x="2321" y="3375"/>
                <a:ext cx="13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09" name="Rectangle 825"/>
              <p:cNvSpPr>
                <a:spLocks noChangeArrowheads="1"/>
              </p:cNvSpPr>
              <p:nvPr/>
            </p:nvSpPr>
            <p:spPr bwMode="auto">
              <a:xfrm>
                <a:off x="2344" y="337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10" name="Rectangle 826"/>
              <p:cNvSpPr>
                <a:spLocks noChangeArrowheads="1"/>
              </p:cNvSpPr>
              <p:nvPr/>
            </p:nvSpPr>
            <p:spPr bwMode="auto">
              <a:xfrm>
                <a:off x="2368" y="3375"/>
                <a:ext cx="13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11" name="Rectangle 827"/>
              <p:cNvSpPr>
                <a:spLocks noChangeArrowheads="1"/>
              </p:cNvSpPr>
              <p:nvPr/>
            </p:nvSpPr>
            <p:spPr bwMode="auto">
              <a:xfrm>
                <a:off x="2392" y="3375"/>
                <a:ext cx="13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12" name="Rectangle 828"/>
              <p:cNvSpPr>
                <a:spLocks noChangeArrowheads="1"/>
              </p:cNvSpPr>
              <p:nvPr/>
            </p:nvSpPr>
            <p:spPr bwMode="auto">
              <a:xfrm>
                <a:off x="2321" y="3370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13" name="Rectangle 829"/>
              <p:cNvSpPr>
                <a:spLocks noChangeArrowheads="1"/>
              </p:cNvSpPr>
              <p:nvPr/>
            </p:nvSpPr>
            <p:spPr bwMode="auto">
              <a:xfrm>
                <a:off x="2314" y="3368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14" name="Rectangle 830"/>
              <p:cNvSpPr>
                <a:spLocks noChangeArrowheads="1"/>
              </p:cNvSpPr>
              <p:nvPr/>
            </p:nvSpPr>
            <p:spPr bwMode="auto">
              <a:xfrm>
                <a:off x="2321" y="3345"/>
                <a:ext cx="84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15" name="Rectangle 831"/>
              <p:cNvSpPr>
                <a:spLocks noChangeArrowheads="1"/>
              </p:cNvSpPr>
              <p:nvPr/>
            </p:nvSpPr>
            <p:spPr bwMode="auto">
              <a:xfrm>
                <a:off x="2314" y="3343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16" name="Rectangle 832"/>
              <p:cNvSpPr>
                <a:spLocks noChangeArrowheads="1"/>
              </p:cNvSpPr>
              <p:nvPr/>
            </p:nvSpPr>
            <p:spPr bwMode="auto">
              <a:xfrm>
                <a:off x="2321" y="3320"/>
                <a:ext cx="84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17" name="Rectangle 833"/>
              <p:cNvSpPr>
                <a:spLocks noChangeArrowheads="1"/>
              </p:cNvSpPr>
              <p:nvPr/>
            </p:nvSpPr>
            <p:spPr bwMode="auto">
              <a:xfrm>
                <a:off x="2314" y="3318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18" name="Rectangle 834"/>
              <p:cNvSpPr>
                <a:spLocks noChangeArrowheads="1"/>
              </p:cNvSpPr>
              <p:nvPr/>
            </p:nvSpPr>
            <p:spPr bwMode="auto">
              <a:xfrm>
                <a:off x="2321" y="3296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19" name="Rectangle 835"/>
              <p:cNvSpPr>
                <a:spLocks noChangeArrowheads="1"/>
              </p:cNvSpPr>
              <p:nvPr/>
            </p:nvSpPr>
            <p:spPr bwMode="auto">
              <a:xfrm>
                <a:off x="2314" y="3294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20" name="Rectangle 836"/>
              <p:cNvSpPr>
                <a:spLocks noChangeArrowheads="1"/>
              </p:cNvSpPr>
              <p:nvPr/>
            </p:nvSpPr>
            <p:spPr bwMode="auto">
              <a:xfrm>
                <a:off x="2324" y="3308"/>
                <a:ext cx="8" cy="6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21" name="Rectangle 837"/>
              <p:cNvSpPr>
                <a:spLocks noChangeArrowheads="1"/>
              </p:cNvSpPr>
              <p:nvPr/>
            </p:nvSpPr>
            <p:spPr bwMode="auto">
              <a:xfrm>
                <a:off x="2325" y="3310"/>
                <a:ext cx="5" cy="60"/>
              </a:xfrm>
              <a:prstGeom prst="rect">
                <a:avLst/>
              </a:prstGeom>
              <a:solidFill>
                <a:srgbClr val="FF2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22" name="Rectangle 838"/>
              <p:cNvSpPr>
                <a:spLocks noChangeArrowheads="1"/>
              </p:cNvSpPr>
              <p:nvPr/>
            </p:nvSpPr>
            <p:spPr bwMode="auto">
              <a:xfrm>
                <a:off x="2347" y="3328"/>
                <a:ext cx="9" cy="4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23" name="Rectangle 839"/>
              <p:cNvSpPr>
                <a:spLocks noChangeArrowheads="1"/>
              </p:cNvSpPr>
              <p:nvPr/>
            </p:nvSpPr>
            <p:spPr bwMode="auto">
              <a:xfrm>
                <a:off x="2349" y="3331"/>
                <a:ext cx="5" cy="39"/>
              </a:xfrm>
              <a:prstGeom prst="rect">
                <a:avLst/>
              </a:prstGeom>
              <a:solidFill>
                <a:srgbClr val="B2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24" name="Rectangle 840"/>
              <p:cNvSpPr>
                <a:spLocks noChangeArrowheads="1"/>
              </p:cNvSpPr>
              <p:nvPr/>
            </p:nvSpPr>
            <p:spPr bwMode="auto">
              <a:xfrm>
                <a:off x="2370" y="3339"/>
                <a:ext cx="9" cy="3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25" name="Rectangle 841"/>
              <p:cNvSpPr>
                <a:spLocks noChangeArrowheads="1"/>
              </p:cNvSpPr>
              <p:nvPr/>
            </p:nvSpPr>
            <p:spPr bwMode="auto">
              <a:xfrm>
                <a:off x="2372" y="3342"/>
                <a:ext cx="5" cy="28"/>
              </a:xfrm>
              <a:prstGeom prst="rect">
                <a:avLst/>
              </a:prstGeom>
              <a:solidFill>
                <a:srgbClr val="FFAF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26" name="Rectangle 842"/>
              <p:cNvSpPr>
                <a:spLocks noChangeArrowheads="1"/>
              </p:cNvSpPr>
              <p:nvPr/>
            </p:nvSpPr>
            <p:spPr bwMode="auto">
              <a:xfrm>
                <a:off x="2394" y="3300"/>
                <a:ext cx="9" cy="7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27" name="Rectangle 843"/>
              <p:cNvSpPr>
                <a:spLocks noChangeArrowheads="1"/>
              </p:cNvSpPr>
              <p:nvPr/>
            </p:nvSpPr>
            <p:spPr bwMode="auto">
              <a:xfrm>
                <a:off x="2396" y="3302"/>
                <a:ext cx="5" cy="68"/>
              </a:xfrm>
              <a:prstGeom prst="rect">
                <a:avLst/>
              </a:prstGeom>
              <a:solidFill>
                <a:srgbClr val="FF6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28" name="Rectangle 844"/>
              <p:cNvSpPr>
                <a:spLocks noChangeArrowheads="1"/>
              </p:cNvSpPr>
              <p:nvPr/>
            </p:nvSpPr>
            <p:spPr bwMode="auto">
              <a:xfrm>
                <a:off x="2305" y="3383"/>
                <a:ext cx="109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29" name="Rectangle 845"/>
              <p:cNvSpPr>
                <a:spLocks noChangeArrowheads="1"/>
              </p:cNvSpPr>
              <p:nvPr/>
            </p:nvSpPr>
            <p:spPr bwMode="auto">
              <a:xfrm>
                <a:off x="2308" y="3385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30" name="Rectangle 846"/>
              <p:cNvSpPr>
                <a:spLocks noChangeArrowheads="1"/>
              </p:cNvSpPr>
              <p:nvPr/>
            </p:nvSpPr>
            <p:spPr bwMode="auto">
              <a:xfrm>
                <a:off x="2305" y="3270"/>
                <a:ext cx="109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31" name="Rectangle 847"/>
              <p:cNvSpPr>
                <a:spLocks noChangeArrowheads="1"/>
              </p:cNvSpPr>
              <p:nvPr/>
            </p:nvSpPr>
            <p:spPr bwMode="auto">
              <a:xfrm>
                <a:off x="2307" y="3272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32" name="Freeform 848"/>
              <p:cNvSpPr>
                <a:spLocks/>
              </p:cNvSpPr>
              <p:nvPr/>
            </p:nvSpPr>
            <p:spPr bwMode="auto">
              <a:xfrm>
                <a:off x="2354" y="3258"/>
                <a:ext cx="7" cy="7"/>
              </a:xfrm>
              <a:custGeom>
                <a:avLst/>
                <a:gdLst>
                  <a:gd name="T0" fmla="*/ 4 w 7"/>
                  <a:gd name="T1" fmla="*/ 7 h 7"/>
                  <a:gd name="T2" fmla="*/ 4 w 7"/>
                  <a:gd name="T3" fmla="*/ 7 h 7"/>
                  <a:gd name="T4" fmla="*/ 5 w 7"/>
                  <a:gd name="T5" fmla="*/ 7 h 7"/>
                  <a:gd name="T6" fmla="*/ 6 w 7"/>
                  <a:gd name="T7" fmla="*/ 7 h 7"/>
                  <a:gd name="T8" fmla="*/ 6 w 7"/>
                  <a:gd name="T9" fmla="*/ 6 h 7"/>
                  <a:gd name="T10" fmla="*/ 7 w 7"/>
                  <a:gd name="T11" fmla="*/ 6 h 7"/>
                  <a:gd name="T12" fmla="*/ 7 w 7"/>
                  <a:gd name="T13" fmla="*/ 5 h 7"/>
                  <a:gd name="T14" fmla="*/ 7 w 7"/>
                  <a:gd name="T15" fmla="*/ 5 h 7"/>
                  <a:gd name="T16" fmla="*/ 7 w 7"/>
                  <a:gd name="T17" fmla="*/ 4 h 7"/>
                  <a:gd name="T18" fmla="*/ 7 w 7"/>
                  <a:gd name="T19" fmla="*/ 3 h 7"/>
                  <a:gd name="T20" fmla="*/ 7 w 7"/>
                  <a:gd name="T21" fmla="*/ 2 h 7"/>
                  <a:gd name="T22" fmla="*/ 7 w 7"/>
                  <a:gd name="T23" fmla="*/ 2 h 7"/>
                  <a:gd name="T24" fmla="*/ 6 w 7"/>
                  <a:gd name="T25" fmla="*/ 1 h 7"/>
                  <a:gd name="T26" fmla="*/ 6 w 7"/>
                  <a:gd name="T27" fmla="*/ 1 h 7"/>
                  <a:gd name="T28" fmla="*/ 5 w 7"/>
                  <a:gd name="T29" fmla="*/ 1 h 7"/>
                  <a:gd name="T30" fmla="*/ 4 w 7"/>
                  <a:gd name="T31" fmla="*/ 0 h 7"/>
                  <a:gd name="T32" fmla="*/ 4 w 7"/>
                  <a:gd name="T33" fmla="*/ 0 h 7"/>
                  <a:gd name="T34" fmla="*/ 3 w 7"/>
                  <a:gd name="T35" fmla="*/ 0 h 7"/>
                  <a:gd name="T36" fmla="*/ 2 w 7"/>
                  <a:gd name="T37" fmla="*/ 1 h 7"/>
                  <a:gd name="T38" fmla="*/ 2 w 7"/>
                  <a:gd name="T39" fmla="*/ 1 h 7"/>
                  <a:gd name="T40" fmla="*/ 1 w 7"/>
                  <a:gd name="T41" fmla="*/ 1 h 7"/>
                  <a:gd name="T42" fmla="*/ 1 w 7"/>
                  <a:gd name="T43" fmla="*/ 2 h 7"/>
                  <a:gd name="T44" fmla="*/ 1 w 7"/>
                  <a:gd name="T45" fmla="*/ 2 h 7"/>
                  <a:gd name="T46" fmla="*/ 0 w 7"/>
                  <a:gd name="T47" fmla="*/ 3 h 7"/>
                  <a:gd name="T48" fmla="*/ 0 w 7"/>
                  <a:gd name="T49" fmla="*/ 4 h 7"/>
                  <a:gd name="T50" fmla="*/ 0 w 7"/>
                  <a:gd name="T51" fmla="*/ 5 h 7"/>
                  <a:gd name="T52" fmla="*/ 1 w 7"/>
                  <a:gd name="T53" fmla="*/ 5 h 7"/>
                  <a:gd name="T54" fmla="*/ 1 w 7"/>
                  <a:gd name="T55" fmla="*/ 6 h 7"/>
                  <a:gd name="T56" fmla="*/ 1 w 7"/>
                  <a:gd name="T57" fmla="*/ 6 h 7"/>
                  <a:gd name="T58" fmla="*/ 2 w 7"/>
                  <a:gd name="T59" fmla="*/ 7 h 7"/>
                  <a:gd name="T60" fmla="*/ 2 w 7"/>
                  <a:gd name="T61" fmla="*/ 7 h 7"/>
                  <a:gd name="T62" fmla="*/ 3 w 7"/>
                  <a:gd name="T63" fmla="*/ 7 h 7"/>
                  <a:gd name="T64" fmla="*/ 4 w 7"/>
                  <a:gd name="T6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lnTo>
                      <a:pt x="4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33" name="Freeform 849"/>
              <p:cNvSpPr>
                <a:spLocks/>
              </p:cNvSpPr>
              <p:nvPr/>
            </p:nvSpPr>
            <p:spPr bwMode="auto">
              <a:xfrm>
                <a:off x="2355" y="3259"/>
                <a:ext cx="5" cy="5"/>
              </a:xfrm>
              <a:custGeom>
                <a:avLst/>
                <a:gdLst>
                  <a:gd name="T0" fmla="*/ 3 w 5"/>
                  <a:gd name="T1" fmla="*/ 5 h 5"/>
                  <a:gd name="T2" fmla="*/ 4 w 5"/>
                  <a:gd name="T3" fmla="*/ 5 h 5"/>
                  <a:gd name="T4" fmla="*/ 4 w 5"/>
                  <a:gd name="T5" fmla="*/ 4 h 5"/>
                  <a:gd name="T6" fmla="*/ 5 w 5"/>
                  <a:gd name="T7" fmla="*/ 4 h 5"/>
                  <a:gd name="T8" fmla="*/ 5 w 5"/>
                  <a:gd name="T9" fmla="*/ 3 h 5"/>
                  <a:gd name="T10" fmla="*/ 5 w 5"/>
                  <a:gd name="T11" fmla="*/ 2 h 5"/>
                  <a:gd name="T12" fmla="*/ 4 w 5"/>
                  <a:gd name="T13" fmla="*/ 1 h 5"/>
                  <a:gd name="T14" fmla="*/ 4 w 5"/>
                  <a:gd name="T15" fmla="*/ 1 h 5"/>
                  <a:gd name="T16" fmla="*/ 3 w 5"/>
                  <a:gd name="T17" fmla="*/ 0 h 5"/>
                  <a:gd name="T18" fmla="*/ 2 w 5"/>
                  <a:gd name="T19" fmla="*/ 1 h 5"/>
                  <a:gd name="T20" fmla="*/ 1 w 5"/>
                  <a:gd name="T21" fmla="*/ 1 h 5"/>
                  <a:gd name="T22" fmla="*/ 1 w 5"/>
                  <a:gd name="T23" fmla="*/ 2 h 5"/>
                  <a:gd name="T24" fmla="*/ 0 w 5"/>
                  <a:gd name="T25" fmla="*/ 3 h 5"/>
                  <a:gd name="T26" fmla="*/ 1 w 5"/>
                  <a:gd name="T27" fmla="*/ 4 h 5"/>
                  <a:gd name="T28" fmla="*/ 1 w 5"/>
                  <a:gd name="T29" fmla="*/ 4 h 5"/>
                  <a:gd name="T30" fmla="*/ 2 w 5"/>
                  <a:gd name="T31" fmla="*/ 5 h 5"/>
                  <a:gd name="T32" fmla="*/ 3 w 5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lnTo>
                      <a:pt x="4" y="5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34" name="Freeform 850"/>
              <p:cNvSpPr>
                <a:spLocks/>
              </p:cNvSpPr>
              <p:nvPr/>
            </p:nvSpPr>
            <p:spPr bwMode="auto">
              <a:xfrm>
                <a:off x="2406" y="3323"/>
                <a:ext cx="90" cy="106"/>
              </a:xfrm>
              <a:custGeom>
                <a:avLst/>
                <a:gdLst>
                  <a:gd name="T0" fmla="*/ 75 w 90"/>
                  <a:gd name="T1" fmla="*/ 34 h 106"/>
                  <a:gd name="T2" fmla="*/ 78 w 90"/>
                  <a:gd name="T3" fmla="*/ 33 h 106"/>
                  <a:gd name="T4" fmla="*/ 83 w 90"/>
                  <a:gd name="T5" fmla="*/ 30 h 106"/>
                  <a:gd name="T6" fmla="*/ 85 w 90"/>
                  <a:gd name="T7" fmla="*/ 28 h 106"/>
                  <a:gd name="T8" fmla="*/ 86 w 90"/>
                  <a:gd name="T9" fmla="*/ 27 h 106"/>
                  <a:gd name="T10" fmla="*/ 87 w 90"/>
                  <a:gd name="T11" fmla="*/ 18 h 106"/>
                  <a:gd name="T12" fmla="*/ 86 w 90"/>
                  <a:gd name="T13" fmla="*/ 16 h 106"/>
                  <a:gd name="T14" fmla="*/ 84 w 90"/>
                  <a:gd name="T15" fmla="*/ 11 h 106"/>
                  <a:gd name="T16" fmla="*/ 80 w 90"/>
                  <a:gd name="T17" fmla="*/ 5 h 106"/>
                  <a:gd name="T18" fmla="*/ 74 w 90"/>
                  <a:gd name="T19" fmla="*/ 1 h 106"/>
                  <a:gd name="T20" fmla="*/ 71 w 90"/>
                  <a:gd name="T21" fmla="*/ 0 h 106"/>
                  <a:gd name="T22" fmla="*/ 68 w 90"/>
                  <a:gd name="T23" fmla="*/ 0 h 106"/>
                  <a:gd name="T24" fmla="*/ 64 w 90"/>
                  <a:gd name="T25" fmla="*/ 0 h 106"/>
                  <a:gd name="T26" fmla="*/ 55 w 90"/>
                  <a:gd name="T27" fmla="*/ 0 h 106"/>
                  <a:gd name="T28" fmla="*/ 47 w 90"/>
                  <a:gd name="T29" fmla="*/ 0 h 106"/>
                  <a:gd name="T30" fmla="*/ 43 w 90"/>
                  <a:gd name="T31" fmla="*/ 0 h 106"/>
                  <a:gd name="T32" fmla="*/ 40 w 90"/>
                  <a:gd name="T33" fmla="*/ 0 h 106"/>
                  <a:gd name="T34" fmla="*/ 37 w 90"/>
                  <a:gd name="T35" fmla="*/ 1 h 106"/>
                  <a:gd name="T36" fmla="*/ 32 w 90"/>
                  <a:gd name="T37" fmla="*/ 4 h 106"/>
                  <a:gd name="T38" fmla="*/ 30 w 90"/>
                  <a:gd name="T39" fmla="*/ 6 h 106"/>
                  <a:gd name="T40" fmla="*/ 25 w 90"/>
                  <a:gd name="T41" fmla="*/ 14 h 106"/>
                  <a:gd name="T42" fmla="*/ 22 w 90"/>
                  <a:gd name="T43" fmla="*/ 19 h 106"/>
                  <a:gd name="T44" fmla="*/ 5 w 90"/>
                  <a:gd name="T45" fmla="*/ 14 h 106"/>
                  <a:gd name="T46" fmla="*/ 3 w 90"/>
                  <a:gd name="T47" fmla="*/ 11 h 106"/>
                  <a:gd name="T48" fmla="*/ 1 w 90"/>
                  <a:gd name="T49" fmla="*/ 10 h 106"/>
                  <a:gd name="T50" fmla="*/ 0 w 90"/>
                  <a:gd name="T51" fmla="*/ 15 h 106"/>
                  <a:gd name="T52" fmla="*/ 3 w 90"/>
                  <a:gd name="T53" fmla="*/ 24 h 106"/>
                  <a:gd name="T54" fmla="*/ 6 w 90"/>
                  <a:gd name="T55" fmla="*/ 26 h 106"/>
                  <a:gd name="T56" fmla="*/ 9 w 90"/>
                  <a:gd name="T57" fmla="*/ 27 h 106"/>
                  <a:gd name="T58" fmla="*/ 13 w 90"/>
                  <a:gd name="T59" fmla="*/ 29 h 106"/>
                  <a:gd name="T60" fmla="*/ 18 w 90"/>
                  <a:gd name="T61" fmla="*/ 31 h 106"/>
                  <a:gd name="T62" fmla="*/ 23 w 90"/>
                  <a:gd name="T63" fmla="*/ 31 h 106"/>
                  <a:gd name="T64" fmla="*/ 27 w 90"/>
                  <a:gd name="T65" fmla="*/ 30 h 106"/>
                  <a:gd name="T66" fmla="*/ 32 w 90"/>
                  <a:gd name="T67" fmla="*/ 28 h 106"/>
                  <a:gd name="T68" fmla="*/ 18 w 90"/>
                  <a:gd name="T69" fmla="*/ 79 h 106"/>
                  <a:gd name="T70" fmla="*/ 33 w 90"/>
                  <a:gd name="T71" fmla="*/ 94 h 106"/>
                  <a:gd name="T72" fmla="*/ 41 w 90"/>
                  <a:gd name="T73" fmla="*/ 100 h 106"/>
                  <a:gd name="T74" fmla="*/ 36 w 90"/>
                  <a:gd name="T75" fmla="*/ 101 h 106"/>
                  <a:gd name="T76" fmla="*/ 31 w 90"/>
                  <a:gd name="T77" fmla="*/ 105 h 106"/>
                  <a:gd name="T78" fmla="*/ 49 w 90"/>
                  <a:gd name="T79" fmla="*/ 106 h 106"/>
                  <a:gd name="T80" fmla="*/ 53 w 90"/>
                  <a:gd name="T81" fmla="*/ 100 h 106"/>
                  <a:gd name="T82" fmla="*/ 50 w 90"/>
                  <a:gd name="T83" fmla="*/ 95 h 106"/>
                  <a:gd name="T84" fmla="*/ 50 w 90"/>
                  <a:gd name="T85" fmla="*/ 83 h 106"/>
                  <a:gd name="T86" fmla="*/ 59 w 90"/>
                  <a:gd name="T87" fmla="*/ 86 h 106"/>
                  <a:gd name="T88" fmla="*/ 60 w 90"/>
                  <a:gd name="T89" fmla="*/ 96 h 106"/>
                  <a:gd name="T90" fmla="*/ 58 w 90"/>
                  <a:gd name="T91" fmla="*/ 101 h 106"/>
                  <a:gd name="T92" fmla="*/ 57 w 90"/>
                  <a:gd name="T93" fmla="*/ 104 h 106"/>
                  <a:gd name="T94" fmla="*/ 62 w 90"/>
                  <a:gd name="T95" fmla="*/ 104 h 106"/>
                  <a:gd name="T96" fmla="*/ 80 w 90"/>
                  <a:gd name="T97" fmla="*/ 104 h 106"/>
                  <a:gd name="T98" fmla="*/ 75 w 90"/>
                  <a:gd name="T99" fmla="*/ 101 h 106"/>
                  <a:gd name="T100" fmla="*/ 72 w 90"/>
                  <a:gd name="T101" fmla="*/ 99 h 106"/>
                  <a:gd name="T102" fmla="*/ 80 w 90"/>
                  <a:gd name="T103" fmla="*/ 8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106">
                    <a:moveTo>
                      <a:pt x="82" y="79"/>
                    </a:moveTo>
                    <a:lnTo>
                      <a:pt x="90" y="79"/>
                    </a:lnTo>
                    <a:lnTo>
                      <a:pt x="75" y="42"/>
                    </a:lnTo>
                    <a:lnTo>
                      <a:pt x="75" y="34"/>
                    </a:lnTo>
                    <a:lnTo>
                      <a:pt x="75" y="34"/>
                    </a:lnTo>
                    <a:lnTo>
                      <a:pt x="76" y="34"/>
                    </a:lnTo>
                    <a:lnTo>
                      <a:pt x="77" y="34"/>
                    </a:lnTo>
                    <a:lnTo>
                      <a:pt x="78" y="33"/>
                    </a:lnTo>
                    <a:lnTo>
                      <a:pt x="79" y="33"/>
                    </a:lnTo>
                    <a:lnTo>
                      <a:pt x="80" y="32"/>
                    </a:lnTo>
                    <a:lnTo>
                      <a:pt x="81" y="31"/>
                    </a:lnTo>
                    <a:lnTo>
                      <a:pt x="83" y="30"/>
                    </a:lnTo>
                    <a:lnTo>
                      <a:pt x="83" y="30"/>
                    </a:lnTo>
                    <a:lnTo>
                      <a:pt x="84" y="29"/>
                    </a:lnTo>
                    <a:lnTo>
                      <a:pt x="84" y="29"/>
                    </a:lnTo>
                    <a:lnTo>
                      <a:pt x="85" y="28"/>
                    </a:lnTo>
                    <a:lnTo>
                      <a:pt x="85" y="28"/>
                    </a:lnTo>
                    <a:lnTo>
                      <a:pt x="85" y="28"/>
                    </a:lnTo>
                    <a:lnTo>
                      <a:pt x="86" y="27"/>
                    </a:lnTo>
                    <a:lnTo>
                      <a:pt x="86" y="27"/>
                    </a:lnTo>
                    <a:lnTo>
                      <a:pt x="86" y="25"/>
                    </a:lnTo>
                    <a:lnTo>
                      <a:pt x="87" y="23"/>
                    </a:lnTo>
                    <a:lnTo>
                      <a:pt x="87" y="21"/>
                    </a:lnTo>
                    <a:lnTo>
                      <a:pt x="87" y="18"/>
                    </a:lnTo>
                    <a:lnTo>
                      <a:pt x="87" y="18"/>
                    </a:lnTo>
                    <a:lnTo>
                      <a:pt x="87" y="18"/>
                    </a:lnTo>
                    <a:lnTo>
                      <a:pt x="87" y="17"/>
                    </a:lnTo>
                    <a:lnTo>
                      <a:pt x="86" y="16"/>
                    </a:lnTo>
                    <a:lnTo>
                      <a:pt x="86" y="15"/>
                    </a:lnTo>
                    <a:lnTo>
                      <a:pt x="85" y="14"/>
                    </a:lnTo>
                    <a:lnTo>
                      <a:pt x="85" y="12"/>
                    </a:lnTo>
                    <a:lnTo>
                      <a:pt x="84" y="11"/>
                    </a:lnTo>
                    <a:lnTo>
                      <a:pt x="83" y="9"/>
                    </a:lnTo>
                    <a:lnTo>
                      <a:pt x="82" y="8"/>
                    </a:lnTo>
                    <a:lnTo>
                      <a:pt x="81" y="6"/>
                    </a:lnTo>
                    <a:lnTo>
                      <a:pt x="80" y="5"/>
                    </a:lnTo>
                    <a:lnTo>
                      <a:pt x="78" y="4"/>
                    </a:lnTo>
                    <a:lnTo>
                      <a:pt x="77" y="3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3" y="1"/>
                    </a:lnTo>
                    <a:lnTo>
                      <a:pt x="73" y="0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70" y="0"/>
                    </a:lnTo>
                    <a:lnTo>
                      <a:pt x="69" y="0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8" y="0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6" y="1"/>
                    </a:lnTo>
                    <a:lnTo>
                      <a:pt x="35" y="2"/>
                    </a:lnTo>
                    <a:lnTo>
                      <a:pt x="33" y="3"/>
                    </a:lnTo>
                    <a:lnTo>
                      <a:pt x="32" y="4"/>
                    </a:lnTo>
                    <a:lnTo>
                      <a:pt x="31" y="5"/>
                    </a:lnTo>
                    <a:lnTo>
                      <a:pt x="31" y="6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29" y="8"/>
                    </a:lnTo>
                    <a:lnTo>
                      <a:pt x="27" y="10"/>
                    </a:lnTo>
                    <a:lnTo>
                      <a:pt x="26" y="12"/>
                    </a:lnTo>
                    <a:lnTo>
                      <a:pt x="25" y="14"/>
                    </a:lnTo>
                    <a:lnTo>
                      <a:pt x="24" y="16"/>
                    </a:lnTo>
                    <a:lnTo>
                      <a:pt x="23" y="17"/>
                    </a:lnTo>
                    <a:lnTo>
                      <a:pt x="23" y="18"/>
                    </a:lnTo>
                    <a:lnTo>
                      <a:pt x="22" y="19"/>
                    </a:lnTo>
                    <a:lnTo>
                      <a:pt x="7" y="17"/>
                    </a:lnTo>
                    <a:lnTo>
                      <a:pt x="6" y="16"/>
                    </a:lnTo>
                    <a:lnTo>
                      <a:pt x="6" y="15"/>
                    </a:lnTo>
                    <a:lnTo>
                      <a:pt x="5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2" y="24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4" y="25"/>
                    </a:lnTo>
                    <a:lnTo>
                      <a:pt x="5" y="25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7" y="26"/>
                    </a:lnTo>
                    <a:lnTo>
                      <a:pt x="7" y="26"/>
                    </a:lnTo>
                    <a:lnTo>
                      <a:pt x="8" y="27"/>
                    </a:lnTo>
                    <a:lnTo>
                      <a:pt x="9" y="27"/>
                    </a:lnTo>
                    <a:lnTo>
                      <a:pt x="10" y="28"/>
                    </a:lnTo>
                    <a:lnTo>
                      <a:pt x="11" y="28"/>
                    </a:lnTo>
                    <a:lnTo>
                      <a:pt x="12" y="28"/>
                    </a:lnTo>
                    <a:lnTo>
                      <a:pt x="13" y="29"/>
                    </a:lnTo>
                    <a:lnTo>
                      <a:pt x="15" y="29"/>
                    </a:lnTo>
                    <a:lnTo>
                      <a:pt x="16" y="30"/>
                    </a:lnTo>
                    <a:lnTo>
                      <a:pt x="17" y="30"/>
                    </a:lnTo>
                    <a:lnTo>
                      <a:pt x="18" y="31"/>
                    </a:lnTo>
                    <a:lnTo>
                      <a:pt x="19" y="31"/>
                    </a:lnTo>
                    <a:lnTo>
                      <a:pt x="21" y="31"/>
                    </a:lnTo>
                    <a:lnTo>
                      <a:pt x="22" y="31"/>
                    </a:lnTo>
                    <a:lnTo>
                      <a:pt x="23" y="31"/>
                    </a:lnTo>
                    <a:lnTo>
                      <a:pt x="24" y="31"/>
                    </a:lnTo>
                    <a:lnTo>
                      <a:pt x="24" y="31"/>
                    </a:lnTo>
                    <a:lnTo>
                      <a:pt x="26" y="31"/>
                    </a:lnTo>
                    <a:lnTo>
                      <a:pt x="27" y="30"/>
                    </a:lnTo>
                    <a:lnTo>
                      <a:pt x="28" y="30"/>
                    </a:lnTo>
                    <a:lnTo>
                      <a:pt x="29" y="29"/>
                    </a:lnTo>
                    <a:lnTo>
                      <a:pt x="31" y="29"/>
                    </a:lnTo>
                    <a:lnTo>
                      <a:pt x="32" y="28"/>
                    </a:lnTo>
                    <a:lnTo>
                      <a:pt x="33" y="27"/>
                    </a:lnTo>
                    <a:lnTo>
                      <a:pt x="35" y="26"/>
                    </a:lnTo>
                    <a:lnTo>
                      <a:pt x="35" y="40"/>
                    </a:lnTo>
                    <a:lnTo>
                      <a:pt x="18" y="79"/>
                    </a:lnTo>
                    <a:lnTo>
                      <a:pt x="28" y="79"/>
                    </a:lnTo>
                    <a:lnTo>
                      <a:pt x="29" y="85"/>
                    </a:lnTo>
                    <a:lnTo>
                      <a:pt x="31" y="90"/>
                    </a:lnTo>
                    <a:lnTo>
                      <a:pt x="33" y="94"/>
                    </a:lnTo>
                    <a:lnTo>
                      <a:pt x="36" y="96"/>
                    </a:lnTo>
                    <a:lnTo>
                      <a:pt x="38" y="98"/>
                    </a:lnTo>
                    <a:lnTo>
                      <a:pt x="40" y="99"/>
                    </a:lnTo>
                    <a:lnTo>
                      <a:pt x="41" y="100"/>
                    </a:lnTo>
                    <a:lnTo>
                      <a:pt x="41" y="100"/>
                    </a:lnTo>
                    <a:lnTo>
                      <a:pt x="39" y="100"/>
                    </a:lnTo>
                    <a:lnTo>
                      <a:pt x="37" y="100"/>
                    </a:lnTo>
                    <a:lnTo>
                      <a:pt x="36" y="101"/>
                    </a:lnTo>
                    <a:lnTo>
                      <a:pt x="34" y="102"/>
                    </a:lnTo>
                    <a:lnTo>
                      <a:pt x="33" y="103"/>
                    </a:lnTo>
                    <a:lnTo>
                      <a:pt x="32" y="104"/>
                    </a:lnTo>
                    <a:lnTo>
                      <a:pt x="31" y="105"/>
                    </a:lnTo>
                    <a:lnTo>
                      <a:pt x="31" y="106"/>
                    </a:lnTo>
                    <a:lnTo>
                      <a:pt x="44" y="106"/>
                    </a:lnTo>
                    <a:lnTo>
                      <a:pt x="49" y="103"/>
                    </a:lnTo>
                    <a:lnTo>
                      <a:pt x="49" y="106"/>
                    </a:lnTo>
                    <a:lnTo>
                      <a:pt x="52" y="106"/>
                    </a:lnTo>
                    <a:lnTo>
                      <a:pt x="53" y="104"/>
                    </a:lnTo>
                    <a:lnTo>
                      <a:pt x="53" y="102"/>
                    </a:lnTo>
                    <a:lnTo>
                      <a:pt x="53" y="100"/>
                    </a:lnTo>
                    <a:lnTo>
                      <a:pt x="52" y="99"/>
                    </a:lnTo>
                    <a:lnTo>
                      <a:pt x="51" y="98"/>
                    </a:lnTo>
                    <a:lnTo>
                      <a:pt x="51" y="97"/>
                    </a:lnTo>
                    <a:lnTo>
                      <a:pt x="50" y="95"/>
                    </a:lnTo>
                    <a:lnTo>
                      <a:pt x="50" y="93"/>
                    </a:lnTo>
                    <a:lnTo>
                      <a:pt x="50" y="90"/>
                    </a:lnTo>
                    <a:lnTo>
                      <a:pt x="50" y="87"/>
                    </a:lnTo>
                    <a:lnTo>
                      <a:pt x="50" y="83"/>
                    </a:lnTo>
                    <a:lnTo>
                      <a:pt x="51" y="79"/>
                    </a:lnTo>
                    <a:lnTo>
                      <a:pt x="58" y="79"/>
                    </a:lnTo>
                    <a:lnTo>
                      <a:pt x="59" y="83"/>
                    </a:lnTo>
                    <a:lnTo>
                      <a:pt x="59" y="86"/>
                    </a:lnTo>
                    <a:lnTo>
                      <a:pt x="60" y="89"/>
                    </a:lnTo>
                    <a:lnTo>
                      <a:pt x="60" y="91"/>
                    </a:lnTo>
                    <a:lnTo>
                      <a:pt x="60" y="94"/>
                    </a:lnTo>
                    <a:lnTo>
                      <a:pt x="60" y="96"/>
                    </a:lnTo>
                    <a:lnTo>
                      <a:pt x="60" y="97"/>
                    </a:lnTo>
                    <a:lnTo>
                      <a:pt x="60" y="99"/>
                    </a:lnTo>
                    <a:lnTo>
                      <a:pt x="59" y="100"/>
                    </a:lnTo>
                    <a:lnTo>
                      <a:pt x="58" y="101"/>
                    </a:lnTo>
                    <a:lnTo>
                      <a:pt x="58" y="102"/>
                    </a:lnTo>
                    <a:lnTo>
                      <a:pt x="57" y="103"/>
                    </a:lnTo>
                    <a:lnTo>
                      <a:pt x="57" y="103"/>
                    </a:lnTo>
                    <a:lnTo>
                      <a:pt x="57" y="104"/>
                    </a:lnTo>
                    <a:lnTo>
                      <a:pt x="58" y="105"/>
                    </a:lnTo>
                    <a:lnTo>
                      <a:pt x="58" y="106"/>
                    </a:lnTo>
                    <a:lnTo>
                      <a:pt x="62" y="106"/>
                    </a:lnTo>
                    <a:lnTo>
                      <a:pt x="62" y="104"/>
                    </a:lnTo>
                    <a:lnTo>
                      <a:pt x="67" y="106"/>
                    </a:lnTo>
                    <a:lnTo>
                      <a:pt x="81" y="106"/>
                    </a:lnTo>
                    <a:lnTo>
                      <a:pt x="81" y="105"/>
                    </a:lnTo>
                    <a:lnTo>
                      <a:pt x="80" y="104"/>
                    </a:lnTo>
                    <a:lnTo>
                      <a:pt x="79" y="103"/>
                    </a:lnTo>
                    <a:lnTo>
                      <a:pt x="78" y="102"/>
                    </a:lnTo>
                    <a:lnTo>
                      <a:pt x="76" y="101"/>
                    </a:lnTo>
                    <a:lnTo>
                      <a:pt x="75" y="101"/>
                    </a:lnTo>
                    <a:lnTo>
                      <a:pt x="73" y="100"/>
                    </a:lnTo>
                    <a:lnTo>
                      <a:pt x="70" y="100"/>
                    </a:lnTo>
                    <a:lnTo>
                      <a:pt x="71" y="100"/>
                    </a:lnTo>
                    <a:lnTo>
                      <a:pt x="72" y="99"/>
                    </a:lnTo>
                    <a:lnTo>
                      <a:pt x="74" y="98"/>
                    </a:lnTo>
                    <a:lnTo>
                      <a:pt x="76" y="96"/>
                    </a:lnTo>
                    <a:lnTo>
                      <a:pt x="78" y="93"/>
                    </a:lnTo>
                    <a:lnTo>
                      <a:pt x="80" y="89"/>
                    </a:lnTo>
                    <a:lnTo>
                      <a:pt x="81" y="85"/>
                    </a:lnTo>
                    <a:lnTo>
                      <a:pt x="82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35" name="Freeform 851"/>
              <p:cNvSpPr>
                <a:spLocks/>
              </p:cNvSpPr>
              <p:nvPr/>
            </p:nvSpPr>
            <p:spPr bwMode="auto">
              <a:xfrm>
                <a:off x="2449" y="3308"/>
                <a:ext cx="26" cy="23"/>
              </a:xfrm>
              <a:custGeom>
                <a:avLst/>
                <a:gdLst>
                  <a:gd name="T0" fmla="*/ 26 w 26"/>
                  <a:gd name="T1" fmla="*/ 23 h 23"/>
                  <a:gd name="T2" fmla="*/ 26 w 26"/>
                  <a:gd name="T3" fmla="*/ 0 h 23"/>
                  <a:gd name="T4" fmla="*/ 0 w 26"/>
                  <a:gd name="T5" fmla="*/ 5 h 23"/>
                  <a:gd name="T6" fmla="*/ 0 w 26"/>
                  <a:gd name="T7" fmla="*/ 23 h 23"/>
                  <a:gd name="T8" fmla="*/ 26 w 26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6" y="23"/>
                    </a:moveTo>
                    <a:lnTo>
                      <a:pt x="26" y="0"/>
                    </a:lnTo>
                    <a:lnTo>
                      <a:pt x="0" y="5"/>
                    </a:lnTo>
                    <a:lnTo>
                      <a:pt x="0" y="23"/>
                    </a:lnTo>
                    <a:lnTo>
                      <a:pt x="26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36" name="Freeform 852"/>
              <p:cNvSpPr>
                <a:spLocks/>
              </p:cNvSpPr>
              <p:nvPr/>
            </p:nvSpPr>
            <p:spPr bwMode="auto">
              <a:xfrm>
                <a:off x="2415" y="3324"/>
                <a:ext cx="77" cy="76"/>
              </a:xfrm>
              <a:custGeom>
                <a:avLst/>
                <a:gdLst>
                  <a:gd name="T0" fmla="*/ 35 w 77"/>
                  <a:gd name="T1" fmla="*/ 0 h 76"/>
                  <a:gd name="T2" fmla="*/ 33 w 77"/>
                  <a:gd name="T3" fmla="*/ 0 h 76"/>
                  <a:gd name="T4" fmla="*/ 31 w 77"/>
                  <a:gd name="T5" fmla="*/ 1 h 76"/>
                  <a:gd name="T6" fmla="*/ 28 w 77"/>
                  <a:gd name="T7" fmla="*/ 2 h 76"/>
                  <a:gd name="T8" fmla="*/ 25 w 77"/>
                  <a:gd name="T9" fmla="*/ 4 h 76"/>
                  <a:gd name="T10" fmla="*/ 22 w 77"/>
                  <a:gd name="T11" fmla="*/ 8 h 76"/>
                  <a:gd name="T12" fmla="*/ 18 w 77"/>
                  <a:gd name="T13" fmla="*/ 13 h 76"/>
                  <a:gd name="T14" fmla="*/ 15 w 77"/>
                  <a:gd name="T15" fmla="*/ 18 h 76"/>
                  <a:gd name="T16" fmla="*/ 12 w 77"/>
                  <a:gd name="T17" fmla="*/ 20 h 76"/>
                  <a:gd name="T18" fmla="*/ 9 w 77"/>
                  <a:gd name="T19" fmla="*/ 20 h 76"/>
                  <a:gd name="T20" fmla="*/ 5 w 77"/>
                  <a:gd name="T21" fmla="*/ 19 h 76"/>
                  <a:gd name="T22" fmla="*/ 2 w 77"/>
                  <a:gd name="T23" fmla="*/ 18 h 76"/>
                  <a:gd name="T24" fmla="*/ 0 w 77"/>
                  <a:gd name="T25" fmla="*/ 24 h 76"/>
                  <a:gd name="T26" fmla="*/ 1 w 77"/>
                  <a:gd name="T27" fmla="*/ 24 h 76"/>
                  <a:gd name="T28" fmla="*/ 2 w 77"/>
                  <a:gd name="T29" fmla="*/ 25 h 76"/>
                  <a:gd name="T30" fmla="*/ 3 w 77"/>
                  <a:gd name="T31" fmla="*/ 25 h 76"/>
                  <a:gd name="T32" fmla="*/ 4 w 77"/>
                  <a:gd name="T33" fmla="*/ 25 h 76"/>
                  <a:gd name="T34" fmla="*/ 8 w 77"/>
                  <a:gd name="T35" fmla="*/ 27 h 76"/>
                  <a:gd name="T36" fmla="*/ 11 w 77"/>
                  <a:gd name="T37" fmla="*/ 28 h 76"/>
                  <a:gd name="T38" fmla="*/ 14 w 77"/>
                  <a:gd name="T39" fmla="*/ 28 h 76"/>
                  <a:gd name="T40" fmla="*/ 18 w 77"/>
                  <a:gd name="T41" fmla="*/ 27 h 76"/>
                  <a:gd name="T42" fmla="*/ 20 w 77"/>
                  <a:gd name="T43" fmla="*/ 26 h 76"/>
                  <a:gd name="T44" fmla="*/ 23 w 77"/>
                  <a:gd name="T45" fmla="*/ 24 h 76"/>
                  <a:gd name="T46" fmla="*/ 26 w 77"/>
                  <a:gd name="T47" fmla="*/ 22 h 76"/>
                  <a:gd name="T48" fmla="*/ 28 w 77"/>
                  <a:gd name="T49" fmla="*/ 21 h 76"/>
                  <a:gd name="T50" fmla="*/ 13 w 77"/>
                  <a:gd name="T51" fmla="*/ 76 h 76"/>
                  <a:gd name="T52" fmla="*/ 64 w 77"/>
                  <a:gd name="T53" fmla="*/ 42 h 76"/>
                  <a:gd name="T54" fmla="*/ 72 w 77"/>
                  <a:gd name="T55" fmla="*/ 30 h 76"/>
                  <a:gd name="T56" fmla="*/ 76 w 77"/>
                  <a:gd name="T57" fmla="*/ 25 h 76"/>
                  <a:gd name="T58" fmla="*/ 76 w 77"/>
                  <a:gd name="T59" fmla="*/ 23 h 76"/>
                  <a:gd name="T60" fmla="*/ 76 w 77"/>
                  <a:gd name="T61" fmla="*/ 21 h 76"/>
                  <a:gd name="T62" fmla="*/ 76 w 77"/>
                  <a:gd name="T63" fmla="*/ 18 h 76"/>
                  <a:gd name="T64" fmla="*/ 75 w 77"/>
                  <a:gd name="T65" fmla="*/ 14 h 76"/>
                  <a:gd name="T66" fmla="*/ 73 w 77"/>
                  <a:gd name="T67" fmla="*/ 10 h 76"/>
                  <a:gd name="T68" fmla="*/ 70 w 77"/>
                  <a:gd name="T69" fmla="*/ 6 h 76"/>
                  <a:gd name="T70" fmla="*/ 67 w 77"/>
                  <a:gd name="T71" fmla="*/ 4 h 76"/>
                  <a:gd name="T72" fmla="*/ 65 w 77"/>
                  <a:gd name="T73" fmla="*/ 2 h 76"/>
                  <a:gd name="T74" fmla="*/ 63 w 77"/>
                  <a:gd name="T75" fmla="*/ 1 h 76"/>
                  <a:gd name="T76" fmla="*/ 60 w 77"/>
                  <a:gd name="T77" fmla="*/ 1 h 76"/>
                  <a:gd name="T78" fmla="*/ 59 w 77"/>
                  <a:gd name="T79" fmla="*/ 0 h 76"/>
                  <a:gd name="T80" fmla="*/ 45 w 77"/>
                  <a:gd name="T81" fmla="*/ 1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7" h="76">
                    <a:moveTo>
                      <a:pt x="35" y="0"/>
                    </a:moveTo>
                    <a:lnTo>
                      <a:pt x="35" y="0"/>
                    </a:lnTo>
                    <a:lnTo>
                      <a:pt x="34" y="0"/>
                    </a:lnTo>
                    <a:lnTo>
                      <a:pt x="33" y="0"/>
                    </a:lnTo>
                    <a:lnTo>
                      <a:pt x="32" y="0"/>
                    </a:lnTo>
                    <a:lnTo>
                      <a:pt x="31" y="1"/>
                    </a:lnTo>
                    <a:lnTo>
                      <a:pt x="29" y="1"/>
                    </a:lnTo>
                    <a:lnTo>
                      <a:pt x="28" y="2"/>
                    </a:lnTo>
                    <a:lnTo>
                      <a:pt x="26" y="3"/>
                    </a:lnTo>
                    <a:lnTo>
                      <a:pt x="25" y="4"/>
                    </a:lnTo>
                    <a:lnTo>
                      <a:pt x="23" y="6"/>
                    </a:lnTo>
                    <a:lnTo>
                      <a:pt x="22" y="8"/>
                    </a:lnTo>
                    <a:lnTo>
                      <a:pt x="20" y="10"/>
                    </a:lnTo>
                    <a:lnTo>
                      <a:pt x="18" y="13"/>
                    </a:lnTo>
                    <a:lnTo>
                      <a:pt x="17" y="15"/>
                    </a:lnTo>
                    <a:lnTo>
                      <a:pt x="15" y="18"/>
                    </a:lnTo>
                    <a:lnTo>
                      <a:pt x="14" y="20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7" y="19"/>
                    </a:lnTo>
                    <a:lnTo>
                      <a:pt x="5" y="19"/>
                    </a:lnTo>
                    <a:lnTo>
                      <a:pt x="3" y="19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6" y="26"/>
                    </a:lnTo>
                    <a:lnTo>
                      <a:pt x="8" y="27"/>
                    </a:lnTo>
                    <a:lnTo>
                      <a:pt x="9" y="27"/>
                    </a:lnTo>
                    <a:lnTo>
                      <a:pt x="11" y="28"/>
                    </a:lnTo>
                    <a:lnTo>
                      <a:pt x="12" y="28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8" y="27"/>
                    </a:lnTo>
                    <a:lnTo>
                      <a:pt x="19" y="26"/>
                    </a:lnTo>
                    <a:lnTo>
                      <a:pt x="20" y="26"/>
                    </a:lnTo>
                    <a:lnTo>
                      <a:pt x="22" y="25"/>
                    </a:lnTo>
                    <a:lnTo>
                      <a:pt x="23" y="24"/>
                    </a:lnTo>
                    <a:lnTo>
                      <a:pt x="25" y="22"/>
                    </a:lnTo>
                    <a:lnTo>
                      <a:pt x="26" y="22"/>
                    </a:lnTo>
                    <a:lnTo>
                      <a:pt x="28" y="21"/>
                    </a:lnTo>
                    <a:lnTo>
                      <a:pt x="28" y="21"/>
                    </a:lnTo>
                    <a:lnTo>
                      <a:pt x="28" y="39"/>
                    </a:lnTo>
                    <a:lnTo>
                      <a:pt x="13" y="76"/>
                    </a:lnTo>
                    <a:lnTo>
                      <a:pt x="77" y="76"/>
                    </a:lnTo>
                    <a:lnTo>
                      <a:pt x="64" y="42"/>
                    </a:lnTo>
                    <a:lnTo>
                      <a:pt x="64" y="33"/>
                    </a:lnTo>
                    <a:lnTo>
                      <a:pt x="72" y="30"/>
                    </a:lnTo>
                    <a:lnTo>
                      <a:pt x="76" y="25"/>
                    </a:lnTo>
                    <a:lnTo>
                      <a:pt x="76" y="25"/>
                    </a:lnTo>
                    <a:lnTo>
                      <a:pt x="76" y="24"/>
                    </a:lnTo>
                    <a:lnTo>
                      <a:pt x="76" y="23"/>
                    </a:lnTo>
                    <a:lnTo>
                      <a:pt x="76" y="22"/>
                    </a:lnTo>
                    <a:lnTo>
                      <a:pt x="76" y="21"/>
                    </a:lnTo>
                    <a:lnTo>
                      <a:pt x="76" y="19"/>
                    </a:lnTo>
                    <a:lnTo>
                      <a:pt x="76" y="18"/>
                    </a:lnTo>
                    <a:lnTo>
                      <a:pt x="75" y="16"/>
                    </a:lnTo>
                    <a:lnTo>
                      <a:pt x="75" y="14"/>
                    </a:lnTo>
                    <a:lnTo>
                      <a:pt x="74" y="12"/>
                    </a:lnTo>
                    <a:lnTo>
                      <a:pt x="73" y="10"/>
                    </a:lnTo>
                    <a:lnTo>
                      <a:pt x="71" y="8"/>
                    </a:lnTo>
                    <a:lnTo>
                      <a:pt x="70" y="6"/>
                    </a:lnTo>
                    <a:lnTo>
                      <a:pt x="69" y="5"/>
                    </a:lnTo>
                    <a:lnTo>
                      <a:pt x="67" y="4"/>
                    </a:lnTo>
                    <a:lnTo>
                      <a:pt x="66" y="3"/>
                    </a:lnTo>
                    <a:lnTo>
                      <a:pt x="65" y="2"/>
                    </a:lnTo>
                    <a:lnTo>
                      <a:pt x="64" y="2"/>
                    </a:lnTo>
                    <a:lnTo>
                      <a:pt x="63" y="1"/>
                    </a:lnTo>
                    <a:lnTo>
                      <a:pt x="61" y="1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45" y="1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77ED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37" name="Freeform 853"/>
              <p:cNvSpPr>
                <a:spLocks/>
              </p:cNvSpPr>
              <p:nvPr/>
            </p:nvSpPr>
            <p:spPr bwMode="auto">
              <a:xfrm>
                <a:off x="2437" y="3402"/>
                <a:ext cx="18" cy="20"/>
              </a:xfrm>
              <a:custGeom>
                <a:avLst/>
                <a:gdLst>
                  <a:gd name="T0" fmla="*/ 0 w 18"/>
                  <a:gd name="T1" fmla="*/ 0 h 20"/>
                  <a:gd name="T2" fmla="*/ 0 w 18"/>
                  <a:gd name="T3" fmla="*/ 1 h 20"/>
                  <a:gd name="T4" fmla="*/ 0 w 18"/>
                  <a:gd name="T5" fmla="*/ 2 h 20"/>
                  <a:gd name="T6" fmla="*/ 0 w 18"/>
                  <a:gd name="T7" fmla="*/ 3 h 20"/>
                  <a:gd name="T8" fmla="*/ 0 w 18"/>
                  <a:gd name="T9" fmla="*/ 3 h 20"/>
                  <a:gd name="T10" fmla="*/ 1 w 18"/>
                  <a:gd name="T11" fmla="*/ 7 h 20"/>
                  <a:gd name="T12" fmla="*/ 3 w 18"/>
                  <a:gd name="T13" fmla="*/ 11 h 20"/>
                  <a:gd name="T14" fmla="*/ 5 w 18"/>
                  <a:gd name="T15" fmla="*/ 14 h 20"/>
                  <a:gd name="T16" fmla="*/ 7 w 18"/>
                  <a:gd name="T17" fmla="*/ 16 h 20"/>
                  <a:gd name="T18" fmla="*/ 9 w 18"/>
                  <a:gd name="T19" fmla="*/ 18 h 20"/>
                  <a:gd name="T20" fmla="*/ 11 w 18"/>
                  <a:gd name="T21" fmla="*/ 19 h 20"/>
                  <a:gd name="T22" fmla="*/ 13 w 18"/>
                  <a:gd name="T23" fmla="*/ 20 h 20"/>
                  <a:gd name="T24" fmla="*/ 13 w 18"/>
                  <a:gd name="T25" fmla="*/ 20 h 20"/>
                  <a:gd name="T26" fmla="*/ 18 w 18"/>
                  <a:gd name="T27" fmla="*/ 20 h 20"/>
                  <a:gd name="T28" fmla="*/ 18 w 18"/>
                  <a:gd name="T29" fmla="*/ 20 h 20"/>
                  <a:gd name="T30" fmla="*/ 18 w 18"/>
                  <a:gd name="T31" fmla="*/ 19 h 20"/>
                  <a:gd name="T32" fmla="*/ 17 w 18"/>
                  <a:gd name="T33" fmla="*/ 17 h 20"/>
                  <a:gd name="T34" fmla="*/ 16 w 18"/>
                  <a:gd name="T35" fmla="*/ 14 h 20"/>
                  <a:gd name="T36" fmla="*/ 16 w 18"/>
                  <a:gd name="T37" fmla="*/ 11 h 20"/>
                  <a:gd name="T38" fmla="*/ 16 w 18"/>
                  <a:gd name="T39" fmla="*/ 8 h 20"/>
                  <a:gd name="T40" fmla="*/ 16 w 18"/>
                  <a:gd name="T41" fmla="*/ 4 h 20"/>
                  <a:gd name="T42" fmla="*/ 17 w 18"/>
                  <a:gd name="T43" fmla="*/ 0 h 20"/>
                  <a:gd name="T44" fmla="*/ 0 w 18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7" y="16"/>
                    </a:lnTo>
                    <a:lnTo>
                      <a:pt x="9" y="18"/>
                    </a:lnTo>
                    <a:lnTo>
                      <a:pt x="11" y="19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19"/>
                    </a:lnTo>
                    <a:lnTo>
                      <a:pt x="17" y="17"/>
                    </a:lnTo>
                    <a:lnTo>
                      <a:pt x="16" y="14"/>
                    </a:lnTo>
                    <a:lnTo>
                      <a:pt x="16" y="11"/>
                    </a:lnTo>
                    <a:lnTo>
                      <a:pt x="16" y="8"/>
                    </a:lnTo>
                    <a:lnTo>
                      <a:pt x="16" y="4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38" name="Freeform 854"/>
              <p:cNvSpPr>
                <a:spLocks/>
              </p:cNvSpPr>
              <p:nvPr/>
            </p:nvSpPr>
            <p:spPr bwMode="auto">
              <a:xfrm>
                <a:off x="2466" y="3402"/>
                <a:ext cx="19" cy="20"/>
              </a:xfrm>
              <a:custGeom>
                <a:avLst/>
                <a:gdLst>
                  <a:gd name="T0" fmla="*/ 0 w 19"/>
                  <a:gd name="T1" fmla="*/ 0 h 20"/>
                  <a:gd name="T2" fmla="*/ 2 w 19"/>
                  <a:gd name="T3" fmla="*/ 4 h 20"/>
                  <a:gd name="T4" fmla="*/ 3 w 19"/>
                  <a:gd name="T5" fmla="*/ 7 h 20"/>
                  <a:gd name="T6" fmla="*/ 3 w 19"/>
                  <a:gd name="T7" fmla="*/ 11 h 20"/>
                  <a:gd name="T8" fmla="*/ 3 w 19"/>
                  <a:gd name="T9" fmla="*/ 14 h 20"/>
                  <a:gd name="T10" fmla="*/ 3 w 19"/>
                  <a:gd name="T11" fmla="*/ 16 h 20"/>
                  <a:gd name="T12" fmla="*/ 3 w 19"/>
                  <a:gd name="T13" fmla="*/ 18 h 20"/>
                  <a:gd name="T14" fmla="*/ 2 w 19"/>
                  <a:gd name="T15" fmla="*/ 19 h 20"/>
                  <a:gd name="T16" fmla="*/ 2 w 19"/>
                  <a:gd name="T17" fmla="*/ 20 h 20"/>
                  <a:gd name="T18" fmla="*/ 9 w 19"/>
                  <a:gd name="T19" fmla="*/ 20 h 20"/>
                  <a:gd name="T20" fmla="*/ 9 w 19"/>
                  <a:gd name="T21" fmla="*/ 20 h 20"/>
                  <a:gd name="T22" fmla="*/ 10 w 19"/>
                  <a:gd name="T23" fmla="*/ 19 h 20"/>
                  <a:gd name="T24" fmla="*/ 11 w 19"/>
                  <a:gd name="T25" fmla="*/ 18 h 20"/>
                  <a:gd name="T26" fmla="*/ 13 w 19"/>
                  <a:gd name="T27" fmla="*/ 17 h 20"/>
                  <a:gd name="T28" fmla="*/ 14 w 19"/>
                  <a:gd name="T29" fmla="*/ 15 h 20"/>
                  <a:gd name="T30" fmla="*/ 16 w 19"/>
                  <a:gd name="T31" fmla="*/ 13 h 20"/>
                  <a:gd name="T32" fmla="*/ 17 w 19"/>
                  <a:gd name="T33" fmla="*/ 11 h 20"/>
                  <a:gd name="T34" fmla="*/ 18 w 19"/>
                  <a:gd name="T35" fmla="*/ 8 h 20"/>
                  <a:gd name="T36" fmla="*/ 18 w 19"/>
                  <a:gd name="T37" fmla="*/ 6 h 20"/>
                  <a:gd name="T38" fmla="*/ 19 w 19"/>
                  <a:gd name="T39" fmla="*/ 4 h 20"/>
                  <a:gd name="T40" fmla="*/ 19 w 19"/>
                  <a:gd name="T41" fmla="*/ 2 h 20"/>
                  <a:gd name="T42" fmla="*/ 18 w 19"/>
                  <a:gd name="T43" fmla="*/ 0 h 20"/>
                  <a:gd name="T44" fmla="*/ 0 w 19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20">
                    <a:moveTo>
                      <a:pt x="0" y="0"/>
                    </a:moveTo>
                    <a:lnTo>
                      <a:pt x="2" y="4"/>
                    </a:lnTo>
                    <a:lnTo>
                      <a:pt x="3" y="7"/>
                    </a:lnTo>
                    <a:lnTo>
                      <a:pt x="3" y="11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3" y="17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7" y="11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9" y="4"/>
                    </a:lnTo>
                    <a:lnTo>
                      <a:pt x="19" y="2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39" name="Freeform 855"/>
              <p:cNvSpPr>
                <a:spLocks/>
              </p:cNvSpPr>
              <p:nvPr/>
            </p:nvSpPr>
            <p:spPr bwMode="auto">
              <a:xfrm>
                <a:off x="2397" y="3286"/>
                <a:ext cx="73" cy="81"/>
              </a:xfrm>
              <a:custGeom>
                <a:avLst/>
                <a:gdLst>
                  <a:gd name="T0" fmla="*/ 73 w 73"/>
                  <a:gd name="T1" fmla="*/ 77 h 81"/>
                  <a:gd name="T2" fmla="*/ 4 w 73"/>
                  <a:gd name="T3" fmla="*/ 0 h 81"/>
                  <a:gd name="T4" fmla="*/ 0 w 73"/>
                  <a:gd name="T5" fmla="*/ 5 h 81"/>
                  <a:gd name="T6" fmla="*/ 68 w 73"/>
                  <a:gd name="T7" fmla="*/ 81 h 81"/>
                  <a:gd name="T8" fmla="*/ 73 w 73"/>
                  <a:gd name="T9" fmla="*/ 7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81">
                    <a:moveTo>
                      <a:pt x="73" y="77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68" y="81"/>
                    </a:lnTo>
                    <a:lnTo>
                      <a:pt x="73" y="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40" name="Freeform 856"/>
              <p:cNvSpPr>
                <a:spLocks/>
              </p:cNvSpPr>
              <p:nvPr/>
            </p:nvSpPr>
            <p:spPr bwMode="auto">
              <a:xfrm>
                <a:off x="2401" y="3291"/>
                <a:ext cx="65" cy="73"/>
              </a:xfrm>
              <a:custGeom>
                <a:avLst/>
                <a:gdLst>
                  <a:gd name="T0" fmla="*/ 65 w 65"/>
                  <a:gd name="T1" fmla="*/ 71 h 73"/>
                  <a:gd name="T2" fmla="*/ 2 w 65"/>
                  <a:gd name="T3" fmla="*/ 0 h 73"/>
                  <a:gd name="T4" fmla="*/ 0 w 65"/>
                  <a:gd name="T5" fmla="*/ 2 h 73"/>
                  <a:gd name="T6" fmla="*/ 63 w 65"/>
                  <a:gd name="T7" fmla="*/ 73 h 73"/>
                  <a:gd name="T8" fmla="*/ 65 w 65"/>
                  <a:gd name="T9" fmla="*/ 71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73">
                    <a:moveTo>
                      <a:pt x="65" y="7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63" y="73"/>
                    </a:lnTo>
                    <a:lnTo>
                      <a:pt x="65" y="71"/>
                    </a:lnTo>
                    <a:close/>
                  </a:path>
                </a:pathLst>
              </a:custGeom>
              <a:solidFill>
                <a:srgbClr val="CEB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41" name="Freeform 857"/>
              <p:cNvSpPr>
                <a:spLocks/>
              </p:cNvSpPr>
              <p:nvPr/>
            </p:nvSpPr>
            <p:spPr bwMode="auto">
              <a:xfrm>
                <a:off x="2451" y="3346"/>
                <a:ext cx="41" cy="15"/>
              </a:xfrm>
              <a:custGeom>
                <a:avLst/>
                <a:gdLst>
                  <a:gd name="T0" fmla="*/ 22 w 41"/>
                  <a:gd name="T1" fmla="*/ 14 h 15"/>
                  <a:gd name="T2" fmla="*/ 25 w 41"/>
                  <a:gd name="T3" fmla="*/ 13 h 15"/>
                  <a:gd name="T4" fmla="*/ 29 w 41"/>
                  <a:gd name="T5" fmla="*/ 12 h 15"/>
                  <a:gd name="T6" fmla="*/ 32 w 41"/>
                  <a:gd name="T7" fmla="*/ 11 h 15"/>
                  <a:gd name="T8" fmla="*/ 35 w 41"/>
                  <a:gd name="T9" fmla="*/ 10 h 15"/>
                  <a:gd name="T10" fmla="*/ 37 w 41"/>
                  <a:gd name="T11" fmla="*/ 8 h 15"/>
                  <a:gd name="T12" fmla="*/ 39 w 41"/>
                  <a:gd name="T13" fmla="*/ 7 h 15"/>
                  <a:gd name="T14" fmla="*/ 40 w 41"/>
                  <a:gd name="T15" fmla="*/ 5 h 15"/>
                  <a:gd name="T16" fmla="*/ 41 w 41"/>
                  <a:gd name="T17" fmla="*/ 3 h 15"/>
                  <a:gd name="T18" fmla="*/ 40 w 41"/>
                  <a:gd name="T19" fmla="*/ 1 h 15"/>
                  <a:gd name="T20" fmla="*/ 39 w 41"/>
                  <a:gd name="T21" fmla="*/ 3 h 15"/>
                  <a:gd name="T22" fmla="*/ 37 w 41"/>
                  <a:gd name="T23" fmla="*/ 6 h 15"/>
                  <a:gd name="T24" fmla="*/ 34 w 41"/>
                  <a:gd name="T25" fmla="*/ 9 h 15"/>
                  <a:gd name="T26" fmla="*/ 30 w 41"/>
                  <a:gd name="T27" fmla="*/ 10 h 15"/>
                  <a:gd name="T28" fmla="*/ 27 w 41"/>
                  <a:gd name="T29" fmla="*/ 11 h 15"/>
                  <a:gd name="T30" fmla="*/ 25 w 41"/>
                  <a:gd name="T31" fmla="*/ 12 h 15"/>
                  <a:gd name="T32" fmla="*/ 23 w 41"/>
                  <a:gd name="T33" fmla="*/ 12 h 15"/>
                  <a:gd name="T34" fmla="*/ 22 w 41"/>
                  <a:gd name="T35" fmla="*/ 12 h 15"/>
                  <a:gd name="T36" fmla="*/ 18 w 41"/>
                  <a:gd name="T37" fmla="*/ 8 h 15"/>
                  <a:gd name="T38" fmla="*/ 21 w 41"/>
                  <a:gd name="T39" fmla="*/ 7 h 15"/>
                  <a:gd name="T40" fmla="*/ 26 w 41"/>
                  <a:gd name="T41" fmla="*/ 5 h 15"/>
                  <a:gd name="T42" fmla="*/ 30 w 41"/>
                  <a:gd name="T43" fmla="*/ 3 h 15"/>
                  <a:gd name="T44" fmla="*/ 32 w 41"/>
                  <a:gd name="T45" fmla="*/ 0 h 15"/>
                  <a:gd name="T46" fmla="*/ 30 w 41"/>
                  <a:gd name="T47" fmla="*/ 0 h 15"/>
                  <a:gd name="T48" fmla="*/ 30 w 41"/>
                  <a:gd name="T49" fmla="*/ 0 h 15"/>
                  <a:gd name="T50" fmla="*/ 29 w 41"/>
                  <a:gd name="T51" fmla="*/ 1 h 15"/>
                  <a:gd name="T52" fmla="*/ 28 w 41"/>
                  <a:gd name="T53" fmla="*/ 2 h 15"/>
                  <a:gd name="T54" fmla="*/ 25 w 41"/>
                  <a:gd name="T55" fmla="*/ 3 h 15"/>
                  <a:gd name="T56" fmla="*/ 21 w 41"/>
                  <a:gd name="T57" fmla="*/ 5 h 15"/>
                  <a:gd name="T58" fmla="*/ 17 w 41"/>
                  <a:gd name="T59" fmla="*/ 6 h 15"/>
                  <a:gd name="T60" fmla="*/ 14 w 41"/>
                  <a:gd name="T61" fmla="*/ 6 h 15"/>
                  <a:gd name="T62" fmla="*/ 12 w 41"/>
                  <a:gd name="T63" fmla="*/ 4 h 15"/>
                  <a:gd name="T64" fmla="*/ 10 w 41"/>
                  <a:gd name="T65" fmla="*/ 3 h 15"/>
                  <a:gd name="T66" fmla="*/ 8 w 41"/>
                  <a:gd name="T67" fmla="*/ 2 h 15"/>
                  <a:gd name="T68" fmla="*/ 7 w 41"/>
                  <a:gd name="T69" fmla="*/ 2 h 15"/>
                  <a:gd name="T70" fmla="*/ 6 w 41"/>
                  <a:gd name="T71" fmla="*/ 4 h 15"/>
                  <a:gd name="T72" fmla="*/ 7 w 41"/>
                  <a:gd name="T73" fmla="*/ 6 h 15"/>
                  <a:gd name="T74" fmla="*/ 6 w 41"/>
                  <a:gd name="T75" fmla="*/ 15 h 15"/>
                  <a:gd name="T76" fmla="*/ 9 w 41"/>
                  <a:gd name="T77" fmla="*/ 15 h 15"/>
                  <a:gd name="T78" fmla="*/ 13 w 41"/>
                  <a:gd name="T79" fmla="*/ 14 h 15"/>
                  <a:gd name="T80" fmla="*/ 17 w 41"/>
                  <a:gd name="T81" fmla="*/ 13 h 15"/>
                  <a:gd name="T82" fmla="*/ 19 w 41"/>
                  <a:gd name="T83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1" h="15">
                    <a:moveTo>
                      <a:pt x="20" y="14"/>
                    </a:moveTo>
                    <a:lnTo>
                      <a:pt x="22" y="14"/>
                    </a:lnTo>
                    <a:lnTo>
                      <a:pt x="24" y="14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9" y="12"/>
                    </a:lnTo>
                    <a:lnTo>
                      <a:pt x="30" y="12"/>
                    </a:lnTo>
                    <a:lnTo>
                      <a:pt x="32" y="11"/>
                    </a:lnTo>
                    <a:lnTo>
                      <a:pt x="33" y="10"/>
                    </a:lnTo>
                    <a:lnTo>
                      <a:pt x="35" y="10"/>
                    </a:lnTo>
                    <a:lnTo>
                      <a:pt x="36" y="9"/>
                    </a:lnTo>
                    <a:lnTo>
                      <a:pt x="37" y="8"/>
                    </a:lnTo>
                    <a:lnTo>
                      <a:pt x="38" y="7"/>
                    </a:lnTo>
                    <a:lnTo>
                      <a:pt x="39" y="7"/>
                    </a:lnTo>
                    <a:lnTo>
                      <a:pt x="40" y="6"/>
                    </a:lnTo>
                    <a:lnTo>
                      <a:pt x="40" y="5"/>
                    </a:lnTo>
                    <a:lnTo>
                      <a:pt x="41" y="4"/>
                    </a:lnTo>
                    <a:lnTo>
                      <a:pt x="41" y="3"/>
                    </a:lnTo>
                    <a:lnTo>
                      <a:pt x="40" y="2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39" y="3"/>
                    </a:lnTo>
                    <a:lnTo>
                      <a:pt x="38" y="5"/>
                    </a:lnTo>
                    <a:lnTo>
                      <a:pt x="37" y="6"/>
                    </a:lnTo>
                    <a:lnTo>
                      <a:pt x="35" y="8"/>
                    </a:lnTo>
                    <a:lnTo>
                      <a:pt x="34" y="9"/>
                    </a:lnTo>
                    <a:lnTo>
                      <a:pt x="32" y="10"/>
                    </a:lnTo>
                    <a:lnTo>
                      <a:pt x="30" y="10"/>
                    </a:lnTo>
                    <a:lnTo>
                      <a:pt x="28" y="11"/>
                    </a:lnTo>
                    <a:lnTo>
                      <a:pt x="27" y="11"/>
                    </a:lnTo>
                    <a:lnTo>
                      <a:pt x="26" y="11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18" y="8"/>
                    </a:lnTo>
                    <a:lnTo>
                      <a:pt x="19" y="7"/>
                    </a:lnTo>
                    <a:lnTo>
                      <a:pt x="21" y="7"/>
                    </a:lnTo>
                    <a:lnTo>
                      <a:pt x="23" y="6"/>
                    </a:lnTo>
                    <a:lnTo>
                      <a:pt x="26" y="5"/>
                    </a:lnTo>
                    <a:lnTo>
                      <a:pt x="28" y="4"/>
                    </a:lnTo>
                    <a:lnTo>
                      <a:pt x="30" y="3"/>
                    </a:lnTo>
                    <a:lnTo>
                      <a:pt x="31" y="1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8" y="2"/>
                    </a:lnTo>
                    <a:lnTo>
                      <a:pt x="27" y="3"/>
                    </a:lnTo>
                    <a:lnTo>
                      <a:pt x="25" y="3"/>
                    </a:lnTo>
                    <a:lnTo>
                      <a:pt x="23" y="4"/>
                    </a:lnTo>
                    <a:lnTo>
                      <a:pt x="21" y="5"/>
                    </a:lnTo>
                    <a:lnTo>
                      <a:pt x="19" y="5"/>
                    </a:lnTo>
                    <a:lnTo>
                      <a:pt x="17" y="6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7" y="13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42" name="Freeform 858"/>
              <p:cNvSpPr>
                <a:spLocks/>
              </p:cNvSpPr>
              <p:nvPr/>
            </p:nvSpPr>
            <p:spPr bwMode="auto">
              <a:xfrm>
                <a:off x="2454" y="3349"/>
                <a:ext cx="14" cy="10"/>
              </a:xfrm>
              <a:custGeom>
                <a:avLst/>
                <a:gdLst>
                  <a:gd name="T0" fmla="*/ 12 w 14"/>
                  <a:gd name="T1" fmla="*/ 5 h 10"/>
                  <a:gd name="T2" fmla="*/ 11 w 14"/>
                  <a:gd name="T3" fmla="*/ 5 h 10"/>
                  <a:gd name="T4" fmla="*/ 10 w 14"/>
                  <a:gd name="T5" fmla="*/ 5 h 10"/>
                  <a:gd name="T6" fmla="*/ 10 w 14"/>
                  <a:gd name="T7" fmla="*/ 5 h 10"/>
                  <a:gd name="T8" fmla="*/ 9 w 14"/>
                  <a:gd name="T9" fmla="*/ 5 h 10"/>
                  <a:gd name="T10" fmla="*/ 9 w 14"/>
                  <a:gd name="T11" fmla="*/ 4 h 10"/>
                  <a:gd name="T12" fmla="*/ 8 w 14"/>
                  <a:gd name="T13" fmla="*/ 3 h 10"/>
                  <a:gd name="T14" fmla="*/ 8 w 14"/>
                  <a:gd name="T15" fmla="*/ 2 h 10"/>
                  <a:gd name="T16" fmla="*/ 7 w 14"/>
                  <a:gd name="T17" fmla="*/ 2 h 10"/>
                  <a:gd name="T18" fmla="*/ 6 w 14"/>
                  <a:gd name="T19" fmla="*/ 1 h 10"/>
                  <a:gd name="T20" fmla="*/ 6 w 14"/>
                  <a:gd name="T21" fmla="*/ 1 h 10"/>
                  <a:gd name="T22" fmla="*/ 5 w 14"/>
                  <a:gd name="T23" fmla="*/ 1 h 10"/>
                  <a:gd name="T24" fmla="*/ 5 w 14"/>
                  <a:gd name="T25" fmla="*/ 0 h 10"/>
                  <a:gd name="T26" fmla="*/ 5 w 14"/>
                  <a:gd name="T27" fmla="*/ 1 h 10"/>
                  <a:gd name="T28" fmla="*/ 6 w 14"/>
                  <a:gd name="T29" fmla="*/ 2 h 10"/>
                  <a:gd name="T30" fmla="*/ 6 w 14"/>
                  <a:gd name="T31" fmla="*/ 4 h 10"/>
                  <a:gd name="T32" fmla="*/ 7 w 14"/>
                  <a:gd name="T33" fmla="*/ 5 h 10"/>
                  <a:gd name="T34" fmla="*/ 0 w 14"/>
                  <a:gd name="T35" fmla="*/ 4 h 10"/>
                  <a:gd name="T36" fmla="*/ 4 w 14"/>
                  <a:gd name="T37" fmla="*/ 10 h 10"/>
                  <a:gd name="T38" fmla="*/ 5 w 14"/>
                  <a:gd name="T39" fmla="*/ 10 h 10"/>
                  <a:gd name="T40" fmla="*/ 6 w 14"/>
                  <a:gd name="T41" fmla="*/ 10 h 10"/>
                  <a:gd name="T42" fmla="*/ 7 w 14"/>
                  <a:gd name="T43" fmla="*/ 10 h 10"/>
                  <a:gd name="T44" fmla="*/ 7 w 14"/>
                  <a:gd name="T45" fmla="*/ 10 h 10"/>
                  <a:gd name="T46" fmla="*/ 8 w 14"/>
                  <a:gd name="T47" fmla="*/ 10 h 10"/>
                  <a:gd name="T48" fmla="*/ 9 w 14"/>
                  <a:gd name="T49" fmla="*/ 10 h 10"/>
                  <a:gd name="T50" fmla="*/ 10 w 14"/>
                  <a:gd name="T51" fmla="*/ 10 h 10"/>
                  <a:gd name="T52" fmla="*/ 10 w 14"/>
                  <a:gd name="T53" fmla="*/ 10 h 10"/>
                  <a:gd name="T54" fmla="*/ 11 w 14"/>
                  <a:gd name="T55" fmla="*/ 9 h 10"/>
                  <a:gd name="T56" fmla="*/ 12 w 14"/>
                  <a:gd name="T57" fmla="*/ 9 h 10"/>
                  <a:gd name="T58" fmla="*/ 12 w 14"/>
                  <a:gd name="T59" fmla="*/ 9 h 10"/>
                  <a:gd name="T60" fmla="*/ 13 w 14"/>
                  <a:gd name="T61" fmla="*/ 9 h 10"/>
                  <a:gd name="T62" fmla="*/ 13 w 14"/>
                  <a:gd name="T63" fmla="*/ 9 h 10"/>
                  <a:gd name="T64" fmla="*/ 13 w 14"/>
                  <a:gd name="T65" fmla="*/ 9 h 10"/>
                  <a:gd name="T66" fmla="*/ 14 w 14"/>
                  <a:gd name="T67" fmla="*/ 8 h 10"/>
                  <a:gd name="T68" fmla="*/ 14 w 14"/>
                  <a:gd name="T69" fmla="*/ 8 h 10"/>
                  <a:gd name="T70" fmla="*/ 12 w 14"/>
                  <a:gd name="T71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" h="10">
                    <a:moveTo>
                      <a:pt x="12" y="5"/>
                    </a:moveTo>
                    <a:lnTo>
                      <a:pt x="11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0" y="4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2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43" name="Freeform 859"/>
              <p:cNvSpPr>
                <a:spLocks/>
              </p:cNvSpPr>
              <p:nvPr/>
            </p:nvSpPr>
            <p:spPr bwMode="auto">
              <a:xfrm>
                <a:off x="2479" y="3339"/>
                <a:ext cx="4" cy="7"/>
              </a:xfrm>
              <a:custGeom>
                <a:avLst/>
                <a:gdLst>
                  <a:gd name="T0" fmla="*/ 3 w 4"/>
                  <a:gd name="T1" fmla="*/ 3 h 7"/>
                  <a:gd name="T2" fmla="*/ 3 w 4"/>
                  <a:gd name="T3" fmla="*/ 2 h 7"/>
                  <a:gd name="T4" fmla="*/ 2 w 4"/>
                  <a:gd name="T5" fmla="*/ 1 h 7"/>
                  <a:gd name="T6" fmla="*/ 2 w 4"/>
                  <a:gd name="T7" fmla="*/ 1 h 7"/>
                  <a:gd name="T8" fmla="*/ 1 w 4"/>
                  <a:gd name="T9" fmla="*/ 0 h 7"/>
                  <a:gd name="T10" fmla="*/ 0 w 4"/>
                  <a:gd name="T11" fmla="*/ 0 h 7"/>
                  <a:gd name="T12" fmla="*/ 0 w 4"/>
                  <a:gd name="T13" fmla="*/ 0 h 7"/>
                  <a:gd name="T14" fmla="*/ 0 w 4"/>
                  <a:gd name="T15" fmla="*/ 1 h 7"/>
                  <a:gd name="T16" fmla="*/ 0 w 4"/>
                  <a:gd name="T17" fmla="*/ 1 h 7"/>
                  <a:gd name="T18" fmla="*/ 0 w 4"/>
                  <a:gd name="T19" fmla="*/ 1 h 7"/>
                  <a:gd name="T20" fmla="*/ 1 w 4"/>
                  <a:gd name="T21" fmla="*/ 2 h 7"/>
                  <a:gd name="T22" fmla="*/ 1 w 4"/>
                  <a:gd name="T23" fmla="*/ 2 h 7"/>
                  <a:gd name="T24" fmla="*/ 2 w 4"/>
                  <a:gd name="T25" fmla="*/ 3 h 7"/>
                  <a:gd name="T26" fmla="*/ 2 w 4"/>
                  <a:gd name="T27" fmla="*/ 4 h 7"/>
                  <a:gd name="T28" fmla="*/ 2 w 4"/>
                  <a:gd name="T29" fmla="*/ 5 h 7"/>
                  <a:gd name="T30" fmla="*/ 2 w 4"/>
                  <a:gd name="T31" fmla="*/ 6 h 7"/>
                  <a:gd name="T32" fmla="*/ 2 w 4"/>
                  <a:gd name="T33" fmla="*/ 7 h 7"/>
                  <a:gd name="T34" fmla="*/ 2 w 4"/>
                  <a:gd name="T35" fmla="*/ 7 h 7"/>
                  <a:gd name="T36" fmla="*/ 3 w 4"/>
                  <a:gd name="T37" fmla="*/ 7 h 7"/>
                  <a:gd name="T38" fmla="*/ 3 w 4"/>
                  <a:gd name="T39" fmla="*/ 7 h 7"/>
                  <a:gd name="T40" fmla="*/ 4 w 4"/>
                  <a:gd name="T41" fmla="*/ 7 h 7"/>
                  <a:gd name="T42" fmla="*/ 4 w 4"/>
                  <a:gd name="T43" fmla="*/ 6 h 7"/>
                  <a:gd name="T44" fmla="*/ 4 w 4"/>
                  <a:gd name="T45" fmla="*/ 5 h 7"/>
                  <a:gd name="T46" fmla="*/ 4 w 4"/>
                  <a:gd name="T47" fmla="*/ 4 h 7"/>
                  <a:gd name="T48" fmla="*/ 3 w 4"/>
                  <a:gd name="T4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" h="7">
                    <a:moveTo>
                      <a:pt x="3" y="3"/>
                    </a:moveTo>
                    <a:lnTo>
                      <a:pt x="3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44" name="Freeform 860"/>
              <p:cNvSpPr>
                <a:spLocks/>
              </p:cNvSpPr>
              <p:nvPr/>
            </p:nvSpPr>
            <p:spPr bwMode="auto">
              <a:xfrm>
                <a:off x="2445" y="3323"/>
                <a:ext cx="32" cy="20"/>
              </a:xfrm>
              <a:custGeom>
                <a:avLst/>
                <a:gdLst>
                  <a:gd name="T0" fmla="*/ 31 w 32"/>
                  <a:gd name="T1" fmla="*/ 11 h 20"/>
                  <a:gd name="T2" fmla="*/ 28 w 32"/>
                  <a:gd name="T3" fmla="*/ 8 h 20"/>
                  <a:gd name="T4" fmla="*/ 32 w 32"/>
                  <a:gd name="T5" fmla="*/ 5 h 20"/>
                  <a:gd name="T6" fmla="*/ 29 w 32"/>
                  <a:gd name="T7" fmla="*/ 1 h 20"/>
                  <a:gd name="T8" fmla="*/ 27 w 32"/>
                  <a:gd name="T9" fmla="*/ 1 h 20"/>
                  <a:gd name="T10" fmla="*/ 30 w 32"/>
                  <a:gd name="T11" fmla="*/ 4 h 20"/>
                  <a:gd name="T12" fmla="*/ 26 w 32"/>
                  <a:gd name="T13" fmla="*/ 7 h 20"/>
                  <a:gd name="T14" fmla="*/ 26 w 32"/>
                  <a:gd name="T15" fmla="*/ 8 h 20"/>
                  <a:gd name="T16" fmla="*/ 27 w 32"/>
                  <a:gd name="T17" fmla="*/ 9 h 20"/>
                  <a:gd name="T18" fmla="*/ 28 w 32"/>
                  <a:gd name="T19" fmla="*/ 10 h 20"/>
                  <a:gd name="T20" fmla="*/ 28 w 32"/>
                  <a:gd name="T21" fmla="*/ 10 h 20"/>
                  <a:gd name="T22" fmla="*/ 15 w 32"/>
                  <a:gd name="T23" fmla="*/ 18 h 20"/>
                  <a:gd name="T24" fmla="*/ 4 w 32"/>
                  <a:gd name="T25" fmla="*/ 10 h 20"/>
                  <a:gd name="T26" fmla="*/ 6 w 32"/>
                  <a:gd name="T27" fmla="*/ 7 h 20"/>
                  <a:gd name="T28" fmla="*/ 3 w 32"/>
                  <a:gd name="T29" fmla="*/ 4 h 20"/>
                  <a:gd name="T30" fmla="*/ 5 w 32"/>
                  <a:gd name="T31" fmla="*/ 0 h 20"/>
                  <a:gd name="T32" fmla="*/ 3 w 32"/>
                  <a:gd name="T33" fmla="*/ 0 h 20"/>
                  <a:gd name="T34" fmla="*/ 0 w 32"/>
                  <a:gd name="T35" fmla="*/ 5 h 20"/>
                  <a:gd name="T36" fmla="*/ 4 w 32"/>
                  <a:gd name="T37" fmla="*/ 8 h 20"/>
                  <a:gd name="T38" fmla="*/ 1 w 32"/>
                  <a:gd name="T39" fmla="*/ 11 h 20"/>
                  <a:gd name="T40" fmla="*/ 15 w 32"/>
                  <a:gd name="T41" fmla="*/ 20 h 20"/>
                  <a:gd name="T42" fmla="*/ 31 w 32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2" h="20">
                    <a:moveTo>
                      <a:pt x="31" y="11"/>
                    </a:moveTo>
                    <a:lnTo>
                      <a:pt x="28" y="8"/>
                    </a:lnTo>
                    <a:lnTo>
                      <a:pt x="32" y="5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30" y="4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9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15" y="18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4" y="8"/>
                    </a:lnTo>
                    <a:lnTo>
                      <a:pt x="1" y="11"/>
                    </a:lnTo>
                    <a:lnTo>
                      <a:pt x="15" y="20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45" name="Freeform 861"/>
              <p:cNvSpPr>
                <a:spLocks/>
              </p:cNvSpPr>
              <p:nvPr/>
            </p:nvSpPr>
            <p:spPr bwMode="auto">
              <a:xfrm>
                <a:off x="2436" y="3363"/>
                <a:ext cx="49" cy="15"/>
              </a:xfrm>
              <a:custGeom>
                <a:avLst/>
                <a:gdLst>
                  <a:gd name="T0" fmla="*/ 24 w 49"/>
                  <a:gd name="T1" fmla="*/ 1 h 15"/>
                  <a:gd name="T2" fmla="*/ 23 w 49"/>
                  <a:gd name="T3" fmla="*/ 2 h 15"/>
                  <a:gd name="T4" fmla="*/ 21 w 49"/>
                  <a:gd name="T5" fmla="*/ 4 h 15"/>
                  <a:gd name="T6" fmla="*/ 19 w 49"/>
                  <a:gd name="T7" fmla="*/ 7 h 15"/>
                  <a:gd name="T8" fmla="*/ 16 w 49"/>
                  <a:gd name="T9" fmla="*/ 9 h 15"/>
                  <a:gd name="T10" fmla="*/ 14 w 49"/>
                  <a:gd name="T11" fmla="*/ 10 h 15"/>
                  <a:gd name="T12" fmla="*/ 12 w 49"/>
                  <a:gd name="T13" fmla="*/ 11 h 15"/>
                  <a:gd name="T14" fmla="*/ 10 w 49"/>
                  <a:gd name="T15" fmla="*/ 11 h 15"/>
                  <a:gd name="T16" fmla="*/ 8 w 49"/>
                  <a:gd name="T17" fmla="*/ 12 h 15"/>
                  <a:gd name="T18" fmla="*/ 6 w 49"/>
                  <a:gd name="T19" fmla="*/ 12 h 15"/>
                  <a:gd name="T20" fmla="*/ 4 w 49"/>
                  <a:gd name="T21" fmla="*/ 12 h 15"/>
                  <a:gd name="T22" fmla="*/ 2 w 49"/>
                  <a:gd name="T23" fmla="*/ 12 h 15"/>
                  <a:gd name="T24" fmla="*/ 0 w 49"/>
                  <a:gd name="T25" fmla="*/ 14 h 15"/>
                  <a:gd name="T26" fmla="*/ 3 w 49"/>
                  <a:gd name="T27" fmla="*/ 14 h 15"/>
                  <a:gd name="T28" fmla="*/ 6 w 49"/>
                  <a:gd name="T29" fmla="*/ 14 h 15"/>
                  <a:gd name="T30" fmla="*/ 8 w 49"/>
                  <a:gd name="T31" fmla="*/ 14 h 15"/>
                  <a:gd name="T32" fmla="*/ 11 w 49"/>
                  <a:gd name="T33" fmla="*/ 13 h 15"/>
                  <a:gd name="T34" fmla="*/ 14 w 49"/>
                  <a:gd name="T35" fmla="*/ 12 h 15"/>
                  <a:gd name="T36" fmla="*/ 16 w 49"/>
                  <a:gd name="T37" fmla="*/ 11 h 15"/>
                  <a:gd name="T38" fmla="*/ 18 w 49"/>
                  <a:gd name="T39" fmla="*/ 10 h 15"/>
                  <a:gd name="T40" fmla="*/ 20 w 49"/>
                  <a:gd name="T41" fmla="*/ 9 h 15"/>
                  <a:gd name="T42" fmla="*/ 21 w 49"/>
                  <a:gd name="T43" fmla="*/ 7 h 15"/>
                  <a:gd name="T44" fmla="*/ 22 w 49"/>
                  <a:gd name="T45" fmla="*/ 6 h 15"/>
                  <a:gd name="T46" fmla="*/ 23 w 49"/>
                  <a:gd name="T47" fmla="*/ 5 h 15"/>
                  <a:gd name="T48" fmla="*/ 24 w 49"/>
                  <a:gd name="T49" fmla="*/ 4 h 15"/>
                  <a:gd name="T50" fmla="*/ 25 w 49"/>
                  <a:gd name="T51" fmla="*/ 6 h 15"/>
                  <a:gd name="T52" fmla="*/ 26 w 49"/>
                  <a:gd name="T53" fmla="*/ 7 h 15"/>
                  <a:gd name="T54" fmla="*/ 27 w 49"/>
                  <a:gd name="T55" fmla="*/ 9 h 15"/>
                  <a:gd name="T56" fmla="*/ 28 w 49"/>
                  <a:gd name="T57" fmla="*/ 10 h 15"/>
                  <a:gd name="T58" fmla="*/ 31 w 49"/>
                  <a:gd name="T59" fmla="*/ 12 h 15"/>
                  <a:gd name="T60" fmla="*/ 33 w 49"/>
                  <a:gd name="T61" fmla="*/ 13 h 15"/>
                  <a:gd name="T62" fmla="*/ 36 w 49"/>
                  <a:gd name="T63" fmla="*/ 14 h 15"/>
                  <a:gd name="T64" fmla="*/ 39 w 49"/>
                  <a:gd name="T65" fmla="*/ 15 h 15"/>
                  <a:gd name="T66" fmla="*/ 41 w 49"/>
                  <a:gd name="T67" fmla="*/ 15 h 15"/>
                  <a:gd name="T68" fmla="*/ 44 w 49"/>
                  <a:gd name="T69" fmla="*/ 15 h 15"/>
                  <a:gd name="T70" fmla="*/ 46 w 49"/>
                  <a:gd name="T71" fmla="*/ 15 h 15"/>
                  <a:gd name="T72" fmla="*/ 49 w 49"/>
                  <a:gd name="T73" fmla="*/ 14 h 15"/>
                  <a:gd name="T74" fmla="*/ 47 w 49"/>
                  <a:gd name="T75" fmla="*/ 12 h 15"/>
                  <a:gd name="T76" fmla="*/ 45 w 49"/>
                  <a:gd name="T77" fmla="*/ 13 h 15"/>
                  <a:gd name="T78" fmla="*/ 43 w 49"/>
                  <a:gd name="T79" fmla="*/ 13 h 15"/>
                  <a:gd name="T80" fmla="*/ 41 w 49"/>
                  <a:gd name="T81" fmla="*/ 13 h 15"/>
                  <a:gd name="T82" fmla="*/ 39 w 49"/>
                  <a:gd name="T83" fmla="*/ 12 h 15"/>
                  <a:gd name="T84" fmla="*/ 37 w 49"/>
                  <a:gd name="T85" fmla="*/ 12 h 15"/>
                  <a:gd name="T86" fmla="*/ 34 w 49"/>
                  <a:gd name="T87" fmla="*/ 11 h 15"/>
                  <a:gd name="T88" fmla="*/ 32 w 49"/>
                  <a:gd name="T89" fmla="*/ 10 h 15"/>
                  <a:gd name="T90" fmla="*/ 29 w 49"/>
                  <a:gd name="T91" fmla="*/ 8 h 15"/>
                  <a:gd name="T92" fmla="*/ 27 w 49"/>
                  <a:gd name="T93" fmla="*/ 5 h 15"/>
                  <a:gd name="T94" fmla="*/ 25 w 49"/>
                  <a:gd name="T95" fmla="*/ 3 h 15"/>
                  <a:gd name="T96" fmla="*/ 24 w 49"/>
                  <a:gd name="T9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9" h="15">
                    <a:moveTo>
                      <a:pt x="24" y="0"/>
                    </a:moveTo>
                    <a:lnTo>
                      <a:pt x="24" y="1"/>
                    </a:lnTo>
                    <a:lnTo>
                      <a:pt x="24" y="1"/>
                    </a:lnTo>
                    <a:lnTo>
                      <a:pt x="23" y="2"/>
                    </a:lnTo>
                    <a:lnTo>
                      <a:pt x="22" y="3"/>
                    </a:lnTo>
                    <a:lnTo>
                      <a:pt x="21" y="4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7" y="8"/>
                    </a:lnTo>
                    <a:lnTo>
                      <a:pt x="16" y="9"/>
                    </a:lnTo>
                    <a:lnTo>
                      <a:pt x="15" y="9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9" y="11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4" y="12"/>
                    </a:lnTo>
                    <a:lnTo>
                      <a:pt x="15" y="12"/>
                    </a:lnTo>
                    <a:lnTo>
                      <a:pt x="16" y="11"/>
                    </a:lnTo>
                    <a:lnTo>
                      <a:pt x="17" y="11"/>
                    </a:lnTo>
                    <a:lnTo>
                      <a:pt x="18" y="10"/>
                    </a:lnTo>
                    <a:lnTo>
                      <a:pt x="19" y="9"/>
                    </a:lnTo>
                    <a:lnTo>
                      <a:pt x="20" y="9"/>
                    </a:lnTo>
                    <a:lnTo>
                      <a:pt x="21" y="8"/>
                    </a:lnTo>
                    <a:lnTo>
                      <a:pt x="21" y="7"/>
                    </a:lnTo>
                    <a:lnTo>
                      <a:pt x="22" y="7"/>
                    </a:lnTo>
                    <a:lnTo>
                      <a:pt x="22" y="6"/>
                    </a:lnTo>
                    <a:lnTo>
                      <a:pt x="23" y="6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4" y="4"/>
                    </a:lnTo>
                    <a:lnTo>
                      <a:pt x="24" y="5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9"/>
                    </a:lnTo>
                    <a:lnTo>
                      <a:pt x="28" y="9"/>
                    </a:lnTo>
                    <a:lnTo>
                      <a:pt x="28" y="10"/>
                    </a:lnTo>
                    <a:lnTo>
                      <a:pt x="29" y="11"/>
                    </a:lnTo>
                    <a:lnTo>
                      <a:pt x="31" y="12"/>
                    </a:lnTo>
                    <a:lnTo>
                      <a:pt x="32" y="12"/>
                    </a:lnTo>
                    <a:lnTo>
                      <a:pt x="33" y="13"/>
                    </a:lnTo>
                    <a:lnTo>
                      <a:pt x="34" y="14"/>
                    </a:lnTo>
                    <a:lnTo>
                      <a:pt x="36" y="14"/>
                    </a:lnTo>
                    <a:lnTo>
                      <a:pt x="37" y="14"/>
                    </a:lnTo>
                    <a:lnTo>
                      <a:pt x="39" y="15"/>
                    </a:lnTo>
                    <a:lnTo>
                      <a:pt x="40" y="15"/>
                    </a:lnTo>
                    <a:lnTo>
                      <a:pt x="41" y="15"/>
                    </a:lnTo>
                    <a:lnTo>
                      <a:pt x="43" y="15"/>
                    </a:lnTo>
                    <a:lnTo>
                      <a:pt x="44" y="15"/>
                    </a:lnTo>
                    <a:lnTo>
                      <a:pt x="45" y="15"/>
                    </a:lnTo>
                    <a:lnTo>
                      <a:pt x="46" y="15"/>
                    </a:lnTo>
                    <a:lnTo>
                      <a:pt x="48" y="15"/>
                    </a:lnTo>
                    <a:lnTo>
                      <a:pt x="49" y="14"/>
                    </a:lnTo>
                    <a:lnTo>
                      <a:pt x="48" y="12"/>
                    </a:lnTo>
                    <a:lnTo>
                      <a:pt x="47" y="12"/>
                    </a:lnTo>
                    <a:lnTo>
                      <a:pt x="46" y="12"/>
                    </a:lnTo>
                    <a:lnTo>
                      <a:pt x="45" y="13"/>
                    </a:lnTo>
                    <a:lnTo>
                      <a:pt x="44" y="13"/>
                    </a:lnTo>
                    <a:lnTo>
                      <a:pt x="43" y="13"/>
                    </a:lnTo>
                    <a:lnTo>
                      <a:pt x="42" y="13"/>
                    </a:lnTo>
                    <a:lnTo>
                      <a:pt x="41" y="13"/>
                    </a:lnTo>
                    <a:lnTo>
                      <a:pt x="40" y="13"/>
                    </a:lnTo>
                    <a:lnTo>
                      <a:pt x="39" y="12"/>
                    </a:lnTo>
                    <a:lnTo>
                      <a:pt x="38" y="12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4" y="11"/>
                    </a:lnTo>
                    <a:lnTo>
                      <a:pt x="33" y="11"/>
                    </a:lnTo>
                    <a:lnTo>
                      <a:pt x="32" y="10"/>
                    </a:lnTo>
                    <a:lnTo>
                      <a:pt x="31" y="10"/>
                    </a:lnTo>
                    <a:lnTo>
                      <a:pt x="29" y="8"/>
                    </a:lnTo>
                    <a:lnTo>
                      <a:pt x="28" y="7"/>
                    </a:lnTo>
                    <a:lnTo>
                      <a:pt x="27" y="5"/>
                    </a:lnTo>
                    <a:lnTo>
                      <a:pt x="26" y="4"/>
                    </a:lnTo>
                    <a:lnTo>
                      <a:pt x="25" y="3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46" name="Freeform 862"/>
              <p:cNvSpPr>
                <a:spLocks/>
              </p:cNvSpPr>
              <p:nvPr/>
            </p:nvSpPr>
            <p:spPr bwMode="auto">
              <a:xfrm>
                <a:off x="2408" y="3335"/>
                <a:ext cx="5" cy="12"/>
              </a:xfrm>
              <a:custGeom>
                <a:avLst/>
                <a:gdLst>
                  <a:gd name="T0" fmla="*/ 5 w 5"/>
                  <a:gd name="T1" fmla="*/ 7 h 12"/>
                  <a:gd name="T2" fmla="*/ 5 w 5"/>
                  <a:gd name="T3" fmla="*/ 7 h 12"/>
                  <a:gd name="T4" fmla="*/ 4 w 5"/>
                  <a:gd name="T5" fmla="*/ 7 h 12"/>
                  <a:gd name="T6" fmla="*/ 4 w 5"/>
                  <a:gd name="T7" fmla="*/ 7 h 12"/>
                  <a:gd name="T8" fmla="*/ 4 w 5"/>
                  <a:gd name="T9" fmla="*/ 6 h 12"/>
                  <a:gd name="T10" fmla="*/ 3 w 5"/>
                  <a:gd name="T11" fmla="*/ 6 h 12"/>
                  <a:gd name="T12" fmla="*/ 3 w 5"/>
                  <a:gd name="T13" fmla="*/ 5 h 12"/>
                  <a:gd name="T14" fmla="*/ 2 w 5"/>
                  <a:gd name="T15" fmla="*/ 4 h 12"/>
                  <a:gd name="T16" fmla="*/ 2 w 5"/>
                  <a:gd name="T17" fmla="*/ 3 h 12"/>
                  <a:gd name="T18" fmla="*/ 1 w 5"/>
                  <a:gd name="T19" fmla="*/ 2 h 12"/>
                  <a:gd name="T20" fmla="*/ 1 w 5"/>
                  <a:gd name="T21" fmla="*/ 1 h 12"/>
                  <a:gd name="T22" fmla="*/ 0 w 5"/>
                  <a:gd name="T23" fmla="*/ 1 h 12"/>
                  <a:gd name="T24" fmla="*/ 0 w 5"/>
                  <a:gd name="T25" fmla="*/ 0 h 12"/>
                  <a:gd name="T26" fmla="*/ 0 w 5"/>
                  <a:gd name="T27" fmla="*/ 1 h 12"/>
                  <a:gd name="T28" fmla="*/ 0 w 5"/>
                  <a:gd name="T29" fmla="*/ 2 h 12"/>
                  <a:gd name="T30" fmla="*/ 0 w 5"/>
                  <a:gd name="T31" fmla="*/ 4 h 12"/>
                  <a:gd name="T32" fmla="*/ 1 w 5"/>
                  <a:gd name="T33" fmla="*/ 6 h 12"/>
                  <a:gd name="T34" fmla="*/ 1 w 5"/>
                  <a:gd name="T35" fmla="*/ 8 h 12"/>
                  <a:gd name="T36" fmla="*/ 2 w 5"/>
                  <a:gd name="T37" fmla="*/ 9 h 12"/>
                  <a:gd name="T38" fmla="*/ 2 w 5"/>
                  <a:gd name="T39" fmla="*/ 11 h 12"/>
                  <a:gd name="T40" fmla="*/ 3 w 5"/>
                  <a:gd name="T41" fmla="*/ 11 h 12"/>
                  <a:gd name="T42" fmla="*/ 3 w 5"/>
                  <a:gd name="T43" fmla="*/ 11 h 12"/>
                  <a:gd name="T44" fmla="*/ 4 w 5"/>
                  <a:gd name="T45" fmla="*/ 12 h 12"/>
                  <a:gd name="T46" fmla="*/ 4 w 5"/>
                  <a:gd name="T47" fmla="*/ 12 h 12"/>
                  <a:gd name="T48" fmla="*/ 5 w 5"/>
                  <a:gd name="T49" fmla="*/ 12 h 12"/>
                  <a:gd name="T50" fmla="*/ 5 w 5"/>
                  <a:gd name="T5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" h="12">
                    <a:moveTo>
                      <a:pt x="5" y="7"/>
                    </a:moveTo>
                    <a:lnTo>
                      <a:pt x="5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5" y="12"/>
                    </a:lnTo>
                    <a:lnTo>
                      <a:pt x="5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47" name="Freeform 863"/>
              <p:cNvSpPr>
                <a:spLocks/>
              </p:cNvSpPr>
              <p:nvPr/>
            </p:nvSpPr>
            <p:spPr bwMode="auto">
              <a:xfrm>
                <a:off x="2452" y="3314"/>
                <a:ext cx="18" cy="21"/>
              </a:xfrm>
              <a:custGeom>
                <a:avLst/>
                <a:gdLst>
                  <a:gd name="T0" fmla="*/ 18 w 18"/>
                  <a:gd name="T1" fmla="*/ 10 h 21"/>
                  <a:gd name="T2" fmla="*/ 18 w 18"/>
                  <a:gd name="T3" fmla="*/ 0 h 21"/>
                  <a:gd name="T4" fmla="*/ 0 w 18"/>
                  <a:gd name="T5" fmla="*/ 0 h 21"/>
                  <a:gd name="T6" fmla="*/ 0 w 18"/>
                  <a:gd name="T7" fmla="*/ 8 h 21"/>
                  <a:gd name="T8" fmla="*/ 8 w 18"/>
                  <a:gd name="T9" fmla="*/ 21 h 21"/>
                  <a:gd name="T10" fmla="*/ 18 w 18"/>
                  <a:gd name="T11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1">
                    <a:moveTo>
                      <a:pt x="18" y="10"/>
                    </a:moveTo>
                    <a:lnTo>
                      <a:pt x="18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21"/>
                    </a:lnTo>
                    <a:lnTo>
                      <a:pt x="18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48" name="Freeform 864"/>
              <p:cNvSpPr>
                <a:spLocks/>
              </p:cNvSpPr>
              <p:nvPr/>
            </p:nvSpPr>
            <p:spPr bwMode="auto">
              <a:xfrm>
                <a:off x="2438" y="3265"/>
                <a:ext cx="45" cy="27"/>
              </a:xfrm>
              <a:custGeom>
                <a:avLst/>
                <a:gdLst>
                  <a:gd name="T0" fmla="*/ 36 w 45"/>
                  <a:gd name="T1" fmla="*/ 10 h 27"/>
                  <a:gd name="T2" fmla="*/ 36 w 45"/>
                  <a:gd name="T3" fmla="*/ 9 h 27"/>
                  <a:gd name="T4" fmla="*/ 35 w 45"/>
                  <a:gd name="T5" fmla="*/ 8 h 27"/>
                  <a:gd name="T6" fmla="*/ 34 w 45"/>
                  <a:gd name="T7" fmla="*/ 7 h 27"/>
                  <a:gd name="T8" fmla="*/ 33 w 45"/>
                  <a:gd name="T9" fmla="*/ 6 h 27"/>
                  <a:gd name="T10" fmla="*/ 31 w 45"/>
                  <a:gd name="T11" fmla="*/ 5 h 27"/>
                  <a:gd name="T12" fmla="*/ 29 w 45"/>
                  <a:gd name="T13" fmla="*/ 4 h 27"/>
                  <a:gd name="T14" fmla="*/ 27 w 45"/>
                  <a:gd name="T15" fmla="*/ 3 h 27"/>
                  <a:gd name="T16" fmla="*/ 25 w 45"/>
                  <a:gd name="T17" fmla="*/ 2 h 27"/>
                  <a:gd name="T18" fmla="*/ 23 w 45"/>
                  <a:gd name="T19" fmla="*/ 2 h 27"/>
                  <a:gd name="T20" fmla="*/ 20 w 45"/>
                  <a:gd name="T21" fmla="*/ 1 h 27"/>
                  <a:gd name="T22" fmla="*/ 18 w 45"/>
                  <a:gd name="T23" fmla="*/ 0 h 27"/>
                  <a:gd name="T24" fmla="*/ 15 w 45"/>
                  <a:gd name="T25" fmla="*/ 0 h 27"/>
                  <a:gd name="T26" fmla="*/ 13 w 45"/>
                  <a:gd name="T27" fmla="*/ 0 h 27"/>
                  <a:gd name="T28" fmla="*/ 11 w 45"/>
                  <a:gd name="T29" fmla="*/ 0 h 27"/>
                  <a:gd name="T30" fmla="*/ 8 w 45"/>
                  <a:gd name="T31" fmla="*/ 1 h 27"/>
                  <a:gd name="T32" fmla="*/ 6 w 45"/>
                  <a:gd name="T33" fmla="*/ 1 h 27"/>
                  <a:gd name="T34" fmla="*/ 3 w 45"/>
                  <a:gd name="T35" fmla="*/ 3 h 27"/>
                  <a:gd name="T36" fmla="*/ 2 w 45"/>
                  <a:gd name="T37" fmla="*/ 5 h 27"/>
                  <a:gd name="T38" fmla="*/ 1 w 45"/>
                  <a:gd name="T39" fmla="*/ 8 h 27"/>
                  <a:gd name="T40" fmla="*/ 0 w 45"/>
                  <a:gd name="T41" fmla="*/ 10 h 27"/>
                  <a:gd name="T42" fmla="*/ 0 w 45"/>
                  <a:gd name="T43" fmla="*/ 12 h 27"/>
                  <a:gd name="T44" fmla="*/ 1 w 45"/>
                  <a:gd name="T45" fmla="*/ 14 h 27"/>
                  <a:gd name="T46" fmla="*/ 2 w 45"/>
                  <a:gd name="T47" fmla="*/ 15 h 27"/>
                  <a:gd name="T48" fmla="*/ 3 w 45"/>
                  <a:gd name="T49" fmla="*/ 15 h 27"/>
                  <a:gd name="T50" fmla="*/ 3 w 45"/>
                  <a:gd name="T51" fmla="*/ 16 h 27"/>
                  <a:gd name="T52" fmla="*/ 5 w 45"/>
                  <a:gd name="T53" fmla="*/ 16 h 27"/>
                  <a:gd name="T54" fmla="*/ 6 w 45"/>
                  <a:gd name="T55" fmla="*/ 17 h 27"/>
                  <a:gd name="T56" fmla="*/ 8 w 45"/>
                  <a:gd name="T57" fmla="*/ 17 h 27"/>
                  <a:gd name="T58" fmla="*/ 11 w 45"/>
                  <a:gd name="T59" fmla="*/ 18 h 27"/>
                  <a:gd name="T60" fmla="*/ 14 w 45"/>
                  <a:gd name="T61" fmla="*/ 19 h 27"/>
                  <a:gd name="T62" fmla="*/ 16 w 45"/>
                  <a:gd name="T63" fmla="*/ 20 h 27"/>
                  <a:gd name="T64" fmla="*/ 19 w 45"/>
                  <a:gd name="T65" fmla="*/ 21 h 27"/>
                  <a:gd name="T66" fmla="*/ 22 w 45"/>
                  <a:gd name="T67" fmla="*/ 23 h 27"/>
                  <a:gd name="T68" fmla="*/ 25 w 45"/>
                  <a:gd name="T69" fmla="*/ 24 h 27"/>
                  <a:gd name="T70" fmla="*/ 28 w 45"/>
                  <a:gd name="T71" fmla="*/ 25 h 27"/>
                  <a:gd name="T72" fmla="*/ 30 w 45"/>
                  <a:gd name="T73" fmla="*/ 26 h 27"/>
                  <a:gd name="T74" fmla="*/ 33 w 45"/>
                  <a:gd name="T75" fmla="*/ 26 h 27"/>
                  <a:gd name="T76" fmla="*/ 34 w 45"/>
                  <a:gd name="T77" fmla="*/ 27 h 27"/>
                  <a:gd name="T78" fmla="*/ 36 w 45"/>
                  <a:gd name="T79" fmla="*/ 27 h 27"/>
                  <a:gd name="T80" fmla="*/ 37 w 45"/>
                  <a:gd name="T81" fmla="*/ 27 h 27"/>
                  <a:gd name="T82" fmla="*/ 38 w 45"/>
                  <a:gd name="T83" fmla="*/ 27 h 27"/>
                  <a:gd name="T84" fmla="*/ 40 w 45"/>
                  <a:gd name="T85" fmla="*/ 27 h 27"/>
                  <a:gd name="T86" fmla="*/ 41 w 45"/>
                  <a:gd name="T87" fmla="*/ 27 h 27"/>
                  <a:gd name="T88" fmla="*/ 42 w 45"/>
                  <a:gd name="T89" fmla="*/ 27 h 27"/>
                  <a:gd name="T90" fmla="*/ 43 w 45"/>
                  <a:gd name="T91" fmla="*/ 27 h 27"/>
                  <a:gd name="T92" fmla="*/ 44 w 45"/>
                  <a:gd name="T93" fmla="*/ 26 h 27"/>
                  <a:gd name="T94" fmla="*/ 44 w 45"/>
                  <a:gd name="T95" fmla="*/ 25 h 27"/>
                  <a:gd name="T96" fmla="*/ 45 w 45"/>
                  <a:gd name="T97" fmla="*/ 23 h 27"/>
                  <a:gd name="T98" fmla="*/ 45 w 45"/>
                  <a:gd name="T99" fmla="*/ 20 h 27"/>
                  <a:gd name="T100" fmla="*/ 44 w 45"/>
                  <a:gd name="T101" fmla="*/ 18 h 27"/>
                  <a:gd name="T102" fmla="*/ 44 w 45"/>
                  <a:gd name="T103" fmla="*/ 16 h 27"/>
                  <a:gd name="T104" fmla="*/ 42 w 45"/>
                  <a:gd name="T105" fmla="*/ 14 h 27"/>
                  <a:gd name="T106" fmla="*/ 41 w 45"/>
                  <a:gd name="T107" fmla="*/ 13 h 27"/>
                  <a:gd name="T108" fmla="*/ 39 w 45"/>
                  <a:gd name="T109" fmla="*/ 11 h 27"/>
                  <a:gd name="T110" fmla="*/ 38 w 45"/>
                  <a:gd name="T111" fmla="*/ 10 h 27"/>
                  <a:gd name="T112" fmla="*/ 36 w 45"/>
                  <a:gd name="T11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5" h="27">
                    <a:moveTo>
                      <a:pt x="36" y="10"/>
                    </a:moveTo>
                    <a:lnTo>
                      <a:pt x="36" y="9"/>
                    </a:lnTo>
                    <a:lnTo>
                      <a:pt x="35" y="8"/>
                    </a:lnTo>
                    <a:lnTo>
                      <a:pt x="34" y="7"/>
                    </a:lnTo>
                    <a:lnTo>
                      <a:pt x="33" y="6"/>
                    </a:lnTo>
                    <a:lnTo>
                      <a:pt x="31" y="5"/>
                    </a:lnTo>
                    <a:lnTo>
                      <a:pt x="29" y="4"/>
                    </a:lnTo>
                    <a:lnTo>
                      <a:pt x="27" y="3"/>
                    </a:lnTo>
                    <a:lnTo>
                      <a:pt x="25" y="2"/>
                    </a:lnTo>
                    <a:lnTo>
                      <a:pt x="23" y="2"/>
                    </a:lnTo>
                    <a:lnTo>
                      <a:pt x="20" y="1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5" y="16"/>
                    </a:lnTo>
                    <a:lnTo>
                      <a:pt x="6" y="17"/>
                    </a:lnTo>
                    <a:lnTo>
                      <a:pt x="8" y="17"/>
                    </a:lnTo>
                    <a:lnTo>
                      <a:pt x="11" y="18"/>
                    </a:lnTo>
                    <a:lnTo>
                      <a:pt x="14" y="19"/>
                    </a:lnTo>
                    <a:lnTo>
                      <a:pt x="16" y="20"/>
                    </a:lnTo>
                    <a:lnTo>
                      <a:pt x="19" y="21"/>
                    </a:lnTo>
                    <a:lnTo>
                      <a:pt x="22" y="23"/>
                    </a:lnTo>
                    <a:lnTo>
                      <a:pt x="25" y="24"/>
                    </a:lnTo>
                    <a:lnTo>
                      <a:pt x="28" y="25"/>
                    </a:lnTo>
                    <a:lnTo>
                      <a:pt x="30" y="26"/>
                    </a:lnTo>
                    <a:lnTo>
                      <a:pt x="33" y="26"/>
                    </a:lnTo>
                    <a:lnTo>
                      <a:pt x="34" y="27"/>
                    </a:lnTo>
                    <a:lnTo>
                      <a:pt x="36" y="27"/>
                    </a:lnTo>
                    <a:lnTo>
                      <a:pt x="37" y="27"/>
                    </a:lnTo>
                    <a:lnTo>
                      <a:pt x="38" y="27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7"/>
                    </a:lnTo>
                    <a:lnTo>
                      <a:pt x="44" y="26"/>
                    </a:lnTo>
                    <a:lnTo>
                      <a:pt x="44" y="25"/>
                    </a:lnTo>
                    <a:lnTo>
                      <a:pt x="45" y="23"/>
                    </a:lnTo>
                    <a:lnTo>
                      <a:pt x="45" y="20"/>
                    </a:lnTo>
                    <a:lnTo>
                      <a:pt x="44" y="18"/>
                    </a:lnTo>
                    <a:lnTo>
                      <a:pt x="44" y="16"/>
                    </a:lnTo>
                    <a:lnTo>
                      <a:pt x="42" y="14"/>
                    </a:lnTo>
                    <a:lnTo>
                      <a:pt x="41" y="13"/>
                    </a:lnTo>
                    <a:lnTo>
                      <a:pt x="39" y="11"/>
                    </a:lnTo>
                    <a:lnTo>
                      <a:pt x="38" y="10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49" name="Freeform 865"/>
              <p:cNvSpPr>
                <a:spLocks/>
              </p:cNvSpPr>
              <p:nvPr/>
            </p:nvSpPr>
            <p:spPr bwMode="auto">
              <a:xfrm>
                <a:off x="2432" y="3273"/>
                <a:ext cx="53" cy="47"/>
              </a:xfrm>
              <a:custGeom>
                <a:avLst/>
                <a:gdLst>
                  <a:gd name="T0" fmla="*/ 45 w 53"/>
                  <a:gd name="T1" fmla="*/ 14 h 47"/>
                  <a:gd name="T2" fmla="*/ 45 w 53"/>
                  <a:gd name="T3" fmla="*/ 14 h 47"/>
                  <a:gd name="T4" fmla="*/ 45 w 53"/>
                  <a:gd name="T5" fmla="*/ 12 h 47"/>
                  <a:gd name="T6" fmla="*/ 43 w 53"/>
                  <a:gd name="T7" fmla="*/ 10 h 47"/>
                  <a:gd name="T8" fmla="*/ 41 w 53"/>
                  <a:gd name="T9" fmla="*/ 7 h 47"/>
                  <a:gd name="T10" fmla="*/ 38 w 53"/>
                  <a:gd name="T11" fmla="*/ 5 h 47"/>
                  <a:gd name="T12" fmla="*/ 35 w 53"/>
                  <a:gd name="T13" fmla="*/ 3 h 47"/>
                  <a:gd name="T14" fmla="*/ 32 w 53"/>
                  <a:gd name="T15" fmla="*/ 1 h 47"/>
                  <a:gd name="T16" fmla="*/ 29 w 53"/>
                  <a:gd name="T17" fmla="*/ 0 h 47"/>
                  <a:gd name="T18" fmla="*/ 26 w 53"/>
                  <a:gd name="T19" fmla="*/ 0 h 47"/>
                  <a:gd name="T20" fmla="*/ 21 w 53"/>
                  <a:gd name="T21" fmla="*/ 0 h 47"/>
                  <a:gd name="T22" fmla="*/ 17 w 53"/>
                  <a:gd name="T23" fmla="*/ 1 h 47"/>
                  <a:gd name="T24" fmla="*/ 13 w 53"/>
                  <a:gd name="T25" fmla="*/ 3 h 47"/>
                  <a:gd name="T26" fmla="*/ 9 w 53"/>
                  <a:gd name="T27" fmla="*/ 5 h 47"/>
                  <a:gd name="T28" fmla="*/ 6 w 53"/>
                  <a:gd name="T29" fmla="*/ 8 h 47"/>
                  <a:gd name="T30" fmla="*/ 3 w 53"/>
                  <a:gd name="T31" fmla="*/ 12 h 47"/>
                  <a:gd name="T32" fmla="*/ 1 w 53"/>
                  <a:gd name="T33" fmla="*/ 16 h 47"/>
                  <a:gd name="T34" fmla="*/ 0 w 53"/>
                  <a:gd name="T35" fmla="*/ 21 h 47"/>
                  <a:gd name="T36" fmla="*/ 0 w 53"/>
                  <a:gd name="T37" fmla="*/ 26 h 47"/>
                  <a:gd name="T38" fmla="*/ 1 w 53"/>
                  <a:gd name="T39" fmla="*/ 30 h 47"/>
                  <a:gd name="T40" fmla="*/ 3 w 53"/>
                  <a:gd name="T41" fmla="*/ 34 h 47"/>
                  <a:gd name="T42" fmla="*/ 6 w 53"/>
                  <a:gd name="T43" fmla="*/ 38 h 47"/>
                  <a:gd name="T44" fmla="*/ 9 w 53"/>
                  <a:gd name="T45" fmla="*/ 41 h 47"/>
                  <a:gd name="T46" fmla="*/ 13 w 53"/>
                  <a:gd name="T47" fmla="*/ 44 h 47"/>
                  <a:gd name="T48" fmla="*/ 17 w 53"/>
                  <a:gd name="T49" fmla="*/ 46 h 47"/>
                  <a:gd name="T50" fmla="*/ 21 w 53"/>
                  <a:gd name="T51" fmla="*/ 47 h 47"/>
                  <a:gd name="T52" fmla="*/ 26 w 53"/>
                  <a:gd name="T53" fmla="*/ 47 h 47"/>
                  <a:gd name="T54" fmla="*/ 29 w 53"/>
                  <a:gd name="T55" fmla="*/ 46 h 47"/>
                  <a:gd name="T56" fmla="*/ 32 w 53"/>
                  <a:gd name="T57" fmla="*/ 45 h 47"/>
                  <a:gd name="T58" fmla="*/ 35 w 53"/>
                  <a:gd name="T59" fmla="*/ 44 h 47"/>
                  <a:gd name="T60" fmla="*/ 38 w 53"/>
                  <a:gd name="T61" fmla="*/ 42 h 47"/>
                  <a:gd name="T62" fmla="*/ 40 w 53"/>
                  <a:gd name="T63" fmla="*/ 40 h 47"/>
                  <a:gd name="T64" fmla="*/ 42 w 53"/>
                  <a:gd name="T65" fmla="*/ 38 h 47"/>
                  <a:gd name="T66" fmla="*/ 44 w 53"/>
                  <a:gd name="T67" fmla="*/ 35 h 47"/>
                  <a:gd name="T68" fmla="*/ 45 w 53"/>
                  <a:gd name="T69" fmla="*/ 34 h 47"/>
                  <a:gd name="T70" fmla="*/ 45 w 53"/>
                  <a:gd name="T71" fmla="*/ 34 h 47"/>
                  <a:gd name="T72" fmla="*/ 47 w 53"/>
                  <a:gd name="T73" fmla="*/ 34 h 47"/>
                  <a:gd name="T74" fmla="*/ 50 w 53"/>
                  <a:gd name="T75" fmla="*/ 32 h 47"/>
                  <a:gd name="T76" fmla="*/ 52 w 53"/>
                  <a:gd name="T77" fmla="*/ 29 h 47"/>
                  <a:gd name="T78" fmla="*/ 53 w 53"/>
                  <a:gd name="T79" fmla="*/ 26 h 47"/>
                  <a:gd name="T80" fmla="*/ 53 w 53"/>
                  <a:gd name="T81" fmla="*/ 22 h 47"/>
                  <a:gd name="T82" fmla="*/ 52 w 53"/>
                  <a:gd name="T83" fmla="*/ 18 h 47"/>
                  <a:gd name="T84" fmla="*/ 50 w 53"/>
                  <a:gd name="T85" fmla="*/ 16 h 47"/>
                  <a:gd name="T86" fmla="*/ 47 w 53"/>
                  <a:gd name="T87" fmla="*/ 1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3" h="47">
                    <a:moveTo>
                      <a:pt x="45" y="14"/>
                    </a:moveTo>
                    <a:lnTo>
                      <a:pt x="45" y="14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5" y="12"/>
                    </a:lnTo>
                    <a:lnTo>
                      <a:pt x="44" y="11"/>
                    </a:lnTo>
                    <a:lnTo>
                      <a:pt x="43" y="10"/>
                    </a:lnTo>
                    <a:lnTo>
                      <a:pt x="42" y="8"/>
                    </a:lnTo>
                    <a:lnTo>
                      <a:pt x="41" y="7"/>
                    </a:lnTo>
                    <a:lnTo>
                      <a:pt x="40" y="6"/>
                    </a:lnTo>
                    <a:lnTo>
                      <a:pt x="38" y="5"/>
                    </a:lnTo>
                    <a:lnTo>
                      <a:pt x="37" y="4"/>
                    </a:lnTo>
                    <a:lnTo>
                      <a:pt x="35" y="3"/>
                    </a:lnTo>
                    <a:lnTo>
                      <a:pt x="34" y="2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5" y="2"/>
                    </a:lnTo>
                    <a:lnTo>
                      <a:pt x="13" y="3"/>
                    </a:lnTo>
                    <a:lnTo>
                      <a:pt x="11" y="4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1" y="16"/>
                    </a:lnTo>
                    <a:lnTo>
                      <a:pt x="1" y="19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1" y="28"/>
                    </a:lnTo>
                    <a:lnTo>
                      <a:pt x="1" y="30"/>
                    </a:lnTo>
                    <a:lnTo>
                      <a:pt x="2" y="32"/>
                    </a:lnTo>
                    <a:lnTo>
                      <a:pt x="3" y="34"/>
                    </a:lnTo>
                    <a:lnTo>
                      <a:pt x="4" y="37"/>
                    </a:lnTo>
                    <a:lnTo>
                      <a:pt x="6" y="38"/>
                    </a:lnTo>
                    <a:lnTo>
                      <a:pt x="7" y="40"/>
                    </a:lnTo>
                    <a:lnTo>
                      <a:pt x="9" y="41"/>
                    </a:lnTo>
                    <a:lnTo>
                      <a:pt x="11" y="43"/>
                    </a:lnTo>
                    <a:lnTo>
                      <a:pt x="13" y="44"/>
                    </a:lnTo>
                    <a:lnTo>
                      <a:pt x="15" y="45"/>
                    </a:lnTo>
                    <a:lnTo>
                      <a:pt x="17" y="46"/>
                    </a:lnTo>
                    <a:lnTo>
                      <a:pt x="19" y="46"/>
                    </a:lnTo>
                    <a:lnTo>
                      <a:pt x="21" y="47"/>
                    </a:lnTo>
                    <a:lnTo>
                      <a:pt x="24" y="47"/>
                    </a:lnTo>
                    <a:lnTo>
                      <a:pt x="26" y="47"/>
                    </a:lnTo>
                    <a:lnTo>
                      <a:pt x="27" y="46"/>
                    </a:lnTo>
                    <a:lnTo>
                      <a:pt x="29" y="46"/>
                    </a:lnTo>
                    <a:lnTo>
                      <a:pt x="30" y="46"/>
                    </a:lnTo>
                    <a:lnTo>
                      <a:pt x="32" y="45"/>
                    </a:lnTo>
                    <a:lnTo>
                      <a:pt x="33" y="45"/>
                    </a:lnTo>
                    <a:lnTo>
                      <a:pt x="35" y="44"/>
                    </a:lnTo>
                    <a:lnTo>
                      <a:pt x="36" y="43"/>
                    </a:lnTo>
                    <a:lnTo>
                      <a:pt x="38" y="42"/>
                    </a:lnTo>
                    <a:lnTo>
                      <a:pt x="39" y="41"/>
                    </a:lnTo>
                    <a:lnTo>
                      <a:pt x="40" y="40"/>
                    </a:lnTo>
                    <a:lnTo>
                      <a:pt x="41" y="39"/>
                    </a:lnTo>
                    <a:lnTo>
                      <a:pt x="42" y="38"/>
                    </a:lnTo>
                    <a:lnTo>
                      <a:pt x="43" y="37"/>
                    </a:lnTo>
                    <a:lnTo>
                      <a:pt x="44" y="35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7" y="34"/>
                    </a:lnTo>
                    <a:lnTo>
                      <a:pt x="48" y="33"/>
                    </a:lnTo>
                    <a:lnTo>
                      <a:pt x="50" y="32"/>
                    </a:lnTo>
                    <a:lnTo>
                      <a:pt x="51" y="31"/>
                    </a:lnTo>
                    <a:lnTo>
                      <a:pt x="52" y="29"/>
                    </a:lnTo>
                    <a:lnTo>
                      <a:pt x="53" y="28"/>
                    </a:lnTo>
                    <a:lnTo>
                      <a:pt x="53" y="26"/>
                    </a:lnTo>
                    <a:lnTo>
                      <a:pt x="53" y="24"/>
                    </a:lnTo>
                    <a:lnTo>
                      <a:pt x="53" y="22"/>
                    </a:lnTo>
                    <a:lnTo>
                      <a:pt x="53" y="20"/>
                    </a:lnTo>
                    <a:lnTo>
                      <a:pt x="52" y="18"/>
                    </a:lnTo>
                    <a:lnTo>
                      <a:pt x="51" y="17"/>
                    </a:lnTo>
                    <a:lnTo>
                      <a:pt x="50" y="16"/>
                    </a:lnTo>
                    <a:lnTo>
                      <a:pt x="48" y="15"/>
                    </a:lnTo>
                    <a:lnTo>
                      <a:pt x="47" y="14"/>
                    </a:lnTo>
                    <a:lnTo>
                      <a:pt x="45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50" name="Freeform 866"/>
              <p:cNvSpPr>
                <a:spLocks/>
              </p:cNvSpPr>
              <p:nvPr/>
            </p:nvSpPr>
            <p:spPr bwMode="auto">
              <a:xfrm>
                <a:off x="2436" y="3277"/>
                <a:ext cx="46" cy="39"/>
              </a:xfrm>
              <a:custGeom>
                <a:avLst/>
                <a:gdLst>
                  <a:gd name="T0" fmla="*/ 41 w 46"/>
                  <a:gd name="T1" fmla="*/ 15 h 39"/>
                  <a:gd name="T2" fmla="*/ 40 w 46"/>
                  <a:gd name="T3" fmla="*/ 15 h 39"/>
                  <a:gd name="T4" fmla="*/ 39 w 46"/>
                  <a:gd name="T5" fmla="*/ 14 h 39"/>
                  <a:gd name="T6" fmla="*/ 38 w 46"/>
                  <a:gd name="T7" fmla="*/ 11 h 39"/>
                  <a:gd name="T8" fmla="*/ 36 w 46"/>
                  <a:gd name="T9" fmla="*/ 8 h 39"/>
                  <a:gd name="T10" fmla="*/ 34 w 46"/>
                  <a:gd name="T11" fmla="*/ 5 h 39"/>
                  <a:gd name="T12" fmla="*/ 31 w 46"/>
                  <a:gd name="T13" fmla="*/ 3 h 39"/>
                  <a:gd name="T14" fmla="*/ 28 w 46"/>
                  <a:gd name="T15" fmla="*/ 1 h 39"/>
                  <a:gd name="T16" fmla="*/ 25 w 46"/>
                  <a:gd name="T17" fmla="*/ 0 h 39"/>
                  <a:gd name="T18" fmla="*/ 22 w 46"/>
                  <a:gd name="T19" fmla="*/ 0 h 39"/>
                  <a:gd name="T20" fmla="*/ 18 w 46"/>
                  <a:gd name="T21" fmla="*/ 0 h 39"/>
                  <a:gd name="T22" fmla="*/ 14 w 46"/>
                  <a:gd name="T23" fmla="*/ 0 h 39"/>
                  <a:gd name="T24" fmla="*/ 10 w 46"/>
                  <a:gd name="T25" fmla="*/ 2 h 39"/>
                  <a:gd name="T26" fmla="*/ 7 w 46"/>
                  <a:gd name="T27" fmla="*/ 4 h 39"/>
                  <a:gd name="T28" fmla="*/ 4 w 46"/>
                  <a:gd name="T29" fmla="*/ 7 h 39"/>
                  <a:gd name="T30" fmla="*/ 2 w 46"/>
                  <a:gd name="T31" fmla="*/ 10 h 39"/>
                  <a:gd name="T32" fmla="*/ 1 w 46"/>
                  <a:gd name="T33" fmla="*/ 13 h 39"/>
                  <a:gd name="T34" fmla="*/ 0 w 46"/>
                  <a:gd name="T35" fmla="*/ 17 h 39"/>
                  <a:gd name="T36" fmla="*/ 0 w 46"/>
                  <a:gd name="T37" fmla="*/ 21 h 39"/>
                  <a:gd name="T38" fmla="*/ 1 w 46"/>
                  <a:gd name="T39" fmla="*/ 25 h 39"/>
                  <a:gd name="T40" fmla="*/ 2 w 46"/>
                  <a:gd name="T41" fmla="*/ 29 h 39"/>
                  <a:gd name="T42" fmla="*/ 4 w 46"/>
                  <a:gd name="T43" fmla="*/ 32 h 39"/>
                  <a:gd name="T44" fmla="*/ 7 w 46"/>
                  <a:gd name="T45" fmla="*/ 35 h 39"/>
                  <a:gd name="T46" fmla="*/ 10 w 46"/>
                  <a:gd name="T47" fmla="*/ 37 h 39"/>
                  <a:gd name="T48" fmla="*/ 14 w 46"/>
                  <a:gd name="T49" fmla="*/ 38 h 39"/>
                  <a:gd name="T50" fmla="*/ 18 w 46"/>
                  <a:gd name="T51" fmla="*/ 39 h 39"/>
                  <a:gd name="T52" fmla="*/ 21 w 46"/>
                  <a:gd name="T53" fmla="*/ 39 h 39"/>
                  <a:gd name="T54" fmla="*/ 25 w 46"/>
                  <a:gd name="T55" fmla="*/ 39 h 39"/>
                  <a:gd name="T56" fmla="*/ 28 w 46"/>
                  <a:gd name="T57" fmla="*/ 37 h 39"/>
                  <a:gd name="T58" fmla="*/ 31 w 46"/>
                  <a:gd name="T59" fmla="*/ 36 h 39"/>
                  <a:gd name="T60" fmla="*/ 33 w 46"/>
                  <a:gd name="T61" fmla="*/ 34 h 39"/>
                  <a:gd name="T62" fmla="*/ 35 w 46"/>
                  <a:gd name="T63" fmla="*/ 32 h 39"/>
                  <a:gd name="T64" fmla="*/ 37 w 46"/>
                  <a:gd name="T65" fmla="*/ 29 h 39"/>
                  <a:gd name="T66" fmla="*/ 38 w 46"/>
                  <a:gd name="T67" fmla="*/ 26 h 39"/>
                  <a:gd name="T68" fmla="*/ 39 w 46"/>
                  <a:gd name="T69" fmla="*/ 25 h 39"/>
                  <a:gd name="T70" fmla="*/ 40 w 46"/>
                  <a:gd name="T71" fmla="*/ 25 h 39"/>
                  <a:gd name="T72" fmla="*/ 41 w 46"/>
                  <a:gd name="T73" fmla="*/ 26 h 39"/>
                  <a:gd name="T74" fmla="*/ 41 w 46"/>
                  <a:gd name="T75" fmla="*/ 26 h 39"/>
                  <a:gd name="T76" fmla="*/ 43 w 46"/>
                  <a:gd name="T77" fmla="*/ 26 h 39"/>
                  <a:gd name="T78" fmla="*/ 44 w 46"/>
                  <a:gd name="T79" fmla="*/ 25 h 39"/>
                  <a:gd name="T80" fmla="*/ 46 w 46"/>
                  <a:gd name="T81" fmla="*/ 24 h 39"/>
                  <a:gd name="T82" fmla="*/ 46 w 46"/>
                  <a:gd name="T83" fmla="*/ 22 h 39"/>
                  <a:gd name="T84" fmla="*/ 46 w 46"/>
                  <a:gd name="T85" fmla="*/ 19 h 39"/>
                  <a:gd name="T86" fmla="*/ 46 w 46"/>
                  <a:gd name="T87" fmla="*/ 17 h 39"/>
                  <a:gd name="T88" fmla="*/ 44 w 46"/>
                  <a:gd name="T89" fmla="*/ 16 h 39"/>
                  <a:gd name="T90" fmla="*/ 43 w 46"/>
                  <a:gd name="T91" fmla="*/ 1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39">
                    <a:moveTo>
                      <a:pt x="42" y="15"/>
                    </a:moveTo>
                    <a:lnTo>
                      <a:pt x="41" y="15"/>
                    </a:lnTo>
                    <a:lnTo>
                      <a:pt x="40" y="15"/>
                    </a:lnTo>
                    <a:lnTo>
                      <a:pt x="40" y="15"/>
                    </a:lnTo>
                    <a:lnTo>
                      <a:pt x="39" y="16"/>
                    </a:lnTo>
                    <a:lnTo>
                      <a:pt x="39" y="14"/>
                    </a:lnTo>
                    <a:lnTo>
                      <a:pt x="38" y="13"/>
                    </a:lnTo>
                    <a:lnTo>
                      <a:pt x="38" y="11"/>
                    </a:lnTo>
                    <a:lnTo>
                      <a:pt x="37" y="9"/>
                    </a:lnTo>
                    <a:lnTo>
                      <a:pt x="36" y="8"/>
                    </a:lnTo>
                    <a:lnTo>
                      <a:pt x="35" y="7"/>
                    </a:lnTo>
                    <a:lnTo>
                      <a:pt x="34" y="5"/>
                    </a:lnTo>
                    <a:lnTo>
                      <a:pt x="32" y="4"/>
                    </a:lnTo>
                    <a:lnTo>
                      <a:pt x="31" y="3"/>
                    </a:lnTo>
                    <a:lnTo>
                      <a:pt x="30" y="2"/>
                    </a:lnTo>
                    <a:lnTo>
                      <a:pt x="28" y="1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1"/>
                    </a:lnTo>
                    <a:lnTo>
                      <a:pt x="10" y="2"/>
                    </a:lnTo>
                    <a:lnTo>
                      <a:pt x="9" y="3"/>
                    </a:lnTo>
                    <a:lnTo>
                      <a:pt x="7" y="4"/>
                    </a:lnTo>
                    <a:lnTo>
                      <a:pt x="6" y="5"/>
                    </a:lnTo>
                    <a:lnTo>
                      <a:pt x="4" y="7"/>
                    </a:lnTo>
                    <a:lnTo>
                      <a:pt x="3" y="8"/>
                    </a:lnTo>
                    <a:lnTo>
                      <a:pt x="2" y="10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1" y="25"/>
                    </a:lnTo>
                    <a:lnTo>
                      <a:pt x="1" y="27"/>
                    </a:lnTo>
                    <a:lnTo>
                      <a:pt x="2" y="29"/>
                    </a:lnTo>
                    <a:lnTo>
                      <a:pt x="3" y="30"/>
                    </a:lnTo>
                    <a:lnTo>
                      <a:pt x="4" y="32"/>
                    </a:lnTo>
                    <a:lnTo>
                      <a:pt x="6" y="33"/>
                    </a:lnTo>
                    <a:lnTo>
                      <a:pt x="7" y="35"/>
                    </a:lnTo>
                    <a:lnTo>
                      <a:pt x="9" y="36"/>
                    </a:lnTo>
                    <a:lnTo>
                      <a:pt x="10" y="37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6" y="39"/>
                    </a:lnTo>
                    <a:lnTo>
                      <a:pt x="18" y="39"/>
                    </a:lnTo>
                    <a:lnTo>
                      <a:pt x="20" y="39"/>
                    </a:lnTo>
                    <a:lnTo>
                      <a:pt x="21" y="39"/>
                    </a:lnTo>
                    <a:lnTo>
                      <a:pt x="23" y="39"/>
                    </a:lnTo>
                    <a:lnTo>
                      <a:pt x="25" y="39"/>
                    </a:lnTo>
                    <a:lnTo>
                      <a:pt x="26" y="38"/>
                    </a:lnTo>
                    <a:lnTo>
                      <a:pt x="28" y="37"/>
                    </a:lnTo>
                    <a:lnTo>
                      <a:pt x="29" y="37"/>
                    </a:lnTo>
                    <a:lnTo>
                      <a:pt x="31" y="36"/>
                    </a:lnTo>
                    <a:lnTo>
                      <a:pt x="32" y="35"/>
                    </a:lnTo>
                    <a:lnTo>
                      <a:pt x="33" y="34"/>
                    </a:lnTo>
                    <a:lnTo>
                      <a:pt x="34" y="33"/>
                    </a:lnTo>
                    <a:lnTo>
                      <a:pt x="35" y="32"/>
                    </a:lnTo>
                    <a:lnTo>
                      <a:pt x="36" y="30"/>
                    </a:lnTo>
                    <a:lnTo>
                      <a:pt x="37" y="29"/>
                    </a:lnTo>
                    <a:lnTo>
                      <a:pt x="38" y="28"/>
                    </a:lnTo>
                    <a:lnTo>
                      <a:pt x="38" y="26"/>
                    </a:lnTo>
                    <a:lnTo>
                      <a:pt x="39" y="25"/>
                    </a:lnTo>
                    <a:lnTo>
                      <a:pt x="39" y="25"/>
                    </a:lnTo>
                    <a:lnTo>
                      <a:pt x="39" y="25"/>
                    </a:lnTo>
                    <a:lnTo>
                      <a:pt x="40" y="25"/>
                    </a:lnTo>
                    <a:lnTo>
                      <a:pt x="40" y="26"/>
                    </a:lnTo>
                    <a:lnTo>
                      <a:pt x="41" y="26"/>
                    </a:lnTo>
                    <a:lnTo>
                      <a:pt x="41" y="26"/>
                    </a:lnTo>
                    <a:lnTo>
                      <a:pt x="41" y="26"/>
                    </a:lnTo>
                    <a:lnTo>
                      <a:pt x="42" y="26"/>
                    </a:lnTo>
                    <a:lnTo>
                      <a:pt x="43" y="26"/>
                    </a:lnTo>
                    <a:lnTo>
                      <a:pt x="44" y="26"/>
                    </a:lnTo>
                    <a:lnTo>
                      <a:pt x="44" y="25"/>
                    </a:lnTo>
                    <a:lnTo>
                      <a:pt x="45" y="24"/>
                    </a:lnTo>
                    <a:lnTo>
                      <a:pt x="46" y="24"/>
                    </a:lnTo>
                    <a:lnTo>
                      <a:pt x="46" y="23"/>
                    </a:lnTo>
                    <a:lnTo>
                      <a:pt x="46" y="22"/>
                    </a:lnTo>
                    <a:lnTo>
                      <a:pt x="46" y="20"/>
                    </a:lnTo>
                    <a:lnTo>
                      <a:pt x="46" y="19"/>
                    </a:lnTo>
                    <a:lnTo>
                      <a:pt x="46" y="18"/>
                    </a:lnTo>
                    <a:lnTo>
                      <a:pt x="46" y="17"/>
                    </a:lnTo>
                    <a:lnTo>
                      <a:pt x="45" y="16"/>
                    </a:lnTo>
                    <a:lnTo>
                      <a:pt x="44" y="16"/>
                    </a:lnTo>
                    <a:lnTo>
                      <a:pt x="44" y="15"/>
                    </a:lnTo>
                    <a:lnTo>
                      <a:pt x="43" y="15"/>
                    </a:lnTo>
                    <a:lnTo>
                      <a:pt x="42" y="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51" name="Freeform 867"/>
              <p:cNvSpPr>
                <a:spLocks/>
              </p:cNvSpPr>
              <p:nvPr/>
            </p:nvSpPr>
            <p:spPr bwMode="auto">
              <a:xfrm>
                <a:off x="2477" y="3299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3 h 3"/>
                  <a:gd name="T4" fmla="*/ 2 w 3"/>
                  <a:gd name="T5" fmla="*/ 3 h 3"/>
                  <a:gd name="T6" fmla="*/ 3 w 3"/>
                  <a:gd name="T7" fmla="*/ 2 h 3"/>
                  <a:gd name="T8" fmla="*/ 3 w 3"/>
                  <a:gd name="T9" fmla="*/ 2 h 3"/>
                  <a:gd name="T10" fmla="*/ 3 w 3"/>
                  <a:gd name="T11" fmla="*/ 1 h 3"/>
                  <a:gd name="T12" fmla="*/ 2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  <a:gd name="T18" fmla="*/ 0 w 3"/>
                  <a:gd name="T19" fmla="*/ 0 h 3"/>
                  <a:gd name="T20" fmla="*/ 0 w 3"/>
                  <a:gd name="T21" fmla="*/ 1 h 3"/>
                  <a:gd name="T22" fmla="*/ 0 w 3"/>
                  <a:gd name="T23" fmla="*/ 1 h 3"/>
                  <a:gd name="T24" fmla="*/ 0 w 3"/>
                  <a:gd name="T25" fmla="*/ 2 h 3"/>
                  <a:gd name="T26" fmla="*/ 0 w 3"/>
                  <a:gd name="T27" fmla="*/ 2 h 3"/>
                  <a:gd name="T28" fmla="*/ 0 w 3"/>
                  <a:gd name="T29" fmla="*/ 3 h 3"/>
                  <a:gd name="T30" fmla="*/ 0 w 3"/>
                  <a:gd name="T31" fmla="*/ 3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52" name="Freeform 868"/>
              <p:cNvSpPr>
                <a:spLocks/>
              </p:cNvSpPr>
              <p:nvPr/>
            </p:nvSpPr>
            <p:spPr bwMode="auto">
              <a:xfrm>
                <a:off x="2447" y="3304"/>
                <a:ext cx="18" cy="7"/>
              </a:xfrm>
              <a:custGeom>
                <a:avLst/>
                <a:gdLst>
                  <a:gd name="T0" fmla="*/ 0 w 18"/>
                  <a:gd name="T1" fmla="*/ 0 h 7"/>
                  <a:gd name="T2" fmla="*/ 0 w 18"/>
                  <a:gd name="T3" fmla="*/ 1 h 7"/>
                  <a:gd name="T4" fmla="*/ 0 w 18"/>
                  <a:gd name="T5" fmla="*/ 2 h 7"/>
                  <a:gd name="T6" fmla="*/ 0 w 18"/>
                  <a:gd name="T7" fmla="*/ 2 h 7"/>
                  <a:gd name="T8" fmla="*/ 0 w 18"/>
                  <a:gd name="T9" fmla="*/ 3 h 7"/>
                  <a:gd name="T10" fmla="*/ 1 w 18"/>
                  <a:gd name="T11" fmla="*/ 4 h 7"/>
                  <a:gd name="T12" fmla="*/ 1 w 18"/>
                  <a:gd name="T13" fmla="*/ 4 h 7"/>
                  <a:gd name="T14" fmla="*/ 2 w 18"/>
                  <a:gd name="T15" fmla="*/ 5 h 7"/>
                  <a:gd name="T16" fmla="*/ 3 w 18"/>
                  <a:gd name="T17" fmla="*/ 6 h 7"/>
                  <a:gd name="T18" fmla="*/ 4 w 18"/>
                  <a:gd name="T19" fmla="*/ 6 h 7"/>
                  <a:gd name="T20" fmla="*/ 5 w 18"/>
                  <a:gd name="T21" fmla="*/ 6 h 7"/>
                  <a:gd name="T22" fmla="*/ 7 w 18"/>
                  <a:gd name="T23" fmla="*/ 7 h 7"/>
                  <a:gd name="T24" fmla="*/ 8 w 18"/>
                  <a:gd name="T25" fmla="*/ 7 h 7"/>
                  <a:gd name="T26" fmla="*/ 9 w 18"/>
                  <a:gd name="T27" fmla="*/ 7 h 7"/>
                  <a:gd name="T28" fmla="*/ 10 w 18"/>
                  <a:gd name="T29" fmla="*/ 7 h 7"/>
                  <a:gd name="T30" fmla="*/ 10 w 18"/>
                  <a:gd name="T31" fmla="*/ 7 h 7"/>
                  <a:gd name="T32" fmla="*/ 10 w 18"/>
                  <a:gd name="T33" fmla="*/ 7 h 7"/>
                  <a:gd name="T34" fmla="*/ 18 w 18"/>
                  <a:gd name="T35" fmla="*/ 0 h 7"/>
                  <a:gd name="T36" fmla="*/ 0 w 18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7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53" name="Freeform 869"/>
              <p:cNvSpPr>
                <a:spLocks/>
              </p:cNvSpPr>
              <p:nvPr/>
            </p:nvSpPr>
            <p:spPr bwMode="auto">
              <a:xfrm>
                <a:off x="2449" y="3306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 w 11"/>
                  <a:gd name="T3" fmla="*/ 2 h 2"/>
                  <a:gd name="T4" fmla="*/ 9 w 11"/>
                  <a:gd name="T5" fmla="*/ 2 h 2"/>
                  <a:gd name="T6" fmla="*/ 11 w 11"/>
                  <a:gd name="T7" fmla="*/ 0 h 2"/>
                  <a:gd name="T8" fmla="*/ 0 w 1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">
                    <a:moveTo>
                      <a:pt x="0" y="0"/>
                    </a:moveTo>
                    <a:lnTo>
                      <a:pt x="1" y="2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54" name="Freeform 870"/>
              <p:cNvSpPr>
                <a:spLocks/>
              </p:cNvSpPr>
              <p:nvPr/>
            </p:nvSpPr>
            <p:spPr bwMode="auto">
              <a:xfrm>
                <a:off x="2444" y="3285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3 w 4"/>
                  <a:gd name="T3" fmla="*/ 4 h 5"/>
                  <a:gd name="T4" fmla="*/ 4 w 4"/>
                  <a:gd name="T5" fmla="*/ 4 h 5"/>
                  <a:gd name="T6" fmla="*/ 4 w 4"/>
                  <a:gd name="T7" fmla="*/ 3 h 5"/>
                  <a:gd name="T8" fmla="*/ 4 w 4"/>
                  <a:gd name="T9" fmla="*/ 2 h 5"/>
                  <a:gd name="T10" fmla="*/ 4 w 4"/>
                  <a:gd name="T11" fmla="*/ 1 h 5"/>
                  <a:gd name="T12" fmla="*/ 4 w 4"/>
                  <a:gd name="T13" fmla="*/ 0 h 5"/>
                  <a:gd name="T14" fmla="*/ 3 w 4"/>
                  <a:gd name="T15" fmla="*/ 0 h 5"/>
                  <a:gd name="T16" fmla="*/ 2 w 4"/>
                  <a:gd name="T17" fmla="*/ 0 h 5"/>
                  <a:gd name="T18" fmla="*/ 1 w 4"/>
                  <a:gd name="T19" fmla="*/ 0 h 5"/>
                  <a:gd name="T20" fmla="*/ 0 w 4"/>
                  <a:gd name="T21" fmla="*/ 0 h 5"/>
                  <a:gd name="T22" fmla="*/ 0 w 4"/>
                  <a:gd name="T23" fmla="*/ 1 h 5"/>
                  <a:gd name="T24" fmla="*/ 0 w 4"/>
                  <a:gd name="T25" fmla="*/ 2 h 5"/>
                  <a:gd name="T26" fmla="*/ 0 w 4"/>
                  <a:gd name="T27" fmla="*/ 3 h 5"/>
                  <a:gd name="T28" fmla="*/ 0 w 4"/>
                  <a:gd name="T29" fmla="*/ 4 h 5"/>
                  <a:gd name="T30" fmla="*/ 1 w 4"/>
                  <a:gd name="T31" fmla="*/ 4 h 5"/>
                  <a:gd name="T32" fmla="*/ 2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55" name="Freeform 871"/>
              <p:cNvSpPr>
                <a:spLocks/>
              </p:cNvSpPr>
              <p:nvPr/>
            </p:nvSpPr>
            <p:spPr bwMode="auto">
              <a:xfrm>
                <a:off x="2459" y="3285"/>
                <a:ext cx="6" cy="5"/>
              </a:xfrm>
              <a:custGeom>
                <a:avLst/>
                <a:gdLst>
                  <a:gd name="T0" fmla="*/ 3 w 6"/>
                  <a:gd name="T1" fmla="*/ 5 h 5"/>
                  <a:gd name="T2" fmla="*/ 4 w 6"/>
                  <a:gd name="T3" fmla="*/ 5 h 5"/>
                  <a:gd name="T4" fmla="*/ 5 w 6"/>
                  <a:gd name="T5" fmla="*/ 5 h 5"/>
                  <a:gd name="T6" fmla="*/ 5 w 6"/>
                  <a:gd name="T7" fmla="*/ 4 h 5"/>
                  <a:gd name="T8" fmla="*/ 6 w 6"/>
                  <a:gd name="T9" fmla="*/ 3 h 5"/>
                  <a:gd name="T10" fmla="*/ 5 w 6"/>
                  <a:gd name="T11" fmla="*/ 2 h 5"/>
                  <a:gd name="T12" fmla="*/ 5 w 6"/>
                  <a:gd name="T13" fmla="*/ 1 h 5"/>
                  <a:gd name="T14" fmla="*/ 4 w 6"/>
                  <a:gd name="T15" fmla="*/ 0 h 5"/>
                  <a:gd name="T16" fmla="*/ 3 w 6"/>
                  <a:gd name="T17" fmla="*/ 0 h 5"/>
                  <a:gd name="T18" fmla="*/ 2 w 6"/>
                  <a:gd name="T19" fmla="*/ 0 h 5"/>
                  <a:gd name="T20" fmla="*/ 2 w 6"/>
                  <a:gd name="T21" fmla="*/ 0 h 5"/>
                  <a:gd name="T22" fmla="*/ 1 w 6"/>
                  <a:gd name="T23" fmla="*/ 0 h 5"/>
                  <a:gd name="T24" fmla="*/ 1 w 6"/>
                  <a:gd name="T25" fmla="*/ 1 h 5"/>
                  <a:gd name="T26" fmla="*/ 0 w 6"/>
                  <a:gd name="T27" fmla="*/ 1 h 5"/>
                  <a:gd name="T28" fmla="*/ 0 w 6"/>
                  <a:gd name="T29" fmla="*/ 2 h 5"/>
                  <a:gd name="T30" fmla="*/ 0 w 6"/>
                  <a:gd name="T31" fmla="*/ 2 h 5"/>
                  <a:gd name="T32" fmla="*/ 0 w 6"/>
                  <a:gd name="T33" fmla="*/ 3 h 5"/>
                  <a:gd name="T34" fmla="*/ 0 w 6"/>
                  <a:gd name="T35" fmla="*/ 3 h 5"/>
                  <a:gd name="T36" fmla="*/ 0 w 6"/>
                  <a:gd name="T37" fmla="*/ 4 h 5"/>
                  <a:gd name="T38" fmla="*/ 0 w 6"/>
                  <a:gd name="T39" fmla="*/ 4 h 5"/>
                  <a:gd name="T40" fmla="*/ 1 w 6"/>
                  <a:gd name="T41" fmla="*/ 5 h 5"/>
                  <a:gd name="T42" fmla="*/ 1 w 6"/>
                  <a:gd name="T43" fmla="*/ 5 h 5"/>
                  <a:gd name="T44" fmla="*/ 2 w 6"/>
                  <a:gd name="T45" fmla="*/ 5 h 5"/>
                  <a:gd name="T46" fmla="*/ 2 w 6"/>
                  <a:gd name="T47" fmla="*/ 5 h 5"/>
                  <a:gd name="T48" fmla="*/ 3 w 6"/>
                  <a:gd name="T4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lnTo>
                      <a:pt x="4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56" name="Freeform 872"/>
              <p:cNvSpPr>
                <a:spLocks/>
              </p:cNvSpPr>
              <p:nvPr/>
            </p:nvSpPr>
            <p:spPr bwMode="auto">
              <a:xfrm>
                <a:off x="2445" y="3285"/>
                <a:ext cx="12" cy="14"/>
              </a:xfrm>
              <a:custGeom>
                <a:avLst/>
                <a:gdLst>
                  <a:gd name="T0" fmla="*/ 3 w 12"/>
                  <a:gd name="T1" fmla="*/ 12 h 14"/>
                  <a:gd name="T2" fmla="*/ 8 w 12"/>
                  <a:gd name="T3" fmla="*/ 4 h 14"/>
                  <a:gd name="T4" fmla="*/ 8 w 12"/>
                  <a:gd name="T5" fmla="*/ 0 h 14"/>
                  <a:gd name="T6" fmla="*/ 0 w 12"/>
                  <a:gd name="T7" fmla="*/ 14 h 14"/>
                  <a:gd name="T8" fmla="*/ 12 w 12"/>
                  <a:gd name="T9" fmla="*/ 14 h 14"/>
                  <a:gd name="T10" fmla="*/ 12 w 12"/>
                  <a:gd name="T11" fmla="*/ 12 h 14"/>
                  <a:gd name="T12" fmla="*/ 3 w 12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3" y="12"/>
                    </a:moveTo>
                    <a:lnTo>
                      <a:pt x="8" y="4"/>
                    </a:lnTo>
                    <a:lnTo>
                      <a:pt x="8" y="0"/>
                    </a:lnTo>
                    <a:lnTo>
                      <a:pt x="0" y="14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790" name="Group 876"/>
            <p:cNvGrpSpPr>
              <a:grpSpLocks/>
            </p:cNvGrpSpPr>
            <p:nvPr/>
          </p:nvGrpSpPr>
          <p:grpSpPr bwMode="auto">
            <a:xfrm>
              <a:off x="4902323" y="5950156"/>
              <a:ext cx="187855" cy="246042"/>
              <a:chOff x="2339" y="3074"/>
              <a:chExt cx="134" cy="173"/>
            </a:xfrm>
          </p:grpSpPr>
          <p:pic>
            <p:nvPicPr>
              <p:cNvPr id="802" name="Picture 874"/>
              <p:cNvPicPr>
                <a:picLocks noChangeAspect="1" noChangeArrowheads="1"/>
              </p:cNvPicPr>
              <p:nvPr/>
            </p:nvPicPr>
            <p:blipFill>
              <a:blip r:embed="rId2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39" y="3074"/>
                <a:ext cx="134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03" name="Picture 875"/>
              <p:cNvPicPr>
                <a:picLocks noChangeAspect="1" noChangeArrowheads="1"/>
              </p:cNvPicPr>
              <p:nvPr/>
            </p:nvPicPr>
            <p:blipFill>
              <a:blip r:embed="rId2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39" y="3074"/>
                <a:ext cx="134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791" name="Rectangle 877"/>
            <p:cNvSpPr>
              <a:spLocks noChangeArrowheads="1"/>
            </p:cNvSpPr>
            <p:nvPr/>
          </p:nvSpPr>
          <p:spPr bwMode="auto">
            <a:xfrm>
              <a:off x="4386422" y="5953000"/>
              <a:ext cx="402347" cy="250309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792" name="Rectangle 878"/>
            <p:cNvSpPr>
              <a:spLocks noChangeArrowheads="1"/>
            </p:cNvSpPr>
            <p:nvPr/>
          </p:nvSpPr>
          <p:spPr bwMode="auto">
            <a:xfrm>
              <a:off x="4787367" y="5954423"/>
              <a:ext cx="402347" cy="250309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793" name="Rectangle 879"/>
            <p:cNvSpPr>
              <a:spLocks noChangeArrowheads="1"/>
            </p:cNvSpPr>
            <p:nvPr/>
          </p:nvSpPr>
          <p:spPr bwMode="auto">
            <a:xfrm>
              <a:off x="4387824" y="6206153"/>
              <a:ext cx="402347" cy="250309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794" name="Rectangle 880"/>
            <p:cNvSpPr>
              <a:spLocks noChangeArrowheads="1"/>
            </p:cNvSpPr>
            <p:nvPr/>
          </p:nvSpPr>
          <p:spPr bwMode="auto">
            <a:xfrm>
              <a:off x="4788769" y="6207576"/>
              <a:ext cx="402347" cy="248887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grpSp>
          <p:nvGrpSpPr>
            <p:cNvPr id="795" name="Group 209"/>
            <p:cNvGrpSpPr>
              <a:grpSpLocks/>
            </p:cNvGrpSpPr>
            <p:nvPr/>
          </p:nvGrpSpPr>
          <p:grpSpPr bwMode="auto">
            <a:xfrm>
              <a:off x="4880454" y="6251664"/>
              <a:ext cx="264961" cy="180621"/>
              <a:chOff x="4312" y="2042"/>
              <a:chExt cx="189" cy="127"/>
            </a:xfrm>
          </p:grpSpPr>
          <p:grpSp>
            <p:nvGrpSpPr>
              <p:cNvPr id="796" name="Group 205"/>
              <p:cNvGrpSpPr>
                <a:grpSpLocks/>
              </p:cNvGrpSpPr>
              <p:nvPr/>
            </p:nvGrpSpPr>
            <p:grpSpPr bwMode="auto">
              <a:xfrm>
                <a:off x="4312" y="2049"/>
                <a:ext cx="189" cy="119"/>
                <a:chOff x="4312" y="2049"/>
                <a:chExt cx="189" cy="119"/>
              </a:xfrm>
            </p:grpSpPr>
            <p:sp>
              <p:nvSpPr>
                <p:cNvPr id="800" name="Rectangle 203"/>
                <p:cNvSpPr>
                  <a:spLocks noChangeArrowheads="1"/>
                </p:cNvSpPr>
                <p:nvPr/>
              </p:nvSpPr>
              <p:spPr bwMode="auto">
                <a:xfrm>
                  <a:off x="4312" y="2049"/>
                  <a:ext cx="189" cy="119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/>
                </a:p>
              </p:txBody>
            </p:sp>
            <p:sp>
              <p:nvSpPr>
                <p:cNvPr id="801" name="Rectangle 204"/>
                <p:cNvSpPr>
                  <a:spLocks noChangeArrowheads="1"/>
                </p:cNvSpPr>
                <p:nvPr/>
              </p:nvSpPr>
              <p:spPr bwMode="auto">
                <a:xfrm>
                  <a:off x="4312" y="2049"/>
                  <a:ext cx="189" cy="119"/>
                </a:xfrm>
                <a:prstGeom prst="rect">
                  <a:avLst/>
                </a:prstGeom>
                <a:noFill/>
                <a:ln w="9525" cap="rnd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797" name="Group 208"/>
              <p:cNvGrpSpPr>
                <a:grpSpLocks/>
              </p:cNvGrpSpPr>
              <p:nvPr/>
            </p:nvGrpSpPr>
            <p:grpSpPr bwMode="auto">
              <a:xfrm>
                <a:off x="4366" y="2042"/>
                <a:ext cx="86" cy="127"/>
                <a:chOff x="4366" y="2042"/>
                <a:chExt cx="86" cy="127"/>
              </a:xfrm>
            </p:grpSpPr>
            <p:pic>
              <p:nvPicPr>
                <p:cNvPr id="798" name="Picture 206"/>
                <p:cNvPicPr>
                  <a:picLocks noChangeAspect="1" noChangeArrowheads="1"/>
                </p:cNvPicPr>
                <p:nvPr/>
              </p:nvPicPr>
              <p:blipFill>
                <a:blip r:embed="rId2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366" y="2042"/>
                  <a:ext cx="86" cy="1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99" name="Picture 207"/>
                <p:cNvPicPr>
                  <a:picLocks noChangeAspect="1" noChangeArrowheads="1"/>
                </p:cNvPicPr>
                <p:nvPr/>
              </p:nvPicPr>
              <p:blipFill>
                <a:blip r:embed="rId2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366" y="2042"/>
                  <a:ext cx="86" cy="1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</p:grpSp>
      <p:grpSp>
        <p:nvGrpSpPr>
          <p:cNvPr id="912" name="グループ化 911"/>
          <p:cNvGrpSpPr/>
          <p:nvPr/>
        </p:nvGrpSpPr>
        <p:grpSpPr>
          <a:xfrm>
            <a:off x="5330553" y="5237089"/>
            <a:ext cx="874789" cy="709682"/>
            <a:chOff x="5564163" y="5840646"/>
            <a:chExt cx="874789" cy="709682"/>
          </a:xfrm>
        </p:grpSpPr>
        <p:grpSp>
          <p:nvGrpSpPr>
            <p:cNvPr id="913" name="Group 760"/>
            <p:cNvGrpSpPr>
              <a:grpSpLocks/>
            </p:cNvGrpSpPr>
            <p:nvPr/>
          </p:nvGrpSpPr>
          <p:grpSpPr bwMode="auto">
            <a:xfrm>
              <a:off x="6115112" y="6278686"/>
              <a:ext cx="263558" cy="169243"/>
              <a:chOff x="2339" y="3305"/>
              <a:chExt cx="188" cy="119"/>
            </a:xfrm>
          </p:grpSpPr>
          <p:sp>
            <p:nvSpPr>
              <p:cNvPr id="1041" name="Rectangle 758"/>
              <p:cNvSpPr>
                <a:spLocks noChangeArrowheads="1"/>
              </p:cNvSpPr>
              <p:nvPr/>
            </p:nvSpPr>
            <p:spPr bwMode="auto">
              <a:xfrm>
                <a:off x="2339" y="3305"/>
                <a:ext cx="188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42" name="Rectangle 759"/>
              <p:cNvSpPr>
                <a:spLocks noChangeArrowheads="1"/>
              </p:cNvSpPr>
              <p:nvPr/>
            </p:nvSpPr>
            <p:spPr bwMode="auto">
              <a:xfrm>
                <a:off x="2339" y="3305"/>
                <a:ext cx="188" cy="119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914" name="Group 763"/>
            <p:cNvGrpSpPr>
              <a:grpSpLocks/>
            </p:cNvGrpSpPr>
            <p:nvPr/>
          </p:nvGrpSpPr>
          <p:grpSpPr bwMode="auto">
            <a:xfrm>
              <a:off x="6190815" y="6270153"/>
              <a:ext cx="120564" cy="177776"/>
              <a:chOff x="2393" y="3299"/>
              <a:chExt cx="86" cy="125"/>
            </a:xfrm>
          </p:grpSpPr>
          <p:pic>
            <p:nvPicPr>
              <p:cNvPr id="1039" name="Picture 761"/>
              <p:cNvPicPr>
                <a:picLocks noChangeAspect="1" noChangeArrowheads="1"/>
              </p:cNvPicPr>
              <p:nvPr/>
            </p:nvPicPr>
            <p:blipFill>
              <a:blip r:embed="rId2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93" y="3299"/>
                <a:ext cx="86" cy="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40" name="Picture 762"/>
              <p:cNvPicPr>
                <a:picLocks noChangeAspect="1" noChangeArrowheads="1"/>
              </p:cNvPicPr>
              <p:nvPr/>
            </p:nvPicPr>
            <p:blipFill>
              <a:blip r:embed="rId2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93" y="3299"/>
                <a:ext cx="86" cy="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915" name="Picture 76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64163" y="5840646"/>
              <a:ext cx="874789" cy="7096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916" name="Group 767"/>
            <p:cNvGrpSpPr>
              <a:grpSpLocks/>
            </p:cNvGrpSpPr>
            <p:nvPr/>
          </p:nvGrpSpPr>
          <p:grpSpPr bwMode="auto">
            <a:xfrm>
              <a:off x="5600613" y="5950156"/>
              <a:ext cx="803292" cy="502040"/>
              <a:chOff x="1972" y="3074"/>
              <a:chExt cx="573" cy="353"/>
            </a:xfrm>
          </p:grpSpPr>
          <p:sp>
            <p:nvSpPr>
              <p:cNvPr id="1037" name="Rectangle 765"/>
              <p:cNvSpPr>
                <a:spLocks noChangeArrowheads="1"/>
              </p:cNvSpPr>
              <p:nvPr/>
            </p:nvSpPr>
            <p:spPr bwMode="auto">
              <a:xfrm>
                <a:off x="1972" y="3074"/>
                <a:ext cx="573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38" name="Rectangle 766"/>
              <p:cNvSpPr>
                <a:spLocks noChangeArrowheads="1"/>
              </p:cNvSpPr>
              <p:nvPr/>
            </p:nvSpPr>
            <p:spPr bwMode="auto">
              <a:xfrm>
                <a:off x="1972" y="3074"/>
                <a:ext cx="573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sp>
          <p:nvSpPr>
            <p:cNvPr id="917" name="Rectangle 768"/>
            <p:cNvSpPr>
              <a:spLocks noChangeArrowheads="1"/>
            </p:cNvSpPr>
            <p:nvPr/>
          </p:nvSpPr>
          <p:spPr bwMode="auto">
            <a:xfrm>
              <a:off x="5686129" y="6132198"/>
              <a:ext cx="91124" cy="1763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1pPr>
              <a:lvl2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2pPr>
              <a:lvl3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3pPr>
              <a:lvl4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4pPr>
              <a:lvl5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entury" pitchFamily="18" charset="0"/>
                  <a:ea typeface="ＭＳ Ｐゴシック" pitchFamily="50" charset="-128"/>
                  <a:cs typeface="ＭＳ Ｐゴシック" pitchFamily="50" charset="-128"/>
                </a:rPr>
                <a:t> </a:t>
              </a:r>
              <a:endParaRPr kumimoji="1" lang="ja-JP" altLang="ja-JP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grpSp>
          <p:nvGrpSpPr>
            <p:cNvPr id="918" name="Group 771"/>
            <p:cNvGrpSpPr>
              <a:grpSpLocks/>
            </p:cNvGrpSpPr>
            <p:nvPr/>
          </p:nvGrpSpPr>
          <p:grpSpPr bwMode="auto">
            <a:xfrm>
              <a:off x="5722579" y="5954423"/>
              <a:ext cx="165425" cy="250309"/>
              <a:chOff x="2059" y="3077"/>
              <a:chExt cx="118" cy="176"/>
            </a:xfrm>
          </p:grpSpPr>
          <p:pic>
            <p:nvPicPr>
              <p:cNvPr id="1035" name="Picture 769"/>
              <p:cNvPicPr>
                <a:picLocks noChangeAspect="1" noChangeArrowheads="1"/>
              </p:cNvPicPr>
              <p:nvPr/>
            </p:nvPicPr>
            <p:blipFill>
              <a:blip r:embed="rId2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59" y="3077"/>
                <a:ext cx="118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36" name="Picture 770"/>
              <p:cNvPicPr>
                <a:picLocks noChangeAspect="1" noChangeArrowheads="1"/>
              </p:cNvPicPr>
              <p:nvPr/>
            </p:nvPicPr>
            <p:blipFill>
              <a:blip r:embed="rId2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59" y="3077"/>
                <a:ext cx="118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919" name="Group 819"/>
            <p:cNvGrpSpPr>
              <a:grpSpLocks/>
            </p:cNvGrpSpPr>
            <p:nvPr/>
          </p:nvGrpSpPr>
          <p:grpSpPr bwMode="auto">
            <a:xfrm>
              <a:off x="5646876" y="6236020"/>
              <a:ext cx="323841" cy="191998"/>
              <a:chOff x="2005" y="3275"/>
              <a:chExt cx="231" cy="135"/>
            </a:xfrm>
          </p:grpSpPr>
          <p:sp>
            <p:nvSpPr>
              <p:cNvPr id="988" name="Freeform 772"/>
              <p:cNvSpPr>
                <a:spLocks/>
              </p:cNvSpPr>
              <p:nvPr/>
            </p:nvSpPr>
            <p:spPr bwMode="auto">
              <a:xfrm>
                <a:off x="2182" y="3324"/>
                <a:ext cx="43" cy="53"/>
              </a:xfrm>
              <a:custGeom>
                <a:avLst/>
                <a:gdLst>
                  <a:gd name="T0" fmla="*/ 0 w 43"/>
                  <a:gd name="T1" fmla="*/ 3 h 53"/>
                  <a:gd name="T2" fmla="*/ 1 w 43"/>
                  <a:gd name="T3" fmla="*/ 2 h 53"/>
                  <a:gd name="T4" fmla="*/ 3 w 43"/>
                  <a:gd name="T5" fmla="*/ 1 h 53"/>
                  <a:gd name="T6" fmla="*/ 5 w 43"/>
                  <a:gd name="T7" fmla="*/ 1 h 53"/>
                  <a:gd name="T8" fmla="*/ 7 w 43"/>
                  <a:gd name="T9" fmla="*/ 0 h 53"/>
                  <a:gd name="T10" fmla="*/ 10 w 43"/>
                  <a:gd name="T11" fmla="*/ 0 h 53"/>
                  <a:gd name="T12" fmla="*/ 13 w 43"/>
                  <a:gd name="T13" fmla="*/ 1 h 53"/>
                  <a:gd name="T14" fmla="*/ 16 w 43"/>
                  <a:gd name="T15" fmla="*/ 1 h 53"/>
                  <a:gd name="T16" fmla="*/ 19 w 43"/>
                  <a:gd name="T17" fmla="*/ 1 h 53"/>
                  <a:gd name="T18" fmla="*/ 22 w 43"/>
                  <a:gd name="T19" fmla="*/ 2 h 53"/>
                  <a:gd name="T20" fmla="*/ 25 w 43"/>
                  <a:gd name="T21" fmla="*/ 3 h 53"/>
                  <a:gd name="T22" fmla="*/ 28 w 43"/>
                  <a:gd name="T23" fmla="*/ 3 h 53"/>
                  <a:gd name="T24" fmla="*/ 31 w 43"/>
                  <a:gd name="T25" fmla="*/ 4 h 53"/>
                  <a:gd name="T26" fmla="*/ 33 w 43"/>
                  <a:gd name="T27" fmla="*/ 4 h 53"/>
                  <a:gd name="T28" fmla="*/ 34 w 43"/>
                  <a:gd name="T29" fmla="*/ 5 h 53"/>
                  <a:gd name="T30" fmla="*/ 35 w 43"/>
                  <a:gd name="T31" fmla="*/ 5 h 53"/>
                  <a:gd name="T32" fmla="*/ 36 w 43"/>
                  <a:gd name="T33" fmla="*/ 5 h 53"/>
                  <a:gd name="T34" fmla="*/ 36 w 43"/>
                  <a:gd name="T35" fmla="*/ 5 h 53"/>
                  <a:gd name="T36" fmla="*/ 36 w 43"/>
                  <a:gd name="T37" fmla="*/ 5 h 53"/>
                  <a:gd name="T38" fmla="*/ 36 w 43"/>
                  <a:gd name="T39" fmla="*/ 4 h 53"/>
                  <a:gd name="T40" fmla="*/ 36 w 43"/>
                  <a:gd name="T41" fmla="*/ 4 h 53"/>
                  <a:gd name="T42" fmla="*/ 37 w 43"/>
                  <a:gd name="T43" fmla="*/ 3 h 53"/>
                  <a:gd name="T44" fmla="*/ 38 w 43"/>
                  <a:gd name="T45" fmla="*/ 3 h 53"/>
                  <a:gd name="T46" fmla="*/ 38 w 43"/>
                  <a:gd name="T47" fmla="*/ 3 h 53"/>
                  <a:gd name="T48" fmla="*/ 40 w 43"/>
                  <a:gd name="T49" fmla="*/ 3 h 53"/>
                  <a:gd name="T50" fmla="*/ 41 w 43"/>
                  <a:gd name="T51" fmla="*/ 3 h 53"/>
                  <a:gd name="T52" fmla="*/ 41 w 43"/>
                  <a:gd name="T53" fmla="*/ 3 h 53"/>
                  <a:gd name="T54" fmla="*/ 42 w 43"/>
                  <a:gd name="T55" fmla="*/ 3 h 53"/>
                  <a:gd name="T56" fmla="*/ 43 w 43"/>
                  <a:gd name="T57" fmla="*/ 4 h 53"/>
                  <a:gd name="T58" fmla="*/ 43 w 43"/>
                  <a:gd name="T59" fmla="*/ 4 h 53"/>
                  <a:gd name="T60" fmla="*/ 43 w 43"/>
                  <a:gd name="T61" fmla="*/ 4 h 53"/>
                  <a:gd name="T62" fmla="*/ 43 w 43"/>
                  <a:gd name="T63" fmla="*/ 4 h 53"/>
                  <a:gd name="T64" fmla="*/ 43 w 43"/>
                  <a:gd name="T65" fmla="*/ 4 h 53"/>
                  <a:gd name="T66" fmla="*/ 43 w 43"/>
                  <a:gd name="T67" fmla="*/ 53 h 53"/>
                  <a:gd name="T68" fmla="*/ 36 w 43"/>
                  <a:gd name="T69" fmla="*/ 53 h 53"/>
                  <a:gd name="T70" fmla="*/ 36 w 43"/>
                  <a:gd name="T71" fmla="*/ 49 h 53"/>
                  <a:gd name="T72" fmla="*/ 36 w 43"/>
                  <a:gd name="T73" fmla="*/ 42 h 53"/>
                  <a:gd name="T74" fmla="*/ 36 w 43"/>
                  <a:gd name="T75" fmla="*/ 35 h 53"/>
                  <a:gd name="T76" fmla="*/ 36 w 43"/>
                  <a:gd name="T77" fmla="*/ 31 h 53"/>
                  <a:gd name="T78" fmla="*/ 34 w 43"/>
                  <a:gd name="T79" fmla="*/ 31 h 53"/>
                  <a:gd name="T80" fmla="*/ 33 w 43"/>
                  <a:gd name="T81" fmla="*/ 30 h 53"/>
                  <a:gd name="T82" fmla="*/ 31 w 43"/>
                  <a:gd name="T83" fmla="*/ 30 h 53"/>
                  <a:gd name="T84" fmla="*/ 29 w 43"/>
                  <a:gd name="T85" fmla="*/ 29 h 53"/>
                  <a:gd name="T86" fmla="*/ 27 w 43"/>
                  <a:gd name="T87" fmla="*/ 29 h 53"/>
                  <a:gd name="T88" fmla="*/ 24 w 43"/>
                  <a:gd name="T89" fmla="*/ 28 h 53"/>
                  <a:gd name="T90" fmla="*/ 22 w 43"/>
                  <a:gd name="T91" fmla="*/ 27 h 53"/>
                  <a:gd name="T92" fmla="*/ 19 w 43"/>
                  <a:gd name="T93" fmla="*/ 27 h 53"/>
                  <a:gd name="T94" fmla="*/ 17 w 43"/>
                  <a:gd name="T95" fmla="*/ 26 h 53"/>
                  <a:gd name="T96" fmla="*/ 14 w 43"/>
                  <a:gd name="T97" fmla="*/ 25 h 53"/>
                  <a:gd name="T98" fmla="*/ 11 w 43"/>
                  <a:gd name="T99" fmla="*/ 24 h 53"/>
                  <a:gd name="T100" fmla="*/ 9 w 43"/>
                  <a:gd name="T101" fmla="*/ 24 h 53"/>
                  <a:gd name="T102" fmla="*/ 6 w 43"/>
                  <a:gd name="T103" fmla="*/ 23 h 53"/>
                  <a:gd name="T104" fmla="*/ 4 w 43"/>
                  <a:gd name="T105" fmla="*/ 23 h 53"/>
                  <a:gd name="T106" fmla="*/ 2 w 43"/>
                  <a:gd name="T107" fmla="*/ 22 h 53"/>
                  <a:gd name="T108" fmla="*/ 0 w 43"/>
                  <a:gd name="T109" fmla="*/ 22 h 53"/>
                  <a:gd name="T110" fmla="*/ 0 w 43"/>
                  <a:gd name="T111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3">
                    <a:moveTo>
                      <a:pt x="0" y="3"/>
                    </a:moveTo>
                    <a:lnTo>
                      <a:pt x="1" y="2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3" y="1"/>
                    </a:lnTo>
                    <a:lnTo>
                      <a:pt x="16" y="1"/>
                    </a:lnTo>
                    <a:lnTo>
                      <a:pt x="19" y="1"/>
                    </a:lnTo>
                    <a:lnTo>
                      <a:pt x="22" y="2"/>
                    </a:lnTo>
                    <a:lnTo>
                      <a:pt x="25" y="3"/>
                    </a:lnTo>
                    <a:lnTo>
                      <a:pt x="28" y="3"/>
                    </a:lnTo>
                    <a:lnTo>
                      <a:pt x="31" y="4"/>
                    </a:lnTo>
                    <a:lnTo>
                      <a:pt x="33" y="4"/>
                    </a:lnTo>
                    <a:lnTo>
                      <a:pt x="34" y="5"/>
                    </a:lnTo>
                    <a:lnTo>
                      <a:pt x="35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40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53"/>
                    </a:lnTo>
                    <a:lnTo>
                      <a:pt x="36" y="53"/>
                    </a:lnTo>
                    <a:lnTo>
                      <a:pt x="36" y="49"/>
                    </a:lnTo>
                    <a:lnTo>
                      <a:pt x="36" y="42"/>
                    </a:lnTo>
                    <a:lnTo>
                      <a:pt x="36" y="35"/>
                    </a:lnTo>
                    <a:lnTo>
                      <a:pt x="36" y="31"/>
                    </a:lnTo>
                    <a:lnTo>
                      <a:pt x="34" y="31"/>
                    </a:lnTo>
                    <a:lnTo>
                      <a:pt x="33" y="30"/>
                    </a:lnTo>
                    <a:lnTo>
                      <a:pt x="31" y="30"/>
                    </a:lnTo>
                    <a:lnTo>
                      <a:pt x="29" y="29"/>
                    </a:lnTo>
                    <a:lnTo>
                      <a:pt x="27" y="29"/>
                    </a:lnTo>
                    <a:lnTo>
                      <a:pt x="24" y="28"/>
                    </a:lnTo>
                    <a:lnTo>
                      <a:pt x="22" y="27"/>
                    </a:lnTo>
                    <a:lnTo>
                      <a:pt x="19" y="27"/>
                    </a:lnTo>
                    <a:lnTo>
                      <a:pt x="17" y="26"/>
                    </a:lnTo>
                    <a:lnTo>
                      <a:pt x="14" y="25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89" name="Freeform 773"/>
              <p:cNvSpPr>
                <a:spLocks/>
              </p:cNvSpPr>
              <p:nvPr/>
            </p:nvSpPr>
            <p:spPr bwMode="auto">
              <a:xfrm>
                <a:off x="2171" y="3314"/>
                <a:ext cx="24" cy="21"/>
              </a:xfrm>
              <a:custGeom>
                <a:avLst/>
                <a:gdLst>
                  <a:gd name="T0" fmla="*/ 24 w 24"/>
                  <a:gd name="T1" fmla="*/ 21 h 21"/>
                  <a:gd name="T2" fmla="*/ 24 w 24"/>
                  <a:gd name="T3" fmla="*/ 0 h 21"/>
                  <a:gd name="T4" fmla="*/ 0 w 24"/>
                  <a:gd name="T5" fmla="*/ 5 h 21"/>
                  <a:gd name="T6" fmla="*/ 0 w 24"/>
                  <a:gd name="T7" fmla="*/ 21 h 21"/>
                  <a:gd name="T8" fmla="*/ 24 w 24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1">
                    <a:moveTo>
                      <a:pt x="24" y="21"/>
                    </a:moveTo>
                    <a:lnTo>
                      <a:pt x="24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4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90" name="Freeform 774"/>
              <p:cNvSpPr>
                <a:spLocks/>
              </p:cNvSpPr>
              <p:nvPr/>
            </p:nvSpPr>
            <p:spPr bwMode="auto">
              <a:xfrm>
                <a:off x="2174" y="3319"/>
                <a:ext cx="18" cy="27"/>
              </a:xfrm>
              <a:custGeom>
                <a:avLst/>
                <a:gdLst>
                  <a:gd name="T0" fmla="*/ 18 w 18"/>
                  <a:gd name="T1" fmla="*/ 0 h 27"/>
                  <a:gd name="T2" fmla="*/ 0 w 18"/>
                  <a:gd name="T3" fmla="*/ 1 h 27"/>
                  <a:gd name="T4" fmla="*/ 0 w 18"/>
                  <a:gd name="T5" fmla="*/ 26 h 27"/>
                  <a:gd name="T6" fmla="*/ 7 w 18"/>
                  <a:gd name="T7" fmla="*/ 27 h 27"/>
                  <a:gd name="T8" fmla="*/ 18 w 18"/>
                  <a:gd name="T9" fmla="*/ 26 h 27"/>
                  <a:gd name="T10" fmla="*/ 18 w 18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7">
                    <a:moveTo>
                      <a:pt x="18" y="0"/>
                    </a:moveTo>
                    <a:lnTo>
                      <a:pt x="0" y="1"/>
                    </a:lnTo>
                    <a:lnTo>
                      <a:pt x="0" y="26"/>
                    </a:lnTo>
                    <a:lnTo>
                      <a:pt x="7" y="27"/>
                    </a:lnTo>
                    <a:lnTo>
                      <a:pt x="18" y="26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91" name="Freeform 775"/>
              <p:cNvSpPr>
                <a:spLocks/>
              </p:cNvSpPr>
              <p:nvPr/>
            </p:nvSpPr>
            <p:spPr bwMode="auto">
              <a:xfrm>
                <a:off x="2155" y="3326"/>
                <a:ext cx="61" cy="48"/>
              </a:xfrm>
              <a:custGeom>
                <a:avLst/>
                <a:gdLst>
                  <a:gd name="T0" fmla="*/ 14 w 61"/>
                  <a:gd name="T1" fmla="*/ 0 h 48"/>
                  <a:gd name="T2" fmla="*/ 13 w 61"/>
                  <a:gd name="T3" fmla="*/ 0 h 48"/>
                  <a:gd name="T4" fmla="*/ 12 w 61"/>
                  <a:gd name="T5" fmla="*/ 1 h 48"/>
                  <a:gd name="T6" fmla="*/ 11 w 61"/>
                  <a:gd name="T7" fmla="*/ 1 h 48"/>
                  <a:gd name="T8" fmla="*/ 10 w 61"/>
                  <a:gd name="T9" fmla="*/ 1 h 48"/>
                  <a:gd name="T10" fmla="*/ 9 w 61"/>
                  <a:gd name="T11" fmla="*/ 2 h 48"/>
                  <a:gd name="T12" fmla="*/ 8 w 61"/>
                  <a:gd name="T13" fmla="*/ 2 h 48"/>
                  <a:gd name="T14" fmla="*/ 6 w 61"/>
                  <a:gd name="T15" fmla="*/ 3 h 48"/>
                  <a:gd name="T16" fmla="*/ 5 w 61"/>
                  <a:gd name="T17" fmla="*/ 4 h 48"/>
                  <a:gd name="T18" fmla="*/ 3 w 61"/>
                  <a:gd name="T19" fmla="*/ 7 h 48"/>
                  <a:gd name="T20" fmla="*/ 2 w 61"/>
                  <a:gd name="T21" fmla="*/ 12 h 48"/>
                  <a:gd name="T22" fmla="*/ 1 w 61"/>
                  <a:gd name="T23" fmla="*/ 18 h 48"/>
                  <a:gd name="T24" fmla="*/ 0 w 61"/>
                  <a:gd name="T25" fmla="*/ 25 h 48"/>
                  <a:gd name="T26" fmla="*/ 0 w 61"/>
                  <a:gd name="T27" fmla="*/ 32 h 48"/>
                  <a:gd name="T28" fmla="*/ 0 w 61"/>
                  <a:gd name="T29" fmla="*/ 38 h 48"/>
                  <a:gd name="T30" fmla="*/ 0 w 61"/>
                  <a:gd name="T31" fmla="*/ 41 h 48"/>
                  <a:gd name="T32" fmla="*/ 0 w 61"/>
                  <a:gd name="T33" fmla="*/ 43 h 48"/>
                  <a:gd name="T34" fmla="*/ 53 w 61"/>
                  <a:gd name="T35" fmla="*/ 48 h 48"/>
                  <a:gd name="T36" fmla="*/ 52 w 61"/>
                  <a:gd name="T37" fmla="*/ 35 h 48"/>
                  <a:gd name="T38" fmla="*/ 52 w 61"/>
                  <a:gd name="T39" fmla="*/ 34 h 48"/>
                  <a:gd name="T40" fmla="*/ 53 w 61"/>
                  <a:gd name="T41" fmla="*/ 34 h 48"/>
                  <a:gd name="T42" fmla="*/ 53 w 61"/>
                  <a:gd name="T43" fmla="*/ 34 h 48"/>
                  <a:gd name="T44" fmla="*/ 54 w 61"/>
                  <a:gd name="T45" fmla="*/ 33 h 48"/>
                  <a:gd name="T46" fmla="*/ 54 w 61"/>
                  <a:gd name="T47" fmla="*/ 33 h 48"/>
                  <a:gd name="T48" fmla="*/ 55 w 61"/>
                  <a:gd name="T49" fmla="*/ 33 h 48"/>
                  <a:gd name="T50" fmla="*/ 56 w 61"/>
                  <a:gd name="T51" fmla="*/ 32 h 48"/>
                  <a:gd name="T52" fmla="*/ 56 w 61"/>
                  <a:gd name="T53" fmla="*/ 32 h 48"/>
                  <a:gd name="T54" fmla="*/ 57 w 61"/>
                  <a:gd name="T55" fmla="*/ 31 h 48"/>
                  <a:gd name="T56" fmla="*/ 58 w 61"/>
                  <a:gd name="T57" fmla="*/ 30 h 48"/>
                  <a:gd name="T58" fmla="*/ 59 w 61"/>
                  <a:gd name="T59" fmla="*/ 29 h 48"/>
                  <a:gd name="T60" fmla="*/ 60 w 61"/>
                  <a:gd name="T61" fmla="*/ 27 h 48"/>
                  <a:gd name="T62" fmla="*/ 60 w 61"/>
                  <a:gd name="T63" fmla="*/ 26 h 48"/>
                  <a:gd name="T64" fmla="*/ 61 w 61"/>
                  <a:gd name="T65" fmla="*/ 24 h 48"/>
                  <a:gd name="T66" fmla="*/ 60 w 61"/>
                  <a:gd name="T67" fmla="*/ 23 h 48"/>
                  <a:gd name="T68" fmla="*/ 60 w 61"/>
                  <a:gd name="T69" fmla="*/ 20 h 48"/>
                  <a:gd name="T70" fmla="*/ 60 w 61"/>
                  <a:gd name="T71" fmla="*/ 20 h 48"/>
                  <a:gd name="T72" fmla="*/ 59 w 61"/>
                  <a:gd name="T73" fmla="*/ 18 h 48"/>
                  <a:gd name="T74" fmla="*/ 58 w 61"/>
                  <a:gd name="T75" fmla="*/ 16 h 48"/>
                  <a:gd name="T76" fmla="*/ 56 w 61"/>
                  <a:gd name="T77" fmla="*/ 13 h 48"/>
                  <a:gd name="T78" fmla="*/ 54 w 61"/>
                  <a:gd name="T79" fmla="*/ 9 h 48"/>
                  <a:gd name="T80" fmla="*/ 51 w 61"/>
                  <a:gd name="T81" fmla="*/ 6 h 48"/>
                  <a:gd name="T82" fmla="*/ 48 w 61"/>
                  <a:gd name="T83" fmla="*/ 4 h 48"/>
                  <a:gd name="T84" fmla="*/ 45 w 61"/>
                  <a:gd name="T85" fmla="*/ 2 h 48"/>
                  <a:gd name="T86" fmla="*/ 44 w 61"/>
                  <a:gd name="T87" fmla="*/ 1 h 48"/>
                  <a:gd name="T88" fmla="*/ 43 w 61"/>
                  <a:gd name="T89" fmla="*/ 1 h 48"/>
                  <a:gd name="T90" fmla="*/ 42 w 61"/>
                  <a:gd name="T91" fmla="*/ 1 h 48"/>
                  <a:gd name="T92" fmla="*/ 41 w 61"/>
                  <a:gd name="T93" fmla="*/ 1 h 48"/>
                  <a:gd name="T94" fmla="*/ 40 w 61"/>
                  <a:gd name="T95" fmla="*/ 1 h 48"/>
                  <a:gd name="T96" fmla="*/ 39 w 61"/>
                  <a:gd name="T97" fmla="*/ 0 h 48"/>
                  <a:gd name="T98" fmla="*/ 38 w 61"/>
                  <a:gd name="T99" fmla="*/ 0 h 48"/>
                  <a:gd name="T100" fmla="*/ 37 w 61"/>
                  <a:gd name="T101" fmla="*/ 0 h 48"/>
                  <a:gd name="T102" fmla="*/ 27 w 61"/>
                  <a:gd name="T103" fmla="*/ 13 h 48"/>
                  <a:gd name="T104" fmla="*/ 19 w 61"/>
                  <a:gd name="T105" fmla="*/ 0 h 48"/>
                  <a:gd name="T106" fmla="*/ 14 w 61"/>
                  <a:gd name="T10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1" h="48">
                    <a:moveTo>
                      <a:pt x="14" y="0"/>
                    </a:moveTo>
                    <a:lnTo>
                      <a:pt x="13" y="0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1" y="18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53" y="48"/>
                    </a:lnTo>
                    <a:lnTo>
                      <a:pt x="52" y="35"/>
                    </a:lnTo>
                    <a:lnTo>
                      <a:pt x="52" y="34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5" y="33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7" y="31"/>
                    </a:lnTo>
                    <a:lnTo>
                      <a:pt x="58" y="30"/>
                    </a:lnTo>
                    <a:lnTo>
                      <a:pt x="59" y="29"/>
                    </a:lnTo>
                    <a:lnTo>
                      <a:pt x="60" y="27"/>
                    </a:lnTo>
                    <a:lnTo>
                      <a:pt x="60" y="26"/>
                    </a:lnTo>
                    <a:lnTo>
                      <a:pt x="61" y="24"/>
                    </a:lnTo>
                    <a:lnTo>
                      <a:pt x="60" y="23"/>
                    </a:lnTo>
                    <a:lnTo>
                      <a:pt x="60" y="20"/>
                    </a:lnTo>
                    <a:lnTo>
                      <a:pt x="60" y="20"/>
                    </a:lnTo>
                    <a:lnTo>
                      <a:pt x="59" y="18"/>
                    </a:lnTo>
                    <a:lnTo>
                      <a:pt x="58" y="16"/>
                    </a:lnTo>
                    <a:lnTo>
                      <a:pt x="56" y="13"/>
                    </a:lnTo>
                    <a:lnTo>
                      <a:pt x="54" y="9"/>
                    </a:lnTo>
                    <a:lnTo>
                      <a:pt x="51" y="6"/>
                    </a:lnTo>
                    <a:lnTo>
                      <a:pt x="48" y="4"/>
                    </a:lnTo>
                    <a:lnTo>
                      <a:pt x="45" y="2"/>
                    </a:lnTo>
                    <a:lnTo>
                      <a:pt x="44" y="1"/>
                    </a:lnTo>
                    <a:lnTo>
                      <a:pt x="43" y="1"/>
                    </a:lnTo>
                    <a:lnTo>
                      <a:pt x="42" y="1"/>
                    </a:lnTo>
                    <a:lnTo>
                      <a:pt x="41" y="1"/>
                    </a:lnTo>
                    <a:lnTo>
                      <a:pt x="40" y="1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27" y="13"/>
                    </a:lnTo>
                    <a:lnTo>
                      <a:pt x="19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92" name="Freeform 776"/>
              <p:cNvSpPr>
                <a:spLocks/>
              </p:cNvSpPr>
              <p:nvPr/>
            </p:nvSpPr>
            <p:spPr bwMode="auto">
              <a:xfrm>
                <a:off x="2158" y="3328"/>
                <a:ext cx="55" cy="46"/>
              </a:xfrm>
              <a:custGeom>
                <a:avLst/>
                <a:gdLst>
                  <a:gd name="T0" fmla="*/ 0 w 55"/>
                  <a:gd name="T1" fmla="*/ 40 h 46"/>
                  <a:gd name="T2" fmla="*/ 0 w 55"/>
                  <a:gd name="T3" fmla="*/ 29 h 46"/>
                  <a:gd name="T4" fmla="*/ 0 w 55"/>
                  <a:gd name="T5" fmla="*/ 20 h 46"/>
                  <a:gd name="T6" fmla="*/ 0 w 55"/>
                  <a:gd name="T7" fmla="*/ 14 h 46"/>
                  <a:gd name="T8" fmla="*/ 1 w 55"/>
                  <a:gd name="T9" fmla="*/ 10 h 46"/>
                  <a:gd name="T10" fmla="*/ 1 w 55"/>
                  <a:gd name="T11" fmla="*/ 7 h 46"/>
                  <a:gd name="T12" fmla="*/ 2 w 55"/>
                  <a:gd name="T13" fmla="*/ 6 h 46"/>
                  <a:gd name="T14" fmla="*/ 2 w 55"/>
                  <a:gd name="T15" fmla="*/ 5 h 46"/>
                  <a:gd name="T16" fmla="*/ 3 w 55"/>
                  <a:gd name="T17" fmla="*/ 5 h 46"/>
                  <a:gd name="T18" fmla="*/ 3 w 55"/>
                  <a:gd name="T19" fmla="*/ 4 h 46"/>
                  <a:gd name="T20" fmla="*/ 4 w 55"/>
                  <a:gd name="T21" fmla="*/ 3 h 46"/>
                  <a:gd name="T22" fmla="*/ 5 w 55"/>
                  <a:gd name="T23" fmla="*/ 3 h 46"/>
                  <a:gd name="T24" fmla="*/ 6 w 55"/>
                  <a:gd name="T25" fmla="*/ 2 h 46"/>
                  <a:gd name="T26" fmla="*/ 6 w 55"/>
                  <a:gd name="T27" fmla="*/ 2 h 46"/>
                  <a:gd name="T28" fmla="*/ 7 w 55"/>
                  <a:gd name="T29" fmla="*/ 1 h 46"/>
                  <a:gd name="T30" fmla="*/ 8 w 55"/>
                  <a:gd name="T31" fmla="*/ 1 h 46"/>
                  <a:gd name="T32" fmla="*/ 9 w 55"/>
                  <a:gd name="T33" fmla="*/ 1 h 46"/>
                  <a:gd name="T34" fmla="*/ 15 w 55"/>
                  <a:gd name="T35" fmla="*/ 0 h 46"/>
                  <a:gd name="T36" fmla="*/ 23 w 55"/>
                  <a:gd name="T37" fmla="*/ 14 h 46"/>
                  <a:gd name="T38" fmla="*/ 35 w 55"/>
                  <a:gd name="T39" fmla="*/ 0 h 46"/>
                  <a:gd name="T40" fmla="*/ 39 w 55"/>
                  <a:gd name="T41" fmla="*/ 0 h 46"/>
                  <a:gd name="T42" fmla="*/ 41 w 55"/>
                  <a:gd name="T43" fmla="*/ 1 h 46"/>
                  <a:gd name="T44" fmla="*/ 44 w 55"/>
                  <a:gd name="T45" fmla="*/ 3 h 46"/>
                  <a:gd name="T46" fmla="*/ 46 w 55"/>
                  <a:gd name="T47" fmla="*/ 5 h 46"/>
                  <a:gd name="T48" fmla="*/ 48 w 55"/>
                  <a:gd name="T49" fmla="*/ 8 h 46"/>
                  <a:gd name="T50" fmla="*/ 50 w 55"/>
                  <a:gd name="T51" fmla="*/ 11 h 46"/>
                  <a:gd name="T52" fmla="*/ 52 w 55"/>
                  <a:gd name="T53" fmla="*/ 13 h 46"/>
                  <a:gd name="T54" fmla="*/ 53 w 55"/>
                  <a:gd name="T55" fmla="*/ 15 h 46"/>
                  <a:gd name="T56" fmla="*/ 53 w 55"/>
                  <a:gd name="T57" fmla="*/ 15 h 46"/>
                  <a:gd name="T58" fmla="*/ 54 w 55"/>
                  <a:gd name="T59" fmla="*/ 16 h 46"/>
                  <a:gd name="T60" fmla="*/ 54 w 55"/>
                  <a:gd name="T61" fmla="*/ 18 h 46"/>
                  <a:gd name="T62" fmla="*/ 55 w 55"/>
                  <a:gd name="T63" fmla="*/ 20 h 46"/>
                  <a:gd name="T64" fmla="*/ 54 w 55"/>
                  <a:gd name="T65" fmla="*/ 23 h 46"/>
                  <a:gd name="T66" fmla="*/ 53 w 55"/>
                  <a:gd name="T67" fmla="*/ 25 h 46"/>
                  <a:gd name="T68" fmla="*/ 51 w 55"/>
                  <a:gd name="T69" fmla="*/ 26 h 46"/>
                  <a:gd name="T70" fmla="*/ 50 w 55"/>
                  <a:gd name="T71" fmla="*/ 28 h 46"/>
                  <a:gd name="T72" fmla="*/ 49 w 55"/>
                  <a:gd name="T73" fmla="*/ 29 h 46"/>
                  <a:gd name="T74" fmla="*/ 48 w 55"/>
                  <a:gd name="T75" fmla="*/ 30 h 46"/>
                  <a:gd name="T76" fmla="*/ 47 w 55"/>
                  <a:gd name="T77" fmla="*/ 31 h 46"/>
                  <a:gd name="T78" fmla="*/ 46 w 55"/>
                  <a:gd name="T79" fmla="*/ 31 h 46"/>
                  <a:gd name="T80" fmla="*/ 46 w 55"/>
                  <a:gd name="T81" fmla="*/ 31 h 46"/>
                  <a:gd name="T82" fmla="*/ 48 w 55"/>
                  <a:gd name="T83" fmla="*/ 46 h 46"/>
                  <a:gd name="T84" fmla="*/ 0 w 55"/>
                  <a:gd name="T85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5" h="46">
                    <a:moveTo>
                      <a:pt x="0" y="40"/>
                    </a:moveTo>
                    <a:lnTo>
                      <a:pt x="0" y="29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5" y="0"/>
                    </a:lnTo>
                    <a:lnTo>
                      <a:pt x="23" y="14"/>
                    </a:lnTo>
                    <a:lnTo>
                      <a:pt x="35" y="0"/>
                    </a:lnTo>
                    <a:lnTo>
                      <a:pt x="39" y="0"/>
                    </a:lnTo>
                    <a:lnTo>
                      <a:pt x="41" y="1"/>
                    </a:lnTo>
                    <a:lnTo>
                      <a:pt x="44" y="3"/>
                    </a:lnTo>
                    <a:lnTo>
                      <a:pt x="46" y="5"/>
                    </a:lnTo>
                    <a:lnTo>
                      <a:pt x="48" y="8"/>
                    </a:lnTo>
                    <a:lnTo>
                      <a:pt x="50" y="11"/>
                    </a:lnTo>
                    <a:lnTo>
                      <a:pt x="52" y="13"/>
                    </a:lnTo>
                    <a:lnTo>
                      <a:pt x="53" y="15"/>
                    </a:lnTo>
                    <a:lnTo>
                      <a:pt x="53" y="15"/>
                    </a:lnTo>
                    <a:lnTo>
                      <a:pt x="54" y="16"/>
                    </a:lnTo>
                    <a:lnTo>
                      <a:pt x="54" y="18"/>
                    </a:lnTo>
                    <a:lnTo>
                      <a:pt x="55" y="20"/>
                    </a:lnTo>
                    <a:lnTo>
                      <a:pt x="54" y="23"/>
                    </a:lnTo>
                    <a:lnTo>
                      <a:pt x="53" y="25"/>
                    </a:lnTo>
                    <a:lnTo>
                      <a:pt x="51" y="26"/>
                    </a:lnTo>
                    <a:lnTo>
                      <a:pt x="50" y="28"/>
                    </a:lnTo>
                    <a:lnTo>
                      <a:pt x="49" y="29"/>
                    </a:lnTo>
                    <a:lnTo>
                      <a:pt x="48" y="30"/>
                    </a:lnTo>
                    <a:lnTo>
                      <a:pt x="47" y="31"/>
                    </a:lnTo>
                    <a:lnTo>
                      <a:pt x="46" y="31"/>
                    </a:lnTo>
                    <a:lnTo>
                      <a:pt x="46" y="31"/>
                    </a:lnTo>
                    <a:lnTo>
                      <a:pt x="48" y="46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93" name="Freeform 777"/>
              <p:cNvSpPr>
                <a:spLocks/>
              </p:cNvSpPr>
              <p:nvPr/>
            </p:nvSpPr>
            <p:spPr bwMode="auto">
              <a:xfrm>
                <a:off x="2170" y="3349"/>
                <a:ext cx="40" cy="18"/>
              </a:xfrm>
              <a:custGeom>
                <a:avLst/>
                <a:gdLst>
                  <a:gd name="T0" fmla="*/ 15 w 40"/>
                  <a:gd name="T1" fmla="*/ 17 h 18"/>
                  <a:gd name="T2" fmla="*/ 16 w 40"/>
                  <a:gd name="T3" fmla="*/ 18 h 18"/>
                  <a:gd name="T4" fmla="*/ 17 w 40"/>
                  <a:gd name="T5" fmla="*/ 17 h 18"/>
                  <a:gd name="T6" fmla="*/ 19 w 40"/>
                  <a:gd name="T7" fmla="*/ 17 h 18"/>
                  <a:gd name="T8" fmla="*/ 20 w 40"/>
                  <a:gd name="T9" fmla="*/ 17 h 18"/>
                  <a:gd name="T10" fmla="*/ 22 w 40"/>
                  <a:gd name="T11" fmla="*/ 17 h 18"/>
                  <a:gd name="T12" fmla="*/ 24 w 40"/>
                  <a:gd name="T13" fmla="*/ 16 h 18"/>
                  <a:gd name="T14" fmla="*/ 26 w 40"/>
                  <a:gd name="T15" fmla="*/ 15 h 18"/>
                  <a:gd name="T16" fmla="*/ 28 w 40"/>
                  <a:gd name="T17" fmla="*/ 15 h 18"/>
                  <a:gd name="T18" fmla="*/ 30 w 40"/>
                  <a:gd name="T19" fmla="*/ 14 h 18"/>
                  <a:gd name="T20" fmla="*/ 32 w 40"/>
                  <a:gd name="T21" fmla="*/ 13 h 18"/>
                  <a:gd name="T22" fmla="*/ 34 w 40"/>
                  <a:gd name="T23" fmla="*/ 13 h 18"/>
                  <a:gd name="T24" fmla="*/ 35 w 40"/>
                  <a:gd name="T25" fmla="*/ 12 h 18"/>
                  <a:gd name="T26" fmla="*/ 37 w 40"/>
                  <a:gd name="T27" fmla="*/ 11 h 18"/>
                  <a:gd name="T28" fmla="*/ 38 w 40"/>
                  <a:gd name="T29" fmla="*/ 10 h 18"/>
                  <a:gd name="T30" fmla="*/ 39 w 40"/>
                  <a:gd name="T31" fmla="*/ 9 h 18"/>
                  <a:gd name="T32" fmla="*/ 40 w 40"/>
                  <a:gd name="T33" fmla="*/ 9 h 18"/>
                  <a:gd name="T34" fmla="*/ 32 w 40"/>
                  <a:gd name="T35" fmla="*/ 0 h 18"/>
                  <a:gd name="T36" fmla="*/ 32 w 40"/>
                  <a:gd name="T37" fmla="*/ 1 h 18"/>
                  <a:gd name="T38" fmla="*/ 32 w 40"/>
                  <a:gd name="T39" fmla="*/ 1 h 18"/>
                  <a:gd name="T40" fmla="*/ 31 w 40"/>
                  <a:gd name="T41" fmla="*/ 2 h 18"/>
                  <a:gd name="T42" fmla="*/ 31 w 40"/>
                  <a:gd name="T43" fmla="*/ 2 h 18"/>
                  <a:gd name="T44" fmla="*/ 30 w 40"/>
                  <a:gd name="T45" fmla="*/ 2 h 18"/>
                  <a:gd name="T46" fmla="*/ 30 w 40"/>
                  <a:gd name="T47" fmla="*/ 3 h 18"/>
                  <a:gd name="T48" fmla="*/ 29 w 40"/>
                  <a:gd name="T49" fmla="*/ 3 h 18"/>
                  <a:gd name="T50" fmla="*/ 28 w 40"/>
                  <a:gd name="T51" fmla="*/ 4 h 18"/>
                  <a:gd name="T52" fmla="*/ 27 w 40"/>
                  <a:gd name="T53" fmla="*/ 4 h 18"/>
                  <a:gd name="T54" fmla="*/ 25 w 40"/>
                  <a:gd name="T55" fmla="*/ 5 h 18"/>
                  <a:gd name="T56" fmla="*/ 24 w 40"/>
                  <a:gd name="T57" fmla="*/ 6 h 18"/>
                  <a:gd name="T58" fmla="*/ 22 w 40"/>
                  <a:gd name="T59" fmla="*/ 6 h 18"/>
                  <a:gd name="T60" fmla="*/ 19 w 40"/>
                  <a:gd name="T61" fmla="*/ 7 h 18"/>
                  <a:gd name="T62" fmla="*/ 17 w 40"/>
                  <a:gd name="T63" fmla="*/ 7 h 18"/>
                  <a:gd name="T64" fmla="*/ 15 w 40"/>
                  <a:gd name="T65" fmla="*/ 7 h 18"/>
                  <a:gd name="T66" fmla="*/ 13 w 40"/>
                  <a:gd name="T67" fmla="*/ 8 h 18"/>
                  <a:gd name="T68" fmla="*/ 12 w 40"/>
                  <a:gd name="T69" fmla="*/ 6 h 18"/>
                  <a:gd name="T70" fmla="*/ 11 w 40"/>
                  <a:gd name="T71" fmla="*/ 5 h 18"/>
                  <a:gd name="T72" fmla="*/ 11 w 40"/>
                  <a:gd name="T73" fmla="*/ 4 h 18"/>
                  <a:gd name="T74" fmla="*/ 10 w 40"/>
                  <a:gd name="T75" fmla="*/ 3 h 18"/>
                  <a:gd name="T76" fmla="*/ 9 w 40"/>
                  <a:gd name="T77" fmla="*/ 2 h 18"/>
                  <a:gd name="T78" fmla="*/ 8 w 40"/>
                  <a:gd name="T79" fmla="*/ 2 h 18"/>
                  <a:gd name="T80" fmla="*/ 8 w 40"/>
                  <a:gd name="T81" fmla="*/ 1 h 18"/>
                  <a:gd name="T82" fmla="*/ 7 w 40"/>
                  <a:gd name="T83" fmla="*/ 2 h 18"/>
                  <a:gd name="T84" fmla="*/ 6 w 40"/>
                  <a:gd name="T85" fmla="*/ 3 h 18"/>
                  <a:gd name="T86" fmla="*/ 6 w 40"/>
                  <a:gd name="T87" fmla="*/ 5 h 18"/>
                  <a:gd name="T88" fmla="*/ 6 w 40"/>
                  <a:gd name="T89" fmla="*/ 6 h 18"/>
                  <a:gd name="T90" fmla="*/ 6 w 40"/>
                  <a:gd name="T91" fmla="*/ 7 h 18"/>
                  <a:gd name="T92" fmla="*/ 0 w 40"/>
                  <a:gd name="T93" fmla="*/ 6 h 18"/>
                  <a:gd name="T94" fmla="*/ 2 w 40"/>
                  <a:gd name="T95" fmla="*/ 17 h 18"/>
                  <a:gd name="T96" fmla="*/ 3 w 40"/>
                  <a:gd name="T97" fmla="*/ 17 h 18"/>
                  <a:gd name="T98" fmla="*/ 5 w 40"/>
                  <a:gd name="T99" fmla="*/ 17 h 18"/>
                  <a:gd name="T100" fmla="*/ 7 w 40"/>
                  <a:gd name="T101" fmla="*/ 17 h 18"/>
                  <a:gd name="T102" fmla="*/ 10 w 40"/>
                  <a:gd name="T103" fmla="*/ 17 h 18"/>
                  <a:gd name="T104" fmla="*/ 12 w 40"/>
                  <a:gd name="T105" fmla="*/ 17 h 18"/>
                  <a:gd name="T106" fmla="*/ 13 w 40"/>
                  <a:gd name="T107" fmla="*/ 17 h 18"/>
                  <a:gd name="T108" fmla="*/ 15 w 40"/>
                  <a:gd name="T109" fmla="*/ 17 h 18"/>
                  <a:gd name="T110" fmla="*/ 15 w 40"/>
                  <a:gd name="T11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" h="18">
                    <a:moveTo>
                      <a:pt x="15" y="17"/>
                    </a:moveTo>
                    <a:lnTo>
                      <a:pt x="16" y="18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20" y="17"/>
                    </a:lnTo>
                    <a:lnTo>
                      <a:pt x="22" y="17"/>
                    </a:lnTo>
                    <a:lnTo>
                      <a:pt x="24" y="16"/>
                    </a:lnTo>
                    <a:lnTo>
                      <a:pt x="26" y="15"/>
                    </a:lnTo>
                    <a:lnTo>
                      <a:pt x="28" y="15"/>
                    </a:lnTo>
                    <a:lnTo>
                      <a:pt x="30" y="14"/>
                    </a:lnTo>
                    <a:lnTo>
                      <a:pt x="32" y="13"/>
                    </a:lnTo>
                    <a:lnTo>
                      <a:pt x="34" y="13"/>
                    </a:lnTo>
                    <a:lnTo>
                      <a:pt x="35" y="12"/>
                    </a:lnTo>
                    <a:lnTo>
                      <a:pt x="37" y="11"/>
                    </a:lnTo>
                    <a:lnTo>
                      <a:pt x="38" y="10"/>
                    </a:lnTo>
                    <a:lnTo>
                      <a:pt x="39" y="9"/>
                    </a:lnTo>
                    <a:lnTo>
                      <a:pt x="40" y="9"/>
                    </a:lnTo>
                    <a:lnTo>
                      <a:pt x="32" y="0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29" y="3"/>
                    </a:lnTo>
                    <a:lnTo>
                      <a:pt x="28" y="4"/>
                    </a:lnTo>
                    <a:lnTo>
                      <a:pt x="27" y="4"/>
                    </a:lnTo>
                    <a:lnTo>
                      <a:pt x="25" y="5"/>
                    </a:lnTo>
                    <a:lnTo>
                      <a:pt x="24" y="6"/>
                    </a:lnTo>
                    <a:lnTo>
                      <a:pt x="22" y="6"/>
                    </a:lnTo>
                    <a:lnTo>
                      <a:pt x="19" y="7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3" y="8"/>
                    </a:lnTo>
                    <a:lnTo>
                      <a:pt x="12" y="6"/>
                    </a:lnTo>
                    <a:lnTo>
                      <a:pt x="11" y="5"/>
                    </a:lnTo>
                    <a:lnTo>
                      <a:pt x="11" y="4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0" y="6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5" y="17"/>
                    </a:lnTo>
                    <a:lnTo>
                      <a:pt x="15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94" name="Freeform 778"/>
              <p:cNvSpPr>
                <a:spLocks/>
              </p:cNvSpPr>
              <p:nvPr/>
            </p:nvSpPr>
            <p:spPr bwMode="auto">
              <a:xfrm>
                <a:off x="2184" y="3345"/>
                <a:ext cx="29" cy="19"/>
              </a:xfrm>
              <a:custGeom>
                <a:avLst/>
                <a:gdLst>
                  <a:gd name="T0" fmla="*/ 3 w 29"/>
                  <a:gd name="T1" fmla="*/ 19 h 19"/>
                  <a:gd name="T2" fmla="*/ 4 w 29"/>
                  <a:gd name="T3" fmla="*/ 19 h 19"/>
                  <a:gd name="T4" fmla="*/ 5 w 29"/>
                  <a:gd name="T5" fmla="*/ 19 h 19"/>
                  <a:gd name="T6" fmla="*/ 6 w 29"/>
                  <a:gd name="T7" fmla="*/ 19 h 19"/>
                  <a:gd name="T8" fmla="*/ 8 w 29"/>
                  <a:gd name="T9" fmla="*/ 18 h 19"/>
                  <a:gd name="T10" fmla="*/ 9 w 29"/>
                  <a:gd name="T11" fmla="*/ 18 h 19"/>
                  <a:gd name="T12" fmla="*/ 11 w 29"/>
                  <a:gd name="T13" fmla="*/ 17 h 19"/>
                  <a:gd name="T14" fmla="*/ 13 w 29"/>
                  <a:gd name="T15" fmla="*/ 17 h 19"/>
                  <a:gd name="T16" fmla="*/ 14 w 29"/>
                  <a:gd name="T17" fmla="*/ 16 h 19"/>
                  <a:gd name="T18" fmla="*/ 16 w 29"/>
                  <a:gd name="T19" fmla="*/ 15 h 19"/>
                  <a:gd name="T20" fmla="*/ 18 w 29"/>
                  <a:gd name="T21" fmla="*/ 15 h 19"/>
                  <a:gd name="T22" fmla="*/ 19 w 29"/>
                  <a:gd name="T23" fmla="*/ 14 h 19"/>
                  <a:gd name="T24" fmla="*/ 21 w 29"/>
                  <a:gd name="T25" fmla="*/ 14 h 19"/>
                  <a:gd name="T26" fmla="*/ 22 w 29"/>
                  <a:gd name="T27" fmla="*/ 13 h 19"/>
                  <a:gd name="T28" fmla="*/ 23 w 29"/>
                  <a:gd name="T29" fmla="*/ 12 h 19"/>
                  <a:gd name="T30" fmla="*/ 24 w 29"/>
                  <a:gd name="T31" fmla="*/ 12 h 19"/>
                  <a:gd name="T32" fmla="*/ 25 w 29"/>
                  <a:gd name="T33" fmla="*/ 11 h 19"/>
                  <a:gd name="T34" fmla="*/ 26 w 29"/>
                  <a:gd name="T35" fmla="*/ 10 h 19"/>
                  <a:gd name="T36" fmla="*/ 27 w 29"/>
                  <a:gd name="T37" fmla="*/ 9 h 19"/>
                  <a:gd name="T38" fmla="*/ 28 w 29"/>
                  <a:gd name="T39" fmla="*/ 8 h 19"/>
                  <a:gd name="T40" fmla="*/ 29 w 29"/>
                  <a:gd name="T41" fmla="*/ 6 h 19"/>
                  <a:gd name="T42" fmla="*/ 29 w 29"/>
                  <a:gd name="T43" fmla="*/ 5 h 19"/>
                  <a:gd name="T44" fmla="*/ 29 w 29"/>
                  <a:gd name="T45" fmla="*/ 4 h 19"/>
                  <a:gd name="T46" fmla="*/ 29 w 29"/>
                  <a:gd name="T47" fmla="*/ 2 h 19"/>
                  <a:gd name="T48" fmla="*/ 28 w 29"/>
                  <a:gd name="T49" fmla="*/ 0 h 19"/>
                  <a:gd name="T50" fmla="*/ 20 w 29"/>
                  <a:gd name="T51" fmla="*/ 3 h 19"/>
                  <a:gd name="T52" fmla="*/ 20 w 29"/>
                  <a:gd name="T53" fmla="*/ 5 h 19"/>
                  <a:gd name="T54" fmla="*/ 20 w 29"/>
                  <a:gd name="T55" fmla="*/ 6 h 19"/>
                  <a:gd name="T56" fmla="*/ 19 w 29"/>
                  <a:gd name="T57" fmla="*/ 7 h 19"/>
                  <a:gd name="T58" fmla="*/ 18 w 29"/>
                  <a:gd name="T59" fmla="*/ 8 h 19"/>
                  <a:gd name="T60" fmla="*/ 15 w 29"/>
                  <a:gd name="T61" fmla="*/ 9 h 19"/>
                  <a:gd name="T62" fmla="*/ 13 w 29"/>
                  <a:gd name="T63" fmla="*/ 10 h 19"/>
                  <a:gd name="T64" fmla="*/ 10 w 29"/>
                  <a:gd name="T65" fmla="*/ 11 h 19"/>
                  <a:gd name="T66" fmla="*/ 8 w 29"/>
                  <a:gd name="T67" fmla="*/ 12 h 19"/>
                  <a:gd name="T68" fmla="*/ 5 w 29"/>
                  <a:gd name="T69" fmla="*/ 12 h 19"/>
                  <a:gd name="T70" fmla="*/ 3 w 29"/>
                  <a:gd name="T71" fmla="*/ 13 h 19"/>
                  <a:gd name="T72" fmla="*/ 2 w 29"/>
                  <a:gd name="T73" fmla="*/ 13 h 19"/>
                  <a:gd name="T74" fmla="*/ 0 w 29"/>
                  <a:gd name="T75" fmla="*/ 13 h 19"/>
                  <a:gd name="T76" fmla="*/ 3 w 29"/>
                  <a:gd name="T7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9" h="19">
                    <a:moveTo>
                      <a:pt x="3" y="19"/>
                    </a:moveTo>
                    <a:lnTo>
                      <a:pt x="4" y="19"/>
                    </a:lnTo>
                    <a:lnTo>
                      <a:pt x="5" y="19"/>
                    </a:lnTo>
                    <a:lnTo>
                      <a:pt x="6" y="19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11" y="17"/>
                    </a:lnTo>
                    <a:lnTo>
                      <a:pt x="13" y="17"/>
                    </a:lnTo>
                    <a:lnTo>
                      <a:pt x="14" y="16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19" y="14"/>
                    </a:lnTo>
                    <a:lnTo>
                      <a:pt x="21" y="14"/>
                    </a:lnTo>
                    <a:lnTo>
                      <a:pt x="22" y="13"/>
                    </a:lnTo>
                    <a:lnTo>
                      <a:pt x="23" y="12"/>
                    </a:lnTo>
                    <a:lnTo>
                      <a:pt x="24" y="12"/>
                    </a:lnTo>
                    <a:lnTo>
                      <a:pt x="25" y="11"/>
                    </a:lnTo>
                    <a:lnTo>
                      <a:pt x="26" y="10"/>
                    </a:lnTo>
                    <a:lnTo>
                      <a:pt x="27" y="9"/>
                    </a:lnTo>
                    <a:lnTo>
                      <a:pt x="28" y="8"/>
                    </a:lnTo>
                    <a:lnTo>
                      <a:pt x="29" y="6"/>
                    </a:lnTo>
                    <a:lnTo>
                      <a:pt x="29" y="5"/>
                    </a:lnTo>
                    <a:lnTo>
                      <a:pt x="29" y="4"/>
                    </a:lnTo>
                    <a:lnTo>
                      <a:pt x="29" y="2"/>
                    </a:lnTo>
                    <a:lnTo>
                      <a:pt x="28" y="0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8" y="8"/>
                    </a:lnTo>
                    <a:lnTo>
                      <a:pt x="15" y="9"/>
                    </a:lnTo>
                    <a:lnTo>
                      <a:pt x="13" y="10"/>
                    </a:lnTo>
                    <a:lnTo>
                      <a:pt x="10" y="11"/>
                    </a:lnTo>
                    <a:lnTo>
                      <a:pt x="8" y="12"/>
                    </a:lnTo>
                    <a:lnTo>
                      <a:pt x="5" y="12"/>
                    </a:lnTo>
                    <a:lnTo>
                      <a:pt x="3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95" name="Freeform 779"/>
              <p:cNvSpPr>
                <a:spLocks/>
              </p:cNvSpPr>
              <p:nvPr/>
            </p:nvSpPr>
            <p:spPr bwMode="auto">
              <a:xfrm>
                <a:off x="2172" y="3353"/>
                <a:ext cx="11" cy="11"/>
              </a:xfrm>
              <a:custGeom>
                <a:avLst/>
                <a:gdLst>
                  <a:gd name="T0" fmla="*/ 10 w 11"/>
                  <a:gd name="T1" fmla="*/ 5 h 11"/>
                  <a:gd name="T2" fmla="*/ 9 w 11"/>
                  <a:gd name="T3" fmla="*/ 4 h 11"/>
                  <a:gd name="T4" fmla="*/ 9 w 11"/>
                  <a:gd name="T5" fmla="*/ 3 h 11"/>
                  <a:gd name="T6" fmla="*/ 8 w 11"/>
                  <a:gd name="T7" fmla="*/ 2 h 11"/>
                  <a:gd name="T8" fmla="*/ 8 w 11"/>
                  <a:gd name="T9" fmla="*/ 2 h 11"/>
                  <a:gd name="T10" fmla="*/ 7 w 11"/>
                  <a:gd name="T11" fmla="*/ 1 h 11"/>
                  <a:gd name="T12" fmla="*/ 7 w 11"/>
                  <a:gd name="T13" fmla="*/ 0 h 11"/>
                  <a:gd name="T14" fmla="*/ 6 w 11"/>
                  <a:gd name="T15" fmla="*/ 0 h 11"/>
                  <a:gd name="T16" fmla="*/ 6 w 11"/>
                  <a:gd name="T17" fmla="*/ 0 h 11"/>
                  <a:gd name="T18" fmla="*/ 6 w 11"/>
                  <a:gd name="T19" fmla="*/ 1 h 11"/>
                  <a:gd name="T20" fmla="*/ 6 w 11"/>
                  <a:gd name="T21" fmla="*/ 2 h 11"/>
                  <a:gd name="T22" fmla="*/ 6 w 11"/>
                  <a:gd name="T23" fmla="*/ 4 h 11"/>
                  <a:gd name="T24" fmla="*/ 7 w 11"/>
                  <a:gd name="T25" fmla="*/ 5 h 11"/>
                  <a:gd name="T26" fmla="*/ 0 w 11"/>
                  <a:gd name="T27" fmla="*/ 5 h 11"/>
                  <a:gd name="T28" fmla="*/ 1 w 11"/>
                  <a:gd name="T29" fmla="*/ 11 h 11"/>
                  <a:gd name="T30" fmla="*/ 2 w 11"/>
                  <a:gd name="T31" fmla="*/ 11 h 11"/>
                  <a:gd name="T32" fmla="*/ 3 w 11"/>
                  <a:gd name="T33" fmla="*/ 11 h 11"/>
                  <a:gd name="T34" fmla="*/ 4 w 11"/>
                  <a:gd name="T35" fmla="*/ 11 h 11"/>
                  <a:gd name="T36" fmla="*/ 5 w 11"/>
                  <a:gd name="T37" fmla="*/ 11 h 11"/>
                  <a:gd name="T38" fmla="*/ 6 w 11"/>
                  <a:gd name="T39" fmla="*/ 11 h 11"/>
                  <a:gd name="T40" fmla="*/ 6 w 11"/>
                  <a:gd name="T41" fmla="*/ 11 h 11"/>
                  <a:gd name="T42" fmla="*/ 7 w 11"/>
                  <a:gd name="T43" fmla="*/ 11 h 11"/>
                  <a:gd name="T44" fmla="*/ 7 w 11"/>
                  <a:gd name="T45" fmla="*/ 11 h 11"/>
                  <a:gd name="T46" fmla="*/ 8 w 11"/>
                  <a:gd name="T47" fmla="*/ 11 h 11"/>
                  <a:gd name="T48" fmla="*/ 8 w 11"/>
                  <a:gd name="T49" fmla="*/ 11 h 11"/>
                  <a:gd name="T50" fmla="*/ 9 w 11"/>
                  <a:gd name="T51" fmla="*/ 11 h 11"/>
                  <a:gd name="T52" fmla="*/ 9 w 11"/>
                  <a:gd name="T53" fmla="*/ 11 h 11"/>
                  <a:gd name="T54" fmla="*/ 10 w 11"/>
                  <a:gd name="T55" fmla="*/ 11 h 11"/>
                  <a:gd name="T56" fmla="*/ 10 w 11"/>
                  <a:gd name="T57" fmla="*/ 10 h 11"/>
                  <a:gd name="T58" fmla="*/ 11 w 11"/>
                  <a:gd name="T59" fmla="*/ 10 h 11"/>
                  <a:gd name="T60" fmla="*/ 11 w 11"/>
                  <a:gd name="T61" fmla="*/ 10 h 11"/>
                  <a:gd name="T62" fmla="*/ 10 w 11"/>
                  <a:gd name="T6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" h="11">
                    <a:moveTo>
                      <a:pt x="10" y="5"/>
                    </a:moveTo>
                    <a:lnTo>
                      <a:pt x="9" y="4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96" name="Freeform 780"/>
              <p:cNvSpPr>
                <a:spLocks/>
              </p:cNvSpPr>
              <p:nvPr/>
            </p:nvSpPr>
            <p:spPr bwMode="auto">
              <a:xfrm>
                <a:off x="2161" y="3275"/>
                <a:ext cx="46" cy="46"/>
              </a:xfrm>
              <a:custGeom>
                <a:avLst/>
                <a:gdLst>
                  <a:gd name="T0" fmla="*/ 36 w 46"/>
                  <a:gd name="T1" fmla="*/ 5 h 46"/>
                  <a:gd name="T2" fmla="*/ 31 w 46"/>
                  <a:gd name="T3" fmla="*/ 2 h 46"/>
                  <a:gd name="T4" fmla="*/ 27 w 46"/>
                  <a:gd name="T5" fmla="*/ 1 h 46"/>
                  <a:gd name="T6" fmla="*/ 23 w 46"/>
                  <a:gd name="T7" fmla="*/ 0 h 46"/>
                  <a:gd name="T8" fmla="*/ 19 w 46"/>
                  <a:gd name="T9" fmla="*/ 0 h 46"/>
                  <a:gd name="T10" fmla="*/ 15 w 46"/>
                  <a:gd name="T11" fmla="*/ 0 h 46"/>
                  <a:gd name="T12" fmla="*/ 12 w 46"/>
                  <a:gd name="T13" fmla="*/ 1 h 46"/>
                  <a:gd name="T14" fmla="*/ 9 w 46"/>
                  <a:gd name="T15" fmla="*/ 1 h 46"/>
                  <a:gd name="T16" fmla="*/ 6 w 46"/>
                  <a:gd name="T17" fmla="*/ 3 h 46"/>
                  <a:gd name="T18" fmla="*/ 3 w 46"/>
                  <a:gd name="T19" fmla="*/ 6 h 46"/>
                  <a:gd name="T20" fmla="*/ 1 w 46"/>
                  <a:gd name="T21" fmla="*/ 10 h 46"/>
                  <a:gd name="T22" fmla="*/ 1 w 46"/>
                  <a:gd name="T23" fmla="*/ 14 h 46"/>
                  <a:gd name="T24" fmla="*/ 1 w 46"/>
                  <a:gd name="T25" fmla="*/ 18 h 46"/>
                  <a:gd name="T26" fmla="*/ 1 w 46"/>
                  <a:gd name="T27" fmla="*/ 21 h 46"/>
                  <a:gd name="T28" fmla="*/ 3 w 46"/>
                  <a:gd name="T29" fmla="*/ 24 h 46"/>
                  <a:gd name="T30" fmla="*/ 5 w 46"/>
                  <a:gd name="T31" fmla="*/ 27 h 46"/>
                  <a:gd name="T32" fmla="*/ 7 w 46"/>
                  <a:gd name="T33" fmla="*/ 29 h 46"/>
                  <a:gd name="T34" fmla="*/ 11 w 46"/>
                  <a:gd name="T35" fmla="*/ 31 h 46"/>
                  <a:gd name="T36" fmla="*/ 14 w 46"/>
                  <a:gd name="T37" fmla="*/ 32 h 46"/>
                  <a:gd name="T38" fmla="*/ 19 w 46"/>
                  <a:gd name="T39" fmla="*/ 33 h 46"/>
                  <a:gd name="T40" fmla="*/ 22 w 46"/>
                  <a:gd name="T41" fmla="*/ 33 h 46"/>
                  <a:gd name="T42" fmla="*/ 24 w 46"/>
                  <a:gd name="T43" fmla="*/ 33 h 46"/>
                  <a:gd name="T44" fmla="*/ 27 w 46"/>
                  <a:gd name="T45" fmla="*/ 33 h 46"/>
                  <a:gd name="T46" fmla="*/ 29 w 46"/>
                  <a:gd name="T47" fmla="*/ 33 h 46"/>
                  <a:gd name="T48" fmla="*/ 29 w 46"/>
                  <a:gd name="T49" fmla="*/ 38 h 46"/>
                  <a:gd name="T50" fmla="*/ 30 w 46"/>
                  <a:gd name="T51" fmla="*/ 45 h 46"/>
                  <a:gd name="T52" fmla="*/ 32 w 46"/>
                  <a:gd name="T53" fmla="*/ 46 h 46"/>
                  <a:gd name="T54" fmla="*/ 37 w 46"/>
                  <a:gd name="T55" fmla="*/ 46 h 46"/>
                  <a:gd name="T56" fmla="*/ 42 w 46"/>
                  <a:gd name="T57" fmla="*/ 44 h 46"/>
                  <a:gd name="T58" fmla="*/ 45 w 46"/>
                  <a:gd name="T59" fmla="*/ 42 h 46"/>
                  <a:gd name="T60" fmla="*/ 46 w 46"/>
                  <a:gd name="T61" fmla="*/ 38 h 46"/>
                  <a:gd name="T62" fmla="*/ 46 w 46"/>
                  <a:gd name="T63" fmla="*/ 29 h 46"/>
                  <a:gd name="T64" fmla="*/ 44 w 46"/>
                  <a:gd name="T65" fmla="*/ 18 h 46"/>
                  <a:gd name="T66" fmla="*/ 41 w 46"/>
                  <a:gd name="T67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6" h="46">
                    <a:moveTo>
                      <a:pt x="38" y="6"/>
                    </a:moveTo>
                    <a:lnTo>
                      <a:pt x="36" y="5"/>
                    </a:lnTo>
                    <a:lnTo>
                      <a:pt x="34" y="3"/>
                    </a:lnTo>
                    <a:lnTo>
                      <a:pt x="31" y="2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2" y="23"/>
                    </a:lnTo>
                    <a:lnTo>
                      <a:pt x="3" y="24"/>
                    </a:lnTo>
                    <a:lnTo>
                      <a:pt x="4" y="26"/>
                    </a:lnTo>
                    <a:lnTo>
                      <a:pt x="5" y="27"/>
                    </a:lnTo>
                    <a:lnTo>
                      <a:pt x="6" y="28"/>
                    </a:lnTo>
                    <a:lnTo>
                      <a:pt x="7" y="29"/>
                    </a:lnTo>
                    <a:lnTo>
                      <a:pt x="9" y="30"/>
                    </a:lnTo>
                    <a:lnTo>
                      <a:pt x="11" y="31"/>
                    </a:lnTo>
                    <a:lnTo>
                      <a:pt x="12" y="32"/>
                    </a:lnTo>
                    <a:lnTo>
                      <a:pt x="14" y="32"/>
                    </a:lnTo>
                    <a:lnTo>
                      <a:pt x="16" y="33"/>
                    </a:lnTo>
                    <a:lnTo>
                      <a:pt x="19" y="33"/>
                    </a:lnTo>
                    <a:lnTo>
                      <a:pt x="21" y="33"/>
                    </a:lnTo>
                    <a:lnTo>
                      <a:pt x="22" y="33"/>
                    </a:lnTo>
                    <a:lnTo>
                      <a:pt x="23" y="33"/>
                    </a:lnTo>
                    <a:lnTo>
                      <a:pt x="24" y="33"/>
                    </a:lnTo>
                    <a:lnTo>
                      <a:pt x="25" y="33"/>
                    </a:lnTo>
                    <a:lnTo>
                      <a:pt x="27" y="33"/>
                    </a:lnTo>
                    <a:lnTo>
                      <a:pt x="28" y="33"/>
                    </a:lnTo>
                    <a:lnTo>
                      <a:pt x="29" y="33"/>
                    </a:lnTo>
                    <a:lnTo>
                      <a:pt x="30" y="32"/>
                    </a:lnTo>
                    <a:lnTo>
                      <a:pt x="29" y="38"/>
                    </a:lnTo>
                    <a:lnTo>
                      <a:pt x="29" y="42"/>
                    </a:lnTo>
                    <a:lnTo>
                      <a:pt x="30" y="45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7" y="46"/>
                    </a:lnTo>
                    <a:lnTo>
                      <a:pt x="39" y="45"/>
                    </a:lnTo>
                    <a:lnTo>
                      <a:pt x="42" y="44"/>
                    </a:lnTo>
                    <a:lnTo>
                      <a:pt x="44" y="43"/>
                    </a:lnTo>
                    <a:lnTo>
                      <a:pt x="45" y="42"/>
                    </a:lnTo>
                    <a:lnTo>
                      <a:pt x="46" y="40"/>
                    </a:lnTo>
                    <a:lnTo>
                      <a:pt x="46" y="38"/>
                    </a:lnTo>
                    <a:lnTo>
                      <a:pt x="46" y="34"/>
                    </a:lnTo>
                    <a:lnTo>
                      <a:pt x="46" y="29"/>
                    </a:lnTo>
                    <a:lnTo>
                      <a:pt x="45" y="24"/>
                    </a:lnTo>
                    <a:lnTo>
                      <a:pt x="44" y="18"/>
                    </a:lnTo>
                    <a:lnTo>
                      <a:pt x="43" y="13"/>
                    </a:lnTo>
                    <a:lnTo>
                      <a:pt x="41" y="9"/>
                    </a:lnTo>
                    <a:lnTo>
                      <a:pt x="38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97" name="Freeform 781"/>
              <p:cNvSpPr>
                <a:spLocks/>
              </p:cNvSpPr>
              <p:nvPr/>
            </p:nvSpPr>
            <p:spPr bwMode="auto">
              <a:xfrm>
                <a:off x="2156" y="3281"/>
                <a:ext cx="49" cy="44"/>
              </a:xfrm>
              <a:custGeom>
                <a:avLst/>
                <a:gdLst>
                  <a:gd name="T0" fmla="*/ 49 w 49"/>
                  <a:gd name="T1" fmla="*/ 19 h 44"/>
                  <a:gd name="T2" fmla="*/ 49 w 49"/>
                  <a:gd name="T3" fmla="*/ 21 h 44"/>
                  <a:gd name="T4" fmla="*/ 49 w 49"/>
                  <a:gd name="T5" fmla="*/ 24 h 44"/>
                  <a:gd name="T6" fmla="*/ 48 w 49"/>
                  <a:gd name="T7" fmla="*/ 27 h 44"/>
                  <a:gd name="T8" fmla="*/ 46 w 49"/>
                  <a:gd name="T9" fmla="*/ 30 h 44"/>
                  <a:gd name="T10" fmla="*/ 44 w 49"/>
                  <a:gd name="T11" fmla="*/ 31 h 44"/>
                  <a:gd name="T12" fmla="*/ 42 w 49"/>
                  <a:gd name="T13" fmla="*/ 31 h 44"/>
                  <a:gd name="T14" fmla="*/ 42 w 49"/>
                  <a:gd name="T15" fmla="*/ 31 h 44"/>
                  <a:gd name="T16" fmla="*/ 41 w 49"/>
                  <a:gd name="T17" fmla="*/ 33 h 44"/>
                  <a:gd name="T18" fmla="*/ 39 w 49"/>
                  <a:gd name="T19" fmla="*/ 35 h 44"/>
                  <a:gd name="T20" fmla="*/ 37 w 49"/>
                  <a:gd name="T21" fmla="*/ 38 h 44"/>
                  <a:gd name="T22" fmla="*/ 35 w 49"/>
                  <a:gd name="T23" fmla="*/ 39 h 44"/>
                  <a:gd name="T24" fmla="*/ 32 w 49"/>
                  <a:gd name="T25" fmla="*/ 41 h 44"/>
                  <a:gd name="T26" fmla="*/ 30 w 49"/>
                  <a:gd name="T27" fmla="*/ 42 h 44"/>
                  <a:gd name="T28" fmla="*/ 27 w 49"/>
                  <a:gd name="T29" fmla="*/ 43 h 44"/>
                  <a:gd name="T30" fmla="*/ 24 w 49"/>
                  <a:gd name="T31" fmla="*/ 44 h 44"/>
                  <a:gd name="T32" fmla="*/ 20 w 49"/>
                  <a:gd name="T33" fmla="*/ 44 h 44"/>
                  <a:gd name="T34" fmla="*/ 15 w 49"/>
                  <a:gd name="T35" fmla="*/ 43 h 44"/>
                  <a:gd name="T36" fmla="*/ 11 w 49"/>
                  <a:gd name="T37" fmla="*/ 41 h 44"/>
                  <a:gd name="T38" fmla="*/ 8 w 49"/>
                  <a:gd name="T39" fmla="*/ 39 h 44"/>
                  <a:gd name="T40" fmla="*/ 5 w 49"/>
                  <a:gd name="T41" fmla="*/ 36 h 44"/>
                  <a:gd name="T42" fmla="*/ 3 w 49"/>
                  <a:gd name="T43" fmla="*/ 32 h 44"/>
                  <a:gd name="T44" fmla="*/ 1 w 49"/>
                  <a:gd name="T45" fmla="*/ 28 h 44"/>
                  <a:gd name="T46" fmla="*/ 0 w 49"/>
                  <a:gd name="T47" fmla="*/ 24 h 44"/>
                  <a:gd name="T48" fmla="*/ 0 w 49"/>
                  <a:gd name="T49" fmla="*/ 20 h 44"/>
                  <a:gd name="T50" fmla="*/ 1 w 49"/>
                  <a:gd name="T51" fmla="*/ 15 h 44"/>
                  <a:gd name="T52" fmla="*/ 3 w 49"/>
                  <a:gd name="T53" fmla="*/ 11 h 44"/>
                  <a:gd name="T54" fmla="*/ 5 w 49"/>
                  <a:gd name="T55" fmla="*/ 8 h 44"/>
                  <a:gd name="T56" fmla="*/ 5 w 49"/>
                  <a:gd name="T57" fmla="*/ 7 h 44"/>
                  <a:gd name="T58" fmla="*/ 6 w 49"/>
                  <a:gd name="T59" fmla="*/ 6 h 44"/>
                  <a:gd name="T60" fmla="*/ 7 w 49"/>
                  <a:gd name="T61" fmla="*/ 6 h 44"/>
                  <a:gd name="T62" fmla="*/ 8 w 49"/>
                  <a:gd name="T63" fmla="*/ 5 h 44"/>
                  <a:gd name="T64" fmla="*/ 10 w 49"/>
                  <a:gd name="T65" fmla="*/ 4 h 44"/>
                  <a:gd name="T66" fmla="*/ 13 w 49"/>
                  <a:gd name="T67" fmla="*/ 2 h 44"/>
                  <a:gd name="T68" fmla="*/ 17 w 49"/>
                  <a:gd name="T69" fmla="*/ 1 h 44"/>
                  <a:gd name="T70" fmla="*/ 23 w 49"/>
                  <a:gd name="T71" fmla="*/ 0 h 44"/>
                  <a:gd name="T72" fmla="*/ 28 w 49"/>
                  <a:gd name="T73" fmla="*/ 1 h 44"/>
                  <a:gd name="T74" fmla="*/ 31 w 49"/>
                  <a:gd name="T75" fmla="*/ 2 h 44"/>
                  <a:gd name="T76" fmla="*/ 34 w 49"/>
                  <a:gd name="T77" fmla="*/ 3 h 44"/>
                  <a:gd name="T78" fmla="*/ 36 w 49"/>
                  <a:gd name="T79" fmla="*/ 5 h 44"/>
                  <a:gd name="T80" fmla="*/ 39 w 49"/>
                  <a:gd name="T81" fmla="*/ 7 h 44"/>
                  <a:gd name="T82" fmla="*/ 41 w 49"/>
                  <a:gd name="T83" fmla="*/ 10 h 44"/>
                  <a:gd name="T84" fmla="*/ 44 w 49"/>
                  <a:gd name="T85" fmla="*/ 13 h 44"/>
                  <a:gd name="T86" fmla="*/ 47 w 49"/>
                  <a:gd name="T87" fmla="*/ 1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4">
                    <a:moveTo>
                      <a:pt x="48" y="18"/>
                    </a:moveTo>
                    <a:lnTo>
                      <a:pt x="49" y="19"/>
                    </a:lnTo>
                    <a:lnTo>
                      <a:pt x="49" y="20"/>
                    </a:lnTo>
                    <a:lnTo>
                      <a:pt x="49" y="21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6"/>
                    </a:lnTo>
                    <a:lnTo>
                      <a:pt x="48" y="27"/>
                    </a:lnTo>
                    <a:lnTo>
                      <a:pt x="47" y="29"/>
                    </a:lnTo>
                    <a:lnTo>
                      <a:pt x="46" y="30"/>
                    </a:lnTo>
                    <a:lnTo>
                      <a:pt x="45" y="31"/>
                    </a:lnTo>
                    <a:lnTo>
                      <a:pt x="44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1" y="33"/>
                    </a:lnTo>
                    <a:lnTo>
                      <a:pt x="40" y="34"/>
                    </a:lnTo>
                    <a:lnTo>
                      <a:pt x="39" y="35"/>
                    </a:lnTo>
                    <a:lnTo>
                      <a:pt x="38" y="36"/>
                    </a:lnTo>
                    <a:lnTo>
                      <a:pt x="37" y="38"/>
                    </a:lnTo>
                    <a:lnTo>
                      <a:pt x="36" y="38"/>
                    </a:lnTo>
                    <a:lnTo>
                      <a:pt x="35" y="39"/>
                    </a:lnTo>
                    <a:lnTo>
                      <a:pt x="34" y="40"/>
                    </a:lnTo>
                    <a:lnTo>
                      <a:pt x="32" y="41"/>
                    </a:lnTo>
                    <a:lnTo>
                      <a:pt x="31" y="42"/>
                    </a:lnTo>
                    <a:lnTo>
                      <a:pt x="30" y="42"/>
                    </a:lnTo>
                    <a:lnTo>
                      <a:pt x="28" y="43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0" y="44"/>
                    </a:lnTo>
                    <a:lnTo>
                      <a:pt x="17" y="43"/>
                    </a:lnTo>
                    <a:lnTo>
                      <a:pt x="15" y="43"/>
                    </a:lnTo>
                    <a:lnTo>
                      <a:pt x="13" y="42"/>
                    </a:lnTo>
                    <a:lnTo>
                      <a:pt x="11" y="41"/>
                    </a:lnTo>
                    <a:lnTo>
                      <a:pt x="10" y="40"/>
                    </a:lnTo>
                    <a:lnTo>
                      <a:pt x="8" y="39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4" y="34"/>
                    </a:lnTo>
                    <a:lnTo>
                      <a:pt x="3" y="32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2" y="13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5" y="1"/>
                    </a:lnTo>
                    <a:lnTo>
                      <a:pt x="17" y="1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8" y="1"/>
                    </a:lnTo>
                    <a:lnTo>
                      <a:pt x="29" y="1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4" y="3"/>
                    </a:lnTo>
                    <a:lnTo>
                      <a:pt x="35" y="4"/>
                    </a:lnTo>
                    <a:lnTo>
                      <a:pt x="36" y="5"/>
                    </a:lnTo>
                    <a:lnTo>
                      <a:pt x="38" y="7"/>
                    </a:lnTo>
                    <a:lnTo>
                      <a:pt x="39" y="7"/>
                    </a:lnTo>
                    <a:lnTo>
                      <a:pt x="40" y="8"/>
                    </a:lnTo>
                    <a:lnTo>
                      <a:pt x="41" y="10"/>
                    </a:lnTo>
                    <a:lnTo>
                      <a:pt x="43" y="11"/>
                    </a:lnTo>
                    <a:lnTo>
                      <a:pt x="44" y="13"/>
                    </a:lnTo>
                    <a:lnTo>
                      <a:pt x="46" y="14"/>
                    </a:lnTo>
                    <a:lnTo>
                      <a:pt x="47" y="16"/>
                    </a:lnTo>
                    <a:lnTo>
                      <a:pt x="48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98" name="Freeform 782"/>
              <p:cNvSpPr>
                <a:spLocks/>
              </p:cNvSpPr>
              <p:nvPr/>
            </p:nvSpPr>
            <p:spPr bwMode="auto">
              <a:xfrm>
                <a:off x="2159" y="3284"/>
                <a:ext cx="44" cy="37"/>
              </a:xfrm>
              <a:custGeom>
                <a:avLst/>
                <a:gdLst>
                  <a:gd name="T0" fmla="*/ 40 w 44"/>
                  <a:gd name="T1" fmla="*/ 14 h 37"/>
                  <a:gd name="T2" fmla="*/ 39 w 44"/>
                  <a:gd name="T3" fmla="*/ 14 h 37"/>
                  <a:gd name="T4" fmla="*/ 38 w 44"/>
                  <a:gd name="T5" fmla="*/ 15 h 37"/>
                  <a:gd name="T6" fmla="*/ 38 w 44"/>
                  <a:gd name="T7" fmla="*/ 15 h 37"/>
                  <a:gd name="T8" fmla="*/ 37 w 44"/>
                  <a:gd name="T9" fmla="*/ 15 h 37"/>
                  <a:gd name="T10" fmla="*/ 36 w 44"/>
                  <a:gd name="T11" fmla="*/ 12 h 37"/>
                  <a:gd name="T12" fmla="*/ 35 w 44"/>
                  <a:gd name="T13" fmla="*/ 9 h 37"/>
                  <a:gd name="T14" fmla="*/ 33 w 44"/>
                  <a:gd name="T15" fmla="*/ 7 h 37"/>
                  <a:gd name="T16" fmla="*/ 31 w 44"/>
                  <a:gd name="T17" fmla="*/ 5 h 37"/>
                  <a:gd name="T18" fmla="*/ 28 w 44"/>
                  <a:gd name="T19" fmla="*/ 3 h 37"/>
                  <a:gd name="T20" fmla="*/ 25 w 44"/>
                  <a:gd name="T21" fmla="*/ 1 h 37"/>
                  <a:gd name="T22" fmla="*/ 22 w 44"/>
                  <a:gd name="T23" fmla="*/ 1 h 37"/>
                  <a:gd name="T24" fmla="*/ 19 w 44"/>
                  <a:gd name="T25" fmla="*/ 0 h 37"/>
                  <a:gd name="T26" fmla="*/ 15 w 44"/>
                  <a:gd name="T27" fmla="*/ 1 h 37"/>
                  <a:gd name="T28" fmla="*/ 12 w 44"/>
                  <a:gd name="T29" fmla="*/ 2 h 37"/>
                  <a:gd name="T30" fmla="*/ 8 w 44"/>
                  <a:gd name="T31" fmla="*/ 3 h 37"/>
                  <a:gd name="T32" fmla="*/ 6 w 44"/>
                  <a:gd name="T33" fmla="*/ 6 h 37"/>
                  <a:gd name="T34" fmla="*/ 3 w 44"/>
                  <a:gd name="T35" fmla="*/ 8 h 37"/>
                  <a:gd name="T36" fmla="*/ 2 w 44"/>
                  <a:gd name="T37" fmla="*/ 12 h 37"/>
                  <a:gd name="T38" fmla="*/ 1 w 44"/>
                  <a:gd name="T39" fmla="*/ 15 h 37"/>
                  <a:gd name="T40" fmla="*/ 0 w 44"/>
                  <a:gd name="T41" fmla="*/ 19 h 37"/>
                  <a:gd name="T42" fmla="*/ 1 w 44"/>
                  <a:gd name="T43" fmla="*/ 22 h 37"/>
                  <a:gd name="T44" fmla="*/ 2 w 44"/>
                  <a:gd name="T45" fmla="*/ 26 h 37"/>
                  <a:gd name="T46" fmla="*/ 3 w 44"/>
                  <a:gd name="T47" fmla="*/ 29 h 37"/>
                  <a:gd name="T48" fmla="*/ 6 w 44"/>
                  <a:gd name="T49" fmla="*/ 32 h 37"/>
                  <a:gd name="T50" fmla="*/ 8 w 44"/>
                  <a:gd name="T51" fmla="*/ 34 h 37"/>
                  <a:gd name="T52" fmla="*/ 12 w 44"/>
                  <a:gd name="T53" fmla="*/ 36 h 37"/>
                  <a:gd name="T54" fmla="*/ 15 w 44"/>
                  <a:gd name="T55" fmla="*/ 37 h 37"/>
                  <a:gd name="T56" fmla="*/ 19 w 44"/>
                  <a:gd name="T57" fmla="*/ 37 h 37"/>
                  <a:gd name="T58" fmla="*/ 22 w 44"/>
                  <a:gd name="T59" fmla="*/ 37 h 37"/>
                  <a:gd name="T60" fmla="*/ 25 w 44"/>
                  <a:gd name="T61" fmla="*/ 36 h 37"/>
                  <a:gd name="T62" fmla="*/ 28 w 44"/>
                  <a:gd name="T63" fmla="*/ 35 h 37"/>
                  <a:gd name="T64" fmla="*/ 30 w 44"/>
                  <a:gd name="T65" fmla="*/ 33 h 37"/>
                  <a:gd name="T66" fmla="*/ 32 w 44"/>
                  <a:gd name="T67" fmla="*/ 31 h 37"/>
                  <a:gd name="T68" fmla="*/ 34 w 44"/>
                  <a:gd name="T69" fmla="*/ 29 h 37"/>
                  <a:gd name="T70" fmla="*/ 36 w 44"/>
                  <a:gd name="T71" fmla="*/ 26 h 37"/>
                  <a:gd name="T72" fmla="*/ 37 w 44"/>
                  <a:gd name="T73" fmla="*/ 24 h 37"/>
                  <a:gd name="T74" fmla="*/ 37 w 44"/>
                  <a:gd name="T75" fmla="*/ 24 h 37"/>
                  <a:gd name="T76" fmla="*/ 38 w 44"/>
                  <a:gd name="T77" fmla="*/ 25 h 37"/>
                  <a:gd name="T78" fmla="*/ 39 w 44"/>
                  <a:gd name="T79" fmla="*/ 25 h 37"/>
                  <a:gd name="T80" fmla="*/ 40 w 44"/>
                  <a:gd name="T81" fmla="*/ 25 h 37"/>
                  <a:gd name="T82" fmla="*/ 40 w 44"/>
                  <a:gd name="T83" fmla="*/ 25 h 37"/>
                  <a:gd name="T84" fmla="*/ 41 w 44"/>
                  <a:gd name="T85" fmla="*/ 25 h 37"/>
                  <a:gd name="T86" fmla="*/ 42 w 44"/>
                  <a:gd name="T87" fmla="*/ 24 h 37"/>
                  <a:gd name="T88" fmla="*/ 43 w 44"/>
                  <a:gd name="T89" fmla="*/ 23 h 37"/>
                  <a:gd name="T90" fmla="*/ 43 w 44"/>
                  <a:gd name="T91" fmla="*/ 23 h 37"/>
                  <a:gd name="T92" fmla="*/ 43 w 44"/>
                  <a:gd name="T93" fmla="*/ 22 h 37"/>
                  <a:gd name="T94" fmla="*/ 44 w 44"/>
                  <a:gd name="T95" fmla="*/ 21 h 37"/>
                  <a:gd name="T96" fmla="*/ 44 w 44"/>
                  <a:gd name="T97" fmla="*/ 20 h 37"/>
                  <a:gd name="T98" fmla="*/ 44 w 44"/>
                  <a:gd name="T99" fmla="*/ 19 h 37"/>
                  <a:gd name="T100" fmla="*/ 43 w 44"/>
                  <a:gd name="T101" fmla="*/ 18 h 37"/>
                  <a:gd name="T102" fmla="*/ 43 w 44"/>
                  <a:gd name="T103" fmla="*/ 17 h 37"/>
                  <a:gd name="T104" fmla="*/ 43 w 44"/>
                  <a:gd name="T105" fmla="*/ 16 h 37"/>
                  <a:gd name="T106" fmla="*/ 42 w 44"/>
                  <a:gd name="T107" fmla="*/ 15 h 37"/>
                  <a:gd name="T108" fmla="*/ 41 w 44"/>
                  <a:gd name="T109" fmla="*/ 15 h 37"/>
                  <a:gd name="T110" fmla="*/ 40 w 44"/>
                  <a:gd name="T111" fmla="*/ 14 h 37"/>
                  <a:gd name="T112" fmla="*/ 40 w 44"/>
                  <a:gd name="T113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4" h="37">
                    <a:moveTo>
                      <a:pt x="40" y="14"/>
                    </a:moveTo>
                    <a:lnTo>
                      <a:pt x="39" y="14"/>
                    </a:lnTo>
                    <a:lnTo>
                      <a:pt x="38" y="15"/>
                    </a:lnTo>
                    <a:lnTo>
                      <a:pt x="38" y="15"/>
                    </a:lnTo>
                    <a:lnTo>
                      <a:pt x="37" y="15"/>
                    </a:lnTo>
                    <a:lnTo>
                      <a:pt x="36" y="12"/>
                    </a:lnTo>
                    <a:lnTo>
                      <a:pt x="35" y="9"/>
                    </a:lnTo>
                    <a:lnTo>
                      <a:pt x="33" y="7"/>
                    </a:lnTo>
                    <a:lnTo>
                      <a:pt x="31" y="5"/>
                    </a:lnTo>
                    <a:lnTo>
                      <a:pt x="28" y="3"/>
                    </a:lnTo>
                    <a:lnTo>
                      <a:pt x="25" y="1"/>
                    </a:lnTo>
                    <a:lnTo>
                      <a:pt x="22" y="1"/>
                    </a:lnTo>
                    <a:lnTo>
                      <a:pt x="19" y="0"/>
                    </a:lnTo>
                    <a:lnTo>
                      <a:pt x="15" y="1"/>
                    </a:lnTo>
                    <a:lnTo>
                      <a:pt x="12" y="2"/>
                    </a:lnTo>
                    <a:lnTo>
                      <a:pt x="8" y="3"/>
                    </a:lnTo>
                    <a:lnTo>
                      <a:pt x="6" y="6"/>
                    </a:lnTo>
                    <a:lnTo>
                      <a:pt x="3" y="8"/>
                    </a:lnTo>
                    <a:lnTo>
                      <a:pt x="2" y="12"/>
                    </a:lnTo>
                    <a:lnTo>
                      <a:pt x="1" y="15"/>
                    </a:lnTo>
                    <a:lnTo>
                      <a:pt x="0" y="19"/>
                    </a:lnTo>
                    <a:lnTo>
                      <a:pt x="1" y="22"/>
                    </a:lnTo>
                    <a:lnTo>
                      <a:pt x="2" y="26"/>
                    </a:lnTo>
                    <a:lnTo>
                      <a:pt x="3" y="29"/>
                    </a:lnTo>
                    <a:lnTo>
                      <a:pt x="6" y="32"/>
                    </a:lnTo>
                    <a:lnTo>
                      <a:pt x="8" y="34"/>
                    </a:lnTo>
                    <a:lnTo>
                      <a:pt x="12" y="36"/>
                    </a:lnTo>
                    <a:lnTo>
                      <a:pt x="15" y="37"/>
                    </a:lnTo>
                    <a:lnTo>
                      <a:pt x="19" y="37"/>
                    </a:lnTo>
                    <a:lnTo>
                      <a:pt x="22" y="37"/>
                    </a:lnTo>
                    <a:lnTo>
                      <a:pt x="25" y="36"/>
                    </a:lnTo>
                    <a:lnTo>
                      <a:pt x="28" y="35"/>
                    </a:lnTo>
                    <a:lnTo>
                      <a:pt x="30" y="33"/>
                    </a:lnTo>
                    <a:lnTo>
                      <a:pt x="32" y="31"/>
                    </a:lnTo>
                    <a:lnTo>
                      <a:pt x="34" y="29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7" y="24"/>
                    </a:lnTo>
                    <a:lnTo>
                      <a:pt x="38" y="25"/>
                    </a:lnTo>
                    <a:lnTo>
                      <a:pt x="39" y="25"/>
                    </a:lnTo>
                    <a:lnTo>
                      <a:pt x="40" y="25"/>
                    </a:lnTo>
                    <a:lnTo>
                      <a:pt x="40" y="25"/>
                    </a:lnTo>
                    <a:lnTo>
                      <a:pt x="41" y="25"/>
                    </a:lnTo>
                    <a:lnTo>
                      <a:pt x="42" y="24"/>
                    </a:lnTo>
                    <a:lnTo>
                      <a:pt x="43" y="23"/>
                    </a:lnTo>
                    <a:lnTo>
                      <a:pt x="43" y="23"/>
                    </a:lnTo>
                    <a:lnTo>
                      <a:pt x="43" y="22"/>
                    </a:lnTo>
                    <a:lnTo>
                      <a:pt x="44" y="21"/>
                    </a:lnTo>
                    <a:lnTo>
                      <a:pt x="44" y="20"/>
                    </a:lnTo>
                    <a:lnTo>
                      <a:pt x="44" y="19"/>
                    </a:lnTo>
                    <a:lnTo>
                      <a:pt x="43" y="18"/>
                    </a:lnTo>
                    <a:lnTo>
                      <a:pt x="43" y="17"/>
                    </a:lnTo>
                    <a:lnTo>
                      <a:pt x="43" y="16"/>
                    </a:lnTo>
                    <a:lnTo>
                      <a:pt x="42" y="15"/>
                    </a:lnTo>
                    <a:lnTo>
                      <a:pt x="41" y="15"/>
                    </a:lnTo>
                    <a:lnTo>
                      <a:pt x="40" y="14"/>
                    </a:lnTo>
                    <a:lnTo>
                      <a:pt x="4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99" name="Freeform 783"/>
              <p:cNvSpPr>
                <a:spLocks/>
              </p:cNvSpPr>
              <p:nvPr/>
            </p:nvSpPr>
            <p:spPr bwMode="auto">
              <a:xfrm>
                <a:off x="2169" y="3310"/>
                <a:ext cx="17" cy="6"/>
              </a:xfrm>
              <a:custGeom>
                <a:avLst/>
                <a:gdLst>
                  <a:gd name="T0" fmla="*/ 0 w 17"/>
                  <a:gd name="T1" fmla="*/ 0 h 6"/>
                  <a:gd name="T2" fmla="*/ 0 w 17"/>
                  <a:gd name="T3" fmla="*/ 1 h 6"/>
                  <a:gd name="T4" fmla="*/ 0 w 17"/>
                  <a:gd name="T5" fmla="*/ 2 h 6"/>
                  <a:gd name="T6" fmla="*/ 1 w 17"/>
                  <a:gd name="T7" fmla="*/ 4 h 6"/>
                  <a:gd name="T8" fmla="*/ 3 w 17"/>
                  <a:gd name="T9" fmla="*/ 5 h 6"/>
                  <a:gd name="T10" fmla="*/ 4 w 17"/>
                  <a:gd name="T11" fmla="*/ 5 h 6"/>
                  <a:gd name="T12" fmla="*/ 5 w 17"/>
                  <a:gd name="T13" fmla="*/ 6 h 6"/>
                  <a:gd name="T14" fmla="*/ 6 w 17"/>
                  <a:gd name="T15" fmla="*/ 6 h 6"/>
                  <a:gd name="T16" fmla="*/ 7 w 17"/>
                  <a:gd name="T17" fmla="*/ 6 h 6"/>
                  <a:gd name="T18" fmla="*/ 8 w 17"/>
                  <a:gd name="T19" fmla="*/ 6 h 6"/>
                  <a:gd name="T20" fmla="*/ 9 w 17"/>
                  <a:gd name="T21" fmla="*/ 6 h 6"/>
                  <a:gd name="T22" fmla="*/ 9 w 17"/>
                  <a:gd name="T23" fmla="*/ 6 h 6"/>
                  <a:gd name="T24" fmla="*/ 10 w 17"/>
                  <a:gd name="T25" fmla="*/ 6 h 6"/>
                  <a:gd name="T26" fmla="*/ 17 w 17"/>
                  <a:gd name="T27" fmla="*/ 0 h 6"/>
                  <a:gd name="T28" fmla="*/ 0 w 17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6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00" name="Freeform 784"/>
              <p:cNvSpPr>
                <a:spLocks/>
              </p:cNvSpPr>
              <p:nvPr/>
            </p:nvSpPr>
            <p:spPr bwMode="auto">
              <a:xfrm>
                <a:off x="2171" y="3311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 w 10"/>
                  <a:gd name="T3" fmla="*/ 2 h 2"/>
                  <a:gd name="T4" fmla="*/ 8 w 10"/>
                  <a:gd name="T5" fmla="*/ 2 h 2"/>
                  <a:gd name="T6" fmla="*/ 10 w 10"/>
                  <a:gd name="T7" fmla="*/ 0 h 2"/>
                  <a:gd name="T8" fmla="*/ 0 w 10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01" name="Freeform 785"/>
              <p:cNvSpPr>
                <a:spLocks/>
              </p:cNvSpPr>
              <p:nvPr/>
            </p:nvSpPr>
            <p:spPr bwMode="auto">
              <a:xfrm>
                <a:off x="2159" y="3277"/>
                <a:ext cx="35" cy="12"/>
              </a:xfrm>
              <a:custGeom>
                <a:avLst/>
                <a:gdLst>
                  <a:gd name="T0" fmla="*/ 28 w 35"/>
                  <a:gd name="T1" fmla="*/ 2 h 12"/>
                  <a:gd name="T2" fmla="*/ 28 w 35"/>
                  <a:gd name="T3" fmla="*/ 2 h 12"/>
                  <a:gd name="T4" fmla="*/ 27 w 35"/>
                  <a:gd name="T5" fmla="*/ 2 h 12"/>
                  <a:gd name="T6" fmla="*/ 26 w 35"/>
                  <a:gd name="T7" fmla="*/ 2 h 12"/>
                  <a:gd name="T8" fmla="*/ 25 w 35"/>
                  <a:gd name="T9" fmla="*/ 2 h 12"/>
                  <a:gd name="T10" fmla="*/ 24 w 35"/>
                  <a:gd name="T11" fmla="*/ 2 h 12"/>
                  <a:gd name="T12" fmla="*/ 22 w 35"/>
                  <a:gd name="T13" fmla="*/ 2 h 12"/>
                  <a:gd name="T14" fmla="*/ 21 w 35"/>
                  <a:gd name="T15" fmla="*/ 1 h 12"/>
                  <a:gd name="T16" fmla="*/ 19 w 35"/>
                  <a:gd name="T17" fmla="*/ 1 h 12"/>
                  <a:gd name="T18" fmla="*/ 17 w 35"/>
                  <a:gd name="T19" fmla="*/ 1 h 12"/>
                  <a:gd name="T20" fmla="*/ 16 w 35"/>
                  <a:gd name="T21" fmla="*/ 1 h 12"/>
                  <a:gd name="T22" fmla="*/ 14 w 35"/>
                  <a:gd name="T23" fmla="*/ 1 h 12"/>
                  <a:gd name="T24" fmla="*/ 13 w 35"/>
                  <a:gd name="T25" fmla="*/ 0 h 12"/>
                  <a:gd name="T26" fmla="*/ 12 w 35"/>
                  <a:gd name="T27" fmla="*/ 0 h 12"/>
                  <a:gd name="T28" fmla="*/ 11 w 35"/>
                  <a:gd name="T29" fmla="*/ 0 h 12"/>
                  <a:gd name="T30" fmla="*/ 10 w 35"/>
                  <a:gd name="T31" fmla="*/ 0 h 12"/>
                  <a:gd name="T32" fmla="*/ 9 w 35"/>
                  <a:gd name="T33" fmla="*/ 0 h 12"/>
                  <a:gd name="T34" fmla="*/ 8 w 35"/>
                  <a:gd name="T35" fmla="*/ 0 h 12"/>
                  <a:gd name="T36" fmla="*/ 6 w 35"/>
                  <a:gd name="T37" fmla="*/ 1 h 12"/>
                  <a:gd name="T38" fmla="*/ 4 w 35"/>
                  <a:gd name="T39" fmla="*/ 3 h 12"/>
                  <a:gd name="T40" fmla="*/ 3 w 35"/>
                  <a:gd name="T41" fmla="*/ 4 h 12"/>
                  <a:gd name="T42" fmla="*/ 1 w 35"/>
                  <a:gd name="T43" fmla="*/ 6 h 12"/>
                  <a:gd name="T44" fmla="*/ 1 w 35"/>
                  <a:gd name="T45" fmla="*/ 7 h 12"/>
                  <a:gd name="T46" fmla="*/ 0 w 35"/>
                  <a:gd name="T47" fmla="*/ 9 h 12"/>
                  <a:gd name="T48" fmla="*/ 0 w 35"/>
                  <a:gd name="T49" fmla="*/ 10 h 12"/>
                  <a:gd name="T50" fmla="*/ 0 w 35"/>
                  <a:gd name="T51" fmla="*/ 10 h 12"/>
                  <a:gd name="T52" fmla="*/ 1 w 35"/>
                  <a:gd name="T53" fmla="*/ 11 h 12"/>
                  <a:gd name="T54" fmla="*/ 3 w 35"/>
                  <a:gd name="T55" fmla="*/ 11 h 12"/>
                  <a:gd name="T56" fmla="*/ 5 w 35"/>
                  <a:gd name="T57" fmla="*/ 11 h 12"/>
                  <a:gd name="T58" fmla="*/ 7 w 35"/>
                  <a:gd name="T59" fmla="*/ 12 h 12"/>
                  <a:gd name="T60" fmla="*/ 10 w 35"/>
                  <a:gd name="T61" fmla="*/ 12 h 12"/>
                  <a:gd name="T62" fmla="*/ 13 w 35"/>
                  <a:gd name="T63" fmla="*/ 12 h 12"/>
                  <a:gd name="T64" fmla="*/ 16 w 35"/>
                  <a:gd name="T65" fmla="*/ 12 h 12"/>
                  <a:gd name="T66" fmla="*/ 19 w 35"/>
                  <a:gd name="T67" fmla="*/ 12 h 12"/>
                  <a:gd name="T68" fmla="*/ 22 w 35"/>
                  <a:gd name="T69" fmla="*/ 12 h 12"/>
                  <a:gd name="T70" fmla="*/ 25 w 35"/>
                  <a:gd name="T71" fmla="*/ 12 h 12"/>
                  <a:gd name="T72" fmla="*/ 28 w 35"/>
                  <a:gd name="T73" fmla="*/ 12 h 12"/>
                  <a:gd name="T74" fmla="*/ 30 w 35"/>
                  <a:gd name="T75" fmla="*/ 12 h 12"/>
                  <a:gd name="T76" fmla="*/ 32 w 35"/>
                  <a:gd name="T77" fmla="*/ 12 h 12"/>
                  <a:gd name="T78" fmla="*/ 33 w 35"/>
                  <a:gd name="T79" fmla="*/ 12 h 12"/>
                  <a:gd name="T80" fmla="*/ 33 w 35"/>
                  <a:gd name="T81" fmla="*/ 12 h 12"/>
                  <a:gd name="T82" fmla="*/ 35 w 35"/>
                  <a:gd name="T83" fmla="*/ 11 h 12"/>
                  <a:gd name="T84" fmla="*/ 35 w 35"/>
                  <a:gd name="T85" fmla="*/ 10 h 12"/>
                  <a:gd name="T86" fmla="*/ 35 w 35"/>
                  <a:gd name="T87" fmla="*/ 9 h 12"/>
                  <a:gd name="T88" fmla="*/ 35 w 35"/>
                  <a:gd name="T89" fmla="*/ 7 h 12"/>
                  <a:gd name="T90" fmla="*/ 33 w 35"/>
                  <a:gd name="T91" fmla="*/ 5 h 12"/>
                  <a:gd name="T92" fmla="*/ 32 w 35"/>
                  <a:gd name="T93" fmla="*/ 4 h 12"/>
                  <a:gd name="T94" fmla="*/ 30 w 35"/>
                  <a:gd name="T95" fmla="*/ 3 h 12"/>
                  <a:gd name="T96" fmla="*/ 28 w 35"/>
                  <a:gd name="T9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5" h="12">
                    <a:moveTo>
                      <a:pt x="28" y="2"/>
                    </a:moveTo>
                    <a:lnTo>
                      <a:pt x="28" y="2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5" y="2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1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7" y="12"/>
                    </a:lnTo>
                    <a:lnTo>
                      <a:pt x="10" y="12"/>
                    </a:lnTo>
                    <a:lnTo>
                      <a:pt x="13" y="12"/>
                    </a:lnTo>
                    <a:lnTo>
                      <a:pt x="16" y="12"/>
                    </a:lnTo>
                    <a:lnTo>
                      <a:pt x="19" y="12"/>
                    </a:lnTo>
                    <a:lnTo>
                      <a:pt x="22" y="12"/>
                    </a:lnTo>
                    <a:lnTo>
                      <a:pt x="25" y="12"/>
                    </a:lnTo>
                    <a:lnTo>
                      <a:pt x="28" y="12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3" y="12"/>
                    </a:lnTo>
                    <a:lnTo>
                      <a:pt x="35" y="11"/>
                    </a:lnTo>
                    <a:lnTo>
                      <a:pt x="35" y="10"/>
                    </a:lnTo>
                    <a:lnTo>
                      <a:pt x="35" y="9"/>
                    </a:lnTo>
                    <a:lnTo>
                      <a:pt x="35" y="7"/>
                    </a:lnTo>
                    <a:lnTo>
                      <a:pt x="33" y="5"/>
                    </a:lnTo>
                    <a:lnTo>
                      <a:pt x="32" y="4"/>
                    </a:lnTo>
                    <a:lnTo>
                      <a:pt x="30" y="3"/>
                    </a:lnTo>
                    <a:lnTo>
                      <a:pt x="2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02" name="Freeform 786"/>
              <p:cNvSpPr>
                <a:spLocks/>
              </p:cNvSpPr>
              <p:nvPr/>
            </p:nvSpPr>
            <p:spPr bwMode="auto">
              <a:xfrm>
                <a:off x="2197" y="3305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2 w 3"/>
                  <a:gd name="T5" fmla="*/ 2 h 3"/>
                  <a:gd name="T6" fmla="*/ 3 w 3"/>
                  <a:gd name="T7" fmla="*/ 2 h 3"/>
                  <a:gd name="T8" fmla="*/ 3 w 3"/>
                  <a:gd name="T9" fmla="*/ 1 h 3"/>
                  <a:gd name="T10" fmla="*/ 3 w 3"/>
                  <a:gd name="T11" fmla="*/ 1 h 3"/>
                  <a:gd name="T12" fmla="*/ 2 w 3"/>
                  <a:gd name="T13" fmla="*/ 0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0 w 3"/>
                  <a:gd name="T21" fmla="*/ 0 h 3"/>
                  <a:gd name="T22" fmla="*/ 0 w 3"/>
                  <a:gd name="T23" fmla="*/ 1 h 3"/>
                  <a:gd name="T24" fmla="*/ 0 w 3"/>
                  <a:gd name="T25" fmla="*/ 1 h 3"/>
                  <a:gd name="T26" fmla="*/ 0 w 3"/>
                  <a:gd name="T27" fmla="*/ 2 h 3"/>
                  <a:gd name="T28" fmla="*/ 0 w 3"/>
                  <a:gd name="T29" fmla="*/ 2 h 3"/>
                  <a:gd name="T30" fmla="*/ 1 w 3"/>
                  <a:gd name="T31" fmla="*/ 2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03" name="Freeform 787"/>
              <p:cNvSpPr>
                <a:spLocks/>
              </p:cNvSpPr>
              <p:nvPr/>
            </p:nvSpPr>
            <p:spPr bwMode="auto">
              <a:xfrm>
                <a:off x="2168" y="3327"/>
                <a:ext cx="30" cy="18"/>
              </a:xfrm>
              <a:custGeom>
                <a:avLst/>
                <a:gdLst>
                  <a:gd name="T0" fmla="*/ 29 w 30"/>
                  <a:gd name="T1" fmla="*/ 10 h 18"/>
                  <a:gd name="T2" fmla="*/ 26 w 30"/>
                  <a:gd name="T3" fmla="*/ 7 h 18"/>
                  <a:gd name="T4" fmla="*/ 30 w 30"/>
                  <a:gd name="T5" fmla="*/ 4 h 18"/>
                  <a:gd name="T6" fmla="*/ 27 w 30"/>
                  <a:gd name="T7" fmla="*/ 0 h 18"/>
                  <a:gd name="T8" fmla="*/ 25 w 30"/>
                  <a:gd name="T9" fmla="*/ 0 h 18"/>
                  <a:gd name="T10" fmla="*/ 28 w 30"/>
                  <a:gd name="T11" fmla="*/ 3 h 18"/>
                  <a:gd name="T12" fmla="*/ 24 w 30"/>
                  <a:gd name="T13" fmla="*/ 6 h 18"/>
                  <a:gd name="T14" fmla="*/ 24 w 30"/>
                  <a:gd name="T15" fmla="*/ 7 h 18"/>
                  <a:gd name="T16" fmla="*/ 25 w 30"/>
                  <a:gd name="T17" fmla="*/ 8 h 18"/>
                  <a:gd name="T18" fmla="*/ 26 w 30"/>
                  <a:gd name="T19" fmla="*/ 9 h 18"/>
                  <a:gd name="T20" fmla="*/ 26 w 30"/>
                  <a:gd name="T21" fmla="*/ 9 h 18"/>
                  <a:gd name="T22" fmla="*/ 13 w 30"/>
                  <a:gd name="T23" fmla="*/ 16 h 18"/>
                  <a:gd name="T24" fmla="*/ 3 w 30"/>
                  <a:gd name="T25" fmla="*/ 9 h 18"/>
                  <a:gd name="T26" fmla="*/ 6 w 30"/>
                  <a:gd name="T27" fmla="*/ 6 h 18"/>
                  <a:gd name="T28" fmla="*/ 2 w 30"/>
                  <a:gd name="T29" fmla="*/ 3 h 18"/>
                  <a:gd name="T30" fmla="*/ 4 w 30"/>
                  <a:gd name="T31" fmla="*/ 0 h 18"/>
                  <a:gd name="T32" fmla="*/ 2 w 30"/>
                  <a:gd name="T33" fmla="*/ 0 h 18"/>
                  <a:gd name="T34" fmla="*/ 0 w 30"/>
                  <a:gd name="T35" fmla="*/ 4 h 18"/>
                  <a:gd name="T36" fmla="*/ 3 w 30"/>
                  <a:gd name="T37" fmla="*/ 6 h 18"/>
                  <a:gd name="T38" fmla="*/ 1 w 30"/>
                  <a:gd name="T39" fmla="*/ 9 h 18"/>
                  <a:gd name="T40" fmla="*/ 12 w 30"/>
                  <a:gd name="T41" fmla="*/ 18 h 18"/>
                  <a:gd name="T42" fmla="*/ 29 w 30"/>
                  <a:gd name="T43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" h="18">
                    <a:moveTo>
                      <a:pt x="29" y="10"/>
                    </a:moveTo>
                    <a:lnTo>
                      <a:pt x="26" y="7"/>
                    </a:lnTo>
                    <a:lnTo>
                      <a:pt x="30" y="4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8" y="3"/>
                    </a:lnTo>
                    <a:lnTo>
                      <a:pt x="24" y="6"/>
                    </a:lnTo>
                    <a:lnTo>
                      <a:pt x="24" y="7"/>
                    </a:lnTo>
                    <a:lnTo>
                      <a:pt x="25" y="8"/>
                    </a:lnTo>
                    <a:lnTo>
                      <a:pt x="26" y="9"/>
                    </a:lnTo>
                    <a:lnTo>
                      <a:pt x="26" y="9"/>
                    </a:lnTo>
                    <a:lnTo>
                      <a:pt x="13" y="16"/>
                    </a:lnTo>
                    <a:lnTo>
                      <a:pt x="3" y="9"/>
                    </a:lnTo>
                    <a:lnTo>
                      <a:pt x="6" y="6"/>
                    </a:lnTo>
                    <a:lnTo>
                      <a:pt x="2" y="3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1" y="9"/>
                    </a:lnTo>
                    <a:lnTo>
                      <a:pt x="12" y="18"/>
                    </a:lnTo>
                    <a:lnTo>
                      <a:pt x="29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04" name="Freeform 788"/>
              <p:cNvSpPr>
                <a:spLocks/>
              </p:cNvSpPr>
              <p:nvPr/>
            </p:nvSpPr>
            <p:spPr bwMode="auto">
              <a:xfrm>
                <a:off x="2161" y="3342"/>
                <a:ext cx="2" cy="24"/>
              </a:xfrm>
              <a:custGeom>
                <a:avLst/>
                <a:gdLst>
                  <a:gd name="T0" fmla="*/ 0 w 2"/>
                  <a:gd name="T1" fmla="*/ 24 h 24"/>
                  <a:gd name="T2" fmla="*/ 0 w 2"/>
                  <a:gd name="T3" fmla="*/ 4 h 24"/>
                  <a:gd name="T4" fmla="*/ 2 w 2"/>
                  <a:gd name="T5" fmla="*/ 0 h 24"/>
                  <a:gd name="T6" fmla="*/ 2 w 2"/>
                  <a:gd name="T7" fmla="*/ 24 h 24"/>
                  <a:gd name="T8" fmla="*/ 0 w 2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4">
                    <a:moveTo>
                      <a:pt x="0" y="24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2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05" name="Freeform 789"/>
              <p:cNvSpPr>
                <a:spLocks/>
              </p:cNvSpPr>
              <p:nvPr/>
            </p:nvSpPr>
            <p:spPr bwMode="auto">
              <a:xfrm>
                <a:off x="2012" y="3325"/>
                <a:ext cx="43" cy="52"/>
              </a:xfrm>
              <a:custGeom>
                <a:avLst/>
                <a:gdLst>
                  <a:gd name="T0" fmla="*/ 43 w 43"/>
                  <a:gd name="T1" fmla="*/ 2 h 52"/>
                  <a:gd name="T2" fmla="*/ 42 w 43"/>
                  <a:gd name="T3" fmla="*/ 1 h 52"/>
                  <a:gd name="T4" fmla="*/ 40 w 43"/>
                  <a:gd name="T5" fmla="*/ 1 h 52"/>
                  <a:gd name="T6" fmla="*/ 38 w 43"/>
                  <a:gd name="T7" fmla="*/ 0 h 52"/>
                  <a:gd name="T8" fmla="*/ 36 w 43"/>
                  <a:gd name="T9" fmla="*/ 0 h 52"/>
                  <a:gd name="T10" fmla="*/ 33 w 43"/>
                  <a:gd name="T11" fmla="*/ 0 h 52"/>
                  <a:gd name="T12" fmla="*/ 30 w 43"/>
                  <a:gd name="T13" fmla="*/ 0 h 52"/>
                  <a:gd name="T14" fmla="*/ 27 w 43"/>
                  <a:gd name="T15" fmla="*/ 1 h 52"/>
                  <a:gd name="T16" fmla="*/ 24 w 43"/>
                  <a:gd name="T17" fmla="*/ 1 h 52"/>
                  <a:gd name="T18" fmla="*/ 21 w 43"/>
                  <a:gd name="T19" fmla="*/ 2 h 52"/>
                  <a:gd name="T20" fmla="*/ 17 w 43"/>
                  <a:gd name="T21" fmla="*/ 2 h 52"/>
                  <a:gd name="T22" fmla="*/ 15 w 43"/>
                  <a:gd name="T23" fmla="*/ 3 h 52"/>
                  <a:gd name="T24" fmla="*/ 12 w 43"/>
                  <a:gd name="T25" fmla="*/ 4 h 52"/>
                  <a:gd name="T26" fmla="*/ 10 w 43"/>
                  <a:gd name="T27" fmla="*/ 4 h 52"/>
                  <a:gd name="T28" fmla="*/ 9 w 43"/>
                  <a:gd name="T29" fmla="*/ 5 h 52"/>
                  <a:gd name="T30" fmla="*/ 8 w 43"/>
                  <a:gd name="T31" fmla="*/ 5 h 52"/>
                  <a:gd name="T32" fmla="*/ 7 w 43"/>
                  <a:gd name="T33" fmla="*/ 5 h 52"/>
                  <a:gd name="T34" fmla="*/ 7 w 43"/>
                  <a:gd name="T35" fmla="*/ 5 h 52"/>
                  <a:gd name="T36" fmla="*/ 7 w 43"/>
                  <a:gd name="T37" fmla="*/ 5 h 52"/>
                  <a:gd name="T38" fmla="*/ 7 w 43"/>
                  <a:gd name="T39" fmla="*/ 4 h 52"/>
                  <a:gd name="T40" fmla="*/ 7 w 43"/>
                  <a:gd name="T41" fmla="*/ 4 h 52"/>
                  <a:gd name="T42" fmla="*/ 6 w 43"/>
                  <a:gd name="T43" fmla="*/ 3 h 52"/>
                  <a:gd name="T44" fmla="*/ 6 w 43"/>
                  <a:gd name="T45" fmla="*/ 3 h 52"/>
                  <a:gd name="T46" fmla="*/ 5 w 43"/>
                  <a:gd name="T47" fmla="*/ 3 h 52"/>
                  <a:gd name="T48" fmla="*/ 3 w 43"/>
                  <a:gd name="T49" fmla="*/ 2 h 52"/>
                  <a:gd name="T50" fmla="*/ 2 w 43"/>
                  <a:gd name="T51" fmla="*/ 3 h 52"/>
                  <a:gd name="T52" fmla="*/ 1 w 43"/>
                  <a:gd name="T53" fmla="*/ 3 h 52"/>
                  <a:gd name="T54" fmla="*/ 1 w 43"/>
                  <a:gd name="T55" fmla="*/ 3 h 52"/>
                  <a:gd name="T56" fmla="*/ 0 w 43"/>
                  <a:gd name="T57" fmla="*/ 3 h 52"/>
                  <a:gd name="T58" fmla="*/ 0 w 43"/>
                  <a:gd name="T59" fmla="*/ 3 h 52"/>
                  <a:gd name="T60" fmla="*/ 0 w 43"/>
                  <a:gd name="T61" fmla="*/ 4 h 52"/>
                  <a:gd name="T62" fmla="*/ 0 w 43"/>
                  <a:gd name="T63" fmla="*/ 4 h 52"/>
                  <a:gd name="T64" fmla="*/ 0 w 43"/>
                  <a:gd name="T65" fmla="*/ 4 h 52"/>
                  <a:gd name="T66" fmla="*/ 0 w 43"/>
                  <a:gd name="T67" fmla="*/ 52 h 52"/>
                  <a:gd name="T68" fmla="*/ 7 w 43"/>
                  <a:gd name="T69" fmla="*/ 52 h 52"/>
                  <a:gd name="T70" fmla="*/ 7 w 43"/>
                  <a:gd name="T71" fmla="*/ 49 h 52"/>
                  <a:gd name="T72" fmla="*/ 7 w 43"/>
                  <a:gd name="T73" fmla="*/ 41 h 52"/>
                  <a:gd name="T74" fmla="*/ 7 w 43"/>
                  <a:gd name="T75" fmla="*/ 34 h 52"/>
                  <a:gd name="T76" fmla="*/ 7 w 43"/>
                  <a:gd name="T77" fmla="*/ 30 h 52"/>
                  <a:gd name="T78" fmla="*/ 8 w 43"/>
                  <a:gd name="T79" fmla="*/ 30 h 52"/>
                  <a:gd name="T80" fmla="*/ 10 w 43"/>
                  <a:gd name="T81" fmla="*/ 30 h 52"/>
                  <a:gd name="T82" fmla="*/ 12 w 43"/>
                  <a:gd name="T83" fmla="*/ 29 h 52"/>
                  <a:gd name="T84" fmla="*/ 14 w 43"/>
                  <a:gd name="T85" fmla="*/ 28 h 52"/>
                  <a:gd name="T86" fmla="*/ 16 w 43"/>
                  <a:gd name="T87" fmla="*/ 28 h 52"/>
                  <a:gd name="T88" fmla="*/ 19 w 43"/>
                  <a:gd name="T89" fmla="*/ 27 h 52"/>
                  <a:gd name="T90" fmla="*/ 21 w 43"/>
                  <a:gd name="T91" fmla="*/ 26 h 52"/>
                  <a:gd name="T92" fmla="*/ 24 w 43"/>
                  <a:gd name="T93" fmla="*/ 26 h 52"/>
                  <a:gd name="T94" fmla="*/ 26 w 43"/>
                  <a:gd name="T95" fmla="*/ 25 h 52"/>
                  <a:gd name="T96" fmla="*/ 29 w 43"/>
                  <a:gd name="T97" fmla="*/ 24 h 52"/>
                  <a:gd name="T98" fmla="*/ 32 w 43"/>
                  <a:gd name="T99" fmla="*/ 24 h 52"/>
                  <a:gd name="T100" fmla="*/ 34 w 43"/>
                  <a:gd name="T101" fmla="*/ 23 h 52"/>
                  <a:gd name="T102" fmla="*/ 37 w 43"/>
                  <a:gd name="T103" fmla="*/ 23 h 52"/>
                  <a:gd name="T104" fmla="*/ 39 w 43"/>
                  <a:gd name="T105" fmla="*/ 22 h 52"/>
                  <a:gd name="T106" fmla="*/ 41 w 43"/>
                  <a:gd name="T107" fmla="*/ 22 h 52"/>
                  <a:gd name="T108" fmla="*/ 43 w 43"/>
                  <a:gd name="T109" fmla="*/ 21 h 52"/>
                  <a:gd name="T110" fmla="*/ 43 w 43"/>
                  <a:gd name="T111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2">
                    <a:moveTo>
                      <a:pt x="43" y="2"/>
                    </a:moveTo>
                    <a:lnTo>
                      <a:pt x="42" y="1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27" y="1"/>
                    </a:lnTo>
                    <a:lnTo>
                      <a:pt x="24" y="1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5" y="3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2"/>
                    </a:lnTo>
                    <a:lnTo>
                      <a:pt x="7" y="52"/>
                    </a:lnTo>
                    <a:lnTo>
                      <a:pt x="7" y="49"/>
                    </a:lnTo>
                    <a:lnTo>
                      <a:pt x="7" y="41"/>
                    </a:lnTo>
                    <a:lnTo>
                      <a:pt x="7" y="34"/>
                    </a:lnTo>
                    <a:lnTo>
                      <a:pt x="7" y="30"/>
                    </a:lnTo>
                    <a:lnTo>
                      <a:pt x="8" y="30"/>
                    </a:lnTo>
                    <a:lnTo>
                      <a:pt x="10" y="30"/>
                    </a:lnTo>
                    <a:lnTo>
                      <a:pt x="12" y="29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9" y="27"/>
                    </a:lnTo>
                    <a:lnTo>
                      <a:pt x="21" y="26"/>
                    </a:lnTo>
                    <a:lnTo>
                      <a:pt x="24" y="26"/>
                    </a:lnTo>
                    <a:lnTo>
                      <a:pt x="26" y="25"/>
                    </a:lnTo>
                    <a:lnTo>
                      <a:pt x="29" y="24"/>
                    </a:lnTo>
                    <a:lnTo>
                      <a:pt x="32" y="24"/>
                    </a:lnTo>
                    <a:lnTo>
                      <a:pt x="34" y="23"/>
                    </a:lnTo>
                    <a:lnTo>
                      <a:pt x="37" y="23"/>
                    </a:lnTo>
                    <a:lnTo>
                      <a:pt x="39" y="22"/>
                    </a:lnTo>
                    <a:lnTo>
                      <a:pt x="41" y="22"/>
                    </a:lnTo>
                    <a:lnTo>
                      <a:pt x="43" y="21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06" name="Freeform 790"/>
              <p:cNvSpPr>
                <a:spLocks/>
              </p:cNvSpPr>
              <p:nvPr/>
            </p:nvSpPr>
            <p:spPr bwMode="auto">
              <a:xfrm>
                <a:off x="2005" y="3363"/>
                <a:ext cx="231" cy="47"/>
              </a:xfrm>
              <a:custGeom>
                <a:avLst/>
                <a:gdLst>
                  <a:gd name="T0" fmla="*/ 17 w 231"/>
                  <a:gd name="T1" fmla="*/ 7 h 47"/>
                  <a:gd name="T2" fmla="*/ 24 w 231"/>
                  <a:gd name="T3" fmla="*/ 6 h 47"/>
                  <a:gd name="T4" fmla="*/ 32 w 231"/>
                  <a:gd name="T5" fmla="*/ 5 h 47"/>
                  <a:gd name="T6" fmla="*/ 40 w 231"/>
                  <a:gd name="T7" fmla="*/ 4 h 47"/>
                  <a:gd name="T8" fmla="*/ 49 w 231"/>
                  <a:gd name="T9" fmla="*/ 3 h 47"/>
                  <a:gd name="T10" fmla="*/ 59 w 231"/>
                  <a:gd name="T11" fmla="*/ 2 h 47"/>
                  <a:gd name="T12" fmla="*/ 69 w 231"/>
                  <a:gd name="T13" fmla="*/ 1 h 47"/>
                  <a:gd name="T14" fmla="*/ 80 w 231"/>
                  <a:gd name="T15" fmla="*/ 1 h 47"/>
                  <a:gd name="T16" fmla="*/ 91 w 231"/>
                  <a:gd name="T17" fmla="*/ 0 h 47"/>
                  <a:gd name="T18" fmla="*/ 103 w 231"/>
                  <a:gd name="T19" fmla="*/ 0 h 47"/>
                  <a:gd name="T20" fmla="*/ 115 w 231"/>
                  <a:gd name="T21" fmla="*/ 0 h 47"/>
                  <a:gd name="T22" fmla="*/ 130 w 231"/>
                  <a:gd name="T23" fmla="*/ 0 h 47"/>
                  <a:gd name="T24" fmla="*/ 145 w 231"/>
                  <a:gd name="T25" fmla="*/ 1 h 47"/>
                  <a:gd name="T26" fmla="*/ 159 w 231"/>
                  <a:gd name="T27" fmla="*/ 1 h 47"/>
                  <a:gd name="T28" fmla="*/ 172 w 231"/>
                  <a:gd name="T29" fmla="*/ 2 h 47"/>
                  <a:gd name="T30" fmla="*/ 184 w 231"/>
                  <a:gd name="T31" fmla="*/ 3 h 47"/>
                  <a:gd name="T32" fmla="*/ 194 w 231"/>
                  <a:gd name="T33" fmla="*/ 4 h 47"/>
                  <a:gd name="T34" fmla="*/ 201 w 231"/>
                  <a:gd name="T35" fmla="*/ 5 h 47"/>
                  <a:gd name="T36" fmla="*/ 208 w 231"/>
                  <a:gd name="T37" fmla="*/ 6 h 47"/>
                  <a:gd name="T38" fmla="*/ 215 w 231"/>
                  <a:gd name="T39" fmla="*/ 8 h 47"/>
                  <a:gd name="T40" fmla="*/ 220 w 231"/>
                  <a:gd name="T41" fmla="*/ 9 h 47"/>
                  <a:gd name="T42" fmla="*/ 224 w 231"/>
                  <a:gd name="T43" fmla="*/ 10 h 47"/>
                  <a:gd name="T44" fmla="*/ 228 w 231"/>
                  <a:gd name="T45" fmla="*/ 12 h 47"/>
                  <a:gd name="T46" fmla="*/ 230 w 231"/>
                  <a:gd name="T47" fmla="*/ 15 h 47"/>
                  <a:gd name="T48" fmla="*/ 230 w 231"/>
                  <a:gd name="T49" fmla="*/ 31 h 47"/>
                  <a:gd name="T50" fmla="*/ 225 w 231"/>
                  <a:gd name="T51" fmla="*/ 35 h 47"/>
                  <a:gd name="T52" fmla="*/ 218 w 231"/>
                  <a:gd name="T53" fmla="*/ 38 h 47"/>
                  <a:gd name="T54" fmla="*/ 213 w 231"/>
                  <a:gd name="T55" fmla="*/ 39 h 47"/>
                  <a:gd name="T56" fmla="*/ 209 w 231"/>
                  <a:gd name="T57" fmla="*/ 40 h 47"/>
                  <a:gd name="T58" fmla="*/ 205 w 231"/>
                  <a:gd name="T59" fmla="*/ 41 h 47"/>
                  <a:gd name="T60" fmla="*/ 201 w 231"/>
                  <a:gd name="T61" fmla="*/ 42 h 47"/>
                  <a:gd name="T62" fmla="*/ 196 w 231"/>
                  <a:gd name="T63" fmla="*/ 42 h 47"/>
                  <a:gd name="T64" fmla="*/ 190 w 231"/>
                  <a:gd name="T65" fmla="*/ 43 h 47"/>
                  <a:gd name="T66" fmla="*/ 183 w 231"/>
                  <a:gd name="T67" fmla="*/ 44 h 47"/>
                  <a:gd name="T68" fmla="*/ 175 w 231"/>
                  <a:gd name="T69" fmla="*/ 45 h 47"/>
                  <a:gd name="T70" fmla="*/ 166 w 231"/>
                  <a:gd name="T71" fmla="*/ 45 h 47"/>
                  <a:gd name="T72" fmla="*/ 157 w 231"/>
                  <a:gd name="T73" fmla="*/ 46 h 47"/>
                  <a:gd name="T74" fmla="*/ 148 w 231"/>
                  <a:gd name="T75" fmla="*/ 46 h 47"/>
                  <a:gd name="T76" fmla="*/ 142 w 231"/>
                  <a:gd name="T77" fmla="*/ 47 h 47"/>
                  <a:gd name="T78" fmla="*/ 136 w 231"/>
                  <a:gd name="T79" fmla="*/ 47 h 47"/>
                  <a:gd name="T80" fmla="*/ 130 w 231"/>
                  <a:gd name="T81" fmla="*/ 47 h 47"/>
                  <a:gd name="T82" fmla="*/ 123 w 231"/>
                  <a:gd name="T83" fmla="*/ 47 h 47"/>
                  <a:gd name="T84" fmla="*/ 117 w 231"/>
                  <a:gd name="T85" fmla="*/ 47 h 47"/>
                  <a:gd name="T86" fmla="*/ 111 w 231"/>
                  <a:gd name="T87" fmla="*/ 47 h 47"/>
                  <a:gd name="T88" fmla="*/ 104 w 231"/>
                  <a:gd name="T89" fmla="*/ 47 h 47"/>
                  <a:gd name="T90" fmla="*/ 98 w 231"/>
                  <a:gd name="T91" fmla="*/ 47 h 47"/>
                  <a:gd name="T92" fmla="*/ 92 w 231"/>
                  <a:gd name="T93" fmla="*/ 47 h 47"/>
                  <a:gd name="T94" fmla="*/ 86 w 231"/>
                  <a:gd name="T95" fmla="*/ 46 h 47"/>
                  <a:gd name="T96" fmla="*/ 77 w 231"/>
                  <a:gd name="T97" fmla="*/ 46 h 47"/>
                  <a:gd name="T98" fmla="*/ 63 w 231"/>
                  <a:gd name="T99" fmla="*/ 45 h 47"/>
                  <a:gd name="T100" fmla="*/ 50 w 231"/>
                  <a:gd name="T101" fmla="*/ 44 h 47"/>
                  <a:gd name="T102" fmla="*/ 39 w 231"/>
                  <a:gd name="T103" fmla="*/ 43 h 47"/>
                  <a:gd name="T104" fmla="*/ 29 w 231"/>
                  <a:gd name="T105" fmla="*/ 42 h 47"/>
                  <a:gd name="T106" fmla="*/ 20 w 231"/>
                  <a:gd name="T107" fmla="*/ 40 h 47"/>
                  <a:gd name="T108" fmla="*/ 14 w 231"/>
                  <a:gd name="T109" fmla="*/ 38 h 47"/>
                  <a:gd name="T110" fmla="*/ 8 w 231"/>
                  <a:gd name="T111" fmla="*/ 37 h 47"/>
                  <a:gd name="T112" fmla="*/ 5 w 231"/>
                  <a:gd name="T113" fmla="*/ 35 h 47"/>
                  <a:gd name="T114" fmla="*/ 2 w 231"/>
                  <a:gd name="T115" fmla="*/ 33 h 47"/>
                  <a:gd name="T116" fmla="*/ 0 w 231"/>
                  <a:gd name="T117" fmla="*/ 31 h 47"/>
                  <a:gd name="T118" fmla="*/ 0 w 231"/>
                  <a:gd name="T119" fmla="*/ 14 h 47"/>
                  <a:gd name="T120" fmla="*/ 4 w 231"/>
                  <a:gd name="T121" fmla="*/ 11 h 47"/>
                  <a:gd name="T122" fmla="*/ 10 w 231"/>
                  <a:gd name="T123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1" h="47">
                    <a:moveTo>
                      <a:pt x="14" y="8"/>
                    </a:moveTo>
                    <a:lnTo>
                      <a:pt x="15" y="8"/>
                    </a:lnTo>
                    <a:lnTo>
                      <a:pt x="17" y="7"/>
                    </a:lnTo>
                    <a:lnTo>
                      <a:pt x="20" y="7"/>
                    </a:lnTo>
                    <a:lnTo>
                      <a:pt x="22" y="6"/>
                    </a:lnTo>
                    <a:lnTo>
                      <a:pt x="24" y="6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32" y="5"/>
                    </a:lnTo>
                    <a:lnTo>
                      <a:pt x="34" y="4"/>
                    </a:lnTo>
                    <a:lnTo>
                      <a:pt x="37" y="4"/>
                    </a:lnTo>
                    <a:lnTo>
                      <a:pt x="40" y="4"/>
                    </a:lnTo>
                    <a:lnTo>
                      <a:pt x="43" y="3"/>
                    </a:lnTo>
                    <a:lnTo>
                      <a:pt x="46" y="3"/>
                    </a:lnTo>
                    <a:lnTo>
                      <a:pt x="49" y="3"/>
                    </a:lnTo>
                    <a:lnTo>
                      <a:pt x="52" y="3"/>
                    </a:lnTo>
                    <a:lnTo>
                      <a:pt x="56" y="2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1"/>
                    </a:lnTo>
                    <a:lnTo>
                      <a:pt x="69" y="1"/>
                    </a:lnTo>
                    <a:lnTo>
                      <a:pt x="73" y="1"/>
                    </a:lnTo>
                    <a:lnTo>
                      <a:pt x="76" y="1"/>
                    </a:lnTo>
                    <a:lnTo>
                      <a:pt x="80" y="1"/>
                    </a:lnTo>
                    <a:lnTo>
                      <a:pt x="84" y="1"/>
                    </a:lnTo>
                    <a:lnTo>
                      <a:pt x="87" y="1"/>
                    </a:lnTo>
                    <a:lnTo>
                      <a:pt x="91" y="0"/>
                    </a:lnTo>
                    <a:lnTo>
                      <a:pt x="95" y="0"/>
                    </a:lnTo>
                    <a:lnTo>
                      <a:pt x="99" y="0"/>
                    </a:lnTo>
                    <a:lnTo>
                      <a:pt x="103" y="0"/>
                    </a:lnTo>
                    <a:lnTo>
                      <a:pt x="107" y="0"/>
                    </a:lnTo>
                    <a:lnTo>
                      <a:pt x="111" y="0"/>
                    </a:lnTo>
                    <a:lnTo>
                      <a:pt x="115" y="0"/>
                    </a:lnTo>
                    <a:lnTo>
                      <a:pt x="120" y="0"/>
                    </a:lnTo>
                    <a:lnTo>
                      <a:pt x="125" y="0"/>
                    </a:lnTo>
                    <a:lnTo>
                      <a:pt x="130" y="0"/>
                    </a:lnTo>
                    <a:lnTo>
                      <a:pt x="135" y="0"/>
                    </a:lnTo>
                    <a:lnTo>
                      <a:pt x="140" y="0"/>
                    </a:lnTo>
                    <a:lnTo>
                      <a:pt x="145" y="1"/>
                    </a:lnTo>
                    <a:lnTo>
                      <a:pt x="150" y="1"/>
                    </a:lnTo>
                    <a:lnTo>
                      <a:pt x="154" y="1"/>
                    </a:lnTo>
                    <a:lnTo>
                      <a:pt x="159" y="1"/>
                    </a:lnTo>
                    <a:lnTo>
                      <a:pt x="163" y="1"/>
                    </a:lnTo>
                    <a:lnTo>
                      <a:pt x="168" y="2"/>
                    </a:lnTo>
                    <a:lnTo>
                      <a:pt x="172" y="2"/>
                    </a:lnTo>
                    <a:lnTo>
                      <a:pt x="176" y="2"/>
                    </a:lnTo>
                    <a:lnTo>
                      <a:pt x="180" y="3"/>
                    </a:lnTo>
                    <a:lnTo>
                      <a:pt x="184" y="3"/>
                    </a:lnTo>
                    <a:lnTo>
                      <a:pt x="188" y="4"/>
                    </a:lnTo>
                    <a:lnTo>
                      <a:pt x="191" y="4"/>
                    </a:lnTo>
                    <a:lnTo>
                      <a:pt x="194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4" y="6"/>
                    </a:lnTo>
                    <a:lnTo>
                      <a:pt x="206" y="6"/>
                    </a:lnTo>
                    <a:lnTo>
                      <a:pt x="208" y="6"/>
                    </a:lnTo>
                    <a:lnTo>
                      <a:pt x="210" y="7"/>
                    </a:lnTo>
                    <a:lnTo>
                      <a:pt x="213" y="7"/>
                    </a:lnTo>
                    <a:lnTo>
                      <a:pt x="215" y="8"/>
                    </a:lnTo>
                    <a:lnTo>
                      <a:pt x="216" y="8"/>
                    </a:lnTo>
                    <a:lnTo>
                      <a:pt x="218" y="8"/>
                    </a:lnTo>
                    <a:lnTo>
                      <a:pt x="220" y="9"/>
                    </a:lnTo>
                    <a:lnTo>
                      <a:pt x="221" y="9"/>
                    </a:lnTo>
                    <a:lnTo>
                      <a:pt x="223" y="10"/>
                    </a:lnTo>
                    <a:lnTo>
                      <a:pt x="224" y="10"/>
                    </a:lnTo>
                    <a:lnTo>
                      <a:pt x="226" y="11"/>
                    </a:lnTo>
                    <a:lnTo>
                      <a:pt x="227" y="12"/>
                    </a:lnTo>
                    <a:lnTo>
                      <a:pt x="228" y="12"/>
                    </a:lnTo>
                    <a:lnTo>
                      <a:pt x="229" y="13"/>
                    </a:lnTo>
                    <a:lnTo>
                      <a:pt x="229" y="14"/>
                    </a:lnTo>
                    <a:lnTo>
                      <a:pt x="230" y="15"/>
                    </a:lnTo>
                    <a:lnTo>
                      <a:pt x="231" y="16"/>
                    </a:lnTo>
                    <a:lnTo>
                      <a:pt x="231" y="30"/>
                    </a:lnTo>
                    <a:lnTo>
                      <a:pt x="230" y="31"/>
                    </a:lnTo>
                    <a:lnTo>
                      <a:pt x="229" y="32"/>
                    </a:lnTo>
                    <a:lnTo>
                      <a:pt x="227" y="33"/>
                    </a:lnTo>
                    <a:lnTo>
                      <a:pt x="225" y="35"/>
                    </a:lnTo>
                    <a:lnTo>
                      <a:pt x="222" y="36"/>
                    </a:lnTo>
                    <a:lnTo>
                      <a:pt x="220" y="37"/>
                    </a:lnTo>
                    <a:lnTo>
                      <a:pt x="218" y="38"/>
                    </a:lnTo>
                    <a:lnTo>
                      <a:pt x="216" y="39"/>
                    </a:lnTo>
                    <a:lnTo>
                      <a:pt x="214" y="39"/>
                    </a:lnTo>
                    <a:lnTo>
                      <a:pt x="213" y="39"/>
                    </a:lnTo>
                    <a:lnTo>
                      <a:pt x="212" y="40"/>
                    </a:lnTo>
                    <a:lnTo>
                      <a:pt x="210" y="40"/>
                    </a:lnTo>
                    <a:lnTo>
                      <a:pt x="209" y="40"/>
                    </a:lnTo>
                    <a:lnTo>
                      <a:pt x="208" y="40"/>
                    </a:lnTo>
                    <a:lnTo>
                      <a:pt x="206" y="41"/>
                    </a:lnTo>
                    <a:lnTo>
                      <a:pt x="205" y="41"/>
                    </a:lnTo>
                    <a:lnTo>
                      <a:pt x="204" y="41"/>
                    </a:lnTo>
                    <a:lnTo>
                      <a:pt x="202" y="42"/>
                    </a:lnTo>
                    <a:lnTo>
                      <a:pt x="201" y="42"/>
                    </a:lnTo>
                    <a:lnTo>
                      <a:pt x="199" y="42"/>
                    </a:lnTo>
                    <a:lnTo>
                      <a:pt x="198" y="42"/>
                    </a:lnTo>
                    <a:lnTo>
                      <a:pt x="196" y="42"/>
                    </a:lnTo>
                    <a:lnTo>
                      <a:pt x="195" y="43"/>
                    </a:lnTo>
                    <a:lnTo>
                      <a:pt x="193" y="43"/>
                    </a:lnTo>
                    <a:lnTo>
                      <a:pt x="190" y="43"/>
                    </a:lnTo>
                    <a:lnTo>
                      <a:pt x="188" y="44"/>
                    </a:lnTo>
                    <a:lnTo>
                      <a:pt x="185" y="44"/>
                    </a:lnTo>
                    <a:lnTo>
                      <a:pt x="183" y="44"/>
                    </a:lnTo>
                    <a:lnTo>
                      <a:pt x="180" y="44"/>
                    </a:lnTo>
                    <a:lnTo>
                      <a:pt x="178" y="44"/>
                    </a:lnTo>
                    <a:lnTo>
                      <a:pt x="175" y="45"/>
                    </a:lnTo>
                    <a:lnTo>
                      <a:pt x="172" y="45"/>
                    </a:lnTo>
                    <a:lnTo>
                      <a:pt x="169" y="45"/>
                    </a:lnTo>
                    <a:lnTo>
                      <a:pt x="166" y="45"/>
                    </a:lnTo>
                    <a:lnTo>
                      <a:pt x="163" y="45"/>
                    </a:lnTo>
                    <a:lnTo>
                      <a:pt x="160" y="46"/>
                    </a:lnTo>
                    <a:lnTo>
                      <a:pt x="157" y="46"/>
                    </a:lnTo>
                    <a:lnTo>
                      <a:pt x="154" y="46"/>
                    </a:lnTo>
                    <a:lnTo>
                      <a:pt x="151" y="46"/>
                    </a:lnTo>
                    <a:lnTo>
                      <a:pt x="148" y="46"/>
                    </a:lnTo>
                    <a:lnTo>
                      <a:pt x="146" y="46"/>
                    </a:lnTo>
                    <a:lnTo>
                      <a:pt x="144" y="46"/>
                    </a:lnTo>
                    <a:lnTo>
                      <a:pt x="142" y="47"/>
                    </a:lnTo>
                    <a:lnTo>
                      <a:pt x="140" y="47"/>
                    </a:lnTo>
                    <a:lnTo>
                      <a:pt x="138" y="47"/>
                    </a:lnTo>
                    <a:lnTo>
                      <a:pt x="136" y="47"/>
                    </a:lnTo>
                    <a:lnTo>
                      <a:pt x="134" y="47"/>
                    </a:lnTo>
                    <a:lnTo>
                      <a:pt x="132" y="47"/>
                    </a:lnTo>
                    <a:lnTo>
                      <a:pt x="130" y="47"/>
                    </a:lnTo>
                    <a:lnTo>
                      <a:pt x="128" y="47"/>
                    </a:lnTo>
                    <a:lnTo>
                      <a:pt x="126" y="47"/>
                    </a:lnTo>
                    <a:lnTo>
                      <a:pt x="123" y="47"/>
                    </a:lnTo>
                    <a:lnTo>
                      <a:pt x="121" y="47"/>
                    </a:lnTo>
                    <a:lnTo>
                      <a:pt x="119" y="47"/>
                    </a:lnTo>
                    <a:lnTo>
                      <a:pt x="117" y="47"/>
                    </a:lnTo>
                    <a:lnTo>
                      <a:pt x="115" y="47"/>
                    </a:lnTo>
                    <a:lnTo>
                      <a:pt x="113" y="47"/>
                    </a:lnTo>
                    <a:lnTo>
                      <a:pt x="111" y="47"/>
                    </a:lnTo>
                    <a:lnTo>
                      <a:pt x="108" y="47"/>
                    </a:lnTo>
                    <a:lnTo>
                      <a:pt x="106" y="47"/>
                    </a:lnTo>
                    <a:lnTo>
                      <a:pt x="104" y="47"/>
                    </a:lnTo>
                    <a:lnTo>
                      <a:pt x="102" y="47"/>
                    </a:lnTo>
                    <a:lnTo>
                      <a:pt x="100" y="47"/>
                    </a:lnTo>
                    <a:lnTo>
                      <a:pt x="98" y="47"/>
                    </a:lnTo>
                    <a:lnTo>
                      <a:pt x="96" y="47"/>
                    </a:lnTo>
                    <a:lnTo>
                      <a:pt x="94" y="47"/>
                    </a:lnTo>
                    <a:lnTo>
                      <a:pt x="92" y="47"/>
                    </a:lnTo>
                    <a:lnTo>
                      <a:pt x="90" y="47"/>
                    </a:lnTo>
                    <a:lnTo>
                      <a:pt x="88" y="47"/>
                    </a:lnTo>
                    <a:lnTo>
                      <a:pt x="86" y="46"/>
                    </a:lnTo>
                    <a:lnTo>
                      <a:pt x="84" y="46"/>
                    </a:lnTo>
                    <a:lnTo>
                      <a:pt x="82" y="46"/>
                    </a:lnTo>
                    <a:lnTo>
                      <a:pt x="77" y="46"/>
                    </a:lnTo>
                    <a:lnTo>
                      <a:pt x="72" y="46"/>
                    </a:lnTo>
                    <a:lnTo>
                      <a:pt x="67" y="46"/>
                    </a:lnTo>
                    <a:lnTo>
                      <a:pt x="63" y="45"/>
                    </a:lnTo>
                    <a:lnTo>
                      <a:pt x="58" y="45"/>
                    </a:lnTo>
                    <a:lnTo>
                      <a:pt x="54" y="45"/>
                    </a:lnTo>
                    <a:lnTo>
                      <a:pt x="50" y="44"/>
                    </a:lnTo>
                    <a:lnTo>
                      <a:pt x="46" y="44"/>
                    </a:lnTo>
                    <a:lnTo>
                      <a:pt x="42" y="44"/>
                    </a:lnTo>
                    <a:lnTo>
                      <a:pt x="39" y="43"/>
                    </a:lnTo>
                    <a:lnTo>
                      <a:pt x="35" y="43"/>
                    </a:lnTo>
                    <a:lnTo>
                      <a:pt x="32" y="42"/>
                    </a:lnTo>
                    <a:lnTo>
                      <a:pt x="29" y="42"/>
                    </a:lnTo>
                    <a:lnTo>
                      <a:pt x="26" y="41"/>
                    </a:lnTo>
                    <a:lnTo>
                      <a:pt x="23" y="41"/>
                    </a:lnTo>
                    <a:lnTo>
                      <a:pt x="20" y="40"/>
                    </a:lnTo>
                    <a:lnTo>
                      <a:pt x="17" y="40"/>
                    </a:lnTo>
                    <a:lnTo>
                      <a:pt x="15" y="39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0" y="37"/>
                    </a:lnTo>
                    <a:lnTo>
                      <a:pt x="8" y="37"/>
                    </a:lnTo>
                    <a:lnTo>
                      <a:pt x="7" y="36"/>
                    </a:lnTo>
                    <a:lnTo>
                      <a:pt x="6" y="35"/>
                    </a:lnTo>
                    <a:lnTo>
                      <a:pt x="5" y="35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2" y="33"/>
                    </a:lnTo>
                    <a:lnTo>
                      <a:pt x="1" y="32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1" y="13"/>
                    </a:lnTo>
                    <a:lnTo>
                      <a:pt x="2" y="12"/>
                    </a:lnTo>
                    <a:lnTo>
                      <a:pt x="4" y="11"/>
                    </a:lnTo>
                    <a:lnTo>
                      <a:pt x="5" y="10"/>
                    </a:lnTo>
                    <a:lnTo>
                      <a:pt x="7" y="10"/>
                    </a:lnTo>
                    <a:lnTo>
                      <a:pt x="10" y="9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07" name="Freeform 791"/>
              <p:cNvSpPr>
                <a:spLocks/>
              </p:cNvSpPr>
              <p:nvPr/>
            </p:nvSpPr>
            <p:spPr bwMode="auto">
              <a:xfrm>
                <a:off x="2008" y="3366"/>
                <a:ext cx="223" cy="27"/>
              </a:xfrm>
              <a:custGeom>
                <a:avLst/>
                <a:gdLst>
                  <a:gd name="T0" fmla="*/ 212 w 223"/>
                  <a:gd name="T1" fmla="*/ 19 h 27"/>
                  <a:gd name="T2" fmla="*/ 201 w 223"/>
                  <a:gd name="T3" fmla="*/ 21 h 27"/>
                  <a:gd name="T4" fmla="*/ 188 w 223"/>
                  <a:gd name="T5" fmla="*/ 23 h 27"/>
                  <a:gd name="T6" fmla="*/ 173 w 223"/>
                  <a:gd name="T7" fmla="*/ 25 h 27"/>
                  <a:gd name="T8" fmla="*/ 155 w 223"/>
                  <a:gd name="T9" fmla="*/ 26 h 27"/>
                  <a:gd name="T10" fmla="*/ 141 w 223"/>
                  <a:gd name="T11" fmla="*/ 27 h 27"/>
                  <a:gd name="T12" fmla="*/ 135 w 223"/>
                  <a:gd name="T13" fmla="*/ 27 h 27"/>
                  <a:gd name="T14" fmla="*/ 130 w 223"/>
                  <a:gd name="T15" fmla="*/ 27 h 27"/>
                  <a:gd name="T16" fmla="*/ 124 w 223"/>
                  <a:gd name="T17" fmla="*/ 27 h 27"/>
                  <a:gd name="T18" fmla="*/ 118 w 223"/>
                  <a:gd name="T19" fmla="*/ 27 h 27"/>
                  <a:gd name="T20" fmla="*/ 112 w 223"/>
                  <a:gd name="T21" fmla="*/ 27 h 27"/>
                  <a:gd name="T22" fmla="*/ 103 w 223"/>
                  <a:gd name="T23" fmla="*/ 27 h 27"/>
                  <a:gd name="T24" fmla="*/ 95 w 223"/>
                  <a:gd name="T25" fmla="*/ 27 h 27"/>
                  <a:gd name="T26" fmla="*/ 87 w 223"/>
                  <a:gd name="T27" fmla="*/ 27 h 27"/>
                  <a:gd name="T28" fmla="*/ 79 w 223"/>
                  <a:gd name="T29" fmla="*/ 26 h 27"/>
                  <a:gd name="T30" fmla="*/ 72 w 223"/>
                  <a:gd name="T31" fmla="*/ 26 h 27"/>
                  <a:gd name="T32" fmla="*/ 62 w 223"/>
                  <a:gd name="T33" fmla="*/ 26 h 27"/>
                  <a:gd name="T34" fmla="*/ 53 w 223"/>
                  <a:gd name="T35" fmla="*/ 25 h 27"/>
                  <a:gd name="T36" fmla="*/ 44 w 223"/>
                  <a:gd name="T37" fmla="*/ 24 h 27"/>
                  <a:gd name="T38" fmla="*/ 36 w 223"/>
                  <a:gd name="T39" fmla="*/ 23 h 27"/>
                  <a:gd name="T40" fmla="*/ 28 w 223"/>
                  <a:gd name="T41" fmla="*/ 22 h 27"/>
                  <a:gd name="T42" fmla="*/ 22 w 223"/>
                  <a:gd name="T43" fmla="*/ 21 h 27"/>
                  <a:gd name="T44" fmla="*/ 18 w 223"/>
                  <a:gd name="T45" fmla="*/ 21 h 27"/>
                  <a:gd name="T46" fmla="*/ 15 w 223"/>
                  <a:gd name="T47" fmla="*/ 20 h 27"/>
                  <a:gd name="T48" fmla="*/ 8 w 223"/>
                  <a:gd name="T49" fmla="*/ 18 h 27"/>
                  <a:gd name="T50" fmla="*/ 2 w 223"/>
                  <a:gd name="T51" fmla="*/ 16 h 27"/>
                  <a:gd name="T52" fmla="*/ 0 w 223"/>
                  <a:gd name="T53" fmla="*/ 13 h 27"/>
                  <a:gd name="T54" fmla="*/ 2 w 223"/>
                  <a:gd name="T55" fmla="*/ 11 h 27"/>
                  <a:gd name="T56" fmla="*/ 6 w 223"/>
                  <a:gd name="T57" fmla="*/ 9 h 27"/>
                  <a:gd name="T58" fmla="*/ 13 w 223"/>
                  <a:gd name="T59" fmla="*/ 7 h 27"/>
                  <a:gd name="T60" fmla="*/ 22 w 223"/>
                  <a:gd name="T61" fmla="*/ 5 h 27"/>
                  <a:gd name="T62" fmla="*/ 32 w 223"/>
                  <a:gd name="T63" fmla="*/ 4 h 27"/>
                  <a:gd name="T64" fmla="*/ 44 w 223"/>
                  <a:gd name="T65" fmla="*/ 3 h 27"/>
                  <a:gd name="T66" fmla="*/ 57 w 223"/>
                  <a:gd name="T67" fmla="*/ 1 h 27"/>
                  <a:gd name="T68" fmla="*/ 71 w 223"/>
                  <a:gd name="T69" fmla="*/ 1 h 27"/>
                  <a:gd name="T70" fmla="*/ 86 w 223"/>
                  <a:gd name="T71" fmla="*/ 0 h 27"/>
                  <a:gd name="T72" fmla="*/ 101 w 223"/>
                  <a:gd name="T73" fmla="*/ 0 h 27"/>
                  <a:gd name="T74" fmla="*/ 116 w 223"/>
                  <a:gd name="T75" fmla="*/ 0 h 27"/>
                  <a:gd name="T76" fmla="*/ 129 w 223"/>
                  <a:gd name="T77" fmla="*/ 0 h 27"/>
                  <a:gd name="T78" fmla="*/ 142 w 223"/>
                  <a:gd name="T79" fmla="*/ 0 h 27"/>
                  <a:gd name="T80" fmla="*/ 154 w 223"/>
                  <a:gd name="T81" fmla="*/ 1 h 27"/>
                  <a:gd name="T82" fmla="*/ 165 w 223"/>
                  <a:gd name="T83" fmla="*/ 1 h 27"/>
                  <a:gd name="T84" fmla="*/ 176 w 223"/>
                  <a:gd name="T85" fmla="*/ 2 h 27"/>
                  <a:gd name="T86" fmla="*/ 186 w 223"/>
                  <a:gd name="T87" fmla="*/ 3 h 27"/>
                  <a:gd name="T88" fmla="*/ 194 w 223"/>
                  <a:gd name="T89" fmla="*/ 4 h 27"/>
                  <a:gd name="T90" fmla="*/ 202 w 223"/>
                  <a:gd name="T91" fmla="*/ 5 h 27"/>
                  <a:gd name="T92" fmla="*/ 209 w 223"/>
                  <a:gd name="T93" fmla="*/ 7 h 27"/>
                  <a:gd name="T94" fmla="*/ 214 w 223"/>
                  <a:gd name="T95" fmla="*/ 8 h 27"/>
                  <a:gd name="T96" fmla="*/ 219 w 223"/>
                  <a:gd name="T97" fmla="*/ 10 h 27"/>
                  <a:gd name="T98" fmla="*/ 222 w 223"/>
                  <a:gd name="T99" fmla="*/ 12 h 27"/>
                  <a:gd name="T100" fmla="*/ 223 w 223"/>
                  <a:gd name="T101" fmla="*/ 13 h 27"/>
                  <a:gd name="T102" fmla="*/ 222 w 223"/>
                  <a:gd name="T103" fmla="*/ 15 h 27"/>
                  <a:gd name="T104" fmla="*/ 220 w 223"/>
                  <a:gd name="T10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3" h="27">
                    <a:moveTo>
                      <a:pt x="217" y="18"/>
                    </a:moveTo>
                    <a:lnTo>
                      <a:pt x="215" y="19"/>
                    </a:lnTo>
                    <a:lnTo>
                      <a:pt x="212" y="19"/>
                    </a:lnTo>
                    <a:lnTo>
                      <a:pt x="209" y="20"/>
                    </a:lnTo>
                    <a:lnTo>
                      <a:pt x="205" y="21"/>
                    </a:lnTo>
                    <a:lnTo>
                      <a:pt x="201" y="21"/>
                    </a:lnTo>
                    <a:lnTo>
                      <a:pt x="197" y="22"/>
                    </a:lnTo>
                    <a:lnTo>
                      <a:pt x="193" y="23"/>
                    </a:lnTo>
                    <a:lnTo>
                      <a:pt x="188" y="23"/>
                    </a:lnTo>
                    <a:lnTo>
                      <a:pt x="183" y="24"/>
                    </a:lnTo>
                    <a:lnTo>
                      <a:pt x="178" y="24"/>
                    </a:lnTo>
                    <a:lnTo>
                      <a:pt x="173" y="25"/>
                    </a:lnTo>
                    <a:lnTo>
                      <a:pt x="167" y="25"/>
                    </a:lnTo>
                    <a:lnTo>
                      <a:pt x="161" y="26"/>
                    </a:lnTo>
                    <a:lnTo>
                      <a:pt x="155" y="26"/>
                    </a:lnTo>
                    <a:lnTo>
                      <a:pt x="149" y="26"/>
                    </a:lnTo>
                    <a:lnTo>
                      <a:pt x="143" y="26"/>
                    </a:lnTo>
                    <a:lnTo>
                      <a:pt x="141" y="27"/>
                    </a:lnTo>
                    <a:lnTo>
                      <a:pt x="139" y="27"/>
                    </a:lnTo>
                    <a:lnTo>
                      <a:pt x="137" y="27"/>
                    </a:lnTo>
                    <a:lnTo>
                      <a:pt x="135" y="27"/>
                    </a:lnTo>
                    <a:lnTo>
                      <a:pt x="133" y="27"/>
                    </a:lnTo>
                    <a:lnTo>
                      <a:pt x="131" y="27"/>
                    </a:lnTo>
                    <a:lnTo>
                      <a:pt x="130" y="27"/>
                    </a:lnTo>
                    <a:lnTo>
                      <a:pt x="128" y="27"/>
                    </a:lnTo>
                    <a:lnTo>
                      <a:pt x="126" y="27"/>
                    </a:lnTo>
                    <a:lnTo>
                      <a:pt x="124" y="27"/>
                    </a:lnTo>
                    <a:lnTo>
                      <a:pt x="122" y="27"/>
                    </a:lnTo>
                    <a:lnTo>
                      <a:pt x="120" y="27"/>
                    </a:lnTo>
                    <a:lnTo>
                      <a:pt x="118" y="27"/>
                    </a:lnTo>
                    <a:lnTo>
                      <a:pt x="116" y="27"/>
                    </a:lnTo>
                    <a:lnTo>
                      <a:pt x="114" y="27"/>
                    </a:lnTo>
                    <a:lnTo>
                      <a:pt x="112" y="27"/>
                    </a:lnTo>
                    <a:lnTo>
                      <a:pt x="109" y="27"/>
                    </a:lnTo>
                    <a:lnTo>
                      <a:pt x="106" y="27"/>
                    </a:lnTo>
                    <a:lnTo>
                      <a:pt x="103" y="27"/>
                    </a:lnTo>
                    <a:lnTo>
                      <a:pt x="101" y="27"/>
                    </a:lnTo>
                    <a:lnTo>
                      <a:pt x="98" y="27"/>
                    </a:lnTo>
                    <a:lnTo>
                      <a:pt x="95" y="27"/>
                    </a:lnTo>
                    <a:lnTo>
                      <a:pt x="92" y="27"/>
                    </a:lnTo>
                    <a:lnTo>
                      <a:pt x="90" y="27"/>
                    </a:lnTo>
                    <a:lnTo>
                      <a:pt x="87" y="27"/>
                    </a:lnTo>
                    <a:lnTo>
                      <a:pt x="84" y="26"/>
                    </a:lnTo>
                    <a:lnTo>
                      <a:pt x="82" y="26"/>
                    </a:lnTo>
                    <a:lnTo>
                      <a:pt x="79" y="26"/>
                    </a:lnTo>
                    <a:lnTo>
                      <a:pt x="77" y="26"/>
                    </a:lnTo>
                    <a:lnTo>
                      <a:pt x="74" y="26"/>
                    </a:lnTo>
                    <a:lnTo>
                      <a:pt x="72" y="26"/>
                    </a:lnTo>
                    <a:lnTo>
                      <a:pt x="69" y="26"/>
                    </a:lnTo>
                    <a:lnTo>
                      <a:pt x="66" y="26"/>
                    </a:lnTo>
                    <a:lnTo>
                      <a:pt x="62" y="26"/>
                    </a:lnTo>
                    <a:lnTo>
                      <a:pt x="59" y="25"/>
                    </a:lnTo>
                    <a:lnTo>
                      <a:pt x="56" y="25"/>
                    </a:lnTo>
                    <a:lnTo>
                      <a:pt x="53" y="25"/>
                    </a:lnTo>
                    <a:lnTo>
                      <a:pt x="50" y="25"/>
                    </a:lnTo>
                    <a:lnTo>
                      <a:pt x="47" y="24"/>
                    </a:lnTo>
                    <a:lnTo>
                      <a:pt x="44" y="24"/>
                    </a:lnTo>
                    <a:lnTo>
                      <a:pt x="41" y="24"/>
                    </a:lnTo>
                    <a:lnTo>
                      <a:pt x="38" y="24"/>
                    </a:lnTo>
                    <a:lnTo>
                      <a:pt x="36" y="23"/>
                    </a:lnTo>
                    <a:lnTo>
                      <a:pt x="33" y="23"/>
                    </a:lnTo>
                    <a:lnTo>
                      <a:pt x="30" y="23"/>
                    </a:lnTo>
                    <a:lnTo>
                      <a:pt x="28" y="22"/>
                    </a:lnTo>
                    <a:lnTo>
                      <a:pt x="26" y="22"/>
                    </a:lnTo>
                    <a:lnTo>
                      <a:pt x="23" y="22"/>
                    </a:lnTo>
                    <a:lnTo>
                      <a:pt x="22" y="21"/>
                    </a:lnTo>
                    <a:lnTo>
                      <a:pt x="21" y="21"/>
                    </a:lnTo>
                    <a:lnTo>
                      <a:pt x="20" y="21"/>
                    </a:lnTo>
                    <a:lnTo>
                      <a:pt x="18" y="21"/>
                    </a:lnTo>
                    <a:lnTo>
                      <a:pt x="17" y="21"/>
                    </a:lnTo>
                    <a:lnTo>
                      <a:pt x="16" y="20"/>
                    </a:lnTo>
                    <a:lnTo>
                      <a:pt x="15" y="20"/>
                    </a:lnTo>
                    <a:lnTo>
                      <a:pt x="14" y="20"/>
                    </a:lnTo>
                    <a:lnTo>
                      <a:pt x="11" y="19"/>
                    </a:lnTo>
                    <a:lnTo>
                      <a:pt x="8" y="18"/>
                    </a:lnTo>
                    <a:lnTo>
                      <a:pt x="6" y="18"/>
                    </a:lnTo>
                    <a:lnTo>
                      <a:pt x="4" y="17"/>
                    </a:lnTo>
                    <a:lnTo>
                      <a:pt x="2" y="16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2" y="11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6" y="9"/>
                    </a:lnTo>
                    <a:lnTo>
                      <a:pt x="8" y="9"/>
                    </a:lnTo>
                    <a:lnTo>
                      <a:pt x="10" y="8"/>
                    </a:lnTo>
                    <a:lnTo>
                      <a:pt x="13" y="7"/>
                    </a:lnTo>
                    <a:lnTo>
                      <a:pt x="15" y="7"/>
                    </a:lnTo>
                    <a:lnTo>
                      <a:pt x="18" y="6"/>
                    </a:lnTo>
                    <a:lnTo>
                      <a:pt x="22" y="5"/>
                    </a:lnTo>
                    <a:lnTo>
                      <a:pt x="25" y="5"/>
                    </a:lnTo>
                    <a:lnTo>
                      <a:pt x="29" y="4"/>
                    </a:lnTo>
                    <a:lnTo>
                      <a:pt x="32" y="4"/>
                    </a:lnTo>
                    <a:lnTo>
                      <a:pt x="37" y="3"/>
                    </a:lnTo>
                    <a:lnTo>
                      <a:pt x="40" y="3"/>
                    </a:lnTo>
                    <a:lnTo>
                      <a:pt x="44" y="3"/>
                    </a:lnTo>
                    <a:lnTo>
                      <a:pt x="48" y="2"/>
                    </a:lnTo>
                    <a:lnTo>
                      <a:pt x="53" y="2"/>
                    </a:lnTo>
                    <a:lnTo>
                      <a:pt x="57" y="1"/>
                    </a:lnTo>
                    <a:lnTo>
                      <a:pt x="61" y="1"/>
                    </a:lnTo>
                    <a:lnTo>
                      <a:pt x="66" y="1"/>
                    </a:lnTo>
                    <a:lnTo>
                      <a:pt x="71" y="1"/>
                    </a:lnTo>
                    <a:lnTo>
                      <a:pt x="76" y="0"/>
                    </a:lnTo>
                    <a:lnTo>
                      <a:pt x="81" y="0"/>
                    </a:lnTo>
                    <a:lnTo>
                      <a:pt x="86" y="0"/>
                    </a:lnTo>
                    <a:lnTo>
                      <a:pt x="91" y="0"/>
                    </a:lnTo>
                    <a:lnTo>
                      <a:pt x="96" y="0"/>
                    </a:lnTo>
                    <a:lnTo>
                      <a:pt x="101" y="0"/>
                    </a:lnTo>
                    <a:lnTo>
                      <a:pt x="107" y="0"/>
                    </a:lnTo>
                    <a:lnTo>
                      <a:pt x="112" y="0"/>
                    </a:lnTo>
                    <a:lnTo>
                      <a:pt x="116" y="0"/>
                    </a:lnTo>
                    <a:lnTo>
                      <a:pt x="121" y="0"/>
                    </a:lnTo>
                    <a:lnTo>
                      <a:pt x="125" y="0"/>
                    </a:lnTo>
                    <a:lnTo>
                      <a:pt x="129" y="0"/>
                    </a:lnTo>
                    <a:lnTo>
                      <a:pt x="134" y="0"/>
                    </a:lnTo>
                    <a:lnTo>
                      <a:pt x="138" y="0"/>
                    </a:lnTo>
                    <a:lnTo>
                      <a:pt x="142" y="0"/>
                    </a:lnTo>
                    <a:lnTo>
                      <a:pt x="146" y="0"/>
                    </a:lnTo>
                    <a:lnTo>
                      <a:pt x="150" y="1"/>
                    </a:lnTo>
                    <a:lnTo>
                      <a:pt x="154" y="1"/>
                    </a:lnTo>
                    <a:lnTo>
                      <a:pt x="158" y="1"/>
                    </a:lnTo>
                    <a:lnTo>
                      <a:pt x="161" y="1"/>
                    </a:lnTo>
                    <a:lnTo>
                      <a:pt x="165" y="1"/>
                    </a:lnTo>
                    <a:lnTo>
                      <a:pt x="169" y="2"/>
                    </a:lnTo>
                    <a:lnTo>
                      <a:pt x="172" y="2"/>
                    </a:lnTo>
                    <a:lnTo>
                      <a:pt x="176" y="2"/>
                    </a:lnTo>
                    <a:lnTo>
                      <a:pt x="179" y="3"/>
                    </a:lnTo>
                    <a:lnTo>
                      <a:pt x="182" y="3"/>
                    </a:lnTo>
                    <a:lnTo>
                      <a:pt x="186" y="3"/>
                    </a:lnTo>
                    <a:lnTo>
                      <a:pt x="189" y="3"/>
                    </a:lnTo>
                    <a:lnTo>
                      <a:pt x="191" y="4"/>
                    </a:lnTo>
                    <a:lnTo>
                      <a:pt x="194" y="4"/>
                    </a:lnTo>
                    <a:lnTo>
                      <a:pt x="197" y="5"/>
                    </a:lnTo>
                    <a:lnTo>
                      <a:pt x="200" y="5"/>
                    </a:lnTo>
                    <a:lnTo>
                      <a:pt x="202" y="5"/>
                    </a:lnTo>
                    <a:lnTo>
                      <a:pt x="205" y="6"/>
                    </a:lnTo>
                    <a:lnTo>
                      <a:pt x="207" y="6"/>
                    </a:lnTo>
                    <a:lnTo>
                      <a:pt x="209" y="7"/>
                    </a:lnTo>
                    <a:lnTo>
                      <a:pt x="211" y="7"/>
                    </a:lnTo>
                    <a:lnTo>
                      <a:pt x="213" y="8"/>
                    </a:lnTo>
                    <a:lnTo>
                      <a:pt x="214" y="8"/>
                    </a:lnTo>
                    <a:lnTo>
                      <a:pt x="216" y="9"/>
                    </a:lnTo>
                    <a:lnTo>
                      <a:pt x="218" y="9"/>
                    </a:lnTo>
                    <a:lnTo>
                      <a:pt x="219" y="10"/>
                    </a:lnTo>
                    <a:lnTo>
                      <a:pt x="221" y="10"/>
                    </a:lnTo>
                    <a:lnTo>
                      <a:pt x="222" y="11"/>
                    </a:lnTo>
                    <a:lnTo>
                      <a:pt x="222" y="12"/>
                    </a:lnTo>
                    <a:lnTo>
                      <a:pt x="223" y="12"/>
                    </a:lnTo>
                    <a:lnTo>
                      <a:pt x="223" y="13"/>
                    </a:lnTo>
                    <a:lnTo>
                      <a:pt x="223" y="13"/>
                    </a:lnTo>
                    <a:lnTo>
                      <a:pt x="223" y="14"/>
                    </a:lnTo>
                    <a:lnTo>
                      <a:pt x="223" y="15"/>
                    </a:lnTo>
                    <a:lnTo>
                      <a:pt x="222" y="15"/>
                    </a:lnTo>
                    <a:lnTo>
                      <a:pt x="222" y="16"/>
                    </a:lnTo>
                    <a:lnTo>
                      <a:pt x="221" y="16"/>
                    </a:lnTo>
                    <a:lnTo>
                      <a:pt x="220" y="17"/>
                    </a:lnTo>
                    <a:lnTo>
                      <a:pt x="219" y="17"/>
                    </a:lnTo>
                    <a:lnTo>
                      <a:pt x="217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08" name="Freeform 792"/>
              <p:cNvSpPr>
                <a:spLocks/>
              </p:cNvSpPr>
              <p:nvPr/>
            </p:nvSpPr>
            <p:spPr bwMode="auto">
              <a:xfrm>
                <a:off x="2007" y="3383"/>
                <a:ext cx="226" cy="23"/>
              </a:xfrm>
              <a:custGeom>
                <a:avLst/>
                <a:gdLst>
                  <a:gd name="T0" fmla="*/ 223 w 226"/>
                  <a:gd name="T1" fmla="*/ 10 h 23"/>
                  <a:gd name="T2" fmla="*/ 216 w 226"/>
                  <a:gd name="T3" fmla="*/ 14 h 23"/>
                  <a:gd name="T4" fmla="*/ 209 w 226"/>
                  <a:gd name="T5" fmla="*/ 16 h 23"/>
                  <a:gd name="T6" fmla="*/ 200 w 226"/>
                  <a:gd name="T7" fmla="*/ 18 h 23"/>
                  <a:gd name="T8" fmla="*/ 189 w 226"/>
                  <a:gd name="T9" fmla="*/ 19 h 23"/>
                  <a:gd name="T10" fmla="*/ 177 w 226"/>
                  <a:gd name="T11" fmla="*/ 21 h 23"/>
                  <a:gd name="T12" fmla="*/ 164 w 226"/>
                  <a:gd name="T13" fmla="*/ 22 h 23"/>
                  <a:gd name="T14" fmla="*/ 150 w 226"/>
                  <a:gd name="T15" fmla="*/ 22 h 23"/>
                  <a:gd name="T16" fmla="*/ 141 w 226"/>
                  <a:gd name="T17" fmla="*/ 23 h 23"/>
                  <a:gd name="T18" fmla="*/ 135 w 226"/>
                  <a:gd name="T19" fmla="*/ 23 h 23"/>
                  <a:gd name="T20" fmla="*/ 129 w 226"/>
                  <a:gd name="T21" fmla="*/ 23 h 23"/>
                  <a:gd name="T22" fmla="*/ 124 w 226"/>
                  <a:gd name="T23" fmla="*/ 23 h 23"/>
                  <a:gd name="T24" fmla="*/ 118 w 226"/>
                  <a:gd name="T25" fmla="*/ 23 h 23"/>
                  <a:gd name="T26" fmla="*/ 111 w 226"/>
                  <a:gd name="T27" fmla="*/ 23 h 23"/>
                  <a:gd name="T28" fmla="*/ 102 w 226"/>
                  <a:gd name="T29" fmla="*/ 23 h 23"/>
                  <a:gd name="T30" fmla="*/ 94 w 226"/>
                  <a:gd name="T31" fmla="*/ 23 h 23"/>
                  <a:gd name="T32" fmla="*/ 86 w 226"/>
                  <a:gd name="T33" fmla="*/ 23 h 23"/>
                  <a:gd name="T34" fmla="*/ 78 w 226"/>
                  <a:gd name="T35" fmla="*/ 22 h 23"/>
                  <a:gd name="T36" fmla="*/ 70 w 226"/>
                  <a:gd name="T37" fmla="*/ 22 h 23"/>
                  <a:gd name="T38" fmla="*/ 60 w 226"/>
                  <a:gd name="T39" fmla="*/ 21 h 23"/>
                  <a:gd name="T40" fmla="*/ 51 w 226"/>
                  <a:gd name="T41" fmla="*/ 20 h 23"/>
                  <a:gd name="T42" fmla="*/ 42 w 226"/>
                  <a:gd name="T43" fmla="*/ 20 h 23"/>
                  <a:gd name="T44" fmla="*/ 34 w 226"/>
                  <a:gd name="T45" fmla="*/ 19 h 23"/>
                  <a:gd name="T46" fmla="*/ 27 w 226"/>
                  <a:gd name="T47" fmla="*/ 17 h 23"/>
                  <a:gd name="T48" fmla="*/ 22 w 226"/>
                  <a:gd name="T49" fmla="*/ 17 h 23"/>
                  <a:gd name="T50" fmla="*/ 18 w 226"/>
                  <a:gd name="T51" fmla="*/ 16 h 23"/>
                  <a:gd name="T52" fmla="*/ 15 w 226"/>
                  <a:gd name="T53" fmla="*/ 15 h 23"/>
                  <a:gd name="T54" fmla="*/ 6 w 226"/>
                  <a:gd name="T55" fmla="*/ 12 h 23"/>
                  <a:gd name="T56" fmla="*/ 1 w 226"/>
                  <a:gd name="T57" fmla="*/ 9 h 23"/>
                  <a:gd name="T58" fmla="*/ 0 w 226"/>
                  <a:gd name="T59" fmla="*/ 6 h 23"/>
                  <a:gd name="T60" fmla="*/ 0 w 226"/>
                  <a:gd name="T61" fmla="*/ 0 h 23"/>
                  <a:gd name="T62" fmla="*/ 3 w 226"/>
                  <a:gd name="T63" fmla="*/ 3 h 23"/>
                  <a:gd name="T64" fmla="*/ 9 w 226"/>
                  <a:gd name="T65" fmla="*/ 5 h 23"/>
                  <a:gd name="T66" fmla="*/ 15 w 226"/>
                  <a:gd name="T67" fmla="*/ 6 h 23"/>
                  <a:gd name="T68" fmla="*/ 18 w 226"/>
                  <a:gd name="T69" fmla="*/ 7 h 23"/>
                  <a:gd name="T70" fmla="*/ 22 w 226"/>
                  <a:gd name="T71" fmla="*/ 8 h 23"/>
                  <a:gd name="T72" fmla="*/ 28 w 226"/>
                  <a:gd name="T73" fmla="*/ 9 h 23"/>
                  <a:gd name="T74" fmla="*/ 36 w 226"/>
                  <a:gd name="T75" fmla="*/ 10 h 23"/>
                  <a:gd name="T76" fmla="*/ 44 w 226"/>
                  <a:gd name="T77" fmla="*/ 11 h 23"/>
                  <a:gd name="T78" fmla="*/ 53 w 226"/>
                  <a:gd name="T79" fmla="*/ 12 h 23"/>
                  <a:gd name="T80" fmla="*/ 63 w 226"/>
                  <a:gd name="T81" fmla="*/ 13 h 23"/>
                  <a:gd name="T82" fmla="*/ 72 w 226"/>
                  <a:gd name="T83" fmla="*/ 13 h 23"/>
                  <a:gd name="T84" fmla="*/ 80 w 226"/>
                  <a:gd name="T85" fmla="*/ 14 h 23"/>
                  <a:gd name="T86" fmla="*/ 88 w 226"/>
                  <a:gd name="T87" fmla="*/ 14 h 23"/>
                  <a:gd name="T88" fmla="*/ 97 w 226"/>
                  <a:gd name="T89" fmla="*/ 14 h 23"/>
                  <a:gd name="T90" fmla="*/ 105 w 226"/>
                  <a:gd name="T91" fmla="*/ 14 h 23"/>
                  <a:gd name="T92" fmla="*/ 114 w 226"/>
                  <a:gd name="T93" fmla="*/ 14 h 23"/>
                  <a:gd name="T94" fmla="*/ 120 w 226"/>
                  <a:gd name="T95" fmla="*/ 14 h 23"/>
                  <a:gd name="T96" fmla="*/ 126 w 226"/>
                  <a:gd name="T97" fmla="*/ 14 h 23"/>
                  <a:gd name="T98" fmla="*/ 132 w 226"/>
                  <a:gd name="T99" fmla="*/ 14 h 23"/>
                  <a:gd name="T100" fmla="*/ 137 w 226"/>
                  <a:gd name="T101" fmla="*/ 14 h 23"/>
                  <a:gd name="T102" fmla="*/ 143 w 226"/>
                  <a:gd name="T103" fmla="*/ 14 h 23"/>
                  <a:gd name="T104" fmla="*/ 158 w 226"/>
                  <a:gd name="T105" fmla="*/ 13 h 23"/>
                  <a:gd name="T106" fmla="*/ 175 w 226"/>
                  <a:gd name="T107" fmla="*/ 12 h 23"/>
                  <a:gd name="T108" fmla="*/ 191 w 226"/>
                  <a:gd name="T109" fmla="*/ 10 h 23"/>
                  <a:gd name="T110" fmla="*/ 204 w 226"/>
                  <a:gd name="T111" fmla="*/ 8 h 23"/>
                  <a:gd name="T112" fmla="*/ 214 w 226"/>
                  <a:gd name="T113" fmla="*/ 6 h 23"/>
                  <a:gd name="T114" fmla="*/ 220 w 226"/>
                  <a:gd name="T115" fmla="*/ 3 h 23"/>
                  <a:gd name="T116" fmla="*/ 223 w 226"/>
                  <a:gd name="T117" fmla="*/ 2 h 23"/>
                  <a:gd name="T118" fmla="*/ 226 w 226"/>
                  <a:gd name="T119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6" h="23">
                    <a:moveTo>
                      <a:pt x="226" y="8"/>
                    </a:moveTo>
                    <a:lnTo>
                      <a:pt x="225" y="9"/>
                    </a:lnTo>
                    <a:lnTo>
                      <a:pt x="223" y="10"/>
                    </a:lnTo>
                    <a:lnTo>
                      <a:pt x="221" y="12"/>
                    </a:lnTo>
                    <a:lnTo>
                      <a:pt x="219" y="13"/>
                    </a:lnTo>
                    <a:lnTo>
                      <a:pt x="216" y="14"/>
                    </a:lnTo>
                    <a:lnTo>
                      <a:pt x="214" y="15"/>
                    </a:lnTo>
                    <a:lnTo>
                      <a:pt x="211" y="15"/>
                    </a:lnTo>
                    <a:lnTo>
                      <a:pt x="209" y="16"/>
                    </a:lnTo>
                    <a:lnTo>
                      <a:pt x="206" y="17"/>
                    </a:lnTo>
                    <a:lnTo>
                      <a:pt x="203" y="17"/>
                    </a:lnTo>
                    <a:lnTo>
                      <a:pt x="200" y="18"/>
                    </a:lnTo>
                    <a:lnTo>
                      <a:pt x="196" y="18"/>
                    </a:lnTo>
                    <a:lnTo>
                      <a:pt x="193" y="19"/>
                    </a:lnTo>
                    <a:lnTo>
                      <a:pt x="189" y="19"/>
                    </a:lnTo>
                    <a:lnTo>
                      <a:pt x="185" y="20"/>
                    </a:lnTo>
                    <a:lnTo>
                      <a:pt x="181" y="20"/>
                    </a:lnTo>
                    <a:lnTo>
                      <a:pt x="177" y="21"/>
                    </a:lnTo>
                    <a:lnTo>
                      <a:pt x="173" y="21"/>
                    </a:lnTo>
                    <a:lnTo>
                      <a:pt x="169" y="21"/>
                    </a:lnTo>
                    <a:lnTo>
                      <a:pt x="164" y="22"/>
                    </a:lnTo>
                    <a:lnTo>
                      <a:pt x="159" y="22"/>
                    </a:lnTo>
                    <a:lnTo>
                      <a:pt x="155" y="22"/>
                    </a:lnTo>
                    <a:lnTo>
                      <a:pt x="150" y="22"/>
                    </a:lnTo>
                    <a:lnTo>
                      <a:pt x="145" y="23"/>
                    </a:lnTo>
                    <a:lnTo>
                      <a:pt x="143" y="23"/>
                    </a:lnTo>
                    <a:lnTo>
                      <a:pt x="141" y="23"/>
                    </a:lnTo>
                    <a:lnTo>
                      <a:pt x="139" y="23"/>
                    </a:lnTo>
                    <a:lnTo>
                      <a:pt x="137" y="23"/>
                    </a:lnTo>
                    <a:lnTo>
                      <a:pt x="135" y="23"/>
                    </a:lnTo>
                    <a:lnTo>
                      <a:pt x="133" y="23"/>
                    </a:lnTo>
                    <a:lnTo>
                      <a:pt x="131" y="23"/>
                    </a:lnTo>
                    <a:lnTo>
                      <a:pt x="129" y="23"/>
                    </a:lnTo>
                    <a:lnTo>
                      <a:pt x="127" y="23"/>
                    </a:lnTo>
                    <a:lnTo>
                      <a:pt x="125" y="23"/>
                    </a:lnTo>
                    <a:lnTo>
                      <a:pt x="124" y="23"/>
                    </a:lnTo>
                    <a:lnTo>
                      <a:pt x="122" y="23"/>
                    </a:lnTo>
                    <a:lnTo>
                      <a:pt x="120" y="23"/>
                    </a:lnTo>
                    <a:lnTo>
                      <a:pt x="118" y="23"/>
                    </a:lnTo>
                    <a:lnTo>
                      <a:pt x="116" y="23"/>
                    </a:lnTo>
                    <a:lnTo>
                      <a:pt x="114" y="23"/>
                    </a:lnTo>
                    <a:lnTo>
                      <a:pt x="111" y="23"/>
                    </a:lnTo>
                    <a:lnTo>
                      <a:pt x="108" y="23"/>
                    </a:lnTo>
                    <a:lnTo>
                      <a:pt x="105" y="23"/>
                    </a:lnTo>
                    <a:lnTo>
                      <a:pt x="102" y="23"/>
                    </a:lnTo>
                    <a:lnTo>
                      <a:pt x="99" y="23"/>
                    </a:lnTo>
                    <a:lnTo>
                      <a:pt x="97" y="23"/>
                    </a:lnTo>
                    <a:lnTo>
                      <a:pt x="94" y="23"/>
                    </a:lnTo>
                    <a:lnTo>
                      <a:pt x="91" y="23"/>
                    </a:lnTo>
                    <a:lnTo>
                      <a:pt x="89" y="23"/>
                    </a:lnTo>
                    <a:lnTo>
                      <a:pt x="86" y="23"/>
                    </a:lnTo>
                    <a:lnTo>
                      <a:pt x="83" y="23"/>
                    </a:lnTo>
                    <a:lnTo>
                      <a:pt x="81" y="22"/>
                    </a:lnTo>
                    <a:lnTo>
                      <a:pt x="78" y="22"/>
                    </a:lnTo>
                    <a:lnTo>
                      <a:pt x="75" y="22"/>
                    </a:lnTo>
                    <a:lnTo>
                      <a:pt x="73" y="22"/>
                    </a:lnTo>
                    <a:lnTo>
                      <a:pt x="70" y="22"/>
                    </a:lnTo>
                    <a:lnTo>
                      <a:pt x="67" y="22"/>
                    </a:lnTo>
                    <a:lnTo>
                      <a:pt x="64" y="22"/>
                    </a:lnTo>
                    <a:lnTo>
                      <a:pt x="60" y="21"/>
                    </a:lnTo>
                    <a:lnTo>
                      <a:pt x="57" y="21"/>
                    </a:lnTo>
                    <a:lnTo>
                      <a:pt x="54" y="21"/>
                    </a:lnTo>
                    <a:lnTo>
                      <a:pt x="51" y="20"/>
                    </a:lnTo>
                    <a:lnTo>
                      <a:pt x="48" y="20"/>
                    </a:lnTo>
                    <a:lnTo>
                      <a:pt x="45" y="20"/>
                    </a:lnTo>
                    <a:lnTo>
                      <a:pt x="42" y="20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4" y="19"/>
                    </a:lnTo>
                    <a:lnTo>
                      <a:pt x="31" y="18"/>
                    </a:lnTo>
                    <a:lnTo>
                      <a:pt x="29" y="18"/>
                    </a:lnTo>
                    <a:lnTo>
                      <a:pt x="27" y="17"/>
                    </a:lnTo>
                    <a:lnTo>
                      <a:pt x="24" y="17"/>
                    </a:lnTo>
                    <a:lnTo>
                      <a:pt x="23" y="17"/>
                    </a:lnTo>
                    <a:lnTo>
                      <a:pt x="22" y="17"/>
                    </a:lnTo>
                    <a:lnTo>
                      <a:pt x="20" y="16"/>
                    </a:lnTo>
                    <a:lnTo>
                      <a:pt x="19" y="16"/>
                    </a:lnTo>
                    <a:lnTo>
                      <a:pt x="18" y="16"/>
                    </a:lnTo>
                    <a:lnTo>
                      <a:pt x="17" y="16"/>
                    </a:lnTo>
                    <a:lnTo>
                      <a:pt x="16" y="15"/>
                    </a:lnTo>
                    <a:lnTo>
                      <a:pt x="15" y="15"/>
                    </a:lnTo>
                    <a:lnTo>
                      <a:pt x="11" y="14"/>
                    </a:lnTo>
                    <a:lnTo>
                      <a:pt x="8" y="13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3" y="10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7" y="4"/>
                    </a:lnTo>
                    <a:lnTo>
                      <a:pt x="9" y="5"/>
                    </a:lnTo>
                    <a:lnTo>
                      <a:pt x="11" y="6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16" y="7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9" y="8"/>
                    </a:lnTo>
                    <a:lnTo>
                      <a:pt x="21" y="8"/>
                    </a:lnTo>
                    <a:lnTo>
                      <a:pt x="22" y="8"/>
                    </a:lnTo>
                    <a:lnTo>
                      <a:pt x="23" y="8"/>
                    </a:lnTo>
                    <a:lnTo>
                      <a:pt x="26" y="9"/>
                    </a:lnTo>
                    <a:lnTo>
                      <a:pt x="28" y="9"/>
                    </a:lnTo>
                    <a:lnTo>
                      <a:pt x="31" y="9"/>
                    </a:lnTo>
                    <a:lnTo>
                      <a:pt x="33" y="10"/>
                    </a:lnTo>
                    <a:lnTo>
                      <a:pt x="36" y="10"/>
                    </a:lnTo>
                    <a:lnTo>
                      <a:pt x="39" y="11"/>
                    </a:lnTo>
                    <a:lnTo>
                      <a:pt x="41" y="11"/>
                    </a:lnTo>
                    <a:lnTo>
                      <a:pt x="44" y="11"/>
                    </a:lnTo>
                    <a:lnTo>
                      <a:pt x="47" y="11"/>
                    </a:lnTo>
                    <a:lnTo>
                      <a:pt x="50" y="12"/>
                    </a:lnTo>
                    <a:lnTo>
                      <a:pt x="53" y="12"/>
                    </a:lnTo>
                    <a:lnTo>
                      <a:pt x="57" y="12"/>
                    </a:lnTo>
                    <a:lnTo>
                      <a:pt x="60" y="12"/>
                    </a:lnTo>
                    <a:lnTo>
                      <a:pt x="63" y="13"/>
                    </a:lnTo>
                    <a:lnTo>
                      <a:pt x="66" y="13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4"/>
                    </a:lnTo>
                    <a:lnTo>
                      <a:pt x="80" y="14"/>
                    </a:lnTo>
                    <a:lnTo>
                      <a:pt x="83" y="14"/>
                    </a:lnTo>
                    <a:lnTo>
                      <a:pt x="86" y="14"/>
                    </a:lnTo>
                    <a:lnTo>
                      <a:pt x="88" y="14"/>
                    </a:lnTo>
                    <a:lnTo>
                      <a:pt x="91" y="14"/>
                    </a:lnTo>
                    <a:lnTo>
                      <a:pt x="94" y="14"/>
                    </a:lnTo>
                    <a:lnTo>
                      <a:pt x="97" y="14"/>
                    </a:lnTo>
                    <a:lnTo>
                      <a:pt x="99" y="14"/>
                    </a:lnTo>
                    <a:lnTo>
                      <a:pt x="102" y="14"/>
                    </a:lnTo>
                    <a:lnTo>
                      <a:pt x="105" y="14"/>
                    </a:lnTo>
                    <a:lnTo>
                      <a:pt x="108" y="14"/>
                    </a:lnTo>
                    <a:lnTo>
                      <a:pt x="111" y="14"/>
                    </a:lnTo>
                    <a:lnTo>
                      <a:pt x="114" y="14"/>
                    </a:lnTo>
                    <a:lnTo>
                      <a:pt x="116" y="14"/>
                    </a:lnTo>
                    <a:lnTo>
                      <a:pt x="118" y="14"/>
                    </a:lnTo>
                    <a:lnTo>
                      <a:pt x="120" y="14"/>
                    </a:lnTo>
                    <a:lnTo>
                      <a:pt x="122" y="14"/>
                    </a:lnTo>
                    <a:lnTo>
                      <a:pt x="124" y="14"/>
                    </a:lnTo>
                    <a:lnTo>
                      <a:pt x="126" y="14"/>
                    </a:lnTo>
                    <a:lnTo>
                      <a:pt x="128" y="14"/>
                    </a:lnTo>
                    <a:lnTo>
                      <a:pt x="130" y="14"/>
                    </a:lnTo>
                    <a:lnTo>
                      <a:pt x="132" y="14"/>
                    </a:lnTo>
                    <a:lnTo>
                      <a:pt x="134" y="14"/>
                    </a:lnTo>
                    <a:lnTo>
                      <a:pt x="135" y="14"/>
                    </a:lnTo>
                    <a:lnTo>
                      <a:pt x="137" y="14"/>
                    </a:lnTo>
                    <a:lnTo>
                      <a:pt x="139" y="14"/>
                    </a:lnTo>
                    <a:lnTo>
                      <a:pt x="141" y="14"/>
                    </a:lnTo>
                    <a:lnTo>
                      <a:pt x="143" y="14"/>
                    </a:lnTo>
                    <a:lnTo>
                      <a:pt x="145" y="14"/>
                    </a:lnTo>
                    <a:lnTo>
                      <a:pt x="152" y="14"/>
                    </a:lnTo>
                    <a:lnTo>
                      <a:pt x="158" y="13"/>
                    </a:lnTo>
                    <a:lnTo>
                      <a:pt x="164" y="13"/>
                    </a:lnTo>
                    <a:lnTo>
                      <a:pt x="170" y="12"/>
                    </a:lnTo>
                    <a:lnTo>
                      <a:pt x="175" y="12"/>
                    </a:lnTo>
                    <a:lnTo>
                      <a:pt x="181" y="11"/>
                    </a:lnTo>
                    <a:lnTo>
                      <a:pt x="186" y="11"/>
                    </a:lnTo>
                    <a:lnTo>
                      <a:pt x="191" y="10"/>
                    </a:lnTo>
                    <a:lnTo>
                      <a:pt x="195" y="9"/>
                    </a:lnTo>
                    <a:lnTo>
                      <a:pt x="200" y="9"/>
                    </a:lnTo>
                    <a:lnTo>
                      <a:pt x="204" y="8"/>
                    </a:lnTo>
                    <a:lnTo>
                      <a:pt x="207" y="7"/>
                    </a:lnTo>
                    <a:lnTo>
                      <a:pt x="211" y="6"/>
                    </a:lnTo>
                    <a:lnTo>
                      <a:pt x="214" y="6"/>
                    </a:lnTo>
                    <a:lnTo>
                      <a:pt x="217" y="5"/>
                    </a:lnTo>
                    <a:lnTo>
                      <a:pt x="219" y="4"/>
                    </a:lnTo>
                    <a:lnTo>
                      <a:pt x="220" y="3"/>
                    </a:lnTo>
                    <a:lnTo>
                      <a:pt x="221" y="3"/>
                    </a:lnTo>
                    <a:lnTo>
                      <a:pt x="222" y="2"/>
                    </a:lnTo>
                    <a:lnTo>
                      <a:pt x="223" y="2"/>
                    </a:lnTo>
                    <a:lnTo>
                      <a:pt x="224" y="2"/>
                    </a:lnTo>
                    <a:lnTo>
                      <a:pt x="225" y="1"/>
                    </a:lnTo>
                    <a:lnTo>
                      <a:pt x="226" y="1"/>
                    </a:lnTo>
                    <a:lnTo>
                      <a:pt x="226" y="0"/>
                    </a:lnTo>
                    <a:lnTo>
                      <a:pt x="226" y="8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09" name="Freeform 793"/>
              <p:cNvSpPr>
                <a:spLocks/>
              </p:cNvSpPr>
              <p:nvPr/>
            </p:nvSpPr>
            <p:spPr bwMode="auto">
              <a:xfrm>
                <a:off x="2058" y="3369"/>
                <a:ext cx="48" cy="15"/>
              </a:xfrm>
              <a:custGeom>
                <a:avLst/>
                <a:gdLst>
                  <a:gd name="T0" fmla="*/ 25 w 48"/>
                  <a:gd name="T1" fmla="*/ 0 h 15"/>
                  <a:gd name="T2" fmla="*/ 48 w 48"/>
                  <a:gd name="T3" fmla="*/ 11 h 15"/>
                  <a:gd name="T4" fmla="*/ 12 w 48"/>
                  <a:gd name="T5" fmla="*/ 15 h 15"/>
                  <a:gd name="T6" fmla="*/ 0 w 48"/>
                  <a:gd name="T7" fmla="*/ 1 h 15"/>
                  <a:gd name="T8" fmla="*/ 25 w 4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25" y="0"/>
                    </a:moveTo>
                    <a:lnTo>
                      <a:pt x="48" y="11"/>
                    </a:lnTo>
                    <a:lnTo>
                      <a:pt x="12" y="15"/>
                    </a:lnTo>
                    <a:lnTo>
                      <a:pt x="0" y="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10" name="Freeform 794"/>
              <p:cNvSpPr>
                <a:spLocks/>
              </p:cNvSpPr>
              <p:nvPr/>
            </p:nvSpPr>
            <p:spPr bwMode="auto">
              <a:xfrm>
                <a:off x="2062" y="3370"/>
                <a:ext cx="38" cy="12"/>
              </a:xfrm>
              <a:custGeom>
                <a:avLst/>
                <a:gdLst>
                  <a:gd name="T0" fmla="*/ 21 w 38"/>
                  <a:gd name="T1" fmla="*/ 0 h 12"/>
                  <a:gd name="T2" fmla="*/ 38 w 38"/>
                  <a:gd name="T3" fmla="*/ 9 h 12"/>
                  <a:gd name="T4" fmla="*/ 9 w 38"/>
                  <a:gd name="T5" fmla="*/ 12 h 12"/>
                  <a:gd name="T6" fmla="*/ 0 w 38"/>
                  <a:gd name="T7" fmla="*/ 2 h 12"/>
                  <a:gd name="T8" fmla="*/ 21 w 38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2">
                    <a:moveTo>
                      <a:pt x="21" y="0"/>
                    </a:moveTo>
                    <a:lnTo>
                      <a:pt x="38" y="9"/>
                    </a:lnTo>
                    <a:lnTo>
                      <a:pt x="9" y="12"/>
                    </a:lnTo>
                    <a:lnTo>
                      <a:pt x="0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11" name="Freeform 795"/>
              <p:cNvSpPr>
                <a:spLocks/>
              </p:cNvSpPr>
              <p:nvPr/>
            </p:nvSpPr>
            <p:spPr bwMode="auto">
              <a:xfrm>
                <a:off x="2041" y="3284"/>
                <a:ext cx="8" cy="14"/>
              </a:xfrm>
              <a:custGeom>
                <a:avLst/>
                <a:gdLst>
                  <a:gd name="T0" fmla="*/ 1 w 8"/>
                  <a:gd name="T1" fmla="*/ 14 h 14"/>
                  <a:gd name="T2" fmla="*/ 0 w 8"/>
                  <a:gd name="T3" fmla="*/ 13 h 14"/>
                  <a:gd name="T4" fmla="*/ 0 w 8"/>
                  <a:gd name="T5" fmla="*/ 11 h 14"/>
                  <a:gd name="T6" fmla="*/ 0 w 8"/>
                  <a:gd name="T7" fmla="*/ 9 h 14"/>
                  <a:gd name="T8" fmla="*/ 1 w 8"/>
                  <a:gd name="T9" fmla="*/ 6 h 14"/>
                  <a:gd name="T10" fmla="*/ 1 w 8"/>
                  <a:gd name="T11" fmla="*/ 5 h 14"/>
                  <a:gd name="T12" fmla="*/ 2 w 8"/>
                  <a:gd name="T13" fmla="*/ 3 h 14"/>
                  <a:gd name="T14" fmla="*/ 3 w 8"/>
                  <a:gd name="T15" fmla="*/ 2 h 14"/>
                  <a:gd name="T16" fmla="*/ 4 w 8"/>
                  <a:gd name="T17" fmla="*/ 2 h 14"/>
                  <a:gd name="T18" fmla="*/ 4 w 8"/>
                  <a:gd name="T19" fmla="*/ 1 h 14"/>
                  <a:gd name="T20" fmla="*/ 5 w 8"/>
                  <a:gd name="T21" fmla="*/ 0 h 14"/>
                  <a:gd name="T22" fmla="*/ 6 w 8"/>
                  <a:gd name="T23" fmla="*/ 0 h 14"/>
                  <a:gd name="T24" fmla="*/ 7 w 8"/>
                  <a:gd name="T25" fmla="*/ 0 h 14"/>
                  <a:gd name="T26" fmla="*/ 8 w 8"/>
                  <a:gd name="T27" fmla="*/ 2 h 14"/>
                  <a:gd name="T28" fmla="*/ 8 w 8"/>
                  <a:gd name="T29" fmla="*/ 3 h 14"/>
                  <a:gd name="T30" fmla="*/ 8 w 8"/>
                  <a:gd name="T31" fmla="*/ 6 h 14"/>
                  <a:gd name="T32" fmla="*/ 7 w 8"/>
                  <a:gd name="T33" fmla="*/ 8 h 14"/>
                  <a:gd name="T34" fmla="*/ 7 w 8"/>
                  <a:gd name="T35" fmla="*/ 10 h 14"/>
                  <a:gd name="T36" fmla="*/ 6 w 8"/>
                  <a:gd name="T37" fmla="*/ 11 h 14"/>
                  <a:gd name="T38" fmla="*/ 5 w 8"/>
                  <a:gd name="T39" fmla="*/ 12 h 14"/>
                  <a:gd name="T40" fmla="*/ 4 w 8"/>
                  <a:gd name="T41" fmla="*/ 13 h 14"/>
                  <a:gd name="T42" fmla="*/ 4 w 8"/>
                  <a:gd name="T43" fmla="*/ 13 h 14"/>
                  <a:gd name="T44" fmla="*/ 3 w 8"/>
                  <a:gd name="T45" fmla="*/ 14 h 14"/>
                  <a:gd name="T46" fmla="*/ 2 w 8"/>
                  <a:gd name="T47" fmla="*/ 14 h 14"/>
                  <a:gd name="T48" fmla="*/ 1 w 8"/>
                  <a:gd name="T4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4">
                    <a:moveTo>
                      <a:pt x="1" y="14"/>
                    </a:move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7" y="10"/>
                    </a:lnTo>
                    <a:lnTo>
                      <a:pt x="6" y="11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12" name="Freeform 796"/>
              <p:cNvSpPr>
                <a:spLocks/>
              </p:cNvSpPr>
              <p:nvPr/>
            </p:nvSpPr>
            <p:spPr bwMode="auto">
              <a:xfrm>
                <a:off x="2047" y="3314"/>
                <a:ext cx="24" cy="22"/>
              </a:xfrm>
              <a:custGeom>
                <a:avLst/>
                <a:gdLst>
                  <a:gd name="T0" fmla="*/ 0 w 24"/>
                  <a:gd name="T1" fmla="*/ 22 h 22"/>
                  <a:gd name="T2" fmla="*/ 0 w 24"/>
                  <a:gd name="T3" fmla="*/ 0 h 22"/>
                  <a:gd name="T4" fmla="*/ 24 w 24"/>
                  <a:gd name="T5" fmla="*/ 6 h 22"/>
                  <a:gd name="T6" fmla="*/ 24 w 24"/>
                  <a:gd name="T7" fmla="*/ 22 h 22"/>
                  <a:gd name="T8" fmla="*/ 0 w 24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2">
                    <a:moveTo>
                      <a:pt x="0" y="22"/>
                    </a:moveTo>
                    <a:lnTo>
                      <a:pt x="0" y="0"/>
                    </a:lnTo>
                    <a:lnTo>
                      <a:pt x="24" y="6"/>
                    </a:lnTo>
                    <a:lnTo>
                      <a:pt x="24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13" name="Rectangle 797"/>
              <p:cNvSpPr>
                <a:spLocks noChangeArrowheads="1"/>
              </p:cNvSpPr>
              <p:nvPr/>
            </p:nvSpPr>
            <p:spPr bwMode="auto">
              <a:xfrm>
                <a:off x="2050" y="3318"/>
                <a:ext cx="19" cy="1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14" name="Freeform 798"/>
              <p:cNvSpPr>
                <a:spLocks/>
              </p:cNvSpPr>
              <p:nvPr/>
            </p:nvSpPr>
            <p:spPr bwMode="auto">
              <a:xfrm>
                <a:off x="2037" y="3281"/>
                <a:ext cx="49" cy="45"/>
              </a:xfrm>
              <a:custGeom>
                <a:avLst/>
                <a:gdLst>
                  <a:gd name="T0" fmla="*/ 8 w 49"/>
                  <a:gd name="T1" fmla="*/ 12 h 45"/>
                  <a:gd name="T2" fmla="*/ 8 w 49"/>
                  <a:gd name="T3" fmla="*/ 12 h 45"/>
                  <a:gd name="T4" fmla="*/ 9 w 49"/>
                  <a:gd name="T5" fmla="*/ 11 h 45"/>
                  <a:gd name="T6" fmla="*/ 11 w 49"/>
                  <a:gd name="T7" fmla="*/ 8 h 45"/>
                  <a:gd name="T8" fmla="*/ 13 w 49"/>
                  <a:gd name="T9" fmla="*/ 6 h 45"/>
                  <a:gd name="T10" fmla="*/ 15 w 49"/>
                  <a:gd name="T11" fmla="*/ 4 h 45"/>
                  <a:gd name="T12" fmla="*/ 18 w 49"/>
                  <a:gd name="T13" fmla="*/ 2 h 45"/>
                  <a:gd name="T14" fmla="*/ 21 w 49"/>
                  <a:gd name="T15" fmla="*/ 1 h 45"/>
                  <a:gd name="T16" fmla="*/ 24 w 49"/>
                  <a:gd name="T17" fmla="*/ 1 h 45"/>
                  <a:gd name="T18" fmla="*/ 27 w 49"/>
                  <a:gd name="T19" fmla="*/ 0 h 45"/>
                  <a:gd name="T20" fmla="*/ 31 w 49"/>
                  <a:gd name="T21" fmla="*/ 1 h 45"/>
                  <a:gd name="T22" fmla="*/ 36 w 49"/>
                  <a:gd name="T23" fmla="*/ 2 h 45"/>
                  <a:gd name="T24" fmla="*/ 39 w 49"/>
                  <a:gd name="T25" fmla="*/ 4 h 45"/>
                  <a:gd name="T26" fmla="*/ 43 w 49"/>
                  <a:gd name="T27" fmla="*/ 7 h 45"/>
                  <a:gd name="T28" fmla="*/ 45 w 49"/>
                  <a:gd name="T29" fmla="*/ 10 h 45"/>
                  <a:gd name="T30" fmla="*/ 48 w 49"/>
                  <a:gd name="T31" fmla="*/ 14 h 45"/>
                  <a:gd name="T32" fmla="*/ 49 w 49"/>
                  <a:gd name="T33" fmla="*/ 18 h 45"/>
                  <a:gd name="T34" fmla="*/ 49 w 49"/>
                  <a:gd name="T35" fmla="*/ 22 h 45"/>
                  <a:gd name="T36" fmla="*/ 49 w 49"/>
                  <a:gd name="T37" fmla="*/ 27 h 45"/>
                  <a:gd name="T38" fmla="*/ 48 w 49"/>
                  <a:gd name="T39" fmla="*/ 31 h 45"/>
                  <a:gd name="T40" fmla="*/ 46 w 49"/>
                  <a:gd name="T41" fmla="*/ 35 h 45"/>
                  <a:gd name="T42" fmla="*/ 43 w 49"/>
                  <a:gd name="T43" fmla="*/ 38 h 45"/>
                  <a:gd name="T44" fmla="*/ 40 w 49"/>
                  <a:gd name="T45" fmla="*/ 41 h 45"/>
                  <a:gd name="T46" fmla="*/ 36 w 49"/>
                  <a:gd name="T47" fmla="*/ 43 h 45"/>
                  <a:gd name="T48" fmla="*/ 32 w 49"/>
                  <a:gd name="T49" fmla="*/ 44 h 45"/>
                  <a:gd name="T50" fmla="*/ 28 w 49"/>
                  <a:gd name="T51" fmla="*/ 45 h 45"/>
                  <a:gd name="T52" fmla="*/ 24 w 49"/>
                  <a:gd name="T53" fmla="*/ 44 h 45"/>
                  <a:gd name="T54" fmla="*/ 21 w 49"/>
                  <a:gd name="T55" fmla="*/ 44 h 45"/>
                  <a:gd name="T56" fmla="*/ 18 w 49"/>
                  <a:gd name="T57" fmla="*/ 43 h 45"/>
                  <a:gd name="T58" fmla="*/ 15 w 49"/>
                  <a:gd name="T59" fmla="*/ 41 h 45"/>
                  <a:gd name="T60" fmla="*/ 13 w 49"/>
                  <a:gd name="T61" fmla="*/ 39 h 45"/>
                  <a:gd name="T62" fmla="*/ 11 w 49"/>
                  <a:gd name="T63" fmla="*/ 37 h 45"/>
                  <a:gd name="T64" fmla="*/ 9 w 49"/>
                  <a:gd name="T65" fmla="*/ 35 h 45"/>
                  <a:gd name="T66" fmla="*/ 7 w 49"/>
                  <a:gd name="T67" fmla="*/ 32 h 45"/>
                  <a:gd name="T68" fmla="*/ 7 w 49"/>
                  <a:gd name="T69" fmla="*/ 31 h 45"/>
                  <a:gd name="T70" fmla="*/ 6 w 49"/>
                  <a:gd name="T71" fmla="*/ 31 h 45"/>
                  <a:gd name="T72" fmla="*/ 5 w 49"/>
                  <a:gd name="T73" fmla="*/ 30 h 45"/>
                  <a:gd name="T74" fmla="*/ 2 w 49"/>
                  <a:gd name="T75" fmla="*/ 29 h 45"/>
                  <a:gd name="T76" fmla="*/ 1 w 49"/>
                  <a:gd name="T77" fmla="*/ 26 h 45"/>
                  <a:gd name="T78" fmla="*/ 0 w 49"/>
                  <a:gd name="T79" fmla="*/ 23 h 45"/>
                  <a:gd name="T80" fmla="*/ 0 w 49"/>
                  <a:gd name="T81" fmla="*/ 19 h 45"/>
                  <a:gd name="T82" fmla="*/ 1 w 49"/>
                  <a:gd name="T83" fmla="*/ 16 h 45"/>
                  <a:gd name="T84" fmla="*/ 4 w 49"/>
                  <a:gd name="T85" fmla="*/ 13 h 45"/>
                  <a:gd name="T86" fmla="*/ 6 w 49"/>
                  <a:gd name="T87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5">
                    <a:moveTo>
                      <a:pt x="8" y="12"/>
                    </a:move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5" y="4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1"/>
                    </a:lnTo>
                    <a:lnTo>
                      <a:pt x="34" y="1"/>
                    </a:lnTo>
                    <a:lnTo>
                      <a:pt x="36" y="2"/>
                    </a:lnTo>
                    <a:lnTo>
                      <a:pt x="38" y="3"/>
                    </a:lnTo>
                    <a:lnTo>
                      <a:pt x="39" y="4"/>
                    </a:lnTo>
                    <a:lnTo>
                      <a:pt x="41" y="5"/>
                    </a:lnTo>
                    <a:lnTo>
                      <a:pt x="43" y="7"/>
                    </a:lnTo>
                    <a:lnTo>
                      <a:pt x="44" y="8"/>
                    </a:lnTo>
                    <a:lnTo>
                      <a:pt x="45" y="10"/>
                    </a:lnTo>
                    <a:lnTo>
                      <a:pt x="47" y="12"/>
                    </a:lnTo>
                    <a:lnTo>
                      <a:pt x="48" y="14"/>
                    </a:lnTo>
                    <a:lnTo>
                      <a:pt x="48" y="16"/>
                    </a:lnTo>
                    <a:lnTo>
                      <a:pt x="49" y="18"/>
                    </a:lnTo>
                    <a:lnTo>
                      <a:pt x="49" y="20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7"/>
                    </a:lnTo>
                    <a:lnTo>
                      <a:pt x="48" y="29"/>
                    </a:lnTo>
                    <a:lnTo>
                      <a:pt x="48" y="31"/>
                    </a:lnTo>
                    <a:lnTo>
                      <a:pt x="47" y="33"/>
                    </a:lnTo>
                    <a:lnTo>
                      <a:pt x="46" y="35"/>
                    </a:lnTo>
                    <a:lnTo>
                      <a:pt x="45" y="36"/>
                    </a:lnTo>
                    <a:lnTo>
                      <a:pt x="43" y="38"/>
                    </a:lnTo>
                    <a:lnTo>
                      <a:pt x="42" y="39"/>
                    </a:lnTo>
                    <a:lnTo>
                      <a:pt x="40" y="41"/>
                    </a:lnTo>
                    <a:lnTo>
                      <a:pt x="38" y="42"/>
                    </a:lnTo>
                    <a:lnTo>
                      <a:pt x="36" y="43"/>
                    </a:lnTo>
                    <a:lnTo>
                      <a:pt x="34" y="44"/>
                    </a:lnTo>
                    <a:lnTo>
                      <a:pt x="32" y="44"/>
                    </a:lnTo>
                    <a:lnTo>
                      <a:pt x="30" y="44"/>
                    </a:lnTo>
                    <a:lnTo>
                      <a:pt x="28" y="45"/>
                    </a:lnTo>
                    <a:lnTo>
                      <a:pt x="25" y="45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1" y="44"/>
                    </a:lnTo>
                    <a:lnTo>
                      <a:pt x="19" y="43"/>
                    </a:lnTo>
                    <a:lnTo>
                      <a:pt x="18" y="43"/>
                    </a:lnTo>
                    <a:lnTo>
                      <a:pt x="17" y="42"/>
                    </a:lnTo>
                    <a:lnTo>
                      <a:pt x="15" y="41"/>
                    </a:lnTo>
                    <a:lnTo>
                      <a:pt x="14" y="40"/>
                    </a:lnTo>
                    <a:lnTo>
                      <a:pt x="13" y="39"/>
                    </a:lnTo>
                    <a:lnTo>
                      <a:pt x="12" y="38"/>
                    </a:lnTo>
                    <a:lnTo>
                      <a:pt x="11" y="37"/>
                    </a:lnTo>
                    <a:lnTo>
                      <a:pt x="10" y="36"/>
                    </a:lnTo>
                    <a:lnTo>
                      <a:pt x="9" y="35"/>
                    </a:lnTo>
                    <a:lnTo>
                      <a:pt x="8" y="33"/>
                    </a:lnTo>
                    <a:lnTo>
                      <a:pt x="7" y="32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5" y="30"/>
                    </a:lnTo>
                    <a:lnTo>
                      <a:pt x="3" y="30"/>
                    </a:lnTo>
                    <a:lnTo>
                      <a:pt x="2" y="29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2" y="14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15" name="Freeform 799"/>
              <p:cNvSpPr>
                <a:spLocks/>
              </p:cNvSpPr>
              <p:nvPr/>
            </p:nvSpPr>
            <p:spPr bwMode="auto">
              <a:xfrm>
                <a:off x="2039" y="3285"/>
                <a:ext cx="44" cy="37"/>
              </a:xfrm>
              <a:custGeom>
                <a:avLst/>
                <a:gdLst>
                  <a:gd name="T0" fmla="*/ 6 w 44"/>
                  <a:gd name="T1" fmla="*/ 12 h 37"/>
                  <a:gd name="T2" fmla="*/ 7 w 44"/>
                  <a:gd name="T3" fmla="*/ 13 h 37"/>
                  <a:gd name="T4" fmla="*/ 8 w 44"/>
                  <a:gd name="T5" fmla="*/ 12 h 37"/>
                  <a:gd name="T6" fmla="*/ 9 w 44"/>
                  <a:gd name="T7" fmla="*/ 9 h 37"/>
                  <a:gd name="T8" fmla="*/ 11 w 44"/>
                  <a:gd name="T9" fmla="*/ 7 h 37"/>
                  <a:gd name="T10" fmla="*/ 13 w 44"/>
                  <a:gd name="T11" fmla="*/ 4 h 37"/>
                  <a:gd name="T12" fmla="*/ 16 w 44"/>
                  <a:gd name="T13" fmla="*/ 2 h 37"/>
                  <a:gd name="T14" fmla="*/ 19 w 44"/>
                  <a:gd name="T15" fmla="*/ 1 h 37"/>
                  <a:gd name="T16" fmla="*/ 22 w 44"/>
                  <a:gd name="T17" fmla="*/ 0 h 37"/>
                  <a:gd name="T18" fmla="*/ 25 w 44"/>
                  <a:gd name="T19" fmla="*/ 0 h 37"/>
                  <a:gd name="T20" fmla="*/ 31 w 44"/>
                  <a:gd name="T21" fmla="*/ 1 h 37"/>
                  <a:gd name="T22" fmla="*/ 37 w 44"/>
                  <a:gd name="T23" fmla="*/ 4 h 37"/>
                  <a:gd name="T24" fmla="*/ 42 w 44"/>
                  <a:gd name="T25" fmla="*/ 10 h 37"/>
                  <a:gd name="T26" fmla="*/ 44 w 44"/>
                  <a:gd name="T27" fmla="*/ 16 h 37"/>
                  <a:gd name="T28" fmla="*/ 44 w 44"/>
                  <a:gd name="T29" fmla="*/ 22 h 37"/>
                  <a:gd name="T30" fmla="*/ 43 w 44"/>
                  <a:gd name="T31" fmla="*/ 26 h 37"/>
                  <a:gd name="T32" fmla="*/ 41 w 44"/>
                  <a:gd name="T33" fmla="*/ 29 h 37"/>
                  <a:gd name="T34" fmla="*/ 39 w 44"/>
                  <a:gd name="T35" fmla="*/ 32 h 37"/>
                  <a:gd name="T36" fmla="*/ 36 w 44"/>
                  <a:gd name="T37" fmla="*/ 34 h 37"/>
                  <a:gd name="T38" fmla="*/ 33 w 44"/>
                  <a:gd name="T39" fmla="*/ 36 h 37"/>
                  <a:gd name="T40" fmla="*/ 29 w 44"/>
                  <a:gd name="T41" fmla="*/ 37 h 37"/>
                  <a:gd name="T42" fmla="*/ 26 w 44"/>
                  <a:gd name="T43" fmla="*/ 37 h 37"/>
                  <a:gd name="T44" fmla="*/ 21 w 44"/>
                  <a:gd name="T45" fmla="*/ 37 h 37"/>
                  <a:gd name="T46" fmla="*/ 15 w 44"/>
                  <a:gd name="T47" fmla="*/ 34 h 37"/>
                  <a:gd name="T48" fmla="*/ 11 w 44"/>
                  <a:gd name="T49" fmla="*/ 30 h 37"/>
                  <a:gd name="T50" fmla="*/ 8 w 44"/>
                  <a:gd name="T51" fmla="*/ 25 h 37"/>
                  <a:gd name="T52" fmla="*/ 6 w 44"/>
                  <a:gd name="T53" fmla="*/ 22 h 37"/>
                  <a:gd name="T54" fmla="*/ 5 w 44"/>
                  <a:gd name="T55" fmla="*/ 23 h 37"/>
                  <a:gd name="T56" fmla="*/ 3 w 44"/>
                  <a:gd name="T57" fmla="*/ 23 h 37"/>
                  <a:gd name="T58" fmla="*/ 2 w 44"/>
                  <a:gd name="T59" fmla="*/ 22 h 37"/>
                  <a:gd name="T60" fmla="*/ 1 w 44"/>
                  <a:gd name="T61" fmla="*/ 20 h 37"/>
                  <a:gd name="T62" fmla="*/ 0 w 44"/>
                  <a:gd name="T63" fmla="*/ 18 h 37"/>
                  <a:gd name="T64" fmla="*/ 1 w 44"/>
                  <a:gd name="T65" fmla="*/ 16 h 37"/>
                  <a:gd name="T66" fmla="*/ 1 w 44"/>
                  <a:gd name="T67" fmla="*/ 14 h 37"/>
                  <a:gd name="T68" fmla="*/ 2 w 44"/>
                  <a:gd name="T69" fmla="*/ 13 h 37"/>
                  <a:gd name="T70" fmla="*/ 4 w 44"/>
                  <a:gd name="T71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4" h="37">
                    <a:moveTo>
                      <a:pt x="5" y="12"/>
                    </a:moveTo>
                    <a:lnTo>
                      <a:pt x="6" y="12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5" y="3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31" y="1"/>
                    </a:lnTo>
                    <a:lnTo>
                      <a:pt x="34" y="2"/>
                    </a:lnTo>
                    <a:lnTo>
                      <a:pt x="37" y="4"/>
                    </a:lnTo>
                    <a:lnTo>
                      <a:pt x="40" y="6"/>
                    </a:lnTo>
                    <a:lnTo>
                      <a:pt x="42" y="10"/>
                    </a:lnTo>
                    <a:lnTo>
                      <a:pt x="43" y="13"/>
                    </a:lnTo>
                    <a:lnTo>
                      <a:pt x="44" y="16"/>
                    </a:lnTo>
                    <a:lnTo>
                      <a:pt x="44" y="20"/>
                    </a:lnTo>
                    <a:lnTo>
                      <a:pt x="44" y="22"/>
                    </a:lnTo>
                    <a:lnTo>
                      <a:pt x="43" y="24"/>
                    </a:lnTo>
                    <a:lnTo>
                      <a:pt x="43" y="26"/>
                    </a:lnTo>
                    <a:lnTo>
                      <a:pt x="42" y="27"/>
                    </a:lnTo>
                    <a:lnTo>
                      <a:pt x="41" y="29"/>
                    </a:lnTo>
                    <a:lnTo>
                      <a:pt x="40" y="30"/>
                    </a:lnTo>
                    <a:lnTo>
                      <a:pt x="39" y="32"/>
                    </a:lnTo>
                    <a:lnTo>
                      <a:pt x="37" y="33"/>
                    </a:lnTo>
                    <a:lnTo>
                      <a:pt x="36" y="34"/>
                    </a:lnTo>
                    <a:lnTo>
                      <a:pt x="34" y="35"/>
                    </a:lnTo>
                    <a:lnTo>
                      <a:pt x="33" y="36"/>
                    </a:lnTo>
                    <a:lnTo>
                      <a:pt x="31" y="36"/>
                    </a:lnTo>
                    <a:lnTo>
                      <a:pt x="29" y="37"/>
                    </a:lnTo>
                    <a:lnTo>
                      <a:pt x="28" y="37"/>
                    </a:lnTo>
                    <a:lnTo>
                      <a:pt x="26" y="37"/>
                    </a:lnTo>
                    <a:lnTo>
                      <a:pt x="24" y="37"/>
                    </a:lnTo>
                    <a:lnTo>
                      <a:pt x="21" y="37"/>
                    </a:lnTo>
                    <a:lnTo>
                      <a:pt x="18" y="36"/>
                    </a:lnTo>
                    <a:lnTo>
                      <a:pt x="15" y="34"/>
                    </a:lnTo>
                    <a:lnTo>
                      <a:pt x="13" y="32"/>
                    </a:lnTo>
                    <a:lnTo>
                      <a:pt x="11" y="30"/>
                    </a:lnTo>
                    <a:lnTo>
                      <a:pt x="9" y="28"/>
                    </a:lnTo>
                    <a:lnTo>
                      <a:pt x="8" y="25"/>
                    </a:lnTo>
                    <a:lnTo>
                      <a:pt x="7" y="22"/>
                    </a:lnTo>
                    <a:lnTo>
                      <a:pt x="6" y="22"/>
                    </a:lnTo>
                    <a:lnTo>
                      <a:pt x="6" y="23"/>
                    </a:lnTo>
                    <a:lnTo>
                      <a:pt x="5" y="23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2" y="23"/>
                    </a:lnTo>
                    <a:lnTo>
                      <a:pt x="2" y="22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20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16" name="Freeform 800"/>
              <p:cNvSpPr>
                <a:spLocks/>
              </p:cNvSpPr>
              <p:nvPr/>
            </p:nvSpPr>
            <p:spPr bwMode="auto">
              <a:xfrm>
                <a:off x="2055" y="3310"/>
                <a:ext cx="17" cy="7"/>
              </a:xfrm>
              <a:custGeom>
                <a:avLst/>
                <a:gdLst>
                  <a:gd name="T0" fmla="*/ 17 w 17"/>
                  <a:gd name="T1" fmla="*/ 2 h 7"/>
                  <a:gd name="T2" fmla="*/ 17 w 17"/>
                  <a:gd name="T3" fmla="*/ 2 h 7"/>
                  <a:gd name="T4" fmla="*/ 17 w 17"/>
                  <a:gd name="T5" fmla="*/ 3 h 7"/>
                  <a:gd name="T6" fmla="*/ 17 w 17"/>
                  <a:gd name="T7" fmla="*/ 3 h 7"/>
                  <a:gd name="T8" fmla="*/ 16 w 17"/>
                  <a:gd name="T9" fmla="*/ 4 h 7"/>
                  <a:gd name="T10" fmla="*/ 16 w 17"/>
                  <a:gd name="T11" fmla="*/ 5 h 7"/>
                  <a:gd name="T12" fmla="*/ 15 w 17"/>
                  <a:gd name="T13" fmla="*/ 5 h 7"/>
                  <a:gd name="T14" fmla="*/ 14 w 17"/>
                  <a:gd name="T15" fmla="*/ 6 h 7"/>
                  <a:gd name="T16" fmla="*/ 14 w 17"/>
                  <a:gd name="T17" fmla="*/ 6 h 7"/>
                  <a:gd name="T18" fmla="*/ 13 w 17"/>
                  <a:gd name="T19" fmla="*/ 7 h 7"/>
                  <a:gd name="T20" fmla="*/ 11 w 17"/>
                  <a:gd name="T21" fmla="*/ 7 h 7"/>
                  <a:gd name="T22" fmla="*/ 10 w 17"/>
                  <a:gd name="T23" fmla="*/ 7 h 7"/>
                  <a:gd name="T24" fmla="*/ 9 w 17"/>
                  <a:gd name="T25" fmla="*/ 7 h 7"/>
                  <a:gd name="T26" fmla="*/ 8 w 17"/>
                  <a:gd name="T27" fmla="*/ 7 h 7"/>
                  <a:gd name="T28" fmla="*/ 7 w 17"/>
                  <a:gd name="T29" fmla="*/ 7 h 7"/>
                  <a:gd name="T30" fmla="*/ 7 w 17"/>
                  <a:gd name="T31" fmla="*/ 7 h 7"/>
                  <a:gd name="T32" fmla="*/ 7 w 17"/>
                  <a:gd name="T33" fmla="*/ 7 h 7"/>
                  <a:gd name="T34" fmla="*/ 0 w 17"/>
                  <a:gd name="T35" fmla="*/ 0 h 7"/>
                  <a:gd name="T36" fmla="*/ 17 w 17"/>
                  <a:gd name="T3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lnTo>
                      <a:pt x="17" y="2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6" y="4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0" y="0"/>
                    </a:ln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17" name="Freeform 801"/>
              <p:cNvSpPr>
                <a:spLocks/>
              </p:cNvSpPr>
              <p:nvPr/>
            </p:nvSpPr>
            <p:spPr bwMode="auto">
              <a:xfrm>
                <a:off x="2059" y="3312"/>
                <a:ext cx="11" cy="3"/>
              </a:xfrm>
              <a:custGeom>
                <a:avLst/>
                <a:gdLst>
                  <a:gd name="T0" fmla="*/ 11 w 11"/>
                  <a:gd name="T1" fmla="*/ 1 h 3"/>
                  <a:gd name="T2" fmla="*/ 10 w 11"/>
                  <a:gd name="T3" fmla="*/ 3 h 3"/>
                  <a:gd name="T4" fmla="*/ 3 w 11"/>
                  <a:gd name="T5" fmla="*/ 2 h 3"/>
                  <a:gd name="T6" fmla="*/ 0 w 11"/>
                  <a:gd name="T7" fmla="*/ 0 h 3"/>
                  <a:gd name="T8" fmla="*/ 11 w 1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">
                    <a:moveTo>
                      <a:pt x="11" y="1"/>
                    </a:moveTo>
                    <a:lnTo>
                      <a:pt x="10" y="3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18" name="Freeform 802"/>
              <p:cNvSpPr>
                <a:spLocks/>
              </p:cNvSpPr>
              <p:nvPr/>
            </p:nvSpPr>
            <p:spPr bwMode="auto">
              <a:xfrm>
                <a:off x="2045" y="3276"/>
                <a:ext cx="40" cy="13"/>
              </a:xfrm>
              <a:custGeom>
                <a:avLst/>
                <a:gdLst>
                  <a:gd name="T0" fmla="*/ 4 w 40"/>
                  <a:gd name="T1" fmla="*/ 3 h 13"/>
                  <a:gd name="T2" fmla="*/ 5 w 40"/>
                  <a:gd name="T3" fmla="*/ 3 h 13"/>
                  <a:gd name="T4" fmla="*/ 7 w 40"/>
                  <a:gd name="T5" fmla="*/ 2 h 13"/>
                  <a:gd name="T6" fmla="*/ 8 w 40"/>
                  <a:gd name="T7" fmla="*/ 2 h 13"/>
                  <a:gd name="T8" fmla="*/ 9 w 40"/>
                  <a:gd name="T9" fmla="*/ 2 h 13"/>
                  <a:gd name="T10" fmla="*/ 10 w 40"/>
                  <a:gd name="T11" fmla="*/ 1 h 13"/>
                  <a:gd name="T12" fmla="*/ 11 w 40"/>
                  <a:gd name="T13" fmla="*/ 0 h 13"/>
                  <a:gd name="T14" fmla="*/ 13 w 40"/>
                  <a:gd name="T15" fmla="*/ 0 h 13"/>
                  <a:gd name="T16" fmla="*/ 15 w 40"/>
                  <a:gd name="T17" fmla="*/ 0 h 13"/>
                  <a:gd name="T18" fmla="*/ 16 w 40"/>
                  <a:gd name="T19" fmla="*/ 1 h 13"/>
                  <a:gd name="T20" fmla="*/ 16 w 40"/>
                  <a:gd name="T21" fmla="*/ 0 h 13"/>
                  <a:gd name="T22" fmla="*/ 18 w 40"/>
                  <a:gd name="T23" fmla="*/ 0 h 13"/>
                  <a:gd name="T24" fmla="*/ 19 w 40"/>
                  <a:gd name="T25" fmla="*/ 0 h 13"/>
                  <a:gd name="T26" fmla="*/ 21 w 40"/>
                  <a:gd name="T27" fmla="*/ 0 h 13"/>
                  <a:gd name="T28" fmla="*/ 23 w 40"/>
                  <a:gd name="T29" fmla="*/ 0 h 13"/>
                  <a:gd name="T30" fmla="*/ 25 w 40"/>
                  <a:gd name="T31" fmla="*/ 0 h 13"/>
                  <a:gd name="T32" fmla="*/ 27 w 40"/>
                  <a:gd name="T33" fmla="*/ 1 h 13"/>
                  <a:gd name="T34" fmla="*/ 28 w 40"/>
                  <a:gd name="T35" fmla="*/ 2 h 13"/>
                  <a:gd name="T36" fmla="*/ 29 w 40"/>
                  <a:gd name="T37" fmla="*/ 3 h 13"/>
                  <a:gd name="T38" fmla="*/ 31 w 40"/>
                  <a:gd name="T39" fmla="*/ 3 h 13"/>
                  <a:gd name="T40" fmla="*/ 33 w 40"/>
                  <a:gd name="T41" fmla="*/ 3 h 13"/>
                  <a:gd name="T42" fmla="*/ 36 w 40"/>
                  <a:gd name="T43" fmla="*/ 4 h 13"/>
                  <a:gd name="T44" fmla="*/ 38 w 40"/>
                  <a:gd name="T45" fmla="*/ 6 h 13"/>
                  <a:gd name="T46" fmla="*/ 40 w 40"/>
                  <a:gd name="T47" fmla="*/ 7 h 13"/>
                  <a:gd name="T48" fmla="*/ 39 w 40"/>
                  <a:gd name="T49" fmla="*/ 9 h 13"/>
                  <a:gd name="T50" fmla="*/ 38 w 40"/>
                  <a:gd name="T51" fmla="*/ 11 h 13"/>
                  <a:gd name="T52" fmla="*/ 36 w 40"/>
                  <a:gd name="T53" fmla="*/ 12 h 13"/>
                  <a:gd name="T54" fmla="*/ 33 w 40"/>
                  <a:gd name="T55" fmla="*/ 13 h 13"/>
                  <a:gd name="T56" fmla="*/ 30 w 40"/>
                  <a:gd name="T57" fmla="*/ 12 h 13"/>
                  <a:gd name="T58" fmla="*/ 29 w 40"/>
                  <a:gd name="T59" fmla="*/ 12 h 13"/>
                  <a:gd name="T60" fmla="*/ 27 w 40"/>
                  <a:gd name="T61" fmla="*/ 12 h 13"/>
                  <a:gd name="T62" fmla="*/ 26 w 40"/>
                  <a:gd name="T63" fmla="*/ 11 h 13"/>
                  <a:gd name="T64" fmla="*/ 25 w 40"/>
                  <a:gd name="T65" fmla="*/ 11 h 13"/>
                  <a:gd name="T66" fmla="*/ 24 w 40"/>
                  <a:gd name="T67" fmla="*/ 11 h 13"/>
                  <a:gd name="T68" fmla="*/ 23 w 40"/>
                  <a:gd name="T69" fmla="*/ 11 h 13"/>
                  <a:gd name="T70" fmla="*/ 21 w 40"/>
                  <a:gd name="T71" fmla="*/ 11 h 13"/>
                  <a:gd name="T72" fmla="*/ 19 w 40"/>
                  <a:gd name="T73" fmla="*/ 11 h 13"/>
                  <a:gd name="T74" fmla="*/ 18 w 40"/>
                  <a:gd name="T75" fmla="*/ 11 h 13"/>
                  <a:gd name="T76" fmla="*/ 17 w 40"/>
                  <a:gd name="T77" fmla="*/ 10 h 13"/>
                  <a:gd name="T78" fmla="*/ 15 w 40"/>
                  <a:gd name="T79" fmla="*/ 10 h 13"/>
                  <a:gd name="T80" fmla="*/ 15 w 40"/>
                  <a:gd name="T81" fmla="*/ 10 h 13"/>
                  <a:gd name="T82" fmla="*/ 14 w 40"/>
                  <a:gd name="T83" fmla="*/ 10 h 13"/>
                  <a:gd name="T84" fmla="*/ 13 w 40"/>
                  <a:gd name="T85" fmla="*/ 9 h 13"/>
                  <a:gd name="T86" fmla="*/ 11 w 40"/>
                  <a:gd name="T87" fmla="*/ 9 h 13"/>
                  <a:gd name="T88" fmla="*/ 10 w 40"/>
                  <a:gd name="T89" fmla="*/ 9 h 13"/>
                  <a:gd name="T90" fmla="*/ 8 w 40"/>
                  <a:gd name="T91" fmla="*/ 10 h 13"/>
                  <a:gd name="T92" fmla="*/ 6 w 40"/>
                  <a:gd name="T93" fmla="*/ 11 h 13"/>
                  <a:gd name="T94" fmla="*/ 4 w 40"/>
                  <a:gd name="T95" fmla="*/ 11 h 13"/>
                  <a:gd name="T96" fmla="*/ 2 w 40"/>
                  <a:gd name="T97" fmla="*/ 11 h 13"/>
                  <a:gd name="T98" fmla="*/ 0 w 40"/>
                  <a:gd name="T99" fmla="*/ 10 h 13"/>
                  <a:gd name="T100" fmla="*/ 0 w 40"/>
                  <a:gd name="T101" fmla="*/ 8 h 13"/>
                  <a:gd name="T102" fmla="*/ 0 w 40"/>
                  <a:gd name="T103" fmla="*/ 7 h 13"/>
                  <a:gd name="T104" fmla="*/ 1 w 40"/>
                  <a:gd name="T105" fmla="*/ 5 h 13"/>
                  <a:gd name="T106" fmla="*/ 3 w 40"/>
                  <a:gd name="T107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0" h="13">
                    <a:moveTo>
                      <a:pt x="4" y="3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8" y="3"/>
                    </a:lnTo>
                    <a:lnTo>
                      <a:pt x="29" y="3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3" y="3"/>
                    </a:lnTo>
                    <a:lnTo>
                      <a:pt x="35" y="4"/>
                    </a:lnTo>
                    <a:lnTo>
                      <a:pt x="36" y="4"/>
                    </a:lnTo>
                    <a:lnTo>
                      <a:pt x="37" y="5"/>
                    </a:lnTo>
                    <a:lnTo>
                      <a:pt x="38" y="6"/>
                    </a:lnTo>
                    <a:lnTo>
                      <a:pt x="39" y="6"/>
                    </a:lnTo>
                    <a:lnTo>
                      <a:pt x="40" y="7"/>
                    </a:lnTo>
                    <a:lnTo>
                      <a:pt x="40" y="8"/>
                    </a:lnTo>
                    <a:lnTo>
                      <a:pt x="39" y="9"/>
                    </a:lnTo>
                    <a:lnTo>
                      <a:pt x="39" y="10"/>
                    </a:lnTo>
                    <a:lnTo>
                      <a:pt x="38" y="11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4" y="12"/>
                    </a:lnTo>
                    <a:lnTo>
                      <a:pt x="33" y="13"/>
                    </a:lnTo>
                    <a:lnTo>
                      <a:pt x="31" y="12"/>
                    </a:lnTo>
                    <a:lnTo>
                      <a:pt x="30" y="12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7" y="12"/>
                    </a:lnTo>
                    <a:lnTo>
                      <a:pt x="26" y="11"/>
                    </a:lnTo>
                    <a:lnTo>
                      <a:pt x="26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4" y="11"/>
                    </a:lnTo>
                    <a:lnTo>
                      <a:pt x="24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2" y="11"/>
                    </a:lnTo>
                    <a:lnTo>
                      <a:pt x="21" y="11"/>
                    </a:lnTo>
                    <a:lnTo>
                      <a:pt x="20" y="11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7" y="11"/>
                    </a:lnTo>
                    <a:lnTo>
                      <a:pt x="17" y="10"/>
                    </a:lnTo>
                    <a:lnTo>
                      <a:pt x="16" y="10"/>
                    </a:lnTo>
                    <a:lnTo>
                      <a:pt x="15" y="10"/>
                    </a:lnTo>
                    <a:lnTo>
                      <a:pt x="15" y="9"/>
                    </a:lnTo>
                    <a:lnTo>
                      <a:pt x="15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2" y="9"/>
                    </a:lnTo>
                    <a:lnTo>
                      <a:pt x="11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9" y="10"/>
                    </a:lnTo>
                    <a:lnTo>
                      <a:pt x="8" y="10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19" name="Freeform 803"/>
              <p:cNvSpPr>
                <a:spLocks/>
              </p:cNvSpPr>
              <p:nvPr/>
            </p:nvSpPr>
            <p:spPr bwMode="auto">
              <a:xfrm>
                <a:off x="2081" y="3369"/>
                <a:ext cx="53" cy="16"/>
              </a:xfrm>
              <a:custGeom>
                <a:avLst/>
                <a:gdLst>
                  <a:gd name="T0" fmla="*/ 24 w 53"/>
                  <a:gd name="T1" fmla="*/ 0 h 16"/>
                  <a:gd name="T2" fmla="*/ 53 w 53"/>
                  <a:gd name="T3" fmla="*/ 10 h 16"/>
                  <a:gd name="T4" fmla="*/ 17 w 53"/>
                  <a:gd name="T5" fmla="*/ 16 h 16"/>
                  <a:gd name="T6" fmla="*/ 0 w 53"/>
                  <a:gd name="T7" fmla="*/ 3 h 16"/>
                  <a:gd name="T8" fmla="*/ 24 w 53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16">
                    <a:moveTo>
                      <a:pt x="24" y="0"/>
                    </a:moveTo>
                    <a:lnTo>
                      <a:pt x="53" y="10"/>
                    </a:lnTo>
                    <a:lnTo>
                      <a:pt x="17" y="16"/>
                    </a:lnTo>
                    <a:lnTo>
                      <a:pt x="0" y="3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20" name="Freeform 804"/>
              <p:cNvSpPr>
                <a:spLocks/>
              </p:cNvSpPr>
              <p:nvPr/>
            </p:nvSpPr>
            <p:spPr bwMode="auto">
              <a:xfrm>
                <a:off x="2086" y="3371"/>
                <a:ext cx="41" cy="12"/>
              </a:xfrm>
              <a:custGeom>
                <a:avLst/>
                <a:gdLst>
                  <a:gd name="T0" fmla="*/ 19 w 41"/>
                  <a:gd name="T1" fmla="*/ 0 h 12"/>
                  <a:gd name="T2" fmla="*/ 41 w 41"/>
                  <a:gd name="T3" fmla="*/ 8 h 12"/>
                  <a:gd name="T4" fmla="*/ 12 w 41"/>
                  <a:gd name="T5" fmla="*/ 12 h 12"/>
                  <a:gd name="T6" fmla="*/ 0 w 41"/>
                  <a:gd name="T7" fmla="*/ 3 h 12"/>
                  <a:gd name="T8" fmla="*/ 19 w 4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2">
                    <a:moveTo>
                      <a:pt x="19" y="0"/>
                    </a:moveTo>
                    <a:lnTo>
                      <a:pt x="41" y="8"/>
                    </a:lnTo>
                    <a:lnTo>
                      <a:pt x="12" y="12"/>
                    </a:lnTo>
                    <a:lnTo>
                      <a:pt x="0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21" name="Freeform 805"/>
              <p:cNvSpPr>
                <a:spLocks/>
              </p:cNvSpPr>
              <p:nvPr/>
            </p:nvSpPr>
            <p:spPr bwMode="auto">
              <a:xfrm>
                <a:off x="2023" y="3326"/>
                <a:ext cx="86" cy="52"/>
              </a:xfrm>
              <a:custGeom>
                <a:avLst/>
                <a:gdLst>
                  <a:gd name="T0" fmla="*/ 7 w 86"/>
                  <a:gd name="T1" fmla="*/ 8 h 52"/>
                  <a:gd name="T2" fmla="*/ 9 w 86"/>
                  <a:gd name="T3" fmla="*/ 6 h 52"/>
                  <a:gd name="T4" fmla="*/ 12 w 86"/>
                  <a:gd name="T5" fmla="*/ 4 h 52"/>
                  <a:gd name="T6" fmla="*/ 15 w 86"/>
                  <a:gd name="T7" fmla="*/ 2 h 52"/>
                  <a:gd name="T8" fmla="*/ 16 w 86"/>
                  <a:gd name="T9" fmla="*/ 2 h 52"/>
                  <a:gd name="T10" fmla="*/ 18 w 86"/>
                  <a:gd name="T11" fmla="*/ 2 h 52"/>
                  <a:gd name="T12" fmla="*/ 20 w 86"/>
                  <a:gd name="T13" fmla="*/ 1 h 52"/>
                  <a:gd name="T14" fmla="*/ 23 w 86"/>
                  <a:gd name="T15" fmla="*/ 1 h 52"/>
                  <a:gd name="T16" fmla="*/ 23 w 86"/>
                  <a:gd name="T17" fmla="*/ 0 h 52"/>
                  <a:gd name="T18" fmla="*/ 25 w 86"/>
                  <a:gd name="T19" fmla="*/ 0 h 52"/>
                  <a:gd name="T20" fmla="*/ 29 w 86"/>
                  <a:gd name="T21" fmla="*/ 0 h 52"/>
                  <a:gd name="T22" fmla="*/ 33 w 86"/>
                  <a:gd name="T23" fmla="*/ 0 h 52"/>
                  <a:gd name="T24" fmla="*/ 37 w 86"/>
                  <a:gd name="T25" fmla="*/ 0 h 52"/>
                  <a:gd name="T26" fmla="*/ 42 w 86"/>
                  <a:gd name="T27" fmla="*/ 0 h 52"/>
                  <a:gd name="T28" fmla="*/ 45 w 86"/>
                  <a:gd name="T29" fmla="*/ 0 h 52"/>
                  <a:gd name="T30" fmla="*/ 47 w 86"/>
                  <a:gd name="T31" fmla="*/ 0 h 52"/>
                  <a:gd name="T32" fmla="*/ 48 w 86"/>
                  <a:gd name="T33" fmla="*/ 0 h 52"/>
                  <a:gd name="T34" fmla="*/ 50 w 86"/>
                  <a:gd name="T35" fmla="*/ 1 h 52"/>
                  <a:gd name="T36" fmla="*/ 53 w 86"/>
                  <a:gd name="T37" fmla="*/ 1 h 52"/>
                  <a:gd name="T38" fmla="*/ 56 w 86"/>
                  <a:gd name="T39" fmla="*/ 2 h 52"/>
                  <a:gd name="T40" fmla="*/ 58 w 86"/>
                  <a:gd name="T41" fmla="*/ 3 h 52"/>
                  <a:gd name="T42" fmla="*/ 60 w 86"/>
                  <a:gd name="T43" fmla="*/ 5 h 52"/>
                  <a:gd name="T44" fmla="*/ 62 w 86"/>
                  <a:gd name="T45" fmla="*/ 6 h 52"/>
                  <a:gd name="T46" fmla="*/ 62 w 86"/>
                  <a:gd name="T47" fmla="*/ 7 h 52"/>
                  <a:gd name="T48" fmla="*/ 64 w 86"/>
                  <a:gd name="T49" fmla="*/ 9 h 52"/>
                  <a:gd name="T50" fmla="*/ 68 w 86"/>
                  <a:gd name="T51" fmla="*/ 16 h 52"/>
                  <a:gd name="T52" fmla="*/ 73 w 86"/>
                  <a:gd name="T53" fmla="*/ 24 h 52"/>
                  <a:gd name="T54" fmla="*/ 76 w 86"/>
                  <a:gd name="T55" fmla="*/ 33 h 52"/>
                  <a:gd name="T56" fmla="*/ 86 w 86"/>
                  <a:gd name="T57" fmla="*/ 46 h 52"/>
                  <a:gd name="T58" fmla="*/ 75 w 86"/>
                  <a:gd name="T59" fmla="*/ 47 h 52"/>
                  <a:gd name="T60" fmla="*/ 74 w 86"/>
                  <a:gd name="T61" fmla="*/ 49 h 52"/>
                  <a:gd name="T62" fmla="*/ 73 w 86"/>
                  <a:gd name="T63" fmla="*/ 52 h 52"/>
                  <a:gd name="T64" fmla="*/ 72 w 86"/>
                  <a:gd name="T65" fmla="*/ 52 h 52"/>
                  <a:gd name="T66" fmla="*/ 71 w 86"/>
                  <a:gd name="T67" fmla="*/ 51 h 52"/>
                  <a:gd name="T68" fmla="*/ 70 w 86"/>
                  <a:gd name="T69" fmla="*/ 48 h 52"/>
                  <a:gd name="T70" fmla="*/ 69 w 86"/>
                  <a:gd name="T71" fmla="*/ 40 h 52"/>
                  <a:gd name="T72" fmla="*/ 67 w 86"/>
                  <a:gd name="T73" fmla="*/ 39 h 52"/>
                  <a:gd name="T74" fmla="*/ 65 w 86"/>
                  <a:gd name="T75" fmla="*/ 36 h 52"/>
                  <a:gd name="T76" fmla="*/ 62 w 86"/>
                  <a:gd name="T77" fmla="*/ 30 h 52"/>
                  <a:gd name="T78" fmla="*/ 57 w 86"/>
                  <a:gd name="T79" fmla="*/ 24 h 52"/>
                  <a:gd name="T80" fmla="*/ 56 w 86"/>
                  <a:gd name="T81" fmla="*/ 39 h 52"/>
                  <a:gd name="T82" fmla="*/ 14 w 86"/>
                  <a:gd name="T83" fmla="*/ 24 h 52"/>
                  <a:gd name="T84" fmla="*/ 13 w 86"/>
                  <a:gd name="T85" fmla="*/ 29 h 52"/>
                  <a:gd name="T86" fmla="*/ 13 w 86"/>
                  <a:gd name="T87" fmla="*/ 43 h 52"/>
                  <a:gd name="T88" fmla="*/ 1 w 86"/>
                  <a:gd name="T89" fmla="*/ 44 h 52"/>
                  <a:gd name="T90" fmla="*/ 0 w 86"/>
                  <a:gd name="T91" fmla="*/ 37 h 52"/>
                  <a:gd name="T92" fmla="*/ 1 w 86"/>
                  <a:gd name="T93" fmla="*/ 27 h 52"/>
                  <a:gd name="T94" fmla="*/ 3 w 86"/>
                  <a:gd name="T95" fmla="*/ 1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6" h="52">
                    <a:moveTo>
                      <a:pt x="6" y="10"/>
                    </a:moveTo>
                    <a:lnTo>
                      <a:pt x="7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12" y="4"/>
                    </a:lnTo>
                    <a:lnTo>
                      <a:pt x="13" y="3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3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7" y="3"/>
                    </a:lnTo>
                    <a:lnTo>
                      <a:pt x="58" y="3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6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3" y="7"/>
                    </a:lnTo>
                    <a:lnTo>
                      <a:pt x="64" y="9"/>
                    </a:lnTo>
                    <a:lnTo>
                      <a:pt x="66" y="13"/>
                    </a:lnTo>
                    <a:lnTo>
                      <a:pt x="68" y="16"/>
                    </a:lnTo>
                    <a:lnTo>
                      <a:pt x="70" y="20"/>
                    </a:lnTo>
                    <a:lnTo>
                      <a:pt x="73" y="24"/>
                    </a:lnTo>
                    <a:lnTo>
                      <a:pt x="75" y="29"/>
                    </a:lnTo>
                    <a:lnTo>
                      <a:pt x="76" y="33"/>
                    </a:lnTo>
                    <a:lnTo>
                      <a:pt x="78" y="36"/>
                    </a:lnTo>
                    <a:lnTo>
                      <a:pt x="86" y="46"/>
                    </a:lnTo>
                    <a:lnTo>
                      <a:pt x="79" y="51"/>
                    </a:lnTo>
                    <a:lnTo>
                      <a:pt x="75" y="47"/>
                    </a:lnTo>
                    <a:lnTo>
                      <a:pt x="75" y="48"/>
                    </a:lnTo>
                    <a:lnTo>
                      <a:pt x="74" y="49"/>
                    </a:lnTo>
                    <a:lnTo>
                      <a:pt x="74" y="51"/>
                    </a:lnTo>
                    <a:lnTo>
                      <a:pt x="73" y="52"/>
                    </a:lnTo>
                    <a:lnTo>
                      <a:pt x="72" y="52"/>
                    </a:lnTo>
                    <a:lnTo>
                      <a:pt x="72" y="52"/>
                    </a:lnTo>
                    <a:lnTo>
                      <a:pt x="71" y="51"/>
                    </a:lnTo>
                    <a:lnTo>
                      <a:pt x="71" y="51"/>
                    </a:lnTo>
                    <a:lnTo>
                      <a:pt x="71" y="50"/>
                    </a:lnTo>
                    <a:lnTo>
                      <a:pt x="70" y="48"/>
                    </a:lnTo>
                    <a:lnTo>
                      <a:pt x="69" y="44"/>
                    </a:lnTo>
                    <a:lnTo>
                      <a:pt x="69" y="40"/>
                    </a:lnTo>
                    <a:lnTo>
                      <a:pt x="67" y="40"/>
                    </a:lnTo>
                    <a:lnTo>
                      <a:pt x="67" y="39"/>
                    </a:lnTo>
                    <a:lnTo>
                      <a:pt x="66" y="38"/>
                    </a:lnTo>
                    <a:lnTo>
                      <a:pt x="65" y="36"/>
                    </a:lnTo>
                    <a:lnTo>
                      <a:pt x="64" y="33"/>
                    </a:lnTo>
                    <a:lnTo>
                      <a:pt x="62" y="30"/>
                    </a:lnTo>
                    <a:lnTo>
                      <a:pt x="60" y="27"/>
                    </a:lnTo>
                    <a:lnTo>
                      <a:pt x="57" y="24"/>
                    </a:lnTo>
                    <a:lnTo>
                      <a:pt x="53" y="22"/>
                    </a:lnTo>
                    <a:lnTo>
                      <a:pt x="56" y="39"/>
                    </a:lnTo>
                    <a:lnTo>
                      <a:pt x="15" y="43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3" y="29"/>
                    </a:lnTo>
                    <a:lnTo>
                      <a:pt x="12" y="35"/>
                    </a:lnTo>
                    <a:lnTo>
                      <a:pt x="13" y="43"/>
                    </a:lnTo>
                    <a:lnTo>
                      <a:pt x="1" y="45"/>
                    </a:lnTo>
                    <a:lnTo>
                      <a:pt x="1" y="44"/>
                    </a:lnTo>
                    <a:lnTo>
                      <a:pt x="1" y="41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1" y="27"/>
                    </a:lnTo>
                    <a:lnTo>
                      <a:pt x="2" y="21"/>
                    </a:lnTo>
                    <a:lnTo>
                      <a:pt x="3" y="15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22" name="Freeform 806"/>
              <p:cNvSpPr>
                <a:spLocks/>
              </p:cNvSpPr>
              <p:nvPr/>
            </p:nvSpPr>
            <p:spPr bwMode="auto">
              <a:xfrm>
                <a:off x="2093" y="3364"/>
                <a:ext cx="13" cy="11"/>
              </a:xfrm>
              <a:custGeom>
                <a:avLst/>
                <a:gdLst>
                  <a:gd name="T0" fmla="*/ 0 w 13"/>
                  <a:gd name="T1" fmla="*/ 1 h 11"/>
                  <a:gd name="T2" fmla="*/ 1 w 13"/>
                  <a:gd name="T3" fmla="*/ 4 h 11"/>
                  <a:gd name="T4" fmla="*/ 1 w 13"/>
                  <a:gd name="T5" fmla="*/ 7 h 11"/>
                  <a:gd name="T6" fmla="*/ 2 w 13"/>
                  <a:gd name="T7" fmla="*/ 10 h 11"/>
                  <a:gd name="T8" fmla="*/ 3 w 13"/>
                  <a:gd name="T9" fmla="*/ 11 h 11"/>
                  <a:gd name="T10" fmla="*/ 3 w 13"/>
                  <a:gd name="T11" fmla="*/ 11 h 11"/>
                  <a:gd name="T12" fmla="*/ 3 w 13"/>
                  <a:gd name="T13" fmla="*/ 9 h 11"/>
                  <a:gd name="T14" fmla="*/ 4 w 13"/>
                  <a:gd name="T15" fmla="*/ 7 h 11"/>
                  <a:gd name="T16" fmla="*/ 4 w 13"/>
                  <a:gd name="T17" fmla="*/ 6 h 11"/>
                  <a:gd name="T18" fmla="*/ 9 w 13"/>
                  <a:gd name="T19" fmla="*/ 10 h 11"/>
                  <a:gd name="T20" fmla="*/ 13 w 13"/>
                  <a:gd name="T21" fmla="*/ 8 h 11"/>
                  <a:gd name="T22" fmla="*/ 6 w 13"/>
                  <a:gd name="T23" fmla="*/ 0 h 11"/>
                  <a:gd name="T24" fmla="*/ 0 w 13"/>
                  <a:gd name="T2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1">
                    <a:moveTo>
                      <a:pt x="0" y="1"/>
                    </a:moveTo>
                    <a:lnTo>
                      <a:pt x="1" y="4"/>
                    </a:lnTo>
                    <a:lnTo>
                      <a:pt x="1" y="7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9" y="10"/>
                    </a:lnTo>
                    <a:lnTo>
                      <a:pt x="13" y="8"/>
                    </a:lnTo>
                    <a:lnTo>
                      <a:pt x="6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23" name="Freeform 807"/>
              <p:cNvSpPr>
                <a:spLocks/>
              </p:cNvSpPr>
              <p:nvPr/>
            </p:nvSpPr>
            <p:spPr bwMode="auto">
              <a:xfrm>
                <a:off x="2026" y="3329"/>
                <a:ext cx="72" cy="40"/>
              </a:xfrm>
              <a:custGeom>
                <a:avLst/>
                <a:gdLst>
                  <a:gd name="T0" fmla="*/ 54 w 72"/>
                  <a:gd name="T1" fmla="*/ 2 h 40"/>
                  <a:gd name="T2" fmla="*/ 52 w 72"/>
                  <a:gd name="T3" fmla="*/ 1 h 40"/>
                  <a:gd name="T4" fmla="*/ 50 w 72"/>
                  <a:gd name="T5" fmla="*/ 1 h 40"/>
                  <a:gd name="T6" fmla="*/ 47 w 72"/>
                  <a:gd name="T7" fmla="*/ 0 h 40"/>
                  <a:gd name="T8" fmla="*/ 41 w 72"/>
                  <a:gd name="T9" fmla="*/ 0 h 40"/>
                  <a:gd name="T10" fmla="*/ 23 w 72"/>
                  <a:gd name="T11" fmla="*/ 0 h 40"/>
                  <a:gd name="T12" fmla="*/ 16 w 72"/>
                  <a:gd name="T13" fmla="*/ 0 h 40"/>
                  <a:gd name="T14" fmla="*/ 13 w 72"/>
                  <a:gd name="T15" fmla="*/ 1 h 40"/>
                  <a:gd name="T16" fmla="*/ 10 w 72"/>
                  <a:gd name="T17" fmla="*/ 3 h 40"/>
                  <a:gd name="T18" fmla="*/ 7 w 72"/>
                  <a:gd name="T19" fmla="*/ 5 h 40"/>
                  <a:gd name="T20" fmla="*/ 3 w 72"/>
                  <a:gd name="T21" fmla="*/ 12 h 40"/>
                  <a:gd name="T22" fmla="*/ 0 w 72"/>
                  <a:gd name="T23" fmla="*/ 23 h 40"/>
                  <a:gd name="T24" fmla="*/ 0 w 72"/>
                  <a:gd name="T25" fmla="*/ 33 h 40"/>
                  <a:gd name="T26" fmla="*/ 1 w 72"/>
                  <a:gd name="T27" fmla="*/ 39 h 40"/>
                  <a:gd name="T28" fmla="*/ 7 w 72"/>
                  <a:gd name="T29" fmla="*/ 39 h 40"/>
                  <a:gd name="T30" fmla="*/ 8 w 72"/>
                  <a:gd name="T31" fmla="*/ 26 h 40"/>
                  <a:gd name="T32" fmla="*/ 10 w 72"/>
                  <a:gd name="T33" fmla="*/ 19 h 40"/>
                  <a:gd name="T34" fmla="*/ 12 w 72"/>
                  <a:gd name="T35" fmla="*/ 17 h 40"/>
                  <a:gd name="T36" fmla="*/ 13 w 72"/>
                  <a:gd name="T37" fmla="*/ 16 h 40"/>
                  <a:gd name="T38" fmla="*/ 14 w 72"/>
                  <a:gd name="T39" fmla="*/ 38 h 40"/>
                  <a:gd name="T40" fmla="*/ 18 w 72"/>
                  <a:gd name="T41" fmla="*/ 38 h 40"/>
                  <a:gd name="T42" fmla="*/ 23 w 72"/>
                  <a:gd name="T43" fmla="*/ 37 h 40"/>
                  <a:gd name="T44" fmla="*/ 30 w 72"/>
                  <a:gd name="T45" fmla="*/ 37 h 40"/>
                  <a:gd name="T46" fmla="*/ 35 w 72"/>
                  <a:gd name="T47" fmla="*/ 36 h 40"/>
                  <a:gd name="T48" fmla="*/ 42 w 72"/>
                  <a:gd name="T49" fmla="*/ 36 h 40"/>
                  <a:gd name="T50" fmla="*/ 47 w 72"/>
                  <a:gd name="T51" fmla="*/ 35 h 40"/>
                  <a:gd name="T52" fmla="*/ 50 w 72"/>
                  <a:gd name="T53" fmla="*/ 35 h 40"/>
                  <a:gd name="T54" fmla="*/ 48 w 72"/>
                  <a:gd name="T55" fmla="*/ 15 h 40"/>
                  <a:gd name="T56" fmla="*/ 50 w 72"/>
                  <a:gd name="T57" fmla="*/ 16 h 40"/>
                  <a:gd name="T58" fmla="*/ 55 w 72"/>
                  <a:gd name="T59" fmla="*/ 19 h 40"/>
                  <a:gd name="T60" fmla="*/ 60 w 72"/>
                  <a:gd name="T61" fmla="*/ 25 h 40"/>
                  <a:gd name="T62" fmla="*/ 65 w 72"/>
                  <a:gd name="T63" fmla="*/ 34 h 40"/>
                  <a:gd name="T64" fmla="*/ 69 w 72"/>
                  <a:gd name="T65" fmla="*/ 25 h 40"/>
                  <a:gd name="T66" fmla="*/ 63 w 72"/>
                  <a:gd name="T67" fmla="*/ 13 h 40"/>
                  <a:gd name="T68" fmla="*/ 58 w 72"/>
                  <a:gd name="T69" fmla="*/ 6 h 40"/>
                  <a:gd name="T70" fmla="*/ 55 w 72"/>
                  <a:gd name="T71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2" h="40">
                    <a:moveTo>
                      <a:pt x="54" y="3"/>
                    </a:moveTo>
                    <a:lnTo>
                      <a:pt x="54" y="2"/>
                    </a:lnTo>
                    <a:lnTo>
                      <a:pt x="53" y="2"/>
                    </a:lnTo>
                    <a:lnTo>
                      <a:pt x="52" y="1"/>
                    </a:lnTo>
                    <a:lnTo>
                      <a:pt x="51" y="1"/>
                    </a:lnTo>
                    <a:lnTo>
                      <a:pt x="50" y="1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1" y="0"/>
                    </a:lnTo>
                    <a:lnTo>
                      <a:pt x="34" y="19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3" y="12"/>
                    </a:lnTo>
                    <a:lnTo>
                      <a:pt x="1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37"/>
                    </a:lnTo>
                    <a:lnTo>
                      <a:pt x="1" y="39"/>
                    </a:lnTo>
                    <a:lnTo>
                      <a:pt x="1" y="40"/>
                    </a:lnTo>
                    <a:lnTo>
                      <a:pt x="7" y="39"/>
                    </a:lnTo>
                    <a:lnTo>
                      <a:pt x="7" y="32"/>
                    </a:lnTo>
                    <a:lnTo>
                      <a:pt x="8" y="26"/>
                    </a:lnTo>
                    <a:lnTo>
                      <a:pt x="9" y="22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2" y="17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4" y="38"/>
                    </a:lnTo>
                    <a:lnTo>
                      <a:pt x="14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3" y="37"/>
                    </a:lnTo>
                    <a:lnTo>
                      <a:pt x="26" y="37"/>
                    </a:lnTo>
                    <a:lnTo>
                      <a:pt x="30" y="37"/>
                    </a:lnTo>
                    <a:lnTo>
                      <a:pt x="33" y="37"/>
                    </a:lnTo>
                    <a:lnTo>
                      <a:pt x="35" y="36"/>
                    </a:lnTo>
                    <a:lnTo>
                      <a:pt x="38" y="36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7" y="35"/>
                    </a:lnTo>
                    <a:lnTo>
                      <a:pt x="49" y="35"/>
                    </a:lnTo>
                    <a:lnTo>
                      <a:pt x="50" y="35"/>
                    </a:lnTo>
                    <a:lnTo>
                      <a:pt x="50" y="35"/>
                    </a:lnTo>
                    <a:lnTo>
                      <a:pt x="48" y="15"/>
                    </a:lnTo>
                    <a:lnTo>
                      <a:pt x="49" y="16"/>
                    </a:lnTo>
                    <a:lnTo>
                      <a:pt x="50" y="16"/>
                    </a:lnTo>
                    <a:lnTo>
                      <a:pt x="52" y="17"/>
                    </a:lnTo>
                    <a:lnTo>
                      <a:pt x="55" y="19"/>
                    </a:lnTo>
                    <a:lnTo>
                      <a:pt x="58" y="21"/>
                    </a:lnTo>
                    <a:lnTo>
                      <a:pt x="60" y="25"/>
                    </a:lnTo>
                    <a:lnTo>
                      <a:pt x="63" y="29"/>
                    </a:lnTo>
                    <a:lnTo>
                      <a:pt x="65" y="34"/>
                    </a:lnTo>
                    <a:lnTo>
                      <a:pt x="72" y="33"/>
                    </a:lnTo>
                    <a:lnTo>
                      <a:pt x="69" y="25"/>
                    </a:lnTo>
                    <a:lnTo>
                      <a:pt x="66" y="18"/>
                    </a:lnTo>
                    <a:lnTo>
                      <a:pt x="63" y="13"/>
                    </a:lnTo>
                    <a:lnTo>
                      <a:pt x="60" y="9"/>
                    </a:lnTo>
                    <a:lnTo>
                      <a:pt x="58" y="6"/>
                    </a:lnTo>
                    <a:lnTo>
                      <a:pt x="56" y="4"/>
                    </a:lnTo>
                    <a:lnTo>
                      <a:pt x="55" y="3"/>
                    </a:lnTo>
                    <a:lnTo>
                      <a:pt x="54" y="3"/>
                    </a:lnTo>
                    <a:close/>
                  </a:path>
                </a:pathLst>
              </a:custGeom>
              <a:solidFill>
                <a:srgbClr val="59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24" name="Freeform 808"/>
              <p:cNvSpPr>
                <a:spLocks/>
              </p:cNvSpPr>
              <p:nvPr/>
            </p:nvSpPr>
            <p:spPr bwMode="auto">
              <a:xfrm>
                <a:off x="2043" y="3328"/>
                <a:ext cx="29" cy="20"/>
              </a:xfrm>
              <a:custGeom>
                <a:avLst/>
                <a:gdLst>
                  <a:gd name="T0" fmla="*/ 4 w 29"/>
                  <a:gd name="T1" fmla="*/ 6 h 20"/>
                  <a:gd name="T2" fmla="*/ 0 w 29"/>
                  <a:gd name="T3" fmla="*/ 4 h 20"/>
                  <a:gd name="T4" fmla="*/ 3 w 29"/>
                  <a:gd name="T5" fmla="*/ 0 h 20"/>
                  <a:gd name="T6" fmla="*/ 5 w 29"/>
                  <a:gd name="T7" fmla="*/ 0 h 20"/>
                  <a:gd name="T8" fmla="*/ 3 w 29"/>
                  <a:gd name="T9" fmla="*/ 3 h 20"/>
                  <a:gd name="T10" fmla="*/ 6 w 29"/>
                  <a:gd name="T11" fmla="*/ 6 h 20"/>
                  <a:gd name="T12" fmla="*/ 6 w 29"/>
                  <a:gd name="T13" fmla="*/ 6 h 20"/>
                  <a:gd name="T14" fmla="*/ 5 w 29"/>
                  <a:gd name="T15" fmla="*/ 7 h 20"/>
                  <a:gd name="T16" fmla="*/ 4 w 29"/>
                  <a:gd name="T17" fmla="*/ 8 h 20"/>
                  <a:gd name="T18" fmla="*/ 4 w 29"/>
                  <a:gd name="T19" fmla="*/ 9 h 20"/>
                  <a:gd name="T20" fmla="*/ 16 w 29"/>
                  <a:gd name="T21" fmla="*/ 18 h 20"/>
                  <a:gd name="T22" fmla="*/ 26 w 29"/>
                  <a:gd name="T23" fmla="*/ 9 h 20"/>
                  <a:gd name="T24" fmla="*/ 24 w 29"/>
                  <a:gd name="T25" fmla="*/ 6 h 20"/>
                  <a:gd name="T26" fmla="*/ 27 w 29"/>
                  <a:gd name="T27" fmla="*/ 3 h 20"/>
                  <a:gd name="T28" fmla="*/ 25 w 29"/>
                  <a:gd name="T29" fmla="*/ 0 h 20"/>
                  <a:gd name="T30" fmla="*/ 27 w 29"/>
                  <a:gd name="T31" fmla="*/ 0 h 20"/>
                  <a:gd name="T32" fmla="*/ 29 w 29"/>
                  <a:gd name="T33" fmla="*/ 4 h 20"/>
                  <a:gd name="T34" fmla="*/ 26 w 29"/>
                  <a:gd name="T35" fmla="*/ 6 h 20"/>
                  <a:gd name="T36" fmla="*/ 28 w 29"/>
                  <a:gd name="T37" fmla="*/ 9 h 20"/>
                  <a:gd name="T38" fmla="*/ 17 w 29"/>
                  <a:gd name="T39" fmla="*/ 20 h 20"/>
                  <a:gd name="T40" fmla="*/ 1 w 29"/>
                  <a:gd name="T41" fmla="*/ 9 h 20"/>
                  <a:gd name="T42" fmla="*/ 4 w 29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" h="20">
                    <a:moveTo>
                      <a:pt x="4" y="6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16" y="18"/>
                    </a:lnTo>
                    <a:lnTo>
                      <a:pt x="26" y="9"/>
                    </a:lnTo>
                    <a:lnTo>
                      <a:pt x="24" y="6"/>
                    </a:lnTo>
                    <a:lnTo>
                      <a:pt x="27" y="3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4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17" y="20"/>
                    </a:lnTo>
                    <a:lnTo>
                      <a:pt x="1" y="9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25" name="Freeform 809"/>
              <p:cNvSpPr>
                <a:spLocks/>
              </p:cNvSpPr>
              <p:nvPr/>
            </p:nvSpPr>
            <p:spPr bwMode="auto">
              <a:xfrm>
                <a:off x="2051" y="3329"/>
                <a:ext cx="14" cy="15"/>
              </a:xfrm>
              <a:custGeom>
                <a:avLst/>
                <a:gdLst>
                  <a:gd name="T0" fmla="*/ 14 w 14"/>
                  <a:gd name="T1" fmla="*/ 0 h 15"/>
                  <a:gd name="T2" fmla="*/ 0 w 14"/>
                  <a:gd name="T3" fmla="*/ 0 h 15"/>
                  <a:gd name="T4" fmla="*/ 8 w 14"/>
                  <a:gd name="T5" fmla="*/ 15 h 15"/>
                  <a:gd name="T6" fmla="*/ 14 w 14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5">
                    <a:moveTo>
                      <a:pt x="14" y="0"/>
                    </a:moveTo>
                    <a:lnTo>
                      <a:pt x="0" y="0"/>
                    </a:lnTo>
                    <a:lnTo>
                      <a:pt x="8" y="1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26" name="Freeform 810"/>
              <p:cNvSpPr>
                <a:spLocks/>
              </p:cNvSpPr>
              <p:nvPr/>
            </p:nvSpPr>
            <p:spPr bwMode="auto">
              <a:xfrm>
                <a:off x="2055" y="3327"/>
                <a:ext cx="6" cy="18"/>
              </a:xfrm>
              <a:custGeom>
                <a:avLst/>
                <a:gdLst>
                  <a:gd name="T0" fmla="*/ 4 w 6"/>
                  <a:gd name="T1" fmla="*/ 18 h 18"/>
                  <a:gd name="T2" fmla="*/ 0 w 6"/>
                  <a:gd name="T3" fmla="*/ 11 h 18"/>
                  <a:gd name="T4" fmla="*/ 2 w 6"/>
                  <a:gd name="T5" fmla="*/ 4 h 18"/>
                  <a:gd name="T6" fmla="*/ 2 w 6"/>
                  <a:gd name="T7" fmla="*/ 4 h 18"/>
                  <a:gd name="T8" fmla="*/ 2 w 6"/>
                  <a:gd name="T9" fmla="*/ 4 h 18"/>
                  <a:gd name="T10" fmla="*/ 1 w 6"/>
                  <a:gd name="T11" fmla="*/ 3 h 18"/>
                  <a:gd name="T12" fmla="*/ 1 w 6"/>
                  <a:gd name="T13" fmla="*/ 3 h 18"/>
                  <a:gd name="T14" fmla="*/ 1 w 6"/>
                  <a:gd name="T15" fmla="*/ 2 h 18"/>
                  <a:gd name="T16" fmla="*/ 2 w 6"/>
                  <a:gd name="T17" fmla="*/ 1 h 18"/>
                  <a:gd name="T18" fmla="*/ 3 w 6"/>
                  <a:gd name="T19" fmla="*/ 1 h 18"/>
                  <a:gd name="T20" fmla="*/ 3 w 6"/>
                  <a:gd name="T21" fmla="*/ 0 h 18"/>
                  <a:gd name="T22" fmla="*/ 4 w 6"/>
                  <a:gd name="T23" fmla="*/ 1 h 18"/>
                  <a:gd name="T24" fmla="*/ 5 w 6"/>
                  <a:gd name="T25" fmla="*/ 1 h 18"/>
                  <a:gd name="T26" fmla="*/ 5 w 6"/>
                  <a:gd name="T27" fmla="*/ 2 h 18"/>
                  <a:gd name="T28" fmla="*/ 6 w 6"/>
                  <a:gd name="T29" fmla="*/ 3 h 18"/>
                  <a:gd name="T30" fmla="*/ 5 w 6"/>
                  <a:gd name="T31" fmla="*/ 3 h 18"/>
                  <a:gd name="T32" fmla="*/ 5 w 6"/>
                  <a:gd name="T33" fmla="*/ 4 h 18"/>
                  <a:gd name="T34" fmla="*/ 5 w 6"/>
                  <a:gd name="T35" fmla="*/ 4 h 18"/>
                  <a:gd name="T36" fmla="*/ 4 w 6"/>
                  <a:gd name="T37" fmla="*/ 4 h 18"/>
                  <a:gd name="T38" fmla="*/ 6 w 6"/>
                  <a:gd name="T39" fmla="*/ 11 h 18"/>
                  <a:gd name="T40" fmla="*/ 4 w 6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18">
                    <a:moveTo>
                      <a:pt x="4" y="18"/>
                    </a:moveTo>
                    <a:lnTo>
                      <a:pt x="0" y="11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6" y="11"/>
                    </a:lnTo>
                    <a:lnTo>
                      <a:pt x="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27" name="Freeform 811"/>
              <p:cNvSpPr>
                <a:spLocks/>
              </p:cNvSpPr>
              <p:nvPr/>
            </p:nvSpPr>
            <p:spPr bwMode="auto">
              <a:xfrm>
                <a:off x="2058" y="3351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2 w 3"/>
                  <a:gd name="T3" fmla="*/ 4 h 4"/>
                  <a:gd name="T4" fmla="*/ 3 w 3"/>
                  <a:gd name="T5" fmla="*/ 3 h 4"/>
                  <a:gd name="T6" fmla="*/ 3 w 3"/>
                  <a:gd name="T7" fmla="*/ 3 h 4"/>
                  <a:gd name="T8" fmla="*/ 3 w 3"/>
                  <a:gd name="T9" fmla="*/ 2 h 4"/>
                  <a:gd name="T10" fmla="*/ 3 w 3"/>
                  <a:gd name="T11" fmla="*/ 1 h 4"/>
                  <a:gd name="T12" fmla="*/ 3 w 3"/>
                  <a:gd name="T13" fmla="*/ 1 h 4"/>
                  <a:gd name="T14" fmla="*/ 2 w 3"/>
                  <a:gd name="T15" fmla="*/ 0 h 4"/>
                  <a:gd name="T16" fmla="*/ 2 w 3"/>
                  <a:gd name="T17" fmla="*/ 0 h 4"/>
                  <a:gd name="T18" fmla="*/ 1 w 3"/>
                  <a:gd name="T19" fmla="*/ 0 h 4"/>
                  <a:gd name="T20" fmla="*/ 1 w 3"/>
                  <a:gd name="T21" fmla="*/ 1 h 4"/>
                  <a:gd name="T22" fmla="*/ 0 w 3"/>
                  <a:gd name="T23" fmla="*/ 1 h 4"/>
                  <a:gd name="T24" fmla="*/ 0 w 3"/>
                  <a:gd name="T25" fmla="*/ 2 h 4"/>
                  <a:gd name="T26" fmla="*/ 0 w 3"/>
                  <a:gd name="T27" fmla="*/ 3 h 4"/>
                  <a:gd name="T28" fmla="*/ 1 w 3"/>
                  <a:gd name="T29" fmla="*/ 3 h 4"/>
                  <a:gd name="T30" fmla="*/ 1 w 3"/>
                  <a:gd name="T31" fmla="*/ 4 h 4"/>
                  <a:gd name="T32" fmla="*/ 2 w 3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28" name="Freeform 812"/>
              <p:cNvSpPr>
                <a:spLocks/>
              </p:cNvSpPr>
              <p:nvPr/>
            </p:nvSpPr>
            <p:spPr bwMode="auto">
              <a:xfrm>
                <a:off x="2058" y="3358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2 w 3"/>
                  <a:gd name="T3" fmla="*/ 4 h 4"/>
                  <a:gd name="T4" fmla="*/ 3 w 3"/>
                  <a:gd name="T5" fmla="*/ 3 h 4"/>
                  <a:gd name="T6" fmla="*/ 3 w 3"/>
                  <a:gd name="T7" fmla="*/ 3 h 4"/>
                  <a:gd name="T8" fmla="*/ 3 w 3"/>
                  <a:gd name="T9" fmla="*/ 2 h 4"/>
                  <a:gd name="T10" fmla="*/ 3 w 3"/>
                  <a:gd name="T11" fmla="*/ 1 h 4"/>
                  <a:gd name="T12" fmla="*/ 3 w 3"/>
                  <a:gd name="T13" fmla="*/ 1 h 4"/>
                  <a:gd name="T14" fmla="*/ 2 w 3"/>
                  <a:gd name="T15" fmla="*/ 0 h 4"/>
                  <a:gd name="T16" fmla="*/ 2 w 3"/>
                  <a:gd name="T17" fmla="*/ 0 h 4"/>
                  <a:gd name="T18" fmla="*/ 1 w 3"/>
                  <a:gd name="T19" fmla="*/ 0 h 4"/>
                  <a:gd name="T20" fmla="*/ 1 w 3"/>
                  <a:gd name="T21" fmla="*/ 1 h 4"/>
                  <a:gd name="T22" fmla="*/ 0 w 3"/>
                  <a:gd name="T23" fmla="*/ 1 h 4"/>
                  <a:gd name="T24" fmla="*/ 0 w 3"/>
                  <a:gd name="T25" fmla="*/ 2 h 4"/>
                  <a:gd name="T26" fmla="*/ 0 w 3"/>
                  <a:gd name="T27" fmla="*/ 3 h 4"/>
                  <a:gd name="T28" fmla="*/ 1 w 3"/>
                  <a:gd name="T29" fmla="*/ 3 h 4"/>
                  <a:gd name="T30" fmla="*/ 1 w 3"/>
                  <a:gd name="T31" fmla="*/ 4 h 4"/>
                  <a:gd name="T32" fmla="*/ 2 w 3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29" name="Freeform 813"/>
              <p:cNvSpPr>
                <a:spLocks/>
              </p:cNvSpPr>
              <p:nvPr/>
            </p:nvSpPr>
            <p:spPr bwMode="auto">
              <a:xfrm>
                <a:off x="2062" y="3293"/>
                <a:ext cx="10" cy="13"/>
              </a:xfrm>
              <a:custGeom>
                <a:avLst/>
                <a:gdLst>
                  <a:gd name="T0" fmla="*/ 8 w 10"/>
                  <a:gd name="T1" fmla="*/ 11 h 13"/>
                  <a:gd name="T2" fmla="*/ 4 w 10"/>
                  <a:gd name="T3" fmla="*/ 3 h 13"/>
                  <a:gd name="T4" fmla="*/ 4 w 10"/>
                  <a:gd name="T5" fmla="*/ 0 h 13"/>
                  <a:gd name="T6" fmla="*/ 10 w 10"/>
                  <a:gd name="T7" fmla="*/ 13 h 13"/>
                  <a:gd name="T8" fmla="*/ 0 w 10"/>
                  <a:gd name="T9" fmla="*/ 12 h 13"/>
                  <a:gd name="T10" fmla="*/ 0 w 10"/>
                  <a:gd name="T11" fmla="*/ 11 h 13"/>
                  <a:gd name="T12" fmla="*/ 8 w 10"/>
                  <a:gd name="T13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3">
                    <a:moveTo>
                      <a:pt x="8" y="11"/>
                    </a:moveTo>
                    <a:lnTo>
                      <a:pt x="4" y="3"/>
                    </a:lnTo>
                    <a:lnTo>
                      <a:pt x="4" y="0"/>
                    </a:lnTo>
                    <a:lnTo>
                      <a:pt x="10" y="13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8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30" name="Freeform 814"/>
              <p:cNvSpPr>
                <a:spLocks/>
              </p:cNvSpPr>
              <p:nvPr/>
            </p:nvSpPr>
            <p:spPr bwMode="auto">
              <a:xfrm>
                <a:off x="2071" y="3293"/>
                <a:ext cx="3" cy="5"/>
              </a:xfrm>
              <a:custGeom>
                <a:avLst/>
                <a:gdLst>
                  <a:gd name="T0" fmla="*/ 0 w 3"/>
                  <a:gd name="T1" fmla="*/ 5 h 5"/>
                  <a:gd name="T2" fmla="*/ 0 w 3"/>
                  <a:gd name="T3" fmla="*/ 5 h 5"/>
                  <a:gd name="T4" fmla="*/ 0 w 3"/>
                  <a:gd name="T5" fmla="*/ 4 h 5"/>
                  <a:gd name="T6" fmla="*/ 0 w 3"/>
                  <a:gd name="T7" fmla="*/ 3 h 5"/>
                  <a:gd name="T8" fmla="*/ 0 w 3"/>
                  <a:gd name="T9" fmla="*/ 2 h 5"/>
                  <a:gd name="T10" fmla="*/ 0 w 3"/>
                  <a:gd name="T11" fmla="*/ 1 h 5"/>
                  <a:gd name="T12" fmla="*/ 1 w 3"/>
                  <a:gd name="T13" fmla="*/ 0 h 5"/>
                  <a:gd name="T14" fmla="*/ 2 w 3"/>
                  <a:gd name="T15" fmla="*/ 0 h 5"/>
                  <a:gd name="T16" fmla="*/ 2 w 3"/>
                  <a:gd name="T17" fmla="*/ 0 h 5"/>
                  <a:gd name="T18" fmla="*/ 3 w 3"/>
                  <a:gd name="T19" fmla="*/ 0 h 5"/>
                  <a:gd name="T20" fmla="*/ 3 w 3"/>
                  <a:gd name="T21" fmla="*/ 1 h 5"/>
                  <a:gd name="T22" fmla="*/ 3 w 3"/>
                  <a:gd name="T23" fmla="*/ 2 h 5"/>
                  <a:gd name="T24" fmla="*/ 3 w 3"/>
                  <a:gd name="T25" fmla="*/ 3 h 5"/>
                  <a:gd name="T26" fmla="*/ 2 w 3"/>
                  <a:gd name="T27" fmla="*/ 4 h 5"/>
                  <a:gd name="T28" fmla="*/ 2 w 3"/>
                  <a:gd name="T29" fmla="*/ 5 h 5"/>
                  <a:gd name="T30" fmla="*/ 1 w 3"/>
                  <a:gd name="T31" fmla="*/ 5 h 5"/>
                  <a:gd name="T32" fmla="*/ 0 w 3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31" name="Freeform 815"/>
              <p:cNvSpPr>
                <a:spLocks/>
              </p:cNvSpPr>
              <p:nvPr/>
            </p:nvSpPr>
            <p:spPr bwMode="auto">
              <a:xfrm>
                <a:off x="2059" y="3291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0 w 4"/>
                  <a:gd name="T3" fmla="*/ 5 h 6"/>
                  <a:gd name="T4" fmla="*/ 0 w 4"/>
                  <a:gd name="T5" fmla="*/ 5 h 6"/>
                  <a:gd name="T6" fmla="*/ 0 w 4"/>
                  <a:gd name="T7" fmla="*/ 3 h 6"/>
                  <a:gd name="T8" fmla="*/ 0 w 4"/>
                  <a:gd name="T9" fmla="*/ 2 h 6"/>
                  <a:gd name="T10" fmla="*/ 1 w 4"/>
                  <a:gd name="T11" fmla="*/ 1 h 6"/>
                  <a:gd name="T12" fmla="*/ 2 w 4"/>
                  <a:gd name="T13" fmla="*/ 0 h 6"/>
                  <a:gd name="T14" fmla="*/ 3 w 4"/>
                  <a:gd name="T15" fmla="*/ 0 h 6"/>
                  <a:gd name="T16" fmla="*/ 3 w 4"/>
                  <a:gd name="T17" fmla="*/ 0 h 6"/>
                  <a:gd name="T18" fmla="*/ 4 w 4"/>
                  <a:gd name="T19" fmla="*/ 0 h 6"/>
                  <a:gd name="T20" fmla="*/ 4 w 4"/>
                  <a:gd name="T21" fmla="*/ 1 h 6"/>
                  <a:gd name="T22" fmla="*/ 4 w 4"/>
                  <a:gd name="T23" fmla="*/ 2 h 6"/>
                  <a:gd name="T24" fmla="*/ 4 w 4"/>
                  <a:gd name="T25" fmla="*/ 3 h 6"/>
                  <a:gd name="T26" fmla="*/ 3 w 4"/>
                  <a:gd name="T27" fmla="*/ 5 h 6"/>
                  <a:gd name="T28" fmla="*/ 3 w 4"/>
                  <a:gd name="T29" fmla="*/ 5 h 6"/>
                  <a:gd name="T30" fmla="*/ 2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0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32" name="Freeform 816"/>
              <p:cNvSpPr>
                <a:spLocks/>
              </p:cNvSpPr>
              <p:nvPr/>
            </p:nvSpPr>
            <p:spPr bwMode="auto">
              <a:xfrm>
                <a:off x="2169" y="3293"/>
                <a:ext cx="10" cy="13"/>
              </a:xfrm>
              <a:custGeom>
                <a:avLst/>
                <a:gdLst>
                  <a:gd name="T0" fmla="*/ 2 w 10"/>
                  <a:gd name="T1" fmla="*/ 11 h 13"/>
                  <a:gd name="T2" fmla="*/ 7 w 10"/>
                  <a:gd name="T3" fmla="*/ 3 h 13"/>
                  <a:gd name="T4" fmla="*/ 7 w 10"/>
                  <a:gd name="T5" fmla="*/ 0 h 13"/>
                  <a:gd name="T6" fmla="*/ 0 w 10"/>
                  <a:gd name="T7" fmla="*/ 13 h 13"/>
                  <a:gd name="T8" fmla="*/ 10 w 10"/>
                  <a:gd name="T9" fmla="*/ 13 h 13"/>
                  <a:gd name="T10" fmla="*/ 10 w 10"/>
                  <a:gd name="T11" fmla="*/ 11 h 13"/>
                  <a:gd name="T12" fmla="*/ 2 w 10"/>
                  <a:gd name="T13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3">
                    <a:moveTo>
                      <a:pt x="2" y="11"/>
                    </a:moveTo>
                    <a:lnTo>
                      <a:pt x="7" y="3"/>
                    </a:lnTo>
                    <a:lnTo>
                      <a:pt x="7" y="0"/>
                    </a:lnTo>
                    <a:lnTo>
                      <a:pt x="0" y="13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33" name="Freeform 817"/>
              <p:cNvSpPr>
                <a:spLocks/>
              </p:cNvSpPr>
              <p:nvPr/>
            </p:nvSpPr>
            <p:spPr bwMode="auto">
              <a:xfrm>
                <a:off x="2167" y="3292"/>
                <a:ext cx="4" cy="6"/>
              </a:xfrm>
              <a:custGeom>
                <a:avLst/>
                <a:gdLst>
                  <a:gd name="T0" fmla="*/ 2 w 4"/>
                  <a:gd name="T1" fmla="*/ 6 h 6"/>
                  <a:gd name="T2" fmla="*/ 2 w 4"/>
                  <a:gd name="T3" fmla="*/ 5 h 6"/>
                  <a:gd name="T4" fmla="*/ 3 w 4"/>
                  <a:gd name="T5" fmla="*/ 5 h 6"/>
                  <a:gd name="T6" fmla="*/ 3 w 4"/>
                  <a:gd name="T7" fmla="*/ 4 h 6"/>
                  <a:gd name="T8" fmla="*/ 4 w 4"/>
                  <a:gd name="T9" fmla="*/ 3 h 6"/>
                  <a:gd name="T10" fmla="*/ 4 w 4"/>
                  <a:gd name="T11" fmla="*/ 2 h 6"/>
                  <a:gd name="T12" fmla="*/ 3 w 4"/>
                  <a:gd name="T13" fmla="*/ 1 h 6"/>
                  <a:gd name="T14" fmla="*/ 3 w 4"/>
                  <a:gd name="T15" fmla="*/ 0 h 6"/>
                  <a:gd name="T16" fmla="*/ 2 w 4"/>
                  <a:gd name="T17" fmla="*/ 0 h 6"/>
                  <a:gd name="T18" fmla="*/ 2 w 4"/>
                  <a:gd name="T19" fmla="*/ 0 h 6"/>
                  <a:gd name="T20" fmla="*/ 1 w 4"/>
                  <a:gd name="T21" fmla="*/ 0 h 6"/>
                  <a:gd name="T22" fmla="*/ 1 w 4"/>
                  <a:gd name="T23" fmla="*/ 1 h 6"/>
                  <a:gd name="T24" fmla="*/ 0 w 4"/>
                  <a:gd name="T25" fmla="*/ 2 h 6"/>
                  <a:gd name="T26" fmla="*/ 0 w 4"/>
                  <a:gd name="T27" fmla="*/ 4 h 6"/>
                  <a:gd name="T28" fmla="*/ 1 w 4"/>
                  <a:gd name="T29" fmla="*/ 4 h 6"/>
                  <a:gd name="T30" fmla="*/ 1 w 4"/>
                  <a:gd name="T31" fmla="*/ 5 h 6"/>
                  <a:gd name="T32" fmla="*/ 2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34" name="Freeform 818"/>
              <p:cNvSpPr>
                <a:spLocks/>
              </p:cNvSpPr>
              <p:nvPr/>
            </p:nvSpPr>
            <p:spPr bwMode="auto">
              <a:xfrm>
                <a:off x="2180" y="3292"/>
                <a:ext cx="3" cy="6"/>
              </a:xfrm>
              <a:custGeom>
                <a:avLst/>
                <a:gdLst>
                  <a:gd name="T0" fmla="*/ 1 w 3"/>
                  <a:gd name="T1" fmla="*/ 6 h 6"/>
                  <a:gd name="T2" fmla="*/ 2 w 3"/>
                  <a:gd name="T3" fmla="*/ 6 h 6"/>
                  <a:gd name="T4" fmla="*/ 3 w 3"/>
                  <a:gd name="T5" fmla="*/ 5 h 6"/>
                  <a:gd name="T6" fmla="*/ 3 w 3"/>
                  <a:gd name="T7" fmla="*/ 4 h 6"/>
                  <a:gd name="T8" fmla="*/ 3 w 3"/>
                  <a:gd name="T9" fmla="*/ 3 h 6"/>
                  <a:gd name="T10" fmla="*/ 3 w 3"/>
                  <a:gd name="T11" fmla="*/ 2 h 6"/>
                  <a:gd name="T12" fmla="*/ 3 w 3"/>
                  <a:gd name="T13" fmla="*/ 1 h 6"/>
                  <a:gd name="T14" fmla="*/ 3 w 3"/>
                  <a:gd name="T15" fmla="*/ 0 h 6"/>
                  <a:gd name="T16" fmla="*/ 2 w 3"/>
                  <a:gd name="T17" fmla="*/ 0 h 6"/>
                  <a:gd name="T18" fmla="*/ 1 w 3"/>
                  <a:gd name="T19" fmla="*/ 0 h 6"/>
                  <a:gd name="T20" fmla="*/ 1 w 3"/>
                  <a:gd name="T21" fmla="*/ 1 h 6"/>
                  <a:gd name="T22" fmla="*/ 0 w 3"/>
                  <a:gd name="T23" fmla="*/ 1 h 6"/>
                  <a:gd name="T24" fmla="*/ 0 w 3"/>
                  <a:gd name="T25" fmla="*/ 3 h 6"/>
                  <a:gd name="T26" fmla="*/ 0 w 3"/>
                  <a:gd name="T27" fmla="*/ 4 h 6"/>
                  <a:gd name="T28" fmla="*/ 0 w 3"/>
                  <a:gd name="T29" fmla="*/ 5 h 6"/>
                  <a:gd name="T30" fmla="*/ 1 w 3"/>
                  <a:gd name="T31" fmla="*/ 6 h 6"/>
                  <a:gd name="T32" fmla="*/ 1 w 3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lnTo>
                      <a:pt x="2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920" name="Group 873"/>
            <p:cNvGrpSpPr>
              <a:grpSpLocks/>
            </p:cNvGrpSpPr>
            <p:nvPr/>
          </p:nvGrpSpPr>
          <p:grpSpPr bwMode="auto">
            <a:xfrm>
              <a:off x="6067447" y="6211842"/>
              <a:ext cx="267764" cy="243198"/>
              <a:chOff x="2305" y="3258"/>
              <a:chExt cx="191" cy="171"/>
            </a:xfrm>
          </p:grpSpPr>
          <p:sp>
            <p:nvSpPr>
              <p:cNvPr id="935" name="Freeform 820"/>
              <p:cNvSpPr>
                <a:spLocks/>
              </p:cNvSpPr>
              <p:nvPr/>
            </p:nvSpPr>
            <p:spPr bwMode="auto">
              <a:xfrm>
                <a:off x="2468" y="3299"/>
                <a:ext cx="15" cy="17"/>
              </a:xfrm>
              <a:custGeom>
                <a:avLst/>
                <a:gdLst>
                  <a:gd name="T0" fmla="*/ 7 w 15"/>
                  <a:gd name="T1" fmla="*/ 17 h 17"/>
                  <a:gd name="T2" fmla="*/ 9 w 15"/>
                  <a:gd name="T3" fmla="*/ 17 h 17"/>
                  <a:gd name="T4" fmla="*/ 11 w 15"/>
                  <a:gd name="T5" fmla="*/ 16 h 17"/>
                  <a:gd name="T6" fmla="*/ 12 w 15"/>
                  <a:gd name="T7" fmla="*/ 16 h 17"/>
                  <a:gd name="T8" fmla="*/ 13 w 15"/>
                  <a:gd name="T9" fmla="*/ 15 h 17"/>
                  <a:gd name="T10" fmla="*/ 14 w 15"/>
                  <a:gd name="T11" fmla="*/ 13 h 17"/>
                  <a:gd name="T12" fmla="*/ 15 w 15"/>
                  <a:gd name="T13" fmla="*/ 12 h 17"/>
                  <a:gd name="T14" fmla="*/ 15 w 15"/>
                  <a:gd name="T15" fmla="*/ 10 h 17"/>
                  <a:gd name="T16" fmla="*/ 15 w 15"/>
                  <a:gd name="T17" fmla="*/ 9 h 17"/>
                  <a:gd name="T18" fmla="*/ 15 w 15"/>
                  <a:gd name="T19" fmla="*/ 7 h 17"/>
                  <a:gd name="T20" fmla="*/ 15 w 15"/>
                  <a:gd name="T21" fmla="*/ 5 h 17"/>
                  <a:gd name="T22" fmla="*/ 14 w 15"/>
                  <a:gd name="T23" fmla="*/ 4 h 17"/>
                  <a:gd name="T24" fmla="*/ 13 w 15"/>
                  <a:gd name="T25" fmla="*/ 3 h 17"/>
                  <a:gd name="T26" fmla="*/ 12 w 15"/>
                  <a:gd name="T27" fmla="*/ 2 h 17"/>
                  <a:gd name="T28" fmla="*/ 11 w 15"/>
                  <a:gd name="T29" fmla="*/ 1 h 17"/>
                  <a:gd name="T30" fmla="*/ 9 w 15"/>
                  <a:gd name="T31" fmla="*/ 0 h 17"/>
                  <a:gd name="T32" fmla="*/ 7 w 15"/>
                  <a:gd name="T33" fmla="*/ 0 h 17"/>
                  <a:gd name="T34" fmla="*/ 6 w 15"/>
                  <a:gd name="T35" fmla="*/ 0 h 17"/>
                  <a:gd name="T36" fmla="*/ 4 w 15"/>
                  <a:gd name="T37" fmla="*/ 1 h 17"/>
                  <a:gd name="T38" fmla="*/ 3 w 15"/>
                  <a:gd name="T39" fmla="*/ 2 h 17"/>
                  <a:gd name="T40" fmla="*/ 2 w 15"/>
                  <a:gd name="T41" fmla="*/ 3 h 17"/>
                  <a:gd name="T42" fmla="*/ 1 w 15"/>
                  <a:gd name="T43" fmla="*/ 4 h 17"/>
                  <a:gd name="T44" fmla="*/ 0 w 15"/>
                  <a:gd name="T45" fmla="*/ 5 h 17"/>
                  <a:gd name="T46" fmla="*/ 0 w 15"/>
                  <a:gd name="T47" fmla="*/ 7 h 17"/>
                  <a:gd name="T48" fmla="*/ 0 w 15"/>
                  <a:gd name="T49" fmla="*/ 9 h 17"/>
                  <a:gd name="T50" fmla="*/ 0 w 15"/>
                  <a:gd name="T51" fmla="*/ 10 h 17"/>
                  <a:gd name="T52" fmla="*/ 0 w 15"/>
                  <a:gd name="T53" fmla="*/ 12 h 17"/>
                  <a:gd name="T54" fmla="*/ 1 w 15"/>
                  <a:gd name="T55" fmla="*/ 13 h 17"/>
                  <a:gd name="T56" fmla="*/ 2 w 15"/>
                  <a:gd name="T57" fmla="*/ 15 h 17"/>
                  <a:gd name="T58" fmla="*/ 3 w 15"/>
                  <a:gd name="T59" fmla="*/ 16 h 17"/>
                  <a:gd name="T60" fmla="*/ 4 w 15"/>
                  <a:gd name="T61" fmla="*/ 16 h 17"/>
                  <a:gd name="T62" fmla="*/ 6 w 15"/>
                  <a:gd name="T63" fmla="*/ 17 h 17"/>
                  <a:gd name="T64" fmla="*/ 7 w 15"/>
                  <a:gd name="T6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7">
                    <a:moveTo>
                      <a:pt x="7" y="17"/>
                    </a:moveTo>
                    <a:lnTo>
                      <a:pt x="9" y="17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13" y="15"/>
                    </a:lnTo>
                    <a:lnTo>
                      <a:pt x="14" y="13"/>
                    </a:lnTo>
                    <a:lnTo>
                      <a:pt x="15" y="12"/>
                    </a:lnTo>
                    <a:lnTo>
                      <a:pt x="15" y="10"/>
                    </a:lnTo>
                    <a:lnTo>
                      <a:pt x="15" y="9"/>
                    </a:lnTo>
                    <a:lnTo>
                      <a:pt x="15" y="7"/>
                    </a:lnTo>
                    <a:lnTo>
                      <a:pt x="15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2" y="15"/>
                    </a:lnTo>
                    <a:lnTo>
                      <a:pt x="3" y="16"/>
                    </a:lnTo>
                    <a:lnTo>
                      <a:pt x="4" y="16"/>
                    </a:lnTo>
                    <a:lnTo>
                      <a:pt x="6" y="17"/>
                    </a:lnTo>
                    <a:lnTo>
                      <a:pt x="7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36" name="Freeform 821"/>
              <p:cNvSpPr>
                <a:spLocks/>
              </p:cNvSpPr>
              <p:nvPr/>
            </p:nvSpPr>
            <p:spPr bwMode="auto">
              <a:xfrm>
                <a:off x="2315" y="3261"/>
                <a:ext cx="86" cy="11"/>
              </a:xfrm>
              <a:custGeom>
                <a:avLst/>
                <a:gdLst>
                  <a:gd name="T0" fmla="*/ 86 w 86"/>
                  <a:gd name="T1" fmla="*/ 9 h 11"/>
                  <a:gd name="T2" fmla="*/ 43 w 86"/>
                  <a:gd name="T3" fmla="*/ 0 h 11"/>
                  <a:gd name="T4" fmla="*/ 0 w 86"/>
                  <a:gd name="T5" fmla="*/ 9 h 11"/>
                  <a:gd name="T6" fmla="*/ 0 w 86"/>
                  <a:gd name="T7" fmla="*/ 11 h 11"/>
                  <a:gd name="T8" fmla="*/ 43 w 86"/>
                  <a:gd name="T9" fmla="*/ 1 h 11"/>
                  <a:gd name="T10" fmla="*/ 86 w 86"/>
                  <a:gd name="T11" fmla="*/ 11 h 11"/>
                  <a:gd name="T12" fmla="*/ 86 w 86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11">
                    <a:moveTo>
                      <a:pt x="86" y="9"/>
                    </a:moveTo>
                    <a:lnTo>
                      <a:pt x="43" y="0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43" y="1"/>
                    </a:lnTo>
                    <a:lnTo>
                      <a:pt x="86" y="11"/>
                    </a:lnTo>
                    <a:lnTo>
                      <a:pt x="86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37" name="Rectangle 822"/>
              <p:cNvSpPr>
                <a:spLocks noChangeArrowheads="1"/>
              </p:cNvSpPr>
              <p:nvPr/>
            </p:nvSpPr>
            <p:spPr bwMode="auto">
              <a:xfrm>
                <a:off x="2309" y="3276"/>
                <a:ext cx="101" cy="10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38" name="Rectangle 823"/>
              <p:cNvSpPr>
                <a:spLocks noChangeArrowheads="1"/>
              </p:cNvSpPr>
              <p:nvPr/>
            </p:nvSpPr>
            <p:spPr bwMode="auto">
              <a:xfrm>
                <a:off x="2311" y="3279"/>
                <a:ext cx="97" cy="10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39" name="Rectangle 824"/>
              <p:cNvSpPr>
                <a:spLocks noChangeArrowheads="1"/>
              </p:cNvSpPr>
              <p:nvPr/>
            </p:nvSpPr>
            <p:spPr bwMode="auto">
              <a:xfrm>
                <a:off x="2321" y="3375"/>
                <a:ext cx="13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40" name="Rectangle 825"/>
              <p:cNvSpPr>
                <a:spLocks noChangeArrowheads="1"/>
              </p:cNvSpPr>
              <p:nvPr/>
            </p:nvSpPr>
            <p:spPr bwMode="auto">
              <a:xfrm>
                <a:off x="2344" y="337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41" name="Rectangle 826"/>
              <p:cNvSpPr>
                <a:spLocks noChangeArrowheads="1"/>
              </p:cNvSpPr>
              <p:nvPr/>
            </p:nvSpPr>
            <p:spPr bwMode="auto">
              <a:xfrm>
                <a:off x="2368" y="3375"/>
                <a:ext cx="13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42" name="Rectangle 827"/>
              <p:cNvSpPr>
                <a:spLocks noChangeArrowheads="1"/>
              </p:cNvSpPr>
              <p:nvPr/>
            </p:nvSpPr>
            <p:spPr bwMode="auto">
              <a:xfrm>
                <a:off x="2392" y="3375"/>
                <a:ext cx="13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43" name="Rectangle 828"/>
              <p:cNvSpPr>
                <a:spLocks noChangeArrowheads="1"/>
              </p:cNvSpPr>
              <p:nvPr/>
            </p:nvSpPr>
            <p:spPr bwMode="auto">
              <a:xfrm>
                <a:off x="2321" y="3370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44" name="Rectangle 829"/>
              <p:cNvSpPr>
                <a:spLocks noChangeArrowheads="1"/>
              </p:cNvSpPr>
              <p:nvPr/>
            </p:nvSpPr>
            <p:spPr bwMode="auto">
              <a:xfrm>
                <a:off x="2314" y="3368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45" name="Rectangle 830"/>
              <p:cNvSpPr>
                <a:spLocks noChangeArrowheads="1"/>
              </p:cNvSpPr>
              <p:nvPr/>
            </p:nvSpPr>
            <p:spPr bwMode="auto">
              <a:xfrm>
                <a:off x="2321" y="3345"/>
                <a:ext cx="84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46" name="Rectangle 831"/>
              <p:cNvSpPr>
                <a:spLocks noChangeArrowheads="1"/>
              </p:cNvSpPr>
              <p:nvPr/>
            </p:nvSpPr>
            <p:spPr bwMode="auto">
              <a:xfrm>
                <a:off x="2314" y="3343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47" name="Rectangle 832"/>
              <p:cNvSpPr>
                <a:spLocks noChangeArrowheads="1"/>
              </p:cNvSpPr>
              <p:nvPr/>
            </p:nvSpPr>
            <p:spPr bwMode="auto">
              <a:xfrm>
                <a:off x="2321" y="3320"/>
                <a:ext cx="84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48" name="Rectangle 833"/>
              <p:cNvSpPr>
                <a:spLocks noChangeArrowheads="1"/>
              </p:cNvSpPr>
              <p:nvPr/>
            </p:nvSpPr>
            <p:spPr bwMode="auto">
              <a:xfrm>
                <a:off x="2314" y="3318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49" name="Rectangle 834"/>
              <p:cNvSpPr>
                <a:spLocks noChangeArrowheads="1"/>
              </p:cNvSpPr>
              <p:nvPr/>
            </p:nvSpPr>
            <p:spPr bwMode="auto">
              <a:xfrm>
                <a:off x="2321" y="3296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50" name="Rectangle 835"/>
              <p:cNvSpPr>
                <a:spLocks noChangeArrowheads="1"/>
              </p:cNvSpPr>
              <p:nvPr/>
            </p:nvSpPr>
            <p:spPr bwMode="auto">
              <a:xfrm>
                <a:off x="2314" y="3294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51" name="Rectangle 836"/>
              <p:cNvSpPr>
                <a:spLocks noChangeArrowheads="1"/>
              </p:cNvSpPr>
              <p:nvPr/>
            </p:nvSpPr>
            <p:spPr bwMode="auto">
              <a:xfrm>
                <a:off x="2324" y="3308"/>
                <a:ext cx="8" cy="6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52" name="Rectangle 837"/>
              <p:cNvSpPr>
                <a:spLocks noChangeArrowheads="1"/>
              </p:cNvSpPr>
              <p:nvPr/>
            </p:nvSpPr>
            <p:spPr bwMode="auto">
              <a:xfrm>
                <a:off x="2325" y="3310"/>
                <a:ext cx="5" cy="60"/>
              </a:xfrm>
              <a:prstGeom prst="rect">
                <a:avLst/>
              </a:prstGeom>
              <a:solidFill>
                <a:srgbClr val="FF2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53" name="Rectangle 838"/>
              <p:cNvSpPr>
                <a:spLocks noChangeArrowheads="1"/>
              </p:cNvSpPr>
              <p:nvPr/>
            </p:nvSpPr>
            <p:spPr bwMode="auto">
              <a:xfrm>
                <a:off x="2347" y="3328"/>
                <a:ext cx="9" cy="4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54" name="Rectangle 839"/>
              <p:cNvSpPr>
                <a:spLocks noChangeArrowheads="1"/>
              </p:cNvSpPr>
              <p:nvPr/>
            </p:nvSpPr>
            <p:spPr bwMode="auto">
              <a:xfrm>
                <a:off x="2349" y="3331"/>
                <a:ext cx="5" cy="39"/>
              </a:xfrm>
              <a:prstGeom prst="rect">
                <a:avLst/>
              </a:prstGeom>
              <a:solidFill>
                <a:srgbClr val="B2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55" name="Rectangle 840"/>
              <p:cNvSpPr>
                <a:spLocks noChangeArrowheads="1"/>
              </p:cNvSpPr>
              <p:nvPr/>
            </p:nvSpPr>
            <p:spPr bwMode="auto">
              <a:xfrm>
                <a:off x="2370" y="3339"/>
                <a:ext cx="9" cy="3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56" name="Rectangle 841"/>
              <p:cNvSpPr>
                <a:spLocks noChangeArrowheads="1"/>
              </p:cNvSpPr>
              <p:nvPr/>
            </p:nvSpPr>
            <p:spPr bwMode="auto">
              <a:xfrm>
                <a:off x="2372" y="3342"/>
                <a:ext cx="5" cy="28"/>
              </a:xfrm>
              <a:prstGeom prst="rect">
                <a:avLst/>
              </a:prstGeom>
              <a:solidFill>
                <a:srgbClr val="FFAF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57" name="Rectangle 842"/>
              <p:cNvSpPr>
                <a:spLocks noChangeArrowheads="1"/>
              </p:cNvSpPr>
              <p:nvPr/>
            </p:nvSpPr>
            <p:spPr bwMode="auto">
              <a:xfrm>
                <a:off x="2394" y="3300"/>
                <a:ext cx="9" cy="7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58" name="Rectangle 843"/>
              <p:cNvSpPr>
                <a:spLocks noChangeArrowheads="1"/>
              </p:cNvSpPr>
              <p:nvPr/>
            </p:nvSpPr>
            <p:spPr bwMode="auto">
              <a:xfrm>
                <a:off x="2396" y="3302"/>
                <a:ext cx="5" cy="68"/>
              </a:xfrm>
              <a:prstGeom prst="rect">
                <a:avLst/>
              </a:prstGeom>
              <a:solidFill>
                <a:srgbClr val="FF6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59" name="Rectangle 844"/>
              <p:cNvSpPr>
                <a:spLocks noChangeArrowheads="1"/>
              </p:cNvSpPr>
              <p:nvPr/>
            </p:nvSpPr>
            <p:spPr bwMode="auto">
              <a:xfrm>
                <a:off x="2305" y="3383"/>
                <a:ext cx="109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60" name="Rectangle 845"/>
              <p:cNvSpPr>
                <a:spLocks noChangeArrowheads="1"/>
              </p:cNvSpPr>
              <p:nvPr/>
            </p:nvSpPr>
            <p:spPr bwMode="auto">
              <a:xfrm>
                <a:off x="2308" y="3385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61" name="Rectangle 846"/>
              <p:cNvSpPr>
                <a:spLocks noChangeArrowheads="1"/>
              </p:cNvSpPr>
              <p:nvPr/>
            </p:nvSpPr>
            <p:spPr bwMode="auto">
              <a:xfrm>
                <a:off x="2305" y="3270"/>
                <a:ext cx="109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62" name="Rectangle 847"/>
              <p:cNvSpPr>
                <a:spLocks noChangeArrowheads="1"/>
              </p:cNvSpPr>
              <p:nvPr/>
            </p:nvSpPr>
            <p:spPr bwMode="auto">
              <a:xfrm>
                <a:off x="2307" y="3272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63" name="Freeform 848"/>
              <p:cNvSpPr>
                <a:spLocks/>
              </p:cNvSpPr>
              <p:nvPr/>
            </p:nvSpPr>
            <p:spPr bwMode="auto">
              <a:xfrm>
                <a:off x="2354" y="3258"/>
                <a:ext cx="7" cy="7"/>
              </a:xfrm>
              <a:custGeom>
                <a:avLst/>
                <a:gdLst>
                  <a:gd name="T0" fmla="*/ 4 w 7"/>
                  <a:gd name="T1" fmla="*/ 7 h 7"/>
                  <a:gd name="T2" fmla="*/ 4 w 7"/>
                  <a:gd name="T3" fmla="*/ 7 h 7"/>
                  <a:gd name="T4" fmla="*/ 5 w 7"/>
                  <a:gd name="T5" fmla="*/ 7 h 7"/>
                  <a:gd name="T6" fmla="*/ 6 w 7"/>
                  <a:gd name="T7" fmla="*/ 7 h 7"/>
                  <a:gd name="T8" fmla="*/ 6 w 7"/>
                  <a:gd name="T9" fmla="*/ 6 h 7"/>
                  <a:gd name="T10" fmla="*/ 7 w 7"/>
                  <a:gd name="T11" fmla="*/ 6 h 7"/>
                  <a:gd name="T12" fmla="*/ 7 w 7"/>
                  <a:gd name="T13" fmla="*/ 5 h 7"/>
                  <a:gd name="T14" fmla="*/ 7 w 7"/>
                  <a:gd name="T15" fmla="*/ 5 h 7"/>
                  <a:gd name="T16" fmla="*/ 7 w 7"/>
                  <a:gd name="T17" fmla="*/ 4 h 7"/>
                  <a:gd name="T18" fmla="*/ 7 w 7"/>
                  <a:gd name="T19" fmla="*/ 3 h 7"/>
                  <a:gd name="T20" fmla="*/ 7 w 7"/>
                  <a:gd name="T21" fmla="*/ 2 h 7"/>
                  <a:gd name="T22" fmla="*/ 7 w 7"/>
                  <a:gd name="T23" fmla="*/ 2 h 7"/>
                  <a:gd name="T24" fmla="*/ 6 w 7"/>
                  <a:gd name="T25" fmla="*/ 1 h 7"/>
                  <a:gd name="T26" fmla="*/ 6 w 7"/>
                  <a:gd name="T27" fmla="*/ 1 h 7"/>
                  <a:gd name="T28" fmla="*/ 5 w 7"/>
                  <a:gd name="T29" fmla="*/ 1 h 7"/>
                  <a:gd name="T30" fmla="*/ 4 w 7"/>
                  <a:gd name="T31" fmla="*/ 0 h 7"/>
                  <a:gd name="T32" fmla="*/ 4 w 7"/>
                  <a:gd name="T33" fmla="*/ 0 h 7"/>
                  <a:gd name="T34" fmla="*/ 3 w 7"/>
                  <a:gd name="T35" fmla="*/ 0 h 7"/>
                  <a:gd name="T36" fmla="*/ 2 w 7"/>
                  <a:gd name="T37" fmla="*/ 1 h 7"/>
                  <a:gd name="T38" fmla="*/ 2 w 7"/>
                  <a:gd name="T39" fmla="*/ 1 h 7"/>
                  <a:gd name="T40" fmla="*/ 1 w 7"/>
                  <a:gd name="T41" fmla="*/ 1 h 7"/>
                  <a:gd name="T42" fmla="*/ 1 w 7"/>
                  <a:gd name="T43" fmla="*/ 2 h 7"/>
                  <a:gd name="T44" fmla="*/ 1 w 7"/>
                  <a:gd name="T45" fmla="*/ 2 h 7"/>
                  <a:gd name="T46" fmla="*/ 0 w 7"/>
                  <a:gd name="T47" fmla="*/ 3 h 7"/>
                  <a:gd name="T48" fmla="*/ 0 w 7"/>
                  <a:gd name="T49" fmla="*/ 4 h 7"/>
                  <a:gd name="T50" fmla="*/ 0 w 7"/>
                  <a:gd name="T51" fmla="*/ 5 h 7"/>
                  <a:gd name="T52" fmla="*/ 1 w 7"/>
                  <a:gd name="T53" fmla="*/ 5 h 7"/>
                  <a:gd name="T54" fmla="*/ 1 w 7"/>
                  <a:gd name="T55" fmla="*/ 6 h 7"/>
                  <a:gd name="T56" fmla="*/ 1 w 7"/>
                  <a:gd name="T57" fmla="*/ 6 h 7"/>
                  <a:gd name="T58" fmla="*/ 2 w 7"/>
                  <a:gd name="T59" fmla="*/ 7 h 7"/>
                  <a:gd name="T60" fmla="*/ 2 w 7"/>
                  <a:gd name="T61" fmla="*/ 7 h 7"/>
                  <a:gd name="T62" fmla="*/ 3 w 7"/>
                  <a:gd name="T63" fmla="*/ 7 h 7"/>
                  <a:gd name="T64" fmla="*/ 4 w 7"/>
                  <a:gd name="T6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lnTo>
                      <a:pt x="4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64" name="Freeform 849"/>
              <p:cNvSpPr>
                <a:spLocks/>
              </p:cNvSpPr>
              <p:nvPr/>
            </p:nvSpPr>
            <p:spPr bwMode="auto">
              <a:xfrm>
                <a:off x="2355" y="3259"/>
                <a:ext cx="5" cy="5"/>
              </a:xfrm>
              <a:custGeom>
                <a:avLst/>
                <a:gdLst>
                  <a:gd name="T0" fmla="*/ 3 w 5"/>
                  <a:gd name="T1" fmla="*/ 5 h 5"/>
                  <a:gd name="T2" fmla="*/ 4 w 5"/>
                  <a:gd name="T3" fmla="*/ 5 h 5"/>
                  <a:gd name="T4" fmla="*/ 4 w 5"/>
                  <a:gd name="T5" fmla="*/ 4 h 5"/>
                  <a:gd name="T6" fmla="*/ 5 w 5"/>
                  <a:gd name="T7" fmla="*/ 4 h 5"/>
                  <a:gd name="T8" fmla="*/ 5 w 5"/>
                  <a:gd name="T9" fmla="*/ 3 h 5"/>
                  <a:gd name="T10" fmla="*/ 5 w 5"/>
                  <a:gd name="T11" fmla="*/ 2 h 5"/>
                  <a:gd name="T12" fmla="*/ 4 w 5"/>
                  <a:gd name="T13" fmla="*/ 1 h 5"/>
                  <a:gd name="T14" fmla="*/ 4 w 5"/>
                  <a:gd name="T15" fmla="*/ 1 h 5"/>
                  <a:gd name="T16" fmla="*/ 3 w 5"/>
                  <a:gd name="T17" fmla="*/ 0 h 5"/>
                  <a:gd name="T18" fmla="*/ 2 w 5"/>
                  <a:gd name="T19" fmla="*/ 1 h 5"/>
                  <a:gd name="T20" fmla="*/ 1 w 5"/>
                  <a:gd name="T21" fmla="*/ 1 h 5"/>
                  <a:gd name="T22" fmla="*/ 1 w 5"/>
                  <a:gd name="T23" fmla="*/ 2 h 5"/>
                  <a:gd name="T24" fmla="*/ 0 w 5"/>
                  <a:gd name="T25" fmla="*/ 3 h 5"/>
                  <a:gd name="T26" fmla="*/ 1 w 5"/>
                  <a:gd name="T27" fmla="*/ 4 h 5"/>
                  <a:gd name="T28" fmla="*/ 1 w 5"/>
                  <a:gd name="T29" fmla="*/ 4 h 5"/>
                  <a:gd name="T30" fmla="*/ 2 w 5"/>
                  <a:gd name="T31" fmla="*/ 5 h 5"/>
                  <a:gd name="T32" fmla="*/ 3 w 5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lnTo>
                      <a:pt x="4" y="5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65" name="Freeform 850"/>
              <p:cNvSpPr>
                <a:spLocks/>
              </p:cNvSpPr>
              <p:nvPr/>
            </p:nvSpPr>
            <p:spPr bwMode="auto">
              <a:xfrm>
                <a:off x="2406" y="3323"/>
                <a:ext cx="90" cy="106"/>
              </a:xfrm>
              <a:custGeom>
                <a:avLst/>
                <a:gdLst>
                  <a:gd name="T0" fmla="*/ 75 w 90"/>
                  <a:gd name="T1" fmla="*/ 34 h 106"/>
                  <a:gd name="T2" fmla="*/ 78 w 90"/>
                  <a:gd name="T3" fmla="*/ 33 h 106"/>
                  <a:gd name="T4" fmla="*/ 83 w 90"/>
                  <a:gd name="T5" fmla="*/ 30 h 106"/>
                  <a:gd name="T6" fmla="*/ 85 w 90"/>
                  <a:gd name="T7" fmla="*/ 28 h 106"/>
                  <a:gd name="T8" fmla="*/ 86 w 90"/>
                  <a:gd name="T9" fmla="*/ 27 h 106"/>
                  <a:gd name="T10" fmla="*/ 87 w 90"/>
                  <a:gd name="T11" fmla="*/ 18 h 106"/>
                  <a:gd name="T12" fmla="*/ 86 w 90"/>
                  <a:gd name="T13" fmla="*/ 16 h 106"/>
                  <a:gd name="T14" fmla="*/ 84 w 90"/>
                  <a:gd name="T15" fmla="*/ 11 h 106"/>
                  <a:gd name="T16" fmla="*/ 80 w 90"/>
                  <a:gd name="T17" fmla="*/ 5 h 106"/>
                  <a:gd name="T18" fmla="*/ 74 w 90"/>
                  <a:gd name="T19" fmla="*/ 1 h 106"/>
                  <a:gd name="T20" fmla="*/ 71 w 90"/>
                  <a:gd name="T21" fmla="*/ 0 h 106"/>
                  <a:gd name="T22" fmla="*/ 68 w 90"/>
                  <a:gd name="T23" fmla="*/ 0 h 106"/>
                  <a:gd name="T24" fmla="*/ 64 w 90"/>
                  <a:gd name="T25" fmla="*/ 0 h 106"/>
                  <a:gd name="T26" fmla="*/ 55 w 90"/>
                  <a:gd name="T27" fmla="*/ 0 h 106"/>
                  <a:gd name="T28" fmla="*/ 47 w 90"/>
                  <a:gd name="T29" fmla="*/ 0 h 106"/>
                  <a:gd name="T30" fmla="*/ 43 w 90"/>
                  <a:gd name="T31" fmla="*/ 0 h 106"/>
                  <a:gd name="T32" fmla="*/ 40 w 90"/>
                  <a:gd name="T33" fmla="*/ 0 h 106"/>
                  <a:gd name="T34" fmla="*/ 37 w 90"/>
                  <a:gd name="T35" fmla="*/ 1 h 106"/>
                  <a:gd name="T36" fmla="*/ 32 w 90"/>
                  <a:gd name="T37" fmla="*/ 4 h 106"/>
                  <a:gd name="T38" fmla="*/ 30 w 90"/>
                  <a:gd name="T39" fmla="*/ 6 h 106"/>
                  <a:gd name="T40" fmla="*/ 25 w 90"/>
                  <a:gd name="T41" fmla="*/ 14 h 106"/>
                  <a:gd name="T42" fmla="*/ 22 w 90"/>
                  <a:gd name="T43" fmla="*/ 19 h 106"/>
                  <a:gd name="T44" fmla="*/ 5 w 90"/>
                  <a:gd name="T45" fmla="*/ 14 h 106"/>
                  <a:gd name="T46" fmla="*/ 3 w 90"/>
                  <a:gd name="T47" fmla="*/ 11 h 106"/>
                  <a:gd name="T48" fmla="*/ 1 w 90"/>
                  <a:gd name="T49" fmla="*/ 10 h 106"/>
                  <a:gd name="T50" fmla="*/ 0 w 90"/>
                  <a:gd name="T51" fmla="*/ 15 h 106"/>
                  <a:gd name="T52" fmla="*/ 3 w 90"/>
                  <a:gd name="T53" fmla="*/ 24 h 106"/>
                  <a:gd name="T54" fmla="*/ 6 w 90"/>
                  <a:gd name="T55" fmla="*/ 26 h 106"/>
                  <a:gd name="T56" fmla="*/ 9 w 90"/>
                  <a:gd name="T57" fmla="*/ 27 h 106"/>
                  <a:gd name="T58" fmla="*/ 13 w 90"/>
                  <a:gd name="T59" fmla="*/ 29 h 106"/>
                  <a:gd name="T60" fmla="*/ 18 w 90"/>
                  <a:gd name="T61" fmla="*/ 31 h 106"/>
                  <a:gd name="T62" fmla="*/ 23 w 90"/>
                  <a:gd name="T63" fmla="*/ 31 h 106"/>
                  <a:gd name="T64" fmla="*/ 27 w 90"/>
                  <a:gd name="T65" fmla="*/ 30 h 106"/>
                  <a:gd name="T66" fmla="*/ 32 w 90"/>
                  <a:gd name="T67" fmla="*/ 28 h 106"/>
                  <a:gd name="T68" fmla="*/ 18 w 90"/>
                  <a:gd name="T69" fmla="*/ 79 h 106"/>
                  <a:gd name="T70" fmla="*/ 33 w 90"/>
                  <a:gd name="T71" fmla="*/ 94 h 106"/>
                  <a:gd name="T72" fmla="*/ 41 w 90"/>
                  <a:gd name="T73" fmla="*/ 100 h 106"/>
                  <a:gd name="T74" fmla="*/ 36 w 90"/>
                  <a:gd name="T75" fmla="*/ 101 h 106"/>
                  <a:gd name="T76" fmla="*/ 31 w 90"/>
                  <a:gd name="T77" fmla="*/ 105 h 106"/>
                  <a:gd name="T78" fmla="*/ 49 w 90"/>
                  <a:gd name="T79" fmla="*/ 106 h 106"/>
                  <a:gd name="T80" fmla="*/ 53 w 90"/>
                  <a:gd name="T81" fmla="*/ 100 h 106"/>
                  <a:gd name="T82" fmla="*/ 50 w 90"/>
                  <a:gd name="T83" fmla="*/ 95 h 106"/>
                  <a:gd name="T84" fmla="*/ 50 w 90"/>
                  <a:gd name="T85" fmla="*/ 83 h 106"/>
                  <a:gd name="T86" fmla="*/ 59 w 90"/>
                  <a:gd name="T87" fmla="*/ 86 h 106"/>
                  <a:gd name="T88" fmla="*/ 60 w 90"/>
                  <a:gd name="T89" fmla="*/ 96 h 106"/>
                  <a:gd name="T90" fmla="*/ 58 w 90"/>
                  <a:gd name="T91" fmla="*/ 101 h 106"/>
                  <a:gd name="T92" fmla="*/ 57 w 90"/>
                  <a:gd name="T93" fmla="*/ 104 h 106"/>
                  <a:gd name="T94" fmla="*/ 62 w 90"/>
                  <a:gd name="T95" fmla="*/ 104 h 106"/>
                  <a:gd name="T96" fmla="*/ 80 w 90"/>
                  <a:gd name="T97" fmla="*/ 104 h 106"/>
                  <a:gd name="T98" fmla="*/ 75 w 90"/>
                  <a:gd name="T99" fmla="*/ 101 h 106"/>
                  <a:gd name="T100" fmla="*/ 72 w 90"/>
                  <a:gd name="T101" fmla="*/ 99 h 106"/>
                  <a:gd name="T102" fmla="*/ 80 w 90"/>
                  <a:gd name="T103" fmla="*/ 8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106">
                    <a:moveTo>
                      <a:pt x="82" y="79"/>
                    </a:moveTo>
                    <a:lnTo>
                      <a:pt x="90" y="79"/>
                    </a:lnTo>
                    <a:lnTo>
                      <a:pt x="75" y="42"/>
                    </a:lnTo>
                    <a:lnTo>
                      <a:pt x="75" y="34"/>
                    </a:lnTo>
                    <a:lnTo>
                      <a:pt x="75" y="34"/>
                    </a:lnTo>
                    <a:lnTo>
                      <a:pt x="76" y="34"/>
                    </a:lnTo>
                    <a:lnTo>
                      <a:pt x="77" y="34"/>
                    </a:lnTo>
                    <a:lnTo>
                      <a:pt x="78" y="33"/>
                    </a:lnTo>
                    <a:lnTo>
                      <a:pt x="79" y="33"/>
                    </a:lnTo>
                    <a:lnTo>
                      <a:pt x="80" y="32"/>
                    </a:lnTo>
                    <a:lnTo>
                      <a:pt x="81" y="31"/>
                    </a:lnTo>
                    <a:lnTo>
                      <a:pt x="83" y="30"/>
                    </a:lnTo>
                    <a:lnTo>
                      <a:pt x="83" y="30"/>
                    </a:lnTo>
                    <a:lnTo>
                      <a:pt x="84" y="29"/>
                    </a:lnTo>
                    <a:lnTo>
                      <a:pt x="84" y="29"/>
                    </a:lnTo>
                    <a:lnTo>
                      <a:pt x="85" y="28"/>
                    </a:lnTo>
                    <a:lnTo>
                      <a:pt x="85" y="28"/>
                    </a:lnTo>
                    <a:lnTo>
                      <a:pt x="85" y="28"/>
                    </a:lnTo>
                    <a:lnTo>
                      <a:pt x="86" y="27"/>
                    </a:lnTo>
                    <a:lnTo>
                      <a:pt x="86" y="27"/>
                    </a:lnTo>
                    <a:lnTo>
                      <a:pt x="86" y="25"/>
                    </a:lnTo>
                    <a:lnTo>
                      <a:pt x="87" y="23"/>
                    </a:lnTo>
                    <a:lnTo>
                      <a:pt x="87" y="21"/>
                    </a:lnTo>
                    <a:lnTo>
                      <a:pt x="87" y="18"/>
                    </a:lnTo>
                    <a:lnTo>
                      <a:pt x="87" y="18"/>
                    </a:lnTo>
                    <a:lnTo>
                      <a:pt x="87" y="18"/>
                    </a:lnTo>
                    <a:lnTo>
                      <a:pt x="87" y="17"/>
                    </a:lnTo>
                    <a:lnTo>
                      <a:pt x="86" y="16"/>
                    </a:lnTo>
                    <a:lnTo>
                      <a:pt x="86" y="15"/>
                    </a:lnTo>
                    <a:lnTo>
                      <a:pt x="85" y="14"/>
                    </a:lnTo>
                    <a:lnTo>
                      <a:pt x="85" y="12"/>
                    </a:lnTo>
                    <a:lnTo>
                      <a:pt x="84" y="11"/>
                    </a:lnTo>
                    <a:lnTo>
                      <a:pt x="83" y="9"/>
                    </a:lnTo>
                    <a:lnTo>
                      <a:pt x="82" y="8"/>
                    </a:lnTo>
                    <a:lnTo>
                      <a:pt x="81" y="6"/>
                    </a:lnTo>
                    <a:lnTo>
                      <a:pt x="80" y="5"/>
                    </a:lnTo>
                    <a:lnTo>
                      <a:pt x="78" y="4"/>
                    </a:lnTo>
                    <a:lnTo>
                      <a:pt x="77" y="3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3" y="1"/>
                    </a:lnTo>
                    <a:lnTo>
                      <a:pt x="73" y="0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70" y="0"/>
                    </a:lnTo>
                    <a:lnTo>
                      <a:pt x="69" y="0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8" y="0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6" y="1"/>
                    </a:lnTo>
                    <a:lnTo>
                      <a:pt x="35" y="2"/>
                    </a:lnTo>
                    <a:lnTo>
                      <a:pt x="33" y="3"/>
                    </a:lnTo>
                    <a:lnTo>
                      <a:pt x="32" y="4"/>
                    </a:lnTo>
                    <a:lnTo>
                      <a:pt x="31" y="5"/>
                    </a:lnTo>
                    <a:lnTo>
                      <a:pt x="31" y="6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29" y="8"/>
                    </a:lnTo>
                    <a:lnTo>
                      <a:pt x="27" y="10"/>
                    </a:lnTo>
                    <a:lnTo>
                      <a:pt x="26" y="12"/>
                    </a:lnTo>
                    <a:lnTo>
                      <a:pt x="25" y="14"/>
                    </a:lnTo>
                    <a:lnTo>
                      <a:pt x="24" y="16"/>
                    </a:lnTo>
                    <a:lnTo>
                      <a:pt x="23" y="17"/>
                    </a:lnTo>
                    <a:lnTo>
                      <a:pt x="23" y="18"/>
                    </a:lnTo>
                    <a:lnTo>
                      <a:pt x="22" y="19"/>
                    </a:lnTo>
                    <a:lnTo>
                      <a:pt x="7" y="17"/>
                    </a:lnTo>
                    <a:lnTo>
                      <a:pt x="6" y="16"/>
                    </a:lnTo>
                    <a:lnTo>
                      <a:pt x="6" y="15"/>
                    </a:lnTo>
                    <a:lnTo>
                      <a:pt x="5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2" y="24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4" y="25"/>
                    </a:lnTo>
                    <a:lnTo>
                      <a:pt x="5" y="25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7" y="26"/>
                    </a:lnTo>
                    <a:lnTo>
                      <a:pt x="7" y="26"/>
                    </a:lnTo>
                    <a:lnTo>
                      <a:pt x="8" y="27"/>
                    </a:lnTo>
                    <a:lnTo>
                      <a:pt x="9" y="27"/>
                    </a:lnTo>
                    <a:lnTo>
                      <a:pt x="10" y="28"/>
                    </a:lnTo>
                    <a:lnTo>
                      <a:pt x="11" y="28"/>
                    </a:lnTo>
                    <a:lnTo>
                      <a:pt x="12" y="28"/>
                    </a:lnTo>
                    <a:lnTo>
                      <a:pt x="13" y="29"/>
                    </a:lnTo>
                    <a:lnTo>
                      <a:pt x="15" y="29"/>
                    </a:lnTo>
                    <a:lnTo>
                      <a:pt x="16" y="30"/>
                    </a:lnTo>
                    <a:lnTo>
                      <a:pt x="17" y="30"/>
                    </a:lnTo>
                    <a:lnTo>
                      <a:pt x="18" y="31"/>
                    </a:lnTo>
                    <a:lnTo>
                      <a:pt x="19" y="31"/>
                    </a:lnTo>
                    <a:lnTo>
                      <a:pt x="21" y="31"/>
                    </a:lnTo>
                    <a:lnTo>
                      <a:pt x="22" y="31"/>
                    </a:lnTo>
                    <a:lnTo>
                      <a:pt x="23" y="31"/>
                    </a:lnTo>
                    <a:lnTo>
                      <a:pt x="24" y="31"/>
                    </a:lnTo>
                    <a:lnTo>
                      <a:pt x="24" y="31"/>
                    </a:lnTo>
                    <a:lnTo>
                      <a:pt x="26" y="31"/>
                    </a:lnTo>
                    <a:lnTo>
                      <a:pt x="27" y="30"/>
                    </a:lnTo>
                    <a:lnTo>
                      <a:pt x="28" y="30"/>
                    </a:lnTo>
                    <a:lnTo>
                      <a:pt x="29" y="29"/>
                    </a:lnTo>
                    <a:lnTo>
                      <a:pt x="31" y="29"/>
                    </a:lnTo>
                    <a:lnTo>
                      <a:pt x="32" y="28"/>
                    </a:lnTo>
                    <a:lnTo>
                      <a:pt x="33" y="27"/>
                    </a:lnTo>
                    <a:lnTo>
                      <a:pt x="35" y="26"/>
                    </a:lnTo>
                    <a:lnTo>
                      <a:pt x="35" y="40"/>
                    </a:lnTo>
                    <a:lnTo>
                      <a:pt x="18" y="79"/>
                    </a:lnTo>
                    <a:lnTo>
                      <a:pt x="28" y="79"/>
                    </a:lnTo>
                    <a:lnTo>
                      <a:pt x="29" y="85"/>
                    </a:lnTo>
                    <a:lnTo>
                      <a:pt x="31" y="90"/>
                    </a:lnTo>
                    <a:lnTo>
                      <a:pt x="33" y="94"/>
                    </a:lnTo>
                    <a:lnTo>
                      <a:pt x="36" y="96"/>
                    </a:lnTo>
                    <a:lnTo>
                      <a:pt x="38" y="98"/>
                    </a:lnTo>
                    <a:lnTo>
                      <a:pt x="40" y="99"/>
                    </a:lnTo>
                    <a:lnTo>
                      <a:pt x="41" y="100"/>
                    </a:lnTo>
                    <a:lnTo>
                      <a:pt x="41" y="100"/>
                    </a:lnTo>
                    <a:lnTo>
                      <a:pt x="39" y="100"/>
                    </a:lnTo>
                    <a:lnTo>
                      <a:pt x="37" y="100"/>
                    </a:lnTo>
                    <a:lnTo>
                      <a:pt x="36" y="101"/>
                    </a:lnTo>
                    <a:lnTo>
                      <a:pt x="34" y="102"/>
                    </a:lnTo>
                    <a:lnTo>
                      <a:pt x="33" y="103"/>
                    </a:lnTo>
                    <a:lnTo>
                      <a:pt x="32" y="104"/>
                    </a:lnTo>
                    <a:lnTo>
                      <a:pt x="31" y="105"/>
                    </a:lnTo>
                    <a:lnTo>
                      <a:pt x="31" y="106"/>
                    </a:lnTo>
                    <a:lnTo>
                      <a:pt x="44" y="106"/>
                    </a:lnTo>
                    <a:lnTo>
                      <a:pt x="49" y="103"/>
                    </a:lnTo>
                    <a:lnTo>
                      <a:pt x="49" y="106"/>
                    </a:lnTo>
                    <a:lnTo>
                      <a:pt x="52" y="106"/>
                    </a:lnTo>
                    <a:lnTo>
                      <a:pt x="53" y="104"/>
                    </a:lnTo>
                    <a:lnTo>
                      <a:pt x="53" y="102"/>
                    </a:lnTo>
                    <a:lnTo>
                      <a:pt x="53" y="100"/>
                    </a:lnTo>
                    <a:lnTo>
                      <a:pt x="52" y="99"/>
                    </a:lnTo>
                    <a:lnTo>
                      <a:pt x="51" y="98"/>
                    </a:lnTo>
                    <a:lnTo>
                      <a:pt x="51" y="97"/>
                    </a:lnTo>
                    <a:lnTo>
                      <a:pt x="50" y="95"/>
                    </a:lnTo>
                    <a:lnTo>
                      <a:pt x="50" y="93"/>
                    </a:lnTo>
                    <a:lnTo>
                      <a:pt x="50" y="90"/>
                    </a:lnTo>
                    <a:lnTo>
                      <a:pt x="50" y="87"/>
                    </a:lnTo>
                    <a:lnTo>
                      <a:pt x="50" y="83"/>
                    </a:lnTo>
                    <a:lnTo>
                      <a:pt x="51" y="79"/>
                    </a:lnTo>
                    <a:lnTo>
                      <a:pt x="58" y="79"/>
                    </a:lnTo>
                    <a:lnTo>
                      <a:pt x="59" y="83"/>
                    </a:lnTo>
                    <a:lnTo>
                      <a:pt x="59" y="86"/>
                    </a:lnTo>
                    <a:lnTo>
                      <a:pt x="60" y="89"/>
                    </a:lnTo>
                    <a:lnTo>
                      <a:pt x="60" y="91"/>
                    </a:lnTo>
                    <a:lnTo>
                      <a:pt x="60" y="94"/>
                    </a:lnTo>
                    <a:lnTo>
                      <a:pt x="60" y="96"/>
                    </a:lnTo>
                    <a:lnTo>
                      <a:pt x="60" y="97"/>
                    </a:lnTo>
                    <a:lnTo>
                      <a:pt x="60" y="99"/>
                    </a:lnTo>
                    <a:lnTo>
                      <a:pt x="59" y="100"/>
                    </a:lnTo>
                    <a:lnTo>
                      <a:pt x="58" y="101"/>
                    </a:lnTo>
                    <a:lnTo>
                      <a:pt x="58" y="102"/>
                    </a:lnTo>
                    <a:lnTo>
                      <a:pt x="57" y="103"/>
                    </a:lnTo>
                    <a:lnTo>
                      <a:pt x="57" y="103"/>
                    </a:lnTo>
                    <a:lnTo>
                      <a:pt x="57" y="104"/>
                    </a:lnTo>
                    <a:lnTo>
                      <a:pt x="58" y="105"/>
                    </a:lnTo>
                    <a:lnTo>
                      <a:pt x="58" y="106"/>
                    </a:lnTo>
                    <a:lnTo>
                      <a:pt x="62" y="106"/>
                    </a:lnTo>
                    <a:lnTo>
                      <a:pt x="62" y="104"/>
                    </a:lnTo>
                    <a:lnTo>
                      <a:pt x="67" y="106"/>
                    </a:lnTo>
                    <a:lnTo>
                      <a:pt x="81" y="106"/>
                    </a:lnTo>
                    <a:lnTo>
                      <a:pt x="81" y="105"/>
                    </a:lnTo>
                    <a:lnTo>
                      <a:pt x="80" y="104"/>
                    </a:lnTo>
                    <a:lnTo>
                      <a:pt x="79" y="103"/>
                    </a:lnTo>
                    <a:lnTo>
                      <a:pt x="78" y="102"/>
                    </a:lnTo>
                    <a:lnTo>
                      <a:pt x="76" y="101"/>
                    </a:lnTo>
                    <a:lnTo>
                      <a:pt x="75" y="101"/>
                    </a:lnTo>
                    <a:lnTo>
                      <a:pt x="73" y="100"/>
                    </a:lnTo>
                    <a:lnTo>
                      <a:pt x="70" y="100"/>
                    </a:lnTo>
                    <a:lnTo>
                      <a:pt x="71" y="100"/>
                    </a:lnTo>
                    <a:lnTo>
                      <a:pt x="72" y="99"/>
                    </a:lnTo>
                    <a:lnTo>
                      <a:pt x="74" y="98"/>
                    </a:lnTo>
                    <a:lnTo>
                      <a:pt x="76" y="96"/>
                    </a:lnTo>
                    <a:lnTo>
                      <a:pt x="78" y="93"/>
                    </a:lnTo>
                    <a:lnTo>
                      <a:pt x="80" y="89"/>
                    </a:lnTo>
                    <a:lnTo>
                      <a:pt x="81" y="85"/>
                    </a:lnTo>
                    <a:lnTo>
                      <a:pt x="82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66" name="Freeform 851"/>
              <p:cNvSpPr>
                <a:spLocks/>
              </p:cNvSpPr>
              <p:nvPr/>
            </p:nvSpPr>
            <p:spPr bwMode="auto">
              <a:xfrm>
                <a:off x="2449" y="3308"/>
                <a:ext cx="26" cy="23"/>
              </a:xfrm>
              <a:custGeom>
                <a:avLst/>
                <a:gdLst>
                  <a:gd name="T0" fmla="*/ 26 w 26"/>
                  <a:gd name="T1" fmla="*/ 23 h 23"/>
                  <a:gd name="T2" fmla="*/ 26 w 26"/>
                  <a:gd name="T3" fmla="*/ 0 h 23"/>
                  <a:gd name="T4" fmla="*/ 0 w 26"/>
                  <a:gd name="T5" fmla="*/ 5 h 23"/>
                  <a:gd name="T6" fmla="*/ 0 w 26"/>
                  <a:gd name="T7" fmla="*/ 23 h 23"/>
                  <a:gd name="T8" fmla="*/ 26 w 26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6" y="23"/>
                    </a:moveTo>
                    <a:lnTo>
                      <a:pt x="26" y="0"/>
                    </a:lnTo>
                    <a:lnTo>
                      <a:pt x="0" y="5"/>
                    </a:lnTo>
                    <a:lnTo>
                      <a:pt x="0" y="23"/>
                    </a:lnTo>
                    <a:lnTo>
                      <a:pt x="26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67" name="Freeform 852"/>
              <p:cNvSpPr>
                <a:spLocks/>
              </p:cNvSpPr>
              <p:nvPr/>
            </p:nvSpPr>
            <p:spPr bwMode="auto">
              <a:xfrm>
                <a:off x="2415" y="3324"/>
                <a:ext cx="77" cy="76"/>
              </a:xfrm>
              <a:custGeom>
                <a:avLst/>
                <a:gdLst>
                  <a:gd name="T0" fmla="*/ 35 w 77"/>
                  <a:gd name="T1" fmla="*/ 0 h 76"/>
                  <a:gd name="T2" fmla="*/ 33 w 77"/>
                  <a:gd name="T3" fmla="*/ 0 h 76"/>
                  <a:gd name="T4" fmla="*/ 31 w 77"/>
                  <a:gd name="T5" fmla="*/ 1 h 76"/>
                  <a:gd name="T6" fmla="*/ 28 w 77"/>
                  <a:gd name="T7" fmla="*/ 2 h 76"/>
                  <a:gd name="T8" fmla="*/ 25 w 77"/>
                  <a:gd name="T9" fmla="*/ 4 h 76"/>
                  <a:gd name="T10" fmla="*/ 22 w 77"/>
                  <a:gd name="T11" fmla="*/ 8 h 76"/>
                  <a:gd name="T12" fmla="*/ 18 w 77"/>
                  <a:gd name="T13" fmla="*/ 13 h 76"/>
                  <a:gd name="T14" fmla="*/ 15 w 77"/>
                  <a:gd name="T15" fmla="*/ 18 h 76"/>
                  <a:gd name="T16" fmla="*/ 12 w 77"/>
                  <a:gd name="T17" fmla="*/ 20 h 76"/>
                  <a:gd name="T18" fmla="*/ 9 w 77"/>
                  <a:gd name="T19" fmla="*/ 20 h 76"/>
                  <a:gd name="T20" fmla="*/ 5 w 77"/>
                  <a:gd name="T21" fmla="*/ 19 h 76"/>
                  <a:gd name="T22" fmla="*/ 2 w 77"/>
                  <a:gd name="T23" fmla="*/ 18 h 76"/>
                  <a:gd name="T24" fmla="*/ 0 w 77"/>
                  <a:gd name="T25" fmla="*/ 24 h 76"/>
                  <a:gd name="T26" fmla="*/ 1 w 77"/>
                  <a:gd name="T27" fmla="*/ 24 h 76"/>
                  <a:gd name="T28" fmla="*/ 2 w 77"/>
                  <a:gd name="T29" fmla="*/ 25 h 76"/>
                  <a:gd name="T30" fmla="*/ 3 w 77"/>
                  <a:gd name="T31" fmla="*/ 25 h 76"/>
                  <a:gd name="T32" fmla="*/ 4 w 77"/>
                  <a:gd name="T33" fmla="*/ 25 h 76"/>
                  <a:gd name="T34" fmla="*/ 8 w 77"/>
                  <a:gd name="T35" fmla="*/ 27 h 76"/>
                  <a:gd name="T36" fmla="*/ 11 w 77"/>
                  <a:gd name="T37" fmla="*/ 28 h 76"/>
                  <a:gd name="T38" fmla="*/ 14 w 77"/>
                  <a:gd name="T39" fmla="*/ 28 h 76"/>
                  <a:gd name="T40" fmla="*/ 18 w 77"/>
                  <a:gd name="T41" fmla="*/ 27 h 76"/>
                  <a:gd name="T42" fmla="*/ 20 w 77"/>
                  <a:gd name="T43" fmla="*/ 26 h 76"/>
                  <a:gd name="T44" fmla="*/ 23 w 77"/>
                  <a:gd name="T45" fmla="*/ 24 h 76"/>
                  <a:gd name="T46" fmla="*/ 26 w 77"/>
                  <a:gd name="T47" fmla="*/ 22 h 76"/>
                  <a:gd name="T48" fmla="*/ 28 w 77"/>
                  <a:gd name="T49" fmla="*/ 21 h 76"/>
                  <a:gd name="T50" fmla="*/ 13 w 77"/>
                  <a:gd name="T51" fmla="*/ 76 h 76"/>
                  <a:gd name="T52" fmla="*/ 64 w 77"/>
                  <a:gd name="T53" fmla="*/ 42 h 76"/>
                  <a:gd name="T54" fmla="*/ 72 w 77"/>
                  <a:gd name="T55" fmla="*/ 30 h 76"/>
                  <a:gd name="T56" fmla="*/ 76 w 77"/>
                  <a:gd name="T57" fmla="*/ 25 h 76"/>
                  <a:gd name="T58" fmla="*/ 76 w 77"/>
                  <a:gd name="T59" fmla="*/ 23 h 76"/>
                  <a:gd name="T60" fmla="*/ 76 w 77"/>
                  <a:gd name="T61" fmla="*/ 21 h 76"/>
                  <a:gd name="T62" fmla="*/ 76 w 77"/>
                  <a:gd name="T63" fmla="*/ 18 h 76"/>
                  <a:gd name="T64" fmla="*/ 75 w 77"/>
                  <a:gd name="T65" fmla="*/ 14 h 76"/>
                  <a:gd name="T66" fmla="*/ 73 w 77"/>
                  <a:gd name="T67" fmla="*/ 10 h 76"/>
                  <a:gd name="T68" fmla="*/ 70 w 77"/>
                  <a:gd name="T69" fmla="*/ 6 h 76"/>
                  <a:gd name="T70" fmla="*/ 67 w 77"/>
                  <a:gd name="T71" fmla="*/ 4 h 76"/>
                  <a:gd name="T72" fmla="*/ 65 w 77"/>
                  <a:gd name="T73" fmla="*/ 2 h 76"/>
                  <a:gd name="T74" fmla="*/ 63 w 77"/>
                  <a:gd name="T75" fmla="*/ 1 h 76"/>
                  <a:gd name="T76" fmla="*/ 60 w 77"/>
                  <a:gd name="T77" fmla="*/ 1 h 76"/>
                  <a:gd name="T78" fmla="*/ 59 w 77"/>
                  <a:gd name="T79" fmla="*/ 0 h 76"/>
                  <a:gd name="T80" fmla="*/ 45 w 77"/>
                  <a:gd name="T81" fmla="*/ 1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7" h="76">
                    <a:moveTo>
                      <a:pt x="35" y="0"/>
                    </a:moveTo>
                    <a:lnTo>
                      <a:pt x="35" y="0"/>
                    </a:lnTo>
                    <a:lnTo>
                      <a:pt x="34" y="0"/>
                    </a:lnTo>
                    <a:lnTo>
                      <a:pt x="33" y="0"/>
                    </a:lnTo>
                    <a:lnTo>
                      <a:pt x="32" y="0"/>
                    </a:lnTo>
                    <a:lnTo>
                      <a:pt x="31" y="1"/>
                    </a:lnTo>
                    <a:lnTo>
                      <a:pt x="29" y="1"/>
                    </a:lnTo>
                    <a:lnTo>
                      <a:pt x="28" y="2"/>
                    </a:lnTo>
                    <a:lnTo>
                      <a:pt x="26" y="3"/>
                    </a:lnTo>
                    <a:lnTo>
                      <a:pt x="25" y="4"/>
                    </a:lnTo>
                    <a:lnTo>
                      <a:pt x="23" y="6"/>
                    </a:lnTo>
                    <a:lnTo>
                      <a:pt x="22" y="8"/>
                    </a:lnTo>
                    <a:lnTo>
                      <a:pt x="20" y="10"/>
                    </a:lnTo>
                    <a:lnTo>
                      <a:pt x="18" y="13"/>
                    </a:lnTo>
                    <a:lnTo>
                      <a:pt x="17" y="15"/>
                    </a:lnTo>
                    <a:lnTo>
                      <a:pt x="15" y="18"/>
                    </a:lnTo>
                    <a:lnTo>
                      <a:pt x="14" y="20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7" y="19"/>
                    </a:lnTo>
                    <a:lnTo>
                      <a:pt x="5" y="19"/>
                    </a:lnTo>
                    <a:lnTo>
                      <a:pt x="3" y="19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6" y="26"/>
                    </a:lnTo>
                    <a:lnTo>
                      <a:pt x="8" y="27"/>
                    </a:lnTo>
                    <a:lnTo>
                      <a:pt x="9" y="27"/>
                    </a:lnTo>
                    <a:lnTo>
                      <a:pt x="11" y="28"/>
                    </a:lnTo>
                    <a:lnTo>
                      <a:pt x="12" y="28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8" y="27"/>
                    </a:lnTo>
                    <a:lnTo>
                      <a:pt x="19" y="26"/>
                    </a:lnTo>
                    <a:lnTo>
                      <a:pt x="20" y="26"/>
                    </a:lnTo>
                    <a:lnTo>
                      <a:pt x="22" y="25"/>
                    </a:lnTo>
                    <a:lnTo>
                      <a:pt x="23" y="24"/>
                    </a:lnTo>
                    <a:lnTo>
                      <a:pt x="25" y="22"/>
                    </a:lnTo>
                    <a:lnTo>
                      <a:pt x="26" y="22"/>
                    </a:lnTo>
                    <a:lnTo>
                      <a:pt x="28" y="21"/>
                    </a:lnTo>
                    <a:lnTo>
                      <a:pt x="28" y="21"/>
                    </a:lnTo>
                    <a:lnTo>
                      <a:pt x="28" y="39"/>
                    </a:lnTo>
                    <a:lnTo>
                      <a:pt x="13" y="76"/>
                    </a:lnTo>
                    <a:lnTo>
                      <a:pt x="77" y="76"/>
                    </a:lnTo>
                    <a:lnTo>
                      <a:pt x="64" y="42"/>
                    </a:lnTo>
                    <a:lnTo>
                      <a:pt x="64" y="33"/>
                    </a:lnTo>
                    <a:lnTo>
                      <a:pt x="72" y="30"/>
                    </a:lnTo>
                    <a:lnTo>
                      <a:pt x="76" y="25"/>
                    </a:lnTo>
                    <a:lnTo>
                      <a:pt x="76" y="25"/>
                    </a:lnTo>
                    <a:lnTo>
                      <a:pt x="76" y="24"/>
                    </a:lnTo>
                    <a:lnTo>
                      <a:pt x="76" y="23"/>
                    </a:lnTo>
                    <a:lnTo>
                      <a:pt x="76" y="22"/>
                    </a:lnTo>
                    <a:lnTo>
                      <a:pt x="76" y="21"/>
                    </a:lnTo>
                    <a:lnTo>
                      <a:pt x="76" y="19"/>
                    </a:lnTo>
                    <a:lnTo>
                      <a:pt x="76" y="18"/>
                    </a:lnTo>
                    <a:lnTo>
                      <a:pt x="75" y="16"/>
                    </a:lnTo>
                    <a:lnTo>
                      <a:pt x="75" y="14"/>
                    </a:lnTo>
                    <a:lnTo>
                      <a:pt x="74" y="12"/>
                    </a:lnTo>
                    <a:lnTo>
                      <a:pt x="73" y="10"/>
                    </a:lnTo>
                    <a:lnTo>
                      <a:pt x="71" y="8"/>
                    </a:lnTo>
                    <a:lnTo>
                      <a:pt x="70" y="6"/>
                    </a:lnTo>
                    <a:lnTo>
                      <a:pt x="69" y="5"/>
                    </a:lnTo>
                    <a:lnTo>
                      <a:pt x="67" y="4"/>
                    </a:lnTo>
                    <a:lnTo>
                      <a:pt x="66" y="3"/>
                    </a:lnTo>
                    <a:lnTo>
                      <a:pt x="65" y="2"/>
                    </a:lnTo>
                    <a:lnTo>
                      <a:pt x="64" y="2"/>
                    </a:lnTo>
                    <a:lnTo>
                      <a:pt x="63" y="1"/>
                    </a:lnTo>
                    <a:lnTo>
                      <a:pt x="61" y="1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45" y="1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77ED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68" name="Freeform 853"/>
              <p:cNvSpPr>
                <a:spLocks/>
              </p:cNvSpPr>
              <p:nvPr/>
            </p:nvSpPr>
            <p:spPr bwMode="auto">
              <a:xfrm>
                <a:off x="2437" y="3402"/>
                <a:ext cx="18" cy="20"/>
              </a:xfrm>
              <a:custGeom>
                <a:avLst/>
                <a:gdLst>
                  <a:gd name="T0" fmla="*/ 0 w 18"/>
                  <a:gd name="T1" fmla="*/ 0 h 20"/>
                  <a:gd name="T2" fmla="*/ 0 w 18"/>
                  <a:gd name="T3" fmla="*/ 1 h 20"/>
                  <a:gd name="T4" fmla="*/ 0 w 18"/>
                  <a:gd name="T5" fmla="*/ 2 h 20"/>
                  <a:gd name="T6" fmla="*/ 0 w 18"/>
                  <a:gd name="T7" fmla="*/ 3 h 20"/>
                  <a:gd name="T8" fmla="*/ 0 w 18"/>
                  <a:gd name="T9" fmla="*/ 3 h 20"/>
                  <a:gd name="T10" fmla="*/ 1 w 18"/>
                  <a:gd name="T11" fmla="*/ 7 h 20"/>
                  <a:gd name="T12" fmla="*/ 3 w 18"/>
                  <a:gd name="T13" fmla="*/ 11 h 20"/>
                  <a:gd name="T14" fmla="*/ 5 w 18"/>
                  <a:gd name="T15" fmla="*/ 14 h 20"/>
                  <a:gd name="T16" fmla="*/ 7 w 18"/>
                  <a:gd name="T17" fmla="*/ 16 h 20"/>
                  <a:gd name="T18" fmla="*/ 9 w 18"/>
                  <a:gd name="T19" fmla="*/ 18 h 20"/>
                  <a:gd name="T20" fmla="*/ 11 w 18"/>
                  <a:gd name="T21" fmla="*/ 19 h 20"/>
                  <a:gd name="T22" fmla="*/ 13 w 18"/>
                  <a:gd name="T23" fmla="*/ 20 h 20"/>
                  <a:gd name="T24" fmla="*/ 13 w 18"/>
                  <a:gd name="T25" fmla="*/ 20 h 20"/>
                  <a:gd name="T26" fmla="*/ 18 w 18"/>
                  <a:gd name="T27" fmla="*/ 20 h 20"/>
                  <a:gd name="T28" fmla="*/ 18 w 18"/>
                  <a:gd name="T29" fmla="*/ 20 h 20"/>
                  <a:gd name="T30" fmla="*/ 18 w 18"/>
                  <a:gd name="T31" fmla="*/ 19 h 20"/>
                  <a:gd name="T32" fmla="*/ 17 w 18"/>
                  <a:gd name="T33" fmla="*/ 17 h 20"/>
                  <a:gd name="T34" fmla="*/ 16 w 18"/>
                  <a:gd name="T35" fmla="*/ 14 h 20"/>
                  <a:gd name="T36" fmla="*/ 16 w 18"/>
                  <a:gd name="T37" fmla="*/ 11 h 20"/>
                  <a:gd name="T38" fmla="*/ 16 w 18"/>
                  <a:gd name="T39" fmla="*/ 8 h 20"/>
                  <a:gd name="T40" fmla="*/ 16 w 18"/>
                  <a:gd name="T41" fmla="*/ 4 h 20"/>
                  <a:gd name="T42" fmla="*/ 17 w 18"/>
                  <a:gd name="T43" fmla="*/ 0 h 20"/>
                  <a:gd name="T44" fmla="*/ 0 w 18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7" y="16"/>
                    </a:lnTo>
                    <a:lnTo>
                      <a:pt x="9" y="18"/>
                    </a:lnTo>
                    <a:lnTo>
                      <a:pt x="11" y="19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19"/>
                    </a:lnTo>
                    <a:lnTo>
                      <a:pt x="17" y="17"/>
                    </a:lnTo>
                    <a:lnTo>
                      <a:pt x="16" y="14"/>
                    </a:lnTo>
                    <a:lnTo>
                      <a:pt x="16" y="11"/>
                    </a:lnTo>
                    <a:lnTo>
                      <a:pt x="16" y="8"/>
                    </a:lnTo>
                    <a:lnTo>
                      <a:pt x="16" y="4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69" name="Freeform 854"/>
              <p:cNvSpPr>
                <a:spLocks/>
              </p:cNvSpPr>
              <p:nvPr/>
            </p:nvSpPr>
            <p:spPr bwMode="auto">
              <a:xfrm>
                <a:off x="2466" y="3402"/>
                <a:ext cx="19" cy="20"/>
              </a:xfrm>
              <a:custGeom>
                <a:avLst/>
                <a:gdLst>
                  <a:gd name="T0" fmla="*/ 0 w 19"/>
                  <a:gd name="T1" fmla="*/ 0 h 20"/>
                  <a:gd name="T2" fmla="*/ 2 w 19"/>
                  <a:gd name="T3" fmla="*/ 4 h 20"/>
                  <a:gd name="T4" fmla="*/ 3 w 19"/>
                  <a:gd name="T5" fmla="*/ 7 h 20"/>
                  <a:gd name="T6" fmla="*/ 3 w 19"/>
                  <a:gd name="T7" fmla="*/ 11 h 20"/>
                  <a:gd name="T8" fmla="*/ 3 w 19"/>
                  <a:gd name="T9" fmla="*/ 14 h 20"/>
                  <a:gd name="T10" fmla="*/ 3 w 19"/>
                  <a:gd name="T11" fmla="*/ 16 h 20"/>
                  <a:gd name="T12" fmla="*/ 3 w 19"/>
                  <a:gd name="T13" fmla="*/ 18 h 20"/>
                  <a:gd name="T14" fmla="*/ 2 w 19"/>
                  <a:gd name="T15" fmla="*/ 19 h 20"/>
                  <a:gd name="T16" fmla="*/ 2 w 19"/>
                  <a:gd name="T17" fmla="*/ 20 h 20"/>
                  <a:gd name="T18" fmla="*/ 9 w 19"/>
                  <a:gd name="T19" fmla="*/ 20 h 20"/>
                  <a:gd name="T20" fmla="*/ 9 w 19"/>
                  <a:gd name="T21" fmla="*/ 20 h 20"/>
                  <a:gd name="T22" fmla="*/ 10 w 19"/>
                  <a:gd name="T23" fmla="*/ 19 h 20"/>
                  <a:gd name="T24" fmla="*/ 11 w 19"/>
                  <a:gd name="T25" fmla="*/ 18 h 20"/>
                  <a:gd name="T26" fmla="*/ 13 w 19"/>
                  <a:gd name="T27" fmla="*/ 17 h 20"/>
                  <a:gd name="T28" fmla="*/ 14 w 19"/>
                  <a:gd name="T29" fmla="*/ 15 h 20"/>
                  <a:gd name="T30" fmla="*/ 16 w 19"/>
                  <a:gd name="T31" fmla="*/ 13 h 20"/>
                  <a:gd name="T32" fmla="*/ 17 w 19"/>
                  <a:gd name="T33" fmla="*/ 11 h 20"/>
                  <a:gd name="T34" fmla="*/ 18 w 19"/>
                  <a:gd name="T35" fmla="*/ 8 h 20"/>
                  <a:gd name="T36" fmla="*/ 18 w 19"/>
                  <a:gd name="T37" fmla="*/ 6 h 20"/>
                  <a:gd name="T38" fmla="*/ 19 w 19"/>
                  <a:gd name="T39" fmla="*/ 4 h 20"/>
                  <a:gd name="T40" fmla="*/ 19 w 19"/>
                  <a:gd name="T41" fmla="*/ 2 h 20"/>
                  <a:gd name="T42" fmla="*/ 18 w 19"/>
                  <a:gd name="T43" fmla="*/ 0 h 20"/>
                  <a:gd name="T44" fmla="*/ 0 w 19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20">
                    <a:moveTo>
                      <a:pt x="0" y="0"/>
                    </a:moveTo>
                    <a:lnTo>
                      <a:pt x="2" y="4"/>
                    </a:lnTo>
                    <a:lnTo>
                      <a:pt x="3" y="7"/>
                    </a:lnTo>
                    <a:lnTo>
                      <a:pt x="3" y="11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3" y="17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7" y="11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9" y="4"/>
                    </a:lnTo>
                    <a:lnTo>
                      <a:pt x="19" y="2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70" name="Freeform 855"/>
              <p:cNvSpPr>
                <a:spLocks/>
              </p:cNvSpPr>
              <p:nvPr/>
            </p:nvSpPr>
            <p:spPr bwMode="auto">
              <a:xfrm>
                <a:off x="2397" y="3286"/>
                <a:ext cx="73" cy="81"/>
              </a:xfrm>
              <a:custGeom>
                <a:avLst/>
                <a:gdLst>
                  <a:gd name="T0" fmla="*/ 73 w 73"/>
                  <a:gd name="T1" fmla="*/ 77 h 81"/>
                  <a:gd name="T2" fmla="*/ 4 w 73"/>
                  <a:gd name="T3" fmla="*/ 0 h 81"/>
                  <a:gd name="T4" fmla="*/ 0 w 73"/>
                  <a:gd name="T5" fmla="*/ 5 h 81"/>
                  <a:gd name="T6" fmla="*/ 68 w 73"/>
                  <a:gd name="T7" fmla="*/ 81 h 81"/>
                  <a:gd name="T8" fmla="*/ 73 w 73"/>
                  <a:gd name="T9" fmla="*/ 7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81">
                    <a:moveTo>
                      <a:pt x="73" y="77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68" y="81"/>
                    </a:lnTo>
                    <a:lnTo>
                      <a:pt x="73" y="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71" name="Freeform 856"/>
              <p:cNvSpPr>
                <a:spLocks/>
              </p:cNvSpPr>
              <p:nvPr/>
            </p:nvSpPr>
            <p:spPr bwMode="auto">
              <a:xfrm>
                <a:off x="2401" y="3291"/>
                <a:ext cx="65" cy="73"/>
              </a:xfrm>
              <a:custGeom>
                <a:avLst/>
                <a:gdLst>
                  <a:gd name="T0" fmla="*/ 65 w 65"/>
                  <a:gd name="T1" fmla="*/ 71 h 73"/>
                  <a:gd name="T2" fmla="*/ 2 w 65"/>
                  <a:gd name="T3" fmla="*/ 0 h 73"/>
                  <a:gd name="T4" fmla="*/ 0 w 65"/>
                  <a:gd name="T5" fmla="*/ 2 h 73"/>
                  <a:gd name="T6" fmla="*/ 63 w 65"/>
                  <a:gd name="T7" fmla="*/ 73 h 73"/>
                  <a:gd name="T8" fmla="*/ 65 w 65"/>
                  <a:gd name="T9" fmla="*/ 71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73">
                    <a:moveTo>
                      <a:pt x="65" y="7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63" y="73"/>
                    </a:lnTo>
                    <a:lnTo>
                      <a:pt x="65" y="71"/>
                    </a:lnTo>
                    <a:close/>
                  </a:path>
                </a:pathLst>
              </a:custGeom>
              <a:solidFill>
                <a:srgbClr val="CEB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72" name="Freeform 857"/>
              <p:cNvSpPr>
                <a:spLocks/>
              </p:cNvSpPr>
              <p:nvPr/>
            </p:nvSpPr>
            <p:spPr bwMode="auto">
              <a:xfrm>
                <a:off x="2451" y="3346"/>
                <a:ext cx="41" cy="15"/>
              </a:xfrm>
              <a:custGeom>
                <a:avLst/>
                <a:gdLst>
                  <a:gd name="T0" fmla="*/ 22 w 41"/>
                  <a:gd name="T1" fmla="*/ 14 h 15"/>
                  <a:gd name="T2" fmla="*/ 25 w 41"/>
                  <a:gd name="T3" fmla="*/ 13 h 15"/>
                  <a:gd name="T4" fmla="*/ 29 w 41"/>
                  <a:gd name="T5" fmla="*/ 12 h 15"/>
                  <a:gd name="T6" fmla="*/ 32 w 41"/>
                  <a:gd name="T7" fmla="*/ 11 h 15"/>
                  <a:gd name="T8" fmla="*/ 35 w 41"/>
                  <a:gd name="T9" fmla="*/ 10 h 15"/>
                  <a:gd name="T10" fmla="*/ 37 w 41"/>
                  <a:gd name="T11" fmla="*/ 8 h 15"/>
                  <a:gd name="T12" fmla="*/ 39 w 41"/>
                  <a:gd name="T13" fmla="*/ 7 h 15"/>
                  <a:gd name="T14" fmla="*/ 40 w 41"/>
                  <a:gd name="T15" fmla="*/ 5 h 15"/>
                  <a:gd name="T16" fmla="*/ 41 w 41"/>
                  <a:gd name="T17" fmla="*/ 3 h 15"/>
                  <a:gd name="T18" fmla="*/ 40 w 41"/>
                  <a:gd name="T19" fmla="*/ 1 h 15"/>
                  <a:gd name="T20" fmla="*/ 39 w 41"/>
                  <a:gd name="T21" fmla="*/ 3 h 15"/>
                  <a:gd name="T22" fmla="*/ 37 w 41"/>
                  <a:gd name="T23" fmla="*/ 6 h 15"/>
                  <a:gd name="T24" fmla="*/ 34 w 41"/>
                  <a:gd name="T25" fmla="*/ 9 h 15"/>
                  <a:gd name="T26" fmla="*/ 30 w 41"/>
                  <a:gd name="T27" fmla="*/ 10 h 15"/>
                  <a:gd name="T28" fmla="*/ 27 w 41"/>
                  <a:gd name="T29" fmla="*/ 11 h 15"/>
                  <a:gd name="T30" fmla="*/ 25 w 41"/>
                  <a:gd name="T31" fmla="*/ 12 h 15"/>
                  <a:gd name="T32" fmla="*/ 23 w 41"/>
                  <a:gd name="T33" fmla="*/ 12 h 15"/>
                  <a:gd name="T34" fmla="*/ 22 w 41"/>
                  <a:gd name="T35" fmla="*/ 12 h 15"/>
                  <a:gd name="T36" fmla="*/ 18 w 41"/>
                  <a:gd name="T37" fmla="*/ 8 h 15"/>
                  <a:gd name="T38" fmla="*/ 21 w 41"/>
                  <a:gd name="T39" fmla="*/ 7 h 15"/>
                  <a:gd name="T40" fmla="*/ 26 w 41"/>
                  <a:gd name="T41" fmla="*/ 5 h 15"/>
                  <a:gd name="T42" fmla="*/ 30 w 41"/>
                  <a:gd name="T43" fmla="*/ 3 h 15"/>
                  <a:gd name="T44" fmla="*/ 32 w 41"/>
                  <a:gd name="T45" fmla="*/ 0 h 15"/>
                  <a:gd name="T46" fmla="*/ 30 w 41"/>
                  <a:gd name="T47" fmla="*/ 0 h 15"/>
                  <a:gd name="T48" fmla="*/ 30 w 41"/>
                  <a:gd name="T49" fmla="*/ 0 h 15"/>
                  <a:gd name="T50" fmla="*/ 29 w 41"/>
                  <a:gd name="T51" fmla="*/ 1 h 15"/>
                  <a:gd name="T52" fmla="*/ 28 w 41"/>
                  <a:gd name="T53" fmla="*/ 2 h 15"/>
                  <a:gd name="T54" fmla="*/ 25 w 41"/>
                  <a:gd name="T55" fmla="*/ 3 h 15"/>
                  <a:gd name="T56" fmla="*/ 21 w 41"/>
                  <a:gd name="T57" fmla="*/ 5 h 15"/>
                  <a:gd name="T58" fmla="*/ 17 w 41"/>
                  <a:gd name="T59" fmla="*/ 6 h 15"/>
                  <a:gd name="T60" fmla="*/ 14 w 41"/>
                  <a:gd name="T61" fmla="*/ 6 h 15"/>
                  <a:gd name="T62" fmla="*/ 12 w 41"/>
                  <a:gd name="T63" fmla="*/ 4 h 15"/>
                  <a:gd name="T64" fmla="*/ 10 w 41"/>
                  <a:gd name="T65" fmla="*/ 3 h 15"/>
                  <a:gd name="T66" fmla="*/ 8 w 41"/>
                  <a:gd name="T67" fmla="*/ 2 h 15"/>
                  <a:gd name="T68" fmla="*/ 7 w 41"/>
                  <a:gd name="T69" fmla="*/ 2 h 15"/>
                  <a:gd name="T70" fmla="*/ 6 w 41"/>
                  <a:gd name="T71" fmla="*/ 4 h 15"/>
                  <a:gd name="T72" fmla="*/ 7 w 41"/>
                  <a:gd name="T73" fmla="*/ 6 h 15"/>
                  <a:gd name="T74" fmla="*/ 6 w 41"/>
                  <a:gd name="T75" fmla="*/ 15 h 15"/>
                  <a:gd name="T76" fmla="*/ 9 w 41"/>
                  <a:gd name="T77" fmla="*/ 15 h 15"/>
                  <a:gd name="T78" fmla="*/ 13 w 41"/>
                  <a:gd name="T79" fmla="*/ 14 h 15"/>
                  <a:gd name="T80" fmla="*/ 17 w 41"/>
                  <a:gd name="T81" fmla="*/ 13 h 15"/>
                  <a:gd name="T82" fmla="*/ 19 w 41"/>
                  <a:gd name="T83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1" h="15">
                    <a:moveTo>
                      <a:pt x="20" y="14"/>
                    </a:moveTo>
                    <a:lnTo>
                      <a:pt x="22" y="14"/>
                    </a:lnTo>
                    <a:lnTo>
                      <a:pt x="24" y="14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9" y="12"/>
                    </a:lnTo>
                    <a:lnTo>
                      <a:pt x="30" y="12"/>
                    </a:lnTo>
                    <a:lnTo>
                      <a:pt x="32" y="11"/>
                    </a:lnTo>
                    <a:lnTo>
                      <a:pt x="33" y="10"/>
                    </a:lnTo>
                    <a:lnTo>
                      <a:pt x="35" y="10"/>
                    </a:lnTo>
                    <a:lnTo>
                      <a:pt x="36" y="9"/>
                    </a:lnTo>
                    <a:lnTo>
                      <a:pt x="37" y="8"/>
                    </a:lnTo>
                    <a:lnTo>
                      <a:pt x="38" y="7"/>
                    </a:lnTo>
                    <a:lnTo>
                      <a:pt x="39" y="7"/>
                    </a:lnTo>
                    <a:lnTo>
                      <a:pt x="40" y="6"/>
                    </a:lnTo>
                    <a:lnTo>
                      <a:pt x="40" y="5"/>
                    </a:lnTo>
                    <a:lnTo>
                      <a:pt x="41" y="4"/>
                    </a:lnTo>
                    <a:lnTo>
                      <a:pt x="41" y="3"/>
                    </a:lnTo>
                    <a:lnTo>
                      <a:pt x="40" y="2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39" y="3"/>
                    </a:lnTo>
                    <a:lnTo>
                      <a:pt x="38" y="5"/>
                    </a:lnTo>
                    <a:lnTo>
                      <a:pt x="37" y="6"/>
                    </a:lnTo>
                    <a:lnTo>
                      <a:pt x="35" y="8"/>
                    </a:lnTo>
                    <a:lnTo>
                      <a:pt x="34" y="9"/>
                    </a:lnTo>
                    <a:lnTo>
                      <a:pt x="32" y="10"/>
                    </a:lnTo>
                    <a:lnTo>
                      <a:pt x="30" y="10"/>
                    </a:lnTo>
                    <a:lnTo>
                      <a:pt x="28" y="11"/>
                    </a:lnTo>
                    <a:lnTo>
                      <a:pt x="27" y="11"/>
                    </a:lnTo>
                    <a:lnTo>
                      <a:pt x="26" y="11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18" y="8"/>
                    </a:lnTo>
                    <a:lnTo>
                      <a:pt x="19" y="7"/>
                    </a:lnTo>
                    <a:lnTo>
                      <a:pt x="21" y="7"/>
                    </a:lnTo>
                    <a:lnTo>
                      <a:pt x="23" y="6"/>
                    </a:lnTo>
                    <a:lnTo>
                      <a:pt x="26" y="5"/>
                    </a:lnTo>
                    <a:lnTo>
                      <a:pt x="28" y="4"/>
                    </a:lnTo>
                    <a:lnTo>
                      <a:pt x="30" y="3"/>
                    </a:lnTo>
                    <a:lnTo>
                      <a:pt x="31" y="1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8" y="2"/>
                    </a:lnTo>
                    <a:lnTo>
                      <a:pt x="27" y="3"/>
                    </a:lnTo>
                    <a:lnTo>
                      <a:pt x="25" y="3"/>
                    </a:lnTo>
                    <a:lnTo>
                      <a:pt x="23" y="4"/>
                    </a:lnTo>
                    <a:lnTo>
                      <a:pt x="21" y="5"/>
                    </a:lnTo>
                    <a:lnTo>
                      <a:pt x="19" y="5"/>
                    </a:lnTo>
                    <a:lnTo>
                      <a:pt x="17" y="6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7" y="13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73" name="Freeform 858"/>
              <p:cNvSpPr>
                <a:spLocks/>
              </p:cNvSpPr>
              <p:nvPr/>
            </p:nvSpPr>
            <p:spPr bwMode="auto">
              <a:xfrm>
                <a:off x="2454" y="3349"/>
                <a:ext cx="14" cy="10"/>
              </a:xfrm>
              <a:custGeom>
                <a:avLst/>
                <a:gdLst>
                  <a:gd name="T0" fmla="*/ 12 w 14"/>
                  <a:gd name="T1" fmla="*/ 5 h 10"/>
                  <a:gd name="T2" fmla="*/ 11 w 14"/>
                  <a:gd name="T3" fmla="*/ 5 h 10"/>
                  <a:gd name="T4" fmla="*/ 10 w 14"/>
                  <a:gd name="T5" fmla="*/ 5 h 10"/>
                  <a:gd name="T6" fmla="*/ 10 w 14"/>
                  <a:gd name="T7" fmla="*/ 5 h 10"/>
                  <a:gd name="T8" fmla="*/ 9 w 14"/>
                  <a:gd name="T9" fmla="*/ 5 h 10"/>
                  <a:gd name="T10" fmla="*/ 9 w 14"/>
                  <a:gd name="T11" fmla="*/ 4 h 10"/>
                  <a:gd name="T12" fmla="*/ 8 w 14"/>
                  <a:gd name="T13" fmla="*/ 3 h 10"/>
                  <a:gd name="T14" fmla="*/ 8 w 14"/>
                  <a:gd name="T15" fmla="*/ 2 h 10"/>
                  <a:gd name="T16" fmla="*/ 7 w 14"/>
                  <a:gd name="T17" fmla="*/ 2 h 10"/>
                  <a:gd name="T18" fmla="*/ 6 w 14"/>
                  <a:gd name="T19" fmla="*/ 1 h 10"/>
                  <a:gd name="T20" fmla="*/ 6 w 14"/>
                  <a:gd name="T21" fmla="*/ 1 h 10"/>
                  <a:gd name="T22" fmla="*/ 5 w 14"/>
                  <a:gd name="T23" fmla="*/ 1 h 10"/>
                  <a:gd name="T24" fmla="*/ 5 w 14"/>
                  <a:gd name="T25" fmla="*/ 0 h 10"/>
                  <a:gd name="T26" fmla="*/ 5 w 14"/>
                  <a:gd name="T27" fmla="*/ 1 h 10"/>
                  <a:gd name="T28" fmla="*/ 6 w 14"/>
                  <a:gd name="T29" fmla="*/ 2 h 10"/>
                  <a:gd name="T30" fmla="*/ 6 w 14"/>
                  <a:gd name="T31" fmla="*/ 4 h 10"/>
                  <a:gd name="T32" fmla="*/ 7 w 14"/>
                  <a:gd name="T33" fmla="*/ 5 h 10"/>
                  <a:gd name="T34" fmla="*/ 0 w 14"/>
                  <a:gd name="T35" fmla="*/ 4 h 10"/>
                  <a:gd name="T36" fmla="*/ 4 w 14"/>
                  <a:gd name="T37" fmla="*/ 10 h 10"/>
                  <a:gd name="T38" fmla="*/ 5 w 14"/>
                  <a:gd name="T39" fmla="*/ 10 h 10"/>
                  <a:gd name="T40" fmla="*/ 6 w 14"/>
                  <a:gd name="T41" fmla="*/ 10 h 10"/>
                  <a:gd name="T42" fmla="*/ 7 w 14"/>
                  <a:gd name="T43" fmla="*/ 10 h 10"/>
                  <a:gd name="T44" fmla="*/ 7 w 14"/>
                  <a:gd name="T45" fmla="*/ 10 h 10"/>
                  <a:gd name="T46" fmla="*/ 8 w 14"/>
                  <a:gd name="T47" fmla="*/ 10 h 10"/>
                  <a:gd name="T48" fmla="*/ 9 w 14"/>
                  <a:gd name="T49" fmla="*/ 10 h 10"/>
                  <a:gd name="T50" fmla="*/ 10 w 14"/>
                  <a:gd name="T51" fmla="*/ 10 h 10"/>
                  <a:gd name="T52" fmla="*/ 10 w 14"/>
                  <a:gd name="T53" fmla="*/ 10 h 10"/>
                  <a:gd name="T54" fmla="*/ 11 w 14"/>
                  <a:gd name="T55" fmla="*/ 9 h 10"/>
                  <a:gd name="T56" fmla="*/ 12 w 14"/>
                  <a:gd name="T57" fmla="*/ 9 h 10"/>
                  <a:gd name="T58" fmla="*/ 12 w 14"/>
                  <a:gd name="T59" fmla="*/ 9 h 10"/>
                  <a:gd name="T60" fmla="*/ 13 w 14"/>
                  <a:gd name="T61" fmla="*/ 9 h 10"/>
                  <a:gd name="T62" fmla="*/ 13 w 14"/>
                  <a:gd name="T63" fmla="*/ 9 h 10"/>
                  <a:gd name="T64" fmla="*/ 13 w 14"/>
                  <a:gd name="T65" fmla="*/ 9 h 10"/>
                  <a:gd name="T66" fmla="*/ 14 w 14"/>
                  <a:gd name="T67" fmla="*/ 8 h 10"/>
                  <a:gd name="T68" fmla="*/ 14 w 14"/>
                  <a:gd name="T69" fmla="*/ 8 h 10"/>
                  <a:gd name="T70" fmla="*/ 12 w 14"/>
                  <a:gd name="T71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" h="10">
                    <a:moveTo>
                      <a:pt x="12" y="5"/>
                    </a:moveTo>
                    <a:lnTo>
                      <a:pt x="11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0" y="4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2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74" name="Freeform 859"/>
              <p:cNvSpPr>
                <a:spLocks/>
              </p:cNvSpPr>
              <p:nvPr/>
            </p:nvSpPr>
            <p:spPr bwMode="auto">
              <a:xfrm>
                <a:off x="2479" y="3339"/>
                <a:ext cx="4" cy="7"/>
              </a:xfrm>
              <a:custGeom>
                <a:avLst/>
                <a:gdLst>
                  <a:gd name="T0" fmla="*/ 3 w 4"/>
                  <a:gd name="T1" fmla="*/ 3 h 7"/>
                  <a:gd name="T2" fmla="*/ 3 w 4"/>
                  <a:gd name="T3" fmla="*/ 2 h 7"/>
                  <a:gd name="T4" fmla="*/ 2 w 4"/>
                  <a:gd name="T5" fmla="*/ 1 h 7"/>
                  <a:gd name="T6" fmla="*/ 2 w 4"/>
                  <a:gd name="T7" fmla="*/ 1 h 7"/>
                  <a:gd name="T8" fmla="*/ 1 w 4"/>
                  <a:gd name="T9" fmla="*/ 0 h 7"/>
                  <a:gd name="T10" fmla="*/ 0 w 4"/>
                  <a:gd name="T11" fmla="*/ 0 h 7"/>
                  <a:gd name="T12" fmla="*/ 0 w 4"/>
                  <a:gd name="T13" fmla="*/ 0 h 7"/>
                  <a:gd name="T14" fmla="*/ 0 w 4"/>
                  <a:gd name="T15" fmla="*/ 1 h 7"/>
                  <a:gd name="T16" fmla="*/ 0 w 4"/>
                  <a:gd name="T17" fmla="*/ 1 h 7"/>
                  <a:gd name="T18" fmla="*/ 0 w 4"/>
                  <a:gd name="T19" fmla="*/ 1 h 7"/>
                  <a:gd name="T20" fmla="*/ 1 w 4"/>
                  <a:gd name="T21" fmla="*/ 2 h 7"/>
                  <a:gd name="T22" fmla="*/ 1 w 4"/>
                  <a:gd name="T23" fmla="*/ 2 h 7"/>
                  <a:gd name="T24" fmla="*/ 2 w 4"/>
                  <a:gd name="T25" fmla="*/ 3 h 7"/>
                  <a:gd name="T26" fmla="*/ 2 w 4"/>
                  <a:gd name="T27" fmla="*/ 4 h 7"/>
                  <a:gd name="T28" fmla="*/ 2 w 4"/>
                  <a:gd name="T29" fmla="*/ 5 h 7"/>
                  <a:gd name="T30" fmla="*/ 2 w 4"/>
                  <a:gd name="T31" fmla="*/ 6 h 7"/>
                  <a:gd name="T32" fmla="*/ 2 w 4"/>
                  <a:gd name="T33" fmla="*/ 7 h 7"/>
                  <a:gd name="T34" fmla="*/ 2 w 4"/>
                  <a:gd name="T35" fmla="*/ 7 h 7"/>
                  <a:gd name="T36" fmla="*/ 3 w 4"/>
                  <a:gd name="T37" fmla="*/ 7 h 7"/>
                  <a:gd name="T38" fmla="*/ 3 w 4"/>
                  <a:gd name="T39" fmla="*/ 7 h 7"/>
                  <a:gd name="T40" fmla="*/ 4 w 4"/>
                  <a:gd name="T41" fmla="*/ 7 h 7"/>
                  <a:gd name="T42" fmla="*/ 4 w 4"/>
                  <a:gd name="T43" fmla="*/ 6 h 7"/>
                  <a:gd name="T44" fmla="*/ 4 w 4"/>
                  <a:gd name="T45" fmla="*/ 5 h 7"/>
                  <a:gd name="T46" fmla="*/ 4 w 4"/>
                  <a:gd name="T47" fmla="*/ 4 h 7"/>
                  <a:gd name="T48" fmla="*/ 3 w 4"/>
                  <a:gd name="T4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" h="7">
                    <a:moveTo>
                      <a:pt x="3" y="3"/>
                    </a:moveTo>
                    <a:lnTo>
                      <a:pt x="3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75" name="Freeform 860"/>
              <p:cNvSpPr>
                <a:spLocks/>
              </p:cNvSpPr>
              <p:nvPr/>
            </p:nvSpPr>
            <p:spPr bwMode="auto">
              <a:xfrm>
                <a:off x="2445" y="3323"/>
                <a:ext cx="32" cy="20"/>
              </a:xfrm>
              <a:custGeom>
                <a:avLst/>
                <a:gdLst>
                  <a:gd name="T0" fmla="*/ 31 w 32"/>
                  <a:gd name="T1" fmla="*/ 11 h 20"/>
                  <a:gd name="T2" fmla="*/ 28 w 32"/>
                  <a:gd name="T3" fmla="*/ 8 h 20"/>
                  <a:gd name="T4" fmla="*/ 32 w 32"/>
                  <a:gd name="T5" fmla="*/ 5 h 20"/>
                  <a:gd name="T6" fmla="*/ 29 w 32"/>
                  <a:gd name="T7" fmla="*/ 1 h 20"/>
                  <a:gd name="T8" fmla="*/ 27 w 32"/>
                  <a:gd name="T9" fmla="*/ 1 h 20"/>
                  <a:gd name="T10" fmla="*/ 30 w 32"/>
                  <a:gd name="T11" fmla="*/ 4 h 20"/>
                  <a:gd name="T12" fmla="*/ 26 w 32"/>
                  <a:gd name="T13" fmla="*/ 7 h 20"/>
                  <a:gd name="T14" fmla="*/ 26 w 32"/>
                  <a:gd name="T15" fmla="*/ 8 h 20"/>
                  <a:gd name="T16" fmla="*/ 27 w 32"/>
                  <a:gd name="T17" fmla="*/ 9 h 20"/>
                  <a:gd name="T18" fmla="*/ 28 w 32"/>
                  <a:gd name="T19" fmla="*/ 10 h 20"/>
                  <a:gd name="T20" fmla="*/ 28 w 32"/>
                  <a:gd name="T21" fmla="*/ 10 h 20"/>
                  <a:gd name="T22" fmla="*/ 15 w 32"/>
                  <a:gd name="T23" fmla="*/ 18 h 20"/>
                  <a:gd name="T24" fmla="*/ 4 w 32"/>
                  <a:gd name="T25" fmla="*/ 10 h 20"/>
                  <a:gd name="T26" fmla="*/ 6 w 32"/>
                  <a:gd name="T27" fmla="*/ 7 h 20"/>
                  <a:gd name="T28" fmla="*/ 3 w 32"/>
                  <a:gd name="T29" fmla="*/ 4 h 20"/>
                  <a:gd name="T30" fmla="*/ 5 w 32"/>
                  <a:gd name="T31" fmla="*/ 0 h 20"/>
                  <a:gd name="T32" fmla="*/ 3 w 32"/>
                  <a:gd name="T33" fmla="*/ 0 h 20"/>
                  <a:gd name="T34" fmla="*/ 0 w 32"/>
                  <a:gd name="T35" fmla="*/ 5 h 20"/>
                  <a:gd name="T36" fmla="*/ 4 w 32"/>
                  <a:gd name="T37" fmla="*/ 8 h 20"/>
                  <a:gd name="T38" fmla="*/ 1 w 32"/>
                  <a:gd name="T39" fmla="*/ 11 h 20"/>
                  <a:gd name="T40" fmla="*/ 15 w 32"/>
                  <a:gd name="T41" fmla="*/ 20 h 20"/>
                  <a:gd name="T42" fmla="*/ 31 w 32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2" h="20">
                    <a:moveTo>
                      <a:pt x="31" y="11"/>
                    </a:moveTo>
                    <a:lnTo>
                      <a:pt x="28" y="8"/>
                    </a:lnTo>
                    <a:lnTo>
                      <a:pt x="32" y="5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30" y="4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9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15" y="18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4" y="8"/>
                    </a:lnTo>
                    <a:lnTo>
                      <a:pt x="1" y="11"/>
                    </a:lnTo>
                    <a:lnTo>
                      <a:pt x="15" y="20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76" name="Freeform 861"/>
              <p:cNvSpPr>
                <a:spLocks/>
              </p:cNvSpPr>
              <p:nvPr/>
            </p:nvSpPr>
            <p:spPr bwMode="auto">
              <a:xfrm>
                <a:off x="2436" y="3363"/>
                <a:ext cx="49" cy="15"/>
              </a:xfrm>
              <a:custGeom>
                <a:avLst/>
                <a:gdLst>
                  <a:gd name="T0" fmla="*/ 24 w 49"/>
                  <a:gd name="T1" fmla="*/ 1 h 15"/>
                  <a:gd name="T2" fmla="*/ 23 w 49"/>
                  <a:gd name="T3" fmla="*/ 2 h 15"/>
                  <a:gd name="T4" fmla="*/ 21 w 49"/>
                  <a:gd name="T5" fmla="*/ 4 h 15"/>
                  <a:gd name="T6" fmla="*/ 19 w 49"/>
                  <a:gd name="T7" fmla="*/ 7 h 15"/>
                  <a:gd name="T8" fmla="*/ 16 w 49"/>
                  <a:gd name="T9" fmla="*/ 9 h 15"/>
                  <a:gd name="T10" fmla="*/ 14 w 49"/>
                  <a:gd name="T11" fmla="*/ 10 h 15"/>
                  <a:gd name="T12" fmla="*/ 12 w 49"/>
                  <a:gd name="T13" fmla="*/ 11 h 15"/>
                  <a:gd name="T14" fmla="*/ 10 w 49"/>
                  <a:gd name="T15" fmla="*/ 11 h 15"/>
                  <a:gd name="T16" fmla="*/ 8 w 49"/>
                  <a:gd name="T17" fmla="*/ 12 h 15"/>
                  <a:gd name="T18" fmla="*/ 6 w 49"/>
                  <a:gd name="T19" fmla="*/ 12 h 15"/>
                  <a:gd name="T20" fmla="*/ 4 w 49"/>
                  <a:gd name="T21" fmla="*/ 12 h 15"/>
                  <a:gd name="T22" fmla="*/ 2 w 49"/>
                  <a:gd name="T23" fmla="*/ 12 h 15"/>
                  <a:gd name="T24" fmla="*/ 0 w 49"/>
                  <a:gd name="T25" fmla="*/ 14 h 15"/>
                  <a:gd name="T26" fmla="*/ 3 w 49"/>
                  <a:gd name="T27" fmla="*/ 14 h 15"/>
                  <a:gd name="T28" fmla="*/ 6 w 49"/>
                  <a:gd name="T29" fmla="*/ 14 h 15"/>
                  <a:gd name="T30" fmla="*/ 8 w 49"/>
                  <a:gd name="T31" fmla="*/ 14 h 15"/>
                  <a:gd name="T32" fmla="*/ 11 w 49"/>
                  <a:gd name="T33" fmla="*/ 13 h 15"/>
                  <a:gd name="T34" fmla="*/ 14 w 49"/>
                  <a:gd name="T35" fmla="*/ 12 h 15"/>
                  <a:gd name="T36" fmla="*/ 16 w 49"/>
                  <a:gd name="T37" fmla="*/ 11 h 15"/>
                  <a:gd name="T38" fmla="*/ 18 w 49"/>
                  <a:gd name="T39" fmla="*/ 10 h 15"/>
                  <a:gd name="T40" fmla="*/ 20 w 49"/>
                  <a:gd name="T41" fmla="*/ 9 h 15"/>
                  <a:gd name="T42" fmla="*/ 21 w 49"/>
                  <a:gd name="T43" fmla="*/ 7 h 15"/>
                  <a:gd name="T44" fmla="*/ 22 w 49"/>
                  <a:gd name="T45" fmla="*/ 6 h 15"/>
                  <a:gd name="T46" fmla="*/ 23 w 49"/>
                  <a:gd name="T47" fmla="*/ 5 h 15"/>
                  <a:gd name="T48" fmla="*/ 24 w 49"/>
                  <a:gd name="T49" fmla="*/ 4 h 15"/>
                  <a:gd name="T50" fmla="*/ 25 w 49"/>
                  <a:gd name="T51" fmla="*/ 6 h 15"/>
                  <a:gd name="T52" fmla="*/ 26 w 49"/>
                  <a:gd name="T53" fmla="*/ 7 h 15"/>
                  <a:gd name="T54" fmla="*/ 27 w 49"/>
                  <a:gd name="T55" fmla="*/ 9 h 15"/>
                  <a:gd name="T56" fmla="*/ 28 w 49"/>
                  <a:gd name="T57" fmla="*/ 10 h 15"/>
                  <a:gd name="T58" fmla="*/ 31 w 49"/>
                  <a:gd name="T59" fmla="*/ 12 h 15"/>
                  <a:gd name="T60" fmla="*/ 33 w 49"/>
                  <a:gd name="T61" fmla="*/ 13 h 15"/>
                  <a:gd name="T62" fmla="*/ 36 w 49"/>
                  <a:gd name="T63" fmla="*/ 14 h 15"/>
                  <a:gd name="T64" fmla="*/ 39 w 49"/>
                  <a:gd name="T65" fmla="*/ 15 h 15"/>
                  <a:gd name="T66" fmla="*/ 41 w 49"/>
                  <a:gd name="T67" fmla="*/ 15 h 15"/>
                  <a:gd name="T68" fmla="*/ 44 w 49"/>
                  <a:gd name="T69" fmla="*/ 15 h 15"/>
                  <a:gd name="T70" fmla="*/ 46 w 49"/>
                  <a:gd name="T71" fmla="*/ 15 h 15"/>
                  <a:gd name="T72" fmla="*/ 49 w 49"/>
                  <a:gd name="T73" fmla="*/ 14 h 15"/>
                  <a:gd name="T74" fmla="*/ 47 w 49"/>
                  <a:gd name="T75" fmla="*/ 12 h 15"/>
                  <a:gd name="T76" fmla="*/ 45 w 49"/>
                  <a:gd name="T77" fmla="*/ 13 h 15"/>
                  <a:gd name="T78" fmla="*/ 43 w 49"/>
                  <a:gd name="T79" fmla="*/ 13 h 15"/>
                  <a:gd name="T80" fmla="*/ 41 w 49"/>
                  <a:gd name="T81" fmla="*/ 13 h 15"/>
                  <a:gd name="T82" fmla="*/ 39 w 49"/>
                  <a:gd name="T83" fmla="*/ 12 h 15"/>
                  <a:gd name="T84" fmla="*/ 37 w 49"/>
                  <a:gd name="T85" fmla="*/ 12 h 15"/>
                  <a:gd name="T86" fmla="*/ 34 w 49"/>
                  <a:gd name="T87" fmla="*/ 11 h 15"/>
                  <a:gd name="T88" fmla="*/ 32 w 49"/>
                  <a:gd name="T89" fmla="*/ 10 h 15"/>
                  <a:gd name="T90" fmla="*/ 29 w 49"/>
                  <a:gd name="T91" fmla="*/ 8 h 15"/>
                  <a:gd name="T92" fmla="*/ 27 w 49"/>
                  <a:gd name="T93" fmla="*/ 5 h 15"/>
                  <a:gd name="T94" fmla="*/ 25 w 49"/>
                  <a:gd name="T95" fmla="*/ 3 h 15"/>
                  <a:gd name="T96" fmla="*/ 24 w 49"/>
                  <a:gd name="T9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9" h="15">
                    <a:moveTo>
                      <a:pt x="24" y="0"/>
                    </a:moveTo>
                    <a:lnTo>
                      <a:pt x="24" y="1"/>
                    </a:lnTo>
                    <a:lnTo>
                      <a:pt x="24" y="1"/>
                    </a:lnTo>
                    <a:lnTo>
                      <a:pt x="23" y="2"/>
                    </a:lnTo>
                    <a:lnTo>
                      <a:pt x="22" y="3"/>
                    </a:lnTo>
                    <a:lnTo>
                      <a:pt x="21" y="4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7" y="8"/>
                    </a:lnTo>
                    <a:lnTo>
                      <a:pt x="16" y="9"/>
                    </a:lnTo>
                    <a:lnTo>
                      <a:pt x="15" y="9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9" y="11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4" y="12"/>
                    </a:lnTo>
                    <a:lnTo>
                      <a:pt x="15" y="12"/>
                    </a:lnTo>
                    <a:lnTo>
                      <a:pt x="16" y="11"/>
                    </a:lnTo>
                    <a:lnTo>
                      <a:pt x="17" y="11"/>
                    </a:lnTo>
                    <a:lnTo>
                      <a:pt x="18" y="10"/>
                    </a:lnTo>
                    <a:lnTo>
                      <a:pt x="19" y="9"/>
                    </a:lnTo>
                    <a:lnTo>
                      <a:pt x="20" y="9"/>
                    </a:lnTo>
                    <a:lnTo>
                      <a:pt x="21" y="8"/>
                    </a:lnTo>
                    <a:lnTo>
                      <a:pt x="21" y="7"/>
                    </a:lnTo>
                    <a:lnTo>
                      <a:pt x="22" y="7"/>
                    </a:lnTo>
                    <a:lnTo>
                      <a:pt x="22" y="6"/>
                    </a:lnTo>
                    <a:lnTo>
                      <a:pt x="23" y="6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4" y="4"/>
                    </a:lnTo>
                    <a:lnTo>
                      <a:pt x="24" y="5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9"/>
                    </a:lnTo>
                    <a:lnTo>
                      <a:pt x="28" y="9"/>
                    </a:lnTo>
                    <a:lnTo>
                      <a:pt x="28" y="10"/>
                    </a:lnTo>
                    <a:lnTo>
                      <a:pt x="29" y="11"/>
                    </a:lnTo>
                    <a:lnTo>
                      <a:pt x="31" y="12"/>
                    </a:lnTo>
                    <a:lnTo>
                      <a:pt x="32" y="12"/>
                    </a:lnTo>
                    <a:lnTo>
                      <a:pt x="33" y="13"/>
                    </a:lnTo>
                    <a:lnTo>
                      <a:pt x="34" y="14"/>
                    </a:lnTo>
                    <a:lnTo>
                      <a:pt x="36" y="14"/>
                    </a:lnTo>
                    <a:lnTo>
                      <a:pt x="37" y="14"/>
                    </a:lnTo>
                    <a:lnTo>
                      <a:pt x="39" y="15"/>
                    </a:lnTo>
                    <a:lnTo>
                      <a:pt x="40" y="15"/>
                    </a:lnTo>
                    <a:lnTo>
                      <a:pt x="41" y="15"/>
                    </a:lnTo>
                    <a:lnTo>
                      <a:pt x="43" y="15"/>
                    </a:lnTo>
                    <a:lnTo>
                      <a:pt x="44" y="15"/>
                    </a:lnTo>
                    <a:lnTo>
                      <a:pt x="45" y="15"/>
                    </a:lnTo>
                    <a:lnTo>
                      <a:pt x="46" y="15"/>
                    </a:lnTo>
                    <a:lnTo>
                      <a:pt x="48" y="15"/>
                    </a:lnTo>
                    <a:lnTo>
                      <a:pt x="49" y="14"/>
                    </a:lnTo>
                    <a:lnTo>
                      <a:pt x="48" y="12"/>
                    </a:lnTo>
                    <a:lnTo>
                      <a:pt x="47" y="12"/>
                    </a:lnTo>
                    <a:lnTo>
                      <a:pt x="46" y="12"/>
                    </a:lnTo>
                    <a:lnTo>
                      <a:pt x="45" y="13"/>
                    </a:lnTo>
                    <a:lnTo>
                      <a:pt x="44" y="13"/>
                    </a:lnTo>
                    <a:lnTo>
                      <a:pt x="43" y="13"/>
                    </a:lnTo>
                    <a:lnTo>
                      <a:pt x="42" y="13"/>
                    </a:lnTo>
                    <a:lnTo>
                      <a:pt x="41" y="13"/>
                    </a:lnTo>
                    <a:lnTo>
                      <a:pt x="40" y="13"/>
                    </a:lnTo>
                    <a:lnTo>
                      <a:pt x="39" y="12"/>
                    </a:lnTo>
                    <a:lnTo>
                      <a:pt x="38" y="12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4" y="11"/>
                    </a:lnTo>
                    <a:lnTo>
                      <a:pt x="33" y="11"/>
                    </a:lnTo>
                    <a:lnTo>
                      <a:pt x="32" y="10"/>
                    </a:lnTo>
                    <a:lnTo>
                      <a:pt x="31" y="10"/>
                    </a:lnTo>
                    <a:lnTo>
                      <a:pt x="29" y="8"/>
                    </a:lnTo>
                    <a:lnTo>
                      <a:pt x="28" y="7"/>
                    </a:lnTo>
                    <a:lnTo>
                      <a:pt x="27" y="5"/>
                    </a:lnTo>
                    <a:lnTo>
                      <a:pt x="26" y="4"/>
                    </a:lnTo>
                    <a:lnTo>
                      <a:pt x="25" y="3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77" name="Freeform 862"/>
              <p:cNvSpPr>
                <a:spLocks/>
              </p:cNvSpPr>
              <p:nvPr/>
            </p:nvSpPr>
            <p:spPr bwMode="auto">
              <a:xfrm>
                <a:off x="2408" y="3335"/>
                <a:ext cx="5" cy="12"/>
              </a:xfrm>
              <a:custGeom>
                <a:avLst/>
                <a:gdLst>
                  <a:gd name="T0" fmla="*/ 5 w 5"/>
                  <a:gd name="T1" fmla="*/ 7 h 12"/>
                  <a:gd name="T2" fmla="*/ 5 w 5"/>
                  <a:gd name="T3" fmla="*/ 7 h 12"/>
                  <a:gd name="T4" fmla="*/ 4 w 5"/>
                  <a:gd name="T5" fmla="*/ 7 h 12"/>
                  <a:gd name="T6" fmla="*/ 4 w 5"/>
                  <a:gd name="T7" fmla="*/ 7 h 12"/>
                  <a:gd name="T8" fmla="*/ 4 w 5"/>
                  <a:gd name="T9" fmla="*/ 6 h 12"/>
                  <a:gd name="T10" fmla="*/ 3 w 5"/>
                  <a:gd name="T11" fmla="*/ 6 h 12"/>
                  <a:gd name="T12" fmla="*/ 3 w 5"/>
                  <a:gd name="T13" fmla="*/ 5 h 12"/>
                  <a:gd name="T14" fmla="*/ 2 w 5"/>
                  <a:gd name="T15" fmla="*/ 4 h 12"/>
                  <a:gd name="T16" fmla="*/ 2 w 5"/>
                  <a:gd name="T17" fmla="*/ 3 h 12"/>
                  <a:gd name="T18" fmla="*/ 1 w 5"/>
                  <a:gd name="T19" fmla="*/ 2 h 12"/>
                  <a:gd name="T20" fmla="*/ 1 w 5"/>
                  <a:gd name="T21" fmla="*/ 1 h 12"/>
                  <a:gd name="T22" fmla="*/ 0 w 5"/>
                  <a:gd name="T23" fmla="*/ 1 h 12"/>
                  <a:gd name="T24" fmla="*/ 0 w 5"/>
                  <a:gd name="T25" fmla="*/ 0 h 12"/>
                  <a:gd name="T26" fmla="*/ 0 w 5"/>
                  <a:gd name="T27" fmla="*/ 1 h 12"/>
                  <a:gd name="T28" fmla="*/ 0 w 5"/>
                  <a:gd name="T29" fmla="*/ 2 h 12"/>
                  <a:gd name="T30" fmla="*/ 0 w 5"/>
                  <a:gd name="T31" fmla="*/ 4 h 12"/>
                  <a:gd name="T32" fmla="*/ 1 w 5"/>
                  <a:gd name="T33" fmla="*/ 6 h 12"/>
                  <a:gd name="T34" fmla="*/ 1 w 5"/>
                  <a:gd name="T35" fmla="*/ 8 h 12"/>
                  <a:gd name="T36" fmla="*/ 2 w 5"/>
                  <a:gd name="T37" fmla="*/ 9 h 12"/>
                  <a:gd name="T38" fmla="*/ 2 w 5"/>
                  <a:gd name="T39" fmla="*/ 11 h 12"/>
                  <a:gd name="T40" fmla="*/ 3 w 5"/>
                  <a:gd name="T41" fmla="*/ 11 h 12"/>
                  <a:gd name="T42" fmla="*/ 3 w 5"/>
                  <a:gd name="T43" fmla="*/ 11 h 12"/>
                  <a:gd name="T44" fmla="*/ 4 w 5"/>
                  <a:gd name="T45" fmla="*/ 12 h 12"/>
                  <a:gd name="T46" fmla="*/ 4 w 5"/>
                  <a:gd name="T47" fmla="*/ 12 h 12"/>
                  <a:gd name="T48" fmla="*/ 5 w 5"/>
                  <a:gd name="T49" fmla="*/ 12 h 12"/>
                  <a:gd name="T50" fmla="*/ 5 w 5"/>
                  <a:gd name="T5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" h="12">
                    <a:moveTo>
                      <a:pt x="5" y="7"/>
                    </a:moveTo>
                    <a:lnTo>
                      <a:pt x="5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5" y="12"/>
                    </a:lnTo>
                    <a:lnTo>
                      <a:pt x="5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78" name="Freeform 863"/>
              <p:cNvSpPr>
                <a:spLocks/>
              </p:cNvSpPr>
              <p:nvPr/>
            </p:nvSpPr>
            <p:spPr bwMode="auto">
              <a:xfrm>
                <a:off x="2452" y="3314"/>
                <a:ext cx="18" cy="21"/>
              </a:xfrm>
              <a:custGeom>
                <a:avLst/>
                <a:gdLst>
                  <a:gd name="T0" fmla="*/ 18 w 18"/>
                  <a:gd name="T1" fmla="*/ 10 h 21"/>
                  <a:gd name="T2" fmla="*/ 18 w 18"/>
                  <a:gd name="T3" fmla="*/ 0 h 21"/>
                  <a:gd name="T4" fmla="*/ 0 w 18"/>
                  <a:gd name="T5" fmla="*/ 0 h 21"/>
                  <a:gd name="T6" fmla="*/ 0 w 18"/>
                  <a:gd name="T7" fmla="*/ 8 h 21"/>
                  <a:gd name="T8" fmla="*/ 8 w 18"/>
                  <a:gd name="T9" fmla="*/ 21 h 21"/>
                  <a:gd name="T10" fmla="*/ 18 w 18"/>
                  <a:gd name="T11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1">
                    <a:moveTo>
                      <a:pt x="18" y="10"/>
                    </a:moveTo>
                    <a:lnTo>
                      <a:pt x="18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21"/>
                    </a:lnTo>
                    <a:lnTo>
                      <a:pt x="18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79" name="Freeform 864"/>
              <p:cNvSpPr>
                <a:spLocks/>
              </p:cNvSpPr>
              <p:nvPr/>
            </p:nvSpPr>
            <p:spPr bwMode="auto">
              <a:xfrm>
                <a:off x="2438" y="3265"/>
                <a:ext cx="45" cy="27"/>
              </a:xfrm>
              <a:custGeom>
                <a:avLst/>
                <a:gdLst>
                  <a:gd name="T0" fmla="*/ 36 w 45"/>
                  <a:gd name="T1" fmla="*/ 10 h 27"/>
                  <a:gd name="T2" fmla="*/ 36 w 45"/>
                  <a:gd name="T3" fmla="*/ 9 h 27"/>
                  <a:gd name="T4" fmla="*/ 35 w 45"/>
                  <a:gd name="T5" fmla="*/ 8 h 27"/>
                  <a:gd name="T6" fmla="*/ 34 w 45"/>
                  <a:gd name="T7" fmla="*/ 7 h 27"/>
                  <a:gd name="T8" fmla="*/ 33 w 45"/>
                  <a:gd name="T9" fmla="*/ 6 h 27"/>
                  <a:gd name="T10" fmla="*/ 31 w 45"/>
                  <a:gd name="T11" fmla="*/ 5 h 27"/>
                  <a:gd name="T12" fmla="*/ 29 w 45"/>
                  <a:gd name="T13" fmla="*/ 4 h 27"/>
                  <a:gd name="T14" fmla="*/ 27 w 45"/>
                  <a:gd name="T15" fmla="*/ 3 h 27"/>
                  <a:gd name="T16" fmla="*/ 25 w 45"/>
                  <a:gd name="T17" fmla="*/ 2 h 27"/>
                  <a:gd name="T18" fmla="*/ 23 w 45"/>
                  <a:gd name="T19" fmla="*/ 2 h 27"/>
                  <a:gd name="T20" fmla="*/ 20 w 45"/>
                  <a:gd name="T21" fmla="*/ 1 h 27"/>
                  <a:gd name="T22" fmla="*/ 18 w 45"/>
                  <a:gd name="T23" fmla="*/ 0 h 27"/>
                  <a:gd name="T24" fmla="*/ 15 w 45"/>
                  <a:gd name="T25" fmla="*/ 0 h 27"/>
                  <a:gd name="T26" fmla="*/ 13 w 45"/>
                  <a:gd name="T27" fmla="*/ 0 h 27"/>
                  <a:gd name="T28" fmla="*/ 11 w 45"/>
                  <a:gd name="T29" fmla="*/ 0 h 27"/>
                  <a:gd name="T30" fmla="*/ 8 w 45"/>
                  <a:gd name="T31" fmla="*/ 1 h 27"/>
                  <a:gd name="T32" fmla="*/ 6 w 45"/>
                  <a:gd name="T33" fmla="*/ 1 h 27"/>
                  <a:gd name="T34" fmla="*/ 3 w 45"/>
                  <a:gd name="T35" fmla="*/ 3 h 27"/>
                  <a:gd name="T36" fmla="*/ 2 w 45"/>
                  <a:gd name="T37" fmla="*/ 5 h 27"/>
                  <a:gd name="T38" fmla="*/ 1 w 45"/>
                  <a:gd name="T39" fmla="*/ 8 h 27"/>
                  <a:gd name="T40" fmla="*/ 0 w 45"/>
                  <a:gd name="T41" fmla="*/ 10 h 27"/>
                  <a:gd name="T42" fmla="*/ 0 w 45"/>
                  <a:gd name="T43" fmla="*/ 12 h 27"/>
                  <a:gd name="T44" fmla="*/ 1 w 45"/>
                  <a:gd name="T45" fmla="*/ 14 h 27"/>
                  <a:gd name="T46" fmla="*/ 2 w 45"/>
                  <a:gd name="T47" fmla="*/ 15 h 27"/>
                  <a:gd name="T48" fmla="*/ 3 w 45"/>
                  <a:gd name="T49" fmla="*/ 15 h 27"/>
                  <a:gd name="T50" fmla="*/ 3 w 45"/>
                  <a:gd name="T51" fmla="*/ 16 h 27"/>
                  <a:gd name="T52" fmla="*/ 5 w 45"/>
                  <a:gd name="T53" fmla="*/ 16 h 27"/>
                  <a:gd name="T54" fmla="*/ 6 w 45"/>
                  <a:gd name="T55" fmla="*/ 17 h 27"/>
                  <a:gd name="T56" fmla="*/ 8 w 45"/>
                  <a:gd name="T57" fmla="*/ 17 h 27"/>
                  <a:gd name="T58" fmla="*/ 11 w 45"/>
                  <a:gd name="T59" fmla="*/ 18 h 27"/>
                  <a:gd name="T60" fmla="*/ 14 w 45"/>
                  <a:gd name="T61" fmla="*/ 19 h 27"/>
                  <a:gd name="T62" fmla="*/ 16 w 45"/>
                  <a:gd name="T63" fmla="*/ 20 h 27"/>
                  <a:gd name="T64" fmla="*/ 19 w 45"/>
                  <a:gd name="T65" fmla="*/ 21 h 27"/>
                  <a:gd name="T66" fmla="*/ 22 w 45"/>
                  <a:gd name="T67" fmla="*/ 23 h 27"/>
                  <a:gd name="T68" fmla="*/ 25 w 45"/>
                  <a:gd name="T69" fmla="*/ 24 h 27"/>
                  <a:gd name="T70" fmla="*/ 28 w 45"/>
                  <a:gd name="T71" fmla="*/ 25 h 27"/>
                  <a:gd name="T72" fmla="*/ 30 w 45"/>
                  <a:gd name="T73" fmla="*/ 26 h 27"/>
                  <a:gd name="T74" fmla="*/ 33 w 45"/>
                  <a:gd name="T75" fmla="*/ 26 h 27"/>
                  <a:gd name="T76" fmla="*/ 34 w 45"/>
                  <a:gd name="T77" fmla="*/ 27 h 27"/>
                  <a:gd name="T78" fmla="*/ 36 w 45"/>
                  <a:gd name="T79" fmla="*/ 27 h 27"/>
                  <a:gd name="T80" fmla="*/ 37 w 45"/>
                  <a:gd name="T81" fmla="*/ 27 h 27"/>
                  <a:gd name="T82" fmla="*/ 38 w 45"/>
                  <a:gd name="T83" fmla="*/ 27 h 27"/>
                  <a:gd name="T84" fmla="*/ 40 w 45"/>
                  <a:gd name="T85" fmla="*/ 27 h 27"/>
                  <a:gd name="T86" fmla="*/ 41 w 45"/>
                  <a:gd name="T87" fmla="*/ 27 h 27"/>
                  <a:gd name="T88" fmla="*/ 42 w 45"/>
                  <a:gd name="T89" fmla="*/ 27 h 27"/>
                  <a:gd name="T90" fmla="*/ 43 w 45"/>
                  <a:gd name="T91" fmla="*/ 27 h 27"/>
                  <a:gd name="T92" fmla="*/ 44 w 45"/>
                  <a:gd name="T93" fmla="*/ 26 h 27"/>
                  <a:gd name="T94" fmla="*/ 44 w 45"/>
                  <a:gd name="T95" fmla="*/ 25 h 27"/>
                  <a:gd name="T96" fmla="*/ 45 w 45"/>
                  <a:gd name="T97" fmla="*/ 23 h 27"/>
                  <a:gd name="T98" fmla="*/ 45 w 45"/>
                  <a:gd name="T99" fmla="*/ 20 h 27"/>
                  <a:gd name="T100" fmla="*/ 44 w 45"/>
                  <a:gd name="T101" fmla="*/ 18 h 27"/>
                  <a:gd name="T102" fmla="*/ 44 w 45"/>
                  <a:gd name="T103" fmla="*/ 16 h 27"/>
                  <a:gd name="T104" fmla="*/ 42 w 45"/>
                  <a:gd name="T105" fmla="*/ 14 h 27"/>
                  <a:gd name="T106" fmla="*/ 41 w 45"/>
                  <a:gd name="T107" fmla="*/ 13 h 27"/>
                  <a:gd name="T108" fmla="*/ 39 w 45"/>
                  <a:gd name="T109" fmla="*/ 11 h 27"/>
                  <a:gd name="T110" fmla="*/ 38 w 45"/>
                  <a:gd name="T111" fmla="*/ 10 h 27"/>
                  <a:gd name="T112" fmla="*/ 36 w 45"/>
                  <a:gd name="T11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5" h="27">
                    <a:moveTo>
                      <a:pt x="36" y="10"/>
                    </a:moveTo>
                    <a:lnTo>
                      <a:pt x="36" y="9"/>
                    </a:lnTo>
                    <a:lnTo>
                      <a:pt x="35" y="8"/>
                    </a:lnTo>
                    <a:lnTo>
                      <a:pt x="34" y="7"/>
                    </a:lnTo>
                    <a:lnTo>
                      <a:pt x="33" y="6"/>
                    </a:lnTo>
                    <a:lnTo>
                      <a:pt x="31" y="5"/>
                    </a:lnTo>
                    <a:lnTo>
                      <a:pt x="29" y="4"/>
                    </a:lnTo>
                    <a:lnTo>
                      <a:pt x="27" y="3"/>
                    </a:lnTo>
                    <a:lnTo>
                      <a:pt x="25" y="2"/>
                    </a:lnTo>
                    <a:lnTo>
                      <a:pt x="23" y="2"/>
                    </a:lnTo>
                    <a:lnTo>
                      <a:pt x="20" y="1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5" y="16"/>
                    </a:lnTo>
                    <a:lnTo>
                      <a:pt x="6" y="17"/>
                    </a:lnTo>
                    <a:lnTo>
                      <a:pt x="8" y="17"/>
                    </a:lnTo>
                    <a:lnTo>
                      <a:pt x="11" y="18"/>
                    </a:lnTo>
                    <a:lnTo>
                      <a:pt x="14" y="19"/>
                    </a:lnTo>
                    <a:lnTo>
                      <a:pt x="16" y="20"/>
                    </a:lnTo>
                    <a:lnTo>
                      <a:pt x="19" y="21"/>
                    </a:lnTo>
                    <a:lnTo>
                      <a:pt x="22" y="23"/>
                    </a:lnTo>
                    <a:lnTo>
                      <a:pt x="25" y="24"/>
                    </a:lnTo>
                    <a:lnTo>
                      <a:pt x="28" y="25"/>
                    </a:lnTo>
                    <a:lnTo>
                      <a:pt x="30" y="26"/>
                    </a:lnTo>
                    <a:lnTo>
                      <a:pt x="33" y="26"/>
                    </a:lnTo>
                    <a:lnTo>
                      <a:pt x="34" y="27"/>
                    </a:lnTo>
                    <a:lnTo>
                      <a:pt x="36" y="27"/>
                    </a:lnTo>
                    <a:lnTo>
                      <a:pt x="37" y="27"/>
                    </a:lnTo>
                    <a:lnTo>
                      <a:pt x="38" y="27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7"/>
                    </a:lnTo>
                    <a:lnTo>
                      <a:pt x="44" y="26"/>
                    </a:lnTo>
                    <a:lnTo>
                      <a:pt x="44" y="25"/>
                    </a:lnTo>
                    <a:lnTo>
                      <a:pt x="45" y="23"/>
                    </a:lnTo>
                    <a:lnTo>
                      <a:pt x="45" y="20"/>
                    </a:lnTo>
                    <a:lnTo>
                      <a:pt x="44" y="18"/>
                    </a:lnTo>
                    <a:lnTo>
                      <a:pt x="44" y="16"/>
                    </a:lnTo>
                    <a:lnTo>
                      <a:pt x="42" y="14"/>
                    </a:lnTo>
                    <a:lnTo>
                      <a:pt x="41" y="13"/>
                    </a:lnTo>
                    <a:lnTo>
                      <a:pt x="39" y="11"/>
                    </a:lnTo>
                    <a:lnTo>
                      <a:pt x="38" y="10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80" name="Freeform 865"/>
              <p:cNvSpPr>
                <a:spLocks/>
              </p:cNvSpPr>
              <p:nvPr/>
            </p:nvSpPr>
            <p:spPr bwMode="auto">
              <a:xfrm>
                <a:off x="2432" y="3273"/>
                <a:ext cx="53" cy="47"/>
              </a:xfrm>
              <a:custGeom>
                <a:avLst/>
                <a:gdLst>
                  <a:gd name="T0" fmla="*/ 45 w 53"/>
                  <a:gd name="T1" fmla="*/ 14 h 47"/>
                  <a:gd name="T2" fmla="*/ 45 w 53"/>
                  <a:gd name="T3" fmla="*/ 14 h 47"/>
                  <a:gd name="T4" fmla="*/ 45 w 53"/>
                  <a:gd name="T5" fmla="*/ 12 h 47"/>
                  <a:gd name="T6" fmla="*/ 43 w 53"/>
                  <a:gd name="T7" fmla="*/ 10 h 47"/>
                  <a:gd name="T8" fmla="*/ 41 w 53"/>
                  <a:gd name="T9" fmla="*/ 7 h 47"/>
                  <a:gd name="T10" fmla="*/ 38 w 53"/>
                  <a:gd name="T11" fmla="*/ 5 h 47"/>
                  <a:gd name="T12" fmla="*/ 35 w 53"/>
                  <a:gd name="T13" fmla="*/ 3 h 47"/>
                  <a:gd name="T14" fmla="*/ 32 w 53"/>
                  <a:gd name="T15" fmla="*/ 1 h 47"/>
                  <a:gd name="T16" fmla="*/ 29 w 53"/>
                  <a:gd name="T17" fmla="*/ 0 h 47"/>
                  <a:gd name="T18" fmla="*/ 26 w 53"/>
                  <a:gd name="T19" fmla="*/ 0 h 47"/>
                  <a:gd name="T20" fmla="*/ 21 w 53"/>
                  <a:gd name="T21" fmla="*/ 0 h 47"/>
                  <a:gd name="T22" fmla="*/ 17 w 53"/>
                  <a:gd name="T23" fmla="*/ 1 h 47"/>
                  <a:gd name="T24" fmla="*/ 13 w 53"/>
                  <a:gd name="T25" fmla="*/ 3 h 47"/>
                  <a:gd name="T26" fmla="*/ 9 w 53"/>
                  <a:gd name="T27" fmla="*/ 5 h 47"/>
                  <a:gd name="T28" fmla="*/ 6 w 53"/>
                  <a:gd name="T29" fmla="*/ 8 h 47"/>
                  <a:gd name="T30" fmla="*/ 3 w 53"/>
                  <a:gd name="T31" fmla="*/ 12 h 47"/>
                  <a:gd name="T32" fmla="*/ 1 w 53"/>
                  <a:gd name="T33" fmla="*/ 16 h 47"/>
                  <a:gd name="T34" fmla="*/ 0 w 53"/>
                  <a:gd name="T35" fmla="*/ 21 h 47"/>
                  <a:gd name="T36" fmla="*/ 0 w 53"/>
                  <a:gd name="T37" fmla="*/ 26 h 47"/>
                  <a:gd name="T38" fmla="*/ 1 w 53"/>
                  <a:gd name="T39" fmla="*/ 30 h 47"/>
                  <a:gd name="T40" fmla="*/ 3 w 53"/>
                  <a:gd name="T41" fmla="*/ 34 h 47"/>
                  <a:gd name="T42" fmla="*/ 6 w 53"/>
                  <a:gd name="T43" fmla="*/ 38 h 47"/>
                  <a:gd name="T44" fmla="*/ 9 w 53"/>
                  <a:gd name="T45" fmla="*/ 41 h 47"/>
                  <a:gd name="T46" fmla="*/ 13 w 53"/>
                  <a:gd name="T47" fmla="*/ 44 h 47"/>
                  <a:gd name="T48" fmla="*/ 17 w 53"/>
                  <a:gd name="T49" fmla="*/ 46 h 47"/>
                  <a:gd name="T50" fmla="*/ 21 w 53"/>
                  <a:gd name="T51" fmla="*/ 47 h 47"/>
                  <a:gd name="T52" fmla="*/ 26 w 53"/>
                  <a:gd name="T53" fmla="*/ 47 h 47"/>
                  <a:gd name="T54" fmla="*/ 29 w 53"/>
                  <a:gd name="T55" fmla="*/ 46 h 47"/>
                  <a:gd name="T56" fmla="*/ 32 w 53"/>
                  <a:gd name="T57" fmla="*/ 45 h 47"/>
                  <a:gd name="T58" fmla="*/ 35 w 53"/>
                  <a:gd name="T59" fmla="*/ 44 h 47"/>
                  <a:gd name="T60" fmla="*/ 38 w 53"/>
                  <a:gd name="T61" fmla="*/ 42 h 47"/>
                  <a:gd name="T62" fmla="*/ 40 w 53"/>
                  <a:gd name="T63" fmla="*/ 40 h 47"/>
                  <a:gd name="T64" fmla="*/ 42 w 53"/>
                  <a:gd name="T65" fmla="*/ 38 h 47"/>
                  <a:gd name="T66" fmla="*/ 44 w 53"/>
                  <a:gd name="T67" fmla="*/ 35 h 47"/>
                  <a:gd name="T68" fmla="*/ 45 w 53"/>
                  <a:gd name="T69" fmla="*/ 34 h 47"/>
                  <a:gd name="T70" fmla="*/ 45 w 53"/>
                  <a:gd name="T71" fmla="*/ 34 h 47"/>
                  <a:gd name="T72" fmla="*/ 47 w 53"/>
                  <a:gd name="T73" fmla="*/ 34 h 47"/>
                  <a:gd name="T74" fmla="*/ 50 w 53"/>
                  <a:gd name="T75" fmla="*/ 32 h 47"/>
                  <a:gd name="T76" fmla="*/ 52 w 53"/>
                  <a:gd name="T77" fmla="*/ 29 h 47"/>
                  <a:gd name="T78" fmla="*/ 53 w 53"/>
                  <a:gd name="T79" fmla="*/ 26 h 47"/>
                  <a:gd name="T80" fmla="*/ 53 w 53"/>
                  <a:gd name="T81" fmla="*/ 22 h 47"/>
                  <a:gd name="T82" fmla="*/ 52 w 53"/>
                  <a:gd name="T83" fmla="*/ 18 h 47"/>
                  <a:gd name="T84" fmla="*/ 50 w 53"/>
                  <a:gd name="T85" fmla="*/ 16 h 47"/>
                  <a:gd name="T86" fmla="*/ 47 w 53"/>
                  <a:gd name="T87" fmla="*/ 1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3" h="47">
                    <a:moveTo>
                      <a:pt x="45" y="14"/>
                    </a:moveTo>
                    <a:lnTo>
                      <a:pt x="45" y="14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5" y="12"/>
                    </a:lnTo>
                    <a:lnTo>
                      <a:pt x="44" y="11"/>
                    </a:lnTo>
                    <a:lnTo>
                      <a:pt x="43" y="10"/>
                    </a:lnTo>
                    <a:lnTo>
                      <a:pt x="42" y="8"/>
                    </a:lnTo>
                    <a:lnTo>
                      <a:pt x="41" y="7"/>
                    </a:lnTo>
                    <a:lnTo>
                      <a:pt x="40" y="6"/>
                    </a:lnTo>
                    <a:lnTo>
                      <a:pt x="38" y="5"/>
                    </a:lnTo>
                    <a:lnTo>
                      <a:pt x="37" y="4"/>
                    </a:lnTo>
                    <a:lnTo>
                      <a:pt x="35" y="3"/>
                    </a:lnTo>
                    <a:lnTo>
                      <a:pt x="34" y="2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5" y="2"/>
                    </a:lnTo>
                    <a:lnTo>
                      <a:pt x="13" y="3"/>
                    </a:lnTo>
                    <a:lnTo>
                      <a:pt x="11" y="4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1" y="16"/>
                    </a:lnTo>
                    <a:lnTo>
                      <a:pt x="1" y="19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1" y="28"/>
                    </a:lnTo>
                    <a:lnTo>
                      <a:pt x="1" y="30"/>
                    </a:lnTo>
                    <a:lnTo>
                      <a:pt x="2" y="32"/>
                    </a:lnTo>
                    <a:lnTo>
                      <a:pt x="3" y="34"/>
                    </a:lnTo>
                    <a:lnTo>
                      <a:pt x="4" y="37"/>
                    </a:lnTo>
                    <a:lnTo>
                      <a:pt x="6" y="38"/>
                    </a:lnTo>
                    <a:lnTo>
                      <a:pt x="7" y="40"/>
                    </a:lnTo>
                    <a:lnTo>
                      <a:pt x="9" y="41"/>
                    </a:lnTo>
                    <a:lnTo>
                      <a:pt x="11" y="43"/>
                    </a:lnTo>
                    <a:lnTo>
                      <a:pt x="13" y="44"/>
                    </a:lnTo>
                    <a:lnTo>
                      <a:pt x="15" y="45"/>
                    </a:lnTo>
                    <a:lnTo>
                      <a:pt x="17" y="46"/>
                    </a:lnTo>
                    <a:lnTo>
                      <a:pt x="19" y="46"/>
                    </a:lnTo>
                    <a:lnTo>
                      <a:pt x="21" y="47"/>
                    </a:lnTo>
                    <a:lnTo>
                      <a:pt x="24" y="47"/>
                    </a:lnTo>
                    <a:lnTo>
                      <a:pt x="26" y="47"/>
                    </a:lnTo>
                    <a:lnTo>
                      <a:pt x="27" y="46"/>
                    </a:lnTo>
                    <a:lnTo>
                      <a:pt x="29" y="46"/>
                    </a:lnTo>
                    <a:lnTo>
                      <a:pt x="30" y="46"/>
                    </a:lnTo>
                    <a:lnTo>
                      <a:pt x="32" y="45"/>
                    </a:lnTo>
                    <a:lnTo>
                      <a:pt x="33" y="45"/>
                    </a:lnTo>
                    <a:lnTo>
                      <a:pt x="35" y="44"/>
                    </a:lnTo>
                    <a:lnTo>
                      <a:pt x="36" y="43"/>
                    </a:lnTo>
                    <a:lnTo>
                      <a:pt x="38" y="42"/>
                    </a:lnTo>
                    <a:lnTo>
                      <a:pt x="39" y="41"/>
                    </a:lnTo>
                    <a:lnTo>
                      <a:pt x="40" y="40"/>
                    </a:lnTo>
                    <a:lnTo>
                      <a:pt x="41" y="39"/>
                    </a:lnTo>
                    <a:lnTo>
                      <a:pt x="42" y="38"/>
                    </a:lnTo>
                    <a:lnTo>
                      <a:pt x="43" y="37"/>
                    </a:lnTo>
                    <a:lnTo>
                      <a:pt x="44" y="35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7" y="34"/>
                    </a:lnTo>
                    <a:lnTo>
                      <a:pt x="48" y="33"/>
                    </a:lnTo>
                    <a:lnTo>
                      <a:pt x="50" y="32"/>
                    </a:lnTo>
                    <a:lnTo>
                      <a:pt x="51" y="31"/>
                    </a:lnTo>
                    <a:lnTo>
                      <a:pt x="52" y="29"/>
                    </a:lnTo>
                    <a:lnTo>
                      <a:pt x="53" y="28"/>
                    </a:lnTo>
                    <a:lnTo>
                      <a:pt x="53" y="26"/>
                    </a:lnTo>
                    <a:lnTo>
                      <a:pt x="53" y="24"/>
                    </a:lnTo>
                    <a:lnTo>
                      <a:pt x="53" y="22"/>
                    </a:lnTo>
                    <a:lnTo>
                      <a:pt x="53" y="20"/>
                    </a:lnTo>
                    <a:lnTo>
                      <a:pt x="52" y="18"/>
                    </a:lnTo>
                    <a:lnTo>
                      <a:pt x="51" y="17"/>
                    </a:lnTo>
                    <a:lnTo>
                      <a:pt x="50" y="16"/>
                    </a:lnTo>
                    <a:lnTo>
                      <a:pt x="48" y="15"/>
                    </a:lnTo>
                    <a:lnTo>
                      <a:pt x="47" y="14"/>
                    </a:lnTo>
                    <a:lnTo>
                      <a:pt x="45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81" name="Freeform 866"/>
              <p:cNvSpPr>
                <a:spLocks/>
              </p:cNvSpPr>
              <p:nvPr/>
            </p:nvSpPr>
            <p:spPr bwMode="auto">
              <a:xfrm>
                <a:off x="2436" y="3277"/>
                <a:ext cx="46" cy="39"/>
              </a:xfrm>
              <a:custGeom>
                <a:avLst/>
                <a:gdLst>
                  <a:gd name="T0" fmla="*/ 41 w 46"/>
                  <a:gd name="T1" fmla="*/ 15 h 39"/>
                  <a:gd name="T2" fmla="*/ 40 w 46"/>
                  <a:gd name="T3" fmla="*/ 15 h 39"/>
                  <a:gd name="T4" fmla="*/ 39 w 46"/>
                  <a:gd name="T5" fmla="*/ 14 h 39"/>
                  <a:gd name="T6" fmla="*/ 38 w 46"/>
                  <a:gd name="T7" fmla="*/ 11 h 39"/>
                  <a:gd name="T8" fmla="*/ 36 w 46"/>
                  <a:gd name="T9" fmla="*/ 8 h 39"/>
                  <a:gd name="T10" fmla="*/ 34 w 46"/>
                  <a:gd name="T11" fmla="*/ 5 h 39"/>
                  <a:gd name="T12" fmla="*/ 31 w 46"/>
                  <a:gd name="T13" fmla="*/ 3 h 39"/>
                  <a:gd name="T14" fmla="*/ 28 w 46"/>
                  <a:gd name="T15" fmla="*/ 1 h 39"/>
                  <a:gd name="T16" fmla="*/ 25 w 46"/>
                  <a:gd name="T17" fmla="*/ 0 h 39"/>
                  <a:gd name="T18" fmla="*/ 22 w 46"/>
                  <a:gd name="T19" fmla="*/ 0 h 39"/>
                  <a:gd name="T20" fmla="*/ 18 w 46"/>
                  <a:gd name="T21" fmla="*/ 0 h 39"/>
                  <a:gd name="T22" fmla="*/ 14 w 46"/>
                  <a:gd name="T23" fmla="*/ 0 h 39"/>
                  <a:gd name="T24" fmla="*/ 10 w 46"/>
                  <a:gd name="T25" fmla="*/ 2 h 39"/>
                  <a:gd name="T26" fmla="*/ 7 w 46"/>
                  <a:gd name="T27" fmla="*/ 4 h 39"/>
                  <a:gd name="T28" fmla="*/ 4 w 46"/>
                  <a:gd name="T29" fmla="*/ 7 h 39"/>
                  <a:gd name="T30" fmla="*/ 2 w 46"/>
                  <a:gd name="T31" fmla="*/ 10 h 39"/>
                  <a:gd name="T32" fmla="*/ 1 w 46"/>
                  <a:gd name="T33" fmla="*/ 13 h 39"/>
                  <a:gd name="T34" fmla="*/ 0 w 46"/>
                  <a:gd name="T35" fmla="*/ 17 h 39"/>
                  <a:gd name="T36" fmla="*/ 0 w 46"/>
                  <a:gd name="T37" fmla="*/ 21 h 39"/>
                  <a:gd name="T38" fmla="*/ 1 w 46"/>
                  <a:gd name="T39" fmla="*/ 25 h 39"/>
                  <a:gd name="T40" fmla="*/ 2 w 46"/>
                  <a:gd name="T41" fmla="*/ 29 h 39"/>
                  <a:gd name="T42" fmla="*/ 4 w 46"/>
                  <a:gd name="T43" fmla="*/ 32 h 39"/>
                  <a:gd name="T44" fmla="*/ 7 w 46"/>
                  <a:gd name="T45" fmla="*/ 35 h 39"/>
                  <a:gd name="T46" fmla="*/ 10 w 46"/>
                  <a:gd name="T47" fmla="*/ 37 h 39"/>
                  <a:gd name="T48" fmla="*/ 14 w 46"/>
                  <a:gd name="T49" fmla="*/ 38 h 39"/>
                  <a:gd name="T50" fmla="*/ 18 w 46"/>
                  <a:gd name="T51" fmla="*/ 39 h 39"/>
                  <a:gd name="T52" fmla="*/ 21 w 46"/>
                  <a:gd name="T53" fmla="*/ 39 h 39"/>
                  <a:gd name="T54" fmla="*/ 25 w 46"/>
                  <a:gd name="T55" fmla="*/ 39 h 39"/>
                  <a:gd name="T56" fmla="*/ 28 w 46"/>
                  <a:gd name="T57" fmla="*/ 37 h 39"/>
                  <a:gd name="T58" fmla="*/ 31 w 46"/>
                  <a:gd name="T59" fmla="*/ 36 h 39"/>
                  <a:gd name="T60" fmla="*/ 33 w 46"/>
                  <a:gd name="T61" fmla="*/ 34 h 39"/>
                  <a:gd name="T62" fmla="*/ 35 w 46"/>
                  <a:gd name="T63" fmla="*/ 32 h 39"/>
                  <a:gd name="T64" fmla="*/ 37 w 46"/>
                  <a:gd name="T65" fmla="*/ 29 h 39"/>
                  <a:gd name="T66" fmla="*/ 38 w 46"/>
                  <a:gd name="T67" fmla="*/ 26 h 39"/>
                  <a:gd name="T68" fmla="*/ 39 w 46"/>
                  <a:gd name="T69" fmla="*/ 25 h 39"/>
                  <a:gd name="T70" fmla="*/ 40 w 46"/>
                  <a:gd name="T71" fmla="*/ 25 h 39"/>
                  <a:gd name="T72" fmla="*/ 41 w 46"/>
                  <a:gd name="T73" fmla="*/ 26 h 39"/>
                  <a:gd name="T74" fmla="*/ 41 w 46"/>
                  <a:gd name="T75" fmla="*/ 26 h 39"/>
                  <a:gd name="T76" fmla="*/ 43 w 46"/>
                  <a:gd name="T77" fmla="*/ 26 h 39"/>
                  <a:gd name="T78" fmla="*/ 44 w 46"/>
                  <a:gd name="T79" fmla="*/ 25 h 39"/>
                  <a:gd name="T80" fmla="*/ 46 w 46"/>
                  <a:gd name="T81" fmla="*/ 24 h 39"/>
                  <a:gd name="T82" fmla="*/ 46 w 46"/>
                  <a:gd name="T83" fmla="*/ 22 h 39"/>
                  <a:gd name="T84" fmla="*/ 46 w 46"/>
                  <a:gd name="T85" fmla="*/ 19 h 39"/>
                  <a:gd name="T86" fmla="*/ 46 w 46"/>
                  <a:gd name="T87" fmla="*/ 17 h 39"/>
                  <a:gd name="T88" fmla="*/ 44 w 46"/>
                  <a:gd name="T89" fmla="*/ 16 h 39"/>
                  <a:gd name="T90" fmla="*/ 43 w 46"/>
                  <a:gd name="T91" fmla="*/ 1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39">
                    <a:moveTo>
                      <a:pt x="42" y="15"/>
                    </a:moveTo>
                    <a:lnTo>
                      <a:pt x="41" y="15"/>
                    </a:lnTo>
                    <a:lnTo>
                      <a:pt x="40" y="15"/>
                    </a:lnTo>
                    <a:lnTo>
                      <a:pt x="40" y="15"/>
                    </a:lnTo>
                    <a:lnTo>
                      <a:pt x="39" y="16"/>
                    </a:lnTo>
                    <a:lnTo>
                      <a:pt x="39" y="14"/>
                    </a:lnTo>
                    <a:lnTo>
                      <a:pt x="38" y="13"/>
                    </a:lnTo>
                    <a:lnTo>
                      <a:pt x="38" y="11"/>
                    </a:lnTo>
                    <a:lnTo>
                      <a:pt x="37" y="9"/>
                    </a:lnTo>
                    <a:lnTo>
                      <a:pt x="36" y="8"/>
                    </a:lnTo>
                    <a:lnTo>
                      <a:pt x="35" y="7"/>
                    </a:lnTo>
                    <a:lnTo>
                      <a:pt x="34" y="5"/>
                    </a:lnTo>
                    <a:lnTo>
                      <a:pt x="32" y="4"/>
                    </a:lnTo>
                    <a:lnTo>
                      <a:pt x="31" y="3"/>
                    </a:lnTo>
                    <a:lnTo>
                      <a:pt x="30" y="2"/>
                    </a:lnTo>
                    <a:lnTo>
                      <a:pt x="28" y="1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1"/>
                    </a:lnTo>
                    <a:lnTo>
                      <a:pt x="10" y="2"/>
                    </a:lnTo>
                    <a:lnTo>
                      <a:pt x="9" y="3"/>
                    </a:lnTo>
                    <a:lnTo>
                      <a:pt x="7" y="4"/>
                    </a:lnTo>
                    <a:lnTo>
                      <a:pt x="6" y="5"/>
                    </a:lnTo>
                    <a:lnTo>
                      <a:pt x="4" y="7"/>
                    </a:lnTo>
                    <a:lnTo>
                      <a:pt x="3" y="8"/>
                    </a:lnTo>
                    <a:lnTo>
                      <a:pt x="2" y="10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1" y="25"/>
                    </a:lnTo>
                    <a:lnTo>
                      <a:pt x="1" y="27"/>
                    </a:lnTo>
                    <a:lnTo>
                      <a:pt x="2" y="29"/>
                    </a:lnTo>
                    <a:lnTo>
                      <a:pt x="3" y="30"/>
                    </a:lnTo>
                    <a:lnTo>
                      <a:pt x="4" y="32"/>
                    </a:lnTo>
                    <a:lnTo>
                      <a:pt x="6" y="33"/>
                    </a:lnTo>
                    <a:lnTo>
                      <a:pt x="7" y="35"/>
                    </a:lnTo>
                    <a:lnTo>
                      <a:pt x="9" y="36"/>
                    </a:lnTo>
                    <a:lnTo>
                      <a:pt x="10" y="37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6" y="39"/>
                    </a:lnTo>
                    <a:lnTo>
                      <a:pt x="18" y="39"/>
                    </a:lnTo>
                    <a:lnTo>
                      <a:pt x="20" y="39"/>
                    </a:lnTo>
                    <a:lnTo>
                      <a:pt x="21" y="39"/>
                    </a:lnTo>
                    <a:lnTo>
                      <a:pt x="23" y="39"/>
                    </a:lnTo>
                    <a:lnTo>
                      <a:pt x="25" y="39"/>
                    </a:lnTo>
                    <a:lnTo>
                      <a:pt x="26" y="38"/>
                    </a:lnTo>
                    <a:lnTo>
                      <a:pt x="28" y="37"/>
                    </a:lnTo>
                    <a:lnTo>
                      <a:pt x="29" y="37"/>
                    </a:lnTo>
                    <a:lnTo>
                      <a:pt x="31" y="36"/>
                    </a:lnTo>
                    <a:lnTo>
                      <a:pt x="32" y="35"/>
                    </a:lnTo>
                    <a:lnTo>
                      <a:pt x="33" y="34"/>
                    </a:lnTo>
                    <a:lnTo>
                      <a:pt x="34" y="33"/>
                    </a:lnTo>
                    <a:lnTo>
                      <a:pt x="35" y="32"/>
                    </a:lnTo>
                    <a:lnTo>
                      <a:pt x="36" y="30"/>
                    </a:lnTo>
                    <a:lnTo>
                      <a:pt x="37" y="29"/>
                    </a:lnTo>
                    <a:lnTo>
                      <a:pt x="38" y="28"/>
                    </a:lnTo>
                    <a:lnTo>
                      <a:pt x="38" y="26"/>
                    </a:lnTo>
                    <a:lnTo>
                      <a:pt x="39" y="25"/>
                    </a:lnTo>
                    <a:lnTo>
                      <a:pt x="39" y="25"/>
                    </a:lnTo>
                    <a:lnTo>
                      <a:pt x="39" y="25"/>
                    </a:lnTo>
                    <a:lnTo>
                      <a:pt x="40" y="25"/>
                    </a:lnTo>
                    <a:lnTo>
                      <a:pt x="40" y="26"/>
                    </a:lnTo>
                    <a:lnTo>
                      <a:pt x="41" y="26"/>
                    </a:lnTo>
                    <a:lnTo>
                      <a:pt x="41" y="26"/>
                    </a:lnTo>
                    <a:lnTo>
                      <a:pt x="41" y="26"/>
                    </a:lnTo>
                    <a:lnTo>
                      <a:pt x="42" y="26"/>
                    </a:lnTo>
                    <a:lnTo>
                      <a:pt x="43" y="26"/>
                    </a:lnTo>
                    <a:lnTo>
                      <a:pt x="44" y="26"/>
                    </a:lnTo>
                    <a:lnTo>
                      <a:pt x="44" y="25"/>
                    </a:lnTo>
                    <a:lnTo>
                      <a:pt x="45" y="24"/>
                    </a:lnTo>
                    <a:lnTo>
                      <a:pt x="46" y="24"/>
                    </a:lnTo>
                    <a:lnTo>
                      <a:pt x="46" y="23"/>
                    </a:lnTo>
                    <a:lnTo>
                      <a:pt x="46" y="22"/>
                    </a:lnTo>
                    <a:lnTo>
                      <a:pt x="46" y="20"/>
                    </a:lnTo>
                    <a:lnTo>
                      <a:pt x="46" y="19"/>
                    </a:lnTo>
                    <a:lnTo>
                      <a:pt x="46" y="18"/>
                    </a:lnTo>
                    <a:lnTo>
                      <a:pt x="46" y="17"/>
                    </a:lnTo>
                    <a:lnTo>
                      <a:pt x="45" y="16"/>
                    </a:lnTo>
                    <a:lnTo>
                      <a:pt x="44" y="16"/>
                    </a:lnTo>
                    <a:lnTo>
                      <a:pt x="44" y="15"/>
                    </a:lnTo>
                    <a:lnTo>
                      <a:pt x="43" y="15"/>
                    </a:lnTo>
                    <a:lnTo>
                      <a:pt x="42" y="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82" name="Freeform 867"/>
              <p:cNvSpPr>
                <a:spLocks/>
              </p:cNvSpPr>
              <p:nvPr/>
            </p:nvSpPr>
            <p:spPr bwMode="auto">
              <a:xfrm>
                <a:off x="2477" y="3299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3 h 3"/>
                  <a:gd name="T4" fmla="*/ 2 w 3"/>
                  <a:gd name="T5" fmla="*/ 3 h 3"/>
                  <a:gd name="T6" fmla="*/ 3 w 3"/>
                  <a:gd name="T7" fmla="*/ 2 h 3"/>
                  <a:gd name="T8" fmla="*/ 3 w 3"/>
                  <a:gd name="T9" fmla="*/ 2 h 3"/>
                  <a:gd name="T10" fmla="*/ 3 w 3"/>
                  <a:gd name="T11" fmla="*/ 1 h 3"/>
                  <a:gd name="T12" fmla="*/ 2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  <a:gd name="T18" fmla="*/ 0 w 3"/>
                  <a:gd name="T19" fmla="*/ 0 h 3"/>
                  <a:gd name="T20" fmla="*/ 0 w 3"/>
                  <a:gd name="T21" fmla="*/ 1 h 3"/>
                  <a:gd name="T22" fmla="*/ 0 w 3"/>
                  <a:gd name="T23" fmla="*/ 1 h 3"/>
                  <a:gd name="T24" fmla="*/ 0 w 3"/>
                  <a:gd name="T25" fmla="*/ 2 h 3"/>
                  <a:gd name="T26" fmla="*/ 0 w 3"/>
                  <a:gd name="T27" fmla="*/ 2 h 3"/>
                  <a:gd name="T28" fmla="*/ 0 w 3"/>
                  <a:gd name="T29" fmla="*/ 3 h 3"/>
                  <a:gd name="T30" fmla="*/ 0 w 3"/>
                  <a:gd name="T31" fmla="*/ 3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83" name="Freeform 868"/>
              <p:cNvSpPr>
                <a:spLocks/>
              </p:cNvSpPr>
              <p:nvPr/>
            </p:nvSpPr>
            <p:spPr bwMode="auto">
              <a:xfrm>
                <a:off x="2447" y="3304"/>
                <a:ext cx="18" cy="7"/>
              </a:xfrm>
              <a:custGeom>
                <a:avLst/>
                <a:gdLst>
                  <a:gd name="T0" fmla="*/ 0 w 18"/>
                  <a:gd name="T1" fmla="*/ 0 h 7"/>
                  <a:gd name="T2" fmla="*/ 0 w 18"/>
                  <a:gd name="T3" fmla="*/ 1 h 7"/>
                  <a:gd name="T4" fmla="*/ 0 w 18"/>
                  <a:gd name="T5" fmla="*/ 2 h 7"/>
                  <a:gd name="T6" fmla="*/ 0 w 18"/>
                  <a:gd name="T7" fmla="*/ 2 h 7"/>
                  <a:gd name="T8" fmla="*/ 0 w 18"/>
                  <a:gd name="T9" fmla="*/ 3 h 7"/>
                  <a:gd name="T10" fmla="*/ 1 w 18"/>
                  <a:gd name="T11" fmla="*/ 4 h 7"/>
                  <a:gd name="T12" fmla="*/ 1 w 18"/>
                  <a:gd name="T13" fmla="*/ 4 h 7"/>
                  <a:gd name="T14" fmla="*/ 2 w 18"/>
                  <a:gd name="T15" fmla="*/ 5 h 7"/>
                  <a:gd name="T16" fmla="*/ 3 w 18"/>
                  <a:gd name="T17" fmla="*/ 6 h 7"/>
                  <a:gd name="T18" fmla="*/ 4 w 18"/>
                  <a:gd name="T19" fmla="*/ 6 h 7"/>
                  <a:gd name="T20" fmla="*/ 5 w 18"/>
                  <a:gd name="T21" fmla="*/ 6 h 7"/>
                  <a:gd name="T22" fmla="*/ 7 w 18"/>
                  <a:gd name="T23" fmla="*/ 7 h 7"/>
                  <a:gd name="T24" fmla="*/ 8 w 18"/>
                  <a:gd name="T25" fmla="*/ 7 h 7"/>
                  <a:gd name="T26" fmla="*/ 9 w 18"/>
                  <a:gd name="T27" fmla="*/ 7 h 7"/>
                  <a:gd name="T28" fmla="*/ 10 w 18"/>
                  <a:gd name="T29" fmla="*/ 7 h 7"/>
                  <a:gd name="T30" fmla="*/ 10 w 18"/>
                  <a:gd name="T31" fmla="*/ 7 h 7"/>
                  <a:gd name="T32" fmla="*/ 10 w 18"/>
                  <a:gd name="T33" fmla="*/ 7 h 7"/>
                  <a:gd name="T34" fmla="*/ 18 w 18"/>
                  <a:gd name="T35" fmla="*/ 0 h 7"/>
                  <a:gd name="T36" fmla="*/ 0 w 18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7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84" name="Freeform 869"/>
              <p:cNvSpPr>
                <a:spLocks/>
              </p:cNvSpPr>
              <p:nvPr/>
            </p:nvSpPr>
            <p:spPr bwMode="auto">
              <a:xfrm>
                <a:off x="2449" y="3306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 w 11"/>
                  <a:gd name="T3" fmla="*/ 2 h 2"/>
                  <a:gd name="T4" fmla="*/ 9 w 11"/>
                  <a:gd name="T5" fmla="*/ 2 h 2"/>
                  <a:gd name="T6" fmla="*/ 11 w 11"/>
                  <a:gd name="T7" fmla="*/ 0 h 2"/>
                  <a:gd name="T8" fmla="*/ 0 w 1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">
                    <a:moveTo>
                      <a:pt x="0" y="0"/>
                    </a:moveTo>
                    <a:lnTo>
                      <a:pt x="1" y="2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85" name="Freeform 870"/>
              <p:cNvSpPr>
                <a:spLocks/>
              </p:cNvSpPr>
              <p:nvPr/>
            </p:nvSpPr>
            <p:spPr bwMode="auto">
              <a:xfrm>
                <a:off x="2444" y="3285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3 w 4"/>
                  <a:gd name="T3" fmla="*/ 4 h 5"/>
                  <a:gd name="T4" fmla="*/ 4 w 4"/>
                  <a:gd name="T5" fmla="*/ 4 h 5"/>
                  <a:gd name="T6" fmla="*/ 4 w 4"/>
                  <a:gd name="T7" fmla="*/ 3 h 5"/>
                  <a:gd name="T8" fmla="*/ 4 w 4"/>
                  <a:gd name="T9" fmla="*/ 2 h 5"/>
                  <a:gd name="T10" fmla="*/ 4 w 4"/>
                  <a:gd name="T11" fmla="*/ 1 h 5"/>
                  <a:gd name="T12" fmla="*/ 4 w 4"/>
                  <a:gd name="T13" fmla="*/ 0 h 5"/>
                  <a:gd name="T14" fmla="*/ 3 w 4"/>
                  <a:gd name="T15" fmla="*/ 0 h 5"/>
                  <a:gd name="T16" fmla="*/ 2 w 4"/>
                  <a:gd name="T17" fmla="*/ 0 h 5"/>
                  <a:gd name="T18" fmla="*/ 1 w 4"/>
                  <a:gd name="T19" fmla="*/ 0 h 5"/>
                  <a:gd name="T20" fmla="*/ 0 w 4"/>
                  <a:gd name="T21" fmla="*/ 0 h 5"/>
                  <a:gd name="T22" fmla="*/ 0 w 4"/>
                  <a:gd name="T23" fmla="*/ 1 h 5"/>
                  <a:gd name="T24" fmla="*/ 0 w 4"/>
                  <a:gd name="T25" fmla="*/ 2 h 5"/>
                  <a:gd name="T26" fmla="*/ 0 w 4"/>
                  <a:gd name="T27" fmla="*/ 3 h 5"/>
                  <a:gd name="T28" fmla="*/ 0 w 4"/>
                  <a:gd name="T29" fmla="*/ 4 h 5"/>
                  <a:gd name="T30" fmla="*/ 1 w 4"/>
                  <a:gd name="T31" fmla="*/ 4 h 5"/>
                  <a:gd name="T32" fmla="*/ 2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86" name="Freeform 871"/>
              <p:cNvSpPr>
                <a:spLocks/>
              </p:cNvSpPr>
              <p:nvPr/>
            </p:nvSpPr>
            <p:spPr bwMode="auto">
              <a:xfrm>
                <a:off x="2459" y="3285"/>
                <a:ext cx="6" cy="5"/>
              </a:xfrm>
              <a:custGeom>
                <a:avLst/>
                <a:gdLst>
                  <a:gd name="T0" fmla="*/ 3 w 6"/>
                  <a:gd name="T1" fmla="*/ 5 h 5"/>
                  <a:gd name="T2" fmla="*/ 4 w 6"/>
                  <a:gd name="T3" fmla="*/ 5 h 5"/>
                  <a:gd name="T4" fmla="*/ 5 w 6"/>
                  <a:gd name="T5" fmla="*/ 5 h 5"/>
                  <a:gd name="T6" fmla="*/ 5 w 6"/>
                  <a:gd name="T7" fmla="*/ 4 h 5"/>
                  <a:gd name="T8" fmla="*/ 6 w 6"/>
                  <a:gd name="T9" fmla="*/ 3 h 5"/>
                  <a:gd name="T10" fmla="*/ 5 w 6"/>
                  <a:gd name="T11" fmla="*/ 2 h 5"/>
                  <a:gd name="T12" fmla="*/ 5 w 6"/>
                  <a:gd name="T13" fmla="*/ 1 h 5"/>
                  <a:gd name="T14" fmla="*/ 4 w 6"/>
                  <a:gd name="T15" fmla="*/ 0 h 5"/>
                  <a:gd name="T16" fmla="*/ 3 w 6"/>
                  <a:gd name="T17" fmla="*/ 0 h 5"/>
                  <a:gd name="T18" fmla="*/ 2 w 6"/>
                  <a:gd name="T19" fmla="*/ 0 h 5"/>
                  <a:gd name="T20" fmla="*/ 2 w 6"/>
                  <a:gd name="T21" fmla="*/ 0 h 5"/>
                  <a:gd name="T22" fmla="*/ 1 w 6"/>
                  <a:gd name="T23" fmla="*/ 0 h 5"/>
                  <a:gd name="T24" fmla="*/ 1 w 6"/>
                  <a:gd name="T25" fmla="*/ 1 h 5"/>
                  <a:gd name="T26" fmla="*/ 0 w 6"/>
                  <a:gd name="T27" fmla="*/ 1 h 5"/>
                  <a:gd name="T28" fmla="*/ 0 w 6"/>
                  <a:gd name="T29" fmla="*/ 2 h 5"/>
                  <a:gd name="T30" fmla="*/ 0 w 6"/>
                  <a:gd name="T31" fmla="*/ 2 h 5"/>
                  <a:gd name="T32" fmla="*/ 0 w 6"/>
                  <a:gd name="T33" fmla="*/ 3 h 5"/>
                  <a:gd name="T34" fmla="*/ 0 w 6"/>
                  <a:gd name="T35" fmla="*/ 3 h 5"/>
                  <a:gd name="T36" fmla="*/ 0 w 6"/>
                  <a:gd name="T37" fmla="*/ 4 h 5"/>
                  <a:gd name="T38" fmla="*/ 0 w 6"/>
                  <a:gd name="T39" fmla="*/ 4 h 5"/>
                  <a:gd name="T40" fmla="*/ 1 w 6"/>
                  <a:gd name="T41" fmla="*/ 5 h 5"/>
                  <a:gd name="T42" fmla="*/ 1 w 6"/>
                  <a:gd name="T43" fmla="*/ 5 h 5"/>
                  <a:gd name="T44" fmla="*/ 2 w 6"/>
                  <a:gd name="T45" fmla="*/ 5 h 5"/>
                  <a:gd name="T46" fmla="*/ 2 w 6"/>
                  <a:gd name="T47" fmla="*/ 5 h 5"/>
                  <a:gd name="T48" fmla="*/ 3 w 6"/>
                  <a:gd name="T4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lnTo>
                      <a:pt x="4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87" name="Freeform 872"/>
              <p:cNvSpPr>
                <a:spLocks/>
              </p:cNvSpPr>
              <p:nvPr/>
            </p:nvSpPr>
            <p:spPr bwMode="auto">
              <a:xfrm>
                <a:off x="2445" y="3285"/>
                <a:ext cx="12" cy="14"/>
              </a:xfrm>
              <a:custGeom>
                <a:avLst/>
                <a:gdLst>
                  <a:gd name="T0" fmla="*/ 3 w 12"/>
                  <a:gd name="T1" fmla="*/ 12 h 14"/>
                  <a:gd name="T2" fmla="*/ 8 w 12"/>
                  <a:gd name="T3" fmla="*/ 4 h 14"/>
                  <a:gd name="T4" fmla="*/ 8 w 12"/>
                  <a:gd name="T5" fmla="*/ 0 h 14"/>
                  <a:gd name="T6" fmla="*/ 0 w 12"/>
                  <a:gd name="T7" fmla="*/ 14 h 14"/>
                  <a:gd name="T8" fmla="*/ 12 w 12"/>
                  <a:gd name="T9" fmla="*/ 14 h 14"/>
                  <a:gd name="T10" fmla="*/ 12 w 12"/>
                  <a:gd name="T11" fmla="*/ 12 h 14"/>
                  <a:gd name="T12" fmla="*/ 3 w 12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3" y="12"/>
                    </a:moveTo>
                    <a:lnTo>
                      <a:pt x="8" y="4"/>
                    </a:lnTo>
                    <a:lnTo>
                      <a:pt x="8" y="0"/>
                    </a:lnTo>
                    <a:lnTo>
                      <a:pt x="0" y="14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921" name="Group 876"/>
            <p:cNvGrpSpPr>
              <a:grpSpLocks/>
            </p:cNvGrpSpPr>
            <p:nvPr/>
          </p:nvGrpSpPr>
          <p:grpSpPr bwMode="auto">
            <a:xfrm>
              <a:off x="6115112" y="5950156"/>
              <a:ext cx="187855" cy="246042"/>
              <a:chOff x="2339" y="3074"/>
              <a:chExt cx="134" cy="173"/>
            </a:xfrm>
          </p:grpSpPr>
          <p:pic>
            <p:nvPicPr>
              <p:cNvPr id="933" name="Picture 874"/>
              <p:cNvPicPr>
                <a:picLocks noChangeAspect="1" noChangeArrowheads="1"/>
              </p:cNvPicPr>
              <p:nvPr/>
            </p:nvPicPr>
            <p:blipFill>
              <a:blip r:embed="rId2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39" y="3074"/>
                <a:ext cx="134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34" name="Picture 875"/>
              <p:cNvPicPr>
                <a:picLocks noChangeAspect="1" noChangeArrowheads="1"/>
              </p:cNvPicPr>
              <p:nvPr/>
            </p:nvPicPr>
            <p:blipFill>
              <a:blip r:embed="rId2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39" y="3074"/>
                <a:ext cx="134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922" name="Rectangle 877"/>
            <p:cNvSpPr>
              <a:spLocks noChangeArrowheads="1"/>
            </p:cNvSpPr>
            <p:nvPr/>
          </p:nvSpPr>
          <p:spPr bwMode="auto">
            <a:xfrm>
              <a:off x="5599211" y="5953000"/>
              <a:ext cx="402347" cy="250309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923" name="Rectangle 878"/>
            <p:cNvSpPr>
              <a:spLocks noChangeArrowheads="1"/>
            </p:cNvSpPr>
            <p:nvPr/>
          </p:nvSpPr>
          <p:spPr bwMode="auto">
            <a:xfrm>
              <a:off x="6000156" y="5954423"/>
              <a:ext cx="402347" cy="250309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924" name="Rectangle 879"/>
            <p:cNvSpPr>
              <a:spLocks noChangeArrowheads="1"/>
            </p:cNvSpPr>
            <p:nvPr/>
          </p:nvSpPr>
          <p:spPr bwMode="auto">
            <a:xfrm>
              <a:off x="5600613" y="6206153"/>
              <a:ext cx="402347" cy="250309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925" name="Rectangle 880"/>
            <p:cNvSpPr>
              <a:spLocks noChangeArrowheads="1"/>
            </p:cNvSpPr>
            <p:nvPr/>
          </p:nvSpPr>
          <p:spPr bwMode="auto">
            <a:xfrm>
              <a:off x="6001558" y="6207576"/>
              <a:ext cx="402347" cy="248887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grpSp>
          <p:nvGrpSpPr>
            <p:cNvPr id="926" name="Group 209"/>
            <p:cNvGrpSpPr>
              <a:grpSpLocks/>
            </p:cNvGrpSpPr>
            <p:nvPr/>
          </p:nvGrpSpPr>
          <p:grpSpPr bwMode="auto">
            <a:xfrm>
              <a:off x="5636024" y="6251664"/>
              <a:ext cx="264961" cy="180621"/>
              <a:chOff x="4312" y="2042"/>
              <a:chExt cx="189" cy="127"/>
            </a:xfrm>
          </p:grpSpPr>
          <p:grpSp>
            <p:nvGrpSpPr>
              <p:cNvPr id="927" name="Group 205"/>
              <p:cNvGrpSpPr>
                <a:grpSpLocks/>
              </p:cNvGrpSpPr>
              <p:nvPr/>
            </p:nvGrpSpPr>
            <p:grpSpPr bwMode="auto">
              <a:xfrm>
                <a:off x="4312" y="2049"/>
                <a:ext cx="189" cy="119"/>
                <a:chOff x="4312" y="2049"/>
                <a:chExt cx="189" cy="119"/>
              </a:xfrm>
            </p:grpSpPr>
            <p:sp>
              <p:nvSpPr>
                <p:cNvPr id="931" name="Rectangle 203"/>
                <p:cNvSpPr>
                  <a:spLocks noChangeArrowheads="1"/>
                </p:cNvSpPr>
                <p:nvPr/>
              </p:nvSpPr>
              <p:spPr bwMode="auto">
                <a:xfrm>
                  <a:off x="4312" y="2049"/>
                  <a:ext cx="189" cy="119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/>
                </a:p>
              </p:txBody>
            </p:sp>
            <p:sp>
              <p:nvSpPr>
                <p:cNvPr id="932" name="Rectangle 204"/>
                <p:cNvSpPr>
                  <a:spLocks noChangeArrowheads="1"/>
                </p:cNvSpPr>
                <p:nvPr/>
              </p:nvSpPr>
              <p:spPr bwMode="auto">
                <a:xfrm>
                  <a:off x="4312" y="2049"/>
                  <a:ext cx="189" cy="119"/>
                </a:xfrm>
                <a:prstGeom prst="rect">
                  <a:avLst/>
                </a:prstGeom>
                <a:noFill/>
                <a:ln w="9525" cap="rnd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928" name="Group 208"/>
              <p:cNvGrpSpPr>
                <a:grpSpLocks/>
              </p:cNvGrpSpPr>
              <p:nvPr/>
            </p:nvGrpSpPr>
            <p:grpSpPr bwMode="auto">
              <a:xfrm>
                <a:off x="4366" y="2042"/>
                <a:ext cx="86" cy="127"/>
                <a:chOff x="4366" y="2042"/>
                <a:chExt cx="86" cy="127"/>
              </a:xfrm>
            </p:grpSpPr>
            <p:pic>
              <p:nvPicPr>
                <p:cNvPr id="929" name="Picture 206"/>
                <p:cNvPicPr>
                  <a:picLocks noChangeAspect="1" noChangeArrowheads="1"/>
                </p:cNvPicPr>
                <p:nvPr/>
              </p:nvPicPr>
              <p:blipFill>
                <a:blip r:embed="rId2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366" y="2042"/>
                  <a:ext cx="86" cy="1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930" name="Picture 207"/>
                <p:cNvPicPr>
                  <a:picLocks noChangeAspect="1" noChangeArrowheads="1"/>
                </p:cNvPicPr>
                <p:nvPr/>
              </p:nvPicPr>
              <p:blipFill>
                <a:blip r:embed="rId2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366" y="2042"/>
                  <a:ext cx="86" cy="1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</p:grpSp>
      <p:grpSp>
        <p:nvGrpSpPr>
          <p:cNvPr id="1043" name="グループ化 1042"/>
          <p:cNvGrpSpPr/>
          <p:nvPr/>
        </p:nvGrpSpPr>
        <p:grpSpPr>
          <a:xfrm>
            <a:off x="6510032" y="5237122"/>
            <a:ext cx="874789" cy="709682"/>
            <a:chOff x="6810470" y="5840646"/>
            <a:chExt cx="874789" cy="709682"/>
          </a:xfrm>
        </p:grpSpPr>
        <p:grpSp>
          <p:nvGrpSpPr>
            <p:cNvPr id="1044" name="Group 760"/>
            <p:cNvGrpSpPr>
              <a:grpSpLocks/>
            </p:cNvGrpSpPr>
            <p:nvPr/>
          </p:nvGrpSpPr>
          <p:grpSpPr bwMode="auto">
            <a:xfrm>
              <a:off x="7361419" y="6278686"/>
              <a:ext cx="263558" cy="169243"/>
              <a:chOff x="2339" y="3305"/>
              <a:chExt cx="188" cy="119"/>
            </a:xfrm>
          </p:grpSpPr>
          <p:sp>
            <p:nvSpPr>
              <p:cNvPr id="1172" name="Rectangle 758"/>
              <p:cNvSpPr>
                <a:spLocks noChangeArrowheads="1"/>
              </p:cNvSpPr>
              <p:nvPr/>
            </p:nvSpPr>
            <p:spPr bwMode="auto">
              <a:xfrm>
                <a:off x="2339" y="3305"/>
                <a:ext cx="188" cy="1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73" name="Rectangle 759"/>
              <p:cNvSpPr>
                <a:spLocks noChangeArrowheads="1"/>
              </p:cNvSpPr>
              <p:nvPr/>
            </p:nvSpPr>
            <p:spPr bwMode="auto">
              <a:xfrm>
                <a:off x="2339" y="3305"/>
                <a:ext cx="188" cy="119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1045" name="Group 763"/>
            <p:cNvGrpSpPr>
              <a:grpSpLocks/>
            </p:cNvGrpSpPr>
            <p:nvPr/>
          </p:nvGrpSpPr>
          <p:grpSpPr bwMode="auto">
            <a:xfrm>
              <a:off x="7437122" y="6270153"/>
              <a:ext cx="120564" cy="177776"/>
              <a:chOff x="2393" y="3299"/>
              <a:chExt cx="86" cy="125"/>
            </a:xfrm>
          </p:grpSpPr>
          <p:pic>
            <p:nvPicPr>
              <p:cNvPr id="1170" name="Picture 761"/>
              <p:cNvPicPr>
                <a:picLocks noChangeAspect="1" noChangeArrowheads="1"/>
              </p:cNvPicPr>
              <p:nvPr/>
            </p:nvPicPr>
            <p:blipFill>
              <a:blip r:embed="rId2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93" y="3299"/>
                <a:ext cx="86" cy="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71" name="Picture 762"/>
              <p:cNvPicPr>
                <a:picLocks noChangeAspect="1" noChangeArrowheads="1"/>
              </p:cNvPicPr>
              <p:nvPr/>
            </p:nvPicPr>
            <p:blipFill>
              <a:blip r:embed="rId2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93" y="3299"/>
                <a:ext cx="86" cy="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046" name="Picture 76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10470" y="5840646"/>
              <a:ext cx="874789" cy="7096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47" name="Group 767"/>
            <p:cNvGrpSpPr>
              <a:grpSpLocks/>
            </p:cNvGrpSpPr>
            <p:nvPr/>
          </p:nvGrpSpPr>
          <p:grpSpPr bwMode="auto">
            <a:xfrm>
              <a:off x="6846920" y="5950156"/>
              <a:ext cx="803292" cy="502040"/>
              <a:chOff x="1972" y="3074"/>
              <a:chExt cx="573" cy="353"/>
            </a:xfrm>
          </p:grpSpPr>
          <p:sp>
            <p:nvSpPr>
              <p:cNvPr id="1168" name="Rectangle 765"/>
              <p:cNvSpPr>
                <a:spLocks noChangeArrowheads="1"/>
              </p:cNvSpPr>
              <p:nvPr/>
            </p:nvSpPr>
            <p:spPr bwMode="auto">
              <a:xfrm>
                <a:off x="1972" y="3074"/>
                <a:ext cx="573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69" name="Rectangle 766"/>
              <p:cNvSpPr>
                <a:spLocks noChangeArrowheads="1"/>
              </p:cNvSpPr>
              <p:nvPr/>
            </p:nvSpPr>
            <p:spPr bwMode="auto">
              <a:xfrm>
                <a:off x="1972" y="3074"/>
                <a:ext cx="573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sp>
          <p:nvSpPr>
            <p:cNvPr id="1048" name="Rectangle 768"/>
            <p:cNvSpPr>
              <a:spLocks noChangeArrowheads="1"/>
            </p:cNvSpPr>
            <p:nvPr/>
          </p:nvSpPr>
          <p:spPr bwMode="auto">
            <a:xfrm>
              <a:off x="6932436" y="6132198"/>
              <a:ext cx="91124" cy="1763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1pPr>
              <a:lvl2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2pPr>
              <a:lvl3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3pPr>
              <a:lvl4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4pPr>
              <a:lvl5pPr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Arial" pitchFamily="34" charset="0"/>
                  <a:ea typeface="ＭＳ Ｐゴシック" pitchFamily="50" charset="-128"/>
                  <a:cs typeface="ＭＳ Ｐゴシック" pitchFamily="50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1" lang="ja-JP" altLang="ja-JP" sz="1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entury" pitchFamily="18" charset="0"/>
                  <a:ea typeface="ＭＳ Ｐゴシック" pitchFamily="50" charset="-128"/>
                  <a:cs typeface="ＭＳ Ｐゴシック" pitchFamily="50" charset="-128"/>
                </a:rPr>
                <a:t> </a:t>
              </a:r>
              <a:endParaRPr kumimoji="1" lang="ja-JP" altLang="ja-JP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ＭＳ Ｐゴシック" pitchFamily="50" charset="-128"/>
                <a:cs typeface="ＭＳ Ｐゴシック" pitchFamily="50" charset="-128"/>
              </a:endParaRPr>
            </a:p>
          </p:txBody>
        </p:sp>
        <p:grpSp>
          <p:nvGrpSpPr>
            <p:cNvPr id="1049" name="Group 771"/>
            <p:cNvGrpSpPr>
              <a:grpSpLocks/>
            </p:cNvGrpSpPr>
            <p:nvPr/>
          </p:nvGrpSpPr>
          <p:grpSpPr bwMode="auto">
            <a:xfrm>
              <a:off x="6968886" y="5954423"/>
              <a:ext cx="165425" cy="250309"/>
              <a:chOff x="2059" y="3077"/>
              <a:chExt cx="118" cy="176"/>
            </a:xfrm>
          </p:grpSpPr>
          <p:pic>
            <p:nvPicPr>
              <p:cNvPr id="1166" name="Picture 769"/>
              <p:cNvPicPr>
                <a:picLocks noChangeAspect="1" noChangeArrowheads="1"/>
              </p:cNvPicPr>
              <p:nvPr/>
            </p:nvPicPr>
            <p:blipFill>
              <a:blip r:embed="rId2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59" y="3077"/>
                <a:ext cx="118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67" name="Picture 770"/>
              <p:cNvPicPr>
                <a:picLocks noChangeAspect="1" noChangeArrowheads="1"/>
              </p:cNvPicPr>
              <p:nvPr/>
            </p:nvPicPr>
            <p:blipFill>
              <a:blip r:embed="rId2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059" y="3077"/>
                <a:ext cx="118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050" name="Group 819"/>
            <p:cNvGrpSpPr>
              <a:grpSpLocks/>
            </p:cNvGrpSpPr>
            <p:nvPr/>
          </p:nvGrpSpPr>
          <p:grpSpPr bwMode="auto">
            <a:xfrm>
              <a:off x="6893183" y="6236020"/>
              <a:ext cx="323841" cy="191998"/>
              <a:chOff x="2005" y="3275"/>
              <a:chExt cx="231" cy="135"/>
            </a:xfrm>
          </p:grpSpPr>
          <p:sp>
            <p:nvSpPr>
              <p:cNvPr id="1119" name="Freeform 772"/>
              <p:cNvSpPr>
                <a:spLocks/>
              </p:cNvSpPr>
              <p:nvPr/>
            </p:nvSpPr>
            <p:spPr bwMode="auto">
              <a:xfrm>
                <a:off x="2182" y="3324"/>
                <a:ext cx="43" cy="53"/>
              </a:xfrm>
              <a:custGeom>
                <a:avLst/>
                <a:gdLst>
                  <a:gd name="T0" fmla="*/ 0 w 43"/>
                  <a:gd name="T1" fmla="*/ 3 h 53"/>
                  <a:gd name="T2" fmla="*/ 1 w 43"/>
                  <a:gd name="T3" fmla="*/ 2 h 53"/>
                  <a:gd name="T4" fmla="*/ 3 w 43"/>
                  <a:gd name="T5" fmla="*/ 1 h 53"/>
                  <a:gd name="T6" fmla="*/ 5 w 43"/>
                  <a:gd name="T7" fmla="*/ 1 h 53"/>
                  <a:gd name="T8" fmla="*/ 7 w 43"/>
                  <a:gd name="T9" fmla="*/ 0 h 53"/>
                  <a:gd name="T10" fmla="*/ 10 w 43"/>
                  <a:gd name="T11" fmla="*/ 0 h 53"/>
                  <a:gd name="T12" fmla="*/ 13 w 43"/>
                  <a:gd name="T13" fmla="*/ 1 h 53"/>
                  <a:gd name="T14" fmla="*/ 16 w 43"/>
                  <a:gd name="T15" fmla="*/ 1 h 53"/>
                  <a:gd name="T16" fmla="*/ 19 w 43"/>
                  <a:gd name="T17" fmla="*/ 1 h 53"/>
                  <a:gd name="T18" fmla="*/ 22 w 43"/>
                  <a:gd name="T19" fmla="*/ 2 h 53"/>
                  <a:gd name="T20" fmla="*/ 25 w 43"/>
                  <a:gd name="T21" fmla="*/ 3 h 53"/>
                  <a:gd name="T22" fmla="*/ 28 w 43"/>
                  <a:gd name="T23" fmla="*/ 3 h 53"/>
                  <a:gd name="T24" fmla="*/ 31 w 43"/>
                  <a:gd name="T25" fmla="*/ 4 h 53"/>
                  <a:gd name="T26" fmla="*/ 33 w 43"/>
                  <a:gd name="T27" fmla="*/ 4 h 53"/>
                  <a:gd name="T28" fmla="*/ 34 w 43"/>
                  <a:gd name="T29" fmla="*/ 5 h 53"/>
                  <a:gd name="T30" fmla="*/ 35 w 43"/>
                  <a:gd name="T31" fmla="*/ 5 h 53"/>
                  <a:gd name="T32" fmla="*/ 36 w 43"/>
                  <a:gd name="T33" fmla="*/ 5 h 53"/>
                  <a:gd name="T34" fmla="*/ 36 w 43"/>
                  <a:gd name="T35" fmla="*/ 5 h 53"/>
                  <a:gd name="T36" fmla="*/ 36 w 43"/>
                  <a:gd name="T37" fmla="*/ 5 h 53"/>
                  <a:gd name="T38" fmla="*/ 36 w 43"/>
                  <a:gd name="T39" fmla="*/ 4 h 53"/>
                  <a:gd name="T40" fmla="*/ 36 w 43"/>
                  <a:gd name="T41" fmla="*/ 4 h 53"/>
                  <a:gd name="T42" fmla="*/ 37 w 43"/>
                  <a:gd name="T43" fmla="*/ 3 h 53"/>
                  <a:gd name="T44" fmla="*/ 38 w 43"/>
                  <a:gd name="T45" fmla="*/ 3 h 53"/>
                  <a:gd name="T46" fmla="*/ 38 w 43"/>
                  <a:gd name="T47" fmla="*/ 3 h 53"/>
                  <a:gd name="T48" fmla="*/ 40 w 43"/>
                  <a:gd name="T49" fmla="*/ 3 h 53"/>
                  <a:gd name="T50" fmla="*/ 41 w 43"/>
                  <a:gd name="T51" fmla="*/ 3 h 53"/>
                  <a:gd name="T52" fmla="*/ 41 w 43"/>
                  <a:gd name="T53" fmla="*/ 3 h 53"/>
                  <a:gd name="T54" fmla="*/ 42 w 43"/>
                  <a:gd name="T55" fmla="*/ 3 h 53"/>
                  <a:gd name="T56" fmla="*/ 43 w 43"/>
                  <a:gd name="T57" fmla="*/ 4 h 53"/>
                  <a:gd name="T58" fmla="*/ 43 w 43"/>
                  <a:gd name="T59" fmla="*/ 4 h 53"/>
                  <a:gd name="T60" fmla="*/ 43 w 43"/>
                  <a:gd name="T61" fmla="*/ 4 h 53"/>
                  <a:gd name="T62" fmla="*/ 43 w 43"/>
                  <a:gd name="T63" fmla="*/ 4 h 53"/>
                  <a:gd name="T64" fmla="*/ 43 w 43"/>
                  <a:gd name="T65" fmla="*/ 4 h 53"/>
                  <a:gd name="T66" fmla="*/ 43 w 43"/>
                  <a:gd name="T67" fmla="*/ 53 h 53"/>
                  <a:gd name="T68" fmla="*/ 36 w 43"/>
                  <a:gd name="T69" fmla="*/ 53 h 53"/>
                  <a:gd name="T70" fmla="*/ 36 w 43"/>
                  <a:gd name="T71" fmla="*/ 49 h 53"/>
                  <a:gd name="T72" fmla="*/ 36 w 43"/>
                  <a:gd name="T73" fmla="*/ 42 h 53"/>
                  <a:gd name="T74" fmla="*/ 36 w 43"/>
                  <a:gd name="T75" fmla="*/ 35 h 53"/>
                  <a:gd name="T76" fmla="*/ 36 w 43"/>
                  <a:gd name="T77" fmla="*/ 31 h 53"/>
                  <a:gd name="T78" fmla="*/ 34 w 43"/>
                  <a:gd name="T79" fmla="*/ 31 h 53"/>
                  <a:gd name="T80" fmla="*/ 33 w 43"/>
                  <a:gd name="T81" fmla="*/ 30 h 53"/>
                  <a:gd name="T82" fmla="*/ 31 w 43"/>
                  <a:gd name="T83" fmla="*/ 30 h 53"/>
                  <a:gd name="T84" fmla="*/ 29 w 43"/>
                  <a:gd name="T85" fmla="*/ 29 h 53"/>
                  <a:gd name="T86" fmla="*/ 27 w 43"/>
                  <a:gd name="T87" fmla="*/ 29 h 53"/>
                  <a:gd name="T88" fmla="*/ 24 w 43"/>
                  <a:gd name="T89" fmla="*/ 28 h 53"/>
                  <a:gd name="T90" fmla="*/ 22 w 43"/>
                  <a:gd name="T91" fmla="*/ 27 h 53"/>
                  <a:gd name="T92" fmla="*/ 19 w 43"/>
                  <a:gd name="T93" fmla="*/ 27 h 53"/>
                  <a:gd name="T94" fmla="*/ 17 w 43"/>
                  <a:gd name="T95" fmla="*/ 26 h 53"/>
                  <a:gd name="T96" fmla="*/ 14 w 43"/>
                  <a:gd name="T97" fmla="*/ 25 h 53"/>
                  <a:gd name="T98" fmla="*/ 11 w 43"/>
                  <a:gd name="T99" fmla="*/ 24 h 53"/>
                  <a:gd name="T100" fmla="*/ 9 w 43"/>
                  <a:gd name="T101" fmla="*/ 24 h 53"/>
                  <a:gd name="T102" fmla="*/ 6 w 43"/>
                  <a:gd name="T103" fmla="*/ 23 h 53"/>
                  <a:gd name="T104" fmla="*/ 4 w 43"/>
                  <a:gd name="T105" fmla="*/ 23 h 53"/>
                  <a:gd name="T106" fmla="*/ 2 w 43"/>
                  <a:gd name="T107" fmla="*/ 22 h 53"/>
                  <a:gd name="T108" fmla="*/ 0 w 43"/>
                  <a:gd name="T109" fmla="*/ 22 h 53"/>
                  <a:gd name="T110" fmla="*/ 0 w 43"/>
                  <a:gd name="T111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3">
                    <a:moveTo>
                      <a:pt x="0" y="3"/>
                    </a:moveTo>
                    <a:lnTo>
                      <a:pt x="1" y="2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3" y="1"/>
                    </a:lnTo>
                    <a:lnTo>
                      <a:pt x="16" y="1"/>
                    </a:lnTo>
                    <a:lnTo>
                      <a:pt x="19" y="1"/>
                    </a:lnTo>
                    <a:lnTo>
                      <a:pt x="22" y="2"/>
                    </a:lnTo>
                    <a:lnTo>
                      <a:pt x="25" y="3"/>
                    </a:lnTo>
                    <a:lnTo>
                      <a:pt x="28" y="3"/>
                    </a:lnTo>
                    <a:lnTo>
                      <a:pt x="31" y="4"/>
                    </a:lnTo>
                    <a:lnTo>
                      <a:pt x="33" y="4"/>
                    </a:lnTo>
                    <a:lnTo>
                      <a:pt x="34" y="5"/>
                    </a:lnTo>
                    <a:lnTo>
                      <a:pt x="35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8" y="3"/>
                    </a:lnTo>
                    <a:lnTo>
                      <a:pt x="40" y="3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53"/>
                    </a:lnTo>
                    <a:lnTo>
                      <a:pt x="36" y="53"/>
                    </a:lnTo>
                    <a:lnTo>
                      <a:pt x="36" y="49"/>
                    </a:lnTo>
                    <a:lnTo>
                      <a:pt x="36" y="42"/>
                    </a:lnTo>
                    <a:lnTo>
                      <a:pt x="36" y="35"/>
                    </a:lnTo>
                    <a:lnTo>
                      <a:pt x="36" y="31"/>
                    </a:lnTo>
                    <a:lnTo>
                      <a:pt x="34" y="31"/>
                    </a:lnTo>
                    <a:lnTo>
                      <a:pt x="33" y="30"/>
                    </a:lnTo>
                    <a:lnTo>
                      <a:pt x="31" y="30"/>
                    </a:lnTo>
                    <a:lnTo>
                      <a:pt x="29" y="29"/>
                    </a:lnTo>
                    <a:lnTo>
                      <a:pt x="27" y="29"/>
                    </a:lnTo>
                    <a:lnTo>
                      <a:pt x="24" y="28"/>
                    </a:lnTo>
                    <a:lnTo>
                      <a:pt x="22" y="27"/>
                    </a:lnTo>
                    <a:lnTo>
                      <a:pt x="19" y="27"/>
                    </a:lnTo>
                    <a:lnTo>
                      <a:pt x="17" y="26"/>
                    </a:lnTo>
                    <a:lnTo>
                      <a:pt x="14" y="25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20" name="Freeform 773"/>
              <p:cNvSpPr>
                <a:spLocks/>
              </p:cNvSpPr>
              <p:nvPr/>
            </p:nvSpPr>
            <p:spPr bwMode="auto">
              <a:xfrm>
                <a:off x="2171" y="3314"/>
                <a:ext cx="24" cy="21"/>
              </a:xfrm>
              <a:custGeom>
                <a:avLst/>
                <a:gdLst>
                  <a:gd name="T0" fmla="*/ 24 w 24"/>
                  <a:gd name="T1" fmla="*/ 21 h 21"/>
                  <a:gd name="T2" fmla="*/ 24 w 24"/>
                  <a:gd name="T3" fmla="*/ 0 h 21"/>
                  <a:gd name="T4" fmla="*/ 0 w 24"/>
                  <a:gd name="T5" fmla="*/ 5 h 21"/>
                  <a:gd name="T6" fmla="*/ 0 w 24"/>
                  <a:gd name="T7" fmla="*/ 21 h 21"/>
                  <a:gd name="T8" fmla="*/ 24 w 24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1">
                    <a:moveTo>
                      <a:pt x="24" y="21"/>
                    </a:moveTo>
                    <a:lnTo>
                      <a:pt x="24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4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21" name="Freeform 774"/>
              <p:cNvSpPr>
                <a:spLocks/>
              </p:cNvSpPr>
              <p:nvPr/>
            </p:nvSpPr>
            <p:spPr bwMode="auto">
              <a:xfrm>
                <a:off x="2174" y="3319"/>
                <a:ext cx="18" cy="27"/>
              </a:xfrm>
              <a:custGeom>
                <a:avLst/>
                <a:gdLst>
                  <a:gd name="T0" fmla="*/ 18 w 18"/>
                  <a:gd name="T1" fmla="*/ 0 h 27"/>
                  <a:gd name="T2" fmla="*/ 0 w 18"/>
                  <a:gd name="T3" fmla="*/ 1 h 27"/>
                  <a:gd name="T4" fmla="*/ 0 w 18"/>
                  <a:gd name="T5" fmla="*/ 26 h 27"/>
                  <a:gd name="T6" fmla="*/ 7 w 18"/>
                  <a:gd name="T7" fmla="*/ 27 h 27"/>
                  <a:gd name="T8" fmla="*/ 18 w 18"/>
                  <a:gd name="T9" fmla="*/ 26 h 27"/>
                  <a:gd name="T10" fmla="*/ 18 w 18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7">
                    <a:moveTo>
                      <a:pt x="18" y="0"/>
                    </a:moveTo>
                    <a:lnTo>
                      <a:pt x="0" y="1"/>
                    </a:lnTo>
                    <a:lnTo>
                      <a:pt x="0" y="26"/>
                    </a:lnTo>
                    <a:lnTo>
                      <a:pt x="7" y="27"/>
                    </a:lnTo>
                    <a:lnTo>
                      <a:pt x="18" y="26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22" name="Freeform 775"/>
              <p:cNvSpPr>
                <a:spLocks/>
              </p:cNvSpPr>
              <p:nvPr/>
            </p:nvSpPr>
            <p:spPr bwMode="auto">
              <a:xfrm>
                <a:off x="2155" y="3326"/>
                <a:ext cx="61" cy="48"/>
              </a:xfrm>
              <a:custGeom>
                <a:avLst/>
                <a:gdLst>
                  <a:gd name="T0" fmla="*/ 14 w 61"/>
                  <a:gd name="T1" fmla="*/ 0 h 48"/>
                  <a:gd name="T2" fmla="*/ 13 w 61"/>
                  <a:gd name="T3" fmla="*/ 0 h 48"/>
                  <a:gd name="T4" fmla="*/ 12 w 61"/>
                  <a:gd name="T5" fmla="*/ 1 h 48"/>
                  <a:gd name="T6" fmla="*/ 11 w 61"/>
                  <a:gd name="T7" fmla="*/ 1 h 48"/>
                  <a:gd name="T8" fmla="*/ 10 w 61"/>
                  <a:gd name="T9" fmla="*/ 1 h 48"/>
                  <a:gd name="T10" fmla="*/ 9 w 61"/>
                  <a:gd name="T11" fmla="*/ 2 h 48"/>
                  <a:gd name="T12" fmla="*/ 8 w 61"/>
                  <a:gd name="T13" fmla="*/ 2 h 48"/>
                  <a:gd name="T14" fmla="*/ 6 w 61"/>
                  <a:gd name="T15" fmla="*/ 3 h 48"/>
                  <a:gd name="T16" fmla="*/ 5 w 61"/>
                  <a:gd name="T17" fmla="*/ 4 h 48"/>
                  <a:gd name="T18" fmla="*/ 3 w 61"/>
                  <a:gd name="T19" fmla="*/ 7 h 48"/>
                  <a:gd name="T20" fmla="*/ 2 w 61"/>
                  <a:gd name="T21" fmla="*/ 12 h 48"/>
                  <a:gd name="T22" fmla="*/ 1 w 61"/>
                  <a:gd name="T23" fmla="*/ 18 h 48"/>
                  <a:gd name="T24" fmla="*/ 0 w 61"/>
                  <a:gd name="T25" fmla="*/ 25 h 48"/>
                  <a:gd name="T26" fmla="*/ 0 w 61"/>
                  <a:gd name="T27" fmla="*/ 32 h 48"/>
                  <a:gd name="T28" fmla="*/ 0 w 61"/>
                  <a:gd name="T29" fmla="*/ 38 h 48"/>
                  <a:gd name="T30" fmla="*/ 0 w 61"/>
                  <a:gd name="T31" fmla="*/ 41 h 48"/>
                  <a:gd name="T32" fmla="*/ 0 w 61"/>
                  <a:gd name="T33" fmla="*/ 43 h 48"/>
                  <a:gd name="T34" fmla="*/ 53 w 61"/>
                  <a:gd name="T35" fmla="*/ 48 h 48"/>
                  <a:gd name="T36" fmla="*/ 52 w 61"/>
                  <a:gd name="T37" fmla="*/ 35 h 48"/>
                  <a:gd name="T38" fmla="*/ 52 w 61"/>
                  <a:gd name="T39" fmla="*/ 34 h 48"/>
                  <a:gd name="T40" fmla="*/ 53 w 61"/>
                  <a:gd name="T41" fmla="*/ 34 h 48"/>
                  <a:gd name="T42" fmla="*/ 53 w 61"/>
                  <a:gd name="T43" fmla="*/ 34 h 48"/>
                  <a:gd name="T44" fmla="*/ 54 w 61"/>
                  <a:gd name="T45" fmla="*/ 33 h 48"/>
                  <a:gd name="T46" fmla="*/ 54 w 61"/>
                  <a:gd name="T47" fmla="*/ 33 h 48"/>
                  <a:gd name="T48" fmla="*/ 55 w 61"/>
                  <a:gd name="T49" fmla="*/ 33 h 48"/>
                  <a:gd name="T50" fmla="*/ 56 w 61"/>
                  <a:gd name="T51" fmla="*/ 32 h 48"/>
                  <a:gd name="T52" fmla="*/ 56 w 61"/>
                  <a:gd name="T53" fmla="*/ 32 h 48"/>
                  <a:gd name="T54" fmla="*/ 57 w 61"/>
                  <a:gd name="T55" fmla="*/ 31 h 48"/>
                  <a:gd name="T56" fmla="*/ 58 w 61"/>
                  <a:gd name="T57" fmla="*/ 30 h 48"/>
                  <a:gd name="T58" fmla="*/ 59 w 61"/>
                  <a:gd name="T59" fmla="*/ 29 h 48"/>
                  <a:gd name="T60" fmla="*/ 60 w 61"/>
                  <a:gd name="T61" fmla="*/ 27 h 48"/>
                  <a:gd name="T62" fmla="*/ 60 w 61"/>
                  <a:gd name="T63" fmla="*/ 26 h 48"/>
                  <a:gd name="T64" fmla="*/ 61 w 61"/>
                  <a:gd name="T65" fmla="*/ 24 h 48"/>
                  <a:gd name="T66" fmla="*/ 60 w 61"/>
                  <a:gd name="T67" fmla="*/ 23 h 48"/>
                  <a:gd name="T68" fmla="*/ 60 w 61"/>
                  <a:gd name="T69" fmla="*/ 20 h 48"/>
                  <a:gd name="T70" fmla="*/ 60 w 61"/>
                  <a:gd name="T71" fmla="*/ 20 h 48"/>
                  <a:gd name="T72" fmla="*/ 59 w 61"/>
                  <a:gd name="T73" fmla="*/ 18 h 48"/>
                  <a:gd name="T74" fmla="*/ 58 w 61"/>
                  <a:gd name="T75" fmla="*/ 16 h 48"/>
                  <a:gd name="T76" fmla="*/ 56 w 61"/>
                  <a:gd name="T77" fmla="*/ 13 h 48"/>
                  <a:gd name="T78" fmla="*/ 54 w 61"/>
                  <a:gd name="T79" fmla="*/ 9 h 48"/>
                  <a:gd name="T80" fmla="*/ 51 w 61"/>
                  <a:gd name="T81" fmla="*/ 6 h 48"/>
                  <a:gd name="T82" fmla="*/ 48 w 61"/>
                  <a:gd name="T83" fmla="*/ 4 h 48"/>
                  <a:gd name="T84" fmla="*/ 45 w 61"/>
                  <a:gd name="T85" fmla="*/ 2 h 48"/>
                  <a:gd name="T86" fmla="*/ 44 w 61"/>
                  <a:gd name="T87" fmla="*/ 1 h 48"/>
                  <a:gd name="T88" fmla="*/ 43 w 61"/>
                  <a:gd name="T89" fmla="*/ 1 h 48"/>
                  <a:gd name="T90" fmla="*/ 42 w 61"/>
                  <a:gd name="T91" fmla="*/ 1 h 48"/>
                  <a:gd name="T92" fmla="*/ 41 w 61"/>
                  <a:gd name="T93" fmla="*/ 1 h 48"/>
                  <a:gd name="T94" fmla="*/ 40 w 61"/>
                  <a:gd name="T95" fmla="*/ 1 h 48"/>
                  <a:gd name="T96" fmla="*/ 39 w 61"/>
                  <a:gd name="T97" fmla="*/ 0 h 48"/>
                  <a:gd name="T98" fmla="*/ 38 w 61"/>
                  <a:gd name="T99" fmla="*/ 0 h 48"/>
                  <a:gd name="T100" fmla="*/ 37 w 61"/>
                  <a:gd name="T101" fmla="*/ 0 h 48"/>
                  <a:gd name="T102" fmla="*/ 27 w 61"/>
                  <a:gd name="T103" fmla="*/ 13 h 48"/>
                  <a:gd name="T104" fmla="*/ 19 w 61"/>
                  <a:gd name="T105" fmla="*/ 0 h 48"/>
                  <a:gd name="T106" fmla="*/ 14 w 61"/>
                  <a:gd name="T10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1" h="48">
                    <a:moveTo>
                      <a:pt x="14" y="0"/>
                    </a:moveTo>
                    <a:lnTo>
                      <a:pt x="13" y="0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10" y="1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1" y="18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53" y="48"/>
                    </a:lnTo>
                    <a:lnTo>
                      <a:pt x="52" y="35"/>
                    </a:lnTo>
                    <a:lnTo>
                      <a:pt x="52" y="34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5" y="33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7" y="31"/>
                    </a:lnTo>
                    <a:lnTo>
                      <a:pt x="58" y="30"/>
                    </a:lnTo>
                    <a:lnTo>
                      <a:pt x="59" y="29"/>
                    </a:lnTo>
                    <a:lnTo>
                      <a:pt x="60" y="27"/>
                    </a:lnTo>
                    <a:lnTo>
                      <a:pt x="60" y="26"/>
                    </a:lnTo>
                    <a:lnTo>
                      <a:pt x="61" y="24"/>
                    </a:lnTo>
                    <a:lnTo>
                      <a:pt x="60" y="23"/>
                    </a:lnTo>
                    <a:lnTo>
                      <a:pt x="60" y="20"/>
                    </a:lnTo>
                    <a:lnTo>
                      <a:pt x="60" y="20"/>
                    </a:lnTo>
                    <a:lnTo>
                      <a:pt x="59" y="18"/>
                    </a:lnTo>
                    <a:lnTo>
                      <a:pt x="58" y="16"/>
                    </a:lnTo>
                    <a:lnTo>
                      <a:pt x="56" y="13"/>
                    </a:lnTo>
                    <a:lnTo>
                      <a:pt x="54" y="9"/>
                    </a:lnTo>
                    <a:lnTo>
                      <a:pt x="51" y="6"/>
                    </a:lnTo>
                    <a:lnTo>
                      <a:pt x="48" y="4"/>
                    </a:lnTo>
                    <a:lnTo>
                      <a:pt x="45" y="2"/>
                    </a:lnTo>
                    <a:lnTo>
                      <a:pt x="44" y="1"/>
                    </a:lnTo>
                    <a:lnTo>
                      <a:pt x="43" y="1"/>
                    </a:lnTo>
                    <a:lnTo>
                      <a:pt x="42" y="1"/>
                    </a:lnTo>
                    <a:lnTo>
                      <a:pt x="41" y="1"/>
                    </a:lnTo>
                    <a:lnTo>
                      <a:pt x="40" y="1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27" y="13"/>
                    </a:lnTo>
                    <a:lnTo>
                      <a:pt x="19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23" name="Freeform 776"/>
              <p:cNvSpPr>
                <a:spLocks/>
              </p:cNvSpPr>
              <p:nvPr/>
            </p:nvSpPr>
            <p:spPr bwMode="auto">
              <a:xfrm>
                <a:off x="2158" y="3328"/>
                <a:ext cx="55" cy="46"/>
              </a:xfrm>
              <a:custGeom>
                <a:avLst/>
                <a:gdLst>
                  <a:gd name="T0" fmla="*/ 0 w 55"/>
                  <a:gd name="T1" fmla="*/ 40 h 46"/>
                  <a:gd name="T2" fmla="*/ 0 w 55"/>
                  <a:gd name="T3" fmla="*/ 29 h 46"/>
                  <a:gd name="T4" fmla="*/ 0 w 55"/>
                  <a:gd name="T5" fmla="*/ 20 h 46"/>
                  <a:gd name="T6" fmla="*/ 0 w 55"/>
                  <a:gd name="T7" fmla="*/ 14 h 46"/>
                  <a:gd name="T8" fmla="*/ 1 w 55"/>
                  <a:gd name="T9" fmla="*/ 10 h 46"/>
                  <a:gd name="T10" fmla="*/ 1 w 55"/>
                  <a:gd name="T11" fmla="*/ 7 h 46"/>
                  <a:gd name="T12" fmla="*/ 2 w 55"/>
                  <a:gd name="T13" fmla="*/ 6 h 46"/>
                  <a:gd name="T14" fmla="*/ 2 w 55"/>
                  <a:gd name="T15" fmla="*/ 5 h 46"/>
                  <a:gd name="T16" fmla="*/ 3 w 55"/>
                  <a:gd name="T17" fmla="*/ 5 h 46"/>
                  <a:gd name="T18" fmla="*/ 3 w 55"/>
                  <a:gd name="T19" fmla="*/ 4 h 46"/>
                  <a:gd name="T20" fmla="*/ 4 w 55"/>
                  <a:gd name="T21" fmla="*/ 3 h 46"/>
                  <a:gd name="T22" fmla="*/ 5 w 55"/>
                  <a:gd name="T23" fmla="*/ 3 h 46"/>
                  <a:gd name="T24" fmla="*/ 6 w 55"/>
                  <a:gd name="T25" fmla="*/ 2 h 46"/>
                  <a:gd name="T26" fmla="*/ 6 w 55"/>
                  <a:gd name="T27" fmla="*/ 2 h 46"/>
                  <a:gd name="T28" fmla="*/ 7 w 55"/>
                  <a:gd name="T29" fmla="*/ 1 h 46"/>
                  <a:gd name="T30" fmla="*/ 8 w 55"/>
                  <a:gd name="T31" fmla="*/ 1 h 46"/>
                  <a:gd name="T32" fmla="*/ 9 w 55"/>
                  <a:gd name="T33" fmla="*/ 1 h 46"/>
                  <a:gd name="T34" fmla="*/ 15 w 55"/>
                  <a:gd name="T35" fmla="*/ 0 h 46"/>
                  <a:gd name="T36" fmla="*/ 23 w 55"/>
                  <a:gd name="T37" fmla="*/ 14 h 46"/>
                  <a:gd name="T38" fmla="*/ 35 w 55"/>
                  <a:gd name="T39" fmla="*/ 0 h 46"/>
                  <a:gd name="T40" fmla="*/ 39 w 55"/>
                  <a:gd name="T41" fmla="*/ 0 h 46"/>
                  <a:gd name="T42" fmla="*/ 41 w 55"/>
                  <a:gd name="T43" fmla="*/ 1 h 46"/>
                  <a:gd name="T44" fmla="*/ 44 w 55"/>
                  <a:gd name="T45" fmla="*/ 3 h 46"/>
                  <a:gd name="T46" fmla="*/ 46 w 55"/>
                  <a:gd name="T47" fmla="*/ 5 h 46"/>
                  <a:gd name="T48" fmla="*/ 48 w 55"/>
                  <a:gd name="T49" fmla="*/ 8 h 46"/>
                  <a:gd name="T50" fmla="*/ 50 w 55"/>
                  <a:gd name="T51" fmla="*/ 11 h 46"/>
                  <a:gd name="T52" fmla="*/ 52 w 55"/>
                  <a:gd name="T53" fmla="*/ 13 h 46"/>
                  <a:gd name="T54" fmla="*/ 53 w 55"/>
                  <a:gd name="T55" fmla="*/ 15 h 46"/>
                  <a:gd name="T56" fmla="*/ 53 w 55"/>
                  <a:gd name="T57" fmla="*/ 15 h 46"/>
                  <a:gd name="T58" fmla="*/ 54 w 55"/>
                  <a:gd name="T59" fmla="*/ 16 h 46"/>
                  <a:gd name="T60" fmla="*/ 54 w 55"/>
                  <a:gd name="T61" fmla="*/ 18 h 46"/>
                  <a:gd name="T62" fmla="*/ 55 w 55"/>
                  <a:gd name="T63" fmla="*/ 20 h 46"/>
                  <a:gd name="T64" fmla="*/ 54 w 55"/>
                  <a:gd name="T65" fmla="*/ 23 h 46"/>
                  <a:gd name="T66" fmla="*/ 53 w 55"/>
                  <a:gd name="T67" fmla="*/ 25 h 46"/>
                  <a:gd name="T68" fmla="*/ 51 w 55"/>
                  <a:gd name="T69" fmla="*/ 26 h 46"/>
                  <a:gd name="T70" fmla="*/ 50 w 55"/>
                  <a:gd name="T71" fmla="*/ 28 h 46"/>
                  <a:gd name="T72" fmla="*/ 49 w 55"/>
                  <a:gd name="T73" fmla="*/ 29 h 46"/>
                  <a:gd name="T74" fmla="*/ 48 w 55"/>
                  <a:gd name="T75" fmla="*/ 30 h 46"/>
                  <a:gd name="T76" fmla="*/ 47 w 55"/>
                  <a:gd name="T77" fmla="*/ 31 h 46"/>
                  <a:gd name="T78" fmla="*/ 46 w 55"/>
                  <a:gd name="T79" fmla="*/ 31 h 46"/>
                  <a:gd name="T80" fmla="*/ 46 w 55"/>
                  <a:gd name="T81" fmla="*/ 31 h 46"/>
                  <a:gd name="T82" fmla="*/ 48 w 55"/>
                  <a:gd name="T83" fmla="*/ 46 h 46"/>
                  <a:gd name="T84" fmla="*/ 0 w 55"/>
                  <a:gd name="T85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5" h="46">
                    <a:moveTo>
                      <a:pt x="0" y="40"/>
                    </a:moveTo>
                    <a:lnTo>
                      <a:pt x="0" y="29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1" y="7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5" y="0"/>
                    </a:lnTo>
                    <a:lnTo>
                      <a:pt x="23" y="14"/>
                    </a:lnTo>
                    <a:lnTo>
                      <a:pt x="35" y="0"/>
                    </a:lnTo>
                    <a:lnTo>
                      <a:pt x="39" y="0"/>
                    </a:lnTo>
                    <a:lnTo>
                      <a:pt x="41" y="1"/>
                    </a:lnTo>
                    <a:lnTo>
                      <a:pt x="44" y="3"/>
                    </a:lnTo>
                    <a:lnTo>
                      <a:pt x="46" y="5"/>
                    </a:lnTo>
                    <a:lnTo>
                      <a:pt x="48" y="8"/>
                    </a:lnTo>
                    <a:lnTo>
                      <a:pt x="50" y="11"/>
                    </a:lnTo>
                    <a:lnTo>
                      <a:pt x="52" y="13"/>
                    </a:lnTo>
                    <a:lnTo>
                      <a:pt x="53" y="15"/>
                    </a:lnTo>
                    <a:lnTo>
                      <a:pt x="53" y="15"/>
                    </a:lnTo>
                    <a:lnTo>
                      <a:pt x="54" y="16"/>
                    </a:lnTo>
                    <a:lnTo>
                      <a:pt x="54" y="18"/>
                    </a:lnTo>
                    <a:lnTo>
                      <a:pt x="55" y="20"/>
                    </a:lnTo>
                    <a:lnTo>
                      <a:pt x="54" y="23"/>
                    </a:lnTo>
                    <a:lnTo>
                      <a:pt x="53" y="25"/>
                    </a:lnTo>
                    <a:lnTo>
                      <a:pt x="51" y="26"/>
                    </a:lnTo>
                    <a:lnTo>
                      <a:pt x="50" y="28"/>
                    </a:lnTo>
                    <a:lnTo>
                      <a:pt x="49" y="29"/>
                    </a:lnTo>
                    <a:lnTo>
                      <a:pt x="48" y="30"/>
                    </a:lnTo>
                    <a:lnTo>
                      <a:pt x="47" y="31"/>
                    </a:lnTo>
                    <a:lnTo>
                      <a:pt x="46" y="31"/>
                    </a:lnTo>
                    <a:lnTo>
                      <a:pt x="46" y="31"/>
                    </a:lnTo>
                    <a:lnTo>
                      <a:pt x="48" y="46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24" name="Freeform 777"/>
              <p:cNvSpPr>
                <a:spLocks/>
              </p:cNvSpPr>
              <p:nvPr/>
            </p:nvSpPr>
            <p:spPr bwMode="auto">
              <a:xfrm>
                <a:off x="2170" y="3349"/>
                <a:ext cx="40" cy="18"/>
              </a:xfrm>
              <a:custGeom>
                <a:avLst/>
                <a:gdLst>
                  <a:gd name="T0" fmla="*/ 15 w 40"/>
                  <a:gd name="T1" fmla="*/ 17 h 18"/>
                  <a:gd name="T2" fmla="*/ 16 w 40"/>
                  <a:gd name="T3" fmla="*/ 18 h 18"/>
                  <a:gd name="T4" fmla="*/ 17 w 40"/>
                  <a:gd name="T5" fmla="*/ 17 h 18"/>
                  <a:gd name="T6" fmla="*/ 19 w 40"/>
                  <a:gd name="T7" fmla="*/ 17 h 18"/>
                  <a:gd name="T8" fmla="*/ 20 w 40"/>
                  <a:gd name="T9" fmla="*/ 17 h 18"/>
                  <a:gd name="T10" fmla="*/ 22 w 40"/>
                  <a:gd name="T11" fmla="*/ 17 h 18"/>
                  <a:gd name="T12" fmla="*/ 24 w 40"/>
                  <a:gd name="T13" fmla="*/ 16 h 18"/>
                  <a:gd name="T14" fmla="*/ 26 w 40"/>
                  <a:gd name="T15" fmla="*/ 15 h 18"/>
                  <a:gd name="T16" fmla="*/ 28 w 40"/>
                  <a:gd name="T17" fmla="*/ 15 h 18"/>
                  <a:gd name="T18" fmla="*/ 30 w 40"/>
                  <a:gd name="T19" fmla="*/ 14 h 18"/>
                  <a:gd name="T20" fmla="*/ 32 w 40"/>
                  <a:gd name="T21" fmla="*/ 13 h 18"/>
                  <a:gd name="T22" fmla="*/ 34 w 40"/>
                  <a:gd name="T23" fmla="*/ 13 h 18"/>
                  <a:gd name="T24" fmla="*/ 35 w 40"/>
                  <a:gd name="T25" fmla="*/ 12 h 18"/>
                  <a:gd name="T26" fmla="*/ 37 w 40"/>
                  <a:gd name="T27" fmla="*/ 11 h 18"/>
                  <a:gd name="T28" fmla="*/ 38 w 40"/>
                  <a:gd name="T29" fmla="*/ 10 h 18"/>
                  <a:gd name="T30" fmla="*/ 39 w 40"/>
                  <a:gd name="T31" fmla="*/ 9 h 18"/>
                  <a:gd name="T32" fmla="*/ 40 w 40"/>
                  <a:gd name="T33" fmla="*/ 9 h 18"/>
                  <a:gd name="T34" fmla="*/ 32 w 40"/>
                  <a:gd name="T35" fmla="*/ 0 h 18"/>
                  <a:gd name="T36" fmla="*/ 32 w 40"/>
                  <a:gd name="T37" fmla="*/ 1 h 18"/>
                  <a:gd name="T38" fmla="*/ 32 w 40"/>
                  <a:gd name="T39" fmla="*/ 1 h 18"/>
                  <a:gd name="T40" fmla="*/ 31 w 40"/>
                  <a:gd name="T41" fmla="*/ 2 h 18"/>
                  <a:gd name="T42" fmla="*/ 31 w 40"/>
                  <a:gd name="T43" fmla="*/ 2 h 18"/>
                  <a:gd name="T44" fmla="*/ 30 w 40"/>
                  <a:gd name="T45" fmla="*/ 2 h 18"/>
                  <a:gd name="T46" fmla="*/ 30 w 40"/>
                  <a:gd name="T47" fmla="*/ 3 h 18"/>
                  <a:gd name="T48" fmla="*/ 29 w 40"/>
                  <a:gd name="T49" fmla="*/ 3 h 18"/>
                  <a:gd name="T50" fmla="*/ 28 w 40"/>
                  <a:gd name="T51" fmla="*/ 4 h 18"/>
                  <a:gd name="T52" fmla="*/ 27 w 40"/>
                  <a:gd name="T53" fmla="*/ 4 h 18"/>
                  <a:gd name="T54" fmla="*/ 25 w 40"/>
                  <a:gd name="T55" fmla="*/ 5 h 18"/>
                  <a:gd name="T56" fmla="*/ 24 w 40"/>
                  <a:gd name="T57" fmla="*/ 6 h 18"/>
                  <a:gd name="T58" fmla="*/ 22 w 40"/>
                  <a:gd name="T59" fmla="*/ 6 h 18"/>
                  <a:gd name="T60" fmla="*/ 19 w 40"/>
                  <a:gd name="T61" fmla="*/ 7 h 18"/>
                  <a:gd name="T62" fmla="*/ 17 w 40"/>
                  <a:gd name="T63" fmla="*/ 7 h 18"/>
                  <a:gd name="T64" fmla="*/ 15 w 40"/>
                  <a:gd name="T65" fmla="*/ 7 h 18"/>
                  <a:gd name="T66" fmla="*/ 13 w 40"/>
                  <a:gd name="T67" fmla="*/ 8 h 18"/>
                  <a:gd name="T68" fmla="*/ 12 w 40"/>
                  <a:gd name="T69" fmla="*/ 6 h 18"/>
                  <a:gd name="T70" fmla="*/ 11 w 40"/>
                  <a:gd name="T71" fmla="*/ 5 h 18"/>
                  <a:gd name="T72" fmla="*/ 11 w 40"/>
                  <a:gd name="T73" fmla="*/ 4 h 18"/>
                  <a:gd name="T74" fmla="*/ 10 w 40"/>
                  <a:gd name="T75" fmla="*/ 3 h 18"/>
                  <a:gd name="T76" fmla="*/ 9 w 40"/>
                  <a:gd name="T77" fmla="*/ 2 h 18"/>
                  <a:gd name="T78" fmla="*/ 8 w 40"/>
                  <a:gd name="T79" fmla="*/ 2 h 18"/>
                  <a:gd name="T80" fmla="*/ 8 w 40"/>
                  <a:gd name="T81" fmla="*/ 1 h 18"/>
                  <a:gd name="T82" fmla="*/ 7 w 40"/>
                  <a:gd name="T83" fmla="*/ 2 h 18"/>
                  <a:gd name="T84" fmla="*/ 6 w 40"/>
                  <a:gd name="T85" fmla="*/ 3 h 18"/>
                  <a:gd name="T86" fmla="*/ 6 w 40"/>
                  <a:gd name="T87" fmla="*/ 5 h 18"/>
                  <a:gd name="T88" fmla="*/ 6 w 40"/>
                  <a:gd name="T89" fmla="*/ 6 h 18"/>
                  <a:gd name="T90" fmla="*/ 6 w 40"/>
                  <a:gd name="T91" fmla="*/ 7 h 18"/>
                  <a:gd name="T92" fmla="*/ 0 w 40"/>
                  <a:gd name="T93" fmla="*/ 6 h 18"/>
                  <a:gd name="T94" fmla="*/ 2 w 40"/>
                  <a:gd name="T95" fmla="*/ 17 h 18"/>
                  <a:gd name="T96" fmla="*/ 3 w 40"/>
                  <a:gd name="T97" fmla="*/ 17 h 18"/>
                  <a:gd name="T98" fmla="*/ 5 w 40"/>
                  <a:gd name="T99" fmla="*/ 17 h 18"/>
                  <a:gd name="T100" fmla="*/ 7 w 40"/>
                  <a:gd name="T101" fmla="*/ 17 h 18"/>
                  <a:gd name="T102" fmla="*/ 10 w 40"/>
                  <a:gd name="T103" fmla="*/ 17 h 18"/>
                  <a:gd name="T104" fmla="*/ 12 w 40"/>
                  <a:gd name="T105" fmla="*/ 17 h 18"/>
                  <a:gd name="T106" fmla="*/ 13 w 40"/>
                  <a:gd name="T107" fmla="*/ 17 h 18"/>
                  <a:gd name="T108" fmla="*/ 15 w 40"/>
                  <a:gd name="T109" fmla="*/ 17 h 18"/>
                  <a:gd name="T110" fmla="*/ 15 w 40"/>
                  <a:gd name="T11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" h="18">
                    <a:moveTo>
                      <a:pt x="15" y="17"/>
                    </a:moveTo>
                    <a:lnTo>
                      <a:pt x="16" y="18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20" y="17"/>
                    </a:lnTo>
                    <a:lnTo>
                      <a:pt x="22" y="17"/>
                    </a:lnTo>
                    <a:lnTo>
                      <a:pt x="24" y="16"/>
                    </a:lnTo>
                    <a:lnTo>
                      <a:pt x="26" y="15"/>
                    </a:lnTo>
                    <a:lnTo>
                      <a:pt x="28" y="15"/>
                    </a:lnTo>
                    <a:lnTo>
                      <a:pt x="30" y="14"/>
                    </a:lnTo>
                    <a:lnTo>
                      <a:pt x="32" y="13"/>
                    </a:lnTo>
                    <a:lnTo>
                      <a:pt x="34" y="13"/>
                    </a:lnTo>
                    <a:lnTo>
                      <a:pt x="35" y="12"/>
                    </a:lnTo>
                    <a:lnTo>
                      <a:pt x="37" y="11"/>
                    </a:lnTo>
                    <a:lnTo>
                      <a:pt x="38" y="10"/>
                    </a:lnTo>
                    <a:lnTo>
                      <a:pt x="39" y="9"/>
                    </a:lnTo>
                    <a:lnTo>
                      <a:pt x="40" y="9"/>
                    </a:lnTo>
                    <a:lnTo>
                      <a:pt x="32" y="0"/>
                    </a:lnTo>
                    <a:lnTo>
                      <a:pt x="32" y="1"/>
                    </a:lnTo>
                    <a:lnTo>
                      <a:pt x="32" y="1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29" y="3"/>
                    </a:lnTo>
                    <a:lnTo>
                      <a:pt x="28" y="4"/>
                    </a:lnTo>
                    <a:lnTo>
                      <a:pt x="27" y="4"/>
                    </a:lnTo>
                    <a:lnTo>
                      <a:pt x="25" y="5"/>
                    </a:lnTo>
                    <a:lnTo>
                      <a:pt x="24" y="6"/>
                    </a:lnTo>
                    <a:lnTo>
                      <a:pt x="22" y="6"/>
                    </a:lnTo>
                    <a:lnTo>
                      <a:pt x="19" y="7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3" y="8"/>
                    </a:lnTo>
                    <a:lnTo>
                      <a:pt x="12" y="6"/>
                    </a:lnTo>
                    <a:lnTo>
                      <a:pt x="11" y="5"/>
                    </a:lnTo>
                    <a:lnTo>
                      <a:pt x="11" y="4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0" y="6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5" y="17"/>
                    </a:lnTo>
                    <a:lnTo>
                      <a:pt x="15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25" name="Freeform 778"/>
              <p:cNvSpPr>
                <a:spLocks/>
              </p:cNvSpPr>
              <p:nvPr/>
            </p:nvSpPr>
            <p:spPr bwMode="auto">
              <a:xfrm>
                <a:off x="2184" y="3345"/>
                <a:ext cx="29" cy="19"/>
              </a:xfrm>
              <a:custGeom>
                <a:avLst/>
                <a:gdLst>
                  <a:gd name="T0" fmla="*/ 3 w 29"/>
                  <a:gd name="T1" fmla="*/ 19 h 19"/>
                  <a:gd name="T2" fmla="*/ 4 w 29"/>
                  <a:gd name="T3" fmla="*/ 19 h 19"/>
                  <a:gd name="T4" fmla="*/ 5 w 29"/>
                  <a:gd name="T5" fmla="*/ 19 h 19"/>
                  <a:gd name="T6" fmla="*/ 6 w 29"/>
                  <a:gd name="T7" fmla="*/ 19 h 19"/>
                  <a:gd name="T8" fmla="*/ 8 w 29"/>
                  <a:gd name="T9" fmla="*/ 18 h 19"/>
                  <a:gd name="T10" fmla="*/ 9 w 29"/>
                  <a:gd name="T11" fmla="*/ 18 h 19"/>
                  <a:gd name="T12" fmla="*/ 11 w 29"/>
                  <a:gd name="T13" fmla="*/ 17 h 19"/>
                  <a:gd name="T14" fmla="*/ 13 w 29"/>
                  <a:gd name="T15" fmla="*/ 17 h 19"/>
                  <a:gd name="T16" fmla="*/ 14 w 29"/>
                  <a:gd name="T17" fmla="*/ 16 h 19"/>
                  <a:gd name="T18" fmla="*/ 16 w 29"/>
                  <a:gd name="T19" fmla="*/ 15 h 19"/>
                  <a:gd name="T20" fmla="*/ 18 w 29"/>
                  <a:gd name="T21" fmla="*/ 15 h 19"/>
                  <a:gd name="T22" fmla="*/ 19 w 29"/>
                  <a:gd name="T23" fmla="*/ 14 h 19"/>
                  <a:gd name="T24" fmla="*/ 21 w 29"/>
                  <a:gd name="T25" fmla="*/ 14 h 19"/>
                  <a:gd name="T26" fmla="*/ 22 w 29"/>
                  <a:gd name="T27" fmla="*/ 13 h 19"/>
                  <a:gd name="T28" fmla="*/ 23 w 29"/>
                  <a:gd name="T29" fmla="*/ 12 h 19"/>
                  <a:gd name="T30" fmla="*/ 24 w 29"/>
                  <a:gd name="T31" fmla="*/ 12 h 19"/>
                  <a:gd name="T32" fmla="*/ 25 w 29"/>
                  <a:gd name="T33" fmla="*/ 11 h 19"/>
                  <a:gd name="T34" fmla="*/ 26 w 29"/>
                  <a:gd name="T35" fmla="*/ 10 h 19"/>
                  <a:gd name="T36" fmla="*/ 27 w 29"/>
                  <a:gd name="T37" fmla="*/ 9 h 19"/>
                  <a:gd name="T38" fmla="*/ 28 w 29"/>
                  <a:gd name="T39" fmla="*/ 8 h 19"/>
                  <a:gd name="T40" fmla="*/ 29 w 29"/>
                  <a:gd name="T41" fmla="*/ 6 h 19"/>
                  <a:gd name="T42" fmla="*/ 29 w 29"/>
                  <a:gd name="T43" fmla="*/ 5 h 19"/>
                  <a:gd name="T44" fmla="*/ 29 w 29"/>
                  <a:gd name="T45" fmla="*/ 4 h 19"/>
                  <a:gd name="T46" fmla="*/ 29 w 29"/>
                  <a:gd name="T47" fmla="*/ 2 h 19"/>
                  <a:gd name="T48" fmla="*/ 28 w 29"/>
                  <a:gd name="T49" fmla="*/ 0 h 19"/>
                  <a:gd name="T50" fmla="*/ 20 w 29"/>
                  <a:gd name="T51" fmla="*/ 3 h 19"/>
                  <a:gd name="T52" fmla="*/ 20 w 29"/>
                  <a:gd name="T53" fmla="*/ 5 h 19"/>
                  <a:gd name="T54" fmla="*/ 20 w 29"/>
                  <a:gd name="T55" fmla="*/ 6 h 19"/>
                  <a:gd name="T56" fmla="*/ 19 w 29"/>
                  <a:gd name="T57" fmla="*/ 7 h 19"/>
                  <a:gd name="T58" fmla="*/ 18 w 29"/>
                  <a:gd name="T59" fmla="*/ 8 h 19"/>
                  <a:gd name="T60" fmla="*/ 15 w 29"/>
                  <a:gd name="T61" fmla="*/ 9 h 19"/>
                  <a:gd name="T62" fmla="*/ 13 w 29"/>
                  <a:gd name="T63" fmla="*/ 10 h 19"/>
                  <a:gd name="T64" fmla="*/ 10 w 29"/>
                  <a:gd name="T65" fmla="*/ 11 h 19"/>
                  <a:gd name="T66" fmla="*/ 8 w 29"/>
                  <a:gd name="T67" fmla="*/ 12 h 19"/>
                  <a:gd name="T68" fmla="*/ 5 w 29"/>
                  <a:gd name="T69" fmla="*/ 12 h 19"/>
                  <a:gd name="T70" fmla="*/ 3 w 29"/>
                  <a:gd name="T71" fmla="*/ 13 h 19"/>
                  <a:gd name="T72" fmla="*/ 2 w 29"/>
                  <a:gd name="T73" fmla="*/ 13 h 19"/>
                  <a:gd name="T74" fmla="*/ 0 w 29"/>
                  <a:gd name="T75" fmla="*/ 13 h 19"/>
                  <a:gd name="T76" fmla="*/ 3 w 29"/>
                  <a:gd name="T7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9" h="19">
                    <a:moveTo>
                      <a:pt x="3" y="19"/>
                    </a:moveTo>
                    <a:lnTo>
                      <a:pt x="4" y="19"/>
                    </a:lnTo>
                    <a:lnTo>
                      <a:pt x="5" y="19"/>
                    </a:lnTo>
                    <a:lnTo>
                      <a:pt x="6" y="19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11" y="17"/>
                    </a:lnTo>
                    <a:lnTo>
                      <a:pt x="13" y="17"/>
                    </a:lnTo>
                    <a:lnTo>
                      <a:pt x="14" y="16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19" y="14"/>
                    </a:lnTo>
                    <a:lnTo>
                      <a:pt x="21" y="14"/>
                    </a:lnTo>
                    <a:lnTo>
                      <a:pt x="22" y="13"/>
                    </a:lnTo>
                    <a:lnTo>
                      <a:pt x="23" y="12"/>
                    </a:lnTo>
                    <a:lnTo>
                      <a:pt x="24" y="12"/>
                    </a:lnTo>
                    <a:lnTo>
                      <a:pt x="25" y="11"/>
                    </a:lnTo>
                    <a:lnTo>
                      <a:pt x="26" y="10"/>
                    </a:lnTo>
                    <a:lnTo>
                      <a:pt x="27" y="9"/>
                    </a:lnTo>
                    <a:lnTo>
                      <a:pt x="28" y="8"/>
                    </a:lnTo>
                    <a:lnTo>
                      <a:pt x="29" y="6"/>
                    </a:lnTo>
                    <a:lnTo>
                      <a:pt x="29" y="5"/>
                    </a:lnTo>
                    <a:lnTo>
                      <a:pt x="29" y="4"/>
                    </a:lnTo>
                    <a:lnTo>
                      <a:pt x="29" y="2"/>
                    </a:lnTo>
                    <a:lnTo>
                      <a:pt x="28" y="0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8" y="8"/>
                    </a:lnTo>
                    <a:lnTo>
                      <a:pt x="15" y="9"/>
                    </a:lnTo>
                    <a:lnTo>
                      <a:pt x="13" y="10"/>
                    </a:lnTo>
                    <a:lnTo>
                      <a:pt x="10" y="11"/>
                    </a:lnTo>
                    <a:lnTo>
                      <a:pt x="8" y="12"/>
                    </a:lnTo>
                    <a:lnTo>
                      <a:pt x="5" y="12"/>
                    </a:lnTo>
                    <a:lnTo>
                      <a:pt x="3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26" name="Freeform 779"/>
              <p:cNvSpPr>
                <a:spLocks/>
              </p:cNvSpPr>
              <p:nvPr/>
            </p:nvSpPr>
            <p:spPr bwMode="auto">
              <a:xfrm>
                <a:off x="2172" y="3353"/>
                <a:ext cx="11" cy="11"/>
              </a:xfrm>
              <a:custGeom>
                <a:avLst/>
                <a:gdLst>
                  <a:gd name="T0" fmla="*/ 10 w 11"/>
                  <a:gd name="T1" fmla="*/ 5 h 11"/>
                  <a:gd name="T2" fmla="*/ 9 w 11"/>
                  <a:gd name="T3" fmla="*/ 4 h 11"/>
                  <a:gd name="T4" fmla="*/ 9 w 11"/>
                  <a:gd name="T5" fmla="*/ 3 h 11"/>
                  <a:gd name="T6" fmla="*/ 8 w 11"/>
                  <a:gd name="T7" fmla="*/ 2 h 11"/>
                  <a:gd name="T8" fmla="*/ 8 w 11"/>
                  <a:gd name="T9" fmla="*/ 2 h 11"/>
                  <a:gd name="T10" fmla="*/ 7 w 11"/>
                  <a:gd name="T11" fmla="*/ 1 h 11"/>
                  <a:gd name="T12" fmla="*/ 7 w 11"/>
                  <a:gd name="T13" fmla="*/ 0 h 11"/>
                  <a:gd name="T14" fmla="*/ 6 w 11"/>
                  <a:gd name="T15" fmla="*/ 0 h 11"/>
                  <a:gd name="T16" fmla="*/ 6 w 11"/>
                  <a:gd name="T17" fmla="*/ 0 h 11"/>
                  <a:gd name="T18" fmla="*/ 6 w 11"/>
                  <a:gd name="T19" fmla="*/ 1 h 11"/>
                  <a:gd name="T20" fmla="*/ 6 w 11"/>
                  <a:gd name="T21" fmla="*/ 2 h 11"/>
                  <a:gd name="T22" fmla="*/ 6 w 11"/>
                  <a:gd name="T23" fmla="*/ 4 h 11"/>
                  <a:gd name="T24" fmla="*/ 7 w 11"/>
                  <a:gd name="T25" fmla="*/ 5 h 11"/>
                  <a:gd name="T26" fmla="*/ 0 w 11"/>
                  <a:gd name="T27" fmla="*/ 5 h 11"/>
                  <a:gd name="T28" fmla="*/ 1 w 11"/>
                  <a:gd name="T29" fmla="*/ 11 h 11"/>
                  <a:gd name="T30" fmla="*/ 2 w 11"/>
                  <a:gd name="T31" fmla="*/ 11 h 11"/>
                  <a:gd name="T32" fmla="*/ 3 w 11"/>
                  <a:gd name="T33" fmla="*/ 11 h 11"/>
                  <a:gd name="T34" fmla="*/ 4 w 11"/>
                  <a:gd name="T35" fmla="*/ 11 h 11"/>
                  <a:gd name="T36" fmla="*/ 5 w 11"/>
                  <a:gd name="T37" fmla="*/ 11 h 11"/>
                  <a:gd name="T38" fmla="*/ 6 w 11"/>
                  <a:gd name="T39" fmla="*/ 11 h 11"/>
                  <a:gd name="T40" fmla="*/ 6 w 11"/>
                  <a:gd name="T41" fmla="*/ 11 h 11"/>
                  <a:gd name="T42" fmla="*/ 7 w 11"/>
                  <a:gd name="T43" fmla="*/ 11 h 11"/>
                  <a:gd name="T44" fmla="*/ 7 w 11"/>
                  <a:gd name="T45" fmla="*/ 11 h 11"/>
                  <a:gd name="T46" fmla="*/ 8 w 11"/>
                  <a:gd name="T47" fmla="*/ 11 h 11"/>
                  <a:gd name="T48" fmla="*/ 8 w 11"/>
                  <a:gd name="T49" fmla="*/ 11 h 11"/>
                  <a:gd name="T50" fmla="*/ 9 w 11"/>
                  <a:gd name="T51" fmla="*/ 11 h 11"/>
                  <a:gd name="T52" fmla="*/ 9 w 11"/>
                  <a:gd name="T53" fmla="*/ 11 h 11"/>
                  <a:gd name="T54" fmla="*/ 10 w 11"/>
                  <a:gd name="T55" fmla="*/ 11 h 11"/>
                  <a:gd name="T56" fmla="*/ 10 w 11"/>
                  <a:gd name="T57" fmla="*/ 10 h 11"/>
                  <a:gd name="T58" fmla="*/ 11 w 11"/>
                  <a:gd name="T59" fmla="*/ 10 h 11"/>
                  <a:gd name="T60" fmla="*/ 11 w 11"/>
                  <a:gd name="T61" fmla="*/ 10 h 11"/>
                  <a:gd name="T62" fmla="*/ 10 w 11"/>
                  <a:gd name="T6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" h="11">
                    <a:moveTo>
                      <a:pt x="10" y="5"/>
                    </a:moveTo>
                    <a:lnTo>
                      <a:pt x="9" y="4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1" y="10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27" name="Freeform 780"/>
              <p:cNvSpPr>
                <a:spLocks/>
              </p:cNvSpPr>
              <p:nvPr/>
            </p:nvSpPr>
            <p:spPr bwMode="auto">
              <a:xfrm>
                <a:off x="2161" y="3275"/>
                <a:ext cx="46" cy="46"/>
              </a:xfrm>
              <a:custGeom>
                <a:avLst/>
                <a:gdLst>
                  <a:gd name="T0" fmla="*/ 36 w 46"/>
                  <a:gd name="T1" fmla="*/ 5 h 46"/>
                  <a:gd name="T2" fmla="*/ 31 w 46"/>
                  <a:gd name="T3" fmla="*/ 2 h 46"/>
                  <a:gd name="T4" fmla="*/ 27 w 46"/>
                  <a:gd name="T5" fmla="*/ 1 h 46"/>
                  <a:gd name="T6" fmla="*/ 23 w 46"/>
                  <a:gd name="T7" fmla="*/ 0 h 46"/>
                  <a:gd name="T8" fmla="*/ 19 w 46"/>
                  <a:gd name="T9" fmla="*/ 0 h 46"/>
                  <a:gd name="T10" fmla="*/ 15 w 46"/>
                  <a:gd name="T11" fmla="*/ 0 h 46"/>
                  <a:gd name="T12" fmla="*/ 12 w 46"/>
                  <a:gd name="T13" fmla="*/ 1 h 46"/>
                  <a:gd name="T14" fmla="*/ 9 w 46"/>
                  <a:gd name="T15" fmla="*/ 1 h 46"/>
                  <a:gd name="T16" fmla="*/ 6 w 46"/>
                  <a:gd name="T17" fmla="*/ 3 h 46"/>
                  <a:gd name="T18" fmla="*/ 3 w 46"/>
                  <a:gd name="T19" fmla="*/ 6 h 46"/>
                  <a:gd name="T20" fmla="*/ 1 w 46"/>
                  <a:gd name="T21" fmla="*/ 10 h 46"/>
                  <a:gd name="T22" fmla="*/ 1 w 46"/>
                  <a:gd name="T23" fmla="*/ 14 h 46"/>
                  <a:gd name="T24" fmla="*/ 1 w 46"/>
                  <a:gd name="T25" fmla="*/ 18 h 46"/>
                  <a:gd name="T26" fmla="*/ 1 w 46"/>
                  <a:gd name="T27" fmla="*/ 21 h 46"/>
                  <a:gd name="T28" fmla="*/ 3 w 46"/>
                  <a:gd name="T29" fmla="*/ 24 h 46"/>
                  <a:gd name="T30" fmla="*/ 5 w 46"/>
                  <a:gd name="T31" fmla="*/ 27 h 46"/>
                  <a:gd name="T32" fmla="*/ 7 w 46"/>
                  <a:gd name="T33" fmla="*/ 29 h 46"/>
                  <a:gd name="T34" fmla="*/ 11 w 46"/>
                  <a:gd name="T35" fmla="*/ 31 h 46"/>
                  <a:gd name="T36" fmla="*/ 14 w 46"/>
                  <a:gd name="T37" fmla="*/ 32 h 46"/>
                  <a:gd name="T38" fmla="*/ 19 w 46"/>
                  <a:gd name="T39" fmla="*/ 33 h 46"/>
                  <a:gd name="T40" fmla="*/ 22 w 46"/>
                  <a:gd name="T41" fmla="*/ 33 h 46"/>
                  <a:gd name="T42" fmla="*/ 24 w 46"/>
                  <a:gd name="T43" fmla="*/ 33 h 46"/>
                  <a:gd name="T44" fmla="*/ 27 w 46"/>
                  <a:gd name="T45" fmla="*/ 33 h 46"/>
                  <a:gd name="T46" fmla="*/ 29 w 46"/>
                  <a:gd name="T47" fmla="*/ 33 h 46"/>
                  <a:gd name="T48" fmla="*/ 29 w 46"/>
                  <a:gd name="T49" fmla="*/ 38 h 46"/>
                  <a:gd name="T50" fmla="*/ 30 w 46"/>
                  <a:gd name="T51" fmla="*/ 45 h 46"/>
                  <a:gd name="T52" fmla="*/ 32 w 46"/>
                  <a:gd name="T53" fmla="*/ 46 h 46"/>
                  <a:gd name="T54" fmla="*/ 37 w 46"/>
                  <a:gd name="T55" fmla="*/ 46 h 46"/>
                  <a:gd name="T56" fmla="*/ 42 w 46"/>
                  <a:gd name="T57" fmla="*/ 44 h 46"/>
                  <a:gd name="T58" fmla="*/ 45 w 46"/>
                  <a:gd name="T59" fmla="*/ 42 h 46"/>
                  <a:gd name="T60" fmla="*/ 46 w 46"/>
                  <a:gd name="T61" fmla="*/ 38 h 46"/>
                  <a:gd name="T62" fmla="*/ 46 w 46"/>
                  <a:gd name="T63" fmla="*/ 29 h 46"/>
                  <a:gd name="T64" fmla="*/ 44 w 46"/>
                  <a:gd name="T65" fmla="*/ 18 h 46"/>
                  <a:gd name="T66" fmla="*/ 41 w 46"/>
                  <a:gd name="T67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6" h="46">
                    <a:moveTo>
                      <a:pt x="38" y="6"/>
                    </a:moveTo>
                    <a:lnTo>
                      <a:pt x="36" y="5"/>
                    </a:lnTo>
                    <a:lnTo>
                      <a:pt x="34" y="3"/>
                    </a:lnTo>
                    <a:lnTo>
                      <a:pt x="31" y="2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4" y="5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2" y="23"/>
                    </a:lnTo>
                    <a:lnTo>
                      <a:pt x="3" y="24"/>
                    </a:lnTo>
                    <a:lnTo>
                      <a:pt x="4" y="26"/>
                    </a:lnTo>
                    <a:lnTo>
                      <a:pt x="5" y="27"/>
                    </a:lnTo>
                    <a:lnTo>
                      <a:pt x="6" y="28"/>
                    </a:lnTo>
                    <a:lnTo>
                      <a:pt x="7" y="29"/>
                    </a:lnTo>
                    <a:lnTo>
                      <a:pt x="9" y="30"/>
                    </a:lnTo>
                    <a:lnTo>
                      <a:pt x="11" y="31"/>
                    </a:lnTo>
                    <a:lnTo>
                      <a:pt x="12" y="32"/>
                    </a:lnTo>
                    <a:lnTo>
                      <a:pt x="14" y="32"/>
                    </a:lnTo>
                    <a:lnTo>
                      <a:pt x="16" y="33"/>
                    </a:lnTo>
                    <a:lnTo>
                      <a:pt x="19" y="33"/>
                    </a:lnTo>
                    <a:lnTo>
                      <a:pt x="21" y="33"/>
                    </a:lnTo>
                    <a:lnTo>
                      <a:pt x="22" y="33"/>
                    </a:lnTo>
                    <a:lnTo>
                      <a:pt x="23" y="33"/>
                    </a:lnTo>
                    <a:lnTo>
                      <a:pt x="24" y="33"/>
                    </a:lnTo>
                    <a:lnTo>
                      <a:pt x="25" y="33"/>
                    </a:lnTo>
                    <a:lnTo>
                      <a:pt x="27" y="33"/>
                    </a:lnTo>
                    <a:lnTo>
                      <a:pt x="28" y="33"/>
                    </a:lnTo>
                    <a:lnTo>
                      <a:pt x="29" y="33"/>
                    </a:lnTo>
                    <a:lnTo>
                      <a:pt x="30" y="32"/>
                    </a:lnTo>
                    <a:lnTo>
                      <a:pt x="29" y="38"/>
                    </a:lnTo>
                    <a:lnTo>
                      <a:pt x="29" y="42"/>
                    </a:lnTo>
                    <a:lnTo>
                      <a:pt x="30" y="45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7" y="46"/>
                    </a:lnTo>
                    <a:lnTo>
                      <a:pt x="39" y="45"/>
                    </a:lnTo>
                    <a:lnTo>
                      <a:pt x="42" y="44"/>
                    </a:lnTo>
                    <a:lnTo>
                      <a:pt x="44" y="43"/>
                    </a:lnTo>
                    <a:lnTo>
                      <a:pt x="45" y="42"/>
                    </a:lnTo>
                    <a:lnTo>
                      <a:pt x="46" y="40"/>
                    </a:lnTo>
                    <a:lnTo>
                      <a:pt x="46" y="38"/>
                    </a:lnTo>
                    <a:lnTo>
                      <a:pt x="46" y="34"/>
                    </a:lnTo>
                    <a:lnTo>
                      <a:pt x="46" y="29"/>
                    </a:lnTo>
                    <a:lnTo>
                      <a:pt x="45" y="24"/>
                    </a:lnTo>
                    <a:lnTo>
                      <a:pt x="44" y="18"/>
                    </a:lnTo>
                    <a:lnTo>
                      <a:pt x="43" y="13"/>
                    </a:lnTo>
                    <a:lnTo>
                      <a:pt x="41" y="9"/>
                    </a:lnTo>
                    <a:lnTo>
                      <a:pt x="38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28" name="Freeform 781"/>
              <p:cNvSpPr>
                <a:spLocks/>
              </p:cNvSpPr>
              <p:nvPr/>
            </p:nvSpPr>
            <p:spPr bwMode="auto">
              <a:xfrm>
                <a:off x="2156" y="3281"/>
                <a:ext cx="49" cy="44"/>
              </a:xfrm>
              <a:custGeom>
                <a:avLst/>
                <a:gdLst>
                  <a:gd name="T0" fmla="*/ 49 w 49"/>
                  <a:gd name="T1" fmla="*/ 19 h 44"/>
                  <a:gd name="T2" fmla="*/ 49 w 49"/>
                  <a:gd name="T3" fmla="*/ 21 h 44"/>
                  <a:gd name="T4" fmla="*/ 49 w 49"/>
                  <a:gd name="T5" fmla="*/ 24 h 44"/>
                  <a:gd name="T6" fmla="*/ 48 w 49"/>
                  <a:gd name="T7" fmla="*/ 27 h 44"/>
                  <a:gd name="T8" fmla="*/ 46 w 49"/>
                  <a:gd name="T9" fmla="*/ 30 h 44"/>
                  <a:gd name="T10" fmla="*/ 44 w 49"/>
                  <a:gd name="T11" fmla="*/ 31 h 44"/>
                  <a:gd name="T12" fmla="*/ 42 w 49"/>
                  <a:gd name="T13" fmla="*/ 31 h 44"/>
                  <a:gd name="T14" fmla="*/ 42 w 49"/>
                  <a:gd name="T15" fmla="*/ 31 h 44"/>
                  <a:gd name="T16" fmla="*/ 41 w 49"/>
                  <a:gd name="T17" fmla="*/ 33 h 44"/>
                  <a:gd name="T18" fmla="*/ 39 w 49"/>
                  <a:gd name="T19" fmla="*/ 35 h 44"/>
                  <a:gd name="T20" fmla="*/ 37 w 49"/>
                  <a:gd name="T21" fmla="*/ 38 h 44"/>
                  <a:gd name="T22" fmla="*/ 35 w 49"/>
                  <a:gd name="T23" fmla="*/ 39 h 44"/>
                  <a:gd name="T24" fmla="*/ 32 w 49"/>
                  <a:gd name="T25" fmla="*/ 41 h 44"/>
                  <a:gd name="T26" fmla="*/ 30 w 49"/>
                  <a:gd name="T27" fmla="*/ 42 h 44"/>
                  <a:gd name="T28" fmla="*/ 27 w 49"/>
                  <a:gd name="T29" fmla="*/ 43 h 44"/>
                  <a:gd name="T30" fmla="*/ 24 w 49"/>
                  <a:gd name="T31" fmla="*/ 44 h 44"/>
                  <a:gd name="T32" fmla="*/ 20 w 49"/>
                  <a:gd name="T33" fmla="*/ 44 h 44"/>
                  <a:gd name="T34" fmla="*/ 15 w 49"/>
                  <a:gd name="T35" fmla="*/ 43 h 44"/>
                  <a:gd name="T36" fmla="*/ 11 w 49"/>
                  <a:gd name="T37" fmla="*/ 41 h 44"/>
                  <a:gd name="T38" fmla="*/ 8 w 49"/>
                  <a:gd name="T39" fmla="*/ 39 h 44"/>
                  <a:gd name="T40" fmla="*/ 5 w 49"/>
                  <a:gd name="T41" fmla="*/ 36 h 44"/>
                  <a:gd name="T42" fmla="*/ 3 w 49"/>
                  <a:gd name="T43" fmla="*/ 32 h 44"/>
                  <a:gd name="T44" fmla="*/ 1 w 49"/>
                  <a:gd name="T45" fmla="*/ 28 h 44"/>
                  <a:gd name="T46" fmla="*/ 0 w 49"/>
                  <a:gd name="T47" fmla="*/ 24 h 44"/>
                  <a:gd name="T48" fmla="*/ 0 w 49"/>
                  <a:gd name="T49" fmla="*/ 20 h 44"/>
                  <a:gd name="T50" fmla="*/ 1 w 49"/>
                  <a:gd name="T51" fmla="*/ 15 h 44"/>
                  <a:gd name="T52" fmla="*/ 3 w 49"/>
                  <a:gd name="T53" fmla="*/ 11 h 44"/>
                  <a:gd name="T54" fmla="*/ 5 w 49"/>
                  <a:gd name="T55" fmla="*/ 8 h 44"/>
                  <a:gd name="T56" fmla="*/ 5 w 49"/>
                  <a:gd name="T57" fmla="*/ 7 h 44"/>
                  <a:gd name="T58" fmla="*/ 6 w 49"/>
                  <a:gd name="T59" fmla="*/ 6 h 44"/>
                  <a:gd name="T60" fmla="*/ 7 w 49"/>
                  <a:gd name="T61" fmla="*/ 6 h 44"/>
                  <a:gd name="T62" fmla="*/ 8 w 49"/>
                  <a:gd name="T63" fmla="*/ 5 h 44"/>
                  <a:gd name="T64" fmla="*/ 10 w 49"/>
                  <a:gd name="T65" fmla="*/ 4 h 44"/>
                  <a:gd name="T66" fmla="*/ 13 w 49"/>
                  <a:gd name="T67" fmla="*/ 2 h 44"/>
                  <a:gd name="T68" fmla="*/ 17 w 49"/>
                  <a:gd name="T69" fmla="*/ 1 h 44"/>
                  <a:gd name="T70" fmla="*/ 23 w 49"/>
                  <a:gd name="T71" fmla="*/ 0 h 44"/>
                  <a:gd name="T72" fmla="*/ 28 w 49"/>
                  <a:gd name="T73" fmla="*/ 1 h 44"/>
                  <a:gd name="T74" fmla="*/ 31 w 49"/>
                  <a:gd name="T75" fmla="*/ 2 h 44"/>
                  <a:gd name="T76" fmla="*/ 34 w 49"/>
                  <a:gd name="T77" fmla="*/ 3 h 44"/>
                  <a:gd name="T78" fmla="*/ 36 w 49"/>
                  <a:gd name="T79" fmla="*/ 5 h 44"/>
                  <a:gd name="T80" fmla="*/ 39 w 49"/>
                  <a:gd name="T81" fmla="*/ 7 h 44"/>
                  <a:gd name="T82" fmla="*/ 41 w 49"/>
                  <a:gd name="T83" fmla="*/ 10 h 44"/>
                  <a:gd name="T84" fmla="*/ 44 w 49"/>
                  <a:gd name="T85" fmla="*/ 13 h 44"/>
                  <a:gd name="T86" fmla="*/ 47 w 49"/>
                  <a:gd name="T87" fmla="*/ 1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4">
                    <a:moveTo>
                      <a:pt x="48" y="18"/>
                    </a:moveTo>
                    <a:lnTo>
                      <a:pt x="49" y="19"/>
                    </a:lnTo>
                    <a:lnTo>
                      <a:pt x="49" y="20"/>
                    </a:lnTo>
                    <a:lnTo>
                      <a:pt x="49" y="21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6"/>
                    </a:lnTo>
                    <a:lnTo>
                      <a:pt x="48" y="27"/>
                    </a:lnTo>
                    <a:lnTo>
                      <a:pt x="47" y="29"/>
                    </a:lnTo>
                    <a:lnTo>
                      <a:pt x="46" y="30"/>
                    </a:lnTo>
                    <a:lnTo>
                      <a:pt x="45" y="31"/>
                    </a:lnTo>
                    <a:lnTo>
                      <a:pt x="44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1" y="33"/>
                    </a:lnTo>
                    <a:lnTo>
                      <a:pt x="40" y="34"/>
                    </a:lnTo>
                    <a:lnTo>
                      <a:pt x="39" y="35"/>
                    </a:lnTo>
                    <a:lnTo>
                      <a:pt x="38" y="36"/>
                    </a:lnTo>
                    <a:lnTo>
                      <a:pt x="37" y="38"/>
                    </a:lnTo>
                    <a:lnTo>
                      <a:pt x="36" y="38"/>
                    </a:lnTo>
                    <a:lnTo>
                      <a:pt x="35" y="39"/>
                    </a:lnTo>
                    <a:lnTo>
                      <a:pt x="34" y="40"/>
                    </a:lnTo>
                    <a:lnTo>
                      <a:pt x="32" y="41"/>
                    </a:lnTo>
                    <a:lnTo>
                      <a:pt x="31" y="42"/>
                    </a:lnTo>
                    <a:lnTo>
                      <a:pt x="30" y="42"/>
                    </a:lnTo>
                    <a:lnTo>
                      <a:pt x="28" y="43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0" y="44"/>
                    </a:lnTo>
                    <a:lnTo>
                      <a:pt x="17" y="43"/>
                    </a:lnTo>
                    <a:lnTo>
                      <a:pt x="15" y="43"/>
                    </a:lnTo>
                    <a:lnTo>
                      <a:pt x="13" y="42"/>
                    </a:lnTo>
                    <a:lnTo>
                      <a:pt x="11" y="41"/>
                    </a:lnTo>
                    <a:lnTo>
                      <a:pt x="10" y="40"/>
                    </a:lnTo>
                    <a:lnTo>
                      <a:pt x="8" y="39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4" y="34"/>
                    </a:lnTo>
                    <a:lnTo>
                      <a:pt x="3" y="32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2" y="13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5" y="1"/>
                    </a:lnTo>
                    <a:lnTo>
                      <a:pt x="17" y="1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8" y="1"/>
                    </a:lnTo>
                    <a:lnTo>
                      <a:pt x="29" y="1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4" y="3"/>
                    </a:lnTo>
                    <a:lnTo>
                      <a:pt x="35" y="4"/>
                    </a:lnTo>
                    <a:lnTo>
                      <a:pt x="36" y="5"/>
                    </a:lnTo>
                    <a:lnTo>
                      <a:pt x="38" y="7"/>
                    </a:lnTo>
                    <a:lnTo>
                      <a:pt x="39" y="7"/>
                    </a:lnTo>
                    <a:lnTo>
                      <a:pt x="40" y="8"/>
                    </a:lnTo>
                    <a:lnTo>
                      <a:pt x="41" y="10"/>
                    </a:lnTo>
                    <a:lnTo>
                      <a:pt x="43" y="11"/>
                    </a:lnTo>
                    <a:lnTo>
                      <a:pt x="44" y="13"/>
                    </a:lnTo>
                    <a:lnTo>
                      <a:pt x="46" y="14"/>
                    </a:lnTo>
                    <a:lnTo>
                      <a:pt x="47" y="16"/>
                    </a:lnTo>
                    <a:lnTo>
                      <a:pt x="48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29" name="Freeform 782"/>
              <p:cNvSpPr>
                <a:spLocks/>
              </p:cNvSpPr>
              <p:nvPr/>
            </p:nvSpPr>
            <p:spPr bwMode="auto">
              <a:xfrm>
                <a:off x="2159" y="3284"/>
                <a:ext cx="44" cy="37"/>
              </a:xfrm>
              <a:custGeom>
                <a:avLst/>
                <a:gdLst>
                  <a:gd name="T0" fmla="*/ 40 w 44"/>
                  <a:gd name="T1" fmla="*/ 14 h 37"/>
                  <a:gd name="T2" fmla="*/ 39 w 44"/>
                  <a:gd name="T3" fmla="*/ 14 h 37"/>
                  <a:gd name="T4" fmla="*/ 38 w 44"/>
                  <a:gd name="T5" fmla="*/ 15 h 37"/>
                  <a:gd name="T6" fmla="*/ 38 w 44"/>
                  <a:gd name="T7" fmla="*/ 15 h 37"/>
                  <a:gd name="T8" fmla="*/ 37 w 44"/>
                  <a:gd name="T9" fmla="*/ 15 h 37"/>
                  <a:gd name="T10" fmla="*/ 36 w 44"/>
                  <a:gd name="T11" fmla="*/ 12 h 37"/>
                  <a:gd name="T12" fmla="*/ 35 w 44"/>
                  <a:gd name="T13" fmla="*/ 9 h 37"/>
                  <a:gd name="T14" fmla="*/ 33 w 44"/>
                  <a:gd name="T15" fmla="*/ 7 h 37"/>
                  <a:gd name="T16" fmla="*/ 31 w 44"/>
                  <a:gd name="T17" fmla="*/ 5 h 37"/>
                  <a:gd name="T18" fmla="*/ 28 w 44"/>
                  <a:gd name="T19" fmla="*/ 3 h 37"/>
                  <a:gd name="T20" fmla="*/ 25 w 44"/>
                  <a:gd name="T21" fmla="*/ 1 h 37"/>
                  <a:gd name="T22" fmla="*/ 22 w 44"/>
                  <a:gd name="T23" fmla="*/ 1 h 37"/>
                  <a:gd name="T24" fmla="*/ 19 w 44"/>
                  <a:gd name="T25" fmla="*/ 0 h 37"/>
                  <a:gd name="T26" fmla="*/ 15 w 44"/>
                  <a:gd name="T27" fmla="*/ 1 h 37"/>
                  <a:gd name="T28" fmla="*/ 12 w 44"/>
                  <a:gd name="T29" fmla="*/ 2 h 37"/>
                  <a:gd name="T30" fmla="*/ 8 w 44"/>
                  <a:gd name="T31" fmla="*/ 3 h 37"/>
                  <a:gd name="T32" fmla="*/ 6 w 44"/>
                  <a:gd name="T33" fmla="*/ 6 h 37"/>
                  <a:gd name="T34" fmla="*/ 3 w 44"/>
                  <a:gd name="T35" fmla="*/ 8 h 37"/>
                  <a:gd name="T36" fmla="*/ 2 w 44"/>
                  <a:gd name="T37" fmla="*/ 12 h 37"/>
                  <a:gd name="T38" fmla="*/ 1 w 44"/>
                  <a:gd name="T39" fmla="*/ 15 h 37"/>
                  <a:gd name="T40" fmla="*/ 0 w 44"/>
                  <a:gd name="T41" fmla="*/ 19 h 37"/>
                  <a:gd name="T42" fmla="*/ 1 w 44"/>
                  <a:gd name="T43" fmla="*/ 22 h 37"/>
                  <a:gd name="T44" fmla="*/ 2 w 44"/>
                  <a:gd name="T45" fmla="*/ 26 h 37"/>
                  <a:gd name="T46" fmla="*/ 3 w 44"/>
                  <a:gd name="T47" fmla="*/ 29 h 37"/>
                  <a:gd name="T48" fmla="*/ 6 w 44"/>
                  <a:gd name="T49" fmla="*/ 32 h 37"/>
                  <a:gd name="T50" fmla="*/ 8 w 44"/>
                  <a:gd name="T51" fmla="*/ 34 h 37"/>
                  <a:gd name="T52" fmla="*/ 12 w 44"/>
                  <a:gd name="T53" fmla="*/ 36 h 37"/>
                  <a:gd name="T54" fmla="*/ 15 w 44"/>
                  <a:gd name="T55" fmla="*/ 37 h 37"/>
                  <a:gd name="T56" fmla="*/ 19 w 44"/>
                  <a:gd name="T57" fmla="*/ 37 h 37"/>
                  <a:gd name="T58" fmla="*/ 22 w 44"/>
                  <a:gd name="T59" fmla="*/ 37 h 37"/>
                  <a:gd name="T60" fmla="*/ 25 w 44"/>
                  <a:gd name="T61" fmla="*/ 36 h 37"/>
                  <a:gd name="T62" fmla="*/ 28 w 44"/>
                  <a:gd name="T63" fmla="*/ 35 h 37"/>
                  <a:gd name="T64" fmla="*/ 30 w 44"/>
                  <a:gd name="T65" fmla="*/ 33 h 37"/>
                  <a:gd name="T66" fmla="*/ 32 w 44"/>
                  <a:gd name="T67" fmla="*/ 31 h 37"/>
                  <a:gd name="T68" fmla="*/ 34 w 44"/>
                  <a:gd name="T69" fmla="*/ 29 h 37"/>
                  <a:gd name="T70" fmla="*/ 36 w 44"/>
                  <a:gd name="T71" fmla="*/ 26 h 37"/>
                  <a:gd name="T72" fmla="*/ 37 w 44"/>
                  <a:gd name="T73" fmla="*/ 24 h 37"/>
                  <a:gd name="T74" fmla="*/ 37 w 44"/>
                  <a:gd name="T75" fmla="*/ 24 h 37"/>
                  <a:gd name="T76" fmla="*/ 38 w 44"/>
                  <a:gd name="T77" fmla="*/ 25 h 37"/>
                  <a:gd name="T78" fmla="*/ 39 w 44"/>
                  <a:gd name="T79" fmla="*/ 25 h 37"/>
                  <a:gd name="T80" fmla="*/ 40 w 44"/>
                  <a:gd name="T81" fmla="*/ 25 h 37"/>
                  <a:gd name="T82" fmla="*/ 40 w 44"/>
                  <a:gd name="T83" fmla="*/ 25 h 37"/>
                  <a:gd name="T84" fmla="*/ 41 w 44"/>
                  <a:gd name="T85" fmla="*/ 25 h 37"/>
                  <a:gd name="T86" fmla="*/ 42 w 44"/>
                  <a:gd name="T87" fmla="*/ 24 h 37"/>
                  <a:gd name="T88" fmla="*/ 43 w 44"/>
                  <a:gd name="T89" fmla="*/ 23 h 37"/>
                  <a:gd name="T90" fmla="*/ 43 w 44"/>
                  <a:gd name="T91" fmla="*/ 23 h 37"/>
                  <a:gd name="T92" fmla="*/ 43 w 44"/>
                  <a:gd name="T93" fmla="*/ 22 h 37"/>
                  <a:gd name="T94" fmla="*/ 44 w 44"/>
                  <a:gd name="T95" fmla="*/ 21 h 37"/>
                  <a:gd name="T96" fmla="*/ 44 w 44"/>
                  <a:gd name="T97" fmla="*/ 20 h 37"/>
                  <a:gd name="T98" fmla="*/ 44 w 44"/>
                  <a:gd name="T99" fmla="*/ 19 h 37"/>
                  <a:gd name="T100" fmla="*/ 43 w 44"/>
                  <a:gd name="T101" fmla="*/ 18 h 37"/>
                  <a:gd name="T102" fmla="*/ 43 w 44"/>
                  <a:gd name="T103" fmla="*/ 17 h 37"/>
                  <a:gd name="T104" fmla="*/ 43 w 44"/>
                  <a:gd name="T105" fmla="*/ 16 h 37"/>
                  <a:gd name="T106" fmla="*/ 42 w 44"/>
                  <a:gd name="T107" fmla="*/ 15 h 37"/>
                  <a:gd name="T108" fmla="*/ 41 w 44"/>
                  <a:gd name="T109" fmla="*/ 15 h 37"/>
                  <a:gd name="T110" fmla="*/ 40 w 44"/>
                  <a:gd name="T111" fmla="*/ 14 h 37"/>
                  <a:gd name="T112" fmla="*/ 40 w 44"/>
                  <a:gd name="T113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4" h="37">
                    <a:moveTo>
                      <a:pt x="40" y="14"/>
                    </a:moveTo>
                    <a:lnTo>
                      <a:pt x="39" y="14"/>
                    </a:lnTo>
                    <a:lnTo>
                      <a:pt x="38" y="15"/>
                    </a:lnTo>
                    <a:lnTo>
                      <a:pt x="38" y="15"/>
                    </a:lnTo>
                    <a:lnTo>
                      <a:pt x="37" y="15"/>
                    </a:lnTo>
                    <a:lnTo>
                      <a:pt x="36" y="12"/>
                    </a:lnTo>
                    <a:lnTo>
                      <a:pt x="35" y="9"/>
                    </a:lnTo>
                    <a:lnTo>
                      <a:pt x="33" y="7"/>
                    </a:lnTo>
                    <a:lnTo>
                      <a:pt x="31" y="5"/>
                    </a:lnTo>
                    <a:lnTo>
                      <a:pt x="28" y="3"/>
                    </a:lnTo>
                    <a:lnTo>
                      <a:pt x="25" y="1"/>
                    </a:lnTo>
                    <a:lnTo>
                      <a:pt x="22" y="1"/>
                    </a:lnTo>
                    <a:lnTo>
                      <a:pt x="19" y="0"/>
                    </a:lnTo>
                    <a:lnTo>
                      <a:pt x="15" y="1"/>
                    </a:lnTo>
                    <a:lnTo>
                      <a:pt x="12" y="2"/>
                    </a:lnTo>
                    <a:lnTo>
                      <a:pt x="8" y="3"/>
                    </a:lnTo>
                    <a:lnTo>
                      <a:pt x="6" y="6"/>
                    </a:lnTo>
                    <a:lnTo>
                      <a:pt x="3" y="8"/>
                    </a:lnTo>
                    <a:lnTo>
                      <a:pt x="2" y="12"/>
                    </a:lnTo>
                    <a:lnTo>
                      <a:pt x="1" y="15"/>
                    </a:lnTo>
                    <a:lnTo>
                      <a:pt x="0" y="19"/>
                    </a:lnTo>
                    <a:lnTo>
                      <a:pt x="1" y="22"/>
                    </a:lnTo>
                    <a:lnTo>
                      <a:pt x="2" y="26"/>
                    </a:lnTo>
                    <a:lnTo>
                      <a:pt x="3" y="29"/>
                    </a:lnTo>
                    <a:lnTo>
                      <a:pt x="6" y="32"/>
                    </a:lnTo>
                    <a:lnTo>
                      <a:pt x="8" y="34"/>
                    </a:lnTo>
                    <a:lnTo>
                      <a:pt x="12" y="36"/>
                    </a:lnTo>
                    <a:lnTo>
                      <a:pt x="15" y="37"/>
                    </a:lnTo>
                    <a:lnTo>
                      <a:pt x="19" y="37"/>
                    </a:lnTo>
                    <a:lnTo>
                      <a:pt x="22" y="37"/>
                    </a:lnTo>
                    <a:lnTo>
                      <a:pt x="25" y="36"/>
                    </a:lnTo>
                    <a:lnTo>
                      <a:pt x="28" y="35"/>
                    </a:lnTo>
                    <a:lnTo>
                      <a:pt x="30" y="33"/>
                    </a:lnTo>
                    <a:lnTo>
                      <a:pt x="32" y="31"/>
                    </a:lnTo>
                    <a:lnTo>
                      <a:pt x="34" y="29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7" y="24"/>
                    </a:lnTo>
                    <a:lnTo>
                      <a:pt x="38" y="25"/>
                    </a:lnTo>
                    <a:lnTo>
                      <a:pt x="39" y="25"/>
                    </a:lnTo>
                    <a:lnTo>
                      <a:pt x="40" y="25"/>
                    </a:lnTo>
                    <a:lnTo>
                      <a:pt x="40" y="25"/>
                    </a:lnTo>
                    <a:lnTo>
                      <a:pt x="41" y="25"/>
                    </a:lnTo>
                    <a:lnTo>
                      <a:pt x="42" y="24"/>
                    </a:lnTo>
                    <a:lnTo>
                      <a:pt x="43" y="23"/>
                    </a:lnTo>
                    <a:lnTo>
                      <a:pt x="43" y="23"/>
                    </a:lnTo>
                    <a:lnTo>
                      <a:pt x="43" y="22"/>
                    </a:lnTo>
                    <a:lnTo>
                      <a:pt x="44" y="21"/>
                    </a:lnTo>
                    <a:lnTo>
                      <a:pt x="44" y="20"/>
                    </a:lnTo>
                    <a:lnTo>
                      <a:pt x="44" y="19"/>
                    </a:lnTo>
                    <a:lnTo>
                      <a:pt x="43" y="18"/>
                    </a:lnTo>
                    <a:lnTo>
                      <a:pt x="43" y="17"/>
                    </a:lnTo>
                    <a:lnTo>
                      <a:pt x="43" y="16"/>
                    </a:lnTo>
                    <a:lnTo>
                      <a:pt x="42" y="15"/>
                    </a:lnTo>
                    <a:lnTo>
                      <a:pt x="41" y="15"/>
                    </a:lnTo>
                    <a:lnTo>
                      <a:pt x="40" y="14"/>
                    </a:lnTo>
                    <a:lnTo>
                      <a:pt x="4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30" name="Freeform 783"/>
              <p:cNvSpPr>
                <a:spLocks/>
              </p:cNvSpPr>
              <p:nvPr/>
            </p:nvSpPr>
            <p:spPr bwMode="auto">
              <a:xfrm>
                <a:off x="2169" y="3310"/>
                <a:ext cx="17" cy="6"/>
              </a:xfrm>
              <a:custGeom>
                <a:avLst/>
                <a:gdLst>
                  <a:gd name="T0" fmla="*/ 0 w 17"/>
                  <a:gd name="T1" fmla="*/ 0 h 6"/>
                  <a:gd name="T2" fmla="*/ 0 w 17"/>
                  <a:gd name="T3" fmla="*/ 1 h 6"/>
                  <a:gd name="T4" fmla="*/ 0 w 17"/>
                  <a:gd name="T5" fmla="*/ 2 h 6"/>
                  <a:gd name="T6" fmla="*/ 1 w 17"/>
                  <a:gd name="T7" fmla="*/ 4 h 6"/>
                  <a:gd name="T8" fmla="*/ 3 w 17"/>
                  <a:gd name="T9" fmla="*/ 5 h 6"/>
                  <a:gd name="T10" fmla="*/ 4 w 17"/>
                  <a:gd name="T11" fmla="*/ 5 h 6"/>
                  <a:gd name="T12" fmla="*/ 5 w 17"/>
                  <a:gd name="T13" fmla="*/ 6 h 6"/>
                  <a:gd name="T14" fmla="*/ 6 w 17"/>
                  <a:gd name="T15" fmla="*/ 6 h 6"/>
                  <a:gd name="T16" fmla="*/ 7 w 17"/>
                  <a:gd name="T17" fmla="*/ 6 h 6"/>
                  <a:gd name="T18" fmla="*/ 8 w 17"/>
                  <a:gd name="T19" fmla="*/ 6 h 6"/>
                  <a:gd name="T20" fmla="*/ 9 w 17"/>
                  <a:gd name="T21" fmla="*/ 6 h 6"/>
                  <a:gd name="T22" fmla="*/ 9 w 17"/>
                  <a:gd name="T23" fmla="*/ 6 h 6"/>
                  <a:gd name="T24" fmla="*/ 10 w 17"/>
                  <a:gd name="T25" fmla="*/ 6 h 6"/>
                  <a:gd name="T26" fmla="*/ 17 w 17"/>
                  <a:gd name="T27" fmla="*/ 0 h 6"/>
                  <a:gd name="T28" fmla="*/ 0 w 17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6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31" name="Freeform 784"/>
              <p:cNvSpPr>
                <a:spLocks/>
              </p:cNvSpPr>
              <p:nvPr/>
            </p:nvSpPr>
            <p:spPr bwMode="auto">
              <a:xfrm>
                <a:off x="2171" y="3311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 w 10"/>
                  <a:gd name="T3" fmla="*/ 2 h 2"/>
                  <a:gd name="T4" fmla="*/ 8 w 10"/>
                  <a:gd name="T5" fmla="*/ 2 h 2"/>
                  <a:gd name="T6" fmla="*/ 10 w 10"/>
                  <a:gd name="T7" fmla="*/ 0 h 2"/>
                  <a:gd name="T8" fmla="*/ 0 w 10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32" name="Freeform 785"/>
              <p:cNvSpPr>
                <a:spLocks/>
              </p:cNvSpPr>
              <p:nvPr/>
            </p:nvSpPr>
            <p:spPr bwMode="auto">
              <a:xfrm>
                <a:off x="2159" y="3277"/>
                <a:ext cx="35" cy="12"/>
              </a:xfrm>
              <a:custGeom>
                <a:avLst/>
                <a:gdLst>
                  <a:gd name="T0" fmla="*/ 28 w 35"/>
                  <a:gd name="T1" fmla="*/ 2 h 12"/>
                  <a:gd name="T2" fmla="*/ 28 w 35"/>
                  <a:gd name="T3" fmla="*/ 2 h 12"/>
                  <a:gd name="T4" fmla="*/ 27 w 35"/>
                  <a:gd name="T5" fmla="*/ 2 h 12"/>
                  <a:gd name="T6" fmla="*/ 26 w 35"/>
                  <a:gd name="T7" fmla="*/ 2 h 12"/>
                  <a:gd name="T8" fmla="*/ 25 w 35"/>
                  <a:gd name="T9" fmla="*/ 2 h 12"/>
                  <a:gd name="T10" fmla="*/ 24 w 35"/>
                  <a:gd name="T11" fmla="*/ 2 h 12"/>
                  <a:gd name="T12" fmla="*/ 22 w 35"/>
                  <a:gd name="T13" fmla="*/ 2 h 12"/>
                  <a:gd name="T14" fmla="*/ 21 w 35"/>
                  <a:gd name="T15" fmla="*/ 1 h 12"/>
                  <a:gd name="T16" fmla="*/ 19 w 35"/>
                  <a:gd name="T17" fmla="*/ 1 h 12"/>
                  <a:gd name="T18" fmla="*/ 17 w 35"/>
                  <a:gd name="T19" fmla="*/ 1 h 12"/>
                  <a:gd name="T20" fmla="*/ 16 w 35"/>
                  <a:gd name="T21" fmla="*/ 1 h 12"/>
                  <a:gd name="T22" fmla="*/ 14 w 35"/>
                  <a:gd name="T23" fmla="*/ 1 h 12"/>
                  <a:gd name="T24" fmla="*/ 13 w 35"/>
                  <a:gd name="T25" fmla="*/ 0 h 12"/>
                  <a:gd name="T26" fmla="*/ 12 w 35"/>
                  <a:gd name="T27" fmla="*/ 0 h 12"/>
                  <a:gd name="T28" fmla="*/ 11 w 35"/>
                  <a:gd name="T29" fmla="*/ 0 h 12"/>
                  <a:gd name="T30" fmla="*/ 10 w 35"/>
                  <a:gd name="T31" fmla="*/ 0 h 12"/>
                  <a:gd name="T32" fmla="*/ 9 w 35"/>
                  <a:gd name="T33" fmla="*/ 0 h 12"/>
                  <a:gd name="T34" fmla="*/ 8 w 35"/>
                  <a:gd name="T35" fmla="*/ 0 h 12"/>
                  <a:gd name="T36" fmla="*/ 6 w 35"/>
                  <a:gd name="T37" fmla="*/ 1 h 12"/>
                  <a:gd name="T38" fmla="*/ 4 w 35"/>
                  <a:gd name="T39" fmla="*/ 3 h 12"/>
                  <a:gd name="T40" fmla="*/ 3 w 35"/>
                  <a:gd name="T41" fmla="*/ 4 h 12"/>
                  <a:gd name="T42" fmla="*/ 1 w 35"/>
                  <a:gd name="T43" fmla="*/ 6 h 12"/>
                  <a:gd name="T44" fmla="*/ 1 w 35"/>
                  <a:gd name="T45" fmla="*/ 7 h 12"/>
                  <a:gd name="T46" fmla="*/ 0 w 35"/>
                  <a:gd name="T47" fmla="*/ 9 h 12"/>
                  <a:gd name="T48" fmla="*/ 0 w 35"/>
                  <a:gd name="T49" fmla="*/ 10 h 12"/>
                  <a:gd name="T50" fmla="*/ 0 w 35"/>
                  <a:gd name="T51" fmla="*/ 10 h 12"/>
                  <a:gd name="T52" fmla="*/ 1 w 35"/>
                  <a:gd name="T53" fmla="*/ 11 h 12"/>
                  <a:gd name="T54" fmla="*/ 3 w 35"/>
                  <a:gd name="T55" fmla="*/ 11 h 12"/>
                  <a:gd name="T56" fmla="*/ 5 w 35"/>
                  <a:gd name="T57" fmla="*/ 11 h 12"/>
                  <a:gd name="T58" fmla="*/ 7 w 35"/>
                  <a:gd name="T59" fmla="*/ 12 h 12"/>
                  <a:gd name="T60" fmla="*/ 10 w 35"/>
                  <a:gd name="T61" fmla="*/ 12 h 12"/>
                  <a:gd name="T62" fmla="*/ 13 w 35"/>
                  <a:gd name="T63" fmla="*/ 12 h 12"/>
                  <a:gd name="T64" fmla="*/ 16 w 35"/>
                  <a:gd name="T65" fmla="*/ 12 h 12"/>
                  <a:gd name="T66" fmla="*/ 19 w 35"/>
                  <a:gd name="T67" fmla="*/ 12 h 12"/>
                  <a:gd name="T68" fmla="*/ 22 w 35"/>
                  <a:gd name="T69" fmla="*/ 12 h 12"/>
                  <a:gd name="T70" fmla="*/ 25 w 35"/>
                  <a:gd name="T71" fmla="*/ 12 h 12"/>
                  <a:gd name="T72" fmla="*/ 28 w 35"/>
                  <a:gd name="T73" fmla="*/ 12 h 12"/>
                  <a:gd name="T74" fmla="*/ 30 w 35"/>
                  <a:gd name="T75" fmla="*/ 12 h 12"/>
                  <a:gd name="T76" fmla="*/ 32 w 35"/>
                  <a:gd name="T77" fmla="*/ 12 h 12"/>
                  <a:gd name="T78" fmla="*/ 33 w 35"/>
                  <a:gd name="T79" fmla="*/ 12 h 12"/>
                  <a:gd name="T80" fmla="*/ 33 w 35"/>
                  <a:gd name="T81" fmla="*/ 12 h 12"/>
                  <a:gd name="T82" fmla="*/ 35 w 35"/>
                  <a:gd name="T83" fmla="*/ 11 h 12"/>
                  <a:gd name="T84" fmla="*/ 35 w 35"/>
                  <a:gd name="T85" fmla="*/ 10 h 12"/>
                  <a:gd name="T86" fmla="*/ 35 w 35"/>
                  <a:gd name="T87" fmla="*/ 9 h 12"/>
                  <a:gd name="T88" fmla="*/ 35 w 35"/>
                  <a:gd name="T89" fmla="*/ 7 h 12"/>
                  <a:gd name="T90" fmla="*/ 33 w 35"/>
                  <a:gd name="T91" fmla="*/ 5 h 12"/>
                  <a:gd name="T92" fmla="*/ 32 w 35"/>
                  <a:gd name="T93" fmla="*/ 4 h 12"/>
                  <a:gd name="T94" fmla="*/ 30 w 35"/>
                  <a:gd name="T95" fmla="*/ 3 h 12"/>
                  <a:gd name="T96" fmla="*/ 28 w 35"/>
                  <a:gd name="T9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5" h="12">
                    <a:moveTo>
                      <a:pt x="28" y="2"/>
                    </a:moveTo>
                    <a:lnTo>
                      <a:pt x="28" y="2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5" y="2"/>
                    </a:lnTo>
                    <a:lnTo>
                      <a:pt x="24" y="2"/>
                    </a:lnTo>
                    <a:lnTo>
                      <a:pt x="22" y="2"/>
                    </a:lnTo>
                    <a:lnTo>
                      <a:pt x="21" y="1"/>
                    </a:lnTo>
                    <a:lnTo>
                      <a:pt x="19" y="1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1" y="6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7" y="12"/>
                    </a:lnTo>
                    <a:lnTo>
                      <a:pt x="10" y="12"/>
                    </a:lnTo>
                    <a:lnTo>
                      <a:pt x="13" y="12"/>
                    </a:lnTo>
                    <a:lnTo>
                      <a:pt x="16" y="12"/>
                    </a:lnTo>
                    <a:lnTo>
                      <a:pt x="19" y="12"/>
                    </a:lnTo>
                    <a:lnTo>
                      <a:pt x="22" y="12"/>
                    </a:lnTo>
                    <a:lnTo>
                      <a:pt x="25" y="12"/>
                    </a:lnTo>
                    <a:lnTo>
                      <a:pt x="28" y="12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3" y="12"/>
                    </a:lnTo>
                    <a:lnTo>
                      <a:pt x="35" y="11"/>
                    </a:lnTo>
                    <a:lnTo>
                      <a:pt x="35" y="10"/>
                    </a:lnTo>
                    <a:lnTo>
                      <a:pt x="35" y="9"/>
                    </a:lnTo>
                    <a:lnTo>
                      <a:pt x="35" y="7"/>
                    </a:lnTo>
                    <a:lnTo>
                      <a:pt x="33" y="5"/>
                    </a:lnTo>
                    <a:lnTo>
                      <a:pt x="32" y="4"/>
                    </a:lnTo>
                    <a:lnTo>
                      <a:pt x="30" y="3"/>
                    </a:lnTo>
                    <a:lnTo>
                      <a:pt x="28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33" name="Freeform 786"/>
              <p:cNvSpPr>
                <a:spLocks/>
              </p:cNvSpPr>
              <p:nvPr/>
            </p:nvSpPr>
            <p:spPr bwMode="auto">
              <a:xfrm>
                <a:off x="2197" y="3305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2 w 3"/>
                  <a:gd name="T5" fmla="*/ 2 h 3"/>
                  <a:gd name="T6" fmla="*/ 3 w 3"/>
                  <a:gd name="T7" fmla="*/ 2 h 3"/>
                  <a:gd name="T8" fmla="*/ 3 w 3"/>
                  <a:gd name="T9" fmla="*/ 1 h 3"/>
                  <a:gd name="T10" fmla="*/ 3 w 3"/>
                  <a:gd name="T11" fmla="*/ 1 h 3"/>
                  <a:gd name="T12" fmla="*/ 2 w 3"/>
                  <a:gd name="T13" fmla="*/ 0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0 w 3"/>
                  <a:gd name="T21" fmla="*/ 0 h 3"/>
                  <a:gd name="T22" fmla="*/ 0 w 3"/>
                  <a:gd name="T23" fmla="*/ 1 h 3"/>
                  <a:gd name="T24" fmla="*/ 0 w 3"/>
                  <a:gd name="T25" fmla="*/ 1 h 3"/>
                  <a:gd name="T26" fmla="*/ 0 w 3"/>
                  <a:gd name="T27" fmla="*/ 2 h 3"/>
                  <a:gd name="T28" fmla="*/ 0 w 3"/>
                  <a:gd name="T29" fmla="*/ 2 h 3"/>
                  <a:gd name="T30" fmla="*/ 1 w 3"/>
                  <a:gd name="T31" fmla="*/ 2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34" name="Freeform 787"/>
              <p:cNvSpPr>
                <a:spLocks/>
              </p:cNvSpPr>
              <p:nvPr/>
            </p:nvSpPr>
            <p:spPr bwMode="auto">
              <a:xfrm>
                <a:off x="2168" y="3327"/>
                <a:ext cx="30" cy="18"/>
              </a:xfrm>
              <a:custGeom>
                <a:avLst/>
                <a:gdLst>
                  <a:gd name="T0" fmla="*/ 29 w 30"/>
                  <a:gd name="T1" fmla="*/ 10 h 18"/>
                  <a:gd name="T2" fmla="*/ 26 w 30"/>
                  <a:gd name="T3" fmla="*/ 7 h 18"/>
                  <a:gd name="T4" fmla="*/ 30 w 30"/>
                  <a:gd name="T5" fmla="*/ 4 h 18"/>
                  <a:gd name="T6" fmla="*/ 27 w 30"/>
                  <a:gd name="T7" fmla="*/ 0 h 18"/>
                  <a:gd name="T8" fmla="*/ 25 w 30"/>
                  <a:gd name="T9" fmla="*/ 0 h 18"/>
                  <a:gd name="T10" fmla="*/ 28 w 30"/>
                  <a:gd name="T11" fmla="*/ 3 h 18"/>
                  <a:gd name="T12" fmla="*/ 24 w 30"/>
                  <a:gd name="T13" fmla="*/ 6 h 18"/>
                  <a:gd name="T14" fmla="*/ 24 w 30"/>
                  <a:gd name="T15" fmla="*/ 7 h 18"/>
                  <a:gd name="T16" fmla="*/ 25 w 30"/>
                  <a:gd name="T17" fmla="*/ 8 h 18"/>
                  <a:gd name="T18" fmla="*/ 26 w 30"/>
                  <a:gd name="T19" fmla="*/ 9 h 18"/>
                  <a:gd name="T20" fmla="*/ 26 w 30"/>
                  <a:gd name="T21" fmla="*/ 9 h 18"/>
                  <a:gd name="T22" fmla="*/ 13 w 30"/>
                  <a:gd name="T23" fmla="*/ 16 h 18"/>
                  <a:gd name="T24" fmla="*/ 3 w 30"/>
                  <a:gd name="T25" fmla="*/ 9 h 18"/>
                  <a:gd name="T26" fmla="*/ 6 w 30"/>
                  <a:gd name="T27" fmla="*/ 6 h 18"/>
                  <a:gd name="T28" fmla="*/ 2 w 30"/>
                  <a:gd name="T29" fmla="*/ 3 h 18"/>
                  <a:gd name="T30" fmla="*/ 4 w 30"/>
                  <a:gd name="T31" fmla="*/ 0 h 18"/>
                  <a:gd name="T32" fmla="*/ 2 w 30"/>
                  <a:gd name="T33" fmla="*/ 0 h 18"/>
                  <a:gd name="T34" fmla="*/ 0 w 30"/>
                  <a:gd name="T35" fmla="*/ 4 h 18"/>
                  <a:gd name="T36" fmla="*/ 3 w 30"/>
                  <a:gd name="T37" fmla="*/ 6 h 18"/>
                  <a:gd name="T38" fmla="*/ 1 w 30"/>
                  <a:gd name="T39" fmla="*/ 9 h 18"/>
                  <a:gd name="T40" fmla="*/ 12 w 30"/>
                  <a:gd name="T41" fmla="*/ 18 h 18"/>
                  <a:gd name="T42" fmla="*/ 29 w 30"/>
                  <a:gd name="T43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" h="18">
                    <a:moveTo>
                      <a:pt x="29" y="10"/>
                    </a:moveTo>
                    <a:lnTo>
                      <a:pt x="26" y="7"/>
                    </a:lnTo>
                    <a:lnTo>
                      <a:pt x="30" y="4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8" y="3"/>
                    </a:lnTo>
                    <a:lnTo>
                      <a:pt x="24" y="6"/>
                    </a:lnTo>
                    <a:lnTo>
                      <a:pt x="24" y="7"/>
                    </a:lnTo>
                    <a:lnTo>
                      <a:pt x="25" y="8"/>
                    </a:lnTo>
                    <a:lnTo>
                      <a:pt x="26" y="9"/>
                    </a:lnTo>
                    <a:lnTo>
                      <a:pt x="26" y="9"/>
                    </a:lnTo>
                    <a:lnTo>
                      <a:pt x="13" y="16"/>
                    </a:lnTo>
                    <a:lnTo>
                      <a:pt x="3" y="9"/>
                    </a:lnTo>
                    <a:lnTo>
                      <a:pt x="6" y="6"/>
                    </a:lnTo>
                    <a:lnTo>
                      <a:pt x="2" y="3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3" y="6"/>
                    </a:lnTo>
                    <a:lnTo>
                      <a:pt x="1" y="9"/>
                    </a:lnTo>
                    <a:lnTo>
                      <a:pt x="12" y="18"/>
                    </a:lnTo>
                    <a:lnTo>
                      <a:pt x="29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35" name="Freeform 788"/>
              <p:cNvSpPr>
                <a:spLocks/>
              </p:cNvSpPr>
              <p:nvPr/>
            </p:nvSpPr>
            <p:spPr bwMode="auto">
              <a:xfrm>
                <a:off x="2161" y="3342"/>
                <a:ext cx="2" cy="24"/>
              </a:xfrm>
              <a:custGeom>
                <a:avLst/>
                <a:gdLst>
                  <a:gd name="T0" fmla="*/ 0 w 2"/>
                  <a:gd name="T1" fmla="*/ 24 h 24"/>
                  <a:gd name="T2" fmla="*/ 0 w 2"/>
                  <a:gd name="T3" fmla="*/ 4 h 24"/>
                  <a:gd name="T4" fmla="*/ 2 w 2"/>
                  <a:gd name="T5" fmla="*/ 0 h 24"/>
                  <a:gd name="T6" fmla="*/ 2 w 2"/>
                  <a:gd name="T7" fmla="*/ 24 h 24"/>
                  <a:gd name="T8" fmla="*/ 0 w 2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4">
                    <a:moveTo>
                      <a:pt x="0" y="24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2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36" name="Freeform 789"/>
              <p:cNvSpPr>
                <a:spLocks/>
              </p:cNvSpPr>
              <p:nvPr/>
            </p:nvSpPr>
            <p:spPr bwMode="auto">
              <a:xfrm>
                <a:off x="2012" y="3325"/>
                <a:ext cx="43" cy="52"/>
              </a:xfrm>
              <a:custGeom>
                <a:avLst/>
                <a:gdLst>
                  <a:gd name="T0" fmla="*/ 43 w 43"/>
                  <a:gd name="T1" fmla="*/ 2 h 52"/>
                  <a:gd name="T2" fmla="*/ 42 w 43"/>
                  <a:gd name="T3" fmla="*/ 1 h 52"/>
                  <a:gd name="T4" fmla="*/ 40 w 43"/>
                  <a:gd name="T5" fmla="*/ 1 h 52"/>
                  <a:gd name="T6" fmla="*/ 38 w 43"/>
                  <a:gd name="T7" fmla="*/ 0 h 52"/>
                  <a:gd name="T8" fmla="*/ 36 w 43"/>
                  <a:gd name="T9" fmla="*/ 0 h 52"/>
                  <a:gd name="T10" fmla="*/ 33 w 43"/>
                  <a:gd name="T11" fmla="*/ 0 h 52"/>
                  <a:gd name="T12" fmla="*/ 30 w 43"/>
                  <a:gd name="T13" fmla="*/ 0 h 52"/>
                  <a:gd name="T14" fmla="*/ 27 w 43"/>
                  <a:gd name="T15" fmla="*/ 1 h 52"/>
                  <a:gd name="T16" fmla="*/ 24 w 43"/>
                  <a:gd name="T17" fmla="*/ 1 h 52"/>
                  <a:gd name="T18" fmla="*/ 21 w 43"/>
                  <a:gd name="T19" fmla="*/ 2 h 52"/>
                  <a:gd name="T20" fmla="*/ 17 w 43"/>
                  <a:gd name="T21" fmla="*/ 2 h 52"/>
                  <a:gd name="T22" fmla="*/ 15 w 43"/>
                  <a:gd name="T23" fmla="*/ 3 h 52"/>
                  <a:gd name="T24" fmla="*/ 12 w 43"/>
                  <a:gd name="T25" fmla="*/ 4 h 52"/>
                  <a:gd name="T26" fmla="*/ 10 w 43"/>
                  <a:gd name="T27" fmla="*/ 4 h 52"/>
                  <a:gd name="T28" fmla="*/ 9 w 43"/>
                  <a:gd name="T29" fmla="*/ 5 h 52"/>
                  <a:gd name="T30" fmla="*/ 8 w 43"/>
                  <a:gd name="T31" fmla="*/ 5 h 52"/>
                  <a:gd name="T32" fmla="*/ 7 w 43"/>
                  <a:gd name="T33" fmla="*/ 5 h 52"/>
                  <a:gd name="T34" fmla="*/ 7 w 43"/>
                  <a:gd name="T35" fmla="*/ 5 h 52"/>
                  <a:gd name="T36" fmla="*/ 7 w 43"/>
                  <a:gd name="T37" fmla="*/ 5 h 52"/>
                  <a:gd name="T38" fmla="*/ 7 w 43"/>
                  <a:gd name="T39" fmla="*/ 4 h 52"/>
                  <a:gd name="T40" fmla="*/ 7 w 43"/>
                  <a:gd name="T41" fmla="*/ 4 h 52"/>
                  <a:gd name="T42" fmla="*/ 6 w 43"/>
                  <a:gd name="T43" fmla="*/ 3 h 52"/>
                  <a:gd name="T44" fmla="*/ 6 w 43"/>
                  <a:gd name="T45" fmla="*/ 3 h 52"/>
                  <a:gd name="T46" fmla="*/ 5 w 43"/>
                  <a:gd name="T47" fmla="*/ 3 h 52"/>
                  <a:gd name="T48" fmla="*/ 3 w 43"/>
                  <a:gd name="T49" fmla="*/ 2 h 52"/>
                  <a:gd name="T50" fmla="*/ 2 w 43"/>
                  <a:gd name="T51" fmla="*/ 3 h 52"/>
                  <a:gd name="T52" fmla="*/ 1 w 43"/>
                  <a:gd name="T53" fmla="*/ 3 h 52"/>
                  <a:gd name="T54" fmla="*/ 1 w 43"/>
                  <a:gd name="T55" fmla="*/ 3 h 52"/>
                  <a:gd name="T56" fmla="*/ 0 w 43"/>
                  <a:gd name="T57" fmla="*/ 3 h 52"/>
                  <a:gd name="T58" fmla="*/ 0 w 43"/>
                  <a:gd name="T59" fmla="*/ 3 h 52"/>
                  <a:gd name="T60" fmla="*/ 0 w 43"/>
                  <a:gd name="T61" fmla="*/ 4 h 52"/>
                  <a:gd name="T62" fmla="*/ 0 w 43"/>
                  <a:gd name="T63" fmla="*/ 4 h 52"/>
                  <a:gd name="T64" fmla="*/ 0 w 43"/>
                  <a:gd name="T65" fmla="*/ 4 h 52"/>
                  <a:gd name="T66" fmla="*/ 0 w 43"/>
                  <a:gd name="T67" fmla="*/ 52 h 52"/>
                  <a:gd name="T68" fmla="*/ 7 w 43"/>
                  <a:gd name="T69" fmla="*/ 52 h 52"/>
                  <a:gd name="T70" fmla="*/ 7 w 43"/>
                  <a:gd name="T71" fmla="*/ 49 h 52"/>
                  <a:gd name="T72" fmla="*/ 7 w 43"/>
                  <a:gd name="T73" fmla="*/ 41 h 52"/>
                  <a:gd name="T74" fmla="*/ 7 w 43"/>
                  <a:gd name="T75" fmla="*/ 34 h 52"/>
                  <a:gd name="T76" fmla="*/ 7 w 43"/>
                  <a:gd name="T77" fmla="*/ 30 h 52"/>
                  <a:gd name="T78" fmla="*/ 8 w 43"/>
                  <a:gd name="T79" fmla="*/ 30 h 52"/>
                  <a:gd name="T80" fmla="*/ 10 w 43"/>
                  <a:gd name="T81" fmla="*/ 30 h 52"/>
                  <a:gd name="T82" fmla="*/ 12 w 43"/>
                  <a:gd name="T83" fmla="*/ 29 h 52"/>
                  <a:gd name="T84" fmla="*/ 14 w 43"/>
                  <a:gd name="T85" fmla="*/ 28 h 52"/>
                  <a:gd name="T86" fmla="*/ 16 w 43"/>
                  <a:gd name="T87" fmla="*/ 28 h 52"/>
                  <a:gd name="T88" fmla="*/ 19 w 43"/>
                  <a:gd name="T89" fmla="*/ 27 h 52"/>
                  <a:gd name="T90" fmla="*/ 21 w 43"/>
                  <a:gd name="T91" fmla="*/ 26 h 52"/>
                  <a:gd name="T92" fmla="*/ 24 w 43"/>
                  <a:gd name="T93" fmla="*/ 26 h 52"/>
                  <a:gd name="T94" fmla="*/ 26 w 43"/>
                  <a:gd name="T95" fmla="*/ 25 h 52"/>
                  <a:gd name="T96" fmla="*/ 29 w 43"/>
                  <a:gd name="T97" fmla="*/ 24 h 52"/>
                  <a:gd name="T98" fmla="*/ 32 w 43"/>
                  <a:gd name="T99" fmla="*/ 24 h 52"/>
                  <a:gd name="T100" fmla="*/ 34 w 43"/>
                  <a:gd name="T101" fmla="*/ 23 h 52"/>
                  <a:gd name="T102" fmla="*/ 37 w 43"/>
                  <a:gd name="T103" fmla="*/ 23 h 52"/>
                  <a:gd name="T104" fmla="*/ 39 w 43"/>
                  <a:gd name="T105" fmla="*/ 22 h 52"/>
                  <a:gd name="T106" fmla="*/ 41 w 43"/>
                  <a:gd name="T107" fmla="*/ 22 h 52"/>
                  <a:gd name="T108" fmla="*/ 43 w 43"/>
                  <a:gd name="T109" fmla="*/ 21 h 52"/>
                  <a:gd name="T110" fmla="*/ 43 w 43"/>
                  <a:gd name="T111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2">
                    <a:moveTo>
                      <a:pt x="43" y="2"/>
                    </a:moveTo>
                    <a:lnTo>
                      <a:pt x="42" y="1"/>
                    </a:lnTo>
                    <a:lnTo>
                      <a:pt x="40" y="1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27" y="1"/>
                    </a:lnTo>
                    <a:lnTo>
                      <a:pt x="24" y="1"/>
                    </a:lnTo>
                    <a:lnTo>
                      <a:pt x="21" y="2"/>
                    </a:lnTo>
                    <a:lnTo>
                      <a:pt x="17" y="2"/>
                    </a:lnTo>
                    <a:lnTo>
                      <a:pt x="15" y="3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9" y="5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2"/>
                    </a:lnTo>
                    <a:lnTo>
                      <a:pt x="7" y="52"/>
                    </a:lnTo>
                    <a:lnTo>
                      <a:pt x="7" y="49"/>
                    </a:lnTo>
                    <a:lnTo>
                      <a:pt x="7" y="41"/>
                    </a:lnTo>
                    <a:lnTo>
                      <a:pt x="7" y="34"/>
                    </a:lnTo>
                    <a:lnTo>
                      <a:pt x="7" y="30"/>
                    </a:lnTo>
                    <a:lnTo>
                      <a:pt x="8" y="30"/>
                    </a:lnTo>
                    <a:lnTo>
                      <a:pt x="10" y="30"/>
                    </a:lnTo>
                    <a:lnTo>
                      <a:pt x="12" y="29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9" y="27"/>
                    </a:lnTo>
                    <a:lnTo>
                      <a:pt x="21" y="26"/>
                    </a:lnTo>
                    <a:lnTo>
                      <a:pt x="24" y="26"/>
                    </a:lnTo>
                    <a:lnTo>
                      <a:pt x="26" y="25"/>
                    </a:lnTo>
                    <a:lnTo>
                      <a:pt x="29" y="24"/>
                    </a:lnTo>
                    <a:lnTo>
                      <a:pt x="32" y="24"/>
                    </a:lnTo>
                    <a:lnTo>
                      <a:pt x="34" y="23"/>
                    </a:lnTo>
                    <a:lnTo>
                      <a:pt x="37" y="23"/>
                    </a:lnTo>
                    <a:lnTo>
                      <a:pt x="39" y="22"/>
                    </a:lnTo>
                    <a:lnTo>
                      <a:pt x="41" y="22"/>
                    </a:lnTo>
                    <a:lnTo>
                      <a:pt x="43" y="21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37" name="Freeform 790"/>
              <p:cNvSpPr>
                <a:spLocks/>
              </p:cNvSpPr>
              <p:nvPr/>
            </p:nvSpPr>
            <p:spPr bwMode="auto">
              <a:xfrm>
                <a:off x="2005" y="3363"/>
                <a:ext cx="231" cy="47"/>
              </a:xfrm>
              <a:custGeom>
                <a:avLst/>
                <a:gdLst>
                  <a:gd name="T0" fmla="*/ 17 w 231"/>
                  <a:gd name="T1" fmla="*/ 7 h 47"/>
                  <a:gd name="T2" fmla="*/ 24 w 231"/>
                  <a:gd name="T3" fmla="*/ 6 h 47"/>
                  <a:gd name="T4" fmla="*/ 32 w 231"/>
                  <a:gd name="T5" fmla="*/ 5 h 47"/>
                  <a:gd name="T6" fmla="*/ 40 w 231"/>
                  <a:gd name="T7" fmla="*/ 4 h 47"/>
                  <a:gd name="T8" fmla="*/ 49 w 231"/>
                  <a:gd name="T9" fmla="*/ 3 h 47"/>
                  <a:gd name="T10" fmla="*/ 59 w 231"/>
                  <a:gd name="T11" fmla="*/ 2 h 47"/>
                  <a:gd name="T12" fmla="*/ 69 w 231"/>
                  <a:gd name="T13" fmla="*/ 1 h 47"/>
                  <a:gd name="T14" fmla="*/ 80 w 231"/>
                  <a:gd name="T15" fmla="*/ 1 h 47"/>
                  <a:gd name="T16" fmla="*/ 91 w 231"/>
                  <a:gd name="T17" fmla="*/ 0 h 47"/>
                  <a:gd name="T18" fmla="*/ 103 w 231"/>
                  <a:gd name="T19" fmla="*/ 0 h 47"/>
                  <a:gd name="T20" fmla="*/ 115 w 231"/>
                  <a:gd name="T21" fmla="*/ 0 h 47"/>
                  <a:gd name="T22" fmla="*/ 130 w 231"/>
                  <a:gd name="T23" fmla="*/ 0 h 47"/>
                  <a:gd name="T24" fmla="*/ 145 w 231"/>
                  <a:gd name="T25" fmla="*/ 1 h 47"/>
                  <a:gd name="T26" fmla="*/ 159 w 231"/>
                  <a:gd name="T27" fmla="*/ 1 h 47"/>
                  <a:gd name="T28" fmla="*/ 172 w 231"/>
                  <a:gd name="T29" fmla="*/ 2 h 47"/>
                  <a:gd name="T30" fmla="*/ 184 w 231"/>
                  <a:gd name="T31" fmla="*/ 3 h 47"/>
                  <a:gd name="T32" fmla="*/ 194 w 231"/>
                  <a:gd name="T33" fmla="*/ 4 h 47"/>
                  <a:gd name="T34" fmla="*/ 201 w 231"/>
                  <a:gd name="T35" fmla="*/ 5 h 47"/>
                  <a:gd name="T36" fmla="*/ 208 w 231"/>
                  <a:gd name="T37" fmla="*/ 6 h 47"/>
                  <a:gd name="T38" fmla="*/ 215 w 231"/>
                  <a:gd name="T39" fmla="*/ 8 h 47"/>
                  <a:gd name="T40" fmla="*/ 220 w 231"/>
                  <a:gd name="T41" fmla="*/ 9 h 47"/>
                  <a:gd name="T42" fmla="*/ 224 w 231"/>
                  <a:gd name="T43" fmla="*/ 10 h 47"/>
                  <a:gd name="T44" fmla="*/ 228 w 231"/>
                  <a:gd name="T45" fmla="*/ 12 h 47"/>
                  <a:gd name="T46" fmla="*/ 230 w 231"/>
                  <a:gd name="T47" fmla="*/ 15 h 47"/>
                  <a:gd name="T48" fmla="*/ 230 w 231"/>
                  <a:gd name="T49" fmla="*/ 31 h 47"/>
                  <a:gd name="T50" fmla="*/ 225 w 231"/>
                  <a:gd name="T51" fmla="*/ 35 h 47"/>
                  <a:gd name="T52" fmla="*/ 218 w 231"/>
                  <a:gd name="T53" fmla="*/ 38 h 47"/>
                  <a:gd name="T54" fmla="*/ 213 w 231"/>
                  <a:gd name="T55" fmla="*/ 39 h 47"/>
                  <a:gd name="T56" fmla="*/ 209 w 231"/>
                  <a:gd name="T57" fmla="*/ 40 h 47"/>
                  <a:gd name="T58" fmla="*/ 205 w 231"/>
                  <a:gd name="T59" fmla="*/ 41 h 47"/>
                  <a:gd name="T60" fmla="*/ 201 w 231"/>
                  <a:gd name="T61" fmla="*/ 42 h 47"/>
                  <a:gd name="T62" fmla="*/ 196 w 231"/>
                  <a:gd name="T63" fmla="*/ 42 h 47"/>
                  <a:gd name="T64" fmla="*/ 190 w 231"/>
                  <a:gd name="T65" fmla="*/ 43 h 47"/>
                  <a:gd name="T66" fmla="*/ 183 w 231"/>
                  <a:gd name="T67" fmla="*/ 44 h 47"/>
                  <a:gd name="T68" fmla="*/ 175 w 231"/>
                  <a:gd name="T69" fmla="*/ 45 h 47"/>
                  <a:gd name="T70" fmla="*/ 166 w 231"/>
                  <a:gd name="T71" fmla="*/ 45 h 47"/>
                  <a:gd name="T72" fmla="*/ 157 w 231"/>
                  <a:gd name="T73" fmla="*/ 46 h 47"/>
                  <a:gd name="T74" fmla="*/ 148 w 231"/>
                  <a:gd name="T75" fmla="*/ 46 h 47"/>
                  <a:gd name="T76" fmla="*/ 142 w 231"/>
                  <a:gd name="T77" fmla="*/ 47 h 47"/>
                  <a:gd name="T78" fmla="*/ 136 w 231"/>
                  <a:gd name="T79" fmla="*/ 47 h 47"/>
                  <a:gd name="T80" fmla="*/ 130 w 231"/>
                  <a:gd name="T81" fmla="*/ 47 h 47"/>
                  <a:gd name="T82" fmla="*/ 123 w 231"/>
                  <a:gd name="T83" fmla="*/ 47 h 47"/>
                  <a:gd name="T84" fmla="*/ 117 w 231"/>
                  <a:gd name="T85" fmla="*/ 47 h 47"/>
                  <a:gd name="T86" fmla="*/ 111 w 231"/>
                  <a:gd name="T87" fmla="*/ 47 h 47"/>
                  <a:gd name="T88" fmla="*/ 104 w 231"/>
                  <a:gd name="T89" fmla="*/ 47 h 47"/>
                  <a:gd name="T90" fmla="*/ 98 w 231"/>
                  <a:gd name="T91" fmla="*/ 47 h 47"/>
                  <a:gd name="T92" fmla="*/ 92 w 231"/>
                  <a:gd name="T93" fmla="*/ 47 h 47"/>
                  <a:gd name="T94" fmla="*/ 86 w 231"/>
                  <a:gd name="T95" fmla="*/ 46 h 47"/>
                  <a:gd name="T96" fmla="*/ 77 w 231"/>
                  <a:gd name="T97" fmla="*/ 46 h 47"/>
                  <a:gd name="T98" fmla="*/ 63 w 231"/>
                  <a:gd name="T99" fmla="*/ 45 h 47"/>
                  <a:gd name="T100" fmla="*/ 50 w 231"/>
                  <a:gd name="T101" fmla="*/ 44 h 47"/>
                  <a:gd name="T102" fmla="*/ 39 w 231"/>
                  <a:gd name="T103" fmla="*/ 43 h 47"/>
                  <a:gd name="T104" fmla="*/ 29 w 231"/>
                  <a:gd name="T105" fmla="*/ 42 h 47"/>
                  <a:gd name="T106" fmla="*/ 20 w 231"/>
                  <a:gd name="T107" fmla="*/ 40 h 47"/>
                  <a:gd name="T108" fmla="*/ 14 w 231"/>
                  <a:gd name="T109" fmla="*/ 38 h 47"/>
                  <a:gd name="T110" fmla="*/ 8 w 231"/>
                  <a:gd name="T111" fmla="*/ 37 h 47"/>
                  <a:gd name="T112" fmla="*/ 5 w 231"/>
                  <a:gd name="T113" fmla="*/ 35 h 47"/>
                  <a:gd name="T114" fmla="*/ 2 w 231"/>
                  <a:gd name="T115" fmla="*/ 33 h 47"/>
                  <a:gd name="T116" fmla="*/ 0 w 231"/>
                  <a:gd name="T117" fmla="*/ 31 h 47"/>
                  <a:gd name="T118" fmla="*/ 0 w 231"/>
                  <a:gd name="T119" fmla="*/ 14 h 47"/>
                  <a:gd name="T120" fmla="*/ 4 w 231"/>
                  <a:gd name="T121" fmla="*/ 11 h 47"/>
                  <a:gd name="T122" fmla="*/ 10 w 231"/>
                  <a:gd name="T123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1" h="47">
                    <a:moveTo>
                      <a:pt x="14" y="8"/>
                    </a:moveTo>
                    <a:lnTo>
                      <a:pt x="15" y="8"/>
                    </a:lnTo>
                    <a:lnTo>
                      <a:pt x="17" y="7"/>
                    </a:lnTo>
                    <a:lnTo>
                      <a:pt x="20" y="7"/>
                    </a:lnTo>
                    <a:lnTo>
                      <a:pt x="22" y="6"/>
                    </a:lnTo>
                    <a:lnTo>
                      <a:pt x="24" y="6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32" y="5"/>
                    </a:lnTo>
                    <a:lnTo>
                      <a:pt x="34" y="4"/>
                    </a:lnTo>
                    <a:lnTo>
                      <a:pt x="37" y="4"/>
                    </a:lnTo>
                    <a:lnTo>
                      <a:pt x="40" y="4"/>
                    </a:lnTo>
                    <a:lnTo>
                      <a:pt x="43" y="3"/>
                    </a:lnTo>
                    <a:lnTo>
                      <a:pt x="46" y="3"/>
                    </a:lnTo>
                    <a:lnTo>
                      <a:pt x="49" y="3"/>
                    </a:lnTo>
                    <a:lnTo>
                      <a:pt x="52" y="3"/>
                    </a:lnTo>
                    <a:lnTo>
                      <a:pt x="56" y="2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1"/>
                    </a:lnTo>
                    <a:lnTo>
                      <a:pt x="69" y="1"/>
                    </a:lnTo>
                    <a:lnTo>
                      <a:pt x="73" y="1"/>
                    </a:lnTo>
                    <a:lnTo>
                      <a:pt x="76" y="1"/>
                    </a:lnTo>
                    <a:lnTo>
                      <a:pt x="80" y="1"/>
                    </a:lnTo>
                    <a:lnTo>
                      <a:pt x="84" y="1"/>
                    </a:lnTo>
                    <a:lnTo>
                      <a:pt x="87" y="1"/>
                    </a:lnTo>
                    <a:lnTo>
                      <a:pt x="91" y="0"/>
                    </a:lnTo>
                    <a:lnTo>
                      <a:pt x="95" y="0"/>
                    </a:lnTo>
                    <a:lnTo>
                      <a:pt x="99" y="0"/>
                    </a:lnTo>
                    <a:lnTo>
                      <a:pt x="103" y="0"/>
                    </a:lnTo>
                    <a:lnTo>
                      <a:pt x="107" y="0"/>
                    </a:lnTo>
                    <a:lnTo>
                      <a:pt x="111" y="0"/>
                    </a:lnTo>
                    <a:lnTo>
                      <a:pt x="115" y="0"/>
                    </a:lnTo>
                    <a:lnTo>
                      <a:pt x="120" y="0"/>
                    </a:lnTo>
                    <a:lnTo>
                      <a:pt x="125" y="0"/>
                    </a:lnTo>
                    <a:lnTo>
                      <a:pt x="130" y="0"/>
                    </a:lnTo>
                    <a:lnTo>
                      <a:pt x="135" y="0"/>
                    </a:lnTo>
                    <a:lnTo>
                      <a:pt x="140" y="0"/>
                    </a:lnTo>
                    <a:lnTo>
                      <a:pt x="145" y="1"/>
                    </a:lnTo>
                    <a:lnTo>
                      <a:pt x="150" y="1"/>
                    </a:lnTo>
                    <a:lnTo>
                      <a:pt x="154" y="1"/>
                    </a:lnTo>
                    <a:lnTo>
                      <a:pt x="159" y="1"/>
                    </a:lnTo>
                    <a:lnTo>
                      <a:pt x="163" y="1"/>
                    </a:lnTo>
                    <a:lnTo>
                      <a:pt x="168" y="2"/>
                    </a:lnTo>
                    <a:lnTo>
                      <a:pt x="172" y="2"/>
                    </a:lnTo>
                    <a:lnTo>
                      <a:pt x="176" y="2"/>
                    </a:lnTo>
                    <a:lnTo>
                      <a:pt x="180" y="3"/>
                    </a:lnTo>
                    <a:lnTo>
                      <a:pt x="184" y="3"/>
                    </a:lnTo>
                    <a:lnTo>
                      <a:pt x="188" y="4"/>
                    </a:lnTo>
                    <a:lnTo>
                      <a:pt x="191" y="4"/>
                    </a:lnTo>
                    <a:lnTo>
                      <a:pt x="194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4" y="6"/>
                    </a:lnTo>
                    <a:lnTo>
                      <a:pt x="206" y="6"/>
                    </a:lnTo>
                    <a:lnTo>
                      <a:pt x="208" y="6"/>
                    </a:lnTo>
                    <a:lnTo>
                      <a:pt x="210" y="7"/>
                    </a:lnTo>
                    <a:lnTo>
                      <a:pt x="213" y="7"/>
                    </a:lnTo>
                    <a:lnTo>
                      <a:pt x="215" y="8"/>
                    </a:lnTo>
                    <a:lnTo>
                      <a:pt x="216" y="8"/>
                    </a:lnTo>
                    <a:lnTo>
                      <a:pt x="218" y="8"/>
                    </a:lnTo>
                    <a:lnTo>
                      <a:pt x="220" y="9"/>
                    </a:lnTo>
                    <a:lnTo>
                      <a:pt x="221" y="9"/>
                    </a:lnTo>
                    <a:lnTo>
                      <a:pt x="223" y="10"/>
                    </a:lnTo>
                    <a:lnTo>
                      <a:pt x="224" y="10"/>
                    </a:lnTo>
                    <a:lnTo>
                      <a:pt x="226" y="11"/>
                    </a:lnTo>
                    <a:lnTo>
                      <a:pt x="227" y="12"/>
                    </a:lnTo>
                    <a:lnTo>
                      <a:pt x="228" y="12"/>
                    </a:lnTo>
                    <a:lnTo>
                      <a:pt x="229" y="13"/>
                    </a:lnTo>
                    <a:lnTo>
                      <a:pt x="229" y="14"/>
                    </a:lnTo>
                    <a:lnTo>
                      <a:pt x="230" y="15"/>
                    </a:lnTo>
                    <a:lnTo>
                      <a:pt x="231" y="16"/>
                    </a:lnTo>
                    <a:lnTo>
                      <a:pt x="231" y="30"/>
                    </a:lnTo>
                    <a:lnTo>
                      <a:pt x="230" y="31"/>
                    </a:lnTo>
                    <a:lnTo>
                      <a:pt x="229" y="32"/>
                    </a:lnTo>
                    <a:lnTo>
                      <a:pt x="227" y="33"/>
                    </a:lnTo>
                    <a:lnTo>
                      <a:pt x="225" y="35"/>
                    </a:lnTo>
                    <a:lnTo>
                      <a:pt x="222" y="36"/>
                    </a:lnTo>
                    <a:lnTo>
                      <a:pt x="220" y="37"/>
                    </a:lnTo>
                    <a:lnTo>
                      <a:pt x="218" y="38"/>
                    </a:lnTo>
                    <a:lnTo>
                      <a:pt x="216" y="39"/>
                    </a:lnTo>
                    <a:lnTo>
                      <a:pt x="214" y="39"/>
                    </a:lnTo>
                    <a:lnTo>
                      <a:pt x="213" y="39"/>
                    </a:lnTo>
                    <a:lnTo>
                      <a:pt x="212" y="40"/>
                    </a:lnTo>
                    <a:lnTo>
                      <a:pt x="210" y="40"/>
                    </a:lnTo>
                    <a:lnTo>
                      <a:pt x="209" y="40"/>
                    </a:lnTo>
                    <a:lnTo>
                      <a:pt x="208" y="40"/>
                    </a:lnTo>
                    <a:lnTo>
                      <a:pt x="206" y="41"/>
                    </a:lnTo>
                    <a:lnTo>
                      <a:pt x="205" y="41"/>
                    </a:lnTo>
                    <a:lnTo>
                      <a:pt x="204" y="41"/>
                    </a:lnTo>
                    <a:lnTo>
                      <a:pt x="202" y="42"/>
                    </a:lnTo>
                    <a:lnTo>
                      <a:pt x="201" y="42"/>
                    </a:lnTo>
                    <a:lnTo>
                      <a:pt x="199" y="42"/>
                    </a:lnTo>
                    <a:lnTo>
                      <a:pt x="198" y="42"/>
                    </a:lnTo>
                    <a:lnTo>
                      <a:pt x="196" y="42"/>
                    </a:lnTo>
                    <a:lnTo>
                      <a:pt x="195" y="43"/>
                    </a:lnTo>
                    <a:lnTo>
                      <a:pt x="193" y="43"/>
                    </a:lnTo>
                    <a:lnTo>
                      <a:pt x="190" y="43"/>
                    </a:lnTo>
                    <a:lnTo>
                      <a:pt x="188" y="44"/>
                    </a:lnTo>
                    <a:lnTo>
                      <a:pt x="185" y="44"/>
                    </a:lnTo>
                    <a:lnTo>
                      <a:pt x="183" y="44"/>
                    </a:lnTo>
                    <a:lnTo>
                      <a:pt x="180" y="44"/>
                    </a:lnTo>
                    <a:lnTo>
                      <a:pt x="178" y="44"/>
                    </a:lnTo>
                    <a:lnTo>
                      <a:pt x="175" y="45"/>
                    </a:lnTo>
                    <a:lnTo>
                      <a:pt x="172" y="45"/>
                    </a:lnTo>
                    <a:lnTo>
                      <a:pt x="169" y="45"/>
                    </a:lnTo>
                    <a:lnTo>
                      <a:pt x="166" y="45"/>
                    </a:lnTo>
                    <a:lnTo>
                      <a:pt x="163" y="45"/>
                    </a:lnTo>
                    <a:lnTo>
                      <a:pt x="160" y="46"/>
                    </a:lnTo>
                    <a:lnTo>
                      <a:pt x="157" y="46"/>
                    </a:lnTo>
                    <a:lnTo>
                      <a:pt x="154" y="46"/>
                    </a:lnTo>
                    <a:lnTo>
                      <a:pt x="151" y="46"/>
                    </a:lnTo>
                    <a:lnTo>
                      <a:pt x="148" y="46"/>
                    </a:lnTo>
                    <a:lnTo>
                      <a:pt x="146" y="46"/>
                    </a:lnTo>
                    <a:lnTo>
                      <a:pt x="144" y="46"/>
                    </a:lnTo>
                    <a:lnTo>
                      <a:pt x="142" y="47"/>
                    </a:lnTo>
                    <a:lnTo>
                      <a:pt x="140" y="47"/>
                    </a:lnTo>
                    <a:lnTo>
                      <a:pt x="138" y="47"/>
                    </a:lnTo>
                    <a:lnTo>
                      <a:pt x="136" y="47"/>
                    </a:lnTo>
                    <a:lnTo>
                      <a:pt x="134" y="47"/>
                    </a:lnTo>
                    <a:lnTo>
                      <a:pt x="132" y="47"/>
                    </a:lnTo>
                    <a:lnTo>
                      <a:pt x="130" y="47"/>
                    </a:lnTo>
                    <a:lnTo>
                      <a:pt x="128" y="47"/>
                    </a:lnTo>
                    <a:lnTo>
                      <a:pt x="126" y="47"/>
                    </a:lnTo>
                    <a:lnTo>
                      <a:pt x="123" y="47"/>
                    </a:lnTo>
                    <a:lnTo>
                      <a:pt x="121" y="47"/>
                    </a:lnTo>
                    <a:lnTo>
                      <a:pt x="119" y="47"/>
                    </a:lnTo>
                    <a:lnTo>
                      <a:pt x="117" y="47"/>
                    </a:lnTo>
                    <a:lnTo>
                      <a:pt x="115" y="47"/>
                    </a:lnTo>
                    <a:lnTo>
                      <a:pt x="113" y="47"/>
                    </a:lnTo>
                    <a:lnTo>
                      <a:pt x="111" y="47"/>
                    </a:lnTo>
                    <a:lnTo>
                      <a:pt x="108" y="47"/>
                    </a:lnTo>
                    <a:lnTo>
                      <a:pt x="106" y="47"/>
                    </a:lnTo>
                    <a:lnTo>
                      <a:pt x="104" y="47"/>
                    </a:lnTo>
                    <a:lnTo>
                      <a:pt x="102" y="47"/>
                    </a:lnTo>
                    <a:lnTo>
                      <a:pt x="100" y="47"/>
                    </a:lnTo>
                    <a:lnTo>
                      <a:pt x="98" y="47"/>
                    </a:lnTo>
                    <a:lnTo>
                      <a:pt x="96" y="47"/>
                    </a:lnTo>
                    <a:lnTo>
                      <a:pt x="94" y="47"/>
                    </a:lnTo>
                    <a:lnTo>
                      <a:pt x="92" y="47"/>
                    </a:lnTo>
                    <a:lnTo>
                      <a:pt x="90" y="47"/>
                    </a:lnTo>
                    <a:lnTo>
                      <a:pt x="88" y="47"/>
                    </a:lnTo>
                    <a:lnTo>
                      <a:pt x="86" y="46"/>
                    </a:lnTo>
                    <a:lnTo>
                      <a:pt x="84" y="46"/>
                    </a:lnTo>
                    <a:lnTo>
                      <a:pt x="82" y="46"/>
                    </a:lnTo>
                    <a:lnTo>
                      <a:pt x="77" y="46"/>
                    </a:lnTo>
                    <a:lnTo>
                      <a:pt x="72" y="46"/>
                    </a:lnTo>
                    <a:lnTo>
                      <a:pt x="67" y="46"/>
                    </a:lnTo>
                    <a:lnTo>
                      <a:pt x="63" y="45"/>
                    </a:lnTo>
                    <a:lnTo>
                      <a:pt x="58" y="45"/>
                    </a:lnTo>
                    <a:lnTo>
                      <a:pt x="54" y="45"/>
                    </a:lnTo>
                    <a:lnTo>
                      <a:pt x="50" y="44"/>
                    </a:lnTo>
                    <a:lnTo>
                      <a:pt x="46" y="44"/>
                    </a:lnTo>
                    <a:lnTo>
                      <a:pt x="42" y="44"/>
                    </a:lnTo>
                    <a:lnTo>
                      <a:pt x="39" y="43"/>
                    </a:lnTo>
                    <a:lnTo>
                      <a:pt x="35" y="43"/>
                    </a:lnTo>
                    <a:lnTo>
                      <a:pt x="32" y="42"/>
                    </a:lnTo>
                    <a:lnTo>
                      <a:pt x="29" y="42"/>
                    </a:lnTo>
                    <a:lnTo>
                      <a:pt x="26" y="41"/>
                    </a:lnTo>
                    <a:lnTo>
                      <a:pt x="23" y="41"/>
                    </a:lnTo>
                    <a:lnTo>
                      <a:pt x="20" y="40"/>
                    </a:lnTo>
                    <a:lnTo>
                      <a:pt x="17" y="40"/>
                    </a:lnTo>
                    <a:lnTo>
                      <a:pt x="15" y="39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0" y="37"/>
                    </a:lnTo>
                    <a:lnTo>
                      <a:pt x="8" y="37"/>
                    </a:lnTo>
                    <a:lnTo>
                      <a:pt x="7" y="36"/>
                    </a:lnTo>
                    <a:lnTo>
                      <a:pt x="6" y="35"/>
                    </a:lnTo>
                    <a:lnTo>
                      <a:pt x="5" y="35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2" y="33"/>
                    </a:lnTo>
                    <a:lnTo>
                      <a:pt x="1" y="32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0" y="31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1" y="13"/>
                    </a:lnTo>
                    <a:lnTo>
                      <a:pt x="2" y="12"/>
                    </a:lnTo>
                    <a:lnTo>
                      <a:pt x="4" y="11"/>
                    </a:lnTo>
                    <a:lnTo>
                      <a:pt x="5" y="10"/>
                    </a:lnTo>
                    <a:lnTo>
                      <a:pt x="7" y="10"/>
                    </a:lnTo>
                    <a:lnTo>
                      <a:pt x="10" y="9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38" name="Freeform 791"/>
              <p:cNvSpPr>
                <a:spLocks/>
              </p:cNvSpPr>
              <p:nvPr/>
            </p:nvSpPr>
            <p:spPr bwMode="auto">
              <a:xfrm>
                <a:off x="2008" y="3366"/>
                <a:ext cx="223" cy="27"/>
              </a:xfrm>
              <a:custGeom>
                <a:avLst/>
                <a:gdLst>
                  <a:gd name="T0" fmla="*/ 212 w 223"/>
                  <a:gd name="T1" fmla="*/ 19 h 27"/>
                  <a:gd name="T2" fmla="*/ 201 w 223"/>
                  <a:gd name="T3" fmla="*/ 21 h 27"/>
                  <a:gd name="T4" fmla="*/ 188 w 223"/>
                  <a:gd name="T5" fmla="*/ 23 h 27"/>
                  <a:gd name="T6" fmla="*/ 173 w 223"/>
                  <a:gd name="T7" fmla="*/ 25 h 27"/>
                  <a:gd name="T8" fmla="*/ 155 w 223"/>
                  <a:gd name="T9" fmla="*/ 26 h 27"/>
                  <a:gd name="T10" fmla="*/ 141 w 223"/>
                  <a:gd name="T11" fmla="*/ 27 h 27"/>
                  <a:gd name="T12" fmla="*/ 135 w 223"/>
                  <a:gd name="T13" fmla="*/ 27 h 27"/>
                  <a:gd name="T14" fmla="*/ 130 w 223"/>
                  <a:gd name="T15" fmla="*/ 27 h 27"/>
                  <a:gd name="T16" fmla="*/ 124 w 223"/>
                  <a:gd name="T17" fmla="*/ 27 h 27"/>
                  <a:gd name="T18" fmla="*/ 118 w 223"/>
                  <a:gd name="T19" fmla="*/ 27 h 27"/>
                  <a:gd name="T20" fmla="*/ 112 w 223"/>
                  <a:gd name="T21" fmla="*/ 27 h 27"/>
                  <a:gd name="T22" fmla="*/ 103 w 223"/>
                  <a:gd name="T23" fmla="*/ 27 h 27"/>
                  <a:gd name="T24" fmla="*/ 95 w 223"/>
                  <a:gd name="T25" fmla="*/ 27 h 27"/>
                  <a:gd name="T26" fmla="*/ 87 w 223"/>
                  <a:gd name="T27" fmla="*/ 27 h 27"/>
                  <a:gd name="T28" fmla="*/ 79 w 223"/>
                  <a:gd name="T29" fmla="*/ 26 h 27"/>
                  <a:gd name="T30" fmla="*/ 72 w 223"/>
                  <a:gd name="T31" fmla="*/ 26 h 27"/>
                  <a:gd name="T32" fmla="*/ 62 w 223"/>
                  <a:gd name="T33" fmla="*/ 26 h 27"/>
                  <a:gd name="T34" fmla="*/ 53 w 223"/>
                  <a:gd name="T35" fmla="*/ 25 h 27"/>
                  <a:gd name="T36" fmla="*/ 44 w 223"/>
                  <a:gd name="T37" fmla="*/ 24 h 27"/>
                  <a:gd name="T38" fmla="*/ 36 w 223"/>
                  <a:gd name="T39" fmla="*/ 23 h 27"/>
                  <a:gd name="T40" fmla="*/ 28 w 223"/>
                  <a:gd name="T41" fmla="*/ 22 h 27"/>
                  <a:gd name="T42" fmla="*/ 22 w 223"/>
                  <a:gd name="T43" fmla="*/ 21 h 27"/>
                  <a:gd name="T44" fmla="*/ 18 w 223"/>
                  <a:gd name="T45" fmla="*/ 21 h 27"/>
                  <a:gd name="T46" fmla="*/ 15 w 223"/>
                  <a:gd name="T47" fmla="*/ 20 h 27"/>
                  <a:gd name="T48" fmla="*/ 8 w 223"/>
                  <a:gd name="T49" fmla="*/ 18 h 27"/>
                  <a:gd name="T50" fmla="*/ 2 w 223"/>
                  <a:gd name="T51" fmla="*/ 16 h 27"/>
                  <a:gd name="T52" fmla="*/ 0 w 223"/>
                  <a:gd name="T53" fmla="*/ 13 h 27"/>
                  <a:gd name="T54" fmla="*/ 2 w 223"/>
                  <a:gd name="T55" fmla="*/ 11 h 27"/>
                  <a:gd name="T56" fmla="*/ 6 w 223"/>
                  <a:gd name="T57" fmla="*/ 9 h 27"/>
                  <a:gd name="T58" fmla="*/ 13 w 223"/>
                  <a:gd name="T59" fmla="*/ 7 h 27"/>
                  <a:gd name="T60" fmla="*/ 22 w 223"/>
                  <a:gd name="T61" fmla="*/ 5 h 27"/>
                  <a:gd name="T62" fmla="*/ 32 w 223"/>
                  <a:gd name="T63" fmla="*/ 4 h 27"/>
                  <a:gd name="T64" fmla="*/ 44 w 223"/>
                  <a:gd name="T65" fmla="*/ 3 h 27"/>
                  <a:gd name="T66" fmla="*/ 57 w 223"/>
                  <a:gd name="T67" fmla="*/ 1 h 27"/>
                  <a:gd name="T68" fmla="*/ 71 w 223"/>
                  <a:gd name="T69" fmla="*/ 1 h 27"/>
                  <a:gd name="T70" fmla="*/ 86 w 223"/>
                  <a:gd name="T71" fmla="*/ 0 h 27"/>
                  <a:gd name="T72" fmla="*/ 101 w 223"/>
                  <a:gd name="T73" fmla="*/ 0 h 27"/>
                  <a:gd name="T74" fmla="*/ 116 w 223"/>
                  <a:gd name="T75" fmla="*/ 0 h 27"/>
                  <a:gd name="T76" fmla="*/ 129 w 223"/>
                  <a:gd name="T77" fmla="*/ 0 h 27"/>
                  <a:gd name="T78" fmla="*/ 142 w 223"/>
                  <a:gd name="T79" fmla="*/ 0 h 27"/>
                  <a:gd name="T80" fmla="*/ 154 w 223"/>
                  <a:gd name="T81" fmla="*/ 1 h 27"/>
                  <a:gd name="T82" fmla="*/ 165 w 223"/>
                  <a:gd name="T83" fmla="*/ 1 h 27"/>
                  <a:gd name="T84" fmla="*/ 176 w 223"/>
                  <a:gd name="T85" fmla="*/ 2 h 27"/>
                  <a:gd name="T86" fmla="*/ 186 w 223"/>
                  <a:gd name="T87" fmla="*/ 3 h 27"/>
                  <a:gd name="T88" fmla="*/ 194 w 223"/>
                  <a:gd name="T89" fmla="*/ 4 h 27"/>
                  <a:gd name="T90" fmla="*/ 202 w 223"/>
                  <a:gd name="T91" fmla="*/ 5 h 27"/>
                  <a:gd name="T92" fmla="*/ 209 w 223"/>
                  <a:gd name="T93" fmla="*/ 7 h 27"/>
                  <a:gd name="T94" fmla="*/ 214 w 223"/>
                  <a:gd name="T95" fmla="*/ 8 h 27"/>
                  <a:gd name="T96" fmla="*/ 219 w 223"/>
                  <a:gd name="T97" fmla="*/ 10 h 27"/>
                  <a:gd name="T98" fmla="*/ 222 w 223"/>
                  <a:gd name="T99" fmla="*/ 12 h 27"/>
                  <a:gd name="T100" fmla="*/ 223 w 223"/>
                  <a:gd name="T101" fmla="*/ 13 h 27"/>
                  <a:gd name="T102" fmla="*/ 222 w 223"/>
                  <a:gd name="T103" fmla="*/ 15 h 27"/>
                  <a:gd name="T104" fmla="*/ 220 w 223"/>
                  <a:gd name="T10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3" h="27">
                    <a:moveTo>
                      <a:pt x="217" y="18"/>
                    </a:moveTo>
                    <a:lnTo>
                      <a:pt x="215" y="19"/>
                    </a:lnTo>
                    <a:lnTo>
                      <a:pt x="212" y="19"/>
                    </a:lnTo>
                    <a:lnTo>
                      <a:pt x="209" y="20"/>
                    </a:lnTo>
                    <a:lnTo>
                      <a:pt x="205" y="21"/>
                    </a:lnTo>
                    <a:lnTo>
                      <a:pt x="201" y="21"/>
                    </a:lnTo>
                    <a:lnTo>
                      <a:pt x="197" y="22"/>
                    </a:lnTo>
                    <a:lnTo>
                      <a:pt x="193" y="23"/>
                    </a:lnTo>
                    <a:lnTo>
                      <a:pt x="188" y="23"/>
                    </a:lnTo>
                    <a:lnTo>
                      <a:pt x="183" y="24"/>
                    </a:lnTo>
                    <a:lnTo>
                      <a:pt x="178" y="24"/>
                    </a:lnTo>
                    <a:lnTo>
                      <a:pt x="173" y="25"/>
                    </a:lnTo>
                    <a:lnTo>
                      <a:pt x="167" y="25"/>
                    </a:lnTo>
                    <a:lnTo>
                      <a:pt x="161" y="26"/>
                    </a:lnTo>
                    <a:lnTo>
                      <a:pt x="155" y="26"/>
                    </a:lnTo>
                    <a:lnTo>
                      <a:pt x="149" y="26"/>
                    </a:lnTo>
                    <a:lnTo>
                      <a:pt x="143" y="26"/>
                    </a:lnTo>
                    <a:lnTo>
                      <a:pt x="141" y="27"/>
                    </a:lnTo>
                    <a:lnTo>
                      <a:pt x="139" y="27"/>
                    </a:lnTo>
                    <a:lnTo>
                      <a:pt x="137" y="27"/>
                    </a:lnTo>
                    <a:lnTo>
                      <a:pt x="135" y="27"/>
                    </a:lnTo>
                    <a:lnTo>
                      <a:pt x="133" y="27"/>
                    </a:lnTo>
                    <a:lnTo>
                      <a:pt x="131" y="27"/>
                    </a:lnTo>
                    <a:lnTo>
                      <a:pt x="130" y="27"/>
                    </a:lnTo>
                    <a:lnTo>
                      <a:pt x="128" y="27"/>
                    </a:lnTo>
                    <a:lnTo>
                      <a:pt x="126" y="27"/>
                    </a:lnTo>
                    <a:lnTo>
                      <a:pt x="124" y="27"/>
                    </a:lnTo>
                    <a:lnTo>
                      <a:pt x="122" y="27"/>
                    </a:lnTo>
                    <a:lnTo>
                      <a:pt x="120" y="27"/>
                    </a:lnTo>
                    <a:lnTo>
                      <a:pt x="118" y="27"/>
                    </a:lnTo>
                    <a:lnTo>
                      <a:pt x="116" y="27"/>
                    </a:lnTo>
                    <a:lnTo>
                      <a:pt x="114" y="27"/>
                    </a:lnTo>
                    <a:lnTo>
                      <a:pt x="112" y="27"/>
                    </a:lnTo>
                    <a:lnTo>
                      <a:pt x="109" y="27"/>
                    </a:lnTo>
                    <a:lnTo>
                      <a:pt x="106" y="27"/>
                    </a:lnTo>
                    <a:lnTo>
                      <a:pt x="103" y="27"/>
                    </a:lnTo>
                    <a:lnTo>
                      <a:pt x="101" y="27"/>
                    </a:lnTo>
                    <a:lnTo>
                      <a:pt x="98" y="27"/>
                    </a:lnTo>
                    <a:lnTo>
                      <a:pt x="95" y="27"/>
                    </a:lnTo>
                    <a:lnTo>
                      <a:pt x="92" y="27"/>
                    </a:lnTo>
                    <a:lnTo>
                      <a:pt x="90" y="27"/>
                    </a:lnTo>
                    <a:lnTo>
                      <a:pt x="87" y="27"/>
                    </a:lnTo>
                    <a:lnTo>
                      <a:pt x="84" y="26"/>
                    </a:lnTo>
                    <a:lnTo>
                      <a:pt x="82" y="26"/>
                    </a:lnTo>
                    <a:lnTo>
                      <a:pt x="79" y="26"/>
                    </a:lnTo>
                    <a:lnTo>
                      <a:pt x="77" y="26"/>
                    </a:lnTo>
                    <a:lnTo>
                      <a:pt x="74" y="26"/>
                    </a:lnTo>
                    <a:lnTo>
                      <a:pt x="72" y="26"/>
                    </a:lnTo>
                    <a:lnTo>
                      <a:pt x="69" y="26"/>
                    </a:lnTo>
                    <a:lnTo>
                      <a:pt x="66" y="26"/>
                    </a:lnTo>
                    <a:lnTo>
                      <a:pt x="62" y="26"/>
                    </a:lnTo>
                    <a:lnTo>
                      <a:pt x="59" y="25"/>
                    </a:lnTo>
                    <a:lnTo>
                      <a:pt x="56" y="25"/>
                    </a:lnTo>
                    <a:lnTo>
                      <a:pt x="53" y="25"/>
                    </a:lnTo>
                    <a:lnTo>
                      <a:pt x="50" y="25"/>
                    </a:lnTo>
                    <a:lnTo>
                      <a:pt x="47" y="24"/>
                    </a:lnTo>
                    <a:lnTo>
                      <a:pt x="44" y="24"/>
                    </a:lnTo>
                    <a:lnTo>
                      <a:pt x="41" y="24"/>
                    </a:lnTo>
                    <a:lnTo>
                      <a:pt x="38" y="24"/>
                    </a:lnTo>
                    <a:lnTo>
                      <a:pt x="36" y="23"/>
                    </a:lnTo>
                    <a:lnTo>
                      <a:pt x="33" y="23"/>
                    </a:lnTo>
                    <a:lnTo>
                      <a:pt x="30" y="23"/>
                    </a:lnTo>
                    <a:lnTo>
                      <a:pt x="28" y="22"/>
                    </a:lnTo>
                    <a:lnTo>
                      <a:pt x="26" y="22"/>
                    </a:lnTo>
                    <a:lnTo>
                      <a:pt x="23" y="22"/>
                    </a:lnTo>
                    <a:lnTo>
                      <a:pt x="22" y="21"/>
                    </a:lnTo>
                    <a:lnTo>
                      <a:pt x="21" y="21"/>
                    </a:lnTo>
                    <a:lnTo>
                      <a:pt x="20" y="21"/>
                    </a:lnTo>
                    <a:lnTo>
                      <a:pt x="18" y="21"/>
                    </a:lnTo>
                    <a:lnTo>
                      <a:pt x="17" y="21"/>
                    </a:lnTo>
                    <a:lnTo>
                      <a:pt x="16" y="20"/>
                    </a:lnTo>
                    <a:lnTo>
                      <a:pt x="15" y="20"/>
                    </a:lnTo>
                    <a:lnTo>
                      <a:pt x="14" y="20"/>
                    </a:lnTo>
                    <a:lnTo>
                      <a:pt x="11" y="19"/>
                    </a:lnTo>
                    <a:lnTo>
                      <a:pt x="8" y="18"/>
                    </a:lnTo>
                    <a:lnTo>
                      <a:pt x="6" y="18"/>
                    </a:lnTo>
                    <a:lnTo>
                      <a:pt x="4" y="17"/>
                    </a:lnTo>
                    <a:lnTo>
                      <a:pt x="2" y="16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1" y="12"/>
                    </a:lnTo>
                    <a:lnTo>
                      <a:pt x="2" y="11"/>
                    </a:lnTo>
                    <a:lnTo>
                      <a:pt x="3" y="10"/>
                    </a:lnTo>
                    <a:lnTo>
                      <a:pt x="4" y="10"/>
                    </a:lnTo>
                    <a:lnTo>
                      <a:pt x="6" y="9"/>
                    </a:lnTo>
                    <a:lnTo>
                      <a:pt x="8" y="9"/>
                    </a:lnTo>
                    <a:lnTo>
                      <a:pt x="10" y="8"/>
                    </a:lnTo>
                    <a:lnTo>
                      <a:pt x="13" y="7"/>
                    </a:lnTo>
                    <a:lnTo>
                      <a:pt x="15" y="7"/>
                    </a:lnTo>
                    <a:lnTo>
                      <a:pt x="18" y="6"/>
                    </a:lnTo>
                    <a:lnTo>
                      <a:pt x="22" y="5"/>
                    </a:lnTo>
                    <a:lnTo>
                      <a:pt x="25" y="5"/>
                    </a:lnTo>
                    <a:lnTo>
                      <a:pt x="29" y="4"/>
                    </a:lnTo>
                    <a:lnTo>
                      <a:pt x="32" y="4"/>
                    </a:lnTo>
                    <a:lnTo>
                      <a:pt x="37" y="3"/>
                    </a:lnTo>
                    <a:lnTo>
                      <a:pt x="40" y="3"/>
                    </a:lnTo>
                    <a:lnTo>
                      <a:pt x="44" y="3"/>
                    </a:lnTo>
                    <a:lnTo>
                      <a:pt x="48" y="2"/>
                    </a:lnTo>
                    <a:lnTo>
                      <a:pt x="53" y="2"/>
                    </a:lnTo>
                    <a:lnTo>
                      <a:pt x="57" y="1"/>
                    </a:lnTo>
                    <a:lnTo>
                      <a:pt x="61" y="1"/>
                    </a:lnTo>
                    <a:lnTo>
                      <a:pt x="66" y="1"/>
                    </a:lnTo>
                    <a:lnTo>
                      <a:pt x="71" y="1"/>
                    </a:lnTo>
                    <a:lnTo>
                      <a:pt x="76" y="0"/>
                    </a:lnTo>
                    <a:lnTo>
                      <a:pt x="81" y="0"/>
                    </a:lnTo>
                    <a:lnTo>
                      <a:pt x="86" y="0"/>
                    </a:lnTo>
                    <a:lnTo>
                      <a:pt x="91" y="0"/>
                    </a:lnTo>
                    <a:lnTo>
                      <a:pt x="96" y="0"/>
                    </a:lnTo>
                    <a:lnTo>
                      <a:pt x="101" y="0"/>
                    </a:lnTo>
                    <a:lnTo>
                      <a:pt x="107" y="0"/>
                    </a:lnTo>
                    <a:lnTo>
                      <a:pt x="112" y="0"/>
                    </a:lnTo>
                    <a:lnTo>
                      <a:pt x="116" y="0"/>
                    </a:lnTo>
                    <a:lnTo>
                      <a:pt x="121" y="0"/>
                    </a:lnTo>
                    <a:lnTo>
                      <a:pt x="125" y="0"/>
                    </a:lnTo>
                    <a:lnTo>
                      <a:pt x="129" y="0"/>
                    </a:lnTo>
                    <a:lnTo>
                      <a:pt x="134" y="0"/>
                    </a:lnTo>
                    <a:lnTo>
                      <a:pt x="138" y="0"/>
                    </a:lnTo>
                    <a:lnTo>
                      <a:pt x="142" y="0"/>
                    </a:lnTo>
                    <a:lnTo>
                      <a:pt x="146" y="0"/>
                    </a:lnTo>
                    <a:lnTo>
                      <a:pt x="150" y="1"/>
                    </a:lnTo>
                    <a:lnTo>
                      <a:pt x="154" y="1"/>
                    </a:lnTo>
                    <a:lnTo>
                      <a:pt x="158" y="1"/>
                    </a:lnTo>
                    <a:lnTo>
                      <a:pt x="161" y="1"/>
                    </a:lnTo>
                    <a:lnTo>
                      <a:pt x="165" y="1"/>
                    </a:lnTo>
                    <a:lnTo>
                      <a:pt x="169" y="2"/>
                    </a:lnTo>
                    <a:lnTo>
                      <a:pt x="172" y="2"/>
                    </a:lnTo>
                    <a:lnTo>
                      <a:pt x="176" y="2"/>
                    </a:lnTo>
                    <a:lnTo>
                      <a:pt x="179" y="3"/>
                    </a:lnTo>
                    <a:lnTo>
                      <a:pt x="182" y="3"/>
                    </a:lnTo>
                    <a:lnTo>
                      <a:pt x="186" y="3"/>
                    </a:lnTo>
                    <a:lnTo>
                      <a:pt x="189" y="3"/>
                    </a:lnTo>
                    <a:lnTo>
                      <a:pt x="191" y="4"/>
                    </a:lnTo>
                    <a:lnTo>
                      <a:pt x="194" y="4"/>
                    </a:lnTo>
                    <a:lnTo>
                      <a:pt x="197" y="5"/>
                    </a:lnTo>
                    <a:lnTo>
                      <a:pt x="200" y="5"/>
                    </a:lnTo>
                    <a:lnTo>
                      <a:pt x="202" y="5"/>
                    </a:lnTo>
                    <a:lnTo>
                      <a:pt x="205" y="6"/>
                    </a:lnTo>
                    <a:lnTo>
                      <a:pt x="207" y="6"/>
                    </a:lnTo>
                    <a:lnTo>
                      <a:pt x="209" y="7"/>
                    </a:lnTo>
                    <a:lnTo>
                      <a:pt x="211" y="7"/>
                    </a:lnTo>
                    <a:lnTo>
                      <a:pt x="213" y="8"/>
                    </a:lnTo>
                    <a:lnTo>
                      <a:pt x="214" y="8"/>
                    </a:lnTo>
                    <a:lnTo>
                      <a:pt x="216" y="9"/>
                    </a:lnTo>
                    <a:lnTo>
                      <a:pt x="218" y="9"/>
                    </a:lnTo>
                    <a:lnTo>
                      <a:pt x="219" y="10"/>
                    </a:lnTo>
                    <a:lnTo>
                      <a:pt x="221" y="10"/>
                    </a:lnTo>
                    <a:lnTo>
                      <a:pt x="222" y="11"/>
                    </a:lnTo>
                    <a:lnTo>
                      <a:pt x="222" y="12"/>
                    </a:lnTo>
                    <a:lnTo>
                      <a:pt x="223" y="12"/>
                    </a:lnTo>
                    <a:lnTo>
                      <a:pt x="223" y="13"/>
                    </a:lnTo>
                    <a:lnTo>
                      <a:pt x="223" y="13"/>
                    </a:lnTo>
                    <a:lnTo>
                      <a:pt x="223" y="14"/>
                    </a:lnTo>
                    <a:lnTo>
                      <a:pt x="223" y="15"/>
                    </a:lnTo>
                    <a:lnTo>
                      <a:pt x="222" y="15"/>
                    </a:lnTo>
                    <a:lnTo>
                      <a:pt x="222" y="16"/>
                    </a:lnTo>
                    <a:lnTo>
                      <a:pt x="221" y="16"/>
                    </a:lnTo>
                    <a:lnTo>
                      <a:pt x="220" y="17"/>
                    </a:lnTo>
                    <a:lnTo>
                      <a:pt x="219" y="17"/>
                    </a:lnTo>
                    <a:lnTo>
                      <a:pt x="217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39" name="Freeform 792"/>
              <p:cNvSpPr>
                <a:spLocks/>
              </p:cNvSpPr>
              <p:nvPr/>
            </p:nvSpPr>
            <p:spPr bwMode="auto">
              <a:xfrm>
                <a:off x="2007" y="3383"/>
                <a:ext cx="226" cy="23"/>
              </a:xfrm>
              <a:custGeom>
                <a:avLst/>
                <a:gdLst>
                  <a:gd name="T0" fmla="*/ 223 w 226"/>
                  <a:gd name="T1" fmla="*/ 10 h 23"/>
                  <a:gd name="T2" fmla="*/ 216 w 226"/>
                  <a:gd name="T3" fmla="*/ 14 h 23"/>
                  <a:gd name="T4" fmla="*/ 209 w 226"/>
                  <a:gd name="T5" fmla="*/ 16 h 23"/>
                  <a:gd name="T6" fmla="*/ 200 w 226"/>
                  <a:gd name="T7" fmla="*/ 18 h 23"/>
                  <a:gd name="T8" fmla="*/ 189 w 226"/>
                  <a:gd name="T9" fmla="*/ 19 h 23"/>
                  <a:gd name="T10" fmla="*/ 177 w 226"/>
                  <a:gd name="T11" fmla="*/ 21 h 23"/>
                  <a:gd name="T12" fmla="*/ 164 w 226"/>
                  <a:gd name="T13" fmla="*/ 22 h 23"/>
                  <a:gd name="T14" fmla="*/ 150 w 226"/>
                  <a:gd name="T15" fmla="*/ 22 h 23"/>
                  <a:gd name="T16" fmla="*/ 141 w 226"/>
                  <a:gd name="T17" fmla="*/ 23 h 23"/>
                  <a:gd name="T18" fmla="*/ 135 w 226"/>
                  <a:gd name="T19" fmla="*/ 23 h 23"/>
                  <a:gd name="T20" fmla="*/ 129 w 226"/>
                  <a:gd name="T21" fmla="*/ 23 h 23"/>
                  <a:gd name="T22" fmla="*/ 124 w 226"/>
                  <a:gd name="T23" fmla="*/ 23 h 23"/>
                  <a:gd name="T24" fmla="*/ 118 w 226"/>
                  <a:gd name="T25" fmla="*/ 23 h 23"/>
                  <a:gd name="T26" fmla="*/ 111 w 226"/>
                  <a:gd name="T27" fmla="*/ 23 h 23"/>
                  <a:gd name="T28" fmla="*/ 102 w 226"/>
                  <a:gd name="T29" fmla="*/ 23 h 23"/>
                  <a:gd name="T30" fmla="*/ 94 w 226"/>
                  <a:gd name="T31" fmla="*/ 23 h 23"/>
                  <a:gd name="T32" fmla="*/ 86 w 226"/>
                  <a:gd name="T33" fmla="*/ 23 h 23"/>
                  <a:gd name="T34" fmla="*/ 78 w 226"/>
                  <a:gd name="T35" fmla="*/ 22 h 23"/>
                  <a:gd name="T36" fmla="*/ 70 w 226"/>
                  <a:gd name="T37" fmla="*/ 22 h 23"/>
                  <a:gd name="T38" fmla="*/ 60 w 226"/>
                  <a:gd name="T39" fmla="*/ 21 h 23"/>
                  <a:gd name="T40" fmla="*/ 51 w 226"/>
                  <a:gd name="T41" fmla="*/ 20 h 23"/>
                  <a:gd name="T42" fmla="*/ 42 w 226"/>
                  <a:gd name="T43" fmla="*/ 20 h 23"/>
                  <a:gd name="T44" fmla="*/ 34 w 226"/>
                  <a:gd name="T45" fmla="*/ 19 h 23"/>
                  <a:gd name="T46" fmla="*/ 27 w 226"/>
                  <a:gd name="T47" fmla="*/ 17 h 23"/>
                  <a:gd name="T48" fmla="*/ 22 w 226"/>
                  <a:gd name="T49" fmla="*/ 17 h 23"/>
                  <a:gd name="T50" fmla="*/ 18 w 226"/>
                  <a:gd name="T51" fmla="*/ 16 h 23"/>
                  <a:gd name="T52" fmla="*/ 15 w 226"/>
                  <a:gd name="T53" fmla="*/ 15 h 23"/>
                  <a:gd name="T54" fmla="*/ 6 w 226"/>
                  <a:gd name="T55" fmla="*/ 12 h 23"/>
                  <a:gd name="T56" fmla="*/ 1 w 226"/>
                  <a:gd name="T57" fmla="*/ 9 h 23"/>
                  <a:gd name="T58" fmla="*/ 0 w 226"/>
                  <a:gd name="T59" fmla="*/ 6 h 23"/>
                  <a:gd name="T60" fmla="*/ 0 w 226"/>
                  <a:gd name="T61" fmla="*/ 0 h 23"/>
                  <a:gd name="T62" fmla="*/ 3 w 226"/>
                  <a:gd name="T63" fmla="*/ 3 h 23"/>
                  <a:gd name="T64" fmla="*/ 9 w 226"/>
                  <a:gd name="T65" fmla="*/ 5 h 23"/>
                  <a:gd name="T66" fmla="*/ 15 w 226"/>
                  <a:gd name="T67" fmla="*/ 6 h 23"/>
                  <a:gd name="T68" fmla="*/ 18 w 226"/>
                  <a:gd name="T69" fmla="*/ 7 h 23"/>
                  <a:gd name="T70" fmla="*/ 22 w 226"/>
                  <a:gd name="T71" fmla="*/ 8 h 23"/>
                  <a:gd name="T72" fmla="*/ 28 w 226"/>
                  <a:gd name="T73" fmla="*/ 9 h 23"/>
                  <a:gd name="T74" fmla="*/ 36 w 226"/>
                  <a:gd name="T75" fmla="*/ 10 h 23"/>
                  <a:gd name="T76" fmla="*/ 44 w 226"/>
                  <a:gd name="T77" fmla="*/ 11 h 23"/>
                  <a:gd name="T78" fmla="*/ 53 w 226"/>
                  <a:gd name="T79" fmla="*/ 12 h 23"/>
                  <a:gd name="T80" fmla="*/ 63 w 226"/>
                  <a:gd name="T81" fmla="*/ 13 h 23"/>
                  <a:gd name="T82" fmla="*/ 72 w 226"/>
                  <a:gd name="T83" fmla="*/ 13 h 23"/>
                  <a:gd name="T84" fmla="*/ 80 w 226"/>
                  <a:gd name="T85" fmla="*/ 14 h 23"/>
                  <a:gd name="T86" fmla="*/ 88 w 226"/>
                  <a:gd name="T87" fmla="*/ 14 h 23"/>
                  <a:gd name="T88" fmla="*/ 97 w 226"/>
                  <a:gd name="T89" fmla="*/ 14 h 23"/>
                  <a:gd name="T90" fmla="*/ 105 w 226"/>
                  <a:gd name="T91" fmla="*/ 14 h 23"/>
                  <a:gd name="T92" fmla="*/ 114 w 226"/>
                  <a:gd name="T93" fmla="*/ 14 h 23"/>
                  <a:gd name="T94" fmla="*/ 120 w 226"/>
                  <a:gd name="T95" fmla="*/ 14 h 23"/>
                  <a:gd name="T96" fmla="*/ 126 w 226"/>
                  <a:gd name="T97" fmla="*/ 14 h 23"/>
                  <a:gd name="T98" fmla="*/ 132 w 226"/>
                  <a:gd name="T99" fmla="*/ 14 h 23"/>
                  <a:gd name="T100" fmla="*/ 137 w 226"/>
                  <a:gd name="T101" fmla="*/ 14 h 23"/>
                  <a:gd name="T102" fmla="*/ 143 w 226"/>
                  <a:gd name="T103" fmla="*/ 14 h 23"/>
                  <a:gd name="T104" fmla="*/ 158 w 226"/>
                  <a:gd name="T105" fmla="*/ 13 h 23"/>
                  <a:gd name="T106" fmla="*/ 175 w 226"/>
                  <a:gd name="T107" fmla="*/ 12 h 23"/>
                  <a:gd name="T108" fmla="*/ 191 w 226"/>
                  <a:gd name="T109" fmla="*/ 10 h 23"/>
                  <a:gd name="T110" fmla="*/ 204 w 226"/>
                  <a:gd name="T111" fmla="*/ 8 h 23"/>
                  <a:gd name="T112" fmla="*/ 214 w 226"/>
                  <a:gd name="T113" fmla="*/ 6 h 23"/>
                  <a:gd name="T114" fmla="*/ 220 w 226"/>
                  <a:gd name="T115" fmla="*/ 3 h 23"/>
                  <a:gd name="T116" fmla="*/ 223 w 226"/>
                  <a:gd name="T117" fmla="*/ 2 h 23"/>
                  <a:gd name="T118" fmla="*/ 226 w 226"/>
                  <a:gd name="T119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6" h="23">
                    <a:moveTo>
                      <a:pt x="226" y="8"/>
                    </a:moveTo>
                    <a:lnTo>
                      <a:pt x="225" y="9"/>
                    </a:lnTo>
                    <a:lnTo>
                      <a:pt x="223" y="10"/>
                    </a:lnTo>
                    <a:lnTo>
                      <a:pt x="221" y="12"/>
                    </a:lnTo>
                    <a:lnTo>
                      <a:pt x="219" y="13"/>
                    </a:lnTo>
                    <a:lnTo>
                      <a:pt x="216" y="14"/>
                    </a:lnTo>
                    <a:lnTo>
                      <a:pt x="214" y="15"/>
                    </a:lnTo>
                    <a:lnTo>
                      <a:pt x="211" y="15"/>
                    </a:lnTo>
                    <a:lnTo>
                      <a:pt x="209" y="16"/>
                    </a:lnTo>
                    <a:lnTo>
                      <a:pt x="206" y="17"/>
                    </a:lnTo>
                    <a:lnTo>
                      <a:pt x="203" y="17"/>
                    </a:lnTo>
                    <a:lnTo>
                      <a:pt x="200" y="18"/>
                    </a:lnTo>
                    <a:lnTo>
                      <a:pt x="196" y="18"/>
                    </a:lnTo>
                    <a:lnTo>
                      <a:pt x="193" y="19"/>
                    </a:lnTo>
                    <a:lnTo>
                      <a:pt x="189" y="19"/>
                    </a:lnTo>
                    <a:lnTo>
                      <a:pt x="185" y="20"/>
                    </a:lnTo>
                    <a:lnTo>
                      <a:pt x="181" y="20"/>
                    </a:lnTo>
                    <a:lnTo>
                      <a:pt x="177" y="21"/>
                    </a:lnTo>
                    <a:lnTo>
                      <a:pt x="173" y="21"/>
                    </a:lnTo>
                    <a:lnTo>
                      <a:pt x="169" y="21"/>
                    </a:lnTo>
                    <a:lnTo>
                      <a:pt x="164" y="22"/>
                    </a:lnTo>
                    <a:lnTo>
                      <a:pt x="159" y="22"/>
                    </a:lnTo>
                    <a:lnTo>
                      <a:pt x="155" y="22"/>
                    </a:lnTo>
                    <a:lnTo>
                      <a:pt x="150" y="22"/>
                    </a:lnTo>
                    <a:lnTo>
                      <a:pt x="145" y="23"/>
                    </a:lnTo>
                    <a:lnTo>
                      <a:pt x="143" y="23"/>
                    </a:lnTo>
                    <a:lnTo>
                      <a:pt x="141" y="23"/>
                    </a:lnTo>
                    <a:lnTo>
                      <a:pt x="139" y="23"/>
                    </a:lnTo>
                    <a:lnTo>
                      <a:pt x="137" y="23"/>
                    </a:lnTo>
                    <a:lnTo>
                      <a:pt x="135" y="23"/>
                    </a:lnTo>
                    <a:lnTo>
                      <a:pt x="133" y="23"/>
                    </a:lnTo>
                    <a:lnTo>
                      <a:pt x="131" y="23"/>
                    </a:lnTo>
                    <a:lnTo>
                      <a:pt x="129" y="23"/>
                    </a:lnTo>
                    <a:lnTo>
                      <a:pt x="127" y="23"/>
                    </a:lnTo>
                    <a:lnTo>
                      <a:pt x="125" y="23"/>
                    </a:lnTo>
                    <a:lnTo>
                      <a:pt x="124" y="23"/>
                    </a:lnTo>
                    <a:lnTo>
                      <a:pt x="122" y="23"/>
                    </a:lnTo>
                    <a:lnTo>
                      <a:pt x="120" y="23"/>
                    </a:lnTo>
                    <a:lnTo>
                      <a:pt x="118" y="23"/>
                    </a:lnTo>
                    <a:lnTo>
                      <a:pt x="116" y="23"/>
                    </a:lnTo>
                    <a:lnTo>
                      <a:pt x="114" y="23"/>
                    </a:lnTo>
                    <a:lnTo>
                      <a:pt x="111" y="23"/>
                    </a:lnTo>
                    <a:lnTo>
                      <a:pt x="108" y="23"/>
                    </a:lnTo>
                    <a:lnTo>
                      <a:pt x="105" y="23"/>
                    </a:lnTo>
                    <a:lnTo>
                      <a:pt x="102" y="23"/>
                    </a:lnTo>
                    <a:lnTo>
                      <a:pt x="99" y="23"/>
                    </a:lnTo>
                    <a:lnTo>
                      <a:pt x="97" y="23"/>
                    </a:lnTo>
                    <a:lnTo>
                      <a:pt x="94" y="23"/>
                    </a:lnTo>
                    <a:lnTo>
                      <a:pt x="91" y="23"/>
                    </a:lnTo>
                    <a:lnTo>
                      <a:pt x="89" y="23"/>
                    </a:lnTo>
                    <a:lnTo>
                      <a:pt x="86" y="23"/>
                    </a:lnTo>
                    <a:lnTo>
                      <a:pt x="83" y="23"/>
                    </a:lnTo>
                    <a:lnTo>
                      <a:pt x="81" y="22"/>
                    </a:lnTo>
                    <a:lnTo>
                      <a:pt x="78" y="22"/>
                    </a:lnTo>
                    <a:lnTo>
                      <a:pt x="75" y="22"/>
                    </a:lnTo>
                    <a:lnTo>
                      <a:pt x="73" y="22"/>
                    </a:lnTo>
                    <a:lnTo>
                      <a:pt x="70" y="22"/>
                    </a:lnTo>
                    <a:lnTo>
                      <a:pt x="67" y="22"/>
                    </a:lnTo>
                    <a:lnTo>
                      <a:pt x="64" y="22"/>
                    </a:lnTo>
                    <a:lnTo>
                      <a:pt x="60" y="21"/>
                    </a:lnTo>
                    <a:lnTo>
                      <a:pt x="57" y="21"/>
                    </a:lnTo>
                    <a:lnTo>
                      <a:pt x="54" y="21"/>
                    </a:lnTo>
                    <a:lnTo>
                      <a:pt x="51" y="20"/>
                    </a:lnTo>
                    <a:lnTo>
                      <a:pt x="48" y="20"/>
                    </a:lnTo>
                    <a:lnTo>
                      <a:pt x="45" y="20"/>
                    </a:lnTo>
                    <a:lnTo>
                      <a:pt x="42" y="20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4" y="19"/>
                    </a:lnTo>
                    <a:lnTo>
                      <a:pt x="31" y="18"/>
                    </a:lnTo>
                    <a:lnTo>
                      <a:pt x="29" y="18"/>
                    </a:lnTo>
                    <a:lnTo>
                      <a:pt x="27" y="17"/>
                    </a:lnTo>
                    <a:lnTo>
                      <a:pt x="24" y="17"/>
                    </a:lnTo>
                    <a:lnTo>
                      <a:pt x="23" y="17"/>
                    </a:lnTo>
                    <a:lnTo>
                      <a:pt x="22" y="17"/>
                    </a:lnTo>
                    <a:lnTo>
                      <a:pt x="20" y="16"/>
                    </a:lnTo>
                    <a:lnTo>
                      <a:pt x="19" y="16"/>
                    </a:lnTo>
                    <a:lnTo>
                      <a:pt x="18" y="16"/>
                    </a:lnTo>
                    <a:lnTo>
                      <a:pt x="17" y="16"/>
                    </a:lnTo>
                    <a:lnTo>
                      <a:pt x="16" y="15"/>
                    </a:lnTo>
                    <a:lnTo>
                      <a:pt x="15" y="15"/>
                    </a:lnTo>
                    <a:lnTo>
                      <a:pt x="11" y="14"/>
                    </a:lnTo>
                    <a:lnTo>
                      <a:pt x="8" y="13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3" y="10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7" y="4"/>
                    </a:lnTo>
                    <a:lnTo>
                      <a:pt x="9" y="5"/>
                    </a:lnTo>
                    <a:lnTo>
                      <a:pt x="11" y="6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16" y="7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9" y="8"/>
                    </a:lnTo>
                    <a:lnTo>
                      <a:pt x="21" y="8"/>
                    </a:lnTo>
                    <a:lnTo>
                      <a:pt x="22" y="8"/>
                    </a:lnTo>
                    <a:lnTo>
                      <a:pt x="23" y="8"/>
                    </a:lnTo>
                    <a:lnTo>
                      <a:pt x="26" y="9"/>
                    </a:lnTo>
                    <a:lnTo>
                      <a:pt x="28" y="9"/>
                    </a:lnTo>
                    <a:lnTo>
                      <a:pt x="31" y="9"/>
                    </a:lnTo>
                    <a:lnTo>
                      <a:pt x="33" y="10"/>
                    </a:lnTo>
                    <a:lnTo>
                      <a:pt x="36" y="10"/>
                    </a:lnTo>
                    <a:lnTo>
                      <a:pt x="39" y="11"/>
                    </a:lnTo>
                    <a:lnTo>
                      <a:pt x="41" y="11"/>
                    </a:lnTo>
                    <a:lnTo>
                      <a:pt x="44" y="11"/>
                    </a:lnTo>
                    <a:lnTo>
                      <a:pt x="47" y="11"/>
                    </a:lnTo>
                    <a:lnTo>
                      <a:pt x="50" y="12"/>
                    </a:lnTo>
                    <a:lnTo>
                      <a:pt x="53" y="12"/>
                    </a:lnTo>
                    <a:lnTo>
                      <a:pt x="57" y="12"/>
                    </a:lnTo>
                    <a:lnTo>
                      <a:pt x="60" y="12"/>
                    </a:lnTo>
                    <a:lnTo>
                      <a:pt x="63" y="13"/>
                    </a:lnTo>
                    <a:lnTo>
                      <a:pt x="66" y="13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4"/>
                    </a:lnTo>
                    <a:lnTo>
                      <a:pt x="80" y="14"/>
                    </a:lnTo>
                    <a:lnTo>
                      <a:pt x="83" y="14"/>
                    </a:lnTo>
                    <a:lnTo>
                      <a:pt x="86" y="14"/>
                    </a:lnTo>
                    <a:lnTo>
                      <a:pt x="88" y="14"/>
                    </a:lnTo>
                    <a:lnTo>
                      <a:pt x="91" y="14"/>
                    </a:lnTo>
                    <a:lnTo>
                      <a:pt x="94" y="14"/>
                    </a:lnTo>
                    <a:lnTo>
                      <a:pt x="97" y="14"/>
                    </a:lnTo>
                    <a:lnTo>
                      <a:pt x="99" y="14"/>
                    </a:lnTo>
                    <a:lnTo>
                      <a:pt x="102" y="14"/>
                    </a:lnTo>
                    <a:lnTo>
                      <a:pt x="105" y="14"/>
                    </a:lnTo>
                    <a:lnTo>
                      <a:pt x="108" y="14"/>
                    </a:lnTo>
                    <a:lnTo>
                      <a:pt x="111" y="14"/>
                    </a:lnTo>
                    <a:lnTo>
                      <a:pt x="114" y="14"/>
                    </a:lnTo>
                    <a:lnTo>
                      <a:pt x="116" y="14"/>
                    </a:lnTo>
                    <a:lnTo>
                      <a:pt x="118" y="14"/>
                    </a:lnTo>
                    <a:lnTo>
                      <a:pt x="120" y="14"/>
                    </a:lnTo>
                    <a:lnTo>
                      <a:pt x="122" y="14"/>
                    </a:lnTo>
                    <a:lnTo>
                      <a:pt x="124" y="14"/>
                    </a:lnTo>
                    <a:lnTo>
                      <a:pt x="126" y="14"/>
                    </a:lnTo>
                    <a:lnTo>
                      <a:pt x="128" y="14"/>
                    </a:lnTo>
                    <a:lnTo>
                      <a:pt x="130" y="14"/>
                    </a:lnTo>
                    <a:lnTo>
                      <a:pt x="132" y="14"/>
                    </a:lnTo>
                    <a:lnTo>
                      <a:pt x="134" y="14"/>
                    </a:lnTo>
                    <a:lnTo>
                      <a:pt x="135" y="14"/>
                    </a:lnTo>
                    <a:lnTo>
                      <a:pt x="137" y="14"/>
                    </a:lnTo>
                    <a:lnTo>
                      <a:pt x="139" y="14"/>
                    </a:lnTo>
                    <a:lnTo>
                      <a:pt x="141" y="14"/>
                    </a:lnTo>
                    <a:lnTo>
                      <a:pt x="143" y="14"/>
                    </a:lnTo>
                    <a:lnTo>
                      <a:pt x="145" y="14"/>
                    </a:lnTo>
                    <a:lnTo>
                      <a:pt x="152" y="14"/>
                    </a:lnTo>
                    <a:lnTo>
                      <a:pt x="158" y="13"/>
                    </a:lnTo>
                    <a:lnTo>
                      <a:pt x="164" y="13"/>
                    </a:lnTo>
                    <a:lnTo>
                      <a:pt x="170" y="12"/>
                    </a:lnTo>
                    <a:lnTo>
                      <a:pt x="175" y="12"/>
                    </a:lnTo>
                    <a:lnTo>
                      <a:pt x="181" y="11"/>
                    </a:lnTo>
                    <a:lnTo>
                      <a:pt x="186" y="11"/>
                    </a:lnTo>
                    <a:lnTo>
                      <a:pt x="191" y="10"/>
                    </a:lnTo>
                    <a:lnTo>
                      <a:pt x="195" y="9"/>
                    </a:lnTo>
                    <a:lnTo>
                      <a:pt x="200" y="9"/>
                    </a:lnTo>
                    <a:lnTo>
                      <a:pt x="204" y="8"/>
                    </a:lnTo>
                    <a:lnTo>
                      <a:pt x="207" y="7"/>
                    </a:lnTo>
                    <a:lnTo>
                      <a:pt x="211" y="6"/>
                    </a:lnTo>
                    <a:lnTo>
                      <a:pt x="214" y="6"/>
                    </a:lnTo>
                    <a:lnTo>
                      <a:pt x="217" y="5"/>
                    </a:lnTo>
                    <a:lnTo>
                      <a:pt x="219" y="4"/>
                    </a:lnTo>
                    <a:lnTo>
                      <a:pt x="220" y="3"/>
                    </a:lnTo>
                    <a:lnTo>
                      <a:pt x="221" y="3"/>
                    </a:lnTo>
                    <a:lnTo>
                      <a:pt x="222" y="2"/>
                    </a:lnTo>
                    <a:lnTo>
                      <a:pt x="223" y="2"/>
                    </a:lnTo>
                    <a:lnTo>
                      <a:pt x="224" y="2"/>
                    </a:lnTo>
                    <a:lnTo>
                      <a:pt x="225" y="1"/>
                    </a:lnTo>
                    <a:lnTo>
                      <a:pt x="226" y="1"/>
                    </a:lnTo>
                    <a:lnTo>
                      <a:pt x="226" y="0"/>
                    </a:lnTo>
                    <a:lnTo>
                      <a:pt x="226" y="8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40" name="Freeform 793"/>
              <p:cNvSpPr>
                <a:spLocks/>
              </p:cNvSpPr>
              <p:nvPr/>
            </p:nvSpPr>
            <p:spPr bwMode="auto">
              <a:xfrm>
                <a:off x="2058" y="3369"/>
                <a:ext cx="48" cy="15"/>
              </a:xfrm>
              <a:custGeom>
                <a:avLst/>
                <a:gdLst>
                  <a:gd name="T0" fmla="*/ 25 w 48"/>
                  <a:gd name="T1" fmla="*/ 0 h 15"/>
                  <a:gd name="T2" fmla="*/ 48 w 48"/>
                  <a:gd name="T3" fmla="*/ 11 h 15"/>
                  <a:gd name="T4" fmla="*/ 12 w 48"/>
                  <a:gd name="T5" fmla="*/ 15 h 15"/>
                  <a:gd name="T6" fmla="*/ 0 w 48"/>
                  <a:gd name="T7" fmla="*/ 1 h 15"/>
                  <a:gd name="T8" fmla="*/ 25 w 4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25" y="0"/>
                    </a:moveTo>
                    <a:lnTo>
                      <a:pt x="48" y="11"/>
                    </a:lnTo>
                    <a:lnTo>
                      <a:pt x="12" y="15"/>
                    </a:lnTo>
                    <a:lnTo>
                      <a:pt x="0" y="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41" name="Freeform 794"/>
              <p:cNvSpPr>
                <a:spLocks/>
              </p:cNvSpPr>
              <p:nvPr/>
            </p:nvSpPr>
            <p:spPr bwMode="auto">
              <a:xfrm>
                <a:off x="2062" y="3370"/>
                <a:ext cx="38" cy="12"/>
              </a:xfrm>
              <a:custGeom>
                <a:avLst/>
                <a:gdLst>
                  <a:gd name="T0" fmla="*/ 21 w 38"/>
                  <a:gd name="T1" fmla="*/ 0 h 12"/>
                  <a:gd name="T2" fmla="*/ 38 w 38"/>
                  <a:gd name="T3" fmla="*/ 9 h 12"/>
                  <a:gd name="T4" fmla="*/ 9 w 38"/>
                  <a:gd name="T5" fmla="*/ 12 h 12"/>
                  <a:gd name="T6" fmla="*/ 0 w 38"/>
                  <a:gd name="T7" fmla="*/ 2 h 12"/>
                  <a:gd name="T8" fmla="*/ 21 w 38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2">
                    <a:moveTo>
                      <a:pt x="21" y="0"/>
                    </a:moveTo>
                    <a:lnTo>
                      <a:pt x="38" y="9"/>
                    </a:lnTo>
                    <a:lnTo>
                      <a:pt x="9" y="12"/>
                    </a:lnTo>
                    <a:lnTo>
                      <a:pt x="0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42" name="Freeform 795"/>
              <p:cNvSpPr>
                <a:spLocks/>
              </p:cNvSpPr>
              <p:nvPr/>
            </p:nvSpPr>
            <p:spPr bwMode="auto">
              <a:xfrm>
                <a:off x="2041" y="3284"/>
                <a:ext cx="8" cy="14"/>
              </a:xfrm>
              <a:custGeom>
                <a:avLst/>
                <a:gdLst>
                  <a:gd name="T0" fmla="*/ 1 w 8"/>
                  <a:gd name="T1" fmla="*/ 14 h 14"/>
                  <a:gd name="T2" fmla="*/ 0 w 8"/>
                  <a:gd name="T3" fmla="*/ 13 h 14"/>
                  <a:gd name="T4" fmla="*/ 0 w 8"/>
                  <a:gd name="T5" fmla="*/ 11 h 14"/>
                  <a:gd name="T6" fmla="*/ 0 w 8"/>
                  <a:gd name="T7" fmla="*/ 9 h 14"/>
                  <a:gd name="T8" fmla="*/ 1 w 8"/>
                  <a:gd name="T9" fmla="*/ 6 h 14"/>
                  <a:gd name="T10" fmla="*/ 1 w 8"/>
                  <a:gd name="T11" fmla="*/ 5 h 14"/>
                  <a:gd name="T12" fmla="*/ 2 w 8"/>
                  <a:gd name="T13" fmla="*/ 3 h 14"/>
                  <a:gd name="T14" fmla="*/ 3 w 8"/>
                  <a:gd name="T15" fmla="*/ 2 h 14"/>
                  <a:gd name="T16" fmla="*/ 4 w 8"/>
                  <a:gd name="T17" fmla="*/ 2 h 14"/>
                  <a:gd name="T18" fmla="*/ 4 w 8"/>
                  <a:gd name="T19" fmla="*/ 1 h 14"/>
                  <a:gd name="T20" fmla="*/ 5 w 8"/>
                  <a:gd name="T21" fmla="*/ 0 h 14"/>
                  <a:gd name="T22" fmla="*/ 6 w 8"/>
                  <a:gd name="T23" fmla="*/ 0 h 14"/>
                  <a:gd name="T24" fmla="*/ 7 w 8"/>
                  <a:gd name="T25" fmla="*/ 0 h 14"/>
                  <a:gd name="T26" fmla="*/ 8 w 8"/>
                  <a:gd name="T27" fmla="*/ 2 h 14"/>
                  <a:gd name="T28" fmla="*/ 8 w 8"/>
                  <a:gd name="T29" fmla="*/ 3 h 14"/>
                  <a:gd name="T30" fmla="*/ 8 w 8"/>
                  <a:gd name="T31" fmla="*/ 6 h 14"/>
                  <a:gd name="T32" fmla="*/ 7 w 8"/>
                  <a:gd name="T33" fmla="*/ 8 h 14"/>
                  <a:gd name="T34" fmla="*/ 7 w 8"/>
                  <a:gd name="T35" fmla="*/ 10 h 14"/>
                  <a:gd name="T36" fmla="*/ 6 w 8"/>
                  <a:gd name="T37" fmla="*/ 11 h 14"/>
                  <a:gd name="T38" fmla="*/ 5 w 8"/>
                  <a:gd name="T39" fmla="*/ 12 h 14"/>
                  <a:gd name="T40" fmla="*/ 4 w 8"/>
                  <a:gd name="T41" fmla="*/ 13 h 14"/>
                  <a:gd name="T42" fmla="*/ 4 w 8"/>
                  <a:gd name="T43" fmla="*/ 13 h 14"/>
                  <a:gd name="T44" fmla="*/ 3 w 8"/>
                  <a:gd name="T45" fmla="*/ 14 h 14"/>
                  <a:gd name="T46" fmla="*/ 2 w 8"/>
                  <a:gd name="T47" fmla="*/ 14 h 14"/>
                  <a:gd name="T48" fmla="*/ 1 w 8"/>
                  <a:gd name="T4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4">
                    <a:moveTo>
                      <a:pt x="1" y="14"/>
                    </a:move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1" y="6"/>
                    </a:lnTo>
                    <a:lnTo>
                      <a:pt x="1" y="5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2"/>
                    </a:lnTo>
                    <a:lnTo>
                      <a:pt x="8" y="3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7" y="10"/>
                    </a:lnTo>
                    <a:lnTo>
                      <a:pt x="6" y="11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43" name="Freeform 796"/>
              <p:cNvSpPr>
                <a:spLocks/>
              </p:cNvSpPr>
              <p:nvPr/>
            </p:nvSpPr>
            <p:spPr bwMode="auto">
              <a:xfrm>
                <a:off x="2047" y="3314"/>
                <a:ext cx="24" cy="22"/>
              </a:xfrm>
              <a:custGeom>
                <a:avLst/>
                <a:gdLst>
                  <a:gd name="T0" fmla="*/ 0 w 24"/>
                  <a:gd name="T1" fmla="*/ 22 h 22"/>
                  <a:gd name="T2" fmla="*/ 0 w 24"/>
                  <a:gd name="T3" fmla="*/ 0 h 22"/>
                  <a:gd name="T4" fmla="*/ 24 w 24"/>
                  <a:gd name="T5" fmla="*/ 6 h 22"/>
                  <a:gd name="T6" fmla="*/ 24 w 24"/>
                  <a:gd name="T7" fmla="*/ 22 h 22"/>
                  <a:gd name="T8" fmla="*/ 0 w 24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2">
                    <a:moveTo>
                      <a:pt x="0" y="22"/>
                    </a:moveTo>
                    <a:lnTo>
                      <a:pt x="0" y="0"/>
                    </a:lnTo>
                    <a:lnTo>
                      <a:pt x="24" y="6"/>
                    </a:lnTo>
                    <a:lnTo>
                      <a:pt x="24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44" name="Rectangle 797"/>
              <p:cNvSpPr>
                <a:spLocks noChangeArrowheads="1"/>
              </p:cNvSpPr>
              <p:nvPr/>
            </p:nvSpPr>
            <p:spPr bwMode="auto">
              <a:xfrm>
                <a:off x="2050" y="3318"/>
                <a:ext cx="19" cy="1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45" name="Freeform 798"/>
              <p:cNvSpPr>
                <a:spLocks/>
              </p:cNvSpPr>
              <p:nvPr/>
            </p:nvSpPr>
            <p:spPr bwMode="auto">
              <a:xfrm>
                <a:off x="2037" y="3281"/>
                <a:ext cx="49" cy="45"/>
              </a:xfrm>
              <a:custGeom>
                <a:avLst/>
                <a:gdLst>
                  <a:gd name="T0" fmla="*/ 8 w 49"/>
                  <a:gd name="T1" fmla="*/ 12 h 45"/>
                  <a:gd name="T2" fmla="*/ 8 w 49"/>
                  <a:gd name="T3" fmla="*/ 12 h 45"/>
                  <a:gd name="T4" fmla="*/ 9 w 49"/>
                  <a:gd name="T5" fmla="*/ 11 h 45"/>
                  <a:gd name="T6" fmla="*/ 11 w 49"/>
                  <a:gd name="T7" fmla="*/ 8 h 45"/>
                  <a:gd name="T8" fmla="*/ 13 w 49"/>
                  <a:gd name="T9" fmla="*/ 6 h 45"/>
                  <a:gd name="T10" fmla="*/ 15 w 49"/>
                  <a:gd name="T11" fmla="*/ 4 h 45"/>
                  <a:gd name="T12" fmla="*/ 18 w 49"/>
                  <a:gd name="T13" fmla="*/ 2 h 45"/>
                  <a:gd name="T14" fmla="*/ 21 w 49"/>
                  <a:gd name="T15" fmla="*/ 1 h 45"/>
                  <a:gd name="T16" fmla="*/ 24 w 49"/>
                  <a:gd name="T17" fmla="*/ 1 h 45"/>
                  <a:gd name="T18" fmla="*/ 27 w 49"/>
                  <a:gd name="T19" fmla="*/ 0 h 45"/>
                  <a:gd name="T20" fmla="*/ 31 w 49"/>
                  <a:gd name="T21" fmla="*/ 1 h 45"/>
                  <a:gd name="T22" fmla="*/ 36 w 49"/>
                  <a:gd name="T23" fmla="*/ 2 h 45"/>
                  <a:gd name="T24" fmla="*/ 39 w 49"/>
                  <a:gd name="T25" fmla="*/ 4 h 45"/>
                  <a:gd name="T26" fmla="*/ 43 w 49"/>
                  <a:gd name="T27" fmla="*/ 7 h 45"/>
                  <a:gd name="T28" fmla="*/ 45 w 49"/>
                  <a:gd name="T29" fmla="*/ 10 h 45"/>
                  <a:gd name="T30" fmla="*/ 48 w 49"/>
                  <a:gd name="T31" fmla="*/ 14 h 45"/>
                  <a:gd name="T32" fmla="*/ 49 w 49"/>
                  <a:gd name="T33" fmla="*/ 18 h 45"/>
                  <a:gd name="T34" fmla="*/ 49 w 49"/>
                  <a:gd name="T35" fmla="*/ 22 h 45"/>
                  <a:gd name="T36" fmla="*/ 49 w 49"/>
                  <a:gd name="T37" fmla="*/ 27 h 45"/>
                  <a:gd name="T38" fmla="*/ 48 w 49"/>
                  <a:gd name="T39" fmla="*/ 31 h 45"/>
                  <a:gd name="T40" fmla="*/ 46 w 49"/>
                  <a:gd name="T41" fmla="*/ 35 h 45"/>
                  <a:gd name="T42" fmla="*/ 43 w 49"/>
                  <a:gd name="T43" fmla="*/ 38 h 45"/>
                  <a:gd name="T44" fmla="*/ 40 w 49"/>
                  <a:gd name="T45" fmla="*/ 41 h 45"/>
                  <a:gd name="T46" fmla="*/ 36 w 49"/>
                  <a:gd name="T47" fmla="*/ 43 h 45"/>
                  <a:gd name="T48" fmla="*/ 32 w 49"/>
                  <a:gd name="T49" fmla="*/ 44 h 45"/>
                  <a:gd name="T50" fmla="*/ 28 w 49"/>
                  <a:gd name="T51" fmla="*/ 45 h 45"/>
                  <a:gd name="T52" fmla="*/ 24 w 49"/>
                  <a:gd name="T53" fmla="*/ 44 h 45"/>
                  <a:gd name="T54" fmla="*/ 21 w 49"/>
                  <a:gd name="T55" fmla="*/ 44 h 45"/>
                  <a:gd name="T56" fmla="*/ 18 w 49"/>
                  <a:gd name="T57" fmla="*/ 43 h 45"/>
                  <a:gd name="T58" fmla="*/ 15 w 49"/>
                  <a:gd name="T59" fmla="*/ 41 h 45"/>
                  <a:gd name="T60" fmla="*/ 13 w 49"/>
                  <a:gd name="T61" fmla="*/ 39 h 45"/>
                  <a:gd name="T62" fmla="*/ 11 w 49"/>
                  <a:gd name="T63" fmla="*/ 37 h 45"/>
                  <a:gd name="T64" fmla="*/ 9 w 49"/>
                  <a:gd name="T65" fmla="*/ 35 h 45"/>
                  <a:gd name="T66" fmla="*/ 7 w 49"/>
                  <a:gd name="T67" fmla="*/ 32 h 45"/>
                  <a:gd name="T68" fmla="*/ 7 w 49"/>
                  <a:gd name="T69" fmla="*/ 31 h 45"/>
                  <a:gd name="T70" fmla="*/ 6 w 49"/>
                  <a:gd name="T71" fmla="*/ 31 h 45"/>
                  <a:gd name="T72" fmla="*/ 5 w 49"/>
                  <a:gd name="T73" fmla="*/ 30 h 45"/>
                  <a:gd name="T74" fmla="*/ 2 w 49"/>
                  <a:gd name="T75" fmla="*/ 29 h 45"/>
                  <a:gd name="T76" fmla="*/ 1 w 49"/>
                  <a:gd name="T77" fmla="*/ 26 h 45"/>
                  <a:gd name="T78" fmla="*/ 0 w 49"/>
                  <a:gd name="T79" fmla="*/ 23 h 45"/>
                  <a:gd name="T80" fmla="*/ 0 w 49"/>
                  <a:gd name="T81" fmla="*/ 19 h 45"/>
                  <a:gd name="T82" fmla="*/ 1 w 49"/>
                  <a:gd name="T83" fmla="*/ 16 h 45"/>
                  <a:gd name="T84" fmla="*/ 4 w 49"/>
                  <a:gd name="T85" fmla="*/ 13 h 45"/>
                  <a:gd name="T86" fmla="*/ 6 w 49"/>
                  <a:gd name="T87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5">
                    <a:moveTo>
                      <a:pt x="8" y="12"/>
                    </a:move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5" y="4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24" y="1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1"/>
                    </a:lnTo>
                    <a:lnTo>
                      <a:pt x="34" y="1"/>
                    </a:lnTo>
                    <a:lnTo>
                      <a:pt x="36" y="2"/>
                    </a:lnTo>
                    <a:lnTo>
                      <a:pt x="38" y="3"/>
                    </a:lnTo>
                    <a:lnTo>
                      <a:pt x="39" y="4"/>
                    </a:lnTo>
                    <a:lnTo>
                      <a:pt x="41" y="5"/>
                    </a:lnTo>
                    <a:lnTo>
                      <a:pt x="43" y="7"/>
                    </a:lnTo>
                    <a:lnTo>
                      <a:pt x="44" y="8"/>
                    </a:lnTo>
                    <a:lnTo>
                      <a:pt x="45" y="10"/>
                    </a:lnTo>
                    <a:lnTo>
                      <a:pt x="47" y="12"/>
                    </a:lnTo>
                    <a:lnTo>
                      <a:pt x="48" y="14"/>
                    </a:lnTo>
                    <a:lnTo>
                      <a:pt x="48" y="16"/>
                    </a:lnTo>
                    <a:lnTo>
                      <a:pt x="49" y="18"/>
                    </a:lnTo>
                    <a:lnTo>
                      <a:pt x="49" y="20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7"/>
                    </a:lnTo>
                    <a:lnTo>
                      <a:pt x="48" y="29"/>
                    </a:lnTo>
                    <a:lnTo>
                      <a:pt x="48" y="31"/>
                    </a:lnTo>
                    <a:lnTo>
                      <a:pt x="47" y="33"/>
                    </a:lnTo>
                    <a:lnTo>
                      <a:pt x="46" y="35"/>
                    </a:lnTo>
                    <a:lnTo>
                      <a:pt x="45" y="36"/>
                    </a:lnTo>
                    <a:lnTo>
                      <a:pt x="43" y="38"/>
                    </a:lnTo>
                    <a:lnTo>
                      <a:pt x="42" y="39"/>
                    </a:lnTo>
                    <a:lnTo>
                      <a:pt x="40" y="41"/>
                    </a:lnTo>
                    <a:lnTo>
                      <a:pt x="38" y="42"/>
                    </a:lnTo>
                    <a:lnTo>
                      <a:pt x="36" y="43"/>
                    </a:lnTo>
                    <a:lnTo>
                      <a:pt x="34" y="44"/>
                    </a:lnTo>
                    <a:lnTo>
                      <a:pt x="32" y="44"/>
                    </a:lnTo>
                    <a:lnTo>
                      <a:pt x="30" y="44"/>
                    </a:lnTo>
                    <a:lnTo>
                      <a:pt x="28" y="45"/>
                    </a:lnTo>
                    <a:lnTo>
                      <a:pt x="25" y="45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1" y="44"/>
                    </a:lnTo>
                    <a:lnTo>
                      <a:pt x="19" y="43"/>
                    </a:lnTo>
                    <a:lnTo>
                      <a:pt x="18" y="43"/>
                    </a:lnTo>
                    <a:lnTo>
                      <a:pt x="17" y="42"/>
                    </a:lnTo>
                    <a:lnTo>
                      <a:pt x="15" y="41"/>
                    </a:lnTo>
                    <a:lnTo>
                      <a:pt x="14" y="40"/>
                    </a:lnTo>
                    <a:lnTo>
                      <a:pt x="13" y="39"/>
                    </a:lnTo>
                    <a:lnTo>
                      <a:pt x="12" y="38"/>
                    </a:lnTo>
                    <a:lnTo>
                      <a:pt x="11" y="37"/>
                    </a:lnTo>
                    <a:lnTo>
                      <a:pt x="10" y="36"/>
                    </a:lnTo>
                    <a:lnTo>
                      <a:pt x="9" y="35"/>
                    </a:lnTo>
                    <a:lnTo>
                      <a:pt x="8" y="33"/>
                    </a:lnTo>
                    <a:lnTo>
                      <a:pt x="7" y="32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5" y="30"/>
                    </a:lnTo>
                    <a:lnTo>
                      <a:pt x="3" y="30"/>
                    </a:lnTo>
                    <a:lnTo>
                      <a:pt x="2" y="29"/>
                    </a:lnTo>
                    <a:lnTo>
                      <a:pt x="1" y="28"/>
                    </a:lnTo>
                    <a:lnTo>
                      <a:pt x="1" y="26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2" y="14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46" name="Freeform 799"/>
              <p:cNvSpPr>
                <a:spLocks/>
              </p:cNvSpPr>
              <p:nvPr/>
            </p:nvSpPr>
            <p:spPr bwMode="auto">
              <a:xfrm>
                <a:off x="2039" y="3285"/>
                <a:ext cx="44" cy="37"/>
              </a:xfrm>
              <a:custGeom>
                <a:avLst/>
                <a:gdLst>
                  <a:gd name="T0" fmla="*/ 6 w 44"/>
                  <a:gd name="T1" fmla="*/ 12 h 37"/>
                  <a:gd name="T2" fmla="*/ 7 w 44"/>
                  <a:gd name="T3" fmla="*/ 13 h 37"/>
                  <a:gd name="T4" fmla="*/ 8 w 44"/>
                  <a:gd name="T5" fmla="*/ 12 h 37"/>
                  <a:gd name="T6" fmla="*/ 9 w 44"/>
                  <a:gd name="T7" fmla="*/ 9 h 37"/>
                  <a:gd name="T8" fmla="*/ 11 w 44"/>
                  <a:gd name="T9" fmla="*/ 7 h 37"/>
                  <a:gd name="T10" fmla="*/ 13 w 44"/>
                  <a:gd name="T11" fmla="*/ 4 h 37"/>
                  <a:gd name="T12" fmla="*/ 16 w 44"/>
                  <a:gd name="T13" fmla="*/ 2 h 37"/>
                  <a:gd name="T14" fmla="*/ 19 w 44"/>
                  <a:gd name="T15" fmla="*/ 1 h 37"/>
                  <a:gd name="T16" fmla="*/ 22 w 44"/>
                  <a:gd name="T17" fmla="*/ 0 h 37"/>
                  <a:gd name="T18" fmla="*/ 25 w 44"/>
                  <a:gd name="T19" fmla="*/ 0 h 37"/>
                  <a:gd name="T20" fmla="*/ 31 w 44"/>
                  <a:gd name="T21" fmla="*/ 1 h 37"/>
                  <a:gd name="T22" fmla="*/ 37 w 44"/>
                  <a:gd name="T23" fmla="*/ 4 h 37"/>
                  <a:gd name="T24" fmla="*/ 42 w 44"/>
                  <a:gd name="T25" fmla="*/ 10 h 37"/>
                  <a:gd name="T26" fmla="*/ 44 w 44"/>
                  <a:gd name="T27" fmla="*/ 16 h 37"/>
                  <a:gd name="T28" fmla="*/ 44 w 44"/>
                  <a:gd name="T29" fmla="*/ 22 h 37"/>
                  <a:gd name="T30" fmla="*/ 43 w 44"/>
                  <a:gd name="T31" fmla="*/ 26 h 37"/>
                  <a:gd name="T32" fmla="*/ 41 w 44"/>
                  <a:gd name="T33" fmla="*/ 29 h 37"/>
                  <a:gd name="T34" fmla="*/ 39 w 44"/>
                  <a:gd name="T35" fmla="*/ 32 h 37"/>
                  <a:gd name="T36" fmla="*/ 36 w 44"/>
                  <a:gd name="T37" fmla="*/ 34 h 37"/>
                  <a:gd name="T38" fmla="*/ 33 w 44"/>
                  <a:gd name="T39" fmla="*/ 36 h 37"/>
                  <a:gd name="T40" fmla="*/ 29 w 44"/>
                  <a:gd name="T41" fmla="*/ 37 h 37"/>
                  <a:gd name="T42" fmla="*/ 26 w 44"/>
                  <a:gd name="T43" fmla="*/ 37 h 37"/>
                  <a:gd name="T44" fmla="*/ 21 w 44"/>
                  <a:gd name="T45" fmla="*/ 37 h 37"/>
                  <a:gd name="T46" fmla="*/ 15 w 44"/>
                  <a:gd name="T47" fmla="*/ 34 h 37"/>
                  <a:gd name="T48" fmla="*/ 11 w 44"/>
                  <a:gd name="T49" fmla="*/ 30 h 37"/>
                  <a:gd name="T50" fmla="*/ 8 w 44"/>
                  <a:gd name="T51" fmla="*/ 25 h 37"/>
                  <a:gd name="T52" fmla="*/ 6 w 44"/>
                  <a:gd name="T53" fmla="*/ 22 h 37"/>
                  <a:gd name="T54" fmla="*/ 5 w 44"/>
                  <a:gd name="T55" fmla="*/ 23 h 37"/>
                  <a:gd name="T56" fmla="*/ 3 w 44"/>
                  <a:gd name="T57" fmla="*/ 23 h 37"/>
                  <a:gd name="T58" fmla="*/ 2 w 44"/>
                  <a:gd name="T59" fmla="*/ 22 h 37"/>
                  <a:gd name="T60" fmla="*/ 1 w 44"/>
                  <a:gd name="T61" fmla="*/ 20 h 37"/>
                  <a:gd name="T62" fmla="*/ 0 w 44"/>
                  <a:gd name="T63" fmla="*/ 18 h 37"/>
                  <a:gd name="T64" fmla="*/ 1 w 44"/>
                  <a:gd name="T65" fmla="*/ 16 h 37"/>
                  <a:gd name="T66" fmla="*/ 1 w 44"/>
                  <a:gd name="T67" fmla="*/ 14 h 37"/>
                  <a:gd name="T68" fmla="*/ 2 w 44"/>
                  <a:gd name="T69" fmla="*/ 13 h 37"/>
                  <a:gd name="T70" fmla="*/ 4 w 44"/>
                  <a:gd name="T71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4" h="37">
                    <a:moveTo>
                      <a:pt x="5" y="12"/>
                    </a:moveTo>
                    <a:lnTo>
                      <a:pt x="6" y="12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5" y="3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31" y="1"/>
                    </a:lnTo>
                    <a:lnTo>
                      <a:pt x="34" y="2"/>
                    </a:lnTo>
                    <a:lnTo>
                      <a:pt x="37" y="4"/>
                    </a:lnTo>
                    <a:lnTo>
                      <a:pt x="40" y="6"/>
                    </a:lnTo>
                    <a:lnTo>
                      <a:pt x="42" y="10"/>
                    </a:lnTo>
                    <a:lnTo>
                      <a:pt x="43" y="13"/>
                    </a:lnTo>
                    <a:lnTo>
                      <a:pt x="44" y="16"/>
                    </a:lnTo>
                    <a:lnTo>
                      <a:pt x="44" y="20"/>
                    </a:lnTo>
                    <a:lnTo>
                      <a:pt x="44" y="22"/>
                    </a:lnTo>
                    <a:lnTo>
                      <a:pt x="43" y="24"/>
                    </a:lnTo>
                    <a:lnTo>
                      <a:pt x="43" y="26"/>
                    </a:lnTo>
                    <a:lnTo>
                      <a:pt x="42" y="27"/>
                    </a:lnTo>
                    <a:lnTo>
                      <a:pt x="41" y="29"/>
                    </a:lnTo>
                    <a:lnTo>
                      <a:pt x="40" y="30"/>
                    </a:lnTo>
                    <a:lnTo>
                      <a:pt x="39" y="32"/>
                    </a:lnTo>
                    <a:lnTo>
                      <a:pt x="37" y="33"/>
                    </a:lnTo>
                    <a:lnTo>
                      <a:pt x="36" y="34"/>
                    </a:lnTo>
                    <a:lnTo>
                      <a:pt x="34" y="35"/>
                    </a:lnTo>
                    <a:lnTo>
                      <a:pt x="33" y="36"/>
                    </a:lnTo>
                    <a:lnTo>
                      <a:pt x="31" y="36"/>
                    </a:lnTo>
                    <a:lnTo>
                      <a:pt x="29" y="37"/>
                    </a:lnTo>
                    <a:lnTo>
                      <a:pt x="28" y="37"/>
                    </a:lnTo>
                    <a:lnTo>
                      <a:pt x="26" y="37"/>
                    </a:lnTo>
                    <a:lnTo>
                      <a:pt x="24" y="37"/>
                    </a:lnTo>
                    <a:lnTo>
                      <a:pt x="21" y="37"/>
                    </a:lnTo>
                    <a:lnTo>
                      <a:pt x="18" y="36"/>
                    </a:lnTo>
                    <a:lnTo>
                      <a:pt x="15" y="34"/>
                    </a:lnTo>
                    <a:lnTo>
                      <a:pt x="13" y="32"/>
                    </a:lnTo>
                    <a:lnTo>
                      <a:pt x="11" y="30"/>
                    </a:lnTo>
                    <a:lnTo>
                      <a:pt x="9" y="28"/>
                    </a:lnTo>
                    <a:lnTo>
                      <a:pt x="8" y="25"/>
                    </a:lnTo>
                    <a:lnTo>
                      <a:pt x="7" y="22"/>
                    </a:lnTo>
                    <a:lnTo>
                      <a:pt x="6" y="22"/>
                    </a:lnTo>
                    <a:lnTo>
                      <a:pt x="6" y="23"/>
                    </a:lnTo>
                    <a:lnTo>
                      <a:pt x="5" y="23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2" y="23"/>
                    </a:lnTo>
                    <a:lnTo>
                      <a:pt x="2" y="22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20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47" name="Freeform 800"/>
              <p:cNvSpPr>
                <a:spLocks/>
              </p:cNvSpPr>
              <p:nvPr/>
            </p:nvSpPr>
            <p:spPr bwMode="auto">
              <a:xfrm>
                <a:off x="2055" y="3310"/>
                <a:ext cx="17" cy="7"/>
              </a:xfrm>
              <a:custGeom>
                <a:avLst/>
                <a:gdLst>
                  <a:gd name="T0" fmla="*/ 17 w 17"/>
                  <a:gd name="T1" fmla="*/ 2 h 7"/>
                  <a:gd name="T2" fmla="*/ 17 w 17"/>
                  <a:gd name="T3" fmla="*/ 2 h 7"/>
                  <a:gd name="T4" fmla="*/ 17 w 17"/>
                  <a:gd name="T5" fmla="*/ 3 h 7"/>
                  <a:gd name="T6" fmla="*/ 17 w 17"/>
                  <a:gd name="T7" fmla="*/ 3 h 7"/>
                  <a:gd name="T8" fmla="*/ 16 w 17"/>
                  <a:gd name="T9" fmla="*/ 4 h 7"/>
                  <a:gd name="T10" fmla="*/ 16 w 17"/>
                  <a:gd name="T11" fmla="*/ 5 h 7"/>
                  <a:gd name="T12" fmla="*/ 15 w 17"/>
                  <a:gd name="T13" fmla="*/ 5 h 7"/>
                  <a:gd name="T14" fmla="*/ 14 w 17"/>
                  <a:gd name="T15" fmla="*/ 6 h 7"/>
                  <a:gd name="T16" fmla="*/ 14 w 17"/>
                  <a:gd name="T17" fmla="*/ 6 h 7"/>
                  <a:gd name="T18" fmla="*/ 13 w 17"/>
                  <a:gd name="T19" fmla="*/ 7 h 7"/>
                  <a:gd name="T20" fmla="*/ 11 w 17"/>
                  <a:gd name="T21" fmla="*/ 7 h 7"/>
                  <a:gd name="T22" fmla="*/ 10 w 17"/>
                  <a:gd name="T23" fmla="*/ 7 h 7"/>
                  <a:gd name="T24" fmla="*/ 9 w 17"/>
                  <a:gd name="T25" fmla="*/ 7 h 7"/>
                  <a:gd name="T26" fmla="*/ 8 w 17"/>
                  <a:gd name="T27" fmla="*/ 7 h 7"/>
                  <a:gd name="T28" fmla="*/ 7 w 17"/>
                  <a:gd name="T29" fmla="*/ 7 h 7"/>
                  <a:gd name="T30" fmla="*/ 7 w 17"/>
                  <a:gd name="T31" fmla="*/ 7 h 7"/>
                  <a:gd name="T32" fmla="*/ 7 w 17"/>
                  <a:gd name="T33" fmla="*/ 7 h 7"/>
                  <a:gd name="T34" fmla="*/ 0 w 17"/>
                  <a:gd name="T35" fmla="*/ 0 h 7"/>
                  <a:gd name="T36" fmla="*/ 17 w 17"/>
                  <a:gd name="T3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lnTo>
                      <a:pt x="17" y="2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6" y="4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4" y="6"/>
                    </a:lnTo>
                    <a:lnTo>
                      <a:pt x="14" y="6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0" y="0"/>
                    </a:ln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48" name="Freeform 801"/>
              <p:cNvSpPr>
                <a:spLocks/>
              </p:cNvSpPr>
              <p:nvPr/>
            </p:nvSpPr>
            <p:spPr bwMode="auto">
              <a:xfrm>
                <a:off x="2059" y="3312"/>
                <a:ext cx="11" cy="3"/>
              </a:xfrm>
              <a:custGeom>
                <a:avLst/>
                <a:gdLst>
                  <a:gd name="T0" fmla="*/ 11 w 11"/>
                  <a:gd name="T1" fmla="*/ 1 h 3"/>
                  <a:gd name="T2" fmla="*/ 10 w 11"/>
                  <a:gd name="T3" fmla="*/ 3 h 3"/>
                  <a:gd name="T4" fmla="*/ 3 w 11"/>
                  <a:gd name="T5" fmla="*/ 2 h 3"/>
                  <a:gd name="T6" fmla="*/ 0 w 11"/>
                  <a:gd name="T7" fmla="*/ 0 h 3"/>
                  <a:gd name="T8" fmla="*/ 11 w 1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">
                    <a:moveTo>
                      <a:pt x="11" y="1"/>
                    </a:moveTo>
                    <a:lnTo>
                      <a:pt x="10" y="3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49" name="Freeform 802"/>
              <p:cNvSpPr>
                <a:spLocks/>
              </p:cNvSpPr>
              <p:nvPr/>
            </p:nvSpPr>
            <p:spPr bwMode="auto">
              <a:xfrm>
                <a:off x="2045" y="3276"/>
                <a:ext cx="40" cy="13"/>
              </a:xfrm>
              <a:custGeom>
                <a:avLst/>
                <a:gdLst>
                  <a:gd name="T0" fmla="*/ 4 w 40"/>
                  <a:gd name="T1" fmla="*/ 3 h 13"/>
                  <a:gd name="T2" fmla="*/ 5 w 40"/>
                  <a:gd name="T3" fmla="*/ 3 h 13"/>
                  <a:gd name="T4" fmla="*/ 7 w 40"/>
                  <a:gd name="T5" fmla="*/ 2 h 13"/>
                  <a:gd name="T6" fmla="*/ 8 w 40"/>
                  <a:gd name="T7" fmla="*/ 2 h 13"/>
                  <a:gd name="T8" fmla="*/ 9 w 40"/>
                  <a:gd name="T9" fmla="*/ 2 h 13"/>
                  <a:gd name="T10" fmla="*/ 10 w 40"/>
                  <a:gd name="T11" fmla="*/ 1 h 13"/>
                  <a:gd name="T12" fmla="*/ 11 w 40"/>
                  <a:gd name="T13" fmla="*/ 0 h 13"/>
                  <a:gd name="T14" fmla="*/ 13 w 40"/>
                  <a:gd name="T15" fmla="*/ 0 h 13"/>
                  <a:gd name="T16" fmla="*/ 15 w 40"/>
                  <a:gd name="T17" fmla="*/ 0 h 13"/>
                  <a:gd name="T18" fmla="*/ 16 w 40"/>
                  <a:gd name="T19" fmla="*/ 1 h 13"/>
                  <a:gd name="T20" fmla="*/ 16 w 40"/>
                  <a:gd name="T21" fmla="*/ 0 h 13"/>
                  <a:gd name="T22" fmla="*/ 18 w 40"/>
                  <a:gd name="T23" fmla="*/ 0 h 13"/>
                  <a:gd name="T24" fmla="*/ 19 w 40"/>
                  <a:gd name="T25" fmla="*/ 0 h 13"/>
                  <a:gd name="T26" fmla="*/ 21 w 40"/>
                  <a:gd name="T27" fmla="*/ 0 h 13"/>
                  <a:gd name="T28" fmla="*/ 23 w 40"/>
                  <a:gd name="T29" fmla="*/ 0 h 13"/>
                  <a:gd name="T30" fmla="*/ 25 w 40"/>
                  <a:gd name="T31" fmla="*/ 0 h 13"/>
                  <a:gd name="T32" fmla="*/ 27 w 40"/>
                  <a:gd name="T33" fmla="*/ 1 h 13"/>
                  <a:gd name="T34" fmla="*/ 28 w 40"/>
                  <a:gd name="T35" fmla="*/ 2 h 13"/>
                  <a:gd name="T36" fmla="*/ 29 w 40"/>
                  <a:gd name="T37" fmla="*/ 3 h 13"/>
                  <a:gd name="T38" fmla="*/ 31 w 40"/>
                  <a:gd name="T39" fmla="*/ 3 h 13"/>
                  <a:gd name="T40" fmla="*/ 33 w 40"/>
                  <a:gd name="T41" fmla="*/ 3 h 13"/>
                  <a:gd name="T42" fmla="*/ 36 w 40"/>
                  <a:gd name="T43" fmla="*/ 4 h 13"/>
                  <a:gd name="T44" fmla="*/ 38 w 40"/>
                  <a:gd name="T45" fmla="*/ 6 h 13"/>
                  <a:gd name="T46" fmla="*/ 40 w 40"/>
                  <a:gd name="T47" fmla="*/ 7 h 13"/>
                  <a:gd name="T48" fmla="*/ 39 w 40"/>
                  <a:gd name="T49" fmla="*/ 9 h 13"/>
                  <a:gd name="T50" fmla="*/ 38 w 40"/>
                  <a:gd name="T51" fmla="*/ 11 h 13"/>
                  <a:gd name="T52" fmla="*/ 36 w 40"/>
                  <a:gd name="T53" fmla="*/ 12 h 13"/>
                  <a:gd name="T54" fmla="*/ 33 w 40"/>
                  <a:gd name="T55" fmla="*/ 13 h 13"/>
                  <a:gd name="T56" fmla="*/ 30 w 40"/>
                  <a:gd name="T57" fmla="*/ 12 h 13"/>
                  <a:gd name="T58" fmla="*/ 29 w 40"/>
                  <a:gd name="T59" fmla="*/ 12 h 13"/>
                  <a:gd name="T60" fmla="*/ 27 w 40"/>
                  <a:gd name="T61" fmla="*/ 12 h 13"/>
                  <a:gd name="T62" fmla="*/ 26 w 40"/>
                  <a:gd name="T63" fmla="*/ 11 h 13"/>
                  <a:gd name="T64" fmla="*/ 25 w 40"/>
                  <a:gd name="T65" fmla="*/ 11 h 13"/>
                  <a:gd name="T66" fmla="*/ 24 w 40"/>
                  <a:gd name="T67" fmla="*/ 11 h 13"/>
                  <a:gd name="T68" fmla="*/ 23 w 40"/>
                  <a:gd name="T69" fmla="*/ 11 h 13"/>
                  <a:gd name="T70" fmla="*/ 21 w 40"/>
                  <a:gd name="T71" fmla="*/ 11 h 13"/>
                  <a:gd name="T72" fmla="*/ 19 w 40"/>
                  <a:gd name="T73" fmla="*/ 11 h 13"/>
                  <a:gd name="T74" fmla="*/ 18 w 40"/>
                  <a:gd name="T75" fmla="*/ 11 h 13"/>
                  <a:gd name="T76" fmla="*/ 17 w 40"/>
                  <a:gd name="T77" fmla="*/ 10 h 13"/>
                  <a:gd name="T78" fmla="*/ 15 w 40"/>
                  <a:gd name="T79" fmla="*/ 10 h 13"/>
                  <a:gd name="T80" fmla="*/ 15 w 40"/>
                  <a:gd name="T81" fmla="*/ 10 h 13"/>
                  <a:gd name="T82" fmla="*/ 14 w 40"/>
                  <a:gd name="T83" fmla="*/ 10 h 13"/>
                  <a:gd name="T84" fmla="*/ 13 w 40"/>
                  <a:gd name="T85" fmla="*/ 9 h 13"/>
                  <a:gd name="T86" fmla="*/ 11 w 40"/>
                  <a:gd name="T87" fmla="*/ 9 h 13"/>
                  <a:gd name="T88" fmla="*/ 10 w 40"/>
                  <a:gd name="T89" fmla="*/ 9 h 13"/>
                  <a:gd name="T90" fmla="*/ 8 w 40"/>
                  <a:gd name="T91" fmla="*/ 10 h 13"/>
                  <a:gd name="T92" fmla="*/ 6 w 40"/>
                  <a:gd name="T93" fmla="*/ 11 h 13"/>
                  <a:gd name="T94" fmla="*/ 4 w 40"/>
                  <a:gd name="T95" fmla="*/ 11 h 13"/>
                  <a:gd name="T96" fmla="*/ 2 w 40"/>
                  <a:gd name="T97" fmla="*/ 11 h 13"/>
                  <a:gd name="T98" fmla="*/ 0 w 40"/>
                  <a:gd name="T99" fmla="*/ 10 h 13"/>
                  <a:gd name="T100" fmla="*/ 0 w 40"/>
                  <a:gd name="T101" fmla="*/ 8 h 13"/>
                  <a:gd name="T102" fmla="*/ 0 w 40"/>
                  <a:gd name="T103" fmla="*/ 7 h 13"/>
                  <a:gd name="T104" fmla="*/ 1 w 40"/>
                  <a:gd name="T105" fmla="*/ 5 h 13"/>
                  <a:gd name="T106" fmla="*/ 3 w 40"/>
                  <a:gd name="T107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0" h="13">
                    <a:moveTo>
                      <a:pt x="4" y="3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8" y="3"/>
                    </a:lnTo>
                    <a:lnTo>
                      <a:pt x="29" y="3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3" y="3"/>
                    </a:lnTo>
                    <a:lnTo>
                      <a:pt x="35" y="4"/>
                    </a:lnTo>
                    <a:lnTo>
                      <a:pt x="36" y="4"/>
                    </a:lnTo>
                    <a:lnTo>
                      <a:pt x="37" y="5"/>
                    </a:lnTo>
                    <a:lnTo>
                      <a:pt x="38" y="6"/>
                    </a:lnTo>
                    <a:lnTo>
                      <a:pt x="39" y="6"/>
                    </a:lnTo>
                    <a:lnTo>
                      <a:pt x="40" y="7"/>
                    </a:lnTo>
                    <a:lnTo>
                      <a:pt x="40" y="8"/>
                    </a:lnTo>
                    <a:lnTo>
                      <a:pt x="39" y="9"/>
                    </a:lnTo>
                    <a:lnTo>
                      <a:pt x="39" y="10"/>
                    </a:lnTo>
                    <a:lnTo>
                      <a:pt x="38" y="11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4" y="12"/>
                    </a:lnTo>
                    <a:lnTo>
                      <a:pt x="33" y="13"/>
                    </a:lnTo>
                    <a:lnTo>
                      <a:pt x="31" y="12"/>
                    </a:lnTo>
                    <a:lnTo>
                      <a:pt x="30" y="12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7" y="12"/>
                    </a:lnTo>
                    <a:lnTo>
                      <a:pt x="26" y="11"/>
                    </a:lnTo>
                    <a:lnTo>
                      <a:pt x="26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4" y="11"/>
                    </a:lnTo>
                    <a:lnTo>
                      <a:pt x="24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2" y="11"/>
                    </a:lnTo>
                    <a:lnTo>
                      <a:pt x="21" y="11"/>
                    </a:lnTo>
                    <a:lnTo>
                      <a:pt x="20" y="11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7" y="11"/>
                    </a:lnTo>
                    <a:lnTo>
                      <a:pt x="17" y="10"/>
                    </a:lnTo>
                    <a:lnTo>
                      <a:pt x="16" y="10"/>
                    </a:lnTo>
                    <a:lnTo>
                      <a:pt x="15" y="10"/>
                    </a:lnTo>
                    <a:lnTo>
                      <a:pt x="15" y="9"/>
                    </a:lnTo>
                    <a:lnTo>
                      <a:pt x="15" y="10"/>
                    </a:lnTo>
                    <a:lnTo>
                      <a:pt x="14" y="10"/>
                    </a:lnTo>
                    <a:lnTo>
                      <a:pt x="14" y="10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2" y="9"/>
                    </a:lnTo>
                    <a:lnTo>
                      <a:pt x="11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9" y="10"/>
                    </a:lnTo>
                    <a:lnTo>
                      <a:pt x="8" y="10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50" name="Freeform 803"/>
              <p:cNvSpPr>
                <a:spLocks/>
              </p:cNvSpPr>
              <p:nvPr/>
            </p:nvSpPr>
            <p:spPr bwMode="auto">
              <a:xfrm>
                <a:off x="2081" y="3369"/>
                <a:ext cx="53" cy="16"/>
              </a:xfrm>
              <a:custGeom>
                <a:avLst/>
                <a:gdLst>
                  <a:gd name="T0" fmla="*/ 24 w 53"/>
                  <a:gd name="T1" fmla="*/ 0 h 16"/>
                  <a:gd name="T2" fmla="*/ 53 w 53"/>
                  <a:gd name="T3" fmla="*/ 10 h 16"/>
                  <a:gd name="T4" fmla="*/ 17 w 53"/>
                  <a:gd name="T5" fmla="*/ 16 h 16"/>
                  <a:gd name="T6" fmla="*/ 0 w 53"/>
                  <a:gd name="T7" fmla="*/ 3 h 16"/>
                  <a:gd name="T8" fmla="*/ 24 w 53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16">
                    <a:moveTo>
                      <a:pt x="24" y="0"/>
                    </a:moveTo>
                    <a:lnTo>
                      <a:pt x="53" y="10"/>
                    </a:lnTo>
                    <a:lnTo>
                      <a:pt x="17" y="16"/>
                    </a:lnTo>
                    <a:lnTo>
                      <a:pt x="0" y="3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51" name="Freeform 804"/>
              <p:cNvSpPr>
                <a:spLocks/>
              </p:cNvSpPr>
              <p:nvPr/>
            </p:nvSpPr>
            <p:spPr bwMode="auto">
              <a:xfrm>
                <a:off x="2086" y="3371"/>
                <a:ext cx="41" cy="12"/>
              </a:xfrm>
              <a:custGeom>
                <a:avLst/>
                <a:gdLst>
                  <a:gd name="T0" fmla="*/ 19 w 41"/>
                  <a:gd name="T1" fmla="*/ 0 h 12"/>
                  <a:gd name="T2" fmla="*/ 41 w 41"/>
                  <a:gd name="T3" fmla="*/ 8 h 12"/>
                  <a:gd name="T4" fmla="*/ 12 w 41"/>
                  <a:gd name="T5" fmla="*/ 12 h 12"/>
                  <a:gd name="T6" fmla="*/ 0 w 41"/>
                  <a:gd name="T7" fmla="*/ 3 h 12"/>
                  <a:gd name="T8" fmla="*/ 19 w 4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2">
                    <a:moveTo>
                      <a:pt x="19" y="0"/>
                    </a:moveTo>
                    <a:lnTo>
                      <a:pt x="41" y="8"/>
                    </a:lnTo>
                    <a:lnTo>
                      <a:pt x="12" y="12"/>
                    </a:lnTo>
                    <a:lnTo>
                      <a:pt x="0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52" name="Freeform 805"/>
              <p:cNvSpPr>
                <a:spLocks/>
              </p:cNvSpPr>
              <p:nvPr/>
            </p:nvSpPr>
            <p:spPr bwMode="auto">
              <a:xfrm>
                <a:off x="2023" y="3326"/>
                <a:ext cx="86" cy="52"/>
              </a:xfrm>
              <a:custGeom>
                <a:avLst/>
                <a:gdLst>
                  <a:gd name="T0" fmla="*/ 7 w 86"/>
                  <a:gd name="T1" fmla="*/ 8 h 52"/>
                  <a:gd name="T2" fmla="*/ 9 w 86"/>
                  <a:gd name="T3" fmla="*/ 6 h 52"/>
                  <a:gd name="T4" fmla="*/ 12 w 86"/>
                  <a:gd name="T5" fmla="*/ 4 h 52"/>
                  <a:gd name="T6" fmla="*/ 15 w 86"/>
                  <a:gd name="T7" fmla="*/ 2 h 52"/>
                  <a:gd name="T8" fmla="*/ 16 w 86"/>
                  <a:gd name="T9" fmla="*/ 2 h 52"/>
                  <a:gd name="T10" fmla="*/ 18 w 86"/>
                  <a:gd name="T11" fmla="*/ 2 h 52"/>
                  <a:gd name="T12" fmla="*/ 20 w 86"/>
                  <a:gd name="T13" fmla="*/ 1 h 52"/>
                  <a:gd name="T14" fmla="*/ 23 w 86"/>
                  <a:gd name="T15" fmla="*/ 1 h 52"/>
                  <a:gd name="T16" fmla="*/ 23 w 86"/>
                  <a:gd name="T17" fmla="*/ 0 h 52"/>
                  <a:gd name="T18" fmla="*/ 25 w 86"/>
                  <a:gd name="T19" fmla="*/ 0 h 52"/>
                  <a:gd name="T20" fmla="*/ 29 w 86"/>
                  <a:gd name="T21" fmla="*/ 0 h 52"/>
                  <a:gd name="T22" fmla="*/ 33 w 86"/>
                  <a:gd name="T23" fmla="*/ 0 h 52"/>
                  <a:gd name="T24" fmla="*/ 37 w 86"/>
                  <a:gd name="T25" fmla="*/ 0 h 52"/>
                  <a:gd name="T26" fmla="*/ 42 w 86"/>
                  <a:gd name="T27" fmla="*/ 0 h 52"/>
                  <a:gd name="T28" fmla="*/ 45 w 86"/>
                  <a:gd name="T29" fmla="*/ 0 h 52"/>
                  <a:gd name="T30" fmla="*/ 47 w 86"/>
                  <a:gd name="T31" fmla="*/ 0 h 52"/>
                  <a:gd name="T32" fmla="*/ 48 w 86"/>
                  <a:gd name="T33" fmla="*/ 0 h 52"/>
                  <a:gd name="T34" fmla="*/ 50 w 86"/>
                  <a:gd name="T35" fmla="*/ 1 h 52"/>
                  <a:gd name="T36" fmla="*/ 53 w 86"/>
                  <a:gd name="T37" fmla="*/ 1 h 52"/>
                  <a:gd name="T38" fmla="*/ 56 w 86"/>
                  <a:gd name="T39" fmla="*/ 2 h 52"/>
                  <a:gd name="T40" fmla="*/ 58 w 86"/>
                  <a:gd name="T41" fmla="*/ 3 h 52"/>
                  <a:gd name="T42" fmla="*/ 60 w 86"/>
                  <a:gd name="T43" fmla="*/ 5 h 52"/>
                  <a:gd name="T44" fmla="*/ 62 w 86"/>
                  <a:gd name="T45" fmla="*/ 6 h 52"/>
                  <a:gd name="T46" fmla="*/ 62 w 86"/>
                  <a:gd name="T47" fmla="*/ 7 h 52"/>
                  <a:gd name="T48" fmla="*/ 64 w 86"/>
                  <a:gd name="T49" fmla="*/ 9 h 52"/>
                  <a:gd name="T50" fmla="*/ 68 w 86"/>
                  <a:gd name="T51" fmla="*/ 16 h 52"/>
                  <a:gd name="T52" fmla="*/ 73 w 86"/>
                  <a:gd name="T53" fmla="*/ 24 h 52"/>
                  <a:gd name="T54" fmla="*/ 76 w 86"/>
                  <a:gd name="T55" fmla="*/ 33 h 52"/>
                  <a:gd name="T56" fmla="*/ 86 w 86"/>
                  <a:gd name="T57" fmla="*/ 46 h 52"/>
                  <a:gd name="T58" fmla="*/ 75 w 86"/>
                  <a:gd name="T59" fmla="*/ 47 h 52"/>
                  <a:gd name="T60" fmla="*/ 74 w 86"/>
                  <a:gd name="T61" fmla="*/ 49 h 52"/>
                  <a:gd name="T62" fmla="*/ 73 w 86"/>
                  <a:gd name="T63" fmla="*/ 52 h 52"/>
                  <a:gd name="T64" fmla="*/ 72 w 86"/>
                  <a:gd name="T65" fmla="*/ 52 h 52"/>
                  <a:gd name="T66" fmla="*/ 71 w 86"/>
                  <a:gd name="T67" fmla="*/ 51 h 52"/>
                  <a:gd name="T68" fmla="*/ 70 w 86"/>
                  <a:gd name="T69" fmla="*/ 48 h 52"/>
                  <a:gd name="T70" fmla="*/ 69 w 86"/>
                  <a:gd name="T71" fmla="*/ 40 h 52"/>
                  <a:gd name="T72" fmla="*/ 67 w 86"/>
                  <a:gd name="T73" fmla="*/ 39 h 52"/>
                  <a:gd name="T74" fmla="*/ 65 w 86"/>
                  <a:gd name="T75" fmla="*/ 36 h 52"/>
                  <a:gd name="T76" fmla="*/ 62 w 86"/>
                  <a:gd name="T77" fmla="*/ 30 h 52"/>
                  <a:gd name="T78" fmla="*/ 57 w 86"/>
                  <a:gd name="T79" fmla="*/ 24 h 52"/>
                  <a:gd name="T80" fmla="*/ 56 w 86"/>
                  <a:gd name="T81" fmla="*/ 39 h 52"/>
                  <a:gd name="T82" fmla="*/ 14 w 86"/>
                  <a:gd name="T83" fmla="*/ 24 h 52"/>
                  <a:gd name="T84" fmla="*/ 13 w 86"/>
                  <a:gd name="T85" fmla="*/ 29 h 52"/>
                  <a:gd name="T86" fmla="*/ 13 w 86"/>
                  <a:gd name="T87" fmla="*/ 43 h 52"/>
                  <a:gd name="T88" fmla="*/ 1 w 86"/>
                  <a:gd name="T89" fmla="*/ 44 h 52"/>
                  <a:gd name="T90" fmla="*/ 0 w 86"/>
                  <a:gd name="T91" fmla="*/ 37 h 52"/>
                  <a:gd name="T92" fmla="*/ 1 w 86"/>
                  <a:gd name="T93" fmla="*/ 27 h 52"/>
                  <a:gd name="T94" fmla="*/ 3 w 86"/>
                  <a:gd name="T95" fmla="*/ 1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6" h="52">
                    <a:moveTo>
                      <a:pt x="6" y="10"/>
                    </a:moveTo>
                    <a:lnTo>
                      <a:pt x="7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12" y="4"/>
                    </a:lnTo>
                    <a:lnTo>
                      <a:pt x="13" y="3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3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7" y="3"/>
                    </a:lnTo>
                    <a:lnTo>
                      <a:pt x="58" y="3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6"/>
                    </a:lnTo>
                    <a:lnTo>
                      <a:pt x="62" y="7"/>
                    </a:lnTo>
                    <a:lnTo>
                      <a:pt x="62" y="7"/>
                    </a:lnTo>
                    <a:lnTo>
                      <a:pt x="63" y="7"/>
                    </a:lnTo>
                    <a:lnTo>
                      <a:pt x="64" y="9"/>
                    </a:lnTo>
                    <a:lnTo>
                      <a:pt x="66" y="13"/>
                    </a:lnTo>
                    <a:lnTo>
                      <a:pt x="68" y="16"/>
                    </a:lnTo>
                    <a:lnTo>
                      <a:pt x="70" y="20"/>
                    </a:lnTo>
                    <a:lnTo>
                      <a:pt x="73" y="24"/>
                    </a:lnTo>
                    <a:lnTo>
                      <a:pt x="75" y="29"/>
                    </a:lnTo>
                    <a:lnTo>
                      <a:pt x="76" y="33"/>
                    </a:lnTo>
                    <a:lnTo>
                      <a:pt x="78" y="36"/>
                    </a:lnTo>
                    <a:lnTo>
                      <a:pt x="86" y="46"/>
                    </a:lnTo>
                    <a:lnTo>
                      <a:pt x="79" y="51"/>
                    </a:lnTo>
                    <a:lnTo>
                      <a:pt x="75" y="47"/>
                    </a:lnTo>
                    <a:lnTo>
                      <a:pt x="75" y="48"/>
                    </a:lnTo>
                    <a:lnTo>
                      <a:pt x="74" y="49"/>
                    </a:lnTo>
                    <a:lnTo>
                      <a:pt x="74" y="51"/>
                    </a:lnTo>
                    <a:lnTo>
                      <a:pt x="73" y="52"/>
                    </a:lnTo>
                    <a:lnTo>
                      <a:pt x="72" y="52"/>
                    </a:lnTo>
                    <a:lnTo>
                      <a:pt x="72" y="52"/>
                    </a:lnTo>
                    <a:lnTo>
                      <a:pt x="71" y="51"/>
                    </a:lnTo>
                    <a:lnTo>
                      <a:pt x="71" y="51"/>
                    </a:lnTo>
                    <a:lnTo>
                      <a:pt x="71" y="50"/>
                    </a:lnTo>
                    <a:lnTo>
                      <a:pt x="70" y="48"/>
                    </a:lnTo>
                    <a:lnTo>
                      <a:pt x="69" y="44"/>
                    </a:lnTo>
                    <a:lnTo>
                      <a:pt x="69" y="40"/>
                    </a:lnTo>
                    <a:lnTo>
                      <a:pt x="67" y="40"/>
                    </a:lnTo>
                    <a:lnTo>
                      <a:pt x="67" y="39"/>
                    </a:lnTo>
                    <a:lnTo>
                      <a:pt x="66" y="38"/>
                    </a:lnTo>
                    <a:lnTo>
                      <a:pt x="65" y="36"/>
                    </a:lnTo>
                    <a:lnTo>
                      <a:pt x="64" y="33"/>
                    </a:lnTo>
                    <a:lnTo>
                      <a:pt x="62" y="30"/>
                    </a:lnTo>
                    <a:lnTo>
                      <a:pt x="60" y="27"/>
                    </a:lnTo>
                    <a:lnTo>
                      <a:pt x="57" y="24"/>
                    </a:lnTo>
                    <a:lnTo>
                      <a:pt x="53" y="22"/>
                    </a:lnTo>
                    <a:lnTo>
                      <a:pt x="56" y="39"/>
                    </a:lnTo>
                    <a:lnTo>
                      <a:pt x="15" y="43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3" y="29"/>
                    </a:lnTo>
                    <a:lnTo>
                      <a:pt x="12" y="35"/>
                    </a:lnTo>
                    <a:lnTo>
                      <a:pt x="13" y="43"/>
                    </a:lnTo>
                    <a:lnTo>
                      <a:pt x="1" y="45"/>
                    </a:lnTo>
                    <a:lnTo>
                      <a:pt x="1" y="44"/>
                    </a:lnTo>
                    <a:lnTo>
                      <a:pt x="1" y="41"/>
                    </a:lnTo>
                    <a:lnTo>
                      <a:pt x="0" y="37"/>
                    </a:lnTo>
                    <a:lnTo>
                      <a:pt x="0" y="33"/>
                    </a:lnTo>
                    <a:lnTo>
                      <a:pt x="1" y="27"/>
                    </a:lnTo>
                    <a:lnTo>
                      <a:pt x="2" y="21"/>
                    </a:lnTo>
                    <a:lnTo>
                      <a:pt x="3" y="15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53" name="Freeform 806"/>
              <p:cNvSpPr>
                <a:spLocks/>
              </p:cNvSpPr>
              <p:nvPr/>
            </p:nvSpPr>
            <p:spPr bwMode="auto">
              <a:xfrm>
                <a:off x="2093" y="3364"/>
                <a:ext cx="13" cy="11"/>
              </a:xfrm>
              <a:custGeom>
                <a:avLst/>
                <a:gdLst>
                  <a:gd name="T0" fmla="*/ 0 w 13"/>
                  <a:gd name="T1" fmla="*/ 1 h 11"/>
                  <a:gd name="T2" fmla="*/ 1 w 13"/>
                  <a:gd name="T3" fmla="*/ 4 h 11"/>
                  <a:gd name="T4" fmla="*/ 1 w 13"/>
                  <a:gd name="T5" fmla="*/ 7 h 11"/>
                  <a:gd name="T6" fmla="*/ 2 w 13"/>
                  <a:gd name="T7" fmla="*/ 10 h 11"/>
                  <a:gd name="T8" fmla="*/ 3 w 13"/>
                  <a:gd name="T9" fmla="*/ 11 h 11"/>
                  <a:gd name="T10" fmla="*/ 3 w 13"/>
                  <a:gd name="T11" fmla="*/ 11 h 11"/>
                  <a:gd name="T12" fmla="*/ 3 w 13"/>
                  <a:gd name="T13" fmla="*/ 9 h 11"/>
                  <a:gd name="T14" fmla="*/ 4 w 13"/>
                  <a:gd name="T15" fmla="*/ 7 h 11"/>
                  <a:gd name="T16" fmla="*/ 4 w 13"/>
                  <a:gd name="T17" fmla="*/ 6 h 11"/>
                  <a:gd name="T18" fmla="*/ 9 w 13"/>
                  <a:gd name="T19" fmla="*/ 10 h 11"/>
                  <a:gd name="T20" fmla="*/ 13 w 13"/>
                  <a:gd name="T21" fmla="*/ 8 h 11"/>
                  <a:gd name="T22" fmla="*/ 6 w 13"/>
                  <a:gd name="T23" fmla="*/ 0 h 11"/>
                  <a:gd name="T24" fmla="*/ 0 w 13"/>
                  <a:gd name="T2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1">
                    <a:moveTo>
                      <a:pt x="0" y="1"/>
                    </a:moveTo>
                    <a:lnTo>
                      <a:pt x="1" y="4"/>
                    </a:lnTo>
                    <a:lnTo>
                      <a:pt x="1" y="7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9" y="10"/>
                    </a:lnTo>
                    <a:lnTo>
                      <a:pt x="13" y="8"/>
                    </a:lnTo>
                    <a:lnTo>
                      <a:pt x="6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54" name="Freeform 807"/>
              <p:cNvSpPr>
                <a:spLocks/>
              </p:cNvSpPr>
              <p:nvPr/>
            </p:nvSpPr>
            <p:spPr bwMode="auto">
              <a:xfrm>
                <a:off x="2026" y="3329"/>
                <a:ext cx="72" cy="40"/>
              </a:xfrm>
              <a:custGeom>
                <a:avLst/>
                <a:gdLst>
                  <a:gd name="T0" fmla="*/ 54 w 72"/>
                  <a:gd name="T1" fmla="*/ 2 h 40"/>
                  <a:gd name="T2" fmla="*/ 52 w 72"/>
                  <a:gd name="T3" fmla="*/ 1 h 40"/>
                  <a:gd name="T4" fmla="*/ 50 w 72"/>
                  <a:gd name="T5" fmla="*/ 1 h 40"/>
                  <a:gd name="T6" fmla="*/ 47 w 72"/>
                  <a:gd name="T7" fmla="*/ 0 h 40"/>
                  <a:gd name="T8" fmla="*/ 41 w 72"/>
                  <a:gd name="T9" fmla="*/ 0 h 40"/>
                  <a:gd name="T10" fmla="*/ 23 w 72"/>
                  <a:gd name="T11" fmla="*/ 0 h 40"/>
                  <a:gd name="T12" fmla="*/ 16 w 72"/>
                  <a:gd name="T13" fmla="*/ 0 h 40"/>
                  <a:gd name="T14" fmla="*/ 13 w 72"/>
                  <a:gd name="T15" fmla="*/ 1 h 40"/>
                  <a:gd name="T16" fmla="*/ 10 w 72"/>
                  <a:gd name="T17" fmla="*/ 3 h 40"/>
                  <a:gd name="T18" fmla="*/ 7 w 72"/>
                  <a:gd name="T19" fmla="*/ 5 h 40"/>
                  <a:gd name="T20" fmla="*/ 3 w 72"/>
                  <a:gd name="T21" fmla="*/ 12 h 40"/>
                  <a:gd name="T22" fmla="*/ 0 w 72"/>
                  <a:gd name="T23" fmla="*/ 23 h 40"/>
                  <a:gd name="T24" fmla="*/ 0 w 72"/>
                  <a:gd name="T25" fmla="*/ 33 h 40"/>
                  <a:gd name="T26" fmla="*/ 1 w 72"/>
                  <a:gd name="T27" fmla="*/ 39 h 40"/>
                  <a:gd name="T28" fmla="*/ 7 w 72"/>
                  <a:gd name="T29" fmla="*/ 39 h 40"/>
                  <a:gd name="T30" fmla="*/ 8 w 72"/>
                  <a:gd name="T31" fmla="*/ 26 h 40"/>
                  <a:gd name="T32" fmla="*/ 10 w 72"/>
                  <a:gd name="T33" fmla="*/ 19 h 40"/>
                  <a:gd name="T34" fmla="*/ 12 w 72"/>
                  <a:gd name="T35" fmla="*/ 17 h 40"/>
                  <a:gd name="T36" fmla="*/ 13 w 72"/>
                  <a:gd name="T37" fmla="*/ 16 h 40"/>
                  <a:gd name="T38" fmla="*/ 14 w 72"/>
                  <a:gd name="T39" fmla="*/ 38 h 40"/>
                  <a:gd name="T40" fmla="*/ 18 w 72"/>
                  <a:gd name="T41" fmla="*/ 38 h 40"/>
                  <a:gd name="T42" fmla="*/ 23 w 72"/>
                  <a:gd name="T43" fmla="*/ 37 h 40"/>
                  <a:gd name="T44" fmla="*/ 30 w 72"/>
                  <a:gd name="T45" fmla="*/ 37 h 40"/>
                  <a:gd name="T46" fmla="*/ 35 w 72"/>
                  <a:gd name="T47" fmla="*/ 36 h 40"/>
                  <a:gd name="T48" fmla="*/ 42 w 72"/>
                  <a:gd name="T49" fmla="*/ 36 h 40"/>
                  <a:gd name="T50" fmla="*/ 47 w 72"/>
                  <a:gd name="T51" fmla="*/ 35 h 40"/>
                  <a:gd name="T52" fmla="*/ 50 w 72"/>
                  <a:gd name="T53" fmla="*/ 35 h 40"/>
                  <a:gd name="T54" fmla="*/ 48 w 72"/>
                  <a:gd name="T55" fmla="*/ 15 h 40"/>
                  <a:gd name="T56" fmla="*/ 50 w 72"/>
                  <a:gd name="T57" fmla="*/ 16 h 40"/>
                  <a:gd name="T58" fmla="*/ 55 w 72"/>
                  <a:gd name="T59" fmla="*/ 19 h 40"/>
                  <a:gd name="T60" fmla="*/ 60 w 72"/>
                  <a:gd name="T61" fmla="*/ 25 h 40"/>
                  <a:gd name="T62" fmla="*/ 65 w 72"/>
                  <a:gd name="T63" fmla="*/ 34 h 40"/>
                  <a:gd name="T64" fmla="*/ 69 w 72"/>
                  <a:gd name="T65" fmla="*/ 25 h 40"/>
                  <a:gd name="T66" fmla="*/ 63 w 72"/>
                  <a:gd name="T67" fmla="*/ 13 h 40"/>
                  <a:gd name="T68" fmla="*/ 58 w 72"/>
                  <a:gd name="T69" fmla="*/ 6 h 40"/>
                  <a:gd name="T70" fmla="*/ 55 w 72"/>
                  <a:gd name="T71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2" h="40">
                    <a:moveTo>
                      <a:pt x="54" y="3"/>
                    </a:moveTo>
                    <a:lnTo>
                      <a:pt x="54" y="2"/>
                    </a:lnTo>
                    <a:lnTo>
                      <a:pt x="53" y="2"/>
                    </a:lnTo>
                    <a:lnTo>
                      <a:pt x="52" y="1"/>
                    </a:lnTo>
                    <a:lnTo>
                      <a:pt x="51" y="1"/>
                    </a:lnTo>
                    <a:lnTo>
                      <a:pt x="50" y="1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1" y="0"/>
                    </a:lnTo>
                    <a:lnTo>
                      <a:pt x="34" y="19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4" y="1"/>
                    </a:lnTo>
                    <a:lnTo>
                      <a:pt x="13" y="1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3" y="12"/>
                    </a:lnTo>
                    <a:lnTo>
                      <a:pt x="1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37"/>
                    </a:lnTo>
                    <a:lnTo>
                      <a:pt x="1" y="39"/>
                    </a:lnTo>
                    <a:lnTo>
                      <a:pt x="1" y="40"/>
                    </a:lnTo>
                    <a:lnTo>
                      <a:pt x="7" y="39"/>
                    </a:lnTo>
                    <a:lnTo>
                      <a:pt x="7" y="32"/>
                    </a:lnTo>
                    <a:lnTo>
                      <a:pt x="8" y="26"/>
                    </a:lnTo>
                    <a:lnTo>
                      <a:pt x="9" y="22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2" y="17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4" y="38"/>
                    </a:lnTo>
                    <a:lnTo>
                      <a:pt x="14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3" y="37"/>
                    </a:lnTo>
                    <a:lnTo>
                      <a:pt x="26" y="37"/>
                    </a:lnTo>
                    <a:lnTo>
                      <a:pt x="30" y="37"/>
                    </a:lnTo>
                    <a:lnTo>
                      <a:pt x="33" y="37"/>
                    </a:lnTo>
                    <a:lnTo>
                      <a:pt x="35" y="36"/>
                    </a:lnTo>
                    <a:lnTo>
                      <a:pt x="38" y="36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7" y="35"/>
                    </a:lnTo>
                    <a:lnTo>
                      <a:pt x="49" y="35"/>
                    </a:lnTo>
                    <a:lnTo>
                      <a:pt x="50" y="35"/>
                    </a:lnTo>
                    <a:lnTo>
                      <a:pt x="50" y="35"/>
                    </a:lnTo>
                    <a:lnTo>
                      <a:pt x="48" y="15"/>
                    </a:lnTo>
                    <a:lnTo>
                      <a:pt x="49" y="16"/>
                    </a:lnTo>
                    <a:lnTo>
                      <a:pt x="50" y="16"/>
                    </a:lnTo>
                    <a:lnTo>
                      <a:pt x="52" y="17"/>
                    </a:lnTo>
                    <a:lnTo>
                      <a:pt x="55" y="19"/>
                    </a:lnTo>
                    <a:lnTo>
                      <a:pt x="58" y="21"/>
                    </a:lnTo>
                    <a:lnTo>
                      <a:pt x="60" y="25"/>
                    </a:lnTo>
                    <a:lnTo>
                      <a:pt x="63" y="29"/>
                    </a:lnTo>
                    <a:lnTo>
                      <a:pt x="65" y="34"/>
                    </a:lnTo>
                    <a:lnTo>
                      <a:pt x="72" y="33"/>
                    </a:lnTo>
                    <a:lnTo>
                      <a:pt x="69" y="25"/>
                    </a:lnTo>
                    <a:lnTo>
                      <a:pt x="66" y="18"/>
                    </a:lnTo>
                    <a:lnTo>
                      <a:pt x="63" y="13"/>
                    </a:lnTo>
                    <a:lnTo>
                      <a:pt x="60" y="9"/>
                    </a:lnTo>
                    <a:lnTo>
                      <a:pt x="58" y="6"/>
                    </a:lnTo>
                    <a:lnTo>
                      <a:pt x="56" y="4"/>
                    </a:lnTo>
                    <a:lnTo>
                      <a:pt x="55" y="3"/>
                    </a:lnTo>
                    <a:lnTo>
                      <a:pt x="54" y="3"/>
                    </a:lnTo>
                    <a:close/>
                  </a:path>
                </a:pathLst>
              </a:custGeom>
              <a:solidFill>
                <a:srgbClr val="59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55" name="Freeform 808"/>
              <p:cNvSpPr>
                <a:spLocks/>
              </p:cNvSpPr>
              <p:nvPr/>
            </p:nvSpPr>
            <p:spPr bwMode="auto">
              <a:xfrm>
                <a:off x="2043" y="3328"/>
                <a:ext cx="29" cy="20"/>
              </a:xfrm>
              <a:custGeom>
                <a:avLst/>
                <a:gdLst>
                  <a:gd name="T0" fmla="*/ 4 w 29"/>
                  <a:gd name="T1" fmla="*/ 6 h 20"/>
                  <a:gd name="T2" fmla="*/ 0 w 29"/>
                  <a:gd name="T3" fmla="*/ 4 h 20"/>
                  <a:gd name="T4" fmla="*/ 3 w 29"/>
                  <a:gd name="T5" fmla="*/ 0 h 20"/>
                  <a:gd name="T6" fmla="*/ 5 w 29"/>
                  <a:gd name="T7" fmla="*/ 0 h 20"/>
                  <a:gd name="T8" fmla="*/ 3 w 29"/>
                  <a:gd name="T9" fmla="*/ 3 h 20"/>
                  <a:gd name="T10" fmla="*/ 6 w 29"/>
                  <a:gd name="T11" fmla="*/ 6 h 20"/>
                  <a:gd name="T12" fmla="*/ 6 w 29"/>
                  <a:gd name="T13" fmla="*/ 6 h 20"/>
                  <a:gd name="T14" fmla="*/ 5 w 29"/>
                  <a:gd name="T15" fmla="*/ 7 h 20"/>
                  <a:gd name="T16" fmla="*/ 4 w 29"/>
                  <a:gd name="T17" fmla="*/ 8 h 20"/>
                  <a:gd name="T18" fmla="*/ 4 w 29"/>
                  <a:gd name="T19" fmla="*/ 9 h 20"/>
                  <a:gd name="T20" fmla="*/ 16 w 29"/>
                  <a:gd name="T21" fmla="*/ 18 h 20"/>
                  <a:gd name="T22" fmla="*/ 26 w 29"/>
                  <a:gd name="T23" fmla="*/ 9 h 20"/>
                  <a:gd name="T24" fmla="*/ 24 w 29"/>
                  <a:gd name="T25" fmla="*/ 6 h 20"/>
                  <a:gd name="T26" fmla="*/ 27 w 29"/>
                  <a:gd name="T27" fmla="*/ 3 h 20"/>
                  <a:gd name="T28" fmla="*/ 25 w 29"/>
                  <a:gd name="T29" fmla="*/ 0 h 20"/>
                  <a:gd name="T30" fmla="*/ 27 w 29"/>
                  <a:gd name="T31" fmla="*/ 0 h 20"/>
                  <a:gd name="T32" fmla="*/ 29 w 29"/>
                  <a:gd name="T33" fmla="*/ 4 h 20"/>
                  <a:gd name="T34" fmla="*/ 26 w 29"/>
                  <a:gd name="T35" fmla="*/ 6 h 20"/>
                  <a:gd name="T36" fmla="*/ 28 w 29"/>
                  <a:gd name="T37" fmla="*/ 9 h 20"/>
                  <a:gd name="T38" fmla="*/ 17 w 29"/>
                  <a:gd name="T39" fmla="*/ 20 h 20"/>
                  <a:gd name="T40" fmla="*/ 1 w 29"/>
                  <a:gd name="T41" fmla="*/ 9 h 20"/>
                  <a:gd name="T42" fmla="*/ 4 w 29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" h="20">
                    <a:moveTo>
                      <a:pt x="4" y="6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16" y="18"/>
                    </a:lnTo>
                    <a:lnTo>
                      <a:pt x="26" y="9"/>
                    </a:lnTo>
                    <a:lnTo>
                      <a:pt x="24" y="6"/>
                    </a:lnTo>
                    <a:lnTo>
                      <a:pt x="27" y="3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4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17" y="20"/>
                    </a:lnTo>
                    <a:lnTo>
                      <a:pt x="1" y="9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56" name="Freeform 809"/>
              <p:cNvSpPr>
                <a:spLocks/>
              </p:cNvSpPr>
              <p:nvPr/>
            </p:nvSpPr>
            <p:spPr bwMode="auto">
              <a:xfrm>
                <a:off x="2051" y="3329"/>
                <a:ext cx="14" cy="15"/>
              </a:xfrm>
              <a:custGeom>
                <a:avLst/>
                <a:gdLst>
                  <a:gd name="T0" fmla="*/ 14 w 14"/>
                  <a:gd name="T1" fmla="*/ 0 h 15"/>
                  <a:gd name="T2" fmla="*/ 0 w 14"/>
                  <a:gd name="T3" fmla="*/ 0 h 15"/>
                  <a:gd name="T4" fmla="*/ 8 w 14"/>
                  <a:gd name="T5" fmla="*/ 15 h 15"/>
                  <a:gd name="T6" fmla="*/ 14 w 14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5">
                    <a:moveTo>
                      <a:pt x="14" y="0"/>
                    </a:moveTo>
                    <a:lnTo>
                      <a:pt x="0" y="0"/>
                    </a:lnTo>
                    <a:lnTo>
                      <a:pt x="8" y="1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57" name="Freeform 810"/>
              <p:cNvSpPr>
                <a:spLocks/>
              </p:cNvSpPr>
              <p:nvPr/>
            </p:nvSpPr>
            <p:spPr bwMode="auto">
              <a:xfrm>
                <a:off x="2055" y="3327"/>
                <a:ext cx="6" cy="18"/>
              </a:xfrm>
              <a:custGeom>
                <a:avLst/>
                <a:gdLst>
                  <a:gd name="T0" fmla="*/ 4 w 6"/>
                  <a:gd name="T1" fmla="*/ 18 h 18"/>
                  <a:gd name="T2" fmla="*/ 0 w 6"/>
                  <a:gd name="T3" fmla="*/ 11 h 18"/>
                  <a:gd name="T4" fmla="*/ 2 w 6"/>
                  <a:gd name="T5" fmla="*/ 4 h 18"/>
                  <a:gd name="T6" fmla="*/ 2 w 6"/>
                  <a:gd name="T7" fmla="*/ 4 h 18"/>
                  <a:gd name="T8" fmla="*/ 2 w 6"/>
                  <a:gd name="T9" fmla="*/ 4 h 18"/>
                  <a:gd name="T10" fmla="*/ 1 w 6"/>
                  <a:gd name="T11" fmla="*/ 3 h 18"/>
                  <a:gd name="T12" fmla="*/ 1 w 6"/>
                  <a:gd name="T13" fmla="*/ 3 h 18"/>
                  <a:gd name="T14" fmla="*/ 1 w 6"/>
                  <a:gd name="T15" fmla="*/ 2 h 18"/>
                  <a:gd name="T16" fmla="*/ 2 w 6"/>
                  <a:gd name="T17" fmla="*/ 1 h 18"/>
                  <a:gd name="T18" fmla="*/ 3 w 6"/>
                  <a:gd name="T19" fmla="*/ 1 h 18"/>
                  <a:gd name="T20" fmla="*/ 3 w 6"/>
                  <a:gd name="T21" fmla="*/ 0 h 18"/>
                  <a:gd name="T22" fmla="*/ 4 w 6"/>
                  <a:gd name="T23" fmla="*/ 1 h 18"/>
                  <a:gd name="T24" fmla="*/ 5 w 6"/>
                  <a:gd name="T25" fmla="*/ 1 h 18"/>
                  <a:gd name="T26" fmla="*/ 5 w 6"/>
                  <a:gd name="T27" fmla="*/ 2 h 18"/>
                  <a:gd name="T28" fmla="*/ 6 w 6"/>
                  <a:gd name="T29" fmla="*/ 3 h 18"/>
                  <a:gd name="T30" fmla="*/ 5 w 6"/>
                  <a:gd name="T31" fmla="*/ 3 h 18"/>
                  <a:gd name="T32" fmla="*/ 5 w 6"/>
                  <a:gd name="T33" fmla="*/ 4 h 18"/>
                  <a:gd name="T34" fmla="*/ 5 w 6"/>
                  <a:gd name="T35" fmla="*/ 4 h 18"/>
                  <a:gd name="T36" fmla="*/ 4 w 6"/>
                  <a:gd name="T37" fmla="*/ 4 h 18"/>
                  <a:gd name="T38" fmla="*/ 6 w 6"/>
                  <a:gd name="T39" fmla="*/ 11 h 18"/>
                  <a:gd name="T40" fmla="*/ 4 w 6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18">
                    <a:moveTo>
                      <a:pt x="4" y="18"/>
                    </a:moveTo>
                    <a:lnTo>
                      <a:pt x="0" y="11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4" y="1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3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6" y="11"/>
                    </a:lnTo>
                    <a:lnTo>
                      <a:pt x="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58" name="Freeform 811"/>
              <p:cNvSpPr>
                <a:spLocks/>
              </p:cNvSpPr>
              <p:nvPr/>
            </p:nvSpPr>
            <p:spPr bwMode="auto">
              <a:xfrm>
                <a:off x="2058" y="3351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2 w 3"/>
                  <a:gd name="T3" fmla="*/ 4 h 4"/>
                  <a:gd name="T4" fmla="*/ 3 w 3"/>
                  <a:gd name="T5" fmla="*/ 3 h 4"/>
                  <a:gd name="T6" fmla="*/ 3 w 3"/>
                  <a:gd name="T7" fmla="*/ 3 h 4"/>
                  <a:gd name="T8" fmla="*/ 3 w 3"/>
                  <a:gd name="T9" fmla="*/ 2 h 4"/>
                  <a:gd name="T10" fmla="*/ 3 w 3"/>
                  <a:gd name="T11" fmla="*/ 1 h 4"/>
                  <a:gd name="T12" fmla="*/ 3 w 3"/>
                  <a:gd name="T13" fmla="*/ 1 h 4"/>
                  <a:gd name="T14" fmla="*/ 2 w 3"/>
                  <a:gd name="T15" fmla="*/ 0 h 4"/>
                  <a:gd name="T16" fmla="*/ 2 w 3"/>
                  <a:gd name="T17" fmla="*/ 0 h 4"/>
                  <a:gd name="T18" fmla="*/ 1 w 3"/>
                  <a:gd name="T19" fmla="*/ 0 h 4"/>
                  <a:gd name="T20" fmla="*/ 1 w 3"/>
                  <a:gd name="T21" fmla="*/ 1 h 4"/>
                  <a:gd name="T22" fmla="*/ 0 w 3"/>
                  <a:gd name="T23" fmla="*/ 1 h 4"/>
                  <a:gd name="T24" fmla="*/ 0 w 3"/>
                  <a:gd name="T25" fmla="*/ 2 h 4"/>
                  <a:gd name="T26" fmla="*/ 0 w 3"/>
                  <a:gd name="T27" fmla="*/ 3 h 4"/>
                  <a:gd name="T28" fmla="*/ 1 w 3"/>
                  <a:gd name="T29" fmla="*/ 3 h 4"/>
                  <a:gd name="T30" fmla="*/ 1 w 3"/>
                  <a:gd name="T31" fmla="*/ 4 h 4"/>
                  <a:gd name="T32" fmla="*/ 2 w 3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59" name="Freeform 812"/>
              <p:cNvSpPr>
                <a:spLocks/>
              </p:cNvSpPr>
              <p:nvPr/>
            </p:nvSpPr>
            <p:spPr bwMode="auto">
              <a:xfrm>
                <a:off x="2058" y="3358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2 w 3"/>
                  <a:gd name="T3" fmla="*/ 4 h 4"/>
                  <a:gd name="T4" fmla="*/ 3 w 3"/>
                  <a:gd name="T5" fmla="*/ 3 h 4"/>
                  <a:gd name="T6" fmla="*/ 3 w 3"/>
                  <a:gd name="T7" fmla="*/ 3 h 4"/>
                  <a:gd name="T8" fmla="*/ 3 w 3"/>
                  <a:gd name="T9" fmla="*/ 2 h 4"/>
                  <a:gd name="T10" fmla="*/ 3 w 3"/>
                  <a:gd name="T11" fmla="*/ 1 h 4"/>
                  <a:gd name="T12" fmla="*/ 3 w 3"/>
                  <a:gd name="T13" fmla="*/ 1 h 4"/>
                  <a:gd name="T14" fmla="*/ 2 w 3"/>
                  <a:gd name="T15" fmla="*/ 0 h 4"/>
                  <a:gd name="T16" fmla="*/ 2 w 3"/>
                  <a:gd name="T17" fmla="*/ 0 h 4"/>
                  <a:gd name="T18" fmla="*/ 1 w 3"/>
                  <a:gd name="T19" fmla="*/ 0 h 4"/>
                  <a:gd name="T20" fmla="*/ 1 w 3"/>
                  <a:gd name="T21" fmla="*/ 1 h 4"/>
                  <a:gd name="T22" fmla="*/ 0 w 3"/>
                  <a:gd name="T23" fmla="*/ 1 h 4"/>
                  <a:gd name="T24" fmla="*/ 0 w 3"/>
                  <a:gd name="T25" fmla="*/ 2 h 4"/>
                  <a:gd name="T26" fmla="*/ 0 w 3"/>
                  <a:gd name="T27" fmla="*/ 3 h 4"/>
                  <a:gd name="T28" fmla="*/ 1 w 3"/>
                  <a:gd name="T29" fmla="*/ 3 h 4"/>
                  <a:gd name="T30" fmla="*/ 1 w 3"/>
                  <a:gd name="T31" fmla="*/ 4 h 4"/>
                  <a:gd name="T32" fmla="*/ 2 w 3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60" name="Freeform 813"/>
              <p:cNvSpPr>
                <a:spLocks/>
              </p:cNvSpPr>
              <p:nvPr/>
            </p:nvSpPr>
            <p:spPr bwMode="auto">
              <a:xfrm>
                <a:off x="2062" y="3293"/>
                <a:ext cx="10" cy="13"/>
              </a:xfrm>
              <a:custGeom>
                <a:avLst/>
                <a:gdLst>
                  <a:gd name="T0" fmla="*/ 8 w 10"/>
                  <a:gd name="T1" fmla="*/ 11 h 13"/>
                  <a:gd name="T2" fmla="*/ 4 w 10"/>
                  <a:gd name="T3" fmla="*/ 3 h 13"/>
                  <a:gd name="T4" fmla="*/ 4 w 10"/>
                  <a:gd name="T5" fmla="*/ 0 h 13"/>
                  <a:gd name="T6" fmla="*/ 10 w 10"/>
                  <a:gd name="T7" fmla="*/ 13 h 13"/>
                  <a:gd name="T8" fmla="*/ 0 w 10"/>
                  <a:gd name="T9" fmla="*/ 12 h 13"/>
                  <a:gd name="T10" fmla="*/ 0 w 10"/>
                  <a:gd name="T11" fmla="*/ 11 h 13"/>
                  <a:gd name="T12" fmla="*/ 8 w 10"/>
                  <a:gd name="T13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3">
                    <a:moveTo>
                      <a:pt x="8" y="11"/>
                    </a:moveTo>
                    <a:lnTo>
                      <a:pt x="4" y="3"/>
                    </a:lnTo>
                    <a:lnTo>
                      <a:pt x="4" y="0"/>
                    </a:lnTo>
                    <a:lnTo>
                      <a:pt x="10" y="13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8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61" name="Freeform 814"/>
              <p:cNvSpPr>
                <a:spLocks/>
              </p:cNvSpPr>
              <p:nvPr/>
            </p:nvSpPr>
            <p:spPr bwMode="auto">
              <a:xfrm>
                <a:off x="2071" y="3293"/>
                <a:ext cx="3" cy="5"/>
              </a:xfrm>
              <a:custGeom>
                <a:avLst/>
                <a:gdLst>
                  <a:gd name="T0" fmla="*/ 0 w 3"/>
                  <a:gd name="T1" fmla="*/ 5 h 5"/>
                  <a:gd name="T2" fmla="*/ 0 w 3"/>
                  <a:gd name="T3" fmla="*/ 5 h 5"/>
                  <a:gd name="T4" fmla="*/ 0 w 3"/>
                  <a:gd name="T5" fmla="*/ 4 h 5"/>
                  <a:gd name="T6" fmla="*/ 0 w 3"/>
                  <a:gd name="T7" fmla="*/ 3 h 5"/>
                  <a:gd name="T8" fmla="*/ 0 w 3"/>
                  <a:gd name="T9" fmla="*/ 2 h 5"/>
                  <a:gd name="T10" fmla="*/ 0 w 3"/>
                  <a:gd name="T11" fmla="*/ 1 h 5"/>
                  <a:gd name="T12" fmla="*/ 1 w 3"/>
                  <a:gd name="T13" fmla="*/ 0 h 5"/>
                  <a:gd name="T14" fmla="*/ 2 w 3"/>
                  <a:gd name="T15" fmla="*/ 0 h 5"/>
                  <a:gd name="T16" fmla="*/ 2 w 3"/>
                  <a:gd name="T17" fmla="*/ 0 h 5"/>
                  <a:gd name="T18" fmla="*/ 3 w 3"/>
                  <a:gd name="T19" fmla="*/ 0 h 5"/>
                  <a:gd name="T20" fmla="*/ 3 w 3"/>
                  <a:gd name="T21" fmla="*/ 1 h 5"/>
                  <a:gd name="T22" fmla="*/ 3 w 3"/>
                  <a:gd name="T23" fmla="*/ 2 h 5"/>
                  <a:gd name="T24" fmla="*/ 3 w 3"/>
                  <a:gd name="T25" fmla="*/ 3 h 5"/>
                  <a:gd name="T26" fmla="*/ 2 w 3"/>
                  <a:gd name="T27" fmla="*/ 4 h 5"/>
                  <a:gd name="T28" fmla="*/ 2 w 3"/>
                  <a:gd name="T29" fmla="*/ 5 h 5"/>
                  <a:gd name="T30" fmla="*/ 1 w 3"/>
                  <a:gd name="T31" fmla="*/ 5 h 5"/>
                  <a:gd name="T32" fmla="*/ 0 w 3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62" name="Freeform 815"/>
              <p:cNvSpPr>
                <a:spLocks/>
              </p:cNvSpPr>
              <p:nvPr/>
            </p:nvSpPr>
            <p:spPr bwMode="auto">
              <a:xfrm>
                <a:off x="2059" y="3291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0 w 4"/>
                  <a:gd name="T3" fmla="*/ 5 h 6"/>
                  <a:gd name="T4" fmla="*/ 0 w 4"/>
                  <a:gd name="T5" fmla="*/ 5 h 6"/>
                  <a:gd name="T6" fmla="*/ 0 w 4"/>
                  <a:gd name="T7" fmla="*/ 3 h 6"/>
                  <a:gd name="T8" fmla="*/ 0 w 4"/>
                  <a:gd name="T9" fmla="*/ 2 h 6"/>
                  <a:gd name="T10" fmla="*/ 1 w 4"/>
                  <a:gd name="T11" fmla="*/ 1 h 6"/>
                  <a:gd name="T12" fmla="*/ 2 w 4"/>
                  <a:gd name="T13" fmla="*/ 0 h 6"/>
                  <a:gd name="T14" fmla="*/ 3 w 4"/>
                  <a:gd name="T15" fmla="*/ 0 h 6"/>
                  <a:gd name="T16" fmla="*/ 3 w 4"/>
                  <a:gd name="T17" fmla="*/ 0 h 6"/>
                  <a:gd name="T18" fmla="*/ 4 w 4"/>
                  <a:gd name="T19" fmla="*/ 0 h 6"/>
                  <a:gd name="T20" fmla="*/ 4 w 4"/>
                  <a:gd name="T21" fmla="*/ 1 h 6"/>
                  <a:gd name="T22" fmla="*/ 4 w 4"/>
                  <a:gd name="T23" fmla="*/ 2 h 6"/>
                  <a:gd name="T24" fmla="*/ 4 w 4"/>
                  <a:gd name="T25" fmla="*/ 3 h 6"/>
                  <a:gd name="T26" fmla="*/ 3 w 4"/>
                  <a:gd name="T27" fmla="*/ 5 h 6"/>
                  <a:gd name="T28" fmla="*/ 3 w 4"/>
                  <a:gd name="T29" fmla="*/ 5 h 6"/>
                  <a:gd name="T30" fmla="*/ 2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0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63" name="Freeform 816"/>
              <p:cNvSpPr>
                <a:spLocks/>
              </p:cNvSpPr>
              <p:nvPr/>
            </p:nvSpPr>
            <p:spPr bwMode="auto">
              <a:xfrm>
                <a:off x="2169" y="3293"/>
                <a:ext cx="10" cy="13"/>
              </a:xfrm>
              <a:custGeom>
                <a:avLst/>
                <a:gdLst>
                  <a:gd name="T0" fmla="*/ 2 w 10"/>
                  <a:gd name="T1" fmla="*/ 11 h 13"/>
                  <a:gd name="T2" fmla="*/ 7 w 10"/>
                  <a:gd name="T3" fmla="*/ 3 h 13"/>
                  <a:gd name="T4" fmla="*/ 7 w 10"/>
                  <a:gd name="T5" fmla="*/ 0 h 13"/>
                  <a:gd name="T6" fmla="*/ 0 w 10"/>
                  <a:gd name="T7" fmla="*/ 13 h 13"/>
                  <a:gd name="T8" fmla="*/ 10 w 10"/>
                  <a:gd name="T9" fmla="*/ 13 h 13"/>
                  <a:gd name="T10" fmla="*/ 10 w 10"/>
                  <a:gd name="T11" fmla="*/ 11 h 13"/>
                  <a:gd name="T12" fmla="*/ 2 w 10"/>
                  <a:gd name="T13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3">
                    <a:moveTo>
                      <a:pt x="2" y="11"/>
                    </a:moveTo>
                    <a:lnTo>
                      <a:pt x="7" y="3"/>
                    </a:lnTo>
                    <a:lnTo>
                      <a:pt x="7" y="0"/>
                    </a:lnTo>
                    <a:lnTo>
                      <a:pt x="0" y="13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2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64" name="Freeform 817"/>
              <p:cNvSpPr>
                <a:spLocks/>
              </p:cNvSpPr>
              <p:nvPr/>
            </p:nvSpPr>
            <p:spPr bwMode="auto">
              <a:xfrm>
                <a:off x="2167" y="3292"/>
                <a:ext cx="4" cy="6"/>
              </a:xfrm>
              <a:custGeom>
                <a:avLst/>
                <a:gdLst>
                  <a:gd name="T0" fmla="*/ 2 w 4"/>
                  <a:gd name="T1" fmla="*/ 6 h 6"/>
                  <a:gd name="T2" fmla="*/ 2 w 4"/>
                  <a:gd name="T3" fmla="*/ 5 h 6"/>
                  <a:gd name="T4" fmla="*/ 3 w 4"/>
                  <a:gd name="T5" fmla="*/ 5 h 6"/>
                  <a:gd name="T6" fmla="*/ 3 w 4"/>
                  <a:gd name="T7" fmla="*/ 4 h 6"/>
                  <a:gd name="T8" fmla="*/ 4 w 4"/>
                  <a:gd name="T9" fmla="*/ 3 h 6"/>
                  <a:gd name="T10" fmla="*/ 4 w 4"/>
                  <a:gd name="T11" fmla="*/ 2 h 6"/>
                  <a:gd name="T12" fmla="*/ 3 w 4"/>
                  <a:gd name="T13" fmla="*/ 1 h 6"/>
                  <a:gd name="T14" fmla="*/ 3 w 4"/>
                  <a:gd name="T15" fmla="*/ 0 h 6"/>
                  <a:gd name="T16" fmla="*/ 2 w 4"/>
                  <a:gd name="T17" fmla="*/ 0 h 6"/>
                  <a:gd name="T18" fmla="*/ 2 w 4"/>
                  <a:gd name="T19" fmla="*/ 0 h 6"/>
                  <a:gd name="T20" fmla="*/ 1 w 4"/>
                  <a:gd name="T21" fmla="*/ 0 h 6"/>
                  <a:gd name="T22" fmla="*/ 1 w 4"/>
                  <a:gd name="T23" fmla="*/ 1 h 6"/>
                  <a:gd name="T24" fmla="*/ 0 w 4"/>
                  <a:gd name="T25" fmla="*/ 2 h 6"/>
                  <a:gd name="T26" fmla="*/ 0 w 4"/>
                  <a:gd name="T27" fmla="*/ 4 h 6"/>
                  <a:gd name="T28" fmla="*/ 1 w 4"/>
                  <a:gd name="T29" fmla="*/ 4 h 6"/>
                  <a:gd name="T30" fmla="*/ 1 w 4"/>
                  <a:gd name="T31" fmla="*/ 5 h 6"/>
                  <a:gd name="T32" fmla="*/ 2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65" name="Freeform 818"/>
              <p:cNvSpPr>
                <a:spLocks/>
              </p:cNvSpPr>
              <p:nvPr/>
            </p:nvSpPr>
            <p:spPr bwMode="auto">
              <a:xfrm>
                <a:off x="2180" y="3292"/>
                <a:ext cx="3" cy="6"/>
              </a:xfrm>
              <a:custGeom>
                <a:avLst/>
                <a:gdLst>
                  <a:gd name="T0" fmla="*/ 1 w 3"/>
                  <a:gd name="T1" fmla="*/ 6 h 6"/>
                  <a:gd name="T2" fmla="*/ 2 w 3"/>
                  <a:gd name="T3" fmla="*/ 6 h 6"/>
                  <a:gd name="T4" fmla="*/ 3 w 3"/>
                  <a:gd name="T5" fmla="*/ 5 h 6"/>
                  <a:gd name="T6" fmla="*/ 3 w 3"/>
                  <a:gd name="T7" fmla="*/ 4 h 6"/>
                  <a:gd name="T8" fmla="*/ 3 w 3"/>
                  <a:gd name="T9" fmla="*/ 3 h 6"/>
                  <a:gd name="T10" fmla="*/ 3 w 3"/>
                  <a:gd name="T11" fmla="*/ 2 h 6"/>
                  <a:gd name="T12" fmla="*/ 3 w 3"/>
                  <a:gd name="T13" fmla="*/ 1 h 6"/>
                  <a:gd name="T14" fmla="*/ 3 w 3"/>
                  <a:gd name="T15" fmla="*/ 0 h 6"/>
                  <a:gd name="T16" fmla="*/ 2 w 3"/>
                  <a:gd name="T17" fmla="*/ 0 h 6"/>
                  <a:gd name="T18" fmla="*/ 1 w 3"/>
                  <a:gd name="T19" fmla="*/ 0 h 6"/>
                  <a:gd name="T20" fmla="*/ 1 w 3"/>
                  <a:gd name="T21" fmla="*/ 1 h 6"/>
                  <a:gd name="T22" fmla="*/ 0 w 3"/>
                  <a:gd name="T23" fmla="*/ 1 h 6"/>
                  <a:gd name="T24" fmla="*/ 0 w 3"/>
                  <a:gd name="T25" fmla="*/ 3 h 6"/>
                  <a:gd name="T26" fmla="*/ 0 w 3"/>
                  <a:gd name="T27" fmla="*/ 4 h 6"/>
                  <a:gd name="T28" fmla="*/ 0 w 3"/>
                  <a:gd name="T29" fmla="*/ 5 h 6"/>
                  <a:gd name="T30" fmla="*/ 1 w 3"/>
                  <a:gd name="T31" fmla="*/ 6 h 6"/>
                  <a:gd name="T32" fmla="*/ 1 w 3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lnTo>
                      <a:pt x="2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1051" name="Group 873"/>
            <p:cNvGrpSpPr>
              <a:grpSpLocks/>
            </p:cNvGrpSpPr>
            <p:nvPr/>
          </p:nvGrpSpPr>
          <p:grpSpPr bwMode="auto">
            <a:xfrm>
              <a:off x="7313754" y="6211842"/>
              <a:ext cx="267764" cy="243198"/>
              <a:chOff x="2305" y="3258"/>
              <a:chExt cx="191" cy="171"/>
            </a:xfrm>
          </p:grpSpPr>
          <p:sp>
            <p:nvSpPr>
              <p:cNvPr id="1066" name="Freeform 820"/>
              <p:cNvSpPr>
                <a:spLocks/>
              </p:cNvSpPr>
              <p:nvPr/>
            </p:nvSpPr>
            <p:spPr bwMode="auto">
              <a:xfrm>
                <a:off x="2468" y="3299"/>
                <a:ext cx="15" cy="17"/>
              </a:xfrm>
              <a:custGeom>
                <a:avLst/>
                <a:gdLst>
                  <a:gd name="T0" fmla="*/ 7 w 15"/>
                  <a:gd name="T1" fmla="*/ 17 h 17"/>
                  <a:gd name="T2" fmla="*/ 9 w 15"/>
                  <a:gd name="T3" fmla="*/ 17 h 17"/>
                  <a:gd name="T4" fmla="*/ 11 w 15"/>
                  <a:gd name="T5" fmla="*/ 16 h 17"/>
                  <a:gd name="T6" fmla="*/ 12 w 15"/>
                  <a:gd name="T7" fmla="*/ 16 h 17"/>
                  <a:gd name="T8" fmla="*/ 13 w 15"/>
                  <a:gd name="T9" fmla="*/ 15 h 17"/>
                  <a:gd name="T10" fmla="*/ 14 w 15"/>
                  <a:gd name="T11" fmla="*/ 13 h 17"/>
                  <a:gd name="T12" fmla="*/ 15 w 15"/>
                  <a:gd name="T13" fmla="*/ 12 h 17"/>
                  <a:gd name="T14" fmla="*/ 15 w 15"/>
                  <a:gd name="T15" fmla="*/ 10 h 17"/>
                  <a:gd name="T16" fmla="*/ 15 w 15"/>
                  <a:gd name="T17" fmla="*/ 9 h 17"/>
                  <a:gd name="T18" fmla="*/ 15 w 15"/>
                  <a:gd name="T19" fmla="*/ 7 h 17"/>
                  <a:gd name="T20" fmla="*/ 15 w 15"/>
                  <a:gd name="T21" fmla="*/ 5 h 17"/>
                  <a:gd name="T22" fmla="*/ 14 w 15"/>
                  <a:gd name="T23" fmla="*/ 4 h 17"/>
                  <a:gd name="T24" fmla="*/ 13 w 15"/>
                  <a:gd name="T25" fmla="*/ 3 h 17"/>
                  <a:gd name="T26" fmla="*/ 12 w 15"/>
                  <a:gd name="T27" fmla="*/ 2 h 17"/>
                  <a:gd name="T28" fmla="*/ 11 w 15"/>
                  <a:gd name="T29" fmla="*/ 1 h 17"/>
                  <a:gd name="T30" fmla="*/ 9 w 15"/>
                  <a:gd name="T31" fmla="*/ 0 h 17"/>
                  <a:gd name="T32" fmla="*/ 7 w 15"/>
                  <a:gd name="T33" fmla="*/ 0 h 17"/>
                  <a:gd name="T34" fmla="*/ 6 w 15"/>
                  <a:gd name="T35" fmla="*/ 0 h 17"/>
                  <a:gd name="T36" fmla="*/ 4 w 15"/>
                  <a:gd name="T37" fmla="*/ 1 h 17"/>
                  <a:gd name="T38" fmla="*/ 3 w 15"/>
                  <a:gd name="T39" fmla="*/ 2 h 17"/>
                  <a:gd name="T40" fmla="*/ 2 w 15"/>
                  <a:gd name="T41" fmla="*/ 3 h 17"/>
                  <a:gd name="T42" fmla="*/ 1 w 15"/>
                  <a:gd name="T43" fmla="*/ 4 h 17"/>
                  <a:gd name="T44" fmla="*/ 0 w 15"/>
                  <a:gd name="T45" fmla="*/ 5 h 17"/>
                  <a:gd name="T46" fmla="*/ 0 w 15"/>
                  <a:gd name="T47" fmla="*/ 7 h 17"/>
                  <a:gd name="T48" fmla="*/ 0 w 15"/>
                  <a:gd name="T49" fmla="*/ 9 h 17"/>
                  <a:gd name="T50" fmla="*/ 0 w 15"/>
                  <a:gd name="T51" fmla="*/ 10 h 17"/>
                  <a:gd name="T52" fmla="*/ 0 w 15"/>
                  <a:gd name="T53" fmla="*/ 12 h 17"/>
                  <a:gd name="T54" fmla="*/ 1 w 15"/>
                  <a:gd name="T55" fmla="*/ 13 h 17"/>
                  <a:gd name="T56" fmla="*/ 2 w 15"/>
                  <a:gd name="T57" fmla="*/ 15 h 17"/>
                  <a:gd name="T58" fmla="*/ 3 w 15"/>
                  <a:gd name="T59" fmla="*/ 16 h 17"/>
                  <a:gd name="T60" fmla="*/ 4 w 15"/>
                  <a:gd name="T61" fmla="*/ 16 h 17"/>
                  <a:gd name="T62" fmla="*/ 6 w 15"/>
                  <a:gd name="T63" fmla="*/ 17 h 17"/>
                  <a:gd name="T64" fmla="*/ 7 w 15"/>
                  <a:gd name="T6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7">
                    <a:moveTo>
                      <a:pt x="7" y="17"/>
                    </a:moveTo>
                    <a:lnTo>
                      <a:pt x="9" y="17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13" y="15"/>
                    </a:lnTo>
                    <a:lnTo>
                      <a:pt x="14" y="13"/>
                    </a:lnTo>
                    <a:lnTo>
                      <a:pt x="15" y="12"/>
                    </a:lnTo>
                    <a:lnTo>
                      <a:pt x="15" y="10"/>
                    </a:lnTo>
                    <a:lnTo>
                      <a:pt x="15" y="9"/>
                    </a:lnTo>
                    <a:lnTo>
                      <a:pt x="15" y="7"/>
                    </a:lnTo>
                    <a:lnTo>
                      <a:pt x="15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2" y="15"/>
                    </a:lnTo>
                    <a:lnTo>
                      <a:pt x="3" y="16"/>
                    </a:lnTo>
                    <a:lnTo>
                      <a:pt x="4" y="16"/>
                    </a:lnTo>
                    <a:lnTo>
                      <a:pt x="6" y="17"/>
                    </a:lnTo>
                    <a:lnTo>
                      <a:pt x="7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67" name="Freeform 821"/>
              <p:cNvSpPr>
                <a:spLocks/>
              </p:cNvSpPr>
              <p:nvPr/>
            </p:nvSpPr>
            <p:spPr bwMode="auto">
              <a:xfrm>
                <a:off x="2315" y="3261"/>
                <a:ext cx="86" cy="11"/>
              </a:xfrm>
              <a:custGeom>
                <a:avLst/>
                <a:gdLst>
                  <a:gd name="T0" fmla="*/ 86 w 86"/>
                  <a:gd name="T1" fmla="*/ 9 h 11"/>
                  <a:gd name="T2" fmla="*/ 43 w 86"/>
                  <a:gd name="T3" fmla="*/ 0 h 11"/>
                  <a:gd name="T4" fmla="*/ 0 w 86"/>
                  <a:gd name="T5" fmla="*/ 9 h 11"/>
                  <a:gd name="T6" fmla="*/ 0 w 86"/>
                  <a:gd name="T7" fmla="*/ 11 h 11"/>
                  <a:gd name="T8" fmla="*/ 43 w 86"/>
                  <a:gd name="T9" fmla="*/ 1 h 11"/>
                  <a:gd name="T10" fmla="*/ 86 w 86"/>
                  <a:gd name="T11" fmla="*/ 11 h 11"/>
                  <a:gd name="T12" fmla="*/ 86 w 86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11">
                    <a:moveTo>
                      <a:pt x="86" y="9"/>
                    </a:moveTo>
                    <a:lnTo>
                      <a:pt x="43" y="0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43" y="1"/>
                    </a:lnTo>
                    <a:lnTo>
                      <a:pt x="86" y="11"/>
                    </a:lnTo>
                    <a:lnTo>
                      <a:pt x="86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68" name="Rectangle 822"/>
              <p:cNvSpPr>
                <a:spLocks noChangeArrowheads="1"/>
              </p:cNvSpPr>
              <p:nvPr/>
            </p:nvSpPr>
            <p:spPr bwMode="auto">
              <a:xfrm>
                <a:off x="2309" y="3276"/>
                <a:ext cx="101" cy="10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69" name="Rectangle 823"/>
              <p:cNvSpPr>
                <a:spLocks noChangeArrowheads="1"/>
              </p:cNvSpPr>
              <p:nvPr/>
            </p:nvSpPr>
            <p:spPr bwMode="auto">
              <a:xfrm>
                <a:off x="2311" y="3279"/>
                <a:ext cx="97" cy="10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70" name="Rectangle 824"/>
              <p:cNvSpPr>
                <a:spLocks noChangeArrowheads="1"/>
              </p:cNvSpPr>
              <p:nvPr/>
            </p:nvSpPr>
            <p:spPr bwMode="auto">
              <a:xfrm>
                <a:off x="2321" y="3375"/>
                <a:ext cx="13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71" name="Rectangle 825"/>
              <p:cNvSpPr>
                <a:spLocks noChangeArrowheads="1"/>
              </p:cNvSpPr>
              <p:nvPr/>
            </p:nvSpPr>
            <p:spPr bwMode="auto">
              <a:xfrm>
                <a:off x="2344" y="337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72" name="Rectangle 826"/>
              <p:cNvSpPr>
                <a:spLocks noChangeArrowheads="1"/>
              </p:cNvSpPr>
              <p:nvPr/>
            </p:nvSpPr>
            <p:spPr bwMode="auto">
              <a:xfrm>
                <a:off x="2368" y="3375"/>
                <a:ext cx="13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73" name="Rectangle 827"/>
              <p:cNvSpPr>
                <a:spLocks noChangeArrowheads="1"/>
              </p:cNvSpPr>
              <p:nvPr/>
            </p:nvSpPr>
            <p:spPr bwMode="auto">
              <a:xfrm>
                <a:off x="2392" y="3375"/>
                <a:ext cx="13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74" name="Rectangle 828"/>
              <p:cNvSpPr>
                <a:spLocks noChangeArrowheads="1"/>
              </p:cNvSpPr>
              <p:nvPr/>
            </p:nvSpPr>
            <p:spPr bwMode="auto">
              <a:xfrm>
                <a:off x="2321" y="3370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75" name="Rectangle 829"/>
              <p:cNvSpPr>
                <a:spLocks noChangeArrowheads="1"/>
              </p:cNvSpPr>
              <p:nvPr/>
            </p:nvSpPr>
            <p:spPr bwMode="auto">
              <a:xfrm>
                <a:off x="2314" y="3368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76" name="Rectangle 830"/>
              <p:cNvSpPr>
                <a:spLocks noChangeArrowheads="1"/>
              </p:cNvSpPr>
              <p:nvPr/>
            </p:nvSpPr>
            <p:spPr bwMode="auto">
              <a:xfrm>
                <a:off x="2321" y="3345"/>
                <a:ext cx="84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77" name="Rectangle 831"/>
              <p:cNvSpPr>
                <a:spLocks noChangeArrowheads="1"/>
              </p:cNvSpPr>
              <p:nvPr/>
            </p:nvSpPr>
            <p:spPr bwMode="auto">
              <a:xfrm>
                <a:off x="2314" y="3343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78" name="Rectangle 832"/>
              <p:cNvSpPr>
                <a:spLocks noChangeArrowheads="1"/>
              </p:cNvSpPr>
              <p:nvPr/>
            </p:nvSpPr>
            <p:spPr bwMode="auto">
              <a:xfrm>
                <a:off x="2321" y="3320"/>
                <a:ext cx="84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79" name="Rectangle 833"/>
              <p:cNvSpPr>
                <a:spLocks noChangeArrowheads="1"/>
              </p:cNvSpPr>
              <p:nvPr/>
            </p:nvSpPr>
            <p:spPr bwMode="auto">
              <a:xfrm>
                <a:off x="2314" y="3318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80" name="Rectangle 834"/>
              <p:cNvSpPr>
                <a:spLocks noChangeArrowheads="1"/>
              </p:cNvSpPr>
              <p:nvPr/>
            </p:nvSpPr>
            <p:spPr bwMode="auto">
              <a:xfrm>
                <a:off x="2321" y="3296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81" name="Rectangle 835"/>
              <p:cNvSpPr>
                <a:spLocks noChangeArrowheads="1"/>
              </p:cNvSpPr>
              <p:nvPr/>
            </p:nvSpPr>
            <p:spPr bwMode="auto">
              <a:xfrm>
                <a:off x="2314" y="3294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82" name="Rectangle 836"/>
              <p:cNvSpPr>
                <a:spLocks noChangeArrowheads="1"/>
              </p:cNvSpPr>
              <p:nvPr/>
            </p:nvSpPr>
            <p:spPr bwMode="auto">
              <a:xfrm>
                <a:off x="2324" y="3308"/>
                <a:ext cx="8" cy="6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83" name="Rectangle 837"/>
              <p:cNvSpPr>
                <a:spLocks noChangeArrowheads="1"/>
              </p:cNvSpPr>
              <p:nvPr/>
            </p:nvSpPr>
            <p:spPr bwMode="auto">
              <a:xfrm>
                <a:off x="2325" y="3310"/>
                <a:ext cx="5" cy="60"/>
              </a:xfrm>
              <a:prstGeom prst="rect">
                <a:avLst/>
              </a:prstGeom>
              <a:solidFill>
                <a:srgbClr val="FF2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84" name="Rectangle 838"/>
              <p:cNvSpPr>
                <a:spLocks noChangeArrowheads="1"/>
              </p:cNvSpPr>
              <p:nvPr/>
            </p:nvSpPr>
            <p:spPr bwMode="auto">
              <a:xfrm>
                <a:off x="2347" y="3328"/>
                <a:ext cx="9" cy="4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85" name="Rectangle 839"/>
              <p:cNvSpPr>
                <a:spLocks noChangeArrowheads="1"/>
              </p:cNvSpPr>
              <p:nvPr/>
            </p:nvSpPr>
            <p:spPr bwMode="auto">
              <a:xfrm>
                <a:off x="2349" y="3331"/>
                <a:ext cx="5" cy="39"/>
              </a:xfrm>
              <a:prstGeom prst="rect">
                <a:avLst/>
              </a:prstGeom>
              <a:solidFill>
                <a:srgbClr val="B2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86" name="Rectangle 840"/>
              <p:cNvSpPr>
                <a:spLocks noChangeArrowheads="1"/>
              </p:cNvSpPr>
              <p:nvPr/>
            </p:nvSpPr>
            <p:spPr bwMode="auto">
              <a:xfrm>
                <a:off x="2370" y="3339"/>
                <a:ext cx="9" cy="3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87" name="Rectangle 841"/>
              <p:cNvSpPr>
                <a:spLocks noChangeArrowheads="1"/>
              </p:cNvSpPr>
              <p:nvPr/>
            </p:nvSpPr>
            <p:spPr bwMode="auto">
              <a:xfrm>
                <a:off x="2372" y="3342"/>
                <a:ext cx="5" cy="28"/>
              </a:xfrm>
              <a:prstGeom prst="rect">
                <a:avLst/>
              </a:prstGeom>
              <a:solidFill>
                <a:srgbClr val="FFAF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88" name="Rectangle 842"/>
              <p:cNvSpPr>
                <a:spLocks noChangeArrowheads="1"/>
              </p:cNvSpPr>
              <p:nvPr/>
            </p:nvSpPr>
            <p:spPr bwMode="auto">
              <a:xfrm>
                <a:off x="2394" y="3300"/>
                <a:ext cx="9" cy="7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89" name="Rectangle 843"/>
              <p:cNvSpPr>
                <a:spLocks noChangeArrowheads="1"/>
              </p:cNvSpPr>
              <p:nvPr/>
            </p:nvSpPr>
            <p:spPr bwMode="auto">
              <a:xfrm>
                <a:off x="2396" y="3302"/>
                <a:ext cx="5" cy="68"/>
              </a:xfrm>
              <a:prstGeom prst="rect">
                <a:avLst/>
              </a:prstGeom>
              <a:solidFill>
                <a:srgbClr val="FF6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90" name="Rectangle 844"/>
              <p:cNvSpPr>
                <a:spLocks noChangeArrowheads="1"/>
              </p:cNvSpPr>
              <p:nvPr/>
            </p:nvSpPr>
            <p:spPr bwMode="auto">
              <a:xfrm>
                <a:off x="2305" y="3383"/>
                <a:ext cx="109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91" name="Rectangle 845"/>
              <p:cNvSpPr>
                <a:spLocks noChangeArrowheads="1"/>
              </p:cNvSpPr>
              <p:nvPr/>
            </p:nvSpPr>
            <p:spPr bwMode="auto">
              <a:xfrm>
                <a:off x="2308" y="3385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92" name="Rectangle 846"/>
              <p:cNvSpPr>
                <a:spLocks noChangeArrowheads="1"/>
              </p:cNvSpPr>
              <p:nvPr/>
            </p:nvSpPr>
            <p:spPr bwMode="auto">
              <a:xfrm>
                <a:off x="2305" y="3270"/>
                <a:ext cx="109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93" name="Rectangle 847"/>
              <p:cNvSpPr>
                <a:spLocks noChangeArrowheads="1"/>
              </p:cNvSpPr>
              <p:nvPr/>
            </p:nvSpPr>
            <p:spPr bwMode="auto">
              <a:xfrm>
                <a:off x="2307" y="3272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94" name="Freeform 848"/>
              <p:cNvSpPr>
                <a:spLocks/>
              </p:cNvSpPr>
              <p:nvPr/>
            </p:nvSpPr>
            <p:spPr bwMode="auto">
              <a:xfrm>
                <a:off x="2354" y="3258"/>
                <a:ext cx="7" cy="7"/>
              </a:xfrm>
              <a:custGeom>
                <a:avLst/>
                <a:gdLst>
                  <a:gd name="T0" fmla="*/ 4 w 7"/>
                  <a:gd name="T1" fmla="*/ 7 h 7"/>
                  <a:gd name="T2" fmla="*/ 4 w 7"/>
                  <a:gd name="T3" fmla="*/ 7 h 7"/>
                  <a:gd name="T4" fmla="*/ 5 w 7"/>
                  <a:gd name="T5" fmla="*/ 7 h 7"/>
                  <a:gd name="T6" fmla="*/ 6 w 7"/>
                  <a:gd name="T7" fmla="*/ 7 h 7"/>
                  <a:gd name="T8" fmla="*/ 6 w 7"/>
                  <a:gd name="T9" fmla="*/ 6 h 7"/>
                  <a:gd name="T10" fmla="*/ 7 w 7"/>
                  <a:gd name="T11" fmla="*/ 6 h 7"/>
                  <a:gd name="T12" fmla="*/ 7 w 7"/>
                  <a:gd name="T13" fmla="*/ 5 h 7"/>
                  <a:gd name="T14" fmla="*/ 7 w 7"/>
                  <a:gd name="T15" fmla="*/ 5 h 7"/>
                  <a:gd name="T16" fmla="*/ 7 w 7"/>
                  <a:gd name="T17" fmla="*/ 4 h 7"/>
                  <a:gd name="T18" fmla="*/ 7 w 7"/>
                  <a:gd name="T19" fmla="*/ 3 h 7"/>
                  <a:gd name="T20" fmla="*/ 7 w 7"/>
                  <a:gd name="T21" fmla="*/ 2 h 7"/>
                  <a:gd name="T22" fmla="*/ 7 w 7"/>
                  <a:gd name="T23" fmla="*/ 2 h 7"/>
                  <a:gd name="T24" fmla="*/ 6 w 7"/>
                  <a:gd name="T25" fmla="*/ 1 h 7"/>
                  <a:gd name="T26" fmla="*/ 6 w 7"/>
                  <a:gd name="T27" fmla="*/ 1 h 7"/>
                  <a:gd name="T28" fmla="*/ 5 w 7"/>
                  <a:gd name="T29" fmla="*/ 1 h 7"/>
                  <a:gd name="T30" fmla="*/ 4 w 7"/>
                  <a:gd name="T31" fmla="*/ 0 h 7"/>
                  <a:gd name="T32" fmla="*/ 4 w 7"/>
                  <a:gd name="T33" fmla="*/ 0 h 7"/>
                  <a:gd name="T34" fmla="*/ 3 w 7"/>
                  <a:gd name="T35" fmla="*/ 0 h 7"/>
                  <a:gd name="T36" fmla="*/ 2 w 7"/>
                  <a:gd name="T37" fmla="*/ 1 h 7"/>
                  <a:gd name="T38" fmla="*/ 2 w 7"/>
                  <a:gd name="T39" fmla="*/ 1 h 7"/>
                  <a:gd name="T40" fmla="*/ 1 w 7"/>
                  <a:gd name="T41" fmla="*/ 1 h 7"/>
                  <a:gd name="T42" fmla="*/ 1 w 7"/>
                  <a:gd name="T43" fmla="*/ 2 h 7"/>
                  <a:gd name="T44" fmla="*/ 1 w 7"/>
                  <a:gd name="T45" fmla="*/ 2 h 7"/>
                  <a:gd name="T46" fmla="*/ 0 w 7"/>
                  <a:gd name="T47" fmla="*/ 3 h 7"/>
                  <a:gd name="T48" fmla="*/ 0 w 7"/>
                  <a:gd name="T49" fmla="*/ 4 h 7"/>
                  <a:gd name="T50" fmla="*/ 0 w 7"/>
                  <a:gd name="T51" fmla="*/ 5 h 7"/>
                  <a:gd name="T52" fmla="*/ 1 w 7"/>
                  <a:gd name="T53" fmla="*/ 5 h 7"/>
                  <a:gd name="T54" fmla="*/ 1 w 7"/>
                  <a:gd name="T55" fmla="*/ 6 h 7"/>
                  <a:gd name="T56" fmla="*/ 1 w 7"/>
                  <a:gd name="T57" fmla="*/ 6 h 7"/>
                  <a:gd name="T58" fmla="*/ 2 w 7"/>
                  <a:gd name="T59" fmla="*/ 7 h 7"/>
                  <a:gd name="T60" fmla="*/ 2 w 7"/>
                  <a:gd name="T61" fmla="*/ 7 h 7"/>
                  <a:gd name="T62" fmla="*/ 3 w 7"/>
                  <a:gd name="T63" fmla="*/ 7 h 7"/>
                  <a:gd name="T64" fmla="*/ 4 w 7"/>
                  <a:gd name="T6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lnTo>
                      <a:pt x="4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95" name="Freeform 849"/>
              <p:cNvSpPr>
                <a:spLocks/>
              </p:cNvSpPr>
              <p:nvPr/>
            </p:nvSpPr>
            <p:spPr bwMode="auto">
              <a:xfrm>
                <a:off x="2355" y="3259"/>
                <a:ext cx="5" cy="5"/>
              </a:xfrm>
              <a:custGeom>
                <a:avLst/>
                <a:gdLst>
                  <a:gd name="T0" fmla="*/ 3 w 5"/>
                  <a:gd name="T1" fmla="*/ 5 h 5"/>
                  <a:gd name="T2" fmla="*/ 4 w 5"/>
                  <a:gd name="T3" fmla="*/ 5 h 5"/>
                  <a:gd name="T4" fmla="*/ 4 w 5"/>
                  <a:gd name="T5" fmla="*/ 4 h 5"/>
                  <a:gd name="T6" fmla="*/ 5 w 5"/>
                  <a:gd name="T7" fmla="*/ 4 h 5"/>
                  <a:gd name="T8" fmla="*/ 5 w 5"/>
                  <a:gd name="T9" fmla="*/ 3 h 5"/>
                  <a:gd name="T10" fmla="*/ 5 w 5"/>
                  <a:gd name="T11" fmla="*/ 2 h 5"/>
                  <a:gd name="T12" fmla="*/ 4 w 5"/>
                  <a:gd name="T13" fmla="*/ 1 h 5"/>
                  <a:gd name="T14" fmla="*/ 4 w 5"/>
                  <a:gd name="T15" fmla="*/ 1 h 5"/>
                  <a:gd name="T16" fmla="*/ 3 w 5"/>
                  <a:gd name="T17" fmla="*/ 0 h 5"/>
                  <a:gd name="T18" fmla="*/ 2 w 5"/>
                  <a:gd name="T19" fmla="*/ 1 h 5"/>
                  <a:gd name="T20" fmla="*/ 1 w 5"/>
                  <a:gd name="T21" fmla="*/ 1 h 5"/>
                  <a:gd name="T22" fmla="*/ 1 w 5"/>
                  <a:gd name="T23" fmla="*/ 2 h 5"/>
                  <a:gd name="T24" fmla="*/ 0 w 5"/>
                  <a:gd name="T25" fmla="*/ 3 h 5"/>
                  <a:gd name="T26" fmla="*/ 1 w 5"/>
                  <a:gd name="T27" fmla="*/ 4 h 5"/>
                  <a:gd name="T28" fmla="*/ 1 w 5"/>
                  <a:gd name="T29" fmla="*/ 4 h 5"/>
                  <a:gd name="T30" fmla="*/ 2 w 5"/>
                  <a:gd name="T31" fmla="*/ 5 h 5"/>
                  <a:gd name="T32" fmla="*/ 3 w 5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lnTo>
                      <a:pt x="4" y="5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96" name="Freeform 850"/>
              <p:cNvSpPr>
                <a:spLocks/>
              </p:cNvSpPr>
              <p:nvPr/>
            </p:nvSpPr>
            <p:spPr bwMode="auto">
              <a:xfrm>
                <a:off x="2406" y="3323"/>
                <a:ext cx="90" cy="106"/>
              </a:xfrm>
              <a:custGeom>
                <a:avLst/>
                <a:gdLst>
                  <a:gd name="T0" fmla="*/ 75 w 90"/>
                  <a:gd name="T1" fmla="*/ 34 h 106"/>
                  <a:gd name="T2" fmla="*/ 78 w 90"/>
                  <a:gd name="T3" fmla="*/ 33 h 106"/>
                  <a:gd name="T4" fmla="*/ 83 w 90"/>
                  <a:gd name="T5" fmla="*/ 30 h 106"/>
                  <a:gd name="T6" fmla="*/ 85 w 90"/>
                  <a:gd name="T7" fmla="*/ 28 h 106"/>
                  <a:gd name="T8" fmla="*/ 86 w 90"/>
                  <a:gd name="T9" fmla="*/ 27 h 106"/>
                  <a:gd name="T10" fmla="*/ 87 w 90"/>
                  <a:gd name="T11" fmla="*/ 18 h 106"/>
                  <a:gd name="T12" fmla="*/ 86 w 90"/>
                  <a:gd name="T13" fmla="*/ 16 h 106"/>
                  <a:gd name="T14" fmla="*/ 84 w 90"/>
                  <a:gd name="T15" fmla="*/ 11 h 106"/>
                  <a:gd name="T16" fmla="*/ 80 w 90"/>
                  <a:gd name="T17" fmla="*/ 5 h 106"/>
                  <a:gd name="T18" fmla="*/ 74 w 90"/>
                  <a:gd name="T19" fmla="*/ 1 h 106"/>
                  <a:gd name="T20" fmla="*/ 71 w 90"/>
                  <a:gd name="T21" fmla="*/ 0 h 106"/>
                  <a:gd name="T22" fmla="*/ 68 w 90"/>
                  <a:gd name="T23" fmla="*/ 0 h 106"/>
                  <a:gd name="T24" fmla="*/ 64 w 90"/>
                  <a:gd name="T25" fmla="*/ 0 h 106"/>
                  <a:gd name="T26" fmla="*/ 55 w 90"/>
                  <a:gd name="T27" fmla="*/ 0 h 106"/>
                  <a:gd name="T28" fmla="*/ 47 w 90"/>
                  <a:gd name="T29" fmla="*/ 0 h 106"/>
                  <a:gd name="T30" fmla="*/ 43 w 90"/>
                  <a:gd name="T31" fmla="*/ 0 h 106"/>
                  <a:gd name="T32" fmla="*/ 40 w 90"/>
                  <a:gd name="T33" fmla="*/ 0 h 106"/>
                  <a:gd name="T34" fmla="*/ 37 w 90"/>
                  <a:gd name="T35" fmla="*/ 1 h 106"/>
                  <a:gd name="T36" fmla="*/ 32 w 90"/>
                  <a:gd name="T37" fmla="*/ 4 h 106"/>
                  <a:gd name="T38" fmla="*/ 30 w 90"/>
                  <a:gd name="T39" fmla="*/ 6 h 106"/>
                  <a:gd name="T40" fmla="*/ 25 w 90"/>
                  <a:gd name="T41" fmla="*/ 14 h 106"/>
                  <a:gd name="T42" fmla="*/ 22 w 90"/>
                  <a:gd name="T43" fmla="*/ 19 h 106"/>
                  <a:gd name="T44" fmla="*/ 5 w 90"/>
                  <a:gd name="T45" fmla="*/ 14 h 106"/>
                  <a:gd name="T46" fmla="*/ 3 w 90"/>
                  <a:gd name="T47" fmla="*/ 11 h 106"/>
                  <a:gd name="T48" fmla="*/ 1 w 90"/>
                  <a:gd name="T49" fmla="*/ 10 h 106"/>
                  <a:gd name="T50" fmla="*/ 0 w 90"/>
                  <a:gd name="T51" fmla="*/ 15 h 106"/>
                  <a:gd name="T52" fmla="*/ 3 w 90"/>
                  <a:gd name="T53" fmla="*/ 24 h 106"/>
                  <a:gd name="T54" fmla="*/ 6 w 90"/>
                  <a:gd name="T55" fmla="*/ 26 h 106"/>
                  <a:gd name="T56" fmla="*/ 9 w 90"/>
                  <a:gd name="T57" fmla="*/ 27 h 106"/>
                  <a:gd name="T58" fmla="*/ 13 w 90"/>
                  <a:gd name="T59" fmla="*/ 29 h 106"/>
                  <a:gd name="T60" fmla="*/ 18 w 90"/>
                  <a:gd name="T61" fmla="*/ 31 h 106"/>
                  <a:gd name="T62" fmla="*/ 23 w 90"/>
                  <a:gd name="T63" fmla="*/ 31 h 106"/>
                  <a:gd name="T64" fmla="*/ 27 w 90"/>
                  <a:gd name="T65" fmla="*/ 30 h 106"/>
                  <a:gd name="T66" fmla="*/ 32 w 90"/>
                  <a:gd name="T67" fmla="*/ 28 h 106"/>
                  <a:gd name="T68" fmla="*/ 18 w 90"/>
                  <a:gd name="T69" fmla="*/ 79 h 106"/>
                  <a:gd name="T70" fmla="*/ 33 w 90"/>
                  <a:gd name="T71" fmla="*/ 94 h 106"/>
                  <a:gd name="T72" fmla="*/ 41 w 90"/>
                  <a:gd name="T73" fmla="*/ 100 h 106"/>
                  <a:gd name="T74" fmla="*/ 36 w 90"/>
                  <a:gd name="T75" fmla="*/ 101 h 106"/>
                  <a:gd name="T76" fmla="*/ 31 w 90"/>
                  <a:gd name="T77" fmla="*/ 105 h 106"/>
                  <a:gd name="T78" fmla="*/ 49 w 90"/>
                  <a:gd name="T79" fmla="*/ 106 h 106"/>
                  <a:gd name="T80" fmla="*/ 53 w 90"/>
                  <a:gd name="T81" fmla="*/ 100 h 106"/>
                  <a:gd name="T82" fmla="*/ 50 w 90"/>
                  <a:gd name="T83" fmla="*/ 95 h 106"/>
                  <a:gd name="T84" fmla="*/ 50 w 90"/>
                  <a:gd name="T85" fmla="*/ 83 h 106"/>
                  <a:gd name="T86" fmla="*/ 59 w 90"/>
                  <a:gd name="T87" fmla="*/ 86 h 106"/>
                  <a:gd name="T88" fmla="*/ 60 w 90"/>
                  <a:gd name="T89" fmla="*/ 96 h 106"/>
                  <a:gd name="T90" fmla="*/ 58 w 90"/>
                  <a:gd name="T91" fmla="*/ 101 h 106"/>
                  <a:gd name="T92" fmla="*/ 57 w 90"/>
                  <a:gd name="T93" fmla="*/ 104 h 106"/>
                  <a:gd name="T94" fmla="*/ 62 w 90"/>
                  <a:gd name="T95" fmla="*/ 104 h 106"/>
                  <a:gd name="T96" fmla="*/ 80 w 90"/>
                  <a:gd name="T97" fmla="*/ 104 h 106"/>
                  <a:gd name="T98" fmla="*/ 75 w 90"/>
                  <a:gd name="T99" fmla="*/ 101 h 106"/>
                  <a:gd name="T100" fmla="*/ 72 w 90"/>
                  <a:gd name="T101" fmla="*/ 99 h 106"/>
                  <a:gd name="T102" fmla="*/ 80 w 90"/>
                  <a:gd name="T103" fmla="*/ 8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106">
                    <a:moveTo>
                      <a:pt x="82" y="79"/>
                    </a:moveTo>
                    <a:lnTo>
                      <a:pt x="90" y="79"/>
                    </a:lnTo>
                    <a:lnTo>
                      <a:pt x="75" y="42"/>
                    </a:lnTo>
                    <a:lnTo>
                      <a:pt x="75" y="34"/>
                    </a:lnTo>
                    <a:lnTo>
                      <a:pt x="75" y="34"/>
                    </a:lnTo>
                    <a:lnTo>
                      <a:pt x="76" y="34"/>
                    </a:lnTo>
                    <a:lnTo>
                      <a:pt x="77" y="34"/>
                    </a:lnTo>
                    <a:lnTo>
                      <a:pt x="78" y="33"/>
                    </a:lnTo>
                    <a:lnTo>
                      <a:pt x="79" y="33"/>
                    </a:lnTo>
                    <a:lnTo>
                      <a:pt x="80" y="32"/>
                    </a:lnTo>
                    <a:lnTo>
                      <a:pt x="81" y="31"/>
                    </a:lnTo>
                    <a:lnTo>
                      <a:pt x="83" y="30"/>
                    </a:lnTo>
                    <a:lnTo>
                      <a:pt x="83" y="30"/>
                    </a:lnTo>
                    <a:lnTo>
                      <a:pt x="84" y="29"/>
                    </a:lnTo>
                    <a:lnTo>
                      <a:pt x="84" y="29"/>
                    </a:lnTo>
                    <a:lnTo>
                      <a:pt x="85" y="28"/>
                    </a:lnTo>
                    <a:lnTo>
                      <a:pt x="85" y="28"/>
                    </a:lnTo>
                    <a:lnTo>
                      <a:pt x="85" y="28"/>
                    </a:lnTo>
                    <a:lnTo>
                      <a:pt x="86" y="27"/>
                    </a:lnTo>
                    <a:lnTo>
                      <a:pt x="86" y="27"/>
                    </a:lnTo>
                    <a:lnTo>
                      <a:pt x="86" y="25"/>
                    </a:lnTo>
                    <a:lnTo>
                      <a:pt x="87" y="23"/>
                    </a:lnTo>
                    <a:lnTo>
                      <a:pt x="87" y="21"/>
                    </a:lnTo>
                    <a:lnTo>
                      <a:pt x="87" y="18"/>
                    </a:lnTo>
                    <a:lnTo>
                      <a:pt x="87" y="18"/>
                    </a:lnTo>
                    <a:lnTo>
                      <a:pt x="87" y="18"/>
                    </a:lnTo>
                    <a:lnTo>
                      <a:pt x="87" y="17"/>
                    </a:lnTo>
                    <a:lnTo>
                      <a:pt x="86" y="16"/>
                    </a:lnTo>
                    <a:lnTo>
                      <a:pt x="86" y="15"/>
                    </a:lnTo>
                    <a:lnTo>
                      <a:pt x="85" y="14"/>
                    </a:lnTo>
                    <a:lnTo>
                      <a:pt x="85" y="12"/>
                    </a:lnTo>
                    <a:lnTo>
                      <a:pt x="84" y="11"/>
                    </a:lnTo>
                    <a:lnTo>
                      <a:pt x="83" y="9"/>
                    </a:lnTo>
                    <a:lnTo>
                      <a:pt x="82" y="8"/>
                    </a:lnTo>
                    <a:lnTo>
                      <a:pt x="81" y="6"/>
                    </a:lnTo>
                    <a:lnTo>
                      <a:pt x="80" y="5"/>
                    </a:lnTo>
                    <a:lnTo>
                      <a:pt x="78" y="4"/>
                    </a:lnTo>
                    <a:lnTo>
                      <a:pt x="77" y="3"/>
                    </a:lnTo>
                    <a:lnTo>
                      <a:pt x="75" y="2"/>
                    </a:lnTo>
                    <a:lnTo>
                      <a:pt x="74" y="1"/>
                    </a:lnTo>
                    <a:lnTo>
                      <a:pt x="73" y="1"/>
                    </a:lnTo>
                    <a:lnTo>
                      <a:pt x="73" y="0"/>
                    </a:lnTo>
                    <a:lnTo>
                      <a:pt x="72" y="0"/>
                    </a:lnTo>
                    <a:lnTo>
                      <a:pt x="71" y="0"/>
                    </a:lnTo>
                    <a:lnTo>
                      <a:pt x="70" y="0"/>
                    </a:lnTo>
                    <a:lnTo>
                      <a:pt x="69" y="0"/>
                    </a:lnTo>
                    <a:lnTo>
                      <a:pt x="69" y="0"/>
                    </a:lnTo>
                    <a:lnTo>
                      <a:pt x="68" y="0"/>
                    </a:lnTo>
                    <a:lnTo>
                      <a:pt x="68" y="0"/>
                    </a:lnTo>
                    <a:lnTo>
                      <a:pt x="67" y="0"/>
                    </a:lnTo>
                    <a:lnTo>
                      <a:pt x="66" y="0"/>
                    </a:lnTo>
                    <a:lnTo>
                      <a:pt x="64" y="0"/>
                    </a:lnTo>
                    <a:lnTo>
                      <a:pt x="62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5" y="0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41" y="0"/>
                    </a:lnTo>
                    <a:lnTo>
                      <a:pt x="40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7" y="1"/>
                    </a:lnTo>
                    <a:lnTo>
                      <a:pt x="37" y="1"/>
                    </a:lnTo>
                    <a:lnTo>
                      <a:pt x="36" y="1"/>
                    </a:lnTo>
                    <a:lnTo>
                      <a:pt x="35" y="2"/>
                    </a:lnTo>
                    <a:lnTo>
                      <a:pt x="33" y="3"/>
                    </a:lnTo>
                    <a:lnTo>
                      <a:pt x="32" y="4"/>
                    </a:lnTo>
                    <a:lnTo>
                      <a:pt x="31" y="5"/>
                    </a:lnTo>
                    <a:lnTo>
                      <a:pt x="31" y="6"/>
                    </a:lnTo>
                    <a:lnTo>
                      <a:pt x="30" y="6"/>
                    </a:lnTo>
                    <a:lnTo>
                      <a:pt x="30" y="6"/>
                    </a:lnTo>
                    <a:lnTo>
                      <a:pt x="29" y="8"/>
                    </a:lnTo>
                    <a:lnTo>
                      <a:pt x="27" y="10"/>
                    </a:lnTo>
                    <a:lnTo>
                      <a:pt x="26" y="12"/>
                    </a:lnTo>
                    <a:lnTo>
                      <a:pt x="25" y="14"/>
                    </a:lnTo>
                    <a:lnTo>
                      <a:pt x="24" y="16"/>
                    </a:lnTo>
                    <a:lnTo>
                      <a:pt x="23" y="17"/>
                    </a:lnTo>
                    <a:lnTo>
                      <a:pt x="23" y="18"/>
                    </a:lnTo>
                    <a:lnTo>
                      <a:pt x="22" y="19"/>
                    </a:lnTo>
                    <a:lnTo>
                      <a:pt x="7" y="17"/>
                    </a:lnTo>
                    <a:lnTo>
                      <a:pt x="6" y="16"/>
                    </a:lnTo>
                    <a:lnTo>
                      <a:pt x="6" y="15"/>
                    </a:lnTo>
                    <a:lnTo>
                      <a:pt x="5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2" y="10"/>
                    </a:lnTo>
                    <a:lnTo>
                      <a:pt x="1" y="10"/>
                    </a:lnTo>
                    <a:lnTo>
                      <a:pt x="1" y="10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2" y="24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4" y="25"/>
                    </a:lnTo>
                    <a:lnTo>
                      <a:pt x="5" y="25"/>
                    </a:lnTo>
                    <a:lnTo>
                      <a:pt x="6" y="26"/>
                    </a:lnTo>
                    <a:lnTo>
                      <a:pt x="6" y="26"/>
                    </a:lnTo>
                    <a:lnTo>
                      <a:pt x="7" y="26"/>
                    </a:lnTo>
                    <a:lnTo>
                      <a:pt x="7" y="26"/>
                    </a:lnTo>
                    <a:lnTo>
                      <a:pt x="8" y="27"/>
                    </a:lnTo>
                    <a:lnTo>
                      <a:pt x="9" y="27"/>
                    </a:lnTo>
                    <a:lnTo>
                      <a:pt x="10" y="28"/>
                    </a:lnTo>
                    <a:lnTo>
                      <a:pt x="11" y="28"/>
                    </a:lnTo>
                    <a:lnTo>
                      <a:pt x="12" y="28"/>
                    </a:lnTo>
                    <a:lnTo>
                      <a:pt x="13" y="29"/>
                    </a:lnTo>
                    <a:lnTo>
                      <a:pt x="15" y="29"/>
                    </a:lnTo>
                    <a:lnTo>
                      <a:pt x="16" y="30"/>
                    </a:lnTo>
                    <a:lnTo>
                      <a:pt x="17" y="30"/>
                    </a:lnTo>
                    <a:lnTo>
                      <a:pt x="18" y="31"/>
                    </a:lnTo>
                    <a:lnTo>
                      <a:pt x="19" y="31"/>
                    </a:lnTo>
                    <a:lnTo>
                      <a:pt x="21" y="31"/>
                    </a:lnTo>
                    <a:lnTo>
                      <a:pt x="22" y="31"/>
                    </a:lnTo>
                    <a:lnTo>
                      <a:pt x="23" y="31"/>
                    </a:lnTo>
                    <a:lnTo>
                      <a:pt x="24" y="31"/>
                    </a:lnTo>
                    <a:lnTo>
                      <a:pt x="24" y="31"/>
                    </a:lnTo>
                    <a:lnTo>
                      <a:pt x="26" y="31"/>
                    </a:lnTo>
                    <a:lnTo>
                      <a:pt x="27" y="30"/>
                    </a:lnTo>
                    <a:lnTo>
                      <a:pt x="28" y="30"/>
                    </a:lnTo>
                    <a:lnTo>
                      <a:pt x="29" y="29"/>
                    </a:lnTo>
                    <a:lnTo>
                      <a:pt x="31" y="29"/>
                    </a:lnTo>
                    <a:lnTo>
                      <a:pt x="32" y="28"/>
                    </a:lnTo>
                    <a:lnTo>
                      <a:pt x="33" y="27"/>
                    </a:lnTo>
                    <a:lnTo>
                      <a:pt x="35" y="26"/>
                    </a:lnTo>
                    <a:lnTo>
                      <a:pt x="35" y="40"/>
                    </a:lnTo>
                    <a:lnTo>
                      <a:pt x="18" y="79"/>
                    </a:lnTo>
                    <a:lnTo>
                      <a:pt x="28" y="79"/>
                    </a:lnTo>
                    <a:lnTo>
                      <a:pt x="29" y="85"/>
                    </a:lnTo>
                    <a:lnTo>
                      <a:pt x="31" y="90"/>
                    </a:lnTo>
                    <a:lnTo>
                      <a:pt x="33" y="94"/>
                    </a:lnTo>
                    <a:lnTo>
                      <a:pt x="36" y="96"/>
                    </a:lnTo>
                    <a:lnTo>
                      <a:pt x="38" y="98"/>
                    </a:lnTo>
                    <a:lnTo>
                      <a:pt x="40" y="99"/>
                    </a:lnTo>
                    <a:lnTo>
                      <a:pt x="41" y="100"/>
                    </a:lnTo>
                    <a:lnTo>
                      <a:pt x="41" y="100"/>
                    </a:lnTo>
                    <a:lnTo>
                      <a:pt x="39" y="100"/>
                    </a:lnTo>
                    <a:lnTo>
                      <a:pt x="37" y="100"/>
                    </a:lnTo>
                    <a:lnTo>
                      <a:pt x="36" y="101"/>
                    </a:lnTo>
                    <a:lnTo>
                      <a:pt x="34" y="102"/>
                    </a:lnTo>
                    <a:lnTo>
                      <a:pt x="33" y="103"/>
                    </a:lnTo>
                    <a:lnTo>
                      <a:pt x="32" y="104"/>
                    </a:lnTo>
                    <a:lnTo>
                      <a:pt x="31" y="105"/>
                    </a:lnTo>
                    <a:lnTo>
                      <a:pt x="31" y="106"/>
                    </a:lnTo>
                    <a:lnTo>
                      <a:pt x="44" y="106"/>
                    </a:lnTo>
                    <a:lnTo>
                      <a:pt x="49" y="103"/>
                    </a:lnTo>
                    <a:lnTo>
                      <a:pt x="49" y="106"/>
                    </a:lnTo>
                    <a:lnTo>
                      <a:pt x="52" y="106"/>
                    </a:lnTo>
                    <a:lnTo>
                      <a:pt x="53" y="104"/>
                    </a:lnTo>
                    <a:lnTo>
                      <a:pt x="53" y="102"/>
                    </a:lnTo>
                    <a:lnTo>
                      <a:pt x="53" y="100"/>
                    </a:lnTo>
                    <a:lnTo>
                      <a:pt x="52" y="99"/>
                    </a:lnTo>
                    <a:lnTo>
                      <a:pt x="51" y="98"/>
                    </a:lnTo>
                    <a:lnTo>
                      <a:pt x="51" y="97"/>
                    </a:lnTo>
                    <a:lnTo>
                      <a:pt x="50" y="95"/>
                    </a:lnTo>
                    <a:lnTo>
                      <a:pt x="50" y="93"/>
                    </a:lnTo>
                    <a:lnTo>
                      <a:pt x="50" y="90"/>
                    </a:lnTo>
                    <a:lnTo>
                      <a:pt x="50" y="87"/>
                    </a:lnTo>
                    <a:lnTo>
                      <a:pt x="50" y="83"/>
                    </a:lnTo>
                    <a:lnTo>
                      <a:pt x="51" y="79"/>
                    </a:lnTo>
                    <a:lnTo>
                      <a:pt x="58" y="79"/>
                    </a:lnTo>
                    <a:lnTo>
                      <a:pt x="59" y="83"/>
                    </a:lnTo>
                    <a:lnTo>
                      <a:pt x="59" y="86"/>
                    </a:lnTo>
                    <a:lnTo>
                      <a:pt x="60" y="89"/>
                    </a:lnTo>
                    <a:lnTo>
                      <a:pt x="60" y="91"/>
                    </a:lnTo>
                    <a:lnTo>
                      <a:pt x="60" y="94"/>
                    </a:lnTo>
                    <a:lnTo>
                      <a:pt x="60" y="96"/>
                    </a:lnTo>
                    <a:lnTo>
                      <a:pt x="60" y="97"/>
                    </a:lnTo>
                    <a:lnTo>
                      <a:pt x="60" y="99"/>
                    </a:lnTo>
                    <a:lnTo>
                      <a:pt x="59" y="100"/>
                    </a:lnTo>
                    <a:lnTo>
                      <a:pt x="58" y="101"/>
                    </a:lnTo>
                    <a:lnTo>
                      <a:pt x="58" y="102"/>
                    </a:lnTo>
                    <a:lnTo>
                      <a:pt x="57" y="103"/>
                    </a:lnTo>
                    <a:lnTo>
                      <a:pt x="57" y="103"/>
                    </a:lnTo>
                    <a:lnTo>
                      <a:pt x="57" y="104"/>
                    </a:lnTo>
                    <a:lnTo>
                      <a:pt x="58" y="105"/>
                    </a:lnTo>
                    <a:lnTo>
                      <a:pt x="58" y="106"/>
                    </a:lnTo>
                    <a:lnTo>
                      <a:pt x="62" y="106"/>
                    </a:lnTo>
                    <a:lnTo>
                      <a:pt x="62" y="104"/>
                    </a:lnTo>
                    <a:lnTo>
                      <a:pt x="67" y="106"/>
                    </a:lnTo>
                    <a:lnTo>
                      <a:pt x="81" y="106"/>
                    </a:lnTo>
                    <a:lnTo>
                      <a:pt x="81" y="105"/>
                    </a:lnTo>
                    <a:lnTo>
                      <a:pt x="80" y="104"/>
                    </a:lnTo>
                    <a:lnTo>
                      <a:pt x="79" y="103"/>
                    </a:lnTo>
                    <a:lnTo>
                      <a:pt x="78" y="102"/>
                    </a:lnTo>
                    <a:lnTo>
                      <a:pt x="76" y="101"/>
                    </a:lnTo>
                    <a:lnTo>
                      <a:pt x="75" y="101"/>
                    </a:lnTo>
                    <a:lnTo>
                      <a:pt x="73" y="100"/>
                    </a:lnTo>
                    <a:lnTo>
                      <a:pt x="70" y="100"/>
                    </a:lnTo>
                    <a:lnTo>
                      <a:pt x="71" y="100"/>
                    </a:lnTo>
                    <a:lnTo>
                      <a:pt x="72" y="99"/>
                    </a:lnTo>
                    <a:lnTo>
                      <a:pt x="74" y="98"/>
                    </a:lnTo>
                    <a:lnTo>
                      <a:pt x="76" y="96"/>
                    </a:lnTo>
                    <a:lnTo>
                      <a:pt x="78" y="93"/>
                    </a:lnTo>
                    <a:lnTo>
                      <a:pt x="80" y="89"/>
                    </a:lnTo>
                    <a:lnTo>
                      <a:pt x="81" y="85"/>
                    </a:lnTo>
                    <a:lnTo>
                      <a:pt x="82" y="7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97" name="Freeform 851"/>
              <p:cNvSpPr>
                <a:spLocks/>
              </p:cNvSpPr>
              <p:nvPr/>
            </p:nvSpPr>
            <p:spPr bwMode="auto">
              <a:xfrm>
                <a:off x="2449" y="3308"/>
                <a:ext cx="26" cy="23"/>
              </a:xfrm>
              <a:custGeom>
                <a:avLst/>
                <a:gdLst>
                  <a:gd name="T0" fmla="*/ 26 w 26"/>
                  <a:gd name="T1" fmla="*/ 23 h 23"/>
                  <a:gd name="T2" fmla="*/ 26 w 26"/>
                  <a:gd name="T3" fmla="*/ 0 h 23"/>
                  <a:gd name="T4" fmla="*/ 0 w 26"/>
                  <a:gd name="T5" fmla="*/ 5 h 23"/>
                  <a:gd name="T6" fmla="*/ 0 w 26"/>
                  <a:gd name="T7" fmla="*/ 23 h 23"/>
                  <a:gd name="T8" fmla="*/ 26 w 26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6" y="23"/>
                    </a:moveTo>
                    <a:lnTo>
                      <a:pt x="26" y="0"/>
                    </a:lnTo>
                    <a:lnTo>
                      <a:pt x="0" y="5"/>
                    </a:lnTo>
                    <a:lnTo>
                      <a:pt x="0" y="23"/>
                    </a:lnTo>
                    <a:lnTo>
                      <a:pt x="26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98" name="Freeform 852"/>
              <p:cNvSpPr>
                <a:spLocks/>
              </p:cNvSpPr>
              <p:nvPr/>
            </p:nvSpPr>
            <p:spPr bwMode="auto">
              <a:xfrm>
                <a:off x="2415" y="3324"/>
                <a:ext cx="77" cy="76"/>
              </a:xfrm>
              <a:custGeom>
                <a:avLst/>
                <a:gdLst>
                  <a:gd name="T0" fmla="*/ 35 w 77"/>
                  <a:gd name="T1" fmla="*/ 0 h 76"/>
                  <a:gd name="T2" fmla="*/ 33 w 77"/>
                  <a:gd name="T3" fmla="*/ 0 h 76"/>
                  <a:gd name="T4" fmla="*/ 31 w 77"/>
                  <a:gd name="T5" fmla="*/ 1 h 76"/>
                  <a:gd name="T6" fmla="*/ 28 w 77"/>
                  <a:gd name="T7" fmla="*/ 2 h 76"/>
                  <a:gd name="T8" fmla="*/ 25 w 77"/>
                  <a:gd name="T9" fmla="*/ 4 h 76"/>
                  <a:gd name="T10" fmla="*/ 22 w 77"/>
                  <a:gd name="T11" fmla="*/ 8 h 76"/>
                  <a:gd name="T12" fmla="*/ 18 w 77"/>
                  <a:gd name="T13" fmla="*/ 13 h 76"/>
                  <a:gd name="T14" fmla="*/ 15 w 77"/>
                  <a:gd name="T15" fmla="*/ 18 h 76"/>
                  <a:gd name="T16" fmla="*/ 12 w 77"/>
                  <a:gd name="T17" fmla="*/ 20 h 76"/>
                  <a:gd name="T18" fmla="*/ 9 w 77"/>
                  <a:gd name="T19" fmla="*/ 20 h 76"/>
                  <a:gd name="T20" fmla="*/ 5 w 77"/>
                  <a:gd name="T21" fmla="*/ 19 h 76"/>
                  <a:gd name="T22" fmla="*/ 2 w 77"/>
                  <a:gd name="T23" fmla="*/ 18 h 76"/>
                  <a:gd name="T24" fmla="*/ 0 w 77"/>
                  <a:gd name="T25" fmla="*/ 24 h 76"/>
                  <a:gd name="T26" fmla="*/ 1 w 77"/>
                  <a:gd name="T27" fmla="*/ 24 h 76"/>
                  <a:gd name="T28" fmla="*/ 2 w 77"/>
                  <a:gd name="T29" fmla="*/ 25 h 76"/>
                  <a:gd name="T30" fmla="*/ 3 w 77"/>
                  <a:gd name="T31" fmla="*/ 25 h 76"/>
                  <a:gd name="T32" fmla="*/ 4 w 77"/>
                  <a:gd name="T33" fmla="*/ 25 h 76"/>
                  <a:gd name="T34" fmla="*/ 8 w 77"/>
                  <a:gd name="T35" fmla="*/ 27 h 76"/>
                  <a:gd name="T36" fmla="*/ 11 w 77"/>
                  <a:gd name="T37" fmla="*/ 28 h 76"/>
                  <a:gd name="T38" fmla="*/ 14 w 77"/>
                  <a:gd name="T39" fmla="*/ 28 h 76"/>
                  <a:gd name="T40" fmla="*/ 18 w 77"/>
                  <a:gd name="T41" fmla="*/ 27 h 76"/>
                  <a:gd name="T42" fmla="*/ 20 w 77"/>
                  <a:gd name="T43" fmla="*/ 26 h 76"/>
                  <a:gd name="T44" fmla="*/ 23 w 77"/>
                  <a:gd name="T45" fmla="*/ 24 h 76"/>
                  <a:gd name="T46" fmla="*/ 26 w 77"/>
                  <a:gd name="T47" fmla="*/ 22 h 76"/>
                  <a:gd name="T48" fmla="*/ 28 w 77"/>
                  <a:gd name="T49" fmla="*/ 21 h 76"/>
                  <a:gd name="T50" fmla="*/ 13 w 77"/>
                  <a:gd name="T51" fmla="*/ 76 h 76"/>
                  <a:gd name="T52" fmla="*/ 64 w 77"/>
                  <a:gd name="T53" fmla="*/ 42 h 76"/>
                  <a:gd name="T54" fmla="*/ 72 w 77"/>
                  <a:gd name="T55" fmla="*/ 30 h 76"/>
                  <a:gd name="T56" fmla="*/ 76 w 77"/>
                  <a:gd name="T57" fmla="*/ 25 h 76"/>
                  <a:gd name="T58" fmla="*/ 76 w 77"/>
                  <a:gd name="T59" fmla="*/ 23 h 76"/>
                  <a:gd name="T60" fmla="*/ 76 w 77"/>
                  <a:gd name="T61" fmla="*/ 21 h 76"/>
                  <a:gd name="T62" fmla="*/ 76 w 77"/>
                  <a:gd name="T63" fmla="*/ 18 h 76"/>
                  <a:gd name="T64" fmla="*/ 75 w 77"/>
                  <a:gd name="T65" fmla="*/ 14 h 76"/>
                  <a:gd name="T66" fmla="*/ 73 w 77"/>
                  <a:gd name="T67" fmla="*/ 10 h 76"/>
                  <a:gd name="T68" fmla="*/ 70 w 77"/>
                  <a:gd name="T69" fmla="*/ 6 h 76"/>
                  <a:gd name="T70" fmla="*/ 67 w 77"/>
                  <a:gd name="T71" fmla="*/ 4 h 76"/>
                  <a:gd name="T72" fmla="*/ 65 w 77"/>
                  <a:gd name="T73" fmla="*/ 2 h 76"/>
                  <a:gd name="T74" fmla="*/ 63 w 77"/>
                  <a:gd name="T75" fmla="*/ 1 h 76"/>
                  <a:gd name="T76" fmla="*/ 60 w 77"/>
                  <a:gd name="T77" fmla="*/ 1 h 76"/>
                  <a:gd name="T78" fmla="*/ 59 w 77"/>
                  <a:gd name="T79" fmla="*/ 0 h 76"/>
                  <a:gd name="T80" fmla="*/ 45 w 77"/>
                  <a:gd name="T81" fmla="*/ 1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7" h="76">
                    <a:moveTo>
                      <a:pt x="35" y="0"/>
                    </a:moveTo>
                    <a:lnTo>
                      <a:pt x="35" y="0"/>
                    </a:lnTo>
                    <a:lnTo>
                      <a:pt x="34" y="0"/>
                    </a:lnTo>
                    <a:lnTo>
                      <a:pt x="33" y="0"/>
                    </a:lnTo>
                    <a:lnTo>
                      <a:pt x="32" y="0"/>
                    </a:lnTo>
                    <a:lnTo>
                      <a:pt x="31" y="1"/>
                    </a:lnTo>
                    <a:lnTo>
                      <a:pt x="29" y="1"/>
                    </a:lnTo>
                    <a:lnTo>
                      <a:pt x="28" y="2"/>
                    </a:lnTo>
                    <a:lnTo>
                      <a:pt x="26" y="3"/>
                    </a:lnTo>
                    <a:lnTo>
                      <a:pt x="25" y="4"/>
                    </a:lnTo>
                    <a:lnTo>
                      <a:pt x="23" y="6"/>
                    </a:lnTo>
                    <a:lnTo>
                      <a:pt x="22" y="8"/>
                    </a:lnTo>
                    <a:lnTo>
                      <a:pt x="20" y="10"/>
                    </a:lnTo>
                    <a:lnTo>
                      <a:pt x="18" y="13"/>
                    </a:lnTo>
                    <a:lnTo>
                      <a:pt x="17" y="15"/>
                    </a:lnTo>
                    <a:lnTo>
                      <a:pt x="15" y="18"/>
                    </a:lnTo>
                    <a:lnTo>
                      <a:pt x="14" y="20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7" y="19"/>
                    </a:lnTo>
                    <a:lnTo>
                      <a:pt x="5" y="19"/>
                    </a:lnTo>
                    <a:lnTo>
                      <a:pt x="3" y="19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1" y="24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4" y="25"/>
                    </a:lnTo>
                    <a:lnTo>
                      <a:pt x="4" y="25"/>
                    </a:lnTo>
                    <a:lnTo>
                      <a:pt x="6" y="26"/>
                    </a:lnTo>
                    <a:lnTo>
                      <a:pt x="8" y="27"/>
                    </a:lnTo>
                    <a:lnTo>
                      <a:pt x="9" y="27"/>
                    </a:lnTo>
                    <a:lnTo>
                      <a:pt x="11" y="28"/>
                    </a:lnTo>
                    <a:lnTo>
                      <a:pt x="12" y="28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8" y="27"/>
                    </a:lnTo>
                    <a:lnTo>
                      <a:pt x="19" y="26"/>
                    </a:lnTo>
                    <a:lnTo>
                      <a:pt x="20" y="26"/>
                    </a:lnTo>
                    <a:lnTo>
                      <a:pt x="22" y="25"/>
                    </a:lnTo>
                    <a:lnTo>
                      <a:pt x="23" y="24"/>
                    </a:lnTo>
                    <a:lnTo>
                      <a:pt x="25" y="22"/>
                    </a:lnTo>
                    <a:lnTo>
                      <a:pt x="26" y="22"/>
                    </a:lnTo>
                    <a:lnTo>
                      <a:pt x="28" y="21"/>
                    </a:lnTo>
                    <a:lnTo>
                      <a:pt x="28" y="21"/>
                    </a:lnTo>
                    <a:lnTo>
                      <a:pt x="28" y="39"/>
                    </a:lnTo>
                    <a:lnTo>
                      <a:pt x="13" y="76"/>
                    </a:lnTo>
                    <a:lnTo>
                      <a:pt x="77" y="76"/>
                    </a:lnTo>
                    <a:lnTo>
                      <a:pt x="64" y="42"/>
                    </a:lnTo>
                    <a:lnTo>
                      <a:pt x="64" y="33"/>
                    </a:lnTo>
                    <a:lnTo>
                      <a:pt x="72" y="30"/>
                    </a:lnTo>
                    <a:lnTo>
                      <a:pt x="76" y="25"/>
                    </a:lnTo>
                    <a:lnTo>
                      <a:pt x="76" y="25"/>
                    </a:lnTo>
                    <a:lnTo>
                      <a:pt x="76" y="24"/>
                    </a:lnTo>
                    <a:lnTo>
                      <a:pt x="76" y="23"/>
                    </a:lnTo>
                    <a:lnTo>
                      <a:pt x="76" y="22"/>
                    </a:lnTo>
                    <a:lnTo>
                      <a:pt x="76" y="21"/>
                    </a:lnTo>
                    <a:lnTo>
                      <a:pt x="76" y="19"/>
                    </a:lnTo>
                    <a:lnTo>
                      <a:pt x="76" y="18"/>
                    </a:lnTo>
                    <a:lnTo>
                      <a:pt x="75" y="16"/>
                    </a:lnTo>
                    <a:lnTo>
                      <a:pt x="75" y="14"/>
                    </a:lnTo>
                    <a:lnTo>
                      <a:pt x="74" y="12"/>
                    </a:lnTo>
                    <a:lnTo>
                      <a:pt x="73" y="10"/>
                    </a:lnTo>
                    <a:lnTo>
                      <a:pt x="71" y="8"/>
                    </a:lnTo>
                    <a:lnTo>
                      <a:pt x="70" y="6"/>
                    </a:lnTo>
                    <a:lnTo>
                      <a:pt x="69" y="5"/>
                    </a:lnTo>
                    <a:lnTo>
                      <a:pt x="67" y="4"/>
                    </a:lnTo>
                    <a:lnTo>
                      <a:pt x="66" y="3"/>
                    </a:lnTo>
                    <a:lnTo>
                      <a:pt x="65" y="2"/>
                    </a:lnTo>
                    <a:lnTo>
                      <a:pt x="64" y="2"/>
                    </a:lnTo>
                    <a:lnTo>
                      <a:pt x="63" y="1"/>
                    </a:lnTo>
                    <a:lnTo>
                      <a:pt x="61" y="1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59" y="0"/>
                    </a:lnTo>
                    <a:lnTo>
                      <a:pt x="45" y="1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77ED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99" name="Freeform 853"/>
              <p:cNvSpPr>
                <a:spLocks/>
              </p:cNvSpPr>
              <p:nvPr/>
            </p:nvSpPr>
            <p:spPr bwMode="auto">
              <a:xfrm>
                <a:off x="2437" y="3402"/>
                <a:ext cx="18" cy="20"/>
              </a:xfrm>
              <a:custGeom>
                <a:avLst/>
                <a:gdLst>
                  <a:gd name="T0" fmla="*/ 0 w 18"/>
                  <a:gd name="T1" fmla="*/ 0 h 20"/>
                  <a:gd name="T2" fmla="*/ 0 w 18"/>
                  <a:gd name="T3" fmla="*/ 1 h 20"/>
                  <a:gd name="T4" fmla="*/ 0 w 18"/>
                  <a:gd name="T5" fmla="*/ 2 h 20"/>
                  <a:gd name="T6" fmla="*/ 0 w 18"/>
                  <a:gd name="T7" fmla="*/ 3 h 20"/>
                  <a:gd name="T8" fmla="*/ 0 w 18"/>
                  <a:gd name="T9" fmla="*/ 3 h 20"/>
                  <a:gd name="T10" fmla="*/ 1 w 18"/>
                  <a:gd name="T11" fmla="*/ 7 h 20"/>
                  <a:gd name="T12" fmla="*/ 3 w 18"/>
                  <a:gd name="T13" fmla="*/ 11 h 20"/>
                  <a:gd name="T14" fmla="*/ 5 w 18"/>
                  <a:gd name="T15" fmla="*/ 14 h 20"/>
                  <a:gd name="T16" fmla="*/ 7 w 18"/>
                  <a:gd name="T17" fmla="*/ 16 h 20"/>
                  <a:gd name="T18" fmla="*/ 9 w 18"/>
                  <a:gd name="T19" fmla="*/ 18 h 20"/>
                  <a:gd name="T20" fmla="*/ 11 w 18"/>
                  <a:gd name="T21" fmla="*/ 19 h 20"/>
                  <a:gd name="T22" fmla="*/ 13 w 18"/>
                  <a:gd name="T23" fmla="*/ 20 h 20"/>
                  <a:gd name="T24" fmla="*/ 13 w 18"/>
                  <a:gd name="T25" fmla="*/ 20 h 20"/>
                  <a:gd name="T26" fmla="*/ 18 w 18"/>
                  <a:gd name="T27" fmla="*/ 20 h 20"/>
                  <a:gd name="T28" fmla="*/ 18 w 18"/>
                  <a:gd name="T29" fmla="*/ 20 h 20"/>
                  <a:gd name="T30" fmla="*/ 18 w 18"/>
                  <a:gd name="T31" fmla="*/ 19 h 20"/>
                  <a:gd name="T32" fmla="*/ 17 w 18"/>
                  <a:gd name="T33" fmla="*/ 17 h 20"/>
                  <a:gd name="T34" fmla="*/ 16 w 18"/>
                  <a:gd name="T35" fmla="*/ 14 h 20"/>
                  <a:gd name="T36" fmla="*/ 16 w 18"/>
                  <a:gd name="T37" fmla="*/ 11 h 20"/>
                  <a:gd name="T38" fmla="*/ 16 w 18"/>
                  <a:gd name="T39" fmla="*/ 8 h 20"/>
                  <a:gd name="T40" fmla="*/ 16 w 18"/>
                  <a:gd name="T41" fmla="*/ 4 h 20"/>
                  <a:gd name="T42" fmla="*/ 17 w 18"/>
                  <a:gd name="T43" fmla="*/ 0 h 20"/>
                  <a:gd name="T44" fmla="*/ 0 w 18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7" y="16"/>
                    </a:lnTo>
                    <a:lnTo>
                      <a:pt x="9" y="18"/>
                    </a:lnTo>
                    <a:lnTo>
                      <a:pt x="11" y="19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19"/>
                    </a:lnTo>
                    <a:lnTo>
                      <a:pt x="17" y="17"/>
                    </a:lnTo>
                    <a:lnTo>
                      <a:pt x="16" y="14"/>
                    </a:lnTo>
                    <a:lnTo>
                      <a:pt x="16" y="11"/>
                    </a:lnTo>
                    <a:lnTo>
                      <a:pt x="16" y="8"/>
                    </a:lnTo>
                    <a:lnTo>
                      <a:pt x="16" y="4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00" name="Freeform 854"/>
              <p:cNvSpPr>
                <a:spLocks/>
              </p:cNvSpPr>
              <p:nvPr/>
            </p:nvSpPr>
            <p:spPr bwMode="auto">
              <a:xfrm>
                <a:off x="2466" y="3402"/>
                <a:ext cx="19" cy="20"/>
              </a:xfrm>
              <a:custGeom>
                <a:avLst/>
                <a:gdLst>
                  <a:gd name="T0" fmla="*/ 0 w 19"/>
                  <a:gd name="T1" fmla="*/ 0 h 20"/>
                  <a:gd name="T2" fmla="*/ 2 w 19"/>
                  <a:gd name="T3" fmla="*/ 4 h 20"/>
                  <a:gd name="T4" fmla="*/ 3 w 19"/>
                  <a:gd name="T5" fmla="*/ 7 h 20"/>
                  <a:gd name="T6" fmla="*/ 3 w 19"/>
                  <a:gd name="T7" fmla="*/ 11 h 20"/>
                  <a:gd name="T8" fmla="*/ 3 w 19"/>
                  <a:gd name="T9" fmla="*/ 14 h 20"/>
                  <a:gd name="T10" fmla="*/ 3 w 19"/>
                  <a:gd name="T11" fmla="*/ 16 h 20"/>
                  <a:gd name="T12" fmla="*/ 3 w 19"/>
                  <a:gd name="T13" fmla="*/ 18 h 20"/>
                  <a:gd name="T14" fmla="*/ 2 w 19"/>
                  <a:gd name="T15" fmla="*/ 19 h 20"/>
                  <a:gd name="T16" fmla="*/ 2 w 19"/>
                  <a:gd name="T17" fmla="*/ 20 h 20"/>
                  <a:gd name="T18" fmla="*/ 9 w 19"/>
                  <a:gd name="T19" fmla="*/ 20 h 20"/>
                  <a:gd name="T20" fmla="*/ 9 w 19"/>
                  <a:gd name="T21" fmla="*/ 20 h 20"/>
                  <a:gd name="T22" fmla="*/ 10 w 19"/>
                  <a:gd name="T23" fmla="*/ 19 h 20"/>
                  <a:gd name="T24" fmla="*/ 11 w 19"/>
                  <a:gd name="T25" fmla="*/ 18 h 20"/>
                  <a:gd name="T26" fmla="*/ 13 w 19"/>
                  <a:gd name="T27" fmla="*/ 17 h 20"/>
                  <a:gd name="T28" fmla="*/ 14 w 19"/>
                  <a:gd name="T29" fmla="*/ 15 h 20"/>
                  <a:gd name="T30" fmla="*/ 16 w 19"/>
                  <a:gd name="T31" fmla="*/ 13 h 20"/>
                  <a:gd name="T32" fmla="*/ 17 w 19"/>
                  <a:gd name="T33" fmla="*/ 11 h 20"/>
                  <a:gd name="T34" fmla="*/ 18 w 19"/>
                  <a:gd name="T35" fmla="*/ 8 h 20"/>
                  <a:gd name="T36" fmla="*/ 18 w 19"/>
                  <a:gd name="T37" fmla="*/ 6 h 20"/>
                  <a:gd name="T38" fmla="*/ 19 w 19"/>
                  <a:gd name="T39" fmla="*/ 4 h 20"/>
                  <a:gd name="T40" fmla="*/ 19 w 19"/>
                  <a:gd name="T41" fmla="*/ 2 h 20"/>
                  <a:gd name="T42" fmla="*/ 18 w 19"/>
                  <a:gd name="T43" fmla="*/ 0 h 20"/>
                  <a:gd name="T44" fmla="*/ 0 w 19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20">
                    <a:moveTo>
                      <a:pt x="0" y="0"/>
                    </a:moveTo>
                    <a:lnTo>
                      <a:pt x="2" y="4"/>
                    </a:lnTo>
                    <a:lnTo>
                      <a:pt x="3" y="7"/>
                    </a:lnTo>
                    <a:lnTo>
                      <a:pt x="3" y="11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9" y="20"/>
                    </a:lnTo>
                    <a:lnTo>
                      <a:pt x="9" y="20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3" y="17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7" y="11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9" y="4"/>
                    </a:lnTo>
                    <a:lnTo>
                      <a:pt x="19" y="2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01" name="Freeform 855"/>
              <p:cNvSpPr>
                <a:spLocks/>
              </p:cNvSpPr>
              <p:nvPr/>
            </p:nvSpPr>
            <p:spPr bwMode="auto">
              <a:xfrm>
                <a:off x="2397" y="3286"/>
                <a:ext cx="73" cy="81"/>
              </a:xfrm>
              <a:custGeom>
                <a:avLst/>
                <a:gdLst>
                  <a:gd name="T0" fmla="*/ 73 w 73"/>
                  <a:gd name="T1" fmla="*/ 77 h 81"/>
                  <a:gd name="T2" fmla="*/ 4 w 73"/>
                  <a:gd name="T3" fmla="*/ 0 h 81"/>
                  <a:gd name="T4" fmla="*/ 0 w 73"/>
                  <a:gd name="T5" fmla="*/ 5 h 81"/>
                  <a:gd name="T6" fmla="*/ 68 w 73"/>
                  <a:gd name="T7" fmla="*/ 81 h 81"/>
                  <a:gd name="T8" fmla="*/ 73 w 73"/>
                  <a:gd name="T9" fmla="*/ 7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81">
                    <a:moveTo>
                      <a:pt x="73" y="77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68" y="81"/>
                    </a:lnTo>
                    <a:lnTo>
                      <a:pt x="73" y="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02" name="Freeform 856"/>
              <p:cNvSpPr>
                <a:spLocks/>
              </p:cNvSpPr>
              <p:nvPr/>
            </p:nvSpPr>
            <p:spPr bwMode="auto">
              <a:xfrm>
                <a:off x="2401" y="3291"/>
                <a:ext cx="65" cy="73"/>
              </a:xfrm>
              <a:custGeom>
                <a:avLst/>
                <a:gdLst>
                  <a:gd name="T0" fmla="*/ 65 w 65"/>
                  <a:gd name="T1" fmla="*/ 71 h 73"/>
                  <a:gd name="T2" fmla="*/ 2 w 65"/>
                  <a:gd name="T3" fmla="*/ 0 h 73"/>
                  <a:gd name="T4" fmla="*/ 0 w 65"/>
                  <a:gd name="T5" fmla="*/ 2 h 73"/>
                  <a:gd name="T6" fmla="*/ 63 w 65"/>
                  <a:gd name="T7" fmla="*/ 73 h 73"/>
                  <a:gd name="T8" fmla="*/ 65 w 65"/>
                  <a:gd name="T9" fmla="*/ 71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73">
                    <a:moveTo>
                      <a:pt x="65" y="7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63" y="73"/>
                    </a:lnTo>
                    <a:lnTo>
                      <a:pt x="65" y="71"/>
                    </a:lnTo>
                    <a:close/>
                  </a:path>
                </a:pathLst>
              </a:custGeom>
              <a:solidFill>
                <a:srgbClr val="CEB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03" name="Freeform 857"/>
              <p:cNvSpPr>
                <a:spLocks/>
              </p:cNvSpPr>
              <p:nvPr/>
            </p:nvSpPr>
            <p:spPr bwMode="auto">
              <a:xfrm>
                <a:off x="2451" y="3346"/>
                <a:ext cx="41" cy="15"/>
              </a:xfrm>
              <a:custGeom>
                <a:avLst/>
                <a:gdLst>
                  <a:gd name="T0" fmla="*/ 22 w 41"/>
                  <a:gd name="T1" fmla="*/ 14 h 15"/>
                  <a:gd name="T2" fmla="*/ 25 w 41"/>
                  <a:gd name="T3" fmla="*/ 13 h 15"/>
                  <a:gd name="T4" fmla="*/ 29 w 41"/>
                  <a:gd name="T5" fmla="*/ 12 h 15"/>
                  <a:gd name="T6" fmla="*/ 32 w 41"/>
                  <a:gd name="T7" fmla="*/ 11 h 15"/>
                  <a:gd name="T8" fmla="*/ 35 w 41"/>
                  <a:gd name="T9" fmla="*/ 10 h 15"/>
                  <a:gd name="T10" fmla="*/ 37 w 41"/>
                  <a:gd name="T11" fmla="*/ 8 h 15"/>
                  <a:gd name="T12" fmla="*/ 39 w 41"/>
                  <a:gd name="T13" fmla="*/ 7 h 15"/>
                  <a:gd name="T14" fmla="*/ 40 w 41"/>
                  <a:gd name="T15" fmla="*/ 5 h 15"/>
                  <a:gd name="T16" fmla="*/ 41 w 41"/>
                  <a:gd name="T17" fmla="*/ 3 h 15"/>
                  <a:gd name="T18" fmla="*/ 40 w 41"/>
                  <a:gd name="T19" fmla="*/ 1 h 15"/>
                  <a:gd name="T20" fmla="*/ 39 w 41"/>
                  <a:gd name="T21" fmla="*/ 3 h 15"/>
                  <a:gd name="T22" fmla="*/ 37 w 41"/>
                  <a:gd name="T23" fmla="*/ 6 h 15"/>
                  <a:gd name="T24" fmla="*/ 34 w 41"/>
                  <a:gd name="T25" fmla="*/ 9 h 15"/>
                  <a:gd name="T26" fmla="*/ 30 w 41"/>
                  <a:gd name="T27" fmla="*/ 10 h 15"/>
                  <a:gd name="T28" fmla="*/ 27 w 41"/>
                  <a:gd name="T29" fmla="*/ 11 h 15"/>
                  <a:gd name="T30" fmla="*/ 25 w 41"/>
                  <a:gd name="T31" fmla="*/ 12 h 15"/>
                  <a:gd name="T32" fmla="*/ 23 w 41"/>
                  <a:gd name="T33" fmla="*/ 12 h 15"/>
                  <a:gd name="T34" fmla="*/ 22 w 41"/>
                  <a:gd name="T35" fmla="*/ 12 h 15"/>
                  <a:gd name="T36" fmla="*/ 18 w 41"/>
                  <a:gd name="T37" fmla="*/ 8 h 15"/>
                  <a:gd name="T38" fmla="*/ 21 w 41"/>
                  <a:gd name="T39" fmla="*/ 7 h 15"/>
                  <a:gd name="T40" fmla="*/ 26 w 41"/>
                  <a:gd name="T41" fmla="*/ 5 h 15"/>
                  <a:gd name="T42" fmla="*/ 30 w 41"/>
                  <a:gd name="T43" fmla="*/ 3 h 15"/>
                  <a:gd name="T44" fmla="*/ 32 w 41"/>
                  <a:gd name="T45" fmla="*/ 0 h 15"/>
                  <a:gd name="T46" fmla="*/ 30 w 41"/>
                  <a:gd name="T47" fmla="*/ 0 h 15"/>
                  <a:gd name="T48" fmla="*/ 30 w 41"/>
                  <a:gd name="T49" fmla="*/ 0 h 15"/>
                  <a:gd name="T50" fmla="*/ 29 w 41"/>
                  <a:gd name="T51" fmla="*/ 1 h 15"/>
                  <a:gd name="T52" fmla="*/ 28 w 41"/>
                  <a:gd name="T53" fmla="*/ 2 h 15"/>
                  <a:gd name="T54" fmla="*/ 25 w 41"/>
                  <a:gd name="T55" fmla="*/ 3 h 15"/>
                  <a:gd name="T56" fmla="*/ 21 w 41"/>
                  <a:gd name="T57" fmla="*/ 5 h 15"/>
                  <a:gd name="T58" fmla="*/ 17 w 41"/>
                  <a:gd name="T59" fmla="*/ 6 h 15"/>
                  <a:gd name="T60" fmla="*/ 14 w 41"/>
                  <a:gd name="T61" fmla="*/ 6 h 15"/>
                  <a:gd name="T62" fmla="*/ 12 w 41"/>
                  <a:gd name="T63" fmla="*/ 4 h 15"/>
                  <a:gd name="T64" fmla="*/ 10 w 41"/>
                  <a:gd name="T65" fmla="*/ 3 h 15"/>
                  <a:gd name="T66" fmla="*/ 8 w 41"/>
                  <a:gd name="T67" fmla="*/ 2 h 15"/>
                  <a:gd name="T68" fmla="*/ 7 w 41"/>
                  <a:gd name="T69" fmla="*/ 2 h 15"/>
                  <a:gd name="T70" fmla="*/ 6 w 41"/>
                  <a:gd name="T71" fmla="*/ 4 h 15"/>
                  <a:gd name="T72" fmla="*/ 7 w 41"/>
                  <a:gd name="T73" fmla="*/ 6 h 15"/>
                  <a:gd name="T74" fmla="*/ 6 w 41"/>
                  <a:gd name="T75" fmla="*/ 15 h 15"/>
                  <a:gd name="T76" fmla="*/ 9 w 41"/>
                  <a:gd name="T77" fmla="*/ 15 h 15"/>
                  <a:gd name="T78" fmla="*/ 13 w 41"/>
                  <a:gd name="T79" fmla="*/ 14 h 15"/>
                  <a:gd name="T80" fmla="*/ 17 w 41"/>
                  <a:gd name="T81" fmla="*/ 13 h 15"/>
                  <a:gd name="T82" fmla="*/ 19 w 41"/>
                  <a:gd name="T83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1" h="15">
                    <a:moveTo>
                      <a:pt x="20" y="14"/>
                    </a:moveTo>
                    <a:lnTo>
                      <a:pt x="22" y="14"/>
                    </a:lnTo>
                    <a:lnTo>
                      <a:pt x="24" y="14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9" y="12"/>
                    </a:lnTo>
                    <a:lnTo>
                      <a:pt x="30" y="12"/>
                    </a:lnTo>
                    <a:lnTo>
                      <a:pt x="32" y="11"/>
                    </a:lnTo>
                    <a:lnTo>
                      <a:pt x="33" y="10"/>
                    </a:lnTo>
                    <a:lnTo>
                      <a:pt x="35" y="10"/>
                    </a:lnTo>
                    <a:lnTo>
                      <a:pt x="36" y="9"/>
                    </a:lnTo>
                    <a:lnTo>
                      <a:pt x="37" y="8"/>
                    </a:lnTo>
                    <a:lnTo>
                      <a:pt x="38" y="7"/>
                    </a:lnTo>
                    <a:lnTo>
                      <a:pt x="39" y="7"/>
                    </a:lnTo>
                    <a:lnTo>
                      <a:pt x="40" y="6"/>
                    </a:lnTo>
                    <a:lnTo>
                      <a:pt x="40" y="5"/>
                    </a:lnTo>
                    <a:lnTo>
                      <a:pt x="41" y="4"/>
                    </a:lnTo>
                    <a:lnTo>
                      <a:pt x="41" y="3"/>
                    </a:lnTo>
                    <a:lnTo>
                      <a:pt x="40" y="2"/>
                    </a:lnTo>
                    <a:lnTo>
                      <a:pt x="40" y="1"/>
                    </a:lnTo>
                    <a:lnTo>
                      <a:pt x="40" y="1"/>
                    </a:lnTo>
                    <a:lnTo>
                      <a:pt x="39" y="3"/>
                    </a:lnTo>
                    <a:lnTo>
                      <a:pt x="38" y="5"/>
                    </a:lnTo>
                    <a:lnTo>
                      <a:pt x="37" y="6"/>
                    </a:lnTo>
                    <a:lnTo>
                      <a:pt x="35" y="8"/>
                    </a:lnTo>
                    <a:lnTo>
                      <a:pt x="34" y="9"/>
                    </a:lnTo>
                    <a:lnTo>
                      <a:pt x="32" y="10"/>
                    </a:lnTo>
                    <a:lnTo>
                      <a:pt x="30" y="10"/>
                    </a:lnTo>
                    <a:lnTo>
                      <a:pt x="28" y="11"/>
                    </a:lnTo>
                    <a:lnTo>
                      <a:pt x="27" y="11"/>
                    </a:lnTo>
                    <a:lnTo>
                      <a:pt x="26" y="11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18" y="8"/>
                    </a:lnTo>
                    <a:lnTo>
                      <a:pt x="19" y="7"/>
                    </a:lnTo>
                    <a:lnTo>
                      <a:pt x="21" y="7"/>
                    </a:lnTo>
                    <a:lnTo>
                      <a:pt x="23" y="6"/>
                    </a:lnTo>
                    <a:lnTo>
                      <a:pt x="26" y="5"/>
                    </a:lnTo>
                    <a:lnTo>
                      <a:pt x="28" y="4"/>
                    </a:lnTo>
                    <a:lnTo>
                      <a:pt x="30" y="3"/>
                    </a:lnTo>
                    <a:lnTo>
                      <a:pt x="31" y="1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29" y="1"/>
                    </a:lnTo>
                    <a:lnTo>
                      <a:pt x="29" y="1"/>
                    </a:lnTo>
                    <a:lnTo>
                      <a:pt x="28" y="2"/>
                    </a:lnTo>
                    <a:lnTo>
                      <a:pt x="27" y="3"/>
                    </a:lnTo>
                    <a:lnTo>
                      <a:pt x="25" y="3"/>
                    </a:lnTo>
                    <a:lnTo>
                      <a:pt x="23" y="4"/>
                    </a:lnTo>
                    <a:lnTo>
                      <a:pt x="21" y="5"/>
                    </a:lnTo>
                    <a:lnTo>
                      <a:pt x="19" y="5"/>
                    </a:lnTo>
                    <a:lnTo>
                      <a:pt x="17" y="6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7" y="13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04" name="Freeform 858"/>
              <p:cNvSpPr>
                <a:spLocks/>
              </p:cNvSpPr>
              <p:nvPr/>
            </p:nvSpPr>
            <p:spPr bwMode="auto">
              <a:xfrm>
                <a:off x="2454" y="3349"/>
                <a:ext cx="14" cy="10"/>
              </a:xfrm>
              <a:custGeom>
                <a:avLst/>
                <a:gdLst>
                  <a:gd name="T0" fmla="*/ 12 w 14"/>
                  <a:gd name="T1" fmla="*/ 5 h 10"/>
                  <a:gd name="T2" fmla="*/ 11 w 14"/>
                  <a:gd name="T3" fmla="*/ 5 h 10"/>
                  <a:gd name="T4" fmla="*/ 10 w 14"/>
                  <a:gd name="T5" fmla="*/ 5 h 10"/>
                  <a:gd name="T6" fmla="*/ 10 w 14"/>
                  <a:gd name="T7" fmla="*/ 5 h 10"/>
                  <a:gd name="T8" fmla="*/ 9 w 14"/>
                  <a:gd name="T9" fmla="*/ 5 h 10"/>
                  <a:gd name="T10" fmla="*/ 9 w 14"/>
                  <a:gd name="T11" fmla="*/ 4 h 10"/>
                  <a:gd name="T12" fmla="*/ 8 w 14"/>
                  <a:gd name="T13" fmla="*/ 3 h 10"/>
                  <a:gd name="T14" fmla="*/ 8 w 14"/>
                  <a:gd name="T15" fmla="*/ 2 h 10"/>
                  <a:gd name="T16" fmla="*/ 7 w 14"/>
                  <a:gd name="T17" fmla="*/ 2 h 10"/>
                  <a:gd name="T18" fmla="*/ 6 w 14"/>
                  <a:gd name="T19" fmla="*/ 1 h 10"/>
                  <a:gd name="T20" fmla="*/ 6 w 14"/>
                  <a:gd name="T21" fmla="*/ 1 h 10"/>
                  <a:gd name="T22" fmla="*/ 5 w 14"/>
                  <a:gd name="T23" fmla="*/ 1 h 10"/>
                  <a:gd name="T24" fmla="*/ 5 w 14"/>
                  <a:gd name="T25" fmla="*/ 0 h 10"/>
                  <a:gd name="T26" fmla="*/ 5 w 14"/>
                  <a:gd name="T27" fmla="*/ 1 h 10"/>
                  <a:gd name="T28" fmla="*/ 6 w 14"/>
                  <a:gd name="T29" fmla="*/ 2 h 10"/>
                  <a:gd name="T30" fmla="*/ 6 w 14"/>
                  <a:gd name="T31" fmla="*/ 4 h 10"/>
                  <a:gd name="T32" fmla="*/ 7 w 14"/>
                  <a:gd name="T33" fmla="*/ 5 h 10"/>
                  <a:gd name="T34" fmla="*/ 0 w 14"/>
                  <a:gd name="T35" fmla="*/ 4 h 10"/>
                  <a:gd name="T36" fmla="*/ 4 w 14"/>
                  <a:gd name="T37" fmla="*/ 10 h 10"/>
                  <a:gd name="T38" fmla="*/ 5 w 14"/>
                  <a:gd name="T39" fmla="*/ 10 h 10"/>
                  <a:gd name="T40" fmla="*/ 6 w 14"/>
                  <a:gd name="T41" fmla="*/ 10 h 10"/>
                  <a:gd name="T42" fmla="*/ 7 w 14"/>
                  <a:gd name="T43" fmla="*/ 10 h 10"/>
                  <a:gd name="T44" fmla="*/ 7 w 14"/>
                  <a:gd name="T45" fmla="*/ 10 h 10"/>
                  <a:gd name="T46" fmla="*/ 8 w 14"/>
                  <a:gd name="T47" fmla="*/ 10 h 10"/>
                  <a:gd name="T48" fmla="*/ 9 w 14"/>
                  <a:gd name="T49" fmla="*/ 10 h 10"/>
                  <a:gd name="T50" fmla="*/ 10 w 14"/>
                  <a:gd name="T51" fmla="*/ 10 h 10"/>
                  <a:gd name="T52" fmla="*/ 10 w 14"/>
                  <a:gd name="T53" fmla="*/ 10 h 10"/>
                  <a:gd name="T54" fmla="*/ 11 w 14"/>
                  <a:gd name="T55" fmla="*/ 9 h 10"/>
                  <a:gd name="T56" fmla="*/ 12 w 14"/>
                  <a:gd name="T57" fmla="*/ 9 h 10"/>
                  <a:gd name="T58" fmla="*/ 12 w 14"/>
                  <a:gd name="T59" fmla="*/ 9 h 10"/>
                  <a:gd name="T60" fmla="*/ 13 w 14"/>
                  <a:gd name="T61" fmla="*/ 9 h 10"/>
                  <a:gd name="T62" fmla="*/ 13 w 14"/>
                  <a:gd name="T63" fmla="*/ 9 h 10"/>
                  <a:gd name="T64" fmla="*/ 13 w 14"/>
                  <a:gd name="T65" fmla="*/ 9 h 10"/>
                  <a:gd name="T66" fmla="*/ 14 w 14"/>
                  <a:gd name="T67" fmla="*/ 8 h 10"/>
                  <a:gd name="T68" fmla="*/ 14 w 14"/>
                  <a:gd name="T69" fmla="*/ 8 h 10"/>
                  <a:gd name="T70" fmla="*/ 12 w 14"/>
                  <a:gd name="T71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" h="10">
                    <a:moveTo>
                      <a:pt x="12" y="5"/>
                    </a:moveTo>
                    <a:lnTo>
                      <a:pt x="11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9" y="5"/>
                    </a:lnTo>
                    <a:lnTo>
                      <a:pt x="9" y="4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0" y="4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2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05" name="Freeform 859"/>
              <p:cNvSpPr>
                <a:spLocks/>
              </p:cNvSpPr>
              <p:nvPr/>
            </p:nvSpPr>
            <p:spPr bwMode="auto">
              <a:xfrm>
                <a:off x="2479" y="3339"/>
                <a:ext cx="4" cy="7"/>
              </a:xfrm>
              <a:custGeom>
                <a:avLst/>
                <a:gdLst>
                  <a:gd name="T0" fmla="*/ 3 w 4"/>
                  <a:gd name="T1" fmla="*/ 3 h 7"/>
                  <a:gd name="T2" fmla="*/ 3 w 4"/>
                  <a:gd name="T3" fmla="*/ 2 h 7"/>
                  <a:gd name="T4" fmla="*/ 2 w 4"/>
                  <a:gd name="T5" fmla="*/ 1 h 7"/>
                  <a:gd name="T6" fmla="*/ 2 w 4"/>
                  <a:gd name="T7" fmla="*/ 1 h 7"/>
                  <a:gd name="T8" fmla="*/ 1 w 4"/>
                  <a:gd name="T9" fmla="*/ 0 h 7"/>
                  <a:gd name="T10" fmla="*/ 0 w 4"/>
                  <a:gd name="T11" fmla="*/ 0 h 7"/>
                  <a:gd name="T12" fmla="*/ 0 w 4"/>
                  <a:gd name="T13" fmla="*/ 0 h 7"/>
                  <a:gd name="T14" fmla="*/ 0 w 4"/>
                  <a:gd name="T15" fmla="*/ 1 h 7"/>
                  <a:gd name="T16" fmla="*/ 0 w 4"/>
                  <a:gd name="T17" fmla="*/ 1 h 7"/>
                  <a:gd name="T18" fmla="*/ 0 w 4"/>
                  <a:gd name="T19" fmla="*/ 1 h 7"/>
                  <a:gd name="T20" fmla="*/ 1 w 4"/>
                  <a:gd name="T21" fmla="*/ 2 h 7"/>
                  <a:gd name="T22" fmla="*/ 1 w 4"/>
                  <a:gd name="T23" fmla="*/ 2 h 7"/>
                  <a:gd name="T24" fmla="*/ 2 w 4"/>
                  <a:gd name="T25" fmla="*/ 3 h 7"/>
                  <a:gd name="T26" fmla="*/ 2 w 4"/>
                  <a:gd name="T27" fmla="*/ 4 h 7"/>
                  <a:gd name="T28" fmla="*/ 2 w 4"/>
                  <a:gd name="T29" fmla="*/ 5 h 7"/>
                  <a:gd name="T30" fmla="*/ 2 w 4"/>
                  <a:gd name="T31" fmla="*/ 6 h 7"/>
                  <a:gd name="T32" fmla="*/ 2 w 4"/>
                  <a:gd name="T33" fmla="*/ 7 h 7"/>
                  <a:gd name="T34" fmla="*/ 2 w 4"/>
                  <a:gd name="T35" fmla="*/ 7 h 7"/>
                  <a:gd name="T36" fmla="*/ 3 w 4"/>
                  <a:gd name="T37" fmla="*/ 7 h 7"/>
                  <a:gd name="T38" fmla="*/ 3 w 4"/>
                  <a:gd name="T39" fmla="*/ 7 h 7"/>
                  <a:gd name="T40" fmla="*/ 4 w 4"/>
                  <a:gd name="T41" fmla="*/ 7 h 7"/>
                  <a:gd name="T42" fmla="*/ 4 w 4"/>
                  <a:gd name="T43" fmla="*/ 6 h 7"/>
                  <a:gd name="T44" fmla="*/ 4 w 4"/>
                  <a:gd name="T45" fmla="*/ 5 h 7"/>
                  <a:gd name="T46" fmla="*/ 4 w 4"/>
                  <a:gd name="T47" fmla="*/ 4 h 7"/>
                  <a:gd name="T48" fmla="*/ 3 w 4"/>
                  <a:gd name="T4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" h="7">
                    <a:moveTo>
                      <a:pt x="3" y="3"/>
                    </a:moveTo>
                    <a:lnTo>
                      <a:pt x="3" y="2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06" name="Freeform 860"/>
              <p:cNvSpPr>
                <a:spLocks/>
              </p:cNvSpPr>
              <p:nvPr/>
            </p:nvSpPr>
            <p:spPr bwMode="auto">
              <a:xfrm>
                <a:off x="2445" y="3323"/>
                <a:ext cx="32" cy="20"/>
              </a:xfrm>
              <a:custGeom>
                <a:avLst/>
                <a:gdLst>
                  <a:gd name="T0" fmla="*/ 31 w 32"/>
                  <a:gd name="T1" fmla="*/ 11 h 20"/>
                  <a:gd name="T2" fmla="*/ 28 w 32"/>
                  <a:gd name="T3" fmla="*/ 8 h 20"/>
                  <a:gd name="T4" fmla="*/ 32 w 32"/>
                  <a:gd name="T5" fmla="*/ 5 h 20"/>
                  <a:gd name="T6" fmla="*/ 29 w 32"/>
                  <a:gd name="T7" fmla="*/ 1 h 20"/>
                  <a:gd name="T8" fmla="*/ 27 w 32"/>
                  <a:gd name="T9" fmla="*/ 1 h 20"/>
                  <a:gd name="T10" fmla="*/ 30 w 32"/>
                  <a:gd name="T11" fmla="*/ 4 h 20"/>
                  <a:gd name="T12" fmla="*/ 26 w 32"/>
                  <a:gd name="T13" fmla="*/ 7 h 20"/>
                  <a:gd name="T14" fmla="*/ 26 w 32"/>
                  <a:gd name="T15" fmla="*/ 8 h 20"/>
                  <a:gd name="T16" fmla="*/ 27 w 32"/>
                  <a:gd name="T17" fmla="*/ 9 h 20"/>
                  <a:gd name="T18" fmla="*/ 28 w 32"/>
                  <a:gd name="T19" fmla="*/ 10 h 20"/>
                  <a:gd name="T20" fmla="*/ 28 w 32"/>
                  <a:gd name="T21" fmla="*/ 10 h 20"/>
                  <a:gd name="T22" fmla="*/ 15 w 32"/>
                  <a:gd name="T23" fmla="*/ 18 h 20"/>
                  <a:gd name="T24" fmla="*/ 4 w 32"/>
                  <a:gd name="T25" fmla="*/ 10 h 20"/>
                  <a:gd name="T26" fmla="*/ 6 w 32"/>
                  <a:gd name="T27" fmla="*/ 7 h 20"/>
                  <a:gd name="T28" fmla="*/ 3 w 32"/>
                  <a:gd name="T29" fmla="*/ 4 h 20"/>
                  <a:gd name="T30" fmla="*/ 5 w 32"/>
                  <a:gd name="T31" fmla="*/ 0 h 20"/>
                  <a:gd name="T32" fmla="*/ 3 w 32"/>
                  <a:gd name="T33" fmla="*/ 0 h 20"/>
                  <a:gd name="T34" fmla="*/ 0 w 32"/>
                  <a:gd name="T35" fmla="*/ 5 h 20"/>
                  <a:gd name="T36" fmla="*/ 4 w 32"/>
                  <a:gd name="T37" fmla="*/ 8 h 20"/>
                  <a:gd name="T38" fmla="*/ 1 w 32"/>
                  <a:gd name="T39" fmla="*/ 11 h 20"/>
                  <a:gd name="T40" fmla="*/ 15 w 32"/>
                  <a:gd name="T41" fmla="*/ 20 h 20"/>
                  <a:gd name="T42" fmla="*/ 31 w 32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2" h="20">
                    <a:moveTo>
                      <a:pt x="31" y="11"/>
                    </a:moveTo>
                    <a:lnTo>
                      <a:pt x="28" y="8"/>
                    </a:lnTo>
                    <a:lnTo>
                      <a:pt x="32" y="5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30" y="4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9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15" y="18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4" y="8"/>
                    </a:lnTo>
                    <a:lnTo>
                      <a:pt x="1" y="11"/>
                    </a:lnTo>
                    <a:lnTo>
                      <a:pt x="15" y="20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07" name="Freeform 861"/>
              <p:cNvSpPr>
                <a:spLocks/>
              </p:cNvSpPr>
              <p:nvPr/>
            </p:nvSpPr>
            <p:spPr bwMode="auto">
              <a:xfrm>
                <a:off x="2436" y="3363"/>
                <a:ext cx="49" cy="15"/>
              </a:xfrm>
              <a:custGeom>
                <a:avLst/>
                <a:gdLst>
                  <a:gd name="T0" fmla="*/ 24 w 49"/>
                  <a:gd name="T1" fmla="*/ 1 h 15"/>
                  <a:gd name="T2" fmla="*/ 23 w 49"/>
                  <a:gd name="T3" fmla="*/ 2 h 15"/>
                  <a:gd name="T4" fmla="*/ 21 w 49"/>
                  <a:gd name="T5" fmla="*/ 4 h 15"/>
                  <a:gd name="T6" fmla="*/ 19 w 49"/>
                  <a:gd name="T7" fmla="*/ 7 h 15"/>
                  <a:gd name="T8" fmla="*/ 16 w 49"/>
                  <a:gd name="T9" fmla="*/ 9 h 15"/>
                  <a:gd name="T10" fmla="*/ 14 w 49"/>
                  <a:gd name="T11" fmla="*/ 10 h 15"/>
                  <a:gd name="T12" fmla="*/ 12 w 49"/>
                  <a:gd name="T13" fmla="*/ 11 h 15"/>
                  <a:gd name="T14" fmla="*/ 10 w 49"/>
                  <a:gd name="T15" fmla="*/ 11 h 15"/>
                  <a:gd name="T16" fmla="*/ 8 w 49"/>
                  <a:gd name="T17" fmla="*/ 12 h 15"/>
                  <a:gd name="T18" fmla="*/ 6 w 49"/>
                  <a:gd name="T19" fmla="*/ 12 h 15"/>
                  <a:gd name="T20" fmla="*/ 4 w 49"/>
                  <a:gd name="T21" fmla="*/ 12 h 15"/>
                  <a:gd name="T22" fmla="*/ 2 w 49"/>
                  <a:gd name="T23" fmla="*/ 12 h 15"/>
                  <a:gd name="T24" fmla="*/ 0 w 49"/>
                  <a:gd name="T25" fmla="*/ 14 h 15"/>
                  <a:gd name="T26" fmla="*/ 3 w 49"/>
                  <a:gd name="T27" fmla="*/ 14 h 15"/>
                  <a:gd name="T28" fmla="*/ 6 w 49"/>
                  <a:gd name="T29" fmla="*/ 14 h 15"/>
                  <a:gd name="T30" fmla="*/ 8 w 49"/>
                  <a:gd name="T31" fmla="*/ 14 h 15"/>
                  <a:gd name="T32" fmla="*/ 11 w 49"/>
                  <a:gd name="T33" fmla="*/ 13 h 15"/>
                  <a:gd name="T34" fmla="*/ 14 w 49"/>
                  <a:gd name="T35" fmla="*/ 12 h 15"/>
                  <a:gd name="T36" fmla="*/ 16 w 49"/>
                  <a:gd name="T37" fmla="*/ 11 h 15"/>
                  <a:gd name="T38" fmla="*/ 18 w 49"/>
                  <a:gd name="T39" fmla="*/ 10 h 15"/>
                  <a:gd name="T40" fmla="*/ 20 w 49"/>
                  <a:gd name="T41" fmla="*/ 9 h 15"/>
                  <a:gd name="T42" fmla="*/ 21 w 49"/>
                  <a:gd name="T43" fmla="*/ 7 h 15"/>
                  <a:gd name="T44" fmla="*/ 22 w 49"/>
                  <a:gd name="T45" fmla="*/ 6 h 15"/>
                  <a:gd name="T46" fmla="*/ 23 w 49"/>
                  <a:gd name="T47" fmla="*/ 5 h 15"/>
                  <a:gd name="T48" fmla="*/ 24 w 49"/>
                  <a:gd name="T49" fmla="*/ 4 h 15"/>
                  <a:gd name="T50" fmla="*/ 25 w 49"/>
                  <a:gd name="T51" fmla="*/ 6 h 15"/>
                  <a:gd name="T52" fmla="*/ 26 w 49"/>
                  <a:gd name="T53" fmla="*/ 7 h 15"/>
                  <a:gd name="T54" fmla="*/ 27 w 49"/>
                  <a:gd name="T55" fmla="*/ 9 h 15"/>
                  <a:gd name="T56" fmla="*/ 28 w 49"/>
                  <a:gd name="T57" fmla="*/ 10 h 15"/>
                  <a:gd name="T58" fmla="*/ 31 w 49"/>
                  <a:gd name="T59" fmla="*/ 12 h 15"/>
                  <a:gd name="T60" fmla="*/ 33 w 49"/>
                  <a:gd name="T61" fmla="*/ 13 h 15"/>
                  <a:gd name="T62" fmla="*/ 36 w 49"/>
                  <a:gd name="T63" fmla="*/ 14 h 15"/>
                  <a:gd name="T64" fmla="*/ 39 w 49"/>
                  <a:gd name="T65" fmla="*/ 15 h 15"/>
                  <a:gd name="T66" fmla="*/ 41 w 49"/>
                  <a:gd name="T67" fmla="*/ 15 h 15"/>
                  <a:gd name="T68" fmla="*/ 44 w 49"/>
                  <a:gd name="T69" fmla="*/ 15 h 15"/>
                  <a:gd name="T70" fmla="*/ 46 w 49"/>
                  <a:gd name="T71" fmla="*/ 15 h 15"/>
                  <a:gd name="T72" fmla="*/ 49 w 49"/>
                  <a:gd name="T73" fmla="*/ 14 h 15"/>
                  <a:gd name="T74" fmla="*/ 47 w 49"/>
                  <a:gd name="T75" fmla="*/ 12 h 15"/>
                  <a:gd name="T76" fmla="*/ 45 w 49"/>
                  <a:gd name="T77" fmla="*/ 13 h 15"/>
                  <a:gd name="T78" fmla="*/ 43 w 49"/>
                  <a:gd name="T79" fmla="*/ 13 h 15"/>
                  <a:gd name="T80" fmla="*/ 41 w 49"/>
                  <a:gd name="T81" fmla="*/ 13 h 15"/>
                  <a:gd name="T82" fmla="*/ 39 w 49"/>
                  <a:gd name="T83" fmla="*/ 12 h 15"/>
                  <a:gd name="T84" fmla="*/ 37 w 49"/>
                  <a:gd name="T85" fmla="*/ 12 h 15"/>
                  <a:gd name="T86" fmla="*/ 34 w 49"/>
                  <a:gd name="T87" fmla="*/ 11 h 15"/>
                  <a:gd name="T88" fmla="*/ 32 w 49"/>
                  <a:gd name="T89" fmla="*/ 10 h 15"/>
                  <a:gd name="T90" fmla="*/ 29 w 49"/>
                  <a:gd name="T91" fmla="*/ 8 h 15"/>
                  <a:gd name="T92" fmla="*/ 27 w 49"/>
                  <a:gd name="T93" fmla="*/ 5 h 15"/>
                  <a:gd name="T94" fmla="*/ 25 w 49"/>
                  <a:gd name="T95" fmla="*/ 3 h 15"/>
                  <a:gd name="T96" fmla="*/ 24 w 49"/>
                  <a:gd name="T9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9" h="15">
                    <a:moveTo>
                      <a:pt x="24" y="0"/>
                    </a:moveTo>
                    <a:lnTo>
                      <a:pt x="24" y="1"/>
                    </a:lnTo>
                    <a:lnTo>
                      <a:pt x="24" y="1"/>
                    </a:lnTo>
                    <a:lnTo>
                      <a:pt x="23" y="2"/>
                    </a:lnTo>
                    <a:lnTo>
                      <a:pt x="22" y="3"/>
                    </a:lnTo>
                    <a:lnTo>
                      <a:pt x="21" y="4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7" y="8"/>
                    </a:lnTo>
                    <a:lnTo>
                      <a:pt x="16" y="9"/>
                    </a:lnTo>
                    <a:lnTo>
                      <a:pt x="15" y="9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9" y="11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8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4" y="12"/>
                    </a:lnTo>
                    <a:lnTo>
                      <a:pt x="15" y="12"/>
                    </a:lnTo>
                    <a:lnTo>
                      <a:pt x="16" y="11"/>
                    </a:lnTo>
                    <a:lnTo>
                      <a:pt x="17" y="11"/>
                    </a:lnTo>
                    <a:lnTo>
                      <a:pt x="18" y="10"/>
                    </a:lnTo>
                    <a:lnTo>
                      <a:pt x="19" y="9"/>
                    </a:lnTo>
                    <a:lnTo>
                      <a:pt x="20" y="9"/>
                    </a:lnTo>
                    <a:lnTo>
                      <a:pt x="21" y="8"/>
                    </a:lnTo>
                    <a:lnTo>
                      <a:pt x="21" y="7"/>
                    </a:lnTo>
                    <a:lnTo>
                      <a:pt x="22" y="7"/>
                    </a:lnTo>
                    <a:lnTo>
                      <a:pt x="22" y="6"/>
                    </a:lnTo>
                    <a:lnTo>
                      <a:pt x="23" y="6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4" y="4"/>
                    </a:lnTo>
                    <a:lnTo>
                      <a:pt x="24" y="5"/>
                    </a:lnTo>
                    <a:lnTo>
                      <a:pt x="25" y="6"/>
                    </a:lnTo>
                    <a:lnTo>
                      <a:pt x="25" y="6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9"/>
                    </a:lnTo>
                    <a:lnTo>
                      <a:pt x="28" y="9"/>
                    </a:lnTo>
                    <a:lnTo>
                      <a:pt x="28" y="10"/>
                    </a:lnTo>
                    <a:lnTo>
                      <a:pt x="29" y="11"/>
                    </a:lnTo>
                    <a:lnTo>
                      <a:pt x="31" y="12"/>
                    </a:lnTo>
                    <a:lnTo>
                      <a:pt x="32" y="12"/>
                    </a:lnTo>
                    <a:lnTo>
                      <a:pt x="33" y="13"/>
                    </a:lnTo>
                    <a:lnTo>
                      <a:pt x="34" y="14"/>
                    </a:lnTo>
                    <a:lnTo>
                      <a:pt x="36" y="14"/>
                    </a:lnTo>
                    <a:lnTo>
                      <a:pt x="37" y="14"/>
                    </a:lnTo>
                    <a:lnTo>
                      <a:pt x="39" y="15"/>
                    </a:lnTo>
                    <a:lnTo>
                      <a:pt x="40" y="15"/>
                    </a:lnTo>
                    <a:lnTo>
                      <a:pt x="41" y="15"/>
                    </a:lnTo>
                    <a:lnTo>
                      <a:pt x="43" y="15"/>
                    </a:lnTo>
                    <a:lnTo>
                      <a:pt x="44" y="15"/>
                    </a:lnTo>
                    <a:lnTo>
                      <a:pt x="45" y="15"/>
                    </a:lnTo>
                    <a:lnTo>
                      <a:pt x="46" y="15"/>
                    </a:lnTo>
                    <a:lnTo>
                      <a:pt x="48" y="15"/>
                    </a:lnTo>
                    <a:lnTo>
                      <a:pt x="49" y="14"/>
                    </a:lnTo>
                    <a:lnTo>
                      <a:pt x="48" y="12"/>
                    </a:lnTo>
                    <a:lnTo>
                      <a:pt x="47" y="12"/>
                    </a:lnTo>
                    <a:lnTo>
                      <a:pt x="46" y="12"/>
                    </a:lnTo>
                    <a:lnTo>
                      <a:pt x="45" y="13"/>
                    </a:lnTo>
                    <a:lnTo>
                      <a:pt x="44" y="13"/>
                    </a:lnTo>
                    <a:lnTo>
                      <a:pt x="43" y="13"/>
                    </a:lnTo>
                    <a:lnTo>
                      <a:pt x="42" y="13"/>
                    </a:lnTo>
                    <a:lnTo>
                      <a:pt x="41" y="13"/>
                    </a:lnTo>
                    <a:lnTo>
                      <a:pt x="40" y="13"/>
                    </a:lnTo>
                    <a:lnTo>
                      <a:pt x="39" y="12"/>
                    </a:lnTo>
                    <a:lnTo>
                      <a:pt x="38" y="12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4" y="11"/>
                    </a:lnTo>
                    <a:lnTo>
                      <a:pt x="33" y="11"/>
                    </a:lnTo>
                    <a:lnTo>
                      <a:pt x="32" y="10"/>
                    </a:lnTo>
                    <a:lnTo>
                      <a:pt x="31" y="10"/>
                    </a:lnTo>
                    <a:lnTo>
                      <a:pt x="29" y="8"/>
                    </a:lnTo>
                    <a:lnTo>
                      <a:pt x="28" y="7"/>
                    </a:lnTo>
                    <a:lnTo>
                      <a:pt x="27" y="5"/>
                    </a:lnTo>
                    <a:lnTo>
                      <a:pt x="26" y="4"/>
                    </a:lnTo>
                    <a:lnTo>
                      <a:pt x="25" y="3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08" name="Freeform 862"/>
              <p:cNvSpPr>
                <a:spLocks/>
              </p:cNvSpPr>
              <p:nvPr/>
            </p:nvSpPr>
            <p:spPr bwMode="auto">
              <a:xfrm>
                <a:off x="2408" y="3335"/>
                <a:ext cx="5" cy="12"/>
              </a:xfrm>
              <a:custGeom>
                <a:avLst/>
                <a:gdLst>
                  <a:gd name="T0" fmla="*/ 5 w 5"/>
                  <a:gd name="T1" fmla="*/ 7 h 12"/>
                  <a:gd name="T2" fmla="*/ 5 w 5"/>
                  <a:gd name="T3" fmla="*/ 7 h 12"/>
                  <a:gd name="T4" fmla="*/ 4 w 5"/>
                  <a:gd name="T5" fmla="*/ 7 h 12"/>
                  <a:gd name="T6" fmla="*/ 4 w 5"/>
                  <a:gd name="T7" fmla="*/ 7 h 12"/>
                  <a:gd name="T8" fmla="*/ 4 w 5"/>
                  <a:gd name="T9" fmla="*/ 6 h 12"/>
                  <a:gd name="T10" fmla="*/ 3 w 5"/>
                  <a:gd name="T11" fmla="*/ 6 h 12"/>
                  <a:gd name="T12" fmla="*/ 3 w 5"/>
                  <a:gd name="T13" fmla="*/ 5 h 12"/>
                  <a:gd name="T14" fmla="*/ 2 w 5"/>
                  <a:gd name="T15" fmla="*/ 4 h 12"/>
                  <a:gd name="T16" fmla="*/ 2 w 5"/>
                  <a:gd name="T17" fmla="*/ 3 h 12"/>
                  <a:gd name="T18" fmla="*/ 1 w 5"/>
                  <a:gd name="T19" fmla="*/ 2 h 12"/>
                  <a:gd name="T20" fmla="*/ 1 w 5"/>
                  <a:gd name="T21" fmla="*/ 1 h 12"/>
                  <a:gd name="T22" fmla="*/ 0 w 5"/>
                  <a:gd name="T23" fmla="*/ 1 h 12"/>
                  <a:gd name="T24" fmla="*/ 0 w 5"/>
                  <a:gd name="T25" fmla="*/ 0 h 12"/>
                  <a:gd name="T26" fmla="*/ 0 w 5"/>
                  <a:gd name="T27" fmla="*/ 1 h 12"/>
                  <a:gd name="T28" fmla="*/ 0 w 5"/>
                  <a:gd name="T29" fmla="*/ 2 h 12"/>
                  <a:gd name="T30" fmla="*/ 0 w 5"/>
                  <a:gd name="T31" fmla="*/ 4 h 12"/>
                  <a:gd name="T32" fmla="*/ 1 w 5"/>
                  <a:gd name="T33" fmla="*/ 6 h 12"/>
                  <a:gd name="T34" fmla="*/ 1 w 5"/>
                  <a:gd name="T35" fmla="*/ 8 h 12"/>
                  <a:gd name="T36" fmla="*/ 2 w 5"/>
                  <a:gd name="T37" fmla="*/ 9 h 12"/>
                  <a:gd name="T38" fmla="*/ 2 w 5"/>
                  <a:gd name="T39" fmla="*/ 11 h 12"/>
                  <a:gd name="T40" fmla="*/ 3 w 5"/>
                  <a:gd name="T41" fmla="*/ 11 h 12"/>
                  <a:gd name="T42" fmla="*/ 3 w 5"/>
                  <a:gd name="T43" fmla="*/ 11 h 12"/>
                  <a:gd name="T44" fmla="*/ 4 w 5"/>
                  <a:gd name="T45" fmla="*/ 12 h 12"/>
                  <a:gd name="T46" fmla="*/ 4 w 5"/>
                  <a:gd name="T47" fmla="*/ 12 h 12"/>
                  <a:gd name="T48" fmla="*/ 5 w 5"/>
                  <a:gd name="T49" fmla="*/ 12 h 12"/>
                  <a:gd name="T50" fmla="*/ 5 w 5"/>
                  <a:gd name="T5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" h="12">
                    <a:moveTo>
                      <a:pt x="5" y="7"/>
                    </a:moveTo>
                    <a:lnTo>
                      <a:pt x="5" y="7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2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2"/>
                    </a:lnTo>
                    <a:lnTo>
                      <a:pt x="4" y="12"/>
                    </a:lnTo>
                    <a:lnTo>
                      <a:pt x="5" y="12"/>
                    </a:lnTo>
                    <a:lnTo>
                      <a:pt x="5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09" name="Freeform 863"/>
              <p:cNvSpPr>
                <a:spLocks/>
              </p:cNvSpPr>
              <p:nvPr/>
            </p:nvSpPr>
            <p:spPr bwMode="auto">
              <a:xfrm>
                <a:off x="2452" y="3314"/>
                <a:ext cx="18" cy="21"/>
              </a:xfrm>
              <a:custGeom>
                <a:avLst/>
                <a:gdLst>
                  <a:gd name="T0" fmla="*/ 18 w 18"/>
                  <a:gd name="T1" fmla="*/ 10 h 21"/>
                  <a:gd name="T2" fmla="*/ 18 w 18"/>
                  <a:gd name="T3" fmla="*/ 0 h 21"/>
                  <a:gd name="T4" fmla="*/ 0 w 18"/>
                  <a:gd name="T5" fmla="*/ 0 h 21"/>
                  <a:gd name="T6" fmla="*/ 0 w 18"/>
                  <a:gd name="T7" fmla="*/ 8 h 21"/>
                  <a:gd name="T8" fmla="*/ 8 w 18"/>
                  <a:gd name="T9" fmla="*/ 21 h 21"/>
                  <a:gd name="T10" fmla="*/ 18 w 18"/>
                  <a:gd name="T11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1">
                    <a:moveTo>
                      <a:pt x="18" y="10"/>
                    </a:moveTo>
                    <a:lnTo>
                      <a:pt x="18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21"/>
                    </a:lnTo>
                    <a:lnTo>
                      <a:pt x="18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10" name="Freeform 864"/>
              <p:cNvSpPr>
                <a:spLocks/>
              </p:cNvSpPr>
              <p:nvPr/>
            </p:nvSpPr>
            <p:spPr bwMode="auto">
              <a:xfrm>
                <a:off x="2438" y="3265"/>
                <a:ext cx="45" cy="27"/>
              </a:xfrm>
              <a:custGeom>
                <a:avLst/>
                <a:gdLst>
                  <a:gd name="T0" fmla="*/ 36 w 45"/>
                  <a:gd name="T1" fmla="*/ 10 h 27"/>
                  <a:gd name="T2" fmla="*/ 36 w 45"/>
                  <a:gd name="T3" fmla="*/ 9 h 27"/>
                  <a:gd name="T4" fmla="*/ 35 w 45"/>
                  <a:gd name="T5" fmla="*/ 8 h 27"/>
                  <a:gd name="T6" fmla="*/ 34 w 45"/>
                  <a:gd name="T7" fmla="*/ 7 h 27"/>
                  <a:gd name="T8" fmla="*/ 33 w 45"/>
                  <a:gd name="T9" fmla="*/ 6 h 27"/>
                  <a:gd name="T10" fmla="*/ 31 w 45"/>
                  <a:gd name="T11" fmla="*/ 5 h 27"/>
                  <a:gd name="T12" fmla="*/ 29 w 45"/>
                  <a:gd name="T13" fmla="*/ 4 h 27"/>
                  <a:gd name="T14" fmla="*/ 27 w 45"/>
                  <a:gd name="T15" fmla="*/ 3 h 27"/>
                  <a:gd name="T16" fmla="*/ 25 w 45"/>
                  <a:gd name="T17" fmla="*/ 2 h 27"/>
                  <a:gd name="T18" fmla="*/ 23 w 45"/>
                  <a:gd name="T19" fmla="*/ 2 h 27"/>
                  <a:gd name="T20" fmla="*/ 20 w 45"/>
                  <a:gd name="T21" fmla="*/ 1 h 27"/>
                  <a:gd name="T22" fmla="*/ 18 w 45"/>
                  <a:gd name="T23" fmla="*/ 0 h 27"/>
                  <a:gd name="T24" fmla="*/ 15 w 45"/>
                  <a:gd name="T25" fmla="*/ 0 h 27"/>
                  <a:gd name="T26" fmla="*/ 13 w 45"/>
                  <a:gd name="T27" fmla="*/ 0 h 27"/>
                  <a:gd name="T28" fmla="*/ 11 w 45"/>
                  <a:gd name="T29" fmla="*/ 0 h 27"/>
                  <a:gd name="T30" fmla="*/ 8 w 45"/>
                  <a:gd name="T31" fmla="*/ 1 h 27"/>
                  <a:gd name="T32" fmla="*/ 6 w 45"/>
                  <a:gd name="T33" fmla="*/ 1 h 27"/>
                  <a:gd name="T34" fmla="*/ 3 w 45"/>
                  <a:gd name="T35" fmla="*/ 3 h 27"/>
                  <a:gd name="T36" fmla="*/ 2 w 45"/>
                  <a:gd name="T37" fmla="*/ 5 h 27"/>
                  <a:gd name="T38" fmla="*/ 1 w 45"/>
                  <a:gd name="T39" fmla="*/ 8 h 27"/>
                  <a:gd name="T40" fmla="*/ 0 w 45"/>
                  <a:gd name="T41" fmla="*/ 10 h 27"/>
                  <a:gd name="T42" fmla="*/ 0 w 45"/>
                  <a:gd name="T43" fmla="*/ 12 h 27"/>
                  <a:gd name="T44" fmla="*/ 1 w 45"/>
                  <a:gd name="T45" fmla="*/ 14 h 27"/>
                  <a:gd name="T46" fmla="*/ 2 w 45"/>
                  <a:gd name="T47" fmla="*/ 15 h 27"/>
                  <a:gd name="T48" fmla="*/ 3 w 45"/>
                  <a:gd name="T49" fmla="*/ 15 h 27"/>
                  <a:gd name="T50" fmla="*/ 3 w 45"/>
                  <a:gd name="T51" fmla="*/ 16 h 27"/>
                  <a:gd name="T52" fmla="*/ 5 w 45"/>
                  <a:gd name="T53" fmla="*/ 16 h 27"/>
                  <a:gd name="T54" fmla="*/ 6 w 45"/>
                  <a:gd name="T55" fmla="*/ 17 h 27"/>
                  <a:gd name="T56" fmla="*/ 8 w 45"/>
                  <a:gd name="T57" fmla="*/ 17 h 27"/>
                  <a:gd name="T58" fmla="*/ 11 w 45"/>
                  <a:gd name="T59" fmla="*/ 18 h 27"/>
                  <a:gd name="T60" fmla="*/ 14 w 45"/>
                  <a:gd name="T61" fmla="*/ 19 h 27"/>
                  <a:gd name="T62" fmla="*/ 16 w 45"/>
                  <a:gd name="T63" fmla="*/ 20 h 27"/>
                  <a:gd name="T64" fmla="*/ 19 w 45"/>
                  <a:gd name="T65" fmla="*/ 21 h 27"/>
                  <a:gd name="T66" fmla="*/ 22 w 45"/>
                  <a:gd name="T67" fmla="*/ 23 h 27"/>
                  <a:gd name="T68" fmla="*/ 25 w 45"/>
                  <a:gd name="T69" fmla="*/ 24 h 27"/>
                  <a:gd name="T70" fmla="*/ 28 w 45"/>
                  <a:gd name="T71" fmla="*/ 25 h 27"/>
                  <a:gd name="T72" fmla="*/ 30 w 45"/>
                  <a:gd name="T73" fmla="*/ 26 h 27"/>
                  <a:gd name="T74" fmla="*/ 33 w 45"/>
                  <a:gd name="T75" fmla="*/ 26 h 27"/>
                  <a:gd name="T76" fmla="*/ 34 w 45"/>
                  <a:gd name="T77" fmla="*/ 27 h 27"/>
                  <a:gd name="T78" fmla="*/ 36 w 45"/>
                  <a:gd name="T79" fmla="*/ 27 h 27"/>
                  <a:gd name="T80" fmla="*/ 37 w 45"/>
                  <a:gd name="T81" fmla="*/ 27 h 27"/>
                  <a:gd name="T82" fmla="*/ 38 w 45"/>
                  <a:gd name="T83" fmla="*/ 27 h 27"/>
                  <a:gd name="T84" fmla="*/ 40 w 45"/>
                  <a:gd name="T85" fmla="*/ 27 h 27"/>
                  <a:gd name="T86" fmla="*/ 41 w 45"/>
                  <a:gd name="T87" fmla="*/ 27 h 27"/>
                  <a:gd name="T88" fmla="*/ 42 w 45"/>
                  <a:gd name="T89" fmla="*/ 27 h 27"/>
                  <a:gd name="T90" fmla="*/ 43 w 45"/>
                  <a:gd name="T91" fmla="*/ 27 h 27"/>
                  <a:gd name="T92" fmla="*/ 44 w 45"/>
                  <a:gd name="T93" fmla="*/ 26 h 27"/>
                  <a:gd name="T94" fmla="*/ 44 w 45"/>
                  <a:gd name="T95" fmla="*/ 25 h 27"/>
                  <a:gd name="T96" fmla="*/ 45 w 45"/>
                  <a:gd name="T97" fmla="*/ 23 h 27"/>
                  <a:gd name="T98" fmla="*/ 45 w 45"/>
                  <a:gd name="T99" fmla="*/ 20 h 27"/>
                  <a:gd name="T100" fmla="*/ 44 w 45"/>
                  <a:gd name="T101" fmla="*/ 18 h 27"/>
                  <a:gd name="T102" fmla="*/ 44 w 45"/>
                  <a:gd name="T103" fmla="*/ 16 h 27"/>
                  <a:gd name="T104" fmla="*/ 42 w 45"/>
                  <a:gd name="T105" fmla="*/ 14 h 27"/>
                  <a:gd name="T106" fmla="*/ 41 w 45"/>
                  <a:gd name="T107" fmla="*/ 13 h 27"/>
                  <a:gd name="T108" fmla="*/ 39 w 45"/>
                  <a:gd name="T109" fmla="*/ 11 h 27"/>
                  <a:gd name="T110" fmla="*/ 38 w 45"/>
                  <a:gd name="T111" fmla="*/ 10 h 27"/>
                  <a:gd name="T112" fmla="*/ 36 w 45"/>
                  <a:gd name="T11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5" h="27">
                    <a:moveTo>
                      <a:pt x="36" y="10"/>
                    </a:moveTo>
                    <a:lnTo>
                      <a:pt x="36" y="9"/>
                    </a:lnTo>
                    <a:lnTo>
                      <a:pt x="35" y="8"/>
                    </a:lnTo>
                    <a:lnTo>
                      <a:pt x="34" y="7"/>
                    </a:lnTo>
                    <a:lnTo>
                      <a:pt x="33" y="6"/>
                    </a:lnTo>
                    <a:lnTo>
                      <a:pt x="31" y="5"/>
                    </a:lnTo>
                    <a:lnTo>
                      <a:pt x="29" y="4"/>
                    </a:lnTo>
                    <a:lnTo>
                      <a:pt x="27" y="3"/>
                    </a:lnTo>
                    <a:lnTo>
                      <a:pt x="25" y="2"/>
                    </a:lnTo>
                    <a:lnTo>
                      <a:pt x="23" y="2"/>
                    </a:lnTo>
                    <a:lnTo>
                      <a:pt x="20" y="1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8" y="1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3" y="16"/>
                    </a:lnTo>
                    <a:lnTo>
                      <a:pt x="5" y="16"/>
                    </a:lnTo>
                    <a:lnTo>
                      <a:pt x="6" y="17"/>
                    </a:lnTo>
                    <a:lnTo>
                      <a:pt x="8" y="17"/>
                    </a:lnTo>
                    <a:lnTo>
                      <a:pt x="11" y="18"/>
                    </a:lnTo>
                    <a:lnTo>
                      <a:pt x="14" y="19"/>
                    </a:lnTo>
                    <a:lnTo>
                      <a:pt x="16" y="20"/>
                    </a:lnTo>
                    <a:lnTo>
                      <a:pt x="19" y="21"/>
                    </a:lnTo>
                    <a:lnTo>
                      <a:pt x="22" y="23"/>
                    </a:lnTo>
                    <a:lnTo>
                      <a:pt x="25" y="24"/>
                    </a:lnTo>
                    <a:lnTo>
                      <a:pt x="28" y="25"/>
                    </a:lnTo>
                    <a:lnTo>
                      <a:pt x="30" y="26"/>
                    </a:lnTo>
                    <a:lnTo>
                      <a:pt x="33" y="26"/>
                    </a:lnTo>
                    <a:lnTo>
                      <a:pt x="34" y="27"/>
                    </a:lnTo>
                    <a:lnTo>
                      <a:pt x="36" y="27"/>
                    </a:lnTo>
                    <a:lnTo>
                      <a:pt x="37" y="27"/>
                    </a:lnTo>
                    <a:lnTo>
                      <a:pt x="38" y="27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7"/>
                    </a:lnTo>
                    <a:lnTo>
                      <a:pt x="44" y="26"/>
                    </a:lnTo>
                    <a:lnTo>
                      <a:pt x="44" y="25"/>
                    </a:lnTo>
                    <a:lnTo>
                      <a:pt x="45" y="23"/>
                    </a:lnTo>
                    <a:lnTo>
                      <a:pt x="45" y="20"/>
                    </a:lnTo>
                    <a:lnTo>
                      <a:pt x="44" y="18"/>
                    </a:lnTo>
                    <a:lnTo>
                      <a:pt x="44" y="16"/>
                    </a:lnTo>
                    <a:lnTo>
                      <a:pt x="42" y="14"/>
                    </a:lnTo>
                    <a:lnTo>
                      <a:pt x="41" y="13"/>
                    </a:lnTo>
                    <a:lnTo>
                      <a:pt x="39" y="11"/>
                    </a:lnTo>
                    <a:lnTo>
                      <a:pt x="38" y="10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11" name="Freeform 865"/>
              <p:cNvSpPr>
                <a:spLocks/>
              </p:cNvSpPr>
              <p:nvPr/>
            </p:nvSpPr>
            <p:spPr bwMode="auto">
              <a:xfrm>
                <a:off x="2432" y="3273"/>
                <a:ext cx="53" cy="47"/>
              </a:xfrm>
              <a:custGeom>
                <a:avLst/>
                <a:gdLst>
                  <a:gd name="T0" fmla="*/ 45 w 53"/>
                  <a:gd name="T1" fmla="*/ 14 h 47"/>
                  <a:gd name="T2" fmla="*/ 45 w 53"/>
                  <a:gd name="T3" fmla="*/ 14 h 47"/>
                  <a:gd name="T4" fmla="*/ 45 w 53"/>
                  <a:gd name="T5" fmla="*/ 12 h 47"/>
                  <a:gd name="T6" fmla="*/ 43 w 53"/>
                  <a:gd name="T7" fmla="*/ 10 h 47"/>
                  <a:gd name="T8" fmla="*/ 41 w 53"/>
                  <a:gd name="T9" fmla="*/ 7 h 47"/>
                  <a:gd name="T10" fmla="*/ 38 w 53"/>
                  <a:gd name="T11" fmla="*/ 5 h 47"/>
                  <a:gd name="T12" fmla="*/ 35 w 53"/>
                  <a:gd name="T13" fmla="*/ 3 h 47"/>
                  <a:gd name="T14" fmla="*/ 32 w 53"/>
                  <a:gd name="T15" fmla="*/ 1 h 47"/>
                  <a:gd name="T16" fmla="*/ 29 w 53"/>
                  <a:gd name="T17" fmla="*/ 0 h 47"/>
                  <a:gd name="T18" fmla="*/ 26 w 53"/>
                  <a:gd name="T19" fmla="*/ 0 h 47"/>
                  <a:gd name="T20" fmla="*/ 21 w 53"/>
                  <a:gd name="T21" fmla="*/ 0 h 47"/>
                  <a:gd name="T22" fmla="*/ 17 w 53"/>
                  <a:gd name="T23" fmla="*/ 1 h 47"/>
                  <a:gd name="T24" fmla="*/ 13 w 53"/>
                  <a:gd name="T25" fmla="*/ 3 h 47"/>
                  <a:gd name="T26" fmla="*/ 9 w 53"/>
                  <a:gd name="T27" fmla="*/ 5 h 47"/>
                  <a:gd name="T28" fmla="*/ 6 w 53"/>
                  <a:gd name="T29" fmla="*/ 8 h 47"/>
                  <a:gd name="T30" fmla="*/ 3 w 53"/>
                  <a:gd name="T31" fmla="*/ 12 h 47"/>
                  <a:gd name="T32" fmla="*/ 1 w 53"/>
                  <a:gd name="T33" fmla="*/ 16 h 47"/>
                  <a:gd name="T34" fmla="*/ 0 w 53"/>
                  <a:gd name="T35" fmla="*/ 21 h 47"/>
                  <a:gd name="T36" fmla="*/ 0 w 53"/>
                  <a:gd name="T37" fmla="*/ 26 h 47"/>
                  <a:gd name="T38" fmla="*/ 1 w 53"/>
                  <a:gd name="T39" fmla="*/ 30 h 47"/>
                  <a:gd name="T40" fmla="*/ 3 w 53"/>
                  <a:gd name="T41" fmla="*/ 34 h 47"/>
                  <a:gd name="T42" fmla="*/ 6 w 53"/>
                  <a:gd name="T43" fmla="*/ 38 h 47"/>
                  <a:gd name="T44" fmla="*/ 9 w 53"/>
                  <a:gd name="T45" fmla="*/ 41 h 47"/>
                  <a:gd name="T46" fmla="*/ 13 w 53"/>
                  <a:gd name="T47" fmla="*/ 44 h 47"/>
                  <a:gd name="T48" fmla="*/ 17 w 53"/>
                  <a:gd name="T49" fmla="*/ 46 h 47"/>
                  <a:gd name="T50" fmla="*/ 21 w 53"/>
                  <a:gd name="T51" fmla="*/ 47 h 47"/>
                  <a:gd name="T52" fmla="*/ 26 w 53"/>
                  <a:gd name="T53" fmla="*/ 47 h 47"/>
                  <a:gd name="T54" fmla="*/ 29 w 53"/>
                  <a:gd name="T55" fmla="*/ 46 h 47"/>
                  <a:gd name="T56" fmla="*/ 32 w 53"/>
                  <a:gd name="T57" fmla="*/ 45 h 47"/>
                  <a:gd name="T58" fmla="*/ 35 w 53"/>
                  <a:gd name="T59" fmla="*/ 44 h 47"/>
                  <a:gd name="T60" fmla="*/ 38 w 53"/>
                  <a:gd name="T61" fmla="*/ 42 h 47"/>
                  <a:gd name="T62" fmla="*/ 40 w 53"/>
                  <a:gd name="T63" fmla="*/ 40 h 47"/>
                  <a:gd name="T64" fmla="*/ 42 w 53"/>
                  <a:gd name="T65" fmla="*/ 38 h 47"/>
                  <a:gd name="T66" fmla="*/ 44 w 53"/>
                  <a:gd name="T67" fmla="*/ 35 h 47"/>
                  <a:gd name="T68" fmla="*/ 45 w 53"/>
                  <a:gd name="T69" fmla="*/ 34 h 47"/>
                  <a:gd name="T70" fmla="*/ 45 w 53"/>
                  <a:gd name="T71" fmla="*/ 34 h 47"/>
                  <a:gd name="T72" fmla="*/ 47 w 53"/>
                  <a:gd name="T73" fmla="*/ 34 h 47"/>
                  <a:gd name="T74" fmla="*/ 50 w 53"/>
                  <a:gd name="T75" fmla="*/ 32 h 47"/>
                  <a:gd name="T76" fmla="*/ 52 w 53"/>
                  <a:gd name="T77" fmla="*/ 29 h 47"/>
                  <a:gd name="T78" fmla="*/ 53 w 53"/>
                  <a:gd name="T79" fmla="*/ 26 h 47"/>
                  <a:gd name="T80" fmla="*/ 53 w 53"/>
                  <a:gd name="T81" fmla="*/ 22 h 47"/>
                  <a:gd name="T82" fmla="*/ 52 w 53"/>
                  <a:gd name="T83" fmla="*/ 18 h 47"/>
                  <a:gd name="T84" fmla="*/ 50 w 53"/>
                  <a:gd name="T85" fmla="*/ 16 h 47"/>
                  <a:gd name="T86" fmla="*/ 47 w 53"/>
                  <a:gd name="T87" fmla="*/ 1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3" h="47">
                    <a:moveTo>
                      <a:pt x="45" y="14"/>
                    </a:moveTo>
                    <a:lnTo>
                      <a:pt x="45" y="14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5" y="12"/>
                    </a:lnTo>
                    <a:lnTo>
                      <a:pt x="44" y="11"/>
                    </a:lnTo>
                    <a:lnTo>
                      <a:pt x="43" y="10"/>
                    </a:lnTo>
                    <a:lnTo>
                      <a:pt x="42" y="8"/>
                    </a:lnTo>
                    <a:lnTo>
                      <a:pt x="41" y="7"/>
                    </a:lnTo>
                    <a:lnTo>
                      <a:pt x="40" y="6"/>
                    </a:lnTo>
                    <a:lnTo>
                      <a:pt x="38" y="5"/>
                    </a:lnTo>
                    <a:lnTo>
                      <a:pt x="37" y="4"/>
                    </a:lnTo>
                    <a:lnTo>
                      <a:pt x="35" y="3"/>
                    </a:lnTo>
                    <a:lnTo>
                      <a:pt x="34" y="2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5" y="2"/>
                    </a:lnTo>
                    <a:lnTo>
                      <a:pt x="13" y="3"/>
                    </a:lnTo>
                    <a:lnTo>
                      <a:pt x="11" y="4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1" y="16"/>
                    </a:lnTo>
                    <a:lnTo>
                      <a:pt x="1" y="19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1" y="28"/>
                    </a:lnTo>
                    <a:lnTo>
                      <a:pt x="1" y="30"/>
                    </a:lnTo>
                    <a:lnTo>
                      <a:pt x="2" y="32"/>
                    </a:lnTo>
                    <a:lnTo>
                      <a:pt x="3" y="34"/>
                    </a:lnTo>
                    <a:lnTo>
                      <a:pt x="4" y="37"/>
                    </a:lnTo>
                    <a:lnTo>
                      <a:pt x="6" y="38"/>
                    </a:lnTo>
                    <a:lnTo>
                      <a:pt x="7" y="40"/>
                    </a:lnTo>
                    <a:lnTo>
                      <a:pt x="9" y="41"/>
                    </a:lnTo>
                    <a:lnTo>
                      <a:pt x="11" y="43"/>
                    </a:lnTo>
                    <a:lnTo>
                      <a:pt x="13" y="44"/>
                    </a:lnTo>
                    <a:lnTo>
                      <a:pt x="15" y="45"/>
                    </a:lnTo>
                    <a:lnTo>
                      <a:pt x="17" y="46"/>
                    </a:lnTo>
                    <a:lnTo>
                      <a:pt x="19" y="46"/>
                    </a:lnTo>
                    <a:lnTo>
                      <a:pt x="21" y="47"/>
                    </a:lnTo>
                    <a:lnTo>
                      <a:pt x="24" y="47"/>
                    </a:lnTo>
                    <a:lnTo>
                      <a:pt x="26" y="47"/>
                    </a:lnTo>
                    <a:lnTo>
                      <a:pt x="27" y="46"/>
                    </a:lnTo>
                    <a:lnTo>
                      <a:pt x="29" y="46"/>
                    </a:lnTo>
                    <a:lnTo>
                      <a:pt x="30" y="46"/>
                    </a:lnTo>
                    <a:lnTo>
                      <a:pt x="32" y="45"/>
                    </a:lnTo>
                    <a:lnTo>
                      <a:pt x="33" y="45"/>
                    </a:lnTo>
                    <a:lnTo>
                      <a:pt x="35" y="44"/>
                    </a:lnTo>
                    <a:lnTo>
                      <a:pt x="36" y="43"/>
                    </a:lnTo>
                    <a:lnTo>
                      <a:pt x="38" y="42"/>
                    </a:lnTo>
                    <a:lnTo>
                      <a:pt x="39" y="41"/>
                    </a:lnTo>
                    <a:lnTo>
                      <a:pt x="40" y="40"/>
                    </a:lnTo>
                    <a:lnTo>
                      <a:pt x="41" y="39"/>
                    </a:lnTo>
                    <a:lnTo>
                      <a:pt x="42" y="38"/>
                    </a:lnTo>
                    <a:lnTo>
                      <a:pt x="43" y="37"/>
                    </a:lnTo>
                    <a:lnTo>
                      <a:pt x="44" y="35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7" y="34"/>
                    </a:lnTo>
                    <a:lnTo>
                      <a:pt x="48" y="33"/>
                    </a:lnTo>
                    <a:lnTo>
                      <a:pt x="50" y="32"/>
                    </a:lnTo>
                    <a:lnTo>
                      <a:pt x="51" y="31"/>
                    </a:lnTo>
                    <a:lnTo>
                      <a:pt x="52" y="29"/>
                    </a:lnTo>
                    <a:lnTo>
                      <a:pt x="53" y="28"/>
                    </a:lnTo>
                    <a:lnTo>
                      <a:pt x="53" y="26"/>
                    </a:lnTo>
                    <a:lnTo>
                      <a:pt x="53" y="24"/>
                    </a:lnTo>
                    <a:lnTo>
                      <a:pt x="53" y="22"/>
                    </a:lnTo>
                    <a:lnTo>
                      <a:pt x="53" y="20"/>
                    </a:lnTo>
                    <a:lnTo>
                      <a:pt x="52" y="18"/>
                    </a:lnTo>
                    <a:lnTo>
                      <a:pt x="51" y="17"/>
                    </a:lnTo>
                    <a:lnTo>
                      <a:pt x="50" y="16"/>
                    </a:lnTo>
                    <a:lnTo>
                      <a:pt x="48" y="15"/>
                    </a:lnTo>
                    <a:lnTo>
                      <a:pt x="47" y="14"/>
                    </a:lnTo>
                    <a:lnTo>
                      <a:pt x="45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12" name="Freeform 866"/>
              <p:cNvSpPr>
                <a:spLocks/>
              </p:cNvSpPr>
              <p:nvPr/>
            </p:nvSpPr>
            <p:spPr bwMode="auto">
              <a:xfrm>
                <a:off x="2436" y="3277"/>
                <a:ext cx="46" cy="39"/>
              </a:xfrm>
              <a:custGeom>
                <a:avLst/>
                <a:gdLst>
                  <a:gd name="T0" fmla="*/ 41 w 46"/>
                  <a:gd name="T1" fmla="*/ 15 h 39"/>
                  <a:gd name="T2" fmla="*/ 40 w 46"/>
                  <a:gd name="T3" fmla="*/ 15 h 39"/>
                  <a:gd name="T4" fmla="*/ 39 w 46"/>
                  <a:gd name="T5" fmla="*/ 14 h 39"/>
                  <a:gd name="T6" fmla="*/ 38 w 46"/>
                  <a:gd name="T7" fmla="*/ 11 h 39"/>
                  <a:gd name="T8" fmla="*/ 36 w 46"/>
                  <a:gd name="T9" fmla="*/ 8 h 39"/>
                  <a:gd name="T10" fmla="*/ 34 w 46"/>
                  <a:gd name="T11" fmla="*/ 5 h 39"/>
                  <a:gd name="T12" fmla="*/ 31 w 46"/>
                  <a:gd name="T13" fmla="*/ 3 h 39"/>
                  <a:gd name="T14" fmla="*/ 28 w 46"/>
                  <a:gd name="T15" fmla="*/ 1 h 39"/>
                  <a:gd name="T16" fmla="*/ 25 w 46"/>
                  <a:gd name="T17" fmla="*/ 0 h 39"/>
                  <a:gd name="T18" fmla="*/ 22 w 46"/>
                  <a:gd name="T19" fmla="*/ 0 h 39"/>
                  <a:gd name="T20" fmla="*/ 18 w 46"/>
                  <a:gd name="T21" fmla="*/ 0 h 39"/>
                  <a:gd name="T22" fmla="*/ 14 w 46"/>
                  <a:gd name="T23" fmla="*/ 0 h 39"/>
                  <a:gd name="T24" fmla="*/ 10 w 46"/>
                  <a:gd name="T25" fmla="*/ 2 h 39"/>
                  <a:gd name="T26" fmla="*/ 7 w 46"/>
                  <a:gd name="T27" fmla="*/ 4 h 39"/>
                  <a:gd name="T28" fmla="*/ 4 w 46"/>
                  <a:gd name="T29" fmla="*/ 7 h 39"/>
                  <a:gd name="T30" fmla="*/ 2 w 46"/>
                  <a:gd name="T31" fmla="*/ 10 h 39"/>
                  <a:gd name="T32" fmla="*/ 1 w 46"/>
                  <a:gd name="T33" fmla="*/ 13 h 39"/>
                  <a:gd name="T34" fmla="*/ 0 w 46"/>
                  <a:gd name="T35" fmla="*/ 17 h 39"/>
                  <a:gd name="T36" fmla="*/ 0 w 46"/>
                  <a:gd name="T37" fmla="*/ 21 h 39"/>
                  <a:gd name="T38" fmla="*/ 1 w 46"/>
                  <a:gd name="T39" fmla="*/ 25 h 39"/>
                  <a:gd name="T40" fmla="*/ 2 w 46"/>
                  <a:gd name="T41" fmla="*/ 29 h 39"/>
                  <a:gd name="T42" fmla="*/ 4 w 46"/>
                  <a:gd name="T43" fmla="*/ 32 h 39"/>
                  <a:gd name="T44" fmla="*/ 7 w 46"/>
                  <a:gd name="T45" fmla="*/ 35 h 39"/>
                  <a:gd name="T46" fmla="*/ 10 w 46"/>
                  <a:gd name="T47" fmla="*/ 37 h 39"/>
                  <a:gd name="T48" fmla="*/ 14 w 46"/>
                  <a:gd name="T49" fmla="*/ 38 h 39"/>
                  <a:gd name="T50" fmla="*/ 18 w 46"/>
                  <a:gd name="T51" fmla="*/ 39 h 39"/>
                  <a:gd name="T52" fmla="*/ 21 w 46"/>
                  <a:gd name="T53" fmla="*/ 39 h 39"/>
                  <a:gd name="T54" fmla="*/ 25 w 46"/>
                  <a:gd name="T55" fmla="*/ 39 h 39"/>
                  <a:gd name="T56" fmla="*/ 28 w 46"/>
                  <a:gd name="T57" fmla="*/ 37 h 39"/>
                  <a:gd name="T58" fmla="*/ 31 w 46"/>
                  <a:gd name="T59" fmla="*/ 36 h 39"/>
                  <a:gd name="T60" fmla="*/ 33 w 46"/>
                  <a:gd name="T61" fmla="*/ 34 h 39"/>
                  <a:gd name="T62" fmla="*/ 35 w 46"/>
                  <a:gd name="T63" fmla="*/ 32 h 39"/>
                  <a:gd name="T64" fmla="*/ 37 w 46"/>
                  <a:gd name="T65" fmla="*/ 29 h 39"/>
                  <a:gd name="T66" fmla="*/ 38 w 46"/>
                  <a:gd name="T67" fmla="*/ 26 h 39"/>
                  <a:gd name="T68" fmla="*/ 39 w 46"/>
                  <a:gd name="T69" fmla="*/ 25 h 39"/>
                  <a:gd name="T70" fmla="*/ 40 w 46"/>
                  <a:gd name="T71" fmla="*/ 25 h 39"/>
                  <a:gd name="T72" fmla="*/ 41 w 46"/>
                  <a:gd name="T73" fmla="*/ 26 h 39"/>
                  <a:gd name="T74" fmla="*/ 41 w 46"/>
                  <a:gd name="T75" fmla="*/ 26 h 39"/>
                  <a:gd name="T76" fmla="*/ 43 w 46"/>
                  <a:gd name="T77" fmla="*/ 26 h 39"/>
                  <a:gd name="T78" fmla="*/ 44 w 46"/>
                  <a:gd name="T79" fmla="*/ 25 h 39"/>
                  <a:gd name="T80" fmla="*/ 46 w 46"/>
                  <a:gd name="T81" fmla="*/ 24 h 39"/>
                  <a:gd name="T82" fmla="*/ 46 w 46"/>
                  <a:gd name="T83" fmla="*/ 22 h 39"/>
                  <a:gd name="T84" fmla="*/ 46 w 46"/>
                  <a:gd name="T85" fmla="*/ 19 h 39"/>
                  <a:gd name="T86" fmla="*/ 46 w 46"/>
                  <a:gd name="T87" fmla="*/ 17 h 39"/>
                  <a:gd name="T88" fmla="*/ 44 w 46"/>
                  <a:gd name="T89" fmla="*/ 16 h 39"/>
                  <a:gd name="T90" fmla="*/ 43 w 46"/>
                  <a:gd name="T91" fmla="*/ 1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39">
                    <a:moveTo>
                      <a:pt x="42" y="15"/>
                    </a:moveTo>
                    <a:lnTo>
                      <a:pt x="41" y="15"/>
                    </a:lnTo>
                    <a:lnTo>
                      <a:pt x="40" y="15"/>
                    </a:lnTo>
                    <a:lnTo>
                      <a:pt x="40" y="15"/>
                    </a:lnTo>
                    <a:lnTo>
                      <a:pt x="39" y="16"/>
                    </a:lnTo>
                    <a:lnTo>
                      <a:pt x="39" y="14"/>
                    </a:lnTo>
                    <a:lnTo>
                      <a:pt x="38" y="13"/>
                    </a:lnTo>
                    <a:lnTo>
                      <a:pt x="38" y="11"/>
                    </a:lnTo>
                    <a:lnTo>
                      <a:pt x="37" y="9"/>
                    </a:lnTo>
                    <a:lnTo>
                      <a:pt x="36" y="8"/>
                    </a:lnTo>
                    <a:lnTo>
                      <a:pt x="35" y="7"/>
                    </a:lnTo>
                    <a:lnTo>
                      <a:pt x="34" y="5"/>
                    </a:lnTo>
                    <a:lnTo>
                      <a:pt x="32" y="4"/>
                    </a:lnTo>
                    <a:lnTo>
                      <a:pt x="31" y="3"/>
                    </a:lnTo>
                    <a:lnTo>
                      <a:pt x="30" y="2"/>
                    </a:lnTo>
                    <a:lnTo>
                      <a:pt x="28" y="1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2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1"/>
                    </a:lnTo>
                    <a:lnTo>
                      <a:pt x="10" y="2"/>
                    </a:lnTo>
                    <a:lnTo>
                      <a:pt x="9" y="3"/>
                    </a:lnTo>
                    <a:lnTo>
                      <a:pt x="7" y="4"/>
                    </a:lnTo>
                    <a:lnTo>
                      <a:pt x="6" y="5"/>
                    </a:lnTo>
                    <a:lnTo>
                      <a:pt x="4" y="7"/>
                    </a:lnTo>
                    <a:lnTo>
                      <a:pt x="3" y="8"/>
                    </a:lnTo>
                    <a:lnTo>
                      <a:pt x="2" y="10"/>
                    </a:lnTo>
                    <a:lnTo>
                      <a:pt x="1" y="12"/>
                    </a:lnTo>
                    <a:lnTo>
                      <a:pt x="1" y="13"/>
                    </a:lnTo>
                    <a:lnTo>
                      <a:pt x="0" y="15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1" y="25"/>
                    </a:lnTo>
                    <a:lnTo>
                      <a:pt x="1" y="27"/>
                    </a:lnTo>
                    <a:lnTo>
                      <a:pt x="2" y="29"/>
                    </a:lnTo>
                    <a:lnTo>
                      <a:pt x="3" y="30"/>
                    </a:lnTo>
                    <a:lnTo>
                      <a:pt x="4" y="32"/>
                    </a:lnTo>
                    <a:lnTo>
                      <a:pt x="6" y="33"/>
                    </a:lnTo>
                    <a:lnTo>
                      <a:pt x="7" y="35"/>
                    </a:lnTo>
                    <a:lnTo>
                      <a:pt x="9" y="36"/>
                    </a:lnTo>
                    <a:lnTo>
                      <a:pt x="10" y="37"/>
                    </a:lnTo>
                    <a:lnTo>
                      <a:pt x="12" y="38"/>
                    </a:lnTo>
                    <a:lnTo>
                      <a:pt x="14" y="38"/>
                    </a:lnTo>
                    <a:lnTo>
                      <a:pt x="16" y="39"/>
                    </a:lnTo>
                    <a:lnTo>
                      <a:pt x="18" y="39"/>
                    </a:lnTo>
                    <a:lnTo>
                      <a:pt x="20" y="39"/>
                    </a:lnTo>
                    <a:lnTo>
                      <a:pt x="21" y="39"/>
                    </a:lnTo>
                    <a:lnTo>
                      <a:pt x="23" y="39"/>
                    </a:lnTo>
                    <a:lnTo>
                      <a:pt x="25" y="39"/>
                    </a:lnTo>
                    <a:lnTo>
                      <a:pt x="26" y="38"/>
                    </a:lnTo>
                    <a:lnTo>
                      <a:pt x="28" y="37"/>
                    </a:lnTo>
                    <a:lnTo>
                      <a:pt x="29" y="37"/>
                    </a:lnTo>
                    <a:lnTo>
                      <a:pt x="31" y="36"/>
                    </a:lnTo>
                    <a:lnTo>
                      <a:pt x="32" y="35"/>
                    </a:lnTo>
                    <a:lnTo>
                      <a:pt x="33" y="34"/>
                    </a:lnTo>
                    <a:lnTo>
                      <a:pt x="34" y="33"/>
                    </a:lnTo>
                    <a:lnTo>
                      <a:pt x="35" y="32"/>
                    </a:lnTo>
                    <a:lnTo>
                      <a:pt x="36" y="30"/>
                    </a:lnTo>
                    <a:lnTo>
                      <a:pt x="37" y="29"/>
                    </a:lnTo>
                    <a:lnTo>
                      <a:pt x="38" y="28"/>
                    </a:lnTo>
                    <a:lnTo>
                      <a:pt x="38" y="26"/>
                    </a:lnTo>
                    <a:lnTo>
                      <a:pt x="39" y="25"/>
                    </a:lnTo>
                    <a:lnTo>
                      <a:pt x="39" y="25"/>
                    </a:lnTo>
                    <a:lnTo>
                      <a:pt x="39" y="25"/>
                    </a:lnTo>
                    <a:lnTo>
                      <a:pt x="40" y="25"/>
                    </a:lnTo>
                    <a:lnTo>
                      <a:pt x="40" y="26"/>
                    </a:lnTo>
                    <a:lnTo>
                      <a:pt x="41" y="26"/>
                    </a:lnTo>
                    <a:lnTo>
                      <a:pt x="41" y="26"/>
                    </a:lnTo>
                    <a:lnTo>
                      <a:pt x="41" y="26"/>
                    </a:lnTo>
                    <a:lnTo>
                      <a:pt x="42" y="26"/>
                    </a:lnTo>
                    <a:lnTo>
                      <a:pt x="43" y="26"/>
                    </a:lnTo>
                    <a:lnTo>
                      <a:pt x="44" y="26"/>
                    </a:lnTo>
                    <a:lnTo>
                      <a:pt x="44" y="25"/>
                    </a:lnTo>
                    <a:lnTo>
                      <a:pt x="45" y="24"/>
                    </a:lnTo>
                    <a:lnTo>
                      <a:pt x="46" y="24"/>
                    </a:lnTo>
                    <a:lnTo>
                      <a:pt x="46" y="23"/>
                    </a:lnTo>
                    <a:lnTo>
                      <a:pt x="46" y="22"/>
                    </a:lnTo>
                    <a:lnTo>
                      <a:pt x="46" y="20"/>
                    </a:lnTo>
                    <a:lnTo>
                      <a:pt x="46" y="19"/>
                    </a:lnTo>
                    <a:lnTo>
                      <a:pt x="46" y="18"/>
                    </a:lnTo>
                    <a:lnTo>
                      <a:pt x="46" y="17"/>
                    </a:lnTo>
                    <a:lnTo>
                      <a:pt x="45" y="16"/>
                    </a:lnTo>
                    <a:lnTo>
                      <a:pt x="44" y="16"/>
                    </a:lnTo>
                    <a:lnTo>
                      <a:pt x="44" y="15"/>
                    </a:lnTo>
                    <a:lnTo>
                      <a:pt x="43" y="15"/>
                    </a:lnTo>
                    <a:lnTo>
                      <a:pt x="42" y="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13" name="Freeform 867"/>
              <p:cNvSpPr>
                <a:spLocks/>
              </p:cNvSpPr>
              <p:nvPr/>
            </p:nvSpPr>
            <p:spPr bwMode="auto">
              <a:xfrm>
                <a:off x="2477" y="3299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3 h 3"/>
                  <a:gd name="T4" fmla="*/ 2 w 3"/>
                  <a:gd name="T5" fmla="*/ 3 h 3"/>
                  <a:gd name="T6" fmla="*/ 3 w 3"/>
                  <a:gd name="T7" fmla="*/ 2 h 3"/>
                  <a:gd name="T8" fmla="*/ 3 w 3"/>
                  <a:gd name="T9" fmla="*/ 2 h 3"/>
                  <a:gd name="T10" fmla="*/ 3 w 3"/>
                  <a:gd name="T11" fmla="*/ 1 h 3"/>
                  <a:gd name="T12" fmla="*/ 2 w 3"/>
                  <a:gd name="T13" fmla="*/ 1 h 3"/>
                  <a:gd name="T14" fmla="*/ 2 w 3"/>
                  <a:gd name="T15" fmla="*/ 0 h 3"/>
                  <a:gd name="T16" fmla="*/ 1 w 3"/>
                  <a:gd name="T17" fmla="*/ 0 h 3"/>
                  <a:gd name="T18" fmla="*/ 0 w 3"/>
                  <a:gd name="T19" fmla="*/ 0 h 3"/>
                  <a:gd name="T20" fmla="*/ 0 w 3"/>
                  <a:gd name="T21" fmla="*/ 1 h 3"/>
                  <a:gd name="T22" fmla="*/ 0 w 3"/>
                  <a:gd name="T23" fmla="*/ 1 h 3"/>
                  <a:gd name="T24" fmla="*/ 0 w 3"/>
                  <a:gd name="T25" fmla="*/ 2 h 3"/>
                  <a:gd name="T26" fmla="*/ 0 w 3"/>
                  <a:gd name="T27" fmla="*/ 2 h 3"/>
                  <a:gd name="T28" fmla="*/ 0 w 3"/>
                  <a:gd name="T29" fmla="*/ 3 h 3"/>
                  <a:gd name="T30" fmla="*/ 0 w 3"/>
                  <a:gd name="T31" fmla="*/ 3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14" name="Freeform 868"/>
              <p:cNvSpPr>
                <a:spLocks/>
              </p:cNvSpPr>
              <p:nvPr/>
            </p:nvSpPr>
            <p:spPr bwMode="auto">
              <a:xfrm>
                <a:off x="2447" y="3304"/>
                <a:ext cx="18" cy="7"/>
              </a:xfrm>
              <a:custGeom>
                <a:avLst/>
                <a:gdLst>
                  <a:gd name="T0" fmla="*/ 0 w 18"/>
                  <a:gd name="T1" fmla="*/ 0 h 7"/>
                  <a:gd name="T2" fmla="*/ 0 w 18"/>
                  <a:gd name="T3" fmla="*/ 1 h 7"/>
                  <a:gd name="T4" fmla="*/ 0 w 18"/>
                  <a:gd name="T5" fmla="*/ 2 h 7"/>
                  <a:gd name="T6" fmla="*/ 0 w 18"/>
                  <a:gd name="T7" fmla="*/ 2 h 7"/>
                  <a:gd name="T8" fmla="*/ 0 w 18"/>
                  <a:gd name="T9" fmla="*/ 3 h 7"/>
                  <a:gd name="T10" fmla="*/ 1 w 18"/>
                  <a:gd name="T11" fmla="*/ 4 h 7"/>
                  <a:gd name="T12" fmla="*/ 1 w 18"/>
                  <a:gd name="T13" fmla="*/ 4 h 7"/>
                  <a:gd name="T14" fmla="*/ 2 w 18"/>
                  <a:gd name="T15" fmla="*/ 5 h 7"/>
                  <a:gd name="T16" fmla="*/ 3 w 18"/>
                  <a:gd name="T17" fmla="*/ 6 h 7"/>
                  <a:gd name="T18" fmla="*/ 4 w 18"/>
                  <a:gd name="T19" fmla="*/ 6 h 7"/>
                  <a:gd name="T20" fmla="*/ 5 w 18"/>
                  <a:gd name="T21" fmla="*/ 6 h 7"/>
                  <a:gd name="T22" fmla="*/ 7 w 18"/>
                  <a:gd name="T23" fmla="*/ 7 h 7"/>
                  <a:gd name="T24" fmla="*/ 8 w 18"/>
                  <a:gd name="T25" fmla="*/ 7 h 7"/>
                  <a:gd name="T26" fmla="*/ 9 w 18"/>
                  <a:gd name="T27" fmla="*/ 7 h 7"/>
                  <a:gd name="T28" fmla="*/ 10 w 18"/>
                  <a:gd name="T29" fmla="*/ 7 h 7"/>
                  <a:gd name="T30" fmla="*/ 10 w 18"/>
                  <a:gd name="T31" fmla="*/ 7 h 7"/>
                  <a:gd name="T32" fmla="*/ 10 w 18"/>
                  <a:gd name="T33" fmla="*/ 7 h 7"/>
                  <a:gd name="T34" fmla="*/ 18 w 18"/>
                  <a:gd name="T35" fmla="*/ 0 h 7"/>
                  <a:gd name="T36" fmla="*/ 0 w 18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7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6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15" name="Freeform 869"/>
              <p:cNvSpPr>
                <a:spLocks/>
              </p:cNvSpPr>
              <p:nvPr/>
            </p:nvSpPr>
            <p:spPr bwMode="auto">
              <a:xfrm>
                <a:off x="2449" y="3306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 w 11"/>
                  <a:gd name="T3" fmla="*/ 2 h 2"/>
                  <a:gd name="T4" fmla="*/ 9 w 11"/>
                  <a:gd name="T5" fmla="*/ 2 h 2"/>
                  <a:gd name="T6" fmla="*/ 11 w 11"/>
                  <a:gd name="T7" fmla="*/ 0 h 2"/>
                  <a:gd name="T8" fmla="*/ 0 w 1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">
                    <a:moveTo>
                      <a:pt x="0" y="0"/>
                    </a:moveTo>
                    <a:lnTo>
                      <a:pt x="1" y="2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16" name="Freeform 870"/>
              <p:cNvSpPr>
                <a:spLocks/>
              </p:cNvSpPr>
              <p:nvPr/>
            </p:nvSpPr>
            <p:spPr bwMode="auto">
              <a:xfrm>
                <a:off x="2444" y="3285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3 w 4"/>
                  <a:gd name="T3" fmla="*/ 4 h 5"/>
                  <a:gd name="T4" fmla="*/ 4 w 4"/>
                  <a:gd name="T5" fmla="*/ 4 h 5"/>
                  <a:gd name="T6" fmla="*/ 4 w 4"/>
                  <a:gd name="T7" fmla="*/ 3 h 5"/>
                  <a:gd name="T8" fmla="*/ 4 w 4"/>
                  <a:gd name="T9" fmla="*/ 2 h 5"/>
                  <a:gd name="T10" fmla="*/ 4 w 4"/>
                  <a:gd name="T11" fmla="*/ 1 h 5"/>
                  <a:gd name="T12" fmla="*/ 4 w 4"/>
                  <a:gd name="T13" fmla="*/ 0 h 5"/>
                  <a:gd name="T14" fmla="*/ 3 w 4"/>
                  <a:gd name="T15" fmla="*/ 0 h 5"/>
                  <a:gd name="T16" fmla="*/ 2 w 4"/>
                  <a:gd name="T17" fmla="*/ 0 h 5"/>
                  <a:gd name="T18" fmla="*/ 1 w 4"/>
                  <a:gd name="T19" fmla="*/ 0 h 5"/>
                  <a:gd name="T20" fmla="*/ 0 w 4"/>
                  <a:gd name="T21" fmla="*/ 0 h 5"/>
                  <a:gd name="T22" fmla="*/ 0 w 4"/>
                  <a:gd name="T23" fmla="*/ 1 h 5"/>
                  <a:gd name="T24" fmla="*/ 0 w 4"/>
                  <a:gd name="T25" fmla="*/ 2 h 5"/>
                  <a:gd name="T26" fmla="*/ 0 w 4"/>
                  <a:gd name="T27" fmla="*/ 3 h 5"/>
                  <a:gd name="T28" fmla="*/ 0 w 4"/>
                  <a:gd name="T29" fmla="*/ 4 h 5"/>
                  <a:gd name="T30" fmla="*/ 1 w 4"/>
                  <a:gd name="T31" fmla="*/ 4 h 5"/>
                  <a:gd name="T32" fmla="*/ 2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17" name="Freeform 871"/>
              <p:cNvSpPr>
                <a:spLocks/>
              </p:cNvSpPr>
              <p:nvPr/>
            </p:nvSpPr>
            <p:spPr bwMode="auto">
              <a:xfrm>
                <a:off x="2459" y="3285"/>
                <a:ext cx="6" cy="5"/>
              </a:xfrm>
              <a:custGeom>
                <a:avLst/>
                <a:gdLst>
                  <a:gd name="T0" fmla="*/ 3 w 6"/>
                  <a:gd name="T1" fmla="*/ 5 h 5"/>
                  <a:gd name="T2" fmla="*/ 4 w 6"/>
                  <a:gd name="T3" fmla="*/ 5 h 5"/>
                  <a:gd name="T4" fmla="*/ 5 w 6"/>
                  <a:gd name="T5" fmla="*/ 5 h 5"/>
                  <a:gd name="T6" fmla="*/ 5 w 6"/>
                  <a:gd name="T7" fmla="*/ 4 h 5"/>
                  <a:gd name="T8" fmla="*/ 6 w 6"/>
                  <a:gd name="T9" fmla="*/ 3 h 5"/>
                  <a:gd name="T10" fmla="*/ 5 w 6"/>
                  <a:gd name="T11" fmla="*/ 2 h 5"/>
                  <a:gd name="T12" fmla="*/ 5 w 6"/>
                  <a:gd name="T13" fmla="*/ 1 h 5"/>
                  <a:gd name="T14" fmla="*/ 4 w 6"/>
                  <a:gd name="T15" fmla="*/ 0 h 5"/>
                  <a:gd name="T16" fmla="*/ 3 w 6"/>
                  <a:gd name="T17" fmla="*/ 0 h 5"/>
                  <a:gd name="T18" fmla="*/ 2 w 6"/>
                  <a:gd name="T19" fmla="*/ 0 h 5"/>
                  <a:gd name="T20" fmla="*/ 2 w 6"/>
                  <a:gd name="T21" fmla="*/ 0 h 5"/>
                  <a:gd name="T22" fmla="*/ 1 w 6"/>
                  <a:gd name="T23" fmla="*/ 0 h 5"/>
                  <a:gd name="T24" fmla="*/ 1 w 6"/>
                  <a:gd name="T25" fmla="*/ 1 h 5"/>
                  <a:gd name="T26" fmla="*/ 0 w 6"/>
                  <a:gd name="T27" fmla="*/ 1 h 5"/>
                  <a:gd name="T28" fmla="*/ 0 w 6"/>
                  <a:gd name="T29" fmla="*/ 2 h 5"/>
                  <a:gd name="T30" fmla="*/ 0 w 6"/>
                  <a:gd name="T31" fmla="*/ 2 h 5"/>
                  <a:gd name="T32" fmla="*/ 0 w 6"/>
                  <a:gd name="T33" fmla="*/ 3 h 5"/>
                  <a:gd name="T34" fmla="*/ 0 w 6"/>
                  <a:gd name="T35" fmla="*/ 3 h 5"/>
                  <a:gd name="T36" fmla="*/ 0 w 6"/>
                  <a:gd name="T37" fmla="*/ 4 h 5"/>
                  <a:gd name="T38" fmla="*/ 0 w 6"/>
                  <a:gd name="T39" fmla="*/ 4 h 5"/>
                  <a:gd name="T40" fmla="*/ 1 w 6"/>
                  <a:gd name="T41" fmla="*/ 5 h 5"/>
                  <a:gd name="T42" fmla="*/ 1 w 6"/>
                  <a:gd name="T43" fmla="*/ 5 h 5"/>
                  <a:gd name="T44" fmla="*/ 2 w 6"/>
                  <a:gd name="T45" fmla="*/ 5 h 5"/>
                  <a:gd name="T46" fmla="*/ 2 w 6"/>
                  <a:gd name="T47" fmla="*/ 5 h 5"/>
                  <a:gd name="T48" fmla="*/ 3 w 6"/>
                  <a:gd name="T4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lnTo>
                      <a:pt x="4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18" name="Freeform 872"/>
              <p:cNvSpPr>
                <a:spLocks/>
              </p:cNvSpPr>
              <p:nvPr/>
            </p:nvSpPr>
            <p:spPr bwMode="auto">
              <a:xfrm>
                <a:off x="2445" y="3285"/>
                <a:ext cx="12" cy="14"/>
              </a:xfrm>
              <a:custGeom>
                <a:avLst/>
                <a:gdLst>
                  <a:gd name="T0" fmla="*/ 3 w 12"/>
                  <a:gd name="T1" fmla="*/ 12 h 14"/>
                  <a:gd name="T2" fmla="*/ 8 w 12"/>
                  <a:gd name="T3" fmla="*/ 4 h 14"/>
                  <a:gd name="T4" fmla="*/ 8 w 12"/>
                  <a:gd name="T5" fmla="*/ 0 h 14"/>
                  <a:gd name="T6" fmla="*/ 0 w 12"/>
                  <a:gd name="T7" fmla="*/ 14 h 14"/>
                  <a:gd name="T8" fmla="*/ 12 w 12"/>
                  <a:gd name="T9" fmla="*/ 14 h 14"/>
                  <a:gd name="T10" fmla="*/ 12 w 12"/>
                  <a:gd name="T11" fmla="*/ 12 h 14"/>
                  <a:gd name="T12" fmla="*/ 3 w 12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3" y="12"/>
                    </a:moveTo>
                    <a:lnTo>
                      <a:pt x="8" y="4"/>
                    </a:lnTo>
                    <a:lnTo>
                      <a:pt x="8" y="0"/>
                    </a:lnTo>
                    <a:lnTo>
                      <a:pt x="0" y="14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1052" name="Group 876"/>
            <p:cNvGrpSpPr>
              <a:grpSpLocks/>
            </p:cNvGrpSpPr>
            <p:nvPr/>
          </p:nvGrpSpPr>
          <p:grpSpPr bwMode="auto">
            <a:xfrm>
              <a:off x="7361419" y="5950156"/>
              <a:ext cx="187855" cy="246042"/>
              <a:chOff x="2339" y="3074"/>
              <a:chExt cx="134" cy="173"/>
            </a:xfrm>
          </p:grpSpPr>
          <p:pic>
            <p:nvPicPr>
              <p:cNvPr id="1064" name="Picture 874"/>
              <p:cNvPicPr>
                <a:picLocks noChangeAspect="1" noChangeArrowheads="1"/>
              </p:cNvPicPr>
              <p:nvPr/>
            </p:nvPicPr>
            <p:blipFill>
              <a:blip r:embed="rId2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39" y="3074"/>
                <a:ext cx="134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65" name="Picture 875"/>
              <p:cNvPicPr>
                <a:picLocks noChangeAspect="1" noChangeArrowheads="1"/>
              </p:cNvPicPr>
              <p:nvPr/>
            </p:nvPicPr>
            <p:blipFill>
              <a:blip r:embed="rId2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39" y="3074"/>
                <a:ext cx="134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053" name="Rectangle 877"/>
            <p:cNvSpPr>
              <a:spLocks noChangeArrowheads="1"/>
            </p:cNvSpPr>
            <p:nvPr/>
          </p:nvSpPr>
          <p:spPr bwMode="auto">
            <a:xfrm>
              <a:off x="6845518" y="5953000"/>
              <a:ext cx="402347" cy="250309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1054" name="Rectangle 878"/>
            <p:cNvSpPr>
              <a:spLocks noChangeArrowheads="1"/>
            </p:cNvSpPr>
            <p:nvPr/>
          </p:nvSpPr>
          <p:spPr bwMode="auto">
            <a:xfrm>
              <a:off x="7246463" y="5954423"/>
              <a:ext cx="402347" cy="250309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1055" name="Rectangle 879"/>
            <p:cNvSpPr>
              <a:spLocks noChangeArrowheads="1"/>
            </p:cNvSpPr>
            <p:nvPr/>
          </p:nvSpPr>
          <p:spPr bwMode="auto">
            <a:xfrm>
              <a:off x="6846920" y="6206153"/>
              <a:ext cx="402347" cy="250309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1056" name="Rectangle 880"/>
            <p:cNvSpPr>
              <a:spLocks noChangeArrowheads="1"/>
            </p:cNvSpPr>
            <p:nvPr/>
          </p:nvSpPr>
          <p:spPr bwMode="auto">
            <a:xfrm>
              <a:off x="7247865" y="6207576"/>
              <a:ext cx="402347" cy="248887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grpSp>
          <p:nvGrpSpPr>
            <p:cNvPr id="1057" name="Group 209"/>
            <p:cNvGrpSpPr>
              <a:grpSpLocks/>
            </p:cNvGrpSpPr>
            <p:nvPr/>
          </p:nvGrpSpPr>
          <p:grpSpPr bwMode="auto">
            <a:xfrm>
              <a:off x="6882331" y="5975206"/>
              <a:ext cx="264961" cy="180621"/>
              <a:chOff x="4312" y="2042"/>
              <a:chExt cx="189" cy="127"/>
            </a:xfrm>
          </p:grpSpPr>
          <p:grpSp>
            <p:nvGrpSpPr>
              <p:cNvPr id="1058" name="Group 205"/>
              <p:cNvGrpSpPr>
                <a:grpSpLocks/>
              </p:cNvGrpSpPr>
              <p:nvPr/>
            </p:nvGrpSpPr>
            <p:grpSpPr bwMode="auto">
              <a:xfrm>
                <a:off x="4312" y="2049"/>
                <a:ext cx="189" cy="119"/>
                <a:chOff x="4312" y="2049"/>
                <a:chExt cx="189" cy="119"/>
              </a:xfrm>
            </p:grpSpPr>
            <p:sp>
              <p:nvSpPr>
                <p:cNvPr id="1062" name="Rectangle 203"/>
                <p:cNvSpPr>
                  <a:spLocks noChangeArrowheads="1"/>
                </p:cNvSpPr>
                <p:nvPr/>
              </p:nvSpPr>
              <p:spPr bwMode="auto">
                <a:xfrm>
                  <a:off x="4312" y="2049"/>
                  <a:ext cx="189" cy="119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/>
                </a:p>
              </p:txBody>
            </p:sp>
            <p:sp>
              <p:nvSpPr>
                <p:cNvPr id="1063" name="Rectangle 204"/>
                <p:cNvSpPr>
                  <a:spLocks noChangeArrowheads="1"/>
                </p:cNvSpPr>
                <p:nvPr/>
              </p:nvSpPr>
              <p:spPr bwMode="auto">
                <a:xfrm>
                  <a:off x="4312" y="2049"/>
                  <a:ext cx="189" cy="119"/>
                </a:xfrm>
                <a:prstGeom prst="rect">
                  <a:avLst/>
                </a:prstGeom>
                <a:noFill/>
                <a:ln w="9525" cap="rnd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1059" name="Group 208"/>
              <p:cNvGrpSpPr>
                <a:grpSpLocks/>
              </p:cNvGrpSpPr>
              <p:nvPr/>
            </p:nvGrpSpPr>
            <p:grpSpPr bwMode="auto">
              <a:xfrm>
                <a:off x="4366" y="2042"/>
                <a:ext cx="86" cy="127"/>
                <a:chOff x="4366" y="2042"/>
                <a:chExt cx="86" cy="127"/>
              </a:xfrm>
            </p:grpSpPr>
            <p:pic>
              <p:nvPicPr>
                <p:cNvPr id="1060" name="Picture 206"/>
                <p:cNvPicPr>
                  <a:picLocks noChangeAspect="1" noChangeArrowheads="1"/>
                </p:cNvPicPr>
                <p:nvPr/>
              </p:nvPicPr>
              <p:blipFill>
                <a:blip r:embed="rId2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366" y="2042"/>
                  <a:ext cx="86" cy="1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061" name="Picture 207"/>
                <p:cNvPicPr>
                  <a:picLocks noChangeAspect="1" noChangeArrowheads="1"/>
                </p:cNvPicPr>
                <p:nvPr/>
              </p:nvPicPr>
              <p:blipFill>
                <a:blip r:embed="rId2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366" y="2042"/>
                  <a:ext cx="86" cy="1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</p:grpSp>
      <p:sp>
        <p:nvSpPr>
          <p:cNvPr id="1174" name="Rectangle 12"/>
          <p:cNvSpPr>
            <a:spLocks noChangeArrowheads="1"/>
          </p:cNvSpPr>
          <p:nvPr/>
        </p:nvSpPr>
        <p:spPr bwMode="auto">
          <a:xfrm>
            <a:off x="417446" y="1411029"/>
            <a:ext cx="4257871" cy="253533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lIns="72000" rIns="72000" anchor="ctr"/>
          <a:lstStyle/>
          <a:p>
            <a:pPr>
              <a:lnSpc>
                <a:spcPct val="110000"/>
              </a:lnSpc>
            </a:pPr>
            <a:r>
              <a:rPr lang="en-US" altLang="ja-JP" sz="12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Single Monitor (HDMI 1 only)</a:t>
            </a:r>
          </a:p>
        </p:txBody>
      </p:sp>
      <p:sp>
        <p:nvSpPr>
          <p:cNvPr id="1175" name="左カーブ矢印 1174"/>
          <p:cNvSpPr/>
          <p:nvPr/>
        </p:nvSpPr>
        <p:spPr bwMode="auto">
          <a:xfrm>
            <a:off x="6337077" y="3544000"/>
            <a:ext cx="266569" cy="512440"/>
          </a:xfrm>
          <a:prstGeom prst="curvedLeftArrow">
            <a:avLst>
              <a:gd name="adj1" fmla="val 39902"/>
              <a:gd name="adj2" fmla="val 39902"/>
              <a:gd name="adj3" fmla="val 25000"/>
            </a:avLst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177" name="Rectangle 12"/>
          <p:cNvSpPr>
            <a:spLocks noChangeArrowheads="1"/>
          </p:cNvSpPr>
          <p:nvPr/>
        </p:nvSpPr>
        <p:spPr bwMode="auto">
          <a:xfrm>
            <a:off x="425261" y="4643322"/>
            <a:ext cx="4257871" cy="253533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lIns="72000" rIns="72000" anchor="ctr"/>
          <a:lstStyle/>
          <a:p>
            <a:pPr>
              <a:lnSpc>
                <a:spcPct val="110000"/>
              </a:lnSpc>
            </a:pPr>
            <a:r>
              <a:rPr lang="en-US" altLang="ja-JP" sz="12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Single Monitor (HDMI 1 only) </a:t>
            </a:r>
            <a:r>
              <a:rPr lang="en-US" altLang="ja-JP" sz="1200" b="1" dirty="0" err="1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PinP</a:t>
            </a:r>
            <a:r>
              <a:rPr lang="en-US" altLang="ja-JP" sz="12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 mode Auto Positioning</a:t>
            </a:r>
          </a:p>
        </p:txBody>
      </p:sp>
      <p:sp>
        <p:nvSpPr>
          <p:cNvPr id="1178" name="正方形/長方形 6"/>
          <p:cNvSpPr>
            <a:spLocks noChangeArrowheads="1"/>
          </p:cNvSpPr>
          <p:nvPr/>
        </p:nvSpPr>
        <p:spPr bwMode="auto">
          <a:xfrm>
            <a:off x="357188" y="842228"/>
            <a:ext cx="8552350" cy="4385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285750" indent="-285750" eaLnBrk="1" hangingPunct="1">
              <a:lnSpc>
                <a:spcPts val="2700"/>
              </a:lnSpc>
              <a:spcAft>
                <a:spcPct val="10000"/>
              </a:spcAft>
              <a:buFont typeface="Wingdings" panose="05000000000000000000" pitchFamily="2" charset="2"/>
              <a:buChar char="n"/>
            </a:pPr>
            <a:r>
              <a:rPr kumimoji="1" lang="en-US" altLang="ja-JP" b="1" dirty="0" smtClean="0">
                <a:latin typeface="Arial" panose="020B0604020202020204" pitchFamily="34" charset="0"/>
                <a:cs typeface="Arial" panose="020B0604020202020204" pitchFamily="34" charset="0"/>
              </a:rPr>
              <a:t>In case of Multiple Connection</a:t>
            </a:r>
            <a:endParaRPr kumimoji="1" lang="ja-JP" altLang="en-US" sz="1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79" name="テキスト ボックス 1178"/>
          <p:cNvSpPr txBox="1"/>
          <p:nvPr/>
        </p:nvSpPr>
        <p:spPr>
          <a:xfrm>
            <a:off x="5365979" y="4048363"/>
            <a:ext cx="836938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sz="800" b="1" dirty="0" smtClean="0"/>
              <a:t>Local site</a:t>
            </a:r>
            <a:endParaRPr kumimoji="1" lang="ja-JP" altLang="en-US" sz="800" b="1" dirty="0"/>
          </a:p>
        </p:txBody>
      </p:sp>
      <p:sp>
        <p:nvSpPr>
          <p:cNvPr id="1180" name="テキスト ボックス 1179"/>
          <p:cNvSpPr txBox="1"/>
          <p:nvPr/>
        </p:nvSpPr>
        <p:spPr>
          <a:xfrm>
            <a:off x="3061888" y="4056022"/>
            <a:ext cx="836938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sz="800" b="1" dirty="0" err="1" smtClean="0"/>
              <a:t>PwithP</a:t>
            </a:r>
            <a:endParaRPr kumimoji="1" lang="ja-JP" altLang="en-US" sz="800" b="1" dirty="0"/>
          </a:p>
        </p:txBody>
      </p:sp>
      <p:sp>
        <p:nvSpPr>
          <p:cNvPr id="1181" name="テキスト ボックス 1180"/>
          <p:cNvSpPr txBox="1"/>
          <p:nvPr/>
        </p:nvSpPr>
        <p:spPr>
          <a:xfrm>
            <a:off x="4235214" y="4062924"/>
            <a:ext cx="836938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sz="800" b="1" dirty="0" err="1" smtClean="0"/>
              <a:t>SideBySide</a:t>
            </a:r>
            <a:endParaRPr kumimoji="1" lang="ja-JP" altLang="en-US" sz="800" b="1" dirty="0"/>
          </a:p>
        </p:txBody>
      </p:sp>
      <p:sp>
        <p:nvSpPr>
          <p:cNvPr id="1182" name="テキスト ボックス 1181"/>
          <p:cNvSpPr txBox="1"/>
          <p:nvPr/>
        </p:nvSpPr>
        <p:spPr>
          <a:xfrm>
            <a:off x="1882404" y="4039459"/>
            <a:ext cx="836938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sz="800" b="1" dirty="0" smtClean="0"/>
              <a:t>Remote site</a:t>
            </a:r>
            <a:endParaRPr kumimoji="1" lang="ja-JP" altLang="en-US" sz="800" b="1" dirty="0"/>
          </a:p>
        </p:txBody>
      </p:sp>
      <p:sp>
        <p:nvSpPr>
          <p:cNvPr id="1183" name="テキスト ボックス 1182"/>
          <p:cNvSpPr txBox="1"/>
          <p:nvPr/>
        </p:nvSpPr>
        <p:spPr>
          <a:xfrm>
            <a:off x="6555950" y="3969263"/>
            <a:ext cx="836938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800" b="1" dirty="0" smtClean="0">
                <a:latin typeface="Arial" panose="020B0604020202020204" pitchFamily="34" charset="0"/>
                <a:cs typeface="Arial" panose="020B0604020202020204" pitchFamily="34" charset="0"/>
              </a:rPr>
              <a:t>Repeat</a:t>
            </a:r>
            <a:endParaRPr kumimoji="1" lang="ja-JP" altLang="en-US" sz="8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84" name="Text Box 43"/>
          <p:cNvSpPr txBox="1">
            <a:spLocks noChangeArrowheads="1"/>
          </p:cNvSpPr>
          <p:nvPr/>
        </p:nvSpPr>
        <p:spPr bwMode="auto">
          <a:xfrm>
            <a:off x="443597" y="4263651"/>
            <a:ext cx="8379972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900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* “</a:t>
            </a:r>
            <a:r>
              <a:rPr lang="en-US" altLang="ja-JP" sz="900" dirty="0" err="1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PinP</a:t>
            </a:r>
            <a:r>
              <a:rPr lang="en-US" altLang="ja-JP" sz="900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” mode can not be used with “</a:t>
            </a:r>
            <a:r>
              <a:rPr lang="en-US" altLang="ja-JP" sz="900" dirty="0" err="1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PwithP</a:t>
            </a:r>
            <a:r>
              <a:rPr lang="en-US" altLang="ja-JP" sz="900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” and “</a:t>
            </a:r>
            <a:r>
              <a:rPr lang="en-US" altLang="ja-JP" sz="900" dirty="0" err="1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SideBySide</a:t>
            </a:r>
            <a:r>
              <a:rPr lang="en-US" altLang="ja-JP" sz="900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” mode.</a:t>
            </a:r>
            <a:endParaRPr lang="ja-JP" altLang="en-US" sz="900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90166316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フッター プレースホルダー 3"/>
          <p:cNvSpPr txBox="1">
            <a:spLocks/>
          </p:cNvSpPr>
          <p:nvPr/>
        </p:nvSpPr>
        <p:spPr>
          <a:xfrm>
            <a:off x="8061203" y="6605691"/>
            <a:ext cx="1066800" cy="247650"/>
          </a:xfrm>
          <a:prstGeom prst="rect">
            <a:avLst/>
          </a:prstGeom>
          <a:noFill/>
        </p:spPr>
        <p:txBody>
          <a:bodyPr/>
          <a:lstStyle>
            <a:defPPr>
              <a:defRPr lang="de-DE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5146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9718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4290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8862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algn="r"/>
            <a:r>
              <a:rPr lang="de-DE" altLang="ja-JP" sz="800" dirty="0" smtClean="0">
                <a:solidFill>
                  <a:schemeClr val="bg1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Page </a:t>
            </a:r>
            <a:fld id="{11D062A2-B506-4044-A2EC-4FDCB15F0732}" type="slidenum">
              <a:rPr lang="de-DE" altLang="ja-JP" sz="800" b="1" smtClean="0">
                <a:solidFill>
                  <a:schemeClr val="bg1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pPr algn="r"/>
              <a:t>6</a:t>
            </a:fld>
            <a:endParaRPr lang="de-DE" altLang="ja-JP" sz="800" b="1" dirty="0" smtClean="0">
              <a:solidFill>
                <a:schemeClr val="bg1"/>
              </a:solidFill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16" name="Rectangle 8"/>
          <p:cNvSpPr txBox="1">
            <a:spLocks noChangeArrowheads="1"/>
          </p:cNvSpPr>
          <p:nvPr/>
        </p:nvSpPr>
        <p:spPr bwMode="auto">
          <a:xfrm>
            <a:off x="1" y="50965"/>
            <a:ext cx="9143999" cy="600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accent1"/>
                  </a:outerShdw>
                </a:effectLst>
              </a14:hiddenEffects>
            </a:ext>
          </a:extLst>
        </p:spPr>
        <p:txBody>
          <a:bodyPr vert="horz" wrap="square" lIns="0" tIns="45720" rIns="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0">
                <a:solidFill>
                  <a:schemeClr val="tx1"/>
                </a:solidFill>
                <a:latin typeface="HGP創英角ｺﾞｼｯｸUB" panose="020B0900000000000000" pitchFamily="50" charset="-128"/>
                <a:ea typeface="HGP創英角ｺﾞｼｯｸUB" panose="020B0900000000000000" pitchFamily="50" charset="-128"/>
                <a:cs typeface="Meiryo UI" panose="020B0604030504040204" pitchFamily="50" charset="-128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altLang="ja-JP" sz="2800" kern="0" dirty="0" smtClean="0">
                <a:latin typeface="Arial Black" panose="020B0A04020102020204" pitchFamily="34" charset="0"/>
              </a:rPr>
              <a:t>Screen Layout (Single Monitor) 4</a:t>
            </a:r>
            <a:endParaRPr lang="de-DE" altLang="ja-JP" sz="2800" kern="0" dirty="0" smtClean="0">
              <a:latin typeface="Arial Black" panose="020B0A04020102020204" pitchFamily="34" charset="0"/>
            </a:endParaRPr>
          </a:p>
        </p:txBody>
      </p:sp>
      <p:sp>
        <p:nvSpPr>
          <p:cNvPr id="4" name="円/楕円 3"/>
          <p:cNvSpPr/>
          <p:nvPr/>
        </p:nvSpPr>
        <p:spPr bwMode="auto">
          <a:xfrm>
            <a:off x="928020" y="1945787"/>
            <a:ext cx="2368085" cy="1135712"/>
          </a:xfrm>
          <a:prstGeom prst="ellipse">
            <a:avLst/>
          </a:prstGeom>
          <a:solidFill>
            <a:srgbClr val="FF9966">
              <a:alpha val="50196"/>
            </a:srgbClr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5" name="表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19766428"/>
              </p:ext>
            </p:extLst>
          </p:nvPr>
        </p:nvGraphicFramePr>
        <p:xfrm>
          <a:off x="3810843" y="2008554"/>
          <a:ext cx="4957334" cy="1752270"/>
        </p:xfrm>
        <a:graphic>
          <a:graphicData uri="http://schemas.openxmlformats.org/drawingml/2006/table">
            <a:tbl>
              <a:tblPr/>
              <a:tblGrid>
                <a:gridCol w="1390523"/>
                <a:gridCol w="1273171"/>
                <a:gridCol w="1351906"/>
                <a:gridCol w="941734"/>
              </a:tblGrid>
              <a:tr h="41049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Button</a:t>
                      </a: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baseline="0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Conference start</a:t>
                      </a: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baseline="0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PC</a:t>
                      </a: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34177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Single Monitor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(1:1 connection)</a:t>
                      </a:r>
                      <a:endParaRPr kumimoji="1" lang="ja-JP" altLang="ja-JP" sz="800" b="1" kern="1200" dirty="0" smtClean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7" name="右矢印 6"/>
          <p:cNvSpPr/>
          <p:nvPr/>
        </p:nvSpPr>
        <p:spPr bwMode="auto">
          <a:xfrm>
            <a:off x="2715095" y="5001551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8" name="右矢印 7"/>
          <p:cNvSpPr/>
          <p:nvPr/>
        </p:nvSpPr>
        <p:spPr bwMode="auto">
          <a:xfrm>
            <a:off x="3884912" y="5001551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9" name="右矢印 8"/>
          <p:cNvSpPr/>
          <p:nvPr/>
        </p:nvSpPr>
        <p:spPr bwMode="auto">
          <a:xfrm>
            <a:off x="5044479" y="5001551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graphicFrame>
        <p:nvGraphicFramePr>
          <p:cNvPr id="14" name="表 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45913107"/>
              </p:ext>
            </p:extLst>
          </p:nvPr>
        </p:nvGraphicFramePr>
        <p:xfrm>
          <a:off x="396087" y="4095917"/>
          <a:ext cx="8404602" cy="1773437"/>
        </p:xfrm>
        <a:graphic>
          <a:graphicData uri="http://schemas.openxmlformats.org/drawingml/2006/table">
            <a:tbl>
              <a:tblPr/>
              <a:tblGrid>
                <a:gridCol w="1257672"/>
                <a:gridCol w="7146930"/>
              </a:tblGrid>
              <a:tr h="415458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Button</a:t>
                      </a: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baseline="0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Layout (Layout change) / Main (End of sharing)</a:t>
                      </a: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35797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Single Monitor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(1:1 connection)</a:t>
                      </a:r>
                      <a:endParaRPr kumimoji="1" lang="ja-JP" altLang="ja-JP" sz="800" b="1" kern="1200" dirty="0" smtClean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17" name="右矢印 16"/>
          <p:cNvSpPr/>
          <p:nvPr/>
        </p:nvSpPr>
        <p:spPr bwMode="auto">
          <a:xfrm>
            <a:off x="6400647" y="2914889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18" name="Text Box 43"/>
          <p:cNvSpPr txBox="1">
            <a:spLocks noChangeArrowheads="1"/>
          </p:cNvSpPr>
          <p:nvPr/>
        </p:nvSpPr>
        <p:spPr bwMode="auto">
          <a:xfrm>
            <a:off x="5407472" y="3363751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Remote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19" name="Text Box 43"/>
          <p:cNvSpPr txBox="1">
            <a:spLocks noChangeArrowheads="1"/>
          </p:cNvSpPr>
          <p:nvPr/>
        </p:nvSpPr>
        <p:spPr bwMode="auto">
          <a:xfrm>
            <a:off x="6638155" y="3351159"/>
            <a:ext cx="102937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20" name="グループ化 19"/>
          <p:cNvGrpSpPr/>
          <p:nvPr/>
        </p:nvGrpSpPr>
        <p:grpSpPr>
          <a:xfrm>
            <a:off x="6718313" y="2646893"/>
            <a:ext cx="874789" cy="709682"/>
            <a:chOff x="3208338" y="3263901"/>
            <a:chExt cx="990600" cy="792163"/>
          </a:xfrm>
        </p:grpSpPr>
        <p:pic>
          <p:nvPicPr>
            <p:cNvPr id="21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" name="グループ化 22"/>
          <p:cNvGrpSpPr/>
          <p:nvPr/>
        </p:nvGrpSpPr>
        <p:grpSpPr>
          <a:xfrm>
            <a:off x="5403028" y="2648314"/>
            <a:ext cx="874789" cy="709682"/>
            <a:chOff x="1449388" y="3081338"/>
            <a:chExt cx="990600" cy="792163"/>
          </a:xfrm>
        </p:grpSpPr>
        <p:pic>
          <p:nvPicPr>
            <p:cNvPr id="24" name="Picture 8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9388" y="3081338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5" name="Group 85"/>
            <p:cNvGrpSpPr>
              <a:grpSpLocks/>
            </p:cNvGrpSpPr>
            <p:nvPr/>
          </p:nvGrpSpPr>
          <p:grpSpPr bwMode="auto">
            <a:xfrm>
              <a:off x="1492251" y="3189288"/>
              <a:ext cx="909638" cy="561975"/>
              <a:chOff x="940" y="2009"/>
              <a:chExt cx="573" cy="354"/>
            </a:xfrm>
          </p:grpSpPr>
          <p:sp>
            <p:nvSpPr>
              <p:cNvPr id="29" name="Rectangle 83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0" name="Rectangle 84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26" name="Group 89"/>
            <p:cNvGrpSpPr>
              <a:grpSpLocks/>
            </p:cNvGrpSpPr>
            <p:nvPr/>
          </p:nvGrpSpPr>
          <p:grpSpPr bwMode="auto">
            <a:xfrm>
              <a:off x="1757363" y="3244851"/>
              <a:ext cx="401638" cy="519113"/>
              <a:chOff x="1107" y="2044"/>
              <a:chExt cx="253" cy="327"/>
            </a:xfrm>
          </p:grpSpPr>
          <p:pic>
            <p:nvPicPr>
              <p:cNvPr id="27" name="Picture 87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8" name="Picture 88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pic>
        <p:nvPicPr>
          <p:cNvPr id="32" name="Picture 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79345" y="4721913"/>
            <a:ext cx="874789" cy="7096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" name="Picture 9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4206" y="4832845"/>
            <a:ext cx="782263" cy="4565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5" name="Picture 111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9646" y="4716627"/>
            <a:ext cx="874789" cy="7096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6" name="Group 1116"/>
          <p:cNvGrpSpPr>
            <a:grpSpLocks/>
          </p:cNvGrpSpPr>
          <p:nvPr/>
        </p:nvGrpSpPr>
        <p:grpSpPr bwMode="auto">
          <a:xfrm>
            <a:off x="4156096" y="4814759"/>
            <a:ext cx="803291" cy="502039"/>
            <a:chOff x="4357" y="3392"/>
            <a:chExt cx="573" cy="353"/>
          </a:xfrm>
        </p:grpSpPr>
        <p:sp>
          <p:nvSpPr>
            <p:cNvPr id="45" name="Rectangle 1114"/>
            <p:cNvSpPr>
              <a:spLocks noChangeArrowheads="1"/>
            </p:cNvSpPr>
            <p:nvPr/>
          </p:nvSpPr>
          <p:spPr bwMode="auto">
            <a:xfrm>
              <a:off x="4357" y="3392"/>
              <a:ext cx="573" cy="35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6" name="Rectangle 1115"/>
            <p:cNvSpPr>
              <a:spLocks noChangeArrowheads="1"/>
            </p:cNvSpPr>
            <p:nvPr/>
          </p:nvSpPr>
          <p:spPr bwMode="auto">
            <a:xfrm>
              <a:off x="4357" y="3392"/>
              <a:ext cx="573" cy="353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</p:grpSp>
      <p:pic>
        <p:nvPicPr>
          <p:cNvPr id="37" name="Picture 1118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56096" y="4942758"/>
            <a:ext cx="412160" cy="2588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8" name="Group 1125"/>
          <p:cNvGrpSpPr>
            <a:grpSpLocks/>
          </p:cNvGrpSpPr>
          <p:nvPr/>
        </p:nvGrpSpPr>
        <p:grpSpPr bwMode="auto">
          <a:xfrm>
            <a:off x="4568256" y="4932803"/>
            <a:ext cx="388327" cy="257419"/>
            <a:chOff x="4651" y="3475"/>
            <a:chExt cx="277" cy="181"/>
          </a:xfrm>
        </p:grpSpPr>
        <p:grpSp>
          <p:nvGrpSpPr>
            <p:cNvPr id="39" name="Group 1121"/>
            <p:cNvGrpSpPr>
              <a:grpSpLocks/>
            </p:cNvGrpSpPr>
            <p:nvPr/>
          </p:nvGrpSpPr>
          <p:grpSpPr bwMode="auto">
            <a:xfrm>
              <a:off x="4651" y="3481"/>
              <a:ext cx="277" cy="175"/>
              <a:chOff x="4651" y="3481"/>
              <a:chExt cx="277" cy="175"/>
            </a:xfrm>
          </p:grpSpPr>
          <p:sp>
            <p:nvSpPr>
              <p:cNvPr id="43" name="Rectangle 1119"/>
              <p:cNvSpPr>
                <a:spLocks noChangeArrowheads="1"/>
              </p:cNvSpPr>
              <p:nvPr/>
            </p:nvSpPr>
            <p:spPr bwMode="auto">
              <a:xfrm>
                <a:off x="4651" y="3481"/>
                <a:ext cx="277" cy="17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4" name="Rectangle 1120"/>
              <p:cNvSpPr>
                <a:spLocks noChangeArrowheads="1"/>
              </p:cNvSpPr>
              <p:nvPr/>
            </p:nvSpPr>
            <p:spPr bwMode="auto">
              <a:xfrm>
                <a:off x="4651" y="3481"/>
                <a:ext cx="277" cy="175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40" name="Group 1124"/>
            <p:cNvGrpSpPr>
              <a:grpSpLocks/>
            </p:cNvGrpSpPr>
            <p:nvPr/>
          </p:nvGrpSpPr>
          <p:grpSpPr bwMode="auto">
            <a:xfrm>
              <a:off x="4709" y="3475"/>
              <a:ext cx="138" cy="179"/>
              <a:chOff x="4709" y="3475"/>
              <a:chExt cx="138" cy="179"/>
            </a:xfrm>
          </p:grpSpPr>
          <p:pic>
            <p:nvPicPr>
              <p:cNvPr id="41" name="Picture 1122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709" y="3475"/>
                <a:ext cx="138" cy="17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2" name="Picture 1123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709" y="3475"/>
                <a:ext cx="138" cy="17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pic>
        <p:nvPicPr>
          <p:cNvPr id="48" name="Picture 112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50285" y="4721913"/>
            <a:ext cx="874789" cy="7096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9" name="Group 1129"/>
          <p:cNvGrpSpPr>
            <a:grpSpLocks/>
          </p:cNvGrpSpPr>
          <p:nvPr/>
        </p:nvGrpSpPr>
        <p:grpSpPr bwMode="auto">
          <a:xfrm>
            <a:off x="2986735" y="4818623"/>
            <a:ext cx="804694" cy="503461"/>
            <a:chOff x="4362" y="2905"/>
            <a:chExt cx="574" cy="354"/>
          </a:xfrm>
        </p:grpSpPr>
        <p:sp>
          <p:nvSpPr>
            <p:cNvPr id="58" name="Rectangle 1127"/>
            <p:cNvSpPr>
              <a:spLocks noChangeArrowheads="1"/>
            </p:cNvSpPr>
            <p:nvPr/>
          </p:nvSpPr>
          <p:spPr bwMode="auto">
            <a:xfrm>
              <a:off x="4362" y="2905"/>
              <a:ext cx="574" cy="35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59" name="Rectangle 1128"/>
            <p:cNvSpPr>
              <a:spLocks noChangeArrowheads="1"/>
            </p:cNvSpPr>
            <p:nvPr/>
          </p:nvSpPr>
          <p:spPr bwMode="auto">
            <a:xfrm>
              <a:off x="4362" y="2905"/>
              <a:ext cx="574" cy="354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</p:grpSp>
      <p:pic>
        <p:nvPicPr>
          <p:cNvPr id="50" name="Picture 1131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88137" y="4885466"/>
            <a:ext cx="605623" cy="3811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" name="Group 1138"/>
          <p:cNvGrpSpPr>
            <a:grpSpLocks/>
          </p:cNvGrpSpPr>
          <p:nvPr/>
        </p:nvGrpSpPr>
        <p:grpSpPr bwMode="auto">
          <a:xfrm>
            <a:off x="3586750" y="4851333"/>
            <a:ext cx="194864" cy="126576"/>
            <a:chOff x="4790" y="2928"/>
            <a:chExt cx="139" cy="89"/>
          </a:xfrm>
        </p:grpSpPr>
        <p:grpSp>
          <p:nvGrpSpPr>
            <p:cNvPr id="52" name="Group 1134"/>
            <p:cNvGrpSpPr>
              <a:grpSpLocks/>
            </p:cNvGrpSpPr>
            <p:nvPr/>
          </p:nvGrpSpPr>
          <p:grpSpPr bwMode="auto">
            <a:xfrm>
              <a:off x="4790" y="2930"/>
              <a:ext cx="139" cy="87"/>
              <a:chOff x="4790" y="2930"/>
              <a:chExt cx="139" cy="87"/>
            </a:xfrm>
          </p:grpSpPr>
          <p:sp>
            <p:nvSpPr>
              <p:cNvPr id="56" name="Rectangle 1132"/>
              <p:cNvSpPr>
                <a:spLocks noChangeArrowheads="1"/>
              </p:cNvSpPr>
              <p:nvPr/>
            </p:nvSpPr>
            <p:spPr bwMode="auto">
              <a:xfrm>
                <a:off x="4790" y="2930"/>
                <a:ext cx="139" cy="8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7" name="Rectangle 1133"/>
              <p:cNvSpPr>
                <a:spLocks noChangeArrowheads="1"/>
              </p:cNvSpPr>
              <p:nvPr/>
            </p:nvSpPr>
            <p:spPr bwMode="auto">
              <a:xfrm>
                <a:off x="4790" y="2930"/>
                <a:ext cx="139" cy="87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53" name="Group 1137"/>
            <p:cNvGrpSpPr>
              <a:grpSpLocks/>
            </p:cNvGrpSpPr>
            <p:nvPr/>
          </p:nvGrpSpPr>
          <p:grpSpPr bwMode="auto">
            <a:xfrm>
              <a:off x="4819" y="2928"/>
              <a:ext cx="70" cy="88"/>
              <a:chOff x="4819" y="2928"/>
              <a:chExt cx="70" cy="88"/>
            </a:xfrm>
          </p:grpSpPr>
          <p:pic>
            <p:nvPicPr>
              <p:cNvPr id="54" name="Picture 1135"/>
              <p:cNvPicPr>
                <a:picLocks noChangeAspect="1" noChangeArrowheads="1"/>
              </p:cNvPicPr>
              <p:nvPr/>
            </p:nvPicPr>
            <p:blipFill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819" y="2928"/>
                <a:ext cx="70" cy="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5" name="Picture 1136"/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819" y="2928"/>
                <a:ext cx="70" cy="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pic>
        <p:nvPicPr>
          <p:cNvPr id="61" name="Picture 2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67772" y="4713113"/>
            <a:ext cx="874789" cy="705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" name="Rectangle 24"/>
          <p:cNvSpPr>
            <a:spLocks noChangeArrowheads="1"/>
          </p:cNvSpPr>
          <p:nvPr/>
        </p:nvSpPr>
        <p:spPr bwMode="auto">
          <a:xfrm>
            <a:off x="5304222" y="4810644"/>
            <a:ext cx="804694" cy="498961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/>
          </a:p>
        </p:txBody>
      </p:sp>
      <p:sp>
        <p:nvSpPr>
          <p:cNvPr id="63" name="Rectangle 25"/>
          <p:cNvSpPr>
            <a:spLocks noChangeArrowheads="1"/>
          </p:cNvSpPr>
          <p:nvPr/>
        </p:nvSpPr>
        <p:spPr bwMode="auto">
          <a:xfrm>
            <a:off x="5304222" y="4810644"/>
            <a:ext cx="804694" cy="498961"/>
          </a:xfrm>
          <a:prstGeom prst="rect">
            <a:avLst/>
          </a:prstGeom>
          <a:noFill/>
          <a:ln w="9525" cap="rnd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/>
          </a:p>
        </p:txBody>
      </p:sp>
      <p:pic>
        <p:nvPicPr>
          <p:cNvPr id="64" name="Picture 28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39742" y="4858703"/>
            <a:ext cx="353280" cy="4622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5" name="Picture 29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39742" y="4858703"/>
            <a:ext cx="353280" cy="4622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8" name="Picture 1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8267" y="4722316"/>
            <a:ext cx="874789" cy="7096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9" name="Group 21"/>
          <p:cNvGrpSpPr>
            <a:grpSpLocks/>
          </p:cNvGrpSpPr>
          <p:nvPr/>
        </p:nvGrpSpPr>
        <p:grpSpPr bwMode="auto">
          <a:xfrm>
            <a:off x="6446118" y="4820448"/>
            <a:ext cx="803292" cy="502040"/>
            <a:chOff x="3872" y="2125"/>
            <a:chExt cx="573" cy="353"/>
          </a:xfrm>
        </p:grpSpPr>
        <p:sp>
          <p:nvSpPr>
            <p:cNvPr id="73" name="Rectangle 19"/>
            <p:cNvSpPr>
              <a:spLocks noChangeArrowheads="1"/>
            </p:cNvSpPr>
            <p:nvPr/>
          </p:nvSpPr>
          <p:spPr bwMode="auto">
            <a:xfrm>
              <a:off x="3872" y="2125"/>
              <a:ext cx="573" cy="35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74" name="Rectangle 20"/>
            <p:cNvSpPr>
              <a:spLocks noChangeArrowheads="1"/>
            </p:cNvSpPr>
            <p:nvPr/>
          </p:nvSpPr>
          <p:spPr bwMode="auto">
            <a:xfrm>
              <a:off x="3872" y="2125"/>
              <a:ext cx="573" cy="353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</p:grpSp>
      <p:grpSp>
        <p:nvGrpSpPr>
          <p:cNvPr id="70" name="Group 25"/>
          <p:cNvGrpSpPr>
            <a:grpSpLocks/>
          </p:cNvGrpSpPr>
          <p:nvPr/>
        </p:nvGrpSpPr>
        <p:grpSpPr bwMode="auto">
          <a:xfrm>
            <a:off x="6690050" y="4853159"/>
            <a:ext cx="300008" cy="450840"/>
            <a:chOff x="4046" y="2148"/>
            <a:chExt cx="214" cy="317"/>
          </a:xfrm>
        </p:grpSpPr>
        <p:pic>
          <p:nvPicPr>
            <p:cNvPr id="71" name="Picture 23"/>
            <p:cNvPicPr>
              <a:picLocks noChangeAspect="1" noChangeArrowheads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46" y="2148"/>
              <a:ext cx="214" cy="3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" name="Picture 24"/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46" y="2148"/>
              <a:ext cx="214" cy="3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75" name="右矢印 74"/>
          <p:cNvSpPr/>
          <p:nvPr/>
        </p:nvSpPr>
        <p:spPr bwMode="auto">
          <a:xfrm>
            <a:off x="6184026" y="5001551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pic>
        <p:nvPicPr>
          <p:cNvPr id="78" name="Picture 2"/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60760" y="2521819"/>
            <a:ext cx="1050505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9" name="Picture 2"/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5208" y="3468023"/>
            <a:ext cx="749209" cy="2604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0" name="Line 30"/>
          <p:cNvSpPr>
            <a:spLocks noChangeShapeType="1"/>
          </p:cNvSpPr>
          <p:nvPr/>
        </p:nvSpPr>
        <p:spPr bwMode="auto">
          <a:xfrm>
            <a:off x="2042560" y="2870300"/>
            <a:ext cx="0" cy="545362"/>
          </a:xfrm>
          <a:prstGeom prst="line">
            <a:avLst/>
          </a:prstGeom>
          <a:noFill/>
          <a:ln w="38100">
            <a:solidFill>
              <a:srgbClr val="0000FF"/>
            </a:solidFill>
            <a:prstDash val="sysDot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 sz="800" b="1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81" name="Text Box 43"/>
          <p:cNvSpPr txBox="1">
            <a:spLocks noChangeArrowheads="1"/>
          </p:cNvSpPr>
          <p:nvPr/>
        </p:nvSpPr>
        <p:spPr bwMode="auto">
          <a:xfrm>
            <a:off x="1520926" y="2358567"/>
            <a:ext cx="104474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(Embedded MCU)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pic>
        <p:nvPicPr>
          <p:cNvPr id="82" name="Picture 881"/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04625" y="2243586"/>
            <a:ext cx="315870" cy="4607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3" name="Text Box 43"/>
          <p:cNvSpPr txBox="1">
            <a:spLocks noChangeArrowheads="1"/>
          </p:cNvSpPr>
          <p:nvPr/>
        </p:nvSpPr>
        <p:spPr bwMode="auto">
          <a:xfrm>
            <a:off x="2355609" y="1943570"/>
            <a:ext cx="1044748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9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Contents Sharing</a:t>
            </a:r>
            <a:endParaRPr lang="ja-JP" altLang="en-US" sz="9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cxnSp>
        <p:nvCxnSpPr>
          <p:cNvPr id="84" name="直線コネクタ 83"/>
          <p:cNvCxnSpPr>
            <a:stCxn id="89" idx="2"/>
            <a:endCxn id="78" idx="3"/>
          </p:cNvCxnSpPr>
          <p:nvPr/>
        </p:nvCxnSpPr>
        <p:spPr bwMode="auto">
          <a:xfrm flipH="1">
            <a:off x="2611265" y="2640626"/>
            <a:ext cx="270750" cy="63756"/>
          </a:xfrm>
          <a:prstGeom prst="line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85" name="Text Box 43"/>
          <p:cNvSpPr txBox="1">
            <a:spLocks noChangeArrowheads="1"/>
          </p:cNvSpPr>
          <p:nvPr/>
        </p:nvSpPr>
        <p:spPr bwMode="auto">
          <a:xfrm>
            <a:off x="1535815" y="2173765"/>
            <a:ext cx="104474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900" b="1" dirty="0" smtClean="0">
                <a:solidFill>
                  <a:srgbClr val="FF0000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Sender</a:t>
            </a:r>
            <a:endParaRPr lang="ja-JP" altLang="en-US" sz="900" b="1" dirty="0">
              <a:solidFill>
                <a:srgbClr val="FF0000"/>
              </a:solidFill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86" name="Text Box 43"/>
          <p:cNvSpPr txBox="1">
            <a:spLocks noChangeArrowheads="1"/>
          </p:cNvSpPr>
          <p:nvPr/>
        </p:nvSpPr>
        <p:spPr bwMode="auto">
          <a:xfrm>
            <a:off x="1519760" y="3676668"/>
            <a:ext cx="104474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9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Receiver</a:t>
            </a:r>
            <a:endParaRPr lang="ja-JP" altLang="en-US" sz="9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pic>
        <p:nvPicPr>
          <p:cNvPr id="87" name="Picture 883"/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4663" y="3180998"/>
            <a:ext cx="367093" cy="469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8" name="グループ化 87"/>
          <p:cNvGrpSpPr/>
          <p:nvPr/>
        </p:nvGrpSpPr>
        <p:grpSpPr>
          <a:xfrm>
            <a:off x="2671188" y="2307340"/>
            <a:ext cx="421654" cy="333286"/>
            <a:chOff x="7248905" y="5294561"/>
            <a:chExt cx="1087517" cy="810066"/>
          </a:xfrm>
        </p:grpSpPr>
        <p:pic>
          <p:nvPicPr>
            <p:cNvPr id="89" name="Picture 113"/>
            <p:cNvPicPr>
              <a:picLocks noChangeAspect="1" noChangeArrowheads="1"/>
            </p:cNvPicPr>
            <p:nvPr/>
          </p:nvPicPr>
          <p:blipFill>
            <a:blip r:embed="rId20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48905" y="5294561"/>
              <a:ext cx="1087517" cy="8100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0" name="Picture 9"/>
            <p:cNvPicPr>
              <a:picLocks noChangeAspect="1" noChangeArrowheads="1"/>
            </p:cNvPicPr>
            <p:nvPr/>
          </p:nvPicPr>
          <p:blipFill>
            <a:blip r:embed="rId2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10158" y="5362281"/>
              <a:ext cx="776914" cy="4534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91" name="Rectangle 12"/>
          <p:cNvSpPr>
            <a:spLocks noChangeArrowheads="1"/>
          </p:cNvSpPr>
          <p:nvPr/>
        </p:nvSpPr>
        <p:spPr bwMode="auto">
          <a:xfrm>
            <a:off x="380457" y="1416080"/>
            <a:ext cx="4257871" cy="253533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lIns="72000" rIns="72000" anchor="ctr"/>
          <a:lstStyle/>
          <a:p>
            <a:pPr>
              <a:lnSpc>
                <a:spcPct val="110000"/>
              </a:lnSpc>
            </a:pPr>
            <a:r>
              <a:rPr lang="en-US" altLang="ja-JP" sz="1200" b="1" u="sng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Single Monitor (HDMI 1 only) </a:t>
            </a:r>
          </a:p>
        </p:txBody>
      </p:sp>
      <p:sp>
        <p:nvSpPr>
          <p:cNvPr id="92" name="左カーブ矢印 91"/>
          <p:cNvSpPr/>
          <p:nvPr/>
        </p:nvSpPr>
        <p:spPr bwMode="auto">
          <a:xfrm>
            <a:off x="7354933" y="4887659"/>
            <a:ext cx="266569" cy="512440"/>
          </a:xfrm>
          <a:prstGeom prst="curvedLeftArrow">
            <a:avLst>
              <a:gd name="adj1" fmla="val 39902"/>
              <a:gd name="adj2" fmla="val 39902"/>
              <a:gd name="adj3" fmla="val 25000"/>
            </a:avLst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94" name="正方形/長方形 6"/>
          <p:cNvSpPr>
            <a:spLocks noChangeArrowheads="1"/>
          </p:cNvSpPr>
          <p:nvPr/>
        </p:nvSpPr>
        <p:spPr bwMode="auto">
          <a:xfrm>
            <a:off x="357188" y="842228"/>
            <a:ext cx="8552350" cy="4385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285750" indent="-285750" eaLnBrk="1" hangingPunct="1">
              <a:lnSpc>
                <a:spcPts val="2700"/>
              </a:lnSpc>
              <a:spcAft>
                <a:spcPct val="10000"/>
              </a:spcAft>
              <a:buFont typeface="Wingdings" panose="05000000000000000000" pitchFamily="2" charset="2"/>
              <a:buChar char="n"/>
            </a:pPr>
            <a:r>
              <a:rPr kumimoji="1" lang="en-US" altLang="ja-JP" b="1" dirty="0" smtClean="0">
                <a:latin typeface="Arial" panose="020B0604020202020204" pitchFamily="34" charset="0"/>
                <a:cs typeface="Arial" panose="020B0604020202020204" pitchFamily="34" charset="0"/>
              </a:rPr>
              <a:t>In case of 1:1 connection / Contents Sharing / Single Stream</a:t>
            </a:r>
            <a:endParaRPr kumimoji="1" lang="ja-JP" altLang="en-US" sz="1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5" name="テキスト ボックス 94"/>
          <p:cNvSpPr txBox="1"/>
          <p:nvPr/>
        </p:nvSpPr>
        <p:spPr>
          <a:xfrm>
            <a:off x="5280014" y="5400358"/>
            <a:ext cx="836938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sz="800" b="1" dirty="0" smtClean="0"/>
              <a:t>Remote site</a:t>
            </a:r>
            <a:endParaRPr kumimoji="1" lang="ja-JP" altLang="en-US" sz="800" b="1" dirty="0"/>
          </a:p>
        </p:txBody>
      </p:sp>
      <p:sp>
        <p:nvSpPr>
          <p:cNvPr id="96" name="テキスト ボックス 95"/>
          <p:cNvSpPr txBox="1"/>
          <p:nvPr/>
        </p:nvSpPr>
        <p:spPr>
          <a:xfrm>
            <a:off x="2975923" y="5408017"/>
            <a:ext cx="836938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sz="800" b="1" dirty="0" err="1" smtClean="0"/>
              <a:t>PwithP</a:t>
            </a:r>
            <a:endParaRPr kumimoji="1" lang="ja-JP" altLang="en-US" sz="800" b="1" dirty="0"/>
          </a:p>
        </p:txBody>
      </p:sp>
      <p:sp>
        <p:nvSpPr>
          <p:cNvPr id="97" name="テキスト ボックス 96"/>
          <p:cNvSpPr txBox="1"/>
          <p:nvPr/>
        </p:nvSpPr>
        <p:spPr>
          <a:xfrm>
            <a:off x="4149249" y="5414919"/>
            <a:ext cx="836938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sz="800" b="1" dirty="0" err="1" smtClean="0"/>
              <a:t>SideBySide</a:t>
            </a:r>
            <a:endParaRPr kumimoji="1" lang="ja-JP" altLang="en-US" sz="800" b="1" dirty="0"/>
          </a:p>
        </p:txBody>
      </p:sp>
      <p:sp>
        <p:nvSpPr>
          <p:cNvPr id="98" name="テキスト ボックス 97"/>
          <p:cNvSpPr txBox="1"/>
          <p:nvPr/>
        </p:nvSpPr>
        <p:spPr>
          <a:xfrm>
            <a:off x="1796439" y="5391454"/>
            <a:ext cx="836938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sz="800" b="1" dirty="0" smtClean="0"/>
              <a:t>PC Contents</a:t>
            </a:r>
            <a:endParaRPr kumimoji="1" lang="ja-JP" altLang="en-US" sz="800" b="1" dirty="0"/>
          </a:p>
        </p:txBody>
      </p:sp>
      <p:sp>
        <p:nvSpPr>
          <p:cNvPr id="99" name="テキスト ボックス 98"/>
          <p:cNvSpPr txBox="1"/>
          <p:nvPr/>
        </p:nvSpPr>
        <p:spPr>
          <a:xfrm>
            <a:off x="6432734" y="5412088"/>
            <a:ext cx="836938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sz="800" b="1" dirty="0" smtClean="0"/>
              <a:t>Local site</a:t>
            </a:r>
            <a:endParaRPr kumimoji="1" lang="ja-JP" altLang="en-US" sz="800" b="1" dirty="0"/>
          </a:p>
        </p:txBody>
      </p:sp>
      <p:sp>
        <p:nvSpPr>
          <p:cNvPr id="100" name="テキスト ボックス 99"/>
          <p:cNvSpPr txBox="1"/>
          <p:nvPr/>
        </p:nvSpPr>
        <p:spPr>
          <a:xfrm>
            <a:off x="7632344" y="5220628"/>
            <a:ext cx="836938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ja-JP" sz="800" b="1" dirty="0" smtClean="0"/>
              <a:t>Repeat</a:t>
            </a:r>
            <a:endParaRPr kumimoji="1" lang="ja-JP" altLang="en-US" sz="800" b="1" dirty="0"/>
          </a:p>
        </p:txBody>
      </p:sp>
    </p:spTree>
    <p:extLst>
      <p:ext uri="{BB962C8B-B14F-4D97-AF65-F5344CB8AC3E}">
        <p14:creationId xmlns:p14="http://schemas.microsoft.com/office/powerpoint/2010/main" val="715284242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フッター プレースホルダー 3"/>
          <p:cNvSpPr txBox="1">
            <a:spLocks/>
          </p:cNvSpPr>
          <p:nvPr/>
        </p:nvSpPr>
        <p:spPr>
          <a:xfrm>
            <a:off x="8061203" y="6605691"/>
            <a:ext cx="1066800" cy="247650"/>
          </a:xfrm>
          <a:prstGeom prst="rect">
            <a:avLst/>
          </a:prstGeom>
          <a:noFill/>
        </p:spPr>
        <p:txBody>
          <a:bodyPr/>
          <a:lstStyle>
            <a:defPPr>
              <a:defRPr lang="de-DE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5146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9718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4290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8862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algn="r"/>
            <a:r>
              <a:rPr lang="de-DE" altLang="ja-JP" sz="800" dirty="0" smtClean="0">
                <a:solidFill>
                  <a:schemeClr val="bg1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Page </a:t>
            </a:r>
            <a:fld id="{11D062A2-B506-4044-A2EC-4FDCB15F0732}" type="slidenum">
              <a:rPr lang="de-DE" altLang="ja-JP" sz="800" b="1" smtClean="0">
                <a:solidFill>
                  <a:schemeClr val="bg1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pPr algn="r"/>
              <a:t>7</a:t>
            </a:fld>
            <a:endParaRPr lang="de-DE" altLang="ja-JP" sz="800" b="1" dirty="0" smtClean="0">
              <a:solidFill>
                <a:schemeClr val="bg1"/>
              </a:solidFill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16" name="Rectangle 8"/>
          <p:cNvSpPr txBox="1">
            <a:spLocks noChangeArrowheads="1"/>
          </p:cNvSpPr>
          <p:nvPr/>
        </p:nvSpPr>
        <p:spPr bwMode="auto">
          <a:xfrm>
            <a:off x="1" y="50965"/>
            <a:ext cx="9143999" cy="600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accent1"/>
                  </a:outerShdw>
                </a:effectLst>
              </a14:hiddenEffects>
            </a:ext>
          </a:extLst>
        </p:spPr>
        <p:txBody>
          <a:bodyPr vert="horz" wrap="square" lIns="0" tIns="45720" rIns="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0">
                <a:solidFill>
                  <a:schemeClr val="tx1"/>
                </a:solidFill>
                <a:latin typeface="HGP創英角ｺﾞｼｯｸUB" panose="020B0900000000000000" pitchFamily="50" charset="-128"/>
                <a:ea typeface="HGP創英角ｺﾞｼｯｸUB" panose="020B0900000000000000" pitchFamily="50" charset="-128"/>
                <a:cs typeface="Meiryo UI" panose="020B0604030504040204" pitchFamily="50" charset="-128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altLang="ja-JP" sz="2800" kern="0" dirty="0" smtClean="0">
                <a:latin typeface="Arial Black" panose="020B0A04020102020204" pitchFamily="34" charset="0"/>
              </a:rPr>
              <a:t>Screen Layout (Single Monitor) 5</a:t>
            </a:r>
            <a:endParaRPr lang="de-DE" altLang="ja-JP" sz="2800" kern="0" dirty="0" smtClean="0">
              <a:latin typeface="Arial Black" panose="020B0A04020102020204" pitchFamily="34" charset="0"/>
            </a:endParaRPr>
          </a:p>
        </p:txBody>
      </p:sp>
      <p:graphicFrame>
        <p:nvGraphicFramePr>
          <p:cNvPr id="5" name="表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34978091"/>
              </p:ext>
            </p:extLst>
          </p:nvPr>
        </p:nvGraphicFramePr>
        <p:xfrm>
          <a:off x="375371" y="4095483"/>
          <a:ext cx="8404602" cy="1763749"/>
        </p:xfrm>
        <a:graphic>
          <a:graphicData uri="http://schemas.openxmlformats.org/drawingml/2006/table">
            <a:tbl>
              <a:tblPr/>
              <a:tblGrid>
                <a:gridCol w="1257672"/>
                <a:gridCol w="7146930"/>
              </a:tblGrid>
              <a:tr h="306402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Button</a:t>
                      </a: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baseline="0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Layout (Layout change) / Main (End of sharing)</a:t>
                      </a: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457347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Single Monitor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(1:1 connection)</a:t>
                      </a:r>
                      <a:endParaRPr kumimoji="1" lang="ja-JP" altLang="ja-JP" sz="800" b="1" kern="1200" dirty="0" smtClean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200" b="0" dirty="0" smtClean="0">
                        <a:latin typeface="Meiryo UI" panose="020B0604030504040204" pitchFamily="50" charset="-128"/>
                        <a:ea typeface="Meiryo UI" panose="020B0604030504040204" pitchFamily="50" charset="-128"/>
                        <a:cs typeface="Meiryo UI" panose="020B0604030504040204" pitchFamily="50" charset="-128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6" name="右矢印 5"/>
          <p:cNvSpPr/>
          <p:nvPr/>
        </p:nvSpPr>
        <p:spPr bwMode="auto">
          <a:xfrm>
            <a:off x="2715095" y="4954726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7" name="右矢印 6"/>
          <p:cNvSpPr/>
          <p:nvPr/>
        </p:nvSpPr>
        <p:spPr bwMode="auto">
          <a:xfrm>
            <a:off x="3884912" y="4954726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8" name="右矢印 7"/>
          <p:cNvSpPr/>
          <p:nvPr/>
        </p:nvSpPr>
        <p:spPr bwMode="auto">
          <a:xfrm>
            <a:off x="5044479" y="4954726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14" name="Text Box 43"/>
          <p:cNvSpPr txBox="1">
            <a:spLocks noChangeArrowheads="1"/>
          </p:cNvSpPr>
          <p:nvPr/>
        </p:nvSpPr>
        <p:spPr bwMode="auto">
          <a:xfrm>
            <a:off x="1671100" y="5375763"/>
            <a:ext cx="1116413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17" name="グループ化 16"/>
          <p:cNvGrpSpPr/>
          <p:nvPr/>
        </p:nvGrpSpPr>
        <p:grpSpPr>
          <a:xfrm>
            <a:off x="1779345" y="4660428"/>
            <a:ext cx="874789" cy="709682"/>
            <a:chOff x="3208338" y="3263901"/>
            <a:chExt cx="990600" cy="792163"/>
          </a:xfrm>
        </p:grpSpPr>
        <p:pic>
          <p:nvPicPr>
            <p:cNvPr id="18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" name="グループ化 19"/>
          <p:cNvGrpSpPr/>
          <p:nvPr/>
        </p:nvGrpSpPr>
        <p:grpSpPr>
          <a:xfrm>
            <a:off x="2950285" y="4674554"/>
            <a:ext cx="874789" cy="709681"/>
            <a:chOff x="6883400" y="4503738"/>
            <a:chExt cx="990600" cy="792162"/>
          </a:xfrm>
        </p:grpSpPr>
        <p:pic>
          <p:nvPicPr>
            <p:cNvPr id="21" name="Picture 1126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83400" y="4503738"/>
              <a:ext cx="990600" cy="7921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2" name="Group 1129"/>
            <p:cNvGrpSpPr>
              <a:grpSpLocks/>
            </p:cNvGrpSpPr>
            <p:nvPr/>
          </p:nvGrpSpPr>
          <p:grpSpPr bwMode="auto">
            <a:xfrm>
              <a:off x="6924675" y="4611688"/>
              <a:ext cx="911225" cy="561975"/>
              <a:chOff x="4362" y="2905"/>
              <a:chExt cx="574" cy="354"/>
            </a:xfrm>
          </p:grpSpPr>
          <p:sp>
            <p:nvSpPr>
              <p:cNvPr id="31" name="Rectangle 1127"/>
              <p:cNvSpPr>
                <a:spLocks noChangeArrowheads="1"/>
              </p:cNvSpPr>
              <p:nvPr/>
            </p:nvSpPr>
            <p:spPr bwMode="auto">
              <a:xfrm>
                <a:off x="4362" y="2905"/>
                <a:ext cx="574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32" name="Rectangle 1128"/>
              <p:cNvSpPr>
                <a:spLocks noChangeArrowheads="1"/>
              </p:cNvSpPr>
              <p:nvPr/>
            </p:nvSpPr>
            <p:spPr bwMode="auto">
              <a:xfrm>
                <a:off x="4362" y="2905"/>
                <a:ext cx="574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pic>
          <p:nvPicPr>
            <p:cNvPr id="23" name="Picture 1131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26263" y="4686300"/>
              <a:ext cx="685800" cy="425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4" name="Group 1138"/>
            <p:cNvGrpSpPr>
              <a:grpSpLocks/>
            </p:cNvGrpSpPr>
            <p:nvPr/>
          </p:nvGrpSpPr>
          <p:grpSpPr bwMode="auto">
            <a:xfrm>
              <a:off x="7604125" y="4648200"/>
              <a:ext cx="220662" cy="141287"/>
              <a:chOff x="4790" y="2928"/>
              <a:chExt cx="139" cy="89"/>
            </a:xfrm>
          </p:grpSpPr>
          <p:grpSp>
            <p:nvGrpSpPr>
              <p:cNvPr id="25" name="Group 1134"/>
              <p:cNvGrpSpPr>
                <a:grpSpLocks/>
              </p:cNvGrpSpPr>
              <p:nvPr/>
            </p:nvGrpSpPr>
            <p:grpSpPr bwMode="auto">
              <a:xfrm>
                <a:off x="4790" y="2930"/>
                <a:ext cx="139" cy="87"/>
                <a:chOff x="4790" y="2930"/>
                <a:chExt cx="139" cy="87"/>
              </a:xfrm>
            </p:grpSpPr>
            <p:sp>
              <p:nvSpPr>
                <p:cNvPr id="29" name="Rectangle 1132"/>
                <p:cNvSpPr>
                  <a:spLocks noChangeArrowheads="1"/>
                </p:cNvSpPr>
                <p:nvPr/>
              </p:nvSpPr>
              <p:spPr bwMode="auto">
                <a:xfrm>
                  <a:off x="4790" y="2930"/>
                  <a:ext cx="139" cy="87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/>
                </a:p>
              </p:txBody>
            </p:sp>
            <p:sp>
              <p:nvSpPr>
                <p:cNvPr id="30" name="Rectangle 1133"/>
                <p:cNvSpPr>
                  <a:spLocks noChangeArrowheads="1"/>
                </p:cNvSpPr>
                <p:nvPr/>
              </p:nvSpPr>
              <p:spPr bwMode="auto">
                <a:xfrm>
                  <a:off x="4790" y="2930"/>
                  <a:ext cx="139" cy="87"/>
                </a:xfrm>
                <a:prstGeom prst="rect">
                  <a:avLst/>
                </a:prstGeom>
                <a:noFill/>
                <a:ln w="9525" cap="rnd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26" name="Group 1137"/>
              <p:cNvGrpSpPr>
                <a:grpSpLocks/>
              </p:cNvGrpSpPr>
              <p:nvPr/>
            </p:nvGrpSpPr>
            <p:grpSpPr bwMode="auto">
              <a:xfrm>
                <a:off x="4819" y="2928"/>
                <a:ext cx="70" cy="88"/>
                <a:chOff x="4819" y="2928"/>
                <a:chExt cx="70" cy="88"/>
              </a:xfrm>
            </p:grpSpPr>
            <p:pic>
              <p:nvPicPr>
                <p:cNvPr id="27" name="Picture 1135"/>
                <p:cNvPicPr>
                  <a:picLocks noChangeAspect="1" noChangeArrowheads="1"/>
                </p:cNvPicPr>
                <p:nvPr/>
              </p:nvPicPr>
              <p:blipFill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819" y="2928"/>
                  <a:ext cx="70" cy="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8" name="Picture 1136"/>
                <p:cNvPicPr>
                  <a:picLocks noChangeAspect="1" noChangeArrowheads="1"/>
                </p:cNvPicPr>
                <p:nvPr/>
              </p:nvPicPr>
              <p:blipFill>
                <a:blip r:embed="rId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819" y="2928"/>
                  <a:ext cx="70" cy="8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</p:grpSp>
      <p:grpSp>
        <p:nvGrpSpPr>
          <p:cNvPr id="33" name="グループ化 32"/>
          <p:cNvGrpSpPr/>
          <p:nvPr/>
        </p:nvGrpSpPr>
        <p:grpSpPr>
          <a:xfrm>
            <a:off x="4119646" y="4679532"/>
            <a:ext cx="874789" cy="709681"/>
            <a:chOff x="6875463" y="5275263"/>
            <a:chExt cx="990600" cy="792162"/>
          </a:xfrm>
        </p:grpSpPr>
        <p:pic>
          <p:nvPicPr>
            <p:cNvPr id="34" name="Picture 111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75463" y="5275263"/>
              <a:ext cx="990600" cy="7921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5" name="Group 1116"/>
            <p:cNvGrpSpPr>
              <a:grpSpLocks/>
            </p:cNvGrpSpPr>
            <p:nvPr/>
          </p:nvGrpSpPr>
          <p:grpSpPr bwMode="auto">
            <a:xfrm>
              <a:off x="6916738" y="5384800"/>
              <a:ext cx="909637" cy="560387"/>
              <a:chOff x="4357" y="3392"/>
              <a:chExt cx="573" cy="353"/>
            </a:xfrm>
          </p:grpSpPr>
          <p:sp>
            <p:nvSpPr>
              <p:cNvPr id="44" name="Rectangle 1114"/>
              <p:cNvSpPr>
                <a:spLocks noChangeArrowheads="1"/>
              </p:cNvSpPr>
              <p:nvPr/>
            </p:nvSpPr>
            <p:spPr bwMode="auto">
              <a:xfrm>
                <a:off x="4357" y="3392"/>
                <a:ext cx="573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45" name="Rectangle 1115"/>
              <p:cNvSpPr>
                <a:spLocks noChangeArrowheads="1"/>
              </p:cNvSpPr>
              <p:nvPr/>
            </p:nvSpPr>
            <p:spPr bwMode="auto">
              <a:xfrm>
                <a:off x="4357" y="3392"/>
                <a:ext cx="573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pic>
          <p:nvPicPr>
            <p:cNvPr id="36" name="Picture 1118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16738" y="5527675"/>
              <a:ext cx="466725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7" name="Group 1125"/>
            <p:cNvGrpSpPr>
              <a:grpSpLocks/>
            </p:cNvGrpSpPr>
            <p:nvPr/>
          </p:nvGrpSpPr>
          <p:grpSpPr bwMode="auto">
            <a:xfrm>
              <a:off x="7383463" y="5516563"/>
              <a:ext cx="439737" cy="287337"/>
              <a:chOff x="4651" y="3475"/>
              <a:chExt cx="277" cy="181"/>
            </a:xfrm>
          </p:grpSpPr>
          <p:grpSp>
            <p:nvGrpSpPr>
              <p:cNvPr id="38" name="Group 1121"/>
              <p:cNvGrpSpPr>
                <a:grpSpLocks/>
              </p:cNvGrpSpPr>
              <p:nvPr/>
            </p:nvGrpSpPr>
            <p:grpSpPr bwMode="auto">
              <a:xfrm>
                <a:off x="4651" y="3481"/>
                <a:ext cx="277" cy="175"/>
                <a:chOff x="4651" y="3481"/>
                <a:chExt cx="277" cy="175"/>
              </a:xfrm>
            </p:grpSpPr>
            <p:sp>
              <p:nvSpPr>
                <p:cNvPr id="42" name="Rectangle 1119"/>
                <p:cNvSpPr>
                  <a:spLocks noChangeArrowheads="1"/>
                </p:cNvSpPr>
                <p:nvPr/>
              </p:nvSpPr>
              <p:spPr bwMode="auto">
                <a:xfrm>
                  <a:off x="4651" y="3481"/>
                  <a:ext cx="277" cy="175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/>
                </a:p>
              </p:txBody>
            </p:sp>
            <p:sp>
              <p:nvSpPr>
                <p:cNvPr id="43" name="Rectangle 1120"/>
                <p:cNvSpPr>
                  <a:spLocks noChangeArrowheads="1"/>
                </p:cNvSpPr>
                <p:nvPr/>
              </p:nvSpPr>
              <p:spPr bwMode="auto">
                <a:xfrm>
                  <a:off x="4651" y="3481"/>
                  <a:ext cx="277" cy="175"/>
                </a:xfrm>
                <a:prstGeom prst="rect">
                  <a:avLst/>
                </a:prstGeom>
                <a:noFill/>
                <a:ln w="9525" cap="rnd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ja-JP" altLang="en-US"/>
                </a:p>
              </p:txBody>
            </p:sp>
          </p:grpSp>
          <p:grpSp>
            <p:nvGrpSpPr>
              <p:cNvPr id="39" name="Group 1124"/>
              <p:cNvGrpSpPr>
                <a:grpSpLocks/>
              </p:cNvGrpSpPr>
              <p:nvPr/>
            </p:nvGrpSpPr>
            <p:grpSpPr bwMode="auto">
              <a:xfrm>
                <a:off x="4709" y="3475"/>
                <a:ext cx="138" cy="179"/>
                <a:chOff x="4709" y="3475"/>
                <a:chExt cx="138" cy="179"/>
              </a:xfrm>
            </p:grpSpPr>
            <p:pic>
              <p:nvPicPr>
                <p:cNvPr id="40" name="Picture 1122"/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709" y="3475"/>
                  <a:ext cx="138" cy="1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1" name="Picture 1123"/>
                <p:cNvPicPr>
                  <a:picLocks noChangeAspect="1" noChangeArrowheads="1"/>
                </p:cNvPicPr>
                <p:nvPr/>
              </p:nvPicPr>
              <p:blipFill>
                <a:blip r:embed="rId10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709" y="3475"/>
                  <a:ext cx="138" cy="17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</p:grpSp>
      <p:grpSp>
        <p:nvGrpSpPr>
          <p:cNvPr id="46" name="グループ化 45"/>
          <p:cNvGrpSpPr/>
          <p:nvPr/>
        </p:nvGrpSpPr>
        <p:grpSpPr>
          <a:xfrm>
            <a:off x="5298604" y="4698731"/>
            <a:ext cx="874789" cy="709682"/>
            <a:chOff x="1449388" y="3081338"/>
            <a:chExt cx="990600" cy="792163"/>
          </a:xfrm>
        </p:grpSpPr>
        <p:pic>
          <p:nvPicPr>
            <p:cNvPr id="47" name="Picture 8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9388" y="3081338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8" name="Group 85"/>
            <p:cNvGrpSpPr>
              <a:grpSpLocks/>
            </p:cNvGrpSpPr>
            <p:nvPr/>
          </p:nvGrpSpPr>
          <p:grpSpPr bwMode="auto">
            <a:xfrm>
              <a:off x="1492251" y="3189288"/>
              <a:ext cx="909638" cy="561975"/>
              <a:chOff x="940" y="2009"/>
              <a:chExt cx="573" cy="354"/>
            </a:xfrm>
          </p:grpSpPr>
          <p:sp>
            <p:nvSpPr>
              <p:cNvPr id="52" name="Rectangle 83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3" name="Rectangle 84"/>
              <p:cNvSpPr>
                <a:spLocks noChangeArrowheads="1"/>
              </p:cNvSpPr>
              <p:nvPr/>
            </p:nvSpPr>
            <p:spPr bwMode="auto">
              <a:xfrm>
                <a:off x="940" y="2009"/>
                <a:ext cx="573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49" name="Group 89"/>
            <p:cNvGrpSpPr>
              <a:grpSpLocks/>
            </p:cNvGrpSpPr>
            <p:nvPr/>
          </p:nvGrpSpPr>
          <p:grpSpPr bwMode="auto">
            <a:xfrm>
              <a:off x="1757363" y="3244851"/>
              <a:ext cx="401638" cy="519113"/>
              <a:chOff x="1107" y="2044"/>
              <a:chExt cx="253" cy="327"/>
            </a:xfrm>
          </p:grpSpPr>
          <p:pic>
            <p:nvPicPr>
              <p:cNvPr id="50" name="Picture 87"/>
              <p:cNvPicPr>
                <a:picLocks noChangeAspect="1" noChangeArrowheads="1"/>
              </p:cNvPicPr>
              <p:nvPr/>
            </p:nvPicPr>
            <p:blipFill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1" name="Picture 88"/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07" y="2044"/>
                <a:ext cx="253" cy="3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54" name="Text Box 43"/>
          <p:cNvSpPr txBox="1">
            <a:spLocks noChangeArrowheads="1"/>
          </p:cNvSpPr>
          <p:nvPr/>
        </p:nvSpPr>
        <p:spPr bwMode="auto">
          <a:xfrm>
            <a:off x="5320861" y="5397029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Local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55" name="Text Box 43"/>
          <p:cNvSpPr txBox="1">
            <a:spLocks noChangeArrowheads="1"/>
          </p:cNvSpPr>
          <p:nvPr/>
        </p:nvSpPr>
        <p:spPr bwMode="auto">
          <a:xfrm>
            <a:off x="2701548" y="5376579"/>
            <a:ext cx="1385063" cy="3231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err="1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PwithP</a:t>
            </a:r>
            <a:endParaRPr lang="en-US" altLang="ja-JP" sz="800" b="1" dirty="0" smtClean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  <a:p>
            <a:pPr algn="ctr"/>
            <a:r>
              <a:rPr lang="en-US" altLang="ja-JP" sz="7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(PC Contents + Local site)</a:t>
            </a:r>
            <a:endParaRPr lang="ja-JP" altLang="en-US" sz="7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56" name="Text Box 43"/>
          <p:cNvSpPr txBox="1">
            <a:spLocks noChangeArrowheads="1"/>
          </p:cNvSpPr>
          <p:nvPr/>
        </p:nvSpPr>
        <p:spPr bwMode="auto">
          <a:xfrm>
            <a:off x="3883873" y="5370705"/>
            <a:ext cx="1374874" cy="3231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err="1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SideBySide</a:t>
            </a:r>
            <a:endParaRPr lang="en-US" altLang="ja-JP" sz="800" b="1" dirty="0" smtClean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  <a:p>
            <a:pPr algn="ctr"/>
            <a:r>
              <a:rPr lang="en-US" altLang="ja-JP" sz="7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(PC Contents + Local site)</a:t>
            </a:r>
            <a:endParaRPr lang="ja-JP" altLang="en-US" sz="7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57" name="Text Box 43"/>
          <p:cNvSpPr txBox="1">
            <a:spLocks noChangeArrowheads="1"/>
          </p:cNvSpPr>
          <p:nvPr/>
        </p:nvSpPr>
        <p:spPr bwMode="auto">
          <a:xfrm>
            <a:off x="372642" y="5867047"/>
            <a:ext cx="8404035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900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* The system will display same layout with camera image because it can not recognize whether camera image or contents.</a:t>
            </a:r>
            <a:endParaRPr lang="ja-JP" altLang="en-US" sz="900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83" name="左カーブ矢印 82"/>
          <p:cNvSpPr/>
          <p:nvPr/>
        </p:nvSpPr>
        <p:spPr bwMode="auto">
          <a:xfrm>
            <a:off x="6270367" y="4868572"/>
            <a:ext cx="266569" cy="512440"/>
          </a:xfrm>
          <a:prstGeom prst="curvedLeftArrow">
            <a:avLst>
              <a:gd name="adj1" fmla="val 39902"/>
              <a:gd name="adj2" fmla="val 39902"/>
              <a:gd name="adj3" fmla="val 25000"/>
            </a:avLst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84" name="Text Box 43"/>
          <p:cNvSpPr txBox="1">
            <a:spLocks noChangeArrowheads="1"/>
          </p:cNvSpPr>
          <p:nvPr/>
        </p:nvSpPr>
        <p:spPr bwMode="auto">
          <a:xfrm>
            <a:off x="6479060" y="5176963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Repeat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85" name="正方形/長方形 6"/>
          <p:cNvSpPr>
            <a:spLocks noChangeArrowheads="1"/>
          </p:cNvSpPr>
          <p:nvPr/>
        </p:nvSpPr>
        <p:spPr bwMode="auto">
          <a:xfrm>
            <a:off x="357188" y="842228"/>
            <a:ext cx="8552350" cy="4385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285750" indent="-285750" eaLnBrk="1" hangingPunct="1">
              <a:lnSpc>
                <a:spcPts val="2700"/>
              </a:lnSpc>
              <a:spcAft>
                <a:spcPct val="10000"/>
              </a:spcAft>
              <a:buFont typeface="Wingdings" panose="05000000000000000000" pitchFamily="2" charset="2"/>
              <a:buChar char="n"/>
            </a:pPr>
            <a:r>
              <a:rPr kumimoji="1" lang="en-US" altLang="ja-JP" b="1" dirty="0" smtClean="0">
                <a:latin typeface="Arial" panose="020B0604020202020204" pitchFamily="34" charset="0"/>
                <a:cs typeface="Arial" panose="020B0604020202020204" pitchFamily="34" charset="0"/>
              </a:rPr>
              <a:t>In case of 1:1 connection / Contents Sharing / Single Stream</a:t>
            </a:r>
            <a:endParaRPr kumimoji="1" lang="ja-JP" altLang="en-US" sz="1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6" name="円/楕円 85"/>
          <p:cNvSpPr/>
          <p:nvPr/>
        </p:nvSpPr>
        <p:spPr bwMode="auto">
          <a:xfrm>
            <a:off x="928020" y="3008627"/>
            <a:ext cx="2368085" cy="1000468"/>
          </a:xfrm>
          <a:prstGeom prst="ellipse">
            <a:avLst/>
          </a:prstGeom>
          <a:solidFill>
            <a:srgbClr val="FF9966">
              <a:alpha val="50196"/>
            </a:srgbClr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8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87" name="表 8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92936673"/>
              </p:ext>
            </p:extLst>
          </p:nvPr>
        </p:nvGraphicFramePr>
        <p:xfrm>
          <a:off x="3810843" y="2008554"/>
          <a:ext cx="4957334" cy="1752270"/>
        </p:xfrm>
        <a:graphic>
          <a:graphicData uri="http://schemas.openxmlformats.org/drawingml/2006/table">
            <a:tbl>
              <a:tblPr/>
              <a:tblGrid>
                <a:gridCol w="1390523"/>
                <a:gridCol w="1273171"/>
                <a:gridCol w="1351906"/>
                <a:gridCol w="941734"/>
              </a:tblGrid>
              <a:tr h="41049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Button</a:t>
                      </a: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baseline="0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Conference start</a:t>
                      </a: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baseline="0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PC</a:t>
                      </a: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341771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Single Monitor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(1:1 connection)</a:t>
                      </a:r>
                      <a:endParaRPr kumimoji="1" lang="ja-JP" altLang="ja-JP" sz="800" b="1" kern="1200" dirty="0" smtClean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88" name="右矢印 87"/>
          <p:cNvSpPr/>
          <p:nvPr/>
        </p:nvSpPr>
        <p:spPr bwMode="auto">
          <a:xfrm>
            <a:off x="6400647" y="2914889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89" name="Text Box 43"/>
          <p:cNvSpPr txBox="1">
            <a:spLocks noChangeArrowheads="1"/>
          </p:cNvSpPr>
          <p:nvPr/>
        </p:nvSpPr>
        <p:spPr bwMode="auto">
          <a:xfrm>
            <a:off x="5407472" y="3363751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Remote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90" name="Text Box 43"/>
          <p:cNvSpPr txBox="1">
            <a:spLocks noChangeArrowheads="1"/>
          </p:cNvSpPr>
          <p:nvPr/>
        </p:nvSpPr>
        <p:spPr bwMode="auto">
          <a:xfrm>
            <a:off x="6638155" y="3351159"/>
            <a:ext cx="102937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91" name="グループ化 90"/>
          <p:cNvGrpSpPr/>
          <p:nvPr/>
        </p:nvGrpSpPr>
        <p:grpSpPr>
          <a:xfrm>
            <a:off x="6718313" y="2646893"/>
            <a:ext cx="874789" cy="709682"/>
            <a:chOff x="3208338" y="3263901"/>
            <a:chExt cx="990600" cy="792163"/>
          </a:xfrm>
        </p:grpSpPr>
        <p:pic>
          <p:nvPicPr>
            <p:cNvPr id="92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3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02" name="Picture 2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60760" y="2521819"/>
            <a:ext cx="1050505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3" name="Picture 2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5208" y="3468023"/>
            <a:ext cx="749209" cy="2604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04" name="Line 30"/>
          <p:cNvSpPr>
            <a:spLocks noChangeShapeType="1"/>
          </p:cNvSpPr>
          <p:nvPr/>
        </p:nvSpPr>
        <p:spPr bwMode="auto">
          <a:xfrm>
            <a:off x="2042560" y="2870300"/>
            <a:ext cx="0" cy="545362"/>
          </a:xfrm>
          <a:prstGeom prst="line">
            <a:avLst/>
          </a:prstGeom>
          <a:noFill/>
          <a:ln w="38100">
            <a:solidFill>
              <a:srgbClr val="0000FF"/>
            </a:solidFill>
            <a:prstDash val="sysDot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 sz="800" b="1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105" name="Text Box 43"/>
          <p:cNvSpPr txBox="1">
            <a:spLocks noChangeArrowheads="1"/>
          </p:cNvSpPr>
          <p:nvPr/>
        </p:nvSpPr>
        <p:spPr bwMode="auto">
          <a:xfrm>
            <a:off x="1520926" y="2358567"/>
            <a:ext cx="104474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(Embedded MCU)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pic>
        <p:nvPicPr>
          <p:cNvPr id="106" name="Picture 881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04625" y="2243586"/>
            <a:ext cx="315870" cy="4607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7" name="Text Box 43"/>
          <p:cNvSpPr txBox="1">
            <a:spLocks noChangeArrowheads="1"/>
          </p:cNvSpPr>
          <p:nvPr/>
        </p:nvSpPr>
        <p:spPr bwMode="auto">
          <a:xfrm>
            <a:off x="2355609" y="1943570"/>
            <a:ext cx="1044748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9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Contents Sharing</a:t>
            </a:r>
            <a:endParaRPr lang="ja-JP" altLang="en-US" sz="9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cxnSp>
        <p:nvCxnSpPr>
          <p:cNvPr id="108" name="直線コネクタ 107"/>
          <p:cNvCxnSpPr>
            <a:stCxn id="113" idx="2"/>
            <a:endCxn id="102" idx="3"/>
          </p:cNvCxnSpPr>
          <p:nvPr/>
        </p:nvCxnSpPr>
        <p:spPr bwMode="auto">
          <a:xfrm flipH="1">
            <a:off x="2611265" y="2640626"/>
            <a:ext cx="270750" cy="63756"/>
          </a:xfrm>
          <a:prstGeom prst="line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09" name="Text Box 43"/>
          <p:cNvSpPr txBox="1">
            <a:spLocks noChangeArrowheads="1"/>
          </p:cNvSpPr>
          <p:nvPr/>
        </p:nvSpPr>
        <p:spPr bwMode="auto">
          <a:xfrm>
            <a:off x="1535815" y="2173765"/>
            <a:ext cx="104474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900" b="1" dirty="0" smtClean="0">
                <a:solidFill>
                  <a:srgbClr val="FF0000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Sender</a:t>
            </a:r>
            <a:endParaRPr lang="ja-JP" altLang="en-US" sz="900" b="1" dirty="0">
              <a:solidFill>
                <a:srgbClr val="FF0000"/>
              </a:solidFill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110" name="Text Box 43"/>
          <p:cNvSpPr txBox="1">
            <a:spLocks noChangeArrowheads="1"/>
          </p:cNvSpPr>
          <p:nvPr/>
        </p:nvSpPr>
        <p:spPr bwMode="auto">
          <a:xfrm>
            <a:off x="1519760" y="3676668"/>
            <a:ext cx="104474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9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Receiver</a:t>
            </a:r>
            <a:endParaRPr lang="ja-JP" altLang="en-US" sz="9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pic>
        <p:nvPicPr>
          <p:cNvPr id="111" name="Picture 883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4663" y="3180998"/>
            <a:ext cx="367093" cy="469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2" name="グループ化 111"/>
          <p:cNvGrpSpPr/>
          <p:nvPr/>
        </p:nvGrpSpPr>
        <p:grpSpPr>
          <a:xfrm>
            <a:off x="2671188" y="2307340"/>
            <a:ext cx="421654" cy="333286"/>
            <a:chOff x="7248905" y="5294561"/>
            <a:chExt cx="1087517" cy="810066"/>
          </a:xfrm>
        </p:grpSpPr>
        <p:pic>
          <p:nvPicPr>
            <p:cNvPr id="113" name="Picture 113"/>
            <p:cNvPicPr>
              <a:picLocks noChangeAspect="1" noChangeArrowheads="1"/>
            </p:cNvPicPr>
            <p:nvPr/>
          </p:nvPicPr>
          <p:blipFill>
            <a:blip r:embed="rId16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48905" y="5294561"/>
              <a:ext cx="1087517" cy="8100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" name="Picture 9"/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10158" y="5362281"/>
              <a:ext cx="776914" cy="4534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15" name="Rectangle 12"/>
          <p:cNvSpPr>
            <a:spLocks noChangeArrowheads="1"/>
          </p:cNvSpPr>
          <p:nvPr/>
        </p:nvSpPr>
        <p:spPr bwMode="auto">
          <a:xfrm>
            <a:off x="380457" y="1416080"/>
            <a:ext cx="4257871" cy="253533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lIns="72000" rIns="72000" anchor="ctr"/>
          <a:lstStyle/>
          <a:p>
            <a:pPr>
              <a:lnSpc>
                <a:spcPct val="110000"/>
              </a:lnSpc>
            </a:pPr>
            <a:r>
              <a:rPr lang="en-US" altLang="ja-JP" sz="1200" b="1" u="sng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Single Monitor (HDMI 1 only) </a:t>
            </a:r>
          </a:p>
        </p:txBody>
      </p:sp>
      <p:grpSp>
        <p:nvGrpSpPr>
          <p:cNvPr id="116" name="グループ化 115"/>
          <p:cNvGrpSpPr/>
          <p:nvPr/>
        </p:nvGrpSpPr>
        <p:grpSpPr>
          <a:xfrm>
            <a:off x="5397823" y="2639191"/>
            <a:ext cx="874789" cy="709682"/>
            <a:chOff x="6103938" y="3263901"/>
            <a:chExt cx="990600" cy="792163"/>
          </a:xfrm>
        </p:grpSpPr>
        <p:pic>
          <p:nvPicPr>
            <p:cNvPr id="117" name="Picture 1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039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18" name="Group 21"/>
            <p:cNvGrpSpPr>
              <a:grpSpLocks/>
            </p:cNvGrpSpPr>
            <p:nvPr/>
          </p:nvGrpSpPr>
          <p:grpSpPr bwMode="auto">
            <a:xfrm>
              <a:off x="6146800" y="3373438"/>
              <a:ext cx="909638" cy="560388"/>
              <a:chOff x="3872" y="2125"/>
              <a:chExt cx="573" cy="353"/>
            </a:xfrm>
          </p:grpSpPr>
          <p:sp>
            <p:nvSpPr>
              <p:cNvPr id="122" name="Rectangle 19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23" name="Rectangle 20"/>
              <p:cNvSpPr>
                <a:spLocks noChangeArrowheads="1"/>
              </p:cNvSpPr>
              <p:nvPr/>
            </p:nvSpPr>
            <p:spPr bwMode="auto">
              <a:xfrm>
                <a:off x="3872" y="2125"/>
                <a:ext cx="573" cy="353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119" name="Group 25"/>
            <p:cNvGrpSpPr>
              <a:grpSpLocks/>
            </p:cNvGrpSpPr>
            <p:nvPr/>
          </p:nvGrpSpPr>
          <p:grpSpPr bwMode="auto">
            <a:xfrm>
              <a:off x="6423025" y="3409951"/>
              <a:ext cx="339725" cy="503238"/>
              <a:chOff x="4046" y="2148"/>
              <a:chExt cx="214" cy="317"/>
            </a:xfrm>
          </p:grpSpPr>
          <p:pic>
            <p:nvPicPr>
              <p:cNvPr id="120" name="Picture 23"/>
              <p:cNvPicPr>
                <a:picLocks noChangeAspect="1" noChangeArrowheads="1"/>
              </p:cNvPicPr>
              <p:nvPr/>
            </p:nvPicPr>
            <p:blipFill>
              <a:blip r:embed="rId1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1" name="Picture 24"/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46" y="2148"/>
                <a:ext cx="214" cy="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204109293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フッター プレースホルダー 3"/>
          <p:cNvSpPr txBox="1">
            <a:spLocks/>
          </p:cNvSpPr>
          <p:nvPr/>
        </p:nvSpPr>
        <p:spPr>
          <a:xfrm>
            <a:off x="8061203" y="6605691"/>
            <a:ext cx="1066800" cy="247650"/>
          </a:xfrm>
          <a:prstGeom prst="rect">
            <a:avLst/>
          </a:prstGeom>
          <a:noFill/>
        </p:spPr>
        <p:txBody>
          <a:bodyPr/>
          <a:lstStyle>
            <a:defPPr>
              <a:defRPr lang="de-DE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1143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600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20574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5146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9718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4290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886200" indent="-228600" algn="l" defTabSz="914400" rtl="0" eaLnBrk="0" fontAlgn="base" latinLnBrk="0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algn="r"/>
            <a:r>
              <a:rPr lang="de-DE" altLang="ja-JP" sz="800" dirty="0" smtClean="0">
                <a:solidFill>
                  <a:schemeClr val="bg1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Page </a:t>
            </a:r>
            <a:fld id="{11D062A2-B506-4044-A2EC-4FDCB15F0732}" type="slidenum">
              <a:rPr lang="de-DE" altLang="ja-JP" sz="800" b="1" smtClean="0">
                <a:solidFill>
                  <a:schemeClr val="bg1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pPr algn="r"/>
              <a:t>8</a:t>
            </a:fld>
            <a:endParaRPr lang="de-DE" altLang="ja-JP" sz="800" b="1" dirty="0" smtClean="0">
              <a:solidFill>
                <a:schemeClr val="bg1"/>
              </a:solidFill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4" name="円/楕円 3"/>
          <p:cNvSpPr/>
          <p:nvPr/>
        </p:nvSpPr>
        <p:spPr bwMode="auto">
          <a:xfrm>
            <a:off x="928020" y="1775659"/>
            <a:ext cx="2368085" cy="1030951"/>
          </a:xfrm>
          <a:prstGeom prst="ellipse">
            <a:avLst/>
          </a:prstGeom>
          <a:solidFill>
            <a:srgbClr val="FF9966">
              <a:alpha val="50000"/>
            </a:srgbClr>
          </a:solidFill>
          <a:ln w="1270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900" b="1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5" name="表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0067867"/>
              </p:ext>
            </p:extLst>
          </p:nvPr>
        </p:nvGraphicFramePr>
        <p:xfrm>
          <a:off x="3781696" y="1836615"/>
          <a:ext cx="4994295" cy="1754081"/>
        </p:xfrm>
        <a:graphic>
          <a:graphicData uri="http://schemas.openxmlformats.org/drawingml/2006/table">
            <a:tbl>
              <a:tblPr/>
              <a:tblGrid>
                <a:gridCol w="1400891"/>
                <a:gridCol w="1315127"/>
                <a:gridCol w="1350141"/>
                <a:gridCol w="928136"/>
              </a:tblGrid>
              <a:tr h="410923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Button</a:t>
                      </a: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baseline="0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Conference start</a:t>
                      </a: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PC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343158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Single Monitor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(Multiple connection)</a:t>
                      </a:r>
                      <a:endParaRPr kumimoji="1" lang="ja-JP" altLang="ja-JP" sz="800" b="1" kern="1200" dirty="0" smtClean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ysDash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7" name="右矢印 6"/>
          <p:cNvSpPr/>
          <p:nvPr/>
        </p:nvSpPr>
        <p:spPr bwMode="auto">
          <a:xfrm>
            <a:off x="2832058" y="4452207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8" name="右矢印 7"/>
          <p:cNvSpPr/>
          <p:nvPr/>
        </p:nvSpPr>
        <p:spPr bwMode="auto">
          <a:xfrm>
            <a:off x="4001875" y="4452207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9" name="右矢印 8"/>
          <p:cNvSpPr/>
          <p:nvPr/>
        </p:nvSpPr>
        <p:spPr bwMode="auto">
          <a:xfrm>
            <a:off x="5161442" y="4452207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13" name="Text Box 43"/>
          <p:cNvSpPr txBox="1">
            <a:spLocks noChangeArrowheads="1"/>
          </p:cNvSpPr>
          <p:nvPr/>
        </p:nvSpPr>
        <p:spPr bwMode="auto">
          <a:xfrm>
            <a:off x="2951912" y="6604147"/>
            <a:ext cx="1043994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ja-JP" altLang="en-US" sz="800" dirty="0" smtClean="0">
                <a:latin typeface="Meiryo UI" panose="020B0604030504040204" pitchFamily="50" charset="-128"/>
                <a:ea typeface="Meiryo UI" panose="020B0604030504040204" pitchFamily="50" charset="-128"/>
                <a:cs typeface="Meiryo UI" panose="020B0604030504040204" pitchFamily="50" charset="-128"/>
              </a:rPr>
              <a:t>自コンテンツ画像</a:t>
            </a:r>
            <a:endParaRPr lang="ja-JP" altLang="en-US" sz="800" dirty="0"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graphicFrame>
        <p:nvGraphicFramePr>
          <p:cNvPr id="14" name="表 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52772651"/>
              </p:ext>
            </p:extLst>
          </p:nvPr>
        </p:nvGraphicFramePr>
        <p:xfrm>
          <a:off x="456072" y="3850098"/>
          <a:ext cx="8319919" cy="2178562"/>
        </p:xfrm>
        <a:graphic>
          <a:graphicData uri="http://schemas.openxmlformats.org/drawingml/2006/table">
            <a:tbl>
              <a:tblPr/>
              <a:tblGrid>
                <a:gridCol w="1104257"/>
                <a:gridCol w="209323"/>
                <a:gridCol w="7006339"/>
              </a:tblGrid>
              <a:tr h="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Button</a:t>
                      </a: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ja-JP" altLang="ja-JP" sz="1000" b="1" kern="1200" dirty="0" smtClean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+mn-ea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baseline="0" dirty="0" smtClean="0"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Layout (Layout change) / Main (End of sharing)</a:t>
                      </a: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860834"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10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Single Monitor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(Multiple connection)</a:t>
                      </a: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800" b="1" kern="1200" dirty="0" smtClean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Embedded MCU site : Sender of PC Contents</a:t>
                      </a:r>
                      <a:endParaRPr kumimoji="1" lang="ja-JP" altLang="ja-JP" sz="800" b="1" kern="1200" dirty="0" smtClean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kern="1200" dirty="0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CP1</a:t>
                      </a:r>
                      <a:endParaRPr kumimoji="1" lang="ja-JP" altLang="ja-JP" sz="800" b="1" kern="1200" dirty="0" smtClean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1073888">
                <a:tc vMerge="1">
                  <a:txBody>
                    <a:bodyPr/>
                    <a:lstStyle/>
                    <a:p>
                      <a:endParaRPr kumimoji="1" lang="ja-JP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ja-JP" sz="800" b="1" kern="1200" dirty="0" err="1" smtClean="0">
                          <a:solidFill>
                            <a:schemeClr val="bg1"/>
                          </a:solidFill>
                          <a:effectLst/>
                          <a:latin typeface="Arial" panose="020B0604020202020204" pitchFamily="34" charset="0"/>
                          <a:ea typeface="Meiryo UI" panose="020B0604030504040204" pitchFamily="50" charset="-128"/>
                          <a:cs typeface="Arial" panose="020B0604020202020204" pitchFamily="34" charset="0"/>
                        </a:rPr>
                        <a:t>CPn</a:t>
                      </a:r>
                      <a:endParaRPr kumimoji="1" lang="ja-JP" altLang="ja-JP" sz="800" b="1" kern="1200" dirty="0" smtClean="0">
                        <a:solidFill>
                          <a:schemeClr val="bg1"/>
                        </a:solidFill>
                        <a:effectLst/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ja-JP" sz="1000" b="1" dirty="0" smtClean="0">
                        <a:latin typeface="Arial" panose="020B0604020202020204" pitchFamily="34" charset="0"/>
                        <a:ea typeface="Meiryo UI" panose="020B0604030504040204" pitchFamily="50" charset="-128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17" name="右矢印 16"/>
          <p:cNvSpPr/>
          <p:nvPr/>
        </p:nvSpPr>
        <p:spPr bwMode="auto">
          <a:xfrm>
            <a:off x="6410578" y="2754482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18" name="Text Box 43"/>
          <p:cNvSpPr txBox="1">
            <a:spLocks noChangeArrowheads="1"/>
          </p:cNvSpPr>
          <p:nvPr/>
        </p:nvSpPr>
        <p:spPr bwMode="auto">
          <a:xfrm>
            <a:off x="5433033" y="3203344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Remote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19" name="Text Box 43"/>
          <p:cNvSpPr txBox="1">
            <a:spLocks noChangeArrowheads="1"/>
          </p:cNvSpPr>
          <p:nvPr/>
        </p:nvSpPr>
        <p:spPr bwMode="auto">
          <a:xfrm>
            <a:off x="6640271" y="3190752"/>
            <a:ext cx="1029378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</a:p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(Local site)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grpSp>
        <p:nvGrpSpPr>
          <p:cNvPr id="20" name="グループ化 19"/>
          <p:cNvGrpSpPr/>
          <p:nvPr/>
        </p:nvGrpSpPr>
        <p:grpSpPr>
          <a:xfrm>
            <a:off x="6712614" y="2486486"/>
            <a:ext cx="874789" cy="709682"/>
            <a:chOff x="3208338" y="3263901"/>
            <a:chExt cx="990600" cy="792163"/>
          </a:xfrm>
        </p:grpSpPr>
        <p:pic>
          <p:nvPicPr>
            <p:cNvPr id="21" name="Picture 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8338" y="3263901"/>
              <a:ext cx="990600" cy="792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" name="Picture 9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59138" y="3387726"/>
              <a:ext cx="885825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24" name="Picture 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96308" y="4172569"/>
            <a:ext cx="874789" cy="7096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" name="Picture 9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1169" y="4283501"/>
            <a:ext cx="782263" cy="4565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" name="Picture 1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25230" y="4172972"/>
            <a:ext cx="874789" cy="7096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" name="Rectangle 19"/>
          <p:cNvSpPr>
            <a:spLocks noChangeArrowheads="1"/>
          </p:cNvSpPr>
          <p:nvPr/>
        </p:nvSpPr>
        <p:spPr bwMode="auto">
          <a:xfrm>
            <a:off x="6563081" y="4271104"/>
            <a:ext cx="803292" cy="50204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/>
          </a:p>
        </p:txBody>
      </p:sp>
      <p:sp>
        <p:nvSpPr>
          <p:cNvPr id="33" name="Rectangle 20"/>
          <p:cNvSpPr>
            <a:spLocks noChangeArrowheads="1"/>
          </p:cNvSpPr>
          <p:nvPr/>
        </p:nvSpPr>
        <p:spPr bwMode="auto">
          <a:xfrm>
            <a:off x="6563081" y="4271104"/>
            <a:ext cx="803292" cy="502040"/>
          </a:xfrm>
          <a:prstGeom prst="rect">
            <a:avLst/>
          </a:prstGeom>
          <a:noFill/>
          <a:ln w="9525" cap="rnd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/>
          </a:p>
        </p:txBody>
      </p:sp>
      <p:pic>
        <p:nvPicPr>
          <p:cNvPr id="30" name="Picture 23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07013" y="4303815"/>
            <a:ext cx="300008" cy="4508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" name="Picture 24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07013" y="4303815"/>
            <a:ext cx="300008" cy="4508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" name="右矢印 33"/>
          <p:cNvSpPr/>
          <p:nvPr/>
        </p:nvSpPr>
        <p:spPr bwMode="auto">
          <a:xfrm>
            <a:off x="6300989" y="4452207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grpSp>
        <p:nvGrpSpPr>
          <p:cNvPr id="36" name="グループ化 35"/>
          <p:cNvGrpSpPr/>
          <p:nvPr/>
        </p:nvGrpSpPr>
        <p:grpSpPr>
          <a:xfrm>
            <a:off x="5401429" y="2481474"/>
            <a:ext cx="874789" cy="709682"/>
            <a:chOff x="525092" y="3017354"/>
            <a:chExt cx="874789" cy="709682"/>
          </a:xfrm>
        </p:grpSpPr>
        <p:pic>
          <p:nvPicPr>
            <p:cNvPr id="37" name="Picture 23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5092" y="3017354"/>
              <a:ext cx="874789" cy="7096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8" name="Group 235"/>
            <p:cNvGrpSpPr>
              <a:grpSpLocks/>
            </p:cNvGrpSpPr>
            <p:nvPr/>
          </p:nvGrpSpPr>
          <p:grpSpPr bwMode="auto">
            <a:xfrm>
              <a:off x="561542" y="3125442"/>
              <a:ext cx="804693" cy="503461"/>
              <a:chOff x="888" y="2463"/>
              <a:chExt cx="574" cy="354"/>
            </a:xfrm>
          </p:grpSpPr>
          <p:sp>
            <p:nvSpPr>
              <p:cNvPr id="151" name="Rectangle 233"/>
              <p:cNvSpPr>
                <a:spLocks noChangeArrowheads="1"/>
              </p:cNvSpPr>
              <p:nvPr/>
            </p:nvSpPr>
            <p:spPr bwMode="auto">
              <a:xfrm>
                <a:off x="888" y="2463"/>
                <a:ext cx="574" cy="35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52" name="Rectangle 234"/>
              <p:cNvSpPr>
                <a:spLocks noChangeArrowheads="1"/>
              </p:cNvSpPr>
              <p:nvPr/>
            </p:nvSpPr>
            <p:spPr bwMode="auto">
              <a:xfrm>
                <a:off x="888" y="2463"/>
                <a:ext cx="574" cy="35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39" name="Group 239"/>
            <p:cNvGrpSpPr>
              <a:grpSpLocks/>
            </p:cNvGrpSpPr>
            <p:nvPr/>
          </p:nvGrpSpPr>
          <p:grpSpPr bwMode="auto">
            <a:xfrm>
              <a:off x="683508" y="3129708"/>
              <a:ext cx="166826" cy="250309"/>
              <a:chOff x="975" y="2466"/>
              <a:chExt cx="119" cy="176"/>
            </a:xfrm>
          </p:grpSpPr>
          <p:pic>
            <p:nvPicPr>
              <p:cNvPr id="149" name="Picture 237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75" y="2466"/>
                <a:ext cx="119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50" name="Picture 238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75" y="2466"/>
                <a:ext cx="119" cy="1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0" name="Group 287"/>
            <p:cNvGrpSpPr>
              <a:grpSpLocks/>
            </p:cNvGrpSpPr>
            <p:nvPr/>
          </p:nvGrpSpPr>
          <p:grpSpPr bwMode="auto">
            <a:xfrm>
              <a:off x="607836" y="3411395"/>
              <a:ext cx="323848" cy="192003"/>
              <a:chOff x="921" y="2664"/>
              <a:chExt cx="231" cy="135"/>
            </a:xfrm>
          </p:grpSpPr>
          <p:sp>
            <p:nvSpPr>
              <p:cNvPr id="102" name="Freeform 240"/>
              <p:cNvSpPr>
                <a:spLocks/>
              </p:cNvSpPr>
              <p:nvPr/>
            </p:nvSpPr>
            <p:spPr bwMode="auto">
              <a:xfrm>
                <a:off x="1098" y="2713"/>
                <a:ext cx="43" cy="53"/>
              </a:xfrm>
              <a:custGeom>
                <a:avLst/>
                <a:gdLst>
                  <a:gd name="T0" fmla="*/ 0 w 43"/>
                  <a:gd name="T1" fmla="*/ 3 h 53"/>
                  <a:gd name="T2" fmla="*/ 1 w 43"/>
                  <a:gd name="T3" fmla="*/ 2 h 53"/>
                  <a:gd name="T4" fmla="*/ 3 w 43"/>
                  <a:gd name="T5" fmla="*/ 1 h 53"/>
                  <a:gd name="T6" fmla="*/ 5 w 43"/>
                  <a:gd name="T7" fmla="*/ 1 h 53"/>
                  <a:gd name="T8" fmla="*/ 7 w 43"/>
                  <a:gd name="T9" fmla="*/ 0 h 53"/>
                  <a:gd name="T10" fmla="*/ 10 w 43"/>
                  <a:gd name="T11" fmla="*/ 0 h 53"/>
                  <a:gd name="T12" fmla="*/ 13 w 43"/>
                  <a:gd name="T13" fmla="*/ 1 h 53"/>
                  <a:gd name="T14" fmla="*/ 16 w 43"/>
                  <a:gd name="T15" fmla="*/ 1 h 53"/>
                  <a:gd name="T16" fmla="*/ 19 w 43"/>
                  <a:gd name="T17" fmla="*/ 1 h 53"/>
                  <a:gd name="T18" fmla="*/ 22 w 43"/>
                  <a:gd name="T19" fmla="*/ 2 h 53"/>
                  <a:gd name="T20" fmla="*/ 25 w 43"/>
                  <a:gd name="T21" fmla="*/ 3 h 53"/>
                  <a:gd name="T22" fmla="*/ 28 w 43"/>
                  <a:gd name="T23" fmla="*/ 3 h 53"/>
                  <a:gd name="T24" fmla="*/ 31 w 43"/>
                  <a:gd name="T25" fmla="*/ 4 h 53"/>
                  <a:gd name="T26" fmla="*/ 33 w 43"/>
                  <a:gd name="T27" fmla="*/ 4 h 53"/>
                  <a:gd name="T28" fmla="*/ 34 w 43"/>
                  <a:gd name="T29" fmla="*/ 5 h 53"/>
                  <a:gd name="T30" fmla="*/ 35 w 43"/>
                  <a:gd name="T31" fmla="*/ 5 h 53"/>
                  <a:gd name="T32" fmla="*/ 36 w 43"/>
                  <a:gd name="T33" fmla="*/ 5 h 53"/>
                  <a:gd name="T34" fmla="*/ 36 w 43"/>
                  <a:gd name="T35" fmla="*/ 5 h 53"/>
                  <a:gd name="T36" fmla="*/ 36 w 43"/>
                  <a:gd name="T37" fmla="*/ 5 h 53"/>
                  <a:gd name="T38" fmla="*/ 36 w 43"/>
                  <a:gd name="T39" fmla="*/ 4 h 53"/>
                  <a:gd name="T40" fmla="*/ 36 w 43"/>
                  <a:gd name="T41" fmla="*/ 4 h 53"/>
                  <a:gd name="T42" fmla="*/ 37 w 43"/>
                  <a:gd name="T43" fmla="*/ 3 h 53"/>
                  <a:gd name="T44" fmla="*/ 38 w 43"/>
                  <a:gd name="T45" fmla="*/ 3 h 53"/>
                  <a:gd name="T46" fmla="*/ 39 w 43"/>
                  <a:gd name="T47" fmla="*/ 3 h 53"/>
                  <a:gd name="T48" fmla="*/ 40 w 43"/>
                  <a:gd name="T49" fmla="*/ 3 h 53"/>
                  <a:gd name="T50" fmla="*/ 41 w 43"/>
                  <a:gd name="T51" fmla="*/ 3 h 53"/>
                  <a:gd name="T52" fmla="*/ 42 w 43"/>
                  <a:gd name="T53" fmla="*/ 3 h 53"/>
                  <a:gd name="T54" fmla="*/ 42 w 43"/>
                  <a:gd name="T55" fmla="*/ 3 h 53"/>
                  <a:gd name="T56" fmla="*/ 43 w 43"/>
                  <a:gd name="T57" fmla="*/ 3 h 53"/>
                  <a:gd name="T58" fmla="*/ 43 w 43"/>
                  <a:gd name="T59" fmla="*/ 4 h 53"/>
                  <a:gd name="T60" fmla="*/ 43 w 43"/>
                  <a:gd name="T61" fmla="*/ 4 h 53"/>
                  <a:gd name="T62" fmla="*/ 43 w 43"/>
                  <a:gd name="T63" fmla="*/ 4 h 53"/>
                  <a:gd name="T64" fmla="*/ 43 w 43"/>
                  <a:gd name="T65" fmla="*/ 4 h 53"/>
                  <a:gd name="T66" fmla="*/ 43 w 43"/>
                  <a:gd name="T67" fmla="*/ 53 h 53"/>
                  <a:gd name="T68" fmla="*/ 36 w 43"/>
                  <a:gd name="T69" fmla="*/ 53 h 53"/>
                  <a:gd name="T70" fmla="*/ 36 w 43"/>
                  <a:gd name="T71" fmla="*/ 49 h 53"/>
                  <a:gd name="T72" fmla="*/ 36 w 43"/>
                  <a:gd name="T73" fmla="*/ 42 h 53"/>
                  <a:gd name="T74" fmla="*/ 36 w 43"/>
                  <a:gd name="T75" fmla="*/ 35 h 53"/>
                  <a:gd name="T76" fmla="*/ 36 w 43"/>
                  <a:gd name="T77" fmla="*/ 31 h 53"/>
                  <a:gd name="T78" fmla="*/ 34 w 43"/>
                  <a:gd name="T79" fmla="*/ 31 h 53"/>
                  <a:gd name="T80" fmla="*/ 33 w 43"/>
                  <a:gd name="T81" fmla="*/ 30 h 53"/>
                  <a:gd name="T82" fmla="*/ 31 w 43"/>
                  <a:gd name="T83" fmla="*/ 30 h 53"/>
                  <a:gd name="T84" fmla="*/ 29 w 43"/>
                  <a:gd name="T85" fmla="*/ 29 h 53"/>
                  <a:gd name="T86" fmla="*/ 27 w 43"/>
                  <a:gd name="T87" fmla="*/ 29 h 53"/>
                  <a:gd name="T88" fmla="*/ 24 w 43"/>
                  <a:gd name="T89" fmla="*/ 28 h 53"/>
                  <a:gd name="T90" fmla="*/ 22 w 43"/>
                  <a:gd name="T91" fmla="*/ 27 h 53"/>
                  <a:gd name="T92" fmla="*/ 19 w 43"/>
                  <a:gd name="T93" fmla="*/ 26 h 53"/>
                  <a:gd name="T94" fmla="*/ 17 w 43"/>
                  <a:gd name="T95" fmla="*/ 26 h 53"/>
                  <a:gd name="T96" fmla="*/ 14 w 43"/>
                  <a:gd name="T97" fmla="*/ 25 h 53"/>
                  <a:gd name="T98" fmla="*/ 11 w 43"/>
                  <a:gd name="T99" fmla="*/ 24 h 53"/>
                  <a:gd name="T100" fmla="*/ 9 w 43"/>
                  <a:gd name="T101" fmla="*/ 24 h 53"/>
                  <a:gd name="T102" fmla="*/ 6 w 43"/>
                  <a:gd name="T103" fmla="*/ 23 h 53"/>
                  <a:gd name="T104" fmla="*/ 4 w 43"/>
                  <a:gd name="T105" fmla="*/ 23 h 53"/>
                  <a:gd name="T106" fmla="*/ 2 w 43"/>
                  <a:gd name="T107" fmla="*/ 22 h 53"/>
                  <a:gd name="T108" fmla="*/ 0 w 43"/>
                  <a:gd name="T109" fmla="*/ 22 h 53"/>
                  <a:gd name="T110" fmla="*/ 0 w 43"/>
                  <a:gd name="T111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3">
                    <a:moveTo>
                      <a:pt x="0" y="3"/>
                    </a:moveTo>
                    <a:lnTo>
                      <a:pt x="1" y="2"/>
                    </a:lnTo>
                    <a:lnTo>
                      <a:pt x="3" y="1"/>
                    </a:lnTo>
                    <a:lnTo>
                      <a:pt x="5" y="1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3" y="1"/>
                    </a:lnTo>
                    <a:lnTo>
                      <a:pt x="16" y="1"/>
                    </a:lnTo>
                    <a:lnTo>
                      <a:pt x="19" y="1"/>
                    </a:lnTo>
                    <a:lnTo>
                      <a:pt x="22" y="2"/>
                    </a:lnTo>
                    <a:lnTo>
                      <a:pt x="25" y="3"/>
                    </a:lnTo>
                    <a:lnTo>
                      <a:pt x="28" y="3"/>
                    </a:lnTo>
                    <a:lnTo>
                      <a:pt x="31" y="4"/>
                    </a:lnTo>
                    <a:lnTo>
                      <a:pt x="33" y="4"/>
                    </a:lnTo>
                    <a:lnTo>
                      <a:pt x="34" y="5"/>
                    </a:lnTo>
                    <a:lnTo>
                      <a:pt x="35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5"/>
                    </a:lnTo>
                    <a:lnTo>
                      <a:pt x="36" y="4"/>
                    </a:lnTo>
                    <a:lnTo>
                      <a:pt x="36" y="4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9" y="3"/>
                    </a:lnTo>
                    <a:lnTo>
                      <a:pt x="40" y="3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4"/>
                    </a:lnTo>
                    <a:lnTo>
                      <a:pt x="43" y="53"/>
                    </a:lnTo>
                    <a:lnTo>
                      <a:pt x="36" y="53"/>
                    </a:lnTo>
                    <a:lnTo>
                      <a:pt x="36" y="49"/>
                    </a:lnTo>
                    <a:lnTo>
                      <a:pt x="36" y="42"/>
                    </a:lnTo>
                    <a:lnTo>
                      <a:pt x="36" y="35"/>
                    </a:lnTo>
                    <a:lnTo>
                      <a:pt x="36" y="31"/>
                    </a:lnTo>
                    <a:lnTo>
                      <a:pt x="34" y="31"/>
                    </a:lnTo>
                    <a:lnTo>
                      <a:pt x="33" y="30"/>
                    </a:lnTo>
                    <a:lnTo>
                      <a:pt x="31" y="30"/>
                    </a:lnTo>
                    <a:lnTo>
                      <a:pt x="29" y="29"/>
                    </a:lnTo>
                    <a:lnTo>
                      <a:pt x="27" y="29"/>
                    </a:lnTo>
                    <a:lnTo>
                      <a:pt x="24" y="28"/>
                    </a:lnTo>
                    <a:lnTo>
                      <a:pt x="22" y="27"/>
                    </a:lnTo>
                    <a:lnTo>
                      <a:pt x="19" y="26"/>
                    </a:lnTo>
                    <a:lnTo>
                      <a:pt x="17" y="26"/>
                    </a:lnTo>
                    <a:lnTo>
                      <a:pt x="14" y="25"/>
                    </a:lnTo>
                    <a:lnTo>
                      <a:pt x="11" y="24"/>
                    </a:lnTo>
                    <a:lnTo>
                      <a:pt x="9" y="24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2" y="22"/>
                    </a:lnTo>
                    <a:lnTo>
                      <a:pt x="0" y="2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3" name="Freeform 241"/>
              <p:cNvSpPr>
                <a:spLocks/>
              </p:cNvSpPr>
              <p:nvPr/>
            </p:nvSpPr>
            <p:spPr bwMode="auto">
              <a:xfrm>
                <a:off x="1087" y="2703"/>
                <a:ext cx="25" cy="21"/>
              </a:xfrm>
              <a:custGeom>
                <a:avLst/>
                <a:gdLst>
                  <a:gd name="T0" fmla="*/ 25 w 25"/>
                  <a:gd name="T1" fmla="*/ 21 h 21"/>
                  <a:gd name="T2" fmla="*/ 25 w 25"/>
                  <a:gd name="T3" fmla="*/ 0 h 21"/>
                  <a:gd name="T4" fmla="*/ 0 w 25"/>
                  <a:gd name="T5" fmla="*/ 5 h 21"/>
                  <a:gd name="T6" fmla="*/ 0 w 25"/>
                  <a:gd name="T7" fmla="*/ 21 h 21"/>
                  <a:gd name="T8" fmla="*/ 25 w 25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1">
                    <a:moveTo>
                      <a:pt x="25" y="21"/>
                    </a:moveTo>
                    <a:lnTo>
                      <a:pt x="25" y="0"/>
                    </a:lnTo>
                    <a:lnTo>
                      <a:pt x="0" y="5"/>
                    </a:lnTo>
                    <a:lnTo>
                      <a:pt x="0" y="21"/>
                    </a:lnTo>
                    <a:lnTo>
                      <a:pt x="25" y="2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4" name="Freeform 242"/>
              <p:cNvSpPr>
                <a:spLocks/>
              </p:cNvSpPr>
              <p:nvPr/>
            </p:nvSpPr>
            <p:spPr bwMode="auto">
              <a:xfrm>
                <a:off x="1090" y="2708"/>
                <a:ext cx="18" cy="26"/>
              </a:xfrm>
              <a:custGeom>
                <a:avLst/>
                <a:gdLst>
                  <a:gd name="T0" fmla="*/ 18 w 18"/>
                  <a:gd name="T1" fmla="*/ 0 h 26"/>
                  <a:gd name="T2" fmla="*/ 0 w 18"/>
                  <a:gd name="T3" fmla="*/ 1 h 26"/>
                  <a:gd name="T4" fmla="*/ 0 w 18"/>
                  <a:gd name="T5" fmla="*/ 26 h 26"/>
                  <a:gd name="T6" fmla="*/ 7 w 18"/>
                  <a:gd name="T7" fmla="*/ 26 h 26"/>
                  <a:gd name="T8" fmla="*/ 18 w 18"/>
                  <a:gd name="T9" fmla="*/ 26 h 26"/>
                  <a:gd name="T10" fmla="*/ 18 w 18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6">
                    <a:moveTo>
                      <a:pt x="18" y="0"/>
                    </a:moveTo>
                    <a:lnTo>
                      <a:pt x="0" y="1"/>
                    </a:lnTo>
                    <a:lnTo>
                      <a:pt x="0" y="26"/>
                    </a:lnTo>
                    <a:lnTo>
                      <a:pt x="7" y="26"/>
                    </a:lnTo>
                    <a:lnTo>
                      <a:pt x="18" y="26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5" name="Freeform 243"/>
              <p:cNvSpPr>
                <a:spLocks/>
              </p:cNvSpPr>
              <p:nvPr/>
            </p:nvSpPr>
            <p:spPr bwMode="auto">
              <a:xfrm>
                <a:off x="1071" y="2715"/>
                <a:ext cx="61" cy="48"/>
              </a:xfrm>
              <a:custGeom>
                <a:avLst/>
                <a:gdLst>
                  <a:gd name="T0" fmla="*/ 14 w 61"/>
                  <a:gd name="T1" fmla="*/ 0 h 48"/>
                  <a:gd name="T2" fmla="*/ 13 w 61"/>
                  <a:gd name="T3" fmla="*/ 0 h 48"/>
                  <a:gd name="T4" fmla="*/ 12 w 61"/>
                  <a:gd name="T5" fmla="*/ 0 h 48"/>
                  <a:gd name="T6" fmla="*/ 12 w 61"/>
                  <a:gd name="T7" fmla="*/ 1 h 48"/>
                  <a:gd name="T8" fmla="*/ 10 w 61"/>
                  <a:gd name="T9" fmla="*/ 1 h 48"/>
                  <a:gd name="T10" fmla="*/ 9 w 61"/>
                  <a:gd name="T11" fmla="*/ 1 h 48"/>
                  <a:gd name="T12" fmla="*/ 8 w 61"/>
                  <a:gd name="T13" fmla="*/ 2 h 48"/>
                  <a:gd name="T14" fmla="*/ 6 w 61"/>
                  <a:gd name="T15" fmla="*/ 3 h 48"/>
                  <a:gd name="T16" fmla="*/ 5 w 61"/>
                  <a:gd name="T17" fmla="*/ 4 h 48"/>
                  <a:gd name="T18" fmla="*/ 3 w 61"/>
                  <a:gd name="T19" fmla="*/ 7 h 48"/>
                  <a:gd name="T20" fmla="*/ 2 w 61"/>
                  <a:gd name="T21" fmla="*/ 12 h 48"/>
                  <a:gd name="T22" fmla="*/ 1 w 61"/>
                  <a:gd name="T23" fmla="*/ 18 h 48"/>
                  <a:gd name="T24" fmla="*/ 0 w 61"/>
                  <a:gd name="T25" fmla="*/ 25 h 48"/>
                  <a:gd name="T26" fmla="*/ 0 w 61"/>
                  <a:gd name="T27" fmla="*/ 32 h 48"/>
                  <a:gd name="T28" fmla="*/ 0 w 61"/>
                  <a:gd name="T29" fmla="*/ 38 h 48"/>
                  <a:gd name="T30" fmla="*/ 0 w 61"/>
                  <a:gd name="T31" fmla="*/ 41 h 48"/>
                  <a:gd name="T32" fmla="*/ 0 w 61"/>
                  <a:gd name="T33" fmla="*/ 43 h 48"/>
                  <a:gd name="T34" fmla="*/ 54 w 61"/>
                  <a:gd name="T35" fmla="*/ 48 h 48"/>
                  <a:gd name="T36" fmla="*/ 52 w 61"/>
                  <a:gd name="T37" fmla="*/ 35 h 48"/>
                  <a:gd name="T38" fmla="*/ 52 w 61"/>
                  <a:gd name="T39" fmla="*/ 34 h 48"/>
                  <a:gd name="T40" fmla="*/ 53 w 61"/>
                  <a:gd name="T41" fmla="*/ 34 h 48"/>
                  <a:gd name="T42" fmla="*/ 53 w 61"/>
                  <a:gd name="T43" fmla="*/ 34 h 48"/>
                  <a:gd name="T44" fmla="*/ 54 w 61"/>
                  <a:gd name="T45" fmla="*/ 33 h 48"/>
                  <a:gd name="T46" fmla="*/ 54 w 61"/>
                  <a:gd name="T47" fmla="*/ 33 h 48"/>
                  <a:gd name="T48" fmla="*/ 55 w 61"/>
                  <a:gd name="T49" fmla="*/ 33 h 48"/>
                  <a:gd name="T50" fmla="*/ 56 w 61"/>
                  <a:gd name="T51" fmla="*/ 32 h 48"/>
                  <a:gd name="T52" fmla="*/ 56 w 61"/>
                  <a:gd name="T53" fmla="*/ 32 h 48"/>
                  <a:gd name="T54" fmla="*/ 57 w 61"/>
                  <a:gd name="T55" fmla="*/ 31 h 48"/>
                  <a:gd name="T56" fmla="*/ 59 w 61"/>
                  <a:gd name="T57" fmla="*/ 30 h 48"/>
                  <a:gd name="T58" fmla="*/ 59 w 61"/>
                  <a:gd name="T59" fmla="*/ 28 h 48"/>
                  <a:gd name="T60" fmla="*/ 60 w 61"/>
                  <a:gd name="T61" fmla="*/ 27 h 48"/>
                  <a:gd name="T62" fmla="*/ 61 w 61"/>
                  <a:gd name="T63" fmla="*/ 26 h 48"/>
                  <a:gd name="T64" fmla="*/ 61 w 61"/>
                  <a:gd name="T65" fmla="*/ 24 h 48"/>
                  <a:gd name="T66" fmla="*/ 61 w 61"/>
                  <a:gd name="T67" fmla="*/ 22 h 48"/>
                  <a:gd name="T68" fmla="*/ 60 w 61"/>
                  <a:gd name="T69" fmla="*/ 20 h 48"/>
                  <a:gd name="T70" fmla="*/ 60 w 61"/>
                  <a:gd name="T71" fmla="*/ 20 h 48"/>
                  <a:gd name="T72" fmla="*/ 59 w 61"/>
                  <a:gd name="T73" fmla="*/ 18 h 48"/>
                  <a:gd name="T74" fmla="*/ 58 w 61"/>
                  <a:gd name="T75" fmla="*/ 15 h 48"/>
                  <a:gd name="T76" fmla="*/ 56 w 61"/>
                  <a:gd name="T77" fmla="*/ 12 h 48"/>
                  <a:gd name="T78" fmla="*/ 54 w 61"/>
                  <a:gd name="T79" fmla="*/ 9 h 48"/>
                  <a:gd name="T80" fmla="*/ 51 w 61"/>
                  <a:gd name="T81" fmla="*/ 6 h 48"/>
                  <a:gd name="T82" fmla="*/ 48 w 61"/>
                  <a:gd name="T83" fmla="*/ 3 h 48"/>
                  <a:gd name="T84" fmla="*/ 45 w 61"/>
                  <a:gd name="T85" fmla="*/ 1 h 48"/>
                  <a:gd name="T86" fmla="*/ 44 w 61"/>
                  <a:gd name="T87" fmla="*/ 1 h 48"/>
                  <a:gd name="T88" fmla="*/ 43 w 61"/>
                  <a:gd name="T89" fmla="*/ 1 h 48"/>
                  <a:gd name="T90" fmla="*/ 43 w 61"/>
                  <a:gd name="T91" fmla="*/ 1 h 48"/>
                  <a:gd name="T92" fmla="*/ 41 w 61"/>
                  <a:gd name="T93" fmla="*/ 1 h 48"/>
                  <a:gd name="T94" fmla="*/ 40 w 61"/>
                  <a:gd name="T95" fmla="*/ 0 h 48"/>
                  <a:gd name="T96" fmla="*/ 39 w 61"/>
                  <a:gd name="T97" fmla="*/ 0 h 48"/>
                  <a:gd name="T98" fmla="*/ 38 w 61"/>
                  <a:gd name="T99" fmla="*/ 0 h 48"/>
                  <a:gd name="T100" fmla="*/ 37 w 61"/>
                  <a:gd name="T101" fmla="*/ 0 h 48"/>
                  <a:gd name="T102" fmla="*/ 27 w 61"/>
                  <a:gd name="T103" fmla="*/ 13 h 48"/>
                  <a:gd name="T104" fmla="*/ 19 w 61"/>
                  <a:gd name="T105" fmla="*/ 0 h 48"/>
                  <a:gd name="T106" fmla="*/ 14 w 61"/>
                  <a:gd name="T10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1" h="48">
                    <a:moveTo>
                      <a:pt x="14" y="0"/>
                    </a:moveTo>
                    <a:lnTo>
                      <a:pt x="13" y="0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0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5" y="4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1" y="18"/>
                    </a:lnTo>
                    <a:lnTo>
                      <a:pt x="0" y="25"/>
                    </a:lnTo>
                    <a:lnTo>
                      <a:pt x="0" y="32"/>
                    </a:lnTo>
                    <a:lnTo>
                      <a:pt x="0" y="38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54" y="48"/>
                    </a:lnTo>
                    <a:lnTo>
                      <a:pt x="52" y="35"/>
                    </a:lnTo>
                    <a:lnTo>
                      <a:pt x="52" y="34"/>
                    </a:lnTo>
                    <a:lnTo>
                      <a:pt x="53" y="34"/>
                    </a:lnTo>
                    <a:lnTo>
                      <a:pt x="53" y="34"/>
                    </a:lnTo>
                    <a:lnTo>
                      <a:pt x="54" y="33"/>
                    </a:lnTo>
                    <a:lnTo>
                      <a:pt x="54" y="33"/>
                    </a:lnTo>
                    <a:lnTo>
                      <a:pt x="55" y="33"/>
                    </a:lnTo>
                    <a:lnTo>
                      <a:pt x="56" y="32"/>
                    </a:lnTo>
                    <a:lnTo>
                      <a:pt x="56" y="32"/>
                    </a:lnTo>
                    <a:lnTo>
                      <a:pt x="57" y="31"/>
                    </a:lnTo>
                    <a:lnTo>
                      <a:pt x="59" y="30"/>
                    </a:lnTo>
                    <a:lnTo>
                      <a:pt x="59" y="28"/>
                    </a:lnTo>
                    <a:lnTo>
                      <a:pt x="60" y="27"/>
                    </a:lnTo>
                    <a:lnTo>
                      <a:pt x="61" y="26"/>
                    </a:lnTo>
                    <a:lnTo>
                      <a:pt x="61" y="24"/>
                    </a:lnTo>
                    <a:lnTo>
                      <a:pt x="61" y="22"/>
                    </a:lnTo>
                    <a:lnTo>
                      <a:pt x="60" y="20"/>
                    </a:lnTo>
                    <a:lnTo>
                      <a:pt x="60" y="20"/>
                    </a:lnTo>
                    <a:lnTo>
                      <a:pt x="59" y="18"/>
                    </a:lnTo>
                    <a:lnTo>
                      <a:pt x="58" y="15"/>
                    </a:lnTo>
                    <a:lnTo>
                      <a:pt x="56" y="12"/>
                    </a:lnTo>
                    <a:lnTo>
                      <a:pt x="54" y="9"/>
                    </a:lnTo>
                    <a:lnTo>
                      <a:pt x="51" y="6"/>
                    </a:lnTo>
                    <a:lnTo>
                      <a:pt x="48" y="3"/>
                    </a:lnTo>
                    <a:lnTo>
                      <a:pt x="45" y="1"/>
                    </a:lnTo>
                    <a:lnTo>
                      <a:pt x="44" y="1"/>
                    </a:lnTo>
                    <a:lnTo>
                      <a:pt x="43" y="1"/>
                    </a:lnTo>
                    <a:lnTo>
                      <a:pt x="43" y="1"/>
                    </a:lnTo>
                    <a:lnTo>
                      <a:pt x="41" y="1"/>
                    </a:lnTo>
                    <a:lnTo>
                      <a:pt x="40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7" y="0"/>
                    </a:lnTo>
                    <a:lnTo>
                      <a:pt x="27" y="13"/>
                    </a:lnTo>
                    <a:lnTo>
                      <a:pt x="19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6" name="Freeform 244"/>
              <p:cNvSpPr>
                <a:spLocks/>
              </p:cNvSpPr>
              <p:nvPr/>
            </p:nvSpPr>
            <p:spPr bwMode="auto">
              <a:xfrm>
                <a:off x="1074" y="2717"/>
                <a:ext cx="55" cy="46"/>
              </a:xfrm>
              <a:custGeom>
                <a:avLst/>
                <a:gdLst>
                  <a:gd name="T0" fmla="*/ 0 w 55"/>
                  <a:gd name="T1" fmla="*/ 40 h 46"/>
                  <a:gd name="T2" fmla="*/ 0 w 55"/>
                  <a:gd name="T3" fmla="*/ 29 h 46"/>
                  <a:gd name="T4" fmla="*/ 0 w 55"/>
                  <a:gd name="T5" fmla="*/ 20 h 46"/>
                  <a:gd name="T6" fmla="*/ 0 w 55"/>
                  <a:gd name="T7" fmla="*/ 14 h 46"/>
                  <a:gd name="T8" fmla="*/ 1 w 55"/>
                  <a:gd name="T9" fmla="*/ 10 h 46"/>
                  <a:gd name="T10" fmla="*/ 2 w 55"/>
                  <a:gd name="T11" fmla="*/ 7 h 46"/>
                  <a:gd name="T12" fmla="*/ 2 w 55"/>
                  <a:gd name="T13" fmla="*/ 5 h 46"/>
                  <a:gd name="T14" fmla="*/ 3 w 55"/>
                  <a:gd name="T15" fmla="*/ 5 h 46"/>
                  <a:gd name="T16" fmla="*/ 3 w 55"/>
                  <a:gd name="T17" fmla="*/ 5 h 46"/>
                  <a:gd name="T18" fmla="*/ 3 w 55"/>
                  <a:gd name="T19" fmla="*/ 4 h 46"/>
                  <a:gd name="T20" fmla="*/ 4 w 55"/>
                  <a:gd name="T21" fmla="*/ 3 h 46"/>
                  <a:gd name="T22" fmla="*/ 5 w 55"/>
                  <a:gd name="T23" fmla="*/ 3 h 46"/>
                  <a:gd name="T24" fmla="*/ 6 w 55"/>
                  <a:gd name="T25" fmla="*/ 2 h 46"/>
                  <a:gd name="T26" fmla="*/ 7 w 55"/>
                  <a:gd name="T27" fmla="*/ 2 h 46"/>
                  <a:gd name="T28" fmla="*/ 7 w 55"/>
                  <a:gd name="T29" fmla="*/ 1 h 46"/>
                  <a:gd name="T30" fmla="*/ 8 w 55"/>
                  <a:gd name="T31" fmla="*/ 1 h 46"/>
                  <a:gd name="T32" fmla="*/ 9 w 55"/>
                  <a:gd name="T33" fmla="*/ 1 h 46"/>
                  <a:gd name="T34" fmla="*/ 15 w 55"/>
                  <a:gd name="T35" fmla="*/ 0 h 46"/>
                  <a:gd name="T36" fmla="*/ 23 w 55"/>
                  <a:gd name="T37" fmla="*/ 14 h 46"/>
                  <a:gd name="T38" fmla="*/ 35 w 55"/>
                  <a:gd name="T39" fmla="*/ 0 h 46"/>
                  <a:gd name="T40" fmla="*/ 39 w 55"/>
                  <a:gd name="T41" fmla="*/ 0 h 46"/>
                  <a:gd name="T42" fmla="*/ 41 w 55"/>
                  <a:gd name="T43" fmla="*/ 1 h 46"/>
                  <a:gd name="T44" fmla="*/ 44 w 55"/>
                  <a:gd name="T45" fmla="*/ 3 h 46"/>
                  <a:gd name="T46" fmla="*/ 46 w 55"/>
                  <a:gd name="T47" fmla="*/ 5 h 46"/>
                  <a:gd name="T48" fmla="*/ 48 w 55"/>
                  <a:gd name="T49" fmla="*/ 8 h 46"/>
                  <a:gd name="T50" fmla="*/ 50 w 55"/>
                  <a:gd name="T51" fmla="*/ 11 h 46"/>
                  <a:gd name="T52" fmla="*/ 52 w 55"/>
                  <a:gd name="T53" fmla="*/ 13 h 46"/>
                  <a:gd name="T54" fmla="*/ 53 w 55"/>
                  <a:gd name="T55" fmla="*/ 15 h 46"/>
                  <a:gd name="T56" fmla="*/ 53 w 55"/>
                  <a:gd name="T57" fmla="*/ 15 h 46"/>
                  <a:gd name="T58" fmla="*/ 54 w 55"/>
                  <a:gd name="T59" fmla="*/ 16 h 46"/>
                  <a:gd name="T60" fmla="*/ 54 w 55"/>
                  <a:gd name="T61" fmla="*/ 18 h 46"/>
                  <a:gd name="T62" fmla="*/ 55 w 55"/>
                  <a:gd name="T63" fmla="*/ 20 h 46"/>
                  <a:gd name="T64" fmla="*/ 54 w 55"/>
                  <a:gd name="T65" fmla="*/ 23 h 46"/>
                  <a:gd name="T66" fmla="*/ 53 w 55"/>
                  <a:gd name="T67" fmla="*/ 25 h 46"/>
                  <a:gd name="T68" fmla="*/ 52 w 55"/>
                  <a:gd name="T69" fmla="*/ 26 h 46"/>
                  <a:gd name="T70" fmla="*/ 50 w 55"/>
                  <a:gd name="T71" fmla="*/ 28 h 46"/>
                  <a:gd name="T72" fmla="*/ 49 w 55"/>
                  <a:gd name="T73" fmla="*/ 29 h 46"/>
                  <a:gd name="T74" fmla="*/ 48 w 55"/>
                  <a:gd name="T75" fmla="*/ 30 h 46"/>
                  <a:gd name="T76" fmla="*/ 47 w 55"/>
                  <a:gd name="T77" fmla="*/ 31 h 46"/>
                  <a:gd name="T78" fmla="*/ 46 w 55"/>
                  <a:gd name="T79" fmla="*/ 31 h 46"/>
                  <a:gd name="T80" fmla="*/ 46 w 55"/>
                  <a:gd name="T81" fmla="*/ 31 h 46"/>
                  <a:gd name="T82" fmla="*/ 48 w 55"/>
                  <a:gd name="T83" fmla="*/ 46 h 46"/>
                  <a:gd name="T84" fmla="*/ 0 w 55"/>
                  <a:gd name="T85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5" h="46">
                    <a:moveTo>
                      <a:pt x="0" y="40"/>
                    </a:moveTo>
                    <a:lnTo>
                      <a:pt x="0" y="29"/>
                    </a:lnTo>
                    <a:lnTo>
                      <a:pt x="0" y="20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9" y="1"/>
                    </a:lnTo>
                    <a:lnTo>
                      <a:pt x="15" y="0"/>
                    </a:lnTo>
                    <a:lnTo>
                      <a:pt x="23" y="14"/>
                    </a:lnTo>
                    <a:lnTo>
                      <a:pt x="35" y="0"/>
                    </a:lnTo>
                    <a:lnTo>
                      <a:pt x="39" y="0"/>
                    </a:lnTo>
                    <a:lnTo>
                      <a:pt x="41" y="1"/>
                    </a:lnTo>
                    <a:lnTo>
                      <a:pt x="44" y="3"/>
                    </a:lnTo>
                    <a:lnTo>
                      <a:pt x="46" y="5"/>
                    </a:lnTo>
                    <a:lnTo>
                      <a:pt x="48" y="8"/>
                    </a:lnTo>
                    <a:lnTo>
                      <a:pt x="50" y="11"/>
                    </a:lnTo>
                    <a:lnTo>
                      <a:pt x="52" y="13"/>
                    </a:lnTo>
                    <a:lnTo>
                      <a:pt x="53" y="15"/>
                    </a:lnTo>
                    <a:lnTo>
                      <a:pt x="53" y="15"/>
                    </a:lnTo>
                    <a:lnTo>
                      <a:pt x="54" y="16"/>
                    </a:lnTo>
                    <a:lnTo>
                      <a:pt x="54" y="18"/>
                    </a:lnTo>
                    <a:lnTo>
                      <a:pt x="55" y="20"/>
                    </a:lnTo>
                    <a:lnTo>
                      <a:pt x="54" y="23"/>
                    </a:lnTo>
                    <a:lnTo>
                      <a:pt x="53" y="25"/>
                    </a:lnTo>
                    <a:lnTo>
                      <a:pt x="52" y="26"/>
                    </a:lnTo>
                    <a:lnTo>
                      <a:pt x="50" y="28"/>
                    </a:lnTo>
                    <a:lnTo>
                      <a:pt x="49" y="29"/>
                    </a:lnTo>
                    <a:lnTo>
                      <a:pt x="48" y="30"/>
                    </a:lnTo>
                    <a:lnTo>
                      <a:pt x="47" y="31"/>
                    </a:lnTo>
                    <a:lnTo>
                      <a:pt x="46" y="31"/>
                    </a:lnTo>
                    <a:lnTo>
                      <a:pt x="46" y="31"/>
                    </a:lnTo>
                    <a:lnTo>
                      <a:pt x="48" y="46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7" name="Freeform 245"/>
              <p:cNvSpPr>
                <a:spLocks/>
              </p:cNvSpPr>
              <p:nvPr/>
            </p:nvSpPr>
            <p:spPr bwMode="auto">
              <a:xfrm>
                <a:off x="1086" y="2738"/>
                <a:ext cx="40" cy="17"/>
              </a:xfrm>
              <a:custGeom>
                <a:avLst/>
                <a:gdLst>
                  <a:gd name="T0" fmla="*/ 15 w 40"/>
                  <a:gd name="T1" fmla="*/ 17 h 17"/>
                  <a:gd name="T2" fmla="*/ 16 w 40"/>
                  <a:gd name="T3" fmla="*/ 17 h 17"/>
                  <a:gd name="T4" fmla="*/ 17 w 40"/>
                  <a:gd name="T5" fmla="*/ 17 h 17"/>
                  <a:gd name="T6" fmla="*/ 19 w 40"/>
                  <a:gd name="T7" fmla="*/ 17 h 17"/>
                  <a:gd name="T8" fmla="*/ 20 w 40"/>
                  <a:gd name="T9" fmla="*/ 17 h 17"/>
                  <a:gd name="T10" fmla="*/ 22 w 40"/>
                  <a:gd name="T11" fmla="*/ 16 h 17"/>
                  <a:gd name="T12" fmla="*/ 24 w 40"/>
                  <a:gd name="T13" fmla="*/ 16 h 17"/>
                  <a:gd name="T14" fmla="*/ 26 w 40"/>
                  <a:gd name="T15" fmla="*/ 15 h 17"/>
                  <a:gd name="T16" fmla="*/ 28 w 40"/>
                  <a:gd name="T17" fmla="*/ 15 h 17"/>
                  <a:gd name="T18" fmla="*/ 30 w 40"/>
                  <a:gd name="T19" fmla="*/ 14 h 17"/>
                  <a:gd name="T20" fmla="*/ 32 w 40"/>
                  <a:gd name="T21" fmla="*/ 13 h 17"/>
                  <a:gd name="T22" fmla="*/ 34 w 40"/>
                  <a:gd name="T23" fmla="*/ 12 h 17"/>
                  <a:gd name="T24" fmla="*/ 35 w 40"/>
                  <a:gd name="T25" fmla="*/ 12 h 17"/>
                  <a:gd name="T26" fmla="*/ 37 w 40"/>
                  <a:gd name="T27" fmla="*/ 11 h 17"/>
                  <a:gd name="T28" fmla="*/ 38 w 40"/>
                  <a:gd name="T29" fmla="*/ 10 h 17"/>
                  <a:gd name="T30" fmla="*/ 39 w 40"/>
                  <a:gd name="T31" fmla="*/ 9 h 17"/>
                  <a:gd name="T32" fmla="*/ 40 w 40"/>
                  <a:gd name="T33" fmla="*/ 8 h 17"/>
                  <a:gd name="T34" fmla="*/ 33 w 40"/>
                  <a:gd name="T35" fmla="*/ 0 h 17"/>
                  <a:gd name="T36" fmla="*/ 32 w 40"/>
                  <a:gd name="T37" fmla="*/ 0 h 17"/>
                  <a:gd name="T38" fmla="*/ 32 w 40"/>
                  <a:gd name="T39" fmla="*/ 1 h 17"/>
                  <a:gd name="T40" fmla="*/ 31 w 40"/>
                  <a:gd name="T41" fmla="*/ 2 h 17"/>
                  <a:gd name="T42" fmla="*/ 31 w 40"/>
                  <a:gd name="T43" fmla="*/ 2 h 17"/>
                  <a:gd name="T44" fmla="*/ 30 w 40"/>
                  <a:gd name="T45" fmla="*/ 2 h 17"/>
                  <a:gd name="T46" fmla="*/ 30 w 40"/>
                  <a:gd name="T47" fmla="*/ 3 h 17"/>
                  <a:gd name="T48" fmla="*/ 29 w 40"/>
                  <a:gd name="T49" fmla="*/ 3 h 17"/>
                  <a:gd name="T50" fmla="*/ 28 w 40"/>
                  <a:gd name="T51" fmla="*/ 3 h 17"/>
                  <a:gd name="T52" fmla="*/ 27 w 40"/>
                  <a:gd name="T53" fmla="*/ 4 h 17"/>
                  <a:gd name="T54" fmla="*/ 26 w 40"/>
                  <a:gd name="T55" fmla="*/ 5 h 17"/>
                  <a:gd name="T56" fmla="*/ 24 w 40"/>
                  <a:gd name="T57" fmla="*/ 6 h 17"/>
                  <a:gd name="T58" fmla="*/ 22 w 40"/>
                  <a:gd name="T59" fmla="*/ 6 h 17"/>
                  <a:gd name="T60" fmla="*/ 19 w 40"/>
                  <a:gd name="T61" fmla="*/ 7 h 17"/>
                  <a:gd name="T62" fmla="*/ 17 w 40"/>
                  <a:gd name="T63" fmla="*/ 7 h 17"/>
                  <a:gd name="T64" fmla="*/ 15 w 40"/>
                  <a:gd name="T65" fmla="*/ 7 h 17"/>
                  <a:gd name="T66" fmla="*/ 13 w 40"/>
                  <a:gd name="T67" fmla="*/ 7 h 17"/>
                  <a:gd name="T68" fmla="*/ 12 w 40"/>
                  <a:gd name="T69" fmla="*/ 6 h 17"/>
                  <a:gd name="T70" fmla="*/ 11 w 40"/>
                  <a:gd name="T71" fmla="*/ 5 h 17"/>
                  <a:gd name="T72" fmla="*/ 11 w 40"/>
                  <a:gd name="T73" fmla="*/ 3 h 17"/>
                  <a:gd name="T74" fmla="*/ 10 w 40"/>
                  <a:gd name="T75" fmla="*/ 3 h 17"/>
                  <a:gd name="T76" fmla="*/ 9 w 40"/>
                  <a:gd name="T77" fmla="*/ 2 h 17"/>
                  <a:gd name="T78" fmla="*/ 9 w 40"/>
                  <a:gd name="T79" fmla="*/ 1 h 17"/>
                  <a:gd name="T80" fmla="*/ 8 w 40"/>
                  <a:gd name="T81" fmla="*/ 1 h 17"/>
                  <a:gd name="T82" fmla="*/ 7 w 40"/>
                  <a:gd name="T83" fmla="*/ 2 h 17"/>
                  <a:gd name="T84" fmla="*/ 6 w 40"/>
                  <a:gd name="T85" fmla="*/ 3 h 17"/>
                  <a:gd name="T86" fmla="*/ 6 w 40"/>
                  <a:gd name="T87" fmla="*/ 5 h 17"/>
                  <a:gd name="T88" fmla="*/ 6 w 40"/>
                  <a:gd name="T89" fmla="*/ 6 h 17"/>
                  <a:gd name="T90" fmla="*/ 7 w 40"/>
                  <a:gd name="T91" fmla="*/ 7 h 17"/>
                  <a:gd name="T92" fmla="*/ 0 w 40"/>
                  <a:gd name="T93" fmla="*/ 6 h 17"/>
                  <a:gd name="T94" fmla="*/ 2 w 40"/>
                  <a:gd name="T95" fmla="*/ 17 h 17"/>
                  <a:gd name="T96" fmla="*/ 3 w 40"/>
                  <a:gd name="T97" fmla="*/ 17 h 17"/>
                  <a:gd name="T98" fmla="*/ 5 w 40"/>
                  <a:gd name="T99" fmla="*/ 17 h 17"/>
                  <a:gd name="T100" fmla="*/ 7 w 40"/>
                  <a:gd name="T101" fmla="*/ 17 h 17"/>
                  <a:gd name="T102" fmla="*/ 10 w 40"/>
                  <a:gd name="T103" fmla="*/ 17 h 17"/>
                  <a:gd name="T104" fmla="*/ 12 w 40"/>
                  <a:gd name="T105" fmla="*/ 17 h 17"/>
                  <a:gd name="T106" fmla="*/ 13 w 40"/>
                  <a:gd name="T107" fmla="*/ 17 h 17"/>
                  <a:gd name="T108" fmla="*/ 15 w 40"/>
                  <a:gd name="T109" fmla="*/ 17 h 17"/>
                  <a:gd name="T110" fmla="*/ 15 w 40"/>
                  <a:gd name="T1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0" h="17">
                    <a:moveTo>
                      <a:pt x="15" y="17"/>
                    </a:moveTo>
                    <a:lnTo>
                      <a:pt x="16" y="17"/>
                    </a:lnTo>
                    <a:lnTo>
                      <a:pt x="17" y="17"/>
                    </a:lnTo>
                    <a:lnTo>
                      <a:pt x="19" y="17"/>
                    </a:lnTo>
                    <a:lnTo>
                      <a:pt x="20" y="17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6" y="15"/>
                    </a:lnTo>
                    <a:lnTo>
                      <a:pt x="28" y="15"/>
                    </a:lnTo>
                    <a:lnTo>
                      <a:pt x="30" y="14"/>
                    </a:lnTo>
                    <a:lnTo>
                      <a:pt x="32" y="13"/>
                    </a:lnTo>
                    <a:lnTo>
                      <a:pt x="34" y="12"/>
                    </a:lnTo>
                    <a:lnTo>
                      <a:pt x="35" y="12"/>
                    </a:lnTo>
                    <a:lnTo>
                      <a:pt x="37" y="11"/>
                    </a:lnTo>
                    <a:lnTo>
                      <a:pt x="38" y="10"/>
                    </a:lnTo>
                    <a:lnTo>
                      <a:pt x="39" y="9"/>
                    </a:lnTo>
                    <a:lnTo>
                      <a:pt x="40" y="8"/>
                    </a:lnTo>
                    <a:lnTo>
                      <a:pt x="33" y="0"/>
                    </a:lnTo>
                    <a:lnTo>
                      <a:pt x="32" y="0"/>
                    </a:lnTo>
                    <a:lnTo>
                      <a:pt x="32" y="1"/>
                    </a:lnTo>
                    <a:lnTo>
                      <a:pt x="31" y="2"/>
                    </a:lnTo>
                    <a:lnTo>
                      <a:pt x="31" y="2"/>
                    </a:lnTo>
                    <a:lnTo>
                      <a:pt x="30" y="2"/>
                    </a:lnTo>
                    <a:lnTo>
                      <a:pt x="30" y="3"/>
                    </a:lnTo>
                    <a:lnTo>
                      <a:pt x="29" y="3"/>
                    </a:lnTo>
                    <a:lnTo>
                      <a:pt x="28" y="3"/>
                    </a:lnTo>
                    <a:lnTo>
                      <a:pt x="27" y="4"/>
                    </a:lnTo>
                    <a:lnTo>
                      <a:pt x="26" y="5"/>
                    </a:lnTo>
                    <a:lnTo>
                      <a:pt x="24" y="6"/>
                    </a:lnTo>
                    <a:lnTo>
                      <a:pt x="22" y="6"/>
                    </a:lnTo>
                    <a:lnTo>
                      <a:pt x="19" y="7"/>
                    </a:lnTo>
                    <a:lnTo>
                      <a:pt x="17" y="7"/>
                    </a:lnTo>
                    <a:lnTo>
                      <a:pt x="15" y="7"/>
                    </a:lnTo>
                    <a:lnTo>
                      <a:pt x="13" y="7"/>
                    </a:lnTo>
                    <a:lnTo>
                      <a:pt x="12" y="6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0" y="3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6"/>
                    </a:lnTo>
                    <a:lnTo>
                      <a:pt x="7" y="7"/>
                    </a:lnTo>
                    <a:lnTo>
                      <a:pt x="0" y="6"/>
                    </a:lnTo>
                    <a:lnTo>
                      <a:pt x="2" y="17"/>
                    </a:lnTo>
                    <a:lnTo>
                      <a:pt x="3" y="17"/>
                    </a:lnTo>
                    <a:lnTo>
                      <a:pt x="5" y="17"/>
                    </a:lnTo>
                    <a:lnTo>
                      <a:pt x="7" y="17"/>
                    </a:lnTo>
                    <a:lnTo>
                      <a:pt x="10" y="17"/>
                    </a:lnTo>
                    <a:lnTo>
                      <a:pt x="12" y="17"/>
                    </a:lnTo>
                    <a:lnTo>
                      <a:pt x="13" y="17"/>
                    </a:lnTo>
                    <a:lnTo>
                      <a:pt x="15" y="17"/>
                    </a:lnTo>
                    <a:lnTo>
                      <a:pt x="15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8" name="Freeform 246"/>
              <p:cNvSpPr>
                <a:spLocks/>
              </p:cNvSpPr>
              <p:nvPr/>
            </p:nvSpPr>
            <p:spPr bwMode="auto">
              <a:xfrm>
                <a:off x="1100" y="2734"/>
                <a:ext cx="29" cy="19"/>
              </a:xfrm>
              <a:custGeom>
                <a:avLst/>
                <a:gdLst>
                  <a:gd name="T0" fmla="*/ 3 w 29"/>
                  <a:gd name="T1" fmla="*/ 19 h 19"/>
                  <a:gd name="T2" fmla="*/ 4 w 29"/>
                  <a:gd name="T3" fmla="*/ 19 h 19"/>
                  <a:gd name="T4" fmla="*/ 5 w 29"/>
                  <a:gd name="T5" fmla="*/ 19 h 19"/>
                  <a:gd name="T6" fmla="*/ 6 w 29"/>
                  <a:gd name="T7" fmla="*/ 19 h 19"/>
                  <a:gd name="T8" fmla="*/ 8 w 29"/>
                  <a:gd name="T9" fmla="*/ 18 h 19"/>
                  <a:gd name="T10" fmla="*/ 9 w 29"/>
                  <a:gd name="T11" fmla="*/ 18 h 19"/>
                  <a:gd name="T12" fmla="*/ 11 w 29"/>
                  <a:gd name="T13" fmla="*/ 17 h 19"/>
                  <a:gd name="T14" fmla="*/ 13 w 29"/>
                  <a:gd name="T15" fmla="*/ 17 h 19"/>
                  <a:gd name="T16" fmla="*/ 14 w 29"/>
                  <a:gd name="T17" fmla="*/ 16 h 19"/>
                  <a:gd name="T18" fmla="*/ 16 w 29"/>
                  <a:gd name="T19" fmla="*/ 15 h 19"/>
                  <a:gd name="T20" fmla="*/ 18 w 29"/>
                  <a:gd name="T21" fmla="*/ 15 h 19"/>
                  <a:gd name="T22" fmla="*/ 19 w 29"/>
                  <a:gd name="T23" fmla="*/ 14 h 19"/>
                  <a:gd name="T24" fmla="*/ 21 w 29"/>
                  <a:gd name="T25" fmla="*/ 13 h 19"/>
                  <a:gd name="T26" fmla="*/ 22 w 29"/>
                  <a:gd name="T27" fmla="*/ 13 h 19"/>
                  <a:gd name="T28" fmla="*/ 23 w 29"/>
                  <a:gd name="T29" fmla="*/ 12 h 19"/>
                  <a:gd name="T30" fmla="*/ 24 w 29"/>
                  <a:gd name="T31" fmla="*/ 12 h 19"/>
                  <a:gd name="T32" fmla="*/ 25 w 29"/>
                  <a:gd name="T33" fmla="*/ 11 h 19"/>
                  <a:gd name="T34" fmla="*/ 26 w 29"/>
                  <a:gd name="T35" fmla="*/ 10 h 19"/>
                  <a:gd name="T36" fmla="*/ 28 w 29"/>
                  <a:gd name="T37" fmla="*/ 9 h 19"/>
                  <a:gd name="T38" fmla="*/ 28 w 29"/>
                  <a:gd name="T39" fmla="*/ 7 h 19"/>
                  <a:gd name="T40" fmla="*/ 29 w 29"/>
                  <a:gd name="T41" fmla="*/ 6 h 19"/>
                  <a:gd name="T42" fmla="*/ 29 w 29"/>
                  <a:gd name="T43" fmla="*/ 5 h 19"/>
                  <a:gd name="T44" fmla="*/ 29 w 29"/>
                  <a:gd name="T45" fmla="*/ 3 h 19"/>
                  <a:gd name="T46" fmla="*/ 29 w 29"/>
                  <a:gd name="T47" fmla="*/ 2 h 19"/>
                  <a:gd name="T48" fmla="*/ 28 w 29"/>
                  <a:gd name="T49" fmla="*/ 0 h 19"/>
                  <a:gd name="T50" fmla="*/ 20 w 29"/>
                  <a:gd name="T51" fmla="*/ 3 h 19"/>
                  <a:gd name="T52" fmla="*/ 20 w 29"/>
                  <a:gd name="T53" fmla="*/ 5 h 19"/>
                  <a:gd name="T54" fmla="*/ 20 w 29"/>
                  <a:gd name="T55" fmla="*/ 6 h 19"/>
                  <a:gd name="T56" fmla="*/ 19 w 29"/>
                  <a:gd name="T57" fmla="*/ 7 h 19"/>
                  <a:gd name="T58" fmla="*/ 18 w 29"/>
                  <a:gd name="T59" fmla="*/ 8 h 19"/>
                  <a:gd name="T60" fmla="*/ 15 w 29"/>
                  <a:gd name="T61" fmla="*/ 9 h 19"/>
                  <a:gd name="T62" fmla="*/ 13 w 29"/>
                  <a:gd name="T63" fmla="*/ 10 h 19"/>
                  <a:gd name="T64" fmla="*/ 10 w 29"/>
                  <a:gd name="T65" fmla="*/ 11 h 19"/>
                  <a:gd name="T66" fmla="*/ 8 w 29"/>
                  <a:gd name="T67" fmla="*/ 12 h 19"/>
                  <a:gd name="T68" fmla="*/ 5 w 29"/>
                  <a:gd name="T69" fmla="*/ 12 h 19"/>
                  <a:gd name="T70" fmla="*/ 4 w 29"/>
                  <a:gd name="T71" fmla="*/ 13 h 19"/>
                  <a:gd name="T72" fmla="*/ 2 w 29"/>
                  <a:gd name="T73" fmla="*/ 13 h 19"/>
                  <a:gd name="T74" fmla="*/ 0 w 29"/>
                  <a:gd name="T75" fmla="*/ 13 h 19"/>
                  <a:gd name="T76" fmla="*/ 3 w 29"/>
                  <a:gd name="T7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9" h="19">
                    <a:moveTo>
                      <a:pt x="3" y="19"/>
                    </a:moveTo>
                    <a:lnTo>
                      <a:pt x="4" y="19"/>
                    </a:lnTo>
                    <a:lnTo>
                      <a:pt x="5" y="19"/>
                    </a:lnTo>
                    <a:lnTo>
                      <a:pt x="6" y="19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11" y="17"/>
                    </a:lnTo>
                    <a:lnTo>
                      <a:pt x="13" y="17"/>
                    </a:lnTo>
                    <a:lnTo>
                      <a:pt x="14" y="16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19" y="14"/>
                    </a:lnTo>
                    <a:lnTo>
                      <a:pt x="21" y="13"/>
                    </a:lnTo>
                    <a:lnTo>
                      <a:pt x="22" y="13"/>
                    </a:lnTo>
                    <a:lnTo>
                      <a:pt x="23" y="12"/>
                    </a:lnTo>
                    <a:lnTo>
                      <a:pt x="24" y="12"/>
                    </a:lnTo>
                    <a:lnTo>
                      <a:pt x="25" y="11"/>
                    </a:lnTo>
                    <a:lnTo>
                      <a:pt x="26" y="10"/>
                    </a:lnTo>
                    <a:lnTo>
                      <a:pt x="28" y="9"/>
                    </a:lnTo>
                    <a:lnTo>
                      <a:pt x="28" y="7"/>
                    </a:lnTo>
                    <a:lnTo>
                      <a:pt x="29" y="6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9" y="2"/>
                    </a:lnTo>
                    <a:lnTo>
                      <a:pt x="28" y="0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8" y="8"/>
                    </a:lnTo>
                    <a:lnTo>
                      <a:pt x="15" y="9"/>
                    </a:lnTo>
                    <a:lnTo>
                      <a:pt x="13" y="10"/>
                    </a:lnTo>
                    <a:lnTo>
                      <a:pt x="10" y="11"/>
                    </a:lnTo>
                    <a:lnTo>
                      <a:pt x="8" y="12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3" y="19"/>
                    </a:lnTo>
                    <a:close/>
                  </a:path>
                </a:pathLst>
              </a:custGeom>
              <a:solidFill>
                <a:srgbClr val="FF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9" name="Freeform 247"/>
              <p:cNvSpPr>
                <a:spLocks/>
              </p:cNvSpPr>
              <p:nvPr/>
            </p:nvSpPr>
            <p:spPr bwMode="auto">
              <a:xfrm>
                <a:off x="1088" y="2742"/>
                <a:ext cx="12" cy="11"/>
              </a:xfrm>
              <a:custGeom>
                <a:avLst/>
                <a:gdLst>
                  <a:gd name="T0" fmla="*/ 10 w 12"/>
                  <a:gd name="T1" fmla="*/ 5 h 11"/>
                  <a:gd name="T2" fmla="*/ 9 w 12"/>
                  <a:gd name="T3" fmla="*/ 4 h 11"/>
                  <a:gd name="T4" fmla="*/ 9 w 12"/>
                  <a:gd name="T5" fmla="*/ 3 h 11"/>
                  <a:gd name="T6" fmla="*/ 8 w 12"/>
                  <a:gd name="T7" fmla="*/ 2 h 11"/>
                  <a:gd name="T8" fmla="*/ 8 w 12"/>
                  <a:gd name="T9" fmla="*/ 1 h 11"/>
                  <a:gd name="T10" fmla="*/ 7 w 12"/>
                  <a:gd name="T11" fmla="*/ 1 h 11"/>
                  <a:gd name="T12" fmla="*/ 7 w 12"/>
                  <a:gd name="T13" fmla="*/ 0 h 11"/>
                  <a:gd name="T14" fmla="*/ 6 w 12"/>
                  <a:gd name="T15" fmla="*/ 0 h 11"/>
                  <a:gd name="T16" fmla="*/ 6 w 12"/>
                  <a:gd name="T17" fmla="*/ 0 h 11"/>
                  <a:gd name="T18" fmla="*/ 6 w 12"/>
                  <a:gd name="T19" fmla="*/ 1 h 11"/>
                  <a:gd name="T20" fmla="*/ 6 w 12"/>
                  <a:gd name="T21" fmla="*/ 2 h 11"/>
                  <a:gd name="T22" fmla="*/ 7 w 12"/>
                  <a:gd name="T23" fmla="*/ 4 h 11"/>
                  <a:gd name="T24" fmla="*/ 7 w 12"/>
                  <a:gd name="T25" fmla="*/ 5 h 11"/>
                  <a:gd name="T26" fmla="*/ 0 w 12"/>
                  <a:gd name="T27" fmla="*/ 5 h 11"/>
                  <a:gd name="T28" fmla="*/ 1 w 12"/>
                  <a:gd name="T29" fmla="*/ 11 h 11"/>
                  <a:gd name="T30" fmla="*/ 2 w 12"/>
                  <a:gd name="T31" fmla="*/ 11 h 11"/>
                  <a:gd name="T32" fmla="*/ 3 w 12"/>
                  <a:gd name="T33" fmla="*/ 11 h 11"/>
                  <a:gd name="T34" fmla="*/ 4 w 12"/>
                  <a:gd name="T35" fmla="*/ 11 h 11"/>
                  <a:gd name="T36" fmla="*/ 5 w 12"/>
                  <a:gd name="T37" fmla="*/ 11 h 11"/>
                  <a:gd name="T38" fmla="*/ 6 w 12"/>
                  <a:gd name="T39" fmla="*/ 11 h 11"/>
                  <a:gd name="T40" fmla="*/ 7 w 12"/>
                  <a:gd name="T41" fmla="*/ 11 h 11"/>
                  <a:gd name="T42" fmla="*/ 7 w 12"/>
                  <a:gd name="T43" fmla="*/ 11 h 11"/>
                  <a:gd name="T44" fmla="*/ 7 w 12"/>
                  <a:gd name="T45" fmla="*/ 11 h 11"/>
                  <a:gd name="T46" fmla="*/ 8 w 12"/>
                  <a:gd name="T47" fmla="*/ 11 h 11"/>
                  <a:gd name="T48" fmla="*/ 9 w 12"/>
                  <a:gd name="T49" fmla="*/ 11 h 11"/>
                  <a:gd name="T50" fmla="*/ 9 w 12"/>
                  <a:gd name="T51" fmla="*/ 11 h 11"/>
                  <a:gd name="T52" fmla="*/ 10 w 12"/>
                  <a:gd name="T53" fmla="*/ 11 h 11"/>
                  <a:gd name="T54" fmla="*/ 10 w 12"/>
                  <a:gd name="T55" fmla="*/ 10 h 11"/>
                  <a:gd name="T56" fmla="*/ 10 w 12"/>
                  <a:gd name="T57" fmla="*/ 10 h 11"/>
                  <a:gd name="T58" fmla="*/ 11 w 12"/>
                  <a:gd name="T59" fmla="*/ 10 h 11"/>
                  <a:gd name="T60" fmla="*/ 12 w 12"/>
                  <a:gd name="T61" fmla="*/ 10 h 11"/>
                  <a:gd name="T62" fmla="*/ 10 w 12"/>
                  <a:gd name="T6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" h="11">
                    <a:moveTo>
                      <a:pt x="10" y="5"/>
                    </a:moveTo>
                    <a:lnTo>
                      <a:pt x="9" y="4"/>
                    </a:lnTo>
                    <a:lnTo>
                      <a:pt x="9" y="3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1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0" y="5"/>
                    </a:lnTo>
                    <a:lnTo>
                      <a:pt x="1" y="11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1"/>
                    </a:lnTo>
                    <a:lnTo>
                      <a:pt x="6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7" y="11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0" y="11"/>
                    </a:lnTo>
                    <a:lnTo>
                      <a:pt x="10" y="10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2" y="10"/>
                    </a:lnTo>
                    <a:lnTo>
                      <a:pt x="1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0" name="Freeform 248"/>
              <p:cNvSpPr>
                <a:spLocks/>
              </p:cNvSpPr>
              <p:nvPr/>
            </p:nvSpPr>
            <p:spPr bwMode="auto">
              <a:xfrm>
                <a:off x="1077" y="2664"/>
                <a:ext cx="46" cy="46"/>
              </a:xfrm>
              <a:custGeom>
                <a:avLst/>
                <a:gdLst>
                  <a:gd name="T0" fmla="*/ 36 w 46"/>
                  <a:gd name="T1" fmla="*/ 5 h 46"/>
                  <a:gd name="T2" fmla="*/ 32 w 46"/>
                  <a:gd name="T3" fmla="*/ 2 h 46"/>
                  <a:gd name="T4" fmla="*/ 27 w 46"/>
                  <a:gd name="T5" fmla="*/ 1 h 46"/>
                  <a:gd name="T6" fmla="*/ 23 w 46"/>
                  <a:gd name="T7" fmla="*/ 0 h 46"/>
                  <a:gd name="T8" fmla="*/ 19 w 46"/>
                  <a:gd name="T9" fmla="*/ 0 h 46"/>
                  <a:gd name="T10" fmla="*/ 15 w 46"/>
                  <a:gd name="T11" fmla="*/ 0 h 46"/>
                  <a:gd name="T12" fmla="*/ 12 w 46"/>
                  <a:gd name="T13" fmla="*/ 1 h 46"/>
                  <a:gd name="T14" fmla="*/ 9 w 46"/>
                  <a:gd name="T15" fmla="*/ 1 h 46"/>
                  <a:gd name="T16" fmla="*/ 6 w 46"/>
                  <a:gd name="T17" fmla="*/ 3 h 46"/>
                  <a:gd name="T18" fmla="*/ 3 w 46"/>
                  <a:gd name="T19" fmla="*/ 6 h 46"/>
                  <a:gd name="T20" fmla="*/ 1 w 46"/>
                  <a:gd name="T21" fmla="*/ 10 h 46"/>
                  <a:gd name="T22" fmla="*/ 1 w 46"/>
                  <a:gd name="T23" fmla="*/ 14 h 46"/>
                  <a:gd name="T24" fmla="*/ 1 w 46"/>
                  <a:gd name="T25" fmla="*/ 18 h 46"/>
                  <a:gd name="T26" fmla="*/ 1 w 46"/>
                  <a:gd name="T27" fmla="*/ 21 h 46"/>
                  <a:gd name="T28" fmla="*/ 3 w 46"/>
                  <a:gd name="T29" fmla="*/ 24 h 46"/>
                  <a:gd name="T30" fmla="*/ 5 w 46"/>
                  <a:gd name="T31" fmla="*/ 27 h 46"/>
                  <a:gd name="T32" fmla="*/ 7 w 46"/>
                  <a:gd name="T33" fmla="*/ 29 h 46"/>
                  <a:gd name="T34" fmla="*/ 11 w 46"/>
                  <a:gd name="T35" fmla="*/ 31 h 46"/>
                  <a:gd name="T36" fmla="*/ 14 w 46"/>
                  <a:gd name="T37" fmla="*/ 32 h 46"/>
                  <a:gd name="T38" fmla="*/ 19 w 46"/>
                  <a:gd name="T39" fmla="*/ 33 h 46"/>
                  <a:gd name="T40" fmla="*/ 22 w 46"/>
                  <a:gd name="T41" fmla="*/ 33 h 46"/>
                  <a:gd name="T42" fmla="*/ 24 w 46"/>
                  <a:gd name="T43" fmla="*/ 33 h 46"/>
                  <a:gd name="T44" fmla="*/ 27 w 46"/>
                  <a:gd name="T45" fmla="*/ 33 h 46"/>
                  <a:gd name="T46" fmla="*/ 29 w 46"/>
                  <a:gd name="T47" fmla="*/ 33 h 46"/>
                  <a:gd name="T48" fmla="*/ 29 w 46"/>
                  <a:gd name="T49" fmla="*/ 38 h 46"/>
                  <a:gd name="T50" fmla="*/ 30 w 46"/>
                  <a:gd name="T51" fmla="*/ 45 h 46"/>
                  <a:gd name="T52" fmla="*/ 32 w 46"/>
                  <a:gd name="T53" fmla="*/ 46 h 46"/>
                  <a:gd name="T54" fmla="*/ 37 w 46"/>
                  <a:gd name="T55" fmla="*/ 45 h 46"/>
                  <a:gd name="T56" fmla="*/ 42 w 46"/>
                  <a:gd name="T57" fmla="*/ 44 h 46"/>
                  <a:gd name="T58" fmla="*/ 45 w 46"/>
                  <a:gd name="T59" fmla="*/ 42 h 46"/>
                  <a:gd name="T60" fmla="*/ 46 w 46"/>
                  <a:gd name="T61" fmla="*/ 38 h 46"/>
                  <a:gd name="T62" fmla="*/ 46 w 46"/>
                  <a:gd name="T63" fmla="*/ 29 h 46"/>
                  <a:gd name="T64" fmla="*/ 44 w 46"/>
                  <a:gd name="T65" fmla="*/ 18 h 46"/>
                  <a:gd name="T66" fmla="*/ 41 w 46"/>
                  <a:gd name="T67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6" h="46">
                    <a:moveTo>
                      <a:pt x="38" y="6"/>
                    </a:moveTo>
                    <a:lnTo>
                      <a:pt x="36" y="5"/>
                    </a:lnTo>
                    <a:lnTo>
                      <a:pt x="34" y="3"/>
                    </a:lnTo>
                    <a:lnTo>
                      <a:pt x="32" y="2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0"/>
                    </a:lnTo>
                    <a:lnTo>
                      <a:pt x="15" y="0"/>
                    </a:lnTo>
                    <a:lnTo>
                      <a:pt x="14" y="0"/>
                    </a:lnTo>
                    <a:lnTo>
                      <a:pt x="12" y="1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8" y="2"/>
                    </a:lnTo>
                    <a:lnTo>
                      <a:pt x="6" y="3"/>
                    </a:lnTo>
                    <a:lnTo>
                      <a:pt x="4" y="4"/>
                    </a:lnTo>
                    <a:lnTo>
                      <a:pt x="3" y="6"/>
                    </a:lnTo>
                    <a:lnTo>
                      <a:pt x="2" y="8"/>
                    </a:lnTo>
                    <a:lnTo>
                      <a:pt x="1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1" y="18"/>
                    </a:lnTo>
                    <a:lnTo>
                      <a:pt x="1" y="20"/>
                    </a:lnTo>
                    <a:lnTo>
                      <a:pt x="1" y="21"/>
                    </a:lnTo>
                    <a:lnTo>
                      <a:pt x="2" y="23"/>
                    </a:lnTo>
                    <a:lnTo>
                      <a:pt x="3" y="24"/>
                    </a:lnTo>
                    <a:lnTo>
                      <a:pt x="4" y="26"/>
                    </a:lnTo>
                    <a:lnTo>
                      <a:pt x="5" y="27"/>
                    </a:lnTo>
                    <a:lnTo>
                      <a:pt x="6" y="28"/>
                    </a:lnTo>
                    <a:lnTo>
                      <a:pt x="7" y="29"/>
                    </a:lnTo>
                    <a:lnTo>
                      <a:pt x="9" y="30"/>
                    </a:lnTo>
                    <a:lnTo>
                      <a:pt x="11" y="31"/>
                    </a:lnTo>
                    <a:lnTo>
                      <a:pt x="13" y="32"/>
                    </a:lnTo>
                    <a:lnTo>
                      <a:pt x="14" y="32"/>
                    </a:lnTo>
                    <a:lnTo>
                      <a:pt x="16" y="33"/>
                    </a:lnTo>
                    <a:lnTo>
                      <a:pt x="19" y="33"/>
                    </a:lnTo>
                    <a:lnTo>
                      <a:pt x="21" y="33"/>
                    </a:lnTo>
                    <a:lnTo>
                      <a:pt x="22" y="33"/>
                    </a:lnTo>
                    <a:lnTo>
                      <a:pt x="23" y="33"/>
                    </a:lnTo>
                    <a:lnTo>
                      <a:pt x="24" y="33"/>
                    </a:lnTo>
                    <a:lnTo>
                      <a:pt x="25" y="33"/>
                    </a:lnTo>
                    <a:lnTo>
                      <a:pt x="27" y="33"/>
                    </a:lnTo>
                    <a:lnTo>
                      <a:pt x="28" y="33"/>
                    </a:lnTo>
                    <a:lnTo>
                      <a:pt x="29" y="33"/>
                    </a:lnTo>
                    <a:lnTo>
                      <a:pt x="30" y="32"/>
                    </a:lnTo>
                    <a:lnTo>
                      <a:pt x="29" y="38"/>
                    </a:lnTo>
                    <a:lnTo>
                      <a:pt x="29" y="42"/>
                    </a:lnTo>
                    <a:lnTo>
                      <a:pt x="30" y="45"/>
                    </a:lnTo>
                    <a:lnTo>
                      <a:pt x="30" y="46"/>
                    </a:lnTo>
                    <a:lnTo>
                      <a:pt x="32" y="46"/>
                    </a:lnTo>
                    <a:lnTo>
                      <a:pt x="34" y="46"/>
                    </a:lnTo>
                    <a:lnTo>
                      <a:pt x="37" y="45"/>
                    </a:lnTo>
                    <a:lnTo>
                      <a:pt x="39" y="45"/>
                    </a:lnTo>
                    <a:lnTo>
                      <a:pt x="42" y="44"/>
                    </a:lnTo>
                    <a:lnTo>
                      <a:pt x="44" y="43"/>
                    </a:lnTo>
                    <a:lnTo>
                      <a:pt x="45" y="42"/>
                    </a:lnTo>
                    <a:lnTo>
                      <a:pt x="46" y="40"/>
                    </a:lnTo>
                    <a:lnTo>
                      <a:pt x="46" y="38"/>
                    </a:lnTo>
                    <a:lnTo>
                      <a:pt x="46" y="34"/>
                    </a:lnTo>
                    <a:lnTo>
                      <a:pt x="46" y="29"/>
                    </a:lnTo>
                    <a:lnTo>
                      <a:pt x="45" y="24"/>
                    </a:lnTo>
                    <a:lnTo>
                      <a:pt x="44" y="18"/>
                    </a:lnTo>
                    <a:lnTo>
                      <a:pt x="43" y="13"/>
                    </a:lnTo>
                    <a:lnTo>
                      <a:pt x="41" y="9"/>
                    </a:lnTo>
                    <a:lnTo>
                      <a:pt x="38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1" name="Freeform 249"/>
              <p:cNvSpPr>
                <a:spLocks/>
              </p:cNvSpPr>
              <p:nvPr/>
            </p:nvSpPr>
            <p:spPr bwMode="auto">
              <a:xfrm>
                <a:off x="1072" y="2670"/>
                <a:ext cx="49" cy="44"/>
              </a:xfrm>
              <a:custGeom>
                <a:avLst/>
                <a:gdLst>
                  <a:gd name="T0" fmla="*/ 49 w 49"/>
                  <a:gd name="T1" fmla="*/ 19 h 44"/>
                  <a:gd name="T2" fmla="*/ 49 w 49"/>
                  <a:gd name="T3" fmla="*/ 21 h 44"/>
                  <a:gd name="T4" fmla="*/ 49 w 49"/>
                  <a:gd name="T5" fmla="*/ 24 h 44"/>
                  <a:gd name="T6" fmla="*/ 48 w 49"/>
                  <a:gd name="T7" fmla="*/ 27 h 44"/>
                  <a:gd name="T8" fmla="*/ 46 w 49"/>
                  <a:gd name="T9" fmla="*/ 30 h 44"/>
                  <a:gd name="T10" fmla="*/ 44 w 49"/>
                  <a:gd name="T11" fmla="*/ 31 h 44"/>
                  <a:gd name="T12" fmla="*/ 42 w 49"/>
                  <a:gd name="T13" fmla="*/ 31 h 44"/>
                  <a:gd name="T14" fmla="*/ 42 w 49"/>
                  <a:gd name="T15" fmla="*/ 31 h 44"/>
                  <a:gd name="T16" fmla="*/ 41 w 49"/>
                  <a:gd name="T17" fmla="*/ 33 h 44"/>
                  <a:gd name="T18" fmla="*/ 39 w 49"/>
                  <a:gd name="T19" fmla="*/ 35 h 44"/>
                  <a:gd name="T20" fmla="*/ 37 w 49"/>
                  <a:gd name="T21" fmla="*/ 37 h 44"/>
                  <a:gd name="T22" fmla="*/ 35 w 49"/>
                  <a:gd name="T23" fmla="*/ 39 h 44"/>
                  <a:gd name="T24" fmla="*/ 32 w 49"/>
                  <a:gd name="T25" fmla="*/ 41 h 44"/>
                  <a:gd name="T26" fmla="*/ 30 w 49"/>
                  <a:gd name="T27" fmla="*/ 42 h 44"/>
                  <a:gd name="T28" fmla="*/ 27 w 49"/>
                  <a:gd name="T29" fmla="*/ 43 h 44"/>
                  <a:gd name="T30" fmla="*/ 24 w 49"/>
                  <a:gd name="T31" fmla="*/ 44 h 44"/>
                  <a:gd name="T32" fmla="*/ 20 w 49"/>
                  <a:gd name="T33" fmla="*/ 43 h 44"/>
                  <a:gd name="T34" fmla="*/ 15 w 49"/>
                  <a:gd name="T35" fmla="*/ 43 h 44"/>
                  <a:gd name="T36" fmla="*/ 11 w 49"/>
                  <a:gd name="T37" fmla="*/ 41 h 44"/>
                  <a:gd name="T38" fmla="*/ 8 w 49"/>
                  <a:gd name="T39" fmla="*/ 39 h 44"/>
                  <a:gd name="T40" fmla="*/ 5 w 49"/>
                  <a:gd name="T41" fmla="*/ 36 h 44"/>
                  <a:gd name="T42" fmla="*/ 3 w 49"/>
                  <a:gd name="T43" fmla="*/ 32 h 44"/>
                  <a:gd name="T44" fmla="*/ 1 w 49"/>
                  <a:gd name="T45" fmla="*/ 28 h 44"/>
                  <a:gd name="T46" fmla="*/ 0 w 49"/>
                  <a:gd name="T47" fmla="*/ 24 h 44"/>
                  <a:gd name="T48" fmla="*/ 0 w 49"/>
                  <a:gd name="T49" fmla="*/ 20 h 44"/>
                  <a:gd name="T50" fmla="*/ 1 w 49"/>
                  <a:gd name="T51" fmla="*/ 15 h 44"/>
                  <a:gd name="T52" fmla="*/ 3 w 49"/>
                  <a:gd name="T53" fmla="*/ 11 h 44"/>
                  <a:gd name="T54" fmla="*/ 5 w 49"/>
                  <a:gd name="T55" fmla="*/ 8 h 44"/>
                  <a:gd name="T56" fmla="*/ 5 w 49"/>
                  <a:gd name="T57" fmla="*/ 7 h 44"/>
                  <a:gd name="T58" fmla="*/ 6 w 49"/>
                  <a:gd name="T59" fmla="*/ 6 h 44"/>
                  <a:gd name="T60" fmla="*/ 7 w 49"/>
                  <a:gd name="T61" fmla="*/ 6 h 44"/>
                  <a:gd name="T62" fmla="*/ 8 w 49"/>
                  <a:gd name="T63" fmla="*/ 5 h 44"/>
                  <a:gd name="T64" fmla="*/ 10 w 49"/>
                  <a:gd name="T65" fmla="*/ 4 h 44"/>
                  <a:gd name="T66" fmla="*/ 13 w 49"/>
                  <a:gd name="T67" fmla="*/ 2 h 44"/>
                  <a:gd name="T68" fmla="*/ 17 w 49"/>
                  <a:gd name="T69" fmla="*/ 0 h 44"/>
                  <a:gd name="T70" fmla="*/ 23 w 49"/>
                  <a:gd name="T71" fmla="*/ 0 h 44"/>
                  <a:gd name="T72" fmla="*/ 28 w 49"/>
                  <a:gd name="T73" fmla="*/ 0 h 44"/>
                  <a:gd name="T74" fmla="*/ 31 w 49"/>
                  <a:gd name="T75" fmla="*/ 2 h 44"/>
                  <a:gd name="T76" fmla="*/ 34 w 49"/>
                  <a:gd name="T77" fmla="*/ 3 h 44"/>
                  <a:gd name="T78" fmla="*/ 37 w 49"/>
                  <a:gd name="T79" fmla="*/ 5 h 44"/>
                  <a:gd name="T80" fmla="*/ 39 w 49"/>
                  <a:gd name="T81" fmla="*/ 7 h 44"/>
                  <a:gd name="T82" fmla="*/ 41 w 49"/>
                  <a:gd name="T83" fmla="*/ 9 h 44"/>
                  <a:gd name="T84" fmla="*/ 44 w 49"/>
                  <a:gd name="T85" fmla="*/ 13 h 44"/>
                  <a:gd name="T86" fmla="*/ 47 w 49"/>
                  <a:gd name="T87" fmla="*/ 1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4">
                    <a:moveTo>
                      <a:pt x="49" y="18"/>
                    </a:moveTo>
                    <a:lnTo>
                      <a:pt x="49" y="19"/>
                    </a:lnTo>
                    <a:lnTo>
                      <a:pt x="49" y="20"/>
                    </a:lnTo>
                    <a:lnTo>
                      <a:pt x="49" y="21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6"/>
                    </a:lnTo>
                    <a:lnTo>
                      <a:pt x="48" y="27"/>
                    </a:lnTo>
                    <a:lnTo>
                      <a:pt x="47" y="29"/>
                    </a:lnTo>
                    <a:lnTo>
                      <a:pt x="46" y="30"/>
                    </a:lnTo>
                    <a:lnTo>
                      <a:pt x="45" y="31"/>
                    </a:lnTo>
                    <a:lnTo>
                      <a:pt x="44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2" y="31"/>
                    </a:lnTo>
                    <a:lnTo>
                      <a:pt x="41" y="33"/>
                    </a:lnTo>
                    <a:lnTo>
                      <a:pt x="40" y="34"/>
                    </a:lnTo>
                    <a:lnTo>
                      <a:pt x="39" y="35"/>
                    </a:lnTo>
                    <a:lnTo>
                      <a:pt x="38" y="36"/>
                    </a:lnTo>
                    <a:lnTo>
                      <a:pt x="37" y="37"/>
                    </a:lnTo>
                    <a:lnTo>
                      <a:pt x="36" y="38"/>
                    </a:lnTo>
                    <a:lnTo>
                      <a:pt x="35" y="39"/>
                    </a:lnTo>
                    <a:lnTo>
                      <a:pt x="34" y="40"/>
                    </a:lnTo>
                    <a:lnTo>
                      <a:pt x="32" y="41"/>
                    </a:lnTo>
                    <a:lnTo>
                      <a:pt x="31" y="42"/>
                    </a:lnTo>
                    <a:lnTo>
                      <a:pt x="30" y="42"/>
                    </a:lnTo>
                    <a:lnTo>
                      <a:pt x="28" y="43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0" y="43"/>
                    </a:lnTo>
                    <a:lnTo>
                      <a:pt x="18" y="43"/>
                    </a:lnTo>
                    <a:lnTo>
                      <a:pt x="15" y="43"/>
                    </a:lnTo>
                    <a:lnTo>
                      <a:pt x="13" y="42"/>
                    </a:lnTo>
                    <a:lnTo>
                      <a:pt x="11" y="41"/>
                    </a:lnTo>
                    <a:lnTo>
                      <a:pt x="10" y="40"/>
                    </a:lnTo>
                    <a:lnTo>
                      <a:pt x="8" y="39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4" y="34"/>
                    </a:lnTo>
                    <a:lnTo>
                      <a:pt x="3" y="32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0" y="17"/>
                    </a:lnTo>
                    <a:lnTo>
                      <a:pt x="1" y="15"/>
                    </a:lnTo>
                    <a:lnTo>
                      <a:pt x="2" y="13"/>
                    </a:lnTo>
                    <a:lnTo>
                      <a:pt x="3" y="11"/>
                    </a:lnTo>
                    <a:lnTo>
                      <a:pt x="4" y="9"/>
                    </a:lnTo>
                    <a:lnTo>
                      <a:pt x="5" y="8"/>
                    </a:lnTo>
                    <a:lnTo>
                      <a:pt x="5" y="8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8" y="5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1" y="3"/>
                    </a:lnTo>
                    <a:lnTo>
                      <a:pt x="13" y="2"/>
                    </a:lnTo>
                    <a:lnTo>
                      <a:pt x="15" y="1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1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4" y="3"/>
                    </a:lnTo>
                    <a:lnTo>
                      <a:pt x="35" y="4"/>
                    </a:lnTo>
                    <a:lnTo>
                      <a:pt x="37" y="5"/>
                    </a:lnTo>
                    <a:lnTo>
                      <a:pt x="38" y="7"/>
                    </a:lnTo>
                    <a:lnTo>
                      <a:pt x="39" y="7"/>
                    </a:lnTo>
                    <a:lnTo>
                      <a:pt x="40" y="8"/>
                    </a:lnTo>
                    <a:lnTo>
                      <a:pt x="41" y="9"/>
                    </a:lnTo>
                    <a:lnTo>
                      <a:pt x="43" y="11"/>
                    </a:lnTo>
                    <a:lnTo>
                      <a:pt x="44" y="13"/>
                    </a:lnTo>
                    <a:lnTo>
                      <a:pt x="46" y="14"/>
                    </a:lnTo>
                    <a:lnTo>
                      <a:pt x="47" y="16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2" name="Freeform 250"/>
              <p:cNvSpPr>
                <a:spLocks/>
              </p:cNvSpPr>
              <p:nvPr/>
            </p:nvSpPr>
            <p:spPr bwMode="auto">
              <a:xfrm>
                <a:off x="1075" y="2673"/>
                <a:ext cx="44" cy="37"/>
              </a:xfrm>
              <a:custGeom>
                <a:avLst/>
                <a:gdLst>
                  <a:gd name="T0" fmla="*/ 40 w 44"/>
                  <a:gd name="T1" fmla="*/ 14 h 37"/>
                  <a:gd name="T2" fmla="*/ 39 w 44"/>
                  <a:gd name="T3" fmla="*/ 14 h 37"/>
                  <a:gd name="T4" fmla="*/ 38 w 44"/>
                  <a:gd name="T5" fmla="*/ 15 h 37"/>
                  <a:gd name="T6" fmla="*/ 38 w 44"/>
                  <a:gd name="T7" fmla="*/ 15 h 37"/>
                  <a:gd name="T8" fmla="*/ 37 w 44"/>
                  <a:gd name="T9" fmla="*/ 15 h 37"/>
                  <a:gd name="T10" fmla="*/ 36 w 44"/>
                  <a:gd name="T11" fmla="*/ 12 h 37"/>
                  <a:gd name="T12" fmla="*/ 35 w 44"/>
                  <a:gd name="T13" fmla="*/ 9 h 37"/>
                  <a:gd name="T14" fmla="*/ 33 w 44"/>
                  <a:gd name="T15" fmla="*/ 7 h 37"/>
                  <a:gd name="T16" fmla="*/ 31 w 44"/>
                  <a:gd name="T17" fmla="*/ 4 h 37"/>
                  <a:gd name="T18" fmla="*/ 28 w 44"/>
                  <a:gd name="T19" fmla="*/ 3 h 37"/>
                  <a:gd name="T20" fmla="*/ 25 w 44"/>
                  <a:gd name="T21" fmla="*/ 1 h 37"/>
                  <a:gd name="T22" fmla="*/ 22 w 44"/>
                  <a:gd name="T23" fmla="*/ 1 h 37"/>
                  <a:gd name="T24" fmla="*/ 19 w 44"/>
                  <a:gd name="T25" fmla="*/ 0 h 37"/>
                  <a:gd name="T26" fmla="*/ 15 w 44"/>
                  <a:gd name="T27" fmla="*/ 1 h 37"/>
                  <a:gd name="T28" fmla="*/ 12 w 44"/>
                  <a:gd name="T29" fmla="*/ 2 h 37"/>
                  <a:gd name="T30" fmla="*/ 9 w 44"/>
                  <a:gd name="T31" fmla="*/ 3 h 37"/>
                  <a:gd name="T32" fmla="*/ 6 w 44"/>
                  <a:gd name="T33" fmla="*/ 6 h 37"/>
                  <a:gd name="T34" fmla="*/ 4 w 44"/>
                  <a:gd name="T35" fmla="*/ 8 h 37"/>
                  <a:gd name="T36" fmla="*/ 2 w 44"/>
                  <a:gd name="T37" fmla="*/ 11 h 37"/>
                  <a:gd name="T38" fmla="*/ 1 w 44"/>
                  <a:gd name="T39" fmla="*/ 15 h 37"/>
                  <a:gd name="T40" fmla="*/ 0 w 44"/>
                  <a:gd name="T41" fmla="*/ 19 h 37"/>
                  <a:gd name="T42" fmla="*/ 1 w 44"/>
                  <a:gd name="T43" fmla="*/ 22 h 37"/>
                  <a:gd name="T44" fmla="*/ 2 w 44"/>
                  <a:gd name="T45" fmla="*/ 26 h 37"/>
                  <a:gd name="T46" fmla="*/ 4 w 44"/>
                  <a:gd name="T47" fmla="*/ 29 h 37"/>
                  <a:gd name="T48" fmla="*/ 6 w 44"/>
                  <a:gd name="T49" fmla="*/ 32 h 37"/>
                  <a:gd name="T50" fmla="*/ 9 w 44"/>
                  <a:gd name="T51" fmla="*/ 34 h 37"/>
                  <a:gd name="T52" fmla="*/ 12 w 44"/>
                  <a:gd name="T53" fmla="*/ 36 h 37"/>
                  <a:gd name="T54" fmla="*/ 15 w 44"/>
                  <a:gd name="T55" fmla="*/ 37 h 37"/>
                  <a:gd name="T56" fmla="*/ 19 w 44"/>
                  <a:gd name="T57" fmla="*/ 37 h 37"/>
                  <a:gd name="T58" fmla="*/ 22 w 44"/>
                  <a:gd name="T59" fmla="*/ 37 h 37"/>
                  <a:gd name="T60" fmla="*/ 25 w 44"/>
                  <a:gd name="T61" fmla="*/ 36 h 37"/>
                  <a:gd name="T62" fmla="*/ 28 w 44"/>
                  <a:gd name="T63" fmla="*/ 35 h 37"/>
                  <a:gd name="T64" fmla="*/ 30 w 44"/>
                  <a:gd name="T65" fmla="*/ 33 h 37"/>
                  <a:gd name="T66" fmla="*/ 32 w 44"/>
                  <a:gd name="T67" fmla="*/ 31 h 37"/>
                  <a:gd name="T68" fmla="*/ 34 w 44"/>
                  <a:gd name="T69" fmla="*/ 29 h 37"/>
                  <a:gd name="T70" fmla="*/ 36 w 44"/>
                  <a:gd name="T71" fmla="*/ 26 h 37"/>
                  <a:gd name="T72" fmla="*/ 37 w 44"/>
                  <a:gd name="T73" fmla="*/ 24 h 37"/>
                  <a:gd name="T74" fmla="*/ 37 w 44"/>
                  <a:gd name="T75" fmla="*/ 24 h 37"/>
                  <a:gd name="T76" fmla="*/ 38 w 44"/>
                  <a:gd name="T77" fmla="*/ 25 h 37"/>
                  <a:gd name="T78" fmla="*/ 39 w 44"/>
                  <a:gd name="T79" fmla="*/ 25 h 37"/>
                  <a:gd name="T80" fmla="*/ 40 w 44"/>
                  <a:gd name="T81" fmla="*/ 25 h 37"/>
                  <a:gd name="T82" fmla="*/ 40 w 44"/>
                  <a:gd name="T83" fmla="*/ 25 h 37"/>
                  <a:gd name="T84" fmla="*/ 41 w 44"/>
                  <a:gd name="T85" fmla="*/ 25 h 37"/>
                  <a:gd name="T86" fmla="*/ 42 w 44"/>
                  <a:gd name="T87" fmla="*/ 24 h 37"/>
                  <a:gd name="T88" fmla="*/ 43 w 44"/>
                  <a:gd name="T89" fmla="*/ 23 h 37"/>
                  <a:gd name="T90" fmla="*/ 43 w 44"/>
                  <a:gd name="T91" fmla="*/ 23 h 37"/>
                  <a:gd name="T92" fmla="*/ 43 w 44"/>
                  <a:gd name="T93" fmla="*/ 22 h 37"/>
                  <a:gd name="T94" fmla="*/ 44 w 44"/>
                  <a:gd name="T95" fmla="*/ 21 h 37"/>
                  <a:gd name="T96" fmla="*/ 44 w 44"/>
                  <a:gd name="T97" fmla="*/ 20 h 37"/>
                  <a:gd name="T98" fmla="*/ 44 w 44"/>
                  <a:gd name="T99" fmla="*/ 19 h 37"/>
                  <a:gd name="T100" fmla="*/ 43 w 44"/>
                  <a:gd name="T101" fmla="*/ 18 h 37"/>
                  <a:gd name="T102" fmla="*/ 43 w 44"/>
                  <a:gd name="T103" fmla="*/ 17 h 37"/>
                  <a:gd name="T104" fmla="*/ 43 w 44"/>
                  <a:gd name="T105" fmla="*/ 16 h 37"/>
                  <a:gd name="T106" fmla="*/ 42 w 44"/>
                  <a:gd name="T107" fmla="*/ 15 h 37"/>
                  <a:gd name="T108" fmla="*/ 41 w 44"/>
                  <a:gd name="T109" fmla="*/ 15 h 37"/>
                  <a:gd name="T110" fmla="*/ 40 w 44"/>
                  <a:gd name="T111" fmla="*/ 14 h 37"/>
                  <a:gd name="T112" fmla="*/ 40 w 44"/>
                  <a:gd name="T113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4" h="37">
                    <a:moveTo>
                      <a:pt x="40" y="14"/>
                    </a:moveTo>
                    <a:lnTo>
                      <a:pt x="39" y="14"/>
                    </a:lnTo>
                    <a:lnTo>
                      <a:pt x="38" y="15"/>
                    </a:lnTo>
                    <a:lnTo>
                      <a:pt x="38" y="15"/>
                    </a:lnTo>
                    <a:lnTo>
                      <a:pt x="37" y="15"/>
                    </a:lnTo>
                    <a:lnTo>
                      <a:pt x="36" y="12"/>
                    </a:lnTo>
                    <a:lnTo>
                      <a:pt x="35" y="9"/>
                    </a:lnTo>
                    <a:lnTo>
                      <a:pt x="33" y="7"/>
                    </a:lnTo>
                    <a:lnTo>
                      <a:pt x="31" y="4"/>
                    </a:lnTo>
                    <a:lnTo>
                      <a:pt x="28" y="3"/>
                    </a:lnTo>
                    <a:lnTo>
                      <a:pt x="25" y="1"/>
                    </a:lnTo>
                    <a:lnTo>
                      <a:pt x="22" y="1"/>
                    </a:lnTo>
                    <a:lnTo>
                      <a:pt x="19" y="0"/>
                    </a:lnTo>
                    <a:lnTo>
                      <a:pt x="15" y="1"/>
                    </a:lnTo>
                    <a:lnTo>
                      <a:pt x="12" y="2"/>
                    </a:lnTo>
                    <a:lnTo>
                      <a:pt x="9" y="3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2" y="11"/>
                    </a:lnTo>
                    <a:lnTo>
                      <a:pt x="1" y="15"/>
                    </a:lnTo>
                    <a:lnTo>
                      <a:pt x="0" y="19"/>
                    </a:lnTo>
                    <a:lnTo>
                      <a:pt x="1" y="22"/>
                    </a:lnTo>
                    <a:lnTo>
                      <a:pt x="2" y="26"/>
                    </a:lnTo>
                    <a:lnTo>
                      <a:pt x="4" y="29"/>
                    </a:lnTo>
                    <a:lnTo>
                      <a:pt x="6" y="32"/>
                    </a:lnTo>
                    <a:lnTo>
                      <a:pt x="9" y="34"/>
                    </a:lnTo>
                    <a:lnTo>
                      <a:pt x="12" y="36"/>
                    </a:lnTo>
                    <a:lnTo>
                      <a:pt x="15" y="37"/>
                    </a:lnTo>
                    <a:lnTo>
                      <a:pt x="19" y="37"/>
                    </a:lnTo>
                    <a:lnTo>
                      <a:pt x="22" y="37"/>
                    </a:lnTo>
                    <a:lnTo>
                      <a:pt x="25" y="36"/>
                    </a:lnTo>
                    <a:lnTo>
                      <a:pt x="28" y="35"/>
                    </a:lnTo>
                    <a:lnTo>
                      <a:pt x="30" y="33"/>
                    </a:lnTo>
                    <a:lnTo>
                      <a:pt x="32" y="31"/>
                    </a:lnTo>
                    <a:lnTo>
                      <a:pt x="34" y="29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7" y="24"/>
                    </a:lnTo>
                    <a:lnTo>
                      <a:pt x="38" y="25"/>
                    </a:lnTo>
                    <a:lnTo>
                      <a:pt x="39" y="25"/>
                    </a:lnTo>
                    <a:lnTo>
                      <a:pt x="40" y="25"/>
                    </a:lnTo>
                    <a:lnTo>
                      <a:pt x="40" y="25"/>
                    </a:lnTo>
                    <a:lnTo>
                      <a:pt x="41" y="25"/>
                    </a:lnTo>
                    <a:lnTo>
                      <a:pt x="42" y="24"/>
                    </a:lnTo>
                    <a:lnTo>
                      <a:pt x="43" y="23"/>
                    </a:lnTo>
                    <a:lnTo>
                      <a:pt x="43" y="23"/>
                    </a:lnTo>
                    <a:lnTo>
                      <a:pt x="43" y="22"/>
                    </a:lnTo>
                    <a:lnTo>
                      <a:pt x="44" y="21"/>
                    </a:lnTo>
                    <a:lnTo>
                      <a:pt x="44" y="20"/>
                    </a:lnTo>
                    <a:lnTo>
                      <a:pt x="44" y="19"/>
                    </a:lnTo>
                    <a:lnTo>
                      <a:pt x="43" y="18"/>
                    </a:lnTo>
                    <a:lnTo>
                      <a:pt x="43" y="17"/>
                    </a:lnTo>
                    <a:lnTo>
                      <a:pt x="43" y="16"/>
                    </a:lnTo>
                    <a:lnTo>
                      <a:pt x="42" y="15"/>
                    </a:lnTo>
                    <a:lnTo>
                      <a:pt x="41" y="15"/>
                    </a:lnTo>
                    <a:lnTo>
                      <a:pt x="40" y="14"/>
                    </a:lnTo>
                    <a:lnTo>
                      <a:pt x="4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3" name="Freeform 251"/>
              <p:cNvSpPr>
                <a:spLocks/>
              </p:cNvSpPr>
              <p:nvPr/>
            </p:nvSpPr>
            <p:spPr bwMode="auto">
              <a:xfrm>
                <a:off x="1085" y="2699"/>
                <a:ext cx="17" cy="6"/>
              </a:xfrm>
              <a:custGeom>
                <a:avLst/>
                <a:gdLst>
                  <a:gd name="T0" fmla="*/ 0 w 17"/>
                  <a:gd name="T1" fmla="*/ 0 h 6"/>
                  <a:gd name="T2" fmla="*/ 0 w 17"/>
                  <a:gd name="T3" fmla="*/ 1 h 6"/>
                  <a:gd name="T4" fmla="*/ 0 w 17"/>
                  <a:gd name="T5" fmla="*/ 2 h 6"/>
                  <a:gd name="T6" fmla="*/ 1 w 17"/>
                  <a:gd name="T7" fmla="*/ 4 h 6"/>
                  <a:gd name="T8" fmla="*/ 3 w 17"/>
                  <a:gd name="T9" fmla="*/ 5 h 6"/>
                  <a:gd name="T10" fmla="*/ 4 w 17"/>
                  <a:gd name="T11" fmla="*/ 5 h 6"/>
                  <a:gd name="T12" fmla="*/ 5 w 17"/>
                  <a:gd name="T13" fmla="*/ 6 h 6"/>
                  <a:gd name="T14" fmla="*/ 6 w 17"/>
                  <a:gd name="T15" fmla="*/ 6 h 6"/>
                  <a:gd name="T16" fmla="*/ 7 w 17"/>
                  <a:gd name="T17" fmla="*/ 6 h 6"/>
                  <a:gd name="T18" fmla="*/ 8 w 17"/>
                  <a:gd name="T19" fmla="*/ 6 h 6"/>
                  <a:gd name="T20" fmla="*/ 9 w 17"/>
                  <a:gd name="T21" fmla="*/ 6 h 6"/>
                  <a:gd name="T22" fmla="*/ 9 w 17"/>
                  <a:gd name="T23" fmla="*/ 6 h 6"/>
                  <a:gd name="T24" fmla="*/ 10 w 17"/>
                  <a:gd name="T25" fmla="*/ 6 h 6"/>
                  <a:gd name="T26" fmla="*/ 17 w 17"/>
                  <a:gd name="T27" fmla="*/ 0 h 6"/>
                  <a:gd name="T28" fmla="*/ 0 w 17"/>
                  <a:gd name="T2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6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5"/>
                    </a:lnTo>
                    <a:lnTo>
                      <a:pt x="4" y="5"/>
                    </a:lnTo>
                    <a:lnTo>
                      <a:pt x="5" y="6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4" name="Freeform 252"/>
              <p:cNvSpPr>
                <a:spLocks/>
              </p:cNvSpPr>
              <p:nvPr/>
            </p:nvSpPr>
            <p:spPr bwMode="auto">
              <a:xfrm>
                <a:off x="1087" y="2700"/>
                <a:ext cx="10" cy="2"/>
              </a:xfrm>
              <a:custGeom>
                <a:avLst/>
                <a:gdLst>
                  <a:gd name="T0" fmla="*/ 0 w 10"/>
                  <a:gd name="T1" fmla="*/ 0 h 2"/>
                  <a:gd name="T2" fmla="*/ 1 w 10"/>
                  <a:gd name="T3" fmla="*/ 2 h 2"/>
                  <a:gd name="T4" fmla="*/ 8 w 10"/>
                  <a:gd name="T5" fmla="*/ 2 h 2"/>
                  <a:gd name="T6" fmla="*/ 10 w 10"/>
                  <a:gd name="T7" fmla="*/ 0 h 2"/>
                  <a:gd name="T8" fmla="*/ 0 w 10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lnTo>
                      <a:pt x="1" y="2"/>
                    </a:lnTo>
                    <a:lnTo>
                      <a:pt x="8" y="2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5" name="Freeform 253"/>
              <p:cNvSpPr>
                <a:spLocks/>
              </p:cNvSpPr>
              <p:nvPr/>
            </p:nvSpPr>
            <p:spPr bwMode="auto">
              <a:xfrm>
                <a:off x="1075" y="2666"/>
                <a:ext cx="35" cy="12"/>
              </a:xfrm>
              <a:custGeom>
                <a:avLst/>
                <a:gdLst>
                  <a:gd name="T0" fmla="*/ 29 w 35"/>
                  <a:gd name="T1" fmla="*/ 2 h 12"/>
                  <a:gd name="T2" fmla="*/ 28 w 35"/>
                  <a:gd name="T3" fmla="*/ 2 h 12"/>
                  <a:gd name="T4" fmla="*/ 27 w 35"/>
                  <a:gd name="T5" fmla="*/ 2 h 12"/>
                  <a:gd name="T6" fmla="*/ 26 w 35"/>
                  <a:gd name="T7" fmla="*/ 2 h 12"/>
                  <a:gd name="T8" fmla="*/ 25 w 35"/>
                  <a:gd name="T9" fmla="*/ 2 h 12"/>
                  <a:gd name="T10" fmla="*/ 24 w 35"/>
                  <a:gd name="T11" fmla="*/ 2 h 12"/>
                  <a:gd name="T12" fmla="*/ 22 w 35"/>
                  <a:gd name="T13" fmla="*/ 1 h 12"/>
                  <a:gd name="T14" fmla="*/ 21 w 35"/>
                  <a:gd name="T15" fmla="*/ 1 h 12"/>
                  <a:gd name="T16" fmla="*/ 19 w 35"/>
                  <a:gd name="T17" fmla="*/ 1 h 12"/>
                  <a:gd name="T18" fmla="*/ 17 w 35"/>
                  <a:gd name="T19" fmla="*/ 1 h 12"/>
                  <a:gd name="T20" fmla="*/ 16 w 35"/>
                  <a:gd name="T21" fmla="*/ 1 h 12"/>
                  <a:gd name="T22" fmla="*/ 14 w 35"/>
                  <a:gd name="T23" fmla="*/ 1 h 12"/>
                  <a:gd name="T24" fmla="*/ 13 w 35"/>
                  <a:gd name="T25" fmla="*/ 0 h 12"/>
                  <a:gd name="T26" fmla="*/ 12 w 35"/>
                  <a:gd name="T27" fmla="*/ 0 h 12"/>
                  <a:gd name="T28" fmla="*/ 11 w 35"/>
                  <a:gd name="T29" fmla="*/ 0 h 12"/>
                  <a:gd name="T30" fmla="*/ 10 w 35"/>
                  <a:gd name="T31" fmla="*/ 0 h 12"/>
                  <a:gd name="T32" fmla="*/ 9 w 35"/>
                  <a:gd name="T33" fmla="*/ 0 h 12"/>
                  <a:gd name="T34" fmla="*/ 8 w 35"/>
                  <a:gd name="T35" fmla="*/ 0 h 12"/>
                  <a:gd name="T36" fmla="*/ 6 w 35"/>
                  <a:gd name="T37" fmla="*/ 1 h 12"/>
                  <a:gd name="T38" fmla="*/ 4 w 35"/>
                  <a:gd name="T39" fmla="*/ 2 h 12"/>
                  <a:gd name="T40" fmla="*/ 3 w 35"/>
                  <a:gd name="T41" fmla="*/ 4 h 12"/>
                  <a:gd name="T42" fmla="*/ 2 w 35"/>
                  <a:gd name="T43" fmla="*/ 6 h 12"/>
                  <a:gd name="T44" fmla="*/ 1 w 35"/>
                  <a:gd name="T45" fmla="*/ 7 h 12"/>
                  <a:gd name="T46" fmla="*/ 0 w 35"/>
                  <a:gd name="T47" fmla="*/ 9 h 12"/>
                  <a:gd name="T48" fmla="*/ 0 w 35"/>
                  <a:gd name="T49" fmla="*/ 10 h 12"/>
                  <a:gd name="T50" fmla="*/ 0 w 35"/>
                  <a:gd name="T51" fmla="*/ 10 h 12"/>
                  <a:gd name="T52" fmla="*/ 1 w 35"/>
                  <a:gd name="T53" fmla="*/ 11 h 12"/>
                  <a:gd name="T54" fmla="*/ 3 w 35"/>
                  <a:gd name="T55" fmla="*/ 11 h 12"/>
                  <a:gd name="T56" fmla="*/ 5 w 35"/>
                  <a:gd name="T57" fmla="*/ 11 h 12"/>
                  <a:gd name="T58" fmla="*/ 7 w 35"/>
                  <a:gd name="T59" fmla="*/ 11 h 12"/>
                  <a:gd name="T60" fmla="*/ 10 w 35"/>
                  <a:gd name="T61" fmla="*/ 12 h 12"/>
                  <a:gd name="T62" fmla="*/ 13 w 35"/>
                  <a:gd name="T63" fmla="*/ 12 h 12"/>
                  <a:gd name="T64" fmla="*/ 16 w 35"/>
                  <a:gd name="T65" fmla="*/ 12 h 12"/>
                  <a:gd name="T66" fmla="*/ 19 w 35"/>
                  <a:gd name="T67" fmla="*/ 12 h 12"/>
                  <a:gd name="T68" fmla="*/ 22 w 35"/>
                  <a:gd name="T69" fmla="*/ 12 h 12"/>
                  <a:gd name="T70" fmla="*/ 25 w 35"/>
                  <a:gd name="T71" fmla="*/ 12 h 12"/>
                  <a:gd name="T72" fmla="*/ 28 w 35"/>
                  <a:gd name="T73" fmla="*/ 12 h 12"/>
                  <a:gd name="T74" fmla="*/ 30 w 35"/>
                  <a:gd name="T75" fmla="*/ 12 h 12"/>
                  <a:gd name="T76" fmla="*/ 32 w 35"/>
                  <a:gd name="T77" fmla="*/ 12 h 12"/>
                  <a:gd name="T78" fmla="*/ 33 w 35"/>
                  <a:gd name="T79" fmla="*/ 12 h 12"/>
                  <a:gd name="T80" fmla="*/ 34 w 35"/>
                  <a:gd name="T81" fmla="*/ 12 h 12"/>
                  <a:gd name="T82" fmla="*/ 35 w 35"/>
                  <a:gd name="T83" fmla="*/ 11 h 12"/>
                  <a:gd name="T84" fmla="*/ 35 w 35"/>
                  <a:gd name="T85" fmla="*/ 10 h 12"/>
                  <a:gd name="T86" fmla="*/ 35 w 35"/>
                  <a:gd name="T87" fmla="*/ 9 h 12"/>
                  <a:gd name="T88" fmla="*/ 35 w 35"/>
                  <a:gd name="T89" fmla="*/ 7 h 12"/>
                  <a:gd name="T90" fmla="*/ 33 w 35"/>
                  <a:gd name="T91" fmla="*/ 5 h 12"/>
                  <a:gd name="T92" fmla="*/ 32 w 35"/>
                  <a:gd name="T93" fmla="*/ 4 h 12"/>
                  <a:gd name="T94" fmla="*/ 30 w 35"/>
                  <a:gd name="T95" fmla="*/ 2 h 12"/>
                  <a:gd name="T96" fmla="*/ 29 w 35"/>
                  <a:gd name="T9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5" h="12">
                    <a:moveTo>
                      <a:pt x="29" y="2"/>
                    </a:moveTo>
                    <a:lnTo>
                      <a:pt x="28" y="2"/>
                    </a:lnTo>
                    <a:lnTo>
                      <a:pt x="27" y="2"/>
                    </a:lnTo>
                    <a:lnTo>
                      <a:pt x="26" y="2"/>
                    </a:lnTo>
                    <a:lnTo>
                      <a:pt x="25" y="2"/>
                    </a:lnTo>
                    <a:lnTo>
                      <a:pt x="24" y="2"/>
                    </a:lnTo>
                    <a:lnTo>
                      <a:pt x="22" y="1"/>
                    </a:lnTo>
                    <a:lnTo>
                      <a:pt x="21" y="1"/>
                    </a:lnTo>
                    <a:lnTo>
                      <a:pt x="19" y="1"/>
                    </a:lnTo>
                    <a:lnTo>
                      <a:pt x="17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0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4" y="2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1" y="7"/>
                    </a:lnTo>
                    <a:lnTo>
                      <a:pt x="0" y="9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1" y="11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10" y="12"/>
                    </a:lnTo>
                    <a:lnTo>
                      <a:pt x="13" y="12"/>
                    </a:lnTo>
                    <a:lnTo>
                      <a:pt x="16" y="12"/>
                    </a:lnTo>
                    <a:lnTo>
                      <a:pt x="19" y="12"/>
                    </a:lnTo>
                    <a:lnTo>
                      <a:pt x="22" y="12"/>
                    </a:lnTo>
                    <a:lnTo>
                      <a:pt x="25" y="12"/>
                    </a:lnTo>
                    <a:lnTo>
                      <a:pt x="28" y="12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33" y="12"/>
                    </a:lnTo>
                    <a:lnTo>
                      <a:pt x="34" y="12"/>
                    </a:lnTo>
                    <a:lnTo>
                      <a:pt x="35" y="11"/>
                    </a:lnTo>
                    <a:lnTo>
                      <a:pt x="35" y="10"/>
                    </a:lnTo>
                    <a:lnTo>
                      <a:pt x="35" y="9"/>
                    </a:lnTo>
                    <a:lnTo>
                      <a:pt x="35" y="7"/>
                    </a:lnTo>
                    <a:lnTo>
                      <a:pt x="33" y="5"/>
                    </a:lnTo>
                    <a:lnTo>
                      <a:pt x="32" y="4"/>
                    </a:lnTo>
                    <a:lnTo>
                      <a:pt x="30" y="2"/>
                    </a:lnTo>
                    <a:lnTo>
                      <a:pt x="29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6" name="Freeform 254"/>
              <p:cNvSpPr>
                <a:spLocks/>
              </p:cNvSpPr>
              <p:nvPr/>
            </p:nvSpPr>
            <p:spPr bwMode="auto">
              <a:xfrm>
                <a:off x="1113" y="2694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2 h 3"/>
                  <a:gd name="T4" fmla="*/ 3 w 3"/>
                  <a:gd name="T5" fmla="*/ 2 h 3"/>
                  <a:gd name="T6" fmla="*/ 3 w 3"/>
                  <a:gd name="T7" fmla="*/ 2 h 3"/>
                  <a:gd name="T8" fmla="*/ 3 w 3"/>
                  <a:gd name="T9" fmla="*/ 1 h 3"/>
                  <a:gd name="T10" fmla="*/ 3 w 3"/>
                  <a:gd name="T11" fmla="*/ 1 h 3"/>
                  <a:gd name="T12" fmla="*/ 3 w 3"/>
                  <a:gd name="T13" fmla="*/ 0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1 w 3"/>
                  <a:gd name="T21" fmla="*/ 0 h 3"/>
                  <a:gd name="T22" fmla="*/ 0 w 3"/>
                  <a:gd name="T23" fmla="*/ 1 h 3"/>
                  <a:gd name="T24" fmla="*/ 0 w 3"/>
                  <a:gd name="T25" fmla="*/ 1 h 3"/>
                  <a:gd name="T26" fmla="*/ 0 w 3"/>
                  <a:gd name="T27" fmla="*/ 2 h 3"/>
                  <a:gd name="T28" fmla="*/ 1 w 3"/>
                  <a:gd name="T29" fmla="*/ 2 h 3"/>
                  <a:gd name="T30" fmla="*/ 1 w 3"/>
                  <a:gd name="T31" fmla="*/ 2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7" name="Freeform 255"/>
              <p:cNvSpPr>
                <a:spLocks/>
              </p:cNvSpPr>
              <p:nvPr/>
            </p:nvSpPr>
            <p:spPr bwMode="auto">
              <a:xfrm>
                <a:off x="1084" y="2715"/>
                <a:ext cx="30" cy="19"/>
              </a:xfrm>
              <a:custGeom>
                <a:avLst/>
                <a:gdLst>
                  <a:gd name="T0" fmla="*/ 29 w 30"/>
                  <a:gd name="T1" fmla="*/ 11 h 19"/>
                  <a:gd name="T2" fmla="*/ 26 w 30"/>
                  <a:gd name="T3" fmla="*/ 7 h 19"/>
                  <a:gd name="T4" fmla="*/ 30 w 30"/>
                  <a:gd name="T5" fmla="*/ 5 h 19"/>
                  <a:gd name="T6" fmla="*/ 27 w 30"/>
                  <a:gd name="T7" fmla="*/ 1 h 19"/>
                  <a:gd name="T8" fmla="*/ 25 w 30"/>
                  <a:gd name="T9" fmla="*/ 1 h 19"/>
                  <a:gd name="T10" fmla="*/ 28 w 30"/>
                  <a:gd name="T11" fmla="*/ 4 h 19"/>
                  <a:gd name="T12" fmla="*/ 24 w 30"/>
                  <a:gd name="T13" fmla="*/ 7 h 19"/>
                  <a:gd name="T14" fmla="*/ 24 w 30"/>
                  <a:gd name="T15" fmla="*/ 8 h 19"/>
                  <a:gd name="T16" fmla="*/ 25 w 30"/>
                  <a:gd name="T17" fmla="*/ 9 h 19"/>
                  <a:gd name="T18" fmla="*/ 26 w 30"/>
                  <a:gd name="T19" fmla="*/ 10 h 19"/>
                  <a:gd name="T20" fmla="*/ 26 w 30"/>
                  <a:gd name="T21" fmla="*/ 10 h 19"/>
                  <a:gd name="T22" fmla="*/ 13 w 30"/>
                  <a:gd name="T23" fmla="*/ 17 h 19"/>
                  <a:gd name="T24" fmla="*/ 3 w 30"/>
                  <a:gd name="T25" fmla="*/ 10 h 19"/>
                  <a:gd name="T26" fmla="*/ 6 w 30"/>
                  <a:gd name="T27" fmla="*/ 7 h 19"/>
                  <a:gd name="T28" fmla="*/ 2 w 30"/>
                  <a:gd name="T29" fmla="*/ 4 h 19"/>
                  <a:gd name="T30" fmla="*/ 4 w 30"/>
                  <a:gd name="T31" fmla="*/ 0 h 19"/>
                  <a:gd name="T32" fmla="*/ 2 w 30"/>
                  <a:gd name="T33" fmla="*/ 1 h 19"/>
                  <a:gd name="T34" fmla="*/ 0 w 30"/>
                  <a:gd name="T35" fmla="*/ 5 h 19"/>
                  <a:gd name="T36" fmla="*/ 3 w 30"/>
                  <a:gd name="T37" fmla="*/ 7 h 19"/>
                  <a:gd name="T38" fmla="*/ 1 w 30"/>
                  <a:gd name="T39" fmla="*/ 10 h 19"/>
                  <a:gd name="T40" fmla="*/ 12 w 30"/>
                  <a:gd name="T41" fmla="*/ 19 h 19"/>
                  <a:gd name="T42" fmla="*/ 29 w 30"/>
                  <a:gd name="T43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" h="19">
                    <a:moveTo>
                      <a:pt x="29" y="11"/>
                    </a:moveTo>
                    <a:lnTo>
                      <a:pt x="26" y="7"/>
                    </a:lnTo>
                    <a:lnTo>
                      <a:pt x="30" y="5"/>
                    </a:lnTo>
                    <a:lnTo>
                      <a:pt x="27" y="1"/>
                    </a:lnTo>
                    <a:lnTo>
                      <a:pt x="25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4" y="8"/>
                    </a:lnTo>
                    <a:lnTo>
                      <a:pt x="25" y="9"/>
                    </a:lnTo>
                    <a:lnTo>
                      <a:pt x="26" y="10"/>
                    </a:lnTo>
                    <a:lnTo>
                      <a:pt x="26" y="10"/>
                    </a:lnTo>
                    <a:lnTo>
                      <a:pt x="13" y="17"/>
                    </a:lnTo>
                    <a:lnTo>
                      <a:pt x="3" y="10"/>
                    </a:lnTo>
                    <a:lnTo>
                      <a:pt x="6" y="7"/>
                    </a:lnTo>
                    <a:lnTo>
                      <a:pt x="2" y="4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1" y="10"/>
                    </a:lnTo>
                    <a:lnTo>
                      <a:pt x="12" y="19"/>
                    </a:lnTo>
                    <a:lnTo>
                      <a:pt x="29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8" name="Freeform 256"/>
              <p:cNvSpPr>
                <a:spLocks/>
              </p:cNvSpPr>
              <p:nvPr/>
            </p:nvSpPr>
            <p:spPr bwMode="auto">
              <a:xfrm>
                <a:off x="1077" y="2731"/>
                <a:ext cx="2" cy="24"/>
              </a:xfrm>
              <a:custGeom>
                <a:avLst/>
                <a:gdLst>
                  <a:gd name="T0" fmla="*/ 0 w 2"/>
                  <a:gd name="T1" fmla="*/ 24 h 24"/>
                  <a:gd name="T2" fmla="*/ 0 w 2"/>
                  <a:gd name="T3" fmla="*/ 4 h 24"/>
                  <a:gd name="T4" fmla="*/ 2 w 2"/>
                  <a:gd name="T5" fmla="*/ 0 h 24"/>
                  <a:gd name="T6" fmla="*/ 2 w 2"/>
                  <a:gd name="T7" fmla="*/ 24 h 24"/>
                  <a:gd name="T8" fmla="*/ 0 w 2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4">
                    <a:moveTo>
                      <a:pt x="0" y="24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2" y="24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19" name="Freeform 257"/>
              <p:cNvSpPr>
                <a:spLocks/>
              </p:cNvSpPr>
              <p:nvPr/>
            </p:nvSpPr>
            <p:spPr bwMode="auto">
              <a:xfrm>
                <a:off x="928" y="2714"/>
                <a:ext cx="43" cy="52"/>
              </a:xfrm>
              <a:custGeom>
                <a:avLst/>
                <a:gdLst>
                  <a:gd name="T0" fmla="*/ 43 w 43"/>
                  <a:gd name="T1" fmla="*/ 2 h 52"/>
                  <a:gd name="T2" fmla="*/ 42 w 43"/>
                  <a:gd name="T3" fmla="*/ 1 h 52"/>
                  <a:gd name="T4" fmla="*/ 40 w 43"/>
                  <a:gd name="T5" fmla="*/ 0 h 52"/>
                  <a:gd name="T6" fmla="*/ 38 w 43"/>
                  <a:gd name="T7" fmla="*/ 0 h 52"/>
                  <a:gd name="T8" fmla="*/ 36 w 43"/>
                  <a:gd name="T9" fmla="*/ 0 h 52"/>
                  <a:gd name="T10" fmla="*/ 33 w 43"/>
                  <a:gd name="T11" fmla="*/ 0 h 52"/>
                  <a:gd name="T12" fmla="*/ 30 w 43"/>
                  <a:gd name="T13" fmla="*/ 0 h 52"/>
                  <a:gd name="T14" fmla="*/ 27 w 43"/>
                  <a:gd name="T15" fmla="*/ 0 h 52"/>
                  <a:gd name="T16" fmla="*/ 24 w 43"/>
                  <a:gd name="T17" fmla="*/ 1 h 52"/>
                  <a:gd name="T18" fmla="*/ 21 w 43"/>
                  <a:gd name="T19" fmla="*/ 2 h 52"/>
                  <a:gd name="T20" fmla="*/ 18 w 43"/>
                  <a:gd name="T21" fmla="*/ 2 h 52"/>
                  <a:gd name="T22" fmla="*/ 15 w 43"/>
                  <a:gd name="T23" fmla="*/ 3 h 52"/>
                  <a:gd name="T24" fmla="*/ 12 w 43"/>
                  <a:gd name="T25" fmla="*/ 4 h 52"/>
                  <a:gd name="T26" fmla="*/ 10 w 43"/>
                  <a:gd name="T27" fmla="*/ 4 h 52"/>
                  <a:gd name="T28" fmla="*/ 9 w 43"/>
                  <a:gd name="T29" fmla="*/ 4 h 52"/>
                  <a:gd name="T30" fmla="*/ 8 w 43"/>
                  <a:gd name="T31" fmla="*/ 5 h 52"/>
                  <a:gd name="T32" fmla="*/ 7 w 43"/>
                  <a:gd name="T33" fmla="*/ 5 h 52"/>
                  <a:gd name="T34" fmla="*/ 7 w 43"/>
                  <a:gd name="T35" fmla="*/ 5 h 52"/>
                  <a:gd name="T36" fmla="*/ 7 w 43"/>
                  <a:gd name="T37" fmla="*/ 4 h 52"/>
                  <a:gd name="T38" fmla="*/ 7 w 43"/>
                  <a:gd name="T39" fmla="*/ 4 h 52"/>
                  <a:gd name="T40" fmla="*/ 7 w 43"/>
                  <a:gd name="T41" fmla="*/ 4 h 52"/>
                  <a:gd name="T42" fmla="*/ 6 w 43"/>
                  <a:gd name="T43" fmla="*/ 3 h 52"/>
                  <a:gd name="T44" fmla="*/ 6 w 43"/>
                  <a:gd name="T45" fmla="*/ 3 h 52"/>
                  <a:gd name="T46" fmla="*/ 5 w 43"/>
                  <a:gd name="T47" fmla="*/ 2 h 52"/>
                  <a:gd name="T48" fmla="*/ 3 w 43"/>
                  <a:gd name="T49" fmla="*/ 2 h 52"/>
                  <a:gd name="T50" fmla="*/ 2 w 43"/>
                  <a:gd name="T51" fmla="*/ 2 h 52"/>
                  <a:gd name="T52" fmla="*/ 2 w 43"/>
                  <a:gd name="T53" fmla="*/ 3 h 52"/>
                  <a:gd name="T54" fmla="*/ 1 w 43"/>
                  <a:gd name="T55" fmla="*/ 3 h 52"/>
                  <a:gd name="T56" fmla="*/ 0 w 43"/>
                  <a:gd name="T57" fmla="*/ 3 h 52"/>
                  <a:gd name="T58" fmla="*/ 0 w 43"/>
                  <a:gd name="T59" fmla="*/ 3 h 52"/>
                  <a:gd name="T60" fmla="*/ 0 w 43"/>
                  <a:gd name="T61" fmla="*/ 4 h 52"/>
                  <a:gd name="T62" fmla="*/ 0 w 43"/>
                  <a:gd name="T63" fmla="*/ 4 h 52"/>
                  <a:gd name="T64" fmla="*/ 0 w 43"/>
                  <a:gd name="T65" fmla="*/ 4 h 52"/>
                  <a:gd name="T66" fmla="*/ 0 w 43"/>
                  <a:gd name="T67" fmla="*/ 52 h 52"/>
                  <a:gd name="T68" fmla="*/ 7 w 43"/>
                  <a:gd name="T69" fmla="*/ 52 h 52"/>
                  <a:gd name="T70" fmla="*/ 7 w 43"/>
                  <a:gd name="T71" fmla="*/ 49 h 52"/>
                  <a:gd name="T72" fmla="*/ 7 w 43"/>
                  <a:gd name="T73" fmla="*/ 41 h 52"/>
                  <a:gd name="T74" fmla="*/ 7 w 43"/>
                  <a:gd name="T75" fmla="*/ 34 h 52"/>
                  <a:gd name="T76" fmla="*/ 7 w 43"/>
                  <a:gd name="T77" fmla="*/ 30 h 52"/>
                  <a:gd name="T78" fmla="*/ 8 w 43"/>
                  <a:gd name="T79" fmla="*/ 30 h 52"/>
                  <a:gd name="T80" fmla="*/ 10 w 43"/>
                  <a:gd name="T81" fmla="*/ 29 h 52"/>
                  <a:gd name="T82" fmla="*/ 12 w 43"/>
                  <a:gd name="T83" fmla="*/ 29 h 52"/>
                  <a:gd name="T84" fmla="*/ 14 w 43"/>
                  <a:gd name="T85" fmla="*/ 28 h 52"/>
                  <a:gd name="T86" fmla="*/ 16 w 43"/>
                  <a:gd name="T87" fmla="*/ 28 h 52"/>
                  <a:gd name="T88" fmla="*/ 19 w 43"/>
                  <a:gd name="T89" fmla="*/ 27 h 52"/>
                  <a:gd name="T90" fmla="*/ 21 w 43"/>
                  <a:gd name="T91" fmla="*/ 26 h 52"/>
                  <a:gd name="T92" fmla="*/ 24 w 43"/>
                  <a:gd name="T93" fmla="*/ 26 h 52"/>
                  <a:gd name="T94" fmla="*/ 26 w 43"/>
                  <a:gd name="T95" fmla="*/ 25 h 52"/>
                  <a:gd name="T96" fmla="*/ 29 w 43"/>
                  <a:gd name="T97" fmla="*/ 24 h 52"/>
                  <a:gd name="T98" fmla="*/ 32 w 43"/>
                  <a:gd name="T99" fmla="*/ 24 h 52"/>
                  <a:gd name="T100" fmla="*/ 34 w 43"/>
                  <a:gd name="T101" fmla="*/ 23 h 52"/>
                  <a:gd name="T102" fmla="*/ 37 w 43"/>
                  <a:gd name="T103" fmla="*/ 22 h 52"/>
                  <a:gd name="T104" fmla="*/ 39 w 43"/>
                  <a:gd name="T105" fmla="*/ 22 h 52"/>
                  <a:gd name="T106" fmla="*/ 41 w 43"/>
                  <a:gd name="T107" fmla="*/ 22 h 52"/>
                  <a:gd name="T108" fmla="*/ 43 w 43"/>
                  <a:gd name="T109" fmla="*/ 21 h 52"/>
                  <a:gd name="T110" fmla="*/ 43 w 43"/>
                  <a:gd name="T111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52">
                    <a:moveTo>
                      <a:pt x="43" y="2"/>
                    </a:moveTo>
                    <a:lnTo>
                      <a:pt x="42" y="1"/>
                    </a:lnTo>
                    <a:lnTo>
                      <a:pt x="40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3" y="0"/>
                    </a:lnTo>
                    <a:lnTo>
                      <a:pt x="30" y="0"/>
                    </a:lnTo>
                    <a:lnTo>
                      <a:pt x="27" y="0"/>
                    </a:lnTo>
                    <a:lnTo>
                      <a:pt x="24" y="1"/>
                    </a:lnTo>
                    <a:lnTo>
                      <a:pt x="21" y="2"/>
                    </a:lnTo>
                    <a:lnTo>
                      <a:pt x="18" y="2"/>
                    </a:lnTo>
                    <a:lnTo>
                      <a:pt x="15" y="3"/>
                    </a:lnTo>
                    <a:lnTo>
                      <a:pt x="12" y="4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52"/>
                    </a:lnTo>
                    <a:lnTo>
                      <a:pt x="7" y="52"/>
                    </a:lnTo>
                    <a:lnTo>
                      <a:pt x="7" y="49"/>
                    </a:lnTo>
                    <a:lnTo>
                      <a:pt x="7" y="41"/>
                    </a:lnTo>
                    <a:lnTo>
                      <a:pt x="7" y="34"/>
                    </a:lnTo>
                    <a:lnTo>
                      <a:pt x="7" y="30"/>
                    </a:lnTo>
                    <a:lnTo>
                      <a:pt x="8" y="30"/>
                    </a:lnTo>
                    <a:lnTo>
                      <a:pt x="10" y="29"/>
                    </a:lnTo>
                    <a:lnTo>
                      <a:pt x="12" y="29"/>
                    </a:lnTo>
                    <a:lnTo>
                      <a:pt x="14" y="28"/>
                    </a:lnTo>
                    <a:lnTo>
                      <a:pt x="16" y="28"/>
                    </a:lnTo>
                    <a:lnTo>
                      <a:pt x="19" y="27"/>
                    </a:lnTo>
                    <a:lnTo>
                      <a:pt x="21" y="26"/>
                    </a:lnTo>
                    <a:lnTo>
                      <a:pt x="24" y="26"/>
                    </a:lnTo>
                    <a:lnTo>
                      <a:pt x="26" y="25"/>
                    </a:lnTo>
                    <a:lnTo>
                      <a:pt x="29" y="24"/>
                    </a:lnTo>
                    <a:lnTo>
                      <a:pt x="32" y="24"/>
                    </a:lnTo>
                    <a:lnTo>
                      <a:pt x="34" y="23"/>
                    </a:lnTo>
                    <a:lnTo>
                      <a:pt x="37" y="22"/>
                    </a:lnTo>
                    <a:lnTo>
                      <a:pt x="39" y="22"/>
                    </a:lnTo>
                    <a:lnTo>
                      <a:pt x="41" y="22"/>
                    </a:lnTo>
                    <a:lnTo>
                      <a:pt x="43" y="21"/>
                    </a:ln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20" name="Freeform 258"/>
              <p:cNvSpPr>
                <a:spLocks/>
              </p:cNvSpPr>
              <p:nvPr/>
            </p:nvSpPr>
            <p:spPr bwMode="auto">
              <a:xfrm>
                <a:off x="921" y="2752"/>
                <a:ext cx="231" cy="47"/>
              </a:xfrm>
              <a:custGeom>
                <a:avLst/>
                <a:gdLst>
                  <a:gd name="T0" fmla="*/ 18 w 231"/>
                  <a:gd name="T1" fmla="*/ 7 h 47"/>
                  <a:gd name="T2" fmla="*/ 24 w 231"/>
                  <a:gd name="T3" fmla="*/ 6 h 47"/>
                  <a:gd name="T4" fmla="*/ 32 w 231"/>
                  <a:gd name="T5" fmla="*/ 5 h 47"/>
                  <a:gd name="T6" fmla="*/ 40 w 231"/>
                  <a:gd name="T7" fmla="*/ 4 h 47"/>
                  <a:gd name="T8" fmla="*/ 49 w 231"/>
                  <a:gd name="T9" fmla="*/ 3 h 47"/>
                  <a:gd name="T10" fmla="*/ 59 w 231"/>
                  <a:gd name="T11" fmla="*/ 2 h 47"/>
                  <a:gd name="T12" fmla="*/ 69 w 231"/>
                  <a:gd name="T13" fmla="*/ 1 h 47"/>
                  <a:gd name="T14" fmla="*/ 80 w 231"/>
                  <a:gd name="T15" fmla="*/ 1 h 47"/>
                  <a:gd name="T16" fmla="*/ 91 w 231"/>
                  <a:gd name="T17" fmla="*/ 0 h 47"/>
                  <a:gd name="T18" fmla="*/ 103 w 231"/>
                  <a:gd name="T19" fmla="*/ 0 h 47"/>
                  <a:gd name="T20" fmla="*/ 115 w 231"/>
                  <a:gd name="T21" fmla="*/ 0 h 47"/>
                  <a:gd name="T22" fmla="*/ 130 w 231"/>
                  <a:gd name="T23" fmla="*/ 0 h 47"/>
                  <a:gd name="T24" fmla="*/ 145 w 231"/>
                  <a:gd name="T25" fmla="*/ 0 h 47"/>
                  <a:gd name="T26" fmla="*/ 159 w 231"/>
                  <a:gd name="T27" fmla="*/ 1 h 47"/>
                  <a:gd name="T28" fmla="*/ 172 w 231"/>
                  <a:gd name="T29" fmla="*/ 2 h 47"/>
                  <a:gd name="T30" fmla="*/ 184 w 231"/>
                  <a:gd name="T31" fmla="*/ 3 h 47"/>
                  <a:gd name="T32" fmla="*/ 194 w 231"/>
                  <a:gd name="T33" fmla="*/ 4 h 47"/>
                  <a:gd name="T34" fmla="*/ 201 w 231"/>
                  <a:gd name="T35" fmla="*/ 5 h 47"/>
                  <a:gd name="T36" fmla="*/ 208 w 231"/>
                  <a:gd name="T37" fmla="*/ 6 h 47"/>
                  <a:gd name="T38" fmla="*/ 215 w 231"/>
                  <a:gd name="T39" fmla="*/ 7 h 47"/>
                  <a:gd name="T40" fmla="*/ 220 w 231"/>
                  <a:gd name="T41" fmla="*/ 9 h 47"/>
                  <a:gd name="T42" fmla="*/ 224 w 231"/>
                  <a:gd name="T43" fmla="*/ 10 h 47"/>
                  <a:gd name="T44" fmla="*/ 228 w 231"/>
                  <a:gd name="T45" fmla="*/ 12 h 47"/>
                  <a:gd name="T46" fmla="*/ 230 w 231"/>
                  <a:gd name="T47" fmla="*/ 15 h 47"/>
                  <a:gd name="T48" fmla="*/ 230 w 231"/>
                  <a:gd name="T49" fmla="*/ 31 h 47"/>
                  <a:gd name="T50" fmla="*/ 225 w 231"/>
                  <a:gd name="T51" fmla="*/ 35 h 47"/>
                  <a:gd name="T52" fmla="*/ 218 w 231"/>
                  <a:gd name="T53" fmla="*/ 38 h 47"/>
                  <a:gd name="T54" fmla="*/ 213 w 231"/>
                  <a:gd name="T55" fmla="*/ 39 h 47"/>
                  <a:gd name="T56" fmla="*/ 209 w 231"/>
                  <a:gd name="T57" fmla="*/ 40 h 47"/>
                  <a:gd name="T58" fmla="*/ 205 w 231"/>
                  <a:gd name="T59" fmla="*/ 41 h 47"/>
                  <a:gd name="T60" fmla="*/ 201 w 231"/>
                  <a:gd name="T61" fmla="*/ 42 h 47"/>
                  <a:gd name="T62" fmla="*/ 196 w 231"/>
                  <a:gd name="T63" fmla="*/ 42 h 47"/>
                  <a:gd name="T64" fmla="*/ 191 w 231"/>
                  <a:gd name="T65" fmla="*/ 43 h 47"/>
                  <a:gd name="T66" fmla="*/ 183 w 231"/>
                  <a:gd name="T67" fmla="*/ 44 h 47"/>
                  <a:gd name="T68" fmla="*/ 175 w 231"/>
                  <a:gd name="T69" fmla="*/ 45 h 47"/>
                  <a:gd name="T70" fmla="*/ 166 w 231"/>
                  <a:gd name="T71" fmla="*/ 45 h 47"/>
                  <a:gd name="T72" fmla="*/ 158 w 231"/>
                  <a:gd name="T73" fmla="*/ 46 h 47"/>
                  <a:gd name="T74" fmla="*/ 148 w 231"/>
                  <a:gd name="T75" fmla="*/ 46 h 47"/>
                  <a:gd name="T76" fmla="*/ 142 w 231"/>
                  <a:gd name="T77" fmla="*/ 46 h 47"/>
                  <a:gd name="T78" fmla="*/ 136 w 231"/>
                  <a:gd name="T79" fmla="*/ 47 h 47"/>
                  <a:gd name="T80" fmla="*/ 130 w 231"/>
                  <a:gd name="T81" fmla="*/ 47 h 47"/>
                  <a:gd name="T82" fmla="*/ 123 w 231"/>
                  <a:gd name="T83" fmla="*/ 47 h 47"/>
                  <a:gd name="T84" fmla="*/ 117 w 231"/>
                  <a:gd name="T85" fmla="*/ 47 h 47"/>
                  <a:gd name="T86" fmla="*/ 111 w 231"/>
                  <a:gd name="T87" fmla="*/ 47 h 47"/>
                  <a:gd name="T88" fmla="*/ 104 w 231"/>
                  <a:gd name="T89" fmla="*/ 47 h 47"/>
                  <a:gd name="T90" fmla="*/ 98 w 231"/>
                  <a:gd name="T91" fmla="*/ 47 h 47"/>
                  <a:gd name="T92" fmla="*/ 92 w 231"/>
                  <a:gd name="T93" fmla="*/ 47 h 47"/>
                  <a:gd name="T94" fmla="*/ 86 w 231"/>
                  <a:gd name="T95" fmla="*/ 46 h 47"/>
                  <a:gd name="T96" fmla="*/ 77 w 231"/>
                  <a:gd name="T97" fmla="*/ 46 h 47"/>
                  <a:gd name="T98" fmla="*/ 63 w 231"/>
                  <a:gd name="T99" fmla="*/ 45 h 47"/>
                  <a:gd name="T100" fmla="*/ 50 w 231"/>
                  <a:gd name="T101" fmla="*/ 44 h 47"/>
                  <a:gd name="T102" fmla="*/ 39 w 231"/>
                  <a:gd name="T103" fmla="*/ 43 h 47"/>
                  <a:gd name="T104" fmla="*/ 29 w 231"/>
                  <a:gd name="T105" fmla="*/ 42 h 47"/>
                  <a:gd name="T106" fmla="*/ 20 w 231"/>
                  <a:gd name="T107" fmla="*/ 40 h 47"/>
                  <a:gd name="T108" fmla="*/ 14 w 231"/>
                  <a:gd name="T109" fmla="*/ 38 h 47"/>
                  <a:gd name="T110" fmla="*/ 9 w 231"/>
                  <a:gd name="T111" fmla="*/ 37 h 47"/>
                  <a:gd name="T112" fmla="*/ 5 w 231"/>
                  <a:gd name="T113" fmla="*/ 35 h 47"/>
                  <a:gd name="T114" fmla="*/ 2 w 231"/>
                  <a:gd name="T115" fmla="*/ 33 h 47"/>
                  <a:gd name="T116" fmla="*/ 0 w 231"/>
                  <a:gd name="T117" fmla="*/ 31 h 47"/>
                  <a:gd name="T118" fmla="*/ 0 w 231"/>
                  <a:gd name="T119" fmla="*/ 14 h 47"/>
                  <a:gd name="T120" fmla="*/ 4 w 231"/>
                  <a:gd name="T121" fmla="*/ 11 h 47"/>
                  <a:gd name="T122" fmla="*/ 10 w 231"/>
                  <a:gd name="T123" fmla="*/ 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1" h="47">
                    <a:moveTo>
                      <a:pt x="14" y="8"/>
                    </a:moveTo>
                    <a:lnTo>
                      <a:pt x="16" y="7"/>
                    </a:lnTo>
                    <a:lnTo>
                      <a:pt x="18" y="7"/>
                    </a:lnTo>
                    <a:lnTo>
                      <a:pt x="20" y="7"/>
                    </a:lnTo>
                    <a:lnTo>
                      <a:pt x="22" y="6"/>
                    </a:lnTo>
                    <a:lnTo>
                      <a:pt x="24" y="6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32" y="5"/>
                    </a:lnTo>
                    <a:lnTo>
                      <a:pt x="34" y="4"/>
                    </a:lnTo>
                    <a:lnTo>
                      <a:pt x="37" y="4"/>
                    </a:lnTo>
                    <a:lnTo>
                      <a:pt x="40" y="4"/>
                    </a:lnTo>
                    <a:lnTo>
                      <a:pt x="43" y="3"/>
                    </a:lnTo>
                    <a:lnTo>
                      <a:pt x="46" y="3"/>
                    </a:lnTo>
                    <a:lnTo>
                      <a:pt x="49" y="3"/>
                    </a:lnTo>
                    <a:lnTo>
                      <a:pt x="52" y="2"/>
                    </a:lnTo>
                    <a:lnTo>
                      <a:pt x="56" y="2"/>
                    </a:lnTo>
                    <a:lnTo>
                      <a:pt x="59" y="2"/>
                    </a:lnTo>
                    <a:lnTo>
                      <a:pt x="62" y="2"/>
                    </a:lnTo>
                    <a:lnTo>
                      <a:pt x="66" y="1"/>
                    </a:lnTo>
                    <a:lnTo>
                      <a:pt x="69" y="1"/>
                    </a:lnTo>
                    <a:lnTo>
                      <a:pt x="73" y="1"/>
                    </a:lnTo>
                    <a:lnTo>
                      <a:pt x="76" y="1"/>
                    </a:lnTo>
                    <a:lnTo>
                      <a:pt x="80" y="1"/>
                    </a:lnTo>
                    <a:lnTo>
                      <a:pt x="84" y="1"/>
                    </a:lnTo>
                    <a:lnTo>
                      <a:pt x="87" y="0"/>
                    </a:lnTo>
                    <a:lnTo>
                      <a:pt x="91" y="0"/>
                    </a:lnTo>
                    <a:lnTo>
                      <a:pt x="95" y="0"/>
                    </a:lnTo>
                    <a:lnTo>
                      <a:pt x="99" y="0"/>
                    </a:lnTo>
                    <a:lnTo>
                      <a:pt x="103" y="0"/>
                    </a:lnTo>
                    <a:lnTo>
                      <a:pt x="107" y="0"/>
                    </a:lnTo>
                    <a:lnTo>
                      <a:pt x="111" y="0"/>
                    </a:lnTo>
                    <a:lnTo>
                      <a:pt x="115" y="0"/>
                    </a:lnTo>
                    <a:lnTo>
                      <a:pt x="120" y="0"/>
                    </a:lnTo>
                    <a:lnTo>
                      <a:pt x="125" y="0"/>
                    </a:lnTo>
                    <a:lnTo>
                      <a:pt x="130" y="0"/>
                    </a:lnTo>
                    <a:lnTo>
                      <a:pt x="135" y="0"/>
                    </a:lnTo>
                    <a:lnTo>
                      <a:pt x="140" y="0"/>
                    </a:lnTo>
                    <a:lnTo>
                      <a:pt x="145" y="0"/>
                    </a:lnTo>
                    <a:lnTo>
                      <a:pt x="150" y="1"/>
                    </a:lnTo>
                    <a:lnTo>
                      <a:pt x="154" y="1"/>
                    </a:lnTo>
                    <a:lnTo>
                      <a:pt x="159" y="1"/>
                    </a:lnTo>
                    <a:lnTo>
                      <a:pt x="163" y="1"/>
                    </a:lnTo>
                    <a:lnTo>
                      <a:pt x="168" y="2"/>
                    </a:lnTo>
                    <a:lnTo>
                      <a:pt x="172" y="2"/>
                    </a:lnTo>
                    <a:lnTo>
                      <a:pt x="176" y="2"/>
                    </a:lnTo>
                    <a:lnTo>
                      <a:pt x="180" y="3"/>
                    </a:lnTo>
                    <a:lnTo>
                      <a:pt x="184" y="3"/>
                    </a:lnTo>
                    <a:lnTo>
                      <a:pt x="188" y="3"/>
                    </a:lnTo>
                    <a:lnTo>
                      <a:pt x="191" y="4"/>
                    </a:lnTo>
                    <a:lnTo>
                      <a:pt x="194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4" y="5"/>
                    </a:lnTo>
                    <a:lnTo>
                      <a:pt x="206" y="6"/>
                    </a:lnTo>
                    <a:lnTo>
                      <a:pt x="208" y="6"/>
                    </a:lnTo>
                    <a:lnTo>
                      <a:pt x="211" y="7"/>
                    </a:lnTo>
                    <a:lnTo>
                      <a:pt x="213" y="7"/>
                    </a:lnTo>
                    <a:lnTo>
                      <a:pt x="215" y="7"/>
                    </a:lnTo>
                    <a:lnTo>
                      <a:pt x="216" y="8"/>
                    </a:lnTo>
                    <a:lnTo>
                      <a:pt x="218" y="8"/>
                    </a:lnTo>
                    <a:lnTo>
                      <a:pt x="220" y="9"/>
                    </a:lnTo>
                    <a:lnTo>
                      <a:pt x="221" y="9"/>
                    </a:lnTo>
                    <a:lnTo>
                      <a:pt x="223" y="10"/>
                    </a:lnTo>
                    <a:lnTo>
                      <a:pt x="224" y="10"/>
                    </a:lnTo>
                    <a:lnTo>
                      <a:pt x="226" y="11"/>
                    </a:lnTo>
                    <a:lnTo>
                      <a:pt x="227" y="12"/>
                    </a:lnTo>
                    <a:lnTo>
                      <a:pt x="228" y="12"/>
                    </a:lnTo>
                    <a:lnTo>
                      <a:pt x="229" y="13"/>
                    </a:lnTo>
                    <a:lnTo>
                      <a:pt x="230" y="14"/>
                    </a:lnTo>
                    <a:lnTo>
                      <a:pt x="230" y="15"/>
                    </a:lnTo>
                    <a:lnTo>
                      <a:pt x="231" y="16"/>
                    </a:lnTo>
                    <a:lnTo>
                      <a:pt x="231" y="30"/>
                    </a:lnTo>
                    <a:lnTo>
                      <a:pt x="230" y="31"/>
                    </a:lnTo>
                    <a:lnTo>
                      <a:pt x="229" y="32"/>
                    </a:lnTo>
                    <a:lnTo>
                      <a:pt x="227" y="33"/>
                    </a:lnTo>
                    <a:lnTo>
                      <a:pt x="225" y="35"/>
                    </a:lnTo>
                    <a:lnTo>
                      <a:pt x="222" y="36"/>
                    </a:lnTo>
                    <a:lnTo>
                      <a:pt x="220" y="37"/>
                    </a:lnTo>
                    <a:lnTo>
                      <a:pt x="218" y="38"/>
                    </a:lnTo>
                    <a:lnTo>
                      <a:pt x="216" y="39"/>
                    </a:lnTo>
                    <a:lnTo>
                      <a:pt x="214" y="39"/>
                    </a:lnTo>
                    <a:lnTo>
                      <a:pt x="213" y="39"/>
                    </a:lnTo>
                    <a:lnTo>
                      <a:pt x="212" y="39"/>
                    </a:lnTo>
                    <a:lnTo>
                      <a:pt x="211" y="40"/>
                    </a:lnTo>
                    <a:lnTo>
                      <a:pt x="209" y="40"/>
                    </a:lnTo>
                    <a:lnTo>
                      <a:pt x="208" y="40"/>
                    </a:lnTo>
                    <a:lnTo>
                      <a:pt x="207" y="41"/>
                    </a:lnTo>
                    <a:lnTo>
                      <a:pt x="205" y="41"/>
                    </a:lnTo>
                    <a:lnTo>
                      <a:pt x="204" y="41"/>
                    </a:lnTo>
                    <a:lnTo>
                      <a:pt x="202" y="41"/>
                    </a:lnTo>
                    <a:lnTo>
                      <a:pt x="201" y="42"/>
                    </a:lnTo>
                    <a:lnTo>
                      <a:pt x="200" y="42"/>
                    </a:lnTo>
                    <a:lnTo>
                      <a:pt x="198" y="42"/>
                    </a:lnTo>
                    <a:lnTo>
                      <a:pt x="196" y="42"/>
                    </a:lnTo>
                    <a:lnTo>
                      <a:pt x="195" y="43"/>
                    </a:lnTo>
                    <a:lnTo>
                      <a:pt x="193" y="43"/>
                    </a:lnTo>
                    <a:lnTo>
                      <a:pt x="191" y="43"/>
                    </a:lnTo>
                    <a:lnTo>
                      <a:pt x="188" y="43"/>
                    </a:lnTo>
                    <a:lnTo>
                      <a:pt x="186" y="44"/>
                    </a:lnTo>
                    <a:lnTo>
                      <a:pt x="183" y="44"/>
                    </a:lnTo>
                    <a:lnTo>
                      <a:pt x="180" y="44"/>
                    </a:lnTo>
                    <a:lnTo>
                      <a:pt x="178" y="44"/>
                    </a:lnTo>
                    <a:lnTo>
                      <a:pt x="175" y="45"/>
                    </a:lnTo>
                    <a:lnTo>
                      <a:pt x="172" y="45"/>
                    </a:lnTo>
                    <a:lnTo>
                      <a:pt x="169" y="45"/>
                    </a:lnTo>
                    <a:lnTo>
                      <a:pt x="166" y="45"/>
                    </a:lnTo>
                    <a:lnTo>
                      <a:pt x="163" y="45"/>
                    </a:lnTo>
                    <a:lnTo>
                      <a:pt x="160" y="46"/>
                    </a:lnTo>
                    <a:lnTo>
                      <a:pt x="158" y="46"/>
                    </a:lnTo>
                    <a:lnTo>
                      <a:pt x="154" y="46"/>
                    </a:lnTo>
                    <a:lnTo>
                      <a:pt x="151" y="46"/>
                    </a:lnTo>
                    <a:lnTo>
                      <a:pt x="148" y="46"/>
                    </a:lnTo>
                    <a:lnTo>
                      <a:pt x="146" y="46"/>
                    </a:lnTo>
                    <a:lnTo>
                      <a:pt x="144" y="46"/>
                    </a:lnTo>
                    <a:lnTo>
                      <a:pt x="142" y="46"/>
                    </a:lnTo>
                    <a:lnTo>
                      <a:pt x="140" y="47"/>
                    </a:lnTo>
                    <a:lnTo>
                      <a:pt x="138" y="47"/>
                    </a:lnTo>
                    <a:lnTo>
                      <a:pt x="136" y="47"/>
                    </a:lnTo>
                    <a:lnTo>
                      <a:pt x="134" y="47"/>
                    </a:lnTo>
                    <a:lnTo>
                      <a:pt x="132" y="47"/>
                    </a:lnTo>
                    <a:lnTo>
                      <a:pt x="130" y="47"/>
                    </a:lnTo>
                    <a:lnTo>
                      <a:pt x="128" y="47"/>
                    </a:lnTo>
                    <a:lnTo>
                      <a:pt x="126" y="47"/>
                    </a:lnTo>
                    <a:lnTo>
                      <a:pt x="123" y="47"/>
                    </a:lnTo>
                    <a:lnTo>
                      <a:pt x="121" y="47"/>
                    </a:lnTo>
                    <a:lnTo>
                      <a:pt x="119" y="47"/>
                    </a:lnTo>
                    <a:lnTo>
                      <a:pt x="117" y="47"/>
                    </a:lnTo>
                    <a:lnTo>
                      <a:pt x="115" y="47"/>
                    </a:lnTo>
                    <a:lnTo>
                      <a:pt x="113" y="47"/>
                    </a:lnTo>
                    <a:lnTo>
                      <a:pt x="111" y="47"/>
                    </a:lnTo>
                    <a:lnTo>
                      <a:pt x="109" y="47"/>
                    </a:lnTo>
                    <a:lnTo>
                      <a:pt x="106" y="47"/>
                    </a:lnTo>
                    <a:lnTo>
                      <a:pt x="104" y="47"/>
                    </a:lnTo>
                    <a:lnTo>
                      <a:pt x="102" y="47"/>
                    </a:lnTo>
                    <a:lnTo>
                      <a:pt x="100" y="47"/>
                    </a:lnTo>
                    <a:lnTo>
                      <a:pt x="98" y="47"/>
                    </a:lnTo>
                    <a:lnTo>
                      <a:pt x="96" y="47"/>
                    </a:lnTo>
                    <a:lnTo>
                      <a:pt x="94" y="47"/>
                    </a:lnTo>
                    <a:lnTo>
                      <a:pt x="92" y="47"/>
                    </a:lnTo>
                    <a:lnTo>
                      <a:pt x="90" y="47"/>
                    </a:lnTo>
                    <a:lnTo>
                      <a:pt x="88" y="46"/>
                    </a:lnTo>
                    <a:lnTo>
                      <a:pt x="86" y="46"/>
                    </a:lnTo>
                    <a:lnTo>
                      <a:pt x="84" y="46"/>
                    </a:lnTo>
                    <a:lnTo>
                      <a:pt x="82" y="46"/>
                    </a:lnTo>
                    <a:lnTo>
                      <a:pt x="77" y="46"/>
                    </a:lnTo>
                    <a:lnTo>
                      <a:pt x="72" y="46"/>
                    </a:lnTo>
                    <a:lnTo>
                      <a:pt x="67" y="46"/>
                    </a:lnTo>
                    <a:lnTo>
                      <a:pt x="63" y="45"/>
                    </a:lnTo>
                    <a:lnTo>
                      <a:pt x="58" y="45"/>
                    </a:lnTo>
                    <a:lnTo>
                      <a:pt x="54" y="45"/>
                    </a:lnTo>
                    <a:lnTo>
                      <a:pt x="50" y="44"/>
                    </a:lnTo>
                    <a:lnTo>
                      <a:pt x="46" y="44"/>
                    </a:lnTo>
                    <a:lnTo>
                      <a:pt x="43" y="44"/>
                    </a:lnTo>
                    <a:lnTo>
                      <a:pt x="39" y="43"/>
                    </a:lnTo>
                    <a:lnTo>
                      <a:pt x="35" y="43"/>
                    </a:lnTo>
                    <a:lnTo>
                      <a:pt x="32" y="42"/>
                    </a:lnTo>
                    <a:lnTo>
                      <a:pt x="29" y="42"/>
                    </a:lnTo>
                    <a:lnTo>
                      <a:pt x="26" y="41"/>
                    </a:lnTo>
                    <a:lnTo>
                      <a:pt x="23" y="40"/>
                    </a:lnTo>
                    <a:lnTo>
                      <a:pt x="20" y="40"/>
                    </a:lnTo>
                    <a:lnTo>
                      <a:pt x="18" y="39"/>
                    </a:lnTo>
                    <a:lnTo>
                      <a:pt x="16" y="39"/>
                    </a:lnTo>
                    <a:lnTo>
                      <a:pt x="14" y="38"/>
                    </a:lnTo>
                    <a:lnTo>
                      <a:pt x="12" y="38"/>
                    </a:lnTo>
                    <a:lnTo>
                      <a:pt x="10" y="37"/>
                    </a:lnTo>
                    <a:lnTo>
                      <a:pt x="9" y="37"/>
                    </a:lnTo>
                    <a:lnTo>
                      <a:pt x="7" y="36"/>
                    </a:lnTo>
                    <a:lnTo>
                      <a:pt x="6" y="35"/>
                    </a:lnTo>
                    <a:lnTo>
                      <a:pt x="5" y="35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2" y="33"/>
                    </a:lnTo>
                    <a:lnTo>
                      <a:pt x="1" y="32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0" y="30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1" y="13"/>
                    </a:lnTo>
                    <a:lnTo>
                      <a:pt x="2" y="12"/>
                    </a:lnTo>
                    <a:lnTo>
                      <a:pt x="4" y="11"/>
                    </a:lnTo>
                    <a:lnTo>
                      <a:pt x="5" y="10"/>
                    </a:lnTo>
                    <a:lnTo>
                      <a:pt x="7" y="9"/>
                    </a:lnTo>
                    <a:lnTo>
                      <a:pt x="10" y="9"/>
                    </a:ln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21" name="Freeform 259"/>
              <p:cNvSpPr>
                <a:spLocks/>
              </p:cNvSpPr>
              <p:nvPr/>
            </p:nvSpPr>
            <p:spPr bwMode="auto">
              <a:xfrm>
                <a:off x="925" y="2755"/>
                <a:ext cx="222" cy="27"/>
              </a:xfrm>
              <a:custGeom>
                <a:avLst/>
                <a:gdLst>
                  <a:gd name="T0" fmla="*/ 211 w 222"/>
                  <a:gd name="T1" fmla="*/ 19 h 27"/>
                  <a:gd name="T2" fmla="*/ 200 w 222"/>
                  <a:gd name="T3" fmla="*/ 21 h 27"/>
                  <a:gd name="T4" fmla="*/ 187 w 222"/>
                  <a:gd name="T5" fmla="*/ 23 h 27"/>
                  <a:gd name="T6" fmla="*/ 172 w 222"/>
                  <a:gd name="T7" fmla="*/ 25 h 27"/>
                  <a:gd name="T8" fmla="*/ 154 w 222"/>
                  <a:gd name="T9" fmla="*/ 26 h 27"/>
                  <a:gd name="T10" fmla="*/ 140 w 222"/>
                  <a:gd name="T11" fmla="*/ 27 h 27"/>
                  <a:gd name="T12" fmla="*/ 134 w 222"/>
                  <a:gd name="T13" fmla="*/ 27 h 27"/>
                  <a:gd name="T14" fmla="*/ 129 w 222"/>
                  <a:gd name="T15" fmla="*/ 27 h 27"/>
                  <a:gd name="T16" fmla="*/ 123 w 222"/>
                  <a:gd name="T17" fmla="*/ 27 h 27"/>
                  <a:gd name="T18" fmla="*/ 117 w 222"/>
                  <a:gd name="T19" fmla="*/ 27 h 27"/>
                  <a:gd name="T20" fmla="*/ 111 w 222"/>
                  <a:gd name="T21" fmla="*/ 27 h 27"/>
                  <a:gd name="T22" fmla="*/ 103 w 222"/>
                  <a:gd name="T23" fmla="*/ 27 h 27"/>
                  <a:gd name="T24" fmla="*/ 94 w 222"/>
                  <a:gd name="T25" fmla="*/ 27 h 27"/>
                  <a:gd name="T26" fmla="*/ 86 w 222"/>
                  <a:gd name="T27" fmla="*/ 27 h 27"/>
                  <a:gd name="T28" fmla="*/ 78 w 222"/>
                  <a:gd name="T29" fmla="*/ 26 h 27"/>
                  <a:gd name="T30" fmla="*/ 71 w 222"/>
                  <a:gd name="T31" fmla="*/ 26 h 27"/>
                  <a:gd name="T32" fmla="*/ 61 w 222"/>
                  <a:gd name="T33" fmla="*/ 25 h 27"/>
                  <a:gd name="T34" fmla="*/ 52 w 222"/>
                  <a:gd name="T35" fmla="*/ 25 h 27"/>
                  <a:gd name="T36" fmla="*/ 43 w 222"/>
                  <a:gd name="T37" fmla="*/ 24 h 27"/>
                  <a:gd name="T38" fmla="*/ 35 w 222"/>
                  <a:gd name="T39" fmla="*/ 23 h 27"/>
                  <a:gd name="T40" fmla="*/ 27 w 222"/>
                  <a:gd name="T41" fmla="*/ 22 h 27"/>
                  <a:gd name="T42" fmla="*/ 21 w 222"/>
                  <a:gd name="T43" fmla="*/ 21 h 27"/>
                  <a:gd name="T44" fmla="*/ 17 w 222"/>
                  <a:gd name="T45" fmla="*/ 21 h 27"/>
                  <a:gd name="T46" fmla="*/ 14 w 222"/>
                  <a:gd name="T47" fmla="*/ 20 h 27"/>
                  <a:gd name="T48" fmla="*/ 7 w 222"/>
                  <a:gd name="T49" fmla="*/ 18 h 27"/>
                  <a:gd name="T50" fmla="*/ 2 w 222"/>
                  <a:gd name="T51" fmla="*/ 16 h 27"/>
                  <a:gd name="T52" fmla="*/ 0 w 222"/>
                  <a:gd name="T53" fmla="*/ 13 h 27"/>
                  <a:gd name="T54" fmla="*/ 1 w 222"/>
                  <a:gd name="T55" fmla="*/ 11 h 27"/>
                  <a:gd name="T56" fmla="*/ 5 w 222"/>
                  <a:gd name="T57" fmla="*/ 9 h 27"/>
                  <a:gd name="T58" fmla="*/ 12 w 222"/>
                  <a:gd name="T59" fmla="*/ 7 h 27"/>
                  <a:gd name="T60" fmla="*/ 21 w 222"/>
                  <a:gd name="T61" fmla="*/ 5 h 27"/>
                  <a:gd name="T62" fmla="*/ 32 w 222"/>
                  <a:gd name="T63" fmla="*/ 4 h 27"/>
                  <a:gd name="T64" fmla="*/ 43 w 222"/>
                  <a:gd name="T65" fmla="*/ 2 h 27"/>
                  <a:gd name="T66" fmla="*/ 56 w 222"/>
                  <a:gd name="T67" fmla="*/ 1 h 27"/>
                  <a:gd name="T68" fmla="*/ 70 w 222"/>
                  <a:gd name="T69" fmla="*/ 1 h 27"/>
                  <a:gd name="T70" fmla="*/ 85 w 222"/>
                  <a:gd name="T71" fmla="*/ 0 h 27"/>
                  <a:gd name="T72" fmla="*/ 100 w 222"/>
                  <a:gd name="T73" fmla="*/ 0 h 27"/>
                  <a:gd name="T74" fmla="*/ 116 w 222"/>
                  <a:gd name="T75" fmla="*/ 0 h 27"/>
                  <a:gd name="T76" fmla="*/ 128 w 222"/>
                  <a:gd name="T77" fmla="*/ 0 h 27"/>
                  <a:gd name="T78" fmla="*/ 141 w 222"/>
                  <a:gd name="T79" fmla="*/ 0 h 27"/>
                  <a:gd name="T80" fmla="*/ 153 w 222"/>
                  <a:gd name="T81" fmla="*/ 1 h 27"/>
                  <a:gd name="T82" fmla="*/ 164 w 222"/>
                  <a:gd name="T83" fmla="*/ 1 h 27"/>
                  <a:gd name="T84" fmla="*/ 175 w 222"/>
                  <a:gd name="T85" fmla="*/ 2 h 27"/>
                  <a:gd name="T86" fmla="*/ 185 w 222"/>
                  <a:gd name="T87" fmla="*/ 3 h 27"/>
                  <a:gd name="T88" fmla="*/ 193 w 222"/>
                  <a:gd name="T89" fmla="*/ 4 h 27"/>
                  <a:gd name="T90" fmla="*/ 201 w 222"/>
                  <a:gd name="T91" fmla="*/ 5 h 27"/>
                  <a:gd name="T92" fmla="*/ 208 w 222"/>
                  <a:gd name="T93" fmla="*/ 7 h 27"/>
                  <a:gd name="T94" fmla="*/ 214 w 222"/>
                  <a:gd name="T95" fmla="*/ 8 h 27"/>
                  <a:gd name="T96" fmla="*/ 218 w 222"/>
                  <a:gd name="T97" fmla="*/ 10 h 27"/>
                  <a:gd name="T98" fmla="*/ 221 w 222"/>
                  <a:gd name="T99" fmla="*/ 11 h 27"/>
                  <a:gd name="T100" fmla="*/ 222 w 222"/>
                  <a:gd name="T101" fmla="*/ 13 h 27"/>
                  <a:gd name="T102" fmla="*/ 222 w 222"/>
                  <a:gd name="T103" fmla="*/ 15 h 27"/>
                  <a:gd name="T104" fmla="*/ 219 w 222"/>
                  <a:gd name="T105" fmla="*/ 1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2" h="27">
                    <a:moveTo>
                      <a:pt x="216" y="18"/>
                    </a:moveTo>
                    <a:lnTo>
                      <a:pt x="214" y="19"/>
                    </a:lnTo>
                    <a:lnTo>
                      <a:pt x="211" y="19"/>
                    </a:lnTo>
                    <a:lnTo>
                      <a:pt x="208" y="20"/>
                    </a:lnTo>
                    <a:lnTo>
                      <a:pt x="204" y="21"/>
                    </a:lnTo>
                    <a:lnTo>
                      <a:pt x="200" y="21"/>
                    </a:lnTo>
                    <a:lnTo>
                      <a:pt x="196" y="22"/>
                    </a:lnTo>
                    <a:lnTo>
                      <a:pt x="192" y="23"/>
                    </a:lnTo>
                    <a:lnTo>
                      <a:pt x="187" y="23"/>
                    </a:lnTo>
                    <a:lnTo>
                      <a:pt x="182" y="24"/>
                    </a:lnTo>
                    <a:lnTo>
                      <a:pt x="177" y="24"/>
                    </a:lnTo>
                    <a:lnTo>
                      <a:pt x="172" y="25"/>
                    </a:lnTo>
                    <a:lnTo>
                      <a:pt x="166" y="25"/>
                    </a:lnTo>
                    <a:lnTo>
                      <a:pt x="160" y="25"/>
                    </a:lnTo>
                    <a:lnTo>
                      <a:pt x="154" y="26"/>
                    </a:lnTo>
                    <a:lnTo>
                      <a:pt x="148" y="26"/>
                    </a:lnTo>
                    <a:lnTo>
                      <a:pt x="142" y="26"/>
                    </a:lnTo>
                    <a:lnTo>
                      <a:pt x="140" y="27"/>
                    </a:lnTo>
                    <a:lnTo>
                      <a:pt x="138" y="27"/>
                    </a:lnTo>
                    <a:lnTo>
                      <a:pt x="136" y="27"/>
                    </a:lnTo>
                    <a:lnTo>
                      <a:pt x="134" y="27"/>
                    </a:lnTo>
                    <a:lnTo>
                      <a:pt x="132" y="27"/>
                    </a:lnTo>
                    <a:lnTo>
                      <a:pt x="131" y="27"/>
                    </a:lnTo>
                    <a:lnTo>
                      <a:pt x="129" y="27"/>
                    </a:lnTo>
                    <a:lnTo>
                      <a:pt x="127" y="27"/>
                    </a:lnTo>
                    <a:lnTo>
                      <a:pt x="125" y="27"/>
                    </a:lnTo>
                    <a:lnTo>
                      <a:pt x="123" y="27"/>
                    </a:lnTo>
                    <a:lnTo>
                      <a:pt x="121" y="27"/>
                    </a:lnTo>
                    <a:lnTo>
                      <a:pt x="119" y="27"/>
                    </a:lnTo>
                    <a:lnTo>
                      <a:pt x="117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11" y="27"/>
                    </a:lnTo>
                    <a:lnTo>
                      <a:pt x="108" y="27"/>
                    </a:lnTo>
                    <a:lnTo>
                      <a:pt x="105" y="27"/>
                    </a:lnTo>
                    <a:lnTo>
                      <a:pt x="103" y="27"/>
                    </a:lnTo>
                    <a:lnTo>
                      <a:pt x="100" y="27"/>
                    </a:lnTo>
                    <a:lnTo>
                      <a:pt x="97" y="27"/>
                    </a:lnTo>
                    <a:lnTo>
                      <a:pt x="94" y="27"/>
                    </a:lnTo>
                    <a:lnTo>
                      <a:pt x="91" y="27"/>
                    </a:lnTo>
                    <a:lnTo>
                      <a:pt x="89" y="27"/>
                    </a:lnTo>
                    <a:lnTo>
                      <a:pt x="86" y="27"/>
                    </a:lnTo>
                    <a:lnTo>
                      <a:pt x="84" y="26"/>
                    </a:lnTo>
                    <a:lnTo>
                      <a:pt x="81" y="26"/>
                    </a:lnTo>
                    <a:lnTo>
                      <a:pt x="78" y="26"/>
                    </a:lnTo>
                    <a:lnTo>
                      <a:pt x="76" y="26"/>
                    </a:lnTo>
                    <a:lnTo>
                      <a:pt x="73" y="26"/>
                    </a:lnTo>
                    <a:lnTo>
                      <a:pt x="71" y="26"/>
                    </a:lnTo>
                    <a:lnTo>
                      <a:pt x="68" y="26"/>
                    </a:lnTo>
                    <a:lnTo>
                      <a:pt x="65" y="26"/>
                    </a:lnTo>
                    <a:lnTo>
                      <a:pt x="61" y="25"/>
                    </a:lnTo>
                    <a:lnTo>
                      <a:pt x="58" y="25"/>
                    </a:lnTo>
                    <a:lnTo>
                      <a:pt x="55" y="25"/>
                    </a:lnTo>
                    <a:lnTo>
                      <a:pt x="52" y="25"/>
                    </a:lnTo>
                    <a:lnTo>
                      <a:pt x="49" y="25"/>
                    </a:lnTo>
                    <a:lnTo>
                      <a:pt x="46" y="24"/>
                    </a:lnTo>
                    <a:lnTo>
                      <a:pt x="43" y="24"/>
                    </a:lnTo>
                    <a:lnTo>
                      <a:pt x="40" y="24"/>
                    </a:lnTo>
                    <a:lnTo>
                      <a:pt x="37" y="23"/>
                    </a:lnTo>
                    <a:lnTo>
                      <a:pt x="35" y="23"/>
                    </a:lnTo>
                    <a:lnTo>
                      <a:pt x="32" y="23"/>
                    </a:lnTo>
                    <a:lnTo>
                      <a:pt x="30" y="23"/>
                    </a:lnTo>
                    <a:lnTo>
                      <a:pt x="27" y="22"/>
                    </a:lnTo>
                    <a:lnTo>
                      <a:pt x="25" y="22"/>
                    </a:lnTo>
                    <a:lnTo>
                      <a:pt x="23" y="22"/>
                    </a:lnTo>
                    <a:lnTo>
                      <a:pt x="21" y="21"/>
                    </a:lnTo>
                    <a:lnTo>
                      <a:pt x="20" y="21"/>
                    </a:lnTo>
                    <a:lnTo>
                      <a:pt x="19" y="21"/>
                    </a:lnTo>
                    <a:lnTo>
                      <a:pt x="17" y="21"/>
                    </a:lnTo>
                    <a:lnTo>
                      <a:pt x="16" y="20"/>
                    </a:lnTo>
                    <a:lnTo>
                      <a:pt x="15" y="20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0" y="19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3" y="17"/>
                    </a:lnTo>
                    <a:lnTo>
                      <a:pt x="2" y="16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1" y="11"/>
                    </a:lnTo>
                    <a:lnTo>
                      <a:pt x="2" y="10"/>
                    </a:lnTo>
                    <a:lnTo>
                      <a:pt x="3" y="10"/>
                    </a:lnTo>
                    <a:lnTo>
                      <a:pt x="5" y="9"/>
                    </a:lnTo>
                    <a:lnTo>
                      <a:pt x="7" y="8"/>
                    </a:lnTo>
                    <a:lnTo>
                      <a:pt x="9" y="8"/>
                    </a:lnTo>
                    <a:lnTo>
                      <a:pt x="12" y="7"/>
                    </a:lnTo>
                    <a:lnTo>
                      <a:pt x="14" y="6"/>
                    </a:lnTo>
                    <a:lnTo>
                      <a:pt x="17" y="6"/>
                    </a:lnTo>
                    <a:lnTo>
                      <a:pt x="21" y="5"/>
                    </a:lnTo>
                    <a:lnTo>
                      <a:pt x="24" y="5"/>
                    </a:lnTo>
                    <a:lnTo>
                      <a:pt x="28" y="4"/>
                    </a:lnTo>
                    <a:lnTo>
                      <a:pt x="32" y="4"/>
                    </a:lnTo>
                    <a:lnTo>
                      <a:pt x="36" y="3"/>
                    </a:lnTo>
                    <a:lnTo>
                      <a:pt x="39" y="3"/>
                    </a:lnTo>
                    <a:lnTo>
                      <a:pt x="43" y="2"/>
                    </a:lnTo>
                    <a:lnTo>
                      <a:pt x="47" y="2"/>
                    </a:lnTo>
                    <a:lnTo>
                      <a:pt x="52" y="2"/>
                    </a:lnTo>
                    <a:lnTo>
                      <a:pt x="56" y="1"/>
                    </a:lnTo>
                    <a:lnTo>
                      <a:pt x="61" y="1"/>
                    </a:lnTo>
                    <a:lnTo>
                      <a:pt x="65" y="1"/>
                    </a:lnTo>
                    <a:lnTo>
                      <a:pt x="70" y="1"/>
                    </a:lnTo>
                    <a:lnTo>
                      <a:pt x="75" y="0"/>
                    </a:lnTo>
                    <a:lnTo>
                      <a:pt x="80" y="0"/>
                    </a:lnTo>
                    <a:lnTo>
                      <a:pt x="85" y="0"/>
                    </a:lnTo>
                    <a:lnTo>
                      <a:pt x="90" y="0"/>
                    </a:lnTo>
                    <a:lnTo>
                      <a:pt x="95" y="0"/>
                    </a:lnTo>
                    <a:lnTo>
                      <a:pt x="100" y="0"/>
                    </a:lnTo>
                    <a:lnTo>
                      <a:pt x="106" y="0"/>
                    </a:lnTo>
                    <a:lnTo>
                      <a:pt x="111" y="0"/>
                    </a:lnTo>
                    <a:lnTo>
                      <a:pt x="116" y="0"/>
                    </a:lnTo>
                    <a:lnTo>
                      <a:pt x="120" y="0"/>
                    </a:lnTo>
                    <a:lnTo>
                      <a:pt x="124" y="0"/>
                    </a:lnTo>
                    <a:lnTo>
                      <a:pt x="128" y="0"/>
                    </a:lnTo>
                    <a:lnTo>
                      <a:pt x="133" y="0"/>
                    </a:lnTo>
                    <a:lnTo>
                      <a:pt x="137" y="0"/>
                    </a:lnTo>
                    <a:lnTo>
                      <a:pt x="141" y="0"/>
                    </a:lnTo>
                    <a:lnTo>
                      <a:pt x="145" y="0"/>
                    </a:lnTo>
                    <a:lnTo>
                      <a:pt x="149" y="0"/>
                    </a:lnTo>
                    <a:lnTo>
                      <a:pt x="153" y="1"/>
                    </a:lnTo>
                    <a:lnTo>
                      <a:pt x="157" y="1"/>
                    </a:lnTo>
                    <a:lnTo>
                      <a:pt x="161" y="1"/>
                    </a:lnTo>
                    <a:lnTo>
                      <a:pt x="164" y="1"/>
                    </a:lnTo>
                    <a:lnTo>
                      <a:pt x="168" y="2"/>
                    </a:lnTo>
                    <a:lnTo>
                      <a:pt x="171" y="2"/>
                    </a:lnTo>
                    <a:lnTo>
                      <a:pt x="175" y="2"/>
                    </a:lnTo>
                    <a:lnTo>
                      <a:pt x="178" y="2"/>
                    </a:lnTo>
                    <a:lnTo>
                      <a:pt x="181" y="3"/>
                    </a:lnTo>
                    <a:lnTo>
                      <a:pt x="185" y="3"/>
                    </a:lnTo>
                    <a:lnTo>
                      <a:pt x="188" y="3"/>
                    </a:lnTo>
                    <a:lnTo>
                      <a:pt x="191" y="4"/>
                    </a:lnTo>
                    <a:lnTo>
                      <a:pt x="193" y="4"/>
                    </a:lnTo>
                    <a:lnTo>
                      <a:pt x="196" y="4"/>
                    </a:lnTo>
                    <a:lnTo>
                      <a:pt x="199" y="5"/>
                    </a:lnTo>
                    <a:lnTo>
                      <a:pt x="201" y="5"/>
                    </a:lnTo>
                    <a:lnTo>
                      <a:pt x="204" y="6"/>
                    </a:lnTo>
                    <a:lnTo>
                      <a:pt x="206" y="6"/>
                    </a:lnTo>
                    <a:lnTo>
                      <a:pt x="208" y="7"/>
                    </a:lnTo>
                    <a:lnTo>
                      <a:pt x="210" y="7"/>
                    </a:lnTo>
                    <a:lnTo>
                      <a:pt x="212" y="7"/>
                    </a:lnTo>
                    <a:lnTo>
                      <a:pt x="214" y="8"/>
                    </a:lnTo>
                    <a:lnTo>
                      <a:pt x="215" y="8"/>
                    </a:lnTo>
                    <a:lnTo>
                      <a:pt x="217" y="9"/>
                    </a:lnTo>
                    <a:lnTo>
                      <a:pt x="218" y="10"/>
                    </a:lnTo>
                    <a:lnTo>
                      <a:pt x="220" y="10"/>
                    </a:lnTo>
                    <a:lnTo>
                      <a:pt x="221" y="11"/>
                    </a:lnTo>
                    <a:lnTo>
                      <a:pt x="221" y="11"/>
                    </a:lnTo>
                    <a:lnTo>
                      <a:pt x="222" y="12"/>
                    </a:lnTo>
                    <a:lnTo>
                      <a:pt x="222" y="13"/>
                    </a:lnTo>
                    <a:lnTo>
                      <a:pt x="222" y="13"/>
                    </a:lnTo>
                    <a:lnTo>
                      <a:pt x="222" y="14"/>
                    </a:lnTo>
                    <a:lnTo>
                      <a:pt x="222" y="14"/>
                    </a:lnTo>
                    <a:lnTo>
                      <a:pt x="222" y="15"/>
                    </a:lnTo>
                    <a:lnTo>
                      <a:pt x="221" y="16"/>
                    </a:lnTo>
                    <a:lnTo>
                      <a:pt x="220" y="16"/>
                    </a:lnTo>
                    <a:lnTo>
                      <a:pt x="219" y="17"/>
                    </a:lnTo>
                    <a:lnTo>
                      <a:pt x="218" y="17"/>
                    </a:lnTo>
                    <a:lnTo>
                      <a:pt x="216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22" name="Freeform 260"/>
              <p:cNvSpPr>
                <a:spLocks/>
              </p:cNvSpPr>
              <p:nvPr/>
            </p:nvSpPr>
            <p:spPr bwMode="auto">
              <a:xfrm>
                <a:off x="923" y="2772"/>
                <a:ext cx="226" cy="23"/>
              </a:xfrm>
              <a:custGeom>
                <a:avLst/>
                <a:gdLst>
                  <a:gd name="T0" fmla="*/ 223 w 226"/>
                  <a:gd name="T1" fmla="*/ 10 h 23"/>
                  <a:gd name="T2" fmla="*/ 217 w 226"/>
                  <a:gd name="T3" fmla="*/ 14 h 23"/>
                  <a:gd name="T4" fmla="*/ 209 w 226"/>
                  <a:gd name="T5" fmla="*/ 16 h 23"/>
                  <a:gd name="T6" fmla="*/ 200 w 226"/>
                  <a:gd name="T7" fmla="*/ 18 h 23"/>
                  <a:gd name="T8" fmla="*/ 189 w 226"/>
                  <a:gd name="T9" fmla="*/ 19 h 23"/>
                  <a:gd name="T10" fmla="*/ 177 w 226"/>
                  <a:gd name="T11" fmla="*/ 20 h 23"/>
                  <a:gd name="T12" fmla="*/ 164 w 226"/>
                  <a:gd name="T13" fmla="*/ 21 h 23"/>
                  <a:gd name="T14" fmla="*/ 150 w 226"/>
                  <a:gd name="T15" fmla="*/ 22 h 23"/>
                  <a:gd name="T16" fmla="*/ 141 w 226"/>
                  <a:gd name="T17" fmla="*/ 23 h 23"/>
                  <a:gd name="T18" fmla="*/ 135 w 226"/>
                  <a:gd name="T19" fmla="*/ 23 h 23"/>
                  <a:gd name="T20" fmla="*/ 130 w 226"/>
                  <a:gd name="T21" fmla="*/ 23 h 23"/>
                  <a:gd name="T22" fmla="*/ 124 w 226"/>
                  <a:gd name="T23" fmla="*/ 23 h 23"/>
                  <a:gd name="T24" fmla="*/ 118 w 226"/>
                  <a:gd name="T25" fmla="*/ 23 h 23"/>
                  <a:gd name="T26" fmla="*/ 111 w 226"/>
                  <a:gd name="T27" fmla="*/ 23 h 23"/>
                  <a:gd name="T28" fmla="*/ 102 w 226"/>
                  <a:gd name="T29" fmla="*/ 23 h 23"/>
                  <a:gd name="T30" fmla="*/ 94 w 226"/>
                  <a:gd name="T31" fmla="*/ 23 h 23"/>
                  <a:gd name="T32" fmla="*/ 86 w 226"/>
                  <a:gd name="T33" fmla="*/ 23 h 23"/>
                  <a:gd name="T34" fmla="*/ 78 w 226"/>
                  <a:gd name="T35" fmla="*/ 22 h 23"/>
                  <a:gd name="T36" fmla="*/ 70 w 226"/>
                  <a:gd name="T37" fmla="*/ 22 h 23"/>
                  <a:gd name="T38" fmla="*/ 60 w 226"/>
                  <a:gd name="T39" fmla="*/ 21 h 23"/>
                  <a:gd name="T40" fmla="*/ 51 w 226"/>
                  <a:gd name="T41" fmla="*/ 20 h 23"/>
                  <a:gd name="T42" fmla="*/ 42 w 226"/>
                  <a:gd name="T43" fmla="*/ 20 h 23"/>
                  <a:gd name="T44" fmla="*/ 34 w 226"/>
                  <a:gd name="T45" fmla="*/ 19 h 23"/>
                  <a:gd name="T46" fmla="*/ 27 w 226"/>
                  <a:gd name="T47" fmla="*/ 17 h 23"/>
                  <a:gd name="T48" fmla="*/ 22 w 226"/>
                  <a:gd name="T49" fmla="*/ 17 h 23"/>
                  <a:gd name="T50" fmla="*/ 18 w 226"/>
                  <a:gd name="T51" fmla="*/ 16 h 23"/>
                  <a:gd name="T52" fmla="*/ 15 w 226"/>
                  <a:gd name="T53" fmla="*/ 15 h 23"/>
                  <a:gd name="T54" fmla="*/ 6 w 226"/>
                  <a:gd name="T55" fmla="*/ 12 h 23"/>
                  <a:gd name="T56" fmla="*/ 1 w 226"/>
                  <a:gd name="T57" fmla="*/ 9 h 23"/>
                  <a:gd name="T58" fmla="*/ 0 w 226"/>
                  <a:gd name="T59" fmla="*/ 6 h 23"/>
                  <a:gd name="T60" fmla="*/ 0 w 226"/>
                  <a:gd name="T61" fmla="*/ 0 h 23"/>
                  <a:gd name="T62" fmla="*/ 3 w 226"/>
                  <a:gd name="T63" fmla="*/ 3 h 23"/>
                  <a:gd name="T64" fmla="*/ 9 w 226"/>
                  <a:gd name="T65" fmla="*/ 5 h 23"/>
                  <a:gd name="T66" fmla="*/ 15 w 226"/>
                  <a:gd name="T67" fmla="*/ 6 h 23"/>
                  <a:gd name="T68" fmla="*/ 18 w 226"/>
                  <a:gd name="T69" fmla="*/ 7 h 23"/>
                  <a:gd name="T70" fmla="*/ 22 w 226"/>
                  <a:gd name="T71" fmla="*/ 8 h 23"/>
                  <a:gd name="T72" fmla="*/ 28 w 226"/>
                  <a:gd name="T73" fmla="*/ 9 h 23"/>
                  <a:gd name="T74" fmla="*/ 36 w 226"/>
                  <a:gd name="T75" fmla="*/ 10 h 23"/>
                  <a:gd name="T76" fmla="*/ 44 w 226"/>
                  <a:gd name="T77" fmla="*/ 11 h 23"/>
                  <a:gd name="T78" fmla="*/ 53 w 226"/>
                  <a:gd name="T79" fmla="*/ 12 h 23"/>
                  <a:gd name="T80" fmla="*/ 63 w 226"/>
                  <a:gd name="T81" fmla="*/ 13 h 23"/>
                  <a:gd name="T82" fmla="*/ 72 w 226"/>
                  <a:gd name="T83" fmla="*/ 13 h 23"/>
                  <a:gd name="T84" fmla="*/ 80 w 226"/>
                  <a:gd name="T85" fmla="*/ 14 h 23"/>
                  <a:gd name="T86" fmla="*/ 88 w 226"/>
                  <a:gd name="T87" fmla="*/ 14 h 23"/>
                  <a:gd name="T88" fmla="*/ 97 w 226"/>
                  <a:gd name="T89" fmla="*/ 14 h 23"/>
                  <a:gd name="T90" fmla="*/ 105 w 226"/>
                  <a:gd name="T91" fmla="*/ 14 h 23"/>
                  <a:gd name="T92" fmla="*/ 114 w 226"/>
                  <a:gd name="T93" fmla="*/ 14 h 23"/>
                  <a:gd name="T94" fmla="*/ 120 w 226"/>
                  <a:gd name="T95" fmla="*/ 14 h 23"/>
                  <a:gd name="T96" fmla="*/ 126 w 226"/>
                  <a:gd name="T97" fmla="*/ 14 h 23"/>
                  <a:gd name="T98" fmla="*/ 132 w 226"/>
                  <a:gd name="T99" fmla="*/ 14 h 23"/>
                  <a:gd name="T100" fmla="*/ 137 w 226"/>
                  <a:gd name="T101" fmla="*/ 14 h 23"/>
                  <a:gd name="T102" fmla="*/ 143 w 226"/>
                  <a:gd name="T103" fmla="*/ 14 h 23"/>
                  <a:gd name="T104" fmla="*/ 158 w 226"/>
                  <a:gd name="T105" fmla="*/ 13 h 23"/>
                  <a:gd name="T106" fmla="*/ 175 w 226"/>
                  <a:gd name="T107" fmla="*/ 12 h 23"/>
                  <a:gd name="T108" fmla="*/ 191 w 226"/>
                  <a:gd name="T109" fmla="*/ 10 h 23"/>
                  <a:gd name="T110" fmla="*/ 204 w 226"/>
                  <a:gd name="T111" fmla="*/ 8 h 23"/>
                  <a:gd name="T112" fmla="*/ 214 w 226"/>
                  <a:gd name="T113" fmla="*/ 6 h 23"/>
                  <a:gd name="T114" fmla="*/ 220 w 226"/>
                  <a:gd name="T115" fmla="*/ 3 h 23"/>
                  <a:gd name="T116" fmla="*/ 223 w 226"/>
                  <a:gd name="T117" fmla="*/ 2 h 23"/>
                  <a:gd name="T118" fmla="*/ 226 w 226"/>
                  <a:gd name="T119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26" h="23">
                    <a:moveTo>
                      <a:pt x="226" y="8"/>
                    </a:moveTo>
                    <a:lnTo>
                      <a:pt x="225" y="9"/>
                    </a:lnTo>
                    <a:lnTo>
                      <a:pt x="223" y="10"/>
                    </a:lnTo>
                    <a:lnTo>
                      <a:pt x="221" y="12"/>
                    </a:lnTo>
                    <a:lnTo>
                      <a:pt x="219" y="13"/>
                    </a:lnTo>
                    <a:lnTo>
                      <a:pt x="217" y="14"/>
                    </a:lnTo>
                    <a:lnTo>
                      <a:pt x="214" y="15"/>
                    </a:lnTo>
                    <a:lnTo>
                      <a:pt x="211" y="15"/>
                    </a:lnTo>
                    <a:lnTo>
                      <a:pt x="209" y="16"/>
                    </a:lnTo>
                    <a:lnTo>
                      <a:pt x="206" y="17"/>
                    </a:lnTo>
                    <a:lnTo>
                      <a:pt x="203" y="17"/>
                    </a:lnTo>
                    <a:lnTo>
                      <a:pt x="200" y="18"/>
                    </a:lnTo>
                    <a:lnTo>
                      <a:pt x="196" y="18"/>
                    </a:lnTo>
                    <a:lnTo>
                      <a:pt x="193" y="19"/>
                    </a:lnTo>
                    <a:lnTo>
                      <a:pt x="189" y="19"/>
                    </a:lnTo>
                    <a:lnTo>
                      <a:pt x="185" y="20"/>
                    </a:lnTo>
                    <a:lnTo>
                      <a:pt x="181" y="20"/>
                    </a:lnTo>
                    <a:lnTo>
                      <a:pt x="177" y="20"/>
                    </a:lnTo>
                    <a:lnTo>
                      <a:pt x="173" y="21"/>
                    </a:lnTo>
                    <a:lnTo>
                      <a:pt x="169" y="21"/>
                    </a:lnTo>
                    <a:lnTo>
                      <a:pt x="164" y="21"/>
                    </a:lnTo>
                    <a:lnTo>
                      <a:pt x="160" y="22"/>
                    </a:lnTo>
                    <a:lnTo>
                      <a:pt x="155" y="22"/>
                    </a:lnTo>
                    <a:lnTo>
                      <a:pt x="150" y="22"/>
                    </a:lnTo>
                    <a:lnTo>
                      <a:pt x="145" y="22"/>
                    </a:lnTo>
                    <a:lnTo>
                      <a:pt x="143" y="23"/>
                    </a:lnTo>
                    <a:lnTo>
                      <a:pt x="141" y="23"/>
                    </a:lnTo>
                    <a:lnTo>
                      <a:pt x="139" y="23"/>
                    </a:lnTo>
                    <a:lnTo>
                      <a:pt x="137" y="23"/>
                    </a:lnTo>
                    <a:lnTo>
                      <a:pt x="135" y="23"/>
                    </a:lnTo>
                    <a:lnTo>
                      <a:pt x="133" y="23"/>
                    </a:lnTo>
                    <a:lnTo>
                      <a:pt x="131" y="23"/>
                    </a:lnTo>
                    <a:lnTo>
                      <a:pt x="130" y="23"/>
                    </a:lnTo>
                    <a:lnTo>
                      <a:pt x="128" y="23"/>
                    </a:lnTo>
                    <a:lnTo>
                      <a:pt x="126" y="23"/>
                    </a:lnTo>
                    <a:lnTo>
                      <a:pt x="124" y="23"/>
                    </a:lnTo>
                    <a:lnTo>
                      <a:pt x="122" y="23"/>
                    </a:lnTo>
                    <a:lnTo>
                      <a:pt x="120" y="23"/>
                    </a:lnTo>
                    <a:lnTo>
                      <a:pt x="118" y="23"/>
                    </a:lnTo>
                    <a:lnTo>
                      <a:pt x="116" y="23"/>
                    </a:lnTo>
                    <a:lnTo>
                      <a:pt x="114" y="23"/>
                    </a:lnTo>
                    <a:lnTo>
                      <a:pt x="111" y="23"/>
                    </a:lnTo>
                    <a:lnTo>
                      <a:pt x="108" y="23"/>
                    </a:lnTo>
                    <a:lnTo>
                      <a:pt x="105" y="23"/>
                    </a:lnTo>
                    <a:lnTo>
                      <a:pt x="102" y="23"/>
                    </a:lnTo>
                    <a:lnTo>
                      <a:pt x="100" y="23"/>
                    </a:lnTo>
                    <a:lnTo>
                      <a:pt x="97" y="23"/>
                    </a:lnTo>
                    <a:lnTo>
                      <a:pt x="94" y="23"/>
                    </a:lnTo>
                    <a:lnTo>
                      <a:pt x="91" y="23"/>
                    </a:lnTo>
                    <a:lnTo>
                      <a:pt x="89" y="23"/>
                    </a:lnTo>
                    <a:lnTo>
                      <a:pt x="86" y="23"/>
                    </a:lnTo>
                    <a:lnTo>
                      <a:pt x="83" y="22"/>
                    </a:lnTo>
                    <a:lnTo>
                      <a:pt x="81" y="22"/>
                    </a:lnTo>
                    <a:lnTo>
                      <a:pt x="78" y="22"/>
                    </a:lnTo>
                    <a:lnTo>
                      <a:pt x="76" y="22"/>
                    </a:lnTo>
                    <a:lnTo>
                      <a:pt x="73" y="22"/>
                    </a:lnTo>
                    <a:lnTo>
                      <a:pt x="70" y="22"/>
                    </a:lnTo>
                    <a:lnTo>
                      <a:pt x="67" y="22"/>
                    </a:lnTo>
                    <a:lnTo>
                      <a:pt x="64" y="21"/>
                    </a:lnTo>
                    <a:lnTo>
                      <a:pt x="60" y="21"/>
                    </a:lnTo>
                    <a:lnTo>
                      <a:pt x="57" y="21"/>
                    </a:lnTo>
                    <a:lnTo>
                      <a:pt x="54" y="21"/>
                    </a:lnTo>
                    <a:lnTo>
                      <a:pt x="51" y="20"/>
                    </a:lnTo>
                    <a:lnTo>
                      <a:pt x="48" y="20"/>
                    </a:lnTo>
                    <a:lnTo>
                      <a:pt x="45" y="20"/>
                    </a:lnTo>
                    <a:lnTo>
                      <a:pt x="42" y="20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4" y="19"/>
                    </a:lnTo>
                    <a:lnTo>
                      <a:pt x="32" y="18"/>
                    </a:lnTo>
                    <a:lnTo>
                      <a:pt x="29" y="18"/>
                    </a:lnTo>
                    <a:lnTo>
                      <a:pt x="27" y="17"/>
                    </a:lnTo>
                    <a:lnTo>
                      <a:pt x="24" y="17"/>
                    </a:lnTo>
                    <a:lnTo>
                      <a:pt x="23" y="17"/>
                    </a:lnTo>
                    <a:lnTo>
                      <a:pt x="22" y="17"/>
                    </a:lnTo>
                    <a:lnTo>
                      <a:pt x="20" y="16"/>
                    </a:lnTo>
                    <a:lnTo>
                      <a:pt x="19" y="16"/>
                    </a:lnTo>
                    <a:lnTo>
                      <a:pt x="18" y="16"/>
                    </a:lnTo>
                    <a:lnTo>
                      <a:pt x="17" y="15"/>
                    </a:lnTo>
                    <a:lnTo>
                      <a:pt x="16" y="15"/>
                    </a:lnTo>
                    <a:lnTo>
                      <a:pt x="15" y="15"/>
                    </a:lnTo>
                    <a:lnTo>
                      <a:pt x="11" y="14"/>
                    </a:lnTo>
                    <a:lnTo>
                      <a:pt x="9" y="13"/>
                    </a:lnTo>
                    <a:lnTo>
                      <a:pt x="6" y="12"/>
                    </a:lnTo>
                    <a:lnTo>
                      <a:pt x="4" y="11"/>
                    </a:lnTo>
                    <a:lnTo>
                      <a:pt x="3" y="10"/>
                    </a:lnTo>
                    <a:lnTo>
                      <a:pt x="1" y="9"/>
                    </a:lnTo>
                    <a:lnTo>
                      <a:pt x="1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2" y="2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7" y="4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4" y="6"/>
                    </a:lnTo>
                    <a:lnTo>
                      <a:pt x="15" y="6"/>
                    </a:lnTo>
                    <a:lnTo>
                      <a:pt x="16" y="7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1" y="8"/>
                    </a:lnTo>
                    <a:lnTo>
                      <a:pt x="22" y="8"/>
                    </a:lnTo>
                    <a:lnTo>
                      <a:pt x="23" y="8"/>
                    </a:lnTo>
                    <a:lnTo>
                      <a:pt x="26" y="9"/>
                    </a:lnTo>
                    <a:lnTo>
                      <a:pt x="28" y="9"/>
                    </a:lnTo>
                    <a:lnTo>
                      <a:pt x="31" y="9"/>
                    </a:lnTo>
                    <a:lnTo>
                      <a:pt x="33" y="10"/>
                    </a:lnTo>
                    <a:lnTo>
                      <a:pt x="36" y="10"/>
                    </a:lnTo>
                    <a:lnTo>
                      <a:pt x="39" y="10"/>
                    </a:lnTo>
                    <a:lnTo>
                      <a:pt x="41" y="11"/>
                    </a:lnTo>
                    <a:lnTo>
                      <a:pt x="44" y="11"/>
                    </a:lnTo>
                    <a:lnTo>
                      <a:pt x="47" y="11"/>
                    </a:lnTo>
                    <a:lnTo>
                      <a:pt x="50" y="12"/>
                    </a:lnTo>
                    <a:lnTo>
                      <a:pt x="53" y="12"/>
                    </a:lnTo>
                    <a:lnTo>
                      <a:pt x="57" y="12"/>
                    </a:lnTo>
                    <a:lnTo>
                      <a:pt x="60" y="12"/>
                    </a:lnTo>
                    <a:lnTo>
                      <a:pt x="63" y="13"/>
                    </a:lnTo>
                    <a:lnTo>
                      <a:pt x="67" y="13"/>
                    </a:lnTo>
                    <a:lnTo>
                      <a:pt x="70" y="13"/>
                    </a:lnTo>
                    <a:lnTo>
                      <a:pt x="72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80" y="14"/>
                    </a:lnTo>
                    <a:lnTo>
                      <a:pt x="83" y="14"/>
                    </a:lnTo>
                    <a:lnTo>
                      <a:pt x="86" y="14"/>
                    </a:lnTo>
                    <a:lnTo>
                      <a:pt x="88" y="14"/>
                    </a:lnTo>
                    <a:lnTo>
                      <a:pt x="91" y="14"/>
                    </a:lnTo>
                    <a:lnTo>
                      <a:pt x="94" y="14"/>
                    </a:lnTo>
                    <a:lnTo>
                      <a:pt x="97" y="14"/>
                    </a:lnTo>
                    <a:lnTo>
                      <a:pt x="99" y="14"/>
                    </a:lnTo>
                    <a:lnTo>
                      <a:pt x="102" y="14"/>
                    </a:lnTo>
                    <a:lnTo>
                      <a:pt x="105" y="14"/>
                    </a:lnTo>
                    <a:lnTo>
                      <a:pt x="108" y="14"/>
                    </a:lnTo>
                    <a:lnTo>
                      <a:pt x="111" y="14"/>
                    </a:lnTo>
                    <a:lnTo>
                      <a:pt x="114" y="14"/>
                    </a:lnTo>
                    <a:lnTo>
                      <a:pt x="116" y="14"/>
                    </a:lnTo>
                    <a:lnTo>
                      <a:pt x="118" y="14"/>
                    </a:lnTo>
                    <a:lnTo>
                      <a:pt x="120" y="14"/>
                    </a:lnTo>
                    <a:lnTo>
                      <a:pt x="122" y="14"/>
                    </a:lnTo>
                    <a:lnTo>
                      <a:pt x="124" y="14"/>
                    </a:lnTo>
                    <a:lnTo>
                      <a:pt x="126" y="14"/>
                    </a:lnTo>
                    <a:lnTo>
                      <a:pt x="128" y="14"/>
                    </a:lnTo>
                    <a:lnTo>
                      <a:pt x="130" y="14"/>
                    </a:lnTo>
                    <a:lnTo>
                      <a:pt x="132" y="14"/>
                    </a:lnTo>
                    <a:lnTo>
                      <a:pt x="134" y="14"/>
                    </a:lnTo>
                    <a:lnTo>
                      <a:pt x="135" y="14"/>
                    </a:lnTo>
                    <a:lnTo>
                      <a:pt x="137" y="14"/>
                    </a:lnTo>
                    <a:lnTo>
                      <a:pt x="139" y="14"/>
                    </a:lnTo>
                    <a:lnTo>
                      <a:pt x="141" y="14"/>
                    </a:lnTo>
                    <a:lnTo>
                      <a:pt x="143" y="14"/>
                    </a:lnTo>
                    <a:lnTo>
                      <a:pt x="145" y="14"/>
                    </a:lnTo>
                    <a:lnTo>
                      <a:pt x="152" y="13"/>
                    </a:lnTo>
                    <a:lnTo>
                      <a:pt x="158" y="13"/>
                    </a:lnTo>
                    <a:lnTo>
                      <a:pt x="164" y="13"/>
                    </a:lnTo>
                    <a:lnTo>
                      <a:pt x="170" y="12"/>
                    </a:lnTo>
                    <a:lnTo>
                      <a:pt x="175" y="12"/>
                    </a:lnTo>
                    <a:lnTo>
                      <a:pt x="181" y="11"/>
                    </a:lnTo>
                    <a:lnTo>
                      <a:pt x="186" y="11"/>
                    </a:lnTo>
                    <a:lnTo>
                      <a:pt x="191" y="10"/>
                    </a:lnTo>
                    <a:lnTo>
                      <a:pt x="195" y="9"/>
                    </a:lnTo>
                    <a:lnTo>
                      <a:pt x="200" y="9"/>
                    </a:lnTo>
                    <a:lnTo>
                      <a:pt x="204" y="8"/>
                    </a:lnTo>
                    <a:lnTo>
                      <a:pt x="207" y="7"/>
                    </a:lnTo>
                    <a:lnTo>
                      <a:pt x="211" y="6"/>
                    </a:lnTo>
                    <a:lnTo>
                      <a:pt x="214" y="6"/>
                    </a:lnTo>
                    <a:lnTo>
                      <a:pt x="217" y="5"/>
                    </a:lnTo>
                    <a:lnTo>
                      <a:pt x="219" y="4"/>
                    </a:lnTo>
                    <a:lnTo>
                      <a:pt x="220" y="3"/>
                    </a:lnTo>
                    <a:lnTo>
                      <a:pt x="221" y="3"/>
                    </a:lnTo>
                    <a:lnTo>
                      <a:pt x="222" y="2"/>
                    </a:lnTo>
                    <a:lnTo>
                      <a:pt x="223" y="2"/>
                    </a:lnTo>
                    <a:lnTo>
                      <a:pt x="224" y="1"/>
                    </a:lnTo>
                    <a:lnTo>
                      <a:pt x="225" y="1"/>
                    </a:lnTo>
                    <a:lnTo>
                      <a:pt x="226" y="1"/>
                    </a:lnTo>
                    <a:lnTo>
                      <a:pt x="226" y="0"/>
                    </a:lnTo>
                    <a:lnTo>
                      <a:pt x="226" y="8"/>
                    </a:ln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23" name="Freeform 261"/>
              <p:cNvSpPr>
                <a:spLocks/>
              </p:cNvSpPr>
              <p:nvPr/>
            </p:nvSpPr>
            <p:spPr bwMode="auto">
              <a:xfrm>
                <a:off x="974" y="2758"/>
                <a:ext cx="48" cy="15"/>
              </a:xfrm>
              <a:custGeom>
                <a:avLst/>
                <a:gdLst>
                  <a:gd name="T0" fmla="*/ 25 w 48"/>
                  <a:gd name="T1" fmla="*/ 0 h 15"/>
                  <a:gd name="T2" fmla="*/ 48 w 48"/>
                  <a:gd name="T3" fmla="*/ 11 h 15"/>
                  <a:gd name="T4" fmla="*/ 12 w 48"/>
                  <a:gd name="T5" fmla="*/ 15 h 15"/>
                  <a:gd name="T6" fmla="*/ 0 w 48"/>
                  <a:gd name="T7" fmla="*/ 1 h 15"/>
                  <a:gd name="T8" fmla="*/ 25 w 4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5">
                    <a:moveTo>
                      <a:pt x="25" y="0"/>
                    </a:moveTo>
                    <a:lnTo>
                      <a:pt x="48" y="11"/>
                    </a:lnTo>
                    <a:lnTo>
                      <a:pt x="12" y="15"/>
                    </a:lnTo>
                    <a:lnTo>
                      <a:pt x="0" y="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24" name="Freeform 262"/>
              <p:cNvSpPr>
                <a:spLocks/>
              </p:cNvSpPr>
              <p:nvPr/>
            </p:nvSpPr>
            <p:spPr bwMode="auto">
              <a:xfrm>
                <a:off x="978" y="2759"/>
                <a:ext cx="38" cy="12"/>
              </a:xfrm>
              <a:custGeom>
                <a:avLst/>
                <a:gdLst>
                  <a:gd name="T0" fmla="*/ 21 w 38"/>
                  <a:gd name="T1" fmla="*/ 0 h 12"/>
                  <a:gd name="T2" fmla="*/ 38 w 38"/>
                  <a:gd name="T3" fmla="*/ 9 h 12"/>
                  <a:gd name="T4" fmla="*/ 10 w 38"/>
                  <a:gd name="T5" fmla="*/ 12 h 12"/>
                  <a:gd name="T6" fmla="*/ 0 w 38"/>
                  <a:gd name="T7" fmla="*/ 2 h 12"/>
                  <a:gd name="T8" fmla="*/ 21 w 38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2">
                    <a:moveTo>
                      <a:pt x="21" y="0"/>
                    </a:moveTo>
                    <a:lnTo>
                      <a:pt x="38" y="9"/>
                    </a:lnTo>
                    <a:lnTo>
                      <a:pt x="10" y="12"/>
                    </a:lnTo>
                    <a:lnTo>
                      <a:pt x="0" y="2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25" name="Freeform 263"/>
              <p:cNvSpPr>
                <a:spLocks/>
              </p:cNvSpPr>
              <p:nvPr/>
            </p:nvSpPr>
            <p:spPr bwMode="auto">
              <a:xfrm>
                <a:off x="957" y="2673"/>
                <a:ext cx="8" cy="14"/>
              </a:xfrm>
              <a:custGeom>
                <a:avLst/>
                <a:gdLst>
                  <a:gd name="T0" fmla="*/ 1 w 8"/>
                  <a:gd name="T1" fmla="*/ 14 h 14"/>
                  <a:gd name="T2" fmla="*/ 0 w 8"/>
                  <a:gd name="T3" fmla="*/ 13 h 14"/>
                  <a:gd name="T4" fmla="*/ 0 w 8"/>
                  <a:gd name="T5" fmla="*/ 11 h 14"/>
                  <a:gd name="T6" fmla="*/ 0 w 8"/>
                  <a:gd name="T7" fmla="*/ 8 h 14"/>
                  <a:gd name="T8" fmla="*/ 1 w 8"/>
                  <a:gd name="T9" fmla="*/ 6 h 14"/>
                  <a:gd name="T10" fmla="*/ 1 w 8"/>
                  <a:gd name="T11" fmla="*/ 4 h 14"/>
                  <a:gd name="T12" fmla="*/ 2 w 8"/>
                  <a:gd name="T13" fmla="*/ 3 h 14"/>
                  <a:gd name="T14" fmla="*/ 3 w 8"/>
                  <a:gd name="T15" fmla="*/ 2 h 14"/>
                  <a:gd name="T16" fmla="*/ 4 w 8"/>
                  <a:gd name="T17" fmla="*/ 1 h 14"/>
                  <a:gd name="T18" fmla="*/ 4 w 8"/>
                  <a:gd name="T19" fmla="*/ 1 h 14"/>
                  <a:gd name="T20" fmla="*/ 5 w 8"/>
                  <a:gd name="T21" fmla="*/ 0 h 14"/>
                  <a:gd name="T22" fmla="*/ 6 w 8"/>
                  <a:gd name="T23" fmla="*/ 0 h 14"/>
                  <a:gd name="T24" fmla="*/ 7 w 8"/>
                  <a:gd name="T25" fmla="*/ 0 h 14"/>
                  <a:gd name="T26" fmla="*/ 8 w 8"/>
                  <a:gd name="T27" fmla="*/ 1 h 14"/>
                  <a:gd name="T28" fmla="*/ 8 w 8"/>
                  <a:gd name="T29" fmla="*/ 3 h 14"/>
                  <a:gd name="T30" fmla="*/ 8 w 8"/>
                  <a:gd name="T31" fmla="*/ 6 h 14"/>
                  <a:gd name="T32" fmla="*/ 7 w 8"/>
                  <a:gd name="T33" fmla="*/ 8 h 14"/>
                  <a:gd name="T34" fmla="*/ 7 w 8"/>
                  <a:gd name="T35" fmla="*/ 10 h 14"/>
                  <a:gd name="T36" fmla="*/ 6 w 8"/>
                  <a:gd name="T37" fmla="*/ 11 h 14"/>
                  <a:gd name="T38" fmla="*/ 5 w 8"/>
                  <a:gd name="T39" fmla="*/ 12 h 14"/>
                  <a:gd name="T40" fmla="*/ 4 w 8"/>
                  <a:gd name="T41" fmla="*/ 13 h 14"/>
                  <a:gd name="T42" fmla="*/ 4 w 8"/>
                  <a:gd name="T43" fmla="*/ 13 h 14"/>
                  <a:gd name="T44" fmla="*/ 3 w 8"/>
                  <a:gd name="T45" fmla="*/ 14 h 14"/>
                  <a:gd name="T46" fmla="*/ 2 w 8"/>
                  <a:gd name="T47" fmla="*/ 14 h 14"/>
                  <a:gd name="T48" fmla="*/ 1 w 8"/>
                  <a:gd name="T4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4">
                    <a:moveTo>
                      <a:pt x="1" y="14"/>
                    </a:moveTo>
                    <a:lnTo>
                      <a:pt x="0" y="13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1" y="6"/>
                    </a:lnTo>
                    <a:lnTo>
                      <a:pt x="1" y="4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8" y="3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7" y="10"/>
                    </a:lnTo>
                    <a:lnTo>
                      <a:pt x="6" y="11"/>
                    </a:lnTo>
                    <a:lnTo>
                      <a:pt x="5" y="12"/>
                    </a:lnTo>
                    <a:lnTo>
                      <a:pt x="4" y="13"/>
                    </a:lnTo>
                    <a:lnTo>
                      <a:pt x="4" y="13"/>
                    </a:lnTo>
                    <a:lnTo>
                      <a:pt x="3" y="14"/>
                    </a:lnTo>
                    <a:lnTo>
                      <a:pt x="2" y="14"/>
                    </a:lnTo>
                    <a:lnTo>
                      <a:pt x="1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26" name="Freeform 264"/>
              <p:cNvSpPr>
                <a:spLocks/>
              </p:cNvSpPr>
              <p:nvPr/>
            </p:nvSpPr>
            <p:spPr bwMode="auto">
              <a:xfrm>
                <a:off x="963" y="2703"/>
                <a:ext cx="24" cy="22"/>
              </a:xfrm>
              <a:custGeom>
                <a:avLst/>
                <a:gdLst>
                  <a:gd name="T0" fmla="*/ 0 w 24"/>
                  <a:gd name="T1" fmla="*/ 22 h 22"/>
                  <a:gd name="T2" fmla="*/ 0 w 24"/>
                  <a:gd name="T3" fmla="*/ 0 h 22"/>
                  <a:gd name="T4" fmla="*/ 24 w 24"/>
                  <a:gd name="T5" fmla="*/ 6 h 22"/>
                  <a:gd name="T6" fmla="*/ 24 w 24"/>
                  <a:gd name="T7" fmla="*/ 22 h 22"/>
                  <a:gd name="T8" fmla="*/ 0 w 24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2">
                    <a:moveTo>
                      <a:pt x="0" y="22"/>
                    </a:moveTo>
                    <a:lnTo>
                      <a:pt x="0" y="0"/>
                    </a:lnTo>
                    <a:lnTo>
                      <a:pt x="24" y="6"/>
                    </a:lnTo>
                    <a:lnTo>
                      <a:pt x="24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27" name="Rectangle 265"/>
              <p:cNvSpPr>
                <a:spLocks noChangeArrowheads="1"/>
              </p:cNvSpPr>
              <p:nvPr/>
            </p:nvSpPr>
            <p:spPr bwMode="auto">
              <a:xfrm>
                <a:off x="966" y="2707"/>
                <a:ext cx="19" cy="1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28" name="Freeform 266"/>
              <p:cNvSpPr>
                <a:spLocks/>
              </p:cNvSpPr>
              <p:nvPr/>
            </p:nvSpPr>
            <p:spPr bwMode="auto">
              <a:xfrm>
                <a:off x="953" y="2670"/>
                <a:ext cx="49" cy="45"/>
              </a:xfrm>
              <a:custGeom>
                <a:avLst/>
                <a:gdLst>
                  <a:gd name="T0" fmla="*/ 8 w 49"/>
                  <a:gd name="T1" fmla="*/ 12 h 45"/>
                  <a:gd name="T2" fmla="*/ 8 w 49"/>
                  <a:gd name="T3" fmla="*/ 12 h 45"/>
                  <a:gd name="T4" fmla="*/ 9 w 49"/>
                  <a:gd name="T5" fmla="*/ 11 h 45"/>
                  <a:gd name="T6" fmla="*/ 11 w 49"/>
                  <a:gd name="T7" fmla="*/ 8 h 45"/>
                  <a:gd name="T8" fmla="*/ 13 w 49"/>
                  <a:gd name="T9" fmla="*/ 6 h 45"/>
                  <a:gd name="T10" fmla="*/ 15 w 49"/>
                  <a:gd name="T11" fmla="*/ 4 h 45"/>
                  <a:gd name="T12" fmla="*/ 18 w 49"/>
                  <a:gd name="T13" fmla="*/ 2 h 45"/>
                  <a:gd name="T14" fmla="*/ 21 w 49"/>
                  <a:gd name="T15" fmla="*/ 1 h 45"/>
                  <a:gd name="T16" fmla="*/ 24 w 49"/>
                  <a:gd name="T17" fmla="*/ 0 h 45"/>
                  <a:gd name="T18" fmla="*/ 28 w 49"/>
                  <a:gd name="T19" fmla="*/ 0 h 45"/>
                  <a:gd name="T20" fmla="*/ 31 w 49"/>
                  <a:gd name="T21" fmla="*/ 1 h 45"/>
                  <a:gd name="T22" fmla="*/ 36 w 49"/>
                  <a:gd name="T23" fmla="*/ 2 h 45"/>
                  <a:gd name="T24" fmla="*/ 39 w 49"/>
                  <a:gd name="T25" fmla="*/ 4 h 45"/>
                  <a:gd name="T26" fmla="*/ 43 w 49"/>
                  <a:gd name="T27" fmla="*/ 7 h 45"/>
                  <a:gd name="T28" fmla="*/ 46 w 49"/>
                  <a:gd name="T29" fmla="*/ 10 h 45"/>
                  <a:gd name="T30" fmla="*/ 48 w 49"/>
                  <a:gd name="T31" fmla="*/ 14 h 45"/>
                  <a:gd name="T32" fmla="*/ 49 w 49"/>
                  <a:gd name="T33" fmla="*/ 18 h 45"/>
                  <a:gd name="T34" fmla="*/ 49 w 49"/>
                  <a:gd name="T35" fmla="*/ 22 h 45"/>
                  <a:gd name="T36" fmla="*/ 49 w 49"/>
                  <a:gd name="T37" fmla="*/ 27 h 45"/>
                  <a:gd name="T38" fmla="*/ 48 w 49"/>
                  <a:gd name="T39" fmla="*/ 31 h 45"/>
                  <a:gd name="T40" fmla="*/ 46 w 49"/>
                  <a:gd name="T41" fmla="*/ 35 h 45"/>
                  <a:gd name="T42" fmla="*/ 43 w 49"/>
                  <a:gd name="T43" fmla="*/ 38 h 45"/>
                  <a:gd name="T44" fmla="*/ 40 w 49"/>
                  <a:gd name="T45" fmla="*/ 41 h 45"/>
                  <a:gd name="T46" fmla="*/ 36 w 49"/>
                  <a:gd name="T47" fmla="*/ 43 h 45"/>
                  <a:gd name="T48" fmla="*/ 32 w 49"/>
                  <a:gd name="T49" fmla="*/ 44 h 45"/>
                  <a:gd name="T50" fmla="*/ 28 w 49"/>
                  <a:gd name="T51" fmla="*/ 45 h 45"/>
                  <a:gd name="T52" fmla="*/ 24 w 49"/>
                  <a:gd name="T53" fmla="*/ 44 h 45"/>
                  <a:gd name="T54" fmla="*/ 21 w 49"/>
                  <a:gd name="T55" fmla="*/ 44 h 45"/>
                  <a:gd name="T56" fmla="*/ 18 w 49"/>
                  <a:gd name="T57" fmla="*/ 43 h 45"/>
                  <a:gd name="T58" fmla="*/ 15 w 49"/>
                  <a:gd name="T59" fmla="*/ 41 h 45"/>
                  <a:gd name="T60" fmla="*/ 13 w 49"/>
                  <a:gd name="T61" fmla="*/ 39 h 45"/>
                  <a:gd name="T62" fmla="*/ 11 w 49"/>
                  <a:gd name="T63" fmla="*/ 37 h 45"/>
                  <a:gd name="T64" fmla="*/ 9 w 49"/>
                  <a:gd name="T65" fmla="*/ 35 h 45"/>
                  <a:gd name="T66" fmla="*/ 7 w 49"/>
                  <a:gd name="T67" fmla="*/ 32 h 45"/>
                  <a:gd name="T68" fmla="*/ 7 w 49"/>
                  <a:gd name="T69" fmla="*/ 31 h 45"/>
                  <a:gd name="T70" fmla="*/ 6 w 49"/>
                  <a:gd name="T71" fmla="*/ 31 h 45"/>
                  <a:gd name="T72" fmla="*/ 5 w 49"/>
                  <a:gd name="T73" fmla="*/ 30 h 45"/>
                  <a:gd name="T74" fmla="*/ 2 w 49"/>
                  <a:gd name="T75" fmla="*/ 29 h 45"/>
                  <a:gd name="T76" fmla="*/ 1 w 49"/>
                  <a:gd name="T77" fmla="*/ 26 h 45"/>
                  <a:gd name="T78" fmla="*/ 0 w 49"/>
                  <a:gd name="T79" fmla="*/ 23 h 45"/>
                  <a:gd name="T80" fmla="*/ 0 w 49"/>
                  <a:gd name="T81" fmla="*/ 19 h 45"/>
                  <a:gd name="T82" fmla="*/ 1 w 49"/>
                  <a:gd name="T83" fmla="*/ 16 h 45"/>
                  <a:gd name="T84" fmla="*/ 4 w 49"/>
                  <a:gd name="T85" fmla="*/ 13 h 45"/>
                  <a:gd name="T86" fmla="*/ 6 w 49"/>
                  <a:gd name="T87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45">
                    <a:moveTo>
                      <a:pt x="8" y="12"/>
                    </a:move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2" y="7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5" y="4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1" y="1"/>
                    </a:lnTo>
                    <a:lnTo>
                      <a:pt x="23" y="1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9" y="0"/>
                    </a:lnTo>
                    <a:lnTo>
                      <a:pt x="31" y="1"/>
                    </a:lnTo>
                    <a:lnTo>
                      <a:pt x="34" y="1"/>
                    </a:lnTo>
                    <a:lnTo>
                      <a:pt x="36" y="2"/>
                    </a:lnTo>
                    <a:lnTo>
                      <a:pt x="38" y="3"/>
                    </a:lnTo>
                    <a:lnTo>
                      <a:pt x="39" y="4"/>
                    </a:lnTo>
                    <a:lnTo>
                      <a:pt x="41" y="5"/>
                    </a:lnTo>
                    <a:lnTo>
                      <a:pt x="43" y="7"/>
                    </a:lnTo>
                    <a:lnTo>
                      <a:pt x="44" y="8"/>
                    </a:lnTo>
                    <a:lnTo>
                      <a:pt x="46" y="10"/>
                    </a:lnTo>
                    <a:lnTo>
                      <a:pt x="47" y="12"/>
                    </a:lnTo>
                    <a:lnTo>
                      <a:pt x="48" y="14"/>
                    </a:lnTo>
                    <a:lnTo>
                      <a:pt x="48" y="16"/>
                    </a:lnTo>
                    <a:lnTo>
                      <a:pt x="49" y="18"/>
                    </a:lnTo>
                    <a:lnTo>
                      <a:pt x="49" y="20"/>
                    </a:lnTo>
                    <a:lnTo>
                      <a:pt x="49" y="22"/>
                    </a:lnTo>
                    <a:lnTo>
                      <a:pt x="49" y="24"/>
                    </a:lnTo>
                    <a:lnTo>
                      <a:pt x="49" y="27"/>
                    </a:lnTo>
                    <a:lnTo>
                      <a:pt x="49" y="29"/>
                    </a:lnTo>
                    <a:lnTo>
                      <a:pt x="48" y="31"/>
                    </a:lnTo>
                    <a:lnTo>
                      <a:pt x="47" y="33"/>
                    </a:lnTo>
                    <a:lnTo>
                      <a:pt x="46" y="35"/>
                    </a:lnTo>
                    <a:lnTo>
                      <a:pt x="45" y="36"/>
                    </a:lnTo>
                    <a:lnTo>
                      <a:pt x="43" y="38"/>
                    </a:lnTo>
                    <a:lnTo>
                      <a:pt x="42" y="39"/>
                    </a:lnTo>
                    <a:lnTo>
                      <a:pt x="40" y="41"/>
                    </a:lnTo>
                    <a:lnTo>
                      <a:pt x="38" y="42"/>
                    </a:lnTo>
                    <a:lnTo>
                      <a:pt x="36" y="43"/>
                    </a:lnTo>
                    <a:lnTo>
                      <a:pt x="34" y="43"/>
                    </a:lnTo>
                    <a:lnTo>
                      <a:pt x="32" y="44"/>
                    </a:lnTo>
                    <a:lnTo>
                      <a:pt x="30" y="44"/>
                    </a:lnTo>
                    <a:lnTo>
                      <a:pt x="28" y="45"/>
                    </a:lnTo>
                    <a:lnTo>
                      <a:pt x="26" y="44"/>
                    </a:lnTo>
                    <a:lnTo>
                      <a:pt x="24" y="44"/>
                    </a:lnTo>
                    <a:lnTo>
                      <a:pt x="22" y="44"/>
                    </a:lnTo>
                    <a:lnTo>
                      <a:pt x="21" y="44"/>
                    </a:lnTo>
                    <a:lnTo>
                      <a:pt x="19" y="43"/>
                    </a:lnTo>
                    <a:lnTo>
                      <a:pt x="18" y="43"/>
                    </a:lnTo>
                    <a:lnTo>
                      <a:pt x="17" y="42"/>
                    </a:lnTo>
                    <a:lnTo>
                      <a:pt x="15" y="41"/>
                    </a:lnTo>
                    <a:lnTo>
                      <a:pt x="14" y="40"/>
                    </a:lnTo>
                    <a:lnTo>
                      <a:pt x="13" y="39"/>
                    </a:lnTo>
                    <a:lnTo>
                      <a:pt x="12" y="38"/>
                    </a:lnTo>
                    <a:lnTo>
                      <a:pt x="11" y="37"/>
                    </a:lnTo>
                    <a:lnTo>
                      <a:pt x="10" y="36"/>
                    </a:lnTo>
                    <a:lnTo>
                      <a:pt x="9" y="35"/>
                    </a:lnTo>
                    <a:lnTo>
                      <a:pt x="8" y="33"/>
                    </a:lnTo>
                    <a:lnTo>
                      <a:pt x="7" y="32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7" y="31"/>
                    </a:lnTo>
                    <a:lnTo>
                      <a:pt x="6" y="31"/>
                    </a:lnTo>
                    <a:lnTo>
                      <a:pt x="6" y="31"/>
                    </a:lnTo>
                    <a:lnTo>
                      <a:pt x="5" y="30"/>
                    </a:lnTo>
                    <a:lnTo>
                      <a:pt x="4" y="30"/>
                    </a:lnTo>
                    <a:lnTo>
                      <a:pt x="2" y="29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2" y="14"/>
                    </a:lnTo>
                    <a:lnTo>
                      <a:pt x="4" y="13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29" name="Freeform 267"/>
              <p:cNvSpPr>
                <a:spLocks/>
              </p:cNvSpPr>
              <p:nvPr/>
            </p:nvSpPr>
            <p:spPr bwMode="auto">
              <a:xfrm>
                <a:off x="955" y="2674"/>
                <a:ext cx="44" cy="37"/>
              </a:xfrm>
              <a:custGeom>
                <a:avLst/>
                <a:gdLst>
                  <a:gd name="T0" fmla="*/ 6 w 44"/>
                  <a:gd name="T1" fmla="*/ 12 h 37"/>
                  <a:gd name="T2" fmla="*/ 7 w 44"/>
                  <a:gd name="T3" fmla="*/ 13 h 37"/>
                  <a:gd name="T4" fmla="*/ 8 w 44"/>
                  <a:gd name="T5" fmla="*/ 12 h 37"/>
                  <a:gd name="T6" fmla="*/ 9 w 44"/>
                  <a:gd name="T7" fmla="*/ 9 h 37"/>
                  <a:gd name="T8" fmla="*/ 11 w 44"/>
                  <a:gd name="T9" fmla="*/ 7 h 37"/>
                  <a:gd name="T10" fmla="*/ 13 w 44"/>
                  <a:gd name="T11" fmla="*/ 4 h 37"/>
                  <a:gd name="T12" fmla="*/ 16 w 44"/>
                  <a:gd name="T13" fmla="*/ 2 h 37"/>
                  <a:gd name="T14" fmla="*/ 19 w 44"/>
                  <a:gd name="T15" fmla="*/ 1 h 37"/>
                  <a:gd name="T16" fmla="*/ 22 w 44"/>
                  <a:gd name="T17" fmla="*/ 0 h 37"/>
                  <a:gd name="T18" fmla="*/ 25 w 44"/>
                  <a:gd name="T19" fmla="*/ 0 h 37"/>
                  <a:gd name="T20" fmla="*/ 31 w 44"/>
                  <a:gd name="T21" fmla="*/ 1 h 37"/>
                  <a:gd name="T22" fmla="*/ 37 w 44"/>
                  <a:gd name="T23" fmla="*/ 4 h 37"/>
                  <a:gd name="T24" fmla="*/ 42 w 44"/>
                  <a:gd name="T25" fmla="*/ 9 h 37"/>
                  <a:gd name="T26" fmla="*/ 44 w 44"/>
                  <a:gd name="T27" fmla="*/ 16 h 37"/>
                  <a:gd name="T28" fmla="*/ 44 w 44"/>
                  <a:gd name="T29" fmla="*/ 22 h 37"/>
                  <a:gd name="T30" fmla="*/ 43 w 44"/>
                  <a:gd name="T31" fmla="*/ 26 h 37"/>
                  <a:gd name="T32" fmla="*/ 41 w 44"/>
                  <a:gd name="T33" fmla="*/ 29 h 37"/>
                  <a:gd name="T34" fmla="*/ 39 w 44"/>
                  <a:gd name="T35" fmla="*/ 32 h 37"/>
                  <a:gd name="T36" fmla="*/ 36 w 44"/>
                  <a:gd name="T37" fmla="*/ 34 h 37"/>
                  <a:gd name="T38" fmla="*/ 33 w 44"/>
                  <a:gd name="T39" fmla="*/ 36 h 37"/>
                  <a:gd name="T40" fmla="*/ 30 w 44"/>
                  <a:gd name="T41" fmla="*/ 37 h 37"/>
                  <a:gd name="T42" fmla="*/ 26 w 44"/>
                  <a:gd name="T43" fmla="*/ 37 h 37"/>
                  <a:gd name="T44" fmla="*/ 21 w 44"/>
                  <a:gd name="T45" fmla="*/ 37 h 37"/>
                  <a:gd name="T46" fmla="*/ 15 w 44"/>
                  <a:gd name="T47" fmla="*/ 34 h 37"/>
                  <a:gd name="T48" fmla="*/ 11 w 44"/>
                  <a:gd name="T49" fmla="*/ 30 h 37"/>
                  <a:gd name="T50" fmla="*/ 8 w 44"/>
                  <a:gd name="T51" fmla="*/ 25 h 37"/>
                  <a:gd name="T52" fmla="*/ 6 w 44"/>
                  <a:gd name="T53" fmla="*/ 22 h 37"/>
                  <a:gd name="T54" fmla="*/ 5 w 44"/>
                  <a:gd name="T55" fmla="*/ 23 h 37"/>
                  <a:gd name="T56" fmla="*/ 3 w 44"/>
                  <a:gd name="T57" fmla="*/ 23 h 37"/>
                  <a:gd name="T58" fmla="*/ 2 w 44"/>
                  <a:gd name="T59" fmla="*/ 22 h 37"/>
                  <a:gd name="T60" fmla="*/ 1 w 44"/>
                  <a:gd name="T61" fmla="*/ 20 h 37"/>
                  <a:gd name="T62" fmla="*/ 0 w 44"/>
                  <a:gd name="T63" fmla="*/ 18 h 37"/>
                  <a:gd name="T64" fmla="*/ 1 w 44"/>
                  <a:gd name="T65" fmla="*/ 16 h 37"/>
                  <a:gd name="T66" fmla="*/ 1 w 44"/>
                  <a:gd name="T67" fmla="*/ 14 h 37"/>
                  <a:gd name="T68" fmla="*/ 3 w 44"/>
                  <a:gd name="T69" fmla="*/ 13 h 37"/>
                  <a:gd name="T70" fmla="*/ 4 w 44"/>
                  <a:gd name="T71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4" h="37">
                    <a:moveTo>
                      <a:pt x="5" y="12"/>
                    </a:moveTo>
                    <a:lnTo>
                      <a:pt x="6" y="12"/>
                    </a:lnTo>
                    <a:lnTo>
                      <a:pt x="6" y="13"/>
                    </a:lnTo>
                    <a:lnTo>
                      <a:pt x="7" y="13"/>
                    </a:lnTo>
                    <a:lnTo>
                      <a:pt x="7" y="14"/>
                    </a:lnTo>
                    <a:lnTo>
                      <a:pt x="8" y="12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5" y="3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2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31" y="1"/>
                    </a:lnTo>
                    <a:lnTo>
                      <a:pt x="34" y="2"/>
                    </a:lnTo>
                    <a:lnTo>
                      <a:pt x="37" y="4"/>
                    </a:lnTo>
                    <a:lnTo>
                      <a:pt x="40" y="6"/>
                    </a:lnTo>
                    <a:lnTo>
                      <a:pt x="42" y="9"/>
                    </a:lnTo>
                    <a:lnTo>
                      <a:pt x="43" y="13"/>
                    </a:lnTo>
                    <a:lnTo>
                      <a:pt x="44" y="16"/>
                    </a:lnTo>
                    <a:lnTo>
                      <a:pt x="44" y="20"/>
                    </a:lnTo>
                    <a:lnTo>
                      <a:pt x="44" y="22"/>
                    </a:lnTo>
                    <a:lnTo>
                      <a:pt x="43" y="24"/>
                    </a:lnTo>
                    <a:lnTo>
                      <a:pt x="43" y="26"/>
                    </a:lnTo>
                    <a:lnTo>
                      <a:pt x="42" y="27"/>
                    </a:lnTo>
                    <a:lnTo>
                      <a:pt x="41" y="29"/>
                    </a:lnTo>
                    <a:lnTo>
                      <a:pt x="40" y="30"/>
                    </a:lnTo>
                    <a:lnTo>
                      <a:pt x="39" y="32"/>
                    </a:lnTo>
                    <a:lnTo>
                      <a:pt x="37" y="33"/>
                    </a:lnTo>
                    <a:lnTo>
                      <a:pt x="36" y="34"/>
                    </a:lnTo>
                    <a:lnTo>
                      <a:pt x="35" y="35"/>
                    </a:lnTo>
                    <a:lnTo>
                      <a:pt x="33" y="36"/>
                    </a:lnTo>
                    <a:lnTo>
                      <a:pt x="31" y="36"/>
                    </a:lnTo>
                    <a:lnTo>
                      <a:pt x="30" y="37"/>
                    </a:lnTo>
                    <a:lnTo>
                      <a:pt x="28" y="37"/>
                    </a:lnTo>
                    <a:lnTo>
                      <a:pt x="26" y="37"/>
                    </a:lnTo>
                    <a:lnTo>
                      <a:pt x="24" y="37"/>
                    </a:lnTo>
                    <a:lnTo>
                      <a:pt x="21" y="37"/>
                    </a:lnTo>
                    <a:lnTo>
                      <a:pt x="18" y="35"/>
                    </a:lnTo>
                    <a:lnTo>
                      <a:pt x="15" y="34"/>
                    </a:lnTo>
                    <a:lnTo>
                      <a:pt x="13" y="32"/>
                    </a:lnTo>
                    <a:lnTo>
                      <a:pt x="11" y="30"/>
                    </a:lnTo>
                    <a:lnTo>
                      <a:pt x="9" y="28"/>
                    </a:lnTo>
                    <a:lnTo>
                      <a:pt x="8" y="25"/>
                    </a:lnTo>
                    <a:lnTo>
                      <a:pt x="7" y="22"/>
                    </a:lnTo>
                    <a:lnTo>
                      <a:pt x="6" y="22"/>
                    </a:lnTo>
                    <a:lnTo>
                      <a:pt x="6" y="23"/>
                    </a:lnTo>
                    <a:lnTo>
                      <a:pt x="5" y="23"/>
                    </a:lnTo>
                    <a:lnTo>
                      <a:pt x="4" y="23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2" y="22"/>
                    </a:lnTo>
                    <a:lnTo>
                      <a:pt x="1" y="21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1" y="14"/>
                    </a:lnTo>
                    <a:lnTo>
                      <a:pt x="2" y="14"/>
                    </a:lnTo>
                    <a:lnTo>
                      <a:pt x="3" y="13"/>
                    </a:lnTo>
                    <a:lnTo>
                      <a:pt x="3" y="13"/>
                    </a:lnTo>
                    <a:lnTo>
                      <a:pt x="4" y="12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30" name="Freeform 268"/>
              <p:cNvSpPr>
                <a:spLocks/>
              </p:cNvSpPr>
              <p:nvPr/>
            </p:nvSpPr>
            <p:spPr bwMode="auto">
              <a:xfrm>
                <a:off x="971" y="2699"/>
                <a:ext cx="17" cy="7"/>
              </a:xfrm>
              <a:custGeom>
                <a:avLst/>
                <a:gdLst>
                  <a:gd name="T0" fmla="*/ 17 w 17"/>
                  <a:gd name="T1" fmla="*/ 2 h 7"/>
                  <a:gd name="T2" fmla="*/ 17 w 17"/>
                  <a:gd name="T3" fmla="*/ 2 h 7"/>
                  <a:gd name="T4" fmla="*/ 17 w 17"/>
                  <a:gd name="T5" fmla="*/ 3 h 7"/>
                  <a:gd name="T6" fmla="*/ 17 w 17"/>
                  <a:gd name="T7" fmla="*/ 3 h 7"/>
                  <a:gd name="T8" fmla="*/ 16 w 17"/>
                  <a:gd name="T9" fmla="*/ 4 h 7"/>
                  <a:gd name="T10" fmla="*/ 16 w 17"/>
                  <a:gd name="T11" fmla="*/ 5 h 7"/>
                  <a:gd name="T12" fmla="*/ 15 w 17"/>
                  <a:gd name="T13" fmla="*/ 5 h 7"/>
                  <a:gd name="T14" fmla="*/ 15 w 17"/>
                  <a:gd name="T15" fmla="*/ 6 h 7"/>
                  <a:gd name="T16" fmla="*/ 14 w 17"/>
                  <a:gd name="T17" fmla="*/ 6 h 7"/>
                  <a:gd name="T18" fmla="*/ 13 w 17"/>
                  <a:gd name="T19" fmla="*/ 7 h 7"/>
                  <a:gd name="T20" fmla="*/ 11 w 17"/>
                  <a:gd name="T21" fmla="*/ 7 h 7"/>
                  <a:gd name="T22" fmla="*/ 10 w 17"/>
                  <a:gd name="T23" fmla="*/ 7 h 7"/>
                  <a:gd name="T24" fmla="*/ 9 w 17"/>
                  <a:gd name="T25" fmla="*/ 7 h 7"/>
                  <a:gd name="T26" fmla="*/ 8 w 17"/>
                  <a:gd name="T27" fmla="*/ 7 h 7"/>
                  <a:gd name="T28" fmla="*/ 7 w 17"/>
                  <a:gd name="T29" fmla="*/ 7 h 7"/>
                  <a:gd name="T30" fmla="*/ 7 w 17"/>
                  <a:gd name="T31" fmla="*/ 7 h 7"/>
                  <a:gd name="T32" fmla="*/ 7 w 17"/>
                  <a:gd name="T33" fmla="*/ 7 h 7"/>
                  <a:gd name="T34" fmla="*/ 0 w 17"/>
                  <a:gd name="T35" fmla="*/ 0 h 7"/>
                  <a:gd name="T36" fmla="*/ 17 w 17"/>
                  <a:gd name="T3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7">
                    <a:moveTo>
                      <a:pt x="17" y="2"/>
                    </a:moveTo>
                    <a:lnTo>
                      <a:pt x="17" y="2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6" y="4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4" y="6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0" y="0"/>
                    </a:lnTo>
                    <a:lnTo>
                      <a:pt x="17" y="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31" name="Freeform 269"/>
              <p:cNvSpPr>
                <a:spLocks/>
              </p:cNvSpPr>
              <p:nvPr/>
            </p:nvSpPr>
            <p:spPr bwMode="auto">
              <a:xfrm>
                <a:off x="975" y="2701"/>
                <a:ext cx="11" cy="3"/>
              </a:xfrm>
              <a:custGeom>
                <a:avLst/>
                <a:gdLst>
                  <a:gd name="T0" fmla="*/ 11 w 11"/>
                  <a:gd name="T1" fmla="*/ 1 h 3"/>
                  <a:gd name="T2" fmla="*/ 10 w 11"/>
                  <a:gd name="T3" fmla="*/ 3 h 3"/>
                  <a:gd name="T4" fmla="*/ 3 w 11"/>
                  <a:gd name="T5" fmla="*/ 2 h 3"/>
                  <a:gd name="T6" fmla="*/ 0 w 11"/>
                  <a:gd name="T7" fmla="*/ 0 h 3"/>
                  <a:gd name="T8" fmla="*/ 11 w 1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">
                    <a:moveTo>
                      <a:pt x="11" y="1"/>
                    </a:moveTo>
                    <a:lnTo>
                      <a:pt x="10" y="3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32" name="Freeform 270"/>
              <p:cNvSpPr>
                <a:spLocks/>
              </p:cNvSpPr>
              <p:nvPr/>
            </p:nvSpPr>
            <p:spPr bwMode="auto">
              <a:xfrm>
                <a:off x="961" y="2665"/>
                <a:ext cx="40" cy="12"/>
              </a:xfrm>
              <a:custGeom>
                <a:avLst/>
                <a:gdLst>
                  <a:gd name="T0" fmla="*/ 4 w 40"/>
                  <a:gd name="T1" fmla="*/ 3 h 12"/>
                  <a:gd name="T2" fmla="*/ 6 w 40"/>
                  <a:gd name="T3" fmla="*/ 2 h 12"/>
                  <a:gd name="T4" fmla="*/ 7 w 40"/>
                  <a:gd name="T5" fmla="*/ 2 h 12"/>
                  <a:gd name="T6" fmla="*/ 8 w 40"/>
                  <a:gd name="T7" fmla="*/ 2 h 12"/>
                  <a:gd name="T8" fmla="*/ 9 w 40"/>
                  <a:gd name="T9" fmla="*/ 2 h 12"/>
                  <a:gd name="T10" fmla="*/ 10 w 40"/>
                  <a:gd name="T11" fmla="*/ 1 h 12"/>
                  <a:gd name="T12" fmla="*/ 11 w 40"/>
                  <a:gd name="T13" fmla="*/ 0 h 12"/>
                  <a:gd name="T14" fmla="*/ 13 w 40"/>
                  <a:gd name="T15" fmla="*/ 0 h 12"/>
                  <a:gd name="T16" fmla="*/ 15 w 40"/>
                  <a:gd name="T17" fmla="*/ 0 h 12"/>
                  <a:gd name="T18" fmla="*/ 16 w 40"/>
                  <a:gd name="T19" fmla="*/ 0 h 12"/>
                  <a:gd name="T20" fmla="*/ 17 w 40"/>
                  <a:gd name="T21" fmla="*/ 0 h 12"/>
                  <a:gd name="T22" fmla="*/ 18 w 40"/>
                  <a:gd name="T23" fmla="*/ 0 h 12"/>
                  <a:gd name="T24" fmla="*/ 19 w 40"/>
                  <a:gd name="T25" fmla="*/ 0 h 12"/>
                  <a:gd name="T26" fmla="*/ 21 w 40"/>
                  <a:gd name="T27" fmla="*/ 0 h 12"/>
                  <a:gd name="T28" fmla="*/ 23 w 40"/>
                  <a:gd name="T29" fmla="*/ 0 h 12"/>
                  <a:gd name="T30" fmla="*/ 25 w 40"/>
                  <a:gd name="T31" fmla="*/ 0 h 12"/>
                  <a:gd name="T32" fmla="*/ 27 w 40"/>
                  <a:gd name="T33" fmla="*/ 1 h 12"/>
                  <a:gd name="T34" fmla="*/ 28 w 40"/>
                  <a:gd name="T35" fmla="*/ 2 h 12"/>
                  <a:gd name="T36" fmla="*/ 29 w 40"/>
                  <a:gd name="T37" fmla="*/ 3 h 12"/>
                  <a:gd name="T38" fmla="*/ 31 w 40"/>
                  <a:gd name="T39" fmla="*/ 3 h 12"/>
                  <a:gd name="T40" fmla="*/ 33 w 40"/>
                  <a:gd name="T41" fmla="*/ 3 h 12"/>
                  <a:gd name="T42" fmla="*/ 36 w 40"/>
                  <a:gd name="T43" fmla="*/ 4 h 12"/>
                  <a:gd name="T44" fmla="*/ 39 w 40"/>
                  <a:gd name="T45" fmla="*/ 6 h 12"/>
                  <a:gd name="T46" fmla="*/ 40 w 40"/>
                  <a:gd name="T47" fmla="*/ 7 h 12"/>
                  <a:gd name="T48" fmla="*/ 39 w 40"/>
                  <a:gd name="T49" fmla="*/ 9 h 12"/>
                  <a:gd name="T50" fmla="*/ 38 w 40"/>
                  <a:gd name="T51" fmla="*/ 11 h 12"/>
                  <a:gd name="T52" fmla="*/ 36 w 40"/>
                  <a:gd name="T53" fmla="*/ 12 h 12"/>
                  <a:gd name="T54" fmla="*/ 33 w 40"/>
                  <a:gd name="T55" fmla="*/ 12 h 12"/>
                  <a:gd name="T56" fmla="*/ 30 w 40"/>
                  <a:gd name="T57" fmla="*/ 12 h 12"/>
                  <a:gd name="T58" fmla="*/ 29 w 40"/>
                  <a:gd name="T59" fmla="*/ 12 h 12"/>
                  <a:gd name="T60" fmla="*/ 27 w 40"/>
                  <a:gd name="T61" fmla="*/ 12 h 12"/>
                  <a:gd name="T62" fmla="*/ 26 w 40"/>
                  <a:gd name="T63" fmla="*/ 11 h 12"/>
                  <a:gd name="T64" fmla="*/ 25 w 40"/>
                  <a:gd name="T65" fmla="*/ 11 h 12"/>
                  <a:gd name="T66" fmla="*/ 24 w 40"/>
                  <a:gd name="T67" fmla="*/ 11 h 12"/>
                  <a:gd name="T68" fmla="*/ 23 w 40"/>
                  <a:gd name="T69" fmla="*/ 11 h 12"/>
                  <a:gd name="T70" fmla="*/ 21 w 40"/>
                  <a:gd name="T71" fmla="*/ 11 h 12"/>
                  <a:gd name="T72" fmla="*/ 20 w 40"/>
                  <a:gd name="T73" fmla="*/ 11 h 12"/>
                  <a:gd name="T74" fmla="*/ 18 w 40"/>
                  <a:gd name="T75" fmla="*/ 11 h 12"/>
                  <a:gd name="T76" fmla="*/ 17 w 40"/>
                  <a:gd name="T77" fmla="*/ 10 h 12"/>
                  <a:gd name="T78" fmla="*/ 15 w 40"/>
                  <a:gd name="T79" fmla="*/ 10 h 12"/>
                  <a:gd name="T80" fmla="*/ 15 w 40"/>
                  <a:gd name="T81" fmla="*/ 9 h 12"/>
                  <a:gd name="T82" fmla="*/ 14 w 40"/>
                  <a:gd name="T83" fmla="*/ 9 h 12"/>
                  <a:gd name="T84" fmla="*/ 13 w 40"/>
                  <a:gd name="T85" fmla="*/ 9 h 12"/>
                  <a:gd name="T86" fmla="*/ 11 w 40"/>
                  <a:gd name="T87" fmla="*/ 9 h 12"/>
                  <a:gd name="T88" fmla="*/ 10 w 40"/>
                  <a:gd name="T89" fmla="*/ 9 h 12"/>
                  <a:gd name="T90" fmla="*/ 8 w 40"/>
                  <a:gd name="T91" fmla="*/ 10 h 12"/>
                  <a:gd name="T92" fmla="*/ 6 w 40"/>
                  <a:gd name="T93" fmla="*/ 11 h 12"/>
                  <a:gd name="T94" fmla="*/ 4 w 40"/>
                  <a:gd name="T95" fmla="*/ 11 h 12"/>
                  <a:gd name="T96" fmla="*/ 2 w 40"/>
                  <a:gd name="T97" fmla="*/ 11 h 12"/>
                  <a:gd name="T98" fmla="*/ 0 w 40"/>
                  <a:gd name="T99" fmla="*/ 10 h 12"/>
                  <a:gd name="T100" fmla="*/ 0 w 40"/>
                  <a:gd name="T101" fmla="*/ 8 h 12"/>
                  <a:gd name="T102" fmla="*/ 0 w 40"/>
                  <a:gd name="T103" fmla="*/ 7 h 12"/>
                  <a:gd name="T104" fmla="*/ 1 w 40"/>
                  <a:gd name="T105" fmla="*/ 5 h 12"/>
                  <a:gd name="T106" fmla="*/ 3 w 40"/>
                  <a:gd name="T107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0" h="12">
                    <a:moveTo>
                      <a:pt x="4" y="3"/>
                    </a:moveTo>
                    <a:lnTo>
                      <a:pt x="4" y="3"/>
                    </a:lnTo>
                    <a:lnTo>
                      <a:pt x="5" y="3"/>
                    </a:lnTo>
                    <a:lnTo>
                      <a:pt x="6" y="2"/>
                    </a:lnTo>
                    <a:lnTo>
                      <a:pt x="6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9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6" y="1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8" y="0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9" y="3"/>
                    </a:lnTo>
                    <a:lnTo>
                      <a:pt x="29" y="3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3" y="3"/>
                    </a:lnTo>
                    <a:lnTo>
                      <a:pt x="35" y="3"/>
                    </a:lnTo>
                    <a:lnTo>
                      <a:pt x="36" y="4"/>
                    </a:lnTo>
                    <a:lnTo>
                      <a:pt x="38" y="5"/>
                    </a:lnTo>
                    <a:lnTo>
                      <a:pt x="39" y="6"/>
                    </a:lnTo>
                    <a:lnTo>
                      <a:pt x="39" y="6"/>
                    </a:lnTo>
                    <a:lnTo>
                      <a:pt x="40" y="7"/>
                    </a:lnTo>
                    <a:lnTo>
                      <a:pt x="40" y="8"/>
                    </a:lnTo>
                    <a:lnTo>
                      <a:pt x="39" y="9"/>
                    </a:lnTo>
                    <a:lnTo>
                      <a:pt x="39" y="10"/>
                    </a:lnTo>
                    <a:lnTo>
                      <a:pt x="38" y="11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4" y="12"/>
                    </a:lnTo>
                    <a:lnTo>
                      <a:pt x="33" y="12"/>
                    </a:lnTo>
                    <a:lnTo>
                      <a:pt x="31" y="12"/>
                    </a:lnTo>
                    <a:lnTo>
                      <a:pt x="30" y="12"/>
                    </a:lnTo>
                    <a:lnTo>
                      <a:pt x="29" y="12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7" y="12"/>
                    </a:lnTo>
                    <a:lnTo>
                      <a:pt x="27" y="11"/>
                    </a:lnTo>
                    <a:lnTo>
                      <a:pt x="26" y="11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24" y="11"/>
                    </a:lnTo>
                    <a:lnTo>
                      <a:pt x="24" y="11"/>
                    </a:lnTo>
                    <a:lnTo>
                      <a:pt x="23" y="11"/>
                    </a:lnTo>
                    <a:lnTo>
                      <a:pt x="23" y="11"/>
                    </a:lnTo>
                    <a:lnTo>
                      <a:pt x="22" y="11"/>
                    </a:lnTo>
                    <a:lnTo>
                      <a:pt x="21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7" y="11"/>
                    </a:lnTo>
                    <a:lnTo>
                      <a:pt x="17" y="10"/>
                    </a:lnTo>
                    <a:lnTo>
                      <a:pt x="16" y="10"/>
                    </a:lnTo>
                    <a:lnTo>
                      <a:pt x="15" y="10"/>
                    </a:lnTo>
                    <a:lnTo>
                      <a:pt x="15" y="9"/>
                    </a:lnTo>
                    <a:lnTo>
                      <a:pt x="15" y="9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2" y="9"/>
                    </a:lnTo>
                    <a:lnTo>
                      <a:pt x="11" y="9"/>
                    </a:lnTo>
                    <a:lnTo>
                      <a:pt x="10" y="9"/>
                    </a:lnTo>
                    <a:lnTo>
                      <a:pt x="10" y="9"/>
                    </a:lnTo>
                    <a:lnTo>
                      <a:pt x="9" y="10"/>
                    </a:lnTo>
                    <a:lnTo>
                      <a:pt x="8" y="10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5" y="11"/>
                    </a:lnTo>
                    <a:lnTo>
                      <a:pt x="4" y="11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2" y="4"/>
                    </a:lnTo>
                    <a:lnTo>
                      <a:pt x="3" y="3"/>
                    </a:lnTo>
                    <a:lnTo>
                      <a:pt x="4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33" name="Freeform 271"/>
              <p:cNvSpPr>
                <a:spLocks/>
              </p:cNvSpPr>
              <p:nvPr/>
            </p:nvSpPr>
            <p:spPr bwMode="auto">
              <a:xfrm>
                <a:off x="997" y="2758"/>
                <a:ext cx="53" cy="16"/>
              </a:xfrm>
              <a:custGeom>
                <a:avLst/>
                <a:gdLst>
                  <a:gd name="T0" fmla="*/ 24 w 53"/>
                  <a:gd name="T1" fmla="*/ 0 h 16"/>
                  <a:gd name="T2" fmla="*/ 53 w 53"/>
                  <a:gd name="T3" fmla="*/ 10 h 16"/>
                  <a:gd name="T4" fmla="*/ 17 w 53"/>
                  <a:gd name="T5" fmla="*/ 16 h 16"/>
                  <a:gd name="T6" fmla="*/ 0 w 53"/>
                  <a:gd name="T7" fmla="*/ 3 h 16"/>
                  <a:gd name="T8" fmla="*/ 24 w 53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16">
                    <a:moveTo>
                      <a:pt x="24" y="0"/>
                    </a:moveTo>
                    <a:lnTo>
                      <a:pt x="53" y="10"/>
                    </a:lnTo>
                    <a:lnTo>
                      <a:pt x="17" y="16"/>
                    </a:lnTo>
                    <a:lnTo>
                      <a:pt x="0" y="3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34" name="Freeform 272"/>
              <p:cNvSpPr>
                <a:spLocks/>
              </p:cNvSpPr>
              <p:nvPr/>
            </p:nvSpPr>
            <p:spPr bwMode="auto">
              <a:xfrm>
                <a:off x="1002" y="2760"/>
                <a:ext cx="41" cy="12"/>
              </a:xfrm>
              <a:custGeom>
                <a:avLst/>
                <a:gdLst>
                  <a:gd name="T0" fmla="*/ 19 w 41"/>
                  <a:gd name="T1" fmla="*/ 0 h 12"/>
                  <a:gd name="T2" fmla="*/ 41 w 41"/>
                  <a:gd name="T3" fmla="*/ 8 h 12"/>
                  <a:gd name="T4" fmla="*/ 12 w 41"/>
                  <a:gd name="T5" fmla="*/ 12 h 12"/>
                  <a:gd name="T6" fmla="*/ 0 w 41"/>
                  <a:gd name="T7" fmla="*/ 3 h 12"/>
                  <a:gd name="T8" fmla="*/ 19 w 4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2">
                    <a:moveTo>
                      <a:pt x="19" y="0"/>
                    </a:moveTo>
                    <a:lnTo>
                      <a:pt x="41" y="8"/>
                    </a:lnTo>
                    <a:lnTo>
                      <a:pt x="12" y="12"/>
                    </a:lnTo>
                    <a:lnTo>
                      <a:pt x="0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D6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35" name="Freeform 273"/>
              <p:cNvSpPr>
                <a:spLocks/>
              </p:cNvSpPr>
              <p:nvPr/>
            </p:nvSpPr>
            <p:spPr bwMode="auto">
              <a:xfrm>
                <a:off x="939" y="2715"/>
                <a:ext cx="86" cy="52"/>
              </a:xfrm>
              <a:custGeom>
                <a:avLst/>
                <a:gdLst>
                  <a:gd name="T0" fmla="*/ 7 w 86"/>
                  <a:gd name="T1" fmla="*/ 8 h 52"/>
                  <a:gd name="T2" fmla="*/ 9 w 86"/>
                  <a:gd name="T3" fmla="*/ 6 h 52"/>
                  <a:gd name="T4" fmla="*/ 12 w 86"/>
                  <a:gd name="T5" fmla="*/ 4 h 52"/>
                  <a:gd name="T6" fmla="*/ 15 w 86"/>
                  <a:gd name="T7" fmla="*/ 2 h 52"/>
                  <a:gd name="T8" fmla="*/ 16 w 86"/>
                  <a:gd name="T9" fmla="*/ 2 h 52"/>
                  <a:gd name="T10" fmla="*/ 18 w 86"/>
                  <a:gd name="T11" fmla="*/ 1 h 52"/>
                  <a:gd name="T12" fmla="*/ 21 w 86"/>
                  <a:gd name="T13" fmla="*/ 1 h 52"/>
                  <a:gd name="T14" fmla="*/ 23 w 86"/>
                  <a:gd name="T15" fmla="*/ 0 h 52"/>
                  <a:gd name="T16" fmla="*/ 23 w 86"/>
                  <a:gd name="T17" fmla="*/ 0 h 52"/>
                  <a:gd name="T18" fmla="*/ 25 w 86"/>
                  <a:gd name="T19" fmla="*/ 0 h 52"/>
                  <a:gd name="T20" fmla="*/ 29 w 86"/>
                  <a:gd name="T21" fmla="*/ 0 h 52"/>
                  <a:gd name="T22" fmla="*/ 33 w 86"/>
                  <a:gd name="T23" fmla="*/ 0 h 52"/>
                  <a:gd name="T24" fmla="*/ 37 w 86"/>
                  <a:gd name="T25" fmla="*/ 0 h 52"/>
                  <a:gd name="T26" fmla="*/ 42 w 86"/>
                  <a:gd name="T27" fmla="*/ 0 h 52"/>
                  <a:gd name="T28" fmla="*/ 45 w 86"/>
                  <a:gd name="T29" fmla="*/ 0 h 52"/>
                  <a:gd name="T30" fmla="*/ 47 w 86"/>
                  <a:gd name="T31" fmla="*/ 0 h 52"/>
                  <a:gd name="T32" fmla="*/ 48 w 86"/>
                  <a:gd name="T33" fmla="*/ 0 h 52"/>
                  <a:gd name="T34" fmla="*/ 50 w 86"/>
                  <a:gd name="T35" fmla="*/ 1 h 52"/>
                  <a:gd name="T36" fmla="*/ 53 w 86"/>
                  <a:gd name="T37" fmla="*/ 1 h 52"/>
                  <a:gd name="T38" fmla="*/ 56 w 86"/>
                  <a:gd name="T39" fmla="*/ 2 h 52"/>
                  <a:gd name="T40" fmla="*/ 58 w 86"/>
                  <a:gd name="T41" fmla="*/ 3 h 52"/>
                  <a:gd name="T42" fmla="*/ 60 w 86"/>
                  <a:gd name="T43" fmla="*/ 5 h 52"/>
                  <a:gd name="T44" fmla="*/ 62 w 86"/>
                  <a:gd name="T45" fmla="*/ 6 h 52"/>
                  <a:gd name="T46" fmla="*/ 63 w 86"/>
                  <a:gd name="T47" fmla="*/ 7 h 52"/>
                  <a:gd name="T48" fmla="*/ 64 w 86"/>
                  <a:gd name="T49" fmla="*/ 9 h 52"/>
                  <a:gd name="T50" fmla="*/ 68 w 86"/>
                  <a:gd name="T51" fmla="*/ 16 h 52"/>
                  <a:gd name="T52" fmla="*/ 73 w 86"/>
                  <a:gd name="T53" fmla="*/ 24 h 52"/>
                  <a:gd name="T54" fmla="*/ 76 w 86"/>
                  <a:gd name="T55" fmla="*/ 33 h 52"/>
                  <a:gd name="T56" fmla="*/ 86 w 86"/>
                  <a:gd name="T57" fmla="*/ 46 h 52"/>
                  <a:gd name="T58" fmla="*/ 75 w 86"/>
                  <a:gd name="T59" fmla="*/ 47 h 52"/>
                  <a:gd name="T60" fmla="*/ 75 w 86"/>
                  <a:gd name="T61" fmla="*/ 49 h 52"/>
                  <a:gd name="T62" fmla="*/ 73 w 86"/>
                  <a:gd name="T63" fmla="*/ 52 h 52"/>
                  <a:gd name="T64" fmla="*/ 72 w 86"/>
                  <a:gd name="T65" fmla="*/ 51 h 52"/>
                  <a:gd name="T66" fmla="*/ 71 w 86"/>
                  <a:gd name="T67" fmla="*/ 51 h 52"/>
                  <a:gd name="T68" fmla="*/ 70 w 86"/>
                  <a:gd name="T69" fmla="*/ 47 h 52"/>
                  <a:gd name="T70" fmla="*/ 69 w 86"/>
                  <a:gd name="T71" fmla="*/ 40 h 52"/>
                  <a:gd name="T72" fmla="*/ 67 w 86"/>
                  <a:gd name="T73" fmla="*/ 39 h 52"/>
                  <a:gd name="T74" fmla="*/ 65 w 86"/>
                  <a:gd name="T75" fmla="*/ 36 h 52"/>
                  <a:gd name="T76" fmla="*/ 62 w 86"/>
                  <a:gd name="T77" fmla="*/ 30 h 52"/>
                  <a:gd name="T78" fmla="*/ 57 w 86"/>
                  <a:gd name="T79" fmla="*/ 24 h 52"/>
                  <a:gd name="T80" fmla="*/ 56 w 86"/>
                  <a:gd name="T81" fmla="*/ 39 h 52"/>
                  <a:gd name="T82" fmla="*/ 14 w 86"/>
                  <a:gd name="T83" fmla="*/ 24 h 52"/>
                  <a:gd name="T84" fmla="*/ 13 w 86"/>
                  <a:gd name="T85" fmla="*/ 29 h 52"/>
                  <a:gd name="T86" fmla="*/ 13 w 86"/>
                  <a:gd name="T87" fmla="*/ 43 h 52"/>
                  <a:gd name="T88" fmla="*/ 1 w 86"/>
                  <a:gd name="T89" fmla="*/ 44 h 52"/>
                  <a:gd name="T90" fmla="*/ 0 w 86"/>
                  <a:gd name="T91" fmla="*/ 37 h 52"/>
                  <a:gd name="T92" fmla="*/ 1 w 86"/>
                  <a:gd name="T93" fmla="*/ 27 h 52"/>
                  <a:gd name="T94" fmla="*/ 3 w 86"/>
                  <a:gd name="T95" fmla="*/ 1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6" h="52">
                    <a:moveTo>
                      <a:pt x="6" y="10"/>
                    </a:moveTo>
                    <a:lnTo>
                      <a:pt x="7" y="8"/>
                    </a:lnTo>
                    <a:lnTo>
                      <a:pt x="8" y="7"/>
                    </a:lnTo>
                    <a:lnTo>
                      <a:pt x="9" y="6"/>
                    </a:lnTo>
                    <a:lnTo>
                      <a:pt x="10" y="5"/>
                    </a:lnTo>
                    <a:lnTo>
                      <a:pt x="12" y="4"/>
                    </a:lnTo>
                    <a:lnTo>
                      <a:pt x="13" y="3"/>
                    </a:lnTo>
                    <a:lnTo>
                      <a:pt x="15" y="2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7" y="2"/>
                    </a:lnTo>
                    <a:lnTo>
                      <a:pt x="18" y="1"/>
                    </a:lnTo>
                    <a:lnTo>
                      <a:pt x="19" y="1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5" y="0"/>
                    </a:lnTo>
                    <a:lnTo>
                      <a:pt x="37" y="0"/>
                    </a:lnTo>
                    <a:lnTo>
                      <a:pt x="40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47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4" y="2"/>
                    </a:lnTo>
                    <a:lnTo>
                      <a:pt x="56" y="2"/>
                    </a:lnTo>
                    <a:lnTo>
                      <a:pt x="57" y="3"/>
                    </a:lnTo>
                    <a:lnTo>
                      <a:pt x="58" y="3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6"/>
                    </a:lnTo>
                    <a:lnTo>
                      <a:pt x="62" y="7"/>
                    </a:lnTo>
                    <a:lnTo>
                      <a:pt x="63" y="7"/>
                    </a:lnTo>
                    <a:lnTo>
                      <a:pt x="63" y="7"/>
                    </a:lnTo>
                    <a:lnTo>
                      <a:pt x="64" y="9"/>
                    </a:lnTo>
                    <a:lnTo>
                      <a:pt x="66" y="12"/>
                    </a:lnTo>
                    <a:lnTo>
                      <a:pt x="68" y="16"/>
                    </a:lnTo>
                    <a:lnTo>
                      <a:pt x="70" y="20"/>
                    </a:lnTo>
                    <a:lnTo>
                      <a:pt x="73" y="24"/>
                    </a:lnTo>
                    <a:lnTo>
                      <a:pt x="75" y="28"/>
                    </a:lnTo>
                    <a:lnTo>
                      <a:pt x="76" y="33"/>
                    </a:lnTo>
                    <a:lnTo>
                      <a:pt x="78" y="36"/>
                    </a:lnTo>
                    <a:lnTo>
                      <a:pt x="86" y="46"/>
                    </a:lnTo>
                    <a:lnTo>
                      <a:pt x="79" y="51"/>
                    </a:lnTo>
                    <a:lnTo>
                      <a:pt x="75" y="47"/>
                    </a:lnTo>
                    <a:lnTo>
                      <a:pt x="75" y="48"/>
                    </a:lnTo>
                    <a:lnTo>
                      <a:pt x="75" y="49"/>
                    </a:lnTo>
                    <a:lnTo>
                      <a:pt x="74" y="51"/>
                    </a:lnTo>
                    <a:lnTo>
                      <a:pt x="73" y="52"/>
                    </a:lnTo>
                    <a:lnTo>
                      <a:pt x="72" y="52"/>
                    </a:lnTo>
                    <a:lnTo>
                      <a:pt x="72" y="51"/>
                    </a:lnTo>
                    <a:lnTo>
                      <a:pt x="71" y="51"/>
                    </a:lnTo>
                    <a:lnTo>
                      <a:pt x="71" y="51"/>
                    </a:lnTo>
                    <a:lnTo>
                      <a:pt x="71" y="50"/>
                    </a:lnTo>
                    <a:lnTo>
                      <a:pt x="70" y="47"/>
                    </a:lnTo>
                    <a:lnTo>
                      <a:pt x="70" y="44"/>
                    </a:lnTo>
                    <a:lnTo>
                      <a:pt x="69" y="40"/>
                    </a:lnTo>
                    <a:lnTo>
                      <a:pt x="67" y="40"/>
                    </a:lnTo>
                    <a:lnTo>
                      <a:pt x="67" y="39"/>
                    </a:lnTo>
                    <a:lnTo>
                      <a:pt x="67" y="38"/>
                    </a:lnTo>
                    <a:lnTo>
                      <a:pt x="65" y="36"/>
                    </a:lnTo>
                    <a:lnTo>
                      <a:pt x="64" y="33"/>
                    </a:lnTo>
                    <a:lnTo>
                      <a:pt x="62" y="30"/>
                    </a:lnTo>
                    <a:lnTo>
                      <a:pt x="60" y="27"/>
                    </a:lnTo>
                    <a:lnTo>
                      <a:pt x="57" y="24"/>
                    </a:lnTo>
                    <a:lnTo>
                      <a:pt x="54" y="22"/>
                    </a:lnTo>
                    <a:lnTo>
                      <a:pt x="56" y="39"/>
                    </a:lnTo>
                    <a:lnTo>
                      <a:pt x="15" y="43"/>
                    </a:lnTo>
                    <a:lnTo>
                      <a:pt x="14" y="24"/>
                    </a:lnTo>
                    <a:lnTo>
                      <a:pt x="14" y="25"/>
                    </a:lnTo>
                    <a:lnTo>
                      <a:pt x="13" y="29"/>
                    </a:lnTo>
                    <a:lnTo>
                      <a:pt x="12" y="35"/>
                    </a:lnTo>
                    <a:lnTo>
                      <a:pt x="13" y="43"/>
                    </a:lnTo>
                    <a:lnTo>
                      <a:pt x="1" y="44"/>
                    </a:lnTo>
                    <a:lnTo>
                      <a:pt x="1" y="44"/>
                    </a:lnTo>
                    <a:lnTo>
                      <a:pt x="1" y="41"/>
                    </a:lnTo>
                    <a:lnTo>
                      <a:pt x="0" y="37"/>
                    </a:lnTo>
                    <a:lnTo>
                      <a:pt x="0" y="32"/>
                    </a:lnTo>
                    <a:lnTo>
                      <a:pt x="1" y="27"/>
                    </a:lnTo>
                    <a:lnTo>
                      <a:pt x="2" y="21"/>
                    </a:lnTo>
                    <a:lnTo>
                      <a:pt x="3" y="15"/>
                    </a:ln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36" name="Freeform 274"/>
              <p:cNvSpPr>
                <a:spLocks/>
              </p:cNvSpPr>
              <p:nvPr/>
            </p:nvSpPr>
            <p:spPr bwMode="auto">
              <a:xfrm>
                <a:off x="1009" y="2753"/>
                <a:ext cx="13" cy="11"/>
              </a:xfrm>
              <a:custGeom>
                <a:avLst/>
                <a:gdLst>
                  <a:gd name="T0" fmla="*/ 0 w 13"/>
                  <a:gd name="T1" fmla="*/ 1 h 11"/>
                  <a:gd name="T2" fmla="*/ 1 w 13"/>
                  <a:gd name="T3" fmla="*/ 4 h 11"/>
                  <a:gd name="T4" fmla="*/ 1 w 13"/>
                  <a:gd name="T5" fmla="*/ 7 h 11"/>
                  <a:gd name="T6" fmla="*/ 2 w 13"/>
                  <a:gd name="T7" fmla="*/ 10 h 11"/>
                  <a:gd name="T8" fmla="*/ 3 w 13"/>
                  <a:gd name="T9" fmla="*/ 11 h 11"/>
                  <a:gd name="T10" fmla="*/ 3 w 13"/>
                  <a:gd name="T11" fmla="*/ 10 h 11"/>
                  <a:gd name="T12" fmla="*/ 4 w 13"/>
                  <a:gd name="T13" fmla="*/ 9 h 11"/>
                  <a:gd name="T14" fmla="*/ 4 w 13"/>
                  <a:gd name="T15" fmla="*/ 7 h 11"/>
                  <a:gd name="T16" fmla="*/ 4 w 13"/>
                  <a:gd name="T17" fmla="*/ 6 h 11"/>
                  <a:gd name="T18" fmla="*/ 9 w 13"/>
                  <a:gd name="T19" fmla="*/ 10 h 11"/>
                  <a:gd name="T20" fmla="*/ 13 w 13"/>
                  <a:gd name="T21" fmla="*/ 8 h 11"/>
                  <a:gd name="T22" fmla="*/ 7 w 13"/>
                  <a:gd name="T23" fmla="*/ 0 h 11"/>
                  <a:gd name="T24" fmla="*/ 0 w 13"/>
                  <a:gd name="T2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1">
                    <a:moveTo>
                      <a:pt x="0" y="1"/>
                    </a:moveTo>
                    <a:lnTo>
                      <a:pt x="1" y="4"/>
                    </a:lnTo>
                    <a:lnTo>
                      <a:pt x="1" y="7"/>
                    </a:lnTo>
                    <a:lnTo>
                      <a:pt x="2" y="10"/>
                    </a:lnTo>
                    <a:lnTo>
                      <a:pt x="3" y="11"/>
                    </a:lnTo>
                    <a:lnTo>
                      <a:pt x="3" y="10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9" y="10"/>
                    </a:lnTo>
                    <a:lnTo>
                      <a:pt x="13" y="8"/>
                    </a:lnTo>
                    <a:lnTo>
                      <a:pt x="7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37" name="Freeform 275"/>
              <p:cNvSpPr>
                <a:spLocks/>
              </p:cNvSpPr>
              <p:nvPr/>
            </p:nvSpPr>
            <p:spPr bwMode="auto">
              <a:xfrm>
                <a:off x="942" y="2718"/>
                <a:ext cx="72" cy="40"/>
              </a:xfrm>
              <a:custGeom>
                <a:avLst/>
                <a:gdLst>
                  <a:gd name="T0" fmla="*/ 54 w 72"/>
                  <a:gd name="T1" fmla="*/ 2 h 40"/>
                  <a:gd name="T2" fmla="*/ 52 w 72"/>
                  <a:gd name="T3" fmla="*/ 1 h 40"/>
                  <a:gd name="T4" fmla="*/ 50 w 72"/>
                  <a:gd name="T5" fmla="*/ 1 h 40"/>
                  <a:gd name="T6" fmla="*/ 48 w 72"/>
                  <a:gd name="T7" fmla="*/ 0 h 40"/>
                  <a:gd name="T8" fmla="*/ 41 w 72"/>
                  <a:gd name="T9" fmla="*/ 0 h 40"/>
                  <a:gd name="T10" fmla="*/ 23 w 72"/>
                  <a:gd name="T11" fmla="*/ 0 h 40"/>
                  <a:gd name="T12" fmla="*/ 16 w 72"/>
                  <a:gd name="T13" fmla="*/ 0 h 40"/>
                  <a:gd name="T14" fmla="*/ 13 w 72"/>
                  <a:gd name="T15" fmla="*/ 1 h 40"/>
                  <a:gd name="T16" fmla="*/ 10 w 72"/>
                  <a:gd name="T17" fmla="*/ 3 h 40"/>
                  <a:gd name="T18" fmla="*/ 7 w 72"/>
                  <a:gd name="T19" fmla="*/ 5 h 40"/>
                  <a:gd name="T20" fmla="*/ 3 w 72"/>
                  <a:gd name="T21" fmla="*/ 12 h 40"/>
                  <a:gd name="T22" fmla="*/ 0 w 72"/>
                  <a:gd name="T23" fmla="*/ 23 h 40"/>
                  <a:gd name="T24" fmla="*/ 0 w 72"/>
                  <a:gd name="T25" fmla="*/ 33 h 40"/>
                  <a:gd name="T26" fmla="*/ 1 w 72"/>
                  <a:gd name="T27" fmla="*/ 39 h 40"/>
                  <a:gd name="T28" fmla="*/ 7 w 72"/>
                  <a:gd name="T29" fmla="*/ 39 h 40"/>
                  <a:gd name="T30" fmla="*/ 8 w 72"/>
                  <a:gd name="T31" fmla="*/ 26 h 40"/>
                  <a:gd name="T32" fmla="*/ 10 w 72"/>
                  <a:gd name="T33" fmla="*/ 19 h 40"/>
                  <a:gd name="T34" fmla="*/ 12 w 72"/>
                  <a:gd name="T35" fmla="*/ 17 h 40"/>
                  <a:gd name="T36" fmla="*/ 13 w 72"/>
                  <a:gd name="T37" fmla="*/ 16 h 40"/>
                  <a:gd name="T38" fmla="*/ 15 w 72"/>
                  <a:gd name="T39" fmla="*/ 38 h 40"/>
                  <a:gd name="T40" fmla="*/ 18 w 72"/>
                  <a:gd name="T41" fmla="*/ 38 h 40"/>
                  <a:gd name="T42" fmla="*/ 23 w 72"/>
                  <a:gd name="T43" fmla="*/ 37 h 40"/>
                  <a:gd name="T44" fmla="*/ 30 w 72"/>
                  <a:gd name="T45" fmla="*/ 37 h 40"/>
                  <a:gd name="T46" fmla="*/ 36 w 72"/>
                  <a:gd name="T47" fmla="*/ 36 h 40"/>
                  <a:gd name="T48" fmla="*/ 42 w 72"/>
                  <a:gd name="T49" fmla="*/ 36 h 40"/>
                  <a:gd name="T50" fmla="*/ 47 w 72"/>
                  <a:gd name="T51" fmla="*/ 35 h 40"/>
                  <a:gd name="T52" fmla="*/ 50 w 72"/>
                  <a:gd name="T53" fmla="*/ 35 h 40"/>
                  <a:gd name="T54" fmla="*/ 48 w 72"/>
                  <a:gd name="T55" fmla="*/ 15 h 40"/>
                  <a:gd name="T56" fmla="*/ 50 w 72"/>
                  <a:gd name="T57" fmla="*/ 16 h 40"/>
                  <a:gd name="T58" fmla="*/ 55 w 72"/>
                  <a:gd name="T59" fmla="*/ 19 h 40"/>
                  <a:gd name="T60" fmla="*/ 60 w 72"/>
                  <a:gd name="T61" fmla="*/ 25 h 40"/>
                  <a:gd name="T62" fmla="*/ 65 w 72"/>
                  <a:gd name="T63" fmla="*/ 34 h 40"/>
                  <a:gd name="T64" fmla="*/ 69 w 72"/>
                  <a:gd name="T65" fmla="*/ 25 h 40"/>
                  <a:gd name="T66" fmla="*/ 63 w 72"/>
                  <a:gd name="T67" fmla="*/ 13 h 40"/>
                  <a:gd name="T68" fmla="*/ 58 w 72"/>
                  <a:gd name="T69" fmla="*/ 6 h 40"/>
                  <a:gd name="T70" fmla="*/ 55 w 72"/>
                  <a:gd name="T71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2" h="40">
                    <a:moveTo>
                      <a:pt x="54" y="2"/>
                    </a:moveTo>
                    <a:lnTo>
                      <a:pt x="54" y="2"/>
                    </a:lnTo>
                    <a:lnTo>
                      <a:pt x="53" y="2"/>
                    </a:lnTo>
                    <a:lnTo>
                      <a:pt x="52" y="1"/>
                    </a:lnTo>
                    <a:lnTo>
                      <a:pt x="51" y="1"/>
                    </a:lnTo>
                    <a:lnTo>
                      <a:pt x="50" y="1"/>
                    </a:lnTo>
                    <a:lnTo>
                      <a:pt x="49" y="0"/>
                    </a:lnTo>
                    <a:lnTo>
                      <a:pt x="48" y="0"/>
                    </a:lnTo>
                    <a:lnTo>
                      <a:pt x="47" y="0"/>
                    </a:lnTo>
                    <a:lnTo>
                      <a:pt x="41" y="0"/>
                    </a:lnTo>
                    <a:lnTo>
                      <a:pt x="34" y="19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15" y="1"/>
                    </a:lnTo>
                    <a:lnTo>
                      <a:pt x="13" y="1"/>
                    </a:lnTo>
                    <a:lnTo>
                      <a:pt x="11" y="2"/>
                    </a:lnTo>
                    <a:lnTo>
                      <a:pt x="10" y="3"/>
                    </a:lnTo>
                    <a:lnTo>
                      <a:pt x="8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3" y="12"/>
                    </a:lnTo>
                    <a:lnTo>
                      <a:pt x="1" y="17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0" y="33"/>
                    </a:lnTo>
                    <a:lnTo>
                      <a:pt x="0" y="37"/>
                    </a:lnTo>
                    <a:lnTo>
                      <a:pt x="1" y="39"/>
                    </a:lnTo>
                    <a:lnTo>
                      <a:pt x="1" y="40"/>
                    </a:lnTo>
                    <a:lnTo>
                      <a:pt x="7" y="39"/>
                    </a:lnTo>
                    <a:lnTo>
                      <a:pt x="7" y="32"/>
                    </a:lnTo>
                    <a:lnTo>
                      <a:pt x="8" y="26"/>
                    </a:lnTo>
                    <a:lnTo>
                      <a:pt x="9" y="22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2" y="17"/>
                    </a:lnTo>
                    <a:lnTo>
                      <a:pt x="13" y="16"/>
                    </a:lnTo>
                    <a:lnTo>
                      <a:pt x="13" y="16"/>
                    </a:lnTo>
                    <a:lnTo>
                      <a:pt x="14" y="38"/>
                    </a:lnTo>
                    <a:lnTo>
                      <a:pt x="15" y="38"/>
                    </a:lnTo>
                    <a:lnTo>
                      <a:pt x="16" y="38"/>
                    </a:lnTo>
                    <a:lnTo>
                      <a:pt x="18" y="38"/>
                    </a:lnTo>
                    <a:lnTo>
                      <a:pt x="20" y="38"/>
                    </a:lnTo>
                    <a:lnTo>
                      <a:pt x="23" y="37"/>
                    </a:lnTo>
                    <a:lnTo>
                      <a:pt x="27" y="37"/>
                    </a:lnTo>
                    <a:lnTo>
                      <a:pt x="30" y="37"/>
                    </a:lnTo>
                    <a:lnTo>
                      <a:pt x="33" y="37"/>
                    </a:lnTo>
                    <a:lnTo>
                      <a:pt x="36" y="36"/>
                    </a:lnTo>
                    <a:lnTo>
                      <a:pt x="39" y="36"/>
                    </a:lnTo>
                    <a:lnTo>
                      <a:pt x="42" y="36"/>
                    </a:lnTo>
                    <a:lnTo>
                      <a:pt x="44" y="36"/>
                    </a:lnTo>
                    <a:lnTo>
                      <a:pt x="47" y="35"/>
                    </a:lnTo>
                    <a:lnTo>
                      <a:pt x="49" y="35"/>
                    </a:lnTo>
                    <a:lnTo>
                      <a:pt x="50" y="35"/>
                    </a:lnTo>
                    <a:lnTo>
                      <a:pt x="50" y="35"/>
                    </a:lnTo>
                    <a:lnTo>
                      <a:pt x="48" y="15"/>
                    </a:lnTo>
                    <a:lnTo>
                      <a:pt x="49" y="16"/>
                    </a:lnTo>
                    <a:lnTo>
                      <a:pt x="50" y="16"/>
                    </a:lnTo>
                    <a:lnTo>
                      <a:pt x="52" y="17"/>
                    </a:lnTo>
                    <a:lnTo>
                      <a:pt x="55" y="19"/>
                    </a:lnTo>
                    <a:lnTo>
                      <a:pt x="58" y="21"/>
                    </a:lnTo>
                    <a:lnTo>
                      <a:pt x="60" y="25"/>
                    </a:lnTo>
                    <a:lnTo>
                      <a:pt x="63" y="29"/>
                    </a:lnTo>
                    <a:lnTo>
                      <a:pt x="65" y="34"/>
                    </a:lnTo>
                    <a:lnTo>
                      <a:pt x="72" y="33"/>
                    </a:lnTo>
                    <a:lnTo>
                      <a:pt x="69" y="25"/>
                    </a:lnTo>
                    <a:lnTo>
                      <a:pt x="66" y="18"/>
                    </a:lnTo>
                    <a:lnTo>
                      <a:pt x="63" y="13"/>
                    </a:lnTo>
                    <a:lnTo>
                      <a:pt x="60" y="9"/>
                    </a:lnTo>
                    <a:lnTo>
                      <a:pt x="58" y="6"/>
                    </a:lnTo>
                    <a:lnTo>
                      <a:pt x="56" y="4"/>
                    </a:lnTo>
                    <a:lnTo>
                      <a:pt x="55" y="3"/>
                    </a:lnTo>
                    <a:lnTo>
                      <a:pt x="54" y="2"/>
                    </a:lnTo>
                    <a:close/>
                  </a:path>
                </a:pathLst>
              </a:custGeom>
              <a:solidFill>
                <a:srgbClr val="597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38" name="Freeform 276"/>
              <p:cNvSpPr>
                <a:spLocks/>
              </p:cNvSpPr>
              <p:nvPr/>
            </p:nvSpPr>
            <p:spPr bwMode="auto">
              <a:xfrm>
                <a:off x="959" y="2717"/>
                <a:ext cx="29" cy="20"/>
              </a:xfrm>
              <a:custGeom>
                <a:avLst/>
                <a:gdLst>
                  <a:gd name="T0" fmla="*/ 4 w 29"/>
                  <a:gd name="T1" fmla="*/ 6 h 20"/>
                  <a:gd name="T2" fmla="*/ 0 w 29"/>
                  <a:gd name="T3" fmla="*/ 4 h 20"/>
                  <a:gd name="T4" fmla="*/ 3 w 29"/>
                  <a:gd name="T5" fmla="*/ 0 h 20"/>
                  <a:gd name="T6" fmla="*/ 5 w 29"/>
                  <a:gd name="T7" fmla="*/ 0 h 20"/>
                  <a:gd name="T8" fmla="*/ 3 w 29"/>
                  <a:gd name="T9" fmla="*/ 3 h 20"/>
                  <a:gd name="T10" fmla="*/ 6 w 29"/>
                  <a:gd name="T11" fmla="*/ 6 h 20"/>
                  <a:gd name="T12" fmla="*/ 6 w 29"/>
                  <a:gd name="T13" fmla="*/ 6 h 20"/>
                  <a:gd name="T14" fmla="*/ 5 w 29"/>
                  <a:gd name="T15" fmla="*/ 7 h 20"/>
                  <a:gd name="T16" fmla="*/ 4 w 29"/>
                  <a:gd name="T17" fmla="*/ 8 h 20"/>
                  <a:gd name="T18" fmla="*/ 4 w 29"/>
                  <a:gd name="T19" fmla="*/ 9 h 20"/>
                  <a:gd name="T20" fmla="*/ 16 w 29"/>
                  <a:gd name="T21" fmla="*/ 17 h 20"/>
                  <a:gd name="T22" fmla="*/ 26 w 29"/>
                  <a:gd name="T23" fmla="*/ 8 h 20"/>
                  <a:gd name="T24" fmla="*/ 24 w 29"/>
                  <a:gd name="T25" fmla="*/ 6 h 20"/>
                  <a:gd name="T26" fmla="*/ 27 w 29"/>
                  <a:gd name="T27" fmla="*/ 3 h 20"/>
                  <a:gd name="T28" fmla="*/ 25 w 29"/>
                  <a:gd name="T29" fmla="*/ 0 h 20"/>
                  <a:gd name="T30" fmla="*/ 27 w 29"/>
                  <a:gd name="T31" fmla="*/ 0 h 20"/>
                  <a:gd name="T32" fmla="*/ 29 w 29"/>
                  <a:gd name="T33" fmla="*/ 4 h 20"/>
                  <a:gd name="T34" fmla="*/ 26 w 29"/>
                  <a:gd name="T35" fmla="*/ 6 h 20"/>
                  <a:gd name="T36" fmla="*/ 28 w 29"/>
                  <a:gd name="T37" fmla="*/ 9 h 20"/>
                  <a:gd name="T38" fmla="*/ 17 w 29"/>
                  <a:gd name="T39" fmla="*/ 20 h 20"/>
                  <a:gd name="T40" fmla="*/ 1 w 29"/>
                  <a:gd name="T41" fmla="*/ 9 h 20"/>
                  <a:gd name="T42" fmla="*/ 4 w 29"/>
                  <a:gd name="T43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" h="20">
                    <a:moveTo>
                      <a:pt x="4" y="6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6" y="6"/>
                    </a:lnTo>
                    <a:lnTo>
                      <a:pt x="6" y="6"/>
                    </a:lnTo>
                    <a:lnTo>
                      <a:pt x="5" y="7"/>
                    </a:lnTo>
                    <a:lnTo>
                      <a:pt x="4" y="8"/>
                    </a:lnTo>
                    <a:lnTo>
                      <a:pt x="4" y="9"/>
                    </a:lnTo>
                    <a:lnTo>
                      <a:pt x="16" y="17"/>
                    </a:lnTo>
                    <a:lnTo>
                      <a:pt x="26" y="8"/>
                    </a:lnTo>
                    <a:lnTo>
                      <a:pt x="24" y="6"/>
                    </a:lnTo>
                    <a:lnTo>
                      <a:pt x="27" y="3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29" y="4"/>
                    </a:lnTo>
                    <a:lnTo>
                      <a:pt x="26" y="6"/>
                    </a:lnTo>
                    <a:lnTo>
                      <a:pt x="28" y="9"/>
                    </a:lnTo>
                    <a:lnTo>
                      <a:pt x="17" y="20"/>
                    </a:lnTo>
                    <a:lnTo>
                      <a:pt x="1" y="9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39" name="Freeform 277"/>
              <p:cNvSpPr>
                <a:spLocks/>
              </p:cNvSpPr>
              <p:nvPr/>
            </p:nvSpPr>
            <p:spPr bwMode="auto">
              <a:xfrm>
                <a:off x="967" y="2718"/>
                <a:ext cx="14" cy="15"/>
              </a:xfrm>
              <a:custGeom>
                <a:avLst/>
                <a:gdLst>
                  <a:gd name="T0" fmla="*/ 14 w 14"/>
                  <a:gd name="T1" fmla="*/ 0 h 15"/>
                  <a:gd name="T2" fmla="*/ 0 w 14"/>
                  <a:gd name="T3" fmla="*/ 0 h 15"/>
                  <a:gd name="T4" fmla="*/ 8 w 14"/>
                  <a:gd name="T5" fmla="*/ 15 h 15"/>
                  <a:gd name="T6" fmla="*/ 14 w 14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5">
                    <a:moveTo>
                      <a:pt x="14" y="0"/>
                    </a:moveTo>
                    <a:lnTo>
                      <a:pt x="0" y="0"/>
                    </a:lnTo>
                    <a:lnTo>
                      <a:pt x="8" y="1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40" name="Freeform 278"/>
              <p:cNvSpPr>
                <a:spLocks/>
              </p:cNvSpPr>
              <p:nvPr/>
            </p:nvSpPr>
            <p:spPr bwMode="auto">
              <a:xfrm>
                <a:off x="971" y="2716"/>
                <a:ext cx="7" cy="18"/>
              </a:xfrm>
              <a:custGeom>
                <a:avLst/>
                <a:gdLst>
                  <a:gd name="T0" fmla="*/ 4 w 7"/>
                  <a:gd name="T1" fmla="*/ 18 h 18"/>
                  <a:gd name="T2" fmla="*/ 0 w 7"/>
                  <a:gd name="T3" fmla="*/ 11 h 18"/>
                  <a:gd name="T4" fmla="*/ 2 w 7"/>
                  <a:gd name="T5" fmla="*/ 4 h 18"/>
                  <a:gd name="T6" fmla="*/ 2 w 7"/>
                  <a:gd name="T7" fmla="*/ 4 h 18"/>
                  <a:gd name="T8" fmla="*/ 2 w 7"/>
                  <a:gd name="T9" fmla="*/ 4 h 18"/>
                  <a:gd name="T10" fmla="*/ 1 w 7"/>
                  <a:gd name="T11" fmla="*/ 3 h 18"/>
                  <a:gd name="T12" fmla="*/ 1 w 7"/>
                  <a:gd name="T13" fmla="*/ 2 h 18"/>
                  <a:gd name="T14" fmla="*/ 1 w 7"/>
                  <a:gd name="T15" fmla="*/ 2 h 18"/>
                  <a:gd name="T16" fmla="*/ 2 w 7"/>
                  <a:gd name="T17" fmla="*/ 1 h 18"/>
                  <a:gd name="T18" fmla="*/ 3 w 7"/>
                  <a:gd name="T19" fmla="*/ 0 h 18"/>
                  <a:gd name="T20" fmla="*/ 3 w 7"/>
                  <a:gd name="T21" fmla="*/ 0 h 18"/>
                  <a:gd name="T22" fmla="*/ 4 w 7"/>
                  <a:gd name="T23" fmla="*/ 0 h 18"/>
                  <a:gd name="T24" fmla="*/ 5 w 7"/>
                  <a:gd name="T25" fmla="*/ 1 h 18"/>
                  <a:gd name="T26" fmla="*/ 5 w 7"/>
                  <a:gd name="T27" fmla="*/ 2 h 18"/>
                  <a:gd name="T28" fmla="*/ 6 w 7"/>
                  <a:gd name="T29" fmla="*/ 2 h 18"/>
                  <a:gd name="T30" fmla="*/ 5 w 7"/>
                  <a:gd name="T31" fmla="*/ 3 h 18"/>
                  <a:gd name="T32" fmla="*/ 5 w 7"/>
                  <a:gd name="T33" fmla="*/ 4 h 18"/>
                  <a:gd name="T34" fmla="*/ 5 w 7"/>
                  <a:gd name="T35" fmla="*/ 4 h 18"/>
                  <a:gd name="T36" fmla="*/ 5 w 7"/>
                  <a:gd name="T37" fmla="*/ 4 h 18"/>
                  <a:gd name="T38" fmla="*/ 7 w 7"/>
                  <a:gd name="T39" fmla="*/ 11 h 18"/>
                  <a:gd name="T40" fmla="*/ 4 w 7"/>
                  <a:gd name="T4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8">
                    <a:moveTo>
                      <a:pt x="4" y="18"/>
                    </a:moveTo>
                    <a:lnTo>
                      <a:pt x="0" y="11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7" y="11"/>
                    </a:lnTo>
                    <a:lnTo>
                      <a:pt x="4" y="1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41" name="Freeform 279"/>
              <p:cNvSpPr>
                <a:spLocks/>
              </p:cNvSpPr>
              <p:nvPr/>
            </p:nvSpPr>
            <p:spPr bwMode="auto">
              <a:xfrm>
                <a:off x="974" y="2740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3 w 4"/>
                  <a:gd name="T5" fmla="*/ 3 h 4"/>
                  <a:gd name="T6" fmla="*/ 3 w 4"/>
                  <a:gd name="T7" fmla="*/ 3 h 4"/>
                  <a:gd name="T8" fmla="*/ 4 w 4"/>
                  <a:gd name="T9" fmla="*/ 2 h 4"/>
                  <a:gd name="T10" fmla="*/ 3 w 4"/>
                  <a:gd name="T11" fmla="*/ 1 h 4"/>
                  <a:gd name="T12" fmla="*/ 3 w 4"/>
                  <a:gd name="T13" fmla="*/ 1 h 4"/>
                  <a:gd name="T14" fmla="*/ 2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1 w 4"/>
                  <a:gd name="T21" fmla="*/ 1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1 w 4"/>
                  <a:gd name="T29" fmla="*/ 3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42" name="Freeform 280"/>
              <p:cNvSpPr>
                <a:spLocks/>
              </p:cNvSpPr>
              <p:nvPr/>
            </p:nvSpPr>
            <p:spPr bwMode="auto">
              <a:xfrm>
                <a:off x="974" y="2747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3 w 4"/>
                  <a:gd name="T5" fmla="*/ 3 h 4"/>
                  <a:gd name="T6" fmla="*/ 3 w 4"/>
                  <a:gd name="T7" fmla="*/ 3 h 4"/>
                  <a:gd name="T8" fmla="*/ 4 w 4"/>
                  <a:gd name="T9" fmla="*/ 2 h 4"/>
                  <a:gd name="T10" fmla="*/ 3 w 4"/>
                  <a:gd name="T11" fmla="*/ 1 h 4"/>
                  <a:gd name="T12" fmla="*/ 3 w 4"/>
                  <a:gd name="T13" fmla="*/ 1 h 4"/>
                  <a:gd name="T14" fmla="*/ 2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1 w 4"/>
                  <a:gd name="T21" fmla="*/ 1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1 w 4"/>
                  <a:gd name="T29" fmla="*/ 3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43" name="Freeform 281"/>
              <p:cNvSpPr>
                <a:spLocks/>
              </p:cNvSpPr>
              <p:nvPr/>
            </p:nvSpPr>
            <p:spPr bwMode="auto">
              <a:xfrm>
                <a:off x="978" y="2681"/>
                <a:ext cx="10" cy="14"/>
              </a:xfrm>
              <a:custGeom>
                <a:avLst/>
                <a:gdLst>
                  <a:gd name="T0" fmla="*/ 8 w 10"/>
                  <a:gd name="T1" fmla="*/ 12 h 14"/>
                  <a:gd name="T2" fmla="*/ 4 w 10"/>
                  <a:gd name="T3" fmla="*/ 4 h 14"/>
                  <a:gd name="T4" fmla="*/ 4 w 10"/>
                  <a:gd name="T5" fmla="*/ 0 h 14"/>
                  <a:gd name="T6" fmla="*/ 10 w 10"/>
                  <a:gd name="T7" fmla="*/ 14 h 14"/>
                  <a:gd name="T8" fmla="*/ 0 w 10"/>
                  <a:gd name="T9" fmla="*/ 13 h 14"/>
                  <a:gd name="T10" fmla="*/ 0 w 10"/>
                  <a:gd name="T11" fmla="*/ 12 h 14"/>
                  <a:gd name="T12" fmla="*/ 8 w 10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8" y="12"/>
                    </a:moveTo>
                    <a:lnTo>
                      <a:pt x="4" y="4"/>
                    </a:lnTo>
                    <a:lnTo>
                      <a:pt x="4" y="0"/>
                    </a:lnTo>
                    <a:lnTo>
                      <a:pt x="10" y="14"/>
                    </a:lnTo>
                    <a:lnTo>
                      <a:pt x="0" y="13"/>
                    </a:lnTo>
                    <a:lnTo>
                      <a:pt x="0" y="12"/>
                    </a:ln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44" name="Freeform 282"/>
              <p:cNvSpPr>
                <a:spLocks/>
              </p:cNvSpPr>
              <p:nvPr/>
            </p:nvSpPr>
            <p:spPr bwMode="auto">
              <a:xfrm>
                <a:off x="987" y="2682"/>
                <a:ext cx="3" cy="5"/>
              </a:xfrm>
              <a:custGeom>
                <a:avLst/>
                <a:gdLst>
                  <a:gd name="T0" fmla="*/ 0 w 3"/>
                  <a:gd name="T1" fmla="*/ 5 h 5"/>
                  <a:gd name="T2" fmla="*/ 0 w 3"/>
                  <a:gd name="T3" fmla="*/ 5 h 5"/>
                  <a:gd name="T4" fmla="*/ 0 w 3"/>
                  <a:gd name="T5" fmla="*/ 4 h 5"/>
                  <a:gd name="T6" fmla="*/ 0 w 3"/>
                  <a:gd name="T7" fmla="*/ 3 h 5"/>
                  <a:gd name="T8" fmla="*/ 0 w 3"/>
                  <a:gd name="T9" fmla="*/ 2 h 5"/>
                  <a:gd name="T10" fmla="*/ 0 w 3"/>
                  <a:gd name="T11" fmla="*/ 1 h 5"/>
                  <a:gd name="T12" fmla="*/ 1 w 3"/>
                  <a:gd name="T13" fmla="*/ 0 h 5"/>
                  <a:gd name="T14" fmla="*/ 2 w 3"/>
                  <a:gd name="T15" fmla="*/ 0 h 5"/>
                  <a:gd name="T16" fmla="*/ 3 w 3"/>
                  <a:gd name="T17" fmla="*/ 0 h 5"/>
                  <a:gd name="T18" fmla="*/ 3 w 3"/>
                  <a:gd name="T19" fmla="*/ 0 h 5"/>
                  <a:gd name="T20" fmla="*/ 3 w 3"/>
                  <a:gd name="T21" fmla="*/ 1 h 5"/>
                  <a:gd name="T22" fmla="*/ 3 w 3"/>
                  <a:gd name="T23" fmla="*/ 2 h 5"/>
                  <a:gd name="T24" fmla="*/ 3 w 3"/>
                  <a:gd name="T25" fmla="*/ 3 h 5"/>
                  <a:gd name="T26" fmla="*/ 2 w 3"/>
                  <a:gd name="T27" fmla="*/ 4 h 5"/>
                  <a:gd name="T28" fmla="*/ 2 w 3"/>
                  <a:gd name="T29" fmla="*/ 5 h 5"/>
                  <a:gd name="T30" fmla="*/ 1 w 3"/>
                  <a:gd name="T31" fmla="*/ 5 h 5"/>
                  <a:gd name="T32" fmla="*/ 0 w 3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1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45" name="Freeform 283"/>
              <p:cNvSpPr>
                <a:spLocks/>
              </p:cNvSpPr>
              <p:nvPr/>
            </p:nvSpPr>
            <p:spPr bwMode="auto">
              <a:xfrm>
                <a:off x="975" y="2680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1 w 4"/>
                  <a:gd name="T3" fmla="*/ 5 h 6"/>
                  <a:gd name="T4" fmla="*/ 0 w 4"/>
                  <a:gd name="T5" fmla="*/ 4 h 6"/>
                  <a:gd name="T6" fmla="*/ 0 w 4"/>
                  <a:gd name="T7" fmla="*/ 3 h 6"/>
                  <a:gd name="T8" fmla="*/ 1 w 4"/>
                  <a:gd name="T9" fmla="*/ 2 h 6"/>
                  <a:gd name="T10" fmla="*/ 1 w 4"/>
                  <a:gd name="T11" fmla="*/ 1 h 6"/>
                  <a:gd name="T12" fmla="*/ 2 w 4"/>
                  <a:gd name="T13" fmla="*/ 0 h 6"/>
                  <a:gd name="T14" fmla="*/ 3 w 4"/>
                  <a:gd name="T15" fmla="*/ 0 h 6"/>
                  <a:gd name="T16" fmla="*/ 3 w 4"/>
                  <a:gd name="T17" fmla="*/ 0 h 6"/>
                  <a:gd name="T18" fmla="*/ 4 w 4"/>
                  <a:gd name="T19" fmla="*/ 0 h 6"/>
                  <a:gd name="T20" fmla="*/ 4 w 4"/>
                  <a:gd name="T21" fmla="*/ 1 h 6"/>
                  <a:gd name="T22" fmla="*/ 4 w 4"/>
                  <a:gd name="T23" fmla="*/ 2 h 6"/>
                  <a:gd name="T24" fmla="*/ 4 w 4"/>
                  <a:gd name="T25" fmla="*/ 3 h 6"/>
                  <a:gd name="T26" fmla="*/ 3 w 4"/>
                  <a:gd name="T27" fmla="*/ 4 h 6"/>
                  <a:gd name="T28" fmla="*/ 3 w 4"/>
                  <a:gd name="T29" fmla="*/ 5 h 6"/>
                  <a:gd name="T30" fmla="*/ 2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1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3" y="4"/>
                    </a:lnTo>
                    <a:lnTo>
                      <a:pt x="3" y="5"/>
                    </a:lnTo>
                    <a:lnTo>
                      <a:pt x="2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46" name="Freeform 284"/>
              <p:cNvSpPr>
                <a:spLocks/>
              </p:cNvSpPr>
              <p:nvPr/>
            </p:nvSpPr>
            <p:spPr bwMode="auto">
              <a:xfrm>
                <a:off x="1085" y="2681"/>
                <a:ext cx="10" cy="14"/>
              </a:xfrm>
              <a:custGeom>
                <a:avLst/>
                <a:gdLst>
                  <a:gd name="T0" fmla="*/ 2 w 10"/>
                  <a:gd name="T1" fmla="*/ 12 h 14"/>
                  <a:gd name="T2" fmla="*/ 7 w 10"/>
                  <a:gd name="T3" fmla="*/ 3 h 14"/>
                  <a:gd name="T4" fmla="*/ 7 w 10"/>
                  <a:gd name="T5" fmla="*/ 0 h 14"/>
                  <a:gd name="T6" fmla="*/ 0 w 10"/>
                  <a:gd name="T7" fmla="*/ 14 h 14"/>
                  <a:gd name="T8" fmla="*/ 10 w 10"/>
                  <a:gd name="T9" fmla="*/ 14 h 14"/>
                  <a:gd name="T10" fmla="*/ 10 w 10"/>
                  <a:gd name="T11" fmla="*/ 12 h 14"/>
                  <a:gd name="T12" fmla="*/ 2 w 10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4">
                    <a:moveTo>
                      <a:pt x="2" y="12"/>
                    </a:moveTo>
                    <a:lnTo>
                      <a:pt x="7" y="3"/>
                    </a:lnTo>
                    <a:lnTo>
                      <a:pt x="7" y="0"/>
                    </a:lnTo>
                    <a:lnTo>
                      <a:pt x="0" y="14"/>
                    </a:lnTo>
                    <a:lnTo>
                      <a:pt x="10" y="14"/>
                    </a:lnTo>
                    <a:lnTo>
                      <a:pt x="10" y="12"/>
                    </a:lnTo>
                    <a:lnTo>
                      <a:pt x="2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47" name="Freeform 285"/>
              <p:cNvSpPr>
                <a:spLocks/>
              </p:cNvSpPr>
              <p:nvPr/>
            </p:nvSpPr>
            <p:spPr bwMode="auto">
              <a:xfrm>
                <a:off x="1083" y="2681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2 w 4"/>
                  <a:gd name="T3" fmla="*/ 5 h 5"/>
                  <a:gd name="T4" fmla="*/ 3 w 4"/>
                  <a:gd name="T5" fmla="*/ 5 h 5"/>
                  <a:gd name="T6" fmla="*/ 3 w 4"/>
                  <a:gd name="T7" fmla="*/ 4 h 5"/>
                  <a:gd name="T8" fmla="*/ 4 w 4"/>
                  <a:gd name="T9" fmla="*/ 3 h 5"/>
                  <a:gd name="T10" fmla="*/ 4 w 4"/>
                  <a:gd name="T11" fmla="*/ 2 h 5"/>
                  <a:gd name="T12" fmla="*/ 3 w 4"/>
                  <a:gd name="T13" fmla="*/ 1 h 5"/>
                  <a:gd name="T14" fmla="*/ 3 w 4"/>
                  <a:gd name="T15" fmla="*/ 0 h 5"/>
                  <a:gd name="T16" fmla="*/ 2 w 4"/>
                  <a:gd name="T17" fmla="*/ 0 h 5"/>
                  <a:gd name="T18" fmla="*/ 2 w 4"/>
                  <a:gd name="T19" fmla="*/ 0 h 5"/>
                  <a:gd name="T20" fmla="*/ 1 w 4"/>
                  <a:gd name="T21" fmla="*/ 0 h 5"/>
                  <a:gd name="T22" fmla="*/ 1 w 4"/>
                  <a:gd name="T23" fmla="*/ 1 h 5"/>
                  <a:gd name="T24" fmla="*/ 0 w 4"/>
                  <a:gd name="T25" fmla="*/ 2 h 5"/>
                  <a:gd name="T26" fmla="*/ 0 w 4"/>
                  <a:gd name="T27" fmla="*/ 3 h 5"/>
                  <a:gd name="T28" fmla="*/ 1 w 4"/>
                  <a:gd name="T29" fmla="*/ 4 h 5"/>
                  <a:gd name="T30" fmla="*/ 1 w 4"/>
                  <a:gd name="T31" fmla="*/ 5 h 5"/>
                  <a:gd name="T32" fmla="*/ 2 w 4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48" name="Freeform 286"/>
              <p:cNvSpPr>
                <a:spLocks/>
              </p:cNvSpPr>
              <p:nvPr/>
            </p:nvSpPr>
            <p:spPr bwMode="auto">
              <a:xfrm>
                <a:off x="1096" y="2681"/>
                <a:ext cx="4" cy="6"/>
              </a:xfrm>
              <a:custGeom>
                <a:avLst/>
                <a:gdLst>
                  <a:gd name="T0" fmla="*/ 1 w 4"/>
                  <a:gd name="T1" fmla="*/ 6 h 6"/>
                  <a:gd name="T2" fmla="*/ 2 w 4"/>
                  <a:gd name="T3" fmla="*/ 6 h 6"/>
                  <a:gd name="T4" fmla="*/ 3 w 4"/>
                  <a:gd name="T5" fmla="*/ 5 h 6"/>
                  <a:gd name="T6" fmla="*/ 3 w 4"/>
                  <a:gd name="T7" fmla="*/ 4 h 6"/>
                  <a:gd name="T8" fmla="*/ 4 w 4"/>
                  <a:gd name="T9" fmla="*/ 3 h 6"/>
                  <a:gd name="T10" fmla="*/ 4 w 4"/>
                  <a:gd name="T11" fmla="*/ 2 h 6"/>
                  <a:gd name="T12" fmla="*/ 3 w 4"/>
                  <a:gd name="T13" fmla="*/ 1 h 6"/>
                  <a:gd name="T14" fmla="*/ 3 w 4"/>
                  <a:gd name="T15" fmla="*/ 0 h 6"/>
                  <a:gd name="T16" fmla="*/ 2 w 4"/>
                  <a:gd name="T17" fmla="*/ 0 h 6"/>
                  <a:gd name="T18" fmla="*/ 1 w 4"/>
                  <a:gd name="T19" fmla="*/ 0 h 6"/>
                  <a:gd name="T20" fmla="*/ 1 w 4"/>
                  <a:gd name="T21" fmla="*/ 0 h 6"/>
                  <a:gd name="T22" fmla="*/ 0 w 4"/>
                  <a:gd name="T23" fmla="*/ 1 h 6"/>
                  <a:gd name="T24" fmla="*/ 0 w 4"/>
                  <a:gd name="T25" fmla="*/ 3 h 6"/>
                  <a:gd name="T26" fmla="*/ 0 w 4"/>
                  <a:gd name="T27" fmla="*/ 4 h 6"/>
                  <a:gd name="T28" fmla="*/ 0 w 4"/>
                  <a:gd name="T29" fmla="*/ 5 h 6"/>
                  <a:gd name="T30" fmla="*/ 1 w 4"/>
                  <a:gd name="T31" fmla="*/ 6 h 6"/>
                  <a:gd name="T32" fmla="*/ 1 w 4"/>
                  <a:gd name="T3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lnTo>
                      <a:pt x="2" y="6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41" name="Group 341"/>
            <p:cNvGrpSpPr>
              <a:grpSpLocks/>
            </p:cNvGrpSpPr>
            <p:nvPr/>
          </p:nvGrpSpPr>
          <p:grpSpPr bwMode="auto">
            <a:xfrm>
              <a:off x="1028462" y="3388662"/>
              <a:ext cx="267777" cy="243205"/>
              <a:chOff x="1221" y="2648"/>
              <a:chExt cx="191" cy="171"/>
            </a:xfrm>
          </p:grpSpPr>
          <p:sp>
            <p:nvSpPr>
              <p:cNvPr id="49" name="Freeform 288"/>
              <p:cNvSpPr>
                <a:spLocks/>
              </p:cNvSpPr>
              <p:nvPr/>
            </p:nvSpPr>
            <p:spPr bwMode="auto">
              <a:xfrm>
                <a:off x="1384" y="2689"/>
                <a:ext cx="15" cy="17"/>
              </a:xfrm>
              <a:custGeom>
                <a:avLst/>
                <a:gdLst>
                  <a:gd name="T0" fmla="*/ 8 w 15"/>
                  <a:gd name="T1" fmla="*/ 17 h 17"/>
                  <a:gd name="T2" fmla="*/ 9 w 15"/>
                  <a:gd name="T3" fmla="*/ 17 h 17"/>
                  <a:gd name="T4" fmla="*/ 11 w 15"/>
                  <a:gd name="T5" fmla="*/ 16 h 17"/>
                  <a:gd name="T6" fmla="*/ 12 w 15"/>
                  <a:gd name="T7" fmla="*/ 16 h 17"/>
                  <a:gd name="T8" fmla="*/ 13 w 15"/>
                  <a:gd name="T9" fmla="*/ 14 h 17"/>
                  <a:gd name="T10" fmla="*/ 14 w 15"/>
                  <a:gd name="T11" fmla="*/ 13 h 17"/>
                  <a:gd name="T12" fmla="*/ 15 w 15"/>
                  <a:gd name="T13" fmla="*/ 12 h 17"/>
                  <a:gd name="T14" fmla="*/ 15 w 15"/>
                  <a:gd name="T15" fmla="*/ 10 h 17"/>
                  <a:gd name="T16" fmla="*/ 15 w 15"/>
                  <a:gd name="T17" fmla="*/ 8 h 17"/>
                  <a:gd name="T18" fmla="*/ 15 w 15"/>
                  <a:gd name="T19" fmla="*/ 7 h 17"/>
                  <a:gd name="T20" fmla="*/ 15 w 15"/>
                  <a:gd name="T21" fmla="*/ 5 h 17"/>
                  <a:gd name="T22" fmla="*/ 14 w 15"/>
                  <a:gd name="T23" fmla="*/ 4 h 17"/>
                  <a:gd name="T24" fmla="*/ 13 w 15"/>
                  <a:gd name="T25" fmla="*/ 3 h 17"/>
                  <a:gd name="T26" fmla="*/ 12 w 15"/>
                  <a:gd name="T27" fmla="*/ 2 h 17"/>
                  <a:gd name="T28" fmla="*/ 11 w 15"/>
                  <a:gd name="T29" fmla="*/ 1 h 17"/>
                  <a:gd name="T30" fmla="*/ 9 w 15"/>
                  <a:gd name="T31" fmla="*/ 0 h 17"/>
                  <a:gd name="T32" fmla="*/ 8 w 15"/>
                  <a:gd name="T33" fmla="*/ 0 h 17"/>
                  <a:gd name="T34" fmla="*/ 6 w 15"/>
                  <a:gd name="T35" fmla="*/ 0 h 17"/>
                  <a:gd name="T36" fmla="*/ 4 w 15"/>
                  <a:gd name="T37" fmla="*/ 1 h 17"/>
                  <a:gd name="T38" fmla="*/ 3 w 15"/>
                  <a:gd name="T39" fmla="*/ 2 h 17"/>
                  <a:gd name="T40" fmla="*/ 2 w 15"/>
                  <a:gd name="T41" fmla="*/ 3 h 17"/>
                  <a:gd name="T42" fmla="*/ 1 w 15"/>
                  <a:gd name="T43" fmla="*/ 4 h 17"/>
                  <a:gd name="T44" fmla="*/ 0 w 15"/>
                  <a:gd name="T45" fmla="*/ 5 h 17"/>
                  <a:gd name="T46" fmla="*/ 0 w 15"/>
                  <a:gd name="T47" fmla="*/ 7 h 17"/>
                  <a:gd name="T48" fmla="*/ 0 w 15"/>
                  <a:gd name="T49" fmla="*/ 8 h 17"/>
                  <a:gd name="T50" fmla="*/ 0 w 15"/>
                  <a:gd name="T51" fmla="*/ 10 h 17"/>
                  <a:gd name="T52" fmla="*/ 0 w 15"/>
                  <a:gd name="T53" fmla="*/ 12 h 17"/>
                  <a:gd name="T54" fmla="*/ 1 w 15"/>
                  <a:gd name="T55" fmla="*/ 13 h 17"/>
                  <a:gd name="T56" fmla="*/ 2 w 15"/>
                  <a:gd name="T57" fmla="*/ 14 h 17"/>
                  <a:gd name="T58" fmla="*/ 3 w 15"/>
                  <a:gd name="T59" fmla="*/ 16 h 17"/>
                  <a:gd name="T60" fmla="*/ 4 w 15"/>
                  <a:gd name="T61" fmla="*/ 16 h 17"/>
                  <a:gd name="T62" fmla="*/ 6 w 15"/>
                  <a:gd name="T63" fmla="*/ 17 h 17"/>
                  <a:gd name="T64" fmla="*/ 8 w 15"/>
                  <a:gd name="T6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17">
                    <a:moveTo>
                      <a:pt x="8" y="17"/>
                    </a:moveTo>
                    <a:lnTo>
                      <a:pt x="9" y="17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13" y="14"/>
                    </a:lnTo>
                    <a:lnTo>
                      <a:pt x="14" y="13"/>
                    </a:lnTo>
                    <a:lnTo>
                      <a:pt x="15" y="12"/>
                    </a:lnTo>
                    <a:lnTo>
                      <a:pt x="15" y="10"/>
                    </a:lnTo>
                    <a:lnTo>
                      <a:pt x="15" y="8"/>
                    </a:lnTo>
                    <a:lnTo>
                      <a:pt x="15" y="7"/>
                    </a:lnTo>
                    <a:lnTo>
                      <a:pt x="15" y="5"/>
                    </a:lnTo>
                    <a:lnTo>
                      <a:pt x="14" y="4"/>
                    </a:lnTo>
                    <a:lnTo>
                      <a:pt x="13" y="3"/>
                    </a:lnTo>
                    <a:lnTo>
                      <a:pt x="12" y="2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12"/>
                    </a:lnTo>
                    <a:lnTo>
                      <a:pt x="1" y="13"/>
                    </a:lnTo>
                    <a:lnTo>
                      <a:pt x="2" y="14"/>
                    </a:lnTo>
                    <a:lnTo>
                      <a:pt x="3" y="16"/>
                    </a:lnTo>
                    <a:lnTo>
                      <a:pt x="4" y="16"/>
                    </a:lnTo>
                    <a:lnTo>
                      <a:pt x="6" y="17"/>
                    </a:lnTo>
                    <a:lnTo>
                      <a:pt x="8" y="1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0" name="Freeform 289"/>
              <p:cNvSpPr>
                <a:spLocks/>
              </p:cNvSpPr>
              <p:nvPr/>
            </p:nvSpPr>
            <p:spPr bwMode="auto">
              <a:xfrm>
                <a:off x="1231" y="2651"/>
                <a:ext cx="86" cy="11"/>
              </a:xfrm>
              <a:custGeom>
                <a:avLst/>
                <a:gdLst>
                  <a:gd name="T0" fmla="*/ 86 w 86"/>
                  <a:gd name="T1" fmla="*/ 9 h 11"/>
                  <a:gd name="T2" fmla="*/ 43 w 86"/>
                  <a:gd name="T3" fmla="*/ 0 h 11"/>
                  <a:gd name="T4" fmla="*/ 0 w 86"/>
                  <a:gd name="T5" fmla="*/ 9 h 11"/>
                  <a:gd name="T6" fmla="*/ 0 w 86"/>
                  <a:gd name="T7" fmla="*/ 11 h 11"/>
                  <a:gd name="T8" fmla="*/ 43 w 86"/>
                  <a:gd name="T9" fmla="*/ 1 h 11"/>
                  <a:gd name="T10" fmla="*/ 86 w 86"/>
                  <a:gd name="T11" fmla="*/ 11 h 11"/>
                  <a:gd name="T12" fmla="*/ 86 w 86"/>
                  <a:gd name="T13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11">
                    <a:moveTo>
                      <a:pt x="86" y="9"/>
                    </a:moveTo>
                    <a:lnTo>
                      <a:pt x="43" y="0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43" y="1"/>
                    </a:lnTo>
                    <a:lnTo>
                      <a:pt x="86" y="11"/>
                    </a:lnTo>
                    <a:lnTo>
                      <a:pt x="86" y="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1" name="Rectangle 290"/>
              <p:cNvSpPr>
                <a:spLocks noChangeArrowheads="1"/>
              </p:cNvSpPr>
              <p:nvPr/>
            </p:nvSpPr>
            <p:spPr bwMode="auto">
              <a:xfrm>
                <a:off x="1225" y="2666"/>
                <a:ext cx="101" cy="10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2" name="Rectangle 291"/>
              <p:cNvSpPr>
                <a:spLocks noChangeArrowheads="1"/>
              </p:cNvSpPr>
              <p:nvPr/>
            </p:nvSpPr>
            <p:spPr bwMode="auto">
              <a:xfrm>
                <a:off x="1227" y="2669"/>
                <a:ext cx="97" cy="10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3" name="Rectangle 292"/>
              <p:cNvSpPr>
                <a:spLocks noChangeArrowheads="1"/>
              </p:cNvSpPr>
              <p:nvPr/>
            </p:nvSpPr>
            <p:spPr bwMode="auto">
              <a:xfrm>
                <a:off x="1237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4" name="Rectangle 293"/>
              <p:cNvSpPr>
                <a:spLocks noChangeArrowheads="1"/>
              </p:cNvSpPr>
              <p:nvPr/>
            </p:nvSpPr>
            <p:spPr bwMode="auto">
              <a:xfrm>
                <a:off x="1260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5" name="Rectangle 294"/>
              <p:cNvSpPr>
                <a:spLocks noChangeArrowheads="1"/>
              </p:cNvSpPr>
              <p:nvPr/>
            </p:nvSpPr>
            <p:spPr bwMode="auto">
              <a:xfrm>
                <a:off x="1284" y="2765"/>
                <a:ext cx="14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6" name="Rectangle 295"/>
              <p:cNvSpPr>
                <a:spLocks noChangeArrowheads="1"/>
              </p:cNvSpPr>
              <p:nvPr/>
            </p:nvSpPr>
            <p:spPr bwMode="auto">
              <a:xfrm>
                <a:off x="1308" y="2765"/>
                <a:ext cx="13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7" name="Rectangle 296"/>
              <p:cNvSpPr>
                <a:spLocks noChangeArrowheads="1"/>
              </p:cNvSpPr>
              <p:nvPr/>
            </p:nvSpPr>
            <p:spPr bwMode="auto">
              <a:xfrm>
                <a:off x="1237" y="2760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8" name="Rectangle 297"/>
              <p:cNvSpPr>
                <a:spLocks noChangeArrowheads="1"/>
              </p:cNvSpPr>
              <p:nvPr/>
            </p:nvSpPr>
            <p:spPr bwMode="auto">
              <a:xfrm>
                <a:off x="1230" y="2758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59" name="Rectangle 298"/>
              <p:cNvSpPr>
                <a:spLocks noChangeArrowheads="1"/>
              </p:cNvSpPr>
              <p:nvPr/>
            </p:nvSpPr>
            <p:spPr bwMode="auto">
              <a:xfrm>
                <a:off x="1237" y="2735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0" name="Rectangle 299"/>
              <p:cNvSpPr>
                <a:spLocks noChangeArrowheads="1"/>
              </p:cNvSpPr>
              <p:nvPr/>
            </p:nvSpPr>
            <p:spPr bwMode="auto">
              <a:xfrm>
                <a:off x="1230" y="2733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1" name="Rectangle 300"/>
              <p:cNvSpPr>
                <a:spLocks noChangeArrowheads="1"/>
              </p:cNvSpPr>
              <p:nvPr/>
            </p:nvSpPr>
            <p:spPr bwMode="auto">
              <a:xfrm>
                <a:off x="1237" y="2710"/>
                <a:ext cx="84" cy="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2" name="Rectangle 301"/>
              <p:cNvSpPr>
                <a:spLocks noChangeArrowheads="1"/>
              </p:cNvSpPr>
              <p:nvPr/>
            </p:nvSpPr>
            <p:spPr bwMode="auto">
              <a:xfrm>
                <a:off x="1230" y="2708"/>
                <a:ext cx="5" cy="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3" name="Rectangle 302"/>
              <p:cNvSpPr>
                <a:spLocks noChangeArrowheads="1"/>
              </p:cNvSpPr>
              <p:nvPr/>
            </p:nvSpPr>
            <p:spPr bwMode="auto">
              <a:xfrm>
                <a:off x="1237" y="2686"/>
                <a:ext cx="84" cy="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4" name="Rectangle 303"/>
              <p:cNvSpPr>
                <a:spLocks noChangeArrowheads="1"/>
              </p:cNvSpPr>
              <p:nvPr/>
            </p:nvSpPr>
            <p:spPr bwMode="auto">
              <a:xfrm>
                <a:off x="1230" y="2684"/>
                <a:ext cx="5" cy="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5" name="Rectangle 304"/>
              <p:cNvSpPr>
                <a:spLocks noChangeArrowheads="1"/>
              </p:cNvSpPr>
              <p:nvPr/>
            </p:nvSpPr>
            <p:spPr bwMode="auto">
              <a:xfrm>
                <a:off x="1240" y="2698"/>
                <a:ext cx="8" cy="6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6" name="Rectangle 305"/>
              <p:cNvSpPr>
                <a:spLocks noChangeArrowheads="1"/>
              </p:cNvSpPr>
              <p:nvPr/>
            </p:nvSpPr>
            <p:spPr bwMode="auto">
              <a:xfrm>
                <a:off x="1241" y="2700"/>
                <a:ext cx="5" cy="59"/>
              </a:xfrm>
              <a:prstGeom prst="rect">
                <a:avLst/>
              </a:prstGeom>
              <a:solidFill>
                <a:srgbClr val="FF2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7" name="Rectangle 306"/>
              <p:cNvSpPr>
                <a:spLocks noChangeArrowheads="1"/>
              </p:cNvSpPr>
              <p:nvPr/>
            </p:nvSpPr>
            <p:spPr bwMode="auto">
              <a:xfrm>
                <a:off x="1263" y="2718"/>
                <a:ext cx="9" cy="4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8" name="Rectangle 307"/>
              <p:cNvSpPr>
                <a:spLocks noChangeArrowheads="1"/>
              </p:cNvSpPr>
              <p:nvPr/>
            </p:nvSpPr>
            <p:spPr bwMode="auto">
              <a:xfrm>
                <a:off x="1265" y="2721"/>
                <a:ext cx="5" cy="38"/>
              </a:xfrm>
              <a:prstGeom prst="rect">
                <a:avLst/>
              </a:prstGeom>
              <a:solidFill>
                <a:srgbClr val="B25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69" name="Rectangle 308"/>
              <p:cNvSpPr>
                <a:spLocks noChangeArrowheads="1"/>
              </p:cNvSpPr>
              <p:nvPr/>
            </p:nvSpPr>
            <p:spPr bwMode="auto">
              <a:xfrm>
                <a:off x="1286" y="2729"/>
                <a:ext cx="9" cy="32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0" name="Rectangle 309"/>
              <p:cNvSpPr>
                <a:spLocks noChangeArrowheads="1"/>
              </p:cNvSpPr>
              <p:nvPr/>
            </p:nvSpPr>
            <p:spPr bwMode="auto">
              <a:xfrm>
                <a:off x="1288" y="2732"/>
                <a:ext cx="5" cy="27"/>
              </a:xfrm>
              <a:prstGeom prst="rect">
                <a:avLst/>
              </a:prstGeom>
              <a:solidFill>
                <a:srgbClr val="FFAF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1" name="Rectangle 310"/>
              <p:cNvSpPr>
                <a:spLocks noChangeArrowheads="1"/>
              </p:cNvSpPr>
              <p:nvPr/>
            </p:nvSpPr>
            <p:spPr bwMode="auto">
              <a:xfrm>
                <a:off x="1310" y="2690"/>
                <a:ext cx="9" cy="71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2" name="Rectangle 311"/>
              <p:cNvSpPr>
                <a:spLocks noChangeArrowheads="1"/>
              </p:cNvSpPr>
              <p:nvPr/>
            </p:nvSpPr>
            <p:spPr bwMode="auto">
              <a:xfrm>
                <a:off x="1312" y="2692"/>
                <a:ext cx="5" cy="67"/>
              </a:xfrm>
              <a:prstGeom prst="rect">
                <a:avLst/>
              </a:prstGeom>
              <a:solidFill>
                <a:srgbClr val="FF6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3" name="Rectangle 312"/>
              <p:cNvSpPr>
                <a:spLocks noChangeArrowheads="1"/>
              </p:cNvSpPr>
              <p:nvPr/>
            </p:nvSpPr>
            <p:spPr bwMode="auto">
              <a:xfrm>
                <a:off x="1222" y="2773"/>
                <a:ext cx="108" cy="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4" name="Rectangle 313"/>
              <p:cNvSpPr>
                <a:spLocks noChangeArrowheads="1"/>
              </p:cNvSpPr>
              <p:nvPr/>
            </p:nvSpPr>
            <p:spPr bwMode="auto">
              <a:xfrm>
                <a:off x="1224" y="2775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5" name="Rectangle 314"/>
              <p:cNvSpPr>
                <a:spLocks noChangeArrowheads="1"/>
              </p:cNvSpPr>
              <p:nvPr/>
            </p:nvSpPr>
            <p:spPr bwMode="auto">
              <a:xfrm>
                <a:off x="1221" y="2660"/>
                <a:ext cx="109" cy="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6" name="Rectangle 315"/>
              <p:cNvSpPr>
                <a:spLocks noChangeArrowheads="1"/>
              </p:cNvSpPr>
              <p:nvPr/>
            </p:nvSpPr>
            <p:spPr bwMode="auto">
              <a:xfrm>
                <a:off x="1223" y="2662"/>
                <a:ext cx="104" cy="4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7" name="Freeform 316"/>
              <p:cNvSpPr>
                <a:spLocks/>
              </p:cNvSpPr>
              <p:nvPr/>
            </p:nvSpPr>
            <p:spPr bwMode="auto">
              <a:xfrm>
                <a:off x="1270" y="2648"/>
                <a:ext cx="7" cy="7"/>
              </a:xfrm>
              <a:custGeom>
                <a:avLst/>
                <a:gdLst>
                  <a:gd name="T0" fmla="*/ 4 w 7"/>
                  <a:gd name="T1" fmla="*/ 7 h 7"/>
                  <a:gd name="T2" fmla="*/ 5 w 7"/>
                  <a:gd name="T3" fmla="*/ 7 h 7"/>
                  <a:gd name="T4" fmla="*/ 5 w 7"/>
                  <a:gd name="T5" fmla="*/ 7 h 7"/>
                  <a:gd name="T6" fmla="*/ 6 w 7"/>
                  <a:gd name="T7" fmla="*/ 7 h 7"/>
                  <a:gd name="T8" fmla="*/ 6 w 7"/>
                  <a:gd name="T9" fmla="*/ 6 h 7"/>
                  <a:gd name="T10" fmla="*/ 7 w 7"/>
                  <a:gd name="T11" fmla="*/ 6 h 7"/>
                  <a:gd name="T12" fmla="*/ 7 w 7"/>
                  <a:gd name="T13" fmla="*/ 5 h 7"/>
                  <a:gd name="T14" fmla="*/ 7 w 7"/>
                  <a:gd name="T15" fmla="*/ 4 h 7"/>
                  <a:gd name="T16" fmla="*/ 7 w 7"/>
                  <a:gd name="T17" fmla="*/ 4 h 7"/>
                  <a:gd name="T18" fmla="*/ 7 w 7"/>
                  <a:gd name="T19" fmla="*/ 3 h 7"/>
                  <a:gd name="T20" fmla="*/ 7 w 7"/>
                  <a:gd name="T21" fmla="*/ 2 h 7"/>
                  <a:gd name="T22" fmla="*/ 7 w 7"/>
                  <a:gd name="T23" fmla="*/ 2 h 7"/>
                  <a:gd name="T24" fmla="*/ 6 w 7"/>
                  <a:gd name="T25" fmla="*/ 1 h 7"/>
                  <a:gd name="T26" fmla="*/ 6 w 7"/>
                  <a:gd name="T27" fmla="*/ 1 h 7"/>
                  <a:gd name="T28" fmla="*/ 5 w 7"/>
                  <a:gd name="T29" fmla="*/ 1 h 7"/>
                  <a:gd name="T30" fmla="*/ 5 w 7"/>
                  <a:gd name="T31" fmla="*/ 0 h 7"/>
                  <a:gd name="T32" fmla="*/ 4 w 7"/>
                  <a:gd name="T33" fmla="*/ 0 h 7"/>
                  <a:gd name="T34" fmla="*/ 3 w 7"/>
                  <a:gd name="T35" fmla="*/ 0 h 7"/>
                  <a:gd name="T36" fmla="*/ 2 w 7"/>
                  <a:gd name="T37" fmla="*/ 1 h 7"/>
                  <a:gd name="T38" fmla="*/ 2 w 7"/>
                  <a:gd name="T39" fmla="*/ 1 h 7"/>
                  <a:gd name="T40" fmla="*/ 1 w 7"/>
                  <a:gd name="T41" fmla="*/ 1 h 7"/>
                  <a:gd name="T42" fmla="*/ 1 w 7"/>
                  <a:gd name="T43" fmla="*/ 2 h 7"/>
                  <a:gd name="T44" fmla="*/ 1 w 7"/>
                  <a:gd name="T45" fmla="*/ 2 h 7"/>
                  <a:gd name="T46" fmla="*/ 0 w 7"/>
                  <a:gd name="T47" fmla="*/ 3 h 7"/>
                  <a:gd name="T48" fmla="*/ 0 w 7"/>
                  <a:gd name="T49" fmla="*/ 4 h 7"/>
                  <a:gd name="T50" fmla="*/ 0 w 7"/>
                  <a:gd name="T51" fmla="*/ 4 h 7"/>
                  <a:gd name="T52" fmla="*/ 1 w 7"/>
                  <a:gd name="T53" fmla="*/ 5 h 7"/>
                  <a:gd name="T54" fmla="*/ 1 w 7"/>
                  <a:gd name="T55" fmla="*/ 6 h 7"/>
                  <a:gd name="T56" fmla="*/ 1 w 7"/>
                  <a:gd name="T57" fmla="*/ 6 h 7"/>
                  <a:gd name="T58" fmla="*/ 2 w 7"/>
                  <a:gd name="T59" fmla="*/ 7 h 7"/>
                  <a:gd name="T60" fmla="*/ 2 w 7"/>
                  <a:gd name="T61" fmla="*/ 7 h 7"/>
                  <a:gd name="T62" fmla="*/ 3 w 7"/>
                  <a:gd name="T63" fmla="*/ 7 h 7"/>
                  <a:gd name="T64" fmla="*/ 4 w 7"/>
                  <a:gd name="T6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lnTo>
                      <a:pt x="5" y="7"/>
                    </a:lnTo>
                    <a:lnTo>
                      <a:pt x="5" y="7"/>
                    </a:lnTo>
                    <a:lnTo>
                      <a:pt x="6" y="7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5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8" name="Freeform 317"/>
              <p:cNvSpPr>
                <a:spLocks/>
              </p:cNvSpPr>
              <p:nvPr/>
            </p:nvSpPr>
            <p:spPr bwMode="auto">
              <a:xfrm>
                <a:off x="1271" y="2649"/>
                <a:ext cx="5" cy="5"/>
              </a:xfrm>
              <a:custGeom>
                <a:avLst/>
                <a:gdLst>
                  <a:gd name="T0" fmla="*/ 3 w 5"/>
                  <a:gd name="T1" fmla="*/ 5 h 5"/>
                  <a:gd name="T2" fmla="*/ 4 w 5"/>
                  <a:gd name="T3" fmla="*/ 5 h 5"/>
                  <a:gd name="T4" fmla="*/ 4 w 5"/>
                  <a:gd name="T5" fmla="*/ 4 h 5"/>
                  <a:gd name="T6" fmla="*/ 5 w 5"/>
                  <a:gd name="T7" fmla="*/ 4 h 5"/>
                  <a:gd name="T8" fmla="*/ 5 w 5"/>
                  <a:gd name="T9" fmla="*/ 3 h 5"/>
                  <a:gd name="T10" fmla="*/ 5 w 5"/>
                  <a:gd name="T11" fmla="*/ 2 h 5"/>
                  <a:gd name="T12" fmla="*/ 4 w 5"/>
                  <a:gd name="T13" fmla="*/ 1 h 5"/>
                  <a:gd name="T14" fmla="*/ 4 w 5"/>
                  <a:gd name="T15" fmla="*/ 1 h 5"/>
                  <a:gd name="T16" fmla="*/ 3 w 5"/>
                  <a:gd name="T17" fmla="*/ 0 h 5"/>
                  <a:gd name="T18" fmla="*/ 2 w 5"/>
                  <a:gd name="T19" fmla="*/ 1 h 5"/>
                  <a:gd name="T20" fmla="*/ 1 w 5"/>
                  <a:gd name="T21" fmla="*/ 1 h 5"/>
                  <a:gd name="T22" fmla="*/ 1 w 5"/>
                  <a:gd name="T23" fmla="*/ 2 h 5"/>
                  <a:gd name="T24" fmla="*/ 0 w 5"/>
                  <a:gd name="T25" fmla="*/ 3 h 5"/>
                  <a:gd name="T26" fmla="*/ 1 w 5"/>
                  <a:gd name="T27" fmla="*/ 4 h 5"/>
                  <a:gd name="T28" fmla="*/ 1 w 5"/>
                  <a:gd name="T29" fmla="*/ 4 h 5"/>
                  <a:gd name="T30" fmla="*/ 2 w 5"/>
                  <a:gd name="T31" fmla="*/ 5 h 5"/>
                  <a:gd name="T32" fmla="*/ 3 w 5"/>
                  <a:gd name="T3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lnTo>
                      <a:pt x="4" y="5"/>
                    </a:lnTo>
                    <a:lnTo>
                      <a:pt x="4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1"/>
                    </a:lnTo>
                    <a:lnTo>
                      <a:pt x="4" y="1"/>
                    </a:lnTo>
                    <a:lnTo>
                      <a:pt x="3" y="0"/>
                    </a:lnTo>
                    <a:lnTo>
                      <a:pt x="2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4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79" name="Freeform 318"/>
              <p:cNvSpPr>
                <a:spLocks/>
              </p:cNvSpPr>
              <p:nvPr/>
            </p:nvSpPr>
            <p:spPr bwMode="auto">
              <a:xfrm>
                <a:off x="1322" y="2712"/>
                <a:ext cx="90" cy="107"/>
              </a:xfrm>
              <a:custGeom>
                <a:avLst/>
                <a:gdLst>
                  <a:gd name="T0" fmla="*/ 75 w 90"/>
                  <a:gd name="T1" fmla="*/ 35 h 107"/>
                  <a:gd name="T2" fmla="*/ 78 w 90"/>
                  <a:gd name="T3" fmla="*/ 34 h 107"/>
                  <a:gd name="T4" fmla="*/ 83 w 90"/>
                  <a:gd name="T5" fmla="*/ 31 h 107"/>
                  <a:gd name="T6" fmla="*/ 85 w 90"/>
                  <a:gd name="T7" fmla="*/ 29 h 107"/>
                  <a:gd name="T8" fmla="*/ 86 w 90"/>
                  <a:gd name="T9" fmla="*/ 27 h 107"/>
                  <a:gd name="T10" fmla="*/ 87 w 90"/>
                  <a:gd name="T11" fmla="*/ 19 h 107"/>
                  <a:gd name="T12" fmla="*/ 86 w 90"/>
                  <a:gd name="T13" fmla="*/ 17 h 107"/>
                  <a:gd name="T14" fmla="*/ 84 w 90"/>
                  <a:gd name="T15" fmla="*/ 12 h 107"/>
                  <a:gd name="T16" fmla="*/ 80 w 90"/>
                  <a:gd name="T17" fmla="*/ 6 h 107"/>
                  <a:gd name="T18" fmla="*/ 74 w 90"/>
                  <a:gd name="T19" fmla="*/ 2 h 107"/>
                  <a:gd name="T20" fmla="*/ 71 w 90"/>
                  <a:gd name="T21" fmla="*/ 1 h 107"/>
                  <a:gd name="T22" fmla="*/ 68 w 90"/>
                  <a:gd name="T23" fmla="*/ 1 h 107"/>
                  <a:gd name="T24" fmla="*/ 64 w 90"/>
                  <a:gd name="T25" fmla="*/ 1 h 107"/>
                  <a:gd name="T26" fmla="*/ 56 w 90"/>
                  <a:gd name="T27" fmla="*/ 0 h 107"/>
                  <a:gd name="T28" fmla="*/ 47 w 90"/>
                  <a:gd name="T29" fmla="*/ 0 h 107"/>
                  <a:gd name="T30" fmla="*/ 43 w 90"/>
                  <a:gd name="T31" fmla="*/ 0 h 107"/>
                  <a:gd name="T32" fmla="*/ 40 w 90"/>
                  <a:gd name="T33" fmla="*/ 1 h 107"/>
                  <a:gd name="T34" fmla="*/ 37 w 90"/>
                  <a:gd name="T35" fmla="*/ 2 h 107"/>
                  <a:gd name="T36" fmla="*/ 32 w 90"/>
                  <a:gd name="T37" fmla="*/ 5 h 107"/>
                  <a:gd name="T38" fmla="*/ 30 w 90"/>
                  <a:gd name="T39" fmla="*/ 7 h 107"/>
                  <a:gd name="T40" fmla="*/ 25 w 90"/>
                  <a:gd name="T41" fmla="*/ 15 h 107"/>
                  <a:gd name="T42" fmla="*/ 22 w 90"/>
                  <a:gd name="T43" fmla="*/ 20 h 107"/>
                  <a:gd name="T44" fmla="*/ 5 w 90"/>
                  <a:gd name="T45" fmla="*/ 15 h 107"/>
                  <a:gd name="T46" fmla="*/ 3 w 90"/>
                  <a:gd name="T47" fmla="*/ 12 h 107"/>
                  <a:gd name="T48" fmla="*/ 1 w 90"/>
                  <a:gd name="T49" fmla="*/ 11 h 107"/>
                  <a:gd name="T50" fmla="*/ 0 w 90"/>
                  <a:gd name="T51" fmla="*/ 16 h 107"/>
                  <a:gd name="T52" fmla="*/ 3 w 90"/>
                  <a:gd name="T53" fmla="*/ 25 h 107"/>
                  <a:gd name="T54" fmla="*/ 6 w 90"/>
                  <a:gd name="T55" fmla="*/ 27 h 107"/>
                  <a:gd name="T56" fmla="*/ 9 w 90"/>
                  <a:gd name="T57" fmla="*/ 28 h 107"/>
                  <a:gd name="T58" fmla="*/ 13 w 90"/>
                  <a:gd name="T59" fmla="*/ 30 h 107"/>
                  <a:gd name="T60" fmla="*/ 18 w 90"/>
                  <a:gd name="T61" fmla="*/ 31 h 107"/>
                  <a:gd name="T62" fmla="*/ 23 w 90"/>
                  <a:gd name="T63" fmla="*/ 32 h 107"/>
                  <a:gd name="T64" fmla="*/ 27 w 90"/>
                  <a:gd name="T65" fmla="*/ 31 h 107"/>
                  <a:gd name="T66" fmla="*/ 32 w 90"/>
                  <a:gd name="T67" fmla="*/ 29 h 107"/>
                  <a:gd name="T68" fmla="*/ 19 w 90"/>
                  <a:gd name="T69" fmla="*/ 80 h 107"/>
                  <a:gd name="T70" fmla="*/ 33 w 90"/>
                  <a:gd name="T71" fmla="*/ 94 h 107"/>
                  <a:gd name="T72" fmla="*/ 41 w 90"/>
                  <a:gd name="T73" fmla="*/ 101 h 107"/>
                  <a:gd name="T74" fmla="*/ 36 w 90"/>
                  <a:gd name="T75" fmla="*/ 102 h 107"/>
                  <a:gd name="T76" fmla="*/ 32 w 90"/>
                  <a:gd name="T77" fmla="*/ 106 h 107"/>
                  <a:gd name="T78" fmla="*/ 49 w 90"/>
                  <a:gd name="T79" fmla="*/ 107 h 107"/>
                  <a:gd name="T80" fmla="*/ 53 w 90"/>
                  <a:gd name="T81" fmla="*/ 101 h 107"/>
                  <a:gd name="T82" fmla="*/ 50 w 90"/>
                  <a:gd name="T83" fmla="*/ 96 h 107"/>
                  <a:gd name="T84" fmla="*/ 50 w 90"/>
                  <a:gd name="T85" fmla="*/ 84 h 107"/>
                  <a:gd name="T86" fmla="*/ 60 w 90"/>
                  <a:gd name="T87" fmla="*/ 87 h 107"/>
                  <a:gd name="T88" fmla="*/ 60 w 90"/>
                  <a:gd name="T89" fmla="*/ 97 h 107"/>
                  <a:gd name="T90" fmla="*/ 58 w 90"/>
                  <a:gd name="T91" fmla="*/ 102 h 107"/>
                  <a:gd name="T92" fmla="*/ 57 w 90"/>
                  <a:gd name="T93" fmla="*/ 105 h 107"/>
                  <a:gd name="T94" fmla="*/ 62 w 90"/>
                  <a:gd name="T95" fmla="*/ 104 h 107"/>
                  <a:gd name="T96" fmla="*/ 80 w 90"/>
                  <a:gd name="T97" fmla="*/ 104 h 107"/>
                  <a:gd name="T98" fmla="*/ 75 w 90"/>
                  <a:gd name="T99" fmla="*/ 101 h 107"/>
                  <a:gd name="T100" fmla="*/ 72 w 90"/>
                  <a:gd name="T101" fmla="*/ 100 h 107"/>
                  <a:gd name="T102" fmla="*/ 80 w 90"/>
                  <a:gd name="T103" fmla="*/ 9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107">
                    <a:moveTo>
                      <a:pt x="82" y="80"/>
                    </a:moveTo>
                    <a:lnTo>
                      <a:pt x="90" y="80"/>
                    </a:lnTo>
                    <a:lnTo>
                      <a:pt x="75" y="43"/>
                    </a:lnTo>
                    <a:lnTo>
                      <a:pt x="75" y="35"/>
                    </a:lnTo>
                    <a:lnTo>
                      <a:pt x="75" y="35"/>
                    </a:lnTo>
                    <a:lnTo>
                      <a:pt x="76" y="35"/>
                    </a:lnTo>
                    <a:lnTo>
                      <a:pt x="77" y="34"/>
                    </a:lnTo>
                    <a:lnTo>
                      <a:pt x="78" y="34"/>
                    </a:lnTo>
                    <a:lnTo>
                      <a:pt x="79" y="34"/>
                    </a:lnTo>
                    <a:lnTo>
                      <a:pt x="80" y="33"/>
                    </a:lnTo>
                    <a:lnTo>
                      <a:pt x="82" y="32"/>
                    </a:lnTo>
                    <a:lnTo>
                      <a:pt x="83" y="31"/>
                    </a:lnTo>
                    <a:lnTo>
                      <a:pt x="83" y="31"/>
                    </a:lnTo>
                    <a:lnTo>
                      <a:pt x="84" y="30"/>
                    </a:lnTo>
                    <a:lnTo>
                      <a:pt x="84" y="30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5" y="29"/>
                    </a:lnTo>
                    <a:lnTo>
                      <a:pt x="86" y="28"/>
                    </a:lnTo>
                    <a:lnTo>
                      <a:pt x="86" y="27"/>
                    </a:lnTo>
                    <a:lnTo>
                      <a:pt x="87" y="26"/>
                    </a:lnTo>
                    <a:lnTo>
                      <a:pt x="87" y="24"/>
                    </a:lnTo>
                    <a:lnTo>
                      <a:pt x="87" y="21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7" y="19"/>
                    </a:lnTo>
                    <a:lnTo>
                      <a:pt x="87" y="18"/>
                    </a:lnTo>
                    <a:lnTo>
                      <a:pt x="86" y="17"/>
                    </a:lnTo>
                    <a:lnTo>
                      <a:pt x="86" y="16"/>
                    </a:lnTo>
                    <a:lnTo>
                      <a:pt x="85" y="15"/>
                    </a:lnTo>
                    <a:lnTo>
                      <a:pt x="85" y="13"/>
                    </a:lnTo>
                    <a:lnTo>
                      <a:pt x="84" y="12"/>
                    </a:lnTo>
                    <a:lnTo>
                      <a:pt x="83" y="10"/>
                    </a:lnTo>
                    <a:lnTo>
                      <a:pt x="82" y="9"/>
                    </a:lnTo>
                    <a:lnTo>
                      <a:pt x="81" y="7"/>
                    </a:lnTo>
                    <a:lnTo>
                      <a:pt x="80" y="6"/>
                    </a:lnTo>
                    <a:lnTo>
                      <a:pt x="78" y="5"/>
                    </a:lnTo>
                    <a:lnTo>
                      <a:pt x="77" y="4"/>
                    </a:lnTo>
                    <a:lnTo>
                      <a:pt x="75" y="3"/>
                    </a:lnTo>
                    <a:lnTo>
                      <a:pt x="74" y="2"/>
                    </a:lnTo>
                    <a:lnTo>
                      <a:pt x="73" y="2"/>
                    </a:lnTo>
                    <a:lnTo>
                      <a:pt x="73" y="1"/>
                    </a:lnTo>
                    <a:lnTo>
                      <a:pt x="72" y="1"/>
                    </a:lnTo>
                    <a:lnTo>
                      <a:pt x="71" y="1"/>
                    </a:lnTo>
                    <a:lnTo>
                      <a:pt x="70" y="1"/>
                    </a:lnTo>
                    <a:lnTo>
                      <a:pt x="69" y="1"/>
                    </a:lnTo>
                    <a:lnTo>
                      <a:pt x="69" y="1"/>
                    </a:lnTo>
                    <a:lnTo>
                      <a:pt x="68" y="1"/>
                    </a:lnTo>
                    <a:lnTo>
                      <a:pt x="68" y="1"/>
                    </a:lnTo>
                    <a:lnTo>
                      <a:pt x="67" y="1"/>
                    </a:lnTo>
                    <a:lnTo>
                      <a:pt x="66" y="1"/>
                    </a:lnTo>
                    <a:lnTo>
                      <a:pt x="64" y="1"/>
                    </a:lnTo>
                    <a:lnTo>
                      <a:pt x="62" y="1"/>
                    </a:lnTo>
                    <a:lnTo>
                      <a:pt x="60" y="1"/>
                    </a:lnTo>
                    <a:lnTo>
                      <a:pt x="58" y="1"/>
                    </a:lnTo>
                    <a:lnTo>
                      <a:pt x="56" y="0"/>
                    </a:lnTo>
                    <a:lnTo>
                      <a:pt x="53" y="0"/>
                    </a:lnTo>
                    <a:lnTo>
                      <a:pt x="51" y="0"/>
                    </a:lnTo>
                    <a:lnTo>
                      <a:pt x="49" y="0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4" y="0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42" y="1"/>
                    </a:lnTo>
                    <a:lnTo>
                      <a:pt x="41" y="1"/>
                    </a:lnTo>
                    <a:lnTo>
                      <a:pt x="40" y="1"/>
                    </a:lnTo>
                    <a:lnTo>
                      <a:pt x="39" y="1"/>
                    </a:lnTo>
                    <a:lnTo>
                      <a:pt x="38" y="1"/>
                    </a:lnTo>
                    <a:lnTo>
                      <a:pt x="38" y="2"/>
                    </a:lnTo>
                    <a:lnTo>
                      <a:pt x="37" y="2"/>
                    </a:lnTo>
                    <a:lnTo>
                      <a:pt x="36" y="2"/>
                    </a:lnTo>
                    <a:lnTo>
                      <a:pt x="35" y="3"/>
                    </a:lnTo>
                    <a:lnTo>
                      <a:pt x="34" y="4"/>
                    </a:lnTo>
                    <a:lnTo>
                      <a:pt x="32" y="5"/>
                    </a:lnTo>
                    <a:lnTo>
                      <a:pt x="32" y="6"/>
                    </a:lnTo>
                    <a:lnTo>
                      <a:pt x="31" y="6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29" y="9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25" y="15"/>
                    </a:lnTo>
                    <a:lnTo>
                      <a:pt x="24" y="17"/>
                    </a:lnTo>
                    <a:lnTo>
                      <a:pt x="23" y="18"/>
                    </a:lnTo>
                    <a:lnTo>
                      <a:pt x="23" y="19"/>
                    </a:lnTo>
                    <a:lnTo>
                      <a:pt x="22" y="20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6"/>
                    </a:lnTo>
                    <a:lnTo>
                      <a:pt x="5" y="15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3" y="12"/>
                    </a:lnTo>
                    <a:lnTo>
                      <a:pt x="3" y="11"/>
                    </a:lnTo>
                    <a:lnTo>
                      <a:pt x="2" y="11"/>
                    </a:lnTo>
                    <a:lnTo>
                      <a:pt x="1" y="11"/>
                    </a:lnTo>
                    <a:lnTo>
                      <a:pt x="1" y="11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4" y="25"/>
                    </a:lnTo>
                    <a:lnTo>
                      <a:pt x="5" y="26"/>
                    </a:lnTo>
                    <a:lnTo>
                      <a:pt x="6" y="26"/>
                    </a:lnTo>
                    <a:lnTo>
                      <a:pt x="6" y="27"/>
                    </a:lnTo>
                    <a:lnTo>
                      <a:pt x="7" y="27"/>
                    </a:lnTo>
                    <a:lnTo>
                      <a:pt x="7" y="27"/>
                    </a:lnTo>
                    <a:lnTo>
                      <a:pt x="8" y="28"/>
                    </a:lnTo>
                    <a:lnTo>
                      <a:pt x="9" y="28"/>
                    </a:lnTo>
                    <a:lnTo>
                      <a:pt x="10" y="28"/>
                    </a:lnTo>
                    <a:lnTo>
                      <a:pt x="11" y="29"/>
                    </a:lnTo>
                    <a:lnTo>
                      <a:pt x="12" y="29"/>
                    </a:lnTo>
                    <a:lnTo>
                      <a:pt x="13" y="30"/>
                    </a:lnTo>
                    <a:lnTo>
                      <a:pt x="15" y="30"/>
                    </a:lnTo>
                    <a:lnTo>
                      <a:pt x="16" y="31"/>
                    </a:lnTo>
                    <a:lnTo>
                      <a:pt x="17" y="31"/>
                    </a:lnTo>
                    <a:lnTo>
                      <a:pt x="18" y="31"/>
                    </a:lnTo>
                    <a:lnTo>
                      <a:pt x="19" y="32"/>
                    </a:lnTo>
                    <a:lnTo>
                      <a:pt x="21" y="32"/>
                    </a:lnTo>
                    <a:lnTo>
                      <a:pt x="22" y="32"/>
                    </a:lnTo>
                    <a:lnTo>
                      <a:pt x="23" y="32"/>
                    </a:lnTo>
                    <a:lnTo>
                      <a:pt x="24" y="32"/>
                    </a:lnTo>
                    <a:lnTo>
                      <a:pt x="24" y="32"/>
                    </a:lnTo>
                    <a:lnTo>
                      <a:pt x="26" y="32"/>
                    </a:lnTo>
                    <a:lnTo>
                      <a:pt x="27" y="31"/>
                    </a:lnTo>
                    <a:lnTo>
                      <a:pt x="28" y="31"/>
                    </a:lnTo>
                    <a:lnTo>
                      <a:pt x="29" y="30"/>
                    </a:lnTo>
                    <a:lnTo>
                      <a:pt x="31" y="30"/>
                    </a:lnTo>
                    <a:lnTo>
                      <a:pt x="32" y="29"/>
                    </a:lnTo>
                    <a:lnTo>
                      <a:pt x="33" y="28"/>
                    </a:lnTo>
                    <a:lnTo>
                      <a:pt x="35" y="26"/>
                    </a:lnTo>
                    <a:lnTo>
                      <a:pt x="35" y="41"/>
                    </a:lnTo>
                    <a:lnTo>
                      <a:pt x="19" y="80"/>
                    </a:lnTo>
                    <a:lnTo>
                      <a:pt x="28" y="80"/>
                    </a:lnTo>
                    <a:lnTo>
                      <a:pt x="29" y="86"/>
                    </a:lnTo>
                    <a:lnTo>
                      <a:pt x="31" y="91"/>
                    </a:lnTo>
                    <a:lnTo>
                      <a:pt x="33" y="94"/>
                    </a:lnTo>
                    <a:lnTo>
                      <a:pt x="36" y="97"/>
                    </a:lnTo>
                    <a:lnTo>
                      <a:pt x="38" y="99"/>
                    </a:lnTo>
                    <a:lnTo>
                      <a:pt x="40" y="100"/>
                    </a:lnTo>
                    <a:lnTo>
                      <a:pt x="41" y="101"/>
                    </a:lnTo>
                    <a:lnTo>
                      <a:pt x="41" y="101"/>
                    </a:lnTo>
                    <a:lnTo>
                      <a:pt x="39" y="101"/>
                    </a:lnTo>
                    <a:lnTo>
                      <a:pt x="38" y="101"/>
                    </a:lnTo>
                    <a:lnTo>
                      <a:pt x="36" y="102"/>
                    </a:lnTo>
                    <a:lnTo>
                      <a:pt x="34" y="103"/>
                    </a:lnTo>
                    <a:lnTo>
                      <a:pt x="33" y="103"/>
                    </a:lnTo>
                    <a:lnTo>
                      <a:pt x="32" y="104"/>
                    </a:lnTo>
                    <a:lnTo>
                      <a:pt x="32" y="106"/>
                    </a:lnTo>
                    <a:lnTo>
                      <a:pt x="31" y="107"/>
                    </a:lnTo>
                    <a:lnTo>
                      <a:pt x="45" y="107"/>
                    </a:lnTo>
                    <a:lnTo>
                      <a:pt x="49" y="104"/>
                    </a:lnTo>
                    <a:lnTo>
                      <a:pt x="49" y="107"/>
                    </a:lnTo>
                    <a:lnTo>
                      <a:pt x="52" y="107"/>
                    </a:lnTo>
                    <a:lnTo>
                      <a:pt x="53" y="105"/>
                    </a:lnTo>
                    <a:lnTo>
                      <a:pt x="53" y="103"/>
                    </a:lnTo>
                    <a:lnTo>
                      <a:pt x="53" y="101"/>
                    </a:lnTo>
                    <a:lnTo>
                      <a:pt x="52" y="100"/>
                    </a:lnTo>
                    <a:lnTo>
                      <a:pt x="51" y="99"/>
                    </a:lnTo>
                    <a:lnTo>
                      <a:pt x="51" y="98"/>
                    </a:lnTo>
                    <a:lnTo>
                      <a:pt x="50" y="96"/>
                    </a:lnTo>
                    <a:lnTo>
                      <a:pt x="50" y="94"/>
                    </a:lnTo>
                    <a:lnTo>
                      <a:pt x="50" y="91"/>
                    </a:lnTo>
                    <a:lnTo>
                      <a:pt x="50" y="88"/>
                    </a:lnTo>
                    <a:lnTo>
                      <a:pt x="50" y="84"/>
                    </a:lnTo>
                    <a:lnTo>
                      <a:pt x="51" y="80"/>
                    </a:lnTo>
                    <a:lnTo>
                      <a:pt x="58" y="80"/>
                    </a:lnTo>
                    <a:lnTo>
                      <a:pt x="59" y="84"/>
                    </a:lnTo>
                    <a:lnTo>
                      <a:pt x="60" y="87"/>
                    </a:lnTo>
                    <a:lnTo>
                      <a:pt x="60" y="90"/>
                    </a:lnTo>
                    <a:lnTo>
                      <a:pt x="60" y="92"/>
                    </a:lnTo>
                    <a:lnTo>
                      <a:pt x="60" y="95"/>
                    </a:lnTo>
                    <a:lnTo>
                      <a:pt x="60" y="97"/>
                    </a:lnTo>
                    <a:lnTo>
                      <a:pt x="60" y="98"/>
                    </a:lnTo>
                    <a:lnTo>
                      <a:pt x="60" y="100"/>
                    </a:lnTo>
                    <a:lnTo>
                      <a:pt x="59" y="101"/>
                    </a:lnTo>
                    <a:lnTo>
                      <a:pt x="58" y="102"/>
                    </a:lnTo>
                    <a:lnTo>
                      <a:pt x="58" y="103"/>
                    </a:lnTo>
                    <a:lnTo>
                      <a:pt x="58" y="103"/>
                    </a:lnTo>
                    <a:lnTo>
                      <a:pt x="57" y="104"/>
                    </a:lnTo>
                    <a:lnTo>
                      <a:pt x="57" y="105"/>
                    </a:lnTo>
                    <a:lnTo>
                      <a:pt x="58" y="106"/>
                    </a:lnTo>
                    <a:lnTo>
                      <a:pt x="58" y="107"/>
                    </a:lnTo>
                    <a:lnTo>
                      <a:pt x="62" y="107"/>
                    </a:lnTo>
                    <a:lnTo>
                      <a:pt x="62" y="104"/>
                    </a:lnTo>
                    <a:lnTo>
                      <a:pt x="67" y="107"/>
                    </a:lnTo>
                    <a:lnTo>
                      <a:pt x="81" y="107"/>
                    </a:lnTo>
                    <a:lnTo>
                      <a:pt x="81" y="106"/>
                    </a:lnTo>
                    <a:lnTo>
                      <a:pt x="80" y="104"/>
                    </a:lnTo>
                    <a:lnTo>
                      <a:pt x="79" y="104"/>
                    </a:lnTo>
                    <a:lnTo>
                      <a:pt x="78" y="103"/>
                    </a:lnTo>
                    <a:lnTo>
                      <a:pt x="76" y="102"/>
                    </a:lnTo>
                    <a:lnTo>
                      <a:pt x="75" y="101"/>
                    </a:lnTo>
                    <a:lnTo>
                      <a:pt x="73" y="101"/>
                    </a:lnTo>
                    <a:lnTo>
                      <a:pt x="70" y="101"/>
                    </a:lnTo>
                    <a:lnTo>
                      <a:pt x="71" y="101"/>
                    </a:lnTo>
                    <a:lnTo>
                      <a:pt x="72" y="100"/>
                    </a:lnTo>
                    <a:lnTo>
                      <a:pt x="74" y="99"/>
                    </a:lnTo>
                    <a:lnTo>
                      <a:pt x="76" y="97"/>
                    </a:lnTo>
                    <a:lnTo>
                      <a:pt x="78" y="94"/>
                    </a:lnTo>
                    <a:lnTo>
                      <a:pt x="80" y="90"/>
                    </a:lnTo>
                    <a:lnTo>
                      <a:pt x="81" y="85"/>
                    </a:lnTo>
                    <a:lnTo>
                      <a:pt x="82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0" name="Freeform 319"/>
              <p:cNvSpPr>
                <a:spLocks/>
              </p:cNvSpPr>
              <p:nvPr/>
            </p:nvSpPr>
            <p:spPr bwMode="auto">
              <a:xfrm>
                <a:off x="1365" y="2698"/>
                <a:ext cx="26" cy="23"/>
              </a:xfrm>
              <a:custGeom>
                <a:avLst/>
                <a:gdLst>
                  <a:gd name="T0" fmla="*/ 26 w 26"/>
                  <a:gd name="T1" fmla="*/ 23 h 23"/>
                  <a:gd name="T2" fmla="*/ 26 w 26"/>
                  <a:gd name="T3" fmla="*/ 0 h 23"/>
                  <a:gd name="T4" fmla="*/ 0 w 26"/>
                  <a:gd name="T5" fmla="*/ 5 h 23"/>
                  <a:gd name="T6" fmla="*/ 0 w 26"/>
                  <a:gd name="T7" fmla="*/ 23 h 23"/>
                  <a:gd name="T8" fmla="*/ 26 w 26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6" y="23"/>
                    </a:moveTo>
                    <a:lnTo>
                      <a:pt x="26" y="0"/>
                    </a:lnTo>
                    <a:lnTo>
                      <a:pt x="0" y="5"/>
                    </a:lnTo>
                    <a:lnTo>
                      <a:pt x="0" y="23"/>
                    </a:lnTo>
                    <a:lnTo>
                      <a:pt x="26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1" name="Freeform 320"/>
              <p:cNvSpPr>
                <a:spLocks/>
              </p:cNvSpPr>
              <p:nvPr/>
            </p:nvSpPr>
            <p:spPr bwMode="auto">
              <a:xfrm>
                <a:off x="1332" y="2714"/>
                <a:ext cx="77" cy="75"/>
              </a:xfrm>
              <a:custGeom>
                <a:avLst/>
                <a:gdLst>
                  <a:gd name="T0" fmla="*/ 34 w 77"/>
                  <a:gd name="T1" fmla="*/ 0 h 75"/>
                  <a:gd name="T2" fmla="*/ 33 w 77"/>
                  <a:gd name="T3" fmla="*/ 0 h 75"/>
                  <a:gd name="T4" fmla="*/ 30 w 77"/>
                  <a:gd name="T5" fmla="*/ 1 h 75"/>
                  <a:gd name="T6" fmla="*/ 27 w 77"/>
                  <a:gd name="T7" fmla="*/ 2 h 75"/>
                  <a:gd name="T8" fmla="*/ 24 w 77"/>
                  <a:gd name="T9" fmla="*/ 4 h 75"/>
                  <a:gd name="T10" fmla="*/ 21 w 77"/>
                  <a:gd name="T11" fmla="*/ 8 h 75"/>
                  <a:gd name="T12" fmla="*/ 18 w 77"/>
                  <a:gd name="T13" fmla="*/ 13 h 75"/>
                  <a:gd name="T14" fmla="*/ 14 w 77"/>
                  <a:gd name="T15" fmla="*/ 18 h 75"/>
                  <a:gd name="T16" fmla="*/ 11 w 77"/>
                  <a:gd name="T17" fmla="*/ 20 h 75"/>
                  <a:gd name="T18" fmla="*/ 8 w 77"/>
                  <a:gd name="T19" fmla="*/ 20 h 75"/>
                  <a:gd name="T20" fmla="*/ 4 w 77"/>
                  <a:gd name="T21" fmla="*/ 19 h 75"/>
                  <a:gd name="T22" fmla="*/ 1 w 77"/>
                  <a:gd name="T23" fmla="*/ 18 h 75"/>
                  <a:gd name="T24" fmla="*/ 0 w 77"/>
                  <a:gd name="T25" fmla="*/ 24 h 75"/>
                  <a:gd name="T26" fmla="*/ 0 w 77"/>
                  <a:gd name="T27" fmla="*/ 24 h 75"/>
                  <a:gd name="T28" fmla="*/ 1 w 77"/>
                  <a:gd name="T29" fmla="*/ 25 h 75"/>
                  <a:gd name="T30" fmla="*/ 2 w 77"/>
                  <a:gd name="T31" fmla="*/ 25 h 75"/>
                  <a:gd name="T32" fmla="*/ 3 w 77"/>
                  <a:gd name="T33" fmla="*/ 25 h 75"/>
                  <a:gd name="T34" fmla="*/ 7 w 77"/>
                  <a:gd name="T35" fmla="*/ 27 h 75"/>
                  <a:gd name="T36" fmla="*/ 10 w 77"/>
                  <a:gd name="T37" fmla="*/ 28 h 75"/>
                  <a:gd name="T38" fmla="*/ 13 w 77"/>
                  <a:gd name="T39" fmla="*/ 28 h 75"/>
                  <a:gd name="T40" fmla="*/ 17 w 77"/>
                  <a:gd name="T41" fmla="*/ 27 h 75"/>
                  <a:gd name="T42" fmla="*/ 19 w 77"/>
                  <a:gd name="T43" fmla="*/ 26 h 75"/>
                  <a:gd name="T44" fmla="*/ 22 w 77"/>
                  <a:gd name="T45" fmla="*/ 23 h 75"/>
                  <a:gd name="T46" fmla="*/ 26 w 77"/>
                  <a:gd name="T47" fmla="*/ 21 h 75"/>
                  <a:gd name="T48" fmla="*/ 27 w 77"/>
                  <a:gd name="T49" fmla="*/ 20 h 75"/>
                  <a:gd name="T50" fmla="*/ 12 w 77"/>
                  <a:gd name="T51" fmla="*/ 75 h 75"/>
                  <a:gd name="T52" fmla="*/ 63 w 77"/>
                  <a:gd name="T53" fmla="*/ 41 h 75"/>
                  <a:gd name="T54" fmla="*/ 71 w 77"/>
                  <a:gd name="T55" fmla="*/ 30 h 75"/>
                  <a:gd name="T56" fmla="*/ 75 w 77"/>
                  <a:gd name="T57" fmla="*/ 25 h 75"/>
                  <a:gd name="T58" fmla="*/ 75 w 77"/>
                  <a:gd name="T59" fmla="*/ 23 h 75"/>
                  <a:gd name="T60" fmla="*/ 75 w 77"/>
                  <a:gd name="T61" fmla="*/ 20 h 75"/>
                  <a:gd name="T62" fmla="*/ 75 w 77"/>
                  <a:gd name="T63" fmla="*/ 17 h 75"/>
                  <a:gd name="T64" fmla="*/ 74 w 77"/>
                  <a:gd name="T65" fmla="*/ 14 h 75"/>
                  <a:gd name="T66" fmla="*/ 72 w 77"/>
                  <a:gd name="T67" fmla="*/ 10 h 75"/>
                  <a:gd name="T68" fmla="*/ 69 w 77"/>
                  <a:gd name="T69" fmla="*/ 6 h 75"/>
                  <a:gd name="T70" fmla="*/ 66 w 77"/>
                  <a:gd name="T71" fmla="*/ 4 h 75"/>
                  <a:gd name="T72" fmla="*/ 64 w 77"/>
                  <a:gd name="T73" fmla="*/ 2 h 75"/>
                  <a:gd name="T74" fmla="*/ 62 w 77"/>
                  <a:gd name="T75" fmla="*/ 1 h 75"/>
                  <a:gd name="T76" fmla="*/ 59 w 77"/>
                  <a:gd name="T77" fmla="*/ 0 h 75"/>
                  <a:gd name="T78" fmla="*/ 58 w 77"/>
                  <a:gd name="T79" fmla="*/ 0 h 75"/>
                  <a:gd name="T80" fmla="*/ 44 w 77"/>
                  <a:gd name="T81" fmla="*/ 1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7" h="75">
                    <a:moveTo>
                      <a:pt x="34" y="0"/>
                    </a:moveTo>
                    <a:lnTo>
                      <a:pt x="34" y="0"/>
                    </a:lnTo>
                    <a:lnTo>
                      <a:pt x="34" y="0"/>
                    </a:lnTo>
                    <a:lnTo>
                      <a:pt x="33" y="0"/>
                    </a:lnTo>
                    <a:lnTo>
                      <a:pt x="31" y="0"/>
                    </a:lnTo>
                    <a:lnTo>
                      <a:pt x="30" y="1"/>
                    </a:lnTo>
                    <a:lnTo>
                      <a:pt x="28" y="1"/>
                    </a:lnTo>
                    <a:lnTo>
                      <a:pt x="27" y="2"/>
                    </a:lnTo>
                    <a:lnTo>
                      <a:pt x="25" y="3"/>
                    </a:lnTo>
                    <a:lnTo>
                      <a:pt x="24" y="4"/>
                    </a:lnTo>
                    <a:lnTo>
                      <a:pt x="22" y="6"/>
                    </a:lnTo>
                    <a:lnTo>
                      <a:pt x="21" y="8"/>
                    </a:lnTo>
                    <a:lnTo>
                      <a:pt x="19" y="10"/>
                    </a:lnTo>
                    <a:lnTo>
                      <a:pt x="18" y="13"/>
                    </a:lnTo>
                    <a:lnTo>
                      <a:pt x="16" y="15"/>
                    </a:lnTo>
                    <a:lnTo>
                      <a:pt x="14" y="18"/>
                    </a:lnTo>
                    <a:lnTo>
                      <a:pt x="13" y="20"/>
                    </a:lnTo>
                    <a:lnTo>
                      <a:pt x="11" y="20"/>
                    </a:lnTo>
                    <a:lnTo>
                      <a:pt x="9" y="20"/>
                    </a:lnTo>
                    <a:lnTo>
                      <a:pt x="8" y="20"/>
                    </a:lnTo>
                    <a:lnTo>
                      <a:pt x="6" y="19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0" y="24"/>
                    </a:lnTo>
                    <a:lnTo>
                      <a:pt x="1" y="24"/>
                    </a:lnTo>
                    <a:lnTo>
                      <a:pt x="1" y="25"/>
                    </a:lnTo>
                    <a:lnTo>
                      <a:pt x="2" y="25"/>
                    </a:lnTo>
                    <a:lnTo>
                      <a:pt x="2" y="25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5" y="26"/>
                    </a:lnTo>
                    <a:lnTo>
                      <a:pt x="7" y="27"/>
                    </a:lnTo>
                    <a:lnTo>
                      <a:pt x="8" y="27"/>
                    </a:lnTo>
                    <a:lnTo>
                      <a:pt x="10" y="28"/>
                    </a:lnTo>
                    <a:lnTo>
                      <a:pt x="12" y="28"/>
                    </a:lnTo>
                    <a:lnTo>
                      <a:pt x="13" y="28"/>
                    </a:lnTo>
                    <a:lnTo>
                      <a:pt x="15" y="28"/>
                    </a:lnTo>
                    <a:lnTo>
                      <a:pt x="17" y="27"/>
                    </a:lnTo>
                    <a:lnTo>
                      <a:pt x="18" y="26"/>
                    </a:lnTo>
                    <a:lnTo>
                      <a:pt x="19" y="26"/>
                    </a:lnTo>
                    <a:lnTo>
                      <a:pt x="21" y="25"/>
                    </a:lnTo>
                    <a:lnTo>
                      <a:pt x="22" y="23"/>
                    </a:lnTo>
                    <a:lnTo>
                      <a:pt x="24" y="22"/>
                    </a:lnTo>
                    <a:lnTo>
                      <a:pt x="26" y="21"/>
                    </a:lnTo>
                    <a:lnTo>
                      <a:pt x="27" y="21"/>
                    </a:lnTo>
                    <a:lnTo>
                      <a:pt x="27" y="20"/>
                    </a:lnTo>
                    <a:lnTo>
                      <a:pt x="27" y="39"/>
                    </a:lnTo>
                    <a:lnTo>
                      <a:pt x="12" y="75"/>
                    </a:lnTo>
                    <a:lnTo>
                      <a:pt x="77" y="75"/>
                    </a:lnTo>
                    <a:lnTo>
                      <a:pt x="63" y="41"/>
                    </a:lnTo>
                    <a:lnTo>
                      <a:pt x="63" y="33"/>
                    </a:lnTo>
                    <a:lnTo>
                      <a:pt x="71" y="30"/>
                    </a:lnTo>
                    <a:lnTo>
                      <a:pt x="75" y="25"/>
                    </a:lnTo>
                    <a:lnTo>
                      <a:pt x="75" y="25"/>
                    </a:lnTo>
                    <a:lnTo>
                      <a:pt x="75" y="24"/>
                    </a:lnTo>
                    <a:lnTo>
                      <a:pt x="75" y="23"/>
                    </a:lnTo>
                    <a:lnTo>
                      <a:pt x="75" y="22"/>
                    </a:lnTo>
                    <a:lnTo>
                      <a:pt x="75" y="20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6"/>
                    </a:lnTo>
                    <a:lnTo>
                      <a:pt x="74" y="14"/>
                    </a:lnTo>
                    <a:lnTo>
                      <a:pt x="73" y="12"/>
                    </a:lnTo>
                    <a:lnTo>
                      <a:pt x="72" y="10"/>
                    </a:lnTo>
                    <a:lnTo>
                      <a:pt x="70" y="8"/>
                    </a:lnTo>
                    <a:lnTo>
                      <a:pt x="69" y="6"/>
                    </a:lnTo>
                    <a:lnTo>
                      <a:pt x="68" y="5"/>
                    </a:lnTo>
                    <a:lnTo>
                      <a:pt x="66" y="4"/>
                    </a:lnTo>
                    <a:lnTo>
                      <a:pt x="65" y="3"/>
                    </a:lnTo>
                    <a:lnTo>
                      <a:pt x="64" y="2"/>
                    </a:lnTo>
                    <a:lnTo>
                      <a:pt x="63" y="2"/>
                    </a:lnTo>
                    <a:lnTo>
                      <a:pt x="62" y="1"/>
                    </a:lnTo>
                    <a:lnTo>
                      <a:pt x="60" y="1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44" y="15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77ED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2" name="Freeform 321"/>
              <p:cNvSpPr>
                <a:spLocks/>
              </p:cNvSpPr>
              <p:nvPr/>
            </p:nvSpPr>
            <p:spPr bwMode="auto">
              <a:xfrm>
                <a:off x="1353" y="2792"/>
                <a:ext cx="18" cy="20"/>
              </a:xfrm>
              <a:custGeom>
                <a:avLst/>
                <a:gdLst>
                  <a:gd name="T0" fmla="*/ 0 w 18"/>
                  <a:gd name="T1" fmla="*/ 0 h 20"/>
                  <a:gd name="T2" fmla="*/ 0 w 18"/>
                  <a:gd name="T3" fmla="*/ 1 h 20"/>
                  <a:gd name="T4" fmla="*/ 0 w 18"/>
                  <a:gd name="T5" fmla="*/ 2 h 20"/>
                  <a:gd name="T6" fmla="*/ 0 w 18"/>
                  <a:gd name="T7" fmla="*/ 2 h 20"/>
                  <a:gd name="T8" fmla="*/ 0 w 18"/>
                  <a:gd name="T9" fmla="*/ 3 h 20"/>
                  <a:gd name="T10" fmla="*/ 1 w 18"/>
                  <a:gd name="T11" fmla="*/ 7 h 20"/>
                  <a:gd name="T12" fmla="*/ 3 w 18"/>
                  <a:gd name="T13" fmla="*/ 11 h 20"/>
                  <a:gd name="T14" fmla="*/ 5 w 18"/>
                  <a:gd name="T15" fmla="*/ 14 h 20"/>
                  <a:gd name="T16" fmla="*/ 7 w 18"/>
                  <a:gd name="T17" fmla="*/ 16 h 20"/>
                  <a:gd name="T18" fmla="*/ 10 w 18"/>
                  <a:gd name="T19" fmla="*/ 18 h 20"/>
                  <a:gd name="T20" fmla="*/ 11 w 18"/>
                  <a:gd name="T21" fmla="*/ 19 h 20"/>
                  <a:gd name="T22" fmla="*/ 13 w 18"/>
                  <a:gd name="T23" fmla="*/ 20 h 20"/>
                  <a:gd name="T24" fmla="*/ 13 w 18"/>
                  <a:gd name="T25" fmla="*/ 20 h 20"/>
                  <a:gd name="T26" fmla="*/ 18 w 18"/>
                  <a:gd name="T27" fmla="*/ 20 h 20"/>
                  <a:gd name="T28" fmla="*/ 18 w 18"/>
                  <a:gd name="T29" fmla="*/ 20 h 20"/>
                  <a:gd name="T30" fmla="*/ 18 w 18"/>
                  <a:gd name="T31" fmla="*/ 19 h 20"/>
                  <a:gd name="T32" fmla="*/ 17 w 18"/>
                  <a:gd name="T33" fmla="*/ 17 h 20"/>
                  <a:gd name="T34" fmla="*/ 16 w 18"/>
                  <a:gd name="T35" fmla="*/ 14 h 20"/>
                  <a:gd name="T36" fmla="*/ 16 w 18"/>
                  <a:gd name="T37" fmla="*/ 11 h 20"/>
                  <a:gd name="T38" fmla="*/ 16 w 18"/>
                  <a:gd name="T39" fmla="*/ 8 h 20"/>
                  <a:gd name="T40" fmla="*/ 16 w 18"/>
                  <a:gd name="T41" fmla="*/ 4 h 20"/>
                  <a:gd name="T42" fmla="*/ 18 w 18"/>
                  <a:gd name="T43" fmla="*/ 0 h 20"/>
                  <a:gd name="T44" fmla="*/ 0 w 18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7"/>
                    </a:lnTo>
                    <a:lnTo>
                      <a:pt x="3" y="11"/>
                    </a:lnTo>
                    <a:lnTo>
                      <a:pt x="5" y="14"/>
                    </a:lnTo>
                    <a:lnTo>
                      <a:pt x="7" y="16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8" y="20"/>
                    </a:lnTo>
                    <a:lnTo>
                      <a:pt x="18" y="20"/>
                    </a:lnTo>
                    <a:lnTo>
                      <a:pt x="18" y="19"/>
                    </a:lnTo>
                    <a:lnTo>
                      <a:pt x="17" y="17"/>
                    </a:lnTo>
                    <a:lnTo>
                      <a:pt x="16" y="14"/>
                    </a:lnTo>
                    <a:lnTo>
                      <a:pt x="16" y="11"/>
                    </a:lnTo>
                    <a:lnTo>
                      <a:pt x="16" y="8"/>
                    </a:lnTo>
                    <a:lnTo>
                      <a:pt x="16" y="4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3" name="Freeform 322"/>
              <p:cNvSpPr>
                <a:spLocks/>
              </p:cNvSpPr>
              <p:nvPr/>
            </p:nvSpPr>
            <p:spPr bwMode="auto">
              <a:xfrm>
                <a:off x="1382" y="2792"/>
                <a:ext cx="19" cy="20"/>
              </a:xfrm>
              <a:custGeom>
                <a:avLst/>
                <a:gdLst>
                  <a:gd name="T0" fmla="*/ 0 w 19"/>
                  <a:gd name="T1" fmla="*/ 0 h 20"/>
                  <a:gd name="T2" fmla="*/ 2 w 19"/>
                  <a:gd name="T3" fmla="*/ 4 h 20"/>
                  <a:gd name="T4" fmla="*/ 3 w 19"/>
                  <a:gd name="T5" fmla="*/ 7 h 20"/>
                  <a:gd name="T6" fmla="*/ 3 w 19"/>
                  <a:gd name="T7" fmla="*/ 11 h 20"/>
                  <a:gd name="T8" fmla="*/ 3 w 19"/>
                  <a:gd name="T9" fmla="*/ 14 h 20"/>
                  <a:gd name="T10" fmla="*/ 3 w 19"/>
                  <a:gd name="T11" fmla="*/ 16 h 20"/>
                  <a:gd name="T12" fmla="*/ 3 w 19"/>
                  <a:gd name="T13" fmla="*/ 18 h 20"/>
                  <a:gd name="T14" fmla="*/ 2 w 19"/>
                  <a:gd name="T15" fmla="*/ 19 h 20"/>
                  <a:gd name="T16" fmla="*/ 2 w 19"/>
                  <a:gd name="T17" fmla="*/ 20 h 20"/>
                  <a:gd name="T18" fmla="*/ 9 w 19"/>
                  <a:gd name="T19" fmla="*/ 20 h 20"/>
                  <a:gd name="T20" fmla="*/ 9 w 19"/>
                  <a:gd name="T21" fmla="*/ 19 h 20"/>
                  <a:gd name="T22" fmla="*/ 10 w 19"/>
                  <a:gd name="T23" fmla="*/ 19 h 20"/>
                  <a:gd name="T24" fmla="*/ 11 w 19"/>
                  <a:gd name="T25" fmla="*/ 18 h 20"/>
                  <a:gd name="T26" fmla="*/ 13 w 19"/>
                  <a:gd name="T27" fmla="*/ 17 h 20"/>
                  <a:gd name="T28" fmla="*/ 14 w 19"/>
                  <a:gd name="T29" fmla="*/ 15 h 20"/>
                  <a:gd name="T30" fmla="*/ 16 w 19"/>
                  <a:gd name="T31" fmla="*/ 13 h 20"/>
                  <a:gd name="T32" fmla="*/ 17 w 19"/>
                  <a:gd name="T33" fmla="*/ 11 h 20"/>
                  <a:gd name="T34" fmla="*/ 18 w 19"/>
                  <a:gd name="T35" fmla="*/ 8 h 20"/>
                  <a:gd name="T36" fmla="*/ 18 w 19"/>
                  <a:gd name="T37" fmla="*/ 6 h 20"/>
                  <a:gd name="T38" fmla="*/ 19 w 19"/>
                  <a:gd name="T39" fmla="*/ 4 h 20"/>
                  <a:gd name="T40" fmla="*/ 19 w 19"/>
                  <a:gd name="T41" fmla="*/ 2 h 20"/>
                  <a:gd name="T42" fmla="*/ 18 w 19"/>
                  <a:gd name="T43" fmla="*/ 0 h 20"/>
                  <a:gd name="T44" fmla="*/ 0 w 19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20">
                    <a:moveTo>
                      <a:pt x="0" y="0"/>
                    </a:moveTo>
                    <a:lnTo>
                      <a:pt x="2" y="4"/>
                    </a:lnTo>
                    <a:lnTo>
                      <a:pt x="3" y="7"/>
                    </a:lnTo>
                    <a:lnTo>
                      <a:pt x="3" y="11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2" y="19"/>
                    </a:lnTo>
                    <a:lnTo>
                      <a:pt x="2" y="20"/>
                    </a:lnTo>
                    <a:lnTo>
                      <a:pt x="9" y="20"/>
                    </a:lnTo>
                    <a:lnTo>
                      <a:pt x="9" y="19"/>
                    </a:lnTo>
                    <a:lnTo>
                      <a:pt x="10" y="19"/>
                    </a:lnTo>
                    <a:lnTo>
                      <a:pt x="11" y="18"/>
                    </a:lnTo>
                    <a:lnTo>
                      <a:pt x="13" y="17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7" y="11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9" y="4"/>
                    </a:lnTo>
                    <a:lnTo>
                      <a:pt x="19" y="2"/>
                    </a:lnTo>
                    <a:lnTo>
                      <a:pt x="1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4" name="Freeform 323"/>
              <p:cNvSpPr>
                <a:spLocks/>
              </p:cNvSpPr>
              <p:nvPr/>
            </p:nvSpPr>
            <p:spPr bwMode="auto">
              <a:xfrm>
                <a:off x="1313" y="2676"/>
                <a:ext cx="73" cy="81"/>
              </a:xfrm>
              <a:custGeom>
                <a:avLst/>
                <a:gdLst>
                  <a:gd name="T0" fmla="*/ 73 w 73"/>
                  <a:gd name="T1" fmla="*/ 77 h 81"/>
                  <a:gd name="T2" fmla="*/ 4 w 73"/>
                  <a:gd name="T3" fmla="*/ 0 h 81"/>
                  <a:gd name="T4" fmla="*/ 0 w 73"/>
                  <a:gd name="T5" fmla="*/ 5 h 81"/>
                  <a:gd name="T6" fmla="*/ 68 w 73"/>
                  <a:gd name="T7" fmla="*/ 81 h 81"/>
                  <a:gd name="T8" fmla="*/ 73 w 73"/>
                  <a:gd name="T9" fmla="*/ 7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81">
                    <a:moveTo>
                      <a:pt x="73" y="77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68" y="81"/>
                    </a:lnTo>
                    <a:lnTo>
                      <a:pt x="73" y="7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5" name="Freeform 324"/>
              <p:cNvSpPr>
                <a:spLocks/>
              </p:cNvSpPr>
              <p:nvPr/>
            </p:nvSpPr>
            <p:spPr bwMode="auto">
              <a:xfrm>
                <a:off x="1317" y="2681"/>
                <a:ext cx="65" cy="72"/>
              </a:xfrm>
              <a:custGeom>
                <a:avLst/>
                <a:gdLst>
                  <a:gd name="T0" fmla="*/ 65 w 65"/>
                  <a:gd name="T1" fmla="*/ 71 h 72"/>
                  <a:gd name="T2" fmla="*/ 2 w 65"/>
                  <a:gd name="T3" fmla="*/ 0 h 72"/>
                  <a:gd name="T4" fmla="*/ 0 w 65"/>
                  <a:gd name="T5" fmla="*/ 2 h 72"/>
                  <a:gd name="T6" fmla="*/ 63 w 65"/>
                  <a:gd name="T7" fmla="*/ 72 h 72"/>
                  <a:gd name="T8" fmla="*/ 65 w 65"/>
                  <a:gd name="T9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72">
                    <a:moveTo>
                      <a:pt x="65" y="71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63" y="72"/>
                    </a:lnTo>
                    <a:lnTo>
                      <a:pt x="65" y="71"/>
                    </a:lnTo>
                    <a:close/>
                  </a:path>
                </a:pathLst>
              </a:custGeom>
              <a:solidFill>
                <a:srgbClr val="CEB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6" name="Freeform 325"/>
              <p:cNvSpPr>
                <a:spLocks/>
              </p:cNvSpPr>
              <p:nvPr/>
            </p:nvSpPr>
            <p:spPr bwMode="auto">
              <a:xfrm>
                <a:off x="1367" y="2736"/>
                <a:ext cx="41" cy="15"/>
              </a:xfrm>
              <a:custGeom>
                <a:avLst/>
                <a:gdLst>
                  <a:gd name="T0" fmla="*/ 22 w 41"/>
                  <a:gd name="T1" fmla="*/ 14 h 15"/>
                  <a:gd name="T2" fmla="*/ 25 w 41"/>
                  <a:gd name="T3" fmla="*/ 13 h 15"/>
                  <a:gd name="T4" fmla="*/ 29 w 41"/>
                  <a:gd name="T5" fmla="*/ 12 h 15"/>
                  <a:gd name="T6" fmla="*/ 32 w 41"/>
                  <a:gd name="T7" fmla="*/ 11 h 15"/>
                  <a:gd name="T8" fmla="*/ 35 w 41"/>
                  <a:gd name="T9" fmla="*/ 10 h 15"/>
                  <a:gd name="T10" fmla="*/ 37 w 41"/>
                  <a:gd name="T11" fmla="*/ 8 h 15"/>
                  <a:gd name="T12" fmla="*/ 39 w 41"/>
                  <a:gd name="T13" fmla="*/ 6 h 15"/>
                  <a:gd name="T14" fmla="*/ 40 w 41"/>
                  <a:gd name="T15" fmla="*/ 5 h 15"/>
                  <a:gd name="T16" fmla="*/ 41 w 41"/>
                  <a:gd name="T17" fmla="*/ 3 h 15"/>
                  <a:gd name="T18" fmla="*/ 40 w 41"/>
                  <a:gd name="T19" fmla="*/ 0 h 15"/>
                  <a:gd name="T20" fmla="*/ 39 w 41"/>
                  <a:gd name="T21" fmla="*/ 3 h 15"/>
                  <a:gd name="T22" fmla="*/ 37 w 41"/>
                  <a:gd name="T23" fmla="*/ 6 h 15"/>
                  <a:gd name="T24" fmla="*/ 34 w 41"/>
                  <a:gd name="T25" fmla="*/ 9 h 15"/>
                  <a:gd name="T26" fmla="*/ 30 w 41"/>
                  <a:gd name="T27" fmla="*/ 10 h 15"/>
                  <a:gd name="T28" fmla="*/ 27 w 41"/>
                  <a:gd name="T29" fmla="*/ 11 h 15"/>
                  <a:gd name="T30" fmla="*/ 25 w 41"/>
                  <a:gd name="T31" fmla="*/ 12 h 15"/>
                  <a:gd name="T32" fmla="*/ 23 w 41"/>
                  <a:gd name="T33" fmla="*/ 12 h 15"/>
                  <a:gd name="T34" fmla="*/ 22 w 41"/>
                  <a:gd name="T35" fmla="*/ 12 h 15"/>
                  <a:gd name="T36" fmla="*/ 18 w 41"/>
                  <a:gd name="T37" fmla="*/ 7 h 15"/>
                  <a:gd name="T38" fmla="*/ 21 w 41"/>
                  <a:gd name="T39" fmla="*/ 7 h 15"/>
                  <a:gd name="T40" fmla="*/ 26 w 41"/>
                  <a:gd name="T41" fmla="*/ 5 h 15"/>
                  <a:gd name="T42" fmla="*/ 30 w 41"/>
                  <a:gd name="T43" fmla="*/ 3 h 15"/>
                  <a:gd name="T44" fmla="*/ 32 w 41"/>
                  <a:gd name="T45" fmla="*/ 0 h 15"/>
                  <a:gd name="T46" fmla="*/ 30 w 41"/>
                  <a:gd name="T47" fmla="*/ 0 h 15"/>
                  <a:gd name="T48" fmla="*/ 30 w 41"/>
                  <a:gd name="T49" fmla="*/ 0 h 15"/>
                  <a:gd name="T50" fmla="*/ 30 w 41"/>
                  <a:gd name="T51" fmla="*/ 1 h 15"/>
                  <a:gd name="T52" fmla="*/ 28 w 41"/>
                  <a:gd name="T53" fmla="*/ 2 h 15"/>
                  <a:gd name="T54" fmla="*/ 25 w 41"/>
                  <a:gd name="T55" fmla="*/ 3 h 15"/>
                  <a:gd name="T56" fmla="*/ 21 w 41"/>
                  <a:gd name="T57" fmla="*/ 5 h 15"/>
                  <a:gd name="T58" fmla="*/ 17 w 41"/>
                  <a:gd name="T59" fmla="*/ 6 h 15"/>
                  <a:gd name="T60" fmla="*/ 14 w 41"/>
                  <a:gd name="T61" fmla="*/ 6 h 15"/>
                  <a:gd name="T62" fmla="*/ 12 w 41"/>
                  <a:gd name="T63" fmla="*/ 4 h 15"/>
                  <a:gd name="T64" fmla="*/ 10 w 41"/>
                  <a:gd name="T65" fmla="*/ 2 h 15"/>
                  <a:gd name="T66" fmla="*/ 8 w 41"/>
                  <a:gd name="T67" fmla="*/ 2 h 15"/>
                  <a:gd name="T68" fmla="*/ 7 w 41"/>
                  <a:gd name="T69" fmla="*/ 2 h 15"/>
                  <a:gd name="T70" fmla="*/ 6 w 41"/>
                  <a:gd name="T71" fmla="*/ 4 h 15"/>
                  <a:gd name="T72" fmla="*/ 7 w 41"/>
                  <a:gd name="T73" fmla="*/ 6 h 15"/>
                  <a:gd name="T74" fmla="*/ 6 w 41"/>
                  <a:gd name="T75" fmla="*/ 15 h 15"/>
                  <a:gd name="T76" fmla="*/ 9 w 41"/>
                  <a:gd name="T77" fmla="*/ 15 h 15"/>
                  <a:gd name="T78" fmla="*/ 13 w 41"/>
                  <a:gd name="T79" fmla="*/ 14 h 15"/>
                  <a:gd name="T80" fmla="*/ 17 w 41"/>
                  <a:gd name="T81" fmla="*/ 13 h 15"/>
                  <a:gd name="T82" fmla="*/ 19 w 41"/>
                  <a:gd name="T83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1" h="15">
                    <a:moveTo>
                      <a:pt x="20" y="14"/>
                    </a:moveTo>
                    <a:lnTo>
                      <a:pt x="22" y="14"/>
                    </a:lnTo>
                    <a:lnTo>
                      <a:pt x="24" y="13"/>
                    </a:lnTo>
                    <a:lnTo>
                      <a:pt x="25" y="13"/>
                    </a:lnTo>
                    <a:lnTo>
                      <a:pt x="27" y="13"/>
                    </a:lnTo>
                    <a:lnTo>
                      <a:pt x="29" y="12"/>
                    </a:lnTo>
                    <a:lnTo>
                      <a:pt x="30" y="12"/>
                    </a:lnTo>
                    <a:lnTo>
                      <a:pt x="32" y="11"/>
                    </a:lnTo>
                    <a:lnTo>
                      <a:pt x="33" y="10"/>
                    </a:lnTo>
                    <a:lnTo>
                      <a:pt x="35" y="10"/>
                    </a:lnTo>
                    <a:lnTo>
                      <a:pt x="36" y="9"/>
                    </a:lnTo>
                    <a:lnTo>
                      <a:pt x="37" y="8"/>
                    </a:lnTo>
                    <a:lnTo>
                      <a:pt x="38" y="7"/>
                    </a:lnTo>
                    <a:lnTo>
                      <a:pt x="39" y="6"/>
                    </a:lnTo>
                    <a:lnTo>
                      <a:pt x="40" y="5"/>
                    </a:lnTo>
                    <a:lnTo>
                      <a:pt x="40" y="5"/>
                    </a:lnTo>
                    <a:lnTo>
                      <a:pt x="41" y="3"/>
                    </a:lnTo>
                    <a:lnTo>
                      <a:pt x="41" y="3"/>
                    </a:lnTo>
                    <a:lnTo>
                      <a:pt x="40" y="2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9" y="3"/>
                    </a:lnTo>
                    <a:lnTo>
                      <a:pt x="38" y="4"/>
                    </a:lnTo>
                    <a:lnTo>
                      <a:pt x="37" y="6"/>
                    </a:lnTo>
                    <a:lnTo>
                      <a:pt x="35" y="7"/>
                    </a:lnTo>
                    <a:lnTo>
                      <a:pt x="34" y="9"/>
                    </a:lnTo>
                    <a:lnTo>
                      <a:pt x="32" y="10"/>
                    </a:lnTo>
                    <a:lnTo>
                      <a:pt x="30" y="10"/>
                    </a:lnTo>
                    <a:lnTo>
                      <a:pt x="28" y="11"/>
                    </a:lnTo>
                    <a:lnTo>
                      <a:pt x="27" y="11"/>
                    </a:lnTo>
                    <a:lnTo>
                      <a:pt x="26" y="11"/>
                    </a:lnTo>
                    <a:lnTo>
                      <a:pt x="25" y="12"/>
                    </a:lnTo>
                    <a:lnTo>
                      <a:pt x="24" y="12"/>
                    </a:lnTo>
                    <a:lnTo>
                      <a:pt x="23" y="12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1" y="12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1" y="7"/>
                    </a:lnTo>
                    <a:lnTo>
                      <a:pt x="23" y="6"/>
                    </a:lnTo>
                    <a:lnTo>
                      <a:pt x="26" y="5"/>
                    </a:lnTo>
                    <a:lnTo>
                      <a:pt x="28" y="4"/>
                    </a:lnTo>
                    <a:lnTo>
                      <a:pt x="30" y="3"/>
                    </a:lnTo>
                    <a:lnTo>
                      <a:pt x="31" y="1"/>
                    </a:lnTo>
                    <a:lnTo>
                      <a:pt x="32" y="0"/>
                    </a:lnTo>
                    <a:lnTo>
                      <a:pt x="31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0"/>
                    </a:lnTo>
                    <a:lnTo>
                      <a:pt x="30" y="1"/>
                    </a:lnTo>
                    <a:lnTo>
                      <a:pt x="29" y="1"/>
                    </a:lnTo>
                    <a:lnTo>
                      <a:pt x="28" y="2"/>
                    </a:lnTo>
                    <a:lnTo>
                      <a:pt x="27" y="3"/>
                    </a:lnTo>
                    <a:lnTo>
                      <a:pt x="25" y="3"/>
                    </a:lnTo>
                    <a:lnTo>
                      <a:pt x="23" y="4"/>
                    </a:lnTo>
                    <a:lnTo>
                      <a:pt x="21" y="5"/>
                    </a:lnTo>
                    <a:lnTo>
                      <a:pt x="19" y="5"/>
                    </a:lnTo>
                    <a:lnTo>
                      <a:pt x="17" y="6"/>
                    </a:lnTo>
                    <a:lnTo>
                      <a:pt x="16" y="6"/>
                    </a:lnTo>
                    <a:lnTo>
                      <a:pt x="14" y="6"/>
                    </a:lnTo>
                    <a:lnTo>
                      <a:pt x="13" y="5"/>
                    </a:lnTo>
                    <a:lnTo>
                      <a:pt x="12" y="4"/>
                    </a:lnTo>
                    <a:lnTo>
                      <a:pt x="11" y="3"/>
                    </a:lnTo>
                    <a:lnTo>
                      <a:pt x="10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8" y="1"/>
                    </a:lnTo>
                    <a:lnTo>
                      <a:pt x="7" y="2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5"/>
                    </a:lnTo>
                    <a:lnTo>
                      <a:pt x="7" y="6"/>
                    </a:lnTo>
                    <a:lnTo>
                      <a:pt x="0" y="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9" y="15"/>
                    </a:lnTo>
                    <a:lnTo>
                      <a:pt x="11" y="15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7" y="13"/>
                    </a:lnTo>
                    <a:lnTo>
                      <a:pt x="18" y="13"/>
                    </a:lnTo>
                    <a:lnTo>
                      <a:pt x="19" y="13"/>
                    </a:lnTo>
                    <a:lnTo>
                      <a:pt x="20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7" name="Freeform 326"/>
              <p:cNvSpPr>
                <a:spLocks/>
              </p:cNvSpPr>
              <p:nvPr/>
            </p:nvSpPr>
            <p:spPr bwMode="auto">
              <a:xfrm>
                <a:off x="1370" y="2739"/>
                <a:ext cx="14" cy="10"/>
              </a:xfrm>
              <a:custGeom>
                <a:avLst/>
                <a:gdLst>
                  <a:gd name="T0" fmla="*/ 12 w 14"/>
                  <a:gd name="T1" fmla="*/ 5 h 10"/>
                  <a:gd name="T2" fmla="*/ 11 w 14"/>
                  <a:gd name="T3" fmla="*/ 5 h 10"/>
                  <a:gd name="T4" fmla="*/ 10 w 14"/>
                  <a:gd name="T5" fmla="*/ 5 h 10"/>
                  <a:gd name="T6" fmla="*/ 10 w 14"/>
                  <a:gd name="T7" fmla="*/ 5 h 10"/>
                  <a:gd name="T8" fmla="*/ 10 w 14"/>
                  <a:gd name="T9" fmla="*/ 4 h 10"/>
                  <a:gd name="T10" fmla="*/ 9 w 14"/>
                  <a:gd name="T11" fmla="*/ 4 h 10"/>
                  <a:gd name="T12" fmla="*/ 8 w 14"/>
                  <a:gd name="T13" fmla="*/ 3 h 10"/>
                  <a:gd name="T14" fmla="*/ 8 w 14"/>
                  <a:gd name="T15" fmla="*/ 2 h 10"/>
                  <a:gd name="T16" fmla="*/ 7 w 14"/>
                  <a:gd name="T17" fmla="*/ 2 h 10"/>
                  <a:gd name="T18" fmla="*/ 6 w 14"/>
                  <a:gd name="T19" fmla="*/ 1 h 10"/>
                  <a:gd name="T20" fmla="*/ 6 w 14"/>
                  <a:gd name="T21" fmla="*/ 1 h 10"/>
                  <a:gd name="T22" fmla="*/ 5 w 14"/>
                  <a:gd name="T23" fmla="*/ 0 h 10"/>
                  <a:gd name="T24" fmla="*/ 5 w 14"/>
                  <a:gd name="T25" fmla="*/ 0 h 10"/>
                  <a:gd name="T26" fmla="*/ 5 w 14"/>
                  <a:gd name="T27" fmla="*/ 1 h 10"/>
                  <a:gd name="T28" fmla="*/ 6 w 14"/>
                  <a:gd name="T29" fmla="*/ 2 h 10"/>
                  <a:gd name="T30" fmla="*/ 6 w 14"/>
                  <a:gd name="T31" fmla="*/ 4 h 10"/>
                  <a:gd name="T32" fmla="*/ 7 w 14"/>
                  <a:gd name="T33" fmla="*/ 4 h 10"/>
                  <a:gd name="T34" fmla="*/ 0 w 14"/>
                  <a:gd name="T35" fmla="*/ 4 h 10"/>
                  <a:gd name="T36" fmla="*/ 4 w 14"/>
                  <a:gd name="T37" fmla="*/ 10 h 10"/>
                  <a:gd name="T38" fmla="*/ 5 w 14"/>
                  <a:gd name="T39" fmla="*/ 10 h 10"/>
                  <a:gd name="T40" fmla="*/ 6 w 14"/>
                  <a:gd name="T41" fmla="*/ 10 h 10"/>
                  <a:gd name="T42" fmla="*/ 7 w 14"/>
                  <a:gd name="T43" fmla="*/ 10 h 10"/>
                  <a:gd name="T44" fmla="*/ 7 w 14"/>
                  <a:gd name="T45" fmla="*/ 10 h 10"/>
                  <a:gd name="T46" fmla="*/ 8 w 14"/>
                  <a:gd name="T47" fmla="*/ 10 h 10"/>
                  <a:gd name="T48" fmla="*/ 9 w 14"/>
                  <a:gd name="T49" fmla="*/ 10 h 10"/>
                  <a:gd name="T50" fmla="*/ 10 w 14"/>
                  <a:gd name="T51" fmla="*/ 10 h 10"/>
                  <a:gd name="T52" fmla="*/ 10 w 14"/>
                  <a:gd name="T53" fmla="*/ 9 h 10"/>
                  <a:gd name="T54" fmla="*/ 11 w 14"/>
                  <a:gd name="T55" fmla="*/ 9 h 10"/>
                  <a:gd name="T56" fmla="*/ 12 w 14"/>
                  <a:gd name="T57" fmla="*/ 9 h 10"/>
                  <a:gd name="T58" fmla="*/ 13 w 14"/>
                  <a:gd name="T59" fmla="*/ 9 h 10"/>
                  <a:gd name="T60" fmla="*/ 13 w 14"/>
                  <a:gd name="T61" fmla="*/ 9 h 10"/>
                  <a:gd name="T62" fmla="*/ 13 w 14"/>
                  <a:gd name="T63" fmla="*/ 9 h 10"/>
                  <a:gd name="T64" fmla="*/ 14 w 14"/>
                  <a:gd name="T65" fmla="*/ 8 h 10"/>
                  <a:gd name="T66" fmla="*/ 14 w 14"/>
                  <a:gd name="T67" fmla="*/ 8 h 10"/>
                  <a:gd name="T68" fmla="*/ 14 w 14"/>
                  <a:gd name="T69" fmla="*/ 8 h 10"/>
                  <a:gd name="T70" fmla="*/ 12 w 14"/>
                  <a:gd name="T71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" h="10">
                    <a:moveTo>
                      <a:pt x="12" y="5"/>
                    </a:moveTo>
                    <a:lnTo>
                      <a:pt x="11" y="5"/>
                    </a:lnTo>
                    <a:lnTo>
                      <a:pt x="10" y="5"/>
                    </a:lnTo>
                    <a:lnTo>
                      <a:pt x="10" y="5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8" y="3"/>
                    </a:lnTo>
                    <a:lnTo>
                      <a:pt x="8" y="2"/>
                    </a:lnTo>
                    <a:lnTo>
                      <a:pt x="7" y="2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5" y="1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0" y="4"/>
                    </a:lnTo>
                    <a:lnTo>
                      <a:pt x="4" y="10"/>
                    </a:lnTo>
                    <a:lnTo>
                      <a:pt x="5" y="10"/>
                    </a:lnTo>
                    <a:lnTo>
                      <a:pt x="6" y="10"/>
                    </a:lnTo>
                    <a:lnTo>
                      <a:pt x="7" y="10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9" y="10"/>
                    </a:lnTo>
                    <a:lnTo>
                      <a:pt x="10" y="10"/>
                    </a:lnTo>
                    <a:lnTo>
                      <a:pt x="10" y="9"/>
                    </a:lnTo>
                    <a:lnTo>
                      <a:pt x="11" y="9"/>
                    </a:lnTo>
                    <a:lnTo>
                      <a:pt x="12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4" y="8"/>
                    </a:lnTo>
                    <a:lnTo>
                      <a:pt x="12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8" name="Freeform 327"/>
              <p:cNvSpPr>
                <a:spLocks/>
              </p:cNvSpPr>
              <p:nvPr/>
            </p:nvSpPr>
            <p:spPr bwMode="auto">
              <a:xfrm>
                <a:off x="1395" y="2729"/>
                <a:ext cx="4" cy="7"/>
              </a:xfrm>
              <a:custGeom>
                <a:avLst/>
                <a:gdLst>
                  <a:gd name="T0" fmla="*/ 3 w 4"/>
                  <a:gd name="T1" fmla="*/ 3 h 7"/>
                  <a:gd name="T2" fmla="*/ 3 w 4"/>
                  <a:gd name="T3" fmla="*/ 2 h 7"/>
                  <a:gd name="T4" fmla="*/ 2 w 4"/>
                  <a:gd name="T5" fmla="*/ 1 h 7"/>
                  <a:gd name="T6" fmla="*/ 2 w 4"/>
                  <a:gd name="T7" fmla="*/ 0 h 7"/>
                  <a:gd name="T8" fmla="*/ 1 w 4"/>
                  <a:gd name="T9" fmla="*/ 0 h 7"/>
                  <a:gd name="T10" fmla="*/ 0 w 4"/>
                  <a:gd name="T11" fmla="*/ 0 h 7"/>
                  <a:gd name="T12" fmla="*/ 0 w 4"/>
                  <a:gd name="T13" fmla="*/ 0 h 7"/>
                  <a:gd name="T14" fmla="*/ 0 w 4"/>
                  <a:gd name="T15" fmla="*/ 1 h 7"/>
                  <a:gd name="T16" fmla="*/ 0 w 4"/>
                  <a:gd name="T17" fmla="*/ 1 h 7"/>
                  <a:gd name="T18" fmla="*/ 0 w 4"/>
                  <a:gd name="T19" fmla="*/ 1 h 7"/>
                  <a:gd name="T20" fmla="*/ 1 w 4"/>
                  <a:gd name="T21" fmla="*/ 2 h 7"/>
                  <a:gd name="T22" fmla="*/ 1 w 4"/>
                  <a:gd name="T23" fmla="*/ 2 h 7"/>
                  <a:gd name="T24" fmla="*/ 2 w 4"/>
                  <a:gd name="T25" fmla="*/ 3 h 7"/>
                  <a:gd name="T26" fmla="*/ 2 w 4"/>
                  <a:gd name="T27" fmla="*/ 4 h 7"/>
                  <a:gd name="T28" fmla="*/ 2 w 4"/>
                  <a:gd name="T29" fmla="*/ 5 h 7"/>
                  <a:gd name="T30" fmla="*/ 2 w 4"/>
                  <a:gd name="T31" fmla="*/ 6 h 7"/>
                  <a:gd name="T32" fmla="*/ 2 w 4"/>
                  <a:gd name="T33" fmla="*/ 7 h 7"/>
                  <a:gd name="T34" fmla="*/ 2 w 4"/>
                  <a:gd name="T35" fmla="*/ 7 h 7"/>
                  <a:gd name="T36" fmla="*/ 3 w 4"/>
                  <a:gd name="T37" fmla="*/ 7 h 7"/>
                  <a:gd name="T38" fmla="*/ 3 w 4"/>
                  <a:gd name="T39" fmla="*/ 7 h 7"/>
                  <a:gd name="T40" fmla="*/ 4 w 4"/>
                  <a:gd name="T41" fmla="*/ 7 h 7"/>
                  <a:gd name="T42" fmla="*/ 4 w 4"/>
                  <a:gd name="T43" fmla="*/ 6 h 7"/>
                  <a:gd name="T44" fmla="*/ 4 w 4"/>
                  <a:gd name="T45" fmla="*/ 5 h 7"/>
                  <a:gd name="T46" fmla="*/ 4 w 4"/>
                  <a:gd name="T47" fmla="*/ 4 h 7"/>
                  <a:gd name="T48" fmla="*/ 3 w 4"/>
                  <a:gd name="T4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" h="7">
                    <a:moveTo>
                      <a:pt x="3" y="3"/>
                    </a:moveTo>
                    <a:lnTo>
                      <a:pt x="3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4" y="7"/>
                    </a:lnTo>
                    <a:lnTo>
                      <a:pt x="4" y="6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89" name="Freeform 328"/>
              <p:cNvSpPr>
                <a:spLocks/>
              </p:cNvSpPr>
              <p:nvPr/>
            </p:nvSpPr>
            <p:spPr bwMode="auto">
              <a:xfrm>
                <a:off x="1361" y="2713"/>
                <a:ext cx="33" cy="20"/>
              </a:xfrm>
              <a:custGeom>
                <a:avLst/>
                <a:gdLst>
                  <a:gd name="T0" fmla="*/ 31 w 33"/>
                  <a:gd name="T1" fmla="*/ 11 h 20"/>
                  <a:gd name="T2" fmla="*/ 28 w 33"/>
                  <a:gd name="T3" fmla="*/ 8 h 20"/>
                  <a:gd name="T4" fmla="*/ 33 w 33"/>
                  <a:gd name="T5" fmla="*/ 5 h 20"/>
                  <a:gd name="T6" fmla="*/ 29 w 33"/>
                  <a:gd name="T7" fmla="*/ 1 h 20"/>
                  <a:gd name="T8" fmla="*/ 27 w 33"/>
                  <a:gd name="T9" fmla="*/ 1 h 20"/>
                  <a:gd name="T10" fmla="*/ 30 w 33"/>
                  <a:gd name="T11" fmla="*/ 4 h 20"/>
                  <a:gd name="T12" fmla="*/ 26 w 33"/>
                  <a:gd name="T13" fmla="*/ 7 h 20"/>
                  <a:gd name="T14" fmla="*/ 26 w 33"/>
                  <a:gd name="T15" fmla="*/ 8 h 20"/>
                  <a:gd name="T16" fmla="*/ 27 w 33"/>
                  <a:gd name="T17" fmla="*/ 9 h 20"/>
                  <a:gd name="T18" fmla="*/ 28 w 33"/>
                  <a:gd name="T19" fmla="*/ 10 h 20"/>
                  <a:gd name="T20" fmla="*/ 28 w 33"/>
                  <a:gd name="T21" fmla="*/ 10 h 20"/>
                  <a:gd name="T22" fmla="*/ 15 w 33"/>
                  <a:gd name="T23" fmla="*/ 18 h 20"/>
                  <a:gd name="T24" fmla="*/ 4 w 33"/>
                  <a:gd name="T25" fmla="*/ 10 h 20"/>
                  <a:gd name="T26" fmla="*/ 6 w 33"/>
                  <a:gd name="T27" fmla="*/ 7 h 20"/>
                  <a:gd name="T28" fmla="*/ 3 w 33"/>
                  <a:gd name="T29" fmla="*/ 4 h 20"/>
                  <a:gd name="T30" fmla="*/ 5 w 33"/>
                  <a:gd name="T31" fmla="*/ 0 h 20"/>
                  <a:gd name="T32" fmla="*/ 3 w 33"/>
                  <a:gd name="T33" fmla="*/ 0 h 20"/>
                  <a:gd name="T34" fmla="*/ 0 w 33"/>
                  <a:gd name="T35" fmla="*/ 5 h 20"/>
                  <a:gd name="T36" fmla="*/ 4 w 33"/>
                  <a:gd name="T37" fmla="*/ 7 h 20"/>
                  <a:gd name="T38" fmla="*/ 1 w 33"/>
                  <a:gd name="T39" fmla="*/ 11 h 20"/>
                  <a:gd name="T40" fmla="*/ 15 w 33"/>
                  <a:gd name="T41" fmla="*/ 20 h 20"/>
                  <a:gd name="T42" fmla="*/ 31 w 33"/>
                  <a:gd name="T4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3" h="20">
                    <a:moveTo>
                      <a:pt x="31" y="11"/>
                    </a:moveTo>
                    <a:lnTo>
                      <a:pt x="28" y="8"/>
                    </a:lnTo>
                    <a:lnTo>
                      <a:pt x="33" y="5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30" y="4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9"/>
                    </a:lnTo>
                    <a:lnTo>
                      <a:pt x="28" y="10"/>
                    </a:lnTo>
                    <a:lnTo>
                      <a:pt x="28" y="10"/>
                    </a:lnTo>
                    <a:lnTo>
                      <a:pt x="15" y="18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5"/>
                    </a:lnTo>
                    <a:lnTo>
                      <a:pt x="4" y="7"/>
                    </a:lnTo>
                    <a:lnTo>
                      <a:pt x="1" y="11"/>
                    </a:lnTo>
                    <a:lnTo>
                      <a:pt x="15" y="20"/>
                    </a:lnTo>
                    <a:lnTo>
                      <a:pt x="31" y="1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0" name="Freeform 329"/>
              <p:cNvSpPr>
                <a:spLocks/>
              </p:cNvSpPr>
              <p:nvPr/>
            </p:nvSpPr>
            <p:spPr bwMode="auto">
              <a:xfrm>
                <a:off x="1352" y="2753"/>
                <a:ext cx="49" cy="15"/>
              </a:xfrm>
              <a:custGeom>
                <a:avLst/>
                <a:gdLst>
                  <a:gd name="T0" fmla="*/ 24 w 49"/>
                  <a:gd name="T1" fmla="*/ 0 h 15"/>
                  <a:gd name="T2" fmla="*/ 23 w 49"/>
                  <a:gd name="T3" fmla="*/ 2 h 15"/>
                  <a:gd name="T4" fmla="*/ 21 w 49"/>
                  <a:gd name="T5" fmla="*/ 4 h 15"/>
                  <a:gd name="T6" fmla="*/ 19 w 49"/>
                  <a:gd name="T7" fmla="*/ 7 h 15"/>
                  <a:gd name="T8" fmla="*/ 16 w 49"/>
                  <a:gd name="T9" fmla="*/ 9 h 15"/>
                  <a:gd name="T10" fmla="*/ 14 w 49"/>
                  <a:gd name="T11" fmla="*/ 10 h 15"/>
                  <a:gd name="T12" fmla="*/ 12 w 49"/>
                  <a:gd name="T13" fmla="*/ 11 h 15"/>
                  <a:gd name="T14" fmla="*/ 10 w 49"/>
                  <a:gd name="T15" fmla="*/ 11 h 15"/>
                  <a:gd name="T16" fmla="*/ 8 w 49"/>
                  <a:gd name="T17" fmla="*/ 12 h 15"/>
                  <a:gd name="T18" fmla="*/ 6 w 49"/>
                  <a:gd name="T19" fmla="*/ 12 h 15"/>
                  <a:gd name="T20" fmla="*/ 4 w 49"/>
                  <a:gd name="T21" fmla="*/ 12 h 15"/>
                  <a:gd name="T22" fmla="*/ 2 w 49"/>
                  <a:gd name="T23" fmla="*/ 12 h 15"/>
                  <a:gd name="T24" fmla="*/ 0 w 49"/>
                  <a:gd name="T25" fmla="*/ 14 h 15"/>
                  <a:gd name="T26" fmla="*/ 3 w 49"/>
                  <a:gd name="T27" fmla="*/ 14 h 15"/>
                  <a:gd name="T28" fmla="*/ 6 w 49"/>
                  <a:gd name="T29" fmla="*/ 14 h 15"/>
                  <a:gd name="T30" fmla="*/ 9 w 49"/>
                  <a:gd name="T31" fmla="*/ 14 h 15"/>
                  <a:gd name="T32" fmla="*/ 11 w 49"/>
                  <a:gd name="T33" fmla="*/ 13 h 15"/>
                  <a:gd name="T34" fmla="*/ 14 w 49"/>
                  <a:gd name="T35" fmla="*/ 12 h 15"/>
                  <a:gd name="T36" fmla="*/ 16 w 49"/>
                  <a:gd name="T37" fmla="*/ 11 h 15"/>
                  <a:gd name="T38" fmla="*/ 18 w 49"/>
                  <a:gd name="T39" fmla="*/ 10 h 15"/>
                  <a:gd name="T40" fmla="*/ 20 w 49"/>
                  <a:gd name="T41" fmla="*/ 8 h 15"/>
                  <a:gd name="T42" fmla="*/ 21 w 49"/>
                  <a:gd name="T43" fmla="*/ 7 h 15"/>
                  <a:gd name="T44" fmla="*/ 22 w 49"/>
                  <a:gd name="T45" fmla="*/ 6 h 15"/>
                  <a:gd name="T46" fmla="*/ 23 w 49"/>
                  <a:gd name="T47" fmla="*/ 5 h 15"/>
                  <a:gd name="T48" fmla="*/ 24 w 49"/>
                  <a:gd name="T49" fmla="*/ 4 h 15"/>
                  <a:gd name="T50" fmla="*/ 25 w 49"/>
                  <a:gd name="T51" fmla="*/ 5 h 15"/>
                  <a:gd name="T52" fmla="*/ 26 w 49"/>
                  <a:gd name="T53" fmla="*/ 7 h 15"/>
                  <a:gd name="T54" fmla="*/ 27 w 49"/>
                  <a:gd name="T55" fmla="*/ 8 h 15"/>
                  <a:gd name="T56" fmla="*/ 28 w 49"/>
                  <a:gd name="T57" fmla="*/ 10 h 15"/>
                  <a:gd name="T58" fmla="*/ 31 w 49"/>
                  <a:gd name="T59" fmla="*/ 12 h 15"/>
                  <a:gd name="T60" fmla="*/ 33 w 49"/>
                  <a:gd name="T61" fmla="*/ 13 h 15"/>
                  <a:gd name="T62" fmla="*/ 36 w 49"/>
                  <a:gd name="T63" fmla="*/ 14 h 15"/>
                  <a:gd name="T64" fmla="*/ 39 w 49"/>
                  <a:gd name="T65" fmla="*/ 14 h 15"/>
                  <a:gd name="T66" fmla="*/ 41 w 49"/>
                  <a:gd name="T67" fmla="*/ 15 h 15"/>
                  <a:gd name="T68" fmla="*/ 44 w 49"/>
                  <a:gd name="T69" fmla="*/ 15 h 15"/>
                  <a:gd name="T70" fmla="*/ 47 w 49"/>
                  <a:gd name="T71" fmla="*/ 15 h 15"/>
                  <a:gd name="T72" fmla="*/ 49 w 49"/>
                  <a:gd name="T73" fmla="*/ 14 h 15"/>
                  <a:gd name="T74" fmla="*/ 47 w 49"/>
                  <a:gd name="T75" fmla="*/ 12 h 15"/>
                  <a:gd name="T76" fmla="*/ 45 w 49"/>
                  <a:gd name="T77" fmla="*/ 12 h 15"/>
                  <a:gd name="T78" fmla="*/ 43 w 49"/>
                  <a:gd name="T79" fmla="*/ 13 h 15"/>
                  <a:gd name="T80" fmla="*/ 41 w 49"/>
                  <a:gd name="T81" fmla="*/ 13 h 15"/>
                  <a:gd name="T82" fmla="*/ 39 w 49"/>
                  <a:gd name="T83" fmla="*/ 12 h 15"/>
                  <a:gd name="T84" fmla="*/ 37 w 49"/>
                  <a:gd name="T85" fmla="*/ 12 h 15"/>
                  <a:gd name="T86" fmla="*/ 34 w 49"/>
                  <a:gd name="T87" fmla="*/ 11 h 15"/>
                  <a:gd name="T88" fmla="*/ 32 w 49"/>
                  <a:gd name="T89" fmla="*/ 10 h 15"/>
                  <a:gd name="T90" fmla="*/ 29 w 49"/>
                  <a:gd name="T91" fmla="*/ 8 h 15"/>
                  <a:gd name="T92" fmla="*/ 27 w 49"/>
                  <a:gd name="T93" fmla="*/ 5 h 15"/>
                  <a:gd name="T94" fmla="*/ 25 w 49"/>
                  <a:gd name="T95" fmla="*/ 2 h 15"/>
                  <a:gd name="T96" fmla="*/ 24 w 49"/>
                  <a:gd name="T9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9" h="15">
                    <a:moveTo>
                      <a:pt x="24" y="0"/>
                    </a:moveTo>
                    <a:lnTo>
                      <a:pt x="24" y="0"/>
                    </a:lnTo>
                    <a:lnTo>
                      <a:pt x="24" y="1"/>
                    </a:lnTo>
                    <a:lnTo>
                      <a:pt x="23" y="2"/>
                    </a:lnTo>
                    <a:lnTo>
                      <a:pt x="22" y="3"/>
                    </a:lnTo>
                    <a:lnTo>
                      <a:pt x="21" y="4"/>
                    </a:lnTo>
                    <a:lnTo>
                      <a:pt x="20" y="6"/>
                    </a:lnTo>
                    <a:lnTo>
                      <a:pt x="19" y="7"/>
                    </a:lnTo>
                    <a:lnTo>
                      <a:pt x="17" y="8"/>
                    </a:lnTo>
                    <a:lnTo>
                      <a:pt x="16" y="9"/>
                    </a:lnTo>
                    <a:lnTo>
                      <a:pt x="15" y="9"/>
                    </a:lnTo>
                    <a:lnTo>
                      <a:pt x="14" y="10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1" y="11"/>
                    </a:lnTo>
                    <a:lnTo>
                      <a:pt x="10" y="11"/>
                    </a:lnTo>
                    <a:lnTo>
                      <a:pt x="9" y="11"/>
                    </a:lnTo>
                    <a:lnTo>
                      <a:pt x="8" y="12"/>
                    </a:lnTo>
                    <a:lnTo>
                      <a:pt x="7" y="12"/>
                    </a:lnTo>
                    <a:lnTo>
                      <a:pt x="6" y="12"/>
                    </a:lnTo>
                    <a:lnTo>
                      <a:pt x="5" y="12"/>
                    </a:lnTo>
                    <a:lnTo>
                      <a:pt x="4" y="12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4" y="14"/>
                    </a:lnTo>
                    <a:lnTo>
                      <a:pt x="6" y="14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10" y="13"/>
                    </a:lnTo>
                    <a:lnTo>
                      <a:pt x="11" y="13"/>
                    </a:lnTo>
                    <a:lnTo>
                      <a:pt x="12" y="13"/>
                    </a:lnTo>
                    <a:lnTo>
                      <a:pt x="14" y="12"/>
                    </a:lnTo>
                    <a:lnTo>
                      <a:pt x="15" y="12"/>
                    </a:lnTo>
                    <a:lnTo>
                      <a:pt x="16" y="11"/>
                    </a:lnTo>
                    <a:lnTo>
                      <a:pt x="17" y="11"/>
                    </a:lnTo>
                    <a:lnTo>
                      <a:pt x="18" y="10"/>
                    </a:lnTo>
                    <a:lnTo>
                      <a:pt x="19" y="9"/>
                    </a:lnTo>
                    <a:lnTo>
                      <a:pt x="20" y="8"/>
                    </a:lnTo>
                    <a:lnTo>
                      <a:pt x="21" y="8"/>
                    </a:lnTo>
                    <a:lnTo>
                      <a:pt x="21" y="7"/>
                    </a:lnTo>
                    <a:lnTo>
                      <a:pt x="22" y="7"/>
                    </a:lnTo>
                    <a:lnTo>
                      <a:pt x="22" y="6"/>
                    </a:lnTo>
                    <a:lnTo>
                      <a:pt x="23" y="6"/>
                    </a:lnTo>
                    <a:lnTo>
                      <a:pt x="23" y="5"/>
                    </a:lnTo>
                    <a:lnTo>
                      <a:pt x="23" y="5"/>
                    </a:lnTo>
                    <a:lnTo>
                      <a:pt x="24" y="4"/>
                    </a:lnTo>
                    <a:lnTo>
                      <a:pt x="24" y="5"/>
                    </a:lnTo>
                    <a:lnTo>
                      <a:pt x="25" y="5"/>
                    </a:lnTo>
                    <a:lnTo>
                      <a:pt x="25" y="6"/>
                    </a:lnTo>
                    <a:lnTo>
                      <a:pt x="26" y="7"/>
                    </a:lnTo>
                    <a:lnTo>
                      <a:pt x="26" y="8"/>
                    </a:lnTo>
                    <a:lnTo>
                      <a:pt x="27" y="8"/>
                    </a:lnTo>
                    <a:lnTo>
                      <a:pt x="28" y="9"/>
                    </a:lnTo>
                    <a:lnTo>
                      <a:pt x="28" y="10"/>
                    </a:lnTo>
                    <a:lnTo>
                      <a:pt x="29" y="11"/>
                    </a:lnTo>
                    <a:lnTo>
                      <a:pt x="31" y="12"/>
                    </a:lnTo>
                    <a:lnTo>
                      <a:pt x="32" y="12"/>
                    </a:lnTo>
                    <a:lnTo>
                      <a:pt x="33" y="13"/>
                    </a:lnTo>
                    <a:lnTo>
                      <a:pt x="34" y="14"/>
                    </a:lnTo>
                    <a:lnTo>
                      <a:pt x="36" y="14"/>
                    </a:lnTo>
                    <a:lnTo>
                      <a:pt x="37" y="14"/>
                    </a:lnTo>
                    <a:lnTo>
                      <a:pt x="39" y="14"/>
                    </a:lnTo>
                    <a:lnTo>
                      <a:pt x="40" y="15"/>
                    </a:lnTo>
                    <a:lnTo>
                      <a:pt x="41" y="15"/>
                    </a:lnTo>
                    <a:lnTo>
                      <a:pt x="43" y="15"/>
                    </a:lnTo>
                    <a:lnTo>
                      <a:pt x="44" y="15"/>
                    </a:lnTo>
                    <a:lnTo>
                      <a:pt x="45" y="15"/>
                    </a:lnTo>
                    <a:lnTo>
                      <a:pt x="47" y="15"/>
                    </a:lnTo>
                    <a:lnTo>
                      <a:pt x="48" y="14"/>
                    </a:lnTo>
                    <a:lnTo>
                      <a:pt x="49" y="14"/>
                    </a:lnTo>
                    <a:lnTo>
                      <a:pt x="48" y="12"/>
                    </a:lnTo>
                    <a:lnTo>
                      <a:pt x="47" y="12"/>
                    </a:lnTo>
                    <a:lnTo>
                      <a:pt x="46" y="12"/>
                    </a:lnTo>
                    <a:lnTo>
                      <a:pt x="45" y="12"/>
                    </a:lnTo>
                    <a:lnTo>
                      <a:pt x="44" y="13"/>
                    </a:lnTo>
                    <a:lnTo>
                      <a:pt x="43" y="13"/>
                    </a:lnTo>
                    <a:lnTo>
                      <a:pt x="42" y="13"/>
                    </a:lnTo>
                    <a:lnTo>
                      <a:pt x="41" y="13"/>
                    </a:lnTo>
                    <a:lnTo>
                      <a:pt x="40" y="12"/>
                    </a:lnTo>
                    <a:lnTo>
                      <a:pt x="39" y="12"/>
                    </a:lnTo>
                    <a:lnTo>
                      <a:pt x="38" y="12"/>
                    </a:lnTo>
                    <a:lnTo>
                      <a:pt x="37" y="12"/>
                    </a:lnTo>
                    <a:lnTo>
                      <a:pt x="36" y="12"/>
                    </a:lnTo>
                    <a:lnTo>
                      <a:pt x="34" y="11"/>
                    </a:lnTo>
                    <a:lnTo>
                      <a:pt x="33" y="11"/>
                    </a:lnTo>
                    <a:lnTo>
                      <a:pt x="32" y="10"/>
                    </a:lnTo>
                    <a:lnTo>
                      <a:pt x="31" y="9"/>
                    </a:lnTo>
                    <a:lnTo>
                      <a:pt x="29" y="8"/>
                    </a:lnTo>
                    <a:lnTo>
                      <a:pt x="28" y="7"/>
                    </a:lnTo>
                    <a:lnTo>
                      <a:pt x="27" y="5"/>
                    </a:lnTo>
                    <a:lnTo>
                      <a:pt x="26" y="4"/>
                    </a:lnTo>
                    <a:lnTo>
                      <a:pt x="25" y="2"/>
                    </a:lnTo>
                    <a:lnTo>
                      <a:pt x="25" y="1"/>
                    </a:lnTo>
                    <a:lnTo>
                      <a:pt x="24" y="1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1" name="Freeform 330"/>
              <p:cNvSpPr>
                <a:spLocks/>
              </p:cNvSpPr>
              <p:nvPr/>
            </p:nvSpPr>
            <p:spPr bwMode="auto">
              <a:xfrm>
                <a:off x="1324" y="2725"/>
                <a:ext cx="5" cy="12"/>
              </a:xfrm>
              <a:custGeom>
                <a:avLst/>
                <a:gdLst>
                  <a:gd name="T0" fmla="*/ 5 w 5"/>
                  <a:gd name="T1" fmla="*/ 7 h 12"/>
                  <a:gd name="T2" fmla="*/ 5 w 5"/>
                  <a:gd name="T3" fmla="*/ 7 h 12"/>
                  <a:gd name="T4" fmla="*/ 4 w 5"/>
                  <a:gd name="T5" fmla="*/ 6 h 12"/>
                  <a:gd name="T6" fmla="*/ 4 w 5"/>
                  <a:gd name="T7" fmla="*/ 6 h 12"/>
                  <a:gd name="T8" fmla="*/ 4 w 5"/>
                  <a:gd name="T9" fmla="*/ 6 h 12"/>
                  <a:gd name="T10" fmla="*/ 3 w 5"/>
                  <a:gd name="T11" fmla="*/ 6 h 12"/>
                  <a:gd name="T12" fmla="*/ 3 w 5"/>
                  <a:gd name="T13" fmla="*/ 4 h 12"/>
                  <a:gd name="T14" fmla="*/ 2 w 5"/>
                  <a:gd name="T15" fmla="*/ 3 h 12"/>
                  <a:gd name="T16" fmla="*/ 2 w 5"/>
                  <a:gd name="T17" fmla="*/ 2 h 12"/>
                  <a:gd name="T18" fmla="*/ 1 w 5"/>
                  <a:gd name="T19" fmla="*/ 2 h 12"/>
                  <a:gd name="T20" fmla="*/ 1 w 5"/>
                  <a:gd name="T21" fmla="*/ 1 h 12"/>
                  <a:gd name="T22" fmla="*/ 0 w 5"/>
                  <a:gd name="T23" fmla="*/ 0 h 12"/>
                  <a:gd name="T24" fmla="*/ 0 w 5"/>
                  <a:gd name="T25" fmla="*/ 0 h 12"/>
                  <a:gd name="T26" fmla="*/ 0 w 5"/>
                  <a:gd name="T27" fmla="*/ 1 h 12"/>
                  <a:gd name="T28" fmla="*/ 0 w 5"/>
                  <a:gd name="T29" fmla="*/ 2 h 12"/>
                  <a:gd name="T30" fmla="*/ 0 w 5"/>
                  <a:gd name="T31" fmla="*/ 4 h 12"/>
                  <a:gd name="T32" fmla="*/ 1 w 5"/>
                  <a:gd name="T33" fmla="*/ 6 h 12"/>
                  <a:gd name="T34" fmla="*/ 1 w 5"/>
                  <a:gd name="T35" fmla="*/ 8 h 12"/>
                  <a:gd name="T36" fmla="*/ 2 w 5"/>
                  <a:gd name="T37" fmla="*/ 9 h 12"/>
                  <a:gd name="T38" fmla="*/ 3 w 5"/>
                  <a:gd name="T39" fmla="*/ 11 h 12"/>
                  <a:gd name="T40" fmla="*/ 3 w 5"/>
                  <a:gd name="T41" fmla="*/ 11 h 12"/>
                  <a:gd name="T42" fmla="*/ 3 w 5"/>
                  <a:gd name="T43" fmla="*/ 11 h 12"/>
                  <a:gd name="T44" fmla="*/ 4 w 5"/>
                  <a:gd name="T45" fmla="*/ 11 h 12"/>
                  <a:gd name="T46" fmla="*/ 5 w 5"/>
                  <a:gd name="T47" fmla="*/ 12 h 12"/>
                  <a:gd name="T48" fmla="*/ 5 w 5"/>
                  <a:gd name="T49" fmla="*/ 12 h 12"/>
                  <a:gd name="T50" fmla="*/ 5 w 5"/>
                  <a:gd name="T51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" h="12">
                    <a:moveTo>
                      <a:pt x="5" y="7"/>
                    </a:moveTo>
                    <a:lnTo>
                      <a:pt x="5" y="7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1" y="6"/>
                    </a:lnTo>
                    <a:lnTo>
                      <a:pt x="1" y="8"/>
                    </a:lnTo>
                    <a:lnTo>
                      <a:pt x="2" y="9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4" y="11"/>
                    </a:lnTo>
                    <a:lnTo>
                      <a:pt x="5" y="12"/>
                    </a:lnTo>
                    <a:lnTo>
                      <a:pt x="5" y="12"/>
                    </a:lnTo>
                    <a:lnTo>
                      <a:pt x="5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2" name="Freeform 331"/>
              <p:cNvSpPr>
                <a:spLocks/>
              </p:cNvSpPr>
              <p:nvPr/>
            </p:nvSpPr>
            <p:spPr bwMode="auto">
              <a:xfrm>
                <a:off x="1368" y="2704"/>
                <a:ext cx="19" cy="21"/>
              </a:xfrm>
              <a:custGeom>
                <a:avLst/>
                <a:gdLst>
                  <a:gd name="T0" fmla="*/ 19 w 19"/>
                  <a:gd name="T1" fmla="*/ 10 h 21"/>
                  <a:gd name="T2" fmla="*/ 19 w 19"/>
                  <a:gd name="T3" fmla="*/ 0 h 21"/>
                  <a:gd name="T4" fmla="*/ 0 w 19"/>
                  <a:gd name="T5" fmla="*/ 0 h 21"/>
                  <a:gd name="T6" fmla="*/ 0 w 19"/>
                  <a:gd name="T7" fmla="*/ 8 h 21"/>
                  <a:gd name="T8" fmla="*/ 8 w 19"/>
                  <a:gd name="T9" fmla="*/ 21 h 21"/>
                  <a:gd name="T10" fmla="*/ 19 w 19"/>
                  <a:gd name="T11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1">
                    <a:moveTo>
                      <a:pt x="19" y="10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0" y="8"/>
                    </a:lnTo>
                    <a:lnTo>
                      <a:pt x="8" y="21"/>
                    </a:lnTo>
                    <a:lnTo>
                      <a:pt x="19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3" name="Freeform 332"/>
              <p:cNvSpPr>
                <a:spLocks/>
              </p:cNvSpPr>
              <p:nvPr/>
            </p:nvSpPr>
            <p:spPr bwMode="auto">
              <a:xfrm>
                <a:off x="1354" y="2655"/>
                <a:ext cx="45" cy="27"/>
              </a:xfrm>
              <a:custGeom>
                <a:avLst/>
                <a:gdLst>
                  <a:gd name="T0" fmla="*/ 36 w 45"/>
                  <a:gd name="T1" fmla="*/ 10 h 27"/>
                  <a:gd name="T2" fmla="*/ 36 w 45"/>
                  <a:gd name="T3" fmla="*/ 9 h 27"/>
                  <a:gd name="T4" fmla="*/ 35 w 45"/>
                  <a:gd name="T5" fmla="*/ 8 h 27"/>
                  <a:gd name="T6" fmla="*/ 34 w 45"/>
                  <a:gd name="T7" fmla="*/ 7 h 27"/>
                  <a:gd name="T8" fmla="*/ 33 w 45"/>
                  <a:gd name="T9" fmla="*/ 6 h 27"/>
                  <a:gd name="T10" fmla="*/ 31 w 45"/>
                  <a:gd name="T11" fmla="*/ 5 h 27"/>
                  <a:gd name="T12" fmla="*/ 29 w 45"/>
                  <a:gd name="T13" fmla="*/ 4 h 27"/>
                  <a:gd name="T14" fmla="*/ 27 w 45"/>
                  <a:gd name="T15" fmla="*/ 3 h 27"/>
                  <a:gd name="T16" fmla="*/ 25 w 45"/>
                  <a:gd name="T17" fmla="*/ 2 h 27"/>
                  <a:gd name="T18" fmla="*/ 23 w 45"/>
                  <a:gd name="T19" fmla="*/ 1 h 27"/>
                  <a:gd name="T20" fmla="*/ 20 w 45"/>
                  <a:gd name="T21" fmla="*/ 1 h 27"/>
                  <a:gd name="T22" fmla="*/ 18 w 45"/>
                  <a:gd name="T23" fmla="*/ 0 h 27"/>
                  <a:gd name="T24" fmla="*/ 15 w 45"/>
                  <a:gd name="T25" fmla="*/ 0 h 27"/>
                  <a:gd name="T26" fmla="*/ 13 w 45"/>
                  <a:gd name="T27" fmla="*/ 0 h 27"/>
                  <a:gd name="T28" fmla="*/ 11 w 45"/>
                  <a:gd name="T29" fmla="*/ 0 h 27"/>
                  <a:gd name="T30" fmla="*/ 9 w 45"/>
                  <a:gd name="T31" fmla="*/ 1 h 27"/>
                  <a:gd name="T32" fmla="*/ 6 w 45"/>
                  <a:gd name="T33" fmla="*/ 1 h 27"/>
                  <a:gd name="T34" fmla="*/ 4 w 45"/>
                  <a:gd name="T35" fmla="*/ 3 h 27"/>
                  <a:gd name="T36" fmla="*/ 2 w 45"/>
                  <a:gd name="T37" fmla="*/ 5 h 27"/>
                  <a:gd name="T38" fmla="*/ 1 w 45"/>
                  <a:gd name="T39" fmla="*/ 8 h 27"/>
                  <a:gd name="T40" fmla="*/ 0 w 45"/>
                  <a:gd name="T41" fmla="*/ 10 h 27"/>
                  <a:gd name="T42" fmla="*/ 1 w 45"/>
                  <a:gd name="T43" fmla="*/ 12 h 27"/>
                  <a:gd name="T44" fmla="*/ 1 w 45"/>
                  <a:gd name="T45" fmla="*/ 14 h 27"/>
                  <a:gd name="T46" fmla="*/ 2 w 45"/>
                  <a:gd name="T47" fmla="*/ 15 h 27"/>
                  <a:gd name="T48" fmla="*/ 3 w 45"/>
                  <a:gd name="T49" fmla="*/ 15 h 27"/>
                  <a:gd name="T50" fmla="*/ 4 w 45"/>
                  <a:gd name="T51" fmla="*/ 16 h 27"/>
                  <a:gd name="T52" fmla="*/ 5 w 45"/>
                  <a:gd name="T53" fmla="*/ 16 h 27"/>
                  <a:gd name="T54" fmla="*/ 6 w 45"/>
                  <a:gd name="T55" fmla="*/ 16 h 27"/>
                  <a:gd name="T56" fmla="*/ 9 w 45"/>
                  <a:gd name="T57" fmla="*/ 17 h 27"/>
                  <a:gd name="T58" fmla="*/ 11 w 45"/>
                  <a:gd name="T59" fmla="*/ 18 h 27"/>
                  <a:gd name="T60" fmla="*/ 14 w 45"/>
                  <a:gd name="T61" fmla="*/ 19 h 27"/>
                  <a:gd name="T62" fmla="*/ 16 w 45"/>
                  <a:gd name="T63" fmla="*/ 20 h 27"/>
                  <a:gd name="T64" fmla="*/ 19 w 45"/>
                  <a:gd name="T65" fmla="*/ 21 h 27"/>
                  <a:gd name="T66" fmla="*/ 22 w 45"/>
                  <a:gd name="T67" fmla="*/ 23 h 27"/>
                  <a:gd name="T68" fmla="*/ 25 w 45"/>
                  <a:gd name="T69" fmla="*/ 24 h 27"/>
                  <a:gd name="T70" fmla="*/ 28 w 45"/>
                  <a:gd name="T71" fmla="*/ 25 h 27"/>
                  <a:gd name="T72" fmla="*/ 30 w 45"/>
                  <a:gd name="T73" fmla="*/ 25 h 27"/>
                  <a:gd name="T74" fmla="*/ 33 w 45"/>
                  <a:gd name="T75" fmla="*/ 26 h 27"/>
                  <a:gd name="T76" fmla="*/ 35 w 45"/>
                  <a:gd name="T77" fmla="*/ 27 h 27"/>
                  <a:gd name="T78" fmla="*/ 36 w 45"/>
                  <a:gd name="T79" fmla="*/ 27 h 27"/>
                  <a:gd name="T80" fmla="*/ 37 w 45"/>
                  <a:gd name="T81" fmla="*/ 27 h 27"/>
                  <a:gd name="T82" fmla="*/ 38 w 45"/>
                  <a:gd name="T83" fmla="*/ 27 h 27"/>
                  <a:gd name="T84" fmla="*/ 40 w 45"/>
                  <a:gd name="T85" fmla="*/ 27 h 27"/>
                  <a:gd name="T86" fmla="*/ 41 w 45"/>
                  <a:gd name="T87" fmla="*/ 27 h 27"/>
                  <a:gd name="T88" fmla="*/ 42 w 45"/>
                  <a:gd name="T89" fmla="*/ 27 h 27"/>
                  <a:gd name="T90" fmla="*/ 43 w 45"/>
                  <a:gd name="T91" fmla="*/ 26 h 27"/>
                  <a:gd name="T92" fmla="*/ 44 w 45"/>
                  <a:gd name="T93" fmla="*/ 26 h 27"/>
                  <a:gd name="T94" fmla="*/ 44 w 45"/>
                  <a:gd name="T95" fmla="*/ 24 h 27"/>
                  <a:gd name="T96" fmla="*/ 45 w 45"/>
                  <a:gd name="T97" fmla="*/ 23 h 27"/>
                  <a:gd name="T98" fmla="*/ 45 w 45"/>
                  <a:gd name="T99" fmla="*/ 20 h 27"/>
                  <a:gd name="T100" fmla="*/ 45 w 45"/>
                  <a:gd name="T101" fmla="*/ 18 h 27"/>
                  <a:gd name="T102" fmla="*/ 44 w 45"/>
                  <a:gd name="T103" fmla="*/ 16 h 27"/>
                  <a:gd name="T104" fmla="*/ 43 w 45"/>
                  <a:gd name="T105" fmla="*/ 14 h 27"/>
                  <a:gd name="T106" fmla="*/ 41 w 45"/>
                  <a:gd name="T107" fmla="*/ 12 h 27"/>
                  <a:gd name="T108" fmla="*/ 40 w 45"/>
                  <a:gd name="T109" fmla="*/ 11 h 27"/>
                  <a:gd name="T110" fmla="*/ 38 w 45"/>
                  <a:gd name="T111" fmla="*/ 10 h 27"/>
                  <a:gd name="T112" fmla="*/ 36 w 45"/>
                  <a:gd name="T113" fmla="*/ 1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5" h="27">
                    <a:moveTo>
                      <a:pt x="36" y="10"/>
                    </a:moveTo>
                    <a:lnTo>
                      <a:pt x="36" y="9"/>
                    </a:lnTo>
                    <a:lnTo>
                      <a:pt x="35" y="8"/>
                    </a:lnTo>
                    <a:lnTo>
                      <a:pt x="34" y="7"/>
                    </a:lnTo>
                    <a:lnTo>
                      <a:pt x="33" y="6"/>
                    </a:lnTo>
                    <a:lnTo>
                      <a:pt x="31" y="5"/>
                    </a:lnTo>
                    <a:lnTo>
                      <a:pt x="29" y="4"/>
                    </a:lnTo>
                    <a:lnTo>
                      <a:pt x="27" y="3"/>
                    </a:lnTo>
                    <a:lnTo>
                      <a:pt x="25" y="2"/>
                    </a:lnTo>
                    <a:lnTo>
                      <a:pt x="23" y="1"/>
                    </a:lnTo>
                    <a:lnTo>
                      <a:pt x="20" y="1"/>
                    </a:lnTo>
                    <a:lnTo>
                      <a:pt x="18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4" y="3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0"/>
                    </a:lnTo>
                    <a:lnTo>
                      <a:pt x="1" y="12"/>
                    </a:lnTo>
                    <a:lnTo>
                      <a:pt x="1" y="14"/>
                    </a:lnTo>
                    <a:lnTo>
                      <a:pt x="2" y="15"/>
                    </a:lnTo>
                    <a:lnTo>
                      <a:pt x="3" y="15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6" y="16"/>
                    </a:lnTo>
                    <a:lnTo>
                      <a:pt x="9" y="17"/>
                    </a:lnTo>
                    <a:lnTo>
                      <a:pt x="11" y="18"/>
                    </a:lnTo>
                    <a:lnTo>
                      <a:pt x="14" y="19"/>
                    </a:lnTo>
                    <a:lnTo>
                      <a:pt x="16" y="20"/>
                    </a:lnTo>
                    <a:lnTo>
                      <a:pt x="19" y="21"/>
                    </a:lnTo>
                    <a:lnTo>
                      <a:pt x="22" y="23"/>
                    </a:lnTo>
                    <a:lnTo>
                      <a:pt x="25" y="24"/>
                    </a:lnTo>
                    <a:lnTo>
                      <a:pt x="28" y="25"/>
                    </a:lnTo>
                    <a:lnTo>
                      <a:pt x="30" y="25"/>
                    </a:lnTo>
                    <a:lnTo>
                      <a:pt x="33" y="26"/>
                    </a:lnTo>
                    <a:lnTo>
                      <a:pt x="35" y="27"/>
                    </a:lnTo>
                    <a:lnTo>
                      <a:pt x="36" y="27"/>
                    </a:lnTo>
                    <a:lnTo>
                      <a:pt x="37" y="27"/>
                    </a:lnTo>
                    <a:lnTo>
                      <a:pt x="38" y="27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6"/>
                    </a:lnTo>
                    <a:lnTo>
                      <a:pt x="44" y="26"/>
                    </a:lnTo>
                    <a:lnTo>
                      <a:pt x="44" y="24"/>
                    </a:lnTo>
                    <a:lnTo>
                      <a:pt x="45" y="23"/>
                    </a:lnTo>
                    <a:lnTo>
                      <a:pt x="45" y="20"/>
                    </a:lnTo>
                    <a:lnTo>
                      <a:pt x="45" y="18"/>
                    </a:lnTo>
                    <a:lnTo>
                      <a:pt x="44" y="16"/>
                    </a:lnTo>
                    <a:lnTo>
                      <a:pt x="43" y="14"/>
                    </a:lnTo>
                    <a:lnTo>
                      <a:pt x="41" y="12"/>
                    </a:lnTo>
                    <a:lnTo>
                      <a:pt x="40" y="11"/>
                    </a:lnTo>
                    <a:lnTo>
                      <a:pt x="38" y="10"/>
                    </a:lnTo>
                    <a:lnTo>
                      <a:pt x="3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4" name="Freeform 333"/>
              <p:cNvSpPr>
                <a:spLocks/>
              </p:cNvSpPr>
              <p:nvPr/>
            </p:nvSpPr>
            <p:spPr bwMode="auto">
              <a:xfrm>
                <a:off x="1348" y="2663"/>
                <a:ext cx="53" cy="47"/>
              </a:xfrm>
              <a:custGeom>
                <a:avLst/>
                <a:gdLst>
                  <a:gd name="T0" fmla="*/ 46 w 53"/>
                  <a:gd name="T1" fmla="*/ 14 h 47"/>
                  <a:gd name="T2" fmla="*/ 45 w 53"/>
                  <a:gd name="T3" fmla="*/ 14 h 47"/>
                  <a:gd name="T4" fmla="*/ 45 w 53"/>
                  <a:gd name="T5" fmla="*/ 12 h 47"/>
                  <a:gd name="T6" fmla="*/ 43 w 53"/>
                  <a:gd name="T7" fmla="*/ 10 h 47"/>
                  <a:gd name="T8" fmla="*/ 41 w 53"/>
                  <a:gd name="T9" fmla="*/ 7 h 47"/>
                  <a:gd name="T10" fmla="*/ 38 w 53"/>
                  <a:gd name="T11" fmla="*/ 5 h 47"/>
                  <a:gd name="T12" fmla="*/ 35 w 53"/>
                  <a:gd name="T13" fmla="*/ 3 h 47"/>
                  <a:gd name="T14" fmla="*/ 32 w 53"/>
                  <a:gd name="T15" fmla="*/ 1 h 47"/>
                  <a:gd name="T16" fmla="*/ 29 w 53"/>
                  <a:gd name="T17" fmla="*/ 0 h 47"/>
                  <a:gd name="T18" fmla="*/ 26 w 53"/>
                  <a:gd name="T19" fmla="*/ 0 h 47"/>
                  <a:gd name="T20" fmla="*/ 21 w 53"/>
                  <a:gd name="T21" fmla="*/ 0 h 47"/>
                  <a:gd name="T22" fmla="*/ 17 w 53"/>
                  <a:gd name="T23" fmla="*/ 1 h 47"/>
                  <a:gd name="T24" fmla="*/ 13 w 53"/>
                  <a:gd name="T25" fmla="*/ 3 h 47"/>
                  <a:gd name="T26" fmla="*/ 9 w 53"/>
                  <a:gd name="T27" fmla="*/ 5 h 47"/>
                  <a:gd name="T28" fmla="*/ 6 w 53"/>
                  <a:gd name="T29" fmla="*/ 8 h 47"/>
                  <a:gd name="T30" fmla="*/ 3 w 53"/>
                  <a:gd name="T31" fmla="*/ 12 h 47"/>
                  <a:gd name="T32" fmla="*/ 1 w 53"/>
                  <a:gd name="T33" fmla="*/ 16 h 47"/>
                  <a:gd name="T34" fmla="*/ 0 w 53"/>
                  <a:gd name="T35" fmla="*/ 21 h 47"/>
                  <a:gd name="T36" fmla="*/ 0 w 53"/>
                  <a:gd name="T37" fmla="*/ 26 h 47"/>
                  <a:gd name="T38" fmla="*/ 1 w 53"/>
                  <a:gd name="T39" fmla="*/ 30 h 47"/>
                  <a:gd name="T40" fmla="*/ 3 w 53"/>
                  <a:gd name="T41" fmla="*/ 34 h 47"/>
                  <a:gd name="T42" fmla="*/ 6 w 53"/>
                  <a:gd name="T43" fmla="*/ 38 h 47"/>
                  <a:gd name="T44" fmla="*/ 9 w 53"/>
                  <a:gd name="T45" fmla="*/ 41 h 47"/>
                  <a:gd name="T46" fmla="*/ 13 w 53"/>
                  <a:gd name="T47" fmla="*/ 44 h 47"/>
                  <a:gd name="T48" fmla="*/ 17 w 53"/>
                  <a:gd name="T49" fmla="*/ 46 h 47"/>
                  <a:gd name="T50" fmla="*/ 21 w 53"/>
                  <a:gd name="T51" fmla="*/ 47 h 47"/>
                  <a:gd name="T52" fmla="*/ 26 w 53"/>
                  <a:gd name="T53" fmla="*/ 47 h 47"/>
                  <a:gd name="T54" fmla="*/ 29 w 53"/>
                  <a:gd name="T55" fmla="*/ 46 h 47"/>
                  <a:gd name="T56" fmla="*/ 32 w 53"/>
                  <a:gd name="T57" fmla="*/ 45 h 47"/>
                  <a:gd name="T58" fmla="*/ 35 w 53"/>
                  <a:gd name="T59" fmla="*/ 44 h 47"/>
                  <a:gd name="T60" fmla="*/ 38 w 53"/>
                  <a:gd name="T61" fmla="*/ 42 h 47"/>
                  <a:gd name="T62" fmla="*/ 40 w 53"/>
                  <a:gd name="T63" fmla="*/ 40 h 47"/>
                  <a:gd name="T64" fmla="*/ 42 w 53"/>
                  <a:gd name="T65" fmla="*/ 38 h 47"/>
                  <a:gd name="T66" fmla="*/ 44 w 53"/>
                  <a:gd name="T67" fmla="*/ 35 h 47"/>
                  <a:gd name="T68" fmla="*/ 45 w 53"/>
                  <a:gd name="T69" fmla="*/ 34 h 47"/>
                  <a:gd name="T70" fmla="*/ 45 w 53"/>
                  <a:gd name="T71" fmla="*/ 34 h 47"/>
                  <a:gd name="T72" fmla="*/ 47 w 53"/>
                  <a:gd name="T73" fmla="*/ 34 h 47"/>
                  <a:gd name="T74" fmla="*/ 50 w 53"/>
                  <a:gd name="T75" fmla="*/ 32 h 47"/>
                  <a:gd name="T76" fmla="*/ 52 w 53"/>
                  <a:gd name="T77" fmla="*/ 29 h 47"/>
                  <a:gd name="T78" fmla="*/ 53 w 53"/>
                  <a:gd name="T79" fmla="*/ 26 h 47"/>
                  <a:gd name="T80" fmla="*/ 53 w 53"/>
                  <a:gd name="T81" fmla="*/ 22 h 47"/>
                  <a:gd name="T82" fmla="*/ 52 w 53"/>
                  <a:gd name="T83" fmla="*/ 18 h 47"/>
                  <a:gd name="T84" fmla="*/ 50 w 53"/>
                  <a:gd name="T85" fmla="*/ 16 h 47"/>
                  <a:gd name="T86" fmla="*/ 47 w 53"/>
                  <a:gd name="T87" fmla="*/ 1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3" h="47">
                    <a:moveTo>
                      <a:pt x="46" y="14"/>
                    </a:moveTo>
                    <a:lnTo>
                      <a:pt x="46" y="14"/>
                    </a:lnTo>
                    <a:lnTo>
                      <a:pt x="46" y="14"/>
                    </a:lnTo>
                    <a:lnTo>
                      <a:pt x="45" y="14"/>
                    </a:lnTo>
                    <a:lnTo>
                      <a:pt x="45" y="14"/>
                    </a:lnTo>
                    <a:lnTo>
                      <a:pt x="45" y="12"/>
                    </a:lnTo>
                    <a:lnTo>
                      <a:pt x="44" y="11"/>
                    </a:lnTo>
                    <a:lnTo>
                      <a:pt x="43" y="10"/>
                    </a:lnTo>
                    <a:lnTo>
                      <a:pt x="42" y="8"/>
                    </a:lnTo>
                    <a:lnTo>
                      <a:pt x="41" y="7"/>
                    </a:lnTo>
                    <a:lnTo>
                      <a:pt x="40" y="6"/>
                    </a:lnTo>
                    <a:lnTo>
                      <a:pt x="38" y="5"/>
                    </a:lnTo>
                    <a:lnTo>
                      <a:pt x="37" y="4"/>
                    </a:lnTo>
                    <a:lnTo>
                      <a:pt x="35" y="3"/>
                    </a:lnTo>
                    <a:lnTo>
                      <a:pt x="34" y="2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1" y="0"/>
                    </a:lnTo>
                    <a:lnTo>
                      <a:pt x="19" y="0"/>
                    </a:lnTo>
                    <a:lnTo>
                      <a:pt x="17" y="1"/>
                    </a:lnTo>
                    <a:lnTo>
                      <a:pt x="15" y="2"/>
                    </a:lnTo>
                    <a:lnTo>
                      <a:pt x="13" y="3"/>
                    </a:lnTo>
                    <a:lnTo>
                      <a:pt x="11" y="4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6" y="8"/>
                    </a:lnTo>
                    <a:lnTo>
                      <a:pt x="4" y="10"/>
                    </a:lnTo>
                    <a:lnTo>
                      <a:pt x="3" y="12"/>
                    </a:lnTo>
                    <a:lnTo>
                      <a:pt x="2" y="14"/>
                    </a:lnTo>
                    <a:lnTo>
                      <a:pt x="1" y="16"/>
                    </a:lnTo>
                    <a:lnTo>
                      <a:pt x="1" y="19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6"/>
                    </a:lnTo>
                    <a:lnTo>
                      <a:pt x="1" y="28"/>
                    </a:lnTo>
                    <a:lnTo>
                      <a:pt x="1" y="30"/>
                    </a:lnTo>
                    <a:lnTo>
                      <a:pt x="2" y="32"/>
                    </a:lnTo>
                    <a:lnTo>
                      <a:pt x="3" y="34"/>
                    </a:lnTo>
                    <a:lnTo>
                      <a:pt x="4" y="36"/>
                    </a:lnTo>
                    <a:lnTo>
                      <a:pt x="6" y="38"/>
                    </a:lnTo>
                    <a:lnTo>
                      <a:pt x="7" y="40"/>
                    </a:lnTo>
                    <a:lnTo>
                      <a:pt x="9" y="41"/>
                    </a:lnTo>
                    <a:lnTo>
                      <a:pt x="11" y="43"/>
                    </a:lnTo>
                    <a:lnTo>
                      <a:pt x="13" y="44"/>
                    </a:lnTo>
                    <a:lnTo>
                      <a:pt x="15" y="45"/>
                    </a:lnTo>
                    <a:lnTo>
                      <a:pt x="17" y="46"/>
                    </a:lnTo>
                    <a:lnTo>
                      <a:pt x="19" y="46"/>
                    </a:lnTo>
                    <a:lnTo>
                      <a:pt x="21" y="47"/>
                    </a:lnTo>
                    <a:lnTo>
                      <a:pt x="24" y="47"/>
                    </a:lnTo>
                    <a:lnTo>
                      <a:pt x="26" y="47"/>
                    </a:lnTo>
                    <a:lnTo>
                      <a:pt x="27" y="46"/>
                    </a:lnTo>
                    <a:lnTo>
                      <a:pt x="29" y="46"/>
                    </a:lnTo>
                    <a:lnTo>
                      <a:pt x="30" y="46"/>
                    </a:lnTo>
                    <a:lnTo>
                      <a:pt x="32" y="45"/>
                    </a:lnTo>
                    <a:lnTo>
                      <a:pt x="34" y="45"/>
                    </a:lnTo>
                    <a:lnTo>
                      <a:pt x="35" y="44"/>
                    </a:lnTo>
                    <a:lnTo>
                      <a:pt x="36" y="43"/>
                    </a:lnTo>
                    <a:lnTo>
                      <a:pt x="38" y="42"/>
                    </a:lnTo>
                    <a:lnTo>
                      <a:pt x="39" y="41"/>
                    </a:lnTo>
                    <a:lnTo>
                      <a:pt x="40" y="40"/>
                    </a:lnTo>
                    <a:lnTo>
                      <a:pt x="41" y="39"/>
                    </a:lnTo>
                    <a:lnTo>
                      <a:pt x="42" y="38"/>
                    </a:lnTo>
                    <a:lnTo>
                      <a:pt x="43" y="37"/>
                    </a:lnTo>
                    <a:lnTo>
                      <a:pt x="44" y="35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5" y="34"/>
                    </a:lnTo>
                    <a:lnTo>
                      <a:pt x="46" y="34"/>
                    </a:lnTo>
                    <a:lnTo>
                      <a:pt x="47" y="34"/>
                    </a:lnTo>
                    <a:lnTo>
                      <a:pt x="49" y="33"/>
                    </a:lnTo>
                    <a:lnTo>
                      <a:pt x="50" y="32"/>
                    </a:lnTo>
                    <a:lnTo>
                      <a:pt x="51" y="31"/>
                    </a:lnTo>
                    <a:lnTo>
                      <a:pt x="52" y="29"/>
                    </a:lnTo>
                    <a:lnTo>
                      <a:pt x="53" y="28"/>
                    </a:lnTo>
                    <a:lnTo>
                      <a:pt x="53" y="26"/>
                    </a:lnTo>
                    <a:lnTo>
                      <a:pt x="53" y="24"/>
                    </a:lnTo>
                    <a:lnTo>
                      <a:pt x="53" y="22"/>
                    </a:lnTo>
                    <a:lnTo>
                      <a:pt x="53" y="20"/>
                    </a:lnTo>
                    <a:lnTo>
                      <a:pt x="52" y="18"/>
                    </a:lnTo>
                    <a:lnTo>
                      <a:pt x="51" y="17"/>
                    </a:lnTo>
                    <a:lnTo>
                      <a:pt x="50" y="16"/>
                    </a:lnTo>
                    <a:lnTo>
                      <a:pt x="49" y="15"/>
                    </a:lnTo>
                    <a:lnTo>
                      <a:pt x="47" y="14"/>
                    </a:lnTo>
                    <a:lnTo>
                      <a:pt x="46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5" name="Freeform 334"/>
              <p:cNvSpPr>
                <a:spLocks/>
              </p:cNvSpPr>
              <p:nvPr/>
            </p:nvSpPr>
            <p:spPr bwMode="auto">
              <a:xfrm>
                <a:off x="1352" y="2666"/>
                <a:ext cx="46" cy="40"/>
              </a:xfrm>
              <a:custGeom>
                <a:avLst/>
                <a:gdLst>
                  <a:gd name="T0" fmla="*/ 41 w 46"/>
                  <a:gd name="T1" fmla="*/ 16 h 40"/>
                  <a:gd name="T2" fmla="*/ 40 w 46"/>
                  <a:gd name="T3" fmla="*/ 16 h 40"/>
                  <a:gd name="T4" fmla="*/ 39 w 46"/>
                  <a:gd name="T5" fmla="*/ 15 h 40"/>
                  <a:gd name="T6" fmla="*/ 38 w 46"/>
                  <a:gd name="T7" fmla="*/ 12 h 40"/>
                  <a:gd name="T8" fmla="*/ 36 w 46"/>
                  <a:gd name="T9" fmla="*/ 9 h 40"/>
                  <a:gd name="T10" fmla="*/ 34 w 46"/>
                  <a:gd name="T11" fmla="*/ 6 h 40"/>
                  <a:gd name="T12" fmla="*/ 31 w 46"/>
                  <a:gd name="T13" fmla="*/ 4 h 40"/>
                  <a:gd name="T14" fmla="*/ 28 w 46"/>
                  <a:gd name="T15" fmla="*/ 2 h 40"/>
                  <a:gd name="T16" fmla="*/ 25 w 46"/>
                  <a:gd name="T17" fmla="*/ 1 h 40"/>
                  <a:gd name="T18" fmla="*/ 22 w 46"/>
                  <a:gd name="T19" fmla="*/ 1 h 40"/>
                  <a:gd name="T20" fmla="*/ 18 w 46"/>
                  <a:gd name="T21" fmla="*/ 1 h 40"/>
                  <a:gd name="T22" fmla="*/ 14 w 46"/>
                  <a:gd name="T23" fmla="*/ 1 h 40"/>
                  <a:gd name="T24" fmla="*/ 10 w 46"/>
                  <a:gd name="T25" fmla="*/ 3 h 40"/>
                  <a:gd name="T26" fmla="*/ 7 w 46"/>
                  <a:gd name="T27" fmla="*/ 5 h 40"/>
                  <a:gd name="T28" fmla="*/ 4 w 46"/>
                  <a:gd name="T29" fmla="*/ 8 h 40"/>
                  <a:gd name="T30" fmla="*/ 2 w 46"/>
                  <a:gd name="T31" fmla="*/ 11 h 40"/>
                  <a:gd name="T32" fmla="*/ 1 w 46"/>
                  <a:gd name="T33" fmla="*/ 14 h 40"/>
                  <a:gd name="T34" fmla="*/ 0 w 46"/>
                  <a:gd name="T35" fmla="*/ 18 h 40"/>
                  <a:gd name="T36" fmla="*/ 0 w 46"/>
                  <a:gd name="T37" fmla="*/ 22 h 40"/>
                  <a:gd name="T38" fmla="*/ 1 w 46"/>
                  <a:gd name="T39" fmla="*/ 26 h 40"/>
                  <a:gd name="T40" fmla="*/ 2 w 46"/>
                  <a:gd name="T41" fmla="*/ 30 h 40"/>
                  <a:gd name="T42" fmla="*/ 4 w 46"/>
                  <a:gd name="T43" fmla="*/ 33 h 40"/>
                  <a:gd name="T44" fmla="*/ 7 w 46"/>
                  <a:gd name="T45" fmla="*/ 36 h 40"/>
                  <a:gd name="T46" fmla="*/ 10 w 46"/>
                  <a:gd name="T47" fmla="*/ 38 h 40"/>
                  <a:gd name="T48" fmla="*/ 14 w 46"/>
                  <a:gd name="T49" fmla="*/ 39 h 40"/>
                  <a:gd name="T50" fmla="*/ 18 w 46"/>
                  <a:gd name="T51" fmla="*/ 40 h 40"/>
                  <a:gd name="T52" fmla="*/ 21 w 46"/>
                  <a:gd name="T53" fmla="*/ 40 h 40"/>
                  <a:gd name="T54" fmla="*/ 25 w 46"/>
                  <a:gd name="T55" fmla="*/ 39 h 40"/>
                  <a:gd name="T56" fmla="*/ 28 w 46"/>
                  <a:gd name="T57" fmla="*/ 38 h 40"/>
                  <a:gd name="T58" fmla="*/ 31 w 46"/>
                  <a:gd name="T59" fmla="*/ 37 h 40"/>
                  <a:gd name="T60" fmla="*/ 33 w 46"/>
                  <a:gd name="T61" fmla="*/ 35 h 40"/>
                  <a:gd name="T62" fmla="*/ 35 w 46"/>
                  <a:gd name="T63" fmla="*/ 33 h 40"/>
                  <a:gd name="T64" fmla="*/ 37 w 46"/>
                  <a:gd name="T65" fmla="*/ 30 h 40"/>
                  <a:gd name="T66" fmla="*/ 38 w 46"/>
                  <a:gd name="T67" fmla="*/ 27 h 40"/>
                  <a:gd name="T68" fmla="*/ 39 w 46"/>
                  <a:gd name="T69" fmla="*/ 26 h 40"/>
                  <a:gd name="T70" fmla="*/ 40 w 46"/>
                  <a:gd name="T71" fmla="*/ 26 h 40"/>
                  <a:gd name="T72" fmla="*/ 41 w 46"/>
                  <a:gd name="T73" fmla="*/ 27 h 40"/>
                  <a:gd name="T74" fmla="*/ 41 w 46"/>
                  <a:gd name="T75" fmla="*/ 27 h 40"/>
                  <a:gd name="T76" fmla="*/ 43 w 46"/>
                  <a:gd name="T77" fmla="*/ 27 h 40"/>
                  <a:gd name="T78" fmla="*/ 44 w 46"/>
                  <a:gd name="T79" fmla="*/ 26 h 40"/>
                  <a:gd name="T80" fmla="*/ 46 w 46"/>
                  <a:gd name="T81" fmla="*/ 24 h 40"/>
                  <a:gd name="T82" fmla="*/ 46 w 46"/>
                  <a:gd name="T83" fmla="*/ 22 h 40"/>
                  <a:gd name="T84" fmla="*/ 46 w 46"/>
                  <a:gd name="T85" fmla="*/ 20 h 40"/>
                  <a:gd name="T86" fmla="*/ 46 w 46"/>
                  <a:gd name="T87" fmla="*/ 18 h 40"/>
                  <a:gd name="T88" fmla="*/ 44 w 46"/>
                  <a:gd name="T89" fmla="*/ 17 h 40"/>
                  <a:gd name="T90" fmla="*/ 43 w 46"/>
                  <a:gd name="T91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" h="40">
                    <a:moveTo>
                      <a:pt x="42" y="16"/>
                    </a:moveTo>
                    <a:lnTo>
                      <a:pt x="41" y="16"/>
                    </a:lnTo>
                    <a:lnTo>
                      <a:pt x="40" y="16"/>
                    </a:lnTo>
                    <a:lnTo>
                      <a:pt x="40" y="16"/>
                    </a:lnTo>
                    <a:lnTo>
                      <a:pt x="39" y="17"/>
                    </a:lnTo>
                    <a:lnTo>
                      <a:pt x="39" y="15"/>
                    </a:lnTo>
                    <a:lnTo>
                      <a:pt x="38" y="13"/>
                    </a:lnTo>
                    <a:lnTo>
                      <a:pt x="38" y="12"/>
                    </a:lnTo>
                    <a:lnTo>
                      <a:pt x="37" y="10"/>
                    </a:lnTo>
                    <a:lnTo>
                      <a:pt x="36" y="9"/>
                    </a:lnTo>
                    <a:lnTo>
                      <a:pt x="35" y="8"/>
                    </a:lnTo>
                    <a:lnTo>
                      <a:pt x="34" y="6"/>
                    </a:lnTo>
                    <a:lnTo>
                      <a:pt x="33" y="5"/>
                    </a:lnTo>
                    <a:lnTo>
                      <a:pt x="31" y="4"/>
                    </a:lnTo>
                    <a:lnTo>
                      <a:pt x="30" y="3"/>
                    </a:lnTo>
                    <a:lnTo>
                      <a:pt x="28" y="2"/>
                    </a:lnTo>
                    <a:lnTo>
                      <a:pt x="27" y="2"/>
                    </a:lnTo>
                    <a:lnTo>
                      <a:pt x="25" y="1"/>
                    </a:lnTo>
                    <a:lnTo>
                      <a:pt x="23" y="1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8" y="1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2" y="2"/>
                    </a:lnTo>
                    <a:lnTo>
                      <a:pt x="10" y="3"/>
                    </a:lnTo>
                    <a:lnTo>
                      <a:pt x="9" y="4"/>
                    </a:lnTo>
                    <a:lnTo>
                      <a:pt x="7" y="5"/>
                    </a:lnTo>
                    <a:lnTo>
                      <a:pt x="6" y="6"/>
                    </a:lnTo>
                    <a:lnTo>
                      <a:pt x="4" y="8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1" y="26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3" y="31"/>
                    </a:lnTo>
                    <a:lnTo>
                      <a:pt x="4" y="33"/>
                    </a:lnTo>
                    <a:lnTo>
                      <a:pt x="6" y="34"/>
                    </a:lnTo>
                    <a:lnTo>
                      <a:pt x="7" y="36"/>
                    </a:lnTo>
                    <a:lnTo>
                      <a:pt x="9" y="37"/>
                    </a:lnTo>
                    <a:lnTo>
                      <a:pt x="10" y="38"/>
                    </a:lnTo>
                    <a:lnTo>
                      <a:pt x="12" y="39"/>
                    </a:lnTo>
                    <a:lnTo>
                      <a:pt x="14" y="39"/>
                    </a:lnTo>
                    <a:lnTo>
                      <a:pt x="16" y="40"/>
                    </a:lnTo>
                    <a:lnTo>
                      <a:pt x="18" y="40"/>
                    </a:lnTo>
                    <a:lnTo>
                      <a:pt x="20" y="40"/>
                    </a:lnTo>
                    <a:lnTo>
                      <a:pt x="21" y="40"/>
                    </a:lnTo>
                    <a:lnTo>
                      <a:pt x="23" y="40"/>
                    </a:lnTo>
                    <a:lnTo>
                      <a:pt x="25" y="39"/>
                    </a:lnTo>
                    <a:lnTo>
                      <a:pt x="26" y="39"/>
                    </a:lnTo>
                    <a:lnTo>
                      <a:pt x="28" y="38"/>
                    </a:lnTo>
                    <a:lnTo>
                      <a:pt x="29" y="38"/>
                    </a:lnTo>
                    <a:lnTo>
                      <a:pt x="31" y="37"/>
                    </a:lnTo>
                    <a:lnTo>
                      <a:pt x="32" y="36"/>
                    </a:lnTo>
                    <a:lnTo>
                      <a:pt x="33" y="35"/>
                    </a:lnTo>
                    <a:lnTo>
                      <a:pt x="34" y="34"/>
                    </a:lnTo>
                    <a:lnTo>
                      <a:pt x="35" y="33"/>
                    </a:lnTo>
                    <a:lnTo>
                      <a:pt x="36" y="31"/>
                    </a:lnTo>
                    <a:lnTo>
                      <a:pt x="37" y="30"/>
                    </a:lnTo>
                    <a:lnTo>
                      <a:pt x="38" y="29"/>
                    </a:lnTo>
                    <a:lnTo>
                      <a:pt x="38" y="27"/>
                    </a:lnTo>
                    <a:lnTo>
                      <a:pt x="39" y="25"/>
                    </a:lnTo>
                    <a:lnTo>
                      <a:pt x="39" y="26"/>
                    </a:lnTo>
                    <a:lnTo>
                      <a:pt x="40" y="26"/>
                    </a:lnTo>
                    <a:lnTo>
                      <a:pt x="40" y="26"/>
                    </a:lnTo>
                    <a:lnTo>
                      <a:pt x="40" y="27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1" y="27"/>
                    </a:lnTo>
                    <a:lnTo>
                      <a:pt x="42" y="27"/>
                    </a:lnTo>
                    <a:lnTo>
                      <a:pt x="43" y="27"/>
                    </a:lnTo>
                    <a:lnTo>
                      <a:pt x="44" y="27"/>
                    </a:lnTo>
                    <a:lnTo>
                      <a:pt x="44" y="26"/>
                    </a:lnTo>
                    <a:lnTo>
                      <a:pt x="45" y="25"/>
                    </a:lnTo>
                    <a:lnTo>
                      <a:pt x="46" y="24"/>
                    </a:lnTo>
                    <a:lnTo>
                      <a:pt x="46" y="24"/>
                    </a:lnTo>
                    <a:lnTo>
                      <a:pt x="46" y="22"/>
                    </a:lnTo>
                    <a:lnTo>
                      <a:pt x="46" y="21"/>
                    </a:lnTo>
                    <a:lnTo>
                      <a:pt x="46" y="20"/>
                    </a:lnTo>
                    <a:lnTo>
                      <a:pt x="46" y="19"/>
                    </a:lnTo>
                    <a:lnTo>
                      <a:pt x="46" y="18"/>
                    </a:lnTo>
                    <a:lnTo>
                      <a:pt x="45" y="17"/>
                    </a:lnTo>
                    <a:lnTo>
                      <a:pt x="44" y="17"/>
                    </a:lnTo>
                    <a:lnTo>
                      <a:pt x="44" y="16"/>
                    </a:lnTo>
                    <a:lnTo>
                      <a:pt x="43" y="16"/>
                    </a:lnTo>
                    <a:lnTo>
                      <a:pt x="42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6" name="Freeform 335"/>
              <p:cNvSpPr>
                <a:spLocks/>
              </p:cNvSpPr>
              <p:nvPr/>
            </p:nvSpPr>
            <p:spPr bwMode="auto">
              <a:xfrm>
                <a:off x="1393" y="2689"/>
                <a:ext cx="3" cy="3"/>
              </a:xfrm>
              <a:custGeom>
                <a:avLst/>
                <a:gdLst>
                  <a:gd name="T0" fmla="*/ 1 w 3"/>
                  <a:gd name="T1" fmla="*/ 3 h 3"/>
                  <a:gd name="T2" fmla="*/ 2 w 3"/>
                  <a:gd name="T3" fmla="*/ 3 h 3"/>
                  <a:gd name="T4" fmla="*/ 2 w 3"/>
                  <a:gd name="T5" fmla="*/ 3 h 3"/>
                  <a:gd name="T6" fmla="*/ 3 w 3"/>
                  <a:gd name="T7" fmla="*/ 2 h 3"/>
                  <a:gd name="T8" fmla="*/ 3 w 3"/>
                  <a:gd name="T9" fmla="*/ 2 h 3"/>
                  <a:gd name="T10" fmla="*/ 3 w 3"/>
                  <a:gd name="T11" fmla="*/ 1 h 3"/>
                  <a:gd name="T12" fmla="*/ 2 w 3"/>
                  <a:gd name="T13" fmla="*/ 0 h 3"/>
                  <a:gd name="T14" fmla="*/ 2 w 3"/>
                  <a:gd name="T15" fmla="*/ 0 h 3"/>
                  <a:gd name="T16" fmla="*/ 1 w 3"/>
                  <a:gd name="T17" fmla="*/ 0 h 3"/>
                  <a:gd name="T18" fmla="*/ 1 w 3"/>
                  <a:gd name="T19" fmla="*/ 0 h 3"/>
                  <a:gd name="T20" fmla="*/ 0 w 3"/>
                  <a:gd name="T21" fmla="*/ 0 h 3"/>
                  <a:gd name="T22" fmla="*/ 0 w 3"/>
                  <a:gd name="T23" fmla="*/ 1 h 3"/>
                  <a:gd name="T24" fmla="*/ 0 w 3"/>
                  <a:gd name="T25" fmla="*/ 2 h 3"/>
                  <a:gd name="T26" fmla="*/ 0 w 3"/>
                  <a:gd name="T27" fmla="*/ 2 h 3"/>
                  <a:gd name="T28" fmla="*/ 0 w 3"/>
                  <a:gd name="T29" fmla="*/ 3 h 3"/>
                  <a:gd name="T30" fmla="*/ 1 w 3"/>
                  <a:gd name="T31" fmla="*/ 3 h 3"/>
                  <a:gd name="T32" fmla="*/ 1 w 3"/>
                  <a:gd name="T3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lnTo>
                      <a:pt x="2" y="3"/>
                    </a:lnTo>
                    <a:lnTo>
                      <a:pt x="2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7" name="Freeform 336"/>
              <p:cNvSpPr>
                <a:spLocks/>
              </p:cNvSpPr>
              <p:nvPr/>
            </p:nvSpPr>
            <p:spPr bwMode="auto">
              <a:xfrm>
                <a:off x="1363" y="2694"/>
                <a:ext cx="19" cy="7"/>
              </a:xfrm>
              <a:custGeom>
                <a:avLst/>
                <a:gdLst>
                  <a:gd name="T0" fmla="*/ 0 w 19"/>
                  <a:gd name="T1" fmla="*/ 0 h 7"/>
                  <a:gd name="T2" fmla="*/ 0 w 19"/>
                  <a:gd name="T3" fmla="*/ 1 h 7"/>
                  <a:gd name="T4" fmla="*/ 0 w 19"/>
                  <a:gd name="T5" fmla="*/ 1 h 7"/>
                  <a:gd name="T6" fmla="*/ 0 w 19"/>
                  <a:gd name="T7" fmla="*/ 2 h 7"/>
                  <a:gd name="T8" fmla="*/ 0 w 19"/>
                  <a:gd name="T9" fmla="*/ 3 h 7"/>
                  <a:gd name="T10" fmla="*/ 1 w 19"/>
                  <a:gd name="T11" fmla="*/ 3 h 7"/>
                  <a:gd name="T12" fmla="*/ 1 w 19"/>
                  <a:gd name="T13" fmla="*/ 4 h 7"/>
                  <a:gd name="T14" fmla="*/ 2 w 19"/>
                  <a:gd name="T15" fmla="*/ 5 h 7"/>
                  <a:gd name="T16" fmla="*/ 3 w 19"/>
                  <a:gd name="T17" fmla="*/ 5 h 7"/>
                  <a:gd name="T18" fmla="*/ 4 w 19"/>
                  <a:gd name="T19" fmla="*/ 6 h 7"/>
                  <a:gd name="T20" fmla="*/ 5 w 19"/>
                  <a:gd name="T21" fmla="*/ 6 h 7"/>
                  <a:gd name="T22" fmla="*/ 7 w 19"/>
                  <a:gd name="T23" fmla="*/ 7 h 7"/>
                  <a:gd name="T24" fmla="*/ 8 w 19"/>
                  <a:gd name="T25" fmla="*/ 7 h 7"/>
                  <a:gd name="T26" fmla="*/ 9 w 19"/>
                  <a:gd name="T27" fmla="*/ 7 h 7"/>
                  <a:gd name="T28" fmla="*/ 10 w 19"/>
                  <a:gd name="T29" fmla="*/ 7 h 7"/>
                  <a:gd name="T30" fmla="*/ 10 w 19"/>
                  <a:gd name="T31" fmla="*/ 7 h 7"/>
                  <a:gd name="T32" fmla="*/ 10 w 19"/>
                  <a:gd name="T33" fmla="*/ 7 h 7"/>
                  <a:gd name="T34" fmla="*/ 19 w 19"/>
                  <a:gd name="T35" fmla="*/ 0 h 7"/>
                  <a:gd name="T36" fmla="*/ 0 w 19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7">
                    <a:moveTo>
                      <a:pt x="0" y="0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4" y="6"/>
                    </a:lnTo>
                    <a:lnTo>
                      <a:pt x="5" y="6"/>
                    </a:lnTo>
                    <a:lnTo>
                      <a:pt x="7" y="7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8" name="Freeform 337"/>
              <p:cNvSpPr>
                <a:spLocks/>
              </p:cNvSpPr>
              <p:nvPr/>
            </p:nvSpPr>
            <p:spPr bwMode="auto">
              <a:xfrm>
                <a:off x="1365" y="2696"/>
                <a:ext cx="11" cy="2"/>
              </a:xfrm>
              <a:custGeom>
                <a:avLst/>
                <a:gdLst>
                  <a:gd name="T0" fmla="*/ 0 w 11"/>
                  <a:gd name="T1" fmla="*/ 0 h 2"/>
                  <a:gd name="T2" fmla="*/ 1 w 11"/>
                  <a:gd name="T3" fmla="*/ 2 h 2"/>
                  <a:gd name="T4" fmla="*/ 9 w 11"/>
                  <a:gd name="T5" fmla="*/ 2 h 2"/>
                  <a:gd name="T6" fmla="*/ 11 w 11"/>
                  <a:gd name="T7" fmla="*/ 0 h 2"/>
                  <a:gd name="T8" fmla="*/ 0 w 1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">
                    <a:moveTo>
                      <a:pt x="0" y="0"/>
                    </a:moveTo>
                    <a:lnTo>
                      <a:pt x="1" y="2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99" name="Freeform 338"/>
              <p:cNvSpPr>
                <a:spLocks/>
              </p:cNvSpPr>
              <p:nvPr/>
            </p:nvSpPr>
            <p:spPr bwMode="auto">
              <a:xfrm>
                <a:off x="1360" y="2675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3 w 4"/>
                  <a:gd name="T3" fmla="*/ 4 h 4"/>
                  <a:gd name="T4" fmla="*/ 4 w 4"/>
                  <a:gd name="T5" fmla="*/ 4 h 4"/>
                  <a:gd name="T6" fmla="*/ 4 w 4"/>
                  <a:gd name="T7" fmla="*/ 3 h 4"/>
                  <a:gd name="T8" fmla="*/ 4 w 4"/>
                  <a:gd name="T9" fmla="*/ 2 h 4"/>
                  <a:gd name="T10" fmla="*/ 4 w 4"/>
                  <a:gd name="T11" fmla="*/ 1 h 4"/>
                  <a:gd name="T12" fmla="*/ 4 w 4"/>
                  <a:gd name="T13" fmla="*/ 0 h 4"/>
                  <a:gd name="T14" fmla="*/ 3 w 4"/>
                  <a:gd name="T15" fmla="*/ 0 h 4"/>
                  <a:gd name="T16" fmla="*/ 2 w 4"/>
                  <a:gd name="T17" fmla="*/ 0 h 4"/>
                  <a:gd name="T18" fmla="*/ 1 w 4"/>
                  <a:gd name="T19" fmla="*/ 0 h 4"/>
                  <a:gd name="T20" fmla="*/ 0 w 4"/>
                  <a:gd name="T21" fmla="*/ 0 h 4"/>
                  <a:gd name="T22" fmla="*/ 0 w 4"/>
                  <a:gd name="T23" fmla="*/ 1 h 4"/>
                  <a:gd name="T24" fmla="*/ 0 w 4"/>
                  <a:gd name="T25" fmla="*/ 2 h 4"/>
                  <a:gd name="T26" fmla="*/ 0 w 4"/>
                  <a:gd name="T27" fmla="*/ 3 h 4"/>
                  <a:gd name="T28" fmla="*/ 0 w 4"/>
                  <a:gd name="T29" fmla="*/ 4 h 4"/>
                  <a:gd name="T30" fmla="*/ 1 w 4"/>
                  <a:gd name="T31" fmla="*/ 4 h 4"/>
                  <a:gd name="T32" fmla="*/ 2 w 4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lnTo>
                      <a:pt x="3" y="4"/>
                    </a:lnTo>
                    <a:lnTo>
                      <a:pt x="4" y="4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0" name="Freeform 339"/>
              <p:cNvSpPr>
                <a:spLocks/>
              </p:cNvSpPr>
              <p:nvPr/>
            </p:nvSpPr>
            <p:spPr bwMode="auto">
              <a:xfrm>
                <a:off x="1375" y="2675"/>
                <a:ext cx="6" cy="5"/>
              </a:xfrm>
              <a:custGeom>
                <a:avLst/>
                <a:gdLst>
                  <a:gd name="T0" fmla="*/ 3 w 6"/>
                  <a:gd name="T1" fmla="*/ 5 h 5"/>
                  <a:gd name="T2" fmla="*/ 4 w 6"/>
                  <a:gd name="T3" fmla="*/ 5 h 5"/>
                  <a:gd name="T4" fmla="*/ 5 w 6"/>
                  <a:gd name="T5" fmla="*/ 5 h 5"/>
                  <a:gd name="T6" fmla="*/ 5 w 6"/>
                  <a:gd name="T7" fmla="*/ 4 h 5"/>
                  <a:gd name="T8" fmla="*/ 6 w 6"/>
                  <a:gd name="T9" fmla="*/ 3 h 5"/>
                  <a:gd name="T10" fmla="*/ 5 w 6"/>
                  <a:gd name="T11" fmla="*/ 1 h 5"/>
                  <a:gd name="T12" fmla="*/ 5 w 6"/>
                  <a:gd name="T13" fmla="*/ 1 h 5"/>
                  <a:gd name="T14" fmla="*/ 4 w 6"/>
                  <a:gd name="T15" fmla="*/ 0 h 5"/>
                  <a:gd name="T16" fmla="*/ 3 w 6"/>
                  <a:gd name="T17" fmla="*/ 0 h 5"/>
                  <a:gd name="T18" fmla="*/ 2 w 6"/>
                  <a:gd name="T19" fmla="*/ 0 h 5"/>
                  <a:gd name="T20" fmla="*/ 2 w 6"/>
                  <a:gd name="T21" fmla="*/ 0 h 5"/>
                  <a:gd name="T22" fmla="*/ 1 w 6"/>
                  <a:gd name="T23" fmla="*/ 0 h 5"/>
                  <a:gd name="T24" fmla="*/ 1 w 6"/>
                  <a:gd name="T25" fmla="*/ 1 h 5"/>
                  <a:gd name="T26" fmla="*/ 0 w 6"/>
                  <a:gd name="T27" fmla="*/ 1 h 5"/>
                  <a:gd name="T28" fmla="*/ 0 w 6"/>
                  <a:gd name="T29" fmla="*/ 1 h 5"/>
                  <a:gd name="T30" fmla="*/ 0 w 6"/>
                  <a:gd name="T31" fmla="*/ 2 h 5"/>
                  <a:gd name="T32" fmla="*/ 0 w 6"/>
                  <a:gd name="T33" fmla="*/ 3 h 5"/>
                  <a:gd name="T34" fmla="*/ 0 w 6"/>
                  <a:gd name="T35" fmla="*/ 3 h 5"/>
                  <a:gd name="T36" fmla="*/ 0 w 6"/>
                  <a:gd name="T37" fmla="*/ 4 h 5"/>
                  <a:gd name="T38" fmla="*/ 0 w 6"/>
                  <a:gd name="T39" fmla="*/ 4 h 5"/>
                  <a:gd name="T40" fmla="*/ 1 w 6"/>
                  <a:gd name="T41" fmla="*/ 5 h 5"/>
                  <a:gd name="T42" fmla="*/ 1 w 6"/>
                  <a:gd name="T43" fmla="*/ 5 h 5"/>
                  <a:gd name="T44" fmla="*/ 2 w 6"/>
                  <a:gd name="T45" fmla="*/ 5 h 5"/>
                  <a:gd name="T46" fmla="*/ 2 w 6"/>
                  <a:gd name="T47" fmla="*/ 5 h 5"/>
                  <a:gd name="T48" fmla="*/ 3 w 6"/>
                  <a:gd name="T4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lnTo>
                      <a:pt x="4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5" y="1"/>
                    </a:lnTo>
                    <a:lnTo>
                      <a:pt x="5" y="1"/>
                    </a:lnTo>
                    <a:lnTo>
                      <a:pt x="4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" y="5"/>
                    </a:lnTo>
                    <a:lnTo>
                      <a:pt x="1" y="5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  <p:sp>
            <p:nvSpPr>
              <p:cNvPr id="101" name="Freeform 340"/>
              <p:cNvSpPr>
                <a:spLocks/>
              </p:cNvSpPr>
              <p:nvPr/>
            </p:nvSpPr>
            <p:spPr bwMode="auto">
              <a:xfrm>
                <a:off x="1361" y="2675"/>
                <a:ext cx="12" cy="14"/>
              </a:xfrm>
              <a:custGeom>
                <a:avLst/>
                <a:gdLst>
                  <a:gd name="T0" fmla="*/ 3 w 12"/>
                  <a:gd name="T1" fmla="*/ 12 h 14"/>
                  <a:gd name="T2" fmla="*/ 8 w 12"/>
                  <a:gd name="T3" fmla="*/ 3 h 14"/>
                  <a:gd name="T4" fmla="*/ 8 w 12"/>
                  <a:gd name="T5" fmla="*/ 0 h 14"/>
                  <a:gd name="T6" fmla="*/ 0 w 12"/>
                  <a:gd name="T7" fmla="*/ 14 h 14"/>
                  <a:gd name="T8" fmla="*/ 12 w 12"/>
                  <a:gd name="T9" fmla="*/ 14 h 14"/>
                  <a:gd name="T10" fmla="*/ 12 w 12"/>
                  <a:gd name="T11" fmla="*/ 12 h 14"/>
                  <a:gd name="T12" fmla="*/ 3 w 12"/>
                  <a:gd name="T1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3" y="12"/>
                    </a:moveTo>
                    <a:lnTo>
                      <a:pt x="8" y="3"/>
                    </a:lnTo>
                    <a:lnTo>
                      <a:pt x="8" y="0"/>
                    </a:lnTo>
                    <a:lnTo>
                      <a:pt x="0" y="14"/>
                    </a:lnTo>
                    <a:lnTo>
                      <a:pt x="12" y="14"/>
                    </a:lnTo>
                    <a:lnTo>
                      <a:pt x="12" y="12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ja-JP" altLang="en-US"/>
              </a:p>
            </p:txBody>
          </p:sp>
        </p:grpSp>
        <p:grpSp>
          <p:nvGrpSpPr>
            <p:cNvPr id="42" name="Group 344"/>
            <p:cNvGrpSpPr>
              <a:grpSpLocks/>
            </p:cNvGrpSpPr>
            <p:nvPr/>
          </p:nvGrpSpPr>
          <p:grpSpPr bwMode="auto">
            <a:xfrm>
              <a:off x="1077443" y="3125442"/>
              <a:ext cx="186453" cy="247464"/>
              <a:chOff x="1256" y="2463"/>
              <a:chExt cx="133" cy="174"/>
            </a:xfrm>
          </p:grpSpPr>
          <p:pic>
            <p:nvPicPr>
              <p:cNvPr id="47" name="Picture 342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56" y="2463"/>
                <a:ext cx="133" cy="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8" name="Picture 343"/>
              <p:cNvPicPr>
                <a:picLocks noChangeAspect="1" noChangeArrowheads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256" y="2463"/>
                <a:ext cx="133" cy="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43" name="Rectangle 345"/>
            <p:cNvSpPr>
              <a:spLocks noChangeArrowheads="1"/>
            </p:cNvSpPr>
            <p:nvPr/>
          </p:nvSpPr>
          <p:spPr bwMode="auto">
            <a:xfrm>
              <a:off x="560140" y="3129708"/>
              <a:ext cx="402346" cy="248887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4" name="Rectangle 346"/>
            <p:cNvSpPr>
              <a:spLocks noChangeArrowheads="1"/>
            </p:cNvSpPr>
            <p:nvPr/>
          </p:nvSpPr>
          <p:spPr bwMode="auto">
            <a:xfrm>
              <a:off x="962487" y="3131131"/>
              <a:ext cx="402346" cy="248887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5" name="Rectangle 347"/>
            <p:cNvSpPr>
              <a:spLocks noChangeArrowheads="1"/>
            </p:cNvSpPr>
            <p:nvPr/>
          </p:nvSpPr>
          <p:spPr bwMode="auto">
            <a:xfrm>
              <a:off x="561542" y="3381439"/>
              <a:ext cx="402346" cy="250309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  <p:sp>
          <p:nvSpPr>
            <p:cNvPr id="46" name="Rectangle 348"/>
            <p:cNvSpPr>
              <a:spLocks noChangeArrowheads="1"/>
            </p:cNvSpPr>
            <p:nvPr/>
          </p:nvSpPr>
          <p:spPr bwMode="auto">
            <a:xfrm>
              <a:off x="963889" y="3382861"/>
              <a:ext cx="400945" cy="250309"/>
            </a:xfrm>
            <a:prstGeom prst="rect">
              <a:avLst/>
            </a:prstGeom>
            <a:noFill/>
            <a:ln w="952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ja-JP" altLang="en-US"/>
            </a:p>
          </p:txBody>
        </p:sp>
      </p:grpSp>
      <p:sp>
        <p:nvSpPr>
          <p:cNvPr id="154" name="Rectangle 754"/>
          <p:cNvSpPr>
            <a:spLocks noChangeArrowheads="1"/>
          </p:cNvSpPr>
          <p:nvPr/>
        </p:nvSpPr>
        <p:spPr bwMode="auto">
          <a:xfrm>
            <a:off x="4890809" y="4215564"/>
            <a:ext cx="88320" cy="1436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1pPr>
            <a:lvl2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2pPr>
            <a:lvl3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3pPr>
            <a:lvl4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4pPr>
            <a:lvl5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ja-JP" altLang="ja-JP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ＭＳ Ｐゴシック" pitchFamily="50" charset="-128"/>
                <a:ea typeface="ＭＳ Ｐゴシック" pitchFamily="50" charset="-128"/>
                <a:cs typeface="ＭＳ Ｐゴシック" pitchFamily="50" charset="-128"/>
              </a:rPr>
              <a:t> </a:t>
            </a:r>
            <a:endParaRPr kumimoji="1" lang="ja-JP" altLang="ja-JP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  <a:cs typeface="ＭＳ Ｐゴシック" pitchFamily="50" charset="-128"/>
            </a:endParaRPr>
          </a:p>
        </p:txBody>
      </p:sp>
      <p:sp>
        <p:nvSpPr>
          <p:cNvPr id="155" name="Rectangle 755"/>
          <p:cNvSpPr>
            <a:spLocks noChangeArrowheads="1"/>
          </p:cNvSpPr>
          <p:nvPr/>
        </p:nvSpPr>
        <p:spPr bwMode="auto">
          <a:xfrm>
            <a:off x="4890809" y="4380540"/>
            <a:ext cx="88320" cy="1436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1pPr>
            <a:lvl2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2pPr>
            <a:lvl3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3pPr>
            <a:lvl4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4pPr>
            <a:lvl5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ja-JP" altLang="ja-JP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ＭＳ Ｐゴシック" pitchFamily="50" charset="-128"/>
                <a:ea typeface="ＭＳ Ｐゴシック" pitchFamily="50" charset="-128"/>
                <a:cs typeface="ＭＳ Ｐゴシック" pitchFamily="50" charset="-128"/>
              </a:rPr>
              <a:t> </a:t>
            </a:r>
            <a:endParaRPr kumimoji="1" lang="ja-JP" altLang="ja-JP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  <a:cs typeface="ＭＳ Ｐゴシック" pitchFamily="50" charset="-128"/>
            </a:endParaRPr>
          </a:p>
        </p:txBody>
      </p:sp>
      <p:sp>
        <p:nvSpPr>
          <p:cNvPr id="156" name="Rectangle 756"/>
          <p:cNvSpPr>
            <a:spLocks noChangeArrowheads="1"/>
          </p:cNvSpPr>
          <p:nvPr/>
        </p:nvSpPr>
        <p:spPr bwMode="auto">
          <a:xfrm>
            <a:off x="4890809" y="4545516"/>
            <a:ext cx="88320" cy="1436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1pPr>
            <a:lvl2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2pPr>
            <a:lvl3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3pPr>
            <a:lvl4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4pPr>
            <a:lvl5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ja-JP" altLang="ja-JP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ＭＳ Ｐゴシック" pitchFamily="50" charset="-128"/>
                <a:ea typeface="ＭＳ Ｐゴシック" pitchFamily="50" charset="-128"/>
                <a:cs typeface="ＭＳ Ｐゴシック" pitchFamily="50" charset="-128"/>
              </a:rPr>
              <a:t> </a:t>
            </a:r>
            <a:endParaRPr kumimoji="1" lang="ja-JP" altLang="ja-JP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  <a:cs typeface="ＭＳ Ｐゴシック" pitchFamily="50" charset="-128"/>
            </a:endParaRPr>
          </a:p>
        </p:txBody>
      </p:sp>
      <p:sp>
        <p:nvSpPr>
          <p:cNvPr id="157" name="Rectangle 757"/>
          <p:cNvSpPr>
            <a:spLocks noChangeArrowheads="1"/>
          </p:cNvSpPr>
          <p:nvPr/>
        </p:nvSpPr>
        <p:spPr bwMode="auto">
          <a:xfrm>
            <a:off x="4890809" y="4711915"/>
            <a:ext cx="88320" cy="1436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1pPr>
            <a:lvl2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2pPr>
            <a:lvl3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3pPr>
            <a:lvl4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4pPr>
            <a:lvl5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ja-JP" altLang="ja-JP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ＭＳ Ｐゴシック" pitchFamily="50" charset="-128"/>
                <a:ea typeface="ＭＳ Ｐゴシック" pitchFamily="50" charset="-128"/>
                <a:cs typeface="ＭＳ Ｐゴシック" pitchFamily="50" charset="-128"/>
              </a:rPr>
              <a:t> </a:t>
            </a:r>
            <a:endParaRPr kumimoji="1" lang="ja-JP" altLang="ja-JP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  <a:cs typeface="ＭＳ Ｐゴシック" pitchFamily="50" charset="-128"/>
            </a:endParaRPr>
          </a:p>
        </p:txBody>
      </p:sp>
      <p:pic>
        <p:nvPicPr>
          <p:cNvPr id="158" name="Picture 100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1540" y="4162943"/>
            <a:ext cx="874789" cy="7096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8" name="Rectangle 1003"/>
          <p:cNvSpPr>
            <a:spLocks noChangeArrowheads="1"/>
          </p:cNvSpPr>
          <p:nvPr/>
        </p:nvSpPr>
        <p:spPr bwMode="auto">
          <a:xfrm>
            <a:off x="4287990" y="4259653"/>
            <a:ext cx="803292" cy="503461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/>
          </a:p>
        </p:txBody>
      </p:sp>
      <p:sp>
        <p:nvSpPr>
          <p:cNvPr id="169" name="Rectangle 1004"/>
          <p:cNvSpPr>
            <a:spLocks noChangeArrowheads="1"/>
          </p:cNvSpPr>
          <p:nvPr/>
        </p:nvSpPr>
        <p:spPr bwMode="auto">
          <a:xfrm>
            <a:off x="4287990" y="4259653"/>
            <a:ext cx="803292" cy="503461"/>
          </a:xfrm>
          <a:prstGeom prst="rect">
            <a:avLst/>
          </a:prstGeom>
          <a:noFill/>
          <a:ln w="9525" cap="rnd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/>
          </a:p>
        </p:txBody>
      </p:sp>
      <p:pic>
        <p:nvPicPr>
          <p:cNvPr id="160" name="Picture 1007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87990" y="4387652"/>
            <a:ext cx="413563" cy="2588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6" name="Rectangle 1008"/>
          <p:cNvSpPr>
            <a:spLocks noChangeArrowheads="1"/>
          </p:cNvSpPr>
          <p:nvPr/>
        </p:nvSpPr>
        <p:spPr bwMode="auto">
          <a:xfrm>
            <a:off x="4691738" y="4394762"/>
            <a:ext cx="400945" cy="251731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/>
          </a:p>
        </p:txBody>
      </p:sp>
      <p:sp>
        <p:nvSpPr>
          <p:cNvPr id="167" name="Rectangle 1009"/>
          <p:cNvSpPr>
            <a:spLocks noChangeArrowheads="1"/>
          </p:cNvSpPr>
          <p:nvPr/>
        </p:nvSpPr>
        <p:spPr bwMode="auto">
          <a:xfrm>
            <a:off x="4691738" y="4394762"/>
            <a:ext cx="400945" cy="251731"/>
          </a:xfrm>
          <a:prstGeom prst="rect">
            <a:avLst/>
          </a:prstGeom>
          <a:noFill/>
          <a:ln w="9525" cap="rnd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/>
          </a:p>
        </p:txBody>
      </p:sp>
      <p:sp>
        <p:nvSpPr>
          <p:cNvPr id="162" name="Rectangle 1011"/>
          <p:cNvSpPr>
            <a:spLocks noChangeArrowheads="1"/>
          </p:cNvSpPr>
          <p:nvPr/>
        </p:nvSpPr>
        <p:spPr bwMode="auto">
          <a:xfrm>
            <a:off x="4775853" y="4454495"/>
            <a:ext cx="91124" cy="1763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1pPr>
            <a:lvl2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2pPr>
            <a:lvl3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3pPr>
            <a:lvl4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4pPr>
            <a:lvl5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ja-JP" altLang="ja-JP" sz="11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Century" pitchFamily="18" charset="0"/>
                <a:ea typeface="ＭＳ Ｐゴシック" pitchFamily="50" charset="-128"/>
                <a:cs typeface="ＭＳ Ｐゴシック" pitchFamily="50" charset="-128"/>
              </a:rPr>
              <a:t> </a:t>
            </a:r>
            <a:endParaRPr kumimoji="1" lang="ja-JP" altLang="ja-JP" sz="1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  <a:cs typeface="ＭＳ Ｐゴシック" pitchFamily="50" charset="-128"/>
            </a:endParaRPr>
          </a:p>
        </p:txBody>
      </p:sp>
      <p:pic>
        <p:nvPicPr>
          <p:cNvPr id="164" name="Picture 1012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12302" y="4410407"/>
            <a:ext cx="151406" cy="2261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5" name="Picture 1013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12302" y="4410407"/>
            <a:ext cx="151406" cy="2261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1" name="Rectangle 473"/>
          <p:cNvSpPr>
            <a:spLocks noChangeArrowheads="1"/>
          </p:cNvSpPr>
          <p:nvPr/>
        </p:nvSpPr>
        <p:spPr bwMode="auto">
          <a:xfrm>
            <a:off x="3429749" y="4105099"/>
            <a:ext cx="88320" cy="1436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1pPr>
            <a:lvl2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2pPr>
            <a:lvl3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3pPr>
            <a:lvl4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4pPr>
            <a:lvl5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ja-JP" altLang="ja-JP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ＭＳ Ｐゴシック" pitchFamily="50" charset="-128"/>
                <a:ea typeface="ＭＳ Ｐゴシック" pitchFamily="50" charset="-128"/>
                <a:cs typeface="ＭＳ Ｐゴシック" pitchFamily="50" charset="-128"/>
              </a:rPr>
              <a:t> </a:t>
            </a:r>
            <a:endParaRPr kumimoji="1" lang="ja-JP" altLang="ja-JP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  <a:cs typeface="ＭＳ Ｐゴシック" pitchFamily="50" charset="-128"/>
            </a:endParaRPr>
          </a:p>
        </p:txBody>
      </p:sp>
      <p:sp>
        <p:nvSpPr>
          <p:cNvPr id="172" name="Rectangle 474"/>
          <p:cNvSpPr>
            <a:spLocks noChangeArrowheads="1"/>
          </p:cNvSpPr>
          <p:nvPr/>
        </p:nvSpPr>
        <p:spPr bwMode="auto">
          <a:xfrm>
            <a:off x="3429749" y="4270075"/>
            <a:ext cx="88320" cy="1436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1pPr>
            <a:lvl2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2pPr>
            <a:lvl3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3pPr>
            <a:lvl4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4pPr>
            <a:lvl5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ja-JP" altLang="ja-JP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ＭＳ Ｐゴシック" pitchFamily="50" charset="-128"/>
                <a:ea typeface="ＭＳ Ｐゴシック" pitchFamily="50" charset="-128"/>
                <a:cs typeface="ＭＳ Ｐゴシック" pitchFamily="50" charset="-128"/>
              </a:rPr>
              <a:t> </a:t>
            </a:r>
            <a:endParaRPr kumimoji="1" lang="ja-JP" altLang="ja-JP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  <a:cs typeface="ＭＳ Ｐゴシック" pitchFamily="50" charset="-128"/>
            </a:endParaRPr>
          </a:p>
        </p:txBody>
      </p:sp>
      <p:sp>
        <p:nvSpPr>
          <p:cNvPr id="173" name="Rectangle 475"/>
          <p:cNvSpPr>
            <a:spLocks noChangeArrowheads="1"/>
          </p:cNvSpPr>
          <p:nvPr/>
        </p:nvSpPr>
        <p:spPr bwMode="auto">
          <a:xfrm>
            <a:off x="3429749" y="4436473"/>
            <a:ext cx="88320" cy="1436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1pPr>
            <a:lvl2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2pPr>
            <a:lvl3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3pPr>
            <a:lvl4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4pPr>
            <a:lvl5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ja-JP" altLang="ja-JP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ＭＳ Ｐゴシック" pitchFamily="50" charset="-128"/>
                <a:ea typeface="ＭＳ Ｐゴシック" pitchFamily="50" charset="-128"/>
                <a:cs typeface="ＭＳ Ｐゴシック" pitchFamily="50" charset="-128"/>
              </a:rPr>
              <a:t> </a:t>
            </a:r>
            <a:endParaRPr kumimoji="1" lang="ja-JP" altLang="ja-JP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  <a:cs typeface="ＭＳ Ｐゴシック" pitchFamily="50" charset="-128"/>
            </a:endParaRPr>
          </a:p>
        </p:txBody>
      </p:sp>
      <p:sp>
        <p:nvSpPr>
          <p:cNvPr id="174" name="Rectangle 476"/>
          <p:cNvSpPr>
            <a:spLocks noChangeArrowheads="1"/>
          </p:cNvSpPr>
          <p:nvPr/>
        </p:nvSpPr>
        <p:spPr bwMode="auto">
          <a:xfrm>
            <a:off x="3429749" y="4602872"/>
            <a:ext cx="88320" cy="1436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1pPr>
            <a:lvl2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2pPr>
            <a:lvl3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3pPr>
            <a:lvl4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4pPr>
            <a:lvl5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ja-JP" altLang="ja-JP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ＭＳ Ｐゴシック" pitchFamily="50" charset="-128"/>
                <a:ea typeface="ＭＳ Ｐゴシック" pitchFamily="50" charset="-128"/>
                <a:cs typeface="ＭＳ Ｐゴシック" pitchFamily="50" charset="-128"/>
              </a:rPr>
              <a:t> </a:t>
            </a:r>
            <a:endParaRPr kumimoji="1" lang="ja-JP" altLang="ja-JP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  <a:cs typeface="ＭＳ Ｐゴシック" pitchFamily="50" charset="-128"/>
            </a:endParaRPr>
          </a:p>
        </p:txBody>
      </p:sp>
      <p:sp>
        <p:nvSpPr>
          <p:cNvPr id="175" name="Rectangle 477"/>
          <p:cNvSpPr>
            <a:spLocks noChangeArrowheads="1"/>
          </p:cNvSpPr>
          <p:nvPr/>
        </p:nvSpPr>
        <p:spPr bwMode="auto">
          <a:xfrm>
            <a:off x="3429749" y="4767848"/>
            <a:ext cx="88320" cy="1436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1pPr>
            <a:lvl2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2pPr>
            <a:lvl3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3pPr>
            <a:lvl4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4pPr>
            <a:lvl5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ja-JP" altLang="ja-JP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ＭＳ Ｐゴシック" pitchFamily="50" charset="-128"/>
                <a:ea typeface="ＭＳ Ｐゴシック" pitchFamily="50" charset="-128"/>
                <a:cs typeface="ＭＳ Ｐゴシック" pitchFamily="50" charset="-128"/>
              </a:rPr>
              <a:t> </a:t>
            </a:r>
            <a:endParaRPr kumimoji="1" lang="ja-JP" altLang="ja-JP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  <a:cs typeface="ＭＳ Ｐゴシック" pitchFamily="50" charset="-128"/>
            </a:endParaRPr>
          </a:p>
        </p:txBody>
      </p:sp>
      <p:sp>
        <p:nvSpPr>
          <p:cNvPr id="176" name="Rectangle 752"/>
          <p:cNvSpPr>
            <a:spLocks noChangeArrowheads="1"/>
          </p:cNvSpPr>
          <p:nvPr/>
        </p:nvSpPr>
        <p:spPr bwMode="auto">
          <a:xfrm>
            <a:off x="3729056" y="4587201"/>
            <a:ext cx="88320" cy="1436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1pPr>
            <a:lvl2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2pPr>
            <a:lvl3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3pPr>
            <a:lvl4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4pPr>
            <a:lvl5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ja-JP" altLang="ja-JP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ＭＳ Ｐゴシック" pitchFamily="50" charset="-128"/>
                <a:ea typeface="ＭＳ Ｐゴシック" pitchFamily="50" charset="-128"/>
                <a:cs typeface="ＭＳ Ｐゴシック" pitchFamily="50" charset="-128"/>
              </a:rPr>
              <a:t> </a:t>
            </a:r>
            <a:endParaRPr kumimoji="1" lang="ja-JP" altLang="ja-JP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  <a:cs typeface="ＭＳ Ｐゴシック" pitchFamily="50" charset="-128"/>
            </a:endParaRPr>
          </a:p>
        </p:txBody>
      </p:sp>
      <p:sp>
        <p:nvSpPr>
          <p:cNvPr id="177" name="Rectangle 753"/>
          <p:cNvSpPr>
            <a:spLocks noChangeArrowheads="1"/>
          </p:cNvSpPr>
          <p:nvPr/>
        </p:nvSpPr>
        <p:spPr bwMode="auto">
          <a:xfrm>
            <a:off x="3729056" y="4753600"/>
            <a:ext cx="88320" cy="1436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1pPr>
            <a:lvl2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2pPr>
            <a:lvl3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3pPr>
            <a:lvl4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4pPr>
            <a:lvl5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ja-JP" altLang="ja-JP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ＭＳ Ｐゴシック" pitchFamily="50" charset="-128"/>
                <a:ea typeface="ＭＳ Ｐゴシック" pitchFamily="50" charset="-128"/>
                <a:cs typeface="ＭＳ Ｐゴシック" pitchFamily="50" charset="-128"/>
              </a:rPr>
              <a:t> </a:t>
            </a:r>
            <a:endParaRPr kumimoji="1" lang="ja-JP" altLang="ja-JP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  <a:cs typeface="ＭＳ Ｐゴシック" pitchFamily="50" charset="-128"/>
            </a:endParaRPr>
          </a:p>
        </p:txBody>
      </p:sp>
      <p:pic>
        <p:nvPicPr>
          <p:cNvPr id="178" name="Picture 101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89787" y="4177605"/>
            <a:ext cx="874789" cy="7082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8" name="Rectangle 1016"/>
          <p:cNvSpPr>
            <a:spLocks noChangeArrowheads="1"/>
          </p:cNvSpPr>
          <p:nvPr/>
        </p:nvSpPr>
        <p:spPr bwMode="auto">
          <a:xfrm>
            <a:off x="3126237" y="4274315"/>
            <a:ext cx="803292" cy="50204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/>
          </a:p>
        </p:txBody>
      </p:sp>
      <p:sp>
        <p:nvSpPr>
          <p:cNvPr id="189" name="Rectangle 1017"/>
          <p:cNvSpPr>
            <a:spLocks noChangeArrowheads="1"/>
          </p:cNvSpPr>
          <p:nvPr/>
        </p:nvSpPr>
        <p:spPr bwMode="auto">
          <a:xfrm>
            <a:off x="3126237" y="4274315"/>
            <a:ext cx="803292" cy="502040"/>
          </a:xfrm>
          <a:prstGeom prst="rect">
            <a:avLst/>
          </a:prstGeom>
          <a:noFill/>
          <a:ln w="9525" cap="rnd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/>
          </a:p>
        </p:txBody>
      </p:sp>
      <p:pic>
        <p:nvPicPr>
          <p:cNvPr id="180" name="Picture 1020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6237" y="4341159"/>
            <a:ext cx="607026" cy="3797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6" name="Rectangle 1021"/>
          <p:cNvSpPr>
            <a:spLocks noChangeArrowheads="1"/>
          </p:cNvSpPr>
          <p:nvPr/>
        </p:nvSpPr>
        <p:spPr bwMode="auto">
          <a:xfrm>
            <a:off x="3724850" y="4314137"/>
            <a:ext cx="200473" cy="125154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/>
          </a:p>
        </p:txBody>
      </p:sp>
      <p:sp>
        <p:nvSpPr>
          <p:cNvPr id="187" name="Rectangle 1022"/>
          <p:cNvSpPr>
            <a:spLocks noChangeArrowheads="1"/>
          </p:cNvSpPr>
          <p:nvPr/>
        </p:nvSpPr>
        <p:spPr bwMode="auto">
          <a:xfrm>
            <a:off x="3724850" y="4314137"/>
            <a:ext cx="200473" cy="125154"/>
          </a:xfrm>
          <a:prstGeom prst="rect">
            <a:avLst/>
          </a:prstGeom>
          <a:noFill/>
          <a:ln w="9525" cap="rnd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/>
          </a:p>
        </p:txBody>
      </p:sp>
      <p:sp>
        <p:nvSpPr>
          <p:cNvPr id="182" name="Rectangle 1024"/>
          <p:cNvSpPr>
            <a:spLocks noChangeArrowheads="1"/>
          </p:cNvSpPr>
          <p:nvPr/>
        </p:nvSpPr>
        <p:spPr bwMode="auto">
          <a:xfrm>
            <a:off x="3810366" y="4373870"/>
            <a:ext cx="91124" cy="1763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1pPr>
            <a:lvl2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2pPr>
            <a:lvl3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3pPr>
            <a:lvl4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4pPr>
            <a:lvl5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ja-JP" altLang="ja-JP" sz="11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entury" pitchFamily="18" charset="0"/>
                <a:ea typeface="ＭＳ Ｐゴシック" pitchFamily="50" charset="-128"/>
                <a:cs typeface="ＭＳ Ｐゴシック" pitchFamily="50" charset="-128"/>
              </a:rPr>
              <a:t> </a:t>
            </a:r>
            <a:endParaRPr kumimoji="1" lang="ja-JP" altLang="ja-JP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  <a:cs typeface="ＭＳ Ｐゴシック" pitchFamily="50" charset="-128"/>
            </a:endParaRPr>
          </a:p>
        </p:txBody>
      </p:sp>
      <p:pic>
        <p:nvPicPr>
          <p:cNvPr id="184" name="Picture 1025"/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85132" y="4324093"/>
            <a:ext cx="75703" cy="1109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5" name="Picture 1026"/>
          <p:cNvPicPr>
            <a:picLocks noChangeAspect="1" noChangeArrowheads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85132" y="4324093"/>
            <a:ext cx="75703" cy="1109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1" name="Picture 115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93196" y="5009375"/>
            <a:ext cx="874789" cy="7096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2" name="Rectangle 1154"/>
          <p:cNvSpPr>
            <a:spLocks noChangeArrowheads="1"/>
          </p:cNvSpPr>
          <p:nvPr/>
        </p:nvSpPr>
        <p:spPr bwMode="auto">
          <a:xfrm>
            <a:off x="3119832" y="5107508"/>
            <a:ext cx="804694" cy="50204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13" name="Rectangle 1155"/>
          <p:cNvSpPr>
            <a:spLocks noChangeArrowheads="1"/>
          </p:cNvSpPr>
          <p:nvPr/>
        </p:nvSpPr>
        <p:spPr bwMode="auto">
          <a:xfrm>
            <a:off x="3119832" y="5107508"/>
            <a:ext cx="804694" cy="502040"/>
          </a:xfrm>
          <a:prstGeom prst="rect">
            <a:avLst/>
          </a:prstGeom>
          <a:noFill/>
          <a:ln w="9525" cap="rnd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10" name="Rectangle 1158"/>
          <p:cNvSpPr>
            <a:spLocks noChangeArrowheads="1"/>
          </p:cNvSpPr>
          <p:nvPr/>
        </p:nvSpPr>
        <p:spPr bwMode="auto">
          <a:xfrm>
            <a:off x="3722651" y="5137374"/>
            <a:ext cx="201874" cy="123733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11" name="Rectangle 1159"/>
          <p:cNvSpPr>
            <a:spLocks noChangeArrowheads="1"/>
          </p:cNvSpPr>
          <p:nvPr/>
        </p:nvSpPr>
        <p:spPr bwMode="auto">
          <a:xfrm>
            <a:off x="3722651" y="5137374"/>
            <a:ext cx="201874" cy="123733"/>
          </a:xfrm>
          <a:prstGeom prst="rect">
            <a:avLst/>
          </a:prstGeom>
          <a:noFill/>
          <a:ln w="9525" cap="rnd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194" name="Rectangle 1161"/>
          <p:cNvSpPr>
            <a:spLocks noChangeArrowheads="1"/>
          </p:cNvSpPr>
          <p:nvPr/>
        </p:nvSpPr>
        <p:spPr bwMode="auto">
          <a:xfrm>
            <a:off x="3808168" y="5195685"/>
            <a:ext cx="36870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1pPr>
            <a:lvl2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2pPr>
            <a:lvl3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3pPr>
            <a:lvl4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4pPr>
            <a:lvl5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ja-JP" altLang="ja-JP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entury" pitchFamily="18" charset="0"/>
                <a:ea typeface="ＭＳ Ｐゴシック" pitchFamily="50" charset="-128"/>
                <a:cs typeface="ＭＳ Ｐゴシック" pitchFamily="50" charset="-128"/>
              </a:rPr>
              <a:t> </a:t>
            </a:r>
            <a:endParaRPr kumimoji="1" lang="ja-JP" altLang="ja-JP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  <a:cs typeface="ＭＳ Ｐゴシック" pitchFamily="50" charset="-128"/>
            </a:endParaRPr>
          </a:p>
        </p:txBody>
      </p:sp>
      <p:pic>
        <p:nvPicPr>
          <p:cNvPr id="308" name="Picture 1162"/>
          <p:cNvPicPr>
            <a:picLocks noChangeAspect="1" noChangeArrowheads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84335" y="5144485"/>
            <a:ext cx="75703" cy="1123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9" name="Picture 1163"/>
          <p:cNvPicPr>
            <a:picLocks noChangeAspect="1" noChangeArrowheads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84335" y="5144485"/>
            <a:ext cx="75703" cy="1123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6" name="Rectangle 1165"/>
          <p:cNvSpPr>
            <a:spLocks noChangeArrowheads="1"/>
          </p:cNvSpPr>
          <p:nvPr/>
        </p:nvSpPr>
        <p:spPr bwMode="auto">
          <a:xfrm>
            <a:off x="3117028" y="5177195"/>
            <a:ext cx="602819" cy="378307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07" name="Rectangle 1166"/>
          <p:cNvSpPr>
            <a:spLocks noChangeArrowheads="1"/>
          </p:cNvSpPr>
          <p:nvPr/>
        </p:nvSpPr>
        <p:spPr bwMode="auto">
          <a:xfrm>
            <a:off x="3117028" y="5177195"/>
            <a:ext cx="602819" cy="378307"/>
          </a:xfrm>
          <a:prstGeom prst="rect">
            <a:avLst/>
          </a:prstGeom>
          <a:noFill/>
          <a:ln w="9525" cap="rnd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59" name="Freeform 1169"/>
          <p:cNvSpPr>
            <a:spLocks/>
          </p:cNvSpPr>
          <p:nvPr/>
        </p:nvSpPr>
        <p:spPr bwMode="auto">
          <a:xfrm>
            <a:off x="3337128" y="5444571"/>
            <a:ext cx="46263" cy="55466"/>
          </a:xfrm>
          <a:custGeom>
            <a:avLst/>
            <a:gdLst>
              <a:gd name="T0" fmla="*/ 0 w 33"/>
              <a:gd name="T1" fmla="*/ 2 h 39"/>
              <a:gd name="T2" fmla="*/ 1 w 33"/>
              <a:gd name="T3" fmla="*/ 1 h 39"/>
              <a:gd name="T4" fmla="*/ 2 w 33"/>
              <a:gd name="T5" fmla="*/ 1 h 39"/>
              <a:gd name="T6" fmla="*/ 4 w 33"/>
              <a:gd name="T7" fmla="*/ 0 h 39"/>
              <a:gd name="T8" fmla="*/ 6 w 33"/>
              <a:gd name="T9" fmla="*/ 0 h 39"/>
              <a:gd name="T10" fmla="*/ 8 w 33"/>
              <a:gd name="T11" fmla="*/ 0 h 39"/>
              <a:gd name="T12" fmla="*/ 10 w 33"/>
              <a:gd name="T13" fmla="*/ 0 h 39"/>
              <a:gd name="T14" fmla="*/ 12 w 33"/>
              <a:gd name="T15" fmla="*/ 1 h 39"/>
              <a:gd name="T16" fmla="*/ 15 w 33"/>
              <a:gd name="T17" fmla="*/ 1 h 39"/>
              <a:gd name="T18" fmla="*/ 17 w 33"/>
              <a:gd name="T19" fmla="*/ 1 h 39"/>
              <a:gd name="T20" fmla="*/ 19 w 33"/>
              <a:gd name="T21" fmla="*/ 2 h 39"/>
              <a:gd name="T22" fmla="*/ 21 w 33"/>
              <a:gd name="T23" fmla="*/ 2 h 39"/>
              <a:gd name="T24" fmla="*/ 23 w 33"/>
              <a:gd name="T25" fmla="*/ 3 h 39"/>
              <a:gd name="T26" fmla="*/ 25 w 33"/>
              <a:gd name="T27" fmla="*/ 3 h 39"/>
              <a:gd name="T28" fmla="*/ 26 w 33"/>
              <a:gd name="T29" fmla="*/ 3 h 39"/>
              <a:gd name="T30" fmla="*/ 27 w 33"/>
              <a:gd name="T31" fmla="*/ 4 h 39"/>
              <a:gd name="T32" fmla="*/ 27 w 33"/>
              <a:gd name="T33" fmla="*/ 4 h 39"/>
              <a:gd name="T34" fmla="*/ 27 w 33"/>
              <a:gd name="T35" fmla="*/ 4 h 39"/>
              <a:gd name="T36" fmla="*/ 27 w 33"/>
              <a:gd name="T37" fmla="*/ 3 h 39"/>
              <a:gd name="T38" fmla="*/ 27 w 33"/>
              <a:gd name="T39" fmla="*/ 3 h 39"/>
              <a:gd name="T40" fmla="*/ 28 w 33"/>
              <a:gd name="T41" fmla="*/ 3 h 39"/>
              <a:gd name="T42" fmla="*/ 28 w 33"/>
              <a:gd name="T43" fmla="*/ 2 h 39"/>
              <a:gd name="T44" fmla="*/ 28 w 33"/>
              <a:gd name="T45" fmla="*/ 2 h 39"/>
              <a:gd name="T46" fmla="*/ 29 w 33"/>
              <a:gd name="T47" fmla="*/ 2 h 39"/>
              <a:gd name="T48" fmla="*/ 30 w 33"/>
              <a:gd name="T49" fmla="*/ 2 h 39"/>
              <a:gd name="T50" fmla="*/ 31 w 33"/>
              <a:gd name="T51" fmla="*/ 2 h 39"/>
              <a:gd name="T52" fmla="*/ 31 w 33"/>
              <a:gd name="T53" fmla="*/ 2 h 39"/>
              <a:gd name="T54" fmla="*/ 32 w 33"/>
              <a:gd name="T55" fmla="*/ 2 h 39"/>
              <a:gd name="T56" fmla="*/ 32 w 33"/>
              <a:gd name="T57" fmla="*/ 3 h 39"/>
              <a:gd name="T58" fmla="*/ 32 w 33"/>
              <a:gd name="T59" fmla="*/ 3 h 39"/>
              <a:gd name="T60" fmla="*/ 33 w 33"/>
              <a:gd name="T61" fmla="*/ 3 h 39"/>
              <a:gd name="T62" fmla="*/ 33 w 33"/>
              <a:gd name="T63" fmla="*/ 3 h 39"/>
              <a:gd name="T64" fmla="*/ 33 w 33"/>
              <a:gd name="T65" fmla="*/ 3 h 39"/>
              <a:gd name="T66" fmla="*/ 33 w 33"/>
              <a:gd name="T67" fmla="*/ 39 h 39"/>
              <a:gd name="T68" fmla="*/ 27 w 33"/>
              <a:gd name="T69" fmla="*/ 39 h 39"/>
              <a:gd name="T70" fmla="*/ 27 w 33"/>
              <a:gd name="T71" fmla="*/ 37 h 39"/>
              <a:gd name="T72" fmla="*/ 27 w 33"/>
              <a:gd name="T73" fmla="*/ 31 h 39"/>
              <a:gd name="T74" fmla="*/ 27 w 33"/>
              <a:gd name="T75" fmla="*/ 26 h 39"/>
              <a:gd name="T76" fmla="*/ 27 w 33"/>
              <a:gd name="T77" fmla="*/ 23 h 39"/>
              <a:gd name="T78" fmla="*/ 26 w 33"/>
              <a:gd name="T79" fmla="*/ 23 h 39"/>
              <a:gd name="T80" fmla="*/ 25 w 33"/>
              <a:gd name="T81" fmla="*/ 23 h 39"/>
              <a:gd name="T82" fmla="*/ 24 w 33"/>
              <a:gd name="T83" fmla="*/ 22 h 39"/>
              <a:gd name="T84" fmla="*/ 22 w 33"/>
              <a:gd name="T85" fmla="*/ 22 h 39"/>
              <a:gd name="T86" fmla="*/ 20 w 33"/>
              <a:gd name="T87" fmla="*/ 21 h 39"/>
              <a:gd name="T88" fmla="*/ 19 w 33"/>
              <a:gd name="T89" fmla="*/ 21 h 39"/>
              <a:gd name="T90" fmla="*/ 17 w 33"/>
              <a:gd name="T91" fmla="*/ 20 h 39"/>
              <a:gd name="T92" fmla="*/ 15 w 33"/>
              <a:gd name="T93" fmla="*/ 20 h 39"/>
              <a:gd name="T94" fmla="*/ 13 w 33"/>
              <a:gd name="T95" fmla="*/ 19 h 39"/>
              <a:gd name="T96" fmla="*/ 11 w 33"/>
              <a:gd name="T97" fmla="*/ 19 h 39"/>
              <a:gd name="T98" fmla="*/ 9 w 33"/>
              <a:gd name="T99" fmla="*/ 18 h 39"/>
              <a:gd name="T100" fmla="*/ 7 w 33"/>
              <a:gd name="T101" fmla="*/ 18 h 39"/>
              <a:gd name="T102" fmla="*/ 5 w 33"/>
              <a:gd name="T103" fmla="*/ 17 h 39"/>
              <a:gd name="T104" fmla="*/ 3 w 33"/>
              <a:gd name="T105" fmla="*/ 17 h 39"/>
              <a:gd name="T106" fmla="*/ 2 w 33"/>
              <a:gd name="T107" fmla="*/ 16 h 39"/>
              <a:gd name="T108" fmla="*/ 0 w 33"/>
              <a:gd name="T109" fmla="*/ 16 h 39"/>
              <a:gd name="T110" fmla="*/ 0 w 33"/>
              <a:gd name="T111" fmla="*/ 2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3" h="39">
                <a:moveTo>
                  <a:pt x="0" y="2"/>
                </a:moveTo>
                <a:lnTo>
                  <a:pt x="1" y="1"/>
                </a:lnTo>
                <a:lnTo>
                  <a:pt x="2" y="1"/>
                </a:lnTo>
                <a:lnTo>
                  <a:pt x="4" y="0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  <a:lnTo>
                  <a:pt x="12" y="1"/>
                </a:lnTo>
                <a:lnTo>
                  <a:pt x="15" y="1"/>
                </a:lnTo>
                <a:lnTo>
                  <a:pt x="17" y="1"/>
                </a:lnTo>
                <a:lnTo>
                  <a:pt x="19" y="2"/>
                </a:lnTo>
                <a:lnTo>
                  <a:pt x="21" y="2"/>
                </a:lnTo>
                <a:lnTo>
                  <a:pt x="23" y="3"/>
                </a:lnTo>
                <a:lnTo>
                  <a:pt x="25" y="3"/>
                </a:lnTo>
                <a:lnTo>
                  <a:pt x="26" y="3"/>
                </a:lnTo>
                <a:lnTo>
                  <a:pt x="27" y="4"/>
                </a:lnTo>
                <a:lnTo>
                  <a:pt x="27" y="4"/>
                </a:lnTo>
                <a:lnTo>
                  <a:pt x="27" y="4"/>
                </a:lnTo>
                <a:lnTo>
                  <a:pt x="27" y="3"/>
                </a:lnTo>
                <a:lnTo>
                  <a:pt x="27" y="3"/>
                </a:lnTo>
                <a:lnTo>
                  <a:pt x="28" y="3"/>
                </a:lnTo>
                <a:lnTo>
                  <a:pt x="28" y="2"/>
                </a:lnTo>
                <a:lnTo>
                  <a:pt x="28" y="2"/>
                </a:lnTo>
                <a:lnTo>
                  <a:pt x="29" y="2"/>
                </a:lnTo>
                <a:lnTo>
                  <a:pt x="30" y="2"/>
                </a:lnTo>
                <a:lnTo>
                  <a:pt x="31" y="2"/>
                </a:lnTo>
                <a:lnTo>
                  <a:pt x="31" y="2"/>
                </a:lnTo>
                <a:lnTo>
                  <a:pt x="32" y="2"/>
                </a:lnTo>
                <a:lnTo>
                  <a:pt x="32" y="3"/>
                </a:lnTo>
                <a:lnTo>
                  <a:pt x="32" y="3"/>
                </a:lnTo>
                <a:lnTo>
                  <a:pt x="33" y="3"/>
                </a:lnTo>
                <a:lnTo>
                  <a:pt x="33" y="3"/>
                </a:lnTo>
                <a:lnTo>
                  <a:pt x="33" y="3"/>
                </a:lnTo>
                <a:lnTo>
                  <a:pt x="33" y="39"/>
                </a:lnTo>
                <a:lnTo>
                  <a:pt x="27" y="39"/>
                </a:lnTo>
                <a:lnTo>
                  <a:pt x="27" y="37"/>
                </a:lnTo>
                <a:lnTo>
                  <a:pt x="27" y="31"/>
                </a:lnTo>
                <a:lnTo>
                  <a:pt x="27" y="26"/>
                </a:lnTo>
                <a:lnTo>
                  <a:pt x="27" y="23"/>
                </a:lnTo>
                <a:lnTo>
                  <a:pt x="26" y="23"/>
                </a:lnTo>
                <a:lnTo>
                  <a:pt x="25" y="23"/>
                </a:lnTo>
                <a:lnTo>
                  <a:pt x="24" y="22"/>
                </a:lnTo>
                <a:lnTo>
                  <a:pt x="22" y="22"/>
                </a:lnTo>
                <a:lnTo>
                  <a:pt x="20" y="21"/>
                </a:lnTo>
                <a:lnTo>
                  <a:pt x="19" y="21"/>
                </a:lnTo>
                <a:lnTo>
                  <a:pt x="17" y="20"/>
                </a:lnTo>
                <a:lnTo>
                  <a:pt x="15" y="20"/>
                </a:lnTo>
                <a:lnTo>
                  <a:pt x="13" y="19"/>
                </a:lnTo>
                <a:lnTo>
                  <a:pt x="11" y="19"/>
                </a:lnTo>
                <a:lnTo>
                  <a:pt x="9" y="18"/>
                </a:lnTo>
                <a:lnTo>
                  <a:pt x="7" y="18"/>
                </a:lnTo>
                <a:lnTo>
                  <a:pt x="5" y="17"/>
                </a:lnTo>
                <a:lnTo>
                  <a:pt x="3" y="17"/>
                </a:lnTo>
                <a:lnTo>
                  <a:pt x="2" y="16"/>
                </a:lnTo>
                <a:lnTo>
                  <a:pt x="0" y="16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60" name="Freeform 1170"/>
          <p:cNvSpPr>
            <a:spLocks/>
          </p:cNvSpPr>
          <p:nvPr/>
        </p:nvSpPr>
        <p:spPr bwMode="auto">
          <a:xfrm>
            <a:off x="3325913" y="5433193"/>
            <a:ext cx="25234" cy="22755"/>
          </a:xfrm>
          <a:custGeom>
            <a:avLst/>
            <a:gdLst>
              <a:gd name="T0" fmla="*/ 18 w 18"/>
              <a:gd name="T1" fmla="*/ 16 h 16"/>
              <a:gd name="T2" fmla="*/ 18 w 18"/>
              <a:gd name="T3" fmla="*/ 0 h 16"/>
              <a:gd name="T4" fmla="*/ 0 w 18"/>
              <a:gd name="T5" fmla="*/ 4 h 16"/>
              <a:gd name="T6" fmla="*/ 0 w 18"/>
              <a:gd name="T7" fmla="*/ 16 h 16"/>
              <a:gd name="T8" fmla="*/ 18 w 18"/>
              <a:gd name="T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6">
                <a:moveTo>
                  <a:pt x="18" y="16"/>
                </a:moveTo>
                <a:lnTo>
                  <a:pt x="18" y="0"/>
                </a:lnTo>
                <a:lnTo>
                  <a:pt x="0" y="4"/>
                </a:lnTo>
                <a:lnTo>
                  <a:pt x="0" y="16"/>
                </a:lnTo>
                <a:lnTo>
                  <a:pt x="18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61" name="Freeform 1171"/>
          <p:cNvSpPr>
            <a:spLocks/>
          </p:cNvSpPr>
          <p:nvPr/>
        </p:nvSpPr>
        <p:spPr bwMode="auto">
          <a:xfrm>
            <a:off x="3328716" y="5440304"/>
            <a:ext cx="19627" cy="27022"/>
          </a:xfrm>
          <a:custGeom>
            <a:avLst/>
            <a:gdLst>
              <a:gd name="T0" fmla="*/ 14 w 14"/>
              <a:gd name="T1" fmla="*/ 0 h 19"/>
              <a:gd name="T2" fmla="*/ 0 w 14"/>
              <a:gd name="T3" fmla="*/ 0 h 19"/>
              <a:gd name="T4" fmla="*/ 0 w 14"/>
              <a:gd name="T5" fmla="*/ 19 h 19"/>
              <a:gd name="T6" fmla="*/ 5 w 14"/>
              <a:gd name="T7" fmla="*/ 19 h 19"/>
              <a:gd name="T8" fmla="*/ 14 w 14"/>
              <a:gd name="T9" fmla="*/ 18 h 19"/>
              <a:gd name="T10" fmla="*/ 14 w 14"/>
              <a:gd name="T11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" h="19">
                <a:moveTo>
                  <a:pt x="14" y="0"/>
                </a:moveTo>
                <a:lnTo>
                  <a:pt x="0" y="0"/>
                </a:lnTo>
                <a:lnTo>
                  <a:pt x="0" y="19"/>
                </a:lnTo>
                <a:lnTo>
                  <a:pt x="5" y="19"/>
                </a:lnTo>
                <a:lnTo>
                  <a:pt x="14" y="18"/>
                </a:lnTo>
                <a:lnTo>
                  <a:pt x="1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62" name="Freeform 1172"/>
          <p:cNvSpPr>
            <a:spLocks/>
          </p:cNvSpPr>
          <p:nvPr/>
        </p:nvSpPr>
        <p:spPr bwMode="auto">
          <a:xfrm>
            <a:off x="3309090" y="5447415"/>
            <a:ext cx="63086" cy="49777"/>
          </a:xfrm>
          <a:custGeom>
            <a:avLst/>
            <a:gdLst>
              <a:gd name="T0" fmla="*/ 10 w 45"/>
              <a:gd name="T1" fmla="*/ 0 h 35"/>
              <a:gd name="T2" fmla="*/ 10 w 45"/>
              <a:gd name="T3" fmla="*/ 0 h 35"/>
              <a:gd name="T4" fmla="*/ 9 w 45"/>
              <a:gd name="T5" fmla="*/ 0 h 35"/>
              <a:gd name="T6" fmla="*/ 9 w 45"/>
              <a:gd name="T7" fmla="*/ 0 h 35"/>
              <a:gd name="T8" fmla="*/ 8 w 45"/>
              <a:gd name="T9" fmla="*/ 0 h 35"/>
              <a:gd name="T10" fmla="*/ 7 w 45"/>
              <a:gd name="T11" fmla="*/ 1 h 35"/>
              <a:gd name="T12" fmla="*/ 6 w 45"/>
              <a:gd name="T13" fmla="*/ 1 h 35"/>
              <a:gd name="T14" fmla="*/ 5 w 45"/>
              <a:gd name="T15" fmla="*/ 2 h 35"/>
              <a:gd name="T16" fmla="*/ 4 w 45"/>
              <a:gd name="T17" fmla="*/ 3 h 35"/>
              <a:gd name="T18" fmla="*/ 2 w 45"/>
              <a:gd name="T19" fmla="*/ 5 h 35"/>
              <a:gd name="T20" fmla="*/ 1 w 45"/>
              <a:gd name="T21" fmla="*/ 9 h 35"/>
              <a:gd name="T22" fmla="*/ 1 w 45"/>
              <a:gd name="T23" fmla="*/ 13 h 35"/>
              <a:gd name="T24" fmla="*/ 0 w 45"/>
              <a:gd name="T25" fmla="*/ 18 h 35"/>
              <a:gd name="T26" fmla="*/ 0 w 45"/>
              <a:gd name="T27" fmla="*/ 23 h 35"/>
              <a:gd name="T28" fmla="*/ 0 w 45"/>
              <a:gd name="T29" fmla="*/ 27 h 35"/>
              <a:gd name="T30" fmla="*/ 0 w 45"/>
              <a:gd name="T31" fmla="*/ 30 h 35"/>
              <a:gd name="T32" fmla="*/ 0 w 45"/>
              <a:gd name="T33" fmla="*/ 31 h 35"/>
              <a:gd name="T34" fmla="*/ 40 w 45"/>
              <a:gd name="T35" fmla="*/ 35 h 35"/>
              <a:gd name="T36" fmla="*/ 39 w 45"/>
              <a:gd name="T37" fmla="*/ 25 h 35"/>
              <a:gd name="T38" fmla="*/ 39 w 45"/>
              <a:gd name="T39" fmla="*/ 25 h 35"/>
              <a:gd name="T40" fmla="*/ 40 w 45"/>
              <a:gd name="T41" fmla="*/ 25 h 35"/>
              <a:gd name="T42" fmla="*/ 40 w 45"/>
              <a:gd name="T43" fmla="*/ 25 h 35"/>
              <a:gd name="T44" fmla="*/ 40 w 45"/>
              <a:gd name="T45" fmla="*/ 24 h 35"/>
              <a:gd name="T46" fmla="*/ 41 w 45"/>
              <a:gd name="T47" fmla="*/ 24 h 35"/>
              <a:gd name="T48" fmla="*/ 41 w 45"/>
              <a:gd name="T49" fmla="*/ 24 h 35"/>
              <a:gd name="T50" fmla="*/ 42 w 45"/>
              <a:gd name="T51" fmla="*/ 23 h 35"/>
              <a:gd name="T52" fmla="*/ 42 w 45"/>
              <a:gd name="T53" fmla="*/ 23 h 35"/>
              <a:gd name="T54" fmla="*/ 43 w 45"/>
              <a:gd name="T55" fmla="*/ 22 h 35"/>
              <a:gd name="T56" fmla="*/ 44 w 45"/>
              <a:gd name="T57" fmla="*/ 22 h 35"/>
              <a:gd name="T58" fmla="*/ 45 w 45"/>
              <a:gd name="T59" fmla="*/ 21 h 35"/>
              <a:gd name="T60" fmla="*/ 45 w 45"/>
              <a:gd name="T61" fmla="*/ 20 h 35"/>
              <a:gd name="T62" fmla="*/ 45 w 45"/>
              <a:gd name="T63" fmla="*/ 19 h 35"/>
              <a:gd name="T64" fmla="*/ 45 w 45"/>
              <a:gd name="T65" fmla="*/ 18 h 35"/>
              <a:gd name="T66" fmla="*/ 45 w 45"/>
              <a:gd name="T67" fmla="*/ 16 h 35"/>
              <a:gd name="T68" fmla="*/ 45 w 45"/>
              <a:gd name="T69" fmla="*/ 15 h 35"/>
              <a:gd name="T70" fmla="*/ 45 w 45"/>
              <a:gd name="T71" fmla="*/ 14 h 35"/>
              <a:gd name="T72" fmla="*/ 44 w 45"/>
              <a:gd name="T73" fmla="*/ 13 h 35"/>
              <a:gd name="T74" fmla="*/ 43 w 45"/>
              <a:gd name="T75" fmla="*/ 11 h 35"/>
              <a:gd name="T76" fmla="*/ 42 w 45"/>
              <a:gd name="T77" fmla="*/ 9 h 35"/>
              <a:gd name="T78" fmla="*/ 40 w 45"/>
              <a:gd name="T79" fmla="*/ 6 h 35"/>
              <a:gd name="T80" fmla="*/ 38 w 45"/>
              <a:gd name="T81" fmla="*/ 4 h 35"/>
              <a:gd name="T82" fmla="*/ 36 w 45"/>
              <a:gd name="T83" fmla="*/ 2 h 35"/>
              <a:gd name="T84" fmla="*/ 34 w 45"/>
              <a:gd name="T85" fmla="*/ 1 h 35"/>
              <a:gd name="T86" fmla="*/ 33 w 45"/>
              <a:gd name="T87" fmla="*/ 0 h 35"/>
              <a:gd name="T88" fmla="*/ 33 w 45"/>
              <a:gd name="T89" fmla="*/ 0 h 35"/>
              <a:gd name="T90" fmla="*/ 32 w 45"/>
              <a:gd name="T91" fmla="*/ 0 h 35"/>
              <a:gd name="T92" fmla="*/ 31 w 45"/>
              <a:gd name="T93" fmla="*/ 0 h 35"/>
              <a:gd name="T94" fmla="*/ 30 w 45"/>
              <a:gd name="T95" fmla="*/ 0 h 35"/>
              <a:gd name="T96" fmla="*/ 29 w 45"/>
              <a:gd name="T97" fmla="*/ 0 h 35"/>
              <a:gd name="T98" fmla="*/ 28 w 45"/>
              <a:gd name="T99" fmla="*/ 0 h 35"/>
              <a:gd name="T100" fmla="*/ 28 w 45"/>
              <a:gd name="T101" fmla="*/ 0 h 35"/>
              <a:gd name="T102" fmla="*/ 20 w 45"/>
              <a:gd name="T103" fmla="*/ 9 h 35"/>
              <a:gd name="T104" fmla="*/ 14 w 45"/>
              <a:gd name="T105" fmla="*/ 0 h 35"/>
              <a:gd name="T106" fmla="*/ 10 w 45"/>
              <a:gd name="T107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5" h="35">
                <a:moveTo>
                  <a:pt x="10" y="0"/>
                </a:moveTo>
                <a:lnTo>
                  <a:pt x="10" y="0"/>
                </a:lnTo>
                <a:lnTo>
                  <a:pt x="9" y="0"/>
                </a:lnTo>
                <a:lnTo>
                  <a:pt x="9" y="0"/>
                </a:lnTo>
                <a:lnTo>
                  <a:pt x="8" y="0"/>
                </a:lnTo>
                <a:lnTo>
                  <a:pt x="7" y="1"/>
                </a:lnTo>
                <a:lnTo>
                  <a:pt x="6" y="1"/>
                </a:lnTo>
                <a:lnTo>
                  <a:pt x="5" y="2"/>
                </a:lnTo>
                <a:lnTo>
                  <a:pt x="4" y="3"/>
                </a:lnTo>
                <a:lnTo>
                  <a:pt x="2" y="5"/>
                </a:lnTo>
                <a:lnTo>
                  <a:pt x="1" y="9"/>
                </a:lnTo>
                <a:lnTo>
                  <a:pt x="1" y="13"/>
                </a:lnTo>
                <a:lnTo>
                  <a:pt x="0" y="18"/>
                </a:lnTo>
                <a:lnTo>
                  <a:pt x="0" y="23"/>
                </a:lnTo>
                <a:lnTo>
                  <a:pt x="0" y="27"/>
                </a:lnTo>
                <a:lnTo>
                  <a:pt x="0" y="30"/>
                </a:lnTo>
                <a:lnTo>
                  <a:pt x="0" y="31"/>
                </a:lnTo>
                <a:lnTo>
                  <a:pt x="40" y="35"/>
                </a:lnTo>
                <a:lnTo>
                  <a:pt x="39" y="25"/>
                </a:lnTo>
                <a:lnTo>
                  <a:pt x="39" y="25"/>
                </a:lnTo>
                <a:lnTo>
                  <a:pt x="40" y="25"/>
                </a:lnTo>
                <a:lnTo>
                  <a:pt x="40" y="25"/>
                </a:lnTo>
                <a:lnTo>
                  <a:pt x="40" y="24"/>
                </a:lnTo>
                <a:lnTo>
                  <a:pt x="41" y="24"/>
                </a:lnTo>
                <a:lnTo>
                  <a:pt x="41" y="24"/>
                </a:lnTo>
                <a:lnTo>
                  <a:pt x="42" y="23"/>
                </a:lnTo>
                <a:lnTo>
                  <a:pt x="42" y="23"/>
                </a:lnTo>
                <a:lnTo>
                  <a:pt x="43" y="22"/>
                </a:lnTo>
                <a:lnTo>
                  <a:pt x="44" y="22"/>
                </a:lnTo>
                <a:lnTo>
                  <a:pt x="45" y="21"/>
                </a:lnTo>
                <a:lnTo>
                  <a:pt x="45" y="20"/>
                </a:lnTo>
                <a:lnTo>
                  <a:pt x="45" y="19"/>
                </a:lnTo>
                <a:lnTo>
                  <a:pt x="45" y="18"/>
                </a:lnTo>
                <a:lnTo>
                  <a:pt x="45" y="16"/>
                </a:lnTo>
                <a:lnTo>
                  <a:pt x="45" y="15"/>
                </a:lnTo>
                <a:lnTo>
                  <a:pt x="45" y="14"/>
                </a:lnTo>
                <a:lnTo>
                  <a:pt x="44" y="13"/>
                </a:lnTo>
                <a:lnTo>
                  <a:pt x="43" y="11"/>
                </a:lnTo>
                <a:lnTo>
                  <a:pt x="42" y="9"/>
                </a:lnTo>
                <a:lnTo>
                  <a:pt x="40" y="6"/>
                </a:lnTo>
                <a:lnTo>
                  <a:pt x="38" y="4"/>
                </a:lnTo>
                <a:lnTo>
                  <a:pt x="36" y="2"/>
                </a:lnTo>
                <a:lnTo>
                  <a:pt x="34" y="1"/>
                </a:lnTo>
                <a:lnTo>
                  <a:pt x="33" y="0"/>
                </a:lnTo>
                <a:lnTo>
                  <a:pt x="33" y="0"/>
                </a:lnTo>
                <a:lnTo>
                  <a:pt x="32" y="0"/>
                </a:lnTo>
                <a:lnTo>
                  <a:pt x="31" y="0"/>
                </a:lnTo>
                <a:lnTo>
                  <a:pt x="30" y="0"/>
                </a:lnTo>
                <a:lnTo>
                  <a:pt x="29" y="0"/>
                </a:lnTo>
                <a:lnTo>
                  <a:pt x="28" y="0"/>
                </a:lnTo>
                <a:lnTo>
                  <a:pt x="28" y="0"/>
                </a:lnTo>
                <a:lnTo>
                  <a:pt x="20" y="9"/>
                </a:lnTo>
                <a:lnTo>
                  <a:pt x="14" y="0"/>
                </a:lnTo>
                <a:lnTo>
                  <a:pt x="1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63" name="Freeform 1173"/>
          <p:cNvSpPr>
            <a:spLocks/>
          </p:cNvSpPr>
          <p:nvPr/>
        </p:nvSpPr>
        <p:spPr bwMode="auto">
          <a:xfrm>
            <a:off x="3311893" y="5448837"/>
            <a:ext cx="57478" cy="48355"/>
          </a:xfrm>
          <a:custGeom>
            <a:avLst/>
            <a:gdLst>
              <a:gd name="T0" fmla="*/ 0 w 41"/>
              <a:gd name="T1" fmla="*/ 30 h 34"/>
              <a:gd name="T2" fmla="*/ 0 w 41"/>
              <a:gd name="T3" fmla="*/ 21 h 34"/>
              <a:gd name="T4" fmla="*/ 0 w 41"/>
              <a:gd name="T5" fmla="*/ 15 h 34"/>
              <a:gd name="T6" fmla="*/ 0 w 41"/>
              <a:gd name="T7" fmla="*/ 10 h 34"/>
              <a:gd name="T8" fmla="*/ 1 w 41"/>
              <a:gd name="T9" fmla="*/ 7 h 34"/>
              <a:gd name="T10" fmla="*/ 1 w 41"/>
              <a:gd name="T11" fmla="*/ 5 h 34"/>
              <a:gd name="T12" fmla="*/ 2 w 41"/>
              <a:gd name="T13" fmla="*/ 4 h 34"/>
              <a:gd name="T14" fmla="*/ 2 w 41"/>
              <a:gd name="T15" fmla="*/ 3 h 34"/>
              <a:gd name="T16" fmla="*/ 2 w 41"/>
              <a:gd name="T17" fmla="*/ 3 h 34"/>
              <a:gd name="T18" fmla="*/ 3 w 41"/>
              <a:gd name="T19" fmla="*/ 3 h 34"/>
              <a:gd name="T20" fmla="*/ 3 w 41"/>
              <a:gd name="T21" fmla="*/ 2 h 34"/>
              <a:gd name="T22" fmla="*/ 4 w 41"/>
              <a:gd name="T23" fmla="*/ 2 h 34"/>
              <a:gd name="T24" fmla="*/ 4 w 41"/>
              <a:gd name="T25" fmla="*/ 2 h 34"/>
              <a:gd name="T26" fmla="*/ 5 w 41"/>
              <a:gd name="T27" fmla="*/ 1 h 34"/>
              <a:gd name="T28" fmla="*/ 6 w 41"/>
              <a:gd name="T29" fmla="*/ 1 h 34"/>
              <a:gd name="T30" fmla="*/ 7 w 41"/>
              <a:gd name="T31" fmla="*/ 1 h 34"/>
              <a:gd name="T32" fmla="*/ 7 w 41"/>
              <a:gd name="T33" fmla="*/ 0 h 34"/>
              <a:gd name="T34" fmla="*/ 12 w 41"/>
              <a:gd name="T35" fmla="*/ 0 h 34"/>
              <a:gd name="T36" fmla="*/ 18 w 41"/>
              <a:gd name="T37" fmla="*/ 10 h 34"/>
              <a:gd name="T38" fmla="*/ 26 w 41"/>
              <a:gd name="T39" fmla="*/ 0 h 34"/>
              <a:gd name="T40" fmla="*/ 29 w 41"/>
              <a:gd name="T41" fmla="*/ 0 h 34"/>
              <a:gd name="T42" fmla="*/ 31 w 41"/>
              <a:gd name="T43" fmla="*/ 1 h 34"/>
              <a:gd name="T44" fmla="*/ 33 w 41"/>
              <a:gd name="T45" fmla="*/ 2 h 34"/>
              <a:gd name="T46" fmla="*/ 35 w 41"/>
              <a:gd name="T47" fmla="*/ 4 h 34"/>
              <a:gd name="T48" fmla="*/ 37 w 41"/>
              <a:gd name="T49" fmla="*/ 6 h 34"/>
              <a:gd name="T50" fmla="*/ 38 w 41"/>
              <a:gd name="T51" fmla="*/ 8 h 34"/>
              <a:gd name="T52" fmla="*/ 39 w 41"/>
              <a:gd name="T53" fmla="*/ 10 h 34"/>
              <a:gd name="T54" fmla="*/ 40 w 41"/>
              <a:gd name="T55" fmla="*/ 11 h 34"/>
              <a:gd name="T56" fmla="*/ 40 w 41"/>
              <a:gd name="T57" fmla="*/ 11 h 34"/>
              <a:gd name="T58" fmla="*/ 41 w 41"/>
              <a:gd name="T59" fmla="*/ 12 h 34"/>
              <a:gd name="T60" fmla="*/ 41 w 41"/>
              <a:gd name="T61" fmla="*/ 13 h 34"/>
              <a:gd name="T62" fmla="*/ 41 w 41"/>
              <a:gd name="T63" fmla="*/ 15 h 34"/>
              <a:gd name="T64" fmla="*/ 41 w 41"/>
              <a:gd name="T65" fmla="*/ 17 h 34"/>
              <a:gd name="T66" fmla="*/ 40 w 41"/>
              <a:gd name="T67" fmla="*/ 18 h 34"/>
              <a:gd name="T68" fmla="*/ 39 w 41"/>
              <a:gd name="T69" fmla="*/ 19 h 34"/>
              <a:gd name="T70" fmla="*/ 38 w 41"/>
              <a:gd name="T71" fmla="*/ 21 h 34"/>
              <a:gd name="T72" fmla="*/ 37 w 41"/>
              <a:gd name="T73" fmla="*/ 21 h 34"/>
              <a:gd name="T74" fmla="*/ 36 w 41"/>
              <a:gd name="T75" fmla="*/ 22 h 34"/>
              <a:gd name="T76" fmla="*/ 35 w 41"/>
              <a:gd name="T77" fmla="*/ 23 h 34"/>
              <a:gd name="T78" fmla="*/ 35 w 41"/>
              <a:gd name="T79" fmla="*/ 23 h 34"/>
              <a:gd name="T80" fmla="*/ 35 w 41"/>
              <a:gd name="T81" fmla="*/ 23 h 34"/>
              <a:gd name="T82" fmla="*/ 36 w 41"/>
              <a:gd name="T83" fmla="*/ 34 h 34"/>
              <a:gd name="T84" fmla="*/ 0 w 41"/>
              <a:gd name="T85" fmla="*/ 3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1" h="34">
                <a:moveTo>
                  <a:pt x="0" y="30"/>
                </a:moveTo>
                <a:lnTo>
                  <a:pt x="0" y="21"/>
                </a:lnTo>
                <a:lnTo>
                  <a:pt x="0" y="15"/>
                </a:lnTo>
                <a:lnTo>
                  <a:pt x="0" y="10"/>
                </a:lnTo>
                <a:lnTo>
                  <a:pt x="1" y="7"/>
                </a:lnTo>
                <a:lnTo>
                  <a:pt x="1" y="5"/>
                </a:lnTo>
                <a:lnTo>
                  <a:pt x="2" y="4"/>
                </a:lnTo>
                <a:lnTo>
                  <a:pt x="2" y="3"/>
                </a:lnTo>
                <a:lnTo>
                  <a:pt x="2" y="3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1"/>
                </a:lnTo>
                <a:lnTo>
                  <a:pt x="7" y="0"/>
                </a:lnTo>
                <a:lnTo>
                  <a:pt x="12" y="0"/>
                </a:lnTo>
                <a:lnTo>
                  <a:pt x="18" y="10"/>
                </a:lnTo>
                <a:lnTo>
                  <a:pt x="26" y="0"/>
                </a:lnTo>
                <a:lnTo>
                  <a:pt x="29" y="0"/>
                </a:lnTo>
                <a:lnTo>
                  <a:pt x="31" y="1"/>
                </a:lnTo>
                <a:lnTo>
                  <a:pt x="33" y="2"/>
                </a:lnTo>
                <a:lnTo>
                  <a:pt x="35" y="4"/>
                </a:lnTo>
                <a:lnTo>
                  <a:pt x="37" y="6"/>
                </a:lnTo>
                <a:lnTo>
                  <a:pt x="38" y="8"/>
                </a:lnTo>
                <a:lnTo>
                  <a:pt x="39" y="10"/>
                </a:lnTo>
                <a:lnTo>
                  <a:pt x="40" y="11"/>
                </a:lnTo>
                <a:lnTo>
                  <a:pt x="40" y="11"/>
                </a:lnTo>
                <a:lnTo>
                  <a:pt x="41" y="12"/>
                </a:lnTo>
                <a:lnTo>
                  <a:pt x="41" y="13"/>
                </a:lnTo>
                <a:lnTo>
                  <a:pt x="41" y="15"/>
                </a:lnTo>
                <a:lnTo>
                  <a:pt x="41" y="17"/>
                </a:lnTo>
                <a:lnTo>
                  <a:pt x="40" y="18"/>
                </a:lnTo>
                <a:lnTo>
                  <a:pt x="39" y="19"/>
                </a:lnTo>
                <a:lnTo>
                  <a:pt x="38" y="21"/>
                </a:lnTo>
                <a:lnTo>
                  <a:pt x="37" y="21"/>
                </a:lnTo>
                <a:lnTo>
                  <a:pt x="36" y="22"/>
                </a:lnTo>
                <a:lnTo>
                  <a:pt x="35" y="23"/>
                </a:lnTo>
                <a:lnTo>
                  <a:pt x="35" y="23"/>
                </a:lnTo>
                <a:lnTo>
                  <a:pt x="35" y="23"/>
                </a:lnTo>
                <a:lnTo>
                  <a:pt x="36" y="34"/>
                </a:lnTo>
                <a:lnTo>
                  <a:pt x="0" y="30"/>
                </a:lnTo>
                <a:close/>
              </a:path>
            </a:pathLst>
          </a:custGeom>
          <a:solidFill>
            <a:srgbClr val="FF9E5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64" name="Freeform 1174"/>
          <p:cNvSpPr>
            <a:spLocks/>
          </p:cNvSpPr>
          <p:nvPr/>
        </p:nvSpPr>
        <p:spPr bwMode="auto">
          <a:xfrm>
            <a:off x="3324511" y="5470170"/>
            <a:ext cx="42057" cy="19911"/>
          </a:xfrm>
          <a:custGeom>
            <a:avLst/>
            <a:gdLst>
              <a:gd name="T0" fmla="*/ 12 w 30"/>
              <a:gd name="T1" fmla="*/ 14 h 14"/>
              <a:gd name="T2" fmla="*/ 12 w 30"/>
              <a:gd name="T3" fmla="*/ 14 h 14"/>
              <a:gd name="T4" fmla="*/ 13 w 30"/>
              <a:gd name="T5" fmla="*/ 14 h 14"/>
              <a:gd name="T6" fmla="*/ 14 w 30"/>
              <a:gd name="T7" fmla="*/ 13 h 14"/>
              <a:gd name="T8" fmla="*/ 16 w 30"/>
              <a:gd name="T9" fmla="*/ 13 h 14"/>
              <a:gd name="T10" fmla="*/ 17 w 30"/>
              <a:gd name="T11" fmla="*/ 13 h 14"/>
              <a:gd name="T12" fmla="*/ 18 w 30"/>
              <a:gd name="T13" fmla="*/ 12 h 14"/>
              <a:gd name="T14" fmla="*/ 20 w 30"/>
              <a:gd name="T15" fmla="*/ 12 h 14"/>
              <a:gd name="T16" fmla="*/ 21 w 30"/>
              <a:gd name="T17" fmla="*/ 12 h 14"/>
              <a:gd name="T18" fmla="*/ 23 w 30"/>
              <a:gd name="T19" fmla="*/ 11 h 14"/>
              <a:gd name="T20" fmla="*/ 24 w 30"/>
              <a:gd name="T21" fmla="*/ 10 h 14"/>
              <a:gd name="T22" fmla="*/ 26 w 30"/>
              <a:gd name="T23" fmla="*/ 10 h 14"/>
              <a:gd name="T24" fmla="*/ 27 w 30"/>
              <a:gd name="T25" fmla="*/ 9 h 14"/>
              <a:gd name="T26" fmla="*/ 28 w 30"/>
              <a:gd name="T27" fmla="*/ 9 h 14"/>
              <a:gd name="T28" fmla="*/ 29 w 30"/>
              <a:gd name="T29" fmla="*/ 8 h 14"/>
              <a:gd name="T30" fmla="*/ 30 w 30"/>
              <a:gd name="T31" fmla="*/ 8 h 14"/>
              <a:gd name="T32" fmla="*/ 30 w 30"/>
              <a:gd name="T33" fmla="*/ 7 h 14"/>
              <a:gd name="T34" fmla="*/ 25 w 30"/>
              <a:gd name="T35" fmla="*/ 0 h 14"/>
              <a:gd name="T36" fmla="*/ 24 w 30"/>
              <a:gd name="T37" fmla="*/ 1 h 14"/>
              <a:gd name="T38" fmla="*/ 24 w 30"/>
              <a:gd name="T39" fmla="*/ 1 h 14"/>
              <a:gd name="T40" fmla="*/ 24 w 30"/>
              <a:gd name="T41" fmla="*/ 2 h 14"/>
              <a:gd name="T42" fmla="*/ 23 w 30"/>
              <a:gd name="T43" fmla="*/ 2 h 14"/>
              <a:gd name="T44" fmla="*/ 23 w 30"/>
              <a:gd name="T45" fmla="*/ 2 h 14"/>
              <a:gd name="T46" fmla="*/ 23 w 30"/>
              <a:gd name="T47" fmla="*/ 3 h 14"/>
              <a:gd name="T48" fmla="*/ 22 w 30"/>
              <a:gd name="T49" fmla="*/ 3 h 14"/>
              <a:gd name="T50" fmla="*/ 22 w 30"/>
              <a:gd name="T51" fmla="*/ 3 h 14"/>
              <a:gd name="T52" fmla="*/ 21 w 30"/>
              <a:gd name="T53" fmla="*/ 4 h 14"/>
              <a:gd name="T54" fmla="*/ 19 w 30"/>
              <a:gd name="T55" fmla="*/ 4 h 14"/>
              <a:gd name="T56" fmla="*/ 18 w 30"/>
              <a:gd name="T57" fmla="*/ 5 h 14"/>
              <a:gd name="T58" fmla="*/ 16 w 30"/>
              <a:gd name="T59" fmla="*/ 5 h 14"/>
              <a:gd name="T60" fmla="*/ 15 w 30"/>
              <a:gd name="T61" fmla="*/ 6 h 14"/>
              <a:gd name="T62" fmla="*/ 13 w 30"/>
              <a:gd name="T63" fmla="*/ 6 h 14"/>
              <a:gd name="T64" fmla="*/ 12 w 30"/>
              <a:gd name="T65" fmla="*/ 6 h 14"/>
              <a:gd name="T66" fmla="*/ 10 w 30"/>
              <a:gd name="T67" fmla="*/ 6 h 14"/>
              <a:gd name="T68" fmla="*/ 10 w 30"/>
              <a:gd name="T69" fmla="*/ 5 h 14"/>
              <a:gd name="T70" fmla="*/ 9 w 30"/>
              <a:gd name="T71" fmla="*/ 4 h 14"/>
              <a:gd name="T72" fmla="*/ 8 w 30"/>
              <a:gd name="T73" fmla="*/ 3 h 14"/>
              <a:gd name="T74" fmla="*/ 8 w 30"/>
              <a:gd name="T75" fmla="*/ 2 h 14"/>
              <a:gd name="T76" fmla="*/ 7 w 30"/>
              <a:gd name="T77" fmla="*/ 2 h 14"/>
              <a:gd name="T78" fmla="*/ 7 w 30"/>
              <a:gd name="T79" fmla="*/ 2 h 14"/>
              <a:gd name="T80" fmla="*/ 6 w 30"/>
              <a:gd name="T81" fmla="*/ 2 h 14"/>
              <a:gd name="T82" fmla="*/ 5 w 30"/>
              <a:gd name="T83" fmla="*/ 2 h 14"/>
              <a:gd name="T84" fmla="*/ 5 w 30"/>
              <a:gd name="T85" fmla="*/ 3 h 14"/>
              <a:gd name="T86" fmla="*/ 5 w 30"/>
              <a:gd name="T87" fmla="*/ 4 h 14"/>
              <a:gd name="T88" fmla="*/ 5 w 30"/>
              <a:gd name="T89" fmla="*/ 5 h 14"/>
              <a:gd name="T90" fmla="*/ 5 w 30"/>
              <a:gd name="T91" fmla="*/ 6 h 14"/>
              <a:gd name="T92" fmla="*/ 0 w 30"/>
              <a:gd name="T93" fmla="*/ 5 h 14"/>
              <a:gd name="T94" fmla="*/ 2 w 30"/>
              <a:gd name="T95" fmla="*/ 13 h 14"/>
              <a:gd name="T96" fmla="*/ 3 w 30"/>
              <a:gd name="T97" fmla="*/ 13 h 14"/>
              <a:gd name="T98" fmla="*/ 4 w 30"/>
              <a:gd name="T99" fmla="*/ 13 h 14"/>
              <a:gd name="T100" fmla="*/ 6 w 30"/>
              <a:gd name="T101" fmla="*/ 13 h 14"/>
              <a:gd name="T102" fmla="*/ 7 w 30"/>
              <a:gd name="T103" fmla="*/ 14 h 14"/>
              <a:gd name="T104" fmla="*/ 9 w 30"/>
              <a:gd name="T105" fmla="*/ 14 h 14"/>
              <a:gd name="T106" fmla="*/ 10 w 30"/>
              <a:gd name="T107" fmla="*/ 14 h 14"/>
              <a:gd name="T108" fmla="*/ 11 w 30"/>
              <a:gd name="T109" fmla="*/ 14 h 14"/>
              <a:gd name="T110" fmla="*/ 12 w 30"/>
              <a:gd name="T111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0" h="14">
                <a:moveTo>
                  <a:pt x="12" y="14"/>
                </a:moveTo>
                <a:lnTo>
                  <a:pt x="12" y="14"/>
                </a:lnTo>
                <a:lnTo>
                  <a:pt x="13" y="14"/>
                </a:lnTo>
                <a:lnTo>
                  <a:pt x="14" y="13"/>
                </a:lnTo>
                <a:lnTo>
                  <a:pt x="16" y="13"/>
                </a:lnTo>
                <a:lnTo>
                  <a:pt x="17" y="13"/>
                </a:lnTo>
                <a:lnTo>
                  <a:pt x="18" y="12"/>
                </a:lnTo>
                <a:lnTo>
                  <a:pt x="20" y="12"/>
                </a:lnTo>
                <a:lnTo>
                  <a:pt x="21" y="12"/>
                </a:lnTo>
                <a:lnTo>
                  <a:pt x="23" y="11"/>
                </a:lnTo>
                <a:lnTo>
                  <a:pt x="24" y="10"/>
                </a:lnTo>
                <a:lnTo>
                  <a:pt x="26" y="10"/>
                </a:lnTo>
                <a:lnTo>
                  <a:pt x="27" y="9"/>
                </a:lnTo>
                <a:lnTo>
                  <a:pt x="28" y="9"/>
                </a:lnTo>
                <a:lnTo>
                  <a:pt x="29" y="8"/>
                </a:lnTo>
                <a:lnTo>
                  <a:pt x="30" y="8"/>
                </a:lnTo>
                <a:lnTo>
                  <a:pt x="30" y="7"/>
                </a:lnTo>
                <a:lnTo>
                  <a:pt x="25" y="0"/>
                </a:lnTo>
                <a:lnTo>
                  <a:pt x="24" y="1"/>
                </a:lnTo>
                <a:lnTo>
                  <a:pt x="24" y="1"/>
                </a:lnTo>
                <a:lnTo>
                  <a:pt x="24" y="2"/>
                </a:lnTo>
                <a:lnTo>
                  <a:pt x="23" y="2"/>
                </a:lnTo>
                <a:lnTo>
                  <a:pt x="23" y="2"/>
                </a:lnTo>
                <a:lnTo>
                  <a:pt x="23" y="3"/>
                </a:lnTo>
                <a:lnTo>
                  <a:pt x="22" y="3"/>
                </a:lnTo>
                <a:lnTo>
                  <a:pt x="22" y="3"/>
                </a:lnTo>
                <a:lnTo>
                  <a:pt x="21" y="4"/>
                </a:lnTo>
                <a:lnTo>
                  <a:pt x="19" y="4"/>
                </a:lnTo>
                <a:lnTo>
                  <a:pt x="18" y="5"/>
                </a:lnTo>
                <a:lnTo>
                  <a:pt x="16" y="5"/>
                </a:lnTo>
                <a:lnTo>
                  <a:pt x="15" y="6"/>
                </a:lnTo>
                <a:lnTo>
                  <a:pt x="13" y="6"/>
                </a:lnTo>
                <a:lnTo>
                  <a:pt x="12" y="6"/>
                </a:lnTo>
                <a:lnTo>
                  <a:pt x="10" y="6"/>
                </a:lnTo>
                <a:lnTo>
                  <a:pt x="10" y="5"/>
                </a:lnTo>
                <a:lnTo>
                  <a:pt x="9" y="4"/>
                </a:lnTo>
                <a:lnTo>
                  <a:pt x="8" y="3"/>
                </a:lnTo>
                <a:lnTo>
                  <a:pt x="8" y="2"/>
                </a:lnTo>
                <a:lnTo>
                  <a:pt x="7" y="2"/>
                </a:lnTo>
                <a:lnTo>
                  <a:pt x="7" y="2"/>
                </a:lnTo>
                <a:lnTo>
                  <a:pt x="6" y="2"/>
                </a:lnTo>
                <a:lnTo>
                  <a:pt x="5" y="2"/>
                </a:lnTo>
                <a:lnTo>
                  <a:pt x="5" y="3"/>
                </a:lnTo>
                <a:lnTo>
                  <a:pt x="5" y="4"/>
                </a:lnTo>
                <a:lnTo>
                  <a:pt x="5" y="5"/>
                </a:lnTo>
                <a:lnTo>
                  <a:pt x="5" y="6"/>
                </a:lnTo>
                <a:lnTo>
                  <a:pt x="0" y="5"/>
                </a:lnTo>
                <a:lnTo>
                  <a:pt x="2" y="13"/>
                </a:lnTo>
                <a:lnTo>
                  <a:pt x="3" y="13"/>
                </a:lnTo>
                <a:lnTo>
                  <a:pt x="4" y="13"/>
                </a:lnTo>
                <a:lnTo>
                  <a:pt x="6" y="13"/>
                </a:lnTo>
                <a:lnTo>
                  <a:pt x="7" y="14"/>
                </a:lnTo>
                <a:lnTo>
                  <a:pt x="9" y="14"/>
                </a:lnTo>
                <a:lnTo>
                  <a:pt x="10" y="14"/>
                </a:lnTo>
                <a:lnTo>
                  <a:pt x="11" y="14"/>
                </a:lnTo>
                <a:lnTo>
                  <a:pt x="12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65" name="Freeform 1175"/>
          <p:cNvSpPr>
            <a:spLocks/>
          </p:cNvSpPr>
          <p:nvPr/>
        </p:nvSpPr>
        <p:spPr bwMode="auto">
          <a:xfrm>
            <a:off x="3339932" y="5467326"/>
            <a:ext cx="30842" cy="19911"/>
          </a:xfrm>
          <a:custGeom>
            <a:avLst/>
            <a:gdLst>
              <a:gd name="T0" fmla="*/ 2 w 22"/>
              <a:gd name="T1" fmla="*/ 14 h 14"/>
              <a:gd name="T2" fmla="*/ 3 w 22"/>
              <a:gd name="T3" fmla="*/ 14 h 14"/>
              <a:gd name="T4" fmla="*/ 3 w 22"/>
              <a:gd name="T5" fmla="*/ 14 h 14"/>
              <a:gd name="T6" fmla="*/ 4 w 22"/>
              <a:gd name="T7" fmla="*/ 14 h 14"/>
              <a:gd name="T8" fmla="*/ 6 w 22"/>
              <a:gd name="T9" fmla="*/ 13 h 14"/>
              <a:gd name="T10" fmla="*/ 7 w 22"/>
              <a:gd name="T11" fmla="*/ 13 h 14"/>
              <a:gd name="T12" fmla="*/ 8 w 22"/>
              <a:gd name="T13" fmla="*/ 12 h 14"/>
              <a:gd name="T14" fmla="*/ 9 w 22"/>
              <a:gd name="T15" fmla="*/ 12 h 14"/>
              <a:gd name="T16" fmla="*/ 11 w 22"/>
              <a:gd name="T17" fmla="*/ 12 h 14"/>
              <a:gd name="T18" fmla="*/ 12 w 22"/>
              <a:gd name="T19" fmla="*/ 11 h 14"/>
              <a:gd name="T20" fmla="*/ 13 w 22"/>
              <a:gd name="T21" fmla="*/ 11 h 14"/>
              <a:gd name="T22" fmla="*/ 14 w 22"/>
              <a:gd name="T23" fmla="*/ 10 h 14"/>
              <a:gd name="T24" fmla="*/ 15 w 22"/>
              <a:gd name="T25" fmla="*/ 10 h 14"/>
              <a:gd name="T26" fmla="*/ 16 w 22"/>
              <a:gd name="T27" fmla="*/ 9 h 14"/>
              <a:gd name="T28" fmla="*/ 17 w 22"/>
              <a:gd name="T29" fmla="*/ 9 h 14"/>
              <a:gd name="T30" fmla="*/ 18 w 22"/>
              <a:gd name="T31" fmla="*/ 8 h 14"/>
              <a:gd name="T32" fmla="*/ 18 w 22"/>
              <a:gd name="T33" fmla="*/ 8 h 14"/>
              <a:gd name="T34" fmla="*/ 20 w 22"/>
              <a:gd name="T35" fmla="*/ 7 h 14"/>
              <a:gd name="T36" fmla="*/ 20 w 22"/>
              <a:gd name="T37" fmla="*/ 6 h 14"/>
              <a:gd name="T38" fmla="*/ 21 w 22"/>
              <a:gd name="T39" fmla="*/ 5 h 14"/>
              <a:gd name="T40" fmla="*/ 21 w 22"/>
              <a:gd name="T41" fmla="*/ 4 h 14"/>
              <a:gd name="T42" fmla="*/ 22 w 22"/>
              <a:gd name="T43" fmla="*/ 3 h 14"/>
              <a:gd name="T44" fmla="*/ 21 w 22"/>
              <a:gd name="T45" fmla="*/ 2 h 14"/>
              <a:gd name="T46" fmla="*/ 21 w 22"/>
              <a:gd name="T47" fmla="*/ 1 h 14"/>
              <a:gd name="T48" fmla="*/ 21 w 22"/>
              <a:gd name="T49" fmla="*/ 0 h 14"/>
              <a:gd name="T50" fmla="*/ 15 w 22"/>
              <a:gd name="T51" fmla="*/ 2 h 14"/>
              <a:gd name="T52" fmla="*/ 15 w 22"/>
              <a:gd name="T53" fmla="*/ 3 h 14"/>
              <a:gd name="T54" fmla="*/ 15 w 22"/>
              <a:gd name="T55" fmla="*/ 4 h 14"/>
              <a:gd name="T56" fmla="*/ 14 w 22"/>
              <a:gd name="T57" fmla="*/ 5 h 14"/>
              <a:gd name="T58" fmla="*/ 13 w 22"/>
              <a:gd name="T59" fmla="*/ 6 h 14"/>
              <a:gd name="T60" fmla="*/ 11 w 22"/>
              <a:gd name="T61" fmla="*/ 7 h 14"/>
              <a:gd name="T62" fmla="*/ 9 w 22"/>
              <a:gd name="T63" fmla="*/ 7 h 14"/>
              <a:gd name="T64" fmla="*/ 7 w 22"/>
              <a:gd name="T65" fmla="*/ 8 h 14"/>
              <a:gd name="T66" fmla="*/ 6 w 22"/>
              <a:gd name="T67" fmla="*/ 8 h 14"/>
              <a:gd name="T68" fmla="*/ 4 w 22"/>
              <a:gd name="T69" fmla="*/ 9 h 14"/>
              <a:gd name="T70" fmla="*/ 2 w 22"/>
              <a:gd name="T71" fmla="*/ 9 h 14"/>
              <a:gd name="T72" fmla="*/ 1 w 22"/>
              <a:gd name="T73" fmla="*/ 9 h 14"/>
              <a:gd name="T74" fmla="*/ 0 w 22"/>
              <a:gd name="T75" fmla="*/ 9 h 14"/>
              <a:gd name="T76" fmla="*/ 2 w 22"/>
              <a:gd name="T77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2" h="14">
                <a:moveTo>
                  <a:pt x="2" y="14"/>
                </a:moveTo>
                <a:lnTo>
                  <a:pt x="3" y="14"/>
                </a:lnTo>
                <a:lnTo>
                  <a:pt x="3" y="14"/>
                </a:lnTo>
                <a:lnTo>
                  <a:pt x="4" y="14"/>
                </a:lnTo>
                <a:lnTo>
                  <a:pt x="6" y="13"/>
                </a:lnTo>
                <a:lnTo>
                  <a:pt x="7" y="13"/>
                </a:lnTo>
                <a:lnTo>
                  <a:pt x="8" y="12"/>
                </a:lnTo>
                <a:lnTo>
                  <a:pt x="9" y="12"/>
                </a:lnTo>
                <a:lnTo>
                  <a:pt x="11" y="12"/>
                </a:lnTo>
                <a:lnTo>
                  <a:pt x="12" y="11"/>
                </a:lnTo>
                <a:lnTo>
                  <a:pt x="13" y="11"/>
                </a:lnTo>
                <a:lnTo>
                  <a:pt x="14" y="10"/>
                </a:lnTo>
                <a:lnTo>
                  <a:pt x="15" y="10"/>
                </a:lnTo>
                <a:lnTo>
                  <a:pt x="16" y="9"/>
                </a:lnTo>
                <a:lnTo>
                  <a:pt x="17" y="9"/>
                </a:lnTo>
                <a:lnTo>
                  <a:pt x="18" y="8"/>
                </a:lnTo>
                <a:lnTo>
                  <a:pt x="18" y="8"/>
                </a:lnTo>
                <a:lnTo>
                  <a:pt x="20" y="7"/>
                </a:lnTo>
                <a:lnTo>
                  <a:pt x="20" y="6"/>
                </a:lnTo>
                <a:lnTo>
                  <a:pt x="21" y="5"/>
                </a:lnTo>
                <a:lnTo>
                  <a:pt x="21" y="4"/>
                </a:lnTo>
                <a:lnTo>
                  <a:pt x="22" y="3"/>
                </a:lnTo>
                <a:lnTo>
                  <a:pt x="21" y="2"/>
                </a:lnTo>
                <a:lnTo>
                  <a:pt x="21" y="1"/>
                </a:lnTo>
                <a:lnTo>
                  <a:pt x="21" y="0"/>
                </a:lnTo>
                <a:lnTo>
                  <a:pt x="15" y="2"/>
                </a:lnTo>
                <a:lnTo>
                  <a:pt x="15" y="3"/>
                </a:lnTo>
                <a:lnTo>
                  <a:pt x="15" y="4"/>
                </a:lnTo>
                <a:lnTo>
                  <a:pt x="14" y="5"/>
                </a:lnTo>
                <a:lnTo>
                  <a:pt x="13" y="6"/>
                </a:lnTo>
                <a:lnTo>
                  <a:pt x="11" y="7"/>
                </a:lnTo>
                <a:lnTo>
                  <a:pt x="9" y="7"/>
                </a:lnTo>
                <a:lnTo>
                  <a:pt x="7" y="8"/>
                </a:lnTo>
                <a:lnTo>
                  <a:pt x="6" y="8"/>
                </a:lnTo>
                <a:lnTo>
                  <a:pt x="4" y="9"/>
                </a:lnTo>
                <a:lnTo>
                  <a:pt x="2" y="9"/>
                </a:lnTo>
                <a:lnTo>
                  <a:pt x="1" y="9"/>
                </a:lnTo>
                <a:lnTo>
                  <a:pt x="0" y="9"/>
                </a:lnTo>
                <a:lnTo>
                  <a:pt x="2" y="14"/>
                </a:lnTo>
                <a:close/>
              </a:path>
            </a:pathLst>
          </a:custGeom>
          <a:solidFill>
            <a:srgbClr val="FF9E5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66" name="Freeform 1176"/>
          <p:cNvSpPr>
            <a:spLocks/>
          </p:cNvSpPr>
          <p:nvPr/>
        </p:nvSpPr>
        <p:spPr bwMode="auto">
          <a:xfrm>
            <a:off x="3327314" y="5474437"/>
            <a:ext cx="11215" cy="12800"/>
          </a:xfrm>
          <a:custGeom>
            <a:avLst/>
            <a:gdLst>
              <a:gd name="T0" fmla="*/ 7 w 8"/>
              <a:gd name="T1" fmla="*/ 4 h 9"/>
              <a:gd name="T2" fmla="*/ 7 w 8"/>
              <a:gd name="T3" fmla="*/ 4 h 9"/>
              <a:gd name="T4" fmla="*/ 6 w 8"/>
              <a:gd name="T5" fmla="*/ 3 h 9"/>
              <a:gd name="T6" fmla="*/ 6 w 8"/>
              <a:gd name="T7" fmla="*/ 2 h 9"/>
              <a:gd name="T8" fmla="*/ 6 w 8"/>
              <a:gd name="T9" fmla="*/ 2 h 9"/>
              <a:gd name="T10" fmla="*/ 5 w 8"/>
              <a:gd name="T11" fmla="*/ 1 h 9"/>
              <a:gd name="T12" fmla="*/ 5 w 8"/>
              <a:gd name="T13" fmla="*/ 1 h 9"/>
              <a:gd name="T14" fmla="*/ 4 w 8"/>
              <a:gd name="T15" fmla="*/ 1 h 9"/>
              <a:gd name="T16" fmla="*/ 4 w 8"/>
              <a:gd name="T17" fmla="*/ 0 h 9"/>
              <a:gd name="T18" fmla="*/ 4 w 8"/>
              <a:gd name="T19" fmla="*/ 1 h 9"/>
              <a:gd name="T20" fmla="*/ 4 w 8"/>
              <a:gd name="T21" fmla="*/ 2 h 9"/>
              <a:gd name="T22" fmla="*/ 5 w 8"/>
              <a:gd name="T23" fmla="*/ 4 h 9"/>
              <a:gd name="T24" fmla="*/ 5 w 8"/>
              <a:gd name="T25" fmla="*/ 4 h 9"/>
              <a:gd name="T26" fmla="*/ 0 w 8"/>
              <a:gd name="T27" fmla="*/ 4 h 9"/>
              <a:gd name="T28" fmla="*/ 1 w 8"/>
              <a:gd name="T29" fmla="*/ 9 h 9"/>
              <a:gd name="T30" fmla="*/ 1 w 8"/>
              <a:gd name="T31" fmla="*/ 9 h 9"/>
              <a:gd name="T32" fmla="*/ 2 w 8"/>
              <a:gd name="T33" fmla="*/ 9 h 9"/>
              <a:gd name="T34" fmla="*/ 3 w 8"/>
              <a:gd name="T35" fmla="*/ 9 h 9"/>
              <a:gd name="T36" fmla="*/ 3 w 8"/>
              <a:gd name="T37" fmla="*/ 9 h 9"/>
              <a:gd name="T38" fmla="*/ 4 w 8"/>
              <a:gd name="T39" fmla="*/ 9 h 9"/>
              <a:gd name="T40" fmla="*/ 5 w 8"/>
              <a:gd name="T41" fmla="*/ 9 h 9"/>
              <a:gd name="T42" fmla="*/ 5 w 8"/>
              <a:gd name="T43" fmla="*/ 9 h 9"/>
              <a:gd name="T44" fmla="*/ 5 w 8"/>
              <a:gd name="T45" fmla="*/ 9 h 9"/>
              <a:gd name="T46" fmla="*/ 6 w 8"/>
              <a:gd name="T47" fmla="*/ 9 h 9"/>
              <a:gd name="T48" fmla="*/ 6 w 8"/>
              <a:gd name="T49" fmla="*/ 9 h 9"/>
              <a:gd name="T50" fmla="*/ 7 w 8"/>
              <a:gd name="T51" fmla="*/ 9 h 9"/>
              <a:gd name="T52" fmla="*/ 7 w 8"/>
              <a:gd name="T53" fmla="*/ 8 h 9"/>
              <a:gd name="T54" fmla="*/ 7 w 8"/>
              <a:gd name="T55" fmla="*/ 8 h 9"/>
              <a:gd name="T56" fmla="*/ 8 w 8"/>
              <a:gd name="T57" fmla="*/ 8 h 9"/>
              <a:gd name="T58" fmla="*/ 8 w 8"/>
              <a:gd name="T59" fmla="*/ 8 h 9"/>
              <a:gd name="T60" fmla="*/ 8 w 8"/>
              <a:gd name="T61" fmla="*/ 8 h 9"/>
              <a:gd name="T62" fmla="*/ 7 w 8"/>
              <a:gd name="T63" fmla="*/ 4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" h="9">
                <a:moveTo>
                  <a:pt x="7" y="4"/>
                </a:moveTo>
                <a:lnTo>
                  <a:pt x="7" y="4"/>
                </a:lnTo>
                <a:lnTo>
                  <a:pt x="6" y="3"/>
                </a:lnTo>
                <a:lnTo>
                  <a:pt x="6" y="2"/>
                </a:lnTo>
                <a:lnTo>
                  <a:pt x="6" y="2"/>
                </a:lnTo>
                <a:lnTo>
                  <a:pt x="5" y="1"/>
                </a:lnTo>
                <a:lnTo>
                  <a:pt x="5" y="1"/>
                </a:lnTo>
                <a:lnTo>
                  <a:pt x="4" y="1"/>
                </a:lnTo>
                <a:lnTo>
                  <a:pt x="4" y="0"/>
                </a:lnTo>
                <a:lnTo>
                  <a:pt x="4" y="1"/>
                </a:lnTo>
                <a:lnTo>
                  <a:pt x="4" y="2"/>
                </a:lnTo>
                <a:lnTo>
                  <a:pt x="5" y="4"/>
                </a:lnTo>
                <a:lnTo>
                  <a:pt x="5" y="4"/>
                </a:lnTo>
                <a:lnTo>
                  <a:pt x="0" y="4"/>
                </a:lnTo>
                <a:lnTo>
                  <a:pt x="1" y="9"/>
                </a:lnTo>
                <a:lnTo>
                  <a:pt x="1" y="9"/>
                </a:lnTo>
                <a:lnTo>
                  <a:pt x="2" y="9"/>
                </a:lnTo>
                <a:lnTo>
                  <a:pt x="3" y="9"/>
                </a:lnTo>
                <a:lnTo>
                  <a:pt x="3" y="9"/>
                </a:lnTo>
                <a:lnTo>
                  <a:pt x="4" y="9"/>
                </a:lnTo>
                <a:lnTo>
                  <a:pt x="5" y="9"/>
                </a:lnTo>
                <a:lnTo>
                  <a:pt x="5" y="9"/>
                </a:lnTo>
                <a:lnTo>
                  <a:pt x="5" y="9"/>
                </a:lnTo>
                <a:lnTo>
                  <a:pt x="6" y="9"/>
                </a:lnTo>
                <a:lnTo>
                  <a:pt x="6" y="9"/>
                </a:lnTo>
                <a:lnTo>
                  <a:pt x="7" y="9"/>
                </a:lnTo>
                <a:lnTo>
                  <a:pt x="7" y="8"/>
                </a:lnTo>
                <a:lnTo>
                  <a:pt x="7" y="8"/>
                </a:lnTo>
                <a:lnTo>
                  <a:pt x="8" y="8"/>
                </a:lnTo>
                <a:lnTo>
                  <a:pt x="8" y="8"/>
                </a:lnTo>
                <a:lnTo>
                  <a:pt x="8" y="8"/>
                </a:lnTo>
                <a:lnTo>
                  <a:pt x="7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67" name="Freeform 1177"/>
          <p:cNvSpPr>
            <a:spLocks/>
          </p:cNvSpPr>
          <p:nvPr/>
        </p:nvSpPr>
        <p:spPr bwMode="auto">
          <a:xfrm>
            <a:off x="3316099" y="5391949"/>
            <a:ext cx="47665" cy="49777"/>
          </a:xfrm>
          <a:custGeom>
            <a:avLst/>
            <a:gdLst>
              <a:gd name="T0" fmla="*/ 27 w 34"/>
              <a:gd name="T1" fmla="*/ 4 h 35"/>
              <a:gd name="T2" fmla="*/ 23 w 34"/>
              <a:gd name="T3" fmla="*/ 2 h 35"/>
              <a:gd name="T4" fmla="*/ 20 w 34"/>
              <a:gd name="T5" fmla="*/ 1 h 35"/>
              <a:gd name="T6" fmla="*/ 17 w 34"/>
              <a:gd name="T7" fmla="*/ 0 h 35"/>
              <a:gd name="T8" fmla="*/ 14 w 34"/>
              <a:gd name="T9" fmla="*/ 0 h 35"/>
              <a:gd name="T10" fmla="*/ 11 w 34"/>
              <a:gd name="T11" fmla="*/ 0 h 35"/>
              <a:gd name="T12" fmla="*/ 9 w 34"/>
              <a:gd name="T13" fmla="*/ 1 h 35"/>
              <a:gd name="T14" fmla="*/ 7 w 34"/>
              <a:gd name="T15" fmla="*/ 1 h 35"/>
              <a:gd name="T16" fmla="*/ 4 w 34"/>
              <a:gd name="T17" fmla="*/ 3 h 35"/>
              <a:gd name="T18" fmla="*/ 2 w 34"/>
              <a:gd name="T19" fmla="*/ 5 h 35"/>
              <a:gd name="T20" fmla="*/ 0 w 34"/>
              <a:gd name="T21" fmla="*/ 8 h 35"/>
              <a:gd name="T22" fmla="*/ 0 w 34"/>
              <a:gd name="T23" fmla="*/ 11 h 35"/>
              <a:gd name="T24" fmla="*/ 0 w 34"/>
              <a:gd name="T25" fmla="*/ 14 h 35"/>
              <a:gd name="T26" fmla="*/ 0 w 34"/>
              <a:gd name="T27" fmla="*/ 16 h 35"/>
              <a:gd name="T28" fmla="*/ 1 w 34"/>
              <a:gd name="T29" fmla="*/ 19 h 35"/>
              <a:gd name="T30" fmla="*/ 3 w 34"/>
              <a:gd name="T31" fmla="*/ 21 h 35"/>
              <a:gd name="T32" fmla="*/ 5 w 34"/>
              <a:gd name="T33" fmla="*/ 22 h 35"/>
              <a:gd name="T34" fmla="*/ 7 w 34"/>
              <a:gd name="T35" fmla="*/ 24 h 35"/>
              <a:gd name="T36" fmla="*/ 10 w 34"/>
              <a:gd name="T37" fmla="*/ 25 h 35"/>
              <a:gd name="T38" fmla="*/ 13 w 34"/>
              <a:gd name="T39" fmla="*/ 25 h 35"/>
              <a:gd name="T40" fmla="*/ 16 w 34"/>
              <a:gd name="T41" fmla="*/ 25 h 35"/>
              <a:gd name="T42" fmla="*/ 18 w 34"/>
              <a:gd name="T43" fmla="*/ 25 h 35"/>
              <a:gd name="T44" fmla="*/ 19 w 34"/>
              <a:gd name="T45" fmla="*/ 25 h 35"/>
              <a:gd name="T46" fmla="*/ 21 w 34"/>
              <a:gd name="T47" fmla="*/ 25 h 35"/>
              <a:gd name="T48" fmla="*/ 21 w 34"/>
              <a:gd name="T49" fmla="*/ 29 h 35"/>
              <a:gd name="T50" fmla="*/ 22 w 34"/>
              <a:gd name="T51" fmla="*/ 34 h 35"/>
              <a:gd name="T52" fmla="*/ 24 w 34"/>
              <a:gd name="T53" fmla="*/ 35 h 35"/>
              <a:gd name="T54" fmla="*/ 27 w 34"/>
              <a:gd name="T55" fmla="*/ 34 h 35"/>
              <a:gd name="T56" fmla="*/ 31 w 34"/>
              <a:gd name="T57" fmla="*/ 34 h 35"/>
              <a:gd name="T58" fmla="*/ 33 w 34"/>
              <a:gd name="T59" fmla="*/ 32 h 35"/>
              <a:gd name="T60" fmla="*/ 34 w 34"/>
              <a:gd name="T61" fmla="*/ 29 h 35"/>
              <a:gd name="T62" fmla="*/ 34 w 34"/>
              <a:gd name="T63" fmla="*/ 22 h 35"/>
              <a:gd name="T64" fmla="*/ 33 w 34"/>
              <a:gd name="T65" fmla="*/ 14 h 35"/>
              <a:gd name="T66" fmla="*/ 30 w 34"/>
              <a:gd name="T67" fmla="*/ 7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4" h="35">
                <a:moveTo>
                  <a:pt x="28" y="5"/>
                </a:moveTo>
                <a:lnTo>
                  <a:pt x="27" y="4"/>
                </a:lnTo>
                <a:lnTo>
                  <a:pt x="25" y="3"/>
                </a:lnTo>
                <a:lnTo>
                  <a:pt x="23" y="2"/>
                </a:lnTo>
                <a:lnTo>
                  <a:pt x="21" y="1"/>
                </a:lnTo>
                <a:lnTo>
                  <a:pt x="20" y="1"/>
                </a:lnTo>
                <a:lnTo>
                  <a:pt x="18" y="1"/>
                </a:lnTo>
                <a:lnTo>
                  <a:pt x="17" y="0"/>
                </a:lnTo>
                <a:lnTo>
                  <a:pt x="15" y="0"/>
                </a:lnTo>
                <a:lnTo>
                  <a:pt x="14" y="0"/>
                </a:lnTo>
                <a:lnTo>
                  <a:pt x="12" y="0"/>
                </a:lnTo>
                <a:lnTo>
                  <a:pt x="11" y="0"/>
                </a:lnTo>
                <a:lnTo>
                  <a:pt x="10" y="1"/>
                </a:lnTo>
                <a:lnTo>
                  <a:pt x="9" y="1"/>
                </a:lnTo>
                <a:lnTo>
                  <a:pt x="8" y="1"/>
                </a:lnTo>
                <a:lnTo>
                  <a:pt x="7" y="1"/>
                </a:lnTo>
                <a:lnTo>
                  <a:pt x="6" y="2"/>
                </a:lnTo>
                <a:lnTo>
                  <a:pt x="4" y="3"/>
                </a:lnTo>
                <a:lnTo>
                  <a:pt x="3" y="4"/>
                </a:lnTo>
                <a:lnTo>
                  <a:pt x="2" y="5"/>
                </a:lnTo>
                <a:lnTo>
                  <a:pt x="1" y="6"/>
                </a:lnTo>
                <a:lnTo>
                  <a:pt x="0" y="8"/>
                </a:lnTo>
                <a:lnTo>
                  <a:pt x="0" y="9"/>
                </a:lnTo>
                <a:lnTo>
                  <a:pt x="0" y="11"/>
                </a:lnTo>
                <a:lnTo>
                  <a:pt x="0" y="13"/>
                </a:lnTo>
                <a:lnTo>
                  <a:pt x="0" y="14"/>
                </a:lnTo>
                <a:lnTo>
                  <a:pt x="0" y="15"/>
                </a:lnTo>
                <a:lnTo>
                  <a:pt x="0" y="16"/>
                </a:lnTo>
                <a:lnTo>
                  <a:pt x="1" y="17"/>
                </a:lnTo>
                <a:lnTo>
                  <a:pt x="1" y="19"/>
                </a:lnTo>
                <a:lnTo>
                  <a:pt x="2" y="20"/>
                </a:lnTo>
                <a:lnTo>
                  <a:pt x="3" y="21"/>
                </a:lnTo>
                <a:lnTo>
                  <a:pt x="4" y="21"/>
                </a:lnTo>
                <a:lnTo>
                  <a:pt x="5" y="22"/>
                </a:lnTo>
                <a:lnTo>
                  <a:pt x="6" y="23"/>
                </a:lnTo>
                <a:lnTo>
                  <a:pt x="7" y="24"/>
                </a:lnTo>
                <a:lnTo>
                  <a:pt x="9" y="24"/>
                </a:lnTo>
                <a:lnTo>
                  <a:pt x="10" y="25"/>
                </a:lnTo>
                <a:lnTo>
                  <a:pt x="12" y="25"/>
                </a:lnTo>
                <a:lnTo>
                  <a:pt x="13" y="25"/>
                </a:lnTo>
                <a:lnTo>
                  <a:pt x="15" y="25"/>
                </a:lnTo>
                <a:lnTo>
                  <a:pt x="16" y="25"/>
                </a:lnTo>
                <a:lnTo>
                  <a:pt x="17" y="25"/>
                </a:lnTo>
                <a:lnTo>
                  <a:pt x="18" y="25"/>
                </a:lnTo>
                <a:lnTo>
                  <a:pt x="19" y="25"/>
                </a:lnTo>
                <a:lnTo>
                  <a:pt x="19" y="25"/>
                </a:lnTo>
                <a:lnTo>
                  <a:pt x="20" y="25"/>
                </a:lnTo>
                <a:lnTo>
                  <a:pt x="21" y="25"/>
                </a:lnTo>
                <a:lnTo>
                  <a:pt x="22" y="25"/>
                </a:lnTo>
                <a:lnTo>
                  <a:pt x="21" y="29"/>
                </a:lnTo>
                <a:lnTo>
                  <a:pt x="21" y="32"/>
                </a:lnTo>
                <a:lnTo>
                  <a:pt x="22" y="34"/>
                </a:lnTo>
                <a:lnTo>
                  <a:pt x="22" y="35"/>
                </a:lnTo>
                <a:lnTo>
                  <a:pt x="24" y="35"/>
                </a:lnTo>
                <a:lnTo>
                  <a:pt x="25" y="35"/>
                </a:lnTo>
                <a:lnTo>
                  <a:pt x="27" y="34"/>
                </a:lnTo>
                <a:lnTo>
                  <a:pt x="29" y="34"/>
                </a:lnTo>
                <a:lnTo>
                  <a:pt x="31" y="34"/>
                </a:lnTo>
                <a:lnTo>
                  <a:pt x="32" y="33"/>
                </a:lnTo>
                <a:lnTo>
                  <a:pt x="33" y="32"/>
                </a:lnTo>
                <a:lnTo>
                  <a:pt x="34" y="30"/>
                </a:lnTo>
                <a:lnTo>
                  <a:pt x="34" y="29"/>
                </a:lnTo>
                <a:lnTo>
                  <a:pt x="34" y="26"/>
                </a:lnTo>
                <a:lnTo>
                  <a:pt x="34" y="22"/>
                </a:lnTo>
                <a:lnTo>
                  <a:pt x="33" y="18"/>
                </a:lnTo>
                <a:lnTo>
                  <a:pt x="33" y="14"/>
                </a:lnTo>
                <a:lnTo>
                  <a:pt x="31" y="10"/>
                </a:lnTo>
                <a:lnTo>
                  <a:pt x="30" y="7"/>
                </a:lnTo>
                <a:lnTo>
                  <a:pt x="28" y="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68" name="Freeform 1178"/>
          <p:cNvSpPr>
            <a:spLocks/>
          </p:cNvSpPr>
          <p:nvPr/>
        </p:nvSpPr>
        <p:spPr bwMode="auto">
          <a:xfrm>
            <a:off x="3310492" y="5399060"/>
            <a:ext cx="51871" cy="45511"/>
          </a:xfrm>
          <a:custGeom>
            <a:avLst/>
            <a:gdLst>
              <a:gd name="T0" fmla="*/ 36 w 37"/>
              <a:gd name="T1" fmla="*/ 14 h 32"/>
              <a:gd name="T2" fmla="*/ 37 w 37"/>
              <a:gd name="T3" fmla="*/ 16 h 32"/>
              <a:gd name="T4" fmla="*/ 37 w 37"/>
              <a:gd name="T5" fmla="*/ 18 h 32"/>
              <a:gd name="T6" fmla="*/ 36 w 37"/>
              <a:gd name="T7" fmla="*/ 20 h 32"/>
              <a:gd name="T8" fmla="*/ 34 w 37"/>
              <a:gd name="T9" fmla="*/ 22 h 32"/>
              <a:gd name="T10" fmla="*/ 32 w 37"/>
              <a:gd name="T11" fmla="*/ 23 h 32"/>
              <a:gd name="T12" fmla="*/ 31 w 37"/>
              <a:gd name="T13" fmla="*/ 23 h 32"/>
              <a:gd name="T14" fmla="*/ 31 w 37"/>
              <a:gd name="T15" fmla="*/ 23 h 32"/>
              <a:gd name="T16" fmla="*/ 30 w 37"/>
              <a:gd name="T17" fmla="*/ 24 h 32"/>
              <a:gd name="T18" fmla="*/ 29 w 37"/>
              <a:gd name="T19" fmla="*/ 26 h 32"/>
              <a:gd name="T20" fmla="*/ 28 w 37"/>
              <a:gd name="T21" fmla="*/ 28 h 32"/>
              <a:gd name="T22" fmla="*/ 26 w 37"/>
              <a:gd name="T23" fmla="*/ 29 h 32"/>
              <a:gd name="T24" fmla="*/ 24 w 37"/>
              <a:gd name="T25" fmla="*/ 30 h 32"/>
              <a:gd name="T26" fmla="*/ 22 w 37"/>
              <a:gd name="T27" fmla="*/ 31 h 32"/>
              <a:gd name="T28" fmla="*/ 20 w 37"/>
              <a:gd name="T29" fmla="*/ 32 h 32"/>
              <a:gd name="T30" fmla="*/ 17 w 37"/>
              <a:gd name="T31" fmla="*/ 32 h 32"/>
              <a:gd name="T32" fmla="*/ 15 w 37"/>
              <a:gd name="T33" fmla="*/ 32 h 32"/>
              <a:gd name="T34" fmla="*/ 11 w 37"/>
              <a:gd name="T35" fmla="*/ 32 h 32"/>
              <a:gd name="T36" fmla="*/ 8 w 37"/>
              <a:gd name="T37" fmla="*/ 30 h 32"/>
              <a:gd name="T38" fmla="*/ 6 w 37"/>
              <a:gd name="T39" fmla="*/ 29 h 32"/>
              <a:gd name="T40" fmla="*/ 3 w 37"/>
              <a:gd name="T41" fmla="*/ 26 h 32"/>
              <a:gd name="T42" fmla="*/ 2 w 37"/>
              <a:gd name="T43" fmla="*/ 24 h 32"/>
              <a:gd name="T44" fmla="*/ 0 w 37"/>
              <a:gd name="T45" fmla="*/ 21 h 32"/>
              <a:gd name="T46" fmla="*/ 0 w 37"/>
              <a:gd name="T47" fmla="*/ 18 h 32"/>
              <a:gd name="T48" fmla="*/ 0 w 37"/>
              <a:gd name="T49" fmla="*/ 15 h 32"/>
              <a:gd name="T50" fmla="*/ 0 w 37"/>
              <a:gd name="T51" fmla="*/ 11 h 32"/>
              <a:gd name="T52" fmla="*/ 2 w 37"/>
              <a:gd name="T53" fmla="*/ 8 h 32"/>
              <a:gd name="T54" fmla="*/ 3 w 37"/>
              <a:gd name="T55" fmla="*/ 6 h 32"/>
              <a:gd name="T56" fmla="*/ 4 w 37"/>
              <a:gd name="T57" fmla="*/ 5 h 32"/>
              <a:gd name="T58" fmla="*/ 4 w 37"/>
              <a:gd name="T59" fmla="*/ 5 h 32"/>
              <a:gd name="T60" fmla="*/ 5 w 37"/>
              <a:gd name="T61" fmla="*/ 4 h 32"/>
              <a:gd name="T62" fmla="*/ 6 w 37"/>
              <a:gd name="T63" fmla="*/ 3 h 32"/>
              <a:gd name="T64" fmla="*/ 7 w 37"/>
              <a:gd name="T65" fmla="*/ 3 h 32"/>
              <a:gd name="T66" fmla="*/ 9 w 37"/>
              <a:gd name="T67" fmla="*/ 1 h 32"/>
              <a:gd name="T68" fmla="*/ 13 w 37"/>
              <a:gd name="T69" fmla="*/ 0 h 32"/>
              <a:gd name="T70" fmla="*/ 17 w 37"/>
              <a:gd name="T71" fmla="*/ 0 h 32"/>
              <a:gd name="T72" fmla="*/ 21 w 37"/>
              <a:gd name="T73" fmla="*/ 0 h 32"/>
              <a:gd name="T74" fmla="*/ 23 w 37"/>
              <a:gd name="T75" fmla="*/ 1 h 32"/>
              <a:gd name="T76" fmla="*/ 25 w 37"/>
              <a:gd name="T77" fmla="*/ 2 h 32"/>
              <a:gd name="T78" fmla="*/ 27 w 37"/>
              <a:gd name="T79" fmla="*/ 4 h 32"/>
              <a:gd name="T80" fmla="*/ 29 w 37"/>
              <a:gd name="T81" fmla="*/ 5 h 32"/>
              <a:gd name="T82" fmla="*/ 31 w 37"/>
              <a:gd name="T83" fmla="*/ 7 h 32"/>
              <a:gd name="T84" fmla="*/ 33 w 37"/>
              <a:gd name="T85" fmla="*/ 9 h 32"/>
              <a:gd name="T86" fmla="*/ 35 w 37"/>
              <a:gd name="T87" fmla="*/ 1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7" h="32">
                <a:moveTo>
                  <a:pt x="36" y="13"/>
                </a:moveTo>
                <a:lnTo>
                  <a:pt x="36" y="14"/>
                </a:lnTo>
                <a:lnTo>
                  <a:pt x="37" y="15"/>
                </a:lnTo>
                <a:lnTo>
                  <a:pt x="37" y="16"/>
                </a:lnTo>
                <a:lnTo>
                  <a:pt x="37" y="16"/>
                </a:lnTo>
                <a:lnTo>
                  <a:pt x="37" y="18"/>
                </a:lnTo>
                <a:lnTo>
                  <a:pt x="36" y="19"/>
                </a:lnTo>
                <a:lnTo>
                  <a:pt x="36" y="20"/>
                </a:lnTo>
                <a:lnTo>
                  <a:pt x="35" y="21"/>
                </a:lnTo>
                <a:lnTo>
                  <a:pt x="34" y="22"/>
                </a:lnTo>
                <a:lnTo>
                  <a:pt x="34" y="23"/>
                </a:lnTo>
                <a:lnTo>
                  <a:pt x="32" y="23"/>
                </a:lnTo>
                <a:lnTo>
                  <a:pt x="31" y="23"/>
                </a:lnTo>
                <a:lnTo>
                  <a:pt x="31" y="23"/>
                </a:lnTo>
                <a:lnTo>
                  <a:pt x="31" y="23"/>
                </a:lnTo>
                <a:lnTo>
                  <a:pt x="31" y="23"/>
                </a:lnTo>
                <a:lnTo>
                  <a:pt x="31" y="23"/>
                </a:lnTo>
                <a:lnTo>
                  <a:pt x="30" y="24"/>
                </a:lnTo>
                <a:lnTo>
                  <a:pt x="30" y="25"/>
                </a:lnTo>
                <a:lnTo>
                  <a:pt x="29" y="26"/>
                </a:lnTo>
                <a:lnTo>
                  <a:pt x="28" y="27"/>
                </a:lnTo>
                <a:lnTo>
                  <a:pt x="28" y="28"/>
                </a:lnTo>
                <a:lnTo>
                  <a:pt x="27" y="29"/>
                </a:lnTo>
                <a:lnTo>
                  <a:pt x="26" y="29"/>
                </a:lnTo>
                <a:lnTo>
                  <a:pt x="25" y="30"/>
                </a:lnTo>
                <a:lnTo>
                  <a:pt x="24" y="30"/>
                </a:lnTo>
                <a:lnTo>
                  <a:pt x="23" y="31"/>
                </a:lnTo>
                <a:lnTo>
                  <a:pt x="22" y="31"/>
                </a:lnTo>
                <a:lnTo>
                  <a:pt x="21" y="32"/>
                </a:lnTo>
                <a:lnTo>
                  <a:pt x="20" y="32"/>
                </a:lnTo>
                <a:lnTo>
                  <a:pt x="19" y="32"/>
                </a:lnTo>
                <a:lnTo>
                  <a:pt x="17" y="32"/>
                </a:lnTo>
                <a:lnTo>
                  <a:pt x="16" y="32"/>
                </a:lnTo>
                <a:lnTo>
                  <a:pt x="15" y="32"/>
                </a:lnTo>
                <a:lnTo>
                  <a:pt x="13" y="32"/>
                </a:lnTo>
                <a:lnTo>
                  <a:pt x="11" y="32"/>
                </a:lnTo>
                <a:lnTo>
                  <a:pt x="10" y="31"/>
                </a:lnTo>
                <a:lnTo>
                  <a:pt x="8" y="30"/>
                </a:lnTo>
                <a:lnTo>
                  <a:pt x="7" y="30"/>
                </a:lnTo>
                <a:lnTo>
                  <a:pt x="6" y="29"/>
                </a:lnTo>
                <a:lnTo>
                  <a:pt x="5" y="28"/>
                </a:lnTo>
                <a:lnTo>
                  <a:pt x="3" y="26"/>
                </a:lnTo>
                <a:lnTo>
                  <a:pt x="3" y="25"/>
                </a:lnTo>
                <a:lnTo>
                  <a:pt x="2" y="24"/>
                </a:lnTo>
                <a:lnTo>
                  <a:pt x="1" y="22"/>
                </a:lnTo>
                <a:lnTo>
                  <a:pt x="0" y="21"/>
                </a:lnTo>
                <a:lnTo>
                  <a:pt x="0" y="19"/>
                </a:lnTo>
                <a:lnTo>
                  <a:pt x="0" y="18"/>
                </a:lnTo>
                <a:lnTo>
                  <a:pt x="0" y="16"/>
                </a:lnTo>
                <a:lnTo>
                  <a:pt x="0" y="15"/>
                </a:lnTo>
                <a:lnTo>
                  <a:pt x="0" y="13"/>
                </a:lnTo>
                <a:lnTo>
                  <a:pt x="0" y="11"/>
                </a:lnTo>
                <a:lnTo>
                  <a:pt x="1" y="9"/>
                </a:lnTo>
                <a:lnTo>
                  <a:pt x="2" y="8"/>
                </a:lnTo>
                <a:lnTo>
                  <a:pt x="3" y="7"/>
                </a:lnTo>
                <a:lnTo>
                  <a:pt x="3" y="6"/>
                </a:lnTo>
                <a:lnTo>
                  <a:pt x="3" y="6"/>
                </a:lnTo>
                <a:lnTo>
                  <a:pt x="4" y="5"/>
                </a:lnTo>
                <a:lnTo>
                  <a:pt x="4" y="5"/>
                </a:lnTo>
                <a:lnTo>
                  <a:pt x="4" y="5"/>
                </a:lnTo>
                <a:lnTo>
                  <a:pt x="5" y="4"/>
                </a:lnTo>
                <a:lnTo>
                  <a:pt x="5" y="4"/>
                </a:lnTo>
                <a:lnTo>
                  <a:pt x="5" y="4"/>
                </a:lnTo>
                <a:lnTo>
                  <a:pt x="6" y="3"/>
                </a:lnTo>
                <a:lnTo>
                  <a:pt x="6" y="3"/>
                </a:lnTo>
                <a:lnTo>
                  <a:pt x="7" y="3"/>
                </a:lnTo>
                <a:lnTo>
                  <a:pt x="8" y="2"/>
                </a:lnTo>
                <a:lnTo>
                  <a:pt x="9" y="1"/>
                </a:lnTo>
                <a:lnTo>
                  <a:pt x="11" y="1"/>
                </a:lnTo>
                <a:lnTo>
                  <a:pt x="13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21" y="0"/>
                </a:lnTo>
                <a:lnTo>
                  <a:pt x="22" y="1"/>
                </a:lnTo>
                <a:lnTo>
                  <a:pt x="23" y="1"/>
                </a:lnTo>
                <a:lnTo>
                  <a:pt x="24" y="2"/>
                </a:lnTo>
                <a:lnTo>
                  <a:pt x="25" y="2"/>
                </a:lnTo>
                <a:lnTo>
                  <a:pt x="26" y="3"/>
                </a:lnTo>
                <a:lnTo>
                  <a:pt x="27" y="4"/>
                </a:lnTo>
                <a:lnTo>
                  <a:pt x="28" y="5"/>
                </a:lnTo>
                <a:lnTo>
                  <a:pt x="29" y="5"/>
                </a:lnTo>
                <a:lnTo>
                  <a:pt x="30" y="6"/>
                </a:lnTo>
                <a:lnTo>
                  <a:pt x="31" y="7"/>
                </a:lnTo>
                <a:lnTo>
                  <a:pt x="32" y="8"/>
                </a:lnTo>
                <a:lnTo>
                  <a:pt x="33" y="9"/>
                </a:lnTo>
                <a:lnTo>
                  <a:pt x="34" y="11"/>
                </a:lnTo>
                <a:lnTo>
                  <a:pt x="35" y="12"/>
                </a:lnTo>
                <a:lnTo>
                  <a:pt x="36" y="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69" name="Freeform 1179"/>
          <p:cNvSpPr>
            <a:spLocks/>
          </p:cNvSpPr>
          <p:nvPr/>
        </p:nvSpPr>
        <p:spPr bwMode="auto">
          <a:xfrm>
            <a:off x="3313295" y="5401904"/>
            <a:ext cx="46263" cy="39822"/>
          </a:xfrm>
          <a:custGeom>
            <a:avLst/>
            <a:gdLst>
              <a:gd name="T0" fmla="*/ 30 w 33"/>
              <a:gd name="T1" fmla="*/ 11 h 28"/>
              <a:gd name="T2" fmla="*/ 29 w 33"/>
              <a:gd name="T3" fmla="*/ 11 h 28"/>
              <a:gd name="T4" fmla="*/ 29 w 33"/>
              <a:gd name="T5" fmla="*/ 11 h 28"/>
              <a:gd name="T6" fmla="*/ 28 w 33"/>
              <a:gd name="T7" fmla="*/ 11 h 28"/>
              <a:gd name="T8" fmla="*/ 28 w 33"/>
              <a:gd name="T9" fmla="*/ 12 h 28"/>
              <a:gd name="T10" fmla="*/ 27 w 33"/>
              <a:gd name="T11" fmla="*/ 9 h 28"/>
              <a:gd name="T12" fmla="*/ 26 w 33"/>
              <a:gd name="T13" fmla="*/ 7 h 28"/>
              <a:gd name="T14" fmla="*/ 25 w 33"/>
              <a:gd name="T15" fmla="*/ 5 h 28"/>
              <a:gd name="T16" fmla="*/ 23 w 33"/>
              <a:gd name="T17" fmla="*/ 4 h 28"/>
              <a:gd name="T18" fmla="*/ 21 w 33"/>
              <a:gd name="T19" fmla="*/ 2 h 28"/>
              <a:gd name="T20" fmla="*/ 19 w 33"/>
              <a:gd name="T21" fmla="*/ 1 h 28"/>
              <a:gd name="T22" fmla="*/ 17 w 33"/>
              <a:gd name="T23" fmla="*/ 1 h 28"/>
              <a:gd name="T24" fmla="*/ 14 w 33"/>
              <a:gd name="T25" fmla="*/ 0 h 28"/>
              <a:gd name="T26" fmla="*/ 11 w 33"/>
              <a:gd name="T27" fmla="*/ 1 h 28"/>
              <a:gd name="T28" fmla="*/ 9 w 33"/>
              <a:gd name="T29" fmla="*/ 1 h 28"/>
              <a:gd name="T30" fmla="*/ 6 w 33"/>
              <a:gd name="T31" fmla="*/ 3 h 28"/>
              <a:gd name="T32" fmla="*/ 4 w 33"/>
              <a:gd name="T33" fmla="*/ 4 h 28"/>
              <a:gd name="T34" fmla="*/ 3 w 33"/>
              <a:gd name="T35" fmla="*/ 6 h 28"/>
              <a:gd name="T36" fmla="*/ 1 w 33"/>
              <a:gd name="T37" fmla="*/ 9 h 28"/>
              <a:gd name="T38" fmla="*/ 1 w 33"/>
              <a:gd name="T39" fmla="*/ 11 h 28"/>
              <a:gd name="T40" fmla="*/ 0 w 33"/>
              <a:gd name="T41" fmla="*/ 14 h 28"/>
              <a:gd name="T42" fmla="*/ 1 w 33"/>
              <a:gd name="T43" fmla="*/ 17 h 28"/>
              <a:gd name="T44" fmla="*/ 1 w 33"/>
              <a:gd name="T45" fmla="*/ 19 h 28"/>
              <a:gd name="T46" fmla="*/ 3 w 33"/>
              <a:gd name="T47" fmla="*/ 22 h 28"/>
              <a:gd name="T48" fmla="*/ 4 w 33"/>
              <a:gd name="T49" fmla="*/ 24 h 28"/>
              <a:gd name="T50" fmla="*/ 6 w 33"/>
              <a:gd name="T51" fmla="*/ 26 h 28"/>
              <a:gd name="T52" fmla="*/ 9 w 33"/>
              <a:gd name="T53" fmla="*/ 27 h 28"/>
              <a:gd name="T54" fmla="*/ 11 w 33"/>
              <a:gd name="T55" fmla="*/ 28 h 28"/>
              <a:gd name="T56" fmla="*/ 14 w 33"/>
              <a:gd name="T57" fmla="*/ 28 h 28"/>
              <a:gd name="T58" fmla="*/ 16 w 33"/>
              <a:gd name="T59" fmla="*/ 28 h 28"/>
              <a:gd name="T60" fmla="*/ 19 w 33"/>
              <a:gd name="T61" fmla="*/ 27 h 28"/>
              <a:gd name="T62" fmla="*/ 21 w 33"/>
              <a:gd name="T63" fmla="*/ 26 h 28"/>
              <a:gd name="T64" fmla="*/ 23 w 33"/>
              <a:gd name="T65" fmla="*/ 25 h 28"/>
              <a:gd name="T66" fmla="*/ 24 w 33"/>
              <a:gd name="T67" fmla="*/ 23 h 28"/>
              <a:gd name="T68" fmla="*/ 26 w 33"/>
              <a:gd name="T69" fmla="*/ 22 h 28"/>
              <a:gd name="T70" fmla="*/ 27 w 33"/>
              <a:gd name="T71" fmla="*/ 20 h 28"/>
              <a:gd name="T72" fmla="*/ 27 w 33"/>
              <a:gd name="T73" fmla="*/ 18 h 28"/>
              <a:gd name="T74" fmla="*/ 28 w 33"/>
              <a:gd name="T75" fmla="*/ 18 h 28"/>
              <a:gd name="T76" fmla="*/ 28 w 33"/>
              <a:gd name="T77" fmla="*/ 18 h 28"/>
              <a:gd name="T78" fmla="*/ 29 w 33"/>
              <a:gd name="T79" fmla="*/ 19 h 28"/>
              <a:gd name="T80" fmla="*/ 30 w 33"/>
              <a:gd name="T81" fmla="*/ 19 h 28"/>
              <a:gd name="T82" fmla="*/ 30 w 33"/>
              <a:gd name="T83" fmla="*/ 19 h 28"/>
              <a:gd name="T84" fmla="*/ 31 w 33"/>
              <a:gd name="T85" fmla="*/ 18 h 28"/>
              <a:gd name="T86" fmla="*/ 31 w 33"/>
              <a:gd name="T87" fmla="*/ 18 h 28"/>
              <a:gd name="T88" fmla="*/ 32 w 33"/>
              <a:gd name="T89" fmla="*/ 18 h 28"/>
              <a:gd name="T90" fmla="*/ 32 w 33"/>
              <a:gd name="T91" fmla="*/ 17 h 28"/>
              <a:gd name="T92" fmla="*/ 33 w 33"/>
              <a:gd name="T93" fmla="*/ 16 h 28"/>
              <a:gd name="T94" fmla="*/ 33 w 33"/>
              <a:gd name="T95" fmla="*/ 16 h 28"/>
              <a:gd name="T96" fmla="*/ 33 w 33"/>
              <a:gd name="T97" fmla="*/ 15 h 28"/>
              <a:gd name="T98" fmla="*/ 33 w 33"/>
              <a:gd name="T99" fmla="*/ 14 h 28"/>
              <a:gd name="T100" fmla="*/ 33 w 33"/>
              <a:gd name="T101" fmla="*/ 13 h 28"/>
              <a:gd name="T102" fmla="*/ 32 w 33"/>
              <a:gd name="T103" fmla="*/ 13 h 28"/>
              <a:gd name="T104" fmla="*/ 32 w 33"/>
              <a:gd name="T105" fmla="*/ 12 h 28"/>
              <a:gd name="T106" fmla="*/ 31 w 33"/>
              <a:gd name="T107" fmla="*/ 12 h 28"/>
              <a:gd name="T108" fmla="*/ 31 w 33"/>
              <a:gd name="T109" fmla="*/ 11 h 28"/>
              <a:gd name="T110" fmla="*/ 30 w 33"/>
              <a:gd name="T111" fmla="*/ 11 h 28"/>
              <a:gd name="T112" fmla="*/ 30 w 33"/>
              <a:gd name="T113" fmla="*/ 11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3" h="28">
                <a:moveTo>
                  <a:pt x="30" y="11"/>
                </a:moveTo>
                <a:lnTo>
                  <a:pt x="29" y="11"/>
                </a:lnTo>
                <a:lnTo>
                  <a:pt x="29" y="11"/>
                </a:lnTo>
                <a:lnTo>
                  <a:pt x="28" y="11"/>
                </a:lnTo>
                <a:lnTo>
                  <a:pt x="28" y="12"/>
                </a:lnTo>
                <a:lnTo>
                  <a:pt x="27" y="9"/>
                </a:lnTo>
                <a:lnTo>
                  <a:pt x="26" y="7"/>
                </a:lnTo>
                <a:lnTo>
                  <a:pt x="25" y="5"/>
                </a:lnTo>
                <a:lnTo>
                  <a:pt x="23" y="4"/>
                </a:lnTo>
                <a:lnTo>
                  <a:pt x="21" y="2"/>
                </a:lnTo>
                <a:lnTo>
                  <a:pt x="19" y="1"/>
                </a:lnTo>
                <a:lnTo>
                  <a:pt x="17" y="1"/>
                </a:lnTo>
                <a:lnTo>
                  <a:pt x="14" y="0"/>
                </a:lnTo>
                <a:lnTo>
                  <a:pt x="11" y="1"/>
                </a:lnTo>
                <a:lnTo>
                  <a:pt x="9" y="1"/>
                </a:lnTo>
                <a:lnTo>
                  <a:pt x="6" y="3"/>
                </a:lnTo>
                <a:lnTo>
                  <a:pt x="4" y="4"/>
                </a:lnTo>
                <a:lnTo>
                  <a:pt x="3" y="6"/>
                </a:lnTo>
                <a:lnTo>
                  <a:pt x="1" y="9"/>
                </a:lnTo>
                <a:lnTo>
                  <a:pt x="1" y="11"/>
                </a:lnTo>
                <a:lnTo>
                  <a:pt x="0" y="14"/>
                </a:lnTo>
                <a:lnTo>
                  <a:pt x="1" y="17"/>
                </a:lnTo>
                <a:lnTo>
                  <a:pt x="1" y="19"/>
                </a:lnTo>
                <a:lnTo>
                  <a:pt x="3" y="22"/>
                </a:lnTo>
                <a:lnTo>
                  <a:pt x="4" y="24"/>
                </a:lnTo>
                <a:lnTo>
                  <a:pt x="6" y="26"/>
                </a:lnTo>
                <a:lnTo>
                  <a:pt x="9" y="27"/>
                </a:lnTo>
                <a:lnTo>
                  <a:pt x="11" y="28"/>
                </a:lnTo>
                <a:lnTo>
                  <a:pt x="14" y="28"/>
                </a:lnTo>
                <a:lnTo>
                  <a:pt x="16" y="28"/>
                </a:lnTo>
                <a:lnTo>
                  <a:pt x="19" y="27"/>
                </a:lnTo>
                <a:lnTo>
                  <a:pt x="21" y="26"/>
                </a:lnTo>
                <a:lnTo>
                  <a:pt x="23" y="25"/>
                </a:lnTo>
                <a:lnTo>
                  <a:pt x="24" y="23"/>
                </a:lnTo>
                <a:lnTo>
                  <a:pt x="26" y="22"/>
                </a:lnTo>
                <a:lnTo>
                  <a:pt x="27" y="20"/>
                </a:lnTo>
                <a:lnTo>
                  <a:pt x="27" y="18"/>
                </a:lnTo>
                <a:lnTo>
                  <a:pt x="28" y="18"/>
                </a:lnTo>
                <a:lnTo>
                  <a:pt x="28" y="18"/>
                </a:lnTo>
                <a:lnTo>
                  <a:pt x="29" y="19"/>
                </a:lnTo>
                <a:lnTo>
                  <a:pt x="30" y="19"/>
                </a:lnTo>
                <a:lnTo>
                  <a:pt x="30" y="19"/>
                </a:lnTo>
                <a:lnTo>
                  <a:pt x="31" y="18"/>
                </a:lnTo>
                <a:lnTo>
                  <a:pt x="31" y="18"/>
                </a:lnTo>
                <a:lnTo>
                  <a:pt x="32" y="18"/>
                </a:lnTo>
                <a:lnTo>
                  <a:pt x="32" y="17"/>
                </a:lnTo>
                <a:lnTo>
                  <a:pt x="33" y="16"/>
                </a:lnTo>
                <a:lnTo>
                  <a:pt x="33" y="16"/>
                </a:lnTo>
                <a:lnTo>
                  <a:pt x="33" y="15"/>
                </a:lnTo>
                <a:lnTo>
                  <a:pt x="33" y="14"/>
                </a:lnTo>
                <a:lnTo>
                  <a:pt x="33" y="13"/>
                </a:lnTo>
                <a:lnTo>
                  <a:pt x="32" y="13"/>
                </a:lnTo>
                <a:lnTo>
                  <a:pt x="32" y="12"/>
                </a:lnTo>
                <a:lnTo>
                  <a:pt x="31" y="12"/>
                </a:lnTo>
                <a:lnTo>
                  <a:pt x="31" y="11"/>
                </a:lnTo>
                <a:lnTo>
                  <a:pt x="30" y="11"/>
                </a:lnTo>
                <a:lnTo>
                  <a:pt x="30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70" name="Freeform 1180"/>
          <p:cNvSpPr>
            <a:spLocks/>
          </p:cNvSpPr>
          <p:nvPr/>
        </p:nvSpPr>
        <p:spPr bwMode="auto">
          <a:xfrm>
            <a:off x="3323109" y="5428926"/>
            <a:ext cx="18225" cy="7111"/>
          </a:xfrm>
          <a:custGeom>
            <a:avLst/>
            <a:gdLst>
              <a:gd name="T0" fmla="*/ 0 w 13"/>
              <a:gd name="T1" fmla="*/ 0 h 5"/>
              <a:gd name="T2" fmla="*/ 0 w 13"/>
              <a:gd name="T3" fmla="*/ 1 h 5"/>
              <a:gd name="T4" fmla="*/ 1 w 13"/>
              <a:gd name="T5" fmla="*/ 2 h 5"/>
              <a:gd name="T6" fmla="*/ 1 w 13"/>
              <a:gd name="T7" fmla="*/ 3 h 5"/>
              <a:gd name="T8" fmla="*/ 3 w 13"/>
              <a:gd name="T9" fmla="*/ 4 h 5"/>
              <a:gd name="T10" fmla="*/ 3 w 13"/>
              <a:gd name="T11" fmla="*/ 5 h 5"/>
              <a:gd name="T12" fmla="*/ 4 w 13"/>
              <a:gd name="T13" fmla="*/ 5 h 5"/>
              <a:gd name="T14" fmla="*/ 5 w 13"/>
              <a:gd name="T15" fmla="*/ 5 h 5"/>
              <a:gd name="T16" fmla="*/ 6 w 13"/>
              <a:gd name="T17" fmla="*/ 5 h 5"/>
              <a:gd name="T18" fmla="*/ 7 w 13"/>
              <a:gd name="T19" fmla="*/ 5 h 5"/>
              <a:gd name="T20" fmla="*/ 7 w 13"/>
              <a:gd name="T21" fmla="*/ 5 h 5"/>
              <a:gd name="T22" fmla="*/ 8 w 13"/>
              <a:gd name="T23" fmla="*/ 5 h 5"/>
              <a:gd name="T24" fmla="*/ 8 w 13"/>
              <a:gd name="T25" fmla="*/ 5 h 5"/>
              <a:gd name="T26" fmla="*/ 13 w 13"/>
              <a:gd name="T27" fmla="*/ 0 h 5"/>
              <a:gd name="T28" fmla="*/ 0 w 13"/>
              <a:gd name="T2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3" h="5">
                <a:moveTo>
                  <a:pt x="0" y="0"/>
                </a:moveTo>
                <a:lnTo>
                  <a:pt x="0" y="1"/>
                </a:lnTo>
                <a:lnTo>
                  <a:pt x="1" y="2"/>
                </a:lnTo>
                <a:lnTo>
                  <a:pt x="1" y="3"/>
                </a:lnTo>
                <a:lnTo>
                  <a:pt x="3" y="4"/>
                </a:lnTo>
                <a:lnTo>
                  <a:pt x="3" y="5"/>
                </a:lnTo>
                <a:lnTo>
                  <a:pt x="4" y="5"/>
                </a:lnTo>
                <a:lnTo>
                  <a:pt x="5" y="5"/>
                </a:lnTo>
                <a:lnTo>
                  <a:pt x="6" y="5"/>
                </a:lnTo>
                <a:lnTo>
                  <a:pt x="7" y="5"/>
                </a:lnTo>
                <a:lnTo>
                  <a:pt x="7" y="5"/>
                </a:lnTo>
                <a:lnTo>
                  <a:pt x="8" y="5"/>
                </a:lnTo>
                <a:lnTo>
                  <a:pt x="8" y="5"/>
                </a:lnTo>
                <a:lnTo>
                  <a:pt x="1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71" name="Freeform 1181"/>
          <p:cNvSpPr>
            <a:spLocks/>
          </p:cNvSpPr>
          <p:nvPr/>
        </p:nvSpPr>
        <p:spPr bwMode="auto">
          <a:xfrm>
            <a:off x="3325913" y="5430349"/>
            <a:ext cx="11215" cy="2844"/>
          </a:xfrm>
          <a:custGeom>
            <a:avLst/>
            <a:gdLst>
              <a:gd name="T0" fmla="*/ 0 w 8"/>
              <a:gd name="T1" fmla="*/ 0 h 2"/>
              <a:gd name="T2" fmla="*/ 1 w 8"/>
              <a:gd name="T3" fmla="*/ 2 h 2"/>
              <a:gd name="T4" fmla="*/ 6 w 8"/>
              <a:gd name="T5" fmla="*/ 2 h 2"/>
              <a:gd name="T6" fmla="*/ 8 w 8"/>
              <a:gd name="T7" fmla="*/ 0 h 2"/>
              <a:gd name="T8" fmla="*/ 0 w 8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2">
                <a:moveTo>
                  <a:pt x="0" y="0"/>
                </a:moveTo>
                <a:lnTo>
                  <a:pt x="1" y="2"/>
                </a:lnTo>
                <a:lnTo>
                  <a:pt x="6" y="2"/>
                </a:lnTo>
                <a:lnTo>
                  <a:pt x="8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72" name="Freeform 1182"/>
          <p:cNvSpPr>
            <a:spLocks/>
          </p:cNvSpPr>
          <p:nvPr/>
        </p:nvSpPr>
        <p:spPr bwMode="auto">
          <a:xfrm>
            <a:off x="3313295" y="5394793"/>
            <a:ext cx="37852" cy="12800"/>
          </a:xfrm>
          <a:custGeom>
            <a:avLst/>
            <a:gdLst>
              <a:gd name="T0" fmla="*/ 21 w 27"/>
              <a:gd name="T1" fmla="*/ 1 h 9"/>
              <a:gd name="T2" fmla="*/ 21 w 27"/>
              <a:gd name="T3" fmla="*/ 1 h 9"/>
              <a:gd name="T4" fmla="*/ 20 w 27"/>
              <a:gd name="T5" fmla="*/ 1 h 9"/>
              <a:gd name="T6" fmla="*/ 20 w 27"/>
              <a:gd name="T7" fmla="*/ 1 h 9"/>
              <a:gd name="T8" fmla="*/ 19 w 27"/>
              <a:gd name="T9" fmla="*/ 1 h 9"/>
              <a:gd name="T10" fmla="*/ 18 w 27"/>
              <a:gd name="T11" fmla="*/ 1 h 9"/>
              <a:gd name="T12" fmla="*/ 17 w 27"/>
              <a:gd name="T13" fmla="*/ 1 h 9"/>
              <a:gd name="T14" fmla="*/ 15 w 27"/>
              <a:gd name="T15" fmla="*/ 1 h 9"/>
              <a:gd name="T16" fmla="*/ 14 w 27"/>
              <a:gd name="T17" fmla="*/ 1 h 9"/>
              <a:gd name="T18" fmla="*/ 13 w 27"/>
              <a:gd name="T19" fmla="*/ 1 h 9"/>
              <a:gd name="T20" fmla="*/ 12 w 27"/>
              <a:gd name="T21" fmla="*/ 0 h 9"/>
              <a:gd name="T22" fmla="*/ 11 w 27"/>
              <a:gd name="T23" fmla="*/ 0 h 9"/>
              <a:gd name="T24" fmla="*/ 10 w 27"/>
              <a:gd name="T25" fmla="*/ 0 h 9"/>
              <a:gd name="T26" fmla="*/ 9 w 27"/>
              <a:gd name="T27" fmla="*/ 0 h 9"/>
              <a:gd name="T28" fmla="*/ 8 w 27"/>
              <a:gd name="T29" fmla="*/ 0 h 9"/>
              <a:gd name="T30" fmla="*/ 7 w 27"/>
              <a:gd name="T31" fmla="*/ 0 h 9"/>
              <a:gd name="T32" fmla="*/ 7 w 27"/>
              <a:gd name="T33" fmla="*/ 0 h 9"/>
              <a:gd name="T34" fmla="*/ 6 w 27"/>
              <a:gd name="T35" fmla="*/ 0 h 9"/>
              <a:gd name="T36" fmla="*/ 4 w 27"/>
              <a:gd name="T37" fmla="*/ 1 h 9"/>
              <a:gd name="T38" fmla="*/ 3 w 27"/>
              <a:gd name="T39" fmla="*/ 2 h 9"/>
              <a:gd name="T40" fmla="*/ 2 w 27"/>
              <a:gd name="T41" fmla="*/ 3 h 9"/>
              <a:gd name="T42" fmla="*/ 1 w 27"/>
              <a:gd name="T43" fmla="*/ 4 h 9"/>
              <a:gd name="T44" fmla="*/ 0 w 27"/>
              <a:gd name="T45" fmla="*/ 5 h 9"/>
              <a:gd name="T46" fmla="*/ 0 w 27"/>
              <a:gd name="T47" fmla="*/ 7 h 9"/>
              <a:gd name="T48" fmla="*/ 0 w 27"/>
              <a:gd name="T49" fmla="*/ 7 h 9"/>
              <a:gd name="T50" fmla="*/ 0 w 27"/>
              <a:gd name="T51" fmla="*/ 8 h 9"/>
              <a:gd name="T52" fmla="*/ 1 w 27"/>
              <a:gd name="T53" fmla="*/ 8 h 9"/>
              <a:gd name="T54" fmla="*/ 2 w 27"/>
              <a:gd name="T55" fmla="*/ 8 h 9"/>
              <a:gd name="T56" fmla="*/ 4 w 27"/>
              <a:gd name="T57" fmla="*/ 8 h 9"/>
              <a:gd name="T58" fmla="*/ 5 w 27"/>
              <a:gd name="T59" fmla="*/ 9 h 9"/>
              <a:gd name="T60" fmla="*/ 8 w 27"/>
              <a:gd name="T61" fmla="*/ 9 h 9"/>
              <a:gd name="T62" fmla="*/ 10 w 27"/>
              <a:gd name="T63" fmla="*/ 9 h 9"/>
              <a:gd name="T64" fmla="*/ 12 w 27"/>
              <a:gd name="T65" fmla="*/ 9 h 9"/>
              <a:gd name="T66" fmla="*/ 14 w 27"/>
              <a:gd name="T67" fmla="*/ 9 h 9"/>
              <a:gd name="T68" fmla="*/ 17 w 27"/>
              <a:gd name="T69" fmla="*/ 9 h 9"/>
              <a:gd name="T70" fmla="*/ 19 w 27"/>
              <a:gd name="T71" fmla="*/ 9 h 9"/>
              <a:gd name="T72" fmla="*/ 21 w 27"/>
              <a:gd name="T73" fmla="*/ 9 h 9"/>
              <a:gd name="T74" fmla="*/ 22 w 27"/>
              <a:gd name="T75" fmla="*/ 9 h 9"/>
              <a:gd name="T76" fmla="*/ 24 w 27"/>
              <a:gd name="T77" fmla="*/ 9 h 9"/>
              <a:gd name="T78" fmla="*/ 25 w 27"/>
              <a:gd name="T79" fmla="*/ 9 h 9"/>
              <a:gd name="T80" fmla="*/ 25 w 27"/>
              <a:gd name="T81" fmla="*/ 9 h 9"/>
              <a:gd name="T82" fmla="*/ 26 w 27"/>
              <a:gd name="T83" fmla="*/ 8 h 9"/>
              <a:gd name="T84" fmla="*/ 27 w 27"/>
              <a:gd name="T85" fmla="*/ 7 h 9"/>
              <a:gd name="T86" fmla="*/ 26 w 27"/>
              <a:gd name="T87" fmla="*/ 6 h 9"/>
              <a:gd name="T88" fmla="*/ 26 w 27"/>
              <a:gd name="T89" fmla="*/ 5 h 9"/>
              <a:gd name="T90" fmla="*/ 25 w 27"/>
              <a:gd name="T91" fmla="*/ 4 h 9"/>
              <a:gd name="T92" fmla="*/ 24 w 27"/>
              <a:gd name="T93" fmla="*/ 3 h 9"/>
              <a:gd name="T94" fmla="*/ 23 w 27"/>
              <a:gd name="T95" fmla="*/ 2 h 9"/>
              <a:gd name="T96" fmla="*/ 21 w 27"/>
              <a:gd name="T97" fmla="*/ 1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7" h="9">
                <a:moveTo>
                  <a:pt x="21" y="1"/>
                </a:moveTo>
                <a:lnTo>
                  <a:pt x="21" y="1"/>
                </a:lnTo>
                <a:lnTo>
                  <a:pt x="20" y="1"/>
                </a:lnTo>
                <a:lnTo>
                  <a:pt x="20" y="1"/>
                </a:lnTo>
                <a:lnTo>
                  <a:pt x="19" y="1"/>
                </a:lnTo>
                <a:lnTo>
                  <a:pt x="18" y="1"/>
                </a:lnTo>
                <a:lnTo>
                  <a:pt x="17" y="1"/>
                </a:lnTo>
                <a:lnTo>
                  <a:pt x="15" y="1"/>
                </a:lnTo>
                <a:lnTo>
                  <a:pt x="14" y="1"/>
                </a:lnTo>
                <a:lnTo>
                  <a:pt x="13" y="1"/>
                </a:lnTo>
                <a:lnTo>
                  <a:pt x="12" y="0"/>
                </a:lnTo>
                <a:lnTo>
                  <a:pt x="11" y="0"/>
                </a:lnTo>
                <a:lnTo>
                  <a:pt x="10" y="0"/>
                </a:lnTo>
                <a:lnTo>
                  <a:pt x="9" y="0"/>
                </a:lnTo>
                <a:lnTo>
                  <a:pt x="8" y="0"/>
                </a:lnTo>
                <a:lnTo>
                  <a:pt x="7" y="0"/>
                </a:lnTo>
                <a:lnTo>
                  <a:pt x="7" y="0"/>
                </a:lnTo>
                <a:lnTo>
                  <a:pt x="6" y="0"/>
                </a:lnTo>
                <a:lnTo>
                  <a:pt x="4" y="1"/>
                </a:lnTo>
                <a:lnTo>
                  <a:pt x="3" y="2"/>
                </a:lnTo>
                <a:lnTo>
                  <a:pt x="2" y="3"/>
                </a:lnTo>
                <a:lnTo>
                  <a:pt x="1" y="4"/>
                </a:lnTo>
                <a:lnTo>
                  <a:pt x="0" y="5"/>
                </a:lnTo>
                <a:lnTo>
                  <a:pt x="0" y="7"/>
                </a:lnTo>
                <a:lnTo>
                  <a:pt x="0" y="7"/>
                </a:lnTo>
                <a:lnTo>
                  <a:pt x="0" y="8"/>
                </a:lnTo>
                <a:lnTo>
                  <a:pt x="1" y="8"/>
                </a:lnTo>
                <a:lnTo>
                  <a:pt x="2" y="8"/>
                </a:lnTo>
                <a:lnTo>
                  <a:pt x="4" y="8"/>
                </a:lnTo>
                <a:lnTo>
                  <a:pt x="5" y="9"/>
                </a:lnTo>
                <a:lnTo>
                  <a:pt x="8" y="9"/>
                </a:lnTo>
                <a:lnTo>
                  <a:pt x="10" y="9"/>
                </a:lnTo>
                <a:lnTo>
                  <a:pt x="12" y="9"/>
                </a:lnTo>
                <a:lnTo>
                  <a:pt x="14" y="9"/>
                </a:lnTo>
                <a:lnTo>
                  <a:pt x="17" y="9"/>
                </a:lnTo>
                <a:lnTo>
                  <a:pt x="19" y="9"/>
                </a:lnTo>
                <a:lnTo>
                  <a:pt x="21" y="9"/>
                </a:lnTo>
                <a:lnTo>
                  <a:pt x="22" y="9"/>
                </a:lnTo>
                <a:lnTo>
                  <a:pt x="24" y="9"/>
                </a:lnTo>
                <a:lnTo>
                  <a:pt x="25" y="9"/>
                </a:lnTo>
                <a:lnTo>
                  <a:pt x="25" y="9"/>
                </a:lnTo>
                <a:lnTo>
                  <a:pt x="26" y="8"/>
                </a:lnTo>
                <a:lnTo>
                  <a:pt x="27" y="7"/>
                </a:lnTo>
                <a:lnTo>
                  <a:pt x="26" y="6"/>
                </a:lnTo>
                <a:lnTo>
                  <a:pt x="26" y="5"/>
                </a:lnTo>
                <a:lnTo>
                  <a:pt x="25" y="4"/>
                </a:lnTo>
                <a:lnTo>
                  <a:pt x="24" y="3"/>
                </a:lnTo>
                <a:lnTo>
                  <a:pt x="23" y="2"/>
                </a:lnTo>
                <a:lnTo>
                  <a:pt x="21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73" name="Freeform 1183"/>
          <p:cNvSpPr>
            <a:spLocks/>
          </p:cNvSpPr>
          <p:nvPr/>
        </p:nvSpPr>
        <p:spPr bwMode="auto">
          <a:xfrm>
            <a:off x="3353951" y="5424660"/>
            <a:ext cx="2804" cy="2844"/>
          </a:xfrm>
          <a:custGeom>
            <a:avLst/>
            <a:gdLst>
              <a:gd name="T0" fmla="*/ 1 w 2"/>
              <a:gd name="T1" fmla="*/ 2 h 2"/>
              <a:gd name="T2" fmla="*/ 1 w 2"/>
              <a:gd name="T3" fmla="*/ 2 h 2"/>
              <a:gd name="T4" fmla="*/ 1 w 2"/>
              <a:gd name="T5" fmla="*/ 1 h 2"/>
              <a:gd name="T6" fmla="*/ 2 w 2"/>
              <a:gd name="T7" fmla="*/ 1 h 2"/>
              <a:gd name="T8" fmla="*/ 2 w 2"/>
              <a:gd name="T9" fmla="*/ 1 h 2"/>
              <a:gd name="T10" fmla="*/ 2 w 2"/>
              <a:gd name="T11" fmla="*/ 0 h 2"/>
              <a:gd name="T12" fmla="*/ 1 w 2"/>
              <a:gd name="T13" fmla="*/ 0 h 2"/>
              <a:gd name="T14" fmla="*/ 1 w 2"/>
              <a:gd name="T15" fmla="*/ 0 h 2"/>
              <a:gd name="T16" fmla="*/ 1 w 2"/>
              <a:gd name="T17" fmla="*/ 0 h 2"/>
              <a:gd name="T18" fmla="*/ 0 w 2"/>
              <a:gd name="T19" fmla="*/ 0 h 2"/>
              <a:gd name="T20" fmla="*/ 0 w 2"/>
              <a:gd name="T21" fmla="*/ 0 h 2"/>
              <a:gd name="T22" fmla="*/ 0 w 2"/>
              <a:gd name="T23" fmla="*/ 0 h 2"/>
              <a:gd name="T24" fmla="*/ 0 w 2"/>
              <a:gd name="T25" fmla="*/ 1 h 2"/>
              <a:gd name="T26" fmla="*/ 0 w 2"/>
              <a:gd name="T27" fmla="*/ 1 h 2"/>
              <a:gd name="T28" fmla="*/ 0 w 2"/>
              <a:gd name="T29" fmla="*/ 1 h 2"/>
              <a:gd name="T30" fmla="*/ 0 w 2"/>
              <a:gd name="T31" fmla="*/ 2 h 2"/>
              <a:gd name="T32" fmla="*/ 1 w 2"/>
              <a:gd name="T3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" h="2">
                <a:moveTo>
                  <a:pt x="1" y="2"/>
                </a:moveTo>
                <a:lnTo>
                  <a:pt x="1" y="2"/>
                </a:lnTo>
                <a:lnTo>
                  <a:pt x="1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2"/>
                </a:lnTo>
                <a:lnTo>
                  <a:pt x="1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74" name="Freeform 1184"/>
          <p:cNvSpPr>
            <a:spLocks/>
          </p:cNvSpPr>
          <p:nvPr/>
        </p:nvSpPr>
        <p:spPr bwMode="auto">
          <a:xfrm>
            <a:off x="3323109" y="5447415"/>
            <a:ext cx="30842" cy="19911"/>
          </a:xfrm>
          <a:custGeom>
            <a:avLst/>
            <a:gdLst>
              <a:gd name="T0" fmla="*/ 22 w 22"/>
              <a:gd name="T1" fmla="*/ 7 h 14"/>
              <a:gd name="T2" fmla="*/ 19 w 22"/>
              <a:gd name="T3" fmla="*/ 5 h 14"/>
              <a:gd name="T4" fmla="*/ 22 w 22"/>
              <a:gd name="T5" fmla="*/ 3 h 14"/>
              <a:gd name="T6" fmla="*/ 20 w 22"/>
              <a:gd name="T7" fmla="*/ 0 h 14"/>
              <a:gd name="T8" fmla="*/ 18 w 22"/>
              <a:gd name="T9" fmla="*/ 0 h 14"/>
              <a:gd name="T10" fmla="*/ 20 w 22"/>
              <a:gd name="T11" fmla="*/ 3 h 14"/>
              <a:gd name="T12" fmla="*/ 18 w 22"/>
              <a:gd name="T13" fmla="*/ 5 h 14"/>
              <a:gd name="T14" fmla="*/ 18 w 22"/>
              <a:gd name="T15" fmla="*/ 5 h 14"/>
              <a:gd name="T16" fmla="*/ 19 w 22"/>
              <a:gd name="T17" fmla="*/ 6 h 14"/>
              <a:gd name="T18" fmla="*/ 19 w 22"/>
              <a:gd name="T19" fmla="*/ 7 h 14"/>
              <a:gd name="T20" fmla="*/ 19 w 22"/>
              <a:gd name="T21" fmla="*/ 7 h 14"/>
              <a:gd name="T22" fmla="*/ 9 w 22"/>
              <a:gd name="T23" fmla="*/ 12 h 14"/>
              <a:gd name="T24" fmla="*/ 2 w 22"/>
              <a:gd name="T25" fmla="*/ 7 h 14"/>
              <a:gd name="T26" fmla="*/ 4 w 22"/>
              <a:gd name="T27" fmla="*/ 5 h 14"/>
              <a:gd name="T28" fmla="*/ 1 w 22"/>
              <a:gd name="T29" fmla="*/ 3 h 14"/>
              <a:gd name="T30" fmla="*/ 3 w 22"/>
              <a:gd name="T31" fmla="*/ 0 h 14"/>
              <a:gd name="T32" fmla="*/ 1 w 22"/>
              <a:gd name="T33" fmla="*/ 0 h 14"/>
              <a:gd name="T34" fmla="*/ 0 w 22"/>
              <a:gd name="T35" fmla="*/ 3 h 14"/>
              <a:gd name="T36" fmla="*/ 2 w 22"/>
              <a:gd name="T37" fmla="*/ 5 h 14"/>
              <a:gd name="T38" fmla="*/ 0 w 22"/>
              <a:gd name="T39" fmla="*/ 7 h 14"/>
              <a:gd name="T40" fmla="*/ 9 w 22"/>
              <a:gd name="T41" fmla="*/ 14 h 14"/>
              <a:gd name="T42" fmla="*/ 22 w 22"/>
              <a:gd name="T4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2" h="14">
                <a:moveTo>
                  <a:pt x="22" y="7"/>
                </a:moveTo>
                <a:lnTo>
                  <a:pt x="19" y="5"/>
                </a:lnTo>
                <a:lnTo>
                  <a:pt x="22" y="3"/>
                </a:lnTo>
                <a:lnTo>
                  <a:pt x="20" y="0"/>
                </a:lnTo>
                <a:lnTo>
                  <a:pt x="18" y="0"/>
                </a:lnTo>
                <a:lnTo>
                  <a:pt x="20" y="3"/>
                </a:lnTo>
                <a:lnTo>
                  <a:pt x="18" y="5"/>
                </a:lnTo>
                <a:lnTo>
                  <a:pt x="18" y="5"/>
                </a:lnTo>
                <a:lnTo>
                  <a:pt x="19" y="6"/>
                </a:lnTo>
                <a:lnTo>
                  <a:pt x="19" y="7"/>
                </a:lnTo>
                <a:lnTo>
                  <a:pt x="19" y="7"/>
                </a:lnTo>
                <a:lnTo>
                  <a:pt x="9" y="12"/>
                </a:lnTo>
                <a:lnTo>
                  <a:pt x="2" y="7"/>
                </a:lnTo>
                <a:lnTo>
                  <a:pt x="4" y="5"/>
                </a:lnTo>
                <a:lnTo>
                  <a:pt x="1" y="3"/>
                </a:lnTo>
                <a:lnTo>
                  <a:pt x="3" y="0"/>
                </a:lnTo>
                <a:lnTo>
                  <a:pt x="1" y="0"/>
                </a:lnTo>
                <a:lnTo>
                  <a:pt x="0" y="3"/>
                </a:lnTo>
                <a:lnTo>
                  <a:pt x="2" y="5"/>
                </a:lnTo>
                <a:lnTo>
                  <a:pt x="0" y="7"/>
                </a:lnTo>
                <a:lnTo>
                  <a:pt x="9" y="14"/>
                </a:lnTo>
                <a:lnTo>
                  <a:pt x="22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75" name="Freeform 1185"/>
          <p:cNvSpPr>
            <a:spLocks/>
          </p:cNvSpPr>
          <p:nvPr/>
        </p:nvSpPr>
        <p:spPr bwMode="auto">
          <a:xfrm>
            <a:off x="3316099" y="5464482"/>
            <a:ext cx="1402" cy="24178"/>
          </a:xfrm>
          <a:custGeom>
            <a:avLst/>
            <a:gdLst>
              <a:gd name="T0" fmla="*/ 0 w 1"/>
              <a:gd name="T1" fmla="*/ 17 h 17"/>
              <a:gd name="T2" fmla="*/ 0 w 1"/>
              <a:gd name="T3" fmla="*/ 2 h 17"/>
              <a:gd name="T4" fmla="*/ 1 w 1"/>
              <a:gd name="T5" fmla="*/ 0 h 17"/>
              <a:gd name="T6" fmla="*/ 1 w 1"/>
              <a:gd name="T7" fmla="*/ 17 h 17"/>
              <a:gd name="T8" fmla="*/ 0 w 1"/>
              <a:gd name="T9" fmla="*/ 17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7">
                <a:moveTo>
                  <a:pt x="0" y="17"/>
                </a:moveTo>
                <a:lnTo>
                  <a:pt x="0" y="2"/>
                </a:lnTo>
                <a:lnTo>
                  <a:pt x="1" y="0"/>
                </a:lnTo>
                <a:lnTo>
                  <a:pt x="1" y="17"/>
                </a:lnTo>
                <a:lnTo>
                  <a:pt x="0" y="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76" name="Freeform 1186"/>
          <p:cNvSpPr>
            <a:spLocks/>
          </p:cNvSpPr>
          <p:nvPr/>
        </p:nvSpPr>
        <p:spPr bwMode="auto">
          <a:xfrm>
            <a:off x="3159085" y="5445993"/>
            <a:ext cx="44861" cy="55466"/>
          </a:xfrm>
          <a:custGeom>
            <a:avLst/>
            <a:gdLst>
              <a:gd name="T0" fmla="*/ 32 w 32"/>
              <a:gd name="T1" fmla="*/ 1 h 39"/>
              <a:gd name="T2" fmla="*/ 31 w 32"/>
              <a:gd name="T3" fmla="*/ 1 h 39"/>
              <a:gd name="T4" fmla="*/ 30 w 32"/>
              <a:gd name="T5" fmla="*/ 0 h 39"/>
              <a:gd name="T6" fmla="*/ 28 w 32"/>
              <a:gd name="T7" fmla="*/ 0 h 39"/>
              <a:gd name="T8" fmla="*/ 26 w 32"/>
              <a:gd name="T9" fmla="*/ 0 h 39"/>
              <a:gd name="T10" fmla="*/ 24 w 32"/>
              <a:gd name="T11" fmla="*/ 0 h 39"/>
              <a:gd name="T12" fmla="*/ 22 w 32"/>
              <a:gd name="T13" fmla="*/ 0 h 39"/>
              <a:gd name="T14" fmla="*/ 20 w 32"/>
              <a:gd name="T15" fmla="*/ 0 h 39"/>
              <a:gd name="T16" fmla="*/ 17 w 32"/>
              <a:gd name="T17" fmla="*/ 1 h 39"/>
              <a:gd name="T18" fmla="*/ 15 w 32"/>
              <a:gd name="T19" fmla="*/ 1 h 39"/>
              <a:gd name="T20" fmla="*/ 13 w 32"/>
              <a:gd name="T21" fmla="*/ 1 h 39"/>
              <a:gd name="T22" fmla="*/ 11 w 32"/>
              <a:gd name="T23" fmla="*/ 2 h 39"/>
              <a:gd name="T24" fmla="*/ 9 w 32"/>
              <a:gd name="T25" fmla="*/ 2 h 39"/>
              <a:gd name="T26" fmla="*/ 7 w 32"/>
              <a:gd name="T27" fmla="*/ 3 h 39"/>
              <a:gd name="T28" fmla="*/ 6 w 32"/>
              <a:gd name="T29" fmla="*/ 3 h 39"/>
              <a:gd name="T30" fmla="*/ 5 w 32"/>
              <a:gd name="T31" fmla="*/ 3 h 39"/>
              <a:gd name="T32" fmla="*/ 5 w 32"/>
              <a:gd name="T33" fmla="*/ 3 h 39"/>
              <a:gd name="T34" fmla="*/ 5 w 32"/>
              <a:gd name="T35" fmla="*/ 3 h 39"/>
              <a:gd name="T36" fmla="*/ 5 w 32"/>
              <a:gd name="T37" fmla="*/ 3 h 39"/>
              <a:gd name="T38" fmla="*/ 5 w 32"/>
              <a:gd name="T39" fmla="*/ 3 h 39"/>
              <a:gd name="T40" fmla="*/ 5 w 32"/>
              <a:gd name="T41" fmla="*/ 2 h 39"/>
              <a:gd name="T42" fmla="*/ 4 w 32"/>
              <a:gd name="T43" fmla="*/ 2 h 39"/>
              <a:gd name="T44" fmla="*/ 4 w 32"/>
              <a:gd name="T45" fmla="*/ 2 h 39"/>
              <a:gd name="T46" fmla="*/ 3 w 32"/>
              <a:gd name="T47" fmla="*/ 2 h 39"/>
              <a:gd name="T48" fmla="*/ 2 w 32"/>
              <a:gd name="T49" fmla="*/ 1 h 39"/>
              <a:gd name="T50" fmla="*/ 1 w 32"/>
              <a:gd name="T51" fmla="*/ 2 h 39"/>
              <a:gd name="T52" fmla="*/ 1 w 32"/>
              <a:gd name="T53" fmla="*/ 2 h 39"/>
              <a:gd name="T54" fmla="*/ 0 w 32"/>
              <a:gd name="T55" fmla="*/ 2 h 39"/>
              <a:gd name="T56" fmla="*/ 0 w 32"/>
              <a:gd name="T57" fmla="*/ 2 h 39"/>
              <a:gd name="T58" fmla="*/ 0 w 32"/>
              <a:gd name="T59" fmla="*/ 2 h 39"/>
              <a:gd name="T60" fmla="*/ 0 w 32"/>
              <a:gd name="T61" fmla="*/ 2 h 39"/>
              <a:gd name="T62" fmla="*/ 0 w 32"/>
              <a:gd name="T63" fmla="*/ 2 h 39"/>
              <a:gd name="T64" fmla="*/ 0 w 32"/>
              <a:gd name="T65" fmla="*/ 3 h 39"/>
              <a:gd name="T66" fmla="*/ 0 w 32"/>
              <a:gd name="T67" fmla="*/ 39 h 39"/>
              <a:gd name="T68" fmla="*/ 5 w 32"/>
              <a:gd name="T69" fmla="*/ 38 h 39"/>
              <a:gd name="T70" fmla="*/ 5 w 32"/>
              <a:gd name="T71" fmla="*/ 36 h 39"/>
              <a:gd name="T72" fmla="*/ 5 w 32"/>
              <a:gd name="T73" fmla="*/ 30 h 39"/>
              <a:gd name="T74" fmla="*/ 5 w 32"/>
              <a:gd name="T75" fmla="*/ 25 h 39"/>
              <a:gd name="T76" fmla="*/ 5 w 32"/>
              <a:gd name="T77" fmla="*/ 22 h 39"/>
              <a:gd name="T78" fmla="*/ 6 w 32"/>
              <a:gd name="T79" fmla="*/ 22 h 39"/>
              <a:gd name="T80" fmla="*/ 7 w 32"/>
              <a:gd name="T81" fmla="*/ 22 h 39"/>
              <a:gd name="T82" fmla="*/ 8 w 32"/>
              <a:gd name="T83" fmla="*/ 21 h 39"/>
              <a:gd name="T84" fmla="*/ 10 w 32"/>
              <a:gd name="T85" fmla="*/ 21 h 39"/>
              <a:gd name="T86" fmla="*/ 12 w 32"/>
              <a:gd name="T87" fmla="*/ 20 h 39"/>
              <a:gd name="T88" fmla="*/ 14 w 32"/>
              <a:gd name="T89" fmla="*/ 20 h 39"/>
              <a:gd name="T90" fmla="*/ 15 w 32"/>
              <a:gd name="T91" fmla="*/ 19 h 39"/>
              <a:gd name="T92" fmla="*/ 17 w 32"/>
              <a:gd name="T93" fmla="*/ 19 h 39"/>
              <a:gd name="T94" fmla="*/ 19 w 32"/>
              <a:gd name="T95" fmla="*/ 18 h 39"/>
              <a:gd name="T96" fmla="*/ 21 w 32"/>
              <a:gd name="T97" fmla="*/ 18 h 39"/>
              <a:gd name="T98" fmla="*/ 23 w 32"/>
              <a:gd name="T99" fmla="*/ 17 h 39"/>
              <a:gd name="T100" fmla="*/ 25 w 32"/>
              <a:gd name="T101" fmla="*/ 17 h 39"/>
              <a:gd name="T102" fmla="*/ 27 w 32"/>
              <a:gd name="T103" fmla="*/ 16 h 39"/>
              <a:gd name="T104" fmla="*/ 29 w 32"/>
              <a:gd name="T105" fmla="*/ 16 h 39"/>
              <a:gd name="T106" fmla="*/ 31 w 32"/>
              <a:gd name="T107" fmla="*/ 16 h 39"/>
              <a:gd name="T108" fmla="*/ 32 w 32"/>
              <a:gd name="T109" fmla="*/ 15 h 39"/>
              <a:gd name="T110" fmla="*/ 32 w 32"/>
              <a:gd name="T111" fmla="*/ 1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2" h="39">
                <a:moveTo>
                  <a:pt x="32" y="1"/>
                </a:moveTo>
                <a:lnTo>
                  <a:pt x="31" y="1"/>
                </a:lnTo>
                <a:lnTo>
                  <a:pt x="30" y="0"/>
                </a:lnTo>
                <a:lnTo>
                  <a:pt x="28" y="0"/>
                </a:lnTo>
                <a:lnTo>
                  <a:pt x="26" y="0"/>
                </a:lnTo>
                <a:lnTo>
                  <a:pt x="24" y="0"/>
                </a:lnTo>
                <a:lnTo>
                  <a:pt x="22" y="0"/>
                </a:lnTo>
                <a:lnTo>
                  <a:pt x="20" y="0"/>
                </a:lnTo>
                <a:lnTo>
                  <a:pt x="17" y="1"/>
                </a:lnTo>
                <a:lnTo>
                  <a:pt x="15" y="1"/>
                </a:lnTo>
                <a:lnTo>
                  <a:pt x="13" y="1"/>
                </a:lnTo>
                <a:lnTo>
                  <a:pt x="11" y="2"/>
                </a:lnTo>
                <a:lnTo>
                  <a:pt x="9" y="2"/>
                </a:lnTo>
                <a:lnTo>
                  <a:pt x="7" y="3"/>
                </a:lnTo>
                <a:lnTo>
                  <a:pt x="6" y="3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5" y="2"/>
                </a:lnTo>
                <a:lnTo>
                  <a:pt x="4" y="2"/>
                </a:lnTo>
                <a:lnTo>
                  <a:pt x="4" y="2"/>
                </a:lnTo>
                <a:lnTo>
                  <a:pt x="3" y="2"/>
                </a:lnTo>
                <a:lnTo>
                  <a:pt x="2" y="1"/>
                </a:lnTo>
                <a:lnTo>
                  <a:pt x="1" y="2"/>
                </a:lnTo>
                <a:lnTo>
                  <a:pt x="1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3"/>
                </a:lnTo>
                <a:lnTo>
                  <a:pt x="0" y="39"/>
                </a:lnTo>
                <a:lnTo>
                  <a:pt x="5" y="38"/>
                </a:lnTo>
                <a:lnTo>
                  <a:pt x="5" y="36"/>
                </a:lnTo>
                <a:lnTo>
                  <a:pt x="5" y="30"/>
                </a:lnTo>
                <a:lnTo>
                  <a:pt x="5" y="25"/>
                </a:lnTo>
                <a:lnTo>
                  <a:pt x="5" y="22"/>
                </a:lnTo>
                <a:lnTo>
                  <a:pt x="6" y="22"/>
                </a:lnTo>
                <a:lnTo>
                  <a:pt x="7" y="22"/>
                </a:lnTo>
                <a:lnTo>
                  <a:pt x="8" y="21"/>
                </a:lnTo>
                <a:lnTo>
                  <a:pt x="10" y="21"/>
                </a:lnTo>
                <a:lnTo>
                  <a:pt x="12" y="20"/>
                </a:lnTo>
                <a:lnTo>
                  <a:pt x="14" y="20"/>
                </a:lnTo>
                <a:lnTo>
                  <a:pt x="15" y="19"/>
                </a:lnTo>
                <a:lnTo>
                  <a:pt x="17" y="19"/>
                </a:lnTo>
                <a:lnTo>
                  <a:pt x="19" y="18"/>
                </a:lnTo>
                <a:lnTo>
                  <a:pt x="21" y="18"/>
                </a:lnTo>
                <a:lnTo>
                  <a:pt x="23" y="17"/>
                </a:lnTo>
                <a:lnTo>
                  <a:pt x="25" y="17"/>
                </a:lnTo>
                <a:lnTo>
                  <a:pt x="27" y="16"/>
                </a:lnTo>
                <a:lnTo>
                  <a:pt x="29" y="16"/>
                </a:lnTo>
                <a:lnTo>
                  <a:pt x="31" y="16"/>
                </a:lnTo>
                <a:lnTo>
                  <a:pt x="32" y="15"/>
                </a:lnTo>
                <a:lnTo>
                  <a:pt x="32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77" name="Freeform 1187"/>
          <p:cNvSpPr>
            <a:spLocks/>
          </p:cNvSpPr>
          <p:nvPr/>
        </p:nvSpPr>
        <p:spPr bwMode="auto">
          <a:xfrm>
            <a:off x="3150674" y="5485815"/>
            <a:ext cx="243932" cy="49777"/>
          </a:xfrm>
          <a:custGeom>
            <a:avLst/>
            <a:gdLst>
              <a:gd name="T0" fmla="*/ 13 w 174"/>
              <a:gd name="T1" fmla="*/ 5 h 35"/>
              <a:gd name="T2" fmla="*/ 19 w 174"/>
              <a:gd name="T3" fmla="*/ 4 h 35"/>
              <a:gd name="T4" fmla="*/ 24 w 174"/>
              <a:gd name="T5" fmla="*/ 3 h 35"/>
              <a:gd name="T6" fmla="*/ 30 w 174"/>
              <a:gd name="T7" fmla="*/ 3 h 35"/>
              <a:gd name="T8" fmla="*/ 37 w 174"/>
              <a:gd name="T9" fmla="*/ 2 h 35"/>
              <a:gd name="T10" fmla="*/ 44 w 174"/>
              <a:gd name="T11" fmla="*/ 1 h 35"/>
              <a:gd name="T12" fmla="*/ 52 w 174"/>
              <a:gd name="T13" fmla="*/ 1 h 35"/>
              <a:gd name="T14" fmla="*/ 60 w 174"/>
              <a:gd name="T15" fmla="*/ 1 h 35"/>
              <a:gd name="T16" fmla="*/ 69 w 174"/>
              <a:gd name="T17" fmla="*/ 0 h 35"/>
              <a:gd name="T18" fmla="*/ 78 w 174"/>
              <a:gd name="T19" fmla="*/ 0 h 35"/>
              <a:gd name="T20" fmla="*/ 87 w 174"/>
              <a:gd name="T21" fmla="*/ 0 h 35"/>
              <a:gd name="T22" fmla="*/ 98 w 174"/>
              <a:gd name="T23" fmla="*/ 0 h 35"/>
              <a:gd name="T24" fmla="*/ 109 w 174"/>
              <a:gd name="T25" fmla="*/ 0 h 35"/>
              <a:gd name="T26" fmla="*/ 120 w 174"/>
              <a:gd name="T27" fmla="*/ 1 h 35"/>
              <a:gd name="T28" fmla="*/ 130 w 174"/>
              <a:gd name="T29" fmla="*/ 1 h 35"/>
              <a:gd name="T30" fmla="*/ 139 w 174"/>
              <a:gd name="T31" fmla="*/ 2 h 35"/>
              <a:gd name="T32" fmla="*/ 146 w 174"/>
              <a:gd name="T33" fmla="*/ 3 h 35"/>
              <a:gd name="T34" fmla="*/ 152 w 174"/>
              <a:gd name="T35" fmla="*/ 4 h 35"/>
              <a:gd name="T36" fmla="*/ 157 w 174"/>
              <a:gd name="T37" fmla="*/ 5 h 35"/>
              <a:gd name="T38" fmla="*/ 161 w 174"/>
              <a:gd name="T39" fmla="*/ 6 h 35"/>
              <a:gd name="T40" fmla="*/ 165 w 174"/>
              <a:gd name="T41" fmla="*/ 7 h 35"/>
              <a:gd name="T42" fmla="*/ 169 w 174"/>
              <a:gd name="T43" fmla="*/ 8 h 35"/>
              <a:gd name="T44" fmla="*/ 171 w 174"/>
              <a:gd name="T45" fmla="*/ 9 h 35"/>
              <a:gd name="T46" fmla="*/ 173 w 174"/>
              <a:gd name="T47" fmla="*/ 11 h 35"/>
              <a:gd name="T48" fmla="*/ 173 w 174"/>
              <a:gd name="T49" fmla="*/ 23 h 35"/>
              <a:gd name="T50" fmla="*/ 169 w 174"/>
              <a:gd name="T51" fmla="*/ 26 h 35"/>
              <a:gd name="T52" fmla="*/ 164 w 174"/>
              <a:gd name="T53" fmla="*/ 28 h 35"/>
              <a:gd name="T54" fmla="*/ 160 w 174"/>
              <a:gd name="T55" fmla="*/ 29 h 35"/>
              <a:gd name="T56" fmla="*/ 157 w 174"/>
              <a:gd name="T57" fmla="*/ 30 h 35"/>
              <a:gd name="T58" fmla="*/ 154 w 174"/>
              <a:gd name="T59" fmla="*/ 30 h 35"/>
              <a:gd name="T60" fmla="*/ 151 w 174"/>
              <a:gd name="T61" fmla="*/ 31 h 35"/>
              <a:gd name="T62" fmla="*/ 148 w 174"/>
              <a:gd name="T63" fmla="*/ 32 h 35"/>
              <a:gd name="T64" fmla="*/ 143 w 174"/>
              <a:gd name="T65" fmla="*/ 32 h 35"/>
              <a:gd name="T66" fmla="*/ 138 w 174"/>
              <a:gd name="T67" fmla="*/ 33 h 35"/>
              <a:gd name="T68" fmla="*/ 132 w 174"/>
              <a:gd name="T69" fmla="*/ 33 h 35"/>
              <a:gd name="T70" fmla="*/ 125 w 174"/>
              <a:gd name="T71" fmla="*/ 34 h 35"/>
              <a:gd name="T72" fmla="*/ 119 w 174"/>
              <a:gd name="T73" fmla="*/ 34 h 35"/>
              <a:gd name="T74" fmla="*/ 112 w 174"/>
              <a:gd name="T75" fmla="*/ 34 h 35"/>
              <a:gd name="T76" fmla="*/ 107 w 174"/>
              <a:gd name="T77" fmla="*/ 35 h 35"/>
              <a:gd name="T78" fmla="*/ 102 w 174"/>
              <a:gd name="T79" fmla="*/ 35 h 35"/>
              <a:gd name="T80" fmla="*/ 98 w 174"/>
              <a:gd name="T81" fmla="*/ 35 h 35"/>
              <a:gd name="T82" fmla="*/ 93 w 174"/>
              <a:gd name="T83" fmla="*/ 35 h 35"/>
              <a:gd name="T84" fmla="*/ 88 w 174"/>
              <a:gd name="T85" fmla="*/ 35 h 35"/>
              <a:gd name="T86" fmla="*/ 83 w 174"/>
              <a:gd name="T87" fmla="*/ 35 h 35"/>
              <a:gd name="T88" fmla="*/ 79 w 174"/>
              <a:gd name="T89" fmla="*/ 35 h 35"/>
              <a:gd name="T90" fmla="*/ 74 w 174"/>
              <a:gd name="T91" fmla="*/ 35 h 35"/>
              <a:gd name="T92" fmla="*/ 69 w 174"/>
              <a:gd name="T93" fmla="*/ 35 h 35"/>
              <a:gd name="T94" fmla="*/ 65 w 174"/>
              <a:gd name="T95" fmla="*/ 35 h 35"/>
              <a:gd name="T96" fmla="*/ 58 w 174"/>
              <a:gd name="T97" fmla="*/ 34 h 35"/>
              <a:gd name="T98" fmla="*/ 47 w 174"/>
              <a:gd name="T99" fmla="*/ 34 h 35"/>
              <a:gd name="T100" fmla="*/ 38 w 174"/>
              <a:gd name="T101" fmla="*/ 33 h 35"/>
              <a:gd name="T102" fmla="*/ 29 w 174"/>
              <a:gd name="T103" fmla="*/ 32 h 35"/>
              <a:gd name="T104" fmla="*/ 22 w 174"/>
              <a:gd name="T105" fmla="*/ 31 h 35"/>
              <a:gd name="T106" fmla="*/ 15 w 174"/>
              <a:gd name="T107" fmla="*/ 30 h 35"/>
              <a:gd name="T108" fmla="*/ 10 w 174"/>
              <a:gd name="T109" fmla="*/ 29 h 35"/>
              <a:gd name="T110" fmla="*/ 7 w 174"/>
              <a:gd name="T111" fmla="*/ 27 h 35"/>
              <a:gd name="T112" fmla="*/ 4 w 174"/>
              <a:gd name="T113" fmla="*/ 26 h 35"/>
              <a:gd name="T114" fmla="*/ 2 w 174"/>
              <a:gd name="T115" fmla="*/ 24 h 35"/>
              <a:gd name="T116" fmla="*/ 0 w 174"/>
              <a:gd name="T117" fmla="*/ 23 h 35"/>
              <a:gd name="T118" fmla="*/ 1 w 174"/>
              <a:gd name="T119" fmla="*/ 11 h 35"/>
              <a:gd name="T120" fmla="*/ 3 w 174"/>
              <a:gd name="T121" fmla="*/ 8 h 35"/>
              <a:gd name="T122" fmla="*/ 8 w 174"/>
              <a:gd name="T123" fmla="*/ 7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74" h="35">
                <a:moveTo>
                  <a:pt x="10" y="6"/>
                </a:moveTo>
                <a:lnTo>
                  <a:pt x="12" y="6"/>
                </a:lnTo>
                <a:lnTo>
                  <a:pt x="13" y="5"/>
                </a:lnTo>
                <a:lnTo>
                  <a:pt x="15" y="5"/>
                </a:lnTo>
                <a:lnTo>
                  <a:pt x="17" y="5"/>
                </a:lnTo>
                <a:lnTo>
                  <a:pt x="19" y="4"/>
                </a:lnTo>
                <a:lnTo>
                  <a:pt x="20" y="4"/>
                </a:lnTo>
                <a:lnTo>
                  <a:pt x="22" y="4"/>
                </a:lnTo>
                <a:lnTo>
                  <a:pt x="24" y="3"/>
                </a:lnTo>
                <a:lnTo>
                  <a:pt x="26" y="3"/>
                </a:lnTo>
                <a:lnTo>
                  <a:pt x="28" y="3"/>
                </a:lnTo>
                <a:lnTo>
                  <a:pt x="30" y="3"/>
                </a:lnTo>
                <a:lnTo>
                  <a:pt x="33" y="2"/>
                </a:lnTo>
                <a:lnTo>
                  <a:pt x="35" y="2"/>
                </a:lnTo>
                <a:lnTo>
                  <a:pt x="37" y="2"/>
                </a:lnTo>
                <a:lnTo>
                  <a:pt x="40" y="2"/>
                </a:lnTo>
                <a:lnTo>
                  <a:pt x="42" y="2"/>
                </a:lnTo>
                <a:lnTo>
                  <a:pt x="44" y="1"/>
                </a:lnTo>
                <a:lnTo>
                  <a:pt x="47" y="1"/>
                </a:lnTo>
                <a:lnTo>
                  <a:pt x="50" y="1"/>
                </a:lnTo>
                <a:lnTo>
                  <a:pt x="52" y="1"/>
                </a:lnTo>
                <a:lnTo>
                  <a:pt x="55" y="1"/>
                </a:lnTo>
                <a:lnTo>
                  <a:pt x="58" y="1"/>
                </a:lnTo>
                <a:lnTo>
                  <a:pt x="60" y="1"/>
                </a:lnTo>
                <a:lnTo>
                  <a:pt x="63" y="0"/>
                </a:lnTo>
                <a:lnTo>
                  <a:pt x="66" y="0"/>
                </a:lnTo>
                <a:lnTo>
                  <a:pt x="69" y="0"/>
                </a:lnTo>
                <a:lnTo>
                  <a:pt x="72" y="0"/>
                </a:lnTo>
                <a:lnTo>
                  <a:pt x="75" y="0"/>
                </a:lnTo>
                <a:lnTo>
                  <a:pt x="78" y="0"/>
                </a:lnTo>
                <a:lnTo>
                  <a:pt x="81" y="0"/>
                </a:lnTo>
                <a:lnTo>
                  <a:pt x="83" y="0"/>
                </a:lnTo>
                <a:lnTo>
                  <a:pt x="87" y="0"/>
                </a:lnTo>
                <a:lnTo>
                  <a:pt x="90" y="0"/>
                </a:lnTo>
                <a:lnTo>
                  <a:pt x="94" y="0"/>
                </a:lnTo>
                <a:lnTo>
                  <a:pt x="98" y="0"/>
                </a:lnTo>
                <a:lnTo>
                  <a:pt x="102" y="0"/>
                </a:lnTo>
                <a:lnTo>
                  <a:pt x="105" y="0"/>
                </a:lnTo>
                <a:lnTo>
                  <a:pt x="109" y="0"/>
                </a:lnTo>
                <a:lnTo>
                  <a:pt x="113" y="1"/>
                </a:lnTo>
                <a:lnTo>
                  <a:pt x="116" y="1"/>
                </a:lnTo>
                <a:lnTo>
                  <a:pt x="120" y="1"/>
                </a:lnTo>
                <a:lnTo>
                  <a:pt x="123" y="1"/>
                </a:lnTo>
                <a:lnTo>
                  <a:pt x="126" y="1"/>
                </a:lnTo>
                <a:lnTo>
                  <a:pt x="130" y="1"/>
                </a:lnTo>
                <a:lnTo>
                  <a:pt x="133" y="2"/>
                </a:lnTo>
                <a:lnTo>
                  <a:pt x="136" y="2"/>
                </a:lnTo>
                <a:lnTo>
                  <a:pt x="139" y="2"/>
                </a:lnTo>
                <a:lnTo>
                  <a:pt x="142" y="3"/>
                </a:lnTo>
                <a:lnTo>
                  <a:pt x="144" y="3"/>
                </a:lnTo>
                <a:lnTo>
                  <a:pt x="146" y="3"/>
                </a:lnTo>
                <a:lnTo>
                  <a:pt x="148" y="3"/>
                </a:lnTo>
                <a:lnTo>
                  <a:pt x="150" y="4"/>
                </a:lnTo>
                <a:lnTo>
                  <a:pt x="152" y="4"/>
                </a:lnTo>
                <a:lnTo>
                  <a:pt x="153" y="4"/>
                </a:lnTo>
                <a:lnTo>
                  <a:pt x="155" y="4"/>
                </a:lnTo>
                <a:lnTo>
                  <a:pt x="157" y="5"/>
                </a:lnTo>
                <a:lnTo>
                  <a:pt x="158" y="5"/>
                </a:lnTo>
                <a:lnTo>
                  <a:pt x="160" y="5"/>
                </a:lnTo>
                <a:lnTo>
                  <a:pt x="161" y="6"/>
                </a:lnTo>
                <a:lnTo>
                  <a:pt x="163" y="6"/>
                </a:lnTo>
                <a:lnTo>
                  <a:pt x="164" y="6"/>
                </a:lnTo>
                <a:lnTo>
                  <a:pt x="165" y="7"/>
                </a:lnTo>
                <a:lnTo>
                  <a:pt x="167" y="7"/>
                </a:lnTo>
                <a:lnTo>
                  <a:pt x="168" y="7"/>
                </a:lnTo>
                <a:lnTo>
                  <a:pt x="169" y="8"/>
                </a:lnTo>
                <a:lnTo>
                  <a:pt x="170" y="8"/>
                </a:lnTo>
                <a:lnTo>
                  <a:pt x="171" y="9"/>
                </a:lnTo>
                <a:lnTo>
                  <a:pt x="171" y="9"/>
                </a:lnTo>
                <a:lnTo>
                  <a:pt x="172" y="10"/>
                </a:lnTo>
                <a:lnTo>
                  <a:pt x="173" y="10"/>
                </a:lnTo>
                <a:lnTo>
                  <a:pt x="173" y="11"/>
                </a:lnTo>
                <a:lnTo>
                  <a:pt x="174" y="12"/>
                </a:lnTo>
                <a:lnTo>
                  <a:pt x="174" y="22"/>
                </a:lnTo>
                <a:lnTo>
                  <a:pt x="173" y="23"/>
                </a:lnTo>
                <a:lnTo>
                  <a:pt x="172" y="24"/>
                </a:lnTo>
                <a:lnTo>
                  <a:pt x="171" y="25"/>
                </a:lnTo>
                <a:lnTo>
                  <a:pt x="169" y="26"/>
                </a:lnTo>
                <a:lnTo>
                  <a:pt x="167" y="27"/>
                </a:lnTo>
                <a:lnTo>
                  <a:pt x="165" y="28"/>
                </a:lnTo>
                <a:lnTo>
                  <a:pt x="164" y="28"/>
                </a:lnTo>
                <a:lnTo>
                  <a:pt x="162" y="29"/>
                </a:lnTo>
                <a:lnTo>
                  <a:pt x="161" y="29"/>
                </a:lnTo>
                <a:lnTo>
                  <a:pt x="160" y="29"/>
                </a:lnTo>
                <a:lnTo>
                  <a:pt x="159" y="29"/>
                </a:lnTo>
                <a:lnTo>
                  <a:pt x="158" y="30"/>
                </a:lnTo>
                <a:lnTo>
                  <a:pt x="157" y="30"/>
                </a:lnTo>
                <a:lnTo>
                  <a:pt x="156" y="30"/>
                </a:lnTo>
                <a:lnTo>
                  <a:pt x="155" y="30"/>
                </a:lnTo>
                <a:lnTo>
                  <a:pt x="154" y="30"/>
                </a:lnTo>
                <a:lnTo>
                  <a:pt x="153" y="31"/>
                </a:lnTo>
                <a:lnTo>
                  <a:pt x="152" y="31"/>
                </a:lnTo>
                <a:lnTo>
                  <a:pt x="151" y="31"/>
                </a:lnTo>
                <a:lnTo>
                  <a:pt x="150" y="31"/>
                </a:lnTo>
                <a:lnTo>
                  <a:pt x="149" y="31"/>
                </a:lnTo>
                <a:lnTo>
                  <a:pt x="148" y="32"/>
                </a:lnTo>
                <a:lnTo>
                  <a:pt x="147" y="32"/>
                </a:lnTo>
                <a:lnTo>
                  <a:pt x="145" y="32"/>
                </a:lnTo>
                <a:lnTo>
                  <a:pt x="143" y="32"/>
                </a:lnTo>
                <a:lnTo>
                  <a:pt x="142" y="32"/>
                </a:lnTo>
                <a:lnTo>
                  <a:pt x="140" y="33"/>
                </a:lnTo>
                <a:lnTo>
                  <a:pt x="138" y="33"/>
                </a:lnTo>
                <a:lnTo>
                  <a:pt x="136" y="33"/>
                </a:lnTo>
                <a:lnTo>
                  <a:pt x="134" y="33"/>
                </a:lnTo>
                <a:lnTo>
                  <a:pt x="132" y="33"/>
                </a:lnTo>
                <a:lnTo>
                  <a:pt x="130" y="33"/>
                </a:lnTo>
                <a:lnTo>
                  <a:pt x="127" y="34"/>
                </a:lnTo>
                <a:lnTo>
                  <a:pt x="125" y="34"/>
                </a:lnTo>
                <a:lnTo>
                  <a:pt x="123" y="34"/>
                </a:lnTo>
                <a:lnTo>
                  <a:pt x="121" y="34"/>
                </a:lnTo>
                <a:lnTo>
                  <a:pt x="119" y="34"/>
                </a:lnTo>
                <a:lnTo>
                  <a:pt x="116" y="34"/>
                </a:lnTo>
                <a:lnTo>
                  <a:pt x="114" y="34"/>
                </a:lnTo>
                <a:lnTo>
                  <a:pt x="112" y="34"/>
                </a:lnTo>
                <a:lnTo>
                  <a:pt x="110" y="35"/>
                </a:lnTo>
                <a:lnTo>
                  <a:pt x="109" y="35"/>
                </a:lnTo>
                <a:lnTo>
                  <a:pt x="107" y="35"/>
                </a:lnTo>
                <a:lnTo>
                  <a:pt x="106" y="35"/>
                </a:lnTo>
                <a:lnTo>
                  <a:pt x="104" y="35"/>
                </a:lnTo>
                <a:lnTo>
                  <a:pt x="102" y="35"/>
                </a:lnTo>
                <a:lnTo>
                  <a:pt x="101" y="35"/>
                </a:lnTo>
                <a:lnTo>
                  <a:pt x="99" y="35"/>
                </a:lnTo>
                <a:lnTo>
                  <a:pt x="98" y="35"/>
                </a:lnTo>
                <a:lnTo>
                  <a:pt x="96" y="35"/>
                </a:lnTo>
                <a:lnTo>
                  <a:pt x="95" y="35"/>
                </a:lnTo>
                <a:lnTo>
                  <a:pt x="93" y="35"/>
                </a:lnTo>
                <a:lnTo>
                  <a:pt x="91" y="35"/>
                </a:lnTo>
                <a:lnTo>
                  <a:pt x="90" y="35"/>
                </a:lnTo>
                <a:lnTo>
                  <a:pt x="88" y="35"/>
                </a:lnTo>
                <a:lnTo>
                  <a:pt x="87" y="35"/>
                </a:lnTo>
                <a:lnTo>
                  <a:pt x="85" y="35"/>
                </a:lnTo>
                <a:lnTo>
                  <a:pt x="83" y="35"/>
                </a:lnTo>
                <a:lnTo>
                  <a:pt x="82" y="35"/>
                </a:lnTo>
                <a:lnTo>
                  <a:pt x="80" y="35"/>
                </a:lnTo>
                <a:lnTo>
                  <a:pt x="79" y="35"/>
                </a:lnTo>
                <a:lnTo>
                  <a:pt x="77" y="35"/>
                </a:lnTo>
                <a:lnTo>
                  <a:pt x="76" y="35"/>
                </a:lnTo>
                <a:lnTo>
                  <a:pt x="74" y="35"/>
                </a:lnTo>
                <a:lnTo>
                  <a:pt x="72" y="35"/>
                </a:lnTo>
                <a:lnTo>
                  <a:pt x="71" y="35"/>
                </a:lnTo>
                <a:lnTo>
                  <a:pt x="69" y="35"/>
                </a:lnTo>
                <a:lnTo>
                  <a:pt x="68" y="35"/>
                </a:lnTo>
                <a:lnTo>
                  <a:pt x="66" y="35"/>
                </a:lnTo>
                <a:lnTo>
                  <a:pt x="65" y="35"/>
                </a:lnTo>
                <a:lnTo>
                  <a:pt x="63" y="35"/>
                </a:lnTo>
                <a:lnTo>
                  <a:pt x="62" y="34"/>
                </a:lnTo>
                <a:lnTo>
                  <a:pt x="58" y="34"/>
                </a:lnTo>
                <a:lnTo>
                  <a:pt x="54" y="34"/>
                </a:lnTo>
                <a:lnTo>
                  <a:pt x="51" y="34"/>
                </a:lnTo>
                <a:lnTo>
                  <a:pt x="47" y="34"/>
                </a:lnTo>
                <a:lnTo>
                  <a:pt x="44" y="33"/>
                </a:lnTo>
                <a:lnTo>
                  <a:pt x="41" y="33"/>
                </a:lnTo>
                <a:lnTo>
                  <a:pt x="38" y="33"/>
                </a:lnTo>
                <a:lnTo>
                  <a:pt x="35" y="33"/>
                </a:lnTo>
                <a:lnTo>
                  <a:pt x="32" y="32"/>
                </a:lnTo>
                <a:lnTo>
                  <a:pt x="29" y="32"/>
                </a:lnTo>
                <a:lnTo>
                  <a:pt x="27" y="32"/>
                </a:lnTo>
                <a:lnTo>
                  <a:pt x="24" y="31"/>
                </a:lnTo>
                <a:lnTo>
                  <a:pt x="22" y="31"/>
                </a:lnTo>
                <a:lnTo>
                  <a:pt x="20" y="31"/>
                </a:lnTo>
                <a:lnTo>
                  <a:pt x="17" y="30"/>
                </a:lnTo>
                <a:lnTo>
                  <a:pt x="15" y="30"/>
                </a:lnTo>
                <a:lnTo>
                  <a:pt x="13" y="29"/>
                </a:lnTo>
                <a:lnTo>
                  <a:pt x="12" y="29"/>
                </a:lnTo>
                <a:lnTo>
                  <a:pt x="10" y="29"/>
                </a:lnTo>
                <a:lnTo>
                  <a:pt x="9" y="28"/>
                </a:lnTo>
                <a:lnTo>
                  <a:pt x="8" y="28"/>
                </a:lnTo>
                <a:lnTo>
                  <a:pt x="7" y="27"/>
                </a:lnTo>
                <a:lnTo>
                  <a:pt x="6" y="27"/>
                </a:lnTo>
                <a:lnTo>
                  <a:pt x="5" y="26"/>
                </a:lnTo>
                <a:lnTo>
                  <a:pt x="4" y="26"/>
                </a:lnTo>
                <a:lnTo>
                  <a:pt x="3" y="25"/>
                </a:lnTo>
                <a:lnTo>
                  <a:pt x="2" y="25"/>
                </a:lnTo>
                <a:lnTo>
                  <a:pt x="2" y="24"/>
                </a:lnTo>
                <a:lnTo>
                  <a:pt x="1" y="24"/>
                </a:lnTo>
                <a:lnTo>
                  <a:pt x="1" y="23"/>
                </a:lnTo>
                <a:lnTo>
                  <a:pt x="0" y="23"/>
                </a:lnTo>
                <a:lnTo>
                  <a:pt x="0" y="23"/>
                </a:lnTo>
                <a:lnTo>
                  <a:pt x="0" y="12"/>
                </a:lnTo>
                <a:lnTo>
                  <a:pt x="1" y="11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4" y="8"/>
                </a:lnTo>
                <a:lnTo>
                  <a:pt x="6" y="7"/>
                </a:lnTo>
                <a:lnTo>
                  <a:pt x="8" y="7"/>
                </a:lnTo>
                <a:lnTo>
                  <a:pt x="10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78" name="Freeform 1188"/>
          <p:cNvSpPr>
            <a:spLocks/>
          </p:cNvSpPr>
          <p:nvPr/>
        </p:nvSpPr>
        <p:spPr bwMode="auto">
          <a:xfrm>
            <a:off x="3154880" y="5488659"/>
            <a:ext cx="234119" cy="28444"/>
          </a:xfrm>
          <a:custGeom>
            <a:avLst/>
            <a:gdLst>
              <a:gd name="T0" fmla="*/ 159 w 167"/>
              <a:gd name="T1" fmla="*/ 15 h 20"/>
              <a:gd name="T2" fmla="*/ 151 w 167"/>
              <a:gd name="T3" fmla="*/ 16 h 20"/>
              <a:gd name="T4" fmla="*/ 141 w 167"/>
              <a:gd name="T5" fmla="*/ 17 h 20"/>
              <a:gd name="T6" fmla="*/ 129 w 167"/>
              <a:gd name="T7" fmla="*/ 19 h 20"/>
              <a:gd name="T8" fmla="*/ 116 w 167"/>
              <a:gd name="T9" fmla="*/ 19 h 20"/>
              <a:gd name="T10" fmla="*/ 105 w 167"/>
              <a:gd name="T11" fmla="*/ 20 h 20"/>
              <a:gd name="T12" fmla="*/ 101 w 167"/>
              <a:gd name="T13" fmla="*/ 20 h 20"/>
              <a:gd name="T14" fmla="*/ 97 w 167"/>
              <a:gd name="T15" fmla="*/ 20 h 20"/>
              <a:gd name="T16" fmla="*/ 93 w 167"/>
              <a:gd name="T17" fmla="*/ 20 h 20"/>
              <a:gd name="T18" fmla="*/ 88 w 167"/>
              <a:gd name="T19" fmla="*/ 20 h 20"/>
              <a:gd name="T20" fmla="*/ 84 w 167"/>
              <a:gd name="T21" fmla="*/ 20 h 20"/>
              <a:gd name="T22" fmla="*/ 77 w 167"/>
              <a:gd name="T23" fmla="*/ 20 h 20"/>
              <a:gd name="T24" fmla="*/ 71 w 167"/>
              <a:gd name="T25" fmla="*/ 20 h 20"/>
              <a:gd name="T26" fmla="*/ 65 w 167"/>
              <a:gd name="T27" fmla="*/ 20 h 20"/>
              <a:gd name="T28" fmla="*/ 59 w 167"/>
              <a:gd name="T29" fmla="*/ 20 h 20"/>
              <a:gd name="T30" fmla="*/ 53 w 167"/>
              <a:gd name="T31" fmla="*/ 20 h 20"/>
              <a:gd name="T32" fmla="*/ 46 w 167"/>
              <a:gd name="T33" fmla="*/ 19 h 20"/>
              <a:gd name="T34" fmla="*/ 39 w 167"/>
              <a:gd name="T35" fmla="*/ 19 h 20"/>
              <a:gd name="T36" fmla="*/ 33 w 167"/>
              <a:gd name="T37" fmla="*/ 18 h 20"/>
              <a:gd name="T38" fmla="*/ 26 w 167"/>
              <a:gd name="T39" fmla="*/ 18 h 20"/>
              <a:gd name="T40" fmla="*/ 21 w 167"/>
              <a:gd name="T41" fmla="*/ 17 h 20"/>
              <a:gd name="T42" fmla="*/ 16 w 167"/>
              <a:gd name="T43" fmla="*/ 16 h 20"/>
              <a:gd name="T44" fmla="*/ 13 w 167"/>
              <a:gd name="T45" fmla="*/ 16 h 20"/>
              <a:gd name="T46" fmla="*/ 11 w 167"/>
              <a:gd name="T47" fmla="*/ 15 h 20"/>
              <a:gd name="T48" fmla="*/ 6 w 167"/>
              <a:gd name="T49" fmla="*/ 14 h 20"/>
              <a:gd name="T50" fmla="*/ 1 w 167"/>
              <a:gd name="T51" fmla="*/ 12 h 20"/>
              <a:gd name="T52" fmla="*/ 0 w 167"/>
              <a:gd name="T53" fmla="*/ 10 h 20"/>
              <a:gd name="T54" fmla="*/ 1 w 167"/>
              <a:gd name="T55" fmla="*/ 9 h 20"/>
              <a:gd name="T56" fmla="*/ 4 w 167"/>
              <a:gd name="T57" fmla="*/ 7 h 20"/>
              <a:gd name="T58" fmla="*/ 9 w 167"/>
              <a:gd name="T59" fmla="*/ 6 h 20"/>
              <a:gd name="T60" fmla="*/ 16 w 167"/>
              <a:gd name="T61" fmla="*/ 4 h 20"/>
              <a:gd name="T62" fmla="*/ 24 w 167"/>
              <a:gd name="T63" fmla="*/ 3 h 20"/>
              <a:gd name="T64" fmla="*/ 33 w 167"/>
              <a:gd name="T65" fmla="*/ 2 h 20"/>
              <a:gd name="T66" fmla="*/ 42 w 167"/>
              <a:gd name="T67" fmla="*/ 1 h 20"/>
              <a:gd name="T68" fmla="*/ 53 w 167"/>
              <a:gd name="T69" fmla="*/ 1 h 20"/>
              <a:gd name="T70" fmla="*/ 64 w 167"/>
              <a:gd name="T71" fmla="*/ 0 h 20"/>
              <a:gd name="T72" fmla="*/ 76 w 167"/>
              <a:gd name="T73" fmla="*/ 0 h 20"/>
              <a:gd name="T74" fmla="*/ 87 w 167"/>
              <a:gd name="T75" fmla="*/ 0 h 20"/>
              <a:gd name="T76" fmla="*/ 97 w 167"/>
              <a:gd name="T77" fmla="*/ 0 h 20"/>
              <a:gd name="T78" fmla="*/ 106 w 167"/>
              <a:gd name="T79" fmla="*/ 0 h 20"/>
              <a:gd name="T80" fmla="*/ 115 w 167"/>
              <a:gd name="T81" fmla="*/ 1 h 20"/>
              <a:gd name="T82" fmla="*/ 124 w 167"/>
              <a:gd name="T83" fmla="*/ 1 h 20"/>
              <a:gd name="T84" fmla="*/ 132 w 167"/>
              <a:gd name="T85" fmla="*/ 2 h 20"/>
              <a:gd name="T86" fmla="*/ 139 w 167"/>
              <a:gd name="T87" fmla="*/ 3 h 20"/>
              <a:gd name="T88" fmla="*/ 146 w 167"/>
              <a:gd name="T89" fmla="*/ 3 h 20"/>
              <a:gd name="T90" fmla="*/ 151 w 167"/>
              <a:gd name="T91" fmla="*/ 4 h 20"/>
              <a:gd name="T92" fmla="*/ 157 w 167"/>
              <a:gd name="T93" fmla="*/ 5 h 20"/>
              <a:gd name="T94" fmla="*/ 161 w 167"/>
              <a:gd name="T95" fmla="*/ 6 h 20"/>
              <a:gd name="T96" fmla="*/ 164 w 167"/>
              <a:gd name="T97" fmla="*/ 7 h 20"/>
              <a:gd name="T98" fmla="*/ 167 w 167"/>
              <a:gd name="T99" fmla="*/ 9 h 20"/>
              <a:gd name="T100" fmla="*/ 167 w 167"/>
              <a:gd name="T101" fmla="*/ 10 h 20"/>
              <a:gd name="T102" fmla="*/ 167 w 167"/>
              <a:gd name="T103" fmla="*/ 11 h 20"/>
              <a:gd name="T104" fmla="*/ 165 w 167"/>
              <a:gd name="T105" fmla="*/ 13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7" h="20">
                <a:moveTo>
                  <a:pt x="163" y="14"/>
                </a:moveTo>
                <a:lnTo>
                  <a:pt x="161" y="14"/>
                </a:lnTo>
                <a:lnTo>
                  <a:pt x="159" y="15"/>
                </a:lnTo>
                <a:lnTo>
                  <a:pt x="156" y="15"/>
                </a:lnTo>
                <a:lnTo>
                  <a:pt x="154" y="16"/>
                </a:lnTo>
                <a:lnTo>
                  <a:pt x="151" y="16"/>
                </a:lnTo>
                <a:lnTo>
                  <a:pt x="148" y="17"/>
                </a:lnTo>
                <a:lnTo>
                  <a:pt x="145" y="17"/>
                </a:lnTo>
                <a:lnTo>
                  <a:pt x="141" y="17"/>
                </a:lnTo>
                <a:lnTo>
                  <a:pt x="137" y="18"/>
                </a:lnTo>
                <a:lnTo>
                  <a:pt x="133" y="18"/>
                </a:lnTo>
                <a:lnTo>
                  <a:pt x="129" y="19"/>
                </a:lnTo>
                <a:lnTo>
                  <a:pt x="125" y="19"/>
                </a:lnTo>
                <a:lnTo>
                  <a:pt x="121" y="19"/>
                </a:lnTo>
                <a:lnTo>
                  <a:pt x="116" y="19"/>
                </a:lnTo>
                <a:lnTo>
                  <a:pt x="112" y="20"/>
                </a:lnTo>
                <a:lnTo>
                  <a:pt x="107" y="20"/>
                </a:lnTo>
                <a:lnTo>
                  <a:pt x="105" y="20"/>
                </a:lnTo>
                <a:lnTo>
                  <a:pt x="104" y="20"/>
                </a:lnTo>
                <a:lnTo>
                  <a:pt x="103" y="20"/>
                </a:lnTo>
                <a:lnTo>
                  <a:pt x="101" y="20"/>
                </a:lnTo>
                <a:lnTo>
                  <a:pt x="100" y="20"/>
                </a:lnTo>
                <a:lnTo>
                  <a:pt x="98" y="20"/>
                </a:lnTo>
                <a:lnTo>
                  <a:pt x="97" y="20"/>
                </a:lnTo>
                <a:lnTo>
                  <a:pt x="95" y="20"/>
                </a:lnTo>
                <a:lnTo>
                  <a:pt x="94" y="20"/>
                </a:lnTo>
                <a:lnTo>
                  <a:pt x="93" y="20"/>
                </a:lnTo>
                <a:lnTo>
                  <a:pt x="91" y="20"/>
                </a:lnTo>
                <a:lnTo>
                  <a:pt x="90" y="20"/>
                </a:lnTo>
                <a:lnTo>
                  <a:pt x="88" y="20"/>
                </a:lnTo>
                <a:lnTo>
                  <a:pt x="87" y="20"/>
                </a:lnTo>
                <a:lnTo>
                  <a:pt x="85" y="20"/>
                </a:lnTo>
                <a:lnTo>
                  <a:pt x="84" y="20"/>
                </a:lnTo>
                <a:lnTo>
                  <a:pt x="82" y="20"/>
                </a:lnTo>
                <a:lnTo>
                  <a:pt x="79" y="20"/>
                </a:lnTo>
                <a:lnTo>
                  <a:pt x="77" y="20"/>
                </a:lnTo>
                <a:lnTo>
                  <a:pt x="75" y="20"/>
                </a:lnTo>
                <a:lnTo>
                  <a:pt x="73" y="20"/>
                </a:lnTo>
                <a:lnTo>
                  <a:pt x="71" y="20"/>
                </a:lnTo>
                <a:lnTo>
                  <a:pt x="69" y="20"/>
                </a:lnTo>
                <a:lnTo>
                  <a:pt x="67" y="20"/>
                </a:lnTo>
                <a:lnTo>
                  <a:pt x="65" y="20"/>
                </a:lnTo>
                <a:lnTo>
                  <a:pt x="63" y="20"/>
                </a:lnTo>
                <a:lnTo>
                  <a:pt x="61" y="20"/>
                </a:lnTo>
                <a:lnTo>
                  <a:pt x="59" y="20"/>
                </a:lnTo>
                <a:lnTo>
                  <a:pt x="57" y="20"/>
                </a:lnTo>
                <a:lnTo>
                  <a:pt x="55" y="20"/>
                </a:lnTo>
                <a:lnTo>
                  <a:pt x="53" y="20"/>
                </a:lnTo>
                <a:lnTo>
                  <a:pt x="51" y="19"/>
                </a:lnTo>
                <a:lnTo>
                  <a:pt x="49" y="19"/>
                </a:lnTo>
                <a:lnTo>
                  <a:pt x="46" y="19"/>
                </a:lnTo>
                <a:lnTo>
                  <a:pt x="44" y="19"/>
                </a:lnTo>
                <a:lnTo>
                  <a:pt x="42" y="19"/>
                </a:lnTo>
                <a:lnTo>
                  <a:pt x="39" y="19"/>
                </a:lnTo>
                <a:lnTo>
                  <a:pt x="37" y="19"/>
                </a:lnTo>
                <a:lnTo>
                  <a:pt x="35" y="18"/>
                </a:lnTo>
                <a:lnTo>
                  <a:pt x="33" y="18"/>
                </a:lnTo>
                <a:lnTo>
                  <a:pt x="30" y="18"/>
                </a:lnTo>
                <a:lnTo>
                  <a:pt x="28" y="18"/>
                </a:lnTo>
                <a:lnTo>
                  <a:pt x="26" y="18"/>
                </a:lnTo>
                <a:lnTo>
                  <a:pt x="24" y="17"/>
                </a:lnTo>
                <a:lnTo>
                  <a:pt x="22" y="17"/>
                </a:lnTo>
                <a:lnTo>
                  <a:pt x="21" y="17"/>
                </a:lnTo>
                <a:lnTo>
                  <a:pt x="19" y="17"/>
                </a:lnTo>
                <a:lnTo>
                  <a:pt x="17" y="16"/>
                </a:lnTo>
                <a:lnTo>
                  <a:pt x="16" y="16"/>
                </a:lnTo>
                <a:lnTo>
                  <a:pt x="15" y="16"/>
                </a:lnTo>
                <a:lnTo>
                  <a:pt x="14" y="16"/>
                </a:lnTo>
                <a:lnTo>
                  <a:pt x="13" y="16"/>
                </a:lnTo>
                <a:lnTo>
                  <a:pt x="12" y="15"/>
                </a:lnTo>
                <a:lnTo>
                  <a:pt x="12" y="15"/>
                </a:lnTo>
                <a:lnTo>
                  <a:pt x="11" y="15"/>
                </a:lnTo>
                <a:lnTo>
                  <a:pt x="10" y="15"/>
                </a:lnTo>
                <a:lnTo>
                  <a:pt x="8" y="14"/>
                </a:lnTo>
                <a:lnTo>
                  <a:pt x="6" y="14"/>
                </a:lnTo>
                <a:lnTo>
                  <a:pt x="4" y="13"/>
                </a:lnTo>
                <a:lnTo>
                  <a:pt x="3" y="13"/>
                </a:lnTo>
                <a:lnTo>
                  <a:pt x="1" y="12"/>
                </a:lnTo>
                <a:lnTo>
                  <a:pt x="1" y="11"/>
                </a:lnTo>
                <a:lnTo>
                  <a:pt x="0" y="11"/>
                </a:lnTo>
                <a:lnTo>
                  <a:pt x="0" y="10"/>
                </a:lnTo>
                <a:lnTo>
                  <a:pt x="0" y="10"/>
                </a:lnTo>
                <a:lnTo>
                  <a:pt x="0" y="9"/>
                </a:lnTo>
                <a:lnTo>
                  <a:pt x="1" y="9"/>
                </a:lnTo>
                <a:lnTo>
                  <a:pt x="2" y="8"/>
                </a:lnTo>
                <a:lnTo>
                  <a:pt x="3" y="7"/>
                </a:lnTo>
                <a:lnTo>
                  <a:pt x="4" y="7"/>
                </a:lnTo>
                <a:lnTo>
                  <a:pt x="6" y="7"/>
                </a:lnTo>
                <a:lnTo>
                  <a:pt x="7" y="6"/>
                </a:lnTo>
                <a:lnTo>
                  <a:pt x="9" y="6"/>
                </a:lnTo>
                <a:lnTo>
                  <a:pt x="11" y="5"/>
                </a:lnTo>
                <a:lnTo>
                  <a:pt x="13" y="5"/>
                </a:lnTo>
                <a:lnTo>
                  <a:pt x="16" y="4"/>
                </a:lnTo>
                <a:lnTo>
                  <a:pt x="18" y="4"/>
                </a:lnTo>
                <a:lnTo>
                  <a:pt x="21" y="3"/>
                </a:lnTo>
                <a:lnTo>
                  <a:pt x="24" y="3"/>
                </a:lnTo>
                <a:lnTo>
                  <a:pt x="27" y="3"/>
                </a:lnTo>
                <a:lnTo>
                  <a:pt x="30" y="2"/>
                </a:lnTo>
                <a:lnTo>
                  <a:pt x="33" y="2"/>
                </a:lnTo>
                <a:lnTo>
                  <a:pt x="36" y="2"/>
                </a:lnTo>
                <a:lnTo>
                  <a:pt x="39" y="2"/>
                </a:lnTo>
                <a:lnTo>
                  <a:pt x="42" y="1"/>
                </a:lnTo>
                <a:lnTo>
                  <a:pt x="46" y="1"/>
                </a:lnTo>
                <a:lnTo>
                  <a:pt x="49" y="1"/>
                </a:lnTo>
                <a:lnTo>
                  <a:pt x="53" y="1"/>
                </a:lnTo>
                <a:lnTo>
                  <a:pt x="56" y="1"/>
                </a:lnTo>
                <a:lnTo>
                  <a:pt x="60" y="0"/>
                </a:lnTo>
                <a:lnTo>
                  <a:pt x="64" y="0"/>
                </a:lnTo>
                <a:lnTo>
                  <a:pt x="68" y="0"/>
                </a:lnTo>
                <a:lnTo>
                  <a:pt x="72" y="0"/>
                </a:lnTo>
                <a:lnTo>
                  <a:pt x="76" y="0"/>
                </a:lnTo>
                <a:lnTo>
                  <a:pt x="80" y="0"/>
                </a:lnTo>
                <a:lnTo>
                  <a:pt x="84" y="0"/>
                </a:lnTo>
                <a:lnTo>
                  <a:pt x="87" y="0"/>
                </a:lnTo>
                <a:lnTo>
                  <a:pt x="90" y="0"/>
                </a:lnTo>
                <a:lnTo>
                  <a:pt x="94" y="0"/>
                </a:lnTo>
                <a:lnTo>
                  <a:pt x="97" y="0"/>
                </a:lnTo>
                <a:lnTo>
                  <a:pt x="100" y="0"/>
                </a:lnTo>
                <a:lnTo>
                  <a:pt x="103" y="0"/>
                </a:lnTo>
                <a:lnTo>
                  <a:pt x="106" y="0"/>
                </a:lnTo>
                <a:lnTo>
                  <a:pt x="109" y="1"/>
                </a:lnTo>
                <a:lnTo>
                  <a:pt x="112" y="1"/>
                </a:lnTo>
                <a:lnTo>
                  <a:pt x="115" y="1"/>
                </a:lnTo>
                <a:lnTo>
                  <a:pt x="118" y="1"/>
                </a:lnTo>
                <a:lnTo>
                  <a:pt x="121" y="1"/>
                </a:lnTo>
                <a:lnTo>
                  <a:pt x="124" y="1"/>
                </a:lnTo>
                <a:lnTo>
                  <a:pt x="126" y="1"/>
                </a:lnTo>
                <a:lnTo>
                  <a:pt x="129" y="2"/>
                </a:lnTo>
                <a:lnTo>
                  <a:pt x="132" y="2"/>
                </a:lnTo>
                <a:lnTo>
                  <a:pt x="134" y="2"/>
                </a:lnTo>
                <a:lnTo>
                  <a:pt x="137" y="2"/>
                </a:lnTo>
                <a:lnTo>
                  <a:pt x="139" y="3"/>
                </a:lnTo>
                <a:lnTo>
                  <a:pt x="141" y="3"/>
                </a:lnTo>
                <a:lnTo>
                  <a:pt x="143" y="3"/>
                </a:lnTo>
                <a:lnTo>
                  <a:pt x="146" y="3"/>
                </a:lnTo>
                <a:lnTo>
                  <a:pt x="148" y="4"/>
                </a:lnTo>
                <a:lnTo>
                  <a:pt x="150" y="4"/>
                </a:lnTo>
                <a:lnTo>
                  <a:pt x="151" y="4"/>
                </a:lnTo>
                <a:lnTo>
                  <a:pt x="153" y="5"/>
                </a:lnTo>
                <a:lnTo>
                  <a:pt x="155" y="5"/>
                </a:lnTo>
                <a:lnTo>
                  <a:pt x="157" y="5"/>
                </a:lnTo>
                <a:lnTo>
                  <a:pt x="158" y="5"/>
                </a:lnTo>
                <a:lnTo>
                  <a:pt x="159" y="6"/>
                </a:lnTo>
                <a:lnTo>
                  <a:pt x="161" y="6"/>
                </a:lnTo>
                <a:lnTo>
                  <a:pt x="162" y="7"/>
                </a:lnTo>
                <a:lnTo>
                  <a:pt x="163" y="7"/>
                </a:lnTo>
                <a:lnTo>
                  <a:pt x="164" y="7"/>
                </a:lnTo>
                <a:lnTo>
                  <a:pt x="165" y="8"/>
                </a:lnTo>
                <a:lnTo>
                  <a:pt x="166" y="8"/>
                </a:lnTo>
                <a:lnTo>
                  <a:pt x="167" y="9"/>
                </a:lnTo>
                <a:lnTo>
                  <a:pt x="167" y="9"/>
                </a:lnTo>
                <a:lnTo>
                  <a:pt x="167" y="10"/>
                </a:lnTo>
                <a:lnTo>
                  <a:pt x="167" y="10"/>
                </a:lnTo>
                <a:lnTo>
                  <a:pt x="167" y="11"/>
                </a:lnTo>
                <a:lnTo>
                  <a:pt x="167" y="11"/>
                </a:lnTo>
                <a:lnTo>
                  <a:pt x="167" y="11"/>
                </a:lnTo>
                <a:lnTo>
                  <a:pt x="166" y="12"/>
                </a:lnTo>
                <a:lnTo>
                  <a:pt x="165" y="12"/>
                </a:lnTo>
                <a:lnTo>
                  <a:pt x="165" y="13"/>
                </a:lnTo>
                <a:lnTo>
                  <a:pt x="164" y="13"/>
                </a:lnTo>
                <a:lnTo>
                  <a:pt x="163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79" name="Freeform 1189"/>
          <p:cNvSpPr>
            <a:spLocks/>
          </p:cNvSpPr>
          <p:nvPr/>
        </p:nvSpPr>
        <p:spPr bwMode="auto">
          <a:xfrm>
            <a:off x="3153478" y="5507148"/>
            <a:ext cx="238324" cy="24178"/>
          </a:xfrm>
          <a:custGeom>
            <a:avLst/>
            <a:gdLst>
              <a:gd name="T0" fmla="*/ 168 w 170"/>
              <a:gd name="T1" fmla="*/ 8 h 17"/>
              <a:gd name="T2" fmla="*/ 162 w 170"/>
              <a:gd name="T3" fmla="*/ 10 h 17"/>
              <a:gd name="T4" fmla="*/ 157 w 170"/>
              <a:gd name="T5" fmla="*/ 12 h 17"/>
              <a:gd name="T6" fmla="*/ 150 w 170"/>
              <a:gd name="T7" fmla="*/ 13 h 17"/>
              <a:gd name="T8" fmla="*/ 142 w 170"/>
              <a:gd name="T9" fmla="*/ 14 h 17"/>
              <a:gd name="T10" fmla="*/ 133 w 170"/>
              <a:gd name="T11" fmla="*/ 15 h 17"/>
              <a:gd name="T12" fmla="*/ 123 w 170"/>
              <a:gd name="T13" fmla="*/ 16 h 17"/>
              <a:gd name="T14" fmla="*/ 112 w 170"/>
              <a:gd name="T15" fmla="*/ 16 h 17"/>
              <a:gd name="T16" fmla="*/ 106 w 170"/>
              <a:gd name="T17" fmla="*/ 17 h 17"/>
              <a:gd name="T18" fmla="*/ 101 w 170"/>
              <a:gd name="T19" fmla="*/ 17 h 17"/>
              <a:gd name="T20" fmla="*/ 97 w 170"/>
              <a:gd name="T21" fmla="*/ 17 h 17"/>
              <a:gd name="T22" fmla="*/ 93 w 170"/>
              <a:gd name="T23" fmla="*/ 17 h 17"/>
              <a:gd name="T24" fmla="*/ 88 w 170"/>
              <a:gd name="T25" fmla="*/ 17 h 17"/>
              <a:gd name="T26" fmla="*/ 83 w 170"/>
              <a:gd name="T27" fmla="*/ 17 h 17"/>
              <a:gd name="T28" fmla="*/ 77 w 170"/>
              <a:gd name="T29" fmla="*/ 17 h 17"/>
              <a:gd name="T30" fmla="*/ 70 w 170"/>
              <a:gd name="T31" fmla="*/ 17 h 17"/>
              <a:gd name="T32" fmla="*/ 64 w 170"/>
              <a:gd name="T33" fmla="*/ 17 h 17"/>
              <a:gd name="T34" fmla="*/ 58 w 170"/>
              <a:gd name="T35" fmla="*/ 16 h 17"/>
              <a:gd name="T36" fmla="*/ 53 w 170"/>
              <a:gd name="T37" fmla="*/ 16 h 17"/>
              <a:gd name="T38" fmla="*/ 45 w 170"/>
              <a:gd name="T39" fmla="*/ 16 h 17"/>
              <a:gd name="T40" fmla="*/ 38 w 170"/>
              <a:gd name="T41" fmla="*/ 15 h 17"/>
              <a:gd name="T42" fmla="*/ 31 w 170"/>
              <a:gd name="T43" fmla="*/ 14 h 17"/>
              <a:gd name="T44" fmla="*/ 25 w 170"/>
              <a:gd name="T45" fmla="*/ 14 h 17"/>
              <a:gd name="T46" fmla="*/ 20 w 170"/>
              <a:gd name="T47" fmla="*/ 13 h 17"/>
              <a:gd name="T48" fmla="*/ 16 w 170"/>
              <a:gd name="T49" fmla="*/ 12 h 17"/>
              <a:gd name="T50" fmla="*/ 13 w 170"/>
              <a:gd name="T51" fmla="*/ 12 h 17"/>
              <a:gd name="T52" fmla="*/ 11 w 170"/>
              <a:gd name="T53" fmla="*/ 11 h 17"/>
              <a:gd name="T54" fmla="*/ 4 w 170"/>
              <a:gd name="T55" fmla="*/ 9 h 17"/>
              <a:gd name="T56" fmla="*/ 1 w 170"/>
              <a:gd name="T57" fmla="*/ 7 h 17"/>
              <a:gd name="T58" fmla="*/ 0 w 170"/>
              <a:gd name="T59" fmla="*/ 4 h 17"/>
              <a:gd name="T60" fmla="*/ 0 w 170"/>
              <a:gd name="T61" fmla="*/ 0 h 17"/>
              <a:gd name="T62" fmla="*/ 2 w 170"/>
              <a:gd name="T63" fmla="*/ 2 h 17"/>
              <a:gd name="T64" fmla="*/ 6 w 170"/>
              <a:gd name="T65" fmla="*/ 3 h 17"/>
              <a:gd name="T66" fmla="*/ 11 w 170"/>
              <a:gd name="T67" fmla="*/ 5 h 17"/>
              <a:gd name="T68" fmla="*/ 14 w 170"/>
              <a:gd name="T69" fmla="*/ 5 h 17"/>
              <a:gd name="T70" fmla="*/ 16 w 170"/>
              <a:gd name="T71" fmla="*/ 6 h 17"/>
              <a:gd name="T72" fmla="*/ 21 w 170"/>
              <a:gd name="T73" fmla="*/ 7 h 17"/>
              <a:gd name="T74" fmla="*/ 27 w 170"/>
              <a:gd name="T75" fmla="*/ 7 h 17"/>
              <a:gd name="T76" fmla="*/ 33 w 170"/>
              <a:gd name="T77" fmla="*/ 8 h 17"/>
              <a:gd name="T78" fmla="*/ 40 w 170"/>
              <a:gd name="T79" fmla="*/ 9 h 17"/>
              <a:gd name="T80" fmla="*/ 47 w 170"/>
              <a:gd name="T81" fmla="*/ 9 h 17"/>
              <a:gd name="T82" fmla="*/ 54 w 170"/>
              <a:gd name="T83" fmla="*/ 10 h 17"/>
              <a:gd name="T84" fmla="*/ 60 w 170"/>
              <a:gd name="T85" fmla="*/ 10 h 17"/>
              <a:gd name="T86" fmla="*/ 66 w 170"/>
              <a:gd name="T87" fmla="*/ 10 h 17"/>
              <a:gd name="T88" fmla="*/ 72 w 170"/>
              <a:gd name="T89" fmla="*/ 10 h 17"/>
              <a:gd name="T90" fmla="*/ 79 w 170"/>
              <a:gd name="T91" fmla="*/ 11 h 17"/>
              <a:gd name="T92" fmla="*/ 85 w 170"/>
              <a:gd name="T93" fmla="*/ 11 h 17"/>
              <a:gd name="T94" fmla="*/ 90 w 170"/>
              <a:gd name="T95" fmla="*/ 11 h 17"/>
              <a:gd name="T96" fmla="*/ 94 w 170"/>
              <a:gd name="T97" fmla="*/ 10 h 17"/>
              <a:gd name="T98" fmla="*/ 99 w 170"/>
              <a:gd name="T99" fmla="*/ 10 h 17"/>
              <a:gd name="T100" fmla="*/ 103 w 170"/>
              <a:gd name="T101" fmla="*/ 10 h 17"/>
              <a:gd name="T102" fmla="*/ 107 w 170"/>
              <a:gd name="T103" fmla="*/ 10 h 17"/>
              <a:gd name="T104" fmla="*/ 118 w 170"/>
              <a:gd name="T105" fmla="*/ 10 h 17"/>
              <a:gd name="T106" fmla="*/ 132 w 170"/>
              <a:gd name="T107" fmla="*/ 9 h 17"/>
              <a:gd name="T108" fmla="*/ 143 w 170"/>
              <a:gd name="T109" fmla="*/ 7 h 17"/>
              <a:gd name="T110" fmla="*/ 153 w 170"/>
              <a:gd name="T111" fmla="*/ 6 h 17"/>
              <a:gd name="T112" fmla="*/ 160 w 170"/>
              <a:gd name="T113" fmla="*/ 4 h 17"/>
              <a:gd name="T114" fmla="*/ 165 w 170"/>
              <a:gd name="T115" fmla="*/ 2 h 17"/>
              <a:gd name="T116" fmla="*/ 167 w 170"/>
              <a:gd name="T117" fmla="*/ 1 h 17"/>
              <a:gd name="T118" fmla="*/ 169 w 170"/>
              <a:gd name="T119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70" h="17">
                <a:moveTo>
                  <a:pt x="170" y="6"/>
                </a:moveTo>
                <a:lnTo>
                  <a:pt x="169" y="7"/>
                </a:lnTo>
                <a:lnTo>
                  <a:pt x="168" y="8"/>
                </a:lnTo>
                <a:lnTo>
                  <a:pt x="166" y="8"/>
                </a:lnTo>
                <a:lnTo>
                  <a:pt x="164" y="9"/>
                </a:lnTo>
                <a:lnTo>
                  <a:pt x="162" y="10"/>
                </a:lnTo>
                <a:lnTo>
                  <a:pt x="161" y="11"/>
                </a:lnTo>
                <a:lnTo>
                  <a:pt x="158" y="11"/>
                </a:lnTo>
                <a:lnTo>
                  <a:pt x="157" y="12"/>
                </a:lnTo>
                <a:lnTo>
                  <a:pt x="154" y="12"/>
                </a:lnTo>
                <a:lnTo>
                  <a:pt x="152" y="13"/>
                </a:lnTo>
                <a:lnTo>
                  <a:pt x="150" y="13"/>
                </a:lnTo>
                <a:lnTo>
                  <a:pt x="147" y="14"/>
                </a:lnTo>
                <a:lnTo>
                  <a:pt x="145" y="14"/>
                </a:lnTo>
                <a:lnTo>
                  <a:pt x="142" y="14"/>
                </a:lnTo>
                <a:lnTo>
                  <a:pt x="139" y="15"/>
                </a:lnTo>
                <a:lnTo>
                  <a:pt x="136" y="15"/>
                </a:lnTo>
                <a:lnTo>
                  <a:pt x="133" y="15"/>
                </a:lnTo>
                <a:lnTo>
                  <a:pt x="130" y="15"/>
                </a:lnTo>
                <a:lnTo>
                  <a:pt x="127" y="16"/>
                </a:lnTo>
                <a:lnTo>
                  <a:pt x="123" y="16"/>
                </a:lnTo>
                <a:lnTo>
                  <a:pt x="120" y="16"/>
                </a:lnTo>
                <a:lnTo>
                  <a:pt x="116" y="16"/>
                </a:lnTo>
                <a:lnTo>
                  <a:pt x="112" y="16"/>
                </a:lnTo>
                <a:lnTo>
                  <a:pt x="108" y="17"/>
                </a:lnTo>
                <a:lnTo>
                  <a:pt x="107" y="17"/>
                </a:lnTo>
                <a:lnTo>
                  <a:pt x="106" y="17"/>
                </a:lnTo>
                <a:lnTo>
                  <a:pt x="104" y="17"/>
                </a:lnTo>
                <a:lnTo>
                  <a:pt x="103" y="17"/>
                </a:lnTo>
                <a:lnTo>
                  <a:pt x="101" y="17"/>
                </a:lnTo>
                <a:lnTo>
                  <a:pt x="100" y="17"/>
                </a:lnTo>
                <a:lnTo>
                  <a:pt x="98" y="17"/>
                </a:lnTo>
                <a:lnTo>
                  <a:pt x="97" y="17"/>
                </a:lnTo>
                <a:lnTo>
                  <a:pt x="96" y="17"/>
                </a:lnTo>
                <a:lnTo>
                  <a:pt x="94" y="17"/>
                </a:lnTo>
                <a:lnTo>
                  <a:pt x="93" y="17"/>
                </a:lnTo>
                <a:lnTo>
                  <a:pt x="91" y="17"/>
                </a:lnTo>
                <a:lnTo>
                  <a:pt x="90" y="17"/>
                </a:lnTo>
                <a:lnTo>
                  <a:pt x="88" y="17"/>
                </a:lnTo>
                <a:lnTo>
                  <a:pt x="87" y="17"/>
                </a:lnTo>
                <a:lnTo>
                  <a:pt x="85" y="17"/>
                </a:lnTo>
                <a:lnTo>
                  <a:pt x="83" y="17"/>
                </a:lnTo>
                <a:lnTo>
                  <a:pt x="81" y="17"/>
                </a:lnTo>
                <a:lnTo>
                  <a:pt x="79" y="17"/>
                </a:lnTo>
                <a:lnTo>
                  <a:pt x="77" y="17"/>
                </a:lnTo>
                <a:lnTo>
                  <a:pt x="75" y="17"/>
                </a:lnTo>
                <a:lnTo>
                  <a:pt x="73" y="17"/>
                </a:lnTo>
                <a:lnTo>
                  <a:pt x="70" y="17"/>
                </a:lnTo>
                <a:lnTo>
                  <a:pt x="68" y="17"/>
                </a:lnTo>
                <a:lnTo>
                  <a:pt x="66" y="17"/>
                </a:lnTo>
                <a:lnTo>
                  <a:pt x="64" y="17"/>
                </a:lnTo>
                <a:lnTo>
                  <a:pt x="62" y="17"/>
                </a:lnTo>
                <a:lnTo>
                  <a:pt x="60" y="17"/>
                </a:lnTo>
                <a:lnTo>
                  <a:pt x="58" y="16"/>
                </a:lnTo>
                <a:lnTo>
                  <a:pt x="57" y="16"/>
                </a:lnTo>
                <a:lnTo>
                  <a:pt x="55" y="16"/>
                </a:lnTo>
                <a:lnTo>
                  <a:pt x="53" y="16"/>
                </a:lnTo>
                <a:lnTo>
                  <a:pt x="50" y="16"/>
                </a:lnTo>
                <a:lnTo>
                  <a:pt x="48" y="16"/>
                </a:lnTo>
                <a:lnTo>
                  <a:pt x="45" y="16"/>
                </a:lnTo>
                <a:lnTo>
                  <a:pt x="43" y="16"/>
                </a:lnTo>
                <a:lnTo>
                  <a:pt x="40" y="15"/>
                </a:lnTo>
                <a:lnTo>
                  <a:pt x="38" y="15"/>
                </a:lnTo>
                <a:lnTo>
                  <a:pt x="36" y="15"/>
                </a:lnTo>
                <a:lnTo>
                  <a:pt x="34" y="15"/>
                </a:lnTo>
                <a:lnTo>
                  <a:pt x="31" y="14"/>
                </a:lnTo>
                <a:lnTo>
                  <a:pt x="29" y="14"/>
                </a:lnTo>
                <a:lnTo>
                  <a:pt x="27" y="14"/>
                </a:lnTo>
                <a:lnTo>
                  <a:pt x="25" y="14"/>
                </a:lnTo>
                <a:lnTo>
                  <a:pt x="23" y="13"/>
                </a:lnTo>
                <a:lnTo>
                  <a:pt x="22" y="13"/>
                </a:lnTo>
                <a:lnTo>
                  <a:pt x="20" y="13"/>
                </a:lnTo>
                <a:lnTo>
                  <a:pt x="18" y="13"/>
                </a:lnTo>
                <a:lnTo>
                  <a:pt x="17" y="12"/>
                </a:lnTo>
                <a:lnTo>
                  <a:pt x="16" y="12"/>
                </a:lnTo>
                <a:lnTo>
                  <a:pt x="15" y="12"/>
                </a:lnTo>
                <a:lnTo>
                  <a:pt x="14" y="12"/>
                </a:lnTo>
                <a:lnTo>
                  <a:pt x="13" y="12"/>
                </a:lnTo>
                <a:lnTo>
                  <a:pt x="12" y="11"/>
                </a:lnTo>
                <a:lnTo>
                  <a:pt x="12" y="11"/>
                </a:lnTo>
                <a:lnTo>
                  <a:pt x="11" y="11"/>
                </a:lnTo>
                <a:lnTo>
                  <a:pt x="8" y="10"/>
                </a:lnTo>
                <a:lnTo>
                  <a:pt x="6" y="10"/>
                </a:lnTo>
                <a:lnTo>
                  <a:pt x="4" y="9"/>
                </a:lnTo>
                <a:lnTo>
                  <a:pt x="3" y="8"/>
                </a:lnTo>
                <a:lnTo>
                  <a:pt x="2" y="7"/>
                </a:lnTo>
                <a:lnTo>
                  <a:pt x="1" y="7"/>
                </a:lnTo>
                <a:lnTo>
                  <a:pt x="0" y="6"/>
                </a:lnTo>
                <a:lnTo>
                  <a:pt x="0" y="5"/>
                </a:lnTo>
                <a:lnTo>
                  <a:pt x="0" y="4"/>
                </a:lnTo>
                <a:lnTo>
                  <a:pt x="0" y="3"/>
                </a:lnTo>
                <a:lnTo>
                  <a:pt x="0" y="1"/>
                </a:lnTo>
                <a:lnTo>
                  <a:pt x="0" y="0"/>
                </a:lnTo>
                <a:lnTo>
                  <a:pt x="1" y="1"/>
                </a:lnTo>
                <a:lnTo>
                  <a:pt x="1" y="1"/>
                </a:lnTo>
                <a:lnTo>
                  <a:pt x="2" y="2"/>
                </a:lnTo>
                <a:lnTo>
                  <a:pt x="4" y="2"/>
                </a:lnTo>
                <a:lnTo>
                  <a:pt x="5" y="3"/>
                </a:lnTo>
                <a:lnTo>
                  <a:pt x="6" y="3"/>
                </a:lnTo>
                <a:lnTo>
                  <a:pt x="8" y="4"/>
                </a:lnTo>
                <a:lnTo>
                  <a:pt x="10" y="4"/>
                </a:lnTo>
                <a:lnTo>
                  <a:pt x="11" y="5"/>
                </a:lnTo>
                <a:lnTo>
                  <a:pt x="12" y="5"/>
                </a:lnTo>
                <a:lnTo>
                  <a:pt x="13" y="5"/>
                </a:lnTo>
                <a:lnTo>
                  <a:pt x="14" y="5"/>
                </a:lnTo>
                <a:lnTo>
                  <a:pt x="14" y="5"/>
                </a:lnTo>
                <a:lnTo>
                  <a:pt x="15" y="6"/>
                </a:lnTo>
                <a:lnTo>
                  <a:pt x="16" y="6"/>
                </a:lnTo>
                <a:lnTo>
                  <a:pt x="17" y="6"/>
                </a:lnTo>
                <a:lnTo>
                  <a:pt x="19" y="6"/>
                </a:lnTo>
                <a:lnTo>
                  <a:pt x="21" y="7"/>
                </a:lnTo>
                <a:lnTo>
                  <a:pt x="23" y="7"/>
                </a:lnTo>
                <a:lnTo>
                  <a:pt x="25" y="7"/>
                </a:lnTo>
                <a:lnTo>
                  <a:pt x="27" y="7"/>
                </a:lnTo>
                <a:lnTo>
                  <a:pt x="29" y="8"/>
                </a:lnTo>
                <a:lnTo>
                  <a:pt x="31" y="8"/>
                </a:lnTo>
                <a:lnTo>
                  <a:pt x="33" y="8"/>
                </a:lnTo>
                <a:lnTo>
                  <a:pt x="35" y="8"/>
                </a:lnTo>
                <a:lnTo>
                  <a:pt x="38" y="9"/>
                </a:lnTo>
                <a:lnTo>
                  <a:pt x="40" y="9"/>
                </a:lnTo>
                <a:lnTo>
                  <a:pt x="42" y="9"/>
                </a:lnTo>
                <a:lnTo>
                  <a:pt x="45" y="9"/>
                </a:lnTo>
                <a:lnTo>
                  <a:pt x="47" y="9"/>
                </a:lnTo>
                <a:lnTo>
                  <a:pt x="50" y="9"/>
                </a:lnTo>
                <a:lnTo>
                  <a:pt x="52" y="10"/>
                </a:lnTo>
                <a:lnTo>
                  <a:pt x="54" y="10"/>
                </a:lnTo>
                <a:lnTo>
                  <a:pt x="56" y="10"/>
                </a:lnTo>
                <a:lnTo>
                  <a:pt x="58" y="10"/>
                </a:lnTo>
                <a:lnTo>
                  <a:pt x="60" y="10"/>
                </a:lnTo>
                <a:lnTo>
                  <a:pt x="62" y="10"/>
                </a:lnTo>
                <a:lnTo>
                  <a:pt x="64" y="10"/>
                </a:lnTo>
                <a:lnTo>
                  <a:pt x="66" y="10"/>
                </a:lnTo>
                <a:lnTo>
                  <a:pt x="68" y="10"/>
                </a:lnTo>
                <a:lnTo>
                  <a:pt x="70" y="10"/>
                </a:lnTo>
                <a:lnTo>
                  <a:pt x="72" y="10"/>
                </a:lnTo>
                <a:lnTo>
                  <a:pt x="74" y="10"/>
                </a:lnTo>
                <a:lnTo>
                  <a:pt x="77" y="10"/>
                </a:lnTo>
                <a:lnTo>
                  <a:pt x="79" y="11"/>
                </a:lnTo>
                <a:lnTo>
                  <a:pt x="81" y="11"/>
                </a:lnTo>
                <a:lnTo>
                  <a:pt x="83" y="11"/>
                </a:lnTo>
                <a:lnTo>
                  <a:pt x="85" y="11"/>
                </a:lnTo>
                <a:lnTo>
                  <a:pt x="87" y="11"/>
                </a:lnTo>
                <a:lnTo>
                  <a:pt x="88" y="11"/>
                </a:lnTo>
                <a:lnTo>
                  <a:pt x="90" y="11"/>
                </a:lnTo>
                <a:lnTo>
                  <a:pt x="91" y="11"/>
                </a:lnTo>
                <a:lnTo>
                  <a:pt x="93" y="10"/>
                </a:lnTo>
                <a:lnTo>
                  <a:pt x="94" y="10"/>
                </a:lnTo>
                <a:lnTo>
                  <a:pt x="96" y="10"/>
                </a:lnTo>
                <a:lnTo>
                  <a:pt x="97" y="10"/>
                </a:lnTo>
                <a:lnTo>
                  <a:pt x="99" y="10"/>
                </a:lnTo>
                <a:lnTo>
                  <a:pt x="100" y="10"/>
                </a:lnTo>
                <a:lnTo>
                  <a:pt x="102" y="10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7" y="10"/>
                </a:lnTo>
                <a:lnTo>
                  <a:pt x="109" y="10"/>
                </a:lnTo>
                <a:lnTo>
                  <a:pt x="114" y="10"/>
                </a:lnTo>
                <a:lnTo>
                  <a:pt x="118" y="10"/>
                </a:lnTo>
                <a:lnTo>
                  <a:pt x="123" y="9"/>
                </a:lnTo>
                <a:lnTo>
                  <a:pt x="127" y="9"/>
                </a:lnTo>
                <a:lnTo>
                  <a:pt x="132" y="9"/>
                </a:lnTo>
                <a:lnTo>
                  <a:pt x="136" y="8"/>
                </a:lnTo>
                <a:lnTo>
                  <a:pt x="139" y="8"/>
                </a:lnTo>
                <a:lnTo>
                  <a:pt x="143" y="7"/>
                </a:lnTo>
                <a:lnTo>
                  <a:pt x="147" y="7"/>
                </a:lnTo>
                <a:lnTo>
                  <a:pt x="150" y="6"/>
                </a:lnTo>
                <a:lnTo>
                  <a:pt x="153" y="6"/>
                </a:lnTo>
                <a:lnTo>
                  <a:pt x="156" y="5"/>
                </a:lnTo>
                <a:lnTo>
                  <a:pt x="158" y="5"/>
                </a:lnTo>
                <a:lnTo>
                  <a:pt x="160" y="4"/>
                </a:lnTo>
                <a:lnTo>
                  <a:pt x="163" y="3"/>
                </a:lnTo>
                <a:lnTo>
                  <a:pt x="164" y="3"/>
                </a:lnTo>
                <a:lnTo>
                  <a:pt x="165" y="2"/>
                </a:lnTo>
                <a:lnTo>
                  <a:pt x="166" y="2"/>
                </a:lnTo>
                <a:lnTo>
                  <a:pt x="167" y="2"/>
                </a:lnTo>
                <a:lnTo>
                  <a:pt x="167" y="1"/>
                </a:lnTo>
                <a:lnTo>
                  <a:pt x="168" y="1"/>
                </a:lnTo>
                <a:lnTo>
                  <a:pt x="169" y="1"/>
                </a:lnTo>
                <a:lnTo>
                  <a:pt x="169" y="0"/>
                </a:lnTo>
                <a:lnTo>
                  <a:pt x="170" y="0"/>
                </a:lnTo>
                <a:lnTo>
                  <a:pt x="170" y="6"/>
                </a:lnTo>
                <a:close/>
              </a:path>
            </a:pathLst>
          </a:cu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80" name="Freeform 1190"/>
          <p:cNvSpPr>
            <a:spLocks/>
          </p:cNvSpPr>
          <p:nvPr/>
        </p:nvSpPr>
        <p:spPr bwMode="auto">
          <a:xfrm>
            <a:off x="3206750" y="5491504"/>
            <a:ext cx="50469" cy="17066"/>
          </a:xfrm>
          <a:custGeom>
            <a:avLst/>
            <a:gdLst>
              <a:gd name="T0" fmla="*/ 19 w 36"/>
              <a:gd name="T1" fmla="*/ 0 h 12"/>
              <a:gd name="T2" fmla="*/ 36 w 36"/>
              <a:gd name="T3" fmla="*/ 9 h 12"/>
              <a:gd name="T4" fmla="*/ 9 w 36"/>
              <a:gd name="T5" fmla="*/ 12 h 12"/>
              <a:gd name="T6" fmla="*/ 0 w 36"/>
              <a:gd name="T7" fmla="*/ 1 h 12"/>
              <a:gd name="T8" fmla="*/ 19 w 36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" h="12">
                <a:moveTo>
                  <a:pt x="19" y="0"/>
                </a:moveTo>
                <a:lnTo>
                  <a:pt x="36" y="9"/>
                </a:lnTo>
                <a:lnTo>
                  <a:pt x="9" y="12"/>
                </a:lnTo>
                <a:lnTo>
                  <a:pt x="0" y="1"/>
                </a:lnTo>
                <a:lnTo>
                  <a:pt x="19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81" name="Freeform 1191"/>
          <p:cNvSpPr>
            <a:spLocks/>
          </p:cNvSpPr>
          <p:nvPr/>
        </p:nvSpPr>
        <p:spPr bwMode="auto">
          <a:xfrm>
            <a:off x="3210956" y="5492926"/>
            <a:ext cx="40655" cy="12800"/>
          </a:xfrm>
          <a:custGeom>
            <a:avLst/>
            <a:gdLst>
              <a:gd name="T0" fmla="*/ 16 w 29"/>
              <a:gd name="T1" fmla="*/ 0 h 9"/>
              <a:gd name="T2" fmla="*/ 29 w 29"/>
              <a:gd name="T3" fmla="*/ 7 h 9"/>
              <a:gd name="T4" fmla="*/ 7 w 29"/>
              <a:gd name="T5" fmla="*/ 9 h 9"/>
              <a:gd name="T6" fmla="*/ 0 w 29"/>
              <a:gd name="T7" fmla="*/ 1 h 9"/>
              <a:gd name="T8" fmla="*/ 16 w 29"/>
              <a:gd name="T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9">
                <a:moveTo>
                  <a:pt x="16" y="0"/>
                </a:moveTo>
                <a:lnTo>
                  <a:pt x="29" y="7"/>
                </a:lnTo>
                <a:lnTo>
                  <a:pt x="7" y="9"/>
                </a:lnTo>
                <a:lnTo>
                  <a:pt x="0" y="1"/>
                </a:lnTo>
                <a:lnTo>
                  <a:pt x="16" y="0"/>
                </a:lnTo>
                <a:close/>
              </a:path>
            </a:pathLst>
          </a:custGeom>
          <a:solidFill>
            <a:srgbClr val="D6F9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82" name="Freeform 1192"/>
          <p:cNvSpPr>
            <a:spLocks/>
          </p:cNvSpPr>
          <p:nvPr/>
        </p:nvSpPr>
        <p:spPr bwMode="auto">
          <a:xfrm>
            <a:off x="3188526" y="5401904"/>
            <a:ext cx="8411" cy="14222"/>
          </a:xfrm>
          <a:custGeom>
            <a:avLst/>
            <a:gdLst>
              <a:gd name="T0" fmla="*/ 1 w 6"/>
              <a:gd name="T1" fmla="*/ 10 h 10"/>
              <a:gd name="T2" fmla="*/ 1 w 6"/>
              <a:gd name="T3" fmla="*/ 10 h 10"/>
              <a:gd name="T4" fmla="*/ 0 w 6"/>
              <a:gd name="T5" fmla="*/ 8 h 10"/>
              <a:gd name="T6" fmla="*/ 0 w 6"/>
              <a:gd name="T7" fmla="*/ 6 h 10"/>
              <a:gd name="T8" fmla="*/ 1 w 6"/>
              <a:gd name="T9" fmla="*/ 4 h 10"/>
              <a:gd name="T10" fmla="*/ 1 w 6"/>
              <a:gd name="T11" fmla="*/ 4 h 10"/>
              <a:gd name="T12" fmla="*/ 2 w 6"/>
              <a:gd name="T13" fmla="*/ 3 h 10"/>
              <a:gd name="T14" fmla="*/ 3 w 6"/>
              <a:gd name="T15" fmla="*/ 2 h 10"/>
              <a:gd name="T16" fmla="*/ 3 w 6"/>
              <a:gd name="T17" fmla="*/ 1 h 10"/>
              <a:gd name="T18" fmla="*/ 4 w 6"/>
              <a:gd name="T19" fmla="*/ 1 h 10"/>
              <a:gd name="T20" fmla="*/ 4 w 6"/>
              <a:gd name="T21" fmla="*/ 0 h 10"/>
              <a:gd name="T22" fmla="*/ 5 w 6"/>
              <a:gd name="T23" fmla="*/ 0 h 10"/>
              <a:gd name="T24" fmla="*/ 5 w 6"/>
              <a:gd name="T25" fmla="*/ 0 h 10"/>
              <a:gd name="T26" fmla="*/ 6 w 6"/>
              <a:gd name="T27" fmla="*/ 1 h 10"/>
              <a:gd name="T28" fmla="*/ 6 w 6"/>
              <a:gd name="T29" fmla="*/ 3 h 10"/>
              <a:gd name="T30" fmla="*/ 6 w 6"/>
              <a:gd name="T31" fmla="*/ 4 h 10"/>
              <a:gd name="T32" fmla="*/ 6 w 6"/>
              <a:gd name="T33" fmla="*/ 6 h 10"/>
              <a:gd name="T34" fmla="*/ 5 w 6"/>
              <a:gd name="T35" fmla="*/ 7 h 10"/>
              <a:gd name="T36" fmla="*/ 5 w 6"/>
              <a:gd name="T37" fmla="*/ 8 h 10"/>
              <a:gd name="T38" fmla="*/ 4 w 6"/>
              <a:gd name="T39" fmla="*/ 9 h 10"/>
              <a:gd name="T40" fmla="*/ 4 w 6"/>
              <a:gd name="T41" fmla="*/ 10 h 10"/>
              <a:gd name="T42" fmla="*/ 3 w 6"/>
              <a:gd name="T43" fmla="*/ 10 h 10"/>
              <a:gd name="T44" fmla="*/ 3 w 6"/>
              <a:gd name="T45" fmla="*/ 10 h 10"/>
              <a:gd name="T46" fmla="*/ 2 w 6"/>
              <a:gd name="T47" fmla="*/ 10 h 10"/>
              <a:gd name="T48" fmla="*/ 1 w 6"/>
              <a:gd name="T49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" h="10">
                <a:moveTo>
                  <a:pt x="1" y="10"/>
                </a:moveTo>
                <a:lnTo>
                  <a:pt x="1" y="10"/>
                </a:lnTo>
                <a:lnTo>
                  <a:pt x="0" y="8"/>
                </a:lnTo>
                <a:lnTo>
                  <a:pt x="0" y="6"/>
                </a:lnTo>
                <a:lnTo>
                  <a:pt x="1" y="4"/>
                </a:lnTo>
                <a:lnTo>
                  <a:pt x="1" y="4"/>
                </a:lnTo>
                <a:lnTo>
                  <a:pt x="2" y="3"/>
                </a:lnTo>
                <a:lnTo>
                  <a:pt x="3" y="2"/>
                </a:lnTo>
                <a:lnTo>
                  <a:pt x="3" y="1"/>
                </a:lnTo>
                <a:lnTo>
                  <a:pt x="4" y="1"/>
                </a:lnTo>
                <a:lnTo>
                  <a:pt x="4" y="0"/>
                </a:lnTo>
                <a:lnTo>
                  <a:pt x="5" y="0"/>
                </a:lnTo>
                <a:lnTo>
                  <a:pt x="5" y="0"/>
                </a:lnTo>
                <a:lnTo>
                  <a:pt x="6" y="1"/>
                </a:lnTo>
                <a:lnTo>
                  <a:pt x="6" y="3"/>
                </a:lnTo>
                <a:lnTo>
                  <a:pt x="6" y="4"/>
                </a:lnTo>
                <a:lnTo>
                  <a:pt x="6" y="6"/>
                </a:lnTo>
                <a:lnTo>
                  <a:pt x="5" y="7"/>
                </a:lnTo>
                <a:lnTo>
                  <a:pt x="5" y="8"/>
                </a:lnTo>
                <a:lnTo>
                  <a:pt x="4" y="9"/>
                </a:lnTo>
                <a:lnTo>
                  <a:pt x="4" y="10"/>
                </a:lnTo>
                <a:lnTo>
                  <a:pt x="3" y="10"/>
                </a:lnTo>
                <a:lnTo>
                  <a:pt x="3" y="10"/>
                </a:lnTo>
                <a:lnTo>
                  <a:pt x="2" y="10"/>
                </a:lnTo>
                <a:lnTo>
                  <a:pt x="1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83" name="Freeform 1193"/>
          <p:cNvSpPr>
            <a:spLocks/>
          </p:cNvSpPr>
          <p:nvPr/>
        </p:nvSpPr>
        <p:spPr bwMode="auto">
          <a:xfrm>
            <a:off x="3195535" y="5434615"/>
            <a:ext cx="25234" cy="22755"/>
          </a:xfrm>
          <a:custGeom>
            <a:avLst/>
            <a:gdLst>
              <a:gd name="T0" fmla="*/ 0 w 18"/>
              <a:gd name="T1" fmla="*/ 16 h 16"/>
              <a:gd name="T2" fmla="*/ 0 w 18"/>
              <a:gd name="T3" fmla="*/ 0 h 16"/>
              <a:gd name="T4" fmla="*/ 18 w 18"/>
              <a:gd name="T5" fmla="*/ 4 h 16"/>
              <a:gd name="T6" fmla="*/ 18 w 18"/>
              <a:gd name="T7" fmla="*/ 16 h 16"/>
              <a:gd name="T8" fmla="*/ 0 w 18"/>
              <a:gd name="T9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6">
                <a:moveTo>
                  <a:pt x="0" y="16"/>
                </a:moveTo>
                <a:lnTo>
                  <a:pt x="0" y="0"/>
                </a:lnTo>
                <a:lnTo>
                  <a:pt x="18" y="4"/>
                </a:lnTo>
                <a:lnTo>
                  <a:pt x="18" y="16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84" name="Rectangle 1194"/>
          <p:cNvSpPr>
            <a:spLocks noChangeArrowheads="1"/>
          </p:cNvSpPr>
          <p:nvPr/>
        </p:nvSpPr>
        <p:spPr bwMode="auto">
          <a:xfrm>
            <a:off x="3198339" y="5438882"/>
            <a:ext cx="19627" cy="995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85" name="Freeform 1195"/>
          <p:cNvSpPr>
            <a:spLocks/>
          </p:cNvSpPr>
          <p:nvPr/>
        </p:nvSpPr>
        <p:spPr bwMode="auto">
          <a:xfrm>
            <a:off x="3184320" y="5399060"/>
            <a:ext cx="51871" cy="46933"/>
          </a:xfrm>
          <a:custGeom>
            <a:avLst/>
            <a:gdLst>
              <a:gd name="T0" fmla="*/ 6 w 37"/>
              <a:gd name="T1" fmla="*/ 9 h 33"/>
              <a:gd name="T2" fmla="*/ 6 w 37"/>
              <a:gd name="T3" fmla="*/ 9 h 33"/>
              <a:gd name="T4" fmla="*/ 7 w 37"/>
              <a:gd name="T5" fmla="*/ 8 h 33"/>
              <a:gd name="T6" fmla="*/ 8 w 37"/>
              <a:gd name="T7" fmla="*/ 6 h 33"/>
              <a:gd name="T8" fmla="*/ 10 w 37"/>
              <a:gd name="T9" fmla="*/ 4 h 33"/>
              <a:gd name="T10" fmla="*/ 12 w 37"/>
              <a:gd name="T11" fmla="*/ 3 h 33"/>
              <a:gd name="T12" fmla="*/ 14 w 37"/>
              <a:gd name="T13" fmla="*/ 2 h 33"/>
              <a:gd name="T14" fmla="*/ 16 w 37"/>
              <a:gd name="T15" fmla="*/ 1 h 33"/>
              <a:gd name="T16" fmla="*/ 19 w 37"/>
              <a:gd name="T17" fmla="*/ 0 h 33"/>
              <a:gd name="T18" fmla="*/ 21 w 37"/>
              <a:gd name="T19" fmla="*/ 0 h 33"/>
              <a:gd name="T20" fmla="*/ 24 w 37"/>
              <a:gd name="T21" fmla="*/ 0 h 33"/>
              <a:gd name="T22" fmla="*/ 27 w 37"/>
              <a:gd name="T23" fmla="*/ 1 h 33"/>
              <a:gd name="T24" fmla="*/ 30 w 37"/>
              <a:gd name="T25" fmla="*/ 3 h 33"/>
              <a:gd name="T26" fmla="*/ 32 w 37"/>
              <a:gd name="T27" fmla="*/ 5 h 33"/>
              <a:gd name="T28" fmla="*/ 35 w 37"/>
              <a:gd name="T29" fmla="*/ 7 h 33"/>
              <a:gd name="T30" fmla="*/ 36 w 37"/>
              <a:gd name="T31" fmla="*/ 10 h 33"/>
              <a:gd name="T32" fmla="*/ 37 w 37"/>
              <a:gd name="T33" fmla="*/ 13 h 33"/>
              <a:gd name="T34" fmla="*/ 37 w 37"/>
              <a:gd name="T35" fmla="*/ 16 h 33"/>
              <a:gd name="T36" fmla="*/ 37 w 37"/>
              <a:gd name="T37" fmla="*/ 20 h 33"/>
              <a:gd name="T38" fmla="*/ 36 w 37"/>
              <a:gd name="T39" fmla="*/ 23 h 33"/>
              <a:gd name="T40" fmla="*/ 35 w 37"/>
              <a:gd name="T41" fmla="*/ 26 h 33"/>
              <a:gd name="T42" fmla="*/ 33 w 37"/>
              <a:gd name="T43" fmla="*/ 28 h 33"/>
              <a:gd name="T44" fmla="*/ 30 w 37"/>
              <a:gd name="T45" fmla="*/ 30 h 33"/>
              <a:gd name="T46" fmla="*/ 28 w 37"/>
              <a:gd name="T47" fmla="*/ 32 h 33"/>
              <a:gd name="T48" fmla="*/ 25 w 37"/>
              <a:gd name="T49" fmla="*/ 33 h 33"/>
              <a:gd name="T50" fmla="*/ 21 w 37"/>
              <a:gd name="T51" fmla="*/ 33 h 33"/>
              <a:gd name="T52" fmla="*/ 18 w 37"/>
              <a:gd name="T53" fmla="*/ 33 h 33"/>
              <a:gd name="T54" fmla="*/ 16 w 37"/>
              <a:gd name="T55" fmla="*/ 32 h 33"/>
              <a:gd name="T56" fmla="*/ 14 w 37"/>
              <a:gd name="T57" fmla="*/ 32 h 33"/>
              <a:gd name="T58" fmla="*/ 12 w 37"/>
              <a:gd name="T59" fmla="*/ 30 h 33"/>
              <a:gd name="T60" fmla="*/ 10 w 37"/>
              <a:gd name="T61" fmla="*/ 29 h 33"/>
              <a:gd name="T62" fmla="*/ 8 w 37"/>
              <a:gd name="T63" fmla="*/ 28 h 33"/>
              <a:gd name="T64" fmla="*/ 7 w 37"/>
              <a:gd name="T65" fmla="*/ 26 h 33"/>
              <a:gd name="T66" fmla="*/ 6 w 37"/>
              <a:gd name="T67" fmla="*/ 24 h 33"/>
              <a:gd name="T68" fmla="*/ 5 w 37"/>
              <a:gd name="T69" fmla="*/ 23 h 33"/>
              <a:gd name="T70" fmla="*/ 5 w 37"/>
              <a:gd name="T71" fmla="*/ 23 h 33"/>
              <a:gd name="T72" fmla="*/ 4 w 37"/>
              <a:gd name="T73" fmla="*/ 22 h 33"/>
              <a:gd name="T74" fmla="*/ 2 w 37"/>
              <a:gd name="T75" fmla="*/ 21 h 33"/>
              <a:gd name="T76" fmla="*/ 1 w 37"/>
              <a:gd name="T77" fmla="*/ 19 h 33"/>
              <a:gd name="T78" fmla="*/ 0 w 37"/>
              <a:gd name="T79" fmla="*/ 17 h 33"/>
              <a:gd name="T80" fmla="*/ 0 w 37"/>
              <a:gd name="T81" fmla="*/ 14 h 33"/>
              <a:gd name="T82" fmla="*/ 1 w 37"/>
              <a:gd name="T83" fmla="*/ 12 h 33"/>
              <a:gd name="T84" fmla="*/ 3 w 37"/>
              <a:gd name="T85" fmla="*/ 10 h 33"/>
              <a:gd name="T86" fmla="*/ 5 w 37"/>
              <a:gd name="T87" fmla="*/ 9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7" h="33">
                <a:moveTo>
                  <a:pt x="6" y="9"/>
                </a:move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6" y="9"/>
                </a:lnTo>
                <a:lnTo>
                  <a:pt x="7" y="8"/>
                </a:lnTo>
                <a:lnTo>
                  <a:pt x="8" y="7"/>
                </a:lnTo>
                <a:lnTo>
                  <a:pt x="8" y="6"/>
                </a:lnTo>
                <a:lnTo>
                  <a:pt x="9" y="5"/>
                </a:lnTo>
                <a:lnTo>
                  <a:pt x="10" y="4"/>
                </a:lnTo>
                <a:lnTo>
                  <a:pt x="11" y="4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7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7" y="1"/>
                </a:lnTo>
                <a:lnTo>
                  <a:pt x="29" y="2"/>
                </a:lnTo>
                <a:lnTo>
                  <a:pt x="30" y="3"/>
                </a:lnTo>
                <a:lnTo>
                  <a:pt x="31" y="4"/>
                </a:lnTo>
                <a:lnTo>
                  <a:pt x="32" y="5"/>
                </a:lnTo>
                <a:lnTo>
                  <a:pt x="34" y="6"/>
                </a:lnTo>
                <a:lnTo>
                  <a:pt x="35" y="7"/>
                </a:lnTo>
                <a:lnTo>
                  <a:pt x="35" y="9"/>
                </a:lnTo>
                <a:lnTo>
                  <a:pt x="36" y="10"/>
                </a:lnTo>
                <a:lnTo>
                  <a:pt x="37" y="12"/>
                </a:lnTo>
                <a:lnTo>
                  <a:pt x="37" y="13"/>
                </a:lnTo>
                <a:lnTo>
                  <a:pt x="37" y="15"/>
                </a:lnTo>
                <a:lnTo>
                  <a:pt x="37" y="16"/>
                </a:lnTo>
                <a:lnTo>
                  <a:pt x="37" y="18"/>
                </a:lnTo>
                <a:lnTo>
                  <a:pt x="37" y="20"/>
                </a:lnTo>
                <a:lnTo>
                  <a:pt x="37" y="21"/>
                </a:lnTo>
                <a:lnTo>
                  <a:pt x="36" y="23"/>
                </a:lnTo>
                <a:lnTo>
                  <a:pt x="36" y="24"/>
                </a:lnTo>
                <a:lnTo>
                  <a:pt x="35" y="26"/>
                </a:lnTo>
                <a:lnTo>
                  <a:pt x="34" y="27"/>
                </a:lnTo>
                <a:lnTo>
                  <a:pt x="33" y="28"/>
                </a:lnTo>
                <a:lnTo>
                  <a:pt x="32" y="29"/>
                </a:lnTo>
                <a:lnTo>
                  <a:pt x="30" y="30"/>
                </a:lnTo>
                <a:lnTo>
                  <a:pt x="29" y="31"/>
                </a:lnTo>
                <a:lnTo>
                  <a:pt x="28" y="32"/>
                </a:lnTo>
                <a:lnTo>
                  <a:pt x="26" y="32"/>
                </a:lnTo>
                <a:lnTo>
                  <a:pt x="25" y="33"/>
                </a:lnTo>
                <a:lnTo>
                  <a:pt x="23" y="33"/>
                </a:lnTo>
                <a:lnTo>
                  <a:pt x="21" y="33"/>
                </a:lnTo>
                <a:lnTo>
                  <a:pt x="20" y="33"/>
                </a:lnTo>
                <a:lnTo>
                  <a:pt x="18" y="33"/>
                </a:lnTo>
                <a:lnTo>
                  <a:pt x="17" y="33"/>
                </a:lnTo>
                <a:lnTo>
                  <a:pt x="16" y="32"/>
                </a:lnTo>
                <a:lnTo>
                  <a:pt x="15" y="32"/>
                </a:lnTo>
                <a:lnTo>
                  <a:pt x="14" y="32"/>
                </a:lnTo>
                <a:lnTo>
                  <a:pt x="13" y="31"/>
                </a:lnTo>
                <a:lnTo>
                  <a:pt x="12" y="30"/>
                </a:lnTo>
                <a:lnTo>
                  <a:pt x="11" y="30"/>
                </a:lnTo>
                <a:lnTo>
                  <a:pt x="10" y="29"/>
                </a:lnTo>
                <a:lnTo>
                  <a:pt x="9" y="28"/>
                </a:lnTo>
                <a:lnTo>
                  <a:pt x="8" y="28"/>
                </a:lnTo>
                <a:lnTo>
                  <a:pt x="8" y="27"/>
                </a:lnTo>
                <a:lnTo>
                  <a:pt x="7" y="26"/>
                </a:lnTo>
                <a:lnTo>
                  <a:pt x="6" y="25"/>
                </a:lnTo>
                <a:lnTo>
                  <a:pt x="6" y="24"/>
                </a:lnTo>
                <a:lnTo>
                  <a:pt x="5" y="23"/>
                </a:lnTo>
                <a:lnTo>
                  <a:pt x="5" y="23"/>
                </a:lnTo>
                <a:lnTo>
                  <a:pt x="5" y="23"/>
                </a:lnTo>
                <a:lnTo>
                  <a:pt x="5" y="23"/>
                </a:lnTo>
                <a:lnTo>
                  <a:pt x="5" y="23"/>
                </a:lnTo>
                <a:lnTo>
                  <a:pt x="4" y="22"/>
                </a:lnTo>
                <a:lnTo>
                  <a:pt x="3" y="22"/>
                </a:lnTo>
                <a:lnTo>
                  <a:pt x="2" y="21"/>
                </a:lnTo>
                <a:lnTo>
                  <a:pt x="1" y="20"/>
                </a:lnTo>
                <a:lnTo>
                  <a:pt x="1" y="19"/>
                </a:lnTo>
                <a:lnTo>
                  <a:pt x="0" y="18"/>
                </a:lnTo>
                <a:lnTo>
                  <a:pt x="0" y="17"/>
                </a:lnTo>
                <a:lnTo>
                  <a:pt x="0" y="15"/>
                </a:lnTo>
                <a:lnTo>
                  <a:pt x="0" y="14"/>
                </a:lnTo>
                <a:lnTo>
                  <a:pt x="1" y="13"/>
                </a:lnTo>
                <a:lnTo>
                  <a:pt x="1" y="12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5" y="9"/>
                </a:lnTo>
                <a:lnTo>
                  <a:pt x="6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86" name="Freeform 1196"/>
          <p:cNvSpPr>
            <a:spLocks/>
          </p:cNvSpPr>
          <p:nvPr/>
        </p:nvSpPr>
        <p:spPr bwMode="auto">
          <a:xfrm>
            <a:off x="3187124" y="5403327"/>
            <a:ext cx="46263" cy="39822"/>
          </a:xfrm>
          <a:custGeom>
            <a:avLst/>
            <a:gdLst>
              <a:gd name="T0" fmla="*/ 4 w 33"/>
              <a:gd name="T1" fmla="*/ 9 h 28"/>
              <a:gd name="T2" fmla="*/ 5 w 33"/>
              <a:gd name="T3" fmla="*/ 10 h 28"/>
              <a:gd name="T4" fmla="*/ 6 w 33"/>
              <a:gd name="T5" fmla="*/ 9 h 28"/>
              <a:gd name="T6" fmla="*/ 7 w 33"/>
              <a:gd name="T7" fmla="*/ 7 h 28"/>
              <a:gd name="T8" fmla="*/ 8 w 33"/>
              <a:gd name="T9" fmla="*/ 5 h 28"/>
              <a:gd name="T10" fmla="*/ 10 w 33"/>
              <a:gd name="T11" fmla="*/ 3 h 28"/>
              <a:gd name="T12" fmla="*/ 12 w 33"/>
              <a:gd name="T13" fmla="*/ 2 h 28"/>
              <a:gd name="T14" fmla="*/ 14 w 33"/>
              <a:gd name="T15" fmla="*/ 1 h 28"/>
              <a:gd name="T16" fmla="*/ 16 w 33"/>
              <a:gd name="T17" fmla="*/ 0 h 28"/>
              <a:gd name="T18" fmla="*/ 19 w 33"/>
              <a:gd name="T19" fmla="*/ 0 h 28"/>
              <a:gd name="T20" fmla="*/ 23 w 33"/>
              <a:gd name="T21" fmla="*/ 0 h 28"/>
              <a:gd name="T22" fmla="*/ 28 w 33"/>
              <a:gd name="T23" fmla="*/ 3 h 28"/>
              <a:gd name="T24" fmla="*/ 31 w 33"/>
              <a:gd name="T25" fmla="*/ 7 h 28"/>
              <a:gd name="T26" fmla="*/ 33 w 33"/>
              <a:gd name="T27" fmla="*/ 12 h 28"/>
              <a:gd name="T28" fmla="*/ 33 w 33"/>
              <a:gd name="T29" fmla="*/ 16 h 28"/>
              <a:gd name="T30" fmla="*/ 32 w 33"/>
              <a:gd name="T31" fmla="*/ 19 h 28"/>
              <a:gd name="T32" fmla="*/ 31 w 33"/>
              <a:gd name="T33" fmla="*/ 21 h 28"/>
              <a:gd name="T34" fmla="*/ 29 w 33"/>
              <a:gd name="T35" fmla="*/ 23 h 28"/>
              <a:gd name="T36" fmla="*/ 27 w 33"/>
              <a:gd name="T37" fmla="*/ 25 h 28"/>
              <a:gd name="T38" fmla="*/ 25 w 33"/>
              <a:gd name="T39" fmla="*/ 26 h 28"/>
              <a:gd name="T40" fmla="*/ 22 w 33"/>
              <a:gd name="T41" fmla="*/ 27 h 28"/>
              <a:gd name="T42" fmla="*/ 19 w 33"/>
              <a:gd name="T43" fmla="*/ 28 h 28"/>
              <a:gd name="T44" fmla="*/ 15 w 33"/>
              <a:gd name="T45" fmla="*/ 27 h 28"/>
              <a:gd name="T46" fmla="*/ 11 w 33"/>
              <a:gd name="T47" fmla="*/ 25 h 28"/>
              <a:gd name="T48" fmla="*/ 8 w 33"/>
              <a:gd name="T49" fmla="*/ 22 h 28"/>
              <a:gd name="T50" fmla="*/ 6 w 33"/>
              <a:gd name="T51" fmla="*/ 18 h 28"/>
              <a:gd name="T52" fmla="*/ 5 w 33"/>
              <a:gd name="T53" fmla="*/ 17 h 28"/>
              <a:gd name="T54" fmla="*/ 4 w 33"/>
              <a:gd name="T55" fmla="*/ 17 h 28"/>
              <a:gd name="T56" fmla="*/ 2 w 33"/>
              <a:gd name="T57" fmla="*/ 17 h 28"/>
              <a:gd name="T58" fmla="*/ 1 w 33"/>
              <a:gd name="T59" fmla="*/ 16 h 28"/>
              <a:gd name="T60" fmla="*/ 0 w 33"/>
              <a:gd name="T61" fmla="*/ 15 h 28"/>
              <a:gd name="T62" fmla="*/ 0 w 33"/>
              <a:gd name="T63" fmla="*/ 14 h 28"/>
              <a:gd name="T64" fmla="*/ 0 w 33"/>
              <a:gd name="T65" fmla="*/ 12 h 28"/>
              <a:gd name="T66" fmla="*/ 1 w 33"/>
              <a:gd name="T67" fmla="*/ 11 h 28"/>
              <a:gd name="T68" fmla="*/ 2 w 33"/>
              <a:gd name="T69" fmla="*/ 10 h 28"/>
              <a:gd name="T70" fmla="*/ 3 w 33"/>
              <a:gd name="T71" fmla="*/ 9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3" h="28">
                <a:moveTo>
                  <a:pt x="4" y="9"/>
                </a:moveTo>
                <a:lnTo>
                  <a:pt x="4" y="9"/>
                </a:lnTo>
                <a:lnTo>
                  <a:pt x="5" y="9"/>
                </a:lnTo>
                <a:lnTo>
                  <a:pt x="5" y="10"/>
                </a:lnTo>
                <a:lnTo>
                  <a:pt x="5" y="10"/>
                </a:lnTo>
                <a:lnTo>
                  <a:pt x="6" y="9"/>
                </a:lnTo>
                <a:lnTo>
                  <a:pt x="6" y="8"/>
                </a:lnTo>
                <a:lnTo>
                  <a:pt x="7" y="7"/>
                </a:lnTo>
                <a:lnTo>
                  <a:pt x="8" y="6"/>
                </a:lnTo>
                <a:lnTo>
                  <a:pt x="8" y="5"/>
                </a:lnTo>
                <a:lnTo>
                  <a:pt x="9" y="4"/>
                </a:lnTo>
                <a:lnTo>
                  <a:pt x="10" y="3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4" y="1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3" y="0"/>
                </a:lnTo>
                <a:lnTo>
                  <a:pt x="26" y="1"/>
                </a:lnTo>
                <a:lnTo>
                  <a:pt x="28" y="3"/>
                </a:lnTo>
                <a:lnTo>
                  <a:pt x="30" y="5"/>
                </a:lnTo>
                <a:lnTo>
                  <a:pt x="31" y="7"/>
                </a:lnTo>
                <a:lnTo>
                  <a:pt x="32" y="9"/>
                </a:lnTo>
                <a:lnTo>
                  <a:pt x="33" y="12"/>
                </a:lnTo>
                <a:lnTo>
                  <a:pt x="33" y="15"/>
                </a:lnTo>
                <a:lnTo>
                  <a:pt x="33" y="16"/>
                </a:lnTo>
                <a:lnTo>
                  <a:pt x="32" y="18"/>
                </a:lnTo>
                <a:lnTo>
                  <a:pt x="32" y="19"/>
                </a:lnTo>
                <a:lnTo>
                  <a:pt x="31" y="20"/>
                </a:lnTo>
                <a:lnTo>
                  <a:pt x="31" y="21"/>
                </a:lnTo>
                <a:lnTo>
                  <a:pt x="30" y="22"/>
                </a:lnTo>
                <a:lnTo>
                  <a:pt x="29" y="23"/>
                </a:lnTo>
                <a:lnTo>
                  <a:pt x="28" y="24"/>
                </a:lnTo>
                <a:lnTo>
                  <a:pt x="27" y="25"/>
                </a:lnTo>
                <a:lnTo>
                  <a:pt x="26" y="26"/>
                </a:lnTo>
                <a:lnTo>
                  <a:pt x="25" y="26"/>
                </a:lnTo>
                <a:lnTo>
                  <a:pt x="23" y="27"/>
                </a:lnTo>
                <a:lnTo>
                  <a:pt x="22" y="27"/>
                </a:lnTo>
                <a:lnTo>
                  <a:pt x="21" y="27"/>
                </a:lnTo>
                <a:lnTo>
                  <a:pt x="19" y="28"/>
                </a:lnTo>
                <a:lnTo>
                  <a:pt x="18" y="27"/>
                </a:lnTo>
                <a:lnTo>
                  <a:pt x="15" y="27"/>
                </a:lnTo>
                <a:lnTo>
                  <a:pt x="13" y="26"/>
                </a:lnTo>
                <a:lnTo>
                  <a:pt x="11" y="25"/>
                </a:lnTo>
                <a:lnTo>
                  <a:pt x="10" y="24"/>
                </a:lnTo>
                <a:lnTo>
                  <a:pt x="8" y="22"/>
                </a:lnTo>
                <a:lnTo>
                  <a:pt x="7" y="20"/>
                </a:lnTo>
                <a:lnTo>
                  <a:pt x="6" y="18"/>
                </a:lnTo>
                <a:lnTo>
                  <a:pt x="5" y="16"/>
                </a:lnTo>
                <a:lnTo>
                  <a:pt x="5" y="17"/>
                </a:lnTo>
                <a:lnTo>
                  <a:pt x="4" y="17"/>
                </a:lnTo>
                <a:lnTo>
                  <a:pt x="4" y="17"/>
                </a:lnTo>
                <a:lnTo>
                  <a:pt x="3" y="17"/>
                </a:lnTo>
                <a:lnTo>
                  <a:pt x="2" y="17"/>
                </a:lnTo>
                <a:lnTo>
                  <a:pt x="2" y="17"/>
                </a:lnTo>
                <a:lnTo>
                  <a:pt x="1" y="16"/>
                </a:lnTo>
                <a:lnTo>
                  <a:pt x="1" y="16"/>
                </a:lnTo>
                <a:lnTo>
                  <a:pt x="0" y="15"/>
                </a:lnTo>
                <a:lnTo>
                  <a:pt x="0" y="14"/>
                </a:lnTo>
                <a:lnTo>
                  <a:pt x="0" y="14"/>
                </a:lnTo>
                <a:lnTo>
                  <a:pt x="0" y="13"/>
                </a:lnTo>
                <a:lnTo>
                  <a:pt x="0" y="12"/>
                </a:lnTo>
                <a:lnTo>
                  <a:pt x="1" y="11"/>
                </a:lnTo>
                <a:lnTo>
                  <a:pt x="1" y="11"/>
                </a:lnTo>
                <a:lnTo>
                  <a:pt x="1" y="10"/>
                </a:lnTo>
                <a:lnTo>
                  <a:pt x="2" y="10"/>
                </a:lnTo>
                <a:lnTo>
                  <a:pt x="2" y="9"/>
                </a:lnTo>
                <a:lnTo>
                  <a:pt x="3" y="9"/>
                </a:lnTo>
                <a:lnTo>
                  <a:pt x="4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87" name="Freeform 1197"/>
          <p:cNvSpPr>
            <a:spLocks/>
          </p:cNvSpPr>
          <p:nvPr/>
        </p:nvSpPr>
        <p:spPr bwMode="auto">
          <a:xfrm>
            <a:off x="3203947" y="5430349"/>
            <a:ext cx="18225" cy="7111"/>
          </a:xfrm>
          <a:custGeom>
            <a:avLst/>
            <a:gdLst>
              <a:gd name="T0" fmla="*/ 13 w 13"/>
              <a:gd name="T1" fmla="*/ 1 h 5"/>
              <a:gd name="T2" fmla="*/ 13 w 13"/>
              <a:gd name="T3" fmla="*/ 1 h 5"/>
              <a:gd name="T4" fmla="*/ 13 w 13"/>
              <a:gd name="T5" fmla="*/ 2 h 5"/>
              <a:gd name="T6" fmla="*/ 12 w 13"/>
              <a:gd name="T7" fmla="*/ 2 h 5"/>
              <a:gd name="T8" fmla="*/ 12 w 13"/>
              <a:gd name="T9" fmla="*/ 2 h 5"/>
              <a:gd name="T10" fmla="*/ 12 w 13"/>
              <a:gd name="T11" fmla="*/ 3 h 5"/>
              <a:gd name="T12" fmla="*/ 11 w 13"/>
              <a:gd name="T13" fmla="*/ 3 h 5"/>
              <a:gd name="T14" fmla="*/ 11 w 13"/>
              <a:gd name="T15" fmla="*/ 4 h 5"/>
              <a:gd name="T16" fmla="*/ 10 w 13"/>
              <a:gd name="T17" fmla="*/ 4 h 5"/>
              <a:gd name="T18" fmla="*/ 9 w 13"/>
              <a:gd name="T19" fmla="*/ 5 h 5"/>
              <a:gd name="T20" fmla="*/ 8 w 13"/>
              <a:gd name="T21" fmla="*/ 5 h 5"/>
              <a:gd name="T22" fmla="*/ 8 w 13"/>
              <a:gd name="T23" fmla="*/ 5 h 5"/>
              <a:gd name="T24" fmla="*/ 7 w 13"/>
              <a:gd name="T25" fmla="*/ 5 h 5"/>
              <a:gd name="T26" fmla="*/ 6 w 13"/>
              <a:gd name="T27" fmla="*/ 5 h 5"/>
              <a:gd name="T28" fmla="*/ 5 w 13"/>
              <a:gd name="T29" fmla="*/ 5 h 5"/>
              <a:gd name="T30" fmla="*/ 5 w 13"/>
              <a:gd name="T31" fmla="*/ 5 h 5"/>
              <a:gd name="T32" fmla="*/ 5 w 13"/>
              <a:gd name="T33" fmla="*/ 5 h 5"/>
              <a:gd name="T34" fmla="*/ 0 w 13"/>
              <a:gd name="T35" fmla="*/ 0 h 5"/>
              <a:gd name="T36" fmla="*/ 13 w 13"/>
              <a:gd name="T37" fmla="*/ 1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" h="5">
                <a:moveTo>
                  <a:pt x="13" y="1"/>
                </a:moveTo>
                <a:lnTo>
                  <a:pt x="13" y="1"/>
                </a:lnTo>
                <a:lnTo>
                  <a:pt x="13" y="2"/>
                </a:lnTo>
                <a:lnTo>
                  <a:pt x="12" y="2"/>
                </a:lnTo>
                <a:lnTo>
                  <a:pt x="12" y="2"/>
                </a:lnTo>
                <a:lnTo>
                  <a:pt x="12" y="3"/>
                </a:lnTo>
                <a:lnTo>
                  <a:pt x="11" y="3"/>
                </a:lnTo>
                <a:lnTo>
                  <a:pt x="11" y="4"/>
                </a:lnTo>
                <a:lnTo>
                  <a:pt x="10" y="4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6" y="5"/>
                </a:lnTo>
                <a:lnTo>
                  <a:pt x="5" y="5"/>
                </a:lnTo>
                <a:lnTo>
                  <a:pt x="5" y="5"/>
                </a:lnTo>
                <a:lnTo>
                  <a:pt x="5" y="5"/>
                </a:lnTo>
                <a:lnTo>
                  <a:pt x="0" y="0"/>
                </a:lnTo>
                <a:lnTo>
                  <a:pt x="13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88" name="Freeform 1198"/>
          <p:cNvSpPr>
            <a:spLocks/>
          </p:cNvSpPr>
          <p:nvPr/>
        </p:nvSpPr>
        <p:spPr bwMode="auto">
          <a:xfrm>
            <a:off x="3208152" y="5431771"/>
            <a:ext cx="11215" cy="2844"/>
          </a:xfrm>
          <a:custGeom>
            <a:avLst/>
            <a:gdLst>
              <a:gd name="T0" fmla="*/ 8 w 8"/>
              <a:gd name="T1" fmla="*/ 1 h 2"/>
              <a:gd name="T2" fmla="*/ 7 w 8"/>
              <a:gd name="T3" fmla="*/ 2 h 2"/>
              <a:gd name="T4" fmla="*/ 2 w 8"/>
              <a:gd name="T5" fmla="*/ 1 h 2"/>
              <a:gd name="T6" fmla="*/ 0 w 8"/>
              <a:gd name="T7" fmla="*/ 0 h 2"/>
              <a:gd name="T8" fmla="*/ 8 w 8"/>
              <a:gd name="T9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2">
                <a:moveTo>
                  <a:pt x="8" y="1"/>
                </a:moveTo>
                <a:lnTo>
                  <a:pt x="7" y="2"/>
                </a:lnTo>
                <a:lnTo>
                  <a:pt x="2" y="1"/>
                </a:lnTo>
                <a:lnTo>
                  <a:pt x="0" y="0"/>
                </a:lnTo>
                <a:lnTo>
                  <a:pt x="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89" name="Freeform 1199"/>
          <p:cNvSpPr>
            <a:spLocks/>
          </p:cNvSpPr>
          <p:nvPr/>
        </p:nvSpPr>
        <p:spPr bwMode="auto">
          <a:xfrm>
            <a:off x="3192731" y="5393371"/>
            <a:ext cx="42057" cy="14222"/>
          </a:xfrm>
          <a:custGeom>
            <a:avLst/>
            <a:gdLst>
              <a:gd name="T0" fmla="*/ 4 w 30"/>
              <a:gd name="T1" fmla="*/ 2 h 10"/>
              <a:gd name="T2" fmla="*/ 5 w 30"/>
              <a:gd name="T3" fmla="*/ 2 h 10"/>
              <a:gd name="T4" fmla="*/ 5 w 30"/>
              <a:gd name="T5" fmla="*/ 2 h 10"/>
              <a:gd name="T6" fmla="*/ 6 w 30"/>
              <a:gd name="T7" fmla="*/ 2 h 10"/>
              <a:gd name="T8" fmla="*/ 7 w 30"/>
              <a:gd name="T9" fmla="*/ 2 h 10"/>
              <a:gd name="T10" fmla="*/ 8 w 30"/>
              <a:gd name="T11" fmla="*/ 1 h 10"/>
              <a:gd name="T12" fmla="*/ 9 w 30"/>
              <a:gd name="T13" fmla="*/ 0 h 10"/>
              <a:gd name="T14" fmla="*/ 10 w 30"/>
              <a:gd name="T15" fmla="*/ 0 h 10"/>
              <a:gd name="T16" fmla="*/ 11 w 30"/>
              <a:gd name="T17" fmla="*/ 0 h 10"/>
              <a:gd name="T18" fmla="*/ 12 w 30"/>
              <a:gd name="T19" fmla="*/ 1 h 10"/>
              <a:gd name="T20" fmla="*/ 13 w 30"/>
              <a:gd name="T21" fmla="*/ 0 h 10"/>
              <a:gd name="T22" fmla="*/ 14 w 30"/>
              <a:gd name="T23" fmla="*/ 0 h 10"/>
              <a:gd name="T24" fmla="*/ 15 w 30"/>
              <a:gd name="T25" fmla="*/ 0 h 10"/>
              <a:gd name="T26" fmla="*/ 16 w 30"/>
              <a:gd name="T27" fmla="*/ 0 h 10"/>
              <a:gd name="T28" fmla="*/ 17 w 30"/>
              <a:gd name="T29" fmla="*/ 0 h 10"/>
              <a:gd name="T30" fmla="*/ 19 w 30"/>
              <a:gd name="T31" fmla="*/ 0 h 10"/>
              <a:gd name="T32" fmla="*/ 20 w 30"/>
              <a:gd name="T33" fmla="*/ 1 h 10"/>
              <a:gd name="T34" fmla="*/ 21 w 30"/>
              <a:gd name="T35" fmla="*/ 2 h 10"/>
              <a:gd name="T36" fmla="*/ 22 w 30"/>
              <a:gd name="T37" fmla="*/ 2 h 10"/>
              <a:gd name="T38" fmla="*/ 24 w 30"/>
              <a:gd name="T39" fmla="*/ 2 h 10"/>
              <a:gd name="T40" fmla="*/ 25 w 30"/>
              <a:gd name="T41" fmla="*/ 2 h 10"/>
              <a:gd name="T42" fmla="*/ 28 w 30"/>
              <a:gd name="T43" fmla="*/ 3 h 10"/>
              <a:gd name="T44" fmla="*/ 29 w 30"/>
              <a:gd name="T45" fmla="*/ 4 h 10"/>
              <a:gd name="T46" fmla="*/ 30 w 30"/>
              <a:gd name="T47" fmla="*/ 6 h 10"/>
              <a:gd name="T48" fmla="*/ 30 w 30"/>
              <a:gd name="T49" fmla="*/ 7 h 10"/>
              <a:gd name="T50" fmla="*/ 29 w 30"/>
              <a:gd name="T51" fmla="*/ 8 h 10"/>
              <a:gd name="T52" fmla="*/ 27 w 30"/>
              <a:gd name="T53" fmla="*/ 9 h 10"/>
              <a:gd name="T54" fmla="*/ 25 w 30"/>
              <a:gd name="T55" fmla="*/ 10 h 10"/>
              <a:gd name="T56" fmla="*/ 23 w 30"/>
              <a:gd name="T57" fmla="*/ 9 h 10"/>
              <a:gd name="T58" fmla="*/ 22 w 30"/>
              <a:gd name="T59" fmla="*/ 9 h 10"/>
              <a:gd name="T60" fmla="*/ 21 w 30"/>
              <a:gd name="T61" fmla="*/ 9 h 10"/>
              <a:gd name="T62" fmla="*/ 20 w 30"/>
              <a:gd name="T63" fmla="*/ 8 h 10"/>
              <a:gd name="T64" fmla="*/ 19 w 30"/>
              <a:gd name="T65" fmla="*/ 8 h 10"/>
              <a:gd name="T66" fmla="*/ 18 w 30"/>
              <a:gd name="T67" fmla="*/ 8 h 10"/>
              <a:gd name="T68" fmla="*/ 17 w 30"/>
              <a:gd name="T69" fmla="*/ 9 h 10"/>
              <a:gd name="T70" fmla="*/ 16 w 30"/>
              <a:gd name="T71" fmla="*/ 9 h 10"/>
              <a:gd name="T72" fmla="*/ 15 w 30"/>
              <a:gd name="T73" fmla="*/ 8 h 10"/>
              <a:gd name="T74" fmla="*/ 14 w 30"/>
              <a:gd name="T75" fmla="*/ 8 h 10"/>
              <a:gd name="T76" fmla="*/ 13 w 30"/>
              <a:gd name="T77" fmla="*/ 8 h 10"/>
              <a:gd name="T78" fmla="*/ 12 w 30"/>
              <a:gd name="T79" fmla="*/ 7 h 10"/>
              <a:gd name="T80" fmla="*/ 11 w 30"/>
              <a:gd name="T81" fmla="*/ 7 h 10"/>
              <a:gd name="T82" fmla="*/ 11 w 30"/>
              <a:gd name="T83" fmla="*/ 7 h 10"/>
              <a:gd name="T84" fmla="*/ 10 w 30"/>
              <a:gd name="T85" fmla="*/ 7 h 10"/>
              <a:gd name="T86" fmla="*/ 9 w 30"/>
              <a:gd name="T87" fmla="*/ 7 h 10"/>
              <a:gd name="T88" fmla="*/ 8 w 30"/>
              <a:gd name="T89" fmla="*/ 7 h 10"/>
              <a:gd name="T90" fmla="*/ 7 w 30"/>
              <a:gd name="T91" fmla="*/ 8 h 10"/>
              <a:gd name="T92" fmla="*/ 5 w 30"/>
              <a:gd name="T93" fmla="*/ 8 h 10"/>
              <a:gd name="T94" fmla="*/ 3 w 30"/>
              <a:gd name="T95" fmla="*/ 9 h 10"/>
              <a:gd name="T96" fmla="*/ 2 w 30"/>
              <a:gd name="T97" fmla="*/ 8 h 10"/>
              <a:gd name="T98" fmla="*/ 1 w 30"/>
              <a:gd name="T99" fmla="*/ 8 h 10"/>
              <a:gd name="T100" fmla="*/ 0 w 30"/>
              <a:gd name="T101" fmla="*/ 6 h 10"/>
              <a:gd name="T102" fmla="*/ 0 w 30"/>
              <a:gd name="T103" fmla="*/ 5 h 10"/>
              <a:gd name="T104" fmla="*/ 1 w 30"/>
              <a:gd name="T105" fmla="*/ 4 h 10"/>
              <a:gd name="T106" fmla="*/ 2 w 30"/>
              <a:gd name="T107" fmla="*/ 3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0" h="10">
                <a:moveTo>
                  <a:pt x="3" y="2"/>
                </a:moveTo>
                <a:lnTo>
                  <a:pt x="4" y="2"/>
                </a:lnTo>
                <a:lnTo>
                  <a:pt x="4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6" y="2"/>
                </a:lnTo>
                <a:lnTo>
                  <a:pt x="6" y="2"/>
                </a:lnTo>
                <a:lnTo>
                  <a:pt x="6" y="2"/>
                </a:lnTo>
                <a:lnTo>
                  <a:pt x="7" y="2"/>
                </a:lnTo>
                <a:lnTo>
                  <a:pt x="7" y="1"/>
                </a:lnTo>
                <a:lnTo>
                  <a:pt x="8" y="1"/>
                </a:lnTo>
                <a:lnTo>
                  <a:pt x="8" y="1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2" y="0"/>
                </a:lnTo>
                <a:lnTo>
                  <a:pt x="12" y="1"/>
                </a:lnTo>
                <a:lnTo>
                  <a:pt x="12" y="1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1"/>
                </a:lnTo>
                <a:lnTo>
                  <a:pt x="20" y="1"/>
                </a:lnTo>
                <a:lnTo>
                  <a:pt x="21" y="1"/>
                </a:lnTo>
                <a:lnTo>
                  <a:pt x="21" y="2"/>
                </a:lnTo>
                <a:lnTo>
                  <a:pt x="22" y="2"/>
                </a:lnTo>
                <a:lnTo>
                  <a:pt x="22" y="2"/>
                </a:lnTo>
                <a:lnTo>
                  <a:pt x="23" y="2"/>
                </a:lnTo>
                <a:lnTo>
                  <a:pt x="24" y="2"/>
                </a:lnTo>
                <a:lnTo>
                  <a:pt x="24" y="2"/>
                </a:lnTo>
                <a:lnTo>
                  <a:pt x="25" y="2"/>
                </a:lnTo>
                <a:lnTo>
                  <a:pt x="27" y="3"/>
                </a:lnTo>
                <a:lnTo>
                  <a:pt x="28" y="3"/>
                </a:lnTo>
                <a:lnTo>
                  <a:pt x="29" y="4"/>
                </a:lnTo>
                <a:lnTo>
                  <a:pt x="29" y="4"/>
                </a:lnTo>
                <a:lnTo>
                  <a:pt x="30" y="5"/>
                </a:lnTo>
                <a:lnTo>
                  <a:pt x="30" y="6"/>
                </a:lnTo>
                <a:lnTo>
                  <a:pt x="30" y="6"/>
                </a:lnTo>
                <a:lnTo>
                  <a:pt x="30" y="7"/>
                </a:lnTo>
                <a:lnTo>
                  <a:pt x="30" y="8"/>
                </a:lnTo>
                <a:lnTo>
                  <a:pt x="29" y="8"/>
                </a:lnTo>
                <a:lnTo>
                  <a:pt x="28" y="9"/>
                </a:lnTo>
                <a:lnTo>
                  <a:pt x="27" y="9"/>
                </a:lnTo>
                <a:lnTo>
                  <a:pt x="26" y="9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2" y="9"/>
                </a:lnTo>
                <a:lnTo>
                  <a:pt x="21" y="9"/>
                </a:lnTo>
                <a:lnTo>
                  <a:pt x="21" y="9"/>
                </a:lnTo>
                <a:lnTo>
                  <a:pt x="20" y="9"/>
                </a:lnTo>
                <a:lnTo>
                  <a:pt x="20" y="8"/>
                </a:lnTo>
                <a:lnTo>
                  <a:pt x="19" y="8"/>
                </a:lnTo>
                <a:lnTo>
                  <a:pt x="19" y="8"/>
                </a:lnTo>
                <a:lnTo>
                  <a:pt x="19" y="8"/>
                </a:lnTo>
                <a:lnTo>
                  <a:pt x="18" y="8"/>
                </a:lnTo>
                <a:lnTo>
                  <a:pt x="18" y="8"/>
                </a:lnTo>
                <a:lnTo>
                  <a:pt x="17" y="9"/>
                </a:lnTo>
                <a:lnTo>
                  <a:pt x="17" y="9"/>
                </a:lnTo>
                <a:lnTo>
                  <a:pt x="16" y="9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4" y="8"/>
                </a:lnTo>
                <a:lnTo>
                  <a:pt x="13" y="8"/>
                </a:lnTo>
                <a:lnTo>
                  <a:pt x="13" y="8"/>
                </a:lnTo>
                <a:lnTo>
                  <a:pt x="12" y="8"/>
                </a:lnTo>
                <a:lnTo>
                  <a:pt x="12" y="7"/>
                </a:lnTo>
                <a:lnTo>
                  <a:pt x="12" y="7"/>
                </a:lnTo>
                <a:lnTo>
                  <a:pt x="11" y="7"/>
                </a:lnTo>
                <a:lnTo>
                  <a:pt x="11" y="7"/>
                </a:lnTo>
                <a:lnTo>
                  <a:pt x="11" y="7"/>
                </a:lnTo>
                <a:lnTo>
                  <a:pt x="10" y="7"/>
                </a:lnTo>
                <a:lnTo>
                  <a:pt x="10" y="7"/>
                </a:lnTo>
                <a:lnTo>
                  <a:pt x="9" y="7"/>
                </a:lnTo>
                <a:lnTo>
                  <a:pt x="9" y="7"/>
                </a:lnTo>
                <a:lnTo>
                  <a:pt x="8" y="7"/>
                </a:lnTo>
                <a:lnTo>
                  <a:pt x="8" y="7"/>
                </a:lnTo>
                <a:lnTo>
                  <a:pt x="7" y="7"/>
                </a:lnTo>
                <a:lnTo>
                  <a:pt x="7" y="8"/>
                </a:lnTo>
                <a:lnTo>
                  <a:pt x="6" y="8"/>
                </a:lnTo>
                <a:lnTo>
                  <a:pt x="5" y="8"/>
                </a:lnTo>
                <a:lnTo>
                  <a:pt x="4" y="9"/>
                </a:lnTo>
                <a:lnTo>
                  <a:pt x="3" y="9"/>
                </a:lnTo>
                <a:lnTo>
                  <a:pt x="2" y="9"/>
                </a:lnTo>
                <a:lnTo>
                  <a:pt x="2" y="8"/>
                </a:lnTo>
                <a:lnTo>
                  <a:pt x="1" y="8"/>
                </a:lnTo>
                <a:lnTo>
                  <a:pt x="1" y="8"/>
                </a:lnTo>
                <a:lnTo>
                  <a:pt x="0" y="7"/>
                </a:lnTo>
                <a:lnTo>
                  <a:pt x="0" y="6"/>
                </a:lnTo>
                <a:lnTo>
                  <a:pt x="0" y="6"/>
                </a:lnTo>
                <a:lnTo>
                  <a:pt x="0" y="5"/>
                </a:lnTo>
                <a:lnTo>
                  <a:pt x="1" y="5"/>
                </a:lnTo>
                <a:lnTo>
                  <a:pt x="1" y="4"/>
                </a:lnTo>
                <a:lnTo>
                  <a:pt x="2" y="3"/>
                </a:lnTo>
                <a:lnTo>
                  <a:pt x="2" y="3"/>
                </a:lnTo>
                <a:lnTo>
                  <a:pt x="3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90" name="Freeform 1200"/>
          <p:cNvSpPr>
            <a:spLocks/>
          </p:cNvSpPr>
          <p:nvPr/>
        </p:nvSpPr>
        <p:spPr bwMode="auto">
          <a:xfrm>
            <a:off x="3231985" y="5492926"/>
            <a:ext cx="54674" cy="15644"/>
          </a:xfrm>
          <a:custGeom>
            <a:avLst/>
            <a:gdLst>
              <a:gd name="T0" fmla="*/ 17 w 39"/>
              <a:gd name="T1" fmla="*/ 0 h 11"/>
              <a:gd name="T2" fmla="*/ 39 w 39"/>
              <a:gd name="T3" fmla="*/ 7 h 11"/>
              <a:gd name="T4" fmla="*/ 12 w 39"/>
              <a:gd name="T5" fmla="*/ 11 h 11"/>
              <a:gd name="T6" fmla="*/ 0 w 39"/>
              <a:gd name="T7" fmla="*/ 2 h 11"/>
              <a:gd name="T8" fmla="*/ 17 w 39"/>
              <a:gd name="T9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" h="11">
                <a:moveTo>
                  <a:pt x="17" y="0"/>
                </a:moveTo>
                <a:lnTo>
                  <a:pt x="39" y="7"/>
                </a:lnTo>
                <a:lnTo>
                  <a:pt x="12" y="11"/>
                </a:lnTo>
                <a:lnTo>
                  <a:pt x="0" y="2"/>
                </a:lnTo>
                <a:lnTo>
                  <a:pt x="1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91" name="Freeform 1201"/>
          <p:cNvSpPr>
            <a:spLocks/>
          </p:cNvSpPr>
          <p:nvPr/>
        </p:nvSpPr>
        <p:spPr bwMode="auto">
          <a:xfrm>
            <a:off x="3236190" y="5494348"/>
            <a:ext cx="43459" cy="12800"/>
          </a:xfrm>
          <a:custGeom>
            <a:avLst/>
            <a:gdLst>
              <a:gd name="T0" fmla="*/ 14 w 31"/>
              <a:gd name="T1" fmla="*/ 0 h 9"/>
              <a:gd name="T2" fmla="*/ 31 w 31"/>
              <a:gd name="T3" fmla="*/ 6 h 9"/>
              <a:gd name="T4" fmla="*/ 10 w 31"/>
              <a:gd name="T5" fmla="*/ 9 h 9"/>
              <a:gd name="T6" fmla="*/ 0 w 31"/>
              <a:gd name="T7" fmla="*/ 2 h 9"/>
              <a:gd name="T8" fmla="*/ 14 w 31"/>
              <a:gd name="T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" h="9">
                <a:moveTo>
                  <a:pt x="14" y="0"/>
                </a:moveTo>
                <a:lnTo>
                  <a:pt x="31" y="6"/>
                </a:lnTo>
                <a:lnTo>
                  <a:pt x="10" y="9"/>
                </a:lnTo>
                <a:lnTo>
                  <a:pt x="0" y="2"/>
                </a:lnTo>
                <a:lnTo>
                  <a:pt x="14" y="0"/>
                </a:lnTo>
                <a:close/>
              </a:path>
            </a:pathLst>
          </a:custGeom>
          <a:solidFill>
            <a:srgbClr val="D6F9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92" name="Freeform 1202"/>
          <p:cNvSpPr>
            <a:spLocks/>
          </p:cNvSpPr>
          <p:nvPr/>
        </p:nvSpPr>
        <p:spPr bwMode="auto">
          <a:xfrm>
            <a:off x="3170301" y="5447415"/>
            <a:ext cx="89722" cy="54044"/>
          </a:xfrm>
          <a:custGeom>
            <a:avLst/>
            <a:gdLst>
              <a:gd name="T0" fmla="*/ 5 w 64"/>
              <a:gd name="T1" fmla="*/ 6 h 38"/>
              <a:gd name="T2" fmla="*/ 7 w 64"/>
              <a:gd name="T3" fmla="*/ 4 h 38"/>
              <a:gd name="T4" fmla="*/ 9 w 64"/>
              <a:gd name="T5" fmla="*/ 2 h 38"/>
              <a:gd name="T6" fmla="*/ 11 w 64"/>
              <a:gd name="T7" fmla="*/ 1 h 38"/>
              <a:gd name="T8" fmla="*/ 12 w 64"/>
              <a:gd name="T9" fmla="*/ 1 h 38"/>
              <a:gd name="T10" fmla="*/ 13 w 64"/>
              <a:gd name="T11" fmla="*/ 1 h 38"/>
              <a:gd name="T12" fmla="*/ 15 w 64"/>
              <a:gd name="T13" fmla="*/ 0 h 38"/>
              <a:gd name="T14" fmla="*/ 17 w 64"/>
              <a:gd name="T15" fmla="*/ 0 h 38"/>
              <a:gd name="T16" fmla="*/ 17 w 64"/>
              <a:gd name="T17" fmla="*/ 0 h 38"/>
              <a:gd name="T18" fmla="*/ 19 w 64"/>
              <a:gd name="T19" fmla="*/ 0 h 38"/>
              <a:gd name="T20" fmla="*/ 21 w 64"/>
              <a:gd name="T21" fmla="*/ 0 h 38"/>
              <a:gd name="T22" fmla="*/ 25 w 64"/>
              <a:gd name="T23" fmla="*/ 0 h 38"/>
              <a:gd name="T24" fmla="*/ 28 w 64"/>
              <a:gd name="T25" fmla="*/ 0 h 38"/>
              <a:gd name="T26" fmla="*/ 31 w 64"/>
              <a:gd name="T27" fmla="*/ 0 h 38"/>
              <a:gd name="T28" fmla="*/ 34 w 64"/>
              <a:gd name="T29" fmla="*/ 0 h 38"/>
              <a:gd name="T30" fmla="*/ 35 w 64"/>
              <a:gd name="T31" fmla="*/ 0 h 38"/>
              <a:gd name="T32" fmla="*/ 36 w 64"/>
              <a:gd name="T33" fmla="*/ 0 h 38"/>
              <a:gd name="T34" fmla="*/ 37 w 64"/>
              <a:gd name="T35" fmla="*/ 0 h 38"/>
              <a:gd name="T36" fmla="*/ 40 w 64"/>
              <a:gd name="T37" fmla="*/ 0 h 38"/>
              <a:gd name="T38" fmla="*/ 42 w 64"/>
              <a:gd name="T39" fmla="*/ 1 h 38"/>
              <a:gd name="T40" fmla="*/ 43 w 64"/>
              <a:gd name="T41" fmla="*/ 2 h 38"/>
              <a:gd name="T42" fmla="*/ 45 w 64"/>
              <a:gd name="T43" fmla="*/ 3 h 38"/>
              <a:gd name="T44" fmla="*/ 46 w 64"/>
              <a:gd name="T45" fmla="*/ 4 h 38"/>
              <a:gd name="T46" fmla="*/ 47 w 64"/>
              <a:gd name="T47" fmla="*/ 5 h 38"/>
              <a:gd name="T48" fmla="*/ 48 w 64"/>
              <a:gd name="T49" fmla="*/ 6 h 38"/>
              <a:gd name="T50" fmla="*/ 51 w 64"/>
              <a:gd name="T51" fmla="*/ 11 h 38"/>
              <a:gd name="T52" fmla="*/ 54 w 64"/>
              <a:gd name="T53" fmla="*/ 18 h 38"/>
              <a:gd name="T54" fmla="*/ 57 w 64"/>
              <a:gd name="T55" fmla="*/ 24 h 38"/>
              <a:gd name="T56" fmla="*/ 64 w 64"/>
              <a:gd name="T57" fmla="*/ 34 h 38"/>
              <a:gd name="T58" fmla="*/ 56 w 64"/>
              <a:gd name="T59" fmla="*/ 35 h 38"/>
              <a:gd name="T60" fmla="*/ 56 w 64"/>
              <a:gd name="T61" fmla="*/ 36 h 38"/>
              <a:gd name="T62" fmla="*/ 54 w 64"/>
              <a:gd name="T63" fmla="*/ 38 h 38"/>
              <a:gd name="T64" fmla="*/ 54 w 64"/>
              <a:gd name="T65" fmla="*/ 38 h 38"/>
              <a:gd name="T66" fmla="*/ 53 w 64"/>
              <a:gd name="T67" fmla="*/ 37 h 38"/>
              <a:gd name="T68" fmla="*/ 52 w 64"/>
              <a:gd name="T69" fmla="*/ 35 h 38"/>
              <a:gd name="T70" fmla="*/ 51 w 64"/>
              <a:gd name="T71" fmla="*/ 29 h 38"/>
              <a:gd name="T72" fmla="*/ 50 w 64"/>
              <a:gd name="T73" fmla="*/ 29 h 38"/>
              <a:gd name="T74" fmla="*/ 49 w 64"/>
              <a:gd name="T75" fmla="*/ 26 h 38"/>
              <a:gd name="T76" fmla="*/ 47 w 64"/>
              <a:gd name="T77" fmla="*/ 22 h 38"/>
              <a:gd name="T78" fmla="*/ 43 w 64"/>
              <a:gd name="T79" fmla="*/ 17 h 38"/>
              <a:gd name="T80" fmla="*/ 42 w 64"/>
              <a:gd name="T81" fmla="*/ 29 h 38"/>
              <a:gd name="T82" fmla="*/ 11 w 64"/>
              <a:gd name="T83" fmla="*/ 17 h 38"/>
              <a:gd name="T84" fmla="*/ 10 w 64"/>
              <a:gd name="T85" fmla="*/ 21 h 38"/>
              <a:gd name="T86" fmla="*/ 9 w 64"/>
              <a:gd name="T87" fmla="*/ 31 h 38"/>
              <a:gd name="T88" fmla="*/ 1 w 64"/>
              <a:gd name="T89" fmla="*/ 32 h 38"/>
              <a:gd name="T90" fmla="*/ 0 w 64"/>
              <a:gd name="T91" fmla="*/ 27 h 38"/>
              <a:gd name="T92" fmla="*/ 0 w 64"/>
              <a:gd name="T93" fmla="*/ 20 h 38"/>
              <a:gd name="T94" fmla="*/ 2 w 64"/>
              <a:gd name="T95" fmla="*/ 11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4" h="38">
                <a:moveTo>
                  <a:pt x="4" y="7"/>
                </a:moveTo>
                <a:lnTo>
                  <a:pt x="5" y="6"/>
                </a:lnTo>
                <a:lnTo>
                  <a:pt x="6" y="5"/>
                </a:lnTo>
                <a:lnTo>
                  <a:pt x="7" y="4"/>
                </a:lnTo>
                <a:lnTo>
                  <a:pt x="8" y="3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2" y="1"/>
                </a:lnTo>
                <a:lnTo>
                  <a:pt x="12" y="1"/>
                </a:lnTo>
                <a:lnTo>
                  <a:pt x="13" y="1"/>
                </a:lnTo>
                <a:lnTo>
                  <a:pt x="13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7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30" y="0"/>
                </a:lnTo>
                <a:lnTo>
                  <a:pt x="31" y="0"/>
                </a:lnTo>
                <a:lnTo>
                  <a:pt x="33" y="0"/>
                </a:lnTo>
                <a:lnTo>
                  <a:pt x="34" y="0"/>
                </a:lnTo>
                <a:lnTo>
                  <a:pt x="35" y="0"/>
                </a:lnTo>
                <a:lnTo>
                  <a:pt x="35" y="0"/>
                </a:lnTo>
                <a:lnTo>
                  <a:pt x="35" y="0"/>
                </a:lnTo>
                <a:lnTo>
                  <a:pt x="36" y="0"/>
                </a:lnTo>
                <a:lnTo>
                  <a:pt x="37" y="0"/>
                </a:lnTo>
                <a:lnTo>
                  <a:pt x="37" y="0"/>
                </a:lnTo>
                <a:lnTo>
                  <a:pt x="38" y="0"/>
                </a:lnTo>
                <a:lnTo>
                  <a:pt x="40" y="0"/>
                </a:lnTo>
                <a:lnTo>
                  <a:pt x="41" y="1"/>
                </a:lnTo>
                <a:lnTo>
                  <a:pt x="42" y="1"/>
                </a:lnTo>
                <a:lnTo>
                  <a:pt x="43" y="2"/>
                </a:lnTo>
                <a:lnTo>
                  <a:pt x="43" y="2"/>
                </a:lnTo>
                <a:lnTo>
                  <a:pt x="44" y="2"/>
                </a:lnTo>
                <a:lnTo>
                  <a:pt x="45" y="3"/>
                </a:lnTo>
                <a:lnTo>
                  <a:pt x="46" y="4"/>
                </a:lnTo>
                <a:lnTo>
                  <a:pt x="46" y="4"/>
                </a:lnTo>
                <a:lnTo>
                  <a:pt x="47" y="5"/>
                </a:lnTo>
                <a:lnTo>
                  <a:pt x="47" y="5"/>
                </a:lnTo>
                <a:lnTo>
                  <a:pt x="47" y="5"/>
                </a:lnTo>
                <a:lnTo>
                  <a:pt x="48" y="6"/>
                </a:lnTo>
                <a:lnTo>
                  <a:pt x="49" y="9"/>
                </a:lnTo>
                <a:lnTo>
                  <a:pt x="51" y="11"/>
                </a:lnTo>
                <a:lnTo>
                  <a:pt x="53" y="14"/>
                </a:lnTo>
                <a:lnTo>
                  <a:pt x="54" y="18"/>
                </a:lnTo>
                <a:lnTo>
                  <a:pt x="56" y="21"/>
                </a:lnTo>
                <a:lnTo>
                  <a:pt x="57" y="24"/>
                </a:lnTo>
                <a:lnTo>
                  <a:pt x="58" y="26"/>
                </a:lnTo>
                <a:lnTo>
                  <a:pt x="64" y="34"/>
                </a:lnTo>
                <a:lnTo>
                  <a:pt x="59" y="38"/>
                </a:lnTo>
                <a:lnTo>
                  <a:pt x="56" y="35"/>
                </a:lnTo>
                <a:lnTo>
                  <a:pt x="56" y="35"/>
                </a:lnTo>
                <a:lnTo>
                  <a:pt x="56" y="36"/>
                </a:lnTo>
                <a:lnTo>
                  <a:pt x="55" y="37"/>
                </a:lnTo>
                <a:lnTo>
                  <a:pt x="54" y="38"/>
                </a:lnTo>
                <a:lnTo>
                  <a:pt x="54" y="38"/>
                </a:lnTo>
                <a:lnTo>
                  <a:pt x="54" y="38"/>
                </a:lnTo>
                <a:lnTo>
                  <a:pt x="53" y="38"/>
                </a:lnTo>
                <a:lnTo>
                  <a:pt x="53" y="37"/>
                </a:lnTo>
                <a:lnTo>
                  <a:pt x="53" y="37"/>
                </a:lnTo>
                <a:lnTo>
                  <a:pt x="52" y="35"/>
                </a:lnTo>
                <a:lnTo>
                  <a:pt x="52" y="32"/>
                </a:lnTo>
                <a:lnTo>
                  <a:pt x="51" y="29"/>
                </a:lnTo>
                <a:lnTo>
                  <a:pt x="50" y="29"/>
                </a:lnTo>
                <a:lnTo>
                  <a:pt x="50" y="29"/>
                </a:lnTo>
                <a:lnTo>
                  <a:pt x="50" y="28"/>
                </a:lnTo>
                <a:lnTo>
                  <a:pt x="49" y="26"/>
                </a:lnTo>
                <a:lnTo>
                  <a:pt x="48" y="24"/>
                </a:lnTo>
                <a:lnTo>
                  <a:pt x="47" y="22"/>
                </a:lnTo>
                <a:lnTo>
                  <a:pt x="45" y="20"/>
                </a:lnTo>
                <a:lnTo>
                  <a:pt x="43" y="17"/>
                </a:lnTo>
                <a:lnTo>
                  <a:pt x="40" y="16"/>
                </a:lnTo>
                <a:lnTo>
                  <a:pt x="42" y="29"/>
                </a:lnTo>
                <a:lnTo>
                  <a:pt x="11" y="31"/>
                </a:lnTo>
                <a:lnTo>
                  <a:pt x="11" y="17"/>
                </a:lnTo>
                <a:lnTo>
                  <a:pt x="10" y="18"/>
                </a:lnTo>
                <a:lnTo>
                  <a:pt x="10" y="21"/>
                </a:lnTo>
                <a:lnTo>
                  <a:pt x="9" y="25"/>
                </a:lnTo>
                <a:lnTo>
                  <a:pt x="9" y="31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7"/>
                </a:lnTo>
                <a:lnTo>
                  <a:pt x="0" y="24"/>
                </a:lnTo>
                <a:lnTo>
                  <a:pt x="0" y="20"/>
                </a:lnTo>
                <a:lnTo>
                  <a:pt x="1" y="15"/>
                </a:lnTo>
                <a:lnTo>
                  <a:pt x="2" y="11"/>
                </a:lnTo>
                <a:lnTo>
                  <a:pt x="4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93" name="Freeform 1203"/>
          <p:cNvSpPr>
            <a:spLocks/>
          </p:cNvSpPr>
          <p:nvPr/>
        </p:nvSpPr>
        <p:spPr bwMode="auto">
          <a:xfrm>
            <a:off x="3244602" y="5487237"/>
            <a:ext cx="12617" cy="11378"/>
          </a:xfrm>
          <a:custGeom>
            <a:avLst/>
            <a:gdLst>
              <a:gd name="T0" fmla="*/ 0 w 9"/>
              <a:gd name="T1" fmla="*/ 1 h 8"/>
              <a:gd name="T2" fmla="*/ 0 w 9"/>
              <a:gd name="T3" fmla="*/ 2 h 8"/>
              <a:gd name="T4" fmla="*/ 0 w 9"/>
              <a:gd name="T5" fmla="*/ 5 h 8"/>
              <a:gd name="T6" fmla="*/ 1 w 9"/>
              <a:gd name="T7" fmla="*/ 7 h 8"/>
              <a:gd name="T8" fmla="*/ 1 w 9"/>
              <a:gd name="T9" fmla="*/ 8 h 8"/>
              <a:gd name="T10" fmla="*/ 2 w 9"/>
              <a:gd name="T11" fmla="*/ 8 h 8"/>
              <a:gd name="T12" fmla="*/ 2 w 9"/>
              <a:gd name="T13" fmla="*/ 6 h 8"/>
              <a:gd name="T14" fmla="*/ 2 w 9"/>
              <a:gd name="T15" fmla="*/ 5 h 8"/>
              <a:gd name="T16" fmla="*/ 2 w 9"/>
              <a:gd name="T17" fmla="*/ 4 h 8"/>
              <a:gd name="T18" fmla="*/ 6 w 9"/>
              <a:gd name="T19" fmla="*/ 7 h 8"/>
              <a:gd name="T20" fmla="*/ 9 w 9"/>
              <a:gd name="T21" fmla="*/ 5 h 8"/>
              <a:gd name="T22" fmla="*/ 4 w 9"/>
              <a:gd name="T23" fmla="*/ 0 h 8"/>
              <a:gd name="T24" fmla="*/ 0 w 9"/>
              <a:gd name="T25" fmla="*/ 1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" h="8">
                <a:moveTo>
                  <a:pt x="0" y="1"/>
                </a:moveTo>
                <a:lnTo>
                  <a:pt x="0" y="2"/>
                </a:lnTo>
                <a:lnTo>
                  <a:pt x="0" y="5"/>
                </a:lnTo>
                <a:lnTo>
                  <a:pt x="1" y="7"/>
                </a:lnTo>
                <a:lnTo>
                  <a:pt x="1" y="8"/>
                </a:lnTo>
                <a:lnTo>
                  <a:pt x="2" y="8"/>
                </a:lnTo>
                <a:lnTo>
                  <a:pt x="2" y="6"/>
                </a:lnTo>
                <a:lnTo>
                  <a:pt x="2" y="5"/>
                </a:lnTo>
                <a:lnTo>
                  <a:pt x="2" y="4"/>
                </a:lnTo>
                <a:lnTo>
                  <a:pt x="6" y="7"/>
                </a:lnTo>
                <a:lnTo>
                  <a:pt x="9" y="5"/>
                </a:lnTo>
                <a:lnTo>
                  <a:pt x="4" y="0"/>
                </a:lnTo>
                <a:lnTo>
                  <a:pt x="0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94" name="Freeform 1204"/>
          <p:cNvSpPr>
            <a:spLocks/>
          </p:cNvSpPr>
          <p:nvPr/>
        </p:nvSpPr>
        <p:spPr bwMode="auto">
          <a:xfrm>
            <a:off x="3173105" y="5450260"/>
            <a:ext cx="75703" cy="42666"/>
          </a:xfrm>
          <a:custGeom>
            <a:avLst/>
            <a:gdLst>
              <a:gd name="T0" fmla="*/ 40 w 54"/>
              <a:gd name="T1" fmla="*/ 1 h 30"/>
              <a:gd name="T2" fmla="*/ 39 w 54"/>
              <a:gd name="T3" fmla="*/ 1 h 30"/>
              <a:gd name="T4" fmla="*/ 37 w 54"/>
              <a:gd name="T5" fmla="*/ 0 h 30"/>
              <a:gd name="T6" fmla="*/ 36 w 54"/>
              <a:gd name="T7" fmla="*/ 0 h 30"/>
              <a:gd name="T8" fmla="*/ 31 w 54"/>
              <a:gd name="T9" fmla="*/ 0 h 30"/>
              <a:gd name="T10" fmla="*/ 17 w 54"/>
              <a:gd name="T11" fmla="*/ 0 h 30"/>
              <a:gd name="T12" fmla="*/ 12 w 54"/>
              <a:gd name="T13" fmla="*/ 0 h 30"/>
              <a:gd name="T14" fmla="*/ 10 w 54"/>
              <a:gd name="T15" fmla="*/ 1 h 30"/>
              <a:gd name="T16" fmla="*/ 7 w 54"/>
              <a:gd name="T17" fmla="*/ 2 h 30"/>
              <a:gd name="T18" fmla="*/ 5 w 54"/>
              <a:gd name="T19" fmla="*/ 3 h 30"/>
              <a:gd name="T20" fmla="*/ 2 w 54"/>
              <a:gd name="T21" fmla="*/ 8 h 30"/>
              <a:gd name="T22" fmla="*/ 0 w 54"/>
              <a:gd name="T23" fmla="*/ 17 h 30"/>
              <a:gd name="T24" fmla="*/ 0 w 54"/>
              <a:gd name="T25" fmla="*/ 24 h 30"/>
              <a:gd name="T26" fmla="*/ 1 w 54"/>
              <a:gd name="T27" fmla="*/ 29 h 30"/>
              <a:gd name="T28" fmla="*/ 6 w 54"/>
              <a:gd name="T29" fmla="*/ 29 h 30"/>
              <a:gd name="T30" fmla="*/ 6 w 54"/>
              <a:gd name="T31" fmla="*/ 19 h 30"/>
              <a:gd name="T32" fmla="*/ 8 w 54"/>
              <a:gd name="T33" fmla="*/ 14 h 30"/>
              <a:gd name="T34" fmla="*/ 9 w 54"/>
              <a:gd name="T35" fmla="*/ 12 h 30"/>
              <a:gd name="T36" fmla="*/ 10 w 54"/>
              <a:gd name="T37" fmla="*/ 12 h 30"/>
              <a:gd name="T38" fmla="*/ 11 w 54"/>
              <a:gd name="T39" fmla="*/ 28 h 30"/>
              <a:gd name="T40" fmla="*/ 14 w 54"/>
              <a:gd name="T41" fmla="*/ 28 h 30"/>
              <a:gd name="T42" fmla="*/ 18 w 54"/>
              <a:gd name="T43" fmla="*/ 28 h 30"/>
              <a:gd name="T44" fmla="*/ 22 w 54"/>
              <a:gd name="T45" fmla="*/ 27 h 30"/>
              <a:gd name="T46" fmla="*/ 27 w 54"/>
              <a:gd name="T47" fmla="*/ 27 h 30"/>
              <a:gd name="T48" fmla="*/ 31 w 54"/>
              <a:gd name="T49" fmla="*/ 26 h 30"/>
              <a:gd name="T50" fmla="*/ 35 w 54"/>
              <a:gd name="T51" fmla="*/ 26 h 30"/>
              <a:gd name="T52" fmla="*/ 38 w 54"/>
              <a:gd name="T53" fmla="*/ 26 h 30"/>
              <a:gd name="T54" fmla="*/ 36 w 54"/>
              <a:gd name="T55" fmla="*/ 11 h 30"/>
              <a:gd name="T56" fmla="*/ 38 w 54"/>
              <a:gd name="T57" fmla="*/ 12 h 30"/>
              <a:gd name="T58" fmla="*/ 41 w 54"/>
              <a:gd name="T59" fmla="*/ 14 h 30"/>
              <a:gd name="T60" fmla="*/ 45 w 54"/>
              <a:gd name="T61" fmla="*/ 18 h 30"/>
              <a:gd name="T62" fmla="*/ 49 w 54"/>
              <a:gd name="T63" fmla="*/ 25 h 30"/>
              <a:gd name="T64" fmla="*/ 52 w 54"/>
              <a:gd name="T65" fmla="*/ 18 h 30"/>
              <a:gd name="T66" fmla="*/ 47 w 54"/>
              <a:gd name="T67" fmla="*/ 9 h 30"/>
              <a:gd name="T68" fmla="*/ 43 w 54"/>
              <a:gd name="T69" fmla="*/ 4 h 30"/>
              <a:gd name="T70" fmla="*/ 41 w 54"/>
              <a:gd name="T71" fmla="*/ 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54" h="30">
                <a:moveTo>
                  <a:pt x="41" y="2"/>
                </a:moveTo>
                <a:lnTo>
                  <a:pt x="40" y="1"/>
                </a:lnTo>
                <a:lnTo>
                  <a:pt x="40" y="1"/>
                </a:lnTo>
                <a:lnTo>
                  <a:pt x="39" y="1"/>
                </a:lnTo>
                <a:lnTo>
                  <a:pt x="38" y="0"/>
                </a:lnTo>
                <a:lnTo>
                  <a:pt x="37" y="0"/>
                </a:lnTo>
                <a:lnTo>
                  <a:pt x="37" y="0"/>
                </a:lnTo>
                <a:lnTo>
                  <a:pt x="36" y="0"/>
                </a:lnTo>
                <a:lnTo>
                  <a:pt x="35" y="0"/>
                </a:lnTo>
                <a:lnTo>
                  <a:pt x="31" y="0"/>
                </a:lnTo>
                <a:lnTo>
                  <a:pt x="25" y="14"/>
                </a:lnTo>
                <a:lnTo>
                  <a:pt x="17" y="0"/>
                </a:lnTo>
                <a:lnTo>
                  <a:pt x="14" y="0"/>
                </a:lnTo>
                <a:lnTo>
                  <a:pt x="12" y="0"/>
                </a:lnTo>
                <a:lnTo>
                  <a:pt x="11" y="0"/>
                </a:lnTo>
                <a:lnTo>
                  <a:pt x="10" y="1"/>
                </a:lnTo>
                <a:lnTo>
                  <a:pt x="9" y="1"/>
                </a:lnTo>
                <a:lnTo>
                  <a:pt x="7" y="2"/>
                </a:lnTo>
                <a:lnTo>
                  <a:pt x="6" y="2"/>
                </a:lnTo>
                <a:lnTo>
                  <a:pt x="5" y="3"/>
                </a:lnTo>
                <a:lnTo>
                  <a:pt x="4" y="4"/>
                </a:lnTo>
                <a:lnTo>
                  <a:pt x="2" y="8"/>
                </a:lnTo>
                <a:lnTo>
                  <a:pt x="1" y="13"/>
                </a:lnTo>
                <a:lnTo>
                  <a:pt x="0" y="17"/>
                </a:lnTo>
                <a:lnTo>
                  <a:pt x="0" y="21"/>
                </a:lnTo>
                <a:lnTo>
                  <a:pt x="0" y="24"/>
                </a:lnTo>
                <a:lnTo>
                  <a:pt x="0" y="27"/>
                </a:lnTo>
                <a:lnTo>
                  <a:pt x="1" y="29"/>
                </a:lnTo>
                <a:lnTo>
                  <a:pt x="1" y="30"/>
                </a:lnTo>
                <a:lnTo>
                  <a:pt x="6" y="29"/>
                </a:lnTo>
                <a:lnTo>
                  <a:pt x="6" y="23"/>
                </a:lnTo>
                <a:lnTo>
                  <a:pt x="6" y="19"/>
                </a:lnTo>
                <a:lnTo>
                  <a:pt x="7" y="16"/>
                </a:lnTo>
                <a:lnTo>
                  <a:pt x="8" y="14"/>
                </a:lnTo>
                <a:lnTo>
                  <a:pt x="9" y="13"/>
                </a:lnTo>
                <a:lnTo>
                  <a:pt x="9" y="12"/>
                </a:lnTo>
                <a:lnTo>
                  <a:pt x="10" y="12"/>
                </a:lnTo>
                <a:lnTo>
                  <a:pt x="10" y="12"/>
                </a:lnTo>
                <a:lnTo>
                  <a:pt x="11" y="28"/>
                </a:lnTo>
                <a:lnTo>
                  <a:pt x="11" y="28"/>
                </a:lnTo>
                <a:lnTo>
                  <a:pt x="12" y="28"/>
                </a:lnTo>
                <a:lnTo>
                  <a:pt x="14" y="28"/>
                </a:lnTo>
                <a:lnTo>
                  <a:pt x="15" y="28"/>
                </a:lnTo>
                <a:lnTo>
                  <a:pt x="18" y="28"/>
                </a:lnTo>
                <a:lnTo>
                  <a:pt x="20" y="27"/>
                </a:lnTo>
                <a:lnTo>
                  <a:pt x="22" y="27"/>
                </a:lnTo>
                <a:lnTo>
                  <a:pt x="25" y="27"/>
                </a:lnTo>
                <a:lnTo>
                  <a:pt x="27" y="27"/>
                </a:lnTo>
                <a:lnTo>
                  <a:pt x="29" y="27"/>
                </a:lnTo>
                <a:lnTo>
                  <a:pt x="31" y="26"/>
                </a:lnTo>
                <a:lnTo>
                  <a:pt x="33" y="26"/>
                </a:lnTo>
                <a:lnTo>
                  <a:pt x="35" y="26"/>
                </a:lnTo>
                <a:lnTo>
                  <a:pt x="37" y="26"/>
                </a:lnTo>
                <a:lnTo>
                  <a:pt x="38" y="26"/>
                </a:lnTo>
                <a:lnTo>
                  <a:pt x="38" y="26"/>
                </a:lnTo>
                <a:lnTo>
                  <a:pt x="36" y="11"/>
                </a:lnTo>
                <a:lnTo>
                  <a:pt x="37" y="11"/>
                </a:lnTo>
                <a:lnTo>
                  <a:pt x="38" y="12"/>
                </a:lnTo>
                <a:lnTo>
                  <a:pt x="39" y="12"/>
                </a:lnTo>
                <a:lnTo>
                  <a:pt x="41" y="14"/>
                </a:lnTo>
                <a:lnTo>
                  <a:pt x="43" y="16"/>
                </a:lnTo>
                <a:lnTo>
                  <a:pt x="45" y="18"/>
                </a:lnTo>
                <a:lnTo>
                  <a:pt x="47" y="21"/>
                </a:lnTo>
                <a:lnTo>
                  <a:pt x="49" y="25"/>
                </a:lnTo>
                <a:lnTo>
                  <a:pt x="54" y="24"/>
                </a:lnTo>
                <a:lnTo>
                  <a:pt x="52" y="18"/>
                </a:lnTo>
                <a:lnTo>
                  <a:pt x="50" y="13"/>
                </a:lnTo>
                <a:lnTo>
                  <a:pt x="47" y="9"/>
                </a:lnTo>
                <a:lnTo>
                  <a:pt x="45" y="6"/>
                </a:lnTo>
                <a:lnTo>
                  <a:pt x="43" y="4"/>
                </a:lnTo>
                <a:lnTo>
                  <a:pt x="42" y="3"/>
                </a:lnTo>
                <a:lnTo>
                  <a:pt x="41" y="2"/>
                </a:lnTo>
                <a:lnTo>
                  <a:pt x="41" y="2"/>
                </a:lnTo>
                <a:close/>
              </a:path>
            </a:pathLst>
          </a:custGeom>
          <a:solidFill>
            <a:srgbClr val="597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95" name="Freeform 1205"/>
          <p:cNvSpPr>
            <a:spLocks/>
          </p:cNvSpPr>
          <p:nvPr/>
        </p:nvSpPr>
        <p:spPr bwMode="auto">
          <a:xfrm>
            <a:off x="3191329" y="5448837"/>
            <a:ext cx="30842" cy="21333"/>
          </a:xfrm>
          <a:custGeom>
            <a:avLst/>
            <a:gdLst>
              <a:gd name="T0" fmla="*/ 3 w 22"/>
              <a:gd name="T1" fmla="*/ 5 h 15"/>
              <a:gd name="T2" fmla="*/ 0 w 22"/>
              <a:gd name="T3" fmla="*/ 3 h 15"/>
              <a:gd name="T4" fmla="*/ 2 w 22"/>
              <a:gd name="T5" fmla="*/ 0 h 15"/>
              <a:gd name="T6" fmla="*/ 4 w 22"/>
              <a:gd name="T7" fmla="*/ 0 h 15"/>
              <a:gd name="T8" fmla="*/ 2 w 22"/>
              <a:gd name="T9" fmla="*/ 2 h 15"/>
              <a:gd name="T10" fmla="*/ 5 w 22"/>
              <a:gd name="T11" fmla="*/ 4 h 15"/>
              <a:gd name="T12" fmla="*/ 4 w 22"/>
              <a:gd name="T13" fmla="*/ 5 h 15"/>
              <a:gd name="T14" fmla="*/ 4 w 22"/>
              <a:gd name="T15" fmla="*/ 5 h 15"/>
              <a:gd name="T16" fmla="*/ 3 w 22"/>
              <a:gd name="T17" fmla="*/ 6 h 15"/>
              <a:gd name="T18" fmla="*/ 3 w 22"/>
              <a:gd name="T19" fmla="*/ 6 h 15"/>
              <a:gd name="T20" fmla="*/ 12 w 22"/>
              <a:gd name="T21" fmla="*/ 13 h 15"/>
              <a:gd name="T22" fmla="*/ 19 w 22"/>
              <a:gd name="T23" fmla="*/ 6 h 15"/>
              <a:gd name="T24" fmla="*/ 18 w 22"/>
              <a:gd name="T25" fmla="*/ 4 h 15"/>
              <a:gd name="T26" fmla="*/ 20 w 22"/>
              <a:gd name="T27" fmla="*/ 2 h 15"/>
              <a:gd name="T28" fmla="*/ 19 w 22"/>
              <a:gd name="T29" fmla="*/ 0 h 15"/>
              <a:gd name="T30" fmla="*/ 20 w 22"/>
              <a:gd name="T31" fmla="*/ 0 h 15"/>
              <a:gd name="T32" fmla="*/ 22 w 22"/>
              <a:gd name="T33" fmla="*/ 3 h 15"/>
              <a:gd name="T34" fmla="*/ 19 w 22"/>
              <a:gd name="T35" fmla="*/ 5 h 15"/>
              <a:gd name="T36" fmla="*/ 21 w 22"/>
              <a:gd name="T37" fmla="*/ 7 h 15"/>
              <a:gd name="T38" fmla="*/ 12 w 22"/>
              <a:gd name="T39" fmla="*/ 15 h 15"/>
              <a:gd name="T40" fmla="*/ 1 w 22"/>
              <a:gd name="T41" fmla="*/ 7 h 15"/>
              <a:gd name="T42" fmla="*/ 3 w 22"/>
              <a:gd name="T43" fmla="*/ 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2" h="15">
                <a:moveTo>
                  <a:pt x="3" y="5"/>
                </a:moveTo>
                <a:lnTo>
                  <a:pt x="0" y="3"/>
                </a:lnTo>
                <a:lnTo>
                  <a:pt x="2" y="0"/>
                </a:lnTo>
                <a:lnTo>
                  <a:pt x="4" y="0"/>
                </a:lnTo>
                <a:lnTo>
                  <a:pt x="2" y="2"/>
                </a:lnTo>
                <a:lnTo>
                  <a:pt x="5" y="4"/>
                </a:lnTo>
                <a:lnTo>
                  <a:pt x="4" y="5"/>
                </a:lnTo>
                <a:lnTo>
                  <a:pt x="4" y="5"/>
                </a:lnTo>
                <a:lnTo>
                  <a:pt x="3" y="6"/>
                </a:lnTo>
                <a:lnTo>
                  <a:pt x="3" y="6"/>
                </a:lnTo>
                <a:lnTo>
                  <a:pt x="12" y="13"/>
                </a:lnTo>
                <a:lnTo>
                  <a:pt x="19" y="6"/>
                </a:lnTo>
                <a:lnTo>
                  <a:pt x="18" y="4"/>
                </a:lnTo>
                <a:lnTo>
                  <a:pt x="20" y="2"/>
                </a:lnTo>
                <a:lnTo>
                  <a:pt x="19" y="0"/>
                </a:lnTo>
                <a:lnTo>
                  <a:pt x="20" y="0"/>
                </a:lnTo>
                <a:lnTo>
                  <a:pt x="22" y="3"/>
                </a:lnTo>
                <a:lnTo>
                  <a:pt x="19" y="5"/>
                </a:lnTo>
                <a:lnTo>
                  <a:pt x="21" y="7"/>
                </a:lnTo>
                <a:lnTo>
                  <a:pt x="12" y="15"/>
                </a:lnTo>
                <a:lnTo>
                  <a:pt x="1" y="7"/>
                </a:lnTo>
                <a:lnTo>
                  <a:pt x="3" y="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96" name="Freeform 1206"/>
          <p:cNvSpPr>
            <a:spLocks/>
          </p:cNvSpPr>
          <p:nvPr/>
        </p:nvSpPr>
        <p:spPr bwMode="auto">
          <a:xfrm>
            <a:off x="3199741" y="5448837"/>
            <a:ext cx="14019" cy="17066"/>
          </a:xfrm>
          <a:custGeom>
            <a:avLst/>
            <a:gdLst>
              <a:gd name="T0" fmla="*/ 10 w 10"/>
              <a:gd name="T1" fmla="*/ 0 h 12"/>
              <a:gd name="T2" fmla="*/ 0 w 10"/>
              <a:gd name="T3" fmla="*/ 0 h 12"/>
              <a:gd name="T4" fmla="*/ 6 w 10"/>
              <a:gd name="T5" fmla="*/ 12 h 12"/>
              <a:gd name="T6" fmla="*/ 10 w 10"/>
              <a:gd name="T7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" h="12">
                <a:moveTo>
                  <a:pt x="10" y="0"/>
                </a:moveTo>
                <a:lnTo>
                  <a:pt x="0" y="0"/>
                </a:lnTo>
                <a:lnTo>
                  <a:pt x="6" y="12"/>
                </a:lnTo>
                <a:lnTo>
                  <a:pt x="1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97" name="Freeform 1207"/>
          <p:cNvSpPr>
            <a:spLocks/>
          </p:cNvSpPr>
          <p:nvPr/>
        </p:nvSpPr>
        <p:spPr bwMode="auto">
          <a:xfrm>
            <a:off x="3203947" y="5447415"/>
            <a:ext cx="7010" cy="19911"/>
          </a:xfrm>
          <a:custGeom>
            <a:avLst/>
            <a:gdLst>
              <a:gd name="T0" fmla="*/ 3 w 5"/>
              <a:gd name="T1" fmla="*/ 14 h 14"/>
              <a:gd name="T2" fmla="*/ 0 w 5"/>
              <a:gd name="T3" fmla="*/ 8 h 14"/>
              <a:gd name="T4" fmla="*/ 2 w 5"/>
              <a:gd name="T5" fmla="*/ 3 h 14"/>
              <a:gd name="T6" fmla="*/ 1 w 5"/>
              <a:gd name="T7" fmla="*/ 3 h 14"/>
              <a:gd name="T8" fmla="*/ 1 w 5"/>
              <a:gd name="T9" fmla="*/ 3 h 14"/>
              <a:gd name="T10" fmla="*/ 1 w 5"/>
              <a:gd name="T11" fmla="*/ 2 h 14"/>
              <a:gd name="T12" fmla="*/ 1 w 5"/>
              <a:gd name="T13" fmla="*/ 2 h 14"/>
              <a:gd name="T14" fmla="*/ 1 w 5"/>
              <a:gd name="T15" fmla="*/ 1 h 14"/>
              <a:gd name="T16" fmla="*/ 1 w 5"/>
              <a:gd name="T17" fmla="*/ 1 h 14"/>
              <a:gd name="T18" fmla="*/ 2 w 5"/>
              <a:gd name="T19" fmla="*/ 1 h 14"/>
              <a:gd name="T20" fmla="*/ 2 w 5"/>
              <a:gd name="T21" fmla="*/ 0 h 14"/>
              <a:gd name="T22" fmla="*/ 3 w 5"/>
              <a:gd name="T23" fmla="*/ 1 h 14"/>
              <a:gd name="T24" fmla="*/ 4 w 5"/>
              <a:gd name="T25" fmla="*/ 1 h 14"/>
              <a:gd name="T26" fmla="*/ 4 w 5"/>
              <a:gd name="T27" fmla="*/ 1 h 14"/>
              <a:gd name="T28" fmla="*/ 4 w 5"/>
              <a:gd name="T29" fmla="*/ 2 h 14"/>
              <a:gd name="T30" fmla="*/ 4 w 5"/>
              <a:gd name="T31" fmla="*/ 2 h 14"/>
              <a:gd name="T32" fmla="*/ 4 w 5"/>
              <a:gd name="T33" fmla="*/ 3 h 14"/>
              <a:gd name="T34" fmla="*/ 4 w 5"/>
              <a:gd name="T35" fmla="*/ 3 h 14"/>
              <a:gd name="T36" fmla="*/ 3 w 5"/>
              <a:gd name="T37" fmla="*/ 3 h 14"/>
              <a:gd name="T38" fmla="*/ 5 w 5"/>
              <a:gd name="T39" fmla="*/ 8 h 14"/>
              <a:gd name="T40" fmla="*/ 3 w 5"/>
              <a:gd name="T41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" h="14">
                <a:moveTo>
                  <a:pt x="3" y="14"/>
                </a:moveTo>
                <a:lnTo>
                  <a:pt x="0" y="8"/>
                </a:lnTo>
                <a:lnTo>
                  <a:pt x="2" y="3"/>
                </a:ln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2" y="1"/>
                </a:lnTo>
                <a:lnTo>
                  <a:pt x="2" y="0"/>
                </a:lnTo>
                <a:lnTo>
                  <a:pt x="3" y="1"/>
                </a:lnTo>
                <a:lnTo>
                  <a:pt x="4" y="1"/>
                </a:lnTo>
                <a:lnTo>
                  <a:pt x="4" y="1"/>
                </a:lnTo>
                <a:lnTo>
                  <a:pt x="4" y="2"/>
                </a:lnTo>
                <a:lnTo>
                  <a:pt x="4" y="2"/>
                </a:lnTo>
                <a:lnTo>
                  <a:pt x="4" y="3"/>
                </a:lnTo>
                <a:lnTo>
                  <a:pt x="4" y="3"/>
                </a:lnTo>
                <a:lnTo>
                  <a:pt x="3" y="3"/>
                </a:lnTo>
                <a:lnTo>
                  <a:pt x="5" y="8"/>
                </a:lnTo>
                <a:lnTo>
                  <a:pt x="3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98" name="Freeform 1208"/>
          <p:cNvSpPr>
            <a:spLocks/>
          </p:cNvSpPr>
          <p:nvPr/>
        </p:nvSpPr>
        <p:spPr bwMode="auto">
          <a:xfrm>
            <a:off x="3206750" y="5473015"/>
            <a:ext cx="4206" cy="4267"/>
          </a:xfrm>
          <a:custGeom>
            <a:avLst/>
            <a:gdLst>
              <a:gd name="T0" fmla="*/ 1 w 3"/>
              <a:gd name="T1" fmla="*/ 3 h 3"/>
              <a:gd name="T2" fmla="*/ 2 w 3"/>
              <a:gd name="T3" fmla="*/ 3 h 3"/>
              <a:gd name="T4" fmla="*/ 2 w 3"/>
              <a:gd name="T5" fmla="*/ 2 h 3"/>
              <a:gd name="T6" fmla="*/ 3 w 3"/>
              <a:gd name="T7" fmla="*/ 2 h 3"/>
              <a:gd name="T8" fmla="*/ 3 w 3"/>
              <a:gd name="T9" fmla="*/ 1 h 3"/>
              <a:gd name="T10" fmla="*/ 3 w 3"/>
              <a:gd name="T11" fmla="*/ 1 h 3"/>
              <a:gd name="T12" fmla="*/ 2 w 3"/>
              <a:gd name="T13" fmla="*/ 0 h 3"/>
              <a:gd name="T14" fmla="*/ 2 w 3"/>
              <a:gd name="T15" fmla="*/ 0 h 3"/>
              <a:gd name="T16" fmla="*/ 1 w 3"/>
              <a:gd name="T17" fmla="*/ 0 h 3"/>
              <a:gd name="T18" fmla="*/ 1 w 3"/>
              <a:gd name="T19" fmla="*/ 0 h 3"/>
              <a:gd name="T20" fmla="*/ 1 w 3"/>
              <a:gd name="T21" fmla="*/ 0 h 3"/>
              <a:gd name="T22" fmla="*/ 0 w 3"/>
              <a:gd name="T23" fmla="*/ 1 h 3"/>
              <a:gd name="T24" fmla="*/ 0 w 3"/>
              <a:gd name="T25" fmla="*/ 1 h 3"/>
              <a:gd name="T26" fmla="*/ 0 w 3"/>
              <a:gd name="T27" fmla="*/ 2 h 3"/>
              <a:gd name="T28" fmla="*/ 1 w 3"/>
              <a:gd name="T29" fmla="*/ 2 h 3"/>
              <a:gd name="T30" fmla="*/ 1 w 3"/>
              <a:gd name="T31" fmla="*/ 3 h 3"/>
              <a:gd name="T32" fmla="*/ 1 w 3"/>
              <a:gd name="T33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" h="3">
                <a:moveTo>
                  <a:pt x="1" y="3"/>
                </a:moveTo>
                <a:lnTo>
                  <a:pt x="2" y="3"/>
                </a:lnTo>
                <a:lnTo>
                  <a:pt x="2" y="2"/>
                </a:lnTo>
                <a:lnTo>
                  <a:pt x="3" y="2"/>
                </a:lnTo>
                <a:lnTo>
                  <a:pt x="3" y="1"/>
                </a:lnTo>
                <a:lnTo>
                  <a:pt x="3" y="1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1"/>
                </a:lnTo>
                <a:lnTo>
                  <a:pt x="0" y="1"/>
                </a:lnTo>
                <a:lnTo>
                  <a:pt x="0" y="2"/>
                </a:lnTo>
                <a:lnTo>
                  <a:pt x="1" y="2"/>
                </a:lnTo>
                <a:lnTo>
                  <a:pt x="1" y="3"/>
                </a:lnTo>
                <a:lnTo>
                  <a:pt x="1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99" name="Freeform 1209"/>
          <p:cNvSpPr>
            <a:spLocks/>
          </p:cNvSpPr>
          <p:nvPr/>
        </p:nvSpPr>
        <p:spPr bwMode="auto">
          <a:xfrm>
            <a:off x="3206750" y="5480126"/>
            <a:ext cx="4206" cy="4267"/>
          </a:xfrm>
          <a:custGeom>
            <a:avLst/>
            <a:gdLst>
              <a:gd name="T0" fmla="*/ 1 w 3"/>
              <a:gd name="T1" fmla="*/ 3 h 3"/>
              <a:gd name="T2" fmla="*/ 2 w 3"/>
              <a:gd name="T3" fmla="*/ 3 h 3"/>
              <a:gd name="T4" fmla="*/ 2 w 3"/>
              <a:gd name="T5" fmla="*/ 3 h 3"/>
              <a:gd name="T6" fmla="*/ 3 w 3"/>
              <a:gd name="T7" fmla="*/ 2 h 3"/>
              <a:gd name="T8" fmla="*/ 3 w 3"/>
              <a:gd name="T9" fmla="*/ 2 h 3"/>
              <a:gd name="T10" fmla="*/ 3 w 3"/>
              <a:gd name="T11" fmla="*/ 1 h 3"/>
              <a:gd name="T12" fmla="*/ 2 w 3"/>
              <a:gd name="T13" fmla="*/ 1 h 3"/>
              <a:gd name="T14" fmla="*/ 2 w 3"/>
              <a:gd name="T15" fmla="*/ 0 h 3"/>
              <a:gd name="T16" fmla="*/ 1 w 3"/>
              <a:gd name="T17" fmla="*/ 0 h 3"/>
              <a:gd name="T18" fmla="*/ 1 w 3"/>
              <a:gd name="T19" fmla="*/ 0 h 3"/>
              <a:gd name="T20" fmla="*/ 1 w 3"/>
              <a:gd name="T21" fmla="*/ 1 h 3"/>
              <a:gd name="T22" fmla="*/ 0 w 3"/>
              <a:gd name="T23" fmla="*/ 1 h 3"/>
              <a:gd name="T24" fmla="*/ 0 w 3"/>
              <a:gd name="T25" fmla="*/ 2 h 3"/>
              <a:gd name="T26" fmla="*/ 0 w 3"/>
              <a:gd name="T27" fmla="*/ 2 h 3"/>
              <a:gd name="T28" fmla="*/ 1 w 3"/>
              <a:gd name="T29" fmla="*/ 3 h 3"/>
              <a:gd name="T30" fmla="*/ 1 w 3"/>
              <a:gd name="T31" fmla="*/ 3 h 3"/>
              <a:gd name="T32" fmla="*/ 1 w 3"/>
              <a:gd name="T33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" h="3">
                <a:moveTo>
                  <a:pt x="1" y="3"/>
                </a:moveTo>
                <a:lnTo>
                  <a:pt x="2" y="3"/>
                </a:lnTo>
                <a:lnTo>
                  <a:pt x="2" y="3"/>
                </a:lnTo>
                <a:lnTo>
                  <a:pt x="3" y="2"/>
                </a:lnTo>
                <a:lnTo>
                  <a:pt x="3" y="2"/>
                </a:lnTo>
                <a:lnTo>
                  <a:pt x="3" y="1"/>
                </a:lnTo>
                <a:lnTo>
                  <a:pt x="2" y="1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1"/>
                </a:lnTo>
                <a:lnTo>
                  <a:pt x="0" y="1"/>
                </a:lnTo>
                <a:lnTo>
                  <a:pt x="0" y="2"/>
                </a:lnTo>
                <a:lnTo>
                  <a:pt x="0" y="2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00" name="Freeform 1210"/>
          <p:cNvSpPr>
            <a:spLocks/>
          </p:cNvSpPr>
          <p:nvPr/>
        </p:nvSpPr>
        <p:spPr bwMode="auto">
          <a:xfrm>
            <a:off x="3210956" y="5410438"/>
            <a:ext cx="11215" cy="15644"/>
          </a:xfrm>
          <a:custGeom>
            <a:avLst/>
            <a:gdLst>
              <a:gd name="T0" fmla="*/ 6 w 8"/>
              <a:gd name="T1" fmla="*/ 9 h 11"/>
              <a:gd name="T2" fmla="*/ 3 w 8"/>
              <a:gd name="T3" fmla="*/ 3 h 11"/>
              <a:gd name="T4" fmla="*/ 3 w 8"/>
              <a:gd name="T5" fmla="*/ 0 h 11"/>
              <a:gd name="T6" fmla="*/ 8 w 8"/>
              <a:gd name="T7" fmla="*/ 11 h 11"/>
              <a:gd name="T8" fmla="*/ 0 w 8"/>
              <a:gd name="T9" fmla="*/ 10 h 11"/>
              <a:gd name="T10" fmla="*/ 0 w 8"/>
              <a:gd name="T11" fmla="*/ 9 h 11"/>
              <a:gd name="T12" fmla="*/ 6 w 8"/>
              <a:gd name="T13" fmla="*/ 9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11">
                <a:moveTo>
                  <a:pt x="6" y="9"/>
                </a:moveTo>
                <a:lnTo>
                  <a:pt x="3" y="3"/>
                </a:lnTo>
                <a:lnTo>
                  <a:pt x="3" y="0"/>
                </a:lnTo>
                <a:lnTo>
                  <a:pt x="8" y="11"/>
                </a:lnTo>
                <a:lnTo>
                  <a:pt x="0" y="10"/>
                </a:lnTo>
                <a:lnTo>
                  <a:pt x="0" y="9"/>
                </a:lnTo>
                <a:lnTo>
                  <a:pt x="6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01" name="Freeform 1211"/>
          <p:cNvSpPr>
            <a:spLocks/>
          </p:cNvSpPr>
          <p:nvPr/>
        </p:nvSpPr>
        <p:spPr bwMode="auto">
          <a:xfrm>
            <a:off x="3220769" y="5411860"/>
            <a:ext cx="2804" cy="5689"/>
          </a:xfrm>
          <a:custGeom>
            <a:avLst/>
            <a:gdLst>
              <a:gd name="T0" fmla="*/ 0 w 2"/>
              <a:gd name="T1" fmla="*/ 4 h 4"/>
              <a:gd name="T2" fmla="*/ 0 w 2"/>
              <a:gd name="T3" fmla="*/ 4 h 4"/>
              <a:gd name="T4" fmla="*/ 0 w 2"/>
              <a:gd name="T5" fmla="*/ 3 h 4"/>
              <a:gd name="T6" fmla="*/ 0 w 2"/>
              <a:gd name="T7" fmla="*/ 2 h 4"/>
              <a:gd name="T8" fmla="*/ 0 w 2"/>
              <a:gd name="T9" fmla="*/ 1 h 4"/>
              <a:gd name="T10" fmla="*/ 0 w 2"/>
              <a:gd name="T11" fmla="*/ 1 h 4"/>
              <a:gd name="T12" fmla="*/ 1 w 2"/>
              <a:gd name="T13" fmla="*/ 0 h 4"/>
              <a:gd name="T14" fmla="*/ 1 w 2"/>
              <a:gd name="T15" fmla="*/ 0 h 4"/>
              <a:gd name="T16" fmla="*/ 2 w 2"/>
              <a:gd name="T17" fmla="*/ 0 h 4"/>
              <a:gd name="T18" fmla="*/ 2 w 2"/>
              <a:gd name="T19" fmla="*/ 0 h 4"/>
              <a:gd name="T20" fmla="*/ 2 w 2"/>
              <a:gd name="T21" fmla="*/ 1 h 4"/>
              <a:gd name="T22" fmla="*/ 2 w 2"/>
              <a:gd name="T23" fmla="*/ 1 h 4"/>
              <a:gd name="T24" fmla="*/ 2 w 2"/>
              <a:gd name="T25" fmla="*/ 2 h 4"/>
              <a:gd name="T26" fmla="*/ 2 w 2"/>
              <a:gd name="T27" fmla="*/ 3 h 4"/>
              <a:gd name="T28" fmla="*/ 1 w 2"/>
              <a:gd name="T29" fmla="*/ 4 h 4"/>
              <a:gd name="T30" fmla="*/ 1 w 2"/>
              <a:gd name="T31" fmla="*/ 4 h 4"/>
              <a:gd name="T32" fmla="*/ 0 w 2"/>
              <a:gd name="T3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" h="4">
                <a:moveTo>
                  <a:pt x="0" y="4"/>
                </a:moveTo>
                <a:lnTo>
                  <a:pt x="0" y="4"/>
                </a:lnTo>
                <a:lnTo>
                  <a:pt x="0" y="3"/>
                </a:lnTo>
                <a:lnTo>
                  <a:pt x="0" y="2"/>
                </a:lnTo>
                <a:lnTo>
                  <a:pt x="0" y="1"/>
                </a:lnTo>
                <a:lnTo>
                  <a:pt x="0" y="1"/>
                </a:lnTo>
                <a:lnTo>
                  <a:pt x="1" y="0"/>
                </a:lnTo>
                <a:lnTo>
                  <a:pt x="1" y="0"/>
                </a:lnTo>
                <a:lnTo>
                  <a:pt x="2" y="0"/>
                </a:lnTo>
                <a:lnTo>
                  <a:pt x="2" y="0"/>
                </a:lnTo>
                <a:lnTo>
                  <a:pt x="2" y="1"/>
                </a:lnTo>
                <a:lnTo>
                  <a:pt x="2" y="1"/>
                </a:lnTo>
                <a:lnTo>
                  <a:pt x="2" y="2"/>
                </a:lnTo>
                <a:lnTo>
                  <a:pt x="2" y="3"/>
                </a:lnTo>
                <a:lnTo>
                  <a:pt x="1" y="4"/>
                </a:lnTo>
                <a:lnTo>
                  <a:pt x="1" y="4"/>
                </a:lnTo>
                <a:lnTo>
                  <a:pt x="0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02" name="Freeform 1212"/>
          <p:cNvSpPr>
            <a:spLocks/>
          </p:cNvSpPr>
          <p:nvPr/>
        </p:nvSpPr>
        <p:spPr bwMode="auto">
          <a:xfrm>
            <a:off x="3208152" y="5409015"/>
            <a:ext cx="4206" cy="7111"/>
          </a:xfrm>
          <a:custGeom>
            <a:avLst/>
            <a:gdLst>
              <a:gd name="T0" fmla="*/ 1 w 3"/>
              <a:gd name="T1" fmla="*/ 5 h 5"/>
              <a:gd name="T2" fmla="*/ 0 w 3"/>
              <a:gd name="T3" fmla="*/ 4 h 5"/>
              <a:gd name="T4" fmla="*/ 0 w 3"/>
              <a:gd name="T5" fmla="*/ 4 h 5"/>
              <a:gd name="T6" fmla="*/ 0 w 3"/>
              <a:gd name="T7" fmla="*/ 3 h 5"/>
              <a:gd name="T8" fmla="*/ 0 w 3"/>
              <a:gd name="T9" fmla="*/ 2 h 5"/>
              <a:gd name="T10" fmla="*/ 1 w 3"/>
              <a:gd name="T11" fmla="*/ 1 h 5"/>
              <a:gd name="T12" fmla="*/ 1 w 3"/>
              <a:gd name="T13" fmla="*/ 1 h 5"/>
              <a:gd name="T14" fmla="*/ 2 w 3"/>
              <a:gd name="T15" fmla="*/ 0 h 5"/>
              <a:gd name="T16" fmla="*/ 2 w 3"/>
              <a:gd name="T17" fmla="*/ 0 h 5"/>
              <a:gd name="T18" fmla="*/ 3 w 3"/>
              <a:gd name="T19" fmla="*/ 1 h 5"/>
              <a:gd name="T20" fmla="*/ 3 w 3"/>
              <a:gd name="T21" fmla="*/ 1 h 5"/>
              <a:gd name="T22" fmla="*/ 3 w 3"/>
              <a:gd name="T23" fmla="*/ 2 h 5"/>
              <a:gd name="T24" fmla="*/ 3 w 3"/>
              <a:gd name="T25" fmla="*/ 3 h 5"/>
              <a:gd name="T26" fmla="*/ 2 w 3"/>
              <a:gd name="T27" fmla="*/ 4 h 5"/>
              <a:gd name="T28" fmla="*/ 2 w 3"/>
              <a:gd name="T29" fmla="*/ 4 h 5"/>
              <a:gd name="T30" fmla="*/ 1 w 3"/>
              <a:gd name="T31" fmla="*/ 5 h 5"/>
              <a:gd name="T32" fmla="*/ 1 w 3"/>
              <a:gd name="T33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" h="5">
                <a:moveTo>
                  <a:pt x="1" y="5"/>
                </a:moveTo>
                <a:lnTo>
                  <a:pt x="0" y="4"/>
                </a:lnTo>
                <a:lnTo>
                  <a:pt x="0" y="4"/>
                </a:lnTo>
                <a:lnTo>
                  <a:pt x="0" y="3"/>
                </a:lnTo>
                <a:lnTo>
                  <a:pt x="0" y="2"/>
                </a:lnTo>
                <a:lnTo>
                  <a:pt x="1" y="1"/>
                </a:lnTo>
                <a:lnTo>
                  <a:pt x="1" y="1"/>
                </a:lnTo>
                <a:lnTo>
                  <a:pt x="2" y="0"/>
                </a:lnTo>
                <a:lnTo>
                  <a:pt x="2" y="0"/>
                </a:lnTo>
                <a:lnTo>
                  <a:pt x="3" y="1"/>
                </a:lnTo>
                <a:lnTo>
                  <a:pt x="3" y="1"/>
                </a:lnTo>
                <a:lnTo>
                  <a:pt x="3" y="2"/>
                </a:lnTo>
                <a:lnTo>
                  <a:pt x="3" y="3"/>
                </a:lnTo>
                <a:lnTo>
                  <a:pt x="2" y="4"/>
                </a:lnTo>
                <a:lnTo>
                  <a:pt x="2" y="4"/>
                </a:lnTo>
                <a:lnTo>
                  <a:pt x="1" y="5"/>
                </a:lnTo>
                <a:lnTo>
                  <a:pt x="1" y="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03" name="Freeform 1213"/>
          <p:cNvSpPr>
            <a:spLocks/>
          </p:cNvSpPr>
          <p:nvPr/>
        </p:nvSpPr>
        <p:spPr bwMode="auto">
          <a:xfrm>
            <a:off x="3323109" y="5410438"/>
            <a:ext cx="11215" cy="14222"/>
          </a:xfrm>
          <a:custGeom>
            <a:avLst/>
            <a:gdLst>
              <a:gd name="T0" fmla="*/ 2 w 8"/>
              <a:gd name="T1" fmla="*/ 9 h 10"/>
              <a:gd name="T2" fmla="*/ 6 w 8"/>
              <a:gd name="T3" fmla="*/ 3 h 10"/>
              <a:gd name="T4" fmla="*/ 6 w 8"/>
              <a:gd name="T5" fmla="*/ 0 h 10"/>
              <a:gd name="T6" fmla="*/ 0 w 8"/>
              <a:gd name="T7" fmla="*/ 10 h 10"/>
              <a:gd name="T8" fmla="*/ 8 w 8"/>
              <a:gd name="T9" fmla="*/ 10 h 10"/>
              <a:gd name="T10" fmla="*/ 8 w 8"/>
              <a:gd name="T11" fmla="*/ 9 h 10"/>
              <a:gd name="T12" fmla="*/ 2 w 8"/>
              <a:gd name="T13" fmla="*/ 9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10">
                <a:moveTo>
                  <a:pt x="2" y="9"/>
                </a:moveTo>
                <a:lnTo>
                  <a:pt x="6" y="3"/>
                </a:lnTo>
                <a:lnTo>
                  <a:pt x="6" y="0"/>
                </a:lnTo>
                <a:lnTo>
                  <a:pt x="0" y="10"/>
                </a:lnTo>
                <a:lnTo>
                  <a:pt x="8" y="10"/>
                </a:lnTo>
                <a:lnTo>
                  <a:pt x="8" y="9"/>
                </a:lnTo>
                <a:lnTo>
                  <a:pt x="2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04" name="Freeform 1214"/>
          <p:cNvSpPr>
            <a:spLocks/>
          </p:cNvSpPr>
          <p:nvPr/>
        </p:nvSpPr>
        <p:spPr bwMode="auto">
          <a:xfrm>
            <a:off x="3321707" y="5410438"/>
            <a:ext cx="4206" cy="5689"/>
          </a:xfrm>
          <a:custGeom>
            <a:avLst/>
            <a:gdLst>
              <a:gd name="T0" fmla="*/ 1 w 3"/>
              <a:gd name="T1" fmla="*/ 4 h 4"/>
              <a:gd name="T2" fmla="*/ 2 w 3"/>
              <a:gd name="T3" fmla="*/ 4 h 4"/>
              <a:gd name="T4" fmla="*/ 2 w 3"/>
              <a:gd name="T5" fmla="*/ 4 h 4"/>
              <a:gd name="T6" fmla="*/ 2 w 3"/>
              <a:gd name="T7" fmla="*/ 3 h 4"/>
              <a:gd name="T8" fmla="*/ 3 w 3"/>
              <a:gd name="T9" fmla="*/ 2 h 4"/>
              <a:gd name="T10" fmla="*/ 3 w 3"/>
              <a:gd name="T11" fmla="*/ 1 h 4"/>
              <a:gd name="T12" fmla="*/ 3 w 3"/>
              <a:gd name="T13" fmla="*/ 1 h 4"/>
              <a:gd name="T14" fmla="*/ 2 w 3"/>
              <a:gd name="T15" fmla="*/ 0 h 4"/>
              <a:gd name="T16" fmla="*/ 2 w 3"/>
              <a:gd name="T17" fmla="*/ 0 h 4"/>
              <a:gd name="T18" fmla="*/ 1 w 3"/>
              <a:gd name="T19" fmla="*/ 0 h 4"/>
              <a:gd name="T20" fmla="*/ 1 w 3"/>
              <a:gd name="T21" fmla="*/ 0 h 4"/>
              <a:gd name="T22" fmla="*/ 0 w 3"/>
              <a:gd name="T23" fmla="*/ 1 h 4"/>
              <a:gd name="T24" fmla="*/ 0 w 3"/>
              <a:gd name="T25" fmla="*/ 2 h 4"/>
              <a:gd name="T26" fmla="*/ 0 w 3"/>
              <a:gd name="T27" fmla="*/ 3 h 4"/>
              <a:gd name="T28" fmla="*/ 0 w 3"/>
              <a:gd name="T29" fmla="*/ 3 h 4"/>
              <a:gd name="T30" fmla="*/ 1 w 3"/>
              <a:gd name="T31" fmla="*/ 4 h 4"/>
              <a:gd name="T32" fmla="*/ 1 w 3"/>
              <a:gd name="T3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" h="4">
                <a:moveTo>
                  <a:pt x="1" y="4"/>
                </a:moveTo>
                <a:lnTo>
                  <a:pt x="2" y="4"/>
                </a:lnTo>
                <a:lnTo>
                  <a:pt x="2" y="4"/>
                </a:lnTo>
                <a:lnTo>
                  <a:pt x="2" y="3"/>
                </a:lnTo>
                <a:lnTo>
                  <a:pt x="3" y="2"/>
                </a:lnTo>
                <a:lnTo>
                  <a:pt x="3" y="1"/>
                </a:lnTo>
                <a:lnTo>
                  <a:pt x="3" y="1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0" y="1"/>
                </a:lnTo>
                <a:lnTo>
                  <a:pt x="0" y="2"/>
                </a:lnTo>
                <a:lnTo>
                  <a:pt x="0" y="3"/>
                </a:lnTo>
                <a:lnTo>
                  <a:pt x="0" y="3"/>
                </a:lnTo>
                <a:lnTo>
                  <a:pt x="1" y="4"/>
                </a:lnTo>
                <a:lnTo>
                  <a:pt x="1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05" name="Freeform 1215"/>
          <p:cNvSpPr>
            <a:spLocks/>
          </p:cNvSpPr>
          <p:nvPr/>
        </p:nvSpPr>
        <p:spPr bwMode="auto">
          <a:xfrm>
            <a:off x="3335726" y="5410438"/>
            <a:ext cx="2804" cy="7111"/>
          </a:xfrm>
          <a:custGeom>
            <a:avLst/>
            <a:gdLst>
              <a:gd name="T0" fmla="*/ 1 w 2"/>
              <a:gd name="T1" fmla="*/ 5 h 5"/>
              <a:gd name="T2" fmla="*/ 1 w 2"/>
              <a:gd name="T3" fmla="*/ 5 h 5"/>
              <a:gd name="T4" fmla="*/ 2 w 2"/>
              <a:gd name="T5" fmla="*/ 4 h 5"/>
              <a:gd name="T6" fmla="*/ 2 w 2"/>
              <a:gd name="T7" fmla="*/ 3 h 5"/>
              <a:gd name="T8" fmla="*/ 2 w 2"/>
              <a:gd name="T9" fmla="*/ 2 h 5"/>
              <a:gd name="T10" fmla="*/ 2 w 2"/>
              <a:gd name="T11" fmla="*/ 2 h 5"/>
              <a:gd name="T12" fmla="*/ 2 w 2"/>
              <a:gd name="T13" fmla="*/ 1 h 5"/>
              <a:gd name="T14" fmla="*/ 2 w 2"/>
              <a:gd name="T15" fmla="*/ 0 h 5"/>
              <a:gd name="T16" fmla="*/ 1 w 2"/>
              <a:gd name="T17" fmla="*/ 0 h 5"/>
              <a:gd name="T18" fmla="*/ 1 w 2"/>
              <a:gd name="T19" fmla="*/ 0 h 5"/>
              <a:gd name="T20" fmla="*/ 0 w 2"/>
              <a:gd name="T21" fmla="*/ 0 h 5"/>
              <a:gd name="T22" fmla="*/ 0 w 2"/>
              <a:gd name="T23" fmla="*/ 1 h 5"/>
              <a:gd name="T24" fmla="*/ 0 w 2"/>
              <a:gd name="T25" fmla="*/ 2 h 5"/>
              <a:gd name="T26" fmla="*/ 0 w 2"/>
              <a:gd name="T27" fmla="*/ 3 h 5"/>
              <a:gd name="T28" fmla="*/ 0 w 2"/>
              <a:gd name="T29" fmla="*/ 4 h 5"/>
              <a:gd name="T30" fmla="*/ 0 w 2"/>
              <a:gd name="T31" fmla="*/ 4 h 5"/>
              <a:gd name="T32" fmla="*/ 1 w 2"/>
              <a:gd name="T33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" h="5">
                <a:moveTo>
                  <a:pt x="1" y="5"/>
                </a:moveTo>
                <a:lnTo>
                  <a:pt x="1" y="5"/>
                </a:lnTo>
                <a:lnTo>
                  <a:pt x="2" y="4"/>
                </a:lnTo>
                <a:lnTo>
                  <a:pt x="2" y="3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1"/>
                </a:lnTo>
                <a:lnTo>
                  <a:pt x="0" y="2"/>
                </a:lnTo>
                <a:lnTo>
                  <a:pt x="0" y="3"/>
                </a:lnTo>
                <a:lnTo>
                  <a:pt x="0" y="4"/>
                </a:lnTo>
                <a:lnTo>
                  <a:pt x="0" y="4"/>
                </a:lnTo>
                <a:lnTo>
                  <a:pt x="1" y="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06" name="Freeform 1217"/>
          <p:cNvSpPr>
            <a:spLocks/>
          </p:cNvSpPr>
          <p:nvPr/>
        </p:nvSpPr>
        <p:spPr bwMode="auto">
          <a:xfrm>
            <a:off x="3637135" y="5418971"/>
            <a:ext cx="16823" cy="18489"/>
          </a:xfrm>
          <a:custGeom>
            <a:avLst/>
            <a:gdLst>
              <a:gd name="T0" fmla="*/ 6 w 12"/>
              <a:gd name="T1" fmla="*/ 13 h 13"/>
              <a:gd name="T2" fmla="*/ 7 w 12"/>
              <a:gd name="T3" fmla="*/ 13 h 13"/>
              <a:gd name="T4" fmla="*/ 9 w 12"/>
              <a:gd name="T5" fmla="*/ 12 h 13"/>
              <a:gd name="T6" fmla="*/ 10 w 12"/>
              <a:gd name="T7" fmla="*/ 12 h 13"/>
              <a:gd name="T8" fmla="*/ 10 w 12"/>
              <a:gd name="T9" fmla="*/ 11 h 13"/>
              <a:gd name="T10" fmla="*/ 11 w 12"/>
              <a:gd name="T11" fmla="*/ 10 h 13"/>
              <a:gd name="T12" fmla="*/ 12 w 12"/>
              <a:gd name="T13" fmla="*/ 9 h 13"/>
              <a:gd name="T14" fmla="*/ 12 w 12"/>
              <a:gd name="T15" fmla="*/ 8 h 13"/>
              <a:gd name="T16" fmla="*/ 12 w 12"/>
              <a:gd name="T17" fmla="*/ 6 h 13"/>
              <a:gd name="T18" fmla="*/ 12 w 12"/>
              <a:gd name="T19" fmla="*/ 5 h 13"/>
              <a:gd name="T20" fmla="*/ 12 w 12"/>
              <a:gd name="T21" fmla="*/ 4 h 13"/>
              <a:gd name="T22" fmla="*/ 11 w 12"/>
              <a:gd name="T23" fmla="*/ 3 h 13"/>
              <a:gd name="T24" fmla="*/ 10 w 12"/>
              <a:gd name="T25" fmla="*/ 2 h 13"/>
              <a:gd name="T26" fmla="*/ 10 w 12"/>
              <a:gd name="T27" fmla="*/ 1 h 13"/>
              <a:gd name="T28" fmla="*/ 9 w 12"/>
              <a:gd name="T29" fmla="*/ 1 h 13"/>
              <a:gd name="T30" fmla="*/ 7 w 12"/>
              <a:gd name="T31" fmla="*/ 0 h 13"/>
              <a:gd name="T32" fmla="*/ 6 w 12"/>
              <a:gd name="T33" fmla="*/ 0 h 13"/>
              <a:gd name="T34" fmla="*/ 5 w 12"/>
              <a:gd name="T35" fmla="*/ 0 h 13"/>
              <a:gd name="T36" fmla="*/ 4 w 12"/>
              <a:gd name="T37" fmla="*/ 1 h 13"/>
              <a:gd name="T38" fmla="*/ 3 w 12"/>
              <a:gd name="T39" fmla="*/ 1 h 13"/>
              <a:gd name="T40" fmla="*/ 2 w 12"/>
              <a:gd name="T41" fmla="*/ 2 h 13"/>
              <a:gd name="T42" fmla="*/ 1 w 12"/>
              <a:gd name="T43" fmla="*/ 3 h 13"/>
              <a:gd name="T44" fmla="*/ 1 w 12"/>
              <a:gd name="T45" fmla="*/ 4 h 13"/>
              <a:gd name="T46" fmla="*/ 1 w 12"/>
              <a:gd name="T47" fmla="*/ 5 h 13"/>
              <a:gd name="T48" fmla="*/ 0 w 12"/>
              <a:gd name="T49" fmla="*/ 6 h 13"/>
              <a:gd name="T50" fmla="*/ 1 w 12"/>
              <a:gd name="T51" fmla="*/ 8 h 13"/>
              <a:gd name="T52" fmla="*/ 1 w 12"/>
              <a:gd name="T53" fmla="*/ 9 h 13"/>
              <a:gd name="T54" fmla="*/ 1 w 12"/>
              <a:gd name="T55" fmla="*/ 10 h 13"/>
              <a:gd name="T56" fmla="*/ 2 w 12"/>
              <a:gd name="T57" fmla="*/ 11 h 13"/>
              <a:gd name="T58" fmla="*/ 3 w 12"/>
              <a:gd name="T59" fmla="*/ 12 h 13"/>
              <a:gd name="T60" fmla="*/ 4 w 12"/>
              <a:gd name="T61" fmla="*/ 12 h 13"/>
              <a:gd name="T62" fmla="*/ 5 w 12"/>
              <a:gd name="T63" fmla="*/ 13 h 13"/>
              <a:gd name="T64" fmla="*/ 6 w 12"/>
              <a:gd name="T65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" h="13">
                <a:moveTo>
                  <a:pt x="6" y="13"/>
                </a:moveTo>
                <a:lnTo>
                  <a:pt x="7" y="13"/>
                </a:lnTo>
                <a:lnTo>
                  <a:pt x="9" y="12"/>
                </a:lnTo>
                <a:lnTo>
                  <a:pt x="10" y="12"/>
                </a:lnTo>
                <a:lnTo>
                  <a:pt x="10" y="11"/>
                </a:lnTo>
                <a:lnTo>
                  <a:pt x="11" y="10"/>
                </a:lnTo>
                <a:lnTo>
                  <a:pt x="12" y="9"/>
                </a:lnTo>
                <a:lnTo>
                  <a:pt x="12" y="8"/>
                </a:lnTo>
                <a:lnTo>
                  <a:pt x="12" y="6"/>
                </a:lnTo>
                <a:lnTo>
                  <a:pt x="12" y="5"/>
                </a:lnTo>
                <a:lnTo>
                  <a:pt x="12" y="4"/>
                </a:lnTo>
                <a:lnTo>
                  <a:pt x="11" y="3"/>
                </a:lnTo>
                <a:lnTo>
                  <a:pt x="10" y="2"/>
                </a:lnTo>
                <a:lnTo>
                  <a:pt x="10" y="1"/>
                </a:lnTo>
                <a:lnTo>
                  <a:pt x="9" y="1"/>
                </a:lnTo>
                <a:lnTo>
                  <a:pt x="7" y="0"/>
                </a:lnTo>
                <a:lnTo>
                  <a:pt x="6" y="0"/>
                </a:lnTo>
                <a:lnTo>
                  <a:pt x="5" y="0"/>
                </a:lnTo>
                <a:lnTo>
                  <a:pt x="4" y="1"/>
                </a:lnTo>
                <a:lnTo>
                  <a:pt x="3" y="1"/>
                </a:lnTo>
                <a:lnTo>
                  <a:pt x="2" y="2"/>
                </a:lnTo>
                <a:lnTo>
                  <a:pt x="1" y="3"/>
                </a:lnTo>
                <a:lnTo>
                  <a:pt x="1" y="4"/>
                </a:lnTo>
                <a:lnTo>
                  <a:pt x="1" y="5"/>
                </a:lnTo>
                <a:lnTo>
                  <a:pt x="0" y="6"/>
                </a:lnTo>
                <a:lnTo>
                  <a:pt x="1" y="8"/>
                </a:lnTo>
                <a:lnTo>
                  <a:pt x="1" y="9"/>
                </a:lnTo>
                <a:lnTo>
                  <a:pt x="1" y="10"/>
                </a:lnTo>
                <a:lnTo>
                  <a:pt x="2" y="11"/>
                </a:lnTo>
                <a:lnTo>
                  <a:pt x="3" y="12"/>
                </a:lnTo>
                <a:lnTo>
                  <a:pt x="4" y="12"/>
                </a:lnTo>
                <a:lnTo>
                  <a:pt x="5" y="13"/>
                </a:lnTo>
                <a:lnTo>
                  <a:pt x="6" y="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07" name="Freeform 1218"/>
          <p:cNvSpPr>
            <a:spLocks/>
          </p:cNvSpPr>
          <p:nvPr/>
        </p:nvSpPr>
        <p:spPr bwMode="auto">
          <a:xfrm>
            <a:off x="3477317" y="5377727"/>
            <a:ext cx="91124" cy="12800"/>
          </a:xfrm>
          <a:custGeom>
            <a:avLst/>
            <a:gdLst>
              <a:gd name="T0" fmla="*/ 65 w 65"/>
              <a:gd name="T1" fmla="*/ 8 h 9"/>
              <a:gd name="T2" fmla="*/ 32 w 65"/>
              <a:gd name="T3" fmla="*/ 0 h 9"/>
              <a:gd name="T4" fmla="*/ 0 w 65"/>
              <a:gd name="T5" fmla="*/ 8 h 9"/>
              <a:gd name="T6" fmla="*/ 0 w 65"/>
              <a:gd name="T7" fmla="*/ 9 h 9"/>
              <a:gd name="T8" fmla="*/ 32 w 65"/>
              <a:gd name="T9" fmla="*/ 1 h 9"/>
              <a:gd name="T10" fmla="*/ 64 w 65"/>
              <a:gd name="T11" fmla="*/ 9 h 9"/>
              <a:gd name="T12" fmla="*/ 65 w 65"/>
              <a:gd name="T13" fmla="*/ 8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5" h="9">
                <a:moveTo>
                  <a:pt x="65" y="8"/>
                </a:moveTo>
                <a:lnTo>
                  <a:pt x="32" y="0"/>
                </a:lnTo>
                <a:lnTo>
                  <a:pt x="0" y="8"/>
                </a:lnTo>
                <a:lnTo>
                  <a:pt x="0" y="9"/>
                </a:lnTo>
                <a:lnTo>
                  <a:pt x="32" y="1"/>
                </a:lnTo>
                <a:lnTo>
                  <a:pt x="64" y="9"/>
                </a:lnTo>
                <a:lnTo>
                  <a:pt x="65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08" name="Rectangle 1219"/>
          <p:cNvSpPr>
            <a:spLocks noChangeArrowheads="1"/>
          </p:cNvSpPr>
          <p:nvPr/>
        </p:nvSpPr>
        <p:spPr bwMode="auto">
          <a:xfrm>
            <a:off x="3471710" y="5394794"/>
            <a:ext cx="105143" cy="115199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09" name="Rectangle 1220"/>
          <p:cNvSpPr>
            <a:spLocks noChangeArrowheads="1"/>
          </p:cNvSpPr>
          <p:nvPr/>
        </p:nvSpPr>
        <p:spPr bwMode="auto">
          <a:xfrm>
            <a:off x="3473112" y="5397638"/>
            <a:ext cx="102339" cy="110933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10" name="Rectangle 1221"/>
          <p:cNvSpPr>
            <a:spLocks noChangeArrowheads="1"/>
          </p:cNvSpPr>
          <p:nvPr/>
        </p:nvSpPr>
        <p:spPr bwMode="auto">
          <a:xfrm>
            <a:off x="3482925" y="5500037"/>
            <a:ext cx="15421" cy="426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11" name="Rectangle 1222"/>
          <p:cNvSpPr>
            <a:spLocks noChangeArrowheads="1"/>
          </p:cNvSpPr>
          <p:nvPr/>
        </p:nvSpPr>
        <p:spPr bwMode="auto">
          <a:xfrm>
            <a:off x="3508159" y="5500037"/>
            <a:ext cx="14019" cy="426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12" name="Rectangle 1223"/>
          <p:cNvSpPr>
            <a:spLocks noChangeArrowheads="1"/>
          </p:cNvSpPr>
          <p:nvPr/>
        </p:nvSpPr>
        <p:spPr bwMode="auto">
          <a:xfrm>
            <a:off x="3533394" y="5500037"/>
            <a:ext cx="14019" cy="426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13" name="Rectangle 1224"/>
          <p:cNvSpPr>
            <a:spLocks noChangeArrowheads="1"/>
          </p:cNvSpPr>
          <p:nvPr/>
        </p:nvSpPr>
        <p:spPr bwMode="auto">
          <a:xfrm>
            <a:off x="3558628" y="5500037"/>
            <a:ext cx="14019" cy="426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14" name="Rectangle 1225"/>
          <p:cNvSpPr>
            <a:spLocks noChangeArrowheads="1"/>
          </p:cNvSpPr>
          <p:nvPr/>
        </p:nvSpPr>
        <p:spPr bwMode="auto">
          <a:xfrm>
            <a:off x="3482925" y="5494349"/>
            <a:ext cx="89722" cy="142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15" name="Rectangle 1226"/>
          <p:cNvSpPr>
            <a:spLocks noChangeArrowheads="1"/>
          </p:cNvSpPr>
          <p:nvPr/>
        </p:nvSpPr>
        <p:spPr bwMode="auto">
          <a:xfrm>
            <a:off x="3475915" y="5491504"/>
            <a:ext cx="5608" cy="426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16" name="Rectangle 1227"/>
          <p:cNvSpPr>
            <a:spLocks noChangeArrowheads="1"/>
          </p:cNvSpPr>
          <p:nvPr/>
        </p:nvSpPr>
        <p:spPr bwMode="auto">
          <a:xfrm>
            <a:off x="3482925" y="5467327"/>
            <a:ext cx="89722" cy="2844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17" name="Rectangle 1228"/>
          <p:cNvSpPr>
            <a:spLocks noChangeArrowheads="1"/>
          </p:cNvSpPr>
          <p:nvPr/>
        </p:nvSpPr>
        <p:spPr bwMode="auto">
          <a:xfrm>
            <a:off x="3475915" y="5465904"/>
            <a:ext cx="5608" cy="426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18" name="Rectangle 1229"/>
          <p:cNvSpPr>
            <a:spLocks noChangeArrowheads="1"/>
          </p:cNvSpPr>
          <p:nvPr/>
        </p:nvSpPr>
        <p:spPr bwMode="auto">
          <a:xfrm>
            <a:off x="3482925" y="5441727"/>
            <a:ext cx="89722" cy="142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19" name="Rectangle 1230"/>
          <p:cNvSpPr>
            <a:spLocks noChangeArrowheads="1"/>
          </p:cNvSpPr>
          <p:nvPr/>
        </p:nvSpPr>
        <p:spPr bwMode="auto">
          <a:xfrm>
            <a:off x="3475915" y="5438882"/>
            <a:ext cx="5608" cy="426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20" name="Rectangle 1231"/>
          <p:cNvSpPr>
            <a:spLocks noChangeArrowheads="1"/>
          </p:cNvSpPr>
          <p:nvPr/>
        </p:nvSpPr>
        <p:spPr bwMode="auto">
          <a:xfrm>
            <a:off x="3482925" y="5416127"/>
            <a:ext cx="89722" cy="142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21" name="Rectangle 1232"/>
          <p:cNvSpPr>
            <a:spLocks noChangeArrowheads="1"/>
          </p:cNvSpPr>
          <p:nvPr/>
        </p:nvSpPr>
        <p:spPr bwMode="auto">
          <a:xfrm>
            <a:off x="3475915" y="5413283"/>
            <a:ext cx="5608" cy="426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22" name="Rectangle 1233"/>
          <p:cNvSpPr>
            <a:spLocks noChangeArrowheads="1"/>
          </p:cNvSpPr>
          <p:nvPr/>
        </p:nvSpPr>
        <p:spPr bwMode="auto">
          <a:xfrm>
            <a:off x="3487131" y="5428927"/>
            <a:ext cx="8411" cy="66844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23" name="Rectangle 1234"/>
          <p:cNvSpPr>
            <a:spLocks noChangeArrowheads="1"/>
          </p:cNvSpPr>
          <p:nvPr/>
        </p:nvSpPr>
        <p:spPr bwMode="auto">
          <a:xfrm>
            <a:off x="3488533" y="5431771"/>
            <a:ext cx="4206" cy="62577"/>
          </a:xfrm>
          <a:prstGeom prst="rect">
            <a:avLst/>
          </a:prstGeom>
          <a:solidFill>
            <a:srgbClr val="FF2D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24" name="Rectangle 1235"/>
          <p:cNvSpPr>
            <a:spLocks noChangeArrowheads="1"/>
          </p:cNvSpPr>
          <p:nvPr/>
        </p:nvSpPr>
        <p:spPr bwMode="auto">
          <a:xfrm>
            <a:off x="3510963" y="5450260"/>
            <a:ext cx="8411" cy="45511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25" name="Rectangle 1236"/>
          <p:cNvSpPr>
            <a:spLocks noChangeArrowheads="1"/>
          </p:cNvSpPr>
          <p:nvPr/>
        </p:nvSpPr>
        <p:spPr bwMode="auto">
          <a:xfrm>
            <a:off x="3512365" y="5453104"/>
            <a:ext cx="5608" cy="41244"/>
          </a:xfrm>
          <a:prstGeom prst="rect">
            <a:avLst/>
          </a:prstGeom>
          <a:solidFill>
            <a:srgbClr val="B25B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26" name="Rectangle 1237"/>
          <p:cNvSpPr>
            <a:spLocks noChangeArrowheads="1"/>
          </p:cNvSpPr>
          <p:nvPr/>
        </p:nvSpPr>
        <p:spPr bwMode="auto">
          <a:xfrm>
            <a:off x="3536198" y="5461638"/>
            <a:ext cx="8411" cy="3413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27" name="Rectangle 1238"/>
          <p:cNvSpPr>
            <a:spLocks noChangeArrowheads="1"/>
          </p:cNvSpPr>
          <p:nvPr/>
        </p:nvSpPr>
        <p:spPr bwMode="auto">
          <a:xfrm>
            <a:off x="3537599" y="5464482"/>
            <a:ext cx="4206" cy="29866"/>
          </a:xfrm>
          <a:prstGeom prst="rect">
            <a:avLst/>
          </a:prstGeom>
          <a:solidFill>
            <a:srgbClr val="FFAF7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28" name="Rectangle 1239"/>
          <p:cNvSpPr>
            <a:spLocks noChangeArrowheads="1"/>
          </p:cNvSpPr>
          <p:nvPr/>
        </p:nvSpPr>
        <p:spPr bwMode="auto">
          <a:xfrm>
            <a:off x="3561432" y="5420394"/>
            <a:ext cx="8411" cy="7537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29" name="Rectangle 1240"/>
          <p:cNvSpPr>
            <a:spLocks noChangeArrowheads="1"/>
          </p:cNvSpPr>
          <p:nvPr/>
        </p:nvSpPr>
        <p:spPr bwMode="auto">
          <a:xfrm>
            <a:off x="3562834" y="5421816"/>
            <a:ext cx="4206" cy="72533"/>
          </a:xfrm>
          <a:prstGeom prst="rect">
            <a:avLst/>
          </a:prstGeom>
          <a:solidFill>
            <a:srgbClr val="FF66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30" name="Rectangle 1241"/>
          <p:cNvSpPr>
            <a:spLocks noChangeArrowheads="1"/>
          </p:cNvSpPr>
          <p:nvPr/>
        </p:nvSpPr>
        <p:spPr bwMode="auto">
          <a:xfrm>
            <a:off x="3467504" y="5508571"/>
            <a:ext cx="113555" cy="853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31" name="Rectangle 1242"/>
          <p:cNvSpPr>
            <a:spLocks noChangeArrowheads="1"/>
          </p:cNvSpPr>
          <p:nvPr/>
        </p:nvSpPr>
        <p:spPr bwMode="auto">
          <a:xfrm>
            <a:off x="3470308" y="5509993"/>
            <a:ext cx="107947" cy="5689"/>
          </a:xfrm>
          <a:prstGeom prst="rect">
            <a:avLst/>
          </a:pr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32" name="Rectangle 1243"/>
          <p:cNvSpPr>
            <a:spLocks noChangeArrowheads="1"/>
          </p:cNvSpPr>
          <p:nvPr/>
        </p:nvSpPr>
        <p:spPr bwMode="auto">
          <a:xfrm>
            <a:off x="3467504" y="5387683"/>
            <a:ext cx="113555" cy="995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33" name="Rectangle 1244"/>
          <p:cNvSpPr>
            <a:spLocks noChangeArrowheads="1"/>
          </p:cNvSpPr>
          <p:nvPr/>
        </p:nvSpPr>
        <p:spPr bwMode="auto">
          <a:xfrm>
            <a:off x="3468906" y="5390527"/>
            <a:ext cx="109349" cy="4267"/>
          </a:xfrm>
          <a:prstGeom prst="rect">
            <a:avLst/>
          </a:pr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34" name="Freeform 1245"/>
          <p:cNvSpPr>
            <a:spLocks/>
          </p:cNvSpPr>
          <p:nvPr/>
        </p:nvSpPr>
        <p:spPr bwMode="auto">
          <a:xfrm>
            <a:off x="3517973" y="5376305"/>
            <a:ext cx="8411" cy="7111"/>
          </a:xfrm>
          <a:custGeom>
            <a:avLst/>
            <a:gdLst>
              <a:gd name="T0" fmla="*/ 3 w 6"/>
              <a:gd name="T1" fmla="*/ 5 h 5"/>
              <a:gd name="T2" fmla="*/ 4 w 6"/>
              <a:gd name="T3" fmla="*/ 5 h 5"/>
              <a:gd name="T4" fmla="*/ 4 w 6"/>
              <a:gd name="T5" fmla="*/ 5 h 5"/>
              <a:gd name="T6" fmla="*/ 5 w 6"/>
              <a:gd name="T7" fmla="*/ 5 h 5"/>
              <a:gd name="T8" fmla="*/ 5 w 6"/>
              <a:gd name="T9" fmla="*/ 4 h 5"/>
              <a:gd name="T10" fmla="*/ 5 w 6"/>
              <a:gd name="T11" fmla="*/ 4 h 5"/>
              <a:gd name="T12" fmla="*/ 6 w 6"/>
              <a:gd name="T13" fmla="*/ 3 h 5"/>
              <a:gd name="T14" fmla="*/ 6 w 6"/>
              <a:gd name="T15" fmla="*/ 3 h 5"/>
              <a:gd name="T16" fmla="*/ 6 w 6"/>
              <a:gd name="T17" fmla="*/ 2 h 5"/>
              <a:gd name="T18" fmla="*/ 6 w 6"/>
              <a:gd name="T19" fmla="*/ 2 h 5"/>
              <a:gd name="T20" fmla="*/ 6 w 6"/>
              <a:gd name="T21" fmla="*/ 1 h 5"/>
              <a:gd name="T22" fmla="*/ 5 w 6"/>
              <a:gd name="T23" fmla="*/ 1 h 5"/>
              <a:gd name="T24" fmla="*/ 5 w 6"/>
              <a:gd name="T25" fmla="*/ 0 h 5"/>
              <a:gd name="T26" fmla="*/ 5 w 6"/>
              <a:gd name="T27" fmla="*/ 0 h 5"/>
              <a:gd name="T28" fmla="*/ 4 w 6"/>
              <a:gd name="T29" fmla="*/ 0 h 5"/>
              <a:gd name="T30" fmla="*/ 4 w 6"/>
              <a:gd name="T31" fmla="*/ 0 h 5"/>
              <a:gd name="T32" fmla="*/ 3 w 6"/>
              <a:gd name="T33" fmla="*/ 0 h 5"/>
              <a:gd name="T34" fmla="*/ 3 w 6"/>
              <a:gd name="T35" fmla="*/ 0 h 5"/>
              <a:gd name="T36" fmla="*/ 2 w 6"/>
              <a:gd name="T37" fmla="*/ 0 h 5"/>
              <a:gd name="T38" fmla="*/ 2 w 6"/>
              <a:gd name="T39" fmla="*/ 0 h 5"/>
              <a:gd name="T40" fmla="*/ 1 w 6"/>
              <a:gd name="T41" fmla="*/ 0 h 5"/>
              <a:gd name="T42" fmla="*/ 1 w 6"/>
              <a:gd name="T43" fmla="*/ 1 h 5"/>
              <a:gd name="T44" fmla="*/ 1 w 6"/>
              <a:gd name="T45" fmla="*/ 1 h 5"/>
              <a:gd name="T46" fmla="*/ 1 w 6"/>
              <a:gd name="T47" fmla="*/ 2 h 5"/>
              <a:gd name="T48" fmla="*/ 0 w 6"/>
              <a:gd name="T49" fmla="*/ 2 h 5"/>
              <a:gd name="T50" fmla="*/ 1 w 6"/>
              <a:gd name="T51" fmla="*/ 3 h 5"/>
              <a:gd name="T52" fmla="*/ 1 w 6"/>
              <a:gd name="T53" fmla="*/ 3 h 5"/>
              <a:gd name="T54" fmla="*/ 1 w 6"/>
              <a:gd name="T55" fmla="*/ 4 h 5"/>
              <a:gd name="T56" fmla="*/ 1 w 6"/>
              <a:gd name="T57" fmla="*/ 4 h 5"/>
              <a:gd name="T58" fmla="*/ 2 w 6"/>
              <a:gd name="T59" fmla="*/ 5 h 5"/>
              <a:gd name="T60" fmla="*/ 2 w 6"/>
              <a:gd name="T61" fmla="*/ 5 h 5"/>
              <a:gd name="T62" fmla="*/ 3 w 6"/>
              <a:gd name="T63" fmla="*/ 5 h 5"/>
              <a:gd name="T64" fmla="*/ 3 w 6"/>
              <a:gd name="T65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" h="5">
                <a:moveTo>
                  <a:pt x="3" y="5"/>
                </a:moveTo>
                <a:lnTo>
                  <a:pt x="4" y="5"/>
                </a:lnTo>
                <a:lnTo>
                  <a:pt x="4" y="5"/>
                </a:lnTo>
                <a:lnTo>
                  <a:pt x="5" y="5"/>
                </a:lnTo>
                <a:lnTo>
                  <a:pt x="5" y="4"/>
                </a:lnTo>
                <a:lnTo>
                  <a:pt x="5" y="4"/>
                </a:lnTo>
                <a:lnTo>
                  <a:pt x="6" y="3"/>
                </a:lnTo>
                <a:lnTo>
                  <a:pt x="6" y="3"/>
                </a:lnTo>
                <a:lnTo>
                  <a:pt x="6" y="2"/>
                </a:lnTo>
                <a:lnTo>
                  <a:pt x="6" y="2"/>
                </a:lnTo>
                <a:lnTo>
                  <a:pt x="6" y="1"/>
                </a:lnTo>
                <a:lnTo>
                  <a:pt x="5" y="1"/>
                </a:lnTo>
                <a:lnTo>
                  <a:pt x="5" y="0"/>
                </a:lnTo>
                <a:lnTo>
                  <a:pt x="5" y="0"/>
                </a:lnTo>
                <a:lnTo>
                  <a:pt x="4" y="0"/>
                </a:lnTo>
                <a:lnTo>
                  <a:pt x="4" y="0"/>
                </a:lnTo>
                <a:lnTo>
                  <a:pt x="3" y="0"/>
                </a:lnTo>
                <a:lnTo>
                  <a:pt x="3" y="0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1"/>
                </a:lnTo>
                <a:lnTo>
                  <a:pt x="1" y="1"/>
                </a:lnTo>
                <a:lnTo>
                  <a:pt x="1" y="2"/>
                </a:lnTo>
                <a:lnTo>
                  <a:pt x="0" y="2"/>
                </a:lnTo>
                <a:lnTo>
                  <a:pt x="1" y="3"/>
                </a:lnTo>
                <a:lnTo>
                  <a:pt x="1" y="3"/>
                </a:lnTo>
                <a:lnTo>
                  <a:pt x="1" y="4"/>
                </a:lnTo>
                <a:lnTo>
                  <a:pt x="1" y="4"/>
                </a:lnTo>
                <a:lnTo>
                  <a:pt x="2" y="5"/>
                </a:lnTo>
                <a:lnTo>
                  <a:pt x="2" y="5"/>
                </a:lnTo>
                <a:lnTo>
                  <a:pt x="3" y="5"/>
                </a:lnTo>
                <a:lnTo>
                  <a:pt x="3" y="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35" name="Freeform 1246"/>
          <p:cNvSpPr>
            <a:spLocks/>
          </p:cNvSpPr>
          <p:nvPr/>
        </p:nvSpPr>
        <p:spPr bwMode="auto">
          <a:xfrm>
            <a:off x="3519375" y="5376305"/>
            <a:ext cx="5608" cy="5689"/>
          </a:xfrm>
          <a:custGeom>
            <a:avLst/>
            <a:gdLst>
              <a:gd name="T0" fmla="*/ 2 w 4"/>
              <a:gd name="T1" fmla="*/ 4 h 4"/>
              <a:gd name="T2" fmla="*/ 3 w 4"/>
              <a:gd name="T3" fmla="*/ 4 h 4"/>
              <a:gd name="T4" fmla="*/ 3 w 4"/>
              <a:gd name="T5" fmla="*/ 3 h 4"/>
              <a:gd name="T6" fmla="*/ 4 w 4"/>
              <a:gd name="T7" fmla="*/ 3 h 4"/>
              <a:gd name="T8" fmla="*/ 4 w 4"/>
              <a:gd name="T9" fmla="*/ 2 h 4"/>
              <a:gd name="T10" fmla="*/ 4 w 4"/>
              <a:gd name="T11" fmla="*/ 2 h 4"/>
              <a:gd name="T12" fmla="*/ 3 w 4"/>
              <a:gd name="T13" fmla="*/ 1 h 4"/>
              <a:gd name="T14" fmla="*/ 3 w 4"/>
              <a:gd name="T15" fmla="*/ 1 h 4"/>
              <a:gd name="T16" fmla="*/ 2 w 4"/>
              <a:gd name="T17" fmla="*/ 0 h 4"/>
              <a:gd name="T18" fmla="*/ 1 w 4"/>
              <a:gd name="T19" fmla="*/ 1 h 4"/>
              <a:gd name="T20" fmla="*/ 1 w 4"/>
              <a:gd name="T21" fmla="*/ 1 h 4"/>
              <a:gd name="T22" fmla="*/ 1 w 4"/>
              <a:gd name="T23" fmla="*/ 2 h 4"/>
              <a:gd name="T24" fmla="*/ 0 w 4"/>
              <a:gd name="T25" fmla="*/ 2 h 4"/>
              <a:gd name="T26" fmla="*/ 1 w 4"/>
              <a:gd name="T27" fmla="*/ 3 h 4"/>
              <a:gd name="T28" fmla="*/ 1 w 4"/>
              <a:gd name="T29" fmla="*/ 3 h 4"/>
              <a:gd name="T30" fmla="*/ 1 w 4"/>
              <a:gd name="T31" fmla="*/ 4 h 4"/>
              <a:gd name="T32" fmla="*/ 2 w 4"/>
              <a:gd name="T3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" h="4">
                <a:moveTo>
                  <a:pt x="2" y="4"/>
                </a:moveTo>
                <a:lnTo>
                  <a:pt x="3" y="4"/>
                </a:lnTo>
                <a:lnTo>
                  <a:pt x="3" y="3"/>
                </a:lnTo>
                <a:lnTo>
                  <a:pt x="4" y="3"/>
                </a:lnTo>
                <a:lnTo>
                  <a:pt x="4" y="2"/>
                </a:lnTo>
                <a:lnTo>
                  <a:pt x="4" y="2"/>
                </a:lnTo>
                <a:lnTo>
                  <a:pt x="3" y="1"/>
                </a:lnTo>
                <a:lnTo>
                  <a:pt x="3" y="1"/>
                </a:lnTo>
                <a:lnTo>
                  <a:pt x="2" y="0"/>
                </a:lnTo>
                <a:lnTo>
                  <a:pt x="1" y="1"/>
                </a:lnTo>
                <a:lnTo>
                  <a:pt x="1" y="1"/>
                </a:lnTo>
                <a:lnTo>
                  <a:pt x="1" y="2"/>
                </a:lnTo>
                <a:lnTo>
                  <a:pt x="0" y="2"/>
                </a:lnTo>
                <a:lnTo>
                  <a:pt x="1" y="3"/>
                </a:lnTo>
                <a:lnTo>
                  <a:pt x="1" y="3"/>
                </a:lnTo>
                <a:lnTo>
                  <a:pt x="1" y="4"/>
                </a:lnTo>
                <a:lnTo>
                  <a:pt x="2" y="4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36" name="Freeform 1247"/>
          <p:cNvSpPr>
            <a:spLocks/>
          </p:cNvSpPr>
          <p:nvPr/>
        </p:nvSpPr>
        <p:spPr bwMode="auto">
          <a:xfrm>
            <a:off x="3572647" y="5444571"/>
            <a:ext cx="95330" cy="112355"/>
          </a:xfrm>
          <a:custGeom>
            <a:avLst/>
            <a:gdLst>
              <a:gd name="T0" fmla="*/ 56 w 68"/>
              <a:gd name="T1" fmla="*/ 25 h 79"/>
              <a:gd name="T2" fmla="*/ 58 w 68"/>
              <a:gd name="T3" fmla="*/ 25 h 79"/>
              <a:gd name="T4" fmla="*/ 62 w 68"/>
              <a:gd name="T5" fmla="*/ 23 h 79"/>
              <a:gd name="T6" fmla="*/ 64 w 68"/>
              <a:gd name="T7" fmla="*/ 21 h 79"/>
              <a:gd name="T8" fmla="*/ 64 w 68"/>
              <a:gd name="T9" fmla="*/ 20 h 79"/>
              <a:gd name="T10" fmla="*/ 65 w 68"/>
              <a:gd name="T11" fmla="*/ 14 h 79"/>
              <a:gd name="T12" fmla="*/ 65 w 68"/>
              <a:gd name="T13" fmla="*/ 12 h 79"/>
              <a:gd name="T14" fmla="*/ 63 w 68"/>
              <a:gd name="T15" fmla="*/ 8 h 79"/>
              <a:gd name="T16" fmla="*/ 60 w 68"/>
              <a:gd name="T17" fmla="*/ 4 h 79"/>
              <a:gd name="T18" fmla="*/ 55 w 68"/>
              <a:gd name="T19" fmla="*/ 1 h 79"/>
              <a:gd name="T20" fmla="*/ 53 w 68"/>
              <a:gd name="T21" fmla="*/ 0 h 79"/>
              <a:gd name="T22" fmla="*/ 51 w 68"/>
              <a:gd name="T23" fmla="*/ 0 h 79"/>
              <a:gd name="T24" fmla="*/ 48 w 68"/>
              <a:gd name="T25" fmla="*/ 0 h 79"/>
              <a:gd name="T26" fmla="*/ 42 w 68"/>
              <a:gd name="T27" fmla="*/ 0 h 79"/>
              <a:gd name="T28" fmla="*/ 35 w 68"/>
              <a:gd name="T29" fmla="*/ 0 h 79"/>
              <a:gd name="T30" fmla="*/ 32 w 68"/>
              <a:gd name="T31" fmla="*/ 0 h 79"/>
              <a:gd name="T32" fmla="*/ 30 w 68"/>
              <a:gd name="T33" fmla="*/ 0 h 79"/>
              <a:gd name="T34" fmla="*/ 28 w 68"/>
              <a:gd name="T35" fmla="*/ 1 h 79"/>
              <a:gd name="T36" fmla="*/ 24 w 68"/>
              <a:gd name="T37" fmla="*/ 3 h 79"/>
              <a:gd name="T38" fmla="*/ 23 w 68"/>
              <a:gd name="T39" fmla="*/ 5 h 79"/>
              <a:gd name="T40" fmla="*/ 19 w 68"/>
              <a:gd name="T41" fmla="*/ 11 h 79"/>
              <a:gd name="T42" fmla="*/ 17 w 68"/>
              <a:gd name="T43" fmla="*/ 14 h 79"/>
              <a:gd name="T44" fmla="*/ 4 w 68"/>
              <a:gd name="T45" fmla="*/ 10 h 79"/>
              <a:gd name="T46" fmla="*/ 3 w 68"/>
              <a:gd name="T47" fmla="*/ 8 h 79"/>
              <a:gd name="T48" fmla="*/ 1 w 68"/>
              <a:gd name="T49" fmla="*/ 7 h 79"/>
              <a:gd name="T50" fmla="*/ 0 w 68"/>
              <a:gd name="T51" fmla="*/ 11 h 79"/>
              <a:gd name="T52" fmla="*/ 3 w 68"/>
              <a:gd name="T53" fmla="*/ 18 h 79"/>
              <a:gd name="T54" fmla="*/ 5 w 68"/>
              <a:gd name="T55" fmla="*/ 19 h 79"/>
              <a:gd name="T56" fmla="*/ 7 w 68"/>
              <a:gd name="T57" fmla="*/ 20 h 79"/>
              <a:gd name="T58" fmla="*/ 10 w 68"/>
              <a:gd name="T59" fmla="*/ 22 h 79"/>
              <a:gd name="T60" fmla="*/ 14 w 68"/>
              <a:gd name="T61" fmla="*/ 23 h 79"/>
              <a:gd name="T62" fmla="*/ 17 w 68"/>
              <a:gd name="T63" fmla="*/ 23 h 79"/>
              <a:gd name="T64" fmla="*/ 20 w 68"/>
              <a:gd name="T65" fmla="*/ 23 h 79"/>
              <a:gd name="T66" fmla="*/ 24 w 68"/>
              <a:gd name="T67" fmla="*/ 21 h 79"/>
              <a:gd name="T68" fmla="*/ 14 w 68"/>
              <a:gd name="T69" fmla="*/ 59 h 79"/>
              <a:gd name="T70" fmla="*/ 25 w 68"/>
              <a:gd name="T71" fmla="*/ 70 h 79"/>
              <a:gd name="T72" fmla="*/ 31 w 68"/>
              <a:gd name="T73" fmla="*/ 74 h 79"/>
              <a:gd name="T74" fmla="*/ 27 w 68"/>
              <a:gd name="T75" fmla="*/ 75 h 79"/>
              <a:gd name="T76" fmla="*/ 24 w 68"/>
              <a:gd name="T77" fmla="*/ 78 h 79"/>
              <a:gd name="T78" fmla="*/ 37 w 68"/>
              <a:gd name="T79" fmla="*/ 79 h 79"/>
              <a:gd name="T80" fmla="*/ 40 w 68"/>
              <a:gd name="T81" fmla="*/ 75 h 79"/>
              <a:gd name="T82" fmla="*/ 38 w 68"/>
              <a:gd name="T83" fmla="*/ 71 h 79"/>
              <a:gd name="T84" fmla="*/ 38 w 68"/>
              <a:gd name="T85" fmla="*/ 62 h 79"/>
              <a:gd name="T86" fmla="*/ 45 w 68"/>
              <a:gd name="T87" fmla="*/ 64 h 79"/>
              <a:gd name="T88" fmla="*/ 45 w 68"/>
              <a:gd name="T89" fmla="*/ 71 h 79"/>
              <a:gd name="T90" fmla="*/ 44 w 68"/>
              <a:gd name="T91" fmla="*/ 75 h 79"/>
              <a:gd name="T92" fmla="*/ 43 w 68"/>
              <a:gd name="T93" fmla="*/ 78 h 79"/>
              <a:gd name="T94" fmla="*/ 46 w 68"/>
              <a:gd name="T95" fmla="*/ 77 h 79"/>
              <a:gd name="T96" fmla="*/ 60 w 68"/>
              <a:gd name="T97" fmla="*/ 77 h 79"/>
              <a:gd name="T98" fmla="*/ 56 w 68"/>
              <a:gd name="T99" fmla="*/ 75 h 79"/>
              <a:gd name="T100" fmla="*/ 54 w 68"/>
              <a:gd name="T101" fmla="*/ 74 h 79"/>
              <a:gd name="T102" fmla="*/ 60 w 68"/>
              <a:gd name="T103" fmla="*/ 67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68" h="79">
                <a:moveTo>
                  <a:pt x="61" y="59"/>
                </a:moveTo>
                <a:lnTo>
                  <a:pt x="68" y="59"/>
                </a:lnTo>
                <a:lnTo>
                  <a:pt x="56" y="31"/>
                </a:lnTo>
                <a:lnTo>
                  <a:pt x="56" y="25"/>
                </a:lnTo>
                <a:lnTo>
                  <a:pt x="57" y="25"/>
                </a:lnTo>
                <a:lnTo>
                  <a:pt x="57" y="25"/>
                </a:lnTo>
                <a:lnTo>
                  <a:pt x="58" y="25"/>
                </a:lnTo>
                <a:lnTo>
                  <a:pt x="58" y="25"/>
                </a:lnTo>
                <a:lnTo>
                  <a:pt x="59" y="24"/>
                </a:lnTo>
                <a:lnTo>
                  <a:pt x="60" y="24"/>
                </a:lnTo>
                <a:lnTo>
                  <a:pt x="61" y="23"/>
                </a:lnTo>
                <a:lnTo>
                  <a:pt x="62" y="23"/>
                </a:lnTo>
                <a:lnTo>
                  <a:pt x="63" y="22"/>
                </a:lnTo>
                <a:lnTo>
                  <a:pt x="63" y="22"/>
                </a:lnTo>
                <a:lnTo>
                  <a:pt x="63" y="22"/>
                </a:lnTo>
                <a:lnTo>
                  <a:pt x="64" y="21"/>
                </a:lnTo>
                <a:lnTo>
                  <a:pt x="64" y="21"/>
                </a:lnTo>
                <a:lnTo>
                  <a:pt x="64" y="21"/>
                </a:lnTo>
                <a:lnTo>
                  <a:pt x="64" y="20"/>
                </a:lnTo>
                <a:lnTo>
                  <a:pt x="64" y="20"/>
                </a:lnTo>
                <a:lnTo>
                  <a:pt x="65" y="18"/>
                </a:lnTo>
                <a:lnTo>
                  <a:pt x="65" y="17"/>
                </a:lnTo>
                <a:lnTo>
                  <a:pt x="65" y="15"/>
                </a:lnTo>
                <a:lnTo>
                  <a:pt x="65" y="14"/>
                </a:lnTo>
                <a:lnTo>
                  <a:pt x="65" y="13"/>
                </a:lnTo>
                <a:lnTo>
                  <a:pt x="65" y="13"/>
                </a:lnTo>
                <a:lnTo>
                  <a:pt x="65" y="13"/>
                </a:lnTo>
                <a:lnTo>
                  <a:pt x="65" y="12"/>
                </a:lnTo>
                <a:lnTo>
                  <a:pt x="64" y="11"/>
                </a:lnTo>
                <a:lnTo>
                  <a:pt x="64" y="10"/>
                </a:lnTo>
                <a:lnTo>
                  <a:pt x="64" y="9"/>
                </a:lnTo>
                <a:lnTo>
                  <a:pt x="63" y="8"/>
                </a:lnTo>
                <a:lnTo>
                  <a:pt x="62" y="7"/>
                </a:lnTo>
                <a:lnTo>
                  <a:pt x="62" y="6"/>
                </a:lnTo>
                <a:lnTo>
                  <a:pt x="61" y="5"/>
                </a:lnTo>
                <a:lnTo>
                  <a:pt x="60" y="4"/>
                </a:lnTo>
                <a:lnTo>
                  <a:pt x="59" y="3"/>
                </a:lnTo>
                <a:lnTo>
                  <a:pt x="58" y="2"/>
                </a:lnTo>
                <a:lnTo>
                  <a:pt x="57" y="1"/>
                </a:lnTo>
                <a:lnTo>
                  <a:pt x="55" y="1"/>
                </a:lnTo>
                <a:lnTo>
                  <a:pt x="55" y="0"/>
                </a:lnTo>
                <a:lnTo>
                  <a:pt x="55" y="0"/>
                </a:lnTo>
                <a:lnTo>
                  <a:pt x="54" y="0"/>
                </a:lnTo>
                <a:lnTo>
                  <a:pt x="53" y="0"/>
                </a:lnTo>
                <a:lnTo>
                  <a:pt x="53" y="0"/>
                </a:lnTo>
                <a:lnTo>
                  <a:pt x="52" y="0"/>
                </a:lnTo>
                <a:lnTo>
                  <a:pt x="52" y="0"/>
                </a:lnTo>
                <a:lnTo>
                  <a:pt x="51" y="0"/>
                </a:lnTo>
                <a:lnTo>
                  <a:pt x="51" y="0"/>
                </a:lnTo>
                <a:lnTo>
                  <a:pt x="51" y="0"/>
                </a:lnTo>
                <a:lnTo>
                  <a:pt x="50" y="0"/>
                </a:lnTo>
                <a:lnTo>
                  <a:pt x="48" y="0"/>
                </a:lnTo>
                <a:lnTo>
                  <a:pt x="47" y="0"/>
                </a:lnTo>
                <a:lnTo>
                  <a:pt x="45" y="0"/>
                </a:lnTo>
                <a:lnTo>
                  <a:pt x="44" y="0"/>
                </a:lnTo>
                <a:lnTo>
                  <a:pt x="42" y="0"/>
                </a:lnTo>
                <a:lnTo>
                  <a:pt x="40" y="0"/>
                </a:lnTo>
                <a:lnTo>
                  <a:pt x="38" y="0"/>
                </a:lnTo>
                <a:lnTo>
                  <a:pt x="37" y="0"/>
                </a:lnTo>
                <a:lnTo>
                  <a:pt x="35" y="0"/>
                </a:lnTo>
                <a:lnTo>
                  <a:pt x="34" y="0"/>
                </a:lnTo>
                <a:lnTo>
                  <a:pt x="33" y="0"/>
                </a:lnTo>
                <a:lnTo>
                  <a:pt x="32" y="0"/>
                </a:lnTo>
                <a:lnTo>
                  <a:pt x="32" y="0"/>
                </a:lnTo>
                <a:lnTo>
                  <a:pt x="32" y="0"/>
                </a:lnTo>
                <a:lnTo>
                  <a:pt x="31" y="0"/>
                </a:lnTo>
                <a:lnTo>
                  <a:pt x="31" y="0"/>
                </a:lnTo>
                <a:lnTo>
                  <a:pt x="30" y="0"/>
                </a:lnTo>
                <a:lnTo>
                  <a:pt x="29" y="0"/>
                </a:lnTo>
                <a:lnTo>
                  <a:pt x="29" y="0"/>
                </a:lnTo>
                <a:lnTo>
                  <a:pt x="28" y="0"/>
                </a:lnTo>
                <a:lnTo>
                  <a:pt x="28" y="1"/>
                </a:lnTo>
                <a:lnTo>
                  <a:pt x="27" y="1"/>
                </a:lnTo>
                <a:lnTo>
                  <a:pt x="26" y="1"/>
                </a:lnTo>
                <a:lnTo>
                  <a:pt x="25" y="2"/>
                </a:lnTo>
                <a:lnTo>
                  <a:pt x="24" y="3"/>
                </a:lnTo>
                <a:lnTo>
                  <a:pt x="24" y="4"/>
                </a:lnTo>
                <a:lnTo>
                  <a:pt x="23" y="4"/>
                </a:lnTo>
                <a:lnTo>
                  <a:pt x="23" y="4"/>
                </a:lnTo>
                <a:lnTo>
                  <a:pt x="23" y="5"/>
                </a:lnTo>
                <a:lnTo>
                  <a:pt x="22" y="6"/>
                </a:lnTo>
                <a:lnTo>
                  <a:pt x="21" y="8"/>
                </a:lnTo>
                <a:lnTo>
                  <a:pt x="20" y="9"/>
                </a:lnTo>
                <a:lnTo>
                  <a:pt x="19" y="11"/>
                </a:lnTo>
                <a:lnTo>
                  <a:pt x="18" y="12"/>
                </a:lnTo>
                <a:lnTo>
                  <a:pt x="18" y="13"/>
                </a:lnTo>
                <a:lnTo>
                  <a:pt x="17" y="14"/>
                </a:lnTo>
                <a:lnTo>
                  <a:pt x="17" y="14"/>
                </a:lnTo>
                <a:lnTo>
                  <a:pt x="6" y="13"/>
                </a:lnTo>
                <a:lnTo>
                  <a:pt x="5" y="12"/>
                </a:lnTo>
                <a:lnTo>
                  <a:pt x="4" y="11"/>
                </a:lnTo>
                <a:lnTo>
                  <a:pt x="4" y="10"/>
                </a:lnTo>
                <a:lnTo>
                  <a:pt x="3" y="9"/>
                </a:lnTo>
                <a:lnTo>
                  <a:pt x="3" y="9"/>
                </a:lnTo>
                <a:lnTo>
                  <a:pt x="3" y="8"/>
                </a:lnTo>
                <a:lnTo>
                  <a:pt x="3" y="8"/>
                </a:lnTo>
                <a:lnTo>
                  <a:pt x="3" y="8"/>
                </a:lnTo>
                <a:lnTo>
                  <a:pt x="2" y="8"/>
                </a:lnTo>
                <a:lnTo>
                  <a:pt x="2" y="7"/>
                </a:lnTo>
                <a:lnTo>
                  <a:pt x="1" y="7"/>
                </a:lnTo>
                <a:lnTo>
                  <a:pt x="1" y="8"/>
                </a:lnTo>
                <a:lnTo>
                  <a:pt x="0" y="9"/>
                </a:lnTo>
                <a:lnTo>
                  <a:pt x="0" y="10"/>
                </a:lnTo>
                <a:lnTo>
                  <a:pt x="0" y="11"/>
                </a:lnTo>
                <a:lnTo>
                  <a:pt x="0" y="11"/>
                </a:lnTo>
                <a:lnTo>
                  <a:pt x="2" y="18"/>
                </a:lnTo>
                <a:lnTo>
                  <a:pt x="2" y="18"/>
                </a:lnTo>
                <a:lnTo>
                  <a:pt x="3" y="18"/>
                </a:lnTo>
                <a:lnTo>
                  <a:pt x="3" y="18"/>
                </a:lnTo>
                <a:lnTo>
                  <a:pt x="4" y="19"/>
                </a:lnTo>
                <a:lnTo>
                  <a:pt x="4" y="19"/>
                </a:lnTo>
                <a:lnTo>
                  <a:pt x="5" y="19"/>
                </a:lnTo>
                <a:lnTo>
                  <a:pt x="5" y="20"/>
                </a:lnTo>
                <a:lnTo>
                  <a:pt x="6" y="20"/>
                </a:lnTo>
                <a:lnTo>
                  <a:pt x="6" y="20"/>
                </a:lnTo>
                <a:lnTo>
                  <a:pt x="7" y="20"/>
                </a:lnTo>
                <a:lnTo>
                  <a:pt x="8" y="21"/>
                </a:lnTo>
                <a:lnTo>
                  <a:pt x="9" y="21"/>
                </a:lnTo>
                <a:lnTo>
                  <a:pt x="9" y="21"/>
                </a:lnTo>
                <a:lnTo>
                  <a:pt x="10" y="22"/>
                </a:lnTo>
                <a:lnTo>
                  <a:pt x="11" y="22"/>
                </a:lnTo>
                <a:lnTo>
                  <a:pt x="12" y="22"/>
                </a:lnTo>
                <a:lnTo>
                  <a:pt x="13" y="23"/>
                </a:lnTo>
                <a:lnTo>
                  <a:pt x="14" y="23"/>
                </a:lnTo>
                <a:lnTo>
                  <a:pt x="15" y="23"/>
                </a:lnTo>
                <a:lnTo>
                  <a:pt x="16" y="23"/>
                </a:lnTo>
                <a:lnTo>
                  <a:pt x="16" y="23"/>
                </a:lnTo>
                <a:lnTo>
                  <a:pt x="17" y="23"/>
                </a:lnTo>
                <a:lnTo>
                  <a:pt x="18" y="23"/>
                </a:lnTo>
                <a:lnTo>
                  <a:pt x="19" y="23"/>
                </a:lnTo>
                <a:lnTo>
                  <a:pt x="20" y="23"/>
                </a:lnTo>
                <a:lnTo>
                  <a:pt x="20" y="23"/>
                </a:lnTo>
                <a:lnTo>
                  <a:pt x="21" y="22"/>
                </a:lnTo>
                <a:lnTo>
                  <a:pt x="22" y="22"/>
                </a:lnTo>
                <a:lnTo>
                  <a:pt x="23" y="21"/>
                </a:lnTo>
                <a:lnTo>
                  <a:pt x="24" y="21"/>
                </a:lnTo>
                <a:lnTo>
                  <a:pt x="25" y="20"/>
                </a:lnTo>
                <a:lnTo>
                  <a:pt x="26" y="19"/>
                </a:lnTo>
                <a:lnTo>
                  <a:pt x="26" y="30"/>
                </a:lnTo>
                <a:lnTo>
                  <a:pt x="14" y="59"/>
                </a:lnTo>
                <a:lnTo>
                  <a:pt x="21" y="59"/>
                </a:lnTo>
                <a:lnTo>
                  <a:pt x="22" y="63"/>
                </a:lnTo>
                <a:lnTo>
                  <a:pt x="23" y="67"/>
                </a:lnTo>
                <a:lnTo>
                  <a:pt x="25" y="70"/>
                </a:lnTo>
                <a:lnTo>
                  <a:pt x="27" y="72"/>
                </a:lnTo>
                <a:lnTo>
                  <a:pt x="28" y="73"/>
                </a:lnTo>
                <a:lnTo>
                  <a:pt x="30" y="74"/>
                </a:lnTo>
                <a:lnTo>
                  <a:pt x="31" y="74"/>
                </a:lnTo>
                <a:lnTo>
                  <a:pt x="31" y="75"/>
                </a:lnTo>
                <a:lnTo>
                  <a:pt x="30" y="75"/>
                </a:lnTo>
                <a:lnTo>
                  <a:pt x="28" y="75"/>
                </a:lnTo>
                <a:lnTo>
                  <a:pt x="27" y="75"/>
                </a:lnTo>
                <a:lnTo>
                  <a:pt x="26" y="76"/>
                </a:lnTo>
                <a:lnTo>
                  <a:pt x="25" y="77"/>
                </a:lnTo>
                <a:lnTo>
                  <a:pt x="24" y="77"/>
                </a:lnTo>
                <a:lnTo>
                  <a:pt x="24" y="78"/>
                </a:lnTo>
                <a:lnTo>
                  <a:pt x="24" y="79"/>
                </a:lnTo>
                <a:lnTo>
                  <a:pt x="34" y="79"/>
                </a:lnTo>
                <a:lnTo>
                  <a:pt x="37" y="77"/>
                </a:lnTo>
                <a:lnTo>
                  <a:pt x="37" y="79"/>
                </a:lnTo>
                <a:lnTo>
                  <a:pt x="39" y="79"/>
                </a:lnTo>
                <a:lnTo>
                  <a:pt x="40" y="78"/>
                </a:lnTo>
                <a:lnTo>
                  <a:pt x="40" y="76"/>
                </a:lnTo>
                <a:lnTo>
                  <a:pt x="40" y="75"/>
                </a:lnTo>
                <a:lnTo>
                  <a:pt x="39" y="74"/>
                </a:lnTo>
                <a:lnTo>
                  <a:pt x="39" y="73"/>
                </a:lnTo>
                <a:lnTo>
                  <a:pt x="38" y="72"/>
                </a:lnTo>
                <a:lnTo>
                  <a:pt x="38" y="71"/>
                </a:lnTo>
                <a:lnTo>
                  <a:pt x="38" y="69"/>
                </a:lnTo>
                <a:lnTo>
                  <a:pt x="37" y="67"/>
                </a:lnTo>
                <a:lnTo>
                  <a:pt x="37" y="65"/>
                </a:lnTo>
                <a:lnTo>
                  <a:pt x="38" y="62"/>
                </a:lnTo>
                <a:lnTo>
                  <a:pt x="38" y="59"/>
                </a:lnTo>
                <a:lnTo>
                  <a:pt x="44" y="59"/>
                </a:lnTo>
                <a:lnTo>
                  <a:pt x="44" y="62"/>
                </a:lnTo>
                <a:lnTo>
                  <a:pt x="45" y="64"/>
                </a:lnTo>
                <a:lnTo>
                  <a:pt x="45" y="66"/>
                </a:lnTo>
                <a:lnTo>
                  <a:pt x="45" y="68"/>
                </a:lnTo>
                <a:lnTo>
                  <a:pt x="45" y="70"/>
                </a:lnTo>
                <a:lnTo>
                  <a:pt x="45" y="71"/>
                </a:lnTo>
                <a:lnTo>
                  <a:pt x="45" y="73"/>
                </a:lnTo>
                <a:lnTo>
                  <a:pt x="45" y="74"/>
                </a:lnTo>
                <a:lnTo>
                  <a:pt x="44" y="74"/>
                </a:lnTo>
                <a:lnTo>
                  <a:pt x="44" y="75"/>
                </a:lnTo>
                <a:lnTo>
                  <a:pt x="43" y="76"/>
                </a:lnTo>
                <a:lnTo>
                  <a:pt x="43" y="77"/>
                </a:lnTo>
                <a:lnTo>
                  <a:pt x="43" y="77"/>
                </a:lnTo>
                <a:lnTo>
                  <a:pt x="43" y="78"/>
                </a:lnTo>
                <a:lnTo>
                  <a:pt x="43" y="79"/>
                </a:lnTo>
                <a:lnTo>
                  <a:pt x="44" y="79"/>
                </a:lnTo>
                <a:lnTo>
                  <a:pt x="46" y="79"/>
                </a:lnTo>
                <a:lnTo>
                  <a:pt x="46" y="77"/>
                </a:lnTo>
                <a:lnTo>
                  <a:pt x="50" y="79"/>
                </a:lnTo>
                <a:lnTo>
                  <a:pt x="61" y="79"/>
                </a:lnTo>
                <a:lnTo>
                  <a:pt x="61" y="78"/>
                </a:lnTo>
                <a:lnTo>
                  <a:pt x="60" y="77"/>
                </a:lnTo>
                <a:lnTo>
                  <a:pt x="60" y="77"/>
                </a:lnTo>
                <a:lnTo>
                  <a:pt x="59" y="76"/>
                </a:lnTo>
                <a:lnTo>
                  <a:pt x="57" y="75"/>
                </a:lnTo>
                <a:lnTo>
                  <a:pt x="56" y="75"/>
                </a:lnTo>
                <a:lnTo>
                  <a:pt x="55" y="75"/>
                </a:lnTo>
                <a:lnTo>
                  <a:pt x="53" y="75"/>
                </a:lnTo>
                <a:lnTo>
                  <a:pt x="53" y="75"/>
                </a:lnTo>
                <a:lnTo>
                  <a:pt x="54" y="74"/>
                </a:lnTo>
                <a:lnTo>
                  <a:pt x="56" y="73"/>
                </a:lnTo>
                <a:lnTo>
                  <a:pt x="57" y="71"/>
                </a:lnTo>
                <a:lnTo>
                  <a:pt x="59" y="69"/>
                </a:lnTo>
                <a:lnTo>
                  <a:pt x="60" y="67"/>
                </a:lnTo>
                <a:lnTo>
                  <a:pt x="61" y="63"/>
                </a:lnTo>
                <a:lnTo>
                  <a:pt x="61" y="5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37" name="Freeform 1248"/>
          <p:cNvSpPr>
            <a:spLocks/>
          </p:cNvSpPr>
          <p:nvPr/>
        </p:nvSpPr>
        <p:spPr bwMode="auto">
          <a:xfrm>
            <a:off x="3617508" y="5428927"/>
            <a:ext cx="28038" cy="24178"/>
          </a:xfrm>
          <a:custGeom>
            <a:avLst/>
            <a:gdLst>
              <a:gd name="T0" fmla="*/ 20 w 20"/>
              <a:gd name="T1" fmla="*/ 17 h 17"/>
              <a:gd name="T2" fmla="*/ 20 w 20"/>
              <a:gd name="T3" fmla="*/ 0 h 17"/>
              <a:gd name="T4" fmla="*/ 0 w 20"/>
              <a:gd name="T5" fmla="*/ 4 h 17"/>
              <a:gd name="T6" fmla="*/ 0 w 20"/>
              <a:gd name="T7" fmla="*/ 17 h 17"/>
              <a:gd name="T8" fmla="*/ 20 w 20"/>
              <a:gd name="T9" fmla="*/ 17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" h="17">
                <a:moveTo>
                  <a:pt x="20" y="17"/>
                </a:moveTo>
                <a:lnTo>
                  <a:pt x="20" y="0"/>
                </a:lnTo>
                <a:lnTo>
                  <a:pt x="0" y="4"/>
                </a:lnTo>
                <a:lnTo>
                  <a:pt x="0" y="17"/>
                </a:lnTo>
                <a:lnTo>
                  <a:pt x="20" y="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38" name="Freeform 1249"/>
          <p:cNvSpPr>
            <a:spLocks/>
          </p:cNvSpPr>
          <p:nvPr/>
        </p:nvSpPr>
        <p:spPr bwMode="auto">
          <a:xfrm>
            <a:off x="3582461" y="5445993"/>
            <a:ext cx="81311" cy="79644"/>
          </a:xfrm>
          <a:custGeom>
            <a:avLst/>
            <a:gdLst>
              <a:gd name="T0" fmla="*/ 26 w 58"/>
              <a:gd name="T1" fmla="*/ 0 h 56"/>
              <a:gd name="T2" fmla="*/ 25 w 58"/>
              <a:gd name="T3" fmla="*/ 0 h 56"/>
              <a:gd name="T4" fmla="*/ 23 w 58"/>
              <a:gd name="T5" fmla="*/ 0 h 56"/>
              <a:gd name="T6" fmla="*/ 21 w 58"/>
              <a:gd name="T7" fmla="*/ 1 h 56"/>
              <a:gd name="T8" fmla="*/ 18 w 58"/>
              <a:gd name="T9" fmla="*/ 3 h 56"/>
              <a:gd name="T10" fmla="*/ 16 w 58"/>
              <a:gd name="T11" fmla="*/ 6 h 56"/>
              <a:gd name="T12" fmla="*/ 14 w 58"/>
              <a:gd name="T13" fmla="*/ 9 h 56"/>
              <a:gd name="T14" fmla="*/ 12 w 58"/>
              <a:gd name="T15" fmla="*/ 13 h 56"/>
              <a:gd name="T16" fmla="*/ 9 w 58"/>
              <a:gd name="T17" fmla="*/ 15 h 56"/>
              <a:gd name="T18" fmla="*/ 6 w 58"/>
              <a:gd name="T19" fmla="*/ 14 h 56"/>
              <a:gd name="T20" fmla="*/ 4 w 58"/>
              <a:gd name="T21" fmla="*/ 14 h 56"/>
              <a:gd name="T22" fmla="*/ 1 w 58"/>
              <a:gd name="T23" fmla="*/ 13 h 56"/>
              <a:gd name="T24" fmla="*/ 0 w 58"/>
              <a:gd name="T25" fmla="*/ 18 h 56"/>
              <a:gd name="T26" fmla="*/ 1 w 58"/>
              <a:gd name="T27" fmla="*/ 18 h 56"/>
              <a:gd name="T28" fmla="*/ 2 w 58"/>
              <a:gd name="T29" fmla="*/ 18 h 56"/>
              <a:gd name="T30" fmla="*/ 2 w 58"/>
              <a:gd name="T31" fmla="*/ 18 h 56"/>
              <a:gd name="T32" fmla="*/ 3 w 58"/>
              <a:gd name="T33" fmla="*/ 19 h 56"/>
              <a:gd name="T34" fmla="*/ 6 w 58"/>
              <a:gd name="T35" fmla="*/ 20 h 56"/>
              <a:gd name="T36" fmla="*/ 8 w 58"/>
              <a:gd name="T37" fmla="*/ 21 h 56"/>
              <a:gd name="T38" fmla="*/ 11 w 58"/>
              <a:gd name="T39" fmla="*/ 21 h 56"/>
              <a:gd name="T40" fmla="*/ 14 w 58"/>
              <a:gd name="T41" fmla="*/ 20 h 56"/>
              <a:gd name="T42" fmla="*/ 15 w 58"/>
              <a:gd name="T43" fmla="*/ 19 h 56"/>
              <a:gd name="T44" fmla="*/ 17 w 58"/>
              <a:gd name="T45" fmla="*/ 17 h 56"/>
              <a:gd name="T46" fmla="*/ 20 w 58"/>
              <a:gd name="T47" fmla="*/ 16 h 56"/>
              <a:gd name="T48" fmla="*/ 21 w 58"/>
              <a:gd name="T49" fmla="*/ 15 h 56"/>
              <a:gd name="T50" fmla="*/ 10 w 58"/>
              <a:gd name="T51" fmla="*/ 56 h 56"/>
              <a:gd name="T52" fmla="*/ 48 w 58"/>
              <a:gd name="T53" fmla="*/ 31 h 56"/>
              <a:gd name="T54" fmla="*/ 54 w 58"/>
              <a:gd name="T55" fmla="*/ 22 h 56"/>
              <a:gd name="T56" fmla="*/ 57 w 58"/>
              <a:gd name="T57" fmla="*/ 18 h 56"/>
              <a:gd name="T58" fmla="*/ 57 w 58"/>
              <a:gd name="T59" fmla="*/ 17 h 56"/>
              <a:gd name="T60" fmla="*/ 57 w 58"/>
              <a:gd name="T61" fmla="*/ 15 h 56"/>
              <a:gd name="T62" fmla="*/ 57 w 58"/>
              <a:gd name="T63" fmla="*/ 13 h 56"/>
              <a:gd name="T64" fmla="*/ 56 w 58"/>
              <a:gd name="T65" fmla="*/ 10 h 56"/>
              <a:gd name="T66" fmla="*/ 54 w 58"/>
              <a:gd name="T67" fmla="*/ 7 h 56"/>
              <a:gd name="T68" fmla="*/ 52 w 58"/>
              <a:gd name="T69" fmla="*/ 5 h 56"/>
              <a:gd name="T70" fmla="*/ 50 w 58"/>
              <a:gd name="T71" fmla="*/ 2 h 56"/>
              <a:gd name="T72" fmla="*/ 49 w 58"/>
              <a:gd name="T73" fmla="*/ 1 h 56"/>
              <a:gd name="T74" fmla="*/ 47 w 58"/>
              <a:gd name="T75" fmla="*/ 1 h 56"/>
              <a:gd name="T76" fmla="*/ 45 w 58"/>
              <a:gd name="T77" fmla="*/ 0 h 56"/>
              <a:gd name="T78" fmla="*/ 44 w 58"/>
              <a:gd name="T79" fmla="*/ 0 h 56"/>
              <a:gd name="T80" fmla="*/ 33 w 58"/>
              <a:gd name="T81" fmla="*/ 11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58" h="56">
                <a:moveTo>
                  <a:pt x="26" y="0"/>
                </a:moveTo>
                <a:lnTo>
                  <a:pt x="26" y="0"/>
                </a:ln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3" y="0"/>
                </a:lnTo>
                <a:lnTo>
                  <a:pt x="22" y="1"/>
                </a:lnTo>
                <a:lnTo>
                  <a:pt x="21" y="1"/>
                </a:lnTo>
                <a:lnTo>
                  <a:pt x="19" y="2"/>
                </a:lnTo>
                <a:lnTo>
                  <a:pt x="18" y="3"/>
                </a:lnTo>
                <a:lnTo>
                  <a:pt x="17" y="4"/>
                </a:lnTo>
                <a:lnTo>
                  <a:pt x="16" y="6"/>
                </a:lnTo>
                <a:lnTo>
                  <a:pt x="15" y="7"/>
                </a:lnTo>
                <a:lnTo>
                  <a:pt x="14" y="9"/>
                </a:lnTo>
                <a:lnTo>
                  <a:pt x="13" y="11"/>
                </a:lnTo>
                <a:lnTo>
                  <a:pt x="12" y="13"/>
                </a:lnTo>
                <a:lnTo>
                  <a:pt x="11" y="15"/>
                </a:lnTo>
                <a:lnTo>
                  <a:pt x="9" y="15"/>
                </a:lnTo>
                <a:lnTo>
                  <a:pt x="8" y="15"/>
                </a:lnTo>
                <a:lnTo>
                  <a:pt x="6" y="14"/>
                </a:lnTo>
                <a:lnTo>
                  <a:pt x="5" y="14"/>
                </a:lnTo>
                <a:lnTo>
                  <a:pt x="4" y="14"/>
                </a:lnTo>
                <a:lnTo>
                  <a:pt x="2" y="14"/>
                </a:lnTo>
                <a:lnTo>
                  <a:pt x="1" y="13"/>
                </a:lnTo>
                <a:lnTo>
                  <a:pt x="0" y="13"/>
                </a:lnTo>
                <a:lnTo>
                  <a:pt x="0" y="18"/>
                </a:lnTo>
                <a:lnTo>
                  <a:pt x="1" y="18"/>
                </a:lnTo>
                <a:lnTo>
                  <a:pt x="1" y="18"/>
                </a:lnTo>
                <a:lnTo>
                  <a:pt x="1" y="18"/>
                </a:lnTo>
                <a:lnTo>
                  <a:pt x="2" y="18"/>
                </a:lnTo>
                <a:lnTo>
                  <a:pt x="2" y="18"/>
                </a:lnTo>
                <a:lnTo>
                  <a:pt x="2" y="18"/>
                </a:lnTo>
                <a:lnTo>
                  <a:pt x="3" y="19"/>
                </a:lnTo>
                <a:lnTo>
                  <a:pt x="3" y="19"/>
                </a:lnTo>
                <a:lnTo>
                  <a:pt x="4" y="19"/>
                </a:lnTo>
                <a:lnTo>
                  <a:pt x="6" y="20"/>
                </a:lnTo>
                <a:lnTo>
                  <a:pt x="7" y="20"/>
                </a:lnTo>
                <a:lnTo>
                  <a:pt x="8" y="21"/>
                </a:lnTo>
                <a:lnTo>
                  <a:pt x="9" y="21"/>
                </a:lnTo>
                <a:lnTo>
                  <a:pt x="11" y="21"/>
                </a:lnTo>
                <a:lnTo>
                  <a:pt x="12" y="20"/>
                </a:lnTo>
                <a:lnTo>
                  <a:pt x="14" y="20"/>
                </a:lnTo>
                <a:lnTo>
                  <a:pt x="14" y="19"/>
                </a:lnTo>
                <a:lnTo>
                  <a:pt x="15" y="19"/>
                </a:lnTo>
                <a:lnTo>
                  <a:pt x="16" y="18"/>
                </a:lnTo>
                <a:lnTo>
                  <a:pt x="17" y="17"/>
                </a:lnTo>
                <a:lnTo>
                  <a:pt x="19" y="16"/>
                </a:lnTo>
                <a:lnTo>
                  <a:pt x="20" y="16"/>
                </a:lnTo>
                <a:lnTo>
                  <a:pt x="21" y="15"/>
                </a:lnTo>
                <a:lnTo>
                  <a:pt x="21" y="15"/>
                </a:lnTo>
                <a:lnTo>
                  <a:pt x="21" y="29"/>
                </a:lnTo>
                <a:lnTo>
                  <a:pt x="10" y="56"/>
                </a:lnTo>
                <a:lnTo>
                  <a:pt x="58" y="56"/>
                </a:lnTo>
                <a:lnTo>
                  <a:pt x="48" y="31"/>
                </a:lnTo>
                <a:lnTo>
                  <a:pt x="48" y="24"/>
                </a:lnTo>
                <a:lnTo>
                  <a:pt x="54" y="22"/>
                </a:lnTo>
                <a:lnTo>
                  <a:pt x="57" y="18"/>
                </a:lnTo>
                <a:lnTo>
                  <a:pt x="57" y="18"/>
                </a:lnTo>
                <a:lnTo>
                  <a:pt x="57" y="18"/>
                </a:lnTo>
                <a:lnTo>
                  <a:pt x="57" y="17"/>
                </a:lnTo>
                <a:lnTo>
                  <a:pt x="57" y="16"/>
                </a:lnTo>
                <a:lnTo>
                  <a:pt x="57" y="15"/>
                </a:lnTo>
                <a:lnTo>
                  <a:pt x="57" y="14"/>
                </a:lnTo>
                <a:lnTo>
                  <a:pt x="57" y="13"/>
                </a:lnTo>
                <a:lnTo>
                  <a:pt x="56" y="12"/>
                </a:lnTo>
                <a:lnTo>
                  <a:pt x="56" y="10"/>
                </a:lnTo>
                <a:lnTo>
                  <a:pt x="55" y="9"/>
                </a:lnTo>
                <a:lnTo>
                  <a:pt x="54" y="7"/>
                </a:lnTo>
                <a:lnTo>
                  <a:pt x="53" y="6"/>
                </a:lnTo>
                <a:lnTo>
                  <a:pt x="52" y="5"/>
                </a:lnTo>
                <a:lnTo>
                  <a:pt x="51" y="3"/>
                </a:lnTo>
                <a:lnTo>
                  <a:pt x="50" y="2"/>
                </a:lnTo>
                <a:lnTo>
                  <a:pt x="49" y="2"/>
                </a:lnTo>
                <a:lnTo>
                  <a:pt x="49" y="1"/>
                </a:lnTo>
                <a:lnTo>
                  <a:pt x="48" y="1"/>
                </a:lnTo>
                <a:lnTo>
                  <a:pt x="47" y="1"/>
                </a:lnTo>
                <a:lnTo>
                  <a:pt x="46" y="0"/>
                </a:lnTo>
                <a:lnTo>
                  <a:pt x="45" y="0"/>
                </a:lnTo>
                <a:lnTo>
                  <a:pt x="44" y="0"/>
                </a:lnTo>
                <a:lnTo>
                  <a:pt x="44" y="0"/>
                </a:lnTo>
                <a:lnTo>
                  <a:pt x="44" y="0"/>
                </a:lnTo>
                <a:lnTo>
                  <a:pt x="33" y="11"/>
                </a:lnTo>
                <a:lnTo>
                  <a:pt x="26" y="0"/>
                </a:lnTo>
                <a:close/>
              </a:path>
            </a:pathLst>
          </a:custGeom>
          <a:solidFill>
            <a:srgbClr val="77ED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39" name="Freeform 1250"/>
          <p:cNvSpPr>
            <a:spLocks/>
          </p:cNvSpPr>
          <p:nvPr/>
        </p:nvSpPr>
        <p:spPr bwMode="auto">
          <a:xfrm>
            <a:off x="3604891" y="5528482"/>
            <a:ext cx="19627" cy="21333"/>
          </a:xfrm>
          <a:custGeom>
            <a:avLst/>
            <a:gdLst>
              <a:gd name="T0" fmla="*/ 0 w 14"/>
              <a:gd name="T1" fmla="*/ 0 h 15"/>
              <a:gd name="T2" fmla="*/ 1 w 14"/>
              <a:gd name="T3" fmla="*/ 1 h 15"/>
              <a:gd name="T4" fmla="*/ 1 w 14"/>
              <a:gd name="T5" fmla="*/ 1 h 15"/>
              <a:gd name="T6" fmla="*/ 1 w 14"/>
              <a:gd name="T7" fmla="*/ 2 h 15"/>
              <a:gd name="T8" fmla="*/ 1 w 14"/>
              <a:gd name="T9" fmla="*/ 2 h 15"/>
              <a:gd name="T10" fmla="*/ 1 w 14"/>
              <a:gd name="T11" fmla="*/ 5 h 15"/>
              <a:gd name="T12" fmla="*/ 3 w 14"/>
              <a:gd name="T13" fmla="*/ 8 h 15"/>
              <a:gd name="T14" fmla="*/ 4 w 14"/>
              <a:gd name="T15" fmla="*/ 10 h 15"/>
              <a:gd name="T16" fmla="*/ 6 w 14"/>
              <a:gd name="T17" fmla="*/ 12 h 15"/>
              <a:gd name="T18" fmla="*/ 8 w 14"/>
              <a:gd name="T19" fmla="*/ 14 h 15"/>
              <a:gd name="T20" fmla="*/ 9 w 14"/>
              <a:gd name="T21" fmla="*/ 14 h 15"/>
              <a:gd name="T22" fmla="*/ 10 w 14"/>
              <a:gd name="T23" fmla="*/ 15 h 15"/>
              <a:gd name="T24" fmla="*/ 10 w 14"/>
              <a:gd name="T25" fmla="*/ 15 h 15"/>
              <a:gd name="T26" fmla="*/ 14 w 14"/>
              <a:gd name="T27" fmla="*/ 15 h 15"/>
              <a:gd name="T28" fmla="*/ 14 w 14"/>
              <a:gd name="T29" fmla="*/ 15 h 15"/>
              <a:gd name="T30" fmla="*/ 14 w 14"/>
              <a:gd name="T31" fmla="*/ 14 h 15"/>
              <a:gd name="T32" fmla="*/ 13 w 14"/>
              <a:gd name="T33" fmla="*/ 13 h 15"/>
              <a:gd name="T34" fmla="*/ 13 w 14"/>
              <a:gd name="T35" fmla="*/ 11 h 15"/>
              <a:gd name="T36" fmla="*/ 12 w 14"/>
              <a:gd name="T37" fmla="*/ 8 h 15"/>
              <a:gd name="T38" fmla="*/ 12 w 14"/>
              <a:gd name="T39" fmla="*/ 6 h 15"/>
              <a:gd name="T40" fmla="*/ 13 w 14"/>
              <a:gd name="T41" fmla="*/ 3 h 15"/>
              <a:gd name="T42" fmla="*/ 13 w 14"/>
              <a:gd name="T43" fmla="*/ 0 h 15"/>
              <a:gd name="T44" fmla="*/ 0 w 14"/>
              <a:gd name="T45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4" h="15">
                <a:moveTo>
                  <a:pt x="0" y="0"/>
                </a:moveTo>
                <a:lnTo>
                  <a:pt x="1" y="1"/>
                </a:lnTo>
                <a:lnTo>
                  <a:pt x="1" y="1"/>
                </a:lnTo>
                <a:lnTo>
                  <a:pt x="1" y="2"/>
                </a:lnTo>
                <a:lnTo>
                  <a:pt x="1" y="2"/>
                </a:lnTo>
                <a:lnTo>
                  <a:pt x="1" y="5"/>
                </a:lnTo>
                <a:lnTo>
                  <a:pt x="3" y="8"/>
                </a:lnTo>
                <a:lnTo>
                  <a:pt x="4" y="10"/>
                </a:lnTo>
                <a:lnTo>
                  <a:pt x="6" y="12"/>
                </a:lnTo>
                <a:lnTo>
                  <a:pt x="8" y="14"/>
                </a:lnTo>
                <a:lnTo>
                  <a:pt x="9" y="14"/>
                </a:lnTo>
                <a:lnTo>
                  <a:pt x="10" y="15"/>
                </a:lnTo>
                <a:lnTo>
                  <a:pt x="10" y="15"/>
                </a:lnTo>
                <a:lnTo>
                  <a:pt x="14" y="15"/>
                </a:lnTo>
                <a:lnTo>
                  <a:pt x="14" y="15"/>
                </a:lnTo>
                <a:lnTo>
                  <a:pt x="14" y="14"/>
                </a:lnTo>
                <a:lnTo>
                  <a:pt x="13" y="13"/>
                </a:lnTo>
                <a:lnTo>
                  <a:pt x="13" y="11"/>
                </a:lnTo>
                <a:lnTo>
                  <a:pt x="12" y="8"/>
                </a:lnTo>
                <a:lnTo>
                  <a:pt x="12" y="6"/>
                </a:lnTo>
                <a:lnTo>
                  <a:pt x="13" y="3"/>
                </a:lnTo>
                <a:lnTo>
                  <a:pt x="13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40" name="Freeform 1251"/>
          <p:cNvSpPr>
            <a:spLocks/>
          </p:cNvSpPr>
          <p:nvPr/>
        </p:nvSpPr>
        <p:spPr bwMode="auto">
          <a:xfrm>
            <a:off x="3635733" y="5528482"/>
            <a:ext cx="19627" cy="21333"/>
          </a:xfrm>
          <a:custGeom>
            <a:avLst/>
            <a:gdLst>
              <a:gd name="T0" fmla="*/ 0 w 14"/>
              <a:gd name="T1" fmla="*/ 0 h 15"/>
              <a:gd name="T2" fmla="*/ 1 w 14"/>
              <a:gd name="T3" fmla="*/ 3 h 15"/>
              <a:gd name="T4" fmla="*/ 2 w 14"/>
              <a:gd name="T5" fmla="*/ 5 h 15"/>
              <a:gd name="T6" fmla="*/ 2 w 14"/>
              <a:gd name="T7" fmla="*/ 8 h 15"/>
              <a:gd name="T8" fmla="*/ 2 w 14"/>
              <a:gd name="T9" fmla="*/ 10 h 15"/>
              <a:gd name="T10" fmla="*/ 2 w 14"/>
              <a:gd name="T11" fmla="*/ 12 h 15"/>
              <a:gd name="T12" fmla="*/ 2 w 14"/>
              <a:gd name="T13" fmla="*/ 14 h 15"/>
              <a:gd name="T14" fmla="*/ 2 w 14"/>
              <a:gd name="T15" fmla="*/ 14 h 15"/>
              <a:gd name="T16" fmla="*/ 2 w 14"/>
              <a:gd name="T17" fmla="*/ 15 h 15"/>
              <a:gd name="T18" fmla="*/ 7 w 14"/>
              <a:gd name="T19" fmla="*/ 15 h 15"/>
              <a:gd name="T20" fmla="*/ 7 w 14"/>
              <a:gd name="T21" fmla="*/ 15 h 15"/>
              <a:gd name="T22" fmla="*/ 8 w 14"/>
              <a:gd name="T23" fmla="*/ 14 h 15"/>
              <a:gd name="T24" fmla="*/ 8 w 14"/>
              <a:gd name="T25" fmla="*/ 14 h 15"/>
              <a:gd name="T26" fmla="*/ 10 w 14"/>
              <a:gd name="T27" fmla="*/ 13 h 15"/>
              <a:gd name="T28" fmla="*/ 11 w 14"/>
              <a:gd name="T29" fmla="*/ 12 h 15"/>
              <a:gd name="T30" fmla="*/ 12 w 14"/>
              <a:gd name="T31" fmla="*/ 10 h 15"/>
              <a:gd name="T32" fmla="*/ 13 w 14"/>
              <a:gd name="T33" fmla="*/ 8 h 15"/>
              <a:gd name="T34" fmla="*/ 14 w 14"/>
              <a:gd name="T35" fmla="*/ 6 h 15"/>
              <a:gd name="T36" fmla="*/ 14 w 14"/>
              <a:gd name="T37" fmla="*/ 4 h 15"/>
              <a:gd name="T38" fmla="*/ 14 w 14"/>
              <a:gd name="T39" fmla="*/ 3 h 15"/>
              <a:gd name="T40" fmla="*/ 14 w 14"/>
              <a:gd name="T41" fmla="*/ 2 h 15"/>
              <a:gd name="T42" fmla="*/ 14 w 14"/>
              <a:gd name="T43" fmla="*/ 0 h 15"/>
              <a:gd name="T44" fmla="*/ 0 w 14"/>
              <a:gd name="T45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4" h="15">
                <a:moveTo>
                  <a:pt x="0" y="0"/>
                </a:moveTo>
                <a:lnTo>
                  <a:pt x="1" y="3"/>
                </a:lnTo>
                <a:lnTo>
                  <a:pt x="2" y="5"/>
                </a:lnTo>
                <a:lnTo>
                  <a:pt x="2" y="8"/>
                </a:lnTo>
                <a:lnTo>
                  <a:pt x="2" y="10"/>
                </a:lnTo>
                <a:lnTo>
                  <a:pt x="2" y="12"/>
                </a:lnTo>
                <a:lnTo>
                  <a:pt x="2" y="14"/>
                </a:lnTo>
                <a:lnTo>
                  <a:pt x="2" y="14"/>
                </a:lnTo>
                <a:lnTo>
                  <a:pt x="2" y="15"/>
                </a:lnTo>
                <a:lnTo>
                  <a:pt x="7" y="15"/>
                </a:lnTo>
                <a:lnTo>
                  <a:pt x="7" y="15"/>
                </a:lnTo>
                <a:lnTo>
                  <a:pt x="8" y="14"/>
                </a:lnTo>
                <a:lnTo>
                  <a:pt x="8" y="14"/>
                </a:lnTo>
                <a:lnTo>
                  <a:pt x="10" y="13"/>
                </a:lnTo>
                <a:lnTo>
                  <a:pt x="11" y="12"/>
                </a:lnTo>
                <a:lnTo>
                  <a:pt x="12" y="10"/>
                </a:lnTo>
                <a:lnTo>
                  <a:pt x="13" y="8"/>
                </a:lnTo>
                <a:lnTo>
                  <a:pt x="14" y="6"/>
                </a:lnTo>
                <a:lnTo>
                  <a:pt x="14" y="4"/>
                </a:lnTo>
                <a:lnTo>
                  <a:pt x="14" y="3"/>
                </a:lnTo>
                <a:lnTo>
                  <a:pt x="14" y="2"/>
                </a:lnTo>
                <a:lnTo>
                  <a:pt x="14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41" name="Freeform 1252"/>
          <p:cNvSpPr>
            <a:spLocks/>
          </p:cNvSpPr>
          <p:nvPr/>
        </p:nvSpPr>
        <p:spPr bwMode="auto">
          <a:xfrm>
            <a:off x="3564236" y="5404749"/>
            <a:ext cx="75703" cy="86755"/>
          </a:xfrm>
          <a:custGeom>
            <a:avLst/>
            <a:gdLst>
              <a:gd name="T0" fmla="*/ 54 w 54"/>
              <a:gd name="T1" fmla="*/ 58 h 61"/>
              <a:gd name="T2" fmla="*/ 3 w 54"/>
              <a:gd name="T3" fmla="*/ 0 h 61"/>
              <a:gd name="T4" fmla="*/ 0 w 54"/>
              <a:gd name="T5" fmla="*/ 4 h 61"/>
              <a:gd name="T6" fmla="*/ 50 w 54"/>
              <a:gd name="T7" fmla="*/ 61 h 61"/>
              <a:gd name="T8" fmla="*/ 54 w 54"/>
              <a:gd name="T9" fmla="*/ 58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4" h="61">
                <a:moveTo>
                  <a:pt x="54" y="58"/>
                </a:moveTo>
                <a:lnTo>
                  <a:pt x="3" y="0"/>
                </a:lnTo>
                <a:lnTo>
                  <a:pt x="0" y="4"/>
                </a:lnTo>
                <a:lnTo>
                  <a:pt x="50" y="61"/>
                </a:lnTo>
                <a:lnTo>
                  <a:pt x="54" y="5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42" name="Freeform 1253"/>
          <p:cNvSpPr>
            <a:spLocks/>
          </p:cNvSpPr>
          <p:nvPr/>
        </p:nvSpPr>
        <p:spPr bwMode="auto">
          <a:xfrm>
            <a:off x="3568441" y="5410438"/>
            <a:ext cx="67292" cy="76799"/>
          </a:xfrm>
          <a:custGeom>
            <a:avLst/>
            <a:gdLst>
              <a:gd name="T0" fmla="*/ 48 w 48"/>
              <a:gd name="T1" fmla="*/ 53 h 54"/>
              <a:gd name="T2" fmla="*/ 1 w 48"/>
              <a:gd name="T3" fmla="*/ 0 h 54"/>
              <a:gd name="T4" fmla="*/ 0 w 48"/>
              <a:gd name="T5" fmla="*/ 2 h 54"/>
              <a:gd name="T6" fmla="*/ 47 w 48"/>
              <a:gd name="T7" fmla="*/ 54 h 54"/>
              <a:gd name="T8" fmla="*/ 48 w 48"/>
              <a:gd name="T9" fmla="*/ 53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54">
                <a:moveTo>
                  <a:pt x="48" y="53"/>
                </a:moveTo>
                <a:lnTo>
                  <a:pt x="1" y="0"/>
                </a:lnTo>
                <a:lnTo>
                  <a:pt x="0" y="2"/>
                </a:lnTo>
                <a:lnTo>
                  <a:pt x="47" y="54"/>
                </a:lnTo>
                <a:lnTo>
                  <a:pt x="48" y="53"/>
                </a:lnTo>
                <a:close/>
              </a:path>
            </a:pathLst>
          </a:custGeom>
          <a:solidFill>
            <a:srgbClr val="CEB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43" name="Freeform 1254"/>
          <p:cNvSpPr>
            <a:spLocks/>
          </p:cNvSpPr>
          <p:nvPr/>
        </p:nvSpPr>
        <p:spPr bwMode="auto">
          <a:xfrm>
            <a:off x="3620312" y="5468749"/>
            <a:ext cx="42057" cy="15644"/>
          </a:xfrm>
          <a:custGeom>
            <a:avLst/>
            <a:gdLst>
              <a:gd name="T0" fmla="*/ 16 w 30"/>
              <a:gd name="T1" fmla="*/ 10 h 11"/>
              <a:gd name="T2" fmla="*/ 19 w 30"/>
              <a:gd name="T3" fmla="*/ 10 h 11"/>
              <a:gd name="T4" fmla="*/ 21 w 30"/>
              <a:gd name="T5" fmla="*/ 9 h 11"/>
              <a:gd name="T6" fmla="*/ 24 w 30"/>
              <a:gd name="T7" fmla="*/ 8 h 11"/>
              <a:gd name="T8" fmla="*/ 26 w 30"/>
              <a:gd name="T9" fmla="*/ 7 h 11"/>
              <a:gd name="T10" fmla="*/ 28 w 30"/>
              <a:gd name="T11" fmla="*/ 6 h 11"/>
              <a:gd name="T12" fmla="*/ 29 w 30"/>
              <a:gd name="T13" fmla="*/ 5 h 11"/>
              <a:gd name="T14" fmla="*/ 30 w 30"/>
              <a:gd name="T15" fmla="*/ 4 h 11"/>
              <a:gd name="T16" fmla="*/ 30 w 30"/>
              <a:gd name="T17" fmla="*/ 2 h 11"/>
              <a:gd name="T18" fmla="*/ 30 w 30"/>
              <a:gd name="T19" fmla="*/ 1 h 11"/>
              <a:gd name="T20" fmla="*/ 29 w 30"/>
              <a:gd name="T21" fmla="*/ 2 h 11"/>
              <a:gd name="T22" fmla="*/ 28 w 30"/>
              <a:gd name="T23" fmla="*/ 5 h 11"/>
              <a:gd name="T24" fmla="*/ 25 w 30"/>
              <a:gd name="T25" fmla="*/ 7 h 11"/>
              <a:gd name="T26" fmla="*/ 22 w 30"/>
              <a:gd name="T27" fmla="*/ 8 h 11"/>
              <a:gd name="T28" fmla="*/ 20 w 30"/>
              <a:gd name="T29" fmla="*/ 9 h 11"/>
              <a:gd name="T30" fmla="*/ 19 w 30"/>
              <a:gd name="T31" fmla="*/ 9 h 11"/>
              <a:gd name="T32" fmla="*/ 17 w 30"/>
              <a:gd name="T33" fmla="*/ 9 h 11"/>
              <a:gd name="T34" fmla="*/ 16 w 30"/>
              <a:gd name="T35" fmla="*/ 9 h 11"/>
              <a:gd name="T36" fmla="*/ 13 w 30"/>
              <a:gd name="T37" fmla="*/ 6 h 11"/>
              <a:gd name="T38" fmla="*/ 16 w 30"/>
              <a:gd name="T39" fmla="*/ 5 h 11"/>
              <a:gd name="T40" fmla="*/ 19 w 30"/>
              <a:gd name="T41" fmla="*/ 4 h 11"/>
              <a:gd name="T42" fmla="*/ 22 w 30"/>
              <a:gd name="T43" fmla="*/ 2 h 11"/>
              <a:gd name="T44" fmla="*/ 24 w 30"/>
              <a:gd name="T45" fmla="*/ 0 h 11"/>
              <a:gd name="T46" fmla="*/ 23 w 30"/>
              <a:gd name="T47" fmla="*/ 0 h 11"/>
              <a:gd name="T48" fmla="*/ 22 w 30"/>
              <a:gd name="T49" fmla="*/ 0 h 11"/>
              <a:gd name="T50" fmla="*/ 22 w 30"/>
              <a:gd name="T51" fmla="*/ 1 h 11"/>
              <a:gd name="T52" fmla="*/ 21 w 30"/>
              <a:gd name="T53" fmla="*/ 2 h 11"/>
              <a:gd name="T54" fmla="*/ 19 w 30"/>
              <a:gd name="T55" fmla="*/ 3 h 11"/>
              <a:gd name="T56" fmla="*/ 16 w 30"/>
              <a:gd name="T57" fmla="*/ 4 h 11"/>
              <a:gd name="T58" fmla="*/ 13 w 30"/>
              <a:gd name="T59" fmla="*/ 5 h 11"/>
              <a:gd name="T60" fmla="*/ 10 w 30"/>
              <a:gd name="T61" fmla="*/ 5 h 11"/>
              <a:gd name="T62" fmla="*/ 9 w 30"/>
              <a:gd name="T63" fmla="*/ 3 h 11"/>
              <a:gd name="T64" fmla="*/ 8 w 30"/>
              <a:gd name="T65" fmla="*/ 2 h 11"/>
              <a:gd name="T66" fmla="*/ 6 w 30"/>
              <a:gd name="T67" fmla="*/ 1 h 11"/>
              <a:gd name="T68" fmla="*/ 5 w 30"/>
              <a:gd name="T69" fmla="*/ 1 h 11"/>
              <a:gd name="T70" fmla="*/ 5 w 30"/>
              <a:gd name="T71" fmla="*/ 3 h 11"/>
              <a:gd name="T72" fmla="*/ 5 w 30"/>
              <a:gd name="T73" fmla="*/ 5 h 11"/>
              <a:gd name="T74" fmla="*/ 4 w 30"/>
              <a:gd name="T75" fmla="*/ 11 h 11"/>
              <a:gd name="T76" fmla="*/ 7 w 30"/>
              <a:gd name="T77" fmla="*/ 11 h 11"/>
              <a:gd name="T78" fmla="*/ 10 w 30"/>
              <a:gd name="T79" fmla="*/ 11 h 11"/>
              <a:gd name="T80" fmla="*/ 12 w 30"/>
              <a:gd name="T81" fmla="*/ 10 h 11"/>
              <a:gd name="T82" fmla="*/ 14 w 30"/>
              <a:gd name="T83" fmla="*/ 1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0" h="11">
                <a:moveTo>
                  <a:pt x="15" y="11"/>
                </a:moveTo>
                <a:lnTo>
                  <a:pt x="16" y="10"/>
                </a:lnTo>
                <a:lnTo>
                  <a:pt x="18" y="10"/>
                </a:lnTo>
                <a:lnTo>
                  <a:pt x="19" y="10"/>
                </a:lnTo>
                <a:lnTo>
                  <a:pt x="20" y="10"/>
                </a:lnTo>
                <a:lnTo>
                  <a:pt x="21" y="9"/>
                </a:lnTo>
                <a:lnTo>
                  <a:pt x="23" y="9"/>
                </a:lnTo>
                <a:lnTo>
                  <a:pt x="24" y="8"/>
                </a:lnTo>
                <a:lnTo>
                  <a:pt x="25" y="8"/>
                </a:lnTo>
                <a:lnTo>
                  <a:pt x="26" y="7"/>
                </a:lnTo>
                <a:lnTo>
                  <a:pt x="27" y="7"/>
                </a:lnTo>
                <a:lnTo>
                  <a:pt x="28" y="6"/>
                </a:lnTo>
                <a:lnTo>
                  <a:pt x="28" y="6"/>
                </a:lnTo>
                <a:lnTo>
                  <a:pt x="29" y="5"/>
                </a:lnTo>
                <a:lnTo>
                  <a:pt x="30" y="4"/>
                </a:lnTo>
                <a:lnTo>
                  <a:pt x="30" y="4"/>
                </a:lnTo>
                <a:lnTo>
                  <a:pt x="30" y="3"/>
                </a:lnTo>
                <a:lnTo>
                  <a:pt x="30" y="2"/>
                </a:lnTo>
                <a:lnTo>
                  <a:pt x="30" y="1"/>
                </a:lnTo>
                <a:lnTo>
                  <a:pt x="30" y="1"/>
                </a:lnTo>
                <a:lnTo>
                  <a:pt x="30" y="1"/>
                </a:lnTo>
                <a:lnTo>
                  <a:pt x="29" y="2"/>
                </a:lnTo>
                <a:lnTo>
                  <a:pt x="29" y="4"/>
                </a:lnTo>
                <a:lnTo>
                  <a:pt x="28" y="5"/>
                </a:lnTo>
                <a:lnTo>
                  <a:pt x="26" y="6"/>
                </a:lnTo>
                <a:lnTo>
                  <a:pt x="25" y="7"/>
                </a:lnTo>
                <a:lnTo>
                  <a:pt x="24" y="7"/>
                </a:lnTo>
                <a:lnTo>
                  <a:pt x="22" y="8"/>
                </a:lnTo>
                <a:lnTo>
                  <a:pt x="21" y="8"/>
                </a:lnTo>
                <a:lnTo>
                  <a:pt x="20" y="9"/>
                </a:lnTo>
                <a:lnTo>
                  <a:pt x="19" y="9"/>
                </a:lnTo>
                <a:lnTo>
                  <a:pt x="19" y="9"/>
                </a:lnTo>
                <a:lnTo>
                  <a:pt x="18" y="9"/>
                </a:lnTo>
                <a:lnTo>
                  <a:pt x="17" y="9"/>
                </a:lnTo>
                <a:lnTo>
                  <a:pt x="17" y="9"/>
                </a:lnTo>
                <a:lnTo>
                  <a:pt x="16" y="9"/>
                </a:lnTo>
                <a:lnTo>
                  <a:pt x="16" y="9"/>
                </a:lnTo>
                <a:lnTo>
                  <a:pt x="13" y="6"/>
                </a:lnTo>
                <a:lnTo>
                  <a:pt x="14" y="6"/>
                </a:lnTo>
                <a:lnTo>
                  <a:pt x="16" y="5"/>
                </a:lnTo>
                <a:lnTo>
                  <a:pt x="17" y="5"/>
                </a:lnTo>
                <a:lnTo>
                  <a:pt x="19" y="4"/>
                </a:lnTo>
                <a:lnTo>
                  <a:pt x="21" y="3"/>
                </a:lnTo>
                <a:lnTo>
                  <a:pt x="22" y="2"/>
                </a:lnTo>
                <a:lnTo>
                  <a:pt x="23" y="1"/>
                </a:lnTo>
                <a:lnTo>
                  <a:pt x="24" y="0"/>
                </a:lnTo>
                <a:lnTo>
                  <a:pt x="23" y="0"/>
                </a:lnTo>
                <a:lnTo>
                  <a:pt x="23" y="0"/>
                </a:lnTo>
                <a:lnTo>
                  <a:pt x="22" y="0"/>
                </a:lnTo>
                <a:lnTo>
                  <a:pt x="22" y="0"/>
                </a:lnTo>
                <a:lnTo>
                  <a:pt x="22" y="0"/>
                </a:lnTo>
                <a:lnTo>
                  <a:pt x="22" y="1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9" y="3"/>
                </a:lnTo>
                <a:lnTo>
                  <a:pt x="17" y="3"/>
                </a:lnTo>
                <a:lnTo>
                  <a:pt x="16" y="4"/>
                </a:lnTo>
                <a:lnTo>
                  <a:pt x="14" y="4"/>
                </a:lnTo>
                <a:lnTo>
                  <a:pt x="13" y="5"/>
                </a:lnTo>
                <a:lnTo>
                  <a:pt x="12" y="5"/>
                </a:lnTo>
                <a:lnTo>
                  <a:pt x="10" y="5"/>
                </a:lnTo>
                <a:lnTo>
                  <a:pt x="10" y="4"/>
                </a:lnTo>
                <a:lnTo>
                  <a:pt x="9" y="3"/>
                </a:lnTo>
                <a:lnTo>
                  <a:pt x="8" y="3"/>
                </a:lnTo>
                <a:lnTo>
                  <a:pt x="8" y="2"/>
                </a:lnTo>
                <a:lnTo>
                  <a:pt x="7" y="2"/>
                </a:lnTo>
                <a:lnTo>
                  <a:pt x="6" y="1"/>
                </a:lnTo>
                <a:lnTo>
                  <a:pt x="6" y="1"/>
                </a:lnTo>
                <a:lnTo>
                  <a:pt x="5" y="1"/>
                </a:lnTo>
                <a:lnTo>
                  <a:pt x="4" y="2"/>
                </a:lnTo>
                <a:lnTo>
                  <a:pt x="5" y="3"/>
                </a:lnTo>
                <a:lnTo>
                  <a:pt x="5" y="4"/>
                </a:lnTo>
                <a:lnTo>
                  <a:pt x="5" y="5"/>
                </a:lnTo>
                <a:lnTo>
                  <a:pt x="0" y="5"/>
                </a:lnTo>
                <a:lnTo>
                  <a:pt x="4" y="11"/>
                </a:lnTo>
                <a:lnTo>
                  <a:pt x="5" y="11"/>
                </a:lnTo>
                <a:lnTo>
                  <a:pt x="7" y="11"/>
                </a:lnTo>
                <a:lnTo>
                  <a:pt x="8" y="11"/>
                </a:lnTo>
                <a:lnTo>
                  <a:pt x="10" y="11"/>
                </a:lnTo>
                <a:lnTo>
                  <a:pt x="11" y="11"/>
                </a:lnTo>
                <a:lnTo>
                  <a:pt x="12" y="10"/>
                </a:lnTo>
                <a:lnTo>
                  <a:pt x="13" y="10"/>
                </a:lnTo>
                <a:lnTo>
                  <a:pt x="14" y="10"/>
                </a:lnTo>
                <a:lnTo>
                  <a:pt x="15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44" name="Freeform 1255"/>
          <p:cNvSpPr>
            <a:spLocks/>
          </p:cNvSpPr>
          <p:nvPr/>
        </p:nvSpPr>
        <p:spPr bwMode="auto">
          <a:xfrm>
            <a:off x="3623116" y="5473015"/>
            <a:ext cx="15421" cy="9955"/>
          </a:xfrm>
          <a:custGeom>
            <a:avLst/>
            <a:gdLst>
              <a:gd name="T0" fmla="*/ 9 w 11"/>
              <a:gd name="T1" fmla="*/ 3 h 7"/>
              <a:gd name="T2" fmla="*/ 8 w 11"/>
              <a:gd name="T3" fmla="*/ 3 h 7"/>
              <a:gd name="T4" fmla="*/ 8 w 11"/>
              <a:gd name="T5" fmla="*/ 3 h 7"/>
              <a:gd name="T6" fmla="*/ 7 w 11"/>
              <a:gd name="T7" fmla="*/ 3 h 7"/>
              <a:gd name="T8" fmla="*/ 7 w 11"/>
              <a:gd name="T9" fmla="*/ 3 h 7"/>
              <a:gd name="T10" fmla="*/ 7 w 11"/>
              <a:gd name="T11" fmla="*/ 2 h 7"/>
              <a:gd name="T12" fmla="*/ 6 w 11"/>
              <a:gd name="T13" fmla="*/ 2 h 7"/>
              <a:gd name="T14" fmla="*/ 6 w 11"/>
              <a:gd name="T15" fmla="*/ 1 h 7"/>
              <a:gd name="T16" fmla="*/ 5 w 11"/>
              <a:gd name="T17" fmla="*/ 1 h 7"/>
              <a:gd name="T18" fmla="*/ 5 w 11"/>
              <a:gd name="T19" fmla="*/ 0 h 7"/>
              <a:gd name="T20" fmla="*/ 5 w 11"/>
              <a:gd name="T21" fmla="*/ 0 h 7"/>
              <a:gd name="T22" fmla="*/ 4 w 11"/>
              <a:gd name="T23" fmla="*/ 0 h 7"/>
              <a:gd name="T24" fmla="*/ 4 w 11"/>
              <a:gd name="T25" fmla="*/ 0 h 7"/>
              <a:gd name="T26" fmla="*/ 4 w 11"/>
              <a:gd name="T27" fmla="*/ 0 h 7"/>
              <a:gd name="T28" fmla="*/ 4 w 11"/>
              <a:gd name="T29" fmla="*/ 1 h 7"/>
              <a:gd name="T30" fmla="*/ 5 w 11"/>
              <a:gd name="T31" fmla="*/ 2 h 7"/>
              <a:gd name="T32" fmla="*/ 5 w 11"/>
              <a:gd name="T33" fmla="*/ 3 h 7"/>
              <a:gd name="T34" fmla="*/ 0 w 11"/>
              <a:gd name="T35" fmla="*/ 3 h 7"/>
              <a:gd name="T36" fmla="*/ 3 w 11"/>
              <a:gd name="T37" fmla="*/ 7 h 7"/>
              <a:gd name="T38" fmla="*/ 4 w 11"/>
              <a:gd name="T39" fmla="*/ 7 h 7"/>
              <a:gd name="T40" fmla="*/ 5 w 11"/>
              <a:gd name="T41" fmla="*/ 7 h 7"/>
              <a:gd name="T42" fmla="*/ 5 w 11"/>
              <a:gd name="T43" fmla="*/ 7 h 7"/>
              <a:gd name="T44" fmla="*/ 6 w 11"/>
              <a:gd name="T45" fmla="*/ 7 h 7"/>
              <a:gd name="T46" fmla="*/ 6 w 11"/>
              <a:gd name="T47" fmla="*/ 7 h 7"/>
              <a:gd name="T48" fmla="*/ 7 w 11"/>
              <a:gd name="T49" fmla="*/ 7 h 7"/>
              <a:gd name="T50" fmla="*/ 7 w 11"/>
              <a:gd name="T51" fmla="*/ 7 h 7"/>
              <a:gd name="T52" fmla="*/ 8 w 11"/>
              <a:gd name="T53" fmla="*/ 7 h 7"/>
              <a:gd name="T54" fmla="*/ 9 w 11"/>
              <a:gd name="T55" fmla="*/ 6 h 7"/>
              <a:gd name="T56" fmla="*/ 9 w 11"/>
              <a:gd name="T57" fmla="*/ 6 h 7"/>
              <a:gd name="T58" fmla="*/ 9 w 11"/>
              <a:gd name="T59" fmla="*/ 6 h 7"/>
              <a:gd name="T60" fmla="*/ 10 w 11"/>
              <a:gd name="T61" fmla="*/ 6 h 7"/>
              <a:gd name="T62" fmla="*/ 10 w 11"/>
              <a:gd name="T63" fmla="*/ 6 h 7"/>
              <a:gd name="T64" fmla="*/ 10 w 11"/>
              <a:gd name="T65" fmla="*/ 6 h 7"/>
              <a:gd name="T66" fmla="*/ 10 w 11"/>
              <a:gd name="T67" fmla="*/ 6 h 7"/>
              <a:gd name="T68" fmla="*/ 11 w 11"/>
              <a:gd name="T69" fmla="*/ 5 h 7"/>
              <a:gd name="T70" fmla="*/ 9 w 11"/>
              <a:gd name="T71" fmla="*/ 3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1" h="7">
                <a:moveTo>
                  <a:pt x="9" y="3"/>
                </a:moveTo>
                <a:lnTo>
                  <a:pt x="8" y="3"/>
                </a:lnTo>
                <a:lnTo>
                  <a:pt x="8" y="3"/>
                </a:lnTo>
                <a:lnTo>
                  <a:pt x="7" y="3"/>
                </a:lnTo>
                <a:lnTo>
                  <a:pt x="7" y="3"/>
                </a:lnTo>
                <a:lnTo>
                  <a:pt x="7" y="2"/>
                </a:lnTo>
                <a:lnTo>
                  <a:pt x="6" y="2"/>
                </a:lnTo>
                <a:lnTo>
                  <a:pt x="6" y="1"/>
                </a:lnTo>
                <a:lnTo>
                  <a:pt x="5" y="1"/>
                </a:lnTo>
                <a:lnTo>
                  <a:pt x="5" y="0"/>
                </a:lnTo>
                <a:lnTo>
                  <a:pt x="5" y="0"/>
                </a:lnTo>
                <a:lnTo>
                  <a:pt x="4" y="0"/>
                </a:lnTo>
                <a:lnTo>
                  <a:pt x="4" y="0"/>
                </a:lnTo>
                <a:lnTo>
                  <a:pt x="4" y="0"/>
                </a:lnTo>
                <a:lnTo>
                  <a:pt x="4" y="1"/>
                </a:lnTo>
                <a:lnTo>
                  <a:pt x="5" y="2"/>
                </a:lnTo>
                <a:lnTo>
                  <a:pt x="5" y="3"/>
                </a:lnTo>
                <a:lnTo>
                  <a:pt x="0" y="3"/>
                </a:lnTo>
                <a:lnTo>
                  <a:pt x="3" y="7"/>
                </a:lnTo>
                <a:lnTo>
                  <a:pt x="4" y="7"/>
                </a:lnTo>
                <a:lnTo>
                  <a:pt x="5" y="7"/>
                </a:lnTo>
                <a:lnTo>
                  <a:pt x="5" y="7"/>
                </a:lnTo>
                <a:lnTo>
                  <a:pt x="6" y="7"/>
                </a:lnTo>
                <a:lnTo>
                  <a:pt x="6" y="7"/>
                </a:lnTo>
                <a:lnTo>
                  <a:pt x="7" y="7"/>
                </a:lnTo>
                <a:lnTo>
                  <a:pt x="7" y="7"/>
                </a:lnTo>
                <a:lnTo>
                  <a:pt x="8" y="7"/>
                </a:lnTo>
                <a:lnTo>
                  <a:pt x="9" y="6"/>
                </a:lnTo>
                <a:lnTo>
                  <a:pt x="9" y="6"/>
                </a:lnTo>
                <a:lnTo>
                  <a:pt x="9" y="6"/>
                </a:lnTo>
                <a:lnTo>
                  <a:pt x="10" y="6"/>
                </a:lnTo>
                <a:lnTo>
                  <a:pt x="10" y="6"/>
                </a:lnTo>
                <a:lnTo>
                  <a:pt x="10" y="6"/>
                </a:lnTo>
                <a:lnTo>
                  <a:pt x="10" y="6"/>
                </a:lnTo>
                <a:lnTo>
                  <a:pt x="11" y="5"/>
                </a:lnTo>
                <a:lnTo>
                  <a:pt x="9" y="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45" name="Freeform 1256"/>
          <p:cNvSpPr>
            <a:spLocks/>
          </p:cNvSpPr>
          <p:nvPr/>
        </p:nvSpPr>
        <p:spPr bwMode="auto">
          <a:xfrm>
            <a:off x="3649752" y="5461638"/>
            <a:ext cx="4206" cy="7111"/>
          </a:xfrm>
          <a:custGeom>
            <a:avLst/>
            <a:gdLst>
              <a:gd name="T0" fmla="*/ 2 w 3"/>
              <a:gd name="T1" fmla="*/ 2 h 5"/>
              <a:gd name="T2" fmla="*/ 2 w 3"/>
              <a:gd name="T3" fmla="*/ 1 h 5"/>
              <a:gd name="T4" fmla="*/ 2 w 3"/>
              <a:gd name="T5" fmla="*/ 1 h 5"/>
              <a:gd name="T6" fmla="*/ 1 w 3"/>
              <a:gd name="T7" fmla="*/ 0 h 5"/>
              <a:gd name="T8" fmla="*/ 1 w 3"/>
              <a:gd name="T9" fmla="*/ 0 h 5"/>
              <a:gd name="T10" fmla="*/ 0 w 3"/>
              <a:gd name="T11" fmla="*/ 0 h 5"/>
              <a:gd name="T12" fmla="*/ 0 w 3"/>
              <a:gd name="T13" fmla="*/ 0 h 5"/>
              <a:gd name="T14" fmla="*/ 0 w 3"/>
              <a:gd name="T15" fmla="*/ 0 h 5"/>
              <a:gd name="T16" fmla="*/ 0 w 3"/>
              <a:gd name="T17" fmla="*/ 1 h 5"/>
              <a:gd name="T18" fmla="*/ 0 w 3"/>
              <a:gd name="T19" fmla="*/ 1 h 5"/>
              <a:gd name="T20" fmla="*/ 1 w 3"/>
              <a:gd name="T21" fmla="*/ 1 h 5"/>
              <a:gd name="T22" fmla="*/ 1 w 3"/>
              <a:gd name="T23" fmla="*/ 2 h 5"/>
              <a:gd name="T24" fmla="*/ 1 w 3"/>
              <a:gd name="T25" fmla="*/ 2 h 5"/>
              <a:gd name="T26" fmla="*/ 1 w 3"/>
              <a:gd name="T27" fmla="*/ 3 h 5"/>
              <a:gd name="T28" fmla="*/ 1 w 3"/>
              <a:gd name="T29" fmla="*/ 3 h 5"/>
              <a:gd name="T30" fmla="*/ 1 w 3"/>
              <a:gd name="T31" fmla="*/ 4 h 5"/>
              <a:gd name="T32" fmla="*/ 1 w 3"/>
              <a:gd name="T33" fmla="*/ 5 h 5"/>
              <a:gd name="T34" fmla="*/ 1 w 3"/>
              <a:gd name="T35" fmla="*/ 5 h 5"/>
              <a:gd name="T36" fmla="*/ 2 w 3"/>
              <a:gd name="T37" fmla="*/ 5 h 5"/>
              <a:gd name="T38" fmla="*/ 2 w 3"/>
              <a:gd name="T39" fmla="*/ 5 h 5"/>
              <a:gd name="T40" fmla="*/ 3 w 3"/>
              <a:gd name="T41" fmla="*/ 5 h 5"/>
              <a:gd name="T42" fmla="*/ 3 w 3"/>
              <a:gd name="T43" fmla="*/ 5 h 5"/>
              <a:gd name="T44" fmla="*/ 3 w 3"/>
              <a:gd name="T45" fmla="*/ 4 h 5"/>
              <a:gd name="T46" fmla="*/ 3 w 3"/>
              <a:gd name="T47" fmla="*/ 3 h 5"/>
              <a:gd name="T48" fmla="*/ 2 w 3"/>
              <a:gd name="T49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" h="5">
                <a:moveTo>
                  <a:pt x="2" y="2"/>
                </a:move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lnTo>
                  <a:pt x="1" y="1"/>
                </a:lnTo>
                <a:lnTo>
                  <a:pt x="1" y="2"/>
                </a:lnTo>
                <a:lnTo>
                  <a:pt x="1" y="2"/>
                </a:lnTo>
                <a:lnTo>
                  <a:pt x="1" y="3"/>
                </a:lnTo>
                <a:lnTo>
                  <a:pt x="1" y="3"/>
                </a:lnTo>
                <a:lnTo>
                  <a:pt x="1" y="4"/>
                </a:lnTo>
                <a:lnTo>
                  <a:pt x="1" y="5"/>
                </a:lnTo>
                <a:lnTo>
                  <a:pt x="1" y="5"/>
                </a:lnTo>
                <a:lnTo>
                  <a:pt x="2" y="5"/>
                </a:lnTo>
                <a:lnTo>
                  <a:pt x="2" y="5"/>
                </a:lnTo>
                <a:lnTo>
                  <a:pt x="3" y="5"/>
                </a:lnTo>
                <a:lnTo>
                  <a:pt x="3" y="5"/>
                </a:lnTo>
                <a:lnTo>
                  <a:pt x="3" y="4"/>
                </a:lnTo>
                <a:lnTo>
                  <a:pt x="3" y="3"/>
                </a:lnTo>
                <a:lnTo>
                  <a:pt x="2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46" name="Freeform 1257"/>
          <p:cNvSpPr>
            <a:spLocks/>
          </p:cNvSpPr>
          <p:nvPr/>
        </p:nvSpPr>
        <p:spPr bwMode="auto">
          <a:xfrm>
            <a:off x="3614704" y="5444571"/>
            <a:ext cx="33646" cy="21333"/>
          </a:xfrm>
          <a:custGeom>
            <a:avLst/>
            <a:gdLst>
              <a:gd name="T0" fmla="*/ 22 w 24"/>
              <a:gd name="T1" fmla="*/ 8 h 15"/>
              <a:gd name="T2" fmla="*/ 21 w 24"/>
              <a:gd name="T3" fmla="*/ 6 h 15"/>
              <a:gd name="T4" fmla="*/ 24 w 24"/>
              <a:gd name="T5" fmla="*/ 4 h 15"/>
              <a:gd name="T6" fmla="*/ 21 w 24"/>
              <a:gd name="T7" fmla="*/ 0 h 15"/>
              <a:gd name="T8" fmla="*/ 20 w 24"/>
              <a:gd name="T9" fmla="*/ 0 h 15"/>
              <a:gd name="T10" fmla="*/ 22 w 24"/>
              <a:gd name="T11" fmla="*/ 3 h 15"/>
              <a:gd name="T12" fmla="*/ 19 w 24"/>
              <a:gd name="T13" fmla="*/ 5 h 15"/>
              <a:gd name="T14" fmla="*/ 19 w 24"/>
              <a:gd name="T15" fmla="*/ 6 h 15"/>
              <a:gd name="T16" fmla="*/ 20 w 24"/>
              <a:gd name="T17" fmla="*/ 6 h 15"/>
              <a:gd name="T18" fmla="*/ 20 w 24"/>
              <a:gd name="T19" fmla="*/ 7 h 15"/>
              <a:gd name="T20" fmla="*/ 20 w 24"/>
              <a:gd name="T21" fmla="*/ 7 h 15"/>
              <a:gd name="T22" fmla="*/ 11 w 24"/>
              <a:gd name="T23" fmla="*/ 13 h 15"/>
              <a:gd name="T24" fmla="*/ 2 w 24"/>
              <a:gd name="T25" fmla="*/ 8 h 15"/>
              <a:gd name="T26" fmla="*/ 4 w 24"/>
              <a:gd name="T27" fmla="*/ 5 h 15"/>
              <a:gd name="T28" fmla="*/ 1 w 24"/>
              <a:gd name="T29" fmla="*/ 3 h 15"/>
              <a:gd name="T30" fmla="*/ 3 w 24"/>
              <a:gd name="T31" fmla="*/ 0 h 15"/>
              <a:gd name="T32" fmla="*/ 2 w 24"/>
              <a:gd name="T33" fmla="*/ 0 h 15"/>
              <a:gd name="T34" fmla="*/ 0 w 24"/>
              <a:gd name="T35" fmla="*/ 4 h 15"/>
              <a:gd name="T36" fmla="*/ 2 w 24"/>
              <a:gd name="T37" fmla="*/ 6 h 15"/>
              <a:gd name="T38" fmla="*/ 0 w 24"/>
              <a:gd name="T39" fmla="*/ 8 h 15"/>
              <a:gd name="T40" fmla="*/ 11 w 24"/>
              <a:gd name="T41" fmla="*/ 15 h 15"/>
              <a:gd name="T42" fmla="*/ 22 w 24"/>
              <a:gd name="T43" fmla="*/ 8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4" h="15">
                <a:moveTo>
                  <a:pt x="22" y="8"/>
                </a:moveTo>
                <a:lnTo>
                  <a:pt x="21" y="6"/>
                </a:lnTo>
                <a:lnTo>
                  <a:pt x="24" y="4"/>
                </a:lnTo>
                <a:lnTo>
                  <a:pt x="21" y="0"/>
                </a:lnTo>
                <a:lnTo>
                  <a:pt x="20" y="0"/>
                </a:lnTo>
                <a:lnTo>
                  <a:pt x="22" y="3"/>
                </a:lnTo>
                <a:lnTo>
                  <a:pt x="19" y="5"/>
                </a:lnTo>
                <a:lnTo>
                  <a:pt x="19" y="6"/>
                </a:lnTo>
                <a:lnTo>
                  <a:pt x="20" y="6"/>
                </a:lnTo>
                <a:lnTo>
                  <a:pt x="20" y="7"/>
                </a:lnTo>
                <a:lnTo>
                  <a:pt x="20" y="7"/>
                </a:lnTo>
                <a:lnTo>
                  <a:pt x="11" y="13"/>
                </a:lnTo>
                <a:lnTo>
                  <a:pt x="2" y="8"/>
                </a:lnTo>
                <a:lnTo>
                  <a:pt x="4" y="5"/>
                </a:lnTo>
                <a:lnTo>
                  <a:pt x="1" y="3"/>
                </a:lnTo>
                <a:lnTo>
                  <a:pt x="3" y="0"/>
                </a:lnTo>
                <a:lnTo>
                  <a:pt x="2" y="0"/>
                </a:lnTo>
                <a:lnTo>
                  <a:pt x="0" y="4"/>
                </a:lnTo>
                <a:lnTo>
                  <a:pt x="2" y="6"/>
                </a:lnTo>
                <a:lnTo>
                  <a:pt x="0" y="8"/>
                </a:lnTo>
                <a:lnTo>
                  <a:pt x="11" y="15"/>
                </a:lnTo>
                <a:lnTo>
                  <a:pt x="22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47" name="Freeform 1258"/>
          <p:cNvSpPr>
            <a:spLocks/>
          </p:cNvSpPr>
          <p:nvPr/>
        </p:nvSpPr>
        <p:spPr bwMode="auto">
          <a:xfrm>
            <a:off x="3604891" y="5487238"/>
            <a:ext cx="50469" cy="15644"/>
          </a:xfrm>
          <a:custGeom>
            <a:avLst/>
            <a:gdLst>
              <a:gd name="T0" fmla="*/ 18 w 36"/>
              <a:gd name="T1" fmla="*/ 0 h 11"/>
              <a:gd name="T2" fmla="*/ 17 w 36"/>
              <a:gd name="T3" fmla="*/ 1 h 11"/>
              <a:gd name="T4" fmla="*/ 16 w 36"/>
              <a:gd name="T5" fmla="*/ 3 h 11"/>
              <a:gd name="T6" fmla="*/ 14 w 36"/>
              <a:gd name="T7" fmla="*/ 5 h 11"/>
              <a:gd name="T8" fmla="*/ 12 w 36"/>
              <a:gd name="T9" fmla="*/ 7 h 11"/>
              <a:gd name="T10" fmla="*/ 10 w 36"/>
              <a:gd name="T11" fmla="*/ 7 h 11"/>
              <a:gd name="T12" fmla="*/ 9 w 36"/>
              <a:gd name="T13" fmla="*/ 8 h 11"/>
              <a:gd name="T14" fmla="*/ 7 w 36"/>
              <a:gd name="T15" fmla="*/ 8 h 11"/>
              <a:gd name="T16" fmla="*/ 6 w 36"/>
              <a:gd name="T17" fmla="*/ 9 h 11"/>
              <a:gd name="T18" fmla="*/ 4 w 36"/>
              <a:gd name="T19" fmla="*/ 9 h 11"/>
              <a:gd name="T20" fmla="*/ 3 w 36"/>
              <a:gd name="T21" fmla="*/ 9 h 11"/>
              <a:gd name="T22" fmla="*/ 1 w 36"/>
              <a:gd name="T23" fmla="*/ 9 h 11"/>
              <a:gd name="T24" fmla="*/ 0 w 36"/>
              <a:gd name="T25" fmla="*/ 10 h 11"/>
              <a:gd name="T26" fmla="*/ 2 w 36"/>
              <a:gd name="T27" fmla="*/ 10 h 11"/>
              <a:gd name="T28" fmla="*/ 4 w 36"/>
              <a:gd name="T29" fmla="*/ 10 h 11"/>
              <a:gd name="T30" fmla="*/ 6 w 36"/>
              <a:gd name="T31" fmla="*/ 10 h 11"/>
              <a:gd name="T32" fmla="*/ 8 w 36"/>
              <a:gd name="T33" fmla="*/ 10 h 11"/>
              <a:gd name="T34" fmla="*/ 10 w 36"/>
              <a:gd name="T35" fmla="*/ 9 h 11"/>
              <a:gd name="T36" fmla="*/ 12 w 36"/>
              <a:gd name="T37" fmla="*/ 8 h 11"/>
              <a:gd name="T38" fmla="*/ 13 w 36"/>
              <a:gd name="T39" fmla="*/ 7 h 11"/>
              <a:gd name="T40" fmla="*/ 15 w 36"/>
              <a:gd name="T41" fmla="*/ 6 h 11"/>
              <a:gd name="T42" fmla="*/ 16 w 36"/>
              <a:gd name="T43" fmla="*/ 5 h 11"/>
              <a:gd name="T44" fmla="*/ 16 w 36"/>
              <a:gd name="T45" fmla="*/ 5 h 11"/>
              <a:gd name="T46" fmla="*/ 17 w 36"/>
              <a:gd name="T47" fmla="*/ 4 h 11"/>
              <a:gd name="T48" fmla="*/ 18 w 36"/>
              <a:gd name="T49" fmla="*/ 3 h 11"/>
              <a:gd name="T50" fmla="*/ 18 w 36"/>
              <a:gd name="T51" fmla="*/ 4 h 11"/>
              <a:gd name="T52" fmla="*/ 19 w 36"/>
              <a:gd name="T53" fmla="*/ 5 h 11"/>
              <a:gd name="T54" fmla="*/ 20 w 36"/>
              <a:gd name="T55" fmla="*/ 6 h 11"/>
              <a:gd name="T56" fmla="*/ 21 w 36"/>
              <a:gd name="T57" fmla="*/ 7 h 11"/>
              <a:gd name="T58" fmla="*/ 23 w 36"/>
              <a:gd name="T59" fmla="*/ 9 h 11"/>
              <a:gd name="T60" fmla="*/ 24 w 36"/>
              <a:gd name="T61" fmla="*/ 10 h 11"/>
              <a:gd name="T62" fmla="*/ 26 w 36"/>
              <a:gd name="T63" fmla="*/ 10 h 11"/>
              <a:gd name="T64" fmla="*/ 29 w 36"/>
              <a:gd name="T65" fmla="*/ 11 h 11"/>
              <a:gd name="T66" fmla="*/ 31 w 36"/>
              <a:gd name="T67" fmla="*/ 11 h 11"/>
              <a:gd name="T68" fmla="*/ 33 w 36"/>
              <a:gd name="T69" fmla="*/ 11 h 11"/>
              <a:gd name="T70" fmla="*/ 34 w 36"/>
              <a:gd name="T71" fmla="*/ 11 h 11"/>
              <a:gd name="T72" fmla="*/ 36 w 36"/>
              <a:gd name="T73" fmla="*/ 11 h 11"/>
              <a:gd name="T74" fmla="*/ 35 w 36"/>
              <a:gd name="T75" fmla="*/ 9 h 11"/>
              <a:gd name="T76" fmla="*/ 34 w 36"/>
              <a:gd name="T77" fmla="*/ 9 h 11"/>
              <a:gd name="T78" fmla="*/ 32 w 36"/>
              <a:gd name="T79" fmla="*/ 9 h 11"/>
              <a:gd name="T80" fmla="*/ 31 w 36"/>
              <a:gd name="T81" fmla="*/ 9 h 11"/>
              <a:gd name="T82" fmla="*/ 29 w 36"/>
              <a:gd name="T83" fmla="*/ 9 h 11"/>
              <a:gd name="T84" fmla="*/ 27 w 36"/>
              <a:gd name="T85" fmla="*/ 9 h 11"/>
              <a:gd name="T86" fmla="*/ 25 w 36"/>
              <a:gd name="T87" fmla="*/ 8 h 11"/>
              <a:gd name="T88" fmla="*/ 24 w 36"/>
              <a:gd name="T89" fmla="*/ 7 h 11"/>
              <a:gd name="T90" fmla="*/ 22 w 36"/>
              <a:gd name="T91" fmla="*/ 6 h 11"/>
              <a:gd name="T92" fmla="*/ 20 w 36"/>
              <a:gd name="T93" fmla="*/ 4 h 11"/>
              <a:gd name="T94" fmla="*/ 19 w 36"/>
              <a:gd name="T95" fmla="*/ 2 h 11"/>
              <a:gd name="T96" fmla="*/ 18 w 36"/>
              <a:gd name="T9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6" h="11">
                <a:moveTo>
                  <a:pt x="18" y="0"/>
                </a:moveTo>
                <a:lnTo>
                  <a:pt x="18" y="0"/>
                </a:lnTo>
                <a:lnTo>
                  <a:pt x="17" y="1"/>
                </a:lnTo>
                <a:lnTo>
                  <a:pt x="17" y="1"/>
                </a:lnTo>
                <a:lnTo>
                  <a:pt x="16" y="2"/>
                </a:lnTo>
                <a:lnTo>
                  <a:pt x="16" y="3"/>
                </a:lnTo>
                <a:lnTo>
                  <a:pt x="15" y="4"/>
                </a:lnTo>
                <a:lnTo>
                  <a:pt x="14" y="5"/>
                </a:lnTo>
                <a:lnTo>
                  <a:pt x="12" y="6"/>
                </a:lnTo>
                <a:lnTo>
                  <a:pt x="12" y="7"/>
                </a:lnTo>
                <a:lnTo>
                  <a:pt x="11" y="7"/>
                </a:lnTo>
                <a:lnTo>
                  <a:pt x="10" y="7"/>
                </a:lnTo>
                <a:lnTo>
                  <a:pt x="9" y="8"/>
                </a:lnTo>
                <a:lnTo>
                  <a:pt x="9" y="8"/>
                </a:lnTo>
                <a:lnTo>
                  <a:pt x="8" y="8"/>
                </a:lnTo>
                <a:lnTo>
                  <a:pt x="7" y="8"/>
                </a:lnTo>
                <a:lnTo>
                  <a:pt x="6" y="8"/>
                </a:lnTo>
                <a:lnTo>
                  <a:pt x="6" y="9"/>
                </a:lnTo>
                <a:lnTo>
                  <a:pt x="5" y="9"/>
                </a:lnTo>
                <a:lnTo>
                  <a:pt x="4" y="9"/>
                </a:lnTo>
                <a:lnTo>
                  <a:pt x="3" y="9"/>
                </a:lnTo>
                <a:lnTo>
                  <a:pt x="3" y="9"/>
                </a:lnTo>
                <a:lnTo>
                  <a:pt x="2" y="9"/>
                </a:lnTo>
                <a:lnTo>
                  <a:pt x="1" y="9"/>
                </a:lnTo>
                <a:lnTo>
                  <a:pt x="0" y="9"/>
                </a:lnTo>
                <a:lnTo>
                  <a:pt x="0" y="10"/>
                </a:lnTo>
                <a:lnTo>
                  <a:pt x="1" y="10"/>
                </a:lnTo>
                <a:lnTo>
                  <a:pt x="2" y="10"/>
                </a:lnTo>
                <a:lnTo>
                  <a:pt x="3" y="10"/>
                </a:lnTo>
                <a:lnTo>
                  <a:pt x="4" y="10"/>
                </a:lnTo>
                <a:lnTo>
                  <a:pt x="5" y="10"/>
                </a:lnTo>
                <a:lnTo>
                  <a:pt x="6" y="10"/>
                </a:lnTo>
                <a:lnTo>
                  <a:pt x="7" y="10"/>
                </a:lnTo>
                <a:lnTo>
                  <a:pt x="8" y="10"/>
                </a:lnTo>
                <a:lnTo>
                  <a:pt x="9" y="9"/>
                </a:lnTo>
                <a:lnTo>
                  <a:pt x="10" y="9"/>
                </a:lnTo>
                <a:lnTo>
                  <a:pt x="11" y="9"/>
                </a:lnTo>
                <a:lnTo>
                  <a:pt x="12" y="8"/>
                </a:lnTo>
                <a:lnTo>
                  <a:pt x="13" y="8"/>
                </a:lnTo>
                <a:lnTo>
                  <a:pt x="13" y="7"/>
                </a:lnTo>
                <a:lnTo>
                  <a:pt x="14" y="7"/>
                </a:lnTo>
                <a:lnTo>
                  <a:pt x="15" y="6"/>
                </a:lnTo>
                <a:lnTo>
                  <a:pt x="15" y="6"/>
                </a:lnTo>
                <a:lnTo>
                  <a:pt x="16" y="5"/>
                </a:lnTo>
                <a:lnTo>
                  <a:pt x="16" y="5"/>
                </a:lnTo>
                <a:lnTo>
                  <a:pt x="16" y="5"/>
                </a:lnTo>
                <a:lnTo>
                  <a:pt x="17" y="4"/>
                </a:lnTo>
                <a:lnTo>
                  <a:pt x="17" y="4"/>
                </a:lnTo>
                <a:lnTo>
                  <a:pt x="17" y="3"/>
                </a:lnTo>
                <a:lnTo>
                  <a:pt x="18" y="3"/>
                </a:lnTo>
                <a:lnTo>
                  <a:pt x="18" y="3"/>
                </a:lnTo>
                <a:lnTo>
                  <a:pt x="18" y="4"/>
                </a:lnTo>
                <a:lnTo>
                  <a:pt x="19" y="5"/>
                </a:lnTo>
                <a:lnTo>
                  <a:pt x="19" y="5"/>
                </a:lnTo>
                <a:lnTo>
                  <a:pt x="19" y="6"/>
                </a:lnTo>
                <a:lnTo>
                  <a:pt x="20" y="6"/>
                </a:lnTo>
                <a:lnTo>
                  <a:pt x="20" y="7"/>
                </a:lnTo>
                <a:lnTo>
                  <a:pt x="21" y="7"/>
                </a:lnTo>
                <a:lnTo>
                  <a:pt x="22" y="8"/>
                </a:lnTo>
                <a:lnTo>
                  <a:pt x="23" y="9"/>
                </a:lnTo>
                <a:lnTo>
                  <a:pt x="23" y="9"/>
                </a:lnTo>
                <a:lnTo>
                  <a:pt x="24" y="10"/>
                </a:lnTo>
                <a:lnTo>
                  <a:pt x="25" y="10"/>
                </a:lnTo>
                <a:lnTo>
                  <a:pt x="26" y="10"/>
                </a:lnTo>
                <a:lnTo>
                  <a:pt x="27" y="11"/>
                </a:lnTo>
                <a:lnTo>
                  <a:pt x="29" y="11"/>
                </a:lnTo>
                <a:lnTo>
                  <a:pt x="30" y="11"/>
                </a:lnTo>
                <a:lnTo>
                  <a:pt x="31" y="11"/>
                </a:lnTo>
                <a:lnTo>
                  <a:pt x="32" y="11"/>
                </a:lnTo>
                <a:lnTo>
                  <a:pt x="33" y="11"/>
                </a:lnTo>
                <a:lnTo>
                  <a:pt x="34" y="11"/>
                </a:lnTo>
                <a:lnTo>
                  <a:pt x="34" y="11"/>
                </a:lnTo>
                <a:lnTo>
                  <a:pt x="35" y="11"/>
                </a:lnTo>
                <a:lnTo>
                  <a:pt x="36" y="11"/>
                </a:lnTo>
                <a:lnTo>
                  <a:pt x="36" y="9"/>
                </a:lnTo>
                <a:lnTo>
                  <a:pt x="35" y="9"/>
                </a:lnTo>
                <a:lnTo>
                  <a:pt x="34" y="9"/>
                </a:lnTo>
                <a:lnTo>
                  <a:pt x="34" y="9"/>
                </a:lnTo>
                <a:lnTo>
                  <a:pt x="33" y="9"/>
                </a:lnTo>
                <a:lnTo>
                  <a:pt x="32" y="9"/>
                </a:lnTo>
                <a:lnTo>
                  <a:pt x="31" y="9"/>
                </a:lnTo>
                <a:lnTo>
                  <a:pt x="31" y="9"/>
                </a:lnTo>
                <a:lnTo>
                  <a:pt x="30" y="9"/>
                </a:lnTo>
                <a:lnTo>
                  <a:pt x="29" y="9"/>
                </a:lnTo>
                <a:lnTo>
                  <a:pt x="28" y="9"/>
                </a:lnTo>
                <a:lnTo>
                  <a:pt x="27" y="9"/>
                </a:lnTo>
                <a:lnTo>
                  <a:pt x="26" y="9"/>
                </a:lnTo>
                <a:lnTo>
                  <a:pt x="25" y="8"/>
                </a:lnTo>
                <a:lnTo>
                  <a:pt x="25" y="8"/>
                </a:lnTo>
                <a:lnTo>
                  <a:pt x="24" y="7"/>
                </a:lnTo>
                <a:lnTo>
                  <a:pt x="23" y="7"/>
                </a:lnTo>
                <a:lnTo>
                  <a:pt x="22" y="6"/>
                </a:lnTo>
                <a:lnTo>
                  <a:pt x="21" y="5"/>
                </a:lnTo>
                <a:lnTo>
                  <a:pt x="20" y="4"/>
                </a:lnTo>
                <a:lnTo>
                  <a:pt x="19" y="3"/>
                </a:lnTo>
                <a:lnTo>
                  <a:pt x="19" y="2"/>
                </a:lnTo>
                <a:lnTo>
                  <a:pt x="18" y="1"/>
                </a:lnTo>
                <a:lnTo>
                  <a:pt x="18" y="0"/>
                </a:lnTo>
                <a:lnTo>
                  <a:pt x="18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48" name="Freeform 1259"/>
          <p:cNvSpPr>
            <a:spLocks/>
          </p:cNvSpPr>
          <p:nvPr/>
        </p:nvSpPr>
        <p:spPr bwMode="auto">
          <a:xfrm>
            <a:off x="3574049" y="5457371"/>
            <a:ext cx="7010" cy="12800"/>
          </a:xfrm>
          <a:custGeom>
            <a:avLst/>
            <a:gdLst>
              <a:gd name="T0" fmla="*/ 5 w 5"/>
              <a:gd name="T1" fmla="*/ 5 h 9"/>
              <a:gd name="T2" fmla="*/ 4 w 5"/>
              <a:gd name="T3" fmla="*/ 5 h 9"/>
              <a:gd name="T4" fmla="*/ 4 w 5"/>
              <a:gd name="T5" fmla="*/ 5 h 9"/>
              <a:gd name="T6" fmla="*/ 4 w 5"/>
              <a:gd name="T7" fmla="*/ 5 h 9"/>
              <a:gd name="T8" fmla="*/ 4 w 5"/>
              <a:gd name="T9" fmla="*/ 5 h 9"/>
              <a:gd name="T10" fmla="*/ 3 w 5"/>
              <a:gd name="T11" fmla="*/ 4 h 9"/>
              <a:gd name="T12" fmla="*/ 3 w 5"/>
              <a:gd name="T13" fmla="*/ 3 h 9"/>
              <a:gd name="T14" fmla="*/ 2 w 5"/>
              <a:gd name="T15" fmla="*/ 3 h 9"/>
              <a:gd name="T16" fmla="*/ 2 w 5"/>
              <a:gd name="T17" fmla="*/ 2 h 9"/>
              <a:gd name="T18" fmla="*/ 2 w 5"/>
              <a:gd name="T19" fmla="*/ 1 h 9"/>
              <a:gd name="T20" fmla="*/ 1 w 5"/>
              <a:gd name="T21" fmla="*/ 1 h 9"/>
              <a:gd name="T22" fmla="*/ 1 w 5"/>
              <a:gd name="T23" fmla="*/ 0 h 9"/>
              <a:gd name="T24" fmla="*/ 1 w 5"/>
              <a:gd name="T25" fmla="*/ 0 h 9"/>
              <a:gd name="T26" fmla="*/ 0 w 5"/>
              <a:gd name="T27" fmla="*/ 1 h 9"/>
              <a:gd name="T28" fmla="*/ 1 w 5"/>
              <a:gd name="T29" fmla="*/ 2 h 9"/>
              <a:gd name="T30" fmla="*/ 1 w 5"/>
              <a:gd name="T31" fmla="*/ 3 h 9"/>
              <a:gd name="T32" fmla="*/ 1 w 5"/>
              <a:gd name="T33" fmla="*/ 4 h 9"/>
              <a:gd name="T34" fmla="*/ 2 w 5"/>
              <a:gd name="T35" fmla="*/ 6 h 9"/>
              <a:gd name="T36" fmla="*/ 2 w 5"/>
              <a:gd name="T37" fmla="*/ 7 h 9"/>
              <a:gd name="T38" fmla="*/ 3 w 5"/>
              <a:gd name="T39" fmla="*/ 8 h 9"/>
              <a:gd name="T40" fmla="*/ 3 w 5"/>
              <a:gd name="T41" fmla="*/ 8 h 9"/>
              <a:gd name="T42" fmla="*/ 3 w 5"/>
              <a:gd name="T43" fmla="*/ 8 h 9"/>
              <a:gd name="T44" fmla="*/ 3 w 5"/>
              <a:gd name="T45" fmla="*/ 9 h 9"/>
              <a:gd name="T46" fmla="*/ 4 w 5"/>
              <a:gd name="T47" fmla="*/ 9 h 9"/>
              <a:gd name="T48" fmla="*/ 5 w 5"/>
              <a:gd name="T49" fmla="*/ 9 h 9"/>
              <a:gd name="T50" fmla="*/ 5 w 5"/>
              <a:gd name="T51" fmla="*/ 5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5" h="9">
                <a:moveTo>
                  <a:pt x="5" y="5"/>
                </a:moveTo>
                <a:lnTo>
                  <a:pt x="4" y="5"/>
                </a:lnTo>
                <a:lnTo>
                  <a:pt x="4" y="5"/>
                </a:lnTo>
                <a:lnTo>
                  <a:pt x="4" y="5"/>
                </a:lnTo>
                <a:lnTo>
                  <a:pt x="4" y="5"/>
                </a:lnTo>
                <a:lnTo>
                  <a:pt x="3" y="4"/>
                </a:lnTo>
                <a:lnTo>
                  <a:pt x="3" y="3"/>
                </a:lnTo>
                <a:lnTo>
                  <a:pt x="2" y="3"/>
                </a:lnTo>
                <a:lnTo>
                  <a:pt x="2" y="2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1"/>
                </a:lnTo>
                <a:lnTo>
                  <a:pt x="1" y="2"/>
                </a:lnTo>
                <a:lnTo>
                  <a:pt x="1" y="3"/>
                </a:lnTo>
                <a:lnTo>
                  <a:pt x="1" y="4"/>
                </a:lnTo>
                <a:lnTo>
                  <a:pt x="2" y="6"/>
                </a:lnTo>
                <a:lnTo>
                  <a:pt x="2" y="7"/>
                </a:lnTo>
                <a:lnTo>
                  <a:pt x="3" y="8"/>
                </a:lnTo>
                <a:lnTo>
                  <a:pt x="3" y="8"/>
                </a:lnTo>
                <a:lnTo>
                  <a:pt x="3" y="8"/>
                </a:lnTo>
                <a:lnTo>
                  <a:pt x="3" y="9"/>
                </a:lnTo>
                <a:lnTo>
                  <a:pt x="4" y="9"/>
                </a:lnTo>
                <a:lnTo>
                  <a:pt x="5" y="9"/>
                </a:lnTo>
                <a:lnTo>
                  <a:pt x="5" y="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49" name="Freeform 1260"/>
          <p:cNvSpPr>
            <a:spLocks/>
          </p:cNvSpPr>
          <p:nvPr/>
        </p:nvSpPr>
        <p:spPr bwMode="auto">
          <a:xfrm>
            <a:off x="3621714" y="5434616"/>
            <a:ext cx="19627" cy="22755"/>
          </a:xfrm>
          <a:custGeom>
            <a:avLst/>
            <a:gdLst>
              <a:gd name="T0" fmla="*/ 14 w 14"/>
              <a:gd name="T1" fmla="*/ 8 h 16"/>
              <a:gd name="T2" fmla="*/ 14 w 14"/>
              <a:gd name="T3" fmla="*/ 0 h 16"/>
              <a:gd name="T4" fmla="*/ 0 w 14"/>
              <a:gd name="T5" fmla="*/ 0 h 16"/>
              <a:gd name="T6" fmla="*/ 0 w 14"/>
              <a:gd name="T7" fmla="*/ 7 h 16"/>
              <a:gd name="T8" fmla="*/ 6 w 14"/>
              <a:gd name="T9" fmla="*/ 16 h 16"/>
              <a:gd name="T10" fmla="*/ 14 w 14"/>
              <a:gd name="T11" fmla="*/ 8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" h="16">
                <a:moveTo>
                  <a:pt x="14" y="8"/>
                </a:moveTo>
                <a:lnTo>
                  <a:pt x="14" y="0"/>
                </a:lnTo>
                <a:lnTo>
                  <a:pt x="0" y="0"/>
                </a:lnTo>
                <a:lnTo>
                  <a:pt x="0" y="7"/>
                </a:lnTo>
                <a:lnTo>
                  <a:pt x="6" y="16"/>
                </a:lnTo>
                <a:lnTo>
                  <a:pt x="14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50" name="Freeform 1261"/>
          <p:cNvSpPr>
            <a:spLocks/>
          </p:cNvSpPr>
          <p:nvPr/>
        </p:nvSpPr>
        <p:spPr bwMode="auto">
          <a:xfrm>
            <a:off x="3606293" y="5383416"/>
            <a:ext cx="47665" cy="28444"/>
          </a:xfrm>
          <a:custGeom>
            <a:avLst/>
            <a:gdLst>
              <a:gd name="T0" fmla="*/ 27 w 34"/>
              <a:gd name="T1" fmla="*/ 7 h 20"/>
              <a:gd name="T2" fmla="*/ 27 w 34"/>
              <a:gd name="T3" fmla="*/ 6 h 20"/>
              <a:gd name="T4" fmla="*/ 26 w 34"/>
              <a:gd name="T5" fmla="*/ 6 h 20"/>
              <a:gd name="T6" fmla="*/ 26 w 34"/>
              <a:gd name="T7" fmla="*/ 5 h 20"/>
              <a:gd name="T8" fmla="*/ 25 w 34"/>
              <a:gd name="T9" fmla="*/ 4 h 20"/>
              <a:gd name="T10" fmla="*/ 23 w 34"/>
              <a:gd name="T11" fmla="*/ 4 h 20"/>
              <a:gd name="T12" fmla="*/ 22 w 34"/>
              <a:gd name="T13" fmla="*/ 3 h 20"/>
              <a:gd name="T14" fmla="*/ 20 w 34"/>
              <a:gd name="T15" fmla="*/ 2 h 20"/>
              <a:gd name="T16" fmla="*/ 19 w 34"/>
              <a:gd name="T17" fmla="*/ 1 h 20"/>
              <a:gd name="T18" fmla="*/ 17 w 34"/>
              <a:gd name="T19" fmla="*/ 1 h 20"/>
              <a:gd name="T20" fmla="*/ 15 w 34"/>
              <a:gd name="T21" fmla="*/ 0 h 20"/>
              <a:gd name="T22" fmla="*/ 14 w 34"/>
              <a:gd name="T23" fmla="*/ 0 h 20"/>
              <a:gd name="T24" fmla="*/ 12 w 34"/>
              <a:gd name="T25" fmla="*/ 0 h 20"/>
              <a:gd name="T26" fmla="*/ 10 w 34"/>
              <a:gd name="T27" fmla="*/ 0 h 20"/>
              <a:gd name="T28" fmla="*/ 8 w 34"/>
              <a:gd name="T29" fmla="*/ 0 h 20"/>
              <a:gd name="T30" fmla="*/ 7 w 34"/>
              <a:gd name="T31" fmla="*/ 0 h 20"/>
              <a:gd name="T32" fmla="*/ 5 w 34"/>
              <a:gd name="T33" fmla="*/ 1 h 20"/>
              <a:gd name="T34" fmla="*/ 3 w 34"/>
              <a:gd name="T35" fmla="*/ 2 h 20"/>
              <a:gd name="T36" fmla="*/ 1 w 34"/>
              <a:gd name="T37" fmla="*/ 4 h 20"/>
              <a:gd name="T38" fmla="*/ 1 w 34"/>
              <a:gd name="T39" fmla="*/ 5 h 20"/>
              <a:gd name="T40" fmla="*/ 0 w 34"/>
              <a:gd name="T41" fmla="*/ 7 h 20"/>
              <a:gd name="T42" fmla="*/ 1 w 34"/>
              <a:gd name="T43" fmla="*/ 9 h 20"/>
              <a:gd name="T44" fmla="*/ 1 w 34"/>
              <a:gd name="T45" fmla="*/ 10 h 20"/>
              <a:gd name="T46" fmla="*/ 2 w 34"/>
              <a:gd name="T47" fmla="*/ 11 h 20"/>
              <a:gd name="T48" fmla="*/ 2 w 34"/>
              <a:gd name="T49" fmla="*/ 11 h 20"/>
              <a:gd name="T50" fmla="*/ 3 w 34"/>
              <a:gd name="T51" fmla="*/ 11 h 20"/>
              <a:gd name="T52" fmla="*/ 4 w 34"/>
              <a:gd name="T53" fmla="*/ 12 h 20"/>
              <a:gd name="T54" fmla="*/ 5 w 34"/>
              <a:gd name="T55" fmla="*/ 12 h 20"/>
              <a:gd name="T56" fmla="*/ 7 w 34"/>
              <a:gd name="T57" fmla="*/ 13 h 20"/>
              <a:gd name="T58" fmla="*/ 8 w 34"/>
              <a:gd name="T59" fmla="*/ 13 h 20"/>
              <a:gd name="T60" fmla="*/ 10 w 34"/>
              <a:gd name="T61" fmla="*/ 14 h 20"/>
              <a:gd name="T62" fmla="*/ 12 w 34"/>
              <a:gd name="T63" fmla="*/ 15 h 20"/>
              <a:gd name="T64" fmla="*/ 15 w 34"/>
              <a:gd name="T65" fmla="*/ 16 h 20"/>
              <a:gd name="T66" fmla="*/ 17 w 34"/>
              <a:gd name="T67" fmla="*/ 17 h 20"/>
              <a:gd name="T68" fmla="*/ 19 w 34"/>
              <a:gd name="T69" fmla="*/ 17 h 20"/>
              <a:gd name="T70" fmla="*/ 21 w 34"/>
              <a:gd name="T71" fmla="*/ 18 h 20"/>
              <a:gd name="T72" fmla="*/ 23 w 34"/>
              <a:gd name="T73" fmla="*/ 19 h 20"/>
              <a:gd name="T74" fmla="*/ 25 w 34"/>
              <a:gd name="T75" fmla="*/ 19 h 20"/>
              <a:gd name="T76" fmla="*/ 26 w 34"/>
              <a:gd name="T77" fmla="*/ 20 h 20"/>
              <a:gd name="T78" fmla="*/ 27 w 34"/>
              <a:gd name="T79" fmla="*/ 20 h 20"/>
              <a:gd name="T80" fmla="*/ 28 w 34"/>
              <a:gd name="T81" fmla="*/ 20 h 20"/>
              <a:gd name="T82" fmla="*/ 29 w 34"/>
              <a:gd name="T83" fmla="*/ 20 h 20"/>
              <a:gd name="T84" fmla="*/ 30 w 34"/>
              <a:gd name="T85" fmla="*/ 20 h 20"/>
              <a:gd name="T86" fmla="*/ 31 w 34"/>
              <a:gd name="T87" fmla="*/ 20 h 20"/>
              <a:gd name="T88" fmla="*/ 32 w 34"/>
              <a:gd name="T89" fmla="*/ 20 h 20"/>
              <a:gd name="T90" fmla="*/ 32 w 34"/>
              <a:gd name="T91" fmla="*/ 19 h 20"/>
              <a:gd name="T92" fmla="*/ 33 w 34"/>
              <a:gd name="T93" fmla="*/ 19 h 20"/>
              <a:gd name="T94" fmla="*/ 33 w 34"/>
              <a:gd name="T95" fmla="*/ 18 h 20"/>
              <a:gd name="T96" fmla="*/ 34 w 34"/>
              <a:gd name="T97" fmla="*/ 17 h 20"/>
              <a:gd name="T98" fmla="*/ 34 w 34"/>
              <a:gd name="T99" fmla="*/ 15 h 20"/>
              <a:gd name="T100" fmla="*/ 33 w 34"/>
              <a:gd name="T101" fmla="*/ 13 h 20"/>
              <a:gd name="T102" fmla="*/ 33 w 34"/>
              <a:gd name="T103" fmla="*/ 12 h 20"/>
              <a:gd name="T104" fmla="*/ 32 w 34"/>
              <a:gd name="T105" fmla="*/ 10 h 20"/>
              <a:gd name="T106" fmla="*/ 31 w 34"/>
              <a:gd name="T107" fmla="*/ 9 h 20"/>
              <a:gd name="T108" fmla="*/ 30 w 34"/>
              <a:gd name="T109" fmla="*/ 8 h 20"/>
              <a:gd name="T110" fmla="*/ 29 w 34"/>
              <a:gd name="T111" fmla="*/ 7 h 20"/>
              <a:gd name="T112" fmla="*/ 27 w 34"/>
              <a:gd name="T113" fmla="*/ 7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4" h="20">
                <a:moveTo>
                  <a:pt x="27" y="7"/>
                </a:moveTo>
                <a:lnTo>
                  <a:pt x="27" y="6"/>
                </a:lnTo>
                <a:lnTo>
                  <a:pt x="26" y="6"/>
                </a:lnTo>
                <a:lnTo>
                  <a:pt x="26" y="5"/>
                </a:lnTo>
                <a:lnTo>
                  <a:pt x="25" y="4"/>
                </a:lnTo>
                <a:lnTo>
                  <a:pt x="23" y="4"/>
                </a:lnTo>
                <a:lnTo>
                  <a:pt x="22" y="3"/>
                </a:lnTo>
                <a:lnTo>
                  <a:pt x="20" y="2"/>
                </a:lnTo>
                <a:lnTo>
                  <a:pt x="19" y="1"/>
                </a:lnTo>
                <a:lnTo>
                  <a:pt x="17" y="1"/>
                </a:lnTo>
                <a:lnTo>
                  <a:pt x="15" y="0"/>
                </a:lnTo>
                <a:lnTo>
                  <a:pt x="14" y="0"/>
                </a:lnTo>
                <a:lnTo>
                  <a:pt x="12" y="0"/>
                </a:lnTo>
                <a:lnTo>
                  <a:pt x="10" y="0"/>
                </a:lnTo>
                <a:lnTo>
                  <a:pt x="8" y="0"/>
                </a:lnTo>
                <a:lnTo>
                  <a:pt x="7" y="0"/>
                </a:lnTo>
                <a:lnTo>
                  <a:pt x="5" y="1"/>
                </a:lnTo>
                <a:lnTo>
                  <a:pt x="3" y="2"/>
                </a:lnTo>
                <a:lnTo>
                  <a:pt x="1" y="4"/>
                </a:lnTo>
                <a:lnTo>
                  <a:pt x="1" y="5"/>
                </a:lnTo>
                <a:lnTo>
                  <a:pt x="0" y="7"/>
                </a:lnTo>
                <a:lnTo>
                  <a:pt x="1" y="9"/>
                </a:lnTo>
                <a:lnTo>
                  <a:pt x="1" y="10"/>
                </a:lnTo>
                <a:lnTo>
                  <a:pt x="2" y="11"/>
                </a:lnTo>
                <a:lnTo>
                  <a:pt x="2" y="11"/>
                </a:lnTo>
                <a:lnTo>
                  <a:pt x="3" y="11"/>
                </a:lnTo>
                <a:lnTo>
                  <a:pt x="4" y="12"/>
                </a:lnTo>
                <a:lnTo>
                  <a:pt x="5" y="12"/>
                </a:lnTo>
                <a:lnTo>
                  <a:pt x="7" y="13"/>
                </a:lnTo>
                <a:lnTo>
                  <a:pt x="8" y="13"/>
                </a:lnTo>
                <a:lnTo>
                  <a:pt x="10" y="14"/>
                </a:lnTo>
                <a:lnTo>
                  <a:pt x="12" y="15"/>
                </a:lnTo>
                <a:lnTo>
                  <a:pt x="15" y="16"/>
                </a:lnTo>
                <a:lnTo>
                  <a:pt x="17" y="17"/>
                </a:lnTo>
                <a:lnTo>
                  <a:pt x="19" y="17"/>
                </a:lnTo>
                <a:lnTo>
                  <a:pt x="21" y="18"/>
                </a:lnTo>
                <a:lnTo>
                  <a:pt x="23" y="19"/>
                </a:lnTo>
                <a:lnTo>
                  <a:pt x="25" y="19"/>
                </a:lnTo>
                <a:lnTo>
                  <a:pt x="26" y="20"/>
                </a:lnTo>
                <a:lnTo>
                  <a:pt x="27" y="20"/>
                </a:lnTo>
                <a:lnTo>
                  <a:pt x="28" y="20"/>
                </a:lnTo>
                <a:lnTo>
                  <a:pt x="29" y="20"/>
                </a:lnTo>
                <a:lnTo>
                  <a:pt x="30" y="20"/>
                </a:lnTo>
                <a:lnTo>
                  <a:pt x="31" y="20"/>
                </a:lnTo>
                <a:lnTo>
                  <a:pt x="32" y="20"/>
                </a:lnTo>
                <a:lnTo>
                  <a:pt x="32" y="19"/>
                </a:lnTo>
                <a:lnTo>
                  <a:pt x="33" y="19"/>
                </a:lnTo>
                <a:lnTo>
                  <a:pt x="33" y="18"/>
                </a:lnTo>
                <a:lnTo>
                  <a:pt x="34" y="17"/>
                </a:lnTo>
                <a:lnTo>
                  <a:pt x="34" y="15"/>
                </a:lnTo>
                <a:lnTo>
                  <a:pt x="33" y="13"/>
                </a:lnTo>
                <a:lnTo>
                  <a:pt x="33" y="12"/>
                </a:lnTo>
                <a:lnTo>
                  <a:pt x="32" y="10"/>
                </a:lnTo>
                <a:lnTo>
                  <a:pt x="31" y="9"/>
                </a:lnTo>
                <a:lnTo>
                  <a:pt x="30" y="8"/>
                </a:lnTo>
                <a:lnTo>
                  <a:pt x="29" y="7"/>
                </a:lnTo>
                <a:lnTo>
                  <a:pt x="27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51" name="Freeform 1262"/>
          <p:cNvSpPr>
            <a:spLocks/>
          </p:cNvSpPr>
          <p:nvPr/>
        </p:nvSpPr>
        <p:spPr bwMode="auto">
          <a:xfrm>
            <a:off x="3600685" y="5390527"/>
            <a:ext cx="56076" cy="51200"/>
          </a:xfrm>
          <a:custGeom>
            <a:avLst/>
            <a:gdLst>
              <a:gd name="T0" fmla="*/ 34 w 40"/>
              <a:gd name="T1" fmla="*/ 11 h 36"/>
              <a:gd name="T2" fmla="*/ 34 w 40"/>
              <a:gd name="T3" fmla="*/ 11 h 36"/>
              <a:gd name="T4" fmla="*/ 33 w 40"/>
              <a:gd name="T5" fmla="*/ 10 h 36"/>
              <a:gd name="T6" fmla="*/ 32 w 40"/>
              <a:gd name="T7" fmla="*/ 8 h 36"/>
              <a:gd name="T8" fmla="*/ 30 w 40"/>
              <a:gd name="T9" fmla="*/ 6 h 36"/>
              <a:gd name="T10" fmla="*/ 28 w 40"/>
              <a:gd name="T11" fmla="*/ 4 h 36"/>
              <a:gd name="T12" fmla="*/ 26 w 40"/>
              <a:gd name="T13" fmla="*/ 3 h 36"/>
              <a:gd name="T14" fmla="*/ 24 w 40"/>
              <a:gd name="T15" fmla="*/ 2 h 36"/>
              <a:gd name="T16" fmla="*/ 21 w 40"/>
              <a:gd name="T17" fmla="*/ 1 h 36"/>
              <a:gd name="T18" fmla="*/ 19 w 40"/>
              <a:gd name="T19" fmla="*/ 1 h 36"/>
              <a:gd name="T20" fmla="*/ 16 w 40"/>
              <a:gd name="T21" fmla="*/ 1 h 36"/>
              <a:gd name="T22" fmla="*/ 12 w 40"/>
              <a:gd name="T23" fmla="*/ 1 h 36"/>
              <a:gd name="T24" fmla="*/ 9 w 40"/>
              <a:gd name="T25" fmla="*/ 3 h 36"/>
              <a:gd name="T26" fmla="*/ 6 w 40"/>
              <a:gd name="T27" fmla="*/ 4 h 36"/>
              <a:gd name="T28" fmla="*/ 4 w 40"/>
              <a:gd name="T29" fmla="*/ 7 h 36"/>
              <a:gd name="T30" fmla="*/ 2 w 40"/>
              <a:gd name="T31" fmla="*/ 10 h 36"/>
              <a:gd name="T32" fmla="*/ 1 w 40"/>
              <a:gd name="T33" fmla="*/ 13 h 36"/>
              <a:gd name="T34" fmla="*/ 0 w 40"/>
              <a:gd name="T35" fmla="*/ 16 h 36"/>
              <a:gd name="T36" fmla="*/ 0 w 40"/>
              <a:gd name="T37" fmla="*/ 20 h 36"/>
              <a:gd name="T38" fmla="*/ 1 w 40"/>
              <a:gd name="T39" fmla="*/ 23 h 36"/>
              <a:gd name="T40" fmla="*/ 2 w 40"/>
              <a:gd name="T41" fmla="*/ 26 h 36"/>
              <a:gd name="T42" fmla="*/ 4 w 40"/>
              <a:gd name="T43" fmla="*/ 29 h 36"/>
              <a:gd name="T44" fmla="*/ 6 w 40"/>
              <a:gd name="T45" fmla="*/ 32 h 36"/>
              <a:gd name="T46" fmla="*/ 9 w 40"/>
              <a:gd name="T47" fmla="*/ 33 h 36"/>
              <a:gd name="T48" fmla="*/ 12 w 40"/>
              <a:gd name="T49" fmla="*/ 35 h 36"/>
              <a:gd name="T50" fmla="*/ 16 w 40"/>
              <a:gd name="T51" fmla="*/ 35 h 36"/>
              <a:gd name="T52" fmla="*/ 19 w 40"/>
              <a:gd name="T53" fmla="*/ 35 h 36"/>
              <a:gd name="T54" fmla="*/ 21 w 40"/>
              <a:gd name="T55" fmla="*/ 35 h 36"/>
              <a:gd name="T56" fmla="*/ 24 w 40"/>
              <a:gd name="T57" fmla="*/ 34 h 36"/>
              <a:gd name="T58" fmla="*/ 26 w 40"/>
              <a:gd name="T59" fmla="*/ 33 h 36"/>
              <a:gd name="T60" fmla="*/ 28 w 40"/>
              <a:gd name="T61" fmla="*/ 32 h 36"/>
              <a:gd name="T62" fmla="*/ 30 w 40"/>
              <a:gd name="T63" fmla="*/ 31 h 36"/>
              <a:gd name="T64" fmla="*/ 31 w 40"/>
              <a:gd name="T65" fmla="*/ 29 h 36"/>
              <a:gd name="T66" fmla="*/ 33 w 40"/>
              <a:gd name="T67" fmla="*/ 27 h 36"/>
              <a:gd name="T68" fmla="*/ 33 w 40"/>
              <a:gd name="T69" fmla="*/ 26 h 36"/>
              <a:gd name="T70" fmla="*/ 34 w 40"/>
              <a:gd name="T71" fmla="*/ 26 h 36"/>
              <a:gd name="T72" fmla="*/ 35 w 40"/>
              <a:gd name="T73" fmla="*/ 26 h 36"/>
              <a:gd name="T74" fmla="*/ 37 w 40"/>
              <a:gd name="T75" fmla="*/ 25 h 36"/>
              <a:gd name="T76" fmla="*/ 39 w 40"/>
              <a:gd name="T77" fmla="*/ 23 h 36"/>
              <a:gd name="T78" fmla="*/ 39 w 40"/>
              <a:gd name="T79" fmla="*/ 20 h 36"/>
              <a:gd name="T80" fmla="*/ 39 w 40"/>
              <a:gd name="T81" fmla="*/ 17 h 36"/>
              <a:gd name="T82" fmla="*/ 39 w 40"/>
              <a:gd name="T83" fmla="*/ 14 h 36"/>
              <a:gd name="T84" fmla="*/ 37 w 40"/>
              <a:gd name="T85" fmla="*/ 12 h 36"/>
              <a:gd name="T86" fmla="*/ 35 w 40"/>
              <a:gd name="T87" fmla="*/ 11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0" h="36">
                <a:moveTo>
                  <a:pt x="34" y="11"/>
                </a:moveTo>
                <a:lnTo>
                  <a:pt x="34" y="11"/>
                </a:lnTo>
                <a:lnTo>
                  <a:pt x="34" y="11"/>
                </a:lnTo>
                <a:lnTo>
                  <a:pt x="34" y="11"/>
                </a:lnTo>
                <a:lnTo>
                  <a:pt x="34" y="11"/>
                </a:lnTo>
                <a:lnTo>
                  <a:pt x="33" y="10"/>
                </a:lnTo>
                <a:lnTo>
                  <a:pt x="33" y="9"/>
                </a:lnTo>
                <a:lnTo>
                  <a:pt x="32" y="8"/>
                </a:lnTo>
                <a:lnTo>
                  <a:pt x="31" y="7"/>
                </a:lnTo>
                <a:lnTo>
                  <a:pt x="30" y="6"/>
                </a:lnTo>
                <a:lnTo>
                  <a:pt x="29" y="5"/>
                </a:lnTo>
                <a:lnTo>
                  <a:pt x="28" y="4"/>
                </a:lnTo>
                <a:lnTo>
                  <a:pt x="27" y="3"/>
                </a:lnTo>
                <a:lnTo>
                  <a:pt x="26" y="3"/>
                </a:lnTo>
                <a:lnTo>
                  <a:pt x="25" y="2"/>
                </a:lnTo>
                <a:lnTo>
                  <a:pt x="24" y="2"/>
                </a:lnTo>
                <a:lnTo>
                  <a:pt x="23" y="1"/>
                </a:lnTo>
                <a:lnTo>
                  <a:pt x="21" y="1"/>
                </a:lnTo>
                <a:lnTo>
                  <a:pt x="20" y="1"/>
                </a:lnTo>
                <a:lnTo>
                  <a:pt x="19" y="1"/>
                </a:lnTo>
                <a:lnTo>
                  <a:pt x="18" y="0"/>
                </a:lnTo>
                <a:lnTo>
                  <a:pt x="16" y="1"/>
                </a:lnTo>
                <a:lnTo>
                  <a:pt x="14" y="1"/>
                </a:lnTo>
                <a:lnTo>
                  <a:pt x="12" y="1"/>
                </a:lnTo>
                <a:lnTo>
                  <a:pt x="11" y="2"/>
                </a:lnTo>
                <a:lnTo>
                  <a:pt x="9" y="3"/>
                </a:lnTo>
                <a:lnTo>
                  <a:pt x="8" y="3"/>
                </a:lnTo>
                <a:lnTo>
                  <a:pt x="6" y="4"/>
                </a:lnTo>
                <a:lnTo>
                  <a:pt x="5" y="6"/>
                </a:lnTo>
                <a:lnTo>
                  <a:pt x="4" y="7"/>
                </a:lnTo>
                <a:lnTo>
                  <a:pt x="3" y="8"/>
                </a:lnTo>
                <a:lnTo>
                  <a:pt x="2" y="10"/>
                </a:lnTo>
                <a:lnTo>
                  <a:pt x="1" y="11"/>
                </a:lnTo>
                <a:lnTo>
                  <a:pt x="1" y="13"/>
                </a:lnTo>
                <a:lnTo>
                  <a:pt x="0" y="15"/>
                </a:lnTo>
                <a:lnTo>
                  <a:pt x="0" y="16"/>
                </a:lnTo>
                <a:lnTo>
                  <a:pt x="0" y="18"/>
                </a:lnTo>
                <a:lnTo>
                  <a:pt x="0" y="20"/>
                </a:lnTo>
                <a:lnTo>
                  <a:pt x="0" y="22"/>
                </a:lnTo>
                <a:lnTo>
                  <a:pt x="1" y="23"/>
                </a:lnTo>
                <a:lnTo>
                  <a:pt x="1" y="25"/>
                </a:lnTo>
                <a:lnTo>
                  <a:pt x="2" y="26"/>
                </a:lnTo>
                <a:lnTo>
                  <a:pt x="3" y="28"/>
                </a:lnTo>
                <a:lnTo>
                  <a:pt x="4" y="29"/>
                </a:lnTo>
                <a:lnTo>
                  <a:pt x="5" y="30"/>
                </a:lnTo>
                <a:lnTo>
                  <a:pt x="6" y="32"/>
                </a:lnTo>
                <a:lnTo>
                  <a:pt x="8" y="33"/>
                </a:lnTo>
                <a:lnTo>
                  <a:pt x="9" y="33"/>
                </a:lnTo>
                <a:lnTo>
                  <a:pt x="11" y="34"/>
                </a:lnTo>
                <a:lnTo>
                  <a:pt x="12" y="35"/>
                </a:lnTo>
                <a:lnTo>
                  <a:pt x="14" y="35"/>
                </a:lnTo>
                <a:lnTo>
                  <a:pt x="16" y="35"/>
                </a:lnTo>
                <a:lnTo>
                  <a:pt x="18" y="36"/>
                </a:lnTo>
                <a:lnTo>
                  <a:pt x="19" y="35"/>
                </a:lnTo>
                <a:lnTo>
                  <a:pt x="20" y="35"/>
                </a:lnTo>
                <a:lnTo>
                  <a:pt x="21" y="35"/>
                </a:lnTo>
                <a:lnTo>
                  <a:pt x="22" y="35"/>
                </a:lnTo>
                <a:lnTo>
                  <a:pt x="24" y="34"/>
                </a:lnTo>
                <a:lnTo>
                  <a:pt x="25" y="34"/>
                </a:lnTo>
                <a:lnTo>
                  <a:pt x="26" y="33"/>
                </a:lnTo>
                <a:lnTo>
                  <a:pt x="27" y="33"/>
                </a:lnTo>
                <a:lnTo>
                  <a:pt x="28" y="32"/>
                </a:lnTo>
                <a:lnTo>
                  <a:pt x="29" y="31"/>
                </a:lnTo>
                <a:lnTo>
                  <a:pt x="30" y="31"/>
                </a:lnTo>
                <a:lnTo>
                  <a:pt x="31" y="30"/>
                </a:lnTo>
                <a:lnTo>
                  <a:pt x="31" y="29"/>
                </a:lnTo>
                <a:lnTo>
                  <a:pt x="32" y="28"/>
                </a:lnTo>
                <a:lnTo>
                  <a:pt x="33" y="27"/>
                </a:lnTo>
                <a:lnTo>
                  <a:pt x="33" y="26"/>
                </a:lnTo>
                <a:lnTo>
                  <a:pt x="33" y="26"/>
                </a:lnTo>
                <a:lnTo>
                  <a:pt x="34" y="26"/>
                </a:lnTo>
                <a:lnTo>
                  <a:pt x="34" y="26"/>
                </a:lnTo>
                <a:lnTo>
                  <a:pt x="34" y="26"/>
                </a:lnTo>
                <a:lnTo>
                  <a:pt x="35" y="26"/>
                </a:lnTo>
                <a:lnTo>
                  <a:pt x="36" y="25"/>
                </a:lnTo>
                <a:lnTo>
                  <a:pt x="37" y="25"/>
                </a:lnTo>
                <a:lnTo>
                  <a:pt x="38" y="24"/>
                </a:lnTo>
                <a:lnTo>
                  <a:pt x="39" y="23"/>
                </a:lnTo>
                <a:lnTo>
                  <a:pt x="39" y="21"/>
                </a:lnTo>
                <a:lnTo>
                  <a:pt x="39" y="20"/>
                </a:lnTo>
                <a:lnTo>
                  <a:pt x="40" y="18"/>
                </a:lnTo>
                <a:lnTo>
                  <a:pt x="39" y="17"/>
                </a:lnTo>
                <a:lnTo>
                  <a:pt x="39" y="16"/>
                </a:lnTo>
                <a:lnTo>
                  <a:pt x="39" y="14"/>
                </a:lnTo>
                <a:lnTo>
                  <a:pt x="38" y="13"/>
                </a:lnTo>
                <a:lnTo>
                  <a:pt x="37" y="12"/>
                </a:lnTo>
                <a:lnTo>
                  <a:pt x="36" y="12"/>
                </a:lnTo>
                <a:lnTo>
                  <a:pt x="35" y="11"/>
                </a:lnTo>
                <a:lnTo>
                  <a:pt x="34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52" name="Freeform 1263"/>
          <p:cNvSpPr>
            <a:spLocks/>
          </p:cNvSpPr>
          <p:nvPr/>
        </p:nvSpPr>
        <p:spPr bwMode="auto">
          <a:xfrm>
            <a:off x="3604891" y="5394794"/>
            <a:ext cx="47665" cy="42666"/>
          </a:xfrm>
          <a:custGeom>
            <a:avLst/>
            <a:gdLst>
              <a:gd name="T0" fmla="*/ 30 w 34"/>
              <a:gd name="T1" fmla="*/ 12 h 30"/>
              <a:gd name="T2" fmla="*/ 29 w 34"/>
              <a:gd name="T3" fmla="*/ 12 h 30"/>
              <a:gd name="T4" fmla="*/ 29 w 34"/>
              <a:gd name="T5" fmla="*/ 11 h 30"/>
              <a:gd name="T6" fmla="*/ 28 w 34"/>
              <a:gd name="T7" fmla="*/ 9 h 30"/>
              <a:gd name="T8" fmla="*/ 27 w 34"/>
              <a:gd name="T9" fmla="*/ 7 h 30"/>
              <a:gd name="T10" fmla="*/ 25 w 34"/>
              <a:gd name="T11" fmla="*/ 5 h 30"/>
              <a:gd name="T12" fmla="*/ 23 w 34"/>
              <a:gd name="T13" fmla="*/ 3 h 30"/>
              <a:gd name="T14" fmla="*/ 21 w 34"/>
              <a:gd name="T15" fmla="*/ 2 h 30"/>
              <a:gd name="T16" fmla="*/ 18 w 34"/>
              <a:gd name="T17" fmla="*/ 1 h 30"/>
              <a:gd name="T18" fmla="*/ 16 w 34"/>
              <a:gd name="T19" fmla="*/ 0 h 30"/>
              <a:gd name="T20" fmla="*/ 13 w 34"/>
              <a:gd name="T21" fmla="*/ 0 h 30"/>
              <a:gd name="T22" fmla="*/ 10 w 34"/>
              <a:gd name="T23" fmla="*/ 1 h 30"/>
              <a:gd name="T24" fmla="*/ 7 w 34"/>
              <a:gd name="T25" fmla="*/ 2 h 30"/>
              <a:gd name="T26" fmla="*/ 5 w 34"/>
              <a:gd name="T27" fmla="*/ 4 h 30"/>
              <a:gd name="T28" fmla="*/ 3 w 34"/>
              <a:gd name="T29" fmla="*/ 6 h 30"/>
              <a:gd name="T30" fmla="*/ 1 w 34"/>
              <a:gd name="T31" fmla="*/ 8 h 30"/>
              <a:gd name="T32" fmla="*/ 0 w 34"/>
              <a:gd name="T33" fmla="*/ 11 h 30"/>
              <a:gd name="T34" fmla="*/ 0 w 34"/>
              <a:gd name="T35" fmla="*/ 14 h 30"/>
              <a:gd name="T36" fmla="*/ 0 w 34"/>
              <a:gd name="T37" fmla="*/ 17 h 30"/>
              <a:gd name="T38" fmla="*/ 0 w 34"/>
              <a:gd name="T39" fmla="*/ 19 h 30"/>
              <a:gd name="T40" fmla="*/ 1 w 34"/>
              <a:gd name="T41" fmla="*/ 22 h 30"/>
              <a:gd name="T42" fmla="*/ 3 w 34"/>
              <a:gd name="T43" fmla="*/ 24 h 30"/>
              <a:gd name="T44" fmla="*/ 5 w 34"/>
              <a:gd name="T45" fmla="*/ 26 h 30"/>
              <a:gd name="T46" fmla="*/ 7 w 34"/>
              <a:gd name="T47" fmla="*/ 28 h 30"/>
              <a:gd name="T48" fmla="*/ 10 w 34"/>
              <a:gd name="T49" fmla="*/ 29 h 30"/>
              <a:gd name="T50" fmla="*/ 13 w 34"/>
              <a:gd name="T51" fmla="*/ 30 h 30"/>
              <a:gd name="T52" fmla="*/ 16 w 34"/>
              <a:gd name="T53" fmla="*/ 30 h 30"/>
              <a:gd name="T54" fmla="*/ 18 w 34"/>
              <a:gd name="T55" fmla="*/ 29 h 30"/>
              <a:gd name="T56" fmla="*/ 20 w 34"/>
              <a:gd name="T57" fmla="*/ 29 h 30"/>
              <a:gd name="T58" fmla="*/ 23 w 34"/>
              <a:gd name="T59" fmla="*/ 27 h 30"/>
              <a:gd name="T60" fmla="*/ 24 w 34"/>
              <a:gd name="T61" fmla="*/ 26 h 30"/>
              <a:gd name="T62" fmla="*/ 26 w 34"/>
              <a:gd name="T63" fmla="*/ 24 h 30"/>
              <a:gd name="T64" fmla="*/ 27 w 34"/>
              <a:gd name="T65" fmla="*/ 22 h 30"/>
              <a:gd name="T66" fmla="*/ 28 w 34"/>
              <a:gd name="T67" fmla="*/ 20 h 30"/>
              <a:gd name="T68" fmla="*/ 29 w 34"/>
              <a:gd name="T69" fmla="*/ 19 h 30"/>
              <a:gd name="T70" fmla="*/ 29 w 34"/>
              <a:gd name="T71" fmla="*/ 20 h 30"/>
              <a:gd name="T72" fmla="*/ 30 w 34"/>
              <a:gd name="T73" fmla="*/ 20 h 30"/>
              <a:gd name="T74" fmla="*/ 31 w 34"/>
              <a:gd name="T75" fmla="*/ 20 h 30"/>
              <a:gd name="T76" fmla="*/ 32 w 34"/>
              <a:gd name="T77" fmla="*/ 20 h 30"/>
              <a:gd name="T78" fmla="*/ 33 w 34"/>
              <a:gd name="T79" fmla="*/ 19 h 30"/>
              <a:gd name="T80" fmla="*/ 34 w 34"/>
              <a:gd name="T81" fmla="*/ 18 h 30"/>
              <a:gd name="T82" fmla="*/ 34 w 34"/>
              <a:gd name="T83" fmla="*/ 17 h 30"/>
              <a:gd name="T84" fmla="*/ 34 w 34"/>
              <a:gd name="T85" fmla="*/ 15 h 30"/>
              <a:gd name="T86" fmla="*/ 34 w 34"/>
              <a:gd name="T87" fmla="*/ 13 h 30"/>
              <a:gd name="T88" fmla="*/ 33 w 34"/>
              <a:gd name="T89" fmla="*/ 12 h 30"/>
              <a:gd name="T90" fmla="*/ 32 w 34"/>
              <a:gd name="T91" fmla="*/ 1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4" h="30">
                <a:moveTo>
                  <a:pt x="31" y="12"/>
                </a:moveTo>
                <a:lnTo>
                  <a:pt x="30" y="12"/>
                </a:lnTo>
                <a:lnTo>
                  <a:pt x="30" y="12"/>
                </a:lnTo>
                <a:lnTo>
                  <a:pt x="29" y="12"/>
                </a:lnTo>
                <a:lnTo>
                  <a:pt x="29" y="12"/>
                </a:lnTo>
                <a:lnTo>
                  <a:pt x="29" y="11"/>
                </a:lnTo>
                <a:lnTo>
                  <a:pt x="28" y="10"/>
                </a:lnTo>
                <a:lnTo>
                  <a:pt x="28" y="9"/>
                </a:lnTo>
                <a:lnTo>
                  <a:pt x="27" y="8"/>
                </a:lnTo>
                <a:lnTo>
                  <a:pt x="27" y="7"/>
                </a:lnTo>
                <a:lnTo>
                  <a:pt x="26" y="6"/>
                </a:lnTo>
                <a:lnTo>
                  <a:pt x="25" y="5"/>
                </a:lnTo>
                <a:lnTo>
                  <a:pt x="24" y="4"/>
                </a:lnTo>
                <a:lnTo>
                  <a:pt x="23" y="3"/>
                </a:lnTo>
                <a:lnTo>
                  <a:pt x="22" y="2"/>
                </a:lnTo>
                <a:lnTo>
                  <a:pt x="21" y="2"/>
                </a:lnTo>
                <a:lnTo>
                  <a:pt x="20" y="1"/>
                </a:lnTo>
                <a:lnTo>
                  <a:pt x="18" y="1"/>
                </a:lnTo>
                <a:lnTo>
                  <a:pt x="17" y="0"/>
                </a:lnTo>
                <a:lnTo>
                  <a:pt x="16" y="0"/>
                </a:lnTo>
                <a:lnTo>
                  <a:pt x="14" y="0"/>
                </a:lnTo>
                <a:lnTo>
                  <a:pt x="13" y="0"/>
                </a:lnTo>
                <a:lnTo>
                  <a:pt x="11" y="1"/>
                </a:lnTo>
                <a:lnTo>
                  <a:pt x="10" y="1"/>
                </a:lnTo>
                <a:lnTo>
                  <a:pt x="9" y="1"/>
                </a:lnTo>
                <a:lnTo>
                  <a:pt x="7" y="2"/>
                </a:lnTo>
                <a:lnTo>
                  <a:pt x="6" y="3"/>
                </a:lnTo>
                <a:lnTo>
                  <a:pt x="5" y="4"/>
                </a:lnTo>
                <a:lnTo>
                  <a:pt x="4" y="5"/>
                </a:lnTo>
                <a:lnTo>
                  <a:pt x="3" y="6"/>
                </a:lnTo>
                <a:lnTo>
                  <a:pt x="2" y="7"/>
                </a:lnTo>
                <a:lnTo>
                  <a:pt x="1" y="8"/>
                </a:lnTo>
                <a:lnTo>
                  <a:pt x="1" y="9"/>
                </a:lnTo>
                <a:lnTo>
                  <a:pt x="0" y="11"/>
                </a:lnTo>
                <a:lnTo>
                  <a:pt x="0" y="12"/>
                </a:lnTo>
                <a:lnTo>
                  <a:pt x="0" y="14"/>
                </a:lnTo>
                <a:lnTo>
                  <a:pt x="0" y="15"/>
                </a:lnTo>
                <a:lnTo>
                  <a:pt x="0" y="17"/>
                </a:lnTo>
                <a:lnTo>
                  <a:pt x="0" y="18"/>
                </a:lnTo>
                <a:lnTo>
                  <a:pt x="0" y="19"/>
                </a:lnTo>
                <a:lnTo>
                  <a:pt x="1" y="21"/>
                </a:lnTo>
                <a:lnTo>
                  <a:pt x="1" y="22"/>
                </a:lnTo>
                <a:lnTo>
                  <a:pt x="2" y="23"/>
                </a:lnTo>
                <a:lnTo>
                  <a:pt x="3" y="24"/>
                </a:lnTo>
                <a:lnTo>
                  <a:pt x="4" y="26"/>
                </a:lnTo>
                <a:lnTo>
                  <a:pt x="5" y="26"/>
                </a:lnTo>
                <a:lnTo>
                  <a:pt x="6" y="27"/>
                </a:lnTo>
                <a:lnTo>
                  <a:pt x="7" y="28"/>
                </a:lnTo>
                <a:lnTo>
                  <a:pt x="9" y="29"/>
                </a:lnTo>
                <a:lnTo>
                  <a:pt x="10" y="29"/>
                </a:lnTo>
                <a:lnTo>
                  <a:pt x="11" y="30"/>
                </a:lnTo>
                <a:lnTo>
                  <a:pt x="13" y="30"/>
                </a:lnTo>
                <a:lnTo>
                  <a:pt x="14" y="30"/>
                </a:lnTo>
                <a:lnTo>
                  <a:pt x="16" y="30"/>
                </a:lnTo>
                <a:lnTo>
                  <a:pt x="17" y="30"/>
                </a:lnTo>
                <a:lnTo>
                  <a:pt x="18" y="29"/>
                </a:lnTo>
                <a:lnTo>
                  <a:pt x="19" y="29"/>
                </a:lnTo>
                <a:lnTo>
                  <a:pt x="20" y="29"/>
                </a:lnTo>
                <a:lnTo>
                  <a:pt x="21" y="28"/>
                </a:lnTo>
                <a:lnTo>
                  <a:pt x="23" y="27"/>
                </a:lnTo>
                <a:lnTo>
                  <a:pt x="23" y="27"/>
                </a:lnTo>
                <a:lnTo>
                  <a:pt x="24" y="26"/>
                </a:lnTo>
                <a:lnTo>
                  <a:pt x="25" y="25"/>
                </a:lnTo>
                <a:lnTo>
                  <a:pt x="26" y="24"/>
                </a:lnTo>
                <a:lnTo>
                  <a:pt x="27" y="23"/>
                </a:lnTo>
                <a:lnTo>
                  <a:pt x="27" y="22"/>
                </a:lnTo>
                <a:lnTo>
                  <a:pt x="28" y="21"/>
                </a:lnTo>
                <a:lnTo>
                  <a:pt x="28" y="20"/>
                </a:lnTo>
                <a:lnTo>
                  <a:pt x="29" y="19"/>
                </a:lnTo>
                <a:lnTo>
                  <a:pt x="29" y="19"/>
                </a:lnTo>
                <a:lnTo>
                  <a:pt x="29" y="19"/>
                </a:lnTo>
                <a:lnTo>
                  <a:pt x="29" y="20"/>
                </a:lnTo>
                <a:lnTo>
                  <a:pt x="30" y="20"/>
                </a:lnTo>
                <a:lnTo>
                  <a:pt x="30" y="20"/>
                </a:lnTo>
                <a:lnTo>
                  <a:pt x="30" y="20"/>
                </a:lnTo>
                <a:lnTo>
                  <a:pt x="31" y="20"/>
                </a:lnTo>
                <a:lnTo>
                  <a:pt x="31" y="20"/>
                </a:lnTo>
                <a:lnTo>
                  <a:pt x="32" y="20"/>
                </a:lnTo>
                <a:lnTo>
                  <a:pt x="32" y="20"/>
                </a:lnTo>
                <a:lnTo>
                  <a:pt x="33" y="19"/>
                </a:lnTo>
                <a:lnTo>
                  <a:pt x="33" y="19"/>
                </a:lnTo>
                <a:lnTo>
                  <a:pt x="34" y="18"/>
                </a:lnTo>
                <a:lnTo>
                  <a:pt x="34" y="17"/>
                </a:lnTo>
                <a:lnTo>
                  <a:pt x="34" y="17"/>
                </a:lnTo>
                <a:lnTo>
                  <a:pt x="34" y="16"/>
                </a:lnTo>
                <a:lnTo>
                  <a:pt x="34" y="15"/>
                </a:lnTo>
                <a:lnTo>
                  <a:pt x="34" y="14"/>
                </a:lnTo>
                <a:lnTo>
                  <a:pt x="34" y="13"/>
                </a:lnTo>
                <a:lnTo>
                  <a:pt x="33" y="13"/>
                </a:lnTo>
                <a:lnTo>
                  <a:pt x="33" y="12"/>
                </a:lnTo>
                <a:lnTo>
                  <a:pt x="32" y="12"/>
                </a:lnTo>
                <a:lnTo>
                  <a:pt x="32" y="12"/>
                </a:lnTo>
                <a:lnTo>
                  <a:pt x="31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53" name="Freeform 1264"/>
          <p:cNvSpPr>
            <a:spLocks/>
          </p:cNvSpPr>
          <p:nvPr/>
        </p:nvSpPr>
        <p:spPr bwMode="auto">
          <a:xfrm>
            <a:off x="3646948" y="5418971"/>
            <a:ext cx="2804" cy="2844"/>
          </a:xfrm>
          <a:custGeom>
            <a:avLst/>
            <a:gdLst>
              <a:gd name="T0" fmla="*/ 1 w 2"/>
              <a:gd name="T1" fmla="*/ 2 h 2"/>
              <a:gd name="T2" fmla="*/ 2 w 2"/>
              <a:gd name="T3" fmla="*/ 2 h 2"/>
              <a:gd name="T4" fmla="*/ 2 w 2"/>
              <a:gd name="T5" fmla="*/ 2 h 2"/>
              <a:gd name="T6" fmla="*/ 2 w 2"/>
              <a:gd name="T7" fmla="*/ 2 h 2"/>
              <a:gd name="T8" fmla="*/ 2 w 2"/>
              <a:gd name="T9" fmla="*/ 1 h 2"/>
              <a:gd name="T10" fmla="*/ 2 w 2"/>
              <a:gd name="T11" fmla="*/ 1 h 2"/>
              <a:gd name="T12" fmla="*/ 2 w 2"/>
              <a:gd name="T13" fmla="*/ 0 h 2"/>
              <a:gd name="T14" fmla="*/ 2 w 2"/>
              <a:gd name="T15" fmla="*/ 0 h 2"/>
              <a:gd name="T16" fmla="*/ 1 w 2"/>
              <a:gd name="T17" fmla="*/ 0 h 2"/>
              <a:gd name="T18" fmla="*/ 1 w 2"/>
              <a:gd name="T19" fmla="*/ 0 h 2"/>
              <a:gd name="T20" fmla="*/ 0 w 2"/>
              <a:gd name="T21" fmla="*/ 0 h 2"/>
              <a:gd name="T22" fmla="*/ 0 w 2"/>
              <a:gd name="T23" fmla="*/ 1 h 2"/>
              <a:gd name="T24" fmla="*/ 0 w 2"/>
              <a:gd name="T25" fmla="*/ 1 h 2"/>
              <a:gd name="T26" fmla="*/ 0 w 2"/>
              <a:gd name="T27" fmla="*/ 2 h 2"/>
              <a:gd name="T28" fmla="*/ 0 w 2"/>
              <a:gd name="T29" fmla="*/ 2 h 2"/>
              <a:gd name="T30" fmla="*/ 1 w 2"/>
              <a:gd name="T31" fmla="*/ 2 h 2"/>
              <a:gd name="T32" fmla="*/ 1 w 2"/>
              <a:gd name="T3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" h="2">
                <a:moveTo>
                  <a:pt x="1" y="2"/>
                </a:move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54" name="Freeform 1265"/>
          <p:cNvSpPr>
            <a:spLocks/>
          </p:cNvSpPr>
          <p:nvPr/>
        </p:nvSpPr>
        <p:spPr bwMode="auto">
          <a:xfrm>
            <a:off x="3616106" y="5424660"/>
            <a:ext cx="19627" cy="7111"/>
          </a:xfrm>
          <a:custGeom>
            <a:avLst/>
            <a:gdLst>
              <a:gd name="T0" fmla="*/ 0 w 14"/>
              <a:gd name="T1" fmla="*/ 0 h 5"/>
              <a:gd name="T2" fmla="*/ 0 w 14"/>
              <a:gd name="T3" fmla="*/ 0 h 5"/>
              <a:gd name="T4" fmla="*/ 0 w 14"/>
              <a:gd name="T5" fmla="*/ 1 h 5"/>
              <a:gd name="T6" fmla="*/ 0 w 14"/>
              <a:gd name="T7" fmla="*/ 1 h 5"/>
              <a:gd name="T8" fmla="*/ 0 w 14"/>
              <a:gd name="T9" fmla="*/ 2 h 5"/>
              <a:gd name="T10" fmla="*/ 1 w 14"/>
              <a:gd name="T11" fmla="*/ 2 h 5"/>
              <a:gd name="T12" fmla="*/ 1 w 14"/>
              <a:gd name="T13" fmla="*/ 3 h 5"/>
              <a:gd name="T14" fmla="*/ 2 w 14"/>
              <a:gd name="T15" fmla="*/ 3 h 5"/>
              <a:gd name="T16" fmla="*/ 2 w 14"/>
              <a:gd name="T17" fmla="*/ 4 h 5"/>
              <a:gd name="T18" fmla="*/ 3 w 14"/>
              <a:gd name="T19" fmla="*/ 4 h 5"/>
              <a:gd name="T20" fmla="*/ 4 w 14"/>
              <a:gd name="T21" fmla="*/ 5 h 5"/>
              <a:gd name="T22" fmla="*/ 5 w 14"/>
              <a:gd name="T23" fmla="*/ 5 h 5"/>
              <a:gd name="T24" fmla="*/ 6 w 14"/>
              <a:gd name="T25" fmla="*/ 5 h 5"/>
              <a:gd name="T26" fmla="*/ 7 w 14"/>
              <a:gd name="T27" fmla="*/ 5 h 5"/>
              <a:gd name="T28" fmla="*/ 7 w 14"/>
              <a:gd name="T29" fmla="*/ 5 h 5"/>
              <a:gd name="T30" fmla="*/ 8 w 14"/>
              <a:gd name="T31" fmla="*/ 5 h 5"/>
              <a:gd name="T32" fmla="*/ 8 w 14"/>
              <a:gd name="T33" fmla="*/ 5 h 5"/>
              <a:gd name="T34" fmla="*/ 14 w 14"/>
              <a:gd name="T35" fmla="*/ 0 h 5"/>
              <a:gd name="T36" fmla="*/ 0 w 14"/>
              <a:gd name="T3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4" h="5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lnTo>
                  <a:pt x="0" y="2"/>
                </a:lnTo>
                <a:lnTo>
                  <a:pt x="1" y="2"/>
                </a:lnTo>
                <a:lnTo>
                  <a:pt x="1" y="3"/>
                </a:lnTo>
                <a:lnTo>
                  <a:pt x="2" y="3"/>
                </a:lnTo>
                <a:lnTo>
                  <a:pt x="2" y="4"/>
                </a:lnTo>
                <a:lnTo>
                  <a:pt x="3" y="4"/>
                </a:lnTo>
                <a:lnTo>
                  <a:pt x="4" y="5"/>
                </a:lnTo>
                <a:lnTo>
                  <a:pt x="5" y="5"/>
                </a:lnTo>
                <a:lnTo>
                  <a:pt x="6" y="5"/>
                </a:lnTo>
                <a:lnTo>
                  <a:pt x="7" y="5"/>
                </a:lnTo>
                <a:lnTo>
                  <a:pt x="7" y="5"/>
                </a:lnTo>
                <a:lnTo>
                  <a:pt x="8" y="5"/>
                </a:lnTo>
                <a:lnTo>
                  <a:pt x="8" y="5"/>
                </a:lnTo>
                <a:lnTo>
                  <a:pt x="14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55" name="Freeform 1266"/>
          <p:cNvSpPr>
            <a:spLocks/>
          </p:cNvSpPr>
          <p:nvPr/>
        </p:nvSpPr>
        <p:spPr bwMode="auto">
          <a:xfrm>
            <a:off x="3617508" y="5426082"/>
            <a:ext cx="12617" cy="2844"/>
          </a:xfrm>
          <a:custGeom>
            <a:avLst/>
            <a:gdLst>
              <a:gd name="T0" fmla="*/ 0 w 9"/>
              <a:gd name="T1" fmla="*/ 0 h 2"/>
              <a:gd name="T2" fmla="*/ 1 w 9"/>
              <a:gd name="T3" fmla="*/ 2 h 2"/>
              <a:gd name="T4" fmla="*/ 7 w 9"/>
              <a:gd name="T5" fmla="*/ 2 h 2"/>
              <a:gd name="T6" fmla="*/ 9 w 9"/>
              <a:gd name="T7" fmla="*/ 0 h 2"/>
              <a:gd name="T8" fmla="*/ 0 w 9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2">
                <a:moveTo>
                  <a:pt x="0" y="0"/>
                </a:moveTo>
                <a:lnTo>
                  <a:pt x="1" y="2"/>
                </a:lnTo>
                <a:lnTo>
                  <a:pt x="7" y="2"/>
                </a:lnTo>
                <a:lnTo>
                  <a:pt x="9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56" name="Freeform 1267"/>
          <p:cNvSpPr>
            <a:spLocks/>
          </p:cNvSpPr>
          <p:nvPr/>
        </p:nvSpPr>
        <p:spPr bwMode="auto">
          <a:xfrm>
            <a:off x="3611901" y="5403327"/>
            <a:ext cx="5608" cy="5689"/>
          </a:xfrm>
          <a:custGeom>
            <a:avLst/>
            <a:gdLst>
              <a:gd name="T0" fmla="*/ 2 w 4"/>
              <a:gd name="T1" fmla="*/ 4 h 4"/>
              <a:gd name="T2" fmla="*/ 3 w 4"/>
              <a:gd name="T3" fmla="*/ 4 h 4"/>
              <a:gd name="T4" fmla="*/ 3 w 4"/>
              <a:gd name="T5" fmla="*/ 3 h 4"/>
              <a:gd name="T6" fmla="*/ 4 w 4"/>
              <a:gd name="T7" fmla="*/ 3 h 4"/>
              <a:gd name="T8" fmla="*/ 4 w 4"/>
              <a:gd name="T9" fmla="*/ 2 h 4"/>
              <a:gd name="T10" fmla="*/ 4 w 4"/>
              <a:gd name="T11" fmla="*/ 1 h 4"/>
              <a:gd name="T12" fmla="*/ 3 w 4"/>
              <a:gd name="T13" fmla="*/ 1 h 4"/>
              <a:gd name="T14" fmla="*/ 3 w 4"/>
              <a:gd name="T15" fmla="*/ 0 h 4"/>
              <a:gd name="T16" fmla="*/ 2 w 4"/>
              <a:gd name="T17" fmla="*/ 0 h 4"/>
              <a:gd name="T18" fmla="*/ 1 w 4"/>
              <a:gd name="T19" fmla="*/ 0 h 4"/>
              <a:gd name="T20" fmla="*/ 1 w 4"/>
              <a:gd name="T21" fmla="*/ 1 h 4"/>
              <a:gd name="T22" fmla="*/ 1 w 4"/>
              <a:gd name="T23" fmla="*/ 1 h 4"/>
              <a:gd name="T24" fmla="*/ 0 w 4"/>
              <a:gd name="T25" fmla="*/ 2 h 4"/>
              <a:gd name="T26" fmla="*/ 1 w 4"/>
              <a:gd name="T27" fmla="*/ 3 h 4"/>
              <a:gd name="T28" fmla="*/ 1 w 4"/>
              <a:gd name="T29" fmla="*/ 3 h 4"/>
              <a:gd name="T30" fmla="*/ 1 w 4"/>
              <a:gd name="T31" fmla="*/ 4 h 4"/>
              <a:gd name="T32" fmla="*/ 2 w 4"/>
              <a:gd name="T3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" h="4">
                <a:moveTo>
                  <a:pt x="2" y="4"/>
                </a:moveTo>
                <a:lnTo>
                  <a:pt x="3" y="4"/>
                </a:lnTo>
                <a:lnTo>
                  <a:pt x="3" y="3"/>
                </a:lnTo>
                <a:lnTo>
                  <a:pt x="4" y="3"/>
                </a:lnTo>
                <a:lnTo>
                  <a:pt x="4" y="2"/>
                </a:lnTo>
                <a:lnTo>
                  <a:pt x="4" y="1"/>
                </a:lnTo>
                <a:lnTo>
                  <a:pt x="3" y="1"/>
                </a:lnTo>
                <a:lnTo>
                  <a:pt x="3" y="0"/>
                </a:lnTo>
                <a:lnTo>
                  <a:pt x="2" y="0"/>
                </a:lnTo>
                <a:lnTo>
                  <a:pt x="1" y="0"/>
                </a:lnTo>
                <a:lnTo>
                  <a:pt x="1" y="1"/>
                </a:lnTo>
                <a:lnTo>
                  <a:pt x="1" y="1"/>
                </a:lnTo>
                <a:lnTo>
                  <a:pt x="0" y="2"/>
                </a:lnTo>
                <a:lnTo>
                  <a:pt x="1" y="3"/>
                </a:lnTo>
                <a:lnTo>
                  <a:pt x="1" y="3"/>
                </a:lnTo>
                <a:lnTo>
                  <a:pt x="1" y="4"/>
                </a:lnTo>
                <a:lnTo>
                  <a:pt x="2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57" name="Freeform 1268"/>
          <p:cNvSpPr>
            <a:spLocks/>
          </p:cNvSpPr>
          <p:nvPr/>
        </p:nvSpPr>
        <p:spPr bwMode="auto">
          <a:xfrm>
            <a:off x="3628724" y="5403327"/>
            <a:ext cx="5608" cy="7111"/>
          </a:xfrm>
          <a:custGeom>
            <a:avLst/>
            <a:gdLst>
              <a:gd name="T0" fmla="*/ 2 w 4"/>
              <a:gd name="T1" fmla="*/ 5 h 5"/>
              <a:gd name="T2" fmla="*/ 3 w 4"/>
              <a:gd name="T3" fmla="*/ 5 h 5"/>
              <a:gd name="T4" fmla="*/ 4 w 4"/>
              <a:gd name="T5" fmla="*/ 4 h 5"/>
              <a:gd name="T6" fmla="*/ 4 w 4"/>
              <a:gd name="T7" fmla="*/ 3 h 5"/>
              <a:gd name="T8" fmla="*/ 4 w 4"/>
              <a:gd name="T9" fmla="*/ 3 h 5"/>
              <a:gd name="T10" fmla="*/ 4 w 4"/>
              <a:gd name="T11" fmla="*/ 2 h 5"/>
              <a:gd name="T12" fmla="*/ 4 w 4"/>
              <a:gd name="T13" fmla="*/ 1 h 5"/>
              <a:gd name="T14" fmla="*/ 3 w 4"/>
              <a:gd name="T15" fmla="*/ 1 h 5"/>
              <a:gd name="T16" fmla="*/ 2 w 4"/>
              <a:gd name="T17" fmla="*/ 0 h 5"/>
              <a:gd name="T18" fmla="*/ 2 w 4"/>
              <a:gd name="T19" fmla="*/ 0 h 5"/>
              <a:gd name="T20" fmla="*/ 1 w 4"/>
              <a:gd name="T21" fmla="*/ 1 h 5"/>
              <a:gd name="T22" fmla="*/ 1 w 4"/>
              <a:gd name="T23" fmla="*/ 1 h 5"/>
              <a:gd name="T24" fmla="*/ 1 w 4"/>
              <a:gd name="T25" fmla="*/ 1 h 5"/>
              <a:gd name="T26" fmla="*/ 0 w 4"/>
              <a:gd name="T27" fmla="*/ 1 h 5"/>
              <a:gd name="T28" fmla="*/ 0 w 4"/>
              <a:gd name="T29" fmla="*/ 2 h 5"/>
              <a:gd name="T30" fmla="*/ 0 w 4"/>
              <a:gd name="T31" fmla="*/ 2 h 5"/>
              <a:gd name="T32" fmla="*/ 0 w 4"/>
              <a:gd name="T33" fmla="*/ 3 h 5"/>
              <a:gd name="T34" fmla="*/ 0 w 4"/>
              <a:gd name="T35" fmla="*/ 3 h 5"/>
              <a:gd name="T36" fmla="*/ 0 w 4"/>
              <a:gd name="T37" fmla="*/ 3 h 5"/>
              <a:gd name="T38" fmla="*/ 0 w 4"/>
              <a:gd name="T39" fmla="*/ 4 h 5"/>
              <a:gd name="T40" fmla="*/ 1 w 4"/>
              <a:gd name="T41" fmla="*/ 4 h 5"/>
              <a:gd name="T42" fmla="*/ 1 w 4"/>
              <a:gd name="T43" fmla="*/ 4 h 5"/>
              <a:gd name="T44" fmla="*/ 1 w 4"/>
              <a:gd name="T45" fmla="*/ 5 h 5"/>
              <a:gd name="T46" fmla="*/ 2 w 4"/>
              <a:gd name="T47" fmla="*/ 5 h 5"/>
              <a:gd name="T48" fmla="*/ 2 w 4"/>
              <a:gd name="T49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" h="5">
                <a:moveTo>
                  <a:pt x="2" y="5"/>
                </a:moveTo>
                <a:lnTo>
                  <a:pt x="3" y="5"/>
                </a:lnTo>
                <a:lnTo>
                  <a:pt x="4" y="4"/>
                </a:lnTo>
                <a:lnTo>
                  <a:pt x="4" y="3"/>
                </a:lnTo>
                <a:lnTo>
                  <a:pt x="4" y="3"/>
                </a:lnTo>
                <a:lnTo>
                  <a:pt x="4" y="2"/>
                </a:lnTo>
                <a:lnTo>
                  <a:pt x="4" y="1"/>
                </a:lnTo>
                <a:lnTo>
                  <a:pt x="3" y="1"/>
                </a:lnTo>
                <a:lnTo>
                  <a:pt x="2" y="0"/>
                </a:lnTo>
                <a:lnTo>
                  <a:pt x="2" y="0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2"/>
                </a:lnTo>
                <a:lnTo>
                  <a:pt x="0" y="2"/>
                </a:lnTo>
                <a:lnTo>
                  <a:pt x="0" y="3"/>
                </a:lnTo>
                <a:lnTo>
                  <a:pt x="0" y="3"/>
                </a:lnTo>
                <a:lnTo>
                  <a:pt x="0" y="3"/>
                </a:lnTo>
                <a:lnTo>
                  <a:pt x="0" y="4"/>
                </a:lnTo>
                <a:lnTo>
                  <a:pt x="1" y="4"/>
                </a:lnTo>
                <a:lnTo>
                  <a:pt x="1" y="4"/>
                </a:lnTo>
                <a:lnTo>
                  <a:pt x="1" y="5"/>
                </a:lnTo>
                <a:lnTo>
                  <a:pt x="2" y="5"/>
                </a:lnTo>
                <a:lnTo>
                  <a:pt x="2" y="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58" name="Freeform 1269"/>
          <p:cNvSpPr>
            <a:spLocks/>
          </p:cNvSpPr>
          <p:nvPr/>
        </p:nvSpPr>
        <p:spPr bwMode="auto">
          <a:xfrm>
            <a:off x="3614704" y="5404749"/>
            <a:ext cx="11215" cy="14222"/>
          </a:xfrm>
          <a:custGeom>
            <a:avLst/>
            <a:gdLst>
              <a:gd name="T0" fmla="*/ 2 w 8"/>
              <a:gd name="T1" fmla="*/ 9 h 10"/>
              <a:gd name="T2" fmla="*/ 6 w 8"/>
              <a:gd name="T3" fmla="*/ 2 h 10"/>
              <a:gd name="T4" fmla="*/ 6 w 8"/>
              <a:gd name="T5" fmla="*/ 0 h 10"/>
              <a:gd name="T6" fmla="*/ 0 w 8"/>
              <a:gd name="T7" fmla="*/ 10 h 10"/>
              <a:gd name="T8" fmla="*/ 8 w 8"/>
              <a:gd name="T9" fmla="*/ 10 h 10"/>
              <a:gd name="T10" fmla="*/ 8 w 8"/>
              <a:gd name="T11" fmla="*/ 9 h 10"/>
              <a:gd name="T12" fmla="*/ 2 w 8"/>
              <a:gd name="T13" fmla="*/ 9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10">
                <a:moveTo>
                  <a:pt x="2" y="9"/>
                </a:moveTo>
                <a:lnTo>
                  <a:pt x="6" y="2"/>
                </a:lnTo>
                <a:lnTo>
                  <a:pt x="6" y="0"/>
                </a:lnTo>
                <a:lnTo>
                  <a:pt x="0" y="10"/>
                </a:lnTo>
                <a:lnTo>
                  <a:pt x="8" y="10"/>
                </a:lnTo>
                <a:lnTo>
                  <a:pt x="8" y="9"/>
                </a:lnTo>
                <a:lnTo>
                  <a:pt x="2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pic>
        <p:nvPicPr>
          <p:cNvPr id="204" name="Picture 1271"/>
          <p:cNvPicPr>
            <a:picLocks noChangeAspect="1" noChangeArrowheads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9749" y="5184307"/>
            <a:ext cx="140191" cy="184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" name="Picture 1272"/>
          <p:cNvPicPr>
            <a:picLocks noChangeAspect="1" noChangeArrowheads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9749" y="5184307"/>
            <a:ext cx="140191" cy="184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0" name="Rectangle 1274"/>
          <p:cNvSpPr>
            <a:spLocks noChangeArrowheads="1"/>
          </p:cNvSpPr>
          <p:nvPr/>
        </p:nvSpPr>
        <p:spPr bwMode="auto">
          <a:xfrm>
            <a:off x="3415634" y="5180040"/>
            <a:ext cx="301410" cy="187731"/>
          </a:xfrm>
          <a:prstGeom prst="rect">
            <a:avLst/>
          </a:prstGeom>
          <a:noFill/>
          <a:ln w="9525" cap="rnd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01" name="Rectangle 1275"/>
          <p:cNvSpPr>
            <a:spLocks noChangeArrowheads="1"/>
          </p:cNvSpPr>
          <p:nvPr/>
        </p:nvSpPr>
        <p:spPr bwMode="auto">
          <a:xfrm>
            <a:off x="3117028" y="5370616"/>
            <a:ext cx="301410" cy="186310"/>
          </a:xfrm>
          <a:prstGeom prst="rect">
            <a:avLst/>
          </a:prstGeom>
          <a:noFill/>
          <a:ln w="9525" cap="rnd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202" name="Rectangle 1276"/>
          <p:cNvSpPr>
            <a:spLocks noChangeArrowheads="1"/>
          </p:cNvSpPr>
          <p:nvPr/>
        </p:nvSpPr>
        <p:spPr bwMode="auto">
          <a:xfrm>
            <a:off x="3417036" y="5370616"/>
            <a:ext cx="302812" cy="187731"/>
          </a:xfrm>
          <a:prstGeom prst="rect">
            <a:avLst/>
          </a:prstGeom>
          <a:noFill/>
          <a:ln w="9525" cap="rnd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pic>
        <p:nvPicPr>
          <p:cNvPr id="203" name="Picture 1277"/>
          <p:cNvPicPr>
            <a:picLocks noChangeAspect="1" noChangeArrowheads="1"/>
          </p:cNvPicPr>
          <p:nvPr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05813" y="5181463"/>
            <a:ext cx="305615" cy="1934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5" name="Picture 102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343" y="4999965"/>
            <a:ext cx="874789" cy="7082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8" name="Rectangle 1029"/>
          <p:cNvSpPr>
            <a:spLocks noChangeArrowheads="1"/>
          </p:cNvSpPr>
          <p:nvPr/>
        </p:nvSpPr>
        <p:spPr bwMode="auto">
          <a:xfrm>
            <a:off x="4289390" y="5098098"/>
            <a:ext cx="804694" cy="502039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39" name="Rectangle 1030"/>
          <p:cNvSpPr>
            <a:spLocks noChangeArrowheads="1"/>
          </p:cNvSpPr>
          <p:nvPr/>
        </p:nvSpPr>
        <p:spPr bwMode="auto">
          <a:xfrm>
            <a:off x="4289390" y="5098098"/>
            <a:ext cx="804694" cy="502039"/>
          </a:xfrm>
          <a:prstGeom prst="rect">
            <a:avLst/>
          </a:prstGeom>
          <a:noFill/>
          <a:ln w="9525" cap="rnd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17" name="Rectangle 1032"/>
          <p:cNvSpPr>
            <a:spLocks noChangeArrowheads="1"/>
          </p:cNvSpPr>
          <p:nvPr/>
        </p:nvSpPr>
        <p:spPr bwMode="auto">
          <a:xfrm>
            <a:off x="4376308" y="5278718"/>
            <a:ext cx="36870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1pPr>
            <a:lvl2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2pPr>
            <a:lvl3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3pPr>
            <a:lvl4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4pPr>
            <a:lvl5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ja-JP" altLang="ja-JP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entury" pitchFamily="18" charset="0"/>
                <a:ea typeface="ＭＳ Ｐゴシック" pitchFamily="50" charset="-128"/>
                <a:cs typeface="ＭＳ Ｐゴシック" pitchFamily="50" charset="-128"/>
              </a:rPr>
              <a:t> </a:t>
            </a:r>
            <a:endParaRPr kumimoji="1" lang="ja-JP" altLang="ja-JP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  <a:cs typeface="ＭＳ Ｐゴシック" pitchFamily="50" charset="-128"/>
            </a:endParaRPr>
          </a:p>
        </p:txBody>
      </p:sp>
      <p:sp>
        <p:nvSpPr>
          <p:cNvPr id="436" name="Rectangle 1033"/>
          <p:cNvSpPr>
            <a:spLocks noChangeArrowheads="1"/>
          </p:cNvSpPr>
          <p:nvPr/>
        </p:nvSpPr>
        <p:spPr bwMode="auto">
          <a:xfrm>
            <a:off x="4292194" y="5223252"/>
            <a:ext cx="410759" cy="255997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37" name="Rectangle 1034"/>
          <p:cNvSpPr>
            <a:spLocks noChangeArrowheads="1"/>
          </p:cNvSpPr>
          <p:nvPr/>
        </p:nvSpPr>
        <p:spPr bwMode="auto">
          <a:xfrm>
            <a:off x="4292194" y="5223252"/>
            <a:ext cx="410759" cy="255997"/>
          </a:xfrm>
          <a:prstGeom prst="rect">
            <a:avLst/>
          </a:prstGeom>
          <a:noFill/>
          <a:ln w="9525" cap="rnd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19" name="Rectangle 1036"/>
          <p:cNvSpPr>
            <a:spLocks noChangeArrowheads="1"/>
          </p:cNvSpPr>
          <p:nvPr/>
        </p:nvSpPr>
        <p:spPr bwMode="auto">
          <a:xfrm>
            <a:off x="4379112" y="5280140"/>
            <a:ext cx="36870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1pPr>
            <a:lvl2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2pPr>
            <a:lvl3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3pPr>
            <a:lvl4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4pPr>
            <a:lvl5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ja-JP" altLang="ja-JP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entury" pitchFamily="18" charset="0"/>
                <a:ea typeface="ＭＳ Ｐゴシック" pitchFamily="50" charset="-128"/>
                <a:cs typeface="ＭＳ Ｐゴシック" pitchFamily="50" charset="-128"/>
              </a:rPr>
              <a:t> </a:t>
            </a:r>
            <a:endParaRPr kumimoji="1" lang="ja-JP" altLang="ja-JP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  <a:cs typeface="ＭＳ Ｐゴシック" pitchFamily="50" charset="-128"/>
            </a:endParaRPr>
          </a:p>
        </p:txBody>
      </p:sp>
      <p:sp>
        <p:nvSpPr>
          <p:cNvPr id="389" name="Freeform 1037"/>
          <p:cNvSpPr>
            <a:spLocks/>
          </p:cNvSpPr>
          <p:nvPr/>
        </p:nvSpPr>
        <p:spPr bwMode="auto">
          <a:xfrm>
            <a:off x="4442199" y="5405294"/>
            <a:ext cx="32244" cy="38400"/>
          </a:xfrm>
          <a:custGeom>
            <a:avLst/>
            <a:gdLst>
              <a:gd name="T0" fmla="*/ 1 w 23"/>
              <a:gd name="T1" fmla="*/ 2 h 27"/>
              <a:gd name="T2" fmla="*/ 1 w 23"/>
              <a:gd name="T3" fmla="*/ 1 h 27"/>
              <a:gd name="T4" fmla="*/ 2 w 23"/>
              <a:gd name="T5" fmla="*/ 1 h 27"/>
              <a:gd name="T6" fmla="*/ 3 w 23"/>
              <a:gd name="T7" fmla="*/ 0 h 27"/>
              <a:gd name="T8" fmla="*/ 4 w 23"/>
              <a:gd name="T9" fmla="*/ 0 h 27"/>
              <a:gd name="T10" fmla="*/ 6 w 23"/>
              <a:gd name="T11" fmla="*/ 0 h 27"/>
              <a:gd name="T12" fmla="*/ 7 w 23"/>
              <a:gd name="T13" fmla="*/ 0 h 27"/>
              <a:gd name="T14" fmla="*/ 9 w 23"/>
              <a:gd name="T15" fmla="*/ 1 h 27"/>
              <a:gd name="T16" fmla="*/ 10 w 23"/>
              <a:gd name="T17" fmla="*/ 1 h 27"/>
              <a:gd name="T18" fmla="*/ 12 w 23"/>
              <a:gd name="T19" fmla="*/ 1 h 27"/>
              <a:gd name="T20" fmla="*/ 13 w 23"/>
              <a:gd name="T21" fmla="*/ 1 h 27"/>
              <a:gd name="T22" fmla="*/ 15 w 23"/>
              <a:gd name="T23" fmla="*/ 2 h 27"/>
              <a:gd name="T24" fmla="*/ 16 w 23"/>
              <a:gd name="T25" fmla="*/ 2 h 27"/>
              <a:gd name="T26" fmla="*/ 17 w 23"/>
              <a:gd name="T27" fmla="*/ 2 h 27"/>
              <a:gd name="T28" fmla="*/ 18 w 23"/>
              <a:gd name="T29" fmla="*/ 2 h 27"/>
              <a:gd name="T30" fmla="*/ 18 w 23"/>
              <a:gd name="T31" fmla="*/ 3 h 27"/>
              <a:gd name="T32" fmla="*/ 19 w 23"/>
              <a:gd name="T33" fmla="*/ 3 h 27"/>
              <a:gd name="T34" fmla="*/ 19 w 23"/>
              <a:gd name="T35" fmla="*/ 3 h 27"/>
              <a:gd name="T36" fmla="*/ 19 w 23"/>
              <a:gd name="T37" fmla="*/ 2 h 27"/>
              <a:gd name="T38" fmla="*/ 19 w 23"/>
              <a:gd name="T39" fmla="*/ 2 h 27"/>
              <a:gd name="T40" fmla="*/ 19 w 23"/>
              <a:gd name="T41" fmla="*/ 2 h 27"/>
              <a:gd name="T42" fmla="*/ 19 w 23"/>
              <a:gd name="T43" fmla="*/ 2 h 27"/>
              <a:gd name="T44" fmla="*/ 20 w 23"/>
              <a:gd name="T45" fmla="*/ 2 h 27"/>
              <a:gd name="T46" fmla="*/ 20 w 23"/>
              <a:gd name="T47" fmla="*/ 1 h 27"/>
              <a:gd name="T48" fmla="*/ 21 w 23"/>
              <a:gd name="T49" fmla="*/ 1 h 27"/>
              <a:gd name="T50" fmla="*/ 21 w 23"/>
              <a:gd name="T51" fmla="*/ 1 h 27"/>
              <a:gd name="T52" fmla="*/ 22 w 23"/>
              <a:gd name="T53" fmla="*/ 2 h 27"/>
              <a:gd name="T54" fmla="*/ 22 w 23"/>
              <a:gd name="T55" fmla="*/ 2 h 27"/>
              <a:gd name="T56" fmla="*/ 22 w 23"/>
              <a:gd name="T57" fmla="*/ 2 h 27"/>
              <a:gd name="T58" fmla="*/ 22 w 23"/>
              <a:gd name="T59" fmla="*/ 2 h 27"/>
              <a:gd name="T60" fmla="*/ 22 w 23"/>
              <a:gd name="T61" fmla="*/ 2 h 27"/>
              <a:gd name="T62" fmla="*/ 23 w 23"/>
              <a:gd name="T63" fmla="*/ 2 h 27"/>
              <a:gd name="T64" fmla="*/ 23 w 23"/>
              <a:gd name="T65" fmla="*/ 2 h 27"/>
              <a:gd name="T66" fmla="*/ 23 w 23"/>
              <a:gd name="T67" fmla="*/ 27 h 27"/>
              <a:gd name="T68" fmla="*/ 19 w 23"/>
              <a:gd name="T69" fmla="*/ 27 h 27"/>
              <a:gd name="T70" fmla="*/ 19 w 23"/>
              <a:gd name="T71" fmla="*/ 25 h 27"/>
              <a:gd name="T72" fmla="*/ 19 w 23"/>
              <a:gd name="T73" fmla="*/ 21 h 27"/>
              <a:gd name="T74" fmla="*/ 19 w 23"/>
              <a:gd name="T75" fmla="*/ 18 h 27"/>
              <a:gd name="T76" fmla="*/ 19 w 23"/>
              <a:gd name="T77" fmla="*/ 16 h 27"/>
              <a:gd name="T78" fmla="*/ 18 w 23"/>
              <a:gd name="T79" fmla="*/ 16 h 27"/>
              <a:gd name="T80" fmla="*/ 17 w 23"/>
              <a:gd name="T81" fmla="*/ 15 h 27"/>
              <a:gd name="T82" fmla="*/ 16 w 23"/>
              <a:gd name="T83" fmla="*/ 15 h 27"/>
              <a:gd name="T84" fmla="*/ 15 w 23"/>
              <a:gd name="T85" fmla="*/ 15 h 27"/>
              <a:gd name="T86" fmla="*/ 14 w 23"/>
              <a:gd name="T87" fmla="*/ 14 h 27"/>
              <a:gd name="T88" fmla="*/ 13 w 23"/>
              <a:gd name="T89" fmla="*/ 14 h 27"/>
              <a:gd name="T90" fmla="*/ 12 w 23"/>
              <a:gd name="T91" fmla="*/ 14 h 27"/>
              <a:gd name="T92" fmla="*/ 10 w 23"/>
              <a:gd name="T93" fmla="*/ 13 h 27"/>
              <a:gd name="T94" fmla="*/ 9 w 23"/>
              <a:gd name="T95" fmla="*/ 13 h 27"/>
              <a:gd name="T96" fmla="*/ 8 w 23"/>
              <a:gd name="T97" fmla="*/ 13 h 27"/>
              <a:gd name="T98" fmla="*/ 6 w 23"/>
              <a:gd name="T99" fmla="*/ 12 h 27"/>
              <a:gd name="T100" fmla="*/ 5 w 23"/>
              <a:gd name="T101" fmla="*/ 12 h 27"/>
              <a:gd name="T102" fmla="*/ 4 w 23"/>
              <a:gd name="T103" fmla="*/ 12 h 27"/>
              <a:gd name="T104" fmla="*/ 2 w 23"/>
              <a:gd name="T105" fmla="*/ 11 h 27"/>
              <a:gd name="T106" fmla="*/ 1 w 23"/>
              <a:gd name="T107" fmla="*/ 11 h 27"/>
              <a:gd name="T108" fmla="*/ 0 w 23"/>
              <a:gd name="T109" fmla="*/ 11 h 27"/>
              <a:gd name="T110" fmla="*/ 1 w 23"/>
              <a:gd name="T111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3" h="27">
                <a:moveTo>
                  <a:pt x="1" y="2"/>
                </a:moveTo>
                <a:lnTo>
                  <a:pt x="1" y="1"/>
                </a:lnTo>
                <a:lnTo>
                  <a:pt x="2" y="1"/>
                </a:lnTo>
                <a:lnTo>
                  <a:pt x="3" y="0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9" y="1"/>
                </a:lnTo>
                <a:lnTo>
                  <a:pt x="10" y="1"/>
                </a:lnTo>
                <a:lnTo>
                  <a:pt x="12" y="1"/>
                </a:lnTo>
                <a:lnTo>
                  <a:pt x="13" y="1"/>
                </a:lnTo>
                <a:lnTo>
                  <a:pt x="15" y="2"/>
                </a:lnTo>
                <a:lnTo>
                  <a:pt x="16" y="2"/>
                </a:lnTo>
                <a:lnTo>
                  <a:pt x="17" y="2"/>
                </a:lnTo>
                <a:lnTo>
                  <a:pt x="18" y="2"/>
                </a:lnTo>
                <a:lnTo>
                  <a:pt x="18" y="3"/>
                </a:lnTo>
                <a:lnTo>
                  <a:pt x="19" y="3"/>
                </a:lnTo>
                <a:lnTo>
                  <a:pt x="19" y="3"/>
                </a:lnTo>
                <a:lnTo>
                  <a:pt x="19" y="2"/>
                </a:lnTo>
                <a:lnTo>
                  <a:pt x="19" y="2"/>
                </a:lnTo>
                <a:lnTo>
                  <a:pt x="19" y="2"/>
                </a:lnTo>
                <a:lnTo>
                  <a:pt x="19" y="2"/>
                </a:lnTo>
                <a:lnTo>
                  <a:pt x="20" y="2"/>
                </a:lnTo>
                <a:lnTo>
                  <a:pt x="20" y="1"/>
                </a:lnTo>
                <a:lnTo>
                  <a:pt x="21" y="1"/>
                </a:lnTo>
                <a:lnTo>
                  <a:pt x="21" y="1"/>
                </a:lnTo>
                <a:lnTo>
                  <a:pt x="22" y="2"/>
                </a:lnTo>
                <a:lnTo>
                  <a:pt x="22" y="2"/>
                </a:lnTo>
                <a:lnTo>
                  <a:pt x="22" y="2"/>
                </a:lnTo>
                <a:lnTo>
                  <a:pt x="22" y="2"/>
                </a:lnTo>
                <a:lnTo>
                  <a:pt x="22" y="2"/>
                </a:lnTo>
                <a:lnTo>
                  <a:pt x="23" y="2"/>
                </a:lnTo>
                <a:lnTo>
                  <a:pt x="23" y="2"/>
                </a:lnTo>
                <a:lnTo>
                  <a:pt x="23" y="27"/>
                </a:lnTo>
                <a:lnTo>
                  <a:pt x="19" y="27"/>
                </a:lnTo>
                <a:lnTo>
                  <a:pt x="19" y="25"/>
                </a:lnTo>
                <a:lnTo>
                  <a:pt x="19" y="21"/>
                </a:lnTo>
                <a:lnTo>
                  <a:pt x="19" y="18"/>
                </a:lnTo>
                <a:lnTo>
                  <a:pt x="19" y="16"/>
                </a:lnTo>
                <a:lnTo>
                  <a:pt x="18" y="16"/>
                </a:lnTo>
                <a:lnTo>
                  <a:pt x="17" y="15"/>
                </a:lnTo>
                <a:lnTo>
                  <a:pt x="16" y="15"/>
                </a:lnTo>
                <a:lnTo>
                  <a:pt x="15" y="15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0" y="13"/>
                </a:lnTo>
                <a:lnTo>
                  <a:pt x="9" y="13"/>
                </a:lnTo>
                <a:lnTo>
                  <a:pt x="8" y="13"/>
                </a:lnTo>
                <a:lnTo>
                  <a:pt x="6" y="12"/>
                </a:lnTo>
                <a:lnTo>
                  <a:pt x="5" y="12"/>
                </a:lnTo>
                <a:lnTo>
                  <a:pt x="4" y="12"/>
                </a:lnTo>
                <a:lnTo>
                  <a:pt x="2" y="11"/>
                </a:lnTo>
                <a:lnTo>
                  <a:pt x="1" y="11"/>
                </a:lnTo>
                <a:lnTo>
                  <a:pt x="0" y="11"/>
                </a:lnTo>
                <a:lnTo>
                  <a:pt x="1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90" name="Freeform 1038"/>
          <p:cNvSpPr>
            <a:spLocks/>
          </p:cNvSpPr>
          <p:nvPr/>
        </p:nvSpPr>
        <p:spPr bwMode="auto">
          <a:xfrm>
            <a:off x="4435189" y="5398183"/>
            <a:ext cx="16823" cy="15644"/>
          </a:xfrm>
          <a:custGeom>
            <a:avLst/>
            <a:gdLst>
              <a:gd name="T0" fmla="*/ 12 w 12"/>
              <a:gd name="T1" fmla="*/ 11 h 11"/>
              <a:gd name="T2" fmla="*/ 12 w 12"/>
              <a:gd name="T3" fmla="*/ 0 h 11"/>
              <a:gd name="T4" fmla="*/ 0 w 12"/>
              <a:gd name="T5" fmla="*/ 2 h 11"/>
              <a:gd name="T6" fmla="*/ 0 w 12"/>
              <a:gd name="T7" fmla="*/ 11 h 11"/>
              <a:gd name="T8" fmla="*/ 12 w 12"/>
              <a:gd name="T9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1">
                <a:moveTo>
                  <a:pt x="12" y="11"/>
                </a:moveTo>
                <a:lnTo>
                  <a:pt x="12" y="0"/>
                </a:lnTo>
                <a:lnTo>
                  <a:pt x="0" y="2"/>
                </a:lnTo>
                <a:lnTo>
                  <a:pt x="0" y="11"/>
                </a:lnTo>
                <a:lnTo>
                  <a:pt x="12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91" name="Freeform 1039"/>
          <p:cNvSpPr>
            <a:spLocks/>
          </p:cNvSpPr>
          <p:nvPr/>
        </p:nvSpPr>
        <p:spPr bwMode="auto">
          <a:xfrm>
            <a:off x="4436591" y="5402450"/>
            <a:ext cx="14019" cy="18489"/>
          </a:xfrm>
          <a:custGeom>
            <a:avLst/>
            <a:gdLst>
              <a:gd name="T0" fmla="*/ 10 w 10"/>
              <a:gd name="T1" fmla="*/ 0 h 13"/>
              <a:gd name="T2" fmla="*/ 0 w 10"/>
              <a:gd name="T3" fmla="*/ 0 h 13"/>
              <a:gd name="T4" fmla="*/ 0 w 10"/>
              <a:gd name="T5" fmla="*/ 13 h 13"/>
              <a:gd name="T6" fmla="*/ 4 w 10"/>
              <a:gd name="T7" fmla="*/ 13 h 13"/>
              <a:gd name="T8" fmla="*/ 10 w 10"/>
              <a:gd name="T9" fmla="*/ 13 h 13"/>
              <a:gd name="T10" fmla="*/ 10 w 10"/>
              <a:gd name="T11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" h="13">
                <a:moveTo>
                  <a:pt x="10" y="0"/>
                </a:moveTo>
                <a:lnTo>
                  <a:pt x="0" y="0"/>
                </a:lnTo>
                <a:lnTo>
                  <a:pt x="0" y="13"/>
                </a:lnTo>
                <a:lnTo>
                  <a:pt x="4" y="13"/>
                </a:lnTo>
                <a:lnTo>
                  <a:pt x="10" y="13"/>
                </a:lnTo>
                <a:lnTo>
                  <a:pt x="1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92" name="Freeform 1040"/>
          <p:cNvSpPr>
            <a:spLocks/>
          </p:cNvSpPr>
          <p:nvPr/>
        </p:nvSpPr>
        <p:spPr bwMode="auto">
          <a:xfrm>
            <a:off x="4423974" y="5406716"/>
            <a:ext cx="43459" cy="34133"/>
          </a:xfrm>
          <a:custGeom>
            <a:avLst/>
            <a:gdLst>
              <a:gd name="T0" fmla="*/ 7 w 31"/>
              <a:gd name="T1" fmla="*/ 0 h 24"/>
              <a:gd name="T2" fmla="*/ 6 w 31"/>
              <a:gd name="T3" fmla="*/ 0 h 24"/>
              <a:gd name="T4" fmla="*/ 6 w 31"/>
              <a:gd name="T5" fmla="*/ 0 h 24"/>
              <a:gd name="T6" fmla="*/ 6 w 31"/>
              <a:gd name="T7" fmla="*/ 0 h 24"/>
              <a:gd name="T8" fmla="*/ 5 w 31"/>
              <a:gd name="T9" fmla="*/ 1 h 24"/>
              <a:gd name="T10" fmla="*/ 4 w 31"/>
              <a:gd name="T11" fmla="*/ 1 h 24"/>
              <a:gd name="T12" fmla="*/ 4 w 31"/>
              <a:gd name="T13" fmla="*/ 1 h 24"/>
              <a:gd name="T14" fmla="*/ 3 w 31"/>
              <a:gd name="T15" fmla="*/ 2 h 24"/>
              <a:gd name="T16" fmla="*/ 2 w 31"/>
              <a:gd name="T17" fmla="*/ 2 h 24"/>
              <a:gd name="T18" fmla="*/ 1 w 31"/>
              <a:gd name="T19" fmla="*/ 4 h 24"/>
              <a:gd name="T20" fmla="*/ 1 w 31"/>
              <a:gd name="T21" fmla="*/ 6 h 24"/>
              <a:gd name="T22" fmla="*/ 0 w 31"/>
              <a:gd name="T23" fmla="*/ 9 h 24"/>
              <a:gd name="T24" fmla="*/ 0 w 31"/>
              <a:gd name="T25" fmla="*/ 13 h 24"/>
              <a:gd name="T26" fmla="*/ 0 w 31"/>
              <a:gd name="T27" fmla="*/ 16 h 24"/>
              <a:gd name="T28" fmla="*/ 0 w 31"/>
              <a:gd name="T29" fmla="*/ 19 h 24"/>
              <a:gd name="T30" fmla="*/ 0 w 31"/>
              <a:gd name="T31" fmla="*/ 21 h 24"/>
              <a:gd name="T32" fmla="*/ 0 w 31"/>
              <a:gd name="T33" fmla="*/ 22 h 24"/>
              <a:gd name="T34" fmla="*/ 27 w 31"/>
              <a:gd name="T35" fmla="*/ 24 h 24"/>
              <a:gd name="T36" fmla="*/ 26 w 31"/>
              <a:gd name="T37" fmla="*/ 18 h 24"/>
              <a:gd name="T38" fmla="*/ 26 w 31"/>
              <a:gd name="T39" fmla="*/ 17 h 24"/>
              <a:gd name="T40" fmla="*/ 27 w 31"/>
              <a:gd name="T41" fmla="*/ 17 h 24"/>
              <a:gd name="T42" fmla="*/ 27 w 31"/>
              <a:gd name="T43" fmla="*/ 17 h 24"/>
              <a:gd name="T44" fmla="*/ 27 w 31"/>
              <a:gd name="T45" fmla="*/ 17 h 24"/>
              <a:gd name="T46" fmla="*/ 27 w 31"/>
              <a:gd name="T47" fmla="*/ 17 h 24"/>
              <a:gd name="T48" fmla="*/ 28 w 31"/>
              <a:gd name="T49" fmla="*/ 16 h 24"/>
              <a:gd name="T50" fmla="*/ 28 w 31"/>
              <a:gd name="T51" fmla="*/ 16 h 24"/>
              <a:gd name="T52" fmla="*/ 28 w 31"/>
              <a:gd name="T53" fmla="*/ 16 h 24"/>
              <a:gd name="T54" fmla="*/ 29 w 31"/>
              <a:gd name="T55" fmla="*/ 16 h 24"/>
              <a:gd name="T56" fmla="*/ 30 w 31"/>
              <a:gd name="T57" fmla="*/ 15 h 24"/>
              <a:gd name="T58" fmla="*/ 30 w 31"/>
              <a:gd name="T59" fmla="*/ 14 h 24"/>
              <a:gd name="T60" fmla="*/ 30 w 31"/>
              <a:gd name="T61" fmla="*/ 14 h 24"/>
              <a:gd name="T62" fmla="*/ 31 w 31"/>
              <a:gd name="T63" fmla="*/ 13 h 24"/>
              <a:gd name="T64" fmla="*/ 31 w 31"/>
              <a:gd name="T65" fmla="*/ 12 h 24"/>
              <a:gd name="T66" fmla="*/ 31 w 31"/>
              <a:gd name="T67" fmla="*/ 11 h 24"/>
              <a:gd name="T68" fmla="*/ 30 w 31"/>
              <a:gd name="T69" fmla="*/ 10 h 24"/>
              <a:gd name="T70" fmla="*/ 30 w 31"/>
              <a:gd name="T71" fmla="*/ 10 h 24"/>
              <a:gd name="T72" fmla="*/ 30 w 31"/>
              <a:gd name="T73" fmla="*/ 9 h 24"/>
              <a:gd name="T74" fmla="*/ 29 w 31"/>
              <a:gd name="T75" fmla="*/ 8 h 24"/>
              <a:gd name="T76" fmla="*/ 28 w 31"/>
              <a:gd name="T77" fmla="*/ 6 h 24"/>
              <a:gd name="T78" fmla="*/ 27 w 31"/>
              <a:gd name="T79" fmla="*/ 5 h 24"/>
              <a:gd name="T80" fmla="*/ 26 w 31"/>
              <a:gd name="T81" fmla="*/ 3 h 24"/>
              <a:gd name="T82" fmla="*/ 24 w 31"/>
              <a:gd name="T83" fmla="*/ 2 h 24"/>
              <a:gd name="T84" fmla="*/ 23 w 31"/>
              <a:gd name="T85" fmla="*/ 1 h 24"/>
              <a:gd name="T86" fmla="*/ 22 w 31"/>
              <a:gd name="T87" fmla="*/ 1 h 24"/>
              <a:gd name="T88" fmla="*/ 22 w 31"/>
              <a:gd name="T89" fmla="*/ 1 h 24"/>
              <a:gd name="T90" fmla="*/ 21 w 31"/>
              <a:gd name="T91" fmla="*/ 0 h 24"/>
              <a:gd name="T92" fmla="*/ 21 w 31"/>
              <a:gd name="T93" fmla="*/ 0 h 24"/>
              <a:gd name="T94" fmla="*/ 20 w 31"/>
              <a:gd name="T95" fmla="*/ 0 h 24"/>
              <a:gd name="T96" fmla="*/ 20 w 31"/>
              <a:gd name="T97" fmla="*/ 0 h 24"/>
              <a:gd name="T98" fmla="*/ 19 w 31"/>
              <a:gd name="T99" fmla="*/ 0 h 24"/>
              <a:gd name="T100" fmla="*/ 19 w 31"/>
              <a:gd name="T101" fmla="*/ 0 h 24"/>
              <a:gd name="T102" fmla="*/ 13 w 31"/>
              <a:gd name="T103" fmla="*/ 6 h 24"/>
              <a:gd name="T104" fmla="*/ 9 w 31"/>
              <a:gd name="T105" fmla="*/ 0 h 24"/>
              <a:gd name="T106" fmla="*/ 7 w 31"/>
              <a:gd name="T10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1" h="24">
                <a:moveTo>
                  <a:pt x="7" y="0"/>
                </a:move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5" y="1"/>
                </a:lnTo>
                <a:lnTo>
                  <a:pt x="4" y="1"/>
                </a:lnTo>
                <a:lnTo>
                  <a:pt x="4" y="1"/>
                </a:lnTo>
                <a:lnTo>
                  <a:pt x="3" y="2"/>
                </a:lnTo>
                <a:lnTo>
                  <a:pt x="2" y="2"/>
                </a:lnTo>
                <a:lnTo>
                  <a:pt x="1" y="4"/>
                </a:lnTo>
                <a:lnTo>
                  <a:pt x="1" y="6"/>
                </a:lnTo>
                <a:lnTo>
                  <a:pt x="0" y="9"/>
                </a:lnTo>
                <a:lnTo>
                  <a:pt x="0" y="13"/>
                </a:lnTo>
                <a:lnTo>
                  <a:pt x="0" y="16"/>
                </a:lnTo>
                <a:lnTo>
                  <a:pt x="0" y="19"/>
                </a:lnTo>
                <a:lnTo>
                  <a:pt x="0" y="21"/>
                </a:lnTo>
                <a:lnTo>
                  <a:pt x="0" y="22"/>
                </a:lnTo>
                <a:lnTo>
                  <a:pt x="27" y="24"/>
                </a:lnTo>
                <a:lnTo>
                  <a:pt x="26" y="18"/>
                </a:lnTo>
                <a:lnTo>
                  <a:pt x="26" y="17"/>
                </a:lnTo>
                <a:lnTo>
                  <a:pt x="27" y="17"/>
                </a:lnTo>
                <a:lnTo>
                  <a:pt x="27" y="17"/>
                </a:lnTo>
                <a:lnTo>
                  <a:pt x="27" y="17"/>
                </a:lnTo>
                <a:lnTo>
                  <a:pt x="27" y="17"/>
                </a:lnTo>
                <a:lnTo>
                  <a:pt x="28" y="16"/>
                </a:lnTo>
                <a:lnTo>
                  <a:pt x="28" y="16"/>
                </a:lnTo>
                <a:lnTo>
                  <a:pt x="28" y="16"/>
                </a:lnTo>
                <a:lnTo>
                  <a:pt x="29" y="16"/>
                </a:lnTo>
                <a:lnTo>
                  <a:pt x="30" y="15"/>
                </a:lnTo>
                <a:lnTo>
                  <a:pt x="30" y="14"/>
                </a:lnTo>
                <a:lnTo>
                  <a:pt x="30" y="14"/>
                </a:lnTo>
                <a:lnTo>
                  <a:pt x="31" y="13"/>
                </a:lnTo>
                <a:lnTo>
                  <a:pt x="31" y="12"/>
                </a:lnTo>
                <a:lnTo>
                  <a:pt x="31" y="11"/>
                </a:lnTo>
                <a:lnTo>
                  <a:pt x="30" y="10"/>
                </a:lnTo>
                <a:lnTo>
                  <a:pt x="30" y="10"/>
                </a:lnTo>
                <a:lnTo>
                  <a:pt x="30" y="9"/>
                </a:lnTo>
                <a:lnTo>
                  <a:pt x="29" y="8"/>
                </a:lnTo>
                <a:lnTo>
                  <a:pt x="28" y="6"/>
                </a:lnTo>
                <a:lnTo>
                  <a:pt x="27" y="5"/>
                </a:lnTo>
                <a:lnTo>
                  <a:pt x="26" y="3"/>
                </a:lnTo>
                <a:lnTo>
                  <a:pt x="24" y="2"/>
                </a:lnTo>
                <a:lnTo>
                  <a:pt x="23" y="1"/>
                </a:lnTo>
                <a:lnTo>
                  <a:pt x="22" y="1"/>
                </a:lnTo>
                <a:lnTo>
                  <a:pt x="22" y="1"/>
                </a:lnTo>
                <a:lnTo>
                  <a:pt x="21" y="0"/>
                </a:lnTo>
                <a:lnTo>
                  <a:pt x="21" y="0"/>
                </a:lnTo>
                <a:lnTo>
                  <a:pt x="20" y="0"/>
                </a:lnTo>
                <a:lnTo>
                  <a:pt x="20" y="0"/>
                </a:lnTo>
                <a:lnTo>
                  <a:pt x="19" y="0"/>
                </a:lnTo>
                <a:lnTo>
                  <a:pt x="19" y="0"/>
                </a:lnTo>
                <a:lnTo>
                  <a:pt x="13" y="6"/>
                </a:lnTo>
                <a:lnTo>
                  <a:pt x="9" y="0"/>
                </a:lnTo>
                <a:lnTo>
                  <a:pt x="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93" name="Freeform 1041"/>
          <p:cNvSpPr>
            <a:spLocks/>
          </p:cNvSpPr>
          <p:nvPr/>
        </p:nvSpPr>
        <p:spPr bwMode="auto">
          <a:xfrm>
            <a:off x="4425376" y="5408139"/>
            <a:ext cx="39253" cy="32711"/>
          </a:xfrm>
          <a:custGeom>
            <a:avLst/>
            <a:gdLst>
              <a:gd name="T0" fmla="*/ 0 w 28"/>
              <a:gd name="T1" fmla="*/ 20 h 23"/>
              <a:gd name="T2" fmla="*/ 0 w 28"/>
              <a:gd name="T3" fmla="*/ 15 h 23"/>
              <a:gd name="T4" fmla="*/ 0 w 28"/>
              <a:gd name="T5" fmla="*/ 10 h 23"/>
              <a:gd name="T6" fmla="*/ 0 w 28"/>
              <a:gd name="T7" fmla="*/ 7 h 23"/>
              <a:gd name="T8" fmla="*/ 1 w 28"/>
              <a:gd name="T9" fmla="*/ 5 h 23"/>
              <a:gd name="T10" fmla="*/ 1 w 28"/>
              <a:gd name="T11" fmla="*/ 4 h 23"/>
              <a:gd name="T12" fmla="*/ 1 w 28"/>
              <a:gd name="T13" fmla="*/ 3 h 23"/>
              <a:gd name="T14" fmla="*/ 2 w 28"/>
              <a:gd name="T15" fmla="*/ 2 h 23"/>
              <a:gd name="T16" fmla="*/ 2 w 28"/>
              <a:gd name="T17" fmla="*/ 2 h 23"/>
              <a:gd name="T18" fmla="*/ 2 w 28"/>
              <a:gd name="T19" fmla="*/ 2 h 23"/>
              <a:gd name="T20" fmla="*/ 2 w 28"/>
              <a:gd name="T21" fmla="*/ 2 h 23"/>
              <a:gd name="T22" fmla="*/ 3 w 28"/>
              <a:gd name="T23" fmla="*/ 1 h 23"/>
              <a:gd name="T24" fmla="*/ 3 w 28"/>
              <a:gd name="T25" fmla="*/ 1 h 23"/>
              <a:gd name="T26" fmla="*/ 4 w 28"/>
              <a:gd name="T27" fmla="*/ 1 h 23"/>
              <a:gd name="T28" fmla="*/ 4 w 28"/>
              <a:gd name="T29" fmla="*/ 1 h 23"/>
              <a:gd name="T30" fmla="*/ 4 w 28"/>
              <a:gd name="T31" fmla="*/ 1 h 23"/>
              <a:gd name="T32" fmla="*/ 5 w 28"/>
              <a:gd name="T33" fmla="*/ 0 h 23"/>
              <a:gd name="T34" fmla="*/ 8 w 28"/>
              <a:gd name="T35" fmla="*/ 0 h 23"/>
              <a:gd name="T36" fmla="*/ 12 w 28"/>
              <a:gd name="T37" fmla="*/ 7 h 23"/>
              <a:gd name="T38" fmla="*/ 18 w 28"/>
              <a:gd name="T39" fmla="*/ 0 h 23"/>
              <a:gd name="T40" fmla="*/ 20 w 28"/>
              <a:gd name="T41" fmla="*/ 0 h 23"/>
              <a:gd name="T42" fmla="*/ 21 w 28"/>
              <a:gd name="T43" fmla="*/ 1 h 23"/>
              <a:gd name="T44" fmla="*/ 22 w 28"/>
              <a:gd name="T45" fmla="*/ 1 h 23"/>
              <a:gd name="T46" fmla="*/ 24 w 28"/>
              <a:gd name="T47" fmla="*/ 3 h 23"/>
              <a:gd name="T48" fmla="*/ 25 w 28"/>
              <a:gd name="T49" fmla="*/ 4 h 23"/>
              <a:gd name="T50" fmla="*/ 26 w 28"/>
              <a:gd name="T51" fmla="*/ 5 h 23"/>
              <a:gd name="T52" fmla="*/ 27 w 28"/>
              <a:gd name="T53" fmla="*/ 7 h 23"/>
              <a:gd name="T54" fmla="*/ 27 w 28"/>
              <a:gd name="T55" fmla="*/ 7 h 23"/>
              <a:gd name="T56" fmla="*/ 27 w 28"/>
              <a:gd name="T57" fmla="*/ 8 h 23"/>
              <a:gd name="T58" fmla="*/ 28 w 28"/>
              <a:gd name="T59" fmla="*/ 8 h 23"/>
              <a:gd name="T60" fmla="*/ 28 w 28"/>
              <a:gd name="T61" fmla="*/ 9 h 23"/>
              <a:gd name="T62" fmla="*/ 28 w 28"/>
              <a:gd name="T63" fmla="*/ 10 h 23"/>
              <a:gd name="T64" fmla="*/ 28 w 28"/>
              <a:gd name="T65" fmla="*/ 12 h 23"/>
              <a:gd name="T66" fmla="*/ 27 w 28"/>
              <a:gd name="T67" fmla="*/ 12 h 23"/>
              <a:gd name="T68" fmla="*/ 27 w 28"/>
              <a:gd name="T69" fmla="*/ 13 h 23"/>
              <a:gd name="T70" fmla="*/ 26 w 28"/>
              <a:gd name="T71" fmla="*/ 14 h 23"/>
              <a:gd name="T72" fmla="*/ 25 w 28"/>
              <a:gd name="T73" fmla="*/ 15 h 23"/>
              <a:gd name="T74" fmla="*/ 25 w 28"/>
              <a:gd name="T75" fmla="*/ 15 h 23"/>
              <a:gd name="T76" fmla="*/ 24 w 28"/>
              <a:gd name="T77" fmla="*/ 16 h 23"/>
              <a:gd name="T78" fmla="*/ 24 w 28"/>
              <a:gd name="T79" fmla="*/ 16 h 23"/>
              <a:gd name="T80" fmla="*/ 24 w 28"/>
              <a:gd name="T81" fmla="*/ 16 h 23"/>
              <a:gd name="T82" fmla="*/ 25 w 28"/>
              <a:gd name="T83" fmla="*/ 23 h 23"/>
              <a:gd name="T84" fmla="*/ 0 w 28"/>
              <a:gd name="T85" fmla="*/ 2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8" h="23">
                <a:moveTo>
                  <a:pt x="0" y="20"/>
                </a:moveTo>
                <a:lnTo>
                  <a:pt x="0" y="15"/>
                </a:lnTo>
                <a:lnTo>
                  <a:pt x="0" y="10"/>
                </a:lnTo>
                <a:lnTo>
                  <a:pt x="0" y="7"/>
                </a:lnTo>
                <a:lnTo>
                  <a:pt x="1" y="5"/>
                </a:lnTo>
                <a:lnTo>
                  <a:pt x="1" y="4"/>
                </a:lnTo>
                <a:lnTo>
                  <a:pt x="1" y="3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2" y="2"/>
                </a:lnTo>
                <a:lnTo>
                  <a:pt x="3" y="1"/>
                </a:lnTo>
                <a:lnTo>
                  <a:pt x="3" y="1"/>
                </a:lnTo>
                <a:lnTo>
                  <a:pt x="4" y="1"/>
                </a:lnTo>
                <a:lnTo>
                  <a:pt x="4" y="1"/>
                </a:lnTo>
                <a:lnTo>
                  <a:pt x="4" y="1"/>
                </a:lnTo>
                <a:lnTo>
                  <a:pt x="5" y="0"/>
                </a:lnTo>
                <a:lnTo>
                  <a:pt x="8" y="0"/>
                </a:lnTo>
                <a:lnTo>
                  <a:pt x="12" y="7"/>
                </a:lnTo>
                <a:lnTo>
                  <a:pt x="18" y="0"/>
                </a:lnTo>
                <a:lnTo>
                  <a:pt x="20" y="0"/>
                </a:lnTo>
                <a:lnTo>
                  <a:pt x="21" y="1"/>
                </a:lnTo>
                <a:lnTo>
                  <a:pt x="22" y="1"/>
                </a:lnTo>
                <a:lnTo>
                  <a:pt x="24" y="3"/>
                </a:lnTo>
                <a:lnTo>
                  <a:pt x="25" y="4"/>
                </a:lnTo>
                <a:lnTo>
                  <a:pt x="26" y="5"/>
                </a:lnTo>
                <a:lnTo>
                  <a:pt x="27" y="7"/>
                </a:lnTo>
                <a:lnTo>
                  <a:pt x="27" y="7"/>
                </a:lnTo>
                <a:lnTo>
                  <a:pt x="27" y="8"/>
                </a:lnTo>
                <a:lnTo>
                  <a:pt x="28" y="8"/>
                </a:lnTo>
                <a:lnTo>
                  <a:pt x="28" y="9"/>
                </a:lnTo>
                <a:lnTo>
                  <a:pt x="28" y="10"/>
                </a:lnTo>
                <a:lnTo>
                  <a:pt x="28" y="12"/>
                </a:lnTo>
                <a:lnTo>
                  <a:pt x="27" y="12"/>
                </a:lnTo>
                <a:lnTo>
                  <a:pt x="27" y="13"/>
                </a:lnTo>
                <a:lnTo>
                  <a:pt x="26" y="14"/>
                </a:lnTo>
                <a:lnTo>
                  <a:pt x="25" y="15"/>
                </a:lnTo>
                <a:lnTo>
                  <a:pt x="25" y="15"/>
                </a:lnTo>
                <a:lnTo>
                  <a:pt x="24" y="16"/>
                </a:lnTo>
                <a:lnTo>
                  <a:pt x="24" y="16"/>
                </a:lnTo>
                <a:lnTo>
                  <a:pt x="24" y="16"/>
                </a:lnTo>
                <a:lnTo>
                  <a:pt x="25" y="23"/>
                </a:lnTo>
                <a:lnTo>
                  <a:pt x="0" y="20"/>
                </a:lnTo>
                <a:close/>
              </a:path>
            </a:pathLst>
          </a:custGeom>
          <a:solidFill>
            <a:srgbClr val="FF9E5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94" name="Freeform 1042"/>
          <p:cNvSpPr>
            <a:spLocks/>
          </p:cNvSpPr>
          <p:nvPr/>
        </p:nvSpPr>
        <p:spPr bwMode="auto">
          <a:xfrm>
            <a:off x="4433787" y="5422361"/>
            <a:ext cx="29440" cy="12800"/>
          </a:xfrm>
          <a:custGeom>
            <a:avLst/>
            <a:gdLst>
              <a:gd name="T0" fmla="*/ 8 w 21"/>
              <a:gd name="T1" fmla="*/ 9 h 9"/>
              <a:gd name="T2" fmla="*/ 8 w 21"/>
              <a:gd name="T3" fmla="*/ 9 h 9"/>
              <a:gd name="T4" fmla="*/ 9 w 21"/>
              <a:gd name="T5" fmla="*/ 9 h 9"/>
              <a:gd name="T6" fmla="*/ 10 w 21"/>
              <a:gd name="T7" fmla="*/ 9 h 9"/>
              <a:gd name="T8" fmla="*/ 11 w 21"/>
              <a:gd name="T9" fmla="*/ 9 h 9"/>
              <a:gd name="T10" fmla="*/ 12 w 21"/>
              <a:gd name="T11" fmla="*/ 9 h 9"/>
              <a:gd name="T12" fmla="*/ 13 w 21"/>
              <a:gd name="T13" fmla="*/ 9 h 9"/>
              <a:gd name="T14" fmla="*/ 14 w 21"/>
              <a:gd name="T15" fmla="*/ 8 h 9"/>
              <a:gd name="T16" fmla="*/ 15 w 21"/>
              <a:gd name="T17" fmla="*/ 8 h 9"/>
              <a:gd name="T18" fmla="*/ 16 w 21"/>
              <a:gd name="T19" fmla="*/ 8 h 9"/>
              <a:gd name="T20" fmla="*/ 17 w 21"/>
              <a:gd name="T21" fmla="*/ 7 h 9"/>
              <a:gd name="T22" fmla="*/ 18 w 21"/>
              <a:gd name="T23" fmla="*/ 7 h 9"/>
              <a:gd name="T24" fmla="*/ 18 w 21"/>
              <a:gd name="T25" fmla="*/ 7 h 9"/>
              <a:gd name="T26" fmla="*/ 19 w 21"/>
              <a:gd name="T27" fmla="*/ 6 h 9"/>
              <a:gd name="T28" fmla="*/ 20 w 21"/>
              <a:gd name="T29" fmla="*/ 6 h 9"/>
              <a:gd name="T30" fmla="*/ 20 w 21"/>
              <a:gd name="T31" fmla="*/ 5 h 9"/>
              <a:gd name="T32" fmla="*/ 21 w 21"/>
              <a:gd name="T33" fmla="*/ 5 h 9"/>
              <a:gd name="T34" fmla="*/ 17 w 21"/>
              <a:gd name="T35" fmla="*/ 0 h 9"/>
              <a:gd name="T36" fmla="*/ 17 w 21"/>
              <a:gd name="T37" fmla="*/ 1 h 9"/>
              <a:gd name="T38" fmla="*/ 17 w 21"/>
              <a:gd name="T39" fmla="*/ 1 h 9"/>
              <a:gd name="T40" fmla="*/ 16 w 21"/>
              <a:gd name="T41" fmla="*/ 1 h 9"/>
              <a:gd name="T42" fmla="*/ 16 w 21"/>
              <a:gd name="T43" fmla="*/ 2 h 9"/>
              <a:gd name="T44" fmla="*/ 16 w 21"/>
              <a:gd name="T45" fmla="*/ 2 h 9"/>
              <a:gd name="T46" fmla="*/ 16 w 21"/>
              <a:gd name="T47" fmla="*/ 2 h 9"/>
              <a:gd name="T48" fmla="*/ 15 w 21"/>
              <a:gd name="T49" fmla="*/ 2 h 9"/>
              <a:gd name="T50" fmla="*/ 15 w 21"/>
              <a:gd name="T51" fmla="*/ 2 h 9"/>
              <a:gd name="T52" fmla="*/ 14 w 21"/>
              <a:gd name="T53" fmla="*/ 3 h 9"/>
              <a:gd name="T54" fmla="*/ 13 w 21"/>
              <a:gd name="T55" fmla="*/ 3 h 9"/>
              <a:gd name="T56" fmla="*/ 12 w 21"/>
              <a:gd name="T57" fmla="*/ 3 h 9"/>
              <a:gd name="T58" fmla="*/ 11 w 21"/>
              <a:gd name="T59" fmla="*/ 4 h 9"/>
              <a:gd name="T60" fmla="*/ 10 w 21"/>
              <a:gd name="T61" fmla="*/ 4 h 9"/>
              <a:gd name="T62" fmla="*/ 9 w 21"/>
              <a:gd name="T63" fmla="*/ 4 h 9"/>
              <a:gd name="T64" fmla="*/ 8 w 21"/>
              <a:gd name="T65" fmla="*/ 4 h 9"/>
              <a:gd name="T66" fmla="*/ 7 w 21"/>
              <a:gd name="T67" fmla="*/ 4 h 9"/>
              <a:gd name="T68" fmla="*/ 7 w 21"/>
              <a:gd name="T69" fmla="*/ 4 h 9"/>
              <a:gd name="T70" fmla="*/ 6 w 21"/>
              <a:gd name="T71" fmla="*/ 3 h 9"/>
              <a:gd name="T72" fmla="*/ 6 w 21"/>
              <a:gd name="T73" fmla="*/ 2 h 9"/>
              <a:gd name="T74" fmla="*/ 5 w 21"/>
              <a:gd name="T75" fmla="*/ 2 h 9"/>
              <a:gd name="T76" fmla="*/ 5 w 21"/>
              <a:gd name="T77" fmla="*/ 2 h 9"/>
              <a:gd name="T78" fmla="*/ 5 w 21"/>
              <a:gd name="T79" fmla="*/ 1 h 9"/>
              <a:gd name="T80" fmla="*/ 4 w 21"/>
              <a:gd name="T81" fmla="*/ 1 h 9"/>
              <a:gd name="T82" fmla="*/ 4 w 21"/>
              <a:gd name="T83" fmla="*/ 1 h 9"/>
              <a:gd name="T84" fmla="*/ 3 w 21"/>
              <a:gd name="T85" fmla="*/ 2 h 9"/>
              <a:gd name="T86" fmla="*/ 3 w 21"/>
              <a:gd name="T87" fmla="*/ 3 h 9"/>
              <a:gd name="T88" fmla="*/ 4 w 21"/>
              <a:gd name="T89" fmla="*/ 4 h 9"/>
              <a:gd name="T90" fmla="*/ 4 w 21"/>
              <a:gd name="T91" fmla="*/ 4 h 9"/>
              <a:gd name="T92" fmla="*/ 0 w 21"/>
              <a:gd name="T93" fmla="*/ 4 h 9"/>
              <a:gd name="T94" fmla="*/ 1 w 21"/>
              <a:gd name="T95" fmla="*/ 9 h 9"/>
              <a:gd name="T96" fmla="*/ 2 w 21"/>
              <a:gd name="T97" fmla="*/ 9 h 9"/>
              <a:gd name="T98" fmla="*/ 3 w 21"/>
              <a:gd name="T99" fmla="*/ 9 h 9"/>
              <a:gd name="T100" fmla="*/ 4 w 21"/>
              <a:gd name="T101" fmla="*/ 9 h 9"/>
              <a:gd name="T102" fmla="*/ 5 w 21"/>
              <a:gd name="T103" fmla="*/ 9 h 9"/>
              <a:gd name="T104" fmla="*/ 6 w 21"/>
              <a:gd name="T105" fmla="*/ 9 h 9"/>
              <a:gd name="T106" fmla="*/ 7 w 21"/>
              <a:gd name="T107" fmla="*/ 9 h 9"/>
              <a:gd name="T108" fmla="*/ 8 w 21"/>
              <a:gd name="T109" fmla="*/ 9 h 9"/>
              <a:gd name="T110" fmla="*/ 8 w 21"/>
              <a:gd name="T111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1" h="9">
                <a:moveTo>
                  <a:pt x="8" y="9"/>
                </a:moveTo>
                <a:lnTo>
                  <a:pt x="8" y="9"/>
                </a:lnTo>
                <a:lnTo>
                  <a:pt x="9" y="9"/>
                </a:lnTo>
                <a:lnTo>
                  <a:pt x="10" y="9"/>
                </a:lnTo>
                <a:lnTo>
                  <a:pt x="11" y="9"/>
                </a:lnTo>
                <a:lnTo>
                  <a:pt x="12" y="9"/>
                </a:lnTo>
                <a:lnTo>
                  <a:pt x="13" y="9"/>
                </a:lnTo>
                <a:lnTo>
                  <a:pt x="14" y="8"/>
                </a:lnTo>
                <a:lnTo>
                  <a:pt x="15" y="8"/>
                </a:lnTo>
                <a:lnTo>
                  <a:pt x="16" y="8"/>
                </a:lnTo>
                <a:lnTo>
                  <a:pt x="17" y="7"/>
                </a:lnTo>
                <a:lnTo>
                  <a:pt x="18" y="7"/>
                </a:lnTo>
                <a:lnTo>
                  <a:pt x="18" y="7"/>
                </a:lnTo>
                <a:lnTo>
                  <a:pt x="19" y="6"/>
                </a:lnTo>
                <a:lnTo>
                  <a:pt x="20" y="6"/>
                </a:lnTo>
                <a:lnTo>
                  <a:pt x="20" y="5"/>
                </a:lnTo>
                <a:lnTo>
                  <a:pt x="21" y="5"/>
                </a:lnTo>
                <a:lnTo>
                  <a:pt x="17" y="0"/>
                </a:lnTo>
                <a:lnTo>
                  <a:pt x="17" y="1"/>
                </a:lnTo>
                <a:lnTo>
                  <a:pt x="17" y="1"/>
                </a:lnTo>
                <a:lnTo>
                  <a:pt x="16" y="1"/>
                </a:lnTo>
                <a:lnTo>
                  <a:pt x="16" y="2"/>
                </a:lnTo>
                <a:lnTo>
                  <a:pt x="16" y="2"/>
                </a:lnTo>
                <a:lnTo>
                  <a:pt x="16" y="2"/>
                </a:lnTo>
                <a:lnTo>
                  <a:pt x="15" y="2"/>
                </a:lnTo>
                <a:lnTo>
                  <a:pt x="15" y="2"/>
                </a:lnTo>
                <a:lnTo>
                  <a:pt x="14" y="3"/>
                </a:lnTo>
                <a:lnTo>
                  <a:pt x="13" y="3"/>
                </a:lnTo>
                <a:lnTo>
                  <a:pt x="12" y="3"/>
                </a:lnTo>
                <a:lnTo>
                  <a:pt x="11" y="4"/>
                </a:lnTo>
                <a:lnTo>
                  <a:pt x="10" y="4"/>
                </a:lnTo>
                <a:lnTo>
                  <a:pt x="9" y="4"/>
                </a:lnTo>
                <a:lnTo>
                  <a:pt x="8" y="4"/>
                </a:lnTo>
                <a:lnTo>
                  <a:pt x="7" y="4"/>
                </a:lnTo>
                <a:lnTo>
                  <a:pt x="7" y="4"/>
                </a:lnTo>
                <a:lnTo>
                  <a:pt x="6" y="3"/>
                </a:lnTo>
                <a:lnTo>
                  <a:pt x="6" y="2"/>
                </a:lnTo>
                <a:lnTo>
                  <a:pt x="5" y="2"/>
                </a:lnTo>
                <a:lnTo>
                  <a:pt x="5" y="2"/>
                </a:lnTo>
                <a:lnTo>
                  <a:pt x="5" y="1"/>
                </a:lnTo>
                <a:lnTo>
                  <a:pt x="4" y="1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4" y="4"/>
                </a:lnTo>
                <a:lnTo>
                  <a:pt x="4" y="4"/>
                </a:lnTo>
                <a:lnTo>
                  <a:pt x="0" y="4"/>
                </a:lnTo>
                <a:lnTo>
                  <a:pt x="1" y="9"/>
                </a:lnTo>
                <a:lnTo>
                  <a:pt x="2" y="9"/>
                </a:lnTo>
                <a:lnTo>
                  <a:pt x="3" y="9"/>
                </a:lnTo>
                <a:lnTo>
                  <a:pt x="4" y="9"/>
                </a:lnTo>
                <a:lnTo>
                  <a:pt x="5" y="9"/>
                </a:lnTo>
                <a:lnTo>
                  <a:pt x="6" y="9"/>
                </a:lnTo>
                <a:lnTo>
                  <a:pt x="7" y="9"/>
                </a:lnTo>
                <a:lnTo>
                  <a:pt x="8" y="9"/>
                </a:lnTo>
                <a:lnTo>
                  <a:pt x="8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95" name="Freeform 1043"/>
          <p:cNvSpPr>
            <a:spLocks/>
          </p:cNvSpPr>
          <p:nvPr/>
        </p:nvSpPr>
        <p:spPr bwMode="auto">
          <a:xfrm>
            <a:off x="4445002" y="5420938"/>
            <a:ext cx="19627" cy="12800"/>
          </a:xfrm>
          <a:custGeom>
            <a:avLst/>
            <a:gdLst>
              <a:gd name="T0" fmla="*/ 1 w 14"/>
              <a:gd name="T1" fmla="*/ 9 h 9"/>
              <a:gd name="T2" fmla="*/ 1 w 14"/>
              <a:gd name="T3" fmla="*/ 9 h 9"/>
              <a:gd name="T4" fmla="*/ 2 w 14"/>
              <a:gd name="T5" fmla="*/ 9 h 9"/>
              <a:gd name="T6" fmla="*/ 3 w 14"/>
              <a:gd name="T7" fmla="*/ 9 h 9"/>
              <a:gd name="T8" fmla="*/ 3 w 14"/>
              <a:gd name="T9" fmla="*/ 9 h 9"/>
              <a:gd name="T10" fmla="*/ 4 w 14"/>
              <a:gd name="T11" fmla="*/ 9 h 9"/>
              <a:gd name="T12" fmla="*/ 5 w 14"/>
              <a:gd name="T13" fmla="*/ 8 h 9"/>
              <a:gd name="T14" fmla="*/ 6 w 14"/>
              <a:gd name="T15" fmla="*/ 8 h 9"/>
              <a:gd name="T16" fmla="*/ 7 w 14"/>
              <a:gd name="T17" fmla="*/ 8 h 9"/>
              <a:gd name="T18" fmla="*/ 8 w 14"/>
              <a:gd name="T19" fmla="*/ 7 h 9"/>
              <a:gd name="T20" fmla="*/ 9 w 14"/>
              <a:gd name="T21" fmla="*/ 7 h 9"/>
              <a:gd name="T22" fmla="*/ 9 w 14"/>
              <a:gd name="T23" fmla="*/ 7 h 9"/>
              <a:gd name="T24" fmla="*/ 10 w 14"/>
              <a:gd name="T25" fmla="*/ 6 h 9"/>
              <a:gd name="T26" fmla="*/ 11 w 14"/>
              <a:gd name="T27" fmla="*/ 6 h 9"/>
              <a:gd name="T28" fmla="*/ 11 w 14"/>
              <a:gd name="T29" fmla="*/ 6 h 9"/>
              <a:gd name="T30" fmla="*/ 12 w 14"/>
              <a:gd name="T31" fmla="*/ 5 h 9"/>
              <a:gd name="T32" fmla="*/ 12 w 14"/>
              <a:gd name="T33" fmla="*/ 5 h 9"/>
              <a:gd name="T34" fmla="*/ 13 w 14"/>
              <a:gd name="T35" fmla="*/ 5 h 9"/>
              <a:gd name="T36" fmla="*/ 14 w 14"/>
              <a:gd name="T37" fmla="*/ 4 h 9"/>
              <a:gd name="T38" fmla="*/ 14 w 14"/>
              <a:gd name="T39" fmla="*/ 3 h 9"/>
              <a:gd name="T40" fmla="*/ 14 w 14"/>
              <a:gd name="T41" fmla="*/ 3 h 9"/>
              <a:gd name="T42" fmla="*/ 14 w 14"/>
              <a:gd name="T43" fmla="*/ 2 h 9"/>
              <a:gd name="T44" fmla="*/ 14 w 14"/>
              <a:gd name="T45" fmla="*/ 1 h 9"/>
              <a:gd name="T46" fmla="*/ 14 w 14"/>
              <a:gd name="T47" fmla="*/ 1 h 9"/>
              <a:gd name="T48" fmla="*/ 14 w 14"/>
              <a:gd name="T49" fmla="*/ 0 h 9"/>
              <a:gd name="T50" fmla="*/ 10 w 14"/>
              <a:gd name="T51" fmla="*/ 1 h 9"/>
              <a:gd name="T52" fmla="*/ 10 w 14"/>
              <a:gd name="T53" fmla="*/ 2 h 9"/>
              <a:gd name="T54" fmla="*/ 10 w 14"/>
              <a:gd name="T55" fmla="*/ 3 h 9"/>
              <a:gd name="T56" fmla="*/ 9 w 14"/>
              <a:gd name="T57" fmla="*/ 3 h 9"/>
              <a:gd name="T58" fmla="*/ 9 w 14"/>
              <a:gd name="T59" fmla="*/ 4 h 9"/>
              <a:gd name="T60" fmla="*/ 7 w 14"/>
              <a:gd name="T61" fmla="*/ 4 h 9"/>
              <a:gd name="T62" fmla="*/ 6 w 14"/>
              <a:gd name="T63" fmla="*/ 5 h 9"/>
              <a:gd name="T64" fmla="*/ 5 w 14"/>
              <a:gd name="T65" fmla="*/ 5 h 9"/>
              <a:gd name="T66" fmla="*/ 3 w 14"/>
              <a:gd name="T67" fmla="*/ 6 h 9"/>
              <a:gd name="T68" fmla="*/ 2 w 14"/>
              <a:gd name="T69" fmla="*/ 6 h 9"/>
              <a:gd name="T70" fmla="*/ 1 w 14"/>
              <a:gd name="T71" fmla="*/ 6 h 9"/>
              <a:gd name="T72" fmla="*/ 0 w 14"/>
              <a:gd name="T73" fmla="*/ 6 h 9"/>
              <a:gd name="T74" fmla="*/ 0 w 14"/>
              <a:gd name="T75" fmla="*/ 6 h 9"/>
              <a:gd name="T76" fmla="*/ 1 w 14"/>
              <a:gd name="T77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4" h="9">
                <a:moveTo>
                  <a:pt x="1" y="9"/>
                </a:moveTo>
                <a:lnTo>
                  <a:pt x="1" y="9"/>
                </a:lnTo>
                <a:lnTo>
                  <a:pt x="2" y="9"/>
                </a:lnTo>
                <a:lnTo>
                  <a:pt x="3" y="9"/>
                </a:lnTo>
                <a:lnTo>
                  <a:pt x="3" y="9"/>
                </a:lnTo>
                <a:lnTo>
                  <a:pt x="4" y="9"/>
                </a:lnTo>
                <a:lnTo>
                  <a:pt x="5" y="8"/>
                </a:lnTo>
                <a:lnTo>
                  <a:pt x="6" y="8"/>
                </a:lnTo>
                <a:lnTo>
                  <a:pt x="7" y="8"/>
                </a:lnTo>
                <a:lnTo>
                  <a:pt x="8" y="7"/>
                </a:lnTo>
                <a:lnTo>
                  <a:pt x="9" y="7"/>
                </a:lnTo>
                <a:lnTo>
                  <a:pt x="9" y="7"/>
                </a:lnTo>
                <a:lnTo>
                  <a:pt x="10" y="6"/>
                </a:lnTo>
                <a:lnTo>
                  <a:pt x="11" y="6"/>
                </a:lnTo>
                <a:lnTo>
                  <a:pt x="11" y="6"/>
                </a:lnTo>
                <a:lnTo>
                  <a:pt x="12" y="5"/>
                </a:lnTo>
                <a:lnTo>
                  <a:pt x="12" y="5"/>
                </a:lnTo>
                <a:lnTo>
                  <a:pt x="13" y="5"/>
                </a:lnTo>
                <a:lnTo>
                  <a:pt x="14" y="4"/>
                </a:lnTo>
                <a:lnTo>
                  <a:pt x="14" y="3"/>
                </a:lnTo>
                <a:lnTo>
                  <a:pt x="14" y="3"/>
                </a:lnTo>
                <a:lnTo>
                  <a:pt x="14" y="2"/>
                </a:lnTo>
                <a:lnTo>
                  <a:pt x="14" y="1"/>
                </a:lnTo>
                <a:lnTo>
                  <a:pt x="14" y="1"/>
                </a:lnTo>
                <a:lnTo>
                  <a:pt x="14" y="0"/>
                </a:lnTo>
                <a:lnTo>
                  <a:pt x="10" y="1"/>
                </a:lnTo>
                <a:lnTo>
                  <a:pt x="10" y="2"/>
                </a:lnTo>
                <a:lnTo>
                  <a:pt x="10" y="3"/>
                </a:lnTo>
                <a:lnTo>
                  <a:pt x="9" y="3"/>
                </a:lnTo>
                <a:lnTo>
                  <a:pt x="9" y="4"/>
                </a:lnTo>
                <a:lnTo>
                  <a:pt x="7" y="4"/>
                </a:lnTo>
                <a:lnTo>
                  <a:pt x="6" y="5"/>
                </a:lnTo>
                <a:lnTo>
                  <a:pt x="5" y="5"/>
                </a:lnTo>
                <a:lnTo>
                  <a:pt x="3" y="6"/>
                </a:lnTo>
                <a:lnTo>
                  <a:pt x="2" y="6"/>
                </a:lnTo>
                <a:lnTo>
                  <a:pt x="1" y="6"/>
                </a:lnTo>
                <a:lnTo>
                  <a:pt x="0" y="6"/>
                </a:lnTo>
                <a:lnTo>
                  <a:pt x="0" y="6"/>
                </a:lnTo>
                <a:lnTo>
                  <a:pt x="1" y="9"/>
                </a:lnTo>
                <a:close/>
              </a:path>
            </a:pathLst>
          </a:custGeom>
          <a:solidFill>
            <a:srgbClr val="FF9E5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96" name="Freeform 1044"/>
          <p:cNvSpPr>
            <a:spLocks/>
          </p:cNvSpPr>
          <p:nvPr/>
        </p:nvSpPr>
        <p:spPr bwMode="auto">
          <a:xfrm>
            <a:off x="4436591" y="5426627"/>
            <a:ext cx="7010" cy="7111"/>
          </a:xfrm>
          <a:custGeom>
            <a:avLst/>
            <a:gdLst>
              <a:gd name="T0" fmla="*/ 4 w 5"/>
              <a:gd name="T1" fmla="*/ 2 h 5"/>
              <a:gd name="T2" fmla="*/ 4 w 5"/>
              <a:gd name="T3" fmla="*/ 2 h 5"/>
              <a:gd name="T4" fmla="*/ 4 w 5"/>
              <a:gd name="T5" fmla="*/ 1 h 5"/>
              <a:gd name="T6" fmla="*/ 4 w 5"/>
              <a:gd name="T7" fmla="*/ 1 h 5"/>
              <a:gd name="T8" fmla="*/ 3 w 5"/>
              <a:gd name="T9" fmla="*/ 0 h 5"/>
              <a:gd name="T10" fmla="*/ 3 w 5"/>
              <a:gd name="T11" fmla="*/ 0 h 5"/>
              <a:gd name="T12" fmla="*/ 3 w 5"/>
              <a:gd name="T13" fmla="*/ 0 h 5"/>
              <a:gd name="T14" fmla="*/ 3 w 5"/>
              <a:gd name="T15" fmla="*/ 0 h 5"/>
              <a:gd name="T16" fmla="*/ 2 w 5"/>
              <a:gd name="T17" fmla="*/ 0 h 5"/>
              <a:gd name="T18" fmla="*/ 2 w 5"/>
              <a:gd name="T19" fmla="*/ 0 h 5"/>
              <a:gd name="T20" fmla="*/ 2 w 5"/>
              <a:gd name="T21" fmla="*/ 1 h 5"/>
              <a:gd name="T22" fmla="*/ 3 w 5"/>
              <a:gd name="T23" fmla="*/ 2 h 5"/>
              <a:gd name="T24" fmla="*/ 3 w 5"/>
              <a:gd name="T25" fmla="*/ 2 h 5"/>
              <a:gd name="T26" fmla="*/ 0 w 5"/>
              <a:gd name="T27" fmla="*/ 2 h 5"/>
              <a:gd name="T28" fmla="*/ 0 w 5"/>
              <a:gd name="T29" fmla="*/ 5 h 5"/>
              <a:gd name="T30" fmla="*/ 0 w 5"/>
              <a:gd name="T31" fmla="*/ 5 h 5"/>
              <a:gd name="T32" fmla="*/ 1 w 5"/>
              <a:gd name="T33" fmla="*/ 5 h 5"/>
              <a:gd name="T34" fmla="*/ 1 w 5"/>
              <a:gd name="T35" fmla="*/ 5 h 5"/>
              <a:gd name="T36" fmla="*/ 2 w 5"/>
              <a:gd name="T37" fmla="*/ 5 h 5"/>
              <a:gd name="T38" fmla="*/ 2 w 5"/>
              <a:gd name="T39" fmla="*/ 5 h 5"/>
              <a:gd name="T40" fmla="*/ 3 w 5"/>
              <a:gd name="T41" fmla="*/ 5 h 5"/>
              <a:gd name="T42" fmla="*/ 3 w 5"/>
              <a:gd name="T43" fmla="*/ 5 h 5"/>
              <a:gd name="T44" fmla="*/ 3 w 5"/>
              <a:gd name="T45" fmla="*/ 5 h 5"/>
              <a:gd name="T46" fmla="*/ 3 w 5"/>
              <a:gd name="T47" fmla="*/ 5 h 5"/>
              <a:gd name="T48" fmla="*/ 4 w 5"/>
              <a:gd name="T49" fmla="*/ 5 h 5"/>
              <a:gd name="T50" fmla="*/ 4 w 5"/>
              <a:gd name="T51" fmla="*/ 5 h 5"/>
              <a:gd name="T52" fmla="*/ 4 w 5"/>
              <a:gd name="T53" fmla="*/ 5 h 5"/>
              <a:gd name="T54" fmla="*/ 4 w 5"/>
              <a:gd name="T55" fmla="*/ 5 h 5"/>
              <a:gd name="T56" fmla="*/ 5 w 5"/>
              <a:gd name="T57" fmla="*/ 5 h 5"/>
              <a:gd name="T58" fmla="*/ 5 w 5"/>
              <a:gd name="T59" fmla="*/ 5 h 5"/>
              <a:gd name="T60" fmla="*/ 5 w 5"/>
              <a:gd name="T61" fmla="*/ 5 h 5"/>
              <a:gd name="T62" fmla="*/ 4 w 5"/>
              <a:gd name="T63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" h="5">
                <a:moveTo>
                  <a:pt x="4" y="2"/>
                </a:moveTo>
                <a:lnTo>
                  <a:pt x="4" y="2"/>
                </a:lnTo>
                <a:lnTo>
                  <a:pt x="4" y="1"/>
                </a:lnTo>
                <a:lnTo>
                  <a:pt x="4" y="1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2" y="0"/>
                </a:lnTo>
                <a:lnTo>
                  <a:pt x="2" y="0"/>
                </a:lnTo>
                <a:lnTo>
                  <a:pt x="2" y="1"/>
                </a:lnTo>
                <a:lnTo>
                  <a:pt x="3" y="2"/>
                </a:lnTo>
                <a:lnTo>
                  <a:pt x="3" y="2"/>
                </a:lnTo>
                <a:lnTo>
                  <a:pt x="0" y="2"/>
                </a:lnTo>
                <a:lnTo>
                  <a:pt x="0" y="5"/>
                </a:lnTo>
                <a:lnTo>
                  <a:pt x="0" y="5"/>
                </a:lnTo>
                <a:lnTo>
                  <a:pt x="1" y="5"/>
                </a:lnTo>
                <a:lnTo>
                  <a:pt x="1" y="5"/>
                </a:lnTo>
                <a:lnTo>
                  <a:pt x="2" y="5"/>
                </a:lnTo>
                <a:lnTo>
                  <a:pt x="2" y="5"/>
                </a:lnTo>
                <a:lnTo>
                  <a:pt x="3" y="5"/>
                </a:lnTo>
                <a:lnTo>
                  <a:pt x="3" y="5"/>
                </a:lnTo>
                <a:lnTo>
                  <a:pt x="3" y="5"/>
                </a:lnTo>
                <a:lnTo>
                  <a:pt x="3" y="5"/>
                </a:lnTo>
                <a:lnTo>
                  <a:pt x="4" y="5"/>
                </a:lnTo>
                <a:lnTo>
                  <a:pt x="4" y="5"/>
                </a:lnTo>
                <a:lnTo>
                  <a:pt x="4" y="5"/>
                </a:lnTo>
                <a:lnTo>
                  <a:pt x="4" y="5"/>
                </a:lnTo>
                <a:lnTo>
                  <a:pt x="5" y="5"/>
                </a:lnTo>
                <a:lnTo>
                  <a:pt x="5" y="5"/>
                </a:lnTo>
                <a:lnTo>
                  <a:pt x="5" y="5"/>
                </a:lnTo>
                <a:lnTo>
                  <a:pt x="4" y="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97" name="Freeform 1045"/>
          <p:cNvSpPr>
            <a:spLocks/>
          </p:cNvSpPr>
          <p:nvPr/>
        </p:nvSpPr>
        <p:spPr bwMode="auto">
          <a:xfrm>
            <a:off x="4428180" y="5369739"/>
            <a:ext cx="32244" cy="32711"/>
          </a:xfrm>
          <a:custGeom>
            <a:avLst/>
            <a:gdLst>
              <a:gd name="T0" fmla="*/ 18 w 23"/>
              <a:gd name="T1" fmla="*/ 3 h 23"/>
              <a:gd name="T2" fmla="*/ 16 w 23"/>
              <a:gd name="T3" fmla="*/ 2 h 23"/>
              <a:gd name="T4" fmla="*/ 14 w 23"/>
              <a:gd name="T5" fmla="*/ 1 h 23"/>
              <a:gd name="T6" fmla="*/ 11 w 23"/>
              <a:gd name="T7" fmla="*/ 0 h 23"/>
              <a:gd name="T8" fmla="*/ 9 w 23"/>
              <a:gd name="T9" fmla="*/ 0 h 23"/>
              <a:gd name="T10" fmla="*/ 8 w 23"/>
              <a:gd name="T11" fmla="*/ 0 h 23"/>
              <a:gd name="T12" fmla="*/ 6 w 23"/>
              <a:gd name="T13" fmla="*/ 1 h 23"/>
              <a:gd name="T14" fmla="*/ 5 w 23"/>
              <a:gd name="T15" fmla="*/ 1 h 23"/>
              <a:gd name="T16" fmla="*/ 3 w 23"/>
              <a:gd name="T17" fmla="*/ 2 h 23"/>
              <a:gd name="T18" fmla="*/ 1 w 23"/>
              <a:gd name="T19" fmla="*/ 4 h 23"/>
              <a:gd name="T20" fmla="*/ 0 w 23"/>
              <a:gd name="T21" fmla="*/ 5 h 23"/>
              <a:gd name="T22" fmla="*/ 0 w 23"/>
              <a:gd name="T23" fmla="*/ 8 h 23"/>
              <a:gd name="T24" fmla="*/ 0 w 23"/>
              <a:gd name="T25" fmla="*/ 10 h 23"/>
              <a:gd name="T26" fmla="*/ 0 w 23"/>
              <a:gd name="T27" fmla="*/ 11 h 23"/>
              <a:gd name="T28" fmla="*/ 1 w 23"/>
              <a:gd name="T29" fmla="*/ 13 h 23"/>
              <a:gd name="T30" fmla="*/ 2 w 23"/>
              <a:gd name="T31" fmla="*/ 14 h 23"/>
              <a:gd name="T32" fmla="*/ 4 w 23"/>
              <a:gd name="T33" fmla="*/ 15 h 23"/>
              <a:gd name="T34" fmla="*/ 5 w 23"/>
              <a:gd name="T35" fmla="*/ 16 h 23"/>
              <a:gd name="T36" fmla="*/ 7 w 23"/>
              <a:gd name="T37" fmla="*/ 17 h 23"/>
              <a:gd name="T38" fmla="*/ 9 w 23"/>
              <a:gd name="T39" fmla="*/ 17 h 23"/>
              <a:gd name="T40" fmla="*/ 11 w 23"/>
              <a:gd name="T41" fmla="*/ 17 h 23"/>
              <a:gd name="T42" fmla="*/ 12 w 23"/>
              <a:gd name="T43" fmla="*/ 17 h 23"/>
              <a:gd name="T44" fmla="*/ 13 w 23"/>
              <a:gd name="T45" fmla="*/ 17 h 23"/>
              <a:gd name="T46" fmla="*/ 14 w 23"/>
              <a:gd name="T47" fmla="*/ 17 h 23"/>
              <a:gd name="T48" fmla="*/ 15 w 23"/>
              <a:gd name="T49" fmla="*/ 19 h 23"/>
              <a:gd name="T50" fmla="*/ 15 w 23"/>
              <a:gd name="T51" fmla="*/ 23 h 23"/>
              <a:gd name="T52" fmla="*/ 16 w 23"/>
              <a:gd name="T53" fmla="*/ 23 h 23"/>
              <a:gd name="T54" fmla="*/ 19 w 23"/>
              <a:gd name="T55" fmla="*/ 23 h 23"/>
              <a:gd name="T56" fmla="*/ 21 w 23"/>
              <a:gd name="T57" fmla="*/ 23 h 23"/>
              <a:gd name="T58" fmla="*/ 23 w 23"/>
              <a:gd name="T59" fmla="*/ 22 h 23"/>
              <a:gd name="T60" fmla="*/ 23 w 23"/>
              <a:gd name="T61" fmla="*/ 19 h 23"/>
              <a:gd name="T62" fmla="*/ 23 w 23"/>
              <a:gd name="T63" fmla="*/ 15 h 23"/>
              <a:gd name="T64" fmla="*/ 22 w 23"/>
              <a:gd name="T65" fmla="*/ 10 h 23"/>
              <a:gd name="T66" fmla="*/ 21 w 23"/>
              <a:gd name="T67" fmla="*/ 5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3" h="23">
                <a:moveTo>
                  <a:pt x="19" y="4"/>
                </a:moveTo>
                <a:lnTo>
                  <a:pt x="18" y="3"/>
                </a:lnTo>
                <a:lnTo>
                  <a:pt x="17" y="2"/>
                </a:lnTo>
                <a:lnTo>
                  <a:pt x="16" y="2"/>
                </a:lnTo>
                <a:lnTo>
                  <a:pt x="15" y="1"/>
                </a:lnTo>
                <a:lnTo>
                  <a:pt x="14" y="1"/>
                </a:lnTo>
                <a:lnTo>
                  <a:pt x="13" y="0"/>
                </a:lnTo>
                <a:lnTo>
                  <a:pt x="11" y="0"/>
                </a:lnTo>
                <a:lnTo>
                  <a:pt x="10" y="0"/>
                </a:lnTo>
                <a:lnTo>
                  <a:pt x="9" y="0"/>
                </a:lnTo>
                <a:lnTo>
                  <a:pt x="8" y="0"/>
                </a:lnTo>
                <a:lnTo>
                  <a:pt x="8" y="0"/>
                </a:lnTo>
                <a:lnTo>
                  <a:pt x="7" y="1"/>
                </a:lnTo>
                <a:lnTo>
                  <a:pt x="6" y="1"/>
                </a:lnTo>
                <a:lnTo>
                  <a:pt x="5" y="1"/>
                </a:lnTo>
                <a:lnTo>
                  <a:pt x="5" y="1"/>
                </a:lnTo>
                <a:lnTo>
                  <a:pt x="4" y="1"/>
                </a:lnTo>
                <a:lnTo>
                  <a:pt x="3" y="2"/>
                </a:lnTo>
                <a:lnTo>
                  <a:pt x="2" y="3"/>
                </a:lnTo>
                <a:lnTo>
                  <a:pt x="1" y="4"/>
                </a:lnTo>
                <a:lnTo>
                  <a:pt x="1" y="4"/>
                </a:lnTo>
                <a:lnTo>
                  <a:pt x="0" y="5"/>
                </a:lnTo>
                <a:lnTo>
                  <a:pt x="0" y="6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0" y="10"/>
                </a:lnTo>
                <a:lnTo>
                  <a:pt x="0" y="11"/>
                </a:lnTo>
                <a:lnTo>
                  <a:pt x="1" y="12"/>
                </a:lnTo>
                <a:lnTo>
                  <a:pt x="1" y="13"/>
                </a:lnTo>
                <a:lnTo>
                  <a:pt x="2" y="13"/>
                </a:lnTo>
                <a:lnTo>
                  <a:pt x="2" y="14"/>
                </a:lnTo>
                <a:lnTo>
                  <a:pt x="3" y="15"/>
                </a:lnTo>
                <a:lnTo>
                  <a:pt x="4" y="15"/>
                </a:lnTo>
                <a:lnTo>
                  <a:pt x="4" y="16"/>
                </a:lnTo>
                <a:lnTo>
                  <a:pt x="5" y="16"/>
                </a:lnTo>
                <a:lnTo>
                  <a:pt x="6" y="16"/>
                </a:lnTo>
                <a:lnTo>
                  <a:pt x="7" y="17"/>
                </a:lnTo>
                <a:lnTo>
                  <a:pt x="8" y="17"/>
                </a:lnTo>
                <a:lnTo>
                  <a:pt x="9" y="17"/>
                </a:lnTo>
                <a:lnTo>
                  <a:pt x="10" y="17"/>
                </a:lnTo>
                <a:lnTo>
                  <a:pt x="11" y="17"/>
                </a:lnTo>
                <a:lnTo>
                  <a:pt x="12" y="17"/>
                </a:lnTo>
                <a:lnTo>
                  <a:pt x="12" y="17"/>
                </a:lnTo>
                <a:lnTo>
                  <a:pt x="13" y="17"/>
                </a:lnTo>
                <a:lnTo>
                  <a:pt x="13" y="17"/>
                </a:lnTo>
                <a:lnTo>
                  <a:pt x="14" y="17"/>
                </a:lnTo>
                <a:lnTo>
                  <a:pt x="14" y="17"/>
                </a:lnTo>
                <a:lnTo>
                  <a:pt x="15" y="17"/>
                </a:lnTo>
                <a:lnTo>
                  <a:pt x="15" y="19"/>
                </a:lnTo>
                <a:lnTo>
                  <a:pt x="15" y="21"/>
                </a:lnTo>
                <a:lnTo>
                  <a:pt x="15" y="23"/>
                </a:lnTo>
                <a:lnTo>
                  <a:pt x="15" y="23"/>
                </a:lnTo>
                <a:lnTo>
                  <a:pt x="16" y="23"/>
                </a:lnTo>
                <a:lnTo>
                  <a:pt x="17" y="23"/>
                </a:lnTo>
                <a:lnTo>
                  <a:pt x="19" y="23"/>
                </a:lnTo>
                <a:lnTo>
                  <a:pt x="20" y="23"/>
                </a:lnTo>
                <a:lnTo>
                  <a:pt x="21" y="23"/>
                </a:lnTo>
                <a:lnTo>
                  <a:pt x="22" y="22"/>
                </a:lnTo>
                <a:lnTo>
                  <a:pt x="23" y="22"/>
                </a:lnTo>
                <a:lnTo>
                  <a:pt x="23" y="21"/>
                </a:lnTo>
                <a:lnTo>
                  <a:pt x="23" y="19"/>
                </a:lnTo>
                <a:lnTo>
                  <a:pt x="23" y="17"/>
                </a:lnTo>
                <a:lnTo>
                  <a:pt x="23" y="15"/>
                </a:lnTo>
                <a:lnTo>
                  <a:pt x="23" y="12"/>
                </a:lnTo>
                <a:lnTo>
                  <a:pt x="22" y="10"/>
                </a:lnTo>
                <a:lnTo>
                  <a:pt x="21" y="7"/>
                </a:lnTo>
                <a:lnTo>
                  <a:pt x="21" y="5"/>
                </a:lnTo>
                <a:lnTo>
                  <a:pt x="19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98" name="Freeform 1046"/>
          <p:cNvSpPr>
            <a:spLocks/>
          </p:cNvSpPr>
          <p:nvPr/>
        </p:nvSpPr>
        <p:spPr bwMode="auto">
          <a:xfrm>
            <a:off x="4423974" y="5374006"/>
            <a:ext cx="35048" cy="31289"/>
          </a:xfrm>
          <a:custGeom>
            <a:avLst/>
            <a:gdLst>
              <a:gd name="T0" fmla="*/ 25 w 25"/>
              <a:gd name="T1" fmla="*/ 10 h 22"/>
              <a:gd name="T2" fmla="*/ 25 w 25"/>
              <a:gd name="T3" fmla="*/ 11 h 22"/>
              <a:gd name="T4" fmla="*/ 25 w 25"/>
              <a:gd name="T5" fmla="*/ 13 h 22"/>
              <a:gd name="T6" fmla="*/ 25 w 25"/>
              <a:gd name="T7" fmla="*/ 14 h 22"/>
              <a:gd name="T8" fmla="*/ 24 w 25"/>
              <a:gd name="T9" fmla="*/ 15 h 22"/>
              <a:gd name="T10" fmla="*/ 22 w 25"/>
              <a:gd name="T11" fmla="*/ 16 h 22"/>
              <a:gd name="T12" fmla="*/ 22 w 25"/>
              <a:gd name="T13" fmla="*/ 16 h 22"/>
              <a:gd name="T14" fmla="*/ 22 w 25"/>
              <a:gd name="T15" fmla="*/ 16 h 22"/>
              <a:gd name="T16" fmla="*/ 21 w 25"/>
              <a:gd name="T17" fmla="*/ 17 h 22"/>
              <a:gd name="T18" fmla="*/ 20 w 25"/>
              <a:gd name="T19" fmla="*/ 18 h 22"/>
              <a:gd name="T20" fmla="*/ 19 w 25"/>
              <a:gd name="T21" fmla="*/ 19 h 22"/>
              <a:gd name="T22" fmla="*/ 18 w 25"/>
              <a:gd name="T23" fmla="*/ 20 h 22"/>
              <a:gd name="T24" fmla="*/ 17 w 25"/>
              <a:gd name="T25" fmla="*/ 21 h 22"/>
              <a:gd name="T26" fmla="*/ 15 w 25"/>
              <a:gd name="T27" fmla="*/ 22 h 22"/>
              <a:gd name="T28" fmla="*/ 14 w 25"/>
              <a:gd name="T29" fmla="*/ 22 h 22"/>
              <a:gd name="T30" fmla="*/ 12 w 25"/>
              <a:gd name="T31" fmla="*/ 22 h 22"/>
              <a:gd name="T32" fmla="*/ 10 w 25"/>
              <a:gd name="T33" fmla="*/ 22 h 22"/>
              <a:gd name="T34" fmla="*/ 8 w 25"/>
              <a:gd name="T35" fmla="*/ 22 h 22"/>
              <a:gd name="T36" fmla="*/ 6 w 25"/>
              <a:gd name="T37" fmla="*/ 21 h 22"/>
              <a:gd name="T38" fmla="*/ 4 w 25"/>
              <a:gd name="T39" fmla="*/ 20 h 22"/>
              <a:gd name="T40" fmla="*/ 3 w 25"/>
              <a:gd name="T41" fmla="*/ 18 h 22"/>
              <a:gd name="T42" fmla="*/ 2 w 25"/>
              <a:gd name="T43" fmla="*/ 17 h 22"/>
              <a:gd name="T44" fmla="*/ 1 w 25"/>
              <a:gd name="T45" fmla="*/ 15 h 22"/>
              <a:gd name="T46" fmla="*/ 0 w 25"/>
              <a:gd name="T47" fmla="*/ 12 h 22"/>
              <a:gd name="T48" fmla="*/ 0 w 25"/>
              <a:gd name="T49" fmla="*/ 10 h 22"/>
              <a:gd name="T50" fmla="*/ 1 w 25"/>
              <a:gd name="T51" fmla="*/ 8 h 22"/>
              <a:gd name="T52" fmla="*/ 2 w 25"/>
              <a:gd name="T53" fmla="*/ 6 h 22"/>
              <a:gd name="T54" fmla="*/ 3 w 25"/>
              <a:gd name="T55" fmla="*/ 5 h 22"/>
              <a:gd name="T56" fmla="*/ 3 w 25"/>
              <a:gd name="T57" fmla="*/ 4 h 22"/>
              <a:gd name="T58" fmla="*/ 3 w 25"/>
              <a:gd name="T59" fmla="*/ 4 h 22"/>
              <a:gd name="T60" fmla="*/ 4 w 25"/>
              <a:gd name="T61" fmla="*/ 3 h 22"/>
              <a:gd name="T62" fmla="*/ 4 w 25"/>
              <a:gd name="T63" fmla="*/ 3 h 22"/>
              <a:gd name="T64" fmla="*/ 5 w 25"/>
              <a:gd name="T65" fmla="*/ 2 h 22"/>
              <a:gd name="T66" fmla="*/ 7 w 25"/>
              <a:gd name="T67" fmla="*/ 1 h 22"/>
              <a:gd name="T68" fmla="*/ 9 w 25"/>
              <a:gd name="T69" fmla="*/ 1 h 22"/>
              <a:gd name="T70" fmla="*/ 12 w 25"/>
              <a:gd name="T71" fmla="*/ 0 h 22"/>
              <a:gd name="T72" fmla="*/ 14 w 25"/>
              <a:gd name="T73" fmla="*/ 1 h 22"/>
              <a:gd name="T74" fmla="*/ 16 w 25"/>
              <a:gd name="T75" fmla="*/ 1 h 22"/>
              <a:gd name="T76" fmla="*/ 17 w 25"/>
              <a:gd name="T77" fmla="*/ 2 h 22"/>
              <a:gd name="T78" fmla="*/ 19 w 25"/>
              <a:gd name="T79" fmla="*/ 3 h 22"/>
              <a:gd name="T80" fmla="*/ 20 w 25"/>
              <a:gd name="T81" fmla="*/ 4 h 22"/>
              <a:gd name="T82" fmla="*/ 21 w 25"/>
              <a:gd name="T83" fmla="*/ 5 h 22"/>
              <a:gd name="T84" fmla="*/ 23 w 25"/>
              <a:gd name="T85" fmla="*/ 7 h 22"/>
              <a:gd name="T86" fmla="*/ 24 w 25"/>
              <a:gd name="T87" fmla="*/ 9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5" h="22">
                <a:moveTo>
                  <a:pt x="25" y="9"/>
                </a:moveTo>
                <a:lnTo>
                  <a:pt x="25" y="10"/>
                </a:lnTo>
                <a:lnTo>
                  <a:pt x="25" y="10"/>
                </a:lnTo>
                <a:lnTo>
                  <a:pt x="25" y="11"/>
                </a:lnTo>
                <a:lnTo>
                  <a:pt x="25" y="12"/>
                </a:lnTo>
                <a:lnTo>
                  <a:pt x="25" y="13"/>
                </a:lnTo>
                <a:lnTo>
                  <a:pt x="25" y="13"/>
                </a:lnTo>
                <a:lnTo>
                  <a:pt x="25" y="14"/>
                </a:lnTo>
                <a:lnTo>
                  <a:pt x="24" y="15"/>
                </a:lnTo>
                <a:lnTo>
                  <a:pt x="24" y="15"/>
                </a:lnTo>
                <a:lnTo>
                  <a:pt x="23" y="16"/>
                </a:lnTo>
                <a:lnTo>
                  <a:pt x="22" y="16"/>
                </a:lnTo>
                <a:lnTo>
                  <a:pt x="22" y="16"/>
                </a:lnTo>
                <a:lnTo>
                  <a:pt x="22" y="16"/>
                </a:lnTo>
                <a:lnTo>
                  <a:pt x="22" y="16"/>
                </a:lnTo>
                <a:lnTo>
                  <a:pt x="22" y="16"/>
                </a:lnTo>
                <a:lnTo>
                  <a:pt x="21" y="16"/>
                </a:lnTo>
                <a:lnTo>
                  <a:pt x="21" y="17"/>
                </a:lnTo>
                <a:lnTo>
                  <a:pt x="21" y="18"/>
                </a:lnTo>
                <a:lnTo>
                  <a:pt x="20" y="18"/>
                </a:lnTo>
                <a:lnTo>
                  <a:pt x="20" y="19"/>
                </a:lnTo>
                <a:lnTo>
                  <a:pt x="19" y="19"/>
                </a:lnTo>
                <a:lnTo>
                  <a:pt x="19" y="20"/>
                </a:lnTo>
                <a:lnTo>
                  <a:pt x="18" y="20"/>
                </a:lnTo>
                <a:lnTo>
                  <a:pt x="17" y="21"/>
                </a:lnTo>
                <a:lnTo>
                  <a:pt x="17" y="21"/>
                </a:lnTo>
                <a:lnTo>
                  <a:pt x="16" y="21"/>
                </a:lnTo>
                <a:lnTo>
                  <a:pt x="15" y="22"/>
                </a:lnTo>
                <a:lnTo>
                  <a:pt x="15" y="22"/>
                </a:lnTo>
                <a:lnTo>
                  <a:pt x="14" y="22"/>
                </a:lnTo>
                <a:lnTo>
                  <a:pt x="13" y="22"/>
                </a:lnTo>
                <a:lnTo>
                  <a:pt x="12" y="22"/>
                </a:lnTo>
                <a:lnTo>
                  <a:pt x="11" y="22"/>
                </a:lnTo>
                <a:lnTo>
                  <a:pt x="10" y="22"/>
                </a:lnTo>
                <a:lnTo>
                  <a:pt x="9" y="22"/>
                </a:lnTo>
                <a:lnTo>
                  <a:pt x="8" y="22"/>
                </a:lnTo>
                <a:lnTo>
                  <a:pt x="7" y="21"/>
                </a:lnTo>
                <a:lnTo>
                  <a:pt x="6" y="21"/>
                </a:lnTo>
                <a:lnTo>
                  <a:pt x="5" y="20"/>
                </a:lnTo>
                <a:lnTo>
                  <a:pt x="4" y="20"/>
                </a:lnTo>
                <a:lnTo>
                  <a:pt x="3" y="19"/>
                </a:lnTo>
                <a:lnTo>
                  <a:pt x="3" y="18"/>
                </a:lnTo>
                <a:lnTo>
                  <a:pt x="2" y="17"/>
                </a:lnTo>
                <a:lnTo>
                  <a:pt x="2" y="17"/>
                </a:lnTo>
                <a:lnTo>
                  <a:pt x="1" y="16"/>
                </a:lnTo>
                <a:lnTo>
                  <a:pt x="1" y="15"/>
                </a:lnTo>
                <a:lnTo>
                  <a:pt x="0" y="14"/>
                </a:lnTo>
                <a:lnTo>
                  <a:pt x="0" y="12"/>
                </a:lnTo>
                <a:lnTo>
                  <a:pt x="0" y="11"/>
                </a:lnTo>
                <a:lnTo>
                  <a:pt x="0" y="10"/>
                </a:lnTo>
                <a:lnTo>
                  <a:pt x="0" y="9"/>
                </a:lnTo>
                <a:lnTo>
                  <a:pt x="1" y="8"/>
                </a:lnTo>
                <a:lnTo>
                  <a:pt x="1" y="7"/>
                </a:lnTo>
                <a:lnTo>
                  <a:pt x="2" y="6"/>
                </a:lnTo>
                <a:lnTo>
                  <a:pt x="2" y="5"/>
                </a:lnTo>
                <a:lnTo>
                  <a:pt x="3" y="5"/>
                </a:lnTo>
                <a:lnTo>
                  <a:pt x="3" y="4"/>
                </a:lnTo>
                <a:lnTo>
                  <a:pt x="3" y="4"/>
                </a:lnTo>
                <a:lnTo>
                  <a:pt x="3" y="4"/>
                </a:lnTo>
                <a:lnTo>
                  <a:pt x="3" y="4"/>
                </a:lnTo>
                <a:lnTo>
                  <a:pt x="4" y="3"/>
                </a:lnTo>
                <a:lnTo>
                  <a:pt x="4" y="3"/>
                </a:lnTo>
                <a:lnTo>
                  <a:pt x="4" y="3"/>
                </a:lnTo>
                <a:lnTo>
                  <a:pt x="4" y="3"/>
                </a:lnTo>
                <a:lnTo>
                  <a:pt x="5" y="3"/>
                </a:lnTo>
                <a:lnTo>
                  <a:pt x="5" y="2"/>
                </a:lnTo>
                <a:lnTo>
                  <a:pt x="6" y="2"/>
                </a:lnTo>
                <a:lnTo>
                  <a:pt x="7" y="1"/>
                </a:lnTo>
                <a:lnTo>
                  <a:pt x="8" y="1"/>
                </a:lnTo>
                <a:lnTo>
                  <a:pt x="9" y="1"/>
                </a:lnTo>
                <a:lnTo>
                  <a:pt x="10" y="1"/>
                </a:lnTo>
                <a:lnTo>
                  <a:pt x="12" y="0"/>
                </a:lnTo>
                <a:lnTo>
                  <a:pt x="14" y="1"/>
                </a:lnTo>
                <a:lnTo>
                  <a:pt x="14" y="1"/>
                </a:lnTo>
                <a:lnTo>
                  <a:pt x="15" y="1"/>
                </a:lnTo>
                <a:lnTo>
                  <a:pt x="16" y="1"/>
                </a:lnTo>
                <a:lnTo>
                  <a:pt x="17" y="2"/>
                </a:lnTo>
                <a:lnTo>
                  <a:pt x="17" y="2"/>
                </a:lnTo>
                <a:lnTo>
                  <a:pt x="18" y="3"/>
                </a:lnTo>
                <a:lnTo>
                  <a:pt x="19" y="3"/>
                </a:lnTo>
                <a:lnTo>
                  <a:pt x="20" y="4"/>
                </a:lnTo>
                <a:lnTo>
                  <a:pt x="20" y="4"/>
                </a:lnTo>
                <a:lnTo>
                  <a:pt x="21" y="5"/>
                </a:lnTo>
                <a:lnTo>
                  <a:pt x="21" y="5"/>
                </a:lnTo>
                <a:lnTo>
                  <a:pt x="22" y="6"/>
                </a:lnTo>
                <a:lnTo>
                  <a:pt x="23" y="7"/>
                </a:lnTo>
                <a:lnTo>
                  <a:pt x="23" y="8"/>
                </a:lnTo>
                <a:lnTo>
                  <a:pt x="24" y="9"/>
                </a:lnTo>
                <a:lnTo>
                  <a:pt x="25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99" name="Freeform 1047"/>
          <p:cNvSpPr>
            <a:spLocks/>
          </p:cNvSpPr>
          <p:nvPr/>
        </p:nvSpPr>
        <p:spPr bwMode="auto">
          <a:xfrm>
            <a:off x="4426778" y="5376850"/>
            <a:ext cx="30842" cy="27022"/>
          </a:xfrm>
          <a:custGeom>
            <a:avLst/>
            <a:gdLst>
              <a:gd name="T0" fmla="*/ 20 w 22"/>
              <a:gd name="T1" fmla="*/ 7 h 19"/>
              <a:gd name="T2" fmla="*/ 20 w 22"/>
              <a:gd name="T3" fmla="*/ 7 h 19"/>
              <a:gd name="T4" fmla="*/ 19 w 22"/>
              <a:gd name="T5" fmla="*/ 7 h 19"/>
              <a:gd name="T6" fmla="*/ 19 w 22"/>
              <a:gd name="T7" fmla="*/ 7 h 19"/>
              <a:gd name="T8" fmla="*/ 19 w 22"/>
              <a:gd name="T9" fmla="*/ 8 h 19"/>
              <a:gd name="T10" fmla="*/ 18 w 22"/>
              <a:gd name="T11" fmla="*/ 6 h 19"/>
              <a:gd name="T12" fmla="*/ 17 w 22"/>
              <a:gd name="T13" fmla="*/ 5 h 19"/>
              <a:gd name="T14" fmla="*/ 17 w 22"/>
              <a:gd name="T15" fmla="*/ 3 h 19"/>
              <a:gd name="T16" fmla="*/ 15 w 22"/>
              <a:gd name="T17" fmla="*/ 2 h 19"/>
              <a:gd name="T18" fmla="*/ 14 w 22"/>
              <a:gd name="T19" fmla="*/ 1 h 19"/>
              <a:gd name="T20" fmla="*/ 13 w 22"/>
              <a:gd name="T21" fmla="*/ 1 h 19"/>
              <a:gd name="T22" fmla="*/ 11 w 22"/>
              <a:gd name="T23" fmla="*/ 0 h 19"/>
              <a:gd name="T24" fmla="*/ 9 w 22"/>
              <a:gd name="T25" fmla="*/ 0 h 19"/>
              <a:gd name="T26" fmla="*/ 7 w 22"/>
              <a:gd name="T27" fmla="*/ 0 h 19"/>
              <a:gd name="T28" fmla="*/ 6 w 22"/>
              <a:gd name="T29" fmla="*/ 1 h 19"/>
              <a:gd name="T30" fmla="*/ 4 w 22"/>
              <a:gd name="T31" fmla="*/ 2 h 19"/>
              <a:gd name="T32" fmla="*/ 3 w 22"/>
              <a:gd name="T33" fmla="*/ 3 h 19"/>
              <a:gd name="T34" fmla="*/ 2 w 22"/>
              <a:gd name="T35" fmla="*/ 4 h 19"/>
              <a:gd name="T36" fmla="*/ 1 w 22"/>
              <a:gd name="T37" fmla="*/ 6 h 19"/>
              <a:gd name="T38" fmla="*/ 0 w 22"/>
              <a:gd name="T39" fmla="*/ 7 h 19"/>
              <a:gd name="T40" fmla="*/ 0 w 22"/>
              <a:gd name="T41" fmla="*/ 9 h 19"/>
              <a:gd name="T42" fmla="*/ 0 w 22"/>
              <a:gd name="T43" fmla="*/ 11 h 19"/>
              <a:gd name="T44" fmla="*/ 1 w 22"/>
              <a:gd name="T45" fmla="*/ 13 h 19"/>
              <a:gd name="T46" fmla="*/ 2 w 22"/>
              <a:gd name="T47" fmla="*/ 15 h 19"/>
              <a:gd name="T48" fmla="*/ 3 w 22"/>
              <a:gd name="T49" fmla="*/ 16 h 19"/>
              <a:gd name="T50" fmla="*/ 4 w 22"/>
              <a:gd name="T51" fmla="*/ 17 h 19"/>
              <a:gd name="T52" fmla="*/ 6 w 22"/>
              <a:gd name="T53" fmla="*/ 18 h 19"/>
              <a:gd name="T54" fmla="*/ 7 w 22"/>
              <a:gd name="T55" fmla="*/ 18 h 19"/>
              <a:gd name="T56" fmla="*/ 9 w 22"/>
              <a:gd name="T57" fmla="*/ 19 h 19"/>
              <a:gd name="T58" fmla="*/ 11 w 22"/>
              <a:gd name="T59" fmla="*/ 19 h 19"/>
              <a:gd name="T60" fmla="*/ 12 w 22"/>
              <a:gd name="T61" fmla="*/ 18 h 19"/>
              <a:gd name="T62" fmla="*/ 14 w 22"/>
              <a:gd name="T63" fmla="*/ 18 h 19"/>
              <a:gd name="T64" fmla="*/ 15 w 22"/>
              <a:gd name="T65" fmla="*/ 17 h 19"/>
              <a:gd name="T66" fmla="*/ 16 w 22"/>
              <a:gd name="T67" fmla="*/ 16 h 19"/>
              <a:gd name="T68" fmla="*/ 17 w 22"/>
              <a:gd name="T69" fmla="*/ 15 h 19"/>
              <a:gd name="T70" fmla="*/ 18 w 22"/>
              <a:gd name="T71" fmla="*/ 13 h 19"/>
              <a:gd name="T72" fmla="*/ 18 w 22"/>
              <a:gd name="T73" fmla="*/ 12 h 19"/>
              <a:gd name="T74" fmla="*/ 19 w 22"/>
              <a:gd name="T75" fmla="*/ 12 h 19"/>
              <a:gd name="T76" fmla="*/ 19 w 22"/>
              <a:gd name="T77" fmla="*/ 12 h 19"/>
              <a:gd name="T78" fmla="*/ 20 w 22"/>
              <a:gd name="T79" fmla="*/ 12 h 19"/>
              <a:gd name="T80" fmla="*/ 20 w 22"/>
              <a:gd name="T81" fmla="*/ 13 h 19"/>
              <a:gd name="T82" fmla="*/ 20 w 22"/>
              <a:gd name="T83" fmla="*/ 12 h 19"/>
              <a:gd name="T84" fmla="*/ 21 w 22"/>
              <a:gd name="T85" fmla="*/ 12 h 19"/>
              <a:gd name="T86" fmla="*/ 21 w 22"/>
              <a:gd name="T87" fmla="*/ 12 h 19"/>
              <a:gd name="T88" fmla="*/ 21 w 22"/>
              <a:gd name="T89" fmla="*/ 12 h 19"/>
              <a:gd name="T90" fmla="*/ 22 w 22"/>
              <a:gd name="T91" fmla="*/ 11 h 19"/>
              <a:gd name="T92" fmla="*/ 22 w 22"/>
              <a:gd name="T93" fmla="*/ 11 h 19"/>
              <a:gd name="T94" fmla="*/ 22 w 22"/>
              <a:gd name="T95" fmla="*/ 10 h 19"/>
              <a:gd name="T96" fmla="*/ 22 w 22"/>
              <a:gd name="T97" fmla="*/ 10 h 19"/>
              <a:gd name="T98" fmla="*/ 22 w 22"/>
              <a:gd name="T99" fmla="*/ 9 h 19"/>
              <a:gd name="T100" fmla="*/ 22 w 22"/>
              <a:gd name="T101" fmla="*/ 9 h 19"/>
              <a:gd name="T102" fmla="*/ 22 w 22"/>
              <a:gd name="T103" fmla="*/ 8 h 19"/>
              <a:gd name="T104" fmla="*/ 21 w 22"/>
              <a:gd name="T105" fmla="*/ 8 h 19"/>
              <a:gd name="T106" fmla="*/ 21 w 22"/>
              <a:gd name="T107" fmla="*/ 8 h 19"/>
              <a:gd name="T108" fmla="*/ 21 w 22"/>
              <a:gd name="T109" fmla="*/ 7 h 19"/>
              <a:gd name="T110" fmla="*/ 20 w 22"/>
              <a:gd name="T111" fmla="*/ 7 h 19"/>
              <a:gd name="T112" fmla="*/ 20 w 22"/>
              <a:gd name="T113" fmla="*/ 7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2" h="19">
                <a:moveTo>
                  <a:pt x="20" y="7"/>
                </a:moveTo>
                <a:lnTo>
                  <a:pt x="20" y="7"/>
                </a:lnTo>
                <a:lnTo>
                  <a:pt x="19" y="7"/>
                </a:lnTo>
                <a:lnTo>
                  <a:pt x="19" y="7"/>
                </a:lnTo>
                <a:lnTo>
                  <a:pt x="19" y="8"/>
                </a:lnTo>
                <a:lnTo>
                  <a:pt x="18" y="6"/>
                </a:lnTo>
                <a:lnTo>
                  <a:pt x="17" y="5"/>
                </a:lnTo>
                <a:lnTo>
                  <a:pt x="17" y="3"/>
                </a:lnTo>
                <a:lnTo>
                  <a:pt x="15" y="2"/>
                </a:lnTo>
                <a:lnTo>
                  <a:pt x="14" y="1"/>
                </a:lnTo>
                <a:lnTo>
                  <a:pt x="13" y="1"/>
                </a:lnTo>
                <a:lnTo>
                  <a:pt x="11" y="0"/>
                </a:lnTo>
                <a:lnTo>
                  <a:pt x="9" y="0"/>
                </a:lnTo>
                <a:lnTo>
                  <a:pt x="7" y="0"/>
                </a:lnTo>
                <a:lnTo>
                  <a:pt x="6" y="1"/>
                </a:lnTo>
                <a:lnTo>
                  <a:pt x="4" y="2"/>
                </a:lnTo>
                <a:lnTo>
                  <a:pt x="3" y="3"/>
                </a:lnTo>
                <a:lnTo>
                  <a:pt x="2" y="4"/>
                </a:lnTo>
                <a:lnTo>
                  <a:pt x="1" y="6"/>
                </a:lnTo>
                <a:lnTo>
                  <a:pt x="0" y="7"/>
                </a:lnTo>
                <a:lnTo>
                  <a:pt x="0" y="9"/>
                </a:lnTo>
                <a:lnTo>
                  <a:pt x="0" y="11"/>
                </a:lnTo>
                <a:lnTo>
                  <a:pt x="1" y="13"/>
                </a:lnTo>
                <a:lnTo>
                  <a:pt x="2" y="15"/>
                </a:lnTo>
                <a:lnTo>
                  <a:pt x="3" y="16"/>
                </a:lnTo>
                <a:lnTo>
                  <a:pt x="4" y="17"/>
                </a:lnTo>
                <a:lnTo>
                  <a:pt x="6" y="18"/>
                </a:lnTo>
                <a:lnTo>
                  <a:pt x="7" y="18"/>
                </a:lnTo>
                <a:lnTo>
                  <a:pt x="9" y="19"/>
                </a:lnTo>
                <a:lnTo>
                  <a:pt x="11" y="19"/>
                </a:lnTo>
                <a:lnTo>
                  <a:pt x="12" y="18"/>
                </a:lnTo>
                <a:lnTo>
                  <a:pt x="14" y="18"/>
                </a:lnTo>
                <a:lnTo>
                  <a:pt x="15" y="17"/>
                </a:lnTo>
                <a:lnTo>
                  <a:pt x="16" y="16"/>
                </a:lnTo>
                <a:lnTo>
                  <a:pt x="17" y="15"/>
                </a:lnTo>
                <a:lnTo>
                  <a:pt x="18" y="13"/>
                </a:lnTo>
                <a:lnTo>
                  <a:pt x="18" y="12"/>
                </a:lnTo>
                <a:lnTo>
                  <a:pt x="19" y="12"/>
                </a:lnTo>
                <a:lnTo>
                  <a:pt x="19" y="12"/>
                </a:lnTo>
                <a:lnTo>
                  <a:pt x="20" y="12"/>
                </a:lnTo>
                <a:lnTo>
                  <a:pt x="20" y="13"/>
                </a:lnTo>
                <a:lnTo>
                  <a:pt x="20" y="12"/>
                </a:lnTo>
                <a:lnTo>
                  <a:pt x="21" y="12"/>
                </a:lnTo>
                <a:lnTo>
                  <a:pt x="21" y="12"/>
                </a:lnTo>
                <a:lnTo>
                  <a:pt x="21" y="12"/>
                </a:lnTo>
                <a:lnTo>
                  <a:pt x="22" y="11"/>
                </a:lnTo>
                <a:lnTo>
                  <a:pt x="22" y="11"/>
                </a:lnTo>
                <a:lnTo>
                  <a:pt x="22" y="10"/>
                </a:lnTo>
                <a:lnTo>
                  <a:pt x="22" y="10"/>
                </a:lnTo>
                <a:lnTo>
                  <a:pt x="22" y="9"/>
                </a:lnTo>
                <a:lnTo>
                  <a:pt x="22" y="9"/>
                </a:lnTo>
                <a:lnTo>
                  <a:pt x="22" y="8"/>
                </a:lnTo>
                <a:lnTo>
                  <a:pt x="21" y="8"/>
                </a:lnTo>
                <a:lnTo>
                  <a:pt x="21" y="8"/>
                </a:lnTo>
                <a:lnTo>
                  <a:pt x="21" y="7"/>
                </a:lnTo>
                <a:lnTo>
                  <a:pt x="20" y="7"/>
                </a:lnTo>
                <a:lnTo>
                  <a:pt x="20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00" name="Freeform 1048"/>
          <p:cNvSpPr>
            <a:spLocks/>
          </p:cNvSpPr>
          <p:nvPr/>
        </p:nvSpPr>
        <p:spPr bwMode="auto">
          <a:xfrm>
            <a:off x="4433787" y="5395339"/>
            <a:ext cx="12617" cy="4267"/>
          </a:xfrm>
          <a:custGeom>
            <a:avLst/>
            <a:gdLst>
              <a:gd name="T0" fmla="*/ 0 w 9"/>
              <a:gd name="T1" fmla="*/ 0 h 3"/>
              <a:gd name="T2" fmla="*/ 0 w 9"/>
              <a:gd name="T3" fmla="*/ 1 h 3"/>
              <a:gd name="T4" fmla="*/ 0 w 9"/>
              <a:gd name="T5" fmla="*/ 1 h 3"/>
              <a:gd name="T6" fmla="*/ 0 w 9"/>
              <a:gd name="T7" fmla="*/ 2 h 3"/>
              <a:gd name="T8" fmla="*/ 1 w 9"/>
              <a:gd name="T9" fmla="*/ 2 h 3"/>
              <a:gd name="T10" fmla="*/ 2 w 9"/>
              <a:gd name="T11" fmla="*/ 3 h 3"/>
              <a:gd name="T12" fmla="*/ 2 w 9"/>
              <a:gd name="T13" fmla="*/ 3 h 3"/>
              <a:gd name="T14" fmla="*/ 3 w 9"/>
              <a:gd name="T15" fmla="*/ 3 h 3"/>
              <a:gd name="T16" fmla="*/ 4 w 9"/>
              <a:gd name="T17" fmla="*/ 3 h 3"/>
              <a:gd name="T18" fmla="*/ 4 w 9"/>
              <a:gd name="T19" fmla="*/ 3 h 3"/>
              <a:gd name="T20" fmla="*/ 4 w 9"/>
              <a:gd name="T21" fmla="*/ 3 h 3"/>
              <a:gd name="T22" fmla="*/ 5 w 9"/>
              <a:gd name="T23" fmla="*/ 3 h 3"/>
              <a:gd name="T24" fmla="*/ 5 w 9"/>
              <a:gd name="T25" fmla="*/ 3 h 3"/>
              <a:gd name="T26" fmla="*/ 9 w 9"/>
              <a:gd name="T27" fmla="*/ 0 h 3"/>
              <a:gd name="T28" fmla="*/ 0 w 9"/>
              <a:gd name="T2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" h="3">
                <a:moveTo>
                  <a:pt x="0" y="0"/>
                </a:moveTo>
                <a:lnTo>
                  <a:pt x="0" y="1"/>
                </a:lnTo>
                <a:lnTo>
                  <a:pt x="0" y="1"/>
                </a:lnTo>
                <a:lnTo>
                  <a:pt x="0" y="2"/>
                </a:lnTo>
                <a:lnTo>
                  <a:pt x="1" y="2"/>
                </a:lnTo>
                <a:lnTo>
                  <a:pt x="2" y="3"/>
                </a:lnTo>
                <a:lnTo>
                  <a:pt x="2" y="3"/>
                </a:lnTo>
                <a:lnTo>
                  <a:pt x="3" y="3"/>
                </a:lnTo>
                <a:lnTo>
                  <a:pt x="4" y="3"/>
                </a:lnTo>
                <a:lnTo>
                  <a:pt x="4" y="3"/>
                </a:lnTo>
                <a:lnTo>
                  <a:pt x="4" y="3"/>
                </a:lnTo>
                <a:lnTo>
                  <a:pt x="5" y="3"/>
                </a:lnTo>
                <a:lnTo>
                  <a:pt x="5" y="3"/>
                </a:lnTo>
                <a:lnTo>
                  <a:pt x="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01" name="Freeform 1049"/>
          <p:cNvSpPr>
            <a:spLocks/>
          </p:cNvSpPr>
          <p:nvPr/>
        </p:nvSpPr>
        <p:spPr bwMode="auto">
          <a:xfrm>
            <a:off x="4435189" y="5396761"/>
            <a:ext cx="7010" cy="1422"/>
          </a:xfrm>
          <a:custGeom>
            <a:avLst/>
            <a:gdLst>
              <a:gd name="T0" fmla="*/ 0 w 5"/>
              <a:gd name="T1" fmla="*/ 0 h 1"/>
              <a:gd name="T2" fmla="*/ 0 w 5"/>
              <a:gd name="T3" fmla="*/ 1 h 1"/>
              <a:gd name="T4" fmla="*/ 4 w 5"/>
              <a:gd name="T5" fmla="*/ 1 h 1"/>
              <a:gd name="T6" fmla="*/ 5 w 5"/>
              <a:gd name="T7" fmla="*/ 0 h 1"/>
              <a:gd name="T8" fmla="*/ 0 w 5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1">
                <a:moveTo>
                  <a:pt x="0" y="0"/>
                </a:moveTo>
                <a:lnTo>
                  <a:pt x="0" y="1"/>
                </a:lnTo>
                <a:lnTo>
                  <a:pt x="4" y="1"/>
                </a:lnTo>
                <a:lnTo>
                  <a:pt x="5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02" name="Freeform 1050"/>
          <p:cNvSpPr>
            <a:spLocks/>
          </p:cNvSpPr>
          <p:nvPr/>
        </p:nvSpPr>
        <p:spPr bwMode="auto">
          <a:xfrm>
            <a:off x="4426778" y="5371161"/>
            <a:ext cx="25234" cy="8533"/>
          </a:xfrm>
          <a:custGeom>
            <a:avLst/>
            <a:gdLst>
              <a:gd name="T0" fmla="*/ 14 w 18"/>
              <a:gd name="T1" fmla="*/ 1 h 6"/>
              <a:gd name="T2" fmla="*/ 14 w 18"/>
              <a:gd name="T3" fmla="*/ 1 h 6"/>
              <a:gd name="T4" fmla="*/ 14 w 18"/>
              <a:gd name="T5" fmla="*/ 1 h 6"/>
              <a:gd name="T6" fmla="*/ 13 w 18"/>
              <a:gd name="T7" fmla="*/ 1 h 6"/>
              <a:gd name="T8" fmla="*/ 12 w 18"/>
              <a:gd name="T9" fmla="*/ 1 h 6"/>
              <a:gd name="T10" fmla="*/ 12 w 18"/>
              <a:gd name="T11" fmla="*/ 1 h 6"/>
              <a:gd name="T12" fmla="*/ 11 w 18"/>
              <a:gd name="T13" fmla="*/ 1 h 6"/>
              <a:gd name="T14" fmla="*/ 10 w 18"/>
              <a:gd name="T15" fmla="*/ 1 h 6"/>
              <a:gd name="T16" fmla="*/ 9 w 18"/>
              <a:gd name="T17" fmla="*/ 1 h 6"/>
              <a:gd name="T18" fmla="*/ 9 w 18"/>
              <a:gd name="T19" fmla="*/ 1 h 6"/>
              <a:gd name="T20" fmla="*/ 8 w 18"/>
              <a:gd name="T21" fmla="*/ 1 h 6"/>
              <a:gd name="T22" fmla="*/ 7 w 18"/>
              <a:gd name="T23" fmla="*/ 1 h 6"/>
              <a:gd name="T24" fmla="*/ 6 w 18"/>
              <a:gd name="T25" fmla="*/ 1 h 6"/>
              <a:gd name="T26" fmla="*/ 6 w 18"/>
              <a:gd name="T27" fmla="*/ 1 h 6"/>
              <a:gd name="T28" fmla="*/ 5 w 18"/>
              <a:gd name="T29" fmla="*/ 1 h 6"/>
              <a:gd name="T30" fmla="*/ 5 w 18"/>
              <a:gd name="T31" fmla="*/ 0 h 6"/>
              <a:gd name="T32" fmla="*/ 5 w 18"/>
              <a:gd name="T33" fmla="*/ 0 h 6"/>
              <a:gd name="T34" fmla="*/ 4 w 18"/>
              <a:gd name="T35" fmla="*/ 1 h 6"/>
              <a:gd name="T36" fmla="*/ 3 w 18"/>
              <a:gd name="T37" fmla="*/ 1 h 6"/>
              <a:gd name="T38" fmla="*/ 2 w 18"/>
              <a:gd name="T39" fmla="*/ 2 h 6"/>
              <a:gd name="T40" fmla="*/ 1 w 18"/>
              <a:gd name="T41" fmla="*/ 2 h 6"/>
              <a:gd name="T42" fmla="*/ 1 w 18"/>
              <a:gd name="T43" fmla="*/ 3 h 6"/>
              <a:gd name="T44" fmla="*/ 0 w 18"/>
              <a:gd name="T45" fmla="*/ 4 h 6"/>
              <a:gd name="T46" fmla="*/ 0 w 18"/>
              <a:gd name="T47" fmla="*/ 5 h 6"/>
              <a:gd name="T48" fmla="*/ 0 w 18"/>
              <a:gd name="T49" fmla="*/ 5 h 6"/>
              <a:gd name="T50" fmla="*/ 0 w 18"/>
              <a:gd name="T51" fmla="*/ 6 h 6"/>
              <a:gd name="T52" fmla="*/ 0 w 18"/>
              <a:gd name="T53" fmla="*/ 6 h 6"/>
              <a:gd name="T54" fmla="*/ 1 w 18"/>
              <a:gd name="T55" fmla="*/ 6 h 6"/>
              <a:gd name="T56" fmla="*/ 2 w 18"/>
              <a:gd name="T57" fmla="*/ 6 h 6"/>
              <a:gd name="T58" fmla="*/ 3 w 18"/>
              <a:gd name="T59" fmla="*/ 6 h 6"/>
              <a:gd name="T60" fmla="*/ 5 w 18"/>
              <a:gd name="T61" fmla="*/ 6 h 6"/>
              <a:gd name="T62" fmla="*/ 6 w 18"/>
              <a:gd name="T63" fmla="*/ 6 h 6"/>
              <a:gd name="T64" fmla="*/ 8 w 18"/>
              <a:gd name="T65" fmla="*/ 6 h 6"/>
              <a:gd name="T66" fmla="*/ 10 w 18"/>
              <a:gd name="T67" fmla="*/ 6 h 6"/>
              <a:gd name="T68" fmla="*/ 11 w 18"/>
              <a:gd name="T69" fmla="*/ 6 h 6"/>
              <a:gd name="T70" fmla="*/ 12 w 18"/>
              <a:gd name="T71" fmla="*/ 6 h 6"/>
              <a:gd name="T72" fmla="*/ 14 w 18"/>
              <a:gd name="T73" fmla="*/ 6 h 6"/>
              <a:gd name="T74" fmla="*/ 15 w 18"/>
              <a:gd name="T75" fmla="*/ 6 h 6"/>
              <a:gd name="T76" fmla="*/ 16 w 18"/>
              <a:gd name="T77" fmla="*/ 6 h 6"/>
              <a:gd name="T78" fmla="*/ 17 w 18"/>
              <a:gd name="T79" fmla="*/ 6 h 6"/>
              <a:gd name="T80" fmla="*/ 17 w 18"/>
              <a:gd name="T81" fmla="*/ 6 h 6"/>
              <a:gd name="T82" fmla="*/ 17 w 18"/>
              <a:gd name="T83" fmla="*/ 6 h 6"/>
              <a:gd name="T84" fmla="*/ 18 w 18"/>
              <a:gd name="T85" fmla="*/ 6 h 6"/>
              <a:gd name="T86" fmla="*/ 18 w 18"/>
              <a:gd name="T87" fmla="*/ 5 h 6"/>
              <a:gd name="T88" fmla="*/ 17 w 18"/>
              <a:gd name="T89" fmla="*/ 4 h 6"/>
              <a:gd name="T90" fmla="*/ 17 w 18"/>
              <a:gd name="T91" fmla="*/ 3 h 6"/>
              <a:gd name="T92" fmla="*/ 16 w 18"/>
              <a:gd name="T93" fmla="*/ 2 h 6"/>
              <a:gd name="T94" fmla="*/ 15 w 18"/>
              <a:gd name="T95" fmla="*/ 2 h 6"/>
              <a:gd name="T96" fmla="*/ 14 w 18"/>
              <a:gd name="T97" fmla="*/ 1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8" h="6">
                <a:moveTo>
                  <a:pt x="14" y="1"/>
                </a:moveTo>
                <a:lnTo>
                  <a:pt x="14" y="1"/>
                </a:lnTo>
                <a:lnTo>
                  <a:pt x="14" y="1"/>
                </a:lnTo>
                <a:lnTo>
                  <a:pt x="13" y="1"/>
                </a:lnTo>
                <a:lnTo>
                  <a:pt x="12" y="1"/>
                </a:lnTo>
                <a:lnTo>
                  <a:pt x="12" y="1"/>
                </a:lnTo>
                <a:lnTo>
                  <a:pt x="11" y="1"/>
                </a:lnTo>
                <a:lnTo>
                  <a:pt x="10" y="1"/>
                </a:lnTo>
                <a:lnTo>
                  <a:pt x="9" y="1"/>
                </a:lnTo>
                <a:lnTo>
                  <a:pt x="9" y="1"/>
                </a:lnTo>
                <a:lnTo>
                  <a:pt x="8" y="1"/>
                </a:lnTo>
                <a:lnTo>
                  <a:pt x="7" y="1"/>
                </a:lnTo>
                <a:lnTo>
                  <a:pt x="6" y="1"/>
                </a:lnTo>
                <a:lnTo>
                  <a:pt x="6" y="1"/>
                </a:lnTo>
                <a:lnTo>
                  <a:pt x="5" y="1"/>
                </a:lnTo>
                <a:lnTo>
                  <a:pt x="5" y="0"/>
                </a:lnTo>
                <a:lnTo>
                  <a:pt x="5" y="0"/>
                </a:lnTo>
                <a:lnTo>
                  <a:pt x="4" y="1"/>
                </a:lnTo>
                <a:lnTo>
                  <a:pt x="3" y="1"/>
                </a:lnTo>
                <a:lnTo>
                  <a:pt x="2" y="2"/>
                </a:lnTo>
                <a:lnTo>
                  <a:pt x="1" y="2"/>
                </a:lnTo>
                <a:lnTo>
                  <a:pt x="1" y="3"/>
                </a:lnTo>
                <a:lnTo>
                  <a:pt x="0" y="4"/>
                </a:lnTo>
                <a:lnTo>
                  <a:pt x="0" y="5"/>
                </a:lnTo>
                <a:lnTo>
                  <a:pt x="0" y="5"/>
                </a:lnTo>
                <a:lnTo>
                  <a:pt x="0" y="6"/>
                </a:lnTo>
                <a:lnTo>
                  <a:pt x="0" y="6"/>
                </a:lnTo>
                <a:lnTo>
                  <a:pt x="1" y="6"/>
                </a:lnTo>
                <a:lnTo>
                  <a:pt x="2" y="6"/>
                </a:lnTo>
                <a:lnTo>
                  <a:pt x="3" y="6"/>
                </a:lnTo>
                <a:lnTo>
                  <a:pt x="5" y="6"/>
                </a:lnTo>
                <a:lnTo>
                  <a:pt x="6" y="6"/>
                </a:lnTo>
                <a:lnTo>
                  <a:pt x="8" y="6"/>
                </a:lnTo>
                <a:lnTo>
                  <a:pt x="10" y="6"/>
                </a:lnTo>
                <a:lnTo>
                  <a:pt x="11" y="6"/>
                </a:lnTo>
                <a:lnTo>
                  <a:pt x="12" y="6"/>
                </a:lnTo>
                <a:lnTo>
                  <a:pt x="14" y="6"/>
                </a:lnTo>
                <a:lnTo>
                  <a:pt x="15" y="6"/>
                </a:lnTo>
                <a:lnTo>
                  <a:pt x="16" y="6"/>
                </a:lnTo>
                <a:lnTo>
                  <a:pt x="17" y="6"/>
                </a:lnTo>
                <a:lnTo>
                  <a:pt x="17" y="6"/>
                </a:lnTo>
                <a:lnTo>
                  <a:pt x="17" y="6"/>
                </a:lnTo>
                <a:lnTo>
                  <a:pt x="18" y="6"/>
                </a:lnTo>
                <a:lnTo>
                  <a:pt x="18" y="5"/>
                </a:lnTo>
                <a:lnTo>
                  <a:pt x="17" y="4"/>
                </a:lnTo>
                <a:lnTo>
                  <a:pt x="17" y="3"/>
                </a:lnTo>
                <a:lnTo>
                  <a:pt x="16" y="2"/>
                </a:lnTo>
                <a:lnTo>
                  <a:pt x="15" y="2"/>
                </a:lnTo>
                <a:lnTo>
                  <a:pt x="14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03" name="Freeform 1051"/>
          <p:cNvSpPr>
            <a:spLocks/>
          </p:cNvSpPr>
          <p:nvPr/>
        </p:nvSpPr>
        <p:spPr bwMode="auto">
          <a:xfrm>
            <a:off x="4453414" y="5391072"/>
            <a:ext cx="2804" cy="2844"/>
          </a:xfrm>
          <a:custGeom>
            <a:avLst/>
            <a:gdLst>
              <a:gd name="T0" fmla="*/ 1 w 2"/>
              <a:gd name="T1" fmla="*/ 2 h 2"/>
              <a:gd name="T2" fmla="*/ 1 w 2"/>
              <a:gd name="T3" fmla="*/ 2 h 2"/>
              <a:gd name="T4" fmla="*/ 1 w 2"/>
              <a:gd name="T5" fmla="*/ 2 h 2"/>
              <a:gd name="T6" fmla="*/ 2 w 2"/>
              <a:gd name="T7" fmla="*/ 1 h 2"/>
              <a:gd name="T8" fmla="*/ 2 w 2"/>
              <a:gd name="T9" fmla="*/ 1 h 2"/>
              <a:gd name="T10" fmla="*/ 2 w 2"/>
              <a:gd name="T11" fmla="*/ 1 h 2"/>
              <a:gd name="T12" fmla="*/ 1 w 2"/>
              <a:gd name="T13" fmla="*/ 1 h 2"/>
              <a:gd name="T14" fmla="*/ 1 w 2"/>
              <a:gd name="T15" fmla="*/ 0 h 2"/>
              <a:gd name="T16" fmla="*/ 1 w 2"/>
              <a:gd name="T17" fmla="*/ 0 h 2"/>
              <a:gd name="T18" fmla="*/ 1 w 2"/>
              <a:gd name="T19" fmla="*/ 0 h 2"/>
              <a:gd name="T20" fmla="*/ 0 w 2"/>
              <a:gd name="T21" fmla="*/ 1 h 2"/>
              <a:gd name="T22" fmla="*/ 0 w 2"/>
              <a:gd name="T23" fmla="*/ 1 h 2"/>
              <a:gd name="T24" fmla="*/ 0 w 2"/>
              <a:gd name="T25" fmla="*/ 1 h 2"/>
              <a:gd name="T26" fmla="*/ 0 w 2"/>
              <a:gd name="T27" fmla="*/ 1 h 2"/>
              <a:gd name="T28" fmla="*/ 0 w 2"/>
              <a:gd name="T29" fmla="*/ 2 h 2"/>
              <a:gd name="T30" fmla="*/ 1 w 2"/>
              <a:gd name="T31" fmla="*/ 2 h 2"/>
              <a:gd name="T32" fmla="*/ 1 w 2"/>
              <a:gd name="T3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" h="2">
                <a:moveTo>
                  <a:pt x="1" y="2"/>
                </a:moveTo>
                <a:lnTo>
                  <a:pt x="1" y="2"/>
                </a:lnTo>
                <a:lnTo>
                  <a:pt x="1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04" name="Freeform 1052"/>
          <p:cNvSpPr>
            <a:spLocks/>
          </p:cNvSpPr>
          <p:nvPr/>
        </p:nvSpPr>
        <p:spPr bwMode="auto">
          <a:xfrm>
            <a:off x="4432385" y="5406716"/>
            <a:ext cx="22431" cy="14222"/>
          </a:xfrm>
          <a:custGeom>
            <a:avLst/>
            <a:gdLst>
              <a:gd name="T0" fmla="*/ 15 w 16"/>
              <a:gd name="T1" fmla="*/ 5 h 10"/>
              <a:gd name="T2" fmla="*/ 14 w 16"/>
              <a:gd name="T3" fmla="*/ 4 h 10"/>
              <a:gd name="T4" fmla="*/ 16 w 16"/>
              <a:gd name="T5" fmla="*/ 2 h 10"/>
              <a:gd name="T6" fmla="*/ 14 w 16"/>
              <a:gd name="T7" fmla="*/ 0 h 10"/>
              <a:gd name="T8" fmla="*/ 13 w 16"/>
              <a:gd name="T9" fmla="*/ 0 h 10"/>
              <a:gd name="T10" fmla="*/ 14 w 16"/>
              <a:gd name="T11" fmla="*/ 2 h 10"/>
              <a:gd name="T12" fmla="*/ 12 w 16"/>
              <a:gd name="T13" fmla="*/ 4 h 10"/>
              <a:gd name="T14" fmla="*/ 13 w 16"/>
              <a:gd name="T15" fmla="*/ 4 h 10"/>
              <a:gd name="T16" fmla="*/ 13 w 16"/>
              <a:gd name="T17" fmla="*/ 4 h 10"/>
              <a:gd name="T18" fmla="*/ 14 w 16"/>
              <a:gd name="T19" fmla="*/ 5 h 10"/>
              <a:gd name="T20" fmla="*/ 14 w 16"/>
              <a:gd name="T21" fmla="*/ 5 h 10"/>
              <a:gd name="T22" fmla="*/ 7 w 16"/>
              <a:gd name="T23" fmla="*/ 9 h 10"/>
              <a:gd name="T24" fmla="*/ 2 w 16"/>
              <a:gd name="T25" fmla="*/ 5 h 10"/>
              <a:gd name="T26" fmla="*/ 3 w 16"/>
              <a:gd name="T27" fmla="*/ 4 h 10"/>
              <a:gd name="T28" fmla="*/ 1 w 16"/>
              <a:gd name="T29" fmla="*/ 2 h 10"/>
              <a:gd name="T30" fmla="*/ 2 w 16"/>
              <a:gd name="T31" fmla="*/ 0 h 10"/>
              <a:gd name="T32" fmla="*/ 2 w 16"/>
              <a:gd name="T33" fmla="*/ 0 h 10"/>
              <a:gd name="T34" fmla="*/ 0 w 16"/>
              <a:gd name="T35" fmla="*/ 2 h 10"/>
              <a:gd name="T36" fmla="*/ 2 w 16"/>
              <a:gd name="T37" fmla="*/ 4 h 10"/>
              <a:gd name="T38" fmla="*/ 1 w 16"/>
              <a:gd name="T39" fmla="*/ 5 h 10"/>
              <a:gd name="T40" fmla="*/ 7 w 16"/>
              <a:gd name="T41" fmla="*/ 10 h 10"/>
              <a:gd name="T42" fmla="*/ 15 w 16"/>
              <a:gd name="T43" fmla="*/ 5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6" h="10">
                <a:moveTo>
                  <a:pt x="15" y="5"/>
                </a:moveTo>
                <a:lnTo>
                  <a:pt x="14" y="4"/>
                </a:lnTo>
                <a:lnTo>
                  <a:pt x="16" y="2"/>
                </a:lnTo>
                <a:lnTo>
                  <a:pt x="14" y="0"/>
                </a:lnTo>
                <a:lnTo>
                  <a:pt x="13" y="0"/>
                </a:lnTo>
                <a:lnTo>
                  <a:pt x="14" y="2"/>
                </a:lnTo>
                <a:lnTo>
                  <a:pt x="12" y="4"/>
                </a:lnTo>
                <a:lnTo>
                  <a:pt x="13" y="4"/>
                </a:lnTo>
                <a:lnTo>
                  <a:pt x="13" y="4"/>
                </a:lnTo>
                <a:lnTo>
                  <a:pt x="14" y="5"/>
                </a:lnTo>
                <a:lnTo>
                  <a:pt x="14" y="5"/>
                </a:lnTo>
                <a:lnTo>
                  <a:pt x="7" y="9"/>
                </a:lnTo>
                <a:lnTo>
                  <a:pt x="2" y="5"/>
                </a:lnTo>
                <a:lnTo>
                  <a:pt x="3" y="4"/>
                </a:lnTo>
                <a:lnTo>
                  <a:pt x="1" y="2"/>
                </a:lnTo>
                <a:lnTo>
                  <a:pt x="2" y="0"/>
                </a:lnTo>
                <a:lnTo>
                  <a:pt x="2" y="0"/>
                </a:lnTo>
                <a:lnTo>
                  <a:pt x="0" y="2"/>
                </a:lnTo>
                <a:lnTo>
                  <a:pt x="2" y="4"/>
                </a:lnTo>
                <a:lnTo>
                  <a:pt x="1" y="5"/>
                </a:lnTo>
                <a:lnTo>
                  <a:pt x="7" y="10"/>
                </a:lnTo>
                <a:lnTo>
                  <a:pt x="15" y="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05" name="Freeform 1053"/>
          <p:cNvSpPr>
            <a:spLocks/>
          </p:cNvSpPr>
          <p:nvPr/>
        </p:nvSpPr>
        <p:spPr bwMode="auto">
          <a:xfrm>
            <a:off x="4428180" y="5418094"/>
            <a:ext cx="1402" cy="17066"/>
          </a:xfrm>
          <a:custGeom>
            <a:avLst/>
            <a:gdLst>
              <a:gd name="T0" fmla="*/ 0 w 1"/>
              <a:gd name="T1" fmla="*/ 12 h 12"/>
              <a:gd name="T2" fmla="*/ 0 w 1"/>
              <a:gd name="T3" fmla="*/ 2 h 12"/>
              <a:gd name="T4" fmla="*/ 1 w 1"/>
              <a:gd name="T5" fmla="*/ 0 h 12"/>
              <a:gd name="T6" fmla="*/ 1 w 1"/>
              <a:gd name="T7" fmla="*/ 12 h 12"/>
              <a:gd name="T8" fmla="*/ 0 w 1"/>
              <a:gd name="T9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2">
                <a:moveTo>
                  <a:pt x="0" y="12"/>
                </a:moveTo>
                <a:lnTo>
                  <a:pt x="0" y="2"/>
                </a:lnTo>
                <a:lnTo>
                  <a:pt x="1" y="0"/>
                </a:lnTo>
                <a:lnTo>
                  <a:pt x="1" y="12"/>
                </a:lnTo>
                <a:lnTo>
                  <a:pt x="0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06" name="Freeform 1054"/>
          <p:cNvSpPr>
            <a:spLocks/>
          </p:cNvSpPr>
          <p:nvPr/>
        </p:nvSpPr>
        <p:spPr bwMode="auto">
          <a:xfrm>
            <a:off x="4321635" y="5405294"/>
            <a:ext cx="30842" cy="38400"/>
          </a:xfrm>
          <a:custGeom>
            <a:avLst/>
            <a:gdLst>
              <a:gd name="T0" fmla="*/ 22 w 22"/>
              <a:gd name="T1" fmla="*/ 2 h 27"/>
              <a:gd name="T2" fmla="*/ 21 w 22"/>
              <a:gd name="T3" fmla="*/ 1 h 27"/>
              <a:gd name="T4" fmla="*/ 20 w 22"/>
              <a:gd name="T5" fmla="*/ 1 h 27"/>
              <a:gd name="T6" fmla="*/ 19 w 22"/>
              <a:gd name="T7" fmla="*/ 1 h 27"/>
              <a:gd name="T8" fmla="*/ 18 w 22"/>
              <a:gd name="T9" fmla="*/ 0 h 27"/>
              <a:gd name="T10" fmla="*/ 17 w 22"/>
              <a:gd name="T11" fmla="*/ 1 h 27"/>
              <a:gd name="T12" fmla="*/ 15 w 22"/>
              <a:gd name="T13" fmla="*/ 1 h 27"/>
              <a:gd name="T14" fmla="*/ 13 w 22"/>
              <a:gd name="T15" fmla="*/ 1 h 27"/>
              <a:gd name="T16" fmla="*/ 12 w 22"/>
              <a:gd name="T17" fmla="*/ 1 h 27"/>
              <a:gd name="T18" fmla="*/ 10 w 22"/>
              <a:gd name="T19" fmla="*/ 1 h 27"/>
              <a:gd name="T20" fmla="*/ 9 w 22"/>
              <a:gd name="T21" fmla="*/ 2 h 27"/>
              <a:gd name="T22" fmla="*/ 7 w 22"/>
              <a:gd name="T23" fmla="*/ 2 h 27"/>
              <a:gd name="T24" fmla="*/ 6 w 22"/>
              <a:gd name="T25" fmla="*/ 2 h 27"/>
              <a:gd name="T26" fmla="*/ 5 w 22"/>
              <a:gd name="T27" fmla="*/ 3 h 27"/>
              <a:gd name="T28" fmla="*/ 4 w 22"/>
              <a:gd name="T29" fmla="*/ 3 h 27"/>
              <a:gd name="T30" fmla="*/ 4 w 22"/>
              <a:gd name="T31" fmla="*/ 3 h 27"/>
              <a:gd name="T32" fmla="*/ 3 w 22"/>
              <a:gd name="T33" fmla="*/ 3 h 27"/>
              <a:gd name="T34" fmla="*/ 3 w 22"/>
              <a:gd name="T35" fmla="*/ 3 h 27"/>
              <a:gd name="T36" fmla="*/ 3 w 22"/>
              <a:gd name="T37" fmla="*/ 3 h 27"/>
              <a:gd name="T38" fmla="*/ 3 w 22"/>
              <a:gd name="T39" fmla="*/ 3 h 27"/>
              <a:gd name="T40" fmla="*/ 3 w 22"/>
              <a:gd name="T41" fmla="*/ 2 h 27"/>
              <a:gd name="T42" fmla="*/ 3 w 22"/>
              <a:gd name="T43" fmla="*/ 2 h 27"/>
              <a:gd name="T44" fmla="*/ 3 w 22"/>
              <a:gd name="T45" fmla="*/ 2 h 27"/>
              <a:gd name="T46" fmla="*/ 2 w 22"/>
              <a:gd name="T47" fmla="*/ 2 h 27"/>
              <a:gd name="T48" fmla="*/ 1 w 22"/>
              <a:gd name="T49" fmla="*/ 2 h 27"/>
              <a:gd name="T50" fmla="*/ 1 w 22"/>
              <a:gd name="T51" fmla="*/ 2 h 27"/>
              <a:gd name="T52" fmla="*/ 1 w 22"/>
              <a:gd name="T53" fmla="*/ 2 h 27"/>
              <a:gd name="T54" fmla="*/ 0 w 22"/>
              <a:gd name="T55" fmla="*/ 2 h 27"/>
              <a:gd name="T56" fmla="*/ 0 w 22"/>
              <a:gd name="T57" fmla="*/ 2 h 27"/>
              <a:gd name="T58" fmla="*/ 0 w 22"/>
              <a:gd name="T59" fmla="*/ 2 h 27"/>
              <a:gd name="T60" fmla="*/ 0 w 22"/>
              <a:gd name="T61" fmla="*/ 2 h 27"/>
              <a:gd name="T62" fmla="*/ 0 w 22"/>
              <a:gd name="T63" fmla="*/ 2 h 27"/>
              <a:gd name="T64" fmla="*/ 0 w 22"/>
              <a:gd name="T65" fmla="*/ 2 h 27"/>
              <a:gd name="T66" fmla="*/ 0 w 22"/>
              <a:gd name="T67" fmla="*/ 27 h 27"/>
              <a:gd name="T68" fmla="*/ 3 w 22"/>
              <a:gd name="T69" fmla="*/ 27 h 27"/>
              <a:gd name="T70" fmla="*/ 3 w 22"/>
              <a:gd name="T71" fmla="*/ 25 h 27"/>
              <a:gd name="T72" fmla="*/ 3 w 22"/>
              <a:gd name="T73" fmla="*/ 21 h 27"/>
              <a:gd name="T74" fmla="*/ 3 w 22"/>
              <a:gd name="T75" fmla="*/ 18 h 27"/>
              <a:gd name="T76" fmla="*/ 3 w 22"/>
              <a:gd name="T77" fmla="*/ 16 h 27"/>
              <a:gd name="T78" fmla="*/ 4 w 22"/>
              <a:gd name="T79" fmla="*/ 16 h 27"/>
              <a:gd name="T80" fmla="*/ 5 w 22"/>
              <a:gd name="T81" fmla="*/ 15 h 27"/>
              <a:gd name="T82" fmla="*/ 6 w 22"/>
              <a:gd name="T83" fmla="*/ 15 h 27"/>
              <a:gd name="T84" fmla="*/ 7 w 22"/>
              <a:gd name="T85" fmla="*/ 15 h 27"/>
              <a:gd name="T86" fmla="*/ 8 w 22"/>
              <a:gd name="T87" fmla="*/ 15 h 27"/>
              <a:gd name="T88" fmla="*/ 9 w 22"/>
              <a:gd name="T89" fmla="*/ 14 h 27"/>
              <a:gd name="T90" fmla="*/ 11 w 22"/>
              <a:gd name="T91" fmla="*/ 14 h 27"/>
              <a:gd name="T92" fmla="*/ 12 w 22"/>
              <a:gd name="T93" fmla="*/ 14 h 27"/>
              <a:gd name="T94" fmla="*/ 13 w 22"/>
              <a:gd name="T95" fmla="*/ 13 h 27"/>
              <a:gd name="T96" fmla="*/ 15 w 22"/>
              <a:gd name="T97" fmla="*/ 13 h 27"/>
              <a:gd name="T98" fmla="*/ 16 w 22"/>
              <a:gd name="T99" fmla="*/ 13 h 27"/>
              <a:gd name="T100" fmla="*/ 17 w 22"/>
              <a:gd name="T101" fmla="*/ 12 h 27"/>
              <a:gd name="T102" fmla="*/ 18 w 22"/>
              <a:gd name="T103" fmla="*/ 12 h 27"/>
              <a:gd name="T104" fmla="*/ 20 w 22"/>
              <a:gd name="T105" fmla="*/ 12 h 27"/>
              <a:gd name="T106" fmla="*/ 21 w 22"/>
              <a:gd name="T107" fmla="*/ 11 h 27"/>
              <a:gd name="T108" fmla="*/ 22 w 22"/>
              <a:gd name="T109" fmla="*/ 11 h 27"/>
              <a:gd name="T110" fmla="*/ 22 w 22"/>
              <a:gd name="T111" fmla="*/ 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2" h="27">
                <a:moveTo>
                  <a:pt x="22" y="2"/>
                </a:moveTo>
                <a:lnTo>
                  <a:pt x="21" y="1"/>
                </a:lnTo>
                <a:lnTo>
                  <a:pt x="20" y="1"/>
                </a:lnTo>
                <a:lnTo>
                  <a:pt x="19" y="1"/>
                </a:lnTo>
                <a:lnTo>
                  <a:pt x="18" y="0"/>
                </a:lnTo>
                <a:lnTo>
                  <a:pt x="17" y="1"/>
                </a:lnTo>
                <a:lnTo>
                  <a:pt x="15" y="1"/>
                </a:lnTo>
                <a:lnTo>
                  <a:pt x="13" y="1"/>
                </a:lnTo>
                <a:lnTo>
                  <a:pt x="12" y="1"/>
                </a:lnTo>
                <a:lnTo>
                  <a:pt x="10" y="1"/>
                </a:lnTo>
                <a:lnTo>
                  <a:pt x="9" y="2"/>
                </a:lnTo>
                <a:lnTo>
                  <a:pt x="7" y="2"/>
                </a:lnTo>
                <a:lnTo>
                  <a:pt x="6" y="2"/>
                </a:lnTo>
                <a:lnTo>
                  <a:pt x="5" y="3"/>
                </a:lnTo>
                <a:lnTo>
                  <a:pt x="4" y="3"/>
                </a:lnTo>
                <a:lnTo>
                  <a:pt x="4" y="3"/>
                </a:lnTo>
                <a:lnTo>
                  <a:pt x="3" y="3"/>
                </a:lnTo>
                <a:lnTo>
                  <a:pt x="3" y="3"/>
                </a:lnTo>
                <a:lnTo>
                  <a:pt x="3" y="3"/>
                </a:lnTo>
                <a:lnTo>
                  <a:pt x="3" y="3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2" y="2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27"/>
                </a:lnTo>
                <a:lnTo>
                  <a:pt x="3" y="27"/>
                </a:lnTo>
                <a:lnTo>
                  <a:pt x="3" y="25"/>
                </a:lnTo>
                <a:lnTo>
                  <a:pt x="3" y="21"/>
                </a:lnTo>
                <a:lnTo>
                  <a:pt x="3" y="18"/>
                </a:lnTo>
                <a:lnTo>
                  <a:pt x="3" y="16"/>
                </a:lnTo>
                <a:lnTo>
                  <a:pt x="4" y="16"/>
                </a:lnTo>
                <a:lnTo>
                  <a:pt x="5" y="15"/>
                </a:lnTo>
                <a:lnTo>
                  <a:pt x="6" y="15"/>
                </a:lnTo>
                <a:lnTo>
                  <a:pt x="7" y="15"/>
                </a:lnTo>
                <a:lnTo>
                  <a:pt x="8" y="15"/>
                </a:lnTo>
                <a:lnTo>
                  <a:pt x="9" y="14"/>
                </a:lnTo>
                <a:lnTo>
                  <a:pt x="11" y="14"/>
                </a:lnTo>
                <a:lnTo>
                  <a:pt x="12" y="14"/>
                </a:lnTo>
                <a:lnTo>
                  <a:pt x="13" y="13"/>
                </a:lnTo>
                <a:lnTo>
                  <a:pt x="15" y="13"/>
                </a:lnTo>
                <a:lnTo>
                  <a:pt x="16" y="13"/>
                </a:lnTo>
                <a:lnTo>
                  <a:pt x="17" y="12"/>
                </a:lnTo>
                <a:lnTo>
                  <a:pt x="18" y="12"/>
                </a:lnTo>
                <a:lnTo>
                  <a:pt x="20" y="12"/>
                </a:lnTo>
                <a:lnTo>
                  <a:pt x="21" y="11"/>
                </a:lnTo>
                <a:lnTo>
                  <a:pt x="22" y="11"/>
                </a:lnTo>
                <a:lnTo>
                  <a:pt x="22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07" name="Freeform 1055"/>
          <p:cNvSpPr>
            <a:spLocks/>
          </p:cNvSpPr>
          <p:nvPr/>
        </p:nvSpPr>
        <p:spPr bwMode="auto">
          <a:xfrm>
            <a:off x="4316027" y="5433738"/>
            <a:ext cx="165425" cy="32711"/>
          </a:xfrm>
          <a:custGeom>
            <a:avLst/>
            <a:gdLst>
              <a:gd name="T0" fmla="*/ 9 w 118"/>
              <a:gd name="T1" fmla="*/ 3 h 23"/>
              <a:gd name="T2" fmla="*/ 13 w 118"/>
              <a:gd name="T3" fmla="*/ 3 h 23"/>
              <a:gd name="T4" fmla="*/ 16 w 118"/>
              <a:gd name="T5" fmla="*/ 2 h 23"/>
              <a:gd name="T6" fmla="*/ 21 w 118"/>
              <a:gd name="T7" fmla="*/ 2 h 23"/>
              <a:gd name="T8" fmla="*/ 25 w 118"/>
              <a:gd name="T9" fmla="*/ 1 h 23"/>
              <a:gd name="T10" fmla="*/ 30 w 118"/>
              <a:gd name="T11" fmla="*/ 1 h 23"/>
              <a:gd name="T12" fmla="*/ 35 w 118"/>
              <a:gd name="T13" fmla="*/ 0 h 23"/>
              <a:gd name="T14" fmla="*/ 41 w 118"/>
              <a:gd name="T15" fmla="*/ 0 h 23"/>
              <a:gd name="T16" fmla="*/ 47 w 118"/>
              <a:gd name="T17" fmla="*/ 0 h 23"/>
              <a:gd name="T18" fmla="*/ 53 w 118"/>
              <a:gd name="T19" fmla="*/ 0 h 23"/>
              <a:gd name="T20" fmla="*/ 59 w 118"/>
              <a:gd name="T21" fmla="*/ 0 h 23"/>
              <a:gd name="T22" fmla="*/ 67 w 118"/>
              <a:gd name="T23" fmla="*/ 0 h 23"/>
              <a:gd name="T24" fmla="*/ 74 w 118"/>
              <a:gd name="T25" fmla="*/ 0 h 23"/>
              <a:gd name="T26" fmla="*/ 81 w 118"/>
              <a:gd name="T27" fmla="*/ 0 h 23"/>
              <a:gd name="T28" fmla="*/ 88 w 118"/>
              <a:gd name="T29" fmla="*/ 1 h 23"/>
              <a:gd name="T30" fmla="*/ 94 w 118"/>
              <a:gd name="T31" fmla="*/ 1 h 23"/>
              <a:gd name="T32" fmla="*/ 99 w 118"/>
              <a:gd name="T33" fmla="*/ 2 h 23"/>
              <a:gd name="T34" fmla="*/ 103 w 118"/>
              <a:gd name="T35" fmla="*/ 2 h 23"/>
              <a:gd name="T36" fmla="*/ 106 w 118"/>
              <a:gd name="T37" fmla="*/ 3 h 23"/>
              <a:gd name="T38" fmla="*/ 110 w 118"/>
              <a:gd name="T39" fmla="*/ 3 h 23"/>
              <a:gd name="T40" fmla="*/ 112 w 118"/>
              <a:gd name="T41" fmla="*/ 4 h 23"/>
              <a:gd name="T42" fmla="*/ 115 w 118"/>
              <a:gd name="T43" fmla="*/ 5 h 23"/>
              <a:gd name="T44" fmla="*/ 116 w 118"/>
              <a:gd name="T45" fmla="*/ 6 h 23"/>
              <a:gd name="T46" fmla="*/ 118 w 118"/>
              <a:gd name="T47" fmla="*/ 7 h 23"/>
              <a:gd name="T48" fmla="*/ 118 w 118"/>
              <a:gd name="T49" fmla="*/ 15 h 23"/>
              <a:gd name="T50" fmla="*/ 115 w 118"/>
              <a:gd name="T51" fmla="*/ 17 h 23"/>
              <a:gd name="T52" fmla="*/ 111 w 118"/>
              <a:gd name="T53" fmla="*/ 19 h 23"/>
              <a:gd name="T54" fmla="*/ 109 w 118"/>
              <a:gd name="T55" fmla="*/ 19 h 23"/>
              <a:gd name="T56" fmla="*/ 107 w 118"/>
              <a:gd name="T57" fmla="*/ 20 h 23"/>
              <a:gd name="T58" fmla="*/ 105 w 118"/>
              <a:gd name="T59" fmla="*/ 20 h 23"/>
              <a:gd name="T60" fmla="*/ 103 w 118"/>
              <a:gd name="T61" fmla="*/ 21 h 23"/>
              <a:gd name="T62" fmla="*/ 100 w 118"/>
              <a:gd name="T63" fmla="*/ 21 h 23"/>
              <a:gd name="T64" fmla="*/ 97 w 118"/>
              <a:gd name="T65" fmla="*/ 21 h 23"/>
              <a:gd name="T66" fmla="*/ 94 w 118"/>
              <a:gd name="T67" fmla="*/ 22 h 23"/>
              <a:gd name="T68" fmla="*/ 89 w 118"/>
              <a:gd name="T69" fmla="*/ 22 h 23"/>
              <a:gd name="T70" fmla="*/ 85 w 118"/>
              <a:gd name="T71" fmla="*/ 23 h 23"/>
              <a:gd name="T72" fmla="*/ 81 w 118"/>
              <a:gd name="T73" fmla="*/ 23 h 23"/>
              <a:gd name="T74" fmla="*/ 76 w 118"/>
              <a:gd name="T75" fmla="*/ 23 h 23"/>
              <a:gd name="T76" fmla="*/ 73 w 118"/>
              <a:gd name="T77" fmla="*/ 23 h 23"/>
              <a:gd name="T78" fmla="*/ 70 w 118"/>
              <a:gd name="T79" fmla="*/ 23 h 23"/>
              <a:gd name="T80" fmla="*/ 66 w 118"/>
              <a:gd name="T81" fmla="*/ 23 h 23"/>
              <a:gd name="T82" fmla="*/ 63 w 118"/>
              <a:gd name="T83" fmla="*/ 23 h 23"/>
              <a:gd name="T84" fmla="*/ 60 w 118"/>
              <a:gd name="T85" fmla="*/ 23 h 23"/>
              <a:gd name="T86" fmla="*/ 57 w 118"/>
              <a:gd name="T87" fmla="*/ 23 h 23"/>
              <a:gd name="T88" fmla="*/ 53 w 118"/>
              <a:gd name="T89" fmla="*/ 23 h 23"/>
              <a:gd name="T90" fmla="*/ 50 w 118"/>
              <a:gd name="T91" fmla="*/ 23 h 23"/>
              <a:gd name="T92" fmla="*/ 47 w 118"/>
              <a:gd name="T93" fmla="*/ 23 h 23"/>
              <a:gd name="T94" fmla="*/ 44 w 118"/>
              <a:gd name="T95" fmla="*/ 23 h 23"/>
              <a:gd name="T96" fmla="*/ 39 w 118"/>
              <a:gd name="T97" fmla="*/ 23 h 23"/>
              <a:gd name="T98" fmla="*/ 32 w 118"/>
              <a:gd name="T99" fmla="*/ 23 h 23"/>
              <a:gd name="T100" fmla="*/ 26 w 118"/>
              <a:gd name="T101" fmla="*/ 22 h 23"/>
              <a:gd name="T102" fmla="*/ 20 w 118"/>
              <a:gd name="T103" fmla="*/ 21 h 23"/>
              <a:gd name="T104" fmla="*/ 15 w 118"/>
              <a:gd name="T105" fmla="*/ 21 h 23"/>
              <a:gd name="T106" fmla="*/ 10 w 118"/>
              <a:gd name="T107" fmla="*/ 20 h 23"/>
              <a:gd name="T108" fmla="*/ 7 w 118"/>
              <a:gd name="T109" fmla="*/ 19 h 23"/>
              <a:gd name="T110" fmla="*/ 5 w 118"/>
              <a:gd name="T111" fmla="*/ 18 h 23"/>
              <a:gd name="T112" fmla="*/ 3 w 118"/>
              <a:gd name="T113" fmla="*/ 17 h 23"/>
              <a:gd name="T114" fmla="*/ 1 w 118"/>
              <a:gd name="T115" fmla="*/ 16 h 23"/>
              <a:gd name="T116" fmla="*/ 0 w 118"/>
              <a:gd name="T117" fmla="*/ 15 h 23"/>
              <a:gd name="T118" fmla="*/ 0 w 118"/>
              <a:gd name="T119" fmla="*/ 7 h 23"/>
              <a:gd name="T120" fmla="*/ 2 w 118"/>
              <a:gd name="T121" fmla="*/ 5 h 23"/>
              <a:gd name="T122" fmla="*/ 5 w 118"/>
              <a:gd name="T123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18" h="23">
                <a:moveTo>
                  <a:pt x="7" y="4"/>
                </a:moveTo>
                <a:lnTo>
                  <a:pt x="8" y="3"/>
                </a:lnTo>
                <a:lnTo>
                  <a:pt x="9" y="3"/>
                </a:lnTo>
                <a:lnTo>
                  <a:pt x="10" y="3"/>
                </a:lnTo>
                <a:lnTo>
                  <a:pt x="11" y="3"/>
                </a:lnTo>
                <a:lnTo>
                  <a:pt x="13" y="3"/>
                </a:lnTo>
                <a:lnTo>
                  <a:pt x="14" y="2"/>
                </a:lnTo>
                <a:lnTo>
                  <a:pt x="15" y="2"/>
                </a:lnTo>
                <a:lnTo>
                  <a:pt x="16" y="2"/>
                </a:lnTo>
                <a:lnTo>
                  <a:pt x="18" y="2"/>
                </a:lnTo>
                <a:lnTo>
                  <a:pt x="19" y="2"/>
                </a:lnTo>
                <a:lnTo>
                  <a:pt x="21" y="2"/>
                </a:lnTo>
                <a:lnTo>
                  <a:pt x="22" y="1"/>
                </a:lnTo>
                <a:lnTo>
                  <a:pt x="24" y="1"/>
                </a:lnTo>
                <a:lnTo>
                  <a:pt x="25" y="1"/>
                </a:lnTo>
                <a:lnTo>
                  <a:pt x="27" y="1"/>
                </a:lnTo>
                <a:lnTo>
                  <a:pt x="28" y="1"/>
                </a:lnTo>
                <a:lnTo>
                  <a:pt x="30" y="1"/>
                </a:lnTo>
                <a:lnTo>
                  <a:pt x="32" y="1"/>
                </a:lnTo>
                <a:lnTo>
                  <a:pt x="34" y="0"/>
                </a:lnTo>
                <a:lnTo>
                  <a:pt x="35" y="0"/>
                </a:lnTo>
                <a:lnTo>
                  <a:pt x="37" y="0"/>
                </a:lnTo>
                <a:lnTo>
                  <a:pt x="39" y="0"/>
                </a:lnTo>
                <a:lnTo>
                  <a:pt x="41" y="0"/>
                </a:lnTo>
                <a:lnTo>
                  <a:pt x="43" y="0"/>
                </a:lnTo>
                <a:lnTo>
                  <a:pt x="45" y="0"/>
                </a:lnTo>
                <a:lnTo>
                  <a:pt x="47" y="0"/>
                </a:lnTo>
                <a:lnTo>
                  <a:pt x="49" y="0"/>
                </a:lnTo>
                <a:lnTo>
                  <a:pt x="51" y="0"/>
                </a:lnTo>
                <a:lnTo>
                  <a:pt x="53" y="0"/>
                </a:lnTo>
                <a:lnTo>
                  <a:pt x="55" y="0"/>
                </a:lnTo>
                <a:lnTo>
                  <a:pt x="57" y="0"/>
                </a:lnTo>
                <a:lnTo>
                  <a:pt x="59" y="0"/>
                </a:lnTo>
                <a:lnTo>
                  <a:pt x="61" y="0"/>
                </a:lnTo>
                <a:lnTo>
                  <a:pt x="64" y="0"/>
                </a:lnTo>
                <a:lnTo>
                  <a:pt x="67" y="0"/>
                </a:lnTo>
                <a:lnTo>
                  <a:pt x="69" y="0"/>
                </a:lnTo>
                <a:lnTo>
                  <a:pt x="72" y="0"/>
                </a:lnTo>
                <a:lnTo>
                  <a:pt x="74" y="0"/>
                </a:lnTo>
                <a:lnTo>
                  <a:pt x="76" y="0"/>
                </a:lnTo>
                <a:lnTo>
                  <a:pt x="79" y="0"/>
                </a:lnTo>
                <a:lnTo>
                  <a:pt x="81" y="0"/>
                </a:lnTo>
                <a:lnTo>
                  <a:pt x="84" y="0"/>
                </a:lnTo>
                <a:lnTo>
                  <a:pt x="86" y="1"/>
                </a:lnTo>
                <a:lnTo>
                  <a:pt x="88" y="1"/>
                </a:lnTo>
                <a:lnTo>
                  <a:pt x="90" y="1"/>
                </a:lnTo>
                <a:lnTo>
                  <a:pt x="92" y="1"/>
                </a:lnTo>
                <a:lnTo>
                  <a:pt x="94" y="1"/>
                </a:lnTo>
                <a:lnTo>
                  <a:pt x="96" y="1"/>
                </a:lnTo>
                <a:lnTo>
                  <a:pt x="98" y="2"/>
                </a:lnTo>
                <a:lnTo>
                  <a:pt x="99" y="2"/>
                </a:lnTo>
                <a:lnTo>
                  <a:pt x="100" y="2"/>
                </a:lnTo>
                <a:lnTo>
                  <a:pt x="102" y="2"/>
                </a:lnTo>
                <a:lnTo>
                  <a:pt x="103" y="2"/>
                </a:lnTo>
                <a:lnTo>
                  <a:pt x="104" y="2"/>
                </a:lnTo>
                <a:lnTo>
                  <a:pt x="105" y="3"/>
                </a:lnTo>
                <a:lnTo>
                  <a:pt x="106" y="3"/>
                </a:lnTo>
                <a:lnTo>
                  <a:pt x="108" y="3"/>
                </a:lnTo>
                <a:lnTo>
                  <a:pt x="109" y="3"/>
                </a:lnTo>
                <a:lnTo>
                  <a:pt x="110" y="3"/>
                </a:lnTo>
                <a:lnTo>
                  <a:pt x="111" y="4"/>
                </a:lnTo>
                <a:lnTo>
                  <a:pt x="111" y="4"/>
                </a:lnTo>
                <a:lnTo>
                  <a:pt x="112" y="4"/>
                </a:lnTo>
                <a:lnTo>
                  <a:pt x="113" y="4"/>
                </a:lnTo>
                <a:lnTo>
                  <a:pt x="114" y="5"/>
                </a:lnTo>
                <a:lnTo>
                  <a:pt x="115" y="5"/>
                </a:lnTo>
                <a:lnTo>
                  <a:pt x="115" y="5"/>
                </a:lnTo>
                <a:lnTo>
                  <a:pt x="116" y="6"/>
                </a:lnTo>
                <a:lnTo>
                  <a:pt x="116" y="6"/>
                </a:lnTo>
                <a:lnTo>
                  <a:pt x="117" y="6"/>
                </a:lnTo>
                <a:lnTo>
                  <a:pt x="117" y="7"/>
                </a:lnTo>
                <a:lnTo>
                  <a:pt x="118" y="7"/>
                </a:lnTo>
                <a:lnTo>
                  <a:pt x="118" y="8"/>
                </a:lnTo>
                <a:lnTo>
                  <a:pt x="118" y="15"/>
                </a:lnTo>
                <a:lnTo>
                  <a:pt x="118" y="15"/>
                </a:lnTo>
                <a:lnTo>
                  <a:pt x="117" y="16"/>
                </a:lnTo>
                <a:lnTo>
                  <a:pt x="116" y="17"/>
                </a:lnTo>
                <a:lnTo>
                  <a:pt x="115" y="17"/>
                </a:lnTo>
                <a:lnTo>
                  <a:pt x="114" y="18"/>
                </a:lnTo>
                <a:lnTo>
                  <a:pt x="112" y="18"/>
                </a:lnTo>
                <a:lnTo>
                  <a:pt x="111" y="19"/>
                </a:lnTo>
                <a:lnTo>
                  <a:pt x="110" y="19"/>
                </a:lnTo>
                <a:lnTo>
                  <a:pt x="110" y="19"/>
                </a:lnTo>
                <a:lnTo>
                  <a:pt x="109" y="19"/>
                </a:lnTo>
                <a:lnTo>
                  <a:pt x="108" y="20"/>
                </a:lnTo>
                <a:lnTo>
                  <a:pt x="108" y="20"/>
                </a:lnTo>
                <a:lnTo>
                  <a:pt x="107" y="20"/>
                </a:lnTo>
                <a:lnTo>
                  <a:pt x="106" y="20"/>
                </a:lnTo>
                <a:lnTo>
                  <a:pt x="106" y="20"/>
                </a:lnTo>
                <a:lnTo>
                  <a:pt x="105" y="20"/>
                </a:lnTo>
                <a:lnTo>
                  <a:pt x="104" y="20"/>
                </a:lnTo>
                <a:lnTo>
                  <a:pt x="103" y="21"/>
                </a:lnTo>
                <a:lnTo>
                  <a:pt x="103" y="21"/>
                </a:lnTo>
                <a:lnTo>
                  <a:pt x="102" y="21"/>
                </a:lnTo>
                <a:lnTo>
                  <a:pt x="101" y="21"/>
                </a:lnTo>
                <a:lnTo>
                  <a:pt x="100" y="21"/>
                </a:lnTo>
                <a:lnTo>
                  <a:pt x="100" y="21"/>
                </a:lnTo>
                <a:lnTo>
                  <a:pt x="99" y="21"/>
                </a:lnTo>
                <a:lnTo>
                  <a:pt x="97" y="21"/>
                </a:lnTo>
                <a:lnTo>
                  <a:pt x="96" y="22"/>
                </a:lnTo>
                <a:lnTo>
                  <a:pt x="95" y="22"/>
                </a:lnTo>
                <a:lnTo>
                  <a:pt x="94" y="22"/>
                </a:lnTo>
                <a:lnTo>
                  <a:pt x="92" y="22"/>
                </a:lnTo>
                <a:lnTo>
                  <a:pt x="91" y="22"/>
                </a:lnTo>
                <a:lnTo>
                  <a:pt x="89" y="22"/>
                </a:lnTo>
                <a:lnTo>
                  <a:pt x="88" y="22"/>
                </a:lnTo>
                <a:lnTo>
                  <a:pt x="87" y="22"/>
                </a:lnTo>
                <a:lnTo>
                  <a:pt x="85" y="23"/>
                </a:lnTo>
                <a:lnTo>
                  <a:pt x="84" y="23"/>
                </a:lnTo>
                <a:lnTo>
                  <a:pt x="82" y="23"/>
                </a:lnTo>
                <a:lnTo>
                  <a:pt x="81" y="23"/>
                </a:lnTo>
                <a:lnTo>
                  <a:pt x="79" y="23"/>
                </a:lnTo>
                <a:lnTo>
                  <a:pt x="77" y="23"/>
                </a:lnTo>
                <a:lnTo>
                  <a:pt x="76" y="23"/>
                </a:lnTo>
                <a:lnTo>
                  <a:pt x="75" y="23"/>
                </a:lnTo>
                <a:lnTo>
                  <a:pt x="74" y="23"/>
                </a:lnTo>
                <a:lnTo>
                  <a:pt x="73" y="23"/>
                </a:lnTo>
                <a:lnTo>
                  <a:pt x="72" y="23"/>
                </a:lnTo>
                <a:lnTo>
                  <a:pt x="71" y="23"/>
                </a:lnTo>
                <a:lnTo>
                  <a:pt x="70" y="23"/>
                </a:lnTo>
                <a:lnTo>
                  <a:pt x="69" y="23"/>
                </a:lnTo>
                <a:lnTo>
                  <a:pt x="67" y="23"/>
                </a:lnTo>
                <a:lnTo>
                  <a:pt x="66" y="23"/>
                </a:lnTo>
                <a:lnTo>
                  <a:pt x="65" y="23"/>
                </a:lnTo>
                <a:lnTo>
                  <a:pt x="64" y="23"/>
                </a:lnTo>
                <a:lnTo>
                  <a:pt x="63" y="23"/>
                </a:lnTo>
                <a:lnTo>
                  <a:pt x="62" y="23"/>
                </a:lnTo>
                <a:lnTo>
                  <a:pt x="61" y="23"/>
                </a:lnTo>
                <a:lnTo>
                  <a:pt x="60" y="23"/>
                </a:lnTo>
                <a:lnTo>
                  <a:pt x="59" y="23"/>
                </a:lnTo>
                <a:lnTo>
                  <a:pt x="58" y="23"/>
                </a:lnTo>
                <a:lnTo>
                  <a:pt x="57" y="23"/>
                </a:lnTo>
                <a:lnTo>
                  <a:pt x="56" y="23"/>
                </a:lnTo>
                <a:lnTo>
                  <a:pt x="54" y="23"/>
                </a:lnTo>
                <a:lnTo>
                  <a:pt x="53" y="23"/>
                </a:lnTo>
                <a:lnTo>
                  <a:pt x="52" y="23"/>
                </a:lnTo>
                <a:lnTo>
                  <a:pt x="51" y="23"/>
                </a:lnTo>
                <a:lnTo>
                  <a:pt x="50" y="23"/>
                </a:lnTo>
                <a:lnTo>
                  <a:pt x="49" y="23"/>
                </a:lnTo>
                <a:lnTo>
                  <a:pt x="48" y="23"/>
                </a:lnTo>
                <a:lnTo>
                  <a:pt x="47" y="23"/>
                </a:lnTo>
                <a:lnTo>
                  <a:pt x="46" y="23"/>
                </a:lnTo>
                <a:lnTo>
                  <a:pt x="45" y="23"/>
                </a:lnTo>
                <a:lnTo>
                  <a:pt x="44" y="23"/>
                </a:lnTo>
                <a:lnTo>
                  <a:pt x="43" y="23"/>
                </a:lnTo>
                <a:lnTo>
                  <a:pt x="42" y="23"/>
                </a:lnTo>
                <a:lnTo>
                  <a:pt x="39" y="23"/>
                </a:lnTo>
                <a:lnTo>
                  <a:pt x="37" y="23"/>
                </a:lnTo>
                <a:lnTo>
                  <a:pt x="35" y="23"/>
                </a:lnTo>
                <a:lnTo>
                  <a:pt x="32" y="23"/>
                </a:lnTo>
                <a:lnTo>
                  <a:pt x="30" y="22"/>
                </a:lnTo>
                <a:lnTo>
                  <a:pt x="28" y="22"/>
                </a:lnTo>
                <a:lnTo>
                  <a:pt x="26" y="22"/>
                </a:lnTo>
                <a:lnTo>
                  <a:pt x="24" y="22"/>
                </a:lnTo>
                <a:lnTo>
                  <a:pt x="22" y="22"/>
                </a:lnTo>
                <a:lnTo>
                  <a:pt x="20" y="21"/>
                </a:lnTo>
                <a:lnTo>
                  <a:pt x="18" y="21"/>
                </a:lnTo>
                <a:lnTo>
                  <a:pt x="16" y="21"/>
                </a:lnTo>
                <a:lnTo>
                  <a:pt x="15" y="21"/>
                </a:lnTo>
                <a:lnTo>
                  <a:pt x="13" y="20"/>
                </a:lnTo>
                <a:lnTo>
                  <a:pt x="12" y="20"/>
                </a:lnTo>
                <a:lnTo>
                  <a:pt x="10" y="20"/>
                </a:lnTo>
                <a:lnTo>
                  <a:pt x="9" y="20"/>
                </a:lnTo>
                <a:lnTo>
                  <a:pt x="8" y="19"/>
                </a:lnTo>
                <a:lnTo>
                  <a:pt x="7" y="19"/>
                </a:lnTo>
                <a:lnTo>
                  <a:pt x="6" y="19"/>
                </a:lnTo>
                <a:lnTo>
                  <a:pt x="5" y="18"/>
                </a:lnTo>
                <a:lnTo>
                  <a:pt x="5" y="18"/>
                </a:lnTo>
                <a:lnTo>
                  <a:pt x="4" y="18"/>
                </a:lnTo>
                <a:lnTo>
                  <a:pt x="3" y="17"/>
                </a:lnTo>
                <a:lnTo>
                  <a:pt x="3" y="17"/>
                </a:lnTo>
                <a:lnTo>
                  <a:pt x="2" y="17"/>
                </a:lnTo>
                <a:lnTo>
                  <a:pt x="2" y="17"/>
                </a:lnTo>
                <a:lnTo>
                  <a:pt x="1" y="16"/>
                </a:lnTo>
                <a:lnTo>
                  <a:pt x="1" y="16"/>
                </a:lnTo>
                <a:lnTo>
                  <a:pt x="0" y="16"/>
                </a:lnTo>
                <a:lnTo>
                  <a:pt x="0" y="15"/>
                </a:lnTo>
                <a:lnTo>
                  <a:pt x="0" y="15"/>
                </a:lnTo>
                <a:lnTo>
                  <a:pt x="0" y="8"/>
                </a:lnTo>
                <a:lnTo>
                  <a:pt x="0" y="7"/>
                </a:lnTo>
                <a:lnTo>
                  <a:pt x="1" y="6"/>
                </a:lnTo>
                <a:lnTo>
                  <a:pt x="1" y="6"/>
                </a:lnTo>
                <a:lnTo>
                  <a:pt x="2" y="5"/>
                </a:lnTo>
                <a:lnTo>
                  <a:pt x="3" y="5"/>
                </a:lnTo>
                <a:lnTo>
                  <a:pt x="4" y="4"/>
                </a:lnTo>
                <a:lnTo>
                  <a:pt x="5" y="4"/>
                </a:lnTo>
                <a:lnTo>
                  <a:pt x="7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08" name="Freeform 1056"/>
          <p:cNvSpPr>
            <a:spLocks/>
          </p:cNvSpPr>
          <p:nvPr/>
        </p:nvSpPr>
        <p:spPr bwMode="auto">
          <a:xfrm>
            <a:off x="4318831" y="5435160"/>
            <a:ext cx="159817" cy="19911"/>
          </a:xfrm>
          <a:custGeom>
            <a:avLst/>
            <a:gdLst>
              <a:gd name="T0" fmla="*/ 108 w 114"/>
              <a:gd name="T1" fmla="*/ 10 h 14"/>
              <a:gd name="T2" fmla="*/ 102 w 114"/>
              <a:gd name="T3" fmla="*/ 11 h 14"/>
              <a:gd name="T4" fmla="*/ 96 w 114"/>
              <a:gd name="T5" fmla="*/ 12 h 14"/>
              <a:gd name="T6" fmla="*/ 88 w 114"/>
              <a:gd name="T7" fmla="*/ 13 h 14"/>
              <a:gd name="T8" fmla="*/ 79 w 114"/>
              <a:gd name="T9" fmla="*/ 13 h 14"/>
              <a:gd name="T10" fmla="*/ 72 w 114"/>
              <a:gd name="T11" fmla="*/ 14 h 14"/>
              <a:gd name="T12" fmla="*/ 69 w 114"/>
              <a:gd name="T13" fmla="*/ 14 h 14"/>
              <a:gd name="T14" fmla="*/ 66 w 114"/>
              <a:gd name="T15" fmla="*/ 14 h 14"/>
              <a:gd name="T16" fmla="*/ 63 w 114"/>
              <a:gd name="T17" fmla="*/ 14 h 14"/>
              <a:gd name="T18" fmla="*/ 60 w 114"/>
              <a:gd name="T19" fmla="*/ 14 h 14"/>
              <a:gd name="T20" fmla="*/ 57 w 114"/>
              <a:gd name="T21" fmla="*/ 14 h 14"/>
              <a:gd name="T22" fmla="*/ 53 w 114"/>
              <a:gd name="T23" fmla="*/ 14 h 14"/>
              <a:gd name="T24" fmla="*/ 48 w 114"/>
              <a:gd name="T25" fmla="*/ 14 h 14"/>
              <a:gd name="T26" fmla="*/ 44 w 114"/>
              <a:gd name="T27" fmla="*/ 14 h 14"/>
              <a:gd name="T28" fmla="*/ 40 w 114"/>
              <a:gd name="T29" fmla="*/ 13 h 14"/>
              <a:gd name="T30" fmla="*/ 36 w 114"/>
              <a:gd name="T31" fmla="*/ 13 h 14"/>
              <a:gd name="T32" fmla="*/ 32 w 114"/>
              <a:gd name="T33" fmla="*/ 13 h 14"/>
              <a:gd name="T34" fmla="*/ 27 w 114"/>
              <a:gd name="T35" fmla="*/ 13 h 14"/>
              <a:gd name="T36" fmla="*/ 22 w 114"/>
              <a:gd name="T37" fmla="*/ 12 h 14"/>
              <a:gd name="T38" fmla="*/ 18 w 114"/>
              <a:gd name="T39" fmla="*/ 12 h 14"/>
              <a:gd name="T40" fmla="*/ 14 w 114"/>
              <a:gd name="T41" fmla="*/ 11 h 14"/>
              <a:gd name="T42" fmla="*/ 11 w 114"/>
              <a:gd name="T43" fmla="*/ 11 h 14"/>
              <a:gd name="T44" fmla="*/ 9 w 114"/>
              <a:gd name="T45" fmla="*/ 11 h 14"/>
              <a:gd name="T46" fmla="*/ 7 w 114"/>
              <a:gd name="T47" fmla="*/ 10 h 14"/>
              <a:gd name="T48" fmla="*/ 4 w 114"/>
              <a:gd name="T49" fmla="*/ 9 h 14"/>
              <a:gd name="T50" fmla="*/ 1 w 114"/>
              <a:gd name="T51" fmla="*/ 8 h 14"/>
              <a:gd name="T52" fmla="*/ 0 w 114"/>
              <a:gd name="T53" fmla="*/ 7 h 14"/>
              <a:gd name="T54" fmla="*/ 1 w 114"/>
              <a:gd name="T55" fmla="*/ 6 h 14"/>
              <a:gd name="T56" fmla="*/ 3 w 114"/>
              <a:gd name="T57" fmla="*/ 5 h 14"/>
              <a:gd name="T58" fmla="*/ 6 w 114"/>
              <a:gd name="T59" fmla="*/ 4 h 14"/>
              <a:gd name="T60" fmla="*/ 11 w 114"/>
              <a:gd name="T61" fmla="*/ 3 h 14"/>
              <a:gd name="T62" fmla="*/ 16 w 114"/>
              <a:gd name="T63" fmla="*/ 2 h 14"/>
              <a:gd name="T64" fmla="*/ 22 w 114"/>
              <a:gd name="T65" fmla="*/ 1 h 14"/>
              <a:gd name="T66" fmla="*/ 29 w 114"/>
              <a:gd name="T67" fmla="*/ 1 h 14"/>
              <a:gd name="T68" fmla="*/ 36 w 114"/>
              <a:gd name="T69" fmla="*/ 1 h 14"/>
              <a:gd name="T70" fmla="*/ 43 w 114"/>
              <a:gd name="T71" fmla="*/ 0 h 14"/>
              <a:gd name="T72" fmla="*/ 51 w 114"/>
              <a:gd name="T73" fmla="*/ 0 h 14"/>
              <a:gd name="T74" fmla="*/ 59 w 114"/>
              <a:gd name="T75" fmla="*/ 0 h 14"/>
              <a:gd name="T76" fmla="*/ 66 w 114"/>
              <a:gd name="T77" fmla="*/ 0 h 14"/>
              <a:gd name="T78" fmla="*/ 72 w 114"/>
              <a:gd name="T79" fmla="*/ 0 h 14"/>
              <a:gd name="T80" fmla="*/ 78 w 114"/>
              <a:gd name="T81" fmla="*/ 1 h 14"/>
              <a:gd name="T82" fmla="*/ 84 w 114"/>
              <a:gd name="T83" fmla="*/ 1 h 14"/>
              <a:gd name="T84" fmla="*/ 89 w 114"/>
              <a:gd name="T85" fmla="*/ 1 h 14"/>
              <a:gd name="T86" fmla="*/ 94 w 114"/>
              <a:gd name="T87" fmla="*/ 2 h 14"/>
              <a:gd name="T88" fmla="*/ 99 w 114"/>
              <a:gd name="T89" fmla="*/ 2 h 14"/>
              <a:gd name="T90" fmla="*/ 103 w 114"/>
              <a:gd name="T91" fmla="*/ 3 h 14"/>
              <a:gd name="T92" fmla="*/ 106 w 114"/>
              <a:gd name="T93" fmla="*/ 4 h 14"/>
              <a:gd name="T94" fmla="*/ 109 w 114"/>
              <a:gd name="T95" fmla="*/ 4 h 14"/>
              <a:gd name="T96" fmla="*/ 112 w 114"/>
              <a:gd name="T97" fmla="*/ 5 h 14"/>
              <a:gd name="T98" fmla="*/ 113 w 114"/>
              <a:gd name="T99" fmla="*/ 6 h 14"/>
              <a:gd name="T100" fmla="*/ 114 w 114"/>
              <a:gd name="T101" fmla="*/ 7 h 14"/>
              <a:gd name="T102" fmla="*/ 113 w 114"/>
              <a:gd name="T103" fmla="*/ 8 h 14"/>
              <a:gd name="T104" fmla="*/ 112 w 114"/>
              <a:gd name="T105" fmla="*/ 9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14" h="14">
                <a:moveTo>
                  <a:pt x="110" y="9"/>
                </a:moveTo>
                <a:lnTo>
                  <a:pt x="109" y="10"/>
                </a:lnTo>
                <a:lnTo>
                  <a:pt x="108" y="10"/>
                </a:lnTo>
                <a:lnTo>
                  <a:pt x="106" y="10"/>
                </a:lnTo>
                <a:lnTo>
                  <a:pt x="104" y="11"/>
                </a:lnTo>
                <a:lnTo>
                  <a:pt x="102" y="11"/>
                </a:lnTo>
                <a:lnTo>
                  <a:pt x="100" y="11"/>
                </a:lnTo>
                <a:lnTo>
                  <a:pt x="98" y="12"/>
                </a:lnTo>
                <a:lnTo>
                  <a:pt x="96" y="12"/>
                </a:lnTo>
                <a:lnTo>
                  <a:pt x="93" y="12"/>
                </a:lnTo>
                <a:lnTo>
                  <a:pt x="91" y="12"/>
                </a:lnTo>
                <a:lnTo>
                  <a:pt x="88" y="13"/>
                </a:lnTo>
                <a:lnTo>
                  <a:pt x="85" y="13"/>
                </a:lnTo>
                <a:lnTo>
                  <a:pt x="82" y="13"/>
                </a:lnTo>
                <a:lnTo>
                  <a:pt x="79" y="13"/>
                </a:lnTo>
                <a:lnTo>
                  <a:pt x="76" y="13"/>
                </a:lnTo>
                <a:lnTo>
                  <a:pt x="73" y="14"/>
                </a:lnTo>
                <a:lnTo>
                  <a:pt x="72" y="14"/>
                </a:lnTo>
                <a:lnTo>
                  <a:pt x="71" y="14"/>
                </a:lnTo>
                <a:lnTo>
                  <a:pt x="70" y="14"/>
                </a:lnTo>
                <a:lnTo>
                  <a:pt x="69" y="14"/>
                </a:lnTo>
                <a:lnTo>
                  <a:pt x="68" y="14"/>
                </a:lnTo>
                <a:lnTo>
                  <a:pt x="67" y="14"/>
                </a:lnTo>
                <a:lnTo>
                  <a:pt x="66" y="14"/>
                </a:lnTo>
                <a:lnTo>
                  <a:pt x="65" y="14"/>
                </a:lnTo>
                <a:lnTo>
                  <a:pt x="64" y="14"/>
                </a:lnTo>
                <a:lnTo>
                  <a:pt x="63" y="14"/>
                </a:lnTo>
                <a:lnTo>
                  <a:pt x="62" y="14"/>
                </a:lnTo>
                <a:lnTo>
                  <a:pt x="61" y="14"/>
                </a:lnTo>
                <a:lnTo>
                  <a:pt x="60" y="14"/>
                </a:lnTo>
                <a:lnTo>
                  <a:pt x="59" y="14"/>
                </a:lnTo>
                <a:lnTo>
                  <a:pt x="58" y="14"/>
                </a:lnTo>
                <a:lnTo>
                  <a:pt x="57" y="14"/>
                </a:lnTo>
                <a:lnTo>
                  <a:pt x="55" y="14"/>
                </a:lnTo>
                <a:lnTo>
                  <a:pt x="54" y="14"/>
                </a:lnTo>
                <a:lnTo>
                  <a:pt x="53" y="14"/>
                </a:lnTo>
                <a:lnTo>
                  <a:pt x="51" y="14"/>
                </a:lnTo>
                <a:lnTo>
                  <a:pt x="50" y="14"/>
                </a:lnTo>
                <a:lnTo>
                  <a:pt x="48" y="14"/>
                </a:lnTo>
                <a:lnTo>
                  <a:pt x="47" y="14"/>
                </a:lnTo>
                <a:lnTo>
                  <a:pt x="45" y="14"/>
                </a:lnTo>
                <a:lnTo>
                  <a:pt x="44" y="14"/>
                </a:lnTo>
                <a:lnTo>
                  <a:pt x="43" y="14"/>
                </a:lnTo>
                <a:lnTo>
                  <a:pt x="41" y="14"/>
                </a:lnTo>
                <a:lnTo>
                  <a:pt x="40" y="13"/>
                </a:lnTo>
                <a:lnTo>
                  <a:pt x="39" y="13"/>
                </a:lnTo>
                <a:lnTo>
                  <a:pt x="38" y="13"/>
                </a:lnTo>
                <a:lnTo>
                  <a:pt x="36" y="13"/>
                </a:lnTo>
                <a:lnTo>
                  <a:pt x="35" y="13"/>
                </a:lnTo>
                <a:lnTo>
                  <a:pt x="33" y="13"/>
                </a:lnTo>
                <a:lnTo>
                  <a:pt x="32" y="13"/>
                </a:lnTo>
                <a:lnTo>
                  <a:pt x="30" y="13"/>
                </a:lnTo>
                <a:lnTo>
                  <a:pt x="28" y="13"/>
                </a:lnTo>
                <a:lnTo>
                  <a:pt x="27" y="13"/>
                </a:lnTo>
                <a:lnTo>
                  <a:pt x="25" y="13"/>
                </a:lnTo>
                <a:lnTo>
                  <a:pt x="24" y="12"/>
                </a:lnTo>
                <a:lnTo>
                  <a:pt x="22" y="12"/>
                </a:lnTo>
                <a:lnTo>
                  <a:pt x="21" y="12"/>
                </a:lnTo>
                <a:lnTo>
                  <a:pt x="19" y="12"/>
                </a:lnTo>
                <a:lnTo>
                  <a:pt x="18" y="12"/>
                </a:lnTo>
                <a:lnTo>
                  <a:pt x="17" y="12"/>
                </a:lnTo>
                <a:lnTo>
                  <a:pt x="15" y="12"/>
                </a:lnTo>
                <a:lnTo>
                  <a:pt x="14" y="11"/>
                </a:lnTo>
                <a:lnTo>
                  <a:pt x="13" y="11"/>
                </a:lnTo>
                <a:lnTo>
                  <a:pt x="12" y="11"/>
                </a:lnTo>
                <a:lnTo>
                  <a:pt x="11" y="11"/>
                </a:lnTo>
                <a:lnTo>
                  <a:pt x="10" y="11"/>
                </a:lnTo>
                <a:lnTo>
                  <a:pt x="10" y="11"/>
                </a:lnTo>
                <a:lnTo>
                  <a:pt x="9" y="11"/>
                </a:lnTo>
                <a:lnTo>
                  <a:pt x="8" y="11"/>
                </a:lnTo>
                <a:lnTo>
                  <a:pt x="8" y="10"/>
                </a:lnTo>
                <a:lnTo>
                  <a:pt x="7" y="10"/>
                </a:lnTo>
                <a:lnTo>
                  <a:pt x="7" y="10"/>
                </a:lnTo>
                <a:lnTo>
                  <a:pt x="5" y="10"/>
                </a:lnTo>
                <a:lnTo>
                  <a:pt x="4" y="9"/>
                </a:lnTo>
                <a:lnTo>
                  <a:pt x="3" y="9"/>
                </a:lnTo>
                <a:lnTo>
                  <a:pt x="2" y="9"/>
                </a:lnTo>
                <a:lnTo>
                  <a:pt x="1" y="8"/>
                </a:lnTo>
                <a:lnTo>
                  <a:pt x="0" y="8"/>
                </a:lnTo>
                <a:lnTo>
                  <a:pt x="0" y="7"/>
                </a:lnTo>
                <a:lnTo>
                  <a:pt x="0" y="7"/>
                </a:lnTo>
                <a:lnTo>
                  <a:pt x="0" y="7"/>
                </a:lnTo>
                <a:lnTo>
                  <a:pt x="0" y="6"/>
                </a:lnTo>
                <a:lnTo>
                  <a:pt x="1" y="6"/>
                </a:lnTo>
                <a:lnTo>
                  <a:pt x="1" y="5"/>
                </a:lnTo>
                <a:lnTo>
                  <a:pt x="2" y="5"/>
                </a:lnTo>
                <a:lnTo>
                  <a:pt x="3" y="5"/>
                </a:lnTo>
                <a:lnTo>
                  <a:pt x="4" y="4"/>
                </a:lnTo>
                <a:lnTo>
                  <a:pt x="5" y="4"/>
                </a:lnTo>
                <a:lnTo>
                  <a:pt x="6" y="4"/>
                </a:lnTo>
                <a:lnTo>
                  <a:pt x="8" y="3"/>
                </a:lnTo>
                <a:lnTo>
                  <a:pt x="9" y="3"/>
                </a:lnTo>
                <a:lnTo>
                  <a:pt x="11" y="3"/>
                </a:lnTo>
                <a:lnTo>
                  <a:pt x="12" y="3"/>
                </a:lnTo>
                <a:lnTo>
                  <a:pt x="14" y="2"/>
                </a:lnTo>
                <a:lnTo>
                  <a:pt x="16" y="2"/>
                </a:lnTo>
                <a:lnTo>
                  <a:pt x="18" y="2"/>
                </a:lnTo>
                <a:lnTo>
                  <a:pt x="20" y="2"/>
                </a:lnTo>
                <a:lnTo>
                  <a:pt x="22" y="1"/>
                </a:lnTo>
                <a:lnTo>
                  <a:pt x="24" y="1"/>
                </a:lnTo>
                <a:lnTo>
                  <a:pt x="27" y="1"/>
                </a:lnTo>
                <a:lnTo>
                  <a:pt x="29" y="1"/>
                </a:lnTo>
                <a:lnTo>
                  <a:pt x="31" y="1"/>
                </a:lnTo>
                <a:lnTo>
                  <a:pt x="33" y="1"/>
                </a:lnTo>
                <a:lnTo>
                  <a:pt x="36" y="1"/>
                </a:lnTo>
                <a:lnTo>
                  <a:pt x="38" y="0"/>
                </a:lnTo>
                <a:lnTo>
                  <a:pt x="41" y="0"/>
                </a:lnTo>
                <a:lnTo>
                  <a:pt x="43" y="0"/>
                </a:lnTo>
                <a:lnTo>
                  <a:pt x="46" y="0"/>
                </a:lnTo>
                <a:lnTo>
                  <a:pt x="49" y="0"/>
                </a:lnTo>
                <a:lnTo>
                  <a:pt x="51" y="0"/>
                </a:lnTo>
                <a:lnTo>
                  <a:pt x="54" y="0"/>
                </a:lnTo>
                <a:lnTo>
                  <a:pt x="57" y="0"/>
                </a:lnTo>
                <a:lnTo>
                  <a:pt x="59" y="0"/>
                </a:lnTo>
                <a:lnTo>
                  <a:pt x="61" y="0"/>
                </a:lnTo>
                <a:lnTo>
                  <a:pt x="64" y="0"/>
                </a:lnTo>
                <a:lnTo>
                  <a:pt x="66" y="0"/>
                </a:lnTo>
                <a:lnTo>
                  <a:pt x="68" y="0"/>
                </a:lnTo>
                <a:lnTo>
                  <a:pt x="70" y="0"/>
                </a:lnTo>
                <a:lnTo>
                  <a:pt x="72" y="0"/>
                </a:lnTo>
                <a:lnTo>
                  <a:pt x="74" y="0"/>
                </a:lnTo>
                <a:lnTo>
                  <a:pt x="76" y="0"/>
                </a:lnTo>
                <a:lnTo>
                  <a:pt x="78" y="1"/>
                </a:lnTo>
                <a:lnTo>
                  <a:pt x="80" y="1"/>
                </a:lnTo>
                <a:lnTo>
                  <a:pt x="82" y="1"/>
                </a:lnTo>
                <a:lnTo>
                  <a:pt x="84" y="1"/>
                </a:lnTo>
                <a:lnTo>
                  <a:pt x="86" y="1"/>
                </a:lnTo>
                <a:lnTo>
                  <a:pt x="88" y="1"/>
                </a:lnTo>
                <a:lnTo>
                  <a:pt x="89" y="1"/>
                </a:lnTo>
                <a:lnTo>
                  <a:pt x="91" y="1"/>
                </a:lnTo>
                <a:lnTo>
                  <a:pt x="93" y="2"/>
                </a:lnTo>
                <a:lnTo>
                  <a:pt x="94" y="2"/>
                </a:lnTo>
                <a:lnTo>
                  <a:pt x="96" y="2"/>
                </a:lnTo>
                <a:lnTo>
                  <a:pt x="97" y="2"/>
                </a:lnTo>
                <a:lnTo>
                  <a:pt x="99" y="2"/>
                </a:lnTo>
                <a:lnTo>
                  <a:pt x="100" y="2"/>
                </a:lnTo>
                <a:lnTo>
                  <a:pt x="102" y="3"/>
                </a:lnTo>
                <a:lnTo>
                  <a:pt x="103" y="3"/>
                </a:lnTo>
                <a:lnTo>
                  <a:pt x="104" y="3"/>
                </a:lnTo>
                <a:lnTo>
                  <a:pt x="105" y="3"/>
                </a:lnTo>
                <a:lnTo>
                  <a:pt x="106" y="4"/>
                </a:lnTo>
                <a:lnTo>
                  <a:pt x="107" y="4"/>
                </a:lnTo>
                <a:lnTo>
                  <a:pt x="108" y="4"/>
                </a:lnTo>
                <a:lnTo>
                  <a:pt x="109" y="4"/>
                </a:lnTo>
                <a:lnTo>
                  <a:pt x="110" y="4"/>
                </a:lnTo>
                <a:lnTo>
                  <a:pt x="111" y="5"/>
                </a:lnTo>
                <a:lnTo>
                  <a:pt x="112" y="5"/>
                </a:lnTo>
                <a:lnTo>
                  <a:pt x="112" y="5"/>
                </a:lnTo>
                <a:lnTo>
                  <a:pt x="113" y="6"/>
                </a:lnTo>
                <a:lnTo>
                  <a:pt x="113" y="6"/>
                </a:lnTo>
                <a:lnTo>
                  <a:pt x="113" y="6"/>
                </a:lnTo>
                <a:lnTo>
                  <a:pt x="114" y="7"/>
                </a:lnTo>
                <a:lnTo>
                  <a:pt x="114" y="7"/>
                </a:lnTo>
                <a:lnTo>
                  <a:pt x="114" y="7"/>
                </a:lnTo>
                <a:lnTo>
                  <a:pt x="113" y="8"/>
                </a:lnTo>
                <a:lnTo>
                  <a:pt x="113" y="8"/>
                </a:lnTo>
                <a:lnTo>
                  <a:pt x="113" y="8"/>
                </a:lnTo>
                <a:lnTo>
                  <a:pt x="112" y="8"/>
                </a:lnTo>
                <a:lnTo>
                  <a:pt x="112" y="9"/>
                </a:lnTo>
                <a:lnTo>
                  <a:pt x="111" y="9"/>
                </a:lnTo>
                <a:lnTo>
                  <a:pt x="110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09" name="Freeform 1057"/>
          <p:cNvSpPr>
            <a:spLocks/>
          </p:cNvSpPr>
          <p:nvPr/>
        </p:nvSpPr>
        <p:spPr bwMode="auto">
          <a:xfrm>
            <a:off x="4317429" y="5447960"/>
            <a:ext cx="162621" cy="15644"/>
          </a:xfrm>
          <a:custGeom>
            <a:avLst/>
            <a:gdLst>
              <a:gd name="T0" fmla="*/ 114 w 116"/>
              <a:gd name="T1" fmla="*/ 5 h 11"/>
              <a:gd name="T2" fmla="*/ 111 w 116"/>
              <a:gd name="T3" fmla="*/ 7 h 11"/>
              <a:gd name="T4" fmla="*/ 107 w 116"/>
              <a:gd name="T5" fmla="*/ 8 h 11"/>
              <a:gd name="T6" fmla="*/ 102 w 116"/>
              <a:gd name="T7" fmla="*/ 9 h 11"/>
              <a:gd name="T8" fmla="*/ 97 w 116"/>
              <a:gd name="T9" fmla="*/ 9 h 11"/>
              <a:gd name="T10" fmla="*/ 91 w 116"/>
              <a:gd name="T11" fmla="*/ 10 h 11"/>
              <a:gd name="T12" fmla="*/ 84 w 116"/>
              <a:gd name="T13" fmla="*/ 11 h 11"/>
              <a:gd name="T14" fmla="*/ 77 w 116"/>
              <a:gd name="T15" fmla="*/ 11 h 11"/>
              <a:gd name="T16" fmla="*/ 72 w 116"/>
              <a:gd name="T17" fmla="*/ 11 h 11"/>
              <a:gd name="T18" fmla="*/ 69 w 116"/>
              <a:gd name="T19" fmla="*/ 11 h 11"/>
              <a:gd name="T20" fmla="*/ 66 w 116"/>
              <a:gd name="T21" fmla="*/ 11 h 11"/>
              <a:gd name="T22" fmla="*/ 63 w 116"/>
              <a:gd name="T23" fmla="*/ 11 h 11"/>
              <a:gd name="T24" fmla="*/ 60 w 116"/>
              <a:gd name="T25" fmla="*/ 11 h 11"/>
              <a:gd name="T26" fmla="*/ 57 w 116"/>
              <a:gd name="T27" fmla="*/ 11 h 11"/>
              <a:gd name="T28" fmla="*/ 52 w 116"/>
              <a:gd name="T29" fmla="*/ 11 h 11"/>
              <a:gd name="T30" fmla="*/ 48 w 116"/>
              <a:gd name="T31" fmla="*/ 11 h 11"/>
              <a:gd name="T32" fmla="*/ 44 w 116"/>
              <a:gd name="T33" fmla="*/ 11 h 11"/>
              <a:gd name="T34" fmla="*/ 40 w 116"/>
              <a:gd name="T35" fmla="*/ 11 h 11"/>
              <a:gd name="T36" fmla="*/ 36 w 116"/>
              <a:gd name="T37" fmla="*/ 11 h 11"/>
              <a:gd name="T38" fmla="*/ 31 w 116"/>
              <a:gd name="T39" fmla="*/ 10 h 11"/>
              <a:gd name="T40" fmla="*/ 26 w 116"/>
              <a:gd name="T41" fmla="*/ 10 h 11"/>
              <a:gd name="T42" fmla="*/ 22 w 116"/>
              <a:gd name="T43" fmla="*/ 10 h 11"/>
              <a:gd name="T44" fmla="*/ 18 w 116"/>
              <a:gd name="T45" fmla="*/ 9 h 11"/>
              <a:gd name="T46" fmla="*/ 14 w 116"/>
              <a:gd name="T47" fmla="*/ 9 h 11"/>
              <a:gd name="T48" fmla="*/ 11 w 116"/>
              <a:gd name="T49" fmla="*/ 8 h 11"/>
              <a:gd name="T50" fmla="*/ 9 w 116"/>
              <a:gd name="T51" fmla="*/ 8 h 11"/>
              <a:gd name="T52" fmla="*/ 8 w 116"/>
              <a:gd name="T53" fmla="*/ 7 h 11"/>
              <a:gd name="T54" fmla="*/ 3 w 116"/>
              <a:gd name="T55" fmla="*/ 6 h 11"/>
              <a:gd name="T56" fmla="*/ 1 w 116"/>
              <a:gd name="T57" fmla="*/ 4 h 11"/>
              <a:gd name="T58" fmla="*/ 0 w 116"/>
              <a:gd name="T59" fmla="*/ 3 h 11"/>
              <a:gd name="T60" fmla="*/ 0 w 116"/>
              <a:gd name="T61" fmla="*/ 0 h 11"/>
              <a:gd name="T62" fmla="*/ 2 w 116"/>
              <a:gd name="T63" fmla="*/ 1 h 11"/>
              <a:gd name="T64" fmla="*/ 5 w 116"/>
              <a:gd name="T65" fmla="*/ 2 h 11"/>
              <a:gd name="T66" fmla="*/ 8 w 116"/>
              <a:gd name="T67" fmla="*/ 3 h 11"/>
              <a:gd name="T68" fmla="*/ 10 w 116"/>
              <a:gd name="T69" fmla="*/ 3 h 11"/>
              <a:gd name="T70" fmla="*/ 11 w 116"/>
              <a:gd name="T71" fmla="*/ 4 h 11"/>
              <a:gd name="T72" fmla="*/ 15 w 116"/>
              <a:gd name="T73" fmla="*/ 4 h 11"/>
              <a:gd name="T74" fmla="*/ 18 w 116"/>
              <a:gd name="T75" fmla="*/ 5 h 11"/>
              <a:gd name="T76" fmla="*/ 23 w 116"/>
              <a:gd name="T77" fmla="*/ 5 h 11"/>
              <a:gd name="T78" fmla="*/ 27 w 116"/>
              <a:gd name="T79" fmla="*/ 6 h 11"/>
              <a:gd name="T80" fmla="*/ 32 w 116"/>
              <a:gd name="T81" fmla="*/ 6 h 11"/>
              <a:gd name="T82" fmla="*/ 37 w 116"/>
              <a:gd name="T83" fmla="*/ 6 h 11"/>
              <a:gd name="T84" fmla="*/ 41 w 116"/>
              <a:gd name="T85" fmla="*/ 7 h 11"/>
              <a:gd name="T86" fmla="*/ 45 w 116"/>
              <a:gd name="T87" fmla="*/ 7 h 11"/>
              <a:gd name="T88" fmla="*/ 49 w 116"/>
              <a:gd name="T89" fmla="*/ 7 h 11"/>
              <a:gd name="T90" fmla="*/ 54 w 116"/>
              <a:gd name="T91" fmla="*/ 7 h 11"/>
              <a:gd name="T92" fmla="*/ 58 w 116"/>
              <a:gd name="T93" fmla="*/ 7 h 11"/>
              <a:gd name="T94" fmla="*/ 61 w 116"/>
              <a:gd name="T95" fmla="*/ 7 h 11"/>
              <a:gd name="T96" fmla="*/ 64 w 116"/>
              <a:gd name="T97" fmla="*/ 7 h 11"/>
              <a:gd name="T98" fmla="*/ 67 w 116"/>
              <a:gd name="T99" fmla="*/ 7 h 11"/>
              <a:gd name="T100" fmla="*/ 70 w 116"/>
              <a:gd name="T101" fmla="*/ 7 h 11"/>
              <a:gd name="T102" fmla="*/ 73 w 116"/>
              <a:gd name="T103" fmla="*/ 7 h 11"/>
              <a:gd name="T104" fmla="*/ 81 w 116"/>
              <a:gd name="T105" fmla="*/ 6 h 11"/>
              <a:gd name="T106" fmla="*/ 90 w 116"/>
              <a:gd name="T107" fmla="*/ 6 h 11"/>
              <a:gd name="T108" fmla="*/ 98 w 116"/>
              <a:gd name="T109" fmla="*/ 5 h 11"/>
              <a:gd name="T110" fmla="*/ 104 w 116"/>
              <a:gd name="T111" fmla="*/ 4 h 11"/>
              <a:gd name="T112" fmla="*/ 109 w 116"/>
              <a:gd name="T113" fmla="*/ 3 h 11"/>
              <a:gd name="T114" fmla="*/ 112 w 116"/>
              <a:gd name="T115" fmla="*/ 1 h 11"/>
              <a:gd name="T116" fmla="*/ 114 w 116"/>
              <a:gd name="T117" fmla="*/ 1 h 11"/>
              <a:gd name="T118" fmla="*/ 115 w 116"/>
              <a:gd name="T119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16" h="11">
                <a:moveTo>
                  <a:pt x="116" y="4"/>
                </a:moveTo>
                <a:lnTo>
                  <a:pt x="115" y="4"/>
                </a:lnTo>
                <a:lnTo>
                  <a:pt x="114" y="5"/>
                </a:lnTo>
                <a:lnTo>
                  <a:pt x="113" y="6"/>
                </a:lnTo>
                <a:lnTo>
                  <a:pt x="112" y="6"/>
                </a:lnTo>
                <a:lnTo>
                  <a:pt x="111" y="7"/>
                </a:lnTo>
                <a:lnTo>
                  <a:pt x="109" y="7"/>
                </a:lnTo>
                <a:lnTo>
                  <a:pt x="108" y="7"/>
                </a:lnTo>
                <a:lnTo>
                  <a:pt x="107" y="8"/>
                </a:lnTo>
                <a:lnTo>
                  <a:pt x="105" y="8"/>
                </a:lnTo>
                <a:lnTo>
                  <a:pt x="104" y="8"/>
                </a:lnTo>
                <a:lnTo>
                  <a:pt x="102" y="9"/>
                </a:lnTo>
                <a:lnTo>
                  <a:pt x="100" y="9"/>
                </a:lnTo>
                <a:lnTo>
                  <a:pt x="99" y="9"/>
                </a:lnTo>
                <a:lnTo>
                  <a:pt x="97" y="9"/>
                </a:lnTo>
                <a:lnTo>
                  <a:pt x="95" y="10"/>
                </a:lnTo>
                <a:lnTo>
                  <a:pt x="93" y="10"/>
                </a:lnTo>
                <a:lnTo>
                  <a:pt x="91" y="10"/>
                </a:lnTo>
                <a:lnTo>
                  <a:pt x="88" y="10"/>
                </a:lnTo>
                <a:lnTo>
                  <a:pt x="86" y="10"/>
                </a:lnTo>
                <a:lnTo>
                  <a:pt x="84" y="11"/>
                </a:lnTo>
                <a:lnTo>
                  <a:pt x="82" y="11"/>
                </a:lnTo>
                <a:lnTo>
                  <a:pt x="79" y="11"/>
                </a:lnTo>
                <a:lnTo>
                  <a:pt x="77" y="11"/>
                </a:lnTo>
                <a:lnTo>
                  <a:pt x="74" y="11"/>
                </a:lnTo>
                <a:lnTo>
                  <a:pt x="73" y="11"/>
                </a:lnTo>
                <a:lnTo>
                  <a:pt x="72" y="11"/>
                </a:lnTo>
                <a:lnTo>
                  <a:pt x="71" y="11"/>
                </a:lnTo>
                <a:lnTo>
                  <a:pt x="70" y="11"/>
                </a:lnTo>
                <a:lnTo>
                  <a:pt x="69" y="11"/>
                </a:lnTo>
                <a:lnTo>
                  <a:pt x="68" y="11"/>
                </a:lnTo>
                <a:lnTo>
                  <a:pt x="67" y="11"/>
                </a:lnTo>
                <a:lnTo>
                  <a:pt x="66" y="11"/>
                </a:lnTo>
                <a:lnTo>
                  <a:pt x="65" y="11"/>
                </a:lnTo>
                <a:lnTo>
                  <a:pt x="64" y="11"/>
                </a:lnTo>
                <a:lnTo>
                  <a:pt x="63" y="11"/>
                </a:lnTo>
                <a:lnTo>
                  <a:pt x="62" y="11"/>
                </a:lnTo>
                <a:lnTo>
                  <a:pt x="61" y="11"/>
                </a:lnTo>
                <a:lnTo>
                  <a:pt x="60" y="11"/>
                </a:lnTo>
                <a:lnTo>
                  <a:pt x="59" y="11"/>
                </a:lnTo>
                <a:lnTo>
                  <a:pt x="58" y="11"/>
                </a:lnTo>
                <a:lnTo>
                  <a:pt x="57" y="11"/>
                </a:lnTo>
                <a:lnTo>
                  <a:pt x="55" y="11"/>
                </a:lnTo>
                <a:lnTo>
                  <a:pt x="54" y="11"/>
                </a:lnTo>
                <a:lnTo>
                  <a:pt x="52" y="11"/>
                </a:lnTo>
                <a:lnTo>
                  <a:pt x="51" y="11"/>
                </a:lnTo>
                <a:lnTo>
                  <a:pt x="50" y="11"/>
                </a:lnTo>
                <a:lnTo>
                  <a:pt x="48" y="11"/>
                </a:lnTo>
                <a:lnTo>
                  <a:pt x="47" y="11"/>
                </a:lnTo>
                <a:lnTo>
                  <a:pt x="45" y="11"/>
                </a:lnTo>
                <a:lnTo>
                  <a:pt x="44" y="11"/>
                </a:lnTo>
                <a:lnTo>
                  <a:pt x="43" y="11"/>
                </a:lnTo>
                <a:lnTo>
                  <a:pt x="41" y="11"/>
                </a:lnTo>
                <a:lnTo>
                  <a:pt x="40" y="11"/>
                </a:lnTo>
                <a:lnTo>
                  <a:pt x="39" y="11"/>
                </a:lnTo>
                <a:lnTo>
                  <a:pt x="37" y="11"/>
                </a:lnTo>
                <a:lnTo>
                  <a:pt x="36" y="11"/>
                </a:lnTo>
                <a:lnTo>
                  <a:pt x="34" y="11"/>
                </a:lnTo>
                <a:lnTo>
                  <a:pt x="33" y="11"/>
                </a:lnTo>
                <a:lnTo>
                  <a:pt x="31" y="10"/>
                </a:lnTo>
                <a:lnTo>
                  <a:pt x="29" y="10"/>
                </a:lnTo>
                <a:lnTo>
                  <a:pt x="28" y="10"/>
                </a:lnTo>
                <a:lnTo>
                  <a:pt x="26" y="10"/>
                </a:lnTo>
                <a:lnTo>
                  <a:pt x="25" y="10"/>
                </a:lnTo>
                <a:lnTo>
                  <a:pt x="23" y="10"/>
                </a:lnTo>
                <a:lnTo>
                  <a:pt x="22" y="10"/>
                </a:lnTo>
                <a:lnTo>
                  <a:pt x="20" y="9"/>
                </a:lnTo>
                <a:lnTo>
                  <a:pt x="19" y="9"/>
                </a:lnTo>
                <a:lnTo>
                  <a:pt x="18" y="9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8"/>
                </a:lnTo>
                <a:lnTo>
                  <a:pt x="12" y="8"/>
                </a:lnTo>
                <a:lnTo>
                  <a:pt x="11" y="8"/>
                </a:lnTo>
                <a:lnTo>
                  <a:pt x="11" y="8"/>
                </a:lnTo>
                <a:lnTo>
                  <a:pt x="10" y="8"/>
                </a:lnTo>
                <a:lnTo>
                  <a:pt x="9" y="8"/>
                </a:lnTo>
                <a:lnTo>
                  <a:pt x="9" y="8"/>
                </a:lnTo>
                <a:lnTo>
                  <a:pt x="8" y="7"/>
                </a:lnTo>
                <a:lnTo>
                  <a:pt x="8" y="7"/>
                </a:lnTo>
                <a:lnTo>
                  <a:pt x="6" y="7"/>
                </a:lnTo>
                <a:lnTo>
                  <a:pt x="5" y="6"/>
                </a:lnTo>
                <a:lnTo>
                  <a:pt x="3" y="6"/>
                </a:lnTo>
                <a:lnTo>
                  <a:pt x="2" y="5"/>
                </a:lnTo>
                <a:lnTo>
                  <a:pt x="1" y="5"/>
                </a:lnTo>
                <a:lnTo>
                  <a:pt x="1" y="4"/>
                </a:lnTo>
                <a:lnTo>
                  <a:pt x="0" y="4"/>
                </a:ln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0"/>
                </a:lnTo>
                <a:lnTo>
                  <a:pt x="0" y="0"/>
                </a:lnTo>
                <a:lnTo>
                  <a:pt x="1" y="0"/>
                </a:lnTo>
                <a:lnTo>
                  <a:pt x="1" y="1"/>
                </a:lnTo>
                <a:lnTo>
                  <a:pt x="2" y="1"/>
                </a:lnTo>
                <a:lnTo>
                  <a:pt x="3" y="1"/>
                </a:lnTo>
                <a:lnTo>
                  <a:pt x="4" y="2"/>
                </a:lnTo>
                <a:lnTo>
                  <a:pt x="5" y="2"/>
                </a:lnTo>
                <a:lnTo>
                  <a:pt x="6" y="3"/>
                </a:lnTo>
                <a:lnTo>
                  <a:pt x="7" y="3"/>
                </a:lnTo>
                <a:lnTo>
                  <a:pt x="8" y="3"/>
                </a:lnTo>
                <a:lnTo>
                  <a:pt x="8" y="3"/>
                </a:lnTo>
                <a:lnTo>
                  <a:pt x="9" y="3"/>
                </a:lnTo>
                <a:lnTo>
                  <a:pt x="10" y="3"/>
                </a:lnTo>
                <a:lnTo>
                  <a:pt x="10" y="4"/>
                </a:lnTo>
                <a:lnTo>
                  <a:pt x="11" y="4"/>
                </a:lnTo>
                <a:lnTo>
                  <a:pt x="11" y="4"/>
                </a:lnTo>
                <a:lnTo>
                  <a:pt x="12" y="4"/>
                </a:lnTo>
                <a:lnTo>
                  <a:pt x="13" y="4"/>
                </a:lnTo>
                <a:lnTo>
                  <a:pt x="15" y="4"/>
                </a:lnTo>
                <a:lnTo>
                  <a:pt x="16" y="5"/>
                </a:lnTo>
                <a:lnTo>
                  <a:pt x="17" y="5"/>
                </a:lnTo>
                <a:lnTo>
                  <a:pt x="18" y="5"/>
                </a:lnTo>
                <a:lnTo>
                  <a:pt x="20" y="5"/>
                </a:lnTo>
                <a:lnTo>
                  <a:pt x="21" y="5"/>
                </a:lnTo>
                <a:lnTo>
                  <a:pt x="23" y="5"/>
                </a:lnTo>
                <a:lnTo>
                  <a:pt x="24" y="5"/>
                </a:lnTo>
                <a:lnTo>
                  <a:pt x="26" y="6"/>
                </a:lnTo>
                <a:lnTo>
                  <a:pt x="27" y="6"/>
                </a:lnTo>
                <a:lnTo>
                  <a:pt x="29" y="6"/>
                </a:lnTo>
                <a:lnTo>
                  <a:pt x="31" y="6"/>
                </a:lnTo>
                <a:lnTo>
                  <a:pt x="32" y="6"/>
                </a:lnTo>
                <a:lnTo>
                  <a:pt x="34" y="6"/>
                </a:lnTo>
                <a:lnTo>
                  <a:pt x="36" y="6"/>
                </a:lnTo>
                <a:lnTo>
                  <a:pt x="37" y="6"/>
                </a:lnTo>
                <a:lnTo>
                  <a:pt x="38" y="6"/>
                </a:lnTo>
                <a:lnTo>
                  <a:pt x="40" y="7"/>
                </a:lnTo>
                <a:lnTo>
                  <a:pt x="41" y="7"/>
                </a:lnTo>
                <a:lnTo>
                  <a:pt x="42" y="7"/>
                </a:lnTo>
                <a:lnTo>
                  <a:pt x="44" y="7"/>
                </a:lnTo>
                <a:lnTo>
                  <a:pt x="45" y="7"/>
                </a:lnTo>
                <a:lnTo>
                  <a:pt x="47" y="7"/>
                </a:lnTo>
                <a:lnTo>
                  <a:pt x="48" y="7"/>
                </a:lnTo>
                <a:lnTo>
                  <a:pt x="49" y="7"/>
                </a:lnTo>
                <a:lnTo>
                  <a:pt x="51" y="7"/>
                </a:lnTo>
                <a:lnTo>
                  <a:pt x="52" y="7"/>
                </a:lnTo>
                <a:lnTo>
                  <a:pt x="54" y="7"/>
                </a:lnTo>
                <a:lnTo>
                  <a:pt x="55" y="7"/>
                </a:lnTo>
                <a:lnTo>
                  <a:pt x="57" y="7"/>
                </a:lnTo>
                <a:lnTo>
                  <a:pt x="58" y="7"/>
                </a:lnTo>
                <a:lnTo>
                  <a:pt x="59" y="7"/>
                </a:lnTo>
                <a:lnTo>
                  <a:pt x="60" y="7"/>
                </a:lnTo>
                <a:lnTo>
                  <a:pt x="61" y="7"/>
                </a:lnTo>
                <a:lnTo>
                  <a:pt x="62" y="7"/>
                </a:lnTo>
                <a:lnTo>
                  <a:pt x="63" y="7"/>
                </a:lnTo>
                <a:lnTo>
                  <a:pt x="64" y="7"/>
                </a:lnTo>
                <a:lnTo>
                  <a:pt x="65" y="7"/>
                </a:lnTo>
                <a:lnTo>
                  <a:pt x="66" y="7"/>
                </a:lnTo>
                <a:lnTo>
                  <a:pt x="67" y="7"/>
                </a:lnTo>
                <a:lnTo>
                  <a:pt x="68" y="7"/>
                </a:lnTo>
                <a:lnTo>
                  <a:pt x="69" y="7"/>
                </a:lnTo>
                <a:lnTo>
                  <a:pt x="70" y="7"/>
                </a:lnTo>
                <a:lnTo>
                  <a:pt x="71" y="7"/>
                </a:lnTo>
                <a:lnTo>
                  <a:pt x="72" y="7"/>
                </a:lnTo>
                <a:lnTo>
                  <a:pt x="73" y="7"/>
                </a:lnTo>
                <a:lnTo>
                  <a:pt x="74" y="7"/>
                </a:lnTo>
                <a:lnTo>
                  <a:pt x="78" y="7"/>
                </a:lnTo>
                <a:lnTo>
                  <a:pt x="81" y="6"/>
                </a:lnTo>
                <a:lnTo>
                  <a:pt x="84" y="6"/>
                </a:lnTo>
                <a:lnTo>
                  <a:pt x="87" y="6"/>
                </a:lnTo>
                <a:lnTo>
                  <a:pt x="90" y="6"/>
                </a:lnTo>
                <a:lnTo>
                  <a:pt x="92" y="5"/>
                </a:lnTo>
                <a:lnTo>
                  <a:pt x="95" y="5"/>
                </a:lnTo>
                <a:lnTo>
                  <a:pt x="98" y="5"/>
                </a:lnTo>
                <a:lnTo>
                  <a:pt x="100" y="5"/>
                </a:lnTo>
                <a:lnTo>
                  <a:pt x="102" y="4"/>
                </a:lnTo>
                <a:lnTo>
                  <a:pt x="104" y="4"/>
                </a:lnTo>
                <a:lnTo>
                  <a:pt x="106" y="3"/>
                </a:lnTo>
                <a:lnTo>
                  <a:pt x="108" y="3"/>
                </a:lnTo>
                <a:lnTo>
                  <a:pt x="109" y="3"/>
                </a:lnTo>
                <a:lnTo>
                  <a:pt x="111" y="2"/>
                </a:lnTo>
                <a:lnTo>
                  <a:pt x="112" y="2"/>
                </a:lnTo>
                <a:lnTo>
                  <a:pt x="112" y="1"/>
                </a:lnTo>
                <a:lnTo>
                  <a:pt x="113" y="1"/>
                </a:lnTo>
                <a:lnTo>
                  <a:pt x="113" y="1"/>
                </a:lnTo>
                <a:lnTo>
                  <a:pt x="114" y="1"/>
                </a:lnTo>
                <a:lnTo>
                  <a:pt x="114" y="1"/>
                </a:lnTo>
                <a:lnTo>
                  <a:pt x="115" y="0"/>
                </a:lnTo>
                <a:lnTo>
                  <a:pt x="115" y="0"/>
                </a:lnTo>
                <a:lnTo>
                  <a:pt x="116" y="0"/>
                </a:lnTo>
                <a:lnTo>
                  <a:pt x="116" y="4"/>
                </a:lnTo>
                <a:close/>
              </a:path>
            </a:pathLst>
          </a:cu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10" name="Freeform 1058"/>
          <p:cNvSpPr>
            <a:spLocks/>
          </p:cNvSpPr>
          <p:nvPr/>
        </p:nvSpPr>
        <p:spPr bwMode="auto">
          <a:xfrm>
            <a:off x="4353878" y="5438005"/>
            <a:ext cx="35048" cy="9955"/>
          </a:xfrm>
          <a:custGeom>
            <a:avLst/>
            <a:gdLst>
              <a:gd name="T0" fmla="*/ 13 w 25"/>
              <a:gd name="T1" fmla="*/ 0 h 7"/>
              <a:gd name="T2" fmla="*/ 25 w 25"/>
              <a:gd name="T3" fmla="*/ 5 h 7"/>
              <a:gd name="T4" fmla="*/ 6 w 25"/>
              <a:gd name="T5" fmla="*/ 7 h 7"/>
              <a:gd name="T6" fmla="*/ 0 w 25"/>
              <a:gd name="T7" fmla="*/ 0 h 7"/>
              <a:gd name="T8" fmla="*/ 13 w 25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7">
                <a:moveTo>
                  <a:pt x="13" y="0"/>
                </a:moveTo>
                <a:lnTo>
                  <a:pt x="25" y="5"/>
                </a:lnTo>
                <a:lnTo>
                  <a:pt x="6" y="7"/>
                </a:lnTo>
                <a:lnTo>
                  <a:pt x="0" y="0"/>
                </a:lnTo>
                <a:lnTo>
                  <a:pt x="1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11" name="Freeform 1059"/>
          <p:cNvSpPr>
            <a:spLocks/>
          </p:cNvSpPr>
          <p:nvPr/>
        </p:nvSpPr>
        <p:spPr bwMode="auto">
          <a:xfrm>
            <a:off x="4356682" y="5438005"/>
            <a:ext cx="28038" cy="8533"/>
          </a:xfrm>
          <a:custGeom>
            <a:avLst/>
            <a:gdLst>
              <a:gd name="T0" fmla="*/ 11 w 20"/>
              <a:gd name="T1" fmla="*/ 0 h 6"/>
              <a:gd name="T2" fmla="*/ 20 w 20"/>
              <a:gd name="T3" fmla="*/ 5 h 6"/>
              <a:gd name="T4" fmla="*/ 5 w 20"/>
              <a:gd name="T5" fmla="*/ 6 h 6"/>
              <a:gd name="T6" fmla="*/ 0 w 20"/>
              <a:gd name="T7" fmla="*/ 1 h 6"/>
              <a:gd name="T8" fmla="*/ 11 w 20"/>
              <a:gd name="T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" h="6">
                <a:moveTo>
                  <a:pt x="11" y="0"/>
                </a:moveTo>
                <a:lnTo>
                  <a:pt x="20" y="5"/>
                </a:lnTo>
                <a:lnTo>
                  <a:pt x="5" y="6"/>
                </a:lnTo>
                <a:lnTo>
                  <a:pt x="0" y="1"/>
                </a:lnTo>
                <a:lnTo>
                  <a:pt x="11" y="0"/>
                </a:lnTo>
                <a:close/>
              </a:path>
            </a:pathLst>
          </a:custGeom>
          <a:solidFill>
            <a:srgbClr val="D6F9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12" name="Freeform 1060"/>
          <p:cNvSpPr>
            <a:spLocks/>
          </p:cNvSpPr>
          <p:nvPr/>
        </p:nvSpPr>
        <p:spPr bwMode="auto">
          <a:xfrm>
            <a:off x="4341261" y="5376850"/>
            <a:ext cx="7010" cy="9955"/>
          </a:xfrm>
          <a:custGeom>
            <a:avLst/>
            <a:gdLst>
              <a:gd name="T0" fmla="*/ 1 w 5"/>
              <a:gd name="T1" fmla="*/ 7 h 7"/>
              <a:gd name="T2" fmla="*/ 1 w 5"/>
              <a:gd name="T3" fmla="*/ 6 h 7"/>
              <a:gd name="T4" fmla="*/ 0 w 5"/>
              <a:gd name="T5" fmla="*/ 5 h 7"/>
              <a:gd name="T6" fmla="*/ 1 w 5"/>
              <a:gd name="T7" fmla="*/ 4 h 7"/>
              <a:gd name="T8" fmla="*/ 1 w 5"/>
              <a:gd name="T9" fmla="*/ 3 h 7"/>
              <a:gd name="T10" fmla="*/ 1 w 5"/>
              <a:gd name="T11" fmla="*/ 2 h 7"/>
              <a:gd name="T12" fmla="*/ 2 w 5"/>
              <a:gd name="T13" fmla="*/ 2 h 7"/>
              <a:gd name="T14" fmla="*/ 2 w 5"/>
              <a:gd name="T15" fmla="*/ 1 h 7"/>
              <a:gd name="T16" fmla="*/ 2 w 5"/>
              <a:gd name="T17" fmla="*/ 1 h 7"/>
              <a:gd name="T18" fmla="*/ 3 w 5"/>
              <a:gd name="T19" fmla="*/ 0 h 7"/>
              <a:gd name="T20" fmla="*/ 3 w 5"/>
              <a:gd name="T21" fmla="*/ 0 h 7"/>
              <a:gd name="T22" fmla="*/ 4 w 5"/>
              <a:gd name="T23" fmla="*/ 0 h 7"/>
              <a:gd name="T24" fmla="*/ 4 w 5"/>
              <a:gd name="T25" fmla="*/ 0 h 7"/>
              <a:gd name="T26" fmla="*/ 4 w 5"/>
              <a:gd name="T27" fmla="*/ 1 h 7"/>
              <a:gd name="T28" fmla="*/ 5 w 5"/>
              <a:gd name="T29" fmla="*/ 2 h 7"/>
              <a:gd name="T30" fmla="*/ 5 w 5"/>
              <a:gd name="T31" fmla="*/ 3 h 7"/>
              <a:gd name="T32" fmla="*/ 4 w 5"/>
              <a:gd name="T33" fmla="*/ 4 h 7"/>
              <a:gd name="T34" fmla="*/ 4 w 5"/>
              <a:gd name="T35" fmla="*/ 5 h 7"/>
              <a:gd name="T36" fmla="*/ 4 w 5"/>
              <a:gd name="T37" fmla="*/ 5 h 7"/>
              <a:gd name="T38" fmla="*/ 3 w 5"/>
              <a:gd name="T39" fmla="*/ 6 h 7"/>
              <a:gd name="T40" fmla="*/ 3 w 5"/>
              <a:gd name="T41" fmla="*/ 6 h 7"/>
              <a:gd name="T42" fmla="*/ 2 w 5"/>
              <a:gd name="T43" fmla="*/ 7 h 7"/>
              <a:gd name="T44" fmla="*/ 2 w 5"/>
              <a:gd name="T45" fmla="*/ 7 h 7"/>
              <a:gd name="T46" fmla="*/ 2 w 5"/>
              <a:gd name="T47" fmla="*/ 7 h 7"/>
              <a:gd name="T48" fmla="*/ 1 w 5"/>
              <a:gd name="T49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" h="7">
                <a:moveTo>
                  <a:pt x="1" y="7"/>
                </a:moveTo>
                <a:lnTo>
                  <a:pt x="1" y="6"/>
                </a:lnTo>
                <a:lnTo>
                  <a:pt x="0" y="5"/>
                </a:lnTo>
                <a:lnTo>
                  <a:pt x="1" y="4"/>
                </a:lnTo>
                <a:lnTo>
                  <a:pt x="1" y="3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3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4" y="1"/>
                </a:lnTo>
                <a:lnTo>
                  <a:pt x="5" y="2"/>
                </a:lnTo>
                <a:lnTo>
                  <a:pt x="5" y="3"/>
                </a:lnTo>
                <a:lnTo>
                  <a:pt x="4" y="4"/>
                </a:lnTo>
                <a:lnTo>
                  <a:pt x="4" y="5"/>
                </a:lnTo>
                <a:lnTo>
                  <a:pt x="4" y="5"/>
                </a:lnTo>
                <a:lnTo>
                  <a:pt x="3" y="6"/>
                </a:lnTo>
                <a:lnTo>
                  <a:pt x="3" y="6"/>
                </a:lnTo>
                <a:lnTo>
                  <a:pt x="2" y="7"/>
                </a:lnTo>
                <a:lnTo>
                  <a:pt x="2" y="7"/>
                </a:lnTo>
                <a:lnTo>
                  <a:pt x="2" y="7"/>
                </a:lnTo>
                <a:lnTo>
                  <a:pt x="1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13" name="Freeform 1061"/>
          <p:cNvSpPr>
            <a:spLocks/>
          </p:cNvSpPr>
          <p:nvPr/>
        </p:nvSpPr>
        <p:spPr bwMode="auto">
          <a:xfrm>
            <a:off x="4345467" y="5398183"/>
            <a:ext cx="18225" cy="15644"/>
          </a:xfrm>
          <a:custGeom>
            <a:avLst/>
            <a:gdLst>
              <a:gd name="T0" fmla="*/ 0 w 13"/>
              <a:gd name="T1" fmla="*/ 11 h 11"/>
              <a:gd name="T2" fmla="*/ 0 w 13"/>
              <a:gd name="T3" fmla="*/ 0 h 11"/>
              <a:gd name="T4" fmla="*/ 13 w 13"/>
              <a:gd name="T5" fmla="*/ 3 h 11"/>
              <a:gd name="T6" fmla="*/ 13 w 13"/>
              <a:gd name="T7" fmla="*/ 11 h 11"/>
              <a:gd name="T8" fmla="*/ 0 w 13"/>
              <a:gd name="T9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11">
                <a:moveTo>
                  <a:pt x="0" y="11"/>
                </a:moveTo>
                <a:lnTo>
                  <a:pt x="0" y="0"/>
                </a:lnTo>
                <a:lnTo>
                  <a:pt x="13" y="3"/>
                </a:lnTo>
                <a:lnTo>
                  <a:pt x="13" y="11"/>
                </a:lnTo>
                <a:lnTo>
                  <a:pt x="0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14" name="Rectangle 1062"/>
          <p:cNvSpPr>
            <a:spLocks noChangeArrowheads="1"/>
          </p:cNvSpPr>
          <p:nvPr/>
        </p:nvSpPr>
        <p:spPr bwMode="auto">
          <a:xfrm>
            <a:off x="4348271" y="5401028"/>
            <a:ext cx="14019" cy="7111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15" name="Freeform 1063"/>
          <p:cNvSpPr>
            <a:spLocks/>
          </p:cNvSpPr>
          <p:nvPr/>
        </p:nvSpPr>
        <p:spPr bwMode="auto">
          <a:xfrm>
            <a:off x="4338458" y="5375428"/>
            <a:ext cx="36450" cy="31289"/>
          </a:xfrm>
          <a:custGeom>
            <a:avLst/>
            <a:gdLst>
              <a:gd name="T0" fmla="*/ 4 w 26"/>
              <a:gd name="T1" fmla="*/ 6 h 22"/>
              <a:gd name="T2" fmla="*/ 4 w 26"/>
              <a:gd name="T3" fmla="*/ 6 h 22"/>
              <a:gd name="T4" fmla="*/ 5 w 26"/>
              <a:gd name="T5" fmla="*/ 5 h 22"/>
              <a:gd name="T6" fmla="*/ 6 w 26"/>
              <a:gd name="T7" fmla="*/ 4 h 22"/>
              <a:gd name="T8" fmla="*/ 7 w 26"/>
              <a:gd name="T9" fmla="*/ 2 h 22"/>
              <a:gd name="T10" fmla="*/ 8 w 26"/>
              <a:gd name="T11" fmla="*/ 1 h 22"/>
              <a:gd name="T12" fmla="*/ 10 w 26"/>
              <a:gd name="T13" fmla="*/ 1 h 22"/>
              <a:gd name="T14" fmla="*/ 11 w 26"/>
              <a:gd name="T15" fmla="*/ 0 h 22"/>
              <a:gd name="T16" fmla="*/ 13 w 26"/>
              <a:gd name="T17" fmla="*/ 0 h 22"/>
              <a:gd name="T18" fmla="*/ 15 w 26"/>
              <a:gd name="T19" fmla="*/ 0 h 22"/>
              <a:gd name="T20" fmla="*/ 16 w 26"/>
              <a:gd name="T21" fmla="*/ 0 h 22"/>
              <a:gd name="T22" fmla="*/ 19 w 26"/>
              <a:gd name="T23" fmla="*/ 0 h 22"/>
              <a:gd name="T24" fmla="*/ 21 w 26"/>
              <a:gd name="T25" fmla="*/ 1 h 22"/>
              <a:gd name="T26" fmla="*/ 22 w 26"/>
              <a:gd name="T27" fmla="*/ 3 h 22"/>
              <a:gd name="T28" fmla="*/ 24 w 26"/>
              <a:gd name="T29" fmla="*/ 4 h 22"/>
              <a:gd name="T30" fmla="*/ 25 w 26"/>
              <a:gd name="T31" fmla="*/ 6 h 22"/>
              <a:gd name="T32" fmla="*/ 25 w 26"/>
              <a:gd name="T33" fmla="*/ 8 h 22"/>
              <a:gd name="T34" fmla="*/ 26 w 26"/>
              <a:gd name="T35" fmla="*/ 11 h 22"/>
              <a:gd name="T36" fmla="*/ 25 w 26"/>
              <a:gd name="T37" fmla="*/ 13 h 22"/>
              <a:gd name="T38" fmla="*/ 25 w 26"/>
              <a:gd name="T39" fmla="*/ 15 h 22"/>
              <a:gd name="T40" fmla="*/ 24 w 26"/>
              <a:gd name="T41" fmla="*/ 17 h 22"/>
              <a:gd name="T42" fmla="*/ 22 w 26"/>
              <a:gd name="T43" fmla="*/ 18 h 22"/>
              <a:gd name="T44" fmla="*/ 21 w 26"/>
              <a:gd name="T45" fmla="*/ 20 h 22"/>
              <a:gd name="T46" fmla="*/ 19 w 26"/>
              <a:gd name="T47" fmla="*/ 21 h 22"/>
              <a:gd name="T48" fmla="*/ 17 w 26"/>
              <a:gd name="T49" fmla="*/ 22 h 22"/>
              <a:gd name="T50" fmla="*/ 15 w 26"/>
              <a:gd name="T51" fmla="*/ 22 h 22"/>
              <a:gd name="T52" fmla="*/ 13 w 26"/>
              <a:gd name="T53" fmla="*/ 22 h 22"/>
              <a:gd name="T54" fmla="*/ 11 w 26"/>
              <a:gd name="T55" fmla="*/ 21 h 22"/>
              <a:gd name="T56" fmla="*/ 10 w 26"/>
              <a:gd name="T57" fmla="*/ 21 h 22"/>
              <a:gd name="T58" fmla="*/ 8 w 26"/>
              <a:gd name="T59" fmla="*/ 20 h 22"/>
              <a:gd name="T60" fmla="*/ 7 w 26"/>
              <a:gd name="T61" fmla="*/ 19 h 22"/>
              <a:gd name="T62" fmla="*/ 6 w 26"/>
              <a:gd name="T63" fmla="*/ 18 h 22"/>
              <a:gd name="T64" fmla="*/ 5 w 26"/>
              <a:gd name="T65" fmla="*/ 17 h 22"/>
              <a:gd name="T66" fmla="*/ 4 w 26"/>
              <a:gd name="T67" fmla="*/ 16 h 22"/>
              <a:gd name="T68" fmla="*/ 4 w 26"/>
              <a:gd name="T69" fmla="*/ 15 h 22"/>
              <a:gd name="T70" fmla="*/ 4 w 26"/>
              <a:gd name="T71" fmla="*/ 15 h 22"/>
              <a:gd name="T72" fmla="*/ 3 w 26"/>
              <a:gd name="T73" fmla="*/ 15 h 22"/>
              <a:gd name="T74" fmla="*/ 2 w 26"/>
              <a:gd name="T75" fmla="*/ 14 h 22"/>
              <a:gd name="T76" fmla="*/ 1 w 26"/>
              <a:gd name="T77" fmla="*/ 12 h 22"/>
              <a:gd name="T78" fmla="*/ 0 w 26"/>
              <a:gd name="T79" fmla="*/ 11 h 22"/>
              <a:gd name="T80" fmla="*/ 1 w 26"/>
              <a:gd name="T81" fmla="*/ 9 h 22"/>
              <a:gd name="T82" fmla="*/ 1 w 26"/>
              <a:gd name="T83" fmla="*/ 7 h 22"/>
              <a:gd name="T84" fmla="*/ 2 w 26"/>
              <a:gd name="T85" fmla="*/ 6 h 22"/>
              <a:gd name="T86" fmla="*/ 4 w 26"/>
              <a:gd name="T87" fmla="*/ 6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6" h="22">
                <a:moveTo>
                  <a:pt x="4" y="5"/>
                </a:moveTo>
                <a:lnTo>
                  <a:pt x="4" y="6"/>
                </a:lnTo>
                <a:lnTo>
                  <a:pt x="4" y="6"/>
                </a:lnTo>
                <a:lnTo>
                  <a:pt x="4" y="6"/>
                </a:lnTo>
                <a:lnTo>
                  <a:pt x="5" y="6"/>
                </a:lnTo>
                <a:lnTo>
                  <a:pt x="5" y="5"/>
                </a:lnTo>
                <a:lnTo>
                  <a:pt x="5" y="4"/>
                </a:lnTo>
                <a:lnTo>
                  <a:pt x="6" y="4"/>
                </a:lnTo>
                <a:lnTo>
                  <a:pt x="6" y="3"/>
                </a:lnTo>
                <a:lnTo>
                  <a:pt x="7" y="2"/>
                </a:lnTo>
                <a:lnTo>
                  <a:pt x="8" y="2"/>
                </a:lnTo>
                <a:lnTo>
                  <a:pt x="8" y="1"/>
                </a:lnTo>
                <a:lnTo>
                  <a:pt x="9" y="1"/>
                </a:lnTo>
                <a:lnTo>
                  <a:pt x="10" y="1"/>
                </a:lnTo>
                <a:lnTo>
                  <a:pt x="10" y="0"/>
                </a:lnTo>
                <a:lnTo>
                  <a:pt x="11" y="0"/>
                </a:lnTo>
                <a:lnTo>
                  <a:pt x="12" y="0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0"/>
                </a:lnTo>
                <a:lnTo>
                  <a:pt x="20" y="1"/>
                </a:lnTo>
                <a:lnTo>
                  <a:pt x="21" y="1"/>
                </a:lnTo>
                <a:lnTo>
                  <a:pt x="21" y="2"/>
                </a:lnTo>
                <a:lnTo>
                  <a:pt x="22" y="3"/>
                </a:lnTo>
                <a:lnTo>
                  <a:pt x="23" y="4"/>
                </a:lnTo>
                <a:lnTo>
                  <a:pt x="24" y="4"/>
                </a:lnTo>
                <a:lnTo>
                  <a:pt x="24" y="5"/>
                </a:lnTo>
                <a:lnTo>
                  <a:pt x="25" y="6"/>
                </a:lnTo>
                <a:lnTo>
                  <a:pt x="25" y="7"/>
                </a:lnTo>
                <a:lnTo>
                  <a:pt x="25" y="8"/>
                </a:lnTo>
                <a:lnTo>
                  <a:pt x="26" y="9"/>
                </a:lnTo>
                <a:lnTo>
                  <a:pt x="26" y="11"/>
                </a:lnTo>
                <a:lnTo>
                  <a:pt x="26" y="12"/>
                </a:lnTo>
                <a:lnTo>
                  <a:pt x="25" y="13"/>
                </a:lnTo>
                <a:lnTo>
                  <a:pt x="25" y="14"/>
                </a:lnTo>
                <a:lnTo>
                  <a:pt x="25" y="15"/>
                </a:lnTo>
                <a:lnTo>
                  <a:pt x="24" y="16"/>
                </a:lnTo>
                <a:lnTo>
                  <a:pt x="24" y="17"/>
                </a:lnTo>
                <a:lnTo>
                  <a:pt x="23" y="18"/>
                </a:lnTo>
                <a:lnTo>
                  <a:pt x="22" y="18"/>
                </a:lnTo>
                <a:lnTo>
                  <a:pt x="22" y="19"/>
                </a:lnTo>
                <a:lnTo>
                  <a:pt x="21" y="20"/>
                </a:lnTo>
                <a:lnTo>
                  <a:pt x="20" y="20"/>
                </a:lnTo>
                <a:lnTo>
                  <a:pt x="19" y="21"/>
                </a:lnTo>
                <a:lnTo>
                  <a:pt x="18" y="21"/>
                </a:lnTo>
                <a:lnTo>
                  <a:pt x="17" y="22"/>
                </a:lnTo>
                <a:lnTo>
                  <a:pt x="16" y="22"/>
                </a:lnTo>
                <a:lnTo>
                  <a:pt x="15" y="22"/>
                </a:lnTo>
                <a:lnTo>
                  <a:pt x="14" y="22"/>
                </a:lnTo>
                <a:lnTo>
                  <a:pt x="13" y="22"/>
                </a:lnTo>
                <a:lnTo>
                  <a:pt x="12" y="22"/>
                </a:lnTo>
                <a:lnTo>
                  <a:pt x="11" y="21"/>
                </a:lnTo>
                <a:lnTo>
                  <a:pt x="10" y="21"/>
                </a:lnTo>
                <a:lnTo>
                  <a:pt x="10" y="21"/>
                </a:lnTo>
                <a:lnTo>
                  <a:pt x="9" y="20"/>
                </a:lnTo>
                <a:lnTo>
                  <a:pt x="8" y="20"/>
                </a:lnTo>
                <a:lnTo>
                  <a:pt x="8" y="20"/>
                </a:lnTo>
                <a:lnTo>
                  <a:pt x="7" y="19"/>
                </a:lnTo>
                <a:lnTo>
                  <a:pt x="6" y="19"/>
                </a:lnTo>
                <a:lnTo>
                  <a:pt x="6" y="18"/>
                </a:lnTo>
                <a:lnTo>
                  <a:pt x="5" y="17"/>
                </a:lnTo>
                <a:lnTo>
                  <a:pt x="5" y="17"/>
                </a:lnTo>
                <a:lnTo>
                  <a:pt x="5" y="16"/>
                </a:lnTo>
                <a:lnTo>
                  <a:pt x="4" y="16"/>
                </a:lnTo>
                <a:lnTo>
                  <a:pt x="4" y="15"/>
                </a:lnTo>
                <a:lnTo>
                  <a:pt x="4" y="15"/>
                </a:lnTo>
                <a:lnTo>
                  <a:pt x="4" y="15"/>
                </a:lnTo>
                <a:lnTo>
                  <a:pt x="4" y="15"/>
                </a:lnTo>
                <a:lnTo>
                  <a:pt x="4" y="15"/>
                </a:lnTo>
                <a:lnTo>
                  <a:pt x="3" y="15"/>
                </a:lnTo>
                <a:lnTo>
                  <a:pt x="2" y="14"/>
                </a:lnTo>
                <a:lnTo>
                  <a:pt x="2" y="14"/>
                </a:lnTo>
                <a:lnTo>
                  <a:pt x="1" y="13"/>
                </a:lnTo>
                <a:lnTo>
                  <a:pt x="1" y="12"/>
                </a:lnTo>
                <a:lnTo>
                  <a:pt x="0" y="12"/>
                </a:lnTo>
                <a:lnTo>
                  <a:pt x="0" y="11"/>
                </a:lnTo>
                <a:lnTo>
                  <a:pt x="0" y="10"/>
                </a:lnTo>
                <a:lnTo>
                  <a:pt x="1" y="9"/>
                </a:lnTo>
                <a:lnTo>
                  <a:pt x="1" y="8"/>
                </a:lnTo>
                <a:lnTo>
                  <a:pt x="1" y="7"/>
                </a:lnTo>
                <a:lnTo>
                  <a:pt x="2" y="7"/>
                </a:lnTo>
                <a:lnTo>
                  <a:pt x="2" y="6"/>
                </a:lnTo>
                <a:lnTo>
                  <a:pt x="3" y="6"/>
                </a:lnTo>
                <a:lnTo>
                  <a:pt x="4" y="6"/>
                </a:lnTo>
                <a:lnTo>
                  <a:pt x="4" y="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16" name="Freeform 1064"/>
          <p:cNvSpPr>
            <a:spLocks/>
          </p:cNvSpPr>
          <p:nvPr/>
        </p:nvSpPr>
        <p:spPr bwMode="auto">
          <a:xfrm>
            <a:off x="4341261" y="5376850"/>
            <a:ext cx="30842" cy="27022"/>
          </a:xfrm>
          <a:custGeom>
            <a:avLst/>
            <a:gdLst>
              <a:gd name="T0" fmla="*/ 2 w 22"/>
              <a:gd name="T1" fmla="*/ 7 h 19"/>
              <a:gd name="T2" fmla="*/ 3 w 22"/>
              <a:gd name="T3" fmla="*/ 7 h 19"/>
              <a:gd name="T4" fmla="*/ 4 w 22"/>
              <a:gd name="T5" fmla="*/ 7 h 19"/>
              <a:gd name="T6" fmla="*/ 4 w 22"/>
              <a:gd name="T7" fmla="*/ 5 h 19"/>
              <a:gd name="T8" fmla="*/ 5 w 22"/>
              <a:gd name="T9" fmla="*/ 4 h 19"/>
              <a:gd name="T10" fmla="*/ 6 w 22"/>
              <a:gd name="T11" fmla="*/ 3 h 19"/>
              <a:gd name="T12" fmla="*/ 8 w 22"/>
              <a:gd name="T13" fmla="*/ 2 h 19"/>
              <a:gd name="T14" fmla="*/ 9 w 22"/>
              <a:gd name="T15" fmla="*/ 1 h 19"/>
              <a:gd name="T16" fmla="*/ 11 w 22"/>
              <a:gd name="T17" fmla="*/ 1 h 19"/>
              <a:gd name="T18" fmla="*/ 12 w 22"/>
              <a:gd name="T19" fmla="*/ 0 h 19"/>
              <a:gd name="T20" fmla="*/ 15 w 22"/>
              <a:gd name="T21" fmla="*/ 1 h 19"/>
              <a:gd name="T22" fmla="*/ 18 w 22"/>
              <a:gd name="T23" fmla="*/ 2 h 19"/>
              <a:gd name="T24" fmla="*/ 21 w 22"/>
              <a:gd name="T25" fmla="*/ 5 h 19"/>
              <a:gd name="T26" fmla="*/ 22 w 22"/>
              <a:gd name="T27" fmla="*/ 9 h 19"/>
              <a:gd name="T28" fmla="*/ 22 w 22"/>
              <a:gd name="T29" fmla="*/ 11 h 19"/>
              <a:gd name="T30" fmla="*/ 21 w 22"/>
              <a:gd name="T31" fmla="*/ 13 h 19"/>
              <a:gd name="T32" fmla="*/ 20 w 22"/>
              <a:gd name="T33" fmla="*/ 15 h 19"/>
              <a:gd name="T34" fmla="*/ 19 w 22"/>
              <a:gd name="T35" fmla="*/ 16 h 19"/>
              <a:gd name="T36" fmla="*/ 18 w 22"/>
              <a:gd name="T37" fmla="*/ 17 h 19"/>
              <a:gd name="T38" fmla="*/ 16 w 22"/>
              <a:gd name="T39" fmla="*/ 18 h 19"/>
              <a:gd name="T40" fmla="*/ 15 w 22"/>
              <a:gd name="T41" fmla="*/ 19 h 19"/>
              <a:gd name="T42" fmla="*/ 13 w 22"/>
              <a:gd name="T43" fmla="*/ 19 h 19"/>
              <a:gd name="T44" fmla="*/ 10 w 22"/>
              <a:gd name="T45" fmla="*/ 19 h 19"/>
              <a:gd name="T46" fmla="*/ 7 w 22"/>
              <a:gd name="T47" fmla="*/ 18 h 19"/>
              <a:gd name="T48" fmla="*/ 5 w 22"/>
              <a:gd name="T49" fmla="*/ 16 h 19"/>
              <a:gd name="T50" fmla="*/ 4 w 22"/>
              <a:gd name="T51" fmla="*/ 13 h 19"/>
              <a:gd name="T52" fmla="*/ 3 w 22"/>
              <a:gd name="T53" fmla="*/ 12 h 19"/>
              <a:gd name="T54" fmla="*/ 2 w 22"/>
              <a:gd name="T55" fmla="*/ 12 h 19"/>
              <a:gd name="T56" fmla="*/ 1 w 22"/>
              <a:gd name="T57" fmla="*/ 12 h 19"/>
              <a:gd name="T58" fmla="*/ 0 w 22"/>
              <a:gd name="T59" fmla="*/ 11 h 19"/>
              <a:gd name="T60" fmla="*/ 0 w 22"/>
              <a:gd name="T61" fmla="*/ 11 h 19"/>
              <a:gd name="T62" fmla="*/ 0 w 22"/>
              <a:gd name="T63" fmla="*/ 10 h 19"/>
              <a:gd name="T64" fmla="*/ 0 w 22"/>
              <a:gd name="T65" fmla="*/ 9 h 19"/>
              <a:gd name="T66" fmla="*/ 0 w 22"/>
              <a:gd name="T67" fmla="*/ 8 h 19"/>
              <a:gd name="T68" fmla="*/ 1 w 22"/>
              <a:gd name="T69" fmla="*/ 7 h 19"/>
              <a:gd name="T70" fmla="*/ 2 w 22"/>
              <a:gd name="T71" fmla="*/ 7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2" h="19">
                <a:moveTo>
                  <a:pt x="2" y="7"/>
                </a:moveTo>
                <a:lnTo>
                  <a:pt x="2" y="7"/>
                </a:lnTo>
                <a:lnTo>
                  <a:pt x="3" y="7"/>
                </a:lnTo>
                <a:lnTo>
                  <a:pt x="3" y="7"/>
                </a:lnTo>
                <a:lnTo>
                  <a:pt x="3" y="7"/>
                </a:lnTo>
                <a:lnTo>
                  <a:pt x="4" y="7"/>
                </a:lnTo>
                <a:lnTo>
                  <a:pt x="4" y="6"/>
                </a:lnTo>
                <a:lnTo>
                  <a:pt x="4" y="5"/>
                </a:lnTo>
                <a:lnTo>
                  <a:pt x="5" y="4"/>
                </a:lnTo>
                <a:lnTo>
                  <a:pt x="5" y="4"/>
                </a:lnTo>
                <a:lnTo>
                  <a:pt x="6" y="3"/>
                </a:lnTo>
                <a:lnTo>
                  <a:pt x="6" y="3"/>
                </a:lnTo>
                <a:lnTo>
                  <a:pt x="7" y="2"/>
                </a:lnTo>
                <a:lnTo>
                  <a:pt x="8" y="2"/>
                </a:lnTo>
                <a:lnTo>
                  <a:pt x="8" y="1"/>
                </a:lnTo>
                <a:lnTo>
                  <a:pt x="9" y="1"/>
                </a:lnTo>
                <a:lnTo>
                  <a:pt x="10" y="1"/>
                </a:lnTo>
                <a:lnTo>
                  <a:pt x="11" y="1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5" y="1"/>
                </a:lnTo>
                <a:lnTo>
                  <a:pt x="17" y="1"/>
                </a:lnTo>
                <a:lnTo>
                  <a:pt x="18" y="2"/>
                </a:lnTo>
                <a:lnTo>
                  <a:pt x="20" y="4"/>
                </a:lnTo>
                <a:lnTo>
                  <a:pt x="21" y="5"/>
                </a:lnTo>
                <a:lnTo>
                  <a:pt x="22" y="7"/>
                </a:lnTo>
                <a:lnTo>
                  <a:pt x="22" y="9"/>
                </a:lnTo>
                <a:lnTo>
                  <a:pt x="22" y="11"/>
                </a:lnTo>
                <a:lnTo>
                  <a:pt x="22" y="11"/>
                </a:lnTo>
                <a:lnTo>
                  <a:pt x="22" y="12"/>
                </a:lnTo>
                <a:lnTo>
                  <a:pt x="21" y="13"/>
                </a:lnTo>
                <a:lnTo>
                  <a:pt x="21" y="14"/>
                </a:lnTo>
                <a:lnTo>
                  <a:pt x="20" y="15"/>
                </a:lnTo>
                <a:lnTo>
                  <a:pt x="20" y="16"/>
                </a:lnTo>
                <a:lnTo>
                  <a:pt x="19" y="16"/>
                </a:lnTo>
                <a:lnTo>
                  <a:pt x="19" y="17"/>
                </a:lnTo>
                <a:lnTo>
                  <a:pt x="18" y="17"/>
                </a:lnTo>
                <a:lnTo>
                  <a:pt x="17" y="18"/>
                </a:lnTo>
                <a:lnTo>
                  <a:pt x="16" y="18"/>
                </a:lnTo>
                <a:lnTo>
                  <a:pt x="15" y="19"/>
                </a:lnTo>
                <a:lnTo>
                  <a:pt x="15" y="19"/>
                </a:lnTo>
                <a:lnTo>
                  <a:pt x="14" y="19"/>
                </a:lnTo>
                <a:lnTo>
                  <a:pt x="13" y="19"/>
                </a:lnTo>
                <a:lnTo>
                  <a:pt x="12" y="19"/>
                </a:lnTo>
                <a:lnTo>
                  <a:pt x="10" y="19"/>
                </a:lnTo>
                <a:lnTo>
                  <a:pt x="9" y="18"/>
                </a:lnTo>
                <a:lnTo>
                  <a:pt x="7" y="18"/>
                </a:lnTo>
                <a:lnTo>
                  <a:pt x="6" y="17"/>
                </a:lnTo>
                <a:lnTo>
                  <a:pt x="5" y="16"/>
                </a:lnTo>
                <a:lnTo>
                  <a:pt x="4" y="14"/>
                </a:lnTo>
                <a:lnTo>
                  <a:pt x="4" y="13"/>
                </a:ln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2" y="12"/>
                </a:lnTo>
                <a:lnTo>
                  <a:pt x="2" y="12"/>
                </a:lnTo>
                <a:lnTo>
                  <a:pt x="1" y="12"/>
                </a:lnTo>
                <a:lnTo>
                  <a:pt x="1" y="12"/>
                </a:lnTo>
                <a:lnTo>
                  <a:pt x="0" y="11"/>
                </a:lnTo>
                <a:lnTo>
                  <a:pt x="0" y="11"/>
                </a:lnTo>
                <a:lnTo>
                  <a:pt x="0" y="11"/>
                </a:lnTo>
                <a:lnTo>
                  <a:pt x="0" y="10"/>
                </a:lnTo>
                <a:lnTo>
                  <a:pt x="0" y="10"/>
                </a:lnTo>
                <a:lnTo>
                  <a:pt x="0" y="9"/>
                </a:lnTo>
                <a:lnTo>
                  <a:pt x="0" y="9"/>
                </a:lnTo>
                <a:lnTo>
                  <a:pt x="0" y="8"/>
                </a:lnTo>
                <a:lnTo>
                  <a:pt x="0" y="8"/>
                </a:lnTo>
                <a:lnTo>
                  <a:pt x="0" y="7"/>
                </a:lnTo>
                <a:lnTo>
                  <a:pt x="1" y="7"/>
                </a:lnTo>
                <a:lnTo>
                  <a:pt x="1" y="7"/>
                </a:lnTo>
                <a:lnTo>
                  <a:pt x="2" y="7"/>
                </a:lnTo>
                <a:lnTo>
                  <a:pt x="2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17" name="Freeform 1065"/>
          <p:cNvSpPr>
            <a:spLocks/>
          </p:cNvSpPr>
          <p:nvPr/>
        </p:nvSpPr>
        <p:spPr bwMode="auto">
          <a:xfrm>
            <a:off x="4351075" y="5395339"/>
            <a:ext cx="14019" cy="5689"/>
          </a:xfrm>
          <a:custGeom>
            <a:avLst/>
            <a:gdLst>
              <a:gd name="T0" fmla="*/ 10 w 10"/>
              <a:gd name="T1" fmla="*/ 1 h 4"/>
              <a:gd name="T2" fmla="*/ 9 w 10"/>
              <a:gd name="T3" fmla="*/ 1 h 4"/>
              <a:gd name="T4" fmla="*/ 9 w 10"/>
              <a:gd name="T5" fmla="*/ 1 h 4"/>
              <a:gd name="T6" fmla="*/ 9 w 10"/>
              <a:gd name="T7" fmla="*/ 2 h 4"/>
              <a:gd name="T8" fmla="*/ 9 w 10"/>
              <a:gd name="T9" fmla="*/ 2 h 4"/>
              <a:gd name="T10" fmla="*/ 9 w 10"/>
              <a:gd name="T11" fmla="*/ 2 h 4"/>
              <a:gd name="T12" fmla="*/ 8 w 10"/>
              <a:gd name="T13" fmla="*/ 3 h 4"/>
              <a:gd name="T14" fmla="*/ 8 w 10"/>
              <a:gd name="T15" fmla="*/ 3 h 4"/>
              <a:gd name="T16" fmla="*/ 8 w 10"/>
              <a:gd name="T17" fmla="*/ 3 h 4"/>
              <a:gd name="T18" fmla="*/ 7 w 10"/>
              <a:gd name="T19" fmla="*/ 3 h 4"/>
              <a:gd name="T20" fmla="*/ 6 w 10"/>
              <a:gd name="T21" fmla="*/ 4 h 4"/>
              <a:gd name="T22" fmla="*/ 6 w 10"/>
              <a:gd name="T23" fmla="*/ 4 h 4"/>
              <a:gd name="T24" fmla="*/ 5 w 10"/>
              <a:gd name="T25" fmla="*/ 4 h 4"/>
              <a:gd name="T26" fmla="*/ 5 w 10"/>
              <a:gd name="T27" fmla="*/ 4 h 4"/>
              <a:gd name="T28" fmla="*/ 4 w 10"/>
              <a:gd name="T29" fmla="*/ 3 h 4"/>
              <a:gd name="T30" fmla="*/ 4 w 10"/>
              <a:gd name="T31" fmla="*/ 3 h 4"/>
              <a:gd name="T32" fmla="*/ 4 w 10"/>
              <a:gd name="T33" fmla="*/ 3 h 4"/>
              <a:gd name="T34" fmla="*/ 0 w 10"/>
              <a:gd name="T35" fmla="*/ 0 h 4"/>
              <a:gd name="T36" fmla="*/ 10 w 10"/>
              <a:gd name="T37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0" h="4">
                <a:moveTo>
                  <a:pt x="10" y="1"/>
                </a:moveTo>
                <a:lnTo>
                  <a:pt x="9" y="1"/>
                </a:lnTo>
                <a:lnTo>
                  <a:pt x="9" y="1"/>
                </a:lnTo>
                <a:lnTo>
                  <a:pt x="9" y="2"/>
                </a:lnTo>
                <a:lnTo>
                  <a:pt x="9" y="2"/>
                </a:lnTo>
                <a:lnTo>
                  <a:pt x="9" y="2"/>
                </a:lnTo>
                <a:lnTo>
                  <a:pt x="8" y="3"/>
                </a:lnTo>
                <a:lnTo>
                  <a:pt x="8" y="3"/>
                </a:lnTo>
                <a:lnTo>
                  <a:pt x="8" y="3"/>
                </a:lnTo>
                <a:lnTo>
                  <a:pt x="7" y="3"/>
                </a:lnTo>
                <a:lnTo>
                  <a:pt x="6" y="4"/>
                </a:lnTo>
                <a:lnTo>
                  <a:pt x="6" y="4"/>
                </a:lnTo>
                <a:lnTo>
                  <a:pt x="5" y="4"/>
                </a:lnTo>
                <a:lnTo>
                  <a:pt x="5" y="4"/>
                </a:lnTo>
                <a:lnTo>
                  <a:pt x="4" y="3"/>
                </a:lnTo>
                <a:lnTo>
                  <a:pt x="4" y="3"/>
                </a:lnTo>
                <a:lnTo>
                  <a:pt x="4" y="3"/>
                </a:lnTo>
                <a:lnTo>
                  <a:pt x="0" y="0"/>
                </a:lnTo>
                <a:lnTo>
                  <a:pt x="1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18" name="Freeform 1066"/>
          <p:cNvSpPr>
            <a:spLocks/>
          </p:cNvSpPr>
          <p:nvPr/>
        </p:nvSpPr>
        <p:spPr bwMode="auto">
          <a:xfrm>
            <a:off x="4355280" y="5396761"/>
            <a:ext cx="7010" cy="1422"/>
          </a:xfrm>
          <a:custGeom>
            <a:avLst/>
            <a:gdLst>
              <a:gd name="T0" fmla="*/ 5 w 5"/>
              <a:gd name="T1" fmla="*/ 0 h 1"/>
              <a:gd name="T2" fmla="*/ 5 w 5"/>
              <a:gd name="T3" fmla="*/ 1 h 1"/>
              <a:gd name="T4" fmla="*/ 1 w 5"/>
              <a:gd name="T5" fmla="*/ 1 h 1"/>
              <a:gd name="T6" fmla="*/ 0 w 5"/>
              <a:gd name="T7" fmla="*/ 0 h 1"/>
              <a:gd name="T8" fmla="*/ 5 w 5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1">
                <a:moveTo>
                  <a:pt x="5" y="0"/>
                </a:moveTo>
                <a:lnTo>
                  <a:pt x="5" y="1"/>
                </a:lnTo>
                <a:lnTo>
                  <a:pt x="1" y="1"/>
                </a:lnTo>
                <a:lnTo>
                  <a:pt x="0" y="0"/>
                </a:lnTo>
                <a:lnTo>
                  <a:pt x="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19" name="Freeform 1067"/>
          <p:cNvSpPr>
            <a:spLocks/>
          </p:cNvSpPr>
          <p:nvPr/>
        </p:nvSpPr>
        <p:spPr bwMode="auto">
          <a:xfrm>
            <a:off x="4344065" y="5371161"/>
            <a:ext cx="29440" cy="8533"/>
          </a:xfrm>
          <a:custGeom>
            <a:avLst/>
            <a:gdLst>
              <a:gd name="T0" fmla="*/ 3 w 21"/>
              <a:gd name="T1" fmla="*/ 1 h 6"/>
              <a:gd name="T2" fmla="*/ 3 w 21"/>
              <a:gd name="T3" fmla="*/ 1 h 6"/>
              <a:gd name="T4" fmla="*/ 4 w 21"/>
              <a:gd name="T5" fmla="*/ 1 h 6"/>
              <a:gd name="T6" fmla="*/ 4 w 21"/>
              <a:gd name="T7" fmla="*/ 1 h 6"/>
              <a:gd name="T8" fmla="*/ 5 w 21"/>
              <a:gd name="T9" fmla="*/ 1 h 6"/>
              <a:gd name="T10" fmla="*/ 6 w 21"/>
              <a:gd name="T11" fmla="*/ 0 h 6"/>
              <a:gd name="T12" fmla="*/ 6 w 21"/>
              <a:gd name="T13" fmla="*/ 0 h 6"/>
              <a:gd name="T14" fmla="*/ 7 w 21"/>
              <a:gd name="T15" fmla="*/ 0 h 6"/>
              <a:gd name="T16" fmla="*/ 8 w 21"/>
              <a:gd name="T17" fmla="*/ 0 h 6"/>
              <a:gd name="T18" fmla="*/ 8 w 21"/>
              <a:gd name="T19" fmla="*/ 0 h 6"/>
              <a:gd name="T20" fmla="*/ 9 w 21"/>
              <a:gd name="T21" fmla="*/ 0 h 6"/>
              <a:gd name="T22" fmla="*/ 10 w 21"/>
              <a:gd name="T23" fmla="*/ 0 h 6"/>
              <a:gd name="T24" fmla="*/ 10 w 21"/>
              <a:gd name="T25" fmla="*/ 0 h 6"/>
              <a:gd name="T26" fmla="*/ 11 w 21"/>
              <a:gd name="T27" fmla="*/ 0 h 6"/>
              <a:gd name="T28" fmla="*/ 12 w 21"/>
              <a:gd name="T29" fmla="*/ 0 h 6"/>
              <a:gd name="T30" fmla="*/ 13 w 21"/>
              <a:gd name="T31" fmla="*/ 0 h 6"/>
              <a:gd name="T32" fmla="*/ 14 w 21"/>
              <a:gd name="T33" fmla="*/ 1 h 6"/>
              <a:gd name="T34" fmla="*/ 15 w 21"/>
              <a:gd name="T35" fmla="*/ 1 h 6"/>
              <a:gd name="T36" fmla="*/ 16 w 21"/>
              <a:gd name="T37" fmla="*/ 1 h 6"/>
              <a:gd name="T38" fmla="*/ 16 w 21"/>
              <a:gd name="T39" fmla="*/ 1 h 6"/>
              <a:gd name="T40" fmla="*/ 18 w 21"/>
              <a:gd name="T41" fmla="*/ 1 h 6"/>
              <a:gd name="T42" fmla="*/ 19 w 21"/>
              <a:gd name="T43" fmla="*/ 2 h 6"/>
              <a:gd name="T44" fmla="*/ 20 w 21"/>
              <a:gd name="T45" fmla="*/ 3 h 6"/>
              <a:gd name="T46" fmla="*/ 21 w 21"/>
              <a:gd name="T47" fmla="*/ 4 h 6"/>
              <a:gd name="T48" fmla="*/ 21 w 21"/>
              <a:gd name="T49" fmla="*/ 5 h 6"/>
              <a:gd name="T50" fmla="*/ 20 w 21"/>
              <a:gd name="T51" fmla="*/ 5 h 6"/>
              <a:gd name="T52" fmla="*/ 19 w 21"/>
              <a:gd name="T53" fmla="*/ 6 h 6"/>
              <a:gd name="T54" fmla="*/ 17 w 21"/>
              <a:gd name="T55" fmla="*/ 6 h 6"/>
              <a:gd name="T56" fmla="*/ 16 w 21"/>
              <a:gd name="T57" fmla="*/ 6 h 6"/>
              <a:gd name="T58" fmla="*/ 15 w 21"/>
              <a:gd name="T59" fmla="*/ 6 h 6"/>
              <a:gd name="T60" fmla="*/ 14 w 21"/>
              <a:gd name="T61" fmla="*/ 6 h 6"/>
              <a:gd name="T62" fmla="*/ 14 w 21"/>
              <a:gd name="T63" fmla="*/ 5 h 6"/>
              <a:gd name="T64" fmla="*/ 13 w 21"/>
              <a:gd name="T65" fmla="*/ 5 h 6"/>
              <a:gd name="T66" fmla="*/ 13 w 21"/>
              <a:gd name="T67" fmla="*/ 6 h 6"/>
              <a:gd name="T68" fmla="*/ 12 w 21"/>
              <a:gd name="T69" fmla="*/ 6 h 6"/>
              <a:gd name="T70" fmla="*/ 11 w 21"/>
              <a:gd name="T71" fmla="*/ 6 h 6"/>
              <a:gd name="T72" fmla="*/ 11 w 21"/>
              <a:gd name="T73" fmla="*/ 5 h 6"/>
              <a:gd name="T74" fmla="*/ 10 w 21"/>
              <a:gd name="T75" fmla="*/ 5 h 6"/>
              <a:gd name="T76" fmla="*/ 9 w 21"/>
              <a:gd name="T77" fmla="*/ 5 h 6"/>
              <a:gd name="T78" fmla="*/ 8 w 21"/>
              <a:gd name="T79" fmla="*/ 5 h 6"/>
              <a:gd name="T80" fmla="*/ 8 w 21"/>
              <a:gd name="T81" fmla="*/ 5 h 6"/>
              <a:gd name="T82" fmla="*/ 8 w 21"/>
              <a:gd name="T83" fmla="*/ 5 h 6"/>
              <a:gd name="T84" fmla="*/ 7 w 21"/>
              <a:gd name="T85" fmla="*/ 5 h 6"/>
              <a:gd name="T86" fmla="*/ 6 w 21"/>
              <a:gd name="T87" fmla="*/ 4 h 6"/>
              <a:gd name="T88" fmla="*/ 6 w 21"/>
              <a:gd name="T89" fmla="*/ 5 h 6"/>
              <a:gd name="T90" fmla="*/ 5 w 21"/>
              <a:gd name="T91" fmla="*/ 5 h 6"/>
              <a:gd name="T92" fmla="*/ 4 w 21"/>
              <a:gd name="T93" fmla="*/ 6 h 6"/>
              <a:gd name="T94" fmla="*/ 2 w 21"/>
              <a:gd name="T95" fmla="*/ 6 h 6"/>
              <a:gd name="T96" fmla="*/ 1 w 21"/>
              <a:gd name="T97" fmla="*/ 5 h 6"/>
              <a:gd name="T98" fmla="*/ 1 w 21"/>
              <a:gd name="T99" fmla="*/ 5 h 6"/>
              <a:gd name="T100" fmla="*/ 0 w 21"/>
              <a:gd name="T101" fmla="*/ 4 h 6"/>
              <a:gd name="T102" fmla="*/ 1 w 21"/>
              <a:gd name="T103" fmla="*/ 3 h 6"/>
              <a:gd name="T104" fmla="*/ 1 w 21"/>
              <a:gd name="T105" fmla="*/ 2 h 6"/>
              <a:gd name="T106" fmla="*/ 2 w 21"/>
              <a:gd name="T107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" h="6">
                <a:moveTo>
                  <a:pt x="3" y="1"/>
                </a:moveTo>
                <a:lnTo>
                  <a:pt x="3" y="1"/>
                </a:lnTo>
                <a:lnTo>
                  <a:pt x="3" y="1"/>
                </a:lnTo>
                <a:lnTo>
                  <a:pt x="3" y="1"/>
                </a:lnTo>
                <a:lnTo>
                  <a:pt x="4" y="1"/>
                </a:lnTo>
                <a:lnTo>
                  <a:pt x="4" y="1"/>
                </a:lnTo>
                <a:lnTo>
                  <a:pt x="4" y="1"/>
                </a:lnTo>
                <a:lnTo>
                  <a:pt x="4" y="1"/>
                </a:lnTo>
                <a:lnTo>
                  <a:pt x="5" y="1"/>
                </a:lnTo>
                <a:lnTo>
                  <a:pt x="5" y="1"/>
                </a:lnTo>
                <a:lnTo>
                  <a:pt x="5" y="1"/>
                </a:lnTo>
                <a:lnTo>
                  <a:pt x="6" y="0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7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8" y="0"/>
                </a:lnTo>
                <a:lnTo>
                  <a:pt x="9" y="0"/>
                </a:lnTo>
                <a:lnTo>
                  <a:pt x="9" y="0"/>
                </a:lnTo>
                <a:lnTo>
                  <a:pt x="9" y="0"/>
                </a:lnTo>
                <a:lnTo>
                  <a:pt x="10" y="0"/>
                </a:lnTo>
                <a:lnTo>
                  <a:pt x="10" y="0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3" y="0"/>
                </a:lnTo>
                <a:lnTo>
                  <a:pt x="14" y="0"/>
                </a:lnTo>
                <a:lnTo>
                  <a:pt x="14" y="1"/>
                </a:lnTo>
                <a:lnTo>
                  <a:pt x="15" y="1"/>
                </a:lnTo>
                <a:lnTo>
                  <a:pt x="15" y="1"/>
                </a:lnTo>
                <a:lnTo>
                  <a:pt x="15" y="1"/>
                </a:lnTo>
                <a:lnTo>
                  <a:pt x="16" y="1"/>
                </a:lnTo>
                <a:lnTo>
                  <a:pt x="16" y="1"/>
                </a:lnTo>
                <a:lnTo>
                  <a:pt x="16" y="1"/>
                </a:lnTo>
                <a:lnTo>
                  <a:pt x="17" y="1"/>
                </a:lnTo>
                <a:lnTo>
                  <a:pt x="18" y="1"/>
                </a:lnTo>
                <a:lnTo>
                  <a:pt x="18" y="2"/>
                </a:lnTo>
                <a:lnTo>
                  <a:pt x="19" y="2"/>
                </a:lnTo>
                <a:lnTo>
                  <a:pt x="20" y="2"/>
                </a:lnTo>
                <a:lnTo>
                  <a:pt x="20" y="3"/>
                </a:lnTo>
                <a:lnTo>
                  <a:pt x="21" y="3"/>
                </a:lnTo>
                <a:lnTo>
                  <a:pt x="21" y="4"/>
                </a:lnTo>
                <a:lnTo>
                  <a:pt x="21" y="4"/>
                </a:lnTo>
                <a:lnTo>
                  <a:pt x="21" y="5"/>
                </a:lnTo>
                <a:lnTo>
                  <a:pt x="20" y="5"/>
                </a:lnTo>
                <a:lnTo>
                  <a:pt x="20" y="5"/>
                </a:lnTo>
                <a:lnTo>
                  <a:pt x="19" y="6"/>
                </a:lnTo>
                <a:lnTo>
                  <a:pt x="19" y="6"/>
                </a:lnTo>
                <a:lnTo>
                  <a:pt x="18" y="6"/>
                </a:lnTo>
                <a:lnTo>
                  <a:pt x="17" y="6"/>
                </a:lnTo>
                <a:lnTo>
                  <a:pt x="16" y="6"/>
                </a:lnTo>
                <a:lnTo>
                  <a:pt x="16" y="6"/>
                </a:lnTo>
                <a:lnTo>
                  <a:pt x="16" y="6"/>
                </a:lnTo>
                <a:lnTo>
                  <a:pt x="15" y="6"/>
                </a:lnTo>
                <a:lnTo>
                  <a:pt x="15" y="6"/>
                </a:lnTo>
                <a:lnTo>
                  <a:pt x="14" y="6"/>
                </a:lnTo>
                <a:lnTo>
                  <a:pt x="14" y="6"/>
                </a:lnTo>
                <a:lnTo>
                  <a:pt x="14" y="5"/>
                </a:lnTo>
                <a:lnTo>
                  <a:pt x="13" y="5"/>
                </a:lnTo>
                <a:lnTo>
                  <a:pt x="13" y="5"/>
                </a:lnTo>
                <a:lnTo>
                  <a:pt x="13" y="5"/>
                </a:lnTo>
                <a:lnTo>
                  <a:pt x="13" y="6"/>
                </a:lnTo>
                <a:lnTo>
                  <a:pt x="12" y="6"/>
                </a:lnTo>
                <a:lnTo>
                  <a:pt x="12" y="6"/>
                </a:lnTo>
                <a:lnTo>
                  <a:pt x="12" y="6"/>
                </a:lnTo>
                <a:lnTo>
                  <a:pt x="11" y="6"/>
                </a:lnTo>
                <a:lnTo>
                  <a:pt x="11" y="6"/>
                </a:lnTo>
                <a:lnTo>
                  <a:pt x="11" y="5"/>
                </a:lnTo>
                <a:lnTo>
                  <a:pt x="10" y="5"/>
                </a:lnTo>
                <a:lnTo>
                  <a:pt x="10" y="5"/>
                </a:lnTo>
                <a:lnTo>
                  <a:pt x="9" y="5"/>
                </a:lnTo>
                <a:lnTo>
                  <a:pt x="9" y="5"/>
                </a:lnTo>
                <a:lnTo>
                  <a:pt x="9" y="5"/>
                </a:lnTo>
                <a:lnTo>
                  <a:pt x="8" y="5"/>
                </a:lnTo>
                <a:lnTo>
                  <a:pt x="8" y="5"/>
                </a:lnTo>
                <a:lnTo>
                  <a:pt x="8" y="5"/>
                </a:lnTo>
                <a:lnTo>
                  <a:pt x="8" y="5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7" y="5"/>
                </a:lnTo>
                <a:lnTo>
                  <a:pt x="6" y="4"/>
                </a:lnTo>
                <a:lnTo>
                  <a:pt x="6" y="4"/>
                </a:lnTo>
                <a:lnTo>
                  <a:pt x="6" y="5"/>
                </a:lnTo>
                <a:lnTo>
                  <a:pt x="5" y="5"/>
                </a:lnTo>
                <a:lnTo>
                  <a:pt x="5" y="5"/>
                </a:lnTo>
                <a:lnTo>
                  <a:pt x="4" y="5"/>
                </a:lnTo>
                <a:lnTo>
                  <a:pt x="4" y="6"/>
                </a:lnTo>
                <a:lnTo>
                  <a:pt x="3" y="6"/>
                </a:lnTo>
                <a:lnTo>
                  <a:pt x="2" y="6"/>
                </a:lnTo>
                <a:lnTo>
                  <a:pt x="2" y="6"/>
                </a:lnTo>
                <a:lnTo>
                  <a:pt x="1" y="5"/>
                </a:lnTo>
                <a:lnTo>
                  <a:pt x="1" y="5"/>
                </a:lnTo>
                <a:lnTo>
                  <a:pt x="1" y="5"/>
                </a:lnTo>
                <a:lnTo>
                  <a:pt x="1" y="5"/>
                </a:lnTo>
                <a:lnTo>
                  <a:pt x="0" y="4"/>
                </a:lnTo>
                <a:lnTo>
                  <a:pt x="0" y="4"/>
                </a:ln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3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20" name="Freeform 1068"/>
          <p:cNvSpPr>
            <a:spLocks/>
          </p:cNvSpPr>
          <p:nvPr/>
        </p:nvSpPr>
        <p:spPr bwMode="auto">
          <a:xfrm>
            <a:off x="4370701" y="5438005"/>
            <a:ext cx="37851" cy="11378"/>
          </a:xfrm>
          <a:custGeom>
            <a:avLst/>
            <a:gdLst>
              <a:gd name="T0" fmla="*/ 12 w 27"/>
              <a:gd name="T1" fmla="*/ 0 h 8"/>
              <a:gd name="T2" fmla="*/ 27 w 27"/>
              <a:gd name="T3" fmla="*/ 5 h 8"/>
              <a:gd name="T4" fmla="*/ 9 w 27"/>
              <a:gd name="T5" fmla="*/ 8 h 8"/>
              <a:gd name="T6" fmla="*/ 0 w 27"/>
              <a:gd name="T7" fmla="*/ 1 h 8"/>
              <a:gd name="T8" fmla="*/ 12 w 27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" h="8">
                <a:moveTo>
                  <a:pt x="12" y="0"/>
                </a:moveTo>
                <a:lnTo>
                  <a:pt x="27" y="5"/>
                </a:lnTo>
                <a:lnTo>
                  <a:pt x="9" y="8"/>
                </a:lnTo>
                <a:lnTo>
                  <a:pt x="0" y="1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21" name="Freeform 1069"/>
          <p:cNvSpPr>
            <a:spLocks/>
          </p:cNvSpPr>
          <p:nvPr/>
        </p:nvSpPr>
        <p:spPr bwMode="auto">
          <a:xfrm>
            <a:off x="4373505" y="5439427"/>
            <a:ext cx="29440" cy="8533"/>
          </a:xfrm>
          <a:custGeom>
            <a:avLst/>
            <a:gdLst>
              <a:gd name="T0" fmla="*/ 10 w 21"/>
              <a:gd name="T1" fmla="*/ 0 h 6"/>
              <a:gd name="T2" fmla="*/ 21 w 21"/>
              <a:gd name="T3" fmla="*/ 4 h 6"/>
              <a:gd name="T4" fmla="*/ 7 w 21"/>
              <a:gd name="T5" fmla="*/ 6 h 6"/>
              <a:gd name="T6" fmla="*/ 0 w 21"/>
              <a:gd name="T7" fmla="*/ 1 h 6"/>
              <a:gd name="T8" fmla="*/ 10 w 21"/>
              <a:gd name="T9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6">
                <a:moveTo>
                  <a:pt x="10" y="0"/>
                </a:moveTo>
                <a:lnTo>
                  <a:pt x="21" y="4"/>
                </a:lnTo>
                <a:lnTo>
                  <a:pt x="7" y="6"/>
                </a:lnTo>
                <a:lnTo>
                  <a:pt x="0" y="1"/>
                </a:lnTo>
                <a:lnTo>
                  <a:pt x="10" y="0"/>
                </a:lnTo>
                <a:close/>
              </a:path>
            </a:pathLst>
          </a:custGeom>
          <a:solidFill>
            <a:srgbClr val="D6F9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22" name="Freeform 1070"/>
          <p:cNvSpPr>
            <a:spLocks/>
          </p:cNvSpPr>
          <p:nvPr/>
        </p:nvSpPr>
        <p:spPr bwMode="auto">
          <a:xfrm>
            <a:off x="4330046" y="5406716"/>
            <a:ext cx="60282" cy="36977"/>
          </a:xfrm>
          <a:custGeom>
            <a:avLst/>
            <a:gdLst>
              <a:gd name="T0" fmla="*/ 3 w 43"/>
              <a:gd name="T1" fmla="*/ 4 h 26"/>
              <a:gd name="T2" fmla="*/ 4 w 43"/>
              <a:gd name="T3" fmla="*/ 3 h 26"/>
              <a:gd name="T4" fmla="*/ 5 w 43"/>
              <a:gd name="T5" fmla="*/ 2 h 26"/>
              <a:gd name="T6" fmla="*/ 7 w 43"/>
              <a:gd name="T7" fmla="*/ 1 h 26"/>
              <a:gd name="T8" fmla="*/ 8 w 43"/>
              <a:gd name="T9" fmla="*/ 1 h 26"/>
              <a:gd name="T10" fmla="*/ 8 w 43"/>
              <a:gd name="T11" fmla="*/ 1 h 26"/>
              <a:gd name="T12" fmla="*/ 10 w 43"/>
              <a:gd name="T13" fmla="*/ 1 h 26"/>
              <a:gd name="T14" fmla="*/ 11 w 43"/>
              <a:gd name="T15" fmla="*/ 0 h 26"/>
              <a:gd name="T16" fmla="*/ 11 w 43"/>
              <a:gd name="T17" fmla="*/ 0 h 26"/>
              <a:gd name="T18" fmla="*/ 12 w 43"/>
              <a:gd name="T19" fmla="*/ 0 h 26"/>
              <a:gd name="T20" fmla="*/ 14 w 43"/>
              <a:gd name="T21" fmla="*/ 0 h 26"/>
              <a:gd name="T22" fmla="*/ 16 w 43"/>
              <a:gd name="T23" fmla="*/ 0 h 26"/>
              <a:gd name="T24" fmla="*/ 18 w 43"/>
              <a:gd name="T25" fmla="*/ 0 h 26"/>
              <a:gd name="T26" fmla="*/ 21 w 43"/>
              <a:gd name="T27" fmla="*/ 0 h 26"/>
              <a:gd name="T28" fmla="*/ 22 w 43"/>
              <a:gd name="T29" fmla="*/ 0 h 26"/>
              <a:gd name="T30" fmla="*/ 23 w 43"/>
              <a:gd name="T31" fmla="*/ 0 h 26"/>
              <a:gd name="T32" fmla="*/ 24 w 43"/>
              <a:gd name="T33" fmla="*/ 0 h 26"/>
              <a:gd name="T34" fmla="*/ 25 w 43"/>
              <a:gd name="T35" fmla="*/ 0 h 26"/>
              <a:gd name="T36" fmla="*/ 26 w 43"/>
              <a:gd name="T37" fmla="*/ 1 h 26"/>
              <a:gd name="T38" fmla="*/ 28 w 43"/>
              <a:gd name="T39" fmla="*/ 1 h 26"/>
              <a:gd name="T40" fmla="*/ 29 w 43"/>
              <a:gd name="T41" fmla="*/ 2 h 26"/>
              <a:gd name="T42" fmla="*/ 30 w 43"/>
              <a:gd name="T43" fmla="*/ 3 h 26"/>
              <a:gd name="T44" fmla="*/ 31 w 43"/>
              <a:gd name="T45" fmla="*/ 3 h 26"/>
              <a:gd name="T46" fmla="*/ 31 w 43"/>
              <a:gd name="T47" fmla="*/ 4 h 26"/>
              <a:gd name="T48" fmla="*/ 32 w 43"/>
              <a:gd name="T49" fmla="*/ 5 h 26"/>
              <a:gd name="T50" fmla="*/ 34 w 43"/>
              <a:gd name="T51" fmla="*/ 8 h 26"/>
              <a:gd name="T52" fmla="*/ 36 w 43"/>
              <a:gd name="T53" fmla="*/ 12 h 26"/>
              <a:gd name="T54" fmla="*/ 38 w 43"/>
              <a:gd name="T55" fmla="*/ 16 h 26"/>
              <a:gd name="T56" fmla="*/ 43 w 43"/>
              <a:gd name="T57" fmla="*/ 23 h 26"/>
              <a:gd name="T58" fmla="*/ 37 w 43"/>
              <a:gd name="T59" fmla="*/ 24 h 26"/>
              <a:gd name="T60" fmla="*/ 37 w 43"/>
              <a:gd name="T61" fmla="*/ 25 h 26"/>
              <a:gd name="T62" fmla="*/ 36 w 43"/>
              <a:gd name="T63" fmla="*/ 26 h 26"/>
              <a:gd name="T64" fmla="*/ 36 w 43"/>
              <a:gd name="T65" fmla="*/ 26 h 26"/>
              <a:gd name="T66" fmla="*/ 35 w 43"/>
              <a:gd name="T67" fmla="*/ 26 h 26"/>
              <a:gd name="T68" fmla="*/ 35 w 43"/>
              <a:gd name="T69" fmla="*/ 24 h 26"/>
              <a:gd name="T70" fmla="*/ 34 w 43"/>
              <a:gd name="T71" fmla="*/ 20 h 26"/>
              <a:gd name="T72" fmla="*/ 33 w 43"/>
              <a:gd name="T73" fmla="*/ 20 h 26"/>
              <a:gd name="T74" fmla="*/ 33 w 43"/>
              <a:gd name="T75" fmla="*/ 18 h 26"/>
              <a:gd name="T76" fmla="*/ 31 w 43"/>
              <a:gd name="T77" fmla="*/ 15 h 26"/>
              <a:gd name="T78" fmla="*/ 28 w 43"/>
              <a:gd name="T79" fmla="*/ 12 h 26"/>
              <a:gd name="T80" fmla="*/ 28 w 43"/>
              <a:gd name="T81" fmla="*/ 20 h 26"/>
              <a:gd name="T82" fmla="*/ 7 w 43"/>
              <a:gd name="T83" fmla="*/ 12 h 26"/>
              <a:gd name="T84" fmla="*/ 6 w 43"/>
              <a:gd name="T85" fmla="*/ 15 h 26"/>
              <a:gd name="T86" fmla="*/ 6 w 43"/>
              <a:gd name="T87" fmla="*/ 22 h 26"/>
              <a:gd name="T88" fmla="*/ 0 w 43"/>
              <a:gd name="T89" fmla="*/ 22 h 26"/>
              <a:gd name="T90" fmla="*/ 0 w 43"/>
              <a:gd name="T91" fmla="*/ 19 h 26"/>
              <a:gd name="T92" fmla="*/ 0 w 43"/>
              <a:gd name="T93" fmla="*/ 14 h 26"/>
              <a:gd name="T94" fmla="*/ 1 w 43"/>
              <a:gd name="T95" fmla="*/ 8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3" h="26">
                <a:moveTo>
                  <a:pt x="2" y="5"/>
                </a:moveTo>
                <a:lnTo>
                  <a:pt x="3" y="4"/>
                </a:lnTo>
                <a:lnTo>
                  <a:pt x="3" y="4"/>
                </a:lnTo>
                <a:lnTo>
                  <a:pt x="4" y="3"/>
                </a:lnTo>
                <a:lnTo>
                  <a:pt x="5" y="2"/>
                </a:lnTo>
                <a:lnTo>
                  <a:pt x="5" y="2"/>
                </a:lnTo>
                <a:lnTo>
                  <a:pt x="6" y="2"/>
                </a:lnTo>
                <a:lnTo>
                  <a:pt x="7" y="1"/>
                </a:lnTo>
                <a:lnTo>
                  <a:pt x="7" y="1"/>
                </a:lnTo>
                <a:lnTo>
                  <a:pt x="8" y="1"/>
                </a:lnTo>
                <a:lnTo>
                  <a:pt x="8" y="1"/>
                </a:lnTo>
                <a:lnTo>
                  <a:pt x="8" y="1"/>
                </a:lnTo>
                <a:lnTo>
                  <a:pt x="9" y="1"/>
                </a:lnTo>
                <a:lnTo>
                  <a:pt x="10" y="1"/>
                </a:lnTo>
                <a:lnTo>
                  <a:pt x="10" y="0"/>
                </a:lnTo>
                <a:lnTo>
                  <a:pt x="11" y="0"/>
                </a:lnTo>
                <a:lnTo>
                  <a:pt x="11" y="0"/>
                </a:lnTo>
                <a:lnTo>
                  <a:pt x="11" y="0"/>
                </a:lnTo>
                <a:lnTo>
                  <a:pt x="12" y="0"/>
                </a:lnTo>
                <a:lnTo>
                  <a:pt x="12" y="0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4" y="0"/>
                </a:lnTo>
                <a:lnTo>
                  <a:pt x="25" y="0"/>
                </a:lnTo>
                <a:lnTo>
                  <a:pt x="26" y="1"/>
                </a:lnTo>
                <a:lnTo>
                  <a:pt x="26" y="1"/>
                </a:lnTo>
                <a:lnTo>
                  <a:pt x="27" y="1"/>
                </a:lnTo>
                <a:lnTo>
                  <a:pt x="28" y="1"/>
                </a:lnTo>
                <a:lnTo>
                  <a:pt x="28" y="1"/>
                </a:lnTo>
                <a:lnTo>
                  <a:pt x="29" y="2"/>
                </a:lnTo>
                <a:lnTo>
                  <a:pt x="29" y="2"/>
                </a:lnTo>
                <a:lnTo>
                  <a:pt x="30" y="3"/>
                </a:lnTo>
                <a:lnTo>
                  <a:pt x="30" y="3"/>
                </a:lnTo>
                <a:lnTo>
                  <a:pt x="31" y="3"/>
                </a:lnTo>
                <a:lnTo>
                  <a:pt x="31" y="4"/>
                </a:lnTo>
                <a:lnTo>
                  <a:pt x="31" y="4"/>
                </a:lnTo>
                <a:lnTo>
                  <a:pt x="31" y="4"/>
                </a:lnTo>
                <a:lnTo>
                  <a:pt x="32" y="5"/>
                </a:lnTo>
                <a:lnTo>
                  <a:pt x="33" y="6"/>
                </a:lnTo>
                <a:lnTo>
                  <a:pt x="34" y="8"/>
                </a:lnTo>
                <a:lnTo>
                  <a:pt x="35" y="10"/>
                </a:lnTo>
                <a:lnTo>
                  <a:pt x="36" y="12"/>
                </a:lnTo>
                <a:lnTo>
                  <a:pt x="37" y="14"/>
                </a:lnTo>
                <a:lnTo>
                  <a:pt x="38" y="16"/>
                </a:lnTo>
                <a:lnTo>
                  <a:pt x="39" y="18"/>
                </a:lnTo>
                <a:lnTo>
                  <a:pt x="43" y="23"/>
                </a:lnTo>
                <a:lnTo>
                  <a:pt x="40" y="26"/>
                </a:lnTo>
                <a:lnTo>
                  <a:pt x="37" y="24"/>
                </a:lnTo>
                <a:lnTo>
                  <a:pt x="37" y="24"/>
                </a:lnTo>
                <a:lnTo>
                  <a:pt x="37" y="25"/>
                </a:lnTo>
                <a:lnTo>
                  <a:pt x="37" y="26"/>
                </a:lnTo>
                <a:lnTo>
                  <a:pt x="36" y="26"/>
                </a:lnTo>
                <a:lnTo>
                  <a:pt x="36" y="26"/>
                </a:lnTo>
                <a:lnTo>
                  <a:pt x="36" y="26"/>
                </a:lnTo>
                <a:lnTo>
                  <a:pt x="36" y="26"/>
                </a:lnTo>
                <a:lnTo>
                  <a:pt x="35" y="26"/>
                </a:lnTo>
                <a:lnTo>
                  <a:pt x="35" y="25"/>
                </a:lnTo>
                <a:lnTo>
                  <a:pt x="35" y="24"/>
                </a:lnTo>
                <a:lnTo>
                  <a:pt x="35" y="22"/>
                </a:lnTo>
                <a:lnTo>
                  <a:pt x="34" y="20"/>
                </a:lnTo>
                <a:lnTo>
                  <a:pt x="34" y="20"/>
                </a:lnTo>
                <a:lnTo>
                  <a:pt x="33" y="20"/>
                </a:lnTo>
                <a:lnTo>
                  <a:pt x="33" y="19"/>
                </a:lnTo>
                <a:lnTo>
                  <a:pt x="33" y="18"/>
                </a:lnTo>
                <a:lnTo>
                  <a:pt x="32" y="17"/>
                </a:lnTo>
                <a:lnTo>
                  <a:pt x="31" y="15"/>
                </a:lnTo>
                <a:lnTo>
                  <a:pt x="30" y="14"/>
                </a:lnTo>
                <a:lnTo>
                  <a:pt x="28" y="12"/>
                </a:lnTo>
                <a:lnTo>
                  <a:pt x="27" y="11"/>
                </a:lnTo>
                <a:lnTo>
                  <a:pt x="28" y="20"/>
                </a:lnTo>
                <a:lnTo>
                  <a:pt x="7" y="22"/>
                </a:lnTo>
                <a:lnTo>
                  <a:pt x="7" y="12"/>
                </a:lnTo>
                <a:lnTo>
                  <a:pt x="6" y="13"/>
                </a:lnTo>
                <a:lnTo>
                  <a:pt x="6" y="15"/>
                </a:lnTo>
                <a:lnTo>
                  <a:pt x="6" y="18"/>
                </a:lnTo>
                <a:lnTo>
                  <a:pt x="6" y="22"/>
                </a:lnTo>
                <a:lnTo>
                  <a:pt x="0" y="22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0" y="16"/>
                </a:lnTo>
                <a:lnTo>
                  <a:pt x="0" y="14"/>
                </a:lnTo>
                <a:lnTo>
                  <a:pt x="0" y="11"/>
                </a:lnTo>
                <a:lnTo>
                  <a:pt x="1" y="8"/>
                </a:lnTo>
                <a:lnTo>
                  <a:pt x="2" y="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23" name="Freeform 1071"/>
          <p:cNvSpPr>
            <a:spLocks/>
          </p:cNvSpPr>
          <p:nvPr/>
        </p:nvSpPr>
        <p:spPr bwMode="auto">
          <a:xfrm>
            <a:off x="4379113" y="5433738"/>
            <a:ext cx="9813" cy="8533"/>
          </a:xfrm>
          <a:custGeom>
            <a:avLst/>
            <a:gdLst>
              <a:gd name="T0" fmla="*/ 0 w 7"/>
              <a:gd name="T1" fmla="*/ 1 h 6"/>
              <a:gd name="T2" fmla="*/ 0 w 7"/>
              <a:gd name="T3" fmla="*/ 2 h 6"/>
              <a:gd name="T4" fmla="*/ 1 w 7"/>
              <a:gd name="T5" fmla="*/ 4 h 6"/>
              <a:gd name="T6" fmla="*/ 1 w 7"/>
              <a:gd name="T7" fmla="*/ 5 h 6"/>
              <a:gd name="T8" fmla="*/ 1 w 7"/>
              <a:gd name="T9" fmla="*/ 6 h 6"/>
              <a:gd name="T10" fmla="*/ 2 w 7"/>
              <a:gd name="T11" fmla="*/ 5 h 6"/>
              <a:gd name="T12" fmla="*/ 2 w 7"/>
              <a:gd name="T13" fmla="*/ 5 h 6"/>
              <a:gd name="T14" fmla="*/ 2 w 7"/>
              <a:gd name="T15" fmla="*/ 4 h 6"/>
              <a:gd name="T16" fmla="*/ 2 w 7"/>
              <a:gd name="T17" fmla="*/ 3 h 6"/>
              <a:gd name="T18" fmla="*/ 5 w 7"/>
              <a:gd name="T19" fmla="*/ 5 h 6"/>
              <a:gd name="T20" fmla="*/ 7 w 7"/>
              <a:gd name="T21" fmla="*/ 4 h 6"/>
              <a:gd name="T22" fmla="*/ 3 w 7"/>
              <a:gd name="T23" fmla="*/ 0 h 6"/>
              <a:gd name="T24" fmla="*/ 0 w 7"/>
              <a:gd name="T25" fmla="*/ 1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" h="6">
                <a:moveTo>
                  <a:pt x="0" y="1"/>
                </a:moveTo>
                <a:lnTo>
                  <a:pt x="0" y="2"/>
                </a:lnTo>
                <a:lnTo>
                  <a:pt x="1" y="4"/>
                </a:lnTo>
                <a:lnTo>
                  <a:pt x="1" y="5"/>
                </a:lnTo>
                <a:lnTo>
                  <a:pt x="1" y="6"/>
                </a:lnTo>
                <a:lnTo>
                  <a:pt x="2" y="5"/>
                </a:lnTo>
                <a:lnTo>
                  <a:pt x="2" y="5"/>
                </a:lnTo>
                <a:lnTo>
                  <a:pt x="2" y="4"/>
                </a:lnTo>
                <a:lnTo>
                  <a:pt x="2" y="3"/>
                </a:lnTo>
                <a:lnTo>
                  <a:pt x="5" y="5"/>
                </a:lnTo>
                <a:lnTo>
                  <a:pt x="7" y="4"/>
                </a:lnTo>
                <a:lnTo>
                  <a:pt x="3" y="0"/>
                </a:lnTo>
                <a:lnTo>
                  <a:pt x="0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24" name="Freeform 1072"/>
          <p:cNvSpPr>
            <a:spLocks/>
          </p:cNvSpPr>
          <p:nvPr/>
        </p:nvSpPr>
        <p:spPr bwMode="auto">
          <a:xfrm>
            <a:off x="4331448" y="5409561"/>
            <a:ext cx="51871" cy="28444"/>
          </a:xfrm>
          <a:custGeom>
            <a:avLst/>
            <a:gdLst>
              <a:gd name="T0" fmla="*/ 27 w 37"/>
              <a:gd name="T1" fmla="*/ 1 h 20"/>
              <a:gd name="T2" fmla="*/ 26 w 37"/>
              <a:gd name="T3" fmla="*/ 0 h 20"/>
              <a:gd name="T4" fmla="*/ 25 w 37"/>
              <a:gd name="T5" fmla="*/ 0 h 20"/>
              <a:gd name="T6" fmla="*/ 24 w 37"/>
              <a:gd name="T7" fmla="*/ 0 h 20"/>
              <a:gd name="T8" fmla="*/ 21 w 37"/>
              <a:gd name="T9" fmla="*/ 0 h 20"/>
              <a:gd name="T10" fmla="*/ 12 w 37"/>
              <a:gd name="T11" fmla="*/ 0 h 20"/>
              <a:gd name="T12" fmla="*/ 8 w 37"/>
              <a:gd name="T13" fmla="*/ 0 h 20"/>
              <a:gd name="T14" fmla="*/ 6 w 37"/>
              <a:gd name="T15" fmla="*/ 0 h 20"/>
              <a:gd name="T16" fmla="*/ 5 w 37"/>
              <a:gd name="T17" fmla="*/ 1 h 20"/>
              <a:gd name="T18" fmla="*/ 3 w 37"/>
              <a:gd name="T19" fmla="*/ 2 h 20"/>
              <a:gd name="T20" fmla="*/ 1 w 37"/>
              <a:gd name="T21" fmla="*/ 5 h 20"/>
              <a:gd name="T22" fmla="*/ 0 w 37"/>
              <a:gd name="T23" fmla="*/ 11 h 20"/>
              <a:gd name="T24" fmla="*/ 0 w 37"/>
              <a:gd name="T25" fmla="*/ 16 h 20"/>
              <a:gd name="T26" fmla="*/ 0 w 37"/>
              <a:gd name="T27" fmla="*/ 19 h 20"/>
              <a:gd name="T28" fmla="*/ 4 w 37"/>
              <a:gd name="T29" fmla="*/ 19 h 20"/>
              <a:gd name="T30" fmla="*/ 4 w 37"/>
              <a:gd name="T31" fmla="*/ 13 h 20"/>
              <a:gd name="T32" fmla="*/ 5 w 37"/>
              <a:gd name="T33" fmla="*/ 9 h 20"/>
              <a:gd name="T34" fmla="*/ 6 w 37"/>
              <a:gd name="T35" fmla="*/ 8 h 20"/>
              <a:gd name="T36" fmla="*/ 7 w 37"/>
              <a:gd name="T37" fmla="*/ 8 h 20"/>
              <a:gd name="T38" fmla="*/ 7 w 37"/>
              <a:gd name="T39" fmla="*/ 19 h 20"/>
              <a:gd name="T40" fmla="*/ 9 w 37"/>
              <a:gd name="T41" fmla="*/ 19 h 20"/>
              <a:gd name="T42" fmla="*/ 12 w 37"/>
              <a:gd name="T43" fmla="*/ 18 h 20"/>
              <a:gd name="T44" fmla="*/ 15 w 37"/>
              <a:gd name="T45" fmla="*/ 18 h 20"/>
              <a:gd name="T46" fmla="*/ 18 w 37"/>
              <a:gd name="T47" fmla="*/ 18 h 20"/>
              <a:gd name="T48" fmla="*/ 21 w 37"/>
              <a:gd name="T49" fmla="*/ 18 h 20"/>
              <a:gd name="T50" fmla="*/ 24 w 37"/>
              <a:gd name="T51" fmla="*/ 17 h 20"/>
              <a:gd name="T52" fmla="*/ 25 w 37"/>
              <a:gd name="T53" fmla="*/ 17 h 20"/>
              <a:gd name="T54" fmla="*/ 25 w 37"/>
              <a:gd name="T55" fmla="*/ 7 h 20"/>
              <a:gd name="T56" fmla="*/ 26 w 37"/>
              <a:gd name="T57" fmla="*/ 8 h 20"/>
              <a:gd name="T58" fmla="*/ 28 w 37"/>
              <a:gd name="T59" fmla="*/ 9 h 20"/>
              <a:gd name="T60" fmla="*/ 31 w 37"/>
              <a:gd name="T61" fmla="*/ 12 h 20"/>
              <a:gd name="T62" fmla="*/ 33 w 37"/>
              <a:gd name="T63" fmla="*/ 17 h 20"/>
              <a:gd name="T64" fmla="*/ 35 w 37"/>
              <a:gd name="T65" fmla="*/ 12 h 20"/>
              <a:gd name="T66" fmla="*/ 32 w 37"/>
              <a:gd name="T67" fmla="*/ 6 h 20"/>
              <a:gd name="T68" fmla="*/ 29 w 37"/>
              <a:gd name="T69" fmla="*/ 3 h 20"/>
              <a:gd name="T70" fmla="*/ 28 w 37"/>
              <a:gd name="T71" fmla="*/ 1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7" h="20">
                <a:moveTo>
                  <a:pt x="28" y="1"/>
                </a:moveTo>
                <a:lnTo>
                  <a:pt x="27" y="1"/>
                </a:lnTo>
                <a:lnTo>
                  <a:pt x="27" y="0"/>
                </a:lnTo>
                <a:lnTo>
                  <a:pt x="26" y="0"/>
                </a:lnTo>
                <a:lnTo>
                  <a:pt x="26" y="0"/>
                </a:lnTo>
                <a:lnTo>
                  <a:pt x="25" y="0"/>
                </a:lnTo>
                <a:lnTo>
                  <a:pt x="25" y="0"/>
                </a:lnTo>
                <a:lnTo>
                  <a:pt x="24" y="0"/>
                </a:lnTo>
                <a:lnTo>
                  <a:pt x="24" y="0"/>
                </a:lnTo>
                <a:lnTo>
                  <a:pt x="21" y="0"/>
                </a:lnTo>
                <a:lnTo>
                  <a:pt x="17" y="9"/>
                </a:lnTo>
                <a:lnTo>
                  <a:pt x="12" y="0"/>
                </a:lnTo>
                <a:lnTo>
                  <a:pt x="9" y="0"/>
                </a:lnTo>
                <a:lnTo>
                  <a:pt x="8" y="0"/>
                </a:lnTo>
                <a:lnTo>
                  <a:pt x="7" y="0"/>
                </a:lnTo>
                <a:lnTo>
                  <a:pt x="6" y="0"/>
                </a:lnTo>
                <a:lnTo>
                  <a:pt x="6" y="1"/>
                </a:lnTo>
                <a:lnTo>
                  <a:pt x="5" y="1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1" y="5"/>
                </a:lnTo>
                <a:lnTo>
                  <a:pt x="0" y="8"/>
                </a:lnTo>
                <a:lnTo>
                  <a:pt x="0" y="11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19"/>
                </a:lnTo>
                <a:lnTo>
                  <a:pt x="0" y="20"/>
                </a:lnTo>
                <a:lnTo>
                  <a:pt x="4" y="19"/>
                </a:lnTo>
                <a:lnTo>
                  <a:pt x="4" y="16"/>
                </a:lnTo>
                <a:lnTo>
                  <a:pt x="4" y="13"/>
                </a:lnTo>
                <a:lnTo>
                  <a:pt x="4" y="11"/>
                </a:lnTo>
                <a:lnTo>
                  <a:pt x="5" y="9"/>
                </a:lnTo>
                <a:lnTo>
                  <a:pt x="6" y="8"/>
                </a:lnTo>
                <a:lnTo>
                  <a:pt x="6" y="8"/>
                </a:lnTo>
                <a:lnTo>
                  <a:pt x="6" y="8"/>
                </a:lnTo>
                <a:lnTo>
                  <a:pt x="7" y="8"/>
                </a:lnTo>
                <a:lnTo>
                  <a:pt x="7" y="19"/>
                </a:lnTo>
                <a:lnTo>
                  <a:pt x="7" y="19"/>
                </a:lnTo>
                <a:lnTo>
                  <a:pt x="8" y="19"/>
                </a:lnTo>
                <a:lnTo>
                  <a:pt x="9" y="19"/>
                </a:lnTo>
                <a:lnTo>
                  <a:pt x="10" y="19"/>
                </a:lnTo>
                <a:lnTo>
                  <a:pt x="12" y="18"/>
                </a:lnTo>
                <a:lnTo>
                  <a:pt x="13" y="18"/>
                </a:lnTo>
                <a:lnTo>
                  <a:pt x="15" y="18"/>
                </a:lnTo>
                <a:lnTo>
                  <a:pt x="16" y="18"/>
                </a:lnTo>
                <a:lnTo>
                  <a:pt x="18" y="18"/>
                </a:lnTo>
                <a:lnTo>
                  <a:pt x="20" y="18"/>
                </a:lnTo>
                <a:lnTo>
                  <a:pt x="21" y="18"/>
                </a:lnTo>
                <a:lnTo>
                  <a:pt x="22" y="18"/>
                </a:lnTo>
                <a:lnTo>
                  <a:pt x="24" y="17"/>
                </a:lnTo>
                <a:lnTo>
                  <a:pt x="25" y="17"/>
                </a:lnTo>
                <a:lnTo>
                  <a:pt x="25" y="17"/>
                </a:lnTo>
                <a:lnTo>
                  <a:pt x="26" y="17"/>
                </a:lnTo>
                <a:lnTo>
                  <a:pt x="25" y="7"/>
                </a:lnTo>
                <a:lnTo>
                  <a:pt x="25" y="7"/>
                </a:lnTo>
                <a:lnTo>
                  <a:pt x="26" y="8"/>
                </a:lnTo>
                <a:lnTo>
                  <a:pt x="27" y="8"/>
                </a:lnTo>
                <a:lnTo>
                  <a:pt x="28" y="9"/>
                </a:lnTo>
                <a:lnTo>
                  <a:pt x="29" y="10"/>
                </a:lnTo>
                <a:lnTo>
                  <a:pt x="31" y="12"/>
                </a:lnTo>
                <a:lnTo>
                  <a:pt x="32" y="14"/>
                </a:lnTo>
                <a:lnTo>
                  <a:pt x="33" y="17"/>
                </a:lnTo>
                <a:lnTo>
                  <a:pt x="37" y="16"/>
                </a:lnTo>
                <a:lnTo>
                  <a:pt x="35" y="12"/>
                </a:lnTo>
                <a:lnTo>
                  <a:pt x="34" y="9"/>
                </a:lnTo>
                <a:lnTo>
                  <a:pt x="32" y="6"/>
                </a:lnTo>
                <a:lnTo>
                  <a:pt x="31" y="4"/>
                </a:lnTo>
                <a:lnTo>
                  <a:pt x="29" y="3"/>
                </a:lnTo>
                <a:lnTo>
                  <a:pt x="28" y="2"/>
                </a:lnTo>
                <a:lnTo>
                  <a:pt x="28" y="1"/>
                </a:lnTo>
                <a:lnTo>
                  <a:pt x="28" y="1"/>
                </a:lnTo>
                <a:close/>
              </a:path>
            </a:pathLst>
          </a:custGeom>
          <a:solidFill>
            <a:srgbClr val="597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25" name="Freeform 1073"/>
          <p:cNvSpPr>
            <a:spLocks/>
          </p:cNvSpPr>
          <p:nvPr/>
        </p:nvSpPr>
        <p:spPr bwMode="auto">
          <a:xfrm>
            <a:off x="4344065" y="5408139"/>
            <a:ext cx="19627" cy="14222"/>
          </a:xfrm>
          <a:custGeom>
            <a:avLst/>
            <a:gdLst>
              <a:gd name="T0" fmla="*/ 2 w 14"/>
              <a:gd name="T1" fmla="*/ 3 h 10"/>
              <a:gd name="T2" fmla="*/ 0 w 14"/>
              <a:gd name="T3" fmla="*/ 2 h 10"/>
              <a:gd name="T4" fmla="*/ 1 w 14"/>
              <a:gd name="T5" fmla="*/ 0 h 10"/>
              <a:gd name="T6" fmla="*/ 2 w 14"/>
              <a:gd name="T7" fmla="*/ 0 h 10"/>
              <a:gd name="T8" fmla="*/ 1 w 14"/>
              <a:gd name="T9" fmla="*/ 2 h 10"/>
              <a:gd name="T10" fmla="*/ 3 w 14"/>
              <a:gd name="T11" fmla="*/ 3 h 10"/>
              <a:gd name="T12" fmla="*/ 3 w 14"/>
              <a:gd name="T13" fmla="*/ 3 h 10"/>
              <a:gd name="T14" fmla="*/ 2 w 14"/>
              <a:gd name="T15" fmla="*/ 4 h 10"/>
              <a:gd name="T16" fmla="*/ 2 w 14"/>
              <a:gd name="T17" fmla="*/ 4 h 10"/>
              <a:gd name="T18" fmla="*/ 2 w 14"/>
              <a:gd name="T19" fmla="*/ 4 h 10"/>
              <a:gd name="T20" fmla="*/ 8 w 14"/>
              <a:gd name="T21" fmla="*/ 9 h 10"/>
              <a:gd name="T22" fmla="*/ 13 w 14"/>
              <a:gd name="T23" fmla="*/ 4 h 10"/>
              <a:gd name="T24" fmla="*/ 12 w 14"/>
              <a:gd name="T25" fmla="*/ 3 h 10"/>
              <a:gd name="T26" fmla="*/ 13 w 14"/>
              <a:gd name="T27" fmla="*/ 2 h 10"/>
              <a:gd name="T28" fmla="*/ 12 w 14"/>
              <a:gd name="T29" fmla="*/ 0 h 10"/>
              <a:gd name="T30" fmla="*/ 13 w 14"/>
              <a:gd name="T31" fmla="*/ 0 h 10"/>
              <a:gd name="T32" fmla="*/ 14 w 14"/>
              <a:gd name="T33" fmla="*/ 2 h 10"/>
              <a:gd name="T34" fmla="*/ 13 w 14"/>
              <a:gd name="T35" fmla="*/ 3 h 10"/>
              <a:gd name="T36" fmla="*/ 14 w 14"/>
              <a:gd name="T37" fmla="*/ 5 h 10"/>
              <a:gd name="T38" fmla="*/ 8 w 14"/>
              <a:gd name="T39" fmla="*/ 10 h 10"/>
              <a:gd name="T40" fmla="*/ 0 w 14"/>
              <a:gd name="T41" fmla="*/ 5 h 10"/>
              <a:gd name="T42" fmla="*/ 2 w 14"/>
              <a:gd name="T43" fmla="*/ 3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4" h="10">
                <a:moveTo>
                  <a:pt x="2" y="3"/>
                </a:moveTo>
                <a:lnTo>
                  <a:pt x="0" y="2"/>
                </a:lnTo>
                <a:lnTo>
                  <a:pt x="1" y="0"/>
                </a:lnTo>
                <a:lnTo>
                  <a:pt x="2" y="0"/>
                </a:lnTo>
                <a:lnTo>
                  <a:pt x="1" y="2"/>
                </a:lnTo>
                <a:lnTo>
                  <a:pt x="3" y="3"/>
                </a:lnTo>
                <a:lnTo>
                  <a:pt x="3" y="3"/>
                </a:lnTo>
                <a:lnTo>
                  <a:pt x="2" y="4"/>
                </a:lnTo>
                <a:lnTo>
                  <a:pt x="2" y="4"/>
                </a:lnTo>
                <a:lnTo>
                  <a:pt x="2" y="4"/>
                </a:lnTo>
                <a:lnTo>
                  <a:pt x="8" y="9"/>
                </a:lnTo>
                <a:lnTo>
                  <a:pt x="13" y="4"/>
                </a:lnTo>
                <a:lnTo>
                  <a:pt x="12" y="3"/>
                </a:lnTo>
                <a:lnTo>
                  <a:pt x="13" y="2"/>
                </a:lnTo>
                <a:lnTo>
                  <a:pt x="12" y="0"/>
                </a:lnTo>
                <a:lnTo>
                  <a:pt x="13" y="0"/>
                </a:lnTo>
                <a:lnTo>
                  <a:pt x="14" y="2"/>
                </a:lnTo>
                <a:lnTo>
                  <a:pt x="13" y="3"/>
                </a:lnTo>
                <a:lnTo>
                  <a:pt x="14" y="5"/>
                </a:lnTo>
                <a:lnTo>
                  <a:pt x="8" y="10"/>
                </a:lnTo>
                <a:lnTo>
                  <a:pt x="0" y="5"/>
                </a:lnTo>
                <a:lnTo>
                  <a:pt x="2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26" name="Freeform 1074"/>
          <p:cNvSpPr>
            <a:spLocks/>
          </p:cNvSpPr>
          <p:nvPr/>
        </p:nvSpPr>
        <p:spPr bwMode="auto">
          <a:xfrm>
            <a:off x="4349673" y="5408139"/>
            <a:ext cx="9813" cy="11378"/>
          </a:xfrm>
          <a:custGeom>
            <a:avLst/>
            <a:gdLst>
              <a:gd name="T0" fmla="*/ 7 w 7"/>
              <a:gd name="T1" fmla="*/ 0 h 8"/>
              <a:gd name="T2" fmla="*/ 0 w 7"/>
              <a:gd name="T3" fmla="*/ 0 h 8"/>
              <a:gd name="T4" fmla="*/ 4 w 7"/>
              <a:gd name="T5" fmla="*/ 8 h 8"/>
              <a:gd name="T6" fmla="*/ 7 w 7"/>
              <a:gd name="T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8">
                <a:moveTo>
                  <a:pt x="7" y="0"/>
                </a:moveTo>
                <a:lnTo>
                  <a:pt x="0" y="0"/>
                </a:lnTo>
                <a:lnTo>
                  <a:pt x="4" y="8"/>
                </a:lnTo>
                <a:lnTo>
                  <a:pt x="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27" name="Freeform 1075"/>
          <p:cNvSpPr>
            <a:spLocks/>
          </p:cNvSpPr>
          <p:nvPr/>
        </p:nvSpPr>
        <p:spPr bwMode="auto">
          <a:xfrm>
            <a:off x="4352477" y="5408139"/>
            <a:ext cx="4206" cy="12800"/>
          </a:xfrm>
          <a:custGeom>
            <a:avLst/>
            <a:gdLst>
              <a:gd name="T0" fmla="*/ 2 w 3"/>
              <a:gd name="T1" fmla="*/ 9 h 9"/>
              <a:gd name="T2" fmla="*/ 0 w 3"/>
              <a:gd name="T3" fmla="*/ 5 h 9"/>
              <a:gd name="T4" fmla="*/ 1 w 3"/>
              <a:gd name="T5" fmla="*/ 2 h 9"/>
              <a:gd name="T6" fmla="*/ 1 w 3"/>
              <a:gd name="T7" fmla="*/ 2 h 9"/>
              <a:gd name="T8" fmla="*/ 0 w 3"/>
              <a:gd name="T9" fmla="*/ 1 h 9"/>
              <a:gd name="T10" fmla="*/ 0 w 3"/>
              <a:gd name="T11" fmla="*/ 1 h 9"/>
              <a:gd name="T12" fmla="*/ 0 w 3"/>
              <a:gd name="T13" fmla="*/ 1 h 9"/>
              <a:gd name="T14" fmla="*/ 0 w 3"/>
              <a:gd name="T15" fmla="*/ 0 h 9"/>
              <a:gd name="T16" fmla="*/ 1 w 3"/>
              <a:gd name="T17" fmla="*/ 0 h 9"/>
              <a:gd name="T18" fmla="*/ 1 w 3"/>
              <a:gd name="T19" fmla="*/ 0 h 9"/>
              <a:gd name="T20" fmla="*/ 1 w 3"/>
              <a:gd name="T21" fmla="*/ 0 h 9"/>
              <a:gd name="T22" fmla="*/ 2 w 3"/>
              <a:gd name="T23" fmla="*/ 0 h 9"/>
              <a:gd name="T24" fmla="*/ 2 w 3"/>
              <a:gd name="T25" fmla="*/ 0 h 9"/>
              <a:gd name="T26" fmla="*/ 2 w 3"/>
              <a:gd name="T27" fmla="*/ 0 h 9"/>
              <a:gd name="T28" fmla="*/ 2 w 3"/>
              <a:gd name="T29" fmla="*/ 1 h 9"/>
              <a:gd name="T30" fmla="*/ 2 w 3"/>
              <a:gd name="T31" fmla="*/ 1 h 9"/>
              <a:gd name="T32" fmla="*/ 2 w 3"/>
              <a:gd name="T33" fmla="*/ 1 h 9"/>
              <a:gd name="T34" fmla="*/ 2 w 3"/>
              <a:gd name="T35" fmla="*/ 2 h 9"/>
              <a:gd name="T36" fmla="*/ 2 w 3"/>
              <a:gd name="T37" fmla="*/ 2 h 9"/>
              <a:gd name="T38" fmla="*/ 3 w 3"/>
              <a:gd name="T39" fmla="*/ 5 h 9"/>
              <a:gd name="T40" fmla="*/ 2 w 3"/>
              <a:gd name="T41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" h="9">
                <a:moveTo>
                  <a:pt x="2" y="9"/>
                </a:moveTo>
                <a:lnTo>
                  <a:pt x="0" y="5"/>
                </a:lnTo>
                <a:lnTo>
                  <a:pt x="1" y="2"/>
                </a:lnTo>
                <a:lnTo>
                  <a:pt x="1" y="2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2"/>
                </a:lnTo>
                <a:lnTo>
                  <a:pt x="2" y="2"/>
                </a:lnTo>
                <a:lnTo>
                  <a:pt x="3" y="5"/>
                </a:lnTo>
                <a:lnTo>
                  <a:pt x="2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28" name="Freeform 1076"/>
          <p:cNvSpPr>
            <a:spLocks/>
          </p:cNvSpPr>
          <p:nvPr/>
        </p:nvSpPr>
        <p:spPr bwMode="auto">
          <a:xfrm>
            <a:off x="4353878" y="5425205"/>
            <a:ext cx="2804" cy="2844"/>
          </a:xfrm>
          <a:custGeom>
            <a:avLst/>
            <a:gdLst>
              <a:gd name="T0" fmla="*/ 1 w 2"/>
              <a:gd name="T1" fmla="*/ 2 h 2"/>
              <a:gd name="T2" fmla="*/ 1 w 2"/>
              <a:gd name="T3" fmla="*/ 1 h 2"/>
              <a:gd name="T4" fmla="*/ 2 w 2"/>
              <a:gd name="T5" fmla="*/ 1 h 2"/>
              <a:gd name="T6" fmla="*/ 2 w 2"/>
              <a:gd name="T7" fmla="*/ 1 h 2"/>
              <a:gd name="T8" fmla="*/ 2 w 2"/>
              <a:gd name="T9" fmla="*/ 1 h 2"/>
              <a:gd name="T10" fmla="*/ 2 w 2"/>
              <a:gd name="T11" fmla="*/ 0 h 2"/>
              <a:gd name="T12" fmla="*/ 2 w 2"/>
              <a:gd name="T13" fmla="*/ 0 h 2"/>
              <a:gd name="T14" fmla="*/ 1 w 2"/>
              <a:gd name="T15" fmla="*/ 0 h 2"/>
              <a:gd name="T16" fmla="*/ 1 w 2"/>
              <a:gd name="T17" fmla="*/ 0 h 2"/>
              <a:gd name="T18" fmla="*/ 1 w 2"/>
              <a:gd name="T19" fmla="*/ 0 h 2"/>
              <a:gd name="T20" fmla="*/ 0 w 2"/>
              <a:gd name="T21" fmla="*/ 0 h 2"/>
              <a:gd name="T22" fmla="*/ 0 w 2"/>
              <a:gd name="T23" fmla="*/ 0 h 2"/>
              <a:gd name="T24" fmla="*/ 0 w 2"/>
              <a:gd name="T25" fmla="*/ 1 h 2"/>
              <a:gd name="T26" fmla="*/ 0 w 2"/>
              <a:gd name="T27" fmla="*/ 1 h 2"/>
              <a:gd name="T28" fmla="*/ 0 w 2"/>
              <a:gd name="T29" fmla="*/ 1 h 2"/>
              <a:gd name="T30" fmla="*/ 1 w 2"/>
              <a:gd name="T31" fmla="*/ 1 h 2"/>
              <a:gd name="T32" fmla="*/ 1 w 2"/>
              <a:gd name="T3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" h="2">
                <a:moveTo>
                  <a:pt x="1" y="2"/>
                </a:moveTo>
                <a:lnTo>
                  <a:pt x="1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1" y="1"/>
                </a:lnTo>
                <a:lnTo>
                  <a:pt x="1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29" name="Freeform 1077"/>
          <p:cNvSpPr>
            <a:spLocks/>
          </p:cNvSpPr>
          <p:nvPr/>
        </p:nvSpPr>
        <p:spPr bwMode="auto">
          <a:xfrm>
            <a:off x="4353878" y="5429472"/>
            <a:ext cx="2804" cy="2844"/>
          </a:xfrm>
          <a:custGeom>
            <a:avLst/>
            <a:gdLst>
              <a:gd name="T0" fmla="*/ 1 w 2"/>
              <a:gd name="T1" fmla="*/ 2 h 2"/>
              <a:gd name="T2" fmla="*/ 1 w 2"/>
              <a:gd name="T3" fmla="*/ 2 h 2"/>
              <a:gd name="T4" fmla="*/ 2 w 2"/>
              <a:gd name="T5" fmla="*/ 2 h 2"/>
              <a:gd name="T6" fmla="*/ 2 w 2"/>
              <a:gd name="T7" fmla="*/ 1 h 2"/>
              <a:gd name="T8" fmla="*/ 2 w 2"/>
              <a:gd name="T9" fmla="*/ 1 h 2"/>
              <a:gd name="T10" fmla="*/ 2 w 2"/>
              <a:gd name="T11" fmla="*/ 1 h 2"/>
              <a:gd name="T12" fmla="*/ 2 w 2"/>
              <a:gd name="T13" fmla="*/ 0 h 2"/>
              <a:gd name="T14" fmla="*/ 1 w 2"/>
              <a:gd name="T15" fmla="*/ 0 h 2"/>
              <a:gd name="T16" fmla="*/ 1 w 2"/>
              <a:gd name="T17" fmla="*/ 0 h 2"/>
              <a:gd name="T18" fmla="*/ 1 w 2"/>
              <a:gd name="T19" fmla="*/ 0 h 2"/>
              <a:gd name="T20" fmla="*/ 0 w 2"/>
              <a:gd name="T21" fmla="*/ 0 h 2"/>
              <a:gd name="T22" fmla="*/ 0 w 2"/>
              <a:gd name="T23" fmla="*/ 1 h 2"/>
              <a:gd name="T24" fmla="*/ 0 w 2"/>
              <a:gd name="T25" fmla="*/ 1 h 2"/>
              <a:gd name="T26" fmla="*/ 0 w 2"/>
              <a:gd name="T27" fmla="*/ 1 h 2"/>
              <a:gd name="T28" fmla="*/ 0 w 2"/>
              <a:gd name="T29" fmla="*/ 2 h 2"/>
              <a:gd name="T30" fmla="*/ 1 w 2"/>
              <a:gd name="T31" fmla="*/ 2 h 2"/>
              <a:gd name="T32" fmla="*/ 1 w 2"/>
              <a:gd name="T3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" h="2">
                <a:moveTo>
                  <a:pt x="1" y="2"/>
                </a:move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30" name="Freeform 1078"/>
          <p:cNvSpPr>
            <a:spLocks/>
          </p:cNvSpPr>
          <p:nvPr/>
        </p:nvSpPr>
        <p:spPr bwMode="auto">
          <a:xfrm>
            <a:off x="4356682" y="5382539"/>
            <a:ext cx="8411" cy="9955"/>
          </a:xfrm>
          <a:custGeom>
            <a:avLst/>
            <a:gdLst>
              <a:gd name="T0" fmla="*/ 4 w 6"/>
              <a:gd name="T1" fmla="*/ 6 h 7"/>
              <a:gd name="T2" fmla="*/ 2 w 6"/>
              <a:gd name="T3" fmla="*/ 2 h 7"/>
              <a:gd name="T4" fmla="*/ 2 w 6"/>
              <a:gd name="T5" fmla="*/ 0 h 7"/>
              <a:gd name="T6" fmla="*/ 6 w 6"/>
              <a:gd name="T7" fmla="*/ 7 h 7"/>
              <a:gd name="T8" fmla="*/ 0 w 6"/>
              <a:gd name="T9" fmla="*/ 7 h 7"/>
              <a:gd name="T10" fmla="*/ 0 w 6"/>
              <a:gd name="T11" fmla="*/ 6 h 7"/>
              <a:gd name="T12" fmla="*/ 4 w 6"/>
              <a:gd name="T13" fmla="*/ 6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7">
                <a:moveTo>
                  <a:pt x="4" y="6"/>
                </a:moveTo>
                <a:lnTo>
                  <a:pt x="2" y="2"/>
                </a:lnTo>
                <a:lnTo>
                  <a:pt x="2" y="0"/>
                </a:lnTo>
                <a:lnTo>
                  <a:pt x="6" y="7"/>
                </a:lnTo>
                <a:lnTo>
                  <a:pt x="0" y="7"/>
                </a:lnTo>
                <a:lnTo>
                  <a:pt x="0" y="6"/>
                </a:lnTo>
                <a:lnTo>
                  <a:pt x="4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31" name="Freeform 1079"/>
          <p:cNvSpPr>
            <a:spLocks/>
          </p:cNvSpPr>
          <p:nvPr/>
        </p:nvSpPr>
        <p:spPr bwMode="auto">
          <a:xfrm>
            <a:off x="4363692" y="5382539"/>
            <a:ext cx="2804" cy="4267"/>
          </a:xfrm>
          <a:custGeom>
            <a:avLst/>
            <a:gdLst>
              <a:gd name="T0" fmla="*/ 0 w 2"/>
              <a:gd name="T1" fmla="*/ 3 h 3"/>
              <a:gd name="T2" fmla="*/ 0 w 2"/>
              <a:gd name="T3" fmla="*/ 3 h 3"/>
              <a:gd name="T4" fmla="*/ 0 w 2"/>
              <a:gd name="T5" fmla="*/ 3 h 3"/>
              <a:gd name="T6" fmla="*/ 0 w 2"/>
              <a:gd name="T7" fmla="*/ 2 h 3"/>
              <a:gd name="T8" fmla="*/ 0 w 2"/>
              <a:gd name="T9" fmla="*/ 2 h 3"/>
              <a:gd name="T10" fmla="*/ 0 w 2"/>
              <a:gd name="T11" fmla="*/ 1 h 3"/>
              <a:gd name="T12" fmla="*/ 0 w 2"/>
              <a:gd name="T13" fmla="*/ 1 h 3"/>
              <a:gd name="T14" fmla="*/ 1 w 2"/>
              <a:gd name="T15" fmla="*/ 0 h 3"/>
              <a:gd name="T16" fmla="*/ 1 w 2"/>
              <a:gd name="T17" fmla="*/ 0 h 3"/>
              <a:gd name="T18" fmla="*/ 1 w 2"/>
              <a:gd name="T19" fmla="*/ 1 h 3"/>
              <a:gd name="T20" fmla="*/ 2 w 2"/>
              <a:gd name="T21" fmla="*/ 1 h 3"/>
              <a:gd name="T22" fmla="*/ 1 w 2"/>
              <a:gd name="T23" fmla="*/ 2 h 3"/>
              <a:gd name="T24" fmla="*/ 1 w 2"/>
              <a:gd name="T25" fmla="*/ 2 h 3"/>
              <a:gd name="T26" fmla="*/ 1 w 2"/>
              <a:gd name="T27" fmla="*/ 3 h 3"/>
              <a:gd name="T28" fmla="*/ 1 w 2"/>
              <a:gd name="T29" fmla="*/ 3 h 3"/>
              <a:gd name="T30" fmla="*/ 0 w 2"/>
              <a:gd name="T31" fmla="*/ 3 h 3"/>
              <a:gd name="T32" fmla="*/ 0 w 2"/>
              <a:gd name="T33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1"/>
                </a:lnTo>
                <a:lnTo>
                  <a:pt x="0" y="1"/>
                </a:lnTo>
                <a:lnTo>
                  <a:pt x="1" y="0"/>
                </a:lnTo>
                <a:lnTo>
                  <a:pt x="1" y="0"/>
                </a:lnTo>
                <a:lnTo>
                  <a:pt x="1" y="1"/>
                </a:lnTo>
                <a:lnTo>
                  <a:pt x="2" y="1"/>
                </a:lnTo>
                <a:lnTo>
                  <a:pt x="1" y="2"/>
                </a:lnTo>
                <a:lnTo>
                  <a:pt x="1" y="2"/>
                </a:lnTo>
                <a:lnTo>
                  <a:pt x="1" y="3"/>
                </a:lnTo>
                <a:lnTo>
                  <a:pt x="1" y="3"/>
                </a:lnTo>
                <a:lnTo>
                  <a:pt x="0" y="3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32" name="Freeform 1080"/>
          <p:cNvSpPr>
            <a:spLocks/>
          </p:cNvSpPr>
          <p:nvPr/>
        </p:nvSpPr>
        <p:spPr bwMode="auto">
          <a:xfrm>
            <a:off x="4355280" y="5381117"/>
            <a:ext cx="2804" cy="4267"/>
          </a:xfrm>
          <a:custGeom>
            <a:avLst/>
            <a:gdLst>
              <a:gd name="T0" fmla="*/ 0 w 2"/>
              <a:gd name="T1" fmla="*/ 3 h 3"/>
              <a:gd name="T2" fmla="*/ 0 w 2"/>
              <a:gd name="T3" fmla="*/ 3 h 3"/>
              <a:gd name="T4" fmla="*/ 0 w 2"/>
              <a:gd name="T5" fmla="*/ 3 h 3"/>
              <a:gd name="T6" fmla="*/ 0 w 2"/>
              <a:gd name="T7" fmla="*/ 2 h 3"/>
              <a:gd name="T8" fmla="*/ 0 w 2"/>
              <a:gd name="T9" fmla="*/ 2 h 3"/>
              <a:gd name="T10" fmla="*/ 0 w 2"/>
              <a:gd name="T11" fmla="*/ 1 h 3"/>
              <a:gd name="T12" fmla="*/ 1 w 2"/>
              <a:gd name="T13" fmla="*/ 1 h 3"/>
              <a:gd name="T14" fmla="*/ 1 w 2"/>
              <a:gd name="T15" fmla="*/ 0 h 3"/>
              <a:gd name="T16" fmla="*/ 1 w 2"/>
              <a:gd name="T17" fmla="*/ 0 h 3"/>
              <a:gd name="T18" fmla="*/ 2 w 2"/>
              <a:gd name="T19" fmla="*/ 1 h 3"/>
              <a:gd name="T20" fmla="*/ 2 w 2"/>
              <a:gd name="T21" fmla="*/ 1 h 3"/>
              <a:gd name="T22" fmla="*/ 2 w 2"/>
              <a:gd name="T23" fmla="*/ 2 h 3"/>
              <a:gd name="T24" fmla="*/ 2 w 2"/>
              <a:gd name="T25" fmla="*/ 2 h 3"/>
              <a:gd name="T26" fmla="*/ 1 w 2"/>
              <a:gd name="T27" fmla="*/ 3 h 3"/>
              <a:gd name="T28" fmla="*/ 1 w 2"/>
              <a:gd name="T29" fmla="*/ 3 h 3"/>
              <a:gd name="T30" fmla="*/ 1 w 2"/>
              <a:gd name="T31" fmla="*/ 3 h 3"/>
              <a:gd name="T32" fmla="*/ 0 w 2"/>
              <a:gd name="T33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" h="3">
                <a:moveTo>
                  <a:pt x="0" y="3"/>
                </a:moveTo>
                <a:lnTo>
                  <a:pt x="0" y="3"/>
                </a:lnTo>
                <a:lnTo>
                  <a:pt x="0" y="3"/>
                </a:lnTo>
                <a:lnTo>
                  <a:pt x="0" y="2"/>
                </a:lnTo>
                <a:lnTo>
                  <a:pt x="0" y="2"/>
                </a:lnTo>
                <a:lnTo>
                  <a:pt x="0" y="1"/>
                </a:ln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2" y="1"/>
                </a:lnTo>
                <a:lnTo>
                  <a:pt x="2" y="1"/>
                </a:lnTo>
                <a:lnTo>
                  <a:pt x="2" y="2"/>
                </a:lnTo>
                <a:lnTo>
                  <a:pt x="2" y="2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33" name="Freeform 1081"/>
          <p:cNvSpPr>
            <a:spLocks/>
          </p:cNvSpPr>
          <p:nvPr/>
        </p:nvSpPr>
        <p:spPr bwMode="auto">
          <a:xfrm>
            <a:off x="4433787" y="5382539"/>
            <a:ext cx="7010" cy="9955"/>
          </a:xfrm>
          <a:custGeom>
            <a:avLst/>
            <a:gdLst>
              <a:gd name="T0" fmla="*/ 1 w 5"/>
              <a:gd name="T1" fmla="*/ 6 h 7"/>
              <a:gd name="T2" fmla="*/ 3 w 5"/>
              <a:gd name="T3" fmla="*/ 2 h 7"/>
              <a:gd name="T4" fmla="*/ 3 w 5"/>
              <a:gd name="T5" fmla="*/ 0 h 7"/>
              <a:gd name="T6" fmla="*/ 0 w 5"/>
              <a:gd name="T7" fmla="*/ 7 h 7"/>
              <a:gd name="T8" fmla="*/ 5 w 5"/>
              <a:gd name="T9" fmla="*/ 7 h 7"/>
              <a:gd name="T10" fmla="*/ 5 w 5"/>
              <a:gd name="T11" fmla="*/ 6 h 7"/>
              <a:gd name="T12" fmla="*/ 1 w 5"/>
              <a:gd name="T13" fmla="*/ 6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7">
                <a:moveTo>
                  <a:pt x="1" y="6"/>
                </a:moveTo>
                <a:lnTo>
                  <a:pt x="3" y="2"/>
                </a:lnTo>
                <a:lnTo>
                  <a:pt x="3" y="0"/>
                </a:lnTo>
                <a:lnTo>
                  <a:pt x="0" y="7"/>
                </a:lnTo>
                <a:lnTo>
                  <a:pt x="5" y="7"/>
                </a:lnTo>
                <a:lnTo>
                  <a:pt x="5" y="6"/>
                </a:lnTo>
                <a:lnTo>
                  <a:pt x="1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34" name="Freeform 1082"/>
          <p:cNvSpPr>
            <a:spLocks/>
          </p:cNvSpPr>
          <p:nvPr/>
        </p:nvSpPr>
        <p:spPr bwMode="auto">
          <a:xfrm>
            <a:off x="4432385" y="5382539"/>
            <a:ext cx="2804" cy="4267"/>
          </a:xfrm>
          <a:custGeom>
            <a:avLst/>
            <a:gdLst>
              <a:gd name="T0" fmla="*/ 1 w 2"/>
              <a:gd name="T1" fmla="*/ 3 h 3"/>
              <a:gd name="T2" fmla="*/ 1 w 2"/>
              <a:gd name="T3" fmla="*/ 3 h 3"/>
              <a:gd name="T4" fmla="*/ 1 w 2"/>
              <a:gd name="T5" fmla="*/ 2 h 3"/>
              <a:gd name="T6" fmla="*/ 2 w 2"/>
              <a:gd name="T7" fmla="*/ 2 h 3"/>
              <a:gd name="T8" fmla="*/ 2 w 2"/>
              <a:gd name="T9" fmla="*/ 1 h 3"/>
              <a:gd name="T10" fmla="*/ 2 w 2"/>
              <a:gd name="T11" fmla="*/ 1 h 3"/>
              <a:gd name="T12" fmla="*/ 2 w 2"/>
              <a:gd name="T13" fmla="*/ 0 h 3"/>
              <a:gd name="T14" fmla="*/ 1 w 2"/>
              <a:gd name="T15" fmla="*/ 0 h 3"/>
              <a:gd name="T16" fmla="*/ 1 w 2"/>
              <a:gd name="T17" fmla="*/ 0 h 3"/>
              <a:gd name="T18" fmla="*/ 1 w 2"/>
              <a:gd name="T19" fmla="*/ 0 h 3"/>
              <a:gd name="T20" fmla="*/ 0 w 2"/>
              <a:gd name="T21" fmla="*/ 0 h 3"/>
              <a:gd name="T22" fmla="*/ 0 w 2"/>
              <a:gd name="T23" fmla="*/ 1 h 3"/>
              <a:gd name="T24" fmla="*/ 0 w 2"/>
              <a:gd name="T25" fmla="*/ 1 h 3"/>
              <a:gd name="T26" fmla="*/ 0 w 2"/>
              <a:gd name="T27" fmla="*/ 2 h 3"/>
              <a:gd name="T28" fmla="*/ 0 w 2"/>
              <a:gd name="T29" fmla="*/ 2 h 3"/>
              <a:gd name="T30" fmla="*/ 0 w 2"/>
              <a:gd name="T31" fmla="*/ 3 h 3"/>
              <a:gd name="T32" fmla="*/ 1 w 2"/>
              <a:gd name="T33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" h="3">
                <a:moveTo>
                  <a:pt x="1" y="3"/>
                </a:moveTo>
                <a:lnTo>
                  <a:pt x="1" y="3"/>
                </a:ln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lnTo>
                  <a:pt x="0" y="2"/>
                </a:lnTo>
                <a:lnTo>
                  <a:pt x="0" y="2"/>
                </a:lnTo>
                <a:lnTo>
                  <a:pt x="0" y="3"/>
                </a:lnTo>
                <a:lnTo>
                  <a:pt x="1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35" name="Freeform 1083"/>
          <p:cNvSpPr>
            <a:spLocks/>
          </p:cNvSpPr>
          <p:nvPr/>
        </p:nvSpPr>
        <p:spPr bwMode="auto">
          <a:xfrm>
            <a:off x="4440797" y="5382539"/>
            <a:ext cx="2804" cy="4267"/>
          </a:xfrm>
          <a:custGeom>
            <a:avLst/>
            <a:gdLst>
              <a:gd name="T0" fmla="*/ 1 w 2"/>
              <a:gd name="T1" fmla="*/ 3 h 3"/>
              <a:gd name="T2" fmla="*/ 1 w 2"/>
              <a:gd name="T3" fmla="*/ 3 h 3"/>
              <a:gd name="T4" fmla="*/ 2 w 2"/>
              <a:gd name="T5" fmla="*/ 3 h 3"/>
              <a:gd name="T6" fmla="*/ 2 w 2"/>
              <a:gd name="T7" fmla="*/ 2 h 3"/>
              <a:gd name="T8" fmla="*/ 2 w 2"/>
              <a:gd name="T9" fmla="*/ 2 h 3"/>
              <a:gd name="T10" fmla="*/ 2 w 2"/>
              <a:gd name="T11" fmla="*/ 1 h 3"/>
              <a:gd name="T12" fmla="*/ 2 w 2"/>
              <a:gd name="T13" fmla="*/ 0 h 3"/>
              <a:gd name="T14" fmla="*/ 2 w 2"/>
              <a:gd name="T15" fmla="*/ 0 h 3"/>
              <a:gd name="T16" fmla="*/ 2 w 2"/>
              <a:gd name="T17" fmla="*/ 0 h 3"/>
              <a:gd name="T18" fmla="*/ 1 w 2"/>
              <a:gd name="T19" fmla="*/ 0 h 3"/>
              <a:gd name="T20" fmla="*/ 1 w 2"/>
              <a:gd name="T21" fmla="*/ 0 h 3"/>
              <a:gd name="T22" fmla="*/ 1 w 2"/>
              <a:gd name="T23" fmla="*/ 1 h 3"/>
              <a:gd name="T24" fmla="*/ 0 w 2"/>
              <a:gd name="T25" fmla="*/ 1 h 3"/>
              <a:gd name="T26" fmla="*/ 0 w 2"/>
              <a:gd name="T27" fmla="*/ 2 h 3"/>
              <a:gd name="T28" fmla="*/ 1 w 2"/>
              <a:gd name="T29" fmla="*/ 3 h 3"/>
              <a:gd name="T30" fmla="*/ 1 w 2"/>
              <a:gd name="T31" fmla="*/ 3 h 3"/>
              <a:gd name="T32" fmla="*/ 1 w 2"/>
              <a:gd name="T33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" h="3">
                <a:moveTo>
                  <a:pt x="1" y="3"/>
                </a:moveTo>
                <a:lnTo>
                  <a:pt x="1" y="3"/>
                </a:lnTo>
                <a:lnTo>
                  <a:pt x="2" y="3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1"/>
                </a:lnTo>
                <a:lnTo>
                  <a:pt x="0" y="1"/>
                </a:lnTo>
                <a:lnTo>
                  <a:pt x="0" y="2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36" name="Freeform 1085"/>
          <p:cNvSpPr>
            <a:spLocks/>
          </p:cNvSpPr>
          <p:nvPr/>
        </p:nvSpPr>
        <p:spPr bwMode="auto">
          <a:xfrm>
            <a:off x="4648278" y="5386805"/>
            <a:ext cx="11215" cy="12800"/>
          </a:xfrm>
          <a:custGeom>
            <a:avLst/>
            <a:gdLst>
              <a:gd name="T0" fmla="*/ 4 w 8"/>
              <a:gd name="T1" fmla="*/ 9 h 9"/>
              <a:gd name="T2" fmla="*/ 5 w 8"/>
              <a:gd name="T3" fmla="*/ 9 h 9"/>
              <a:gd name="T4" fmla="*/ 5 w 8"/>
              <a:gd name="T5" fmla="*/ 9 h 9"/>
              <a:gd name="T6" fmla="*/ 6 w 8"/>
              <a:gd name="T7" fmla="*/ 8 h 9"/>
              <a:gd name="T8" fmla="*/ 7 w 8"/>
              <a:gd name="T9" fmla="*/ 8 h 9"/>
              <a:gd name="T10" fmla="*/ 7 w 8"/>
              <a:gd name="T11" fmla="*/ 7 h 9"/>
              <a:gd name="T12" fmla="*/ 8 w 8"/>
              <a:gd name="T13" fmla="*/ 6 h 9"/>
              <a:gd name="T14" fmla="*/ 8 w 8"/>
              <a:gd name="T15" fmla="*/ 6 h 9"/>
              <a:gd name="T16" fmla="*/ 8 w 8"/>
              <a:gd name="T17" fmla="*/ 5 h 9"/>
              <a:gd name="T18" fmla="*/ 8 w 8"/>
              <a:gd name="T19" fmla="*/ 4 h 9"/>
              <a:gd name="T20" fmla="*/ 8 w 8"/>
              <a:gd name="T21" fmla="*/ 3 h 9"/>
              <a:gd name="T22" fmla="*/ 7 w 8"/>
              <a:gd name="T23" fmla="*/ 2 h 9"/>
              <a:gd name="T24" fmla="*/ 7 w 8"/>
              <a:gd name="T25" fmla="*/ 2 h 9"/>
              <a:gd name="T26" fmla="*/ 6 w 8"/>
              <a:gd name="T27" fmla="*/ 1 h 9"/>
              <a:gd name="T28" fmla="*/ 5 w 8"/>
              <a:gd name="T29" fmla="*/ 1 h 9"/>
              <a:gd name="T30" fmla="*/ 5 w 8"/>
              <a:gd name="T31" fmla="*/ 1 h 9"/>
              <a:gd name="T32" fmla="*/ 4 w 8"/>
              <a:gd name="T33" fmla="*/ 0 h 9"/>
              <a:gd name="T34" fmla="*/ 3 w 8"/>
              <a:gd name="T35" fmla="*/ 1 h 9"/>
              <a:gd name="T36" fmla="*/ 2 w 8"/>
              <a:gd name="T37" fmla="*/ 1 h 9"/>
              <a:gd name="T38" fmla="*/ 2 w 8"/>
              <a:gd name="T39" fmla="*/ 1 h 9"/>
              <a:gd name="T40" fmla="*/ 1 w 8"/>
              <a:gd name="T41" fmla="*/ 2 h 9"/>
              <a:gd name="T42" fmla="*/ 1 w 8"/>
              <a:gd name="T43" fmla="*/ 2 h 9"/>
              <a:gd name="T44" fmla="*/ 0 w 8"/>
              <a:gd name="T45" fmla="*/ 3 h 9"/>
              <a:gd name="T46" fmla="*/ 0 w 8"/>
              <a:gd name="T47" fmla="*/ 4 h 9"/>
              <a:gd name="T48" fmla="*/ 0 w 8"/>
              <a:gd name="T49" fmla="*/ 5 h 9"/>
              <a:gd name="T50" fmla="*/ 0 w 8"/>
              <a:gd name="T51" fmla="*/ 6 h 9"/>
              <a:gd name="T52" fmla="*/ 0 w 8"/>
              <a:gd name="T53" fmla="*/ 6 h 9"/>
              <a:gd name="T54" fmla="*/ 1 w 8"/>
              <a:gd name="T55" fmla="*/ 7 h 9"/>
              <a:gd name="T56" fmla="*/ 1 w 8"/>
              <a:gd name="T57" fmla="*/ 8 h 9"/>
              <a:gd name="T58" fmla="*/ 2 w 8"/>
              <a:gd name="T59" fmla="*/ 8 h 9"/>
              <a:gd name="T60" fmla="*/ 2 w 8"/>
              <a:gd name="T61" fmla="*/ 9 h 9"/>
              <a:gd name="T62" fmla="*/ 3 w 8"/>
              <a:gd name="T63" fmla="*/ 9 h 9"/>
              <a:gd name="T64" fmla="*/ 4 w 8"/>
              <a:gd name="T65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" h="9">
                <a:moveTo>
                  <a:pt x="4" y="9"/>
                </a:moveTo>
                <a:lnTo>
                  <a:pt x="5" y="9"/>
                </a:lnTo>
                <a:lnTo>
                  <a:pt x="5" y="9"/>
                </a:lnTo>
                <a:lnTo>
                  <a:pt x="6" y="8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8" y="6"/>
                </a:lnTo>
                <a:lnTo>
                  <a:pt x="8" y="5"/>
                </a:lnTo>
                <a:lnTo>
                  <a:pt x="8" y="4"/>
                </a:lnTo>
                <a:lnTo>
                  <a:pt x="8" y="3"/>
                </a:lnTo>
                <a:lnTo>
                  <a:pt x="7" y="2"/>
                </a:lnTo>
                <a:lnTo>
                  <a:pt x="7" y="2"/>
                </a:lnTo>
                <a:lnTo>
                  <a:pt x="6" y="1"/>
                </a:lnTo>
                <a:lnTo>
                  <a:pt x="5" y="1"/>
                </a:lnTo>
                <a:lnTo>
                  <a:pt x="5" y="1"/>
                </a:lnTo>
                <a:lnTo>
                  <a:pt x="4" y="0"/>
                </a:lnTo>
                <a:lnTo>
                  <a:pt x="3" y="1"/>
                </a:lnTo>
                <a:lnTo>
                  <a:pt x="2" y="1"/>
                </a:lnTo>
                <a:lnTo>
                  <a:pt x="2" y="1"/>
                </a:lnTo>
                <a:lnTo>
                  <a:pt x="1" y="2"/>
                </a:lnTo>
                <a:lnTo>
                  <a:pt x="1" y="2"/>
                </a:lnTo>
                <a:lnTo>
                  <a:pt x="0" y="3"/>
                </a:lnTo>
                <a:lnTo>
                  <a:pt x="0" y="4"/>
                </a:lnTo>
                <a:lnTo>
                  <a:pt x="0" y="5"/>
                </a:lnTo>
                <a:lnTo>
                  <a:pt x="0" y="6"/>
                </a:lnTo>
                <a:lnTo>
                  <a:pt x="0" y="6"/>
                </a:lnTo>
                <a:lnTo>
                  <a:pt x="1" y="7"/>
                </a:lnTo>
                <a:lnTo>
                  <a:pt x="1" y="8"/>
                </a:lnTo>
                <a:lnTo>
                  <a:pt x="2" y="8"/>
                </a:lnTo>
                <a:lnTo>
                  <a:pt x="2" y="9"/>
                </a:lnTo>
                <a:lnTo>
                  <a:pt x="3" y="9"/>
                </a:lnTo>
                <a:lnTo>
                  <a:pt x="4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37" name="Freeform 1086"/>
          <p:cNvSpPr>
            <a:spLocks/>
          </p:cNvSpPr>
          <p:nvPr/>
        </p:nvSpPr>
        <p:spPr bwMode="auto">
          <a:xfrm>
            <a:off x="4537528" y="5359783"/>
            <a:ext cx="63086" cy="7111"/>
          </a:xfrm>
          <a:custGeom>
            <a:avLst/>
            <a:gdLst>
              <a:gd name="T0" fmla="*/ 45 w 45"/>
              <a:gd name="T1" fmla="*/ 5 h 5"/>
              <a:gd name="T2" fmla="*/ 22 w 45"/>
              <a:gd name="T3" fmla="*/ 0 h 5"/>
              <a:gd name="T4" fmla="*/ 0 w 45"/>
              <a:gd name="T5" fmla="*/ 5 h 5"/>
              <a:gd name="T6" fmla="*/ 1 w 45"/>
              <a:gd name="T7" fmla="*/ 5 h 5"/>
              <a:gd name="T8" fmla="*/ 23 w 45"/>
              <a:gd name="T9" fmla="*/ 0 h 5"/>
              <a:gd name="T10" fmla="*/ 45 w 45"/>
              <a:gd name="T11" fmla="*/ 5 h 5"/>
              <a:gd name="T12" fmla="*/ 45 w 45"/>
              <a:gd name="T13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5" h="5">
                <a:moveTo>
                  <a:pt x="45" y="5"/>
                </a:moveTo>
                <a:lnTo>
                  <a:pt x="22" y="0"/>
                </a:lnTo>
                <a:lnTo>
                  <a:pt x="0" y="5"/>
                </a:lnTo>
                <a:lnTo>
                  <a:pt x="1" y="5"/>
                </a:lnTo>
                <a:lnTo>
                  <a:pt x="23" y="0"/>
                </a:lnTo>
                <a:lnTo>
                  <a:pt x="45" y="5"/>
                </a:lnTo>
                <a:lnTo>
                  <a:pt x="45" y="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38" name="Rectangle 1087"/>
          <p:cNvSpPr>
            <a:spLocks noChangeArrowheads="1"/>
          </p:cNvSpPr>
          <p:nvPr/>
        </p:nvSpPr>
        <p:spPr bwMode="auto">
          <a:xfrm>
            <a:off x="4533322" y="5371161"/>
            <a:ext cx="72899" cy="78221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39" name="Rectangle 1088"/>
          <p:cNvSpPr>
            <a:spLocks noChangeArrowheads="1"/>
          </p:cNvSpPr>
          <p:nvPr/>
        </p:nvSpPr>
        <p:spPr bwMode="auto">
          <a:xfrm>
            <a:off x="4536126" y="5372583"/>
            <a:ext cx="68693" cy="75377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40" name="Rectangle 1089"/>
          <p:cNvSpPr>
            <a:spLocks noChangeArrowheads="1"/>
          </p:cNvSpPr>
          <p:nvPr/>
        </p:nvSpPr>
        <p:spPr bwMode="auto">
          <a:xfrm>
            <a:off x="4543135" y="5442271"/>
            <a:ext cx="9813" cy="2844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41" name="Rectangle 1090"/>
          <p:cNvSpPr>
            <a:spLocks noChangeArrowheads="1"/>
          </p:cNvSpPr>
          <p:nvPr/>
        </p:nvSpPr>
        <p:spPr bwMode="auto">
          <a:xfrm>
            <a:off x="4559958" y="5442271"/>
            <a:ext cx="9813" cy="2844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42" name="Rectangle 1091"/>
          <p:cNvSpPr>
            <a:spLocks noChangeArrowheads="1"/>
          </p:cNvSpPr>
          <p:nvPr/>
        </p:nvSpPr>
        <p:spPr bwMode="auto">
          <a:xfrm>
            <a:off x="4576781" y="5442271"/>
            <a:ext cx="9813" cy="2844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43" name="Rectangle 1092"/>
          <p:cNvSpPr>
            <a:spLocks noChangeArrowheads="1"/>
          </p:cNvSpPr>
          <p:nvPr/>
        </p:nvSpPr>
        <p:spPr bwMode="auto">
          <a:xfrm>
            <a:off x="4593604" y="5442271"/>
            <a:ext cx="9813" cy="2844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44" name="Rectangle 1093"/>
          <p:cNvSpPr>
            <a:spLocks noChangeArrowheads="1"/>
          </p:cNvSpPr>
          <p:nvPr/>
        </p:nvSpPr>
        <p:spPr bwMode="auto">
          <a:xfrm>
            <a:off x="4543135" y="5438005"/>
            <a:ext cx="60282" cy="142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45" name="Rectangle 1094"/>
          <p:cNvSpPr>
            <a:spLocks noChangeArrowheads="1"/>
          </p:cNvSpPr>
          <p:nvPr/>
        </p:nvSpPr>
        <p:spPr bwMode="auto">
          <a:xfrm>
            <a:off x="4537528" y="5436582"/>
            <a:ext cx="2804" cy="2844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46" name="Rectangle 1095"/>
          <p:cNvSpPr>
            <a:spLocks noChangeArrowheads="1"/>
          </p:cNvSpPr>
          <p:nvPr/>
        </p:nvSpPr>
        <p:spPr bwMode="auto">
          <a:xfrm>
            <a:off x="4543135" y="5420938"/>
            <a:ext cx="60282" cy="142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47" name="Rectangle 1096"/>
          <p:cNvSpPr>
            <a:spLocks noChangeArrowheads="1"/>
          </p:cNvSpPr>
          <p:nvPr/>
        </p:nvSpPr>
        <p:spPr bwMode="auto">
          <a:xfrm>
            <a:off x="4537528" y="5419516"/>
            <a:ext cx="2804" cy="2844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48" name="Rectangle 1097"/>
          <p:cNvSpPr>
            <a:spLocks noChangeArrowheads="1"/>
          </p:cNvSpPr>
          <p:nvPr/>
        </p:nvSpPr>
        <p:spPr bwMode="auto">
          <a:xfrm>
            <a:off x="4543135" y="5402449"/>
            <a:ext cx="60282" cy="142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49" name="Rectangle 1098"/>
          <p:cNvSpPr>
            <a:spLocks noChangeArrowheads="1"/>
          </p:cNvSpPr>
          <p:nvPr/>
        </p:nvSpPr>
        <p:spPr bwMode="auto">
          <a:xfrm>
            <a:off x="4537528" y="5401027"/>
            <a:ext cx="2804" cy="2844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50" name="Rectangle 1099"/>
          <p:cNvSpPr>
            <a:spLocks noChangeArrowheads="1"/>
          </p:cNvSpPr>
          <p:nvPr/>
        </p:nvSpPr>
        <p:spPr bwMode="auto">
          <a:xfrm>
            <a:off x="4543135" y="5385383"/>
            <a:ext cx="60282" cy="142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51" name="Rectangle 1100"/>
          <p:cNvSpPr>
            <a:spLocks noChangeArrowheads="1"/>
          </p:cNvSpPr>
          <p:nvPr/>
        </p:nvSpPr>
        <p:spPr bwMode="auto">
          <a:xfrm>
            <a:off x="4537528" y="5383961"/>
            <a:ext cx="2804" cy="142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52" name="Rectangle 1101"/>
          <p:cNvSpPr>
            <a:spLocks noChangeArrowheads="1"/>
          </p:cNvSpPr>
          <p:nvPr/>
        </p:nvSpPr>
        <p:spPr bwMode="auto">
          <a:xfrm>
            <a:off x="4544537" y="5393916"/>
            <a:ext cx="5608" cy="45511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53" name="Rectangle 1102"/>
          <p:cNvSpPr>
            <a:spLocks noChangeArrowheads="1"/>
          </p:cNvSpPr>
          <p:nvPr/>
        </p:nvSpPr>
        <p:spPr bwMode="auto">
          <a:xfrm>
            <a:off x="4545939" y="5395338"/>
            <a:ext cx="2804" cy="42666"/>
          </a:xfrm>
          <a:prstGeom prst="rect">
            <a:avLst/>
          </a:prstGeom>
          <a:solidFill>
            <a:srgbClr val="FF2D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54" name="Rectangle 1103"/>
          <p:cNvSpPr>
            <a:spLocks noChangeArrowheads="1"/>
          </p:cNvSpPr>
          <p:nvPr/>
        </p:nvSpPr>
        <p:spPr bwMode="auto">
          <a:xfrm>
            <a:off x="4561360" y="5408138"/>
            <a:ext cx="5608" cy="31289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55" name="Rectangle 1104"/>
          <p:cNvSpPr>
            <a:spLocks noChangeArrowheads="1"/>
          </p:cNvSpPr>
          <p:nvPr/>
        </p:nvSpPr>
        <p:spPr bwMode="auto">
          <a:xfrm>
            <a:off x="4562762" y="5410983"/>
            <a:ext cx="2804" cy="27022"/>
          </a:xfrm>
          <a:prstGeom prst="rect">
            <a:avLst/>
          </a:prstGeom>
          <a:solidFill>
            <a:srgbClr val="B25B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56" name="Rectangle 1105"/>
          <p:cNvSpPr>
            <a:spLocks noChangeArrowheads="1"/>
          </p:cNvSpPr>
          <p:nvPr/>
        </p:nvSpPr>
        <p:spPr bwMode="auto">
          <a:xfrm>
            <a:off x="4578183" y="5416671"/>
            <a:ext cx="5608" cy="2275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57" name="Rectangle 1106"/>
          <p:cNvSpPr>
            <a:spLocks noChangeArrowheads="1"/>
          </p:cNvSpPr>
          <p:nvPr/>
        </p:nvSpPr>
        <p:spPr bwMode="auto">
          <a:xfrm>
            <a:off x="4579585" y="5418094"/>
            <a:ext cx="2804" cy="19911"/>
          </a:xfrm>
          <a:prstGeom prst="rect">
            <a:avLst/>
          </a:prstGeom>
          <a:solidFill>
            <a:srgbClr val="FFAF7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58" name="Rectangle 1107"/>
          <p:cNvSpPr>
            <a:spLocks noChangeArrowheads="1"/>
          </p:cNvSpPr>
          <p:nvPr/>
        </p:nvSpPr>
        <p:spPr bwMode="auto">
          <a:xfrm>
            <a:off x="4595006" y="5388227"/>
            <a:ext cx="7010" cy="51199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59" name="Rectangle 1108"/>
          <p:cNvSpPr>
            <a:spLocks noChangeArrowheads="1"/>
          </p:cNvSpPr>
          <p:nvPr/>
        </p:nvSpPr>
        <p:spPr bwMode="auto">
          <a:xfrm>
            <a:off x="4596408" y="5389650"/>
            <a:ext cx="4206" cy="48355"/>
          </a:xfrm>
          <a:prstGeom prst="rect">
            <a:avLst/>
          </a:prstGeom>
          <a:solidFill>
            <a:srgbClr val="FF66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60" name="Rectangle 1109"/>
          <p:cNvSpPr>
            <a:spLocks noChangeArrowheads="1"/>
          </p:cNvSpPr>
          <p:nvPr/>
        </p:nvSpPr>
        <p:spPr bwMode="auto">
          <a:xfrm>
            <a:off x="4531920" y="5447960"/>
            <a:ext cx="77105" cy="7111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61" name="Rectangle 1110"/>
          <p:cNvSpPr>
            <a:spLocks noChangeArrowheads="1"/>
          </p:cNvSpPr>
          <p:nvPr/>
        </p:nvSpPr>
        <p:spPr bwMode="auto">
          <a:xfrm>
            <a:off x="4533322" y="5449382"/>
            <a:ext cx="74301" cy="4267"/>
          </a:xfrm>
          <a:prstGeom prst="rect">
            <a:avLst/>
          </a:pr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62" name="Rectangle 1111"/>
          <p:cNvSpPr>
            <a:spLocks noChangeArrowheads="1"/>
          </p:cNvSpPr>
          <p:nvPr/>
        </p:nvSpPr>
        <p:spPr bwMode="auto">
          <a:xfrm>
            <a:off x="4531920" y="5365472"/>
            <a:ext cx="77105" cy="7111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63" name="Rectangle 1112"/>
          <p:cNvSpPr>
            <a:spLocks noChangeArrowheads="1"/>
          </p:cNvSpPr>
          <p:nvPr/>
        </p:nvSpPr>
        <p:spPr bwMode="auto">
          <a:xfrm>
            <a:off x="4533322" y="5366894"/>
            <a:ext cx="74301" cy="4267"/>
          </a:xfrm>
          <a:prstGeom prst="rect">
            <a:avLst/>
          </a:pr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64" name="Freeform 1113"/>
          <p:cNvSpPr>
            <a:spLocks/>
          </p:cNvSpPr>
          <p:nvPr/>
        </p:nvSpPr>
        <p:spPr bwMode="auto">
          <a:xfrm>
            <a:off x="4566968" y="5358361"/>
            <a:ext cx="4206" cy="4267"/>
          </a:xfrm>
          <a:custGeom>
            <a:avLst/>
            <a:gdLst>
              <a:gd name="T0" fmla="*/ 2 w 3"/>
              <a:gd name="T1" fmla="*/ 3 h 3"/>
              <a:gd name="T2" fmla="*/ 2 w 3"/>
              <a:gd name="T3" fmla="*/ 3 h 3"/>
              <a:gd name="T4" fmla="*/ 2 w 3"/>
              <a:gd name="T5" fmla="*/ 3 h 3"/>
              <a:gd name="T6" fmla="*/ 3 w 3"/>
              <a:gd name="T7" fmla="*/ 3 h 3"/>
              <a:gd name="T8" fmla="*/ 3 w 3"/>
              <a:gd name="T9" fmla="*/ 3 h 3"/>
              <a:gd name="T10" fmla="*/ 3 w 3"/>
              <a:gd name="T11" fmla="*/ 2 h 3"/>
              <a:gd name="T12" fmla="*/ 3 w 3"/>
              <a:gd name="T13" fmla="*/ 2 h 3"/>
              <a:gd name="T14" fmla="*/ 3 w 3"/>
              <a:gd name="T15" fmla="*/ 2 h 3"/>
              <a:gd name="T16" fmla="*/ 3 w 3"/>
              <a:gd name="T17" fmla="*/ 1 h 3"/>
              <a:gd name="T18" fmla="*/ 3 w 3"/>
              <a:gd name="T19" fmla="*/ 1 h 3"/>
              <a:gd name="T20" fmla="*/ 3 w 3"/>
              <a:gd name="T21" fmla="*/ 1 h 3"/>
              <a:gd name="T22" fmla="*/ 3 w 3"/>
              <a:gd name="T23" fmla="*/ 0 h 3"/>
              <a:gd name="T24" fmla="*/ 3 w 3"/>
              <a:gd name="T25" fmla="*/ 0 h 3"/>
              <a:gd name="T26" fmla="*/ 3 w 3"/>
              <a:gd name="T27" fmla="*/ 0 h 3"/>
              <a:gd name="T28" fmla="*/ 2 w 3"/>
              <a:gd name="T29" fmla="*/ 0 h 3"/>
              <a:gd name="T30" fmla="*/ 2 w 3"/>
              <a:gd name="T31" fmla="*/ 0 h 3"/>
              <a:gd name="T32" fmla="*/ 2 w 3"/>
              <a:gd name="T33" fmla="*/ 0 h 3"/>
              <a:gd name="T34" fmla="*/ 1 w 3"/>
              <a:gd name="T35" fmla="*/ 0 h 3"/>
              <a:gd name="T36" fmla="*/ 1 w 3"/>
              <a:gd name="T37" fmla="*/ 0 h 3"/>
              <a:gd name="T38" fmla="*/ 1 w 3"/>
              <a:gd name="T39" fmla="*/ 0 h 3"/>
              <a:gd name="T40" fmla="*/ 0 w 3"/>
              <a:gd name="T41" fmla="*/ 0 h 3"/>
              <a:gd name="T42" fmla="*/ 0 w 3"/>
              <a:gd name="T43" fmla="*/ 0 h 3"/>
              <a:gd name="T44" fmla="*/ 0 w 3"/>
              <a:gd name="T45" fmla="*/ 1 h 3"/>
              <a:gd name="T46" fmla="*/ 0 w 3"/>
              <a:gd name="T47" fmla="*/ 1 h 3"/>
              <a:gd name="T48" fmla="*/ 0 w 3"/>
              <a:gd name="T49" fmla="*/ 1 h 3"/>
              <a:gd name="T50" fmla="*/ 0 w 3"/>
              <a:gd name="T51" fmla="*/ 2 h 3"/>
              <a:gd name="T52" fmla="*/ 0 w 3"/>
              <a:gd name="T53" fmla="*/ 2 h 3"/>
              <a:gd name="T54" fmla="*/ 0 w 3"/>
              <a:gd name="T55" fmla="*/ 2 h 3"/>
              <a:gd name="T56" fmla="*/ 0 w 3"/>
              <a:gd name="T57" fmla="*/ 3 h 3"/>
              <a:gd name="T58" fmla="*/ 1 w 3"/>
              <a:gd name="T59" fmla="*/ 3 h 3"/>
              <a:gd name="T60" fmla="*/ 1 w 3"/>
              <a:gd name="T61" fmla="*/ 3 h 3"/>
              <a:gd name="T62" fmla="*/ 1 w 3"/>
              <a:gd name="T63" fmla="*/ 3 h 3"/>
              <a:gd name="T64" fmla="*/ 2 w 3"/>
              <a:gd name="T6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" h="3">
                <a:moveTo>
                  <a:pt x="2" y="3"/>
                </a:moveTo>
                <a:lnTo>
                  <a:pt x="2" y="3"/>
                </a:lnTo>
                <a:lnTo>
                  <a:pt x="2" y="3"/>
                </a:lnTo>
                <a:lnTo>
                  <a:pt x="3" y="3"/>
                </a:lnTo>
                <a:lnTo>
                  <a:pt x="3" y="3"/>
                </a:lnTo>
                <a:lnTo>
                  <a:pt x="3" y="2"/>
                </a:lnTo>
                <a:lnTo>
                  <a:pt x="3" y="2"/>
                </a:lnTo>
                <a:lnTo>
                  <a:pt x="3" y="2"/>
                </a:lnTo>
                <a:lnTo>
                  <a:pt x="3" y="1"/>
                </a:lnTo>
                <a:lnTo>
                  <a:pt x="3" y="1"/>
                </a:lnTo>
                <a:lnTo>
                  <a:pt x="3" y="1"/>
                </a:lnTo>
                <a:lnTo>
                  <a:pt x="3" y="0"/>
                </a:lnTo>
                <a:lnTo>
                  <a:pt x="3" y="0"/>
                </a:lnTo>
                <a:lnTo>
                  <a:pt x="3" y="0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0" y="3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2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65" name="Freeform 1114"/>
          <p:cNvSpPr>
            <a:spLocks/>
          </p:cNvSpPr>
          <p:nvPr/>
        </p:nvSpPr>
        <p:spPr bwMode="auto">
          <a:xfrm>
            <a:off x="4566968" y="5358361"/>
            <a:ext cx="4206" cy="2844"/>
          </a:xfrm>
          <a:custGeom>
            <a:avLst/>
            <a:gdLst>
              <a:gd name="T0" fmla="*/ 2 w 3"/>
              <a:gd name="T1" fmla="*/ 2 h 2"/>
              <a:gd name="T2" fmla="*/ 2 w 3"/>
              <a:gd name="T3" fmla="*/ 2 h 2"/>
              <a:gd name="T4" fmla="*/ 2 w 3"/>
              <a:gd name="T5" fmla="*/ 2 h 2"/>
              <a:gd name="T6" fmla="*/ 3 w 3"/>
              <a:gd name="T7" fmla="*/ 2 h 2"/>
              <a:gd name="T8" fmla="*/ 3 w 3"/>
              <a:gd name="T9" fmla="*/ 1 h 2"/>
              <a:gd name="T10" fmla="*/ 3 w 3"/>
              <a:gd name="T11" fmla="*/ 1 h 2"/>
              <a:gd name="T12" fmla="*/ 2 w 3"/>
              <a:gd name="T13" fmla="*/ 0 h 2"/>
              <a:gd name="T14" fmla="*/ 2 w 3"/>
              <a:gd name="T15" fmla="*/ 0 h 2"/>
              <a:gd name="T16" fmla="*/ 2 w 3"/>
              <a:gd name="T17" fmla="*/ 0 h 2"/>
              <a:gd name="T18" fmla="*/ 1 w 3"/>
              <a:gd name="T19" fmla="*/ 0 h 2"/>
              <a:gd name="T20" fmla="*/ 1 w 3"/>
              <a:gd name="T21" fmla="*/ 0 h 2"/>
              <a:gd name="T22" fmla="*/ 0 w 3"/>
              <a:gd name="T23" fmla="*/ 1 h 2"/>
              <a:gd name="T24" fmla="*/ 0 w 3"/>
              <a:gd name="T25" fmla="*/ 1 h 2"/>
              <a:gd name="T26" fmla="*/ 0 w 3"/>
              <a:gd name="T27" fmla="*/ 2 h 2"/>
              <a:gd name="T28" fmla="*/ 1 w 3"/>
              <a:gd name="T29" fmla="*/ 2 h 2"/>
              <a:gd name="T30" fmla="*/ 1 w 3"/>
              <a:gd name="T31" fmla="*/ 2 h 2"/>
              <a:gd name="T32" fmla="*/ 2 w 3"/>
              <a:gd name="T3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" h="2">
                <a:moveTo>
                  <a:pt x="2" y="2"/>
                </a:moveTo>
                <a:lnTo>
                  <a:pt x="2" y="2"/>
                </a:lnTo>
                <a:lnTo>
                  <a:pt x="2" y="2"/>
                </a:lnTo>
                <a:lnTo>
                  <a:pt x="3" y="2"/>
                </a:lnTo>
                <a:lnTo>
                  <a:pt x="3" y="1"/>
                </a:lnTo>
                <a:lnTo>
                  <a:pt x="3" y="1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0" y="1"/>
                </a:lnTo>
                <a:lnTo>
                  <a:pt x="0" y="1"/>
                </a:lnTo>
                <a:lnTo>
                  <a:pt x="0" y="2"/>
                </a:lnTo>
                <a:lnTo>
                  <a:pt x="1" y="2"/>
                </a:lnTo>
                <a:lnTo>
                  <a:pt x="1" y="2"/>
                </a:lnTo>
                <a:lnTo>
                  <a:pt x="2" y="2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66" name="Freeform 1115"/>
          <p:cNvSpPr>
            <a:spLocks/>
          </p:cNvSpPr>
          <p:nvPr/>
        </p:nvSpPr>
        <p:spPr bwMode="auto">
          <a:xfrm>
            <a:off x="4603417" y="5403872"/>
            <a:ext cx="64488" cy="78221"/>
          </a:xfrm>
          <a:custGeom>
            <a:avLst/>
            <a:gdLst>
              <a:gd name="T0" fmla="*/ 39 w 46"/>
              <a:gd name="T1" fmla="*/ 18 h 55"/>
              <a:gd name="T2" fmla="*/ 40 w 46"/>
              <a:gd name="T3" fmla="*/ 18 h 55"/>
              <a:gd name="T4" fmla="*/ 43 w 46"/>
              <a:gd name="T5" fmla="*/ 16 h 55"/>
              <a:gd name="T6" fmla="*/ 44 w 46"/>
              <a:gd name="T7" fmla="*/ 15 h 55"/>
              <a:gd name="T8" fmla="*/ 44 w 46"/>
              <a:gd name="T9" fmla="*/ 14 h 55"/>
              <a:gd name="T10" fmla="*/ 45 w 46"/>
              <a:gd name="T11" fmla="*/ 10 h 55"/>
              <a:gd name="T12" fmla="*/ 44 w 46"/>
              <a:gd name="T13" fmla="*/ 9 h 55"/>
              <a:gd name="T14" fmla="*/ 43 w 46"/>
              <a:gd name="T15" fmla="*/ 6 h 55"/>
              <a:gd name="T16" fmla="*/ 41 w 46"/>
              <a:gd name="T17" fmla="*/ 3 h 55"/>
              <a:gd name="T18" fmla="*/ 38 w 46"/>
              <a:gd name="T19" fmla="*/ 1 h 55"/>
              <a:gd name="T20" fmla="*/ 37 w 46"/>
              <a:gd name="T21" fmla="*/ 1 h 55"/>
              <a:gd name="T22" fmla="*/ 35 w 46"/>
              <a:gd name="T23" fmla="*/ 0 h 55"/>
              <a:gd name="T24" fmla="*/ 33 w 46"/>
              <a:gd name="T25" fmla="*/ 0 h 55"/>
              <a:gd name="T26" fmla="*/ 29 w 46"/>
              <a:gd name="T27" fmla="*/ 0 h 55"/>
              <a:gd name="T28" fmla="*/ 24 w 46"/>
              <a:gd name="T29" fmla="*/ 0 h 55"/>
              <a:gd name="T30" fmla="*/ 22 w 46"/>
              <a:gd name="T31" fmla="*/ 0 h 55"/>
              <a:gd name="T32" fmla="*/ 21 w 46"/>
              <a:gd name="T33" fmla="*/ 1 h 55"/>
              <a:gd name="T34" fmla="*/ 19 w 46"/>
              <a:gd name="T35" fmla="*/ 1 h 55"/>
              <a:gd name="T36" fmla="*/ 17 w 46"/>
              <a:gd name="T37" fmla="*/ 3 h 55"/>
              <a:gd name="T38" fmla="*/ 16 w 46"/>
              <a:gd name="T39" fmla="*/ 4 h 55"/>
              <a:gd name="T40" fmla="*/ 13 w 46"/>
              <a:gd name="T41" fmla="*/ 8 h 55"/>
              <a:gd name="T42" fmla="*/ 12 w 46"/>
              <a:gd name="T43" fmla="*/ 10 h 55"/>
              <a:gd name="T44" fmla="*/ 3 w 46"/>
              <a:gd name="T45" fmla="*/ 8 h 55"/>
              <a:gd name="T46" fmla="*/ 2 w 46"/>
              <a:gd name="T47" fmla="*/ 6 h 55"/>
              <a:gd name="T48" fmla="*/ 1 w 46"/>
              <a:gd name="T49" fmla="*/ 6 h 55"/>
              <a:gd name="T50" fmla="*/ 0 w 46"/>
              <a:gd name="T51" fmla="*/ 8 h 55"/>
              <a:gd name="T52" fmla="*/ 2 w 46"/>
              <a:gd name="T53" fmla="*/ 13 h 55"/>
              <a:gd name="T54" fmla="*/ 3 w 46"/>
              <a:gd name="T55" fmla="*/ 14 h 55"/>
              <a:gd name="T56" fmla="*/ 5 w 46"/>
              <a:gd name="T57" fmla="*/ 14 h 55"/>
              <a:gd name="T58" fmla="*/ 7 w 46"/>
              <a:gd name="T59" fmla="*/ 15 h 55"/>
              <a:gd name="T60" fmla="*/ 10 w 46"/>
              <a:gd name="T61" fmla="*/ 16 h 55"/>
              <a:gd name="T62" fmla="*/ 12 w 46"/>
              <a:gd name="T63" fmla="*/ 17 h 55"/>
              <a:gd name="T64" fmla="*/ 14 w 46"/>
              <a:gd name="T65" fmla="*/ 16 h 55"/>
              <a:gd name="T66" fmla="*/ 17 w 46"/>
              <a:gd name="T67" fmla="*/ 15 h 55"/>
              <a:gd name="T68" fmla="*/ 10 w 46"/>
              <a:gd name="T69" fmla="*/ 41 h 55"/>
              <a:gd name="T70" fmla="*/ 17 w 46"/>
              <a:gd name="T71" fmla="*/ 48 h 55"/>
              <a:gd name="T72" fmla="*/ 21 w 46"/>
              <a:gd name="T73" fmla="*/ 52 h 55"/>
              <a:gd name="T74" fmla="*/ 19 w 46"/>
              <a:gd name="T75" fmla="*/ 52 h 55"/>
              <a:gd name="T76" fmla="*/ 16 w 46"/>
              <a:gd name="T77" fmla="*/ 54 h 55"/>
              <a:gd name="T78" fmla="*/ 26 w 46"/>
              <a:gd name="T79" fmla="*/ 55 h 55"/>
              <a:gd name="T80" fmla="*/ 27 w 46"/>
              <a:gd name="T81" fmla="*/ 52 h 55"/>
              <a:gd name="T82" fmla="*/ 26 w 46"/>
              <a:gd name="T83" fmla="*/ 49 h 55"/>
              <a:gd name="T84" fmla="*/ 26 w 46"/>
              <a:gd name="T85" fmla="*/ 43 h 55"/>
              <a:gd name="T86" fmla="*/ 31 w 46"/>
              <a:gd name="T87" fmla="*/ 45 h 55"/>
              <a:gd name="T88" fmla="*/ 31 w 46"/>
              <a:gd name="T89" fmla="*/ 49 h 55"/>
              <a:gd name="T90" fmla="*/ 30 w 46"/>
              <a:gd name="T91" fmla="*/ 52 h 55"/>
              <a:gd name="T92" fmla="*/ 30 w 46"/>
              <a:gd name="T93" fmla="*/ 54 h 55"/>
              <a:gd name="T94" fmla="*/ 32 w 46"/>
              <a:gd name="T95" fmla="*/ 54 h 55"/>
              <a:gd name="T96" fmla="*/ 41 w 46"/>
              <a:gd name="T97" fmla="*/ 54 h 55"/>
              <a:gd name="T98" fmla="*/ 39 w 46"/>
              <a:gd name="T99" fmla="*/ 52 h 55"/>
              <a:gd name="T100" fmla="*/ 37 w 46"/>
              <a:gd name="T101" fmla="*/ 51 h 55"/>
              <a:gd name="T102" fmla="*/ 41 w 46"/>
              <a:gd name="T103" fmla="*/ 46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6" h="55">
                <a:moveTo>
                  <a:pt x="42" y="41"/>
                </a:moveTo>
                <a:lnTo>
                  <a:pt x="46" y="41"/>
                </a:lnTo>
                <a:lnTo>
                  <a:pt x="39" y="22"/>
                </a:lnTo>
                <a:lnTo>
                  <a:pt x="39" y="18"/>
                </a:lnTo>
                <a:lnTo>
                  <a:pt x="39" y="18"/>
                </a:lnTo>
                <a:lnTo>
                  <a:pt x="39" y="18"/>
                </a:lnTo>
                <a:lnTo>
                  <a:pt x="39" y="18"/>
                </a:lnTo>
                <a:lnTo>
                  <a:pt x="40" y="18"/>
                </a:lnTo>
                <a:lnTo>
                  <a:pt x="41" y="17"/>
                </a:lnTo>
                <a:lnTo>
                  <a:pt x="41" y="17"/>
                </a:lnTo>
                <a:lnTo>
                  <a:pt x="42" y="17"/>
                </a:lnTo>
                <a:lnTo>
                  <a:pt x="43" y="16"/>
                </a:lnTo>
                <a:lnTo>
                  <a:pt x="43" y="16"/>
                </a:lnTo>
                <a:lnTo>
                  <a:pt x="43" y="16"/>
                </a:lnTo>
                <a:lnTo>
                  <a:pt x="43" y="15"/>
                </a:lnTo>
                <a:lnTo>
                  <a:pt x="44" y="15"/>
                </a:lnTo>
                <a:lnTo>
                  <a:pt x="44" y="15"/>
                </a:lnTo>
                <a:lnTo>
                  <a:pt x="44" y="15"/>
                </a:lnTo>
                <a:lnTo>
                  <a:pt x="44" y="14"/>
                </a:lnTo>
                <a:lnTo>
                  <a:pt x="44" y="14"/>
                </a:lnTo>
                <a:lnTo>
                  <a:pt x="45" y="13"/>
                </a:lnTo>
                <a:lnTo>
                  <a:pt x="45" y="12"/>
                </a:lnTo>
                <a:lnTo>
                  <a:pt x="45" y="11"/>
                </a:lnTo>
                <a:lnTo>
                  <a:pt x="45" y="10"/>
                </a:lnTo>
                <a:lnTo>
                  <a:pt x="45" y="10"/>
                </a:lnTo>
                <a:lnTo>
                  <a:pt x="45" y="10"/>
                </a:lnTo>
                <a:lnTo>
                  <a:pt x="45" y="9"/>
                </a:lnTo>
                <a:lnTo>
                  <a:pt x="44" y="9"/>
                </a:lnTo>
                <a:lnTo>
                  <a:pt x="44" y="8"/>
                </a:lnTo>
                <a:lnTo>
                  <a:pt x="44" y="8"/>
                </a:lnTo>
                <a:lnTo>
                  <a:pt x="44" y="7"/>
                </a:lnTo>
                <a:lnTo>
                  <a:pt x="43" y="6"/>
                </a:lnTo>
                <a:lnTo>
                  <a:pt x="43" y="5"/>
                </a:lnTo>
                <a:lnTo>
                  <a:pt x="42" y="5"/>
                </a:lnTo>
                <a:lnTo>
                  <a:pt x="42" y="4"/>
                </a:lnTo>
                <a:lnTo>
                  <a:pt x="41" y="3"/>
                </a:lnTo>
                <a:lnTo>
                  <a:pt x="40" y="3"/>
                </a:lnTo>
                <a:lnTo>
                  <a:pt x="40" y="2"/>
                </a:lnTo>
                <a:lnTo>
                  <a:pt x="39" y="2"/>
                </a:lnTo>
                <a:lnTo>
                  <a:pt x="38" y="1"/>
                </a:lnTo>
                <a:lnTo>
                  <a:pt x="38" y="1"/>
                </a:lnTo>
                <a:lnTo>
                  <a:pt x="37" y="1"/>
                </a:lnTo>
                <a:lnTo>
                  <a:pt x="37" y="1"/>
                </a:lnTo>
                <a:lnTo>
                  <a:pt x="37" y="1"/>
                </a:lnTo>
                <a:lnTo>
                  <a:pt x="36" y="1"/>
                </a:lnTo>
                <a:lnTo>
                  <a:pt x="36" y="0"/>
                </a:lnTo>
                <a:lnTo>
                  <a:pt x="35" y="0"/>
                </a:lnTo>
                <a:lnTo>
                  <a:pt x="35" y="0"/>
                </a:lnTo>
                <a:lnTo>
                  <a:pt x="35" y="0"/>
                </a:lnTo>
                <a:lnTo>
                  <a:pt x="35" y="0"/>
                </a:lnTo>
                <a:lnTo>
                  <a:pt x="34" y="0"/>
                </a:lnTo>
                <a:lnTo>
                  <a:pt x="33" y="0"/>
                </a:lnTo>
                <a:lnTo>
                  <a:pt x="32" y="0"/>
                </a:lnTo>
                <a:lnTo>
                  <a:pt x="31" y="0"/>
                </a:lnTo>
                <a:lnTo>
                  <a:pt x="30" y="0"/>
                </a:lnTo>
                <a:lnTo>
                  <a:pt x="29" y="0"/>
                </a:lnTo>
                <a:lnTo>
                  <a:pt x="27" y="0"/>
                </a:ln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3" y="0"/>
                </a:lnTo>
                <a:lnTo>
                  <a:pt x="23" y="0"/>
                </a:lnTo>
                <a:lnTo>
                  <a:pt x="22" y="0"/>
                </a:lnTo>
                <a:lnTo>
                  <a:pt x="22" y="0"/>
                </a:lnTo>
                <a:lnTo>
                  <a:pt x="22" y="0"/>
                </a:lnTo>
                <a:lnTo>
                  <a:pt x="22" y="0"/>
                </a:lnTo>
                <a:lnTo>
                  <a:pt x="21" y="0"/>
                </a:lnTo>
                <a:lnTo>
                  <a:pt x="21" y="1"/>
                </a:lnTo>
                <a:lnTo>
                  <a:pt x="20" y="1"/>
                </a:lnTo>
                <a:lnTo>
                  <a:pt x="20" y="1"/>
                </a:lnTo>
                <a:lnTo>
                  <a:pt x="19" y="1"/>
                </a:lnTo>
                <a:lnTo>
                  <a:pt x="19" y="1"/>
                </a:lnTo>
                <a:lnTo>
                  <a:pt x="19" y="1"/>
                </a:lnTo>
                <a:lnTo>
                  <a:pt x="18" y="2"/>
                </a:lnTo>
                <a:lnTo>
                  <a:pt x="17" y="2"/>
                </a:lnTo>
                <a:lnTo>
                  <a:pt x="17" y="3"/>
                </a:lnTo>
                <a:lnTo>
                  <a:pt x="16" y="3"/>
                </a:lnTo>
                <a:lnTo>
                  <a:pt x="16" y="3"/>
                </a:lnTo>
                <a:lnTo>
                  <a:pt x="16" y="4"/>
                </a:lnTo>
                <a:lnTo>
                  <a:pt x="16" y="4"/>
                </a:lnTo>
                <a:lnTo>
                  <a:pt x="15" y="5"/>
                </a:lnTo>
                <a:lnTo>
                  <a:pt x="14" y="6"/>
                </a:lnTo>
                <a:lnTo>
                  <a:pt x="14" y="7"/>
                </a:lnTo>
                <a:lnTo>
                  <a:pt x="13" y="8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2" y="10"/>
                </a:lnTo>
                <a:lnTo>
                  <a:pt x="4" y="9"/>
                </a:lnTo>
                <a:lnTo>
                  <a:pt x="4" y="9"/>
                </a:lnTo>
                <a:lnTo>
                  <a:pt x="3" y="8"/>
                </a:lnTo>
                <a:lnTo>
                  <a:pt x="3" y="8"/>
                </a:lnTo>
                <a:lnTo>
                  <a:pt x="2" y="7"/>
                </a:lnTo>
                <a:lnTo>
                  <a:pt x="2" y="7"/>
                </a:lnTo>
                <a:lnTo>
                  <a:pt x="2" y="6"/>
                </a:lnTo>
                <a:lnTo>
                  <a:pt x="2" y="6"/>
                </a:lnTo>
                <a:lnTo>
                  <a:pt x="2" y="6"/>
                </a:lnTo>
                <a:lnTo>
                  <a:pt x="2" y="6"/>
                </a:lnTo>
                <a:lnTo>
                  <a:pt x="1" y="6"/>
                </a:lnTo>
                <a:lnTo>
                  <a:pt x="1" y="6"/>
                </a:lnTo>
                <a:lnTo>
                  <a:pt x="1" y="6"/>
                </a:lnTo>
                <a:lnTo>
                  <a:pt x="0" y="6"/>
                </a:lnTo>
                <a:lnTo>
                  <a:pt x="0" y="7"/>
                </a:lnTo>
                <a:lnTo>
                  <a:pt x="0" y="8"/>
                </a:lnTo>
                <a:lnTo>
                  <a:pt x="0" y="8"/>
                </a:lnTo>
                <a:lnTo>
                  <a:pt x="1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3" y="13"/>
                </a:lnTo>
                <a:lnTo>
                  <a:pt x="3" y="14"/>
                </a:lnTo>
                <a:lnTo>
                  <a:pt x="3" y="14"/>
                </a:lnTo>
                <a:lnTo>
                  <a:pt x="4" y="14"/>
                </a:lnTo>
                <a:lnTo>
                  <a:pt x="4" y="14"/>
                </a:lnTo>
                <a:lnTo>
                  <a:pt x="4" y="14"/>
                </a:lnTo>
                <a:lnTo>
                  <a:pt x="5" y="14"/>
                </a:lnTo>
                <a:lnTo>
                  <a:pt x="5" y="15"/>
                </a:lnTo>
                <a:lnTo>
                  <a:pt x="6" y="15"/>
                </a:lnTo>
                <a:lnTo>
                  <a:pt x="6" y="15"/>
                </a:lnTo>
                <a:lnTo>
                  <a:pt x="7" y="15"/>
                </a:lnTo>
                <a:lnTo>
                  <a:pt x="8" y="16"/>
                </a:lnTo>
                <a:lnTo>
                  <a:pt x="8" y="16"/>
                </a:lnTo>
                <a:lnTo>
                  <a:pt x="9" y="16"/>
                </a:lnTo>
                <a:lnTo>
                  <a:pt x="10" y="16"/>
                </a:lnTo>
                <a:lnTo>
                  <a:pt x="10" y="16"/>
                </a:lnTo>
                <a:lnTo>
                  <a:pt x="11" y="17"/>
                </a:lnTo>
                <a:lnTo>
                  <a:pt x="11" y="17"/>
                </a:lnTo>
                <a:lnTo>
                  <a:pt x="12" y="17"/>
                </a:lnTo>
                <a:lnTo>
                  <a:pt x="12" y="17"/>
                </a:lnTo>
                <a:lnTo>
                  <a:pt x="13" y="17"/>
                </a:lnTo>
                <a:lnTo>
                  <a:pt x="13" y="16"/>
                </a:lnTo>
                <a:lnTo>
                  <a:pt x="14" y="16"/>
                </a:lnTo>
                <a:lnTo>
                  <a:pt x="15" y="16"/>
                </a:lnTo>
                <a:lnTo>
                  <a:pt x="15" y="16"/>
                </a:lnTo>
                <a:lnTo>
                  <a:pt x="16" y="15"/>
                </a:lnTo>
                <a:lnTo>
                  <a:pt x="17" y="15"/>
                </a:lnTo>
                <a:lnTo>
                  <a:pt x="17" y="14"/>
                </a:lnTo>
                <a:lnTo>
                  <a:pt x="18" y="14"/>
                </a:lnTo>
                <a:lnTo>
                  <a:pt x="18" y="21"/>
                </a:lnTo>
                <a:lnTo>
                  <a:pt x="10" y="41"/>
                </a:lnTo>
                <a:lnTo>
                  <a:pt x="14" y="41"/>
                </a:lnTo>
                <a:lnTo>
                  <a:pt x="15" y="44"/>
                </a:lnTo>
                <a:lnTo>
                  <a:pt x="16" y="47"/>
                </a:lnTo>
                <a:lnTo>
                  <a:pt x="17" y="48"/>
                </a:lnTo>
                <a:lnTo>
                  <a:pt x="18" y="50"/>
                </a:lnTo>
                <a:lnTo>
                  <a:pt x="20" y="51"/>
                </a:lnTo>
                <a:lnTo>
                  <a:pt x="20" y="51"/>
                </a:lnTo>
                <a:lnTo>
                  <a:pt x="21" y="52"/>
                </a:lnTo>
                <a:lnTo>
                  <a:pt x="21" y="52"/>
                </a:lnTo>
                <a:lnTo>
                  <a:pt x="20" y="52"/>
                </a:lnTo>
                <a:lnTo>
                  <a:pt x="19" y="52"/>
                </a:lnTo>
                <a:lnTo>
                  <a:pt x="19" y="52"/>
                </a:lnTo>
                <a:lnTo>
                  <a:pt x="18" y="53"/>
                </a:lnTo>
                <a:lnTo>
                  <a:pt x="17" y="53"/>
                </a:lnTo>
                <a:lnTo>
                  <a:pt x="17" y="54"/>
                </a:lnTo>
                <a:lnTo>
                  <a:pt x="16" y="54"/>
                </a:lnTo>
                <a:lnTo>
                  <a:pt x="16" y="55"/>
                </a:lnTo>
                <a:lnTo>
                  <a:pt x="23" y="55"/>
                </a:lnTo>
                <a:lnTo>
                  <a:pt x="26" y="53"/>
                </a:lnTo>
                <a:lnTo>
                  <a:pt x="26" y="55"/>
                </a:lnTo>
                <a:lnTo>
                  <a:pt x="27" y="55"/>
                </a:lnTo>
                <a:lnTo>
                  <a:pt x="27" y="54"/>
                </a:lnTo>
                <a:lnTo>
                  <a:pt x="28" y="53"/>
                </a:lnTo>
                <a:lnTo>
                  <a:pt x="27" y="52"/>
                </a:lnTo>
                <a:lnTo>
                  <a:pt x="27" y="51"/>
                </a:lnTo>
                <a:lnTo>
                  <a:pt x="27" y="51"/>
                </a:lnTo>
                <a:lnTo>
                  <a:pt x="26" y="50"/>
                </a:lnTo>
                <a:lnTo>
                  <a:pt x="26" y="49"/>
                </a:lnTo>
                <a:lnTo>
                  <a:pt x="26" y="48"/>
                </a:lnTo>
                <a:lnTo>
                  <a:pt x="26" y="47"/>
                </a:lnTo>
                <a:lnTo>
                  <a:pt x="26" y="45"/>
                </a:lnTo>
                <a:lnTo>
                  <a:pt x="26" y="43"/>
                </a:lnTo>
                <a:lnTo>
                  <a:pt x="26" y="41"/>
                </a:lnTo>
                <a:lnTo>
                  <a:pt x="30" y="41"/>
                </a:lnTo>
                <a:lnTo>
                  <a:pt x="30" y="43"/>
                </a:lnTo>
                <a:lnTo>
                  <a:pt x="31" y="45"/>
                </a:lnTo>
                <a:lnTo>
                  <a:pt x="31" y="46"/>
                </a:lnTo>
                <a:lnTo>
                  <a:pt x="31" y="47"/>
                </a:lnTo>
                <a:lnTo>
                  <a:pt x="31" y="49"/>
                </a:lnTo>
                <a:lnTo>
                  <a:pt x="31" y="49"/>
                </a:lnTo>
                <a:lnTo>
                  <a:pt x="31" y="50"/>
                </a:lnTo>
                <a:lnTo>
                  <a:pt x="31" y="51"/>
                </a:lnTo>
                <a:lnTo>
                  <a:pt x="30" y="52"/>
                </a:lnTo>
                <a:lnTo>
                  <a:pt x="30" y="52"/>
                </a:lnTo>
                <a:lnTo>
                  <a:pt x="30" y="53"/>
                </a:lnTo>
                <a:lnTo>
                  <a:pt x="30" y="53"/>
                </a:lnTo>
                <a:lnTo>
                  <a:pt x="30" y="53"/>
                </a:lnTo>
                <a:lnTo>
                  <a:pt x="30" y="54"/>
                </a:lnTo>
                <a:lnTo>
                  <a:pt x="30" y="54"/>
                </a:lnTo>
                <a:lnTo>
                  <a:pt x="30" y="55"/>
                </a:lnTo>
                <a:lnTo>
                  <a:pt x="32" y="55"/>
                </a:lnTo>
                <a:lnTo>
                  <a:pt x="32" y="54"/>
                </a:lnTo>
                <a:lnTo>
                  <a:pt x="35" y="55"/>
                </a:lnTo>
                <a:lnTo>
                  <a:pt x="42" y="55"/>
                </a:lnTo>
                <a:lnTo>
                  <a:pt x="42" y="54"/>
                </a:lnTo>
                <a:lnTo>
                  <a:pt x="41" y="54"/>
                </a:lnTo>
                <a:lnTo>
                  <a:pt x="41" y="53"/>
                </a:lnTo>
                <a:lnTo>
                  <a:pt x="40" y="53"/>
                </a:lnTo>
                <a:lnTo>
                  <a:pt x="39" y="52"/>
                </a:lnTo>
                <a:lnTo>
                  <a:pt x="39" y="52"/>
                </a:lnTo>
                <a:lnTo>
                  <a:pt x="37" y="52"/>
                </a:lnTo>
                <a:lnTo>
                  <a:pt x="36" y="52"/>
                </a:lnTo>
                <a:lnTo>
                  <a:pt x="37" y="52"/>
                </a:lnTo>
                <a:lnTo>
                  <a:pt x="37" y="51"/>
                </a:lnTo>
                <a:lnTo>
                  <a:pt x="38" y="51"/>
                </a:lnTo>
                <a:lnTo>
                  <a:pt x="39" y="50"/>
                </a:lnTo>
                <a:lnTo>
                  <a:pt x="40" y="48"/>
                </a:lnTo>
                <a:lnTo>
                  <a:pt x="41" y="46"/>
                </a:lnTo>
                <a:lnTo>
                  <a:pt x="42" y="44"/>
                </a:lnTo>
                <a:lnTo>
                  <a:pt x="42" y="4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67" name="Freeform 1116"/>
          <p:cNvSpPr>
            <a:spLocks/>
          </p:cNvSpPr>
          <p:nvPr/>
        </p:nvSpPr>
        <p:spPr bwMode="auto">
          <a:xfrm>
            <a:off x="4634259" y="5393916"/>
            <a:ext cx="18225" cy="17066"/>
          </a:xfrm>
          <a:custGeom>
            <a:avLst/>
            <a:gdLst>
              <a:gd name="T0" fmla="*/ 13 w 13"/>
              <a:gd name="T1" fmla="*/ 12 h 12"/>
              <a:gd name="T2" fmla="*/ 13 w 13"/>
              <a:gd name="T3" fmla="*/ 0 h 12"/>
              <a:gd name="T4" fmla="*/ 0 w 13"/>
              <a:gd name="T5" fmla="*/ 3 h 12"/>
              <a:gd name="T6" fmla="*/ 0 w 13"/>
              <a:gd name="T7" fmla="*/ 12 h 12"/>
              <a:gd name="T8" fmla="*/ 13 w 13"/>
              <a:gd name="T9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12">
                <a:moveTo>
                  <a:pt x="13" y="12"/>
                </a:moveTo>
                <a:lnTo>
                  <a:pt x="13" y="0"/>
                </a:lnTo>
                <a:lnTo>
                  <a:pt x="0" y="3"/>
                </a:lnTo>
                <a:lnTo>
                  <a:pt x="0" y="12"/>
                </a:lnTo>
                <a:lnTo>
                  <a:pt x="13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68" name="Freeform 1117"/>
          <p:cNvSpPr>
            <a:spLocks/>
          </p:cNvSpPr>
          <p:nvPr/>
        </p:nvSpPr>
        <p:spPr bwMode="auto">
          <a:xfrm>
            <a:off x="4610427" y="5405294"/>
            <a:ext cx="56076" cy="55466"/>
          </a:xfrm>
          <a:custGeom>
            <a:avLst/>
            <a:gdLst>
              <a:gd name="T0" fmla="*/ 18 w 40"/>
              <a:gd name="T1" fmla="*/ 0 h 39"/>
              <a:gd name="T2" fmla="*/ 17 w 40"/>
              <a:gd name="T3" fmla="*/ 0 h 39"/>
              <a:gd name="T4" fmla="*/ 16 w 40"/>
              <a:gd name="T5" fmla="*/ 1 h 39"/>
              <a:gd name="T6" fmla="*/ 14 w 40"/>
              <a:gd name="T7" fmla="*/ 1 h 39"/>
              <a:gd name="T8" fmla="*/ 13 w 40"/>
              <a:gd name="T9" fmla="*/ 2 h 39"/>
              <a:gd name="T10" fmla="*/ 11 w 40"/>
              <a:gd name="T11" fmla="*/ 4 h 39"/>
              <a:gd name="T12" fmla="*/ 9 w 40"/>
              <a:gd name="T13" fmla="*/ 7 h 39"/>
              <a:gd name="T14" fmla="*/ 8 w 40"/>
              <a:gd name="T15" fmla="*/ 9 h 39"/>
              <a:gd name="T16" fmla="*/ 6 w 40"/>
              <a:gd name="T17" fmla="*/ 10 h 39"/>
              <a:gd name="T18" fmla="*/ 4 w 40"/>
              <a:gd name="T19" fmla="*/ 10 h 39"/>
              <a:gd name="T20" fmla="*/ 2 w 40"/>
              <a:gd name="T21" fmla="*/ 10 h 39"/>
              <a:gd name="T22" fmla="*/ 1 w 40"/>
              <a:gd name="T23" fmla="*/ 10 h 39"/>
              <a:gd name="T24" fmla="*/ 0 w 40"/>
              <a:gd name="T25" fmla="*/ 12 h 39"/>
              <a:gd name="T26" fmla="*/ 1 w 40"/>
              <a:gd name="T27" fmla="*/ 13 h 39"/>
              <a:gd name="T28" fmla="*/ 1 w 40"/>
              <a:gd name="T29" fmla="*/ 13 h 39"/>
              <a:gd name="T30" fmla="*/ 2 w 40"/>
              <a:gd name="T31" fmla="*/ 13 h 39"/>
              <a:gd name="T32" fmla="*/ 2 w 40"/>
              <a:gd name="T33" fmla="*/ 13 h 39"/>
              <a:gd name="T34" fmla="*/ 4 w 40"/>
              <a:gd name="T35" fmla="*/ 14 h 39"/>
              <a:gd name="T36" fmla="*/ 5 w 40"/>
              <a:gd name="T37" fmla="*/ 14 h 39"/>
              <a:gd name="T38" fmla="*/ 7 w 40"/>
              <a:gd name="T39" fmla="*/ 15 h 39"/>
              <a:gd name="T40" fmla="*/ 9 w 40"/>
              <a:gd name="T41" fmla="*/ 14 h 39"/>
              <a:gd name="T42" fmla="*/ 10 w 40"/>
              <a:gd name="T43" fmla="*/ 13 h 39"/>
              <a:gd name="T44" fmla="*/ 12 w 40"/>
              <a:gd name="T45" fmla="*/ 12 h 39"/>
              <a:gd name="T46" fmla="*/ 13 w 40"/>
              <a:gd name="T47" fmla="*/ 11 h 39"/>
              <a:gd name="T48" fmla="*/ 14 w 40"/>
              <a:gd name="T49" fmla="*/ 11 h 39"/>
              <a:gd name="T50" fmla="*/ 6 w 40"/>
              <a:gd name="T51" fmla="*/ 39 h 39"/>
              <a:gd name="T52" fmla="*/ 32 w 40"/>
              <a:gd name="T53" fmla="*/ 21 h 39"/>
              <a:gd name="T54" fmla="*/ 37 w 40"/>
              <a:gd name="T55" fmla="*/ 16 h 39"/>
              <a:gd name="T56" fmla="*/ 39 w 40"/>
              <a:gd name="T57" fmla="*/ 13 h 39"/>
              <a:gd name="T58" fmla="*/ 39 w 40"/>
              <a:gd name="T59" fmla="*/ 12 h 39"/>
              <a:gd name="T60" fmla="*/ 39 w 40"/>
              <a:gd name="T61" fmla="*/ 11 h 39"/>
              <a:gd name="T62" fmla="*/ 39 w 40"/>
              <a:gd name="T63" fmla="*/ 9 h 39"/>
              <a:gd name="T64" fmla="*/ 38 w 40"/>
              <a:gd name="T65" fmla="*/ 7 h 39"/>
              <a:gd name="T66" fmla="*/ 37 w 40"/>
              <a:gd name="T67" fmla="*/ 5 h 39"/>
              <a:gd name="T68" fmla="*/ 36 w 40"/>
              <a:gd name="T69" fmla="*/ 3 h 39"/>
              <a:gd name="T70" fmla="*/ 34 w 40"/>
              <a:gd name="T71" fmla="*/ 2 h 39"/>
              <a:gd name="T72" fmla="*/ 33 w 40"/>
              <a:gd name="T73" fmla="*/ 1 h 39"/>
              <a:gd name="T74" fmla="*/ 32 w 40"/>
              <a:gd name="T75" fmla="*/ 1 h 39"/>
              <a:gd name="T76" fmla="*/ 31 w 40"/>
              <a:gd name="T77" fmla="*/ 0 h 39"/>
              <a:gd name="T78" fmla="*/ 30 w 40"/>
              <a:gd name="T79" fmla="*/ 0 h 39"/>
              <a:gd name="T80" fmla="*/ 23 w 40"/>
              <a:gd name="T81" fmla="*/ 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0" h="39">
                <a:moveTo>
                  <a:pt x="18" y="0"/>
                </a:moveTo>
                <a:lnTo>
                  <a:pt x="18" y="0"/>
                </a:lnTo>
                <a:lnTo>
                  <a:pt x="18" y="0"/>
                </a:lnTo>
                <a:lnTo>
                  <a:pt x="17" y="0"/>
                </a:lnTo>
                <a:lnTo>
                  <a:pt x="16" y="0"/>
                </a:lnTo>
                <a:lnTo>
                  <a:pt x="16" y="1"/>
                </a:lnTo>
                <a:lnTo>
                  <a:pt x="15" y="1"/>
                </a:lnTo>
                <a:lnTo>
                  <a:pt x="14" y="1"/>
                </a:lnTo>
                <a:lnTo>
                  <a:pt x="13" y="2"/>
                </a:lnTo>
                <a:lnTo>
                  <a:pt x="13" y="2"/>
                </a:lnTo>
                <a:lnTo>
                  <a:pt x="12" y="3"/>
                </a:lnTo>
                <a:lnTo>
                  <a:pt x="11" y="4"/>
                </a:lnTo>
                <a:lnTo>
                  <a:pt x="10" y="5"/>
                </a:lnTo>
                <a:lnTo>
                  <a:pt x="9" y="7"/>
                </a:lnTo>
                <a:lnTo>
                  <a:pt x="9" y="8"/>
                </a:lnTo>
                <a:lnTo>
                  <a:pt x="8" y="9"/>
                </a:lnTo>
                <a:lnTo>
                  <a:pt x="7" y="10"/>
                </a:lnTo>
                <a:lnTo>
                  <a:pt x="6" y="10"/>
                </a:lnTo>
                <a:lnTo>
                  <a:pt x="5" y="10"/>
                </a:lnTo>
                <a:lnTo>
                  <a:pt x="4" y="10"/>
                </a:lnTo>
                <a:lnTo>
                  <a:pt x="3" y="10"/>
                </a:lnTo>
                <a:lnTo>
                  <a:pt x="2" y="10"/>
                </a:lnTo>
                <a:lnTo>
                  <a:pt x="1" y="10"/>
                </a:lnTo>
                <a:lnTo>
                  <a:pt x="1" y="10"/>
                </a:lnTo>
                <a:lnTo>
                  <a:pt x="0" y="9"/>
                </a:lnTo>
                <a:lnTo>
                  <a:pt x="0" y="12"/>
                </a:lnTo>
                <a:lnTo>
                  <a:pt x="0" y="12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1" y="13"/>
                </a:lnTo>
                <a:lnTo>
                  <a:pt x="2" y="13"/>
                </a:lnTo>
                <a:lnTo>
                  <a:pt x="2" y="13"/>
                </a:lnTo>
                <a:lnTo>
                  <a:pt x="2" y="13"/>
                </a:lnTo>
                <a:lnTo>
                  <a:pt x="3" y="13"/>
                </a:lnTo>
                <a:lnTo>
                  <a:pt x="4" y="14"/>
                </a:lnTo>
                <a:lnTo>
                  <a:pt x="5" y="14"/>
                </a:lnTo>
                <a:lnTo>
                  <a:pt x="5" y="14"/>
                </a:lnTo>
                <a:lnTo>
                  <a:pt x="6" y="15"/>
                </a:lnTo>
                <a:lnTo>
                  <a:pt x="7" y="15"/>
                </a:lnTo>
                <a:lnTo>
                  <a:pt x="8" y="14"/>
                </a:lnTo>
                <a:lnTo>
                  <a:pt x="9" y="14"/>
                </a:lnTo>
                <a:lnTo>
                  <a:pt x="10" y="14"/>
                </a:lnTo>
                <a:lnTo>
                  <a:pt x="10" y="13"/>
                </a:lnTo>
                <a:lnTo>
                  <a:pt x="11" y="13"/>
                </a:lnTo>
                <a:lnTo>
                  <a:pt x="12" y="12"/>
                </a:lnTo>
                <a:lnTo>
                  <a:pt x="13" y="12"/>
                </a:lnTo>
                <a:lnTo>
                  <a:pt x="13" y="11"/>
                </a:lnTo>
                <a:lnTo>
                  <a:pt x="14" y="11"/>
                </a:lnTo>
                <a:lnTo>
                  <a:pt x="14" y="11"/>
                </a:lnTo>
                <a:lnTo>
                  <a:pt x="14" y="20"/>
                </a:lnTo>
                <a:lnTo>
                  <a:pt x="6" y="39"/>
                </a:lnTo>
                <a:lnTo>
                  <a:pt x="40" y="39"/>
                </a:lnTo>
                <a:lnTo>
                  <a:pt x="32" y="21"/>
                </a:lnTo>
                <a:lnTo>
                  <a:pt x="32" y="17"/>
                </a:lnTo>
                <a:lnTo>
                  <a:pt x="37" y="16"/>
                </a:lnTo>
                <a:lnTo>
                  <a:pt x="39" y="13"/>
                </a:lnTo>
                <a:lnTo>
                  <a:pt x="39" y="13"/>
                </a:lnTo>
                <a:lnTo>
                  <a:pt x="39" y="12"/>
                </a:lnTo>
                <a:lnTo>
                  <a:pt x="39" y="12"/>
                </a:lnTo>
                <a:lnTo>
                  <a:pt x="39" y="11"/>
                </a:lnTo>
                <a:lnTo>
                  <a:pt x="39" y="11"/>
                </a:lnTo>
                <a:lnTo>
                  <a:pt x="39" y="10"/>
                </a:lnTo>
                <a:lnTo>
                  <a:pt x="39" y="9"/>
                </a:lnTo>
                <a:lnTo>
                  <a:pt x="39" y="8"/>
                </a:lnTo>
                <a:lnTo>
                  <a:pt x="38" y="7"/>
                </a:lnTo>
                <a:lnTo>
                  <a:pt x="38" y="6"/>
                </a:lnTo>
                <a:lnTo>
                  <a:pt x="37" y="5"/>
                </a:lnTo>
                <a:lnTo>
                  <a:pt x="36" y="4"/>
                </a:lnTo>
                <a:lnTo>
                  <a:pt x="36" y="3"/>
                </a:lnTo>
                <a:lnTo>
                  <a:pt x="35" y="3"/>
                </a:lnTo>
                <a:lnTo>
                  <a:pt x="34" y="2"/>
                </a:lnTo>
                <a:lnTo>
                  <a:pt x="34" y="2"/>
                </a:lnTo>
                <a:lnTo>
                  <a:pt x="33" y="1"/>
                </a:lnTo>
                <a:lnTo>
                  <a:pt x="33" y="1"/>
                </a:lnTo>
                <a:lnTo>
                  <a:pt x="32" y="1"/>
                </a:lnTo>
                <a:lnTo>
                  <a:pt x="31" y="1"/>
                </a:lnTo>
                <a:lnTo>
                  <a:pt x="31" y="0"/>
                </a:lnTo>
                <a:lnTo>
                  <a:pt x="30" y="0"/>
                </a:lnTo>
                <a:lnTo>
                  <a:pt x="30" y="0"/>
                </a:lnTo>
                <a:lnTo>
                  <a:pt x="30" y="0"/>
                </a:lnTo>
                <a:lnTo>
                  <a:pt x="23" y="8"/>
                </a:lnTo>
                <a:lnTo>
                  <a:pt x="18" y="0"/>
                </a:lnTo>
                <a:close/>
              </a:path>
            </a:pathLst>
          </a:custGeom>
          <a:solidFill>
            <a:srgbClr val="77ED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69" name="Freeform 1118"/>
          <p:cNvSpPr>
            <a:spLocks/>
          </p:cNvSpPr>
          <p:nvPr/>
        </p:nvSpPr>
        <p:spPr bwMode="auto">
          <a:xfrm>
            <a:off x="4625848" y="5462182"/>
            <a:ext cx="12617" cy="14222"/>
          </a:xfrm>
          <a:custGeom>
            <a:avLst/>
            <a:gdLst>
              <a:gd name="T0" fmla="*/ 0 w 9"/>
              <a:gd name="T1" fmla="*/ 0 h 10"/>
              <a:gd name="T2" fmla="*/ 0 w 9"/>
              <a:gd name="T3" fmla="*/ 0 h 10"/>
              <a:gd name="T4" fmla="*/ 0 w 9"/>
              <a:gd name="T5" fmla="*/ 1 h 10"/>
              <a:gd name="T6" fmla="*/ 0 w 9"/>
              <a:gd name="T7" fmla="*/ 1 h 10"/>
              <a:gd name="T8" fmla="*/ 0 w 9"/>
              <a:gd name="T9" fmla="*/ 2 h 10"/>
              <a:gd name="T10" fmla="*/ 1 w 9"/>
              <a:gd name="T11" fmla="*/ 4 h 10"/>
              <a:gd name="T12" fmla="*/ 2 w 9"/>
              <a:gd name="T13" fmla="*/ 6 h 10"/>
              <a:gd name="T14" fmla="*/ 3 w 9"/>
              <a:gd name="T15" fmla="*/ 7 h 10"/>
              <a:gd name="T16" fmla="*/ 4 w 9"/>
              <a:gd name="T17" fmla="*/ 8 h 10"/>
              <a:gd name="T18" fmla="*/ 5 w 9"/>
              <a:gd name="T19" fmla="*/ 9 h 10"/>
              <a:gd name="T20" fmla="*/ 6 w 9"/>
              <a:gd name="T21" fmla="*/ 10 h 10"/>
              <a:gd name="T22" fmla="*/ 7 w 9"/>
              <a:gd name="T23" fmla="*/ 10 h 10"/>
              <a:gd name="T24" fmla="*/ 7 w 9"/>
              <a:gd name="T25" fmla="*/ 10 h 10"/>
              <a:gd name="T26" fmla="*/ 9 w 9"/>
              <a:gd name="T27" fmla="*/ 10 h 10"/>
              <a:gd name="T28" fmla="*/ 9 w 9"/>
              <a:gd name="T29" fmla="*/ 10 h 10"/>
              <a:gd name="T30" fmla="*/ 9 w 9"/>
              <a:gd name="T31" fmla="*/ 10 h 10"/>
              <a:gd name="T32" fmla="*/ 9 w 9"/>
              <a:gd name="T33" fmla="*/ 9 h 10"/>
              <a:gd name="T34" fmla="*/ 8 w 9"/>
              <a:gd name="T35" fmla="*/ 7 h 10"/>
              <a:gd name="T36" fmla="*/ 8 w 9"/>
              <a:gd name="T37" fmla="*/ 6 h 10"/>
              <a:gd name="T38" fmla="*/ 8 w 9"/>
              <a:gd name="T39" fmla="*/ 4 h 10"/>
              <a:gd name="T40" fmla="*/ 8 w 9"/>
              <a:gd name="T41" fmla="*/ 2 h 10"/>
              <a:gd name="T42" fmla="*/ 9 w 9"/>
              <a:gd name="T43" fmla="*/ 0 h 10"/>
              <a:gd name="T44" fmla="*/ 0 w 9"/>
              <a:gd name="T4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" h="10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lnTo>
                  <a:pt x="0" y="2"/>
                </a:lnTo>
                <a:lnTo>
                  <a:pt x="1" y="4"/>
                </a:lnTo>
                <a:lnTo>
                  <a:pt x="2" y="6"/>
                </a:lnTo>
                <a:lnTo>
                  <a:pt x="3" y="7"/>
                </a:lnTo>
                <a:lnTo>
                  <a:pt x="4" y="8"/>
                </a:lnTo>
                <a:lnTo>
                  <a:pt x="5" y="9"/>
                </a:lnTo>
                <a:lnTo>
                  <a:pt x="6" y="10"/>
                </a:lnTo>
                <a:lnTo>
                  <a:pt x="7" y="10"/>
                </a:lnTo>
                <a:lnTo>
                  <a:pt x="7" y="10"/>
                </a:lnTo>
                <a:lnTo>
                  <a:pt x="9" y="10"/>
                </a:lnTo>
                <a:lnTo>
                  <a:pt x="9" y="10"/>
                </a:lnTo>
                <a:lnTo>
                  <a:pt x="9" y="10"/>
                </a:lnTo>
                <a:lnTo>
                  <a:pt x="9" y="9"/>
                </a:lnTo>
                <a:lnTo>
                  <a:pt x="8" y="7"/>
                </a:lnTo>
                <a:lnTo>
                  <a:pt x="8" y="6"/>
                </a:lnTo>
                <a:lnTo>
                  <a:pt x="8" y="4"/>
                </a:lnTo>
                <a:lnTo>
                  <a:pt x="8" y="2"/>
                </a:lnTo>
                <a:lnTo>
                  <a:pt x="9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70" name="Freeform 1119"/>
          <p:cNvSpPr>
            <a:spLocks/>
          </p:cNvSpPr>
          <p:nvPr/>
        </p:nvSpPr>
        <p:spPr bwMode="auto">
          <a:xfrm>
            <a:off x="4646876" y="5462182"/>
            <a:ext cx="14019" cy="14222"/>
          </a:xfrm>
          <a:custGeom>
            <a:avLst/>
            <a:gdLst>
              <a:gd name="T0" fmla="*/ 0 w 10"/>
              <a:gd name="T1" fmla="*/ 0 h 10"/>
              <a:gd name="T2" fmla="*/ 1 w 10"/>
              <a:gd name="T3" fmla="*/ 2 h 10"/>
              <a:gd name="T4" fmla="*/ 1 w 10"/>
              <a:gd name="T5" fmla="*/ 4 h 10"/>
              <a:gd name="T6" fmla="*/ 2 w 10"/>
              <a:gd name="T7" fmla="*/ 5 h 10"/>
              <a:gd name="T8" fmla="*/ 2 w 10"/>
              <a:gd name="T9" fmla="*/ 7 h 10"/>
              <a:gd name="T10" fmla="*/ 2 w 10"/>
              <a:gd name="T11" fmla="*/ 8 h 10"/>
              <a:gd name="T12" fmla="*/ 1 w 10"/>
              <a:gd name="T13" fmla="*/ 9 h 10"/>
              <a:gd name="T14" fmla="*/ 1 w 10"/>
              <a:gd name="T15" fmla="*/ 10 h 10"/>
              <a:gd name="T16" fmla="*/ 1 w 10"/>
              <a:gd name="T17" fmla="*/ 10 h 10"/>
              <a:gd name="T18" fmla="*/ 4 w 10"/>
              <a:gd name="T19" fmla="*/ 10 h 10"/>
              <a:gd name="T20" fmla="*/ 5 w 10"/>
              <a:gd name="T21" fmla="*/ 10 h 10"/>
              <a:gd name="T22" fmla="*/ 5 w 10"/>
              <a:gd name="T23" fmla="*/ 10 h 10"/>
              <a:gd name="T24" fmla="*/ 6 w 10"/>
              <a:gd name="T25" fmla="*/ 9 h 10"/>
              <a:gd name="T26" fmla="*/ 6 w 10"/>
              <a:gd name="T27" fmla="*/ 9 h 10"/>
              <a:gd name="T28" fmla="*/ 7 w 10"/>
              <a:gd name="T29" fmla="*/ 8 h 10"/>
              <a:gd name="T30" fmla="*/ 8 w 10"/>
              <a:gd name="T31" fmla="*/ 7 h 10"/>
              <a:gd name="T32" fmla="*/ 9 w 10"/>
              <a:gd name="T33" fmla="*/ 6 h 10"/>
              <a:gd name="T34" fmla="*/ 9 w 10"/>
              <a:gd name="T35" fmla="*/ 4 h 10"/>
              <a:gd name="T36" fmla="*/ 9 w 10"/>
              <a:gd name="T37" fmla="*/ 3 h 10"/>
              <a:gd name="T38" fmla="*/ 10 w 10"/>
              <a:gd name="T39" fmla="*/ 2 h 10"/>
              <a:gd name="T40" fmla="*/ 10 w 10"/>
              <a:gd name="T41" fmla="*/ 1 h 10"/>
              <a:gd name="T42" fmla="*/ 9 w 10"/>
              <a:gd name="T43" fmla="*/ 0 h 10"/>
              <a:gd name="T44" fmla="*/ 0 w 10"/>
              <a:gd name="T45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" h="10">
                <a:moveTo>
                  <a:pt x="0" y="0"/>
                </a:moveTo>
                <a:lnTo>
                  <a:pt x="1" y="2"/>
                </a:lnTo>
                <a:lnTo>
                  <a:pt x="1" y="4"/>
                </a:lnTo>
                <a:lnTo>
                  <a:pt x="2" y="5"/>
                </a:lnTo>
                <a:lnTo>
                  <a:pt x="2" y="7"/>
                </a:lnTo>
                <a:lnTo>
                  <a:pt x="2" y="8"/>
                </a:lnTo>
                <a:lnTo>
                  <a:pt x="1" y="9"/>
                </a:lnTo>
                <a:lnTo>
                  <a:pt x="1" y="10"/>
                </a:lnTo>
                <a:lnTo>
                  <a:pt x="1" y="10"/>
                </a:lnTo>
                <a:lnTo>
                  <a:pt x="4" y="10"/>
                </a:lnTo>
                <a:lnTo>
                  <a:pt x="5" y="10"/>
                </a:lnTo>
                <a:lnTo>
                  <a:pt x="5" y="10"/>
                </a:lnTo>
                <a:lnTo>
                  <a:pt x="6" y="9"/>
                </a:lnTo>
                <a:lnTo>
                  <a:pt x="6" y="9"/>
                </a:lnTo>
                <a:lnTo>
                  <a:pt x="7" y="8"/>
                </a:lnTo>
                <a:lnTo>
                  <a:pt x="8" y="7"/>
                </a:lnTo>
                <a:lnTo>
                  <a:pt x="9" y="6"/>
                </a:lnTo>
                <a:lnTo>
                  <a:pt x="9" y="4"/>
                </a:lnTo>
                <a:lnTo>
                  <a:pt x="9" y="3"/>
                </a:lnTo>
                <a:lnTo>
                  <a:pt x="10" y="2"/>
                </a:lnTo>
                <a:lnTo>
                  <a:pt x="10" y="1"/>
                </a:lnTo>
                <a:lnTo>
                  <a:pt x="9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71" name="Freeform 1120"/>
          <p:cNvSpPr>
            <a:spLocks/>
          </p:cNvSpPr>
          <p:nvPr/>
        </p:nvSpPr>
        <p:spPr bwMode="auto">
          <a:xfrm>
            <a:off x="4597810" y="5378272"/>
            <a:ext cx="51871" cy="58310"/>
          </a:xfrm>
          <a:custGeom>
            <a:avLst/>
            <a:gdLst>
              <a:gd name="T0" fmla="*/ 37 w 37"/>
              <a:gd name="T1" fmla="*/ 39 h 41"/>
              <a:gd name="T2" fmla="*/ 2 w 37"/>
              <a:gd name="T3" fmla="*/ 0 h 41"/>
              <a:gd name="T4" fmla="*/ 0 w 37"/>
              <a:gd name="T5" fmla="*/ 2 h 41"/>
              <a:gd name="T6" fmla="*/ 34 w 37"/>
              <a:gd name="T7" fmla="*/ 41 h 41"/>
              <a:gd name="T8" fmla="*/ 37 w 37"/>
              <a:gd name="T9" fmla="*/ 39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41">
                <a:moveTo>
                  <a:pt x="37" y="39"/>
                </a:moveTo>
                <a:lnTo>
                  <a:pt x="2" y="0"/>
                </a:lnTo>
                <a:lnTo>
                  <a:pt x="0" y="2"/>
                </a:lnTo>
                <a:lnTo>
                  <a:pt x="34" y="41"/>
                </a:lnTo>
                <a:lnTo>
                  <a:pt x="37" y="3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72" name="Freeform 1121"/>
          <p:cNvSpPr>
            <a:spLocks/>
          </p:cNvSpPr>
          <p:nvPr/>
        </p:nvSpPr>
        <p:spPr bwMode="auto">
          <a:xfrm>
            <a:off x="4600613" y="5381116"/>
            <a:ext cx="46263" cy="52622"/>
          </a:xfrm>
          <a:custGeom>
            <a:avLst/>
            <a:gdLst>
              <a:gd name="T0" fmla="*/ 33 w 33"/>
              <a:gd name="T1" fmla="*/ 36 h 37"/>
              <a:gd name="T2" fmla="*/ 1 w 33"/>
              <a:gd name="T3" fmla="*/ 0 h 37"/>
              <a:gd name="T4" fmla="*/ 0 w 33"/>
              <a:gd name="T5" fmla="*/ 1 h 37"/>
              <a:gd name="T6" fmla="*/ 32 w 33"/>
              <a:gd name="T7" fmla="*/ 37 h 37"/>
              <a:gd name="T8" fmla="*/ 33 w 33"/>
              <a:gd name="T9" fmla="*/ 36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3" h="37">
                <a:moveTo>
                  <a:pt x="33" y="36"/>
                </a:moveTo>
                <a:lnTo>
                  <a:pt x="1" y="0"/>
                </a:lnTo>
                <a:lnTo>
                  <a:pt x="0" y="1"/>
                </a:lnTo>
                <a:lnTo>
                  <a:pt x="32" y="37"/>
                </a:lnTo>
                <a:lnTo>
                  <a:pt x="33" y="36"/>
                </a:lnTo>
                <a:close/>
              </a:path>
            </a:pathLst>
          </a:custGeom>
          <a:solidFill>
            <a:srgbClr val="CEB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73" name="Freeform 1122"/>
          <p:cNvSpPr>
            <a:spLocks/>
          </p:cNvSpPr>
          <p:nvPr/>
        </p:nvSpPr>
        <p:spPr bwMode="auto">
          <a:xfrm>
            <a:off x="4635661" y="5420938"/>
            <a:ext cx="29440" cy="11378"/>
          </a:xfrm>
          <a:custGeom>
            <a:avLst/>
            <a:gdLst>
              <a:gd name="T0" fmla="*/ 11 w 21"/>
              <a:gd name="T1" fmla="*/ 7 h 8"/>
              <a:gd name="T2" fmla="*/ 13 w 21"/>
              <a:gd name="T3" fmla="*/ 7 h 8"/>
              <a:gd name="T4" fmla="*/ 15 w 21"/>
              <a:gd name="T5" fmla="*/ 7 h 8"/>
              <a:gd name="T6" fmla="*/ 17 w 21"/>
              <a:gd name="T7" fmla="*/ 6 h 8"/>
              <a:gd name="T8" fmla="*/ 18 w 21"/>
              <a:gd name="T9" fmla="*/ 5 h 8"/>
              <a:gd name="T10" fmla="*/ 19 w 21"/>
              <a:gd name="T11" fmla="*/ 5 h 8"/>
              <a:gd name="T12" fmla="*/ 20 w 21"/>
              <a:gd name="T13" fmla="*/ 4 h 8"/>
              <a:gd name="T14" fmla="*/ 21 w 21"/>
              <a:gd name="T15" fmla="*/ 3 h 8"/>
              <a:gd name="T16" fmla="*/ 21 w 21"/>
              <a:gd name="T17" fmla="*/ 2 h 8"/>
              <a:gd name="T18" fmla="*/ 21 w 21"/>
              <a:gd name="T19" fmla="*/ 1 h 8"/>
              <a:gd name="T20" fmla="*/ 20 w 21"/>
              <a:gd name="T21" fmla="*/ 2 h 8"/>
              <a:gd name="T22" fmla="*/ 19 w 21"/>
              <a:gd name="T23" fmla="*/ 3 h 8"/>
              <a:gd name="T24" fmla="*/ 18 w 21"/>
              <a:gd name="T25" fmla="*/ 5 h 8"/>
              <a:gd name="T26" fmla="*/ 15 w 21"/>
              <a:gd name="T27" fmla="*/ 6 h 8"/>
              <a:gd name="T28" fmla="*/ 14 w 21"/>
              <a:gd name="T29" fmla="*/ 6 h 8"/>
              <a:gd name="T30" fmla="*/ 13 w 21"/>
              <a:gd name="T31" fmla="*/ 6 h 8"/>
              <a:gd name="T32" fmla="*/ 12 w 21"/>
              <a:gd name="T33" fmla="*/ 6 h 8"/>
              <a:gd name="T34" fmla="*/ 11 w 21"/>
              <a:gd name="T35" fmla="*/ 7 h 8"/>
              <a:gd name="T36" fmla="*/ 9 w 21"/>
              <a:gd name="T37" fmla="*/ 4 h 8"/>
              <a:gd name="T38" fmla="*/ 11 w 21"/>
              <a:gd name="T39" fmla="*/ 4 h 8"/>
              <a:gd name="T40" fmla="*/ 13 w 21"/>
              <a:gd name="T41" fmla="*/ 3 h 8"/>
              <a:gd name="T42" fmla="*/ 16 w 21"/>
              <a:gd name="T43" fmla="*/ 2 h 8"/>
              <a:gd name="T44" fmla="*/ 16 w 21"/>
              <a:gd name="T45" fmla="*/ 0 h 8"/>
              <a:gd name="T46" fmla="*/ 16 w 21"/>
              <a:gd name="T47" fmla="*/ 0 h 8"/>
              <a:gd name="T48" fmla="*/ 16 w 21"/>
              <a:gd name="T49" fmla="*/ 0 h 8"/>
              <a:gd name="T50" fmla="*/ 15 w 21"/>
              <a:gd name="T51" fmla="*/ 1 h 8"/>
              <a:gd name="T52" fmla="*/ 15 w 21"/>
              <a:gd name="T53" fmla="*/ 1 h 8"/>
              <a:gd name="T54" fmla="*/ 13 w 21"/>
              <a:gd name="T55" fmla="*/ 2 h 8"/>
              <a:gd name="T56" fmla="*/ 11 w 21"/>
              <a:gd name="T57" fmla="*/ 3 h 8"/>
              <a:gd name="T58" fmla="*/ 9 w 21"/>
              <a:gd name="T59" fmla="*/ 3 h 8"/>
              <a:gd name="T60" fmla="*/ 7 w 21"/>
              <a:gd name="T61" fmla="*/ 4 h 8"/>
              <a:gd name="T62" fmla="*/ 7 w 21"/>
              <a:gd name="T63" fmla="*/ 2 h 8"/>
              <a:gd name="T64" fmla="*/ 6 w 21"/>
              <a:gd name="T65" fmla="*/ 2 h 8"/>
              <a:gd name="T66" fmla="*/ 5 w 21"/>
              <a:gd name="T67" fmla="*/ 1 h 8"/>
              <a:gd name="T68" fmla="*/ 4 w 21"/>
              <a:gd name="T69" fmla="*/ 1 h 8"/>
              <a:gd name="T70" fmla="*/ 4 w 21"/>
              <a:gd name="T71" fmla="*/ 2 h 8"/>
              <a:gd name="T72" fmla="*/ 4 w 21"/>
              <a:gd name="T73" fmla="*/ 3 h 8"/>
              <a:gd name="T74" fmla="*/ 3 w 21"/>
              <a:gd name="T75" fmla="*/ 8 h 8"/>
              <a:gd name="T76" fmla="*/ 5 w 21"/>
              <a:gd name="T77" fmla="*/ 8 h 8"/>
              <a:gd name="T78" fmla="*/ 7 w 21"/>
              <a:gd name="T79" fmla="*/ 8 h 8"/>
              <a:gd name="T80" fmla="*/ 9 w 21"/>
              <a:gd name="T81" fmla="*/ 7 h 8"/>
              <a:gd name="T82" fmla="*/ 10 w 21"/>
              <a:gd name="T83" fmla="*/ 7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1" h="8">
                <a:moveTo>
                  <a:pt x="11" y="8"/>
                </a:moveTo>
                <a:lnTo>
                  <a:pt x="11" y="7"/>
                </a:lnTo>
                <a:lnTo>
                  <a:pt x="12" y="7"/>
                </a:lnTo>
                <a:lnTo>
                  <a:pt x="13" y="7"/>
                </a:lnTo>
                <a:lnTo>
                  <a:pt x="14" y="7"/>
                </a:lnTo>
                <a:lnTo>
                  <a:pt x="15" y="7"/>
                </a:lnTo>
                <a:lnTo>
                  <a:pt x="16" y="6"/>
                </a:lnTo>
                <a:lnTo>
                  <a:pt x="17" y="6"/>
                </a:lnTo>
                <a:lnTo>
                  <a:pt x="17" y="6"/>
                </a:lnTo>
                <a:lnTo>
                  <a:pt x="18" y="5"/>
                </a:lnTo>
                <a:lnTo>
                  <a:pt x="19" y="5"/>
                </a:lnTo>
                <a:lnTo>
                  <a:pt x="19" y="5"/>
                </a:lnTo>
                <a:lnTo>
                  <a:pt x="20" y="4"/>
                </a:lnTo>
                <a:lnTo>
                  <a:pt x="20" y="4"/>
                </a:lnTo>
                <a:lnTo>
                  <a:pt x="21" y="3"/>
                </a:lnTo>
                <a:lnTo>
                  <a:pt x="21" y="3"/>
                </a:lnTo>
                <a:lnTo>
                  <a:pt x="21" y="2"/>
                </a:lnTo>
                <a:lnTo>
                  <a:pt x="21" y="2"/>
                </a:lnTo>
                <a:lnTo>
                  <a:pt x="21" y="1"/>
                </a:lnTo>
                <a:lnTo>
                  <a:pt x="21" y="1"/>
                </a:lnTo>
                <a:lnTo>
                  <a:pt x="21" y="1"/>
                </a:lnTo>
                <a:lnTo>
                  <a:pt x="20" y="2"/>
                </a:lnTo>
                <a:lnTo>
                  <a:pt x="20" y="3"/>
                </a:lnTo>
                <a:lnTo>
                  <a:pt x="19" y="3"/>
                </a:lnTo>
                <a:lnTo>
                  <a:pt x="18" y="4"/>
                </a:lnTo>
                <a:lnTo>
                  <a:pt x="18" y="5"/>
                </a:lnTo>
                <a:lnTo>
                  <a:pt x="16" y="5"/>
                </a:lnTo>
                <a:lnTo>
                  <a:pt x="15" y="6"/>
                </a:lnTo>
                <a:lnTo>
                  <a:pt x="14" y="6"/>
                </a:lnTo>
                <a:lnTo>
                  <a:pt x="14" y="6"/>
                </a:lnTo>
                <a:lnTo>
                  <a:pt x="13" y="6"/>
                </a:lnTo>
                <a:lnTo>
                  <a:pt x="13" y="6"/>
                </a:lnTo>
                <a:lnTo>
                  <a:pt x="13" y="6"/>
                </a:lnTo>
                <a:lnTo>
                  <a:pt x="12" y="6"/>
                </a:lnTo>
                <a:lnTo>
                  <a:pt x="12" y="7"/>
                </a:lnTo>
                <a:lnTo>
                  <a:pt x="11" y="7"/>
                </a:lnTo>
                <a:lnTo>
                  <a:pt x="11" y="7"/>
                </a:lnTo>
                <a:lnTo>
                  <a:pt x="9" y="4"/>
                </a:lnTo>
                <a:lnTo>
                  <a:pt x="10" y="4"/>
                </a:lnTo>
                <a:lnTo>
                  <a:pt x="11" y="4"/>
                </a:lnTo>
                <a:lnTo>
                  <a:pt x="12" y="3"/>
                </a:lnTo>
                <a:lnTo>
                  <a:pt x="13" y="3"/>
                </a:lnTo>
                <a:lnTo>
                  <a:pt x="15" y="2"/>
                </a:lnTo>
                <a:lnTo>
                  <a:pt x="16" y="2"/>
                </a:lnTo>
                <a:lnTo>
                  <a:pt x="16" y="1"/>
                </a:lnTo>
                <a:lnTo>
                  <a:pt x="16" y="0"/>
                </a:lnTo>
                <a:lnTo>
                  <a:pt x="16" y="0"/>
                </a:lnTo>
                <a:lnTo>
                  <a:pt x="16" y="0"/>
                </a:lnTo>
                <a:lnTo>
                  <a:pt x="16" y="0"/>
                </a:lnTo>
                <a:lnTo>
                  <a:pt x="16" y="0"/>
                </a:lnTo>
                <a:lnTo>
                  <a:pt x="16" y="0"/>
                </a:lnTo>
                <a:lnTo>
                  <a:pt x="15" y="1"/>
                </a:lnTo>
                <a:lnTo>
                  <a:pt x="15" y="1"/>
                </a:lnTo>
                <a:lnTo>
                  <a:pt x="15" y="1"/>
                </a:lnTo>
                <a:lnTo>
                  <a:pt x="14" y="2"/>
                </a:lnTo>
                <a:lnTo>
                  <a:pt x="13" y="2"/>
                </a:lnTo>
                <a:lnTo>
                  <a:pt x="12" y="3"/>
                </a:lnTo>
                <a:lnTo>
                  <a:pt x="11" y="3"/>
                </a:lnTo>
                <a:lnTo>
                  <a:pt x="10" y="3"/>
                </a:lnTo>
                <a:lnTo>
                  <a:pt x="9" y="3"/>
                </a:lnTo>
                <a:lnTo>
                  <a:pt x="8" y="3"/>
                </a:lnTo>
                <a:lnTo>
                  <a:pt x="7" y="4"/>
                </a:lnTo>
                <a:lnTo>
                  <a:pt x="7" y="3"/>
                </a:lnTo>
                <a:lnTo>
                  <a:pt x="7" y="2"/>
                </a:lnTo>
                <a:lnTo>
                  <a:pt x="6" y="2"/>
                </a:lnTo>
                <a:lnTo>
                  <a:pt x="6" y="2"/>
                </a:lnTo>
                <a:lnTo>
                  <a:pt x="5" y="1"/>
                </a:lnTo>
                <a:lnTo>
                  <a:pt x="5" y="1"/>
                </a:lnTo>
                <a:lnTo>
                  <a:pt x="4" y="1"/>
                </a:lnTo>
                <a:lnTo>
                  <a:pt x="4" y="1"/>
                </a:lnTo>
                <a:lnTo>
                  <a:pt x="3" y="2"/>
                </a:lnTo>
                <a:lnTo>
                  <a:pt x="4" y="2"/>
                </a:lnTo>
                <a:lnTo>
                  <a:pt x="4" y="3"/>
                </a:lnTo>
                <a:lnTo>
                  <a:pt x="4" y="3"/>
                </a:lnTo>
                <a:lnTo>
                  <a:pt x="0" y="3"/>
                </a:lnTo>
                <a:lnTo>
                  <a:pt x="3" y="8"/>
                </a:lnTo>
                <a:lnTo>
                  <a:pt x="4" y="8"/>
                </a:lnTo>
                <a:lnTo>
                  <a:pt x="5" y="8"/>
                </a:lnTo>
                <a:lnTo>
                  <a:pt x="6" y="8"/>
                </a:lnTo>
                <a:lnTo>
                  <a:pt x="7" y="8"/>
                </a:lnTo>
                <a:lnTo>
                  <a:pt x="8" y="7"/>
                </a:lnTo>
                <a:lnTo>
                  <a:pt x="9" y="7"/>
                </a:lnTo>
                <a:lnTo>
                  <a:pt x="10" y="7"/>
                </a:lnTo>
                <a:lnTo>
                  <a:pt x="10" y="7"/>
                </a:lnTo>
                <a:lnTo>
                  <a:pt x="11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74" name="Freeform 1123"/>
          <p:cNvSpPr>
            <a:spLocks/>
          </p:cNvSpPr>
          <p:nvPr/>
        </p:nvSpPr>
        <p:spPr bwMode="auto">
          <a:xfrm>
            <a:off x="4638465" y="5423783"/>
            <a:ext cx="9813" cy="7111"/>
          </a:xfrm>
          <a:custGeom>
            <a:avLst/>
            <a:gdLst>
              <a:gd name="T0" fmla="*/ 6 w 7"/>
              <a:gd name="T1" fmla="*/ 2 h 5"/>
              <a:gd name="T2" fmla="*/ 6 w 7"/>
              <a:gd name="T3" fmla="*/ 2 h 5"/>
              <a:gd name="T4" fmla="*/ 5 w 7"/>
              <a:gd name="T5" fmla="*/ 2 h 5"/>
              <a:gd name="T6" fmla="*/ 5 w 7"/>
              <a:gd name="T7" fmla="*/ 2 h 5"/>
              <a:gd name="T8" fmla="*/ 5 w 7"/>
              <a:gd name="T9" fmla="*/ 2 h 5"/>
              <a:gd name="T10" fmla="*/ 4 w 7"/>
              <a:gd name="T11" fmla="*/ 2 h 5"/>
              <a:gd name="T12" fmla="*/ 4 w 7"/>
              <a:gd name="T13" fmla="*/ 1 h 5"/>
              <a:gd name="T14" fmla="*/ 4 w 7"/>
              <a:gd name="T15" fmla="*/ 1 h 5"/>
              <a:gd name="T16" fmla="*/ 3 w 7"/>
              <a:gd name="T17" fmla="*/ 1 h 5"/>
              <a:gd name="T18" fmla="*/ 3 w 7"/>
              <a:gd name="T19" fmla="*/ 1 h 5"/>
              <a:gd name="T20" fmla="*/ 3 w 7"/>
              <a:gd name="T21" fmla="*/ 0 h 5"/>
              <a:gd name="T22" fmla="*/ 3 w 7"/>
              <a:gd name="T23" fmla="*/ 0 h 5"/>
              <a:gd name="T24" fmla="*/ 2 w 7"/>
              <a:gd name="T25" fmla="*/ 0 h 5"/>
              <a:gd name="T26" fmla="*/ 2 w 7"/>
              <a:gd name="T27" fmla="*/ 0 h 5"/>
              <a:gd name="T28" fmla="*/ 3 w 7"/>
              <a:gd name="T29" fmla="*/ 1 h 5"/>
              <a:gd name="T30" fmla="*/ 3 w 7"/>
              <a:gd name="T31" fmla="*/ 2 h 5"/>
              <a:gd name="T32" fmla="*/ 3 w 7"/>
              <a:gd name="T33" fmla="*/ 2 h 5"/>
              <a:gd name="T34" fmla="*/ 0 w 7"/>
              <a:gd name="T35" fmla="*/ 2 h 5"/>
              <a:gd name="T36" fmla="*/ 2 w 7"/>
              <a:gd name="T37" fmla="*/ 5 h 5"/>
              <a:gd name="T38" fmla="*/ 2 w 7"/>
              <a:gd name="T39" fmla="*/ 5 h 5"/>
              <a:gd name="T40" fmla="*/ 3 w 7"/>
              <a:gd name="T41" fmla="*/ 5 h 5"/>
              <a:gd name="T42" fmla="*/ 3 w 7"/>
              <a:gd name="T43" fmla="*/ 5 h 5"/>
              <a:gd name="T44" fmla="*/ 4 w 7"/>
              <a:gd name="T45" fmla="*/ 5 h 5"/>
              <a:gd name="T46" fmla="*/ 4 w 7"/>
              <a:gd name="T47" fmla="*/ 5 h 5"/>
              <a:gd name="T48" fmla="*/ 4 w 7"/>
              <a:gd name="T49" fmla="*/ 5 h 5"/>
              <a:gd name="T50" fmla="*/ 5 w 7"/>
              <a:gd name="T51" fmla="*/ 5 h 5"/>
              <a:gd name="T52" fmla="*/ 5 w 7"/>
              <a:gd name="T53" fmla="*/ 5 h 5"/>
              <a:gd name="T54" fmla="*/ 6 w 7"/>
              <a:gd name="T55" fmla="*/ 5 h 5"/>
              <a:gd name="T56" fmla="*/ 6 w 7"/>
              <a:gd name="T57" fmla="*/ 5 h 5"/>
              <a:gd name="T58" fmla="*/ 6 w 7"/>
              <a:gd name="T59" fmla="*/ 5 h 5"/>
              <a:gd name="T60" fmla="*/ 6 w 7"/>
              <a:gd name="T61" fmla="*/ 4 h 5"/>
              <a:gd name="T62" fmla="*/ 7 w 7"/>
              <a:gd name="T63" fmla="*/ 4 h 5"/>
              <a:gd name="T64" fmla="*/ 7 w 7"/>
              <a:gd name="T65" fmla="*/ 4 h 5"/>
              <a:gd name="T66" fmla="*/ 7 w 7"/>
              <a:gd name="T67" fmla="*/ 4 h 5"/>
              <a:gd name="T68" fmla="*/ 7 w 7"/>
              <a:gd name="T69" fmla="*/ 4 h 5"/>
              <a:gd name="T70" fmla="*/ 6 w 7"/>
              <a:gd name="T71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" h="5">
                <a:moveTo>
                  <a:pt x="6" y="2"/>
                </a:moveTo>
                <a:lnTo>
                  <a:pt x="6" y="2"/>
                </a:lnTo>
                <a:lnTo>
                  <a:pt x="5" y="2"/>
                </a:lnTo>
                <a:lnTo>
                  <a:pt x="5" y="2"/>
                </a:lnTo>
                <a:lnTo>
                  <a:pt x="5" y="2"/>
                </a:lnTo>
                <a:lnTo>
                  <a:pt x="4" y="2"/>
                </a:lnTo>
                <a:lnTo>
                  <a:pt x="4" y="1"/>
                </a:lnTo>
                <a:lnTo>
                  <a:pt x="4" y="1"/>
                </a:lnTo>
                <a:lnTo>
                  <a:pt x="3" y="1"/>
                </a:lnTo>
                <a:lnTo>
                  <a:pt x="3" y="1"/>
                </a:lnTo>
                <a:lnTo>
                  <a:pt x="3" y="0"/>
                </a:lnTo>
                <a:lnTo>
                  <a:pt x="3" y="0"/>
                </a:lnTo>
                <a:lnTo>
                  <a:pt x="2" y="0"/>
                </a:lnTo>
                <a:lnTo>
                  <a:pt x="2" y="0"/>
                </a:lnTo>
                <a:lnTo>
                  <a:pt x="3" y="1"/>
                </a:lnTo>
                <a:lnTo>
                  <a:pt x="3" y="2"/>
                </a:lnTo>
                <a:lnTo>
                  <a:pt x="3" y="2"/>
                </a:lnTo>
                <a:lnTo>
                  <a:pt x="0" y="2"/>
                </a:lnTo>
                <a:lnTo>
                  <a:pt x="2" y="5"/>
                </a:lnTo>
                <a:lnTo>
                  <a:pt x="2" y="5"/>
                </a:lnTo>
                <a:lnTo>
                  <a:pt x="3" y="5"/>
                </a:lnTo>
                <a:lnTo>
                  <a:pt x="3" y="5"/>
                </a:lnTo>
                <a:lnTo>
                  <a:pt x="4" y="5"/>
                </a:lnTo>
                <a:lnTo>
                  <a:pt x="4" y="5"/>
                </a:lnTo>
                <a:lnTo>
                  <a:pt x="4" y="5"/>
                </a:lnTo>
                <a:lnTo>
                  <a:pt x="5" y="5"/>
                </a:lnTo>
                <a:lnTo>
                  <a:pt x="5" y="5"/>
                </a:lnTo>
                <a:lnTo>
                  <a:pt x="6" y="5"/>
                </a:lnTo>
                <a:lnTo>
                  <a:pt x="6" y="5"/>
                </a:lnTo>
                <a:lnTo>
                  <a:pt x="6" y="5"/>
                </a:lnTo>
                <a:lnTo>
                  <a:pt x="6" y="4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7" y="4"/>
                </a:lnTo>
                <a:lnTo>
                  <a:pt x="6" y="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75" name="Freeform 1124"/>
          <p:cNvSpPr>
            <a:spLocks/>
          </p:cNvSpPr>
          <p:nvPr/>
        </p:nvSpPr>
        <p:spPr bwMode="auto">
          <a:xfrm>
            <a:off x="4656690" y="5416671"/>
            <a:ext cx="2804" cy="4267"/>
          </a:xfrm>
          <a:custGeom>
            <a:avLst/>
            <a:gdLst>
              <a:gd name="T0" fmla="*/ 1 w 2"/>
              <a:gd name="T1" fmla="*/ 1 h 3"/>
              <a:gd name="T2" fmla="*/ 1 w 2"/>
              <a:gd name="T3" fmla="*/ 1 h 3"/>
              <a:gd name="T4" fmla="*/ 1 w 2"/>
              <a:gd name="T5" fmla="*/ 0 h 3"/>
              <a:gd name="T6" fmla="*/ 1 w 2"/>
              <a:gd name="T7" fmla="*/ 0 h 3"/>
              <a:gd name="T8" fmla="*/ 0 w 2"/>
              <a:gd name="T9" fmla="*/ 0 h 3"/>
              <a:gd name="T10" fmla="*/ 0 w 2"/>
              <a:gd name="T11" fmla="*/ 0 h 3"/>
              <a:gd name="T12" fmla="*/ 0 w 2"/>
              <a:gd name="T13" fmla="*/ 0 h 3"/>
              <a:gd name="T14" fmla="*/ 0 w 2"/>
              <a:gd name="T15" fmla="*/ 0 h 3"/>
              <a:gd name="T16" fmla="*/ 0 w 2"/>
              <a:gd name="T17" fmla="*/ 0 h 3"/>
              <a:gd name="T18" fmla="*/ 0 w 2"/>
              <a:gd name="T19" fmla="*/ 0 h 3"/>
              <a:gd name="T20" fmla="*/ 0 w 2"/>
              <a:gd name="T21" fmla="*/ 1 h 3"/>
              <a:gd name="T22" fmla="*/ 0 w 2"/>
              <a:gd name="T23" fmla="*/ 1 h 3"/>
              <a:gd name="T24" fmla="*/ 1 w 2"/>
              <a:gd name="T25" fmla="*/ 1 h 3"/>
              <a:gd name="T26" fmla="*/ 1 w 2"/>
              <a:gd name="T27" fmla="*/ 2 h 3"/>
              <a:gd name="T28" fmla="*/ 1 w 2"/>
              <a:gd name="T29" fmla="*/ 2 h 3"/>
              <a:gd name="T30" fmla="*/ 1 w 2"/>
              <a:gd name="T31" fmla="*/ 3 h 3"/>
              <a:gd name="T32" fmla="*/ 1 w 2"/>
              <a:gd name="T33" fmla="*/ 3 h 3"/>
              <a:gd name="T34" fmla="*/ 1 w 2"/>
              <a:gd name="T35" fmla="*/ 3 h 3"/>
              <a:gd name="T36" fmla="*/ 1 w 2"/>
              <a:gd name="T37" fmla="*/ 3 h 3"/>
              <a:gd name="T38" fmla="*/ 1 w 2"/>
              <a:gd name="T39" fmla="*/ 3 h 3"/>
              <a:gd name="T40" fmla="*/ 1 w 2"/>
              <a:gd name="T41" fmla="*/ 3 h 3"/>
              <a:gd name="T42" fmla="*/ 2 w 2"/>
              <a:gd name="T43" fmla="*/ 3 h 3"/>
              <a:gd name="T44" fmla="*/ 2 w 2"/>
              <a:gd name="T45" fmla="*/ 2 h 3"/>
              <a:gd name="T46" fmla="*/ 2 w 2"/>
              <a:gd name="T47" fmla="*/ 2 h 3"/>
              <a:gd name="T48" fmla="*/ 1 w 2"/>
              <a:gd name="T49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" h="3">
                <a:moveTo>
                  <a:pt x="1" y="1"/>
                </a:moveTo>
                <a:lnTo>
                  <a:pt x="1" y="1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lnTo>
                  <a:pt x="1" y="1"/>
                </a:lnTo>
                <a:lnTo>
                  <a:pt x="1" y="2"/>
                </a:lnTo>
                <a:lnTo>
                  <a:pt x="1" y="2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2" y="3"/>
                </a:lnTo>
                <a:lnTo>
                  <a:pt x="2" y="2"/>
                </a:lnTo>
                <a:lnTo>
                  <a:pt x="2" y="2"/>
                </a:lnTo>
                <a:lnTo>
                  <a:pt x="1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76" name="Freeform 1125"/>
          <p:cNvSpPr>
            <a:spLocks/>
          </p:cNvSpPr>
          <p:nvPr/>
        </p:nvSpPr>
        <p:spPr bwMode="auto">
          <a:xfrm>
            <a:off x="4631455" y="5405294"/>
            <a:ext cx="23832" cy="14222"/>
          </a:xfrm>
          <a:custGeom>
            <a:avLst/>
            <a:gdLst>
              <a:gd name="T0" fmla="*/ 16 w 17"/>
              <a:gd name="T1" fmla="*/ 5 h 10"/>
              <a:gd name="T2" fmla="*/ 15 w 17"/>
              <a:gd name="T3" fmla="*/ 4 h 10"/>
              <a:gd name="T4" fmla="*/ 17 w 17"/>
              <a:gd name="T5" fmla="*/ 2 h 10"/>
              <a:gd name="T6" fmla="*/ 15 w 17"/>
              <a:gd name="T7" fmla="*/ 0 h 10"/>
              <a:gd name="T8" fmla="*/ 14 w 17"/>
              <a:gd name="T9" fmla="*/ 0 h 10"/>
              <a:gd name="T10" fmla="*/ 16 w 17"/>
              <a:gd name="T11" fmla="*/ 2 h 10"/>
              <a:gd name="T12" fmla="*/ 13 w 17"/>
              <a:gd name="T13" fmla="*/ 3 h 10"/>
              <a:gd name="T14" fmla="*/ 14 w 17"/>
              <a:gd name="T15" fmla="*/ 4 h 10"/>
              <a:gd name="T16" fmla="*/ 14 w 17"/>
              <a:gd name="T17" fmla="*/ 4 h 10"/>
              <a:gd name="T18" fmla="*/ 14 w 17"/>
              <a:gd name="T19" fmla="*/ 5 h 10"/>
              <a:gd name="T20" fmla="*/ 15 w 17"/>
              <a:gd name="T21" fmla="*/ 5 h 10"/>
              <a:gd name="T22" fmla="*/ 8 w 17"/>
              <a:gd name="T23" fmla="*/ 9 h 10"/>
              <a:gd name="T24" fmla="*/ 2 w 17"/>
              <a:gd name="T25" fmla="*/ 5 h 10"/>
              <a:gd name="T26" fmla="*/ 4 w 17"/>
              <a:gd name="T27" fmla="*/ 3 h 10"/>
              <a:gd name="T28" fmla="*/ 2 w 17"/>
              <a:gd name="T29" fmla="*/ 2 h 10"/>
              <a:gd name="T30" fmla="*/ 3 w 17"/>
              <a:gd name="T31" fmla="*/ 0 h 10"/>
              <a:gd name="T32" fmla="*/ 2 w 17"/>
              <a:gd name="T33" fmla="*/ 0 h 10"/>
              <a:gd name="T34" fmla="*/ 0 w 17"/>
              <a:gd name="T35" fmla="*/ 2 h 10"/>
              <a:gd name="T36" fmla="*/ 2 w 17"/>
              <a:gd name="T37" fmla="*/ 3 h 10"/>
              <a:gd name="T38" fmla="*/ 1 w 17"/>
              <a:gd name="T39" fmla="*/ 5 h 10"/>
              <a:gd name="T40" fmla="*/ 8 w 17"/>
              <a:gd name="T41" fmla="*/ 10 h 10"/>
              <a:gd name="T42" fmla="*/ 16 w 17"/>
              <a:gd name="T43" fmla="*/ 5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7" h="10">
                <a:moveTo>
                  <a:pt x="16" y="5"/>
                </a:moveTo>
                <a:lnTo>
                  <a:pt x="15" y="4"/>
                </a:lnTo>
                <a:lnTo>
                  <a:pt x="17" y="2"/>
                </a:lnTo>
                <a:lnTo>
                  <a:pt x="15" y="0"/>
                </a:lnTo>
                <a:lnTo>
                  <a:pt x="14" y="0"/>
                </a:lnTo>
                <a:lnTo>
                  <a:pt x="16" y="2"/>
                </a:lnTo>
                <a:lnTo>
                  <a:pt x="13" y="3"/>
                </a:lnTo>
                <a:lnTo>
                  <a:pt x="14" y="4"/>
                </a:lnTo>
                <a:lnTo>
                  <a:pt x="14" y="4"/>
                </a:lnTo>
                <a:lnTo>
                  <a:pt x="14" y="5"/>
                </a:lnTo>
                <a:lnTo>
                  <a:pt x="15" y="5"/>
                </a:lnTo>
                <a:lnTo>
                  <a:pt x="8" y="9"/>
                </a:lnTo>
                <a:lnTo>
                  <a:pt x="2" y="5"/>
                </a:lnTo>
                <a:lnTo>
                  <a:pt x="4" y="3"/>
                </a:lnTo>
                <a:lnTo>
                  <a:pt x="2" y="2"/>
                </a:lnTo>
                <a:lnTo>
                  <a:pt x="3" y="0"/>
                </a:lnTo>
                <a:lnTo>
                  <a:pt x="2" y="0"/>
                </a:lnTo>
                <a:lnTo>
                  <a:pt x="0" y="2"/>
                </a:lnTo>
                <a:lnTo>
                  <a:pt x="2" y="3"/>
                </a:lnTo>
                <a:lnTo>
                  <a:pt x="1" y="5"/>
                </a:lnTo>
                <a:lnTo>
                  <a:pt x="8" y="10"/>
                </a:lnTo>
                <a:lnTo>
                  <a:pt x="16" y="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77" name="Freeform 1126"/>
          <p:cNvSpPr>
            <a:spLocks/>
          </p:cNvSpPr>
          <p:nvPr/>
        </p:nvSpPr>
        <p:spPr bwMode="auto">
          <a:xfrm>
            <a:off x="4625848" y="5433738"/>
            <a:ext cx="35048" cy="11378"/>
          </a:xfrm>
          <a:custGeom>
            <a:avLst/>
            <a:gdLst>
              <a:gd name="T0" fmla="*/ 12 w 25"/>
              <a:gd name="T1" fmla="*/ 0 h 8"/>
              <a:gd name="T2" fmla="*/ 11 w 25"/>
              <a:gd name="T3" fmla="*/ 1 h 8"/>
              <a:gd name="T4" fmla="*/ 11 w 25"/>
              <a:gd name="T5" fmla="*/ 2 h 8"/>
              <a:gd name="T6" fmla="*/ 9 w 25"/>
              <a:gd name="T7" fmla="*/ 4 h 8"/>
              <a:gd name="T8" fmla="*/ 8 w 25"/>
              <a:gd name="T9" fmla="*/ 5 h 8"/>
              <a:gd name="T10" fmla="*/ 7 w 25"/>
              <a:gd name="T11" fmla="*/ 5 h 8"/>
              <a:gd name="T12" fmla="*/ 6 w 25"/>
              <a:gd name="T13" fmla="*/ 6 h 8"/>
              <a:gd name="T14" fmla="*/ 5 w 25"/>
              <a:gd name="T15" fmla="*/ 6 h 8"/>
              <a:gd name="T16" fmla="*/ 4 w 25"/>
              <a:gd name="T17" fmla="*/ 6 h 8"/>
              <a:gd name="T18" fmla="*/ 3 w 25"/>
              <a:gd name="T19" fmla="*/ 6 h 8"/>
              <a:gd name="T20" fmla="*/ 2 w 25"/>
              <a:gd name="T21" fmla="*/ 6 h 8"/>
              <a:gd name="T22" fmla="*/ 1 w 25"/>
              <a:gd name="T23" fmla="*/ 6 h 8"/>
              <a:gd name="T24" fmla="*/ 0 w 25"/>
              <a:gd name="T25" fmla="*/ 7 h 8"/>
              <a:gd name="T26" fmla="*/ 1 w 25"/>
              <a:gd name="T27" fmla="*/ 7 h 8"/>
              <a:gd name="T28" fmla="*/ 3 w 25"/>
              <a:gd name="T29" fmla="*/ 7 h 8"/>
              <a:gd name="T30" fmla="*/ 4 w 25"/>
              <a:gd name="T31" fmla="*/ 7 h 8"/>
              <a:gd name="T32" fmla="*/ 5 w 25"/>
              <a:gd name="T33" fmla="*/ 7 h 8"/>
              <a:gd name="T34" fmla="*/ 7 w 25"/>
              <a:gd name="T35" fmla="*/ 6 h 8"/>
              <a:gd name="T36" fmla="*/ 8 w 25"/>
              <a:gd name="T37" fmla="*/ 6 h 8"/>
              <a:gd name="T38" fmla="*/ 9 w 25"/>
              <a:gd name="T39" fmla="*/ 5 h 8"/>
              <a:gd name="T40" fmla="*/ 10 w 25"/>
              <a:gd name="T41" fmla="*/ 4 h 8"/>
              <a:gd name="T42" fmla="*/ 11 w 25"/>
              <a:gd name="T43" fmla="*/ 4 h 8"/>
              <a:gd name="T44" fmla="*/ 11 w 25"/>
              <a:gd name="T45" fmla="*/ 3 h 8"/>
              <a:gd name="T46" fmla="*/ 11 w 25"/>
              <a:gd name="T47" fmla="*/ 3 h 8"/>
              <a:gd name="T48" fmla="*/ 12 w 25"/>
              <a:gd name="T49" fmla="*/ 2 h 8"/>
              <a:gd name="T50" fmla="*/ 12 w 25"/>
              <a:gd name="T51" fmla="*/ 3 h 8"/>
              <a:gd name="T52" fmla="*/ 13 w 25"/>
              <a:gd name="T53" fmla="*/ 4 h 8"/>
              <a:gd name="T54" fmla="*/ 13 w 25"/>
              <a:gd name="T55" fmla="*/ 4 h 8"/>
              <a:gd name="T56" fmla="*/ 14 w 25"/>
              <a:gd name="T57" fmla="*/ 5 h 8"/>
              <a:gd name="T58" fmla="*/ 15 w 25"/>
              <a:gd name="T59" fmla="*/ 6 h 8"/>
              <a:gd name="T60" fmla="*/ 17 w 25"/>
              <a:gd name="T61" fmla="*/ 7 h 8"/>
              <a:gd name="T62" fmla="*/ 18 w 25"/>
              <a:gd name="T63" fmla="*/ 7 h 8"/>
              <a:gd name="T64" fmla="*/ 19 w 25"/>
              <a:gd name="T65" fmla="*/ 8 h 8"/>
              <a:gd name="T66" fmla="*/ 21 w 25"/>
              <a:gd name="T67" fmla="*/ 8 h 8"/>
              <a:gd name="T68" fmla="*/ 22 w 25"/>
              <a:gd name="T69" fmla="*/ 8 h 8"/>
              <a:gd name="T70" fmla="*/ 23 w 25"/>
              <a:gd name="T71" fmla="*/ 8 h 8"/>
              <a:gd name="T72" fmla="*/ 25 w 25"/>
              <a:gd name="T73" fmla="*/ 7 h 8"/>
              <a:gd name="T74" fmla="*/ 24 w 25"/>
              <a:gd name="T75" fmla="*/ 6 h 8"/>
              <a:gd name="T76" fmla="*/ 23 w 25"/>
              <a:gd name="T77" fmla="*/ 6 h 8"/>
              <a:gd name="T78" fmla="*/ 22 w 25"/>
              <a:gd name="T79" fmla="*/ 7 h 8"/>
              <a:gd name="T80" fmla="*/ 21 w 25"/>
              <a:gd name="T81" fmla="*/ 7 h 8"/>
              <a:gd name="T82" fmla="*/ 20 w 25"/>
              <a:gd name="T83" fmla="*/ 6 h 8"/>
              <a:gd name="T84" fmla="*/ 18 w 25"/>
              <a:gd name="T85" fmla="*/ 6 h 8"/>
              <a:gd name="T86" fmla="*/ 17 w 25"/>
              <a:gd name="T87" fmla="*/ 6 h 8"/>
              <a:gd name="T88" fmla="*/ 16 w 25"/>
              <a:gd name="T89" fmla="*/ 5 h 8"/>
              <a:gd name="T90" fmla="*/ 15 w 25"/>
              <a:gd name="T91" fmla="*/ 4 h 8"/>
              <a:gd name="T92" fmla="*/ 13 w 25"/>
              <a:gd name="T93" fmla="*/ 3 h 8"/>
              <a:gd name="T94" fmla="*/ 13 w 25"/>
              <a:gd name="T95" fmla="*/ 1 h 8"/>
              <a:gd name="T96" fmla="*/ 12 w 25"/>
              <a:gd name="T9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8">
                <a:moveTo>
                  <a:pt x="12" y="0"/>
                </a:moveTo>
                <a:lnTo>
                  <a:pt x="12" y="0"/>
                </a:lnTo>
                <a:lnTo>
                  <a:pt x="12" y="1"/>
                </a:lnTo>
                <a:lnTo>
                  <a:pt x="11" y="1"/>
                </a:lnTo>
                <a:lnTo>
                  <a:pt x="11" y="2"/>
                </a:lnTo>
                <a:lnTo>
                  <a:pt x="11" y="2"/>
                </a:lnTo>
                <a:lnTo>
                  <a:pt x="10" y="3"/>
                </a:lnTo>
                <a:lnTo>
                  <a:pt x="9" y="4"/>
                </a:lnTo>
                <a:lnTo>
                  <a:pt x="8" y="4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6" y="5"/>
                </a:lnTo>
                <a:lnTo>
                  <a:pt x="6" y="6"/>
                </a:lnTo>
                <a:lnTo>
                  <a:pt x="5" y="6"/>
                </a:lnTo>
                <a:lnTo>
                  <a:pt x="5" y="6"/>
                </a:lnTo>
                <a:lnTo>
                  <a:pt x="4" y="6"/>
                </a:lnTo>
                <a:lnTo>
                  <a:pt x="4" y="6"/>
                </a:lnTo>
                <a:lnTo>
                  <a:pt x="3" y="6"/>
                </a:lnTo>
                <a:lnTo>
                  <a:pt x="3" y="6"/>
                </a:lnTo>
                <a:lnTo>
                  <a:pt x="2" y="6"/>
                </a:lnTo>
                <a:lnTo>
                  <a:pt x="2" y="6"/>
                </a:lnTo>
                <a:lnTo>
                  <a:pt x="1" y="6"/>
                </a:lnTo>
                <a:lnTo>
                  <a:pt x="1" y="6"/>
                </a:lnTo>
                <a:lnTo>
                  <a:pt x="0" y="6"/>
                </a:lnTo>
                <a:lnTo>
                  <a:pt x="0" y="7"/>
                </a:lnTo>
                <a:lnTo>
                  <a:pt x="0" y="7"/>
                </a:lnTo>
                <a:lnTo>
                  <a:pt x="1" y="7"/>
                </a:lnTo>
                <a:lnTo>
                  <a:pt x="2" y="7"/>
                </a:lnTo>
                <a:lnTo>
                  <a:pt x="3" y="7"/>
                </a:lnTo>
                <a:lnTo>
                  <a:pt x="3" y="7"/>
                </a:lnTo>
                <a:lnTo>
                  <a:pt x="4" y="7"/>
                </a:lnTo>
                <a:lnTo>
                  <a:pt x="5" y="7"/>
                </a:lnTo>
                <a:lnTo>
                  <a:pt x="5" y="7"/>
                </a:lnTo>
                <a:lnTo>
                  <a:pt x="6" y="7"/>
                </a:lnTo>
                <a:lnTo>
                  <a:pt x="7" y="6"/>
                </a:lnTo>
                <a:lnTo>
                  <a:pt x="7" y="6"/>
                </a:lnTo>
                <a:lnTo>
                  <a:pt x="8" y="6"/>
                </a:lnTo>
                <a:lnTo>
                  <a:pt x="8" y="6"/>
                </a:lnTo>
                <a:lnTo>
                  <a:pt x="9" y="5"/>
                </a:lnTo>
                <a:lnTo>
                  <a:pt x="9" y="5"/>
                </a:lnTo>
                <a:lnTo>
                  <a:pt x="10" y="4"/>
                </a:lnTo>
                <a:lnTo>
                  <a:pt x="10" y="4"/>
                </a:lnTo>
                <a:lnTo>
                  <a:pt x="11" y="4"/>
                </a:lnTo>
                <a:lnTo>
                  <a:pt x="11" y="4"/>
                </a:lnTo>
                <a:lnTo>
                  <a:pt x="11" y="3"/>
                </a:lnTo>
                <a:lnTo>
                  <a:pt x="11" y="3"/>
                </a:lnTo>
                <a:lnTo>
                  <a:pt x="11" y="3"/>
                </a:lnTo>
                <a:lnTo>
                  <a:pt x="12" y="2"/>
                </a:lnTo>
                <a:lnTo>
                  <a:pt x="12" y="2"/>
                </a:lnTo>
                <a:lnTo>
                  <a:pt x="12" y="3"/>
                </a:lnTo>
                <a:lnTo>
                  <a:pt x="12" y="3"/>
                </a:lnTo>
                <a:lnTo>
                  <a:pt x="13" y="3"/>
                </a:lnTo>
                <a:lnTo>
                  <a:pt x="13" y="4"/>
                </a:lnTo>
                <a:lnTo>
                  <a:pt x="13" y="4"/>
                </a:lnTo>
                <a:lnTo>
                  <a:pt x="13" y="4"/>
                </a:lnTo>
                <a:lnTo>
                  <a:pt x="14" y="5"/>
                </a:lnTo>
                <a:lnTo>
                  <a:pt x="14" y="5"/>
                </a:lnTo>
                <a:lnTo>
                  <a:pt x="15" y="6"/>
                </a:lnTo>
                <a:lnTo>
                  <a:pt x="15" y="6"/>
                </a:lnTo>
                <a:lnTo>
                  <a:pt x="16" y="6"/>
                </a:lnTo>
                <a:lnTo>
                  <a:pt x="17" y="7"/>
                </a:lnTo>
                <a:lnTo>
                  <a:pt x="17" y="7"/>
                </a:lnTo>
                <a:lnTo>
                  <a:pt x="18" y="7"/>
                </a:lnTo>
                <a:lnTo>
                  <a:pt x="19" y="7"/>
                </a:lnTo>
                <a:lnTo>
                  <a:pt x="19" y="8"/>
                </a:lnTo>
                <a:lnTo>
                  <a:pt x="20" y="8"/>
                </a:lnTo>
                <a:lnTo>
                  <a:pt x="21" y="8"/>
                </a:lnTo>
                <a:lnTo>
                  <a:pt x="21" y="8"/>
                </a:lnTo>
                <a:lnTo>
                  <a:pt x="22" y="8"/>
                </a:lnTo>
                <a:lnTo>
                  <a:pt x="23" y="8"/>
                </a:lnTo>
                <a:lnTo>
                  <a:pt x="23" y="8"/>
                </a:lnTo>
                <a:lnTo>
                  <a:pt x="24" y="8"/>
                </a:lnTo>
                <a:lnTo>
                  <a:pt x="25" y="7"/>
                </a:lnTo>
                <a:lnTo>
                  <a:pt x="24" y="6"/>
                </a:lnTo>
                <a:lnTo>
                  <a:pt x="24" y="6"/>
                </a:lnTo>
                <a:lnTo>
                  <a:pt x="23" y="6"/>
                </a:lnTo>
                <a:lnTo>
                  <a:pt x="23" y="6"/>
                </a:lnTo>
                <a:lnTo>
                  <a:pt x="22" y="7"/>
                </a:lnTo>
                <a:lnTo>
                  <a:pt x="22" y="7"/>
                </a:lnTo>
                <a:lnTo>
                  <a:pt x="21" y="7"/>
                </a:lnTo>
                <a:lnTo>
                  <a:pt x="21" y="7"/>
                </a:lnTo>
                <a:lnTo>
                  <a:pt x="20" y="6"/>
                </a:lnTo>
                <a:lnTo>
                  <a:pt x="20" y="6"/>
                </a:lnTo>
                <a:lnTo>
                  <a:pt x="19" y="6"/>
                </a:lnTo>
                <a:lnTo>
                  <a:pt x="18" y="6"/>
                </a:lnTo>
                <a:lnTo>
                  <a:pt x="18" y="6"/>
                </a:lnTo>
                <a:lnTo>
                  <a:pt x="17" y="6"/>
                </a:lnTo>
                <a:lnTo>
                  <a:pt x="17" y="6"/>
                </a:lnTo>
                <a:lnTo>
                  <a:pt x="16" y="5"/>
                </a:lnTo>
                <a:lnTo>
                  <a:pt x="15" y="5"/>
                </a:lnTo>
                <a:lnTo>
                  <a:pt x="15" y="4"/>
                </a:lnTo>
                <a:lnTo>
                  <a:pt x="14" y="4"/>
                </a:lnTo>
                <a:lnTo>
                  <a:pt x="13" y="3"/>
                </a:lnTo>
                <a:lnTo>
                  <a:pt x="13" y="2"/>
                </a:lnTo>
                <a:lnTo>
                  <a:pt x="13" y="1"/>
                </a:lnTo>
                <a:lnTo>
                  <a:pt x="12" y="1"/>
                </a:lnTo>
                <a:lnTo>
                  <a:pt x="12" y="0"/>
                </a:lnTo>
                <a:lnTo>
                  <a:pt x="12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78" name="Freeform 1127"/>
          <p:cNvSpPr>
            <a:spLocks/>
          </p:cNvSpPr>
          <p:nvPr/>
        </p:nvSpPr>
        <p:spPr bwMode="auto">
          <a:xfrm>
            <a:off x="4604819" y="5413827"/>
            <a:ext cx="4206" cy="8533"/>
          </a:xfrm>
          <a:custGeom>
            <a:avLst/>
            <a:gdLst>
              <a:gd name="T0" fmla="*/ 3 w 3"/>
              <a:gd name="T1" fmla="*/ 3 h 6"/>
              <a:gd name="T2" fmla="*/ 3 w 3"/>
              <a:gd name="T3" fmla="*/ 3 h 6"/>
              <a:gd name="T4" fmla="*/ 3 w 3"/>
              <a:gd name="T5" fmla="*/ 3 h 6"/>
              <a:gd name="T6" fmla="*/ 2 w 3"/>
              <a:gd name="T7" fmla="*/ 3 h 6"/>
              <a:gd name="T8" fmla="*/ 2 w 3"/>
              <a:gd name="T9" fmla="*/ 3 h 6"/>
              <a:gd name="T10" fmla="*/ 2 w 3"/>
              <a:gd name="T11" fmla="*/ 3 h 6"/>
              <a:gd name="T12" fmla="*/ 2 w 3"/>
              <a:gd name="T13" fmla="*/ 2 h 6"/>
              <a:gd name="T14" fmla="*/ 1 w 3"/>
              <a:gd name="T15" fmla="*/ 2 h 6"/>
              <a:gd name="T16" fmla="*/ 1 w 3"/>
              <a:gd name="T17" fmla="*/ 1 h 6"/>
              <a:gd name="T18" fmla="*/ 1 w 3"/>
              <a:gd name="T19" fmla="*/ 1 h 6"/>
              <a:gd name="T20" fmla="*/ 1 w 3"/>
              <a:gd name="T21" fmla="*/ 0 h 6"/>
              <a:gd name="T22" fmla="*/ 0 w 3"/>
              <a:gd name="T23" fmla="*/ 0 h 6"/>
              <a:gd name="T24" fmla="*/ 0 w 3"/>
              <a:gd name="T25" fmla="*/ 0 h 6"/>
              <a:gd name="T26" fmla="*/ 0 w 3"/>
              <a:gd name="T27" fmla="*/ 0 h 6"/>
              <a:gd name="T28" fmla="*/ 0 w 3"/>
              <a:gd name="T29" fmla="*/ 1 h 6"/>
              <a:gd name="T30" fmla="*/ 0 w 3"/>
              <a:gd name="T31" fmla="*/ 2 h 6"/>
              <a:gd name="T32" fmla="*/ 1 w 3"/>
              <a:gd name="T33" fmla="*/ 3 h 6"/>
              <a:gd name="T34" fmla="*/ 1 w 3"/>
              <a:gd name="T35" fmla="*/ 4 h 6"/>
              <a:gd name="T36" fmla="*/ 1 w 3"/>
              <a:gd name="T37" fmla="*/ 5 h 6"/>
              <a:gd name="T38" fmla="*/ 2 w 3"/>
              <a:gd name="T39" fmla="*/ 5 h 6"/>
              <a:gd name="T40" fmla="*/ 2 w 3"/>
              <a:gd name="T41" fmla="*/ 5 h 6"/>
              <a:gd name="T42" fmla="*/ 2 w 3"/>
              <a:gd name="T43" fmla="*/ 5 h 6"/>
              <a:gd name="T44" fmla="*/ 2 w 3"/>
              <a:gd name="T45" fmla="*/ 6 h 6"/>
              <a:gd name="T46" fmla="*/ 3 w 3"/>
              <a:gd name="T47" fmla="*/ 6 h 6"/>
              <a:gd name="T48" fmla="*/ 3 w 3"/>
              <a:gd name="T49" fmla="*/ 6 h 6"/>
              <a:gd name="T50" fmla="*/ 3 w 3"/>
              <a:gd name="T51" fmla="*/ 3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" h="6">
                <a:moveTo>
                  <a:pt x="3" y="3"/>
                </a:moveTo>
                <a:lnTo>
                  <a:pt x="3" y="3"/>
                </a:lnTo>
                <a:lnTo>
                  <a:pt x="3" y="3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2" y="2"/>
                </a:lnTo>
                <a:lnTo>
                  <a:pt x="1" y="2"/>
                </a:lnTo>
                <a:lnTo>
                  <a:pt x="1" y="1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1"/>
                </a:lnTo>
                <a:lnTo>
                  <a:pt x="0" y="2"/>
                </a:lnTo>
                <a:lnTo>
                  <a:pt x="1" y="3"/>
                </a:lnTo>
                <a:lnTo>
                  <a:pt x="1" y="4"/>
                </a:lnTo>
                <a:lnTo>
                  <a:pt x="1" y="5"/>
                </a:lnTo>
                <a:lnTo>
                  <a:pt x="2" y="5"/>
                </a:lnTo>
                <a:lnTo>
                  <a:pt x="2" y="5"/>
                </a:lnTo>
                <a:lnTo>
                  <a:pt x="2" y="5"/>
                </a:lnTo>
                <a:lnTo>
                  <a:pt x="2" y="6"/>
                </a:lnTo>
                <a:lnTo>
                  <a:pt x="3" y="6"/>
                </a:lnTo>
                <a:lnTo>
                  <a:pt x="3" y="6"/>
                </a:lnTo>
                <a:lnTo>
                  <a:pt x="3" y="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79" name="Freeform 1128"/>
          <p:cNvSpPr>
            <a:spLocks/>
          </p:cNvSpPr>
          <p:nvPr/>
        </p:nvSpPr>
        <p:spPr bwMode="auto">
          <a:xfrm>
            <a:off x="4637063" y="5398183"/>
            <a:ext cx="12617" cy="15644"/>
          </a:xfrm>
          <a:custGeom>
            <a:avLst/>
            <a:gdLst>
              <a:gd name="T0" fmla="*/ 9 w 9"/>
              <a:gd name="T1" fmla="*/ 5 h 11"/>
              <a:gd name="T2" fmla="*/ 9 w 9"/>
              <a:gd name="T3" fmla="*/ 0 h 11"/>
              <a:gd name="T4" fmla="*/ 0 w 9"/>
              <a:gd name="T5" fmla="*/ 0 h 11"/>
              <a:gd name="T6" fmla="*/ 0 w 9"/>
              <a:gd name="T7" fmla="*/ 4 h 11"/>
              <a:gd name="T8" fmla="*/ 4 w 9"/>
              <a:gd name="T9" fmla="*/ 11 h 11"/>
              <a:gd name="T10" fmla="*/ 9 w 9"/>
              <a:gd name="T11" fmla="*/ 5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" h="11">
                <a:moveTo>
                  <a:pt x="9" y="5"/>
                </a:moveTo>
                <a:lnTo>
                  <a:pt x="9" y="0"/>
                </a:lnTo>
                <a:lnTo>
                  <a:pt x="0" y="0"/>
                </a:lnTo>
                <a:lnTo>
                  <a:pt x="0" y="4"/>
                </a:lnTo>
                <a:lnTo>
                  <a:pt x="4" y="11"/>
                </a:lnTo>
                <a:lnTo>
                  <a:pt x="9" y="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80" name="Freeform 1129"/>
          <p:cNvSpPr>
            <a:spLocks/>
          </p:cNvSpPr>
          <p:nvPr/>
        </p:nvSpPr>
        <p:spPr bwMode="auto">
          <a:xfrm>
            <a:off x="4627250" y="5362628"/>
            <a:ext cx="32244" cy="19911"/>
          </a:xfrm>
          <a:custGeom>
            <a:avLst/>
            <a:gdLst>
              <a:gd name="T0" fmla="*/ 18 w 23"/>
              <a:gd name="T1" fmla="*/ 5 h 14"/>
              <a:gd name="T2" fmla="*/ 18 w 23"/>
              <a:gd name="T3" fmla="*/ 5 h 14"/>
              <a:gd name="T4" fmla="*/ 18 w 23"/>
              <a:gd name="T5" fmla="*/ 4 h 14"/>
              <a:gd name="T6" fmla="*/ 17 w 23"/>
              <a:gd name="T7" fmla="*/ 4 h 14"/>
              <a:gd name="T8" fmla="*/ 16 w 23"/>
              <a:gd name="T9" fmla="*/ 3 h 14"/>
              <a:gd name="T10" fmla="*/ 16 w 23"/>
              <a:gd name="T11" fmla="*/ 3 h 14"/>
              <a:gd name="T12" fmla="*/ 15 w 23"/>
              <a:gd name="T13" fmla="*/ 2 h 14"/>
              <a:gd name="T14" fmla="*/ 14 w 23"/>
              <a:gd name="T15" fmla="*/ 2 h 14"/>
              <a:gd name="T16" fmla="*/ 12 w 23"/>
              <a:gd name="T17" fmla="*/ 1 h 14"/>
              <a:gd name="T18" fmla="*/ 11 w 23"/>
              <a:gd name="T19" fmla="*/ 1 h 14"/>
              <a:gd name="T20" fmla="*/ 10 w 23"/>
              <a:gd name="T21" fmla="*/ 0 h 14"/>
              <a:gd name="T22" fmla="*/ 9 w 23"/>
              <a:gd name="T23" fmla="*/ 0 h 14"/>
              <a:gd name="T24" fmla="*/ 8 w 23"/>
              <a:gd name="T25" fmla="*/ 0 h 14"/>
              <a:gd name="T26" fmla="*/ 6 w 23"/>
              <a:gd name="T27" fmla="*/ 0 h 14"/>
              <a:gd name="T28" fmla="*/ 5 w 23"/>
              <a:gd name="T29" fmla="*/ 0 h 14"/>
              <a:gd name="T30" fmla="*/ 4 w 23"/>
              <a:gd name="T31" fmla="*/ 0 h 14"/>
              <a:gd name="T32" fmla="*/ 3 w 23"/>
              <a:gd name="T33" fmla="*/ 1 h 14"/>
              <a:gd name="T34" fmla="*/ 1 w 23"/>
              <a:gd name="T35" fmla="*/ 2 h 14"/>
              <a:gd name="T36" fmla="*/ 0 w 23"/>
              <a:gd name="T37" fmla="*/ 3 h 14"/>
              <a:gd name="T38" fmla="*/ 0 w 23"/>
              <a:gd name="T39" fmla="*/ 4 h 14"/>
              <a:gd name="T40" fmla="*/ 0 w 23"/>
              <a:gd name="T41" fmla="*/ 5 h 14"/>
              <a:gd name="T42" fmla="*/ 0 w 23"/>
              <a:gd name="T43" fmla="*/ 6 h 14"/>
              <a:gd name="T44" fmla="*/ 0 w 23"/>
              <a:gd name="T45" fmla="*/ 7 h 14"/>
              <a:gd name="T46" fmla="*/ 1 w 23"/>
              <a:gd name="T47" fmla="*/ 8 h 14"/>
              <a:gd name="T48" fmla="*/ 1 w 23"/>
              <a:gd name="T49" fmla="*/ 8 h 14"/>
              <a:gd name="T50" fmla="*/ 1 w 23"/>
              <a:gd name="T51" fmla="*/ 8 h 14"/>
              <a:gd name="T52" fmla="*/ 2 w 23"/>
              <a:gd name="T53" fmla="*/ 8 h 14"/>
              <a:gd name="T54" fmla="*/ 3 w 23"/>
              <a:gd name="T55" fmla="*/ 8 h 14"/>
              <a:gd name="T56" fmla="*/ 4 w 23"/>
              <a:gd name="T57" fmla="*/ 9 h 14"/>
              <a:gd name="T58" fmla="*/ 5 w 23"/>
              <a:gd name="T59" fmla="*/ 9 h 14"/>
              <a:gd name="T60" fmla="*/ 7 w 23"/>
              <a:gd name="T61" fmla="*/ 10 h 14"/>
              <a:gd name="T62" fmla="*/ 8 w 23"/>
              <a:gd name="T63" fmla="*/ 10 h 14"/>
              <a:gd name="T64" fmla="*/ 10 w 23"/>
              <a:gd name="T65" fmla="*/ 11 h 14"/>
              <a:gd name="T66" fmla="*/ 11 w 23"/>
              <a:gd name="T67" fmla="*/ 12 h 14"/>
              <a:gd name="T68" fmla="*/ 13 w 23"/>
              <a:gd name="T69" fmla="*/ 12 h 14"/>
              <a:gd name="T70" fmla="*/ 14 w 23"/>
              <a:gd name="T71" fmla="*/ 13 h 14"/>
              <a:gd name="T72" fmla="*/ 15 w 23"/>
              <a:gd name="T73" fmla="*/ 13 h 14"/>
              <a:gd name="T74" fmla="*/ 16 w 23"/>
              <a:gd name="T75" fmla="*/ 13 h 14"/>
              <a:gd name="T76" fmla="*/ 17 w 23"/>
              <a:gd name="T77" fmla="*/ 14 h 14"/>
              <a:gd name="T78" fmla="*/ 18 w 23"/>
              <a:gd name="T79" fmla="*/ 14 h 14"/>
              <a:gd name="T80" fmla="*/ 19 w 23"/>
              <a:gd name="T81" fmla="*/ 14 h 14"/>
              <a:gd name="T82" fmla="*/ 19 w 23"/>
              <a:gd name="T83" fmla="*/ 14 h 14"/>
              <a:gd name="T84" fmla="*/ 20 w 23"/>
              <a:gd name="T85" fmla="*/ 14 h 14"/>
              <a:gd name="T86" fmla="*/ 21 w 23"/>
              <a:gd name="T87" fmla="*/ 14 h 14"/>
              <a:gd name="T88" fmla="*/ 21 w 23"/>
              <a:gd name="T89" fmla="*/ 14 h 14"/>
              <a:gd name="T90" fmla="*/ 22 w 23"/>
              <a:gd name="T91" fmla="*/ 14 h 14"/>
              <a:gd name="T92" fmla="*/ 22 w 23"/>
              <a:gd name="T93" fmla="*/ 13 h 14"/>
              <a:gd name="T94" fmla="*/ 22 w 23"/>
              <a:gd name="T95" fmla="*/ 12 h 14"/>
              <a:gd name="T96" fmla="*/ 23 w 23"/>
              <a:gd name="T97" fmla="*/ 12 h 14"/>
              <a:gd name="T98" fmla="*/ 23 w 23"/>
              <a:gd name="T99" fmla="*/ 10 h 14"/>
              <a:gd name="T100" fmla="*/ 22 w 23"/>
              <a:gd name="T101" fmla="*/ 9 h 14"/>
              <a:gd name="T102" fmla="*/ 22 w 23"/>
              <a:gd name="T103" fmla="*/ 8 h 14"/>
              <a:gd name="T104" fmla="*/ 21 w 23"/>
              <a:gd name="T105" fmla="*/ 7 h 14"/>
              <a:gd name="T106" fmla="*/ 21 w 23"/>
              <a:gd name="T107" fmla="*/ 6 h 14"/>
              <a:gd name="T108" fmla="*/ 20 w 23"/>
              <a:gd name="T109" fmla="*/ 6 h 14"/>
              <a:gd name="T110" fmla="*/ 19 w 23"/>
              <a:gd name="T111" fmla="*/ 5 h 14"/>
              <a:gd name="T112" fmla="*/ 18 w 23"/>
              <a:gd name="T113" fmla="*/ 5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3" h="14">
                <a:moveTo>
                  <a:pt x="18" y="5"/>
                </a:moveTo>
                <a:lnTo>
                  <a:pt x="18" y="5"/>
                </a:lnTo>
                <a:lnTo>
                  <a:pt x="18" y="4"/>
                </a:lnTo>
                <a:lnTo>
                  <a:pt x="17" y="4"/>
                </a:lnTo>
                <a:lnTo>
                  <a:pt x="16" y="3"/>
                </a:lnTo>
                <a:lnTo>
                  <a:pt x="16" y="3"/>
                </a:lnTo>
                <a:lnTo>
                  <a:pt x="15" y="2"/>
                </a:lnTo>
                <a:lnTo>
                  <a:pt x="14" y="2"/>
                </a:lnTo>
                <a:lnTo>
                  <a:pt x="12" y="1"/>
                </a:lnTo>
                <a:lnTo>
                  <a:pt x="11" y="1"/>
                </a:lnTo>
                <a:lnTo>
                  <a:pt x="10" y="0"/>
                </a:lnTo>
                <a:lnTo>
                  <a:pt x="9" y="0"/>
                </a:lnTo>
                <a:lnTo>
                  <a:pt x="8" y="0"/>
                </a:lnTo>
                <a:lnTo>
                  <a:pt x="6" y="0"/>
                </a:lnTo>
                <a:lnTo>
                  <a:pt x="5" y="0"/>
                </a:lnTo>
                <a:lnTo>
                  <a:pt x="4" y="0"/>
                </a:lnTo>
                <a:lnTo>
                  <a:pt x="3" y="1"/>
                </a:lnTo>
                <a:lnTo>
                  <a:pt x="1" y="2"/>
                </a:lnTo>
                <a:lnTo>
                  <a:pt x="0" y="3"/>
                </a:lnTo>
                <a:lnTo>
                  <a:pt x="0" y="4"/>
                </a:lnTo>
                <a:lnTo>
                  <a:pt x="0" y="5"/>
                </a:lnTo>
                <a:lnTo>
                  <a:pt x="0" y="6"/>
                </a:lnTo>
                <a:lnTo>
                  <a:pt x="0" y="7"/>
                </a:lnTo>
                <a:lnTo>
                  <a:pt x="1" y="8"/>
                </a:lnTo>
                <a:lnTo>
                  <a:pt x="1" y="8"/>
                </a:lnTo>
                <a:lnTo>
                  <a:pt x="1" y="8"/>
                </a:lnTo>
                <a:lnTo>
                  <a:pt x="2" y="8"/>
                </a:lnTo>
                <a:lnTo>
                  <a:pt x="3" y="8"/>
                </a:lnTo>
                <a:lnTo>
                  <a:pt x="4" y="9"/>
                </a:lnTo>
                <a:lnTo>
                  <a:pt x="5" y="9"/>
                </a:lnTo>
                <a:lnTo>
                  <a:pt x="7" y="10"/>
                </a:lnTo>
                <a:lnTo>
                  <a:pt x="8" y="10"/>
                </a:lnTo>
                <a:lnTo>
                  <a:pt x="10" y="11"/>
                </a:lnTo>
                <a:lnTo>
                  <a:pt x="11" y="12"/>
                </a:lnTo>
                <a:lnTo>
                  <a:pt x="13" y="12"/>
                </a:lnTo>
                <a:lnTo>
                  <a:pt x="14" y="13"/>
                </a:lnTo>
                <a:lnTo>
                  <a:pt x="15" y="13"/>
                </a:lnTo>
                <a:lnTo>
                  <a:pt x="16" y="13"/>
                </a:lnTo>
                <a:lnTo>
                  <a:pt x="17" y="14"/>
                </a:lnTo>
                <a:lnTo>
                  <a:pt x="18" y="14"/>
                </a:lnTo>
                <a:lnTo>
                  <a:pt x="19" y="14"/>
                </a:lnTo>
                <a:lnTo>
                  <a:pt x="19" y="14"/>
                </a:lnTo>
                <a:lnTo>
                  <a:pt x="20" y="14"/>
                </a:lnTo>
                <a:lnTo>
                  <a:pt x="21" y="14"/>
                </a:lnTo>
                <a:lnTo>
                  <a:pt x="21" y="14"/>
                </a:lnTo>
                <a:lnTo>
                  <a:pt x="22" y="14"/>
                </a:lnTo>
                <a:lnTo>
                  <a:pt x="22" y="13"/>
                </a:lnTo>
                <a:lnTo>
                  <a:pt x="22" y="12"/>
                </a:lnTo>
                <a:lnTo>
                  <a:pt x="23" y="12"/>
                </a:lnTo>
                <a:lnTo>
                  <a:pt x="23" y="10"/>
                </a:lnTo>
                <a:lnTo>
                  <a:pt x="22" y="9"/>
                </a:lnTo>
                <a:lnTo>
                  <a:pt x="22" y="8"/>
                </a:lnTo>
                <a:lnTo>
                  <a:pt x="21" y="7"/>
                </a:lnTo>
                <a:lnTo>
                  <a:pt x="21" y="6"/>
                </a:lnTo>
                <a:lnTo>
                  <a:pt x="20" y="6"/>
                </a:lnTo>
                <a:lnTo>
                  <a:pt x="19" y="5"/>
                </a:lnTo>
                <a:lnTo>
                  <a:pt x="18" y="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81" name="Freeform 1130"/>
          <p:cNvSpPr>
            <a:spLocks/>
          </p:cNvSpPr>
          <p:nvPr/>
        </p:nvSpPr>
        <p:spPr bwMode="auto">
          <a:xfrm>
            <a:off x="4623044" y="5368316"/>
            <a:ext cx="37851" cy="34133"/>
          </a:xfrm>
          <a:custGeom>
            <a:avLst/>
            <a:gdLst>
              <a:gd name="T0" fmla="*/ 23 w 27"/>
              <a:gd name="T1" fmla="*/ 7 h 24"/>
              <a:gd name="T2" fmla="*/ 23 w 27"/>
              <a:gd name="T3" fmla="*/ 7 h 24"/>
              <a:gd name="T4" fmla="*/ 22 w 27"/>
              <a:gd name="T5" fmla="*/ 6 h 24"/>
              <a:gd name="T6" fmla="*/ 22 w 27"/>
              <a:gd name="T7" fmla="*/ 5 h 24"/>
              <a:gd name="T8" fmla="*/ 20 w 27"/>
              <a:gd name="T9" fmla="*/ 4 h 24"/>
              <a:gd name="T10" fmla="*/ 19 w 27"/>
              <a:gd name="T11" fmla="*/ 3 h 24"/>
              <a:gd name="T12" fmla="*/ 18 w 27"/>
              <a:gd name="T13" fmla="*/ 2 h 24"/>
              <a:gd name="T14" fmla="*/ 16 w 27"/>
              <a:gd name="T15" fmla="*/ 1 h 24"/>
              <a:gd name="T16" fmla="*/ 14 w 27"/>
              <a:gd name="T17" fmla="*/ 0 h 24"/>
              <a:gd name="T18" fmla="*/ 13 w 27"/>
              <a:gd name="T19" fmla="*/ 0 h 24"/>
              <a:gd name="T20" fmla="*/ 11 w 27"/>
              <a:gd name="T21" fmla="*/ 0 h 24"/>
              <a:gd name="T22" fmla="*/ 8 w 27"/>
              <a:gd name="T23" fmla="*/ 0 h 24"/>
              <a:gd name="T24" fmla="*/ 6 w 27"/>
              <a:gd name="T25" fmla="*/ 1 h 24"/>
              <a:gd name="T26" fmla="*/ 4 w 27"/>
              <a:gd name="T27" fmla="*/ 3 h 24"/>
              <a:gd name="T28" fmla="*/ 2 w 27"/>
              <a:gd name="T29" fmla="*/ 4 h 24"/>
              <a:gd name="T30" fmla="*/ 1 w 27"/>
              <a:gd name="T31" fmla="*/ 6 h 24"/>
              <a:gd name="T32" fmla="*/ 0 w 27"/>
              <a:gd name="T33" fmla="*/ 8 h 24"/>
              <a:gd name="T34" fmla="*/ 0 w 27"/>
              <a:gd name="T35" fmla="*/ 11 h 24"/>
              <a:gd name="T36" fmla="*/ 0 w 27"/>
              <a:gd name="T37" fmla="*/ 13 h 24"/>
              <a:gd name="T38" fmla="*/ 0 w 27"/>
              <a:gd name="T39" fmla="*/ 16 h 24"/>
              <a:gd name="T40" fmla="*/ 1 w 27"/>
              <a:gd name="T41" fmla="*/ 18 h 24"/>
              <a:gd name="T42" fmla="*/ 2 w 27"/>
              <a:gd name="T43" fmla="*/ 20 h 24"/>
              <a:gd name="T44" fmla="*/ 4 w 27"/>
              <a:gd name="T45" fmla="*/ 21 h 24"/>
              <a:gd name="T46" fmla="*/ 6 w 27"/>
              <a:gd name="T47" fmla="*/ 23 h 24"/>
              <a:gd name="T48" fmla="*/ 8 w 27"/>
              <a:gd name="T49" fmla="*/ 23 h 24"/>
              <a:gd name="T50" fmla="*/ 11 w 27"/>
              <a:gd name="T51" fmla="*/ 24 h 24"/>
              <a:gd name="T52" fmla="*/ 13 w 27"/>
              <a:gd name="T53" fmla="*/ 24 h 24"/>
              <a:gd name="T54" fmla="*/ 14 w 27"/>
              <a:gd name="T55" fmla="*/ 24 h 24"/>
              <a:gd name="T56" fmla="*/ 16 w 27"/>
              <a:gd name="T57" fmla="*/ 23 h 24"/>
              <a:gd name="T58" fmla="*/ 17 w 27"/>
              <a:gd name="T59" fmla="*/ 23 h 24"/>
              <a:gd name="T60" fmla="*/ 19 w 27"/>
              <a:gd name="T61" fmla="*/ 22 h 24"/>
              <a:gd name="T62" fmla="*/ 20 w 27"/>
              <a:gd name="T63" fmla="*/ 21 h 24"/>
              <a:gd name="T64" fmla="*/ 21 w 27"/>
              <a:gd name="T65" fmla="*/ 19 h 24"/>
              <a:gd name="T66" fmla="*/ 22 w 27"/>
              <a:gd name="T67" fmla="*/ 18 h 24"/>
              <a:gd name="T68" fmla="*/ 23 w 27"/>
              <a:gd name="T69" fmla="*/ 17 h 24"/>
              <a:gd name="T70" fmla="*/ 23 w 27"/>
              <a:gd name="T71" fmla="*/ 17 h 24"/>
              <a:gd name="T72" fmla="*/ 24 w 27"/>
              <a:gd name="T73" fmla="*/ 17 h 24"/>
              <a:gd name="T74" fmla="*/ 25 w 27"/>
              <a:gd name="T75" fmla="*/ 16 h 24"/>
              <a:gd name="T76" fmla="*/ 26 w 27"/>
              <a:gd name="T77" fmla="*/ 15 h 24"/>
              <a:gd name="T78" fmla="*/ 27 w 27"/>
              <a:gd name="T79" fmla="*/ 13 h 24"/>
              <a:gd name="T80" fmla="*/ 27 w 27"/>
              <a:gd name="T81" fmla="*/ 11 h 24"/>
              <a:gd name="T82" fmla="*/ 26 w 27"/>
              <a:gd name="T83" fmla="*/ 9 h 24"/>
              <a:gd name="T84" fmla="*/ 25 w 27"/>
              <a:gd name="T85" fmla="*/ 8 h 24"/>
              <a:gd name="T86" fmla="*/ 24 w 27"/>
              <a:gd name="T87" fmla="*/ 7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7" h="24">
                <a:moveTo>
                  <a:pt x="23" y="7"/>
                </a:moveTo>
                <a:lnTo>
                  <a:pt x="23" y="7"/>
                </a:lnTo>
                <a:lnTo>
                  <a:pt x="23" y="7"/>
                </a:lnTo>
                <a:lnTo>
                  <a:pt x="23" y="7"/>
                </a:lnTo>
                <a:lnTo>
                  <a:pt x="23" y="7"/>
                </a:lnTo>
                <a:lnTo>
                  <a:pt x="22" y="6"/>
                </a:lnTo>
                <a:lnTo>
                  <a:pt x="22" y="6"/>
                </a:lnTo>
                <a:lnTo>
                  <a:pt x="22" y="5"/>
                </a:lnTo>
                <a:lnTo>
                  <a:pt x="21" y="4"/>
                </a:lnTo>
                <a:lnTo>
                  <a:pt x="20" y="4"/>
                </a:lnTo>
                <a:lnTo>
                  <a:pt x="20" y="3"/>
                </a:lnTo>
                <a:lnTo>
                  <a:pt x="19" y="3"/>
                </a:lnTo>
                <a:lnTo>
                  <a:pt x="18" y="2"/>
                </a:lnTo>
                <a:lnTo>
                  <a:pt x="18" y="2"/>
                </a:lnTo>
                <a:lnTo>
                  <a:pt x="17" y="1"/>
                </a:lnTo>
                <a:lnTo>
                  <a:pt x="16" y="1"/>
                </a:lnTo>
                <a:lnTo>
                  <a:pt x="15" y="0"/>
                </a:lnTo>
                <a:lnTo>
                  <a:pt x="14" y="0"/>
                </a:lnTo>
                <a:lnTo>
                  <a:pt x="14" y="0"/>
                </a:lnTo>
                <a:lnTo>
                  <a:pt x="13" y="0"/>
                </a:lnTo>
                <a:lnTo>
                  <a:pt x="12" y="0"/>
                </a:lnTo>
                <a:lnTo>
                  <a:pt x="11" y="0"/>
                </a:lnTo>
                <a:lnTo>
                  <a:pt x="9" y="0"/>
                </a:lnTo>
                <a:lnTo>
                  <a:pt x="8" y="0"/>
                </a:lnTo>
                <a:lnTo>
                  <a:pt x="7" y="1"/>
                </a:lnTo>
                <a:lnTo>
                  <a:pt x="6" y="1"/>
                </a:lnTo>
                <a:lnTo>
                  <a:pt x="5" y="2"/>
                </a:lnTo>
                <a:lnTo>
                  <a:pt x="4" y="3"/>
                </a:lnTo>
                <a:lnTo>
                  <a:pt x="3" y="3"/>
                </a:lnTo>
                <a:lnTo>
                  <a:pt x="2" y="4"/>
                </a:lnTo>
                <a:lnTo>
                  <a:pt x="2" y="5"/>
                </a:lnTo>
                <a:lnTo>
                  <a:pt x="1" y="6"/>
                </a:lnTo>
                <a:lnTo>
                  <a:pt x="1" y="7"/>
                </a:lnTo>
                <a:lnTo>
                  <a:pt x="0" y="8"/>
                </a:lnTo>
                <a:lnTo>
                  <a:pt x="0" y="10"/>
                </a:lnTo>
                <a:lnTo>
                  <a:pt x="0" y="11"/>
                </a:lnTo>
                <a:lnTo>
                  <a:pt x="0" y="12"/>
                </a:lnTo>
                <a:lnTo>
                  <a:pt x="0" y="13"/>
                </a:lnTo>
                <a:lnTo>
                  <a:pt x="0" y="14"/>
                </a:lnTo>
                <a:lnTo>
                  <a:pt x="0" y="16"/>
                </a:lnTo>
                <a:lnTo>
                  <a:pt x="1" y="17"/>
                </a:lnTo>
                <a:lnTo>
                  <a:pt x="1" y="18"/>
                </a:lnTo>
                <a:lnTo>
                  <a:pt x="2" y="19"/>
                </a:lnTo>
                <a:lnTo>
                  <a:pt x="2" y="20"/>
                </a:lnTo>
                <a:lnTo>
                  <a:pt x="3" y="20"/>
                </a:lnTo>
                <a:lnTo>
                  <a:pt x="4" y="21"/>
                </a:lnTo>
                <a:lnTo>
                  <a:pt x="5" y="22"/>
                </a:lnTo>
                <a:lnTo>
                  <a:pt x="6" y="23"/>
                </a:lnTo>
                <a:lnTo>
                  <a:pt x="7" y="23"/>
                </a:lnTo>
                <a:lnTo>
                  <a:pt x="8" y="23"/>
                </a:lnTo>
                <a:lnTo>
                  <a:pt x="9" y="24"/>
                </a:lnTo>
                <a:lnTo>
                  <a:pt x="11" y="24"/>
                </a:lnTo>
                <a:lnTo>
                  <a:pt x="12" y="24"/>
                </a:lnTo>
                <a:lnTo>
                  <a:pt x="13" y="24"/>
                </a:lnTo>
                <a:lnTo>
                  <a:pt x="13" y="24"/>
                </a:lnTo>
                <a:lnTo>
                  <a:pt x="14" y="24"/>
                </a:lnTo>
                <a:lnTo>
                  <a:pt x="15" y="23"/>
                </a:lnTo>
                <a:lnTo>
                  <a:pt x="16" y="23"/>
                </a:lnTo>
                <a:lnTo>
                  <a:pt x="17" y="23"/>
                </a:lnTo>
                <a:lnTo>
                  <a:pt x="17" y="23"/>
                </a:lnTo>
                <a:lnTo>
                  <a:pt x="18" y="22"/>
                </a:lnTo>
                <a:lnTo>
                  <a:pt x="19" y="22"/>
                </a:lnTo>
                <a:lnTo>
                  <a:pt x="19" y="21"/>
                </a:lnTo>
                <a:lnTo>
                  <a:pt x="20" y="21"/>
                </a:lnTo>
                <a:lnTo>
                  <a:pt x="21" y="20"/>
                </a:lnTo>
                <a:lnTo>
                  <a:pt x="21" y="19"/>
                </a:lnTo>
                <a:lnTo>
                  <a:pt x="22" y="19"/>
                </a:lnTo>
                <a:lnTo>
                  <a:pt x="22" y="18"/>
                </a:lnTo>
                <a:lnTo>
                  <a:pt x="23" y="17"/>
                </a:lnTo>
                <a:lnTo>
                  <a:pt x="23" y="17"/>
                </a:lnTo>
                <a:lnTo>
                  <a:pt x="23" y="17"/>
                </a:lnTo>
                <a:lnTo>
                  <a:pt x="23" y="17"/>
                </a:lnTo>
                <a:lnTo>
                  <a:pt x="23" y="17"/>
                </a:lnTo>
                <a:lnTo>
                  <a:pt x="24" y="17"/>
                </a:lnTo>
                <a:lnTo>
                  <a:pt x="24" y="17"/>
                </a:lnTo>
                <a:lnTo>
                  <a:pt x="25" y="16"/>
                </a:lnTo>
                <a:lnTo>
                  <a:pt x="26" y="16"/>
                </a:lnTo>
                <a:lnTo>
                  <a:pt x="26" y="15"/>
                </a:lnTo>
                <a:lnTo>
                  <a:pt x="27" y="14"/>
                </a:lnTo>
                <a:lnTo>
                  <a:pt x="27" y="13"/>
                </a:lnTo>
                <a:lnTo>
                  <a:pt x="27" y="12"/>
                </a:lnTo>
                <a:lnTo>
                  <a:pt x="27" y="11"/>
                </a:lnTo>
                <a:lnTo>
                  <a:pt x="27" y="10"/>
                </a:lnTo>
                <a:lnTo>
                  <a:pt x="26" y="9"/>
                </a:lnTo>
                <a:lnTo>
                  <a:pt x="26" y="9"/>
                </a:lnTo>
                <a:lnTo>
                  <a:pt x="25" y="8"/>
                </a:lnTo>
                <a:lnTo>
                  <a:pt x="24" y="8"/>
                </a:lnTo>
                <a:lnTo>
                  <a:pt x="24" y="7"/>
                </a:lnTo>
                <a:lnTo>
                  <a:pt x="23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82" name="Freeform 1131"/>
          <p:cNvSpPr>
            <a:spLocks/>
          </p:cNvSpPr>
          <p:nvPr/>
        </p:nvSpPr>
        <p:spPr bwMode="auto">
          <a:xfrm>
            <a:off x="4625848" y="5371161"/>
            <a:ext cx="32244" cy="28444"/>
          </a:xfrm>
          <a:custGeom>
            <a:avLst/>
            <a:gdLst>
              <a:gd name="T0" fmla="*/ 21 w 23"/>
              <a:gd name="T1" fmla="*/ 8 h 20"/>
              <a:gd name="T2" fmla="*/ 20 w 23"/>
              <a:gd name="T3" fmla="*/ 8 h 20"/>
              <a:gd name="T4" fmla="*/ 19 w 23"/>
              <a:gd name="T5" fmla="*/ 7 h 20"/>
              <a:gd name="T6" fmla="*/ 19 w 23"/>
              <a:gd name="T7" fmla="*/ 6 h 20"/>
              <a:gd name="T8" fmla="*/ 18 w 23"/>
              <a:gd name="T9" fmla="*/ 4 h 20"/>
              <a:gd name="T10" fmla="*/ 17 w 23"/>
              <a:gd name="T11" fmla="*/ 3 h 20"/>
              <a:gd name="T12" fmla="*/ 16 w 23"/>
              <a:gd name="T13" fmla="*/ 2 h 20"/>
              <a:gd name="T14" fmla="*/ 14 w 23"/>
              <a:gd name="T15" fmla="*/ 1 h 20"/>
              <a:gd name="T16" fmla="*/ 12 w 23"/>
              <a:gd name="T17" fmla="*/ 0 h 20"/>
              <a:gd name="T18" fmla="*/ 11 w 23"/>
              <a:gd name="T19" fmla="*/ 0 h 20"/>
              <a:gd name="T20" fmla="*/ 9 w 23"/>
              <a:gd name="T21" fmla="*/ 0 h 20"/>
              <a:gd name="T22" fmla="*/ 7 w 23"/>
              <a:gd name="T23" fmla="*/ 0 h 20"/>
              <a:gd name="T24" fmla="*/ 5 w 23"/>
              <a:gd name="T25" fmla="*/ 1 h 20"/>
              <a:gd name="T26" fmla="*/ 3 w 23"/>
              <a:gd name="T27" fmla="*/ 2 h 20"/>
              <a:gd name="T28" fmla="*/ 2 w 23"/>
              <a:gd name="T29" fmla="*/ 4 h 20"/>
              <a:gd name="T30" fmla="*/ 1 w 23"/>
              <a:gd name="T31" fmla="*/ 5 h 20"/>
              <a:gd name="T32" fmla="*/ 0 w 23"/>
              <a:gd name="T33" fmla="*/ 7 h 20"/>
              <a:gd name="T34" fmla="*/ 0 w 23"/>
              <a:gd name="T35" fmla="*/ 9 h 20"/>
              <a:gd name="T36" fmla="*/ 0 w 23"/>
              <a:gd name="T37" fmla="*/ 11 h 20"/>
              <a:gd name="T38" fmla="*/ 0 w 23"/>
              <a:gd name="T39" fmla="*/ 13 h 20"/>
              <a:gd name="T40" fmla="*/ 1 w 23"/>
              <a:gd name="T41" fmla="*/ 15 h 20"/>
              <a:gd name="T42" fmla="*/ 2 w 23"/>
              <a:gd name="T43" fmla="*/ 16 h 20"/>
              <a:gd name="T44" fmla="*/ 3 w 23"/>
              <a:gd name="T45" fmla="*/ 18 h 20"/>
              <a:gd name="T46" fmla="*/ 5 w 23"/>
              <a:gd name="T47" fmla="*/ 19 h 20"/>
              <a:gd name="T48" fmla="*/ 7 w 23"/>
              <a:gd name="T49" fmla="*/ 20 h 20"/>
              <a:gd name="T50" fmla="*/ 9 w 23"/>
              <a:gd name="T51" fmla="*/ 20 h 20"/>
              <a:gd name="T52" fmla="*/ 11 w 23"/>
              <a:gd name="T53" fmla="*/ 20 h 20"/>
              <a:gd name="T54" fmla="*/ 12 w 23"/>
              <a:gd name="T55" fmla="*/ 20 h 20"/>
              <a:gd name="T56" fmla="*/ 14 w 23"/>
              <a:gd name="T57" fmla="*/ 19 h 20"/>
              <a:gd name="T58" fmla="*/ 15 w 23"/>
              <a:gd name="T59" fmla="*/ 18 h 20"/>
              <a:gd name="T60" fmla="*/ 17 w 23"/>
              <a:gd name="T61" fmla="*/ 17 h 20"/>
              <a:gd name="T62" fmla="*/ 18 w 23"/>
              <a:gd name="T63" fmla="*/ 16 h 20"/>
              <a:gd name="T64" fmla="*/ 19 w 23"/>
              <a:gd name="T65" fmla="*/ 15 h 20"/>
              <a:gd name="T66" fmla="*/ 19 w 23"/>
              <a:gd name="T67" fmla="*/ 13 h 20"/>
              <a:gd name="T68" fmla="*/ 20 w 23"/>
              <a:gd name="T69" fmla="*/ 13 h 20"/>
              <a:gd name="T70" fmla="*/ 20 w 23"/>
              <a:gd name="T71" fmla="*/ 13 h 20"/>
              <a:gd name="T72" fmla="*/ 20 w 23"/>
              <a:gd name="T73" fmla="*/ 13 h 20"/>
              <a:gd name="T74" fmla="*/ 21 w 23"/>
              <a:gd name="T75" fmla="*/ 13 h 20"/>
              <a:gd name="T76" fmla="*/ 22 w 23"/>
              <a:gd name="T77" fmla="*/ 13 h 20"/>
              <a:gd name="T78" fmla="*/ 22 w 23"/>
              <a:gd name="T79" fmla="*/ 13 h 20"/>
              <a:gd name="T80" fmla="*/ 23 w 23"/>
              <a:gd name="T81" fmla="*/ 12 h 20"/>
              <a:gd name="T82" fmla="*/ 23 w 23"/>
              <a:gd name="T83" fmla="*/ 11 h 20"/>
              <a:gd name="T84" fmla="*/ 23 w 23"/>
              <a:gd name="T85" fmla="*/ 10 h 20"/>
              <a:gd name="T86" fmla="*/ 23 w 23"/>
              <a:gd name="T87" fmla="*/ 9 h 20"/>
              <a:gd name="T88" fmla="*/ 22 w 23"/>
              <a:gd name="T89" fmla="*/ 8 h 20"/>
              <a:gd name="T90" fmla="*/ 22 w 23"/>
              <a:gd name="T91" fmla="*/ 8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3" h="20">
                <a:moveTo>
                  <a:pt x="21" y="8"/>
                </a:moveTo>
                <a:lnTo>
                  <a:pt x="21" y="8"/>
                </a:lnTo>
                <a:lnTo>
                  <a:pt x="20" y="8"/>
                </a:lnTo>
                <a:lnTo>
                  <a:pt x="20" y="8"/>
                </a:lnTo>
                <a:lnTo>
                  <a:pt x="20" y="8"/>
                </a:lnTo>
                <a:lnTo>
                  <a:pt x="19" y="7"/>
                </a:lnTo>
                <a:lnTo>
                  <a:pt x="19" y="6"/>
                </a:lnTo>
                <a:lnTo>
                  <a:pt x="19" y="6"/>
                </a:lnTo>
                <a:lnTo>
                  <a:pt x="18" y="5"/>
                </a:lnTo>
                <a:lnTo>
                  <a:pt x="18" y="4"/>
                </a:lnTo>
                <a:lnTo>
                  <a:pt x="17" y="4"/>
                </a:lnTo>
                <a:lnTo>
                  <a:pt x="17" y="3"/>
                </a:lnTo>
                <a:lnTo>
                  <a:pt x="16" y="2"/>
                </a:lnTo>
                <a:lnTo>
                  <a:pt x="16" y="2"/>
                </a:lnTo>
                <a:lnTo>
                  <a:pt x="15" y="1"/>
                </a:lnTo>
                <a:lnTo>
                  <a:pt x="14" y="1"/>
                </a:lnTo>
                <a:lnTo>
                  <a:pt x="13" y="1"/>
                </a:lnTo>
                <a:lnTo>
                  <a:pt x="12" y="0"/>
                </a:lnTo>
                <a:lnTo>
                  <a:pt x="12" y="0"/>
                </a:lnTo>
                <a:lnTo>
                  <a:pt x="11" y="0"/>
                </a:lnTo>
                <a:lnTo>
                  <a:pt x="10" y="0"/>
                </a:lnTo>
                <a:lnTo>
                  <a:pt x="9" y="0"/>
                </a:lnTo>
                <a:lnTo>
                  <a:pt x="8" y="0"/>
                </a:lnTo>
                <a:lnTo>
                  <a:pt x="7" y="0"/>
                </a:lnTo>
                <a:lnTo>
                  <a:pt x="6" y="1"/>
                </a:lnTo>
                <a:lnTo>
                  <a:pt x="5" y="1"/>
                </a:lnTo>
                <a:lnTo>
                  <a:pt x="4" y="2"/>
                </a:lnTo>
                <a:lnTo>
                  <a:pt x="3" y="2"/>
                </a:lnTo>
                <a:lnTo>
                  <a:pt x="3" y="3"/>
                </a:lnTo>
                <a:lnTo>
                  <a:pt x="2" y="4"/>
                </a:lnTo>
                <a:lnTo>
                  <a:pt x="1" y="4"/>
                </a:lnTo>
                <a:lnTo>
                  <a:pt x="1" y="5"/>
                </a:lnTo>
                <a:lnTo>
                  <a:pt x="0" y="6"/>
                </a:ln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0" y="11"/>
                </a:lnTo>
                <a:lnTo>
                  <a:pt x="0" y="12"/>
                </a:lnTo>
                <a:lnTo>
                  <a:pt x="0" y="13"/>
                </a:lnTo>
                <a:lnTo>
                  <a:pt x="0" y="14"/>
                </a:lnTo>
                <a:lnTo>
                  <a:pt x="1" y="15"/>
                </a:lnTo>
                <a:lnTo>
                  <a:pt x="1" y="16"/>
                </a:lnTo>
                <a:lnTo>
                  <a:pt x="2" y="16"/>
                </a:lnTo>
                <a:lnTo>
                  <a:pt x="3" y="17"/>
                </a:lnTo>
                <a:lnTo>
                  <a:pt x="3" y="18"/>
                </a:lnTo>
                <a:lnTo>
                  <a:pt x="4" y="18"/>
                </a:lnTo>
                <a:lnTo>
                  <a:pt x="5" y="19"/>
                </a:lnTo>
                <a:lnTo>
                  <a:pt x="6" y="19"/>
                </a:lnTo>
                <a:lnTo>
                  <a:pt x="7" y="20"/>
                </a:lnTo>
                <a:lnTo>
                  <a:pt x="8" y="20"/>
                </a:lnTo>
                <a:lnTo>
                  <a:pt x="9" y="20"/>
                </a:lnTo>
                <a:lnTo>
                  <a:pt x="10" y="20"/>
                </a:lnTo>
                <a:lnTo>
                  <a:pt x="11" y="20"/>
                </a:lnTo>
                <a:lnTo>
                  <a:pt x="11" y="20"/>
                </a:lnTo>
                <a:lnTo>
                  <a:pt x="12" y="20"/>
                </a:lnTo>
                <a:lnTo>
                  <a:pt x="13" y="20"/>
                </a:lnTo>
                <a:lnTo>
                  <a:pt x="14" y="19"/>
                </a:lnTo>
                <a:lnTo>
                  <a:pt x="15" y="19"/>
                </a:lnTo>
                <a:lnTo>
                  <a:pt x="15" y="18"/>
                </a:lnTo>
                <a:lnTo>
                  <a:pt x="16" y="18"/>
                </a:lnTo>
                <a:lnTo>
                  <a:pt x="17" y="17"/>
                </a:lnTo>
                <a:lnTo>
                  <a:pt x="17" y="17"/>
                </a:lnTo>
                <a:lnTo>
                  <a:pt x="18" y="16"/>
                </a:lnTo>
                <a:lnTo>
                  <a:pt x="18" y="16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0" y="13"/>
                </a:lnTo>
                <a:lnTo>
                  <a:pt x="20" y="13"/>
                </a:lnTo>
                <a:lnTo>
                  <a:pt x="20" y="13"/>
                </a:lnTo>
                <a:lnTo>
                  <a:pt x="20" y="13"/>
                </a:lnTo>
                <a:lnTo>
                  <a:pt x="20" y="13"/>
                </a:lnTo>
                <a:lnTo>
                  <a:pt x="20" y="13"/>
                </a:lnTo>
                <a:lnTo>
                  <a:pt x="21" y="13"/>
                </a:lnTo>
                <a:lnTo>
                  <a:pt x="21" y="13"/>
                </a:lnTo>
                <a:lnTo>
                  <a:pt x="21" y="13"/>
                </a:lnTo>
                <a:lnTo>
                  <a:pt x="22" y="13"/>
                </a:lnTo>
                <a:lnTo>
                  <a:pt x="22" y="13"/>
                </a:lnTo>
                <a:lnTo>
                  <a:pt x="22" y="13"/>
                </a:lnTo>
                <a:lnTo>
                  <a:pt x="23" y="13"/>
                </a:lnTo>
                <a:lnTo>
                  <a:pt x="23" y="12"/>
                </a:lnTo>
                <a:lnTo>
                  <a:pt x="23" y="12"/>
                </a:lnTo>
                <a:lnTo>
                  <a:pt x="23" y="11"/>
                </a:lnTo>
                <a:lnTo>
                  <a:pt x="23" y="11"/>
                </a:lnTo>
                <a:lnTo>
                  <a:pt x="23" y="10"/>
                </a:lnTo>
                <a:lnTo>
                  <a:pt x="23" y="9"/>
                </a:lnTo>
                <a:lnTo>
                  <a:pt x="23" y="9"/>
                </a:lnTo>
                <a:lnTo>
                  <a:pt x="23" y="8"/>
                </a:lnTo>
                <a:lnTo>
                  <a:pt x="22" y="8"/>
                </a:lnTo>
                <a:lnTo>
                  <a:pt x="22" y="8"/>
                </a:lnTo>
                <a:lnTo>
                  <a:pt x="22" y="8"/>
                </a:lnTo>
                <a:lnTo>
                  <a:pt x="21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83" name="Freeform 1132"/>
          <p:cNvSpPr>
            <a:spLocks/>
          </p:cNvSpPr>
          <p:nvPr/>
        </p:nvSpPr>
        <p:spPr bwMode="auto">
          <a:xfrm>
            <a:off x="4653886" y="5386805"/>
            <a:ext cx="2804" cy="2844"/>
          </a:xfrm>
          <a:custGeom>
            <a:avLst/>
            <a:gdLst>
              <a:gd name="T0" fmla="*/ 1 w 2"/>
              <a:gd name="T1" fmla="*/ 2 h 2"/>
              <a:gd name="T2" fmla="*/ 1 w 2"/>
              <a:gd name="T3" fmla="*/ 2 h 2"/>
              <a:gd name="T4" fmla="*/ 2 w 2"/>
              <a:gd name="T5" fmla="*/ 2 h 2"/>
              <a:gd name="T6" fmla="*/ 2 w 2"/>
              <a:gd name="T7" fmla="*/ 1 h 2"/>
              <a:gd name="T8" fmla="*/ 2 w 2"/>
              <a:gd name="T9" fmla="*/ 1 h 2"/>
              <a:gd name="T10" fmla="*/ 2 w 2"/>
              <a:gd name="T11" fmla="*/ 1 h 2"/>
              <a:gd name="T12" fmla="*/ 2 w 2"/>
              <a:gd name="T13" fmla="*/ 1 h 2"/>
              <a:gd name="T14" fmla="*/ 1 w 2"/>
              <a:gd name="T15" fmla="*/ 0 h 2"/>
              <a:gd name="T16" fmla="*/ 1 w 2"/>
              <a:gd name="T17" fmla="*/ 0 h 2"/>
              <a:gd name="T18" fmla="*/ 1 w 2"/>
              <a:gd name="T19" fmla="*/ 0 h 2"/>
              <a:gd name="T20" fmla="*/ 1 w 2"/>
              <a:gd name="T21" fmla="*/ 1 h 2"/>
              <a:gd name="T22" fmla="*/ 0 w 2"/>
              <a:gd name="T23" fmla="*/ 1 h 2"/>
              <a:gd name="T24" fmla="*/ 0 w 2"/>
              <a:gd name="T25" fmla="*/ 1 h 2"/>
              <a:gd name="T26" fmla="*/ 0 w 2"/>
              <a:gd name="T27" fmla="*/ 1 h 2"/>
              <a:gd name="T28" fmla="*/ 1 w 2"/>
              <a:gd name="T29" fmla="*/ 2 h 2"/>
              <a:gd name="T30" fmla="*/ 1 w 2"/>
              <a:gd name="T31" fmla="*/ 2 h 2"/>
              <a:gd name="T32" fmla="*/ 1 w 2"/>
              <a:gd name="T3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" h="2">
                <a:moveTo>
                  <a:pt x="1" y="2"/>
                </a:moveTo>
                <a:lnTo>
                  <a:pt x="1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84" name="Freeform 1133"/>
          <p:cNvSpPr>
            <a:spLocks/>
          </p:cNvSpPr>
          <p:nvPr/>
        </p:nvSpPr>
        <p:spPr bwMode="auto">
          <a:xfrm>
            <a:off x="4632857" y="5391072"/>
            <a:ext cx="14019" cy="4267"/>
          </a:xfrm>
          <a:custGeom>
            <a:avLst/>
            <a:gdLst>
              <a:gd name="T0" fmla="*/ 0 w 10"/>
              <a:gd name="T1" fmla="*/ 0 h 3"/>
              <a:gd name="T2" fmla="*/ 0 w 10"/>
              <a:gd name="T3" fmla="*/ 0 h 3"/>
              <a:gd name="T4" fmla="*/ 0 w 10"/>
              <a:gd name="T5" fmla="*/ 1 h 3"/>
              <a:gd name="T6" fmla="*/ 0 w 10"/>
              <a:gd name="T7" fmla="*/ 1 h 3"/>
              <a:gd name="T8" fmla="*/ 0 w 10"/>
              <a:gd name="T9" fmla="*/ 1 h 3"/>
              <a:gd name="T10" fmla="*/ 1 w 10"/>
              <a:gd name="T11" fmla="*/ 2 h 3"/>
              <a:gd name="T12" fmla="*/ 1 w 10"/>
              <a:gd name="T13" fmla="*/ 2 h 3"/>
              <a:gd name="T14" fmla="*/ 1 w 10"/>
              <a:gd name="T15" fmla="*/ 2 h 3"/>
              <a:gd name="T16" fmla="*/ 2 w 10"/>
              <a:gd name="T17" fmla="*/ 3 h 3"/>
              <a:gd name="T18" fmla="*/ 2 w 10"/>
              <a:gd name="T19" fmla="*/ 3 h 3"/>
              <a:gd name="T20" fmla="*/ 3 w 10"/>
              <a:gd name="T21" fmla="*/ 3 h 3"/>
              <a:gd name="T22" fmla="*/ 4 w 10"/>
              <a:gd name="T23" fmla="*/ 3 h 3"/>
              <a:gd name="T24" fmla="*/ 4 w 10"/>
              <a:gd name="T25" fmla="*/ 3 h 3"/>
              <a:gd name="T26" fmla="*/ 5 w 10"/>
              <a:gd name="T27" fmla="*/ 3 h 3"/>
              <a:gd name="T28" fmla="*/ 5 w 10"/>
              <a:gd name="T29" fmla="*/ 3 h 3"/>
              <a:gd name="T30" fmla="*/ 5 w 10"/>
              <a:gd name="T31" fmla="*/ 3 h 3"/>
              <a:gd name="T32" fmla="*/ 6 w 10"/>
              <a:gd name="T33" fmla="*/ 3 h 3"/>
              <a:gd name="T34" fmla="*/ 10 w 10"/>
              <a:gd name="T35" fmla="*/ 0 h 3"/>
              <a:gd name="T36" fmla="*/ 0 w 10"/>
              <a:gd name="T3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0" h="3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1" y="2"/>
                </a:lnTo>
                <a:lnTo>
                  <a:pt x="1" y="2"/>
                </a:lnTo>
                <a:lnTo>
                  <a:pt x="1" y="2"/>
                </a:lnTo>
                <a:lnTo>
                  <a:pt x="2" y="3"/>
                </a:lnTo>
                <a:lnTo>
                  <a:pt x="2" y="3"/>
                </a:lnTo>
                <a:lnTo>
                  <a:pt x="3" y="3"/>
                </a:lnTo>
                <a:lnTo>
                  <a:pt x="4" y="3"/>
                </a:lnTo>
                <a:lnTo>
                  <a:pt x="4" y="3"/>
                </a:lnTo>
                <a:lnTo>
                  <a:pt x="5" y="3"/>
                </a:lnTo>
                <a:lnTo>
                  <a:pt x="5" y="3"/>
                </a:lnTo>
                <a:lnTo>
                  <a:pt x="5" y="3"/>
                </a:lnTo>
                <a:lnTo>
                  <a:pt x="6" y="3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85" name="Freeform 1134"/>
          <p:cNvSpPr>
            <a:spLocks/>
          </p:cNvSpPr>
          <p:nvPr/>
        </p:nvSpPr>
        <p:spPr bwMode="auto">
          <a:xfrm>
            <a:off x="4634259" y="5392494"/>
            <a:ext cx="8411" cy="1422"/>
          </a:xfrm>
          <a:custGeom>
            <a:avLst/>
            <a:gdLst>
              <a:gd name="T0" fmla="*/ 0 w 6"/>
              <a:gd name="T1" fmla="*/ 0 h 1"/>
              <a:gd name="T2" fmla="*/ 1 w 6"/>
              <a:gd name="T3" fmla="*/ 1 h 1"/>
              <a:gd name="T4" fmla="*/ 5 w 6"/>
              <a:gd name="T5" fmla="*/ 1 h 1"/>
              <a:gd name="T6" fmla="*/ 6 w 6"/>
              <a:gd name="T7" fmla="*/ 0 h 1"/>
              <a:gd name="T8" fmla="*/ 0 w 6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" h="1">
                <a:moveTo>
                  <a:pt x="0" y="0"/>
                </a:moveTo>
                <a:lnTo>
                  <a:pt x="1" y="1"/>
                </a:lnTo>
                <a:lnTo>
                  <a:pt x="5" y="1"/>
                </a:lnTo>
                <a:lnTo>
                  <a:pt x="6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86" name="Freeform 1135"/>
          <p:cNvSpPr>
            <a:spLocks/>
          </p:cNvSpPr>
          <p:nvPr/>
        </p:nvSpPr>
        <p:spPr bwMode="auto">
          <a:xfrm>
            <a:off x="4631455" y="5376850"/>
            <a:ext cx="2804" cy="2844"/>
          </a:xfrm>
          <a:custGeom>
            <a:avLst/>
            <a:gdLst>
              <a:gd name="T0" fmla="*/ 1 w 2"/>
              <a:gd name="T1" fmla="*/ 2 h 2"/>
              <a:gd name="T2" fmla="*/ 1 w 2"/>
              <a:gd name="T3" fmla="*/ 2 h 2"/>
              <a:gd name="T4" fmla="*/ 2 w 2"/>
              <a:gd name="T5" fmla="*/ 2 h 2"/>
              <a:gd name="T6" fmla="*/ 2 w 2"/>
              <a:gd name="T7" fmla="*/ 2 h 2"/>
              <a:gd name="T8" fmla="*/ 2 w 2"/>
              <a:gd name="T9" fmla="*/ 1 h 2"/>
              <a:gd name="T10" fmla="*/ 2 w 2"/>
              <a:gd name="T11" fmla="*/ 1 h 2"/>
              <a:gd name="T12" fmla="*/ 2 w 2"/>
              <a:gd name="T13" fmla="*/ 0 h 2"/>
              <a:gd name="T14" fmla="*/ 1 w 2"/>
              <a:gd name="T15" fmla="*/ 0 h 2"/>
              <a:gd name="T16" fmla="*/ 1 w 2"/>
              <a:gd name="T17" fmla="*/ 0 h 2"/>
              <a:gd name="T18" fmla="*/ 0 w 2"/>
              <a:gd name="T19" fmla="*/ 0 h 2"/>
              <a:gd name="T20" fmla="*/ 0 w 2"/>
              <a:gd name="T21" fmla="*/ 0 h 2"/>
              <a:gd name="T22" fmla="*/ 0 w 2"/>
              <a:gd name="T23" fmla="*/ 1 h 2"/>
              <a:gd name="T24" fmla="*/ 0 w 2"/>
              <a:gd name="T25" fmla="*/ 1 h 2"/>
              <a:gd name="T26" fmla="*/ 0 w 2"/>
              <a:gd name="T27" fmla="*/ 2 h 2"/>
              <a:gd name="T28" fmla="*/ 0 w 2"/>
              <a:gd name="T29" fmla="*/ 2 h 2"/>
              <a:gd name="T30" fmla="*/ 0 w 2"/>
              <a:gd name="T31" fmla="*/ 2 h 2"/>
              <a:gd name="T32" fmla="*/ 1 w 2"/>
              <a:gd name="T3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" h="2">
                <a:moveTo>
                  <a:pt x="1" y="2"/>
                </a:moveTo>
                <a:lnTo>
                  <a:pt x="1" y="2"/>
                </a:lnTo>
                <a:lnTo>
                  <a:pt x="2" y="2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87" name="Freeform 1136"/>
          <p:cNvSpPr>
            <a:spLocks/>
          </p:cNvSpPr>
          <p:nvPr/>
        </p:nvSpPr>
        <p:spPr bwMode="auto">
          <a:xfrm>
            <a:off x="4641269" y="5376850"/>
            <a:ext cx="4206" cy="4267"/>
          </a:xfrm>
          <a:custGeom>
            <a:avLst/>
            <a:gdLst>
              <a:gd name="T0" fmla="*/ 2 w 3"/>
              <a:gd name="T1" fmla="*/ 3 h 3"/>
              <a:gd name="T2" fmla="*/ 2 w 3"/>
              <a:gd name="T3" fmla="*/ 3 h 3"/>
              <a:gd name="T4" fmla="*/ 3 w 3"/>
              <a:gd name="T5" fmla="*/ 3 h 3"/>
              <a:gd name="T6" fmla="*/ 3 w 3"/>
              <a:gd name="T7" fmla="*/ 2 h 3"/>
              <a:gd name="T8" fmla="*/ 3 w 3"/>
              <a:gd name="T9" fmla="*/ 2 h 3"/>
              <a:gd name="T10" fmla="*/ 3 w 3"/>
              <a:gd name="T11" fmla="*/ 1 h 3"/>
              <a:gd name="T12" fmla="*/ 3 w 3"/>
              <a:gd name="T13" fmla="*/ 1 h 3"/>
              <a:gd name="T14" fmla="*/ 2 w 3"/>
              <a:gd name="T15" fmla="*/ 0 h 3"/>
              <a:gd name="T16" fmla="*/ 2 w 3"/>
              <a:gd name="T17" fmla="*/ 0 h 3"/>
              <a:gd name="T18" fmla="*/ 2 w 3"/>
              <a:gd name="T19" fmla="*/ 0 h 3"/>
              <a:gd name="T20" fmla="*/ 1 w 3"/>
              <a:gd name="T21" fmla="*/ 0 h 3"/>
              <a:gd name="T22" fmla="*/ 1 w 3"/>
              <a:gd name="T23" fmla="*/ 0 h 3"/>
              <a:gd name="T24" fmla="*/ 1 w 3"/>
              <a:gd name="T25" fmla="*/ 1 h 3"/>
              <a:gd name="T26" fmla="*/ 1 w 3"/>
              <a:gd name="T27" fmla="*/ 1 h 3"/>
              <a:gd name="T28" fmla="*/ 0 w 3"/>
              <a:gd name="T29" fmla="*/ 1 h 3"/>
              <a:gd name="T30" fmla="*/ 0 w 3"/>
              <a:gd name="T31" fmla="*/ 1 h 3"/>
              <a:gd name="T32" fmla="*/ 0 w 3"/>
              <a:gd name="T33" fmla="*/ 2 h 3"/>
              <a:gd name="T34" fmla="*/ 0 w 3"/>
              <a:gd name="T35" fmla="*/ 2 h 3"/>
              <a:gd name="T36" fmla="*/ 0 w 3"/>
              <a:gd name="T37" fmla="*/ 2 h 3"/>
              <a:gd name="T38" fmla="*/ 1 w 3"/>
              <a:gd name="T39" fmla="*/ 2 h 3"/>
              <a:gd name="T40" fmla="*/ 1 w 3"/>
              <a:gd name="T41" fmla="*/ 3 h 3"/>
              <a:gd name="T42" fmla="*/ 1 w 3"/>
              <a:gd name="T43" fmla="*/ 3 h 3"/>
              <a:gd name="T44" fmla="*/ 1 w 3"/>
              <a:gd name="T45" fmla="*/ 3 h 3"/>
              <a:gd name="T46" fmla="*/ 2 w 3"/>
              <a:gd name="T47" fmla="*/ 3 h 3"/>
              <a:gd name="T48" fmla="*/ 2 w 3"/>
              <a:gd name="T49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" h="3">
                <a:moveTo>
                  <a:pt x="2" y="3"/>
                </a:moveTo>
                <a:lnTo>
                  <a:pt x="2" y="3"/>
                </a:lnTo>
                <a:lnTo>
                  <a:pt x="3" y="3"/>
                </a:lnTo>
                <a:lnTo>
                  <a:pt x="3" y="2"/>
                </a:lnTo>
                <a:lnTo>
                  <a:pt x="3" y="2"/>
                </a:lnTo>
                <a:lnTo>
                  <a:pt x="3" y="1"/>
                </a:lnTo>
                <a:lnTo>
                  <a:pt x="3" y="1"/>
                </a:lnTo>
                <a:lnTo>
                  <a:pt x="2" y="0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1" y="1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2"/>
                </a:lnTo>
                <a:lnTo>
                  <a:pt x="0" y="2"/>
                </a:lnTo>
                <a:lnTo>
                  <a:pt x="0" y="2"/>
                </a:lnTo>
                <a:lnTo>
                  <a:pt x="1" y="2"/>
                </a:lnTo>
                <a:lnTo>
                  <a:pt x="1" y="3"/>
                </a:lnTo>
                <a:lnTo>
                  <a:pt x="1" y="3"/>
                </a:lnTo>
                <a:lnTo>
                  <a:pt x="1" y="3"/>
                </a:lnTo>
                <a:lnTo>
                  <a:pt x="2" y="3"/>
                </a:lnTo>
                <a:lnTo>
                  <a:pt x="2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88" name="Freeform 1137"/>
          <p:cNvSpPr>
            <a:spLocks/>
          </p:cNvSpPr>
          <p:nvPr/>
        </p:nvSpPr>
        <p:spPr bwMode="auto">
          <a:xfrm>
            <a:off x="4631455" y="5376850"/>
            <a:ext cx="8411" cy="9955"/>
          </a:xfrm>
          <a:custGeom>
            <a:avLst/>
            <a:gdLst>
              <a:gd name="T0" fmla="*/ 2 w 6"/>
              <a:gd name="T1" fmla="*/ 7 h 7"/>
              <a:gd name="T2" fmla="*/ 4 w 6"/>
              <a:gd name="T3" fmla="*/ 2 h 7"/>
              <a:gd name="T4" fmla="*/ 4 w 6"/>
              <a:gd name="T5" fmla="*/ 0 h 7"/>
              <a:gd name="T6" fmla="*/ 0 w 6"/>
              <a:gd name="T7" fmla="*/ 7 h 7"/>
              <a:gd name="T8" fmla="*/ 6 w 6"/>
              <a:gd name="T9" fmla="*/ 7 h 7"/>
              <a:gd name="T10" fmla="*/ 6 w 6"/>
              <a:gd name="T11" fmla="*/ 6 h 7"/>
              <a:gd name="T12" fmla="*/ 2 w 6"/>
              <a:gd name="T13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7">
                <a:moveTo>
                  <a:pt x="2" y="7"/>
                </a:moveTo>
                <a:lnTo>
                  <a:pt x="4" y="2"/>
                </a:lnTo>
                <a:lnTo>
                  <a:pt x="4" y="0"/>
                </a:lnTo>
                <a:lnTo>
                  <a:pt x="0" y="7"/>
                </a:lnTo>
                <a:lnTo>
                  <a:pt x="6" y="7"/>
                </a:lnTo>
                <a:lnTo>
                  <a:pt x="6" y="6"/>
                </a:lnTo>
                <a:lnTo>
                  <a:pt x="2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pic>
        <p:nvPicPr>
          <p:cNvPr id="334" name="Picture 1139"/>
          <p:cNvPicPr>
            <a:picLocks noChangeAspect="1" noChangeArrowheads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52948" y="5227518"/>
            <a:ext cx="95330" cy="1265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5" name="Picture 1140"/>
          <p:cNvPicPr>
            <a:picLocks noChangeAspect="1" noChangeArrowheads="1"/>
          </p:cNvPicPr>
          <p:nvPr/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52948" y="5227518"/>
            <a:ext cx="95330" cy="1265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3" name="Rectangle 1142"/>
          <p:cNvSpPr>
            <a:spLocks noChangeArrowheads="1"/>
          </p:cNvSpPr>
          <p:nvPr/>
        </p:nvSpPr>
        <p:spPr bwMode="auto">
          <a:xfrm>
            <a:off x="4496872" y="5224674"/>
            <a:ext cx="204678" cy="127999"/>
          </a:xfrm>
          <a:prstGeom prst="rect">
            <a:avLst/>
          </a:prstGeom>
          <a:noFill/>
          <a:ln w="9525" cap="rnd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24" name="Rectangle 1143"/>
          <p:cNvSpPr>
            <a:spLocks noChangeArrowheads="1"/>
          </p:cNvSpPr>
          <p:nvPr/>
        </p:nvSpPr>
        <p:spPr bwMode="auto">
          <a:xfrm>
            <a:off x="4292194" y="5354095"/>
            <a:ext cx="206081" cy="127999"/>
          </a:xfrm>
          <a:prstGeom prst="rect">
            <a:avLst/>
          </a:prstGeom>
          <a:noFill/>
          <a:ln w="9525" cap="rnd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25" name="Rectangle 1144"/>
          <p:cNvSpPr>
            <a:spLocks noChangeArrowheads="1"/>
          </p:cNvSpPr>
          <p:nvPr/>
        </p:nvSpPr>
        <p:spPr bwMode="auto">
          <a:xfrm>
            <a:off x="4496872" y="5354095"/>
            <a:ext cx="206081" cy="127999"/>
          </a:xfrm>
          <a:prstGeom prst="rect">
            <a:avLst/>
          </a:prstGeom>
          <a:noFill/>
          <a:ln w="9525" cap="rnd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pic>
        <p:nvPicPr>
          <p:cNvPr id="326" name="Picture 1145"/>
          <p:cNvPicPr>
            <a:picLocks noChangeAspect="1" noChangeArrowheads="1"/>
          </p:cNvPicPr>
          <p:nvPr/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90793" y="5226096"/>
            <a:ext cx="208884" cy="1308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2" name="Rectangle 1146"/>
          <p:cNvSpPr>
            <a:spLocks noChangeArrowheads="1"/>
          </p:cNvSpPr>
          <p:nvPr/>
        </p:nvSpPr>
        <p:spPr bwMode="auto">
          <a:xfrm>
            <a:off x="4695943" y="5223252"/>
            <a:ext cx="400945" cy="25030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33" name="Rectangle 1147"/>
          <p:cNvSpPr>
            <a:spLocks noChangeArrowheads="1"/>
          </p:cNvSpPr>
          <p:nvPr/>
        </p:nvSpPr>
        <p:spPr bwMode="auto">
          <a:xfrm>
            <a:off x="4695943" y="5223252"/>
            <a:ext cx="400945" cy="250308"/>
          </a:xfrm>
          <a:prstGeom prst="rect">
            <a:avLst/>
          </a:prstGeom>
          <a:noFill/>
          <a:ln w="9525" cap="rnd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328" name="Rectangle 1149"/>
          <p:cNvSpPr>
            <a:spLocks noChangeArrowheads="1"/>
          </p:cNvSpPr>
          <p:nvPr/>
        </p:nvSpPr>
        <p:spPr bwMode="auto">
          <a:xfrm>
            <a:off x="4781459" y="5281562"/>
            <a:ext cx="36870" cy="161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1pPr>
            <a:lvl2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2pPr>
            <a:lvl3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3pPr>
            <a:lvl4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4pPr>
            <a:lvl5pPr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itchFamily="34" charset="0"/>
                <a:ea typeface="ＭＳ Ｐゴシック" pitchFamily="50" charset="-128"/>
                <a:cs typeface="ＭＳ Ｐゴシック" pitchFamily="50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1" lang="ja-JP" altLang="ja-JP" sz="105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entury" pitchFamily="18" charset="0"/>
                <a:ea typeface="ＭＳ Ｐゴシック" pitchFamily="50" charset="-128"/>
                <a:cs typeface="ＭＳ Ｐゴシック" pitchFamily="50" charset="-128"/>
              </a:rPr>
              <a:t> </a:t>
            </a:r>
            <a:endParaRPr kumimoji="1" lang="ja-JP" altLang="ja-JP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ＭＳ Ｐゴシック" pitchFamily="50" charset="-128"/>
              <a:cs typeface="ＭＳ Ｐゴシック" pitchFamily="50" charset="-128"/>
            </a:endParaRPr>
          </a:p>
        </p:txBody>
      </p:sp>
      <p:pic>
        <p:nvPicPr>
          <p:cNvPr id="330" name="Picture 1150"/>
          <p:cNvPicPr>
            <a:picLocks noChangeAspect="1" noChangeArrowheads="1"/>
          </p:cNvPicPr>
          <p:nvPr/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17909" y="5238896"/>
            <a:ext cx="150004" cy="224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1" name="Picture 1151"/>
          <p:cNvPicPr>
            <a:picLocks noChangeAspect="1" noChangeArrowheads="1"/>
          </p:cNvPicPr>
          <p:nvPr/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17909" y="5238896"/>
            <a:ext cx="150004" cy="224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41" name="Picture 127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82054" y="5020042"/>
            <a:ext cx="874789" cy="7096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2" name="Rectangle 1279"/>
          <p:cNvSpPr>
            <a:spLocks noChangeArrowheads="1"/>
          </p:cNvSpPr>
          <p:nvPr/>
        </p:nvSpPr>
        <p:spPr bwMode="auto">
          <a:xfrm>
            <a:off x="5417101" y="5118175"/>
            <a:ext cx="804694" cy="50204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553" name="Rectangle 1280"/>
          <p:cNvSpPr>
            <a:spLocks noChangeArrowheads="1"/>
          </p:cNvSpPr>
          <p:nvPr/>
        </p:nvSpPr>
        <p:spPr bwMode="auto">
          <a:xfrm>
            <a:off x="5417101" y="5118175"/>
            <a:ext cx="804694" cy="502040"/>
          </a:xfrm>
          <a:prstGeom prst="rect">
            <a:avLst/>
          </a:prstGeom>
          <a:noFill/>
          <a:ln w="9525" cap="rnd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505" name="Freeform 1283"/>
          <p:cNvSpPr>
            <a:spLocks/>
          </p:cNvSpPr>
          <p:nvPr/>
        </p:nvSpPr>
        <p:spPr bwMode="auto">
          <a:xfrm>
            <a:off x="5711503" y="5473726"/>
            <a:ext cx="60282" cy="73955"/>
          </a:xfrm>
          <a:custGeom>
            <a:avLst/>
            <a:gdLst>
              <a:gd name="T0" fmla="*/ 0 w 43"/>
              <a:gd name="T1" fmla="*/ 2 h 52"/>
              <a:gd name="T2" fmla="*/ 1 w 43"/>
              <a:gd name="T3" fmla="*/ 1 h 52"/>
              <a:gd name="T4" fmla="*/ 3 w 43"/>
              <a:gd name="T5" fmla="*/ 0 h 52"/>
              <a:gd name="T6" fmla="*/ 5 w 43"/>
              <a:gd name="T7" fmla="*/ 0 h 52"/>
              <a:gd name="T8" fmla="*/ 7 w 43"/>
              <a:gd name="T9" fmla="*/ 0 h 52"/>
              <a:gd name="T10" fmla="*/ 10 w 43"/>
              <a:gd name="T11" fmla="*/ 0 h 52"/>
              <a:gd name="T12" fmla="*/ 13 w 43"/>
              <a:gd name="T13" fmla="*/ 0 h 52"/>
              <a:gd name="T14" fmla="*/ 16 w 43"/>
              <a:gd name="T15" fmla="*/ 0 h 52"/>
              <a:gd name="T16" fmla="*/ 19 w 43"/>
              <a:gd name="T17" fmla="*/ 1 h 52"/>
              <a:gd name="T18" fmla="*/ 22 w 43"/>
              <a:gd name="T19" fmla="*/ 1 h 52"/>
              <a:gd name="T20" fmla="*/ 25 w 43"/>
              <a:gd name="T21" fmla="*/ 2 h 52"/>
              <a:gd name="T22" fmla="*/ 28 w 43"/>
              <a:gd name="T23" fmla="*/ 3 h 52"/>
              <a:gd name="T24" fmla="*/ 30 w 43"/>
              <a:gd name="T25" fmla="*/ 3 h 52"/>
              <a:gd name="T26" fmla="*/ 32 w 43"/>
              <a:gd name="T27" fmla="*/ 4 h 52"/>
              <a:gd name="T28" fmla="*/ 34 w 43"/>
              <a:gd name="T29" fmla="*/ 4 h 52"/>
              <a:gd name="T30" fmla="*/ 35 w 43"/>
              <a:gd name="T31" fmla="*/ 4 h 52"/>
              <a:gd name="T32" fmla="*/ 35 w 43"/>
              <a:gd name="T33" fmla="*/ 4 h 52"/>
              <a:gd name="T34" fmla="*/ 35 w 43"/>
              <a:gd name="T35" fmla="*/ 4 h 52"/>
              <a:gd name="T36" fmla="*/ 36 w 43"/>
              <a:gd name="T37" fmla="*/ 4 h 52"/>
              <a:gd name="T38" fmla="*/ 36 w 43"/>
              <a:gd name="T39" fmla="*/ 4 h 52"/>
              <a:gd name="T40" fmla="*/ 36 w 43"/>
              <a:gd name="T41" fmla="*/ 3 h 52"/>
              <a:gd name="T42" fmla="*/ 37 w 43"/>
              <a:gd name="T43" fmla="*/ 3 h 52"/>
              <a:gd name="T44" fmla="*/ 37 w 43"/>
              <a:gd name="T45" fmla="*/ 2 h 52"/>
              <a:gd name="T46" fmla="*/ 38 w 43"/>
              <a:gd name="T47" fmla="*/ 2 h 52"/>
              <a:gd name="T48" fmla="*/ 39 w 43"/>
              <a:gd name="T49" fmla="*/ 2 h 52"/>
              <a:gd name="T50" fmla="*/ 41 w 43"/>
              <a:gd name="T51" fmla="*/ 2 h 52"/>
              <a:gd name="T52" fmla="*/ 41 w 43"/>
              <a:gd name="T53" fmla="*/ 2 h 52"/>
              <a:gd name="T54" fmla="*/ 42 w 43"/>
              <a:gd name="T55" fmla="*/ 3 h 52"/>
              <a:gd name="T56" fmla="*/ 42 w 43"/>
              <a:gd name="T57" fmla="*/ 3 h 52"/>
              <a:gd name="T58" fmla="*/ 43 w 43"/>
              <a:gd name="T59" fmla="*/ 3 h 52"/>
              <a:gd name="T60" fmla="*/ 43 w 43"/>
              <a:gd name="T61" fmla="*/ 4 h 52"/>
              <a:gd name="T62" fmla="*/ 43 w 43"/>
              <a:gd name="T63" fmla="*/ 4 h 52"/>
              <a:gd name="T64" fmla="*/ 43 w 43"/>
              <a:gd name="T65" fmla="*/ 4 h 52"/>
              <a:gd name="T66" fmla="*/ 43 w 43"/>
              <a:gd name="T67" fmla="*/ 52 h 52"/>
              <a:gd name="T68" fmla="*/ 35 w 43"/>
              <a:gd name="T69" fmla="*/ 52 h 52"/>
              <a:gd name="T70" fmla="*/ 35 w 43"/>
              <a:gd name="T71" fmla="*/ 48 h 52"/>
              <a:gd name="T72" fmla="*/ 35 w 43"/>
              <a:gd name="T73" fmla="*/ 41 h 52"/>
              <a:gd name="T74" fmla="*/ 35 w 43"/>
              <a:gd name="T75" fmla="*/ 34 h 52"/>
              <a:gd name="T76" fmla="*/ 35 w 43"/>
              <a:gd name="T77" fmla="*/ 31 h 52"/>
              <a:gd name="T78" fmla="*/ 34 w 43"/>
              <a:gd name="T79" fmla="*/ 30 h 52"/>
              <a:gd name="T80" fmla="*/ 33 w 43"/>
              <a:gd name="T81" fmla="*/ 30 h 52"/>
              <a:gd name="T82" fmla="*/ 31 w 43"/>
              <a:gd name="T83" fmla="*/ 29 h 52"/>
              <a:gd name="T84" fmla="*/ 29 w 43"/>
              <a:gd name="T85" fmla="*/ 28 h 52"/>
              <a:gd name="T86" fmla="*/ 27 w 43"/>
              <a:gd name="T87" fmla="*/ 28 h 52"/>
              <a:gd name="T88" fmla="*/ 24 w 43"/>
              <a:gd name="T89" fmla="*/ 27 h 52"/>
              <a:gd name="T90" fmla="*/ 22 w 43"/>
              <a:gd name="T91" fmla="*/ 26 h 52"/>
              <a:gd name="T92" fmla="*/ 19 w 43"/>
              <a:gd name="T93" fmla="*/ 26 h 52"/>
              <a:gd name="T94" fmla="*/ 16 w 43"/>
              <a:gd name="T95" fmla="*/ 25 h 52"/>
              <a:gd name="T96" fmla="*/ 14 w 43"/>
              <a:gd name="T97" fmla="*/ 24 h 52"/>
              <a:gd name="T98" fmla="*/ 11 w 43"/>
              <a:gd name="T99" fmla="*/ 24 h 52"/>
              <a:gd name="T100" fmla="*/ 9 w 43"/>
              <a:gd name="T101" fmla="*/ 23 h 52"/>
              <a:gd name="T102" fmla="*/ 6 w 43"/>
              <a:gd name="T103" fmla="*/ 23 h 52"/>
              <a:gd name="T104" fmla="*/ 4 w 43"/>
              <a:gd name="T105" fmla="*/ 22 h 52"/>
              <a:gd name="T106" fmla="*/ 2 w 43"/>
              <a:gd name="T107" fmla="*/ 21 h 52"/>
              <a:gd name="T108" fmla="*/ 0 w 43"/>
              <a:gd name="T109" fmla="*/ 21 h 52"/>
              <a:gd name="T110" fmla="*/ 0 w 43"/>
              <a:gd name="T111" fmla="*/ 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3" h="52">
                <a:moveTo>
                  <a:pt x="0" y="2"/>
                </a:moveTo>
                <a:lnTo>
                  <a:pt x="1" y="1"/>
                </a:lnTo>
                <a:lnTo>
                  <a:pt x="3" y="0"/>
                </a:lnTo>
                <a:lnTo>
                  <a:pt x="5" y="0"/>
                </a:lnTo>
                <a:lnTo>
                  <a:pt x="7" y="0"/>
                </a:lnTo>
                <a:lnTo>
                  <a:pt x="10" y="0"/>
                </a:lnTo>
                <a:lnTo>
                  <a:pt x="13" y="0"/>
                </a:lnTo>
                <a:lnTo>
                  <a:pt x="16" y="0"/>
                </a:lnTo>
                <a:lnTo>
                  <a:pt x="19" y="1"/>
                </a:lnTo>
                <a:lnTo>
                  <a:pt x="22" y="1"/>
                </a:lnTo>
                <a:lnTo>
                  <a:pt x="25" y="2"/>
                </a:lnTo>
                <a:lnTo>
                  <a:pt x="28" y="3"/>
                </a:lnTo>
                <a:lnTo>
                  <a:pt x="30" y="3"/>
                </a:lnTo>
                <a:lnTo>
                  <a:pt x="32" y="4"/>
                </a:lnTo>
                <a:lnTo>
                  <a:pt x="34" y="4"/>
                </a:lnTo>
                <a:lnTo>
                  <a:pt x="35" y="4"/>
                </a:lnTo>
                <a:lnTo>
                  <a:pt x="35" y="4"/>
                </a:lnTo>
                <a:lnTo>
                  <a:pt x="35" y="4"/>
                </a:lnTo>
                <a:lnTo>
                  <a:pt x="36" y="4"/>
                </a:lnTo>
                <a:lnTo>
                  <a:pt x="36" y="4"/>
                </a:lnTo>
                <a:lnTo>
                  <a:pt x="36" y="3"/>
                </a:lnTo>
                <a:lnTo>
                  <a:pt x="37" y="3"/>
                </a:lnTo>
                <a:lnTo>
                  <a:pt x="37" y="2"/>
                </a:lnTo>
                <a:lnTo>
                  <a:pt x="38" y="2"/>
                </a:lnTo>
                <a:lnTo>
                  <a:pt x="39" y="2"/>
                </a:lnTo>
                <a:lnTo>
                  <a:pt x="41" y="2"/>
                </a:lnTo>
                <a:lnTo>
                  <a:pt x="41" y="2"/>
                </a:lnTo>
                <a:lnTo>
                  <a:pt x="42" y="3"/>
                </a:lnTo>
                <a:lnTo>
                  <a:pt x="42" y="3"/>
                </a:lnTo>
                <a:lnTo>
                  <a:pt x="43" y="3"/>
                </a:lnTo>
                <a:lnTo>
                  <a:pt x="43" y="4"/>
                </a:lnTo>
                <a:lnTo>
                  <a:pt x="43" y="4"/>
                </a:lnTo>
                <a:lnTo>
                  <a:pt x="43" y="4"/>
                </a:lnTo>
                <a:lnTo>
                  <a:pt x="43" y="52"/>
                </a:lnTo>
                <a:lnTo>
                  <a:pt x="35" y="52"/>
                </a:lnTo>
                <a:lnTo>
                  <a:pt x="35" y="48"/>
                </a:lnTo>
                <a:lnTo>
                  <a:pt x="35" y="41"/>
                </a:lnTo>
                <a:lnTo>
                  <a:pt x="35" y="34"/>
                </a:lnTo>
                <a:lnTo>
                  <a:pt x="35" y="31"/>
                </a:lnTo>
                <a:lnTo>
                  <a:pt x="34" y="30"/>
                </a:lnTo>
                <a:lnTo>
                  <a:pt x="33" y="30"/>
                </a:lnTo>
                <a:lnTo>
                  <a:pt x="31" y="29"/>
                </a:lnTo>
                <a:lnTo>
                  <a:pt x="29" y="28"/>
                </a:lnTo>
                <a:lnTo>
                  <a:pt x="27" y="28"/>
                </a:lnTo>
                <a:lnTo>
                  <a:pt x="24" y="27"/>
                </a:lnTo>
                <a:lnTo>
                  <a:pt x="22" y="26"/>
                </a:lnTo>
                <a:lnTo>
                  <a:pt x="19" y="26"/>
                </a:lnTo>
                <a:lnTo>
                  <a:pt x="16" y="25"/>
                </a:lnTo>
                <a:lnTo>
                  <a:pt x="14" y="24"/>
                </a:lnTo>
                <a:lnTo>
                  <a:pt x="11" y="24"/>
                </a:lnTo>
                <a:lnTo>
                  <a:pt x="9" y="23"/>
                </a:lnTo>
                <a:lnTo>
                  <a:pt x="6" y="23"/>
                </a:lnTo>
                <a:lnTo>
                  <a:pt x="4" y="22"/>
                </a:lnTo>
                <a:lnTo>
                  <a:pt x="2" y="21"/>
                </a:lnTo>
                <a:lnTo>
                  <a:pt x="0" y="21"/>
                </a:lnTo>
                <a:lnTo>
                  <a:pt x="0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506" name="Freeform 1284"/>
          <p:cNvSpPr>
            <a:spLocks/>
          </p:cNvSpPr>
          <p:nvPr/>
        </p:nvSpPr>
        <p:spPr bwMode="auto">
          <a:xfrm>
            <a:off x="5696082" y="5458082"/>
            <a:ext cx="33646" cy="31289"/>
          </a:xfrm>
          <a:custGeom>
            <a:avLst/>
            <a:gdLst>
              <a:gd name="T0" fmla="*/ 24 w 24"/>
              <a:gd name="T1" fmla="*/ 22 h 22"/>
              <a:gd name="T2" fmla="*/ 24 w 24"/>
              <a:gd name="T3" fmla="*/ 0 h 22"/>
              <a:gd name="T4" fmla="*/ 0 w 24"/>
              <a:gd name="T5" fmla="*/ 5 h 22"/>
              <a:gd name="T6" fmla="*/ 0 w 24"/>
              <a:gd name="T7" fmla="*/ 22 h 22"/>
              <a:gd name="T8" fmla="*/ 24 w 24"/>
              <a:gd name="T9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" h="22">
                <a:moveTo>
                  <a:pt x="24" y="22"/>
                </a:moveTo>
                <a:lnTo>
                  <a:pt x="24" y="0"/>
                </a:lnTo>
                <a:lnTo>
                  <a:pt x="0" y="5"/>
                </a:lnTo>
                <a:lnTo>
                  <a:pt x="0" y="22"/>
                </a:lnTo>
                <a:lnTo>
                  <a:pt x="24" y="2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507" name="Freeform 1285"/>
          <p:cNvSpPr>
            <a:spLocks/>
          </p:cNvSpPr>
          <p:nvPr/>
        </p:nvSpPr>
        <p:spPr bwMode="auto">
          <a:xfrm>
            <a:off x="5700288" y="5466615"/>
            <a:ext cx="25234" cy="36977"/>
          </a:xfrm>
          <a:custGeom>
            <a:avLst/>
            <a:gdLst>
              <a:gd name="T0" fmla="*/ 18 w 18"/>
              <a:gd name="T1" fmla="*/ 0 h 26"/>
              <a:gd name="T2" fmla="*/ 0 w 18"/>
              <a:gd name="T3" fmla="*/ 0 h 26"/>
              <a:gd name="T4" fmla="*/ 0 w 18"/>
              <a:gd name="T5" fmla="*/ 25 h 26"/>
              <a:gd name="T6" fmla="*/ 7 w 18"/>
              <a:gd name="T7" fmla="*/ 26 h 26"/>
              <a:gd name="T8" fmla="*/ 18 w 18"/>
              <a:gd name="T9" fmla="*/ 25 h 26"/>
              <a:gd name="T10" fmla="*/ 18 w 18"/>
              <a:gd name="T11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" h="26">
                <a:moveTo>
                  <a:pt x="18" y="0"/>
                </a:moveTo>
                <a:lnTo>
                  <a:pt x="0" y="0"/>
                </a:lnTo>
                <a:lnTo>
                  <a:pt x="0" y="25"/>
                </a:lnTo>
                <a:lnTo>
                  <a:pt x="7" y="26"/>
                </a:lnTo>
                <a:lnTo>
                  <a:pt x="18" y="25"/>
                </a:lnTo>
                <a:lnTo>
                  <a:pt x="1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508" name="Freeform 1286"/>
          <p:cNvSpPr>
            <a:spLocks/>
          </p:cNvSpPr>
          <p:nvPr/>
        </p:nvSpPr>
        <p:spPr bwMode="auto">
          <a:xfrm>
            <a:off x="5673651" y="5476571"/>
            <a:ext cx="84115" cy="66844"/>
          </a:xfrm>
          <a:custGeom>
            <a:avLst/>
            <a:gdLst>
              <a:gd name="T0" fmla="*/ 14 w 60"/>
              <a:gd name="T1" fmla="*/ 0 h 47"/>
              <a:gd name="T2" fmla="*/ 13 w 60"/>
              <a:gd name="T3" fmla="*/ 0 h 47"/>
              <a:gd name="T4" fmla="*/ 12 w 60"/>
              <a:gd name="T5" fmla="*/ 0 h 47"/>
              <a:gd name="T6" fmla="*/ 12 w 60"/>
              <a:gd name="T7" fmla="*/ 0 h 47"/>
              <a:gd name="T8" fmla="*/ 10 w 60"/>
              <a:gd name="T9" fmla="*/ 0 h 47"/>
              <a:gd name="T10" fmla="*/ 9 w 60"/>
              <a:gd name="T11" fmla="*/ 1 h 47"/>
              <a:gd name="T12" fmla="*/ 8 w 60"/>
              <a:gd name="T13" fmla="*/ 2 h 47"/>
              <a:gd name="T14" fmla="*/ 7 w 60"/>
              <a:gd name="T15" fmla="*/ 3 h 47"/>
              <a:gd name="T16" fmla="*/ 5 w 60"/>
              <a:gd name="T17" fmla="*/ 4 h 47"/>
              <a:gd name="T18" fmla="*/ 3 w 60"/>
              <a:gd name="T19" fmla="*/ 7 h 47"/>
              <a:gd name="T20" fmla="*/ 2 w 60"/>
              <a:gd name="T21" fmla="*/ 12 h 47"/>
              <a:gd name="T22" fmla="*/ 1 w 60"/>
              <a:gd name="T23" fmla="*/ 18 h 47"/>
              <a:gd name="T24" fmla="*/ 0 w 60"/>
              <a:gd name="T25" fmla="*/ 25 h 47"/>
              <a:gd name="T26" fmla="*/ 0 w 60"/>
              <a:gd name="T27" fmla="*/ 31 h 47"/>
              <a:gd name="T28" fmla="*/ 0 w 60"/>
              <a:gd name="T29" fmla="*/ 37 h 47"/>
              <a:gd name="T30" fmla="*/ 0 w 60"/>
              <a:gd name="T31" fmla="*/ 41 h 47"/>
              <a:gd name="T32" fmla="*/ 0 w 60"/>
              <a:gd name="T33" fmla="*/ 42 h 47"/>
              <a:gd name="T34" fmla="*/ 53 w 60"/>
              <a:gd name="T35" fmla="*/ 47 h 47"/>
              <a:gd name="T36" fmla="*/ 52 w 60"/>
              <a:gd name="T37" fmla="*/ 34 h 47"/>
              <a:gd name="T38" fmla="*/ 52 w 60"/>
              <a:gd name="T39" fmla="*/ 34 h 47"/>
              <a:gd name="T40" fmla="*/ 53 w 60"/>
              <a:gd name="T41" fmla="*/ 33 h 47"/>
              <a:gd name="T42" fmla="*/ 53 w 60"/>
              <a:gd name="T43" fmla="*/ 33 h 47"/>
              <a:gd name="T44" fmla="*/ 54 w 60"/>
              <a:gd name="T45" fmla="*/ 33 h 47"/>
              <a:gd name="T46" fmla="*/ 54 w 60"/>
              <a:gd name="T47" fmla="*/ 32 h 47"/>
              <a:gd name="T48" fmla="*/ 55 w 60"/>
              <a:gd name="T49" fmla="*/ 32 h 47"/>
              <a:gd name="T50" fmla="*/ 55 w 60"/>
              <a:gd name="T51" fmla="*/ 31 h 47"/>
              <a:gd name="T52" fmla="*/ 56 w 60"/>
              <a:gd name="T53" fmla="*/ 31 h 47"/>
              <a:gd name="T54" fmla="*/ 57 w 60"/>
              <a:gd name="T55" fmla="*/ 30 h 47"/>
              <a:gd name="T56" fmla="*/ 58 w 60"/>
              <a:gd name="T57" fmla="*/ 29 h 47"/>
              <a:gd name="T58" fmla="*/ 59 w 60"/>
              <a:gd name="T59" fmla="*/ 28 h 47"/>
              <a:gd name="T60" fmla="*/ 60 w 60"/>
              <a:gd name="T61" fmla="*/ 26 h 47"/>
              <a:gd name="T62" fmla="*/ 60 w 60"/>
              <a:gd name="T63" fmla="*/ 25 h 47"/>
              <a:gd name="T64" fmla="*/ 60 w 60"/>
              <a:gd name="T65" fmla="*/ 24 h 47"/>
              <a:gd name="T66" fmla="*/ 60 w 60"/>
              <a:gd name="T67" fmla="*/ 22 h 47"/>
              <a:gd name="T68" fmla="*/ 60 w 60"/>
              <a:gd name="T69" fmla="*/ 20 h 47"/>
              <a:gd name="T70" fmla="*/ 60 w 60"/>
              <a:gd name="T71" fmla="*/ 19 h 47"/>
              <a:gd name="T72" fmla="*/ 59 w 60"/>
              <a:gd name="T73" fmla="*/ 17 h 47"/>
              <a:gd name="T74" fmla="*/ 58 w 60"/>
              <a:gd name="T75" fmla="*/ 15 h 47"/>
              <a:gd name="T76" fmla="*/ 56 w 60"/>
              <a:gd name="T77" fmla="*/ 12 h 47"/>
              <a:gd name="T78" fmla="*/ 54 w 60"/>
              <a:gd name="T79" fmla="*/ 9 h 47"/>
              <a:gd name="T80" fmla="*/ 51 w 60"/>
              <a:gd name="T81" fmla="*/ 6 h 47"/>
              <a:gd name="T82" fmla="*/ 48 w 60"/>
              <a:gd name="T83" fmla="*/ 3 h 47"/>
              <a:gd name="T84" fmla="*/ 45 w 60"/>
              <a:gd name="T85" fmla="*/ 1 h 47"/>
              <a:gd name="T86" fmla="*/ 44 w 60"/>
              <a:gd name="T87" fmla="*/ 1 h 47"/>
              <a:gd name="T88" fmla="*/ 43 w 60"/>
              <a:gd name="T89" fmla="*/ 0 h 47"/>
              <a:gd name="T90" fmla="*/ 42 w 60"/>
              <a:gd name="T91" fmla="*/ 0 h 47"/>
              <a:gd name="T92" fmla="*/ 41 w 60"/>
              <a:gd name="T93" fmla="*/ 0 h 47"/>
              <a:gd name="T94" fmla="*/ 40 w 60"/>
              <a:gd name="T95" fmla="*/ 0 h 47"/>
              <a:gd name="T96" fmla="*/ 39 w 60"/>
              <a:gd name="T97" fmla="*/ 0 h 47"/>
              <a:gd name="T98" fmla="*/ 38 w 60"/>
              <a:gd name="T99" fmla="*/ 0 h 47"/>
              <a:gd name="T100" fmla="*/ 37 w 60"/>
              <a:gd name="T101" fmla="*/ 0 h 47"/>
              <a:gd name="T102" fmla="*/ 27 w 60"/>
              <a:gd name="T103" fmla="*/ 12 h 47"/>
              <a:gd name="T104" fmla="*/ 19 w 60"/>
              <a:gd name="T105" fmla="*/ 0 h 47"/>
              <a:gd name="T106" fmla="*/ 14 w 60"/>
              <a:gd name="T107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0" h="47">
                <a:moveTo>
                  <a:pt x="14" y="0"/>
                </a:moveTo>
                <a:lnTo>
                  <a:pt x="13" y="0"/>
                </a:lnTo>
                <a:lnTo>
                  <a:pt x="12" y="0"/>
                </a:lnTo>
                <a:lnTo>
                  <a:pt x="12" y="0"/>
                </a:lnTo>
                <a:lnTo>
                  <a:pt x="10" y="0"/>
                </a:lnTo>
                <a:lnTo>
                  <a:pt x="9" y="1"/>
                </a:lnTo>
                <a:lnTo>
                  <a:pt x="8" y="2"/>
                </a:lnTo>
                <a:lnTo>
                  <a:pt x="7" y="3"/>
                </a:lnTo>
                <a:lnTo>
                  <a:pt x="5" y="4"/>
                </a:lnTo>
                <a:lnTo>
                  <a:pt x="3" y="7"/>
                </a:lnTo>
                <a:lnTo>
                  <a:pt x="2" y="12"/>
                </a:lnTo>
                <a:lnTo>
                  <a:pt x="1" y="18"/>
                </a:lnTo>
                <a:lnTo>
                  <a:pt x="0" y="25"/>
                </a:lnTo>
                <a:lnTo>
                  <a:pt x="0" y="31"/>
                </a:lnTo>
                <a:lnTo>
                  <a:pt x="0" y="37"/>
                </a:lnTo>
                <a:lnTo>
                  <a:pt x="0" y="41"/>
                </a:lnTo>
                <a:lnTo>
                  <a:pt x="0" y="42"/>
                </a:lnTo>
                <a:lnTo>
                  <a:pt x="53" y="47"/>
                </a:lnTo>
                <a:lnTo>
                  <a:pt x="52" y="34"/>
                </a:lnTo>
                <a:lnTo>
                  <a:pt x="52" y="34"/>
                </a:lnTo>
                <a:lnTo>
                  <a:pt x="53" y="33"/>
                </a:lnTo>
                <a:lnTo>
                  <a:pt x="53" y="33"/>
                </a:lnTo>
                <a:lnTo>
                  <a:pt x="54" y="33"/>
                </a:lnTo>
                <a:lnTo>
                  <a:pt x="54" y="32"/>
                </a:lnTo>
                <a:lnTo>
                  <a:pt x="55" y="32"/>
                </a:lnTo>
                <a:lnTo>
                  <a:pt x="55" y="31"/>
                </a:lnTo>
                <a:lnTo>
                  <a:pt x="56" y="31"/>
                </a:lnTo>
                <a:lnTo>
                  <a:pt x="57" y="30"/>
                </a:lnTo>
                <a:lnTo>
                  <a:pt x="58" y="29"/>
                </a:lnTo>
                <a:lnTo>
                  <a:pt x="59" y="28"/>
                </a:lnTo>
                <a:lnTo>
                  <a:pt x="60" y="26"/>
                </a:lnTo>
                <a:lnTo>
                  <a:pt x="60" y="25"/>
                </a:lnTo>
                <a:lnTo>
                  <a:pt x="60" y="24"/>
                </a:lnTo>
                <a:lnTo>
                  <a:pt x="60" y="22"/>
                </a:lnTo>
                <a:lnTo>
                  <a:pt x="60" y="20"/>
                </a:lnTo>
                <a:lnTo>
                  <a:pt x="60" y="19"/>
                </a:lnTo>
                <a:lnTo>
                  <a:pt x="59" y="17"/>
                </a:lnTo>
                <a:lnTo>
                  <a:pt x="58" y="15"/>
                </a:lnTo>
                <a:lnTo>
                  <a:pt x="56" y="12"/>
                </a:lnTo>
                <a:lnTo>
                  <a:pt x="54" y="9"/>
                </a:lnTo>
                <a:lnTo>
                  <a:pt x="51" y="6"/>
                </a:lnTo>
                <a:lnTo>
                  <a:pt x="48" y="3"/>
                </a:lnTo>
                <a:lnTo>
                  <a:pt x="45" y="1"/>
                </a:lnTo>
                <a:lnTo>
                  <a:pt x="44" y="1"/>
                </a:lnTo>
                <a:lnTo>
                  <a:pt x="43" y="0"/>
                </a:lnTo>
                <a:lnTo>
                  <a:pt x="42" y="0"/>
                </a:lnTo>
                <a:lnTo>
                  <a:pt x="41" y="0"/>
                </a:lnTo>
                <a:lnTo>
                  <a:pt x="40" y="0"/>
                </a:lnTo>
                <a:lnTo>
                  <a:pt x="39" y="0"/>
                </a:lnTo>
                <a:lnTo>
                  <a:pt x="38" y="0"/>
                </a:lnTo>
                <a:lnTo>
                  <a:pt x="37" y="0"/>
                </a:lnTo>
                <a:lnTo>
                  <a:pt x="27" y="12"/>
                </a:lnTo>
                <a:lnTo>
                  <a:pt x="19" y="0"/>
                </a:lnTo>
                <a:lnTo>
                  <a:pt x="1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509" name="Freeform 1287"/>
          <p:cNvSpPr>
            <a:spLocks/>
          </p:cNvSpPr>
          <p:nvPr/>
        </p:nvSpPr>
        <p:spPr bwMode="auto">
          <a:xfrm>
            <a:off x="5677857" y="5479415"/>
            <a:ext cx="75703" cy="63999"/>
          </a:xfrm>
          <a:custGeom>
            <a:avLst/>
            <a:gdLst>
              <a:gd name="T0" fmla="*/ 0 w 54"/>
              <a:gd name="T1" fmla="*/ 39 h 45"/>
              <a:gd name="T2" fmla="*/ 0 w 54"/>
              <a:gd name="T3" fmla="*/ 28 h 45"/>
              <a:gd name="T4" fmla="*/ 0 w 54"/>
              <a:gd name="T5" fmla="*/ 19 h 45"/>
              <a:gd name="T6" fmla="*/ 0 w 54"/>
              <a:gd name="T7" fmla="*/ 13 h 45"/>
              <a:gd name="T8" fmla="*/ 1 w 54"/>
              <a:gd name="T9" fmla="*/ 9 h 45"/>
              <a:gd name="T10" fmla="*/ 2 w 54"/>
              <a:gd name="T11" fmla="*/ 6 h 45"/>
              <a:gd name="T12" fmla="*/ 2 w 54"/>
              <a:gd name="T13" fmla="*/ 5 h 45"/>
              <a:gd name="T14" fmla="*/ 3 w 54"/>
              <a:gd name="T15" fmla="*/ 4 h 45"/>
              <a:gd name="T16" fmla="*/ 3 w 54"/>
              <a:gd name="T17" fmla="*/ 4 h 45"/>
              <a:gd name="T18" fmla="*/ 3 w 54"/>
              <a:gd name="T19" fmla="*/ 3 h 45"/>
              <a:gd name="T20" fmla="*/ 4 w 54"/>
              <a:gd name="T21" fmla="*/ 3 h 45"/>
              <a:gd name="T22" fmla="*/ 5 w 54"/>
              <a:gd name="T23" fmla="*/ 2 h 45"/>
              <a:gd name="T24" fmla="*/ 6 w 54"/>
              <a:gd name="T25" fmla="*/ 2 h 45"/>
              <a:gd name="T26" fmla="*/ 7 w 54"/>
              <a:gd name="T27" fmla="*/ 1 h 45"/>
              <a:gd name="T28" fmla="*/ 7 w 54"/>
              <a:gd name="T29" fmla="*/ 1 h 45"/>
              <a:gd name="T30" fmla="*/ 8 w 54"/>
              <a:gd name="T31" fmla="*/ 0 h 45"/>
              <a:gd name="T32" fmla="*/ 9 w 54"/>
              <a:gd name="T33" fmla="*/ 0 h 45"/>
              <a:gd name="T34" fmla="*/ 15 w 54"/>
              <a:gd name="T35" fmla="*/ 0 h 45"/>
              <a:gd name="T36" fmla="*/ 23 w 54"/>
              <a:gd name="T37" fmla="*/ 13 h 45"/>
              <a:gd name="T38" fmla="*/ 35 w 54"/>
              <a:gd name="T39" fmla="*/ 0 h 45"/>
              <a:gd name="T40" fmla="*/ 39 w 54"/>
              <a:gd name="T41" fmla="*/ 0 h 45"/>
              <a:gd name="T42" fmla="*/ 41 w 54"/>
              <a:gd name="T43" fmla="*/ 0 h 45"/>
              <a:gd name="T44" fmla="*/ 43 w 54"/>
              <a:gd name="T45" fmla="*/ 2 h 45"/>
              <a:gd name="T46" fmla="*/ 46 w 54"/>
              <a:gd name="T47" fmla="*/ 4 h 45"/>
              <a:gd name="T48" fmla="*/ 48 w 54"/>
              <a:gd name="T49" fmla="*/ 7 h 45"/>
              <a:gd name="T50" fmla="*/ 50 w 54"/>
              <a:gd name="T51" fmla="*/ 10 h 45"/>
              <a:gd name="T52" fmla="*/ 52 w 54"/>
              <a:gd name="T53" fmla="*/ 12 h 45"/>
              <a:gd name="T54" fmla="*/ 53 w 54"/>
              <a:gd name="T55" fmla="*/ 14 h 45"/>
              <a:gd name="T56" fmla="*/ 53 w 54"/>
              <a:gd name="T57" fmla="*/ 15 h 45"/>
              <a:gd name="T58" fmla="*/ 53 w 54"/>
              <a:gd name="T59" fmla="*/ 15 h 45"/>
              <a:gd name="T60" fmla="*/ 54 w 54"/>
              <a:gd name="T61" fmla="*/ 17 h 45"/>
              <a:gd name="T62" fmla="*/ 54 w 54"/>
              <a:gd name="T63" fmla="*/ 20 h 45"/>
              <a:gd name="T64" fmla="*/ 54 w 54"/>
              <a:gd name="T65" fmla="*/ 22 h 45"/>
              <a:gd name="T66" fmla="*/ 53 w 54"/>
              <a:gd name="T67" fmla="*/ 24 h 45"/>
              <a:gd name="T68" fmla="*/ 51 w 54"/>
              <a:gd name="T69" fmla="*/ 25 h 45"/>
              <a:gd name="T70" fmla="*/ 50 w 54"/>
              <a:gd name="T71" fmla="*/ 27 h 45"/>
              <a:gd name="T72" fmla="*/ 49 w 54"/>
              <a:gd name="T73" fmla="*/ 28 h 45"/>
              <a:gd name="T74" fmla="*/ 48 w 54"/>
              <a:gd name="T75" fmla="*/ 29 h 45"/>
              <a:gd name="T76" fmla="*/ 47 w 54"/>
              <a:gd name="T77" fmla="*/ 30 h 45"/>
              <a:gd name="T78" fmla="*/ 46 w 54"/>
              <a:gd name="T79" fmla="*/ 30 h 45"/>
              <a:gd name="T80" fmla="*/ 46 w 54"/>
              <a:gd name="T81" fmla="*/ 31 h 45"/>
              <a:gd name="T82" fmla="*/ 48 w 54"/>
              <a:gd name="T83" fmla="*/ 45 h 45"/>
              <a:gd name="T84" fmla="*/ 0 w 54"/>
              <a:gd name="T85" fmla="*/ 39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54" h="45">
                <a:moveTo>
                  <a:pt x="0" y="39"/>
                </a:moveTo>
                <a:lnTo>
                  <a:pt x="0" y="28"/>
                </a:lnTo>
                <a:lnTo>
                  <a:pt x="0" y="19"/>
                </a:lnTo>
                <a:lnTo>
                  <a:pt x="0" y="13"/>
                </a:lnTo>
                <a:lnTo>
                  <a:pt x="1" y="9"/>
                </a:lnTo>
                <a:lnTo>
                  <a:pt x="2" y="6"/>
                </a:lnTo>
                <a:lnTo>
                  <a:pt x="2" y="5"/>
                </a:lnTo>
                <a:lnTo>
                  <a:pt x="3" y="4"/>
                </a:lnTo>
                <a:lnTo>
                  <a:pt x="3" y="4"/>
                </a:lnTo>
                <a:lnTo>
                  <a:pt x="3" y="3"/>
                </a:lnTo>
                <a:lnTo>
                  <a:pt x="4" y="3"/>
                </a:lnTo>
                <a:lnTo>
                  <a:pt x="5" y="2"/>
                </a:lnTo>
                <a:lnTo>
                  <a:pt x="6" y="2"/>
                </a:lnTo>
                <a:lnTo>
                  <a:pt x="7" y="1"/>
                </a:lnTo>
                <a:lnTo>
                  <a:pt x="7" y="1"/>
                </a:lnTo>
                <a:lnTo>
                  <a:pt x="8" y="0"/>
                </a:lnTo>
                <a:lnTo>
                  <a:pt x="9" y="0"/>
                </a:lnTo>
                <a:lnTo>
                  <a:pt x="15" y="0"/>
                </a:lnTo>
                <a:lnTo>
                  <a:pt x="23" y="13"/>
                </a:lnTo>
                <a:lnTo>
                  <a:pt x="35" y="0"/>
                </a:lnTo>
                <a:lnTo>
                  <a:pt x="39" y="0"/>
                </a:lnTo>
                <a:lnTo>
                  <a:pt x="41" y="0"/>
                </a:lnTo>
                <a:lnTo>
                  <a:pt x="43" y="2"/>
                </a:lnTo>
                <a:lnTo>
                  <a:pt x="46" y="4"/>
                </a:lnTo>
                <a:lnTo>
                  <a:pt x="48" y="7"/>
                </a:lnTo>
                <a:lnTo>
                  <a:pt x="50" y="10"/>
                </a:lnTo>
                <a:lnTo>
                  <a:pt x="52" y="12"/>
                </a:lnTo>
                <a:lnTo>
                  <a:pt x="53" y="14"/>
                </a:lnTo>
                <a:lnTo>
                  <a:pt x="53" y="15"/>
                </a:lnTo>
                <a:lnTo>
                  <a:pt x="53" y="15"/>
                </a:lnTo>
                <a:lnTo>
                  <a:pt x="54" y="17"/>
                </a:lnTo>
                <a:lnTo>
                  <a:pt x="54" y="20"/>
                </a:lnTo>
                <a:lnTo>
                  <a:pt x="54" y="22"/>
                </a:lnTo>
                <a:lnTo>
                  <a:pt x="53" y="24"/>
                </a:lnTo>
                <a:lnTo>
                  <a:pt x="51" y="25"/>
                </a:lnTo>
                <a:lnTo>
                  <a:pt x="50" y="27"/>
                </a:lnTo>
                <a:lnTo>
                  <a:pt x="49" y="28"/>
                </a:lnTo>
                <a:lnTo>
                  <a:pt x="48" y="29"/>
                </a:lnTo>
                <a:lnTo>
                  <a:pt x="47" y="30"/>
                </a:lnTo>
                <a:lnTo>
                  <a:pt x="46" y="30"/>
                </a:lnTo>
                <a:lnTo>
                  <a:pt x="46" y="31"/>
                </a:lnTo>
                <a:lnTo>
                  <a:pt x="48" y="45"/>
                </a:lnTo>
                <a:lnTo>
                  <a:pt x="0" y="39"/>
                </a:lnTo>
                <a:close/>
              </a:path>
            </a:pathLst>
          </a:custGeom>
          <a:solidFill>
            <a:srgbClr val="FF9E5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510" name="Freeform 1288"/>
          <p:cNvSpPr>
            <a:spLocks/>
          </p:cNvSpPr>
          <p:nvPr/>
        </p:nvSpPr>
        <p:spPr bwMode="auto">
          <a:xfrm>
            <a:off x="5694680" y="5507859"/>
            <a:ext cx="56076" cy="25600"/>
          </a:xfrm>
          <a:custGeom>
            <a:avLst/>
            <a:gdLst>
              <a:gd name="T0" fmla="*/ 15 w 40"/>
              <a:gd name="T1" fmla="*/ 18 h 18"/>
              <a:gd name="T2" fmla="*/ 16 w 40"/>
              <a:gd name="T3" fmla="*/ 18 h 18"/>
              <a:gd name="T4" fmla="*/ 17 w 40"/>
              <a:gd name="T5" fmla="*/ 18 h 18"/>
              <a:gd name="T6" fmla="*/ 19 w 40"/>
              <a:gd name="T7" fmla="*/ 17 h 18"/>
              <a:gd name="T8" fmla="*/ 20 w 40"/>
              <a:gd name="T9" fmla="*/ 17 h 18"/>
              <a:gd name="T10" fmla="*/ 22 w 40"/>
              <a:gd name="T11" fmla="*/ 17 h 18"/>
              <a:gd name="T12" fmla="*/ 24 w 40"/>
              <a:gd name="T13" fmla="*/ 16 h 18"/>
              <a:gd name="T14" fmla="*/ 26 w 40"/>
              <a:gd name="T15" fmla="*/ 16 h 18"/>
              <a:gd name="T16" fmla="*/ 28 w 40"/>
              <a:gd name="T17" fmla="*/ 15 h 18"/>
              <a:gd name="T18" fmla="*/ 30 w 40"/>
              <a:gd name="T19" fmla="*/ 14 h 18"/>
              <a:gd name="T20" fmla="*/ 32 w 40"/>
              <a:gd name="T21" fmla="*/ 13 h 18"/>
              <a:gd name="T22" fmla="*/ 34 w 40"/>
              <a:gd name="T23" fmla="*/ 13 h 18"/>
              <a:gd name="T24" fmla="*/ 35 w 40"/>
              <a:gd name="T25" fmla="*/ 12 h 18"/>
              <a:gd name="T26" fmla="*/ 37 w 40"/>
              <a:gd name="T27" fmla="*/ 11 h 18"/>
              <a:gd name="T28" fmla="*/ 38 w 40"/>
              <a:gd name="T29" fmla="*/ 10 h 18"/>
              <a:gd name="T30" fmla="*/ 39 w 40"/>
              <a:gd name="T31" fmla="*/ 10 h 18"/>
              <a:gd name="T32" fmla="*/ 40 w 40"/>
              <a:gd name="T33" fmla="*/ 9 h 18"/>
              <a:gd name="T34" fmla="*/ 32 w 40"/>
              <a:gd name="T35" fmla="*/ 0 h 18"/>
              <a:gd name="T36" fmla="*/ 32 w 40"/>
              <a:gd name="T37" fmla="*/ 1 h 18"/>
              <a:gd name="T38" fmla="*/ 32 w 40"/>
              <a:gd name="T39" fmla="*/ 1 h 18"/>
              <a:gd name="T40" fmla="*/ 31 w 40"/>
              <a:gd name="T41" fmla="*/ 2 h 18"/>
              <a:gd name="T42" fmla="*/ 31 w 40"/>
              <a:gd name="T43" fmla="*/ 2 h 18"/>
              <a:gd name="T44" fmla="*/ 30 w 40"/>
              <a:gd name="T45" fmla="*/ 3 h 18"/>
              <a:gd name="T46" fmla="*/ 30 w 40"/>
              <a:gd name="T47" fmla="*/ 3 h 18"/>
              <a:gd name="T48" fmla="*/ 29 w 40"/>
              <a:gd name="T49" fmla="*/ 3 h 18"/>
              <a:gd name="T50" fmla="*/ 28 w 40"/>
              <a:gd name="T51" fmla="*/ 4 h 18"/>
              <a:gd name="T52" fmla="*/ 27 w 40"/>
              <a:gd name="T53" fmla="*/ 4 h 18"/>
              <a:gd name="T54" fmla="*/ 25 w 40"/>
              <a:gd name="T55" fmla="*/ 5 h 18"/>
              <a:gd name="T56" fmla="*/ 23 w 40"/>
              <a:gd name="T57" fmla="*/ 6 h 18"/>
              <a:gd name="T58" fmla="*/ 21 w 40"/>
              <a:gd name="T59" fmla="*/ 6 h 18"/>
              <a:gd name="T60" fmla="*/ 19 w 40"/>
              <a:gd name="T61" fmla="*/ 7 h 18"/>
              <a:gd name="T62" fmla="*/ 17 w 40"/>
              <a:gd name="T63" fmla="*/ 7 h 18"/>
              <a:gd name="T64" fmla="*/ 15 w 40"/>
              <a:gd name="T65" fmla="*/ 8 h 18"/>
              <a:gd name="T66" fmla="*/ 13 w 40"/>
              <a:gd name="T67" fmla="*/ 8 h 18"/>
              <a:gd name="T68" fmla="*/ 12 w 40"/>
              <a:gd name="T69" fmla="*/ 6 h 18"/>
              <a:gd name="T70" fmla="*/ 11 w 40"/>
              <a:gd name="T71" fmla="*/ 5 h 18"/>
              <a:gd name="T72" fmla="*/ 11 w 40"/>
              <a:gd name="T73" fmla="*/ 4 h 18"/>
              <a:gd name="T74" fmla="*/ 10 w 40"/>
              <a:gd name="T75" fmla="*/ 3 h 18"/>
              <a:gd name="T76" fmla="*/ 9 w 40"/>
              <a:gd name="T77" fmla="*/ 2 h 18"/>
              <a:gd name="T78" fmla="*/ 8 w 40"/>
              <a:gd name="T79" fmla="*/ 2 h 18"/>
              <a:gd name="T80" fmla="*/ 8 w 40"/>
              <a:gd name="T81" fmla="*/ 2 h 18"/>
              <a:gd name="T82" fmla="*/ 7 w 40"/>
              <a:gd name="T83" fmla="*/ 2 h 18"/>
              <a:gd name="T84" fmla="*/ 6 w 40"/>
              <a:gd name="T85" fmla="*/ 3 h 18"/>
              <a:gd name="T86" fmla="*/ 6 w 40"/>
              <a:gd name="T87" fmla="*/ 5 h 18"/>
              <a:gd name="T88" fmla="*/ 6 w 40"/>
              <a:gd name="T89" fmla="*/ 7 h 18"/>
              <a:gd name="T90" fmla="*/ 6 w 40"/>
              <a:gd name="T91" fmla="*/ 7 h 18"/>
              <a:gd name="T92" fmla="*/ 0 w 40"/>
              <a:gd name="T93" fmla="*/ 7 h 18"/>
              <a:gd name="T94" fmla="*/ 2 w 40"/>
              <a:gd name="T95" fmla="*/ 17 h 18"/>
              <a:gd name="T96" fmla="*/ 3 w 40"/>
              <a:gd name="T97" fmla="*/ 17 h 18"/>
              <a:gd name="T98" fmla="*/ 5 w 40"/>
              <a:gd name="T99" fmla="*/ 17 h 18"/>
              <a:gd name="T100" fmla="*/ 7 w 40"/>
              <a:gd name="T101" fmla="*/ 17 h 18"/>
              <a:gd name="T102" fmla="*/ 10 w 40"/>
              <a:gd name="T103" fmla="*/ 18 h 18"/>
              <a:gd name="T104" fmla="*/ 12 w 40"/>
              <a:gd name="T105" fmla="*/ 18 h 18"/>
              <a:gd name="T106" fmla="*/ 13 w 40"/>
              <a:gd name="T107" fmla="*/ 18 h 18"/>
              <a:gd name="T108" fmla="*/ 15 w 40"/>
              <a:gd name="T109" fmla="*/ 18 h 18"/>
              <a:gd name="T110" fmla="*/ 15 w 40"/>
              <a:gd name="T111" fmla="*/ 1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0" h="18">
                <a:moveTo>
                  <a:pt x="15" y="18"/>
                </a:moveTo>
                <a:lnTo>
                  <a:pt x="16" y="18"/>
                </a:lnTo>
                <a:lnTo>
                  <a:pt x="17" y="18"/>
                </a:lnTo>
                <a:lnTo>
                  <a:pt x="19" y="17"/>
                </a:lnTo>
                <a:lnTo>
                  <a:pt x="20" y="17"/>
                </a:lnTo>
                <a:lnTo>
                  <a:pt x="22" y="17"/>
                </a:lnTo>
                <a:lnTo>
                  <a:pt x="24" y="16"/>
                </a:lnTo>
                <a:lnTo>
                  <a:pt x="26" y="16"/>
                </a:lnTo>
                <a:lnTo>
                  <a:pt x="28" y="15"/>
                </a:lnTo>
                <a:lnTo>
                  <a:pt x="30" y="14"/>
                </a:lnTo>
                <a:lnTo>
                  <a:pt x="32" y="13"/>
                </a:lnTo>
                <a:lnTo>
                  <a:pt x="34" y="13"/>
                </a:lnTo>
                <a:lnTo>
                  <a:pt x="35" y="12"/>
                </a:lnTo>
                <a:lnTo>
                  <a:pt x="37" y="11"/>
                </a:lnTo>
                <a:lnTo>
                  <a:pt x="38" y="10"/>
                </a:lnTo>
                <a:lnTo>
                  <a:pt x="39" y="10"/>
                </a:lnTo>
                <a:lnTo>
                  <a:pt x="40" y="9"/>
                </a:lnTo>
                <a:lnTo>
                  <a:pt x="32" y="0"/>
                </a:lnTo>
                <a:lnTo>
                  <a:pt x="32" y="1"/>
                </a:lnTo>
                <a:lnTo>
                  <a:pt x="32" y="1"/>
                </a:lnTo>
                <a:lnTo>
                  <a:pt x="31" y="2"/>
                </a:lnTo>
                <a:lnTo>
                  <a:pt x="31" y="2"/>
                </a:lnTo>
                <a:lnTo>
                  <a:pt x="30" y="3"/>
                </a:lnTo>
                <a:lnTo>
                  <a:pt x="30" y="3"/>
                </a:lnTo>
                <a:lnTo>
                  <a:pt x="29" y="3"/>
                </a:lnTo>
                <a:lnTo>
                  <a:pt x="28" y="4"/>
                </a:lnTo>
                <a:lnTo>
                  <a:pt x="27" y="4"/>
                </a:lnTo>
                <a:lnTo>
                  <a:pt x="25" y="5"/>
                </a:lnTo>
                <a:lnTo>
                  <a:pt x="23" y="6"/>
                </a:lnTo>
                <a:lnTo>
                  <a:pt x="21" y="6"/>
                </a:lnTo>
                <a:lnTo>
                  <a:pt x="19" y="7"/>
                </a:lnTo>
                <a:lnTo>
                  <a:pt x="17" y="7"/>
                </a:lnTo>
                <a:lnTo>
                  <a:pt x="15" y="8"/>
                </a:lnTo>
                <a:lnTo>
                  <a:pt x="13" y="8"/>
                </a:lnTo>
                <a:lnTo>
                  <a:pt x="12" y="6"/>
                </a:lnTo>
                <a:lnTo>
                  <a:pt x="11" y="5"/>
                </a:lnTo>
                <a:lnTo>
                  <a:pt x="11" y="4"/>
                </a:lnTo>
                <a:lnTo>
                  <a:pt x="10" y="3"/>
                </a:lnTo>
                <a:lnTo>
                  <a:pt x="9" y="2"/>
                </a:lnTo>
                <a:lnTo>
                  <a:pt x="8" y="2"/>
                </a:lnTo>
                <a:lnTo>
                  <a:pt x="8" y="2"/>
                </a:lnTo>
                <a:lnTo>
                  <a:pt x="7" y="2"/>
                </a:lnTo>
                <a:lnTo>
                  <a:pt x="6" y="3"/>
                </a:lnTo>
                <a:lnTo>
                  <a:pt x="6" y="5"/>
                </a:lnTo>
                <a:lnTo>
                  <a:pt x="6" y="7"/>
                </a:lnTo>
                <a:lnTo>
                  <a:pt x="6" y="7"/>
                </a:lnTo>
                <a:lnTo>
                  <a:pt x="0" y="7"/>
                </a:lnTo>
                <a:lnTo>
                  <a:pt x="2" y="17"/>
                </a:lnTo>
                <a:lnTo>
                  <a:pt x="3" y="17"/>
                </a:lnTo>
                <a:lnTo>
                  <a:pt x="5" y="17"/>
                </a:lnTo>
                <a:lnTo>
                  <a:pt x="7" y="17"/>
                </a:lnTo>
                <a:lnTo>
                  <a:pt x="10" y="18"/>
                </a:lnTo>
                <a:lnTo>
                  <a:pt x="12" y="18"/>
                </a:lnTo>
                <a:lnTo>
                  <a:pt x="13" y="18"/>
                </a:lnTo>
                <a:lnTo>
                  <a:pt x="15" y="18"/>
                </a:lnTo>
                <a:lnTo>
                  <a:pt x="15" y="1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511" name="Freeform 1289"/>
          <p:cNvSpPr>
            <a:spLocks/>
          </p:cNvSpPr>
          <p:nvPr/>
        </p:nvSpPr>
        <p:spPr bwMode="auto">
          <a:xfrm>
            <a:off x="5714307" y="5502171"/>
            <a:ext cx="40655" cy="27022"/>
          </a:xfrm>
          <a:custGeom>
            <a:avLst/>
            <a:gdLst>
              <a:gd name="T0" fmla="*/ 3 w 29"/>
              <a:gd name="T1" fmla="*/ 19 h 19"/>
              <a:gd name="T2" fmla="*/ 4 w 29"/>
              <a:gd name="T3" fmla="*/ 19 h 19"/>
              <a:gd name="T4" fmla="*/ 5 w 29"/>
              <a:gd name="T5" fmla="*/ 19 h 19"/>
              <a:gd name="T6" fmla="*/ 6 w 29"/>
              <a:gd name="T7" fmla="*/ 19 h 19"/>
              <a:gd name="T8" fmla="*/ 8 w 29"/>
              <a:gd name="T9" fmla="*/ 18 h 19"/>
              <a:gd name="T10" fmla="*/ 9 w 29"/>
              <a:gd name="T11" fmla="*/ 18 h 19"/>
              <a:gd name="T12" fmla="*/ 11 w 29"/>
              <a:gd name="T13" fmla="*/ 17 h 19"/>
              <a:gd name="T14" fmla="*/ 13 w 29"/>
              <a:gd name="T15" fmla="*/ 17 h 19"/>
              <a:gd name="T16" fmla="*/ 14 w 29"/>
              <a:gd name="T17" fmla="*/ 16 h 19"/>
              <a:gd name="T18" fmla="*/ 16 w 29"/>
              <a:gd name="T19" fmla="*/ 16 h 19"/>
              <a:gd name="T20" fmla="*/ 18 w 29"/>
              <a:gd name="T21" fmla="*/ 15 h 19"/>
              <a:gd name="T22" fmla="*/ 19 w 29"/>
              <a:gd name="T23" fmla="*/ 14 h 19"/>
              <a:gd name="T24" fmla="*/ 21 w 29"/>
              <a:gd name="T25" fmla="*/ 14 h 19"/>
              <a:gd name="T26" fmla="*/ 22 w 29"/>
              <a:gd name="T27" fmla="*/ 13 h 19"/>
              <a:gd name="T28" fmla="*/ 23 w 29"/>
              <a:gd name="T29" fmla="*/ 12 h 19"/>
              <a:gd name="T30" fmla="*/ 24 w 29"/>
              <a:gd name="T31" fmla="*/ 12 h 19"/>
              <a:gd name="T32" fmla="*/ 25 w 29"/>
              <a:gd name="T33" fmla="*/ 11 h 19"/>
              <a:gd name="T34" fmla="*/ 26 w 29"/>
              <a:gd name="T35" fmla="*/ 10 h 19"/>
              <a:gd name="T36" fmla="*/ 27 w 29"/>
              <a:gd name="T37" fmla="*/ 9 h 19"/>
              <a:gd name="T38" fmla="*/ 28 w 29"/>
              <a:gd name="T39" fmla="*/ 8 h 19"/>
              <a:gd name="T40" fmla="*/ 29 w 29"/>
              <a:gd name="T41" fmla="*/ 6 h 19"/>
              <a:gd name="T42" fmla="*/ 29 w 29"/>
              <a:gd name="T43" fmla="*/ 5 h 19"/>
              <a:gd name="T44" fmla="*/ 29 w 29"/>
              <a:gd name="T45" fmla="*/ 4 h 19"/>
              <a:gd name="T46" fmla="*/ 28 w 29"/>
              <a:gd name="T47" fmla="*/ 2 h 19"/>
              <a:gd name="T48" fmla="*/ 28 w 29"/>
              <a:gd name="T49" fmla="*/ 0 h 19"/>
              <a:gd name="T50" fmla="*/ 20 w 29"/>
              <a:gd name="T51" fmla="*/ 4 h 19"/>
              <a:gd name="T52" fmla="*/ 20 w 29"/>
              <a:gd name="T53" fmla="*/ 5 h 19"/>
              <a:gd name="T54" fmla="*/ 20 w 29"/>
              <a:gd name="T55" fmla="*/ 6 h 19"/>
              <a:gd name="T56" fmla="*/ 19 w 29"/>
              <a:gd name="T57" fmla="*/ 7 h 19"/>
              <a:gd name="T58" fmla="*/ 18 w 29"/>
              <a:gd name="T59" fmla="*/ 8 h 19"/>
              <a:gd name="T60" fmla="*/ 15 w 29"/>
              <a:gd name="T61" fmla="*/ 10 h 19"/>
              <a:gd name="T62" fmla="*/ 12 w 29"/>
              <a:gd name="T63" fmla="*/ 11 h 19"/>
              <a:gd name="T64" fmla="*/ 10 w 29"/>
              <a:gd name="T65" fmla="*/ 11 h 19"/>
              <a:gd name="T66" fmla="*/ 8 w 29"/>
              <a:gd name="T67" fmla="*/ 12 h 19"/>
              <a:gd name="T68" fmla="*/ 5 w 29"/>
              <a:gd name="T69" fmla="*/ 13 h 19"/>
              <a:gd name="T70" fmla="*/ 3 w 29"/>
              <a:gd name="T71" fmla="*/ 13 h 19"/>
              <a:gd name="T72" fmla="*/ 2 w 29"/>
              <a:gd name="T73" fmla="*/ 13 h 19"/>
              <a:gd name="T74" fmla="*/ 0 w 29"/>
              <a:gd name="T75" fmla="*/ 13 h 19"/>
              <a:gd name="T76" fmla="*/ 3 w 29"/>
              <a:gd name="T77" fmla="*/ 19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9" h="19">
                <a:moveTo>
                  <a:pt x="3" y="19"/>
                </a:moveTo>
                <a:lnTo>
                  <a:pt x="4" y="19"/>
                </a:lnTo>
                <a:lnTo>
                  <a:pt x="5" y="19"/>
                </a:lnTo>
                <a:lnTo>
                  <a:pt x="6" y="19"/>
                </a:lnTo>
                <a:lnTo>
                  <a:pt x="8" y="18"/>
                </a:lnTo>
                <a:lnTo>
                  <a:pt x="9" y="18"/>
                </a:lnTo>
                <a:lnTo>
                  <a:pt x="11" y="17"/>
                </a:lnTo>
                <a:lnTo>
                  <a:pt x="13" y="17"/>
                </a:lnTo>
                <a:lnTo>
                  <a:pt x="14" y="16"/>
                </a:lnTo>
                <a:lnTo>
                  <a:pt x="16" y="16"/>
                </a:lnTo>
                <a:lnTo>
                  <a:pt x="18" y="15"/>
                </a:lnTo>
                <a:lnTo>
                  <a:pt x="19" y="14"/>
                </a:lnTo>
                <a:lnTo>
                  <a:pt x="21" y="14"/>
                </a:lnTo>
                <a:lnTo>
                  <a:pt x="22" y="13"/>
                </a:lnTo>
                <a:lnTo>
                  <a:pt x="23" y="12"/>
                </a:lnTo>
                <a:lnTo>
                  <a:pt x="24" y="12"/>
                </a:lnTo>
                <a:lnTo>
                  <a:pt x="25" y="11"/>
                </a:lnTo>
                <a:lnTo>
                  <a:pt x="26" y="10"/>
                </a:lnTo>
                <a:lnTo>
                  <a:pt x="27" y="9"/>
                </a:lnTo>
                <a:lnTo>
                  <a:pt x="28" y="8"/>
                </a:lnTo>
                <a:lnTo>
                  <a:pt x="29" y="6"/>
                </a:lnTo>
                <a:lnTo>
                  <a:pt x="29" y="5"/>
                </a:lnTo>
                <a:lnTo>
                  <a:pt x="29" y="4"/>
                </a:lnTo>
                <a:lnTo>
                  <a:pt x="28" y="2"/>
                </a:lnTo>
                <a:lnTo>
                  <a:pt x="28" y="0"/>
                </a:lnTo>
                <a:lnTo>
                  <a:pt x="20" y="4"/>
                </a:lnTo>
                <a:lnTo>
                  <a:pt x="20" y="5"/>
                </a:lnTo>
                <a:lnTo>
                  <a:pt x="20" y="6"/>
                </a:lnTo>
                <a:lnTo>
                  <a:pt x="19" y="7"/>
                </a:lnTo>
                <a:lnTo>
                  <a:pt x="18" y="8"/>
                </a:lnTo>
                <a:lnTo>
                  <a:pt x="15" y="10"/>
                </a:lnTo>
                <a:lnTo>
                  <a:pt x="12" y="11"/>
                </a:lnTo>
                <a:lnTo>
                  <a:pt x="10" y="11"/>
                </a:lnTo>
                <a:lnTo>
                  <a:pt x="8" y="12"/>
                </a:lnTo>
                <a:lnTo>
                  <a:pt x="5" y="13"/>
                </a:lnTo>
                <a:lnTo>
                  <a:pt x="3" y="13"/>
                </a:lnTo>
                <a:lnTo>
                  <a:pt x="2" y="13"/>
                </a:lnTo>
                <a:lnTo>
                  <a:pt x="0" y="13"/>
                </a:lnTo>
                <a:lnTo>
                  <a:pt x="3" y="19"/>
                </a:lnTo>
                <a:close/>
              </a:path>
            </a:pathLst>
          </a:custGeom>
          <a:solidFill>
            <a:srgbClr val="FF9E5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512" name="Freeform 1290"/>
          <p:cNvSpPr>
            <a:spLocks/>
          </p:cNvSpPr>
          <p:nvPr/>
        </p:nvSpPr>
        <p:spPr bwMode="auto">
          <a:xfrm>
            <a:off x="5697484" y="5513548"/>
            <a:ext cx="15421" cy="15644"/>
          </a:xfrm>
          <a:custGeom>
            <a:avLst/>
            <a:gdLst>
              <a:gd name="T0" fmla="*/ 10 w 11"/>
              <a:gd name="T1" fmla="*/ 5 h 11"/>
              <a:gd name="T2" fmla="*/ 9 w 11"/>
              <a:gd name="T3" fmla="*/ 4 h 11"/>
              <a:gd name="T4" fmla="*/ 9 w 11"/>
              <a:gd name="T5" fmla="*/ 3 h 11"/>
              <a:gd name="T6" fmla="*/ 8 w 11"/>
              <a:gd name="T7" fmla="*/ 3 h 11"/>
              <a:gd name="T8" fmla="*/ 8 w 11"/>
              <a:gd name="T9" fmla="*/ 2 h 11"/>
              <a:gd name="T10" fmla="*/ 7 w 11"/>
              <a:gd name="T11" fmla="*/ 1 h 11"/>
              <a:gd name="T12" fmla="*/ 7 w 11"/>
              <a:gd name="T13" fmla="*/ 1 h 11"/>
              <a:gd name="T14" fmla="*/ 6 w 11"/>
              <a:gd name="T15" fmla="*/ 0 h 11"/>
              <a:gd name="T16" fmla="*/ 6 w 11"/>
              <a:gd name="T17" fmla="*/ 0 h 11"/>
              <a:gd name="T18" fmla="*/ 6 w 11"/>
              <a:gd name="T19" fmla="*/ 1 h 11"/>
              <a:gd name="T20" fmla="*/ 6 w 11"/>
              <a:gd name="T21" fmla="*/ 3 h 11"/>
              <a:gd name="T22" fmla="*/ 6 w 11"/>
              <a:gd name="T23" fmla="*/ 4 h 11"/>
              <a:gd name="T24" fmla="*/ 7 w 11"/>
              <a:gd name="T25" fmla="*/ 5 h 11"/>
              <a:gd name="T26" fmla="*/ 0 w 11"/>
              <a:gd name="T27" fmla="*/ 5 h 11"/>
              <a:gd name="T28" fmla="*/ 1 w 11"/>
              <a:gd name="T29" fmla="*/ 11 h 11"/>
              <a:gd name="T30" fmla="*/ 2 w 11"/>
              <a:gd name="T31" fmla="*/ 11 h 11"/>
              <a:gd name="T32" fmla="*/ 3 w 11"/>
              <a:gd name="T33" fmla="*/ 11 h 11"/>
              <a:gd name="T34" fmla="*/ 4 w 11"/>
              <a:gd name="T35" fmla="*/ 11 h 11"/>
              <a:gd name="T36" fmla="*/ 5 w 11"/>
              <a:gd name="T37" fmla="*/ 11 h 11"/>
              <a:gd name="T38" fmla="*/ 6 w 11"/>
              <a:gd name="T39" fmla="*/ 11 h 11"/>
              <a:gd name="T40" fmla="*/ 6 w 11"/>
              <a:gd name="T41" fmla="*/ 11 h 11"/>
              <a:gd name="T42" fmla="*/ 7 w 11"/>
              <a:gd name="T43" fmla="*/ 11 h 11"/>
              <a:gd name="T44" fmla="*/ 7 w 11"/>
              <a:gd name="T45" fmla="*/ 11 h 11"/>
              <a:gd name="T46" fmla="*/ 8 w 11"/>
              <a:gd name="T47" fmla="*/ 11 h 11"/>
              <a:gd name="T48" fmla="*/ 8 w 11"/>
              <a:gd name="T49" fmla="*/ 11 h 11"/>
              <a:gd name="T50" fmla="*/ 9 w 11"/>
              <a:gd name="T51" fmla="*/ 11 h 11"/>
              <a:gd name="T52" fmla="*/ 9 w 11"/>
              <a:gd name="T53" fmla="*/ 11 h 11"/>
              <a:gd name="T54" fmla="*/ 10 w 11"/>
              <a:gd name="T55" fmla="*/ 11 h 11"/>
              <a:gd name="T56" fmla="*/ 10 w 11"/>
              <a:gd name="T57" fmla="*/ 10 h 11"/>
              <a:gd name="T58" fmla="*/ 11 w 11"/>
              <a:gd name="T59" fmla="*/ 10 h 11"/>
              <a:gd name="T60" fmla="*/ 11 w 11"/>
              <a:gd name="T61" fmla="*/ 10 h 11"/>
              <a:gd name="T62" fmla="*/ 10 w 11"/>
              <a:gd name="T63" fmla="*/ 5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1" h="11">
                <a:moveTo>
                  <a:pt x="10" y="5"/>
                </a:moveTo>
                <a:lnTo>
                  <a:pt x="9" y="4"/>
                </a:lnTo>
                <a:lnTo>
                  <a:pt x="9" y="3"/>
                </a:lnTo>
                <a:lnTo>
                  <a:pt x="8" y="3"/>
                </a:lnTo>
                <a:lnTo>
                  <a:pt x="8" y="2"/>
                </a:lnTo>
                <a:lnTo>
                  <a:pt x="7" y="1"/>
                </a:lnTo>
                <a:lnTo>
                  <a:pt x="7" y="1"/>
                </a:lnTo>
                <a:lnTo>
                  <a:pt x="6" y="0"/>
                </a:lnTo>
                <a:lnTo>
                  <a:pt x="6" y="0"/>
                </a:lnTo>
                <a:lnTo>
                  <a:pt x="6" y="1"/>
                </a:lnTo>
                <a:lnTo>
                  <a:pt x="6" y="3"/>
                </a:lnTo>
                <a:lnTo>
                  <a:pt x="6" y="4"/>
                </a:lnTo>
                <a:lnTo>
                  <a:pt x="7" y="5"/>
                </a:lnTo>
                <a:lnTo>
                  <a:pt x="0" y="5"/>
                </a:lnTo>
                <a:lnTo>
                  <a:pt x="1" y="11"/>
                </a:lnTo>
                <a:lnTo>
                  <a:pt x="2" y="11"/>
                </a:lnTo>
                <a:lnTo>
                  <a:pt x="3" y="11"/>
                </a:lnTo>
                <a:lnTo>
                  <a:pt x="4" y="11"/>
                </a:lnTo>
                <a:lnTo>
                  <a:pt x="5" y="11"/>
                </a:lnTo>
                <a:lnTo>
                  <a:pt x="6" y="11"/>
                </a:lnTo>
                <a:lnTo>
                  <a:pt x="6" y="11"/>
                </a:lnTo>
                <a:lnTo>
                  <a:pt x="7" y="11"/>
                </a:lnTo>
                <a:lnTo>
                  <a:pt x="7" y="11"/>
                </a:lnTo>
                <a:lnTo>
                  <a:pt x="8" y="11"/>
                </a:lnTo>
                <a:lnTo>
                  <a:pt x="8" y="11"/>
                </a:lnTo>
                <a:lnTo>
                  <a:pt x="9" y="11"/>
                </a:lnTo>
                <a:lnTo>
                  <a:pt x="9" y="11"/>
                </a:lnTo>
                <a:lnTo>
                  <a:pt x="10" y="11"/>
                </a:lnTo>
                <a:lnTo>
                  <a:pt x="10" y="10"/>
                </a:lnTo>
                <a:lnTo>
                  <a:pt x="11" y="10"/>
                </a:lnTo>
                <a:lnTo>
                  <a:pt x="11" y="10"/>
                </a:lnTo>
                <a:lnTo>
                  <a:pt x="10" y="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513" name="Freeform 1291"/>
          <p:cNvSpPr>
            <a:spLocks/>
          </p:cNvSpPr>
          <p:nvPr/>
        </p:nvSpPr>
        <p:spPr bwMode="auto">
          <a:xfrm>
            <a:off x="5683465" y="5402616"/>
            <a:ext cx="63086" cy="65422"/>
          </a:xfrm>
          <a:custGeom>
            <a:avLst/>
            <a:gdLst>
              <a:gd name="T0" fmla="*/ 35 w 45"/>
              <a:gd name="T1" fmla="*/ 5 h 46"/>
              <a:gd name="T2" fmla="*/ 30 w 45"/>
              <a:gd name="T3" fmla="*/ 3 h 46"/>
              <a:gd name="T4" fmla="*/ 26 w 45"/>
              <a:gd name="T5" fmla="*/ 1 h 46"/>
              <a:gd name="T6" fmla="*/ 22 w 45"/>
              <a:gd name="T7" fmla="*/ 1 h 46"/>
              <a:gd name="T8" fmla="*/ 18 w 45"/>
              <a:gd name="T9" fmla="*/ 0 h 46"/>
              <a:gd name="T10" fmla="*/ 14 w 45"/>
              <a:gd name="T11" fmla="*/ 1 h 46"/>
              <a:gd name="T12" fmla="*/ 11 w 45"/>
              <a:gd name="T13" fmla="*/ 1 h 46"/>
              <a:gd name="T14" fmla="*/ 8 w 45"/>
              <a:gd name="T15" fmla="*/ 2 h 46"/>
              <a:gd name="T16" fmla="*/ 5 w 45"/>
              <a:gd name="T17" fmla="*/ 4 h 46"/>
              <a:gd name="T18" fmla="*/ 2 w 45"/>
              <a:gd name="T19" fmla="*/ 7 h 46"/>
              <a:gd name="T20" fmla="*/ 0 w 45"/>
              <a:gd name="T21" fmla="*/ 11 h 46"/>
              <a:gd name="T22" fmla="*/ 0 w 45"/>
              <a:gd name="T23" fmla="*/ 15 h 46"/>
              <a:gd name="T24" fmla="*/ 0 w 45"/>
              <a:gd name="T25" fmla="*/ 19 h 46"/>
              <a:gd name="T26" fmla="*/ 0 w 45"/>
              <a:gd name="T27" fmla="*/ 22 h 46"/>
              <a:gd name="T28" fmla="*/ 2 w 45"/>
              <a:gd name="T29" fmla="*/ 25 h 46"/>
              <a:gd name="T30" fmla="*/ 4 w 45"/>
              <a:gd name="T31" fmla="*/ 28 h 46"/>
              <a:gd name="T32" fmla="*/ 6 w 45"/>
              <a:gd name="T33" fmla="*/ 30 h 46"/>
              <a:gd name="T34" fmla="*/ 10 w 45"/>
              <a:gd name="T35" fmla="*/ 32 h 46"/>
              <a:gd name="T36" fmla="*/ 13 w 45"/>
              <a:gd name="T37" fmla="*/ 33 h 46"/>
              <a:gd name="T38" fmla="*/ 18 w 45"/>
              <a:gd name="T39" fmla="*/ 33 h 46"/>
              <a:gd name="T40" fmla="*/ 21 w 45"/>
              <a:gd name="T41" fmla="*/ 34 h 46"/>
              <a:gd name="T42" fmla="*/ 23 w 45"/>
              <a:gd name="T43" fmla="*/ 33 h 46"/>
              <a:gd name="T44" fmla="*/ 26 w 45"/>
              <a:gd name="T45" fmla="*/ 33 h 46"/>
              <a:gd name="T46" fmla="*/ 28 w 45"/>
              <a:gd name="T47" fmla="*/ 33 h 46"/>
              <a:gd name="T48" fmla="*/ 28 w 45"/>
              <a:gd name="T49" fmla="*/ 38 h 46"/>
              <a:gd name="T50" fmla="*/ 29 w 45"/>
              <a:gd name="T51" fmla="*/ 45 h 46"/>
              <a:gd name="T52" fmla="*/ 31 w 45"/>
              <a:gd name="T53" fmla="*/ 46 h 46"/>
              <a:gd name="T54" fmla="*/ 36 w 45"/>
              <a:gd name="T55" fmla="*/ 46 h 46"/>
              <a:gd name="T56" fmla="*/ 41 w 45"/>
              <a:gd name="T57" fmla="*/ 45 h 46"/>
              <a:gd name="T58" fmla="*/ 44 w 45"/>
              <a:gd name="T59" fmla="*/ 43 h 46"/>
              <a:gd name="T60" fmla="*/ 45 w 45"/>
              <a:gd name="T61" fmla="*/ 38 h 46"/>
              <a:gd name="T62" fmla="*/ 45 w 45"/>
              <a:gd name="T63" fmla="*/ 30 h 46"/>
              <a:gd name="T64" fmla="*/ 43 w 45"/>
              <a:gd name="T65" fmla="*/ 19 h 46"/>
              <a:gd name="T66" fmla="*/ 40 w 45"/>
              <a:gd name="T67" fmla="*/ 1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5" h="46">
                <a:moveTo>
                  <a:pt x="37" y="7"/>
                </a:moveTo>
                <a:lnTo>
                  <a:pt x="35" y="5"/>
                </a:lnTo>
                <a:lnTo>
                  <a:pt x="33" y="4"/>
                </a:lnTo>
                <a:lnTo>
                  <a:pt x="30" y="3"/>
                </a:lnTo>
                <a:lnTo>
                  <a:pt x="28" y="2"/>
                </a:lnTo>
                <a:lnTo>
                  <a:pt x="26" y="1"/>
                </a:lnTo>
                <a:lnTo>
                  <a:pt x="24" y="1"/>
                </a:lnTo>
                <a:lnTo>
                  <a:pt x="22" y="1"/>
                </a:lnTo>
                <a:lnTo>
                  <a:pt x="20" y="0"/>
                </a:lnTo>
                <a:lnTo>
                  <a:pt x="18" y="0"/>
                </a:lnTo>
                <a:lnTo>
                  <a:pt x="16" y="1"/>
                </a:lnTo>
                <a:lnTo>
                  <a:pt x="14" y="1"/>
                </a:lnTo>
                <a:lnTo>
                  <a:pt x="13" y="1"/>
                </a:lnTo>
                <a:lnTo>
                  <a:pt x="11" y="1"/>
                </a:lnTo>
                <a:lnTo>
                  <a:pt x="10" y="2"/>
                </a:lnTo>
                <a:lnTo>
                  <a:pt x="8" y="2"/>
                </a:lnTo>
                <a:lnTo>
                  <a:pt x="7" y="3"/>
                </a:lnTo>
                <a:lnTo>
                  <a:pt x="5" y="4"/>
                </a:lnTo>
                <a:lnTo>
                  <a:pt x="3" y="5"/>
                </a:lnTo>
                <a:lnTo>
                  <a:pt x="2" y="7"/>
                </a:lnTo>
                <a:lnTo>
                  <a:pt x="1" y="9"/>
                </a:lnTo>
                <a:lnTo>
                  <a:pt x="0" y="11"/>
                </a:lnTo>
                <a:lnTo>
                  <a:pt x="0" y="13"/>
                </a:lnTo>
                <a:lnTo>
                  <a:pt x="0" y="15"/>
                </a:lnTo>
                <a:lnTo>
                  <a:pt x="0" y="17"/>
                </a:lnTo>
                <a:lnTo>
                  <a:pt x="0" y="19"/>
                </a:lnTo>
                <a:lnTo>
                  <a:pt x="0" y="20"/>
                </a:lnTo>
                <a:lnTo>
                  <a:pt x="0" y="22"/>
                </a:lnTo>
                <a:lnTo>
                  <a:pt x="1" y="23"/>
                </a:lnTo>
                <a:lnTo>
                  <a:pt x="2" y="25"/>
                </a:lnTo>
                <a:lnTo>
                  <a:pt x="3" y="26"/>
                </a:lnTo>
                <a:lnTo>
                  <a:pt x="4" y="28"/>
                </a:lnTo>
                <a:lnTo>
                  <a:pt x="5" y="29"/>
                </a:lnTo>
                <a:lnTo>
                  <a:pt x="6" y="30"/>
                </a:lnTo>
                <a:lnTo>
                  <a:pt x="8" y="31"/>
                </a:lnTo>
                <a:lnTo>
                  <a:pt x="10" y="32"/>
                </a:lnTo>
                <a:lnTo>
                  <a:pt x="11" y="32"/>
                </a:lnTo>
                <a:lnTo>
                  <a:pt x="13" y="33"/>
                </a:lnTo>
                <a:lnTo>
                  <a:pt x="15" y="33"/>
                </a:lnTo>
                <a:lnTo>
                  <a:pt x="18" y="33"/>
                </a:lnTo>
                <a:lnTo>
                  <a:pt x="20" y="34"/>
                </a:lnTo>
                <a:lnTo>
                  <a:pt x="21" y="34"/>
                </a:lnTo>
                <a:lnTo>
                  <a:pt x="22" y="34"/>
                </a:lnTo>
                <a:lnTo>
                  <a:pt x="23" y="33"/>
                </a:lnTo>
                <a:lnTo>
                  <a:pt x="24" y="33"/>
                </a:lnTo>
                <a:lnTo>
                  <a:pt x="26" y="33"/>
                </a:lnTo>
                <a:lnTo>
                  <a:pt x="27" y="33"/>
                </a:lnTo>
                <a:lnTo>
                  <a:pt x="28" y="33"/>
                </a:lnTo>
                <a:lnTo>
                  <a:pt x="29" y="33"/>
                </a:lnTo>
                <a:lnTo>
                  <a:pt x="28" y="38"/>
                </a:lnTo>
                <a:lnTo>
                  <a:pt x="28" y="42"/>
                </a:lnTo>
                <a:lnTo>
                  <a:pt x="29" y="45"/>
                </a:lnTo>
                <a:lnTo>
                  <a:pt x="29" y="46"/>
                </a:lnTo>
                <a:lnTo>
                  <a:pt x="31" y="46"/>
                </a:lnTo>
                <a:lnTo>
                  <a:pt x="33" y="46"/>
                </a:lnTo>
                <a:lnTo>
                  <a:pt x="36" y="46"/>
                </a:lnTo>
                <a:lnTo>
                  <a:pt x="38" y="46"/>
                </a:lnTo>
                <a:lnTo>
                  <a:pt x="41" y="45"/>
                </a:lnTo>
                <a:lnTo>
                  <a:pt x="43" y="44"/>
                </a:lnTo>
                <a:lnTo>
                  <a:pt x="44" y="43"/>
                </a:lnTo>
                <a:lnTo>
                  <a:pt x="45" y="41"/>
                </a:lnTo>
                <a:lnTo>
                  <a:pt x="45" y="38"/>
                </a:lnTo>
                <a:lnTo>
                  <a:pt x="45" y="34"/>
                </a:lnTo>
                <a:lnTo>
                  <a:pt x="45" y="30"/>
                </a:lnTo>
                <a:lnTo>
                  <a:pt x="44" y="24"/>
                </a:lnTo>
                <a:lnTo>
                  <a:pt x="43" y="19"/>
                </a:lnTo>
                <a:lnTo>
                  <a:pt x="41" y="14"/>
                </a:lnTo>
                <a:lnTo>
                  <a:pt x="40" y="10"/>
                </a:lnTo>
                <a:lnTo>
                  <a:pt x="37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514" name="Freeform 1292"/>
          <p:cNvSpPr>
            <a:spLocks/>
          </p:cNvSpPr>
          <p:nvPr/>
        </p:nvSpPr>
        <p:spPr bwMode="auto">
          <a:xfrm>
            <a:off x="5675053" y="5412571"/>
            <a:ext cx="68694" cy="61155"/>
          </a:xfrm>
          <a:custGeom>
            <a:avLst/>
            <a:gdLst>
              <a:gd name="T0" fmla="*/ 49 w 49"/>
              <a:gd name="T1" fmla="*/ 18 h 43"/>
              <a:gd name="T2" fmla="*/ 49 w 49"/>
              <a:gd name="T3" fmla="*/ 21 h 43"/>
              <a:gd name="T4" fmla="*/ 49 w 49"/>
              <a:gd name="T5" fmla="*/ 24 h 43"/>
              <a:gd name="T6" fmla="*/ 48 w 49"/>
              <a:gd name="T7" fmla="*/ 27 h 43"/>
              <a:gd name="T8" fmla="*/ 46 w 49"/>
              <a:gd name="T9" fmla="*/ 29 h 43"/>
              <a:gd name="T10" fmla="*/ 43 w 49"/>
              <a:gd name="T11" fmla="*/ 31 h 43"/>
              <a:gd name="T12" fmla="*/ 42 w 49"/>
              <a:gd name="T13" fmla="*/ 31 h 43"/>
              <a:gd name="T14" fmla="*/ 42 w 49"/>
              <a:gd name="T15" fmla="*/ 31 h 43"/>
              <a:gd name="T16" fmla="*/ 41 w 49"/>
              <a:gd name="T17" fmla="*/ 32 h 43"/>
              <a:gd name="T18" fmla="*/ 39 w 49"/>
              <a:gd name="T19" fmla="*/ 35 h 43"/>
              <a:gd name="T20" fmla="*/ 37 w 49"/>
              <a:gd name="T21" fmla="*/ 37 h 43"/>
              <a:gd name="T22" fmla="*/ 35 w 49"/>
              <a:gd name="T23" fmla="*/ 39 h 43"/>
              <a:gd name="T24" fmla="*/ 32 w 49"/>
              <a:gd name="T25" fmla="*/ 40 h 43"/>
              <a:gd name="T26" fmla="*/ 30 w 49"/>
              <a:gd name="T27" fmla="*/ 42 h 43"/>
              <a:gd name="T28" fmla="*/ 27 w 49"/>
              <a:gd name="T29" fmla="*/ 43 h 43"/>
              <a:gd name="T30" fmla="*/ 24 w 49"/>
              <a:gd name="T31" fmla="*/ 43 h 43"/>
              <a:gd name="T32" fmla="*/ 20 w 49"/>
              <a:gd name="T33" fmla="*/ 43 h 43"/>
              <a:gd name="T34" fmla="*/ 15 w 49"/>
              <a:gd name="T35" fmla="*/ 42 h 43"/>
              <a:gd name="T36" fmla="*/ 11 w 49"/>
              <a:gd name="T37" fmla="*/ 40 h 43"/>
              <a:gd name="T38" fmla="*/ 8 w 49"/>
              <a:gd name="T39" fmla="*/ 38 h 43"/>
              <a:gd name="T40" fmla="*/ 5 w 49"/>
              <a:gd name="T41" fmla="*/ 35 h 43"/>
              <a:gd name="T42" fmla="*/ 3 w 49"/>
              <a:gd name="T43" fmla="*/ 32 h 43"/>
              <a:gd name="T44" fmla="*/ 1 w 49"/>
              <a:gd name="T45" fmla="*/ 28 h 43"/>
              <a:gd name="T46" fmla="*/ 0 w 49"/>
              <a:gd name="T47" fmla="*/ 23 h 43"/>
              <a:gd name="T48" fmla="*/ 0 w 49"/>
              <a:gd name="T49" fmla="*/ 19 h 43"/>
              <a:gd name="T50" fmla="*/ 1 w 49"/>
              <a:gd name="T51" fmla="*/ 14 h 43"/>
              <a:gd name="T52" fmla="*/ 3 w 49"/>
              <a:gd name="T53" fmla="*/ 10 h 43"/>
              <a:gd name="T54" fmla="*/ 5 w 49"/>
              <a:gd name="T55" fmla="*/ 8 h 43"/>
              <a:gd name="T56" fmla="*/ 5 w 49"/>
              <a:gd name="T57" fmla="*/ 7 h 43"/>
              <a:gd name="T58" fmla="*/ 6 w 49"/>
              <a:gd name="T59" fmla="*/ 6 h 43"/>
              <a:gd name="T60" fmla="*/ 7 w 49"/>
              <a:gd name="T61" fmla="*/ 5 h 43"/>
              <a:gd name="T62" fmla="*/ 8 w 49"/>
              <a:gd name="T63" fmla="*/ 4 h 43"/>
              <a:gd name="T64" fmla="*/ 10 w 49"/>
              <a:gd name="T65" fmla="*/ 3 h 43"/>
              <a:gd name="T66" fmla="*/ 13 w 49"/>
              <a:gd name="T67" fmla="*/ 2 h 43"/>
              <a:gd name="T68" fmla="*/ 17 w 49"/>
              <a:gd name="T69" fmla="*/ 0 h 43"/>
              <a:gd name="T70" fmla="*/ 23 w 49"/>
              <a:gd name="T71" fmla="*/ 0 h 43"/>
              <a:gd name="T72" fmla="*/ 28 w 49"/>
              <a:gd name="T73" fmla="*/ 0 h 43"/>
              <a:gd name="T74" fmla="*/ 31 w 49"/>
              <a:gd name="T75" fmla="*/ 1 h 43"/>
              <a:gd name="T76" fmla="*/ 34 w 49"/>
              <a:gd name="T77" fmla="*/ 3 h 43"/>
              <a:gd name="T78" fmla="*/ 36 w 49"/>
              <a:gd name="T79" fmla="*/ 5 h 43"/>
              <a:gd name="T80" fmla="*/ 39 w 49"/>
              <a:gd name="T81" fmla="*/ 7 h 43"/>
              <a:gd name="T82" fmla="*/ 41 w 49"/>
              <a:gd name="T83" fmla="*/ 9 h 43"/>
              <a:gd name="T84" fmla="*/ 44 w 49"/>
              <a:gd name="T85" fmla="*/ 12 h 43"/>
              <a:gd name="T86" fmla="*/ 47 w 49"/>
              <a:gd name="T87" fmla="*/ 16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9" h="43">
                <a:moveTo>
                  <a:pt x="48" y="17"/>
                </a:moveTo>
                <a:lnTo>
                  <a:pt x="49" y="18"/>
                </a:lnTo>
                <a:lnTo>
                  <a:pt x="49" y="19"/>
                </a:lnTo>
                <a:lnTo>
                  <a:pt x="49" y="21"/>
                </a:lnTo>
                <a:lnTo>
                  <a:pt x="49" y="22"/>
                </a:lnTo>
                <a:lnTo>
                  <a:pt x="49" y="24"/>
                </a:lnTo>
                <a:lnTo>
                  <a:pt x="49" y="25"/>
                </a:lnTo>
                <a:lnTo>
                  <a:pt x="48" y="27"/>
                </a:lnTo>
                <a:lnTo>
                  <a:pt x="47" y="28"/>
                </a:lnTo>
                <a:lnTo>
                  <a:pt x="46" y="29"/>
                </a:lnTo>
                <a:lnTo>
                  <a:pt x="45" y="30"/>
                </a:lnTo>
                <a:lnTo>
                  <a:pt x="43" y="31"/>
                </a:lnTo>
                <a:lnTo>
                  <a:pt x="42" y="31"/>
                </a:lnTo>
                <a:lnTo>
                  <a:pt x="42" y="31"/>
                </a:lnTo>
                <a:lnTo>
                  <a:pt x="42" y="31"/>
                </a:lnTo>
                <a:lnTo>
                  <a:pt x="42" y="31"/>
                </a:lnTo>
                <a:lnTo>
                  <a:pt x="42" y="31"/>
                </a:lnTo>
                <a:lnTo>
                  <a:pt x="41" y="32"/>
                </a:lnTo>
                <a:lnTo>
                  <a:pt x="40" y="34"/>
                </a:lnTo>
                <a:lnTo>
                  <a:pt x="39" y="35"/>
                </a:lnTo>
                <a:lnTo>
                  <a:pt x="38" y="36"/>
                </a:lnTo>
                <a:lnTo>
                  <a:pt x="37" y="37"/>
                </a:lnTo>
                <a:lnTo>
                  <a:pt x="36" y="38"/>
                </a:lnTo>
                <a:lnTo>
                  <a:pt x="35" y="39"/>
                </a:lnTo>
                <a:lnTo>
                  <a:pt x="34" y="40"/>
                </a:lnTo>
                <a:lnTo>
                  <a:pt x="32" y="40"/>
                </a:lnTo>
                <a:lnTo>
                  <a:pt x="31" y="41"/>
                </a:lnTo>
                <a:lnTo>
                  <a:pt x="30" y="42"/>
                </a:lnTo>
                <a:lnTo>
                  <a:pt x="28" y="42"/>
                </a:lnTo>
                <a:lnTo>
                  <a:pt x="27" y="43"/>
                </a:lnTo>
                <a:lnTo>
                  <a:pt x="25" y="43"/>
                </a:lnTo>
                <a:lnTo>
                  <a:pt x="24" y="43"/>
                </a:lnTo>
                <a:lnTo>
                  <a:pt x="22" y="43"/>
                </a:lnTo>
                <a:lnTo>
                  <a:pt x="20" y="43"/>
                </a:lnTo>
                <a:lnTo>
                  <a:pt x="17" y="43"/>
                </a:lnTo>
                <a:lnTo>
                  <a:pt x="15" y="42"/>
                </a:lnTo>
                <a:lnTo>
                  <a:pt x="13" y="41"/>
                </a:lnTo>
                <a:lnTo>
                  <a:pt x="11" y="40"/>
                </a:lnTo>
                <a:lnTo>
                  <a:pt x="10" y="39"/>
                </a:lnTo>
                <a:lnTo>
                  <a:pt x="8" y="38"/>
                </a:lnTo>
                <a:lnTo>
                  <a:pt x="6" y="37"/>
                </a:lnTo>
                <a:lnTo>
                  <a:pt x="5" y="35"/>
                </a:lnTo>
                <a:lnTo>
                  <a:pt x="4" y="33"/>
                </a:lnTo>
                <a:lnTo>
                  <a:pt x="3" y="32"/>
                </a:lnTo>
                <a:lnTo>
                  <a:pt x="2" y="30"/>
                </a:lnTo>
                <a:lnTo>
                  <a:pt x="1" y="28"/>
                </a:lnTo>
                <a:lnTo>
                  <a:pt x="1" y="26"/>
                </a:lnTo>
                <a:lnTo>
                  <a:pt x="0" y="23"/>
                </a:lnTo>
                <a:lnTo>
                  <a:pt x="0" y="21"/>
                </a:lnTo>
                <a:lnTo>
                  <a:pt x="0" y="19"/>
                </a:lnTo>
                <a:lnTo>
                  <a:pt x="1" y="17"/>
                </a:lnTo>
                <a:lnTo>
                  <a:pt x="1" y="14"/>
                </a:lnTo>
                <a:lnTo>
                  <a:pt x="2" y="12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5" y="7"/>
                </a:lnTo>
                <a:lnTo>
                  <a:pt x="5" y="7"/>
                </a:lnTo>
                <a:lnTo>
                  <a:pt x="6" y="6"/>
                </a:lnTo>
                <a:lnTo>
                  <a:pt x="6" y="6"/>
                </a:lnTo>
                <a:lnTo>
                  <a:pt x="7" y="6"/>
                </a:lnTo>
                <a:lnTo>
                  <a:pt x="7" y="5"/>
                </a:lnTo>
                <a:lnTo>
                  <a:pt x="8" y="5"/>
                </a:lnTo>
                <a:lnTo>
                  <a:pt x="8" y="4"/>
                </a:lnTo>
                <a:lnTo>
                  <a:pt x="9" y="4"/>
                </a:lnTo>
                <a:lnTo>
                  <a:pt x="10" y="3"/>
                </a:lnTo>
                <a:lnTo>
                  <a:pt x="11" y="2"/>
                </a:lnTo>
                <a:lnTo>
                  <a:pt x="13" y="2"/>
                </a:lnTo>
                <a:lnTo>
                  <a:pt x="15" y="1"/>
                </a:lnTo>
                <a:lnTo>
                  <a:pt x="17" y="0"/>
                </a:lnTo>
                <a:lnTo>
                  <a:pt x="20" y="0"/>
                </a:lnTo>
                <a:lnTo>
                  <a:pt x="23" y="0"/>
                </a:lnTo>
                <a:lnTo>
                  <a:pt x="26" y="0"/>
                </a:lnTo>
                <a:lnTo>
                  <a:pt x="28" y="0"/>
                </a:lnTo>
                <a:lnTo>
                  <a:pt x="29" y="1"/>
                </a:lnTo>
                <a:lnTo>
                  <a:pt x="31" y="1"/>
                </a:lnTo>
                <a:lnTo>
                  <a:pt x="32" y="2"/>
                </a:lnTo>
                <a:lnTo>
                  <a:pt x="34" y="3"/>
                </a:lnTo>
                <a:lnTo>
                  <a:pt x="35" y="4"/>
                </a:lnTo>
                <a:lnTo>
                  <a:pt x="36" y="5"/>
                </a:lnTo>
                <a:lnTo>
                  <a:pt x="38" y="6"/>
                </a:lnTo>
                <a:lnTo>
                  <a:pt x="39" y="7"/>
                </a:lnTo>
                <a:lnTo>
                  <a:pt x="40" y="8"/>
                </a:lnTo>
                <a:lnTo>
                  <a:pt x="41" y="9"/>
                </a:lnTo>
                <a:lnTo>
                  <a:pt x="42" y="11"/>
                </a:lnTo>
                <a:lnTo>
                  <a:pt x="44" y="12"/>
                </a:lnTo>
                <a:lnTo>
                  <a:pt x="45" y="14"/>
                </a:lnTo>
                <a:lnTo>
                  <a:pt x="47" y="16"/>
                </a:lnTo>
                <a:lnTo>
                  <a:pt x="48" y="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515" name="Freeform 1293"/>
          <p:cNvSpPr>
            <a:spLocks/>
          </p:cNvSpPr>
          <p:nvPr/>
        </p:nvSpPr>
        <p:spPr bwMode="auto">
          <a:xfrm>
            <a:off x="5679259" y="5416838"/>
            <a:ext cx="61684" cy="52622"/>
          </a:xfrm>
          <a:custGeom>
            <a:avLst/>
            <a:gdLst>
              <a:gd name="T0" fmla="*/ 39 w 44"/>
              <a:gd name="T1" fmla="*/ 14 h 37"/>
              <a:gd name="T2" fmla="*/ 39 w 44"/>
              <a:gd name="T3" fmla="*/ 14 h 37"/>
              <a:gd name="T4" fmla="*/ 38 w 44"/>
              <a:gd name="T5" fmla="*/ 14 h 37"/>
              <a:gd name="T6" fmla="*/ 37 w 44"/>
              <a:gd name="T7" fmla="*/ 15 h 37"/>
              <a:gd name="T8" fmla="*/ 37 w 44"/>
              <a:gd name="T9" fmla="*/ 15 h 37"/>
              <a:gd name="T10" fmla="*/ 36 w 44"/>
              <a:gd name="T11" fmla="*/ 12 h 37"/>
              <a:gd name="T12" fmla="*/ 35 w 44"/>
              <a:gd name="T13" fmla="*/ 9 h 37"/>
              <a:gd name="T14" fmla="*/ 33 w 44"/>
              <a:gd name="T15" fmla="*/ 6 h 37"/>
              <a:gd name="T16" fmla="*/ 31 w 44"/>
              <a:gd name="T17" fmla="*/ 4 h 37"/>
              <a:gd name="T18" fmla="*/ 28 w 44"/>
              <a:gd name="T19" fmla="*/ 2 h 37"/>
              <a:gd name="T20" fmla="*/ 25 w 44"/>
              <a:gd name="T21" fmla="*/ 1 h 37"/>
              <a:gd name="T22" fmla="*/ 22 w 44"/>
              <a:gd name="T23" fmla="*/ 0 h 37"/>
              <a:gd name="T24" fmla="*/ 19 w 44"/>
              <a:gd name="T25" fmla="*/ 0 h 37"/>
              <a:gd name="T26" fmla="*/ 15 w 44"/>
              <a:gd name="T27" fmla="*/ 0 h 37"/>
              <a:gd name="T28" fmla="*/ 12 w 44"/>
              <a:gd name="T29" fmla="*/ 1 h 37"/>
              <a:gd name="T30" fmla="*/ 9 w 44"/>
              <a:gd name="T31" fmla="*/ 3 h 37"/>
              <a:gd name="T32" fmla="*/ 6 w 44"/>
              <a:gd name="T33" fmla="*/ 5 h 37"/>
              <a:gd name="T34" fmla="*/ 4 w 44"/>
              <a:gd name="T35" fmla="*/ 8 h 37"/>
              <a:gd name="T36" fmla="*/ 2 w 44"/>
              <a:gd name="T37" fmla="*/ 11 h 37"/>
              <a:gd name="T38" fmla="*/ 1 w 44"/>
              <a:gd name="T39" fmla="*/ 15 h 37"/>
              <a:gd name="T40" fmla="*/ 0 w 44"/>
              <a:gd name="T41" fmla="*/ 18 h 37"/>
              <a:gd name="T42" fmla="*/ 1 w 44"/>
              <a:gd name="T43" fmla="*/ 22 h 37"/>
              <a:gd name="T44" fmla="*/ 2 w 44"/>
              <a:gd name="T45" fmla="*/ 25 h 37"/>
              <a:gd name="T46" fmla="*/ 4 w 44"/>
              <a:gd name="T47" fmla="*/ 29 h 37"/>
              <a:gd name="T48" fmla="*/ 6 w 44"/>
              <a:gd name="T49" fmla="*/ 31 h 37"/>
              <a:gd name="T50" fmla="*/ 9 w 44"/>
              <a:gd name="T51" fmla="*/ 34 h 37"/>
              <a:gd name="T52" fmla="*/ 12 w 44"/>
              <a:gd name="T53" fmla="*/ 35 h 37"/>
              <a:gd name="T54" fmla="*/ 15 w 44"/>
              <a:gd name="T55" fmla="*/ 36 h 37"/>
              <a:gd name="T56" fmla="*/ 19 w 44"/>
              <a:gd name="T57" fmla="*/ 37 h 37"/>
              <a:gd name="T58" fmla="*/ 22 w 44"/>
              <a:gd name="T59" fmla="*/ 36 h 37"/>
              <a:gd name="T60" fmla="*/ 25 w 44"/>
              <a:gd name="T61" fmla="*/ 36 h 37"/>
              <a:gd name="T62" fmla="*/ 28 w 44"/>
              <a:gd name="T63" fmla="*/ 34 h 37"/>
              <a:gd name="T64" fmla="*/ 30 w 44"/>
              <a:gd name="T65" fmla="*/ 33 h 37"/>
              <a:gd name="T66" fmla="*/ 32 w 44"/>
              <a:gd name="T67" fmla="*/ 31 h 37"/>
              <a:gd name="T68" fmla="*/ 34 w 44"/>
              <a:gd name="T69" fmla="*/ 29 h 37"/>
              <a:gd name="T70" fmla="*/ 36 w 44"/>
              <a:gd name="T71" fmla="*/ 26 h 37"/>
              <a:gd name="T72" fmla="*/ 37 w 44"/>
              <a:gd name="T73" fmla="*/ 23 h 37"/>
              <a:gd name="T74" fmla="*/ 37 w 44"/>
              <a:gd name="T75" fmla="*/ 24 h 37"/>
              <a:gd name="T76" fmla="*/ 38 w 44"/>
              <a:gd name="T77" fmla="*/ 24 h 37"/>
              <a:gd name="T78" fmla="*/ 39 w 44"/>
              <a:gd name="T79" fmla="*/ 24 h 37"/>
              <a:gd name="T80" fmla="*/ 39 w 44"/>
              <a:gd name="T81" fmla="*/ 25 h 37"/>
              <a:gd name="T82" fmla="*/ 40 w 44"/>
              <a:gd name="T83" fmla="*/ 24 h 37"/>
              <a:gd name="T84" fmla="*/ 41 w 44"/>
              <a:gd name="T85" fmla="*/ 24 h 37"/>
              <a:gd name="T86" fmla="*/ 42 w 44"/>
              <a:gd name="T87" fmla="*/ 24 h 37"/>
              <a:gd name="T88" fmla="*/ 42 w 44"/>
              <a:gd name="T89" fmla="*/ 23 h 37"/>
              <a:gd name="T90" fmla="*/ 43 w 44"/>
              <a:gd name="T91" fmla="*/ 22 h 37"/>
              <a:gd name="T92" fmla="*/ 43 w 44"/>
              <a:gd name="T93" fmla="*/ 21 h 37"/>
              <a:gd name="T94" fmla="*/ 44 w 44"/>
              <a:gd name="T95" fmla="*/ 20 h 37"/>
              <a:gd name="T96" fmla="*/ 44 w 44"/>
              <a:gd name="T97" fmla="*/ 19 h 37"/>
              <a:gd name="T98" fmla="*/ 44 w 44"/>
              <a:gd name="T99" fmla="*/ 18 h 37"/>
              <a:gd name="T100" fmla="*/ 43 w 44"/>
              <a:gd name="T101" fmla="*/ 17 h 37"/>
              <a:gd name="T102" fmla="*/ 43 w 44"/>
              <a:gd name="T103" fmla="*/ 16 h 37"/>
              <a:gd name="T104" fmla="*/ 42 w 44"/>
              <a:gd name="T105" fmla="*/ 15 h 37"/>
              <a:gd name="T106" fmla="*/ 42 w 44"/>
              <a:gd name="T107" fmla="*/ 15 h 37"/>
              <a:gd name="T108" fmla="*/ 41 w 44"/>
              <a:gd name="T109" fmla="*/ 14 h 37"/>
              <a:gd name="T110" fmla="*/ 40 w 44"/>
              <a:gd name="T111" fmla="*/ 14 h 37"/>
              <a:gd name="T112" fmla="*/ 39 w 44"/>
              <a:gd name="T113" fmla="*/ 14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4" h="37">
                <a:moveTo>
                  <a:pt x="39" y="14"/>
                </a:moveTo>
                <a:lnTo>
                  <a:pt x="39" y="14"/>
                </a:lnTo>
                <a:lnTo>
                  <a:pt x="38" y="14"/>
                </a:lnTo>
                <a:lnTo>
                  <a:pt x="37" y="15"/>
                </a:lnTo>
                <a:lnTo>
                  <a:pt x="37" y="15"/>
                </a:lnTo>
                <a:lnTo>
                  <a:pt x="36" y="12"/>
                </a:lnTo>
                <a:lnTo>
                  <a:pt x="35" y="9"/>
                </a:lnTo>
                <a:lnTo>
                  <a:pt x="33" y="6"/>
                </a:lnTo>
                <a:lnTo>
                  <a:pt x="31" y="4"/>
                </a:lnTo>
                <a:lnTo>
                  <a:pt x="28" y="2"/>
                </a:lnTo>
                <a:lnTo>
                  <a:pt x="25" y="1"/>
                </a:lnTo>
                <a:lnTo>
                  <a:pt x="22" y="0"/>
                </a:lnTo>
                <a:lnTo>
                  <a:pt x="19" y="0"/>
                </a:lnTo>
                <a:lnTo>
                  <a:pt x="15" y="0"/>
                </a:lnTo>
                <a:lnTo>
                  <a:pt x="12" y="1"/>
                </a:lnTo>
                <a:lnTo>
                  <a:pt x="9" y="3"/>
                </a:lnTo>
                <a:lnTo>
                  <a:pt x="6" y="5"/>
                </a:lnTo>
                <a:lnTo>
                  <a:pt x="4" y="8"/>
                </a:lnTo>
                <a:lnTo>
                  <a:pt x="2" y="11"/>
                </a:lnTo>
                <a:lnTo>
                  <a:pt x="1" y="15"/>
                </a:lnTo>
                <a:lnTo>
                  <a:pt x="0" y="18"/>
                </a:lnTo>
                <a:lnTo>
                  <a:pt x="1" y="22"/>
                </a:lnTo>
                <a:lnTo>
                  <a:pt x="2" y="25"/>
                </a:lnTo>
                <a:lnTo>
                  <a:pt x="4" y="29"/>
                </a:lnTo>
                <a:lnTo>
                  <a:pt x="6" y="31"/>
                </a:lnTo>
                <a:lnTo>
                  <a:pt x="9" y="34"/>
                </a:lnTo>
                <a:lnTo>
                  <a:pt x="12" y="35"/>
                </a:lnTo>
                <a:lnTo>
                  <a:pt x="15" y="36"/>
                </a:lnTo>
                <a:lnTo>
                  <a:pt x="19" y="37"/>
                </a:lnTo>
                <a:lnTo>
                  <a:pt x="22" y="36"/>
                </a:lnTo>
                <a:lnTo>
                  <a:pt x="25" y="36"/>
                </a:lnTo>
                <a:lnTo>
                  <a:pt x="28" y="34"/>
                </a:lnTo>
                <a:lnTo>
                  <a:pt x="30" y="33"/>
                </a:lnTo>
                <a:lnTo>
                  <a:pt x="32" y="31"/>
                </a:lnTo>
                <a:lnTo>
                  <a:pt x="34" y="29"/>
                </a:lnTo>
                <a:lnTo>
                  <a:pt x="36" y="26"/>
                </a:lnTo>
                <a:lnTo>
                  <a:pt x="37" y="23"/>
                </a:lnTo>
                <a:lnTo>
                  <a:pt x="37" y="24"/>
                </a:lnTo>
                <a:lnTo>
                  <a:pt x="38" y="24"/>
                </a:lnTo>
                <a:lnTo>
                  <a:pt x="39" y="24"/>
                </a:lnTo>
                <a:lnTo>
                  <a:pt x="39" y="25"/>
                </a:lnTo>
                <a:lnTo>
                  <a:pt x="40" y="24"/>
                </a:lnTo>
                <a:lnTo>
                  <a:pt x="41" y="24"/>
                </a:lnTo>
                <a:lnTo>
                  <a:pt x="42" y="24"/>
                </a:lnTo>
                <a:lnTo>
                  <a:pt x="42" y="23"/>
                </a:lnTo>
                <a:lnTo>
                  <a:pt x="43" y="22"/>
                </a:lnTo>
                <a:lnTo>
                  <a:pt x="43" y="21"/>
                </a:lnTo>
                <a:lnTo>
                  <a:pt x="44" y="20"/>
                </a:lnTo>
                <a:lnTo>
                  <a:pt x="44" y="19"/>
                </a:lnTo>
                <a:lnTo>
                  <a:pt x="44" y="18"/>
                </a:lnTo>
                <a:lnTo>
                  <a:pt x="43" y="17"/>
                </a:lnTo>
                <a:lnTo>
                  <a:pt x="43" y="16"/>
                </a:lnTo>
                <a:lnTo>
                  <a:pt x="42" y="15"/>
                </a:lnTo>
                <a:lnTo>
                  <a:pt x="42" y="15"/>
                </a:lnTo>
                <a:lnTo>
                  <a:pt x="41" y="14"/>
                </a:lnTo>
                <a:lnTo>
                  <a:pt x="40" y="14"/>
                </a:lnTo>
                <a:lnTo>
                  <a:pt x="39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516" name="Freeform 1294"/>
          <p:cNvSpPr>
            <a:spLocks/>
          </p:cNvSpPr>
          <p:nvPr/>
        </p:nvSpPr>
        <p:spPr bwMode="auto">
          <a:xfrm>
            <a:off x="5693278" y="5452393"/>
            <a:ext cx="23832" cy="9955"/>
          </a:xfrm>
          <a:custGeom>
            <a:avLst/>
            <a:gdLst>
              <a:gd name="T0" fmla="*/ 0 w 17"/>
              <a:gd name="T1" fmla="*/ 0 h 7"/>
              <a:gd name="T2" fmla="*/ 0 w 17"/>
              <a:gd name="T3" fmla="*/ 2 h 7"/>
              <a:gd name="T4" fmla="*/ 0 w 17"/>
              <a:gd name="T5" fmla="*/ 3 h 7"/>
              <a:gd name="T6" fmla="*/ 1 w 17"/>
              <a:gd name="T7" fmla="*/ 4 h 7"/>
              <a:gd name="T8" fmla="*/ 3 w 17"/>
              <a:gd name="T9" fmla="*/ 5 h 7"/>
              <a:gd name="T10" fmla="*/ 4 w 17"/>
              <a:gd name="T11" fmla="*/ 6 h 7"/>
              <a:gd name="T12" fmla="*/ 5 w 17"/>
              <a:gd name="T13" fmla="*/ 6 h 7"/>
              <a:gd name="T14" fmla="*/ 6 w 17"/>
              <a:gd name="T15" fmla="*/ 6 h 7"/>
              <a:gd name="T16" fmla="*/ 7 w 17"/>
              <a:gd name="T17" fmla="*/ 7 h 7"/>
              <a:gd name="T18" fmla="*/ 8 w 17"/>
              <a:gd name="T19" fmla="*/ 7 h 7"/>
              <a:gd name="T20" fmla="*/ 9 w 17"/>
              <a:gd name="T21" fmla="*/ 7 h 7"/>
              <a:gd name="T22" fmla="*/ 9 w 17"/>
              <a:gd name="T23" fmla="*/ 6 h 7"/>
              <a:gd name="T24" fmla="*/ 10 w 17"/>
              <a:gd name="T25" fmla="*/ 6 h 7"/>
              <a:gd name="T26" fmla="*/ 17 w 17"/>
              <a:gd name="T27" fmla="*/ 0 h 7"/>
              <a:gd name="T28" fmla="*/ 0 w 17"/>
              <a:gd name="T2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7" h="7">
                <a:moveTo>
                  <a:pt x="0" y="0"/>
                </a:moveTo>
                <a:lnTo>
                  <a:pt x="0" y="2"/>
                </a:lnTo>
                <a:lnTo>
                  <a:pt x="0" y="3"/>
                </a:lnTo>
                <a:lnTo>
                  <a:pt x="1" y="4"/>
                </a:lnTo>
                <a:lnTo>
                  <a:pt x="3" y="5"/>
                </a:lnTo>
                <a:lnTo>
                  <a:pt x="4" y="6"/>
                </a:lnTo>
                <a:lnTo>
                  <a:pt x="5" y="6"/>
                </a:lnTo>
                <a:lnTo>
                  <a:pt x="6" y="6"/>
                </a:lnTo>
                <a:lnTo>
                  <a:pt x="7" y="7"/>
                </a:lnTo>
                <a:lnTo>
                  <a:pt x="8" y="7"/>
                </a:lnTo>
                <a:lnTo>
                  <a:pt x="9" y="7"/>
                </a:lnTo>
                <a:lnTo>
                  <a:pt x="9" y="6"/>
                </a:lnTo>
                <a:lnTo>
                  <a:pt x="10" y="6"/>
                </a:lnTo>
                <a:lnTo>
                  <a:pt x="1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517" name="Freeform 1295"/>
          <p:cNvSpPr>
            <a:spLocks/>
          </p:cNvSpPr>
          <p:nvPr/>
        </p:nvSpPr>
        <p:spPr bwMode="auto">
          <a:xfrm>
            <a:off x="5696082" y="5455238"/>
            <a:ext cx="14019" cy="2844"/>
          </a:xfrm>
          <a:custGeom>
            <a:avLst/>
            <a:gdLst>
              <a:gd name="T0" fmla="*/ 0 w 10"/>
              <a:gd name="T1" fmla="*/ 0 h 2"/>
              <a:gd name="T2" fmla="*/ 1 w 10"/>
              <a:gd name="T3" fmla="*/ 2 h 2"/>
              <a:gd name="T4" fmla="*/ 8 w 10"/>
              <a:gd name="T5" fmla="*/ 2 h 2"/>
              <a:gd name="T6" fmla="*/ 10 w 10"/>
              <a:gd name="T7" fmla="*/ 0 h 2"/>
              <a:gd name="T8" fmla="*/ 0 w 10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2">
                <a:moveTo>
                  <a:pt x="0" y="0"/>
                </a:moveTo>
                <a:lnTo>
                  <a:pt x="1" y="2"/>
                </a:lnTo>
                <a:lnTo>
                  <a:pt x="8" y="2"/>
                </a:lnTo>
                <a:lnTo>
                  <a:pt x="1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518" name="Freeform 1296"/>
          <p:cNvSpPr>
            <a:spLocks/>
          </p:cNvSpPr>
          <p:nvPr/>
        </p:nvSpPr>
        <p:spPr bwMode="auto">
          <a:xfrm>
            <a:off x="5679259" y="5406883"/>
            <a:ext cx="49067" cy="15644"/>
          </a:xfrm>
          <a:custGeom>
            <a:avLst/>
            <a:gdLst>
              <a:gd name="T0" fmla="*/ 28 w 35"/>
              <a:gd name="T1" fmla="*/ 2 h 11"/>
              <a:gd name="T2" fmla="*/ 28 w 35"/>
              <a:gd name="T3" fmla="*/ 2 h 11"/>
              <a:gd name="T4" fmla="*/ 27 w 35"/>
              <a:gd name="T5" fmla="*/ 2 h 11"/>
              <a:gd name="T6" fmla="*/ 26 w 35"/>
              <a:gd name="T7" fmla="*/ 2 h 11"/>
              <a:gd name="T8" fmla="*/ 25 w 35"/>
              <a:gd name="T9" fmla="*/ 1 h 11"/>
              <a:gd name="T10" fmla="*/ 24 w 35"/>
              <a:gd name="T11" fmla="*/ 1 h 11"/>
              <a:gd name="T12" fmla="*/ 22 w 35"/>
              <a:gd name="T13" fmla="*/ 1 h 11"/>
              <a:gd name="T14" fmla="*/ 21 w 35"/>
              <a:gd name="T15" fmla="*/ 1 h 11"/>
              <a:gd name="T16" fmla="*/ 19 w 35"/>
              <a:gd name="T17" fmla="*/ 1 h 11"/>
              <a:gd name="T18" fmla="*/ 17 w 35"/>
              <a:gd name="T19" fmla="*/ 1 h 11"/>
              <a:gd name="T20" fmla="*/ 16 w 35"/>
              <a:gd name="T21" fmla="*/ 0 h 11"/>
              <a:gd name="T22" fmla="*/ 14 w 35"/>
              <a:gd name="T23" fmla="*/ 0 h 11"/>
              <a:gd name="T24" fmla="*/ 13 w 35"/>
              <a:gd name="T25" fmla="*/ 0 h 11"/>
              <a:gd name="T26" fmla="*/ 12 w 35"/>
              <a:gd name="T27" fmla="*/ 0 h 11"/>
              <a:gd name="T28" fmla="*/ 11 w 35"/>
              <a:gd name="T29" fmla="*/ 0 h 11"/>
              <a:gd name="T30" fmla="*/ 10 w 35"/>
              <a:gd name="T31" fmla="*/ 0 h 11"/>
              <a:gd name="T32" fmla="*/ 9 w 35"/>
              <a:gd name="T33" fmla="*/ 0 h 11"/>
              <a:gd name="T34" fmla="*/ 8 w 35"/>
              <a:gd name="T35" fmla="*/ 0 h 11"/>
              <a:gd name="T36" fmla="*/ 6 w 35"/>
              <a:gd name="T37" fmla="*/ 1 h 11"/>
              <a:gd name="T38" fmla="*/ 4 w 35"/>
              <a:gd name="T39" fmla="*/ 2 h 11"/>
              <a:gd name="T40" fmla="*/ 3 w 35"/>
              <a:gd name="T41" fmla="*/ 4 h 11"/>
              <a:gd name="T42" fmla="*/ 2 w 35"/>
              <a:gd name="T43" fmla="*/ 5 h 11"/>
              <a:gd name="T44" fmla="*/ 1 w 35"/>
              <a:gd name="T45" fmla="*/ 7 h 11"/>
              <a:gd name="T46" fmla="*/ 0 w 35"/>
              <a:gd name="T47" fmla="*/ 9 h 11"/>
              <a:gd name="T48" fmla="*/ 0 w 35"/>
              <a:gd name="T49" fmla="*/ 10 h 11"/>
              <a:gd name="T50" fmla="*/ 0 w 35"/>
              <a:gd name="T51" fmla="*/ 10 h 11"/>
              <a:gd name="T52" fmla="*/ 1 w 35"/>
              <a:gd name="T53" fmla="*/ 10 h 11"/>
              <a:gd name="T54" fmla="*/ 3 w 35"/>
              <a:gd name="T55" fmla="*/ 11 h 11"/>
              <a:gd name="T56" fmla="*/ 5 w 35"/>
              <a:gd name="T57" fmla="*/ 11 h 11"/>
              <a:gd name="T58" fmla="*/ 7 w 35"/>
              <a:gd name="T59" fmla="*/ 11 h 11"/>
              <a:gd name="T60" fmla="*/ 10 w 35"/>
              <a:gd name="T61" fmla="*/ 11 h 11"/>
              <a:gd name="T62" fmla="*/ 13 w 35"/>
              <a:gd name="T63" fmla="*/ 11 h 11"/>
              <a:gd name="T64" fmla="*/ 16 w 35"/>
              <a:gd name="T65" fmla="*/ 11 h 11"/>
              <a:gd name="T66" fmla="*/ 19 w 35"/>
              <a:gd name="T67" fmla="*/ 11 h 11"/>
              <a:gd name="T68" fmla="*/ 22 w 35"/>
              <a:gd name="T69" fmla="*/ 11 h 11"/>
              <a:gd name="T70" fmla="*/ 25 w 35"/>
              <a:gd name="T71" fmla="*/ 11 h 11"/>
              <a:gd name="T72" fmla="*/ 27 w 35"/>
              <a:gd name="T73" fmla="*/ 11 h 11"/>
              <a:gd name="T74" fmla="*/ 30 w 35"/>
              <a:gd name="T75" fmla="*/ 11 h 11"/>
              <a:gd name="T76" fmla="*/ 32 w 35"/>
              <a:gd name="T77" fmla="*/ 11 h 11"/>
              <a:gd name="T78" fmla="*/ 33 w 35"/>
              <a:gd name="T79" fmla="*/ 11 h 11"/>
              <a:gd name="T80" fmla="*/ 33 w 35"/>
              <a:gd name="T81" fmla="*/ 11 h 11"/>
              <a:gd name="T82" fmla="*/ 35 w 35"/>
              <a:gd name="T83" fmla="*/ 11 h 11"/>
              <a:gd name="T84" fmla="*/ 35 w 35"/>
              <a:gd name="T85" fmla="*/ 10 h 11"/>
              <a:gd name="T86" fmla="*/ 35 w 35"/>
              <a:gd name="T87" fmla="*/ 8 h 11"/>
              <a:gd name="T88" fmla="*/ 34 w 35"/>
              <a:gd name="T89" fmla="*/ 7 h 11"/>
              <a:gd name="T90" fmla="*/ 33 w 35"/>
              <a:gd name="T91" fmla="*/ 5 h 11"/>
              <a:gd name="T92" fmla="*/ 32 w 35"/>
              <a:gd name="T93" fmla="*/ 3 h 11"/>
              <a:gd name="T94" fmla="*/ 30 w 35"/>
              <a:gd name="T95" fmla="*/ 2 h 11"/>
              <a:gd name="T96" fmla="*/ 28 w 35"/>
              <a:gd name="T97" fmla="*/ 2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5" h="11">
                <a:moveTo>
                  <a:pt x="28" y="2"/>
                </a:moveTo>
                <a:lnTo>
                  <a:pt x="28" y="2"/>
                </a:lnTo>
                <a:lnTo>
                  <a:pt x="27" y="2"/>
                </a:lnTo>
                <a:lnTo>
                  <a:pt x="26" y="2"/>
                </a:lnTo>
                <a:lnTo>
                  <a:pt x="25" y="1"/>
                </a:lnTo>
                <a:lnTo>
                  <a:pt x="24" y="1"/>
                </a:lnTo>
                <a:lnTo>
                  <a:pt x="22" y="1"/>
                </a:lnTo>
                <a:lnTo>
                  <a:pt x="21" y="1"/>
                </a:lnTo>
                <a:lnTo>
                  <a:pt x="19" y="1"/>
                </a:lnTo>
                <a:lnTo>
                  <a:pt x="17" y="1"/>
                </a:lnTo>
                <a:lnTo>
                  <a:pt x="16" y="0"/>
                </a:lnTo>
                <a:lnTo>
                  <a:pt x="14" y="0"/>
                </a:lnTo>
                <a:lnTo>
                  <a:pt x="13" y="0"/>
                </a:lnTo>
                <a:lnTo>
                  <a:pt x="12" y="0"/>
                </a:lnTo>
                <a:lnTo>
                  <a:pt x="11" y="0"/>
                </a:lnTo>
                <a:lnTo>
                  <a:pt x="10" y="0"/>
                </a:lnTo>
                <a:lnTo>
                  <a:pt x="9" y="0"/>
                </a:lnTo>
                <a:lnTo>
                  <a:pt x="8" y="0"/>
                </a:lnTo>
                <a:lnTo>
                  <a:pt x="6" y="1"/>
                </a:lnTo>
                <a:lnTo>
                  <a:pt x="4" y="2"/>
                </a:lnTo>
                <a:lnTo>
                  <a:pt x="3" y="4"/>
                </a:lnTo>
                <a:lnTo>
                  <a:pt x="2" y="5"/>
                </a:lnTo>
                <a:lnTo>
                  <a:pt x="1" y="7"/>
                </a:lnTo>
                <a:lnTo>
                  <a:pt x="0" y="9"/>
                </a:lnTo>
                <a:lnTo>
                  <a:pt x="0" y="10"/>
                </a:lnTo>
                <a:lnTo>
                  <a:pt x="0" y="10"/>
                </a:lnTo>
                <a:lnTo>
                  <a:pt x="1" y="10"/>
                </a:lnTo>
                <a:lnTo>
                  <a:pt x="3" y="11"/>
                </a:lnTo>
                <a:lnTo>
                  <a:pt x="5" y="11"/>
                </a:lnTo>
                <a:lnTo>
                  <a:pt x="7" y="11"/>
                </a:lnTo>
                <a:lnTo>
                  <a:pt x="10" y="11"/>
                </a:lnTo>
                <a:lnTo>
                  <a:pt x="13" y="11"/>
                </a:lnTo>
                <a:lnTo>
                  <a:pt x="16" y="11"/>
                </a:lnTo>
                <a:lnTo>
                  <a:pt x="19" y="11"/>
                </a:lnTo>
                <a:lnTo>
                  <a:pt x="22" y="11"/>
                </a:lnTo>
                <a:lnTo>
                  <a:pt x="25" y="11"/>
                </a:lnTo>
                <a:lnTo>
                  <a:pt x="27" y="11"/>
                </a:lnTo>
                <a:lnTo>
                  <a:pt x="30" y="11"/>
                </a:lnTo>
                <a:lnTo>
                  <a:pt x="32" y="11"/>
                </a:lnTo>
                <a:lnTo>
                  <a:pt x="33" y="11"/>
                </a:lnTo>
                <a:lnTo>
                  <a:pt x="33" y="11"/>
                </a:lnTo>
                <a:lnTo>
                  <a:pt x="35" y="11"/>
                </a:lnTo>
                <a:lnTo>
                  <a:pt x="35" y="10"/>
                </a:lnTo>
                <a:lnTo>
                  <a:pt x="35" y="8"/>
                </a:lnTo>
                <a:lnTo>
                  <a:pt x="34" y="7"/>
                </a:lnTo>
                <a:lnTo>
                  <a:pt x="33" y="5"/>
                </a:lnTo>
                <a:lnTo>
                  <a:pt x="32" y="3"/>
                </a:lnTo>
                <a:lnTo>
                  <a:pt x="30" y="2"/>
                </a:lnTo>
                <a:lnTo>
                  <a:pt x="28" y="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519" name="Freeform 1297"/>
          <p:cNvSpPr>
            <a:spLocks/>
          </p:cNvSpPr>
          <p:nvPr/>
        </p:nvSpPr>
        <p:spPr bwMode="auto">
          <a:xfrm>
            <a:off x="5732532" y="5445282"/>
            <a:ext cx="4206" cy="4267"/>
          </a:xfrm>
          <a:custGeom>
            <a:avLst/>
            <a:gdLst>
              <a:gd name="T0" fmla="*/ 1 w 3"/>
              <a:gd name="T1" fmla="*/ 3 h 3"/>
              <a:gd name="T2" fmla="*/ 2 w 3"/>
              <a:gd name="T3" fmla="*/ 3 h 3"/>
              <a:gd name="T4" fmla="*/ 2 w 3"/>
              <a:gd name="T5" fmla="*/ 3 h 3"/>
              <a:gd name="T6" fmla="*/ 3 w 3"/>
              <a:gd name="T7" fmla="*/ 2 h 3"/>
              <a:gd name="T8" fmla="*/ 3 w 3"/>
              <a:gd name="T9" fmla="*/ 2 h 3"/>
              <a:gd name="T10" fmla="*/ 3 w 3"/>
              <a:gd name="T11" fmla="*/ 1 h 3"/>
              <a:gd name="T12" fmla="*/ 2 w 3"/>
              <a:gd name="T13" fmla="*/ 1 h 3"/>
              <a:gd name="T14" fmla="*/ 2 w 3"/>
              <a:gd name="T15" fmla="*/ 1 h 3"/>
              <a:gd name="T16" fmla="*/ 1 w 3"/>
              <a:gd name="T17" fmla="*/ 0 h 3"/>
              <a:gd name="T18" fmla="*/ 1 w 3"/>
              <a:gd name="T19" fmla="*/ 1 h 3"/>
              <a:gd name="T20" fmla="*/ 0 w 3"/>
              <a:gd name="T21" fmla="*/ 1 h 3"/>
              <a:gd name="T22" fmla="*/ 0 w 3"/>
              <a:gd name="T23" fmla="*/ 1 h 3"/>
              <a:gd name="T24" fmla="*/ 0 w 3"/>
              <a:gd name="T25" fmla="*/ 2 h 3"/>
              <a:gd name="T26" fmla="*/ 0 w 3"/>
              <a:gd name="T27" fmla="*/ 2 h 3"/>
              <a:gd name="T28" fmla="*/ 0 w 3"/>
              <a:gd name="T29" fmla="*/ 3 h 3"/>
              <a:gd name="T30" fmla="*/ 1 w 3"/>
              <a:gd name="T31" fmla="*/ 3 h 3"/>
              <a:gd name="T32" fmla="*/ 1 w 3"/>
              <a:gd name="T33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" h="3">
                <a:moveTo>
                  <a:pt x="1" y="3"/>
                </a:moveTo>
                <a:lnTo>
                  <a:pt x="2" y="3"/>
                </a:lnTo>
                <a:lnTo>
                  <a:pt x="2" y="3"/>
                </a:lnTo>
                <a:lnTo>
                  <a:pt x="3" y="2"/>
                </a:lnTo>
                <a:lnTo>
                  <a:pt x="3" y="2"/>
                </a:lnTo>
                <a:lnTo>
                  <a:pt x="3" y="1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1"/>
                </a:lnTo>
                <a:lnTo>
                  <a:pt x="0" y="1"/>
                </a:lnTo>
                <a:lnTo>
                  <a:pt x="0" y="1"/>
                </a:lnTo>
                <a:lnTo>
                  <a:pt x="0" y="2"/>
                </a:lnTo>
                <a:lnTo>
                  <a:pt x="0" y="2"/>
                </a:lnTo>
                <a:lnTo>
                  <a:pt x="0" y="3"/>
                </a:lnTo>
                <a:lnTo>
                  <a:pt x="1" y="3"/>
                </a:lnTo>
                <a:lnTo>
                  <a:pt x="1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520" name="Freeform 1298"/>
          <p:cNvSpPr>
            <a:spLocks/>
          </p:cNvSpPr>
          <p:nvPr/>
        </p:nvSpPr>
        <p:spPr bwMode="auto">
          <a:xfrm>
            <a:off x="5691876" y="5476571"/>
            <a:ext cx="42057" cy="25600"/>
          </a:xfrm>
          <a:custGeom>
            <a:avLst/>
            <a:gdLst>
              <a:gd name="T0" fmla="*/ 29 w 30"/>
              <a:gd name="T1" fmla="*/ 10 h 18"/>
              <a:gd name="T2" fmla="*/ 26 w 30"/>
              <a:gd name="T3" fmla="*/ 7 h 18"/>
              <a:gd name="T4" fmla="*/ 30 w 30"/>
              <a:gd name="T5" fmla="*/ 4 h 18"/>
              <a:gd name="T6" fmla="*/ 27 w 30"/>
              <a:gd name="T7" fmla="*/ 0 h 18"/>
              <a:gd name="T8" fmla="*/ 25 w 30"/>
              <a:gd name="T9" fmla="*/ 0 h 18"/>
              <a:gd name="T10" fmla="*/ 28 w 30"/>
              <a:gd name="T11" fmla="*/ 4 h 18"/>
              <a:gd name="T12" fmla="*/ 24 w 30"/>
              <a:gd name="T13" fmla="*/ 6 h 18"/>
              <a:gd name="T14" fmla="*/ 24 w 30"/>
              <a:gd name="T15" fmla="*/ 7 h 18"/>
              <a:gd name="T16" fmla="*/ 25 w 30"/>
              <a:gd name="T17" fmla="*/ 8 h 18"/>
              <a:gd name="T18" fmla="*/ 26 w 30"/>
              <a:gd name="T19" fmla="*/ 9 h 18"/>
              <a:gd name="T20" fmla="*/ 26 w 30"/>
              <a:gd name="T21" fmla="*/ 9 h 18"/>
              <a:gd name="T22" fmla="*/ 13 w 30"/>
              <a:gd name="T23" fmla="*/ 17 h 18"/>
              <a:gd name="T24" fmla="*/ 3 w 30"/>
              <a:gd name="T25" fmla="*/ 9 h 18"/>
              <a:gd name="T26" fmla="*/ 6 w 30"/>
              <a:gd name="T27" fmla="*/ 6 h 18"/>
              <a:gd name="T28" fmla="*/ 2 w 30"/>
              <a:gd name="T29" fmla="*/ 4 h 18"/>
              <a:gd name="T30" fmla="*/ 4 w 30"/>
              <a:gd name="T31" fmla="*/ 0 h 18"/>
              <a:gd name="T32" fmla="*/ 2 w 30"/>
              <a:gd name="T33" fmla="*/ 0 h 18"/>
              <a:gd name="T34" fmla="*/ 0 w 30"/>
              <a:gd name="T35" fmla="*/ 4 h 18"/>
              <a:gd name="T36" fmla="*/ 3 w 30"/>
              <a:gd name="T37" fmla="*/ 7 h 18"/>
              <a:gd name="T38" fmla="*/ 1 w 30"/>
              <a:gd name="T39" fmla="*/ 10 h 18"/>
              <a:gd name="T40" fmla="*/ 12 w 30"/>
              <a:gd name="T41" fmla="*/ 18 h 18"/>
              <a:gd name="T42" fmla="*/ 29 w 30"/>
              <a:gd name="T43" fmla="*/ 1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0" h="18">
                <a:moveTo>
                  <a:pt x="29" y="10"/>
                </a:moveTo>
                <a:lnTo>
                  <a:pt x="26" y="7"/>
                </a:lnTo>
                <a:lnTo>
                  <a:pt x="30" y="4"/>
                </a:lnTo>
                <a:lnTo>
                  <a:pt x="27" y="0"/>
                </a:lnTo>
                <a:lnTo>
                  <a:pt x="25" y="0"/>
                </a:lnTo>
                <a:lnTo>
                  <a:pt x="28" y="4"/>
                </a:lnTo>
                <a:lnTo>
                  <a:pt x="24" y="6"/>
                </a:lnTo>
                <a:lnTo>
                  <a:pt x="24" y="7"/>
                </a:lnTo>
                <a:lnTo>
                  <a:pt x="25" y="8"/>
                </a:lnTo>
                <a:lnTo>
                  <a:pt x="26" y="9"/>
                </a:lnTo>
                <a:lnTo>
                  <a:pt x="26" y="9"/>
                </a:lnTo>
                <a:lnTo>
                  <a:pt x="13" y="17"/>
                </a:lnTo>
                <a:lnTo>
                  <a:pt x="3" y="9"/>
                </a:lnTo>
                <a:lnTo>
                  <a:pt x="6" y="6"/>
                </a:lnTo>
                <a:lnTo>
                  <a:pt x="2" y="4"/>
                </a:lnTo>
                <a:lnTo>
                  <a:pt x="4" y="0"/>
                </a:lnTo>
                <a:lnTo>
                  <a:pt x="2" y="0"/>
                </a:lnTo>
                <a:lnTo>
                  <a:pt x="0" y="4"/>
                </a:lnTo>
                <a:lnTo>
                  <a:pt x="3" y="7"/>
                </a:lnTo>
                <a:lnTo>
                  <a:pt x="1" y="10"/>
                </a:lnTo>
                <a:lnTo>
                  <a:pt x="12" y="18"/>
                </a:lnTo>
                <a:lnTo>
                  <a:pt x="29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521" name="Freeform 1299"/>
          <p:cNvSpPr>
            <a:spLocks/>
          </p:cNvSpPr>
          <p:nvPr/>
        </p:nvSpPr>
        <p:spPr bwMode="auto">
          <a:xfrm>
            <a:off x="5683465" y="5499326"/>
            <a:ext cx="1402" cy="32711"/>
          </a:xfrm>
          <a:custGeom>
            <a:avLst/>
            <a:gdLst>
              <a:gd name="T0" fmla="*/ 0 w 1"/>
              <a:gd name="T1" fmla="*/ 23 h 23"/>
              <a:gd name="T2" fmla="*/ 0 w 1"/>
              <a:gd name="T3" fmla="*/ 3 h 23"/>
              <a:gd name="T4" fmla="*/ 1 w 1"/>
              <a:gd name="T5" fmla="*/ 0 h 23"/>
              <a:gd name="T6" fmla="*/ 1 w 1"/>
              <a:gd name="T7" fmla="*/ 23 h 23"/>
              <a:gd name="T8" fmla="*/ 0 w 1"/>
              <a:gd name="T9" fmla="*/ 2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23">
                <a:moveTo>
                  <a:pt x="0" y="23"/>
                </a:moveTo>
                <a:lnTo>
                  <a:pt x="0" y="3"/>
                </a:lnTo>
                <a:lnTo>
                  <a:pt x="1" y="0"/>
                </a:lnTo>
                <a:lnTo>
                  <a:pt x="1" y="23"/>
                </a:lnTo>
                <a:lnTo>
                  <a:pt x="0" y="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522" name="Freeform 1300"/>
          <p:cNvSpPr>
            <a:spLocks/>
          </p:cNvSpPr>
          <p:nvPr/>
        </p:nvSpPr>
        <p:spPr bwMode="auto">
          <a:xfrm>
            <a:off x="5474580" y="5473726"/>
            <a:ext cx="60282" cy="73955"/>
          </a:xfrm>
          <a:custGeom>
            <a:avLst/>
            <a:gdLst>
              <a:gd name="T0" fmla="*/ 42 w 43"/>
              <a:gd name="T1" fmla="*/ 3 h 52"/>
              <a:gd name="T2" fmla="*/ 41 w 43"/>
              <a:gd name="T3" fmla="*/ 2 h 52"/>
              <a:gd name="T4" fmla="*/ 40 w 43"/>
              <a:gd name="T5" fmla="*/ 1 h 52"/>
              <a:gd name="T6" fmla="*/ 38 w 43"/>
              <a:gd name="T7" fmla="*/ 0 h 52"/>
              <a:gd name="T8" fmla="*/ 35 w 43"/>
              <a:gd name="T9" fmla="*/ 0 h 52"/>
              <a:gd name="T10" fmla="*/ 33 w 43"/>
              <a:gd name="T11" fmla="*/ 0 h 52"/>
              <a:gd name="T12" fmla="*/ 30 w 43"/>
              <a:gd name="T13" fmla="*/ 1 h 52"/>
              <a:gd name="T14" fmla="*/ 26 w 43"/>
              <a:gd name="T15" fmla="*/ 1 h 52"/>
              <a:gd name="T16" fmla="*/ 23 w 43"/>
              <a:gd name="T17" fmla="*/ 2 h 52"/>
              <a:gd name="T18" fmla="*/ 20 w 43"/>
              <a:gd name="T19" fmla="*/ 2 h 52"/>
              <a:gd name="T20" fmla="*/ 17 w 43"/>
              <a:gd name="T21" fmla="*/ 3 h 52"/>
              <a:gd name="T22" fmla="*/ 14 w 43"/>
              <a:gd name="T23" fmla="*/ 3 h 52"/>
              <a:gd name="T24" fmla="*/ 12 w 43"/>
              <a:gd name="T25" fmla="*/ 4 h 52"/>
              <a:gd name="T26" fmla="*/ 10 w 43"/>
              <a:gd name="T27" fmla="*/ 4 h 52"/>
              <a:gd name="T28" fmla="*/ 8 w 43"/>
              <a:gd name="T29" fmla="*/ 5 h 52"/>
              <a:gd name="T30" fmla="*/ 7 w 43"/>
              <a:gd name="T31" fmla="*/ 5 h 52"/>
              <a:gd name="T32" fmla="*/ 7 w 43"/>
              <a:gd name="T33" fmla="*/ 5 h 52"/>
              <a:gd name="T34" fmla="*/ 7 w 43"/>
              <a:gd name="T35" fmla="*/ 5 h 52"/>
              <a:gd name="T36" fmla="*/ 7 w 43"/>
              <a:gd name="T37" fmla="*/ 5 h 52"/>
              <a:gd name="T38" fmla="*/ 7 w 43"/>
              <a:gd name="T39" fmla="*/ 4 h 52"/>
              <a:gd name="T40" fmla="*/ 6 w 43"/>
              <a:gd name="T41" fmla="*/ 4 h 52"/>
              <a:gd name="T42" fmla="*/ 6 w 43"/>
              <a:gd name="T43" fmla="*/ 4 h 52"/>
              <a:gd name="T44" fmla="*/ 5 w 43"/>
              <a:gd name="T45" fmla="*/ 3 h 52"/>
              <a:gd name="T46" fmla="*/ 4 w 43"/>
              <a:gd name="T47" fmla="*/ 3 h 52"/>
              <a:gd name="T48" fmla="*/ 3 w 43"/>
              <a:gd name="T49" fmla="*/ 3 h 52"/>
              <a:gd name="T50" fmla="*/ 2 w 43"/>
              <a:gd name="T51" fmla="*/ 3 h 52"/>
              <a:gd name="T52" fmla="*/ 1 w 43"/>
              <a:gd name="T53" fmla="*/ 3 h 52"/>
              <a:gd name="T54" fmla="*/ 1 w 43"/>
              <a:gd name="T55" fmla="*/ 3 h 52"/>
              <a:gd name="T56" fmla="*/ 0 w 43"/>
              <a:gd name="T57" fmla="*/ 3 h 52"/>
              <a:gd name="T58" fmla="*/ 0 w 43"/>
              <a:gd name="T59" fmla="*/ 4 h 52"/>
              <a:gd name="T60" fmla="*/ 0 w 43"/>
              <a:gd name="T61" fmla="*/ 4 h 52"/>
              <a:gd name="T62" fmla="*/ 0 w 43"/>
              <a:gd name="T63" fmla="*/ 4 h 52"/>
              <a:gd name="T64" fmla="*/ 0 w 43"/>
              <a:gd name="T65" fmla="*/ 4 h 52"/>
              <a:gd name="T66" fmla="*/ 0 w 43"/>
              <a:gd name="T67" fmla="*/ 52 h 52"/>
              <a:gd name="T68" fmla="*/ 7 w 43"/>
              <a:gd name="T69" fmla="*/ 52 h 52"/>
              <a:gd name="T70" fmla="*/ 7 w 43"/>
              <a:gd name="T71" fmla="*/ 49 h 52"/>
              <a:gd name="T72" fmla="*/ 7 w 43"/>
              <a:gd name="T73" fmla="*/ 41 h 52"/>
              <a:gd name="T74" fmla="*/ 7 w 43"/>
              <a:gd name="T75" fmla="*/ 34 h 52"/>
              <a:gd name="T76" fmla="*/ 7 w 43"/>
              <a:gd name="T77" fmla="*/ 31 h 52"/>
              <a:gd name="T78" fmla="*/ 8 w 43"/>
              <a:gd name="T79" fmla="*/ 30 h 52"/>
              <a:gd name="T80" fmla="*/ 10 w 43"/>
              <a:gd name="T81" fmla="*/ 30 h 52"/>
              <a:gd name="T82" fmla="*/ 11 w 43"/>
              <a:gd name="T83" fmla="*/ 29 h 52"/>
              <a:gd name="T84" fmla="*/ 14 w 43"/>
              <a:gd name="T85" fmla="*/ 29 h 52"/>
              <a:gd name="T86" fmla="*/ 16 w 43"/>
              <a:gd name="T87" fmla="*/ 28 h 52"/>
              <a:gd name="T88" fmla="*/ 18 w 43"/>
              <a:gd name="T89" fmla="*/ 27 h 52"/>
              <a:gd name="T90" fmla="*/ 21 w 43"/>
              <a:gd name="T91" fmla="*/ 27 h 52"/>
              <a:gd name="T92" fmla="*/ 23 w 43"/>
              <a:gd name="T93" fmla="*/ 26 h 52"/>
              <a:gd name="T94" fmla="*/ 26 w 43"/>
              <a:gd name="T95" fmla="*/ 25 h 52"/>
              <a:gd name="T96" fmla="*/ 29 w 43"/>
              <a:gd name="T97" fmla="*/ 25 h 52"/>
              <a:gd name="T98" fmla="*/ 31 w 43"/>
              <a:gd name="T99" fmla="*/ 24 h 52"/>
              <a:gd name="T100" fmla="*/ 34 w 43"/>
              <a:gd name="T101" fmla="*/ 23 h 52"/>
              <a:gd name="T102" fmla="*/ 36 w 43"/>
              <a:gd name="T103" fmla="*/ 23 h 52"/>
              <a:gd name="T104" fmla="*/ 39 w 43"/>
              <a:gd name="T105" fmla="*/ 22 h 52"/>
              <a:gd name="T106" fmla="*/ 41 w 43"/>
              <a:gd name="T107" fmla="*/ 22 h 52"/>
              <a:gd name="T108" fmla="*/ 43 w 43"/>
              <a:gd name="T109" fmla="*/ 21 h 52"/>
              <a:gd name="T110" fmla="*/ 42 w 43"/>
              <a:gd name="T111" fmla="*/ 3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3" h="52">
                <a:moveTo>
                  <a:pt x="42" y="3"/>
                </a:moveTo>
                <a:lnTo>
                  <a:pt x="41" y="2"/>
                </a:lnTo>
                <a:lnTo>
                  <a:pt x="40" y="1"/>
                </a:lnTo>
                <a:lnTo>
                  <a:pt x="38" y="0"/>
                </a:lnTo>
                <a:lnTo>
                  <a:pt x="35" y="0"/>
                </a:lnTo>
                <a:lnTo>
                  <a:pt x="33" y="0"/>
                </a:lnTo>
                <a:lnTo>
                  <a:pt x="30" y="1"/>
                </a:lnTo>
                <a:lnTo>
                  <a:pt x="26" y="1"/>
                </a:lnTo>
                <a:lnTo>
                  <a:pt x="23" y="2"/>
                </a:lnTo>
                <a:lnTo>
                  <a:pt x="20" y="2"/>
                </a:lnTo>
                <a:lnTo>
                  <a:pt x="17" y="3"/>
                </a:lnTo>
                <a:lnTo>
                  <a:pt x="14" y="3"/>
                </a:lnTo>
                <a:lnTo>
                  <a:pt x="12" y="4"/>
                </a:lnTo>
                <a:lnTo>
                  <a:pt x="10" y="4"/>
                </a:lnTo>
                <a:lnTo>
                  <a:pt x="8" y="5"/>
                </a:lnTo>
                <a:lnTo>
                  <a:pt x="7" y="5"/>
                </a:lnTo>
                <a:lnTo>
                  <a:pt x="7" y="5"/>
                </a:lnTo>
                <a:lnTo>
                  <a:pt x="7" y="5"/>
                </a:lnTo>
                <a:lnTo>
                  <a:pt x="7" y="5"/>
                </a:lnTo>
                <a:lnTo>
                  <a:pt x="7" y="4"/>
                </a:lnTo>
                <a:lnTo>
                  <a:pt x="6" y="4"/>
                </a:lnTo>
                <a:lnTo>
                  <a:pt x="6" y="4"/>
                </a:lnTo>
                <a:lnTo>
                  <a:pt x="5" y="3"/>
                </a:lnTo>
                <a:lnTo>
                  <a:pt x="4" y="3"/>
                </a:lnTo>
                <a:lnTo>
                  <a:pt x="3" y="3"/>
                </a:lnTo>
                <a:lnTo>
                  <a:pt x="2" y="3"/>
                </a:lnTo>
                <a:lnTo>
                  <a:pt x="1" y="3"/>
                </a:lnTo>
                <a:lnTo>
                  <a:pt x="1" y="3"/>
                </a:lnTo>
                <a:lnTo>
                  <a:pt x="0" y="3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0" y="52"/>
                </a:lnTo>
                <a:lnTo>
                  <a:pt x="7" y="52"/>
                </a:lnTo>
                <a:lnTo>
                  <a:pt x="7" y="49"/>
                </a:lnTo>
                <a:lnTo>
                  <a:pt x="7" y="41"/>
                </a:lnTo>
                <a:lnTo>
                  <a:pt x="7" y="34"/>
                </a:lnTo>
                <a:lnTo>
                  <a:pt x="7" y="31"/>
                </a:lnTo>
                <a:lnTo>
                  <a:pt x="8" y="30"/>
                </a:lnTo>
                <a:lnTo>
                  <a:pt x="10" y="30"/>
                </a:lnTo>
                <a:lnTo>
                  <a:pt x="11" y="29"/>
                </a:lnTo>
                <a:lnTo>
                  <a:pt x="14" y="29"/>
                </a:lnTo>
                <a:lnTo>
                  <a:pt x="16" y="28"/>
                </a:lnTo>
                <a:lnTo>
                  <a:pt x="18" y="27"/>
                </a:lnTo>
                <a:lnTo>
                  <a:pt x="21" y="27"/>
                </a:lnTo>
                <a:lnTo>
                  <a:pt x="23" y="26"/>
                </a:lnTo>
                <a:lnTo>
                  <a:pt x="26" y="25"/>
                </a:lnTo>
                <a:lnTo>
                  <a:pt x="29" y="25"/>
                </a:lnTo>
                <a:lnTo>
                  <a:pt x="31" y="24"/>
                </a:lnTo>
                <a:lnTo>
                  <a:pt x="34" y="23"/>
                </a:lnTo>
                <a:lnTo>
                  <a:pt x="36" y="23"/>
                </a:lnTo>
                <a:lnTo>
                  <a:pt x="39" y="22"/>
                </a:lnTo>
                <a:lnTo>
                  <a:pt x="41" y="22"/>
                </a:lnTo>
                <a:lnTo>
                  <a:pt x="43" y="21"/>
                </a:lnTo>
                <a:lnTo>
                  <a:pt x="42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523" name="Freeform 1301"/>
          <p:cNvSpPr>
            <a:spLocks/>
          </p:cNvSpPr>
          <p:nvPr/>
        </p:nvSpPr>
        <p:spPr bwMode="auto">
          <a:xfrm>
            <a:off x="5463365" y="5527770"/>
            <a:ext cx="323841" cy="66844"/>
          </a:xfrm>
          <a:custGeom>
            <a:avLst/>
            <a:gdLst>
              <a:gd name="T0" fmla="*/ 18 w 231"/>
              <a:gd name="T1" fmla="*/ 7 h 47"/>
              <a:gd name="T2" fmla="*/ 25 w 231"/>
              <a:gd name="T3" fmla="*/ 6 h 47"/>
              <a:gd name="T4" fmla="*/ 32 w 231"/>
              <a:gd name="T5" fmla="*/ 5 h 47"/>
              <a:gd name="T6" fmla="*/ 41 w 231"/>
              <a:gd name="T7" fmla="*/ 4 h 47"/>
              <a:gd name="T8" fmla="*/ 50 w 231"/>
              <a:gd name="T9" fmla="*/ 3 h 47"/>
              <a:gd name="T10" fmla="*/ 59 w 231"/>
              <a:gd name="T11" fmla="*/ 2 h 47"/>
              <a:gd name="T12" fmla="*/ 69 w 231"/>
              <a:gd name="T13" fmla="*/ 1 h 47"/>
              <a:gd name="T14" fmla="*/ 80 w 231"/>
              <a:gd name="T15" fmla="*/ 1 h 47"/>
              <a:gd name="T16" fmla="*/ 91 w 231"/>
              <a:gd name="T17" fmla="*/ 1 h 47"/>
              <a:gd name="T18" fmla="*/ 103 w 231"/>
              <a:gd name="T19" fmla="*/ 0 h 47"/>
              <a:gd name="T20" fmla="*/ 115 w 231"/>
              <a:gd name="T21" fmla="*/ 0 h 47"/>
              <a:gd name="T22" fmla="*/ 130 w 231"/>
              <a:gd name="T23" fmla="*/ 0 h 47"/>
              <a:gd name="T24" fmla="*/ 145 w 231"/>
              <a:gd name="T25" fmla="*/ 1 h 47"/>
              <a:gd name="T26" fmla="*/ 159 w 231"/>
              <a:gd name="T27" fmla="*/ 1 h 47"/>
              <a:gd name="T28" fmla="*/ 172 w 231"/>
              <a:gd name="T29" fmla="*/ 2 h 47"/>
              <a:gd name="T30" fmla="*/ 184 w 231"/>
              <a:gd name="T31" fmla="*/ 3 h 47"/>
              <a:gd name="T32" fmla="*/ 194 w 231"/>
              <a:gd name="T33" fmla="*/ 4 h 47"/>
              <a:gd name="T34" fmla="*/ 201 w 231"/>
              <a:gd name="T35" fmla="*/ 5 h 47"/>
              <a:gd name="T36" fmla="*/ 208 w 231"/>
              <a:gd name="T37" fmla="*/ 6 h 47"/>
              <a:gd name="T38" fmla="*/ 214 w 231"/>
              <a:gd name="T39" fmla="*/ 8 h 47"/>
              <a:gd name="T40" fmla="*/ 220 w 231"/>
              <a:gd name="T41" fmla="*/ 9 h 47"/>
              <a:gd name="T42" fmla="*/ 224 w 231"/>
              <a:gd name="T43" fmla="*/ 10 h 47"/>
              <a:gd name="T44" fmla="*/ 228 w 231"/>
              <a:gd name="T45" fmla="*/ 12 h 47"/>
              <a:gd name="T46" fmla="*/ 230 w 231"/>
              <a:gd name="T47" fmla="*/ 15 h 47"/>
              <a:gd name="T48" fmla="*/ 230 w 231"/>
              <a:gd name="T49" fmla="*/ 31 h 47"/>
              <a:gd name="T50" fmla="*/ 224 w 231"/>
              <a:gd name="T51" fmla="*/ 35 h 47"/>
              <a:gd name="T52" fmla="*/ 217 w 231"/>
              <a:gd name="T53" fmla="*/ 38 h 47"/>
              <a:gd name="T54" fmla="*/ 213 w 231"/>
              <a:gd name="T55" fmla="*/ 39 h 47"/>
              <a:gd name="T56" fmla="*/ 209 w 231"/>
              <a:gd name="T57" fmla="*/ 40 h 47"/>
              <a:gd name="T58" fmla="*/ 205 w 231"/>
              <a:gd name="T59" fmla="*/ 41 h 47"/>
              <a:gd name="T60" fmla="*/ 201 w 231"/>
              <a:gd name="T61" fmla="*/ 42 h 47"/>
              <a:gd name="T62" fmla="*/ 196 w 231"/>
              <a:gd name="T63" fmla="*/ 42 h 47"/>
              <a:gd name="T64" fmla="*/ 190 w 231"/>
              <a:gd name="T65" fmla="*/ 43 h 47"/>
              <a:gd name="T66" fmla="*/ 183 w 231"/>
              <a:gd name="T67" fmla="*/ 44 h 47"/>
              <a:gd name="T68" fmla="*/ 175 w 231"/>
              <a:gd name="T69" fmla="*/ 44 h 47"/>
              <a:gd name="T70" fmla="*/ 166 w 231"/>
              <a:gd name="T71" fmla="*/ 45 h 47"/>
              <a:gd name="T72" fmla="*/ 158 w 231"/>
              <a:gd name="T73" fmla="*/ 46 h 47"/>
              <a:gd name="T74" fmla="*/ 148 w 231"/>
              <a:gd name="T75" fmla="*/ 46 h 47"/>
              <a:gd name="T76" fmla="*/ 142 w 231"/>
              <a:gd name="T77" fmla="*/ 46 h 47"/>
              <a:gd name="T78" fmla="*/ 136 w 231"/>
              <a:gd name="T79" fmla="*/ 47 h 47"/>
              <a:gd name="T80" fmla="*/ 130 w 231"/>
              <a:gd name="T81" fmla="*/ 47 h 47"/>
              <a:gd name="T82" fmla="*/ 124 w 231"/>
              <a:gd name="T83" fmla="*/ 47 h 47"/>
              <a:gd name="T84" fmla="*/ 117 w 231"/>
              <a:gd name="T85" fmla="*/ 47 h 47"/>
              <a:gd name="T86" fmla="*/ 111 w 231"/>
              <a:gd name="T87" fmla="*/ 47 h 47"/>
              <a:gd name="T88" fmla="*/ 105 w 231"/>
              <a:gd name="T89" fmla="*/ 47 h 47"/>
              <a:gd name="T90" fmla="*/ 98 w 231"/>
              <a:gd name="T91" fmla="*/ 47 h 47"/>
              <a:gd name="T92" fmla="*/ 92 w 231"/>
              <a:gd name="T93" fmla="*/ 46 h 47"/>
              <a:gd name="T94" fmla="*/ 86 w 231"/>
              <a:gd name="T95" fmla="*/ 46 h 47"/>
              <a:gd name="T96" fmla="*/ 77 w 231"/>
              <a:gd name="T97" fmla="*/ 46 h 47"/>
              <a:gd name="T98" fmla="*/ 63 w 231"/>
              <a:gd name="T99" fmla="*/ 45 h 47"/>
              <a:gd name="T100" fmla="*/ 51 w 231"/>
              <a:gd name="T101" fmla="*/ 44 h 47"/>
              <a:gd name="T102" fmla="*/ 39 w 231"/>
              <a:gd name="T103" fmla="*/ 43 h 47"/>
              <a:gd name="T104" fmla="*/ 29 w 231"/>
              <a:gd name="T105" fmla="*/ 42 h 47"/>
              <a:gd name="T106" fmla="*/ 20 w 231"/>
              <a:gd name="T107" fmla="*/ 40 h 47"/>
              <a:gd name="T108" fmla="*/ 14 w 231"/>
              <a:gd name="T109" fmla="*/ 38 h 47"/>
              <a:gd name="T110" fmla="*/ 9 w 231"/>
              <a:gd name="T111" fmla="*/ 36 h 47"/>
              <a:gd name="T112" fmla="*/ 5 w 231"/>
              <a:gd name="T113" fmla="*/ 34 h 47"/>
              <a:gd name="T114" fmla="*/ 3 w 231"/>
              <a:gd name="T115" fmla="*/ 33 h 47"/>
              <a:gd name="T116" fmla="*/ 1 w 231"/>
              <a:gd name="T117" fmla="*/ 31 h 47"/>
              <a:gd name="T118" fmla="*/ 1 w 231"/>
              <a:gd name="T119" fmla="*/ 14 h 47"/>
              <a:gd name="T120" fmla="*/ 4 w 231"/>
              <a:gd name="T121" fmla="*/ 11 h 47"/>
              <a:gd name="T122" fmla="*/ 11 w 231"/>
              <a:gd name="T123" fmla="*/ 9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31" h="47">
                <a:moveTo>
                  <a:pt x="14" y="8"/>
                </a:moveTo>
                <a:lnTo>
                  <a:pt x="16" y="8"/>
                </a:lnTo>
                <a:lnTo>
                  <a:pt x="18" y="7"/>
                </a:lnTo>
                <a:lnTo>
                  <a:pt x="20" y="7"/>
                </a:lnTo>
                <a:lnTo>
                  <a:pt x="23" y="6"/>
                </a:lnTo>
                <a:lnTo>
                  <a:pt x="25" y="6"/>
                </a:lnTo>
                <a:lnTo>
                  <a:pt x="27" y="5"/>
                </a:lnTo>
                <a:lnTo>
                  <a:pt x="30" y="5"/>
                </a:lnTo>
                <a:lnTo>
                  <a:pt x="32" y="5"/>
                </a:lnTo>
                <a:lnTo>
                  <a:pt x="35" y="4"/>
                </a:lnTo>
                <a:lnTo>
                  <a:pt x="38" y="4"/>
                </a:lnTo>
                <a:lnTo>
                  <a:pt x="41" y="4"/>
                </a:lnTo>
                <a:lnTo>
                  <a:pt x="44" y="3"/>
                </a:lnTo>
                <a:lnTo>
                  <a:pt x="47" y="3"/>
                </a:lnTo>
                <a:lnTo>
                  <a:pt x="50" y="3"/>
                </a:lnTo>
                <a:lnTo>
                  <a:pt x="53" y="3"/>
                </a:lnTo>
                <a:lnTo>
                  <a:pt x="56" y="2"/>
                </a:lnTo>
                <a:lnTo>
                  <a:pt x="59" y="2"/>
                </a:lnTo>
                <a:lnTo>
                  <a:pt x="63" y="2"/>
                </a:lnTo>
                <a:lnTo>
                  <a:pt x="66" y="2"/>
                </a:lnTo>
                <a:lnTo>
                  <a:pt x="69" y="1"/>
                </a:lnTo>
                <a:lnTo>
                  <a:pt x="73" y="1"/>
                </a:lnTo>
                <a:lnTo>
                  <a:pt x="77" y="1"/>
                </a:lnTo>
                <a:lnTo>
                  <a:pt x="80" y="1"/>
                </a:lnTo>
                <a:lnTo>
                  <a:pt x="84" y="1"/>
                </a:lnTo>
                <a:lnTo>
                  <a:pt x="88" y="1"/>
                </a:lnTo>
                <a:lnTo>
                  <a:pt x="91" y="1"/>
                </a:lnTo>
                <a:lnTo>
                  <a:pt x="95" y="0"/>
                </a:lnTo>
                <a:lnTo>
                  <a:pt x="99" y="0"/>
                </a:lnTo>
                <a:lnTo>
                  <a:pt x="103" y="0"/>
                </a:lnTo>
                <a:lnTo>
                  <a:pt x="107" y="0"/>
                </a:lnTo>
                <a:lnTo>
                  <a:pt x="111" y="0"/>
                </a:lnTo>
                <a:lnTo>
                  <a:pt x="115" y="0"/>
                </a:lnTo>
                <a:lnTo>
                  <a:pt x="120" y="0"/>
                </a:lnTo>
                <a:lnTo>
                  <a:pt x="125" y="0"/>
                </a:lnTo>
                <a:lnTo>
                  <a:pt x="130" y="0"/>
                </a:lnTo>
                <a:lnTo>
                  <a:pt x="135" y="0"/>
                </a:lnTo>
                <a:lnTo>
                  <a:pt x="140" y="1"/>
                </a:lnTo>
                <a:lnTo>
                  <a:pt x="145" y="1"/>
                </a:lnTo>
                <a:lnTo>
                  <a:pt x="150" y="1"/>
                </a:lnTo>
                <a:lnTo>
                  <a:pt x="154" y="1"/>
                </a:lnTo>
                <a:lnTo>
                  <a:pt x="159" y="1"/>
                </a:lnTo>
                <a:lnTo>
                  <a:pt x="163" y="2"/>
                </a:lnTo>
                <a:lnTo>
                  <a:pt x="168" y="2"/>
                </a:lnTo>
                <a:lnTo>
                  <a:pt x="172" y="2"/>
                </a:lnTo>
                <a:lnTo>
                  <a:pt x="176" y="2"/>
                </a:lnTo>
                <a:lnTo>
                  <a:pt x="180" y="3"/>
                </a:lnTo>
                <a:lnTo>
                  <a:pt x="184" y="3"/>
                </a:lnTo>
                <a:lnTo>
                  <a:pt x="188" y="4"/>
                </a:lnTo>
                <a:lnTo>
                  <a:pt x="191" y="4"/>
                </a:lnTo>
                <a:lnTo>
                  <a:pt x="194" y="4"/>
                </a:lnTo>
                <a:lnTo>
                  <a:pt x="196" y="5"/>
                </a:lnTo>
                <a:lnTo>
                  <a:pt x="199" y="5"/>
                </a:lnTo>
                <a:lnTo>
                  <a:pt x="201" y="5"/>
                </a:lnTo>
                <a:lnTo>
                  <a:pt x="204" y="6"/>
                </a:lnTo>
                <a:lnTo>
                  <a:pt x="206" y="6"/>
                </a:lnTo>
                <a:lnTo>
                  <a:pt x="208" y="6"/>
                </a:lnTo>
                <a:lnTo>
                  <a:pt x="210" y="7"/>
                </a:lnTo>
                <a:lnTo>
                  <a:pt x="212" y="7"/>
                </a:lnTo>
                <a:lnTo>
                  <a:pt x="214" y="8"/>
                </a:lnTo>
                <a:lnTo>
                  <a:pt x="216" y="8"/>
                </a:lnTo>
                <a:lnTo>
                  <a:pt x="218" y="8"/>
                </a:lnTo>
                <a:lnTo>
                  <a:pt x="220" y="9"/>
                </a:lnTo>
                <a:lnTo>
                  <a:pt x="221" y="9"/>
                </a:lnTo>
                <a:lnTo>
                  <a:pt x="223" y="10"/>
                </a:lnTo>
                <a:lnTo>
                  <a:pt x="224" y="10"/>
                </a:lnTo>
                <a:lnTo>
                  <a:pt x="225" y="11"/>
                </a:lnTo>
                <a:lnTo>
                  <a:pt x="227" y="12"/>
                </a:lnTo>
                <a:lnTo>
                  <a:pt x="228" y="12"/>
                </a:lnTo>
                <a:lnTo>
                  <a:pt x="228" y="13"/>
                </a:lnTo>
                <a:lnTo>
                  <a:pt x="229" y="14"/>
                </a:lnTo>
                <a:lnTo>
                  <a:pt x="230" y="15"/>
                </a:lnTo>
                <a:lnTo>
                  <a:pt x="231" y="16"/>
                </a:lnTo>
                <a:lnTo>
                  <a:pt x="231" y="30"/>
                </a:lnTo>
                <a:lnTo>
                  <a:pt x="230" y="31"/>
                </a:lnTo>
                <a:lnTo>
                  <a:pt x="229" y="32"/>
                </a:lnTo>
                <a:lnTo>
                  <a:pt x="227" y="33"/>
                </a:lnTo>
                <a:lnTo>
                  <a:pt x="224" y="35"/>
                </a:lnTo>
                <a:lnTo>
                  <a:pt x="222" y="36"/>
                </a:lnTo>
                <a:lnTo>
                  <a:pt x="220" y="37"/>
                </a:lnTo>
                <a:lnTo>
                  <a:pt x="217" y="38"/>
                </a:lnTo>
                <a:lnTo>
                  <a:pt x="215" y="38"/>
                </a:lnTo>
                <a:lnTo>
                  <a:pt x="214" y="39"/>
                </a:lnTo>
                <a:lnTo>
                  <a:pt x="213" y="39"/>
                </a:lnTo>
                <a:lnTo>
                  <a:pt x="212" y="39"/>
                </a:lnTo>
                <a:lnTo>
                  <a:pt x="210" y="40"/>
                </a:lnTo>
                <a:lnTo>
                  <a:pt x="209" y="40"/>
                </a:lnTo>
                <a:lnTo>
                  <a:pt x="208" y="40"/>
                </a:lnTo>
                <a:lnTo>
                  <a:pt x="206" y="41"/>
                </a:lnTo>
                <a:lnTo>
                  <a:pt x="205" y="41"/>
                </a:lnTo>
                <a:lnTo>
                  <a:pt x="204" y="41"/>
                </a:lnTo>
                <a:lnTo>
                  <a:pt x="202" y="41"/>
                </a:lnTo>
                <a:lnTo>
                  <a:pt x="201" y="42"/>
                </a:lnTo>
                <a:lnTo>
                  <a:pt x="199" y="42"/>
                </a:lnTo>
                <a:lnTo>
                  <a:pt x="198" y="42"/>
                </a:lnTo>
                <a:lnTo>
                  <a:pt x="196" y="42"/>
                </a:lnTo>
                <a:lnTo>
                  <a:pt x="195" y="42"/>
                </a:lnTo>
                <a:lnTo>
                  <a:pt x="193" y="43"/>
                </a:lnTo>
                <a:lnTo>
                  <a:pt x="190" y="43"/>
                </a:lnTo>
                <a:lnTo>
                  <a:pt x="188" y="43"/>
                </a:lnTo>
                <a:lnTo>
                  <a:pt x="185" y="44"/>
                </a:lnTo>
                <a:lnTo>
                  <a:pt x="183" y="44"/>
                </a:lnTo>
                <a:lnTo>
                  <a:pt x="180" y="44"/>
                </a:lnTo>
                <a:lnTo>
                  <a:pt x="178" y="44"/>
                </a:lnTo>
                <a:lnTo>
                  <a:pt x="175" y="44"/>
                </a:lnTo>
                <a:lnTo>
                  <a:pt x="172" y="45"/>
                </a:lnTo>
                <a:lnTo>
                  <a:pt x="169" y="45"/>
                </a:lnTo>
                <a:lnTo>
                  <a:pt x="166" y="45"/>
                </a:lnTo>
                <a:lnTo>
                  <a:pt x="163" y="45"/>
                </a:lnTo>
                <a:lnTo>
                  <a:pt x="160" y="45"/>
                </a:lnTo>
                <a:lnTo>
                  <a:pt x="158" y="46"/>
                </a:lnTo>
                <a:lnTo>
                  <a:pt x="154" y="46"/>
                </a:lnTo>
                <a:lnTo>
                  <a:pt x="151" y="46"/>
                </a:lnTo>
                <a:lnTo>
                  <a:pt x="148" y="46"/>
                </a:lnTo>
                <a:lnTo>
                  <a:pt x="146" y="46"/>
                </a:lnTo>
                <a:lnTo>
                  <a:pt x="144" y="46"/>
                </a:lnTo>
                <a:lnTo>
                  <a:pt x="142" y="46"/>
                </a:lnTo>
                <a:lnTo>
                  <a:pt x="140" y="46"/>
                </a:lnTo>
                <a:lnTo>
                  <a:pt x="138" y="46"/>
                </a:lnTo>
                <a:lnTo>
                  <a:pt x="136" y="47"/>
                </a:lnTo>
                <a:lnTo>
                  <a:pt x="134" y="47"/>
                </a:lnTo>
                <a:lnTo>
                  <a:pt x="132" y="47"/>
                </a:lnTo>
                <a:lnTo>
                  <a:pt x="130" y="47"/>
                </a:lnTo>
                <a:lnTo>
                  <a:pt x="128" y="47"/>
                </a:lnTo>
                <a:lnTo>
                  <a:pt x="126" y="47"/>
                </a:lnTo>
                <a:lnTo>
                  <a:pt x="124" y="47"/>
                </a:lnTo>
                <a:lnTo>
                  <a:pt x="121" y="47"/>
                </a:lnTo>
                <a:lnTo>
                  <a:pt x="119" y="47"/>
                </a:lnTo>
                <a:lnTo>
                  <a:pt x="117" y="47"/>
                </a:lnTo>
                <a:lnTo>
                  <a:pt x="115" y="47"/>
                </a:lnTo>
                <a:lnTo>
                  <a:pt x="113" y="47"/>
                </a:lnTo>
                <a:lnTo>
                  <a:pt x="111" y="47"/>
                </a:lnTo>
                <a:lnTo>
                  <a:pt x="109" y="47"/>
                </a:lnTo>
                <a:lnTo>
                  <a:pt x="107" y="47"/>
                </a:lnTo>
                <a:lnTo>
                  <a:pt x="105" y="47"/>
                </a:lnTo>
                <a:lnTo>
                  <a:pt x="102" y="47"/>
                </a:lnTo>
                <a:lnTo>
                  <a:pt x="100" y="47"/>
                </a:lnTo>
                <a:lnTo>
                  <a:pt x="98" y="47"/>
                </a:lnTo>
                <a:lnTo>
                  <a:pt x="96" y="47"/>
                </a:lnTo>
                <a:lnTo>
                  <a:pt x="94" y="47"/>
                </a:lnTo>
                <a:lnTo>
                  <a:pt x="92" y="46"/>
                </a:lnTo>
                <a:lnTo>
                  <a:pt x="90" y="46"/>
                </a:lnTo>
                <a:lnTo>
                  <a:pt x="88" y="46"/>
                </a:lnTo>
                <a:lnTo>
                  <a:pt x="86" y="46"/>
                </a:lnTo>
                <a:lnTo>
                  <a:pt x="84" y="46"/>
                </a:lnTo>
                <a:lnTo>
                  <a:pt x="82" y="46"/>
                </a:lnTo>
                <a:lnTo>
                  <a:pt x="77" y="46"/>
                </a:lnTo>
                <a:lnTo>
                  <a:pt x="73" y="46"/>
                </a:lnTo>
                <a:lnTo>
                  <a:pt x="68" y="45"/>
                </a:lnTo>
                <a:lnTo>
                  <a:pt x="63" y="45"/>
                </a:lnTo>
                <a:lnTo>
                  <a:pt x="59" y="45"/>
                </a:lnTo>
                <a:lnTo>
                  <a:pt x="55" y="44"/>
                </a:lnTo>
                <a:lnTo>
                  <a:pt x="51" y="44"/>
                </a:lnTo>
                <a:lnTo>
                  <a:pt x="47" y="44"/>
                </a:lnTo>
                <a:lnTo>
                  <a:pt x="43" y="43"/>
                </a:lnTo>
                <a:lnTo>
                  <a:pt x="39" y="43"/>
                </a:lnTo>
                <a:lnTo>
                  <a:pt x="36" y="42"/>
                </a:lnTo>
                <a:lnTo>
                  <a:pt x="33" y="42"/>
                </a:lnTo>
                <a:lnTo>
                  <a:pt x="29" y="42"/>
                </a:lnTo>
                <a:lnTo>
                  <a:pt x="26" y="41"/>
                </a:lnTo>
                <a:lnTo>
                  <a:pt x="23" y="40"/>
                </a:lnTo>
                <a:lnTo>
                  <a:pt x="20" y="40"/>
                </a:lnTo>
                <a:lnTo>
                  <a:pt x="18" y="39"/>
                </a:lnTo>
                <a:lnTo>
                  <a:pt x="16" y="39"/>
                </a:lnTo>
                <a:lnTo>
                  <a:pt x="14" y="38"/>
                </a:lnTo>
                <a:lnTo>
                  <a:pt x="12" y="38"/>
                </a:lnTo>
                <a:lnTo>
                  <a:pt x="11" y="37"/>
                </a:lnTo>
                <a:lnTo>
                  <a:pt x="9" y="36"/>
                </a:lnTo>
                <a:lnTo>
                  <a:pt x="8" y="36"/>
                </a:lnTo>
                <a:lnTo>
                  <a:pt x="7" y="35"/>
                </a:lnTo>
                <a:lnTo>
                  <a:pt x="5" y="34"/>
                </a:lnTo>
                <a:lnTo>
                  <a:pt x="4" y="34"/>
                </a:lnTo>
                <a:lnTo>
                  <a:pt x="3" y="33"/>
                </a:lnTo>
                <a:lnTo>
                  <a:pt x="3" y="33"/>
                </a:lnTo>
                <a:lnTo>
                  <a:pt x="2" y="32"/>
                </a:lnTo>
                <a:lnTo>
                  <a:pt x="1" y="31"/>
                </a:lnTo>
                <a:lnTo>
                  <a:pt x="1" y="31"/>
                </a:lnTo>
                <a:lnTo>
                  <a:pt x="0" y="30"/>
                </a:lnTo>
                <a:lnTo>
                  <a:pt x="0" y="16"/>
                </a:lnTo>
                <a:lnTo>
                  <a:pt x="1" y="14"/>
                </a:lnTo>
                <a:lnTo>
                  <a:pt x="2" y="13"/>
                </a:lnTo>
                <a:lnTo>
                  <a:pt x="3" y="12"/>
                </a:lnTo>
                <a:lnTo>
                  <a:pt x="4" y="11"/>
                </a:lnTo>
                <a:lnTo>
                  <a:pt x="6" y="10"/>
                </a:lnTo>
                <a:lnTo>
                  <a:pt x="8" y="10"/>
                </a:lnTo>
                <a:lnTo>
                  <a:pt x="11" y="9"/>
                </a:lnTo>
                <a:lnTo>
                  <a:pt x="14" y="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524" name="Freeform 1302"/>
          <p:cNvSpPr>
            <a:spLocks/>
          </p:cNvSpPr>
          <p:nvPr/>
        </p:nvSpPr>
        <p:spPr bwMode="auto">
          <a:xfrm>
            <a:off x="5468973" y="5532037"/>
            <a:ext cx="311224" cy="38400"/>
          </a:xfrm>
          <a:custGeom>
            <a:avLst/>
            <a:gdLst>
              <a:gd name="T0" fmla="*/ 211 w 222"/>
              <a:gd name="T1" fmla="*/ 19 h 27"/>
              <a:gd name="T2" fmla="*/ 200 w 222"/>
              <a:gd name="T3" fmla="*/ 21 h 27"/>
              <a:gd name="T4" fmla="*/ 187 w 222"/>
              <a:gd name="T5" fmla="*/ 23 h 27"/>
              <a:gd name="T6" fmla="*/ 172 w 222"/>
              <a:gd name="T7" fmla="*/ 25 h 27"/>
              <a:gd name="T8" fmla="*/ 154 w 222"/>
              <a:gd name="T9" fmla="*/ 26 h 27"/>
              <a:gd name="T10" fmla="*/ 140 w 222"/>
              <a:gd name="T11" fmla="*/ 26 h 27"/>
              <a:gd name="T12" fmla="*/ 134 w 222"/>
              <a:gd name="T13" fmla="*/ 27 h 27"/>
              <a:gd name="T14" fmla="*/ 129 w 222"/>
              <a:gd name="T15" fmla="*/ 27 h 27"/>
              <a:gd name="T16" fmla="*/ 123 w 222"/>
              <a:gd name="T17" fmla="*/ 27 h 27"/>
              <a:gd name="T18" fmla="*/ 117 w 222"/>
              <a:gd name="T19" fmla="*/ 27 h 27"/>
              <a:gd name="T20" fmla="*/ 111 w 222"/>
              <a:gd name="T21" fmla="*/ 27 h 27"/>
              <a:gd name="T22" fmla="*/ 103 w 222"/>
              <a:gd name="T23" fmla="*/ 27 h 27"/>
              <a:gd name="T24" fmla="*/ 95 w 222"/>
              <a:gd name="T25" fmla="*/ 27 h 27"/>
              <a:gd name="T26" fmla="*/ 86 w 222"/>
              <a:gd name="T27" fmla="*/ 26 h 27"/>
              <a:gd name="T28" fmla="*/ 79 w 222"/>
              <a:gd name="T29" fmla="*/ 26 h 27"/>
              <a:gd name="T30" fmla="*/ 71 w 222"/>
              <a:gd name="T31" fmla="*/ 26 h 27"/>
              <a:gd name="T32" fmla="*/ 62 w 222"/>
              <a:gd name="T33" fmla="*/ 25 h 27"/>
              <a:gd name="T34" fmla="*/ 52 w 222"/>
              <a:gd name="T35" fmla="*/ 25 h 27"/>
              <a:gd name="T36" fmla="*/ 43 w 222"/>
              <a:gd name="T37" fmla="*/ 24 h 27"/>
              <a:gd name="T38" fmla="*/ 35 w 222"/>
              <a:gd name="T39" fmla="*/ 23 h 27"/>
              <a:gd name="T40" fmla="*/ 28 w 222"/>
              <a:gd name="T41" fmla="*/ 22 h 27"/>
              <a:gd name="T42" fmla="*/ 22 w 222"/>
              <a:gd name="T43" fmla="*/ 21 h 27"/>
              <a:gd name="T44" fmla="*/ 18 w 222"/>
              <a:gd name="T45" fmla="*/ 21 h 27"/>
              <a:gd name="T46" fmla="*/ 14 w 222"/>
              <a:gd name="T47" fmla="*/ 20 h 27"/>
              <a:gd name="T48" fmla="*/ 8 w 222"/>
              <a:gd name="T49" fmla="*/ 18 h 27"/>
              <a:gd name="T50" fmla="*/ 2 w 222"/>
              <a:gd name="T51" fmla="*/ 16 h 27"/>
              <a:gd name="T52" fmla="*/ 0 w 222"/>
              <a:gd name="T53" fmla="*/ 13 h 27"/>
              <a:gd name="T54" fmla="*/ 2 w 222"/>
              <a:gd name="T55" fmla="*/ 11 h 27"/>
              <a:gd name="T56" fmla="*/ 6 w 222"/>
              <a:gd name="T57" fmla="*/ 9 h 27"/>
              <a:gd name="T58" fmla="*/ 12 w 222"/>
              <a:gd name="T59" fmla="*/ 7 h 27"/>
              <a:gd name="T60" fmla="*/ 21 w 222"/>
              <a:gd name="T61" fmla="*/ 6 h 27"/>
              <a:gd name="T62" fmla="*/ 32 w 222"/>
              <a:gd name="T63" fmla="*/ 4 h 27"/>
              <a:gd name="T64" fmla="*/ 44 w 222"/>
              <a:gd name="T65" fmla="*/ 3 h 27"/>
              <a:gd name="T66" fmla="*/ 56 w 222"/>
              <a:gd name="T67" fmla="*/ 2 h 27"/>
              <a:gd name="T68" fmla="*/ 70 w 222"/>
              <a:gd name="T69" fmla="*/ 1 h 27"/>
              <a:gd name="T70" fmla="*/ 85 w 222"/>
              <a:gd name="T71" fmla="*/ 0 h 27"/>
              <a:gd name="T72" fmla="*/ 100 w 222"/>
              <a:gd name="T73" fmla="*/ 0 h 27"/>
              <a:gd name="T74" fmla="*/ 116 w 222"/>
              <a:gd name="T75" fmla="*/ 0 h 27"/>
              <a:gd name="T76" fmla="*/ 129 w 222"/>
              <a:gd name="T77" fmla="*/ 0 h 27"/>
              <a:gd name="T78" fmla="*/ 141 w 222"/>
              <a:gd name="T79" fmla="*/ 0 h 27"/>
              <a:gd name="T80" fmla="*/ 153 w 222"/>
              <a:gd name="T81" fmla="*/ 1 h 27"/>
              <a:gd name="T82" fmla="*/ 164 w 222"/>
              <a:gd name="T83" fmla="*/ 1 h 27"/>
              <a:gd name="T84" fmla="*/ 175 w 222"/>
              <a:gd name="T85" fmla="*/ 2 h 27"/>
              <a:gd name="T86" fmla="*/ 184 w 222"/>
              <a:gd name="T87" fmla="*/ 3 h 27"/>
              <a:gd name="T88" fmla="*/ 193 w 222"/>
              <a:gd name="T89" fmla="*/ 4 h 27"/>
              <a:gd name="T90" fmla="*/ 201 w 222"/>
              <a:gd name="T91" fmla="*/ 5 h 27"/>
              <a:gd name="T92" fmla="*/ 208 w 222"/>
              <a:gd name="T93" fmla="*/ 7 h 27"/>
              <a:gd name="T94" fmla="*/ 213 w 222"/>
              <a:gd name="T95" fmla="*/ 8 h 27"/>
              <a:gd name="T96" fmla="*/ 218 w 222"/>
              <a:gd name="T97" fmla="*/ 10 h 27"/>
              <a:gd name="T98" fmla="*/ 221 w 222"/>
              <a:gd name="T99" fmla="*/ 12 h 27"/>
              <a:gd name="T100" fmla="*/ 222 w 222"/>
              <a:gd name="T101" fmla="*/ 13 h 27"/>
              <a:gd name="T102" fmla="*/ 221 w 222"/>
              <a:gd name="T103" fmla="*/ 15 h 27"/>
              <a:gd name="T104" fmla="*/ 219 w 222"/>
              <a:gd name="T105" fmla="*/ 1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22" h="27">
                <a:moveTo>
                  <a:pt x="216" y="18"/>
                </a:moveTo>
                <a:lnTo>
                  <a:pt x="213" y="19"/>
                </a:lnTo>
                <a:lnTo>
                  <a:pt x="211" y="19"/>
                </a:lnTo>
                <a:lnTo>
                  <a:pt x="207" y="20"/>
                </a:lnTo>
                <a:lnTo>
                  <a:pt x="204" y="21"/>
                </a:lnTo>
                <a:lnTo>
                  <a:pt x="200" y="21"/>
                </a:lnTo>
                <a:lnTo>
                  <a:pt x="196" y="22"/>
                </a:lnTo>
                <a:lnTo>
                  <a:pt x="192" y="23"/>
                </a:lnTo>
                <a:lnTo>
                  <a:pt x="187" y="23"/>
                </a:lnTo>
                <a:lnTo>
                  <a:pt x="182" y="24"/>
                </a:lnTo>
                <a:lnTo>
                  <a:pt x="177" y="24"/>
                </a:lnTo>
                <a:lnTo>
                  <a:pt x="172" y="25"/>
                </a:lnTo>
                <a:lnTo>
                  <a:pt x="166" y="25"/>
                </a:lnTo>
                <a:lnTo>
                  <a:pt x="160" y="25"/>
                </a:lnTo>
                <a:lnTo>
                  <a:pt x="154" y="26"/>
                </a:lnTo>
                <a:lnTo>
                  <a:pt x="148" y="26"/>
                </a:lnTo>
                <a:lnTo>
                  <a:pt x="142" y="26"/>
                </a:lnTo>
                <a:lnTo>
                  <a:pt x="140" y="26"/>
                </a:lnTo>
                <a:lnTo>
                  <a:pt x="138" y="26"/>
                </a:lnTo>
                <a:lnTo>
                  <a:pt x="136" y="26"/>
                </a:lnTo>
                <a:lnTo>
                  <a:pt x="134" y="27"/>
                </a:lnTo>
                <a:lnTo>
                  <a:pt x="133" y="27"/>
                </a:lnTo>
                <a:lnTo>
                  <a:pt x="131" y="27"/>
                </a:lnTo>
                <a:lnTo>
                  <a:pt x="129" y="27"/>
                </a:lnTo>
                <a:lnTo>
                  <a:pt x="127" y="27"/>
                </a:lnTo>
                <a:lnTo>
                  <a:pt x="125" y="27"/>
                </a:lnTo>
                <a:lnTo>
                  <a:pt x="123" y="27"/>
                </a:lnTo>
                <a:lnTo>
                  <a:pt x="121" y="27"/>
                </a:lnTo>
                <a:lnTo>
                  <a:pt x="119" y="27"/>
                </a:lnTo>
                <a:lnTo>
                  <a:pt x="117" y="27"/>
                </a:lnTo>
                <a:lnTo>
                  <a:pt x="115" y="27"/>
                </a:lnTo>
                <a:lnTo>
                  <a:pt x="113" y="27"/>
                </a:lnTo>
                <a:lnTo>
                  <a:pt x="111" y="27"/>
                </a:lnTo>
                <a:lnTo>
                  <a:pt x="108" y="27"/>
                </a:lnTo>
                <a:lnTo>
                  <a:pt x="106" y="27"/>
                </a:lnTo>
                <a:lnTo>
                  <a:pt x="103" y="27"/>
                </a:lnTo>
                <a:lnTo>
                  <a:pt x="100" y="27"/>
                </a:lnTo>
                <a:lnTo>
                  <a:pt x="97" y="27"/>
                </a:lnTo>
                <a:lnTo>
                  <a:pt x="95" y="27"/>
                </a:lnTo>
                <a:lnTo>
                  <a:pt x="92" y="27"/>
                </a:lnTo>
                <a:lnTo>
                  <a:pt x="89" y="27"/>
                </a:lnTo>
                <a:lnTo>
                  <a:pt x="86" y="26"/>
                </a:lnTo>
                <a:lnTo>
                  <a:pt x="84" y="26"/>
                </a:lnTo>
                <a:lnTo>
                  <a:pt x="81" y="26"/>
                </a:lnTo>
                <a:lnTo>
                  <a:pt x="79" y="26"/>
                </a:lnTo>
                <a:lnTo>
                  <a:pt x="76" y="26"/>
                </a:lnTo>
                <a:lnTo>
                  <a:pt x="74" y="26"/>
                </a:lnTo>
                <a:lnTo>
                  <a:pt x="71" y="26"/>
                </a:lnTo>
                <a:lnTo>
                  <a:pt x="69" y="26"/>
                </a:lnTo>
                <a:lnTo>
                  <a:pt x="65" y="26"/>
                </a:lnTo>
                <a:lnTo>
                  <a:pt x="62" y="25"/>
                </a:lnTo>
                <a:lnTo>
                  <a:pt x="59" y="25"/>
                </a:lnTo>
                <a:lnTo>
                  <a:pt x="56" y="25"/>
                </a:lnTo>
                <a:lnTo>
                  <a:pt x="52" y="25"/>
                </a:lnTo>
                <a:lnTo>
                  <a:pt x="49" y="25"/>
                </a:lnTo>
                <a:lnTo>
                  <a:pt x="46" y="24"/>
                </a:lnTo>
                <a:lnTo>
                  <a:pt x="43" y="24"/>
                </a:lnTo>
                <a:lnTo>
                  <a:pt x="41" y="24"/>
                </a:lnTo>
                <a:lnTo>
                  <a:pt x="38" y="23"/>
                </a:lnTo>
                <a:lnTo>
                  <a:pt x="35" y="23"/>
                </a:lnTo>
                <a:lnTo>
                  <a:pt x="33" y="23"/>
                </a:lnTo>
                <a:lnTo>
                  <a:pt x="30" y="23"/>
                </a:lnTo>
                <a:lnTo>
                  <a:pt x="28" y="22"/>
                </a:lnTo>
                <a:lnTo>
                  <a:pt x="25" y="22"/>
                </a:lnTo>
                <a:lnTo>
                  <a:pt x="23" y="22"/>
                </a:lnTo>
                <a:lnTo>
                  <a:pt x="22" y="21"/>
                </a:lnTo>
                <a:lnTo>
                  <a:pt x="20" y="21"/>
                </a:lnTo>
                <a:lnTo>
                  <a:pt x="19" y="21"/>
                </a:lnTo>
                <a:lnTo>
                  <a:pt x="18" y="21"/>
                </a:lnTo>
                <a:lnTo>
                  <a:pt x="17" y="20"/>
                </a:lnTo>
                <a:lnTo>
                  <a:pt x="16" y="20"/>
                </a:lnTo>
                <a:lnTo>
                  <a:pt x="14" y="20"/>
                </a:lnTo>
                <a:lnTo>
                  <a:pt x="13" y="20"/>
                </a:lnTo>
                <a:lnTo>
                  <a:pt x="10" y="19"/>
                </a:lnTo>
                <a:lnTo>
                  <a:pt x="8" y="18"/>
                </a:lnTo>
                <a:lnTo>
                  <a:pt x="6" y="18"/>
                </a:lnTo>
                <a:lnTo>
                  <a:pt x="4" y="17"/>
                </a:lnTo>
                <a:lnTo>
                  <a:pt x="2" y="16"/>
                </a:lnTo>
                <a:lnTo>
                  <a:pt x="1" y="15"/>
                </a:lnTo>
                <a:lnTo>
                  <a:pt x="0" y="14"/>
                </a:lnTo>
                <a:lnTo>
                  <a:pt x="0" y="13"/>
                </a:lnTo>
                <a:lnTo>
                  <a:pt x="0" y="13"/>
                </a:lnTo>
                <a:lnTo>
                  <a:pt x="1" y="12"/>
                </a:lnTo>
                <a:lnTo>
                  <a:pt x="2" y="11"/>
                </a:lnTo>
                <a:lnTo>
                  <a:pt x="3" y="10"/>
                </a:lnTo>
                <a:lnTo>
                  <a:pt x="4" y="10"/>
                </a:lnTo>
                <a:lnTo>
                  <a:pt x="6" y="9"/>
                </a:lnTo>
                <a:lnTo>
                  <a:pt x="8" y="9"/>
                </a:lnTo>
                <a:lnTo>
                  <a:pt x="10" y="8"/>
                </a:lnTo>
                <a:lnTo>
                  <a:pt x="12" y="7"/>
                </a:lnTo>
                <a:lnTo>
                  <a:pt x="15" y="7"/>
                </a:lnTo>
                <a:lnTo>
                  <a:pt x="18" y="6"/>
                </a:lnTo>
                <a:lnTo>
                  <a:pt x="21" y="6"/>
                </a:lnTo>
                <a:lnTo>
                  <a:pt x="25" y="5"/>
                </a:lnTo>
                <a:lnTo>
                  <a:pt x="28" y="4"/>
                </a:lnTo>
                <a:lnTo>
                  <a:pt x="32" y="4"/>
                </a:lnTo>
                <a:lnTo>
                  <a:pt x="36" y="3"/>
                </a:lnTo>
                <a:lnTo>
                  <a:pt x="40" y="3"/>
                </a:lnTo>
                <a:lnTo>
                  <a:pt x="44" y="3"/>
                </a:lnTo>
                <a:lnTo>
                  <a:pt x="48" y="2"/>
                </a:lnTo>
                <a:lnTo>
                  <a:pt x="52" y="2"/>
                </a:lnTo>
                <a:lnTo>
                  <a:pt x="56" y="2"/>
                </a:lnTo>
                <a:lnTo>
                  <a:pt x="61" y="1"/>
                </a:lnTo>
                <a:lnTo>
                  <a:pt x="65" y="1"/>
                </a:lnTo>
                <a:lnTo>
                  <a:pt x="70" y="1"/>
                </a:lnTo>
                <a:lnTo>
                  <a:pt x="75" y="1"/>
                </a:lnTo>
                <a:lnTo>
                  <a:pt x="80" y="0"/>
                </a:lnTo>
                <a:lnTo>
                  <a:pt x="85" y="0"/>
                </a:lnTo>
                <a:lnTo>
                  <a:pt x="90" y="0"/>
                </a:lnTo>
                <a:lnTo>
                  <a:pt x="95" y="0"/>
                </a:lnTo>
                <a:lnTo>
                  <a:pt x="100" y="0"/>
                </a:lnTo>
                <a:lnTo>
                  <a:pt x="106" y="0"/>
                </a:lnTo>
                <a:lnTo>
                  <a:pt x="111" y="0"/>
                </a:lnTo>
                <a:lnTo>
                  <a:pt x="116" y="0"/>
                </a:lnTo>
                <a:lnTo>
                  <a:pt x="120" y="0"/>
                </a:lnTo>
                <a:lnTo>
                  <a:pt x="124" y="0"/>
                </a:lnTo>
                <a:lnTo>
                  <a:pt x="129" y="0"/>
                </a:lnTo>
                <a:lnTo>
                  <a:pt x="133" y="0"/>
                </a:lnTo>
                <a:lnTo>
                  <a:pt x="137" y="0"/>
                </a:lnTo>
                <a:lnTo>
                  <a:pt x="141" y="0"/>
                </a:lnTo>
                <a:lnTo>
                  <a:pt x="145" y="1"/>
                </a:lnTo>
                <a:lnTo>
                  <a:pt x="149" y="1"/>
                </a:lnTo>
                <a:lnTo>
                  <a:pt x="153" y="1"/>
                </a:lnTo>
                <a:lnTo>
                  <a:pt x="157" y="1"/>
                </a:lnTo>
                <a:lnTo>
                  <a:pt x="161" y="1"/>
                </a:lnTo>
                <a:lnTo>
                  <a:pt x="164" y="1"/>
                </a:lnTo>
                <a:lnTo>
                  <a:pt x="168" y="2"/>
                </a:lnTo>
                <a:lnTo>
                  <a:pt x="171" y="2"/>
                </a:lnTo>
                <a:lnTo>
                  <a:pt x="175" y="2"/>
                </a:lnTo>
                <a:lnTo>
                  <a:pt x="178" y="3"/>
                </a:lnTo>
                <a:lnTo>
                  <a:pt x="181" y="3"/>
                </a:lnTo>
                <a:lnTo>
                  <a:pt x="184" y="3"/>
                </a:lnTo>
                <a:lnTo>
                  <a:pt x="187" y="4"/>
                </a:lnTo>
                <a:lnTo>
                  <a:pt x="190" y="4"/>
                </a:lnTo>
                <a:lnTo>
                  <a:pt x="193" y="4"/>
                </a:lnTo>
                <a:lnTo>
                  <a:pt x="196" y="5"/>
                </a:lnTo>
                <a:lnTo>
                  <a:pt x="199" y="5"/>
                </a:lnTo>
                <a:lnTo>
                  <a:pt x="201" y="5"/>
                </a:lnTo>
                <a:lnTo>
                  <a:pt x="203" y="6"/>
                </a:lnTo>
                <a:lnTo>
                  <a:pt x="206" y="6"/>
                </a:lnTo>
                <a:lnTo>
                  <a:pt x="208" y="7"/>
                </a:lnTo>
                <a:lnTo>
                  <a:pt x="210" y="7"/>
                </a:lnTo>
                <a:lnTo>
                  <a:pt x="212" y="8"/>
                </a:lnTo>
                <a:lnTo>
                  <a:pt x="213" y="8"/>
                </a:lnTo>
                <a:lnTo>
                  <a:pt x="215" y="9"/>
                </a:lnTo>
                <a:lnTo>
                  <a:pt x="217" y="9"/>
                </a:lnTo>
                <a:lnTo>
                  <a:pt x="218" y="10"/>
                </a:lnTo>
                <a:lnTo>
                  <a:pt x="219" y="10"/>
                </a:lnTo>
                <a:lnTo>
                  <a:pt x="220" y="11"/>
                </a:lnTo>
                <a:lnTo>
                  <a:pt x="221" y="12"/>
                </a:lnTo>
                <a:lnTo>
                  <a:pt x="222" y="12"/>
                </a:lnTo>
                <a:lnTo>
                  <a:pt x="222" y="13"/>
                </a:lnTo>
                <a:lnTo>
                  <a:pt x="222" y="13"/>
                </a:lnTo>
                <a:lnTo>
                  <a:pt x="222" y="14"/>
                </a:lnTo>
                <a:lnTo>
                  <a:pt x="222" y="15"/>
                </a:lnTo>
                <a:lnTo>
                  <a:pt x="221" y="15"/>
                </a:lnTo>
                <a:lnTo>
                  <a:pt x="221" y="16"/>
                </a:lnTo>
                <a:lnTo>
                  <a:pt x="220" y="16"/>
                </a:lnTo>
                <a:lnTo>
                  <a:pt x="219" y="17"/>
                </a:lnTo>
                <a:lnTo>
                  <a:pt x="217" y="17"/>
                </a:lnTo>
                <a:lnTo>
                  <a:pt x="216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525" name="Freeform 1303"/>
          <p:cNvSpPr>
            <a:spLocks/>
          </p:cNvSpPr>
          <p:nvPr/>
        </p:nvSpPr>
        <p:spPr bwMode="auto">
          <a:xfrm>
            <a:off x="5467571" y="5556214"/>
            <a:ext cx="315430" cy="32711"/>
          </a:xfrm>
          <a:custGeom>
            <a:avLst/>
            <a:gdLst>
              <a:gd name="T0" fmla="*/ 222 w 225"/>
              <a:gd name="T1" fmla="*/ 10 h 23"/>
              <a:gd name="T2" fmla="*/ 215 w 225"/>
              <a:gd name="T3" fmla="*/ 14 h 23"/>
              <a:gd name="T4" fmla="*/ 208 w 225"/>
              <a:gd name="T5" fmla="*/ 16 h 23"/>
              <a:gd name="T6" fmla="*/ 199 w 225"/>
              <a:gd name="T7" fmla="*/ 18 h 23"/>
              <a:gd name="T8" fmla="*/ 188 w 225"/>
              <a:gd name="T9" fmla="*/ 19 h 23"/>
              <a:gd name="T10" fmla="*/ 176 w 225"/>
              <a:gd name="T11" fmla="*/ 20 h 23"/>
              <a:gd name="T12" fmla="*/ 163 w 225"/>
              <a:gd name="T13" fmla="*/ 21 h 23"/>
              <a:gd name="T14" fmla="*/ 149 w 225"/>
              <a:gd name="T15" fmla="*/ 22 h 23"/>
              <a:gd name="T16" fmla="*/ 140 w 225"/>
              <a:gd name="T17" fmla="*/ 22 h 23"/>
              <a:gd name="T18" fmla="*/ 134 w 225"/>
              <a:gd name="T19" fmla="*/ 23 h 23"/>
              <a:gd name="T20" fmla="*/ 129 w 225"/>
              <a:gd name="T21" fmla="*/ 23 h 23"/>
              <a:gd name="T22" fmla="*/ 123 w 225"/>
              <a:gd name="T23" fmla="*/ 23 h 23"/>
              <a:gd name="T24" fmla="*/ 117 w 225"/>
              <a:gd name="T25" fmla="*/ 23 h 23"/>
              <a:gd name="T26" fmla="*/ 110 w 225"/>
              <a:gd name="T27" fmla="*/ 23 h 23"/>
              <a:gd name="T28" fmla="*/ 102 w 225"/>
              <a:gd name="T29" fmla="*/ 23 h 23"/>
              <a:gd name="T30" fmla="*/ 93 w 225"/>
              <a:gd name="T31" fmla="*/ 23 h 23"/>
              <a:gd name="T32" fmla="*/ 85 w 225"/>
              <a:gd name="T33" fmla="*/ 22 h 23"/>
              <a:gd name="T34" fmla="*/ 77 w 225"/>
              <a:gd name="T35" fmla="*/ 22 h 23"/>
              <a:gd name="T36" fmla="*/ 70 w 225"/>
              <a:gd name="T37" fmla="*/ 22 h 23"/>
              <a:gd name="T38" fmla="*/ 60 w 225"/>
              <a:gd name="T39" fmla="*/ 21 h 23"/>
              <a:gd name="T40" fmla="*/ 50 w 225"/>
              <a:gd name="T41" fmla="*/ 20 h 23"/>
              <a:gd name="T42" fmla="*/ 42 w 225"/>
              <a:gd name="T43" fmla="*/ 19 h 23"/>
              <a:gd name="T44" fmla="*/ 34 w 225"/>
              <a:gd name="T45" fmla="*/ 18 h 23"/>
              <a:gd name="T46" fmla="*/ 26 w 225"/>
              <a:gd name="T47" fmla="*/ 17 h 23"/>
              <a:gd name="T48" fmla="*/ 21 w 225"/>
              <a:gd name="T49" fmla="*/ 16 h 23"/>
              <a:gd name="T50" fmla="*/ 18 w 225"/>
              <a:gd name="T51" fmla="*/ 16 h 23"/>
              <a:gd name="T52" fmla="*/ 14 w 225"/>
              <a:gd name="T53" fmla="*/ 15 h 23"/>
              <a:gd name="T54" fmla="*/ 6 w 225"/>
              <a:gd name="T55" fmla="*/ 12 h 23"/>
              <a:gd name="T56" fmla="*/ 1 w 225"/>
              <a:gd name="T57" fmla="*/ 9 h 23"/>
              <a:gd name="T58" fmla="*/ 0 w 225"/>
              <a:gd name="T59" fmla="*/ 6 h 23"/>
              <a:gd name="T60" fmla="*/ 0 w 225"/>
              <a:gd name="T61" fmla="*/ 0 h 23"/>
              <a:gd name="T62" fmla="*/ 3 w 225"/>
              <a:gd name="T63" fmla="*/ 3 h 23"/>
              <a:gd name="T64" fmla="*/ 9 w 225"/>
              <a:gd name="T65" fmla="*/ 5 h 23"/>
              <a:gd name="T66" fmla="*/ 14 w 225"/>
              <a:gd name="T67" fmla="*/ 6 h 23"/>
              <a:gd name="T68" fmla="*/ 18 w 225"/>
              <a:gd name="T69" fmla="*/ 7 h 23"/>
              <a:gd name="T70" fmla="*/ 22 w 225"/>
              <a:gd name="T71" fmla="*/ 8 h 23"/>
              <a:gd name="T72" fmla="*/ 28 w 225"/>
              <a:gd name="T73" fmla="*/ 9 h 23"/>
              <a:gd name="T74" fmla="*/ 35 w 225"/>
              <a:gd name="T75" fmla="*/ 10 h 23"/>
              <a:gd name="T76" fmla="*/ 44 w 225"/>
              <a:gd name="T77" fmla="*/ 11 h 23"/>
              <a:gd name="T78" fmla="*/ 53 w 225"/>
              <a:gd name="T79" fmla="*/ 12 h 23"/>
              <a:gd name="T80" fmla="*/ 63 w 225"/>
              <a:gd name="T81" fmla="*/ 13 h 23"/>
              <a:gd name="T82" fmla="*/ 72 w 225"/>
              <a:gd name="T83" fmla="*/ 13 h 23"/>
              <a:gd name="T84" fmla="*/ 80 w 225"/>
              <a:gd name="T85" fmla="*/ 14 h 23"/>
              <a:gd name="T86" fmla="*/ 88 w 225"/>
              <a:gd name="T87" fmla="*/ 14 h 23"/>
              <a:gd name="T88" fmla="*/ 96 w 225"/>
              <a:gd name="T89" fmla="*/ 14 h 23"/>
              <a:gd name="T90" fmla="*/ 104 w 225"/>
              <a:gd name="T91" fmla="*/ 14 h 23"/>
              <a:gd name="T92" fmla="*/ 113 w 225"/>
              <a:gd name="T93" fmla="*/ 14 h 23"/>
              <a:gd name="T94" fmla="*/ 119 w 225"/>
              <a:gd name="T95" fmla="*/ 14 h 23"/>
              <a:gd name="T96" fmla="*/ 125 w 225"/>
              <a:gd name="T97" fmla="*/ 14 h 23"/>
              <a:gd name="T98" fmla="*/ 131 w 225"/>
              <a:gd name="T99" fmla="*/ 14 h 23"/>
              <a:gd name="T100" fmla="*/ 137 w 225"/>
              <a:gd name="T101" fmla="*/ 14 h 23"/>
              <a:gd name="T102" fmla="*/ 142 w 225"/>
              <a:gd name="T103" fmla="*/ 14 h 23"/>
              <a:gd name="T104" fmla="*/ 157 w 225"/>
              <a:gd name="T105" fmla="*/ 13 h 23"/>
              <a:gd name="T106" fmla="*/ 174 w 225"/>
              <a:gd name="T107" fmla="*/ 12 h 23"/>
              <a:gd name="T108" fmla="*/ 190 w 225"/>
              <a:gd name="T109" fmla="*/ 10 h 23"/>
              <a:gd name="T110" fmla="*/ 203 w 225"/>
              <a:gd name="T111" fmla="*/ 8 h 23"/>
              <a:gd name="T112" fmla="*/ 213 w 225"/>
              <a:gd name="T113" fmla="*/ 6 h 23"/>
              <a:gd name="T114" fmla="*/ 219 w 225"/>
              <a:gd name="T115" fmla="*/ 3 h 23"/>
              <a:gd name="T116" fmla="*/ 222 w 225"/>
              <a:gd name="T117" fmla="*/ 2 h 23"/>
              <a:gd name="T118" fmla="*/ 224 w 225"/>
              <a:gd name="T119" fmla="*/ 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25" h="23">
                <a:moveTo>
                  <a:pt x="225" y="8"/>
                </a:moveTo>
                <a:lnTo>
                  <a:pt x="224" y="9"/>
                </a:lnTo>
                <a:lnTo>
                  <a:pt x="222" y="10"/>
                </a:lnTo>
                <a:lnTo>
                  <a:pt x="220" y="11"/>
                </a:lnTo>
                <a:lnTo>
                  <a:pt x="218" y="13"/>
                </a:lnTo>
                <a:lnTo>
                  <a:pt x="215" y="14"/>
                </a:lnTo>
                <a:lnTo>
                  <a:pt x="213" y="14"/>
                </a:lnTo>
                <a:lnTo>
                  <a:pt x="210" y="15"/>
                </a:lnTo>
                <a:lnTo>
                  <a:pt x="208" y="16"/>
                </a:lnTo>
                <a:lnTo>
                  <a:pt x="205" y="16"/>
                </a:lnTo>
                <a:lnTo>
                  <a:pt x="202" y="17"/>
                </a:lnTo>
                <a:lnTo>
                  <a:pt x="199" y="18"/>
                </a:lnTo>
                <a:lnTo>
                  <a:pt x="195" y="18"/>
                </a:lnTo>
                <a:lnTo>
                  <a:pt x="192" y="19"/>
                </a:lnTo>
                <a:lnTo>
                  <a:pt x="188" y="19"/>
                </a:lnTo>
                <a:lnTo>
                  <a:pt x="184" y="20"/>
                </a:lnTo>
                <a:lnTo>
                  <a:pt x="180" y="20"/>
                </a:lnTo>
                <a:lnTo>
                  <a:pt x="176" y="20"/>
                </a:lnTo>
                <a:lnTo>
                  <a:pt x="172" y="21"/>
                </a:lnTo>
                <a:lnTo>
                  <a:pt x="168" y="21"/>
                </a:lnTo>
                <a:lnTo>
                  <a:pt x="163" y="21"/>
                </a:lnTo>
                <a:lnTo>
                  <a:pt x="159" y="22"/>
                </a:lnTo>
                <a:lnTo>
                  <a:pt x="154" y="22"/>
                </a:lnTo>
                <a:lnTo>
                  <a:pt x="149" y="22"/>
                </a:lnTo>
                <a:lnTo>
                  <a:pt x="144" y="22"/>
                </a:lnTo>
                <a:lnTo>
                  <a:pt x="142" y="22"/>
                </a:lnTo>
                <a:lnTo>
                  <a:pt x="140" y="22"/>
                </a:lnTo>
                <a:lnTo>
                  <a:pt x="138" y="23"/>
                </a:lnTo>
                <a:lnTo>
                  <a:pt x="136" y="23"/>
                </a:lnTo>
                <a:lnTo>
                  <a:pt x="134" y="23"/>
                </a:lnTo>
                <a:lnTo>
                  <a:pt x="132" y="23"/>
                </a:lnTo>
                <a:lnTo>
                  <a:pt x="131" y="23"/>
                </a:lnTo>
                <a:lnTo>
                  <a:pt x="129" y="23"/>
                </a:lnTo>
                <a:lnTo>
                  <a:pt x="127" y="23"/>
                </a:lnTo>
                <a:lnTo>
                  <a:pt x="125" y="23"/>
                </a:lnTo>
                <a:lnTo>
                  <a:pt x="123" y="23"/>
                </a:lnTo>
                <a:lnTo>
                  <a:pt x="121" y="23"/>
                </a:lnTo>
                <a:lnTo>
                  <a:pt x="119" y="23"/>
                </a:lnTo>
                <a:lnTo>
                  <a:pt x="117" y="23"/>
                </a:lnTo>
                <a:lnTo>
                  <a:pt x="115" y="23"/>
                </a:lnTo>
                <a:lnTo>
                  <a:pt x="113" y="23"/>
                </a:lnTo>
                <a:lnTo>
                  <a:pt x="110" y="23"/>
                </a:lnTo>
                <a:lnTo>
                  <a:pt x="107" y="23"/>
                </a:lnTo>
                <a:lnTo>
                  <a:pt x="104" y="23"/>
                </a:lnTo>
                <a:lnTo>
                  <a:pt x="102" y="23"/>
                </a:lnTo>
                <a:lnTo>
                  <a:pt x="99" y="23"/>
                </a:lnTo>
                <a:lnTo>
                  <a:pt x="96" y="23"/>
                </a:lnTo>
                <a:lnTo>
                  <a:pt x="93" y="23"/>
                </a:lnTo>
                <a:lnTo>
                  <a:pt x="91" y="23"/>
                </a:lnTo>
                <a:lnTo>
                  <a:pt x="88" y="22"/>
                </a:lnTo>
                <a:lnTo>
                  <a:pt x="85" y="22"/>
                </a:lnTo>
                <a:lnTo>
                  <a:pt x="83" y="22"/>
                </a:lnTo>
                <a:lnTo>
                  <a:pt x="80" y="22"/>
                </a:lnTo>
                <a:lnTo>
                  <a:pt x="77" y="22"/>
                </a:lnTo>
                <a:lnTo>
                  <a:pt x="75" y="22"/>
                </a:lnTo>
                <a:lnTo>
                  <a:pt x="72" y="22"/>
                </a:lnTo>
                <a:lnTo>
                  <a:pt x="70" y="22"/>
                </a:lnTo>
                <a:lnTo>
                  <a:pt x="66" y="21"/>
                </a:lnTo>
                <a:lnTo>
                  <a:pt x="63" y="21"/>
                </a:lnTo>
                <a:lnTo>
                  <a:pt x="60" y="21"/>
                </a:lnTo>
                <a:lnTo>
                  <a:pt x="57" y="21"/>
                </a:lnTo>
                <a:lnTo>
                  <a:pt x="53" y="21"/>
                </a:lnTo>
                <a:lnTo>
                  <a:pt x="50" y="20"/>
                </a:lnTo>
                <a:lnTo>
                  <a:pt x="47" y="20"/>
                </a:lnTo>
                <a:lnTo>
                  <a:pt x="45" y="20"/>
                </a:lnTo>
                <a:lnTo>
                  <a:pt x="42" y="19"/>
                </a:lnTo>
                <a:lnTo>
                  <a:pt x="39" y="19"/>
                </a:lnTo>
                <a:lnTo>
                  <a:pt x="36" y="19"/>
                </a:lnTo>
                <a:lnTo>
                  <a:pt x="34" y="18"/>
                </a:lnTo>
                <a:lnTo>
                  <a:pt x="31" y="18"/>
                </a:lnTo>
                <a:lnTo>
                  <a:pt x="29" y="18"/>
                </a:lnTo>
                <a:lnTo>
                  <a:pt x="26" y="17"/>
                </a:lnTo>
                <a:lnTo>
                  <a:pt x="24" y="17"/>
                </a:lnTo>
                <a:lnTo>
                  <a:pt x="23" y="17"/>
                </a:lnTo>
                <a:lnTo>
                  <a:pt x="21" y="16"/>
                </a:lnTo>
                <a:lnTo>
                  <a:pt x="20" y="16"/>
                </a:lnTo>
                <a:lnTo>
                  <a:pt x="19" y="16"/>
                </a:lnTo>
                <a:lnTo>
                  <a:pt x="18" y="16"/>
                </a:lnTo>
                <a:lnTo>
                  <a:pt x="16" y="15"/>
                </a:lnTo>
                <a:lnTo>
                  <a:pt x="15" y="15"/>
                </a:lnTo>
                <a:lnTo>
                  <a:pt x="14" y="15"/>
                </a:lnTo>
                <a:lnTo>
                  <a:pt x="11" y="14"/>
                </a:lnTo>
                <a:lnTo>
                  <a:pt x="8" y="13"/>
                </a:lnTo>
                <a:lnTo>
                  <a:pt x="6" y="12"/>
                </a:lnTo>
                <a:lnTo>
                  <a:pt x="4" y="11"/>
                </a:lnTo>
                <a:lnTo>
                  <a:pt x="2" y="10"/>
                </a:lnTo>
                <a:lnTo>
                  <a:pt x="1" y="9"/>
                </a:lnTo>
                <a:lnTo>
                  <a:pt x="0" y="8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lnTo>
                  <a:pt x="0" y="1"/>
                </a:lnTo>
                <a:lnTo>
                  <a:pt x="0" y="0"/>
                </a:lnTo>
                <a:lnTo>
                  <a:pt x="1" y="1"/>
                </a:lnTo>
                <a:lnTo>
                  <a:pt x="2" y="2"/>
                </a:lnTo>
                <a:lnTo>
                  <a:pt x="3" y="3"/>
                </a:lnTo>
                <a:lnTo>
                  <a:pt x="5" y="3"/>
                </a:lnTo>
                <a:lnTo>
                  <a:pt x="6" y="4"/>
                </a:lnTo>
                <a:lnTo>
                  <a:pt x="9" y="5"/>
                </a:lnTo>
                <a:lnTo>
                  <a:pt x="11" y="5"/>
                </a:lnTo>
                <a:lnTo>
                  <a:pt x="13" y="6"/>
                </a:lnTo>
                <a:lnTo>
                  <a:pt x="14" y="6"/>
                </a:lnTo>
                <a:lnTo>
                  <a:pt x="15" y="7"/>
                </a:lnTo>
                <a:lnTo>
                  <a:pt x="17" y="7"/>
                </a:lnTo>
                <a:lnTo>
                  <a:pt x="18" y="7"/>
                </a:lnTo>
                <a:lnTo>
                  <a:pt x="19" y="7"/>
                </a:lnTo>
                <a:lnTo>
                  <a:pt x="20" y="8"/>
                </a:lnTo>
                <a:lnTo>
                  <a:pt x="22" y="8"/>
                </a:lnTo>
                <a:lnTo>
                  <a:pt x="23" y="8"/>
                </a:lnTo>
                <a:lnTo>
                  <a:pt x="25" y="9"/>
                </a:lnTo>
                <a:lnTo>
                  <a:pt x="28" y="9"/>
                </a:lnTo>
                <a:lnTo>
                  <a:pt x="30" y="9"/>
                </a:lnTo>
                <a:lnTo>
                  <a:pt x="33" y="10"/>
                </a:lnTo>
                <a:lnTo>
                  <a:pt x="35" y="10"/>
                </a:lnTo>
                <a:lnTo>
                  <a:pt x="38" y="10"/>
                </a:lnTo>
                <a:lnTo>
                  <a:pt x="41" y="11"/>
                </a:lnTo>
                <a:lnTo>
                  <a:pt x="44" y="11"/>
                </a:lnTo>
                <a:lnTo>
                  <a:pt x="47" y="11"/>
                </a:lnTo>
                <a:lnTo>
                  <a:pt x="50" y="12"/>
                </a:lnTo>
                <a:lnTo>
                  <a:pt x="53" y="12"/>
                </a:lnTo>
                <a:lnTo>
                  <a:pt x="56" y="12"/>
                </a:lnTo>
                <a:lnTo>
                  <a:pt x="59" y="12"/>
                </a:lnTo>
                <a:lnTo>
                  <a:pt x="63" y="13"/>
                </a:lnTo>
                <a:lnTo>
                  <a:pt x="66" y="13"/>
                </a:lnTo>
                <a:lnTo>
                  <a:pt x="69" y="13"/>
                </a:lnTo>
                <a:lnTo>
                  <a:pt x="72" y="13"/>
                </a:lnTo>
                <a:lnTo>
                  <a:pt x="74" y="13"/>
                </a:lnTo>
                <a:lnTo>
                  <a:pt x="77" y="13"/>
                </a:lnTo>
                <a:lnTo>
                  <a:pt x="80" y="14"/>
                </a:lnTo>
                <a:lnTo>
                  <a:pt x="82" y="14"/>
                </a:lnTo>
                <a:lnTo>
                  <a:pt x="85" y="14"/>
                </a:lnTo>
                <a:lnTo>
                  <a:pt x="88" y="14"/>
                </a:lnTo>
                <a:lnTo>
                  <a:pt x="90" y="14"/>
                </a:lnTo>
                <a:lnTo>
                  <a:pt x="93" y="14"/>
                </a:lnTo>
                <a:lnTo>
                  <a:pt x="96" y="14"/>
                </a:lnTo>
                <a:lnTo>
                  <a:pt x="99" y="14"/>
                </a:lnTo>
                <a:lnTo>
                  <a:pt x="101" y="14"/>
                </a:lnTo>
                <a:lnTo>
                  <a:pt x="104" y="14"/>
                </a:lnTo>
                <a:lnTo>
                  <a:pt x="107" y="14"/>
                </a:lnTo>
                <a:lnTo>
                  <a:pt x="110" y="14"/>
                </a:lnTo>
                <a:lnTo>
                  <a:pt x="113" y="14"/>
                </a:lnTo>
                <a:lnTo>
                  <a:pt x="115" y="14"/>
                </a:lnTo>
                <a:lnTo>
                  <a:pt x="117" y="14"/>
                </a:lnTo>
                <a:lnTo>
                  <a:pt x="119" y="14"/>
                </a:lnTo>
                <a:lnTo>
                  <a:pt x="121" y="14"/>
                </a:lnTo>
                <a:lnTo>
                  <a:pt x="123" y="14"/>
                </a:lnTo>
                <a:lnTo>
                  <a:pt x="125" y="14"/>
                </a:lnTo>
                <a:lnTo>
                  <a:pt x="127" y="14"/>
                </a:lnTo>
                <a:lnTo>
                  <a:pt x="129" y="14"/>
                </a:lnTo>
                <a:lnTo>
                  <a:pt x="131" y="14"/>
                </a:lnTo>
                <a:lnTo>
                  <a:pt x="133" y="14"/>
                </a:lnTo>
                <a:lnTo>
                  <a:pt x="135" y="14"/>
                </a:lnTo>
                <a:lnTo>
                  <a:pt x="137" y="14"/>
                </a:lnTo>
                <a:lnTo>
                  <a:pt x="138" y="14"/>
                </a:lnTo>
                <a:lnTo>
                  <a:pt x="140" y="14"/>
                </a:lnTo>
                <a:lnTo>
                  <a:pt x="142" y="14"/>
                </a:lnTo>
                <a:lnTo>
                  <a:pt x="144" y="14"/>
                </a:lnTo>
                <a:lnTo>
                  <a:pt x="151" y="13"/>
                </a:lnTo>
                <a:lnTo>
                  <a:pt x="157" y="13"/>
                </a:lnTo>
                <a:lnTo>
                  <a:pt x="163" y="13"/>
                </a:lnTo>
                <a:lnTo>
                  <a:pt x="169" y="12"/>
                </a:lnTo>
                <a:lnTo>
                  <a:pt x="174" y="12"/>
                </a:lnTo>
                <a:lnTo>
                  <a:pt x="180" y="11"/>
                </a:lnTo>
                <a:lnTo>
                  <a:pt x="185" y="11"/>
                </a:lnTo>
                <a:lnTo>
                  <a:pt x="190" y="10"/>
                </a:lnTo>
                <a:lnTo>
                  <a:pt x="194" y="9"/>
                </a:lnTo>
                <a:lnTo>
                  <a:pt x="199" y="9"/>
                </a:lnTo>
                <a:lnTo>
                  <a:pt x="203" y="8"/>
                </a:lnTo>
                <a:lnTo>
                  <a:pt x="206" y="7"/>
                </a:lnTo>
                <a:lnTo>
                  <a:pt x="210" y="6"/>
                </a:lnTo>
                <a:lnTo>
                  <a:pt x="213" y="6"/>
                </a:lnTo>
                <a:lnTo>
                  <a:pt x="215" y="5"/>
                </a:lnTo>
                <a:lnTo>
                  <a:pt x="218" y="4"/>
                </a:lnTo>
                <a:lnTo>
                  <a:pt x="219" y="3"/>
                </a:lnTo>
                <a:lnTo>
                  <a:pt x="220" y="3"/>
                </a:lnTo>
                <a:lnTo>
                  <a:pt x="221" y="2"/>
                </a:lnTo>
                <a:lnTo>
                  <a:pt x="222" y="2"/>
                </a:lnTo>
                <a:lnTo>
                  <a:pt x="223" y="1"/>
                </a:lnTo>
                <a:lnTo>
                  <a:pt x="224" y="1"/>
                </a:lnTo>
                <a:lnTo>
                  <a:pt x="224" y="1"/>
                </a:lnTo>
                <a:lnTo>
                  <a:pt x="225" y="0"/>
                </a:lnTo>
                <a:lnTo>
                  <a:pt x="225" y="8"/>
                </a:lnTo>
                <a:close/>
              </a:path>
            </a:pathLst>
          </a:custGeom>
          <a:solidFill>
            <a:srgbClr val="D8D8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526" name="Freeform 1304"/>
          <p:cNvSpPr>
            <a:spLocks/>
          </p:cNvSpPr>
          <p:nvPr/>
        </p:nvSpPr>
        <p:spPr bwMode="auto">
          <a:xfrm>
            <a:off x="5539068" y="5536303"/>
            <a:ext cx="65890" cy="21333"/>
          </a:xfrm>
          <a:custGeom>
            <a:avLst/>
            <a:gdLst>
              <a:gd name="T0" fmla="*/ 24 w 47"/>
              <a:gd name="T1" fmla="*/ 0 h 15"/>
              <a:gd name="T2" fmla="*/ 47 w 47"/>
              <a:gd name="T3" fmla="*/ 11 h 15"/>
              <a:gd name="T4" fmla="*/ 11 w 47"/>
              <a:gd name="T5" fmla="*/ 15 h 15"/>
              <a:gd name="T6" fmla="*/ 0 w 47"/>
              <a:gd name="T7" fmla="*/ 1 h 15"/>
              <a:gd name="T8" fmla="*/ 24 w 47"/>
              <a:gd name="T9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7" h="15">
                <a:moveTo>
                  <a:pt x="24" y="0"/>
                </a:moveTo>
                <a:lnTo>
                  <a:pt x="47" y="11"/>
                </a:lnTo>
                <a:lnTo>
                  <a:pt x="11" y="15"/>
                </a:lnTo>
                <a:lnTo>
                  <a:pt x="0" y="1"/>
                </a:lnTo>
                <a:lnTo>
                  <a:pt x="2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527" name="Freeform 1305"/>
          <p:cNvSpPr>
            <a:spLocks/>
          </p:cNvSpPr>
          <p:nvPr/>
        </p:nvSpPr>
        <p:spPr bwMode="auto">
          <a:xfrm>
            <a:off x="5543274" y="5537726"/>
            <a:ext cx="53273" cy="17066"/>
          </a:xfrm>
          <a:custGeom>
            <a:avLst/>
            <a:gdLst>
              <a:gd name="T0" fmla="*/ 21 w 38"/>
              <a:gd name="T1" fmla="*/ 0 h 12"/>
              <a:gd name="T2" fmla="*/ 38 w 38"/>
              <a:gd name="T3" fmla="*/ 9 h 12"/>
              <a:gd name="T4" fmla="*/ 10 w 38"/>
              <a:gd name="T5" fmla="*/ 12 h 12"/>
              <a:gd name="T6" fmla="*/ 0 w 38"/>
              <a:gd name="T7" fmla="*/ 2 h 12"/>
              <a:gd name="T8" fmla="*/ 21 w 38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12">
                <a:moveTo>
                  <a:pt x="21" y="0"/>
                </a:moveTo>
                <a:lnTo>
                  <a:pt x="38" y="9"/>
                </a:lnTo>
                <a:lnTo>
                  <a:pt x="10" y="12"/>
                </a:lnTo>
                <a:lnTo>
                  <a:pt x="0" y="2"/>
                </a:lnTo>
                <a:lnTo>
                  <a:pt x="21" y="0"/>
                </a:lnTo>
                <a:close/>
              </a:path>
            </a:pathLst>
          </a:custGeom>
          <a:solidFill>
            <a:srgbClr val="D6F9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528" name="Freeform 1306"/>
          <p:cNvSpPr>
            <a:spLocks/>
          </p:cNvSpPr>
          <p:nvPr/>
        </p:nvSpPr>
        <p:spPr bwMode="auto">
          <a:xfrm>
            <a:off x="5513834" y="5416838"/>
            <a:ext cx="12617" cy="18489"/>
          </a:xfrm>
          <a:custGeom>
            <a:avLst/>
            <a:gdLst>
              <a:gd name="T0" fmla="*/ 2 w 9"/>
              <a:gd name="T1" fmla="*/ 13 h 13"/>
              <a:gd name="T2" fmla="*/ 1 w 9"/>
              <a:gd name="T3" fmla="*/ 12 h 13"/>
              <a:gd name="T4" fmla="*/ 0 w 9"/>
              <a:gd name="T5" fmla="*/ 10 h 13"/>
              <a:gd name="T6" fmla="*/ 1 w 9"/>
              <a:gd name="T7" fmla="*/ 8 h 13"/>
              <a:gd name="T8" fmla="*/ 1 w 9"/>
              <a:gd name="T9" fmla="*/ 5 h 13"/>
              <a:gd name="T10" fmla="*/ 2 w 9"/>
              <a:gd name="T11" fmla="*/ 4 h 13"/>
              <a:gd name="T12" fmla="*/ 3 w 9"/>
              <a:gd name="T13" fmla="*/ 3 h 13"/>
              <a:gd name="T14" fmla="*/ 3 w 9"/>
              <a:gd name="T15" fmla="*/ 2 h 13"/>
              <a:gd name="T16" fmla="*/ 4 w 9"/>
              <a:gd name="T17" fmla="*/ 1 h 13"/>
              <a:gd name="T18" fmla="*/ 5 w 9"/>
              <a:gd name="T19" fmla="*/ 1 h 13"/>
              <a:gd name="T20" fmla="*/ 6 w 9"/>
              <a:gd name="T21" fmla="*/ 0 h 13"/>
              <a:gd name="T22" fmla="*/ 6 w 9"/>
              <a:gd name="T23" fmla="*/ 0 h 13"/>
              <a:gd name="T24" fmla="*/ 7 w 9"/>
              <a:gd name="T25" fmla="*/ 0 h 13"/>
              <a:gd name="T26" fmla="*/ 8 w 9"/>
              <a:gd name="T27" fmla="*/ 1 h 13"/>
              <a:gd name="T28" fmla="*/ 9 w 9"/>
              <a:gd name="T29" fmla="*/ 3 h 13"/>
              <a:gd name="T30" fmla="*/ 8 w 9"/>
              <a:gd name="T31" fmla="*/ 5 h 13"/>
              <a:gd name="T32" fmla="*/ 8 w 9"/>
              <a:gd name="T33" fmla="*/ 8 h 13"/>
              <a:gd name="T34" fmla="*/ 7 w 9"/>
              <a:gd name="T35" fmla="*/ 9 h 13"/>
              <a:gd name="T36" fmla="*/ 6 w 9"/>
              <a:gd name="T37" fmla="*/ 10 h 13"/>
              <a:gd name="T38" fmla="*/ 6 w 9"/>
              <a:gd name="T39" fmla="*/ 11 h 13"/>
              <a:gd name="T40" fmla="*/ 5 w 9"/>
              <a:gd name="T41" fmla="*/ 12 h 13"/>
              <a:gd name="T42" fmla="*/ 4 w 9"/>
              <a:gd name="T43" fmla="*/ 13 h 13"/>
              <a:gd name="T44" fmla="*/ 3 w 9"/>
              <a:gd name="T45" fmla="*/ 13 h 13"/>
              <a:gd name="T46" fmla="*/ 3 w 9"/>
              <a:gd name="T47" fmla="*/ 13 h 13"/>
              <a:gd name="T48" fmla="*/ 2 w 9"/>
              <a:gd name="T49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" h="13">
                <a:moveTo>
                  <a:pt x="2" y="13"/>
                </a:moveTo>
                <a:lnTo>
                  <a:pt x="1" y="12"/>
                </a:lnTo>
                <a:lnTo>
                  <a:pt x="0" y="10"/>
                </a:lnTo>
                <a:lnTo>
                  <a:pt x="1" y="8"/>
                </a:lnTo>
                <a:lnTo>
                  <a:pt x="1" y="5"/>
                </a:lnTo>
                <a:lnTo>
                  <a:pt x="2" y="4"/>
                </a:lnTo>
                <a:lnTo>
                  <a:pt x="3" y="3"/>
                </a:lnTo>
                <a:lnTo>
                  <a:pt x="3" y="2"/>
                </a:lnTo>
                <a:lnTo>
                  <a:pt x="4" y="1"/>
                </a:lnTo>
                <a:lnTo>
                  <a:pt x="5" y="1"/>
                </a:lnTo>
                <a:lnTo>
                  <a:pt x="6" y="0"/>
                </a:lnTo>
                <a:lnTo>
                  <a:pt x="6" y="0"/>
                </a:lnTo>
                <a:lnTo>
                  <a:pt x="7" y="0"/>
                </a:lnTo>
                <a:lnTo>
                  <a:pt x="8" y="1"/>
                </a:lnTo>
                <a:lnTo>
                  <a:pt x="9" y="3"/>
                </a:lnTo>
                <a:lnTo>
                  <a:pt x="8" y="5"/>
                </a:lnTo>
                <a:lnTo>
                  <a:pt x="8" y="8"/>
                </a:lnTo>
                <a:lnTo>
                  <a:pt x="7" y="9"/>
                </a:lnTo>
                <a:lnTo>
                  <a:pt x="6" y="10"/>
                </a:lnTo>
                <a:lnTo>
                  <a:pt x="6" y="11"/>
                </a:lnTo>
                <a:lnTo>
                  <a:pt x="5" y="12"/>
                </a:lnTo>
                <a:lnTo>
                  <a:pt x="4" y="13"/>
                </a:lnTo>
                <a:lnTo>
                  <a:pt x="3" y="13"/>
                </a:lnTo>
                <a:lnTo>
                  <a:pt x="3" y="13"/>
                </a:lnTo>
                <a:lnTo>
                  <a:pt x="2" y="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529" name="Freeform 1307"/>
          <p:cNvSpPr>
            <a:spLocks/>
          </p:cNvSpPr>
          <p:nvPr/>
        </p:nvSpPr>
        <p:spPr bwMode="auto">
          <a:xfrm>
            <a:off x="5522245" y="5459504"/>
            <a:ext cx="35048" cy="31289"/>
          </a:xfrm>
          <a:custGeom>
            <a:avLst/>
            <a:gdLst>
              <a:gd name="T0" fmla="*/ 0 w 25"/>
              <a:gd name="T1" fmla="*/ 21 h 22"/>
              <a:gd name="T2" fmla="*/ 0 w 25"/>
              <a:gd name="T3" fmla="*/ 0 h 22"/>
              <a:gd name="T4" fmla="*/ 25 w 25"/>
              <a:gd name="T5" fmla="*/ 5 h 22"/>
              <a:gd name="T6" fmla="*/ 25 w 25"/>
              <a:gd name="T7" fmla="*/ 22 h 22"/>
              <a:gd name="T8" fmla="*/ 0 w 25"/>
              <a:gd name="T9" fmla="*/ 21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22">
                <a:moveTo>
                  <a:pt x="0" y="21"/>
                </a:moveTo>
                <a:lnTo>
                  <a:pt x="0" y="0"/>
                </a:lnTo>
                <a:lnTo>
                  <a:pt x="25" y="5"/>
                </a:lnTo>
                <a:lnTo>
                  <a:pt x="25" y="22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530" name="Rectangle 1308"/>
          <p:cNvSpPr>
            <a:spLocks noChangeArrowheads="1"/>
          </p:cNvSpPr>
          <p:nvPr/>
        </p:nvSpPr>
        <p:spPr bwMode="auto">
          <a:xfrm>
            <a:off x="5527853" y="5465193"/>
            <a:ext cx="25234" cy="128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531" name="Freeform 1309"/>
          <p:cNvSpPr>
            <a:spLocks/>
          </p:cNvSpPr>
          <p:nvPr/>
        </p:nvSpPr>
        <p:spPr bwMode="auto">
          <a:xfrm>
            <a:off x="5508226" y="5412571"/>
            <a:ext cx="70095" cy="62577"/>
          </a:xfrm>
          <a:custGeom>
            <a:avLst/>
            <a:gdLst>
              <a:gd name="T0" fmla="*/ 8 w 50"/>
              <a:gd name="T1" fmla="*/ 12 h 44"/>
              <a:gd name="T2" fmla="*/ 8 w 50"/>
              <a:gd name="T3" fmla="*/ 12 h 44"/>
              <a:gd name="T4" fmla="*/ 9 w 50"/>
              <a:gd name="T5" fmla="*/ 10 h 44"/>
              <a:gd name="T6" fmla="*/ 11 w 50"/>
              <a:gd name="T7" fmla="*/ 8 h 44"/>
              <a:gd name="T8" fmla="*/ 13 w 50"/>
              <a:gd name="T9" fmla="*/ 6 h 44"/>
              <a:gd name="T10" fmla="*/ 16 w 50"/>
              <a:gd name="T11" fmla="*/ 4 h 44"/>
              <a:gd name="T12" fmla="*/ 19 w 50"/>
              <a:gd name="T13" fmla="*/ 2 h 44"/>
              <a:gd name="T14" fmla="*/ 22 w 50"/>
              <a:gd name="T15" fmla="*/ 1 h 44"/>
              <a:gd name="T16" fmla="*/ 25 w 50"/>
              <a:gd name="T17" fmla="*/ 0 h 44"/>
              <a:gd name="T18" fmla="*/ 28 w 50"/>
              <a:gd name="T19" fmla="*/ 0 h 44"/>
              <a:gd name="T20" fmla="*/ 32 w 50"/>
              <a:gd name="T21" fmla="*/ 0 h 44"/>
              <a:gd name="T22" fmla="*/ 36 w 50"/>
              <a:gd name="T23" fmla="*/ 2 h 44"/>
              <a:gd name="T24" fmla="*/ 40 w 50"/>
              <a:gd name="T25" fmla="*/ 4 h 44"/>
              <a:gd name="T26" fmla="*/ 43 w 50"/>
              <a:gd name="T27" fmla="*/ 6 h 44"/>
              <a:gd name="T28" fmla="*/ 46 w 50"/>
              <a:gd name="T29" fmla="*/ 10 h 44"/>
              <a:gd name="T30" fmla="*/ 48 w 50"/>
              <a:gd name="T31" fmla="*/ 13 h 44"/>
              <a:gd name="T32" fmla="*/ 49 w 50"/>
              <a:gd name="T33" fmla="*/ 17 h 44"/>
              <a:gd name="T34" fmla="*/ 50 w 50"/>
              <a:gd name="T35" fmla="*/ 22 h 44"/>
              <a:gd name="T36" fmla="*/ 49 w 50"/>
              <a:gd name="T37" fmla="*/ 26 h 44"/>
              <a:gd name="T38" fmla="*/ 48 w 50"/>
              <a:gd name="T39" fmla="*/ 30 h 44"/>
              <a:gd name="T40" fmla="*/ 46 w 50"/>
              <a:gd name="T41" fmla="*/ 34 h 44"/>
              <a:gd name="T42" fmla="*/ 44 w 50"/>
              <a:gd name="T43" fmla="*/ 37 h 44"/>
              <a:gd name="T44" fmla="*/ 40 w 50"/>
              <a:gd name="T45" fmla="*/ 40 h 44"/>
              <a:gd name="T46" fmla="*/ 37 w 50"/>
              <a:gd name="T47" fmla="*/ 42 h 44"/>
              <a:gd name="T48" fmla="*/ 33 w 50"/>
              <a:gd name="T49" fmla="*/ 43 h 44"/>
              <a:gd name="T50" fmla="*/ 28 w 50"/>
              <a:gd name="T51" fmla="*/ 44 h 44"/>
              <a:gd name="T52" fmla="*/ 24 w 50"/>
              <a:gd name="T53" fmla="*/ 44 h 44"/>
              <a:gd name="T54" fmla="*/ 21 w 50"/>
              <a:gd name="T55" fmla="*/ 43 h 44"/>
              <a:gd name="T56" fmla="*/ 18 w 50"/>
              <a:gd name="T57" fmla="*/ 42 h 44"/>
              <a:gd name="T58" fmla="*/ 16 w 50"/>
              <a:gd name="T59" fmla="*/ 40 h 44"/>
              <a:gd name="T60" fmla="*/ 13 w 50"/>
              <a:gd name="T61" fmla="*/ 39 h 44"/>
              <a:gd name="T62" fmla="*/ 11 w 50"/>
              <a:gd name="T63" fmla="*/ 37 h 44"/>
              <a:gd name="T64" fmla="*/ 9 w 50"/>
              <a:gd name="T65" fmla="*/ 34 h 44"/>
              <a:gd name="T66" fmla="*/ 8 w 50"/>
              <a:gd name="T67" fmla="*/ 32 h 44"/>
              <a:gd name="T68" fmla="*/ 7 w 50"/>
              <a:gd name="T69" fmla="*/ 30 h 44"/>
              <a:gd name="T70" fmla="*/ 7 w 50"/>
              <a:gd name="T71" fmla="*/ 30 h 44"/>
              <a:gd name="T72" fmla="*/ 5 w 50"/>
              <a:gd name="T73" fmla="*/ 30 h 44"/>
              <a:gd name="T74" fmla="*/ 3 w 50"/>
              <a:gd name="T75" fmla="*/ 28 h 44"/>
              <a:gd name="T76" fmla="*/ 1 w 50"/>
              <a:gd name="T77" fmla="*/ 26 h 44"/>
              <a:gd name="T78" fmla="*/ 0 w 50"/>
              <a:gd name="T79" fmla="*/ 22 h 44"/>
              <a:gd name="T80" fmla="*/ 1 w 50"/>
              <a:gd name="T81" fmla="*/ 18 h 44"/>
              <a:gd name="T82" fmla="*/ 2 w 50"/>
              <a:gd name="T83" fmla="*/ 15 h 44"/>
              <a:gd name="T84" fmla="*/ 4 w 50"/>
              <a:gd name="T85" fmla="*/ 13 h 44"/>
              <a:gd name="T86" fmla="*/ 7 w 50"/>
              <a:gd name="T87" fmla="*/ 12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50" h="44">
                <a:moveTo>
                  <a:pt x="8" y="12"/>
                </a:moveTo>
                <a:lnTo>
                  <a:pt x="8" y="12"/>
                </a:lnTo>
                <a:lnTo>
                  <a:pt x="8" y="12"/>
                </a:lnTo>
                <a:lnTo>
                  <a:pt x="8" y="12"/>
                </a:lnTo>
                <a:lnTo>
                  <a:pt x="8" y="12"/>
                </a:lnTo>
                <a:lnTo>
                  <a:pt x="9" y="10"/>
                </a:lnTo>
                <a:lnTo>
                  <a:pt x="10" y="9"/>
                </a:lnTo>
                <a:lnTo>
                  <a:pt x="11" y="8"/>
                </a:lnTo>
                <a:lnTo>
                  <a:pt x="12" y="7"/>
                </a:lnTo>
                <a:lnTo>
                  <a:pt x="13" y="6"/>
                </a:lnTo>
                <a:lnTo>
                  <a:pt x="14" y="5"/>
                </a:lnTo>
                <a:lnTo>
                  <a:pt x="16" y="4"/>
                </a:lnTo>
                <a:lnTo>
                  <a:pt x="17" y="3"/>
                </a:lnTo>
                <a:lnTo>
                  <a:pt x="19" y="2"/>
                </a:lnTo>
                <a:lnTo>
                  <a:pt x="20" y="2"/>
                </a:lnTo>
                <a:lnTo>
                  <a:pt x="22" y="1"/>
                </a:lnTo>
                <a:lnTo>
                  <a:pt x="23" y="1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  <a:lnTo>
                  <a:pt x="34" y="1"/>
                </a:lnTo>
                <a:lnTo>
                  <a:pt x="36" y="2"/>
                </a:lnTo>
                <a:lnTo>
                  <a:pt x="38" y="3"/>
                </a:lnTo>
                <a:lnTo>
                  <a:pt x="40" y="4"/>
                </a:lnTo>
                <a:lnTo>
                  <a:pt x="42" y="5"/>
                </a:lnTo>
                <a:lnTo>
                  <a:pt x="43" y="6"/>
                </a:lnTo>
                <a:lnTo>
                  <a:pt x="45" y="8"/>
                </a:lnTo>
                <a:lnTo>
                  <a:pt x="46" y="10"/>
                </a:lnTo>
                <a:lnTo>
                  <a:pt x="47" y="11"/>
                </a:lnTo>
                <a:lnTo>
                  <a:pt x="48" y="13"/>
                </a:lnTo>
                <a:lnTo>
                  <a:pt x="49" y="15"/>
                </a:lnTo>
                <a:lnTo>
                  <a:pt x="49" y="17"/>
                </a:lnTo>
                <a:lnTo>
                  <a:pt x="50" y="19"/>
                </a:lnTo>
                <a:lnTo>
                  <a:pt x="50" y="22"/>
                </a:lnTo>
                <a:lnTo>
                  <a:pt x="50" y="24"/>
                </a:lnTo>
                <a:lnTo>
                  <a:pt x="49" y="26"/>
                </a:lnTo>
                <a:lnTo>
                  <a:pt x="49" y="28"/>
                </a:lnTo>
                <a:lnTo>
                  <a:pt x="48" y="30"/>
                </a:lnTo>
                <a:lnTo>
                  <a:pt x="47" y="32"/>
                </a:lnTo>
                <a:lnTo>
                  <a:pt x="46" y="34"/>
                </a:lnTo>
                <a:lnTo>
                  <a:pt x="45" y="36"/>
                </a:lnTo>
                <a:lnTo>
                  <a:pt x="44" y="37"/>
                </a:lnTo>
                <a:lnTo>
                  <a:pt x="42" y="39"/>
                </a:lnTo>
                <a:lnTo>
                  <a:pt x="40" y="40"/>
                </a:lnTo>
                <a:lnTo>
                  <a:pt x="39" y="41"/>
                </a:lnTo>
                <a:lnTo>
                  <a:pt x="37" y="42"/>
                </a:lnTo>
                <a:lnTo>
                  <a:pt x="35" y="43"/>
                </a:lnTo>
                <a:lnTo>
                  <a:pt x="33" y="43"/>
                </a:lnTo>
                <a:lnTo>
                  <a:pt x="30" y="44"/>
                </a:lnTo>
                <a:lnTo>
                  <a:pt x="28" y="44"/>
                </a:lnTo>
                <a:lnTo>
                  <a:pt x="26" y="44"/>
                </a:lnTo>
                <a:lnTo>
                  <a:pt x="24" y="44"/>
                </a:lnTo>
                <a:lnTo>
                  <a:pt x="23" y="43"/>
                </a:lnTo>
                <a:lnTo>
                  <a:pt x="21" y="43"/>
                </a:lnTo>
                <a:lnTo>
                  <a:pt x="20" y="43"/>
                </a:lnTo>
                <a:lnTo>
                  <a:pt x="18" y="42"/>
                </a:lnTo>
                <a:lnTo>
                  <a:pt x="17" y="41"/>
                </a:lnTo>
                <a:lnTo>
                  <a:pt x="16" y="40"/>
                </a:lnTo>
                <a:lnTo>
                  <a:pt x="14" y="40"/>
                </a:lnTo>
                <a:lnTo>
                  <a:pt x="13" y="39"/>
                </a:lnTo>
                <a:lnTo>
                  <a:pt x="12" y="38"/>
                </a:lnTo>
                <a:lnTo>
                  <a:pt x="11" y="37"/>
                </a:lnTo>
                <a:lnTo>
                  <a:pt x="10" y="35"/>
                </a:lnTo>
                <a:lnTo>
                  <a:pt x="9" y="34"/>
                </a:lnTo>
                <a:lnTo>
                  <a:pt x="9" y="33"/>
                </a:lnTo>
                <a:lnTo>
                  <a:pt x="8" y="32"/>
                </a:lnTo>
                <a:lnTo>
                  <a:pt x="7" y="30"/>
                </a:lnTo>
                <a:lnTo>
                  <a:pt x="7" y="30"/>
                </a:lnTo>
                <a:lnTo>
                  <a:pt x="7" y="30"/>
                </a:lnTo>
                <a:lnTo>
                  <a:pt x="7" y="30"/>
                </a:lnTo>
                <a:lnTo>
                  <a:pt x="7" y="30"/>
                </a:lnTo>
                <a:lnTo>
                  <a:pt x="5" y="30"/>
                </a:lnTo>
                <a:lnTo>
                  <a:pt x="4" y="29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1" y="24"/>
                </a:lnTo>
                <a:lnTo>
                  <a:pt x="0" y="22"/>
                </a:lnTo>
                <a:lnTo>
                  <a:pt x="0" y="20"/>
                </a:lnTo>
                <a:lnTo>
                  <a:pt x="1" y="18"/>
                </a:lnTo>
                <a:lnTo>
                  <a:pt x="1" y="17"/>
                </a:lnTo>
                <a:lnTo>
                  <a:pt x="2" y="15"/>
                </a:lnTo>
                <a:lnTo>
                  <a:pt x="3" y="14"/>
                </a:lnTo>
                <a:lnTo>
                  <a:pt x="4" y="13"/>
                </a:lnTo>
                <a:lnTo>
                  <a:pt x="5" y="12"/>
                </a:lnTo>
                <a:lnTo>
                  <a:pt x="7" y="12"/>
                </a:lnTo>
                <a:lnTo>
                  <a:pt x="8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532" name="Freeform 1310"/>
          <p:cNvSpPr>
            <a:spLocks/>
          </p:cNvSpPr>
          <p:nvPr/>
        </p:nvSpPr>
        <p:spPr bwMode="auto">
          <a:xfrm>
            <a:off x="5512432" y="5418260"/>
            <a:ext cx="60282" cy="52622"/>
          </a:xfrm>
          <a:custGeom>
            <a:avLst/>
            <a:gdLst>
              <a:gd name="T0" fmla="*/ 5 w 43"/>
              <a:gd name="T1" fmla="*/ 12 h 37"/>
              <a:gd name="T2" fmla="*/ 6 w 43"/>
              <a:gd name="T3" fmla="*/ 13 h 37"/>
              <a:gd name="T4" fmla="*/ 7 w 43"/>
              <a:gd name="T5" fmla="*/ 12 h 37"/>
              <a:gd name="T6" fmla="*/ 9 w 43"/>
              <a:gd name="T7" fmla="*/ 9 h 37"/>
              <a:gd name="T8" fmla="*/ 11 w 43"/>
              <a:gd name="T9" fmla="*/ 6 h 37"/>
              <a:gd name="T10" fmla="*/ 13 w 43"/>
              <a:gd name="T11" fmla="*/ 4 h 37"/>
              <a:gd name="T12" fmla="*/ 16 w 43"/>
              <a:gd name="T13" fmla="*/ 2 h 37"/>
              <a:gd name="T14" fmla="*/ 18 w 43"/>
              <a:gd name="T15" fmla="*/ 1 h 37"/>
              <a:gd name="T16" fmla="*/ 21 w 43"/>
              <a:gd name="T17" fmla="*/ 0 h 37"/>
              <a:gd name="T18" fmla="*/ 25 w 43"/>
              <a:gd name="T19" fmla="*/ 0 h 37"/>
              <a:gd name="T20" fmla="*/ 30 w 43"/>
              <a:gd name="T21" fmla="*/ 0 h 37"/>
              <a:gd name="T22" fmla="*/ 37 w 43"/>
              <a:gd name="T23" fmla="*/ 4 h 37"/>
              <a:gd name="T24" fmla="*/ 41 w 43"/>
              <a:gd name="T25" fmla="*/ 9 h 37"/>
              <a:gd name="T26" fmla="*/ 43 w 43"/>
              <a:gd name="T27" fmla="*/ 16 h 37"/>
              <a:gd name="T28" fmla="*/ 43 w 43"/>
              <a:gd name="T29" fmla="*/ 22 h 37"/>
              <a:gd name="T30" fmla="*/ 42 w 43"/>
              <a:gd name="T31" fmla="*/ 25 h 37"/>
              <a:gd name="T32" fmla="*/ 40 w 43"/>
              <a:gd name="T33" fmla="*/ 28 h 37"/>
              <a:gd name="T34" fmla="*/ 38 w 43"/>
              <a:gd name="T35" fmla="*/ 31 h 37"/>
              <a:gd name="T36" fmla="*/ 35 w 43"/>
              <a:gd name="T37" fmla="*/ 33 h 37"/>
              <a:gd name="T38" fmla="*/ 32 w 43"/>
              <a:gd name="T39" fmla="*/ 35 h 37"/>
              <a:gd name="T40" fmla="*/ 29 w 43"/>
              <a:gd name="T41" fmla="*/ 36 h 37"/>
              <a:gd name="T42" fmla="*/ 25 w 43"/>
              <a:gd name="T43" fmla="*/ 37 h 37"/>
              <a:gd name="T44" fmla="*/ 20 w 43"/>
              <a:gd name="T45" fmla="*/ 36 h 37"/>
              <a:gd name="T46" fmla="*/ 15 w 43"/>
              <a:gd name="T47" fmla="*/ 33 h 37"/>
              <a:gd name="T48" fmla="*/ 10 w 43"/>
              <a:gd name="T49" fmla="*/ 30 h 37"/>
              <a:gd name="T50" fmla="*/ 7 w 43"/>
              <a:gd name="T51" fmla="*/ 24 h 37"/>
              <a:gd name="T52" fmla="*/ 6 w 43"/>
              <a:gd name="T53" fmla="*/ 22 h 37"/>
              <a:gd name="T54" fmla="*/ 4 w 43"/>
              <a:gd name="T55" fmla="*/ 23 h 37"/>
              <a:gd name="T56" fmla="*/ 3 w 43"/>
              <a:gd name="T57" fmla="*/ 22 h 37"/>
              <a:gd name="T58" fmla="*/ 1 w 43"/>
              <a:gd name="T59" fmla="*/ 22 h 37"/>
              <a:gd name="T60" fmla="*/ 0 w 43"/>
              <a:gd name="T61" fmla="*/ 20 h 37"/>
              <a:gd name="T62" fmla="*/ 0 w 43"/>
              <a:gd name="T63" fmla="*/ 18 h 37"/>
              <a:gd name="T64" fmla="*/ 0 w 43"/>
              <a:gd name="T65" fmla="*/ 16 h 37"/>
              <a:gd name="T66" fmla="*/ 1 w 43"/>
              <a:gd name="T67" fmla="*/ 14 h 37"/>
              <a:gd name="T68" fmla="*/ 2 w 43"/>
              <a:gd name="T69" fmla="*/ 13 h 37"/>
              <a:gd name="T70" fmla="*/ 4 w 43"/>
              <a:gd name="T71" fmla="*/ 12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" h="37">
                <a:moveTo>
                  <a:pt x="5" y="12"/>
                </a:moveTo>
                <a:lnTo>
                  <a:pt x="5" y="12"/>
                </a:lnTo>
                <a:lnTo>
                  <a:pt x="6" y="12"/>
                </a:lnTo>
                <a:lnTo>
                  <a:pt x="6" y="13"/>
                </a:lnTo>
                <a:lnTo>
                  <a:pt x="7" y="13"/>
                </a:lnTo>
                <a:lnTo>
                  <a:pt x="7" y="12"/>
                </a:lnTo>
                <a:lnTo>
                  <a:pt x="8" y="10"/>
                </a:lnTo>
                <a:lnTo>
                  <a:pt x="9" y="9"/>
                </a:lnTo>
                <a:lnTo>
                  <a:pt x="10" y="7"/>
                </a:lnTo>
                <a:lnTo>
                  <a:pt x="11" y="6"/>
                </a:lnTo>
                <a:lnTo>
                  <a:pt x="12" y="5"/>
                </a:lnTo>
                <a:lnTo>
                  <a:pt x="13" y="4"/>
                </a:lnTo>
                <a:lnTo>
                  <a:pt x="14" y="3"/>
                </a:lnTo>
                <a:lnTo>
                  <a:pt x="16" y="2"/>
                </a:lnTo>
                <a:lnTo>
                  <a:pt x="17" y="1"/>
                </a:lnTo>
                <a:lnTo>
                  <a:pt x="18" y="1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30" y="0"/>
                </a:lnTo>
                <a:lnTo>
                  <a:pt x="34" y="2"/>
                </a:lnTo>
                <a:lnTo>
                  <a:pt x="37" y="4"/>
                </a:lnTo>
                <a:lnTo>
                  <a:pt x="39" y="6"/>
                </a:lnTo>
                <a:lnTo>
                  <a:pt x="41" y="9"/>
                </a:lnTo>
                <a:lnTo>
                  <a:pt x="43" y="12"/>
                </a:lnTo>
                <a:lnTo>
                  <a:pt x="43" y="16"/>
                </a:lnTo>
                <a:lnTo>
                  <a:pt x="43" y="20"/>
                </a:lnTo>
                <a:lnTo>
                  <a:pt x="43" y="22"/>
                </a:lnTo>
                <a:lnTo>
                  <a:pt x="43" y="23"/>
                </a:lnTo>
                <a:lnTo>
                  <a:pt x="42" y="25"/>
                </a:lnTo>
                <a:lnTo>
                  <a:pt x="41" y="27"/>
                </a:lnTo>
                <a:lnTo>
                  <a:pt x="40" y="28"/>
                </a:lnTo>
                <a:lnTo>
                  <a:pt x="39" y="30"/>
                </a:lnTo>
                <a:lnTo>
                  <a:pt x="38" y="31"/>
                </a:lnTo>
                <a:lnTo>
                  <a:pt x="37" y="32"/>
                </a:lnTo>
                <a:lnTo>
                  <a:pt x="35" y="33"/>
                </a:lnTo>
                <a:lnTo>
                  <a:pt x="34" y="34"/>
                </a:lnTo>
                <a:lnTo>
                  <a:pt x="32" y="35"/>
                </a:lnTo>
                <a:lnTo>
                  <a:pt x="31" y="36"/>
                </a:lnTo>
                <a:lnTo>
                  <a:pt x="29" y="36"/>
                </a:lnTo>
                <a:lnTo>
                  <a:pt x="27" y="36"/>
                </a:lnTo>
                <a:lnTo>
                  <a:pt x="25" y="37"/>
                </a:lnTo>
                <a:lnTo>
                  <a:pt x="23" y="36"/>
                </a:lnTo>
                <a:lnTo>
                  <a:pt x="20" y="36"/>
                </a:lnTo>
                <a:lnTo>
                  <a:pt x="17" y="35"/>
                </a:lnTo>
                <a:lnTo>
                  <a:pt x="15" y="33"/>
                </a:lnTo>
                <a:lnTo>
                  <a:pt x="12" y="32"/>
                </a:lnTo>
                <a:lnTo>
                  <a:pt x="10" y="30"/>
                </a:lnTo>
                <a:lnTo>
                  <a:pt x="9" y="27"/>
                </a:lnTo>
                <a:lnTo>
                  <a:pt x="7" y="24"/>
                </a:lnTo>
                <a:lnTo>
                  <a:pt x="7" y="21"/>
                </a:lnTo>
                <a:lnTo>
                  <a:pt x="6" y="22"/>
                </a:lnTo>
                <a:lnTo>
                  <a:pt x="5" y="22"/>
                </a:lnTo>
                <a:lnTo>
                  <a:pt x="4" y="23"/>
                </a:lnTo>
                <a:lnTo>
                  <a:pt x="4" y="23"/>
                </a:lnTo>
                <a:lnTo>
                  <a:pt x="3" y="22"/>
                </a:lnTo>
                <a:lnTo>
                  <a:pt x="2" y="22"/>
                </a:lnTo>
                <a:lnTo>
                  <a:pt x="1" y="22"/>
                </a:lnTo>
                <a:lnTo>
                  <a:pt x="1" y="21"/>
                </a:lnTo>
                <a:lnTo>
                  <a:pt x="0" y="20"/>
                </a:lnTo>
                <a:lnTo>
                  <a:pt x="0" y="19"/>
                </a:lnTo>
                <a:lnTo>
                  <a:pt x="0" y="18"/>
                </a:lnTo>
                <a:lnTo>
                  <a:pt x="0" y="17"/>
                </a:lnTo>
                <a:lnTo>
                  <a:pt x="0" y="16"/>
                </a:lnTo>
                <a:lnTo>
                  <a:pt x="0" y="15"/>
                </a:lnTo>
                <a:lnTo>
                  <a:pt x="1" y="14"/>
                </a:lnTo>
                <a:lnTo>
                  <a:pt x="1" y="13"/>
                </a:lnTo>
                <a:lnTo>
                  <a:pt x="2" y="13"/>
                </a:lnTo>
                <a:lnTo>
                  <a:pt x="3" y="12"/>
                </a:lnTo>
                <a:lnTo>
                  <a:pt x="4" y="12"/>
                </a:lnTo>
                <a:lnTo>
                  <a:pt x="5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533" name="Freeform 1311"/>
          <p:cNvSpPr>
            <a:spLocks/>
          </p:cNvSpPr>
          <p:nvPr/>
        </p:nvSpPr>
        <p:spPr bwMode="auto">
          <a:xfrm>
            <a:off x="5533460" y="5453815"/>
            <a:ext cx="25234" cy="9955"/>
          </a:xfrm>
          <a:custGeom>
            <a:avLst/>
            <a:gdLst>
              <a:gd name="T0" fmla="*/ 18 w 18"/>
              <a:gd name="T1" fmla="*/ 1 h 7"/>
              <a:gd name="T2" fmla="*/ 18 w 18"/>
              <a:gd name="T3" fmla="*/ 2 h 7"/>
              <a:gd name="T4" fmla="*/ 17 w 18"/>
              <a:gd name="T5" fmla="*/ 2 h 7"/>
              <a:gd name="T6" fmla="*/ 17 w 18"/>
              <a:gd name="T7" fmla="*/ 3 h 7"/>
              <a:gd name="T8" fmla="*/ 17 w 18"/>
              <a:gd name="T9" fmla="*/ 3 h 7"/>
              <a:gd name="T10" fmla="*/ 16 w 18"/>
              <a:gd name="T11" fmla="*/ 4 h 7"/>
              <a:gd name="T12" fmla="*/ 16 w 18"/>
              <a:gd name="T13" fmla="*/ 5 h 7"/>
              <a:gd name="T14" fmla="*/ 15 w 18"/>
              <a:gd name="T15" fmla="*/ 5 h 7"/>
              <a:gd name="T16" fmla="*/ 14 w 18"/>
              <a:gd name="T17" fmla="*/ 6 h 7"/>
              <a:gd name="T18" fmla="*/ 13 w 18"/>
              <a:gd name="T19" fmla="*/ 6 h 7"/>
              <a:gd name="T20" fmla="*/ 12 w 18"/>
              <a:gd name="T21" fmla="*/ 7 h 7"/>
              <a:gd name="T22" fmla="*/ 11 w 18"/>
              <a:gd name="T23" fmla="*/ 7 h 7"/>
              <a:gd name="T24" fmla="*/ 10 w 18"/>
              <a:gd name="T25" fmla="*/ 7 h 7"/>
              <a:gd name="T26" fmla="*/ 9 w 18"/>
              <a:gd name="T27" fmla="*/ 6 h 7"/>
              <a:gd name="T28" fmla="*/ 8 w 18"/>
              <a:gd name="T29" fmla="*/ 6 h 7"/>
              <a:gd name="T30" fmla="*/ 7 w 18"/>
              <a:gd name="T31" fmla="*/ 6 h 7"/>
              <a:gd name="T32" fmla="*/ 7 w 18"/>
              <a:gd name="T33" fmla="*/ 6 h 7"/>
              <a:gd name="T34" fmla="*/ 0 w 18"/>
              <a:gd name="T35" fmla="*/ 0 h 7"/>
              <a:gd name="T36" fmla="*/ 18 w 18"/>
              <a:gd name="T37" fmla="*/ 1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8" h="7">
                <a:moveTo>
                  <a:pt x="18" y="1"/>
                </a:moveTo>
                <a:lnTo>
                  <a:pt x="18" y="2"/>
                </a:lnTo>
                <a:lnTo>
                  <a:pt x="17" y="2"/>
                </a:lnTo>
                <a:lnTo>
                  <a:pt x="17" y="3"/>
                </a:lnTo>
                <a:lnTo>
                  <a:pt x="17" y="3"/>
                </a:lnTo>
                <a:lnTo>
                  <a:pt x="16" y="4"/>
                </a:lnTo>
                <a:lnTo>
                  <a:pt x="16" y="5"/>
                </a:lnTo>
                <a:lnTo>
                  <a:pt x="15" y="5"/>
                </a:lnTo>
                <a:lnTo>
                  <a:pt x="14" y="6"/>
                </a:lnTo>
                <a:lnTo>
                  <a:pt x="13" y="6"/>
                </a:lnTo>
                <a:lnTo>
                  <a:pt x="12" y="7"/>
                </a:lnTo>
                <a:lnTo>
                  <a:pt x="11" y="7"/>
                </a:lnTo>
                <a:lnTo>
                  <a:pt x="10" y="7"/>
                </a:lnTo>
                <a:lnTo>
                  <a:pt x="9" y="6"/>
                </a:lnTo>
                <a:lnTo>
                  <a:pt x="8" y="6"/>
                </a:lnTo>
                <a:lnTo>
                  <a:pt x="7" y="6"/>
                </a:lnTo>
                <a:lnTo>
                  <a:pt x="7" y="6"/>
                </a:lnTo>
                <a:lnTo>
                  <a:pt x="0" y="0"/>
                </a:lnTo>
                <a:lnTo>
                  <a:pt x="18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534" name="Freeform 1312"/>
          <p:cNvSpPr>
            <a:spLocks/>
          </p:cNvSpPr>
          <p:nvPr/>
        </p:nvSpPr>
        <p:spPr bwMode="auto">
          <a:xfrm>
            <a:off x="5540470" y="5455238"/>
            <a:ext cx="14019" cy="4267"/>
          </a:xfrm>
          <a:custGeom>
            <a:avLst/>
            <a:gdLst>
              <a:gd name="T0" fmla="*/ 10 w 10"/>
              <a:gd name="T1" fmla="*/ 1 h 3"/>
              <a:gd name="T2" fmla="*/ 9 w 10"/>
              <a:gd name="T3" fmla="*/ 3 h 3"/>
              <a:gd name="T4" fmla="*/ 2 w 10"/>
              <a:gd name="T5" fmla="*/ 2 h 3"/>
              <a:gd name="T6" fmla="*/ 0 w 10"/>
              <a:gd name="T7" fmla="*/ 0 h 3"/>
              <a:gd name="T8" fmla="*/ 10 w 10"/>
              <a:gd name="T9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3">
                <a:moveTo>
                  <a:pt x="10" y="1"/>
                </a:moveTo>
                <a:lnTo>
                  <a:pt x="9" y="3"/>
                </a:lnTo>
                <a:lnTo>
                  <a:pt x="2" y="2"/>
                </a:lnTo>
                <a:lnTo>
                  <a:pt x="0" y="0"/>
                </a:lnTo>
                <a:lnTo>
                  <a:pt x="10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535" name="Freeform 1313"/>
          <p:cNvSpPr>
            <a:spLocks/>
          </p:cNvSpPr>
          <p:nvPr/>
        </p:nvSpPr>
        <p:spPr bwMode="auto">
          <a:xfrm>
            <a:off x="5519441" y="5404038"/>
            <a:ext cx="56076" cy="18489"/>
          </a:xfrm>
          <a:custGeom>
            <a:avLst/>
            <a:gdLst>
              <a:gd name="T0" fmla="*/ 5 w 40"/>
              <a:gd name="T1" fmla="*/ 3 h 13"/>
              <a:gd name="T2" fmla="*/ 6 w 40"/>
              <a:gd name="T3" fmla="*/ 3 h 13"/>
              <a:gd name="T4" fmla="*/ 7 w 40"/>
              <a:gd name="T5" fmla="*/ 3 h 13"/>
              <a:gd name="T6" fmla="*/ 8 w 40"/>
              <a:gd name="T7" fmla="*/ 3 h 13"/>
              <a:gd name="T8" fmla="*/ 9 w 40"/>
              <a:gd name="T9" fmla="*/ 3 h 13"/>
              <a:gd name="T10" fmla="*/ 10 w 40"/>
              <a:gd name="T11" fmla="*/ 2 h 13"/>
              <a:gd name="T12" fmla="*/ 12 w 40"/>
              <a:gd name="T13" fmla="*/ 1 h 13"/>
              <a:gd name="T14" fmla="*/ 14 w 40"/>
              <a:gd name="T15" fmla="*/ 1 h 13"/>
              <a:gd name="T16" fmla="*/ 15 w 40"/>
              <a:gd name="T17" fmla="*/ 1 h 13"/>
              <a:gd name="T18" fmla="*/ 16 w 40"/>
              <a:gd name="T19" fmla="*/ 1 h 13"/>
              <a:gd name="T20" fmla="*/ 17 w 40"/>
              <a:gd name="T21" fmla="*/ 1 h 13"/>
              <a:gd name="T22" fmla="*/ 18 w 40"/>
              <a:gd name="T23" fmla="*/ 1 h 13"/>
              <a:gd name="T24" fmla="*/ 20 w 40"/>
              <a:gd name="T25" fmla="*/ 0 h 13"/>
              <a:gd name="T26" fmla="*/ 21 w 40"/>
              <a:gd name="T27" fmla="*/ 0 h 13"/>
              <a:gd name="T28" fmla="*/ 23 w 40"/>
              <a:gd name="T29" fmla="*/ 0 h 13"/>
              <a:gd name="T30" fmla="*/ 25 w 40"/>
              <a:gd name="T31" fmla="*/ 1 h 13"/>
              <a:gd name="T32" fmla="*/ 27 w 40"/>
              <a:gd name="T33" fmla="*/ 2 h 13"/>
              <a:gd name="T34" fmla="*/ 28 w 40"/>
              <a:gd name="T35" fmla="*/ 3 h 13"/>
              <a:gd name="T36" fmla="*/ 30 w 40"/>
              <a:gd name="T37" fmla="*/ 4 h 13"/>
              <a:gd name="T38" fmla="*/ 31 w 40"/>
              <a:gd name="T39" fmla="*/ 4 h 13"/>
              <a:gd name="T40" fmla="*/ 34 w 40"/>
              <a:gd name="T41" fmla="*/ 4 h 13"/>
              <a:gd name="T42" fmla="*/ 37 w 40"/>
              <a:gd name="T43" fmla="*/ 5 h 13"/>
              <a:gd name="T44" fmla="*/ 39 w 40"/>
              <a:gd name="T45" fmla="*/ 6 h 13"/>
              <a:gd name="T46" fmla="*/ 40 w 40"/>
              <a:gd name="T47" fmla="*/ 8 h 13"/>
              <a:gd name="T48" fmla="*/ 40 w 40"/>
              <a:gd name="T49" fmla="*/ 10 h 13"/>
              <a:gd name="T50" fmla="*/ 38 w 40"/>
              <a:gd name="T51" fmla="*/ 12 h 13"/>
              <a:gd name="T52" fmla="*/ 36 w 40"/>
              <a:gd name="T53" fmla="*/ 13 h 13"/>
              <a:gd name="T54" fmla="*/ 33 w 40"/>
              <a:gd name="T55" fmla="*/ 13 h 13"/>
              <a:gd name="T56" fmla="*/ 31 w 40"/>
              <a:gd name="T57" fmla="*/ 13 h 13"/>
              <a:gd name="T58" fmla="*/ 29 w 40"/>
              <a:gd name="T59" fmla="*/ 13 h 13"/>
              <a:gd name="T60" fmla="*/ 28 w 40"/>
              <a:gd name="T61" fmla="*/ 12 h 13"/>
              <a:gd name="T62" fmla="*/ 26 w 40"/>
              <a:gd name="T63" fmla="*/ 12 h 13"/>
              <a:gd name="T64" fmla="*/ 25 w 40"/>
              <a:gd name="T65" fmla="*/ 11 h 13"/>
              <a:gd name="T66" fmla="*/ 24 w 40"/>
              <a:gd name="T67" fmla="*/ 12 h 13"/>
              <a:gd name="T68" fmla="*/ 23 w 40"/>
              <a:gd name="T69" fmla="*/ 12 h 13"/>
              <a:gd name="T70" fmla="*/ 22 w 40"/>
              <a:gd name="T71" fmla="*/ 12 h 13"/>
              <a:gd name="T72" fmla="*/ 20 w 40"/>
              <a:gd name="T73" fmla="*/ 12 h 13"/>
              <a:gd name="T74" fmla="*/ 18 w 40"/>
              <a:gd name="T75" fmla="*/ 11 h 13"/>
              <a:gd name="T76" fmla="*/ 17 w 40"/>
              <a:gd name="T77" fmla="*/ 11 h 13"/>
              <a:gd name="T78" fmla="*/ 16 w 40"/>
              <a:gd name="T79" fmla="*/ 10 h 13"/>
              <a:gd name="T80" fmla="*/ 15 w 40"/>
              <a:gd name="T81" fmla="*/ 10 h 13"/>
              <a:gd name="T82" fmla="*/ 14 w 40"/>
              <a:gd name="T83" fmla="*/ 10 h 13"/>
              <a:gd name="T84" fmla="*/ 13 w 40"/>
              <a:gd name="T85" fmla="*/ 10 h 13"/>
              <a:gd name="T86" fmla="*/ 11 w 40"/>
              <a:gd name="T87" fmla="*/ 10 h 13"/>
              <a:gd name="T88" fmla="*/ 10 w 40"/>
              <a:gd name="T89" fmla="*/ 10 h 13"/>
              <a:gd name="T90" fmla="*/ 9 w 40"/>
              <a:gd name="T91" fmla="*/ 11 h 13"/>
              <a:gd name="T92" fmla="*/ 7 w 40"/>
              <a:gd name="T93" fmla="*/ 12 h 13"/>
              <a:gd name="T94" fmla="*/ 4 w 40"/>
              <a:gd name="T95" fmla="*/ 12 h 13"/>
              <a:gd name="T96" fmla="*/ 2 w 40"/>
              <a:gd name="T97" fmla="*/ 12 h 13"/>
              <a:gd name="T98" fmla="*/ 1 w 40"/>
              <a:gd name="T99" fmla="*/ 11 h 13"/>
              <a:gd name="T100" fmla="*/ 0 w 40"/>
              <a:gd name="T101" fmla="*/ 9 h 13"/>
              <a:gd name="T102" fmla="*/ 0 w 40"/>
              <a:gd name="T103" fmla="*/ 7 h 13"/>
              <a:gd name="T104" fmla="*/ 2 w 40"/>
              <a:gd name="T105" fmla="*/ 6 h 13"/>
              <a:gd name="T106" fmla="*/ 3 w 40"/>
              <a:gd name="T107" fmla="*/ 4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0" h="13">
                <a:moveTo>
                  <a:pt x="5" y="4"/>
                </a:moveTo>
                <a:lnTo>
                  <a:pt x="5" y="3"/>
                </a:lnTo>
                <a:lnTo>
                  <a:pt x="6" y="3"/>
                </a:lnTo>
                <a:lnTo>
                  <a:pt x="6" y="3"/>
                </a:lnTo>
                <a:lnTo>
                  <a:pt x="7" y="3"/>
                </a:lnTo>
                <a:lnTo>
                  <a:pt x="7" y="3"/>
                </a:lnTo>
                <a:lnTo>
                  <a:pt x="8" y="3"/>
                </a:lnTo>
                <a:lnTo>
                  <a:pt x="8" y="3"/>
                </a:lnTo>
                <a:lnTo>
                  <a:pt x="9" y="3"/>
                </a:lnTo>
                <a:lnTo>
                  <a:pt x="9" y="3"/>
                </a:lnTo>
                <a:lnTo>
                  <a:pt x="10" y="2"/>
                </a:lnTo>
                <a:lnTo>
                  <a:pt x="10" y="2"/>
                </a:lnTo>
                <a:lnTo>
                  <a:pt x="11" y="1"/>
                </a:lnTo>
                <a:lnTo>
                  <a:pt x="12" y="1"/>
                </a:lnTo>
                <a:lnTo>
                  <a:pt x="13" y="1"/>
                </a:lnTo>
                <a:lnTo>
                  <a:pt x="14" y="1"/>
                </a:lnTo>
                <a:lnTo>
                  <a:pt x="15" y="1"/>
                </a:lnTo>
                <a:lnTo>
                  <a:pt x="15" y="1"/>
                </a:lnTo>
                <a:lnTo>
                  <a:pt x="16" y="1"/>
                </a:lnTo>
                <a:lnTo>
                  <a:pt x="16" y="1"/>
                </a:lnTo>
                <a:lnTo>
                  <a:pt x="16" y="1"/>
                </a:lnTo>
                <a:lnTo>
                  <a:pt x="17" y="1"/>
                </a:lnTo>
                <a:lnTo>
                  <a:pt x="18" y="1"/>
                </a:lnTo>
                <a:lnTo>
                  <a:pt x="18" y="1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1" y="0"/>
                </a:lnTo>
                <a:lnTo>
                  <a:pt x="22" y="0"/>
                </a:lnTo>
                <a:lnTo>
                  <a:pt x="23" y="0"/>
                </a:lnTo>
                <a:lnTo>
                  <a:pt x="24" y="1"/>
                </a:lnTo>
                <a:lnTo>
                  <a:pt x="25" y="1"/>
                </a:lnTo>
                <a:lnTo>
                  <a:pt x="26" y="1"/>
                </a:lnTo>
                <a:lnTo>
                  <a:pt x="27" y="2"/>
                </a:lnTo>
                <a:lnTo>
                  <a:pt x="28" y="2"/>
                </a:lnTo>
                <a:lnTo>
                  <a:pt x="28" y="3"/>
                </a:lnTo>
                <a:lnTo>
                  <a:pt x="29" y="4"/>
                </a:lnTo>
                <a:lnTo>
                  <a:pt x="30" y="4"/>
                </a:lnTo>
                <a:lnTo>
                  <a:pt x="31" y="4"/>
                </a:lnTo>
                <a:lnTo>
                  <a:pt x="31" y="4"/>
                </a:lnTo>
                <a:lnTo>
                  <a:pt x="32" y="4"/>
                </a:lnTo>
                <a:lnTo>
                  <a:pt x="34" y="4"/>
                </a:lnTo>
                <a:lnTo>
                  <a:pt x="35" y="4"/>
                </a:lnTo>
                <a:lnTo>
                  <a:pt x="37" y="5"/>
                </a:lnTo>
                <a:lnTo>
                  <a:pt x="38" y="6"/>
                </a:lnTo>
                <a:lnTo>
                  <a:pt x="39" y="6"/>
                </a:lnTo>
                <a:lnTo>
                  <a:pt x="40" y="7"/>
                </a:lnTo>
                <a:lnTo>
                  <a:pt x="40" y="8"/>
                </a:lnTo>
                <a:lnTo>
                  <a:pt x="40" y="9"/>
                </a:lnTo>
                <a:lnTo>
                  <a:pt x="40" y="10"/>
                </a:lnTo>
                <a:lnTo>
                  <a:pt x="39" y="11"/>
                </a:lnTo>
                <a:lnTo>
                  <a:pt x="38" y="12"/>
                </a:lnTo>
                <a:lnTo>
                  <a:pt x="37" y="12"/>
                </a:lnTo>
                <a:lnTo>
                  <a:pt x="36" y="13"/>
                </a:lnTo>
                <a:lnTo>
                  <a:pt x="35" y="13"/>
                </a:lnTo>
                <a:lnTo>
                  <a:pt x="33" y="13"/>
                </a:lnTo>
                <a:lnTo>
                  <a:pt x="31" y="13"/>
                </a:lnTo>
                <a:lnTo>
                  <a:pt x="31" y="13"/>
                </a:lnTo>
                <a:lnTo>
                  <a:pt x="30" y="13"/>
                </a:lnTo>
                <a:lnTo>
                  <a:pt x="29" y="13"/>
                </a:lnTo>
                <a:lnTo>
                  <a:pt x="28" y="12"/>
                </a:lnTo>
                <a:lnTo>
                  <a:pt x="28" y="12"/>
                </a:lnTo>
                <a:lnTo>
                  <a:pt x="27" y="12"/>
                </a:lnTo>
                <a:lnTo>
                  <a:pt x="26" y="12"/>
                </a:lnTo>
                <a:lnTo>
                  <a:pt x="26" y="11"/>
                </a:lnTo>
                <a:lnTo>
                  <a:pt x="25" y="11"/>
                </a:lnTo>
                <a:lnTo>
                  <a:pt x="25" y="12"/>
                </a:lnTo>
                <a:lnTo>
                  <a:pt x="24" y="12"/>
                </a:lnTo>
                <a:lnTo>
                  <a:pt x="24" y="12"/>
                </a:lnTo>
                <a:lnTo>
                  <a:pt x="23" y="12"/>
                </a:lnTo>
                <a:lnTo>
                  <a:pt x="22" y="12"/>
                </a:lnTo>
                <a:lnTo>
                  <a:pt x="22" y="12"/>
                </a:lnTo>
                <a:lnTo>
                  <a:pt x="21" y="12"/>
                </a:lnTo>
                <a:lnTo>
                  <a:pt x="20" y="12"/>
                </a:lnTo>
                <a:lnTo>
                  <a:pt x="19" y="12"/>
                </a:lnTo>
                <a:lnTo>
                  <a:pt x="18" y="11"/>
                </a:lnTo>
                <a:lnTo>
                  <a:pt x="18" y="11"/>
                </a:lnTo>
                <a:lnTo>
                  <a:pt x="17" y="11"/>
                </a:lnTo>
                <a:lnTo>
                  <a:pt x="16" y="11"/>
                </a:lnTo>
                <a:lnTo>
                  <a:pt x="16" y="10"/>
                </a:lnTo>
                <a:lnTo>
                  <a:pt x="16" y="10"/>
                </a:lnTo>
                <a:lnTo>
                  <a:pt x="15" y="10"/>
                </a:lnTo>
                <a:lnTo>
                  <a:pt x="15" y="10"/>
                </a:lnTo>
                <a:lnTo>
                  <a:pt x="14" y="10"/>
                </a:lnTo>
                <a:lnTo>
                  <a:pt x="14" y="10"/>
                </a:lnTo>
                <a:lnTo>
                  <a:pt x="13" y="10"/>
                </a:lnTo>
                <a:lnTo>
                  <a:pt x="12" y="10"/>
                </a:lnTo>
                <a:lnTo>
                  <a:pt x="11" y="10"/>
                </a:lnTo>
                <a:lnTo>
                  <a:pt x="11" y="9"/>
                </a:lnTo>
                <a:lnTo>
                  <a:pt x="10" y="10"/>
                </a:lnTo>
                <a:lnTo>
                  <a:pt x="10" y="10"/>
                </a:lnTo>
                <a:lnTo>
                  <a:pt x="9" y="11"/>
                </a:lnTo>
                <a:lnTo>
                  <a:pt x="8" y="11"/>
                </a:lnTo>
                <a:lnTo>
                  <a:pt x="7" y="12"/>
                </a:lnTo>
                <a:lnTo>
                  <a:pt x="5" y="12"/>
                </a:lnTo>
                <a:lnTo>
                  <a:pt x="4" y="12"/>
                </a:lnTo>
                <a:lnTo>
                  <a:pt x="3" y="12"/>
                </a:lnTo>
                <a:lnTo>
                  <a:pt x="2" y="12"/>
                </a:lnTo>
                <a:lnTo>
                  <a:pt x="1" y="11"/>
                </a:lnTo>
                <a:lnTo>
                  <a:pt x="1" y="11"/>
                </a:lnTo>
                <a:lnTo>
                  <a:pt x="0" y="10"/>
                </a:lnTo>
                <a:lnTo>
                  <a:pt x="0" y="9"/>
                </a:lnTo>
                <a:lnTo>
                  <a:pt x="0" y="8"/>
                </a:lnTo>
                <a:lnTo>
                  <a:pt x="0" y="7"/>
                </a:lnTo>
                <a:lnTo>
                  <a:pt x="1" y="7"/>
                </a:lnTo>
                <a:lnTo>
                  <a:pt x="2" y="6"/>
                </a:lnTo>
                <a:lnTo>
                  <a:pt x="2" y="5"/>
                </a:lnTo>
                <a:lnTo>
                  <a:pt x="3" y="4"/>
                </a:lnTo>
                <a:lnTo>
                  <a:pt x="5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536" name="Freeform 1314"/>
          <p:cNvSpPr>
            <a:spLocks/>
          </p:cNvSpPr>
          <p:nvPr/>
        </p:nvSpPr>
        <p:spPr bwMode="auto">
          <a:xfrm>
            <a:off x="5571312" y="5536303"/>
            <a:ext cx="72899" cy="22755"/>
          </a:xfrm>
          <a:custGeom>
            <a:avLst/>
            <a:gdLst>
              <a:gd name="T0" fmla="*/ 23 w 52"/>
              <a:gd name="T1" fmla="*/ 0 h 16"/>
              <a:gd name="T2" fmla="*/ 52 w 52"/>
              <a:gd name="T3" fmla="*/ 10 h 16"/>
              <a:gd name="T4" fmla="*/ 16 w 52"/>
              <a:gd name="T5" fmla="*/ 16 h 16"/>
              <a:gd name="T6" fmla="*/ 0 w 52"/>
              <a:gd name="T7" fmla="*/ 3 h 16"/>
              <a:gd name="T8" fmla="*/ 23 w 52"/>
              <a:gd name="T9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16">
                <a:moveTo>
                  <a:pt x="23" y="0"/>
                </a:moveTo>
                <a:lnTo>
                  <a:pt x="52" y="10"/>
                </a:lnTo>
                <a:lnTo>
                  <a:pt x="16" y="16"/>
                </a:lnTo>
                <a:lnTo>
                  <a:pt x="0" y="3"/>
                </a:lnTo>
                <a:lnTo>
                  <a:pt x="23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537" name="Freeform 1315"/>
          <p:cNvSpPr>
            <a:spLocks/>
          </p:cNvSpPr>
          <p:nvPr/>
        </p:nvSpPr>
        <p:spPr bwMode="auto">
          <a:xfrm>
            <a:off x="5576920" y="5539148"/>
            <a:ext cx="57478" cy="17066"/>
          </a:xfrm>
          <a:custGeom>
            <a:avLst/>
            <a:gdLst>
              <a:gd name="T0" fmla="*/ 19 w 41"/>
              <a:gd name="T1" fmla="*/ 0 h 12"/>
              <a:gd name="T2" fmla="*/ 41 w 41"/>
              <a:gd name="T3" fmla="*/ 8 h 12"/>
              <a:gd name="T4" fmla="*/ 13 w 41"/>
              <a:gd name="T5" fmla="*/ 12 h 12"/>
              <a:gd name="T6" fmla="*/ 0 w 41"/>
              <a:gd name="T7" fmla="*/ 3 h 12"/>
              <a:gd name="T8" fmla="*/ 19 w 41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12">
                <a:moveTo>
                  <a:pt x="19" y="0"/>
                </a:moveTo>
                <a:lnTo>
                  <a:pt x="41" y="8"/>
                </a:lnTo>
                <a:lnTo>
                  <a:pt x="13" y="12"/>
                </a:lnTo>
                <a:lnTo>
                  <a:pt x="0" y="3"/>
                </a:lnTo>
                <a:lnTo>
                  <a:pt x="19" y="0"/>
                </a:lnTo>
                <a:close/>
              </a:path>
            </a:pathLst>
          </a:custGeom>
          <a:solidFill>
            <a:srgbClr val="D6F9F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538" name="Freeform 1316"/>
          <p:cNvSpPr>
            <a:spLocks/>
          </p:cNvSpPr>
          <p:nvPr/>
        </p:nvSpPr>
        <p:spPr bwMode="auto">
          <a:xfrm>
            <a:off x="5490001" y="5476571"/>
            <a:ext cx="119162" cy="72533"/>
          </a:xfrm>
          <a:custGeom>
            <a:avLst/>
            <a:gdLst>
              <a:gd name="T0" fmla="*/ 6 w 85"/>
              <a:gd name="T1" fmla="*/ 8 h 51"/>
              <a:gd name="T2" fmla="*/ 9 w 85"/>
              <a:gd name="T3" fmla="*/ 5 h 51"/>
              <a:gd name="T4" fmla="*/ 11 w 85"/>
              <a:gd name="T5" fmla="*/ 3 h 51"/>
              <a:gd name="T6" fmla="*/ 14 w 85"/>
              <a:gd name="T7" fmla="*/ 2 h 51"/>
              <a:gd name="T8" fmla="*/ 16 w 85"/>
              <a:gd name="T9" fmla="*/ 1 h 51"/>
              <a:gd name="T10" fmla="*/ 17 w 85"/>
              <a:gd name="T11" fmla="*/ 1 h 51"/>
              <a:gd name="T12" fmla="*/ 20 w 85"/>
              <a:gd name="T13" fmla="*/ 0 h 51"/>
              <a:gd name="T14" fmla="*/ 22 w 85"/>
              <a:gd name="T15" fmla="*/ 0 h 51"/>
              <a:gd name="T16" fmla="*/ 23 w 85"/>
              <a:gd name="T17" fmla="*/ 0 h 51"/>
              <a:gd name="T18" fmla="*/ 25 w 85"/>
              <a:gd name="T19" fmla="*/ 0 h 51"/>
              <a:gd name="T20" fmla="*/ 28 w 85"/>
              <a:gd name="T21" fmla="*/ 0 h 51"/>
              <a:gd name="T22" fmla="*/ 32 w 85"/>
              <a:gd name="T23" fmla="*/ 0 h 51"/>
              <a:gd name="T24" fmla="*/ 37 w 85"/>
              <a:gd name="T25" fmla="*/ 0 h 51"/>
              <a:gd name="T26" fmla="*/ 41 w 85"/>
              <a:gd name="T27" fmla="*/ 0 h 51"/>
              <a:gd name="T28" fmla="*/ 45 w 85"/>
              <a:gd name="T29" fmla="*/ 0 h 51"/>
              <a:gd name="T30" fmla="*/ 47 w 85"/>
              <a:gd name="T31" fmla="*/ 0 h 51"/>
              <a:gd name="T32" fmla="*/ 47 w 85"/>
              <a:gd name="T33" fmla="*/ 0 h 51"/>
              <a:gd name="T34" fmla="*/ 49 w 85"/>
              <a:gd name="T35" fmla="*/ 0 h 51"/>
              <a:gd name="T36" fmla="*/ 52 w 85"/>
              <a:gd name="T37" fmla="*/ 1 h 51"/>
              <a:gd name="T38" fmla="*/ 55 w 85"/>
              <a:gd name="T39" fmla="*/ 2 h 51"/>
              <a:gd name="T40" fmla="*/ 57 w 85"/>
              <a:gd name="T41" fmla="*/ 3 h 51"/>
              <a:gd name="T42" fmla="*/ 59 w 85"/>
              <a:gd name="T43" fmla="*/ 4 h 51"/>
              <a:gd name="T44" fmla="*/ 61 w 85"/>
              <a:gd name="T45" fmla="*/ 6 h 51"/>
              <a:gd name="T46" fmla="*/ 62 w 85"/>
              <a:gd name="T47" fmla="*/ 7 h 51"/>
              <a:gd name="T48" fmla="*/ 64 w 85"/>
              <a:gd name="T49" fmla="*/ 9 h 51"/>
              <a:gd name="T50" fmla="*/ 68 w 85"/>
              <a:gd name="T51" fmla="*/ 15 h 51"/>
              <a:gd name="T52" fmla="*/ 72 w 85"/>
              <a:gd name="T53" fmla="*/ 24 h 51"/>
              <a:gd name="T54" fmla="*/ 76 w 85"/>
              <a:gd name="T55" fmla="*/ 32 h 51"/>
              <a:gd name="T56" fmla="*/ 85 w 85"/>
              <a:gd name="T57" fmla="*/ 45 h 51"/>
              <a:gd name="T58" fmla="*/ 74 w 85"/>
              <a:gd name="T59" fmla="*/ 46 h 51"/>
              <a:gd name="T60" fmla="*/ 74 w 85"/>
              <a:gd name="T61" fmla="*/ 48 h 51"/>
              <a:gd name="T62" fmla="*/ 72 w 85"/>
              <a:gd name="T63" fmla="*/ 51 h 51"/>
              <a:gd name="T64" fmla="*/ 71 w 85"/>
              <a:gd name="T65" fmla="*/ 51 h 51"/>
              <a:gd name="T66" fmla="*/ 70 w 85"/>
              <a:gd name="T67" fmla="*/ 50 h 51"/>
              <a:gd name="T68" fmla="*/ 69 w 85"/>
              <a:gd name="T69" fmla="*/ 47 h 51"/>
              <a:gd name="T70" fmla="*/ 68 w 85"/>
              <a:gd name="T71" fmla="*/ 39 h 51"/>
              <a:gd name="T72" fmla="*/ 66 w 85"/>
              <a:gd name="T73" fmla="*/ 38 h 51"/>
              <a:gd name="T74" fmla="*/ 65 w 85"/>
              <a:gd name="T75" fmla="*/ 35 h 51"/>
              <a:gd name="T76" fmla="*/ 62 w 85"/>
              <a:gd name="T77" fmla="*/ 29 h 51"/>
              <a:gd name="T78" fmla="*/ 56 w 85"/>
              <a:gd name="T79" fmla="*/ 23 h 51"/>
              <a:gd name="T80" fmla="*/ 55 w 85"/>
              <a:gd name="T81" fmla="*/ 38 h 51"/>
              <a:gd name="T82" fmla="*/ 14 w 85"/>
              <a:gd name="T83" fmla="*/ 23 h 51"/>
              <a:gd name="T84" fmla="*/ 13 w 85"/>
              <a:gd name="T85" fmla="*/ 28 h 51"/>
              <a:gd name="T86" fmla="*/ 12 w 85"/>
              <a:gd name="T87" fmla="*/ 42 h 51"/>
              <a:gd name="T88" fmla="*/ 1 w 85"/>
              <a:gd name="T89" fmla="*/ 43 h 51"/>
              <a:gd name="T90" fmla="*/ 0 w 85"/>
              <a:gd name="T91" fmla="*/ 36 h 51"/>
              <a:gd name="T92" fmla="*/ 0 w 85"/>
              <a:gd name="T93" fmla="*/ 26 h 51"/>
              <a:gd name="T94" fmla="*/ 3 w 85"/>
              <a:gd name="T95" fmla="*/ 15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5" h="51">
                <a:moveTo>
                  <a:pt x="6" y="9"/>
                </a:moveTo>
                <a:lnTo>
                  <a:pt x="6" y="8"/>
                </a:lnTo>
                <a:lnTo>
                  <a:pt x="8" y="6"/>
                </a:lnTo>
                <a:lnTo>
                  <a:pt x="9" y="5"/>
                </a:lnTo>
                <a:lnTo>
                  <a:pt x="10" y="4"/>
                </a:lnTo>
                <a:lnTo>
                  <a:pt x="11" y="3"/>
                </a:lnTo>
                <a:lnTo>
                  <a:pt x="13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6" y="1"/>
                </a:lnTo>
                <a:lnTo>
                  <a:pt x="17" y="1"/>
                </a:lnTo>
                <a:lnTo>
                  <a:pt x="19" y="1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3" y="0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  <a:lnTo>
                  <a:pt x="35" y="0"/>
                </a:lnTo>
                <a:lnTo>
                  <a:pt x="37" y="0"/>
                </a:lnTo>
                <a:lnTo>
                  <a:pt x="39" y="0"/>
                </a:lnTo>
                <a:lnTo>
                  <a:pt x="41" y="0"/>
                </a:lnTo>
                <a:lnTo>
                  <a:pt x="43" y="0"/>
                </a:lnTo>
                <a:lnTo>
                  <a:pt x="45" y="0"/>
                </a:lnTo>
                <a:lnTo>
                  <a:pt x="46" y="0"/>
                </a:lnTo>
                <a:lnTo>
                  <a:pt x="47" y="0"/>
                </a:lnTo>
                <a:lnTo>
                  <a:pt x="47" y="0"/>
                </a:lnTo>
                <a:lnTo>
                  <a:pt x="47" y="0"/>
                </a:lnTo>
                <a:lnTo>
                  <a:pt x="48" y="0"/>
                </a:lnTo>
                <a:lnTo>
                  <a:pt x="49" y="0"/>
                </a:lnTo>
                <a:lnTo>
                  <a:pt x="51" y="0"/>
                </a:lnTo>
                <a:lnTo>
                  <a:pt x="52" y="1"/>
                </a:lnTo>
                <a:lnTo>
                  <a:pt x="54" y="1"/>
                </a:lnTo>
                <a:lnTo>
                  <a:pt x="55" y="2"/>
                </a:lnTo>
                <a:lnTo>
                  <a:pt x="56" y="2"/>
                </a:lnTo>
                <a:lnTo>
                  <a:pt x="57" y="3"/>
                </a:lnTo>
                <a:lnTo>
                  <a:pt x="58" y="3"/>
                </a:lnTo>
                <a:lnTo>
                  <a:pt x="59" y="4"/>
                </a:lnTo>
                <a:lnTo>
                  <a:pt x="60" y="5"/>
                </a:lnTo>
                <a:lnTo>
                  <a:pt x="61" y="6"/>
                </a:lnTo>
                <a:lnTo>
                  <a:pt x="62" y="6"/>
                </a:lnTo>
                <a:lnTo>
                  <a:pt x="62" y="7"/>
                </a:lnTo>
                <a:lnTo>
                  <a:pt x="62" y="7"/>
                </a:lnTo>
                <a:lnTo>
                  <a:pt x="64" y="9"/>
                </a:lnTo>
                <a:lnTo>
                  <a:pt x="65" y="12"/>
                </a:lnTo>
                <a:lnTo>
                  <a:pt x="68" y="15"/>
                </a:lnTo>
                <a:lnTo>
                  <a:pt x="70" y="19"/>
                </a:lnTo>
                <a:lnTo>
                  <a:pt x="72" y="24"/>
                </a:lnTo>
                <a:lnTo>
                  <a:pt x="74" y="28"/>
                </a:lnTo>
                <a:lnTo>
                  <a:pt x="76" y="32"/>
                </a:lnTo>
                <a:lnTo>
                  <a:pt x="77" y="35"/>
                </a:lnTo>
                <a:lnTo>
                  <a:pt x="85" y="45"/>
                </a:lnTo>
                <a:lnTo>
                  <a:pt x="78" y="50"/>
                </a:lnTo>
                <a:lnTo>
                  <a:pt x="74" y="46"/>
                </a:lnTo>
                <a:lnTo>
                  <a:pt x="74" y="47"/>
                </a:lnTo>
                <a:lnTo>
                  <a:pt x="74" y="48"/>
                </a:lnTo>
                <a:lnTo>
                  <a:pt x="73" y="50"/>
                </a:lnTo>
                <a:lnTo>
                  <a:pt x="72" y="51"/>
                </a:lnTo>
                <a:lnTo>
                  <a:pt x="72" y="51"/>
                </a:lnTo>
                <a:lnTo>
                  <a:pt x="71" y="51"/>
                </a:lnTo>
                <a:lnTo>
                  <a:pt x="70" y="50"/>
                </a:lnTo>
                <a:lnTo>
                  <a:pt x="70" y="50"/>
                </a:lnTo>
                <a:lnTo>
                  <a:pt x="70" y="49"/>
                </a:lnTo>
                <a:lnTo>
                  <a:pt x="69" y="47"/>
                </a:lnTo>
                <a:lnTo>
                  <a:pt x="69" y="43"/>
                </a:lnTo>
                <a:lnTo>
                  <a:pt x="68" y="39"/>
                </a:lnTo>
                <a:lnTo>
                  <a:pt x="67" y="39"/>
                </a:lnTo>
                <a:lnTo>
                  <a:pt x="66" y="38"/>
                </a:lnTo>
                <a:lnTo>
                  <a:pt x="66" y="37"/>
                </a:lnTo>
                <a:lnTo>
                  <a:pt x="65" y="35"/>
                </a:lnTo>
                <a:lnTo>
                  <a:pt x="63" y="32"/>
                </a:lnTo>
                <a:lnTo>
                  <a:pt x="62" y="29"/>
                </a:lnTo>
                <a:lnTo>
                  <a:pt x="59" y="26"/>
                </a:lnTo>
                <a:lnTo>
                  <a:pt x="56" y="23"/>
                </a:lnTo>
                <a:lnTo>
                  <a:pt x="53" y="21"/>
                </a:lnTo>
                <a:lnTo>
                  <a:pt x="55" y="38"/>
                </a:lnTo>
                <a:lnTo>
                  <a:pt x="14" y="42"/>
                </a:lnTo>
                <a:lnTo>
                  <a:pt x="14" y="23"/>
                </a:lnTo>
                <a:lnTo>
                  <a:pt x="13" y="24"/>
                </a:lnTo>
                <a:lnTo>
                  <a:pt x="13" y="28"/>
                </a:lnTo>
                <a:lnTo>
                  <a:pt x="12" y="34"/>
                </a:lnTo>
                <a:lnTo>
                  <a:pt x="12" y="42"/>
                </a:lnTo>
                <a:lnTo>
                  <a:pt x="1" y="44"/>
                </a:lnTo>
                <a:lnTo>
                  <a:pt x="1" y="43"/>
                </a:lnTo>
                <a:lnTo>
                  <a:pt x="0" y="40"/>
                </a:lnTo>
                <a:lnTo>
                  <a:pt x="0" y="36"/>
                </a:lnTo>
                <a:lnTo>
                  <a:pt x="0" y="32"/>
                </a:lnTo>
                <a:lnTo>
                  <a:pt x="0" y="26"/>
                </a:lnTo>
                <a:lnTo>
                  <a:pt x="1" y="20"/>
                </a:lnTo>
                <a:lnTo>
                  <a:pt x="3" y="15"/>
                </a:lnTo>
                <a:lnTo>
                  <a:pt x="6" y="9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539" name="Freeform 1317"/>
          <p:cNvSpPr>
            <a:spLocks/>
          </p:cNvSpPr>
          <p:nvPr/>
        </p:nvSpPr>
        <p:spPr bwMode="auto">
          <a:xfrm>
            <a:off x="5588135" y="5529192"/>
            <a:ext cx="16823" cy="15644"/>
          </a:xfrm>
          <a:custGeom>
            <a:avLst/>
            <a:gdLst>
              <a:gd name="T0" fmla="*/ 0 w 12"/>
              <a:gd name="T1" fmla="*/ 1 h 11"/>
              <a:gd name="T2" fmla="*/ 0 w 12"/>
              <a:gd name="T3" fmla="*/ 4 h 11"/>
              <a:gd name="T4" fmla="*/ 1 w 12"/>
              <a:gd name="T5" fmla="*/ 7 h 11"/>
              <a:gd name="T6" fmla="*/ 1 w 12"/>
              <a:gd name="T7" fmla="*/ 10 h 11"/>
              <a:gd name="T8" fmla="*/ 2 w 12"/>
              <a:gd name="T9" fmla="*/ 11 h 11"/>
              <a:gd name="T10" fmla="*/ 2 w 12"/>
              <a:gd name="T11" fmla="*/ 11 h 11"/>
              <a:gd name="T12" fmla="*/ 3 w 12"/>
              <a:gd name="T13" fmla="*/ 9 h 11"/>
              <a:gd name="T14" fmla="*/ 3 w 12"/>
              <a:gd name="T15" fmla="*/ 7 h 11"/>
              <a:gd name="T16" fmla="*/ 3 w 12"/>
              <a:gd name="T17" fmla="*/ 6 h 11"/>
              <a:gd name="T18" fmla="*/ 8 w 12"/>
              <a:gd name="T19" fmla="*/ 10 h 11"/>
              <a:gd name="T20" fmla="*/ 12 w 12"/>
              <a:gd name="T21" fmla="*/ 8 h 11"/>
              <a:gd name="T22" fmla="*/ 6 w 12"/>
              <a:gd name="T23" fmla="*/ 0 h 11"/>
              <a:gd name="T24" fmla="*/ 0 w 12"/>
              <a:gd name="T25" fmla="*/ 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2" h="11">
                <a:moveTo>
                  <a:pt x="0" y="1"/>
                </a:moveTo>
                <a:lnTo>
                  <a:pt x="0" y="4"/>
                </a:lnTo>
                <a:lnTo>
                  <a:pt x="1" y="7"/>
                </a:lnTo>
                <a:lnTo>
                  <a:pt x="1" y="10"/>
                </a:lnTo>
                <a:lnTo>
                  <a:pt x="2" y="11"/>
                </a:lnTo>
                <a:lnTo>
                  <a:pt x="2" y="11"/>
                </a:lnTo>
                <a:lnTo>
                  <a:pt x="3" y="9"/>
                </a:lnTo>
                <a:lnTo>
                  <a:pt x="3" y="7"/>
                </a:lnTo>
                <a:lnTo>
                  <a:pt x="3" y="6"/>
                </a:lnTo>
                <a:lnTo>
                  <a:pt x="8" y="10"/>
                </a:lnTo>
                <a:lnTo>
                  <a:pt x="12" y="8"/>
                </a:lnTo>
                <a:lnTo>
                  <a:pt x="6" y="0"/>
                </a:lnTo>
                <a:lnTo>
                  <a:pt x="0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540" name="Freeform 1318"/>
          <p:cNvSpPr>
            <a:spLocks/>
          </p:cNvSpPr>
          <p:nvPr/>
        </p:nvSpPr>
        <p:spPr bwMode="auto">
          <a:xfrm>
            <a:off x="5492805" y="5479415"/>
            <a:ext cx="102339" cy="56888"/>
          </a:xfrm>
          <a:custGeom>
            <a:avLst/>
            <a:gdLst>
              <a:gd name="T0" fmla="*/ 54 w 73"/>
              <a:gd name="T1" fmla="*/ 3 h 40"/>
              <a:gd name="T2" fmla="*/ 52 w 73"/>
              <a:gd name="T3" fmla="*/ 2 h 40"/>
              <a:gd name="T4" fmla="*/ 50 w 73"/>
              <a:gd name="T5" fmla="*/ 1 h 40"/>
              <a:gd name="T6" fmla="*/ 48 w 73"/>
              <a:gd name="T7" fmla="*/ 1 h 40"/>
              <a:gd name="T8" fmla="*/ 41 w 73"/>
              <a:gd name="T9" fmla="*/ 0 h 40"/>
              <a:gd name="T10" fmla="*/ 24 w 73"/>
              <a:gd name="T11" fmla="*/ 0 h 40"/>
              <a:gd name="T12" fmla="*/ 17 w 73"/>
              <a:gd name="T13" fmla="*/ 1 h 40"/>
              <a:gd name="T14" fmla="*/ 13 w 73"/>
              <a:gd name="T15" fmla="*/ 2 h 40"/>
              <a:gd name="T16" fmla="*/ 10 w 73"/>
              <a:gd name="T17" fmla="*/ 3 h 40"/>
              <a:gd name="T18" fmla="*/ 7 w 73"/>
              <a:gd name="T19" fmla="*/ 5 h 40"/>
              <a:gd name="T20" fmla="*/ 3 w 73"/>
              <a:gd name="T21" fmla="*/ 12 h 40"/>
              <a:gd name="T22" fmla="*/ 1 w 73"/>
              <a:gd name="T23" fmla="*/ 23 h 40"/>
              <a:gd name="T24" fmla="*/ 1 w 73"/>
              <a:gd name="T25" fmla="*/ 33 h 40"/>
              <a:gd name="T26" fmla="*/ 1 w 73"/>
              <a:gd name="T27" fmla="*/ 39 h 40"/>
              <a:gd name="T28" fmla="*/ 8 w 73"/>
              <a:gd name="T29" fmla="*/ 39 h 40"/>
              <a:gd name="T30" fmla="*/ 9 w 73"/>
              <a:gd name="T31" fmla="*/ 26 h 40"/>
              <a:gd name="T32" fmla="*/ 11 w 73"/>
              <a:gd name="T33" fmla="*/ 19 h 40"/>
              <a:gd name="T34" fmla="*/ 13 w 73"/>
              <a:gd name="T35" fmla="*/ 17 h 40"/>
              <a:gd name="T36" fmla="*/ 14 w 73"/>
              <a:gd name="T37" fmla="*/ 16 h 40"/>
              <a:gd name="T38" fmla="*/ 15 w 73"/>
              <a:gd name="T39" fmla="*/ 38 h 40"/>
              <a:gd name="T40" fmla="*/ 18 w 73"/>
              <a:gd name="T41" fmla="*/ 38 h 40"/>
              <a:gd name="T42" fmla="*/ 24 w 73"/>
              <a:gd name="T43" fmla="*/ 38 h 40"/>
              <a:gd name="T44" fmla="*/ 30 w 73"/>
              <a:gd name="T45" fmla="*/ 37 h 40"/>
              <a:gd name="T46" fmla="*/ 36 w 73"/>
              <a:gd name="T47" fmla="*/ 36 h 40"/>
              <a:gd name="T48" fmla="*/ 42 w 73"/>
              <a:gd name="T49" fmla="*/ 36 h 40"/>
              <a:gd name="T50" fmla="*/ 47 w 73"/>
              <a:gd name="T51" fmla="*/ 36 h 40"/>
              <a:gd name="T52" fmla="*/ 50 w 73"/>
              <a:gd name="T53" fmla="*/ 35 h 40"/>
              <a:gd name="T54" fmla="*/ 49 w 73"/>
              <a:gd name="T55" fmla="*/ 16 h 40"/>
              <a:gd name="T56" fmla="*/ 51 w 73"/>
              <a:gd name="T57" fmla="*/ 16 h 40"/>
              <a:gd name="T58" fmla="*/ 55 w 73"/>
              <a:gd name="T59" fmla="*/ 19 h 40"/>
              <a:gd name="T60" fmla="*/ 61 w 73"/>
              <a:gd name="T61" fmla="*/ 25 h 40"/>
              <a:gd name="T62" fmla="*/ 65 w 73"/>
              <a:gd name="T63" fmla="*/ 34 h 40"/>
              <a:gd name="T64" fmla="*/ 70 w 73"/>
              <a:gd name="T65" fmla="*/ 25 h 40"/>
              <a:gd name="T66" fmla="*/ 63 w 73"/>
              <a:gd name="T67" fmla="*/ 13 h 40"/>
              <a:gd name="T68" fmla="*/ 58 w 73"/>
              <a:gd name="T69" fmla="*/ 6 h 40"/>
              <a:gd name="T70" fmla="*/ 55 w 73"/>
              <a:gd name="T71" fmla="*/ 3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73" h="40">
                <a:moveTo>
                  <a:pt x="55" y="3"/>
                </a:moveTo>
                <a:lnTo>
                  <a:pt x="54" y="3"/>
                </a:lnTo>
                <a:lnTo>
                  <a:pt x="53" y="2"/>
                </a:lnTo>
                <a:lnTo>
                  <a:pt x="52" y="2"/>
                </a:lnTo>
                <a:lnTo>
                  <a:pt x="51" y="1"/>
                </a:lnTo>
                <a:lnTo>
                  <a:pt x="50" y="1"/>
                </a:lnTo>
                <a:lnTo>
                  <a:pt x="49" y="1"/>
                </a:lnTo>
                <a:lnTo>
                  <a:pt x="48" y="1"/>
                </a:lnTo>
                <a:lnTo>
                  <a:pt x="47" y="0"/>
                </a:lnTo>
                <a:lnTo>
                  <a:pt x="41" y="0"/>
                </a:lnTo>
                <a:lnTo>
                  <a:pt x="34" y="19"/>
                </a:lnTo>
                <a:lnTo>
                  <a:pt x="24" y="0"/>
                </a:lnTo>
                <a:lnTo>
                  <a:pt x="18" y="0"/>
                </a:lnTo>
                <a:lnTo>
                  <a:pt x="17" y="1"/>
                </a:lnTo>
                <a:lnTo>
                  <a:pt x="15" y="1"/>
                </a:lnTo>
                <a:lnTo>
                  <a:pt x="13" y="2"/>
                </a:lnTo>
                <a:lnTo>
                  <a:pt x="12" y="2"/>
                </a:lnTo>
                <a:lnTo>
                  <a:pt x="10" y="3"/>
                </a:lnTo>
                <a:lnTo>
                  <a:pt x="9" y="4"/>
                </a:lnTo>
                <a:lnTo>
                  <a:pt x="7" y="5"/>
                </a:lnTo>
                <a:lnTo>
                  <a:pt x="6" y="7"/>
                </a:lnTo>
                <a:lnTo>
                  <a:pt x="3" y="12"/>
                </a:lnTo>
                <a:lnTo>
                  <a:pt x="2" y="18"/>
                </a:lnTo>
                <a:lnTo>
                  <a:pt x="1" y="23"/>
                </a:lnTo>
                <a:lnTo>
                  <a:pt x="0" y="28"/>
                </a:lnTo>
                <a:lnTo>
                  <a:pt x="1" y="33"/>
                </a:lnTo>
                <a:lnTo>
                  <a:pt x="1" y="37"/>
                </a:lnTo>
                <a:lnTo>
                  <a:pt x="1" y="39"/>
                </a:lnTo>
                <a:lnTo>
                  <a:pt x="1" y="40"/>
                </a:lnTo>
                <a:lnTo>
                  <a:pt x="8" y="39"/>
                </a:lnTo>
                <a:lnTo>
                  <a:pt x="8" y="32"/>
                </a:lnTo>
                <a:lnTo>
                  <a:pt x="9" y="26"/>
                </a:lnTo>
                <a:lnTo>
                  <a:pt x="9" y="22"/>
                </a:lnTo>
                <a:lnTo>
                  <a:pt x="11" y="19"/>
                </a:lnTo>
                <a:lnTo>
                  <a:pt x="12" y="18"/>
                </a:lnTo>
                <a:lnTo>
                  <a:pt x="13" y="17"/>
                </a:lnTo>
                <a:lnTo>
                  <a:pt x="14" y="17"/>
                </a:lnTo>
                <a:lnTo>
                  <a:pt x="14" y="16"/>
                </a:lnTo>
                <a:lnTo>
                  <a:pt x="15" y="38"/>
                </a:lnTo>
                <a:lnTo>
                  <a:pt x="15" y="38"/>
                </a:lnTo>
                <a:lnTo>
                  <a:pt x="16" y="38"/>
                </a:lnTo>
                <a:lnTo>
                  <a:pt x="18" y="38"/>
                </a:lnTo>
                <a:lnTo>
                  <a:pt x="21" y="38"/>
                </a:lnTo>
                <a:lnTo>
                  <a:pt x="24" y="38"/>
                </a:lnTo>
                <a:lnTo>
                  <a:pt x="27" y="37"/>
                </a:lnTo>
                <a:lnTo>
                  <a:pt x="30" y="37"/>
                </a:lnTo>
                <a:lnTo>
                  <a:pt x="33" y="37"/>
                </a:lnTo>
                <a:lnTo>
                  <a:pt x="36" y="36"/>
                </a:lnTo>
                <a:lnTo>
                  <a:pt x="39" y="36"/>
                </a:lnTo>
                <a:lnTo>
                  <a:pt x="42" y="36"/>
                </a:lnTo>
                <a:lnTo>
                  <a:pt x="45" y="36"/>
                </a:lnTo>
                <a:lnTo>
                  <a:pt x="47" y="36"/>
                </a:lnTo>
                <a:lnTo>
                  <a:pt x="49" y="35"/>
                </a:lnTo>
                <a:lnTo>
                  <a:pt x="50" y="35"/>
                </a:lnTo>
                <a:lnTo>
                  <a:pt x="51" y="35"/>
                </a:lnTo>
                <a:lnTo>
                  <a:pt x="49" y="16"/>
                </a:lnTo>
                <a:lnTo>
                  <a:pt x="49" y="16"/>
                </a:lnTo>
                <a:lnTo>
                  <a:pt x="51" y="16"/>
                </a:lnTo>
                <a:lnTo>
                  <a:pt x="53" y="17"/>
                </a:lnTo>
                <a:lnTo>
                  <a:pt x="55" y="19"/>
                </a:lnTo>
                <a:lnTo>
                  <a:pt x="58" y="22"/>
                </a:lnTo>
                <a:lnTo>
                  <a:pt x="61" y="25"/>
                </a:lnTo>
                <a:lnTo>
                  <a:pt x="63" y="29"/>
                </a:lnTo>
                <a:lnTo>
                  <a:pt x="65" y="34"/>
                </a:lnTo>
                <a:lnTo>
                  <a:pt x="73" y="33"/>
                </a:lnTo>
                <a:lnTo>
                  <a:pt x="70" y="25"/>
                </a:lnTo>
                <a:lnTo>
                  <a:pt x="66" y="19"/>
                </a:lnTo>
                <a:lnTo>
                  <a:pt x="63" y="13"/>
                </a:lnTo>
                <a:lnTo>
                  <a:pt x="61" y="9"/>
                </a:lnTo>
                <a:lnTo>
                  <a:pt x="58" y="6"/>
                </a:lnTo>
                <a:lnTo>
                  <a:pt x="56" y="4"/>
                </a:lnTo>
                <a:lnTo>
                  <a:pt x="55" y="3"/>
                </a:lnTo>
                <a:lnTo>
                  <a:pt x="55" y="3"/>
                </a:lnTo>
                <a:close/>
              </a:path>
            </a:pathLst>
          </a:custGeom>
          <a:solidFill>
            <a:srgbClr val="597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541" name="Freeform 1319"/>
          <p:cNvSpPr>
            <a:spLocks/>
          </p:cNvSpPr>
          <p:nvPr/>
        </p:nvSpPr>
        <p:spPr bwMode="auto">
          <a:xfrm>
            <a:off x="5518039" y="5477993"/>
            <a:ext cx="40655" cy="28444"/>
          </a:xfrm>
          <a:custGeom>
            <a:avLst/>
            <a:gdLst>
              <a:gd name="T0" fmla="*/ 4 w 29"/>
              <a:gd name="T1" fmla="*/ 7 h 20"/>
              <a:gd name="T2" fmla="*/ 0 w 29"/>
              <a:gd name="T3" fmla="*/ 4 h 20"/>
              <a:gd name="T4" fmla="*/ 3 w 29"/>
              <a:gd name="T5" fmla="*/ 0 h 20"/>
              <a:gd name="T6" fmla="*/ 5 w 29"/>
              <a:gd name="T7" fmla="*/ 0 h 20"/>
              <a:gd name="T8" fmla="*/ 2 w 29"/>
              <a:gd name="T9" fmla="*/ 4 h 20"/>
              <a:gd name="T10" fmla="*/ 6 w 29"/>
              <a:gd name="T11" fmla="*/ 6 h 20"/>
              <a:gd name="T12" fmla="*/ 6 w 29"/>
              <a:gd name="T13" fmla="*/ 7 h 20"/>
              <a:gd name="T14" fmla="*/ 5 w 29"/>
              <a:gd name="T15" fmla="*/ 8 h 20"/>
              <a:gd name="T16" fmla="*/ 4 w 29"/>
              <a:gd name="T17" fmla="*/ 9 h 20"/>
              <a:gd name="T18" fmla="*/ 4 w 29"/>
              <a:gd name="T19" fmla="*/ 9 h 20"/>
              <a:gd name="T20" fmla="*/ 16 w 29"/>
              <a:gd name="T21" fmla="*/ 18 h 20"/>
              <a:gd name="T22" fmla="*/ 25 w 29"/>
              <a:gd name="T23" fmla="*/ 9 h 20"/>
              <a:gd name="T24" fmla="*/ 23 w 29"/>
              <a:gd name="T25" fmla="*/ 6 h 20"/>
              <a:gd name="T26" fmla="*/ 26 w 29"/>
              <a:gd name="T27" fmla="*/ 4 h 20"/>
              <a:gd name="T28" fmla="*/ 24 w 29"/>
              <a:gd name="T29" fmla="*/ 0 h 20"/>
              <a:gd name="T30" fmla="*/ 26 w 29"/>
              <a:gd name="T31" fmla="*/ 0 h 20"/>
              <a:gd name="T32" fmla="*/ 29 w 29"/>
              <a:gd name="T33" fmla="*/ 4 h 20"/>
              <a:gd name="T34" fmla="*/ 25 w 29"/>
              <a:gd name="T35" fmla="*/ 7 h 20"/>
              <a:gd name="T36" fmla="*/ 28 w 29"/>
              <a:gd name="T37" fmla="*/ 9 h 20"/>
              <a:gd name="T38" fmla="*/ 16 w 29"/>
              <a:gd name="T39" fmla="*/ 20 h 20"/>
              <a:gd name="T40" fmla="*/ 1 w 29"/>
              <a:gd name="T41" fmla="*/ 10 h 20"/>
              <a:gd name="T42" fmla="*/ 4 w 29"/>
              <a:gd name="T43" fmla="*/ 7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9" h="20">
                <a:moveTo>
                  <a:pt x="4" y="7"/>
                </a:moveTo>
                <a:lnTo>
                  <a:pt x="0" y="4"/>
                </a:lnTo>
                <a:lnTo>
                  <a:pt x="3" y="0"/>
                </a:lnTo>
                <a:lnTo>
                  <a:pt x="5" y="0"/>
                </a:lnTo>
                <a:lnTo>
                  <a:pt x="2" y="4"/>
                </a:lnTo>
                <a:lnTo>
                  <a:pt x="6" y="6"/>
                </a:lnTo>
                <a:lnTo>
                  <a:pt x="6" y="7"/>
                </a:lnTo>
                <a:lnTo>
                  <a:pt x="5" y="8"/>
                </a:lnTo>
                <a:lnTo>
                  <a:pt x="4" y="9"/>
                </a:lnTo>
                <a:lnTo>
                  <a:pt x="4" y="9"/>
                </a:lnTo>
                <a:lnTo>
                  <a:pt x="16" y="18"/>
                </a:lnTo>
                <a:lnTo>
                  <a:pt x="25" y="9"/>
                </a:lnTo>
                <a:lnTo>
                  <a:pt x="23" y="6"/>
                </a:lnTo>
                <a:lnTo>
                  <a:pt x="26" y="4"/>
                </a:lnTo>
                <a:lnTo>
                  <a:pt x="24" y="0"/>
                </a:lnTo>
                <a:lnTo>
                  <a:pt x="26" y="0"/>
                </a:lnTo>
                <a:lnTo>
                  <a:pt x="29" y="4"/>
                </a:lnTo>
                <a:lnTo>
                  <a:pt x="25" y="7"/>
                </a:lnTo>
                <a:lnTo>
                  <a:pt x="28" y="9"/>
                </a:lnTo>
                <a:lnTo>
                  <a:pt x="16" y="20"/>
                </a:lnTo>
                <a:lnTo>
                  <a:pt x="1" y="10"/>
                </a:lnTo>
                <a:lnTo>
                  <a:pt x="4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542" name="Freeform 1320"/>
          <p:cNvSpPr>
            <a:spLocks/>
          </p:cNvSpPr>
          <p:nvPr/>
        </p:nvSpPr>
        <p:spPr bwMode="auto">
          <a:xfrm>
            <a:off x="5529255" y="5479415"/>
            <a:ext cx="18225" cy="21333"/>
          </a:xfrm>
          <a:custGeom>
            <a:avLst/>
            <a:gdLst>
              <a:gd name="T0" fmla="*/ 13 w 13"/>
              <a:gd name="T1" fmla="*/ 0 h 15"/>
              <a:gd name="T2" fmla="*/ 0 w 13"/>
              <a:gd name="T3" fmla="*/ 0 h 15"/>
              <a:gd name="T4" fmla="*/ 8 w 13"/>
              <a:gd name="T5" fmla="*/ 15 h 15"/>
              <a:gd name="T6" fmla="*/ 13 w 13"/>
              <a:gd name="T7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" h="15">
                <a:moveTo>
                  <a:pt x="13" y="0"/>
                </a:moveTo>
                <a:lnTo>
                  <a:pt x="0" y="0"/>
                </a:lnTo>
                <a:lnTo>
                  <a:pt x="8" y="15"/>
                </a:lnTo>
                <a:lnTo>
                  <a:pt x="1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543" name="Freeform 1321"/>
          <p:cNvSpPr>
            <a:spLocks/>
          </p:cNvSpPr>
          <p:nvPr/>
        </p:nvSpPr>
        <p:spPr bwMode="auto">
          <a:xfrm>
            <a:off x="5534862" y="5477993"/>
            <a:ext cx="8411" cy="25600"/>
          </a:xfrm>
          <a:custGeom>
            <a:avLst/>
            <a:gdLst>
              <a:gd name="T0" fmla="*/ 3 w 6"/>
              <a:gd name="T1" fmla="*/ 18 h 18"/>
              <a:gd name="T2" fmla="*/ 0 w 6"/>
              <a:gd name="T3" fmla="*/ 10 h 18"/>
              <a:gd name="T4" fmla="*/ 2 w 6"/>
              <a:gd name="T5" fmla="*/ 4 h 18"/>
              <a:gd name="T6" fmla="*/ 1 w 6"/>
              <a:gd name="T7" fmla="*/ 3 h 18"/>
              <a:gd name="T8" fmla="*/ 1 w 6"/>
              <a:gd name="T9" fmla="*/ 3 h 18"/>
              <a:gd name="T10" fmla="*/ 1 w 6"/>
              <a:gd name="T11" fmla="*/ 2 h 18"/>
              <a:gd name="T12" fmla="*/ 1 w 6"/>
              <a:gd name="T13" fmla="*/ 2 h 18"/>
              <a:gd name="T14" fmla="*/ 1 w 6"/>
              <a:gd name="T15" fmla="*/ 1 h 18"/>
              <a:gd name="T16" fmla="*/ 1 w 6"/>
              <a:gd name="T17" fmla="*/ 0 h 18"/>
              <a:gd name="T18" fmla="*/ 2 w 6"/>
              <a:gd name="T19" fmla="*/ 0 h 18"/>
              <a:gd name="T20" fmla="*/ 3 w 6"/>
              <a:gd name="T21" fmla="*/ 0 h 18"/>
              <a:gd name="T22" fmla="*/ 4 w 6"/>
              <a:gd name="T23" fmla="*/ 0 h 18"/>
              <a:gd name="T24" fmla="*/ 4 w 6"/>
              <a:gd name="T25" fmla="*/ 0 h 18"/>
              <a:gd name="T26" fmla="*/ 5 w 6"/>
              <a:gd name="T27" fmla="*/ 1 h 18"/>
              <a:gd name="T28" fmla="*/ 5 w 6"/>
              <a:gd name="T29" fmla="*/ 2 h 18"/>
              <a:gd name="T30" fmla="*/ 5 w 6"/>
              <a:gd name="T31" fmla="*/ 2 h 18"/>
              <a:gd name="T32" fmla="*/ 5 w 6"/>
              <a:gd name="T33" fmla="*/ 3 h 18"/>
              <a:gd name="T34" fmla="*/ 4 w 6"/>
              <a:gd name="T35" fmla="*/ 3 h 18"/>
              <a:gd name="T36" fmla="*/ 4 w 6"/>
              <a:gd name="T37" fmla="*/ 4 h 18"/>
              <a:gd name="T38" fmla="*/ 6 w 6"/>
              <a:gd name="T39" fmla="*/ 10 h 18"/>
              <a:gd name="T40" fmla="*/ 3 w 6"/>
              <a:gd name="T41" fmla="*/ 1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6" h="18">
                <a:moveTo>
                  <a:pt x="3" y="18"/>
                </a:moveTo>
                <a:lnTo>
                  <a:pt x="0" y="10"/>
                </a:lnTo>
                <a:lnTo>
                  <a:pt x="2" y="4"/>
                </a:lnTo>
                <a:lnTo>
                  <a:pt x="1" y="3"/>
                </a:lnTo>
                <a:lnTo>
                  <a:pt x="1" y="3"/>
                </a:lnTo>
                <a:lnTo>
                  <a:pt x="1" y="2"/>
                </a:lnTo>
                <a:lnTo>
                  <a:pt x="1" y="2"/>
                </a:lnTo>
                <a:lnTo>
                  <a:pt x="1" y="1"/>
                </a:lnTo>
                <a:lnTo>
                  <a:pt x="1" y="0"/>
                </a:ln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4" y="0"/>
                </a:lnTo>
                <a:lnTo>
                  <a:pt x="5" y="1"/>
                </a:lnTo>
                <a:lnTo>
                  <a:pt x="5" y="2"/>
                </a:lnTo>
                <a:lnTo>
                  <a:pt x="5" y="2"/>
                </a:lnTo>
                <a:lnTo>
                  <a:pt x="5" y="3"/>
                </a:lnTo>
                <a:lnTo>
                  <a:pt x="4" y="3"/>
                </a:lnTo>
                <a:lnTo>
                  <a:pt x="4" y="4"/>
                </a:lnTo>
                <a:lnTo>
                  <a:pt x="6" y="10"/>
                </a:lnTo>
                <a:lnTo>
                  <a:pt x="3" y="1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544" name="Freeform 1322"/>
          <p:cNvSpPr>
            <a:spLocks/>
          </p:cNvSpPr>
          <p:nvPr/>
        </p:nvSpPr>
        <p:spPr bwMode="auto">
          <a:xfrm>
            <a:off x="5537666" y="5510704"/>
            <a:ext cx="5608" cy="5689"/>
          </a:xfrm>
          <a:custGeom>
            <a:avLst/>
            <a:gdLst>
              <a:gd name="T0" fmla="*/ 2 w 4"/>
              <a:gd name="T1" fmla="*/ 4 h 4"/>
              <a:gd name="T2" fmla="*/ 3 w 4"/>
              <a:gd name="T3" fmla="*/ 4 h 4"/>
              <a:gd name="T4" fmla="*/ 3 w 4"/>
              <a:gd name="T5" fmla="*/ 3 h 4"/>
              <a:gd name="T6" fmla="*/ 4 w 4"/>
              <a:gd name="T7" fmla="*/ 3 h 4"/>
              <a:gd name="T8" fmla="*/ 4 w 4"/>
              <a:gd name="T9" fmla="*/ 2 h 4"/>
              <a:gd name="T10" fmla="*/ 4 w 4"/>
              <a:gd name="T11" fmla="*/ 1 h 4"/>
              <a:gd name="T12" fmla="*/ 3 w 4"/>
              <a:gd name="T13" fmla="*/ 1 h 4"/>
              <a:gd name="T14" fmla="*/ 3 w 4"/>
              <a:gd name="T15" fmla="*/ 0 h 4"/>
              <a:gd name="T16" fmla="*/ 2 w 4"/>
              <a:gd name="T17" fmla="*/ 0 h 4"/>
              <a:gd name="T18" fmla="*/ 2 w 4"/>
              <a:gd name="T19" fmla="*/ 0 h 4"/>
              <a:gd name="T20" fmla="*/ 1 w 4"/>
              <a:gd name="T21" fmla="*/ 1 h 4"/>
              <a:gd name="T22" fmla="*/ 1 w 4"/>
              <a:gd name="T23" fmla="*/ 1 h 4"/>
              <a:gd name="T24" fmla="*/ 0 w 4"/>
              <a:gd name="T25" fmla="*/ 2 h 4"/>
              <a:gd name="T26" fmla="*/ 1 w 4"/>
              <a:gd name="T27" fmla="*/ 3 h 4"/>
              <a:gd name="T28" fmla="*/ 1 w 4"/>
              <a:gd name="T29" fmla="*/ 3 h 4"/>
              <a:gd name="T30" fmla="*/ 2 w 4"/>
              <a:gd name="T31" fmla="*/ 4 h 4"/>
              <a:gd name="T32" fmla="*/ 2 w 4"/>
              <a:gd name="T3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" h="4">
                <a:moveTo>
                  <a:pt x="2" y="4"/>
                </a:moveTo>
                <a:lnTo>
                  <a:pt x="3" y="4"/>
                </a:lnTo>
                <a:lnTo>
                  <a:pt x="3" y="3"/>
                </a:lnTo>
                <a:lnTo>
                  <a:pt x="4" y="3"/>
                </a:lnTo>
                <a:lnTo>
                  <a:pt x="4" y="2"/>
                </a:lnTo>
                <a:lnTo>
                  <a:pt x="4" y="1"/>
                </a:lnTo>
                <a:lnTo>
                  <a:pt x="3" y="1"/>
                </a:lnTo>
                <a:lnTo>
                  <a:pt x="3" y="0"/>
                </a:lnTo>
                <a:lnTo>
                  <a:pt x="2" y="0"/>
                </a:lnTo>
                <a:lnTo>
                  <a:pt x="2" y="0"/>
                </a:lnTo>
                <a:lnTo>
                  <a:pt x="1" y="1"/>
                </a:lnTo>
                <a:lnTo>
                  <a:pt x="1" y="1"/>
                </a:lnTo>
                <a:lnTo>
                  <a:pt x="0" y="2"/>
                </a:lnTo>
                <a:lnTo>
                  <a:pt x="1" y="3"/>
                </a:lnTo>
                <a:lnTo>
                  <a:pt x="1" y="3"/>
                </a:lnTo>
                <a:lnTo>
                  <a:pt x="2" y="4"/>
                </a:lnTo>
                <a:lnTo>
                  <a:pt x="2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545" name="Freeform 1323"/>
          <p:cNvSpPr>
            <a:spLocks/>
          </p:cNvSpPr>
          <p:nvPr/>
        </p:nvSpPr>
        <p:spPr bwMode="auto">
          <a:xfrm>
            <a:off x="5537666" y="5520659"/>
            <a:ext cx="5608" cy="5689"/>
          </a:xfrm>
          <a:custGeom>
            <a:avLst/>
            <a:gdLst>
              <a:gd name="T0" fmla="*/ 2 w 4"/>
              <a:gd name="T1" fmla="*/ 4 h 4"/>
              <a:gd name="T2" fmla="*/ 3 w 4"/>
              <a:gd name="T3" fmla="*/ 4 h 4"/>
              <a:gd name="T4" fmla="*/ 3 w 4"/>
              <a:gd name="T5" fmla="*/ 3 h 4"/>
              <a:gd name="T6" fmla="*/ 4 w 4"/>
              <a:gd name="T7" fmla="*/ 3 h 4"/>
              <a:gd name="T8" fmla="*/ 4 w 4"/>
              <a:gd name="T9" fmla="*/ 2 h 4"/>
              <a:gd name="T10" fmla="*/ 4 w 4"/>
              <a:gd name="T11" fmla="*/ 1 h 4"/>
              <a:gd name="T12" fmla="*/ 3 w 4"/>
              <a:gd name="T13" fmla="*/ 1 h 4"/>
              <a:gd name="T14" fmla="*/ 3 w 4"/>
              <a:gd name="T15" fmla="*/ 0 h 4"/>
              <a:gd name="T16" fmla="*/ 2 w 4"/>
              <a:gd name="T17" fmla="*/ 0 h 4"/>
              <a:gd name="T18" fmla="*/ 2 w 4"/>
              <a:gd name="T19" fmla="*/ 0 h 4"/>
              <a:gd name="T20" fmla="*/ 1 w 4"/>
              <a:gd name="T21" fmla="*/ 1 h 4"/>
              <a:gd name="T22" fmla="*/ 1 w 4"/>
              <a:gd name="T23" fmla="*/ 1 h 4"/>
              <a:gd name="T24" fmla="*/ 0 w 4"/>
              <a:gd name="T25" fmla="*/ 2 h 4"/>
              <a:gd name="T26" fmla="*/ 1 w 4"/>
              <a:gd name="T27" fmla="*/ 3 h 4"/>
              <a:gd name="T28" fmla="*/ 1 w 4"/>
              <a:gd name="T29" fmla="*/ 3 h 4"/>
              <a:gd name="T30" fmla="*/ 2 w 4"/>
              <a:gd name="T31" fmla="*/ 4 h 4"/>
              <a:gd name="T32" fmla="*/ 2 w 4"/>
              <a:gd name="T3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" h="4">
                <a:moveTo>
                  <a:pt x="2" y="4"/>
                </a:moveTo>
                <a:lnTo>
                  <a:pt x="3" y="4"/>
                </a:lnTo>
                <a:lnTo>
                  <a:pt x="3" y="3"/>
                </a:lnTo>
                <a:lnTo>
                  <a:pt x="4" y="3"/>
                </a:lnTo>
                <a:lnTo>
                  <a:pt x="4" y="2"/>
                </a:lnTo>
                <a:lnTo>
                  <a:pt x="4" y="1"/>
                </a:lnTo>
                <a:lnTo>
                  <a:pt x="3" y="1"/>
                </a:lnTo>
                <a:lnTo>
                  <a:pt x="3" y="0"/>
                </a:lnTo>
                <a:lnTo>
                  <a:pt x="2" y="0"/>
                </a:lnTo>
                <a:lnTo>
                  <a:pt x="2" y="0"/>
                </a:lnTo>
                <a:lnTo>
                  <a:pt x="1" y="1"/>
                </a:lnTo>
                <a:lnTo>
                  <a:pt x="1" y="1"/>
                </a:lnTo>
                <a:lnTo>
                  <a:pt x="0" y="2"/>
                </a:lnTo>
                <a:lnTo>
                  <a:pt x="1" y="3"/>
                </a:lnTo>
                <a:lnTo>
                  <a:pt x="1" y="3"/>
                </a:lnTo>
                <a:lnTo>
                  <a:pt x="2" y="4"/>
                </a:lnTo>
                <a:lnTo>
                  <a:pt x="2" y="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546" name="Freeform 1324"/>
          <p:cNvSpPr>
            <a:spLocks/>
          </p:cNvSpPr>
          <p:nvPr/>
        </p:nvSpPr>
        <p:spPr bwMode="auto">
          <a:xfrm>
            <a:off x="5543274" y="5428216"/>
            <a:ext cx="15421" cy="19911"/>
          </a:xfrm>
          <a:custGeom>
            <a:avLst/>
            <a:gdLst>
              <a:gd name="T0" fmla="*/ 8 w 11"/>
              <a:gd name="T1" fmla="*/ 12 h 14"/>
              <a:gd name="T2" fmla="*/ 4 w 11"/>
              <a:gd name="T3" fmla="*/ 3 h 14"/>
              <a:gd name="T4" fmla="*/ 5 w 11"/>
              <a:gd name="T5" fmla="*/ 0 h 14"/>
              <a:gd name="T6" fmla="*/ 11 w 11"/>
              <a:gd name="T7" fmla="*/ 14 h 14"/>
              <a:gd name="T8" fmla="*/ 0 w 11"/>
              <a:gd name="T9" fmla="*/ 13 h 14"/>
              <a:gd name="T10" fmla="*/ 1 w 11"/>
              <a:gd name="T11" fmla="*/ 11 h 14"/>
              <a:gd name="T12" fmla="*/ 8 w 11"/>
              <a:gd name="T13" fmla="*/ 1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14">
                <a:moveTo>
                  <a:pt x="8" y="12"/>
                </a:moveTo>
                <a:lnTo>
                  <a:pt x="4" y="3"/>
                </a:lnTo>
                <a:lnTo>
                  <a:pt x="5" y="0"/>
                </a:lnTo>
                <a:lnTo>
                  <a:pt x="11" y="14"/>
                </a:lnTo>
                <a:lnTo>
                  <a:pt x="0" y="13"/>
                </a:lnTo>
                <a:lnTo>
                  <a:pt x="1" y="11"/>
                </a:lnTo>
                <a:lnTo>
                  <a:pt x="8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547" name="Freeform 1325"/>
          <p:cNvSpPr>
            <a:spLocks/>
          </p:cNvSpPr>
          <p:nvPr/>
        </p:nvSpPr>
        <p:spPr bwMode="auto">
          <a:xfrm>
            <a:off x="5555891" y="5428216"/>
            <a:ext cx="5608" cy="8533"/>
          </a:xfrm>
          <a:custGeom>
            <a:avLst/>
            <a:gdLst>
              <a:gd name="T0" fmla="*/ 1 w 4"/>
              <a:gd name="T1" fmla="*/ 6 h 6"/>
              <a:gd name="T2" fmla="*/ 0 w 4"/>
              <a:gd name="T3" fmla="*/ 6 h 6"/>
              <a:gd name="T4" fmla="*/ 0 w 4"/>
              <a:gd name="T5" fmla="*/ 5 h 6"/>
              <a:gd name="T6" fmla="*/ 0 w 4"/>
              <a:gd name="T7" fmla="*/ 4 h 6"/>
              <a:gd name="T8" fmla="*/ 0 w 4"/>
              <a:gd name="T9" fmla="*/ 3 h 6"/>
              <a:gd name="T10" fmla="*/ 1 w 4"/>
              <a:gd name="T11" fmla="*/ 2 h 6"/>
              <a:gd name="T12" fmla="*/ 1 w 4"/>
              <a:gd name="T13" fmla="*/ 1 h 6"/>
              <a:gd name="T14" fmla="*/ 2 w 4"/>
              <a:gd name="T15" fmla="*/ 0 h 6"/>
              <a:gd name="T16" fmla="*/ 3 w 4"/>
              <a:gd name="T17" fmla="*/ 0 h 6"/>
              <a:gd name="T18" fmla="*/ 3 w 4"/>
              <a:gd name="T19" fmla="*/ 1 h 6"/>
              <a:gd name="T20" fmla="*/ 4 w 4"/>
              <a:gd name="T21" fmla="*/ 2 h 6"/>
              <a:gd name="T22" fmla="*/ 4 w 4"/>
              <a:gd name="T23" fmla="*/ 3 h 6"/>
              <a:gd name="T24" fmla="*/ 3 w 4"/>
              <a:gd name="T25" fmla="*/ 4 h 6"/>
              <a:gd name="T26" fmla="*/ 3 w 4"/>
              <a:gd name="T27" fmla="*/ 5 h 6"/>
              <a:gd name="T28" fmla="*/ 2 w 4"/>
              <a:gd name="T29" fmla="*/ 6 h 6"/>
              <a:gd name="T30" fmla="*/ 1 w 4"/>
              <a:gd name="T31" fmla="*/ 6 h 6"/>
              <a:gd name="T32" fmla="*/ 1 w 4"/>
              <a:gd name="T33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" h="6">
                <a:moveTo>
                  <a:pt x="1" y="6"/>
                </a:moveTo>
                <a:lnTo>
                  <a:pt x="0" y="6"/>
                </a:lnTo>
                <a:lnTo>
                  <a:pt x="0" y="5"/>
                </a:lnTo>
                <a:lnTo>
                  <a:pt x="0" y="4"/>
                </a:lnTo>
                <a:lnTo>
                  <a:pt x="0" y="3"/>
                </a:lnTo>
                <a:lnTo>
                  <a:pt x="1" y="2"/>
                </a:lnTo>
                <a:lnTo>
                  <a:pt x="1" y="1"/>
                </a:lnTo>
                <a:lnTo>
                  <a:pt x="2" y="0"/>
                </a:lnTo>
                <a:lnTo>
                  <a:pt x="3" y="0"/>
                </a:lnTo>
                <a:lnTo>
                  <a:pt x="3" y="1"/>
                </a:lnTo>
                <a:lnTo>
                  <a:pt x="4" y="2"/>
                </a:lnTo>
                <a:lnTo>
                  <a:pt x="4" y="3"/>
                </a:lnTo>
                <a:lnTo>
                  <a:pt x="3" y="4"/>
                </a:lnTo>
                <a:lnTo>
                  <a:pt x="3" y="5"/>
                </a:lnTo>
                <a:lnTo>
                  <a:pt x="2" y="6"/>
                </a:lnTo>
                <a:lnTo>
                  <a:pt x="1" y="6"/>
                </a:lnTo>
                <a:lnTo>
                  <a:pt x="1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548" name="Freeform 1326"/>
          <p:cNvSpPr>
            <a:spLocks/>
          </p:cNvSpPr>
          <p:nvPr/>
        </p:nvSpPr>
        <p:spPr bwMode="auto">
          <a:xfrm>
            <a:off x="5540470" y="5425371"/>
            <a:ext cx="5608" cy="8533"/>
          </a:xfrm>
          <a:custGeom>
            <a:avLst/>
            <a:gdLst>
              <a:gd name="T0" fmla="*/ 1 w 4"/>
              <a:gd name="T1" fmla="*/ 6 h 6"/>
              <a:gd name="T2" fmla="*/ 0 w 4"/>
              <a:gd name="T3" fmla="*/ 6 h 6"/>
              <a:gd name="T4" fmla="*/ 0 w 4"/>
              <a:gd name="T5" fmla="*/ 5 h 6"/>
              <a:gd name="T6" fmla="*/ 0 w 4"/>
              <a:gd name="T7" fmla="*/ 4 h 6"/>
              <a:gd name="T8" fmla="*/ 0 w 4"/>
              <a:gd name="T9" fmla="*/ 3 h 6"/>
              <a:gd name="T10" fmla="*/ 1 w 4"/>
              <a:gd name="T11" fmla="*/ 2 h 6"/>
              <a:gd name="T12" fmla="*/ 1 w 4"/>
              <a:gd name="T13" fmla="*/ 1 h 6"/>
              <a:gd name="T14" fmla="*/ 2 w 4"/>
              <a:gd name="T15" fmla="*/ 0 h 6"/>
              <a:gd name="T16" fmla="*/ 3 w 4"/>
              <a:gd name="T17" fmla="*/ 0 h 6"/>
              <a:gd name="T18" fmla="*/ 3 w 4"/>
              <a:gd name="T19" fmla="*/ 1 h 6"/>
              <a:gd name="T20" fmla="*/ 4 w 4"/>
              <a:gd name="T21" fmla="*/ 2 h 6"/>
              <a:gd name="T22" fmla="*/ 4 w 4"/>
              <a:gd name="T23" fmla="*/ 3 h 6"/>
              <a:gd name="T24" fmla="*/ 3 w 4"/>
              <a:gd name="T25" fmla="*/ 4 h 6"/>
              <a:gd name="T26" fmla="*/ 3 w 4"/>
              <a:gd name="T27" fmla="*/ 5 h 6"/>
              <a:gd name="T28" fmla="*/ 2 w 4"/>
              <a:gd name="T29" fmla="*/ 6 h 6"/>
              <a:gd name="T30" fmla="*/ 1 w 4"/>
              <a:gd name="T31" fmla="*/ 6 h 6"/>
              <a:gd name="T32" fmla="*/ 1 w 4"/>
              <a:gd name="T33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" h="6">
                <a:moveTo>
                  <a:pt x="1" y="6"/>
                </a:moveTo>
                <a:lnTo>
                  <a:pt x="0" y="6"/>
                </a:lnTo>
                <a:lnTo>
                  <a:pt x="0" y="5"/>
                </a:lnTo>
                <a:lnTo>
                  <a:pt x="0" y="4"/>
                </a:lnTo>
                <a:lnTo>
                  <a:pt x="0" y="3"/>
                </a:lnTo>
                <a:lnTo>
                  <a:pt x="1" y="2"/>
                </a:lnTo>
                <a:lnTo>
                  <a:pt x="1" y="1"/>
                </a:lnTo>
                <a:lnTo>
                  <a:pt x="2" y="0"/>
                </a:lnTo>
                <a:lnTo>
                  <a:pt x="3" y="0"/>
                </a:lnTo>
                <a:lnTo>
                  <a:pt x="3" y="1"/>
                </a:lnTo>
                <a:lnTo>
                  <a:pt x="4" y="2"/>
                </a:lnTo>
                <a:lnTo>
                  <a:pt x="4" y="3"/>
                </a:lnTo>
                <a:lnTo>
                  <a:pt x="3" y="4"/>
                </a:lnTo>
                <a:lnTo>
                  <a:pt x="3" y="5"/>
                </a:lnTo>
                <a:lnTo>
                  <a:pt x="2" y="6"/>
                </a:lnTo>
                <a:lnTo>
                  <a:pt x="1" y="6"/>
                </a:lnTo>
                <a:lnTo>
                  <a:pt x="1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549" name="Freeform 1327"/>
          <p:cNvSpPr>
            <a:spLocks/>
          </p:cNvSpPr>
          <p:nvPr/>
        </p:nvSpPr>
        <p:spPr bwMode="auto">
          <a:xfrm>
            <a:off x="5693278" y="5428216"/>
            <a:ext cx="14019" cy="18489"/>
          </a:xfrm>
          <a:custGeom>
            <a:avLst/>
            <a:gdLst>
              <a:gd name="T0" fmla="*/ 2 w 10"/>
              <a:gd name="T1" fmla="*/ 11 h 13"/>
              <a:gd name="T2" fmla="*/ 7 w 10"/>
              <a:gd name="T3" fmla="*/ 3 h 13"/>
              <a:gd name="T4" fmla="*/ 7 w 10"/>
              <a:gd name="T5" fmla="*/ 0 h 13"/>
              <a:gd name="T6" fmla="*/ 0 w 10"/>
              <a:gd name="T7" fmla="*/ 13 h 13"/>
              <a:gd name="T8" fmla="*/ 10 w 10"/>
              <a:gd name="T9" fmla="*/ 13 h 13"/>
              <a:gd name="T10" fmla="*/ 10 w 10"/>
              <a:gd name="T11" fmla="*/ 11 h 13"/>
              <a:gd name="T12" fmla="*/ 2 w 10"/>
              <a:gd name="T13" fmla="*/ 1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" h="13">
                <a:moveTo>
                  <a:pt x="2" y="11"/>
                </a:moveTo>
                <a:lnTo>
                  <a:pt x="7" y="3"/>
                </a:lnTo>
                <a:lnTo>
                  <a:pt x="7" y="0"/>
                </a:lnTo>
                <a:lnTo>
                  <a:pt x="0" y="13"/>
                </a:lnTo>
                <a:lnTo>
                  <a:pt x="10" y="13"/>
                </a:lnTo>
                <a:lnTo>
                  <a:pt x="10" y="11"/>
                </a:lnTo>
                <a:lnTo>
                  <a:pt x="2" y="1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550" name="Freeform 1328"/>
          <p:cNvSpPr>
            <a:spLocks/>
          </p:cNvSpPr>
          <p:nvPr/>
        </p:nvSpPr>
        <p:spPr bwMode="auto">
          <a:xfrm>
            <a:off x="5690474" y="5426794"/>
            <a:ext cx="5608" cy="8533"/>
          </a:xfrm>
          <a:custGeom>
            <a:avLst/>
            <a:gdLst>
              <a:gd name="T0" fmla="*/ 2 w 4"/>
              <a:gd name="T1" fmla="*/ 6 h 6"/>
              <a:gd name="T2" fmla="*/ 2 w 4"/>
              <a:gd name="T3" fmla="*/ 6 h 6"/>
              <a:gd name="T4" fmla="*/ 3 w 4"/>
              <a:gd name="T5" fmla="*/ 5 h 6"/>
              <a:gd name="T6" fmla="*/ 3 w 4"/>
              <a:gd name="T7" fmla="*/ 4 h 6"/>
              <a:gd name="T8" fmla="*/ 4 w 4"/>
              <a:gd name="T9" fmla="*/ 3 h 6"/>
              <a:gd name="T10" fmla="*/ 4 w 4"/>
              <a:gd name="T11" fmla="*/ 2 h 6"/>
              <a:gd name="T12" fmla="*/ 3 w 4"/>
              <a:gd name="T13" fmla="*/ 1 h 6"/>
              <a:gd name="T14" fmla="*/ 3 w 4"/>
              <a:gd name="T15" fmla="*/ 1 h 6"/>
              <a:gd name="T16" fmla="*/ 2 w 4"/>
              <a:gd name="T17" fmla="*/ 0 h 6"/>
              <a:gd name="T18" fmla="*/ 2 w 4"/>
              <a:gd name="T19" fmla="*/ 0 h 6"/>
              <a:gd name="T20" fmla="*/ 1 w 4"/>
              <a:gd name="T21" fmla="*/ 1 h 6"/>
              <a:gd name="T22" fmla="*/ 1 w 4"/>
              <a:gd name="T23" fmla="*/ 2 h 6"/>
              <a:gd name="T24" fmla="*/ 0 w 4"/>
              <a:gd name="T25" fmla="*/ 3 h 6"/>
              <a:gd name="T26" fmla="*/ 0 w 4"/>
              <a:gd name="T27" fmla="*/ 4 h 6"/>
              <a:gd name="T28" fmla="*/ 1 w 4"/>
              <a:gd name="T29" fmla="*/ 5 h 6"/>
              <a:gd name="T30" fmla="*/ 1 w 4"/>
              <a:gd name="T31" fmla="*/ 6 h 6"/>
              <a:gd name="T32" fmla="*/ 2 w 4"/>
              <a:gd name="T33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" h="6">
                <a:moveTo>
                  <a:pt x="2" y="6"/>
                </a:moveTo>
                <a:lnTo>
                  <a:pt x="2" y="6"/>
                </a:lnTo>
                <a:lnTo>
                  <a:pt x="3" y="5"/>
                </a:lnTo>
                <a:lnTo>
                  <a:pt x="3" y="4"/>
                </a:lnTo>
                <a:lnTo>
                  <a:pt x="4" y="3"/>
                </a:lnTo>
                <a:lnTo>
                  <a:pt x="4" y="2"/>
                </a:lnTo>
                <a:lnTo>
                  <a:pt x="3" y="1"/>
                </a:lnTo>
                <a:lnTo>
                  <a:pt x="3" y="1"/>
                </a:lnTo>
                <a:lnTo>
                  <a:pt x="2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0" y="3"/>
                </a:lnTo>
                <a:lnTo>
                  <a:pt x="0" y="4"/>
                </a:lnTo>
                <a:lnTo>
                  <a:pt x="1" y="5"/>
                </a:lnTo>
                <a:lnTo>
                  <a:pt x="1" y="6"/>
                </a:lnTo>
                <a:lnTo>
                  <a:pt x="2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551" name="Freeform 1329"/>
          <p:cNvSpPr>
            <a:spLocks/>
          </p:cNvSpPr>
          <p:nvPr/>
        </p:nvSpPr>
        <p:spPr bwMode="auto">
          <a:xfrm>
            <a:off x="5708699" y="5426794"/>
            <a:ext cx="4206" cy="9955"/>
          </a:xfrm>
          <a:custGeom>
            <a:avLst/>
            <a:gdLst>
              <a:gd name="T0" fmla="*/ 1 w 3"/>
              <a:gd name="T1" fmla="*/ 7 h 7"/>
              <a:gd name="T2" fmla="*/ 2 w 3"/>
              <a:gd name="T3" fmla="*/ 7 h 7"/>
              <a:gd name="T4" fmla="*/ 3 w 3"/>
              <a:gd name="T5" fmla="*/ 6 h 7"/>
              <a:gd name="T6" fmla="*/ 3 w 3"/>
              <a:gd name="T7" fmla="*/ 5 h 7"/>
              <a:gd name="T8" fmla="*/ 3 w 3"/>
              <a:gd name="T9" fmla="*/ 4 h 7"/>
              <a:gd name="T10" fmla="*/ 3 w 3"/>
              <a:gd name="T11" fmla="*/ 3 h 7"/>
              <a:gd name="T12" fmla="*/ 3 w 3"/>
              <a:gd name="T13" fmla="*/ 1 h 7"/>
              <a:gd name="T14" fmla="*/ 3 w 3"/>
              <a:gd name="T15" fmla="*/ 1 h 7"/>
              <a:gd name="T16" fmla="*/ 2 w 3"/>
              <a:gd name="T17" fmla="*/ 0 h 7"/>
              <a:gd name="T18" fmla="*/ 1 w 3"/>
              <a:gd name="T19" fmla="*/ 0 h 7"/>
              <a:gd name="T20" fmla="*/ 1 w 3"/>
              <a:gd name="T21" fmla="*/ 1 h 7"/>
              <a:gd name="T22" fmla="*/ 0 w 3"/>
              <a:gd name="T23" fmla="*/ 2 h 7"/>
              <a:gd name="T24" fmla="*/ 0 w 3"/>
              <a:gd name="T25" fmla="*/ 3 h 7"/>
              <a:gd name="T26" fmla="*/ 0 w 3"/>
              <a:gd name="T27" fmla="*/ 5 h 7"/>
              <a:gd name="T28" fmla="*/ 0 w 3"/>
              <a:gd name="T29" fmla="*/ 6 h 7"/>
              <a:gd name="T30" fmla="*/ 1 w 3"/>
              <a:gd name="T31" fmla="*/ 6 h 7"/>
              <a:gd name="T32" fmla="*/ 1 w 3"/>
              <a:gd name="T33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" h="7">
                <a:moveTo>
                  <a:pt x="1" y="7"/>
                </a:moveTo>
                <a:lnTo>
                  <a:pt x="2" y="7"/>
                </a:lnTo>
                <a:lnTo>
                  <a:pt x="3" y="6"/>
                </a:lnTo>
                <a:lnTo>
                  <a:pt x="3" y="5"/>
                </a:lnTo>
                <a:lnTo>
                  <a:pt x="3" y="4"/>
                </a:lnTo>
                <a:lnTo>
                  <a:pt x="3" y="3"/>
                </a:lnTo>
                <a:lnTo>
                  <a:pt x="3" y="1"/>
                </a:lnTo>
                <a:lnTo>
                  <a:pt x="3" y="1"/>
                </a:lnTo>
                <a:lnTo>
                  <a:pt x="2" y="0"/>
                </a:lnTo>
                <a:lnTo>
                  <a:pt x="1" y="0"/>
                </a:lnTo>
                <a:lnTo>
                  <a:pt x="1" y="1"/>
                </a:lnTo>
                <a:lnTo>
                  <a:pt x="0" y="2"/>
                </a:lnTo>
                <a:lnTo>
                  <a:pt x="0" y="3"/>
                </a:lnTo>
                <a:lnTo>
                  <a:pt x="0" y="5"/>
                </a:lnTo>
                <a:lnTo>
                  <a:pt x="0" y="6"/>
                </a:lnTo>
                <a:lnTo>
                  <a:pt x="1" y="6"/>
                </a:lnTo>
                <a:lnTo>
                  <a:pt x="1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52" name="Freeform 1331"/>
          <p:cNvSpPr>
            <a:spLocks/>
          </p:cNvSpPr>
          <p:nvPr/>
        </p:nvSpPr>
        <p:spPr bwMode="auto">
          <a:xfrm>
            <a:off x="6112447" y="5438172"/>
            <a:ext cx="22430" cy="24178"/>
          </a:xfrm>
          <a:custGeom>
            <a:avLst/>
            <a:gdLst>
              <a:gd name="T0" fmla="*/ 8 w 16"/>
              <a:gd name="T1" fmla="*/ 17 h 17"/>
              <a:gd name="T2" fmla="*/ 10 w 16"/>
              <a:gd name="T3" fmla="*/ 17 h 17"/>
              <a:gd name="T4" fmla="*/ 11 w 16"/>
              <a:gd name="T5" fmla="*/ 16 h 17"/>
              <a:gd name="T6" fmla="*/ 13 w 16"/>
              <a:gd name="T7" fmla="*/ 15 h 17"/>
              <a:gd name="T8" fmla="*/ 14 w 16"/>
              <a:gd name="T9" fmla="*/ 14 h 17"/>
              <a:gd name="T10" fmla="*/ 15 w 16"/>
              <a:gd name="T11" fmla="*/ 13 h 17"/>
              <a:gd name="T12" fmla="*/ 15 w 16"/>
              <a:gd name="T13" fmla="*/ 12 h 17"/>
              <a:gd name="T14" fmla="*/ 16 w 16"/>
              <a:gd name="T15" fmla="*/ 10 h 17"/>
              <a:gd name="T16" fmla="*/ 16 w 16"/>
              <a:gd name="T17" fmla="*/ 8 h 17"/>
              <a:gd name="T18" fmla="*/ 16 w 16"/>
              <a:gd name="T19" fmla="*/ 7 h 17"/>
              <a:gd name="T20" fmla="*/ 15 w 16"/>
              <a:gd name="T21" fmla="*/ 5 h 17"/>
              <a:gd name="T22" fmla="*/ 15 w 16"/>
              <a:gd name="T23" fmla="*/ 4 h 17"/>
              <a:gd name="T24" fmla="*/ 14 w 16"/>
              <a:gd name="T25" fmla="*/ 2 h 17"/>
              <a:gd name="T26" fmla="*/ 13 w 16"/>
              <a:gd name="T27" fmla="*/ 1 h 17"/>
              <a:gd name="T28" fmla="*/ 11 w 16"/>
              <a:gd name="T29" fmla="*/ 1 h 17"/>
              <a:gd name="T30" fmla="*/ 10 w 16"/>
              <a:gd name="T31" fmla="*/ 0 h 17"/>
              <a:gd name="T32" fmla="*/ 8 w 16"/>
              <a:gd name="T33" fmla="*/ 0 h 17"/>
              <a:gd name="T34" fmla="*/ 7 w 16"/>
              <a:gd name="T35" fmla="*/ 0 h 17"/>
              <a:gd name="T36" fmla="*/ 5 w 16"/>
              <a:gd name="T37" fmla="*/ 1 h 17"/>
              <a:gd name="T38" fmla="*/ 4 w 16"/>
              <a:gd name="T39" fmla="*/ 1 h 17"/>
              <a:gd name="T40" fmla="*/ 3 w 16"/>
              <a:gd name="T41" fmla="*/ 2 h 17"/>
              <a:gd name="T42" fmla="*/ 2 w 16"/>
              <a:gd name="T43" fmla="*/ 4 h 17"/>
              <a:gd name="T44" fmla="*/ 1 w 16"/>
              <a:gd name="T45" fmla="*/ 5 h 17"/>
              <a:gd name="T46" fmla="*/ 1 w 16"/>
              <a:gd name="T47" fmla="*/ 7 h 17"/>
              <a:gd name="T48" fmla="*/ 0 w 16"/>
              <a:gd name="T49" fmla="*/ 8 h 17"/>
              <a:gd name="T50" fmla="*/ 1 w 16"/>
              <a:gd name="T51" fmla="*/ 10 h 17"/>
              <a:gd name="T52" fmla="*/ 1 w 16"/>
              <a:gd name="T53" fmla="*/ 12 h 17"/>
              <a:gd name="T54" fmla="*/ 2 w 16"/>
              <a:gd name="T55" fmla="*/ 13 h 17"/>
              <a:gd name="T56" fmla="*/ 3 w 16"/>
              <a:gd name="T57" fmla="*/ 14 h 17"/>
              <a:gd name="T58" fmla="*/ 4 w 16"/>
              <a:gd name="T59" fmla="*/ 15 h 17"/>
              <a:gd name="T60" fmla="*/ 5 w 16"/>
              <a:gd name="T61" fmla="*/ 16 h 17"/>
              <a:gd name="T62" fmla="*/ 7 w 16"/>
              <a:gd name="T63" fmla="*/ 17 h 17"/>
              <a:gd name="T64" fmla="*/ 8 w 16"/>
              <a:gd name="T65" fmla="*/ 17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" h="17">
                <a:moveTo>
                  <a:pt x="8" y="17"/>
                </a:moveTo>
                <a:lnTo>
                  <a:pt x="10" y="17"/>
                </a:lnTo>
                <a:lnTo>
                  <a:pt x="11" y="16"/>
                </a:lnTo>
                <a:lnTo>
                  <a:pt x="13" y="15"/>
                </a:lnTo>
                <a:lnTo>
                  <a:pt x="14" y="14"/>
                </a:lnTo>
                <a:lnTo>
                  <a:pt x="15" y="13"/>
                </a:lnTo>
                <a:lnTo>
                  <a:pt x="15" y="12"/>
                </a:lnTo>
                <a:lnTo>
                  <a:pt x="16" y="10"/>
                </a:lnTo>
                <a:lnTo>
                  <a:pt x="16" y="8"/>
                </a:lnTo>
                <a:lnTo>
                  <a:pt x="16" y="7"/>
                </a:lnTo>
                <a:lnTo>
                  <a:pt x="15" y="5"/>
                </a:lnTo>
                <a:lnTo>
                  <a:pt x="15" y="4"/>
                </a:lnTo>
                <a:lnTo>
                  <a:pt x="14" y="2"/>
                </a:lnTo>
                <a:lnTo>
                  <a:pt x="13" y="1"/>
                </a:lnTo>
                <a:lnTo>
                  <a:pt x="11" y="1"/>
                </a:lnTo>
                <a:lnTo>
                  <a:pt x="10" y="0"/>
                </a:lnTo>
                <a:lnTo>
                  <a:pt x="8" y="0"/>
                </a:lnTo>
                <a:lnTo>
                  <a:pt x="7" y="0"/>
                </a:lnTo>
                <a:lnTo>
                  <a:pt x="5" y="1"/>
                </a:lnTo>
                <a:lnTo>
                  <a:pt x="4" y="1"/>
                </a:lnTo>
                <a:lnTo>
                  <a:pt x="3" y="2"/>
                </a:lnTo>
                <a:lnTo>
                  <a:pt x="2" y="4"/>
                </a:lnTo>
                <a:lnTo>
                  <a:pt x="1" y="5"/>
                </a:lnTo>
                <a:lnTo>
                  <a:pt x="1" y="7"/>
                </a:lnTo>
                <a:lnTo>
                  <a:pt x="0" y="8"/>
                </a:lnTo>
                <a:lnTo>
                  <a:pt x="1" y="10"/>
                </a:lnTo>
                <a:lnTo>
                  <a:pt x="1" y="12"/>
                </a:lnTo>
                <a:lnTo>
                  <a:pt x="2" y="13"/>
                </a:lnTo>
                <a:lnTo>
                  <a:pt x="3" y="14"/>
                </a:lnTo>
                <a:lnTo>
                  <a:pt x="4" y="15"/>
                </a:lnTo>
                <a:lnTo>
                  <a:pt x="5" y="16"/>
                </a:lnTo>
                <a:lnTo>
                  <a:pt x="7" y="17"/>
                </a:lnTo>
                <a:lnTo>
                  <a:pt x="8" y="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53" name="Freeform 1332"/>
          <p:cNvSpPr>
            <a:spLocks/>
          </p:cNvSpPr>
          <p:nvPr/>
        </p:nvSpPr>
        <p:spPr bwMode="auto">
          <a:xfrm>
            <a:off x="5897955" y="5382705"/>
            <a:ext cx="121966" cy="17067"/>
          </a:xfrm>
          <a:custGeom>
            <a:avLst/>
            <a:gdLst>
              <a:gd name="T0" fmla="*/ 87 w 87"/>
              <a:gd name="T1" fmla="*/ 10 h 12"/>
              <a:gd name="T2" fmla="*/ 43 w 87"/>
              <a:gd name="T3" fmla="*/ 0 h 12"/>
              <a:gd name="T4" fmla="*/ 0 w 87"/>
              <a:gd name="T5" fmla="*/ 10 h 12"/>
              <a:gd name="T6" fmla="*/ 1 w 87"/>
              <a:gd name="T7" fmla="*/ 12 h 12"/>
              <a:gd name="T8" fmla="*/ 44 w 87"/>
              <a:gd name="T9" fmla="*/ 2 h 12"/>
              <a:gd name="T10" fmla="*/ 86 w 87"/>
              <a:gd name="T11" fmla="*/ 12 h 12"/>
              <a:gd name="T12" fmla="*/ 87 w 87"/>
              <a:gd name="T13" fmla="*/ 1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7" h="12">
                <a:moveTo>
                  <a:pt x="87" y="10"/>
                </a:moveTo>
                <a:lnTo>
                  <a:pt x="43" y="0"/>
                </a:lnTo>
                <a:lnTo>
                  <a:pt x="0" y="10"/>
                </a:lnTo>
                <a:lnTo>
                  <a:pt x="1" y="12"/>
                </a:lnTo>
                <a:lnTo>
                  <a:pt x="44" y="2"/>
                </a:lnTo>
                <a:lnTo>
                  <a:pt x="86" y="12"/>
                </a:lnTo>
                <a:lnTo>
                  <a:pt x="87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54" name="Rectangle 1333"/>
          <p:cNvSpPr>
            <a:spLocks noChangeArrowheads="1"/>
          </p:cNvSpPr>
          <p:nvPr/>
        </p:nvSpPr>
        <p:spPr bwMode="auto">
          <a:xfrm>
            <a:off x="5890946" y="5405461"/>
            <a:ext cx="141592" cy="155021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55" name="Rectangle 1334"/>
          <p:cNvSpPr>
            <a:spLocks noChangeArrowheads="1"/>
          </p:cNvSpPr>
          <p:nvPr/>
        </p:nvSpPr>
        <p:spPr bwMode="auto">
          <a:xfrm>
            <a:off x="5893749" y="5409727"/>
            <a:ext cx="135985" cy="14791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56" name="Rectangle 1335"/>
          <p:cNvSpPr>
            <a:spLocks noChangeArrowheads="1"/>
          </p:cNvSpPr>
          <p:nvPr/>
        </p:nvSpPr>
        <p:spPr bwMode="auto">
          <a:xfrm>
            <a:off x="5906367" y="5546260"/>
            <a:ext cx="19627" cy="5689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57" name="Rectangle 1336"/>
          <p:cNvSpPr>
            <a:spLocks noChangeArrowheads="1"/>
          </p:cNvSpPr>
          <p:nvPr/>
        </p:nvSpPr>
        <p:spPr bwMode="auto">
          <a:xfrm>
            <a:off x="5940012" y="5546260"/>
            <a:ext cx="19627" cy="5689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58" name="Rectangle 1337"/>
          <p:cNvSpPr>
            <a:spLocks noChangeArrowheads="1"/>
          </p:cNvSpPr>
          <p:nvPr/>
        </p:nvSpPr>
        <p:spPr bwMode="auto">
          <a:xfrm>
            <a:off x="5972256" y="5546260"/>
            <a:ext cx="19627" cy="5689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59" name="Rectangle 1338"/>
          <p:cNvSpPr>
            <a:spLocks noChangeArrowheads="1"/>
          </p:cNvSpPr>
          <p:nvPr/>
        </p:nvSpPr>
        <p:spPr bwMode="auto">
          <a:xfrm>
            <a:off x="6005902" y="5546260"/>
            <a:ext cx="19627" cy="5689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60" name="Rectangle 1339"/>
          <p:cNvSpPr>
            <a:spLocks noChangeArrowheads="1"/>
          </p:cNvSpPr>
          <p:nvPr/>
        </p:nvSpPr>
        <p:spPr bwMode="auto">
          <a:xfrm>
            <a:off x="5906367" y="5537726"/>
            <a:ext cx="119162" cy="2844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61" name="Rectangle 1340"/>
          <p:cNvSpPr>
            <a:spLocks noChangeArrowheads="1"/>
          </p:cNvSpPr>
          <p:nvPr/>
        </p:nvSpPr>
        <p:spPr bwMode="auto">
          <a:xfrm>
            <a:off x="5896553" y="5534882"/>
            <a:ext cx="7010" cy="5689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62" name="Rectangle 1341"/>
          <p:cNvSpPr>
            <a:spLocks noChangeArrowheads="1"/>
          </p:cNvSpPr>
          <p:nvPr/>
        </p:nvSpPr>
        <p:spPr bwMode="auto">
          <a:xfrm>
            <a:off x="5906367" y="5503593"/>
            <a:ext cx="119162" cy="1422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63" name="Rectangle 1342"/>
          <p:cNvSpPr>
            <a:spLocks noChangeArrowheads="1"/>
          </p:cNvSpPr>
          <p:nvPr/>
        </p:nvSpPr>
        <p:spPr bwMode="auto">
          <a:xfrm>
            <a:off x="5896553" y="5500749"/>
            <a:ext cx="7010" cy="426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64" name="Rectangle 1343"/>
          <p:cNvSpPr>
            <a:spLocks noChangeArrowheads="1"/>
          </p:cNvSpPr>
          <p:nvPr/>
        </p:nvSpPr>
        <p:spPr bwMode="auto">
          <a:xfrm>
            <a:off x="5906367" y="5468038"/>
            <a:ext cx="119162" cy="2844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65" name="Rectangle 1344"/>
          <p:cNvSpPr>
            <a:spLocks noChangeArrowheads="1"/>
          </p:cNvSpPr>
          <p:nvPr/>
        </p:nvSpPr>
        <p:spPr bwMode="auto">
          <a:xfrm>
            <a:off x="5896553" y="5465194"/>
            <a:ext cx="7010" cy="5689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66" name="Rectangle 1345"/>
          <p:cNvSpPr>
            <a:spLocks noChangeArrowheads="1"/>
          </p:cNvSpPr>
          <p:nvPr/>
        </p:nvSpPr>
        <p:spPr bwMode="auto">
          <a:xfrm>
            <a:off x="5906367" y="5432483"/>
            <a:ext cx="119162" cy="2844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67" name="Rectangle 1346"/>
          <p:cNvSpPr>
            <a:spLocks noChangeArrowheads="1"/>
          </p:cNvSpPr>
          <p:nvPr/>
        </p:nvSpPr>
        <p:spPr bwMode="auto">
          <a:xfrm>
            <a:off x="5896553" y="5429638"/>
            <a:ext cx="7010" cy="5689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68" name="Rectangle 1347"/>
          <p:cNvSpPr>
            <a:spLocks noChangeArrowheads="1"/>
          </p:cNvSpPr>
          <p:nvPr/>
        </p:nvSpPr>
        <p:spPr bwMode="auto">
          <a:xfrm>
            <a:off x="5910572" y="5450972"/>
            <a:ext cx="12617" cy="89599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69" name="Rectangle 1348"/>
          <p:cNvSpPr>
            <a:spLocks noChangeArrowheads="1"/>
          </p:cNvSpPr>
          <p:nvPr/>
        </p:nvSpPr>
        <p:spPr bwMode="auto">
          <a:xfrm>
            <a:off x="5913376" y="5453816"/>
            <a:ext cx="7010" cy="83910"/>
          </a:xfrm>
          <a:prstGeom prst="rect">
            <a:avLst/>
          </a:prstGeom>
          <a:solidFill>
            <a:srgbClr val="FF2D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70" name="Rectangle 1349"/>
          <p:cNvSpPr>
            <a:spLocks noChangeArrowheads="1"/>
          </p:cNvSpPr>
          <p:nvPr/>
        </p:nvSpPr>
        <p:spPr bwMode="auto">
          <a:xfrm>
            <a:off x="5944218" y="5479416"/>
            <a:ext cx="11215" cy="6115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71" name="Rectangle 1350"/>
          <p:cNvSpPr>
            <a:spLocks noChangeArrowheads="1"/>
          </p:cNvSpPr>
          <p:nvPr/>
        </p:nvSpPr>
        <p:spPr bwMode="auto">
          <a:xfrm>
            <a:off x="5947022" y="5482260"/>
            <a:ext cx="5608" cy="55466"/>
          </a:xfrm>
          <a:prstGeom prst="rect">
            <a:avLst/>
          </a:prstGeom>
          <a:solidFill>
            <a:srgbClr val="B25B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72" name="Rectangle 1351"/>
          <p:cNvSpPr>
            <a:spLocks noChangeArrowheads="1"/>
          </p:cNvSpPr>
          <p:nvPr/>
        </p:nvSpPr>
        <p:spPr bwMode="auto">
          <a:xfrm>
            <a:off x="5976462" y="5495060"/>
            <a:ext cx="11215" cy="45511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73" name="Rectangle 1352"/>
          <p:cNvSpPr>
            <a:spLocks noChangeArrowheads="1"/>
          </p:cNvSpPr>
          <p:nvPr/>
        </p:nvSpPr>
        <p:spPr bwMode="auto">
          <a:xfrm>
            <a:off x="5979266" y="5497904"/>
            <a:ext cx="5608" cy="39822"/>
          </a:xfrm>
          <a:prstGeom prst="rect">
            <a:avLst/>
          </a:prstGeom>
          <a:solidFill>
            <a:srgbClr val="FFAF7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74" name="Rectangle 1353"/>
          <p:cNvSpPr>
            <a:spLocks noChangeArrowheads="1"/>
          </p:cNvSpPr>
          <p:nvPr/>
        </p:nvSpPr>
        <p:spPr bwMode="auto">
          <a:xfrm>
            <a:off x="6010108" y="5439594"/>
            <a:ext cx="11215" cy="100977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75" name="Rectangle 1354"/>
          <p:cNvSpPr>
            <a:spLocks noChangeArrowheads="1"/>
          </p:cNvSpPr>
          <p:nvPr/>
        </p:nvSpPr>
        <p:spPr bwMode="auto">
          <a:xfrm>
            <a:off x="6012911" y="5441016"/>
            <a:ext cx="7010" cy="96710"/>
          </a:xfrm>
          <a:prstGeom prst="rect">
            <a:avLst/>
          </a:prstGeom>
          <a:solidFill>
            <a:srgbClr val="FF66E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76" name="Rectangle 1355"/>
          <p:cNvSpPr>
            <a:spLocks noChangeArrowheads="1"/>
          </p:cNvSpPr>
          <p:nvPr/>
        </p:nvSpPr>
        <p:spPr bwMode="auto">
          <a:xfrm>
            <a:off x="5885338" y="5557637"/>
            <a:ext cx="152808" cy="12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77" name="Rectangle 1356"/>
          <p:cNvSpPr>
            <a:spLocks noChangeArrowheads="1"/>
          </p:cNvSpPr>
          <p:nvPr/>
        </p:nvSpPr>
        <p:spPr bwMode="auto">
          <a:xfrm>
            <a:off x="5888142" y="5560482"/>
            <a:ext cx="145798" cy="5689"/>
          </a:xfrm>
          <a:prstGeom prst="rect">
            <a:avLst/>
          </a:pr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78" name="Rectangle 1357"/>
          <p:cNvSpPr>
            <a:spLocks noChangeArrowheads="1"/>
          </p:cNvSpPr>
          <p:nvPr/>
        </p:nvSpPr>
        <p:spPr bwMode="auto">
          <a:xfrm>
            <a:off x="5885338" y="5395505"/>
            <a:ext cx="151406" cy="12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79" name="Rectangle 1358"/>
          <p:cNvSpPr>
            <a:spLocks noChangeArrowheads="1"/>
          </p:cNvSpPr>
          <p:nvPr/>
        </p:nvSpPr>
        <p:spPr bwMode="auto">
          <a:xfrm>
            <a:off x="5888142" y="5399772"/>
            <a:ext cx="145798" cy="5689"/>
          </a:xfrm>
          <a:prstGeom prst="rect">
            <a:avLst/>
          </a:pr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80" name="Freeform 1359"/>
          <p:cNvSpPr>
            <a:spLocks/>
          </p:cNvSpPr>
          <p:nvPr/>
        </p:nvSpPr>
        <p:spPr bwMode="auto">
          <a:xfrm>
            <a:off x="5954031" y="5379861"/>
            <a:ext cx="9813" cy="9955"/>
          </a:xfrm>
          <a:custGeom>
            <a:avLst/>
            <a:gdLst>
              <a:gd name="T0" fmla="*/ 3 w 7"/>
              <a:gd name="T1" fmla="*/ 7 h 7"/>
              <a:gd name="T2" fmla="*/ 4 w 7"/>
              <a:gd name="T3" fmla="*/ 7 h 7"/>
              <a:gd name="T4" fmla="*/ 5 w 7"/>
              <a:gd name="T5" fmla="*/ 7 h 7"/>
              <a:gd name="T6" fmla="*/ 5 w 7"/>
              <a:gd name="T7" fmla="*/ 7 h 7"/>
              <a:gd name="T8" fmla="*/ 6 w 7"/>
              <a:gd name="T9" fmla="*/ 6 h 7"/>
              <a:gd name="T10" fmla="*/ 6 w 7"/>
              <a:gd name="T11" fmla="*/ 6 h 7"/>
              <a:gd name="T12" fmla="*/ 7 w 7"/>
              <a:gd name="T13" fmla="*/ 5 h 7"/>
              <a:gd name="T14" fmla="*/ 7 w 7"/>
              <a:gd name="T15" fmla="*/ 4 h 7"/>
              <a:gd name="T16" fmla="*/ 7 w 7"/>
              <a:gd name="T17" fmla="*/ 4 h 7"/>
              <a:gd name="T18" fmla="*/ 7 w 7"/>
              <a:gd name="T19" fmla="*/ 3 h 7"/>
              <a:gd name="T20" fmla="*/ 7 w 7"/>
              <a:gd name="T21" fmla="*/ 2 h 7"/>
              <a:gd name="T22" fmla="*/ 6 w 7"/>
              <a:gd name="T23" fmla="*/ 2 h 7"/>
              <a:gd name="T24" fmla="*/ 6 w 7"/>
              <a:gd name="T25" fmla="*/ 1 h 7"/>
              <a:gd name="T26" fmla="*/ 5 w 7"/>
              <a:gd name="T27" fmla="*/ 1 h 7"/>
              <a:gd name="T28" fmla="*/ 5 w 7"/>
              <a:gd name="T29" fmla="*/ 0 h 7"/>
              <a:gd name="T30" fmla="*/ 4 w 7"/>
              <a:gd name="T31" fmla="*/ 0 h 7"/>
              <a:gd name="T32" fmla="*/ 3 w 7"/>
              <a:gd name="T33" fmla="*/ 0 h 7"/>
              <a:gd name="T34" fmla="*/ 3 w 7"/>
              <a:gd name="T35" fmla="*/ 0 h 7"/>
              <a:gd name="T36" fmla="*/ 2 w 7"/>
              <a:gd name="T37" fmla="*/ 0 h 7"/>
              <a:gd name="T38" fmla="*/ 1 w 7"/>
              <a:gd name="T39" fmla="*/ 1 h 7"/>
              <a:gd name="T40" fmla="*/ 1 w 7"/>
              <a:gd name="T41" fmla="*/ 1 h 7"/>
              <a:gd name="T42" fmla="*/ 1 w 7"/>
              <a:gd name="T43" fmla="*/ 2 h 7"/>
              <a:gd name="T44" fmla="*/ 0 w 7"/>
              <a:gd name="T45" fmla="*/ 2 h 7"/>
              <a:gd name="T46" fmla="*/ 0 w 7"/>
              <a:gd name="T47" fmla="*/ 3 h 7"/>
              <a:gd name="T48" fmla="*/ 0 w 7"/>
              <a:gd name="T49" fmla="*/ 4 h 7"/>
              <a:gd name="T50" fmla="*/ 0 w 7"/>
              <a:gd name="T51" fmla="*/ 4 h 7"/>
              <a:gd name="T52" fmla="*/ 0 w 7"/>
              <a:gd name="T53" fmla="*/ 5 h 7"/>
              <a:gd name="T54" fmla="*/ 1 w 7"/>
              <a:gd name="T55" fmla="*/ 6 h 7"/>
              <a:gd name="T56" fmla="*/ 1 w 7"/>
              <a:gd name="T57" fmla="*/ 6 h 7"/>
              <a:gd name="T58" fmla="*/ 1 w 7"/>
              <a:gd name="T59" fmla="*/ 7 h 7"/>
              <a:gd name="T60" fmla="*/ 2 w 7"/>
              <a:gd name="T61" fmla="*/ 7 h 7"/>
              <a:gd name="T62" fmla="*/ 3 w 7"/>
              <a:gd name="T63" fmla="*/ 7 h 7"/>
              <a:gd name="T64" fmla="*/ 3 w 7"/>
              <a:gd name="T65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7" h="7">
                <a:moveTo>
                  <a:pt x="3" y="7"/>
                </a:moveTo>
                <a:lnTo>
                  <a:pt x="4" y="7"/>
                </a:lnTo>
                <a:lnTo>
                  <a:pt x="5" y="7"/>
                </a:lnTo>
                <a:lnTo>
                  <a:pt x="5" y="7"/>
                </a:lnTo>
                <a:lnTo>
                  <a:pt x="6" y="6"/>
                </a:lnTo>
                <a:lnTo>
                  <a:pt x="6" y="6"/>
                </a:lnTo>
                <a:lnTo>
                  <a:pt x="7" y="5"/>
                </a:lnTo>
                <a:lnTo>
                  <a:pt x="7" y="4"/>
                </a:lnTo>
                <a:lnTo>
                  <a:pt x="7" y="4"/>
                </a:lnTo>
                <a:lnTo>
                  <a:pt x="7" y="3"/>
                </a:lnTo>
                <a:lnTo>
                  <a:pt x="7" y="2"/>
                </a:lnTo>
                <a:lnTo>
                  <a:pt x="6" y="2"/>
                </a:lnTo>
                <a:lnTo>
                  <a:pt x="6" y="1"/>
                </a:lnTo>
                <a:lnTo>
                  <a:pt x="5" y="1"/>
                </a:lnTo>
                <a:lnTo>
                  <a:pt x="5" y="0"/>
                </a:lnTo>
                <a:lnTo>
                  <a:pt x="4" y="0"/>
                </a:lnTo>
                <a:lnTo>
                  <a:pt x="3" y="0"/>
                </a:lnTo>
                <a:lnTo>
                  <a:pt x="3" y="0"/>
                </a:lnTo>
                <a:lnTo>
                  <a:pt x="2" y="0"/>
                </a:lnTo>
                <a:lnTo>
                  <a:pt x="1" y="1"/>
                </a:lnTo>
                <a:lnTo>
                  <a:pt x="1" y="1"/>
                </a:lnTo>
                <a:lnTo>
                  <a:pt x="1" y="2"/>
                </a:lnTo>
                <a:lnTo>
                  <a:pt x="0" y="2"/>
                </a:lnTo>
                <a:lnTo>
                  <a:pt x="0" y="3"/>
                </a:lnTo>
                <a:lnTo>
                  <a:pt x="0" y="4"/>
                </a:lnTo>
                <a:lnTo>
                  <a:pt x="0" y="4"/>
                </a:lnTo>
                <a:lnTo>
                  <a:pt x="0" y="5"/>
                </a:lnTo>
                <a:lnTo>
                  <a:pt x="1" y="6"/>
                </a:lnTo>
                <a:lnTo>
                  <a:pt x="1" y="6"/>
                </a:lnTo>
                <a:lnTo>
                  <a:pt x="1" y="7"/>
                </a:lnTo>
                <a:lnTo>
                  <a:pt x="2" y="7"/>
                </a:lnTo>
                <a:lnTo>
                  <a:pt x="3" y="7"/>
                </a:lnTo>
                <a:lnTo>
                  <a:pt x="3" y="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81" name="Freeform 1360"/>
          <p:cNvSpPr>
            <a:spLocks/>
          </p:cNvSpPr>
          <p:nvPr/>
        </p:nvSpPr>
        <p:spPr bwMode="auto">
          <a:xfrm>
            <a:off x="5955433" y="5381283"/>
            <a:ext cx="7010" cy="7111"/>
          </a:xfrm>
          <a:custGeom>
            <a:avLst/>
            <a:gdLst>
              <a:gd name="T0" fmla="*/ 2 w 5"/>
              <a:gd name="T1" fmla="*/ 5 h 5"/>
              <a:gd name="T2" fmla="*/ 3 w 5"/>
              <a:gd name="T3" fmla="*/ 5 h 5"/>
              <a:gd name="T4" fmla="*/ 4 w 5"/>
              <a:gd name="T5" fmla="*/ 4 h 5"/>
              <a:gd name="T6" fmla="*/ 4 w 5"/>
              <a:gd name="T7" fmla="*/ 3 h 5"/>
              <a:gd name="T8" fmla="*/ 5 w 5"/>
              <a:gd name="T9" fmla="*/ 3 h 5"/>
              <a:gd name="T10" fmla="*/ 4 w 5"/>
              <a:gd name="T11" fmla="*/ 2 h 5"/>
              <a:gd name="T12" fmla="*/ 4 w 5"/>
              <a:gd name="T13" fmla="*/ 1 h 5"/>
              <a:gd name="T14" fmla="*/ 3 w 5"/>
              <a:gd name="T15" fmla="*/ 0 h 5"/>
              <a:gd name="T16" fmla="*/ 2 w 5"/>
              <a:gd name="T17" fmla="*/ 0 h 5"/>
              <a:gd name="T18" fmla="*/ 2 w 5"/>
              <a:gd name="T19" fmla="*/ 0 h 5"/>
              <a:gd name="T20" fmla="*/ 1 w 5"/>
              <a:gd name="T21" fmla="*/ 1 h 5"/>
              <a:gd name="T22" fmla="*/ 0 w 5"/>
              <a:gd name="T23" fmla="*/ 2 h 5"/>
              <a:gd name="T24" fmla="*/ 0 w 5"/>
              <a:gd name="T25" fmla="*/ 3 h 5"/>
              <a:gd name="T26" fmla="*/ 0 w 5"/>
              <a:gd name="T27" fmla="*/ 3 h 5"/>
              <a:gd name="T28" fmla="*/ 1 w 5"/>
              <a:gd name="T29" fmla="*/ 4 h 5"/>
              <a:gd name="T30" fmla="*/ 2 w 5"/>
              <a:gd name="T31" fmla="*/ 5 h 5"/>
              <a:gd name="T32" fmla="*/ 2 w 5"/>
              <a:gd name="T33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" h="5">
                <a:moveTo>
                  <a:pt x="2" y="5"/>
                </a:moveTo>
                <a:lnTo>
                  <a:pt x="3" y="5"/>
                </a:lnTo>
                <a:lnTo>
                  <a:pt x="4" y="4"/>
                </a:lnTo>
                <a:lnTo>
                  <a:pt x="4" y="3"/>
                </a:lnTo>
                <a:lnTo>
                  <a:pt x="5" y="3"/>
                </a:lnTo>
                <a:lnTo>
                  <a:pt x="4" y="2"/>
                </a:lnTo>
                <a:lnTo>
                  <a:pt x="4" y="1"/>
                </a:lnTo>
                <a:lnTo>
                  <a:pt x="3" y="0"/>
                </a:lnTo>
                <a:lnTo>
                  <a:pt x="2" y="0"/>
                </a:lnTo>
                <a:lnTo>
                  <a:pt x="2" y="0"/>
                </a:lnTo>
                <a:lnTo>
                  <a:pt x="1" y="1"/>
                </a:lnTo>
                <a:lnTo>
                  <a:pt x="0" y="2"/>
                </a:lnTo>
                <a:lnTo>
                  <a:pt x="0" y="3"/>
                </a:lnTo>
                <a:lnTo>
                  <a:pt x="0" y="3"/>
                </a:lnTo>
                <a:lnTo>
                  <a:pt x="1" y="4"/>
                </a:lnTo>
                <a:lnTo>
                  <a:pt x="2" y="5"/>
                </a:lnTo>
                <a:lnTo>
                  <a:pt x="2" y="5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82" name="Freeform 1361"/>
          <p:cNvSpPr>
            <a:spLocks/>
          </p:cNvSpPr>
          <p:nvPr/>
        </p:nvSpPr>
        <p:spPr bwMode="auto">
          <a:xfrm>
            <a:off x="6025529" y="5470882"/>
            <a:ext cx="127573" cy="152177"/>
          </a:xfrm>
          <a:custGeom>
            <a:avLst/>
            <a:gdLst>
              <a:gd name="T0" fmla="*/ 76 w 91"/>
              <a:gd name="T1" fmla="*/ 35 h 107"/>
              <a:gd name="T2" fmla="*/ 78 w 91"/>
              <a:gd name="T3" fmla="*/ 34 h 107"/>
              <a:gd name="T4" fmla="*/ 84 w 91"/>
              <a:gd name="T5" fmla="*/ 31 h 107"/>
              <a:gd name="T6" fmla="*/ 85 w 91"/>
              <a:gd name="T7" fmla="*/ 29 h 107"/>
              <a:gd name="T8" fmla="*/ 86 w 91"/>
              <a:gd name="T9" fmla="*/ 27 h 107"/>
              <a:gd name="T10" fmla="*/ 88 w 91"/>
              <a:gd name="T11" fmla="*/ 19 h 107"/>
              <a:gd name="T12" fmla="*/ 87 w 91"/>
              <a:gd name="T13" fmla="*/ 17 h 107"/>
              <a:gd name="T14" fmla="*/ 85 w 91"/>
              <a:gd name="T15" fmla="*/ 12 h 107"/>
              <a:gd name="T16" fmla="*/ 80 w 91"/>
              <a:gd name="T17" fmla="*/ 6 h 107"/>
              <a:gd name="T18" fmla="*/ 74 w 91"/>
              <a:gd name="T19" fmla="*/ 2 h 107"/>
              <a:gd name="T20" fmla="*/ 72 w 91"/>
              <a:gd name="T21" fmla="*/ 1 h 107"/>
              <a:gd name="T22" fmla="*/ 69 w 91"/>
              <a:gd name="T23" fmla="*/ 0 h 107"/>
              <a:gd name="T24" fmla="*/ 65 w 91"/>
              <a:gd name="T25" fmla="*/ 0 h 107"/>
              <a:gd name="T26" fmla="*/ 56 w 91"/>
              <a:gd name="T27" fmla="*/ 0 h 107"/>
              <a:gd name="T28" fmla="*/ 47 w 91"/>
              <a:gd name="T29" fmla="*/ 0 h 107"/>
              <a:gd name="T30" fmla="*/ 43 w 91"/>
              <a:gd name="T31" fmla="*/ 0 h 107"/>
              <a:gd name="T32" fmla="*/ 41 w 91"/>
              <a:gd name="T33" fmla="*/ 1 h 107"/>
              <a:gd name="T34" fmla="*/ 38 w 91"/>
              <a:gd name="T35" fmla="*/ 2 h 107"/>
              <a:gd name="T36" fmla="*/ 33 w 91"/>
              <a:gd name="T37" fmla="*/ 5 h 107"/>
              <a:gd name="T38" fmla="*/ 31 w 91"/>
              <a:gd name="T39" fmla="*/ 7 h 107"/>
              <a:gd name="T40" fmla="*/ 26 w 91"/>
              <a:gd name="T41" fmla="*/ 15 h 107"/>
              <a:gd name="T42" fmla="*/ 23 w 91"/>
              <a:gd name="T43" fmla="*/ 20 h 107"/>
              <a:gd name="T44" fmla="*/ 6 w 91"/>
              <a:gd name="T45" fmla="*/ 14 h 107"/>
              <a:gd name="T46" fmla="*/ 4 w 91"/>
              <a:gd name="T47" fmla="*/ 12 h 107"/>
              <a:gd name="T48" fmla="*/ 2 w 91"/>
              <a:gd name="T49" fmla="*/ 11 h 107"/>
              <a:gd name="T50" fmla="*/ 0 w 91"/>
              <a:gd name="T51" fmla="*/ 15 h 107"/>
              <a:gd name="T52" fmla="*/ 4 w 91"/>
              <a:gd name="T53" fmla="*/ 25 h 107"/>
              <a:gd name="T54" fmla="*/ 7 w 91"/>
              <a:gd name="T55" fmla="*/ 27 h 107"/>
              <a:gd name="T56" fmla="*/ 10 w 91"/>
              <a:gd name="T57" fmla="*/ 28 h 107"/>
              <a:gd name="T58" fmla="*/ 14 w 91"/>
              <a:gd name="T59" fmla="*/ 30 h 107"/>
              <a:gd name="T60" fmla="*/ 19 w 91"/>
              <a:gd name="T61" fmla="*/ 31 h 107"/>
              <a:gd name="T62" fmla="*/ 23 w 91"/>
              <a:gd name="T63" fmla="*/ 32 h 107"/>
              <a:gd name="T64" fmla="*/ 28 w 91"/>
              <a:gd name="T65" fmla="*/ 31 h 107"/>
              <a:gd name="T66" fmla="*/ 33 w 91"/>
              <a:gd name="T67" fmla="*/ 29 h 107"/>
              <a:gd name="T68" fmla="*/ 19 w 91"/>
              <a:gd name="T69" fmla="*/ 80 h 107"/>
              <a:gd name="T70" fmla="*/ 34 w 91"/>
              <a:gd name="T71" fmla="*/ 94 h 107"/>
              <a:gd name="T72" fmla="*/ 41 w 91"/>
              <a:gd name="T73" fmla="*/ 100 h 107"/>
              <a:gd name="T74" fmla="*/ 36 w 91"/>
              <a:gd name="T75" fmla="*/ 102 h 107"/>
              <a:gd name="T76" fmla="*/ 32 w 91"/>
              <a:gd name="T77" fmla="*/ 106 h 107"/>
              <a:gd name="T78" fmla="*/ 50 w 91"/>
              <a:gd name="T79" fmla="*/ 107 h 107"/>
              <a:gd name="T80" fmla="*/ 53 w 91"/>
              <a:gd name="T81" fmla="*/ 101 h 107"/>
              <a:gd name="T82" fmla="*/ 51 w 91"/>
              <a:gd name="T83" fmla="*/ 96 h 107"/>
              <a:gd name="T84" fmla="*/ 51 w 91"/>
              <a:gd name="T85" fmla="*/ 84 h 107"/>
              <a:gd name="T86" fmla="*/ 60 w 91"/>
              <a:gd name="T87" fmla="*/ 87 h 107"/>
              <a:gd name="T88" fmla="*/ 61 w 91"/>
              <a:gd name="T89" fmla="*/ 96 h 107"/>
              <a:gd name="T90" fmla="*/ 59 w 91"/>
              <a:gd name="T91" fmla="*/ 101 h 107"/>
              <a:gd name="T92" fmla="*/ 58 w 91"/>
              <a:gd name="T93" fmla="*/ 105 h 107"/>
              <a:gd name="T94" fmla="*/ 62 w 91"/>
              <a:gd name="T95" fmla="*/ 104 h 107"/>
              <a:gd name="T96" fmla="*/ 81 w 91"/>
              <a:gd name="T97" fmla="*/ 104 h 107"/>
              <a:gd name="T98" fmla="*/ 75 w 91"/>
              <a:gd name="T99" fmla="*/ 101 h 107"/>
              <a:gd name="T100" fmla="*/ 73 w 91"/>
              <a:gd name="T101" fmla="*/ 100 h 107"/>
              <a:gd name="T102" fmla="*/ 81 w 91"/>
              <a:gd name="T103" fmla="*/ 9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91" h="107">
                <a:moveTo>
                  <a:pt x="82" y="80"/>
                </a:moveTo>
                <a:lnTo>
                  <a:pt x="91" y="80"/>
                </a:lnTo>
                <a:lnTo>
                  <a:pt x="76" y="43"/>
                </a:lnTo>
                <a:lnTo>
                  <a:pt x="76" y="35"/>
                </a:lnTo>
                <a:lnTo>
                  <a:pt x="76" y="35"/>
                </a:lnTo>
                <a:lnTo>
                  <a:pt x="76" y="35"/>
                </a:lnTo>
                <a:lnTo>
                  <a:pt x="77" y="34"/>
                </a:lnTo>
                <a:lnTo>
                  <a:pt x="78" y="34"/>
                </a:lnTo>
                <a:lnTo>
                  <a:pt x="79" y="33"/>
                </a:lnTo>
                <a:lnTo>
                  <a:pt x="81" y="33"/>
                </a:lnTo>
                <a:lnTo>
                  <a:pt x="82" y="32"/>
                </a:lnTo>
                <a:lnTo>
                  <a:pt x="84" y="31"/>
                </a:lnTo>
                <a:lnTo>
                  <a:pt x="84" y="31"/>
                </a:lnTo>
                <a:lnTo>
                  <a:pt x="84" y="30"/>
                </a:lnTo>
                <a:lnTo>
                  <a:pt x="85" y="30"/>
                </a:lnTo>
                <a:lnTo>
                  <a:pt x="85" y="29"/>
                </a:lnTo>
                <a:lnTo>
                  <a:pt x="86" y="29"/>
                </a:lnTo>
                <a:lnTo>
                  <a:pt x="86" y="28"/>
                </a:lnTo>
                <a:lnTo>
                  <a:pt x="86" y="28"/>
                </a:lnTo>
                <a:lnTo>
                  <a:pt x="86" y="27"/>
                </a:lnTo>
                <a:lnTo>
                  <a:pt x="87" y="26"/>
                </a:lnTo>
                <a:lnTo>
                  <a:pt x="88" y="23"/>
                </a:lnTo>
                <a:lnTo>
                  <a:pt x="88" y="21"/>
                </a:lnTo>
                <a:lnTo>
                  <a:pt x="88" y="19"/>
                </a:lnTo>
                <a:lnTo>
                  <a:pt x="88" y="19"/>
                </a:lnTo>
                <a:lnTo>
                  <a:pt x="87" y="18"/>
                </a:lnTo>
                <a:lnTo>
                  <a:pt x="87" y="18"/>
                </a:lnTo>
                <a:lnTo>
                  <a:pt x="87" y="17"/>
                </a:lnTo>
                <a:lnTo>
                  <a:pt x="86" y="16"/>
                </a:lnTo>
                <a:lnTo>
                  <a:pt x="86" y="15"/>
                </a:lnTo>
                <a:lnTo>
                  <a:pt x="85" y="13"/>
                </a:lnTo>
                <a:lnTo>
                  <a:pt x="85" y="12"/>
                </a:lnTo>
                <a:lnTo>
                  <a:pt x="84" y="10"/>
                </a:lnTo>
                <a:lnTo>
                  <a:pt x="83" y="9"/>
                </a:lnTo>
                <a:lnTo>
                  <a:pt x="81" y="7"/>
                </a:lnTo>
                <a:lnTo>
                  <a:pt x="80" y="6"/>
                </a:lnTo>
                <a:lnTo>
                  <a:pt x="79" y="5"/>
                </a:lnTo>
                <a:lnTo>
                  <a:pt x="78" y="4"/>
                </a:lnTo>
                <a:lnTo>
                  <a:pt x="76" y="3"/>
                </a:lnTo>
                <a:lnTo>
                  <a:pt x="74" y="2"/>
                </a:lnTo>
                <a:lnTo>
                  <a:pt x="74" y="1"/>
                </a:lnTo>
                <a:lnTo>
                  <a:pt x="73" y="1"/>
                </a:lnTo>
                <a:lnTo>
                  <a:pt x="72" y="1"/>
                </a:lnTo>
                <a:lnTo>
                  <a:pt x="72" y="1"/>
                </a:lnTo>
                <a:lnTo>
                  <a:pt x="71" y="1"/>
                </a:lnTo>
                <a:lnTo>
                  <a:pt x="70" y="1"/>
                </a:lnTo>
                <a:lnTo>
                  <a:pt x="69" y="1"/>
                </a:lnTo>
                <a:lnTo>
                  <a:pt x="69" y="0"/>
                </a:lnTo>
                <a:lnTo>
                  <a:pt x="69" y="0"/>
                </a:lnTo>
                <a:lnTo>
                  <a:pt x="68" y="0"/>
                </a:lnTo>
                <a:lnTo>
                  <a:pt x="67" y="0"/>
                </a:lnTo>
                <a:lnTo>
                  <a:pt x="65" y="0"/>
                </a:lnTo>
                <a:lnTo>
                  <a:pt x="63" y="0"/>
                </a:lnTo>
                <a:lnTo>
                  <a:pt x="61" y="0"/>
                </a:lnTo>
                <a:lnTo>
                  <a:pt x="59" y="0"/>
                </a:lnTo>
                <a:lnTo>
                  <a:pt x="56" y="0"/>
                </a:lnTo>
                <a:lnTo>
                  <a:pt x="54" y="0"/>
                </a:lnTo>
                <a:lnTo>
                  <a:pt x="52" y="0"/>
                </a:lnTo>
                <a:lnTo>
                  <a:pt x="49" y="0"/>
                </a:lnTo>
                <a:lnTo>
                  <a:pt x="47" y="0"/>
                </a:lnTo>
                <a:lnTo>
                  <a:pt x="46" y="0"/>
                </a:lnTo>
                <a:lnTo>
                  <a:pt x="45" y="0"/>
                </a:lnTo>
                <a:lnTo>
                  <a:pt x="44" y="0"/>
                </a:lnTo>
                <a:lnTo>
                  <a:pt x="43" y="0"/>
                </a:lnTo>
                <a:lnTo>
                  <a:pt x="43" y="0"/>
                </a:lnTo>
                <a:lnTo>
                  <a:pt x="42" y="0"/>
                </a:lnTo>
                <a:lnTo>
                  <a:pt x="41" y="1"/>
                </a:lnTo>
                <a:lnTo>
                  <a:pt x="41" y="1"/>
                </a:lnTo>
                <a:lnTo>
                  <a:pt x="40" y="1"/>
                </a:lnTo>
                <a:lnTo>
                  <a:pt x="39" y="1"/>
                </a:lnTo>
                <a:lnTo>
                  <a:pt x="38" y="1"/>
                </a:lnTo>
                <a:lnTo>
                  <a:pt x="38" y="2"/>
                </a:lnTo>
                <a:lnTo>
                  <a:pt x="37" y="2"/>
                </a:lnTo>
                <a:lnTo>
                  <a:pt x="35" y="3"/>
                </a:lnTo>
                <a:lnTo>
                  <a:pt x="34" y="4"/>
                </a:lnTo>
                <a:lnTo>
                  <a:pt x="33" y="5"/>
                </a:lnTo>
                <a:lnTo>
                  <a:pt x="32" y="6"/>
                </a:lnTo>
                <a:lnTo>
                  <a:pt x="31" y="6"/>
                </a:lnTo>
                <a:lnTo>
                  <a:pt x="31" y="7"/>
                </a:lnTo>
                <a:lnTo>
                  <a:pt x="31" y="7"/>
                </a:lnTo>
                <a:lnTo>
                  <a:pt x="29" y="9"/>
                </a:lnTo>
                <a:lnTo>
                  <a:pt x="28" y="11"/>
                </a:lnTo>
                <a:lnTo>
                  <a:pt x="27" y="13"/>
                </a:lnTo>
                <a:lnTo>
                  <a:pt x="26" y="15"/>
                </a:lnTo>
                <a:lnTo>
                  <a:pt x="25" y="17"/>
                </a:lnTo>
                <a:lnTo>
                  <a:pt x="24" y="18"/>
                </a:lnTo>
                <a:lnTo>
                  <a:pt x="23" y="19"/>
                </a:lnTo>
                <a:lnTo>
                  <a:pt x="23" y="20"/>
                </a:lnTo>
                <a:lnTo>
                  <a:pt x="8" y="18"/>
                </a:lnTo>
                <a:lnTo>
                  <a:pt x="7" y="17"/>
                </a:lnTo>
                <a:lnTo>
                  <a:pt x="6" y="16"/>
                </a:lnTo>
                <a:lnTo>
                  <a:pt x="6" y="14"/>
                </a:lnTo>
                <a:lnTo>
                  <a:pt x="5" y="13"/>
                </a:lnTo>
                <a:lnTo>
                  <a:pt x="5" y="13"/>
                </a:lnTo>
                <a:lnTo>
                  <a:pt x="4" y="12"/>
                </a:lnTo>
                <a:lnTo>
                  <a:pt x="4" y="12"/>
                </a:lnTo>
                <a:lnTo>
                  <a:pt x="4" y="11"/>
                </a:lnTo>
                <a:lnTo>
                  <a:pt x="3" y="11"/>
                </a:lnTo>
                <a:lnTo>
                  <a:pt x="3" y="11"/>
                </a:lnTo>
                <a:lnTo>
                  <a:pt x="2" y="11"/>
                </a:lnTo>
                <a:lnTo>
                  <a:pt x="1" y="11"/>
                </a:lnTo>
                <a:lnTo>
                  <a:pt x="1" y="12"/>
                </a:lnTo>
                <a:lnTo>
                  <a:pt x="0" y="14"/>
                </a:lnTo>
                <a:lnTo>
                  <a:pt x="0" y="15"/>
                </a:lnTo>
                <a:lnTo>
                  <a:pt x="0" y="16"/>
                </a:lnTo>
                <a:lnTo>
                  <a:pt x="3" y="25"/>
                </a:lnTo>
                <a:lnTo>
                  <a:pt x="3" y="25"/>
                </a:lnTo>
                <a:lnTo>
                  <a:pt x="4" y="25"/>
                </a:lnTo>
                <a:lnTo>
                  <a:pt x="4" y="25"/>
                </a:lnTo>
                <a:lnTo>
                  <a:pt x="5" y="26"/>
                </a:lnTo>
                <a:lnTo>
                  <a:pt x="6" y="26"/>
                </a:lnTo>
                <a:lnTo>
                  <a:pt x="7" y="27"/>
                </a:lnTo>
                <a:lnTo>
                  <a:pt x="8" y="27"/>
                </a:lnTo>
                <a:lnTo>
                  <a:pt x="8" y="27"/>
                </a:lnTo>
                <a:lnTo>
                  <a:pt x="9" y="27"/>
                </a:lnTo>
                <a:lnTo>
                  <a:pt x="10" y="28"/>
                </a:lnTo>
                <a:lnTo>
                  <a:pt x="11" y="28"/>
                </a:lnTo>
                <a:lnTo>
                  <a:pt x="12" y="29"/>
                </a:lnTo>
                <a:lnTo>
                  <a:pt x="13" y="29"/>
                </a:lnTo>
                <a:lnTo>
                  <a:pt x="14" y="30"/>
                </a:lnTo>
                <a:lnTo>
                  <a:pt x="15" y="30"/>
                </a:lnTo>
                <a:lnTo>
                  <a:pt x="16" y="31"/>
                </a:lnTo>
                <a:lnTo>
                  <a:pt x="18" y="31"/>
                </a:lnTo>
                <a:lnTo>
                  <a:pt x="19" y="31"/>
                </a:lnTo>
                <a:lnTo>
                  <a:pt x="20" y="32"/>
                </a:lnTo>
                <a:lnTo>
                  <a:pt x="21" y="32"/>
                </a:lnTo>
                <a:lnTo>
                  <a:pt x="22" y="32"/>
                </a:lnTo>
                <a:lnTo>
                  <a:pt x="23" y="32"/>
                </a:lnTo>
                <a:lnTo>
                  <a:pt x="24" y="32"/>
                </a:lnTo>
                <a:lnTo>
                  <a:pt x="25" y="32"/>
                </a:lnTo>
                <a:lnTo>
                  <a:pt x="26" y="32"/>
                </a:lnTo>
                <a:lnTo>
                  <a:pt x="28" y="31"/>
                </a:lnTo>
                <a:lnTo>
                  <a:pt x="29" y="31"/>
                </a:lnTo>
                <a:lnTo>
                  <a:pt x="30" y="30"/>
                </a:lnTo>
                <a:lnTo>
                  <a:pt x="31" y="29"/>
                </a:lnTo>
                <a:lnTo>
                  <a:pt x="33" y="29"/>
                </a:lnTo>
                <a:lnTo>
                  <a:pt x="34" y="28"/>
                </a:lnTo>
                <a:lnTo>
                  <a:pt x="35" y="26"/>
                </a:lnTo>
                <a:lnTo>
                  <a:pt x="36" y="40"/>
                </a:lnTo>
                <a:lnTo>
                  <a:pt x="19" y="80"/>
                </a:lnTo>
                <a:lnTo>
                  <a:pt x="28" y="80"/>
                </a:lnTo>
                <a:lnTo>
                  <a:pt x="30" y="86"/>
                </a:lnTo>
                <a:lnTo>
                  <a:pt x="32" y="91"/>
                </a:lnTo>
                <a:lnTo>
                  <a:pt x="34" y="94"/>
                </a:lnTo>
                <a:lnTo>
                  <a:pt x="36" y="97"/>
                </a:lnTo>
                <a:lnTo>
                  <a:pt x="38" y="99"/>
                </a:lnTo>
                <a:lnTo>
                  <a:pt x="40" y="100"/>
                </a:lnTo>
                <a:lnTo>
                  <a:pt x="41" y="100"/>
                </a:lnTo>
                <a:lnTo>
                  <a:pt x="42" y="101"/>
                </a:lnTo>
                <a:lnTo>
                  <a:pt x="40" y="101"/>
                </a:lnTo>
                <a:lnTo>
                  <a:pt x="38" y="101"/>
                </a:lnTo>
                <a:lnTo>
                  <a:pt x="36" y="102"/>
                </a:lnTo>
                <a:lnTo>
                  <a:pt x="35" y="102"/>
                </a:lnTo>
                <a:lnTo>
                  <a:pt x="34" y="103"/>
                </a:lnTo>
                <a:lnTo>
                  <a:pt x="33" y="104"/>
                </a:lnTo>
                <a:lnTo>
                  <a:pt x="32" y="106"/>
                </a:lnTo>
                <a:lnTo>
                  <a:pt x="32" y="107"/>
                </a:lnTo>
                <a:lnTo>
                  <a:pt x="45" y="107"/>
                </a:lnTo>
                <a:lnTo>
                  <a:pt x="50" y="104"/>
                </a:lnTo>
                <a:lnTo>
                  <a:pt x="50" y="107"/>
                </a:lnTo>
                <a:lnTo>
                  <a:pt x="53" y="107"/>
                </a:lnTo>
                <a:lnTo>
                  <a:pt x="54" y="105"/>
                </a:lnTo>
                <a:lnTo>
                  <a:pt x="54" y="103"/>
                </a:lnTo>
                <a:lnTo>
                  <a:pt x="53" y="101"/>
                </a:lnTo>
                <a:lnTo>
                  <a:pt x="52" y="100"/>
                </a:lnTo>
                <a:lnTo>
                  <a:pt x="52" y="99"/>
                </a:lnTo>
                <a:lnTo>
                  <a:pt x="51" y="98"/>
                </a:lnTo>
                <a:lnTo>
                  <a:pt x="51" y="96"/>
                </a:lnTo>
                <a:lnTo>
                  <a:pt x="51" y="94"/>
                </a:lnTo>
                <a:lnTo>
                  <a:pt x="50" y="91"/>
                </a:lnTo>
                <a:lnTo>
                  <a:pt x="50" y="88"/>
                </a:lnTo>
                <a:lnTo>
                  <a:pt x="51" y="84"/>
                </a:lnTo>
                <a:lnTo>
                  <a:pt x="51" y="80"/>
                </a:lnTo>
                <a:lnTo>
                  <a:pt x="59" y="80"/>
                </a:lnTo>
                <a:lnTo>
                  <a:pt x="59" y="84"/>
                </a:lnTo>
                <a:lnTo>
                  <a:pt x="60" y="87"/>
                </a:lnTo>
                <a:lnTo>
                  <a:pt x="61" y="90"/>
                </a:lnTo>
                <a:lnTo>
                  <a:pt x="61" y="92"/>
                </a:lnTo>
                <a:lnTo>
                  <a:pt x="61" y="94"/>
                </a:lnTo>
                <a:lnTo>
                  <a:pt x="61" y="96"/>
                </a:lnTo>
                <a:lnTo>
                  <a:pt x="61" y="98"/>
                </a:lnTo>
                <a:lnTo>
                  <a:pt x="61" y="99"/>
                </a:lnTo>
                <a:lnTo>
                  <a:pt x="60" y="101"/>
                </a:lnTo>
                <a:lnTo>
                  <a:pt x="59" y="101"/>
                </a:lnTo>
                <a:lnTo>
                  <a:pt x="58" y="102"/>
                </a:lnTo>
                <a:lnTo>
                  <a:pt x="58" y="103"/>
                </a:lnTo>
                <a:lnTo>
                  <a:pt x="58" y="104"/>
                </a:lnTo>
                <a:lnTo>
                  <a:pt x="58" y="105"/>
                </a:lnTo>
                <a:lnTo>
                  <a:pt x="58" y="106"/>
                </a:lnTo>
                <a:lnTo>
                  <a:pt x="59" y="107"/>
                </a:lnTo>
                <a:lnTo>
                  <a:pt x="62" y="107"/>
                </a:lnTo>
                <a:lnTo>
                  <a:pt x="62" y="104"/>
                </a:lnTo>
                <a:lnTo>
                  <a:pt x="68" y="107"/>
                </a:lnTo>
                <a:lnTo>
                  <a:pt x="81" y="107"/>
                </a:lnTo>
                <a:lnTo>
                  <a:pt x="81" y="106"/>
                </a:lnTo>
                <a:lnTo>
                  <a:pt x="81" y="104"/>
                </a:lnTo>
                <a:lnTo>
                  <a:pt x="80" y="103"/>
                </a:lnTo>
                <a:lnTo>
                  <a:pt x="79" y="103"/>
                </a:lnTo>
                <a:lnTo>
                  <a:pt x="77" y="102"/>
                </a:lnTo>
                <a:lnTo>
                  <a:pt x="75" y="101"/>
                </a:lnTo>
                <a:lnTo>
                  <a:pt x="73" y="101"/>
                </a:lnTo>
                <a:lnTo>
                  <a:pt x="71" y="101"/>
                </a:lnTo>
                <a:lnTo>
                  <a:pt x="72" y="101"/>
                </a:lnTo>
                <a:lnTo>
                  <a:pt x="73" y="100"/>
                </a:lnTo>
                <a:lnTo>
                  <a:pt x="75" y="98"/>
                </a:lnTo>
                <a:lnTo>
                  <a:pt x="77" y="96"/>
                </a:lnTo>
                <a:lnTo>
                  <a:pt x="79" y="94"/>
                </a:lnTo>
                <a:lnTo>
                  <a:pt x="81" y="90"/>
                </a:lnTo>
                <a:lnTo>
                  <a:pt x="82" y="85"/>
                </a:lnTo>
                <a:lnTo>
                  <a:pt x="82" y="8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83" name="Freeform 1362"/>
          <p:cNvSpPr>
            <a:spLocks/>
          </p:cNvSpPr>
          <p:nvPr/>
        </p:nvSpPr>
        <p:spPr bwMode="auto">
          <a:xfrm>
            <a:off x="6085811" y="5450972"/>
            <a:ext cx="36450" cy="32711"/>
          </a:xfrm>
          <a:custGeom>
            <a:avLst/>
            <a:gdLst>
              <a:gd name="T0" fmla="*/ 26 w 26"/>
              <a:gd name="T1" fmla="*/ 23 h 23"/>
              <a:gd name="T2" fmla="*/ 26 w 26"/>
              <a:gd name="T3" fmla="*/ 0 h 23"/>
              <a:gd name="T4" fmla="*/ 0 w 26"/>
              <a:gd name="T5" fmla="*/ 5 h 23"/>
              <a:gd name="T6" fmla="*/ 0 w 26"/>
              <a:gd name="T7" fmla="*/ 23 h 23"/>
              <a:gd name="T8" fmla="*/ 26 w 26"/>
              <a:gd name="T9" fmla="*/ 2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" h="23">
                <a:moveTo>
                  <a:pt x="26" y="23"/>
                </a:moveTo>
                <a:lnTo>
                  <a:pt x="26" y="0"/>
                </a:lnTo>
                <a:lnTo>
                  <a:pt x="0" y="5"/>
                </a:lnTo>
                <a:lnTo>
                  <a:pt x="0" y="23"/>
                </a:lnTo>
                <a:lnTo>
                  <a:pt x="26" y="2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84" name="Freeform 1363"/>
          <p:cNvSpPr>
            <a:spLocks/>
          </p:cNvSpPr>
          <p:nvPr/>
        </p:nvSpPr>
        <p:spPr bwMode="auto">
          <a:xfrm>
            <a:off x="6039548" y="5473727"/>
            <a:ext cx="107947" cy="106666"/>
          </a:xfrm>
          <a:custGeom>
            <a:avLst/>
            <a:gdLst>
              <a:gd name="T0" fmla="*/ 35 w 77"/>
              <a:gd name="T1" fmla="*/ 0 h 75"/>
              <a:gd name="T2" fmla="*/ 33 w 77"/>
              <a:gd name="T3" fmla="*/ 0 h 75"/>
              <a:gd name="T4" fmla="*/ 31 w 77"/>
              <a:gd name="T5" fmla="*/ 1 h 75"/>
              <a:gd name="T6" fmla="*/ 27 w 77"/>
              <a:gd name="T7" fmla="*/ 2 h 75"/>
              <a:gd name="T8" fmla="*/ 24 w 77"/>
              <a:gd name="T9" fmla="*/ 4 h 75"/>
              <a:gd name="T10" fmla="*/ 21 w 77"/>
              <a:gd name="T11" fmla="*/ 8 h 75"/>
              <a:gd name="T12" fmla="*/ 18 w 77"/>
              <a:gd name="T13" fmla="*/ 13 h 75"/>
              <a:gd name="T14" fmla="*/ 15 w 77"/>
              <a:gd name="T15" fmla="*/ 18 h 75"/>
              <a:gd name="T16" fmla="*/ 12 w 77"/>
              <a:gd name="T17" fmla="*/ 20 h 75"/>
              <a:gd name="T18" fmla="*/ 8 w 77"/>
              <a:gd name="T19" fmla="*/ 19 h 75"/>
              <a:gd name="T20" fmla="*/ 4 w 77"/>
              <a:gd name="T21" fmla="*/ 19 h 75"/>
              <a:gd name="T22" fmla="*/ 1 w 77"/>
              <a:gd name="T23" fmla="*/ 18 h 75"/>
              <a:gd name="T24" fmla="*/ 0 w 77"/>
              <a:gd name="T25" fmla="*/ 24 h 75"/>
              <a:gd name="T26" fmla="*/ 1 w 77"/>
              <a:gd name="T27" fmla="*/ 24 h 75"/>
              <a:gd name="T28" fmla="*/ 2 w 77"/>
              <a:gd name="T29" fmla="*/ 25 h 75"/>
              <a:gd name="T30" fmla="*/ 3 w 77"/>
              <a:gd name="T31" fmla="*/ 25 h 75"/>
              <a:gd name="T32" fmla="*/ 4 w 77"/>
              <a:gd name="T33" fmla="*/ 25 h 75"/>
              <a:gd name="T34" fmla="*/ 7 w 77"/>
              <a:gd name="T35" fmla="*/ 27 h 75"/>
              <a:gd name="T36" fmla="*/ 11 w 77"/>
              <a:gd name="T37" fmla="*/ 28 h 75"/>
              <a:gd name="T38" fmla="*/ 14 w 77"/>
              <a:gd name="T39" fmla="*/ 28 h 75"/>
              <a:gd name="T40" fmla="*/ 18 w 77"/>
              <a:gd name="T41" fmla="*/ 27 h 75"/>
              <a:gd name="T42" fmla="*/ 20 w 77"/>
              <a:gd name="T43" fmla="*/ 25 h 75"/>
              <a:gd name="T44" fmla="*/ 23 w 77"/>
              <a:gd name="T45" fmla="*/ 23 h 75"/>
              <a:gd name="T46" fmla="*/ 26 w 77"/>
              <a:gd name="T47" fmla="*/ 21 h 75"/>
              <a:gd name="T48" fmla="*/ 28 w 77"/>
              <a:gd name="T49" fmla="*/ 20 h 75"/>
              <a:gd name="T50" fmla="*/ 13 w 77"/>
              <a:gd name="T51" fmla="*/ 75 h 75"/>
              <a:gd name="T52" fmla="*/ 63 w 77"/>
              <a:gd name="T53" fmla="*/ 41 h 75"/>
              <a:gd name="T54" fmla="*/ 71 w 77"/>
              <a:gd name="T55" fmla="*/ 30 h 75"/>
              <a:gd name="T56" fmla="*/ 75 w 77"/>
              <a:gd name="T57" fmla="*/ 25 h 75"/>
              <a:gd name="T58" fmla="*/ 76 w 77"/>
              <a:gd name="T59" fmla="*/ 23 h 75"/>
              <a:gd name="T60" fmla="*/ 76 w 77"/>
              <a:gd name="T61" fmla="*/ 20 h 75"/>
              <a:gd name="T62" fmla="*/ 75 w 77"/>
              <a:gd name="T63" fmla="*/ 17 h 75"/>
              <a:gd name="T64" fmla="*/ 74 w 77"/>
              <a:gd name="T65" fmla="*/ 14 h 75"/>
              <a:gd name="T66" fmla="*/ 72 w 77"/>
              <a:gd name="T67" fmla="*/ 10 h 75"/>
              <a:gd name="T68" fmla="*/ 70 w 77"/>
              <a:gd name="T69" fmla="*/ 6 h 75"/>
              <a:gd name="T70" fmla="*/ 67 w 77"/>
              <a:gd name="T71" fmla="*/ 3 h 75"/>
              <a:gd name="T72" fmla="*/ 65 w 77"/>
              <a:gd name="T73" fmla="*/ 2 h 75"/>
              <a:gd name="T74" fmla="*/ 62 w 77"/>
              <a:gd name="T75" fmla="*/ 1 h 75"/>
              <a:gd name="T76" fmla="*/ 60 w 77"/>
              <a:gd name="T77" fmla="*/ 0 h 75"/>
              <a:gd name="T78" fmla="*/ 58 w 77"/>
              <a:gd name="T79" fmla="*/ 0 h 75"/>
              <a:gd name="T80" fmla="*/ 44 w 77"/>
              <a:gd name="T81" fmla="*/ 14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77" h="75">
                <a:moveTo>
                  <a:pt x="35" y="0"/>
                </a:moveTo>
                <a:lnTo>
                  <a:pt x="35" y="0"/>
                </a:lnTo>
                <a:lnTo>
                  <a:pt x="34" y="0"/>
                </a:lnTo>
                <a:lnTo>
                  <a:pt x="33" y="0"/>
                </a:lnTo>
                <a:lnTo>
                  <a:pt x="32" y="0"/>
                </a:lnTo>
                <a:lnTo>
                  <a:pt x="31" y="1"/>
                </a:lnTo>
                <a:lnTo>
                  <a:pt x="29" y="1"/>
                </a:lnTo>
                <a:lnTo>
                  <a:pt x="27" y="2"/>
                </a:lnTo>
                <a:lnTo>
                  <a:pt x="26" y="3"/>
                </a:lnTo>
                <a:lnTo>
                  <a:pt x="24" y="4"/>
                </a:lnTo>
                <a:lnTo>
                  <a:pt x="23" y="5"/>
                </a:lnTo>
                <a:lnTo>
                  <a:pt x="21" y="8"/>
                </a:lnTo>
                <a:lnTo>
                  <a:pt x="20" y="10"/>
                </a:lnTo>
                <a:lnTo>
                  <a:pt x="18" y="13"/>
                </a:lnTo>
                <a:lnTo>
                  <a:pt x="17" y="15"/>
                </a:lnTo>
                <a:lnTo>
                  <a:pt x="15" y="18"/>
                </a:lnTo>
                <a:lnTo>
                  <a:pt x="14" y="20"/>
                </a:lnTo>
                <a:lnTo>
                  <a:pt x="12" y="20"/>
                </a:lnTo>
                <a:lnTo>
                  <a:pt x="10" y="20"/>
                </a:lnTo>
                <a:lnTo>
                  <a:pt x="8" y="19"/>
                </a:lnTo>
                <a:lnTo>
                  <a:pt x="6" y="19"/>
                </a:lnTo>
                <a:lnTo>
                  <a:pt x="4" y="19"/>
                </a:lnTo>
                <a:lnTo>
                  <a:pt x="3" y="18"/>
                </a:lnTo>
                <a:lnTo>
                  <a:pt x="1" y="18"/>
                </a:lnTo>
                <a:lnTo>
                  <a:pt x="0" y="18"/>
                </a:lnTo>
                <a:lnTo>
                  <a:pt x="0" y="24"/>
                </a:lnTo>
                <a:lnTo>
                  <a:pt x="1" y="24"/>
                </a:lnTo>
                <a:lnTo>
                  <a:pt x="1" y="24"/>
                </a:lnTo>
                <a:lnTo>
                  <a:pt x="1" y="24"/>
                </a:lnTo>
                <a:lnTo>
                  <a:pt x="2" y="25"/>
                </a:lnTo>
                <a:lnTo>
                  <a:pt x="2" y="25"/>
                </a:lnTo>
                <a:lnTo>
                  <a:pt x="3" y="25"/>
                </a:lnTo>
                <a:lnTo>
                  <a:pt x="3" y="25"/>
                </a:lnTo>
                <a:lnTo>
                  <a:pt x="4" y="25"/>
                </a:lnTo>
                <a:lnTo>
                  <a:pt x="6" y="26"/>
                </a:lnTo>
                <a:lnTo>
                  <a:pt x="7" y="27"/>
                </a:lnTo>
                <a:lnTo>
                  <a:pt x="9" y="27"/>
                </a:lnTo>
                <a:lnTo>
                  <a:pt x="11" y="28"/>
                </a:lnTo>
                <a:lnTo>
                  <a:pt x="12" y="28"/>
                </a:lnTo>
                <a:lnTo>
                  <a:pt x="14" y="28"/>
                </a:lnTo>
                <a:lnTo>
                  <a:pt x="16" y="28"/>
                </a:lnTo>
                <a:lnTo>
                  <a:pt x="18" y="27"/>
                </a:lnTo>
                <a:lnTo>
                  <a:pt x="19" y="26"/>
                </a:lnTo>
                <a:lnTo>
                  <a:pt x="20" y="25"/>
                </a:lnTo>
                <a:lnTo>
                  <a:pt x="21" y="24"/>
                </a:lnTo>
                <a:lnTo>
                  <a:pt x="23" y="23"/>
                </a:lnTo>
                <a:lnTo>
                  <a:pt x="25" y="22"/>
                </a:lnTo>
                <a:lnTo>
                  <a:pt x="26" y="21"/>
                </a:lnTo>
                <a:lnTo>
                  <a:pt x="27" y="21"/>
                </a:lnTo>
                <a:lnTo>
                  <a:pt x="28" y="20"/>
                </a:lnTo>
                <a:lnTo>
                  <a:pt x="28" y="39"/>
                </a:lnTo>
                <a:lnTo>
                  <a:pt x="13" y="75"/>
                </a:lnTo>
                <a:lnTo>
                  <a:pt x="77" y="75"/>
                </a:lnTo>
                <a:lnTo>
                  <a:pt x="63" y="41"/>
                </a:lnTo>
                <a:lnTo>
                  <a:pt x="63" y="33"/>
                </a:lnTo>
                <a:lnTo>
                  <a:pt x="71" y="30"/>
                </a:lnTo>
                <a:lnTo>
                  <a:pt x="75" y="25"/>
                </a:lnTo>
                <a:lnTo>
                  <a:pt x="75" y="25"/>
                </a:lnTo>
                <a:lnTo>
                  <a:pt x="75" y="24"/>
                </a:lnTo>
                <a:lnTo>
                  <a:pt x="76" y="23"/>
                </a:lnTo>
                <a:lnTo>
                  <a:pt x="76" y="22"/>
                </a:lnTo>
                <a:lnTo>
                  <a:pt x="76" y="20"/>
                </a:lnTo>
                <a:lnTo>
                  <a:pt x="76" y="19"/>
                </a:lnTo>
                <a:lnTo>
                  <a:pt x="75" y="17"/>
                </a:lnTo>
                <a:lnTo>
                  <a:pt x="75" y="16"/>
                </a:lnTo>
                <a:lnTo>
                  <a:pt x="74" y="14"/>
                </a:lnTo>
                <a:lnTo>
                  <a:pt x="73" y="12"/>
                </a:lnTo>
                <a:lnTo>
                  <a:pt x="72" y="10"/>
                </a:lnTo>
                <a:lnTo>
                  <a:pt x="71" y="8"/>
                </a:lnTo>
                <a:lnTo>
                  <a:pt x="70" y="6"/>
                </a:lnTo>
                <a:lnTo>
                  <a:pt x="68" y="5"/>
                </a:lnTo>
                <a:lnTo>
                  <a:pt x="67" y="3"/>
                </a:lnTo>
                <a:lnTo>
                  <a:pt x="66" y="3"/>
                </a:lnTo>
                <a:lnTo>
                  <a:pt x="65" y="2"/>
                </a:lnTo>
                <a:lnTo>
                  <a:pt x="64" y="2"/>
                </a:lnTo>
                <a:lnTo>
                  <a:pt x="62" y="1"/>
                </a:lnTo>
                <a:lnTo>
                  <a:pt x="61" y="1"/>
                </a:lnTo>
                <a:lnTo>
                  <a:pt x="60" y="0"/>
                </a:lnTo>
                <a:lnTo>
                  <a:pt x="59" y="0"/>
                </a:lnTo>
                <a:lnTo>
                  <a:pt x="58" y="0"/>
                </a:lnTo>
                <a:lnTo>
                  <a:pt x="58" y="0"/>
                </a:lnTo>
                <a:lnTo>
                  <a:pt x="44" y="14"/>
                </a:lnTo>
                <a:lnTo>
                  <a:pt x="35" y="0"/>
                </a:lnTo>
                <a:close/>
              </a:path>
            </a:pathLst>
          </a:custGeom>
          <a:solidFill>
            <a:srgbClr val="77EDF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85" name="Freeform 1364"/>
          <p:cNvSpPr>
            <a:spLocks/>
          </p:cNvSpPr>
          <p:nvPr/>
        </p:nvSpPr>
        <p:spPr bwMode="auto">
          <a:xfrm>
            <a:off x="6070390" y="5584659"/>
            <a:ext cx="25234" cy="28444"/>
          </a:xfrm>
          <a:custGeom>
            <a:avLst/>
            <a:gdLst>
              <a:gd name="T0" fmla="*/ 0 w 18"/>
              <a:gd name="T1" fmla="*/ 0 h 20"/>
              <a:gd name="T2" fmla="*/ 0 w 18"/>
              <a:gd name="T3" fmla="*/ 1 h 20"/>
              <a:gd name="T4" fmla="*/ 0 w 18"/>
              <a:gd name="T5" fmla="*/ 1 h 20"/>
              <a:gd name="T6" fmla="*/ 0 w 18"/>
              <a:gd name="T7" fmla="*/ 2 h 20"/>
              <a:gd name="T8" fmla="*/ 0 w 18"/>
              <a:gd name="T9" fmla="*/ 3 h 20"/>
              <a:gd name="T10" fmla="*/ 1 w 18"/>
              <a:gd name="T11" fmla="*/ 7 h 20"/>
              <a:gd name="T12" fmla="*/ 3 w 18"/>
              <a:gd name="T13" fmla="*/ 11 h 20"/>
              <a:gd name="T14" fmla="*/ 5 w 18"/>
              <a:gd name="T15" fmla="*/ 14 h 20"/>
              <a:gd name="T16" fmla="*/ 7 w 18"/>
              <a:gd name="T17" fmla="*/ 16 h 20"/>
              <a:gd name="T18" fmla="*/ 9 w 18"/>
              <a:gd name="T19" fmla="*/ 18 h 20"/>
              <a:gd name="T20" fmla="*/ 11 w 18"/>
              <a:gd name="T21" fmla="*/ 19 h 20"/>
              <a:gd name="T22" fmla="*/ 12 w 18"/>
              <a:gd name="T23" fmla="*/ 20 h 20"/>
              <a:gd name="T24" fmla="*/ 13 w 18"/>
              <a:gd name="T25" fmla="*/ 20 h 20"/>
              <a:gd name="T26" fmla="*/ 18 w 18"/>
              <a:gd name="T27" fmla="*/ 20 h 20"/>
              <a:gd name="T28" fmla="*/ 18 w 18"/>
              <a:gd name="T29" fmla="*/ 20 h 20"/>
              <a:gd name="T30" fmla="*/ 17 w 18"/>
              <a:gd name="T31" fmla="*/ 18 h 20"/>
              <a:gd name="T32" fmla="*/ 17 w 18"/>
              <a:gd name="T33" fmla="*/ 17 h 20"/>
              <a:gd name="T34" fmla="*/ 16 w 18"/>
              <a:gd name="T35" fmla="*/ 14 h 20"/>
              <a:gd name="T36" fmla="*/ 16 w 18"/>
              <a:gd name="T37" fmla="*/ 11 h 20"/>
              <a:gd name="T38" fmla="*/ 15 w 18"/>
              <a:gd name="T39" fmla="*/ 8 h 20"/>
              <a:gd name="T40" fmla="*/ 16 w 18"/>
              <a:gd name="T41" fmla="*/ 4 h 20"/>
              <a:gd name="T42" fmla="*/ 17 w 18"/>
              <a:gd name="T43" fmla="*/ 0 h 20"/>
              <a:gd name="T44" fmla="*/ 0 w 18"/>
              <a:gd name="T4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8" h="20">
                <a:moveTo>
                  <a:pt x="0" y="0"/>
                </a:moveTo>
                <a:lnTo>
                  <a:pt x="0" y="1"/>
                </a:lnTo>
                <a:lnTo>
                  <a:pt x="0" y="1"/>
                </a:lnTo>
                <a:lnTo>
                  <a:pt x="0" y="2"/>
                </a:lnTo>
                <a:lnTo>
                  <a:pt x="0" y="3"/>
                </a:lnTo>
                <a:lnTo>
                  <a:pt x="1" y="7"/>
                </a:lnTo>
                <a:lnTo>
                  <a:pt x="3" y="11"/>
                </a:lnTo>
                <a:lnTo>
                  <a:pt x="5" y="14"/>
                </a:lnTo>
                <a:lnTo>
                  <a:pt x="7" y="16"/>
                </a:lnTo>
                <a:lnTo>
                  <a:pt x="9" y="18"/>
                </a:lnTo>
                <a:lnTo>
                  <a:pt x="11" y="19"/>
                </a:lnTo>
                <a:lnTo>
                  <a:pt x="12" y="20"/>
                </a:lnTo>
                <a:lnTo>
                  <a:pt x="13" y="20"/>
                </a:lnTo>
                <a:lnTo>
                  <a:pt x="18" y="20"/>
                </a:lnTo>
                <a:lnTo>
                  <a:pt x="18" y="20"/>
                </a:lnTo>
                <a:lnTo>
                  <a:pt x="17" y="18"/>
                </a:lnTo>
                <a:lnTo>
                  <a:pt x="17" y="17"/>
                </a:lnTo>
                <a:lnTo>
                  <a:pt x="16" y="14"/>
                </a:lnTo>
                <a:lnTo>
                  <a:pt x="16" y="11"/>
                </a:lnTo>
                <a:lnTo>
                  <a:pt x="15" y="8"/>
                </a:lnTo>
                <a:lnTo>
                  <a:pt x="16" y="4"/>
                </a:lnTo>
                <a:lnTo>
                  <a:pt x="17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86" name="Freeform 1365"/>
          <p:cNvSpPr>
            <a:spLocks/>
          </p:cNvSpPr>
          <p:nvPr/>
        </p:nvSpPr>
        <p:spPr bwMode="auto">
          <a:xfrm>
            <a:off x="6111045" y="5584659"/>
            <a:ext cx="25234" cy="28444"/>
          </a:xfrm>
          <a:custGeom>
            <a:avLst/>
            <a:gdLst>
              <a:gd name="T0" fmla="*/ 0 w 18"/>
              <a:gd name="T1" fmla="*/ 0 h 20"/>
              <a:gd name="T2" fmla="*/ 1 w 18"/>
              <a:gd name="T3" fmla="*/ 4 h 20"/>
              <a:gd name="T4" fmla="*/ 2 w 18"/>
              <a:gd name="T5" fmla="*/ 7 h 20"/>
              <a:gd name="T6" fmla="*/ 3 w 18"/>
              <a:gd name="T7" fmla="*/ 11 h 20"/>
              <a:gd name="T8" fmla="*/ 3 w 18"/>
              <a:gd name="T9" fmla="*/ 13 h 20"/>
              <a:gd name="T10" fmla="*/ 3 w 18"/>
              <a:gd name="T11" fmla="*/ 16 h 20"/>
              <a:gd name="T12" fmla="*/ 2 w 18"/>
              <a:gd name="T13" fmla="*/ 18 h 20"/>
              <a:gd name="T14" fmla="*/ 2 w 18"/>
              <a:gd name="T15" fmla="*/ 19 h 20"/>
              <a:gd name="T16" fmla="*/ 2 w 18"/>
              <a:gd name="T17" fmla="*/ 20 h 20"/>
              <a:gd name="T18" fmla="*/ 8 w 18"/>
              <a:gd name="T19" fmla="*/ 19 h 20"/>
              <a:gd name="T20" fmla="*/ 9 w 18"/>
              <a:gd name="T21" fmla="*/ 19 h 20"/>
              <a:gd name="T22" fmla="*/ 10 w 18"/>
              <a:gd name="T23" fmla="*/ 19 h 20"/>
              <a:gd name="T24" fmla="*/ 11 w 18"/>
              <a:gd name="T25" fmla="*/ 18 h 20"/>
              <a:gd name="T26" fmla="*/ 12 w 18"/>
              <a:gd name="T27" fmla="*/ 17 h 20"/>
              <a:gd name="T28" fmla="*/ 14 w 18"/>
              <a:gd name="T29" fmla="*/ 15 h 20"/>
              <a:gd name="T30" fmla="*/ 15 w 18"/>
              <a:gd name="T31" fmla="*/ 13 h 20"/>
              <a:gd name="T32" fmla="*/ 17 w 18"/>
              <a:gd name="T33" fmla="*/ 11 h 20"/>
              <a:gd name="T34" fmla="*/ 18 w 18"/>
              <a:gd name="T35" fmla="*/ 8 h 20"/>
              <a:gd name="T36" fmla="*/ 18 w 18"/>
              <a:gd name="T37" fmla="*/ 6 h 20"/>
              <a:gd name="T38" fmla="*/ 18 w 18"/>
              <a:gd name="T39" fmla="*/ 4 h 20"/>
              <a:gd name="T40" fmla="*/ 18 w 18"/>
              <a:gd name="T41" fmla="*/ 2 h 20"/>
              <a:gd name="T42" fmla="*/ 18 w 18"/>
              <a:gd name="T43" fmla="*/ 0 h 20"/>
              <a:gd name="T44" fmla="*/ 0 w 18"/>
              <a:gd name="T45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8" h="20">
                <a:moveTo>
                  <a:pt x="0" y="0"/>
                </a:moveTo>
                <a:lnTo>
                  <a:pt x="1" y="4"/>
                </a:lnTo>
                <a:lnTo>
                  <a:pt x="2" y="7"/>
                </a:lnTo>
                <a:lnTo>
                  <a:pt x="3" y="11"/>
                </a:lnTo>
                <a:lnTo>
                  <a:pt x="3" y="13"/>
                </a:lnTo>
                <a:lnTo>
                  <a:pt x="3" y="16"/>
                </a:lnTo>
                <a:lnTo>
                  <a:pt x="2" y="18"/>
                </a:lnTo>
                <a:lnTo>
                  <a:pt x="2" y="19"/>
                </a:lnTo>
                <a:lnTo>
                  <a:pt x="2" y="20"/>
                </a:lnTo>
                <a:lnTo>
                  <a:pt x="8" y="19"/>
                </a:lnTo>
                <a:lnTo>
                  <a:pt x="9" y="19"/>
                </a:lnTo>
                <a:lnTo>
                  <a:pt x="10" y="19"/>
                </a:lnTo>
                <a:lnTo>
                  <a:pt x="11" y="18"/>
                </a:lnTo>
                <a:lnTo>
                  <a:pt x="12" y="17"/>
                </a:lnTo>
                <a:lnTo>
                  <a:pt x="14" y="15"/>
                </a:lnTo>
                <a:lnTo>
                  <a:pt x="15" y="13"/>
                </a:lnTo>
                <a:lnTo>
                  <a:pt x="17" y="11"/>
                </a:lnTo>
                <a:lnTo>
                  <a:pt x="18" y="8"/>
                </a:lnTo>
                <a:lnTo>
                  <a:pt x="18" y="6"/>
                </a:lnTo>
                <a:lnTo>
                  <a:pt x="18" y="4"/>
                </a:lnTo>
                <a:lnTo>
                  <a:pt x="18" y="2"/>
                </a:lnTo>
                <a:lnTo>
                  <a:pt x="18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87" name="Freeform 1366"/>
          <p:cNvSpPr>
            <a:spLocks/>
          </p:cNvSpPr>
          <p:nvPr/>
        </p:nvSpPr>
        <p:spPr bwMode="auto">
          <a:xfrm>
            <a:off x="6014313" y="5419683"/>
            <a:ext cx="100937" cy="115199"/>
          </a:xfrm>
          <a:custGeom>
            <a:avLst/>
            <a:gdLst>
              <a:gd name="T0" fmla="*/ 72 w 72"/>
              <a:gd name="T1" fmla="*/ 76 h 81"/>
              <a:gd name="T2" fmla="*/ 4 w 72"/>
              <a:gd name="T3" fmla="*/ 0 h 81"/>
              <a:gd name="T4" fmla="*/ 0 w 72"/>
              <a:gd name="T5" fmla="*/ 5 h 81"/>
              <a:gd name="T6" fmla="*/ 67 w 72"/>
              <a:gd name="T7" fmla="*/ 81 h 81"/>
              <a:gd name="T8" fmla="*/ 72 w 72"/>
              <a:gd name="T9" fmla="*/ 76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81">
                <a:moveTo>
                  <a:pt x="72" y="76"/>
                </a:moveTo>
                <a:lnTo>
                  <a:pt x="4" y="0"/>
                </a:lnTo>
                <a:lnTo>
                  <a:pt x="0" y="5"/>
                </a:lnTo>
                <a:lnTo>
                  <a:pt x="67" y="81"/>
                </a:lnTo>
                <a:lnTo>
                  <a:pt x="72" y="7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88" name="Freeform 1367"/>
          <p:cNvSpPr>
            <a:spLocks/>
          </p:cNvSpPr>
          <p:nvPr/>
        </p:nvSpPr>
        <p:spPr bwMode="auto">
          <a:xfrm>
            <a:off x="6019921" y="5426794"/>
            <a:ext cx="91124" cy="102399"/>
          </a:xfrm>
          <a:custGeom>
            <a:avLst/>
            <a:gdLst>
              <a:gd name="T0" fmla="*/ 65 w 65"/>
              <a:gd name="T1" fmla="*/ 70 h 72"/>
              <a:gd name="T2" fmla="*/ 2 w 65"/>
              <a:gd name="T3" fmla="*/ 0 h 72"/>
              <a:gd name="T4" fmla="*/ 0 w 65"/>
              <a:gd name="T5" fmla="*/ 2 h 72"/>
              <a:gd name="T6" fmla="*/ 63 w 65"/>
              <a:gd name="T7" fmla="*/ 72 h 72"/>
              <a:gd name="T8" fmla="*/ 65 w 65"/>
              <a:gd name="T9" fmla="*/ 7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5" h="72">
                <a:moveTo>
                  <a:pt x="65" y="70"/>
                </a:moveTo>
                <a:lnTo>
                  <a:pt x="2" y="0"/>
                </a:lnTo>
                <a:lnTo>
                  <a:pt x="0" y="2"/>
                </a:lnTo>
                <a:lnTo>
                  <a:pt x="63" y="72"/>
                </a:lnTo>
                <a:lnTo>
                  <a:pt x="65" y="70"/>
                </a:lnTo>
                <a:close/>
              </a:path>
            </a:pathLst>
          </a:custGeom>
          <a:solidFill>
            <a:srgbClr val="CEB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89" name="Freeform 1368"/>
          <p:cNvSpPr>
            <a:spLocks/>
          </p:cNvSpPr>
          <p:nvPr/>
        </p:nvSpPr>
        <p:spPr bwMode="auto">
          <a:xfrm>
            <a:off x="6088614" y="5503593"/>
            <a:ext cx="57478" cy="22755"/>
          </a:xfrm>
          <a:custGeom>
            <a:avLst/>
            <a:gdLst>
              <a:gd name="T0" fmla="*/ 22 w 41"/>
              <a:gd name="T1" fmla="*/ 15 h 16"/>
              <a:gd name="T2" fmla="*/ 26 w 41"/>
              <a:gd name="T3" fmla="*/ 14 h 16"/>
              <a:gd name="T4" fmla="*/ 29 w 41"/>
              <a:gd name="T5" fmla="*/ 13 h 16"/>
              <a:gd name="T6" fmla="*/ 33 w 41"/>
              <a:gd name="T7" fmla="*/ 12 h 16"/>
              <a:gd name="T8" fmla="*/ 35 w 41"/>
              <a:gd name="T9" fmla="*/ 11 h 16"/>
              <a:gd name="T10" fmla="*/ 38 w 41"/>
              <a:gd name="T11" fmla="*/ 9 h 16"/>
              <a:gd name="T12" fmla="*/ 40 w 41"/>
              <a:gd name="T13" fmla="*/ 7 h 16"/>
              <a:gd name="T14" fmla="*/ 41 w 41"/>
              <a:gd name="T15" fmla="*/ 5 h 16"/>
              <a:gd name="T16" fmla="*/ 41 w 41"/>
              <a:gd name="T17" fmla="*/ 4 h 16"/>
              <a:gd name="T18" fmla="*/ 41 w 41"/>
              <a:gd name="T19" fmla="*/ 1 h 16"/>
              <a:gd name="T20" fmla="*/ 40 w 41"/>
              <a:gd name="T21" fmla="*/ 3 h 16"/>
              <a:gd name="T22" fmla="*/ 38 w 41"/>
              <a:gd name="T23" fmla="*/ 7 h 16"/>
              <a:gd name="T24" fmla="*/ 34 w 41"/>
              <a:gd name="T25" fmla="*/ 9 h 16"/>
              <a:gd name="T26" fmla="*/ 30 w 41"/>
              <a:gd name="T27" fmla="*/ 11 h 16"/>
              <a:gd name="T28" fmla="*/ 27 w 41"/>
              <a:gd name="T29" fmla="*/ 12 h 16"/>
              <a:gd name="T30" fmla="*/ 26 w 41"/>
              <a:gd name="T31" fmla="*/ 12 h 16"/>
              <a:gd name="T32" fmla="*/ 24 w 41"/>
              <a:gd name="T33" fmla="*/ 13 h 16"/>
              <a:gd name="T34" fmla="*/ 22 w 41"/>
              <a:gd name="T35" fmla="*/ 13 h 16"/>
              <a:gd name="T36" fmla="*/ 18 w 41"/>
              <a:gd name="T37" fmla="*/ 8 h 16"/>
              <a:gd name="T38" fmla="*/ 22 w 41"/>
              <a:gd name="T39" fmla="*/ 7 h 16"/>
              <a:gd name="T40" fmla="*/ 26 w 41"/>
              <a:gd name="T41" fmla="*/ 6 h 16"/>
              <a:gd name="T42" fmla="*/ 30 w 41"/>
              <a:gd name="T43" fmla="*/ 4 h 16"/>
              <a:gd name="T44" fmla="*/ 32 w 41"/>
              <a:gd name="T45" fmla="*/ 1 h 16"/>
              <a:gd name="T46" fmla="*/ 31 w 41"/>
              <a:gd name="T47" fmla="*/ 0 h 16"/>
              <a:gd name="T48" fmla="*/ 31 w 41"/>
              <a:gd name="T49" fmla="*/ 0 h 16"/>
              <a:gd name="T50" fmla="*/ 30 w 41"/>
              <a:gd name="T51" fmla="*/ 2 h 16"/>
              <a:gd name="T52" fmla="*/ 28 w 41"/>
              <a:gd name="T53" fmla="*/ 3 h 16"/>
              <a:gd name="T54" fmla="*/ 26 w 41"/>
              <a:gd name="T55" fmla="*/ 4 h 16"/>
              <a:gd name="T56" fmla="*/ 22 w 41"/>
              <a:gd name="T57" fmla="*/ 6 h 16"/>
              <a:gd name="T58" fmla="*/ 18 w 41"/>
              <a:gd name="T59" fmla="*/ 7 h 16"/>
              <a:gd name="T60" fmla="*/ 14 w 41"/>
              <a:gd name="T61" fmla="*/ 7 h 16"/>
              <a:gd name="T62" fmla="*/ 13 w 41"/>
              <a:gd name="T63" fmla="*/ 5 h 16"/>
              <a:gd name="T64" fmla="*/ 11 w 41"/>
              <a:gd name="T65" fmla="*/ 3 h 16"/>
              <a:gd name="T66" fmla="*/ 9 w 41"/>
              <a:gd name="T67" fmla="*/ 2 h 16"/>
              <a:gd name="T68" fmla="*/ 7 w 41"/>
              <a:gd name="T69" fmla="*/ 3 h 16"/>
              <a:gd name="T70" fmla="*/ 7 w 41"/>
              <a:gd name="T71" fmla="*/ 5 h 16"/>
              <a:gd name="T72" fmla="*/ 8 w 41"/>
              <a:gd name="T73" fmla="*/ 7 h 16"/>
              <a:gd name="T74" fmla="*/ 6 w 41"/>
              <a:gd name="T75" fmla="*/ 16 h 16"/>
              <a:gd name="T76" fmla="*/ 10 w 41"/>
              <a:gd name="T77" fmla="*/ 16 h 16"/>
              <a:gd name="T78" fmla="*/ 14 w 41"/>
              <a:gd name="T79" fmla="*/ 15 h 16"/>
              <a:gd name="T80" fmla="*/ 17 w 41"/>
              <a:gd name="T81" fmla="*/ 14 h 16"/>
              <a:gd name="T82" fmla="*/ 20 w 41"/>
              <a:gd name="T83" fmla="*/ 13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41" h="16">
                <a:moveTo>
                  <a:pt x="21" y="15"/>
                </a:moveTo>
                <a:lnTo>
                  <a:pt x="22" y="15"/>
                </a:lnTo>
                <a:lnTo>
                  <a:pt x="24" y="14"/>
                </a:lnTo>
                <a:lnTo>
                  <a:pt x="26" y="14"/>
                </a:lnTo>
                <a:lnTo>
                  <a:pt x="28" y="14"/>
                </a:lnTo>
                <a:lnTo>
                  <a:pt x="29" y="13"/>
                </a:lnTo>
                <a:lnTo>
                  <a:pt x="31" y="12"/>
                </a:lnTo>
                <a:lnTo>
                  <a:pt x="33" y="12"/>
                </a:lnTo>
                <a:lnTo>
                  <a:pt x="34" y="11"/>
                </a:lnTo>
                <a:lnTo>
                  <a:pt x="35" y="11"/>
                </a:lnTo>
                <a:lnTo>
                  <a:pt x="37" y="10"/>
                </a:lnTo>
                <a:lnTo>
                  <a:pt x="38" y="9"/>
                </a:lnTo>
                <a:lnTo>
                  <a:pt x="39" y="8"/>
                </a:lnTo>
                <a:lnTo>
                  <a:pt x="40" y="7"/>
                </a:lnTo>
                <a:lnTo>
                  <a:pt x="40" y="6"/>
                </a:lnTo>
                <a:lnTo>
                  <a:pt x="41" y="5"/>
                </a:lnTo>
                <a:lnTo>
                  <a:pt x="41" y="4"/>
                </a:lnTo>
                <a:lnTo>
                  <a:pt x="41" y="4"/>
                </a:lnTo>
                <a:lnTo>
                  <a:pt x="41" y="2"/>
                </a:lnTo>
                <a:lnTo>
                  <a:pt x="41" y="1"/>
                </a:lnTo>
                <a:lnTo>
                  <a:pt x="41" y="1"/>
                </a:lnTo>
                <a:lnTo>
                  <a:pt x="40" y="3"/>
                </a:lnTo>
                <a:lnTo>
                  <a:pt x="39" y="5"/>
                </a:lnTo>
                <a:lnTo>
                  <a:pt x="38" y="7"/>
                </a:lnTo>
                <a:lnTo>
                  <a:pt x="36" y="8"/>
                </a:lnTo>
                <a:lnTo>
                  <a:pt x="34" y="9"/>
                </a:lnTo>
                <a:lnTo>
                  <a:pt x="32" y="10"/>
                </a:lnTo>
                <a:lnTo>
                  <a:pt x="30" y="11"/>
                </a:lnTo>
                <a:lnTo>
                  <a:pt x="28" y="12"/>
                </a:lnTo>
                <a:lnTo>
                  <a:pt x="27" y="12"/>
                </a:lnTo>
                <a:lnTo>
                  <a:pt x="26" y="12"/>
                </a:lnTo>
                <a:lnTo>
                  <a:pt x="26" y="12"/>
                </a:lnTo>
                <a:lnTo>
                  <a:pt x="25" y="13"/>
                </a:lnTo>
                <a:lnTo>
                  <a:pt x="24" y="13"/>
                </a:lnTo>
                <a:lnTo>
                  <a:pt x="23" y="13"/>
                </a:lnTo>
                <a:lnTo>
                  <a:pt x="22" y="13"/>
                </a:lnTo>
                <a:lnTo>
                  <a:pt x="22" y="13"/>
                </a:lnTo>
                <a:lnTo>
                  <a:pt x="18" y="8"/>
                </a:lnTo>
                <a:lnTo>
                  <a:pt x="20" y="8"/>
                </a:lnTo>
                <a:lnTo>
                  <a:pt x="22" y="7"/>
                </a:lnTo>
                <a:lnTo>
                  <a:pt x="24" y="7"/>
                </a:lnTo>
                <a:lnTo>
                  <a:pt x="26" y="6"/>
                </a:lnTo>
                <a:lnTo>
                  <a:pt x="29" y="5"/>
                </a:lnTo>
                <a:lnTo>
                  <a:pt x="30" y="4"/>
                </a:lnTo>
                <a:lnTo>
                  <a:pt x="32" y="2"/>
                </a:lnTo>
                <a:lnTo>
                  <a:pt x="32" y="1"/>
                </a:lnTo>
                <a:lnTo>
                  <a:pt x="31" y="0"/>
                </a:lnTo>
                <a:lnTo>
                  <a:pt x="31" y="0"/>
                </a:lnTo>
                <a:lnTo>
                  <a:pt x="31" y="0"/>
                </a:lnTo>
                <a:lnTo>
                  <a:pt x="31" y="0"/>
                </a:lnTo>
                <a:lnTo>
                  <a:pt x="31" y="1"/>
                </a:lnTo>
                <a:lnTo>
                  <a:pt x="30" y="2"/>
                </a:lnTo>
                <a:lnTo>
                  <a:pt x="29" y="2"/>
                </a:lnTo>
                <a:lnTo>
                  <a:pt x="28" y="3"/>
                </a:lnTo>
                <a:lnTo>
                  <a:pt x="27" y="4"/>
                </a:lnTo>
                <a:lnTo>
                  <a:pt x="26" y="4"/>
                </a:lnTo>
                <a:lnTo>
                  <a:pt x="24" y="5"/>
                </a:lnTo>
                <a:lnTo>
                  <a:pt x="22" y="6"/>
                </a:lnTo>
                <a:lnTo>
                  <a:pt x="20" y="6"/>
                </a:lnTo>
                <a:lnTo>
                  <a:pt x="18" y="7"/>
                </a:lnTo>
                <a:lnTo>
                  <a:pt x="16" y="7"/>
                </a:lnTo>
                <a:lnTo>
                  <a:pt x="14" y="7"/>
                </a:lnTo>
                <a:lnTo>
                  <a:pt x="14" y="6"/>
                </a:lnTo>
                <a:lnTo>
                  <a:pt x="13" y="5"/>
                </a:lnTo>
                <a:lnTo>
                  <a:pt x="12" y="4"/>
                </a:lnTo>
                <a:lnTo>
                  <a:pt x="11" y="3"/>
                </a:lnTo>
                <a:lnTo>
                  <a:pt x="10" y="3"/>
                </a:lnTo>
                <a:lnTo>
                  <a:pt x="9" y="2"/>
                </a:lnTo>
                <a:lnTo>
                  <a:pt x="8" y="2"/>
                </a:lnTo>
                <a:lnTo>
                  <a:pt x="7" y="3"/>
                </a:lnTo>
                <a:lnTo>
                  <a:pt x="7" y="3"/>
                </a:lnTo>
                <a:lnTo>
                  <a:pt x="7" y="5"/>
                </a:lnTo>
                <a:lnTo>
                  <a:pt x="7" y="6"/>
                </a:lnTo>
                <a:lnTo>
                  <a:pt x="8" y="7"/>
                </a:lnTo>
                <a:lnTo>
                  <a:pt x="0" y="7"/>
                </a:lnTo>
                <a:lnTo>
                  <a:pt x="6" y="16"/>
                </a:lnTo>
                <a:lnTo>
                  <a:pt x="8" y="16"/>
                </a:lnTo>
                <a:lnTo>
                  <a:pt x="10" y="16"/>
                </a:lnTo>
                <a:lnTo>
                  <a:pt x="12" y="16"/>
                </a:lnTo>
                <a:lnTo>
                  <a:pt x="14" y="15"/>
                </a:lnTo>
                <a:lnTo>
                  <a:pt x="16" y="15"/>
                </a:lnTo>
                <a:lnTo>
                  <a:pt x="17" y="14"/>
                </a:lnTo>
                <a:lnTo>
                  <a:pt x="19" y="14"/>
                </a:lnTo>
                <a:lnTo>
                  <a:pt x="20" y="13"/>
                </a:lnTo>
                <a:lnTo>
                  <a:pt x="21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90" name="Freeform 1369"/>
          <p:cNvSpPr>
            <a:spLocks/>
          </p:cNvSpPr>
          <p:nvPr/>
        </p:nvSpPr>
        <p:spPr bwMode="auto">
          <a:xfrm>
            <a:off x="6094222" y="5509282"/>
            <a:ext cx="19627" cy="14222"/>
          </a:xfrm>
          <a:custGeom>
            <a:avLst/>
            <a:gdLst>
              <a:gd name="T0" fmla="*/ 12 w 14"/>
              <a:gd name="T1" fmla="*/ 5 h 10"/>
              <a:gd name="T2" fmla="*/ 11 w 14"/>
              <a:gd name="T3" fmla="*/ 5 h 10"/>
              <a:gd name="T4" fmla="*/ 10 w 14"/>
              <a:gd name="T5" fmla="*/ 5 h 10"/>
              <a:gd name="T6" fmla="*/ 9 w 14"/>
              <a:gd name="T7" fmla="*/ 5 h 10"/>
              <a:gd name="T8" fmla="*/ 9 w 14"/>
              <a:gd name="T9" fmla="*/ 4 h 10"/>
              <a:gd name="T10" fmla="*/ 9 w 14"/>
              <a:gd name="T11" fmla="*/ 4 h 10"/>
              <a:gd name="T12" fmla="*/ 8 w 14"/>
              <a:gd name="T13" fmla="*/ 3 h 10"/>
              <a:gd name="T14" fmla="*/ 7 w 14"/>
              <a:gd name="T15" fmla="*/ 2 h 10"/>
              <a:gd name="T16" fmla="*/ 7 w 14"/>
              <a:gd name="T17" fmla="*/ 1 h 10"/>
              <a:gd name="T18" fmla="*/ 6 w 14"/>
              <a:gd name="T19" fmla="*/ 1 h 10"/>
              <a:gd name="T20" fmla="*/ 5 w 14"/>
              <a:gd name="T21" fmla="*/ 1 h 10"/>
              <a:gd name="T22" fmla="*/ 5 w 14"/>
              <a:gd name="T23" fmla="*/ 0 h 10"/>
              <a:gd name="T24" fmla="*/ 5 w 14"/>
              <a:gd name="T25" fmla="*/ 0 h 10"/>
              <a:gd name="T26" fmla="*/ 5 w 14"/>
              <a:gd name="T27" fmla="*/ 1 h 10"/>
              <a:gd name="T28" fmla="*/ 5 w 14"/>
              <a:gd name="T29" fmla="*/ 2 h 10"/>
              <a:gd name="T30" fmla="*/ 6 w 14"/>
              <a:gd name="T31" fmla="*/ 4 h 10"/>
              <a:gd name="T32" fmla="*/ 6 w 14"/>
              <a:gd name="T33" fmla="*/ 4 h 10"/>
              <a:gd name="T34" fmla="*/ 0 w 14"/>
              <a:gd name="T35" fmla="*/ 4 h 10"/>
              <a:gd name="T36" fmla="*/ 4 w 14"/>
              <a:gd name="T37" fmla="*/ 10 h 10"/>
              <a:gd name="T38" fmla="*/ 5 w 14"/>
              <a:gd name="T39" fmla="*/ 10 h 10"/>
              <a:gd name="T40" fmla="*/ 5 w 14"/>
              <a:gd name="T41" fmla="*/ 10 h 10"/>
              <a:gd name="T42" fmla="*/ 6 w 14"/>
              <a:gd name="T43" fmla="*/ 10 h 10"/>
              <a:gd name="T44" fmla="*/ 7 w 14"/>
              <a:gd name="T45" fmla="*/ 10 h 10"/>
              <a:gd name="T46" fmla="*/ 8 w 14"/>
              <a:gd name="T47" fmla="*/ 10 h 10"/>
              <a:gd name="T48" fmla="*/ 9 w 14"/>
              <a:gd name="T49" fmla="*/ 10 h 10"/>
              <a:gd name="T50" fmla="*/ 9 w 14"/>
              <a:gd name="T51" fmla="*/ 10 h 10"/>
              <a:gd name="T52" fmla="*/ 10 w 14"/>
              <a:gd name="T53" fmla="*/ 9 h 10"/>
              <a:gd name="T54" fmla="*/ 11 w 14"/>
              <a:gd name="T55" fmla="*/ 9 h 10"/>
              <a:gd name="T56" fmla="*/ 12 w 14"/>
              <a:gd name="T57" fmla="*/ 9 h 10"/>
              <a:gd name="T58" fmla="*/ 12 w 14"/>
              <a:gd name="T59" fmla="*/ 9 h 10"/>
              <a:gd name="T60" fmla="*/ 13 w 14"/>
              <a:gd name="T61" fmla="*/ 9 h 10"/>
              <a:gd name="T62" fmla="*/ 13 w 14"/>
              <a:gd name="T63" fmla="*/ 8 h 10"/>
              <a:gd name="T64" fmla="*/ 13 w 14"/>
              <a:gd name="T65" fmla="*/ 8 h 10"/>
              <a:gd name="T66" fmla="*/ 13 w 14"/>
              <a:gd name="T67" fmla="*/ 8 h 10"/>
              <a:gd name="T68" fmla="*/ 14 w 14"/>
              <a:gd name="T69" fmla="*/ 8 h 10"/>
              <a:gd name="T70" fmla="*/ 12 w 14"/>
              <a:gd name="T71" fmla="*/ 5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" h="10">
                <a:moveTo>
                  <a:pt x="12" y="5"/>
                </a:moveTo>
                <a:lnTo>
                  <a:pt x="11" y="5"/>
                </a:lnTo>
                <a:lnTo>
                  <a:pt x="10" y="5"/>
                </a:lnTo>
                <a:lnTo>
                  <a:pt x="9" y="5"/>
                </a:lnTo>
                <a:lnTo>
                  <a:pt x="9" y="4"/>
                </a:lnTo>
                <a:lnTo>
                  <a:pt x="9" y="4"/>
                </a:lnTo>
                <a:lnTo>
                  <a:pt x="8" y="3"/>
                </a:lnTo>
                <a:lnTo>
                  <a:pt x="7" y="2"/>
                </a:lnTo>
                <a:lnTo>
                  <a:pt x="7" y="1"/>
                </a:lnTo>
                <a:lnTo>
                  <a:pt x="6" y="1"/>
                </a:lnTo>
                <a:lnTo>
                  <a:pt x="5" y="1"/>
                </a:lnTo>
                <a:lnTo>
                  <a:pt x="5" y="0"/>
                </a:lnTo>
                <a:lnTo>
                  <a:pt x="5" y="0"/>
                </a:lnTo>
                <a:lnTo>
                  <a:pt x="5" y="1"/>
                </a:lnTo>
                <a:lnTo>
                  <a:pt x="5" y="2"/>
                </a:lnTo>
                <a:lnTo>
                  <a:pt x="6" y="4"/>
                </a:lnTo>
                <a:lnTo>
                  <a:pt x="6" y="4"/>
                </a:lnTo>
                <a:lnTo>
                  <a:pt x="0" y="4"/>
                </a:lnTo>
                <a:lnTo>
                  <a:pt x="4" y="10"/>
                </a:lnTo>
                <a:lnTo>
                  <a:pt x="5" y="10"/>
                </a:lnTo>
                <a:lnTo>
                  <a:pt x="5" y="10"/>
                </a:lnTo>
                <a:lnTo>
                  <a:pt x="6" y="10"/>
                </a:lnTo>
                <a:lnTo>
                  <a:pt x="7" y="10"/>
                </a:lnTo>
                <a:lnTo>
                  <a:pt x="8" y="10"/>
                </a:lnTo>
                <a:lnTo>
                  <a:pt x="9" y="10"/>
                </a:lnTo>
                <a:lnTo>
                  <a:pt x="9" y="10"/>
                </a:lnTo>
                <a:lnTo>
                  <a:pt x="10" y="9"/>
                </a:lnTo>
                <a:lnTo>
                  <a:pt x="11" y="9"/>
                </a:lnTo>
                <a:lnTo>
                  <a:pt x="12" y="9"/>
                </a:lnTo>
                <a:lnTo>
                  <a:pt x="12" y="9"/>
                </a:lnTo>
                <a:lnTo>
                  <a:pt x="13" y="9"/>
                </a:lnTo>
                <a:lnTo>
                  <a:pt x="13" y="8"/>
                </a:lnTo>
                <a:lnTo>
                  <a:pt x="13" y="8"/>
                </a:lnTo>
                <a:lnTo>
                  <a:pt x="13" y="8"/>
                </a:lnTo>
                <a:lnTo>
                  <a:pt x="14" y="8"/>
                </a:lnTo>
                <a:lnTo>
                  <a:pt x="12" y="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91" name="Freeform 1370"/>
          <p:cNvSpPr>
            <a:spLocks/>
          </p:cNvSpPr>
          <p:nvPr/>
        </p:nvSpPr>
        <p:spPr bwMode="auto">
          <a:xfrm>
            <a:off x="6127868" y="5495060"/>
            <a:ext cx="5608" cy="9955"/>
          </a:xfrm>
          <a:custGeom>
            <a:avLst/>
            <a:gdLst>
              <a:gd name="T0" fmla="*/ 4 w 4"/>
              <a:gd name="T1" fmla="*/ 3 h 7"/>
              <a:gd name="T2" fmla="*/ 3 w 4"/>
              <a:gd name="T3" fmla="*/ 2 h 7"/>
              <a:gd name="T4" fmla="*/ 3 w 4"/>
              <a:gd name="T5" fmla="*/ 1 h 7"/>
              <a:gd name="T6" fmla="*/ 2 w 4"/>
              <a:gd name="T7" fmla="*/ 0 h 7"/>
              <a:gd name="T8" fmla="*/ 2 w 4"/>
              <a:gd name="T9" fmla="*/ 0 h 7"/>
              <a:gd name="T10" fmla="*/ 1 w 4"/>
              <a:gd name="T11" fmla="*/ 0 h 7"/>
              <a:gd name="T12" fmla="*/ 1 w 4"/>
              <a:gd name="T13" fmla="*/ 0 h 7"/>
              <a:gd name="T14" fmla="*/ 0 w 4"/>
              <a:gd name="T15" fmla="*/ 0 h 7"/>
              <a:gd name="T16" fmla="*/ 1 w 4"/>
              <a:gd name="T17" fmla="*/ 1 h 7"/>
              <a:gd name="T18" fmla="*/ 1 w 4"/>
              <a:gd name="T19" fmla="*/ 1 h 7"/>
              <a:gd name="T20" fmla="*/ 2 w 4"/>
              <a:gd name="T21" fmla="*/ 1 h 7"/>
              <a:gd name="T22" fmla="*/ 2 w 4"/>
              <a:gd name="T23" fmla="*/ 2 h 7"/>
              <a:gd name="T24" fmla="*/ 2 w 4"/>
              <a:gd name="T25" fmla="*/ 3 h 7"/>
              <a:gd name="T26" fmla="*/ 3 w 4"/>
              <a:gd name="T27" fmla="*/ 4 h 7"/>
              <a:gd name="T28" fmla="*/ 3 w 4"/>
              <a:gd name="T29" fmla="*/ 5 h 7"/>
              <a:gd name="T30" fmla="*/ 3 w 4"/>
              <a:gd name="T31" fmla="*/ 6 h 7"/>
              <a:gd name="T32" fmla="*/ 3 w 4"/>
              <a:gd name="T33" fmla="*/ 6 h 7"/>
              <a:gd name="T34" fmla="*/ 3 w 4"/>
              <a:gd name="T35" fmla="*/ 7 h 7"/>
              <a:gd name="T36" fmla="*/ 3 w 4"/>
              <a:gd name="T37" fmla="*/ 7 h 7"/>
              <a:gd name="T38" fmla="*/ 4 w 4"/>
              <a:gd name="T39" fmla="*/ 7 h 7"/>
              <a:gd name="T40" fmla="*/ 4 w 4"/>
              <a:gd name="T41" fmla="*/ 7 h 7"/>
              <a:gd name="T42" fmla="*/ 4 w 4"/>
              <a:gd name="T43" fmla="*/ 6 h 7"/>
              <a:gd name="T44" fmla="*/ 4 w 4"/>
              <a:gd name="T45" fmla="*/ 5 h 7"/>
              <a:gd name="T46" fmla="*/ 4 w 4"/>
              <a:gd name="T47" fmla="*/ 4 h 7"/>
              <a:gd name="T48" fmla="*/ 4 w 4"/>
              <a:gd name="T49" fmla="*/ 3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" h="7">
                <a:moveTo>
                  <a:pt x="4" y="3"/>
                </a:moveTo>
                <a:lnTo>
                  <a:pt x="3" y="2"/>
                </a:lnTo>
                <a:lnTo>
                  <a:pt x="3" y="1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1" y="1"/>
                </a:lnTo>
                <a:lnTo>
                  <a:pt x="1" y="1"/>
                </a:lnTo>
                <a:lnTo>
                  <a:pt x="2" y="1"/>
                </a:lnTo>
                <a:lnTo>
                  <a:pt x="2" y="2"/>
                </a:lnTo>
                <a:lnTo>
                  <a:pt x="2" y="3"/>
                </a:lnTo>
                <a:lnTo>
                  <a:pt x="3" y="4"/>
                </a:lnTo>
                <a:lnTo>
                  <a:pt x="3" y="5"/>
                </a:lnTo>
                <a:lnTo>
                  <a:pt x="3" y="6"/>
                </a:lnTo>
                <a:lnTo>
                  <a:pt x="3" y="6"/>
                </a:lnTo>
                <a:lnTo>
                  <a:pt x="3" y="7"/>
                </a:lnTo>
                <a:lnTo>
                  <a:pt x="3" y="7"/>
                </a:lnTo>
                <a:lnTo>
                  <a:pt x="4" y="7"/>
                </a:lnTo>
                <a:lnTo>
                  <a:pt x="4" y="7"/>
                </a:lnTo>
                <a:lnTo>
                  <a:pt x="4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92" name="Freeform 1371"/>
          <p:cNvSpPr>
            <a:spLocks/>
          </p:cNvSpPr>
          <p:nvPr/>
        </p:nvSpPr>
        <p:spPr bwMode="auto">
          <a:xfrm>
            <a:off x="6081605" y="5472305"/>
            <a:ext cx="44861" cy="28444"/>
          </a:xfrm>
          <a:custGeom>
            <a:avLst/>
            <a:gdLst>
              <a:gd name="T0" fmla="*/ 30 w 32"/>
              <a:gd name="T1" fmla="*/ 10 h 20"/>
              <a:gd name="T2" fmla="*/ 28 w 32"/>
              <a:gd name="T3" fmla="*/ 7 h 20"/>
              <a:gd name="T4" fmla="*/ 32 w 32"/>
              <a:gd name="T5" fmla="*/ 5 h 20"/>
              <a:gd name="T6" fmla="*/ 29 w 32"/>
              <a:gd name="T7" fmla="*/ 0 h 20"/>
              <a:gd name="T8" fmla="*/ 27 w 32"/>
              <a:gd name="T9" fmla="*/ 0 h 20"/>
              <a:gd name="T10" fmla="*/ 29 w 32"/>
              <a:gd name="T11" fmla="*/ 4 h 20"/>
              <a:gd name="T12" fmla="*/ 25 w 32"/>
              <a:gd name="T13" fmla="*/ 7 h 20"/>
              <a:gd name="T14" fmla="*/ 26 w 32"/>
              <a:gd name="T15" fmla="*/ 8 h 20"/>
              <a:gd name="T16" fmla="*/ 27 w 32"/>
              <a:gd name="T17" fmla="*/ 8 h 20"/>
              <a:gd name="T18" fmla="*/ 27 w 32"/>
              <a:gd name="T19" fmla="*/ 9 h 20"/>
              <a:gd name="T20" fmla="*/ 28 w 32"/>
              <a:gd name="T21" fmla="*/ 10 h 20"/>
              <a:gd name="T22" fmla="*/ 15 w 32"/>
              <a:gd name="T23" fmla="*/ 18 h 20"/>
              <a:gd name="T24" fmla="*/ 3 w 32"/>
              <a:gd name="T25" fmla="*/ 10 h 20"/>
              <a:gd name="T26" fmla="*/ 6 w 32"/>
              <a:gd name="T27" fmla="*/ 7 h 20"/>
              <a:gd name="T28" fmla="*/ 2 w 32"/>
              <a:gd name="T29" fmla="*/ 4 h 20"/>
              <a:gd name="T30" fmla="*/ 5 w 32"/>
              <a:gd name="T31" fmla="*/ 0 h 20"/>
              <a:gd name="T32" fmla="*/ 3 w 32"/>
              <a:gd name="T33" fmla="*/ 0 h 20"/>
              <a:gd name="T34" fmla="*/ 0 w 32"/>
              <a:gd name="T35" fmla="*/ 5 h 20"/>
              <a:gd name="T36" fmla="*/ 4 w 32"/>
              <a:gd name="T37" fmla="*/ 7 h 20"/>
              <a:gd name="T38" fmla="*/ 1 w 32"/>
              <a:gd name="T39" fmla="*/ 10 h 20"/>
              <a:gd name="T40" fmla="*/ 15 w 32"/>
              <a:gd name="T41" fmla="*/ 20 h 20"/>
              <a:gd name="T42" fmla="*/ 30 w 32"/>
              <a:gd name="T43" fmla="*/ 1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2" h="20">
                <a:moveTo>
                  <a:pt x="30" y="10"/>
                </a:moveTo>
                <a:lnTo>
                  <a:pt x="28" y="7"/>
                </a:lnTo>
                <a:lnTo>
                  <a:pt x="32" y="5"/>
                </a:lnTo>
                <a:lnTo>
                  <a:pt x="29" y="0"/>
                </a:lnTo>
                <a:lnTo>
                  <a:pt x="27" y="0"/>
                </a:lnTo>
                <a:lnTo>
                  <a:pt x="29" y="4"/>
                </a:lnTo>
                <a:lnTo>
                  <a:pt x="25" y="7"/>
                </a:lnTo>
                <a:lnTo>
                  <a:pt x="26" y="8"/>
                </a:lnTo>
                <a:lnTo>
                  <a:pt x="27" y="8"/>
                </a:lnTo>
                <a:lnTo>
                  <a:pt x="27" y="9"/>
                </a:lnTo>
                <a:lnTo>
                  <a:pt x="28" y="10"/>
                </a:lnTo>
                <a:lnTo>
                  <a:pt x="15" y="18"/>
                </a:lnTo>
                <a:lnTo>
                  <a:pt x="3" y="10"/>
                </a:lnTo>
                <a:lnTo>
                  <a:pt x="6" y="7"/>
                </a:lnTo>
                <a:lnTo>
                  <a:pt x="2" y="4"/>
                </a:lnTo>
                <a:lnTo>
                  <a:pt x="5" y="0"/>
                </a:lnTo>
                <a:lnTo>
                  <a:pt x="3" y="0"/>
                </a:lnTo>
                <a:lnTo>
                  <a:pt x="0" y="5"/>
                </a:lnTo>
                <a:lnTo>
                  <a:pt x="4" y="7"/>
                </a:lnTo>
                <a:lnTo>
                  <a:pt x="1" y="10"/>
                </a:lnTo>
                <a:lnTo>
                  <a:pt x="15" y="20"/>
                </a:lnTo>
                <a:lnTo>
                  <a:pt x="30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93" name="Freeform 1372"/>
          <p:cNvSpPr>
            <a:spLocks/>
          </p:cNvSpPr>
          <p:nvPr/>
        </p:nvSpPr>
        <p:spPr bwMode="auto">
          <a:xfrm>
            <a:off x="6068988" y="5529193"/>
            <a:ext cx="67291" cy="21333"/>
          </a:xfrm>
          <a:custGeom>
            <a:avLst/>
            <a:gdLst>
              <a:gd name="T0" fmla="*/ 24 w 48"/>
              <a:gd name="T1" fmla="*/ 0 h 15"/>
              <a:gd name="T2" fmla="*/ 23 w 48"/>
              <a:gd name="T3" fmla="*/ 2 h 15"/>
              <a:gd name="T4" fmla="*/ 21 w 48"/>
              <a:gd name="T5" fmla="*/ 4 h 15"/>
              <a:gd name="T6" fmla="*/ 18 w 48"/>
              <a:gd name="T7" fmla="*/ 7 h 15"/>
              <a:gd name="T8" fmla="*/ 16 w 48"/>
              <a:gd name="T9" fmla="*/ 9 h 15"/>
              <a:gd name="T10" fmla="*/ 14 w 48"/>
              <a:gd name="T11" fmla="*/ 10 h 15"/>
              <a:gd name="T12" fmla="*/ 12 w 48"/>
              <a:gd name="T13" fmla="*/ 10 h 15"/>
              <a:gd name="T14" fmla="*/ 10 w 48"/>
              <a:gd name="T15" fmla="*/ 11 h 15"/>
              <a:gd name="T16" fmla="*/ 8 w 48"/>
              <a:gd name="T17" fmla="*/ 11 h 15"/>
              <a:gd name="T18" fmla="*/ 5 w 48"/>
              <a:gd name="T19" fmla="*/ 12 h 15"/>
              <a:gd name="T20" fmla="*/ 4 w 48"/>
              <a:gd name="T21" fmla="*/ 12 h 15"/>
              <a:gd name="T22" fmla="*/ 2 w 48"/>
              <a:gd name="T23" fmla="*/ 12 h 15"/>
              <a:gd name="T24" fmla="*/ 0 w 48"/>
              <a:gd name="T25" fmla="*/ 14 h 15"/>
              <a:gd name="T26" fmla="*/ 3 w 48"/>
              <a:gd name="T27" fmla="*/ 14 h 15"/>
              <a:gd name="T28" fmla="*/ 5 w 48"/>
              <a:gd name="T29" fmla="*/ 14 h 15"/>
              <a:gd name="T30" fmla="*/ 8 w 48"/>
              <a:gd name="T31" fmla="*/ 13 h 15"/>
              <a:gd name="T32" fmla="*/ 11 w 48"/>
              <a:gd name="T33" fmla="*/ 13 h 15"/>
              <a:gd name="T34" fmla="*/ 13 w 48"/>
              <a:gd name="T35" fmla="*/ 12 h 15"/>
              <a:gd name="T36" fmla="*/ 16 w 48"/>
              <a:gd name="T37" fmla="*/ 11 h 15"/>
              <a:gd name="T38" fmla="*/ 18 w 48"/>
              <a:gd name="T39" fmla="*/ 10 h 15"/>
              <a:gd name="T40" fmla="*/ 20 w 48"/>
              <a:gd name="T41" fmla="*/ 8 h 15"/>
              <a:gd name="T42" fmla="*/ 21 w 48"/>
              <a:gd name="T43" fmla="*/ 7 h 15"/>
              <a:gd name="T44" fmla="*/ 22 w 48"/>
              <a:gd name="T45" fmla="*/ 6 h 15"/>
              <a:gd name="T46" fmla="*/ 23 w 48"/>
              <a:gd name="T47" fmla="*/ 5 h 15"/>
              <a:gd name="T48" fmla="*/ 23 w 48"/>
              <a:gd name="T49" fmla="*/ 4 h 15"/>
              <a:gd name="T50" fmla="*/ 24 w 48"/>
              <a:gd name="T51" fmla="*/ 5 h 15"/>
              <a:gd name="T52" fmla="*/ 25 w 48"/>
              <a:gd name="T53" fmla="*/ 7 h 15"/>
              <a:gd name="T54" fmla="*/ 27 w 48"/>
              <a:gd name="T55" fmla="*/ 8 h 15"/>
              <a:gd name="T56" fmla="*/ 28 w 48"/>
              <a:gd name="T57" fmla="*/ 10 h 15"/>
              <a:gd name="T58" fmla="*/ 30 w 48"/>
              <a:gd name="T59" fmla="*/ 12 h 15"/>
              <a:gd name="T60" fmla="*/ 33 w 48"/>
              <a:gd name="T61" fmla="*/ 13 h 15"/>
              <a:gd name="T62" fmla="*/ 35 w 48"/>
              <a:gd name="T63" fmla="*/ 14 h 15"/>
              <a:gd name="T64" fmla="*/ 38 w 48"/>
              <a:gd name="T65" fmla="*/ 14 h 15"/>
              <a:gd name="T66" fmla="*/ 41 w 48"/>
              <a:gd name="T67" fmla="*/ 15 h 15"/>
              <a:gd name="T68" fmla="*/ 44 w 48"/>
              <a:gd name="T69" fmla="*/ 15 h 15"/>
              <a:gd name="T70" fmla="*/ 46 w 48"/>
              <a:gd name="T71" fmla="*/ 14 h 15"/>
              <a:gd name="T72" fmla="*/ 48 w 48"/>
              <a:gd name="T73" fmla="*/ 14 h 15"/>
              <a:gd name="T74" fmla="*/ 47 w 48"/>
              <a:gd name="T75" fmla="*/ 12 h 15"/>
              <a:gd name="T76" fmla="*/ 45 w 48"/>
              <a:gd name="T77" fmla="*/ 12 h 15"/>
              <a:gd name="T78" fmla="*/ 43 w 48"/>
              <a:gd name="T79" fmla="*/ 12 h 15"/>
              <a:gd name="T80" fmla="*/ 41 w 48"/>
              <a:gd name="T81" fmla="*/ 12 h 15"/>
              <a:gd name="T82" fmla="*/ 39 w 48"/>
              <a:gd name="T83" fmla="*/ 12 h 15"/>
              <a:gd name="T84" fmla="*/ 36 w 48"/>
              <a:gd name="T85" fmla="*/ 12 h 15"/>
              <a:gd name="T86" fmla="*/ 34 w 48"/>
              <a:gd name="T87" fmla="*/ 11 h 15"/>
              <a:gd name="T88" fmla="*/ 32 w 48"/>
              <a:gd name="T89" fmla="*/ 10 h 15"/>
              <a:gd name="T90" fmla="*/ 29 w 48"/>
              <a:gd name="T91" fmla="*/ 8 h 15"/>
              <a:gd name="T92" fmla="*/ 27 w 48"/>
              <a:gd name="T93" fmla="*/ 5 h 15"/>
              <a:gd name="T94" fmla="*/ 25 w 48"/>
              <a:gd name="T95" fmla="*/ 2 h 15"/>
              <a:gd name="T96" fmla="*/ 24 w 48"/>
              <a:gd name="T97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8" h="15">
                <a:moveTo>
                  <a:pt x="24" y="0"/>
                </a:moveTo>
                <a:lnTo>
                  <a:pt x="24" y="0"/>
                </a:lnTo>
                <a:lnTo>
                  <a:pt x="23" y="1"/>
                </a:lnTo>
                <a:lnTo>
                  <a:pt x="23" y="2"/>
                </a:lnTo>
                <a:lnTo>
                  <a:pt x="22" y="3"/>
                </a:lnTo>
                <a:lnTo>
                  <a:pt x="21" y="4"/>
                </a:lnTo>
                <a:lnTo>
                  <a:pt x="20" y="6"/>
                </a:lnTo>
                <a:lnTo>
                  <a:pt x="18" y="7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0" y="11"/>
                </a:lnTo>
                <a:lnTo>
                  <a:pt x="9" y="11"/>
                </a:lnTo>
                <a:lnTo>
                  <a:pt x="8" y="11"/>
                </a:lnTo>
                <a:lnTo>
                  <a:pt x="7" y="12"/>
                </a:lnTo>
                <a:lnTo>
                  <a:pt x="5" y="12"/>
                </a:lnTo>
                <a:lnTo>
                  <a:pt x="4" y="12"/>
                </a:lnTo>
                <a:lnTo>
                  <a:pt x="4" y="12"/>
                </a:lnTo>
                <a:lnTo>
                  <a:pt x="3" y="12"/>
                </a:lnTo>
                <a:lnTo>
                  <a:pt x="2" y="12"/>
                </a:lnTo>
                <a:lnTo>
                  <a:pt x="1" y="12"/>
                </a:lnTo>
                <a:lnTo>
                  <a:pt x="0" y="14"/>
                </a:lnTo>
                <a:lnTo>
                  <a:pt x="1" y="14"/>
                </a:lnTo>
                <a:lnTo>
                  <a:pt x="3" y="14"/>
                </a:lnTo>
                <a:lnTo>
                  <a:pt x="4" y="14"/>
                </a:lnTo>
                <a:lnTo>
                  <a:pt x="5" y="14"/>
                </a:lnTo>
                <a:lnTo>
                  <a:pt x="7" y="14"/>
                </a:lnTo>
                <a:lnTo>
                  <a:pt x="8" y="13"/>
                </a:lnTo>
                <a:lnTo>
                  <a:pt x="9" y="13"/>
                </a:lnTo>
                <a:lnTo>
                  <a:pt x="11" y="13"/>
                </a:lnTo>
                <a:lnTo>
                  <a:pt x="12" y="12"/>
                </a:lnTo>
                <a:lnTo>
                  <a:pt x="13" y="12"/>
                </a:lnTo>
                <a:lnTo>
                  <a:pt x="15" y="11"/>
                </a:lnTo>
                <a:lnTo>
                  <a:pt x="16" y="11"/>
                </a:lnTo>
                <a:lnTo>
                  <a:pt x="17" y="10"/>
                </a:lnTo>
                <a:lnTo>
                  <a:pt x="18" y="10"/>
                </a:lnTo>
                <a:lnTo>
                  <a:pt x="19" y="9"/>
                </a:lnTo>
                <a:lnTo>
                  <a:pt x="20" y="8"/>
                </a:lnTo>
                <a:lnTo>
                  <a:pt x="20" y="8"/>
                </a:lnTo>
                <a:lnTo>
                  <a:pt x="21" y="7"/>
                </a:lnTo>
                <a:lnTo>
                  <a:pt x="21" y="7"/>
                </a:lnTo>
                <a:lnTo>
                  <a:pt x="22" y="6"/>
                </a:lnTo>
                <a:lnTo>
                  <a:pt x="22" y="6"/>
                </a:lnTo>
                <a:lnTo>
                  <a:pt x="23" y="5"/>
                </a:lnTo>
                <a:lnTo>
                  <a:pt x="23" y="4"/>
                </a:lnTo>
                <a:lnTo>
                  <a:pt x="23" y="4"/>
                </a:lnTo>
                <a:lnTo>
                  <a:pt x="24" y="5"/>
                </a:lnTo>
                <a:lnTo>
                  <a:pt x="24" y="5"/>
                </a:lnTo>
                <a:lnTo>
                  <a:pt x="25" y="6"/>
                </a:lnTo>
                <a:lnTo>
                  <a:pt x="25" y="7"/>
                </a:lnTo>
                <a:lnTo>
                  <a:pt x="26" y="8"/>
                </a:lnTo>
                <a:lnTo>
                  <a:pt x="27" y="8"/>
                </a:lnTo>
                <a:lnTo>
                  <a:pt x="27" y="9"/>
                </a:lnTo>
                <a:lnTo>
                  <a:pt x="28" y="10"/>
                </a:lnTo>
                <a:lnTo>
                  <a:pt x="29" y="11"/>
                </a:lnTo>
                <a:lnTo>
                  <a:pt x="30" y="12"/>
                </a:lnTo>
                <a:lnTo>
                  <a:pt x="31" y="12"/>
                </a:lnTo>
                <a:lnTo>
                  <a:pt x="33" y="13"/>
                </a:lnTo>
                <a:lnTo>
                  <a:pt x="34" y="13"/>
                </a:lnTo>
                <a:lnTo>
                  <a:pt x="35" y="14"/>
                </a:lnTo>
                <a:lnTo>
                  <a:pt x="37" y="14"/>
                </a:lnTo>
                <a:lnTo>
                  <a:pt x="38" y="14"/>
                </a:lnTo>
                <a:lnTo>
                  <a:pt x="40" y="15"/>
                </a:lnTo>
                <a:lnTo>
                  <a:pt x="41" y="15"/>
                </a:lnTo>
                <a:lnTo>
                  <a:pt x="42" y="15"/>
                </a:lnTo>
                <a:lnTo>
                  <a:pt x="44" y="15"/>
                </a:lnTo>
                <a:lnTo>
                  <a:pt x="45" y="15"/>
                </a:lnTo>
                <a:lnTo>
                  <a:pt x="46" y="14"/>
                </a:lnTo>
                <a:lnTo>
                  <a:pt x="47" y="14"/>
                </a:lnTo>
                <a:lnTo>
                  <a:pt x="48" y="14"/>
                </a:lnTo>
                <a:lnTo>
                  <a:pt x="48" y="12"/>
                </a:lnTo>
                <a:lnTo>
                  <a:pt x="47" y="12"/>
                </a:lnTo>
                <a:lnTo>
                  <a:pt x="46" y="12"/>
                </a:lnTo>
                <a:lnTo>
                  <a:pt x="45" y="12"/>
                </a:lnTo>
                <a:lnTo>
                  <a:pt x="44" y="12"/>
                </a:lnTo>
                <a:lnTo>
                  <a:pt x="43" y="12"/>
                </a:lnTo>
                <a:lnTo>
                  <a:pt x="42" y="12"/>
                </a:lnTo>
                <a:lnTo>
                  <a:pt x="41" y="12"/>
                </a:lnTo>
                <a:lnTo>
                  <a:pt x="40" y="12"/>
                </a:lnTo>
                <a:lnTo>
                  <a:pt x="39" y="12"/>
                </a:lnTo>
                <a:lnTo>
                  <a:pt x="38" y="12"/>
                </a:lnTo>
                <a:lnTo>
                  <a:pt x="36" y="12"/>
                </a:lnTo>
                <a:lnTo>
                  <a:pt x="35" y="11"/>
                </a:lnTo>
                <a:lnTo>
                  <a:pt x="34" y="11"/>
                </a:lnTo>
                <a:lnTo>
                  <a:pt x="33" y="11"/>
                </a:lnTo>
                <a:lnTo>
                  <a:pt x="32" y="10"/>
                </a:lnTo>
                <a:lnTo>
                  <a:pt x="31" y="9"/>
                </a:lnTo>
                <a:lnTo>
                  <a:pt x="29" y="8"/>
                </a:lnTo>
                <a:lnTo>
                  <a:pt x="28" y="7"/>
                </a:lnTo>
                <a:lnTo>
                  <a:pt x="27" y="5"/>
                </a:lnTo>
                <a:lnTo>
                  <a:pt x="26" y="4"/>
                </a:lnTo>
                <a:lnTo>
                  <a:pt x="25" y="2"/>
                </a:lnTo>
                <a:lnTo>
                  <a:pt x="24" y="1"/>
                </a:lnTo>
                <a:lnTo>
                  <a:pt x="24" y="0"/>
                </a:lnTo>
                <a:lnTo>
                  <a:pt x="24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94" name="Freeform 1373"/>
          <p:cNvSpPr>
            <a:spLocks/>
          </p:cNvSpPr>
          <p:nvPr/>
        </p:nvSpPr>
        <p:spPr bwMode="auto">
          <a:xfrm>
            <a:off x="6028332" y="5489371"/>
            <a:ext cx="8411" cy="17067"/>
          </a:xfrm>
          <a:custGeom>
            <a:avLst/>
            <a:gdLst>
              <a:gd name="T0" fmla="*/ 6 w 6"/>
              <a:gd name="T1" fmla="*/ 7 h 12"/>
              <a:gd name="T2" fmla="*/ 5 w 6"/>
              <a:gd name="T3" fmla="*/ 6 h 12"/>
              <a:gd name="T4" fmla="*/ 5 w 6"/>
              <a:gd name="T5" fmla="*/ 6 h 12"/>
              <a:gd name="T6" fmla="*/ 5 w 6"/>
              <a:gd name="T7" fmla="*/ 6 h 12"/>
              <a:gd name="T8" fmla="*/ 5 w 6"/>
              <a:gd name="T9" fmla="*/ 6 h 12"/>
              <a:gd name="T10" fmla="*/ 4 w 6"/>
              <a:gd name="T11" fmla="*/ 5 h 12"/>
              <a:gd name="T12" fmla="*/ 4 w 6"/>
              <a:gd name="T13" fmla="*/ 4 h 12"/>
              <a:gd name="T14" fmla="*/ 3 w 6"/>
              <a:gd name="T15" fmla="*/ 3 h 12"/>
              <a:gd name="T16" fmla="*/ 2 w 6"/>
              <a:gd name="T17" fmla="*/ 2 h 12"/>
              <a:gd name="T18" fmla="*/ 2 w 6"/>
              <a:gd name="T19" fmla="*/ 1 h 12"/>
              <a:gd name="T20" fmla="*/ 2 w 6"/>
              <a:gd name="T21" fmla="*/ 1 h 12"/>
              <a:gd name="T22" fmla="*/ 1 w 6"/>
              <a:gd name="T23" fmla="*/ 0 h 12"/>
              <a:gd name="T24" fmla="*/ 1 w 6"/>
              <a:gd name="T25" fmla="*/ 0 h 12"/>
              <a:gd name="T26" fmla="*/ 0 w 6"/>
              <a:gd name="T27" fmla="*/ 1 h 12"/>
              <a:gd name="T28" fmla="*/ 0 w 6"/>
              <a:gd name="T29" fmla="*/ 2 h 12"/>
              <a:gd name="T30" fmla="*/ 1 w 6"/>
              <a:gd name="T31" fmla="*/ 4 h 12"/>
              <a:gd name="T32" fmla="*/ 1 w 6"/>
              <a:gd name="T33" fmla="*/ 6 h 12"/>
              <a:gd name="T34" fmla="*/ 2 w 6"/>
              <a:gd name="T35" fmla="*/ 8 h 12"/>
              <a:gd name="T36" fmla="*/ 3 w 6"/>
              <a:gd name="T37" fmla="*/ 9 h 12"/>
              <a:gd name="T38" fmla="*/ 3 w 6"/>
              <a:gd name="T39" fmla="*/ 10 h 12"/>
              <a:gd name="T40" fmla="*/ 3 w 6"/>
              <a:gd name="T41" fmla="*/ 11 h 12"/>
              <a:gd name="T42" fmla="*/ 4 w 6"/>
              <a:gd name="T43" fmla="*/ 11 h 12"/>
              <a:gd name="T44" fmla="*/ 4 w 6"/>
              <a:gd name="T45" fmla="*/ 11 h 12"/>
              <a:gd name="T46" fmla="*/ 5 w 6"/>
              <a:gd name="T47" fmla="*/ 12 h 12"/>
              <a:gd name="T48" fmla="*/ 6 w 6"/>
              <a:gd name="T49" fmla="*/ 12 h 12"/>
              <a:gd name="T50" fmla="*/ 6 w 6"/>
              <a:gd name="T51" fmla="*/ 7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" h="12">
                <a:moveTo>
                  <a:pt x="6" y="7"/>
                </a:moveTo>
                <a:lnTo>
                  <a:pt x="5" y="6"/>
                </a:lnTo>
                <a:lnTo>
                  <a:pt x="5" y="6"/>
                </a:lnTo>
                <a:lnTo>
                  <a:pt x="5" y="6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3" y="3"/>
                </a:lnTo>
                <a:lnTo>
                  <a:pt x="2" y="2"/>
                </a:lnTo>
                <a:lnTo>
                  <a:pt x="2" y="1"/>
                </a:lnTo>
                <a:lnTo>
                  <a:pt x="2" y="1"/>
                </a:lnTo>
                <a:lnTo>
                  <a:pt x="1" y="0"/>
                </a:lnTo>
                <a:lnTo>
                  <a:pt x="1" y="0"/>
                </a:lnTo>
                <a:lnTo>
                  <a:pt x="0" y="1"/>
                </a:lnTo>
                <a:lnTo>
                  <a:pt x="0" y="2"/>
                </a:lnTo>
                <a:lnTo>
                  <a:pt x="1" y="4"/>
                </a:lnTo>
                <a:lnTo>
                  <a:pt x="1" y="6"/>
                </a:lnTo>
                <a:lnTo>
                  <a:pt x="2" y="8"/>
                </a:lnTo>
                <a:lnTo>
                  <a:pt x="3" y="9"/>
                </a:lnTo>
                <a:lnTo>
                  <a:pt x="3" y="10"/>
                </a:lnTo>
                <a:lnTo>
                  <a:pt x="3" y="11"/>
                </a:lnTo>
                <a:lnTo>
                  <a:pt x="4" y="11"/>
                </a:lnTo>
                <a:lnTo>
                  <a:pt x="4" y="11"/>
                </a:lnTo>
                <a:lnTo>
                  <a:pt x="5" y="12"/>
                </a:lnTo>
                <a:lnTo>
                  <a:pt x="6" y="12"/>
                </a:lnTo>
                <a:lnTo>
                  <a:pt x="6" y="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95" name="Freeform 1374"/>
          <p:cNvSpPr>
            <a:spLocks/>
          </p:cNvSpPr>
          <p:nvPr/>
        </p:nvSpPr>
        <p:spPr bwMode="auto">
          <a:xfrm>
            <a:off x="6091418" y="5459505"/>
            <a:ext cx="25234" cy="29866"/>
          </a:xfrm>
          <a:custGeom>
            <a:avLst/>
            <a:gdLst>
              <a:gd name="T0" fmla="*/ 18 w 18"/>
              <a:gd name="T1" fmla="*/ 10 h 21"/>
              <a:gd name="T2" fmla="*/ 18 w 18"/>
              <a:gd name="T3" fmla="*/ 0 h 21"/>
              <a:gd name="T4" fmla="*/ 0 w 18"/>
              <a:gd name="T5" fmla="*/ 0 h 21"/>
              <a:gd name="T6" fmla="*/ 0 w 18"/>
              <a:gd name="T7" fmla="*/ 8 h 21"/>
              <a:gd name="T8" fmla="*/ 8 w 18"/>
              <a:gd name="T9" fmla="*/ 21 h 21"/>
              <a:gd name="T10" fmla="*/ 18 w 18"/>
              <a:gd name="T11" fmla="*/ 1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" h="21">
                <a:moveTo>
                  <a:pt x="18" y="10"/>
                </a:moveTo>
                <a:lnTo>
                  <a:pt x="18" y="0"/>
                </a:lnTo>
                <a:lnTo>
                  <a:pt x="0" y="0"/>
                </a:lnTo>
                <a:lnTo>
                  <a:pt x="0" y="8"/>
                </a:lnTo>
                <a:lnTo>
                  <a:pt x="8" y="21"/>
                </a:lnTo>
                <a:lnTo>
                  <a:pt x="18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96" name="Freeform 1375"/>
          <p:cNvSpPr>
            <a:spLocks/>
          </p:cNvSpPr>
          <p:nvPr/>
        </p:nvSpPr>
        <p:spPr bwMode="auto">
          <a:xfrm>
            <a:off x="6071791" y="5389816"/>
            <a:ext cx="63086" cy="38400"/>
          </a:xfrm>
          <a:custGeom>
            <a:avLst/>
            <a:gdLst>
              <a:gd name="T0" fmla="*/ 36 w 45"/>
              <a:gd name="T1" fmla="*/ 10 h 27"/>
              <a:gd name="T2" fmla="*/ 36 w 45"/>
              <a:gd name="T3" fmla="*/ 9 h 27"/>
              <a:gd name="T4" fmla="*/ 35 w 45"/>
              <a:gd name="T5" fmla="*/ 8 h 27"/>
              <a:gd name="T6" fmla="*/ 34 w 45"/>
              <a:gd name="T7" fmla="*/ 7 h 27"/>
              <a:gd name="T8" fmla="*/ 32 w 45"/>
              <a:gd name="T9" fmla="*/ 6 h 27"/>
              <a:gd name="T10" fmla="*/ 31 w 45"/>
              <a:gd name="T11" fmla="*/ 5 h 27"/>
              <a:gd name="T12" fmla="*/ 29 w 45"/>
              <a:gd name="T13" fmla="*/ 4 h 27"/>
              <a:gd name="T14" fmla="*/ 27 w 45"/>
              <a:gd name="T15" fmla="*/ 3 h 27"/>
              <a:gd name="T16" fmla="*/ 25 w 45"/>
              <a:gd name="T17" fmla="*/ 2 h 27"/>
              <a:gd name="T18" fmla="*/ 22 w 45"/>
              <a:gd name="T19" fmla="*/ 1 h 27"/>
              <a:gd name="T20" fmla="*/ 20 w 45"/>
              <a:gd name="T21" fmla="*/ 1 h 27"/>
              <a:gd name="T22" fmla="*/ 17 w 45"/>
              <a:gd name="T23" fmla="*/ 0 h 27"/>
              <a:gd name="T24" fmla="*/ 15 w 45"/>
              <a:gd name="T25" fmla="*/ 0 h 27"/>
              <a:gd name="T26" fmla="*/ 13 w 45"/>
              <a:gd name="T27" fmla="*/ 0 h 27"/>
              <a:gd name="T28" fmla="*/ 10 w 45"/>
              <a:gd name="T29" fmla="*/ 0 h 27"/>
              <a:gd name="T30" fmla="*/ 8 w 45"/>
              <a:gd name="T31" fmla="*/ 0 h 27"/>
              <a:gd name="T32" fmla="*/ 6 w 45"/>
              <a:gd name="T33" fmla="*/ 1 h 27"/>
              <a:gd name="T34" fmla="*/ 3 w 45"/>
              <a:gd name="T35" fmla="*/ 3 h 27"/>
              <a:gd name="T36" fmla="*/ 1 w 45"/>
              <a:gd name="T37" fmla="*/ 5 h 27"/>
              <a:gd name="T38" fmla="*/ 0 w 45"/>
              <a:gd name="T39" fmla="*/ 7 h 27"/>
              <a:gd name="T40" fmla="*/ 0 w 45"/>
              <a:gd name="T41" fmla="*/ 10 h 27"/>
              <a:gd name="T42" fmla="*/ 0 w 45"/>
              <a:gd name="T43" fmla="*/ 12 h 27"/>
              <a:gd name="T44" fmla="*/ 1 w 45"/>
              <a:gd name="T45" fmla="*/ 14 h 27"/>
              <a:gd name="T46" fmla="*/ 2 w 45"/>
              <a:gd name="T47" fmla="*/ 15 h 27"/>
              <a:gd name="T48" fmla="*/ 2 w 45"/>
              <a:gd name="T49" fmla="*/ 15 h 27"/>
              <a:gd name="T50" fmla="*/ 3 w 45"/>
              <a:gd name="T51" fmla="*/ 15 h 27"/>
              <a:gd name="T52" fmla="*/ 4 w 45"/>
              <a:gd name="T53" fmla="*/ 16 h 27"/>
              <a:gd name="T54" fmla="*/ 6 w 45"/>
              <a:gd name="T55" fmla="*/ 16 h 27"/>
              <a:gd name="T56" fmla="*/ 8 w 45"/>
              <a:gd name="T57" fmla="*/ 17 h 27"/>
              <a:gd name="T58" fmla="*/ 11 w 45"/>
              <a:gd name="T59" fmla="*/ 18 h 27"/>
              <a:gd name="T60" fmla="*/ 13 w 45"/>
              <a:gd name="T61" fmla="*/ 19 h 27"/>
              <a:gd name="T62" fmla="*/ 16 w 45"/>
              <a:gd name="T63" fmla="*/ 20 h 27"/>
              <a:gd name="T64" fmla="*/ 19 w 45"/>
              <a:gd name="T65" fmla="*/ 21 h 27"/>
              <a:gd name="T66" fmla="*/ 22 w 45"/>
              <a:gd name="T67" fmla="*/ 22 h 27"/>
              <a:gd name="T68" fmla="*/ 25 w 45"/>
              <a:gd name="T69" fmla="*/ 23 h 27"/>
              <a:gd name="T70" fmla="*/ 28 w 45"/>
              <a:gd name="T71" fmla="*/ 24 h 27"/>
              <a:gd name="T72" fmla="*/ 30 w 45"/>
              <a:gd name="T73" fmla="*/ 25 h 27"/>
              <a:gd name="T74" fmla="*/ 32 w 45"/>
              <a:gd name="T75" fmla="*/ 26 h 27"/>
              <a:gd name="T76" fmla="*/ 34 w 45"/>
              <a:gd name="T77" fmla="*/ 27 h 27"/>
              <a:gd name="T78" fmla="*/ 36 w 45"/>
              <a:gd name="T79" fmla="*/ 27 h 27"/>
              <a:gd name="T80" fmla="*/ 37 w 45"/>
              <a:gd name="T81" fmla="*/ 27 h 27"/>
              <a:gd name="T82" fmla="*/ 38 w 45"/>
              <a:gd name="T83" fmla="*/ 27 h 27"/>
              <a:gd name="T84" fmla="*/ 39 w 45"/>
              <a:gd name="T85" fmla="*/ 27 h 27"/>
              <a:gd name="T86" fmla="*/ 41 w 45"/>
              <a:gd name="T87" fmla="*/ 27 h 27"/>
              <a:gd name="T88" fmla="*/ 42 w 45"/>
              <a:gd name="T89" fmla="*/ 27 h 27"/>
              <a:gd name="T90" fmla="*/ 43 w 45"/>
              <a:gd name="T91" fmla="*/ 26 h 27"/>
              <a:gd name="T92" fmla="*/ 43 w 45"/>
              <a:gd name="T93" fmla="*/ 25 h 27"/>
              <a:gd name="T94" fmla="*/ 44 w 45"/>
              <a:gd name="T95" fmla="*/ 24 h 27"/>
              <a:gd name="T96" fmla="*/ 44 w 45"/>
              <a:gd name="T97" fmla="*/ 23 h 27"/>
              <a:gd name="T98" fmla="*/ 45 w 45"/>
              <a:gd name="T99" fmla="*/ 20 h 27"/>
              <a:gd name="T100" fmla="*/ 44 w 45"/>
              <a:gd name="T101" fmla="*/ 18 h 27"/>
              <a:gd name="T102" fmla="*/ 43 w 45"/>
              <a:gd name="T103" fmla="*/ 16 h 27"/>
              <a:gd name="T104" fmla="*/ 42 w 45"/>
              <a:gd name="T105" fmla="*/ 14 h 27"/>
              <a:gd name="T106" fmla="*/ 41 w 45"/>
              <a:gd name="T107" fmla="*/ 12 h 27"/>
              <a:gd name="T108" fmla="*/ 39 w 45"/>
              <a:gd name="T109" fmla="*/ 11 h 27"/>
              <a:gd name="T110" fmla="*/ 38 w 45"/>
              <a:gd name="T111" fmla="*/ 10 h 27"/>
              <a:gd name="T112" fmla="*/ 36 w 45"/>
              <a:gd name="T113" fmla="*/ 1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5" h="27">
                <a:moveTo>
                  <a:pt x="36" y="10"/>
                </a:moveTo>
                <a:lnTo>
                  <a:pt x="36" y="9"/>
                </a:lnTo>
                <a:lnTo>
                  <a:pt x="35" y="8"/>
                </a:lnTo>
                <a:lnTo>
                  <a:pt x="34" y="7"/>
                </a:lnTo>
                <a:lnTo>
                  <a:pt x="32" y="6"/>
                </a:lnTo>
                <a:lnTo>
                  <a:pt x="31" y="5"/>
                </a:lnTo>
                <a:lnTo>
                  <a:pt x="29" y="4"/>
                </a:lnTo>
                <a:lnTo>
                  <a:pt x="27" y="3"/>
                </a:lnTo>
                <a:lnTo>
                  <a:pt x="25" y="2"/>
                </a:lnTo>
                <a:lnTo>
                  <a:pt x="22" y="1"/>
                </a:lnTo>
                <a:lnTo>
                  <a:pt x="20" y="1"/>
                </a:lnTo>
                <a:lnTo>
                  <a:pt x="17" y="0"/>
                </a:lnTo>
                <a:lnTo>
                  <a:pt x="15" y="0"/>
                </a:lnTo>
                <a:lnTo>
                  <a:pt x="13" y="0"/>
                </a:lnTo>
                <a:lnTo>
                  <a:pt x="10" y="0"/>
                </a:lnTo>
                <a:lnTo>
                  <a:pt x="8" y="0"/>
                </a:lnTo>
                <a:lnTo>
                  <a:pt x="6" y="1"/>
                </a:lnTo>
                <a:lnTo>
                  <a:pt x="3" y="3"/>
                </a:lnTo>
                <a:lnTo>
                  <a:pt x="1" y="5"/>
                </a:lnTo>
                <a:lnTo>
                  <a:pt x="0" y="7"/>
                </a:lnTo>
                <a:lnTo>
                  <a:pt x="0" y="10"/>
                </a:lnTo>
                <a:lnTo>
                  <a:pt x="0" y="12"/>
                </a:lnTo>
                <a:lnTo>
                  <a:pt x="1" y="14"/>
                </a:lnTo>
                <a:lnTo>
                  <a:pt x="2" y="15"/>
                </a:lnTo>
                <a:lnTo>
                  <a:pt x="2" y="15"/>
                </a:lnTo>
                <a:lnTo>
                  <a:pt x="3" y="15"/>
                </a:lnTo>
                <a:lnTo>
                  <a:pt x="4" y="16"/>
                </a:lnTo>
                <a:lnTo>
                  <a:pt x="6" y="16"/>
                </a:lnTo>
                <a:lnTo>
                  <a:pt x="8" y="17"/>
                </a:lnTo>
                <a:lnTo>
                  <a:pt x="11" y="18"/>
                </a:lnTo>
                <a:lnTo>
                  <a:pt x="13" y="19"/>
                </a:lnTo>
                <a:lnTo>
                  <a:pt x="16" y="20"/>
                </a:lnTo>
                <a:lnTo>
                  <a:pt x="19" y="21"/>
                </a:lnTo>
                <a:lnTo>
                  <a:pt x="22" y="22"/>
                </a:lnTo>
                <a:lnTo>
                  <a:pt x="25" y="23"/>
                </a:lnTo>
                <a:lnTo>
                  <a:pt x="28" y="24"/>
                </a:lnTo>
                <a:lnTo>
                  <a:pt x="30" y="25"/>
                </a:lnTo>
                <a:lnTo>
                  <a:pt x="32" y="26"/>
                </a:lnTo>
                <a:lnTo>
                  <a:pt x="34" y="27"/>
                </a:lnTo>
                <a:lnTo>
                  <a:pt x="36" y="27"/>
                </a:lnTo>
                <a:lnTo>
                  <a:pt x="37" y="27"/>
                </a:lnTo>
                <a:lnTo>
                  <a:pt x="38" y="27"/>
                </a:lnTo>
                <a:lnTo>
                  <a:pt x="39" y="27"/>
                </a:lnTo>
                <a:lnTo>
                  <a:pt x="41" y="27"/>
                </a:lnTo>
                <a:lnTo>
                  <a:pt x="42" y="27"/>
                </a:lnTo>
                <a:lnTo>
                  <a:pt x="43" y="26"/>
                </a:lnTo>
                <a:lnTo>
                  <a:pt x="43" y="25"/>
                </a:lnTo>
                <a:lnTo>
                  <a:pt x="44" y="24"/>
                </a:lnTo>
                <a:lnTo>
                  <a:pt x="44" y="23"/>
                </a:lnTo>
                <a:lnTo>
                  <a:pt x="45" y="20"/>
                </a:lnTo>
                <a:lnTo>
                  <a:pt x="44" y="18"/>
                </a:lnTo>
                <a:lnTo>
                  <a:pt x="43" y="16"/>
                </a:lnTo>
                <a:lnTo>
                  <a:pt x="42" y="14"/>
                </a:lnTo>
                <a:lnTo>
                  <a:pt x="41" y="12"/>
                </a:lnTo>
                <a:lnTo>
                  <a:pt x="39" y="11"/>
                </a:lnTo>
                <a:lnTo>
                  <a:pt x="38" y="10"/>
                </a:lnTo>
                <a:lnTo>
                  <a:pt x="36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97" name="Freeform 1376"/>
          <p:cNvSpPr>
            <a:spLocks/>
          </p:cNvSpPr>
          <p:nvPr/>
        </p:nvSpPr>
        <p:spPr bwMode="auto">
          <a:xfrm>
            <a:off x="6063380" y="5401194"/>
            <a:ext cx="74301" cy="66844"/>
          </a:xfrm>
          <a:custGeom>
            <a:avLst/>
            <a:gdLst>
              <a:gd name="T0" fmla="*/ 45 w 53"/>
              <a:gd name="T1" fmla="*/ 14 h 47"/>
              <a:gd name="T2" fmla="*/ 45 w 53"/>
              <a:gd name="T3" fmla="*/ 14 h 47"/>
              <a:gd name="T4" fmla="*/ 44 w 53"/>
              <a:gd name="T5" fmla="*/ 12 h 47"/>
              <a:gd name="T6" fmla="*/ 43 w 53"/>
              <a:gd name="T7" fmla="*/ 9 h 47"/>
              <a:gd name="T8" fmla="*/ 40 w 53"/>
              <a:gd name="T9" fmla="*/ 7 h 47"/>
              <a:gd name="T10" fmla="*/ 38 w 53"/>
              <a:gd name="T11" fmla="*/ 5 h 47"/>
              <a:gd name="T12" fmla="*/ 35 w 53"/>
              <a:gd name="T13" fmla="*/ 3 h 47"/>
              <a:gd name="T14" fmla="*/ 32 w 53"/>
              <a:gd name="T15" fmla="*/ 1 h 47"/>
              <a:gd name="T16" fmla="*/ 29 w 53"/>
              <a:gd name="T17" fmla="*/ 0 h 47"/>
              <a:gd name="T18" fmla="*/ 25 w 53"/>
              <a:gd name="T19" fmla="*/ 0 h 47"/>
              <a:gd name="T20" fmla="*/ 21 w 53"/>
              <a:gd name="T21" fmla="*/ 0 h 47"/>
              <a:gd name="T22" fmla="*/ 16 w 53"/>
              <a:gd name="T23" fmla="*/ 1 h 47"/>
              <a:gd name="T24" fmla="*/ 12 w 53"/>
              <a:gd name="T25" fmla="*/ 2 h 47"/>
              <a:gd name="T26" fmla="*/ 8 w 53"/>
              <a:gd name="T27" fmla="*/ 5 h 47"/>
              <a:gd name="T28" fmla="*/ 5 w 53"/>
              <a:gd name="T29" fmla="*/ 8 h 47"/>
              <a:gd name="T30" fmla="*/ 3 w 53"/>
              <a:gd name="T31" fmla="*/ 12 h 47"/>
              <a:gd name="T32" fmla="*/ 1 w 53"/>
              <a:gd name="T33" fmla="*/ 16 h 47"/>
              <a:gd name="T34" fmla="*/ 0 w 53"/>
              <a:gd name="T35" fmla="*/ 21 h 47"/>
              <a:gd name="T36" fmla="*/ 0 w 53"/>
              <a:gd name="T37" fmla="*/ 26 h 47"/>
              <a:gd name="T38" fmla="*/ 1 w 53"/>
              <a:gd name="T39" fmla="*/ 30 h 47"/>
              <a:gd name="T40" fmla="*/ 3 w 53"/>
              <a:gd name="T41" fmla="*/ 34 h 47"/>
              <a:gd name="T42" fmla="*/ 5 w 53"/>
              <a:gd name="T43" fmla="*/ 38 h 47"/>
              <a:gd name="T44" fmla="*/ 8 w 53"/>
              <a:gd name="T45" fmla="*/ 41 h 47"/>
              <a:gd name="T46" fmla="*/ 12 w 53"/>
              <a:gd name="T47" fmla="*/ 44 h 47"/>
              <a:gd name="T48" fmla="*/ 16 w 53"/>
              <a:gd name="T49" fmla="*/ 45 h 47"/>
              <a:gd name="T50" fmla="*/ 21 w 53"/>
              <a:gd name="T51" fmla="*/ 46 h 47"/>
              <a:gd name="T52" fmla="*/ 25 w 53"/>
              <a:gd name="T53" fmla="*/ 46 h 47"/>
              <a:gd name="T54" fmla="*/ 28 w 53"/>
              <a:gd name="T55" fmla="*/ 46 h 47"/>
              <a:gd name="T56" fmla="*/ 32 w 53"/>
              <a:gd name="T57" fmla="*/ 45 h 47"/>
              <a:gd name="T58" fmla="*/ 35 w 53"/>
              <a:gd name="T59" fmla="*/ 44 h 47"/>
              <a:gd name="T60" fmla="*/ 37 w 53"/>
              <a:gd name="T61" fmla="*/ 42 h 47"/>
              <a:gd name="T62" fmla="*/ 40 w 53"/>
              <a:gd name="T63" fmla="*/ 40 h 47"/>
              <a:gd name="T64" fmla="*/ 42 w 53"/>
              <a:gd name="T65" fmla="*/ 38 h 47"/>
              <a:gd name="T66" fmla="*/ 44 w 53"/>
              <a:gd name="T67" fmla="*/ 35 h 47"/>
              <a:gd name="T68" fmla="*/ 45 w 53"/>
              <a:gd name="T69" fmla="*/ 34 h 47"/>
              <a:gd name="T70" fmla="*/ 45 w 53"/>
              <a:gd name="T71" fmla="*/ 34 h 47"/>
              <a:gd name="T72" fmla="*/ 47 w 53"/>
              <a:gd name="T73" fmla="*/ 33 h 47"/>
              <a:gd name="T74" fmla="*/ 49 w 53"/>
              <a:gd name="T75" fmla="*/ 32 h 47"/>
              <a:gd name="T76" fmla="*/ 52 w 53"/>
              <a:gd name="T77" fmla="*/ 29 h 47"/>
              <a:gd name="T78" fmla="*/ 53 w 53"/>
              <a:gd name="T79" fmla="*/ 26 h 47"/>
              <a:gd name="T80" fmla="*/ 53 w 53"/>
              <a:gd name="T81" fmla="*/ 22 h 47"/>
              <a:gd name="T82" fmla="*/ 52 w 53"/>
              <a:gd name="T83" fmla="*/ 18 h 47"/>
              <a:gd name="T84" fmla="*/ 49 w 53"/>
              <a:gd name="T85" fmla="*/ 16 h 47"/>
              <a:gd name="T86" fmla="*/ 47 w 53"/>
              <a:gd name="T87" fmla="*/ 14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53" h="47">
                <a:moveTo>
                  <a:pt x="45" y="14"/>
                </a:moveTo>
                <a:lnTo>
                  <a:pt x="45" y="14"/>
                </a:lnTo>
                <a:lnTo>
                  <a:pt x="45" y="14"/>
                </a:lnTo>
                <a:lnTo>
                  <a:pt x="45" y="14"/>
                </a:lnTo>
                <a:lnTo>
                  <a:pt x="45" y="14"/>
                </a:lnTo>
                <a:lnTo>
                  <a:pt x="44" y="12"/>
                </a:lnTo>
                <a:lnTo>
                  <a:pt x="44" y="11"/>
                </a:lnTo>
                <a:lnTo>
                  <a:pt x="43" y="9"/>
                </a:lnTo>
                <a:lnTo>
                  <a:pt x="42" y="8"/>
                </a:lnTo>
                <a:lnTo>
                  <a:pt x="40" y="7"/>
                </a:lnTo>
                <a:lnTo>
                  <a:pt x="39" y="6"/>
                </a:lnTo>
                <a:lnTo>
                  <a:pt x="38" y="5"/>
                </a:lnTo>
                <a:lnTo>
                  <a:pt x="37" y="4"/>
                </a:lnTo>
                <a:lnTo>
                  <a:pt x="35" y="3"/>
                </a:lnTo>
                <a:lnTo>
                  <a:pt x="34" y="2"/>
                </a:lnTo>
                <a:lnTo>
                  <a:pt x="32" y="1"/>
                </a:lnTo>
                <a:lnTo>
                  <a:pt x="30" y="1"/>
                </a:lnTo>
                <a:lnTo>
                  <a:pt x="29" y="0"/>
                </a:lnTo>
                <a:lnTo>
                  <a:pt x="27" y="0"/>
                </a:lnTo>
                <a:lnTo>
                  <a:pt x="25" y="0"/>
                </a:lnTo>
                <a:lnTo>
                  <a:pt x="23" y="0"/>
                </a:lnTo>
                <a:lnTo>
                  <a:pt x="21" y="0"/>
                </a:lnTo>
                <a:lnTo>
                  <a:pt x="19" y="0"/>
                </a:lnTo>
                <a:lnTo>
                  <a:pt x="16" y="1"/>
                </a:lnTo>
                <a:lnTo>
                  <a:pt x="14" y="1"/>
                </a:lnTo>
                <a:lnTo>
                  <a:pt x="12" y="2"/>
                </a:lnTo>
                <a:lnTo>
                  <a:pt x="10" y="4"/>
                </a:lnTo>
                <a:lnTo>
                  <a:pt x="8" y="5"/>
                </a:lnTo>
                <a:lnTo>
                  <a:pt x="7" y="7"/>
                </a:lnTo>
                <a:lnTo>
                  <a:pt x="5" y="8"/>
                </a:lnTo>
                <a:lnTo>
                  <a:pt x="4" y="10"/>
                </a:lnTo>
                <a:lnTo>
                  <a:pt x="3" y="12"/>
                </a:lnTo>
                <a:lnTo>
                  <a:pt x="2" y="14"/>
                </a:lnTo>
                <a:lnTo>
                  <a:pt x="1" y="16"/>
                </a:lnTo>
                <a:lnTo>
                  <a:pt x="0" y="18"/>
                </a:lnTo>
                <a:lnTo>
                  <a:pt x="0" y="21"/>
                </a:lnTo>
                <a:lnTo>
                  <a:pt x="0" y="23"/>
                </a:lnTo>
                <a:lnTo>
                  <a:pt x="0" y="26"/>
                </a:lnTo>
                <a:lnTo>
                  <a:pt x="0" y="28"/>
                </a:lnTo>
                <a:lnTo>
                  <a:pt x="1" y="30"/>
                </a:lnTo>
                <a:lnTo>
                  <a:pt x="2" y="32"/>
                </a:lnTo>
                <a:lnTo>
                  <a:pt x="3" y="34"/>
                </a:lnTo>
                <a:lnTo>
                  <a:pt x="4" y="36"/>
                </a:lnTo>
                <a:lnTo>
                  <a:pt x="5" y="38"/>
                </a:lnTo>
                <a:lnTo>
                  <a:pt x="7" y="40"/>
                </a:lnTo>
                <a:lnTo>
                  <a:pt x="8" y="41"/>
                </a:lnTo>
                <a:lnTo>
                  <a:pt x="10" y="43"/>
                </a:lnTo>
                <a:lnTo>
                  <a:pt x="12" y="44"/>
                </a:lnTo>
                <a:lnTo>
                  <a:pt x="14" y="45"/>
                </a:lnTo>
                <a:lnTo>
                  <a:pt x="16" y="45"/>
                </a:lnTo>
                <a:lnTo>
                  <a:pt x="19" y="46"/>
                </a:lnTo>
                <a:lnTo>
                  <a:pt x="21" y="46"/>
                </a:lnTo>
                <a:lnTo>
                  <a:pt x="23" y="47"/>
                </a:lnTo>
                <a:lnTo>
                  <a:pt x="25" y="46"/>
                </a:lnTo>
                <a:lnTo>
                  <a:pt x="27" y="46"/>
                </a:lnTo>
                <a:lnTo>
                  <a:pt x="28" y="46"/>
                </a:lnTo>
                <a:lnTo>
                  <a:pt x="30" y="46"/>
                </a:lnTo>
                <a:lnTo>
                  <a:pt x="32" y="45"/>
                </a:lnTo>
                <a:lnTo>
                  <a:pt x="33" y="44"/>
                </a:lnTo>
                <a:lnTo>
                  <a:pt x="35" y="44"/>
                </a:lnTo>
                <a:lnTo>
                  <a:pt x="36" y="43"/>
                </a:lnTo>
                <a:lnTo>
                  <a:pt x="37" y="42"/>
                </a:lnTo>
                <a:lnTo>
                  <a:pt x="39" y="41"/>
                </a:lnTo>
                <a:lnTo>
                  <a:pt x="40" y="40"/>
                </a:lnTo>
                <a:lnTo>
                  <a:pt x="41" y="39"/>
                </a:lnTo>
                <a:lnTo>
                  <a:pt x="42" y="38"/>
                </a:lnTo>
                <a:lnTo>
                  <a:pt x="43" y="36"/>
                </a:lnTo>
                <a:lnTo>
                  <a:pt x="44" y="35"/>
                </a:lnTo>
                <a:lnTo>
                  <a:pt x="44" y="34"/>
                </a:lnTo>
                <a:lnTo>
                  <a:pt x="45" y="34"/>
                </a:lnTo>
                <a:lnTo>
                  <a:pt x="45" y="34"/>
                </a:lnTo>
                <a:lnTo>
                  <a:pt x="45" y="34"/>
                </a:lnTo>
                <a:lnTo>
                  <a:pt x="45" y="34"/>
                </a:lnTo>
                <a:lnTo>
                  <a:pt x="47" y="33"/>
                </a:lnTo>
                <a:lnTo>
                  <a:pt x="48" y="33"/>
                </a:lnTo>
                <a:lnTo>
                  <a:pt x="49" y="32"/>
                </a:lnTo>
                <a:lnTo>
                  <a:pt x="51" y="31"/>
                </a:lnTo>
                <a:lnTo>
                  <a:pt x="52" y="29"/>
                </a:lnTo>
                <a:lnTo>
                  <a:pt x="52" y="28"/>
                </a:lnTo>
                <a:lnTo>
                  <a:pt x="53" y="26"/>
                </a:lnTo>
                <a:lnTo>
                  <a:pt x="53" y="24"/>
                </a:lnTo>
                <a:lnTo>
                  <a:pt x="53" y="22"/>
                </a:lnTo>
                <a:lnTo>
                  <a:pt x="52" y="20"/>
                </a:lnTo>
                <a:lnTo>
                  <a:pt x="52" y="18"/>
                </a:lnTo>
                <a:lnTo>
                  <a:pt x="51" y="17"/>
                </a:lnTo>
                <a:lnTo>
                  <a:pt x="49" y="16"/>
                </a:lnTo>
                <a:lnTo>
                  <a:pt x="48" y="15"/>
                </a:lnTo>
                <a:lnTo>
                  <a:pt x="47" y="14"/>
                </a:lnTo>
                <a:lnTo>
                  <a:pt x="45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98" name="Freeform 1377"/>
          <p:cNvSpPr>
            <a:spLocks/>
          </p:cNvSpPr>
          <p:nvPr/>
        </p:nvSpPr>
        <p:spPr bwMode="auto">
          <a:xfrm>
            <a:off x="6068988" y="5405461"/>
            <a:ext cx="64488" cy="56888"/>
          </a:xfrm>
          <a:custGeom>
            <a:avLst/>
            <a:gdLst>
              <a:gd name="T0" fmla="*/ 41 w 46"/>
              <a:gd name="T1" fmla="*/ 16 h 40"/>
              <a:gd name="T2" fmla="*/ 39 w 46"/>
              <a:gd name="T3" fmla="*/ 16 h 40"/>
              <a:gd name="T4" fmla="*/ 38 w 46"/>
              <a:gd name="T5" fmla="*/ 15 h 40"/>
              <a:gd name="T6" fmla="*/ 37 w 46"/>
              <a:gd name="T7" fmla="*/ 12 h 40"/>
              <a:gd name="T8" fmla="*/ 36 w 46"/>
              <a:gd name="T9" fmla="*/ 9 h 40"/>
              <a:gd name="T10" fmla="*/ 33 w 46"/>
              <a:gd name="T11" fmla="*/ 6 h 40"/>
              <a:gd name="T12" fmla="*/ 31 w 46"/>
              <a:gd name="T13" fmla="*/ 4 h 40"/>
              <a:gd name="T14" fmla="*/ 28 w 46"/>
              <a:gd name="T15" fmla="*/ 2 h 40"/>
              <a:gd name="T16" fmla="*/ 25 w 46"/>
              <a:gd name="T17" fmla="*/ 1 h 40"/>
              <a:gd name="T18" fmla="*/ 21 w 46"/>
              <a:gd name="T19" fmla="*/ 0 h 40"/>
              <a:gd name="T20" fmla="*/ 17 w 46"/>
              <a:gd name="T21" fmla="*/ 0 h 40"/>
              <a:gd name="T22" fmla="*/ 14 w 46"/>
              <a:gd name="T23" fmla="*/ 1 h 40"/>
              <a:gd name="T24" fmla="*/ 10 w 46"/>
              <a:gd name="T25" fmla="*/ 3 h 40"/>
              <a:gd name="T26" fmla="*/ 7 w 46"/>
              <a:gd name="T27" fmla="*/ 5 h 40"/>
              <a:gd name="T28" fmla="*/ 4 w 46"/>
              <a:gd name="T29" fmla="*/ 8 h 40"/>
              <a:gd name="T30" fmla="*/ 2 w 46"/>
              <a:gd name="T31" fmla="*/ 11 h 40"/>
              <a:gd name="T32" fmla="*/ 0 w 46"/>
              <a:gd name="T33" fmla="*/ 14 h 40"/>
              <a:gd name="T34" fmla="*/ 0 w 46"/>
              <a:gd name="T35" fmla="*/ 18 h 40"/>
              <a:gd name="T36" fmla="*/ 0 w 46"/>
              <a:gd name="T37" fmla="*/ 22 h 40"/>
              <a:gd name="T38" fmla="*/ 0 w 46"/>
              <a:gd name="T39" fmla="*/ 26 h 40"/>
              <a:gd name="T40" fmla="*/ 2 w 46"/>
              <a:gd name="T41" fmla="*/ 30 h 40"/>
              <a:gd name="T42" fmla="*/ 4 w 46"/>
              <a:gd name="T43" fmla="*/ 33 h 40"/>
              <a:gd name="T44" fmla="*/ 7 w 46"/>
              <a:gd name="T45" fmla="*/ 35 h 40"/>
              <a:gd name="T46" fmla="*/ 10 w 46"/>
              <a:gd name="T47" fmla="*/ 38 h 40"/>
              <a:gd name="T48" fmla="*/ 14 w 46"/>
              <a:gd name="T49" fmla="*/ 39 h 40"/>
              <a:gd name="T50" fmla="*/ 17 w 46"/>
              <a:gd name="T51" fmla="*/ 40 h 40"/>
              <a:gd name="T52" fmla="*/ 21 w 46"/>
              <a:gd name="T53" fmla="*/ 40 h 40"/>
              <a:gd name="T54" fmla="*/ 24 w 46"/>
              <a:gd name="T55" fmla="*/ 39 h 40"/>
              <a:gd name="T56" fmla="*/ 27 w 46"/>
              <a:gd name="T57" fmla="*/ 38 h 40"/>
              <a:gd name="T58" fmla="*/ 30 w 46"/>
              <a:gd name="T59" fmla="*/ 37 h 40"/>
              <a:gd name="T60" fmla="*/ 33 w 46"/>
              <a:gd name="T61" fmla="*/ 35 h 40"/>
              <a:gd name="T62" fmla="*/ 35 w 46"/>
              <a:gd name="T63" fmla="*/ 32 h 40"/>
              <a:gd name="T64" fmla="*/ 37 w 46"/>
              <a:gd name="T65" fmla="*/ 30 h 40"/>
              <a:gd name="T66" fmla="*/ 38 w 46"/>
              <a:gd name="T67" fmla="*/ 27 h 40"/>
              <a:gd name="T68" fmla="*/ 39 w 46"/>
              <a:gd name="T69" fmla="*/ 26 h 40"/>
              <a:gd name="T70" fmla="*/ 39 w 46"/>
              <a:gd name="T71" fmla="*/ 26 h 40"/>
              <a:gd name="T72" fmla="*/ 40 w 46"/>
              <a:gd name="T73" fmla="*/ 27 h 40"/>
              <a:gd name="T74" fmla="*/ 41 w 46"/>
              <a:gd name="T75" fmla="*/ 27 h 40"/>
              <a:gd name="T76" fmla="*/ 42 w 46"/>
              <a:gd name="T77" fmla="*/ 27 h 40"/>
              <a:gd name="T78" fmla="*/ 44 w 46"/>
              <a:gd name="T79" fmla="*/ 26 h 40"/>
              <a:gd name="T80" fmla="*/ 45 w 46"/>
              <a:gd name="T81" fmla="*/ 24 h 40"/>
              <a:gd name="T82" fmla="*/ 46 w 46"/>
              <a:gd name="T83" fmla="*/ 22 h 40"/>
              <a:gd name="T84" fmla="*/ 46 w 46"/>
              <a:gd name="T85" fmla="*/ 20 h 40"/>
              <a:gd name="T86" fmla="*/ 45 w 46"/>
              <a:gd name="T87" fmla="*/ 18 h 40"/>
              <a:gd name="T88" fmla="*/ 44 w 46"/>
              <a:gd name="T89" fmla="*/ 16 h 40"/>
              <a:gd name="T90" fmla="*/ 42 w 46"/>
              <a:gd name="T91" fmla="*/ 16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6" h="40">
                <a:moveTo>
                  <a:pt x="42" y="15"/>
                </a:moveTo>
                <a:lnTo>
                  <a:pt x="41" y="16"/>
                </a:lnTo>
                <a:lnTo>
                  <a:pt x="40" y="16"/>
                </a:lnTo>
                <a:lnTo>
                  <a:pt x="39" y="16"/>
                </a:lnTo>
                <a:lnTo>
                  <a:pt x="39" y="17"/>
                </a:lnTo>
                <a:lnTo>
                  <a:pt x="38" y="15"/>
                </a:lnTo>
                <a:lnTo>
                  <a:pt x="38" y="13"/>
                </a:lnTo>
                <a:lnTo>
                  <a:pt x="37" y="12"/>
                </a:lnTo>
                <a:lnTo>
                  <a:pt x="36" y="10"/>
                </a:lnTo>
                <a:lnTo>
                  <a:pt x="36" y="9"/>
                </a:lnTo>
                <a:lnTo>
                  <a:pt x="34" y="7"/>
                </a:lnTo>
                <a:lnTo>
                  <a:pt x="33" y="6"/>
                </a:lnTo>
                <a:lnTo>
                  <a:pt x="32" y="5"/>
                </a:lnTo>
                <a:lnTo>
                  <a:pt x="31" y="4"/>
                </a:lnTo>
                <a:lnTo>
                  <a:pt x="29" y="3"/>
                </a:lnTo>
                <a:lnTo>
                  <a:pt x="28" y="2"/>
                </a:lnTo>
                <a:lnTo>
                  <a:pt x="26" y="2"/>
                </a:lnTo>
                <a:lnTo>
                  <a:pt x="25" y="1"/>
                </a:lnTo>
                <a:lnTo>
                  <a:pt x="23" y="1"/>
                </a:lnTo>
                <a:lnTo>
                  <a:pt x="21" y="0"/>
                </a:lnTo>
                <a:lnTo>
                  <a:pt x="19" y="0"/>
                </a:lnTo>
                <a:lnTo>
                  <a:pt x="17" y="0"/>
                </a:lnTo>
                <a:lnTo>
                  <a:pt x="15" y="1"/>
                </a:lnTo>
                <a:lnTo>
                  <a:pt x="14" y="1"/>
                </a:lnTo>
                <a:lnTo>
                  <a:pt x="12" y="2"/>
                </a:lnTo>
                <a:lnTo>
                  <a:pt x="10" y="3"/>
                </a:lnTo>
                <a:lnTo>
                  <a:pt x="8" y="4"/>
                </a:lnTo>
                <a:lnTo>
                  <a:pt x="7" y="5"/>
                </a:lnTo>
                <a:lnTo>
                  <a:pt x="5" y="6"/>
                </a:lnTo>
                <a:lnTo>
                  <a:pt x="4" y="8"/>
                </a:lnTo>
                <a:lnTo>
                  <a:pt x="3" y="9"/>
                </a:lnTo>
                <a:lnTo>
                  <a:pt x="2" y="11"/>
                </a:lnTo>
                <a:lnTo>
                  <a:pt x="1" y="12"/>
                </a:lnTo>
                <a:lnTo>
                  <a:pt x="0" y="14"/>
                </a:lnTo>
                <a:lnTo>
                  <a:pt x="0" y="16"/>
                </a:lnTo>
                <a:lnTo>
                  <a:pt x="0" y="18"/>
                </a:lnTo>
                <a:lnTo>
                  <a:pt x="0" y="20"/>
                </a:lnTo>
                <a:lnTo>
                  <a:pt x="0" y="22"/>
                </a:lnTo>
                <a:lnTo>
                  <a:pt x="0" y="24"/>
                </a:lnTo>
                <a:lnTo>
                  <a:pt x="0" y="26"/>
                </a:lnTo>
                <a:lnTo>
                  <a:pt x="1" y="28"/>
                </a:lnTo>
                <a:lnTo>
                  <a:pt x="2" y="30"/>
                </a:lnTo>
                <a:lnTo>
                  <a:pt x="3" y="31"/>
                </a:lnTo>
                <a:lnTo>
                  <a:pt x="4" y="33"/>
                </a:lnTo>
                <a:lnTo>
                  <a:pt x="5" y="34"/>
                </a:lnTo>
                <a:lnTo>
                  <a:pt x="7" y="35"/>
                </a:lnTo>
                <a:lnTo>
                  <a:pt x="8" y="37"/>
                </a:lnTo>
                <a:lnTo>
                  <a:pt x="10" y="38"/>
                </a:lnTo>
                <a:lnTo>
                  <a:pt x="12" y="38"/>
                </a:lnTo>
                <a:lnTo>
                  <a:pt x="14" y="39"/>
                </a:lnTo>
                <a:lnTo>
                  <a:pt x="15" y="40"/>
                </a:lnTo>
                <a:lnTo>
                  <a:pt x="17" y="40"/>
                </a:lnTo>
                <a:lnTo>
                  <a:pt x="19" y="40"/>
                </a:lnTo>
                <a:lnTo>
                  <a:pt x="21" y="40"/>
                </a:lnTo>
                <a:lnTo>
                  <a:pt x="23" y="40"/>
                </a:lnTo>
                <a:lnTo>
                  <a:pt x="24" y="39"/>
                </a:lnTo>
                <a:lnTo>
                  <a:pt x="26" y="39"/>
                </a:lnTo>
                <a:lnTo>
                  <a:pt x="27" y="38"/>
                </a:lnTo>
                <a:lnTo>
                  <a:pt x="29" y="38"/>
                </a:lnTo>
                <a:lnTo>
                  <a:pt x="30" y="37"/>
                </a:lnTo>
                <a:lnTo>
                  <a:pt x="31" y="36"/>
                </a:lnTo>
                <a:lnTo>
                  <a:pt x="33" y="35"/>
                </a:lnTo>
                <a:lnTo>
                  <a:pt x="34" y="34"/>
                </a:lnTo>
                <a:lnTo>
                  <a:pt x="35" y="32"/>
                </a:lnTo>
                <a:lnTo>
                  <a:pt x="36" y="31"/>
                </a:lnTo>
                <a:lnTo>
                  <a:pt x="37" y="30"/>
                </a:lnTo>
                <a:lnTo>
                  <a:pt x="37" y="28"/>
                </a:lnTo>
                <a:lnTo>
                  <a:pt x="38" y="27"/>
                </a:lnTo>
                <a:lnTo>
                  <a:pt x="38" y="25"/>
                </a:lnTo>
                <a:lnTo>
                  <a:pt x="39" y="26"/>
                </a:lnTo>
                <a:lnTo>
                  <a:pt x="39" y="26"/>
                </a:lnTo>
                <a:lnTo>
                  <a:pt x="39" y="26"/>
                </a:lnTo>
                <a:lnTo>
                  <a:pt x="40" y="26"/>
                </a:lnTo>
                <a:lnTo>
                  <a:pt x="40" y="27"/>
                </a:lnTo>
                <a:lnTo>
                  <a:pt x="41" y="27"/>
                </a:lnTo>
                <a:lnTo>
                  <a:pt x="41" y="27"/>
                </a:lnTo>
                <a:lnTo>
                  <a:pt x="42" y="27"/>
                </a:lnTo>
                <a:lnTo>
                  <a:pt x="42" y="27"/>
                </a:lnTo>
                <a:lnTo>
                  <a:pt x="43" y="26"/>
                </a:lnTo>
                <a:lnTo>
                  <a:pt x="44" y="26"/>
                </a:lnTo>
                <a:lnTo>
                  <a:pt x="45" y="25"/>
                </a:lnTo>
                <a:lnTo>
                  <a:pt x="45" y="24"/>
                </a:lnTo>
                <a:lnTo>
                  <a:pt x="46" y="23"/>
                </a:lnTo>
                <a:lnTo>
                  <a:pt x="46" y="22"/>
                </a:lnTo>
                <a:lnTo>
                  <a:pt x="46" y="21"/>
                </a:lnTo>
                <a:lnTo>
                  <a:pt x="46" y="20"/>
                </a:lnTo>
                <a:lnTo>
                  <a:pt x="46" y="19"/>
                </a:lnTo>
                <a:lnTo>
                  <a:pt x="45" y="18"/>
                </a:lnTo>
                <a:lnTo>
                  <a:pt x="45" y="17"/>
                </a:lnTo>
                <a:lnTo>
                  <a:pt x="44" y="16"/>
                </a:lnTo>
                <a:lnTo>
                  <a:pt x="43" y="16"/>
                </a:lnTo>
                <a:lnTo>
                  <a:pt x="42" y="16"/>
                </a:lnTo>
                <a:lnTo>
                  <a:pt x="42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99" name="Freeform 1378"/>
          <p:cNvSpPr>
            <a:spLocks/>
          </p:cNvSpPr>
          <p:nvPr/>
        </p:nvSpPr>
        <p:spPr bwMode="auto">
          <a:xfrm>
            <a:off x="6125064" y="5438172"/>
            <a:ext cx="4206" cy="4267"/>
          </a:xfrm>
          <a:custGeom>
            <a:avLst/>
            <a:gdLst>
              <a:gd name="T0" fmla="*/ 2 w 3"/>
              <a:gd name="T1" fmla="*/ 3 h 3"/>
              <a:gd name="T2" fmla="*/ 2 w 3"/>
              <a:gd name="T3" fmla="*/ 3 h 3"/>
              <a:gd name="T4" fmla="*/ 3 w 3"/>
              <a:gd name="T5" fmla="*/ 2 h 3"/>
              <a:gd name="T6" fmla="*/ 3 w 3"/>
              <a:gd name="T7" fmla="*/ 2 h 3"/>
              <a:gd name="T8" fmla="*/ 3 w 3"/>
              <a:gd name="T9" fmla="*/ 1 h 3"/>
              <a:gd name="T10" fmla="*/ 3 w 3"/>
              <a:gd name="T11" fmla="*/ 1 h 3"/>
              <a:gd name="T12" fmla="*/ 3 w 3"/>
              <a:gd name="T13" fmla="*/ 0 h 3"/>
              <a:gd name="T14" fmla="*/ 2 w 3"/>
              <a:gd name="T15" fmla="*/ 0 h 3"/>
              <a:gd name="T16" fmla="*/ 2 w 3"/>
              <a:gd name="T17" fmla="*/ 0 h 3"/>
              <a:gd name="T18" fmla="*/ 1 w 3"/>
              <a:gd name="T19" fmla="*/ 0 h 3"/>
              <a:gd name="T20" fmla="*/ 1 w 3"/>
              <a:gd name="T21" fmla="*/ 0 h 3"/>
              <a:gd name="T22" fmla="*/ 0 w 3"/>
              <a:gd name="T23" fmla="*/ 1 h 3"/>
              <a:gd name="T24" fmla="*/ 0 w 3"/>
              <a:gd name="T25" fmla="*/ 1 h 3"/>
              <a:gd name="T26" fmla="*/ 0 w 3"/>
              <a:gd name="T27" fmla="*/ 2 h 3"/>
              <a:gd name="T28" fmla="*/ 1 w 3"/>
              <a:gd name="T29" fmla="*/ 2 h 3"/>
              <a:gd name="T30" fmla="*/ 1 w 3"/>
              <a:gd name="T31" fmla="*/ 3 h 3"/>
              <a:gd name="T32" fmla="*/ 2 w 3"/>
              <a:gd name="T33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" h="3">
                <a:moveTo>
                  <a:pt x="2" y="3"/>
                </a:moveTo>
                <a:lnTo>
                  <a:pt x="2" y="3"/>
                </a:lnTo>
                <a:lnTo>
                  <a:pt x="3" y="2"/>
                </a:lnTo>
                <a:lnTo>
                  <a:pt x="3" y="2"/>
                </a:lnTo>
                <a:lnTo>
                  <a:pt x="3" y="1"/>
                </a:lnTo>
                <a:lnTo>
                  <a:pt x="3" y="1"/>
                </a:lnTo>
                <a:lnTo>
                  <a:pt x="3" y="0"/>
                </a:lnTo>
                <a:lnTo>
                  <a:pt x="2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0" y="1"/>
                </a:lnTo>
                <a:lnTo>
                  <a:pt x="0" y="1"/>
                </a:lnTo>
                <a:lnTo>
                  <a:pt x="0" y="2"/>
                </a:lnTo>
                <a:lnTo>
                  <a:pt x="1" y="2"/>
                </a:lnTo>
                <a:lnTo>
                  <a:pt x="1" y="3"/>
                </a:lnTo>
                <a:lnTo>
                  <a:pt x="2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500" name="Freeform 1379"/>
          <p:cNvSpPr>
            <a:spLocks/>
          </p:cNvSpPr>
          <p:nvPr/>
        </p:nvSpPr>
        <p:spPr bwMode="auto">
          <a:xfrm>
            <a:off x="6083007" y="5445283"/>
            <a:ext cx="26636" cy="9955"/>
          </a:xfrm>
          <a:custGeom>
            <a:avLst/>
            <a:gdLst>
              <a:gd name="T0" fmla="*/ 0 w 19"/>
              <a:gd name="T1" fmla="*/ 0 h 7"/>
              <a:gd name="T2" fmla="*/ 0 w 19"/>
              <a:gd name="T3" fmla="*/ 1 h 7"/>
              <a:gd name="T4" fmla="*/ 1 w 19"/>
              <a:gd name="T5" fmla="*/ 1 h 7"/>
              <a:gd name="T6" fmla="*/ 1 w 19"/>
              <a:gd name="T7" fmla="*/ 2 h 7"/>
              <a:gd name="T8" fmla="*/ 1 w 19"/>
              <a:gd name="T9" fmla="*/ 3 h 7"/>
              <a:gd name="T10" fmla="*/ 2 w 19"/>
              <a:gd name="T11" fmla="*/ 3 h 7"/>
              <a:gd name="T12" fmla="*/ 2 w 19"/>
              <a:gd name="T13" fmla="*/ 4 h 7"/>
              <a:gd name="T14" fmla="*/ 3 w 19"/>
              <a:gd name="T15" fmla="*/ 5 h 7"/>
              <a:gd name="T16" fmla="*/ 4 w 19"/>
              <a:gd name="T17" fmla="*/ 5 h 7"/>
              <a:gd name="T18" fmla="*/ 5 w 19"/>
              <a:gd name="T19" fmla="*/ 6 h 7"/>
              <a:gd name="T20" fmla="*/ 6 w 19"/>
              <a:gd name="T21" fmla="*/ 6 h 7"/>
              <a:gd name="T22" fmla="*/ 7 w 19"/>
              <a:gd name="T23" fmla="*/ 7 h 7"/>
              <a:gd name="T24" fmla="*/ 9 w 19"/>
              <a:gd name="T25" fmla="*/ 7 h 7"/>
              <a:gd name="T26" fmla="*/ 9 w 19"/>
              <a:gd name="T27" fmla="*/ 7 h 7"/>
              <a:gd name="T28" fmla="*/ 10 w 19"/>
              <a:gd name="T29" fmla="*/ 7 h 7"/>
              <a:gd name="T30" fmla="*/ 11 w 19"/>
              <a:gd name="T31" fmla="*/ 6 h 7"/>
              <a:gd name="T32" fmla="*/ 11 w 19"/>
              <a:gd name="T33" fmla="*/ 6 h 7"/>
              <a:gd name="T34" fmla="*/ 19 w 19"/>
              <a:gd name="T35" fmla="*/ 0 h 7"/>
              <a:gd name="T36" fmla="*/ 0 w 19"/>
              <a:gd name="T3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9" h="7">
                <a:moveTo>
                  <a:pt x="0" y="0"/>
                </a:moveTo>
                <a:lnTo>
                  <a:pt x="0" y="1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2" y="3"/>
                </a:lnTo>
                <a:lnTo>
                  <a:pt x="2" y="4"/>
                </a:lnTo>
                <a:lnTo>
                  <a:pt x="3" y="5"/>
                </a:lnTo>
                <a:lnTo>
                  <a:pt x="4" y="5"/>
                </a:lnTo>
                <a:lnTo>
                  <a:pt x="5" y="6"/>
                </a:lnTo>
                <a:lnTo>
                  <a:pt x="6" y="6"/>
                </a:lnTo>
                <a:lnTo>
                  <a:pt x="7" y="7"/>
                </a:lnTo>
                <a:lnTo>
                  <a:pt x="9" y="7"/>
                </a:lnTo>
                <a:lnTo>
                  <a:pt x="9" y="7"/>
                </a:lnTo>
                <a:lnTo>
                  <a:pt x="10" y="7"/>
                </a:lnTo>
                <a:lnTo>
                  <a:pt x="11" y="6"/>
                </a:lnTo>
                <a:lnTo>
                  <a:pt x="11" y="6"/>
                </a:lnTo>
                <a:lnTo>
                  <a:pt x="19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501" name="Freeform 1380"/>
          <p:cNvSpPr>
            <a:spLocks/>
          </p:cNvSpPr>
          <p:nvPr/>
        </p:nvSpPr>
        <p:spPr bwMode="auto">
          <a:xfrm>
            <a:off x="6087212" y="5448127"/>
            <a:ext cx="15421" cy="1422"/>
          </a:xfrm>
          <a:custGeom>
            <a:avLst/>
            <a:gdLst>
              <a:gd name="T0" fmla="*/ 0 w 11"/>
              <a:gd name="T1" fmla="*/ 0 h 1"/>
              <a:gd name="T2" fmla="*/ 1 w 11"/>
              <a:gd name="T3" fmla="*/ 1 h 1"/>
              <a:gd name="T4" fmla="*/ 8 w 11"/>
              <a:gd name="T5" fmla="*/ 1 h 1"/>
              <a:gd name="T6" fmla="*/ 11 w 11"/>
              <a:gd name="T7" fmla="*/ 0 h 1"/>
              <a:gd name="T8" fmla="*/ 0 w 11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">
                <a:moveTo>
                  <a:pt x="0" y="0"/>
                </a:moveTo>
                <a:lnTo>
                  <a:pt x="1" y="1"/>
                </a:lnTo>
                <a:lnTo>
                  <a:pt x="8" y="1"/>
                </a:lnTo>
                <a:lnTo>
                  <a:pt x="11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502" name="Freeform 1381"/>
          <p:cNvSpPr>
            <a:spLocks/>
          </p:cNvSpPr>
          <p:nvPr/>
        </p:nvSpPr>
        <p:spPr bwMode="auto">
          <a:xfrm>
            <a:off x="6078801" y="5416838"/>
            <a:ext cx="7010" cy="7111"/>
          </a:xfrm>
          <a:custGeom>
            <a:avLst/>
            <a:gdLst>
              <a:gd name="T0" fmla="*/ 3 w 5"/>
              <a:gd name="T1" fmla="*/ 5 h 5"/>
              <a:gd name="T2" fmla="*/ 4 w 5"/>
              <a:gd name="T3" fmla="*/ 5 h 5"/>
              <a:gd name="T4" fmla="*/ 4 w 5"/>
              <a:gd name="T5" fmla="*/ 5 h 5"/>
              <a:gd name="T6" fmla="*/ 5 w 5"/>
              <a:gd name="T7" fmla="*/ 4 h 5"/>
              <a:gd name="T8" fmla="*/ 5 w 5"/>
              <a:gd name="T9" fmla="*/ 3 h 5"/>
              <a:gd name="T10" fmla="*/ 5 w 5"/>
              <a:gd name="T11" fmla="*/ 2 h 5"/>
              <a:gd name="T12" fmla="*/ 4 w 5"/>
              <a:gd name="T13" fmla="*/ 1 h 5"/>
              <a:gd name="T14" fmla="*/ 4 w 5"/>
              <a:gd name="T15" fmla="*/ 1 h 5"/>
              <a:gd name="T16" fmla="*/ 3 w 5"/>
              <a:gd name="T17" fmla="*/ 0 h 5"/>
              <a:gd name="T18" fmla="*/ 2 w 5"/>
              <a:gd name="T19" fmla="*/ 1 h 5"/>
              <a:gd name="T20" fmla="*/ 1 w 5"/>
              <a:gd name="T21" fmla="*/ 1 h 5"/>
              <a:gd name="T22" fmla="*/ 0 w 5"/>
              <a:gd name="T23" fmla="*/ 2 h 5"/>
              <a:gd name="T24" fmla="*/ 0 w 5"/>
              <a:gd name="T25" fmla="*/ 3 h 5"/>
              <a:gd name="T26" fmla="*/ 0 w 5"/>
              <a:gd name="T27" fmla="*/ 4 h 5"/>
              <a:gd name="T28" fmla="*/ 1 w 5"/>
              <a:gd name="T29" fmla="*/ 5 h 5"/>
              <a:gd name="T30" fmla="*/ 2 w 5"/>
              <a:gd name="T31" fmla="*/ 5 h 5"/>
              <a:gd name="T32" fmla="*/ 3 w 5"/>
              <a:gd name="T33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" h="5">
                <a:moveTo>
                  <a:pt x="3" y="5"/>
                </a:moveTo>
                <a:lnTo>
                  <a:pt x="4" y="5"/>
                </a:lnTo>
                <a:lnTo>
                  <a:pt x="4" y="5"/>
                </a:lnTo>
                <a:lnTo>
                  <a:pt x="5" y="4"/>
                </a:lnTo>
                <a:lnTo>
                  <a:pt x="5" y="3"/>
                </a:lnTo>
                <a:lnTo>
                  <a:pt x="5" y="2"/>
                </a:lnTo>
                <a:lnTo>
                  <a:pt x="4" y="1"/>
                </a:lnTo>
                <a:lnTo>
                  <a:pt x="4" y="1"/>
                </a:lnTo>
                <a:lnTo>
                  <a:pt x="3" y="0"/>
                </a:lnTo>
                <a:lnTo>
                  <a:pt x="2" y="1"/>
                </a:lnTo>
                <a:lnTo>
                  <a:pt x="1" y="1"/>
                </a:lnTo>
                <a:lnTo>
                  <a:pt x="0" y="2"/>
                </a:lnTo>
                <a:lnTo>
                  <a:pt x="0" y="3"/>
                </a:lnTo>
                <a:lnTo>
                  <a:pt x="0" y="4"/>
                </a:lnTo>
                <a:lnTo>
                  <a:pt x="1" y="5"/>
                </a:lnTo>
                <a:lnTo>
                  <a:pt x="2" y="5"/>
                </a:lnTo>
                <a:lnTo>
                  <a:pt x="3" y="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503" name="Freeform 1382"/>
          <p:cNvSpPr>
            <a:spLocks/>
          </p:cNvSpPr>
          <p:nvPr/>
        </p:nvSpPr>
        <p:spPr bwMode="auto">
          <a:xfrm>
            <a:off x="6101231" y="5418261"/>
            <a:ext cx="7010" cy="7111"/>
          </a:xfrm>
          <a:custGeom>
            <a:avLst/>
            <a:gdLst>
              <a:gd name="T0" fmla="*/ 3 w 5"/>
              <a:gd name="T1" fmla="*/ 5 h 5"/>
              <a:gd name="T2" fmla="*/ 4 w 5"/>
              <a:gd name="T3" fmla="*/ 5 h 5"/>
              <a:gd name="T4" fmla="*/ 5 w 5"/>
              <a:gd name="T5" fmla="*/ 4 h 5"/>
              <a:gd name="T6" fmla="*/ 5 w 5"/>
              <a:gd name="T7" fmla="*/ 4 h 5"/>
              <a:gd name="T8" fmla="*/ 5 w 5"/>
              <a:gd name="T9" fmla="*/ 2 h 5"/>
              <a:gd name="T10" fmla="*/ 5 w 5"/>
              <a:gd name="T11" fmla="*/ 1 h 5"/>
              <a:gd name="T12" fmla="*/ 5 w 5"/>
              <a:gd name="T13" fmla="*/ 0 h 5"/>
              <a:gd name="T14" fmla="*/ 4 w 5"/>
              <a:gd name="T15" fmla="*/ 0 h 5"/>
              <a:gd name="T16" fmla="*/ 3 w 5"/>
              <a:gd name="T17" fmla="*/ 0 h 5"/>
              <a:gd name="T18" fmla="*/ 2 w 5"/>
              <a:gd name="T19" fmla="*/ 0 h 5"/>
              <a:gd name="T20" fmla="*/ 1 w 5"/>
              <a:gd name="T21" fmla="*/ 0 h 5"/>
              <a:gd name="T22" fmla="*/ 1 w 5"/>
              <a:gd name="T23" fmla="*/ 0 h 5"/>
              <a:gd name="T24" fmla="*/ 0 w 5"/>
              <a:gd name="T25" fmla="*/ 0 h 5"/>
              <a:gd name="T26" fmla="*/ 0 w 5"/>
              <a:gd name="T27" fmla="*/ 1 h 5"/>
              <a:gd name="T28" fmla="*/ 0 w 5"/>
              <a:gd name="T29" fmla="*/ 1 h 5"/>
              <a:gd name="T30" fmla="*/ 0 w 5"/>
              <a:gd name="T31" fmla="*/ 2 h 5"/>
              <a:gd name="T32" fmla="*/ 0 w 5"/>
              <a:gd name="T33" fmla="*/ 2 h 5"/>
              <a:gd name="T34" fmla="*/ 0 w 5"/>
              <a:gd name="T35" fmla="*/ 3 h 5"/>
              <a:gd name="T36" fmla="*/ 0 w 5"/>
              <a:gd name="T37" fmla="*/ 4 h 5"/>
              <a:gd name="T38" fmla="*/ 0 w 5"/>
              <a:gd name="T39" fmla="*/ 4 h 5"/>
              <a:gd name="T40" fmla="*/ 0 w 5"/>
              <a:gd name="T41" fmla="*/ 4 h 5"/>
              <a:gd name="T42" fmla="*/ 1 w 5"/>
              <a:gd name="T43" fmla="*/ 5 h 5"/>
              <a:gd name="T44" fmla="*/ 1 w 5"/>
              <a:gd name="T45" fmla="*/ 5 h 5"/>
              <a:gd name="T46" fmla="*/ 2 w 5"/>
              <a:gd name="T47" fmla="*/ 5 h 5"/>
              <a:gd name="T48" fmla="*/ 3 w 5"/>
              <a:gd name="T49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5" h="5">
                <a:moveTo>
                  <a:pt x="3" y="5"/>
                </a:moveTo>
                <a:lnTo>
                  <a:pt x="4" y="5"/>
                </a:lnTo>
                <a:lnTo>
                  <a:pt x="5" y="4"/>
                </a:lnTo>
                <a:lnTo>
                  <a:pt x="5" y="4"/>
                </a:lnTo>
                <a:lnTo>
                  <a:pt x="5" y="2"/>
                </a:lnTo>
                <a:lnTo>
                  <a:pt x="5" y="1"/>
                </a:lnTo>
                <a:lnTo>
                  <a:pt x="5" y="0"/>
                </a:lnTo>
                <a:lnTo>
                  <a:pt x="4" y="0"/>
                </a:lnTo>
                <a:lnTo>
                  <a:pt x="3" y="0"/>
                </a:lnTo>
                <a:lnTo>
                  <a:pt x="2" y="0"/>
                </a:lnTo>
                <a:lnTo>
                  <a:pt x="1" y="0"/>
                </a:lnTo>
                <a:lnTo>
                  <a:pt x="1" y="0"/>
                </a:lnTo>
                <a:lnTo>
                  <a:pt x="0" y="0"/>
                </a:lnTo>
                <a:lnTo>
                  <a:pt x="0" y="1"/>
                </a:lnTo>
                <a:lnTo>
                  <a:pt x="0" y="1"/>
                </a:lnTo>
                <a:lnTo>
                  <a:pt x="0" y="2"/>
                </a:lnTo>
                <a:lnTo>
                  <a:pt x="0" y="2"/>
                </a:lnTo>
                <a:lnTo>
                  <a:pt x="0" y="3"/>
                </a:lnTo>
                <a:lnTo>
                  <a:pt x="0" y="4"/>
                </a:lnTo>
                <a:lnTo>
                  <a:pt x="0" y="4"/>
                </a:lnTo>
                <a:lnTo>
                  <a:pt x="0" y="4"/>
                </a:lnTo>
                <a:lnTo>
                  <a:pt x="1" y="5"/>
                </a:lnTo>
                <a:lnTo>
                  <a:pt x="1" y="5"/>
                </a:lnTo>
                <a:lnTo>
                  <a:pt x="2" y="5"/>
                </a:lnTo>
                <a:lnTo>
                  <a:pt x="3" y="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504" name="Freeform 1383"/>
          <p:cNvSpPr>
            <a:spLocks/>
          </p:cNvSpPr>
          <p:nvPr/>
        </p:nvSpPr>
        <p:spPr bwMode="auto">
          <a:xfrm>
            <a:off x="6081605" y="5418261"/>
            <a:ext cx="15421" cy="19911"/>
          </a:xfrm>
          <a:custGeom>
            <a:avLst/>
            <a:gdLst>
              <a:gd name="T0" fmla="*/ 3 w 11"/>
              <a:gd name="T1" fmla="*/ 12 h 14"/>
              <a:gd name="T2" fmla="*/ 8 w 11"/>
              <a:gd name="T3" fmla="*/ 3 h 14"/>
              <a:gd name="T4" fmla="*/ 8 w 11"/>
              <a:gd name="T5" fmla="*/ 0 h 14"/>
              <a:gd name="T6" fmla="*/ 0 w 11"/>
              <a:gd name="T7" fmla="*/ 14 h 14"/>
              <a:gd name="T8" fmla="*/ 11 w 11"/>
              <a:gd name="T9" fmla="*/ 14 h 14"/>
              <a:gd name="T10" fmla="*/ 11 w 11"/>
              <a:gd name="T11" fmla="*/ 12 h 14"/>
              <a:gd name="T12" fmla="*/ 3 w 11"/>
              <a:gd name="T13" fmla="*/ 1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14">
                <a:moveTo>
                  <a:pt x="3" y="12"/>
                </a:moveTo>
                <a:lnTo>
                  <a:pt x="8" y="3"/>
                </a:lnTo>
                <a:lnTo>
                  <a:pt x="8" y="0"/>
                </a:lnTo>
                <a:lnTo>
                  <a:pt x="0" y="14"/>
                </a:lnTo>
                <a:lnTo>
                  <a:pt x="11" y="14"/>
                </a:lnTo>
                <a:lnTo>
                  <a:pt x="11" y="12"/>
                </a:lnTo>
                <a:lnTo>
                  <a:pt x="3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pic>
        <p:nvPicPr>
          <p:cNvPr id="450" name="Picture 1385"/>
          <p:cNvPicPr>
            <a:picLocks noChangeAspect="1" noChangeArrowheads="1"/>
          </p:cNvPicPr>
          <p:nvPr/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27395" y="5126708"/>
            <a:ext cx="187855" cy="2460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51" name="Picture 1386"/>
          <p:cNvPicPr>
            <a:picLocks noChangeAspect="1" noChangeArrowheads="1"/>
          </p:cNvPicPr>
          <p:nvPr/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27395" y="5126708"/>
            <a:ext cx="187855" cy="2460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46" name="Rectangle 1388"/>
          <p:cNvSpPr>
            <a:spLocks noChangeArrowheads="1"/>
          </p:cNvSpPr>
          <p:nvPr/>
        </p:nvSpPr>
        <p:spPr bwMode="auto">
          <a:xfrm>
            <a:off x="5816645" y="5121019"/>
            <a:ext cx="402347" cy="250309"/>
          </a:xfrm>
          <a:prstGeom prst="rect">
            <a:avLst/>
          </a:prstGeom>
          <a:noFill/>
          <a:ln w="9525" cap="rnd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47" name="Rectangle 1389"/>
          <p:cNvSpPr>
            <a:spLocks noChangeArrowheads="1"/>
          </p:cNvSpPr>
          <p:nvPr/>
        </p:nvSpPr>
        <p:spPr bwMode="auto">
          <a:xfrm>
            <a:off x="5417101" y="5374172"/>
            <a:ext cx="402347" cy="248887"/>
          </a:xfrm>
          <a:prstGeom prst="rect">
            <a:avLst/>
          </a:prstGeom>
          <a:noFill/>
          <a:ln w="9525" cap="rnd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sp>
        <p:nvSpPr>
          <p:cNvPr id="448" name="Rectangle 1390"/>
          <p:cNvSpPr>
            <a:spLocks noChangeArrowheads="1"/>
          </p:cNvSpPr>
          <p:nvPr/>
        </p:nvSpPr>
        <p:spPr bwMode="auto">
          <a:xfrm>
            <a:off x="5819448" y="5374172"/>
            <a:ext cx="402347" cy="250309"/>
          </a:xfrm>
          <a:prstGeom prst="rect">
            <a:avLst/>
          </a:prstGeom>
          <a:noFill/>
          <a:ln w="9525" cap="rnd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ja-JP" altLang="en-US" sz="1600"/>
          </a:p>
        </p:txBody>
      </p:sp>
      <p:pic>
        <p:nvPicPr>
          <p:cNvPr id="449" name="Picture 1391"/>
          <p:cNvPicPr>
            <a:picLocks noChangeAspect="1" noChangeArrowheads="1"/>
          </p:cNvPicPr>
          <p:nvPr/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03082" y="5123864"/>
            <a:ext cx="407955" cy="2545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55" name="Picture 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83798" y="4166972"/>
            <a:ext cx="874789" cy="7096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56" name="Picture 9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28659" y="4277904"/>
            <a:ext cx="782263" cy="4565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58" name="Picture 2"/>
          <p:cNvPicPr>
            <a:picLocks noChangeAspect="1" noChangeArrowheads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0474" y="2351691"/>
            <a:ext cx="1035050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59" name="Picture 2"/>
          <p:cNvPicPr>
            <a:picLocks noChangeAspect="1" noChangeArrowheads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4168" y="3297895"/>
            <a:ext cx="738187" cy="2604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60" name="Picture 2"/>
          <p:cNvPicPr>
            <a:picLocks noChangeAspect="1" noChangeArrowheads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52430" y="3297895"/>
            <a:ext cx="738187" cy="2604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61" name="Line 30"/>
          <p:cNvSpPr>
            <a:spLocks noChangeShapeType="1"/>
          </p:cNvSpPr>
          <p:nvPr/>
        </p:nvSpPr>
        <p:spPr bwMode="auto">
          <a:xfrm flipH="1">
            <a:off x="1540495" y="2695550"/>
            <a:ext cx="266852" cy="549984"/>
          </a:xfrm>
          <a:prstGeom prst="line">
            <a:avLst/>
          </a:prstGeom>
          <a:noFill/>
          <a:ln w="38100">
            <a:solidFill>
              <a:srgbClr val="0000FF"/>
            </a:solidFill>
            <a:prstDash val="sysDot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 sz="900" b="1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562" name="Line 30"/>
          <p:cNvSpPr>
            <a:spLocks noChangeShapeType="1"/>
          </p:cNvSpPr>
          <p:nvPr/>
        </p:nvSpPr>
        <p:spPr bwMode="auto">
          <a:xfrm>
            <a:off x="2294522" y="2695551"/>
            <a:ext cx="282445" cy="549983"/>
          </a:xfrm>
          <a:prstGeom prst="line">
            <a:avLst/>
          </a:prstGeom>
          <a:noFill/>
          <a:ln w="38100">
            <a:solidFill>
              <a:srgbClr val="0000FF"/>
            </a:solidFill>
            <a:prstDash val="sysDot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ja-JP" altLang="en-US" sz="900" b="1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563" name="Text Box 43"/>
          <p:cNvSpPr txBox="1">
            <a:spLocks noChangeArrowheads="1"/>
          </p:cNvSpPr>
          <p:nvPr/>
        </p:nvSpPr>
        <p:spPr bwMode="auto">
          <a:xfrm>
            <a:off x="1511226" y="2188439"/>
            <a:ext cx="1029378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(Embedded MCU)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pic>
        <p:nvPicPr>
          <p:cNvPr id="564" name="Picture 881"/>
          <p:cNvPicPr>
            <a:picLocks noChangeAspect="1" noChangeArrowheads="1"/>
          </p:cNvPicPr>
          <p:nvPr/>
        </p:nvPicPr>
        <p:blipFill>
          <a:blip r:embed="rId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8107" y="2073458"/>
            <a:ext cx="311223" cy="4607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65" name="Text Box 43"/>
          <p:cNvSpPr txBox="1">
            <a:spLocks noChangeArrowheads="1"/>
          </p:cNvSpPr>
          <p:nvPr/>
        </p:nvSpPr>
        <p:spPr bwMode="auto">
          <a:xfrm>
            <a:off x="2343053" y="1789072"/>
            <a:ext cx="1029378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9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Contents Sharing</a:t>
            </a:r>
            <a:endParaRPr lang="ja-JP" altLang="en-US" sz="9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cxnSp>
        <p:nvCxnSpPr>
          <p:cNvPr id="566" name="直線コネクタ 565"/>
          <p:cNvCxnSpPr>
            <a:stCxn id="573" idx="2"/>
            <a:endCxn id="558" idx="3"/>
          </p:cNvCxnSpPr>
          <p:nvPr/>
        </p:nvCxnSpPr>
        <p:spPr bwMode="auto">
          <a:xfrm flipH="1">
            <a:off x="2585524" y="2470498"/>
            <a:ext cx="266767" cy="63756"/>
          </a:xfrm>
          <a:prstGeom prst="line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567" name="Text Box 43"/>
          <p:cNvSpPr txBox="1">
            <a:spLocks noChangeArrowheads="1"/>
          </p:cNvSpPr>
          <p:nvPr/>
        </p:nvSpPr>
        <p:spPr bwMode="auto">
          <a:xfrm>
            <a:off x="1510496" y="2019267"/>
            <a:ext cx="102937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900" b="1" dirty="0" smtClean="0">
                <a:solidFill>
                  <a:srgbClr val="FF0000"/>
                </a:solidFill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Sender</a:t>
            </a:r>
            <a:endParaRPr lang="ja-JP" altLang="en-US" sz="900" b="1" dirty="0">
              <a:solidFill>
                <a:srgbClr val="FF0000"/>
              </a:solidFill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568" name="Text Box 43"/>
          <p:cNvSpPr txBox="1">
            <a:spLocks noChangeArrowheads="1"/>
          </p:cNvSpPr>
          <p:nvPr/>
        </p:nvSpPr>
        <p:spPr bwMode="auto">
          <a:xfrm>
            <a:off x="861537" y="3475280"/>
            <a:ext cx="102937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9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Receiver</a:t>
            </a:r>
            <a:endParaRPr lang="ja-JP" altLang="en-US" sz="9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569" name="Text Box 43"/>
          <p:cNvSpPr txBox="1">
            <a:spLocks noChangeArrowheads="1"/>
          </p:cNvSpPr>
          <p:nvPr/>
        </p:nvSpPr>
        <p:spPr bwMode="auto">
          <a:xfrm>
            <a:off x="2204307" y="3475280"/>
            <a:ext cx="1029378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9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Receiver</a:t>
            </a:r>
            <a:endParaRPr lang="ja-JP" altLang="en-US" sz="9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pic>
        <p:nvPicPr>
          <p:cNvPr id="570" name="Picture 883"/>
          <p:cNvPicPr>
            <a:picLocks noChangeAspect="1" noChangeArrowheads="1"/>
          </p:cNvPicPr>
          <p:nvPr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3921" y="3010870"/>
            <a:ext cx="361692" cy="469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71" name="Picture 883"/>
          <p:cNvPicPr>
            <a:picLocks noChangeAspect="1" noChangeArrowheads="1"/>
          </p:cNvPicPr>
          <p:nvPr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11980" y="3010870"/>
            <a:ext cx="361692" cy="469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72" name="グループ化 571"/>
          <p:cNvGrpSpPr/>
          <p:nvPr/>
        </p:nvGrpSpPr>
        <p:grpSpPr>
          <a:xfrm>
            <a:off x="2644565" y="2137212"/>
            <a:ext cx="415451" cy="333286"/>
            <a:chOff x="7248905" y="5294561"/>
            <a:chExt cx="1087517" cy="810066"/>
          </a:xfrm>
        </p:grpSpPr>
        <p:pic>
          <p:nvPicPr>
            <p:cNvPr id="573" name="Picture 113"/>
            <p:cNvPicPr>
              <a:picLocks noChangeAspect="1" noChangeArrowheads="1"/>
            </p:cNvPicPr>
            <p:nvPr/>
          </p:nvPicPr>
          <p:blipFill>
            <a:blip r:embed="rId33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48905" y="5294561"/>
              <a:ext cx="1087517" cy="8100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74" name="Picture 9"/>
            <p:cNvPicPr>
              <a:picLocks noChangeAspect="1" noChangeArrowheads="1"/>
            </p:cNvPicPr>
            <p:nvPr/>
          </p:nvPicPr>
          <p:blipFill>
            <a:blip r:embed="rId3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10158" y="5362281"/>
              <a:ext cx="776914" cy="4534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76" name="左カーブ矢印 575"/>
          <p:cNvSpPr/>
          <p:nvPr/>
        </p:nvSpPr>
        <p:spPr bwMode="auto">
          <a:xfrm>
            <a:off x="7758987" y="4702016"/>
            <a:ext cx="266569" cy="512440"/>
          </a:xfrm>
          <a:prstGeom prst="curvedLeftArrow">
            <a:avLst>
              <a:gd name="adj1" fmla="val 39902"/>
              <a:gd name="adj2" fmla="val 39902"/>
              <a:gd name="adj3" fmla="val 25000"/>
            </a:avLst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6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577" name="Text Box 43"/>
          <p:cNvSpPr txBox="1">
            <a:spLocks noChangeArrowheads="1"/>
          </p:cNvSpPr>
          <p:nvPr/>
        </p:nvSpPr>
        <p:spPr bwMode="auto">
          <a:xfrm>
            <a:off x="7834825" y="5072927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Repeat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578" name="Rectangle 8"/>
          <p:cNvSpPr txBox="1">
            <a:spLocks noChangeArrowheads="1"/>
          </p:cNvSpPr>
          <p:nvPr/>
        </p:nvSpPr>
        <p:spPr bwMode="auto">
          <a:xfrm>
            <a:off x="1" y="50965"/>
            <a:ext cx="9143999" cy="600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accent1"/>
                  </a:outerShdw>
                </a:effectLst>
              </a14:hiddenEffects>
            </a:ext>
          </a:extLst>
        </p:spPr>
        <p:txBody>
          <a:bodyPr vert="horz" wrap="square" lIns="0" tIns="45720" rIns="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0">
                <a:solidFill>
                  <a:schemeClr val="tx1"/>
                </a:solidFill>
                <a:latin typeface="HGP創英角ｺﾞｼｯｸUB" panose="020B0900000000000000" pitchFamily="50" charset="-128"/>
                <a:ea typeface="HGP創英角ｺﾞｼｯｸUB" panose="020B0900000000000000" pitchFamily="50" charset="-128"/>
                <a:cs typeface="Meiryo UI" panose="020B0604030504040204" pitchFamily="50" charset="-128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2200" b="1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altLang="ja-JP" sz="2800" kern="0" dirty="0" smtClean="0">
                <a:latin typeface="Arial Black" panose="020B0A04020102020204" pitchFamily="34" charset="0"/>
              </a:rPr>
              <a:t>Screen Layout (Single Monitor) 6</a:t>
            </a:r>
            <a:endParaRPr lang="de-DE" altLang="ja-JP" sz="2800" kern="0" dirty="0" smtClean="0">
              <a:latin typeface="Arial Black" panose="020B0A04020102020204" pitchFamily="34" charset="0"/>
            </a:endParaRPr>
          </a:p>
        </p:txBody>
      </p:sp>
      <p:sp>
        <p:nvSpPr>
          <p:cNvPr id="579" name="正方形/長方形 6"/>
          <p:cNvSpPr>
            <a:spLocks noChangeArrowheads="1"/>
          </p:cNvSpPr>
          <p:nvPr/>
        </p:nvSpPr>
        <p:spPr bwMode="auto">
          <a:xfrm>
            <a:off x="357188" y="842228"/>
            <a:ext cx="8552350" cy="4385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algn="l" defTabSz="1222375" eaLnBrk="0" hangingPunct="0"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122237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marL="285750" indent="-285750" eaLnBrk="1" hangingPunct="1">
              <a:lnSpc>
                <a:spcPts val="2700"/>
              </a:lnSpc>
              <a:spcAft>
                <a:spcPct val="10000"/>
              </a:spcAft>
              <a:buFont typeface="Wingdings" panose="05000000000000000000" pitchFamily="2" charset="2"/>
              <a:buChar char="n"/>
            </a:pPr>
            <a:r>
              <a:rPr kumimoji="1" lang="en-US" altLang="ja-JP" b="1" dirty="0" smtClean="0">
                <a:latin typeface="Arial" panose="020B0604020202020204" pitchFamily="34" charset="0"/>
                <a:cs typeface="Arial" panose="020B0604020202020204" pitchFamily="34" charset="0"/>
              </a:rPr>
              <a:t>In case of Multiple connection / Contents Sharing / Single Stream</a:t>
            </a:r>
            <a:endParaRPr kumimoji="1" lang="ja-JP" altLang="en-US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80" name="Rectangle 12"/>
          <p:cNvSpPr>
            <a:spLocks noChangeArrowheads="1"/>
          </p:cNvSpPr>
          <p:nvPr/>
        </p:nvSpPr>
        <p:spPr bwMode="auto">
          <a:xfrm>
            <a:off x="380457" y="1416080"/>
            <a:ext cx="4257871" cy="253533"/>
          </a:xfrm>
          <a:prstGeom prst="rect">
            <a:avLst/>
          </a:prstGeom>
          <a:noFill/>
          <a:ln>
            <a:noFill/>
          </a:ln>
          <a:effectLst/>
        </p:spPr>
        <p:txBody>
          <a:bodyPr wrap="none" lIns="72000" rIns="72000" anchor="ctr"/>
          <a:lstStyle/>
          <a:p>
            <a:pPr>
              <a:lnSpc>
                <a:spcPct val="110000"/>
              </a:lnSpc>
            </a:pPr>
            <a:r>
              <a:rPr lang="en-US" altLang="ja-JP" sz="1200" b="1" u="sng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Single Monitor (HDMI 1 only) </a:t>
            </a:r>
          </a:p>
        </p:txBody>
      </p:sp>
      <p:sp>
        <p:nvSpPr>
          <p:cNvPr id="582" name="Text Box 43"/>
          <p:cNvSpPr txBox="1">
            <a:spLocks noChangeArrowheads="1"/>
          </p:cNvSpPr>
          <p:nvPr/>
        </p:nvSpPr>
        <p:spPr bwMode="auto">
          <a:xfrm>
            <a:off x="5223963" y="5725259"/>
            <a:ext cx="1249136" cy="3231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Remote site</a:t>
            </a:r>
          </a:p>
          <a:p>
            <a:pPr algn="ctr"/>
            <a:r>
              <a:rPr lang="en-US" altLang="ja-JP" sz="7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(Contents + local site)</a:t>
            </a:r>
            <a:endParaRPr lang="ja-JP" altLang="en-US" sz="7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583" name="Text Box 43"/>
          <p:cNvSpPr txBox="1">
            <a:spLocks noChangeArrowheads="1"/>
          </p:cNvSpPr>
          <p:nvPr/>
        </p:nvSpPr>
        <p:spPr bwMode="auto">
          <a:xfrm>
            <a:off x="2842218" y="5728254"/>
            <a:ext cx="1385063" cy="3231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err="1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PwithP</a:t>
            </a:r>
            <a:endParaRPr lang="en-US" altLang="ja-JP" sz="800" b="1" dirty="0" smtClean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  <a:p>
            <a:pPr algn="ctr"/>
            <a:r>
              <a:rPr lang="en-US" altLang="ja-JP" sz="7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(PC Contents + Local site)</a:t>
            </a:r>
            <a:endParaRPr lang="ja-JP" altLang="en-US" sz="7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584" name="Text Box 43"/>
          <p:cNvSpPr txBox="1">
            <a:spLocks noChangeArrowheads="1"/>
          </p:cNvSpPr>
          <p:nvPr/>
        </p:nvSpPr>
        <p:spPr bwMode="auto">
          <a:xfrm>
            <a:off x="4016728" y="5730195"/>
            <a:ext cx="1374874" cy="3231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err="1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SideBySide</a:t>
            </a:r>
            <a:endParaRPr lang="en-US" altLang="ja-JP" sz="800" b="1" dirty="0" smtClean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  <a:p>
            <a:pPr algn="ctr"/>
            <a:r>
              <a:rPr lang="en-US" altLang="ja-JP" sz="7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(PC Contents + Local site)</a:t>
            </a:r>
            <a:endParaRPr lang="ja-JP" altLang="en-US" sz="7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592" name="Text Box 43"/>
          <p:cNvSpPr txBox="1">
            <a:spLocks noChangeArrowheads="1"/>
          </p:cNvSpPr>
          <p:nvPr/>
        </p:nvSpPr>
        <p:spPr bwMode="auto">
          <a:xfrm>
            <a:off x="1792134" y="4965352"/>
            <a:ext cx="1116413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PC Contents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593" name="Text Box 43"/>
          <p:cNvSpPr txBox="1">
            <a:spLocks noChangeArrowheads="1"/>
          </p:cNvSpPr>
          <p:nvPr/>
        </p:nvSpPr>
        <p:spPr bwMode="auto">
          <a:xfrm>
            <a:off x="6563201" y="4959812"/>
            <a:ext cx="8227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en-US" altLang="ja-JP" sz="800" b="1" dirty="0" smtClean="0">
                <a:latin typeface="Arial" panose="020B0604020202020204" pitchFamily="34" charset="0"/>
                <a:ea typeface="Meiryo UI" panose="020B0604030504040204" pitchFamily="50" charset="-128"/>
                <a:cs typeface="Arial" panose="020B0604020202020204" pitchFamily="34" charset="0"/>
              </a:rPr>
              <a:t>Local site</a:t>
            </a:r>
            <a:endParaRPr lang="ja-JP" altLang="en-US" sz="800" b="1" dirty="0">
              <a:latin typeface="Arial" panose="020B0604020202020204" pitchFamily="34" charset="0"/>
              <a:ea typeface="Meiryo UI" panose="020B0604030504040204" pitchFamily="50" charset="-128"/>
              <a:cs typeface="Arial" panose="020B0604020202020204" pitchFamily="34" charset="0"/>
            </a:endParaRPr>
          </a:p>
        </p:txBody>
      </p:sp>
      <p:sp>
        <p:nvSpPr>
          <p:cNvPr id="595" name="右矢印 594"/>
          <p:cNvSpPr/>
          <p:nvPr/>
        </p:nvSpPr>
        <p:spPr bwMode="auto">
          <a:xfrm>
            <a:off x="4007733" y="5290709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  <p:sp>
        <p:nvSpPr>
          <p:cNvPr id="596" name="右矢印 595"/>
          <p:cNvSpPr/>
          <p:nvPr/>
        </p:nvSpPr>
        <p:spPr bwMode="auto">
          <a:xfrm>
            <a:off x="5156424" y="5298524"/>
            <a:ext cx="201112" cy="176533"/>
          </a:xfrm>
          <a:prstGeom prst="rightArrow">
            <a:avLst/>
          </a:prstGeom>
          <a:solidFill>
            <a:schemeClr val="accent1"/>
          </a:solidFill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  <a:ex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ja-JP" alt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Meiryo UI" panose="020B0604030504040204" pitchFamily="50" charset="-128"/>
              <a:ea typeface="Meiryo UI" panose="020B0604030504040204" pitchFamily="50" charset="-128"/>
              <a:cs typeface="Meiryo UI" panose="020B0604030504040204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04109293"/>
      </p:ext>
    </p:extLst>
  </p:cSld>
  <p:clrMapOvr>
    <a:masterClrMapping/>
  </p:clrMapOvr>
  <p:transition spd="med">
    <p:wipe dir="r"/>
  </p:transition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AKE-OFF DISPLAYTYPE" val="0"/>
</p:tagLst>
</file>

<file path=ppt/theme/theme1.xml><?xml version="1.0" encoding="utf-8"?>
<a:theme xmlns:a="http://schemas.openxmlformats.org/drawingml/2006/main" name="1_Standarddesign">
  <a:themeElements>
    <a:clrScheme name="1_Standarddesign 1">
      <a:dk1>
        <a:srgbClr val="000000"/>
      </a:dk1>
      <a:lt1>
        <a:srgbClr val="FFFFFF"/>
      </a:lt1>
      <a:dk2>
        <a:srgbClr val="494949"/>
      </a:dk2>
      <a:lt2>
        <a:srgbClr val="3E7EA6"/>
      </a:lt2>
      <a:accent1>
        <a:srgbClr val="6E6E6E"/>
      </a:accent1>
      <a:accent2>
        <a:srgbClr val="9B9B9B"/>
      </a:accent2>
      <a:accent3>
        <a:srgbClr val="FFFFFF"/>
      </a:accent3>
      <a:accent4>
        <a:srgbClr val="000000"/>
      </a:accent4>
      <a:accent5>
        <a:srgbClr val="BABABA"/>
      </a:accent5>
      <a:accent6>
        <a:srgbClr val="8C8C8C"/>
      </a:accent6>
      <a:hlink>
        <a:srgbClr val="C1C1C1"/>
      </a:hlink>
      <a:folHlink>
        <a:srgbClr val="E6E6E6"/>
      </a:folHlink>
    </a:clrScheme>
    <a:fontScheme name="1_Standard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de-DE" altLang="ja-JP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1270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de-DE" altLang="ja-JP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1_Standarddesign 1">
        <a:dk1>
          <a:srgbClr val="000000"/>
        </a:dk1>
        <a:lt1>
          <a:srgbClr val="FFFFFF"/>
        </a:lt1>
        <a:dk2>
          <a:srgbClr val="494949"/>
        </a:dk2>
        <a:lt2>
          <a:srgbClr val="3E7EA6"/>
        </a:lt2>
        <a:accent1>
          <a:srgbClr val="6E6E6E"/>
        </a:accent1>
        <a:accent2>
          <a:srgbClr val="9B9B9B"/>
        </a:accent2>
        <a:accent3>
          <a:srgbClr val="FFFFFF"/>
        </a:accent3>
        <a:accent4>
          <a:srgbClr val="000000"/>
        </a:accent4>
        <a:accent5>
          <a:srgbClr val="BABABA"/>
        </a:accent5>
        <a:accent6>
          <a:srgbClr val="8C8C8C"/>
        </a:accent6>
        <a:hlink>
          <a:srgbClr val="C1C1C1"/>
        </a:hlink>
        <a:folHlink>
          <a:srgbClr val="E6E6E6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​​テーマ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​​テーマ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20287</TotalTime>
  <Words>3057</Words>
  <Application>Microsoft Office PowerPoint</Application>
  <PresentationFormat>画面に合わせる (4:3)</PresentationFormat>
  <Paragraphs>1025</Paragraphs>
  <Slides>27</Slides>
  <Notes>26</Notes>
  <HiddenSlides>0</HiddenSlides>
  <MMClips>0</MMClips>
  <ScaleCrop>false</ScaleCrop>
  <HeadingPairs>
    <vt:vector size="4" baseType="variant">
      <vt:variant>
        <vt:lpstr>テーマ</vt:lpstr>
      </vt:variant>
      <vt:variant>
        <vt:i4>1</vt:i4>
      </vt:variant>
      <vt:variant>
        <vt:lpstr>スライド タイトル</vt:lpstr>
      </vt:variant>
      <vt:variant>
        <vt:i4>27</vt:i4>
      </vt:variant>
    </vt:vector>
  </HeadingPairs>
  <TitlesOfParts>
    <vt:vector size="28" baseType="lpstr">
      <vt:lpstr>1_Standarddesign</vt:lpstr>
      <vt:lpstr>PowerPoint プレゼンテーション</vt:lpstr>
      <vt:lpstr>History of Revision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</vt:vector>
  </TitlesOfParts>
  <Company>PresentationPoint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Panasonic HD映像コミュニケーションシステム</dc:title>
  <dc:creator>伊藤 重樹&lt;itou.shigeki@jp.panasonic.com&gt;</dc:creator>
  <cp:lastModifiedBy>全社標準ＰＣ</cp:lastModifiedBy>
  <cp:revision>1302</cp:revision>
  <cp:lastPrinted>2005-03-15T07:48:11Z</cp:lastPrinted>
  <dcterms:created xsi:type="dcterms:W3CDTF">2004-11-16T16:03:16Z</dcterms:created>
  <dcterms:modified xsi:type="dcterms:W3CDTF">2015-07-14T00:50:41Z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_PPL_Language">
    <vt:i4>1031</vt:i4>
  </property>
</Properties>
</file>